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notesMasterIdLst>
    <p:notesMasterId r:id="rId243"/>
  </p:notesMasterIdLst>
  <p:handoutMasterIdLst>
    <p:handoutMasterId r:id="rId244"/>
  </p:handoutMasterIdLst>
  <p:sldIdLst>
    <p:sldId id="276" r:id="rId2"/>
    <p:sldId id="263" r:id="rId3"/>
    <p:sldId id="277" r:id="rId4"/>
    <p:sldId id="415" r:id="rId5"/>
    <p:sldId id="282" r:id="rId6"/>
    <p:sldId id="413" r:id="rId7"/>
    <p:sldId id="414" r:id="rId8"/>
    <p:sldId id="407" r:id="rId9"/>
    <p:sldId id="408" r:id="rId10"/>
    <p:sldId id="409" r:id="rId11"/>
    <p:sldId id="283" r:id="rId12"/>
    <p:sldId id="281" r:id="rId13"/>
    <p:sldId id="293" r:id="rId14"/>
    <p:sldId id="296" r:id="rId15"/>
    <p:sldId id="410" r:id="rId16"/>
    <p:sldId id="411" r:id="rId17"/>
    <p:sldId id="416" r:id="rId18"/>
    <p:sldId id="417" r:id="rId19"/>
    <p:sldId id="418" r:id="rId20"/>
    <p:sldId id="419" r:id="rId21"/>
    <p:sldId id="421" r:id="rId22"/>
    <p:sldId id="420" r:id="rId23"/>
    <p:sldId id="422" r:id="rId24"/>
    <p:sldId id="315" r:id="rId25"/>
    <p:sldId id="456" r:id="rId26"/>
    <p:sldId id="457" r:id="rId27"/>
    <p:sldId id="458" r:id="rId28"/>
    <p:sldId id="459" r:id="rId29"/>
    <p:sldId id="464" r:id="rId30"/>
    <p:sldId id="297" r:id="rId31"/>
    <p:sldId id="424" r:id="rId32"/>
    <p:sldId id="299" r:id="rId33"/>
    <p:sldId id="398" r:id="rId34"/>
    <p:sldId id="298" r:id="rId35"/>
    <p:sldId id="300" r:id="rId36"/>
    <p:sldId id="301" r:id="rId37"/>
    <p:sldId id="306" r:id="rId38"/>
    <p:sldId id="302" r:id="rId39"/>
    <p:sldId id="303" r:id="rId40"/>
    <p:sldId id="305" r:id="rId41"/>
    <p:sldId id="455" r:id="rId42"/>
    <p:sldId id="465" r:id="rId43"/>
    <p:sldId id="423" r:id="rId44"/>
    <p:sldId id="454" r:id="rId45"/>
    <p:sldId id="289" r:id="rId46"/>
    <p:sldId id="316" r:id="rId47"/>
    <p:sldId id="412" r:id="rId48"/>
    <p:sldId id="425" r:id="rId49"/>
    <p:sldId id="426" r:id="rId50"/>
    <p:sldId id="400" r:id="rId51"/>
    <p:sldId id="401" r:id="rId52"/>
    <p:sldId id="267" r:id="rId53"/>
    <p:sldId id="461" r:id="rId54"/>
    <p:sldId id="311" r:id="rId55"/>
    <p:sldId id="285" r:id="rId56"/>
    <p:sldId id="307" r:id="rId57"/>
    <p:sldId id="308" r:id="rId58"/>
    <p:sldId id="310" r:id="rId59"/>
    <p:sldId id="473" r:id="rId60"/>
    <p:sldId id="474" r:id="rId61"/>
    <p:sldId id="427" r:id="rId62"/>
    <p:sldId id="287" r:id="rId63"/>
    <p:sldId id="309" r:id="rId64"/>
    <p:sldId id="429" r:id="rId65"/>
    <p:sldId id="430" r:id="rId66"/>
    <p:sldId id="431" r:id="rId67"/>
    <p:sldId id="288" r:id="rId68"/>
    <p:sldId id="428" r:id="rId69"/>
    <p:sldId id="312" r:id="rId70"/>
    <p:sldId id="335" r:id="rId71"/>
    <p:sldId id="278" r:id="rId72"/>
    <p:sldId id="433" r:id="rId73"/>
    <p:sldId id="317" r:id="rId74"/>
    <p:sldId id="432" r:id="rId75"/>
    <p:sldId id="318" r:id="rId76"/>
    <p:sldId id="462" r:id="rId77"/>
    <p:sldId id="336" r:id="rId78"/>
    <p:sldId id="269" r:id="rId79"/>
    <p:sldId id="324" r:id="rId80"/>
    <p:sldId id="319" r:id="rId81"/>
    <p:sldId id="320" r:id="rId82"/>
    <p:sldId id="321" r:id="rId83"/>
    <p:sldId id="322" r:id="rId84"/>
    <p:sldId id="323" r:id="rId85"/>
    <p:sldId id="434" r:id="rId86"/>
    <p:sldId id="325" r:id="rId87"/>
    <p:sldId id="329" r:id="rId88"/>
    <p:sldId id="330" r:id="rId89"/>
    <p:sldId id="435" r:id="rId90"/>
    <p:sldId id="436" r:id="rId91"/>
    <p:sldId id="437" r:id="rId92"/>
    <p:sldId id="326" r:id="rId93"/>
    <p:sldId id="327" r:id="rId94"/>
    <p:sldId id="468" r:id="rId95"/>
    <p:sldId id="331" r:id="rId96"/>
    <p:sldId id="333" r:id="rId97"/>
    <p:sldId id="466" r:id="rId98"/>
    <p:sldId id="332" r:id="rId99"/>
    <p:sldId id="467" r:id="rId100"/>
    <p:sldId id="469" r:id="rId101"/>
    <p:sldId id="438" r:id="rId102"/>
    <p:sldId id="470" r:id="rId103"/>
    <p:sldId id="471" r:id="rId104"/>
    <p:sldId id="334" r:id="rId105"/>
    <p:sldId id="279" r:id="rId106"/>
    <p:sldId id="439" r:id="rId107"/>
    <p:sldId id="270" r:id="rId108"/>
    <p:sldId id="337" r:id="rId109"/>
    <p:sldId id="475" r:id="rId110"/>
    <p:sldId id="338" r:id="rId111"/>
    <p:sldId id="440" r:id="rId112"/>
    <p:sldId id="476" r:id="rId113"/>
    <p:sldId id="477" r:id="rId114"/>
    <p:sldId id="478" r:id="rId115"/>
    <p:sldId id="479" r:id="rId116"/>
    <p:sldId id="480" r:id="rId117"/>
    <p:sldId id="339" r:id="rId118"/>
    <p:sldId id="441" r:id="rId119"/>
    <p:sldId id="481" r:id="rId120"/>
    <p:sldId id="482" r:id="rId121"/>
    <p:sldId id="483" r:id="rId122"/>
    <p:sldId id="485" r:id="rId123"/>
    <p:sldId id="340" r:id="rId124"/>
    <p:sldId id="341" r:id="rId125"/>
    <p:sldId id="445" r:id="rId126"/>
    <p:sldId id="443" r:id="rId127"/>
    <p:sldId id="442" r:id="rId128"/>
    <p:sldId id="444" r:id="rId129"/>
    <p:sldId id="342" r:id="rId130"/>
    <p:sldId id="491" r:id="rId131"/>
    <p:sldId id="490" r:id="rId132"/>
    <p:sldId id="271" r:id="rId133"/>
    <p:sldId id="446" r:id="rId134"/>
    <p:sldId id="489" r:id="rId135"/>
    <p:sldId id="486" r:id="rId136"/>
    <p:sldId id="493" r:id="rId137"/>
    <p:sldId id="494" r:id="rId138"/>
    <p:sldId id="487" r:id="rId139"/>
    <p:sldId id="488" r:id="rId140"/>
    <p:sldId id="343" r:id="rId141"/>
    <p:sldId id="402" r:id="rId142"/>
    <p:sldId id="492" r:id="rId143"/>
    <p:sldId id="495" r:id="rId144"/>
    <p:sldId id="344" r:id="rId145"/>
    <p:sldId id="496" r:id="rId146"/>
    <p:sldId id="505" r:id="rId147"/>
    <p:sldId id="504" r:id="rId148"/>
    <p:sldId id="497" r:id="rId149"/>
    <p:sldId id="499" r:id="rId150"/>
    <p:sldId id="345" r:id="rId151"/>
    <p:sldId id="500" r:id="rId152"/>
    <p:sldId id="501" r:id="rId153"/>
    <p:sldId id="498" r:id="rId154"/>
    <p:sldId id="502" r:id="rId155"/>
    <p:sldId id="346" r:id="rId156"/>
    <p:sldId id="403" r:id="rId157"/>
    <p:sldId id="503" r:id="rId158"/>
    <p:sldId id="506" r:id="rId159"/>
    <p:sldId id="507" r:id="rId160"/>
    <p:sldId id="508" r:id="rId161"/>
    <p:sldId id="272" r:id="rId162"/>
    <p:sldId id="448" r:id="rId163"/>
    <p:sldId id="449" r:id="rId164"/>
    <p:sldId id="347" r:id="rId165"/>
    <p:sldId id="510" r:id="rId166"/>
    <p:sldId id="348" r:id="rId167"/>
    <p:sldId id="447" r:id="rId168"/>
    <p:sldId id="450" r:id="rId169"/>
    <p:sldId id="512" r:id="rId170"/>
    <p:sldId id="349" r:id="rId171"/>
    <p:sldId id="350" r:id="rId172"/>
    <p:sldId id="511" r:id="rId173"/>
    <p:sldId id="385" r:id="rId174"/>
    <p:sldId id="386" r:id="rId175"/>
    <p:sldId id="404" r:id="rId176"/>
    <p:sldId id="351" r:id="rId177"/>
    <p:sldId id="353" r:id="rId178"/>
    <p:sldId id="352" r:id="rId179"/>
    <p:sldId id="354" r:id="rId180"/>
    <p:sldId id="451" r:id="rId181"/>
    <p:sldId id="355" r:id="rId182"/>
    <p:sldId id="472" r:id="rId183"/>
    <p:sldId id="280" r:id="rId184"/>
    <p:sldId id="273" r:id="rId185"/>
    <p:sldId id="513" r:id="rId186"/>
    <p:sldId id="514" r:id="rId187"/>
    <p:sldId id="515" r:id="rId188"/>
    <p:sldId id="516" r:id="rId189"/>
    <p:sldId id="357" r:id="rId190"/>
    <p:sldId id="517" r:id="rId191"/>
    <p:sldId id="518" r:id="rId192"/>
    <p:sldId id="520" r:id="rId193"/>
    <p:sldId id="384" r:id="rId194"/>
    <p:sldId id="358" r:id="rId195"/>
    <p:sldId id="519" r:id="rId196"/>
    <p:sldId id="359" r:id="rId197"/>
    <p:sldId id="360" r:id="rId198"/>
    <p:sldId id="521" r:id="rId199"/>
    <p:sldId id="522" r:id="rId200"/>
    <p:sldId id="361" r:id="rId201"/>
    <p:sldId id="362" r:id="rId202"/>
    <p:sldId id="356" r:id="rId203"/>
    <p:sldId id="274" r:id="rId204"/>
    <p:sldId id="523" r:id="rId205"/>
    <p:sldId id="363" r:id="rId206"/>
    <p:sldId id="524" r:id="rId207"/>
    <p:sldId id="367" r:id="rId208"/>
    <p:sldId id="368" r:id="rId209"/>
    <p:sldId id="405" r:id="rId210"/>
    <p:sldId id="406" r:id="rId211"/>
    <p:sldId id="369" r:id="rId212"/>
    <p:sldId id="371" r:id="rId213"/>
    <p:sldId id="372" r:id="rId214"/>
    <p:sldId id="370" r:id="rId215"/>
    <p:sldId id="452" r:id="rId216"/>
    <p:sldId id="388" r:id="rId217"/>
    <p:sldId id="275" r:id="rId218"/>
    <p:sldId id="373" r:id="rId219"/>
    <p:sldId id="390" r:id="rId220"/>
    <p:sldId id="374" r:id="rId221"/>
    <p:sldId id="392" r:id="rId222"/>
    <p:sldId id="525" r:id="rId223"/>
    <p:sldId id="393" r:id="rId224"/>
    <p:sldId id="394" r:id="rId225"/>
    <p:sldId id="395" r:id="rId226"/>
    <p:sldId id="378" r:id="rId227"/>
    <p:sldId id="389" r:id="rId228"/>
    <p:sldId id="396" r:id="rId229"/>
    <p:sldId id="381" r:id="rId230"/>
    <p:sldId id="380" r:id="rId231"/>
    <p:sldId id="382" r:id="rId232"/>
    <p:sldId id="526" r:id="rId233"/>
    <p:sldId id="383" r:id="rId234"/>
    <p:sldId id="527" r:id="rId235"/>
    <p:sldId id="528" r:id="rId236"/>
    <p:sldId id="529" r:id="rId237"/>
    <p:sldId id="530" r:id="rId238"/>
    <p:sldId id="531" r:id="rId239"/>
    <p:sldId id="532" r:id="rId240"/>
    <p:sldId id="533" r:id="rId241"/>
    <p:sldId id="534" r:id="rId242"/>
  </p:sldIdLst>
  <p:sldSz cx="9144000" cy="6858000" type="screen4x3"/>
  <p:notesSz cx="6858000" cy="9296400"/>
  <p:defaultTextStyle>
    <a:defPPr>
      <a:defRPr lang="en-CA"/>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76" end="202"/>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4" autoAdjust="0"/>
    <p:restoredTop sz="94664" autoAdjust="0"/>
  </p:normalViewPr>
  <p:slideViewPr>
    <p:cSldViewPr>
      <p:cViewPr varScale="1">
        <p:scale>
          <a:sx n="109" d="100"/>
          <a:sy n="109" d="100"/>
        </p:scale>
        <p:origin x="167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4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handoutMaster" Target="handoutMasters/handoutMaster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viewProps" Target="viewProps.xml"/><Relationship Id="rId106" Type="http://schemas.openxmlformats.org/officeDocument/2006/relationships/slide" Target="slides/slide105.xml"/><Relationship Id="rId127" Type="http://schemas.openxmlformats.org/officeDocument/2006/relationships/slide" Target="slides/slide1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221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dirty="0"/>
          </a:p>
        </p:txBody>
      </p:sp>
      <p:sp>
        <p:nvSpPr>
          <p:cNvPr id="222211"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222212"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dirty="0"/>
          </a:p>
        </p:txBody>
      </p:sp>
      <p:sp>
        <p:nvSpPr>
          <p:cNvPr id="222213"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8DE61AD-05BC-4A9A-9904-9D8BEA00DB80}" type="slidenum">
              <a:rPr lang="en-US"/>
              <a:pPr>
                <a:defRPr/>
              </a:pPr>
              <a:t>‹#›</a:t>
            </a:fld>
            <a:endParaRPr lang="en-US" dirty="0"/>
          </a:p>
        </p:txBody>
      </p:sp>
    </p:spTree>
    <p:extLst>
      <p:ext uri="{BB962C8B-B14F-4D97-AF65-F5344CB8AC3E}">
        <p14:creationId xmlns:p14="http://schemas.microsoft.com/office/powerpoint/2010/main" val="2105784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835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dirty="0"/>
          </a:p>
        </p:txBody>
      </p:sp>
      <p:sp>
        <p:nvSpPr>
          <p:cNvPr id="228355"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13517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28357"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8358"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dirty="0"/>
          </a:p>
        </p:txBody>
      </p:sp>
      <p:sp>
        <p:nvSpPr>
          <p:cNvPr id="228359"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36C7E76-2F10-4A63-B9BA-A1A2B7EE3F95}" type="slidenum">
              <a:rPr lang="en-US"/>
              <a:pPr>
                <a:defRPr/>
              </a:pPr>
              <a:t>‹#›</a:t>
            </a:fld>
            <a:endParaRPr lang="en-US" dirty="0"/>
          </a:p>
        </p:txBody>
      </p:sp>
    </p:spTree>
    <p:extLst>
      <p:ext uri="{BB962C8B-B14F-4D97-AF65-F5344CB8AC3E}">
        <p14:creationId xmlns:p14="http://schemas.microsoft.com/office/powerpoint/2010/main" val="38448648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p:spPr>
        <p:txBody>
          <a:bodyPr/>
          <a:lstStyle/>
          <a:p>
            <a:r>
              <a:rPr lang="en-US" dirty="0" smtClean="0"/>
              <a:t>jackelope, zedonk, mule</a:t>
            </a:r>
            <a:endParaRPr lang="en-CA" dirty="0" smtClean="0"/>
          </a:p>
        </p:txBody>
      </p:sp>
      <p:sp>
        <p:nvSpPr>
          <p:cNvPr id="136196" name="Slide Number Placeholder 3"/>
          <p:cNvSpPr>
            <a:spLocks noGrp="1"/>
          </p:cNvSpPr>
          <p:nvPr>
            <p:ph type="sldNum" sz="quarter" idx="5"/>
          </p:nvPr>
        </p:nvSpPr>
        <p:spPr>
          <a:noFill/>
        </p:spPr>
        <p:txBody>
          <a:bodyPr/>
          <a:lstStyle/>
          <a:p>
            <a:fld id="{55D7AD17-1E03-47AF-A2B8-78F5C8534670}" type="slidenum">
              <a:rPr lang="en-US" smtClean="0"/>
              <a:pPr/>
              <a:t>12</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636C7E76-2F10-4A63-B9BA-A1A2B7EE3F95}" type="slidenum">
              <a:rPr lang="en-US" smtClean="0"/>
              <a:pPr>
                <a:defRPr/>
              </a:pPr>
              <a:t>175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03A030E7-37C7-4A79-A90A-E854147E5B7D}" type="slidenum">
              <a:rPr lang="en-US" smtClean="0"/>
              <a:pPr/>
              <a:t>181</a:t>
            </a:fld>
            <a:endParaRPr lang="en-US" dirty="0"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D520E0D9-08E1-4E47-B31D-A8390CF2235B}" type="slidenum">
              <a:rPr lang="en-US" smtClean="0"/>
              <a:pPr/>
              <a:t>183</a:t>
            </a:fld>
            <a:endParaRPr lang="en-US" dirty="0" smtClean="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3A23D23B-9DE4-4FAF-AF10-68C43F0215B8}" type="slidenum">
              <a:rPr lang="en-US" smtClean="0"/>
              <a:pPr/>
              <a:t>184</a:t>
            </a:fld>
            <a:endParaRPr lang="en-US" dirty="0"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FF0698E9-FA95-460B-9D04-A2D9AC7CBAFF}" type="slidenum">
              <a:rPr lang="en-US" smtClean="0"/>
              <a:pPr/>
              <a:t>189</a:t>
            </a:fld>
            <a:endParaRPr lang="en-US" dirty="0"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E73C4EF4-C4BD-4A74-AD44-2923AC49C62E}" type="slidenum">
              <a:rPr lang="en-US" smtClean="0"/>
              <a:pPr/>
              <a:t>193</a:t>
            </a:fld>
            <a:endParaRPr lang="en-US" dirty="0"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1DFB5846-C038-439B-8A46-C635D1872D3D}" type="slidenum">
              <a:rPr lang="en-US" smtClean="0"/>
              <a:pPr/>
              <a:t>194</a:t>
            </a:fld>
            <a:endParaRPr lang="en-US" dirty="0"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0D5B1E26-6114-44EA-B4E8-38BF64E874D2}" type="slidenum">
              <a:rPr lang="en-US" smtClean="0"/>
              <a:pPr/>
              <a:t>196</a:t>
            </a:fld>
            <a:endParaRPr lang="en-US" dirty="0" smtClean="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E5B3322-DEB8-45CE-B02A-912843572B63}" type="slidenum">
              <a:rPr lang="en-US" smtClean="0"/>
              <a:pPr/>
              <a:t>197</a:t>
            </a:fld>
            <a:endParaRPr lang="en-US" dirty="0"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CFE80765-1B5F-432A-AC34-ED59E3E8D5B3}" type="slidenum">
              <a:rPr lang="en-US" smtClean="0"/>
              <a:pPr/>
              <a:t>200</a:t>
            </a:fld>
            <a:endParaRPr lang="en-US" dirty="0"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F20A91C6-CC05-4BBB-9D95-A9A3830820ED}" type="slidenum">
              <a:rPr lang="en-US" smtClean="0"/>
              <a:pPr/>
              <a:t>201</a:t>
            </a:fld>
            <a:endParaRPr lang="en-US" dirty="0"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92FABD58-ED62-4E20-BDCB-BFBBED35C6D7}" type="slidenum">
              <a:rPr lang="en-US" smtClean="0"/>
              <a:pPr/>
              <a:t>202</a:t>
            </a:fld>
            <a:endParaRPr lang="en-US" dirty="0" smtClean="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1B8C90E7-203D-4447-8569-121605DB6475}" type="slidenum">
              <a:rPr lang="en-US" smtClean="0"/>
              <a:pPr/>
              <a:t>212</a:t>
            </a:fld>
            <a:endParaRPr lang="en-US" dirty="0" smtClean="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8AB5B84C-EAB1-434E-A84B-0B108C650892}" type="slidenum">
              <a:rPr lang="en-US" smtClean="0"/>
              <a:pPr/>
              <a:t>213</a:t>
            </a:fld>
            <a:endParaRPr lang="en-US" dirty="0" smtClean="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6297A6AD-D9FA-4AA9-9448-255C33A5457C}" type="slidenum">
              <a:rPr lang="en-US" smtClean="0"/>
              <a:pPr/>
              <a:t>214</a:t>
            </a:fld>
            <a:endParaRPr lang="en-US" dirty="0" smtClean="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90229CE8-3B93-4034-B821-3C722BE6DB78}" type="slidenum">
              <a:rPr lang="en-US" smtClean="0"/>
              <a:pPr/>
              <a:t>216</a:t>
            </a:fld>
            <a:endParaRPr lang="en-US" dirty="0" smtClean="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8B695CF0-2489-4C0C-8049-7198EAE67067}" type="slidenum">
              <a:rPr lang="en-US" smtClean="0"/>
              <a:pPr/>
              <a:t>217</a:t>
            </a:fld>
            <a:endParaRPr lang="en-US" dirty="0" smtClean="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CA" dirty="0"/>
          </a:p>
        </p:txBody>
      </p:sp>
      <p:sp>
        <p:nvSpPr>
          <p:cNvPr id="5" name="Footer Placeholder 4"/>
          <p:cNvSpPr>
            <a:spLocks noGrp="1"/>
          </p:cNvSpPr>
          <p:nvPr>
            <p:ph type="ftr" sz="quarter" idx="11"/>
          </p:nvPr>
        </p:nvSpPr>
        <p:spPr/>
        <p:txBody>
          <a:bodyPr/>
          <a:lstStyle/>
          <a:p>
            <a:pPr>
              <a:defRPr/>
            </a:pPr>
            <a:endParaRPr lang="en-CA" dirty="0"/>
          </a:p>
        </p:txBody>
      </p:sp>
      <p:sp>
        <p:nvSpPr>
          <p:cNvPr id="6" name="Slide Number Placeholder 5"/>
          <p:cNvSpPr>
            <a:spLocks noGrp="1"/>
          </p:cNvSpPr>
          <p:nvPr>
            <p:ph type="sldNum" sz="quarter" idx="12"/>
          </p:nvPr>
        </p:nvSpPr>
        <p:spPr/>
        <p:txBody>
          <a:bodyPr/>
          <a:lstStyle/>
          <a:p>
            <a:pPr>
              <a:defRPr/>
            </a:pPr>
            <a:fld id="{D098EB11-5F84-44A5-AC40-946E8A7A6ABC}" type="slidenum">
              <a:rPr lang="en-CA" smtClean="0"/>
              <a:pPr>
                <a:defRPr/>
              </a:pPr>
              <a:t>‹#›</a:t>
            </a:fld>
            <a:endParaRPr lang="en-CA"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CA" dirty="0"/>
          </a:p>
        </p:txBody>
      </p:sp>
      <p:sp>
        <p:nvSpPr>
          <p:cNvPr id="5" name="Footer Placeholder 4"/>
          <p:cNvSpPr>
            <a:spLocks noGrp="1"/>
          </p:cNvSpPr>
          <p:nvPr>
            <p:ph type="ftr" sz="quarter" idx="11"/>
          </p:nvPr>
        </p:nvSpPr>
        <p:spPr/>
        <p:txBody>
          <a:bodyPr/>
          <a:lstStyle/>
          <a:p>
            <a:pPr>
              <a:defRPr/>
            </a:pPr>
            <a:endParaRPr lang="en-CA" dirty="0"/>
          </a:p>
        </p:txBody>
      </p:sp>
      <p:sp>
        <p:nvSpPr>
          <p:cNvPr id="6" name="Slide Number Placeholder 5"/>
          <p:cNvSpPr>
            <a:spLocks noGrp="1"/>
          </p:cNvSpPr>
          <p:nvPr>
            <p:ph type="sldNum" sz="quarter" idx="12"/>
          </p:nvPr>
        </p:nvSpPr>
        <p:spPr/>
        <p:txBody>
          <a:bodyPr/>
          <a:lstStyle/>
          <a:p>
            <a:pPr>
              <a:defRPr/>
            </a:pPr>
            <a:fld id="{6F585681-C795-45D9-B08C-6B44683752FA}" type="slidenum">
              <a:rPr lang="en-CA" smtClean="0"/>
              <a:pPr>
                <a:defRPr/>
              </a:pPr>
              <a:t>‹#›</a:t>
            </a:fld>
            <a:endParaRPr lang="en-CA"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CA" dirty="0"/>
          </a:p>
        </p:txBody>
      </p:sp>
      <p:sp>
        <p:nvSpPr>
          <p:cNvPr id="5" name="Footer Placeholder 4"/>
          <p:cNvSpPr>
            <a:spLocks noGrp="1"/>
          </p:cNvSpPr>
          <p:nvPr>
            <p:ph type="ftr" sz="quarter" idx="11"/>
          </p:nvPr>
        </p:nvSpPr>
        <p:spPr/>
        <p:txBody>
          <a:bodyPr/>
          <a:lstStyle/>
          <a:p>
            <a:pPr>
              <a:defRPr/>
            </a:pPr>
            <a:endParaRPr lang="en-CA" dirty="0"/>
          </a:p>
        </p:txBody>
      </p:sp>
      <p:sp>
        <p:nvSpPr>
          <p:cNvPr id="6" name="Slide Number Placeholder 5"/>
          <p:cNvSpPr>
            <a:spLocks noGrp="1"/>
          </p:cNvSpPr>
          <p:nvPr>
            <p:ph type="sldNum" sz="quarter" idx="12"/>
          </p:nvPr>
        </p:nvSpPr>
        <p:spPr/>
        <p:txBody>
          <a:bodyPr/>
          <a:lstStyle/>
          <a:p>
            <a:pPr>
              <a:defRPr/>
            </a:pPr>
            <a:fld id="{EE3F2476-4FB0-479C-B41F-009FC9217D1D}" type="slidenum">
              <a:rPr lang="en-CA" smtClean="0"/>
              <a:pPr>
                <a:defRPr/>
              </a:pPr>
              <a:t>‹#›</a:t>
            </a:fld>
            <a:endParaRPr lang="en-CA"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CA" dirty="0"/>
          </a:p>
        </p:txBody>
      </p:sp>
      <p:sp>
        <p:nvSpPr>
          <p:cNvPr id="6" name="Footer Placeholder 5"/>
          <p:cNvSpPr>
            <a:spLocks noGrp="1"/>
          </p:cNvSpPr>
          <p:nvPr>
            <p:ph type="ftr" sz="quarter" idx="11"/>
          </p:nvPr>
        </p:nvSpPr>
        <p:spPr/>
        <p:txBody>
          <a:bodyPr/>
          <a:lstStyle/>
          <a:p>
            <a:pPr>
              <a:defRPr/>
            </a:pPr>
            <a:endParaRPr lang="en-CA" dirty="0"/>
          </a:p>
        </p:txBody>
      </p:sp>
      <p:sp>
        <p:nvSpPr>
          <p:cNvPr id="7" name="Slide Number Placeholder 6"/>
          <p:cNvSpPr>
            <a:spLocks noGrp="1"/>
          </p:cNvSpPr>
          <p:nvPr>
            <p:ph type="sldNum" sz="quarter" idx="12"/>
          </p:nvPr>
        </p:nvSpPr>
        <p:spPr/>
        <p:txBody>
          <a:bodyPr/>
          <a:lstStyle/>
          <a:p>
            <a:pPr>
              <a:defRPr/>
            </a:pPr>
            <a:fld id="{BE3CC703-9BC3-4D7B-A6DF-B216297531C7}" type="slidenum">
              <a:rPr lang="en-CA" smtClean="0"/>
              <a:pPr>
                <a:defRPr/>
              </a:pPr>
              <a:t>‹#›</a:t>
            </a:fld>
            <a:endParaRPr lang="en-CA"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CA" dirty="0"/>
          </a:p>
        </p:txBody>
      </p:sp>
      <p:sp>
        <p:nvSpPr>
          <p:cNvPr id="8" name="Footer Placeholder 7"/>
          <p:cNvSpPr>
            <a:spLocks noGrp="1"/>
          </p:cNvSpPr>
          <p:nvPr>
            <p:ph type="ftr" sz="quarter" idx="11"/>
          </p:nvPr>
        </p:nvSpPr>
        <p:spPr/>
        <p:txBody>
          <a:bodyPr/>
          <a:lstStyle/>
          <a:p>
            <a:pPr>
              <a:defRPr/>
            </a:pPr>
            <a:endParaRPr lang="en-CA" dirty="0"/>
          </a:p>
        </p:txBody>
      </p:sp>
      <p:sp>
        <p:nvSpPr>
          <p:cNvPr id="9" name="Slide Number Placeholder 8"/>
          <p:cNvSpPr>
            <a:spLocks noGrp="1"/>
          </p:cNvSpPr>
          <p:nvPr>
            <p:ph type="sldNum" sz="quarter" idx="12"/>
          </p:nvPr>
        </p:nvSpPr>
        <p:spPr/>
        <p:txBody>
          <a:bodyPr/>
          <a:lstStyle/>
          <a:p>
            <a:pPr>
              <a:defRPr/>
            </a:pPr>
            <a:fld id="{422164BD-4D8D-443B-9EDB-2305155C936F}" type="slidenum">
              <a:rPr lang="en-CA" smtClean="0"/>
              <a:pPr>
                <a:defRPr/>
              </a:pPr>
              <a:t>‹#›</a:t>
            </a:fld>
            <a:endParaRPr lang="en-CA"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CA" dirty="0"/>
          </a:p>
        </p:txBody>
      </p:sp>
      <p:sp>
        <p:nvSpPr>
          <p:cNvPr id="4" name="Footer Placeholder 3"/>
          <p:cNvSpPr>
            <a:spLocks noGrp="1"/>
          </p:cNvSpPr>
          <p:nvPr>
            <p:ph type="ftr" sz="quarter" idx="11"/>
          </p:nvPr>
        </p:nvSpPr>
        <p:spPr/>
        <p:txBody>
          <a:bodyPr/>
          <a:lstStyle/>
          <a:p>
            <a:pPr>
              <a:defRPr/>
            </a:pPr>
            <a:endParaRPr lang="en-CA" dirty="0"/>
          </a:p>
        </p:txBody>
      </p:sp>
      <p:sp>
        <p:nvSpPr>
          <p:cNvPr id="5" name="Slide Number Placeholder 4"/>
          <p:cNvSpPr>
            <a:spLocks noGrp="1"/>
          </p:cNvSpPr>
          <p:nvPr>
            <p:ph type="sldNum" sz="quarter" idx="12"/>
          </p:nvPr>
        </p:nvSpPr>
        <p:spPr/>
        <p:txBody>
          <a:bodyPr/>
          <a:lstStyle/>
          <a:p>
            <a:pPr>
              <a:defRPr/>
            </a:pPr>
            <a:fld id="{A9F9DE8C-389C-4798-87AB-58953A1B3136}" type="slidenum">
              <a:rPr lang="en-CA" smtClean="0"/>
              <a:pPr>
                <a:defRPr/>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CA" dirty="0"/>
          </a:p>
        </p:txBody>
      </p:sp>
      <p:sp>
        <p:nvSpPr>
          <p:cNvPr id="3" name="Footer Placeholder 2"/>
          <p:cNvSpPr>
            <a:spLocks noGrp="1"/>
          </p:cNvSpPr>
          <p:nvPr>
            <p:ph type="ftr" sz="quarter" idx="11"/>
          </p:nvPr>
        </p:nvSpPr>
        <p:spPr/>
        <p:txBody>
          <a:bodyPr/>
          <a:lstStyle/>
          <a:p>
            <a:pPr>
              <a:defRPr/>
            </a:pPr>
            <a:endParaRPr lang="en-CA" dirty="0"/>
          </a:p>
        </p:txBody>
      </p:sp>
      <p:sp>
        <p:nvSpPr>
          <p:cNvPr id="4" name="Slide Number Placeholder 3"/>
          <p:cNvSpPr>
            <a:spLocks noGrp="1"/>
          </p:cNvSpPr>
          <p:nvPr>
            <p:ph type="sldNum" sz="quarter" idx="12"/>
          </p:nvPr>
        </p:nvSpPr>
        <p:spPr/>
        <p:txBody>
          <a:bodyPr/>
          <a:lstStyle/>
          <a:p>
            <a:pPr>
              <a:defRPr/>
            </a:pPr>
            <a:fld id="{EE7BCC5A-5839-446D-9856-A00B7D752B51}" type="slidenum">
              <a:rPr lang="en-CA" smtClean="0"/>
              <a:pPr>
                <a:defRPr/>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CA" dirty="0"/>
          </a:p>
        </p:txBody>
      </p:sp>
      <p:sp>
        <p:nvSpPr>
          <p:cNvPr id="6" name="Footer Placeholder 5"/>
          <p:cNvSpPr>
            <a:spLocks noGrp="1"/>
          </p:cNvSpPr>
          <p:nvPr>
            <p:ph type="ftr" sz="quarter" idx="11"/>
          </p:nvPr>
        </p:nvSpPr>
        <p:spPr/>
        <p:txBody>
          <a:bodyPr/>
          <a:lstStyle/>
          <a:p>
            <a:pPr>
              <a:defRPr/>
            </a:pPr>
            <a:endParaRPr lang="en-CA" dirty="0"/>
          </a:p>
        </p:txBody>
      </p:sp>
      <p:sp>
        <p:nvSpPr>
          <p:cNvPr id="7" name="Slide Number Placeholder 6"/>
          <p:cNvSpPr>
            <a:spLocks noGrp="1"/>
          </p:cNvSpPr>
          <p:nvPr>
            <p:ph type="sldNum" sz="quarter" idx="12"/>
          </p:nvPr>
        </p:nvSpPr>
        <p:spPr/>
        <p:txBody>
          <a:bodyPr/>
          <a:lstStyle/>
          <a:p>
            <a:pPr>
              <a:defRPr/>
            </a:pPr>
            <a:fld id="{7CA065E4-64D3-4893-8311-75A5AEF1F1FB}" type="slidenum">
              <a:rPr lang="en-CA" smtClean="0"/>
              <a:pPr>
                <a:defRPr/>
              </a:pPr>
              <a:t>‹#›</a:t>
            </a:fld>
            <a:endParaRPr lang="en-CA"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pPr>
              <a:defRPr/>
            </a:pPr>
            <a:endParaRPr lang="en-CA" dirty="0"/>
          </a:p>
        </p:txBody>
      </p:sp>
      <p:sp>
        <p:nvSpPr>
          <p:cNvPr id="9" name="Slide Number Placeholder 8"/>
          <p:cNvSpPr>
            <a:spLocks noGrp="1"/>
          </p:cNvSpPr>
          <p:nvPr>
            <p:ph type="sldNum" sz="quarter" idx="11"/>
          </p:nvPr>
        </p:nvSpPr>
        <p:spPr/>
        <p:txBody>
          <a:bodyPr/>
          <a:lstStyle/>
          <a:p>
            <a:pPr>
              <a:defRPr/>
            </a:pPr>
            <a:fld id="{E5CF2800-9A8F-4C1B-BE22-1C853524421E}" type="slidenum">
              <a:rPr lang="en-CA" smtClean="0"/>
              <a:pPr>
                <a:defRPr/>
              </a:pPr>
              <a:t>‹#›</a:t>
            </a:fld>
            <a:endParaRPr lang="en-CA" dirty="0"/>
          </a:p>
        </p:txBody>
      </p:sp>
      <p:sp>
        <p:nvSpPr>
          <p:cNvPr id="10" name="Footer Placeholder 9"/>
          <p:cNvSpPr>
            <a:spLocks noGrp="1"/>
          </p:cNvSpPr>
          <p:nvPr>
            <p:ph type="ftr" sz="quarter" idx="12"/>
          </p:nvPr>
        </p:nvSpPr>
        <p:spPr/>
        <p:txBody>
          <a:bodyPr/>
          <a:lstStyle/>
          <a:p>
            <a:pPr>
              <a:defRPr/>
            </a:pPr>
            <a:endParaRPr lang="en-CA"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CA" dirty="0"/>
          </a:p>
        </p:txBody>
      </p:sp>
      <p:sp>
        <p:nvSpPr>
          <p:cNvPr id="5" name="Footer Placeholder 4"/>
          <p:cNvSpPr>
            <a:spLocks noGrp="1"/>
          </p:cNvSpPr>
          <p:nvPr>
            <p:ph type="ftr" sz="quarter" idx="11"/>
          </p:nvPr>
        </p:nvSpPr>
        <p:spPr/>
        <p:txBody>
          <a:bodyPr/>
          <a:lstStyle/>
          <a:p>
            <a:pPr>
              <a:defRPr/>
            </a:pPr>
            <a:endParaRPr lang="en-CA" dirty="0"/>
          </a:p>
        </p:txBody>
      </p:sp>
      <p:sp>
        <p:nvSpPr>
          <p:cNvPr id="6" name="Slide Number Placeholder 5"/>
          <p:cNvSpPr>
            <a:spLocks noGrp="1"/>
          </p:cNvSpPr>
          <p:nvPr>
            <p:ph type="sldNum" sz="quarter" idx="12"/>
          </p:nvPr>
        </p:nvSpPr>
        <p:spPr/>
        <p:txBody>
          <a:bodyPr/>
          <a:lstStyle/>
          <a:p>
            <a:pPr>
              <a:defRPr/>
            </a:pPr>
            <a:fld id="{C3109551-DD3A-4D61-9AF5-EB4B24A12FC0}" type="slidenum">
              <a:rPr lang="en-CA" smtClean="0"/>
              <a:pPr>
                <a:defRPr/>
              </a:pPr>
              <a:t>‹#›</a:t>
            </a:fld>
            <a:endParaRPr lang="en-CA"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CA" dirty="0"/>
          </a:p>
        </p:txBody>
      </p:sp>
      <p:sp>
        <p:nvSpPr>
          <p:cNvPr id="5" name="Footer Placeholder 4"/>
          <p:cNvSpPr>
            <a:spLocks noGrp="1"/>
          </p:cNvSpPr>
          <p:nvPr>
            <p:ph type="ftr" sz="quarter" idx="11"/>
          </p:nvPr>
        </p:nvSpPr>
        <p:spPr/>
        <p:txBody>
          <a:bodyPr/>
          <a:lstStyle/>
          <a:p>
            <a:pPr>
              <a:defRPr/>
            </a:pPr>
            <a:endParaRPr lang="en-CA" dirty="0"/>
          </a:p>
        </p:txBody>
      </p:sp>
      <p:sp>
        <p:nvSpPr>
          <p:cNvPr id="6" name="Slide Number Placeholder 5"/>
          <p:cNvSpPr>
            <a:spLocks noGrp="1"/>
          </p:cNvSpPr>
          <p:nvPr>
            <p:ph type="sldNum" sz="quarter" idx="12"/>
          </p:nvPr>
        </p:nvSpPr>
        <p:spPr/>
        <p:txBody>
          <a:bodyPr/>
          <a:lstStyle/>
          <a:p>
            <a:pPr>
              <a:defRPr/>
            </a:pPr>
            <a:fld id="{4ADE8EF2-D6F3-42A3-827A-9C8AEC3B7890}" type="slidenum">
              <a:rPr lang="en-CA" smtClean="0"/>
              <a:pPr>
                <a:defRPr/>
              </a:pPr>
              <a:t>‹#›</a:t>
            </a:fld>
            <a:endParaRPr lang="en-CA"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C101468A-E6A3-4EC5-8F30-0825533DF326}" type="slidenum">
              <a:rPr lang="en-CA" smtClean="0"/>
              <a:pPr>
                <a:defRPr/>
              </a:pPr>
              <a:t>‹#›</a:t>
            </a:fld>
            <a:endParaRPr lang="en-CA"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en-CA"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endParaRPr lang="en-CA" dirty="0"/>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gif"/><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fetcher.fw-notify.net/00000000011657162336/nsr2005_final_letter.pdf"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1.gif"/><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0.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treehugger.com/natural-sciences/for-sale-naming-rights-to-newly-discovered-species.html" TargetMode="External"/><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faculty.weber.edu/bdattilo/fossils/notes/classification.html" TargetMode="Externa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www.youtube.com/watch?v=l9ymaSzcsdY" TargetMode="External"/><Relationship Id="rId1" Type="http://schemas.openxmlformats.org/officeDocument/2006/relationships/slideLayout" Target="../slideLayouts/slideLayout2.xml"/><Relationship Id="rId6" Type="http://schemas.openxmlformats.org/officeDocument/2006/relationships/hyperlink" Target="http://www.youtube.com/watch?v=Mv0Sfvixeeo" TargetMode="External"/><Relationship Id="rId5" Type="http://schemas.openxmlformats.org/officeDocument/2006/relationships/image" Target="../media/image69.jpeg"/><Relationship Id="rId4" Type="http://schemas.openxmlformats.org/officeDocument/2006/relationships/image" Target="../media/image68.jpeg"/></Relationships>
</file>

<file path=ppt/slides/_rels/slide3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hyperlink" Target="http://www.youtube.com/watch?v=tqOVYpkZ0qs" TargetMode="External"/><Relationship Id="rId4" Type="http://schemas.openxmlformats.org/officeDocument/2006/relationships/image" Target="../media/image72.jpeg"/></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4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facebook.com/media/set/?set=a.406350561171.183244.514901171&amp;type=3" TargetMode="External"/><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2.xml"/><Relationship Id="rId4" Type="http://schemas.microsoft.com/office/2007/relationships/hdphoto" Target="../media/hdphoto4.wdp"/></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xml"/><Relationship Id="rId4" Type="http://schemas.microsoft.com/office/2007/relationships/hdphoto" Target="../media/hdphoto5.wdp"/></Relationships>
</file>

<file path=ppt/slides/_rels/slide5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5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5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2.xml"/><Relationship Id="rId4" Type="http://schemas.microsoft.com/office/2007/relationships/hdphoto" Target="../media/hdphoto6.wdp"/></Relationships>
</file>

<file path=ppt/slides/_rels/slide5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5" Type="http://schemas.openxmlformats.org/officeDocument/2006/relationships/hyperlink" Target="http://www.ebaumsworld.com/video/watch/24078/" TargetMode="External"/><Relationship Id="rId4" Type="http://schemas.openxmlformats.org/officeDocument/2006/relationships/hyperlink" Target="http://animal.discovery.com/videos/monsters-inside-me-meter-long-tapeworm.html" TargetMode="External"/></Relationships>
</file>

<file path=ppt/slides/_rels/slide59.xml.rels><?xml version="1.0" encoding="UTF-8" standalone="yes"?>
<Relationships xmlns="http://schemas.openxmlformats.org/package/2006/relationships"><Relationship Id="rId2" Type="http://schemas.openxmlformats.org/officeDocument/2006/relationships/hyperlink" Target="http://www.youtube.com/watch?v=mTTwcCVajAc&amp;feature=youtu.be"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www.youtube.com/watch?v=nUqq3DhEeZQ"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eg"/><Relationship Id="rId1" Type="http://schemas.openxmlformats.org/officeDocument/2006/relationships/slideLayout" Target="../slideLayouts/slideLayout1.xml"/><Relationship Id="rId4" Type="http://schemas.microsoft.com/office/2007/relationships/hdphoto" Target="../media/hdphoto8.wdp"/></Relationships>
</file>

<file path=ppt/slides/_rels/slide7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7.jpeg"/></Relationships>
</file>

<file path=ppt/slides/_rels/slide7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 Id="rId4" Type="http://schemas.openxmlformats.org/officeDocument/2006/relationships/image" Target="../media/image125.jpeg"/></Relationships>
</file>

<file path=ppt/slides/_rels/slide7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slideLayout" Target="../slideLayouts/slideLayout2.xml"/><Relationship Id="rId1" Type="http://schemas.openxmlformats.org/officeDocument/2006/relationships/audio" Target="file:///C:\My%20Files\School\Science%209\Unit%20A%20Biology\Sounds\lemur3.au" TargetMode="External"/><Relationship Id="rId5" Type="http://schemas.openxmlformats.org/officeDocument/2006/relationships/image" Target="../media/image128.png"/><Relationship Id="rId4" Type="http://schemas.openxmlformats.org/officeDocument/2006/relationships/image" Target="../media/image127.jpeg"/></Relationships>
</file>

<file path=ppt/slides/_rels/slide7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2.xml"/><Relationship Id="rId4" Type="http://schemas.openxmlformats.org/officeDocument/2006/relationships/image" Target="../media/image146.jpeg"/></Relationships>
</file>

<file path=ppt/slides/_rels/slide92.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2.xml"/><Relationship Id="rId4" Type="http://schemas.openxmlformats.org/officeDocument/2006/relationships/image" Target="../media/image149.jpeg"/></Relationships>
</file>

<file path=ppt/slides/_rels/slide93.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5" Type="http://schemas.openxmlformats.org/officeDocument/2006/relationships/image" Target="../media/image153.gif"/><Relationship Id="rId4" Type="http://schemas.microsoft.com/office/2007/relationships/hdphoto" Target="../media/hdphoto9.wdp"/></Relationships>
</file>

<file path=ppt/slides/_rels/slide96.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2.xml"/><Relationship Id="rId4" Type="http://schemas.openxmlformats.org/officeDocument/2006/relationships/image" Target="../media/image159.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hyperlink" Target="http://www.hhmi.org/biointeractive/animations/conjugation/conj_frames.htm"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8" Type="http://schemas.openxmlformats.org/officeDocument/2006/relationships/image" Target="../media/image169.jpeg"/><Relationship Id="rId3" Type="http://schemas.openxmlformats.org/officeDocument/2006/relationships/image" Target="../media/image22.gif"/><Relationship Id="rId7" Type="http://schemas.microsoft.com/office/2007/relationships/hdphoto" Target="../media/hdphoto10.wdp"/><Relationship Id="rId2" Type="http://schemas.openxmlformats.org/officeDocument/2006/relationships/image" Target="../media/image165.jpeg"/><Relationship Id="rId1" Type="http://schemas.openxmlformats.org/officeDocument/2006/relationships/slideLayout" Target="../slideLayouts/slideLayout1.xml"/><Relationship Id="rId6" Type="http://schemas.openxmlformats.org/officeDocument/2006/relationships/image" Target="../media/image168.png"/><Relationship Id="rId5" Type="http://schemas.openxmlformats.org/officeDocument/2006/relationships/image" Target="../media/image167.jpeg"/><Relationship Id="rId4" Type="http://schemas.openxmlformats.org/officeDocument/2006/relationships/image" Target="../media/image166.jpeg"/></Relationships>
</file>

<file path=ppt/slides/_rels/slide106.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75.gif"/><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6.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184.gif"/><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2.xml"/><Relationship Id="rId6" Type="http://schemas.openxmlformats.org/officeDocument/2006/relationships/image" Target="../media/image194.jpeg"/><Relationship Id="rId5" Type="http://schemas.openxmlformats.org/officeDocument/2006/relationships/image" Target="../media/image193.jpeg"/><Relationship Id="rId4" Type="http://schemas.openxmlformats.org/officeDocument/2006/relationships/image" Target="../media/image192.jpeg"/></Relationships>
</file>

<file path=ppt/slides/_rels/slide127.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99.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hyperlink" Target="http://www.youtube.com/watch?v=khBmRuFc_P4&amp;feature=related" TargetMode="External"/><Relationship Id="rId2" Type="http://schemas.openxmlformats.org/officeDocument/2006/relationships/image" Target="../media/image200.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03.gif"/><Relationship Id="rId2" Type="http://schemas.openxmlformats.org/officeDocument/2006/relationships/image" Target="../media/image202.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4.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06.gi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hyperlink" Target="http://www.cellsalive.com/mitosis.htm" TargetMode="External"/><Relationship Id="rId2" Type="http://schemas.openxmlformats.org/officeDocument/2006/relationships/image" Target="../media/image207.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hyperlink" Target="http://www.youtube.com/watch?v=AhgRhXl7w_g" TargetMode="Externa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hyperlink" Target="http://www.youtube.com/watch?v=Wi1Ss4Oatc4&amp;feature=related" TargetMode="External"/><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hyperlink" Target="http://www.youtube.com/watch?v=iCL6d0OwKt8&amp;feature=related" TargetMode="External"/><Relationship Id="rId2" Type="http://schemas.openxmlformats.org/officeDocument/2006/relationships/image" Target="../media/image213.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214.gif"/><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99.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hyperlink" Target="http://www.cellsalive.com/meiosis.htm" TargetMode="External"/><Relationship Id="rId2" Type="http://schemas.openxmlformats.org/officeDocument/2006/relationships/image" Target="../media/image215.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image" Target="../media/image216.jpeg"/><Relationship Id="rId1" Type="http://schemas.openxmlformats.org/officeDocument/2006/relationships/slideLayout" Target="../slideLayouts/slideLayout2.xml"/><Relationship Id="rId4" Type="http://schemas.openxmlformats.org/officeDocument/2006/relationships/image" Target="../media/image218.jpeg"/></Relationships>
</file>

<file path=ppt/slides/_rels/slide150.xml.rels><?xml version="1.0" encoding="UTF-8" standalone="yes"?>
<Relationships xmlns="http://schemas.openxmlformats.org/package/2006/relationships"><Relationship Id="rId3" Type="http://schemas.openxmlformats.org/officeDocument/2006/relationships/hyperlink" Target="http://en.wikipedia.org/wiki/HeLa" TargetMode="External"/><Relationship Id="rId2" Type="http://schemas.openxmlformats.org/officeDocument/2006/relationships/image" Target="../media/image219.jpeg"/><Relationship Id="rId1" Type="http://schemas.openxmlformats.org/officeDocument/2006/relationships/slideLayout" Target="../slideLayouts/slideLayout2.xml"/><Relationship Id="rId5" Type="http://schemas.openxmlformats.org/officeDocument/2006/relationships/hyperlink" Target="http://www.youtube.com/watch?v=0gF8bCE4wqA&amp;feature=related" TargetMode="External"/><Relationship Id="rId4" Type="http://schemas.openxmlformats.org/officeDocument/2006/relationships/image" Target="../media/image220.jpeg"/></Relationships>
</file>

<file path=ppt/slides/_rels/slide151.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image" Target="../media/image221.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3.jpeg"/><Relationship Id="rId1" Type="http://schemas.openxmlformats.org/officeDocument/2006/relationships/slideLayout" Target="../slideLayouts/slideLayout2.xml"/><Relationship Id="rId6" Type="http://schemas.openxmlformats.org/officeDocument/2006/relationships/image" Target="../media/image225.jpeg"/><Relationship Id="rId5" Type="http://schemas.openxmlformats.org/officeDocument/2006/relationships/hyperlink" Target="http://www.rt.com/news/transgenic-farming-genetically-modified-drugs/" TargetMode="External"/><Relationship Id="rId4" Type="http://schemas.openxmlformats.org/officeDocument/2006/relationships/hyperlink" Target="http://www.en.uni-muenchen.de/news/sciencecasts/pigs-and-people/index.html" TargetMode="External"/></Relationships>
</file>

<file path=ppt/slides/_rels/slide153.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image" Target="../media/image226.jpeg"/><Relationship Id="rId1" Type="http://schemas.openxmlformats.org/officeDocument/2006/relationships/slideLayout" Target="../slideLayouts/slideLayout2.xml"/><Relationship Id="rId6" Type="http://schemas.openxmlformats.org/officeDocument/2006/relationships/hyperlink" Target="http://www.youtube.com/watch?v=J1ptDnmxdqk&amp;feature=related" TargetMode="External"/><Relationship Id="rId5" Type="http://schemas.openxmlformats.org/officeDocument/2006/relationships/image" Target="../media/image229.jpeg"/><Relationship Id="rId4" Type="http://schemas.openxmlformats.org/officeDocument/2006/relationships/image" Target="../media/image228.jpeg"/></Relationships>
</file>

<file path=ppt/slides/_rels/slide154.xml.rels><?xml version="1.0" encoding="UTF-8" standalone="yes"?>
<Relationships xmlns="http://schemas.openxmlformats.org/package/2006/relationships"><Relationship Id="rId3" Type="http://schemas.openxmlformats.org/officeDocument/2006/relationships/hyperlink" Target="http://video.nationalgeographic.com/video/national-geographic-channel/all-videos/av-5042-5242/ngc-transgenic-animal-creations/" TargetMode="External"/><Relationship Id="rId2" Type="http://schemas.openxmlformats.org/officeDocument/2006/relationships/image" Target="../media/image230.jpeg"/><Relationship Id="rId1" Type="http://schemas.openxmlformats.org/officeDocument/2006/relationships/slideLayout" Target="../slideLayouts/slideLayout2.xml"/><Relationship Id="rId6" Type="http://schemas.openxmlformats.org/officeDocument/2006/relationships/hyperlink" Target="http://www.youtube.com/watch?v=UFkHcs7WmuA&amp;feature=relmfu" TargetMode="External"/><Relationship Id="rId5" Type="http://schemas.openxmlformats.org/officeDocument/2006/relationships/hyperlink" Target="http://www.youtube.com/watch?v=7QQ7SiCgORQ&amp;feature=relmfu" TargetMode="External"/><Relationship Id="rId4" Type="http://schemas.openxmlformats.org/officeDocument/2006/relationships/hyperlink" Target="http://www.youtube.com/watch?v=tYeu2fG87T4" TargetMode="External"/></Relationships>
</file>

<file path=ppt/slides/_rels/slide155.xml.rels><?xml version="1.0" encoding="UTF-8" standalone="yes"?>
<Relationships xmlns="http://schemas.openxmlformats.org/package/2006/relationships"><Relationship Id="rId2" Type="http://schemas.openxmlformats.org/officeDocument/2006/relationships/hyperlink" Target="http://www.youtube.com/watch?v=ZEwddr9ho-4&amp;feature=related" TargetMode="Externa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31.gif"/><Relationship Id="rId2" Type="http://schemas.openxmlformats.org/officeDocument/2006/relationships/hyperlink" Target="http://www.youtube.com/watch?v=0GqEwBESShA&amp;feature=related" TargetMode="External"/><Relationship Id="rId1" Type="http://schemas.openxmlformats.org/officeDocument/2006/relationships/slideLayout" Target="../slideLayouts/slideLayout2.xml"/><Relationship Id="rId4" Type="http://schemas.openxmlformats.org/officeDocument/2006/relationships/image" Target="../media/image232.jpeg"/></Relationships>
</file>

<file path=ppt/slides/_rels/slide158.xml.rels><?xml version="1.0" encoding="UTF-8" standalone="yes"?>
<Relationships xmlns="http://schemas.openxmlformats.org/package/2006/relationships"><Relationship Id="rId2" Type="http://schemas.openxmlformats.org/officeDocument/2006/relationships/image" Target="../media/image233.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234.jpe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jpeg"/><Relationship Id="rId1" Type="http://schemas.openxmlformats.org/officeDocument/2006/relationships/slideLayout" Target="../slideLayouts/slideLayout2.xml"/><Relationship Id="rId5" Type="http://schemas.openxmlformats.org/officeDocument/2006/relationships/image" Target="../media/image237.jpeg"/><Relationship Id="rId4" Type="http://schemas.microsoft.com/office/2007/relationships/hdphoto" Target="../media/hdphoto12.wdp"/></Relationships>
</file>

<file path=ppt/slides/_rels/slide162.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jpeg"/><Relationship Id="rId1" Type="http://schemas.openxmlformats.org/officeDocument/2006/relationships/slideLayout" Target="../slideLayouts/slideLayout2.xml"/><Relationship Id="rId4" Type="http://schemas.openxmlformats.org/officeDocument/2006/relationships/image" Target="../media/image240.png"/></Relationships>
</file>

<file path=ppt/slides/_rels/slide163.xml.rels><?xml version="1.0" encoding="UTF-8" standalone="yes"?>
<Relationships xmlns="http://schemas.openxmlformats.org/package/2006/relationships"><Relationship Id="rId3" Type="http://schemas.openxmlformats.org/officeDocument/2006/relationships/image" Target="../media/image242.jpeg"/><Relationship Id="rId2" Type="http://schemas.openxmlformats.org/officeDocument/2006/relationships/image" Target="../media/image241.jpeg"/><Relationship Id="rId1" Type="http://schemas.openxmlformats.org/officeDocument/2006/relationships/slideLayout" Target="../slideLayouts/slideLayout2.xml"/><Relationship Id="rId4" Type="http://schemas.openxmlformats.org/officeDocument/2006/relationships/image" Target="../media/image243.jpeg"/></Relationships>
</file>

<file path=ppt/slides/_rels/slide164.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image" Target="../media/image244.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image" Target="../media/image246.jpeg"/><Relationship Id="rId1" Type="http://schemas.openxmlformats.org/officeDocument/2006/relationships/slideLayout" Target="../slideLayouts/slideLayout2.xml"/><Relationship Id="rId4" Type="http://schemas.openxmlformats.org/officeDocument/2006/relationships/image" Target="../media/image248.jpeg"/></Relationships>
</file>

<file path=ppt/slides/_rels/slide166.xml.rels><?xml version="1.0" encoding="UTF-8" standalone="yes"?>
<Relationships xmlns="http://schemas.openxmlformats.org/package/2006/relationships"><Relationship Id="rId3" Type="http://schemas.openxmlformats.org/officeDocument/2006/relationships/image" Target="../media/image238.jpeg"/><Relationship Id="rId2" Type="http://schemas.openxmlformats.org/officeDocument/2006/relationships/image" Target="../media/image249.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255.jpeg"/><Relationship Id="rId2" Type="http://schemas.openxmlformats.org/officeDocument/2006/relationships/image" Target="../media/image254.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image" Target="../media/image255.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256.jpe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257.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image" Target="../media/image259.jpeg"/><Relationship Id="rId1" Type="http://schemas.openxmlformats.org/officeDocument/2006/relationships/slideLayout" Target="../slideLayouts/slideLayout2.xml"/><Relationship Id="rId4" Type="http://schemas.openxmlformats.org/officeDocument/2006/relationships/image" Target="../media/image255.jpeg"/></Relationships>
</file>

<file path=ppt/slides/_rels/slide177.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jpeg"/><Relationship Id="rId1" Type="http://schemas.openxmlformats.org/officeDocument/2006/relationships/slideLayout" Target="../slideLayouts/slideLayout2.xml"/><Relationship Id="rId4" Type="http://schemas.microsoft.com/office/2007/relationships/hdphoto" Target="../media/hdphoto13.wdp"/></Relationships>
</file>

<file path=ppt/slides/_rels/slide178.xml.rels><?xml version="1.0" encoding="UTF-8" standalone="yes"?>
<Relationships xmlns="http://schemas.openxmlformats.org/package/2006/relationships"><Relationship Id="rId3" Type="http://schemas.openxmlformats.org/officeDocument/2006/relationships/image" Target="../media/image263.jpeg"/><Relationship Id="rId2" Type="http://schemas.openxmlformats.org/officeDocument/2006/relationships/image" Target="../media/image262.jpeg"/><Relationship Id="rId1" Type="http://schemas.openxmlformats.org/officeDocument/2006/relationships/slideLayout" Target="../slideLayouts/slideLayout2.xml"/><Relationship Id="rId4" Type="http://schemas.openxmlformats.org/officeDocument/2006/relationships/image" Target="../media/image264.jpeg"/></Relationships>
</file>

<file path=ppt/slides/_rels/slide179.xml.rels><?xml version="1.0" encoding="UTF-8" standalone="yes"?>
<Relationships xmlns="http://schemas.openxmlformats.org/package/2006/relationships"><Relationship Id="rId2" Type="http://schemas.openxmlformats.org/officeDocument/2006/relationships/image" Target="../media/image265.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jpeg"/><Relationship Id="rId1" Type="http://schemas.openxmlformats.org/officeDocument/2006/relationships/slideLayout" Target="../slideLayouts/slideLayout2.xml"/><Relationship Id="rId4" Type="http://schemas.microsoft.com/office/2007/relationships/hdphoto" Target="../media/hdphoto14.wdp"/></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268.jpe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26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72.jpeg"/><Relationship Id="rId5" Type="http://schemas.openxmlformats.org/officeDocument/2006/relationships/image" Target="../media/image271.jpeg"/><Relationship Id="rId4" Type="http://schemas.openxmlformats.org/officeDocument/2006/relationships/image" Target="../media/image270.jpeg"/></Relationships>
</file>

<file path=ppt/slides/_rels/slide184.xml.rels><?xml version="1.0" encoding="UTF-8" standalone="yes"?>
<Relationships xmlns="http://schemas.openxmlformats.org/package/2006/relationships"><Relationship Id="rId3" Type="http://schemas.openxmlformats.org/officeDocument/2006/relationships/image" Target="../media/image273.jpeg"/><Relationship Id="rId7" Type="http://schemas.openxmlformats.org/officeDocument/2006/relationships/image" Target="../media/image27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6.jpeg"/><Relationship Id="rId5" Type="http://schemas.openxmlformats.org/officeDocument/2006/relationships/image" Target="../media/image275.jpeg"/><Relationship Id="rId4" Type="http://schemas.openxmlformats.org/officeDocument/2006/relationships/image" Target="../media/image274.jpeg"/></Relationships>
</file>

<file path=ppt/slides/_rels/slide185.xml.rels><?xml version="1.0" encoding="UTF-8" standalone="yes"?>
<Relationships xmlns="http://schemas.openxmlformats.org/package/2006/relationships"><Relationship Id="rId3" Type="http://schemas.openxmlformats.org/officeDocument/2006/relationships/image" Target="../media/image275.jpeg"/><Relationship Id="rId2" Type="http://schemas.openxmlformats.org/officeDocument/2006/relationships/image" Target="../media/image277.jpe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278.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279.jpe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280.jpe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282.png"/><Relationship Id="rId4" Type="http://schemas.microsoft.com/office/2007/relationships/hdphoto" Target="../media/hdphoto15.wdp"/></Relationships>
</file>

<file path=ppt/slides/_rels/slide190.xml.rels><?xml version="1.0" encoding="UTF-8" standalone="yes"?>
<Relationships xmlns="http://schemas.openxmlformats.org/package/2006/relationships"><Relationship Id="rId2" Type="http://schemas.openxmlformats.org/officeDocument/2006/relationships/image" Target="../media/image283.jpe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285.jpeg"/><Relationship Id="rId2" Type="http://schemas.openxmlformats.org/officeDocument/2006/relationships/image" Target="../media/image284.jpe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286.jpe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28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89.jpeg"/><Relationship Id="rId4" Type="http://schemas.openxmlformats.org/officeDocument/2006/relationships/image" Target="../media/image288.jpeg"/></Relationships>
</file>

<file path=ppt/slides/_rels/slide194.xml.rels><?xml version="1.0" encoding="UTF-8" standalone="yes"?>
<Relationships xmlns="http://schemas.openxmlformats.org/package/2006/relationships"><Relationship Id="rId3" Type="http://schemas.openxmlformats.org/officeDocument/2006/relationships/image" Target="../media/image29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2.jpeg"/><Relationship Id="rId4" Type="http://schemas.openxmlformats.org/officeDocument/2006/relationships/image" Target="../media/image291.jpeg"/></Relationships>
</file>

<file path=ppt/slides/_rels/slide195.xml.rels><?xml version="1.0" encoding="UTF-8" standalone="yes"?>
<Relationships xmlns="http://schemas.openxmlformats.org/package/2006/relationships"><Relationship Id="rId2" Type="http://schemas.openxmlformats.org/officeDocument/2006/relationships/image" Target="../media/image293.jpe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29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29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6.jpeg"/></Relationships>
</file>

<file path=ppt/slides/_rels/slide198.xml.rels><?xml version="1.0" encoding="UTF-8" standalone="yes"?>
<Relationships xmlns="http://schemas.openxmlformats.org/package/2006/relationships"><Relationship Id="rId2" Type="http://schemas.openxmlformats.org/officeDocument/2006/relationships/image" Target="../media/image297.jpe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298.jpe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29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metacafe.com/watch/bg-3020902/fearsome_frogs/" TargetMode="External"/></Relationships>
</file>

<file path=ppt/slides/_rels/slide201.xml.rels><?xml version="1.0" encoding="UTF-8" standalone="yes"?>
<Relationships xmlns="http://schemas.openxmlformats.org/package/2006/relationships"><Relationship Id="rId3" Type="http://schemas.openxmlformats.org/officeDocument/2006/relationships/image" Target="../media/image300.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02.jpeg"/><Relationship Id="rId4" Type="http://schemas.openxmlformats.org/officeDocument/2006/relationships/image" Target="../media/image301.jpeg"/></Relationships>
</file>

<file path=ppt/slides/_rels/slide202.xml.rels><?xml version="1.0" encoding="UTF-8" standalone="yes"?>
<Relationships xmlns="http://schemas.openxmlformats.org/package/2006/relationships"><Relationship Id="rId3" Type="http://schemas.openxmlformats.org/officeDocument/2006/relationships/image" Target="../media/image30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305.jpeg"/><Relationship Id="rId2" Type="http://schemas.openxmlformats.org/officeDocument/2006/relationships/image" Target="../media/image304.jpeg"/><Relationship Id="rId1" Type="http://schemas.openxmlformats.org/officeDocument/2006/relationships/slideLayout" Target="../slideLayouts/slideLayout2.xml"/><Relationship Id="rId5" Type="http://schemas.openxmlformats.org/officeDocument/2006/relationships/image" Target="../media/image307.jpeg"/><Relationship Id="rId4" Type="http://schemas.openxmlformats.org/officeDocument/2006/relationships/image" Target="../media/image306.jpeg"/></Relationships>
</file>

<file path=ppt/slides/_rels/slide204.xml.rels><?xml version="1.0" encoding="UTF-8" standalone="yes"?>
<Relationships xmlns="http://schemas.openxmlformats.org/package/2006/relationships"><Relationship Id="rId2" Type="http://schemas.openxmlformats.org/officeDocument/2006/relationships/image" Target="../media/image308.jpe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238.jpeg"/><Relationship Id="rId2" Type="http://schemas.openxmlformats.org/officeDocument/2006/relationships/image" Target="../media/image309.jpe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310.jpe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312.jpeg"/><Relationship Id="rId2" Type="http://schemas.openxmlformats.org/officeDocument/2006/relationships/image" Target="../media/image311.jpe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image" Target="../media/image314.jpeg"/><Relationship Id="rId2" Type="http://schemas.openxmlformats.org/officeDocument/2006/relationships/image" Target="../media/image313.jpe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315.gif"/><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317.jpeg"/><Relationship Id="rId2" Type="http://schemas.openxmlformats.org/officeDocument/2006/relationships/image" Target="../media/image316.jpeg"/><Relationship Id="rId1" Type="http://schemas.openxmlformats.org/officeDocument/2006/relationships/slideLayout" Target="../slideLayouts/slideLayout2.xml"/><Relationship Id="rId4" Type="http://schemas.openxmlformats.org/officeDocument/2006/relationships/hyperlink" Target="http://www.gizmag.com/attempt-to-clone-mammoth/17658/" TargetMode="External"/></Relationships>
</file>

<file path=ppt/slides/_rels/slide211.xml.rels><?xml version="1.0" encoding="UTF-8" standalone="yes"?>
<Relationships xmlns="http://schemas.openxmlformats.org/package/2006/relationships"><Relationship Id="rId3" Type="http://schemas.openxmlformats.org/officeDocument/2006/relationships/image" Target="../media/image319.jpeg"/><Relationship Id="rId2" Type="http://schemas.openxmlformats.org/officeDocument/2006/relationships/image" Target="../media/image318.jpe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hyperlink" Target="http://news.bbc.co.uk/1/hi/sci/tech/1112171.st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21.jpeg"/><Relationship Id="rId4" Type="http://schemas.openxmlformats.org/officeDocument/2006/relationships/image" Target="../media/image320.png"/></Relationships>
</file>

<file path=ppt/slides/_rels/slide213.xml.rels><?xml version="1.0" encoding="UTF-8" standalone="yes"?>
<Relationships xmlns="http://schemas.openxmlformats.org/package/2006/relationships"><Relationship Id="rId3" Type="http://schemas.openxmlformats.org/officeDocument/2006/relationships/image" Target="../media/image3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hyperlink" Target="http://video.google.ca/videoplay?docid=-3751943769928029992&amp;ei=_5ilSbrfEJaEqQOk_PXGDA&amp;q=biotechnology&amp;hl=e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324.jpeg"/><Relationship Id="rId2" Type="http://schemas.openxmlformats.org/officeDocument/2006/relationships/image" Target="../media/image323.jpe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3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32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327.jpe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328.jpe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329.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330.jpe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332.jpeg"/><Relationship Id="rId2" Type="http://schemas.openxmlformats.org/officeDocument/2006/relationships/image" Target="../media/image331.jpe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333.jpeg"/><Relationship Id="rId2" Type="http://schemas.openxmlformats.org/officeDocument/2006/relationships/hyperlink" Target="http://www.nwf.org/yellowstone/" TargetMode="External"/><Relationship Id="rId1" Type="http://schemas.openxmlformats.org/officeDocument/2006/relationships/slideLayout" Target="../slideLayouts/slideLayout2.xml"/><Relationship Id="rId4" Type="http://schemas.openxmlformats.org/officeDocument/2006/relationships/image" Target="../media/image334.jpeg"/></Relationships>
</file>

<file path=ppt/slides/_rels/slide225.xml.rels><?xml version="1.0" encoding="UTF-8" standalone="yes"?>
<Relationships xmlns="http://schemas.openxmlformats.org/package/2006/relationships"><Relationship Id="rId3" Type="http://schemas.openxmlformats.org/officeDocument/2006/relationships/image" Target="../media/image336.jpeg"/><Relationship Id="rId2" Type="http://schemas.openxmlformats.org/officeDocument/2006/relationships/image" Target="../media/image335.jpeg"/><Relationship Id="rId1" Type="http://schemas.openxmlformats.org/officeDocument/2006/relationships/slideLayout" Target="../slideLayouts/slideLayout2.xml"/><Relationship Id="rId5" Type="http://schemas.openxmlformats.org/officeDocument/2006/relationships/image" Target="../media/image338.jpeg"/><Relationship Id="rId4" Type="http://schemas.openxmlformats.org/officeDocument/2006/relationships/image" Target="../media/image337.jpeg"/></Relationships>
</file>

<file path=ppt/slides/_rels/slide226.xml.rels><?xml version="1.0" encoding="UTF-8" standalone="yes"?>
<Relationships xmlns="http://schemas.openxmlformats.org/package/2006/relationships"><Relationship Id="rId3" Type="http://schemas.openxmlformats.org/officeDocument/2006/relationships/image" Target="../media/image340.jpeg"/><Relationship Id="rId2" Type="http://schemas.openxmlformats.org/officeDocument/2006/relationships/image" Target="../media/image339.jpe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341.jpeg"/><Relationship Id="rId2" Type="http://schemas.openxmlformats.org/officeDocument/2006/relationships/hyperlink" Target="http://www.enmax.com/Energy/Res/Greenmax/Osprey+Camera/OspreyLiveCamera.htm" TargetMode="External"/><Relationship Id="rId1" Type="http://schemas.openxmlformats.org/officeDocument/2006/relationships/slideLayout" Target="../slideLayouts/slideLayout2.xml"/><Relationship Id="rId4" Type="http://schemas.openxmlformats.org/officeDocument/2006/relationships/image" Target="../media/image342.jpeg"/></Relationships>
</file>

<file path=ppt/slides/_rels/slide228.xml.rels><?xml version="1.0" encoding="UTF-8" standalone="yes"?>
<Relationships xmlns="http://schemas.openxmlformats.org/package/2006/relationships"><Relationship Id="rId2" Type="http://schemas.openxmlformats.org/officeDocument/2006/relationships/image" Target="../media/image343.jpe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344.jpe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345.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346.jpe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347.jpeg"/><Relationship Id="rId2" Type="http://schemas.openxmlformats.org/officeDocument/2006/relationships/hyperlink" Target="http://pinterest.com/pin/985231138965700/" TargetMode="External"/><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348.jpeg"/><Relationship Id="rId2" Type="http://schemas.openxmlformats.org/officeDocument/2006/relationships/hyperlink" Target="http://www.google.ca/imgres?hl=en&amp;sa=X&amp;biw=1311&amp;bih=646&amp;tbm=isch&amp;prmd=imvns&amp;tbnid=83lX0AnDeSfVTM:&amp;imgrefurl=http://icanhascheezburger.com/2012/05/30/advice-animals-memes-chemistry-cat-make-a-phase/&amp;docid=2Lmok1EC20T7bM&amp;imgurl=http://icanhascheezburger.files.wordpress.com/2012/05/advice-animals-memes-animal-memes-chemistry-cat-dont-make-a-phase.jpg&amp;w=362&amp;h=480&amp;ei=HnjRT_2dOYis2gX4-8C-Dw&amp;zoom=1&amp;iact=hc&amp;vpx=610&amp;vpy=117&amp;dur=4538&amp;hovh=259&amp;hovw=195&amp;tx=139&amp;ty=191&amp;sig=111062163139514108550&amp;page=1&amp;tbnh=138&amp;tbnw=115&amp;start=0&amp;ndsp=21&amp;ved=1t:429,r:3,s:0,i:80" TargetMode="External"/><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349.jpeg"/><Relationship Id="rId2" Type="http://schemas.openxmlformats.org/officeDocument/2006/relationships/hyperlink" Target="http://www.google.ca/imgres?hl=en&amp;sa=X&amp;biw=1311&amp;bih=646&amp;tbm=isch&amp;prmd=imvns&amp;tbnid=-h9MxJ8Hs4CbXM:&amp;imgrefurl=http://www.memecenter.com/tag/chemistry%20cat&amp;docid=XVezCWObdw77yM&amp;imgurl=http://us13.memecdn.com/oxygen-and-potassium_c_347941.jpg&amp;w=500&amp;h=387&amp;ei=HnjRT_2dOYis2gX4-8C-Dw&amp;zoom=1&amp;iact=hc&amp;vpx=731&amp;vpy=335&amp;dur=7130&amp;hovh=197&amp;hovw=255&amp;tx=109&amp;ty=107&amp;sig=111062163139514108550&amp;page=1&amp;tbnh=142&amp;tbnw=183&amp;start=0&amp;ndsp=21&amp;ved=1t:429,r:18,s:0,i:127"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1.gstatic.com/images?q=tbn:ANd9GcSEhyHbIBVfpOHcXhl3PPt_PdtKpY7HRCuFiuKEz5sAPnWdMTs6"/>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652" y="41570"/>
            <a:ext cx="9117348" cy="681643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title"/>
          </p:nvPr>
        </p:nvSpPr>
        <p:spPr>
          <a:xfrm>
            <a:off x="1022769" y="1844824"/>
            <a:ext cx="7125113" cy="924475"/>
          </a:xfrm>
        </p:spPr>
        <p:txBody>
          <a:bodyPr>
            <a:noAutofit/>
          </a:bodyPr>
          <a:lstStyle/>
          <a:p>
            <a:pPr algn="ctr" eaLnBrk="1" hangingPunct="1"/>
            <a:r>
              <a:rPr lang="en-US" sz="4800" b="1" dirty="0" smtClean="0">
                <a:solidFill>
                  <a:srgbClr val="FFFF00"/>
                </a:solidFill>
                <a:latin typeface="Broadway" pitchFamily="82" charset="0"/>
              </a:rPr>
              <a:t>Unit A  Biological Diversity</a:t>
            </a:r>
            <a:endParaRPr lang="en-CA" sz="4800" b="1" dirty="0" smtClean="0">
              <a:solidFill>
                <a:srgbClr val="FFFF00"/>
              </a:solidFill>
              <a:latin typeface="Broadway" pitchFamily="82" charset="0"/>
            </a:endParaRPr>
          </a:p>
        </p:txBody>
      </p:sp>
      <p:sp>
        <p:nvSpPr>
          <p:cNvPr id="2" name="AutoShape 12" descr="data:image/jpeg;base64,/9j/4AAQSkZJRgABAQAAAQABAAD/2wCEAAkGBhASDxIUEhAUEBQWFxcWFBcVFRYXGBISGBcXFxQVFRYXHiYeGBsjGRQXIDsgIycqLy0tFR4yNTAqNSYrLikBCQoKDgwOGg8PGiwkHyQvLCwpLC4qNCwwLSwsLCosLCwsLSwpLiwsLCwsKSksKS8sKSwwKS0sLCwsLCwsLCwsLP/AABEIAOsA1gMBIgACEQEDEQH/xAAbAAEAAgMBAQAAAAAAAAAAAAAABQYDBAcCAf/EAEgQAAIBAgMEAwwHBgQGAwAAAAECAwARBBIhBRMiMQZBUQcUFTJSU2FxkZLR0iNCcoGTorEWMzRiY6FzssHwFyRDgrPio8Lh/8QAGQEBAAMBAQAAAAAAAAAAAAAAAAECAwQF/8QAMBEAAgECBAMGBgIDAAAAAAAAAAECAxESEyFRMUHwBBQyYZGhIlJxgdHxQuEFscH/2gAMAwEAAhEDEQA/AO40pSgFeXcAEk2A1PoFeqwY791J9hv0NAa425B5z8rfCnhuDy/yt8KgU5D1Cvtcue9jmznsTvhuDy/yt8KeG4PL/K3wqvNiUBsXUHsLAH2XrJTOewznsTvhuDy/yt8KeHIPOflb4VR9rbGxEk+8jxG7UR5AhLgZ7TfS8P1l3iW6tDfUKV1DsHH2IGNzcwCWkGW6oCbL45uHtflcHU3vbNJzTofhyDzn5W+FPDkHl/lb4Vz2TYWOI4cXlNwRxysFActu9fHFrcZ4uHLyNTmy8PJHCiSSGV1Fmc3uxudddeVHWYdVlm8NweX+VvhTw3B5f5W+FQVKrnvYjOexO+G4PL/K3wrLh9pxSNlV7mxNrEaCwPMeke2q7W3sf+IH2H/zR1aNVt2LRqtuxYaVjSdTmswOU2axBytYGx7DYg2PaK9I4IBBBBFwRqCDyIPXXQbnqlY48QjEhWViNDYg2NyLG3LUEfcayUApSlAKUpQClKUApSlAKUpQCsGO/dSfYb9DWeseIizIy8rgj2i1AVZOQ9Qr7W4uxJ7D937zfJTwLP8A0/eb5K4suWxx5ctiGm2ZmL8ZGbmLKeYCmxI9FbGJRt2QmjW01t/f1VI+BZ/6fvN8lPAs/wDT95vkq7VR2vyIyZLkQ+EjlD8RbLY82Da3W1rejN7a2JcUimzOqnnYsBp261IeBZ/6fvN8lYJ+jUzNmzKpsBo/MAkjnGfKNTgcpXkrfQjKmlojAkgYXUgg8iDcH76j5oZ7tYtzOXjFgLnLpbstW7jMDNhowxCugNiQxzLmN8x4QCLnqHZW7h9nSSIHRo2Ui4IZtfyUUZRbsr/Ul0pM0cbiCi5gAdQNb2AJAubeusWCxpdmBC6AG636ydNfV/epjwNP/T95vkp4Gn/p+83yVCg8NsOu4yp3NKtvZH8QPsP/AJo6++BZ/wCn7zfJWzs3ZciS5myWCsOEkm5KHrA8mkKclJNl4QkpXZGDufQ53bfz3eTfNqv77MWLiy6GxC+pF7KxHubQZSBiJwSoUm63ZQWuDdevMoP+GnZVvpXUdRVsL0BjjkicYmcmN95YlbO2cuc3DfXMwOuoY1aaUoBSlKAUpSgFKUoBSlKAUpSgFKUoBSlKA+Xpeqp0ojBxAuAfo15gH60nbUT3unkL7o+Fbwo4le5xVO1qEnGx0G9L1z7vdPIX3R8Kd7p5C+6PhV+7vcz78vlLlt3DySQOsYViQQQ19R/Keo+uonodhcQitnukdzZSvEW5E68hp95/vTMfFihOTFHEYgsejKvGzM4cAhbiwyG97AX0a+niCXFXXeYaOxyg5EuQzRuTfi5LIFW/Y3VVcnz9i/e9OHudbvS9cgwuIxjSxhsIixnLmJQAqLMH0zeVltpyB53Fp7vdPIX3R8KKhfmRLtuHl7nQb0vXPu908hfdHwp3unkL7o+FW7u9yvfl8p0K9KpWw4lGKisoGrcgB/03q61hOGB2OujVzY4rClKVQ2FKUoBSlKAUpSgFKUoBSlKAUpSgFKUoCq9Jf4gf4a/5pKgJ45C5tmK6Ws+X16VZekGBleYMkbOMii4y8wzkjUjtFR3gvEeYf8nzV205RwJNnk1YzVVyUb/a5GPOY40zWLaKbtYXykklrHyezrr1hcXnzaDS3itmGt+uw7P71I+C8R5h/wAnzU8F4jzD/k+atMcdzHLlhtgd99f9EROk12y5v5bGMDxR5WvO9bqg2F/v/wBa2vBeI8w/5PmrQm6OYslrQtqTY5tRfloD1f6UxxXMuqU52TVreT1NNcY4KZzluRcMoUfzWJ7K3JMQMjMtnsCRY3BI6tK+4rBuZVRkkjkIOVeDiBI5E6fVHprag2LOoI3Mhubknd89OwjsqFOO5NSk2k8LvsloR+HxbM9tCLE3AYWta3P11jM01+R8Yi270y5rDi+zrepjwZiPMSfk+angvEeYf8nzVOOO5XDK7ap+zPexv4mL1t/43rNjdhbQMsrR4nIS7Mj76QjLkIjjMDIY0CtYEi+YXPOvWyNnTLiI2aJlUFiScthwMOpu0irVXJWactDv7JFxp2a5lVOztrnN/wA1ENWKgBRe7xWFzCcg3YlAFmIYqSXGg1Iti7aAX/nIyVRVXivc5Qru5aElzw3F76sdautKxOsw4NZBGgkIMmVc5XkXsMxHoves1KUApSlAKUpQClKUApSlAKUpQClKUApSlAKVE9JcZJHBmjbI2dRcAHQ8/GBFVnw9ivPt7sXyVpGm5K6JSL5SqH4exXn292L5KeHsV59vdi+SrZMicJJ9OQckZyNwm+cWsL/VPWDcA/dUvsDFyyQK0i5TYWN9XHlkW0vXPtp9OZ43aN5LqFUtmMILBs/io0fGoyG5uLX67GvM3dHkV2QTO2V0TMBBlIYHiXh1AKlfWOzWoymRY6rSucbL6YYieIOszrqQQViJBHpCekVt+HsV59vdi+SmTIWL5SqH4exXn292L5KDb+KuPp25j6sfb9ipyZCxfKUpWJApSlAKUpQClKUApSlAKUpQClKUApSlAKUpQEJ0v/hx9tP9ap9W/pgQMMLm3GnP76pM+VltmTmDrYjQg2Iv6K6qPhNI25mWR8ouQerl6SAP7mvInF9QV0J4rAWFgdQfSKwRwoCbmOxAFlAXkb3Opr20UdjZlF+vMCeYPXfrA9la3Zq1TV1q/P8AoyrIjcmVvUQdKwSYsANwrZb/AFwDw9gtpXtMuYEyA6Ec0HMi/L7IrXWY6XOtxf8AdWtcZtRryvUNl4xhd8156G1MSLBRYXN+Bmt9y+mkEhOa/UdDlZbiwPJted/ZWKRFLZrxsCABmPK1729tZIWVVALqbC3MfGpT1KPDgSVr/f8AR9XEqbeNryurAHS/MisvZ6x+tYFSMW4uXK8hIHVyLWrKJVuOJeY6x2inLUrPD/H3LNt/a+0IsUiQYbewkRFmyMSpMxEwuCB+6XTTQsDqNK14elm0CoPgtgLcQLuGvvMvCDHrw2bW3XVvpauAwKdiOlW0QhA2Y2c5spVndRq6gkZFvqqtbS6sNb1JbD23ipJjHNhGiUK7b03ALCTKq2ItqjA8/qnSp+1KAUpSgFKUoBSlKAUpSgFKUoBSlKAUpSgPhFfMg7BXqlAecg7BTIOwVg2jijFDJIBmKqWAOl7DtquftjL5pPeb4VKTfA2pUKlXwK5asg7BTIOwVVf2xl80nvN8K8T9OHRGdo41VQWY5m0AFyeVTgZr3Kv8vuvyeOkuKEGLSSIjPb6RepgLWzdtxp/21aMBikljDqDlPK62v7er01QtodOsPNYSxpmB5NvVdTc8JGW4vlPD18x21tL3TYgNN0ALLoZLDhzAaLYcIv6La2phZXutXb3X5L3kHYK+5B2Cqp+2Evmk95vhT9sZfNJ7zfCmBl+5V/l91+S2UqoydM5QpO5TQE+M3UL9lW0Goaa4mNWjOlbGrXPtKUqDEUpSgFKUoBSlKAUpSgFKUoBSlKAUpSgFKUoDQ2//AAk/+G36VRGq97f/AISf/Db9Koci3BHaCPbpWtM9r/GeGR8WVTyYH1EGvOJRGRlexVgVIY6EEWI9lZcRiHbLmZAAw1y5QL8Nyb8gGNeQ5WQFZI3IBN14gL6WIv8A7tTG+DWp3Zr8LXxbf2R42JhjqEDG982dy2biNy+bNe7nr7OwW+xdG4CGIijsDrmkccQQDMAb2OVrX59fOt8sWfVkBbW7HIoyqBbr10/Wsc0QOccDEaXVswN1BHFa451Dd9FoykrP4VZS+lzIrXAPaL+2vcMLuSEQta19VFr3tzI8k15kKkjLHu7Xv9Iz3HULGvLRKeYB9YFWvJrTRm15yjpo/M8THgfS3CwI7CAQeXpFXba/SRMPLFGy3zqXZi6IEjDxoSM5Gc5pV4RrYHrKhqTMoEbACwyt+hrpT4dGyllViuqkgHKbWuL8jaqz5Hlf5L+F/P8A4V6HuhYNwpUyEEhb7trKSXBB9W7Yn0AdopB3QsGwS5dS27uMhOQyAMtz6nQ+qRTaxqfTAxAWEaAdgUfD01970j04F0II4RoQLKR6QNKzPJI3Y3SrD4pykRbMESQhlK8EgDIfXZlNufEKmKxR4ZFN1RVNgLgAGw0AuOoAD2VloBSlKAUpSgFKUoBSlKAUpSgFKUoBSlKAx4iBXRkYXVgQRrqDz5a1HfsxhfNn8ST5qlaUuWjOUeDsRX7MYXzZ/Ek+an7MYXzZ/Ek+apWtHFbWWN8pV2NgdALWN7cyPJNHK3Fl82o/5P1Nc9F8L5s/iSfNWLE9E8OUYIpRrcLZ3OU9WhJFbHh5PNyexfmrHiNsxMhDxvlI1uFGnrzaVXMW4c6j5sgujcGGlDJKlpF695IMwvbyuYP6ip/9mML5s/iSfNUJsvAwRTGTLJIOcYKqct+snNxHsNT3h1fNyexfmpmLcnHV3fqYz0WwpFt2fxJPmqVFRvh5PNyexfmp4eTzcnsX5qY47lZY5cbsk6Vr4LGrKCQCLGxBGt7A9XoYVsVYzFKUoBSlKAUpSgFKUoBSlKAUpSgFKUoBSlKAUpSgFV3bcwWdiQTdYwAOd7yfCrFVe2zCrTsGAYZYzr23krKt4TSn4jUhxAYkWZSLeMByN7cifJNa+2MAk8LRO2UNlv22V1e3Mc8tr+msbPu3YIqoOHXdu2b71IGlzXvvUyBXNlJRbgpex1bS5BGrH2VxHU4r7ENjOhQkz5cVIisRZQAQqrG8IVTe9jE5BJvcgHStnDdF8q5WnLqJhMOEhr6BkLB9UYC1rdZ51KqyxKqkk+MRZSeu50W9hdhWSOcMpK30uNQRrbsNu0VbEymHmZaj++pb8vrWtupPFz28a9vF1vyr7A810vn/AJ8wiA8U+SL+Nat+ql/CbeBx8cMM0krZEVxc2JtdIgNACTqQNO2tv9ocNwfSqC5UBTcNdgCoZbZkJBvxAVqYLZ8c8M0cq50aQXHUcqxML+i6jSvEvQXAM7sYBdyrMAzAEroBlBsB6BpXfDwo45cWb8PSHCOpZcTEQL3O8W1lbKxuTyDaX5XrfBqtv3O9ntbNE7WFhmllP1s99W55tb+gVYoYlRVVRZVAAA6gBYD2Vcqe6UpQClKUApSlAKUpQClae1NrQ4ePeTSLGtwoJ+sx0VVHNmPYNaoOM7sqEkYfCNLxBFzNYs18t7IrKAToCzi50HI2rKcY8S0YSlwR0qlcsxHdYxaNGr4WIM7IuQMSRvL5BmzXLWHUpUeVWRu7SYpMmJwDoQVDbqUSZA5IjLBlUa2OilqpGtCXBl5UZx4o6fSqPhe7HstiQ0ksRAvxwuQRe11ZAwYX0051ur3Utknlixocv7ua+Y8ltk8b0c60ujPCy10qhbR7sOCUlYFkxDcgcpiTMWChCzjNmLG1gpP3a1U5u63jzaQPh4lJJEYRpDuwwXNJmKsurL2X1NwKpKrGJpGjKR2m9RuN2UXkLiTLdQLFb8ixvzHlf2rmH/E3EYt4oGhWEOz8SMzuWRNA8IPBqymxe98lZZul20hv2gxBCxIGyYiKKygAcLSIDmNs5N2DaLpqTWNTtFNaS4Fo0Z30OieA386Pwz81PAb+dH4f/tXMMR0/2i8cSTOIgxOcomR3tl4DcnhYuq3Qg3OhYDi63gpCmHjMzWYIm8ZyBxZQGLHle9Whlz4IianDiyOm6NFrXlGl7WVhztfxXHYPZWtjNgyQxO8UgYqCxUqbN2m5Ym9h29VTXhfD+fi/ET41hxm0YXRlXFRxkjQ54zb1gnUVpggVxTIvZEPfEeZZQCNGUpqp97Uemt7wG/nR+H/7VCdGsKsMjtJiY1UaALKtpLcmOvIX5f7Nn8L4fz8X4ifGmCBGKR92dgd0rAtmLNmJtb6qra1z5NbdafhfD+fi/ET41kgx8TmySI5teyspNu2wPpq6twRV3NilKVJApSlAKUpQClKUApSobpftY4bAzyKyo+XJGWNgJpCI4iT1DO6n1A1Ddglc5P062lJjcTM5Yd6w7yNBZWJ3YO8eMal87MDoBwxqDob1HYWdrBlguGcmRym6SGPKsZTicmOUi6rcBmzqTzN4ybZbs7KMPIvCUV7ldzGRut5lcgliykZb6iwF+E172RHHI+4zMUe8gsq7yUiLEuyPG4Oa+8Zd6b2bKADa48qo8d23+j04xwLTkYtn7UEaIrloUO+QtuVDwM8UcZy6BuEnMQoALMeVr1MwMsTSxIFHFMskr2Q4d8hKZGP0aI7hbR5ibFvSRWNpyRZwyqskcjO1kMjAE2bEKk1xe4ZLmwsoINje8tjcfNw98MWRBMjnNlVo5C2ZFyI3NUUB+G1nBNxmFZwvbz6+5ZaJtGw8GWCJpEWOJ3sUcpG0gewic7lAFVXLOJNLDUDXXUkGfMphigiKCXMblu9ls15pVJkJdyVygXuPbNS4eOPGYeRN1ArtDIZAszOII0VGhD7vLEhKqurLcE351BypDgzIrK07ANEJDEwiaVp0aZnZCZJGTKORA+jsNTc5w+Lhx6+10G2uutDVxWzyIwUzSbqNxKJQAEmCGRAsUn1SGJvxHTkp1qbifhYwLFGzo8rMZNFwwdYs0asQY7xxKwOQ34OVtYeeZZ3hYBEbWRmYuHjYFnMrAk5M4iXW7EKFAFiLysJijLB3mlltGgaNkAhbgzx76S5diIdMyi+7IGtyLz1Vnx6+xLdtURsGEk72jLO8RRxlRGRA+aaJY5BrxWDZrkWLanW9T0mAaKYRpNHa7iNlCPlVZDGr2OtwS6ZbAhUCgNlqI2bgZXfeRr3xCZUSPKiXMRQo4UyZjEqso0GpI58jVi2V0Rx2LVXjaWLDpljjhxG8VlaNgrqrgtlAJPHY3ysCpygm8IZjaXLX15MpVlhSbWj9fqeto7JIjjeItnd1RbAG85tkCkjUix1NzoO2utbalDYZipDDMmoN/wDqL2VRf+HcryGV4IYSMjMI+ItlvnVSTZy5IZmtGSY1BBzFhdtp4fJg8vZux/8AIv8Av4V10aLpU2m7nLKrmTTtYhL1o7ZhmeMCFiDmUsA5Qsmt1DjVTex0tcAi4ves+IxKqG4lDAEgEjnbTS9epG5ZHL3vzjZQBY5Tc6c7e2uRaHqya4Feiwm1bazIGut9QVK5MrAHLe+YlrkdQ6ia2sBDtASxmV1KWs4BXqjAzCyg3MgLW7G6rWMszqMujofrZ5FIIsb6Zj12ryUAS2WLmDny8XjXBvfn1VbF5GavxV/UzGdRoWAPrFb+xP4gfYf9Y6jA5KsgZbNm5pxWbxrEkeV2dlSexP4gfYf9Y6tR8aK1m3TkWS9L1T27n7KGMGNkw7vJJJIyqRnzO7oLK6jhEji5uTcajKAMn7Cvvt6MdMGHim8hZRvc4Us0hzDd2jswN7XN9APSPHLZevtVPDdDsUixg7Tncq8bEsZDmVGZmS29tZs1iTfQDqta2UApSlAKVF9IpJBCBGxQs6IWHNVZgCR2dl+eulVnuf8ASaQzYnBYuZHxMT5ksxOaFgOFS3ExRgQb68QqmNYsJNtLl6rn3dFn3+Jw2D3ayxD6bFXb92tmEJABve6ufuXtq47c27BhIHmxEgjjUak8yepVH1mPUBXKRHNLjXklOHhnnZ2lQo0pbZgsFs/JMqxyAhdScpsCwrKu244I8X02aUtHifIj9pYLCwxJJiYVaWdyVjheYpNHGunj2Od3VCFIAJhP313GxuhnIdsK0i72WTebxcML2EQKG+Zhl5XJ0FrC4kukE7SSyyWzJGFES7xgkSocpSUZnAkjUI9woJN+dRWGnKIrXSFJGZwWiZ2miRS5mkuLczGABYAxm3p5ZpPwctOv0dtNYV8fPrrU39vRyTrvYpJ2RhE6O0apBHGxskbMrXVixYNocxdOwX1y0e9lQNHh0kjDSZc7tHGzI8uU3K5g1ybgDKqBb3FWrue9EI8TPFLKskoRRI0rOrR4tCiiMSxm5ve3CSdITe+YV1fFdGsHIpV8NEQdDwKLj1jXqranQUoK5zyquMrI4b4NeTDr3lEJYrxDeOAwnyuXc4kkgLu2LXWxJuNbWFYpMGRiRKloo1LtBa0hmQqXeSMMzMSzudEyi1tTpXWsV3KtnPIrhZYyosoSVgqjsCm4tz0/mNYz3Jtn5AhEjIDdQXBKk31DWzDn1H08yTWfdHyl0+ti67Ulq0cgwmDXLv8AEFOKVI3Eu8XfsBYqgg1BLGx6rJ952DtImUSGZC27lBaICwkIkjzREIChBsgdgcwAspC3ra2xN3qyxmWXDrHJGI0jismaOKY4gZmY58z2JNjzAtpcTWzu5vinwMWIkZpZXAdlYrLIkZKSXUmwZjk0S9lz3GZl1zjRlJu/S9C8qsbKRqdHdkLNPFFHMDLMjAyrJiEeONWzPJGGIDHhQZstmueS6V2zB4RIo0jQWVFCqPQBYa9dcEwOM7xxYxQuI4J2R2xCvvXDSZJhCLX3eVyLEaMBcXOnfMNiFkRXRg6sAysNQykXBHoINdlCKimjmru7TMtae1sM0kLKti11IubcmVufqFblK3avoYp2dysxbKxak5LLcgkZlOoFutewCvEew8QABkXQAeP2f9tWmlY93gdC7TNO6Kumx8UrEqkWoAObi5X5cvKrQx2EmgQGRAFzCzIfFa+YXFtBf18vbd6i+kkEj4d1jQOTzF7GwIN17TpypkQI7xO9yJTZeIfK9xILcJ3i2s1jcZVHkit7ZWzJUmDOqgZWGjX1JW3V/Ka1+hqziLisIwTkBBzE9fqUG/VzJqyVMaMYu6Idebjh5ClKVsYClKUApSlAYcZhFljZHF1YWPUfQQeog639Fc66TdBlldTiFlZkDbqaFCyvKVISTFRRrnLrw8V7G3rFdLpVJQUuJKbRxTAdCpCkJEb7QnCbtxOk3e4JlDCYSTkFSIx4qgnUadt9wPRJMNhcSx1kcSPzJWIHjKJfWxZcxPNibnqq3VixMAdGQ8mUqbc7EWNvbUKmld7kubZx/ZGzO+dqwwzouRGmmyGOWEsi5kiDC+V9QQdbEZeomsnTTZ8i7VkUtP8ASxBcPkCCHDI6blmdSQJtUBycxlvY6VZNr9Hp1xEckMM+9ViWlgeJRKjLlZmSRgokPDclTyNrXvUw2wpMTg41xIKTRuroWZGcFGBUOyArxBbEi9rg3zC9c0KLVJw5nRKtimpM1O5UYzsyMr4+Z96THuyzg5VJSwsN2sYA6lCjqq4VyzZezpMC5ELYhGCgSrHhMS6sVAsBvBIoJbQZWIsXbM1wo6Vs6V2hRpFyuVBYWtY210ubeq5tyua6acm1qrGE0r6GzSlK0KHFu6KqwYnExiSSEPmxB+j3yytOFgDL5BR1IKjxlft59b2ER3rh7ct1Hb1ZFtUT0v6PnEKGUyCylXEcjxkgspDjJq7JZiF6yxGoJBrvR7pBNhmiwwkimjDiNYwshlVDyyOCVKLZrBhcKUBKm+XCMcE29zVyxQS2JfppsOB2WUIm+yyBroGvEYyC724gqkJqpBNgLnQVsdzhmOzo8xJAeUIWvcx7xsvPUfZOq8iSResnSbo7PiXXdyrEpXJITnzKt24owpAL8ZsSeE62NTeAwKQxJFGLIihVHoAtr2n01ZQeY5eRXF8NjYpSlalBSlKAhpUvLLctowAs7gAbuM6AG3Mn21WdpbWxiYmSOLDPMoC7uxnAJO7uXlZwg1d9ALWTU3BFWhv3s32x/wCKOvteVOo1NnVGKcUVMbfxVmvhZAQZgBfEnNuyAigqDqwJbMQBZbddxl2ZtvESSRK+GkjDtIGN8R9HlF1uSbWPb6RoOuz19qma+mWwGONLSR2LePY3dyCMrcwTapNMXGXZA6l1tmUMCyg8sy8x99R314vt/wD1aq/tnY+znmxBbGmGZpVLkSAGMskSiNQdFB3UTkjW6rc2AFd3ZW3DXcwqq0i6tKoIBIBPK55+qvVc3bY2yncDv4sWjdwbqQFCw3bPbhNwslr65ieVSOF6GYaeObdY+aXM0is4kDlHZ42cAnTMN3lv2Ma6jIu9K8Qx5VUXLWAFzzNha59NKAw45JSF3TqhzDNmF7rrcD+3/wCc60lgxuY3miy2NuA3BynKfuax9WnrlqUBELHj7+PAR2ZX/wB8/wBa9vFjbgiSHkLgo1s19SLG4FvTzqUpQEZEuMsczQk6WsGF9GBvz5HKdLX15V5K4654sPyFuGTVuvr0A/v6KlaUBHsmK4bNFpfOMrWOosV6xpfnfqqQpSgFKUoBS1KUApSlAKUpQClKUBDStaWW6tqwIsjkEbuMaEC3MH2U347H/Dk+WpmlcsuzRk27mqqtKxDb8dj/AIcny0347H/Dk+WpmlV7pHcnOZDRveSOyt41zdHAAytzJFq+zdEsG7yPJCJGkcOSxJswUJw+SLAaDn130qYpXRTpqmrIzlLE7kPL0QwLc8Mh4QnX4gCKBofJiRb8yEAOgrdwGyoYM+6jEedi72+s5AFz9wHsrbpWhUUpSgP/2Q=="/>
          <p:cNvSpPr>
            <a:spLocks noChangeAspect="1" noChangeArrowheads="1"/>
          </p:cNvSpPr>
          <p:nvPr/>
        </p:nvSpPr>
        <p:spPr bwMode="auto">
          <a:xfrm>
            <a:off x="63500" y="-1087438"/>
            <a:ext cx="2038350" cy="2238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3" name="AutoShape 14" descr="data:image/jpeg;base64,/9j/4AAQSkZJRgABAQAAAQABAAD/2wCEAAkGBhASDxIUEhAUEBQWFxcWFBcVFRYXGBISGBcXFxQVFRYXHiYeGBsjGRQXIDsgIycqLy0tFR4yNTAqNSYrLikBCQoKDgwOGg8PGiwkHyQvLCwpLC4qNCwwLSwsLCosLCwsLSwpLiwsLCwsKSksKS8sKSwwKS0sLCwsLCwsLCwsLP/AABEIAOsA1gMBIgACEQEDEQH/xAAbAAEAAgMBAQAAAAAAAAAAAAAABQYDBAcCAf/EAEgQAAIBAgMEAwwHBgQGAwAAAAECAwARBBIhBRMiMQZBUQcUFTJSU2FxkZLR0iNCcoGTorEWMzRiY6FzssHwFyRDgrPio8Lh/8QAGQEBAAMBAQAAAAAAAAAAAAAAAAECAwQF/8QAMBEAAgECBAMGBgIDAAAAAAAAAAECAxESEyFRMUHwBBQyYZGhIlJxgdHxQuEFscH/2gAMAwEAAhEDEQA/AO40pSgFeXcAEk2A1PoFeqwY791J9hv0NAa425B5z8rfCnhuDy/yt8KgU5D1Cvtcue9jmznsTvhuDy/yt8KeG4PL/K3wqvNiUBsXUHsLAH2XrJTOewznsTvhuDy/yt8KeHIPOflb4VR9rbGxEk+8jxG7UR5AhLgZ7TfS8P1l3iW6tDfUKV1DsHH2IGNzcwCWkGW6oCbL45uHtflcHU3vbNJzTofhyDzn5W+FPDkHl/lb4Vz2TYWOI4cXlNwRxysFActu9fHFrcZ4uHLyNTmy8PJHCiSSGV1Fmc3uxudddeVHWYdVlm8NweX+VvhTw3B5f5W+FQVKrnvYjOexO+G4PL/K3wrLh9pxSNlV7mxNrEaCwPMeke2q7W3sf+IH2H/zR1aNVt2LRqtuxYaVjSdTmswOU2axBytYGx7DYg2PaK9I4IBBBBFwRqCDyIPXXQbnqlY48QjEhWViNDYg2NyLG3LUEfcayUApSlAKUpQClKUApSlAKUpQCsGO/dSfYb9DWeseIizIy8rgj2i1AVZOQ9Qr7W4uxJ7D937zfJTwLP8A0/eb5K4suWxx5ctiGm2ZmL8ZGbmLKeYCmxI9FbGJRt2QmjW01t/f1VI+BZ/6fvN8lPAs/wDT95vkq7VR2vyIyZLkQ+EjlD8RbLY82Da3W1rejN7a2JcUimzOqnnYsBp261IeBZ/6fvN8lYJ+jUzNmzKpsBo/MAkjnGfKNTgcpXkrfQjKmlojAkgYXUgg8iDcH76j5oZ7tYtzOXjFgLnLpbstW7jMDNhowxCugNiQxzLmN8x4QCLnqHZW7h9nSSIHRo2Ui4IZtfyUUZRbsr/Ul0pM0cbiCi5gAdQNb2AJAubeusWCxpdmBC6AG636ydNfV/epjwNP/T95vkp4Gn/p+83yVCg8NsOu4yp3NKtvZH8QPsP/AJo6++BZ/wCn7zfJWzs3ZciS5myWCsOEkm5KHrA8mkKclJNl4QkpXZGDufQ53bfz3eTfNqv77MWLiy6GxC+pF7KxHubQZSBiJwSoUm63ZQWuDdevMoP+GnZVvpXUdRVsL0BjjkicYmcmN95YlbO2cuc3DfXMwOuoY1aaUoBSlKAUpSgFKUoBSlKAUpSgFKUoBSlKA+Xpeqp0ojBxAuAfo15gH60nbUT3unkL7o+Fbwo4le5xVO1qEnGx0G9L1z7vdPIX3R8Kd7p5C+6PhV+7vcz78vlLlt3DySQOsYViQQQ19R/Keo+uonodhcQitnukdzZSvEW5E68hp95/vTMfFihOTFHEYgsejKvGzM4cAhbiwyG97AX0a+niCXFXXeYaOxyg5EuQzRuTfi5LIFW/Y3VVcnz9i/e9OHudbvS9cgwuIxjSxhsIixnLmJQAqLMH0zeVltpyB53Fp7vdPIX3R8KKhfmRLtuHl7nQb0vXPu908hfdHwp3unkL7o+FW7u9yvfl8p0K9KpWw4lGKisoGrcgB/03q61hOGB2OujVzY4rClKVQ2FKUoBSlKAUpSgFKUoBSlKAUpSgFKUoCq9Jf4gf4a/5pKgJ45C5tmK6Ws+X16VZekGBleYMkbOMii4y8wzkjUjtFR3gvEeYf8nzV205RwJNnk1YzVVyUb/a5GPOY40zWLaKbtYXykklrHyezrr1hcXnzaDS3itmGt+uw7P71I+C8R5h/wAnzU8F4jzD/k+atMcdzHLlhtgd99f9EROk12y5v5bGMDxR5WvO9bqg2F/v/wBa2vBeI8w/5PmrQm6OYslrQtqTY5tRfloD1f6UxxXMuqU52TVreT1NNcY4KZzluRcMoUfzWJ7K3JMQMjMtnsCRY3BI6tK+4rBuZVRkkjkIOVeDiBI5E6fVHprag2LOoI3Mhubknd89OwjsqFOO5NSk2k8LvsloR+HxbM9tCLE3AYWta3P11jM01+R8Yi270y5rDi+zrepjwZiPMSfk+angvEeYf8nzVOOO5XDK7ap+zPexv4mL1t/43rNjdhbQMsrR4nIS7Mj76QjLkIjjMDIY0CtYEi+YXPOvWyNnTLiI2aJlUFiScthwMOpu0irVXJWactDv7JFxp2a5lVOztrnN/wA1ENWKgBRe7xWFzCcg3YlAFmIYqSXGg1Iti7aAX/nIyVRVXivc5Qru5aElzw3F76sdautKxOsw4NZBGgkIMmVc5XkXsMxHoves1KUApSlAKUpQClKUApSlAKUpQClKUApSlAKVE9JcZJHBmjbI2dRcAHQ8/GBFVnw9ivPt7sXyVpGm5K6JSL5SqH4exXn292L5KeHsV59vdi+SrZMicJJ9OQckZyNwm+cWsL/VPWDcA/dUvsDFyyQK0i5TYWN9XHlkW0vXPtp9OZ43aN5LqFUtmMILBs/io0fGoyG5uLX67GvM3dHkV2QTO2V0TMBBlIYHiXh1AKlfWOzWoymRY6rSucbL6YYieIOszrqQQViJBHpCekVt+HsV59vdi+SmTIWL5SqH4exXn292L5KDb+KuPp25j6sfb9ipyZCxfKUpWJApSlAKUpQClKUApSlAKUpQClKUApSlAKUpQEJ0v/hx9tP9ap9W/pgQMMLm3GnP76pM+VltmTmDrYjQg2Iv6K6qPhNI25mWR8ouQerl6SAP7mvInF9QV0J4rAWFgdQfSKwRwoCbmOxAFlAXkb3Opr20UdjZlF+vMCeYPXfrA9la3Zq1TV1q/P8AoyrIjcmVvUQdKwSYsANwrZb/AFwDw9gtpXtMuYEyA6Ec0HMi/L7IrXWY6XOtxf8AdWtcZtRryvUNl4xhd8156G1MSLBRYXN+Bmt9y+mkEhOa/UdDlZbiwPJted/ZWKRFLZrxsCABmPK1729tZIWVVALqbC3MfGpT1KPDgSVr/f8AR9XEqbeNryurAHS/MisvZ6x+tYFSMW4uXK8hIHVyLWrKJVuOJeY6x2inLUrPD/H3LNt/a+0IsUiQYbewkRFmyMSpMxEwuCB+6XTTQsDqNK14elm0CoPgtgLcQLuGvvMvCDHrw2bW3XVvpauAwKdiOlW0QhA2Y2c5spVndRq6gkZFvqqtbS6sNb1JbD23ipJjHNhGiUK7b03ALCTKq2ItqjA8/qnSp+1KAUpSgFKUoBSlKAUpSgFKUoBSlKAUpSgPhFfMg7BXqlAecg7BTIOwVg2jijFDJIBmKqWAOl7DtquftjL5pPeb4VKTfA2pUKlXwK5asg7BTIOwVVf2xl80nvN8K8T9OHRGdo41VQWY5m0AFyeVTgZr3Kv8vuvyeOkuKEGLSSIjPb6RepgLWzdtxp/21aMBikljDqDlPK62v7er01QtodOsPNYSxpmB5NvVdTc8JGW4vlPD18x21tL3TYgNN0ALLoZLDhzAaLYcIv6La2phZXutXb3X5L3kHYK+5B2Cqp+2Evmk95vhT9sZfNJ7zfCmBl+5V/l91+S2UqoydM5QpO5TQE+M3UL9lW0Goaa4mNWjOlbGrXPtKUqDEUpSgFKUoBSlKAUpSgFKUoBSlKAUpSgFKUoDQ2//AAk/+G36VRGq97f/AISf/Db9Koci3BHaCPbpWtM9r/GeGR8WVTyYH1EGvOJRGRlexVgVIY6EEWI9lZcRiHbLmZAAw1y5QL8Nyb8gGNeQ5WQFZI3IBN14gL6WIv8A7tTG+DWp3Zr8LXxbf2R42JhjqEDG982dy2biNy+bNe7nr7OwW+xdG4CGIijsDrmkccQQDMAb2OVrX59fOt8sWfVkBbW7HIoyqBbr10/Wsc0QOccDEaXVswN1BHFa451Dd9FoykrP4VZS+lzIrXAPaL+2vcMLuSEQta19VFr3tzI8k15kKkjLHu7Xv9Iz3HULGvLRKeYB9YFWvJrTRm15yjpo/M8THgfS3CwI7CAQeXpFXba/SRMPLFGy3zqXZi6IEjDxoSM5Gc5pV4RrYHrKhqTMoEbACwyt+hrpT4dGyllViuqkgHKbWuL8jaqz5Hlf5L+F/P8A4V6HuhYNwpUyEEhb7trKSXBB9W7Yn0AdopB3QsGwS5dS27uMhOQyAMtz6nQ+qRTaxqfTAxAWEaAdgUfD01970j04F0II4RoQLKR6QNKzPJI3Y3SrD4pykRbMESQhlK8EgDIfXZlNufEKmKxR4ZFN1RVNgLgAGw0AuOoAD2VloBSlKAUpSgFKUoBSlKAUpSgFKUoBSlKAx4iBXRkYXVgQRrqDz5a1HfsxhfNn8ST5qlaUuWjOUeDsRX7MYXzZ/Ek+an7MYXzZ/Ek+apWtHFbWWN8pV2NgdALWN7cyPJNHK3Fl82o/5P1Nc9F8L5s/iSfNWLE9E8OUYIpRrcLZ3OU9WhJFbHh5PNyexfmrHiNsxMhDxvlI1uFGnrzaVXMW4c6j5sgujcGGlDJKlpF695IMwvbyuYP6ip/9mML5s/iSfNUJsvAwRTGTLJIOcYKqct+snNxHsNT3h1fNyexfmpmLcnHV3fqYz0WwpFt2fxJPmqVFRvh5PNyexfmp4eTzcnsX5qY47lZY5cbsk6Vr4LGrKCQCLGxBGt7A9XoYVsVYzFKUoBSlKAUpSgFKUoBSlKAUpSgFKUoBSlKAUpSgFV3bcwWdiQTdYwAOd7yfCrFVe2zCrTsGAYZYzr23krKt4TSn4jUhxAYkWZSLeMByN7cifJNa+2MAk8LRO2UNlv22V1e3Mc8tr+msbPu3YIqoOHXdu2b71IGlzXvvUyBXNlJRbgpex1bS5BGrH2VxHU4r7ENjOhQkz5cVIisRZQAQqrG8IVTe9jE5BJvcgHStnDdF8q5WnLqJhMOEhr6BkLB9UYC1rdZ51KqyxKqkk+MRZSeu50W9hdhWSOcMpK30uNQRrbsNu0VbEymHmZaj++pb8vrWtupPFz28a9vF1vyr7A810vn/AJ8wiA8U+SL+Nat+ql/CbeBx8cMM0krZEVxc2JtdIgNACTqQNO2tv9ocNwfSqC5UBTcNdgCoZbZkJBvxAVqYLZ8c8M0cq50aQXHUcqxML+i6jSvEvQXAM7sYBdyrMAzAEroBlBsB6BpXfDwo45cWb8PSHCOpZcTEQL3O8W1lbKxuTyDaX5XrfBqtv3O9ntbNE7WFhmllP1s99W55tb+gVYoYlRVVRZVAAA6gBYD2Vcqe6UpQClKUApSlAKUpQClae1NrQ4ePeTSLGtwoJ+sx0VVHNmPYNaoOM7sqEkYfCNLxBFzNYs18t7IrKAToCzi50HI2rKcY8S0YSlwR0qlcsxHdYxaNGr4WIM7IuQMSRvL5BmzXLWHUpUeVWRu7SYpMmJwDoQVDbqUSZA5IjLBlUa2OilqpGtCXBl5UZx4o6fSqPhe7HstiQ0ksRAvxwuQRe11ZAwYX0051ur3Utknlixocv7ua+Y8ltk8b0c60ujPCy10qhbR7sOCUlYFkxDcgcpiTMWChCzjNmLG1gpP3a1U5u63jzaQPh4lJJEYRpDuwwXNJmKsurL2X1NwKpKrGJpGjKR2m9RuN2UXkLiTLdQLFb8ixvzHlf2rmH/E3EYt4oGhWEOz8SMzuWRNA8IPBqymxe98lZZul20hv2gxBCxIGyYiKKygAcLSIDmNs5N2DaLpqTWNTtFNaS4Fo0Z30OieA386Pwz81PAb+dH4f/tXMMR0/2i8cSTOIgxOcomR3tl4DcnhYuq3Qg3OhYDi63gpCmHjMzWYIm8ZyBxZQGLHle9Whlz4IianDiyOm6NFrXlGl7WVhztfxXHYPZWtjNgyQxO8UgYqCxUqbN2m5Ym9h29VTXhfD+fi/ET41hxm0YXRlXFRxkjQ54zb1gnUVpggVxTIvZEPfEeZZQCNGUpqp97Uemt7wG/nR+H/7VCdGsKsMjtJiY1UaALKtpLcmOvIX5f7Nn8L4fz8X4ifGmCBGKR92dgd0rAtmLNmJtb6qra1z5NbdafhfD+fi/ET41kgx8TmySI5teyspNu2wPpq6twRV3NilKVJApSlAKUpQClKUApSobpftY4bAzyKyo+XJGWNgJpCI4iT1DO6n1A1Ddglc5P062lJjcTM5Yd6w7yNBZWJ3YO8eMal87MDoBwxqDob1HYWdrBlguGcmRym6SGPKsZTicmOUi6rcBmzqTzN4ybZbs7KMPIvCUV7ldzGRut5lcgliykZb6iwF+E172RHHI+4zMUe8gsq7yUiLEuyPG4Oa+8Zd6b2bKADa48qo8d23+j04xwLTkYtn7UEaIrloUO+QtuVDwM8UcZy6BuEnMQoALMeVr1MwMsTSxIFHFMskr2Q4d8hKZGP0aI7hbR5ibFvSRWNpyRZwyqskcjO1kMjAE2bEKk1xe4ZLmwsoINje8tjcfNw98MWRBMjnNlVo5C2ZFyI3NUUB+G1nBNxmFZwvbz6+5ZaJtGw8GWCJpEWOJ3sUcpG0gewic7lAFVXLOJNLDUDXXUkGfMphigiKCXMblu9ls15pVJkJdyVygXuPbNS4eOPGYeRN1ArtDIZAszOII0VGhD7vLEhKqurLcE351BypDgzIrK07ANEJDEwiaVp0aZnZCZJGTKORA+jsNTc5w+Lhx6+10G2uutDVxWzyIwUzSbqNxKJQAEmCGRAsUn1SGJvxHTkp1qbifhYwLFGzo8rMZNFwwdYs0asQY7xxKwOQ34OVtYeeZZ3hYBEbWRmYuHjYFnMrAk5M4iXW7EKFAFiLysJijLB3mlltGgaNkAhbgzx76S5diIdMyi+7IGtyLz1Vnx6+xLdtURsGEk72jLO8RRxlRGRA+aaJY5BrxWDZrkWLanW9T0mAaKYRpNHa7iNlCPlVZDGr2OtwS6ZbAhUCgNlqI2bgZXfeRr3xCZUSPKiXMRQo4UyZjEqso0GpI58jVi2V0Rx2LVXjaWLDpljjhxG8VlaNgrqrgtlAJPHY3ysCpygm8IZjaXLX15MpVlhSbWj9fqeto7JIjjeItnd1RbAG85tkCkjUix1NzoO2utbalDYZipDDMmoN/wDqL2VRf+HcryGV4IYSMjMI+ItlvnVSTZy5IZmtGSY1BBzFhdtp4fJg8vZux/8AIv8Av4V10aLpU2m7nLKrmTTtYhL1o7ZhmeMCFiDmUsA5Qsmt1DjVTex0tcAi4ves+IxKqG4lDAEgEjnbTS9epG5ZHL3vzjZQBY5Tc6c7e2uRaHqya4Feiwm1bazIGut9QVK5MrAHLe+YlrkdQ6ia2sBDtASxmV1KWs4BXqjAzCyg3MgLW7G6rWMszqMujofrZ5FIIsb6Zj12ryUAS2WLmDny8XjXBvfn1VbF5GavxV/UzGdRoWAPrFb+xP4gfYf9Y6jA5KsgZbNm5pxWbxrEkeV2dlSexP4gfYf9Y6tR8aK1m3TkWS9L1T27n7KGMGNkw7vJJJIyqRnzO7oLK6jhEji5uTcajKAMn7Cvvt6MdMGHim8hZRvc4Us0hzDd2jswN7XN9APSPHLZevtVPDdDsUixg7Tncq8bEsZDmVGZmS29tZs1iTfQDqta2UApSlAKVF9IpJBCBGxQs6IWHNVZgCR2dl+eulVnuf8ASaQzYnBYuZHxMT5ksxOaFgOFS3ExRgQb68QqmNYsJNtLl6rn3dFn3+Jw2D3ayxD6bFXb92tmEJABve6ufuXtq47c27BhIHmxEgjjUak8yepVH1mPUBXKRHNLjXklOHhnnZ2lQo0pbZgsFs/JMqxyAhdScpsCwrKu244I8X02aUtHifIj9pYLCwxJJiYVaWdyVjheYpNHGunj2Od3VCFIAJhP313GxuhnIdsK0i72WTebxcML2EQKG+Zhl5XJ0FrC4kukE7SSyyWzJGFES7xgkSocpSUZnAkjUI9woJN+dRWGnKIrXSFJGZwWiZ2miRS5mkuLczGABYAxm3p5ZpPwctOv0dtNYV8fPrrU39vRyTrvYpJ2RhE6O0apBHGxskbMrXVixYNocxdOwX1y0e9lQNHh0kjDSZc7tHGzI8uU3K5g1ybgDKqBb3FWrue9EI8TPFLKskoRRI0rOrR4tCiiMSxm5ve3CSdITe+YV1fFdGsHIpV8NEQdDwKLj1jXqranQUoK5zyquMrI4b4NeTDr3lEJYrxDeOAwnyuXc4kkgLu2LXWxJuNbWFYpMGRiRKloo1LtBa0hmQqXeSMMzMSzudEyi1tTpXWsV3KtnPIrhZYyosoSVgqjsCm4tz0/mNYz3Jtn5AhEjIDdQXBKk31DWzDn1H08yTWfdHyl0+ti67Ulq0cgwmDXLv8AEFOKVI3Eu8XfsBYqgg1BLGx6rJ952DtImUSGZC27lBaICwkIkjzREIChBsgdgcwAspC3ra2xN3qyxmWXDrHJGI0jismaOKY4gZmY58z2JNjzAtpcTWzu5vinwMWIkZpZXAdlYrLIkZKSXUmwZjk0S9lz3GZl1zjRlJu/S9C8qsbKRqdHdkLNPFFHMDLMjAyrJiEeONWzPJGGIDHhQZstmueS6V2zB4RIo0jQWVFCqPQBYa9dcEwOM7xxYxQuI4J2R2xCvvXDSZJhCLX3eVyLEaMBcXOnfMNiFkRXRg6sAysNQykXBHoINdlCKimjmru7TMtae1sM0kLKti11IubcmVufqFblK3avoYp2dysxbKxak5LLcgkZlOoFutewCvEew8QABkXQAeP2f9tWmlY93gdC7TNO6Kumx8UrEqkWoAObi5X5cvKrQx2EmgQGRAFzCzIfFa+YXFtBf18vbd6i+kkEj4d1jQOTzF7GwIN17TpypkQI7xO9yJTZeIfK9xILcJ3i2s1jcZVHkit7ZWzJUmDOqgZWGjX1JW3V/Ka1+hqziLisIwTkBBzE9fqUG/VzJqyVMaMYu6Idebjh5ClKVsYClKUApSlAYcZhFljZHF1YWPUfQQeog639Fc66TdBlldTiFlZkDbqaFCyvKVISTFRRrnLrw8V7G3rFdLpVJQUuJKbRxTAdCpCkJEb7QnCbtxOk3e4JlDCYSTkFSIx4qgnUadt9wPRJMNhcSx1kcSPzJWIHjKJfWxZcxPNibnqq3VixMAdGQ8mUqbc7EWNvbUKmld7kubZx/ZGzO+dqwwzouRGmmyGOWEsi5kiDC+V9QQdbEZeomsnTTZ8i7VkUtP8ASxBcPkCCHDI6blmdSQJtUBycxlvY6VZNr9Hp1xEckMM+9ViWlgeJRKjLlZmSRgokPDclTyNrXvUw2wpMTg41xIKTRuroWZGcFGBUOyArxBbEi9rg3zC9c0KLVJw5nRKtimpM1O5UYzsyMr4+Z96THuyzg5VJSwsN2sYA6lCjqq4VyzZezpMC5ELYhGCgSrHhMS6sVAsBvBIoJbQZWIsXbM1wo6Vs6V2hRpFyuVBYWtY210ubeq5tyua6acm1qrGE0r6GzSlK0KHFu6KqwYnExiSSEPmxB+j3yytOFgDL5BR1IKjxlft59b2ER3rh7ct1Hb1ZFtUT0v6PnEKGUyCylXEcjxkgspDjJq7JZiF6yxGoJBrvR7pBNhmiwwkimjDiNYwshlVDyyOCVKLZrBhcKUBKm+XCMcE29zVyxQS2JfppsOB2WUIm+yyBroGvEYyC724gqkJqpBNgLnQVsdzhmOzo8xJAeUIWvcx7xsvPUfZOq8iSResnSbo7PiXXdyrEpXJITnzKt24owpAL8ZsSeE62NTeAwKQxJFGLIihVHoAtr2n01ZQeY5eRXF8NjYpSlalBSlKAhpUvLLctowAs7gAbuM6AG3Mn21WdpbWxiYmSOLDPMoC7uxnAJO7uXlZwg1d9ALWTU3BFWhv3s32x/wCKOvteVOo1NnVGKcUVMbfxVmvhZAQZgBfEnNuyAigqDqwJbMQBZbddxl2ZtvESSRK+GkjDtIGN8R9HlF1uSbWPb6RoOuz19qma+mWwGONLSR2LePY3dyCMrcwTapNMXGXZA6l1tmUMCyg8sy8x99R314vt/wD1aq/tnY+znmxBbGmGZpVLkSAGMskSiNQdFB3UTkjW6rc2AFd3ZW3DXcwqq0i6tKoIBIBPK55+qvVc3bY2yncDv4sWjdwbqQFCw3bPbhNwslr65ieVSOF6GYaeObdY+aXM0is4kDlHZ42cAnTMN3lv2Ma6jIu9K8Qx5VUXLWAFzzNha59NKAw45JSF3TqhzDNmF7rrcD+3/wCc60lgxuY3miy2NuA3BynKfuax9WnrlqUBELHj7+PAR2ZX/wB8/wBa9vFjbgiSHkLgo1s19SLG4FvTzqUpQEZEuMsczQk6WsGF9GBvz5HKdLX15V5K4654sPyFuGTVuvr0A/v6KlaUBHsmK4bNFpfOMrWOosV6xpfnfqqQpSgFKUoBS1KUApSlAKUpQClKUBDStaWW6tqwIsjkEbuMaEC3MH2U347H/Dk+WpmlcsuzRk27mqqtKxDb8dj/AIcny0347H/Dk+WpmlV7pHcnOZDRveSOyt41zdHAAytzJFq+zdEsG7yPJCJGkcOSxJswUJw+SLAaDn130qYpXRTpqmrIzlLE7kPL0QwLc8Mh4QnX4gCKBofJiRb8yEAOgrdwGyoYM+6jEedi72+s5AFz9wHsrbpWhUUpSgP/2Q=="/>
          <p:cNvSpPr>
            <a:spLocks noChangeAspect="1" noChangeArrowheads="1"/>
          </p:cNvSpPr>
          <p:nvPr/>
        </p:nvSpPr>
        <p:spPr bwMode="auto">
          <a:xfrm>
            <a:off x="215900" y="-935038"/>
            <a:ext cx="2038350" cy="2238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4" name="AutoShape 16" descr="data:image/jpeg;base64,/9j/4AAQSkZJRgABAQAAAQABAAD/2wCEAAkGBhASDxIUEhAUEBQWFxcWFBcVFRYXGBISGBcXFxQVFRYXHiYeGBsjGRQXIDsgIycqLy0tFR4yNTAqNSYrLikBCQoKDgwOGg8PGiwkHyQvLCwpLC4qNCwwLSwsLCosLCwsLSwpLiwsLCwsKSksKS8sKSwwKS0sLCwsLCwsLCwsLP/AABEIAOsA1gMBIgACEQEDEQH/xAAbAAEAAgMBAQAAAAAAAAAAAAAABQYDBAcCAf/EAEgQAAIBAgMEAwwHBgQGAwAAAAECAwARBBIhBRMiMQZBUQcUFTJSU2FxkZLR0iNCcoGTorEWMzRiY6FzssHwFyRDgrPio8Lh/8QAGQEBAAMBAQAAAAAAAAAAAAAAAAECAwQF/8QAMBEAAgECBAMGBgIDAAAAAAAAAAECAxESEyFRMUHwBBQyYZGhIlJxgdHxQuEFscH/2gAMAwEAAhEDEQA/AO40pSgFeXcAEk2A1PoFeqwY791J9hv0NAa425B5z8rfCnhuDy/yt8KgU5D1Cvtcue9jmznsTvhuDy/yt8KeG4PL/K3wqvNiUBsXUHsLAH2XrJTOewznsTvhuDy/yt8KeHIPOflb4VR9rbGxEk+8jxG7UR5AhLgZ7TfS8P1l3iW6tDfUKV1DsHH2IGNzcwCWkGW6oCbL45uHtflcHU3vbNJzTofhyDzn5W+FPDkHl/lb4Vz2TYWOI4cXlNwRxysFActu9fHFrcZ4uHLyNTmy8PJHCiSSGV1Fmc3uxudddeVHWYdVlm8NweX+VvhTw3B5f5W+FQVKrnvYjOexO+G4PL/K3wrLh9pxSNlV7mxNrEaCwPMeke2q7W3sf+IH2H/zR1aNVt2LRqtuxYaVjSdTmswOU2axBytYGx7DYg2PaK9I4IBBBBFwRqCDyIPXXQbnqlY48QjEhWViNDYg2NyLG3LUEfcayUApSlAKUpQClKUApSlAKUpQCsGO/dSfYb9DWeseIizIy8rgj2i1AVZOQ9Qr7W4uxJ7D937zfJTwLP8A0/eb5K4suWxx5ctiGm2ZmL8ZGbmLKeYCmxI9FbGJRt2QmjW01t/f1VI+BZ/6fvN8lPAs/wDT95vkq7VR2vyIyZLkQ+EjlD8RbLY82Da3W1rejN7a2JcUimzOqnnYsBp261IeBZ/6fvN8lYJ+jUzNmzKpsBo/MAkjnGfKNTgcpXkrfQjKmlojAkgYXUgg8iDcH76j5oZ7tYtzOXjFgLnLpbstW7jMDNhowxCugNiQxzLmN8x4QCLnqHZW7h9nSSIHRo2Ui4IZtfyUUZRbsr/Ul0pM0cbiCi5gAdQNb2AJAubeusWCxpdmBC6AG636ydNfV/epjwNP/T95vkp4Gn/p+83yVCg8NsOu4yp3NKtvZH8QPsP/AJo6++BZ/wCn7zfJWzs3ZciS5myWCsOEkm5KHrA8mkKclJNl4QkpXZGDufQ53bfz3eTfNqv77MWLiy6GxC+pF7KxHubQZSBiJwSoUm63ZQWuDdevMoP+GnZVvpXUdRVsL0BjjkicYmcmN95YlbO2cuc3DfXMwOuoY1aaUoBSlKAUpSgFKUoBSlKAUpSgFKUoBSlKA+Xpeqp0ojBxAuAfo15gH60nbUT3unkL7o+Fbwo4le5xVO1qEnGx0G9L1z7vdPIX3R8Kd7p5C+6PhV+7vcz78vlLlt3DySQOsYViQQQ19R/Keo+uonodhcQitnukdzZSvEW5E68hp95/vTMfFihOTFHEYgsejKvGzM4cAhbiwyG97AX0a+niCXFXXeYaOxyg5EuQzRuTfi5LIFW/Y3VVcnz9i/e9OHudbvS9cgwuIxjSxhsIixnLmJQAqLMH0zeVltpyB53Fp7vdPIX3R8KKhfmRLtuHl7nQb0vXPu908hfdHwp3unkL7o+FW7u9yvfl8p0K9KpWw4lGKisoGrcgB/03q61hOGB2OujVzY4rClKVQ2FKUoBSlKAUpSgFKUoBSlKAUpSgFKUoCq9Jf4gf4a/5pKgJ45C5tmK6Ws+X16VZekGBleYMkbOMii4y8wzkjUjtFR3gvEeYf8nzV205RwJNnk1YzVVyUb/a5GPOY40zWLaKbtYXykklrHyezrr1hcXnzaDS3itmGt+uw7P71I+C8R5h/wAnzU8F4jzD/k+atMcdzHLlhtgd99f9EROk12y5v5bGMDxR5WvO9bqg2F/v/wBa2vBeI8w/5PmrQm6OYslrQtqTY5tRfloD1f6UxxXMuqU52TVreT1NNcY4KZzluRcMoUfzWJ7K3JMQMjMtnsCRY3BI6tK+4rBuZVRkkjkIOVeDiBI5E6fVHprag2LOoI3Mhubknd89OwjsqFOO5NSk2k8LvsloR+HxbM9tCLE3AYWta3P11jM01+R8Yi270y5rDi+zrepjwZiPMSfk+angvEeYf8nzVOOO5XDK7ap+zPexv4mL1t/43rNjdhbQMsrR4nIS7Mj76QjLkIjjMDIY0CtYEi+YXPOvWyNnTLiI2aJlUFiScthwMOpu0irVXJWactDv7JFxp2a5lVOztrnN/wA1ENWKgBRe7xWFzCcg3YlAFmIYqSXGg1Iti7aAX/nIyVRVXivc5Qru5aElzw3F76sdautKxOsw4NZBGgkIMmVc5XkXsMxHoves1KUApSlAKUpQClKUApSlAKUpQClKUApSlAKVE9JcZJHBmjbI2dRcAHQ8/GBFVnw9ivPt7sXyVpGm5K6JSL5SqH4exXn292L5KeHsV59vdi+SrZMicJJ9OQckZyNwm+cWsL/VPWDcA/dUvsDFyyQK0i5TYWN9XHlkW0vXPtp9OZ43aN5LqFUtmMILBs/io0fGoyG5uLX67GvM3dHkV2QTO2V0TMBBlIYHiXh1AKlfWOzWoymRY6rSucbL6YYieIOszrqQQViJBHpCekVt+HsV59vdi+SmTIWL5SqH4exXn292L5KDb+KuPp25j6sfb9ipyZCxfKUpWJApSlAKUpQClKUApSlAKUpQClKUApSlAKUpQEJ0v/hx9tP9ap9W/pgQMMLm3GnP76pM+VltmTmDrYjQg2Iv6K6qPhNI25mWR8ouQerl6SAP7mvInF9QV0J4rAWFgdQfSKwRwoCbmOxAFlAXkb3Opr20UdjZlF+vMCeYPXfrA9la3Zq1TV1q/P8AoyrIjcmVvUQdKwSYsANwrZb/AFwDw9gtpXtMuYEyA6Ec0HMi/L7IrXWY6XOtxf8AdWtcZtRryvUNl4xhd8156G1MSLBRYXN+Bmt9y+mkEhOa/UdDlZbiwPJted/ZWKRFLZrxsCABmPK1729tZIWVVALqbC3MfGpT1KPDgSVr/f8AR9XEqbeNryurAHS/MisvZ6x+tYFSMW4uXK8hIHVyLWrKJVuOJeY6x2inLUrPD/H3LNt/a+0IsUiQYbewkRFmyMSpMxEwuCB+6XTTQsDqNK14elm0CoPgtgLcQLuGvvMvCDHrw2bW3XVvpauAwKdiOlW0QhA2Y2c5spVndRq6gkZFvqqtbS6sNb1JbD23ipJjHNhGiUK7b03ALCTKq2ItqjA8/qnSp+1KAUpSgFKUoBSlKAUpSgFKUoBSlKAUpSgPhFfMg7BXqlAecg7BTIOwVg2jijFDJIBmKqWAOl7DtquftjL5pPeb4VKTfA2pUKlXwK5asg7BTIOwVVf2xl80nvN8K8T9OHRGdo41VQWY5m0AFyeVTgZr3Kv8vuvyeOkuKEGLSSIjPb6RepgLWzdtxp/21aMBikljDqDlPK62v7er01QtodOsPNYSxpmB5NvVdTc8JGW4vlPD18x21tL3TYgNN0ALLoZLDhzAaLYcIv6La2phZXutXb3X5L3kHYK+5B2Cqp+2Evmk95vhT9sZfNJ7zfCmBl+5V/l91+S2UqoydM5QpO5TQE+M3UL9lW0Goaa4mNWjOlbGrXPtKUqDEUpSgFKUoBSlKAUpSgFKUoBSlKAUpSgFKUoDQ2//AAk/+G36VRGq97f/AISf/Db9Koci3BHaCPbpWtM9r/GeGR8WVTyYH1EGvOJRGRlexVgVIY6EEWI9lZcRiHbLmZAAw1y5QL8Nyb8gGNeQ5WQFZI3IBN14gL6WIv8A7tTG+DWp3Zr8LXxbf2R42JhjqEDG982dy2biNy+bNe7nr7OwW+xdG4CGIijsDrmkccQQDMAb2OVrX59fOt8sWfVkBbW7HIoyqBbr10/Wsc0QOccDEaXVswN1BHFa451Dd9FoykrP4VZS+lzIrXAPaL+2vcMLuSEQta19VFr3tzI8k15kKkjLHu7Xv9Iz3HULGvLRKeYB9YFWvJrTRm15yjpo/M8THgfS3CwI7CAQeXpFXba/SRMPLFGy3zqXZi6IEjDxoSM5Gc5pV4RrYHrKhqTMoEbACwyt+hrpT4dGyllViuqkgHKbWuL8jaqz5Hlf5L+F/P8A4V6HuhYNwpUyEEhb7trKSXBB9W7Yn0AdopB3QsGwS5dS27uMhOQyAMtz6nQ+qRTaxqfTAxAWEaAdgUfD01970j04F0II4RoQLKR6QNKzPJI3Y3SrD4pykRbMESQhlK8EgDIfXZlNufEKmKxR4ZFN1RVNgLgAGw0AuOoAD2VloBSlKAUpSgFKUoBSlKAUpSgFKUoBSlKAx4iBXRkYXVgQRrqDz5a1HfsxhfNn8ST5qlaUuWjOUeDsRX7MYXzZ/Ek+an7MYXzZ/Ek+apWtHFbWWN8pV2NgdALWN7cyPJNHK3Fl82o/5P1Nc9F8L5s/iSfNWLE9E8OUYIpRrcLZ3OU9WhJFbHh5PNyexfmrHiNsxMhDxvlI1uFGnrzaVXMW4c6j5sgujcGGlDJKlpF695IMwvbyuYP6ip/9mML5s/iSfNUJsvAwRTGTLJIOcYKqct+snNxHsNT3h1fNyexfmpmLcnHV3fqYz0WwpFt2fxJPmqVFRvh5PNyexfmp4eTzcnsX5qY47lZY5cbsk6Vr4LGrKCQCLGxBGt7A9XoYVsVYzFKUoBSlKAUpSgFKUoBSlKAUpSgFKUoBSlKAUpSgFV3bcwWdiQTdYwAOd7yfCrFVe2zCrTsGAYZYzr23krKt4TSn4jUhxAYkWZSLeMByN7cifJNa+2MAk8LRO2UNlv22V1e3Mc8tr+msbPu3YIqoOHXdu2b71IGlzXvvUyBXNlJRbgpex1bS5BGrH2VxHU4r7ENjOhQkz5cVIisRZQAQqrG8IVTe9jE5BJvcgHStnDdF8q5WnLqJhMOEhr6BkLB9UYC1rdZ51KqyxKqkk+MRZSeu50W9hdhWSOcMpK30uNQRrbsNu0VbEymHmZaj++pb8vrWtupPFz28a9vF1vyr7A810vn/AJ8wiA8U+SL+Nat+ql/CbeBx8cMM0krZEVxc2JtdIgNACTqQNO2tv9ocNwfSqC5UBTcNdgCoZbZkJBvxAVqYLZ8c8M0cq50aQXHUcqxML+i6jSvEvQXAM7sYBdyrMAzAEroBlBsB6BpXfDwo45cWb8PSHCOpZcTEQL3O8W1lbKxuTyDaX5XrfBqtv3O9ntbNE7WFhmllP1s99W55tb+gVYoYlRVVRZVAAA6gBYD2Vcqe6UpQClKUApSlAKUpQClae1NrQ4ePeTSLGtwoJ+sx0VVHNmPYNaoOM7sqEkYfCNLxBFzNYs18t7IrKAToCzi50HI2rKcY8S0YSlwR0qlcsxHdYxaNGr4WIM7IuQMSRvL5BmzXLWHUpUeVWRu7SYpMmJwDoQVDbqUSZA5IjLBlUa2OilqpGtCXBl5UZx4o6fSqPhe7HstiQ0ksRAvxwuQRe11ZAwYX0051ur3Utknlixocv7ua+Y8ltk8b0c60ujPCy10qhbR7sOCUlYFkxDcgcpiTMWChCzjNmLG1gpP3a1U5u63jzaQPh4lJJEYRpDuwwXNJmKsurL2X1NwKpKrGJpGjKR2m9RuN2UXkLiTLdQLFb8ixvzHlf2rmH/E3EYt4oGhWEOz8SMzuWRNA8IPBqymxe98lZZul20hv2gxBCxIGyYiKKygAcLSIDmNs5N2DaLpqTWNTtFNaS4Fo0Z30OieA386Pwz81PAb+dH4f/tXMMR0/2i8cSTOIgxOcomR3tl4DcnhYuq3Qg3OhYDi63gpCmHjMzWYIm8ZyBxZQGLHle9Whlz4IianDiyOm6NFrXlGl7WVhztfxXHYPZWtjNgyQxO8UgYqCxUqbN2m5Ym9h29VTXhfD+fi/ET41hxm0YXRlXFRxkjQ54zb1gnUVpggVxTIvZEPfEeZZQCNGUpqp97Uemt7wG/nR+H/7VCdGsKsMjtJiY1UaALKtpLcmOvIX5f7Nn8L4fz8X4ifGmCBGKR92dgd0rAtmLNmJtb6qra1z5NbdafhfD+fi/ET41kgx8TmySI5teyspNu2wPpq6twRV3NilKVJApSlAKUpQClKUApSobpftY4bAzyKyo+XJGWNgJpCI4iT1DO6n1A1Ddglc5P062lJjcTM5Yd6w7yNBZWJ3YO8eMal87MDoBwxqDob1HYWdrBlguGcmRym6SGPKsZTicmOUi6rcBmzqTzN4ybZbs7KMPIvCUV7ldzGRut5lcgliykZb6iwF+E172RHHI+4zMUe8gsq7yUiLEuyPG4Oa+8Zd6b2bKADa48qo8d23+j04xwLTkYtn7UEaIrloUO+QtuVDwM8UcZy6BuEnMQoALMeVr1MwMsTSxIFHFMskr2Q4d8hKZGP0aI7hbR5ibFvSRWNpyRZwyqskcjO1kMjAE2bEKk1xe4ZLmwsoINje8tjcfNw98MWRBMjnNlVo5C2ZFyI3NUUB+G1nBNxmFZwvbz6+5ZaJtGw8GWCJpEWOJ3sUcpG0gewic7lAFVXLOJNLDUDXXUkGfMphigiKCXMblu9ls15pVJkJdyVygXuPbNS4eOPGYeRN1ArtDIZAszOII0VGhD7vLEhKqurLcE351BypDgzIrK07ANEJDEwiaVp0aZnZCZJGTKORA+jsNTc5w+Lhx6+10G2uutDVxWzyIwUzSbqNxKJQAEmCGRAsUn1SGJvxHTkp1qbifhYwLFGzo8rMZNFwwdYs0asQY7xxKwOQ34OVtYeeZZ3hYBEbWRmYuHjYFnMrAk5M4iXW7EKFAFiLysJijLB3mlltGgaNkAhbgzx76S5diIdMyi+7IGtyLz1Vnx6+xLdtURsGEk72jLO8RRxlRGRA+aaJY5BrxWDZrkWLanW9T0mAaKYRpNHa7iNlCPlVZDGr2OtwS6ZbAhUCgNlqI2bgZXfeRr3xCZUSPKiXMRQo4UyZjEqso0GpI58jVi2V0Rx2LVXjaWLDpljjhxG8VlaNgrqrgtlAJPHY3ysCpygm8IZjaXLX15MpVlhSbWj9fqeto7JIjjeItnd1RbAG85tkCkjUix1NzoO2utbalDYZipDDMmoN/wDqL2VRf+HcryGV4IYSMjMI+ItlvnVSTZy5IZmtGSY1BBzFhdtp4fJg8vZux/8AIv8Av4V10aLpU2m7nLKrmTTtYhL1o7ZhmeMCFiDmUsA5Qsmt1DjVTex0tcAi4ves+IxKqG4lDAEgEjnbTS9epG5ZHL3vzjZQBY5Tc6c7e2uRaHqya4Feiwm1bazIGut9QVK5MrAHLe+YlrkdQ6ia2sBDtASxmV1KWs4BXqjAzCyg3MgLW7G6rWMszqMujofrZ5FIIsb6Zj12ryUAS2WLmDny8XjXBvfn1VbF5GavxV/UzGdRoWAPrFb+xP4gfYf9Y6jA5KsgZbNm5pxWbxrEkeV2dlSexP4gfYf9Y6tR8aK1m3TkWS9L1T27n7KGMGNkw7vJJJIyqRnzO7oLK6jhEji5uTcajKAMn7Cvvt6MdMGHim8hZRvc4Us0hzDd2jswN7XN9APSPHLZevtVPDdDsUixg7Tncq8bEsZDmVGZmS29tZs1iTfQDqta2UApSlAKVF9IpJBCBGxQs6IWHNVZgCR2dl+eulVnuf8ASaQzYnBYuZHxMT5ksxOaFgOFS3ExRgQb68QqmNYsJNtLl6rn3dFn3+Jw2D3ayxD6bFXb92tmEJABve6ufuXtq47c27BhIHmxEgjjUak8yepVH1mPUBXKRHNLjXklOHhnnZ2lQo0pbZgsFs/JMqxyAhdScpsCwrKu244I8X02aUtHifIj9pYLCwxJJiYVaWdyVjheYpNHGunj2Od3VCFIAJhP313GxuhnIdsK0i72WTebxcML2EQKG+Zhl5XJ0FrC4kukE7SSyyWzJGFES7xgkSocpSUZnAkjUI9woJN+dRWGnKIrXSFJGZwWiZ2miRS5mkuLczGABYAxm3p5ZpPwctOv0dtNYV8fPrrU39vRyTrvYpJ2RhE6O0apBHGxskbMrXVixYNocxdOwX1y0e9lQNHh0kjDSZc7tHGzI8uU3K5g1ybgDKqBb3FWrue9EI8TPFLKskoRRI0rOrR4tCiiMSxm5ve3CSdITe+YV1fFdGsHIpV8NEQdDwKLj1jXqranQUoK5zyquMrI4b4NeTDr3lEJYrxDeOAwnyuXc4kkgLu2LXWxJuNbWFYpMGRiRKloo1LtBa0hmQqXeSMMzMSzudEyi1tTpXWsV3KtnPIrhZYyosoSVgqjsCm4tz0/mNYz3Jtn5AhEjIDdQXBKk31DWzDn1H08yTWfdHyl0+ti67Ulq0cgwmDXLv8AEFOKVI3Eu8XfsBYqgg1BLGx6rJ952DtImUSGZC27lBaICwkIkjzREIChBsgdgcwAspC3ra2xN3qyxmWXDrHJGI0jismaOKY4gZmY58z2JNjzAtpcTWzu5vinwMWIkZpZXAdlYrLIkZKSXUmwZjk0S9lz3GZl1zjRlJu/S9C8qsbKRqdHdkLNPFFHMDLMjAyrJiEeONWzPJGGIDHhQZstmueS6V2zB4RIo0jQWVFCqPQBYa9dcEwOM7xxYxQuI4J2R2xCvvXDSZJhCLX3eVyLEaMBcXOnfMNiFkRXRg6sAysNQykXBHoINdlCKimjmru7TMtae1sM0kLKti11IubcmVufqFblK3avoYp2dysxbKxak5LLcgkZlOoFutewCvEew8QABkXQAeP2f9tWmlY93gdC7TNO6Kumx8UrEqkWoAObi5X5cvKrQx2EmgQGRAFzCzIfFa+YXFtBf18vbd6i+kkEj4d1jQOTzF7GwIN17TpypkQI7xO9yJTZeIfK9xILcJ3i2s1jcZVHkit7ZWzJUmDOqgZWGjX1JW3V/Ka1+hqziLisIwTkBBzE9fqUG/VzJqyVMaMYu6Idebjh5ClKVsYClKUApSlAYcZhFljZHF1YWPUfQQeog639Fc66TdBlldTiFlZkDbqaFCyvKVISTFRRrnLrw8V7G3rFdLpVJQUuJKbRxTAdCpCkJEb7QnCbtxOk3e4JlDCYSTkFSIx4qgnUadt9wPRJMNhcSx1kcSPzJWIHjKJfWxZcxPNibnqq3VixMAdGQ8mUqbc7EWNvbUKmld7kubZx/ZGzO+dqwwzouRGmmyGOWEsi5kiDC+V9QQdbEZeomsnTTZ8i7VkUtP8ASxBcPkCCHDI6blmdSQJtUBycxlvY6VZNr9Hp1xEckMM+9ViWlgeJRKjLlZmSRgokPDclTyNrXvUw2wpMTg41xIKTRuroWZGcFGBUOyArxBbEi9rg3zC9c0KLVJw5nRKtimpM1O5UYzsyMr4+Z96THuyzg5VJSwsN2sYA6lCjqq4VyzZezpMC5ELYhGCgSrHhMS6sVAsBvBIoJbQZWIsXbM1wo6Vs6V2hRpFyuVBYWtY210ubeq5tyua6acm1qrGE0r6GzSlK0KHFu6KqwYnExiSSEPmxB+j3yytOFgDL5BR1IKjxlft59b2ER3rh7ct1Hb1ZFtUT0v6PnEKGUyCylXEcjxkgspDjJq7JZiF6yxGoJBrvR7pBNhmiwwkimjDiNYwshlVDyyOCVKLZrBhcKUBKm+XCMcE29zVyxQS2JfppsOB2WUIm+yyBroGvEYyC724gqkJqpBNgLnQVsdzhmOzo8xJAeUIWvcx7xsvPUfZOq8iSResnSbo7PiXXdyrEpXJITnzKt24owpAL8ZsSeE62NTeAwKQxJFGLIihVHoAtr2n01ZQeY5eRXF8NjYpSlalBSlKAhpUvLLctowAs7gAbuM6AG3Mn21WdpbWxiYmSOLDPMoC7uxnAJO7uXlZwg1d9ALWTU3BFWhv3s32x/wCKOvteVOo1NnVGKcUVMbfxVmvhZAQZgBfEnNuyAigqDqwJbMQBZbddxl2ZtvESSRK+GkjDtIGN8R9HlF1uSbWPb6RoOuz19qma+mWwGONLSR2LePY3dyCMrcwTapNMXGXZA6l1tmUMCyg8sy8x99R314vt/wD1aq/tnY+znmxBbGmGZpVLkSAGMskSiNQdFB3UTkjW6rc2AFd3ZW3DXcwqq0i6tKoIBIBPK55+qvVc3bY2yncDv4sWjdwbqQFCw3bPbhNwslr65ieVSOF6GYaeObdY+aXM0is4kDlHZ42cAnTMN3lv2Ma6jIu9K8Qx5VUXLWAFzzNha59NKAw45JSF3TqhzDNmF7rrcD+3/wCc60lgxuY3miy2NuA3BynKfuax9WnrlqUBELHj7+PAR2ZX/wB8/wBa9vFjbgiSHkLgo1s19SLG4FvTzqUpQEZEuMsczQk6WsGF9GBvz5HKdLX15V5K4654sPyFuGTVuvr0A/v6KlaUBHsmK4bNFpfOMrWOosV6xpfnfqqQpSgFKUoBS1KUApSlAKUpQClKUBDStaWW6tqwIsjkEbuMaEC3MH2U347H/Dk+WpmlcsuzRk27mqqtKxDb8dj/AIcny0347H/Dk+WpmlV7pHcnOZDRveSOyt41zdHAAytzJFq+zdEsG7yPJCJGkcOSxJswUJw+SLAaDn130qYpXRTpqmrIzlLE7kPL0QwLc8Mh4QnX4gCKBofJiRb8yEAOgrdwGyoYM+6jEedi72+s5AFz9wHsrbpWhUUpSgP/2Q=="/>
          <p:cNvSpPr>
            <a:spLocks noChangeAspect="1" noChangeArrowheads="1"/>
          </p:cNvSpPr>
          <p:nvPr/>
        </p:nvSpPr>
        <p:spPr bwMode="auto">
          <a:xfrm>
            <a:off x="368300" y="-782638"/>
            <a:ext cx="2038350" cy="2238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26"/>
          <p:cNvSpPr>
            <a:spLocks noGrp="1" noChangeArrowheads="1"/>
          </p:cNvSpPr>
          <p:nvPr>
            <p:ph type="title"/>
          </p:nvPr>
        </p:nvSpPr>
        <p:spPr/>
        <p:txBody>
          <a:bodyPr/>
          <a:lstStyle/>
          <a:p>
            <a:pPr eaLnBrk="1" hangingPunct="1"/>
            <a:r>
              <a:rPr lang="en-US" dirty="0" smtClean="0"/>
              <a:t>Focusing Questions for this Unit</a:t>
            </a:r>
            <a:endParaRPr lang="en-CA" dirty="0" smtClean="0"/>
          </a:p>
        </p:txBody>
      </p:sp>
      <p:sp>
        <p:nvSpPr>
          <p:cNvPr id="4099" name="Rectangle 1027"/>
          <p:cNvSpPr>
            <a:spLocks noGrp="1" noChangeArrowheads="1"/>
          </p:cNvSpPr>
          <p:nvPr>
            <p:ph idx="1"/>
          </p:nvPr>
        </p:nvSpPr>
        <p:spPr/>
        <p:txBody>
          <a:bodyPr/>
          <a:lstStyle/>
          <a:p>
            <a:pPr eaLnBrk="1" hangingPunct="1"/>
            <a:r>
              <a:rPr lang="en-CA" dirty="0" smtClean="0"/>
              <a:t>What is biological diversity</a:t>
            </a:r>
            <a:r>
              <a:rPr lang="en-US" dirty="0" smtClean="0"/>
              <a:t>?</a:t>
            </a:r>
          </a:p>
          <a:p>
            <a:pPr eaLnBrk="1" hangingPunct="1"/>
            <a:r>
              <a:rPr lang="en-US" dirty="0" smtClean="0"/>
              <a:t>How are </a:t>
            </a:r>
            <a:r>
              <a:rPr lang="en-CA" dirty="0" smtClean="0"/>
              <a:t>characteristics </a:t>
            </a:r>
            <a:r>
              <a:rPr lang="en-US" dirty="0" smtClean="0"/>
              <a:t>passed on </a:t>
            </a:r>
            <a:r>
              <a:rPr lang="en-CA" dirty="0" smtClean="0"/>
              <a:t>to future generations? </a:t>
            </a:r>
            <a:endParaRPr lang="en-US" dirty="0" smtClean="0"/>
          </a:p>
          <a:p>
            <a:pPr eaLnBrk="1" hangingPunct="1"/>
            <a:r>
              <a:rPr lang="en-CA" dirty="0" smtClean="0"/>
              <a:t>What impact does human activity have on biological diversity?</a:t>
            </a:r>
          </a:p>
          <a:p>
            <a:pPr eaLnBrk="1" hangingPunct="1"/>
            <a:endParaRPr lang="en-CA" dirty="0" smtClean="0"/>
          </a:p>
        </p:txBody>
      </p:sp>
      <p:pic>
        <p:nvPicPr>
          <p:cNvPr id="1026" name="Picture 2" descr="http://recollectionbooks.com/bleed/images/BB/animated-frog-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569354"/>
            <a:ext cx="3976092" cy="34875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usborne-quicklinks.com/images/templates/drawing_cartoons/jumping_frog.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861139"/>
            <a:ext cx="2448272" cy="39784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avatarmaker.eu/free-avatars/avatars/animated_214/frog_jump_animated_avatar_100x100_85840.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045754"/>
            <a:ext cx="2808312" cy="24482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899592" y="0"/>
            <a:ext cx="7772400" cy="914400"/>
          </a:xfrm>
        </p:spPr>
        <p:txBody>
          <a:bodyPr/>
          <a:lstStyle/>
          <a:p>
            <a:pPr eaLnBrk="1" hangingPunct="1"/>
            <a:r>
              <a:rPr lang="en-US" dirty="0" smtClean="0">
                <a:solidFill>
                  <a:srgbClr val="FFFF00"/>
                </a:solidFill>
              </a:rPr>
              <a:t>Variety is the Spice of Life</a:t>
            </a:r>
            <a:endParaRPr lang="en-CA" dirty="0" smtClean="0">
              <a:solidFill>
                <a:srgbClr val="FFFF00"/>
              </a:solidFill>
            </a:endParaRPr>
          </a:p>
        </p:txBody>
      </p:sp>
      <p:pic>
        <p:nvPicPr>
          <p:cNvPr id="2050" name="Picture 2" descr="C:\Users\Nicole\Pictures\Pictures\Kyles wedding 0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8031" y="3435897"/>
            <a:ext cx="4211960" cy="3158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AutoShape 4" descr="data:image/jpeg;base64,/9j/4AAQSkZJRgABAQAAAQABAAD/2wCEAAkGBhQSERMUEhQWFRUVFxgZGBcYFxgXFxcXGBoWFxcYFxoYHCYgGBwjGhgXHy8gIycpLCwsFR8xNTAqNScrLCkBCQoKDgwOGg8PGiwkHyQsKSwsLCwsLCkpLCwsLCwsLCwsLCwsLCwsLCwsLCwsLCwsLCksLCwsLCwsLCwpLCwsLP/AABEIAMIBAwMBIgACEQEDEQH/xAAcAAAABwEBAAAAAAAAAAAAAAAAAgMEBQYHAQj/xABCEAABAgQDBgMHAwQAAgsBAAABAhEAAyExBBJBBQZRYXGBIpHwBxMyobHB0ULh8RQjUnJikhYkM0NTc4KTssLSFf/EABkBAAMBAQEAAAAAAAAAAAAAAAABAgMEBf/EACYRAAICAQQCAQUBAQAAAAAAAAABAhEhAxIxQQRRYRQiMnGhMxP/2gAMAwEAAhEDEQA/AJLDb8ySBmCgSK014XiakbwSFAETE9y0ZSNnTQSyQBoMt6/7fmHE5cweFMgkDi940fkNemYbUa4rFpCcxUAm7uGbrHE45BTnCk5eL0jJBipoDGWrkMpPC9OsKHFzPckELBdynKWYcucP6t+hbTQ8TvdJSWT4uJFB87w+w+2pKxRaehIBjFJk9RW/upjDilTHU0McTtiYPhlkafCr8Ql5Mx7EbylYNoCZgNi8YvsPeGelWUZ0uC7uA4s7xxO9OLUSCZl7BKmPGwaNF5XwTtNoRPSSwUCeALwBPS7Zg/B6xiqtpzUqoVsbkFmGrORB52PxE0D3aVA1uoCnGprEfWP1/R7TW8ZtqWhwFpK9EvEb/WrJcq7P3+4jMEbNxJUFBwH/AFFiRqSH8hD3+smsP7S1KNBmDCpIJPDSM5eW/QKKNNVvFJSgvMSVgGj1JGkREzfewSEg6u57Cvzihp3fxOfNnl/8yv8A8wordye7+8QO6vwImXlTfDSGoosG09rGYp3blEFi5hrrDyRsxaUgEhRA/SDXnWJfYm4+IxJDIyJ1UsEADlxPKMPuk7NolR9814bqmKDkB3pG0H2YYVCPFmWdSKP0F/nDOb7O8KsKCFEK0cs1jXyh7Ml12ZNISXBIFO9oXlKLghuYPOzdokt6N0cRhVF0ky6sumUiwc9+URUnxA3cfvESTRA791Vyzt1/iHCyGDXhOXQX0/ctSGc2aagGl3o7+tYkZzE4gpWAwIVqOVW6wjiZ1H4Q4M0FLhn6W+UMZ0x1VDFNyOf7NFoAilELBq5HKzV+cPJs2h0PnaIufMD0BP0POOKnVGjnhYj6wUA/XPCe/wBfX0haUrNZx69UiICiTxD0vU3/AGiZkZQkDNlLBwaO30rrETJY9kLJDF+j+jBZ/wALtbkx1heQlmc1bvy9CE5069RW96CzXjKySOlIdypNzQFn86EWekdVKBd1M5Grs96+u8OVyEnJwdzzobQmZYBo7k6AWs/Lq0VYDNUipeWbmwpfSBBpuRy6pg6W7VgQ7EWzLHWhNKzzgzkxjkBQJMdrCQSdYO0ABwTAKo4Jbx0S+sAAz8oqm9231J8CKcT9otpRGc76bPUicV1yq1+0b6CTlkaRAzMaompg8nakxJBCiGhpAjtLLbsffdSCBNql6nURfcPiUrSFJLg1BEYq8XHdLeKVJliXMUfEokULJdgz8KP5xz6mli4ktF9ziHGEwCpqkhIdy3BzwHOGAWGejcYtHs1QmbiFLJLyknKDQOosSONOl9YjR09zt8ISRfNjbHlyEAIQEkgZquXaviN4eLJozXqDw5c4UeCIAFBz63/MdRoR/wDVKUk5kfqCaG5fKYi8Xj5ctWX3a2oVKGj1Dvrq0WXKA0RmJw6VKIIpmJNbmgFuT0vCqy1IgZs3OkpA97KVyduo0MZ7vdsUyFZ0AFCuCAG5FqRqp3blpOYFaSrRKiw53YRA7yYFIQZcwlSF0zNVKtC9n/EVttUJmQTZyrhq1r6pC0uUMoJ6hzbTsIPtPBKkzChQzMWewY2PrnDU4ZTKLvwFWvQ06RzNCY1xM4hgkkdPmOGkI4maVPpavrtDhCQskVDitz1AhrjJJDlILMA9mI4gtDoQ3nzMoLXHCG+YkEPR/n17x3Eh7nj8mrBFJpzF/qCOUXQD2TODXFGYDlDo48kvckVozxHIzNTrEngtjT53jTLVkBYryqyA3AJSDU6C5cMIlwsRIStopP6WKRceq6Xg8ycDUH5eXyhGbuziZSVzSHlIVkVMBGTNqkZmdQsQAa0vSGaUKluFAjMAQ7iig6T0arxm9OgoUOKKaaOQB61hvKxhBNxrWrnvb9oRnZnrpwhKXh1rWlCQVKWwAFSolwAALkv84pRChyrHK/wHz+0CJqVuNimGb3aD/iualKk8iNIEPY/QUWFoEcyxxU3QHR6Rx8kBhB+sETo4PcWhQppc+UNAcB6RzMXu4jiV8X8o6Zl7npCsA2ZnrEbtvZwnyikirUoQQYks5Mdcn+YE6eAMbx+BVKWUKDEQ1MabvHu8J6CUgBQ1F3jOsVhFS1FKgxEehp6imikxvAeARC2Dk5lWoKq6C8alFw2BPUiQkzCVg1SkmiUixbWNW9ju0ULVigD4gEEDXK6gfIt5xi03aJmjNLTlAASQKsNG4WaL57C8Qr+vWNDKU/PxJZu/0i8VSFRu0+eA+pHCBJU4zFnb5XgKlvrSG0yU2rP2eMrRolYrJUpSUmYnIqxGYKArxHKDSJaepIcq60b1whVCRlANaNBgkCAkKqQDp0erdHijb47UlSVF5iVUOZCiFBrF3blDTf32ppwylSsOkTZifiUSfdpP+LJYrV3AHOMU23vbNxSiZjDNokBKeQAH1vFxVcis2DYWwkY2SZiEky/0ZwcwFXCVEDMm8P5Pswl3UW9a8YT9km+aZ+CRJmFpuHASQSASj9CmuzU7cxFpxu2Ak38oiVclRimVhfspDhSF1Fj+1ogdp+ybEqdgg8KjjZotqvaJhpKiJk5D8Hf6WPKHOC9p2DmEBMwOebGFSfQnEyTaXskxxIPuSafpIPnwiMX7PMYkscPOLULIJHmLx6Kw235K6BYf1zh7/VJ4iHtJo83YbcLHKUhKJExNLkEak3Pq3ERf9iYedgcP7manLMUqYoK4ESyHFaHwM/MRpczaiBe3GKTv1vCkylLlDxy6hR1T+pNacYpRthwZjt3ayjhZGEWrNKllExKg3gJQs5CE0VmCgS5dJK4ru0cUpWTKFFKUBAPiYnMslyTfxjkKRYNj7w4BRyY6RNDrBzIXRNAmzOzcDF5lezzB4mV73Z+ITQuKZ0gguEqDuOhg2tjsyXFYFUpCCFKUsjxJCT/bK6pQpWpKQS2kPNw5iE7Rw6ppKUJXVTPTKoMkMSSSyQ1XNKtFtHs22kuemUtMr3a1OqcCGFXKjUKJLmnONS2N7PMFhxLBlImLQlgpeZVM2aiVqUB4mMNqhGB7y7w4leKnKQVFOZknL+lLJF0vYa1gR6XOxMP/AOBK/wDbR+IETuZVmLBV/X1jq6gWhCYdb9o6ia1x66x5LZiL1akCupI61hulYcFwO8LsTp3H8RNsYGsT66QpkF4JT0YMC7gC3pqw1kAilFtetI6Fu2v0hNKAQXA+v1gIHA0Pl+0SIUmzuRPL+Yj8bsZE8MpHekPkinHt9IVyU4cH+8UpNZGUzH7gAD+2o94iJ+6syWtKf0qLE6UrXlGmJBI0OrRB71HLIH+6RrzMdelqyckhpkAjDplJUPCVKLkDlpxaNC9i2z0/1M5eUvkFXNAdGdvOKBIk+7T7xdSbDl/MbL7GcN/1SZNIqtbA8QkB27lu0eg8Is0BRYRDYieQvMXFQB0ZiRXioCJXFNlqaU78uJfhEBvFN92kkqrTyY27/QRklZSdEijao/URpXS5HrpFX9rG+f8ARYMe7XlnTFAJapy1zKGg0rFRxu9SwColgkPyGpjMd9t6147EZ1E5UgJSDwFyw4kmNNtZJuyNxO1lLJJNzWGipj9oEiWkkZiwghVWlom2IcbK2pMkTUzJSilabEeqxYtr7/YrEhpkxkkfCjwg9WqYqAMOlrcUgGLe/rWDIxLWMKJ2JMMgT0spLqcB8yQm5VRoQw+BK+LcWiVNPgdE5sreabJIKFkN5dxGxbhb8IxIyrLTGsdeYPCMTk4NCNSTwaJPYeLKMRKVKorMOXV40Qmeil7PRMSQ7GI6bsoMpCglQfUfFyI1/eGGE2iVNzD0iXlJUSCbu9b0imhJmd72eyBQBmYPxjWUaFP+ijccAWbjFA2btTEYCeSgrlTEllJNOykmih1j0x7w00jNPa1uf71AxUoErQGmAC6BZXNteXSGs4Y2TG4vtWl4pQk4hKZc0/CoHwLPBjVJ5OY0D+rR/kI8fzQpHiBtZrgiNVG880S0ly5SD5gREkTdG1f1yP8AIQIwz/pLO4n5wIj7QsKJgFLv5wJirEq6gv8Aa0JKxBAsBblBTNGtGEeM2Z2KJkKq5SoO4ZJpyhTK2o9fSGstiwSom5v+bwqktQ5u/wDENqxjmgFS509XghVXg+rmOgtVjWOqntxDtf8AcQMYmpbed4PLRY16whkJNHBPAg/zBiogVr64GJEOyGtXpwjicSl8rjNepeEQLOWc9RTSHObKNDw+VYtLsZ0fLjp+0Q+8Kgr3abutz/6R8riJeVNc8or+3MV/cZ3y05uan6R0+NHdNfAyOXhJmJxCZMoOpRAA+XbrHpPYWyhhsNKkpb+2gClif1HuXPeKP7L9ywgDGTUstY/tpOgP6j10840ePQm+ixEvq3btFC9oeNNEJOtu1fXMxd8XPypJjKt6MT7yeWLtS7sdX4Q4IUngpm9AbCzD0HmR9ozoxoe/E4Jw7f5KH5jO1GLmREMhJL6sK/T6kQUIflHBHFGMTQK0W7cbcaZtBWWWoIapUsHIEBgSCD4i5FG7xUgYmdlb14rDgCRPXKAGXwsCxvVniNRTr7ORquz0Iv2eSU4E4VACSZYSqdlDliFKKnsktWtnjEMTMy5koUFJcgEDwqANxR+cM8TtDFYn/tsTNWD/AJzFKHkS0aBuluPJVLlKWv3gUlxoOYb88Ix8bQlp3ud2XKd8FU2RsGfiiBKQeZNBF52JuEMN/cmqeY1ADQfiL/hNmS5CGQAGEVrb+PYUjtRkyW2dJSEgg15RNpmsQ5HKKdu/jnSxh9Nx6mOvrSE2NcE4doAvWGqsRmLKU4L3t0MQeExblQq/P7Q8w08uQr9jDFZj+/8Au3/RYjw1lTHUg8OKD0+kOcHtnOjDijFBQ71zoYMeeVjEr7WpzCUg8TXRozOViShQINiCOotFNias01MuBBcBihMloWLKD/kecCHRjZz+nzipKmsP4Z4AlUIF3716wtMlM12PAMIcCQA1HHPU8h+Y8CrKoYyUsWSkAat117w7Qgu5HWsdk9h6pryheYgFn07mKq0MRVM0ZmZibEv6rBSlRLsPkfrC6EWAHm1uEBSAL3d+HeE8lUIA1ZwFcL9NBWFpYJYl/XeOySa0J56QdYISOHAX8tISQsHJssDUvAINgQ/O3zji0k1pQd2JgwQtrOef5MVXodAm2NAVaUPkL1ic3T9mZze+xxAHxe7fxEO4znQcePKJTYWwvdyDiVoC1istBPhBH6j04cojFY2ZiEKM2aUmWsJCHqtZq/AUNPKPR0VsXyzSMLVs0+XPTlGUhtODQRc1wwNYy9e9fukmWEqTMSpiorzEANQOHtwaJnDb2JTLKlrCmuQGc3FCbtFStGsYRfZZ8dNOQuQWBchi3MjSKHvDgEIJmDK66ukMFV15tE3I3jkzsoJyquGLFvv0hhvXhB7tOVaVACoToLAs9I205GWpExXfzHFU4I0SH7l4rCFMXoeoceRizb9YQiclbUUkDuIrEEnkiPArKDkqtlD/AI+ZENzCxUyTzPyH7n5QjEFAjqYLHRDAsEkgSx0H3ib3b3vVhkLlvZig8DmBI6Fh5GKphsX4SDwaEzMi7JPQ+7e96MbIzAspIZaeFx5UMV/bU51kaRQfZxtEoxKkv8cs04lJB+jxccTNdRJgQmx1svE5VQ+Vi7xAImsYeS8S8ArJiTPHRoc/1QKb84hkLLGODEtfz9dYQ7In2iSPf4bNdcouD/wmivkx7RlCjGx4mfpcHyIjK94MCmViFoR8NCOQIdoJcDTE8PtaYhISlRAGnUvHYby0UjsTbJpGtmaxNa9r9HgkqYpVr3o0InDvUAhtTr84cInFnoeGg16x5P7EKkHVj5GDiaBr8mrqOkJEgVLA8KEtxpr+IajEF6eLtX5w7oBf3rPqHo3qkNpk8FTMX7seFYWCGLlyGtYU4iAZdaDq3nrEjE0qVUBXEkajgBzhaXnJdRahu1eDjSkEk4auYu9q2v6MOTrXo7NazQJ0CE0rVcZQ9HoPnWH2z8AZ02UjOrxKFB1/EMUS3rQ8OLvqIufs5wSfeKmKPwhkgt8RevYONLxtpK5IpE1vliFSESQg5UAsqlG0fyNooe0cLMmZ5zpyyviKXAWAC1P8g9O8Xf2jzEKw4TmIVmBSAHzG7PpSr8ow7bu8KylaApQzPmrd2cHS4jtf9OiMmlXQjjN4SqYSTrxh1J2i4Z+H2/EU7MYdpxzWirIssy94Uy5gADtc0JADlg7gVhbZ+8S5uIUorLfCP9dHajxTZeG94fiNYs2xsIE6W9PCvNjWVkkd5tkmfLZHxJqBx5CM+k4QqWEgVdunF+kaZjMaJUpSzoKddIq3vBJw6pih/cmEkca+nipyMUVjE0Lf40hGOqLmOQFHI6ILBoYCiDCksij2evSEUmFYYi2bM2KrD49LVRlK0K4oUC3esWmdMiC3V2v70ZVXloAB5W+w84mVXhszCiZC0pUIkx1K4VgPDiDCM2eXA0NuRhIqgiS/aCwFcXNyy1KP6QT5CM823jxO92tmLEHsafIxct4J7Yaa9HSR3Noz6QxUkKtmD9Czw5McV2P5OypjChHYwIssra4UAUktpThSBB9pFssgqal7U+XnCpmM4HyYOftDNeNDeEKUeT6aDjCaVzFLNAEv8Vn4ODHi06L4FwS4zKrceTVPcQvLR/k9dfx04wVYykORaz66Uv8AxBUzRQ1L8+PaDjAhwE3Nm4nybjCiAHpTmSKWiN9+WVQFu55A8IWkKJIcM1gXBGupr1g+QTHyrfhm1jisoajtYkPa9vVISWguwFOLfSsGKeb8PnaDkYVKbuoseYb+Yc4faa5VEK4VqKwXKA1tDpBVTEgEHiRf5UvFp1wNYI/beFXiy65y3Daul24fvFC2psmZJUQqvAtQxpasQztW1A2jw1nSElwsO/cOdANIuOs0ytxlxSeEcEaBi925K0+EFKtCGry5xFK3KU9TTsI3WuuysEHs1ClKTwFP5i24KUAIZ4bc2Yk5krFNDqOZ9dYkUyygsoMRFLUiwvAfGICgM1Qmrc4pG8+LKpgFmFuEXHG4tKElSoz/AGnifeTFK4mHB7pNiGccjpjkbgcg0caOwACDhUEjsUIsG5c1sQRxQr5MYua11MZ5sXHe5m5/+EjzEX53rENktZD5o4mOi0dBpCEGEHlpgjwELp0i0SQ2+Uwe4Z65k9xWKRJlFSglIckgAczaLHvrPdcsD/En5/tCm7OBEtSFLDKU9/0g0B6384U5FrCJbC7NRKQlCg5SKmt7mBDvET05j2+ggRG8WweykPp9n1jgUxI17i7MOWp7wsEZRrZxwT0b1zhFZSWa5N+bacf2MeaqEFUCCVFPe40L1tC0ubm+E8Xs7n7cucFVJc0JzDS9TwOkCXKSllL41PfhCrIwxVfKailuFzC0pz8V+j+cJLlP4wqnQCnTQQocR4gl71DA24nh/MLsBbEqd6gADyaE8HUO9HobE8vwYKtKlEA5QP1PWjvCspLkADnQ0tevzh9jDqCgNehp9OsJktUD7EdI7OCkrUlQYovq5fRtOYhJOKJdgWAIBs5FyH8mpA0+UDDGcABQ5nfh5fPyhITF6gAFhS/f1pCspZLXTQ0IasLDC6vXk4bkeJpCSbDLEVHKAW0tWguKfaElz3PDlDsI0dy12Ov8/OEf6cOdD9+XrhCaCg8qdoC7cm/aFMZIzoB/UPmNPXKE/cpDUfm7t50haUKvbUcW9AxrB1yMzrfDEnOE8qiK2Y1TbWx5c1JVlSQ7EjQxQtobuLQVEMUgO/2jtg1VFEKYf/8A8hRlZxe7coZoTUdYumAw5QgA31ipya4GijtAiy7X2AVqCpQvcc+MV6ZIKXcGhbvFRkmITjogQIoBfCS80xA4qSPMgRpARSMzlrIIIuCCOojR8Hjc6EK/yAP5iWSxZUFXMgZntCU/DrILAjnGbkl2I6Z8F94dLwXB7KWTVSa2c1J5DhElhtnGUrMplaB2YcxEOaXYEIjYoMwTF1IsDYF7x3GSmLxYMejKpXUxFYlDizx1KOCbyMkKDVqfX8QITyNTmYEZFFiROBd6ps1XbnX94MqY1GelujMeXeFZUoUYFu4Hr8wuJrAgAPyD9/XOPM2ioaF3vlIgwQSQCeY84EwhnIII0Z+MKIWcocNwccPnC2sKOGWoEsCXodaXo8Hw81QzkjgOJr9/xBJeLUldWyPUl2Ghh3LnhqZacrnlGsY0VTE55LB0khmD978aQPeh6FmGn084XmzwWTQ9dPT/AChHCyMqnI1017jqYuh0cn4ZIdTG9NXaleEN0kBiFOTcHToOF4jsfttcua8wKSnQAOw4mt6ksIlpC3S/KpYN38ozlDtCazgCpilFKBQjUv8AbnCqSsC4OvXy7+cJiV/jVuWl7wWYFEaAjxftEtsGKT1E1YPZr616QF3okN8ufHU/OGklCqu724d+dI6lSk8SBpfU8BrCsA5kZjc1ZgKa0BeDqlVuKNYEgAd6mFEodtDqL+fP8QRaQ5Dn1xGp/ENgL4OYlTo0UGfmHIPrjENtLAfElQvSJGXMSDmS79OD8KNCudKgQvQ0LuS8b6U8UwTKdhN3JaCFAORxiU9zSHmJwuWosbGEEl41cqLGyVBK0pN1W7Q03g2GZqAEMCFP1iSIGYE348IfBMOLt2iWZXjdnLlKIWG56ecJScOV5mukZuwvGqYrZaZiVJWHCh6I5xC7H3W9xPWT4kFPhJ53B5x1xi2S5FBi+7lNMkMr9CiOxqPrFY3kwCZWIUlIZNCB14RZtzcGoYZSrZllntQAV7gxjrPbFg3gsapOQuKJLAAXPfTSCKUSGNnelR6rHUYgpBdXG9BTh946JmZ2FBShZz/DR57aFgMhDPVzpm0ta3oQESiXcVDiosRUv5XhMSlk1NNKa119XEdVLAfxkmtaDlXzhciHG8EsJmkcknzSD94i0irioFTyiT3o/wC3WDXKyf8AlAH2hns/KBYPe5okat515x6k21GvYmskPNkEKL8YEdmzyVEtrAgoZOLnKJIdjagpV6WvygypoFHbjTzLfiEUlRV+lhrY3q3YXjiRd8ps1Ned2jyihSRiwk5cxc1fSnDgINOmiySCdCw9fOGs2SSVAsQNA/aFsNKCQ4DPfTteHfQYYMTmJLuAWDgUtUwlMwYSkO54E3GoJB5GF8VOtwBIpVzenG1O8GRKUsPobeHK2jRXICcmUwUQ1WYu/wDHaB7yhdTluIDmhN7Uh0nA5lCoJDOKgB+A8xxhrMQhJIUXvWhBJ0A8vMwlFrkPkcBLp8YzAlnuRzFbQniJ6MgSS/R2b7QpPnZmFmLsCXZ9A3PtDFUtJBUhRdmAYMBqW4Wi2+h2KTZxAOR8tC407dPpDaViM1ASSRatQHBvaoiSk4RKeNcoJBatLP6oYJiEWAAdyCz9AHatX7xDjgTQbAz6kVoSKuRoHBHXlaFHDlnLUPIcafmEhha+JTBLBtVaF/pC8tAFQ7Nbt+3ziKGd96lvDxe/OjvAmzL+FuVj6pDb32RlVILUyt0akOFKSR4dbk6a27WhXYrCAAjUC3Hg/wA4U90nMHL/ABEvRqMLW1gslm5DXkDT6QJZDqKe7guXHPS0VuFQ9khKgmWbqoOR0iCxeHMtZSQxBYxL4cpEyVoCtNw2orFg2zsMYklYorU/mOnTe5UaRM7nTofYcL93o9GHAPWFsfskSZyUXNzyEOEHu5fh/OsF7JpAwyRAVCpEN5qo9JOkYsr+82xDPXJyj9WVR1CS1e1fOJ2RhggBEtgEigbgIbSsQFT0o4JKzyZgHbmT/wAsSKUhjSutevL7NHneVK5UNLAzm4ZlOPqamt2o8G/pg19eOvE01h2lhQjTRnL6wUpSKmwHpn5feOYBvLkkOHqeB0e9+YiQ2fKBUgH4bniEpck24A16QzSASRUk1Nn1Zn9dIeYdJRKnzFEsEhCBzV8RboW7w4K5UVHLInaU/OpSv8iT51g+00iXh0l6rcPyAH3JiLGOC5qZYqSQHteJfe7BH+mcWlka8aeZv2j0NSWUi4wu2VxGIDQIb4TZi5iAoGh/LQIX/aKxZlgm5K1CmYWB1qToCIXEo6JBfhpoSeMIhBDNccL5jbv+IGFw83NUgAE6kueTAU+dY4Uh0OzLUxoABqfOrtBJ01/C2nSohKfi2KBQBXL9VXd9eD8oMucwdQdwG4mvzrCaSHSHEqSXAzEPU6m7PWgsBB8RtIoaj14FyP45QzRipmZTtVgKOpL8yaBnrCuLnpTkC1ODUBNXsAE6EvQ9YdYwOgSsQonM5Di9HGp4u1NLmDLQn4l15K52YUrbSDy2CXAIKzwrc3ew+Vo4j4izkqZnoOvO3CIYq9hDJAIUwSS7OTmIPXT8c4NhF5mDhq/Cx6/zBRgioH3hJI0s4s1qQ/wWz0oQkABOrhmJrdrM5ppDSYkJ+8YpLEHjYAVtzhvKmlSnFeJbn+IczHfi1yetWGv7dYQmzQA9gaNT8/LrA0AolCXKnavAEWMOjPB/S4/mvRtIbGYkJLuHpwb944jFJBYPXVzpWvyhWNMLjcZlBIdhehJFNA1TQwinElSuuV/DVrsx69u0OUTUk6Hhy+XQQ3UlRJZyOetuEK8BQohTCjJqC5+Inpy+0KSZzkNUni7AkXPnHRIYBqGrXLDiYWMwkjQWFGOuneEASbiEguSSQX0tz1btAn7anIo9Fhwpz3HnAl4dIqR1U5Fxys0TO28Ik4SUQK1U+rEkj6xtoJ7sFR7KmnEkrKiXJoSQTeHUgkl1MHoNKvz0NNXhjhnIm5buAHoOfSJHCTPEBQuTUBup9coc1erX6JHE6IzG4oIQparARKYtYEUvfjEkS5aQfiUSew/ePVZCyxbcyStfvZ6lfESmvAMTr/xRZs+WluWpfmRSrxFbvYP3UiUzk5QogMPErxff5RIqQVHi2h1pr5x5c5bm2aBgQVBw/Agnz6fYwdcwMFBiWGr1oba8YTSsVJYdQ4F3r8+0IaguMrNUcvXRoyoTHeEWZi8ocEOVFvgANVHRqQ33z2qmWlEtD2KnN2Ip51PlCsrachDpxCiJTupKf+9b4UqN8vLWKdvZtmXiJypkpGQFgECzCgYaR0aUezaDiojrYBPv5U0MUpWkkEgOAXN4U27vEpYnoNEqmOkNZKMwDOXr9oqyJ6hZwICi943rNshTaHcjbUxCQlJLC31gQxCyLQINkX0Z0XHGLICWJHSnCJfBKJl1r4k/b8nzgQI44/iV0Nsake8P+hhjgJpILknxEX0e0CBCRK5JaT8KuTNy6QebKAYsPgGnE1gQIfRQfF0JbiB2e0I4esytWSpuV7QIEY9EsWxB8Q6D6iHYLBTUt/8AKBAi4CiILUSQ5/w+ZrCLOS9WLB6sOA5QIEW+CgkgOpT8F/VEJv4R/sftAgRkyQss+Lv90xJE19c4ECIiUhrtFRdNf0p/+8OcFVBJrT7QIECDsPOLqINuHcj6AeUWnaI/6uP/ACk/RMCBHX4/5Fx4ZnmGuoc1fURO7OTU9PxAgRov9yHwJY+KfvuPDK/3P0jsCO6XZCLOoeI+tYUm/CvklTcvCm0CBHk+zQM3hT/sPoYbYwUPf6xyBAxP8SmbSWSs1MRirQIEdkPxRCEwYAMCBGhQGgQIEUM//9k="/>
          <p:cNvSpPr>
            <a:spLocks noChangeAspect="1" noChangeArrowheads="1"/>
          </p:cNvSpPr>
          <p:nvPr/>
        </p:nvSpPr>
        <p:spPr bwMode="auto">
          <a:xfrm>
            <a:off x="63500" y="-8969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2054" name="Picture 6" descr="http://www.collapseboard.com/wp-content/uploads/2012/03/Dairy-cows-The-F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950913"/>
            <a:ext cx="4187003" cy="31500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6" name="Picture 8" descr="http://t1.gstatic.com/images?q=tbn:ANd9GcTAIP0iX9kyTd7hqqq-D6OOxFMu3LLtd6lWuZX2iLjl4w-lgVd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32899"/>
            <a:ext cx="2530475" cy="28251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AutoShape 10" descr="data:image/jpeg;base64,/9j/4AAQSkZJRgABAQAAAQABAAD/2wCEAAkGBhQSERUUExQWFRUWGBQWFhgYFxcXHBgcFhcYGhQYGBYXHCYeGBojGhgXHy8gIycpLCwsGB4xNTAqNSYrLCkBCQoKDgwOGg8PGiwkHyQsLCksLCwsLCwvLCwsLCwsLCwpLCwsLCwsLCwsLCwpLCwsLCwsLCwsLCksLCwsLCwsLP/AABEIAKsA8QMBIgACEQEDEQH/xAAcAAABBQEBAQAAAAAAAAAAAAAGAgMEBQcAAQj/xAA/EAABAgQEBAQEAwcDAwUAAAABAhEAAwQhBRIxQQZRYXETIoGRBzKhwUKx0RRSYnLh8PEVIzMWgpIXQ3Oisv/EABoBAAIDAQEAAAAAAAAAAAAAAAMEAAECBQb/xAArEQACAgEDAwMDBAMAAAAAAAAAAQIDEQQSIQUxQRMiUTJhgRQjUnFCoeH/2gAMAwEAAhEDEQA/AD/jXHJ1POkeEr8MwqSRY6AEl7tdhFSrjyrSFEIQpy4cHyhgGDEPe9+cPcbpBqXJJyoSG2Gpt3gcVWgWYtHUqqi4LKOHfbONksSaCmm+JiUywJ0pfiWfLlY9Q7N2iIv4orKvJJTlfQqLkP0sC3eBwecF0qI/lMQZshja3reDLTVfAtPV6hJYlx/XJpNF8QpS1+YeGhvxXL+lovP+oJLOFg9oxlKSTrF1gskzFhKGS2p1/OA2aSC5QzR1CyXDRoS+JUjUi8NTuLkp/C47wNYpghsyrxXGU1jmP1+kCjRW+Riepti8YCJHHWQnMM7knVm6do8o+NVFRUR5SdHdh0ilTh6SNIrKuky6D7QVU1y4APUXRww4mcdIctYbPFXTceK8VRUQpBYBADZRuQdz3gKmSlHmO/6x4KRWzH1gq0taQtLX3N8GjV3xGkoUyUKWG1+W/Jjt1gdxX4hTpoyoAlJ/hJKv/K2/IQLrkq3ePDKIa0bhpao+ANuvvnldkFOHfEafL/5AJobQ+Uj/ALgL+oi2qPienwzklKExizkZQdi+p9oz/JCskW9LU3nBiOu1EVjcGcr4nTMpCpSc12KSRtbyl976w3RfEqckNMloWw1cpJPMs4+ggSCI9SiJ+mq+DS1mo/kGWG8frXOed5UfhCbAE7qe6otuLeJ1SkS/AmJzqJKh5VWbfleM5CIVlgb0sN6ku3wHjrbPTcH3fnyFSPiRPYPLlkjU+a/o9tvaG1/EKpIIaWl9CEny9Q5vA3ljgmN/p6v4mP1Vz/yYQ/8AX9SEJT5cwN1NcjkRpFhR/EtY/wCSSD1QSD7KeA9Us8oTkinp6n4LWqui/qZpdJ8QKZfzZpZ/iDj3S8VuK/EViUyEBQt51v6sn7vAOEx7ljC0laeQstdc1jIdSPiQnKM8pRU18pAD9HLw2fiXb/gv/PbTnl5wEhMTKCUjMMx9GiPTVLnBFrL3xkvB8QqjM+SXls6QDpv5iYOMHxhFQjMj1HKM3xREtDZErWVWCRZLhtVai35RfcJSzLnBhlSpKXDuyh81/aEtQq8e1YZ0tL6ufe8oOo6OjoUHwB4wSEVYJsFoSe5BIv7RXePLAfysNy0J+I9cFVaUp1QgA9ySr8iIEakFYG7EluYOsdTEo0KaWeDhqcJ6p1t457hhMxkZDl00t/SB5YJUXd+vWBwVikraVdT3TsQdm3gzxKpSmUnKGLBzzJ5dITl1CNUOI+5nQXSpXWYcvavJWTJOVr6wukqyguCddo4Sj4RUSo8kg3UTpFZW4tKSlOUstwFoLFj6aRjT9TlJ7bVn7o3quixit1EsP4YXDHFEPmY8nER/9UJPm+lozuZiKps0AauwP2EGsmkmICcwcgB4eotjZJrGDnamidMFJyyXdNVPufWLSVKSrUe8DkmtUDcJicKoki463gs4MFXYvJdTMMlqDMIrKzAkgOmx94dTWAH5olyq1BgK3xDv05guuinO2RRH8rx4uhmZS8tYG9oNZVYBpCamoKho5ja1EvgG9JHGdzAX/TDlzAjtEcyjBgrDgq6kN6xDq8KSm4B7QeN68is9LjlA4ER6ExaTacNYDrE7CcDSs+cH8hGpWpLLBx07k8IoEoiXTYWuZ8ofoHg2pcAkJ1SD3v8AWLaikoQPIAO0Kz1ePpR0K+ntv3Mz6Xw1PdvCUO/6xcUXC80HzBIb1gzzx5mheWqnIchoa4/INzsACkssiK6pw+SkZVFL7MIMZkpJ2iixnBpZDixiV2tvDZLqElmKQI11ElPyxByRPq5OU6vEUiOlF8HFmlkbCIm0FGhfzKaIrR6It5aMxwnyXCqZKbpWkJF1Evp3iy4FqVTpilH5E2SYE5lOZqkpKiEksrq/ONWwLCUSJQSjkLxy9S2ntZ29FGLjvRYx0ex0KD5l3xFogmqCwbzEBRHJvL9oFskG/wASJKPFlqBTnKSFC7s/lJ2bWA/JHe08s1RPKayGL5f2XE/9jVlnS0hE8JYpUk5TbzFxoesVmPkkpGhUym7x5IlOoAbkD3idjBSJo08oY9GEec6lRGi2Lj5yeu6PqZ6iqSn4wQK6vMtIlhIdICiFHKVE6AHYNvGbYjUEzVKYJLkkJLh32eCzFcWSqYvLfME31sBYGAqoUMxbR4FpobeRnVT3YRNk4rlT5UgKcHNuWINz3GkE9Jx0qYSZiXOrpLG/8JsYB3haElieWvrD0ZOHMWc+dcbFiSyaPKxyUv8AGx5KSQYf/bEfvCM2RVqBsfvF3hGKLmLCCHB3A069oLLW3RWeBePTdPN45X5DBGIIf5hEpOIjUKD94pTRCK9ckhTbGBx6m5d0gkuixj9Mn/oLpWIL2U/q8TJNfONkgk9BAamQU3/K0SEKJ/Efcxp9Tj/EpdGmnxZ/r/obSaapmFicv8xAhSsBng3Ke/iJA+sBAp/fvEmVRqVoQ/WAPqmOyQwujJ95NhOaFcq6ihv/AJEH7xaUuNoysqbKT6ufoID6ZLFlJD82iwlZP3RC1vVZP/FDNXRoR53MIV4zK2nhuQSr9I9k8RSxYZlHsfvFMmegDSOpx5iVEJSLuWAA6kws+p2NYSQ0ul1rltltP4uKbhJMdL41KiwQkd3ignT5U3N4S0L0+U93iDMqUS2KyE9+kZeqtl9vwbjpKo/df2F83iOYrRWUdAPvEWuxOZkJ8QqG+n6aRRpnpUHSpx/ZhqZWBNioB4Crrt31MM6KduNqHqOo8ReVwCSyS9ieT7HvE2qwxUv5hFCryBywSbuNjqCG3gspOI/EkpKmU4v6WMeh0eqss9r5weY1+iqq9y4yVApiYtJPC6lJCgtN9oRNqkq2AhyXiahZJsI6MnN9jlQVafu5ImKYKqTLUskEJBJaDbg2qUumSVa2gQxnEAuQtJWA+Vzq7KBYd9IOeGkAU6G5CENRKTaUjq6SMEm4FpHR0dCw4AHGeDzJlU6BmdCd9GcbxUK4Tns+UdsweD3HJ8uWQuZazAs/VoqFcUyB+8eyf1hha6UEopdhCfT65ycpS7lNS8ILcutILOO56wG8TSDIXOlomiepCQqYACfDBt5laA9INcU4lzBapCilZSABMTmSSDYli4s4tARxHX4hOlGWBJZT5/CZJX/M+sc+2c7rN0jo0elRXsgzPqmsUVEvrq1tYjROxHBp0hvFRlfS4ILdREGGUYzk8eLPBUXuBlNr89orDF9hEk5U8gCfsIxY8RC0rMh2q4fK3Uggfw8/WLzCMMTJSwuosVH00HSPKNbC8WtNTFTGObbbLG19jrVUwT3JcnDsYan0WhG0Wf7MUln1iT/pxNxCnqbRjZkpRSFo8FI0WyqMw0qmId/SM+qb2ERNG14kplEXESJko2MLlydH0jDsbNbUiOsumIyJpEWJltaIi5DlouLKaFSlPoY7iem8SiWgFlFlDrlLkQsSsgfTnESvxJ9DpG4J7lJeAVjW1xYAYXiC5S80sgGybhwyrXB1gwqqJWUq+c7nYxCqsEQQhZ1My7M4DE3bZ2i+pKbMhQzqfKMqWSz6klR26Q9dam00JUVyimpEHDK4eA4F3yEs5/h9IpwpUyaASFMXLjU9vq0X9bw8unlLWCCmYCop0KSA4YQjC0ShJSpRUVrGcpDC52fXRozuUcyRrDliLKrHKjJLyg8+39IIPh7h66ikJCkAIWpJKlMLgG3vEdFTJCvPTk8ioZuxYxaU9dKUGQlP8rMP/HR4JXrJUfTEBfoY6jib4LeZhCEEBdRLBPJ1e50EWaOEAQCJzvdwmx7XgbqaeWp3Tl/lt9IlYDVmSjw/EVlzeTMflB/C42fTlBodTtl3ePwKT6VTBcLP5H+I8CRTySpczM5CUpCbk6i77awbcNqenRZrCBqslrWhTsqzgG+l4IuFq7xadJZtoZVsrOZMDGqFfEFhFvHR0dFmii4tofFkAAXCgdL+h2gRTw2o6pV7wZ8SVvhyrEAunXk94rqbFEkBynT94frCltjjLCCwqjLllGjhY/u/URJlcOts0Wi8UQzhQt/EIVKxVJ0I94D6sgqprXgHOI+BP2qnVLcZ9ZZOyhp6HQxgtVTKlrUhYKVoJSoHUEG4MfUH+oDmnfUxkPxkwhInoqUN/uMiYzfMA6T1JS9+gg1NvOGYsrSWUZuYOsDo2A6AD8/1gGIjQuH15pCVD90D1FovVPEA2iSc2TZGHuW2i5pUBNtYZ8YBPI2/zDUmsYxyW3I6/YlTZra6xOpKgMGiiqakLUw9do5eI5CACC5tFOGUUnhhBMlvaGTTPEairCEnMQLs0WKVu0AccBckNIuQ3SPU0xJialIAuw3eGZ1WlNwbxCZETaMneGJ6EhIKi3SGarFn/Ul4o8QxcneDQrbByngl12Kg+XQXgaxTEWtEXEMRHOKabUGasDckAesdSqjHLOZff4QdUMsmQFjdQA62L/WE09f5il22YlvSLXw0y5SZY0Rl/IQL43XIkqJSkElrG46htWMLQ/ck0NWPZFNhXNkzZoBQUlwEpClhJWWdgFanXTaAvGFT6NaUmyVjxEJNykOxT9o7/wBQ6gEZQgZbJBQF5Qzfi1PJ9IHqyuXNVmWoqVYObm2kN00Si/djAhdqIyxt7mj4VVpnICjooexiXTUoSXd72bvGaYdjEyQfIq26Tce0ElFxalSQFeRX094BbppRzt7DNeqjLG7uE+LYipJfdh/Y6xU/6woEg6frEPGMQ80tT/N5T67xGqakZSe/9IldXCyiWWcvBo2EY9Mn0oIALpUjM3IEOTBbwCkClAdyNYzvguev/TahCFAKQp7/ALswAqb0eNJ4Jw3wqZN3e8O1cZObMIY6PI9gxgEOOcTSAZKku6Ar/wCxGvRngAM1CDmL22cXsC1ttLwVfEFJNQlr/wC2x6XJYdTAZPpFLfykDT2HLdzCNizNluWF2LibisooZFiGJuDrsD0iNT4kdb2U3LRniowzB1pcq1OYM1g4uRFhLpVIYtdmPU8zA9qRPUk3kt6ivBs25dr9op+IKRM+RMQosfmDXum6fvDsqSqzAu7v2t94cVLJdxbT7fWIuOxre2+TKZuGrSHLQW8PvKl+GsEOMwO17gjmI6twnJOBUHQouD+Y6GCVUtCxlUGSB5SnVPb9Impu4SZ0tJSs74lXMxAhLHURFRPJSpYe2kTcVpUsCk5msX8pLbxaYXTyl0xLWD9wRCu+MY5SHtrbwwS/bjfUREqa4lUvV/EQPcxfT6eXexfmIpMcq8iEZRbOkgn+EvDdclJ8IUuTjFtsM6WUxUGBZi5fcctHiwM5joLDryisp8TSXIYu1vSEVGJ6t5ed3PboI57g2xzcsEubiIIPptyiqqsQJZ+sQ6mrva8VFZiJeGK6MgZ3pE6oxKKKvxJjaI9VVWLntFZMmOY6NdKRzrtQ3wha5pUYn4DICqmUDZ1P9HEVbw9RVXhzEL1ykH2g8otxaQrB4kmw/oKlS1zHLuB6EC4+kDHFktSZgBP4QW5PBBSJacpSflUyh2WAYGOJ6rxalW7MIRoX7nHwP6h/tfkqAH5x0WWEryTC4sQX9Ih1K8ylKAYPpyeH0+cHP28ZGo548MeCNGSQmrVlyuW5cu3KJtDWFRCS5L+8VcLlTSkgjaMuOS1LDNB4NdcybKzAAoSovvlOW3uI2PhOt8ngnVDX2I2IjBuFKwqq0td5cwN6P9o1n4e0hM2YtSrvpAIZU8fY1Jo0F46PY6DmAK4nkgTlMrUJJBBOv+IpvDDX+r/kIvuMKMpWmdm8pZJ6Np73gdnTyHcCxDH+/SOdYsSYRNYPFkXAAcM/5vePVqFvKf68zHvjaWfTv1fpDRWWPLn9WgeCZQuYFdB+m9oZmqWdQQYkpAykKUxOnbeEJnJKmKhZ9jf+rxZGVeOUS5kk5UnNLdYHpceogVGOOh0m9n6ekHaK5jlIIazuznY+kDXEnCHiqVPplJlqJ8yL5VHdQ5E77RpKMuJBqr3WsIpTjR/Gzc4u8GrUFCxLUC4cgcxvA0mgq0hXiSlZQCSQhK7DW5U2kVtLjaZc5C0SwhiMxBLqSbKBA8ot0jc9OpLCGYazDywvnjnpAlxJP8+XbWDCoLg9D9NorsJkS1VqhNQlYMtwCHYgi46tGNO8PLCa1+zgoKPHAlACnccoeVxMXsLQdVHDtMsOZMsdAMva4ism8CUpALzEavlU/wBFQxurby0c315pYyBU7G1km9oirrFFzzgwm/DxB+SeejoB33YwwfhpMJtPleoUIKp1g3NsD1zSYS8FA+HdQVEBUkgb5yPtBFhXwwkpAVUTyvcy5bJ9Cs3+kW7YLyUk2Z1S0i5iglCSpXIB/wDEEVLwFNUklakoOgDZvdo1KjoqeUgiVKyMGABS46qOp9YUoJWfLLyuHAtdrkt3gEtQ32LcH8gjLl+EhKSwICQ/PKGP1gTq5aRPUtR06NdzB3xFh7pmN0UOmYbesZtUU0yZMbUuA+1+cD0/OWzoXyeI4Q9NqguYkJ1Kgnu+8WOKUiZclKGS9yr31h2i4WMhUqYpYWpWYsBZLDmbkxVcRTiVa209tYKmpySi+Abi4QcprkpSY54UiUVOwdg56QkQ2Ih5wPwQVq8aoDJbyJO5O5ECvEFGmVVTZaflSst0FiB9Y1HhvF0zaeXM5JSlXQoDH9fWAzjrBj4i6hLFKinMANHDP9B7wrXY3N7iMb+HK0itAVuhYHex/IGNd4AlKVPmr0DkN+UYBRzlIWlSLKSoEdwbR9CcCVKUzVo3ICj0JDke8FxiefsWHkdHR0EIVfEckqp1tqGUN9DAJLkqJuBo40uXvfnB9j07LTrOumttxADMqXZlaOwFme7wlqPqNxx5HTQuvkAATcDuPeGE0x67sCeWv99IbmrbVTknNoNALgfSEzZmUJ08zkkH6e0Lcm/b8HTqZYu2YEd7vpEaYogm2/8AmHlSyoFldd+4YwgpD6O7h+b3B6RaMSx4PAFFQ5lwDtY6/wBY8Cf3gbi5cv3AESETwhTFJLAXcM2rEjlD02oQpJVl5uAeRtF5Iop+SsqJgUkjJ8wUHO4ykbaRmNdw1US5Qmql/wC2W8wIUL2YteNOnziFgA7J/rAtjdUsBcnZypA2CVb+jmC1zlF8G64xllSf9C8DneLJQ1yUpBfmLH8ok4bQZajMdcqxbuP0iqweTkppagkknMotsVGx+gEWtA6qhGd28Mq1LkkgajlGXHEngYlarKeS9XKuOoH+D1hJlWcFzmZn0taHApszC17v7d4cpqoBTW6lrF9IzkRwiPMkkEjcPy7tDkjK4JLHUasbW7RMUU5SVMS7uOaTt1vCQqVdy/zG2x2HaKybUPuMqWHtYFr8+sSUUqcpeYHF3Hq2u8dW4cgJzIuLenl/se0eqkoLp0tmBHMs3ezxWTW3Hc4SkuL2ZQU/72o0hlcpD2WSCCRrbmPzES5s1CQ6RmbV9tLnmXiCnCwrMQVACzHq/LZxEMtfCGqk/wC0w1spul/y+8CGLoRIStKQ5UvMkuzWBaLrGas01SPmbwjqHv8A43MUSMOVVzk5j5VedZP4U/hSOqtPeNVwxLL7D3qL0V8ossDpSpBnzVAJSjJLTzJ+ZZ6WYdjAtxBRveWCQhOdfZRAzN3aDXiipEnw5QSchAA8tgsbdmt6RH4XCZipypqLKT4WXZrlRJ7RuDcW5+AdlilVt8g1hkkJoJqvKStIHUEK0EDWW8FvD2F3qJKv/bKgD6FgPYH1gcr5LTCBuxH/AHC31hmqXukvyBtXsi/saRwLhzUiHN1Zli7M5YO+th9YtcWwBMyTMQS3lKX63ylu4ERcMn+FLRLFsoSg25JB/OJpr8xtoQo33INwRsbvCjb3ZALbgxyQMq0vqFJf0UHj6B+HtIjxZqgXZRb3jG+KaREutBQ2VfhzG5EnzA+of1jXvh9WK8ZYaxLv3+0PKWWn9ismjR0dHQQsE+P8QCJSEEDzklydMjaD1jPpdVmVq39T9hBnx8SVAKHkABTbcuFfl9IFlUifwMC49X1aELXmTKaZ4pYcWfUaaWt9IYnTwHa/mY/aJE5QN+Qb6s4PYQyiWjzE7srm12v9PeBlPJ6ie3VJAe2kMLnEPfU29rRMFOCnkdD6D7PCZ0gEpAFgA53/AMPEyRoQJpUEm25J0YAG0RlTVWZxZtfz5wvJZSQeo7AX/wAR1OHAB2DfmxEWU2ISp1a8/WIVVKzziCC2QA+5f++sS0SwCSra/wBvvDyqIZlksSWy31H+YjC0S2yyyJhUpPhIOhLMNtTbs0SWQ46pH3J+key6FQSEjYkADYuf1hxOFtlAci/RlDT0jL5eQkJpRlF+RCppALO392hHiC4diA9/p7Q5Mp1XGn4rjTWIs3DybknMS9hbQi8aQq0LWhtDsb6iEFQSl0qvY8uX3h39hcFJUUpFyQN2/ItHknCgqyjmew2uLxZTQ6mp0uRa46g3cbNC8NxC5zKTbmdWP6tC6jBCSpQvmUWux5qfo+/SOXhMsurKGDA9yQ5HIxWUb2yTHp2Pp/3FqLXLJ7i7jkTHknHcwUt3AGjs+UPl6woYMAFEpDuz73LgAdLv3jw4YwADZCS1mudXaM8BYuWeStrXVJXMXcrJHoQ/sLCKrCsXCE/KcrLUSBqwGTuACfrBLOwlSpeUtq6LeVi9n6KAhmZhSPlKCwA0tdvuIuGEuQl9jljaQlTPHSHSbMQSdbWLdoqaHEPBlAO5WtZI3BKrP3H5QTTaYoUkC2YEadbf30iCnBQHUSkgqU3N9u3ONRa8gpP2bfI3gxQQFh80wlau5dL9rHtAVi6GrC4slYt0T/SNBocJypKna6UkcgzP0Dh/UwxjGCImLMwMCpIJ6bE9STFwkozb+S525rUfgGZnEbBZu6nVe+rN7NElOPHM4S7BJZVszgvbrFlN4dTbcWDsHZrkj6RPosCQfPqQksG5Av7Je0bco/Aok2BNVTrqJpysooQG6hTlLDm4Ean8LKjPMUXOgF+gaB+TgglqdAIUUozdkgs3LWDD4c4X4UyYDqNOxuPoYNXNSeA0VwjQo6OjoOaAHj2S09JuAqXc8ik2I5G4gdkqdKiCHAcjRyL29CYLfiL8svmy290se1oCP2FaEnUEHMSdTtb6+0I2r3MznDHly3bkGYbDMTa+o/WELSAkAKuUnZu79bAQytZUX6/499fWOqc+gbU7dTY8oHgpyFT5mVgTcli+g5ae8KmTgS6QSzC+2n03jyfS2bV8q2PPLcNzj1FCFFgQAx8zuCwGVuwP0iYKyxYSnMpzkGVja4/zaES6Mglk8xfmP7DRJWgqTYB1kJdidrdtHJh85mJDOCgkX/CLtzFvyijSWSNSUeXzL/EF21cNp0LiPZTBgXAKUtv6DnrEgKKihmfzWe2jq9oiLl2TyZm/mOvT0iFvgWGNhu+U+rknvDsqekJGYaKJJ7/M3YQxT/M2UDXN/Db83aJC6ApAI8wIFjZ2fNY+0QpZ7obqVF0kKcc+WsSE0aVBTqYsG5dAd3IiIiWoLCFAsxvsmzhuzxLKM4Kh09dAA/NrxC0xuoYqHlYLJFw+35xyKY5soB8r/uuNbtyYaQqckOVMVFwA+g5f3zhVHKyqKgfwnW192B5O0UWKlTfLZr5wTsNPrbfnCZMwjPcFg/MeYbvuOkNzabMWzMHv97aCw/KGpZcFNvMsNcBn0+0TBW5ktyk5VOySb8mFu2t+kPFOZJzkhnZtiA9x1DD3iunZsxGYqAKUu34hY/2NYfmzGcOly1zzH7sTBe8lFGUO3mXdgXABHzAe9uvSOM9Bmki6NAeeUAW21f3iKaxSiPKx2A5CwPRw5h2UoFKRkSrys7c8oT69Yhrdkk5DMBAF1EMd0kPb+9YgzqXK5V6hnZQ07Fz9ImSQyFpcp+TKw3BI17kwyVrMtgSoBe3PoN+8UR9hUyme4SR5Aw2LJf3hP7CAlI1cl32Ft2i5q1hiJZTmKUKY6X5deXcxETLJDrBISWb/APQ9P0iFtEQ0yVPlQxQC5O4O3WOkkeY5fJlKW0YlNtf4Xvu8SESVAPtlYg/xEEl+W0NVUxacjpKSTMzXsdm5Fg3vEMvgRTp87AskMSos5/q220TeBZpmVU1QJKbAegaK+XJJlKKVBBBKGOr9Oeo9oJPh7SJRKVd1PfvvDWnXLZXIXx0ePHsNkArjHClZjNAMxxYfu8m6PeKbC+EKioeZOWQdgdLXAb0jTSl9Y4CMbI9yGX1GAThMUlCAeT6Au5bmdo8n8P1alvkSAWe2rBr31jUAgco9ivSj8EMnxKSZCQJiFFV0gDViC19Gdh2hujwWqVLdMtIDuNbXeNRraNCyMyQe8SUIADAMIpUxRDLp1PUgZBIIdi4Vo3pfvCpPD9XNzaocv2cMbtGoZRyj0CLVUV4IAszCp8pKSuWleWzpYEBgDbfT6mKHEcRDEZTm0DIv6nSNYIiHOw6WS5Qn2jLpiy22zLJKKidZEvrnIY9H2ttBDQcETEySorOcnMQbuYOpVOlOgAhyNKuKWMFGVVFJVTp2RKMoBLkh3B2vsAGEKq+H6qXlSlII35N05HrGoiWHdg8KaJ6UPgj5MsXw9VrXmKALB7nZvbSGKuimyz5pa93ZjrGttCFyQdQDFOqL8FYMmosJqJwcSgEjbQnud4brcJnOAmUoKASCSRsdraaRrsuWBoAI9yDlF+lH4JhGTTqOdLlFWUheawIcX3BGgHI84l0fDFSJfiFlOAWs+xjSp8hKhcAw4hAZtor0o4wWZVh+HVM6acqQlKXTozjmTzjyplTUzBLRJJb5n3JZ7dxGqS5IDsAISJCczsH5xPSh8EM0RTVRuZAZyQlyA929iYTknyklRlFJBBAFxuCOmsallhK5QIYgGJ6MPgmTLMJpqgJC0yybl3NyNgX2Fo5dRNSogy1vc2bU2B9LmNTlyQAwAEeGQn90e0U6YMvJkvj1Cl+GhBWBZy4cdhE5WAVi3UpKSSXa7DsHjSZdKkFwkA9ofi1TBeCjH6lC5JyKSprnLqH2NovuDMSKZ5SEllMdGY3eDqdRoUXUkH0jyVRISXCQD2iRqUXlEJDR0ex0FIf/2Q=="/>
          <p:cNvSpPr>
            <a:spLocks noChangeAspect="1" noChangeArrowheads="1"/>
          </p:cNvSpPr>
          <p:nvPr/>
        </p:nvSpPr>
        <p:spPr bwMode="auto">
          <a:xfrm>
            <a:off x="63500" y="-790575"/>
            <a:ext cx="2295525" cy="1628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2060" name="Picture 12" descr="http://t2.gstatic.com/images?q=tbn:ANd9GcRop-zrIjpP8KOUSmrtnLSsVY7tBCD7rxMS9VCOqPdpzn2cn4foc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0474" y="4169931"/>
            <a:ext cx="2905621" cy="25945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AutoShape 14" descr="data:image/jpeg;base64,/9j/4AAQSkZJRgABAQAAAQABAAD/2wCEAAkGBhQSEBQUExQWFBUWGBcXGBgYFxkXHRgYGBcdGBcXGBcYHCYfGhojGhUYHy8gIycpLCwsFx4xNTAqNSYrLCkBCQoKDgwOGg8PGiwkHyQsLCksLCwsLCwpLCwpLCwsKSwpLCwpKSwsLCwsLCwsKSwsLCwsKSwsLCwpLCwsLCwsLP/AABEIALQBGAMBIgACEQEDEQH/xAAbAAABBQEBAAAAAAAAAAAAAAAEAAIDBQYBB//EADkQAAECBAQDBgYBBAICAwAAAAECEQADITEEEkFRBWFxEyKBkaHwBjKxwdHh8RQjQlJichWCBxaS/8QAGQEAAwEBAQAAAAAAAAAAAAAAAAECAwQF/8QAJREAAgICAgEEAwEBAAAAAAAAAAECESExAxJBBBMiUTJhcYEU/9oADAMBAAIRAxEAPwDegw4QwQ4RuYjhHXhohwMIBzx14bHYAOvFNxjAAnMXJsKkAc6RcwBxVRCSQ3ImACkRgBLdVLb3pqIZNmK7JS1B0g3NSm9NyGp5QHi5y5hqeRo1dneJ1yl5FBXdATUCr0Pg4c7PABHj8WSEoKWICSB0AZvCsOwWFXMcu4uXJGYmrMNR94hk410oWQApTAas3XRg/lFlhZneSx2BApU6+vrAAZ/QSlITmSlIG5s/N/bQPMwqU91WjgHU7E/SLeVhKGtzAc/BGYcoTROyXLtTrDAoZ61JITmDOHG1RFykASwS9amrM9TXU8oHPw7OCwRLUoOHdFwTXXRtYs+G8DnVzIalCogM1Pl+8IdMrMNOmBToRRyzC43D+6Q7iHFO72agx5prvfnGmlcCyiikpN3YnytDJvw5KWXWtSidmT+YVh1ZhpBZQVMcgh01u242g3Gz0d1ctgbKDkEjbwLeZjT/AP0vD3zTP/0ny+W0I/DmHBDJzkUGc5qbMzNE2PqzI8NwSpjlKFTAS4ITQcnNBYexB8v4anEK7oB0BmJpzYG8F8S4qc+RHyigAoB5Uh+HxnZGwJ1J+0VQUilx/Ap6EVlkgVJSQrzAJMUnbvd+UbhHxCrNceVImk4qQs/3ZEpRN1ZU151F4nqOkYuXxRQ/yOnlZoteG4kH5ltWwFQW32AjST/hLCTwShPZK3QSPNJp9IzWJ+FZ+HU+XtEg/MmzbqFx69YaBo0uBmumhdtYIJir4die82Uhh9eW0WRMWQQYjHpQQFGpiuxvFwzCtDbbf+IdxLEoJIbvaHn9jGdWtQU3fPIgBq1PR/vABccL4uAwUbu0XMjEBYcF4xUuUMoL6VGxe38bRqeFgpQymc+fQwAHkxwmETHDABwmFHDCgEOEOhgMdBgGPBjoMMBhwMIB4jrwx468ADxEGJw+YHpErx0B4AM4nBEnKkagJBq5apYdI0HCuBpSHmVUakA06Hfp9YlwksZmSOqvekET8Rl7oqYls0UfsnSmWgMlCABoEgD6RBMmS9JaH/6j8QGpExVklofhOGTCXUW5O8SVQSjGh2AHgBHMZxbIyUjMs+nhrHMXJRLFXfka+sV4BUtIl3VdV2GtYaAu/wCpIyg1Jv8AtrQ6ZNLc4GK0Sk3+5MPlTwQD49IQDMqzdvGHpSU3rFbi/iApWWDgU6nrBcriRWWFN+UFBZKUlVzlSIHXNQrupJFPMe9IH47jyJZSCXNoz02VNyJUl3NC14pIVlzL4ahKiX6fuKXis7syxUC+o90ifiuKV2SaF6PypGaxU0kl/ekNCYVKxNdBfeu3hByUm7bW+8ASinKHs1zvyiL/AM4EXDnkaZfz4QxGr4XxTIe8KGlNBoY0ipysrjwMZfhUyUtCZiAo1cZjYijMGEXEjHDQAekZto2UHRWcX+MDhklUzoBqTsIwmJ/+VcQkgqyl/wDHKkt4NG0+LUS5kiYGSVMCx0eykvc++R8b4tw1aSHKSnesUlgmVHoOB+M8NiQ0xAlzP9hRJV/ySYZPlMe8pxcEVHn1jyjtsq/8htrGy+HeOBY7NRPLrDTM2jT4RZ7gBDV8C4v6Ro8FPIAzOVfaM3h01lJ+ZwoqADWO+7xciWDlyZaaFVeb0hkl/mjkDYKa6flytzeJyYYhGFDSYUAA3/lZbtmicYxH+wrGWQqkRrnnOkaEKJ8Gb6wi+qrZsRNFa2oYelcZEKgmRiikEPAJqkaVU0C5aIp3EEJDlX3jKzMQTUl4GlYgkqB0Y+YrFURZqsNxkKUzU3/UHon5nCd2fpeMjhZwR31FtATodVeDxsfhoJXLzpDJBKUk6tc+JiJGkPstMPh8qW11hwQBHVzwIFViIgsInYtKQ5tCl4oKDioin4nmVlCba+P8R3HY8SJPQHL4Q6EHTsIlQOar+2GwgfFYrsksgWGmlC3mYxPEPiNeYsTViRswjQcMxhWGIfMCT4MAIdCsZIlKm5lZiHOvTSDxJKZRQ5JNzzMQ4jGCWQmgzO1tP1CVjxlJNgHgGVXEMd2SkIAd7mNBwsgS3Bqr6D9xh+NY3OSdDYbV1i4lcQUiUnL/AKpI86/WHQrLbilVJLhga8xtAJxoNBQCK6XiJk7EMCOzavIxaTOFBmSYTGiu41jFFDJ/k6AxQYiStLlQLEDLuN406uFKGriK3H4JZUQbHXYaCGgaM7i8Wod0EsWt+YDKFKIMaE4WigAA/wBByiuxOFOU+e0USaX4WlFMi7uokfT6iLRaiNYo/hxPZyA5+YkgbaeNng9WIcgC8Yt5OyCwUvxJjiqYJbMw+bcK08Iz3E8DMylSf7g/y1PVotOMypkuYQuY7nMA70NqaGAZfET/ABGq0c09mOQoCalYslQLeMaH4oklGK7eWkJRMU7AuAq5ZrA3bd4XFuHomgrQAJl6UCuo/wBucQTppnYehqkAkdBfnSFQja8CmqXlUCzIveilD8RdollCwcwqBUBz4xkuATJsrCJmg5Q7Ho9CRsSYupfFisPryMNENUaROJSxJo16NCTi0myhGcncRK0gO486iB5eKIIIiqIs1pVHYop+O7jX9IUFBZSS+KgC3rHFcUGdNNFa7t+IrnA0hwPKPP8AfkBaDio2hsziwe0Vqmh2an8/iH78gDP/ACaSbeoiKTi3WQEkvlAtdrREFQThFhLq2t1NH8o0hyyk6BBGKBUpMtIdqADVTsPVzHoUkJkSUSgfkSB1NyfEufGMX8Kq/uqms+VPd/7KLD8wRiuMkTFZv8iz7NvHQ8mqwaNWOfWI1YyKDDY4qMOxfFky3GoFD1iSi8TPJMU/xTPLH/q3gTWBUcadSebP94j47N7QMFMQ7N94ehbM7gpvaTUoNiDm1s3vwjbcLmAWo9B/63jB4fiiTi0pBAIQxVYUb1v6RpDjMi0gl0/NmB8DD2SWHxBM7gL1B60NID4bOMxBQA4a5+hifs8uZ+8kmnTWAUYIS1rmJWUpUKpLmo1EIZBxPhL2BT/OkG4uZkw6VpuwAfoxeGTAo6gjrD8VPCkNygsbQ/gcgpZeZ3cKH0aL1GIjNcNWUILkFy/o1vCDpeKgYIuBiXLRLxLDky2SHNIA4bNzTBteLTET3iboqjM4zBTQaJDEAG28AYrDBKwlbuSOXrGlmYnYRUY8pKsyqnrC7jUCv4lKAw6pcsFJY5al3d2d4q+A42dIdeJUQgg5UqIKjsBqDvEHHnWtiSQWZtGuXFoi4jMUqWhK058o+dy7PYiz6QLJfagTG8SMxaln/Ik3t56RF27hxAE5Zq1tOQiITGtF2ZFvIml6wDi/7MzMPlVWmj3BiSXiw8LiYzSyOTjwgEa7h8/tcDNSFZj2ZPiA/m4in4HxVlCtvbRz4BxaeyIJapSfEU+sUOfsprG0TBmk1dM9AweLSlGVQ/28yon6ERMMbLYDKaEGKOROdCTDzO9u0Zy55J0cziXU3iSD/ibUtz59IUUgVCif+lhSGCWOQh+T39IZLW1/SsSrU1ByPvzjz22mVSoXZ2qPe8dCSBUj31jktquD1e3OEJgB38PrBbHSGvWre+cQHFuKb/SJ5uLGViN7+7wCMNlQCdajxGvWO70ubbEqNFwvFFOHGVi5U9dRYDz9YWOxqVpCnYm70qDFJwLiA7JQ2V6EBvoYr+MyphlpJe5pahNH3jrsZp5PFEElCFALSQ4pWmkM4nNzpzqoUUPMbx54jiCpc1Kgag/oiNiOJhcrtE1ekxPgxMTYwccRI7wqEH0u0GcRx3aSSUG4cfjrGdxM1aKpGZCncCx2PIwNI4sUA3yfQxLYHOGF5i1qetleLF4v8NilLIQTRRpyJF+jxWcOKBmKXKFjvAVAU7gtcHlyg5eEyq7pcBif+L1Bf7xSYMsp3G1STlWougDoofmLaZi0zZV2zBwdntFJxmTLWHmFmDZnA8994qsFjyEKlILqRmyvqNGIPt4lyKSDsL8VIlhSZhLpJAIq49/WDpHEhNQFodjvGL4fwRU0qzZkGhqm/nrGy4ZhMktKdg2z82iWy4ofIxxFDQH0MWmEnv1iqxEmGyFKTa4t+OkLtQ3A2HB59VGC8Vi9vSKPhmM+bmAfzDMXjiLaxLkNIkxfEiHjO8Q4qS5ibGYt4rpWBM1TaamMZSvBqkFfDyFIC50whQWWT0ep8YmxRsRQV9YtU4YCWEtRrdIoOKz0hQSA4AdwbGN4vBjJAU/DhTkgN5PFNiMOxofbwRiMYshsxFPN6+kATMQdaxdmZwFrwSZ9B7vAUqaSWjmKmgWhpgW/wUsdrMTux8HgbiMx1KapStQ8Mxh3wBLUZ6tmD+cF/FXDv6fEzB/ivvj/ANqkeBeEtspvCLHhM8mU5u5FNaAv6wV2vKK3gZPYjqYPY7c7Rx8juRzy2JU9tHMKOgUvCjOycnO0G319YSFEVb3aJEzAwA51byvDc7Gz+kZWUOCyTVudaw5tAHiJE9INjzs/mIcMWl6DXp4QKX6D/R2QMzXfnAPElnLtbzFh5RaIm90qKgA7JDAcy/T7xTcfOW1R9dj1j0PTJ9bZVA3DZ1TsoMR9396wTxyYoZXBFG+32jMjFELDW1/MaPOqdJp3lJvzDsfqPWOiwMziWPOJuF8QUhbJUwaoNQREeJQUqZj0ifCYWhU1N9oRZZJ4wghhTkIrp6hUJsbiLM8KHZBTAE6jaFhMACl4wlhmsYWC8DIlzCDYioNlDl/yG0apbKAUGtlPNJ0PSKZWDYUjvD55lk5rEwdx+3RKMGChUoqzC4BukadYCmcOOGKFirfNp/AIi2npSvvAsoChGn5ECrlFaFAqIKtLgEbHY7QKRLiWUielaQpNjvBkmkZvhmGXLKgSCks3XppF5JX3YdloLCQowycpIUALmAp2Pyh4x3GOIGau5YQm7NHhHouFOU39mIOITLxlPhnj6pa0y5hKkEgAmpSTQV/1+kaTjrpJ25V9LxEtEWBBSQXMaHAyQADakZXhk0Kmh3pWsaM4yM44KTC8TOo2sZGXJPbLJoly/sxb4vHUNYpZ2KSAz+9SecV3+huKeyPG8PzPlNBYaxmprOzxezpwUglKxXa4jNTFkqjSDbMZxS0Ey1NWOTsOpSSoWHh5Q6TLdgII4hI7qW006xpdEJeS7+CkZAdCT+z75RN/8iz3xCBsgeuvlA/wkbcj9bCLb4p4WJmMQtXyCWgnmQSw97RLlSbYnoFwGHyykAhnAox1rBcskaOK6/YVEclu/wAxOh6Hc7Q/sibB21FfX28edJt7Mf2RsPTf1hRxcrUg11sPf5hQ0yWRdkAGeg8vOJE5d/e8D9mtsxGlND5QpaSakekDEVnF+KTRPEuWLszM6ieZsIU6fOkjtJs3MHAYORXUks+tIsp8gKACkgsXexFdFCoPMRJjODGbhZmZfcTX5a9xy/N320jo453Siv6dHG4dWnsq8Z8UZ0gCobbaz+vnA0zifaIKVmoYPvR/Q0gRcqWhOeWl05blxV2tC4dgs4rQmO3yAJPDRbfCXFxLnpCz3VOgvpmDB/FoEm8MU7X5ekCT8MB3bKBPswxHpkvsFK7NUsBRKgHF9ukVcqaJSFS5yAWNW0YUIbkRFLhOMrUlBdpyHCV6KGx/5W5QdN4gpTdvLBU/eLUUnY5ecNUVZzGccQpLNlAtzGjQLhsUySfHw18opMYoCYWFHNK08Yll4lmY0uzW36xzzj5NoS8FyriYgedxEEUipxGIBVZhvEWLofARNWV3ZZI4rl1/UEy+KkhwQd4z8pClO1hUk0A8Ytvh7hYmTkg1rW4DC7tVoHFIm7D5PERrBieKACopAuL4PLK1ZCUBy1c1H2NfWAp/DJgcBaVDrliOyM1zROcR4gVEsaRWolRwpVsYkRh3uYvRVt7HSxUMKuG849Uxch0vZQ9tHmUrCEnuN108/wAR6VMxLoBGoB8xAmXBp4KqZKe94pMbxYoUUl3i6x03KXeKbEyxNV0uYiSTNH+irxPFyxMVCUKU5G8W2IwQDnTTnDU4d090Hqxhp9Tnk7eSHCoYHM4gTsLc4IOJApc8vzHJEtZt9IpOslVYThsO3u8HKwqSlrPzJgeVhVuAS3hBMwy5SylWZRBIc1tyDRLlWRzl1WQ74fwhQTZndxrsI1HxHKZEtYDgjKrq7h+o+kUXCcQlb5bA+Hh6RrZqM+HUnkCOoqPuIKc4tMweYmUSh6JSKDQab8/GGLxBvpox25C0MWkC5fl0h+cMxva/JmtHF1+zGyJeLJLl66mFCFKWBoW8xChVQqbB5K1kl6EeLeUESc1MwDcrnxJaOCaA7Bn+kcGMFheNXkmxs7E95mYP5Dw1hs7GTDKVKBICgUny051iYyiVPa435v8AWO5ADezv0ENSrQK7M9xWWBNTKFEpZx4UH38Yu+FYRKgzN+qGAZmDzqmLIZRu98z19GEEcFxeWYE3dq28I9OGrZ0MsVYB1WsYoeLcGKVkka+hjS8Sx6ahJyqdwecUPGPiGl8yrFhboYJSQ0VEyUUJY7uOn8RecEmqXMSgqfMl0ncag89fAxR4LDKxCwCWe55RopCJMpSClJ7hcF6k6uee0c8+VReROSRSfEGFyTC4SHu32ECSsMSnuh+Yr4NGt+KsImbkWKApBJv0PveAMLhOzKQAS3eUrQ7Acr+caSdrBosGYQDUkM28dlYZU0k6CpJsAOcaWbw+UtRKyqpcgECvlEy5CDLMtPdDMPyY5veXgz91GXkocEC1+saX4ZlBCFqauVn6lnijl4fKovShHjGgwcvLLHMA6Ubfzi5ulZcnUWwpWFGnp008xAs7hxLgux2MPSTu2nhzh9QWcdXp1jk7M5EVMvgSgrMyyNAWI89YMTwv5e4mtbAnodjBciYTRyz6a8okmOGexpQv75Rbm2X2vYKnB93vDLWLXD4nuBIL5A1NtPfKBEy3FWY2JpWwYir+kdLS2SAQSHrSh0b1eJjyU6L431d+B61hd4bLwiUgkpaIwnL3wMxoAOe/QCJcNg1KqpSvt5R0rJ6BFjsGCi321iNOBcPmIDV6iwbZ4tJwdxqQ0VEpS0kZty9fADnGfIrOT1KakmZo4QpWxGsW0vCsl3Zq+EEY3DDOFmgoDp0hrApUz+cVdnRxfJWJKnKfOCeIcMC5t1OsJU2gDMeVwT49IikyvkNtI0KS6RuIpOi+ZLqR4PB5AkCgDMN4upeIZJ5CKxBgktlNYIM5pYMvxeYUTF/Myjyblfd4r0Y1lHMkMHc7eGvSL7GzkKVQ+X567QBP4cSxSpIGoI86iMri2crWQaTPOj86e9rQonRgzlcne1Hb7fiOQmokDykVs7U8LesDpz0OQ7u1q+sRFanIBf8AnR+sFS8aoMG515QlGwOy8yu8n5To7kPuRyjs3H9mS57oDknYXbeGYjHUNKGh0fS+t4rMVP7RbrrRql+gHK8OMakUqshncQUtRUQwVZP+qfudSd4fKxDkAVJF2s1y/hA+PkqWGSANNqBmAc2o/jEPYTE90Dlfz/iO1TRraCcfiXJO/rzaIMPh0qUO0Jy+p/A5xLJw2WqgFUoTo9K+O8JWJHgKCM3K9CcvoPTOCe6hkjYD2/6iLtHJfX+IHckFQAYXqIhVOLxkokUXP9UVoEomo+WtwHcdaxeplZkimUMzeDXjIyVB0qJUCCFBj4hxHoU3D/2wfKNY6o6eJ2qMlLD0Vfnry/mGLmdmS6319j3aG8RSpE1Sas7joaj8RVLBmZ3Jfmdv4EYKF4ObrktJssqSF7vXdolxeLKWSRdKGPhoI5PUlEpLf4pAd/M+JioxOOKkg7d3m1w/rGjjao2mqikHnEqe+laxKnE1F/f2ismOAD4e/P0iYIzEOSAfF4z6owosZOMIcn/YtHMTxM5vr+vMQNi21ZI61H5/ZgObNF7+XSsCjYqLyVih+YlXis4ahCTcgOxqRm2qYzYxLB6wRhMW4Na0/ES+IeUa3haczukqy2bVyzV2EHzWSKaVPnFR8LYkqVMTV8iT5Fj9YJAJJBs49vGytI7+CVwITO/u/wDUPdojnMVKU6dS1XbyZ2O8RY0grKgLU2eGS8SRLMshKkmveAzAnQK0tGHJdUjP1Ek2kyKdNBSoXoPSsD4dJFGcQZ2SSXymj0enjY+t4WHNKtFQ+hemnT6k+Bk1qaaDaLBAykNaAZUxj79IMM8MSqjP+hFSOjldBGce+cMxmMowtT39IHTMdtemhgXHTxb6fcRF4wcc5YA0hBFBvlvv1tUnyh0pLJfNY0DO5PvxhKKWoDb628Y7JLVL/S+sQ2zCxpll6lw9reQhQ5eIB89vJ4UPIiuQs6H9G0OmzzqzgaD0+8RoUCwv5BvGHdoDQ2bo3Q+caAPlzDch32D6QMtQ0FNYmkzA4Iexr1DV5QuzAZmqx3od+esF0MhABs7c6vrCGGUQSTs3vxgxEgEWv782MOExi3791ES5BYCMIbDV3f6tDl8KSn5qkkW+/OClTALG7s3WvvmIhkqzV29mH2YWKVggEgXen6MRnCpcuxv9YkTMJL6fT83iKcpzm5erUJ/EFsLBcTJcuKx6QnFg4dB0CUg+TOfGPPwGD3Mdn4sqGVyBsbRpGbRrx8nUm4txLMrmHHg7wOnQgPX9wNJwRUbjxrptrBEqQ1ib1ptBJomTt2TT6pIeh23gPsQmys1Pu9fP3WCzICkkAtt+YExaGU4rQCn06lnpBFhbZH2wD6t7eHSsW4awtt5Q2Zw9yWVVnvYj9QpfDljvEpJag1eK+IYCDlUBmIJDMW2Nmhv9GgEFyaEVG/7hpkTAkKuRQ0NrV+njBWEJAJUp6U8v1CdrQ7oHRISksQlT0894IMiwSAlqbeEQpCXNyfYpsPxEwQVqypdSiQABdzTXV4TeSTRfCGHKZcxe5yB3sO8T6iFjVZVdHJ66CLvC4LsJKUGuUeajVR+3gIznHJ4KgnXXxjWSpHbD4RyA9tmcAkVoecOw6M5y5gOaiw6vppCnAJyuUljppS9KG14gVMDUu7crUBjlfyyjkm7lbJsoq4dxcHV/2ILw0sKNND9orhPHygA0B26xZ8DQchJ1U3VgA8XCOSuL8iVcpje1YFUVEmtrjasHY5HdUolglJPpFCMc3lSm9T9Irkjbo09Q9IP/AKghi50tRxDSsEVubdX5aRCmYVhxycVcdBHFJWzgfzoBtGNHLsaokHk40cNXyiaZMoz00PIwJ29n59H1HnHZuMAUCzGxq1vo0X1sCVKW0q9a1ryhQNMxD3Z9GOnUR2J6sdDwE6j37MSZBcBhAM+cBudbX5nlDUYnM4rYs2rB4OrFRYOlvxT3QGOGzsennSGYVHdrR7Pe37glawBtaIbEQO5SQSaW15X90gkIp3gyiPrWux3hS8QAPDyiNczXlBYWQzFizMSTlYeXMWiWXJDF3AJHK1fvEGUqUC3y2+kJeKJLa9ed32iv4BOvCJfu/KxY8vy5MMxGDDhq0D0p4agRw4h3D/KW9IhwmKUogM2Ytb6n7QLtsY5eCKRQvW35iEy6977G9xBODJJIFtxQNaJUSSCkUUTQZVJmHrQ0vB2zQ6YChNCQSNTz099YhmT8mvhbo8W+QZSoivM/UbaxUzsKopcEHUuPUc20i452CGic9taQTiMFmSl3zWtRxb0rA8vDKAzBDkeXNx+IspKlylEhTE0FAWF2rDk6/EpAa+HrBuGYORuB6lw/jHCksARW77comz3u/vakJaiz1flct9ILfkmxsuY3q77/ALhyFOwbwLU/VRAUoVJcm99OX7iZZPdLUZh4VIPOK6jomJFO6E6ZmPy7M+8aD4QwqFKVNLsnupDXURU+A+vKM2iccozB2uPu/Ros8Bx/shlCQUA0S7FmNHsam8C3bLhV5NbxTHBKdxGKx5CiVZq6ggipdikvUQbN42Jif7lFf6tTwfbrFVjl51Eh2qEijgP+4ubujfklgfO7oQHGYijF72BbkPCkQF9GdvHk/OAhPIPdOrfaJhNU4erUNGr+QIhxOagiWh0vZXP6RqeDSQJSddfOuvWMkgZrlgD76xohxgSUZjUUAFuQiobNeLDbJuLt2U4OGCHPgpO/WMkFGigbVJAII6DbnFxK+LCQSZYU4IOoIaoPmLRnZyF1yhzahcltfZi2rHyZYfh5p/xr0PsROMQpnbyA+0VJTMCQSm27kO9jW/4izk4N6sxIq+7XHjpzBjNxXkxcaHpXLUapdW7nXl1jk5AqRUAeR0aJRhgGfro9qsY6oFixGXUg6XYbRF/RIPLwAUE1Dk8/EmvusKJkTktQgMNGBLVLiOQ+0noq2dw8kGRMUbgs+71L72jmBlgUAaj05woURMlkpNbD30hrua6woUZkAktRe70byJaJFTiB4GOwo0ZTFg8SSNrfU/iIknuJOqip+gqw5PChQ1tjJMR3UEi5c+Qif+nCFkAksEmvNCSXbmTChQnoXgjMwggCzj6PBiFd9D1odTtyPOFCiWAydjCtyoA94Jt/jZnuPCHYfAJyNWwL6606QoUJjZKiWEoS0KaAVKBFATHYUSSyKbJFNHClHqEiOEumw+U6e9hChRa0UgJE85kAMM7uwagsOkEAZQsDQfTlaFCi5FMGMt+zU5dV/ANryiObKDHl+QIUKKDyRyiTqbg+tun4gon+0k6kl+fWFChsTAs3eHMwZNwwUCTdzXfvXPOFChyKYEKFuv2gxE4kB6sPf1hQoGAWZYIZg1fo5jkqQl7DoAG006UhQoyTYrCMYkJTTVQLeX5gSYpggNcsb6mrQoUHhAAzV91Q2IG+gvCmJARQNQfZoUKL8iH4IOkk6Bx4ljSFChQ3sZ//2Q=="/>
          <p:cNvSpPr>
            <a:spLocks noChangeAspect="1" noChangeArrowheads="1"/>
          </p:cNvSpPr>
          <p:nvPr/>
        </p:nvSpPr>
        <p:spPr bwMode="auto">
          <a:xfrm>
            <a:off x="63500" y="-836613"/>
            <a:ext cx="2667000" cy="17145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2064" name="Picture 16" descr="http://jhlivestock.com/images/Barbierweb_0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4944" y="919956"/>
            <a:ext cx="4859056" cy="27432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6" name="Picture 14" descr="http://t0.gstatic.com/images?q=tbn:ANd9GcRTlcyptEscehRpwgjF6wkEpVOcbp0Rw-JTlG8_4ngnqAy6AJcS"/>
          <p:cNvPicPr>
            <a:picLocks noChangeAspect="1" noChangeArrowheads="1"/>
          </p:cNvPicPr>
          <p:nvPr/>
        </p:nvPicPr>
        <p:blipFill rotWithShape="1">
          <a:blip r:embed="rId2">
            <a:extLst>
              <a:ext uri="{28A0092B-C50C-407E-A947-70E740481C1C}">
                <a14:useLocalDpi xmlns:a14="http://schemas.microsoft.com/office/drawing/2010/main" val="0"/>
              </a:ext>
            </a:extLst>
          </a:blip>
          <a:srcRect l="9051" r="17783" b="16722"/>
          <a:stretch/>
        </p:blipFill>
        <p:spPr bwMode="auto">
          <a:xfrm>
            <a:off x="5777619" y="2515515"/>
            <a:ext cx="1907704" cy="22814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18303" y="1"/>
            <a:ext cx="7883035" cy="764704"/>
          </a:xfrm>
        </p:spPr>
        <p:txBody>
          <a:bodyPr/>
          <a:lstStyle/>
          <a:p>
            <a:r>
              <a:rPr lang="en-CA" dirty="0" smtClean="0"/>
              <a:t>Characteristics of All Living Things</a:t>
            </a:r>
            <a:endParaRPr lang="en-CA" dirty="0"/>
          </a:p>
        </p:txBody>
      </p:sp>
      <p:sp>
        <p:nvSpPr>
          <p:cNvPr id="3" name="Content Placeholder 2"/>
          <p:cNvSpPr>
            <a:spLocks noGrp="1"/>
          </p:cNvSpPr>
          <p:nvPr>
            <p:ph idx="1"/>
          </p:nvPr>
        </p:nvSpPr>
        <p:spPr>
          <a:xfrm>
            <a:off x="865428" y="950913"/>
            <a:ext cx="7125112" cy="5907087"/>
          </a:xfrm>
        </p:spPr>
        <p:txBody>
          <a:bodyPr>
            <a:normAutofit fontScale="92500" lnSpcReduction="20000"/>
          </a:bodyPr>
          <a:lstStyle/>
          <a:p>
            <a:pPr marL="0" indent="0">
              <a:buNone/>
            </a:pPr>
            <a:r>
              <a:rPr lang="en-CA" sz="2600" dirty="0"/>
              <a:t>All living </a:t>
            </a:r>
            <a:r>
              <a:rPr lang="en-CA" sz="2600" dirty="0" smtClean="0"/>
              <a:t>things:</a:t>
            </a:r>
          </a:p>
          <a:p>
            <a:pPr marL="0" indent="0">
              <a:buNone/>
            </a:pPr>
            <a:endParaRPr lang="en-CA" dirty="0" smtClean="0"/>
          </a:p>
          <a:p>
            <a:pPr>
              <a:buAutoNum type="arabicParenR"/>
            </a:pPr>
            <a:r>
              <a:rPr lang="en-CA" dirty="0" smtClean="0"/>
              <a:t>Made </a:t>
            </a:r>
            <a:r>
              <a:rPr lang="en-CA" dirty="0"/>
              <a:t>up of </a:t>
            </a:r>
            <a:r>
              <a:rPr lang="en-CA" dirty="0" smtClean="0"/>
              <a:t>cells</a:t>
            </a:r>
          </a:p>
          <a:p>
            <a:pPr>
              <a:buAutoNum type="arabicParenR"/>
            </a:pPr>
            <a:endParaRPr lang="en-CA" dirty="0"/>
          </a:p>
          <a:p>
            <a:pPr marL="0" indent="0">
              <a:buNone/>
            </a:pPr>
            <a:endParaRPr lang="en-CA" dirty="0" smtClean="0"/>
          </a:p>
          <a:p>
            <a:pPr>
              <a:buAutoNum type="arabicParenR" startAt="2"/>
            </a:pPr>
            <a:r>
              <a:rPr lang="en-CA" dirty="0" smtClean="0"/>
              <a:t>need energy</a:t>
            </a:r>
          </a:p>
          <a:p>
            <a:pPr marL="0" indent="0">
              <a:buNone/>
            </a:pPr>
            <a:endParaRPr lang="en-CA" dirty="0"/>
          </a:p>
          <a:p>
            <a:pPr marL="0" indent="0">
              <a:buNone/>
            </a:pPr>
            <a:endParaRPr lang="en-CA" dirty="0" smtClean="0"/>
          </a:p>
          <a:p>
            <a:pPr marL="0" indent="0">
              <a:buNone/>
            </a:pPr>
            <a:r>
              <a:rPr lang="en-CA" dirty="0" smtClean="0"/>
              <a:t>3) </a:t>
            </a:r>
            <a:r>
              <a:rPr lang="en-CA" dirty="0"/>
              <a:t>grow and </a:t>
            </a:r>
            <a:r>
              <a:rPr lang="en-CA" dirty="0" smtClean="0"/>
              <a:t>develop</a:t>
            </a:r>
          </a:p>
          <a:p>
            <a:pPr>
              <a:buAutoNum type="arabicParenR"/>
            </a:pPr>
            <a:endParaRPr lang="en-CA" dirty="0"/>
          </a:p>
          <a:p>
            <a:pPr>
              <a:buAutoNum type="arabicParenR"/>
            </a:pPr>
            <a:endParaRPr lang="en-CA" dirty="0" smtClean="0"/>
          </a:p>
          <a:p>
            <a:pPr marL="0" indent="0">
              <a:buNone/>
            </a:pPr>
            <a:r>
              <a:rPr lang="en-CA" dirty="0" smtClean="0"/>
              <a:t>4) Reproduce</a:t>
            </a:r>
          </a:p>
          <a:p>
            <a:pPr marL="0" indent="0">
              <a:buNone/>
            </a:pPr>
            <a:endParaRPr lang="en-CA" dirty="0"/>
          </a:p>
          <a:p>
            <a:pPr marL="0" indent="0">
              <a:buNone/>
            </a:pPr>
            <a:r>
              <a:rPr lang="en-CA" dirty="0" smtClean="0"/>
              <a:t> </a:t>
            </a:r>
          </a:p>
          <a:p>
            <a:pPr marL="0" indent="0">
              <a:buNone/>
            </a:pPr>
            <a:r>
              <a:rPr lang="en-CA" dirty="0" smtClean="0"/>
              <a:t>5) have </a:t>
            </a:r>
            <a:r>
              <a:rPr lang="en-CA" dirty="0"/>
              <a:t>adaptations which suit them to the </a:t>
            </a:r>
            <a:endParaRPr lang="en-CA" dirty="0" smtClean="0"/>
          </a:p>
          <a:p>
            <a:pPr marL="0" indent="0">
              <a:buNone/>
            </a:pPr>
            <a:r>
              <a:rPr lang="en-CA" dirty="0" smtClean="0"/>
              <a:t>specific </a:t>
            </a:r>
            <a:r>
              <a:rPr lang="en-CA" dirty="0"/>
              <a:t>habitat in which they live.</a:t>
            </a:r>
            <a:br>
              <a:rPr lang="en-CA" dirty="0"/>
            </a:br>
            <a:r>
              <a:rPr lang="en-CA" dirty="0"/>
              <a:t/>
            </a:r>
            <a:br>
              <a:rPr lang="en-CA" dirty="0"/>
            </a:br>
            <a:endParaRPr lang="en-CA" dirty="0"/>
          </a:p>
        </p:txBody>
      </p:sp>
      <p:sp>
        <p:nvSpPr>
          <p:cNvPr id="4" name="AutoShape 4" descr="data:image/jpeg;base64,/9j/4AAQSkZJRgABAQAAAQABAAD/2wCEAAkGBhQSERUUExQVFRQWGB8aGRgYFxcaHRgbFxcYFxkYGBgXHCYeGBojGRcXIC8gIycpLCwsGB4xNTAqNSYrLCkBCQoKDgwOGg8PGiwkHyQ0KiotKi0vLCwsLywyLy0sLCosLCwsLCwsLCwsLSwpLSwsLCwsLCwsLCwsLCwsLCwsLP/AABEIAMIBAwMBIgACEQEDEQH/xAAcAAACAgMBAQAAAAAAAAAAAAAFBgAEAQMHAgj/xABLEAACAQIDBQQFCAcGBQMFAAABAgMAEQQSIQUGMUFREyJhcQcygZGhFCNCUnKCscEzQ2KSotHwJDRTsuHxFXOjs8Mlk8IWVGN0tP/EABoBAAIDAQEAAAAAAAAAAAAAAAMEAQIFAAb/xAA2EQACAQIEAggFAwQDAQAAAAABAgADEQQSITFBURMiMmFxgZGxBaHB0fAjM/EUQlLhFSSCNP/aAAwDAQACEQMRAD8A6TPFJMIQvdzqSx6LyND5Inw2vrxga24+0Vdk22bg2KqUIBt04VWwuJAS5ZM45EE3BPhztTlMtbkDNpM6ixGnL1leSFewMkjmKN9QAO8/MWHSh+HwDTsuUjJbu3NiB+0Kv4yCSfXMApFu9pp0VR6o+ND8XA0fFhb6yX08xe9EOYvpqfaFw7WQg6Xnjabr2oijuVQd5uRI4+wVVwWMTOLi4Go86JT7OtExv3W9Uc5CBfU9OdLaYnJqeJ4AdP5UQAWyjs8TzjVJlYWJudgPqYex21rHVj9kaaVRxO0IsjFUYuVIFzzIteqIN9TzqtiGsDrVy5y9QWEs2GpggG95t2Rs0st75R141v2kswWwkLIOlxb2Vr2fiGVLjqdK8NiyDrQkBINm+0l12JAPvK2HmK/60VwU6gg+reqK4bOe6Qo8fyqYmIot21HIjh50SnUt1W+cpUVbZtvCMOLx0mXTLpzoD8pu5YDTW1VIZGPG5HQ15RWJ+bBNvdQ2yLmFrHhF0DKt11B8oQidppgLrm5a5b+F+R8as4xpUGWRGA6sQdPAjQ6jpQ2FrApIuUk6PwsfHwoiu12Fo8RqpFg3H2kjiPHlQWJKg3vaBqhw2UDv/wBiEMBJmTugd0Xt8T8L1tSdTIptlV72tybTTyOv9GhblonVRw1KtfiOlxW5bsrqeKyXHLRtR8arVy5rrtvFyoK5hznOPS5u/wBnOuIX1ZdHt/iKOP3lsfNWrn1d63p2T8qwckZ/SBSy/bTVbedivtNcGNLGZ7rYzFSpUqJSSvSrfQVgCm7cvA9i3yiUiIFCIHYqCZDbvRh9NFzAOdASNbir00zsBKs2UXlRfR3j8mf5M4HGxKBrHn2ZbP8ACqZ3YxBNkgmcg2JEbgAjiLkfE28qdcHtFoJO3nlWKNTmCLIJHc+JBu7nroBf6IpT2jvrPIzFSI1LMwUAG2ZixAZhfix4Wp2th6NK12v4fzApUdr2E8YfcnFs1uyy+LMgA87n4cauvNBgBaMpiMXzkteOE/sA+u/7R4dBwIGfbEzizSyMDyLG3uvVOlSyL2B6wmVj2puxeLeVi8jF2PEsbk+01r7U2tc26XNeKlBhJKlSs2rp0xUogmwZyARE9j4W+BrFXyNykXE+psXiFnbIq2RVy9AASLsTyAUaDqaCtjbyy5RZEUBfd/IXqzi8X2hYIcseY36nKbC/t1HtoSb5GI0GtvG/EnqfGm2UCw48p6fCUhYnym7DY5CpDOQSRl/lW6abKkigjOR3fENpp150IaMWFxoAT7bWHx/Cr+IlRcJh9O+WBDc9Gpm5TQDcyuICkhTf8/iXtvSODh0jHduAWtwGg/C9Ju3CRipb3UBzYeA9W33bU0Ptvs3YAFrE2Fr26hj4GlzbUjSsZGFr8fZwrhTstt7QFJSrXAtyPOaI8aMtazLevMaEKNOVeRhdLm/soAe4mkyteXsLtRI1OmZiLAdPGvEUgk860pg1I00NeDhSuqmidNfQjSCGHZbsDcmEEvGLn2Dqa94THFSc3PjzHu6UNiLsRe5/KvcqsBqNKIXW1uHfKlS5zMIRAWRrGychbgaqygwNlb2MOf8ArWiLE92xGl735irRnzkKdRyvUWsQ9PjpYxbKxYq50GtxNUuPzXUnMGGnUEcKq4aclezIJue6ONm8P5VcOGBIstje3mToABxJvTds7Bpg1DMq9uRqeOTwXx6n2cOK2Ul9B5QeKxCYenrqTtBc+7+JESAxMQg0ItfUcCL3+Feyc92Gjeq4/r+vdRWPe+1iwvGeLDUjxtzFWsfslZfnoSMzDW3CQcj9rxqv9tpmCu6kdItgYDjRha41voepXW3tF/dXB979m9hjZ4xwDkr9lu8vwNdxSRgSrXuCGF9CNeHwrmHpdwgGLjkHCSIX80Yr+GWlmk1xyiXg8G8rrHGjO7GyqoJJPgBTXB6LcSbZ5MNE5+g8wLa8BaMMAfC9ePR7ctiY4v7xJAViPD6alwDyJQHXoDTAuCOz0uo7fGuPW1KRA6d3qf2uJ5WX1nsLhFqrmJ8h9Zm1axU2EBzbux7NUSYsLLMSRFEDeO68WkfgwFx3R4X5gLG1NqSTyGSVszHTwA5Ko4ADoK6RNtZ4cHkxEypM7BlzjMcgPzlhY2zLdbaX1HWlmTHYNibrhrX/AMLEL/22q1bChTkDgeMinUJGYgxSvW7B4VpZEjQXd2CqOFyxAA18TTKMNgZPqL9iaRfhPGR/FUweCw8EqSpMSY2DgF4OKm4uVcm2nSlv6VuYt4iF6UcjLQg2fg+46HGTDRiWZIgRxCKpDMPFjr0FEcBgcDtBXVcKcPIil1MBY58ovkKOSCTyIsb9eFCMZNs5mLl5VJJJVVzgeAY5b+6mHdjbMMeHxUmEjdXjVVDuRmPaZ7kKt8o7nU8eVay08Kf01sSdufrFWZwM2sqxeiotZsksYYA5ZZoIytx6p0LEjqUXyqYj0WSxqWGHMigXJTFK5/cjhzn2A0q4jb87MSXa/maM7ub2zxyCzn31dcDSOi2v3g/eSz1ALmCmgwgOttOXayH4CAH415O2oo/0MYB6hSv8bM0n7pSn3ffdnC4hsPiHlaGfFWTKsYYO+gEjd4EcVDWvfjxvdHxW5kyDMsMsy/WjKOvvhZ9PO1ZtQVaeygd4H8wyMrDeC325IST3Bf8A/Gh+LAk+ZJNSq7tY2KAEcjmuPPvVKU6Wp/kfUw2Ucp9Ly4TsS0J0zC6MeDNr8LED2VrxCf2aPkQbHz50Tx+z2mwrF9ChJQ8DxqnjD8zEgBZ2YE2HX8b0xv1jve09NSq7D19N4E23hr5bG3dF6vnZglwUABsy63vwuTe9HG3ajVi8xJPJAbADxPEnyt7arzNEi5VUAdNfzNMN+qwKjaZdX4lSp2UG9oHxOFEb6erIb3+q54i/Q8RWnaeE7SNhbKyanxHP+dWpmQqy8iOFzp0IPgda14fF3yB7ZrZW8R1/rrU2yNk/y94TD4oV1zrqU9vCDUgBUtyUcaoOe75/zH869bQYqzIp7t/fXg99TyNrfEH8rVJASyjhNVGL3c8dh3TbEgC5ibKKqzYuPoarhjfUnTgK9TEaUPNplAhD1uveWtnI0jrHGLs2gHnqfZ49BTXJgcNhe495pTxuSFB8FH5/Ch/o9Re2dvpLE2X2soPwJ99Lm3cfJ2mJYE9oqOU6giwJHiEzkeVMYbDiqWzbDWea+K46orrSpm2kY8VBhpCVULG/RXBPtQm/4UN/4fluSlwONvxFPuw93sAMPEIoYXXICrlVZnuAc5ci5J43vWrHbpxZ1csQg4xi9n6AnkL/ANCl2qUm0CmCw2Nq0jao1xAmwtlxxKMSQcxHzYbXKD9MX68vDXnQrbW0SzWHPj5dKK7wbU1NvYP9OgpYxgyso5nU+3/eobqWW+vH7Q2EUYqsa9XbgPr5QlgEBVkve/q+fP2XrfhtsSQTCOOzJexU8L8yDyNUsJiQpL/VQgW4Zv8AetOEbQN43v76Xa7EsPwxzogWyvqI5jGwYq4dSJBodO8PIgWYcaW969w8LijGZJpVWLNogUEhiDbM17Wt0NGNg2DzSDiUS3tLX/AUjb9bfkDMATYU5hMKuI1aefxFRqTdGkOpsKKHDPFs94MPIwtme7s9vrvxv0Fio+rXKNrbU2jg5DDNNKjDXVs1weDI2t1PUH8K14DbMzTKFJLMwAHiTYD310DbWHh2pIMGMxkw1w2JBQKGIsy2b10zDqCcpI50bE4UAXosfDaDRih/UHnOQYjEtIxZ2LMeJYkk+ZNa6K7b3YxOFYiaF0ANg+U5G8VfgR7avbA3Xjki+UYmUwwZsi5VzPIwALBQTYAXHePM6A62xlpu7ZQNY6WUC/CLlSnqLZWx37okxan6xaI/w9mPxoNvPug2FyOjiaCS+SRVI1GpR11ysBrxII4cCAWrhatIXYaSi1VY2EXqJbB28+FkLLZlYZXRvVdeNj0N+B5UNtWKArFTcQhAIsY9pjdm4jUs0DHirqSPYyA3HmBViPE7Nw/e7btSOCxq1z4XYBR7657UrQHxKuBbTxtF/wCmXmY5bV9InbujnDoGhuIu+2VVPUCxLj6wI1tppQ/D7fgBv2UsR6xS3t91hf8AipcqUBcbXXZoToUta0e03100xuKHgYwT7Tn1qUiVKJ/yFXu9JT+nWfYWIg7UWdsqkEWGmpGlvEC9qpbv4a7dqT3EQZFsNCw1LH6RCj+I1rknMt47FVF7sTxI4Zfb+FbthIUwjg8cxPvA/kaGLlbX4zXxOenRYxa303x7IlV1b8K5rit8JS170z7c2FJPMVXi1ySTYADUknkAKU8fDs6IlWxE0rji0SDJfwLG7Dxr1FNadFAqzyqjMdRCWzd62Js1MqzdolxxXX2c/wCfvpChwMZGeCTtEHEEWZfMdPEU17uORcHhlP4UrigGW/ERrCVDRrKy+csTDUXrL8rc60S4oleHCrWD78ZI48PLWsw1FvrPeqnVteVp4PfXiHCG1z8dB/rVuSGRGKkZSPj41Wkjc3PG3Efn5VN1v38oGxPhzm7ZWNbDTrIuoGjAfSVtCB0PPzAontrZCzt8ow7XvqbaEH8j4Glwkm9q8YfEENe5B6g2/Cuo1mpNmHGIY/4cuJGhsRCeBwTwHMpMNjfuu6KDzOQNkHuoliN/He62Btpm1F/HLyoNKof1mJ87n8TXg4QKNCDfpVqtQ1XvYCL0PhdOkv6hzHlwm44ou+Ym5/rQeFe9JXKn1svdPlyNeVIWw+keXTzPWt6Oqd7Mpb6opd7E3Hl946FGWy7zXgWAVlbgb+w/1+FWsCvccfVqpPErMWUEcz586I7OS7ZQPWU3PkVFqC50I/Ly1YBUzcZZ2ZijG0SDXukt9k6287i/+9UN5N3FxSloyDcf1fpVnCSAyu41t3FHwv5Xv7q5p6SdpPHjUWN2QxRAXQlTdyX4g39UrRKGLbDtpMLGUBVObYwrsDcmSHFRyEfo3DeeU3r1hp8FhHxAfEgky5lMd2YX4qwAtpfiD1pBxW8eJkXLJiJnXo0jEe0X1ofejv8AE2vemtomMMT2zedo2dtrMLYXFxy3/VlrE+BjksT7qrbY7KRBFi8KY1Ukgw/NWLascoGQ3PUVyC9GNnb3YqAZUmYp9R7Ov7r3A9lXT4kpP6qDxGhlDhSvYaML7kRyN/ZcSr3/AFcnzb+w3KN7x5UaxeO+RYdcKcSYZs6ySAZ75B9EFRYsdDlvrS5h96cPMR28Rhf/ABIblfbGxuPME+VNmA2j2qBFmw+Lj5RyZWI8klGYHyFOislVLUXHg0G2cEGoD5RSmxmGkYkjBkEk6pPCRc8LxhVrx/wjCudAF/5eLhP8MqhvjTdPuphW/SYB4z1ieRR7A2ZfhVT/AOgsCfoYweGeM/8AipY4asd6anw0+suK9P8AyMWsRucnFJJfbCGA82hkb8KFT7vlTYSxE9CzRn/rKtdCi3Ewi6rhsS/i0tv8iLVj/hkUegw+UdHxU1vcZAKocDfdQv8A6kjEjnfynLn2JMBfs2YdU7496XFUmQjQ6GuqyQ4fnh8HfqZ7H97tL/GtEpjOnZQuOnyst8HkYfCht8PHBx8pcYnmDOYWrFdGOyojr8gf7rRW9nzVSh/8dU5j1lv6lZ2jamGd7Jp83c24XBtz6G499Vtl7SIlIJvFItiPqnk1vDgR0PhRnaEBIRgQGVbPf6vJvEUsdhG4JUMJADwPrW1BF+J6g8QfCgbgGeiRhUpMjjunjfzCMmCnKesQFNvqk3PsNhXnAejHCYXDIHhSaYqC8ki5rsRchQ2iqDoLDzJohJjiYwpUNEyWIPHUagH8j8KOTSh8NEy3sUFr8dBbXx0pwVWKoDzP0nnK+EfDXv6zj+2d2EgmSaBcgL5HjF8pDA6gcuBBHDUURwwEKkniRYfmf660Z2npmJF7a2PUGhDYEsA73ObhysP5UapUaxQfgjPw3B9OwqtsPmYPaS9+lF9kfSA4laydmoACD8BVYyZGzLc268/ZSro6jUz1akHUCGNsQiWFGLWIN/Zl7wvx9aqWDVSRZ+RW5HX8a8zTRuLhrdR41ojjuhtwv/tRBVViMoueMXp0iLhm0EoupQ26H8Kryprcc/hRHD4fOSOQ4+XnWlEDk2BPl0quUFsv4JU1gbldR7zzDqLcSa2Yj5vTix+FeXUp6uh/CqouDck+JodQ30GwllRwQ7ceE3R34nWrEeAvKiLxOp8B/V6IbI2TLMudFyrf1m0GnTrr0q5idgSLIGW1ra5TqT5H8qjvUcIviMSgJplhBOKkOYomuvvsbfjb31fjxQRgo+ipuR7vxqrgIsrZ3IUi9gdDz1r0cNZHKn1iqqevP/X3UB9AAD/MEb/3S9gj3FY2F2HDwU29nerhm8u0/lGKml5O5K/ZGi/wgV1jfbaYwuCfKbMw7NPEuLO3sUN7QOtcUpcm8QrNdpKzajO6UcbYkCQKxyt2avbI0uU9mHvpbNyOhNgdDTRs7DSYiTsMXhFsxyh0hWNozwBDIoBseRuDTVDCNWUspEUeqEOs57Uq/tXZDwNY2ZbkK63KNbTukge6qNKlSpsYQG8xWb1KxUSZbw+1Zo9ElkQfsuw/A1YO82K/+5n/APdf+dDKlWzEcZFhLU+0pX9eSRvtOx/E1WvWKlRe8mSs1ipUTpm9SsVK6dPrvaGLYiKwvddOVza+lvAD30AwuBYYlGF8hOt+Rvzt58dOdXdlbYhxsKyQsWhfvLyeJgbsmnBkJPsPSrWLAfQsL8UkHPwboaOjcpp0SNrxfx8DKJYrm4ckDw6D8aN7vSZsABe5RmX45h8GqrtDCtLdv1iesOvj/Ktm7OiToOdm9oup9/d91NdoBhwtcfWW+I9fDEcRr94Gxw+c89PfWvamIVWtlB7uiniG4eytW0XbtDcVMYva2J0YcD9ZTw93Cm8TTysG5iZ3wSt26Z8ZWxEykaDL1HSvODhFxm1B09vtrMsJXjr4irUUilRlAvfqNOV/ClEqBGuDcfm89PU61O1rfnOANqYfJMQOFgffW/CYvJcHVTxFbMdFmlJBBGUWN9LDQ/GvbQKBfRtOIqCoZ9DOpN+n1hMTTAqVXQHnVL5IR6rC/hW/Dw3JupI61ZkmRB6tvG96IclNSCLnnEauYkGmbDlaDY7sSDqaJbL2QJZY42Ns7Wtrew1PtsDQ22uYGmLYu1gskTSIoCm2Y8QD3SfcaXzDJaExNVkW672hjeXba4dLKAoAsoGgAHAAdKQW9I1nsTei/pWhdV051y3Y+70k7ObrHHGLySubKg4C55k8gNTXoaColEG288OFzkljOrwYyPFLmW2bn1IHKrbx3KngBwHKw0AHiWtr4HpSxunPhw3ZxYgSt9hlv5ZuNT0hb1DDQ9jH+mcWBH6tOBOnM6gH7XTXG+IoqOCvGaeDrNkKtw2iT6Q94RicTkQ3ihuqkcGa/fYeBIAHgopUrJrFZcKTeW9llO2i7XWPOuf7OYZv4b07bc3gxmFx7kyNYNooPcyX0Crwy2tauf017N32XslixUHbiMWRw2V1UcFJIIZRwGlwOfTQwOISkxD7HjF6yFtQLwpvPtAQmKVVDQ4hTeM2urIQGUEghksVIDhgLkC1hQrZ+7sGMmQQyiMMbuhGqqAWcqCbkhQdNR+0OAL7xOmOgX5Oq5I/0QsS5Ns0iOTazsLFVAIPZ6G5pJ2XtJ8PMksZ76G4uLg8iCOYIJBHQmpxLgPqLqdR4dx+krSBy8jGg4/ZqMU+RFlBtnaWXObczlYAHyAFTae6UE0Lz4F27gLPC5BYKNWaNgBmAGpUi9gdTwrccBg8d34ZUw8p9aGVgtj+w5srj3Hwo5u3s2PAuWlnhLlWCRCRCZGKmy2BIAPC5txp9qWFqUyVsOXPzgc7qeN+U5URWKccfu9HK0bMyYVnUXIQmAnXRHQmxAygjhcNqOY7b25c+FQSHJJCf1kZJXXhe4BF+R4HkTWPUw1SnqRpz4RsVFOkX6lZArZLh2TRlZT4gj8aXhJqqVKldOkqVKldOjVuDv3Js2fNYvCxHaR3te30kP0XHLkeB8PoLZu2op4c8LLJHKO6wH8LL9FxwIr5To9urvhNgJM0ZujevG3quPybow1/CpBtCU3ynWfSrqdGjsGHFG/I/VPSq+z1C4kEKUzd11P7fMHgRexrRulvdhtpYeySDtFFzGxtInj+0PEXB94rbisI6sCrZ7HQE2PW1zwN6MrmO9IHQqZp3iwFidKp7MUPHY6lSbdR5eFH9510v1H40r4B7LIbaDj4C/GtF3LUVN9ZiYAZcUF8pWxffdRGAjXsddCeXgK1TTRHuTQlJBoSpIv7P9Kty4ISKSpzW4FeI6XFSCaVu66MdNCRex8yKVYh9beM9UxIACnTx1g+OECQKFYAiwDaXva34Vdm2cw7pW3hXjFYZr+ob/D2V7hMx4toOpvpU3ydk6HnKdLawJ85VxZy5Te1tD8KqSlGBsGN+Ogt5jmKJTwo3EMed7Ee65saqjDvJw7i9WFqo1z1oRXULZjKC4W1iSLcf963NhDIMxuFPDx9lXIYo1Fs4c34BfzrcWs4dlLKBp0Hhaqs43gatQ6Ebc7QhZcRAIp+K6K56DQBj9bx4UubzboXgghjNoTiQ0xX6rZVDG3JRm15Xo+cSri2X4WHvP5Uvbz76xYEEDK85GiD6Omhc8VXw4nkANaPTxrIuU7TCrYVSxcGxh87DhgtGIkVV9UhRcW55uJPjfWuIb6bMnhxT/KDmZjmVwLK68AVHIAC2Xla1Pe4vpK+UE4bHMMzn5qU2ABJ/RPyC/VPLgdLWPbybESdDh8QLEG6SW1Ruo8Oo5+4gxUYundO0OERDGg9m2M4PUohtvYkuFlMUosw4EcGHJlPMH/TjQ+skgg2MfBvJUqVKiTDm6MkvbhIkaQPo6Agd0d7PmOiFLZgx4W10Jolvduq6lp4ssiamQxEMEYHVio1VW9boCSOla/R+c0s8ANnngZEPPMrLJlB/aCEe6tWycfNhMQLEgg2I69QRzrWwuHFeiVJ4+n8xV2KvccvWLdS9N++O6hWQS4dPmpVEgReKE3zKBzGYEgC9hSgRWbUpNTbKwjCOGFxGrdfb6CI4eWQxDMWjktmUFgAySpYhkNgQbGxv1uGjCYMCORVxGGGdbGKOTtI5lJAI7FSXQ6g3Xha9hauW3qXpqjjnppkIBEE9EMbg2nR8BshcHHiMTCh7VcqpmswjvmzGNxo+otewI1B43NHZG+bSt2WMAxELHVX1tfmp4ofEEVS3X3z7JimJBkikGRm+kByJ+vl8dbXAPKjOI3BZ2EmHIlibVWQ3B93DyPCtbCNRqrlWw5gxaoCpOfyMW99N1xg5V7Ml4JVzxMeNuaN+0p08QQdL2petXWd+oOwwWHSRFkMZZnGaItGHyqt1ZS1mPMW4DqKQO0wj8VZPEXA9+Z/gtZFfDqtQhWH58o1SqFkBIgWsUdGxITqMStvHKD8XB+AqUHoH7vUfeXzj8vAVW8BsuWdssMbyEC5CqTYdTbgPE1WRbkAcTXRN9V+QRR4CA5coDTsNDJLbvEnoL2UcgPE1bDYc1mtwGpkO+XziMO2wsoPzkMq6g6qw8R4V0Xd30v3ATGAg8BNGv8AnT81/dpR2wGOCiaQ3btCFJ45ctyPK+X31PR9u/8ALMfDGReNW7STwjjIZvfovmwqtal0blBLU6mmafRm82I7oH7I/CgWyDa/Ui1e9u4/tHPnSbvD6Qv+HzpGIllBTM4LFSLkhQGFwNBfUHiKZqnLSCxXD61c8cpsHbvdmw8Yze3mBr8K14YyRm9mdTwIb8uo6UtYP0wYOUWlWSE+K5rfej1PtWi+D3uwclimKw4N+btGxt4SWFKFgZuisp0JhHFzPY2U8eBOvLl01Hvqg0B9Z2yW5XAohjts4aQhkkivaxtMmvua1Vk2rHHr20Y+1LFp+9e1cGAnConASRYhyP0jW5d3Q9NONYfDM36RrjoDxqtPvngxcyYqEHor5/ggJoFj/SvhItIu0lP7KZB+9JZvhXBgNpXpgDcWjTBhiD3VVfMXqvtjFxwx5p5VjXiS2hY8gqjVvICuZbY9LeJl0iVIR1Heb3kW/hpMxmOeVi8js7HizEk+81QteBeuWMet4vSgxBjwgKD/ABWHfP2F4J5m58qQZJCxJJJJNyTqSTzJPGvFSqxckk3MyDXV9y96mxGHEOMDhR3YcUytl6COWQi3QBifA8jXKFp+xKyhsFNFdoXgjTLxXuoI5oyOHrh7jne/OnsCjNU6psRF69stmjLtjZolBw+MQgKTkkHrIeqk8R1B0PxHMt4t25MHJkfvK2qOPVcdR0I5jl7iXbZO+q4fESYLFEyYVZGSOQ95oADYC/FoxwI4i2nDKWjbe7ySxnDym6N3o5BrlNrq6kcRY+0E07VWnjASos43HOKozYcgHsmcKqVb2ns14JXikFnQ2P5EdQRYg9DTLuvujFJAcTiWcRFiqKhALFbZmLEGyi9tBcm/C2uTTpPUfIo1jzOqrmO0U4ZijBlJVlIIINiCDcEEcCDTvgt+sPMyfLcPd7gNNGwW44FmjynXmcpF+grGL3IgmUnBSntB+qlK97wWQAWPgR7RSTPCyMVYFWUkEEWII0II5GjkV8I3KDvTrCP28+OkmAmiyIyLdBEWIbDqTxJ7shVrsRbS5vwIC+MmNBGUJiQCRb1ZbC5FuT29/wCGnd3bfZkRuxVC2ZX49k/DOBzU2AZeY8QKsbawBw0yTxrlXODlGoRxZsoPNGFmU81NtbGiuwqL0g2/uH1EgDKcvp9ouEViiG3IAszFfUfvp9l+8Pde3mDQ+s8ixtDjWSiWx94Z8K2aGQrqCV4qSOBK8CfHjQ2pXAkG4nEA7x92Zj4cQjNKgyyNbEjvFlZmvHOrklsoOmW9hYg+sKDbR2BD2jRxyNHKpt2c1rE8ski6EHQi/EEUJ2RtIwSBwLjUOp4Oh9ZT5jnyIB5Uxbz4ESQrKhzGIKM3N4H/AETH9pG+bPmo5VolxXpZiOsu/eOflF7FHtfQxVnw7IxVgQw4g1KvQ7wyqoFwbcyLn33rNJ2p8z6f7h9YMRrG44jX3V2DfKXBykzzu6zIq9qghcBn0BMRaylSxuASDbyrnm5uzBJP2jrmjhGdh9dr2jj+9JlHkG6Vq3n2oZZSubMFJufruxvI/tOnkopjDu1BDVB30H19IGooqMFmvb+2vlDjKuSNBZF6DmSfrHT3Acq6x6KNijDbPbEsLSYk93wijJA/efMfurXG9m4Fp5o4k9eR1RfNyFHxNfRe3QsKJBH6kSLGv2UAUfhUYZTWq5m8ZXEMEp5RBT4lRnkc2RQWY9AouT7hXD9u7WbE4iSZtM7XA6AaKvsUAeyuiekXafZYNYge9O1j9hLMfexQe+uWWoeJfM9pbDrZbzFZvWKlLRiZqVipXTpf2Jsp8TPHAlg0jWueCjizHwCgk+VG5N3sLIzRYeSVplvYuFCyEcgBql+VyeXnWfRg4/4jEpNu0WSNftSQuqD2sQPbXrAbIkTGhbEEP+dauBwyVlYsNfbvi1aoVO/fFNhasUQ3gK/Kp8vq9q9v3jw8KH1lkWNowNRJUrNqxUSZkUx7obyTQSdkshWOU5baWV2sFkUG4VrgAsBe1/AhbrKmroxRgwkMARYy/txCMRJf6Rzfv97866N6MN4/lERwUpu8aloCeJUavH931h4ZhyFI29AztHLykS/tJzn3ZwPZVDYu1Ww08c6etG4YeNjqD4EXHto+c0a2ZefygmTpKdjOkb9bpviuzkiA7VTkkJIAyakOxPALYg/aFbNibJD7NkwyzRzSROzr2eb1WAzDvAXswJuPrU07SiSXMFPcnjup8JFup+INch2NjJcJilZSVZWsfwIPUVupQXpOmTc+kQRmZCh4SouIkhl0uCDRXfxVkXDYkWzzIQ9ubRFQGPjlYD7oph3w21gxPknwrAuiuJYnA0cakxsvEG/A625UK2jh0ERw4aN4pL/J5QVZEcMpsXGodlADXsBnGlhcCxLJiEZFPWHA/SHS4IciIopo2LtgSw/JZdeScLsL3CAng6kkoT1KHRhZanhKMVYEMpsQeII0INeBWFTqGm1/UfSOMoYQtjY8gEUlyouY5APokm4sfo3vdeKtm8RQ2WG3MEdR/WnkaM4XHrOvZzeseDad48L3OgksALnRwAG1s1CsbgmibKfYdbEXtz1GuhB1BuDVqii2ZdvbuM4cpWqVKlAlpmmrdXaisvyeQA3BVQTbOr+vDf6JJ7yHk3mKVKyDRaVU02zD+RKuoYWjDiNypsx7LK8d+6xeNCR0ZHYFWHAjqDxGtStEe9swABETkC2Z4kZjbhdiLnTTXpUpj/qn/L5Qf6vdDW0cQMDhFgT9M/ec/tle9/7at2a9GMhpLNFN48WZJiSbmwv5t8438TmhVCxB6+UbDQfnfLUxYXO5j76FtmdrtJZD6uHjeU+dsifxOD92ui7XxGeX20vehHChMJjZ+bMkY8lVnb4svuFFY5c02vC+taGBW1JniOKa9QLF30hdnD2bvGssjrljV7lUjUnM2W9i7OWGvBUHXRA3gwqo6MqhBJGHyi9lJLKQL627t/bTzjNoYfF4OGfEl1eNX0VCQ6iV8gzGwVzqLHjYa8ggba2n28pe2VbBVXjlVdAL8zzJ6k0DEGn0K27R1jNINmtylCpUqVnRmSpUonsHYT4qQopCqql3dvVRBYFjbU6kAAcSRUgFjYSCbamD45CpBUkEG4INiCNQQRwNdKbfKSXBrIRH2hilWSTIRM7oNWDrZV7skfetckN50p4zdlMjth5+27MXZShQ5RxZe8bgcbaaVv2VrgW8Gn/iw8Z/+FPUEelUKtpofaAcq63iwaJbubBkxmISCP1nOpPBVAuzHwABNDTXTfQdhR2uLl5pCFH33BP+T40mi5mAhnbKpMLncvZ+GXIY+1bm8hNyfIEBfIe80vbw7hROhkwejDUxXJDfYJ1DeBvflbns3q2yRI2vOtOwN4++ATXpqmAolMlrHnMtatUde858wtWKbPSHsoRzrKgss4zffBs/vuG+8aU68y6FGKnhNRWDAEQ9sjEpNF8llIXW8TngrfUb9kknXkSetwHxOGaNyjCzKbEdCK1Cie08R2sUUh9exjY/WyWyk+OVgPu1a+Zddx7TrWM6nuptHtdnYZ73MRMLfcN1/gZPdVfHSYKXGSJLFKs0a5wIwrCcWDDINGDkH1bHgdaAei3aFxiMKT669qg/aj0YDzQ3+5Wv0gwEfJ8SpIYfNkjkyHOh89W/drXSu4wyup7Oh8IgaY6YqeMFb+z9piFlylA8a2jJB7MJeMLdeJ7tyOILEGhmyNqCPNHIC0Mls6jiCOEiX4Otz5i4OhovtmMTQdoosD88oH0cxCYhB4CQKwH1fOlWs+venVzqd9RHEsVsYybV2cZBa4aVVzI44YiEDRh+2oHDjYEHVdVs0a2Jj7gQs2XvZoZL27KTlryRiAD0Nm5G+rbWC/WBctyVkS1uzlF8y25A2JH3h9GprAVV6VfMfWSvVOUwUDRjB45ZV7KY/ZfoeAuTztYXPEAA6ZWQNWQaVRyplyLyxj8C0TlGFiPiOov/AFy41Wpkw1sXhHQ/3jDjOnWSIfpF8WQWYfshulLhrnAvddpAPOYqVKlUlpKlSpXTo5Y2fCviTCsAMebL2hZu0PLPe+UHnYC3KlTG4bs5HQ8UYr+6SPyp4xW6rYGVpsUMiKxyg2vIRqFUcyfhxpFxU5d2c8WYsfMm5/GtP4gqKwC28ovQN/Cdn9GIybEc/WxEh90cQqvHIT2mXVuzew6nIbD3173Ak/8AQm8MRIP4Ij+dVNnz6vqR3G1B1HdPDxpzCj/qHziVb970iJvNKECQqQQgAuOYS6g/ecyv5OKX6thXxEwCqWeRgqqo5mwVQPcBRybcoIezbFQibmgDFQfqlxp7QCPOslleuxKDQe00cwQWYxXqVuxWGaN2RxZlJBHQjStNLQklPe6UWXZOPkX1jJEh8FtI1vIn/LSJTh6PNvJG8mFnBMOLyoSouUkBIjfL9Id4gga2N9bWLGGcU6qs214OqCUIE0bmE/KlHENoR1B0IrODAXBzqNbSSj/pqo/hz+6j+Mw+GwCzSQTLPMhygKNEZiVDsTxAPTibDnSpu7OCssTfSGb90Mr/APTd2+5WpiXXpVUHgfntF1uwLW5QFXTPQZMflOIjscskHGxsGRgygngLrnt5VzWWIqxU8QbHzGhp02NipIdmRzwMVeLGMzEdRHEY8w5jRxbxbrWXh6ZeoAN/tD1T1fGed+8GY52BHM0vbPlIcW6117FYGHbeH7fD2WcDvwn1lbnb6y9G99jpXP5N2RhZgMVMkbA3yLd38LhdF9pr03SCpZgdeIiSHKpQy7v8P7FhieOdreWQX/KkCm70hY1nkhAHzCx/Nn61/Xa3I3AFuijrSjXm8Y2auxjeHFqYkq5xg+zJ/mXT/Iap1vw89rg6qwsR+BHiP5jnSwNoaWt39rHC4mKca9mwJH1l4MvtUke2un7ybNEsc0KHMHUSwnqQM6W+0pI+9SHufs5HeeR1EvYRGRUPBznRASOajNe3l403bI28cVh81lWbCn1VAW8RPdIUcMrd025Fa2MBTJRg3ZbTziWJ7QI3EU918QCjxtwQh/uSWhmHtVkb7lL+Kw5R2Q8VYqfNTY/hTLtuEYbFLiEW8M1zl5d4WliPTRjbwYdKqbx4C9pkOZSBdvrA6JJ7bZW6OrA8RSlRCaeQ7oflGFYXuNjAApj2btDtxlaxmyhCCbDEILWQnlMthlbnYcwMy5UBpalVNM3EIy3l/aWzMneW5jJtcixU/UkH0WHuNtPChaj2B28H0mNmIy9rbNmH1Z0/WLw73rC30rC3naGwOBi+lwUHMr/8mT6f2T3hw1NGaiHGal6cR95Aa2jQVgca0MiyIbOhuD5dRzHIjmKsbUiQntYhaN/o/wCG3NPLmp5jxBqiykca9wzlb8wdCDwI8aWB4GWtNVStsqDiOHxHga1VBFpMlSpUqJ0Ob0TWkMQsApJIF9WJOupJ9XKPfQOt+MxJkkZzxZix9pvWiiVXzuWMqosLTrfo0lzbGxS/UnzfvxqP/Gaq7EkvLlPPT36fnWv0Pz5oNoQ9Y0kA+wzIf+4KpbOxGTEeR/OtzA9bDEd5mdXFqhM8ejrBCKLGYwjvQIIo/B5cwZh4hFI+/Szh5WecHiS350/bnKsj7R2aSFeWQyRX4N2ecsvnkIYeCtVBt0xgCZ8WQqg91bgs55Kg4k+PAc6rgsi0Tc2sdYWo3XPeNIqb5D+1v9lL+fZJeglWdpY0zSvI3F2Jt0vyHgBp7KrViOczEiOKLACSvcMpVgykhgbgg2II1BBHAg14qVSWjhvliiRKNAvbIbKqr60RfXKBm1PE0rYTFNG6uvFTcfyPUHgRTFvRrHf63yc+/CilenMWf1L9w9oKl2YW2/h1usiepItx+QPiB3SeZRqubnbeaF2h7Lt4sRlRor5SzXsjI1jlcFiAbEd4g+FWFs+CkB/VOpHk5It7CG/eNXfRtGDtTCA/4oI8wCV/iAobsc4ddL6+f8yf7SDOkbw4ZNmwquGFsxzMxOrWOgzDgPKlre1cPLH8uwpZs8pEode8jkBspvoRY6EaG3gRTTvXhzPs5GGrRM8beBRjb+EofbSFug2f5ThG/XRlk/5kN3HvTtB7q9KDlVX7yD6zOQXuZ43yjkmgw+IFjEqdmQBbI1ybnrm6+AHS6dXRdziJoZsK/A6eV9L+YNj7K57NEVYqeIJB8wbGsLH0ilXNzjtBtMvKa6lSpWfGIV3a262ExCygZ11V0OgdGFnUnlccDyIB5U/7P3aLTLi9mOJ4ye9H9IBtGilQarcEj4gnQ1yuvSuRwNqaw+KajcWuDwgqlPPrsZ0/ebYogZoZQfk8pup0Jhe1xe30lzWI5g+INJ8GIbCuYJxeM6ggZgAwtnT66MALrpew4MoIJ7u75qwMGNs0UlgZAAGUqoRWYgXawAGY6+dzW7bmyOytBOc0R1gxC62B15cUOl15cR46JIxQ6Sn2x8xF1BpHK2xi3tjZHZ99NY21BBuBe9rHmpsbHQ6EEAgihVHsNK2GcwTi8Tc+Is300I9ZTYXA42HBlBA7a+zuxky8VOqnjcHhqOPnz48DWZVQdoC3Mcj9o0p4SjVzA7UeK4FmRvWRhdW8x16MLEciKp1KAGKm4l7XjHIkeKF1uHA56uoHW36ZB1AzqOIIFA8VhWjazDxBGoI5EHgR41rjkIIIJBGoI0II5g8qN4fFLiFKPo/G4HE82UD6fVRo46MBdi4rb6N7/wC5Ts+EBA1ituJw5Rip4jpwIOoIPMEWIPjWqlyLaGXkqVKlROkqVKldOnQfQv8A3vEf/qSf54qqP/eT5/nUqVv/AAz9lvH6TPxH7nlLM5titpEaEYVbEcRmbCg2PiCQfM0s7RkLYWG5JtJIBc35R1ipSrf/ADv4n6Q69oeXsYIrFSpWVGZKyKlSunRq3l/u8f2MN/8AyClSpUprFdseC+wgqW3rDGzv7pivOL/M9Z3OYjH4QjQ/KIv+6tSpQm7K/nEy3P8AOE7pGg/9SWwy5kNuVysgJt1sB7hXJNjabUw1tP7RGNPFwD8DUqV6UftP5ewmbS38pf3Y02owGgzNp7aR9pH56T7bf5jUqVnfFN1841h9z5StUqVKxo3JWaxUrp0yK6Pu2c+xcQH7wRzkDa5f0fq39X1m4dT1qVKdwP76wFfsxdfvbOYnUrKoW+uXMGvl6XsL26VT2ub4XC+T/BrD4AVKlMYz9x/Ae4kU9h4n6wLUqVKyoxJXuNiDcGxGoI5VKlSJ0MbzKA483HsErWFBKlSjYj9wyq7SVKlSgS0//9k="/>
          <p:cNvSpPr>
            <a:spLocks noChangeAspect="1" noChangeArrowheads="1"/>
          </p:cNvSpPr>
          <p:nvPr/>
        </p:nvSpPr>
        <p:spPr bwMode="auto">
          <a:xfrm>
            <a:off x="63500" y="-8969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 name="AutoShape 6" descr="data:image/jpeg;base64,/9j/4AAQSkZJRgABAQAAAQABAAD/2wCEAAkGBhQSERUUExQVFRQWGB8aGRgYFxcaHRgbFxcYFxkYGBgXHCYeGBojGRcXIC8gIycpLCwsGB4xNTAqNSYrLCkBCQoKDgwOGg8PGiwkHyQ0KiotKi0vLCwsLywyLy0sLCosLCwsLCwsLCwsLSwpLSwsLCwsLCwsLCwsLCwsLCwsLP/AABEIAMIBAwMBIgACEQEDEQH/xAAcAAACAgMBAQAAAAAAAAAAAAAFBgAEAQMHAgj/xABLEAACAQIDBQQFCAcGBQMFAAABAgMAEQQSIQUGMUFREyJhcQcygZGhFCNCUnKCscEzQ2KSotHwJDRTsuHxFXOjs8Mlk8IWVGN0tP/EABoBAAIDAQEAAAAAAAAAAAAAAAMEAQIFAAb/xAA2EQACAQIEAggFAwQDAQAAAAABAgADEQQSITFBURMiMmFxgZGxBaHB0fAjM/EUQlLhFSSCNP/aAAwDAQACEQMRAD8A6TPFJMIQvdzqSx6LyND5Inw2vrxga24+0Vdk22bg2KqUIBt04VWwuJAS5ZM45EE3BPhztTlMtbkDNpM6ixGnL1leSFewMkjmKN9QAO8/MWHSh+HwDTsuUjJbu3NiB+0Kv4yCSfXMApFu9pp0VR6o+ND8XA0fFhb6yX08xe9EOYvpqfaFw7WQg6Xnjabr2oijuVQd5uRI4+wVVwWMTOLi4Go86JT7OtExv3W9Uc5CBfU9OdLaYnJqeJ4AdP5UQAWyjs8TzjVJlYWJudgPqYex21rHVj9kaaVRxO0IsjFUYuVIFzzIteqIN9TzqtiGsDrVy5y9QWEs2GpggG95t2Rs0st75R141v2kswWwkLIOlxb2Vr2fiGVLjqdK8NiyDrQkBINm+0l12JAPvK2HmK/60VwU6gg+reqK4bOe6Qo8fyqYmIot21HIjh50SnUt1W+cpUVbZtvCMOLx0mXTLpzoD8pu5YDTW1VIZGPG5HQ15RWJ+bBNvdQ2yLmFrHhF0DKt11B8oQidppgLrm5a5b+F+R8as4xpUGWRGA6sQdPAjQ6jpQ2FrApIuUk6PwsfHwoiu12Fo8RqpFg3H2kjiPHlQWJKg3vaBqhw2UDv/wBiEMBJmTugd0Xt8T8L1tSdTIptlV72tybTTyOv9GhblonVRw1KtfiOlxW5bsrqeKyXHLRtR8arVy5rrtvFyoK5hznOPS5u/wBnOuIX1ZdHt/iKOP3lsfNWrn1d63p2T8qwckZ/SBSy/bTVbedivtNcGNLGZ7rYzFSpUqJSSvSrfQVgCm7cvA9i3yiUiIFCIHYqCZDbvRh9NFzAOdASNbir00zsBKs2UXlRfR3j8mf5M4HGxKBrHn2ZbP8ACqZ3YxBNkgmcg2JEbgAjiLkfE28qdcHtFoJO3nlWKNTmCLIJHc+JBu7nroBf6IpT2jvrPIzFSI1LMwUAG2ZixAZhfix4Wp2th6NK12v4fzApUdr2E8YfcnFs1uyy+LMgA87n4cauvNBgBaMpiMXzkteOE/sA+u/7R4dBwIGfbEzizSyMDyLG3uvVOlSyL2B6wmVj2puxeLeVi8jF2PEsbk+01r7U2tc26XNeKlBhJKlSs2rp0xUogmwZyARE9j4W+BrFXyNykXE+psXiFnbIq2RVy9AASLsTyAUaDqaCtjbyy5RZEUBfd/IXqzi8X2hYIcseY36nKbC/t1HtoSb5GI0GtvG/EnqfGm2UCw48p6fCUhYnym7DY5CpDOQSRl/lW6abKkigjOR3fENpp150IaMWFxoAT7bWHx/Cr+IlRcJh9O+WBDc9Gpm5TQDcyuICkhTf8/iXtvSODh0jHduAWtwGg/C9Ju3CRipb3UBzYeA9W33bU0Ptvs3YAFrE2Fr26hj4GlzbUjSsZGFr8fZwrhTstt7QFJSrXAtyPOaI8aMtazLevMaEKNOVeRhdLm/soAe4mkyteXsLtRI1OmZiLAdPGvEUgk860pg1I00NeDhSuqmidNfQjSCGHZbsDcmEEvGLn2Dqa94THFSc3PjzHu6UNiLsRe5/KvcqsBqNKIXW1uHfKlS5zMIRAWRrGychbgaqygwNlb2MOf8ArWiLE92xGl735irRnzkKdRyvUWsQ9PjpYxbKxYq50GtxNUuPzXUnMGGnUEcKq4aclezIJue6ONm8P5VcOGBIstje3mToABxJvTds7Bpg1DMq9uRqeOTwXx6n2cOK2Ul9B5QeKxCYenrqTtBc+7+JESAxMQg0ItfUcCL3+Feyc92Gjeq4/r+vdRWPe+1iwvGeLDUjxtzFWsfslZfnoSMzDW3CQcj9rxqv9tpmCu6kdItgYDjRha41voepXW3tF/dXB979m9hjZ4xwDkr9lu8vwNdxSRgSrXuCGF9CNeHwrmHpdwgGLjkHCSIX80Yr+GWlmk1xyiXg8G8rrHGjO7GyqoJJPgBTXB6LcSbZ5MNE5+g8wLa8BaMMAfC9ePR7ctiY4v7xJAViPD6alwDyJQHXoDTAuCOz0uo7fGuPW1KRA6d3qf2uJ5WX1nsLhFqrmJ8h9Zm1axU2EBzbux7NUSYsLLMSRFEDeO68WkfgwFx3R4X5gLG1NqSTyGSVszHTwA5Ko4ADoK6RNtZ4cHkxEypM7BlzjMcgPzlhY2zLdbaX1HWlmTHYNibrhrX/AMLEL/22q1bChTkDgeMinUJGYgxSvW7B4VpZEjQXd2CqOFyxAA18TTKMNgZPqL9iaRfhPGR/FUweCw8EqSpMSY2DgF4OKm4uVcm2nSlv6VuYt4iF6UcjLQg2fg+46HGTDRiWZIgRxCKpDMPFjr0FEcBgcDtBXVcKcPIil1MBY58ovkKOSCTyIsb9eFCMZNs5mLl5VJJJVVzgeAY5b+6mHdjbMMeHxUmEjdXjVVDuRmPaZ7kKt8o7nU8eVay08Kf01sSdufrFWZwM2sqxeiotZsksYYA5ZZoIytx6p0LEjqUXyqYj0WSxqWGHMigXJTFK5/cjhzn2A0q4jb87MSXa/maM7ub2zxyCzn31dcDSOi2v3g/eSz1ALmCmgwgOttOXayH4CAH415O2oo/0MYB6hSv8bM0n7pSn3ffdnC4hsPiHlaGfFWTKsYYO+gEjd4EcVDWvfjxvdHxW5kyDMsMsy/WjKOvvhZ9PO1ZtQVaeygd4H8wyMrDeC325IST3Bf8A/Gh+LAk+ZJNSq7tY2KAEcjmuPPvVKU6Wp/kfUw2Ucp9Ly4TsS0J0zC6MeDNr8LED2VrxCf2aPkQbHz50Tx+z2mwrF9ChJQ8DxqnjD8zEgBZ2YE2HX8b0xv1jve09NSq7D19N4E23hr5bG3dF6vnZglwUABsy63vwuTe9HG3ajVi8xJPJAbADxPEnyt7arzNEi5VUAdNfzNMN+qwKjaZdX4lSp2UG9oHxOFEb6erIb3+q54i/Q8RWnaeE7SNhbKyanxHP+dWpmQqy8iOFzp0IPgda14fF3yB7ZrZW8R1/rrU2yNk/y94TD4oV1zrqU9vCDUgBUtyUcaoOe75/zH869bQYqzIp7t/fXg99TyNrfEH8rVJASyjhNVGL3c8dh3TbEgC5ibKKqzYuPoarhjfUnTgK9TEaUPNplAhD1uveWtnI0jrHGLs2gHnqfZ49BTXJgcNhe495pTxuSFB8FH5/Ch/o9Re2dvpLE2X2soPwJ99Lm3cfJ2mJYE9oqOU6giwJHiEzkeVMYbDiqWzbDWea+K46orrSpm2kY8VBhpCVULG/RXBPtQm/4UN/4fluSlwONvxFPuw93sAMPEIoYXXICrlVZnuAc5ci5J43vWrHbpxZ1csQg4xi9n6AnkL/ANCl2qUm0CmCw2Nq0jao1xAmwtlxxKMSQcxHzYbXKD9MX68vDXnQrbW0SzWHPj5dKK7wbU1NvYP9OgpYxgyso5nU+3/eobqWW+vH7Q2EUYqsa9XbgPr5QlgEBVkve/q+fP2XrfhtsSQTCOOzJexU8L8yDyNUsJiQpL/VQgW4Zv8AetOEbQN43v76Xa7EsPwxzogWyvqI5jGwYq4dSJBodO8PIgWYcaW969w8LijGZJpVWLNogUEhiDbM17Wt0NGNg2DzSDiUS3tLX/AUjb9bfkDMATYU5hMKuI1aefxFRqTdGkOpsKKHDPFs94MPIwtme7s9vrvxv0Fio+rXKNrbU2jg5DDNNKjDXVs1weDI2t1PUH8K14DbMzTKFJLMwAHiTYD310DbWHh2pIMGMxkw1w2JBQKGIsy2b10zDqCcpI50bE4UAXosfDaDRih/UHnOQYjEtIxZ2LMeJYkk+ZNa6K7b3YxOFYiaF0ANg+U5G8VfgR7avbA3Xjki+UYmUwwZsi5VzPIwALBQTYAXHePM6A62xlpu7ZQNY6WUC/CLlSnqLZWx37okxan6xaI/w9mPxoNvPug2FyOjiaCS+SRVI1GpR11ysBrxII4cCAWrhatIXYaSi1VY2EXqJbB28+FkLLZlYZXRvVdeNj0N+B5UNtWKArFTcQhAIsY9pjdm4jUs0DHirqSPYyA3HmBViPE7Nw/e7btSOCxq1z4XYBR7657UrQHxKuBbTxtF/wCmXmY5bV9InbujnDoGhuIu+2VVPUCxLj6wI1tppQ/D7fgBv2UsR6xS3t91hf8AipcqUBcbXXZoToUta0e03100xuKHgYwT7Tn1qUiVKJ/yFXu9JT+nWfYWIg7UWdsqkEWGmpGlvEC9qpbv4a7dqT3EQZFsNCw1LH6RCj+I1rknMt47FVF7sTxI4Zfb+FbthIUwjg8cxPvA/kaGLlbX4zXxOenRYxa303x7IlV1b8K5rit8JS170z7c2FJPMVXi1ySTYADUknkAKU8fDs6IlWxE0rji0SDJfwLG7Dxr1FNadFAqzyqjMdRCWzd62Js1MqzdolxxXX2c/wCfvpChwMZGeCTtEHEEWZfMdPEU17uORcHhlP4UrigGW/ERrCVDRrKy+csTDUXrL8rc60S4oleHCrWD78ZI48PLWsw1FvrPeqnVteVp4PfXiHCG1z8dB/rVuSGRGKkZSPj41Wkjc3PG3Efn5VN1v38oGxPhzm7ZWNbDTrIuoGjAfSVtCB0PPzAontrZCzt8ow7XvqbaEH8j4Glwkm9q8YfEENe5B6g2/Cuo1mpNmHGIY/4cuJGhsRCeBwTwHMpMNjfuu6KDzOQNkHuoliN/He62Btpm1F/HLyoNKof1mJ87n8TXg4QKNCDfpVqtQ1XvYCL0PhdOkv6hzHlwm44ou+Ym5/rQeFe9JXKn1svdPlyNeVIWw+keXTzPWt6Oqd7Mpb6opd7E3Hl946FGWy7zXgWAVlbgb+w/1+FWsCvccfVqpPErMWUEcz586I7OS7ZQPWU3PkVFqC50I/Ly1YBUzcZZ2ZijG0SDXukt9k6287i/+9UN5N3FxSloyDcf1fpVnCSAyu41t3FHwv5Xv7q5p6SdpPHjUWN2QxRAXQlTdyX4g39UrRKGLbDtpMLGUBVObYwrsDcmSHFRyEfo3DeeU3r1hp8FhHxAfEgky5lMd2YX4qwAtpfiD1pBxW8eJkXLJiJnXo0jEe0X1ofejv8AE2vemtomMMT2zedo2dtrMLYXFxy3/VlrE+BjksT7qrbY7KRBFi8KY1Ukgw/NWLascoGQ3PUVyC9GNnb3YqAZUmYp9R7Ov7r3A9lXT4kpP6qDxGhlDhSvYaML7kRyN/ZcSr3/AFcnzb+w3KN7x5UaxeO+RYdcKcSYZs6ySAZ75B9EFRYsdDlvrS5h96cPMR28Rhf/ABIblfbGxuPME+VNmA2j2qBFmw+Lj5RyZWI8klGYHyFOislVLUXHg0G2cEGoD5RSmxmGkYkjBkEk6pPCRc8LxhVrx/wjCudAF/5eLhP8MqhvjTdPuphW/SYB4z1ieRR7A2ZfhVT/AOgsCfoYweGeM/8AipY4asd6anw0+suK9P8AyMWsRucnFJJfbCGA82hkb8KFT7vlTYSxE9CzRn/rKtdCi3Ewi6rhsS/i0tv8iLVj/hkUegw+UdHxU1vcZAKocDfdQv8A6kjEjnfynLn2JMBfs2YdU7496XFUmQjQ6GuqyQ4fnh8HfqZ7H97tL/GtEpjOnZQuOnyst8HkYfCht8PHBx8pcYnmDOYWrFdGOyojr8gf7rRW9nzVSh/8dU5j1lv6lZ2jamGd7Jp83c24XBtz6G499Vtl7SIlIJvFItiPqnk1vDgR0PhRnaEBIRgQGVbPf6vJvEUsdhG4JUMJADwPrW1BF+J6g8QfCgbgGeiRhUpMjjunjfzCMmCnKesQFNvqk3PsNhXnAejHCYXDIHhSaYqC8ki5rsRchQ2iqDoLDzJohJjiYwpUNEyWIPHUagH8j8KOTSh8NEy3sUFr8dBbXx0pwVWKoDzP0nnK+EfDXv6zj+2d2EgmSaBcgL5HjF8pDA6gcuBBHDUURwwEKkniRYfmf660Z2npmJF7a2PUGhDYEsA73ObhysP5UapUaxQfgjPw3B9OwqtsPmYPaS9+lF9kfSA4laydmoACD8BVYyZGzLc268/ZSro6jUz1akHUCGNsQiWFGLWIN/Zl7wvx9aqWDVSRZ+RW5HX8a8zTRuLhrdR41ojjuhtwv/tRBVViMoueMXp0iLhm0EoupQ26H8Kryprcc/hRHD4fOSOQ4+XnWlEDk2BPl0quUFsv4JU1gbldR7zzDqLcSa2Yj5vTix+FeXUp6uh/CqouDck+JodQ30GwllRwQ7ceE3R34nWrEeAvKiLxOp8B/V6IbI2TLMudFyrf1m0GnTrr0q5idgSLIGW1ra5TqT5H8qjvUcIviMSgJplhBOKkOYomuvvsbfjb31fjxQRgo+ipuR7vxqrgIsrZ3IUi9gdDz1r0cNZHKn1iqqevP/X3UB9AAD/MEb/3S9gj3FY2F2HDwU29nerhm8u0/lGKml5O5K/ZGi/wgV1jfbaYwuCfKbMw7NPEuLO3sUN7QOtcUpcm8QrNdpKzajO6UcbYkCQKxyt2avbI0uU9mHvpbNyOhNgdDTRs7DSYiTsMXhFsxyh0hWNozwBDIoBseRuDTVDCNWUspEUeqEOs57Uq/tXZDwNY2ZbkK63KNbTukge6qNKlSpsYQG8xWb1KxUSZbw+1Zo9ElkQfsuw/A1YO82K/+5n/APdf+dDKlWzEcZFhLU+0pX9eSRvtOx/E1WvWKlRe8mSs1ipUTpm9SsVK6dPrvaGLYiKwvddOVza+lvAD30AwuBYYlGF8hOt+Rvzt58dOdXdlbYhxsKyQsWhfvLyeJgbsmnBkJPsPSrWLAfQsL8UkHPwboaOjcpp0SNrxfx8DKJYrm4ckDw6D8aN7vSZsABe5RmX45h8GqrtDCtLdv1iesOvj/Ktm7OiToOdm9oup9/d91NdoBhwtcfWW+I9fDEcRr94Gxw+c89PfWvamIVWtlB7uiniG4eytW0XbtDcVMYva2J0YcD9ZTw93Cm8TTysG5iZ3wSt26Z8ZWxEykaDL1HSvODhFxm1B09vtrMsJXjr4irUUilRlAvfqNOV/ClEqBGuDcfm89PU61O1rfnOANqYfJMQOFgffW/CYvJcHVTxFbMdFmlJBBGUWN9LDQ/GvbQKBfRtOIqCoZ9DOpN+n1hMTTAqVXQHnVL5IR6rC/hW/Dw3JupI61ZkmRB6tvG96IclNSCLnnEauYkGmbDlaDY7sSDqaJbL2QJZY42Ns7Wtrew1PtsDQ22uYGmLYu1gskTSIoCm2Y8QD3SfcaXzDJaExNVkW672hjeXba4dLKAoAsoGgAHAAdKQW9I1nsTei/pWhdV051y3Y+70k7ObrHHGLySubKg4C55k8gNTXoaColEG288OFzkljOrwYyPFLmW2bn1IHKrbx3KngBwHKw0AHiWtr4HpSxunPhw3ZxYgSt9hlv5ZuNT0hb1DDQ9jH+mcWBH6tOBOnM6gH7XTXG+IoqOCvGaeDrNkKtw2iT6Q94RicTkQ3ihuqkcGa/fYeBIAHgopUrJrFZcKTeW9llO2i7XWPOuf7OYZv4b07bc3gxmFx7kyNYNooPcyX0Crwy2tauf017N32XslixUHbiMWRw2V1UcFJIIZRwGlwOfTQwOISkxD7HjF6yFtQLwpvPtAQmKVVDQ4hTeM2urIQGUEghksVIDhgLkC1hQrZ+7sGMmQQyiMMbuhGqqAWcqCbkhQdNR+0OAL7xOmOgX5Oq5I/0QsS5Ns0iOTazsLFVAIPZ6G5pJ2XtJ8PMksZ76G4uLg8iCOYIJBHQmpxLgPqLqdR4dx+krSBy8jGg4/ZqMU+RFlBtnaWXObczlYAHyAFTae6UE0Lz4F27gLPC5BYKNWaNgBmAGpUi9gdTwrccBg8d34ZUw8p9aGVgtj+w5srj3Hwo5u3s2PAuWlnhLlWCRCRCZGKmy2BIAPC5txp9qWFqUyVsOXPzgc7qeN+U5URWKccfu9HK0bMyYVnUXIQmAnXRHQmxAygjhcNqOY7b25c+FQSHJJCf1kZJXXhe4BF+R4HkTWPUw1SnqRpz4RsVFOkX6lZArZLh2TRlZT4gj8aXhJqqVKldOkqVKldOjVuDv3Js2fNYvCxHaR3te30kP0XHLkeB8PoLZu2op4c8LLJHKO6wH8LL9FxwIr5To9urvhNgJM0ZujevG3quPybow1/CpBtCU3ynWfSrqdGjsGHFG/I/VPSq+z1C4kEKUzd11P7fMHgRexrRulvdhtpYeySDtFFzGxtInj+0PEXB94rbisI6sCrZ7HQE2PW1zwN6MrmO9IHQqZp3iwFidKp7MUPHY6lSbdR5eFH9510v1H40r4B7LIbaDj4C/GtF3LUVN9ZiYAZcUF8pWxffdRGAjXsddCeXgK1TTRHuTQlJBoSpIv7P9Kty4ISKSpzW4FeI6XFSCaVu66MdNCRex8yKVYh9beM9UxIACnTx1g+OECQKFYAiwDaXva34Vdm2cw7pW3hXjFYZr+ob/D2V7hMx4toOpvpU3ydk6HnKdLawJ85VxZy5Te1tD8KqSlGBsGN+Ogt5jmKJTwo3EMed7Ee65saqjDvJw7i9WFqo1z1oRXULZjKC4W1iSLcf963NhDIMxuFPDx9lXIYo1Fs4c34BfzrcWs4dlLKBp0Hhaqs43gatQ6Ebc7QhZcRAIp+K6K56DQBj9bx4UubzboXgghjNoTiQ0xX6rZVDG3JRm15Xo+cSri2X4WHvP5Uvbz76xYEEDK85GiD6Omhc8VXw4nkANaPTxrIuU7TCrYVSxcGxh87DhgtGIkVV9UhRcW55uJPjfWuIb6bMnhxT/KDmZjmVwLK68AVHIAC2Xla1Pe4vpK+UE4bHMMzn5qU2ABJ/RPyC/VPLgdLWPbybESdDh8QLEG6SW1Ruo8Oo5+4gxUYundO0OERDGg9m2M4PUohtvYkuFlMUosw4EcGHJlPMH/TjQ+skgg2MfBvJUqVKiTDm6MkvbhIkaQPo6Agd0d7PmOiFLZgx4W10Jolvduq6lp4ssiamQxEMEYHVio1VW9boCSOla/R+c0s8ANnngZEPPMrLJlB/aCEe6tWycfNhMQLEgg2I69QRzrWwuHFeiVJ4+n8xV2KvccvWLdS9N++O6hWQS4dPmpVEgReKE3zKBzGYEgC9hSgRWbUpNTbKwjCOGFxGrdfb6CI4eWQxDMWjktmUFgAySpYhkNgQbGxv1uGjCYMCORVxGGGdbGKOTtI5lJAI7FSXQ6g3Xha9hauW3qXpqjjnppkIBEE9EMbg2nR8BshcHHiMTCh7VcqpmswjvmzGNxo+otewI1B43NHZG+bSt2WMAxELHVX1tfmp4ofEEVS3X3z7JimJBkikGRm+kByJ+vl8dbXAPKjOI3BZ2EmHIlibVWQ3B93DyPCtbCNRqrlWw5gxaoCpOfyMW99N1xg5V7Ml4JVzxMeNuaN+0p08QQdL2petXWd+oOwwWHSRFkMZZnGaItGHyqt1ZS1mPMW4DqKQO0wj8VZPEXA9+Z/gtZFfDqtQhWH58o1SqFkBIgWsUdGxITqMStvHKD8XB+AqUHoH7vUfeXzj8vAVW8BsuWdssMbyEC5CqTYdTbgPE1WRbkAcTXRN9V+QRR4CA5coDTsNDJLbvEnoL2UcgPE1bDYc1mtwGpkO+XziMO2wsoPzkMq6g6qw8R4V0Xd30v3ATGAg8BNGv8AnT81/dpR2wGOCiaQ3btCFJ45ctyPK+X31PR9u/8ALMfDGReNW7STwjjIZvfovmwqtal0blBLU6mmafRm82I7oH7I/CgWyDa/Ui1e9u4/tHPnSbvD6Qv+HzpGIllBTM4LFSLkhQGFwNBfUHiKZqnLSCxXD61c8cpsHbvdmw8Yze3mBr8K14YyRm9mdTwIb8uo6UtYP0wYOUWlWSE+K5rfej1PtWi+D3uwclimKw4N+btGxt4SWFKFgZuisp0JhHFzPY2U8eBOvLl01Hvqg0B9Z2yW5XAohjts4aQhkkivaxtMmvua1Vk2rHHr20Y+1LFp+9e1cGAnConASRYhyP0jW5d3Q9NONYfDM36RrjoDxqtPvngxcyYqEHor5/ggJoFj/SvhItIu0lP7KZB+9JZvhXBgNpXpgDcWjTBhiD3VVfMXqvtjFxwx5p5VjXiS2hY8gqjVvICuZbY9LeJl0iVIR1Heb3kW/hpMxmOeVi8js7HizEk+81QteBeuWMet4vSgxBjwgKD/ABWHfP2F4J5m58qQZJCxJJJJNyTqSTzJPGvFSqxckk3MyDXV9y96mxGHEOMDhR3YcUytl6COWQi3QBifA8jXKFp+xKyhsFNFdoXgjTLxXuoI5oyOHrh7jne/OnsCjNU6psRF69stmjLtjZolBw+MQgKTkkHrIeqk8R1B0PxHMt4t25MHJkfvK2qOPVcdR0I5jl7iXbZO+q4fESYLFEyYVZGSOQ95oADYC/FoxwI4i2nDKWjbe7ySxnDym6N3o5BrlNrq6kcRY+0E07VWnjASos43HOKozYcgHsmcKqVb2ns14JXikFnQ2P5EdQRYg9DTLuvujFJAcTiWcRFiqKhALFbZmLEGyi9tBcm/C2uTTpPUfIo1jzOqrmO0U4ZijBlJVlIIINiCDcEEcCDTvgt+sPMyfLcPd7gNNGwW44FmjynXmcpF+grGL3IgmUnBSntB+qlK97wWQAWPgR7RSTPCyMVYFWUkEEWII0II5GjkV8I3KDvTrCP28+OkmAmiyIyLdBEWIbDqTxJ7shVrsRbS5vwIC+MmNBGUJiQCRb1ZbC5FuT29/wCGnd3bfZkRuxVC2ZX49k/DOBzU2AZeY8QKsbawBw0yTxrlXODlGoRxZsoPNGFmU81NtbGiuwqL0g2/uH1EgDKcvp9ouEViiG3IAszFfUfvp9l+8Pde3mDQ+s8ixtDjWSiWx94Z8K2aGQrqCV4qSOBK8CfHjQ2pXAkG4nEA7x92Zj4cQjNKgyyNbEjvFlZmvHOrklsoOmW9hYg+sKDbR2BD2jRxyNHKpt2c1rE8ski6EHQi/EEUJ2RtIwSBwLjUOp4Oh9ZT5jnyIB5Uxbz4ESQrKhzGIKM3N4H/AETH9pG+bPmo5VolxXpZiOsu/eOflF7FHtfQxVnw7IxVgQw4g1KvQ7wyqoFwbcyLn33rNJ2p8z6f7h9YMRrG44jX3V2DfKXBykzzu6zIq9qghcBn0BMRaylSxuASDbyrnm5uzBJP2jrmjhGdh9dr2jj+9JlHkG6Vq3n2oZZSubMFJufruxvI/tOnkopjDu1BDVB30H19IGooqMFmvb+2vlDjKuSNBZF6DmSfrHT3Acq6x6KNijDbPbEsLSYk93wijJA/efMfurXG9m4Fp5o4k9eR1RfNyFHxNfRe3QsKJBH6kSLGv2UAUfhUYZTWq5m8ZXEMEp5RBT4lRnkc2RQWY9AouT7hXD9u7WbE4iSZtM7XA6AaKvsUAeyuiekXafZYNYge9O1j9hLMfexQe+uWWoeJfM9pbDrZbzFZvWKlLRiZqVipXTpf2Jsp8TPHAlg0jWueCjizHwCgk+VG5N3sLIzRYeSVplvYuFCyEcgBql+VyeXnWfRg4/4jEpNu0WSNftSQuqD2sQPbXrAbIkTGhbEEP+dauBwyVlYsNfbvi1aoVO/fFNhasUQ3gK/Kp8vq9q9v3jw8KH1lkWNowNRJUrNqxUSZkUx7obyTQSdkshWOU5baWV2sFkUG4VrgAsBe1/AhbrKmroxRgwkMARYy/txCMRJf6Rzfv97866N6MN4/lERwUpu8aloCeJUavH931h4ZhyFI29AztHLykS/tJzn3ZwPZVDYu1Ww08c6etG4YeNjqD4EXHto+c0a2ZefygmTpKdjOkb9bpviuzkiA7VTkkJIAyakOxPALYg/aFbNibJD7NkwyzRzSROzr2eb1WAzDvAXswJuPrU07SiSXMFPcnjup8JFup+INch2NjJcJilZSVZWsfwIPUVupQXpOmTc+kQRmZCh4SouIkhl0uCDRXfxVkXDYkWzzIQ9ubRFQGPjlYD7oph3w21gxPknwrAuiuJYnA0cakxsvEG/A625UK2jh0ERw4aN4pL/J5QVZEcMpsXGodlADXsBnGlhcCxLJiEZFPWHA/SHS4IciIopo2LtgSw/JZdeScLsL3CAng6kkoT1KHRhZanhKMVYEMpsQeII0INeBWFTqGm1/UfSOMoYQtjY8gEUlyouY5APokm4sfo3vdeKtm8RQ2WG3MEdR/WnkaM4XHrOvZzeseDad48L3OgksALnRwAG1s1CsbgmibKfYdbEXtz1GuhB1BuDVqii2ZdvbuM4cpWqVKlAlpmmrdXaisvyeQA3BVQTbOr+vDf6JJ7yHk3mKVKyDRaVU02zD+RKuoYWjDiNypsx7LK8d+6xeNCR0ZHYFWHAjqDxGtStEe9swABETkC2Z4kZjbhdiLnTTXpUpj/qn/L5Qf6vdDW0cQMDhFgT9M/ec/tle9/7at2a9GMhpLNFN48WZJiSbmwv5t8438TmhVCxB6+UbDQfnfLUxYXO5j76FtmdrtJZD6uHjeU+dsifxOD92ui7XxGeX20vehHChMJjZ+bMkY8lVnb4svuFFY5c02vC+taGBW1JniOKa9QLF30hdnD2bvGssjrljV7lUjUnM2W9i7OWGvBUHXRA3gwqo6MqhBJGHyi9lJLKQL627t/bTzjNoYfF4OGfEl1eNX0VCQ6iV8gzGwVzqLHjYa8ggba2n28pe2VbBVXjlVdAL8zzJ6k0DEGn0K27R1jNINmtylCpUqVnRmSpUonsHYT4qQopCqql3dvVRBYFjbU6kAAcSRUgFjYSCbamD45CpBUkEG4INiCNQQRwNdKbfKSXBrIRH2hilWSTIRM7oNWDrZV7skfetckN50p4zdlMjth5+27MXZShQ5RxZe8bgcbaaVv2VrgW8Gn/iw8Z/+FPUEelUKtpofaAcq63iwaJbubBkxmISCP1nOpPBVAuzHwABNDTXTfQdhR2uLl5pCFH33BP+T40mi5mAhnbKpMLncvZ+GXIY+1bm8hNyfIEBfIe80vbw7hROhkwejDUxXJDfYJ1DeBvflbns3q2yRI2vOtOwN4++ATXpqmAolMlrHnMtatUde858wtWKbPSHsoRzrKgss4zffBs/vuG+8aU68y6FGKnhNRWDAEQ9sjEpNF8llIXW8TngrfUb9kknXkSetwHxOGaNyjCzKbEdCK1Cie08R2sUUh9exjY/WyWyk+OVgPu1a+Zddx7TrWM6nuptHtdnYZ73MRMLfcN1/gZPdVfHSYKXGSJLFKs0a5wIwrCcWDDINGDkH1bHgdaAei3aFxiMKT669qg/aj0YDzQ3+5Wv0gwEfJ8SpIYfNkjkyHOh89W/drXSu4wyup7Oh8IgaY6YqeMFb+z9piFlylA8a2jJB7MJeMLdeJ7tyOILEGhmyNqCPNHIC0Mls6jiCOEiX4Otz5i4OhovtmMTQdoosD88oH0cxCYhB4CQKwH1fOlWs+venVzqd9RHEsVsYybV2cZBa4aVVzI44YiEDRh+2oHDjYEHVdVs0a2Jj7gQs2XvZoZL27KTlryRiAD0Nm5G+rbWC/WBctyVkS1uzlF8y25A2JH3h9GprAVV6VfMfWSvVOUwUDRjB45ZV7KY/ZfoeAuTztYXPEAA6ZWQNWQaVRyplyLyxj8C0TlGFiPiOov/AFy41Wpkw1sXhHQ/3jDjOnWSIfpF8WQWYfshulLhrnAvddpAPOYqVKlUlpKlSpXTo5Y2fCviTCsAMebL2hZu0PLPe+UHnYC3KlTG4bs5HQ8UYr+6SPyp4xW6rYGVpsUMiKxyg2vIRqFUcyfhxpFxU5d2c8WYsfMm5/GtP4gqKwC28ovQN/Cdn9GIybEc/WxEh90cQqvHIT2mXVuzew6nIbD3173Ak/8AQm8MRIP4Ij+dVNnz6vqR3G1B1HdPDxpzCj/qHziVb970iJvNKECQqQQgAuOYS6g/ecyv5OKX6thXxEwCqWeRgqqo5mwVQPcBRybcoIezbFQibmgDFQfqlxp7QCPOslleuxKDQe00cwQWYxXqVuxWGaN2RxZlJBHQjStNLQklPe6UWXZOPkX1jJEh8FtI1vIn/LSJTh6PNvJG8mFnBMOLyoSouUkBIjfL9Id4gga2N9bWLGGcU6qs214OqCUIE0bmE/KlHENoR1B0IrODAXBzqNbSSj/pqo/hz+6j+Mw+GwCzSQTLPMhygKNEZiVDsTxAPTibDnSpu7OCssTfSGb90Mr/APTd2+5WpiXXpVUHgfntF1uwLW5QFXTPQZMflOIjscskHGxsGRgygngLrnt5VzWWIqxU8QbHzGhp02NipIdmRzwMVeLGMzEdRHEY8w5jRxbxbrWXh6ZeoAN/tD1T1fGed+8GY52BHM0vbPlIcW6117FYGHbeH7fD2WcDvwn1lbnb6y9G99jpXP5N2RhZgMVMkbA3yLd38LhdF9pr03SCpZgdeIiSHKpQy7v8P7FhieOdreWQX/KkCm70hY1nkhAHzCx/Nn61/Xa3I3AFuijrSjXm8Y2auxjeHFqYkq5xg+zJ/mXT/Iap1vw89rg6qwsR+BHiP5jnSwNoaWt39rHC4mKca9mwJH1l4MvtUke2un7ybNEsc0KHMHUSwnqQM6W+0pI+9SHufs5HeeR1EvYRGRUPBznRASOajNe3l403bI28cVh81lWbCn1VAW8RPdIUcMrd025Fa2MBTJRg3ZbTziWJ7QI3EU918QCjxtwQh/uSWhmHtVkb7lL+Kw5R2Q8VYqfNTY/hTLtuEYbFLiEW8M1zl5d4WliPTRjbwYdKqbx4C9pkOZSBdvrA6JJ7bZW6OrA8RSlRCaeQ7oflGFYXuNjAApj2btDtxlaxmyhCCbDEILWQnlMthlbnYcwMy5UBpalVNM3EIy3l/aWzMneW5jJtcixU/UkH0WHuNtPChaj2B28H0mNmIy9rbNmH1Z0/WLw73rC30rC3naGwOBi+lwUHMr/8mT6f2T3hw1NGaiHGal6cR95Aa2jQVgca0MiyIbOhuD5dRzHIjmKsbUiQntYhaN/o/wCG3NPLmp5jxBqiykca9wzlb8wdCDwI8aWB4GWtNVStsqDiOHxHga1VBFpMlSpUqJ0Ob0TWkMQsApJIF9WJOupJ9XKPfQOt+MxJkkZzxZix9pvWiiVXzuWMqosLTrfo0lzbGxS/UnzfvxqP/Gaq7EkvLlPPT36fnWv0Pz5oNoQ9Y0kA+wzIf+4KpbOxGTEeR/OtzA9bDEd5mdXFqhM8ejrBCKLGYwjvQIIo/B5cwZh4hFI+/Szh5WecHiS350/bnKsj7R2aSFeWQyRX4N2ecsvnkIYeCtVBt0xgCZ8WQqg91bgs55Kg4k+PAc6rgsi0Tc2sdYWo3XPeNIqb5D+1v9lL+fZJeglWdpY0zSvI3F2Jt0vyHgBp7KrViOczEiOKLACSvcMpVgykhgbgg2II1BBHAg14qVSWjhvliiRKNAvbIbKqr60RfXKBm1PE0rYTFNG6uvFTcfyPUHgRTFvRrHf63yc+/CilenMWf1L9w9oKl2YW2/h1usiepItx+QPiB3SeZRqubnbeaF2h7Lt4sRlRor5SzXsjI1jlcFiAbEd4g+FWFs+CkB/VOpHk5It7CG/eNXfRtGDtTCA/4oI8wCV/iAobsc4ddL6+f8yf7SDOkbw4ZNmwquGFsxzMxOrWOgzDgPKlre1cPLH8uwpZs8pEode8jkBspvoRY6EaG3gRTTvXhzPs5GGrRM8beBRjb+EofbSFug2f5ThG/XRlk/5kN3HvTtB7q9KDlVX7yD6zOQXuZ43yjkmgw+IFjEqdmQBbI1ybnrm6+AHS6dXRdziJoZsK/A6eV9L+YNj7K57NEVYqeIJB8wbGsLH0ilXNzjtBtMvKa6lSpWfGIV3a262ExCygZ11V0OgdGFnUnlccDyIB5U/7P3aLTLi9mOJ4ye9H9IBtGilQarcEj4gnQ1yuvSuRwNqaw+KajcWuDwgqlPPrsZ0/ebYogZoZQfk8pup0Jhe1xe30lzWI5g+INJ8GIbCuYJxeM6ggZgAwtnT66MALrpew4MoIJ7u75qwMGNs0UlgZAAGUqoRWYgXawAGY6+dzW7bmyOytBOc0R1gxC62B15cUOl15cR46JIxQ6Sn2x8xF1BpHK2xi3tjZHZ99NY21BBuBe9rHmpsbHQ6EEAgihVHsNK2GcwTi8Tc+Is300I9ZTYXA42HBlBA7a+zuxky8VOqnjcHhqOPnz48DWZVQdoC3Mcj9o0p4SjVzA7UeK4FmRvWRhdW8x16MLEciKp1KAGKm4l7XjHIkeKF1uHA56uoHW36ZB1AzqOIIFA8VhWjazDxBGoI5EHgR41rjkIIIJBGoI0II5g8qN4fFLiFKPo/G4HE82UD6fVRo46MBdi4rb6N7/wC5Ts+EBA1ituJw5Rip4jpwIOoIPMEWIPjWqlyLaGXkqVKlROkqVKldOnQfQv8A3vEf/qSf54qqP/eT5/nUqVv/AAz9lvH6TPxH7nlLM5titpEaEYVbEcRmbCg2PiCQfM0s7RkLYWG5JtJIBc35R1ipSrf/ADv4n6Q69oeXsYIrFSpWVGZKyKlSunRq3l/u8f2MN/8AyClSpUprFdseC+wgqW3rDGzv7pivOL/M9Z3OYjH4QjQ/KIv+6tSpQm7K/nEy3P8AOE7pGg/9SWwy5kNuVysgJt1sB7hXJNjabUw1tP7RGNPFwD8DUqV6UftP5ewmbS38pf3Y02owGgzNp7aR9pH56T7bf5jUqVnfFN1841h9z5StUqVKxo3JWaxUrp0yK6Pu2c+xcQH7wRzkDa5f0fq39X1m4dT1qVKdwP76wFfsxdfvbOYnUrKoW+uXMGvl6XsL26VT2ub4XC+T/BrD4AVKlMYz9x/Ae4kU9h4n6wLUqVKyoxJXuNiDcGxGoI5VKlSJ0MbzKA483HsErWFBKlSjYj9wyq7SVKlSgS0//9k="/>
          <p:cNvSpPr>
            <a:spLocks noChangeAspect="1" noChangeArrowheads="1"/>
          </p:cNvSpPr>
          <p:nvPr/>
        </p:nvSpPr>
        <p:spPr bwMode="auto">
          <a:xfrm>
            <a:off x="215900" y="-7445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3080" name="Picture 8" descr="http://www.dangerousminds.net/images/uploads/061101_sperm_cell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0192" y="733157"/>
            <a:ext cx="2214563" cy="16621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http://t0.gstatic.com/images?q=tbn:ANd9GcRYFi6pc-4SmthK2B10CiG3TzOcUz677IjUhQ5i1cRWU6DWZ-P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489238"/>
            <a:ext cx="1847850" cy="24669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4" name="Picture 12" descr="http://t1.gstatic.com/images?q=tbn:ANd9GcTZhtklxKHCm0kAWipcbRRlmao8NgmbBb4r-lS_8JHr5u2JnF1-w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9103" y="3861048"/>
            <a:ext cx="2352675" cy="19431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AutoShape 16" descr="data:image/jpeg;base64,/9j/4AAQSkZJRgABAQAAAQABAAD/2wCEAAkGBhQQBRUTEhQUFRQVGSEYFxgYGCEcHRkfHx8fIBghIB4dIiYeICQjGx4hIDMgLzMpLDEsJB89NTAqNSYtLCoBCQoKDgwOGg8PGikkHyQuLykqNS8sNC81LC0tLCwpKS01KS8sLCk1NTQsKSwwNSkxNC8qNSwpKSkpNS4sKTYpNP/AABEIAGAAXwMBIgACEQEDEQH/xAAcAAACAgMBAQAAAAAAAAAAAAAGBwQFAQMIAgD/xAA4EAACAQIFAgQFAwIEBwAAAAABAgMEEQAFEiExBkEHEyJRFDJhcYEjQpEIoRUWM1IkJWKCkrHB/8QAGQEBAAMBAQAAAAAAAAAAAAAAAAECAwUE/8QAIhEAAgICAgICAwAAAAAAAAAAAAECEQMhEkEEMRNRBSNx/9oADAMBAAIRAxEAPwB44+xjtiHm2cR0tAZJSbbAAAlnY7KqqN2ZjsAMASZ51jgLuyqqi7MxsABySTsAPfFJQ9Y09XSTGikSokiUnywbEm3pHqAsCbDVxihz+oGe+HEqUrGKVjYRy2Vw8T3KOtza+n/1fGvp7I6ifrePMain+EkSnMU661PnvfZgFJsoAvdt/lFtr4AqemuvqlupKYVnxUazFoyr0gSHzG+QJIGLGxBFze4vge8RJr9X1hZ4ZrKsaxSvJHNGGTdaYqdD6te4sSTypHLQybpKgpqpGhjGpSxjLM7KpYknRqOgHe3psbfnBKBgBX+Jmc6coy6JHeGpklj9PnGF1RltIGcekb+kkjY9tsWHx9Xl3h/U1lRKdXlpJFFNeQxNbeNj6S2pjpve457WwfTQq8dmAYdwRcfwdsU3VPSMGZUIjn8yym6lHK2PuR8rbi/qBwBqpOqDF0tFU5gqUxfSGsxZV1j06iVGn2N7gHvggilDRBlIKkXBBuCDwQfbC18TskrJ5otTBqKG8n6cZd/NC/pmaPcPGH3OgE2J9PBxYZHNHlfQ01c7yeXIomEUgWIKdI2VAdCtK93sLbsosLEkA8xnEDIs6irMnSeBtUbjbsQe4I7EHYjE/AGuonVKZnchVUFmJNgABcknsAO+AXN6KmzzLVN6imnQt8K76o2utmEsaXGsFbHUNwDb0nBb1Dk4rOnZqdmKiZChYci45+v2wJ9PdMZj8dAMwmp5IqRtUTxqfNkOkousmwACtvbcm1784A0+HfQZiEdZVwpHV6bWQsL7Ea5AWKtKwJufqe98MHTtjKjbGcAUHUXSa1eRtTmWSNCQRpINtO4G+9r9r/xhWZt0xmmVK00U8jxJ+5JGay35aNr/AJ2IHvh4njEHO4tWQzC9rxuL+3pOKSipHt8bypYnxpNP2mhVZR1ZVZvkklKZhDUrpaOdWZPTqAckJsSLgW4OocWvi18N+nqvLuoTFUtIySxM1ku0SOr8kn5XdfVbjc++ynyySVphFEzKZmRbDudQ0X+zWP3tjqGni0wgHc9z7nufziuKTa2en8p40cGROPfRs07YB+uOjjNmsVWsbVYhOpqN5SschAsjqGugZe4Iswvffk6xhuManJAbNfFOmpRAmpJppNLTJAxlESEEyPqUbhfm3sStztg3ilDQhlIIIuCDcEHgg4Xeb9CVcVdOuWGkhjrGLTSOh82O4s4Qi4Kn5gOxJ+hB1kmWClyOKBSWESKgJ5OkWvgCZqx9fAf0xWSydW1H6zSQAEpeSN19TApp0eqwXUDf6YIc1zqKmyWSokb9OJSzEW7dh9Sdre+ITsvOHB0T74g5xnkFHReZUSpEnu5tf6Ack/QXOOXc08V8xmz0zrUyxbkpGjWRR2Gnhre5BviF1x1RU5hnKzVQ0kxr5aj5QpHIB/3G5viSg7pP6hMuGZ6As5TvKEFv/G+q34xszvxIir+n6mLLCtRKISfLOpXYE2fQtgW0rfYG+4tjmkc4Yvg9nVLl3VZmrJPL1Q2jOkkDUR81gbekf3wCdOyupaoaxYNFInIBOpGB7g+rY98dAdD5203TkTSTpM2k+Y2w0m9kB43O/Nj3wI+IC5ZV9OfFBk86QO1NNGCGkKMAwJsAwFwLN+MJrPsxYaFX08sQOCOBccHYHn3xklxlo6+bNLyfG5TW4ur+zr9XBW4Nx9MescddP9aVNDOGp5GTSbhQfRuRqBU3BDW4+2+Hb4ceNIrK9oKsJGd2Wa+lDc+lGDfKRcKDc6re/OpyBsYwTj4HbAl1JW1UXU8bRJNJCE9SJo0k+sHUXINxdCN/fEN0XhBzdIg9G08adU1ADoWYMNMcDRJtJ+pZiSH0swXbi/1wsPFLoysps0m+HjZaCd1bRGf09WwGpBwdX0323Jw0vOSm6/t+sy3t6nQJG09idK28xgWUXPAJwbgYiJpn3JS+0JDwl8JpYs4M9dF6PJ0iN15MnIIPNo+fq1v2nHv+oTpRFyqnq4kCiP8AQcKLAJa8X2Cm4/I9sO22FF48ZrMZKShjjOmokBLXADsCFWPfjdgTf3H1xYwENlmWSVOYrFCjPI5sFUXJ9/4G+PebZZLT5gY5kkjYcLIpVrdjY/T8Ycf9OvTtquqqZFtJGRAARup5k+x+UfzhxZtkNPV0+iohjlXsHUG32vuPxgBLZT0rUVvg5QeQmsoZiRdQTqk2tqIFtiefbCr6niKdRSRnmI+Wbe67H+98dSZ90pp6YMdADBNFGRT6HKKpvqsRcqQSP3A45yznNGqeuE/xSMRMjqlSY49DsAfUWA2Lae45FudsVpXZs883jWLpOwfOUOKkqbCxAZj8qki9i3APa3N8To+mZxkJqwqvTq1mYHuGAtbY73vfix5B2w4fEhKSTLoKKkVTHD/xDU8PpM10HlKltnJDa2IuwUggEkYieFfRFTVZzHmFWPKhRSscQuuscKoThYgD8p+Yi5BuSbGQ1ui80Sp6Op5Y2LqY1FyQWuBYhtO2oEb/AFwPddyRHqOnjdqQFla/xEAk0jcghiRyRp0/ntg3ijCR2UBR7AWH9sB6PVTddsY5GNOjEHRIjILR2syj1K2sk25Jt2GKyNsGpOX0jd1zl9qZalFiEkRCmRkMjqpYWMaX0swY3F797bnF9kFe0+TRySKUcqNakWIPfY7i/IB3sRibIl4iPf2wAUmnJ8yIcySGUksF39IO0rlty/7bDclgN/SAemTBfJDj2vQw8C3iN0uuYdHyxkEyRgyQkHSRIqnRueATsfvgkgqFeBWUgqwBUjgg7gj8YpqvrKmjqTG5kuSUA8mQ6yPmC+n12+lxix5xa+BOcK/UNWutmaeOKdtXeT1Ccjj97Dj/AOYdGA1egqSLqtMwg1QPEG8xIx6HUqbgxgXU76trXI4viyi66pWQnVIFU2uYnt9tlJB/6TY/TABBhJ/1G5GPhaeqVUBBMbtezNcAoLfuAs2/a/8AB/ReJNPJmTRlXjC7mSRkRNN7KfU4I1HgWvig8RaSHNKJIKlamkaMiVX+H84WIINzFqsvvuOBgDbkfhjQVfSVDJMnnPHToA6uV1AjVY2O4BJA9sMRRZcLHw4zKSkytqVJUrQGvTqiyR6VOosGeRNAHBAuSNxvthipWWywSTAQ2XU4ZwQnvduLD3wBqzuv8jKXfe4G1tN7/QMVBI5tcXtgd8P8qApfiQ0TiRFjjeNWXWqkks4bfWzk354FjiDPJ/ifUphlidfIfUh0j9Mf7mDgo6y9udjt8rEH0cYWMBQABwBsBivt2by/XDj2z12xAzXJoamJRMivpOpb32I+xBttuOD3xPxm2LGKbW0CPS9FWx53KKhiYubk3DMTt5e91UAcHsQOV1Nbq1LVVDqRFK6XR1ZQWUX4IYagCRcdjsRfFqVwM1/SB+LWSCTy5PNaV5GXW7Ej0pfb0Db0+yr7Yj16NXJZJXLRM/yVR6AFp40t3QaG/LJZj+TiyjyqJakOI0DgaQwUagO41WvbAZPn2ZU8CmSESEIGe0d11u7AIGVgVCrpGrS9u/viyXrf/nvkmIW84wf6o8y4HzeVYNp2+bfbfCyXgl1ssMz6PpqjMPNdWElrakdkP3uhBvba/NtseP8AIlDoA+GiupuGt6r/AFe+o/knFa/iCrZaHiiLsYGnKawWTSyDSwUEg+on/tNgTjTRZ/XVB/SSOyyhGcxuEZGQnWupgzaWHYi4I43wtD4J1b1/QmzbNkpcuMspIUEDbckk2UfkkD2wJTzVlfmkZiPl07IHUkaozbaVJVH+oW4BBCabkajgiyvJ3PTPw9YROSGRmN/WpJte+99Nr879++LeKILGAOALYh7IjKMLpWyNlmWJT0KxxghF+UEk2Htc72F7AdhiaOMfY+xYybvbP//Z"/>
          <p:cNvSpPr>
            <a:spLocks noChangeAspect="1" noChangeArrowheads="1"/>
          </p:cNvSpPr>
          <p:nvPr/>
        </p:nvSpPr>
        <p:spPr bwMode="auto">
          <a:xfrm>
            <a:off x="63500" y="-447675"/>
            <a:ext cx="904875" cy="914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3092" name="Picture 20" descr="dromedary camel clipart picture"/>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777619" y="4694246"/>
            <a:ext cx="3114861" cy="21117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540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37435" y="10308"/>
            <a:ext cx="7125113" cy="924475"/>
          </a:xfrm>
        </p:spPr>
        <p:txBody>
          <a:bodyPr/>
          <a:lstStyle/>
          <a:p>
            <a:pPr eaLnBrk="1" hangingPunct="1"/>
            <a:r>
              <a:rPr lang="en-US" dirty="0" smtClean="0"/>
              <a:t>Biological Diversity</a:t>
            </a:r>
            <a:endParaRPr lang="en-CA" dirty="0" smtClean="0"/>
          </a:p>
        </p:txBody>
      </p:sp>
      <p:sp>
        <p:nvSpPr>
          <p:cNvPr id="3" name="TextBox 2"/>
          <p:cNvSpPr txBox="1"/>
          <p:nvPr/>
        </p:nvSpPr>
        <p:spPr>
          <a:xfrm>
            <a:off x="179512" y="908720"/>
            <a:ext cx="8640960" cy="5632311"/>
          </a:xfrm>
          <a:prstGeom prst="rect">
            <a:avLst/>
          </a:prstGeom>
          <a:noFill/>
        </p:spPr>
        <p:txBody>
          <a:bodyPr wrap="square" rtlCol="0">
            <a:spAutoFit/>
          </a:bodyPr>
          <a:lstStyle/>
          <a:p>
            <a:pPr algn="l" eaLnBrk="1" hangingPunct="1"/>
            <a:r>
              <a:rPr lang="en-CA" dirty="0" smtClean="0"/>
              <a:t>Biological Diversity is </a:t>
            </a:r>
            <a:r>
              <a:rPr lang="en-CA" dirty="0"/>
              <a:t>a </a:t>
            </a:r>
            <a:r>
              <a:rPr lang="en-CA" i="1" dirty="0"/>
              <a:t>measure of the relative diversity among organisms present in different ecosystems</a:t>
            </a:r>
            <a:r>
              <a:rPr lang="en-CA" dirty="0"/>
              <a:t>. </a:t>
            </a:r>
            <a:endParaRPr lang="en-CA" dirty="0" smtClean="0"/>
          </a:p>
          <a:p>
            <a:pPr algn="l" eaLnBrk="1" hangingPunct="1"/>
            <a:endParaRPr lang="en-CA" dirty="0"/>
          </a:p>
          <a:p>
            <a:pPr algn="l" eaLnBrk="1" hangingPunct="1"/>
            <a:endParaRPr lang="en-CA" dirty="0" smtClean="0"/>
          </a:p>
          <a:p>
            <a:pPr algn="l" eaLnBrk="1" hangingPunct="1"/>
            <a:endParaRPr lang="en-CA" dirty="0"/>
          </a:p>
          <a:p>
            <a:pPr algn="l" eaLnBrk="1" hangingPunct="1"/>
            <a:endParaRPr lang="en-CA" dirty="0" smtClean="0"/>
          </a:p>
          <a:p>
            <a:pPr algn="l" eaLnBrk="1" hangingPunct="1"/>
            <a:endParaRPr lang="en-CA" dirty="0"/>
          </a:p>
          <a:p>
            <a:pPr algn="l" eaLnBrk="1" hangingPunct="1"/>
            <a:endParaRPr lang="en-CA" dirty="0" smtClean="0"/>
          </a:p>
          <a:p>
            <a:pPr algn="l" eaLnBrk="1" hangingPunct="1"/>
            <a:endParaRPr lang="en-CA" dirty="0"/>
          </a:p>
          <a:p>
            <a:pPr algn="l" eaLnBrk="1" hangingPunct="1"/>
            <a:endParaRPr lang="en-CA" dirty="0" smtClean="0"/>
          </a:p>
          <a:p>
            <a:pPr algn="l" eaLnBrk="1" hangingPunct="1"/>
            <a:endParaRPr lang="en-CA" dirty="0"/>
          </a:p>
          <a:p>
            <a:pPr algn="l" eaLnBrk="1" hangingPunct="1"/>
            <a:endParaRPr lang="en-CA" dirty="0" smtClean="0"/>
          </a:p>
          <a:p>
            <a:pPr algn="l" eaLnBrk="1" hangingPunct="1"/>
            <a:endParaRPr lang="en-US" dirty="0"/>
          </a:p>
          <a:p>
            <a:pPr algn="l" eaLnBrk="1" hangingPunct="1"/>
            <a:r>
              <a:rPr lang="en-CA" i="1" dirty="0"/>
              <a:t>Diversity</a:t>
            </a:r>
            <a:r>
              <a:rPr lang="en-CA" dirty="0"/>
              <a:t> in this definition includes diversity </a:t>
            </a:r>
            <a:r>
              <a:rPr lang="en-CA" dirty="0">
                <a:solidFill>
                  <a:srgbClr val="C00000"/>
                </a:solidFill>
              </a:rPr>
              <a:t>within species </a:t>
            </a:r>
            <a:r>
              <a:rPr lang="en-CA" dirty="0"/>
              <a:t>and </a:t>
            </a:r>
            <a:r>
              <a:rPr lang="en-CA" dirty="0">
                <a:solidFill>
                  <a:srgbClr val="C00000"/>
                </a:solidFill>
              </a:rPr>
              <a:t>within ecosystems</a:t>
            </a:r>
            <a:r>
              <a:rPr lang="en-CA" dirty="0"/>
              <a:t>, and comparative diversity </a:t>
            </a:r>
            <a:r>
              <a:rPr lang="en-CA" dirty="0">
                <a:solidFill>
                  <a:srgbClr val="C00000"/>
                </a:solidFill>
              </a:rPr>
              <a:t>between ecosystems</a:t>
            </a:r>
            <a:r>
              <a:rPr lang="en-CA" dirty="0"/>
              <a:t>.</a:t>
            </a:r>
          </a:p>
        </p:txBody>
      </p:sp>
      <p:pic>
        <p:nvPicPr>
          <p:cNvPr id="1026" name="Picture 2" descr="http://t1.gstatic.com/images?q=tbn:ANd9GcSwaA0knNRTIEa-UjpQa-rSw4xgaRT1YICRMRBfrfK3PMtHn1Iq9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699" y="1772816"/>
            <a:ext cx="8023749" cy="37444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675" y="11219"/>
            <a:ext cx="7125113" cy="537461"/>
          </a:xfrm>
        </p:spPr>
        <p:txBody>
          <a:bodyPr/>
          <a:lstStyle/>
          <a:p>
            <a:pPr algn="ctr"/>
            <a:r>
              <a:rPr lang="en-CA" dirty="0" smtClean="0"/>
              <a:t>Terms</a:t>
            </a:r>
            <a:endParaRPr lang="en-CA" dirty="0"/>
          </a:p>
        </p:txBody>
      </p:sp>
      <p:sp>
        <p:nvSpPr>
          <p:cNvPr id="4" name="TextBox 3"/>
          <p:cNvSpPr txBox="1"/>
          <p:nvPr/>
        </p:nvSpPr>
        <p:spPr>
          <a:xfrm>
            <a:off x="0" y="620688"/>
            <a:ext cx="9144000" cy="7140416"/>
          </a:xfrm>
          <a:prstGeom prst="rect">
            <a:avLst/>
          </a:prstGeom>
          <a:noFill/>
        </p:spPr>
        <p:txBody>
          <a:bodyPr wrap="square" rtlCol="0">
            <a:spAutoFit/>
          </a:bodyPr>
          <a:lstStyle/>
          <a:p>
            <a:pPr algn="l"/>
            <a:r>
              <a:rPr lang="en-CA" sz="1800" b="1" dirty="0" smtClean="0"/>
              <a:t>Ecosystem:</a:t>
            </a:r>
            <a:r>
              <a:rPr lang="en-CA" sz="1800" dirty="0" smtClean="0"/>
              <a:t> biotic organisms interacting with other living organisms and abiotic things in a shared environment.</a:t>
            </a:r>
          </a:p>
          <a:p>
            <a:pPr algn="l"/>
            <a:endParaRPr lang="en-CA" sz="1800" dirty="0"/>
          </a:p>
          <a:p>
            <a:pPr algn="l"/>
            <a:r>
              <a:rPr lang="en-CA" sz="1800" b="1" dirty="0" smtClean="0"/>
              <a:t>Biotic: </a:t>
            </a:r>
            <a:r>
              <a:rPr lang="en-CA" sz="1800" dirty="0" smtClean="0"/>
              <a:t>Living</a:t>
            </a:r>
          </a:p>
          <a:p>
            <a:pPr algn="l"/>
            <a:endParaRPr lang="en-CA" sz="1800" dirty="0"/>
          </a:p>
          <a:p>
            <a:pPr algn="l"/>
            <a:r>
              <a:rPr lang="en-CA" sz="1800" b="1" dirty="0" smtClean="0"/>
              <a:t>Abiotic: </a:t>
            </a:r>
            <a:r>
              <a:rPr lang="en-CA" sz="1800" dirty="0" smtClean="0"/>
              <a:t>Non-living</a:t>
            </a:r>
          </a:p>
          <a:p>
            <a:pPr algn="l"/>
            <a:endParaRPr lang="en-CA" sz="1800" dirty="0"/>
          </a:p>
          <a:p>
            <a:pPr algn="l"/>
            <a:r>
              <a:rPr lang="en-CA" sz="1800" b="1" dirty="0" smtClean="0"/>
              <a:t>Manipulated Variable: </a:t>
            </a:r>
            <a:r>
              <a:rPr lang="en-CA" sz="1800" dirty="0" smtClean="0"/>
              <a:t>is </a:t>
            </a:r>
            <a:r>
              <a:rPr lang="en-CA" sz="1800" dirty="0"/>
              <a:t>the variable which you deliberately alter the </a:t>
            </a:r>
            <a:r>
              <a:rPr lang="en-CA" sz="1800" dirty="0" smtClean="0"/>
              <a:t>value of (also called the independent variable)</a:t>
            </a:r>
          </a:p>
          <a:p>
            <a:pPr algn="l"/>
            <a:endParaRPr lang="en-CA" sz="1800" dirty="0"/>
          </a:p>
          <a:p>
            <a:pPr algn="l"/>
            <a:r>
              <a:rPr lang="en-CA" sz="1800" b="1" dirty="0" smtClean="0"/>
              <a:t>Responding variable: </a:t>
            </a:r>
            <a:r>
              <a:rPr lang="en-CA" sz="1800" dirty="0" smtClean="0"/>
              <a:t>is </a:t>
            </a:r>
            <a:r>
              <a:rPr lang="en-CA" sz="1800" dirty="0"/>
              <a:t>the variable which you have to measure to get your </a:t>
            </a:r>
            <a:r>
              <a:rPr lang="en-CA" sz="1800" dirty="0" smtClean="0"/>
              <a:t>results (also called the dependent variable)</a:t>
            </a:r>
            <a:r>
              <a:rPr lang="en-CA" sz="1800" dirty="0"/>
              <a:t/>
            </a:r>
            <a:br>
              <a:rPr lang="en-CA" sz="1800" dirty="0"/>
            </a:br>
            <a:r>
              <a:rPr lang="en-CA" sz="1800" dirty="0"/>
              <a:t/>
            </a:r>
            <a:br>
              <a:rPr lang="en-CA" sz="1800" dirty="0"/>
            </a:br>
            <a:r>
              <a:rPr lang="en-CA" sz="1800" b="1" dirty="0"/>
              <a:t>Controlled Variable: </a:t>
            </a:r>
            <a:r>
              <a:rPr lang="en-CA" sz="1800" dirty="0"/>
              <a:t>quantities that a scientist wants to remain </a:t>
            </a:r>
            <a:r>
              <a:rPr lang="en-CA" sz="1800" dirty="0" smtClean="0"/>
              <a:t>constant</a:t>
            </a:r>
          </a:p>
          <a:p>
            <a:endParaRPr lang="en-CA" sz="1800" dirty="0"/>
          </a:p>
          <a:p>
            <a:pPr algn="l"/>
            <a:r>
              <a:rPr lang="en-CA" sz="1800" dirty="0"/>
              <a:t> </a:t>
            </a:r>
            <a:r>
              <a:rPr lang="en-CA" sz="1800" b="1" dirty="0" smtClean="0"/>
              <a:t>Interdependence: </a:t>
            </a:r>
            <a:r>
              <a:rPr lang="en-CA" sz="1800" dirty="0"/>
              <a:t>O</a:t>
            </a:r>
            <a:r>
              <a:rPr lang="en-CA" sz="1800" dirty="0" smtClean="0"/>
              <a:t>rganisms </a:t>
            </a:r>
            <a:r>
              <a:rPr lang="en-CA" sz="1800" dirty="0"/>
              <a:t>in a biological community live and interact with other organisms. </a:t>
            </a:r>
            <a:r>
              <a:rPr lang="en-CA" sz="1800" dirty="0" smtClean="0"/>
              <a:t>They </a:t>
            </a:r>
            <a:r>
              <a:rPr lang="en-CA" sz="1800" dirty="0"/>
              <a:t>are dependent on one another and their </a:t>
            </a:r>
            <a:r>
              <a:rPr lang="en-CA" sz="1800" dirty="0" smtClean="0"/>
              <a:t>environment.</a:t>
            </a:r>
          </a:p>
          <a:p>
            <a:pPr algn="l"/>
            <a:endParaRPr lang="en-CA" sz="1800" dirty="0"/>
          </a:p>
          <a:p>
            <a:pPr algn="l"/>
            <a:r>
              <a:rPr lang="en-CA" sz="1800" b="1" dirty="0" smtClean="0"/>
              <a:t>Eukaryotic: </a:t>
            </a:r>
            <a:r>
              <a:rPr lang="en-CA" sz="1800" dirty="0" smtClean="0"/>
              <a:t>Animals/ Plants</a:t>
            </a:r>
          </a:p>
          <a:p>
            <a:pPr algn="l"/>
            <a:endParaRPr lang="en-CA" sz="1800" dirty="0"/>
          </a:p>
          <a:p>
            <a:pPr algn="l"/>
            <a:r>
              <a:rPr lang="en-CA" sz="1800" b="1" dirty="0" smtClean="0"/>
              <a:t>Prokaryotic: </a:t>
            </a:r>
            <a:r>
              <a:rPr lang="en-CA" sz="1800" dirty="0" smtClean="0"/>
              <a:t>Bacteria</a:t>
            </a:r>
            <a:r>
              <a:rPr lang="en-CA" sz="2000" dirty="0"/>
              <a:t/>
            </a:r>
            <a:br>
              <a:rPr lang="en-CA" sz="2000" dirty="0"/>
            </a:br>
            <a:r>
              <a:rPr lang="en-CA" sz="2000" dirty="0"/>
              <a:t/>
            </a:r>
            <a:br>
              <a:rPr lang="en-CA" sz="2000" dirty="0"/>
            </a:br>
            <a:r>
              <a:rPr lang="en-CA" sz="2000" dirty="0"/>
              <a:t/>
            </a:r>
            <a:br>
              <a:rPr lang="en-CA" sz="2000" dirty="0"/>
            </a:br>
            <a:r>
              <a:rPr lang="en-CA" sz="2000" dirty="0"/>
              <a:t/>
            </a:r>
            <a:br>
              <a:rPr lang="en-CA" sz="2000" dirty="0"/>
            </a:br>
            <a:endParaRPr lang="en-CA" sz="2000" dirty="0"/>
          </a:p>
        </p:txBody>
      </p:sp>
    </p:spTree>
    <p:extLst>
      <p:ext uri="{BB962C8B-B14F-4D97-AF65-F5344CB8AC3E}">
        <p14:creationId xmlns:p14="http://schemas.microsoft.com/office/powerpoint/2010/main" val="33588779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16632"/>
            <a:ext cx="7125113" cy="924475"/>
          </a:xfrm>
        </p:spPr>
        <p:txBody>
          <a:bodyPr/>
          <a:lstStyle/>
          <a:p>
            <a:r>
              <a:rPr lang="en-CA" dirty="0" smtClean="0"/>
              <a:t>The Bigger Picture…</a:t>
            </a:r>
            <a:endParaRPr lang="en-CA" dirty="0"/>
          </a:p>
        </p:txBody>
      </p:sp>
      <p:pic>
        <p:nvPicPr>
          <p:cNvPr id="2050" name="Picture 2" descr="The Earth from space © NA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076381"/>
            <a:ext cx="2832373" cy="28516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5" name="Elbow Connector 4"/>
          <p:cNvCxnSpPr/>
          <p:nvPr/>
        </p:nvCxnSpPr>
        <p:spPr>
          <a:xfrm rot="16200000" flipH="1">
            <a:off x="1449165" y="3863565"/>
            <a:ext cx="869130" cy="720080"/>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pic>
        <p:nvPicPr>
          <p:cNvPr id="2052" name="Picture 4" descr="http://t3.gstatic.com/images?q=tbn:ANd9GcRlj7KV6vlfVI0yOQJH0wvieHC_BDxjxKwARCTth6IfVpts5Pc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14" y="4658170"/>
            <a:ext cx="3552072" cy="21658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8" name="Elbow Connector 7"/>
          <p:cNvCxnSpPr/>
          <p:nvPr/>
        </p:nvCxnSpPr>
        <p:spPr>
          <a:xfrm>
            <a:off x="3299917" y="5741119"/>
            <a:ext cx="1992163" cy="352177"/>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pic>
        <p:nvPicPr>
          <p:cNvPr id="2054" name="Picture 6" descr="http://www.vandenberg.af.mil/shared/media/ggallery/webgraphic/AFG-070808-0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4147543"/>
            <a:ext cx="3238500" cy="26765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10" name="Elbow Connector 9"/>
          <p:cNvCxnSpPr/>
          <p:nvPr/>
        </p:nvCxnSpPr>
        <p:spPr>
          <a:xfrm rot="16200000" flipV="1">
            <a:off x="6498518" y="3337757"/>
            <a:ext cx="1438623" cy="180950"/>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pic>
        <p:nvPicPr>
          <p:cNvPr id="2058" name="Picture 10" descr="http://t3.gstatic.com/images?q=tbn:ANd9GcRvT-f_4Ps5q0dHrTf--uwIsCNKJ5d4saVfyQVuLejAO1PDs9U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5525" y="1868495"/>
            <a:ext cx="2133600" cy="2143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AutoShape 12" descr="data:image/jpeg;base64,/9j/4AAQSkZJRgABAQAAAQABAAD/2wCEAAkGBhQSERUUExQWFBUWFxgaGBgYGBwaGhsaGB0aGBscHBseHyYeIRokHBoYIC8gJCcrLCwsGCAxNTAqNSYrLCkBCQoKDgwOGg8PGiokHyQsLCwsLCwsLCwsKSwsLCwsLCwsLCwsLCwpLCwsLCwsLCwsLCwsLCwsLCwsLCwsLCwsLP/AABEIAMYA/wMBIgACEQEDEQH/xAAbAAACAwEBAQAAAAAAAAAAAAAEBQIDBgEAB//EAEQQAAIBAgQDBgIIBAQEBgMAAAECEQMhAAQSMSJBUQUTMmFxkQaBByNCobHB0fAUUmLhFTNy8RdDgpIWJVOissI1c4P/xAAZAQADAQEBAAAAAAAAAAAAAAAAAQIDBAX/xAAiEQACAgICAwEBAQEAAAAAAAAAAQIREiExQQMTUQRhcSL/2gAMAwEAAhEDEQA/ANn8VfGwy9V6ZespQi6GlENqAs6naPfGYP0oKAo73Ok9SctN+v1WFv0mUtXaNeSAO6Q3HQufyOMVQQHQepFvIWj2jCQz6hV+kLSlOp3ubIcEga6HJtJ1RSkQSvrMcjgVvpR3XVm5uZ7yiNrwPqY5beeMLRUHL02N+J5sbGQd9rkIfScKhW+sUiYm08xI5dDcYKsdn0yn9JxA3zZ1aoJrUjEdIowfvx3/AIj6DxPnDDso1V6YB0iSZFEW2t54+eVCUlD9ltXrcI3oZ0fu+J51SxnhN3sLQJdTv5hYPMz5jCQrPoeX+kfWtV9eaARRbvqUHUwSR9TuCZwNmPpKA3OdtYRmVvMwf8qLxjDZKnpTMgyIpiAR/LUSQR1B/HAzPNbQebgE+WqNumChn0ZvpEAJTXnJLMJ/iEJlf/5W2OLB9JAcsQ2aGlVJAzAtJVY/yjBJP+xx8+DbOQYNUt8iXBvzsR7YGFcilWIJktTBA89Z/wDrhUOz6hnvirum0mrnSIRpOZAs8QY7vzx7KfG3BVYHNEU9J4sySSWG10/qFudumMb23Q1NRt40y8X1WaQZtbYWOwjFoQik/wD+5QQNhoRnJtaLqPkMIpUaKv8ASUQFYLmOKbfxTRCtA+zNzq9vaj/igSTwVpPXN1ABHIAKB+uMnn6gIBEcFOlpA/qLMZ+Tj2wrDcO1wxv87fgffFohn0X/AInMyqdFQBiNszUt4gDIAPK/I4Y5X46Z9dqhKpqYCu8AEQLi28bfzA4+XOOEMbDh025kSPkJOHvZ9Q03zLLeKdUbcyYFtrN1/PEstD3P/HsVG4a3CYkZyuoMEjwgxFsV5b6RjJJp1QOROcrmRytqxlWS2rhAJnh3GoAxE7SSAR74obJDSGkkzBG4kg3meh6b4L6Ctm2X6Tm0Ed2dMTLZitqt0MyPfF1X6SXKBTRBm5mtVmCAwuGmY8+mMFUX6th1gfKWJ97YlRa4BmWHp0A/+IGAVmzrfSSx0nuULG/+bWgFTbZ4xB/pCcSe4p7DepVNhcDx+ZxjswBCActZk9IUgRz35/risMSt5kMPZp5/MD54EkJtmwb6QahsMvS4oMaquwHTX6j8cGH6QHXUe7pLwO//ADILK7UxbVF4X97YTTqI5kSBGwgWA9pnzthtUonug4mVplRYb66dyeQklhPrhtIabNC3x7WBtSoyFDEaDuQOZaNyP3fEKXx5VMfVUbExFO0iNvdsZ/MU/AvVKY8o0q1yL/a6ct8C1ajKyEEEEn53OqDvAiB1+7BSE2zW0/pBrsXkUbKSD3V4HznYD2xwfSHXEkpSjYfVr5Tf0xlezlIqgWOqVjr3gKA/ep+eKKbHcjnMcr39tsGKDJm2X4+qxOilqA37tbRsJibYcZb4zZ3WygGPsKT+HIz74+dUiRblb2kiMMn7SvqUXESLjrB8ufPGU4vouEvp9Q7O7fU7geVgOX6YdUM4jC0Y+R/4uVd9hpsOY1eExHRg2G+R7aJAZTOqftQZtsPQ4xUpw5NHGMuBV9JlYr2uxm3doCP6Waop+44yqdkuCSwMLsSIE+ZNvv3+eNT9KmZrL2m4pHTNOnMAavFU5xIxn8vkGqDXUqFlkCWJcyTdUB8Ri5FgNyRN+tmKVln8Ci0lpvUQMpJKAkmTMaiFgR69cUHIrZg9M8vtSJkx4d7n0wx0yhW6050oAA20HimJtA2tECQIA+kqdJpo5iYKlTcdAy8oPU2xm3/TVR/gIQrve+oqDFhNj6hefyxBcgWIIAUwCQWEmSTYfauTYe2GhqUl4mplSdgjtYkRcsCLeu83wPUqJqIbvONdhoqW22Vh5Rh20JxRVlc0CSKo0P3ToxUxMDhlT0I9hy04DTJgVacX41tE7sCL7ERN/I9cEU6lOm6anZmE6fq21Q1rEEzIJ4fvHOt5QjQ4uYhldVF5E6hYjaR0N95ozoqsPEeGBPODqba8SB64IXIju3CcQLpsDIjXyJ/qXfaedyZ0Oyy4miBVtdQ4YqegAWTNjqWd7wbY6BUpypJDGIEEEeiwJu0QOmFJjjH/AKGWZkU8u43NOoZ86ZIHrxMD88dzmbHcMQQA75hhuGF6YHS+nVbApqGpl1WIMvxABfEUcahw3hRcnrvGC8zk17kyvJ7AFiSwBtG1z/cxiHJJ7NMXWhXWy5LVFiCaNE8J690ffh26zgXMZTlYcK7XvAYm3rh02U1OxWZdUKjwyNANmJuflgfMZYrTl0qTZRDXgWGqF/HA5ocfHYGtEMAisDq3vsYVQD7T/vgpKcU8wSVliogXHHUD3MwPDtzn3izoEUABXbxseLYxABtMCbdV+V2VDHL1DcnWscIvw1I2HoThZFOP8AazgCmVJDaLwbGGYQIPRRbE8s50nhEkm5HS943v+HniqjlqzEWIhgJuTvzG/PHauTqM5lWAkwN9K/7T63xVpkSTXBU2X4mAmASombi5Hzjr5YlVy5BSbAWna4Mn539yMHZmYU6QpUgWgtY8NpvAi/liyrlizBmMEgQoEQYtO9jvP6YWdEYbB8zlYQDSVuYteSF0+fI2/XFFJDciwANt5Fgh/wC5p98Ns3SLy8Mdr3JZryTbYAjf+U+Uit2XUJ2IBIgwfDtP59fzI+RVtlOHxC+RJtsoA+ZCSPkfw6YYUkjKvwmQY3/0NPlJG5HK2C6vw7qChJMlrk8gfzImP1xxOwagDLYKdIPyJvtvc364PbCuQXjkB9o3lVJMLSC3mDoAO3nB62xwgGBYgLCmSInqbXIkz1Y+WGVXJ8bQwWST8uQ5bD8ceTsxeZBJi4EbWtfa/wDfE+2JS8TYC1I03BGknUhAkkyD1PK218V5fKEuwKzxGwN+En16H2w4o/DgYMWeLSp/sZ/ZwSnY6MWJYEtyMbTMACABEWGF748WD8LM1StDarCJ+URHmLn1GCUpjWsA8RuN7sYk+g5eUY0D9jiJj1lZHK5MkDrhhl6hpqVXSAOVrbdLXJ53wn5+0Hq6MhSosxnSwHDFuc6m353b3w0yOTIdQA1ptG1mB/AX/XGk7PzMyQyiPfp+/OcGU66k+NRPO1z+m+M3+hvov012IPpIrU07SqtUuBTpwoAky1SYPK2+MrnO0RYFZgQGHCgBiwB3XnFpmTJJw9+lOix7VbT/AOnSA4dV9VSPTGYfLAkisYZbKADraRIBHr1M326dtIwUmkQq5ioSVtBmd4I3mCNrTBxdRyxKhS7ei2PlO5iTudtR6ziqmr6QQrUzdZcgjzEmI52jFlNlUAmokncLqOqLiCRJM2NyOm+Jeik/oZT7B1WbUCPFreRc8wDImxieuBX7KpIwAhr7oVHymbkyLes4OqZ0tTJZHZQQAzEIBBAgapYmZXTffmRgmnmD3WpBIkE92NWkX3LNqBIsIUAmIN8ZPL6apx+C3K5cKy6Rq4gYJ2IvYg2MwBIPmOpdehqJOoIr6uJgdIB5E3Ec7xBnbfFH8XUZWEDns2oCdgQCL2P2jIHTEKtRyF+sg2B7uReYvF5574l2WnHpE6lNKJbUis0ErxWk3EwI2ggW3vFsDLnxH+aNJgaGIqQduY0gRzkDn5C9uzkMOp0kEgsyux6Swaxv/LBG+L6SluMoE0ESUMxBhxG+m+0jaRPNp/CWvpflKytTK92q6SpDU2kAMN4gydxAi5jpg5svrVTSaYWTI0kqeZGrkJFv5d98LaOfZnY0xKGkBBLCQjKQ17lSW224t5GLc1k6pUIdTQmhIJERDIR5QDck3DdMZyX0uL+E/wDEjEAJUMjSdyoAgkmxF+QnAAqtrOoCZa5Bgnr5bdOfrivL3ZQ8ryLjwxeNY2UyR5GZPnbmso4XSyPJuCQRqUWOkyduskbYTVGkNhBo8S8AE8UgTZuYIN9ug/CD6lOppgSBvEXm8fdb3wJk3OkCDYbb7EzHP5bemGNCsWPELnpeN+focYSkzowXRIZQwNRk3/sPf8MUGm99OnkSD5Xn2xfnKJZuFzI35fsb48SxBEhja43IgqfaRiVIlwQA2Weo8QBERFgfTpg6j2aVKhm4TPqAR+uJpWUFSb/u2372wxy97ixJm+5/d8J+Rk+pIGpdnkCxtzn1P32wVQy5UkzO/tvAwRm7QP3b+0+2B+9IBMydl5dSPuGM22xpItkLE/duOuKahVzvFib/ACH5/diNOkGuZ9OVwN/3yxw5dSzEmCv7/IHbrhoKRwZRQ2yzB+439sRzGVUNsNr/AD5fvrj3dhpM9Rv8hE+/zGIKmuOKJMn5R92KoC+kgHBAM+9/PBIo09ewF4/KcKqGViDJJJEmesj9+mCc3TlSwlSDv6EcsKt8jcQupk1MjURIk32np9+E+Z7IZWJGpt44uW8gm82A5b4YpRJUEGZsZt1g/dHywXQzo0HaQbjy5H2xcZOO0ZSimZ3LI32w8mBN7ep3O2xnbHDkqc8Kf+6w+WNI9dNRm2x/P9MdfKU2BDWBMzG/lO+NPa29kOOKE30l5gp2jWIMTRpgCPFL1JBuJUDcG22MW1XmEgibyRMf6idp5EjbGt+lP/8AJvZSe6pwGAM8VTaT6/djEhyDfTHQBTbzO3pvuMemkcF6DOzTlnJWqGAaTrB1KsbahF/+mLTfF57NakwtLOwNNhDBx1pmY39SOYtgZa7OkoAWWxV4Y2m41SIAiwHvgzsqtUcGmqhx4iGRdJZY3JA0jTqEkiN+uJaKTBAr6y7OzRZjeRe4IDFbEDcAYNpdsAvCK1QjVeUTcQeHRBm+4vi0vTck6VqgASKcs97GShCTNg5/7Ttgf/D4MopQNIHerpgCzNqBMwDyK3I3wDoKo1xJVQiEna9S5EAKSYMXtFgJkExi2lUqqhY0tRFm4hYXAlATAmbkzhatZabAVKyAQRppAPAkiBy5bzjtPtY92yOXU6hoqqIYX8LqDBEcyJHmLHOUbNYToNr9o6QWgJHI69Wok22AItt0jC2nl3ZjVqVFW2oBdLcQIA1L4eXQ7b88OnJcMarNU1i2sg0zG2mohBAPUrY/PCeqKDIuhjl3GyuT3Z5GCNQF+o+fPERXSLlwEmmHAWpUqhmUnSXBUs15tAgxsbxizMUCrs/EoQgMqux2sdOxWAWi3Ub3wJmqWYVCGYFDA1kKUO9xUEc/KfTFFLtfQNBliogMral5wIOkxc7Ex5XwOMr0xXFLaDqjBGgZitMf+prG0+FgSRB/EeeKz8Q5imppo6uCvh7tEKkrAMraRP6jCNK5drtqCjw+EaREX3gdIiwuZwdCmBCJbdRB63ix23icVi1zsLUuNGu7Gr08xSARoqkTUpwQxJ/qN29BHl0w0o5LiJ5fidv2PI4wH8IWZZqFNPhKoJ67zJ+Zw87O1AES3exKE1X01AN4vCt5G3yk45vJ4U9xNoeWUdPj6Pa2Tlmvbb7/AMZM+UDzxQlAIoNiBIubf7xv/bGap9t1AWXi1ExB+ySTIM3JEHfzxXX7bI1KjF+GNRETMk+lyLjp0jEL88hvzxNflVp6JOxEifXz2E9emLGzADyWAEA/d9ykERyn1vlKXxLWaAummoURqYKpBnSBNpNyB0BO04Ar5zMGZuWvbTJVj0EHTIgmOeKj+VvlkS/Qj6DUzVMoWDCAJmRsfy8sBdo9oLEMQCDInkBYH2B3xlU7ZfSYcZdgNBBBIaBaJFiJvb250Vu1mHG9KjUWfFBDHlGpIAuDYcvI4qP5N7ZD/R8Nc/bIKhVm8dBzC9eRj93xZl8saiEsSC7yTNwoiPw39cYte1cuxn6ylBsvjWPKbg7WNj1xtsj2hS+sK1O80hLeEgkADfhJMDbBPwuC0OPmTB6mVZY0GDuSTyIk/PxDA+QV7HcTc9diTiqh2q3es1dTSXRKh1Ki0iBNjbBuQzg/hS1iS1SIPKdrdTAnGcotKmaR8ifBDtKtMKsgyNuYn9b+mDKjMEAF7bdWN99uf4Yy3afbQVwpEmFkg+d4g+vv5DDM/EQ0qAVPDtvf08sP1SSWh+1MbZRytGpILkAH132E7Tf54HNWo0tEASGBt842i5P7ssTtpFO8ljyNj5HY6efPBXZ4DmxA2IBuAYi5nzPzwYVtk5fBhUy9V3VgsUyAW5wRMrHQ2Ptgtez9TEd4QL+okz+WOZbhcII4gAATcN1HUdQI+eClqhTqG9xfrzviXIaM79K1Zh2mQOdFRsJuzi0jyAxmKIdVmViYYaFa8bKIu1ibD5xfGq+k/NtT7TYqd6SAjkeOpyi5n2xlKzhjpqSomeHhAnkFiY9PTHqHBEvo1qcSBK0wC06TuTCoAogk/a5X5DEsx2k70yFkEuJvwIIY6BYm8Ak8TGwOxxwFOACPCwAiIElvDz1Wpzc9cBvWIBDQQ5MjfSVsII/l1SQOpHpJSQZls7V73vO9YsJAUEAQw4tT/ZUD1awsDcU5kIdO5Eli3EC7DmTdpFxcGPOb1gtSIBVbrA0md+QuQZF7DnHXHNSKo1nTe4AJF4mCPtAgHreIF8LsfQL/AAsnhOlG5g8IvNxqt6Eek4NB1nSgMgRJXxQBMjwqTv6ASbDE6eU4g+pdIuu95AP2iNZg35CeW2KD3auXK6pDRqkySCNBMkaTzYna14Mj2CVHqOcqUm0tRLJMEFXDHlIJurcp25Y7nezywVkUuhiSuoOoPJhEzY3IMwb4prnvWOpZdSA06gdOwta9wBtI0zGKq1N1qBgAsRM6tBE2EEk9BpgG1xvhg2wunUGX45q0zcaS1yDuCAui+0HfeLRgfNdqupJ0CnItoAAM8xy5Gwj78H1npshNGEkhiniYzxCCd7arG89YMCZfLB1cMNQTUSAoU8QMGDsVKv5EtE3wtdi30J0YsSRc3JtzN5jr+uLaLNq0mZInmL+UjYn88E5Xs4i6G0lTYAhhfqT0uPPpiOUqHXwuBABJJji6Ltcm8HoemKbQkmgyqGo0wzKVBuNUCR1AMGJ5gYJy+ZWpTglhJLKRNiLgjzBB6dcJ37Meo53ZzuzHUWI3EgkA+uDclUNKpoYFbwZFjYi3lcwcQ4o1jN8MPSsubXvSVFc0+IsYDkGOKTdgIAPOI5E4Q18yRqUggi0bGR1jmMMKeSVXVRU7irTI4WEW3kNe5ndhe0HFvxH2fWL97UUCRwMNMMJtLLwzE3/pjli1XZg76FWczbd4QDYRHQCBYfhPPF1Eg7qSeUGAZkGR+Uj88QzOU4i4gDhmDsSOfr+4wy7OpAkggHeRyEen7tzxT0iUxfUpOZJCrFrHaNgBJPvizuZpi8FZ4d+Fr/MSDb+oYbtl1IIXf0PyuP3fE/8ADQqcRALQSCTqHIQACZ3O4icZ5GuKEDdn7wdue2CKfZdUBgpPKR16SOeH1LIpACgttd9j/wBI/XDFU4zJ4SLAACL+8euIl5aKXisyVLLV1EFnQHkS1x10zP3YNylGvpEM2kGOUXM/iMO6eXRIAHLrvPP3wRlwNJXnvv1k4zl5r6Lj4a7MvW7HeFkco6nn+mI0uzaizIYX5R+588akVgSCbHa3zvHr54hmSARxSIBi46YPdLii/VEQUqpUhSBHmBv7fLBlDMcJI6kldVgLcgBbfoMFHIowJJk3O56x0wJ/AKGsdHQzJvtIAnF2pGbTixt2bWqVGbSAH5kxJEyABe4F/wBzh4+ai/lPzkcutyfmcZrK0EUqHOtRc3iI2AggE2PWJF8NqlelqDBtBm5JgGAREc/FPzF8YThsuLB/pXrEdoMA2k90kDaeOqDfGKAvDHSRJvfYbkDz9N8bT6VK6r2mwYC9Fb3t9ZUkGCDB6i/rjK0UZSUHhElzPeIAAZkyCAPe/XHf0cqYvbiJuYFvM7eW/wDfBVNgAAxGnbTM2nxQduk228sRzDa9Kpq0AmGAkGbaiNwSBsTyA5Y9RySGoTUhaagnhaGaNl0kxqO3Ib4GrKUq6GIRNAdyaVJOGQfrHJvoTmTBu1hYThfUzPfvARBI0rTLGVWwUXiTqiSdySY3xdnaxYlpSmWa1MwyqIgQeKPYExPpTlst3him2q19KkmDbhmIieW9/TE1QNtk6dVmUox0wPq5UKBF9MW4GnxCNJ3sZxRTMEkq2sQCHJaCDcAWnn19DuSagFPUQtTU53ZOEXuNEEEzsZNjsTtGuJOkEqSCJO8/yMBYNBMGZuB5iWUiOXzop1VcAQJDhpCsHlT5xe5ufyN7XcU6kMoelwmZ4irCV3EEASLW4bRhOSdQMmoOLUpIvblqMjre9uuDKlI1MrSeSndakYi0oSDxQtyNTD+9sJUDey5MvSrL9V41WCPtHUSVGg7kGSChm/hM2GHaOrVrNIVCNJdWKEwwYEpp1awRGqAb3mcAZbJFXgsGBG3EpIMXuB0BBtcYdZrNK3DmKQqhRAcFVdVMBZc3aOSm464ekTvkgmaUNL6STB1KIkqPEQBJgidSX3kGcSzagXVSFqHhIIaxAYXEkmDt4rGY5j5egdAC1hXooywGJQoSbBXgqhk9YPnya1OyWoGVGu0OFDTuQBUWBw3AgCLXIFsJ1Zom6Bq2WBUELfZyR6aZJW0GV1QBMXEnF2ap1CpalXZSBqszqrERImdMR9oQJ8jOFzZ2jPEURxIt3mgmfNNQFzYlh+TDK0aroQq6AGHEhGnWR/LII1CeIgzYbbLjYN2T7Yypq5em1R2QkpqLkklGUsLgGSCG9fKMDZHKPoZErrUDcgXDECSdKuo1xeVEm3li7K5ZVZaGpwobvAgmaTgRrBNtMkcLLHIEG+La60ytmUgMGBAaUawJjhbSY3BgMF2mcPLojAXVslwkCGJUNwmx0zMEWgz/AO3B2Sy7OVP2xZzyiOEseRKyD1KdTgqn2hFRSw1I5JICkPcaWIAuWFztxc8TNEhmdWbSCAwEFgFZaisP6YLQwEQxPkU23oaVFlOkNIbVsIPISLCXiNo6euIVCatRU1aW4RJveALkec4Go5rShAaTp4l5dBM8gCZAv+OK6WXJpmsDpAs2kkrNrSJInobeY2xONFZXwU5lnpsQ4IZbGQf9vniFLtMz+UW/HDGvXFamhLanEo0K+ksLpIi7FNyOnlhU+Qux1qFESBNQrNt1BG9rkcsUorsTb6L/APFGnlsBti+j2ifkf3+/XC2siAAioDe0oRI5mL7f2xAteLETcrsfSR+WH618Jfkf0aVM6ZBuLjYDp6YIyvazSJYlZ9enL3wlSpH7/tgui0gDz/cQMHrQvYxzUzTGm9pIiygndr7YDp02dhAiRsSwb1JCkDYiN/PF1BioMhzA8IYTtuNQNvMYI/j0KswWpKwyyVJhrMTCwYdRtHjG+Iprg0tPkpymS0NYLHOZJPOzQPbDXJ5JEqLImxI+fUHnffzxZ2fWosJB03BK6SIJiZg/eAAJ9u5rK96eByAeJTJ1cV7agOUjfb1jENtvZaSrQt+lpf8AzMzt3Se5epE+R2xlCIVJJDsSSQYMrYDrN9/0vr/pSaO1S0cKU0LE7Aa6h/t5zGMajloAXSsMdWqdK3J3kz+OOs5kSSpqZu8UW3YAm3NSs7+YgggdZwNmautgAIVRMEg/9U856dPScFmuGVlvA8MQzS0STpiSdOxiJ910qWUXCnaT7m84BMLeg6EPSP1bcaTt0YQd4MiJk26453wYA1qasCTxo4pt6SSV+UHbF+WQ3pFerIZNmI2JA2YbHbY7YAqQDJBMeICxEefrufXocFtlUh4c25TRl8wdIAWGa4F9XEkrpgR9mATzvj1Wozx3ypqiZ0VAQOTK0RH3DfCYVDp8EliGEXAAkDz5n2Bwd2fnqlONad6ha61ASkA73O4vF7QcKgJVs9liUkOr6lllcssiLnUNQgztytfBmbyAkilWplXUkBjUQ+YJgrvbeJ2xxhRr1v8AKakWSYUd5HMniMeEE6pEffiGd7FDmaDfxTQ2oU2GsFWMnSRJEknebmBzMUWDv2JXplQylWhfA0meLmk2KgHe0HzwNX2g63CwCsRBkQIMxbfc+2LOzlY6gorgqe8UrYgiASZG8em3KcMXz9RjS11qTwunQ6lzaCZIVl5CeKdxhMVC9XZda94tJ2EAkJTCzJ06o1RbTOrnHOQQaCuoc0v4cgDUVICVGCjxXtueIeZgk4KfMZQgOaNO5u6Goiwd9IqIULbxEbA84EiwpVdCVmprUN5WnLLJl+FYFxa0G9xgY0gBaj5hmpUqmimp8OpodubLPIwxEmAF5YuWm3esjVFZFGkpU4vCPMcDEyZB5mxxd2t2NV0hgKRkkKFcapdVGpUJk8PO8EbCJxRl8poQF0LPCgk6lQDk86ZaxAYDyMkGyQxm2dV2RaZddSw1NTPhgXV1YPG9gDBuBvi1AiqUAgw3OKgPmC7IJ5HUNxwkxhWM19WykcEjUA+i5UwXkFnRuGBeZuOWBWzFI3Wo6MDfhpljsRYspCkWKqALAGd8LEeVDrOVVpiYDkEeIsSDaRwgmdjdlm8eY+U7W7yCuoV0P1YUAahtZiS83PCxIIMcowvbMBUGtzB9UEDcLANr9eZ9cVvWUExCDSdIBYqeUtKg6o6kwcUkTJjepXDK31SmqBx6WRRBO5HdiCLzpsIGI5SqaetlKltBAUsApUxZxzgAmIg6TxDAXZfaRJJIOtA0RGlhpKlDuNRXUZvqCkRMYlRrszLpUCILGRELzHVotH6k4qibLUzltJAXUNRVQV1MIgWV7cRALfngWmaisOEiPMR/pPD0m2J16rLxU1KFhpSYGlYDMVAuZNtRM4oylLVKgxP2rAJaxNrXkdSMWo6IctlmcRHTvE1GCA6mQUP8oNwy9IgxuMAkHcTFuc+XuMOcxl9aIqghQpKwp5SW1GBLWN+gFjY4CpZbcTIhpF/lNzH9sNEPkguWM+U78o6ztGCKdBdpk+tvuF/ux3LdnFvCZEE2DEgAEnhIE7HqJi+PfwTA3GrzABBHl+m4jywBRNcs8alURYb2B9fzwZkkZXBdZMEGNReGBUyUBnYxqB2BwoL6dhceUWGDsq5PEjQrAWDQT5X8/wAMDiNSGlCk6VIplnF9AU36G06laxEQYgicEU6lRQTKMZv9Yotbcag0zFzhatE6GDVCF34bwT4gR0aB0EjzOGnZ/YLtT1xC/ZLtoJ/0gLZfuMWxm4rs1Un0c+lWT2lVAAIFKmTMcu9O0+ZxkKGaYi52XzgEmeUXgj26A41f0n0NXa9QXvTpCB6tMzNhvtjHvmi7shUukmCphj5z05xsBiiUdroyrxnUW5QGEb7m17Ex5dcUpXVdIKgagTF9UyQI5LMchgxlVwHQioVAHdmFgC5BBMHbYH1xZWZkqs1V9KclWZIgMY03A4rk7fdh3YVRyqWaC2siFhNTNyEzJ4QD16bHFRzCNT1qEVlOl1VSWCwYIJIkxY2G0knFCZrW8CSVFy8aQdrmeFANgOnPEM32qajEmDsobTBgDTE7xG/Ub4KAoyUFolu7ZlmBcjp5wPMcsMajsREMBGmCNhtduUCNhyvOFQqSTJttzvg3LZ+GI25X2PkZNh8sJlJI9VqHSKa6gpghiILAGIPOLmwHKYODKOQB0kgs6ydQcUyx3gm7bkmbEz9nfA9TNWIUhQLkCB7mPPfHErEsIaEEyIn5bgHEtvoaS7GfavadZoGZTUh06NLQi6R1AYGLjjJkb4EWsE4KOg0mBKk+LVDEBlJupjSQJBBEmQBi+nl2WWduEiAjEmZ8ifTyxmxRArEFoCtymJHmL2PPBGmE1iNqtNUh3ji0FAwDk6gDMW4FuItqI5AEYF/xdnLsxqQBA4jdmklnMyTAb0gARGJ5ikroNdT6yTMhhqUCFg6bEQwuACIxVmYQmVHEIgGYLSG8pEdL6uWKUSHI5le1IixYzvMaUPijeBcgTJ4miOZdLtapRpjuvrFB1OHW8HYMhmRc8QkCYteRcvRNRTYaUJkHgVSdiStyegH8o9DTmu0tDRSF5BLmdRsNpYwvlzm/TDxFkzSZz4xlij0adUkcA0CQGhpZokk2kKY8xAGKK38OTKKFJFh3ik6iYiDJN+nMHrZcKzVwqOoQsAqsiwOcLURREbkMBInmLYGOUamSpI1gwNIBCxzkfd6+6UQcg0M+meEU9RIZdOrVA8KggzAF/STijTMsWfeBckjcktcCYGwxfmwdZ3iBEKLTDG9uZOx/Cw9Itza1yRE+V+cmeWKSJbGOQWoY7tqeoSRKoWleYtMhbzvYwMEVqZdAeASASECgDfkNtQGqfMDYDCqjUNNtakEqZUrYggyD1+Rw0r3YMsBKigxbkTPkIYEADywVsOiFJ40gElhAAkcthNzI++QOUYYLm8vY1FdVB+zBHqJtq5bjywLlxtPEBMiw5DnfefuwwoZh6cMEQXm5uQTaSDJBEb9cDT6BNLkFfM5bda1XXAmVGqeUXnbfmMWpUy7sSazASV1d3qDFBcgXjxLeLycWVs3vCKvCQNCATO8sb7jfljy5w767uzObgE30jkLwv2euFQWiIyyAzedIYO9KqzLOw5xIg9RMek82yqq1GXWSQNRR0aCGEEkRMcwSbDcYj3TbwBeRLX/Gee5nAXbTxRYEy0gC/Vp6zYYqhZfwedr5DvqVJqaoujVIv4YXcgFpHU/zDrgDsEJQeoxUVZEJTgnjO+4uIE/PFXw32nUYhRFhdySNIFgehgSAOltsade06aGQulmFrANvy8zEz+mI2tGnLsj2dRcEsKBNQsCEkADzvIABkmbXG8Ri3tPQKkViKlU3CB3IAiSSbE+QC+eAcz8SsgOiF5wYn1P3xP33xkcz24zswLEhjLMbkn9gW8hgUWwckjWfSNmtPa1YRJNJTPPhFQgfMxjE5vO0tl7xQbkBw46faEzbrzxqPpVZv8Vq6bfVpJ+dTnjM5emEUlVNQzFhwzB5mw/fphpCO5WkCJqOFi6hhEaQSCQtif6R5TAxTSIcmHdyTxFzpBLWso4j7+2OVqRJDVWVQPCiyTe3DHD8yflhazaGiZ2OKSFY67Sya6YFekAswERgpInnEk2gMZnywkLkmRiL15/f5YjTGHQkXU6fned+nzxfQeAYExO/pMW54Foi99uvlPLBuTpgkc5Jt0mP7D5Ylloi9Uzy84Gxxaa8QFHSOp8+v7G+Kc3wMANgJMX8p98WZSudUqutrxz0xzOJHZ008wxAAuTCqNydreZ9zij/AASvqI7mpqA1EFDMG4O37g4a5bOMtTU4V6mnhLEWIuCqg777gYY1MwKzAgFVClmDb6iTFzsBYncxN7yGnQmkxLmMufqg6kPpIIEy0M0COsR+Plih8mslqzBS19KETFyIO0e/vjWVs73s1A606TC72k6JAULcAsQbbACf5QQj2PTdgSUNWZkayrEmYaV1A3sxHLawOCxYintDMDQiLSGggMp1HiJ3JIgEyIiTGkDC3OMzOYHOAACQAPfGxpfD4doNSonB3hRmJXReLk6heRGk7Yp7T7MWmhSpTqrBB7xT3hEoraWEL57bGZFhgUkJxZlMvVNNuAsGO7AX8wORHWcFisrEjTcncMfewI9sMj2EmgAvVpswnU1GUMz9tSSF0xy649l+wFU/5oPRkOqTyAVeISbCQL+2LyROLF3eyBdiByMRHl/sMcR9EmJBMbqbwf6T1+7DetklVQULOQ0OrJBBBJ2iYIHMqb4uzq0qtaoaYRAdJWlOk7bDUukm91BsbYFJBixPSKnwg/OP0GDuz7BqTcM8dIkWBAuv+kiJ9AcE0+zmUajQNoJ4gYB2JABgHqcU5ilqHCkMLqdU3H/SLcvnge+CbrkllidRU6lJWSdrpuOuzHbp7Ffxc216fPiP3Aj8ccyedFTuWkahrVgRcHQ0z7D29MXiuDsV+Sj9MJCloCztYm/8QWtyTTtfmx6Y9luxlqEB6kaV21aYNpF/6iZPngvOS6aSQQWQWUA+IcwMXGgwOrTMXMEbcz5mCbYGNMCzHw/QpLqYqTyk6pP3Yp/h0OknugJBCCF/6mIFl9Y9OtvbHZTsxN+FVA03JEGI5cuXriGUyACju9CuedZbz/Tq4J898FlJBXZzEFmpoXg2IEUxHPU0LPr15YKbMUvE1QazOpVXvXPTisoHkPfCHN9nV2g1ajx1KvA9DEe2G9HKvRVYC1bSulCSJ8oOEyiNXOFm008vmKrTJ16mF/6VA+8nDFewHbiOSVJ6JvtyDp/8cLanxBmUFhUUf6T+kYkPiLMsASdXqP1GCmFoe/HFb/zauppB5pLDaAxQzUvfl+nthM3mqxbTULQDYzsJkFSZtv8AsY1v0lo/+J1mQ/8ALS1uTOdjY2nGe7L7VqU2IaV20NEAEASp+yVaBY2kA4lMqgStSoVI46iNA8Shl87rBHO8HfC7Ndm6QSHpsvk0n2N8E9o5olpENJ30gH2Gxnz98Qo9ktUccAWeQBgdd5NsWiZAFClO9h1xETjc/wCEU4VFFrA2iT1OMg+XL1XNPhp6jpJ/lBsSfS+GxIH1EkAKeX7+d8FJUhQbBr/iDfyvHyxf2f2UlTVxxEcTatJ9dILcvL1xenww8yHpn7XA8QJIniv5xc/diWylYvbLs5Ys0IILEewEm1zt/bFtPOIBpBJT+QKCCepkXO1yfbDTMdg1DwhSyy2lVZAp3EwGPJSZk7eWKqXZNalvQqKCIMUnMdSTfrytHtibCiFGuKekCgqkmdYUhlkcJtabyR6D0GzFE1PHU0sSIBgp53BkbggaTF564uz2bqLAC6REECbxaRLaTIi+nyItjwz7PqClIZQCGVAWAg6fACQCORm2F/Rg/Z/Z9VnCkNoUy0KZixOkDdiAAAN7cr4me062X1jT4ut9O0X2JBAuJjF715H8ob+a69IBUhlWR4dh1O+K6fAJJWDbhaQYOxO8RMX5bWw7DEBodqVAZBIIUA/9FxPpE4J/8U1tBTvGKkER/q3vvgkVhA1P4uZGvwkypteCQYuBIttHa6pphFpyfCStyZMixgWIgeURfBa7FT6Kh8T1gsqTLTJA0npMrubYqpfE1UDSSYmec6uEzO+4n1wZk81S7uHQsEaSdhB4WIXfkgg8/bDTL/D9GoY7xQYkeY/m9DI59ZAxSoTbENbt9mFSVk1DJJmRygH0tjqdtfZ0BlnZlJt0nePnjRVPhKFJHEu8gTHrvGK6XwwSuoEIu+phaBvcmPvGHSFkz3wf8Q6KsBYBQDoN5MgAAjexnDDtMqWLBSpNwIj2HTAnYXZumpL0neJKqVhWAIEjUQsSR740Oa7MZkl7MBYKQQB0AAHQX5xhJU7QpO1TMjlM4iOSE1VZlyBtbigHb+5wwXttWBsimYAYQx8pi3X9MJmyRLMonUupjHJftGT5dL4i7pAi8DffGbXZ0q+Ohi2dlzTamwBg8LmN79Tb745Yb94ghhq6gCZve8t+mE7Zwd3xBTPleOmxHufbA1DOgAwCvSwH3Em3piG2y1GMR+mdZWuWUACAeL05gD5zibZpnPEutT/QSR89gfnjOrm9TTcdBqJ9rGPbHf4iDIWfWPxCq2Go0DkmPRl4I7qqwXmCdvORy9QMGns1hYV6Gs7ESp+6R+OM6MzJDRcCbm9uYYAH8RyOHWXzaNp1s6CYaDBE8+dtv786t9mTgug0ZV9qpp1PMOAfvVcRzfwwTBGYKDlMz6WMHD+j2aANAqOVKzJN9/5ovvgDMfDCgcUaTsZm+/2aeK4M+RL9I6k9pVuKNQpg9YGszHzxk6eYfWFViRtAJkgW2PoffG3+PMmrdo1CwWCEUHUysGh25AgqdrzeMZanl6Y1ppZXOylBqYG/CzHimD9kTG2INEtFFBmZwpQAbkhEGxsCQOR2M/fhuiBLXJ9vlgPNigtMQzU1N2uJZl03VQBuCDPCL7b47LuqlZUkwqk96RA38QUA/OL4pSJcQ3M0KmkhBLkGBNkEXk+EMZgAkbz0lNkuyWTiqmE2K0gajWvAKDSvrNox3NgudDZgaiRxMGKmBICaQQFEzPM+gxNMlWoiVzNLrxGpy8jTgG3rhN2NJIrqVVEDTUgTAlKYJ2k6mJJjnuIEdMUDLa9SU5QaS7wwEKt5Z2NwOlhtzw2pZU1JNenl20qSaiuIAUSdQH1mw+eO0Oyqfd1NX1CtCuzgspVXNhBBliqwN4UkwL4i6KE5dqcI2rhGk+UHaBaLHfr54llPiCvRvTcwSCQGD7RpMb2sL+2Ggp8afV95qFMGoCxChFFME6WKkwCdRJG3mcC5ahRp1QuZU6HbRpVmUhlA1FfIMRY7lvLBYVY3+HO0Kr1UpV2YmqjFZ0tDaVZdYZTYhl29LXxn6HaC1DfLUdYuSoNMjTc6iCABa5i2GdfMmjXWsbKrhyTA1K3gAH+i/lg34jpTpKBSW4XaJLd0xCs0AkjQ9NiTN1Bg4Mnf+hghZVp5RqfH39BXdmVwAaYPKNQBMqASJwsr9lUkXXTzCVQwjQeGqCTYlLhhHQzfYb4apQqqisDIV9QgMtMmRJZ6ihCDpAIm4IsdsQzGQam7gUe6oszFalkOnUSCtUkWG1g222KtoVJsQ06YRZLK0ggAiwnyI3tuPywZUOixCqp0ksUQapE8Mg7SRqi3OMGZiiSC2tHUbujUxU4vtMJksG5mx2kzIFpCdMuKgBnSl7GJIJgKDzTiIIMcxgTsTVF2VzbGRqNTUDIZpsZvAXSRP9WB1zhQjiWnAkGnJfc2gCImSJNp3x5qOlgEpCJHCdTM21oZoYT0B9MfQexvor72gzZk6XqKrItzoaAZcTBPKBsPPZ8bE/hin7eHAHRw19T+FyNltPLeNUfhgxvietIfW9UpEalUhBtaZE7DYm5IblgB0rUHrUWYd5S+zqYgBDJgbWW4I5DAlKpa5UPMq+ixB3DcIa8/1Tf1xQqNX/4z74jVMreVXiWdpnhaRY8IF+oGB8z8cVLwiMF3EgEjkRvA6qbiQQcJ6lZkK1KJopIJhTBk3KnURqF+sbWBxdWykaWVeCrFgZCNF0JUkR08rbg4V0GIHn+0RmSxKhagEgD7QG4HmCPY4W08xGx6jBOZkadNgVBESN4meW89cB1xFx8/XnikgsvTN2iPTHgSo6m8Yqp1QSPPHS0m+04dDsIpZplkeR/vHT02xyjmz1t5iY/MYGLXnEqYiYM29xgoWTC/4kiCTeff9++GeXzmsATsI9QNj6x++WE1MjSR57Hli5qumI6/3wVYJn0b4fz5KLxNKHSeQ0ESDMTyFvLDrtelWrqiI4VTOpg1wRBH4fecZT6PsxrrMpYABdUHbUIH4E/sY+h1MirC8H0JGExdny/6U8zp7ScDVq00iIJ3EkG1pwnr0iwBKVamYqWRJaEtqLgzcwAQBYQZ8MY3HxvV0ZyqUpjWf4cGrvCQZEEFYO195whTsh3CzVqVEaAyF2GpQfCd45EQLRibKUWI6y1kTXXABctImTsLnT4GMWvxEXA3xzsXtynlmqmpTWsXUKAQraReTqjxcrec4LXsGnSqd25YuwBpkc9RgGDyJsRyM254Y53LU6WnvkQmASA20QDsTBBIBvBAGGOmD5ftvK18yhGUpoCCpkABiSIsOGbAehN+eLO1cxlEZ1XKk1JIgGoACGgQJAErcj0w0r9jlhRFKki95uxAhmK6yJElRFgViSOeL6mW7yA9NjeTABMqBpki5UqIkGDv0jLJJmmJmaldCO7OVNPWSNbM0hS+oLY/ZEATvacMM/k6lQmKSMoHViys0syiNjp7tCTtpwSEC1F4TEyRrYC0mSGUnVJ919cWZWiGRqetkQayom+k3v1YHVvcyCcJtXYY9GfoCvSZToVQwCMoLcSo2xhpN5ubGOd8WZjss1M0FrVAhgsihQ8mdV78IZm9YHpN/a+aKqirAMK1Th1FU8zErc9RuBvM+pmpxbKWHhYkQOpAvG5Nvwwm29oeKWgullA1FQzkMGiSArabMoAJkcQbbqMTp5ymCSWYBFSqAJnWAtIrEi8ou+0nC3NZgTL6dJKeB10sxDSWa4VQSSQYNthvgbO9osSaLBwULaQwJO8Rb7JExuLnqYIpg2kjoy4XUGc6VMniOzmCY20mVn/Up2GPpnwNUDZci7JYcQF4UBpG3QfLHyTM6gIqUnQsCqEjSp4VGkyBy5zYnytqPhH4yTJpXouG4WZ0EHVyEEchABmOuNpLRimaj417EyCUnrVJo1IbQ1OzMxEQF2M9LWJnHzSvW+rC3BJ1bGbyQu4OxBKgRe84f5jvM1WStmSTqDOtIX0U+ErwssQfEdUSok9MGdk5LhpQTCkamWQBoOsFQDqYBo2gLAkxGJ4Kos+jz4WFVhnKoWEb6oAgksltRsIAMEDefLf6elTnMDe+PmOQ+IWyGaNF1JR+IgEFgW4gYnck3HQ84uT2z8QPWqxUBpUAJC/8xjsbA+ttr3wOLsQT9Jgplademyq4qBWqAyGGljpYCxACj5GMYCtk2q6dNXWnIOCSOZVNSnUYkjTcc+eNzUU1cqmik9EGqLspqVHhH0kDi07kX6zIwh7U7Bph7nSwMBncsZtsOKbzEACcHA6tGVq5NRDMNaHwlECE7gDUoA1Ai8hgPPFtBSD9S1SnBjjEy3MSDf5L+OG+cR6bKHJJLQtTWyStwAQCZvzYc+YviWZqs6LUZmGkaRLEX4jEgFSY56RGmSeWKyFiZ3PZ0EhWRFK2lQANzO1vaN8C1VIBEHqZvHL2/TGtTIqxQMCSDDQCSkFSSzGxLSeQmIm2K+2+x37qjUmdZqSGHgfhYoxJ2MkgwAL23hKa4BwdWYymb4vB6c8F5js2FDEgE9DMepjT8gZwPUyjrupiJBi0dfTGtpmVFLNi6jTwRleyXqKSoUkTCzxkDcqp8UdBJttiqjaMMCSi8i22LhJ9Zn8R+mOd0wALCNW08wLW67b+WL6NO9zYD2/ZwDCey9asO7nVaI3tGw5mQDjUZH4gr69FRzvxSJMkE+EiwkdB+ue7NQWMfKY9cbNM4KviCuo2D3IPruPzxMlZSYb8Vt3tRios4pC9jDUw/L0Hz64SZRahDFal6XeEyOQgELeff+VTvOPY9jE1RY+VfvkD922lX0nSZAOktF7E3v5nri3L9jKT3TBWmdBjZTCX3vfl92OY9gGCZCs7ZQokcLAKxJkaGs0Dc7QsxYC/MXMdqohpAqXKxdgA43uHF5gDy3tj2PYMUxW0Wdr9qd4pJHFEBrAwb/Iz6iAPmlpGKitsdTA85KqN732HlvbHcewRWhN7Rb3jzoQ+ElmZiQzuIGpiJ2Jt0AtBMizM9j1TSCKygtDVTJlyTa8eEA7czc8sex7FKKolt7A6mSFEMr8RLCSD4hElSLALseZJAjTi56hKgKSEAINzq4zIhpJAFzpmJm15HMew6QrK8v2UdLlarIFGw4gSTAkE3E/7YO7OyjBB3rIzBfqx3KMF3iWMMR/TYeuOY9gAN7OOgstRtZB1M2hSWYQQGBPEoYTc3iLYb5DtbgHCNY2UeABrECZO1wevKMex7A0hpmd7c7JatVVgyhdIBtEHoBcQDtcW6bYt7K7DNNgwOoCYBdlF/ePljmPY06M+zV0lVqYV5EabLdbTe8GTJ58htyjRyFEcmGoBWAJgxMjxSVg7e+PY9jNpWaKToD7Y7FatTFMNCqAFk3JFpNouCdhyA6nEB8OsFZZQiVZNQniGrU7mLltQsP5QNgMex7A4oWTJ5n4YaqB3rgmxc343HM7WAgD1PXBn/h8Ow70iomssVOoWKFLQRfwm/Q9cex7CwQ82D0PgtEEU9MEQdSyWuCQx5iwMWHymam+BvrHqLVJLAgarwSIJge3SCbDHsewKKsWTLT8D0wyuG0sNJsCQGFyygnmYtyk+UCf8OaUONfimDpMre0Q4HTcHHsexVCci3NfBGtGRq0jUCn1fgABBA49iNP8A24HpfRwlw1cn0px78f3Y9j2KWiXsP7K+DKVP/NqNU/0po/8AucFv2DRVgadWohAMygM+zjHcewuwTP/Z"/>
          <p:cNvSpPr>
            <a:spLocks noChangeAspect="1" noChangeArrowheads="1"/>
          </p:cNvSpPr>
          <p:nvPr/>
        </p:nvSpPr>
        <p:spPr bwMode="auto">
          <a:xfrm>
            <a:off x="63500" y="-912813"/>
            <a:ext cx="2428875" cy="18859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2" name="AutoShape 14" descr="data:image/jpeg;base64,/9j/4AAQSkZJRgABAQAAAQABAAD/2wCEAAkGBhQSERUUExQWFBUWFxgaGBgYGBwaGhsaGB0aGBscHBseHyYeIRokHBoYIC8gJCcrLCwsGCAxNTAqNSYrLCkBCQoKDgwOGg8PGiokHyQsLCwsLCwsLCwsKSwsLCwsLCwsLCwsLCwpLCwsLCwsLCwsLCwsLCwsLCwsLCwsLCwsLP/AABEIAMYA/wMBIgACEQEDEQH/xAAbAAACAwEBAQAAAAAAAAAAAAAEBQIDBgEAB//EAEQQAAIBAgQDBgIIBAQEBgMAAAECEQMhAAQSMSJBUQUTMmFxkQaBByNCobHB0fAUUmLhFTNy8RdDgpIWJVOissI1c4P/xAAZAQADAQEBAAAAAAAAAAAAAAAAAQIDBAX/xAAiEQACAgICAwEBAQEAAAAAAAAAAQIREiExQQMTUQRhcSL/2gAMAwEAAhEDEQA/ANn8VfGwy9V6ZespQi6GlENqAs6naPfGYP0oKAo73Ok9SctN+v1WFv0mUtXaNeSAO6Q3HQufyOMVQQHQepFvIWj2jCQz6hV+kLSlOp3ubIcEga6HJtJ1RSkQSvrMcjgVvpR3XVm5uZ7yiNrwPqY5beeMLRUHL02N+J5sbGQd9rkIfScKhW+sUiYm08xI5dDcYKsdn0yn9JxA3zZ1aoJrUjEdIowfvx3/AIj6DxPnDDso1V6YB0iSZFEW2t54+eVCUlD9ltXrcI3oZ0fu+J51SxnhN3sLQJdTv5hYPMz5jCQrPoeX+kfWtV9eaARRbvqUHUwSR9TuCZwNmPpKA3OdtYRmVvMwf8qLxjDZKnpTMgyIpiAR/LUSQR1B/HAzPNbQebgE+WqNumChn0ZvpEAJTXnJLMJ/iEJlf/5W2OLB9JAcsQ2aGlVJAzAtJVY/yjBJP+xx8+DbOQYNUt8iXBvzsR7YGFcilWIJktTBA89Z/wDrhUOz6hnvirum0mrnSIRpOZAs8QY7vzx7KfG3BVYHNEU9J4sySSWG10/qFudumMb23Q1NRt40y8X1WaQZtbYWOwjFoQik/wD+5QQNhoRnJtaLqPkMIpUaKv8ASUQFYLmOKbfxTRCtA+zNzq9vaj/igSTwVpPXN1ABHIAKB+uMnn6gIBEcFOlpA/qLMZ+Tj2wrDcO1wxv87fgffFohn0X/AInMyqdFQBiNszUt4gDIAPK/I4Y5X46Z9dqhKpqYCu8AEQLi28bfzA4+XOOEMbDh025kSPkJOHvZ9Q03zLLeKdUbcyYFtrN1/PEstD3P/HsVG4a3CYkZyuoMEjwgxFsV5b6RjJJp1QOROcrmRytqxlWS2rhAJnh3GoAxE7SSAR74obJDSGkkzBG4kg3meh6b4L6Ctm2X6Tm0Ed2dMTLZitqt0MyPfF1X6SXKBTRBm5mtVmCAwuGmY8+mMFUX6th1gfKWJ97YlRa4BmWHp0A/+IGAVmzrfSSx0nuULG/+bWgFTbZ4xB/pCcSe4p7DepVNhcDx+ZxjswBCActZk9IUgRz35/risMSt5kMPZp5/MD54EkJtmwb6QahsMvS4oMaquwHTX6j8cGH6QHXUe7pLwO//ADILK7UxbVF4X97YTTqI5kSBGwgWA9pnzthtUonug4mVplRYb66dyeQklhPrhtIabNC3x7WBtSoyFDEaDuQOZaNyP3fEKXx5VMfVUbExFO0iNvdsZ/MU/AvVKY8o0q1yL/a6ct8C1ajKyEEEEn53OqDvAiB1+7BSE2zW0/pBrsXkUbKSD3V4HznYD2xwfSHXEkpSjYfVr5Tf0xlezlIqgWOqVjr3gKA/ep+eKKbHcjnMcr39tsGKDJm2X4+qxOilqA37tbRsJibYcZb4zZ3WygGPsKT+HIz74+dUiRblb2kiMMn7SvqUXESLjrB8ufPGU4vouEvp9Q7O7fU7geVgOX6YdUM4jC0Y+R/4uVd9hpsOY1eExHRg2G+R7aJAZTOqftQZtsPQ4xUpw5NHGMuBV9JlYr2uxm3doCP6Waop+44yqdkuCSwMLsSIE+ZNvv3+eNT9KmZrL2m4pHTNOnMAavFU5xIxn8vkGqDXUqFlkCWJcyTdUB8Ri5FgNyRN+tmKVln8Ci0lpvUQMpJKAkmTMaiFgR69cUHIrZg9M8vtSJkx4d7n0wx0yhW6050oAA20HimJtA2tECQIA+kqdJpo5iYKlTcdAy8oPU2xm3/TVR/gIQrve+oqDFhNj6hefyxBcgWIIAUwCQWEmSTYfauTYe2GhqUl4mplSdgjtYkRcsCLeu83wPUqJqIbvONdhoqW22Vh5Rh20JxRVlc0CSKo0P3ToxUxMDhlT0I9hy04DTJgVacX41tE7sCL7ERN/I9cEU6lOm6anZmE6fq21Q1rEEzIJ4fvHOt5QjQ4uYhldVF5E6hYjaR0N95ozoqsPEeGBPODqba8SB64IXIju3CcQLpsDIjXyJ/qXfaedyZ0Oyy4miBVtdQ4YqegAWTNjqWd7wbY6BUpypJDGIEEEeiwJu0QOmFJjjH/AKGWZkU8u43NOoZ86ZIHrxMD88dzmbHcMQQA75hhuGF6YHS+nVbApqGpl1WIMvxABfEUcahw3hRcnrvGC8zk17kyvJ7AFiSwBtG1z/cxiHJJ7NMXWhXWy5LVFiCaNE8J690ffh26zgXMZTlYcK7XvAYm3rh02U1OxWZdUKjwyNANmJuflgfMZYrTl0qTZRDXgWGqF/HA5ocfHYGtEMAisDq3vsYVQD7T/vgpKcU8wSVliogXHHUD3MwPDtzn3izoEUABXbxseLYxABtMCbdV+V2VDHL1DcnWscIvw1I2HoThZFOP8AazgCmVJDaLwbGGYQIPRRbE8s50nhEkm5HS943v+HniqjlqzEWIhgJuTvzG/PHauTqM5lWAkwN9K/7T63xVpkSTXBU2X4mAmASombi5Hzjr5YlVy5BSbAWna4Mn539yMHZmYU6QpUgWgtY8NpvAi/liyrlizBmMEgQoEQYtO9jvP6YWdEYbB8zlYQDSVuYteSF0+fI2/XFFJDciwANt5Fgh/wC5p98Ns3SLy8Mdr3JZryTbYAjf+U+Uit2XUJ2IBIgwfDtP59fzI+RVtlOHxC+RJtsoA+ZCSPkfw6YYUkjKvwmQY3/0NPlJG5HK2C6vw7qChJMlrk8gfzImP1xxOwagDLYKdIPyJvtvc364PbCuQXjkB9o3lVJMLSC3mDoAO3nB62xwgGBYgLCmSInqbXIkz1Y+WGVXJ8bQwWST8uQ5bD8ceTsxeZBJi4EbWtfa/wDfE+2JS8TYC1I03BGknUhAkkyD1PK218V5fKEuwKzxGwN+En16H2w4o/DgYMWeLSp/sZ/ZwSnY6MWJYEtyMbTMACABEWGF748WD8LM1StDarCJ+URHmLn1GCUpjWsA8RuN7sYk+g5eUY0D9jiJj1lZHK5MkDrhhl6hpqVXSAOVrbdLXJ53wn5+0Hq6MhSosxnSwHDFuc6m353b3w0yOTIdQA1ptG1mB/AX/XGk7PzMyQyiPfp+/OcGU66k+NRPO1z+m+M3+hvov012IPpIrU07SqtUuBTpwoAky1SYPK2+MrnO0RYFZgQGHCgBiwB3XnFpmTJJw9+lOix7VbT/AOnSA4dV9VSPTGYfLAkisYZbKADraRIBHr1M326dtIwUmkQq5ioSVtBmd4I3mCNrTBxdRyxKhS7ei2PlO5iTudtR6ziqmr6QQrUzdZcgjzEmI52jFlNlUAmokncLqOqLiCRJM2NyOm+Jeik/oZT7B1WbUCPFreRc8wDImxieuBX7KpIwAhr7oVHymbkyLes4OqZ0tTJZHZQQAzEIBBAgapYmZXTffmRgmnmD3WpBIkE92NWkX3LNqBIsIUAmIN8ZPL6apx+C3K5cKy6Rq4gYJ2IvYg2MwBIPmOpdehqJOoIr6uJgdIB5E3Ec7xBnbfFH8XUZWEDns2oCdgQCL2P2jIHTEKtRyF+sg2B7uReYvF5574l2WnHpE6lNKJbUis0ErxWk3EwI2ggW3vFsDLnxH+aNJgaGIqQduY0gRzkDn5C9uzkMOp0kEgsyux6Swaxv/LBG+L6SluMoE0ESUMxBhxG+m+0jaRPNp/CWvpflKytTK92q6SpDU2kAMN4gydxAi5jpg5svrVTSaYWTI0kqeZGrkJFv5d98LaOfZnY0xKGkBBLCQjKQ17lSW224t5GLc1k6pUIdTQmhIJERDIR5QDck3DdMZyX0uL+E/wDEjEAJUMjSdyoAgkmxF+QnAAqtrOoCZa5Bgnr5bdOfrivL3ZQ8ryLjwxeNY2UyR5GZPnbmso4XSyPJuCQRqUWOkyduskbYTVGkNhBo8S8AE8UgTZuYIN9ug/CD6lOppgSBvEXm8fdb3wJk3OkCDYbb7EzHP5bemGNCsWPELnpeN+focYSkzowXRIZQwNRk3/sPf8MUGm99OnkSD5Xn2xfnKJZuFzI35fsb48SxBEhja43IgqfaRiVIlwQA2Weo8QBERFgfTpg6j2aVKhm4TPqAR+uJpWUFSb/u2372wxy97ixJm+5/d8J+Rk+pIGpdnkCxtzn1P32wVQy5UkzO/tvAwRm7QP3b+0+2B+9IBMydl5dSPuGM22xpItkLE/duOuKahVzvFib/ACH5/diNOkGuZ9OVwN/3yxw5dSzEmCv7/IHbrhoKRwZRQ2yzB+439sRzGVUNsNr/AD5fvrj3dhpM9Rv8hE+/zGIKmuOKJMn5R92KoC+kgHBAM+9/PBIo09ewF4/KcKqGViDJJJEmesj9+mCc3TlSwlSDv6EcsKt8jcQupk1MjURIk32np9+E+Z7IZWJGpt44uW8gm82A5b4YpRJUEGZsZt1g/dHywXQzo0HaQbjy5H2xcZOO0ZSimZ3LI32w8mBN7ep3O2xnbHDkqc8Kf+6w+WNI9dNRm2x/P9MdfKU2BDWBMzG/lO+NPa29kOOKE30l5gp2jWIMTRpgCPFL1JBuJUDcG22MW1XmEgibyRMf6idp5EjbGt+lP/8AJvZSe6pwGAM8VTaT6/djEhyDfTHQBTbzO3pvuMemkcF6DOzTlnJWqGAaTrB1KsbahF/+mLTfF57NakwtLOwNNhDBx1pmY39SOYtgZa7OkoAWWxV4Y2m41SIAiwHvgzsqtUcGmqhx4iGRdJZY3JA0jTqEkiN+uJaKTBAr6y7OzRZjeRe4IDFbEDcAYNpdsAvCK1QjVeUTcQeHRBm+4vi0vTck6VqgASKcs97GShCTNg5/7Ttgf/D4MopQNIHerpgCzNqBMwDyK3I3wDoKo1xJVQiEna9S5EAKSYMXtFgJkExi2lUqqhY0tRFm4hYXAlATAmbkzhatZabAVKyAQRppAPAkiBy5bzjtPtY92yOXU6hoqqIYX8LqDBEcyJHmLHOUbNYToNr9o6QWgJHI69Wok22AItt0jC2nl3ZjVqVFW2oBdLcQIA1L4eXQ7b88OnJcMarNU1i2sg0zG2mohBAPUrY/PCeqKDIuhjl3GyuT3Z5GCNQF+o+fPERXSLlwEmmHAWpUqhmUnSXBUs15tAgxsbxizMUCrs/EoQgMqux2sdOxWAWi3Ub3wJmqWYVCGYFDA1kKUO9xUEc/KfTFFLtfQNBliogMral5wIOkxc7Ex5XwOMr0xXFLaDqjBGgZitMf+prG0+FgSRB/EeeKz8Q5imppo6uCvh7tEKkrAMraRP6jCNK5drtqCjw+EaREX3gdIiwuZwdCmBCJbdRB63ix23icVi1zsLUuNGu7Gr08xSARoqkTUpwQxJ/qN29BHl0w0o5LiJ5fidv2PI4wH8IWZZqFNPhKoJ67zJ+Zw87O1AES3exKE1X01AN4vCt5G3yk45vJ4U9xNoeWUdPj6Pa2Tlmvbb7/AMZM+UDzxQlAIoNiBIubf7xv/bGap9t1AWXi1ExB+ySTIM3JEHfzxXX7bI1KjF+GNRETMk+lyLjp0jEL88hvzxNflVp6JOxEifXz2E9emLGzADyWAEA/d9ykERyn1vlKXxLWaAummoURqYKpBnSBNpNyB0BO04Ar5zMGZuWvbTJVj0EHTIgmOeKj+VvlkS/Qj6DUzVMoWDCAJmRsfy8sBdo9oLEMQCDInkBYH2B3xlU7ZfSYcZdgNBBBIaBaJFiJvb250Vu1mHG9KjUWfFBDHlGpIAuDYcvI4qP5N7ZD/R8Nc/bIKhVm8dBzC9eRj93xZl8saiEsSC7yTNwoiPw39cYte1cuxn6ylBsvjWPKbg7WNj1xtsj2hS+sK1O80hLeEgkADfhJMDbBPwuC0OPmTB6mVZY0GDuSTyIk/PxDA+QV7HcTc9diTiqh2q3es1dTSXRKh1Ki0iBNjbBuQzg/hS1iS1SIPKdrdTAnGcotKmaR8ifBDtKtMKsgyNuYn9b+mDKjMEAF7bdWN99uf4Yy3afbQVwpEmFkg+d4g+vv5DDM/EQ0qAVPDtvf08sP1SSWh+1MbZRytGpILkAH132E7Tf54HNWo0tEASGBt842i5P7ssTtpFO8ljyNj5HY6efPBXZ4DmxA2IBuAYi5nzPzwYVtk5fBhUy9V3VgsUyAW5wRMrHQ2Ptgtez9TEd4QL+okz+WOZbhcII4gAATcN1HUdQI+eClqhTqG9xfrzviXIaM79K1Zh2mQOdFRsJuzi0jyAxmKIdVmViYYaFa8bKIu1ibD5xfGq+k/NtT7TYqd6SAjkeOpyi5n2xlKzhjpqSomeHhAnkFiY9PTHqHBEvo1qcSBK0wC06TuTCoAogk/a5X5DEsx2k70yFkEuJvwIIY6BYm8Ak8TGwOxxwFOACPCwAiIElvDz1Wpzc9cBvWIBDQQ5MjfSVsII/l1SQOpHpJSQZls7V73vO9YsJAUEAQw4tT/ZUD1awsDcU5kIdO5Eli3EC7DmTdpFxcGPOb1gtSIBVbrA0md+QuQZF7DnHXHNSKo1nTe4AJF4mCPtAgHreIF8LsfQL/AAsnhOlG5g8IvNxqt6Eek4NB1nSgMgRJXxQBMjwqTv6ASbDE6eU4g+pdIuu95AP2iNZg35CeW2KD3auXK6pDRqkySCNBMkaTzYna14Mj2CVHqOcqUm0tRLJMEFXDHlIJurcp25Y7nezywVkUuhiSuoOoPJhEzY3IMwb4prnvWOpZdSA06gdOwta9wBtI0zGKq1N1qBgAsRM6tBE2EEk9BpgG1xvhg2wunUGX45q0zcaS1yDuCAui+0HfeLRgfNdqupJ0CnItoAAM8xy5Gwj78H1npshNGEkhiniYzxCCd7arG89YMCZfLB1cMNQTUSAoU8QMGDsVKv5EtE3wtdi30J0YsSRc3JtzN5jr+uLaLNq0mZInmL+UjYn88E5Xs4i6G0lTYAhhfqT0uPPpiOUqHXwuBABJJji6Ltcm8HoemKbQkmgyqGo0wzKVBuNUCR1AMGJ5gYJy+ZWpTglhJLKRNiLgjzBB6dcJ37Meo53ZzuzHUWI3EgkA+uDclUNKpoYFbwZFjYi3lcwcQ4o1jN8MPSsubXvSVFc0+IsYDkGOKTdgIAPOI5E4Q18yRqUggi0bGR1jmMMKeSVXVRU7irTI4WEW3kNe5ndhe0HFvxH2fWL97UUCRwMNMMJtLLwzE3/pjli1XZg76FWczbd4QDYRHQCBYfhPPF1Eg7qSeUGAZkGR+Uj88QzOU4i4gDhmDsSOfr+4wy7OpAkggHeRyEen7tzxT0iUxfUpOZJCrFrHaNgBJPvizuZpi8FZ4d+Fr/MSDb+oYbtl1IIXf0PyuP3fE/8ADQqcRALQSCTqHIQACZ3O4icZ5GuKEDdn7wdue2CKfZdUBgpPKR16SOeH1LIpACgttd9j/wBI/XDFU4zJ4SLAACL+8euIl5aKXisyVLLV1EFnQHkS1x10zP3YNylGvpEM2kGOUXM/iMO6eXRIAHLrvPP3wRlwNJXnvv1k4zl5r6Lj4a7MvW7HeFkco6nn+mI0uzaizIYX5R+588akVgSCbHa3zvHr54hmSARxSIBi46YPdLii/VEQUqpUhSBHmBv7fLBlDMcJI6kldVgLcgBbfoMFHIowJJk3O56x0wJ/AKGsdHQzJvtIAnF2pGbTixt2bWqVGbSAH5kxJEyABe4F/wBzh4+ai/lPzkcutyfmcZrK0EUqHOtRc3iI2AggE2PWJF8NqlelqDBtBm5JgGAREc/FPzF8YThsuLB/pXrEdoMA2k90kDaeOqDfGKAvDHSRJvfYbkDz9N8bT6VK6r2mwYC9Fb3t9ZUkGCDB6i/rjK0UZSUHhElzPeIAAZkyCAPe/XHf0cqYvbiJuYFvM7eW/wDfBVNgAAxGnbTM2nxQduk228sRzDa9Kpq0AmGAkGbaiNwSBsTyA5Y9RySGoTUhaagnhaGaNl0kxqO3Ib4GrKUq6GIRNAdyaVJOGQfrHJvoTmTBu1hYThfUzPfvARBI0rTLGVWwUXiTqiSdySY3xdnaxYlpSmWa1MwyqIgQeKPYExPpTlst3him2q19KkmDbhmIieW9/TE1QNtk6dVmUox0wPq5UKBF9MW4GnxCNJ3sZxRTMEkq2sQCHJaCDcAWnn19DuSagFPUQtTU53ZOEXuNEEEzsZNjsTtGuJOkEqSCJO8/yMBYNBMGZuB5iWUiOXzop1VcAQJDhpCsHlT5xe5ufyN7XcU6kMoelwmZ4irCV3EEASLW4bRhOSdQMmoOLUpIvblqMjre9uuDKlI1MrSeSndakYi0oSDxQtyNTD+9sJUDey5MvSrL9V41WCPtHUSVGg7kGSChm/hM2GHaOrVrNIVCNJdWKEwwYEpp1awRGqAb3mcAZbJFXgsGBG3EpIMXuB0BBtcYdZrNK3DmKQqhRAcFVdVMBZc3aOSm464ekTvkgmaUNL6STB1KIkqPEQBJgidSX3kGcSzagXVSFqHhIIaxAYXEkmDt4rGY5j5egdAC1hXooywGJQoSbBXgqhk9YPnya1OyWoGVGu0OFDTuQBUWBw3AgCLXIFsJ1Zom6Bq2WBUELfZyR6aZJW0GV1QBMXEnF2ap1CpalXZSBqszqrERImdMR9oQJ8jOFzZ2jPEURxIt3mgmfNNQFzYlh+TDK0aroQq6AGHEhGnWR/LII1CeIgzYbbLjYN2T7Yypq5em1R2QkpqLkklGUsLgGSCG9fKMDZHKPoZErrUDcgXDECSdKuo1xeVEm3li7K5ZVZaGpwobvAgmaTgRrBNtMkcLLHIEG+La60ytmUgMGBAaUawJjhbSY3BgMF2mcPLojAXVslwkCGJUNwmx0zMEWgz/AO3B2Sy7OVP2xZzyiOEseRKyD1KdTgqn2hFRSw1I5JICkPcaWIAuWFztxc8TNEhmdWbSCAwEFgFZaisP6YLQwEQxPkU23oaVFlOkNIbVsIPISLCXiNo6euIVCatRU1aW4RJveALkec4Go5rShAaTp4l5dBM8gCZAv+OK6WXJpmsDpAs2kkrNrSJInobeY2xONFZXwU5lnpsQ4IZbGQf9vniFLtMz+UW/HDGvXFamhLanEo0K+ksLpIi7FNyOnlhU+Qux1qFESBNQrNt1BG9rkcsUorsTb6L/APFGnlsBti+j2ifkf3+/XC2siAAioDe0oRI5mL7f2xAteLETcrsfSR+WH618Jfkf0aVM6ZBuLjYDp6YIyvazSJYlZ9enL3wlSpH7/tgui0gDz/cQMHrQvYxzUzTGm9pIiygndr7YDp02dhAiRsSwb1JCkDYiN/PF1BioMhzA8IYTtuNQNvMYI/j0KswWpKwyyVJhrMTCwYdRtHjG+Iprg0tPkpymS0NYLHOZJPOzQPbDXJ5JEqLImxI+fUHnffzxZ2fWosJB03BK6SIJiZg/eAAJ9u5rK96eByAeJTJ1cV7agOUjfb1jENtvZaSrQt+lpf8AzMzt3Se5epE+R2xlCIVJJDsSSQYMrYDrN9/0vr/pSaO1S0cKU0LE7Aa6h/t5zGMajloAXSsMdWqdK3J3kz+OOs5kSSpqZu8UW3YAm3NSs7+YgggdZwNmautgAIVRMEg/9U856dPScFmuGVlvA8MQzS0STpiSdOxiJ910qWUXCnaT7m84BMLeg6EPSP1bcaTt0YQd4MiJk26453wYA1qasCTxo4pt6SSV+UHbF+WQ3pFerIZNmI2JA2YbHbY7YAqQDJBMeICxEefrufXocFtlUh4c25TRl8wdIAWGa4F9XEkrpgR9mATzvj1Wozx3ypqiZ0VAQOTK0RH3DfCYVDp8EliGEXAAkDz5n2Bwd2fnqlONad6ha61ASkA73O4vF7QcKgJVs9liUkOr6lllcssiLnUNQgztytfBmbyAkilWplXUkBjUQ+YJgrvbeJ2xxhRr1v8AKakWSYUd5HMniMeEE6pEffiGd7FDmaDfxTQ2oU2GsFWMnSRJEknebmBzMUWDv2JXplQylWhfA0meLmk2KgHe0HzwNX2g63CwCsRBkQIMxbfc+2LOzlY6gorgqe8UrYgiASZG8em3KcMXz9RjS11qTwunQ6lzaCZIVl5CeKdxhMVC9XZda94tJ2EAkJTCzJ06o1RbTOrnHOQQaCuoc0v4cgDUVICVGCjxXtueIeZgk4KfMZQgOaNO5u6Goiwd9IqIULbxEbA84EiwpVdCVmprUN5WnLLJl+FYFxa0G9xgY0gBaj5hmpUqmimp8OpodubLPIwxEmAF5YuWm3esjVFZFGkpU4vCPMcDEyZB5mxxd2t2NV0hgKRkkKFcapdVGpUJk8PO8EbCJxRl8poQF0LPCgk6lQDk86ZaxAYDyMkGyQxm2dV2RaZddSw1NTPhgXV1YPG9gDBuBvi1AiqUAgw3OKgPmC7IJ5HUNxwkxhWM19WykcEjUA+i5UwXkFnRuGBeZuOWBWzFI3Wo6MDfhpljsRYspCkWKqALAGd8LEeVDrOVVpiYDkEeIsSDaRwgmdjdlm8eY+U7W7yCuoV0P1YUAahtZiS83PCxIIMcowvbMBUGtzB9UEDcLANr9eZ9cVvWUExCDSdIBYqeUtKg6o6kwcUkTJjepXDK31SmqBx6WRRBO5HdiCLzpsIGI5SqaetlKltBAUsApUxZxzgAmIg6TxDAXZfaRJJIOtA0RGlhpKlDuNRXUZvqCkRMYlRrszLpUCILGRELzHVotH6k4qibLUzltJAXUNRVQV1MIgWV7cRALfngWmaisOEiPMR/pPD0m2J16rLxU1KFhpSYGlYDMVAuZNtRM4oylLVKgxP2rAJaxNrXkdSMWo6IctlmcRHTvE1GCA6mQUP8oNwy9IgxuMAkHcTFuc+XuMOcxl9aIqghQpKwp5SW1GBLWN+gFjY4CpZbcTIhpF/lNzH9sNEPkguWM+U78o6ztGCKdBdpk+tvuF/ux3LdnFvCZEE2DEgAEnhIE7HqJi+PfwTA3GrzABBHl+m4jywBRNcs8alURYb2B9fzwZkkZXBdZMEGNReGBUyUBnYxqB2BwoL6dhceUWGDsq5PEjQrAWDQT5X8/wAMDiNSGlCk6VIplnF9AU36G06laxEQYgicEU6lRQTKMZv9Yotbcag0zFzhatE6GDVCF34bwT4gR0aB0EjzOGnZ/YLtT1xC/ZLtoJ/0gLZfuMWxm4rs1Un0c+lWT2lVAAIFKmTMcu9O0+ZxkKGaYi52XzgEmeUXgj26A41f0n0NXa9QXvTpCB6tMzNhvtjHvmi7shUukmCphj5z05xsBiiUdroyrxnUW5QGEb7m17Ex5dcUpXVdIKgagTF9UyQI5LMchgxlVwHQioVAHdmFgC5BBMHbYH1xZWZkqs1V9KclWZIgMY03A4rk7fdh3YVRyqWaC2siFhNTNyEzJ4QD16bHFRzCNT1qEVlOl1VSWCwYIJIkxY2G0knFCZrW8CSVFy8aQdrmeFANgOnPEM32qajEmDsobTBgDTE7xG/Ub4KAoyUFolu7ZlmBcjp5wPMcsMajsREMBGmCNhtduUCNhyvOFQqSTJttzvg3LZ+GI25X2PkZNh8sJlJI9VqHSKa6gpghiILAGIPOLmwHKYODKOQB0kgs6ydQcUyx3gm7bkmbEz9nfA9TNWIUhQLkCB7mPPfHErEsIaEEyIn5bgHEtvoaS7GfavadZoGZTUh06NLQi6R1AYGLjjJkb4EWsE4KOg0mBKk+LVDEBlJupjSQJBBEmQBi+nl2WWduEiAjEmZ8ifTyxmxRArEFoCtymJHmL2PPBGmE1iNqtNUh3ji0FAwDk6gDMW4FuItqI5AEYF/xdnLsxqQBA4jdmklnMyTAb0gARGJ5ikroNdT6yTMhhqUCFg6bEQwuACIxVmYQmVHEIgGYLSG8pEdL6uWKUSHI5le1IixYzvMaUPijeBcgTJ4miOZdLtapRpjuvrFB1OHW8HYMhmRc8QkCYteRcvRNRTYaUJkHgVSdiStyegH8o9DTmu0tDRSF5BLmdRsNpYwvlzm/TDxFkzSZz4xlij0adUkcA0CQGhpZokk2kKY8xAGKK38OTKKFJFh3ik6iYiDJN+nMHrZcKzVwqOoQsAqsiwOcLURREbkMBInmLYGOUamSpI1gwNIBCxzkfd6+6UQcg0M+meEU9RIZdOrVA8KggzAF/STijTMsWfeBckjcktcCYGwxfmwdZ3iBEKLTDG9uZOx/Cw9Itza1yRE+V+cmeWKSJbGOQWoY7tqeoSRKoWleYtMhbzvYwMEVqZdAeASASECgDfkNtQGqfMDYDCqjUNNtakEqZUrYggyD1+Rw0r3YMsBKigxbkTPkIYEADywVsOiFJ40gElhAAkcthNzI++QOUYYLm8vY1FdVB+zBHqJtq5bjywLlxtPEBMiw5DnfefuwwoZh6cMEQXm5uQTaSDJBEb9cDT6BNLkFfM5bda1XXAmVGqeUXnbfmMWpUy7sSazASV1d3qDFBcgXjxLeLycWVs3vCKvCQNCATO8sb7jfljy5w767uzObgE30jkLwv2euFQWiIyyAzedIYO9KqzLOw5xIg9RMek82yqq1GXWSQNRR0aCGEEkRMcwSbDcYj3TbwBeRLX/Gee5nAXbTxRYEy0gC/Vp6zYYqhZfwedr5DvqVJqaoujVIv4YXcgFpHU/zDrgDsEJQeoxUVZEJTgnjO+4uIE/PFXw32nUYhRFhdySNIFgehgSAOltsade06aGQulmFrANvy8zEz+mI2tGnLsj2dRcEsKBNQsCEkADzvIABkmbXG8Ri3tPQKkViKlU3CB3IAiSSbE+QC+eAcz8SsgOiF5wYn1P3xP33xkcz24zswLEhjLMbkn9gW8hgUWwckjWfSNmtPa1YRJNJTPPhFQgfMxjE5vO0tl7xQbkBw46faEzbrzxqPpVZv8Vq6bfVpJ+dTnjM5emEUlVNQzFhwzB5mw/fphpCO5WkCJqOFi6hhEaQSCQtif6R5TAxTSIcmHdyTxFzpBLWso4j7+2OVqRJDVWVQPCiyTe3DHD8yflhazaGiZ2OKSFY67Sya6YFekAswERgpInnEk2gMZnywkLkmRiL15/f5YjTGHQkXU6fned+nzxfQeAYExO/pMW54Foi99uvlPLBuTpgkc5Jt0mP7D5Ylloi9Uzy84Gxxaa8QFHSOp8+v7G+Kc3wMANgJMX8p98WZSudUqutrxz0xzOJHZ008wxAAuTCqNydreZ9zij/AASvqI7mpqA1EFDMG4O37g4a5bOMtTU4V6mnhLEWIuCqg777gYY1MwKzAgFVClmDb6iTFzsBYncxN7yGnQmkxLmMufqg6kPpIIEy0M0COsR+Plih8mslqzBS19KETFyIO0e/vjWVs73s1A606TC72k6JAULcAsQbbACf5QQj2PTdgSUNWZkayrEmYaV1A3sxHLawOCxYintDMDQiLSGggMp1HiJ3JIgEyIiTGkDC3OMzOYHOAACQAPfGxpfD4doNSonB3hRmJXReLk6heRGk7Yp7T7MWmhSpTqrBB7xT3hEoraWEL57bGZFhgUkJxZlMvVNNuAsGO7AX8wORHWcFisrEjTcncMfewI9sMj2EmgAvVpswnU1GUMz9tSSF0xy649l+wFU/5oPRkOqTyAVeISbCQL+2LyROLF3eyBdiByMRHl/sMcR9EmJBMbqbwf6T1+7DetklVQULOQ0OrJBBBJ2iYIHMqb4uzq0qtaoaYRAdJWlOk7bDUukm91BsbYFJBixPSKnwg/OP0GDuz7BqTcM8dIkWBAuv+kiJ9AcE0+zmUajQNoJ4gYB2JABgHqcU5ilqHCkMLqdU3H/SLcvnge+CbrkllidRU6lJWSdrpuOuzHbp7Ffxc216fPiP3Aj8ccyedFTuWkahrVgRcHQ0z7D29MXiuDsV+Sj9MJCloCztYm/8QWtyTTtfmx6Y9luxlqEB6kaV21aYNpF/6iZPngvOS6aSQQWQWUA+IcwMXGgwOrTMXMEbcz5mCbYGNMCzHw/QpLqYqTyk6pP3Yp/h0OknugJBCCF/6mIFl9Y9OtvbHZTsxN+FVA03JEGI5cuXriGUyACju9CuedZbz/Tq4J898FlJBXZzEFmpoXg2IEUxHPU0LPr15YKbMUvE1QazOpVXvXPTisoHkPfCHN9nV2g1ajx1KvA9DEe2G9HKvRVYC1bSulCSJ8oOEyiNXOFm008vmKrTJ16mF/6VA+8nDFewHbiOSVJ6JvtyDp/8cLanxBmUFhUUf6T+kYkPiLMsASdXqP1GCmFoe/HFb/zauppB5pLDaAxQzUvfl+nthM3mqxbTULQDYzsJkFSZtv8AsY1v0lo/+J1mQ/8ALS1uTOdjY2nGe7L7VqU2IaV20NEAEASp+yVaBY2kA4lMqgStSoVI46iNA8Shl87rBHO8HfC7Ndm6QSHpsvk0n2N8E9o5olpENJ30gH2Gxnz98Qo9ktUccAWeQBgdd5NsWiZAFClO9h1xETjc/wCEU4VFFrA2iT1OMg+XL1XNPhp6jpJ/lBsSfS+GxIH1EkAKeX7+d8FJUhQbBr/iDfyvHyxf2f2UlTVxxEcTatJ9dILcvL1xenww8yHpn7XA8QJIniv5xc/diWylYvbLs5Ys0IILEewEm1zt/bFtPOIBpBJT+QKCCepkXO1yfbDTMdg1DwhSyy2lVZAp3EwGPJSZk7eWKqXZNalvQqKCIMUnMdSTfrytHtibCiFGuKekCgqkmdYUhlkcJtabyR6D0GzFE1PHU0sSIBgp53BkbggaTF564uz2bqLAC6REECbxaRLaTIi+nyItjwz7PqClIZQCGVAWAg6fACQCORm2F/Rg/Z/Z9VnCkNoUy0KZixOkDdiAAAN7cr4me062X1jT4ut9O0X2JBAuJjF715H8ob+a69IBUhlWR4dh1O+K6fAJJWDbhaQYOxO8RMX5bWw7DEBodqVAZBIIUA/9FxPpE4J/8U1tBTvGKkER/q3vvgkVhA1P4uZGvwkypteCQYuBIttHa6pphFpyfCStyZMixgWIgeURfBa7FT6Kh8T1gsqTLTJA0npMrubYqpfE1UDSSYmec6uEzO+4n1wZk81S7uHQsEaSdhB4WIXfkgg8/bDTL/D9GoY7xQYkeY/m9DI59ZAxSoTbENbt9mFSVk1DJJmRygH0tjqdtfZ0BlnZlJt0nePnjRVPhKFJHEu8gTHrvGK6XwwSuoEIu+phaBvcmPvGHSFkz3wf8Q6KsBYBQDoN5MgAAjexnDDtMqWLBSpNwIj2HTAnYXZumpL0neJKqVhWAIEjUQsSR740Oa7MZkl7MBYKQQB0AAHQX5xhJU7QpO1TMjlM4iOSE1VZlyBtbigHb+5wwXttWBsimYAYQx8pi3X9MJmyRLMonUupjHJftGT5dL4i7pAi8DffGbXZ0q+Ohi2dlzTamwBg8LmN79Tb745Yb94ghhq6gCZve8t+mE7Zwd3xBTPleOmxHufbA1DOgAwCvSwH3Em3piG2y1GMR+mdZWuWUACAeL05gD5zibZpnPEutT/QSR89gfnjOrm9TTcdBqJ9rGPbHf4iDIWfWPxCq2Go0DkmPRl4I7qqwXmCdvORy9QMGns1hYV6Gs7ESp+6R+OM6MzJDRcCbm9uYYAH8RyOHWXzaNp1s6CYaDBE8+dtv786t9mTgug0ZV9qpp1PMOAfvVcRzfwwTBGYKDlMz6WMHD+j2aANAqOVKzJN9/5ovvgDMfDCgcUaTsZm+/2aeK4M+RL9I6k9pVuKNQpg9YGszHzxk6eYfWFViRtAJkgW2PoffG3+PMmrdo1CwWCEUHUysGh25AgqdrzeMZanl6Y1ppZXOylBqYG/CzHimD9kTG2INEtFFBmZwpQAbkhEGxsCQOR2M/fhuiBLXJ9vlgPNigtMQzU1N2uJZl03VQBuCDPCL7b47LuqlZUkwqk96RA38QUA/OL4pSJcQ3M0KmkhBLkGBNkEXk+EMZgAkbz0lNkuyWTiqmE2K0gajWvAKDSvrNox3NgudDZgaiRxMGKmBICaQQFEzPM+gxNMlWoiVzNLrxGpy8jTgG3rhN2NJIrqVVEDTUgTAlKYJ2k6mJJjnuIEdMUDLa9SU5QaS7wwEKt5Z2NwOlhtzw2pZU1JNenl20qSaiuIAUSdQH1mw+eO0Oyqfd1NX1CtCuzgspVXNhBBliqwN4UkwL4i6KE5dqcI2rhGk+UHaBaLHfr54llPiCvRvTcwSCQGD7RpMb2sL+2Ggp8afV95qFMGoCxChFFME6WKkwCdRJG3mcC5ahRp1QuZU6HbRpVmUhlA1FfIMRY7lvLBYVY3+HO0Kr1UpV2YmqjFZ0tDaVZdYZTYhl29LXxn6HaC1DfLUdYuSoNMjTc6iCABa5i2GdfMmjXWsbKrhyTA1K3gAH+i/lg34jpTpKBSW4XaJLd0xCs0AkjQ9NiTN1Bg4Mnf+hghZVp5RqfH39BXdmVwAaYPKNQBMqASJwsr9lUkXXTzCVQwjQeGqCTYlLhhHQzfYb4apQqqisDIV9QgMtMmRJZ6ihCDpAIm4IsdsQzGQam7gUe6oszFalkOnUSCtUkWG1g222KtoVJsQ06YRZLK0ggAiwnyI3tuPywZUOixCqp0ksUQapE8Mg7SRqi3OMGZiiSC2tHUbujUxU4vtMJksG5mx2kzIFpCdMuKgBnSl7GJIJgKDzTiIIMcxgTsTVF2VzbGRqNTUDIZpsZvAXSRP9WB1zhQjiWnAkGnJfc2gCImSJNp3x5qOlgEpCJHCdTM21oZoYT0B9MfQexvor72gzZk6XqKrItzoaAZcTBPKBsPPZ8bE/hin7eHAHRw19T+FyNltPLeNUfhgxvietIfW9UpEalUhBtaZE7DYm5IblgB0rUHrUWYd5S+zqYgBDJgbWW4I5DAlKpa5UPMq+ixB3DcIa8/1Tf1xQqNX/4z74jVMreVXiWdpnhaRY8IF+oGB8z8cVLwiMF3EgEjkRvA6qbiQQcJ6lZkK1KJopIJhTBk3KnURqF+sbWBxdWykaWVeCrFgZCNF0JUkR08rbg4V0GIHn+0RmSxKhagEgD7QG4HmCPY4W08xGx6jBOZkadNgVBESN4meW89cB1xFx8/XnikgsvTN2iPTHgSo6m8Yqp1QSPPHS0m+04dDsIpZplkeR/vHT02xyjmz1t5iY/MYGLXnEqYiYM29xgoWTC/4kiCTeff9++GeXzmsATsI9QNj6x++WE1MjSR57Hli5qumI6/3wVYJn0b4fz5KLxNKHSeQ0ESDMTyFvLDrtelWrqiI4VTOpg1wRBH4fecZT6PsxrrMpYABdUHbUIH4E/sY+h1MirC8H0JGExdny/6U8zp7ScDVq00iIJ3EkG1pwnr0iwBKVamYqWRJaEtqLgzcwAQBYQZ8MY3HxvV0ZyqUpjWf4cGrvCQZEEFYO195whTsh3CzVqVEaAyF2GpQfCd45EQLRibKUWI6y1kTXXABctImTsLnT4GMWvxEXA3xzsXtynlmqmpTWsXUKAQraReTqjxcrec4LXsGnSqd25YuwBpkc9RgGDyJsRyM254Y53LU6WnvkQmASA20QDsTBBIBvBAGGOmD5ftvK18yhGUpoCCpkABiSIsOGbAehN+eLO1cxlEZ1XKk1JIgGoACGgQJAErcj0w0r9jlhRFKki95uxAhmK6yJElRFgViSOeL6mW7yA9NjeTABMqBpki5UqIkGDv0jLJJmmJmaldCO7OVNPWSNbM0hS+oLY/ZEATvacMM/k6lQmKSMoHViys0syiNjp7tCTtpwSEC1F4TEyRrYC0mSGUnVJ919cWZWiGRqetkQayom+k3v1YHVvcyCcJtXYY9GfoCvSZToVQwCMoLcSo2xhpN5ubGOd8WZjss1M0FrVAhgsihQ8mdV78IZm9YHpN/a+aKqirAMK1Th1FU8zErc9RuBvM+pmpxbKWHhYkQOpAvG5Nvwwm29oeKWgullA1FQzkMGiSArabMoAJkcQbbqMTp5ymCSWYBFSqAJnWAtIrEi8ou+0nC3NZgTL6dJKeB10sxDSWa4VQSSQYNthvgbO9osSaLBwULaQwJO8Rb7JExuLnqYIpg2kjoy4XUGc6VMniOzmCY20mVn/Up2GPpnwNUDZci7JYcQF4UBpG3QfLHyTM6gIqUnQsCqEjSp4VGkyBy5zYnytqPhH4yTJpXouG4WZ0EHVyEEchABmOuNpLRimaj417EyCUnrVJo1IbQ1OzMxEQF2M9LWJnHzSvW+rC3BJ1bGbyQu4OxBKgRe84f5jvM1WStmSTqDOtIX0U+ErwssQfEdUSok9MGdk5LhpQTCkamWQBoOsFQDqYBo2gLAkxGJ4Kos+jz4WFVhnKoWEb6oAgksltRsIAMEDefLf6elTnMDe+PmOQ+IWyGaNF1JR+IgEFgW4gYnck3HQ84uT2z8QPWqxUBpUAJC/8xjsbA+ttr3wOLsQT9Jgplademyq4qBWqAyGGljpYCxACj5GMYCtk2q6dNXWnIOCSOZVNSnUYkjTcc+eNzUU1cqmik9EGqLspqVHhH0kDi07kX6zIwh7U7Bph7nSwMBncsZtsOKbzEACcHA6tGVq5NRDMNaHwlECE7gDUoA1Ai8hgPPFtBSD9S1SnBjjEy3MSDf5L+OG+cR6bKHJJLQtTWyStwAQCZvzYc+YviWZqs6LUZmGkaRLEX4jEgFSY56RGmSeWKyFiZ3PZ0EhWRFK2lQANzO1vaN8C1VIBEHqZvHL2/TGtTIqxQMCSDDQCSkFSSzGxLSeQmIm2K+2+x37qjUmdZqSGHgfhYoxJ2MkgwAL23hKa4BwdWYymb4vB6c8F5js2FDEgE9DMepjT8gZwPUyjrupiJBi0dfTGtpmVFLNi6jTwRleyXqKSoUkTCzxkDcqp8UdBJttiqjaMMCSi8i22LhJ9Zn8R+mOd0wALCNW08wLW67b+WL6NO9zYD2/ZwDCey9asO7nVaI3tGw5mQDjUZH4gr69FRzvxSJMkE+EiwkdB+ue7NQWMfKY9cbNM4KviCuo2D3IPruPzxMlZSYb8Vt3tRios4pC9jDUw/L0Hz64SZRahDFal6XeEyOQgELeff+VTvOPY9jE1RY+VfvkD922lX0nSZAOktF7E3v5nri3L9jKT3TBWmdBjZTCX3vfl92OY9gGCZCs7ZQokcLAKxJkaGs0Dc7QsxYC/MXMdqohpAqXKxdgA43uHF5gDy3tj2PYMUxW0Wdr9qd4pJHFEBrAwb/Iz6iAPmlpGKitsdTA85KqN732HlvbHcewRWhN7Rb3jzoQ+ElmZiQzuIGpiJ2Jt0AtBMizM9j1TSCKygtDVTJlyTa8eEA7czc8sex7FKKolt7A6mSFEMr8RLCSD4hElSLALseZJAjTi56hKgKSEAINzq4zIhpJAFzpmJm15HMew6QrK8v2UdLlarIFGw4gSTAkE3E/7YO7OyjBB3rIzBfqx3KMF3iWMMR/TYeuOY9gAN7OOgstRtZB1M2hSWYQQGBPEoYTc3iLYb5DtbgHCNY2UeABrECZO1wevKMex7A0hpmd7c7JatVVgyhdIBtEHoBcQDtcW6bYt7K7DNNgwOoCYBdlF/ePljmPY06M+zV0lVqYV5EabLdbTe8GTJ58htyjRyFEcmGoBWAJgxMjxSVg7e+PY9jNpWaKToD7Y7FatTFMNCqAFk3JFpNouCdhyA6nEB8OsFZZQiVZNQniGrU7mLltQsP5QNgMex7A4oWTJ5n4YaqB3rgmxc343HM7WAgD1PXBn/h8Ow70iomssVOoWKFLQRfwm/Q9cex7CwQ82D0PgtEEU9MEQdSyWuCQx5iwMWHymam+BvrHqLVJLAgarwSIJge3SCbDHsewKKsWTLT8D0wyuG0sNJsCQGFyygnmYtyk+UCf8OaUONfimDpMre0Q4HTcHHsexVCci3NfBGtGRq0jUCn1fgABBA49iNP8A24HpfRwlw1cn0px78f3Y9j2KWiXsP7K+DKVP/NqNU/0po/8AucFv2DRVgadWohAMygM+zjHcewuwTP/Z"/>
          <p:cNvSpPr>
            <a:spLocks noChangeAspect="1" noChangeArrowheads="1"/>
          </p:cNvSpPr>
          <p:nvPr/>
        </p:nvSpPr>
        <p:spPr bwMode="auto">
          <a:xfrm>
            <a:off x="215900" y="-760413"/>
            <a:ext cx="2428875" cy="18859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3" name="AutoShape 16" descr="data:image/jpeg;base64,/9j/4AAQSkZJRgABAQAAAQABAAD/2wCEAAkGBhQSERUUExQWFBUWFxgaGBgYGBwaGhsaGB0aGBscHBseHyYeIRokHBoYIC8gJCcrLCwsGCAxNTAqNSYrLCkBCQoKDgwOGg8PGiokHyQsLCwsLCwsLCwsKSwsLCwsLCwsLCwsLCwpLCwsLCwsLCwsLCwsLCwsLCwsLCwsLCwsLP/AABEIAMYA/wMBIgACEQEDEQH/xAAbAAACAwEBAQAAAAAAAAAAAAAEBQIDBgEAB//EAEQQAAIBAgQDBgIIBAQEBgMAAAECEQMhAAQSMSJBUQUTMmFxkQaBByNCobHB0fAUUmLhFTNy8RdDgpIWJVOissI1c4P/xAAZAQADAQEBAAAAAAAAAAAAAAAAAQIDBAX/xAAiEQACAgICAwEBAQEAAAAAAAAAAQIREiExQQMTUQRhcSL/2gAMAwEAAhEDEQA/ANn8VfGwy9V6ZespQi6GlENqAs6naPfGYP0oKAo73Ok9SctN+v1WFv0mUtXaNeSAO6Q3HQufyOMVQQHQepFvIWj2jCQz6hV+kLSlOp3ubIcEga6HJtJ1RSkQSvrMcjgVvpR3XVm5uZ7yiNrwPqY5beeMLRUHL02N+J5sbGQd9rkIfScKhW+sUiYm08xI5dDcYKsdn0yn9JxA3zZ1aoJrUjEdIowfvx3/AIj6DxPnDDso1V6YB0iSZFEW2t54+eVCUlD9ltXrcI3oZ0fu+J51SxnhN3sLQJdTv5hYPMz5jCQrPoeX+kfWtV9eaARRbvqUHUwSR9TuCZwNmPpKA3OdtYRmVvMwf8qLxjDZKnpTMgyIpiAR/LUSQR1B/HAzPNbQebgE+WqNumChn0ZvpEAJTXnJLMJ/iEJlf/5W2OLB9JAcsQ2aGlVJAzAtJVY/yjBJP+xx8+DbOQYNUt8iXBvzsR7YGFcilWIJktTBA89Z/wDrhUOz6hnvirum0mrnSIRpOZAs8QY7vzx7KfG3BVYHNEU9J4sySSWG10/qFudumMb23Q1NRt40y8X1WaQZtbYWOwjFoQik/wD+5QQNhoRnJtaLqPkMIpUaKv8ASUQFYLmOKbfxTRCtA+zNzq9vaj/igSTwVpPXN1ABHIAKB+uMnn6gIBEcFOlpA/qLMZ+Tj2wrDcO1wxv87fgffFohn0X/AInMyqdFQBiNszUt4gDIAPK/I4Y5X46Z9dqhKpqYCu8AEQLi28bfzA4+XOOEMbDh025kSPkJOHvZ9Q03zLLeKdUbcyYFtrN1/PEstD3P/HsVG4a3CYkZyuoMEjwgxFsV5b6RjJJp1QOROcrmRytqxlWS2rhAJnh3GoAxE7SSAR74obJDSGkkzBG4kg3meh6b4L6Ctm2X6Tm0Ed2dMTLZitqt0MyPfF1X6SXKBTRBm5mtVmCAwuGmY8+mMFUX6th1gfKWJ97YlRa4BmWHp0A/+IGAVmzrfSSx0nuULG/+bWgFTbZ4xB/pCcSe4p7DepVNhcDx+ZxjswBCActZk9IUgRz35/risMSt5kMPZp5/MD54EkJtmwb6QahsMvS4oMaquwHTX6j8cGH6QHXUe7pLwO//ADILK7UxbVF4X97YTTqI5kSBGwgWA9pnzthtUonug4mVplRYb66dyeQklhPrhtIabNC3x7WBtSoyFDEaDuQOZaNyP3fEKXx5VMfVUbExFO0iNvdsZ/MU/AvVKY8o0q1yL/a6ct8C1ajKyEEEEn53OqDvAiB1+7BSE2zW0/pBrsXkUbKSD3V4HznYD2xwfSHXEkpSjYfVr5Tf0xlezlIqgWOqVjr3gKA/ep+eKKbHcjnMcr39tsGKDJm2X4+qxOilqA37tbRsJibYcZb4zZ3WygGPsKT+HIz74+dUiRblb2kiMMn7SvqUXESLjrB8ufPGU4vouEvp9Q7O7fU7geVgOX6YdUM4jC0Y+R/4uVd9hpsOY1eExHRg2G+R7aJAZTOqftQZtsPQ4xUpw5NHGMuBV9JlYr2uxm3doCP6Waop+44yqdkuCSwMLsSIE+ZNvv3+eNT9KmZrL2m4pHTNOnMAavFU5xIxn8vkGqDXUqFlkCWJcyTdUB8Ri5FgNyRN+tmKVln8Ci0lpvUQMpJKAkmTMaiFgR69cUHIrZg9M8vtSJkx4d7n0wx0yhW6050oAA20HimJtA2tECQIA+kqdJpo5iYKlTcdAy8oPU2xm3/TVR/gIQrve+oqDFhNj6hefyxBcgWIIAUwCQWEmSTYfauTYe2GhqUl4mplSdgjtYkRcsCLeu83wPUqJqIbvONdhoqW22Vh5Rh20JxRVlc0CSKo0P3ToxUxMDhlT0I9hy04DTJgVacX41tE7sCL7ERN/I9cEU6lOm6anZmE6fq21Q1rEEzIJ4fvHOt5QjQ4uYhldVF5E6hYjaR0N95ozoqsPEeGBPODqba8SB64IXIju3CcQLpsDIjXyJ/qXfaedyZ0Oyy4miBVtdQ4YqegAWTNjqWd7wbY6BUpypJDGIEEEeiwJu0QOmFJjjH/AKGWZkU8u43NOoZ86ZIHrxMD88dzmbHcMQQA75hhuGF6YHS+nVbApqGpl1WIMvxABfEUcahw3hRcnrvGC8zk17kyvJ7AFiSwBtG1z/cxiHJJ7NMXWhXWy5LVFiCaNE8J690ffh26zgXMZTlYcK7XvAYm3rh02U1OxWZdUKjwyNANmJuflgfMZYrTl0qTZRDXgWGqF/HA5ocfHYGtEMAisDq3vsYVQD7T/vgpKcU8wSVliogXHHUD3MwPDtzn3izoEUABXbxseLYxABtMCbdV+V2VDHL1DcnWscIvw1I2HoThZFOP8AazgCmVJDaLwbGGYQIPRRbE8s50nhEkm5HS943v+HniqjlqzEWIhgJuTvzG/PHauTqM5lWAkwN9K/7T63xVpkSTXBU2X4mAmASombi5Hzjr5YlVy5BSbAWna4Mn539yMHZmYU6QpUgWgtY8NpvAi/liyrlizBmMEgQoEQYtO9jvP6YWdEYbB8zlYQDSVuYteSF0+fI2/XFFJDciwANt5Fgh/wC5p98Ns3SLy8Mdr3JZryTbYAjf+U+Uit2XUJ2IBIgwfDtP59fzI+RVtlOHxC+RJtsoA+ZCSPkfw6YYUkjKvwmQY3/0NPlJG5HK2C6vw7qChJMlrk8gfzImP1xxOwagDLYKdIPyJvtvc364PbCuQXjkB9o3lVJMLSC3mDoAO3nB62xwgGBYgLCmSInqbXIkz1Y+WGVXJ8bQwWST8uQ5bD8ceTsxeZBJi4EbWtfa/wDfE+2JS8TYC1I03BGknUhAkkyD1PK218V5fKEuwKzxGwN+En16H2w4o/DgYMWeLSp/sZ/ZwSnY6MWJYEtyMbTMACABEWGF748WD8LM1StDarCJ+URHmLn1GCUpjWsA8RuN7sYk+g5eUY0D9jiJj1lZHK5MkDrhhl6hpqVXSAOVrbdLXJ53wn5+0Hq6MhSosxnSwHDFuc6m353b3w0yOTIdQA1ptG1mB/AX/XGk7PzMyQyiPfp+/OcGU66k+NRPO1z+m+M3+hvov012IPpIrU07SqtUuBTpwoAky1SYPK2+MrnO0RYFZgQGHCgBiwB3XnFpmTJJw9+lOix7VbT/AOnSA4dV9VSPTGYfLAkisYZbKADraRIBHr1M326dtIwUmkQq5ioSVtBmd4I3mCNrTBxdRyxKhS7ei2PlO5iTudtR6ziqmr6QQrUzdZcgjzEmI52jFlNlUAmokncLqOqLiCRJM2NyOm+Jeik/oZT7B1WbUCPFreRc8wDImxieuBX7KpIwAhr7oVHymbkyLes4OqZ0tTJZHZQQAzEIBBAgapYmZXTffmRgmnmD3WpBIkE92NWkX3LNqBIsIUAmIN8ZPL6apx+C3K5cKy6Rq4gYJ2IvYg2MwBIPmOpdehqJOoIr6uJgdIB5E3Ec7xBnbfFH8XUZWEDns2oCdgQCL2P2jIHTEKtRyF+sg2B7uReYvF5574l2WnHpE6lNKJbUis0ErxWk3EwI2ggW3vFsDLnxH+aNJgaGIqQduY0gRzkDn5C9uzkMOp0kEgsyux6Swaxv/LBG+L6SluMoE0ESUMxBhxG+m+0jaRPNp/CWvpflKytTK92q6SpDU2kAMN4gydxAi5jpg5svrVTSaYWTI0kqeZGrkJFv5d98LaOfZnY0xKGkBBLCQjKQ17lSW224t5GLc1k6pUIdTQmhIJERDIR5QDck3DdMZyX0uL+E/wDEjEAJUMjSdyoAgkmxF+QnAAqtrOoCZa5Bgnr5bdOfrivL3ZQ8ryLjwxeNY2UyR5GZPnbmso4XSyPJuCQRqUWOkyduskbYTVGkNhBo8S8AE8UgTZuYIN9ug/CD6lOppgSBvEXm8fdb3wJk3OkCDYbb7EzHP5bemGNCsWPELnpeN+focYSkzowXRIZQwNRk3/sPf8MUGm99OnkSD5Xn2xfnKJZuFzI35fsb48SxBEhja43IgqfaRiVIlwQA2Weo8QBERFgfTpg6j2aVKhm4TPqAR+uJpWUFSb/u2372wxy97ixJm+5/d8J+Rk+pIGpdnkCxtzn1P32wVQy5UkzO/tvAwRm7QP3b+0+2B+9IBMydl5dSPuGM22xpItkLE/duOuKahVzvFib/ACH5/diNOkGuZ9OVwN/3yxw5dSzEmCv7/IHbrhoKRwZRQ2yzB+439sRzGVUNsNr/AD5fvrj3dhpM9Rv8hE+/zGIKmuOKJMn5R92KoC+kgHBAM+9/PBIo09ewF4/KcKqGViDJJJEmesj9+mCc3TlSwlSDv6EcsKt8jcQupk1MjURIk32np9+E+Z7IZWJGpt44uW8gm82A5b4YpRJUEGZsZt1g/dHywXQzo0HaQbjy5H2xcZOO0ZSimZ3LI32w8mBN7ep3O2xnbHDkqc8Kf+6w+WNI9dNRm2x/P9MdfKU2BDWBMzG/lO+NPa29kOOKE30l5gp2jWIMTRpgCPFL1JBuJUDcG22MW1XmEgibyRMf6idp5EjbGt+lP/8AJvZSe6pwGAM8VTaT6/djEhyDfTHQBTbzO3pvuMemkcF6DOzTlnJWqGAaTrB1KsbahF/+mLTfF57NakwtLOwNNhDBx1pmY39SOYtgZa7OkoAWWxV4Y2m41SIAiwHvgzsqtUcGmqhx4iGRdJZY3JA0jTqEkiN+uJaKTBAr6y7OzRZjeRe4IDFbEDcAYNpdsAvCK1QjVeUTcQeHRBm+4vi0vTck6VqgASKcs97GShCTNg5/7Ttgf/D4MopQNIHerpgCzNqBMwDyK3I3wDoKo1xJVQiEna9S5EAKSYMXtFgJkExi2lUqqhY0tRFm4hYXAlATAmbkzhatZabAVKyAQRppAPAkiBy5bzjtPtY92yOXU6hoqqIYX8LqDBEcyJHmLHOUbNYToNr9o6QWgJHI69Wok22AItt0jC2nl3ZjVqVFW2oBdLcQIA1L4eXQ7b88OnJcMarNU1i2sg0zG2mohBAPUrY/PCeqKDIuhjl3GyuT3Z5GCNQF+o+fPERXSLlwEmmHAWpUqhmUnSXBUs15tAgxsbxizMUCrs/EoQgMqux2sdOxWAWi3Ub3wJmqWYVCGYFDA1kKUO9xUEc/KfTFFLtfQNBliogMral5wIOkxc7Ex5XwOMr0xXFLaDqjBGgZitMf+prG0+FgSRB/EeeKz8Q5imppo6uCvh7tEKkrAMraRP6jCNK5drtqCjw+EaREX3gdIiwuZwdCmBCJbdRB63ix23icVi1zsLUuNGu7Gr08xSARoqkTUpwQxJ/qN29BHl0w0o5LiJ5fidv2PI4wH8IWZZqFNPhKoJ67zJ+Zw87O1AES3exKE1X01AN4vCt5G3yk45vJ4U9xNoeWUdPj6Pa2Tlmvbb7/AMZM+UDzxQlAIoNiBIubf7xv/bGap9t1AWXi1ExB+ySTIM3JEHfzxXX7bI1KjF+GNRETMk+lyLjp0jEL88hvzxNflVp6JOxEifXz2E9emLGzADyWAEA/d9ykERyn1vlKXxLWaAummoURqYKpBnSBNpNyB0BO04Ar5zMGZuWvbTJVj0EHTIgmOeKj+VvlkS/Qj6DUzVMoWDCAJmRsfy8sBdo9oLEMQCDInkBYH2B3xlU7ZfSYcZdgNBBBIaBaJFiJvb250Vu1mHG9KjUWfFBDHlGpIAuDYcvI4qP5N7ZD/R8Nc/bIKhVm8dBzC9eRj93xZl8saiEsSC7yTNwoiPw39cYte1cuxn6ylBsvjWPKbg7WNj1xtsj2hS+sK1O80hLeEgkADfhJMDbBPwuC0OPmTB6mVZY0GDuSTyIk/PxDA+QV7HcTc9diTiqh2q3es1dTSXRKh1Ki0iBNjbBuQzg/hS1iS1SIPKdrdTAnGcotKmaR8ifBDtKtMKsgyNuYn9b+mDKjMEAF7bdWN99uf4Yy3afbQVwpEmFkg+d4g+vv5DDM/EQ0qAVPDtvf08sP1SSWh+1MbZRytGpILkAH132E7Tf54HNWo0tEASGBt842i5P7ssTtpFO8ljyNj5HY6efPBXZ4DmxA2IBuAYi5nzPzwYVtk5fBhUy9V3VgsUyAW5wRMrHQ2Ptgtez9TEd4QL+okz+WOZbhcII4gAATcN1HUdQI+eClqhTqG9xfrzviXIaM79K1Zh2mQOdFRsJuzi0jyAxmKIdVmViYYaFa8bKIu1ibD5xfGq+k/NtT7TYqd6SAjkeOpyi5n2xlKzhjpqSomeHhAnkFiY9PTHqHBEvo1qcSBK0wC06TuTCoAogk/a5X5DEsx2k70yFkEuJvwIIY6BYm8Ak8TGwOxxwFOACPCwAiIElvDz1Wpzc9cBvWIBDQQ5MjfSVsII/l1SQOpHpJSQZls7V73vO9YsJAUEAQw4tT/ZUD1awsDcU5kIdO5Eli3EC7DmTdpFxcGPOb1gtSIBVbrA0md+QuQZF7DnHXHNSKo1nTe4AJF4mCPtAgHreIF8LsfQL/AAsnhOlG5g8IvNxqt6Eek4NB1nSgMgRJXxQBMjwqTv6ASbDE6eU4g+pdIuu95AP2iNZg35CeW2KD3auXK6pDRqkySCNBMkaTzYna14Mj2CVHqOcqUm0tRLJMEFXDHlIJurcp25Y7nezywVkUuhiSuoOoPJhEzY3IMwb4prnvWOpZdSA06gdOwta9wBtI0zGKq1N1qBgAsRM6tBE2EEk9BpgG1xvhg2wunUGX45q0zcaS1yDuCAui+0HfeLRgfNdqupJ0CnItoAAM8xy5Gwj78H1npshNGEkhiniYzxCCd7arG89YMCZfLB1cMNQTUSAoU8QMGDsVKv5EtE3wtdi30J0YsSRc3JtzN5jr+uLaLNq0mZInmL+UjYn88E5Xs4i6G0lTYAhhfqT0uPPpiOUqHXwuBABJJji6Ltcm8HoemKbQkmgyqGo0wzKVBuNUCR1AMGJ5gYJy+ZWpTglhJLKRNiLgjzBB6dcJ37Meo53ZzuzHUWI3EgkA+uDclUNKpoYFbwZFjYi3lcwcQ4o1jN8MPSsubXvSVFc0+IsYDkGOKTdgIAPOI5E4Q18yRqUggi0bGR1jmMMKeSVXVRU7irTI4WEW3kNe5ndhe0HFvxH2fWL97UUCRwMNMMJtLLwzE3/pjli1XZg76FWczbd4QDYRHQCBYfhPPF1Eg7qSeUGAZkGR+Uj88QzOU4i4gDhmDsSOfr+4wy7OpAkggHeRyEen7tzxT0iUxfUpOZJCrFrHaNgBJPvizuZpi8FZ4d+Fr/MSDb+oYbtl1IIXf0PyuP3fE/8ADQqcRALQSCTqHIQACZ3O4icZ5GuKEDdn7wdue2CKfZdUBgpPKR16SOeH1LIpACgttd9j/wBI/XDFU4zJ4SLAACL+8euIl5aKXisyVLLV1EFnQHkS1x10zP3YNylGvpEM2kGOUXM/iMO6eXRIAHLrvPP3wRlwNJXnvv1k4zl5r6Lj4a7MvW7HeFkco6nn+mI0uzaizIYX5R+588akVgSCbHa3zvHr54hmSARxSIBi46YPdLii/VEQUqpUhSBHmBv7fLBlDMcJI6kldVgLcgBbfoMFHIowJJk3O56x0wJ/AKGsdHQzJvtIAnF2pGbTixt2bWqVGbSAH5kxJEyABe4F/wBzh4+ai/lPzkcutyfmcZrK0EUqHOtRc3iI2AggE2PWJF8NqlelqDBtBm5JgGAREc/FPzF8YThsuLB/pXrEdoMA2k90kDaeOqDfGKAvDHSRJvfYbkDz9N8bT6VK6r2mwYC9Fb3t9ZUkGCDB6i/rjK0UZSUHhElzPeIAAZkyCAPe/XHf0cqYvbiJuYFvM7eW/wDfBVNgAAxGnbTM2nxQduk228sRzDa9Kpq0AmGAkGbaiNwSBsTyA5Y9RySGoTUhaagnhaGaNl0kxqO3Ib4GrKUq6GIRNAdyaVJOGQfrHJvoTmTBu1hYThfUzPfvARBI0rTLGVWwUXiTqiSdySY3xdnaxYlpSmWa1MwyqIgQeKPYExPpTlst3him2q19KkmDbhmIieW9/TE1QNtk6dVmUox0wPq5UKBF9MW4GnxCNJ3sZxRTMEkq2sQCHJaCDcAWnn19DuSagFPUQtTU53ZOEXuNEEEzsZNjsTtGuJOkEqSCJO8/yMBYNBMGZuB5iWUiOXzop1VcAQJDhpCsHlT5xe5ufyN7XcU6kMoelwmZ4irCV3EEASLW4bRhOSdQMmoOLUpIvblqMjre9uuDKlI1MrSeSndakYi0oSDxQtyNTD+9sJUDey5MvSrL9V41WCPtHUSVGg7kGSChm/hM2GHaOrVrNIVCNJdWKEwwYEpp1awRGqAb3mcAZbJFXgsGBG3EpIMXuB0BBtcYdZrNK3DmKQqhRAcFVdVMBZc3aOSm464ekTvkgmaUNL6STB1KIkqPEQBJgidSX3kGcSzagXVSFqHhIIaxAYXEkmDt4rGY5j5egdAC1hXooywGJQoSbBXgqhk9YPnya1OyWoGVGu0OFDTuQBUWBw3AgCLXIFsJ1Zom6Bq2WBUELfZyR6aZJW0GV1QBMXEnF2ap1CpalXZSBqszqrERImdMR9oQJ8jOFzZ2jPEURxIt3mgmfNNQFzYlh+TDK0aroQq6AGHEhGnWR/LII1CeIgzYbbLjYN2T7Yypq5em1R2QkpqLkklGUsLgGSCG9fKMDZHKPoZErrUDcgXDECSdKuo1xeVEm3li7K5ZVZaGpwobvAgmaTgRrBNtMkcLLHIEG+La60ytmUgMGBAaUawJjhbSY3BgMF2mcPLojAXVslwkCGJUNwmx0zMEWgz/AO3B2Sy7OVP2xZzyiOEseRKyD1KdTgqn2hFRSw1I5JICkPcaWIAuWFztxc8TNEhmdWbSCAwEFgFZaisP6YLQwEQxPkU23oaVFlOkNIbVsIPISLCXiNo6euIVCatRU1aW4RJveALkec4Go5rShAaTp4l5dBM8gCZAv+OK6WXJpmsDpAs2kkrNrSJInobeY2xONFZXwU5lnpsQ4IZbGQf9vniFLtMz+UW/HDGvXFamhLanEo0K+ksLpIi7FNyOnlhU+Qux1qFESBNQrNt1BG9rkcsUorsTb6L/APFGnlsBti+j2ifkf3+/XC2siAAioDe0oRI5mL7f2xAteLETcrsfSR+WH618Jfkf0aVM6ZBuLjYDp6YIyvazSJYlZ9enL3wlSpH7/tgui0gDz/cQMHrQvYxzUzTGm9pIiygndr7YDp02dhAiRsSwb1JCkDYiN/PF1BioMhzA8IYTtuNQNvMYI/j0KswWpKwyyVJhrMTCwYdRtHjG+Iprg0tPkpymS0NYLHOZJPOzQPbDXJ5JEqLImxI+fUHnffzxZ2fWosJB03BK6SIJiZg/eAAJ9u5rK96eByAeJTJ1cV7agOUjfb1jENtvZaSrQt+lpf8AzMzt3Se5epE+R2xlCIVJJDsSSQYMrYDrN9/0vr/pSaO1S0cKU0LE7Aa6h/t5zGMajloAXSsMdWqdK3J3kz+OOs5kSSpqZu8UW3YAm3NSs7+YgggdZwNmautgAIVRMEg/9U856dPScFmuGVlvA8MQzS0STpiSdOxiJ910qWUXCnaT7m84BMLeg6EPSP1bcaTt0YQd4MiJk26453wYA1qasCTxo4pt6SSV+UHbF+WQ3pFerIZNmI2JA2YbHbY7YAqQDJBMeICxEefrufXocFtlUh4c25TRl8wdIAWGa4F9XEkrpgR9mATzvj1Wozx3ypqiZ0VAQOTK0RH3DfCYVDp8EliGEXAAkDz5n2Bwd2fnqlONad6ha61ASkA73O4vF7QcKgJVs9liUkOr6lllcssiLnUNQgztytfBmbyAkilWplXUkBjUQ+YJgrvbeJ2xxhRr1v8AKakWSYUd5HMniMeEE6pEffiGd7FDmaDfxTQ2oU2GsFWMnSRJEknebmBzMUWDv2JXplQylWhfA0meLmk2KgHe0HzwNX2g63CwCsRBkQIMxbfc+2LOzlY6gorgqe8UrYgiASZG8em3KcMXz9RjS11qTwunQ6lzaCZIVl5CeKdxhMVC9XZda94tJ2EAkJTCzJ06o1RbTOrnHOQQaCuoc0v4cgDUVICVGCjxXtueIeZgk4KfMZQgOaNO5u6Goiwd9IqIULbxEbA84EiwpVdCVmprUN5WnLLJl+FYFxa0G9xgY0gBaj5hmpUqmimp8OpodubLPIwxEmAF5YuWm3esjVFZFGkpU4vCPMcDEyZB5mxxd2t2NV0hgKRkkKFcapdVGpUJk8PO8EbCJxRl8poQF0LPCgk6lQDk86ZaxAYDyMkGyQxm2dV2RaZddSw1NTPhgXV1YPG9gDBuBvi1AiqUAgw3OKgPmC7IJ5HUNxwkxhWM19WykcEjUA+i5UwXkFnRuGBeZuOWBWzFI3Wo6MDfhpljsRYspCkWKqALAGd8LEeVDrOVVpiYDkEeIsSDaRwgmdjdlm8eY+U7W7yCuoV0P1YUAahtZiS83PCxIIMcowvbMBUGtzB9UEDcLANr9eZ9cVvWUExCDSdIBYqeUtKg6o6kwcUkTJjepXDK31SmqBx6WRRBO5HdiCLzpsIGI5SqaetlKltBAUsApUxZxzgAmIg6TxDAXZfaRJJIOtA0RGlhpKlDuNRXUZvqCkRMYlRrszLpUCILGRELzHVotH6k4qibLUzltJAXUNRVQV1MIgWV7cRALfngWmaisOEiPMR/pPD0m2J16rLxU1KFhpSYGlYDMVAuZNtRM4oylLVKgxP2rAJaxNrXkdSMWo6IctlmcRHTvE1GCA6mQUP8oNwy9IgxuMAkHcTFuc+XuMOcxl9aIqghQpKwp5SW1GBLWN+gFjY4CpZbcTIhpF/lNzH9sNEPkguWM+U78o6ztGCKdBdpk+tvuF/ux3LdnFvCZEE2DEgAEnhIE7HqJi+PfwTA3GrzABBHl+m4jywBRNcs8alURYb2B9fzwZkkZXBdZMEGNReGBUyUBnYxqB2BwoL6dhceUWGDsq5PEjQrAWDQT5X8/wAMDiNSGlCk6VIplnF9AU36G06laxEQYgicEU6lRQTKMZv9Yotbcag0zFzhatE6GDVCF34bwT4gR0aB0EjzOGnZ/YLtT1xC/ZLtoJ/0gLZfuMWxm4rs1Un0c+lWT2lVAAIFKmTMcu9O0+ZxkKGaYi52XzgEmeUXgj26A41f0n0NXa9QXvTpCB6tMzNhvtjHvmi7shUukmCphj5z05xsBiiUdroyrxnUW5QGEb7m17Ex5dcUpXVdIKgagTF9UyQI5LMchgxlVwHQioVAHdmFgC5BBMHbYH1xZWZkqs1V9KclWZIgMY03A4rk7fdh3YVRyqWaC2siFhNTNyEzJ4QD16bHFRzCNT1qEVlOl1VSWCwYIJIkxY2G0knFCZrW8CSVFy8aQdrmeFANgOnPEM32qajEmDsobTBgDTE7xG/Ub4KAoyUFolu7ZlmBcjp5wPMcsMajsREMBGmCNhtduUCNhyvOFQqSTJttzvg3LZ+GI25X2PkZNh8sJlJI9VqHSKa6gpghiILAGIPOLmwHKYODKOQB0kgs6ydQcUyx3gm7bkmbEz9nfA9TNWIUhQLkCB7mPPfHErEsIaEEyIn5bgHEtvoaS7GfavadZoGZTUh06NLQi6R1AYGLjjJkb4EWsE4KOg0mBKk+LVDEBlJupjSQJBBEmQBi+nl2WWduEiAjEmZ8ifTyxmxRArEFoCtymJHmL2PPBGmE1iNqtNUh3ji0FAwDk6gDMW4FuItqI5AEYF/xdnLsxqQBA4jdmklnMyTAb0gARGJ5ikroNdT6yTMhhqUCFg6bEQwuACIxVmYQmVHEIgGYLSG8pEdL6uWKUSHI5le1IixYzvMaUPijeBcgTJ4miOZdLtapRpjuvrFB1OHW8HYMhmRc8QkCYteRcvRNRTYaUJkHgVSdiStyegH8o9DTmu0tDRSF5BLmdRsNpYwvlzm/TDxFkzSZz4xlij0adUkcA0CQGhpZokk2kKY8xAGKK38OTKKFJFh3ik6iYiDJN+nMHrZcKzVwqOoQsAqsiwOcLURREbkMBInmLYGOUamSpI1gwNIBCxzkfd6+6UQcg0M+meEU9RIZdOrVA8KggzAF/STijTMsWfeBckjcktcCYGwxfmwdZ3iBEKLTDG9uZOx/Cw9Itza1yRE+V+cmeWKSJbGOQWoY7tqeoSRKoWleYtMhbzvYwMEVqZdAeASASECgDfkNtQGqfMDYDCqjUNNtakEqZUrYggyD1+Rw0r3YMsBKigxbkTPkIYEADywVsOiFJ40gElhAAkcthNzI++QOUYYLm8vY1FdVB+zBHqJtq5bjywLlxtPEBMiw5DnfefuwwoZh6cMEQXm5uQTaSDJBEb9cDT6BNLkFfM5bda1XXAmVGqeUXnbfmMWpUy7sSazASV1d3qDFBcgXjxLeLycWVs3vCKvCQNCATO8sb7jfljy5w767uzObgE30jkLwv2euFQWiIyyAzedIYO9KqzLOw5xIg9RMek82yqq1GXWSQNRR0aCGEEkRMcwSbDcYj3TbwBeRLX/Gee5nAXbTxRYEy0gC/Vp6zYYqhZfwedr5DvqVJqaoujVIv4YXcgFpHU/zDrgDsEJQeoxUVZEJTgnjO+4uIE/PFXw32nUYhRFhdySNIFgehgSAOltsade06aGQulmFrANvy8zEz+mI2tGnLsj2dRcEsKBNQsCEkADzvIABkmbXG8Ri3tPQKkViKlU3CB3IAiSSbE+QC+eAcz8SsgOiF5wYn1P3xP33xkcz24zswLEhjLMbkn9gW8hgUWwckjWfSNmtPa1YRJNJTPPhFQgfMxjE5vO0tl7xQbkBw46faEzbrzxqPpVZv8Vq6bfVpJ+dTnjM5emEUlVNQzFhwzB5mw/fphpCO5WkCJqOFi6hhEaQSCQtif6R5TAxTSIcmHdyTxFzpBLWso4j7+2OVqRJDVWVQPCiyTe3DHD8yflhazaGiZ2OKSFY67Sya6YFekAswERgpInnEk2gMZnywkLkmRiL15/f5YjTGHQkXU6fned+nzxfQeAYExO/pMW54Foi99uvlPLBuTpgkc5Jt0mP7D5Ylloi9Uzy84Gxxaa8QFHSOp8+v7G+Kc3wMANgJMX8p98WZSudUqutrxz0xzOJHZ008wxAAuTCqNydreZ9zij/AASvqI7mpqA1EFDMG4O37g4a5bOMtTU4V6mnhLEWIuCqg777gYY1MwKzAgFVClmDb6iTFzsBYncxN7yGnQmkxLmMufqg6kPpIIEy0M0COsR+Plih8mslqzBS19KETFyIO0e/vjWVs73s1A606TC72k6JAULcAsQbbACf5QQj2PTdgSUNWZkayrEmYaV1A3sxHLawOCxYintDMDQiLSGggMp1HiJ3JIgEyIiTGkDC3OMzOYHOAACQAPfGxpfD4doNSonB3hRmJXReLk6heRGk7Yp7T7MWmhSpTqrBB7xT3hEoraWEL57bGZFhgUkJxZlMvVNNuAsGO7AX8wORHWcFisrEjTcncMfewI9sMj2EmgAvVpswnU1GUMz9tSSF0xy649l+wFU/5oPRkOqTyAVeISbCQL+2LyROLF3eyBdiByMRHl/sMcR9EmJBMbqbwf6T1+7DetklVQULOQ0OrJBBBJ2iYIHMqb4uzq0qtaoaYRAdJWlOk7bDUukm91BsbYFJBixPSKnwg/OP0GDuz7BqTcM8dIkWBAuv+kiJ9AcE0+zmUajQNoJ4gYB2JABgHqcU5ilqHCkMLqdU3H/SLcvnge+CbrkllidRU6lJWSdrpuOuzHbp7Ffxc216fPiP3Aj8ccyedFTuWkahrVgRcHQ0z7D29MXiuDsV+Sj9MJCloCztYm/8QWtyTTtfmx6Y9luxlqEB6kaV21aYNpF/6iZPngvOS6aSQQWQWUA+IcwMXGgwOrTMXMEbcz5mCbYGNMCzHw/QpLqYqTyk6pP3Yp/h0OknugJBCCF/6mIFl9Y9OtvbHZTsxN+FVA03JEGI5cuXriGUyACju9CuedZbz/Tq4J898FlJBXZzEFmpoXg2IEUxHPU0LPr15YKbMUvE1QazOpVXvXPTisoHkPfCHN9nV2g1ajx1KvA9DEe2G9HKvRVYC1bSulCSJ8oOEyiNXOFm008vmKrTJ16mF/6VA+8nDFewHbiOSVJ6JvtyDp/8cLanxBmUFhUUf6T+kYkPiLMsASdXqP1GCmFoe/HFb/zauppB5pLDaAxQzUvfl+nthM3mqxbTULQDYzsJkFSZtv8AsY1v0lo/+J1mQ/8ALS1uTOdjY2nGe7L7VqU2IaV20NEAEASp+yVaBY2kA4lMqgStSoVI46iNA8Shl87rBHO8HfC7Ndm6QSHpsvk0n2N8E9o5olpENJ30gH2Gxnz98Qo9ktUccAWeQBgdd5NsWiZAFClO9h1xETjc/wCEU4VFFrA2iT1OMg+XL1XNPhp6jpJ/lBsSfS+GxIH1EkAKeX7+d8FJUhQbBr/iDfyvHyxf2f2UlTVxxEcTatJ9dILcvL1xenww8yHpn7XA8QJIniv5xc/diWylYvbLs5Ys0IILEewEm1zt/bFtPOIBpBJT+QKCCepkXO1yfbDTMdg1DwhSyy2lVZAp3EwGPJSZk7eWKqXZNalvQqKCIMUnMdSTfrytHtibCiFGuKekCgqkmdYUhlkcJtabyR6D0GzFE1PHU0sSIBgp53BkbggaTF564uz2bqLAC6REECbxaRLaTIi+nyItjwz7PqClIZQCGVAWAg6fACQCORm2F/Rg/Z/Z9VnCkNoUy0KZixOkDdiAAAN7cr4me062X1jT4ut9O0X2JBAuJjF715H8ob+a69IBUhlWR4dh1O+K6fAJJWDbhaQYOxO8RMX5bWw7DEBodqVAZBIIUA/9FxPpE4J/8U1tBTvGKkER/q3vvgkVhA1P4uZGvwkypteCQYuBIttHa6pphFpyfCStyZMixgWIgeURfBa7FT6Kh8T1gsqTLTJA0npMrubYqpfE1UDSSYmec6uEzO+4n1wZk81S7uHQsEaSdhB4WIXfkgg8/bDTL/D9GoY7xQYkeY/m9DI59ZAxSoTbENbt9mFSVk1DJJmRygH0tjqdtfZ0BlnZlJt0nePnjRVPhKFJHEu8gTHrvGK6XwwSuoEIu+phaBvcmPvGHSFkz3wf8Q6KsBYBQDoN5MgAAjexnDDtMqWLBSpNwIj2HTAnYXZumpL0neJKqVhWAIEjUQsSR740Oa7MZkl7MBYKQQB0AAHQX5xhJU7QpO1TMjlM4iOSE1VZlyBtbigHb+5wwXttWBsimYAYQx8pi3X9MJmyRLMonUupjHJftGT5dL4i7pAi8DffGbXZ0q+Ohi2dlzTamwBg8LmN79Tb745Yb94ghhq6gCZve8t+mE7Zwd3xBTPleOmxHufbA1DOgAwCvSwH3Em3piG2y1GMR+mdZWuWUACAeL05gD5zibZpnPEutT/QSR89gfnjOrm9TTcdBqJ9rGPbHf4iDIWfWPxCq2Go0DkmPRl4I7qqwXmCdvORy9QMGns1hYV6Gs7ESp+6R+OM6MzJDRcCbm9uYYAH8RyOHWXzaNp1s6CYaDBE8+dtv786t9mTgug0ZV9qpp1PMOAfvVcRzfwwTBGYKDlMz6WMHD+j2aANAqOVKzJN9/5ovvgDMfDCgcUaTsZm+/2aeK4M+RL9I6k9pVuKNQpg9YGszHzxk6eYfWFViRtAJkgW2PoffG3+PMmrdo1CwWCEUHUysGh25AgqdrzeMZanl6Y1ppZXOylBqYG/CzHimD9kTG2INEtFFBmZwpQAbkhEGxsCQOR2M/fhuiBLXJ9vlgPNigtMQzU1N2uJZl03VQBuCDPCL7b47LuqlZUkwqk96RA38QUA/OL4pSJcQ3M0KmkhBLkGBNkEXk+EMZgAkbz0lNkuyWTiqmE2K0gajWvAKDSvrNox3NgudDZgaiRxMGKmBICaQQFEzPM+gxNMlWoiVzNLrxGpy8jTgG3rhN2NJIrqVVEDTUgTAlKYJ2k6mJJjnuIEdMUDLa9SU5QaS7wwEKt5Z2NwOlhtzw2pZU1JNenl20qSaiuIAUSdQH1mw+eO0Oyqfd1NX1CtCuzgspVXNhBBliqwN4UkwL4i6KE5dqcI2rhGk+UHaBaLHfr54llPiCvRvTcwSCQGD7RpMb2sL+2Ggp8afV95qFMGoCxChFFME6WKkwCdRJG3mcC5ahRp1QuZU6HbRpVmUhlA1FfIMRY7lvLBYVY3+HO0Kr1UpV2YmqjFZ0tDaVZdYZTYhl29LXxn6HaC1DfLUdYuSoNMjTc6iCABa5i2GdfMmjXWsbKrhyTA1K3gAH+i/lg34jpTpKBSW4XaJLd0xCs0AkjQ9NiTN1Bg4Mnf+hghZVp5RqfH39BXdmVwAaYPKNQBMqASJwsr9lUkXXTzCVQwjQeGqCTYlLhhHQzfYb4apQqqisDIV9QgMtMmRJZ6ihCDpAIm4IsdsQzGQam7gUe6oszFalkOnUSCtUkWG1g222KtoVJsQ06YRZLK0ggAiwnyI3tuPywZUOixCqp0ksUQapE8Mg7SRqi3OMGZiiSC2tHUbujUxU4vtMJksG5mx2kzIFpCdMuKgBnSl7GJIJgKDzTiIIMcxgTsTVF2VzbGRqNTUDIZpsZvAXSRP9WB1zhQjiWnAkGnJfc2gCImSJNp3x5qOlgEpCJHCdTM21oZoYT0B9MfQexvor72gzZk6XqKrItzoaAZcTBPKBsPPZ8bE/hin7eHAHRw19T+FyNltPLeNUfhgxvietIfW9UpEalUhBtaZE7DYm5IblgB0rUHrUWYd5S+zqYgBDJgbWW4I5DAlKpa5UPMq+ixB3DcIa8/1Tf1xQqNX/4z74jVMreVXiWdpnhaRY8IF+oGB8z8cVLwiMF3EgEjkRvA6qbiQQcJ6lZkK1KJopIJhTBk3KnURqF+sbWBxdWykaWVeCrFgZCNF0JUkR08rbg4V0GIHn+0RmSxKhagEgD7QG4HmCPY4W08xGx6jBOZkadNgVBESN4meW89cB1xFx8/XnikgsvTN2iPTHgSo6m8Yqp1QSPPHS0m+04dDsIpZplkeR/vHT02xyjmz1t5iY/MYGLXnEqYiYM29xgoWTC/4kiCTeff9++GeXzmsATsI9QNj6x++WE1MjSR57Hli5qumI6/3wVYJn0b4fz5KLxNKHSeQ0ESDMTyFvLDrtelWrqiI4VTOpg1wRBH4fecZT6PsxrrMpYABdUHbUIH4E/sY+h1MirC8H0JGExdny/6U8zp7ScDVq00iIJ3EkG1pwnr0iwBKVamYqWRJaEtqLgzcwAQBYQZ8MY3HxvV0ZyqUpjWf4cGrvCQZEEFYO195whTsh3CzVqVEaAyF2GpQfCd45EQLRibKUWI6y1kTXXABctImTsLnT4GMWvxEXA3xzsXtynlmqmpTWsXUKAQraReTqjxcrec4LXsGnSqd25YuwBpkc9RgGDyJsRyM254Y53LU6WnvkQmASA20QDsTBBIBvBAGGOmD5ftvK18yhGUpoCCpkABiSIsOGbAehN+eLO1cxlEZ1XKk1JIgGoACGgQJAErcj0w0r9jlhRFKki95uxAhmK6yJElRFgViSOeL6mW7yA9NjeTABMqBpki5UqIkGDv0jLJJmmJmaldCO7OVNPWSNbM0hS+oLY/ZEATvacMM/k6lQmKSMoHViys0syiNjp7tCTtpwSEC1F4TEyRrYC0mSGUnVJ919cWZWiGRqetkQayom+k3v1YHVvcyCcJtXYY9GfoCvSZToVQwCMoLcSo2xhpN5ubGOd8WZjss1M0FrVAhgsihQ8mdV78IZm9YHpN/a+aKqirAMK1Th1FU8zErc9RuBvM+pmpxbKWHhYkQOpAvG5Nvwwm29oeKWgullA1FQzkMGiSArabMoAJkcQbbqMTp5ymCSWYBFSqAJnWAtIrEi8ou+0nC3NZgTL6dJKeB10sxDSWa4VQSSQYNthvgbO9osSaLBwULaQwJO8Rb7JExuLnqYIpg2kjoy4XUGc6VMniOzmCY20mVn/Up2GPpnwNUDZci7JYcQF4UBpG3QfLHyTM6gIqUnQsCqEjSp4VGkyBy5zYnytqPhH4yTJpXouG4WZ0EHVyEEchABmOuNpLRimaj417EyCUnrVJo1IbQ1OzMxEQF2M9LWJnHzSvW+rC3BJ1bGbyQu4OxBKgRe84f5jvM1WStmSTqDOtIX0U+ErwssQfEdUSok9MGdk5LhpQTCkamWQBoOsFQDqYBo2gLAkxGJ4Kos+jz4WFVhnKoWEb6oAgksltRsIAMEDefLf6elTnMDe+PmOQ+IWyGaNF1JR+IgEFgW4gYnck3HQ84uT2z8QPWqxUBpUAJC/8xjsbA+ttr3wOLsQT9Jgplademyq4qBWqAyGGljpYCxACj5GMYCtk2q6dNXWnIOCSOZVNSnUYkjTcc+eNzUU1cqmik9EGqLspqVHhH0kDi07kX6zIwh7U7Bph7nSwMBncsZtsOKbzEACcHA6tGVq5NRDMNaHwlECE7gDUoA1Ai8hgPPFtBSD9S1SnBjjEy3MSDf5L+OG+cR6bKHJJLQtTWyStwAQCZvzYc+YviWZqs6LUZmGkaRLEX4jEgFSY56RGmSeWKyFiZ3PZ0EhWRFK2lQANzO1vaN8C1VIBEHqZvHL2/TGtTIqxQMCSDDQCSkFSSzGxLSeQmIm2K+2+x37qjUmdZqSGHgfhYoxJ2MkgwAL23hKa4BwdWYymb4vB6c8F5js2FDEgE9DMepjT8gZwPUyjrupiJBi0dfTGtpmVFLNi6jTwRleyXqKSoUkTCzxkDcqp8UdBJttiqjaMMCSi8i22LhJ9Zn8R+mOd0wALCNW08wLW67b+WL6NO9zYD2/ZwDCey9asO7nVaI3tGw5mQDjUZH4gr69FRzvxSJMkE+EiwkdB+ue7NQWMfKY9cbNM4KviCuo2D3IPruPzxMlZSYb8Vt3tRios4pC9jDUw/L0Hz64SZRahDFal6XeEyOQgELeff+VTvOPY9jE1RY+VfvkD922lX0nSZAOktF7E3v5nri3L9jKT3TBWmdBjZTCX3vfl92OY9gGCZCs7ZQokcLAKxJkaGs0Dc7QsxYC/MXMdqohpAqXKxdgA43uHF5gDy3tj2PYMUxW0Wdr9qd4pJHFEBrAwb/Iz6iAPmlpGKitsdTA85KqN732HlvbHcewRWhN7Rb3jzoQ+ElmZiQzuIGpiJ2Jt0AtBMizM9j1TSCKygtDVTJlyTa8eEA7czc8sex7FKKolt7A6mSFEMr8RLCSD4hElSLALseZJAjTi56hKgKSEAINzq4zIhpJAFzpmJm15HMew6QrK8v2UdLlarIFGw4gSTAkE3E/7YO7OyjBB3rIzBfqx3KMF3iWMMR/TYeuOY9gAN7OOgstRtZB1M2hSWYQQGBPEoYTc3iLYb5DtbgHCNY2UeABrECZO1wevKMex7A0hpmd7c7JatVVgyhdIBtEHoBcQDtcW6bYt7K7DNNgwOoCYBdlF/ePljmPY06M+zV0lVqYV5EabLdbTe8GTJ58htyjRyFEcmGoBWAJgxMjxSVg7e+PY9jNpWaKToD7Y7FatTFMNCqAFk3JFpNouCdhyA6nEB8OsFZZQiVZNQniGrU7mLltQsP5QNgMex7A4oWTJ5n4YaqB3rgmxc343HM7WAgD1PXBn/h8Ow70iomssVOoWKFLQRfwm/Q9cex7CwQ82D0PgtEEU9MEQdSyWuCQx5iwMWHymam+BvrHqLVJLAgarwSIJge3SCbDHsewKKsWTLT8D0wyuG0sNJsCQGFyygnmYtyk+UCf8OaUONfimDpMre0Q4HTcHHsexVCci3NfBGtGRq0jUCn1fgABBA49iNP8A24HpfRwlw1cn0px78f3Y9j2KWiXsP7K+DKVP/NqNU/0po/8AucFv2DRVgadWohAMygM+zjHcewuwTP/Z"/>
          <p:cNvSpPr>
            <a:spLocks noChangeAspect="1" noChangeArrowheads="1"/>
          </p:cNvSpPr>
          <p:nvPr/>
        </p:nvSpPr>
        <p:spPr bwMode="auto">
          <a:xfrm>
            <a:off x="368300" y="-608013"/>
            <a:ext cx="2428875" cy="18859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2066" name="Picture 18" descr="http://awildlifesolution.net/images/3%20beavers%20building%20dam.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139791"/>
            <a:ext cx="3238500" cy="25165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15" name="Elbow Connector 14"/>
          <p:cNvCxnSpPr/>
          <p:nvPr/>
        </p:nvCxnSpPr>
        <p:spPr>
          <a:xfrm rot="10800000" flipV="1">
            <a:off x="5197064" y="1484786"/>
            <a:ext cx="648072" cy="528518"/>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sp>
        <p:nvSpPr>
          <p:cNvPr id="21" name="TextBox 20"/>
          <p:cNvSpPr txBox="1"/>
          <p:nvPr/>
        </p:nvSpPr>
        <p:spPr>
          <a:xfrm>
            <a:off x="467544" y="973138"/>
            <a:ext cx="3019014" cy="461665"/>
          </a:xfrm>
          <a:prstGeom prst="rect">
            <a:avLst/>
          </a:prstGeom>
          <a:noFill/>
        </p:spPr>
        <p:txBody>
          <a:bodyPr wrap="square" rtlCol="0">
            <a:spAutoFit/>
          </a:bodyPr>
          <a:lstStyle/>
          <a:p>
            <a:r>
              <a:rPr lang="en-CA" b="1" dirty="0" smtClean="0">
                <a:solidFill>
                  <a:schemeClr val="bg1"/>
                </a:solidFill>
              </a:rPr>
              <a:t>Biosphere</a:t>
            </a:r>
            <a:endParaRPr lang="en-CA" b="1" dirty="0">
              <a:solidFill>
                <a:schemeClr val="bg1"/>
              </a:solidFill>
            </a:endParaRPr>
          </a:p>
        </p:txBody>
      </p:sp>
      <p:sp>
        <p:nvSpPr>
          <p:cNvPr id="22" name="TextBox 21"/>
          <p:cNvSpPr txBox="1"/>
          <p:nvPr/>
        </p:nvSpPr>
        <p:spPr>
          <a:xfrm>
            <a:off x="0" y="4658170"/>
            <a:ext cx="2428875" cy="461665"/>
          </a:xfrm>
          <a:prstGeom prst="rect">
            <a:avLst/>
          </a:prstGeom>
          <a:noFill/>
        </p:spPr>
        <p:txBody>
          <a:bodyPr wrap="square" rtlCol="0">
            <a:spAutoFit/>
          </a:bodyPr>
          <a:lstStyle/>
          <a:p>
            <a:r>
              <a:rPr lang="en-CA" dirty="0" smtClean="0"/>
              <a:t>Ecosystem</a:t>
            </a:r>
            <a:endParaRPr lang="en-CA" dirty="0"/>
          </a:p>
        </p:txBody>
      </p:sp>
      <p:sp>
        <p:nvSpPr>
          <p:cNvPr id="23" name="TextBox 22"/>
          <p:cNvSpPr txBox="1"/>
          <p:nvPr/>
        </p:nvSpPr>
        <p:spPr>
          <a:xfrm>
            <a:off x="5845136" y="6362403"/>
            <a:ext cx="2520281" cy="461665"/>
          </a:xfrm>
          <a:prstGeom prst="rect">
            <a:avLst/>
          </a:prstGeom>
          <a:noFill/>
        </p:spPr>
        <p:txBody>
          <a:bodyPr wrap="square" rtlCol="0">
            <a:spAutoFit/>
          </a:bodyPr>
          <a:lstStyle/>
          <a:p>
            <a:r>
              <a:rPr lang="en-CA" b="1" dirty="0" smtClean="0">
                <a:solidFill>
                  <a:schemeClr val="bg1"/>
                </a:solidFill>
              </a:rPr>
              <a:t>Communities</a:t>
            </a:r>
            <a:endParaRPr lang="en-CA" b="1" dirty="0">
              <a:solidFill>
                <a:schemeClr val="bg1"/>
              </a:solidFill>
            </a:endParaRPr>
          </a:p>
        </p:txBody>
      </p:sp>
      <p:sp>
        <p:nvSpPr>
          <p:cNvPr id="24" name="TextBox 23"/>
          <p:cNvSpPr txBox="1"/>
          <p:nvPr/>
        </p:nvSpPr>
        <p:spPr>
          <a:xfrm>
            <a:off x="6156176" y="334962"/>
            <a:ext cx="2590428" cy="461665"/>
          </a:xfrm>
          <a:prstGeom prst="rect">
            <a:avLst/>
          </a:prstGeom>
          <a:noFill/>
        </p:spPr>
        <p:txBody>
          <a:bodyPr wrap="square" rtlCol="0">
            <a:spAutoFit/>
          </a:bodyPr>
          <a:lstStyle/>
          <a:p>
            <a:r>
              <a:rPr lang="en-CA" b="1" dirty="0" smtClean="0">
                <a:solidFill>
                  <a:schemeClr val="bg1"/>
                </a:solidFill>
              </a:rPr>
              <a:t>Populations</a:t>
            </a:r>
            <a:endParaRPr lang="en-CA" b="1" dirty="0">
              <a:solidFill>
                <a:schemeClr val="bg1"/>
              </a:solidFill>
            </a:endParaRPr>
          </a:p>
        </p:txBody>
      </p:sp>
      <p:sp>
        <p:nvSpPr>
          <p:cNvPr id="25" name="TextBox 24"/>
          <p:cNvSpPr txBox="1"/>
          <p:nvPr/>
        </p:nvSpPr>
        <p:spPr>
          <a:xfrm>
            <a:off x="3635896" y="3789040"/>
            <a:ext cx="1885204" cy="461665"/>
          </a:xfrm>
          <a:prstGeom prst="rect">
            <a:avLst/>
          </a:prstGeom>
          <a:noFill/>
        </p:spPr>
        <p:txBody>
          <a:bodyPr wrap="square" rtlCol="0">
            <a:spAutoFit/>
          </a:bodyPr>
          <a:lstStyle/>
          <a:p>
            <a:r>
              <a:rPr lang="en-CA" dirty="0" smtClean="0"/>
              <a:t>Species</a:t>
            </a:r>
            <a:endParaRPr lang="en-CA" dirty="0"/>
          </a:p>
        </p:txBody>
      </p:sp>
    </p:spTree>
    <p:extLst>
      <p:ext uri="{BB962C8B-B14F-4D97-AF65-F5344CB8AC3E}">
        <p14:creationId xmlns:p14="http://schemas.microsoft.com/office/powerpoint/2010/main" val="3565763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00269"/>
            <a:ext cx="7125113" cy="924475"/>
          </a:xfrm>
        </p:spPr>
        <p:txBody>
          <a:bodyPr/>
          <a:lstStyle/>
          <a:p>
            <a:r>
              <a:rPr lang="en-CA" dirty="0" smtClean="0"/>
              <a:t>Three Levels of Biodiversity</a:t>
            </a:r>
            <a:endParaRPr lang="en-CA" dirty="0"/>
          </a:p>
        </p:txBody>
      </p:sp>
      <p:sp>
        <p:nvSpPr>
          <p:cNvPr id="4" name="TextBox 3"/>
          <p:cNvSpPr txBox="1"/>
          <p:nvPr/>
        </p:nvSpPr>
        <p:spPr>
          <a:xfrm>
            <a:off x="251520" y="1124744"/>
            <a:ext cx="8424936" cy="5693866"/>
          </a:xfrm>
          <a:prstGeom prst="rect">
            <a:avLst/>
          </a:prstGeom>
          <a:noFill/>
        </p:spPr>
        <p:txBody>
          <a:bodyPr wrap="square" rtlCol="0">
            <a:spAutoFit/>
          </a:bodyPr>
          <a:lstStyle/>
          <a:p>
            <a:pPr marL="457200" indent="-457200" algn="l">
              <a:buAutoNum type="arabicPeriod"/>
            </a:pPr>
            <a:r>
              <a:rPr lang="en-CA" sz="2800" b="1" dirty="0" smtClean="0">
                <a:solidFill>
                  <a:srgbClr val="FFFF00"/>
                </a:solidFill>
              </a:rPr>
              <a:t>Genetic Diversity: </a:t>
            </a:r>
            <a:r>
              <a:rPr lang="en-CA" dirty="0" smtClean="0"/>
              <a:t>Genetic </a:t>
            </a:r>
            <a:r>
              <a:rPr lang="en-CA" dirty="0"/>
              <a:t>diversity is </a:t>
            </a:r>
            <a:endParaRPr lang="en-CA" dirty="0" smtClean="0"/>
          </a:p>
          <a:p>
            <a:pPr algn="l"/>
            <a:r>
              <a:rPr lang="en-CA" dirty="0" smtClean="0"/>
              <a:t>the variety </a:t>
            </a:r>
            <a:r>
              <a:rPr lang="en-CA" dirty="0"/>
              <a:t>present at the level of genes</a:t>
            </a:r>
            <a:r>
              <a:rPr lang="en-CA" dirty="0" smtClean="0"/>
              <a:t>.</a:t>
            </a:r>
          </a:p>
          <a:p>
            <a:pPr marL="800100" lvl="1" indent="-342900" algn="l">
              <a:buFont typeface="Arial" pitchFamily="34" charset="0"/>
              <a:buChar char="•"/>
            </a:pPr>
            <a:r>
              <a:rPr lang="en-CA" dirty="0"/>
              <a:t>This level of diversity can differ by </a:t>
            </a:r>
            <a:endParaRPr lang="en-CA" dirty="0" smtClean="0"/>
          </a:p>
          <a:p>
            <a:pPr lvl="1" algn="l"/>
            <a:r>
              <a:rPr lang="en-CA" dirty="0" smtClean="0"/>
              <a:t>alleles by </a:t>
            </a:r>
            <a:r>
              <a:rPr lang="en-CA" dirty="0"/>
              <a:t>entire genes </a:t>
            </a:r>
            <a:r>
              <a:rPr lang="en-CA" dirty="0" smtClean="0"/>
              <a:t>or </a:t>
            </a:r>
            <a:r>
              <a:rPr lang="en-CA" dirty="0"/>
              <a:t>by units larger </a:t>
            </a:r>
            <a:endParaRPr lang="en-CA" dirty="0" smtClean="0"/>
          </a:p>
          <a:p>
            <a:pPr lvl="1" algn="l"/>
            <a:r>
              <a:rPr lang="en-CA" dirty="0" smtClean="0"/>
              <a:t>than genes such </a:t>
            </a:r>
            <a:r>
              <a:rPr lang="en-CA" dirty="0"/>
              <a:t>as chromosomal structure</a:t>
            </a:r>
            <a:r>
              <a:rPr lang="en-CA" dirty="0" smtClean="0"/>
              <a:t>.</a:t>
            </a:r>
          </a:p>
          <a:p>
            <a:pPr marL="800100" lvl="1" indent="-342900" algn="l">
              <a:buFont typeface="Arial" pitchFamily="34" charset="0"/>
              <a:buChar char="•"/>
            </a:pPr>
            <a:r>
              <a:rPr lang="en-CA" dirty="0"/>
              <a:t>genetic diversity often increases with </a:t>
            </a:r>
            <a:endParaRPr lang="en-CA" dirty="0" smtClean="0"/>
          </a:p>
          <a:p>
            <a:pPr lvl="1" algn="l"/>
            <a:r>
              <a:rPr lang="en-CA" dirty="0" smtClean="0"/>
              <a:t>environmental variability. Different </a:t>
            </a:r>
            <a:r>
              <a:rPr lang="en-CA" dirty="0"/>
              <a:t>genes </a:t>
            </a:r>
            <a:endParaRPr lang="en-CA" dirty="0" smtClean="0"/>
          </a:p>
          <a:p>
            <a:pPr lvl="1" algn="l"/>
            <a:r>
              <a:rPr lang="en-CA" dirty="0" smtClean="0"/>
              <a:t>will </a:t>
            </a:r>
            <a:r>
              <a:rPr lang="en-CA" dirty="0"/>
              <a:t>have an advantage at different times or </a:t>
            </a:r>
            <a:endParaRPr lang="en-CA" dirty="0" smtClean="0"/>
          </a:p>
          <a:p>
            <a:pPr lvl="1" algn="l"/>
            <a:r>
              <a:rPr lang="en-CA" dirty="0" smtClean="0"/>
              <a:t>places.</a:t>
            </a:r>
          </a:p>
          <a:p>
            <a:pPr marL="800100" lvl="1" indent="-342900" algn="l">
              <a:buFont typeface="Arial" pitchFamily="34" charset="0"/>
              <a:buChar char="•"/>
            </a:pPr>
            <a:r>
              <a:rPr lang="en-CA" dirty="0"/>
              <a:t>If there are many species, the genetic diversity at that level will be larger than when there are fewer species</a:t>
            </a:r>
            <a:r>
              <a:rPr lang="en-CA" dirty="0" smtClean="0"/>
              <a:t>.</a:t>
            </a:r>
          </a:p>
          <a:p>
            <a:pPr marL="800100" lvl="1" indent="-342900" algn="l">
              <a:buFont typeface="Arial" pitchFamily="34" charset="0"/>
              <a:buChar char="•"/>
            </a:pPr>
            <a:r>
              <a:rPr lang="en-CA" dirty="0"/>
              <a:t>G</a:t>
            </a:r>
            <a:r>
              <a:rPr lang="en-CA" dirty="0" smtClean="0"/>
              <a:t>enetic </a:t>
            </a:r>
            <a:r>
              <a:rPr lang="en-CA" dirty="0"/>
              <a:t>diversity within each species can </a:t>
            </a:r>
            <a:r>
              <a:rPr lang="en-CA" dirty="0" smtClean="0"/>
              <a:t>decrease if </a:t>
            </a:r>
            <a:r>
              <a:rPr lang="en-CA" dirty="0"/>
              <a:t>the large number of species </a:t>
            </a:r>
            <a:r>
              <a:rPr lang="en-CA" dirty="0" smtClean="0"/>
              <a:t>leads to high levels of competition where each </a:t>
            </a:r>
            <a:r>
              <a:rPr lang="en-CA" dirty="0"/>
              <a:t>species must be extremely specialized</a:t>
            </a:r>
            <a:endParaRPr lang="en-CA" dirty="0" smtClean="0"/>
          </a:p>
          <a:p>
            <a:pPr lvl="1" algn="l"/>
            <a:r>
              <a:rPr lang="en-CA" dirty="0" smtClean="0"/>
              <a:t> </a:t>
            </a:r>
          </a:p>
        </p:txBody>
      </p:sp>
      <p:pic>
        <p:nvPicPr>
          <p:cNvPr id="2050" name="Picture 2" descr="http://www.thetech.org/exhibits/online/genome/images/splitx.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
            <a:ext cx="3059832" cy="4558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57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0308"/>
            <a:ext cx="7125113" cy="924475"/>
          </a:xfrm>
        </p:spPr>
        <p:txBody>
          <a:bodyPr/>
          <a:lstStyle/>
          <a:p>
            <a:r>
              <a:rPr lang="en-CA" dirty="0" smtClean="0"/>
              <a:t>Three Levels of Biodiversity</a:t>
            </a:r>
            <a:endParaRPr lang="en-CA" dirty="0"/>
          </a:p>
        </p:txBody>
      </p:sp>
      <p:sp>
        <p:nvSpPr>
          <p:cNvPr id="4" name="TextBox 3"/>
          <p:cNvSpPr txBox="1"/>
          <p:nvPr/>
        </p:nvSpPr>
        <p:spPr>
          <a:xfrm>
            <a:off x="539552" y="836712"/>
            <a:ext cx="8208912" cy="2431435"/>
          </a:xfrm>
          <a:prstGeom prst="rect">
            <a:avLst/>
          </a:prstGeom>
          <a:noFill/>
        </p:spPr>
        <p:txBody>
          <a:bodyPr wrap="square" rtlCol="0">
            <a:spAutoFit/>
          </a:bodyPr>
          <a:lstStyle/>
          <a:p>
            <a:pPr algn="l"/>
            <a:r>
              <a:rPr lang="en-CA" sz="3200" dirty="0" smtClean="0">
                <a:solidFill>
                  <a:srgbClr val="FFFF00"/>
                </a:solidFill>
              </a:rPr>
              <a:t>2. Species Diversity: </a:t>
            </a:r>
            <a:r>
              <a:rPr lang="en-CA" dirty="0" smtClean="0"/>
              <a:t>Species </a:t>
            </a:r>
            <a:r>
              <a:rPr lang="en-CA" dirty="0"/>
              <a:t>are well known and are distinct units of diversity. </a:t>
            </a:r>
            <a:endParaRPr lang="en-CA" dirty="0" smtClean="0"/>
          </a:p>
          <a:p>
            <a:pPr marL="342900" indent="-342900" algn="l">
              <a:buFont typeface="Arial" pitchFamily="34" charset="0"/>
              <a:buChar char="•"/>
            </a:pPr>
            <a:r>
              <a:rPr lang="en-CA" dirty="0" smtClean="0"/>
              <a:t>Each </a:t>
            </a:r>
            <a:r>
              <a:rPr lang="en-CA" dirty="0"/>
              <a:t>species can be considered to have a particular "role" in the ecosystem, so the addition or loss of single species may have consequences for the system as a whole</a:t>
            </a:r>
            <a:r>
              <a:rPr lang="en-CA" dirty="0" smtClean="0"/>
              <a:t>. </a:t>
            </a:r>
          </a:p>
          <a:p>
            <a:pPr algn="l"/>
            <a:r>
              <a:rPr lang="en-CA" dirty="0" smtClean="0"/>
              <a:t> </a:t>
            </a:r>
            <a:endParaRPr lang="en-CA" dirty="0"/>
          </a:p>
        </p:txBody>
      </p:sp>
      <p:sp>
        <p:nvSpPr>
          <p:cNvPr id="6" name="AutoShape 2" descr="data:image/jpeg;base64,/9j/4AAQSkZJRgABAQAAAQABAAD/2wCEAAkGBhQSERUUExQVFRUVGB4aGBgYGRwcGBgXHRgaGhwbHh4cHScfGhomGxoXHy8gJCcpLCwsFh4xNTAqNSYrLCkBCQoKDgwOGg8PGi0kHyUtLCwpLSkpLC0qLSwsLCwsKSwsLCwsLCwsLCwsLCwsLCwsLCwsLCksLCwsKSwsKSksLP/AABEIALIBGwMBIgACEQEDEQH/xAAcAAACAgMBAQAAAAAAAAAAAAAFBgMEAAIHAQj/xABSEAABAgQEAgYFBggKCgMBAQABAhEAAyExBAUSQVFhBhMiMnGBB5Gh0fAUI0JSscEVM2Jyc5Ky4RckQ1WCk7O00vEWNEVTVGN0lKLDJYPCRAj/xAAaAQACAwEBAAAAAAAAAAAAAAADBAECBQAG/8QAMhEAAgIBBAECAwcEAgMAAAAAAQIAAxEEEiExQRNRImGRBRQycaGx4TNCgfDB0RVy8f/aAAwDAQACEQMRAD8AW9UeEbRJJQFlkuCBwcePECPPk5HMcoJA4kfWNf1RMniKx5OxeGKjoXMApQo1MeZB87RomSQAUspy2moNyNxSzuYrkQnpN7TdLxsk8fXFlOXKLOAPN/sjbE5cqW7+tjp9cRkSPTf2lNUs/wCUbSsSUitee48YlMlhUXsQfviJYe1eMWEpiTpmNu7+qNkNqDHnFQS1JcgFt6dmLEiakgs4VuC1uPOOJyJV/wAJm8yYQTwivOxCUgqLsInxCHQRxB9ogUjDKm6tKwTLICg5LEh0vs2zwiTFtDpa9QG35zJE4jWCULRZ9Kj2jR7AvypFOVjwt9iCxD/FN48wmC1jWe8lZSdxTfzf4aKeZ5cF6gAUqBoWZyzty4RysM4M07Ps5Ng2DBjLlmFpqNhbnG+ImajyhfyLP9CUonFTMQlTCpH0S5YF7v4wYGLDFiKAOpgEjULso7V42iSpDZMxm0tm7GJAtDQ05Cv+IYk79bJ/9kKOFna5YLubK8d4a+jf+oYv9LJ/9kcejBquGI9swbPlsrltEmHSVnSHJiwJeoFrivlA/LcaszVGUU9UHSVEVMwbJ5CM+2wqpI7EvpNG2ouCDo9whiNYGlKSGuo0fkH2iCRgCS5UANyTQeJMW8KjrHrX7Iln5X1uqXM7Uos4saF2pW7RlnWsPh6956tfsKlTuck48dCbS8OhIUnUhRYO3aIBqDdxFZeWBtuVfcYIfg2WknTKCVLYKLVoGSH4AbDlFuRhfmzpdP5W8KrqHzlWMefRadl2ug+kWcRgdCdRKW8ae374qz5RR3kkcH+Kwz4vMpssA9QZiPpFJ7Xjp3jTMZKVlwTpSA6NIIIve6TVvOz1h5NZYuPUGQfnMa/7DosJ9I7T9RFZR8YgnBLG8ETl5XVFATZThhzexFrni+0Vcxy5cuixcUIsY0q7kYgA8zzWq+zr9NkuvHuOok9J5Cl4+clAKlKmMAKkksABzg7lfR04bszGXNmDtS6Kly0O/wA5spZYMAaPzhsnZPJwZn4xR1TFDUHAZAUE6Upo+slgVPu3GEHNM7VoKAVBU3tTSTd+6Bwp7C0OLabXKr+Ed/MzWos9Q8dD9T7Ryy/MZJUUpnJmTD3i/aUR7GFmSGpwEXFT2d9qn49UInRHJiqbqLshleYqG8XHth2nyqCm1Rx4eFHjH1lSrbjOf+Jla1AtvJzIlYjdzerfFoHZrNCpEzVVITbio90fe4+rE8xekPwtw5QNzojsyQzd5bmupQdvBKS3iTHUp8QMDUvxAxK+Rn/L/OLCcpWQ6SkjZ1AH1EwUnYYvy338hEiMvDXV6x7o2vXmsdRHFaOpmCWO+QCsj6LudH2P4QMxMxSTqJvc/SfiePjFU4xZUWB1BTkqqSrifMWgxjcGJiNWlTKFCAacRS7AtvaGxNBQGBWQ4OeiVhSpCVEFTre/dIpxABBZ3Ym21vIMfLnE6ZbKDnvmoAsl7qDuz72gFmM0IwgqylEgs7LSSwpwpflEXR/MRp0pbW1iVJCqhj2VByOd6uIoRwYZWwcTpkvKToPVp1KajqoeZNmo+1riKy8LiUU0Ps2pqX8NPPaNcs6RiWtTuEgjt6GK0WHdo9ClgHqGBqYvYjpGjSSogMWqSQVFiAH71xXmBu0BJIhO4J+SEklctKH3OiuxcpsbXG8Z8gqPmwCRcAPbi1T7otTszko0zZymQ+kVfUQe6EgalG1hsLQPT6RsJrW2HnOSGK1gJpR9JPzdKf5RYZPUqxUdw3OWhSDKOnUKpfi3KhH74SinTN6svqSW8Nx7I86SdNpZLykaZm6WoBwcKIUK3TehiunpDLxKpfZUmaCLijC41Darhw4qIuoIzFb8OhAhGbMZLk8A1zUgWAoKippArEZclUzUFaVnSl2caQS786Bj4jd4uy5gWpUt2BJCqtqQ7E8xR+NjEeHCVTFo1UQojWphqQA4VS5bYbggcIXzM2lLKsWKp7wfnKyF6ZQQltRWU6hqqSq/JyfH1UI4zLCmX1hVqdQ1KLuFFxR3DCpcmrhoFfg0Iny/nCSo8tKVE+tyanlB440BakqYoUA4ABoA/wBKx1X8BSKbh5npFLEcRXXlqmcBnLgj69CH41NCPCAGLnLVM0LIFdJcMAz7AXvs9Wh8nSkpbUR2g7AixqDXe8K3SOSnrZakJJRQF6gl+PMffBKrNx5lL6vhyJtgZCsOha1KZah2U3SwNzzuKeuHzoRmMudgcUASPnZGqli00042MJOe489XpWAdVi1vusNoL+jeY2CxPPFYYesThEWbjS7ecHEUfT1m1QR+fzjPmUgKlqRLIQ+6j3qWcWrC50YlTJUtUqYkpWFk1qC9QoGxHMcIIZrmqUYlMtdCoOh7EuQR4sxHqgj1moAdnq03o5fk1o836lgq2vyDzmb1Gjprs9SsfIgdTMOgoU9+LbxeRjNNbxDIk6knTvUKO6thC9g+lctagj6RUEkG4Ls0KClrskDOO5oZU8ExpVOYcRcxYw2bgOCHJ3Nv3eUbYnGJlSwvSNO5avAU8YEzOlGFVRS5Ms86H2xWpGxkA/4i7bWHI4/OFFZtpC1LPZDUQkqPCgAc1iOXIlArKUgGY2oqdjwJ2hcmdMZEpYKZyFAmyS7c6QxmZKxWHXomd9JAUCCATw4V2i7VumCwIB8wb47TmA8Zn+FmBSRMW3d1gMgEgsQq4sojwcUijnOK+aQjVqUkjUf6Dg+YL+UDJXo2nrmAzihMtJqpBcqD2AanJ2Z4L5phSqXMOgdlg4FaOR4gO3mY01GnrdRU2f8AcTN1CW36exWHjj94K9JeaHVKw6a9lMxQ/oAJH7R9UJ02UyesKgpaz2QK+Kjy2h39ImADSZ7hKkpSm7KV2EkMdwlXKmp4AJyqetOpCEKJFxVbXPKx9sbmlK7OPc/vMLSYNfw/PP5wLJlKcElTC4dubAC3nGgxKi6SskcCsge0tBsYXSdMyWstsVkjgbBqxdx2Uy5qUlKAhSWBKbEUDHi1Ia2g8xgr7xewsxclYUhaGd2KwQWrUEtEmHz8lZK0hSlmh1aQ5N1FjS+4gjLyIMxEtRV9Ji4q6iBwYJSOa4G4zIvnEpSpPadySyEse6+5t6xFGqU8kQZqVuxDypag6FywhQ4HUCCAQdW7iMl4QkUdvP3QuYbGrw6ynVqSDpUAeBIpz8KQ8Ik6gFJPZIBDcGpvwjN1A9I8dGZmoT0m+RnmISgupK0pBLK1OntKYsS/G1wWNYI5LmyUakYhglQ1oKA4Cu6wCSWSXLnkTwgYjFS5qewQompSWC0+RoR4ExBNwPaBL6mo+ya7cI1DNX1SDkwJn2MC1BKbJcDnV3arXs8aZflqu9bhBn8Dpd9IJvw++LoQAkgAjlt9v3R0o1meZRlZpNQzp1hO4ornahivOzhwlCUqBqAGLOpvEGrt9V6M0FuoSb+sUPqirPy8auHkfuiJYXt5mnSLLFSUJVM1qIcKZ2QTYJcWBbarc4XlY0qu5USS5Lvb2u9ecNJx0zTomklIN9IUo8nIdqn1xHIwCwVfJkhQWgJppU4Ol2S1DUXZi0SDDbg3KxcMjVVyOAO3v9kEspBTMT2R3g5F/bFgpTLUUqum70I8iL1ghg0oUtISp3AJYWB24A8osTxFrCdpzLacN1hbZqnl741Wky5hICVSwASWqlizAbgggvRj64uLmABhQCNFIehqN+cJEDzM3T6xtOfh68wJ+CVzZiVmcEpC+s0qT3a2UtxsGcwdzLAKIKggqDmqWLlIGwNPNuNRFCZIWh+rNHBbixdq84lwWeSjq6yUUrSB2kEhepjViSB5aXZqxGM9z0Wm1FVgzWeT2PMEzZoKdV2cWIoLU29ljZokyqT1k0BqJPWVNtKSpn8dPsixicAZoHVHrRWtpmpV1ECtzYWalDFGXm0uQpSClcxagUdh9UshZfssNRoAxPmI4fKMs+PxQB0ixgWoMGNd7janG/k0M/RCUZWU4maqg+V4RQ8Atbk8mJhSkZeubiNKkqDq7QIqBzjqcnBpOVYqXpGnrJIbl24YbAXbMa7VbbM/5+kE9OujasT1apR7SHHaNCCePJvbAHKemBkK6qerVpLFaakNSv1vH7YZeimKUpC5E0nVJSNJP0pZfSfENp8hHvSPI1TQyTKSKVISCTxKiPd5x5+t1Q/dr+QOj+s9IH3L94p89+f0jLkmOlTJfXa0lDO79kEUblxO/KORz1heaGYhJEtWJBFNisF+Tu7c4OYPIxhwUPqJqavXhsHH3xBj8sKiFoYLQQRcBQFgePjyhjS0JSzlTnd1Mm7W7rgtgwB3HTPstM3CzJfWaQoipqzKB+6Obq6KByCs0N9vgx0aR0ilTJYE1CkKLahpcPyIBBF+G0RoTKc9TLkrPBYIU+/ZMLaS63TqVYf9fWN6ysaog1OP+/8AE5jP6KTQNSe0l21MQH4PaPMHh8XILyitB/JU331h7zzHzlFSF6aNRIFAzgBvGBfVBgeNm841kvZ1+MCYttpqbCHPvnjmeYLpfmQACkomD8sAe1JEXpfSCfNJeXKQspKQU61Go4WB5xUly9Rp5V9kCOlOaiU8iWe1/KLFwa/NpOwr2jvbYuEaep2+FBn5Sw1mof4A3Eeuk3R1U/q1ylaZ0lI0VDHspLcHcUMc+kY1UqcNeuWUmySykGrs/J6Fmjq2H7su9ZUv+zT7oGZ5ksufUpHW8dlW7Kh5CoqOMRp9T6bFH6ycTO0+rNTFG6yYJw+IC0kzSJsoWnIDFJLN1ibttqAIvU1ivjMCpBGneosxFWY2Iod4oI6NzkKUrCzOrUjvSphYjiAT2VpOxNxexiNeHxi0GWqSlISXegSCD2gKkdqjp7pJHGuqzLjdnE2N4AyepePRmbOSFpmS03cFWl0AOQCLWPMxAjov1kvSJaErURZSilVSwDpJdyBQ8bxT/C+JSsAy9SLBJQWQpmCmFlBwQbcIOYSYsTE6usKnZFwlRY9oAMUqbZVucLW2WDlSMfWLXuQRsPH1P+JTy/oShBBnKCiKBIBSAX+k9T7LQzJwpIcILbMaRoElaipTuSSTVyqr0s77iC8jTpDAt5j7A0ZDs95+Jupi2O1rcmcgkrUg7jm23Mb+EPi8F2EmUp0MNILKS3IGqfANeJj0oFvkOW/9qk//AKixI6aqQGRhMAlL2GHAr4BTPG+4J6M2LLFPmD1AuDoUgKLD6Q5doMQPER6uWUqZQII2I9v74uTen09VEYPBLL1Aw70bhrgllfSVc3Un5PgJcwDsy1YZio1o5UADTe8ULhBljOVd3UBKlA3FHtyjQyQwAdvj2QwJ6TLEidNmYXBoMspSlPyUOpajQVWG2J5VgWeni/8Ahcv/AO3DftRK2K2ceJDfCAT5lA4c+6kVJmXJUKpb3+qDUrp0s/8A8mA/7cV/8o9V09WAf4pgW/6ce0aovIDCCZmoJKSjUpgEqdiGO5+lQs9bRJg0lw6SOPw0dgxsjDy5clXyTDEzEOfm0irJNKc4H/LsMB/qeGcVYS02ijXKp2mMmh7F4nPTJpEYobR0tOPwtvk2G/qx7uMV5ucYYAD5Lhn3dApwgBdfn9Ih/wCItPkRB1RDOwKF95IV43HgRUR0STmEhSQRhsHXbQH+GifrpTUwuDP9ARAZff8ASWH2Vcp4InKldHtBKpUyYg7OQoAioNa+2IMiyfESZylLnBSFEkpDsSS7sbV4R1I5oh2Tg8IT+aB90EMiWidOCF4PDIBBLhCXoHF4ItingGMtpNTswzcTneKFBF3CI/8Aj8SP+dJ+1cNfTfpPgcumolzMCiYVo1gpTLAA1ENUcoXP4YMAElP4OOlRBKWlMSLEjcjaC+nEl0hUnnxFeRMVKnBaU6klBQsUCqlJBDmtQR52i4rMXBRNGtDulSQy0tYEVCubV5GDUv0qZeqicq1eCJR+6NFelnLhfKx+rJ90JvoVc7j3NKm6+moVAjH5d/KL8zDJSAZcxKkmzUJDO5G1WHwYiXItfx+NoY/4Wst/msfqyfdE8r0pZaf9mgf0JXuiw0rAcnMWup9R8pwPbuLKJbfF4xUqtuYPPkfdDNM9KuXCn4MH6sn3RofSxl382D9WT7o77sfeD+7sPMWJmGFzWvOvGt2iqqSVH4p+6HL+FfLT/swfqyfdBXov0zy/G4qXh0ZchBmOyiiUw0oUrYP9H2xI0xHmT6De85bnmafJZQCT88sdn8hH1+SjUDzOwdEUSY7JjfSxlJmK15PLWoFipSJJJalyh7CIf4Vcn/mWT/VyP8EMVVhBGK6wi4hSUv5tDVZEsN/9af3xi1Ei1w3DzHOxiEenPLx/s3YD+SsKAd2wEZ/Dnl/82/2X+GFvugiR0WTnMiz/AAqUy5SgD1upkMWLcSfq6tA8YpS1zJaCJgBfvGX9YquQQKWfwo9oIr9OWXm+WP49Uafqx4fTfl382eyV/hiwofZsJjC0sECZ4g4oUBUGvxYhxHsqZ1R1OQoVABq/GlvtrteCJ9OGXO/4Mrx+af8AZiM+mnLDfKh6pX+GFjoGJzuip0RzkNKkvHOb24cPdBBM0NEP8M2V/wA0p/Vk/wCGNh6Z8s/mpPqlf4YE32YT/dBn7OY/3RaNFee4bn4wwZHl6FJUogFeotvQAE33q7xRXgkfJUzXVrMwpU7MGBVsHrS54xHL1yZqNYVKLOksQwUG1EPUEXHscCHrWFiFVODn9u46EC4zGBIAFAPKkVcXgwqrHULEXFYtqJFCGV9vMcuftjVozlJByJ23EJHHJxGGVJWCSaEqbUdIB1DSb7vSoMc7xGFKJikKoUljzFwRyIb2w6S5cVcblSFzEzC+oMDV9SQXZjTi3jFtNYKmI8GFszZgnxA+W5WJsucQVCZLl60gMxAoRzptApSVFwE6mB7tacaPHQJRSiYZgA+cDFQABZw1oXekmbTkzFypauqQlg0sAKWShJdSmcvqoAwEM1ah3YhR9T17yrIm0EmdUzsnqMI3+7//ADLgNNXxArBPpJOTLw+FUoslMqv6ssfa3rhKzbpOEOkS1Ox76kodvq97VWjwS2tnb4Zp1EBBC06T3iHqDA+bgNbHU1NweNoUsx6WzljSFCWHrod34ajX1NA05/iAx62YXt2j/ma84ItLASxcR1w2X9U5IJCfq2pSB/SbpABK6uWtpiiHCXcINw9gTQUgCrPJywQqas0qCotFSRKStYExYQGJKjYUfa3lzgi14O5pBbIwJvl+ZiROlrQpQb8ZV9SaPux4x1j0d9I0T8VpQXYKNQQW03rz4RxrCSStZSmoDl9mBZxvHRPRHk6jmAnDuIQpNmclO3Ln4QV0UkMYAMQCJt6cpOvH4ZLs8k1u3bVtvChhejMtX8oVNwLey8N/p1mlOOwyk0IkuP6xUL8yUJ+FKpXfKSSgAulQNQSeW+8cc+IJMZ5E2MnqJRSkJANn3NL8TAWfhQpWtSQRRwC2/gYI9HsxUtJlzJfZCClSmNVV0uGot2DjbU94KycraUCSFEC96bV3pTygfKw4xZxBOFyXDTpK9CtK79q6Ry4j4LRVV0eCQkCagg2i/NyfUCpAKX9Tt7IXsRgihVHBHjEhs+YJ6ip4hTEdHNPemJSDFFWVSg7zhS3OKiwsntEnxLxqZJ4eqLiBJI7ldQD0MOfojV/8thh+k/sZkKGgQ3eiYD8L4Zv+Z/YzItODTmeP/GzPz1faYggvhsnXiMQtCPrKc/0jFtXQ2aJugtpbUV0DJdiakNUG5FooWA7MKFJ6i8BHkdYyjDy04SZIkSNCpg0LmKUkqLEu9LM3Bud4rZd6MpZFXWeOtg3gA/heAfeFGd3EL6DeJzCPY6hjPRbKdkrW4DnSHDvVNSS7NUW4GIsN0akYb8bLT+e2setTgHlpBrF0uR/wmBtVqxkj6Sn0AnDDYdeJVKTMBnJluQdQGkqJSRsGYgcQ+0Felno7ROCp2DLrq6QlpayO9pJNFP5GKoyrXpmpmSiNRVoSrtpBSAlwKDeCvRzPkSVJRNB+TrbSpSSUy1vu/wBB38HhMuxctWeuxGzsRFFn90T+j/RSUtKuvKtR7ISksUrJAD0NeUb4n0WY1KiEoSpOytQqL8bw/wDTbI1KAxGFljSdAVpLakpKSFo4lqMHoI8n4zDoOlWoKDOAssKA7GC+s2Mjz49pTYmMNx/zPcu6RYbqzLmykpdWrshRl66V3KTTZx4RTnYbDTlLPygFcxTvrSWq5DFiaUFaNaF+ag1ewazNGk7DJV3gDSj8Yr9zVWLIxH6zPN5YYaMmc9NJMuZJkYdAmSpQCVrd1GjHQQWoS/A1AYVgrLWlQBSQQbEWMIMrCISrshjx+NoIYTFrl0lLKPJ0k8SDQ/bEWaMEfD3+8n1tx+UcFBo8Mtx8UgAjpXPR35EuZR3QopLeBf2QWyLO/laygSFywE6lLUQUJHAsxc7DkeEJtpLR/wDYXIlyThwZa0HaqfD6Q8avCT0iQRiZup3KUKHPs6XH6h9cOme5mnBSTOOlS1dmUivaUd2vpAqfLjHPMZi50+YZszSOywCQzCp4vetzDOkR87iOP3grQAs7B09zNEnC4TXL6zVKIYns0RLd+Owjjqu2ok01AmlQN25R1z0m5f1uXYdQvKQF2DtoQFewv5RxlaSnY1fxEaSAc4jik7RCeGyorBL6WHiCo1A4A0ghgchBfkwc2c1bZqQLwWLZASUFTNR6qL7k2DMKQbkYjVKUlZdJD6EEBTAMBqJD0exsCKmBsSDDLgwRjZDagODNs7pduV99vGKQGok00qIAejMwcNwsdqwxYpEtcmpCbdlIVfUSdktsXIupg8CMzRh5KiyjMV9VNh4na1qwRXPtKOvz4mJmy8MApB1LLXuaAlJDMkBVDcmtRR2n0PZ9OVmKJSllSFJmKYtQ6XccIRpWXTp5BCFbAUO5aj3jpHou6PnD5hLKkqC9C9QUkgjsbbEXryvHZXz3BkNjI6menKaBi5Du/UnYW1qjnmBzGZKXrluORJZQ4KAuI6J6cR/G5H6E/tqhKl9G59HlmvBiT2dTirs29omKnOeIy5Rn8rEJSkykomo5uVC5Lkdrh77xfVhtM3QmoWPoigKb+FN+ULH+jRSmWvrAFFQsoBaC4ZkqYk8xSHWXmKgKqqkMQNIKyFAli7Akaiak1SwasCPIjdTEdyNOGajV3pFDG5YlQZSQXPmIP49bguQk0qQ48TV/MRWUgqAKgxa1D5UhDOeRNLHvEnE5AxdJ+LwDzXK1SzqIpu20dFxGAaz38bwFx+GBdBYvsaCvD44QzXbzzF7agRxEX5PuIbfRLKIzbDFjeZ/YzIt5PMTh/m58tE2WHKCw1JrUOz6eTwS6E4A/hiROSEpQSt0Jfs/MzADwrS3GDC0E4iTadlGZz7JCqRMmzXYrWpMuu4Cy5HCovDdkchaVDr0qBUxKh2jMJ4EClGDbbc1JUyXO1jWlCxMUEoJAFVF3e457MPJryGRi8OkLmqTLlS9WlPzZWXaiQ7iW5dw9X4mAXYPBOIxWcY9odwuRIRpQpBSgqOhmKSHJAq7U2UaVizMyuUt9NSzhNyRSorWp9kV8s6eJWkgJSQXPWhBKCpNfxZZnJIcHhaJ8Fmykq7AQjWQdakkPKS5ZySQz2cNsIQufa2G8RytSRkTdWWslPVqUCG1AlTgsQ1zpJ2Zm84sYyVKVJmKKgZBlEKIKVB27QWl6lNCfAmKuZ9JUrCzN0rDqMtOtyzVCj2UnlwcV3iphsqmzlSThihUopUpYJ0JIOkioqVhWzbXaAG0ufhGAPMuU2j4jBJ6Py5MkzUdVoAKULSlSVLIKyoF6EsOJfRThGiZ6FywkkVDEfHOGLN+jaTh5cybO0KlJUNCUjSZqyK1qpyKb7cYVFZZ2e0mvKNHStwW+cwftJ8FQehLGW5vPwmqWiYlUtuwFdpUurnSdrcGiktlEk1JLxFLxSpR0kBaeChUeBuIkGKTs6eV2hoKByBMp7WsABbgSutb0qTbyERKW9L8PjaMmTH8fZvblG6Jexv7f8oLGe57Kltd67tc3jRV+Xx+6J3IFC9eH32iCaCaFt/f98TLHiEcuwK5yglKgOJbuhqk/FTDliMVh8vwwK3CPoptMnLapb4AHCkBMjI6onDBSpzOuWopSVtU6DYgF6H2RdxeYTQsJOEmfngpKfAkqodmaM22/LYPjweMx2qsgZAzEjG5lMxU0z542aWkd1AHDnS/7m1mkF67X48Xhzy/FTZxDYOYkEs8woSBxLOSW5CuzwD6Y5xhUAy5aUzJw3RRCK1BP0iQ9OdWgteoLNt2/qDA2VMeTOr9IP9XwwoypTEHcaEUjiWOy0ylLllwRuaADxp2mIYv+7uOcoeRhDQfNi/hLhP6UdH5c1HXMCqWHJ2IGxBuWsdqRPq7LiPeala5rE5hLk7NqPhY8CLsz/AhpyHoqibIVOE9SVIUvVLKSpCmqnsvqZSWpX1RFgMukrWEzl9Slh1ax4VSVEVF+VTakOnR/KJUlJRKmBX0iQQSTxO9mpF778DA7l0rnJMVOUSQrUa1ehYbcR4Qz9F8PlyUdZNUtS0moWns1sxFG8SIbs2ymRNUTNlBSm7wBSTwLpYtaF+f0RllSUytUtJqqpKiDZntwqIr95rdcHIk+iwORzGnKc0kzj1cliwCqBm4DmR2T5jwhm6PJ+fS9aHypCDgOjnVTFaxrQrtCYlRTMSadksQFJdize6HvougJnABSlOCal9jXx+GEL17Q42HM6zO05iJ6dMUpOMw7GnU14fjFQhnPDqBSBLYfQFahncgttZo6d6XcDJmYyUZyygDDlmBJKtZYWP3QiJyTDr1KT8o0hmACVGtKqokPsI08iZfniDcrxaEzkKWkqAUFKN1Fq/SPEAXFIM4GdNmzVdWpYdb0SCEhR8aMGAFbcHggvJMLLCZY0uoDrQtaDMRwqQNFK9k0i5mmPwuElqEso5S0MSTSlzwbUedTuJn9oZKhn4jxCWZZ1Jw0p1ErIDAagzs7CvaPO3CjQA6H9LFzphkqAYOpINWS47L8KtCRmGYTJyiVADgNgIP9G+jMxC0TuvQhQIICR1nZIL6m7KQzhjX1Ur6SgZPZhTeWYAdCNmaTlaiVFyDQC3qgVmM8aXLO/qH3Rc+WInrW05KgipCG1pD3N9Q4qFHUPNWn5whTqSgrS/ZJf9wMBFZzGvWXbyZPiMeGYVpUlmFG8AYLejTOivNsNLSTodZVxURImewQj4/FLWo0YfVFm8oaPRChIzbDXf5zb/kzOcNJWBE7Ly3AnNcefnZn56v2jERnHifXEmP/ABsz89X2mIIJAyzhMymSu4sp8LHytD16P+kE5awhSkAGakCatL6ApwQngSdJY0jnkXMBmsyS4QpgptSbpLF6gwN6w45hEsKnufQ8vJcPJSkTAgykLqlRSJYWoOZira11obJ1UiLMc0MtKVSiGcGU4YhJBIZJDqDFn52o8JOU4zqsNMnKSlazpTLKyVaVntag791tmdqxBIzyZ14mTFKWlSQntV0p5cGP3wgmnLN8RhNRrFqGPMuZ9mM1c4znKSC4BrxAfa2wYbxvhc0E9krZEzb6qvDgeUX8dgHS/qasLuY4O3x/lDqqEGzxPOWXOzH1OZYxeF0ljFXQOUbSs2IGicXRYLupPjxETnLztUbG7jjHYxF2r8r1DqPRhjAbSX/Sp90Sq9GeMNxJ/rE+6F5WXAp1JUhR3T9IVZ6xDNQklKGTLU3aWuzbK8dm5DjE+oOppVta/Vf6/wARj/gxxjfyQrbrU+6NZnovxrn8Sf8A7E7QlzloTM0gBQUSAaMTfYBjE3Vja3tHjy5xbMHdd6TbWX9f4jzlfo1xSFpKxLZLOETU6qVoaNWnnBSflGa6joThEp2SpZUQOBVqBJhQy6QJGHM8pAmTOyin0R9Lz90BjWpL+LQEoljbiOpza/01AA+ff8R3zTofmuIBQtchCCGKZUwI1fnEkqI5OBAnD+iHGAEIlyP60FqeELrcAI6B6HE/xif+iH7cFRVXhRiRXrPXcKR38/4j3jcvUZchIAJQhjUUOlI3PEQKzPI50yWpAAGsae8mgIY7wlyk1c/ZEGcZjJQwXMSlYsGc+JYUHjCjKGfM001rAbQI8y+jahLTLMtCkgMx0N7TGuD6LmWXTLQm9imx8/D1QnAApBoXq8a9WOA9kVKKe8/WT9/b2jdO6MzCrUEn9dLerVG46NTGolizDtJp/wCVIU5EriwESrlI2p4xRq1Pef8Af8S4+0Hx0I0YfKMQdQXLAFkspFQ1Sa3d/ZBbJcuXLmpUpLAA7p4cjHPtNt42KfXEqqqQRmUfXsRgiWPTFl8ybiZJlImLAlGqEqUAdaqOkEPCrNTiyhCDImI0i4lzElYFtRavhuQ8MEtDGghK9M/4zA/9KP7WZDitvOMQCP6hPiWvwVPIHzE0G5+bV7oinZBOt1M3l82r3RzR4x4KFhPT+c6NL6OzgQTJmkA1T1a6+yL+Y4TETtKepnS5aEsmWELa71ISHqaA2845U8Y8TtEuFI8zpuDyufKWFIkzg3CUqo3HdeocV4xYzDBTVzFLGHngKqxlqod20pFP3xyqNwnjaOwJG3jE6MMimH+RnP8Aole6GD0c5GuVmciYuXMSBrdSkKCQ8pYqSGuRHGH4RrHYnBMQzjejGLMxZGGxBBUT+KXx/NiH/RbF/wDC4j+qmf4YkyDuYr9AP7xIivpHAeqJl5J/oti/+FxH9VM/wxYwHR3EoWlS8HiFJBqnql1/8YpsOA9UZp5CJxOjhkuDxJkrQvDzwpUwzPxCxszamtU0a8FJeSTuqS8mZuPxanueUc70jgPUIzQOA9UV2Ra6gWnJM67kfXBCZcyTNZiEqKF0Y2NLbg++PMwyaYXAlzH27Cm+yOR6eQ9UZpHAeqJxkYMG2kB7M6Pj+j83/dTS+2hXugYjAYxIZMvEgCwEtbX/ADYXMlyUz1szIHeLezxMP0mUEpCQAAKAAUheywV8dxR1Sg4Bi3ncpaULnpWoJdAYG5qLU5n/ADjbH1wQmJmJLECcEq1gggFNTUUPde4Vwi5icOFo7YKki5SBqLuey9AdTV98U8vypKVplhXWyFzQS1CVBLjU4oAHdLbmOYcZ9poaC4PWF/xBBSUEEU0nslrO3mXeGTIsP8oWioT2wldbB+exsOcZmWQrX1hlF0vSWb0rRVhUChv5QFwWpCwQNK0mh/KBLpO/qpbxiA+4cQ2o0iuRuEdc7xxVM0oOmWjspSKBhvw29TQIJ8D4gRAjFpuXQRcULHcCoLRbw+H6wpSlXe4pNg5J8gI5SAJ56/S3i3B8njHUrqSKEhvzf3w/eh4fxjEV/khs30oRcVhlSyyiCkjskUL8CHO3OHv0OrBnz/0Q/bi6ENyISmiyjUhLBz/EXcy6Sy5SikJK1C4S2kciePEQr4/MStBdKAVrKifpHk790UakEMzyOYhehgQXKCwdTmxo5NhvfnA2emUuUkykLSsd96h9tNSaffyiUULyJsoqjmeYbNZ8sBKFq0psBUXezW98Ef8AS2d9WWPIj74xaDLShQIuBMG+q+khhY/ZBCXkwmKBShw6SU1PZU4oQLvRrvxi5VT2JbYCeoMX0pnqLDQnwD/aY2R0jxG6k+aREp6NP3VUJo7UsWvwIqeEbJyVKR2yWAJoBf2na3OICL7Tti+02k9NFAMuWlXNJ0+t3+6COE6YSFllapZ/KDj1j3QpzMGH7KvI0IiuEqQoEEpUKg8DFDUpgzSpnTMLORMcpWFJfYg7CEn01fjcF/0o/tZkWMtziSQnrZKErSD84glBXzLFn402gX6U8QVjL1GurBg8f5abvvEpXsOZNdew5iHGR7F7AZNMm1AYfWVQeXHyghIHcMTiUI9AhywPRqUhiv5w86D1P9sFpWCQkUQkWsP3cS/lADeo6gjaPE56jDKPdSo+RIi3LyOcpjoIfcsP3w+IkE1sBx+He0aTJJ0ndvjx/wAogXE9CR6h9oGyXLRJuyiWf7xXaNekXRpK5mvDskG6DTzBt5QU0pSQpZ0oSkKVxLqCQPaIzA5p102YlCAtASCCUmlRRnrUtuac4oXYHcJyhiN2YsZVhVSxikrDESB/eJERYXBlbtRqmG7FYPUJyKa+qCbBIBVicPQiwIp7YIZF0JAFQsqr2tgdlMzndoYFnw5jNQ3xMV0dnBIUUgJPMO1HLX3Hri1hejJU/aqNmYnweG7K/RhjPlIM0/NIJ7ervAvYd5+1uA1uUMy+jSkrUSy0hZYfSYvbg1Axd2JesVd2AjFSIThhOcyuh1HIPm7Rdl9Bgb0+PGOpoydBluQxbg3DjFY5Y3CF2e0cxxUp6xOc/wAH6eKvXGszoGhJFVeBUzterR0tWDCU1pw4c4E5goFBL+PPfyiBa5HMoakzgCLKkS5bIloKEBIo4LncvziwjFSmsn+ksv7C0UcWkAFRUQ1a+DwiY3tLJ8PsEWWv1OTMnXaOsnK8GPGHFNJcEGrmhawbZvvjbAdH+umjq1MrXrKXawNr1enheNkyXWUoGsamAAOo7Bt60PnBDI5Spc1SlHQZXeBooE0Zj6/KCs2ASJh6AONQF+eDDWWYdKpaUqSQTe12NTXi9OYgbnHR1KzrBbSD3QKuUgPu45WirL6WIGJmS1dnUdSNVjqY789XOsGMVih1bakJLXJ7II48t7eqE8MCDiewFispBMVZs0Sl9WWWlJYqbiPC23lGZGFIxCAxWlerexUktfiRU70ixg8RJWVlXZICQ5dKSkgnc8X5UiHNOwQtBdjqSU1YJL+xj8GCnsjEDgEZJm3SKROMsuEBPD6SWeobe0NXoLxvWzJqjfqQDRqhcA8Tj5cxM0JJKkl1KCXHaTQ05QR9A88fKp8tJ1BGHQ5/K11HgHbygmnyAQRF9Wgd1fPIgXAdKjPmqkz0smZRIsU7gE3c0L8QIIHo0CVlJC/6QCwq9QRpNW2EDPSBliUGVMQ7mhI2ZiCT98Q9Ds5WkLSJaphfWSFCxYEHVdzF/G5ZTAbie5nlC5KAQhae1Umx4Wccd4t4SYuUkO5BsO0x3oDtTkaXhvwmIE5AKrLAIBFWIBgNm2UGSp0FLTPo7igZxw3fdj4RyWk8GcAQcGQnFpKTpbtPTmRvvTxijjAdLkjYAu5cJFfV9p5wPVmaEEa9ST4Xahq16NbjFmYkzU9gBixclmSCzn6qXLVrZhBck9S2RAOIcXDMfv8Ai8bKS/FvKC2YYWUjspWJimZRT3AXNUnf4tAtU4Jd/L4HxeJ/OV4nsvAoUntlQYdkBqm+/J419IuFdOWIQdf8TADC/wA9N2jbL8BOxSymUKfSUe6gePHkIZOlE8YGbgk9UmeBggl1UIInTTShvw8IqW7x3KbhmKWU9DxLCZmIoVdxJPeIrb6o3NqteDkjCcGpwFByHAcoq5JmU2biJxxIUOsS/aSpgQp0hNKBiRzaDhkJQpGlYU5e57O7GjCM66xg2G/iDZMnOZWTg/fxFLi9dosowWoObUv4W4xek5ohwJksHiUkeG0Hsrw2GmjShdTXSuhflxhQasocOpx8oRaVboxSxGFCQ5Pk9fi4flEALodKWrc29txf2Q09IMml4dIWpQ0KUzKsDUv7GgShelChpCnBKQruHg4F0vwgy6r1Fyi4/Oc1Ww/FAysslH/WJiQm7qWzA8Bw9194jmZvJkoVLwQoTWaS6iB9UkfY7bQNw3RIlZXNqynIAHaLuQlKb+FAHjSdKGosABsK05VhoIjcFs/tA2W7V+HzNCfmMT+iH94kR0b0Wy1KwKJk1a16lqCXUeyhLIb1pVxjnKj8xif0I/vEiHj0VZuF4HqnGuStQI30rOoHwcqHlDFmdnEJpDxH/wCRKBYlZ4V2J5RDmadBCAQA1eL+v4pG8vMFgM5DeEVcQsuVXJ9m2o8N4AWA4HmPjM2wiyVKSx0gVU+7WGxHqYtGuInpBf2H1t429vmMzfFIlylKUopCO04v8ct4UelOYTRh+tlEUZy10Hf2vE+od22G4K7oxZpm6UINQAKuWp5/FoSMv6VdZi9CUKXKUGPF/r1sLhr1gNgstxOO7S5h6sG5NH5JF4dOj3R9EvsgaQO8s39fE7CIsZU4PJmdbrtpCp3A2eIWZi5ehSUIGtaiK6W1HyZvXGmA6KJVLSqYwWrtENZySB5AgQ9qmBZ6tgUgPMVcMb6iaqUQXNLsPDQ5kkd2WgDZ7xBfjCweqs9QAbsHzFnLsXLKwFzermAOlayQkKFkhRori5O4GwijneOHXS0lQE1a/nChQ0Byp/MuXa+qsb/JdU3SE6io0A3f7OMXcdlScMdCJMlZBD9iiCWJGouSb7fSHCDnGYrptUuws2BJMmyzDTB1syUFTDdSklbnkFHSALAAUaDOPxSUydKaixAQLeR9ZhZVjZstaj1EhSSxV21pL17ulIAvwvvGxx5WOzInIU3+9QUjmXq3lCzVPuz4mqmv02zG4RgxEmWtKHTLKAO6Uipam0AOkUpEqWtSJY0pD6NTDgQmhatWECcWvEKBUkJYH6U03Z3okU89oFYvL8apGpSwlNwkKPr++pgiUsDkmDfXUEcESvlOEXME1SipGoMKkWs1atQR0H//ADzhVIxeL1Aj5lNePb47wtyMNMSEpnnUoGrV1B92v98dK9Ecv5+erfqwPIKDHzrTwhvMyadUzWlT5mS1BVwOBiKZlyUBZky5epfeLAFR2Nme/rjxKqUvT7YkxmIWlJKE6yLg3blzjNUsDxGK7SOIBy8S8Ip5kpSVsEpUBQitAx0jawHGB2e5wZswFDlKaJG55/cP3wwjK14gJViDpGyBtzN2VxvFvD9HMOlQVo1FNRqL14tb2QcWKpye4ZrhmIGDy9S5qTO0BALlJdRVxtQEcSRa0X5+Dd0yyhRRVlFmTcOQ440rDxNylGhQSgAF3alTduFtt4rYHLESx2E3utRdRPid/CL+uO8ShtHcSZXRzETCSEhKTvangqo9UFcu6DISXnKKzwDhLczc+AaGoyxxeNurA+HgRuYwTWsZVkyAgBKAkDZIDAeHOF/0qYZZOFKDUYfy/GLhq38YCekQ0w16yGbb8YuOrbGYPO0ExVwOeJVSeOqLAblJ5guw8C0GZWEQQClaWLVs/nY+vaFFUep7JOl08xT7LxV6M/hOJItB/EI4ysmZwAo+I9gIp7Y8xcqVLQVKIRailNTlWhgPh89nSUApmBQey0g+0MY2mdKtYIXLSWaoNuJZSS5+yBCuzPgwyvWejKvSJEubpJmGYhqdskO9WqzRUwctcofMTVhj3FMpPkCLRdnZypgUG1O0hGoFtmDEfBEUDiVKLlnu7ByXJegreGwvw4MG7FTkNLU3OJqqOEcdAIJNtySBTaI5uOM19QcixoNL3NBXz8ohKtV77n37RBNmk0BGnyL/ABwiVQDoQYdj3PVTgZOJAH8kK8f4xI9QgLk2dTcLNE2SplChBqlQ4EbiCyfxOJ/Qj+8SIWoaUAjEcp/DOoZf6XUMOtlLSr8hil+TkH1vG2N9LaDSVJmLUaDUyfs1Ewh9H+jq8Uo6TpQjvrIoOAHFRY05QzSugMvUO2sjwDn1WhOwUK2CeYRtUE4Jg3Oc5xGIA6xXaUrsy0GiB4AklR4n2Qz5dgFS8Ao4midCga1YghI/O2YcoL5L0aw+HSFOHJqAXXzBJ7v74mx6EzerKzqKHUwBCAS2kMe8pKaauZ4wNr1xwOJy6nGWPt1AnR7BJkyQNJdVWdr21G+prgNdng1htRWO6Wsk0QnmwtxePEynICak8IlmEAaEt+UofSPAfkj234QqGLEsZl8lt0zrwFBCCdIJJO6zUkn2058TECZYjfDy+0eIB+xvvjGMczSWJMp9GA+NlvVpZPnpNfGKeLWetmFy+o/tmMjIf/uEz7P6Q/8AY/tI5FRWtU3r9Y/bEeKDKAFKD749jIOIs3cpyqsDYqS42N4nxSaeX3kRkZHQk0V+OH9D9mHz0R/jp/6MftmMjInyIzpv6y/77yonu+UXfdHsZGf5j8mF42jIyBmSJZkiifD3wP3V5RkZFzLeJoqM3Hn9kZGRWUkwgF6RBTC/of8A2LjIyL1+f98zm/AYjJFYhN/OMjIbEBLE8dhHn9sVAK+uMjI5epdOpZ0Dq1UFvviomMjItO8SWZ3PMfaYgmppGRkQvcuOp6PxGI/Qj+8SIXCIyMhheo7T+GdE6DJbBOLmYt+fcH2QfdpbjiPvj2MjFu/qN+cz7v6hm0kUiXL0uoPXxjIyKeZy9S87JncgkeRUHiinfwjIyLeIRvE2lb/m/eIlk2jIyKGUn//Z"/>
          <p:cNvSpPr>
            <a:spLocks noChangeAspect="1" noChangeArrowheads="1"/>
          </p:cNvSpPr>
          <p:nvPr/>
        </p:nvSpPr>
        <p:spPr bwMode="auto">
          <a:xfrm>
            <a:off x="63500" y="-820738"/>
            <a:ext cx="2695575" cy="169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3074" name="Picture 2" descr="http://a4.sphotos.ak.fbcdn.net/hphotos-ak-snc6/269834_523731037947_130600720_30812825_3094003_n.jpg"/>
          <p:cNvPicPr>
            <a:picLocks noChangeAspect="1" noChangeArrowheads="1"/>
          </p:cNvPicPr>
          <p:nvPr/>
        </p:nvPicPr>
        <p:blipFill rotWithShape="1">
          <a:blip r:embed="rId2">
            <a:extLst>
              <a:ext uri="{28A0092B-C50C-407E-A947-70E740481C1C}">
                <a14:useLocalDpi xmlns:a14="http://schemas.microsoft.com/office/drawing/2010/main" val="0"/>
              </a:ext>
            </a:extLst>
          </a:blip>
          <a:srcRect l="48273" t="50000" r="25863"/>
          <a:stretch/>
        </p:blipFill>
        <p:spPr bwMode="auto">
          <a:xfrm>
            <a:off x="165294" y="3068959"/>
            <a:ext cx="2491985" cy="35930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http://a1.sphotos.ak.fbcdn.net/hphotos-ak-ash4/314695_10150298721096172_514901171_8205853_124248832_n.jpg"/>
          <p:cNvPicPr>
            <a:picLocks noChangeAspect="1" noChangeArrowheads="1"/>
          </p:cNvPicPr>
          <p:nvPr/>
        </p:nvPicPr>
        <p:blipFill rotWithShape="1">
          <a:blip r:embed="rId3">
            <a:extLst>
              <a:ext uri="{28A0092B-C50C-407E-A947-70E740481C1C}">
                <a14:useLocalDpi xmlns:a14="http://schemas.microsoft.com/office/drawing/2010/main" val="0"/>
              </a:ext>
            </a:extLst>
          </a:blip>
          <a:srcRect l="45446" t="45250" r="25090" b="-1"/>
          <a:stretch/>
        </p:blipFill>
        <p:spPr bwMode="auto">
          <a:xfrm>
            <a:off x="2762326" y="2919023"/>
            <a:ext cx="2781803" cy="38929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http://a7.sphotos.ak.fbcdn.net/hphotos-ak-snc6/185642_10150418966045370_539610369_17432566_1884913_n.jpg"/>
          <p:cNvPicPr>
            <a:picLocks noChangeAspect="1" noChangeArrowheads="1"/>
          </p:cNvPicPr>
          <p:nvPr/>
        </p:nvPicPr>
        <p:blipFill rotWithShape="1">
          <a:blip r:embed="rId4">
            <a:extLst>
              <a:ext uri="{28A0092B-C50C-407E-A947-70E740481C1C}">
                <a14:useLocalDpi xmlns:a14="http://schemas.microsoft.com/office/drawing/2010/main" val="0"/>
              </a:ext>
            </a:extLst>
          </a:blip>
          <a:srcRect l="12706" t="7052" r="12800"/>
          <a:stretch/>
        </p:blipFill>
        <p:spPr bwMode="auto">
          <a:xfrm>
            <a:off x="5513696" y="3264816"/>
            <a:ext cx="3630304" cy="33972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944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
            <a:ext cx="7125113" cy="764704"/>
          </a:xfrm>
        </p:spPr>
        <p:txBody>
          <a:bodyPr/>
          <a:lstStyle/>
          <a:p>
            <a:r>
              <a:rPr lang="en-CA" dirty="0" smtClean="0"/>
              <a:t>Three Levels of Biodiversity</a:t>
            </a:r>
            <a:endParaRPr lang="en-CA" dirty="0"/>
          </a:p>
        </p:txBody>
      </p:sp>
      <p:sp>
        <p:nvSpPr>
          <p:cNvPr id="4" name="TextBox 3"/>
          <p:cNvSpPr txBox="1"/>
          <p:nvPr/>
        </p:nvSpPr>
        <p:spPr>
          <a:xfrm>
            <a:off x="536176" y="620688"/>
            <a:ext cx="8136904" cy="1384995"/>
          </a:xfrm>
          <a:prstGeom prst="rect">
            <a:avLst/>
          </a:prstGeom>
          <a:noFill/>
        </p:spPr>
        <p:txBody>
          <a:bodyPr wrap="square" rtlCol="0">
            <a:spAutoFit/>
          </a:bodyPr>
          <a:lstStyle/>
          <a:p>
            <a:pPr algn="l"/>
            <a:r>
              <a:rPr lang="en-CA" sz="3600" dirty="0" smtClean="0">
                <a:solidFill>
                  <a:srgbClr val="FFFF00"/>
                </a:solidFill>
              </a:rPr>
              <a:t>3. Ecosystem Biodiversity</a:t>
            </a:r>
            <a:r>
              <a:rPr lang="en-CA" dirty="0" smtClean="0"/>
              <a:t>: Deals </a:t>
            </a:r>
            <a:r>
              <a:rPr lang="en-CA" dirty="0"/>
              <a:t>with species distributions and community patterns, the role and function of key species, and combines species functions and interactions.</a:t>
            </a:r>
          </a:p>
        </p:txBody>
      </p:sp>
      <p:pic>
        <p:nvPicPr>
          <p:cNvPr id="5122" name="Picture 2" descr="http://t0.gstatic.com/images?q=tbn:ANd9GcQcWQNGMapXa91IaF2UWOUkeYqNDQwwSOPvkDvQZZX9I2GHsz0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005683"/>
            <a:ext cx="6984776" cy="38459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981747" y="3937804"/>
            <a:ext cx="986998" cy="119496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 name="Straight Arrow Connector 6"/>
          <p:cNvCxnSpPr/>
          <p:nvPr/>
        </p:nvCxnSpPr>
        <p:spPr>
          <a:xfrm flipH="1">
            <a:off x="6012160" y="2780928"/>
            <a:ext cx="2232248" cy="43204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8" name="TextBox 7"/>
          <p:cNvSpPr txBox="1"/>
          <p:nvPr/>
        </p:nvSpPr>
        <p:spPr>
          <a:xfrm>
            <a:off x="0" y="3476139"/>
            <a:ext cx="1403648" cy="461665"/>
          </a:xfrm>
          <a:prstGeom prst="rect">
            <a:avLst/>
          </a:prstGeom>
          <a:noFill/>
        </p:spPr>
        <p:txBody>
          <a:bodyPr wrap="square" rtlCol="0">
            <a:spAutoFit/>
          </a:bodyPr>
          <a:lstStyle/>
          <a:p>
            <a:r>
              <a:rPr lang="en-CA" b="1" dirty="0" smtClean="0">
                <a:solidFill>
                  <a:srgbClr val="FFFF00"/>
                </a:solidFill>
              </a:rPr>
              <a:t>Biotic</a:t>
            </a:r>
            <a:endParaRPr lang="en-CA" b="1" dirty="0">
              <a:solidFill>
                <a:srgbClr val="FFFF00"/>
              </a:solidFill>
            </a:endParaRPr>
          </a:p>
        </p:txBody>
      </p:sp>
      <p:sp>
        <p:nvSpPr>
          <p:cNvPr id="9" name="TextBox 8"/>
          <p:cNvSpPr txBox="1"/>
          <p:nvPr/>
        </p:nvSpPr>
        <p:spPr>
          <a:xfrm>
            <a:off x="7812360" y="2328765"/>
            <a:ext cx="1331640" cy="461665"/>
          </a:xfrm>
          <a:prstGeom prst="rect">
            <a:avLst/>
          </a:prstGeom>
          <a:noFill/>
        </p:spPr>
        <p:txBody>
          <a:bodyPr wrap="square" rtlCol="0">
            <a:spAutoFit/>
          </a:bodyPr>
          <a:lstStyle/>
          <a:p>
            <a:r>
              <a:rPr lang="en-CA" b="1" dirty="0" smtClean="0">
                <a:solidFill>
                  <a:srgbClr val="FFFF00"/>
                </a:solidFill>
              </a:rPr>
              <a:t>Abiotic</a:t>
            </a:r>
            <a:endParaRPr lang="en-CA" b="1" dirty="0">
              <a:solidFill>
                <a:srgbClr val="FFFF00"/>
              </a:solidFill>
            </a:endParaRPr>
          </a:p>
        </p:txBody>
      </p:sp>
      <p:sp>
        <p:nvSpPr>
          <p:cNvPr id="6" name="Rectangle 5"/>
          <p:cNvSpPr/>
          <p:nvPr/>
        </p:nvSpPr>
        <p:spPr>
          <a:xfrm>
            <a:off x="323528" y="5851670"/>
            <a:ext cx="8349552" cy="830997"/>
          </a:xfrm>
          <a:prstGeom prst="rect">
            <a:avLst/>
          </a:prstGeom>
        </p:spPr>
        <p:txBody>
          <a:bodyPr wrap="square">
            <a:spAutoFit/>
          </a:bodyPr>
          <a:lstStyle/>
          <a:p>
            <a:pPr lvl="1" eaLnBrk="1" hangingPunct="1"/>
            <a:r>
              <a:rPr lang="en-US" dirty="0" smtClean="0"/>
              <a:t>Populations </a:t>
            </a:r>
            <a:r>
              <a:rPr lang="en-US" dirty="0"/>
              <a:t>and communities can vary </a:t>
            </a:r>
            <a:r>
              <a:rPr lang="en-US" dirty="0" smtClean="0"/>
              <a:t>within </a:t>
            </a:r>
            <a:r>
              <a:rPr lang="en-US" dirty="0"/>
              <a:t>the ecosystem (eg. Clumped </a:t>
            </a:r>
            <a:r>
              <a:rPr lang="en-US" dirty="0" smtClean="0"/>
              <a:t>populations)</a:t>
            </a:r>
            <a:endParaRPr lang="en-US" dirty="0"/>
          </a:p>
        </p:txBody>
      </p:sp>
    </p:spTree>
    <p:extLst>
      <p:ext uri="{BB962C8B-B14F-4D97-AF65-F5344CB8AC3E}">
        <p14:creationId xmlns:p14="http://schemas.microsoft.com/office/powerpoint/2010/main" val="2121139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AB regions"/>
          <p:cNvPicPr>
            <a:picLocks noChangeAspect="1" noChangeArrowheads="1"/>
          </p:cNvPicPr>
          <p:nvPr/>
        </p:nvPicPr>
        <p:blipFill>
          <a:blip r:embed="rId2" cstate="print"/>
          <a:srcRect/>
          <a:stretch>
            <a:fillRect/>
          </a:stretch>
        </p:blipFill>
        <p:spPr bwMode="auto">
          <a:xfrm>
            <a:off x="3544888" y="0"/>
            <a:ext cx="5303837" cy="6858000"/>
          </a:xfrm>
          <a:prstGeom prst="rect">
            <a:avLst/>
          </a:prstGeom>
          <a:noFill/>
          <a:ln w="9525">
            <a:noFill/>
            <a:miter lim="800000"/>
            <a:headEnd/>
            <a:tailEnd/>
          </a:ln>
        </p:spPr>
      </p:pic>
      <p:sp>
        <p:nvSpPr>
          <p:cNvPr id="14339" name="Rectangle 2"/>
          <p:cNvSpPr>
            <a:spLocks noGrp="1" noChangeArrowheads="1"/>
          </p:cNvSpPr>
          <p:nvPr>
            <p:ph type="title"/>
          </p:nvPr>
        </p:nvSpPr>
        <p:spPr/>
        <p:txBody>
          <a:bodyPr/>
          <a:lstStyle/>
          <a:p>
            <a:pPr eaLnBrk="1" hangingPunct="1"/>
            <a:r>
              <a:rPr lang="en-US" dirty="0" smtClean="0"/>
              <a:t>Natural Regions</a:t>
            </a:r>
            <a:endParaRPr lang="en-CA" dirty="0" smtClean="0"/>
          </a:p>
        </p:txBody>
      </p:sp>
      <p:sp>
        <p:nvSpPr>
          <p:cNvPr id="14340" name="Rectangle 3"/>
          <p:cNvSpPr>
            <a:spLocks noGrp="1" noChangeArrowheads="1"/>
          </p:cNvSpPr>
          <p:nvPr>
            <p:ph idx="1"/>
          </p:nvPr>
        </p:nvSpPr>
        <p:spPr/>
        <p:txBody>
          <a:bodyPr>
            <a:normAutofit lnSpcReduction="10000"/>
          </a:bodyPr>
          <a:lstStyle/>
          <a:p>
            <a:pPr eaLnBrk="1" hangingPunct="1">
              <a:lnSpc>
                <a:spcPct val="90000"/>
              </a:lnSpc>
            </a:pPr>
            <a:r>
              <a:rPr lang="en-US" dirty="0" smtClean="0"/>
              <a:t>Boreal Forest</a:t>
            </a:r>
          </a:p>
          <a:p>
            <a:pPr eaLnBrk="1" hangingPunct="1">
              <a:lnSpc>
                <a:spcPct val="90000"/>
              </a:lnSpc>
            </a:pPr>
            <a:r>
              <a:rPr lang="en-US" dirty="0" smtClean="0"/>
              <a:t>Rocky Mtn</a:t>
            </a:r>
          </a:p>
          <a:p>
            <a:pPr eaLnBrk="1" hangingPunct="1">
              <a:lnSpc>
                <a:spcPct val="90000"/>
              </a:lnSpc>
            </a:pPr>
            <a:r>
              <a:rPr lang="en-US" dirty="0" smtClean="0"/>
              <a:t>Foothills</a:t>
            </a:r>
          </a:p>
          <a:p>
            <a:pPr eaLnBrk="1" hangingPunct="1">
              <a:lnSpc>
                <a:spcPct val="90000"/>
              </a:lnSpc>
            </a:pPr>
            <a:r>
              <a:rPr lang="en-US" dirty="0" smtClean="0"/>
              <a:t>Cdn Shield</a:t>
            </a:r>
          </a:p>
          <a:p>
            <a:pPr eaLnBrk="1" hangingPunct="1">
              <a:lnSpc>
                <a:spcPct val="90000"/>
              </a:lnSpc>
            </a:pPr>
            <a:r>
              <a:rPr lang="en-US" dirty="0" smtClean="0"/>
              <a:t>Parkland</a:t>
            </a:r>
          </a:p>
          <a:p>
            <a:pPr eaLnBrk="1" hangingPunct="1">
              <a:lnSpc>
                <a:spcPct val="90000"/>
              </a:lnSpc>
            </a:pPr>
            <a:r>
              <a:rPr lang="en-US" dirty="0" smtClean="0"/>
              <a:t>Grassland</a:t>
            </a:r>
          </a:p>
          <a:p>
            <a:pPr eaLnBrk="1" hangingPunct="1">
              <a:lnSpc>
                <a:spcPct val="90000"/>
              </a:lnSpc>
            </a:pPr>
            <a:endParaRPr lang="en-US" dirty="0" smtClean="0"/>
          </a:p>
          <a:p>
            <a:pPr eaLnBrk="1" hangingPunct="1">
              <a:lnSpc>
                <a:spcPct val="90000"/>
              </a:lnSpc>
              <a:buFont typeface="Wingdings" pitchFamily="2" charset="2"/>
              <a:buNone/>
            </a:pPr>
            <a:endParaRPr lang="en-US" sz="2800" dirty="0" smtClean="0"/>
          </a:p>
          <a:p>
            <a:pPr eaLnBrk="1" hangingPunct="1">
              <a:lnSpc>
                <a:spcPct val="90000"/>
              </a:lnSpc>
              <a:buFont typeface="Wingdings" pitchFamily="2" charset="2"/>
              <a:buNone/>
            </a:pPr>
            <a:endParaRPr lang="en-US" sz="2800" dirty="0" smtClean="0"/>
          </a:p>
          <a:p>
            <a:pPr eaLnBrk="1" hangingPunct="1">
              <a:lnSpc>
                <a:spcPct val="90000"/>
              </a:lnSpc>
            </a:pPr>
            <a:r>
              <a:rPr lang="en-CA" sz="1400" dirty="0" smtClean="0">
                <a:hlinkClick r:id="rId3"/>
              </a:rPr>
              <a:t>http://fetcher.fw-notify.net/00000000011657162336/nsr2005_final_letter.pdf</a:t>
            </a:r>
            <a:endParaRPr lang="en-CA" sz="14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17500" y="714375"/>
            <a:ext cx="8637588" cy="769938"/>
          </a:xfrm>
        </p:spPr>
        <p:txBody>
          <a:bodyPr/>
          <a:lstStyle/>
          <a:p>
            <a:pPr eaLnBrk="1" hangingPunct="1"/>
            <a:r>
              <a:rPr lang="en-US" dirty="0" smtClean="0"/>
              <a:t>Species</a:t>
            </a:r>
            <a:endParaRPr lang="en-CA" dirty="0" smtClean="0"/>
          </a:p>
        </p:txBody>
      </p:sp>
      <p:sp>
        <p:nvSpPr>
          <p:cNvPr id="7171" name="Rectangle 3"/>
          <p:cNvSpPr>
            <a:spLocks noGrp="1" noChangeArrowheads="1"/>
          </p:cNvSpPr>
          <p:nvPr>
            <p:ph idx="1"/>
          </p:nvPr>
        </p:nvSpPr>
        <p:spPr>
          <a:xfrm>
            <a:off x="0" y="1628800"/>
            <a:ext cx="7125112" cy="5229200"/>
          </a:xfrm>
        </p:spPr>
        <p:txBody>
          <a:bodyPr>
            <a:normAutofit/>
          </a:bodyPr>
          <a:lstStyle/>
          <a:p>
            <a:pPr eaLnBrk="1" hangingPunct="1">
              <a:lnSpc>
                <a:spcPct val="90000"/>
              </a:lnSpc>
            </a:pPr>
            <a:r>
              <a:rPr lang="en-CA" dirty="0" smtClean="0"/>
              <a:t>is a group of organisms</a:t>
            </a:r>
          </a:p>
          <a:p>
            <a:pPr marL="0" indent="0" eaLnBrk="1" hangingPunct="1">
              <a:lnSpc>
                <a:spcPct val="90000"/>
              </a:lnSpc>
              <a:buNone/>
            </a:pPr>
            <a:r>
              <a:rPr lang="en-CA" dirty="0" smtClean="0"/>
              <a:t> that can interbreed in </a:t>
            </a:r>
          </a:p>
          <a:p>
            <a:pPr marL="0" indent="0" eaLnBrk="1" hangingPunct="1">
              <a:lnSpc>
                <a:spcPct val="90000"/>
              </a:lnSpc>
              <a:buNone/>
            </a:pPr>
            <a:r>
              <a:rPr lang="en-CA" dirty="0" smtClean="0"/>
              <a:t>nature to produce a fertile</a:t>
            </a:r>
          </a:p>
          <a:p>
            <a:pPr marL="0" indent="0" eaLnBrk="1" hangingPunct="1">
              <a:lnSpc>
                <a:spcPct val="90000"/>
              </a:lnSpc>
              <a:buNone/>
            </a:pPr>
            <a:r>
              <a:rPr lang="en-CA" dirty="0" smtClean="0"/>
              <a:t> offspring.</a:t>
            </a:r>
            <a:endParaRPr lang="en-US" dirty="0" smtClean="0"/>
          </a:p>
          <a:p>
            <a:pPr eaLnBrk="1" hangingPunct="1">
              <a:lnSpc>
                <a:spcPct val="90000"/>
              </a:lnSpc>
            </a:pPr>
            <a:r>
              <a:rPr lang="en-CA" b="1" dirty="0" smtClean="0"/>
              <a:t>species</a:t>
            </a:r>
            <a:r>
              <a:rPr lang="en-CA" dirty="0" smtClean="0"/>
              <a:t> is the basic </a:t>
            </a:r>
          </a:p>
          <a:p>
            <a:pPr marL="0" indent="0" eaLnBrk="1" hangingPunct="1">
              <a:lnSpc>
                <a:spcPct val="90000"/>
              </a:lnSpc>
              <a:buNone/>
            </a:pPr>
            <a:r>
              <a:rPr lang="en-CA" dirty="0" smtClean="0"/>
              <a:t>unit of</a:t>
            </a:r>
            <a:r>
              <a:rPr lang="en-US" dirty="0" smtClean="0"/>
              <a:t> biodiversity.</a:t>
            </a:r>
            <a:r>
              <a:rPr lang="en-CA" dirty="0" smtClean="0"/>
              <a:t> </a:t>
            </a:r>
            <a:endParaRPr lang="en-US" dirty="0" smtClean="0"/>
          </a:p>
          <a:p>
            <a:pPr eaLnBrk="1" hangingPunct="1">
              <a:lnSpc>
                <a:spcPct val="90000"/>
              </a:lnSpc>
            </a:pPr>
            <a:r>
              <a:rPr lang="en-CA" dirty="0" smtClean="0"/>
              <a:t>a species is assigned a </a:t>
            </a:r>
          </a:p>
          <a:p>
            <a:pPr marL="0" indent="0" eaLnBrk="1" hangingPunct="1">
              <a:lnSpc>
                <a:spcPct val="90000"/>
              </a:lnSpc>
              <a:buNone/>
            </a:pPr>
            <a:r>
              <a:rPr lang="en-CA" dirty="0" smtClean="0"/>
              <a:t>two-part name in</a:t>
            </a:r>
            <a:r>
              <a:rPr lang="en-US" dirty="0" smtClean="0"/>
              <a:t> Latin </a:t>
            </a:r>
          </a:p>
          <a:p>
            <a:pPr marL="0" indent="0" eaLnBrk="1" hangingPunct="1">
              <a:lnSpc>
                <a:spcPct val="90000"/>
              </a:lnSpc>
              <a:buNone/>
            </a:pPr>
            <a:r>
              <a:rPr lang="en-US" sz="2400" dirty="0" smtClean="0"/>
              <a:t>(</a:t>
            </a:r>
            <a:r>
              <a:rPr lang="en-US" sz="2400" i="1" dirty="0" smtClean="0"/>
              <a:t>italicized </a:t>
            </a:r>
            <a:r>
              <a:rPr lang="en-US" sz="2400" dirty="0" smtClean="0"/>
              <a:t>or </a:t>
            </a:r>
            <a:r>
              <a:rPr lang="en-US" sz="2400" u="sng" dirty="0" smtClean="0"/>
              <a:t>underlined</a:t>
            </a:r>
            <a:r>
              <a:rPr lang="en-US" sz="2400" dirty="0" smtClean="0"/>
              <a:t>)</a:t>
            </a:r>
            <a:r>
              <a:rPr lang="en-CA" sz="2400" dirty="0" smtClean="0"/>
              <a:t>.</a:t>
            </a:r>
            <a:r>
              <a:rPr lang="en-CA" dirty="0" smtClean="0"/>
              <a:t> </a:t>
            </a:r>
            <a:endParaRPr lang="en-US" dirty="0" smtClean="0"/>
          </a:p>
          <a:p>
            <a:pPr eaLnBrk="1" hangingPunct="1">
              <a:lnSpc>
                <a:spcPct val="90000"/>
              </a:lnSpc>
            </a:pPr>
            <a:r>
              <a:rPr lang="en-US" dirty="0" smtClean="0"/>
              <a:t>ex. </a:t>
            </a:r>
            <a:r>
              <a:rPr lang="en-CA" dirty="0" smtClean="0"/>
              <a:t>humans belong to the genus </a:t>
            </a:r>
            <a:r>
              <a:rPr lang="en-CA" i="1" dirty="0" smtClean="0"/>
              <a:t>Homo</a:t>
            </a:r>
            <a:r>
              <a:rPr lang="en-CA" dirty="0" smtClean="0"/>
              <a:t>, and are in the species </a:t>
            </a:r>
            <a:r>
              <a:rPr lang="en-CA" i="1" dirty="0" smtClean="0"/>
              <a:t>Homo sapiens</a:t>
            </a:r>
            <a:r>
              <a:rPr lang="en-CA" dirty="0" smtClean="0"/>
              <a:t>.</a:t>
            </a:r>
          </a:p>
          <a:p>
            <a:pPr eaLnBrk="1" hangingPunct="1">
              <a:lnSpc>
                <a:spcPct val="90000"/>
              </a:lnSpc>
              <a:buFont typeface="Wingdings" pitchFamily="2" charset="2"/>
              <a:buNone/>
            </a:pPr>
            <a:endParaRPr lang="en-CA" dirty="0" smtClean="0"/>
          </a:p>
        </p:txBody>
      </p:sp>
      <p:pic>
        <p:nvPicPr>
          <p:cNvPr id="2050" name="Picture 2" descr="http://www.molluscs.at/images/weichtiere/schnecken/tafeln/c_hortensis_variationen_tayl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8025" y="260648"/>
            <a:ext cx="5895975" cy="470347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Elbow Connector 2"/>
          <p:cNvCxnSpPr/>
          <p:nvPr/>
        </p:nvCxnSpPr>
        <p:spPr>
          <a:xfrm rot="10800000">
            <a:off x="2987824" y="4725144"/>
            <a:ext cx="4608512" cy="1656184"/>
          </a:xfrm>
          <a:prstGeom prst="bentConnector3">
            <a:avLst>
              <a:gd name="adj1" fmla="val 17424"/>
            </a:avLst>
          </a:prstGeom>
          <a:ln>
            <a:tailEnd type="arrow"/>
          </a:ln>
        </p:spPr>
        <p:style>
          <a:lnRef idx="3">
            <a:schemeClr val="accent1"/>
          </a:lnRef>
          <a:fillRef idx="0">
            <a:schemeClr val="accent1"/>
          </a:fillRef>
          <a:effectRef idx="2">
            <a:schemeClr val="accent1"/>
          </a:effectRef>
          <a:fontRef idx="minor">
            <a:schemeClr val="tx1"/>
          </a:fontRef>
        </p:style>
      </p:cxnSp>
      <p:sp>
        <p:nvSpPr>
          <p:cNvPr id="5" name="TextBox 4"/>
          <p:cNvSpPr txBox="1"/>
          <p:nvPr/>
        </p:nvSpPr>
        <p:spPr>
          <a:xfrm>
            <a:off x="7055768" y="5288340"/>
            <a:ext cx="2088232" cy="1569660"/>
          </a:xfrm>
          <a:prstGeom prst="rect">
            <a:avLst/>
          </a:prstGeom>
          <a:noFill/>
        </p:spPr>
        <p:txBody>
          <a:bodyPr wrap="square" rtlCol="0">
            <a:spAutoFit/>
          </a:bodyPr>
          <a:lstStyle/>
          <a:p>
            <a:r>
              <a:rPr lang="en-CA" dirty="0" smtClean="0">
                <a:solidFill>
                  <a:schemeClr val="bg1"/>
                </a:solidFill>
              </a:rPr>
              <a:t>Remember this as we will be revisiting it in the near future</a:t>
            </a:r>
            <a:endParaRPr lang="en-CA"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07966" y="645873"/>
            <a:ext cx="7125113" cy="924475"/>
          </a:xfrm>
        </p:spPr>
        <p:txBody>
          <a:bodyPr>
            <a:normAutofit/>
          </a:bodyPr>
          <a:lstStyle/>
          <a:p>
            <a:pPr eaLnBrk="1" hangingPunct="1"/>
            <a:r>
              <a:rPr lang="en-US" dirty="0" smtClean="0"/>
              <a:t>Currently Identified Species</a:t>
            </a:r>
            <a:endParaRPr lang="en-CA" dirty="0" smtClean="0"/>
          </a:p>
        </p:txBody>
      </p:sp>
      <p:sp>
        <p:nvSpPr>
          <p:cNvPr id="8195" name="Rectangle 3"/>
          <p:cNvSpPr>
            <a:spLocks noGrp="1" noChangeArrowheads="1"/>
          </p:cNvSpPr>
          <p:nvPr>
            <p:ph idx="1"/>
          </p:nvPr>
        </p:nvSpPr>
        <p:spPr>
          <a:xfrm>
            <a:off x="251520" y="1484784"/>
            <a:ext cx="8458200" cy="5040560"/>
          </a:xfrm>
        </p:spPr>
        <p:txBody>
          <a:bodyPr>
            <a:normAutofit fontScale="92500" lnSpcReduction="10000"/>
          </a:bodyPr>
          <a:lstStyle/>
          <a:p>
            <a:r>
              <a:rPr lang="en-CA" dirty="0" smtClean="0"/>
              <a:t>There </a:t>
            </a:r>
            <a:r>
              <a:rPr lang="en-CA" dirty="0"/>
              <a:t>are currently between 1.5 to 1.8 million named species in the world, about half of which are insects. </a:t>
            </a:r>
            <a:endParaRPr lang="en-CA" dirty="0" smtClean="0"/>
          </a:p>
          <a:p>
            <a:r>
              <a:rPr lang="en-CA" dirty="0" smtClean="0"/>
              <a:t>The </a:t>
            </a:r>
            <a:r>
              <a:rPr lang="en-CA" dirty="0"/>
              <a:t>largest group of insects is the beetles (the order Coleoptera), with 300 000 species</a:t>
            </a:r>
            <a:r>
              <a:rPr lang="en-CA" dirty="0" smtClean="0"/>
              <a:t>.</a:t>
            </a:r>
          </a:p>
          <a:p>
            <a:endParaRPr lang="en-CA" dirty="0"/>
          </a:p>
          <a:p>
            <a:pPr marL="0" indent="0">
              <a:buNone/>
            </a:pPr>
            <a:endParaRPr lang="en-CA" dirty="0" smtClean="0"/>
          </a:p>
          <a:p>
            <a:pPr marL="0" indent="0">
              <a:buNone/>
            </a:pPr>
            <a:endParaRPr lang="en-CA" dirty="0"/>
          </a:p>
          <a:p>
            <a:pPr marL="0" indent="0">
              <a:buNone/>
            </a:pPr>
            <a:endParaRPr lang="en-CA" dirty="0" smtClean="0"/>
          </a:p>
          <a:p>
            <a:pPr marL="0" indent="0">
              <a:buNone/>
            </a:pPr>
            <a:endParaRPr lang="en-CA" dirty="0"/>
          </a:p>
          <a:p>
            <a:pPr marL="0" indent="0">
              <a:buNone/>
            </a:pPr>
            <a:endParaRPr lang="en-CA" dirty="0" smtClean="0"/>
          </a:p>
          <a:p>
            <a:r>
              <a:rPr lang="en-CA" dirty="0" smtClean="0"/>
              <a:t> </a:t>
            </a:r>
            <a:r>
              <a:rPr lang="en-CA" dirty="0"/>
              <a:t>In contrast, there are only 4 500 species </a:t>
            </a:r>
            <a:r>
              <a:rPr lang="en-CA" dirty="0" smtClean="0"/>
              <a:t>of</a:t>
            </a:r>
          </a:p>
          <a:p>
            <a:pPr marL="0" indent="0">
              <a:buNone/>
            </a:pPr>
            <a:r>
              <a:rPr lang="en-CA" dirty="0" smtClean="0"/>
              <a:t> </a:t>
            </a:r>
            <a:r>
              <a:rPr lang="en-CA" dirty="0"/>
              <a:t>mammals. </a:t>
            </a:r>
          </a:p>
          <a:p>
            <a:r>
              <a:rPr lang="en-CA" dirty="0"/>
              <a:t>An estimated 140 000 species live in Canada, only </a:t>
            </a:r>
            <a:endParaRPr lang="en-CA" dirty="0" smtClean="0"/>
          </a:p>
          <a:p>
            <a:pPr marL="0" indent="0">
              <a:buNone/>
            </a:pPr>
            <a:r>
              <a:rPr lang="en-CA" dirty="0" smtClean="0"/>
              <a:t>half of </a:t>
            </a:r>
            <a:r>
              <a:rPr lang="en-CA" dirty="0"/>
              <a:t>which have been identified.</a:t>
            </a:r>
            <a:endParaRPr lang="en-US" dirty="0" smtClean="0"/>
          </a:p>
        </p:txBody>
      </p:sp>
      <p:pic>
        <p:nvPicPr>
          <p:cNvPr id="5126" name="Picture 6" descr="http://t2.gstatic.com/images?q=tbn:ANd9GcSBo6yf4YWta4l_e9XUXvDRDtWEtO48CULsAVXrcXSMfWxH1im9q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708920"/>
            <a:ext cx="6408712"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8" name="Picture 8" descr="http://t0.gstatic.com/images?q=tbn:ANd9GcTYJSA_IXtgOyK4wHOAO9BdGNYO6Da7DpVlFqxPK5hHDvlAfkJV"/>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8824" l="676" r="100000"/>
                    </a14:imgEffect>
                  </a14:imgLayer>
                </a14:imgProps>
              </a:ext>
              <a:ext uri="{28A0092B-C50C-407E-A947-70E740481C1C}">
                <a14:useLocalDpi xmlns:a14="http://schemas.microsoft.com/office/drawing/2010/main" val="0"/>
              </a:ext>
            </a:extLst>
          </a:blip>
          <a:srcRect/>
          <a:stretch>
            <a:fillRect/>
          </a:stretch>
        </p:blipFill>
        <p:spPr bwMode="auto">
          <a:xfrm rot="1540300">
            <a:off x="6488810" y="142232"/>
            <a:ext cx="2298937" cy="1320335"/>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http://www.fullfreestuff.com/free-graphics/downloads/animated-animals/Cartoon_animals/animated-cartoon-animals2/animated_cartoon_animal%20buffalo.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516216" y="4053933"/>
            <a:ext cx="2825197" cy="28251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27531" y="188640"/>
            <a:ext cx="7125113" cy="924475"/>
          </a:xfrm>
        </p:spPr>
        <p:txBody>
          <a:bodyPr/>
          <a:lstStyle/>
          <a:p>
            <a:pPr eaLnBrk="1" hangingPunct="1"/>
            <a:r>
              <a:rPr lang="en-US" dirty="0" smtClean="0"/>
              <a:t>Species Distribution</a:t>
            </a:r>
            <a:endParaRPr lang="en-CA" dirty="0" smtClean="0"/>
          </a:p>
        </p:txBody>
      </p:sp>
      <p:sp>
        <p:nvSpPr>
          <p:cNvPr id="15363" name="Rectangle 3"/>
          <p:cNvSpPr>
            <a:spLocks noGrp="1" noChangeArrowheads="1"/>
          </p:cNvSpPr>
          <p:nvPr>
            <p:ph idx="1"/>
          </p:nvPr>
        </p:nvSpPr>
        <p:spPr>
          <a:xfrm>
            <a:off x="179512" y="4317140"/>
            <a:ext cx="8636000" cy="2530624"/>
          </a:xfrm>
        </p:spPr>
        <p:txBody>
          <a:bodyPr/>
          <a:lstStyle/>
          <a:p>
            <a:pPr eaLnBrk="1" hangingPunct="1"/>
            <a:r>
              <a:rPr lang="en-US" dirty="0" smtClean="0"/>
              <a:t>Species are not evenly distributed globally.</a:t>
            </a:r>
          </a:p>
          <a:p>
            <a:pPr eaLnBrk="1" hangingPunct="1"/>
            <a:r>
              <a:rPr lang="en-US" dirty="0" smtClean="0"/>
              <a:t>In general there are more species variety as latitude decreases.</a:t>
            </a:r>
          </a:p>
          <a:p>
            <a:pPr eaLnBrk="1" hangingPunct="1"/>
            <a:r>
              <a:rPr lang="en-US" dirty="0" smtClean="0"/>
              <a:t>Areas around the tropics have the greatest number of plant and animal species.</a:t>
            </a:r>
            <a:endParaRPr lang="en-CA" dirty="0" smtClean="0"/>
          </a:p>
        </p:txBody>
      </p:sp>
      <p:pic>
        <p:nvPicPr>
          <p:cNvPr id="15364" name="Picture 5" descr="http://upload.wikimedia.org/wikipedia/commons/c/cf/World_map_with_major_latitude_circles.jpg"/>
          <p:cNvPicPr>
            <a:picLocks noChangeAspect="1" noChangeArrowheads="1"/>
          </p:cNvPicPr>
          <p:nvPr/>
        </p:nvPicPr>
        <p:blipFill>
          <a:blip r:embed="rId2" cstate="print"/>
          <a:srcRect/>
          <a:stretch>
            <a:fillRect/>
          </a:stretch>
        </p:blipFill>
        <p:spPr bwMode="auto">
          <a:xfrm>
            <a:off x="827584" y="988462"/>
            <a:ext cx="7488832" cy="3708851"/>
          </a:xfrm>
          <a:prstGeom prst="rect">
            <a:avLst/>
          </a:prstGeom>
          <a:ln>
            <a:noFill/>
          </a:ln>
          <a:effectLst>
            <a:softEdge rad="112500"/>
          </a:effectLst>
        </p:spPr>
      </p:pic>
      <p:cxnSp>
        <p:nvCxnSpPr>
          <p:cNvPr id="3" name="Straight Arrow Connector 2"/>
          <p:cNvCxnSpPr/>
          <p:nvPr/>
        </p:nvCxnSpPr>
        <p:spPr>
          <a:xfrm flipV="1">
            <a:off x="1115616" y="2708920"/>
            <a:ext cx="2592288" cy="108012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4" name="TextBox 3"/>
          <p:cNvSpPr txBox="1"/>
          <p:nvPr/>
        </p:nvSpPr>
        <p:spPr>
          <a:xfrm>
            <a:off x="0" y="3645024"/>
            <a:ext cx="1763688" cy="830997"/>
          </a:xfrm>
          <a:prstGeom prst="rect">
            <a:avLst/>
          </a:prstGeom>
          <a:noFill/>
        </p:spPr>
        <p:txBody>
          <a:bodyPr wrap="square" rtlCol="0">
            <a:spAutoFit/>
          </a:bodyPr>
          <a:lstStyle/>
          <a:p>
            <a:r>
              <a:rPr lang="en-CA" b="1" dirty="0" smtClean="0">
                <a:solidFill>
                  <a:schemeClr val="accent3">
                    <a:lumMod val="60000"/>
                    <a:lumOff val="40000"/>
                  </a:schemeClr>
                </a:solidFill>
              </a:rPr>
              <a:t>High Levels of Diversity</a:t>
            </a:r>
            <a:endParaRPr lang="en-CA" b="1" dirty="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0"/>
            <a:ext cx="7125113" cy="924475"/>
          </a:xfrm>
        </p:spPr>
        <p:txBody>
          <a:bodyPr/>
          <a:lstStyle/>
          <a:p>
            <a:r>
              <a:rPr lang="en-CA" dirty="0" smtClean="0"/>
              <a:t>Why So Many?</a:t>
            </a:r>
            <a:endParaRPr lang="en-CA" dirty="0"/>
          </a:p>
        </p:txBody>
      </p:sp>
      <p:sp>
        <p:nvSpPr>
          <p:cNvPr id="3" name="Content Placeholder 2"/>
          <p:cNvSpPr>
            <a:spLocks noGrp="1"/>
          </p:cNvSpPr>
          <p:nvPr>
            <p:ph idx="1"/>
          </p:nvPr>
        </p:nvSpPr>
        <p:spPr>
          <a:xfrm>
            <a:off x="899592" y="908720"/>
            <a:ext cx="7125112" cy="1693647"/>
          </a:xfrm>
        </p:spPr>
        <p:txBody>
          <a:bodyPr/>
          <a:lstStyle/>
          <a:p>
            <a:r>
              <a:rPr lang="en-CA" dirty="0"/>
              <a:t>One question that comes up when dealing with biodiversity is why there are so many species in the first place. Why doesn't a single species outcompete and eliminate the rest? </a:t>
            </a:r>
          </a:p>
        </p:txBody>
      </p:sp>
      <p:pic>
        <p:nvPicPr>
          <p:cNvPr id="4098" name="Picture 2" descr="http://a3.sphotos.ak.fbcdn.net/hphotos-ak-ash4/317567_10150333796106288_554721287_8604927_1587463520_n.jpg"/>
          <p:cNvPicPr>
            <a:picLocks noChangeAspect="1" noChangeArrowheads="1"/>
          </p:cNvPicPr>
          <p:nvPr/>
        </p:nvPicPr>
        <p:blipFill rotWithShape="1">
          <a:blip r:embed="rId2">
            <a:extLst>
              <a:ext uri="{28A0092B-C50C-407E-A947-70E740481C1C}">
                <a14:useLocalDpi xmlns:a14="http://schemas.microsoft.com/office/drawing/2010/main" val="0"/>
              </a:ext>
            </a:extLst>
          </a:blip>
          <a:srcRect l="10178" r="56268" b="54609"/>
          <a:stretch/>
        </p:blipFill>
        <p:spPr bwMode="auto">
          <a:xfrm rot="20637003">
            <a:off x="263839" y="3864198"/>
            <a:ext cx="3486567" cy="24001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0" name="Picture 4" descr="http://a1.sphotos.ak.fbcdn.net/hphotos-ak-snc6/37445_406354016171_514901171_4644932_4828004_n.jpg"/>
          <p:cNvPicPr>
            <a:picLocks noChangeAspect="1" noChangeArrowheads="1"/>
          </p:cNvPicPr>
          <p:nvPr/>
        </p:nvPicPr>
        <p:blipFill rotWithShape="1">
          <a:blip r:embed="rId3">
            <a:extLst>
              <a:ext uri="{28A0092B-C50C-407E-A947-70E740481C1C}">
                <a14:useLocalDpi xmlns:a14="http://schemas.microsoft.com/office/drawing/2010/main" val="0"/>
              </a:ext>
            </a:extLst>
          </a:blip>
          <a:srcRect l="21235" t="19572" r="23044"/>
          <a:stretch/>
        </p:blipFill>
        <p:spPr bwMode="auto">
          <a:xfrm>
            <a:off x="4013459" y="3853189"/>
            <a:ext cx="2763146" cy="30023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2" name="Picture 6" descr="http://a1.sphotos.ak.fbcdn.net/hphotos-ak-snc6/61799_487903235224_600935224_7128639_1437648_n.jpg"/>
          <p:cNvPicPr>
            <a:picLocks noChangeAspect="1" noChangeArrowheads="1"/>
          </p:cNvPicPr>
          <p:nvPr/>
        </p:nvPicPr>
        <p:blipFill rotWithShape="1">
          <a:blip r:embed="rId4">
            <a:extLst>
              <a:ext uri="{28A0092B-C50C-407E-A947-70E740481C1C}">
                <a14:useLocalDpi xmlns:a14="http://schemas.microsoft.com/office/drawing/2010/main" val="0"/>
              </a:ext>
            </a:extLst>
          </a:blip>
          <a:srcRect l="60162" t="20746" r="7625" b="27512"/>
          <a:stretch/>
        </p:blipFill>
        <p:spPr bwMode="auto">
          <a:xfrm>
            <a:off x="6531024" y="2728865"/>
            <a:ext cx="2645986" cy="31875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1560" y="2351737"/>
            <a:ext cx="7488832" cy="461665"/>
          </a:xfrm>
          <a:prstGeom prst="rect">
            <a:avLst/>
          </a:prstGeom>
          <a:noFill/>
        </p:spPr>
        <p:txBody>
          <a:bodyPr wrap="square" rtlCol="0">
            <a:spAutoFit/>
          </a:bodyPr>
          <a:lstStyle/>
          <a:p>
            <a:r>
              <a:rPr lang="en-CA" b="1" dirty="0" smtClean="0">
                <a:solidFill>
                  <a:schemeClr val="accent2">
                    <a:lumMod val="60000"/>
                    <a:lumOff val="40000"/>
                  </a:schemeClr>
                </a:solidFill>
              </a:rPr>
              <a:t>Which one will outcompete the others?</a:t>
            </a:r>
            <a:endParaRPr lang="en-CA" b="1" dirty="0">
              <a:solidFill>
                <a:schemeClr val="accent2">
                  <a:lumMod val="60000"/>
                  <a:lumOff val="40000"/>
                </a:schemeClr>
              </a:solidFill>
            </a:endParaRPr>
          </a:p>
        </p:txBody>
      </p:sp>
      <p:cxnSp>
        <p:nvCxnSpPr>
          <p:cNvPr id="6" name="Elbow Connector 5"/>
          <p:cNvCxnSpPr/>
          <p:nvPr/>
        </p:nvCxnSpPr>
        <p:spPr>
          <a:xfrm rot="16200000" flipH="1">
            <a:off x="4681475" y="3351633"/>
            <a:ext cx="1017888" cy="1008112"/>
          </a:xfrm>
          <a:prstGeom prst="bentConnector3">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1" name="Elbow Connector 10"/>
          <p:cNvCxnSpPr/>
          <p:nvPr/>
        </p:nvCxnSpPr>
        <p:spPr>
          <a:xfrm>
            <a:off x="4719392" y="3207852"/>
            <a:ext cx="2160240" cy="442296"/>
          </a:xfrm>
          <a:prstGeom prst="bentConnector3">
            <a:avLst/>
          </a:prstGeom>
          <a:ln>
            <a:tailEnd type="arrow"/>
          </a:ln>
        </p:spPr>
        <p:style>
          <a:lnRef idx="3">
            <a:schemeClr val="accent2"/>
          </a:lnRef>
          <a:fillRef idx="0">
            <a:schemeClr val="accent2"/>
          </a:fillRef>
          <a:effectRef idx="2">
            <a:schemeClr val="accent2"/>
          </a:effectRef>
          <a:fontRef idx="minor">
            <a:schemeClr val="tx1"/>
          </a:fontRef>
        </p:style>
      </p:cxnSp>
      <p:sp>
        <p:nvSpPr>
          <p:cNvPr id="12" name="TextBox 11"/>
          <p:cNvSpPr txBox="1"/>
          <p:nvPr/>
        </p:nvSpPr>
        <p:spPr>
          <a:xfrm>
            <a:off x="1505810" y="3013501"/>
            <a:ext cx="3684609" cy="830997"/>
          </a:xfrm>
          <a:prstGeom prst="rect">
            <a:avLst/>
          </a:prstGeom>
          <a:noFill/>
        </p:spPr>
        <p:txBody>
          <a:bodyPr wrap="square" rtlCol="0">
            <a:spAutoFit/>
          </a:bodyPr>
          <a:lstStyle/>
          <a:p>
            <a:r>
              <a:rPr lang="en-CA" b="1" dirty="0" smtClean="0">
                <a:solidFill>
                  <a:schemeClr val="bg1"/>
                </a:solidFill>
              </a:rPr>
              <a:t>These two just look like winners</a:t>
            </a:r>
            <a:endParaRPr lang="en-CA" b="1" dirty="0">
              <a:solidFill>
                <a:schemeClr val="bg1"/>
              </a:solidFill>
            </a:endParaRPr>
          </a:p>
        </p:txBody>
      </p:sp>
      <p:cxnSp>
        <p:nvCxnSpPr>
          <p:cNvPr id="15" name="Elbow Connector 14"/>
          <p:cNvCxnSpPr/>
          <p:nvPr/>
        </p:nvCxnSpPr>
        <p:spPr>
          <a:xfrm rot="10800000">
            <a:off x="1403648" y="5733256"/>
            <a:ext cx="1080120" cy="792088"/>
          </a:xfrm>
          <a:prstGeom prst="bentConnector3">
            <a:avLst/>
          </a:prstGeom>
          <a:ln>
            <a:tailEnd type="arrow"/>
          </a:ln>
        </p:spPr>
        <p:style>
          <a:lnRef idx="3">
            <a:schemeClr val="accent1"/>
          </a:lnRef>
          <a:fillRef idx="0">
            <a:schemeClr val="accent1"/>
          </a:fillRef>
          <a:effectRef idx="2">
            <a:schemeClr val="accent1"/>
          </a:effectRef>
          <a:fontRef idx="minor">
            <a:schemeClr val="tx1"/>
          </a:fontRef>
        </p:style>
      </p:cxnSp>
      <p:sp>
        <p:nvSpPr>
          <p:cNvPr id="16" name="TextBox 15"/>
          <p:cNvSpPr txBox="1"/>
          <p:nvPr/>
        </p:nvSpPr>
        <p:spPr>
          <a:xfrm>
            <a:off x="1763688" y="5851711"/>
            <a:ext cx="2952328" cy="1015663"/>
          </a:xfrm>
          <a:prstGeom prst="rect">
            <a:avLst/>
          </a:prstGeom>
          <a:noFill/>
        </p:spPr>
        <p:txBody>
          <a:bodyPr wrap="square" rtlCol="0">
            <a:spAutoFit/>
          </a:bodyPr>
          <a:lstStyle/>
          <a:p>
            <a:r>
              <a:rPr lang="en-CA" sz="2000" b="1" dirty="0" smtClean="0">
                <a:solidFill>
                  <a:schemeClr val="bg1"/>
                </a:solidFill>
              </a:rPr>
              <a:t>Though awesome this redhead will slowly be pushed to extinction</a:t>
            </a:r>
            <a:endParaRPr lang="en-CA" sz="2000" b="1" dirty="0">
              <a:solidFill>
                <a:schemeClr val="bg1"/>
              </a:solidFill>
            </a:endParaRPr>
          </a:p>
        </p:txBody>
      </p:sp>
    </p:spTree>
    <p:extLst>
      <p:ext uri="{BB962C8B-B14F-4D97-AF65-F5344CB8AC3E}">
        <p14:creationId xmlns:p14="http://schemas.microsoft.com/office/powerpoint/2010/main" val="819988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0308"/>
            <a:ext cx="7125113" cy="924475"/>
          </a:xfrm>
        </p:spPr>
        <p:txBody>
          <a:bodyPr/>
          <a:lstStyle/>
          <a:p>
            <a:r>
              <a:rPr lang="en-CA" dirty="0" smtClean="0"/>
              <a:t>Variations for Survival</a:t>
            </a:r>
            <a:endParaRPr lang="en-CA" dirty="0"/>
          </a:p>
        </p:txBody>
      </p:sp>
      <p:sp>
        <p:nvSpPr>
          <p:cNvPr id="3" name="Content Placeholder 2"/>
          <p:cNvSpPr>
            <a:spLocks noGrp="1"/>
          </p:cNvSpPr>
          <p:nvPr>
            <p:ph idx="1"/>
          </p:nvPr>
        </p:nvSpPr>
        <p:spPr>
          <a:xfrm>
            <a:off x="755576" y="764704"/>
            <a:ext cx="7125112" cy="5616624"/>
          </a:xfrm>
        </p:spPr>
        <p:txBody>
          <a:bodyPr>
            <a:normAutofit fontScale="92500" lnSpcReduction="10000"/>
          </a:bodyPr>
          <a:lstStyle/>
          <a:p>
            <a:endParaRPr lang="en-CA" dirty="0"/>
          </a:p>
          <a:p>
            <a:r>
              <a:rPr lang="en-CA" dirty="0"/>
              <a:t> Every organism needs to adapt in order to survive in its environment. </a:t>
            </a:r>
            <a:endParaRPr lang="en-CA" dirty="0" smtClean="0"/>
          </a:p>
          <a:p>
            <a:pPr marL="0" indent="0">
              <a:buNone/>
            </a:pPr>
            <a:endParaRPr lang="en-CA" dirty="0" smtClean="0"/>
          </a:p>
          <a:p>
            <a:r>
              <a:rPr lang="en-CA" dirty="0" smtClean="0"/>
              <a:t>There </a:t>
            </a:r>
            <a:r>
              <a:rPr lang="en-CA" dirty="0"/>
              <a:t>are two types of adaptations. </a:t>
            </a:r>
            <a:endParaRPr lang="en-CA" dirty="0" smtClean="0"/>
          </a:p>
          <a:p>
            <a:pPr marL="0" indent="0">
              <a:buNone/>
            </a:pPr>
            <a:endParaRPr lang="en-CA" dirty="0" smtClean="0"/>
          </a:p>
          <a:p>
            <a:pPr>
              <a:buAutoNum type="arabicPeriod"/>
            </a:pPr>
            <a:r>
              <a:rPr lang="en-CA" dirty="0" smtClean="0"/>
              <a:t>Structural Adaptations: Physical</a:t>
            </a:r>
          </a:p>
          <a:p>
            <a:pPr lvl="1"/>
            <a:r>
              <a:rPr lang="en-CA" dirty="0"/>
              <a:t>	</a:t>
            </a:r>
            <a:r>
              <a:rPr lang="en-CA" dirty="0" smtClean="0"/>
              <a:t>A change in the structure or function of a species that makes the species better able to reproduce and survive</a:t>
            </a:r>
          </a:p>
          <a:p>
            <a:pPr lvl="2"/>
            <a:r>
              <a:rPr lang="en-CA" dirty="0" smtClean="0"/>
              <a:t>Example: Giraffes with long necks</a:t>
            </a:r>
          </a:p>
          <a:p>
            <a:pPr marL="0" indent="0">
              <a:buNone/>
            </a:pPr>
            <a:endParaRPr lang="en-CA" dirty="0"/>
          </a:p>
          <a:p>
            <a:pPr marL="0" indent="0">
              <a:buNone/>
            </a:pPr>
            <a:r>
              <a:rPr lang="en-CA" dirty="0" smtClean="0"/>
              <a:t>2. Behavioral Adaptations: Actions/behavior</a:t>
            </a:r>
          </a:p>
          <a:p>
            <a:pPr lvl="1"/>
            <a:r>
              <a:rPr lang="en-CA" dirty="0" smtClean="0"/>
              <a:t>Changing behaviors include mating, migration, sleep patterns</a:t>
            </a:r>
          </a:p>
          <a:p>
            <a:pPr lvl="1"/>
            <a:endParaRPr lang="en-CA" dirty="0"/>
          </a:p>
          <a:p>
            <a:r>
              <a:rPr lang="en-CA" dirty="0" smtClean="0"/>
              <a:t>Note that adaptations do not “just happen” they occur over long periods of time and are a reaction to the organisms environment.</a:t>
            </a:r>
          </a:p>
          <a:p>
            <a:pPr marL="0" indent="0">
              <a:buNone/>
            </a:pPr>
            <a:endParaRPr lang="en-CA" dirty="0"/>
          </a:p>
        </p:txBody>
      </p:sp>
    </p:spTree>
    <p:extLst>
      <p:ext uri="{BB962C8B-B14F-4D97-AF65-F5344CB8AC3E}">
        <p14:creationId xmlns:p14="http://schemas.microsoft.com/office/powerpoint/2010/main" val="4330899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6632"/>
            <a:ext cx="7125113" cy="924475"/>
          </a:xfrm>
        </p:spPr>
        <p:txBody>
          <a:bodyPr/>
          <a:lstStyle/>
          <a:p>
            <a:r>
              <a:rPr lang="en-CA" dirty="0" smtClean="0"/>
              <a:t>Keeping Your Options Open</a:t>
            </a:r>
            <a:endParaRPr lang="en-CA" dirty="0"/>
          </a:p>
        </p:txBody>
      </p:sp>
      <p:sp>
        <p:nvSpPr>
          <p:cNvPr id="3" name="Content Placeholder 2"/>
          <p:cNvSpPr>
            <a:spLocks noGrp="1"/>
          </p:cNvSpPr>
          <p:nvPr>
            <p:ph idx="1"/>
          </p:nvPr>
        </p:nvSpPr>
        <p:spPr>
          <a:xfrm>
            <a:off x="755576" y="980728"/>
            <a:ext cx="7125112" cy="5400600"/>
          </a:xfrm>
        </p:spPr>
        <p:txBody>
          <a:bodyPr>
            <a:normAutofit lnSpcReduction="10000"/>
          </a:bodyPr>
          <a:lstStyle/>
          <a:p>
            <a:r>
              <a:rPr lang="en-CA" dirty="0"/>
              <a:t>Variation within a population, of a single species</a:t>
            </a:r>
            <a:r>
              <a:rPr lang="en-CA" dirty="0" smtClean="0"/>
              <a:t>,</a:t>
            </a:r>
          </a:p>
          <a:p>
            <a:pPr marL="0" indent="0">
              <a:buNone/>
            </a:pPr>
            <a:r>
              <a:rPr lang="en-CA" dirty="0" smtClean="0"/>
              <a:t> </a:t>
            </a:r>
            <a:r>
              <a:rPr lang="en-CA" dirty="0"/>
              <a:t>is called </a:t>
            </a:r>
            <a:r>
              <a:rPr lang="en-CA" b="1" dirty="0" smtClean="0"/>
              <a:t>variability</a:t>
            </a:r>
            <a:r>
              <a:rPr lang="en-CA" dirty="0" smtClean="0"/>
              <a:t>.</a:t>
            </a:r>
          </a:p>
          <a:p>
            <a:endParaRPr lang="en-CA" dirty="0" smtClean="0"/>
          </a:p>
          <a:p>
            <a:r>
              <a:rPr lang="en-CA" dirty="0" smtClean="0"/>
              <a:t>Variability </a:t>
            </a:r>
            <a:r>
              <a:rPr lang="en-CA" dirty="0"/>
              <a:t>is important if the environment, in which the species lives, changes (suddenly or drastically</a:t>
            </a:r>
            <a:r>
              <a:rPr lang="en-CA" dirty="0" smtClean="0"/>
              <a:t>).</a:t>
            </a:r>
          </a:p>
          <a:p>
            <a:pPr marL="0" indent="0">
              <a:buNone/>
            </a:pPr>
            <a:r>
              <a:rPr lang="en-CA" dirty="0" smtClean="0"/>
              <a:t> </a:t>
            </a:r>
            <a:r>
              <a:rPr lang="en-CA" dirty="0"/>
              <a:t>When a species has a great deal of variation, </a:t>
            </a:r>
            <a:endParaRPr lang="en-CA" dirty="0" smtClean="0"/>
          </a:p>
          <a:p>
            <a:pPr marL="0" indent="0">
              <a:buNone/>
            </a:pPr>
            <a:r>
              <a:rPr lang="en-CA" dirty="0" smtClean="0"/>
              <a:t>then</a:t>
            </a:r>
            <a:r>
              <a:rPr lang="en-CA" dirty="0"/>
              <a:t>, some of the individuals within that </a:t>
            </a:r>
            <a:r>
              <a:rPr lang="en-CA" dirty="0" smtClean="0"/>
              <a:t>species</a:t>
            </a:r>
          </a:p>
          <a:p>
            <a:pPr marL="0" indent="0">
              <a:buNone/>
            </a:pPr>
            <a:r>
              <a:rPr lang="en-CA" dirty="0" smtClean="0"/>
              <a:t> </a:t>
            </a:r>
            <a:r>
              <a:rPr lang="en-CA" dirty="0"/>
              <a:t>will likely survive when there is change</a:t>
            </a:r>
            <a:r>
              <a:rPr lang="en-CA" dirty="0" smtClean="0"/>
              <a:t>.</a:t>
            </a:r>
          </a:p>
          <a:p>
            <a:pPr marL="0" indent="0">
              <a:buNone/>
            </a:pPr>
            <a:r>
              <a:rPr lang="en-CA" dirty="0"/>
              <a:t/>
            </a:r>
            <a:br>
              <a:rPr lang="en-CA" dirty="0"/>
            </a:br>
            <a:r>
              <a:rPr lang="en-CA" b="1" dirty="0"/>
              <a:t>Examples of variability include:</a:t>
            </a:r>
          </a:p>
          <a:p>
            <a:r>
              <a:rPr lang="en-CA" b="1" dirty="0">
                <a:solidFill>
                  <a:srgbClr val="FF0000"/>
                </a:solidFill>
              </a:rPr>
              <a:t>Red</a:t>
            </a:r>
            <a:r>
              <a:rPr lang="en-CA" dirty="0"/>
              <a:t> fox (color of coat)</a:t>
            </a:r>
          </a:p>
          <a:p>
            <a:r>
              <a:rPr lang="en-CA" dirty="0"/>
              <a:t>Antibiotic resistance (bacteria)</a:t>
            </a:r>
          </a:p>
          <a:p>
            <a:r>
              <a:rPr lang="en-CA" dirty="0"/>
              <a:t>Banded snail (color of shell</a:t>
            </a:r>
            <a:r>
              <a:rPr lang="en-CA" dirty="0" smtClean="0"/>
              <a:t>)</a:t>
            </a:r>
          </a:p>
          <a:p>
            <a:r>
              <a:rPr lang="en-CA" dirty="0" smtClean="0"/>
              <a:t>Hair Color in Humans </a:t>
            </a:r>
            <a:endParaRPr lang="en-CA" dirty="0"/>
          </a:p>
          <a:p>
            <a:endParaRPr lang="en-CA" dirty="0"/>
          </a:p>
        </p:txBody>
      </p:sp>
      <p:pic>
        <p:nvPicPr>
          <p:cNvPr id="4" name="Picture 2" descr="http://www.molluscs.at/images/weichtiere/schnecken/tafeln/c_hortensis_variationen_taylor.jpg"/>
          <p:cNvPicPr>
            <a:picLocks noChangeAspect="1" noChangeArrowheads="1"/>
          </p:cNvPicPr>
          <p:nvPr/>
        </p:nvPicPr>
        <p:blipFill rotWithShape="1">
          <a:blip r:embed="rId2">
            <a:extLst>
              <a:ext uri="{28A0092B-C50C-407E-A947-70E740481C1C}">
                <a14:useLocalDpi xmlns:a14="http://schemas.microsoft.com/office/drawing/2010/main" val="0"/>
              </a:ext>
            </a:extLst>
          </a:blip>
          <a:srcRect l="2780" r="30323" b="73914"/>
          <a:stretch/>
        </p:blipFill>
        <p:spPr bwMode="auto">
          <a:xfrm>
            <a:off x="5199796" y="4149080"/>
            <a:ext cx="3944204" cy="12269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AutoShape 2" descr="data:image/jpeg;base64,/9j/4AAQSkZJRgABAQAAAQABAAD/2wCEAAkGBhQSERQTExQWFRUWGRwZGBcYGRgYHBgYGxgXGhwaGhsYHCYeGBkkGRUXHy8gIycpLSwtGB8xNTAqNScrLSkBCQoKDgwOGg8PGiwkHyQsKSwsLCwsLCwsLCwpLCwpLCwpLCwsKSwsLCwsLCksLCwsLCwsLCksKSksLCwsLCwsKf/AABEIAMIBAwMBIgACEQEDEQH/xAAbAAACAwEBAQAAAAAAAAAAAAAEBQIDBgABB//EAEMQAAIBAwMCAwUGBAQEBAcAAAECEQADIQQSMQVBIlFhEzJxgZEGQqGxwfAUI1LRM2Lh8QckcpI0U4KyFRZjc6Kzwv/EABkBAAMBAQEAAAAAAAAAAAAAAAECAwQABf/EACYRAAICAgICAgICAwAAAAAAAAABAhEDIRIxBEETUTJhInEUgZH/2gAMAwEAAhEDEQA/APlFy/GBR3T3peulJNONLp4ocjuI4010RRNvWleBS7TWTPpROqvqBA5qnYq0eajWMzRR2nt7YmgtLHNG3mJE0LC0PtLqPDXmo1OKS6bXxivbuumhQLPNfqpxS5R+NFXhInzpdfvxPpijejiu9riGAk5NPLWnLJIrK2huuA+VbFtQFtYxiiqZ1iwadQfGBVT7M7RzSu5fLPHNM7YCjNCg2RsadOWqNxU7VVqYNCITNMkKFG+i/dmuXrW0YUVRcMillwkGuo6wnW9TuHMx8KGtapyJLGvbiSK92QKWgkhLck1NNJmhrGozTRX3AVz0cG2NMrACjLfT9md2KUJdKVE9XZjtzS19HaD9drlTgUu1X2mhYqrqOiZlkUkOlaYaicT1XV3fiqrF5m96nPT9MoUyu6KKTTW+dlE6hIiSwp/odSLRB7cGq7entbvdijvZKjLNslTMMZAMeVAIxtXF3EXEEH76+VLOodHcNutnenpyPlU9B1QeKAfgeKJ6br0ZmABVuccVzR1JgdrVkAAqCR511OG1lsmTtn4V1HRxk0UATRnTH3fCgLFotimVm1tAApavY1l2u14QYpSdWSZonUaMnmpafpsjii5UTslpdV3o/S9S3HaaV3NIwwBRWg6e1ByTGTDdVpzyKFsXCfOmgt4ioIiil5aOf6B7N8kxQvWU2rjmmX8NyQM0q1Cs7QaHL7OpsQ6PVEXAPWtr7Mta+VZ290XxKw7Gtd09QLXi8qpFqg8WmZrT6TYxY81C/cJMnimGoTcccUl6ndIrrOov9rVijvSfRFmatAujbaIFByaZ3Hl0Rt2Jq7S/ZW7qJNsAKMSxgT6QCTVmn6c3cxX0PpfSja0tqe67jwMtnv8AGsufyJQX8OyuLBbuekfJuodKu2CPaJA7HkH50vu3ZBr7Ze6YLq7WEz5jn+9fPvtH9hzZl7fiTuOWX+49aGHzVJ8Z6Y+Tx2tx2jFWUPNMtHcyBR+l6UHXw+VVL0xw3EVs5JkHBoI1CStJrLlGJia0HsMZqtOnjmKVCUQsdQDrgZ8q65pFImrUthGmKaXdBuTcvFFg3ZnrSQSKIuQojvUn05tncRXul0T3mCryfp8/IUW4rbZRRb0gvoXR1vPuYwFgn19KddUYPgxtWAPIdsUXZ0q2LQQHcRyfMnk0Jq28BJHNYFkeWfJdejTOChCvYk1XTAsMvBobRALcosaktIWrdNp1DBvveVbE9UZIx+2Q1GlIYwDXU2HVSeQJr2hYeJlcIY5NNun6AtkiKbf/ACRfB3FZqb/Z7VRCgChKXpC9i8dJSZY/WivbIohRNWWvsZfOXarb/Q/ZjxNUZNLthUGxRqLveKq091j92mD9OODk+lXW9Pt7fiCPzrNk8hL8Tdi8S9yAU0jGScVbb0yDzn41cz+n7+Ncz8Vkl5E2b4ePCPorCdhUH04mYFXFY9RXjLjmoPLJ+y6xxXoHdB5VRcJiKOYYPnFUXbfeuWSa6YzhF9oDsxwa9foaPmTXmotDt+8V2l1pBg1qh5WT2zPLxsf0X2egW0Ej8xRKYEcCqbl4Hj86oZz5zVfmk1sWOKMekG7wO9fR+rW501ojtbTI8to86+Ti78q+r9LH8RoLT+S7DBGCuPXtFTWR8rJ+RCkjL6f7RqX2ncIwBMT+/wBzTK6dw3cesz9ayfVumgXxsMMDB3Nn8SK2fTekkICQ0xyCCPlDmm8nGmuSJYp8dMzF/pC7i1oBWnK9jPcevpxxxUAinDCD+tOtfp8nz7HiDQev0IdQ3DTn44x9PyrNDO49mrggR+kLtJxQ46DOJA/2r1rzqQDmMz8KmNVI8jz+GRW5ZJ9pknji+0Ut9nUUhmMx/c/2orQ6cRBwte2HL8+6eSexJ7fjUtFpGLkDzP07VPNnnFbY0MMPR1/pCvlhxxXaXTLbkIPEfeP6DyFHdR1OwBR3x8oqfS7E5OfSssJSyds6fGO0L9RaZiFHFS13T3hVtrugSc9/9qZa20UO5jAHbj6Dt8TzWfL3bl9mtuVPYdq9TFGnX0edklewVbiIzBxsIHehtFrvZXwTBVsT8aH+0ehuFwbrCe/rQ+sRWChZEd+xrWqIDa1ppElTkn8zXVVa6ntUKZkCK6mo6ja6n/ihbOABUl/4g2oyRNfOl6GWWh9T9nGGVkzxGSflU+CGv6R9N0/2+tudognypT1PqbO0tAngeQ8zSbQdNTTKAFJuHknMfvzopmCncQST3Of0rzc2RPUT0cOKtsi94t7uAPxrg8+8wMdgKHv6uBgnPmMVWEHJz+/zrE2boxDGu55gfCq7r+VW2tEYJ5jgeZr06fMeZx8eI/E/Sk2x9I8t22MYP7xRmj6USJPlx58Vdo0AYAZ7E85/TApwHFtRnj95/ChLQrkJ9R9n27c/QDv8zS3V6F15H0zWsXUjkhnJwMGPp34r1gsEMDPrgUUxedHz+5aP0oS8sVpdf09WJ2SD6gqPypHr9E64I9fOq8AqYu9sRiuOqYdp+tV3UBnuaCbVsp2nirwV6Ek62MfaknJj5zX0T/hl1fZ7S0zeA+IDyPn9K+aWrk8fjWk+x+oCaq3uaASQTPmIz86jNUc0pRpmg+0gHthdTxAHI4/On2i+1Xgj2LKImYQj6gEfU1V9otArIJ96JxSPpDXrLeF/DwVMGJ+Ipo5lPHsyvFvQT1S8XO+3weRgfs0PcusLZJ9I+XNMLtm/caGUGe/H17Ci9X07bbCtGP2fwP4VhyumjZjaqjGXjuLEcKBH9qES9iO8kfX/AGpz1DTeLYogCCfUsD+oNKF0D7wDzuk/EgEfTFbsM6jsElbGNi8YOPCAuPM4Ofxpnpb4Cjzb/f8AKhEUCN0ZnPqJE/RZ+de2VIkjy+lZ8zcxopIH1msZ7hPbgUfo9SUHE/OB+GaW3dM4zHzNU3Gdu5gdhNaMaUVZlyfy0G6zVNcOSDHAUQB+/PNeaW4LVwncGmJHlVO4IgP1qrWdSBH8u34mxNb8FytmHOklxO1mlV7h7n1oTW9PI2hV8XcDivbVn2ZJeWufgKlqOpOygDBB7VrSaM60jl+zjxkj611UJpGIku811H/ZwyvsRCjCxUrALeLleFHr8fKkZ1LXbgA4JAnyFaNjtPskE8Ak4x+mP3NZ/JlxXFGnx427PSMeES0ZOYHzPf4UBcvNkKCfU+XpR94jIdwFHbOT2wPyoewCVxwPPmvLkelEXXQcT+f7xRui085j4/lQyWCzweD8aZ6TTwuO4BPbBM/kCfhFTcfsty+iamBHJFBvqwrtk4gECJzOAfPFTa4XZwJWWncT2AMDvEYxHY0RprK24hd/tO8gR3kjmQSMdxGciqRgSlMt07O7AqNizgsInPPqePhTN7yhfMiTMyP9aA0N3eSplA6YWDAYdyJnAj+2RRN20fZqXO4Hw7hOe5kEc+RzxXOAjkHWNWdpYiRyMESDEeXnxmq0dyfCRmRLGCPTMT9Zqm48qDtMA+LPKCeR5nfzngeZry1fmCRAPYZkgckcjET/AKUOFAuzy/bk+IrIEQPT5mD9aVarSBztPqQfLE/SnJbcCCq/92PhBGD6zSnVyis5JkjaM8g8n/tBHzFNHsPoyPULfsmKnmk+qBDVqOtWPaoGXLL5RkVmbpkZ5q6W7Gu1R1i8Z/1phpXyI7H98UnVD/tWr+zfT2dhA+tLkSQ0WfQtFrS9hGbJIjjvV2l6WuZME+Uz+VEdN021QCCfqRRtsCZ4zn/eY+VeW0+WujnSJ27O0R9J5/CgNdZ9oxSSDExHphh55/PyxTT2Eg5BjsJmef3+4SdQ16odwEEHAbuJypx2OeSfoItDF7ZLn9AGp0Y4Ue8FJPEDAP0gn5TQN5FUgwJwxjkgYP5fgKetc3LvXuoaO4lzz545+BpDf0jAuASsBuf8rKYHyn8avGIVIhe04C7290bQfQlZ/DNWaV9wBIieOBIxk+Q4rtRdjeJAnwwZIBUKGaO5Mj/tNFM1pp2YbaD2JiIEnsYzjzPAineO+gc/srexI4x+dCfw8HMAfKirV8+c/qPT07+XxqN6Jk/LH+tI41oAr6vbAXEeefOldq4ylQwknE+VNOtKSsiD6VnLV9/aSeIJj5V63i7gedn1Ihc1DKdzfeMZPYedEWushCZQDjgg80n1g37Np+I7fCg7enY7jtzHHbNaqM5sl19thPn611Z23oFgbwQ3cV1dQR90O3t3BSPDJgjvBx86eaKdxJPvHcx9AO57AwfjH0T6D/DuECSwPxAnn6A00a8V3E4OTt8ypZQB5gkMa83yHcmehhVRKtY47sQCpkj3jkZ4wTnHpVdtioJA2+ueIIj0wapHiYDyGCe75Jn093/uNELfCEbvCAPSCBn5Szbf9KytUakQu3CiuZOMEz3kEjJ9T9KuXUEqIkglViPu7TJH9RlVEn+qlzaH2jQWgSPX7x/v+4MGatXttbUN2I2tgMDvmJIMgc9xj5MoAlP0Vi4QrrvdFkgbiNxnwkLIG0YOPIR3q7QGyPAJBgtJHkxBHiIg/wCvoDBQl1RKi4SN2TtYEziR7wkfOV9ah0sAsV2sxC+ESsr4THJ5kk7T5/KrcSLkMNFqGLKWg7TtJ4aQcmIxIAz6H41ebZleWGSApJOMyRwwxz29KEWwN3vEbcMGkDcInny4z5eVMdNqAN0sCGEDI8xOcdvWM+tSlQ0S+zpt+BALcz3gTMfGcTyBjuI2l2+IwvZlImCDwIkZxnNeHSXQYDQp4XBwYHPbj04q610lwMqOD3yO0hTk/LyqTZRFd19sEAGR5wOfwPJoDrFkZ/y4iIMYlucmfyo3+GYSNpEAZAPGe57/AJYpf1K9LzAMhTnnIgkjjkUsWPQh1NtkEiT9Kz3UkhwRw3byNPOpXiMdvT+1JtW8iD8Z8q1x2ibdMvsaYR61r/s0+wTgesVirepKjmtb9kLbXcEn4YqUoNplVJI3lnXAiP8Af6eVXafWQsCPpB+HP6VV/wDBHVcSPxP6xVCdLLsASQP39azcePYtqRVruvhCZZVH9RO0fPjFKtdrUuQhdCrESyurrx5qTB+OcUd9ovsra1Fl7UAMRKlojepBEnyPEeorE9eDs5ddKLV2UC7LQRVA94lwdrIRiO+OK1YcUckW+W/olkyOMkktGtN0ooCmfdE+hI3Y+E1V1DqfuEHJBYf/AI8nmcgHz3V2ivi4oPBUATHePx71DX2lYHGBIUx6oct8AT8vUCkgvQ0+xd1C6WClY8IM/CWJ/BoozRXgLfgGOS2YLeR/qIj6z8sf9qOri0g25Y4I8vU/vtQ9xPbAJYe97RnXa3tiwKmJJQAKgHiJrViwNxuyM8qi6o27az6957n5ZOP96Hu60fD98jvSrU6N0YQ24HufT4VNrTMYEgz2zzU+KY70T1vUlgiR8azrayFwRhufIRXvWmhigknuT2+tLdEhyvc5z5VtwQ4GPNLl0GWdWC0ZM8wMfGmV/T7X2EFmmABxH9WO3ehf4i3bQIhm4eYHy57CvbftUyxiZCjlto/IVouzPr2F33UMRCmDybiCfkTIrylv8f5aZI9efnmuogpGk6Xf3hgMKkT2nOePnR+pvC67qkEB9q987pE+hHf4jvQ2idGDQGRGIBLwWmARu24UErEdqBsP7K44LeG5hmHIkwY/zKCCD/mFedNcmz0IaR159qnaGO6PGDgsoloA7kgT6AEc1ZeffdecBVkjlSZEkDBBnHNBXVZNltvuPuMRDiIn1BkiRBGfOmtjSnbubcIkNtyLiYO9CRG9STK94PrQ4VsKmUjSKfZ7BIkkL4TuxuUyOF8QI+Pzo65F08nerbgPdkHJADAgkE8DncInuFc0yna1sggmFKnbBHoTKzPGecEwKsv2GW8JAAJMknxjvGSAO/Hn34opHNl+pVDDIFUIxHhWcCc4gCfQeXrXnTlDMHEBjIIHBBEfLk/sVKz0S5bbda2OMsSVlhByGAz2Jn0PFNbOg3fzRbKksdyypgYyOPPj4xSydLRy2SuacABTuBXENz6GZyO2Z+lGW5kKyiRjgR8TIx+XrRTae2iKYBby81+AOfj61DUDKge6BAn4mRPYmJgnvPNZJSssiduyYMbR8YET8seRFTtaMMpyAw7Sfjn+4osaVlkgSGmQfXMjGfwOcV6yGMkfUgGD5jg5H4EVCxrFnVbTBVKtAPmfvCPL98etZrqd0MqThwCCoOPeOYOe/rx8Kf8AXbhBKEmAd0yOO0/lP685bSaNrz7SZVMz8fhjsfpVIfZRCp9E11gAcAkmeAuP9aq1PTvMQPM/OQB3MA/Kt1c0AtqARkjJj5/gB9TQK6APLd+I+I/DiqLOgOFmQ0nQHZUJB7iO54Mk9hEj5U00btYbfuIggALiWP8AaR9a0ptBFgD/ACiBxETH4UBqemb8Ry00qz2wvHo3vRftRb9mu9go7k5JPoB+tNtNds3nJt3JMe7kH5TXy46Law5JkkZwJ9PhAmr9FqXtXA6nIjzHf981qlnw5FUkY/8AGmnaZtuqaJXbYRIn94xWd6zpERdit/p8BPOSceXFan+OW5Z3k5jxdiMdx5evp2rFdQuByTzJxn8vTP7moQxVKisZuv6JdC04yq8DkkZmJ74iresWNsntn5HP4ec+VG9JtBVgDtz+/Su6jkRj598ZqyiroVyvZ88fpQF7dKspPun4nt34/GtEdAUSbYW2DiUC585I4jyobWL4ieMx8szHH7mtP9lNMj2994wg792+Hc8jPw4qzg3SQvNRVsz7WPDuIJVRnsBHmazmv+0Jj+QcnG+JEcQs/nFOft717+Ju/wAPZASxb5VeGPm8Yx/T9c1l2RVMd/y9BVFjUH+yfNzV9I8VYTc2T+ZpPqSZ5ifrWgt31jiPUyfxpJ1eFyCPnVYt2SmtF+ltoh3lZYYAmY8sd4qVzUFiVKlnaBu5EHvzVHQLXt7iJBYcvHZe+Ph+dajWWkQIRi87boAkwNqx/lztj04FUvZCkdpv+HhZQST8ie2P6T5V1bBftYunC2X3BkVQwC+620ErzyCSD6iuqVyDaMX0ITCBtynx/IEQcckg/jQ/VbrWtRv4W25UL5qu2D9CD9KC6HfdQjkMjADHBHHE/AH4U7fTC9aZiwLbtyzyQILf+wYqbVSNUXcSnq2n3It8TAJS5B9ySsQc4JkjHdqO0Wrt3IhrmxSQ2RIBx4sA+UGMTzgQFprjMly3E4llmJGAVz8Z9OexonpjIq794UuSIIVgQf6hBIEYkeR8s9WghOscqFRSFVeGZVMgcSYmQFIMHkEGjNURCkQqgqPCoIBMfeAkxP3p45PNVdOTdeAYkpEe8GA3cQ2CeMZg9ozTfR/y1IgSXmGyQVGCCDn3WwYmG7ioydDonprltlUh1QqIJyMZOclTJCnjH40bokVQoJ3kj3hIHYjBUqfqPQcUI+mYP7Szthh47QjaYJmFI8JzwMSBxRThCNts7RHuxtyDjjB4+PmKzTeh4o67piSJIJ5APh4gdhHrIo1bEe8sDv3H4YjIM1RotM6tkgqT6xP6fERT1LG0jECM9/Ofh+VZZPZRuisWMGR6g+UfDNRugjIEzMg4kR5xnPbFEhdkEgQMTPYHuPp9aB6jr4kKRMwQufTIBEGgia29CPqWmNxgm0wJj5+XpRfTujLZUADJMn1OJP4fIACj9JYzJ5/f+lT1N9eOY+fy+dRcnL+KNN0LNWgbceTxPYD9/vil91gkLwTk+YH7/Oj2vlpI4B+Q/wBc1n9XqFa7G8QSM4yB5+Q/vWmGFtCvIkHe1BIHf8u/51ezbRxS3UatAcR5YPPmfw+GahrOrwBJHnjP75pv8dnfKg+4ABM5PehFAnP0oVdZJDEE5wDj6zVZ6gCYySe4xH5U/wALB8podLqAF2EmCDEGIMEfT0pGhYEj3lnnzGTj6mrjcCiQVj4z+tW6O+rOsx/f5d8VfG+OiUlezQdOtSARPrXdRswDx6VOz9qtLaAQkT5SOPzNF2us6bU+FD4owDAqihP8qM7yJaPnPVNQUBcLPPA5Mx+nHoTR41f8NpFa4wbUXRKjkWk43R3PYE9zge8afdb6OthWuXGhEWe0k9gJxJJ2jH3jXy/X61oa45kkjcckLOB5n0FbuXCKrtkUub30Suao8AQO57n1P1qj+IjED51R7DfH8y2J90EwzHHAfaJz3Ipfq1uW8XVa2fJgVJ+MxNJGJSU0NrmtBwDny/ZpT/A3NQ+1RgctkgAn0/Klb68kwMntHn/etPoOqGxpxaYEXWZ2ZYMqIHpyYkicQOO1ONE+SY16G9zT+0t2riIAu5nKLONojdyB6f3oLo2tcO91m3ABoYjLOSu3bOBEtB7EqaD6TqjcIZh4d/ixho4VvIA5jv8AjVI0wYsq4NtyNxIBB4nxnxSR8eO1O16Iydux6nU92WwxJnA5nPJ866s/dbaSP5nM4XGc/rXlENFnRrxdSxMgEgfARH50409+F3D3lbj0gz+cfOgOk9P2WkyAWgAGRIO4gtI2q0gjbJJx87bbKjJFy23IJ8UQQRBJUdj+FQkrbLY5pI81+pW3ctsFaSACdxHhgbe0NmQZHINH6K2yezdf8MnD4KiexkeAzgzwc8ZoXU6Ukru+7kBQrlkJLGATDiT2OKJta+BgsbIJ90n3doHiDKe84Ix51N9Fl3o1ejsDf4QLY++pKAcE4HcNHGe8Gmuk1CEOIJIEFQZBIBnPeRuIJ86ymm1ju21VCrAgkr54kbRIyRMHn0zrOidItTB9776kwR2yD3GfjWPK+JaKss0ylcEDbgqzCYkzBMf9Ugzk8UwsacNcJBn0JJA/6d2R8OKlY6YqsQIjjEzHxB/MY86PsaFU8WfXv+VY5ZPod0StYHAMfI/DMirbOvSQv4+WJ+n9j8lmuuEd5jg8H4EgfnWf1Oq1Fx/5UA/1HEfGOe3FTVM747Nlq9WFBhxxzIP1B/WlOnvG7cB95e3lIHPlEfnS3Q9JYyXYMYO4xAOPIfH8qd6IJbtwvxPnzH4H8657VICqDJXWCgyfj/agm6gmwmcT2GW+E+6vHbyqgagQztBkmJj8jik/WusjZwF+clvICYgfXniq4sVMLfJWRu6v2ri2q7wR54GecYP6xSPqusJvgIAAuAF4x68epPmcdqr1fU9iEliWbBA4+GO3p6Vnb3USPEWjyH5cV6kIIyydGpZNlsHfzkxEj4n4/dFCXdfJBAkA4LdzjMDsKRN1YsvjbA4H7/ZrtP1jcRGAO55ouNbCpDzVaoeZOPhM+Q7VVpC/9O0eXkPXzP7mldrqBLSO3fy+H96M/j9oy0AdgTQSC2NHs3OfaR8oA/v86oPU/ZnII/zSIPypfb62GO1V+OefieflRr6QbYKIp9cH5E+lc4fYFIA1V8MxIieT/f0Ne9C/8XZu3LgFu24ZxJkgZ2gDLSR2FCanRhTKPB8pJj6CKGGtKGQFn4Z+vIqkXKP4sSSi+zZfa/7XtqnkqRaT3V7n/Mw7enl6mkfQ0GptatQZuqJCRnBBn1iOPP5UqfVk7C65c4BzI4nJxkGB6NMRV32d6iNNqt7RgDIxO5rYnGMgzHykVRQcrk+yLmkuMeiPR7Yub2Wwj+6ZJYw4Ikgbxym8/wDp9KMu9JOps723QmGtM25rIJA9padiW9lPKNKjxZGGGt1Ou0lxibSgbhuMAwXgpDHsCrRPaBWWa61q4xcmVJUSfEWJIkkYZdrTJBEMJ5plYrQu+zfRkt3GvtHs7CF5id1yDs9RnO2AfAaC1eluXLhIx7u4nETBYCcE9o+PM1p9Vas3LZM+Fcug2uFJMhnA95cgAg+GImTJu0X8O5Zla0zMNwW5stgSScC43oD3+MjDOQtehRpOlgEMrSCPdDGRJgkKYLCWwePyq7qlq7dv3VL7UDnauIWWPjJgGNktMCIHz0PTbNy4Z/hiAsuxt3kuByokCbYPLKoiO+eKr1fS9tsv7C/7XaEhwR7MclgwG24CSc8ZPGAQppvsBmrFi2qhWa5IAncGB+YnBrqtvW23H+TvJ5bdye/bzmuqlAtkNH0FdRYdxea4xcu1pAWYypI44Y7bx9Qg7wKiNEdUjug/mL4nWcuAcuvm4++OfvdzU109z2O0J7G65QLBVTuVtyMCoGwmGTv79G9P1zLo71yyUS/bu2m3EgC4F9qxUD7rEmSCYMeGJAqUv0HlxAPs/qEa21q9LW+TGSkn31/Ud/jBohrTaY7Cx4InLK6MuGEDxKcfQcEQA+tKNNqTcWFt3Cw28bS0hrcRwpM+URFN966i2LDmGaTaLY2M33D/APTc9/utB4JqbVl1L2hp0hw/iiIkMpMg+Y+XPpzxmttpNGl2LnDAQeJ7YJ79oORgV856F1F7S7WBDLO4Rncp4M4nwkccz6zuND1VYV1xIiJHHeQcRBH1XNefni7Nalot6jqGtv4juUjBPIPcRApe+vfhAQOxaT6GBTfVWVudiIAg8/AzHIOKFSwcAx+tY2rLRkkLbehe4dzMzDsOBHnFMbOngBQD8eJ/SiWC9zkeZx9BQ+o1ygwWBxwOflOI+B/WhxsZzsIF5lEEBf8AN2P0HNU2daNx5YkFeO5BjHxil97Wq5I4AEkuWCqPM7RHp3JOKH6Z1u17UKpE+8Nq5wZyJyD8iKvjhRmzJ8XQLq+qMeI8pj8qRazWAA4O48sQCf8ASmXW7Vu1fdXuTMFVUcBgCJJgcHtNJL3U7I+6x/8AXH/81pjGuiiacSu0A1m6WmRDKPIggSfSHP8A2ms3r9XJjsPLkmtS0Lt3LcT2w2qpO4kMp2sRE7YBIPoawfUNSu7wGfltz8K240Y8skE6jVHbA/29ahpGeJOBQPtGaT2H94+ZzRtzQ3iASCi/1XCLYPw3kT8qrxI8xzpL3quPP9BVrdSVztUbvOM/lWZ01vc0M4jzM5+E4p2NHZVfEx+E4/t9KRxS7KKbfQ8s3bduybsQwcIRzhlYiO8+Bp+IoXUdf3COflQI1KLZvKu4hCh2tIg7imJ4Pj4jtS+7068wJCkCJA5JkxAAEz/agsdh+XiE6vrE+Qqeh0TO4nwiCzMOVUeXYEkgAn+oYr3TdCa2SL1q5vUTKGG7TAYEEifT41qL3Qtti1aS4Nu5maTBLLEKcmSkEbJGSTwMUpLRnnkbMudG9y+b207VPgQQBtAOwAnCrCjJoq107fNxwFUQmxiYJc5BIzMbjPIie1PtJ0shhbKAO+BxwoJNx84trjjnxHtmJvoxCIdlq1KoxEbsDczrxLdu6wIOIqn6QEhr9l9FA2pBKsQwVgSQAVYGDB7GR3J5mqftZ08IoAEqD94CQDwFbkNtU+mAO2FnT7Vy1c9qgC7IDbYllYHxgE9sH024Oa0PXdM1yyCfGxSfEqzwSQCOcieTS16CZnQa1w7bvAF8IdcbCSy47FcQVPYEg1o7dgKdrHxGGllkZVcqwG5SOCCDtOJC8ZbpoKW2b/ELFZ2OpgbhCuDlXYgrHeTitJ0Xqlm7aebcLu3Ah4NhieQwOB7RiNx/80TxiSnt0jrvQFrdV7O0yXmZrl5zaV223DstKtwsCFAK73t4j7h44oTe6s3srly3GffKhCACSIMNbM48xEDBrTfaz7PvtgFn9kAxVd29XMuXVfiSCMgbFiBMZC/qAxg+O26gb1gEkGVBgCfFIHGSQQDxRVIA5s9fsKIbJk5ZSxIJJBk3JgiCB2BAzFdSvQ3rtlBbWWCkw20GfET+tdScR9DS9Zs+0uFUe4+4eBty2xG4EiPGecCQR60DqbSLbvvttywTeArSWDQxCBcSHY4Bg1eegC9uNi9YOZ3F7lsh8+ISkENnvOexxTO39hddtDXOZC77YuOSMGfCmI8zgelJ1oScWzPdSDszAw6vD2wWJAYqjATII3BoiIkg+dLdBeOxoIEQdjiCM8g8HJGSFx862Wu6Ra2kXXVHgeIkKxAgAlWEAg5gx24rN3eiJuIDnx59mvsxJ4hSSFOZIAk5FFO1sWE2nsv6hqTcVdQBL4tXlnmSClzHM7Ss+YB+9RnRevBX9iWyojcTz5gkDgcAxwKC0OnTTNtZRb3Sr+1ueID/ACJbAJaYbHEDMxVeqAsv78GSNtmwHJIOZd9sfCf70sockVWVpm+0HUiFzgkhYBGZMH4wZM0J1bqBR8BjuEg4EkSIkHB8vl8s7fdgzi4CE2bdxa0oaQICKmZg57iaVdS12pQhbQBTEn2xuCTnwkOBAGIAOZrOvHbdovHM6/kaC99qWQDeHHoxUgDzPnz2qm5qbrsVuNtC7jc2eNbaqJO5lkC5A9w+Y4OKU9F0d+85YtbGw7pFlSVMSp3BRB4bJ4Gc4ph0nrd23abSlLvs7tg29hiBc59qpI8ZZi2R644inwpegvMzL9V+0zOxS3ut2gZCmJMfefET8oFNenPcFsui+zu3SFTdMFRDOygAlQfCPLOKu6D9m3ZgEKWYI3XXAZjxIt2yAJAmS2RHvCtHpNAFUKbdvVFWidQGM7jO9omOfuzxkwAC0ox6Apyqxb17oVy4LF7cBg2nBODsnbc3A+EFfCYBgocVXpPsqu9Q8XFdJjxBtrYDIREODkbwMHIgitra6YpJyu1rKKERCSGVfCxIHuwSASAIf5HtTrizFgPaXI27VCIIXdDNjxEKp75gYGaC2KpNCTVfzLVu1YQNctWhY3uWc7FZvCpUrMZBYDIAEEcqtL9i9HeXxKbd6DOSq7gT4sieWXB289hRlnT3hsgorAlkVEZiWBMFSpMkjJPb50L1qwLdwXkUm1dBF62rYQqolYB2ja8nIPbzFUSdonKuyGm+z9+04slEtI/gUhSSeTAcEXVJAwQ8HcPWlt77OveDbLJBEzJLlTuMqCckQBgk8g1pR9onCWbiBboYRFxQXDW870xgyQYBndJEjNS11wMyqbW9Lg2l7d0r2EghlDFgG4LZUjzxRWmL2ZXQdE9jc2N7Ft0ShhzuPcG0DsI9Tx2p5otNo1bbesMqkMPFbtlHPf8Ame0hD6MF7GRFPNPpxjcybVgKyTtxIIGTMNAIxERFIb+pF29t7L4XG0srSDEiDnJnPIx3jpR5AoptdHtX29nZNxSPde6qFTbXxC3cuJcbdtKqFeAQFgkrBVLqdHf0zBC7/wAtjgEgMRnxQRnxLII7ehrUP0S5bJa1bbjbJYBYYEHdv2qI/qGah1i8t5FDvYa4sf4U7IUQqu6jaxxg+LEg8Agp0NSFeg1A8NyVtgEEbkaJacq0Er57WwJ5q+1YRLd83QUEi46YkMfCQJGBNxSH/QGZaC06q6PuEhWBALqUO3AJCr4VMzBnafmbovFfNm427cgAwIZbk22G3/qO6PQeZoSfsKQDqrjKm22AGukbyMqLYC7LSDspQAkAzAGZmvX0HgAZVZIXaG97jgtG6VgrMjipXwNzlW2AM21WJ2nbAEGfCSoXD9oMxVNvepZbgIMA+Ic5BENOVzE55xToRon0vRFQ9tHYs6tsBmA0qykTEyyhY7T60X1C7dTUl0YPZuCCBAClfCdo7gsCYH9X180mvt2v57bNolVMQGIIJIk8CD8WwODFWsX3rdpJNksFPvEiYI2kyTILCIHpXe7BQn6h0sXHkHaOeYEjPPn8POO9afothC5vgAptLvbJHP8ANm2ewBe6mCcAqewpcNcXcAg+4BulYRpkEg4UBQZaMQfISV0TTmxpwu4M1/fdUZI9natNtYz6KzcZBXHYLJnN0eazq0PbW4zG3cE2boYqVbwkANB2kgK2YB3HdkYsTVuDde9dF1IKvILB1mN0OJRpAJBJ4byBKhGIDJeRQhbdbncxdjDSA7GOZnAkkfeIq0dRLsVBKCG8Mkbtw3KQJMtxB9CIGJWguJdrenWFuMAtwCfusCPPG4z9fqea9orTW2uoj7gZUdl5AAPIJ5FdRtmb5q0ZrVfa7Vgsll7gb7vsxsJGP/LVQBgmDNULcv3XH8SbgJPhb2hyw8kJyc9iOa0Ny1YTwNdu3Ap9ywNizj3m9xcGPDu5qTau5bVbdi2lhYwQPaXdp773UgH4AedD+ka0rK9H0S/btFxevrZugIHYqiyYk7XuhTwwEn8cVPqEJhrxvZJJNnZtIAJQnlmAURM5gE5gvTq2bTLbuE7gwYXJljG7lie27nJ7gg0MtziLdsyMHaCSPnnkdsSJpPZRQcjMtcN7e5ZkSe4E+7zudhERB2gk/OvNbd2gEklSNptifEVxJMAdhG1Vz599BrLaRLKu7iAO3lM+lZ7UdK9o+xEkkwAIxOOeAJPJNdFq+hpY6Vl/Xbu9GR/FPjM4KlTnxDksrr3zs4EZBtae1KXFZyU/w0kBeB4pMbiGgT5gDOar1uo/iNQttVAtkmSpMBbZYEkx70KTPeQPKhNZqGdsWgAJCW9q4CAwBiR4c/HB5qqXok2qs1XS1W2wKptusCrKQCCWQtLFhuMDd3yWHajf4Y21S6290TAJO83CBvxwVI3bQSTAWIIGVnTrnsbKlkIdn2bkO7arDJgjDQdgyffOMYc9ObT6fTIdUntnJm1aH3RxEDIlj3z8K6X6BEJ6bdHsXdibbklUUghmIUGGAGYBlvMFZngDW1v2yj7N6Xrkzc27yhgeAEBuCxxIgn40j6n9pXuvtSyqqZYKS7KIOSx3EnKjtkqtF6nV3EsG5cJVRb8PZhuIUKJJIxuMTiaTgHkP9Epdh7JyFuEKB3ISIWJgNER8OM1G9cYXrT48BuBYn3TY7+fnnzrJfZXr7sy2rfiAZCN3CncAY/zH9mn2k6st17luRl/aWS39LSsEjuCGGZ4FKouLDdoW/ZzWXGBNw796ssAhdsxAB4HAOcQtWdGuM9m5bKLaCt4EILs7DcG3FcFWQFYUAAhTGKja+zIskm0zIMkLKkb8RJ5jH40nufaEo8x7MoVwAPCR3HkN0zPc1a0xUhvo9UyuTcMooDKMoGEhQrkDEAMIHePOjrwDe0ZZS0oDnfJgkH2cf1Eb5OPdmBQTdaRW2lYt3V3ITjaSAYI+OPiBU9XrIt2dNtG6Bdf03AC2DGY2CfP+ZTMUP6Lb9lbe3dvbbT3VVYh/Y3dixdG4ZmEPhMEGfiDdbUaO4yuTtDbQ67X3TMFoO5JEc8zjzrtTb/5Y27hOzeHDBpKREARllkYHavL3UAnsLpYMyApcIhg6wdofcMxuMq3kDzSNbOJaxr63TdVyu5GDB48KkmB3An6g9opNrNCbYYWnFsxtuKrbiZYCDuggxywMfWKOfrhuNG2Ukby0AGZiFAlgOO+DUNRqljcDy20F38XhDcAe7/iTz5eVFBsnY8JG5bl24SHzxDCHCRBINncQB3RYNQv77N5blvdea1jaze0KsTC5A3EmN22ME9piitDeTVBbXs5uWFPspgl0BLtaEEguDLANyNwyYFXXtZZTZfa1bhI5mVdZVWBXjdbCe8p4E9zSdDAHsLjot5Nu+14GlRlgxW254CgyynIjBxvrzRxbW5ecvc+9tnBbkJtIy4yC2I24knw12urTcLi8UVZH8Pd2qjKwPh9og5iYLAEEUf1Mtashla2UuXJ4tsHtsFkHbIDTIJHfPrRSo5u9oX6rrNm54msCViX/AIhQAogeFWEjIiAsc+dW9Ss2rzC6twoWRXBO3bMbCAzESS1tsQPShdT0tH3FWIU+YEoOfE2ZySOeR8qD6nog6W/ZsrG1umMwjQc4kAOWnHDinoWxz0vp91n3F7x3YO82lTawglQwYGRJxEnPrXms+0aNduXFXawS4qBSZRUtsAB/SDu7DIY+ZoLotx0a3buHAMifFtPcAODgru/CKhd6eLPtAFNxiWRTblmtqcuW5iSAoBGBuPlXNbEvZZc0QusLj+46kuMyVVXbcCPvAL37H1wNaVty23ce0A/lOCCGDTAPmDuJU+pB5w3uWHNgeDnKwRnwIrAAQVHhieJilVu8s7bxhATtZQC1s7iT/wBSyZKzMgnma5bCOdBrN9sN7RUmZUjggkH6kE/OuqN7SDcYU+u2SCe5GOJmuqZB99GC6xfb27jcffTuf6a+kadjtt//AGx+tdXU8zZj7Y20y/ySe8E/POaV6i6RbwSP5jDB7eHFdXVCXZdAl9ztOTSi3cO5snFu4R8RbMH45OfWurqeHQMgbqNKi6Kyyoqs2nG5gACcdyMml+jxf0sYnmMV7XVRezO/Q10Y/wCUtHvvOe/vDvUbV9jrbILEgW8AkwJF2frXV1IzgpLYGmssAAQbYkcxu4nypR1pydNeBJOT/wDtFdXVVEzz7N4tvGIKR6eFzj5gH5CpaE/8xZ9Fx6eCycfMk/M17XUr9jI1Nw5jtj9Kwv2y/wDGv6gf+2urqnHsdeyVwTZ0s58LDPlvatV1+yv/AMRvYHvHsOwWPpXV1Wff/SfoX3zFr5D9KVahYAIwTyR3z3rq6uOBuoXCCYJEbYjETRy2w1gOwDNtU7iJMzzJzNeV1Iwx6LrvgAdPC4IIZcEHeTIIzzXn/ERQL14jB9uox5bbldXUH+SGXTMxqD/Nb0Yx6fCth0yypt3pUHwscgc7mE/GO9dXVT0KINAf5zf9X6E/nmtp1y0E06FAFPtLWVEHLqDx5gn611dXMAh1VsK7bQBDCIxHiIxHGMVd18RqWIwYYyMZhs/Gurq5CP8AIX6u6ZUyZa2+7PMK0T50mtmNS8Yzc49GMV5XV0Rza2LhCrBPA/ETXV1dQEP/2Q=="/>
          <p:cNvSpPr>
            <a:spLocks noChangeAspect="1" noChangeArrowheads="1"/>
          </p:cNvSpPr>
          <p:nvPr/>
        </p:nvSpPr>
        <p:spPr bwMode="auto">
          <a:xfrm>
            <a:off x="63500" y="-8969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6" name="AutoShape 4" descr="data:image/jpeg;base64,/9j/4AAQSkZJRgABAQAAAQABAAD/2wCEAAkGBhMSERUUExQTFRUWFx8YGRcYFx0ZGxgXGB0aHRsXHRcdHiceGhwjGRwYIC8hIycpLCwsGh4xNTAqNSYrLCkBCQoKDgwOGg8PGiolHSUsLDAsLCwsNCwsLTIsLSoqLSwtNCw1LCwqKiwsLC4sLCkpLCwsLDAqLCwsKSwvLCwsLP/AABEIAHQAsAMBIgACEQEDEQH/xAAbAAACAwEBAQAAAAAAAAAAAAADBAACBQYBB//EADsQAAECBAQEAwYEBQQDAAAAAAECEQADITEEEkFRBSJhcYGRoQYTMkLR8FKxweEUI2Ki8TNygpIHFRb/xAAaAQACAwEBAAAAAAAAAAAAAAACAwEEBQAG/8QALxEAAQMDAwEFCAMBAAAAAAAAAQACEQMEIRIxQfATIlFhcQUUMkKBkbHBodHhI//aAAwDAQACEQMRAD8AOOFjsbg/WBTeAZrkE9rGNVKU7xcZd2brHghcuPKr9qTuufmeyQXQsD3PgYYkeyAQzKSzObkv2tGgcXWpYERQYoaEnrDxeO8FAuSNkE+zgycpSFi+xB6aNE/+VQwBAJoa1rVxGmucQA1ma0emapwS5Y/nCqt1UIgFEbh2wws0+xiNBatbDpFj7MpYruQnahI0btGvJxCtHG9LNtBi456sK26+sJFas5SaxJkrn5fsqAl2BerjQGAq4JLfK+rPaOjRiTb9PSJMSmtKitR5eMSLp53QF4K51fA05uU8qaAKgUzgLkjNrQ9e0dMlaanK9h1Jt9iItYaoBqzAX6vDPep3UdoYicLnpfA0Cr2NdPTWDS8AgOoudHO3aNpSUsz9zA5srKzrBq7D6btE9vIlD5rKmIAskno0STLUTSUA138o1Zc1JUmvQ9I9l5XLknxb/MLNUbqWkHlIIkPdAcX7QT+GoTkSAbCHhNTbK0UJQXJJGl4MVmxhGPKFmy+GZq5E+T+cCm8OygkJRTc3jVFE0V6wH3iWuCRbpA9vhCQNkr7lTPlFNOm8eIwRUDyh+mkMpndRX18IMokihDX6kD9awxtwZQboRlHQM1P2PhHhwwpvt+sPick2e4DBt28XEDVhSSzvrt4DWKRaeFxgrJOCDghVbV+6RccMKSSk6WNu7w+qQBQEW+zW0MlmYZXJsbAuwTfc/bQQ1ExKgNakEpALs4d2aj0eIZ4cgMNbP5Q0lLpejOw0qCxzA2qDUU7RJmFB+3t18o6sx9N2moITXMLMFIzMcSOna9Pyi8rGK0dj6hqjaGjhX0+X03bvvGZhfafDJUpCKVYqZag/UpTlBat7QdFjqnwgptrYPuCYMDx/rxTZXlJCmD2d3c7jTWHsPwmYpJLpDWzqyljrWvpAU8QlgDKy1WdBBYnav+Ix+FccRh1Fytayp0iZWmrZWzGhvvFplqNQ7TZa7/ZNLR3Jn1C28RKMospconS7B7UIH3oYqjqbas3amgMZk3jkvEzsxBSR8GZmLj4qXVUpBLsKBnJh9SlFJJcdbu2zUtC71tNh0Uhjk9cLLubapRgaYHj/AL+kVUqjgnSrtqKd4EuUCdKVr6d4ktK9Ki4DaDr4mPJvKQQTV6tvoXikWmAVRIUXhgcrADM5Iba3mYD/AAxKwbJUXb8IZ/zg0uaQAKkj8unpFRimISzlmI18+0SC6JhRCEZSi6g6hYdxeLy8KqoOouP09I0kzgaigajCgehHprFFqp4NbvpvAOej0jlKDBABnt38IUnYVk0L6Uv9isa6MOmxLEi9dempEDMsJBF+uz/S0MaTuuc0ELCXOIYUDkVpZvN626ReTOOUF2fR/C29I1FSQoMwUR8xav6gWii8ClwQDuPsXDh/GLEaglaSFRMsULBndTH5XbWLTMUEqUHuAQ1bUHmCA46xacgscxZlEjoksLaQBSAECjEBioVNXoB1DF7wwtA3XFKqxJLghyajqBV/3jRRMBAenUVYtp1ePMLgmQFKSl0k9NwNyA531MeYTh5K0irOEljS1er3iu+mSQBujYwkgDlWQge995nEkTEcxUKGaCRmS41oSDTwhFHtEFj+XKSJkstMlP1PMhzUEvy9mjV9q8EJmRCEvlBsHNxQdSQNWepjExnC8Vh1A+6C0EBzmDAk2zH5j+8bVQOrt0ls6Ykr1FGjTZHaEGeCFr4ziiJstImLThZQIE0EtLmIJABEy6VOWYgg2eA4ngOBmErkz86UiqEn3gH/AFDgHYRkYX2r/nJkqle7CizHmSoiwz6Kvy+ReNhHCgEcs2cmpcZw2UaEZQ+3UQ73ijSYBWaJ8QEu6e6hBpmGnhaPCMDh8hHLnaqyhQvQAaC3f9OQ4rw1EvEEJUScrhwAnmPy9aDvWD4jguJSfeImKmo+ZKQQsA6tY60FYJPwCcQkKS2ZCSdSShGgY/ES1L0q0WXClc0JocfdJtLotq6nnBWZjGdJFNC9GIFLhvt49wnE5qFHKaCpZ2bcizRZSwGzAsAxCnJfUeNKDR4HjlrCMmTKFHMpg1qhO9/rGNp+UhejD8eS3eHcfSofzKgXNq703jUlhE34C42P24PeOKMohKSBYCmflOtAGOum71Ea3AsU6+ZTaUo40cM4PjrEOoNjOypV7S3qzLRPkt/+CuLNpr2iLwjUNwNfyi02ZMlEKfMnY3TsQWfyixVTMmqbnVQvrtrStGilUtnNEzKwLj2e6kNQy1CSmj5qfvvc1gKJpL26V1Ojb6x7PxCTLpcEnWjg1Piab+EVKuZPKHZk031GzgCE9kAZWaTKYmS1GzWpV6j949xOFWFKsA+it6+VxHmHqzOHDnZi/laDzKDmypt1PSm7aQYYTuExrNQ2SssdK3I0b7rApz5qOXJrb/EOKW+gDWp0H7esLzy7OSD5XiC07IXNRVShdugtShBcftpBVSxRIamuo29fSAy1lnoXUwY3BBJrsKOeoqYs9SpI5nIbQioDau49QYYXuGCEoIgQz5no1zqX8KUP6RZOCEsA7C1vi3PnFi6iBX4rli7bb9BF+IJCgQFM7Bt9qfdofaU31CStX2cA0mo7hLnHgSyrOAa9Aw0D13jCwntun36ErWxCxUJKwobENr0rFOLYRwyXCWZ+hvTUlgPCAcB4NkeaDzAskq/EWqWsdo9S0Op0wBwl1HdpUJHJWn7WLTjGRKlAT0zQ5CkoE1A+ZKlUzg5eUsroQ5GhOmFCUCepEuav4MxbOxAIIPzgqSKEhWYNWkUxOARMQkKAUEhiXqQKjrf7pCWD4NL94lRC1FBdBmKVM924uhBLIPUB4xru8t6jHNqsOry2ng9BdcVSyaLsgbflMhagRVgXF/veArkJUblMwpIfU1CnOjuEl6+kN5iE5gHIBUA1SSKen5QCYpMsJAygmpd6El6AWo1S9ztGPbVn0iH0zkdQs9pIOFXDSVTFIM5MooT8Zy5XYspW1Usz6vaOaxGJKpy1LJC8ynG3MzPelhHVyFgkJVzAEEAG5RVNtHq3TWMr2hwMpYXOlXSrLNBBDqAqpqkAmr+O8eiNZt3S1tw4bj9+YW37PuQHaXcrKS6/9rgMRQ2o1Ha9KVDwxgk+7UKAF6Hpbbxat4y8HiBZ2emviHF/8VgsmeAoGrdhobNp6RRccQt8DldhNxAUG0pzC3k7iF5M8CozFtQPTU9YTn8QBACWNB/yA16wviZwSEl0ut2dwvu9KDZoNjZylB+nC6HD4lKmJDVBdrtYqAo0WXg6gmzNmABcbdDVxrSObw/FXI+InVjpY0YudfoCI6Hh/EwgjmSUndvXSu0S+2DsjCzriyp1e8zDv4V5M7KSE+gN9Az1LaV2i03EOWHNpYVDBvF63hnE4FKUgoJKFKHMS+Ul3FNzYsXeMlCgBmsDo1jQs+oYEg0aMx9NzO64rzzy+mdDkz/EP83Xagf9NYGZwSa1BelwS2naFpRXlBY0YGrs5Gtj+IdN4PNRlPKCK9wAetiNW1oNYAjSlh5TAUlvw9t1EAnKKhwE0D0EV/jA7IIDsbFqE1D9aHuI8CDVxRy7Xepv4tW/eBzUCuVNy40rXys3n4WjE7IJKMnGF20d0ubAVbuASGi0vCCar3ilNkDjTcEkxMPIHMqlEkDuoByHtQGOX49iJgkry2Cg4a6Vg8p8Q/jFyygEOOy27Om73d0HcrQOJlrSTLWlWQs1WBDb3pY6wxh5BUHUtPTIQQpy7ZteYqj57gXDgk85T/aaFuziH+AYqagTn+FAUtKdCpIJA/WNirU7hwuo0Trxwu44diwtK0uSQGYXYUroAQ4rDXvwSBybZiDSzvrYtu9Y4f8A8ae0SsykqDhSitZN2Ygd6G3fcx2uKQtT+7AUy3JUwSnMAp813ZrVYh+uBd2bg4RklDes7R3aUx5IqcNnJLtpUs3Q+Y/OKYhIAUWY6tTQGw+VmFNxvHqEoSP5iisluRAp6cx3BcPCczG4Vf4w7J/1Fg8pNmUOr6d2is2ygZcJVYWriMkBMKUQHykeDWfyYU8YWxuDfXKpmdnoflO4r4VI1jxQw6knItSLuoLKg6SAxclzfy6x4EqLssTCUvl+EgAu5Zi2sG22qNfNM5Hh/K73WoD3SJ68V814rJXhZ6kKBobuRQh7b1jz/wBgsJ5QCL1NRu41jd9tMGozS6R/oBVKh0rIFT/Q/l0jE4WjMtKaAKcE7Agh41xBaC4Z5W/SqOFPU7eFs4PFhSBerE16QSbOS7hy2pc0fQiEJmAVILXBsU6tqNWguFW4UpZGgCSWcnWl2EEyjp7w2SGXIqBHSvLQG+vTy9e0P4XFk0oM2mmhBa1tIy84sCHejskPuWamggsiarNYKINAEu5ozkC2jiLGnhG13K7XhXEvdgJDKSflPe3mNqR5jcLkX7xNZauYJO1AUkbppTWm0YmHnukOFJVY1DEPRYP5xv4PH5kFBUClQbqHBqN+x0eKte3D2+fCTd24uGyPiCEucUJABu7/AJsDreo6mKSp7nLetHfUWB08vSBTcGUulRAytm1BcEuDq6f03oKYQKpdikNSrEvpV2JP0jIcwjdeaMgwVqYvEE9iACxtUN2P6ttAsTiCSS1AAK6ACltmiolFOZiwarPUZnFNat1rWFxMKgl7NzOHNHLehJelIY4F0R1uuW4jFypqEpCW+LmB5iQEu701r5COb49hskpfM4Ut3a5H6CsTHLKQcgDA5i5ck2Ae4ckAN1haatZkDMK5iavbdz0c9yBGvbaXt2ErTt7ju6SVz83DjPLA1ZIP9T2/uEPY3DtLmgfgP9zI/J49wMtp6Cp2CipNjUBq9sw0NXD8sXnSFTCpOWhS72c0KR4sKHa4h9QiBPCg3MBxG5KyODSzJROYMxam5G/Zo6EcXWxKVMUpDOaE8oNO7V7eGavA+6MzMFZVKSpOjqAGY10dQ9bQ9Iw6mSc2ZWXMn+kChSgXYkO4qadYq3DtTdaL3zTS7oyVmzZ0yeqqlCpIJSpC3/pWCQ4PMxI0tWGeJ4N3IPO5VykZVKLAsWISnzYksaw3Lw/KFJBcq78wBKldHoCe3WCCWkaHKpBKSrcgUJAABVW2/eM7tciFnmqSZWRNwswr1eqQlzyS6lKq3UcrtfmG7wni5k+WpKkJKx8MxJKhzEMVD8IzC9WLaUjopaCy5iR8qeYMA6gMvV2a+o6GAzJYUVFsoScqQwsFM/i7esNZW0HZQ2s4HBSWPxHvFJfMeVaAFF6cxBUWqot5Qp7NykpxcnNVIWkntD38KlOda3IliiRZQCRRxUAAijWG8Bw+EmJVny/KVgpADpLAHY3V5MYuNdLQ4LatrqaDhyAu0x+P4enMgyUzEMCQnRnqgixsQXuo/hjh+L4ZMsmbKKvdkDLmoRuCzaVpoRrD8nAqUSFZ3SghgQpwz9jUlXgGhjAcOslZcrcIIB1o51LXZqUjhduBGqIWW24cDK5/DTVrB/lqJQnMogaOxJodvSkeJQpKQsKyF2uUljtcKT1HoxjtpeGlpQsoA50h2AD5kiqrDewboKwOZw+SoFKxRmAewIyukuRp5l7iFOu2B8DZaLL5mNS57hKVFbCi2zJIUCCQByg2oHpuGjURPUMycoSEkg0ZT9TehA6RoDh0vOFsQQAQxYhSQCO9UvRrm8M4rBoWSQKzKMDQZQGVuGZ3Okc67YAAPDoK179TDh6Kk0mZLlkFKlJoBqUEWO7VB1tHipgVyqMxWQuAaVDvuzkvRnBbRoFPw5dKflel0uwFjqNH6vGzJnWrQJc0JJB0r8wIFephPbsBk8qhXp0an/TVBMzidvtugqwpUpizBO1KqDn0HWF1JzFxUF01NeYAeva8Ew08kpNQSX/NmB3+kM4ueCmgYdSa3ZKRYaKrsISIPqFk7pZASXQoBaWZzrm6FtXftFZuBB50FLtlDAmorStDZjqUwQOgfEDmBZxYJO72Yv0rHsgEliCHLgGtSzMdnN3pBtqPZlvUqQSlZPCkg0oAi1MrOc3/ACAKjZ76ND0nBywjKoZiGoQOgL3qxFRu8XmLKrZSgm4YMqo8PmaM7CzCoqC6JcjrYOB4gHziTUc1u/iukoOLwwqAADlbejkt5UtBUcIRlQAkfyxlvdi/NoQxNe+0NFAVlzFl1UmjXux0AMXXIygseQ9G1Y0+6F4Q5ztJg466lRlITkA/8TUkUL0c9yajpBFyCn/TTkdzflCSFAOX5ud/AwTFI5CCcpJY6uE0GYagObQuuYQC6QMqSAL1enYBifExVIIKiVbH4eiB8hUFaA5ZbAEl30V1bo0IysM9Vv7wmjWUpnD6jmqd2FKl9IyQpCRdKtBqFUcbMQ21Q8eCS/wKAJID6C6lKOpJoP8AFCFSIIRASs84VN1j4mUwL06E2GYHzFobwkhJyghwEsBRgAXTlBFA9NjaGZ0hCmrlSOZIB1AoPIaUcxedhQlZCUkOgMHdlBNRp8zny7QQfMwcdf0iAcNkng5ZOZbZgCCBo4oOpdClA6M8DmYUpLsUsmgZyDfL0qD1BaGlSSgAPy5Sx/CVVykiwdh5iClADKqTl1NS/XoQfSDngcIYxlZalKbIUlYLCpOjChGpHSLrkh2A5mt4g02atBo3WG5+HLOCz0IOl2Y7VMeSuF5ghjUKJAawoAf9v28AGucOuvJcGqmFmHKQSLV1NXy9Lpt1gJxBCRR3SA7VYFq/WNCThmSTq7EO7NQPo/1i8vDuCmwbwy1Pk7DxERoLoEI4Cn8Qku4BuK005T0N9avFJjkqYEjQjfMlWUbAhyGvFygJTrVTKJqxukXo5fygOHXXl5SHTUlmHy7jXq0GwEEAqSVAKs5+I62+G20RajUOWb6fQRIkHU368EBTsvDpNCKBYDaNs3gPKEpswhIalSe5SaX/ACiRIOn8I9ERGChoW6h/UASNHIYkDQwHEukFiaKSB2LvHkSIdx9EnhaEmUGF3AYF6gOBDUk5kBJZtTqeXNfvEiRFDY/X8BWGJOfJDA1crZ4krDhQCi7lQSdmYesexIiqMIYEhDWcrgUyuR0p+8Fns6SAA4SWFnZJoNPiMSJFUjBHp+0ASeImEJYakj/qXEaWEHxKuQh/FokSOYjYvJqQQSQDbt8Q0inuh7pa9Q3b5tPB+8SJDd/sf2uCWEyn3Spgk2aQ3l4DTt9YkSGN+f6JbVaSfiTplJ6uA9+8eYVbpL7fQ/oIkSHnj1UoE0PWvOwUHLGqS/esOY3DJTKmLAqlKQHJI5lVLPU94kSDLRq2+U/kpgG6/9k="/>
          <p:cNvSpPr>
            <a:spLocks noChangeAspect="1" noChangeArrowheads="1"/>
          </p:cNvSpPr>
          <p:nvPr/>
        </p:nvSpPr>
        <p:spPr bwMode="auto">
          <a:xfrm>
            <a:off x="63500" y="-538163"/>
            <a:ext cx="1676400" cy="11049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5126" name="Picture 6" descr="http://upload.wikimedia.org/wikipedia/commons/thumb/e/ee/Red_Fox_(Vulpes_vulpes)_-British_Wildlife_Centre-8.jpg/220px-Red_Fox_(Vulpes_vulpes)_-British_Wildlife_Centre-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2401410"/>
            <a:ext cx="2669888" cy="19636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AutoShape 8" descr="data:image/jpeg;base64,/9j/4AAQSkZJRgABAQAAAQABAAD/2wCEAAkGBhISDxQTEhMSFBUVGBUaGBcYFxsWFRYWGBcaFx8YFxwYHCcgHBkjGxgXHy8gJCgqLCwsGx8xNjAqNSYrLCoBCQoKDgwOGg8PGjAkHyQqLDEtKSksLCkpLC0vLDIvKSwuLy8sKSwsLCwsLDAsLC0uLCksLC01LSwsLyksLCwsLP/AABEIAIYAmAMBIgACEQEDEQH/xAAcAAACAgMBAQAAAAAAAAAAAAAABgQFAQMHAgj/xABBEAACAQMCBAMECAQCCgMAAAABAgMABBESIQUGEzEiQVEyYXGBBxQjQlJikaEzcoLB0fAVJENUY6KxsrPhFiVT/8QAGwEAAQUBAQAAAAAAAAAAAAAAAAECAwQFBgf/xAAtEQACAQMCAwcEAwEAAAAAAAAAAQIDBBEhMRJBUQUTIjJhgfBxkdHxFLHBof/aAAwDAQACEQMRAD8A7jRRRQAUUUUAFFFFABRRRQAUUUUAFFFYzQBnNGaUrzmGe5mkgsCiCFik1zIvURZB/soUDDqSD7xJCr23OwoLnnHiVtcm3laxk0qjq7LJAZo2yNQ0uwVgylSNJxt3zTJVIx3JadGdR8MdzplFIdv9JUo/j2EoH4oJUnH6Nob5AGrThv0l8NmwFuURmGQsoMJO+NuoADv6GiM4y2YTo1IeaLGiivKyAjIOQfPyrOaeRGaKKKACiiigAoqNxHiUUEbSzSJHGoyWYhVHzPn7vOkTin0gXVxG3+jLdyhVtFzLFIySsMqFhRV3JbbXIVUdzkUmRVFsfri6SNdTsqL6sQo/U7VsV8jI3B86ROX+VbW7VnvVmurmJykq3TaxFJhWIjRcRhGUowKjdSM75qxuORVhBfh0jWUg3CrlrZ/dJCTpwfxLhh6+RBcIbKKoOW+Y2n1wzR9K7hx1Ys5BB9mSIn2omxsfLcHcbzOAcRmngEk0DW7ksOmzBiADgHIA7/5z3pRMPcs6Kg8V4g0MepIZZ2yAEj06vjl2UAfOvHBONx3KMyBlKMUkjcaZI5BglHHrgg5BIIIIJBoELGlzn3jMlvZN0f48zJBD5fazHQp/pyW+VMdKXMy6+K8LjPshrqbH5oolVf8AymkYsdy14JwCK1to4I86Y1xnzY9yx/MxyT8a539L0AW6s2HcxXIPwV4SP3Y10GLj/wDrjWzp0zgmMswzJjGdK+Yxk7E+ycgVzD6Ur7qcUCDtbwKp/nlbWf8AlVP1qrVS4WzV7KjKV5TXrkW4rhkPhZl+BIra96WTRIqOukrhl7KxDEDGMZKqflUais89CnShPzJM2pxjoSqbaWa0LOpKRE6SGOGKKToAxljlGxjuM0+8M+kO7i3kEd7EO7RDp3SD1MfsyY9F0n49q57WVYg5BIPqNjU0a847GRX7EoVctadMH0HwfjMN1Cs0Dh437EfoQR3DA7EHcVmuS/Rhx1ouJNCx8F2rNjsPrEYzq+LJkH1Kg1mtKE+OOUcRd20rWq6UuR2XNLPFebyZXtrGL61crs++m3gJ/wD3k7A/8Ncsfd3GvmG9luLgcPtnMZ0B7mdfahiY4VI/ITSYbBPshS2DtV9wng8VtCsMCBEUbAfuSTuzHuSdyacVthVh+j1pphNxCf60+jYANGtvIG1BrYKwC4GASwLEqDkAlab1sUCsoRQHLFgoC5L+0TjzOdz3qRRSg22Q+HcKigUrEgQMxZu5LMdtTE5JOABknsBUysZrTNdqvvPoKMCN9RZ5yj6FzZ3y7MkyQS+WuC4YJg+umQo4z28XrTUkykkAgldiAckHGcH02pN5+naa0WFQNU1xaogzglusrk5weyIzdjgAnBxVny9w+CLryRtGZ5CDO4J0mQA74J2XJY7YB37dgPR4HLDjksuM8RaCLWsTynIGlASd/gCfd27kZwMkKXArknmO/EfsfVrfqgdhMD4c4+9oZqvuVLu4eAm5eKQg41pgA9/LAwuNOMgHfcdiU7k3j8Ftd8ReVi3Wn1CZFaaN1GogBolYeFWH6kd1NMcksNj1HGUP8fE2N00PSkCquepghCfDsDjBzqI2JOUbIAwTR80SLHxDh0xYYV5YmGRlRcoFViPTqRomfVhV7wzjcFyMwSLIMZyPTJHmPUMD6EEHcUn8e4Yovc3MC3Bu/sY9IcaI1Oo6iowr4ZcHy0OdQGwVvQSC1JHNfH4rZpbmS2AlgVUildf4hdh9nGdtTEFyME4w2rTnfjknFtcjyTuvVldnc9hqbyXJ9kDCj3Cutce+iJblg7X98SoIQSMsqoD6BlB+ZOT61QycGlsYIlmtYkjykbygxyAyNtrkyuoq77At21KMAVUuVJR2yvQ07G+jaeOK4pba7JCSsoPYivdS+Y+XHWTXbQ6kbOqNCBoYeaAn2W/COxBx3paHEQrFWLRsNirgqQfQg9qpQSmsxZ1dr2xSrxTej6ZLqioMN8SMjDD1H+Ir3/pAZChWZ22VFGp2J8go3NLwPODS/lUlHibwvUu+T4y/GbFV7q8kh9yrGwz+9FdC+jLkJ7UNdXI/1mYY0ZyIIu+j3uTgsfkPMkrUpQcIpHnnaVzG5uJVI7cvYu+SU1Jczt7c11c6j+WKRoEHwCRjb4nzNMtK3KcohuLuzY4ZZpJ48/fguGMmpfULIZEOO2Fz7VNBNSIz5bma1zThRkn/ABqLccQ8l/Xy+VLfMnNVvZp1LmTBb2UHilkPoi9yPfsB61Io82RuWXiO5L5g5o6WhEUvLLqEUQYKW0jLO7nZIlGCz+XYZO1LN1zRdxK8hFnKqBmMadaNtIGfDLISpIHqig+6qe04jNc3M9zNA0GpIY4lY5cQqXcg47MzlWYY8gKuuS+AxXVxdyXCmVYZIo443JMSkRrIzaPZYksPaBxj3ms53Mqlbu6LWFux6iuZMgkMSx8Qv3DuQPqttCCVRpVzhdWDJOU2LnAUauwyarTe3swlW2EVqrsxYRRiQ5byklkYLnvsi7Z7mtvHpWuuJsuSFiIgT8pZRJNIPzEaUz+T3mrniHD5THGltIINDLnw6soO6/E/v596oX1/KE+CDx6k1NZemhSQcrTsixSyao1A8LFenttnpRqqufe5b41Ogt7cSvC0bkxqC0jkhQPCRvsFB1bY/C3pVnxPiIhj1lWbcABRk5Of8MD1JA86VbjiUCzsltAZjey6GkklKW7SJgaY2AZiVLDJRcBvveHbLg6109cvpj29SWNNPfUsbzlWJvtoGIfdlZXIbPfwSKcrk9wcqT3rVZcR4rFGH6jSKO6XEatsD3LRBJF8xkq3rirVEvoAFaziZBjHQuAz7nfwzIme5PtZO9SOHcWimB6ZIZMa0ZTHLGTuBIjAMp9MjB8iamdS7tFqnjrv+UN4YvY2WfMBv7eWGN2tLrSMjZygJwJIzkCSM4I1DBHng7VP4tw2NuHSQ3chaPokSyHwsQqeKTYHBGNXnuPOk/j6G1miu4wQI21kDzTtMgA8jHlwPxJ7hUzmfmJLo9GFg8EbK0jqQUlcYZYUI2ZV8LuRt7C76jjbt7yNSi6r5bkLytBZsZ5+lErxvJO5ChE0h3OktkhiFVtKksM4BBwTV5wP6Nmkvkvb1I1MagRwgiTLb+OZsaSQDgKMjYbnG8jkey6t7LMd1tlEaenWlAeQ/FY+kv8AW9dAAptlbxUVVa1f9CZxsUF39H/DZG1PZ25PqEC/9uKmcI5YtLXP1e3iiz3KKAx+J7429atKK0hMsAKKKKBCl5g5bFzodXaGeIkxTJgshOxBB2dG7Mh2PuO9Us95xaMaZLOK6x9+3nEWr0JjmHh9/iPup0ooD0YhCLjFxgLBbWKnvJJJ9ZlA9URAI89/aJ+Vcnt+FT2/Gv8A7Nm6g1sssreGRh7LI7HBHmB5EYwCK+laj3dhHKumVEkX8LqGH6MKjqwdSLjkfGSimktzln1lMga0y3Yahv8ADff5Vbcj8UjtJZ45zp+sz64pTtGxKKghYn2JRo2B2fuudwGW+5FspFwsEcLDOmSFVilQkYyrKP2OQfMGkTjVlPY5W7Cy27+H6wEHTwdtNzHuFz+LdM49k1mwt52suOPiXPqNRYWQC8SlB/3m4/VkDD9iKaCw23G/b3/CufLbdEl4NeCVYJkuquMaWQtlwuABpyRg7YG1OPQinWKdxjSNY8WFXOliGwQCFZAd/wAPpWHeJTqd5yefz/v7J6bWpXc38WVOjAzMgnLaymeoYYwC6RBd+pIWSMY3w7HbGRVcV41IY1ErrY2yYWOCE6WA06QHlUZB05GmLAAz4j3qm5v40r8SjMcqCN7bpCXyQytL4wT7PjVAf0pe5cuikidQfYyNpfXvGsmkspy/hDDB88kE962LGPd0Elo3qzWt7SLj3k/s/rgao+Aws7a7cHT2dyXY4J31Fix2wcnGCcb4ydF/C63EIhmdJEKmNiTIyIwmLodeS8JKRtoYkAg4xrqc3EuoSsBVsAksCGUeHY5AII1EbDc6XAwRmtIUujy22kSOw8UniGNjgYyMYxt65B3G1nL1zzLUqVOeI4+en9DVw3iK3kDLKOlLER1FB9hsZV0J7xsMkE9xkHcGl6+5emtTmEr08/wznoEk5IXuYGJJ9UJPatXGLddPUdSyqMTKpIL2+oMwGDnKECQfykfeNPkMKCJUUKYwgUDupQKAB7xjFYVeP8WXh8r5fPnuZF1bKEsGj6NLmM2ZQEidXdp0bZ0kkYtuPNMYCsMggbHY4s+Oc72Nm4S4uEjcjOjDM2PUhASB8e9JV3MOH3QuMMUjG+D4mt3OCpyfEUfBA93vNWv0ds091f3pidI7iSPotIumQoiFTj8uQvbbOfSuitbhVqaaKSWctlpy1cvdXc94EkjgaOKKEOChlCNI7TaGGVUmQKpO5AJ8xTRWAKzVwYwooooECiiigAooooAK1yxKylWAKkYIIyCD5EHuK2UUAcu4zy+LG5SOLP1eYSMik/wXTSTHGfwMGLBT7OlsbbC94GQ1sqnB06kYdx3J39xU1f8AMfAVu4OmzFGBDRyL7Uci9mGe/cgjzBI86QrK8mt52jlXRKoGtR/DlTOBJET3Qn5qfC3v5/tO1fnjt/o+MsPIu/SNwMR3VuYhHFG0Lr2wq9Fy52HfKy9vcd6WoOHKql1k1nxH7SNdOFC7ksuAvcYDZGk5wCDXW+P8LF9ajpsA6MHjLdg4yCj+gKkqfiDVXwTkQAh7rQ2BgQIcwjcN9psOpuqkKQFBAO5wRDb3sKdHx7r7s36F5CNDEnlp6Lrn59RY5a5fuLkpNBHFbqP9uyEB/XpRjBdfexC+macf/hOVHUvLpjgg4ECIcgj2eiR5nzODv3Gat+JRXDYjgZIgQdUpUOUxgBY4zhSx9TsAOx8q2Pka1J1TiW6fza4kaTP9GQg+S1VnezlrxcK6JZfvt85FKpc1Kjy39tCNLytdIPs545h5LNHoJGMY6kW3zKVZQO1nZwoyPMyKkZ0At2XbsCcYAUEjvjOM5E3h3CYYFKwxrGpOcLnGwxsM7fKpdVqlzKphT1Sf0f8AwjlVlNYk8i1z5ZM9thc6iJUXGx1FdS4PkdaLT1wniSXEEc8Rykqqy/BhnB947EeRGKpbu1WRCjdj6dwfIj3g4NLvLfEXsb36u5HQnkxjsIp38SuvpHN2K+T9vaNa3ZFzFZpMp1FqdJoooroyIKKKKACiiigAooooAwaW5eebeF5Y7x0tZIyxAkbCyxfdkiYjD5GxQeIMCMdiWWo9xYRyACREfHbUobHwyKBVjmIC8b4vdqbqyEawZbpxSKoMqgkBvEQTn+dBnYZxk1/EeZZLySCOa2e2mgMjuWyAylemVQOA2ks6MfLwrudjXVAoAwKTvpDChrVgT1NciBfxRMoaQn0ClI2z64H3qq3MX3UsPkO4s8jxy7CREzHs7bD3L4c/Mg/oKtap+XJGKuPuAjB/Md2A93Y/E1cVxVXzsmp+VEHiPCFmeF2aRei2oBW0qx29sY3G3lg9/U1OrxHMrZwQcd6901ttJMkyV3E3IIIJGCP3BP8AbFT42yAfUA/rvWi8s9eMHHbPwGf33P61vJCjc4Ax3obWFgaeqVecColiZmVQDbszMcBdN3GQSfLHi3ppByNqUeORpJfwxzqrRNPCjKwBUoY2Kgg7EGQgfHFW7GOa8fnMbPl9Tol/xq3gQPNPDEp7M7qinPoWIrZYcRinQSQyRyoc4ZGDqce9SRVPw3kDh8Dao7WIN5FgZCo9E6hOlfcuBU+x5eghneaFBG0igOE8KOQchmUbaxkjV3wcHOBjtSvoWVFFFKIFFFFABRRRQAVg1migBB5h5+63VtLGO5e4LGJZVjIiDBtLlZPy+IasYB3ztVLfcrJY3KKJJZWlhc6nOfEjxhwnmAdSEg6jsMsa6nb2qRoERVRR2VRhRk52A95qi5z4C9xCrRAdeFtcYJwHyCrRE+QdSRnyIU+VV7ik6lOUVuP4ljBX8BI+rrj1fPx1H+2KsBSpy/xtQT3Ck4dWGl4pBsQ691YdiPcD8WsGuKrRcJvJNTeVgqc9JlbfBBDfEEgj49j86tQ2dxuDUS+tyQcDOcHGdww21D4jYj4elbLBCsYDd8n5CmTcXqhVlEiq7i8nsr8Sf+g/vVjVJOTJLgebBR+uP/dJFZegsnoWVguFK+hH7qG/vS19IUP2JdThxFKwPmGgxMjfEMKaLdgdTDszEj+Xsv7AUpc1s10/1eE5aXMCEbjMn8WT+VEB392PMZt20W7jwdf0Mn5V7HT7S56kaONg6qw/qGf71urXDCEUKuwUAAegAwP2rZXbFcKKKKACiiigAooooAKKKKACiiigDT9XXJOlcnucDJ8t/ltXsIPQUUUmEBnSPQUaB6CsUUcKDJnSPQVjpD0H6ViijhQGdA9BXlYVB2UD4Af58qKKMIU20UUUogUUUUAf/9k="/>
          <p:cNvSpPr>
            <a:spLocks noChangeAspect="1" noChangeArrowheads="1"/>
          </p:cNvSpPr>
          <p:nvPr/>
        </p:nvSpPr>
        <p:spPr bwMode="auto">
          <a:xfrm>
            <a:off x="63500" y="-622300"/>
            <a:ext cx="1447800" cy="1276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5130" name="Picture 10" descr="http://www.infobarrel.com/media/image/24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5013175"/>
            <a:ext cx="2592288" cy="18255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1028" descr="tiger"/>
          <p:cNvPicPr>
            <a:picLocks noChangeAspect="1" noChangeArrowheads="1"/>
          </p:cNvPicPr>
          <p:nvPr/>
        </p:nvPicPr>
        <p:blipFill>
          <a:blip r:embed="rId5" cstate="print"/>
          <a:srcRect/>
          <a:stretch>
            <a:fillRect/>
          </a:stretch>
        </p:blipFill>
        <p:spPr bwMode="auto">
          <a:xfrm>
            <a:off x="6865459" y="26986"/>
            <a:ext cx="2251748" cy="2033861"/>
          </a:xfrm>
          <a:prstGeom prst="rect">
            <a:avLst/>
          </a:prstGeom>
          <a:ln>
            <a:noFill/>
          </a:ln>
          <a:effectLst>
            <a:softEdge rad="112500"/>
          </a:effectLst>
        </p:spPr>
      </p:pic>
    </p:spTree>
    <p:extLst>
      <p:ext uri="{BB962C8B-B14F-4D97-AF65-F5344CB8AC3E}">
        <p14:creationId xmlns:p14="http://schemas.microsoft.com/office/powerpoint/2010/main" val="1682809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The Mystery of the Peppered Moth</a:t>
            </a:r>
            <a:endParaRPr lang="en-CA" dirty="0"/>
          </a:p>
        </p:txBody>
      </p:sp>
      <p:sp>
        <p:nvSpPr>
          <p:cNvPr id="4" name="AutoShape 2" descr="data:image/jpeg;base64,/9j/4AAQSkZJRgABAQAAAQABAAD/2wCEAAkGBhQSERUUExQWFRUWGBsZGBgXGR4aGBoeHhweHBwZGxsfGycfHBojHRgaHy8gIycpLC0sGB8xNTAqOCYrLCoBCQoKDgwNFA8PFCkYFBgpKSkpKSkuKSkpKSkpKSkpKSkpKSkpKSkpKSkpKSkpKS4pKSkpKSkpKSkpKSkpKSkpKf/AABEIAIoA0AMBIgACEQEDEQH/xAAcAAACAgMBAQAAAAAAAAAAAAACAwEEAAUGBwj/xAA8EAABAwIEAwQJAgUEAwEAAAABAhEhADEDEkFRBCJhMnGBkQUGBxOhscHR8EJSI2Jy4fEUM4KiU5KyQ//EABcBAQEBAQAAAAAAAAAAAAAAAAABAgP/xAAYEQEBAQEBAAAAAAAAAAAAAAAAEQFBMf/aAAwDAQACEQMRAD8A9JW7yJ1AzJAzFnJsSALd29TvqQSUiCGEAOOa7/HajYXLJAzWUQSAAmRtNu7aoXgBmLgHKACAf5lSJ21aOtVQYoEgEWCYMgqljmA6a2trUrUxN3S5IZSYHKC8pd6nFs4mSopSQCdAGUGdzvfUViMDKwsQQkM4cJDmzgvbu60AAQAzuycwGplQj6/Ws97reXIBcxFj+HwrCHS7OGUW1BJa6Z+HyqVYQcu+iTZRIEm7Eb3+dBBQRGzCDDXUC/lHfUJVlD9kSp3IIJgA3SLeejGsS+46aXvCgRA/IolACwYKULEhmjRwY870GJw4AMMyVHfUyn8FQHM9pnUDCn0E9qx10emBbgkTfmhTvAlM+NSUhRYNcJDsWaSzgF7UCcZGkszHViWLsWLtsdXoUkXeX6gFIGoUGv12ph1Jln3D5iQIVDx4TUlIgO1kpIjqRqGbTYmgBKCRYS0i4Uq8p1679KyXcSzvIIYazLPI699SJ5mH6lEAAnYMQx+cUWKpgQSxhMkvuo8wZ20B1oEAMGa7B8pDEzeQ+vnWKx3kMTqHTLQlgRJ1o8RDixZiXZjmMAcpoMROUyZDC4YhI/mS1z5sdaCRhNBBiQMtwnqCQzz1qEhxpsUjNBVqX6eFQhPLDh8oSQ7zJ7BVlIfup3vpJcplUZnUWYOygDfyigFeGLZXDuAGVCfI/wCKUpAs8mMqXGUmSeZw3iKPFMMwALB9TDm3zpZx9Q6EFzoqbBhf60EFLGzXOVN4DA6pvMUATk5YT2UjUkCSdRTEYo6AWMsphqQetLS4H7Sz5iOc5tB4PQCgw478xfMoPoO4USVHXlEXuoF1XHQClauAUvbVTWaLBgdNakLZzAe05lOfiIFutAWaNgQ4GpvJI0t5UxIJOhI1slJ+sJpATa4fQSs95uIBinIS5liybCwiHOpdVBeSwADhLkB+YGeY3F/jei0zSIUp2ckmBKT06u+jVKsQ3F2UXcpGwgx9LVjOXZwVBOZmhPVPW0b9KAUp0cFmDGSWk3+9QpRGmU5X1BdRtDj+9YnFzC7uOh7R2VNhfaibWJU7ymEuNmZ/vQCo3iHYukKhMmUzf60JkDdo1lWgBn/I2osjiZhiVAHtGWKWOw8BUhidwCSCJsIDHX+9AtZDiwEmXBBSGFwRJcaN40aUFNoKUyeu5Ih/CKgBgxh8qTBHV9Rb8ipUmSQHm5DwOonxaoFr4lKOZSkhKbrUwygCXt8d2qMPFDF2fKIBzAFUhnAMhm6UWMQoEKGYZZDBbFR8/FutaLiPR2Lw7r4Qg4acylcKo8hCRfBKpwnJcpAKX2oN8LgAgkFpJS4S0MYZ6FYJDyXBMSylFh2Tv0vNcTxHtIw2CVJxMJQQYhRzEyEkOkj+ZpmBeuX9ZfX9eRQw+IKVPCEKJKWZlKxISP6UA27V6UekH1m4c8R/p1LHvc4QU5f2gqgnLqSzGS4mtwAoZQCQWGUlx2i5uDpp4V8xr9NYuf3nvFZyXKtX3+Fdj6ue1LFwT/FUtbqfMFEl21Bdx5NpQe3ZATmaFFRNiCEiNmma1XA8QrHxFlBy4CHQCOX3yyXWsEgthIbKGhRUo2ArkvRfrBi+lMRGEpXu+HH+6lIdeOFWStUMksxAg713+BhgJASAkADKAkoAzQAE2AYAAU9BhAYHSVGEqM6aPYd9B7os0pLBIUrMHeSJf80LUz3YLszuBcaXMiWpZxIzOoCSFGADCUjlePK4qivim6hyu5eCp+yGaZbY1JDFybZQTiMSyQ5ygsX7vKmO7qhiWJIDMNQINzSwrzZipdgFFyQlWwFhRClItmLZmDq7RB5iyTrO9KJLhQJSRIKiwYkAMD3mnqaWIgPmkO50HdSVLFxvBI2gR40C8xu15B/URaGtAPnTlN/QIIeS50Ct+lQADaAXY3UXjSRRlU5hGY8v6lE2Gzb0GBEBhCraqJ7Otqgq/SzP+kXvLnwpSkgF5BA1lRaBGjkk0aI5RYnM11FtDtFBtD2gNeWA6QABmMGHpSjDnmIS9rFR/l6R1FSVAQSw5ocpJgCQYN+61GtDGzOoaF2SHunb5tQYVT+4Ak3BbKNlS7/GgcpDbImCA6j4p0qQNLZkhgCFOVGdHtRlLE6ToSmEiH0+lqgEK5rC7xslO6ft8qBJJDF7AEQZJe5YtN6N4kPAEgGSdSmsW3xJYMZAYQqb0ViFm7n9RIdugg91CpMWfliGubOPGhKMoywOykXT1N3BJd6IpYvo5Lp/lEl0m07UCuM4ghKlJQcRpyJZWbKLJcggvbxGtaf0l6Zw1YKfdqzpIAZJJUSS+QhVlXcGQ02JrZ8Z6SThIK8QjKkSS05nLPBBIGrbk3rxr1o9aUYuIpWClOZRJOKIDEAZUwH15zeABDmaD9csNgvEJT7xUkJjKHYRdhAzG5c9BwhG/wAq2B9J4iEYqQX96nLiEgE5QoKYEuXJEnuGlUkJnR3/AA0w1HEISLARrqx3oRfbuoswkH8/GqCkfGqOt9A4/EcHgJ4gZfc4yilOaQVJcG3ZMGS3jXe+gvaphMPfYSgZObCScQKIACQwWlSS27vu9eQYCiUs5ISeyZTN221/Ls4TFVhqCsNRQoGCLgj8sd6yr3bgvWnE4gNw/CYziM/EKTgp5ndXNmKu4Te1XuC4fFc4uLiZjIZAKcFDWyJBzKJU3MqS0V5/6B9rikHJxuGVpBjEwmSoaOrDhJ3dLHpXf+ifTWBxYCsBaMRgM3KBlF1OntCRchuprSLeKm7mQySVTF1MkpGsXoFvBl2hSo7WiQQxIFEMR4EkAF80TMAwzbRWJ1UmLkKUMgfspbRr7VUKKjcXcqCjYARDR8qgtfT9xmRoB3mne7Fw5DgFStMockMdTSivUyRdRFj2uUeVBBXlBMg3BMqcQwA6vQgM+hOplZPZECRL6VIwtWy2BKpVAcljNzamoBDwxJdzKyQLsZuetAISWiAr/kokQIuKxQAeCA0aqJsOouacMGSWykC55luPlL0DNNnN1SotsO8negsWAYsCzmS+ZTlmcaHTyqQWDgAOFknUuWHZL/mlGAc7i4N2eAk7H6NSxiOAIVyplXUue0x+I+AoHHEOZj+4AFRBJypexY760pa+VzmHKouSRcsCHBHUUYxmBMwFqklIksILhm7r99QAymBMFKfC5PLHw3oJYOdWN2c8qd0kebbxUAEsL9kXe/MSxYihScwzDmYLLwQHLA6Kt8r1r/TXp/A4VGfHxAkAryhQKlKIGUBOGRmOsiLuRQbRK7F2BdbSlhayh0t96531j9duH4IFOIoqxmH8JLBfNOZREIT3h30NcF6f9qePig4fCvgYbAZjOKoDW5GG+yS/WuKxEzfMTJMmTJzHVW9ZrUbX1l9a8bjlheKcuGk/w8MElKRd5lSrSbdK0uMok2Z9B+fDrVgoy8xnQdejfjVWyk+PxNvvWVYschESKplWVIe5B+zd9XcTYaOe7x8z/ig4rg2Q4vyv1d9urTVxNa9M9O8/mtNwmMEgd5v8aHBSP1JEPq1rvzfShSo5glhlJA03F2rSL3D8pYGN7fPrRLvu19u6j4jC5ju5+/n9qFIJjXXV9jWVERmDgzs/wb60HDLUleZKlIWLKSSkjxBeiSkhQKb1YOGFAbkQDr3H6Xmorq/Q3tS4nCAHEAcUgWc5cVMMC7FKh/UPEV3Hob2hcDxGUDF92slP8PG/hMz2LnDM7FzXjh4RLAWL3MOGci8HTyp6fRoUcqSFOH5xJY7DQ/m4tSPflJch2JgWYcxd3EG3f3USEZiH5lWdnSHksR0H9zXhPo30zxXBE/6bGUjDcjITnwzoykEMDezV3HoT2vYasqeNw/dszLwxmwzDSO2n/sBtWqkd+zkF3IAdVxfZujUI3sIcmFF5sfCl4HFIxkBeGtOKgsEnDUFIsbkTra82FPSskuC/XQPGz6f3qoSokAPAJkqfNAc8ul2qHY3bQlRdR1LAzFqaLwAbAkz1gHuqcIPIncnYl4CqA1IJdw554YFoAFp3ohiy12JgSBlQI5g+vfSmMkddQ55m6ERoKI6gwCVMHckZkixH1adXorC3jyJYEhIcudxr31mJihIUpREZ1kqAypAgFSwRlA3V1pHpX0vhcLhnGx1DDQF6ZgokDlSkWKjIAgdzR4x60euOLxsEHDwEnlwxcuXdZA/iKdosNN6m6R1XrR7UgAcPg+ew9+rsAiWw0KAKi7HMqIsa884viF4uJnxFKxMRUqViEkjv6dIpmBgBKSpTZhOjXsBvp1p4VLmVmVakWYRsms7rUU18GQnM+ZLSfzwimJQEBzrYM5OzN1o1YhfKGJvIZtyqgwcBiVByByh50kho2DCsqRj4RJBN5ISC4AZm6mb+FAEfn54eVPxVglR0DJ8g5HmWpPEqZN3Jgd5vVQtZh9zAO34/nVk8O6CmQSn4iR8QPA0rhsPMtItlHy+dqvKwmxHETHjZ36gig5nF7bmxmOoei4HCdQc/qSP+wqOJw2LE2JA+Y+FTwfaE6g+RrfGet3xCXcSDykRLn+4eqpU02a41m7VsMAc5BP8A47Xs/wBKT6RwwDm3Dlv/AK+461hos4YyggjrLXLD860xKHcN1aXvv0PjNI4XGMo1uAYjX7eVWCDGUOoWYPBHyNAzOo8p53DhwRa79esHenYKkkTPTXY98NrSgQQCkyWLncSC35rTQoLMwoFiWt9SLUC1YVyAXO5bMNms/WqikaotqDJ7qupXuMpeQfvfuqtjE9tIIe+gPfsQ1qA/RPpjG4ZebAWcNX6hdC2P60HlUK9T9U/aDhcYU4WIBhY57KX/AIeIwPYJnN/IqdntXj+IsEOA3lHRtvtS1Y7l7Hp8PF5cVrE19KPfX5AMAGfvpmGpzbNlcgDsxAv8xXKez31nVxnCn3hJxcJQQvTO7FKzo5AIPVJ3rq0mCCSSWDJDXnu+NaZAku28SqwklhroKxC3lyHKSVKMB1EmFaNq/wBKFSr6nm1IAYXD38PNw1U/ToUeGx04YJWcJYDAt/tmzQTMUV5B62enF8djlQOXBQVe6BLJCXnEL/rW1+4aVpygGRZLa3M6apG+9WOESFpIEZRzJULvA8BPUTQKSpJENmSQOr6nxrm0MnMogB2nx2PQUrGxxJhrJa5nQdWudqVjcVlTldWZmIcMDqSLv3z3VVGPzZmAa3j9hSC/myJVqfJ1WAHR2A7qwY/u0gd5JGv+TpFqpq4iQdp3c/hJqMbFK+yCSbsDSFZ7wgJJcF3JG7v9tKVi4zkBwwnb8/vUYyFJIzAg6BW3jU8OgSSZ0AmqjY8DhMArUql2tZmOlO9JHKM1sp+Rfb8ehViDIW0AZr3F9zek8dxIUAkFyIb88qitd6UwmUdobUdPnVXBEiu59T/U7/VrUMV0oy5RlDlyYJ8BW1472Tpw8FS8NalLABAIIMkiAQxMW1rXGXF4SgcdTzbyAZqvnCSpYBGqg1gRBYPGlU+I9DYuApKsVJymXALbd+lYeMSWIJh4aNfk3fWWlXi+GUlZy2Eg3jZ+nxahw+Max7zqfuIBq5jcS4SAEky4AftDbr8Ks8H6l4+KARhmbMknzILVUapOOyoMF9LU3CxmJUCMzT1A1HWa7vhfZWrICSiwMg62Ds3Xxqxi+y5ozYRkiA9rn6a1YPP+Jxf3EC7E67p7maqmPjPq+5+Rr0dPs2WIzYdxEw4e5AA7qjC9QcYGAmGtp8KQrzZCFKPKlRfZJNXuE9BqUf4joT3Opu7TvNd4PUjH0ytvmcbmW2q7wXqJiQVqSANubrBbrSI3/qlw+Bg8OBwyRhgyqXXiKAMqUXc6aeFb8lgkHlGm5YeX+K1for0SnhkkJJnU6y0f3rZE2MJ6nUk/GtIBalAXAglIch8yod3EfZhepULuC/MQAGaco7Jf4dIYVIEMzAhDfukvDddQPGpIDGwdKrnmVzNqxGlFc/6d9UeH4hbrTkUyUk4bBRmXEP4z4357i/ZWMoGHxGQZeVKkc12YlwOr9K75amfZ7m75bB/CxrEpytBSOXU98aVIPP8Ah/ZDhglWNjLU+blSnJIG/ND/AFrecJ7NOBQWOGVHMAc6itgzmzeZA0rpkpDAgtFybubuKZm1YEAqVmICn+D3/JpBzvC+pHCYfMnBS5Sosee5YQWII3FbLB9B4KFhsNCebVIdki3MJcywPjV1IS2X+gXse0QAofAViTcvJC5LpkmNx5xVGs4n0Hg4oSV4SCyYJDSpVoJSDO4FaT0/7O+GxQShPuyCeYO0B2h4c3hq67LNoKgMxH7A7hSbjvoAl5EkuSWBbMoD9LKZhr51B5wn2SLB/wB12UAWlwWlm+Fbv0Z7O+HwEOsZlMVF3BEsLpPfJrsCBmuD/EJvAYWAULv86zDwSMsfsDgNq5bKqNL0gDD4dKSyQAAYACDCUQNCP7daNIytcCNFpMJJ3I3/AL1DvdpCjN+YsO0I8dqJQYKYH9RgF9EhsqmeKoqekPRaMbDSFoflgAAl4AZiN/Gud9Iezfh1kAHLztzFywQ5ggTfWurVgAKnQpFg4uWlL7a0ZWRrJz6mQTlFn1oOU4L2ecPhqzMVEJCsvLL3kGNm1rqyQhwxHMppIAYAMxDa/k0vFXcEiCAxZ2SzwUi/Q9aSFqLMGzAEGXJUXaCQ7fWgelQcC/MAwS/ZH8p33akqXmYPBDdXUXJObTuIFYmRLgZVGAFKcnwI2o8oD6BOUXLlk6hT/CaBeIgzH7uQQ7wC8ijKB2WEGEpFwkQCQfoO6mDDb+UHKApjOplJ6VCiyY1eLlydNRRGFP6S5ZxlGjABibxN3pbEre5lIbsyofHlphxYYx3XlV2vU54kM7Mkd5vQQlOokhi9gL0bOqJIYEmwYdKEqsDdgcvmxNStczpom1qCM8iyjyFyQwnYt+aGoSYaQ7DMSzOrR4nT5UKlyAS7ZYkAMCZd/wABlqXhuVCAeyOWEiCpw3ftRRLkli5JPMYFgL22miTKnBdi5JNm7mpSQSRZZu0ZQ5kwRoKJW55nK1AAgDub6UB4QkB3PLKvExY1jOP3HITFg6vAnw86lBIISTZodmZDmC8v132odGXD5OUNqXsYPn4UDFY5KgHCmJIBGw2VJ8KlIGsElIYO1nIZUd5d6XlcZXEp7LfuVsX2OvlTlFiDKRmJ1Fh4g/4oIduYH95DunukQe9utSlLkOCQGuyhAcze/wBKWjsx+wOBBMuWyn6VOKBmLEOSSJA0AaQOgoJK+UDUhRAzMl1QzKHz3omDuzhJLwOVkt+kg6/SlZoyy3LmAdgwJ0f7VnvNS0gOSEzmPgbRQGrGyiTYJF1B/wBRYEGlKxgUaF8ofkzOS522cCkYuIolkhzsJMvR4Sy3NmFyGVty+FBZPE3W0DNIdogOxP3ik5iTpGUF8qrSSAQPP50RwkpSVQSwHMMpd3JjzejB5r5iyyliFJZm18evdQIS4s4glKiSliowLEOX6C1MKQ+Zzq8AswhgCCz1lj3lIIlDETo4PfPhRFJIJ7RZoZQZR781vHrQRlkhw7IS5N9YKvvvUE3LfuLyQIAO4a/1oswBbNGYkXADR+oNcUIBOgJgKYRKnJ5ftRBJ7W5DPFg3Tv2ok4lpJhMlsodTwCx/NaDOWvmVzNZphpY/PwrCQSR2psIAyizGLnvigzDvFmDkm7kmAq9qhIYCGDiTBMbWeajLIkFrgvlSQnq6ZJ30vRMyYkuZNoBHdDUEWH7QQL3LA+D0SVkDVIbaTAfpQpExJidBy228BRFJc/FXlbQ0FZWI0MOiRJPJdRB+FNQebckmEwAyQ4Y37qRhJBwCSJIUfHMmaZmbOBZlRp26KYgB0jbKye9zJIZ267WrFnlOaxSYE3U03qMY5VJy8rrALQ4yW7qkJ5D/AMfiovQSW5pYc4YQXMdRrrRZcp1SMw+CfEfKkPyE680+VWMM8yDuVP8A+hoMwwyYgDINvHUa1mGqeVwSF6wryImoxzyg6uidaFVljTn+YoJUqGO6HcDMk7SLfel5neIU1iWLqaGJlulPxixSRHOm3caXlBDkOeT5mgjFWHL5ozXZwwAiHIAL70D9WAcWUnMAkTL81M4VRU4Jcc15/XUcaGCmjt2/poMRhjlEMyWYps2pju+9DiJZJeGRKebU31FqZwUkPLpDv3UlHLhuILIkR+o0DAGOhOcMQxgdzR39KApYHMwdNhcFStSQD8RVnBS5IMhzBkdk0jCWQQxujD+lAYJALPqwD8zC4MtNSkuoJi9gATyp1IIN4sOtKytglWvNOvaGtE/8LE6Z2qoz3oAL5gMvZfUmxB0g7VJIBl4ctlZwA3aTpS8JXMRoRhxpY0XEIAw3AY5VzreoCawJg5cocK6lxB+lRnBcGP5QWLk3YxYUWAgFK3APN9KX6IM/8Un/AK1QzJBfV+XswSAHNiGFBiINj1dKbSWvI1+NLwSxDRA+ZpogJaITaNTQGsuZD9qE62Ekd+sVKuu9h3gSfvUENhuIOUTr26z/APNR1317YoP/2Q=="/>
          <p:cNvSpPr>
            <a:spLocks noChangeAspect="1" noChangeArrowheads="1"/>
          </p:cNvSpPr>
          <p:nvPr/>
        </p:nvSpPr>
        <p:spPr bwMode="auto">
          <a:xfrm>
            <a:off x="63500" y="-638175"/>
            <a:ext cx="1981200" cy="1314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6148" name="Picture 4" descr="http://upload.wikimedia.org/wikipedia/commons/thumb/d/db/Biston.betularia.f.carbonaria.7209.jpg/260px-Biston.betularia.f.carbonaria.7209.jpg"/>
          <p:cNvPicPr>
            <a:picLocks noChangeAspect="1" noChangeArrowheads="1"/>
          </p:cNvPicPr>
          <p:nvPr/>
        </p:nvPicPr>
        <p:blipFill rotWithShape="1">
          <a:blip r:embed="rId2">
            <a:extLst>
              <a:ext uri="{28A0092B-C50C-407E-A947-70E740481C1C}">
                <a14:useLocalDpi xmlns:a14="http://schemas.microsoft.com/office/drawing/2010/main" val="0"/>
              </a:ext>
            </a:extLst>
          </a:blip>
          <a:srcRect l="8141" t="11584" r="4484" b="24090"/>
          <a:stretch/>
        </p:blipFill>
        <p:spPr bwMode="auto">
          <a:xfrm rot="20358603">
            <a:off x="628147" y="2678081"/>
            <a:ext cx="4284749" cy="20989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AutoShape 6" descr="data:image/jpeg;base64,/9j/4AAQSkZJRgABAQAAAQABAAD/2wCEAAkGBhQSERUUExMVFRUWGB8YGBcWGBocGhoYGB4XGRsfFx8aHSYgHBkkHhcWHy8gIycpLC0sGx4xNTAqNScrLSkBCQoKDgwOFQ8PGCkcHBwpLCksKSwsKSwpLCksLCwsKSwsLCwsLCkpKSwsLCwsLCwsLCkpKSwsLCwsLCksKSksLP/AABEIAIoA0AMBIgACEQEDEQH/xAAbAAABBQEBAAAAAAAAAAAAAAABAAIEBQYDB//EADsQAAIBAgQEAwUHBAICAwEAAAECEQMhAAQSMQUTQVEiYXEGMoGRsRQjQqHB0fAHUoLhcvEVYjOSsiT/xAAXAQEBAQEAAAAAAAAAAAAAAAAAAQID/8QAHREBAQEAAgIDAAAAAAAAAAAAAAERAiESMUFRYf/aAAwDAQACEQMRAD8A9iK7/DYb4PWb77YBPc9O+Dpv5zuBgF0Frz3wB263wYttad8KB8JPXAAtI+Ajzweu158/0w3Tb4dvPBmOvUb/AOsA5W6et/2xzm3wtfscOUfKdomcAH6dxb0wDuvx3A/fAXp6+WEPykdyfzwh5d9rYBL0679JwmNvh6fz0wlN/wD2k9bflhoFvgbxvfAP+kibk4UW+GEe/mLSP0wAL+d5j/eAB9egmTOHA3FrSYH/AHhp2m8R88HUJG0lrfLABeneD17YaDa39pk3w9egv1BMYb0EyBBEz/PlgEevQeHsJwdj53tO2AT1i8CNzHywRM/G5sN8AIt8LwPPBFj/AJWFh0w0G3lEAfvhx3+IvYRbzwB6+c4BFusafITfAB87T8cELtaTFhGATG/ygXOF1/yufX6YRbzMwLz+2F6bavO/zwCVvPptP7YIH1GGzbYi3cYdqHxt54AE27X+P1w7Vfzmw/6wG6+u8fy+EJv64AHy7b/tgkm82226/LpgT6dYwT19B0wBO/nOAFnyEHyvhFt79QTfCHzEm0YBtQkCwBboCTHx8sR+G8QWqsgFXVoqIR4kcbhv0OxEETiSQY36DsMV/EuFanFWk2iqhA1C4qL4op1RHjpyxI2IOxGILIH5SZ6YaYt1sY3xlcj7eU0dKOdC5WuTtOqk0GAVqH3dRmFeCPzxo8xxFKfvN4v7ReJ9MNHe9/ODhwO09z1xn09r6XOFLSRqgTqBIJkrK7gGDf0747j2roFyoqIdMMRIkA2BMXGJ5RcW52mOkC20fwYp+HNz8zVr6gadI/Z6d+oP37GwuXC07dKfmcRvab2tp5bLvUUlnCkJFhL2UhiCLb/D1xM9mKQTJUApLAU0gkiWJEksRMkkmTi6LfttE4YvQ95tGDMeuradv4MJUv1mbmO/rioA2/xvfC0/KR06/HA6eUEdMI/UCNzgDf4367DCA/Q7fvg9SPO8emGsfpbrgCTEn/2BA2wYuO973gYDi57x6RGD9JPc4ATbyj0vhE9etiNzhRsfIxsMLvftN/2wDl6enbAbY+npGEg27yep+mENj6dsAntq/P8AXB/cdN8I9RttgO0/lGAV/rbb+emFp7du5OD17X3jv64Ct32jv+2AJHrsOgGFN77z3nf0w0j6Wt29cJ2iSSIFySYEecdPPAICBHkZMb4VXMBQWMC4tP7dd8Q2z+u1JDV3GqdNP11keL1QNigztM03CZzMslJv/jZSEphnN6bVGJfVuVkgFY2IjEtVW+2ObptUkgOwNk062Ftz0SANzHrihoNWUKtR2SmSYRPe1LBGsxqIJkaVgTFzjY5zjGQyS6UNHUxChUK1Kr1GMQqgkltpJiOpGM1m81zmq1xo5jg0hQU+OmaZYMSQSDALRAgzMxGOfLrtqKz/AMOmZ+7WuuVoizCkddVovp1tpVbz4VB85ucefvw6ilWqozL5cqdEnWzNALGSNMHUFU331b2x6pwrha1KhqOAAfAv4rKLC8i4JkxeB6mpzOXykco5dKoRwCzMASDILErKhbMQBaekzjMqVTcLo1VUcusatKASlcKoZVME0nO0aiQGEXN+uPQuBcQaggDQonSCI0z/AGveFMyBuDEg9MZfgXszUp6Y006bAkKVW5BJ96TupgCZse2NLkxTVmSq2k5iNOsDSSqhTTHRrKGjcTbysvZ8Ntk88KimN7E39Ljyx3Yb9pG8mfnjILUfLHUxY0xfmTOj/nAk0+mo3WPFa+NXRzQddQi4Fpn08iOvmCMdYy6qbj4wLfnhoPn0E9eu1sJbn/I3jy/LC6eQHfzxQ7THz7byPPDfLrBm8x8sPYXPeRsNvngdu1+sYBrDttHbDgb/ABsJ7jywCdjbbbDlJ85t2EWwAjYdbyYwCbeWnvg2t2B9TOBOxvsQBHTAOH5T3/bDY+NvPDiR+fkMNH537/pt1wHSL2vbrA9Bjn0iZt3PQ4cNx0tvEfXAOwH874AgeVpFo7jz+OCnT+fTA0/p0P64IG3qb2wAC9u0E3w2rSVtwCLEAgRIO8Hr54eFn843nFdnuJABwkVHA90MAoYbB3vpvHn5YlsnsTatcLJJA3JJNgPMkwOl8eU+139XqbN9mygVgYV67rNMRvoQ3c+ZgWsDvimpe1HEa/E3oZl1pAI+pAoamgVebNNWMVKh0wHfVM28uPtV7OPTzNBqSVGppSBqNRC6hXX7ypc+FXhlIU2iwBiDm8vhqRZZGsuYrotKnQ1mk1PU4ZkqI6teoyLAHvfigloIkW0nEOFUKOlpVq8RUcQGckISWgeakT0N98YbgXtwQfFlqsSWcqS4p0ywKsFdTLIZFzEOwETjWcV4tTruWU1HoqwZ6nuikCqHQAfekeMWmbCbY5Voc3kldp91oMVJKkrOoKD3WYgn8R7nFSHpgVdCtTYnWUapOqBBI0zB94CB1O045Hj7aUOsJSSSS3vEsJUXsTOomPoDhtApSbmVCFYkABHhixI95js0AWFrbYYi7ybnkgq+qiwREIWdCySxYNfTBgtMwewvTcQ4M32Y1KtVzSpMFpIpUjmHXTcsVUlAoAOq5WMSEzzVS1OlTEHUGpgqIA3ZmvpWwjbYkxbFtRzhCUXqvTFFWFMimeW4ZpZnbQxADOIgEzpnZiMPQ7cH9qhRpIazaqekI1So6lqdQEgc8AAhWsVcgMJhgN8azKZTlS2WkoQC9CRp6QaJJhG66fdafwm58vz3EKaUKwo10ZahU1QAKjjWrAiooYKSTA1hSFsbG+O39O/aN8plGNSpzaClVCkgVFmdYpBhLqAVOkG14i09OPL7Sx67l8wjqCkFS3WZnqCIkEGxBuMP1dRfcAR/JxX5HM064GYoOpV4kgyrgWOqLiou02IiDbaxG/xN+03/AFx0ZJvXoJk4Sjb1MW+uA23WI8r4dN/PV6xIwDSdupg/y2EBb0gm15wV2WO8Tb64bNvhYd74As0Xv722FHS0372/k4Lz4upkfD54BNz2m995wDu/qNgMFfjFxc4Yzbx5YcN/ibQO3mcAVYWkCI74StafW2FTN1/1+mKX2o9rqGQpcytLMTpSmkF3JkwoJFre90wFzG/w3P7YzPtX/UbK5HWrHm1aYB5VPcaiAutj4Vudt/LGTyH9QjxJuWtRsrAmFDadTKUph6gMsdbKQukAwRuLyONcMihmlRfGeWhTlHVVdQVge8DzEUkQqw0Ne2Od5tSK/Ie3tbiBK1op0l+95FDVqcLJ5TuSpmQHJsGFrbYs24PTWnV0amNX71OZUC09DPTemWWRqYvC3EwNMjr5/wC1Ps2VqcxaNSmkrr1uTzmYK0yLqzSTpiRvGwGo4VW1UcvVqCoRyQ4giy62phaIB8OmQQzAyJk2xi99qmZ7J1c3TpoiChVo1DTJLLFJgA9N7FpjtdpexC71vEuHZ6pVSpmDlqQqHxqisUYUvFqdiwVngNuQSthPS0fLGkiJVpLpam1V2csUo8oqWAKgeKeXYTdRa2O9ThBZqmZzNqULVGXOnmcyjOkFmbQywuq8e9eIwEDJlMqlGtmqNTm1FWnSo5dRpo09YKhJMhybtczJBm5EbiuRzFRXfl5emlYltCamaE0kh/FCVBZjubGIAGNPnKrcoNUfVeKg5WmTXDp4WdzpClk1XYDTIFwcR0LCidMVqQCkvZYVzJdRE6jOrSdjN+mMq869oadWSoRzTpGBCyaVToCRcAjxAkCSXMXGH8f4rR5FAoqJWA8ZBjoQNShoUlg9gLLokySMa3O8Y1rWpsHWagpg06aPrVgukvqIJ5ekxHvBZ9Hv7QI5NKtWyhIY6Hek5L6iG1g1AFCkNAA7bkDGtMZ32fzDq1Nlpsw2zFOmoLXqMGAuZJUKR3BIEAYt87w7LZqpV01xot4XBVafMgw6wgRQRpVQC06b7jHXhPLK1K60gqutqRIUaiG0ghYAlaZBtAkjvNtU4JQrNRbOKrZgKLzJqUWkU+a3ggjTOox7pteBN0xlc97LZKlmVVHq1BpNMrTUltfultURoneD4SIMicSMnw1XyNOhSppUq5rWiHc01JTVVrwJEaCNMiBAgkW1S5mmlY1OTVoe9S11I0MNTfd0oe0sDUBg2B7jHDIcN+xF+WlAs6k1ijMhNVZKwGJ8BBMgtcm216Ifsp7PNwshzXqqKniqhqZKQgdjqElkKqpJqkiAVENJxv8Ag/GVzCAlHpMbmnVs5EA6lH4kgjxD4gYo6ubSpRq0ixpxZirMTDKah1dUlZNzsRG8Gqzz5bLvQqPXpxl9Sl5JrLUaGIpSfCGhwQbjUIxZbE6r0Eja14tAwC1z6gmTjz/2Z/qmtSsaGZASWZadcCEIuVWqD7jkbEWbe2PQENgRtAiIgj1x1l1nBgW/5WEfvvhvl1g26fzyw8/nq9f50w0fvMfzbyxUIx4oiLX3wC3wuCBYYJ8+wi+F8DeNsAT3PbqcOG/SZ3g9sAE/kbRt+eKX2ozbBBTXVDFdZG5UmNIghyWsIUEmfM4luLIpc3/Uqi2a+y0aiCJVswT92tQX0r3FmmpspjfGP47lK7JUcUQuXVxmgtYln1VPu21CdTU5BIQwSGWOoDuKexuXZaLUalMJDctKatzawqHwgLuVB8BaIAUk7xi99mOH06VDMvUCvrMsRLkimbTq06lJMqBI0wDJ35W616VXFPuRlK2RVabZj7s0kFSlrcEMHZYJ5SaWk9dpIGL3O8um/KQIHc8wSaa6S+hzqQkEmo8gQsqQ1wCZnZ3iFNWFR1KaBI1U6pEleWgQhdOkh4MEExewxHrJVNSppZaCUwEUhJdXciDQV50BrCWAUajvfEMVeR4jSpFUbOIrNQ1VBU5bGm9UvEMp0yHqNK2JAB1RAxLpcQ//AJC1IVatLSCnNAIdS3jLEmApmYtCkaVMEY7D2eo02A+yy1QlRUaklb3tTE1jIOo63liT0EmQMR1yOUNVRSWpQYBVVsupUXlvFuhjSZV0sSO+FVR0MmaNQCmUY06bg0nYkQWbXUao3hKamUrSuTaYMnFlwunqhq+qkycun4iFphajcxdJWUUt4ZBB1MVAaIBVTKlKdOjVoLUqqIarJlwCfHCCS7LBAYgWBJhTC4nwjLuuhnqFwVqU2QNz6bbgtSNnAIZioEWNhuYOtP2gJdqFVeZ0llhoLsGAuR7yr4SQZIHkBmVo0gQzAMEK0wfDZdJhdgTZVidsM9nc/STLU6tdoJ/FVWoNXjuwLBpb3DvYjfHfjyQvjRnXxFqgplomCpJQTIZDbu1wRiDnQqUsxQq6NC6X5dV9KkgUo13uLISobpJjGer5tqruwZQjmmq0kKvT1p4fu2hSdBFI+CReJ3xP4VRo5ilUp5dlFepLsQH0jS4DAnpJuNtxEgYHAOHjMZ5XFQPVFNb3voA5jLMEoHOgWEEE/ixcNWeRCUGNFo1FF3P4EJn8Mkm1ib6T2x3zlemJepNbma2C0+XpXlBGok8wQXO6sfCDeIGJOcy2XbP1l0nmU6ahmMzpcaoBFjEkkXm3xhZvLCm71HoDM1aqolLwaWZvECIb3FCgyW7GN8LOwOL02NZqZqNJQlG1qOW1RveDuDqbTqBW2kEaZBkRcwx5qvFeIUaqlNjTqaRCVJJAEBpBLXi4k478GzLtRRM4KJYGRUSqsN71IEqlyVDAf/QSMPyrDKSXzAKcynTbmAlaZ8SIxLExO2mwOntBwFfR4YEGjll2JOnnF3107EqzSFZgTIC2YMsyRpOc4d7LPmKoqV2IkKzM5ROYpYLuYEsfDJ3gkzadTx/jtEZTVqdijghIZpZGVyDUUQzDxEOpETtiz4NxmhVrcsMKz8vmq1Q3YA+IBag1KwcT4jsQwtiwR+H+zeUWp93SCcpyRqemxeprPhGonSsQOnvgQItdU+NHLuU5ZGldT0yUCogGomkxMGDKabSeiyMMy9JqjVRqWk5KtrMVXhphqZJ0wAsKNNiCTJ3zGep/+QZcmGFEUqjNVWF103ptGlHaS5MmrPUG5MYfo9G4Pxyjm6XMotIDwwNmRhulQT4WH/UjE209LMceR5XhdLhteq1POHmpTUshpj79lYFVMNDXUgkAFQxN4OPUuH5/nIrxpbwlkJ90sAYnqOzdcdZylYsS0Jt3Kmw8sNI+em8n9vjhLuPQ3ue+BNh0EG9r/LfG0PVbj43j98ZvPsGaqrU1aZCo/iZ10qGFK4CoQO48St1vjRAj4QYviizXssru1TmVAWBMfhuIIP8A6+WMcpqyqBOGkVXbxmqy+FakN4NRIQVV8dOkStNiJaFsZMzxfiSnRTNWmqqCKY2Vqg0kEQwFNV91ZME6iQMWWV9mK1CtXqjx87TrAYKvhEAhe5Fh2xncx7I5qrm+dXpqyiRpCmEm0jxGWuTuADHTHPK0k8Kz+YAFMrTIGlHzKtpKsbtJJKsRTOnwd8aCmpKqvLY6zKodOpRdPETA90MBqv4CbnGP4X7E1qOYqVTSCpI5ZKF3UA3UyNJYibxImxGL7g5zKtWaqpGqNCohY2kzUdgNXQEWBAnc4mCPxPiFIoza/ECUSqXcyVIYhUmQ0qoZACLET1FaPaJaCU6dE6kUAM9ZhoW58AgwQWU2gkEkAnErMewubqvRdajoKFwSQSzkhnY6zALNOw2gXvidU9iqrLozHMan4AVpMEJ5bFkkLsPEbi8wZww1WVeKipUSiQVLtqoVOY8qILNqplpgEAQ/hbzix4d7M1KLNmXqsq69b8ws8LTMrpYX8Rm0WUgHbDeFcG+yvFXKIanM00mOpzALBVLkyu8yQ1z1G1/muLo1GpT1BVZTTnliUadPiUzJMyFb8KkneMAGzoekacpNRSpqQpQFRJGliRA0naevUHFB9urtSLJk6YpqFYKS48aDWrJpIJ2cyAZgyBbFi3HA9RFCUlIEJUkFS5bToOmN5VyJI8Q8sduKZerVzGuXFGn4kg+ENp0lgB+ISTfqcFUuU4vQ5QWmlWnVFEVGc0ndhTLLrB0yXY9BtpjYDF1/T3IIamYrIiosBVCg+6bkDUNRWbw1wTH4cYr/AMu3MKHMsSAqK9VNKRVk6G6U6ZErIF+wicek+waH7OXYrLvIVQYXUxcgAn+5m/3E43xnbNU2d4jXGdzBBWnSNRlV9JIYpy1YnUNJZU1GRsA28Y75vhmnLaDmK2qRSLvVJY6j4irRA1DyiBjtxDJ8mpVTU81XdgIaogVyC7KvfVHX8XUCMRqHEabvScKTUJCfeAgKbmBqgkXf3V36kYxfaqVDUDFnrTlVqq4hXXTy4p+BNRcHVqBIsWiJuDY8F4SlWlEsaSsKiBtLU9QIFhpF10iFkgTEWEduJ5B6Lo9FXVfGWRlELZqg0/3EMS0SQJNzac0ntgdJo5pSvOZ0ZdOjROlkqqFgNTUhhrBBMWuMBtDRdjyhRolA2kNTe6BxDFlIsdJIIJv8sQ6/ClzdBTVNLnBw3OpgsquulUUbShpyrbqJJnbEXKVl00jmMudHKpl8wx0q9QkCKoUBWeT1BJHvQJxPyNTUr06iNp91qZ1csE6qgEgkhYaC0AQJkiBhi2n5WtJ5kolRUPMWfBTYlVWojwDpeBZjsIsQ2ONPh7085VqJp05oVCyo2kkpTVaZQjoW1gsPxMO14eZ4zTCV8vXp6laDoCjUEqnxaUY6tBIHoTJ6Yir7WNWFJGpVlqnemsKBUpVBa6RqJAVlkwGBkSTior2r/YcxSFakH5amr4RpZqrNr16pBJ2TSCwOkgA74bw722zYrfaVpBkd9J0jStRgBCamJM6YKxEEQeuNRmaNCtUp1qmhzQBWXKCZi5ElYVmnUBuPDveVwni/Nu6HUBOkHWEqLrFRdIlKZsQPES4Y2AJwNazK11dUZfErAwNz5g3iQQQY2IOHL0veCMU/sxXUoaaoUCaSiuwLcuqpZJAPhuGAE7Ab4uUFh8RIiPnjtxuxikGuO97dvlgKto8jJufrgwbASL7kx9MNWIExF+v8vih3foIBFhhVG3k7gEeLADWk/wBo2G3TBa03JtgEo8Xnq8zaPPATpuBBFovf8+vzwCR638zuPTBXcW6G0fucAg07xOm25wSN7Em14/kYaCe99PywmuGja2/X54AV6KvZtgxvMGQOkeuIb8HpsuxEjpJnV4STO9iR6YmmZ+JtYdDgASOhtfc9cTBDocCo0xAQGH9479P9fLHbiKxRYKO8Rv8ADzxKI333FgAMBl+erafrhg8drezNIltSIZ3DA/iIB1eYYW9TOPS/ZWlpywQdLCCf4DibU4dTYyUUteTE9Md0phQQAVAi2wxnjwxbdQeM8HFdWBJWRpkDxEEj8W4uMUmS9mjlTvqPRtCkjTa5AmYm/WTe+NYTczEyIvOGq24FrmSB5Yt4ymsieCvWSqlWmw5i8pQD4FoidECBpN5PUkL2jHc/0/pwxqEl2YXsQIuoGr3VB2AgDGmap16abSdz8MPPW1zFwOnqcTwhrC8a9hquYUUnqFlQll0MB4ydR1Ai/UAWEMcNo5WrRULUVi5ljV0mSwshK7OCJDSYtsZxu9e1zGrvE4A2HoYtt6zh4GvLuIUGaizHQlb7O5Z0SWLjQbBiZmHHnfYAYzNf7TyHzPN1VQ4ARqbapHvWjTcJT8YnUBB649xr5OnUs6qwDXJjqPK4xHHAqBAmmoBJFpkx3g7bbYnjV1iaGYp/ZVrlDTPLH3bkmoz+ILTa3ipnU8AwBIiN8RctmlakrFlAkOKFSmPuqoYq0aJBllnUVLTeTrON0vstliBNPfsY28528sdU4DQFhSWTcm8yOoPfE8aa48AzCOrPSuCQWaCpJljfckjVci0kxi2Xfy1bQT/3jjl8uqBgqhBYwBEnvjq7bz5R12t++OkmRmip2IFpPn8fr88Jekdja1gfrhfi+OGqPD/ifrioM2MH8Pmflgk79goO35XwKxt/gP0wKm/wwURuPXYmOnlg0yLRG2995w6P58BjmrWHocA4bdYjraf9YL9dp6dfocc6f4fQ/ph9f8fqPoMABc23J/t8sINYbxp9JwlP/wCv0w0D6H6DAPc7zEyO5EYLGO3vXtjmgkNPlgkXH/PAGe+0kT8O3zwe9ugwm3X1P0w1Pdb4fpgCx3+Emf588AAT5ao7yY74NQWb4YTDxH4fQ4BpO3fSZ2+O2HWMgeUzJ+WGsPuweuk367451zf4DAdtV+0NYRGAG2ve47xv2wFF/wDIfTDGY6d+p/XAPLWt3HbB69J1HrMfpgkfp9ThymzeowAQbepG2B67X64XTDkFx6/pgOY9RcWgbfw4c03iTby8sFt/hjlR2+GCP//Z"/>
          <p:cNvSpPr>
            <a:spLocks noChangeAspect="1" noChangeArrowheads="1"/>
          </p:cNvSpPr>
          <p:nvPr/>
        </p:nvSpPr>
        <p:spPr bwMode="auto">
          <a:xfrm>
            <a:off x="215900" y="-485775"/>
            <a:ext cx="1981200" cy="1314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6152" name="Picture 8" descr="http://upload.wikimedia.org/wikipedia/commons/thumb/6/6c/Biston.betularia.7200.jpg/260px-Biston.betularia.7200.jpg"/>
          <p:cNvPicPr>
            <a:picLocks noChangeAspect="1" noChangeArrowheads="1"/>
          </p:cNvPicPr>
          <p:nvPr/>
        </p:nvPicPr>
        <p:blipFill rotWithShape="1">
          <a:blip r:embed="rId3">
            <a:extLst>
              <a:ext uri="{28A0092B-C50C-407E-A947-70E740481C1C}">
                <a14:useLocalDpi xmlns:a14="http://schemas.microsoft.com/office/drawing/2010/main" val="0"/>
              </a:ext>
            </a:extLst>
          </a:blip>
          <a:srcRect l="3999" t="14060" r="6376" b="11168"/>
          <a:stretch/>
        </p:blipFill>
        <p:spPr bwMode="auto">
          <a:xfrm rot="1769456">
            <a:off x="4700361" y="3536536"/>
            <a:ext cx="4340127" cy="2409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531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upload.wikimedia.org/wikipedia/commons/thumb/6/6c/Biston.betularia.7200.jpg/260px-Biston.betularia.7200.jpg"/>
          <p:cNvPicPr>
            <a:picLocks noChangeAspect="1" noChangeArrowheads="1"/>
          </p:cNvPicPr>
          <p:nvPr/>
        </p:nvPicPr>
        <p:blipFill rotWithShape="1">
          <a:blip r:embed="rId2">
            <a:extLst>
              <a:ext uri="{28A0092B-C50C-407E-A947-70E740481C1C}">
                <a14:useLocalDpi xmlns:a14="http://schemas.microsoft.com/office/drawing/2010/main" val="0"/>
              </a:ext>
            </a:extLst>
          </a:blip>
          <a:srcRect l="3999" t="14060" r="6376" b="11168"/>
          <a:stretch/>
        </p:blipFill>
        <p:spPr bwMode="auto">
          <a:xfrm rot="1769456">
            <a:off x="419356" y="2036956"/>
            <a:ext cx="4340127" cy="2409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Oval Callout 5"/>
          <p:cNvSpPr/>
          <p:nvPr/>
        </p:nvSpPr>
        <p:spPr>
          <a:xfrm rot="2582117">
            <a:off x="3720761" y="2409347"/>
            <a:ext cx="1870930" cy="115212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1"/>
          <p:cNvSpPr>
            <a:spLocks noGrp="1"/>
          </p:cNvSpPr>
          <p:nvPr>
            <p:ph type="title"/>
          </p:nvPr>
        </p:nvSpPr>
        <p:spPr>
          <a:xfrm>
            <a:off x="1043608" y="260648"/>
            <a:ext cx="7125113" cy="924475"/>
          </a:xfrm>
        </p:spPr>
        <p:txBody>
          <a:bodyPr/>
          <a:lstStyle/>
          <a:p>
            <a:r>
              <a:rPr lang="en-CA" dirty="0" smtClean="0"/>
              <a:t>Pre-Industrial Revolution</a:t>
            </a:r>
            <a:endParaRPr lang="en-CA" dirty="0"/>
          </a:p>
        </p:txBody>
      </p:sp>
      <p:pic>
        <p:nvPicPr>
          <p:cNvPr id="5" name="Picture 4" descr="http://upload.wikimedia.org/wikipedia/commons/thumb/d/db/Biston.betularia.f.carbonaria.7209.jpg/260px-Biston.betularia.f.carbonaria.7209.jpg"/>
          <p:cNvPicPr>
            <a:picLocks noChangeAspect="1" noChangeArrowheads="1"/>
          </p:cNvPicPr>
          <p:nvPr/>
        </p:nvPicPr>
        <p:blipFill rotWithShape="1">
          <a:blip r:embed="rId3">
            <a:extLst>
              <a:ext uri="{28A0092B-C50C-407E-A947-70E740481C1C}">
                <a14:useLocalDpi xmlns:a14="http://schemas.microsoft.com/office/drawing/2010/main" val="0"/>
              </a:ext>
            </a:extLst>
          </a:blip>
          <a:srcRect l="8141" t="11584" r="4484" b="24090"/>
          <a:stretch/>
        </p:blipFill>
        <p:spPr bwMode="auto">
          <a:xfrm rot="20358603">
            <a:off x="4444572" y="4069858"/>
            <a:ext cx="4284749" cy="20989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0" name="Picture 2" descr="http://t0.gstatic.com/images?q=tbn:ANd9GcRy1QwtLNfw1dJyQ4oCcRhFkL-kc1WOxufKEpzkBZYVFVC4nXlPVA"/>
          <p:cNvPicPr>
            <a:picLocks noChangeAspect="1" noChangeArrowheads="1"/>
          </p:cNvPicPr>
          <p:nvPr/>
        </p:nvPicPr>
        <p:blipFill>
          <a:blip>
            <a:extLst>
              <a:ext uri="{BEBA8EAE-BF5A-486C-A8C5-ECC9F3942E4B}">
                <a14:imgProps xmlns:a14="http://schemas.microsoft.com/office/drawing/2010/main">
                  <a14:imgLayer r:embed="rId5">
                    <a14:imgEffect>
                      <a14:backgroundRemoval t="9524" b="89418" l="4511" r="97368"/>
                    </a14:imgEffect>
                  </a14:imgLayer>
                </a14:imgProps>
              </a:ext>
              <a:ext uri="{28A0092B-C50C-407E-A947-70E740481C1C}">
                <a14:useLocalDpi xmlns:a14="http://schemas.microsoft.com/office/drawing/2010/main" val="0"/>
              </a:ext>
            </a:extLst>
          </a:blip>
          <a:srcRect/>
          <a:stretch>
            <a:fillRect/>
          </a:stretch>
        </p:blipFill>
        <p:spPr bwMode="auto">
          <a:xfrm rot="1065801">
            <a:off x="2339752" y="1401275"/>
            <a:ext cx="1872207" cy="133025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rot="2415138">
            <a:off x="4008154" y="2569912"/>
            <a:ext cx="1296145" cy="830997"/>
          </a:xfrm>
          <a:prstGeom prst="rect">
            <a:avLst/>
          </a:prstGeom>
          <a:noFill/>
        </p:spPr>
        <p:txBody>
          <a:bodyPr wrap="square" rtlCol="0">
            <a:spAutoFit/>
          </a:bodyPr>
          <a:lstStyle/>
          <a:p>
            <a:r>
              <a:rPr lang="en-CA" dirty="0" smtClean="0"/>
              <a:t>I own you</a:t>
            </a:r>
            <a:endParaRPr lang="en-CA" dirty="0"/>
          </a:p>
        </p:txBody>
      </p:sp>
      <p:sp>
        <p:nvSpPr>
          <p:cNvPr id="8" name="Oval Callout 7"/>
          <p:cNvSpPr/>
          <p:nvPr/>
        </p:nvSpPr>
        <p:spPr>
          <a:xfrm>
            <a:off x="6300192" y="2780928"/>
            <a:ext cx="1584176" cy="1440160"/>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TextBox 8"/>
          <p:cNvSpPr txBox="1"/>
          <p:nvPr/>
        </p:nvSpPr>
        <p:spPr>
          <a:xfrm>
            <a:off x="6513785" y="3039878"/>
            <a:ext cx="1296144" cy="830997"/>
          </a:xfrm>
          <a:prstGeom prst="rect">
            <a:avLst/>
          </a:prstGeom>
          <a:noFill/>
        </p:spPr>
        <p:txBody>
          <a:bodyPr wrap="square" rtlCol="0">
            <a:spAutoFit/>
          </a:bodyPr>
          <a:lstStyle/>
          <a:p>
            <a:r>
              <a:rPr lang="en-CA" dirty="0" smtClean="0"/>
              <a:t>I am not worthy</a:t>
            </a:r>
            <a:endParaRPr lang="en-CA" dirty="0"/>
          </a:p>
        </p:txBody>
      </p:sp>
    </p:spTree>
    <p:extLst>
      <p:ext uri="{BB962C8B-B14F-4D97-AF65-F5344CB8AC3E}">
        <p14:creationId xmlns:p14="http://schemas.microsoft.com/office/powerpoint/2010/main" val="12481896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t3.gstatic.com/images?q=tbn:ANd9GcR0U22P2HaOd3iv8ZgHJKPeXtMXXRHP7kzZiomdYurd_ogqoFj1-Q"/>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4157513" y="312024"/>
            <a:ext cx="4968552" cy="625019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4.bp.blogspot.com/_CIoyrD4Epuo/TNPYdxR3obI/AAAAAAAAABY/1HI8c4PwmI0/s1600/flying+parrot.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20188646">
            <a:off x="-811812" y="538295"/>
            <a:ext cx="5551378" cy="4266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727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t2.gstatic.com/images?q=tbn:ANd9GcRmk63NlNUrjfZWdMMozEUArs8dB9eeqOFxFBpPtaMQQ0d7nAm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12314" cy="27671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t2.gstatic.com/images?q=tbn:ANd9GcRmk63NlNUrjfZWdMMozEUArs8dB9eeqOFxFBpPtaMQQ0d7nAm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569441" y="726651"/>
            <a:ext cx="5288436" cy="38606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t2.gstatic.com/images?q=tbn:ANd9GcRmk63NlNUrjfZWdMMozEUArs8dB9eeqOFxFBpPtaMQQ0d7nAm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08920"/>
            <a:ext cx="5312314" cy="27671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t2.gstatic.com/images?q=tbn:ANd9GcRmk63NlNUrjfZWdMMozEUArs8dB9eeqOFxFBpPtaMQQ0d7nAm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76106"/>
            <a:ext cx="5312314" cy="14094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t2.gstatic.com/images?q=tbn:ANd9GcRmk63NlNUrjfZWdMMozEUArs8dB9eeqOFxFBpPtaMQQ0d7nAm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2314" y="5301209"/>
            <a:ext cx="3848066" cy="15584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8792" y="1772816"/>
            <a:ext cx="5184576" cy="1384995"/>
          </a:xfrm>
          <a:prstGeom prst="rect">
            <a:avLst/>
          </a:prstGeom>
          <a:noFill/>
        </p:spPr>
        <p:txBody>
          <a:bodyPr wrap="square" rtlCol="0">
            <a:spAutoFit/>
          </a:bodyPr>
          <a:lstStyle/>
          <a:p>
            <a:r>
              <a:rPr lang="en-CA" sz="2800" b="1" dirty="0" smtClean="0">
                <a:solidFill>
                  <a:schemeClr val="accent3">
                    <a:lumMod val="60000"/>
                    <a:lumOff val="40000"/>
                  </a:schemeClr>
                </a:solidFill>
              </a:rPr>
              <a:t>Though outnumbered and at constant risk the black peppered moth persevered</a:t>
            </a:r>
            <a:endParaRPr lang="en-CA" sz="2800" b="1" dirty="0">
              <a:solidFill>
                <a:schemeClr val="accent3">
                  <a:lumMod val="60000"/>
                  <a:lumOff val="40000"/>
                </a:schemeClr>
              </a:solidFill>
            </a:endParaRPr>
          </a:p>
        </p:txBody>
      </p:sp>
    </p:spTree>
    <p:extLst>
      <p:ext uri="{BB962C8B-B14F-4D97-AF65-F5344CB8AC3E}">
        <p14:creationId xmlns:p14="http://schemas.microsoft.com/office/powerpoint/2010/main" val="3604038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88640"/>
            <a:ext cx="7125113" cy="924475"/>
          </a:xfrm>
        </p:spPr>
        <p:txBody>
          <a:bodyPr/>
          <a:lstStyle/>
          <a:p>
            <a:r>
              <a:rPr lang="en-CA" dirty="0" smtClean="0"/>
              <a:t>Post Industrial Revolution</a:t>
            </a:r>
            <a:endParaRPr lang="en-CA" dirty="0"/>
          </a:p>
        </p:txBody>
      </p:sp>
      <p:pic>
        <p:nvPicPr>
          <p:cNvPr id="10242" name="Picture 2" descr="http://www.ucl.ac.uk/~ucbhdjm/courses/b242/OneGene/pe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27" y="973813"/>
            <a:ext cx="4824536" cy="58841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44" name="Picture 4" descr="http://pictures.fanart-central.net/t/tasha/385362.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973812"/>
            <a:ext cx="4571999" cy="4687435"/>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2416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upload.wikimedia.org/wikipedia/commons/thumb/6/6c/Biston.betularia.7200.jpg/260px-Biston.betularia.7200.jpg"/>
          <p:cNvPicPr>
            <a:picLocks noChangeAspect="1" noChangeArrowheads="1"/>
          </p:cNvPicPr>
          <p:nvPr/>
        </p:nvPicPr>
        <p:blipFill rotWithShape="1">
          <a:blip r:embed="rId2">
            <a:extLst>
              <a:ext uri="{28A0092B-C50C-407E-A947-70E740481C1C}">
                <a14:useLocalDpi xmlns:a14="http://schemas.microsoft.com/office/drawing/2010/main" val="0"/>
              </a:ext>
            </a:extLst>
          </a:blip>
          <a:srcRect l="3999" t="14060" r="6376" b="11168"/>
          <a:stretch/>
        </p:blipFill>
        <p:spPr bwMode="auto">
          <a:xfrm rot="1769456">
            <a:off x="168386" y="3676219"/>
            <a:ext cx="3853774" cy="21392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descr="http://upload.wikimedia.org/wikipedia/commons/thumb/d/db/Biston.betularia.f.carbonaria.7209.jpg/260px-Biston.betularia.f.carbonaria.7209.jpg"/>
          <p:cNvPicPr>
            <a:picLocks noChangeAspect="1" noChangeArrowheads="1"/>
          </p:cNvPicPr>
          <p:nvPr/>
        </p:nvPicPr>
        <p:blipFill rotWithShape="1">
          <a:blip r:embed="rId3">
            <a:extLst>
              <a:ext uri="{28A0092B-C50C-407E-A947-70E740481C1C}">
                <a14:useLocalDpi xmlns:a14="http://schemas.microsoft.com/office/drawing/2010/main" val="0"/>
              </a:ext>
            </a:extLst>
          </a:blip>
          <a:srcRect l="8141" t="11584" r="4484" b="24090"/>
          <a:stretch/>
        </p:blipFill>
        <p:spPr bwMode="auto">
          <a:xfrm rot="20358603">
            <a:off x="2788613" y="1091910"/>
            <a:ext cx="5615294" cy="27506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66" name="Picture 2" descr="http://t0.gstatic.com/images?q=tbn:ANd9GcRkZVW77_qGnXNoBFB2AJfHVDDmvoAIIralF_0WFoZMRLIfWB5P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593966" y="5018235"/>
            <a:ext cx="2705100" cy="169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068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dirty="0" smtClean="0"/>
              <a:t>Super Bugs</a:t>
            </a:r>
            <a:endParaRPr lang="en-CA" dirty="0" smtClean="0"/>
          </a:p>
        </p:txBody>
      </p:sp>
      <p:sp>
        <p:nvSpPr>
          <p:cNvPr id="43011" name="Rectangle 3"/>
          <p:cNvSpPr>
            <a:spLocks noGrp="1" noChangeArrowheads="1"/>
          </p:cNvSpPr>
          <p:nvPr>
            <p:ph idx="1"/>
          </p:nvPr>
        </p:nvSpPr>
        <p:spPr>
          <a:xfrm>
            <a:off x="328613" y="1941513"/>
            <a:ext cx="5386387" cy="4114800"/>
          </a:xfrm>
        </p:spPr>
        <p:txBody>
          <a:bodyPr/>
          <a:lstStyle/>
          <a:p>
            <a:pPr eaLnBrk="1" hangingPunct="1"/>
            <a:r>
              <a:rPr lang="en-US" dirty="0" smtClean="0"/>
              <a:t>Why take all of your medicine when you feel better already? </a:t>
            </a:r>
            <a:r>
              <a:rPr lang="en-US" sz="2000" dirty="0" smtClean="0"/>
              <a:t>(p 21)</a:t>
            </a:r>
          </a:p>
          <a:p>
            <a:pPr eaLnBrk="1" hangingPunct="1"/>
            <a:r>
              <a:rPr lang="en-US" dirty="0" smtClean="0"/>
              <a:t>Skill Practice  p 21  Variability Activity</a:t>
            </a:r>
            <a:endParaRPr lang="en-CA" dirty="0" smtClean="0"/>
          </a:p>
        </p:txBody>
      </p:sp>
      <p:pic>
        <p:nvPicPr>
          <p:cNvPr id="43012" name="Picture 4" descr="superbugs"/>
          <p:cNvPicPr>
            <a:picLocks noChangeAspect="1" noChangeArrowheads="1"/>
          </p:cNvPicPr>
          <p:nvPr/>
        </p:nvPicPr>
        <p:blipFill>
          <a:blip r:embed="rId2" cstate="print"/>
          <a:srcRect/>
          <a:stretch>
            <a:fillRect/>
          </a:stretch>
        </p:blipFill>
        <p:spPr bwMode="auto">
          <a:xfrm>
            <a:off x="5715000" y="304800"/>
            <a:ext cx="312420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Your Task</a:t>
            </a:r>
            <a:endParaRPr lang="en-CA" dirty="0"/>
          </a:p>
        </p:txBody>
      </p:sp>
      <p:sp>
        <p:nvSpPr>
          <p:cNvPr id="3" name="Content Placeholder 2"/>
          <p:cNvSpPr>
            <a:spLocks noGrp="1"/>
          </p:cNvSpPr>
          <p:nvPr>
            <p:ph idx="1"/>
          </p:nvPr>
        </p:nvSpPr>
        <p:spPr/>
        <p:txBody>
          <a:bodyPr>
            <a:normAutofit/>
          </a:bodyPr>
          <a:lstStyle/>
          <a:p>
            <a:r>
              <a:rPr lang="en-CA" sz="3200" dirty="0" smtClean="0"/>
              <a:t>Create a personal ad for an animal with strange adaptations or features looking for love</a:t>
            </a:r>
          </a:p>
          <a:p>
            <a:pPr marL="0" indent="0">
              <a:buNone/>
            </a:pPr>
            <a:endParaRPr lang="en-CA" sz="3200" dirty="0" smtClean="0"/>
          </a:p>
          <a:p>
            <a:r>
              <a:rPr lang="en-CA" sz="3200" dirty="0" smtClean="0"/>
              <a:t>Complete Questions</a:t>
            </a:r>
            <a:endParaRPr lang="en-CA" sz="3200" dirty="0"/>
          </a:p>
        </p:txBody>
      </p:sp>
    </p:spTree>
    <p:extLst>
      <p:ext uri="{BB962C8B-B14F-4D97-AF65-F5344CB8AC3E}">
        <p14:creationId xmlns:p14="http://schemas.microsoft.com/office/powerpoint/2010/main" val="10312429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oddee.com/_media/imgs/articles/a95_p1.jpg"/>
          <p:cNvPicPr>
            <a:picLocks noChangeAspect="1" noChangeArrowheads="1"/>
          </p:cNvPicPr>
          <p:nvPr/>
        </p:nvPicPr>
        <p:blipFill rotWithShape="1">
          <a:blip r:embed="rId2">
            <a:extLst>
              <a:ext uri="{28A0092B-C50C-407E-A947-70E740481C1C}">
                <a14:useLocalDpi xmlns:a14="http://schemas.microsoft.com/office/drawing/2010/main" val="0"/>
              </a:ext>
            </a:extLst>
          </a:blip>
          <a:srcRect l="5689" r="5862" b="27986"/>
          <a:stretch/>
        </p:blipFill>
        <p:spPr bwMode="auto">
          <a:xfrm>
            <a:off x="0" y="-50304"/>
            <a:ext cx="9144000" cy="6908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6215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huffpost.com/gadgets/slideshows/6541/slide_6541_86805_large.jpg?1334763869719"/>
          <p:cNvPicPr>
            <a:picLocks noChangeAspect="1" noChangeArrowheads="1"/>
          </p:cNvPicPr>
          <p:nvPr/>
        </p:nvPicPr>
        <p:blipFill rotWithShape="1">
          <a:blip r:embed="rId2">
            <a:extLst>
              <a:ext uri="{28A0092B-C50C-407E-A947-70E740481C1C}">
                <a14:useLocalDpi xmlns:a14="http://schemas.microsoft.com/office/drawing/2010/main" val="0"/>
              </a:ext>
            </a:extLst>
          </a:blip>
          <a:srcRect l="13200" r="23904" b="18375"/>
          <a:stretch/>
        </p:blipFill>
        <p:spPr bwMode="auto">
          <a:xfrm>
            <a:off x="1547664" y="548680"/>
            <a:ext cx="5904656" cy="5573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4936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2564904"/>
            <a:ext cx="6318448" cy="1938992"/>
          </a:xfrm>
          <a:prstGeom prst="rect">
            <a:avLst/>
          </a:prstGeom>
        </p:spPr>
        <p:txBody>
          <a:bodyPr wrap="square">
            <a:spAutoFit/>
          </a:bodyPr>
          <a:lstStyle/>
          <a:p>
            <a:r>
              <a:rPr lang="en-CA" dirty="0"/>
              <a:t>"Young farmer with 100 acres would be pleased to hear from young lady with tractor. Please send photograph of tractor." - Advertisement in Evesham Admag, 1977.</a:t>
            </a:r>
            <a:br>
              <a:rPr lang="en-CA" dirty="0"/>
            </a:br>
            <a:endParaRPr lang="en-CA" dirty="0"/>
          </a:p>
        </p:txBody>
      </p:sp>
    </p:spTree>
    <p:extLst>
      <p:ext uri="{BB962C8B-B14F-4D97-AF65-F5344CB8AC3E}">
        <p14:creationId xmlns:p14="http://schemas.microsoft.com/office/powerpoint/2010/main" val="25032086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Quiz April 24, 2012</a:t>
            </a:r>
            <a:endParaRPr lang="en-CA" dirty="0"/>
          </a:p>
        </p:txBody>
      </p:sp>
      <p:sp>
        <p:nvSpPr>
          <p:cNvPr id="3" name="Content Placeholder 2"/>
          <p:cNvSpPr>
            <a:spLocks noGrp="1"/>
          </p:cNvSpPr>
          <p:nvPr>
            <p:ph idx="1"/>
          </p:nvPr>
        </p:nvSpPr>
        <p:spPr>
          <a:xfrm>
            <a:off x="179512" y="1412776"/>
            <a:ext cx="8784976" cy="5256583"/>
          </a:xfrm>
        </p:spPr>
        <p:txBody>
          <a:bodyPr>
            <a:normAutofit/>
          </a:bodyPr>
          <a:lstStyle/>
          <a:p>
            <a:pPr>
              <a:buAutoNum type="arabicParenR"/>
            </a:pPr>
            <a:r>
              <a:rPr lang="en-CA" sz="2000" dirty="0" smtClean="0"/>
              <a:t>List three of the five characteristics of all living things</a:t>
            </a:r>
          </a:p>
          <a:p>
            <a:pPr>
              <a:buAutoNum type="arabicParenR"/>
            </a:pPr>
            <a:r>
              <a:rPr lang="en-CA" sz="2000" dirty="0" smtClean="0"/>
              <a:t>Manipulated variable is also known as</a:t>
            </a:r>
            <a:r>
              <a:rPr lang="en-CA" sz="2000" dirty="0" smtClean="0">
                <a:sym typeface="Wingdings" pitchFamily="2" charset="2"/>
              </a:rPr>
              <a:t></a:t>
            </a:r>
          </a:p>
          <a:p>
            <a:pPr>
              <a:buAutoNum type="arabicParenR"/>
            </a:pPr>
            <a:r>
              <a:rPr lang="en-CA" sz="2000" dirty="0" smtClean="0">
                <a:sym typeface="Wingdings" pitchFamily="2" charset="2"/>
              </a:rPr>
              <a:t>Responding variable is also known as</a:t>
            </a:r>
          </a:p>
          <a:p>
            <a:pPr>
              <a:buAutoNum type="arabicParenR"/>
            </a:pPr>
            <a:r>
              <a:rPr lang="en-CA" sz="2000" dirty="0" smtClean="0">
                <a:sym typeface="Wingdings" pitchFamily="2" charset="2"/>
              </a:rPr>
              <a:t>In the following example identify the manipulated variable, responding variable and controlled variable.</a:t>
            </a:r>
          </a:p>
          <a:p>
            <a:pPr marL="457200" lvl="1" indent="0">
              <a:buNone/>
            </a:pPr>
            <a:r>
              <a:rPr lang="en-CA" sz="2000" dirty="0">
                <a:sym typeface="Wingdings" pitchFamily="2" charset="2"/>
              </a:rPr>
              <a:t>	</a:t>
            </a:r>
            <a:r>
              <a:rPr lang="en-CA" sz="2000" dirty="0" smtClean="0">
                <a:sym typeface="Wingdings" pitchFamily="2" charset="2"/>
              </a:rPr>
              <a:t>You are performing a lab to measure the amount of dissolved oxygen in various temperatures of water, to see the impact of hydroelectric dams on local aquatic life. </a:t>
            </a:r>
            <a:endParaRPr lang="en-CA" sz="2000" dirty="0">
              <a:sym typeface="Wingdings" pitchFamily="2" charset="2"/>
            </a:endParaRPr>
          </a:p>
          <a:p>
            <a:pPr marL="457200" lvl="1" indent="0" algn="just">
              <a:buNone/>
            </a:pPr>
            <a:r>
              <a:rPr lang="en-CA" sz="2000" dirty="0" smtClean="0">
                <a:sym typeface="Wingdings" pitchFamily="2" charset="2"/>
              </a:rPr>
              <a:t>5) Define species</a:t>
            </a:r>
          </a:p>
          <a:p>
            <a:pPr marL="457200" lvl="1" indent="0" algn="just">
              <a:buNone/>
            </a:pPr>
            <a:r>
              <a:rPr lang="en-CA" sz="2000" dirty="0" smtClean="0">
                <a:sym typeface="Wingdings" pitchFamily="2" charset="2"/>
              </a:rPr>
              <a:t>6)Give an example of a structural and behavioral adaptation</a:t>
            </a:r>
          </a:p>
          <a:p>
            <a:pPr marL="457200" lvl="1" indent="0" algn="just">
              <a:buNone/>
            </a:pPr>
            <a:r>
              <a:rPr lang="en-CA" sz="2000" dirty="0" smtClean="0">
                <a:sym typeface="Wingdings" pitchFamily="2" charset="2"/>
              </a:rPr>
              <a:t>7) Why is variation important. Use an example to help explain your points.</a:t>
            </a:r>
          </a:p>
          <a:p>
            <a:pPr marL="457200" lvl="1" indent="0" algn="just">
              <a:buNone/>
            </a:pPr>
            <a:endParaRPr lang="en-CA" dirty="0" smtClean="0">
              <a:sym typeface="Wingdings" pitchFamily="2" charset="2"/>
            </a:endParaRPr>
          </a:p>
        </p:txBody>
      </p:sp>
    </p:spTree>
    <p:extLst>
      <p:ext uri="{BB962C8B-B14F-4D97-AF65-F5344CB8AC3E}">
        <p14:creationId xmlns:p14="http://schemas.microsoft.com/office/powerpoint/2010/main" val="25096667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40613" y="6539"/>
            <a:ext cx="7125113" cy="924475"/>
          </a:xfrm>
        </p:spPr>
        <p:txBody>
          <a:bodyPr/>
          <a:lstStyle/>
          <a:p>
            <a:pPr eaLnBrk="1" hangingPunct="1"/>
            <a:r>
              <a:rPr lang="en-US" dirty="0" smtClean="0"/>
              <a:t>Taxonomy</a:t>
            </a:r>
            <a:br>
              <a:rPr lang="en-US" dirty="0" smtClean="0"/>
            </a:br>
            <a:r>
              <a:rPr lang="en-US" sz="1600" i="1" dirty="0" smtClean="0"/>
              <a:t>Because your life wasn’t confusing </a:t>
            </a:r>
            <a:br>
              <a:rPr lang="en-US" sz="1600" i="1" dirty="0" smtClean="0"/>
            </a:br>
            <a:r>
              <a:rPr lang="en-US" sz="1600" i="1" dirty="0" smtClean="0"/>
              <a:t>enough…</a:t>
            </a:r>
            <a:endParaRPr lang="en-CA" sz="3600" dirty="0" smtClean="0"/>
          </a:p>
        </p:txBody>
      </p:sp>
      <p:sp>
        <p:nvSpPr>
          <p:cNvPr id="18435" name="Rectangle 3"/>
          <p:cNvSpPr>
            <a:spLocks noGrp="1" noChangeArrowheads="1"/>
          </p:cNvSpPr>
          <p:nvPr>
            <p:ph idx="1"/>
          </p:nvPr>
        </p:nvSpPr>
        <p:spPr>
          <a:xfrm>
            <a:off x="0" y="980728"/>
            <a:ext cx="8532440" cy="5688632"/>
          </a:xfrm>
        </p:spPr>
        <p:txBody>
          <a:bodyPr>
            <a:normAutofit fontScale="92500" lnSpcReduction="10000"/>
          </a:bodyPr>
          <a:lstStyle/>
          <a:p>
            <a:pPr eaLnBrk="1" hangingPunct="1"/>
            <a:r>
              <a:rPr lang="en-US" dirty="0" smtClean="0"/>
              <a:t>Carl Linnaeus (1707-1778) </a:t>
            </a:r>
          </a:p>
          <a:p>
            <a:pPr lvl="1" eaLnBrk="1" hangingPunct="1"/>
            <a:r>
              <a:rPr lang="en-US" sz="1800" dirty="0" smtClean="0"/>
              <a:t>“Father of Taxonomy”</a:t>
            </a:r>
          </a:p>
          <a:p>
            <a:pPr lvl="1" eaLnBrk="1" hangingPunct="1"/>
            <a:r>
              <a:rPr lang="en-US" sz="1800" dirty="0" smtClean="0"/>
              <a:t>developed a system for naming and </a:t>
            </a:r>
          </a:p>
          <a:p>
            <a:pPr marL="457200" lvl="1" indent="0" eaLnBrk="1" hangingPunct="1">
              <a:buNone/>
            </a:pPr>
            <a:r>
              <a:rPr lang="en-US" sz="1800" dirty="0" smtClean="0"/>
              <a:t>classifying organisms (binomial system). </a:t>
            </a:r>
          </a:p>
          <a:p>
            <a:pPr marL="457200" lvl="1" indent="0" eaLnBrk="1" hangingPunct="1">
              <a:buNone/>
            </a:pPr>
            <a:r>
              <a:rPr lang="en-US" sz="1800" dirty="0" smtClean="0"/>
              <a:t>This allowed for worldwide consistency to</a:t>
            </a:r>
          </a:p>
          <a:p>
            <a:pPr marL="457200" lvl="1" indent="0" eaLnBrk="1" hangingPunct="1">
              <a:buNone/>
            </a:pPr>
            <a:r>
              <a:rPr lang="en-US" sz="1800" dirty="0" smtClean="0"/>
              <a:t> the naming of species</a:t>
            </a:r>
          </a:p>
          <a:p>
            <a:pPr lvl="1" eaLnBrk="1" hangingPunct="1"/>
            <a:r>
              <a:rPr lang="en-US" sz="1800" dirty="0"/>
              <a:t>T</a:t>
            </a:r>
            <a:r>
              <a:rPr lang="en-US" sz="1800" dirty="0" smtClean="0"/>
              <a:t>wo names: Genus and species</a:t>
            </a:r>
          </a:p>
          <a:p>
            <a:pPr lvl="2"/>
            <a:r>
              <a:rPr lang="en-US" sz="1800" dirty="0" smtClean="0"/>
              <a:t>No two species can have the same name</a:t>
            </a:r>
          </a:p>
          <a:p>
            <a:pPr lvl="2"/>
            <a:r>
              <a:rPr lang="en-US" sz="1800" dirty="0" smtClean="0"/>
              <a:t>Closely related species can have same genus name</a:t>
            </a:r>
          </a:p>
          <a:p>
            <a:pPr lvl="3"/>
            <a:r>
              <a:rPr lang="en-US" sz="1800" dirty="0" smtClean="0"/>
              <a:t>Example: </a:t>
            </a:r>
          </a:p>
          <a:p>
            <a:pPr lvl="4"/>
            <a:r>
              <a:rPr lang="en-US" sz="1800" dirty="0" smtClean="0"/>
              <a:t>Red Wolf: </a:t>
            </a:r>
            <a:r>
              <a:rPr lang="en-US" sz="1800" i="1" dirty="0" smtClean="0"/>
              <a:t>Canis rufus</a:t>
            </a:r>
          </a:p>
          <a:p>
            <a:pPr lvl="4"/>
            <a:r>
              <a:rPr lang="en-US" sz="1800" dirty="0" smtClean="0"/>
              <a:t>Timber Wolf: </a:t>
            </a:r>
            <a:r>
              <a:rPr lang="en-US" sz="1800" i="1" dirty="0" smtClean="0"/>
              <a:t>Canis lupus</a:t>
            </a:r>
          </a:p>
          <a:p>
            <a:pPr lvl="4"/>
            <a:r>
              <a:rPr lang="en-US" sz="1800" dirty="0" smtClean="0"/>
              <a:t>Dog: </a:t>
            </a:r>
            <a:r>
              <a:rPr lang="en-US" sz="1800" i="1" dirty="0" smtClean="0"/>
              <a:t>Canis familiaris</a:t>
            </a:r>
            <a:endParaRPr lang="en-US" sz="1800" dirty="0" smtClean="0"/>
          </a:p>
          <a:p>
            <a:pPr lvl="3"/>
            <a:endParaRPr lang="en-US" dirty="0" smtClean="0"/>
          </a:p>
          <a:p>
            <a:pPr lvl="3"/>
            <a:endParaRPr lang="en-US" dirty="0" smtClean="0"/>
          </a:p>
          <a:p>
            <a:pPr lvl="1" eaLnBrk="1" hangingPunct="1"/>
            <a:r>
              <a:rPr lang="en-US" sz="1900" dirty="0" smtClean="0"/>
              <a:t>Latin used to provide consistency(common language of the time) </a:t>
            </a:r>
            <a:endParaRPr lang="en-CA" sz="1900" dirty="0" smtClean="0"/>
          </a:p>
        </p:txBody>
      </p:sp>
      <p:pic>
        <p:nvPicPr>
          <p:cNvPr id="18436" name="Picture 4" descr="CarlLinnaeusPortrait"/>
          <p:cNvPicPr>
            <a:picLocks noChangeAspect="1" noChangeArrowheads="1"/>
          </p:cNvPicPr>
          <p:nvPr/>
        </p:nvPicPr>
        <p:blipFill>
          <a:blip r:embed="rId2" cstate="print"/>
          <a:srcRect/>
          <a:stretch>
            <a:fillRect/>
          </a:stretch>
        </p:blipFill>
        <p:spPr bwMode="auto">
          <a:xfrm>
            <a:off x="5796136" y="304800"/>
            <a:ext cx="3157364" cy="3260574"/>
          </a:xfrm>
          <a:prstGeom prst="rect">
            <a:avLst/>
          </a:prstGeom>
          <a:ln>
            <a:noFill/>
          </a:ln>
          <a:effectLst>
            <a:softEdge rad="112500"/>
          </a:effectLst>
        </p:spPr>
      </p:pic>
      <p:sp>
        <p:nvSpPr>
          <p:cNvPr id="2" name="Rectangle 1"/>
          <p:cNvSpPr/>
          <p:nvPr/>
        </p:nvSpPr>
        <p:spPr>
          <a:xfrm>
            <a:off x="5292080" y="4561227"/>
            <a:ext cx="3851920" cy="1077218"/>
          </a:xfrm>
          <a:prstGeom prst="rect">
            <a:avLst/>
          </a:prstGeom>
        </p:spPr>
        <p:txBody>
          <a:bodyPr wrap="square">
            <a:spAutoFit/>
          </a:bodyPr>
          <a:lstStyle/>
          <a:p>
            <a:r>
              <a:rPr lang="en-CA" sz="1600" dirty="0">
                <a:hlinkClick r:id="rId3" action="ppaction://hlinksldjump"/>
              </a:rPr>
              <a:t>http://www.goorulearning.org/gooru/index.g#/resource/search/Animal Classifications subject:20001 course:20003 unit:20043 </a:t>
            </a:r>
            <a:r>
              <a:rPr lang="en-CA" sz="1600" dirty="0" smtClean="0">
                <a:hlinkClick r:id="rId3" action="ppaction://hlinksldjump"/>
              </a:rPr>
              <a:t>topic:20058  </a:t>
            </a:r>
            <a:endParaRPr lang="en-CA" sz="1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60648"/>
            <a:ext cx="8064896" cy="2592287"/>
          </a:xfrm>
        </p:spPr>
        <p:txBody>
          <a:bodyPr/>
          <a:lstStyle/>
          <a:p>
            <a:r>
              <a:rPr lang="en-CA" dirty="0" smtClean="0"/>
              <a:t>Linnaeus arranged species into groups based on their physical structure rather than on their habitat.</a:t>
            </a:r>
          </a:p>
          <a:p>
            <a:pPr marL="0" indent="0">
              <a:buNone/>
            </a:pPr>
            <a:endParaRPr lang="en-CA" dirty="0" smtClean="0"/>
          </a:p>
          <a:p>
            <a:r>
              <a:rPr lang="en-CA" dirty="0" smtClean="0"/>
              <a:t>Today we can go beyond basic physical appearances and use genotyping to classify animals (look at genetic similarities)</a:t>
            </a:r>
            <a:endParaRPr lang="en-CA" dirty="0"/>
          </a:p>
        </p:txBody>
      </p:sp>
      <p:sp>
        <p:nvSpPr>
          <p:cNvPr id="4" name="AutoShape 2" descr="data:image/jpeg;base64,/9j/4AAQSkZJRgABAQAAAQABAAD/2wCEAAkGBhQSERQUExQUFBQUFRQUFBgVFRcXFRcXFxgWFBUUFRQXHCYeFxkjGRcXHy8gJCcpLCwsFR4xNTAqNSYrLCkBCQoKDgwOGg8PGiwkHyQsLCwsLCwsLCwsLCkpLCwsKSwsLCwsKSwsLCwsLCksLCwsLCwsLCwsLCwpLCwsLCksLP/AABEIALwBCwMBIgACEQEDEQH/xAAcAAABBQEBAQAAAAAAAAAAAAADAQIEBQYHAAj/xABGEAABAwIEAwQGCAIIBQUAAAABAAIRAwQFEiExQVFhBhMicQcygZGhsRQjQlLB0eHwYpMVF0NygpLS8RYzRFOiJGODssL/xAAaAQACAwEBAAAAAAAAAAAAAAAAAQIDBAUG/8QAMxEAAgECBAIHBwQDAAAAAAAAAAECAxEEEiExQVETImFxgZGhBRQyQrHR8FKSwdIV4fH/2gAMAwEAAhEDEQA/AMUTrxSGeqd+a8VzDMNkpTK9KUFIATgeqc2UQJ2VO4xgKR1RI9CRYBxcntPVDATgUwCyUkpAUqiA4HqU16cEOoULcYPMeqcCeqa1PCmxi6r2vVOBSyoiPAHqntJ5pGFOUWI8XIZf5p5KG9CEIT1THFNdVhAqXSmk2A59SOKjVa3VMqV1He9XRiAyrXPNBLjzKc9qZCuQHs3VLmKavJgKSeaTMeZXl6EwEzdSj036cUAhGpjRMDR5k1z00ndNlYAH5l6UgC8gB7XIgeghOzJAeeU0JHFeCkMcvJU6lRe92Wm0vedgPmTwHVRGot6IaCmuu2jcj99AtI3sO2lTNW+rBrQJFNhif4cx1J8goFv20p0NLazoN5OeM7j5k6qtTUvg1+h0qHs+dTUgUM747ujXqTtlpmD7T+Slf0Jdn/oa58yR8gpzfSlffZFEDpS/VGHpRxD/ANr+UPzSfScEvN/6OhH2XPgkVTsDuxqcPqRPN+20SFHr3fdx3llVbz+seOnEaawug/0ljQLg4W7cuaSQ2PC1jnEQdYztHmYVfX7W4mDley2f9S64PhEd00kF51/h0G5kc08tT5orzYo4OT+GS9PsYs4rancV6bgNZDXCZ1GpnbirC2sqdbw0K1J7pgB3geTEw0EtkeXJWl5iL30u9r2NuWkMeS0BrsryQx7mgyATsSs5eOtnyRSdTJ5HMAekp5O9eo/car+VMPdYfVpf8yk8ci05h7jB+KhtrSYaQTyOh9xRbHtDUt/DTeXUyQXU6gDmmPP1Z6KxqX9jdNIew2tUzBAzUpO0EeJunPRHWj8WvavsZ6ns9/paKWpdFpggg9dEF96rLFsFuLQS5nfW7tR9psRMh49XTkVWixp1hNB/i40nmHD+47QP8tD0V0cu/Dn+bHMnQcXZEOrcqO6qUV9uQSCCCNwdChuprQrFDR4OTwEMBFamxDSxCqU1JhNc1K4yGV5EqMQ4U0RFXikSygBEamNEKUWmdEAXjikBSuSQsgx7SlhNCeCosQiaSlJXghAeangJsKRTt/q3VCQGs9ad45pMkotuyEtrfNJcQxjdXOOwH4nolHat4mjh9MzPiqZc1R/CRp4R5/BJhWE/TIfXcKNq0+AEhpf/ABEn98lrbftphlmMlPXKP7JkgkcM2k+fRVzetrZny4Lv5nRpU8qve3aYXE8Hu2va+7Li94MZnZnQNJ30S0rDmuvdm+z1DF893VbUFMFtOg3NlMNGZ7nRO7nfBXzfRPY/cqfzXLVGnOUU3oduhjMNhY5JXb4+Pice7PYRTrVgyrUFKnBJdLRya0DNpq5w8hJ4K0uOz1rTa5wuXONNlFxyBhzuqZ/BS1kQ4NMnZpMiYC6f/VTYfcqfzX/mk/qqsPuVP5r1JUZE5e1aLldOSXKy+5gcOwx7qIe2/wAtV7TUqU3VAPHVqANLnE6ghhe8nUZG6ahTm4VUk5cRlgZTFInu3ZqZjvQQHEQ3SG6yYGi1x9E1j92r/NP5IbvRDZH/ALw/+Qfi1S6OXL1Kn7QoNvrP9qMN2mwmrSoAOuXVmuLWhopAAgPeKYdUB1iMwbrGYQq/FuwTqNOrU7xrhScWkBrhMOFMkE6RmJGk+qZjZdEf6HbThUrj/Ew//hBqehyiRAuKwG8EMInnEDVJ0pcvUth7RoxSWfjr1d/I4tVtFGqWfJdnqehYfZuj/ipD8Hqsv/QxVa1zm3FMhoLjLHN0AngSodHNcDX/AJDCT0zej+xmMNZd2Nu24yd/a1WeKk6XN1MEiPUIjjog4h2Rt79jq1gclUAvfQcYe3hEcuMhdH7FdpqH0SjQrDIWsa0OcPA7NJ1dw32PNB7QejdvefSrN3dVxDmkGWmOAG0EaRsss80HmWj58H3r+Tz1Rp1JRe139TmfZLtCba4a28pd5kPdvD2guDXAh0h3rCOHCNN1f+k7sCyk1t3aN+ofBe1vqszate3+A/A+aldsOz30m2dXfTNO4paPLR4XgGC5vTjrssRhHbq4t6brdzs1IwHMdqCN9J2U6NbpIuUVrxX2KatCzs34lAQlaVJxAscS+l6rjOU7tPKOShStcXmRzpQcXYkNckcghyKCnYgMc1BqNUkphYmmIjhehELISQpXAHCNTGiblRaY0RcC6I1KUBMJ196UPWQkPITJXnOQiUCCSlBTQlhAD5UbFcWYA1hktZqWE+u6ZDZH2RMn3IxVpgfZym36yrDnE5iXbDyngleMdWaaEHJ6GXZZXd6QQ1zgIDfssbwAaNuCuKHowuBTNSq5jGtBc4TLoHKOJ/Fa+l21saIjvAY0hrSfdAhTcB7b0cRqMtWU3tL6tMEuiDTa7M+Y20bt1T6Wq9IxsjdTpU3JKTv+anVOyGE/RrKhSiC1gLv7zvE74mPYrhKF5dBKysYpyc5OT4nl5eXkyB4Ly8vIARKvFeQB5VvaStktLh33aFU/+DlYqh7eVcuHXXWkW/5ob+KjLZl1BZqsV2r6mRPYh4t6b6Zz/VMJYdHSWN0adj7VBwjtHVsnljw59GYfTPrMJgk056a5djwVthvbh9NrW1GB4a0atMOgARpsrGtjFjcj6zKCIP1jYIJ00dtPDdY5yajaaui53lJ3I3ae5p1LQVaJDmVRoR10MjcciFw+1wTv75tMCQNX+W5ErqHbivRtLYCnq3NpDp8XUjckKF2B7KPbbVbpw+tqSWzw4gLm07wU5Q46LvNqjHLFSC/8NUi3I2mw+E6Obp013CxmNdjHSe6Y8VAfFTOs/wAVN32h03Wm7OYDfPuTWuHuphrvVBhpAG2XiP1Wwx+g7ui+m0PezxAHjG4BWPpqmHqZb3JzpwqrVHz1UYWkgggjQg7zyK8xyv7mL6pXLGZKzJeG7GoweuI++34ieSz0L0FOeZa6PkcKrTyPsDhLCEx6KCplIhahkIsIdQIQhkItMaIQRqY0TAtHbpJTqrCCZEJoWYYqaQnSmuKEAgTgUMuQX3CdrgGuL4UxmOvIcyqa4vbi5MeJwnRrQco6QFa2tkK7hm1AOy2OHW7WCGgADp8UdJGnwuzZRg3HfQwdv2Kun7U48yAuheiHAxZXpqXT6dPLSLhmcBqfCB56n3K4tboDUkDmi12W7iHVO6cQNyRt71W8ZK+q0N9GlTi23fZ+p0Gv6QbBm9ww/wB0Od8gojvSnh4/tneylU/JZK0urNuzqA4R4d+Ss6OJUNs9LpBb5pvGSXyjVDD8pPxX2Ln+tTD/APuu/lVPyS/1pYf/AN538qp/pVcwsdtlI6AH5J/cUzuxv+X9FD3+XIfQ4b9Mv3L+pYs9J2Hn+3jzp1P9KM30i4ef+pb7W1B82qkqYXRf/ZMJ/ujgNOHVUt52Dtngw1zCY1Y5wjXeCYU1juYdBhnwl5r+pv6PbSyftdUfa8D5qwo4rRf6tWm7+69p+RXE7r0XvkmlcPAkZQ8B2nGT5KN/V1dsPhrMO8eEg7wJjorVjIviiPu1B7OS8n/KO/ArMekeqBYvB0D6lFp8jUbPwC5raYZilEwytABEQ90RzghexS4xS4pmjUcHAOBGaIluodmA1Gqk8TBq1yVLCxpzU1NOzvs76fnM3VS0sK5EPaCYj7JMbCUWl2Iotky4gwd9NDKwuA4BXa9prkHKfsE8NZgrS9rO230ek4NPjy+Eeeg+KzVKqTtBtlSpyZlO0VkLrEKVpTAyMdmqQOMRJPEwupMDadLKNmtiBxjaOqx/o97PFjHXFWTVqjNPITO6bj2M1nVn90XfVtJgdNZ6qqMXU6t9uJbUtcNe9qu+pV6dNrm1GMkR03A6xPuWO7Eekh7qot7jxhzstOp9ocg/mOu6Q9oKlrUD4Dw/P3gPJ2u449VocN7D2Vbu7qmwjO1tQAHQGc2o5yIVeKp0qKyzjo1o+0KcnLWL8DF9v+zb6N33tGWuf9ZSLNDmb67R/FHiHOCsxfVW12iu0BriYrMGmV/32j7rt+hkcl1bH8XZcU7mkWFla28bc0cNW1GHzC5ve4A+4YLui0SQHVmNjiSO8YB9klpkcCCjBVm4rpNLaX79l3P695XiaWmnEo4RWFMIStK6pxmEKaQnBehAgBCLTGiR7UrBomB2nE8Ia06ta8HXUCVT1sDoO+w0H3LZm4a/1gq67woEeAjrK5Ck1sWI53iGAlpMDThCo7mk5pEe1dMvcGqAbA+RlUGJ4K6PEw68QJ+KvjU5licWrMw7qqiVnSry9wEs5x5KprWbmiTHv/Ba4TT2K3GwGjf1KYOSBzmCh1cauXf2hA6ED5JXM0TH24G6s6vFF9O7QDO871D/AJiV4W87v+a85ka7Qm0nA8VPuLllW4VloOFTVS6Ns4Aw7mAZO5VW6sJ8lJbd5Ru6OhSkpFkXTLSwxe7tzLHuIHXTktVh3paqsgVmkmRwExGuvmsRTxTWZ96K3GGu0e0Ec+iolTvvHyLMyW0vM6hR9LVsRrTqDeSII05H4K2svSRY1I+syEyYcCI46nZcdFGg9vhOX2kJjrEx4XgjyCpdCk+aHefCzPoOwx22qNBbWp6/xD2bqwy9WlfNNKhUGst+PDyU6je3MR3kCc3ru357qt4SHCQ80uR9C1alMauexuk6mNOOiqsR7SW1MGHZndNvkuKMuXgDPXMDgN4467hPq42GnwAuP3nfOFW8PwiWRtvI3uI9tywZpyt4aalc6ve1L6lcPd4g12YA6jzPMqBiWIOfudtuSi29MbfaIK10KCgry3K6lS7tE+iey3attWnT9XK5vDhz0HDdaH6JTLToBnEGIBI1AC4T2Axs0yac6HnOnD9+QXYcMxMZASQXAAExA5jhGq5dZOlJq5ocMyUombxbsI91VrWkCm47nUj28VsKFkKNKnTH2WBvuESsHjfpSdSuHU2sY5jHRxLnEamI06Ld2142o1lQ6BzQfKRKMXKpKEc/gQgkm7eJy70xXj6TqTactzgkluhMaBpPtUnslafQaObUurtY5zTsDHL2lXfayvb1XDO1rjT2LuCyOI9o21XZKfD1n8BpsJ3PRVwlKdNUoKy4vmaMivnl4GY7UUw2u4tGUO8UcAdiAqkOWh7U4c6RUbndTIHrADKTuBl+zO0rNFdug701rc4OKhlqPQksen5lFa5Ga5WmUcSlYNENxRKZ0QB391vHODPlyQHjX8Crbu+Bd7I0Qq9sY2nnGq4+UkQC0D7bfKSY9oEIFavAjhrMQQpxtWmZAiVW3V3btcW96xrtdHOEjzHBS7hpN7FbcYcx+sx7PeqHFMAnTR3KIlWuI4lSYHZXtqENLsrHAuMEDyG6yFziNasYcS1p+ww//Y7u+SktNWaKVCc9itxC0Y2Q0SRoRvqOo0VbTti54znu2xq4tJ+HFadluGsENnfo0dSOPsVXiFGfWOb4AexX0qrb2NE406Ste7Km/saTHNNGoKsky0A5jGsFusAhWxwezcBDqoJEmGiW+c7+aobqzMy3SOWim4Tdd1EiZ3n5dFtqT6t47kaEoSlaRJrdlmGTTrNPR4yn37f7qmu8KqU9HNMcDwPkeK0tW5Y/1RlJ/ZUOtSJ0nT8fJZ4YiXE2Sw8GtDMudCFmVzd2PRVVWnGnFbqc1LYwVYOItN5012U4VDAlv+VVrSiMrOGoKco3FGdg9Wu77Jd8UMveeLviplHEJ0IgolWrpoqszWliy0XrmK5ri38URt6o9SZ1TWq7KnuVZ2tESH3JKRlTdPbTOUwBE7nXhsB7UhpkBR04DzO+pMwm+yPBHNdi7N433lLQjSA4Hcg+qR8QuFtmVqOy/aB1Fwn/AHB3XPxuHzrNHc6GGrfJI6dS7G27q/fayTLhpBI4EDqrrFMWyU3CYa0GfKFT4Zi7XMBB0O0nc+zqs/2pxTNDBoTq7y4A/vguHadSSUnt6HQUVcNh2C1Lxxq1HFlKfCBo53WeA676Km7VNaXinTpwGZSHAEy4aZSOIgzMyrPBO0hpxTfOWIB5efMQgX+KsFwHP0Y54ExzIK6cZ5F1ERlTUr5nY015jbKGECmaTXN/5bi5oDsjtC7SYcJ0M7ALkF9bmnUcw7tJH5H3LqPbkj6FUAjVog+7l0XML6vnLXkyXMbPmPCfkp4CtKrDNLnb89Tl+0KUYbESU9j01eXSOQEDkamdFHaj0xogD6ReSCo11csptL3uDWgEk9PLiubYp6ULovhlOlTa6QxrpdUjYOdr4fgs3gNW4ua/dmqSTme+oSXODR90u5naOa5vu7SvJ2L1DmdQsO1YuHnJSeKQ072oWs1/u7gRzWF7aXNKvXYWtexwMVQ5o1EbggnVVjOzV0+o9jS9lMuGYvdq6NiQN9z71ov+C2MpiS6Ru4nU+aJOEHdO5fB04MoLSxJeQBudA2PYNOK1dj2dygOfHPL/AKjxT8Mw5tP1W68zqVdsqaQs+bM7k6uJbWWGiKe7tQeHu0WcxDDt1ta1HTmqu6tJ/wBlamYjBXFlrsoxtxrM+QMLVXeHnVVVxZEK+MwKUyPV9x3/AFTHXh2U6vbKK+2KtTi9y1VqiWjIj7h3MqM+nOpPwU82iabMq2MktiMqs5bsg0qTQdifNPc0cAApDreEMUpKnmuQuxgd0HuR7dhcYiJ6JHUYnMDoOHPh5qyscRqWJzuaW1HAFrHtBDmbEB27CCna60LaSTfW2A1MMbGuqrLjDYMjQfvZaOxq56ed48Tz+sqtxMZnANGg8t1mpVJZnFs34lU4004ohCOH74JlcS0hK5hG4IRbOjneAtDdtTlxTlJJFXSnMFObMn4K5rYKI0EEKpqsLTBUVWjU2NlanOj3FnhuPVaQIDtDrHXmOSmUrs1DmO51WfBUu0vsmvL9FRUop6xWpbhsW1K09jT3lw0UxUO7Rrt8uazV/jHesawDWRH4BMxjE3PIDfVjhxKXArcMeKj958I68ynSj0UHJ7mmrN1ZqEdjomKUi6hSpP8AuDN1gaz8fcsR2iosYWBp+yZEaDxGPeFcG+e8lziQBm36dD+9VU3OBVqlPv2jOwmNPWHHVu6xYSHRy1f/AFhjbzp2SuUxSLx0XpXWOCK1SqR0URHpO0QBsL70fDvnE1TlLidRmfHKdp6rY4VhTGAZWgeFrB96G6AEqzp2BLpiVOZbcwuRJzmusyxybIVOzHJEr0NFMbR9iRzZ2SSArW2id3amOZ0Q+7n/AHSsFyJUpqLXp8hKsg0bH5JKlqBxGqmgM/Wt/aoFfDgeELT1aHkodagApoDK1sH9yjvwB2+hHMLUGhPMJPo0bKQ7mSqYF7E3+iG8Z14tgx7Dr8VsXU53HRRq9iDwTuwMZXwnLxkfvcbhRDhsmAJ8lsquEcQqHEHBr8jdxBefiG+fNPO0WU6eeVkUdMFrmvboWGWyJBO4gcgh3Vu6q/PVcXu6/hyCvqVhpMeWnBNqWimqzsW1rJ5Y8CuZWMfD8oTe4nnzVm2xYeYPMjT4ahIcOII94jUEcwVHMlsUNt7lbliRv8j+SNbva0ggAGQduu0qxp4W3iSDw009vFJUw4Dlt5pOaasODyyUifatbV70McJY3NqsxiViXw9hDh0/fBAsrFxunsyl2aQ3xlu+rTI3MTorDALd4ZDiR4iflr+KkqSopSTN2JxDqw1RRttHkwGuJgnQHYalNa0nw7yt1QYWiQASDMxrx0RP6FpVnBxGV51Mecbjn+KmsQmc9KzMJZ1DTJBAk8xqD7VYVsMqeCoYa0xwjbf4Sj49b9zcTAgZdBtt6pPNMu8YztOgDYkD4k/HgpSk5WkjrUnHLqzUY66g+2lgqZgGtzCBT4jXzBHu6rPYP2oNFhY4FwHqkGC2NYjYiVddl6wNrD6j2y+mAWgksLS54aIMGTB1+6PJYy6HidP3jwjjy4eSppUotZJcCjFVnGalEu8SxihcNl1IMql0vfsXE7nTSeO3NRq+BNyl1N+YtJJHDJEhwdx1kEeXPSohEpV3N2JE6Facjj8LMfSxl8a8hK9u5hLXAggwQeB5JaeylMxRx0d4xlygO4RsQdxufepua3dqAQCSY106DU6DzViI9Gn8LOxUXDhtspwrQOfBUXelHp3y4uYqLdtYEa/v2JZ5fFQW3IPJEFQKaYwz6kfuU1xHIJmZLkTAa6n7I9yTuynOHmF4NPn5J7AQq1u7gSUM0yP9lZg9Z8xCUxuQppoZSuq9PcnB4McPirQ27TpEfvZC+gcAB7FJgRO6HD4FDq0P3sp4tIVX2ixllpSzu1Mw1vEn8lDXgNK7sip7QYg2jT0M1HaMBHxPQLNYfYF7wNSSczj8SqtuKPuaj6riCRw5DaB++K2XZu1ytLnes7QeQ/Y9yKicdGdGCVKk5cQ77LYQo9TDVeGmk7gFK5zzPtw3XkiU8PPx5K8+hncSj0rY6fJRFczzbTomPsdNAtQLMHcIVWwHD4p2C5ib+0ymm8bte2TxgyPdqjUrQEloA8Di0RynM0n2GPYr3EcPmm8AGYJHmNZ+CbbUAXtIjxsB0HEa/KVB1GrRZthHPQfYyvpUI3k/vmm3eUNJ2ABkHhHGeIWnp4ZI0HuUHF+z7nUajacFzmkCeukppGRNX1Mdc0waoZJqNOZ2eZaHuY3OI89J6KvtOzNTNAgCYmdcpmdFtcL7M5WMa8ageIjiTuVZ0cCy7AkfLgputKLtEsnVu9DPdlbcUXmi57XAeJnhEmRPIkGRwI26rQ3WCW9XR1NjuO2up11VPVlmJUmtcGnLTDgY2l2Yf5V0JmHsJzERpHlHJFRySjLmRqPNZ9hzy89HFBxOVzqf/kPduqfEPRlXYfA5r+nqn46Suyswxh2joSi08GA31nWf1RGtVRVlPnS87P16Tsr6Twdtp9xCn2vZC6cwEUXQecA78jqu532EtI4+/ZAZh0CE5Yua0SFZozBOp1Ssch5wSkyHgVTYRICf3ruahtcRvPSEVleUAS23Ub/BPbfxxQKVdoPibm8iQPgh1wHbAD98zun4jLFl5P7/ACTxXBVLlPlPJHp3TxoTI5ESi7AtW1hz8kVrgeWiqHVukeRRqdz196MzAs8g/RI5oQKN1KKagPJTuMUuIPFUPau5otok1g0x6oI8RPJvVX2Xr81ybtVVrPvatQyBRY51MRplbAkDqST7FbShndmTgm2QMFuy51RgaA1z80NjKAdCJ/whbvDQTEaAQAOizfYqyNRj3uaG53EiBHASR01W2srWI2SrJOehZUqNrKSKNLTkUX6OjU2qSyjKqsUbkRlCOamNawjTQogpJzaadmMF9HCZUtPapjGhONP98UIZTutRyWftARTc3TNb1CBwJbrp7pWxdShZe4f3d5WaRAqMa+PZB+RWeuurdcDfgn1nF8UaO3ZLQRpMH366oncmUzs9Vz0WwZy+A/4f0VvTpc1ctUYpxyyaK1lrxjVFdZgmVZimOKR1MIaIWOR9obbNizWlpfBogRJgaGNOpJXUmWfGAd+PnwnVcywtxuMXL2OAaarnidyGjh5gLq7Wq2tplj2Fk9EkCa0j8kVteNyR8VIyJPo+iz2KwdWqHJGURG/xS1LbptxCbk80a31A5ydeCTZPFOCV5w0VliIzvCOqIKo2ISCmF4UgEgDACZGieGbztx4n4ILGSmHQ6E8U9gJ1W7bGVrcvM6OJ8zwHQIOYe3r+CSk6dOG6K6kE7XAGR7kgk6cl7uh1Qp1UGgCB3WEUXBGxlDc1eDZRYAxvnea5p2nxWoL95GoLGsAMQWkagxt4pXRKlIQuW4jaN+l3A1gAx0iIjyWvCx63gW09zedjHzbszANIBECOB3McVqKQ5LH9jif/AFTCSRTrNyknX7YOvWBK1THkfqqp6SaFUWpPpx1UunTB4j26KBSKlUtVBEA8a8QiNCDTG6eEXGKTqnETzXmt2T3D4KNhEV4cD8/0XOO12Mht4dT6gZoNZ4gldNhc87dYLTLqlQg5g0uGukxv8EJK/WNWHnklcsPRni+cvpHUxm8iNPiIXRGO9i5b6L8OaKj6gnN4m78Jb8V1Fh0TkrSaQq7vK4QVP2FW9pMS7i1rVdCWt8PmfCCferFlMKn7UWYqWtVhJAcADB19Ycwo3d1cpW5i/RjhTXPq14ccsNaZ0lwl3w+a6bRCgYdhzKFNtOk0Na0D29TzKsaASnPPK45asM1oTwwr2SE5iaEeMpO78kbKmqdgP//Z"/>
          <p:cNvSpPr>
            <a:spLocks noChangeAspect="1" noChangeArrowheads="1"/>
          </p:cNvSpPr>
          <p:nvPr/>
        </p:nvSpPr>
        <p:spPr bwMode="auto">
          <a:xfrm>
            <a:off x="63500" y="-866775"/>
            <a:ext cx="2543175" cy="1790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3316" name="Picture 4" descr="http://media.treehugger.com/assets/images/2011/10/animal-naming-righ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633043"/>
            <a:ext cx="5688632" cy="40112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550491"/>
            <a:ext cx="9144000" cy="338554"/>
          </a:xfrm>
          <a:prstGeom prst="rect">
            <a:avLst/>
          </a:prstGeom>
        </p:spPr>
        <p:txBody>
          <a:bodyPr wrap="square">
            <a:spAutoFit/>
          </a:bodyPr>
          <a:lstStyle/>
          <a:p>
            <a:r>
              <a:rPr lang="en-CA" sz="1600" dirty="0">
                <a:hlinkClick r:id="rId3"/>
              </a:rPr>
              <a:t>http://</a:t>
            </a:r>
            <a:r>
              <a:rPr lang="en-CA" sz="1600" dirty="0" smtClean="0">
                <a:hlinkClick r:id="rId3"/>
              </a:rPr>
              <a:t>www.treehugger.com/natural-sciences/for-sale-naming-rights-to-newly-discovered-species.html</a:t>
            </a:r>
            <a:r>
              <a:rPr lang="en-CA" sz="1600" dirty="0" smtClean="0"/>
              <a:t> </a:t>
            </a:r>
            <a:endParaRPr lang="en-CA" sz="1600" dirty="0"/>
          </a:p>
        </p:txBody>
      </p:sp>
    </p:spTree>
    <p:extLst>
      <p:ext uri="{BB962C8B-B14F-4D97-AF65-F5344CB8AC3E}">
        <p14:creationId xmlns:p14="http://schemas.microsoft.com/office/powerpoint/2010/main" val="30348999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23528" y="260648"/>
            <a:ext cx="7125113" cy="924475"/>
          </a:xfrm>
        </p:spPr>
        <p:txBody>
          <a:bodyPr/>
          <a:lstStyle/>
          <a:p>
            <a:pPr eaLnBrk="1" hangingPunct="1"/>
            <a:r>
              <a:rPr lang="en-US" dirty="0" smtClean="0"/>
              <a:t>Classification</a:t>
            </a:r>
            <a:endParaRPr lang="en-CA" dirty="0" smtClean="0"/>
          </a:p>
        </p:txBody>
      </p:sp>
      <p:sp>
        <p:nvSpPr>
          <p:cNvPr id="19459" name="Rectangle 3"/>
          <p:cNvSpPr>
            <a:spLocks noGrp="1" noChangeArrowheads="1"/>
          </p:cNvSpPr>
          <p:nvPr>
            <p:ph idx="1"/>
          </p:nvPr>
        </p:nvSpPr>
        <p:spPr>
          <a:xfrm>
            <a:off x="107504" y="1327150"/>
            <a:ext cx="8027051" cy="5342210"/>
          </a:xfrm>
        </p:spPr>
        <p:txBody>
          <a:bodyPr>
            <a:normAutofit/>
          </a:bodyPr>
          <a:lstStyle/>
          <a:p>
            <a:pPr eaLnBrk="1" hangingPunct="1"/>
            <a:r>
              <a:rPr lang="en-US" sz="2800" dirty="0" smtClean="0"/>
              <a:t>Kingdom</a:t>
            </a:r>
          </a:p>
          <a:p>
            <a:pPr eaLnBrk="1" hangingPunct="1"/>
            <a:r>
              <a:rPr lang="en-US" sz="2800" dirty="0" smtClean="0"/>
              <a:t>Phylum - subphylum</a:t>
            </a:r>
          </a:p>
          <a:p>
            <a:pPr eaLnBrk="1" hangingPunct="1"/>
            <a:r>
              <a:rPr lang="en-US" sz="2800" dirty="0" smtClean="0"/>
              <a:t>Class</a:t>
            </a:r>
          </a:p>
          <a:p>
            <a:pPr eaLnBrk="1" hangingPunct="1"/>
            <a:r>
              <a:rPr lang="en-US" sz="2800" dirty="0" smtClean="0"/>
              <a:t>Order</a:t>
            </a:r>
          </a:p>
          <a:p>
            <a:pPr eaLnBrk="1" hangingPunct="1"/>
            <a:r>
              <a:rPr lang="en-US" sz="2800" dirty="0" smtClean="0"/>
              <a:t>Family</a:t>
            </a:r>
          </a:p>
          <a:p>
            <a:pPr eaLnBrk="1" hangingPunct="1"/>
            <a:r>
              <a:rPr lang="en-US" sz="2800" dirty="0" smtClean="0"/>
              <a:t>Genus</a:t>
            </a:r>
          </a:p>
          <a:p>
            <a:pPr eaLnBrk="1" hangingPunct="1"/>
            <a:r>
              <a:rPr lang="en-US" sz="2800" dirty="0" smtClean="0"/>
              <a:t>Species 			</a:t>
            </a:r>
            <a:r>
              <a:rPr lang="en-US" sz="1600" dirty="0" smtClean="0"/>
              <a:t>			</a:t>
            </a:r>
          </a:p>
          <a:p>
            <a:pPr eaLnBrk="1" hangingPunct="1">
              <a:buFont typeface="Wingdings" pitchFamily="2" charset="2"/>
              <a:buNone/>
            </a:pPr>
            <a:endParaRPr lang="en-US" sz="1600" dirty="0">
              <a:hlinkClick r:id="rId2"/>
            </a:endParaRPr>
          </a:p>
          <a:p>
            <a:pPr eaLnBrk="1" hangingPunct="1">
              <a:buFont typeface="Wingdings" pitchFamily="2" charset="2"/>
              <a:buNone/>
            </a:pPr>
            <a:endParaRPr lang="en-US" sz="1600" dirty="0" smtClean="0">
              <a:hlinkClick r:id="rId2"/>
            </a:endParaRPr>
          </a:p>
          <a:p>
            <a:pPr eaLnBrk="1" hangingPunct="1">
              <a:buFont typeface="Wingdings" pitchFamily="2" charset="2"/>
              <a:buNone/>
            </a:pPr>
            <a:r>
              <a:rPr lang="en-US" sz="1600" dirty="0" smtClean="0">
                <a:hlinkClick r:id="rId2"/>
              </a:rPr>
              <a:t>http://faculty.weber.edu/bdattilo//fossils/notes/classification.html</a:t>
            </a:r>
            <a:endParaRPr lang="en-US" sz="1600" dirty="0" smtClean="0"/>
          </a:p>
          <a:p>
            <a:pPr eaLnBrk="1" hangingPunct="1"/>
            <a:endParaRPr lang="en-CA" sz="2800" dirty="0" smtClean="0"/>
          </a:p>
        </p:txBody>
      </p:sp>
      <p:pic>
        <p:nvPicPr>
          <p:cNvPr id="19460" name="Picture 4" descr="cat"/>
          <p:cNvPicPr>
            <a:picLocks noChangeAspect="1" noChangeArrowheads="1"/>
          </p:cNvPicPr>
          <p:nvPr/>
        </p:nvPicPr>
        <p:blipFill>
          <a:blip r:embed="rId3" cstate="print"/>
          <a:srcRect/>
          <a:stretch>
            <a:fillRect/>
          </a:stretch>
        </p:blipFill>
        <p:spPr bwMode="auto">
          <a:xfrm>
            <a:off x="4499992" y="0"/>
            <a:ext cx="1893888" cy="2654300"/>
          </a:xfrm>
          <a:prstGeom prst="rect">
            <a:avLst/>
          </a:prstGeom>
          <a:ln>
            <a:noFill/>
          </a:ln>
          <a:effectLst>
            <a:softEdge rad="112500"/>
          </a:effectLst>
        </p:spPr>
      </p:pic>
      <p:pic>
        <p:nvPicPr>
          <p:cNvPr id="19461" name="Picture 8" descr="http://animals.timduru.org/dirlist/bobCat/WildlifeArt-bobcat.jpg"/>
          <p:cNvPicPr>
            <a:picLocks noChangeAspect="1" noChangeArrowheads="1"/>
          </p:cNvPicPr>
          <p:nvPr/>
        </p:nvPicPr>
        <p:blipFill>
          <a:blip r:embed="rId4" cstate="print"/>
          <a:srcRect/>
          <a:stretch>
            <a:fillRect/>
          </a:stretch>
        </p:blipFill>
        <p:spPr bwMode="auto">
          <a:xfrm>
            <a:off x="6103144" y="1171575"/>
            <a:ext cx="1939925" cy="3228975"/>
          </a:xfrm>
          <a:prstGeom prst="rect">
            <a:avLst/>
          </a:prstGeom>
          <a:ln>
            <a:noFill/>
          </a:ln>
          <a:effectLst>
            <a:softEdge rad="112500"/>
          </a:effectLst>
        </p:spPr>
      </p:pic>
      <p:pic>
        <p:nvPicPr>
          <p:cNvPr id="19462" name="Picture 6" descr="http://ibexinc.files.wordpress.com/2009/04/lion.jpg"/>
          <p:cNvPicPr>
            <a:picLocks noChangeAspect="1" noChangeArrowheads="1"/>
          </p:cNvPicPr>
          <p:nvPr/>
        </p:nvPicPr>
        <p:blipFill>
          <a:blip r:embed="rId5" cstate="print"/>
          <a:srcRect/>
          <a:stretch>
            <a:fillRect/>
          </a:stretch>
        </p:blipFill>
        <p:spPr bwMode="auto">
          <a:xfrm>
            <a:off x="7143750" y="2786063"/>
            <a:ext cx="1798638" cy="2185987"/>
          </a:xfrm>
          <a:prstGeom prst="rect">
            <a:avLst/>
          </a:prstGeom>
          <a:ln>
            <a:noFill/>
          </a:ln>
          <a:effectLst>
            <a:softEdge rad="112500"/>
          </a:effectLst>
        </p:spPr>
      </p:pic>
      <p:cxnSp>
        <p:nvCxnSpPr>
          <p:cNvPr id="3" name="Elbow Connector 2"/>
          <p:cNvCxnSpPr/>
          <p:nvPr/>
        </p:nvCxnSpPr>
        <p:spPr>
          <a:xfrm>
            <a:off x="1835696" y="4293096"/>
            <a:ext cx="2376264" cy="678954"/>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cxnSp>
        <p:nvCxnSpPr>
          <p:cNvPr id="5" name="Elbow Connector 4"/>
          <p:cNvCxnSpPr/>
          <p:nvPr/>
        </p:nvCxnSpPr>
        <p:spPr>
          <a:xfrm>
            <a:off x="1979712" y="4869160"/>
            <a:ext cx="2232248" cy="504056"/>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sp>
        <p:nvSpPr>
          <p:cNvPr id="6" name="TextBox 5"/>
          <p:cNvSpPr txBox="1"/>
          <p:nvPr/>
        </p:nvSpPr>
        <p:spPr>
          <a:xfrm>
            <a:off x="4211960" y="4869160"/>
            <a:ext cx="3168352" cy="830997"/>
          </a:xfrm>
          <a:prstGeom prst="rect">
            <a:avLst/>
          </a:prstGeom>
          <a:noFill/>
        </p:spPr>
        <p:txBody>
          <a:bodyPr wrap="square" rtlCol="0">
            <a:spAutoFit/>
          </a:bodyPr>
          <a:lstStyle/>
          <a:p>
            <a:r>
              <a:rPr lang="en-CA" b="1" i="1" dirty="0" smtClean="0">
                <a:solidFill>
                  <a:schemeClr val="bg1"/>
                </a:solidFill>
              </a:rPr>
              <a:t>What you will be most concerned with</a:t>
            </a:r>
            <a:endParaRPr lang="en-CA" b="1" i="1"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smtClean="0"/>
              <a:t>Classification Answer</a:t>
            </a:r>
            <a:endParaRPr lang="en-CA" dirty="0" smtClean="0"/>
          </a:p>
        </p:txBody>
      </p:sp>
      <p:sp>
        <p:nvSpPr>
          <p:cNvPr id="20483" name="Content Placeholder 2"/>
          <p:cNvSpPr>
            <a:spLocks noGrp="1"/>
          </p:cNvSpPr>
          <p:nvPr>
            <p:ph idx="1"/>
          </p:nvPr>
        </p:nvSpPr>
        <p:spPr>
          <a:xfrm>
            <a:off x="328613" y="1714500"/>
            <a:ext cx="8529637" cy="4714875"/>
          </a:xfrm>
        </p:spPr>
        <p:txBody>
          <a:bodyPr>
            <a:normAutofit/>
          </a:bodyPr>
          <a:lstStyle/>
          <a:p>
            <a:pPr eaLnBrk="1" hangingPunct="1">
              <a:buFont typeface="Wingdings" pitchFamily="2" charset="2"/>
              <a:buNone/>
            </a:pPr>
            <a:r>
              <a:rPr lang="en-US" dirty="0" smtClean="0"/>
              <a:t>	     		</a:t>
            </a:r>
            <a:r>
              <a:rPr lang="en-US" u="sng" dirty="0" smtClean="0"/>
              <a:t>Cat</a:t>
            </a:r>
            <a:r>
              <a:rPr lang="en-US" dirty="0" smtClean="0"/>
              <a:t>	     					</a:t>
            </a:r>
            <a:r>
              <a:rPr lang="en-US" u="sng" dirty="0" smtClean="0"/>
              <a:t>Bobcat</a:t>
            </a:r>
            <a:r>
              <a:rPr lang="en-US" dirty="0" smtClean="0"/>
              <a:t>					</a:t>
            </a:r>
            <a:r>
              <a:rPr lang="en-US" u="sng" dirty="0" smtClean="0"/>
              <a:t>Lion</a:t>
            </a:r>
          </a:p>
          <a:p>
            <a:pPr eaLnBrk="1" hangingPunct="1"/>
            <a:r>
              <a:rPr lang="en-CA" sz="2800" b="1" dirty="0" smtClean="0"/>
              <a:t>K - Animalia 		Animalia 		Animalia</a:t>
            </a:r>
            <a:r>
              <a:rPr lang="en-CA" sz="2800" dirty="0" smtClean="0"/>
              <a:t> </a:t>
            </a:r>
          </a:p>
          <a:p>
            <a:pPr eaLnBrk="1" hangingPunct="1"/>
            <a:r>
              <a:rPr lang="en-CA" sz="2800" b="1" dirty="0" smtClean="0"/>
              <a:t>P - Chordata</a:t>
            </a:r>
            <a:r>
              <a:rPr lang="en-CA" sz="2800" dirty="0" smtClean="0"/>
              <a:t> 		</a:t>
            </a:r>
            <a:r>
              <a:rPr lang="en-CA" sz="2800" b="1" dirty="0" smtClean="0"/>
              <a:t>Chordata 		Chordata</a:t>
            </a:r>
            <a:endParaRPr lang="en-CA" sz="2800" dirty="0" smtClean="0"/>
          </a:p>
          <a:p>
            <a:pPr eaLnBrk="1" hangingPunct="1"/>
            <a:r>
              <a:rPr lang="en-CA" sz="2800" b="1" dirty="0" smtClean="0"/>
              <a:t>C - Mammalia</a:t>
            </a:r>
            <a:r>
              <a:rPr lang="en-CA" sz="2800" dirty="0" smtClean="0"/>
              <a:t> 		</a:t>
            </a:r>
            <a:r>
              <a:rPr lang="en-CA" sz="2800" b="1" dirty="0" smtClean="0"/>
              <a:t>Mammalia 	  Mammalia</a:t>
            </a:r>
            <a:endParaRPr lang="en-CA" sz="2800" dirty="0" smtClean="0"/>
          </a:p>
          <a:p>
            <a:pPr eaLnBrk="1" hangingPunct="1"/>
            <a:r>
              <a:rPr lang="en-CA" sz="2800" b="1" dirty="0" smtClean="0"/>
              <a:t>O - Carnivora</a:t>
            </a:r>
            <a:r>
              <a:rPr lang="en-CA" sz="2800" dirty="0" smtClean="0"/>
              <a:t> 		</a:t>
            </a:r>
            <a:r>
              <a:rPr lang="en-CA" sz="2800" b="1" dirty="0" smtClean="0"/>
              <a:t>Carnivora 		Carnivora</a:t>
            </a:r>
            <a:endParaRPr lang="en-CA" sz="2800" dirty="0" smtClean="0"/>
          </a:p>
          <a:p>
            <a:pPr eaLnBrk="1" hangingPunct="1"/>
            <a:r>
              <a:rPr lang="en-CA" sz="2800" b="1" dirty="0" smtClean="0"/>
              <a:t>F - Felidae</a:t>
            </a:r>
            <a:r>
              <a:rPr lang="en-CA" sz="2800" dirty="0" smtClean="0"/>
              <a:t> 			</a:t>
            </a:r>
            <a:r>
              <a:rPr lang="en-CA" sz="2800" b="1" dirty="0" smtClean="0"/>
              <a:t>Felidae 			Felidae</a:t>
            </a:r>
            <a:endParaRPr lang="en-CA" sz="2800" dirty="0" smtClean="0"/>
          </a:p>
          <a:p>
            <a:pPr eaLnBrk="1" hangingPunct="1"/>
            <a:r>
              <a:rPr lang="en-CA" sz="2800" b="1" dirty="0" smtClean="0"/>
              <a:t>G - </a:t>
            </a:r>
            <a:r>
              <a:rPr lang="en-CA" sz="2800" b="1" i="1" dirty="0" smtClean="0"/>
              <a:t>Felis</a:t>
            </a:r>
            <a:r>
              <a:rPr lang="en-CA" sz="2800" dirty="0" smtClean="0"/>
              <a:t> 				</a:t>
            </a:r>
            <a:r>
              <a:rPr lang="en-CA" sz="2800" b="1" i="1" dirty="0" smtClean="0"/>
              <a:t>Lynx				Panthera</a:t>
            </a:r>
          </a:p>
          <a:p>
            <a:pPr eaLnBrk="1" hangingPunct="1"/>
            <a:r>
              <a:rPr lang="en-CA" sz="2800" b="1" dirty="0" smtClean="0"/>
              <a:t>S - </a:t>
            </a:r>
            <a:r>
              <a:rPr lang="en-CA" sz="2800" b="1" i="1" dirty="0" smtClean="0"/>
              <a:t>domesticus</a:t>
            </a:r>
            <a:r>
              <a:rPr lang="en-CA" sz="2800" dirty="0" smtClean="0"/>
              <a:t> 	</a:t>
            </a:r>
            <a:r>
              <a:rPr lang="en-CA" sz="2800" b="1" i="1" dirty="0" smtClean="0"/>
              <a:t>rufus				leo</a:t>
            </a:r>
          </a:p>
          <a:p>
            <a:pPr eaLnBrk="1" hangingPunct="1"/>
            <a:endParaRPr lang="en-CA"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51520" y="620688"/>
            <a:ext cx="8637588" cy="769938"/>
          </a:xfrm>
        </p:spPr>
        <p:txBody>
          <a:bodyPr/>
          <a:lstStyle/>
          <a:p>
            <a:r>
              <a:rPr lang="en-US" dirty="0" smtClean="0"/>
              <a:t>Five </a:t>
            </a:r>
            <a:r>
              <a:rPr lang="en-US" sz="1600" dirty="0" smtClean="0"/>
              <a:t>(or six)  </a:t>
            </a:r>
            <a:r>
              <a:rPr lang="en-US" dirty="0" smtClean="0"/>
              <a:t>Kingdoms </a:t>
            </a:r>
            <a:r>
              <a:rPr lang="en-CA" sz="1400" dirty="0" smtClean="0"/>
              <a:t>Scientists </a:t>
            </a:r>
            <a:r>
              <a:rPr lang="en-CA" sz="1400" dirty="0"/>
              <a:t>earlier had developed a system which classifies all organisms, based on their structural differences, into 5 </a:t>
            </a:r>
            <a:r>
              <a:rPr lang="en-CA" sz="1400" b="1" dirty="0"/>
              <a:t>Kingdoms</a:t>
            </a:r>
            <a:endParaRPr lang="en-CA" sz="1400" dirty="0" smtClean="0"/>
          </a:p>
        </p:txBody>
      </p:sp>
      <p:sp>
        <p:nvSpPr>
          <p:cNvPr id="21507" name="Rectangle 3"/>
          <p:cNvSpPr>
            <a:spLocks noGrp="1" noChangeArrowheads="1"/>
          </p:cNvSpPr>
          <p:nvPr>
            <p:ph idx="1"/>
          </p:nvPr>
        </p:nvSpPr>
        <p:spPr>
          <a:xfrm>
            <a:off x="179388" y="1941513"/>
            <a:ext cx="8964612" cy="4114800"/>
          </a:xfrm>
        </p:spPr>
        <p:txBody>
          <a:bodyPr/>
          <a:lstStyle/>
          <a:p>
            <a:pPr eaLnBrk="1" hangingPunct="1"/>
            <a:r>
              <a:rPr lang="en-US" dirty="0" smtClean="0"/>
              <a:t>Plantae</a:t>
            </a:r>
          </a:p>
          <a:p>
            <a:pPr eaLnBrk="1" hangingPunct="1"/>
            <a:r>
              <a:rPr lang="en-US" dirty="0" smtClean="0"/>
              <a:t>Animalia</a:t>
            </a:r>
          </a:p>
          <a:p>
            <a:pPr eaLnBrk="1" hangingPunct="1"/>
            <a:r>
              <a:rPr lang="en-US" dirty="0" smtClean="0"/>
              <a:t>Fungi</a:t>
            </a:r>
            <a:endParaRPr lang="en-US" sz="2400" dirty="0" smtClean="0"/>
          </a:p>
          <a:p>
            <a:pPr eaLnBrk="1" hangingPunct="1"/>
            <a:r>
              <a:rPr lang="en-US" dirty="0" smtClean="0"/>
              <a:t>Protista</a:t>
            </a:r>
            <a:endParaRPr lang="en-US" sz="2400" dirty="0" smtClean="0"/>
          </a:p>
          <a:p>
            <a:pPr eaLnBrk="1" hangingPunct="1"/>
            <a:r>
              <a:rPr lang="en-US" dirty="0" smtClean="0"/>
              <a:t>Monera</a:t>
            </a:r>
          </a:p>
          <a:p>
            <a:pPr lvl="1" eaLnBrk="1" hangingPunct="1"/>
            <a:r>
              <a:rPr lang="en-US" dirty="0" smtClean="0"/>
              <a:t>Archaebacteria</a:t>
            </a:r>
          </a:p>
          <a:p>
            <a:pPr lvl="1" eaLnBrk="1" hangingPunct="1"/>
            <a:r>
              <a:rPr lang="en-US" dirty="0" smtClean="0"/>
              <a:t>Eubacteria</a:t>
            </a:r>
            <a:endParaRPr lang="en-CA" dirty="0" smtClean="0"/>
          </a:p>
        </p:txBody>
      </p:sp>
      <p:pic>
        <p:nvPicPr>
          <p:cNvPr id="21508" name="Picture 5" descr="http://www.emc.maricopa.edu/faculty/farabee/biobk/kingdoms.gif"/>
          <p:cNvPicPr>
            <a:picLocks noChangeAspect="1" noChangeArrowheads="1"/>
          </p:cNvPicPr>
          <p:nvPr/>
        </p:nvPicPr>
        <p:blipFill>
          <a:blip r:embed="rId2" cstate="print"/>
          <a:srcRect/>
          <a:stretch>
            <a:fillRect/>
          </a:stretch>
        </p:blipFill>
        <p:spPr bwMode="auto">
          <a:xfrm>
            <a:off x="3275856" y="1602855"/>
            <a:ext cx="5868144" cy="43359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dirty="0" smtClean="0"/>
              <a:t>Plantae - Plants</a:t>
            </a:r>
            <a:endParaRPr lang="en-CA" dirty="0" smtClean="0"/>
          </a:p>
        </p:txBody>
      </p:sp>
      <p:pic>
        <p:nvPicPr>
          <p:cNvPr id="22532" name="Picture 6" descr="plant1"/>
          <p:cNvPicPr>
            <a:picLocks noChangeAspect="1" noChangeArrowheads="1"/>
          </p:cNvPicPr>
          <p:nvPr/>
        </p:nvPicPr>
        <p:blipFill>
          <a:blip r:embed="rId2" cstate="print"/>
          <a:srcRect/>
          <a:stretch>
            <a:fillRect/>
          </a:stretch>
        </p:blipFill>
        <p:spPr bwMode="auto">
          <a:xfrm>
            <a:off x="304800" y="2833688"/>
            <a:ext cx="4800600" cy="4024312"/>
          </a:xfrm>
          <a:prstGeom prst="rect">
            <a:avLst/>
          </a:prstGeom>
          <a:noFill/>
          <a:ln w="9525">
            <a:noFill/>
            <a:miter lim="800000"/>
            <a:headEnd/>
            <a:tailEnd/>
          </a:ln>
        </p:spPr>
      </p:pic>
      <p:pic>
        <p:nvPicPr>
          <p:cNvPr id="22533" name="Picture 4" descr="plant"/>
          <p:cNvPicPr>
            <a:picLocks noChangeAspect="1" noChangeArrowheads="1"/>
          </p:cNvPicPr>
          <p:nvPr/>
        </p:nvPicPr>
        <p:blipFill>
          <a:blip r:embed="rId3" cstate="print"/>
          <a:srcRect/>
          <a:stretch>
            <a:fillRect/>
          </a:stretch>
        </p:blipFill>
        <p:spPr bwMode="auto">
          <a:xfrm>
            <a:off x="3657600" y="1447800"/>
            <a:ext cx="3683000" cy="2762250"/>
          </a:xfrm>
          <a:prstGeom prst="rect">
            <a:avLst/>
          </a:prstGeom>
          <a:noFill/>
          <a:ln w="9525">
            <a:noFill/>
            <a:miter lim="800000"/>
            <a:headEnd/>
            <a:tailEnd/>
          </a:ln>
        </p:spPr>
      </p:pic>
      <p:pic>
        <p:nvPicPr>
          <p:cNvPr id="22534" name="Picture 5" descr="plant_tank2"/>
          <p:cNvPicPr>
            <a:picLocks noChangeAspect="1" noChangeArrowheads="1"/>
          </p:cNvPicPr>
          <p:nvPr/>
        </p:nvPicPr>
        <p:blipFill>
          <a:blip r:embed="rId4" cstate="print"/>
          <a:srcRect/>
          <a:stretch>
            <a:fillRect/>
          </a:stretch>
        </p:blipFill>
        <p:spPr bwMode="auto">
          <a:xfrm>
            <a:off x="6931025" y="152400"/>
            <a:ext cx="2212975" cy="221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dirty="0" smtClean="0"/>
              <a:t>Animalia - Animals</a:t>
            </a:r>
            <a:endParaRPr lang="en-CA" dirty="0" smtClean="0"/>
          </a:p>
        </p:txBody>
      </p:sp>
      <p:pic>
        <p:nvPicPr>
          <p:cNvPr id="23556" name="Picture 4" descr="250px-Walrus"/>
          <p:cNvPicPr>
            <a:picLocks noChangeAspect="1" noChangeArrowheads="1"/>
          </p:cNvPicPr>
          <p:nvPr/>
        </p:nvPicPr>
        <p:blipFill>
          <a:blip r:embed="rId2" cstate="print"/>
          <a:srcRect/>
          <a:stretch>
            <a:fillRect/>
          </a:stretch>
        </p:blipFill>
        <p:spPr bwMode="auto">
          <a:xfrm>
            <a:off x="381000" y="1905000"/>
            <a:ext cx="2819400" cy="1760538"/>
          </a:xfrm>
          <a:prstGeom prst="rect">
            <a:avLst/>
          </a:prstGeom>
          <a:noFill/>
          <a:ln w="9525">
            <a:noFill/>
            <a:miter lim="800000"/>
            <a:headEnd/>
            <a:tailEnd/>
          </a:ln>
        </p:spPr>
      </p:pic>
      <p:pic>
        <p:nvPicPr>
          <p:cNvPr id="23557" name="Picture 5" descr="180px-Brain_coral"/>
          <p:cNvPicPr>
            <a:picLocks noChangeAspect="1" noChangeArrowheads="1"/>
          </p:cNvPicPr>
          <p:nvPr/>
        </p:nvPicPr>
        <p:blipFill>
          <a:blip r:embed="rId3" cstate="print"/>
          <a:srcRect/>
          <a:stretch>
            <a:fillRect/>
          </a:stretch>
        </p:blipFill>
        <p:spPr bwMode="auto">
          <a:xfrm>
            <a:off x="4191000" y="1524000"/>
            <a:ext cx="2155825" cy="2286000"/>
          </a:xfrm>
          <a:prstGeom prst="rect">
            <a:avLst/>
          </a:prstGeom>
          <a:noFill/>
          <a:ln w="9525">
            <a:noFill/>
            <a:miter lim="800000"/>
            <a:headEnd/>
            <a:tailEnd/>
          </a:ln>
        </p:spPr>
      </p:pic>
      <p:pic>
        <p:nvPicPr>
          <p:cNvPr id="23558" name="Picture 6" descr="180px-Common_clownfish"/>
          <p:cNvPicPr>
            <a:picLocks noChangeAspect="1" noChangeArrowheads="1"/>
          </p:cNvPicPr>
          <p:nvPr/>
        </p:nvPicPr>
        <p:blipFill>
          <a:blip r:embed="rId4" cstate="print"/>
          <a:srcRect/>
          <a:stretch>
            <a:fillRect/>
          </a:stretch>
        </p:blipFill>
        <p:spPr bwMode="auto">
          <a:xfrm>
            <a:off x="3657600" y="4419600"/>
            <a:ext cx="2438400" cy="1814513"/>
          </a:xfrm>
          <a:prstGeom prst="rect">
            <a:avLst/>
          </a:prstGeom>
          <a:noFill/>
          <a:ln w="9525">
            <a:noFill/>
            <a:miter lim="800000"/>
            <a:headEnd/>
            <a:tailEnd/>
          </a:ln>
        </p:spPr>
      </p:pic>
      <p:pic>
        <p:nvPicPr>
          <p:cNvPr id="23559" name="Picture 7" descr="180px-Sympetrum_flaveolum_-_side_%28aka%29"/>
          <p:cNvPicPr>
            <a:picLocks noChangeAspect="1" noChangeArrowheads="1"/>
          </p:cNvPicPr>
          <p:nvPr/>
        </p:nvPicPr>
        <p:blipFill>
          <a:blip r:embed="rId5" cstate="print"/>
          <a:srcRect/>
          <a:stretch>
            <a:fillRect/>
          </a:stretch>
        </p:blipFill>
        <p:spPr bwMode="auto">
          <a:xfrm>
            <a:off x="6875463" y="1916113"/>
            <a:ext cx="1647825" cy="1006475"/>
          </a:xfrm>
          <a:prstGeom prst="rect">
            <a:avLst/>
          </a:prstGeom>
          <a:noFill/>
          <a:ln w="9525">
            <a:noFill/>
            <a:miter lim="800000"/>
            <a:headEnd/>
            <a:tailEnd/>
          </a:ln>
        </p:spPr>
      </p:pic>
      <p:pic>
        <p:nvPicPr>
          <p:cNvPr id="23560" name="Picture 8" descr="180px-Magellanic-penguin02"/>
          <p:cNvPicPr>
            <a:picLocks noChangeAspect="1" noChangeArrowheads="1"/>
          </p:cNvPicPr>
          <p:nvPr/>
        </p:nvPicPr>
        <p:blipFill>
          <a:blip r:embed="rId6" cstate="print"/>
          <a:srcRect/>
          <a:stretch>
            <a:fillRect/>
          </a:stretch>
        </p:blipFill>
        <p:spPr bwMode="auto">
          <a:xfrm>
            <a:off x="7315200" y="3505200"/>
            <a:ext cx="1646238" cy="2487613"/>
          </a:xfrm>
          <a:prstGeom prst="rect">
            <a:avLst/>
          </a:prstGeom>
          <a:noFill/>
          <a:ln w="9525">
            <a:noFill/>
            <a:miter lim="800000"/>
            <a:headEnd/>
            <a:tailEnd/>
          </a:ln>
        </p:spPr>
      </p:pic>
      <p:pic>
        <p:nvPicPr>
          <p:cNvPr id="23561" name="Picture 9" descr="Dolphin"/>
          <p:cNvPicPr>
            <a:picLocks noChangeAspect="1" noChangeArrowheads="1"/>
          </p:cNvPicPr>
          <p:nvPr/>
        </p:nvPicPr>
        <p:blipFill>
          <a:blip r:embed="rId7" cstate="print"/>
          <a:srcRect/>
          <a:stretch>
            <a:fillRect/>
          </a:stretch>
        </p:blipFill>
        <p:spPr bwMode="auto">
          <a:xfrm>
            <a:off x="228600" y="4800600"/>
            <a:ext cx="2819400" cy="1874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dirty="0" smtClean="0"/>
              <a:t>Fungi - “fun guys” </a:t>
            </a:r>
            <a:r>
              <a:rPr lang="en-US" baseline="-25000" dirty="0" smtClean="0"/>
              <a:t>lol </a:t>
            </a:r>
            <a:r>
              <a:rPr lang="en-US" baseline="-25000" dirty="0" smtClean="0">
                <a:sym typeface="Wingdings" pitchFamily="2" charset="2"/>
              </a:rPr>
              <a:t> </a:t>
            </a:r>
            <a:endParaRPr lang="en-CA" dirty="0" smtClean="0"/>
          </a:p>
        </p:txBody>
      </p:sp>
      <p:sp>
        <p:nvSpPr>
          <p:cNvPr id="24579" name="Rectangle 3"/>
          <p:cNvSpPr>
            <a:spLocks noGrp="1" noChangeArrowheads="1"/>
          </p:cNvSpPr>
          <p:nvPr>
            <p:ph idx="1"/>
          </p:nvPr>
        </p:nvSpPr>
        <p:spPr>
          <a:xfrm>
            <a:off x="328613" y="4221163"/>
            <a:ext cx="8208962" cy="1835150"/>
          </a:xfrm>
        </p:spPr>
        <p:txBody>
          <a:bodyPr/>
          <a:lstStyle/>
          <a:p>
            <a:pPr eaLnBrk="1" hangingPunct="1"/>
            <a:r>
              <a:rPr lang="en-US" dirty="0" smtClean="0">
                <a:sym typeface="Wingdings" pitchFamily="2" charset="2"/>
              </a:rPr>
              <a:t>eg. mushrooms</a:t>
            </a:r>
          </a:p>
          <a:p>
            <a:pPr eaLnBrk="1" hangingPunct="1">
              <a:buFont typeface="Wingdings" pitchFamily="2" charset="2"/>
              <a:buNone/>
            </a:pPr>
            <a:r>
              <a:rPr lang="en-US" dirty="0" smtClean="0">
                <a:sym typeface="Wingdings" pitchFamily="2" charset="2"/>
              </a:rPr>
              <a:t>			</a:t>
            </a:r>
          </a:p>
          <a:p>
            <a:pPr eaLnBrk="1" hangingPunct="1">
              <a:buFont typeface="Wingdings" pitchFamily="2" charset="2"/>
              <a:buNone/>
            </a:pPr>
            <a:r>
              <a:rPr lang="en-US" dirty="0" smtClean="0">
                <a:sym typeface="Wingdings" pitchFamily="2" charset="2"/>
              </a:rPr>
              <a:t>		     athlete’s foot</a:t>
            </a:r>
            <a:endParaRPr lang="en-US" dirty="0" smtClean="0"/>
          </a:p>
        </p:txBody>
      </p:sp>
      <p:pic>
        <p:nvPicPr>
          <p:cNvPr id="24580" name="Picture 4" descr="fungi"/>
          <p:cNvPicPr>
            <a:picLocks noChangeAspect="1" noChangeArrowheads="1"/>
          </p:cNvPicPr>
          <p:nvPr/>
        </p:nvPicPr>
        <p:blipFill>
          <a:blip r:embed="rId2" cstate="print"/>
          <a:srcRect/>
          <a:stretch>
            <a:fillRect/>
          </a:stretch>
        </p:blipFill>
        <p:spPr bwMode="auto">
          <a:xfrm>
            <a:off x="381000" y="1905000"/>
            <a:ext cx="3505200" cy="2311400"/>
          </a:xfrm>
          <a:prstGeom prst="rect">
            <a:avLst/>
          </a:prstGeom>
          <a:noFill/>
          <a:ln w="9525">
            <a:noFill/>
            <a:miter lim="800000"/>
            <a:headEnd/>
            <a:tailEnd/>
          </a:ln>
        </p:spPr>
      </p:pic>
      <p:pic>
        <p:nvPicPr>
          <p:cNvPr id="24581" name="Picture 5" descr="athletesfootsole"/>
          <p:cNvPicPr>
            <a:picLocks noChangeAspect="1" noChangeArrowheads="1"/>
          </p:cNvPicPr>
          <p:nvPr/>
        </p:nvPicPr>
        <p:blipFill>
          <a:blip r:embed="rId3" cstate="print"/>
          <a:srcRect/>
          <a:stretch>
            <a:fillRect/>
          </a:stretch>
        </p:blipFill>
        <p:spPr bwMode="auto">
          <a:xfrm>
            <a:off x="4343400" y="1905000"/>
            <a:ext cx="4114800" cy="3979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dirty="0" smtClean="0"/>
              <a:t>Protista – eukaryotes </a:t>
            </a:r>
            <a:endParaRPr lang="en-CA" dirty="0" smtClean="0"/>
          </a:p>
        </p:txBody>
      </p:sp>
      <p:sp>
        <p:nvSpPr>
          <p:cNvPr id="25603" name="Rectangle 3"/>
          <p:cNvSpPr>
            <a:spLocks noGrp="1" noChangeArrowheads="1"/>
          </p:cNvSpPr>
          <p:nvPr>
            <p:ph idx="1"/>
          </p:nvPr>
        </p:nvSpPr>
        <p:spPr>
          <a:xfrm>
            <a:off x="179388" y="1941513"/>
            <a:ext cx="8358187" cy="4114800"/>
          </a:xfrm>
        </p:spPr>
        <p:txBody>
          <a:bodyPr/>
          <a:lstStyle/>
          <a:p>
            <a:pPr eaLnBrk="1" hangingPunct="1">
              <a:buFont typeface="Wingdings" pitchFamily="2" charset="2"/>
              <a:buNone/>
            </a:pPr>
            <a:r>
              <a:rPr lang="en-US" dirty="0" smtClean="0"/>
              <a:t>eg. paramecium</a:t>
            </a:r>
          </a:p>
        </p:txBody>
      </p:sp>
      <p:pic>
        <p:nvPicPr>
          <p:cNvPr id="25604" name="Picture 4" descr="Paramecium">
            <a:hlinkClick r:id="rId2"/>
          </p:cNvPr>
          <p:cNvPicPr>
            <a:picLocks noChangeAspect="1" noChangeArrowheads="1"/>
          </p:cNvPicPr>
          <p:nvPr/>
        </p:nvPicPr>
        <p:blipFill>
          <a:blip r:embed="rId3" cstate="print"/>
          <a:srcRect/>
          <a:stretch>
            <a:fillRect/>
          </a:stretch>
        </p:blipFill>
        <p:spPr bwMode="auto">
          <a:xfrm>
            <a:off x="0" y="3454400"/>
            <a:ext cx="3459163" cy="3403600"/>
          </a:xfrm>
          <a:prstGeom prst="rect">
            <a:avLst/>
          </a:prstGeom>
          <a:noFill/>
          <a:ln w="9525">
            <a:noFill/>
            <a:miter lim="800000"/>
            <a:headEnd/>
            <a:tailEnd/>
          </a:ln>
        </p:spPr>
      </p:pic>
      <p:pic>
        <p:nvPicPr>
          <p:cNvPr id="25605" name="Picture 5" descr="EUGLENA"/>
          <p:cNvPicPr>
            <a:picLocks noChangeAspect="1" noChangeArrowheads="1"/>
          </p:cNvPicPr>
          <p:nvPr/>
        </p:nvPicPr>
        <p:blipFill>
          <a:blip r:embed="rId4" cstate="print"/>
          <a:srcRect/>
          <a:stretch>
            <a:fillRect/>
          </a:stretch>
        </p:blipFill>
        <p:spPr bwMode="auto">
          <a:xfrm>
            <a:off x="5219700" y="3695700"/>
            <a:ext cx="4216400" cy="3162300"/>
          </a:xfrm>
          <a:prstGeom prst="rect">
            <a:avLst/>
          </a:prstGeom>
          <a:noFill/>
          <a:ln w="9525">
            <a:noFill/>
            <a:miter lim="800000"/>
            <a:headEnd/>
            <a:tailEnd/>
          </a:ln>
        </p:spPr>
      </p:pic>
      <p:pic>
        <p:nvPicPr>
          <p:cNvPr id="25606" name="Picture 6" descr="Volvox"/>
          <p:cNvPicPr>
            <a:picLocks noChangeAspect="1" noChangeArrowheads="1"/>
          </p:cNvPicPr>
          <p:nvPr/>
        </p:nvPicPr>
        <p:blipFill>
          <a:blip r:embed="rId5" cstate="print"/>
          <a:srcRect/>
          <a:stretch>
            <a:fillRect/>
          </a:stretch>
        </p:blipFill>
        <p:spPr bwMode="auto">
          <a:xfrm>
            <a:off x="3419475" y="1916113"/>
            <a:ext cx="3252788" cy="3352800"/>
          </a:xfrm>
          <a:prstGeom prst="rect">
            <a:avLst/>
          </a:prstGeom>
          <a:noFill/>
          <a:ln w="9525">
            <a:noFill/>
            <a:miter lim="800000"/>
            <a:headEnd/>
            <a:tailEnd/>
          </a:ln>
        </p:spPr>
      </p:pic>
      <p:sp>
        <p:nvSpPr>
          <p:cNvPr id="25607" name="Text Box 7"/>
          <p:cNvSpPr txBox="1">
            <a:spLocks noChangeArrowheads="1"/>
          </p:cNvSpPr>
          <p:nvPr/>
        </p:nvSpPr>
        <p:spPr bwMode="auto">
          <a:xfrm>
            <a:off x="5867400" y="4797425"/>
            <a:ext cx="792163" cy="457200"/>
          </a:xfrm>
          <a:prstGeom prst="rect">
            <a:avLst/>
          </a:prstGeom>
          <a:noFill/>
          <a:ln w="9525">
            <a:noFill/>
            <a:miter lim="800000"/>
            <a:headEnd/>
            <a:tailEnd/>
          </a:ln>
        </p:spPr>
        <p:txBody>
          <a:bodyPr>
            <a:spAutoFit/>
          </a:bodyPr>
          <a:lstStyle/>
          <a:p>
            <a:pPr>
              <a:spcBef>
                <a:spcPct val="50000"/>
              </a:spcBef>
            </a:pPr>
            <a:r>
              <a:rPr lang="en-US" dirty="0">
                <a:hlinkClick r:id="rId6"/>
              </a:rPr>
              <a:t>Link</a:t>
            </a:r>
            <a:endParaRPr lang="en-US" dirty="0"/>
          </a:p>
        </p:txBody>
      </p:sp>
    </p:spTree>
  </p:cSld>
  <p:clrMapOvr>
    <a:masterClrMapping/>
  </p:clrMapOvr>
  <p:timing>
    <p:tnLst>
      <p:par>
        <p:cTn id="1" dur="indefinite" restart="never" nodeType="tmRoot"/>
      </p:par>
    </p:tnLst>
    <p:bldLst>
      <p:bldP spid="25603"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99592" y="116632"/>
            <a:ext cx="7125113" cy="924475"/>
          </a:xfrm>
        </p:spPr>
        <p:txBody>
          <a:bodyPr/>
          <a:lstStyle/>
          <a:p>
            <a:pPr eaLnBrk="1" hangingPunct="1"/>
            <a:r>
              <a:rPr lang="en-US" dirty="0" smtClean="0"/>
              <a:t>Monera – prokaryotes </a:t>
            </a:r>
            <a:endParaRPr lang="en-CA" dirty="0" smtClean="0"/>
          </a:p>
        </p:txBody>
      </p:sp>
      <p:sp>
        <p:nvSpPr>
          <p:cNvPr id="26627" name="Rectangle 3"/>
          <p:cNvSpPr>
            <a:spLocks noGrp="1" noChangeArrowheads="1"/>
          </p:cNvSpPr>
          <p:nvPr>
            <p:ph idx="1"/>
          </p:nvPr>
        </p:nvSpPr>
        <p:spPr>
          <a:xfrm>
            <a:off x="251520" y="894308"/>
            <a:ext cx="7125112" cy="2575967"/>
          </a:xfrm>
        </p:spPr>
        <p:txBody>
          <a:bodyPr/>
          <a:lstStyle/>
          <a:p>
            <a:pPr eaLnBrk="1" hangingPunct="1"/>
            <a:r>
              <a:rPr lang="en-US" sz="2800" dirty="0" smtClean="0"/>
              <a:t>divided into: Archaebacteria &amp; Eubacteria</a:t>
            </a:r>
          </a:p>
          <a:p>
            <a:pPr eaLnBrk="1" hangingPunct="1"/>
            <a:r>
              <a:rPr lang="en-US" sz="2800" dirty="0" smtClean="0"/>
              <a:t>See infoBit p 12</a:t>
            </a:r>
            <a:endParaRPr lang="en-CA" sz="2800" dirty="0" smtClean="0"/>
          </a:p>
          <a:p>
            <a:pPr eaLnBrk="1" hangingPunct="1"/>
            <a:endParaRPr lang="en-US" dirty="0" smtClean="0"/>
          </a:p>
        </p:txBody>
      </p:sp>
      <p:pic>
        <p:nvPicPr>
          <p:cNvPr id="26628" name="Picture 5" descr="moera kingdom"/>
          <p:cNvPicPr>
            <a:picLocks noChangeAspect="1" noChangeArrowheads="1"/>
          </p:cNvPicPr>
          <p:nvPr/>
        </p:nvPicPr>
        <p:blipFill>
          <a:blip r:embed="rId2" cstate="print"/>
          <a:srcRect/>
          <a:stretch>
            <a:fillRect/>
          </a:stretch>
        </p:blipFill>
        <p:spPr bwMode="auto">
          <a:xfrm>
            <a:off x="4160838" y="3470275"/>
            <a:ext cx="4983162" cy="3387725"/>
          </a:xfrm>
          <a:prstGeom prst="rect">
            <a:avLst/>
          </a:prstGeom>
          <a:noFill/>
          <a:ln w="9525">
            <a:noFill/>
            <a:miter lim="800000"/>
            <a:headEnd/>
            <a:tailEnd/>
          </a:ln>
        </p:spPr>
      </p:pic>
      <p:pic>
        <p:nvPicPr>
          <p:cNvPr id="26629" name="Picture 4" descr="monera2"/>
          <p:cNvPicPr>
            <a:picLocks noChangeAspect="1" noChangeArrowheads="1"/>
          </p:cNvPicPr>
          <p:nvPr/>
        </p:nvPicPr>
        <p:blipFill>
          <a:blip r:embed="rId3" cstate="print"/>
          <a:srcRect/>
          <a:stretch>
            <a:fillRect/>
          </a:stretch>
        </p:blipFill>
        <p:spPr bwMode="auto">
          <a:xfrm>
            <a:off x="0" y="3919538"/>
            <a:ext cx="4705350" cy="2938462"/>
          </a:xfrm>
          <a:prstGeom prst="rect">
            <a:avLst/>
          </a:prstGeom>
          <a:noFill/>
          <a:ln w="9525">
            <a:noFill/>
            <a:miter lim="800000"/>
            <a:headEnd/>
            <a:tailEnd/>
          </a:ln>
        </p:spPr>
      </p:pic>
      <p:pic>
        <p:nvPicPr>
          <p:cNvPr id="26630" name="Picture 6" descr="monera"/>
          <p:cNvPicPr>
            <a:picLocks noChangeAspect="1" noChangeArrowheads="1"/>
          </p:cNvPicPr>
          <p:nvPr/>
        </p:nvPicPr>
        <p:blipFill>
          <a:blip r:embed="rId4" cstate="print"/>
          <a:srcRect/>
          <a:stretch>
            <a:fillRect/>
          </a:stretch>
        </p:blipFill>
        <p:spPr bwMode="auto">
          <a:xfrm>
            <a:off x="1979613" y="3068638"/>
            <a:ext cx="3276600" cy="2967037"/>
          </a:xfrm>
          <a:prstGeom prst="rect">
            <a:avLst/>
          </a:prstGeom>
          <a:noFill/>
          <a:ln w="9525">
            <a:noFill/>
            <a:miter lim="800000"/>
            <a:headEnd/>
            <a:tailEnd/>
          </a:ln>
        </p:spPr>
      </p:pic>
      <p:sp>
        <p:nvSpPr>
          <p:cNvPr id="26631" name="TextBox 6"/>
          <p:cNvSpPr txBox="1">
            <a:spLocks noChangeArrowheads="1"/>
          </p:cNvSpPr>
          <p:nvPr/>
        </p:nvSpPr>
        <p:spPr bwMode="auto">
          <a:xfrm>
            <a:off x="5219700" y="2852738"/>
            <a:ext cx="1866900" cy="831850"/>
          </a:xfrm>
          <a:prstGeom prst="rect">
            <a:avLst/>
          </a:prstGeom>
          <a:noFill/>
          <a:ln w="9525">
            <a:noFill/>
            <a:miter lim="800000"/>
            <a:headEnd/>
            <a:tailEnd/>
          </a:ln>
        </p:spPr>
        <p:txBody>
          <a:bodyPr wrap="none">
            <a:spAutoFit/>
          </a:bodyPr>
          <a:lstStyle/>
          <a:p>
            <a:r>
              <a:rPr lang="en-US" dirty="0">
                <a:hlinkClick r:id="rId5"/>
              </a:rPr>
              <a:t>Bacteria song</a:t>
            </a:r>
            <a:endParaRPr lang="en-US" dirty="0"/>
          </a:p>
          <a:p>
            <a:endParaRPr lang="en-CA" dirty="0"/>
          </a:p>
        </p:txBody>
      </p:sp>
    </p:spTree>
  </p:cSld>
  <p:clrMapOvr>
    <a:masterClrMapping/>
  </p:clrMapOvr>
  <p:timing>
    <p:tnLst>
      <p:par>
        <p:cTn id="1" dur="indefinite" restart="never" nodeType="tmRoot"/>
      </p:par>
    </p:tnLst>
    <p:bldLst>
      <p:bldP spid="26627"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dirty="0" smtClean="0"/>
              <a:t>Check and Reflect</a:t>
            </a:r>
            <a:endParaRPr lang="en-CA" dirty="0" smtClean="0"/>
          </a:p>
        </p:txBody>
      </p:sp>
      <p:sp>
        <p:nvSpPr>
          <p:cNvPr id="27651" name="Rectangle 3"/>
          <p:cNvSpPr>
            <a:spLocks noGrp="1" noChangeArrowheads="1"/>
          </p:cNvSpPr>
          <p:nvPr>
            <p:ph idx="1"/>
          </p:nvPr>
        </p:nvSpPr>
        <p:spPr/>
        <p:txBody>
          <a:bodyPr/>
          <a:lstStyle/>
          <a:p>
            <a:pPr eaLnBrk="1" hangingPunct="1"/>
            <a:r>
              <a:rPr lang="en-US" dirty="0" smtClean="0"/>
              <a:t>Read p 4 – 5, &amp; 8 - 15</a:t>
            </a:r>
          </a:p>
          <a:p>
            <a:pPr eaLnBrk="1" hangingPunct="1"/>
            <a:r>
              <a:rPr lang="en-US" dirty="0" smtClean="0"/>
              <a:t>pg 15 #1-3 &amp; 5-7</a:t>
            </a:r>
          </a:p>
          <a:p>
            <a:pPr eaLnBrk="1" hangingPunct="1"/>
            <a:endParaRPr lang="en-US" dirty="0" smtClean="0"/>
          </a:p>
          <a:p>
            <a:pPr eaLnBrk="1" hangingPunct="1"/>
            <a:r>
              <a:rPr lang="en-US" dirty="0" smtClean="0"/>
              <a:t>Exploring Wolf Population</a:t>
            </a:r>
          </a:p>
          <a:p>
            <a:pPr eaLnBrk="1" hangingPunct="1">
              <a:buFont typeface="Wingdings" pitchFamily="2" charset="2"/>
              <a:buNone/>
            </a:pPr>
            <a:r>
              <a:rPr lang="en-US" dirty="0" smtClean="0"/>
              <a:t>	 Trends  p 6</a:t>
            </a:r>
          </a:p>
          <a:p>
            <a:pPr lvl="1" eaLnBrk="1" hangingPunct="1"/>
            <a:r>
              <a:rPr lang="en-US" dirty="0" smtClean="0"/>
              <a:t>Create bar graph</a:t>
            </a:r>
          </a:p>
          <a:p>
            <a:pPr lvl="1" eaLnBrk="1" hangingPunct="1"/>
            <a:r>
              <a:rPr lang="en-US" dirty="0" smtClean="0"/>
              <a:t>Answer bulleted ?s</a:t>
            </a:r>
            <a:endParaRPr lang="en-CA" dirty="0" smtClean="0"/>
          </a:p>
          <a:p>
            <a:pPr eaLnBrk="1" hangingPunct="1"/>
            <a:endParaRPr lang="en-CA" dirty="0" smtClean="0"/>
          </a:p>
        </p:txBody>
      </p:sp>
      <p:pic>
        <p:nvPicPr>
          <p:cNvPr id="27652" name="Picture 5" descr="http://www.buzzle.com/img/articleImages/261211-58med.jpg"/>
          <p:cNvPicPr>
            <a:picLocks noChangeAspect="1" noChangeArrowheads="1"/>
          </p:cNvPicPr>
          <p:nvPr/>
        </p:nvPicPr>
        <p:blipFill>
          <a:blip r:embed="rId2" cstate="print"/>
          <a:srcRect/>
          <a:stretch>
            <a:fillRect/>
          </a:stretch>
        </p:blipFill>
        <p:spPr bwMode="auto">
          <a:xfrm>
            <a:off x="6372225" y="0"/>
            <a:ext cx="2124075" cy="3152775"/>
          </a:xfrm>
          <a:prstGeom prst="rect">
            <a:avLst/>
          </a:prstGeom>
          <a:noFill/>
          <a:ln w="9525">
            <a:noFill/>
            <a:miter lim="800000"/>
            <a:headEnd/>
            <a:tailEnd/>
          </a:ln>
        </p:spPr>
      </p:pic>
      <p:pic>
        <p:nvPicPr>
          <p:cNvPr id="27653" name="Picture 2" descr="http://www.blackfive.net/main/images/2007/09/28/angry_wolf.jpg"/>
          <p:cNvPicPr>
            <a:picLocks noChangeAspect="1" noChangeArrowheads="1"/>
          </p:cNvPicPr>
          <p:nvPr/>
        </p:nvPicPr>
        <p:blipFill>
          <a:blip r:embed="rId3" cstate="print"/>
          <a:srcRect/>
          <a:stretch>
            <a:fillRect/>
          </a:stretch>
        </p:blipFill>
        <p:spPr bwMode="auto">
          <a:xfrm>
            <a:off x="5651500" y="3702050"/>
            <a:ext cx="3492500" cy="3155950"/>
          </a:xfrm>
          <a:prstGeom prst="rect">
            <a:avLst/>
          </a:prstGeom>
          <a:noFill/>
          <a:ln w="9525">
            <a:noFill/>
            <a:miter lim="800000"/>
            <a:headEnd/>
            <a:tailEnd/>
          </a:ln>
        </p:spPr>
      </p:pic>
    </p:spTree>
  </p:cSld>
  <p:clrMapOvr>
    <a:masterClrMapping/>
  </p:clrMapOvr>
  <p:timing>
    <p:tnLst>
      <p:par>
        <p:cTn id="1" dur="indefinite" restart="never" nodeType="tmRoot"/>
      </p:par>
    </p:tnLst>
    <p:bldLst>
      <p:bldP spid="27651"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Picture 6" descr="http://t2.gstatic.com/images?q=tbn:ANd9GcTqsmX6SDG_NghFiqa2xLErRadvEFinEM9ic2nvp5QR7AcoGIyKI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923643"/>
            <a:ext cx="3203848" cy="34742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9700" name="Picture 4" descr="http://t2.gstatic.com/images?q=tbn:ANd9GcTwMGOAl7YjU8naGQhVZ7wRllCj9wpk5cl5l2DxFEx6w8gvJ5Z7z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4513908"/>
            <a:ext cx="5868144" cy="23440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043608" y="260648"/>
            <a:ext cx="7125113" cy="924475"/>
          </a:xfrm>
        </p:spPr>
        <p:txBody>
          <a:bodyPr/>
          <a:lstStyle/>
          <a:p>
            <a:r>
              <a:rPr lang="en-CA" dirty="0" smtClean="0"/>
              <a:t>What do </a:t>
            </a:r>
            <a:r>
              <a:rPr lang="en-CA" dirty="0"/>
              <a:t>a</a:t>
            </a:r>
            <a:r>
              <a:rPr lang="en-CA" dirty="0" smtClean="0"/>
              <a:t>ll </a:t>
            </a:r>
            <a:r>
              <a:rPr lang="en-CA" dirty="0"/>
              <a:t>o</a:t>
            </a:r>
            <a:r>
              <a:rPr lang="en-CA" dirty="0" smtClean="0"/>
              <a:t>f </a:t>
            </a:r>
            <a:r>
              <a:rPr lang="en-CA" dirty="0"/>
              <a:t>t</a:t>
            </a:r>
            <a:r>
              <a:rPr lang="en-CA" dirty="0" smtClean="0"/>
              <a:t>hese </a:t>
            </a:r>
            <a:r>
              <a:rPr lang="en-CA" dirty="0"/>
              <a:t>i</a:t>
            </a:r>
            <a:r>
              <a:rPr lang="en-CA" dirty="0" smtClean="0"/>
              <a:t>mages </a:t>
            </a:r>
            <a:r>
              <a:rPr lang="en-CA" dirty="0"/>
              <a:t>h</a:t>
            </a:r>
            <a:r>
              <a:rPr lang="en-CA" dirty="0" smtClean="0"/>
              <a:t>ave to do with Biological Diversity?</a:t>
            </a:r>
            <a:endParaRPr lang="en-CA" dirty="0"/>
          </a:p>
        </p:txBody>
      </p:sp>
      <p:pic>
        <p:nvPicPr>
          <p:cNvPr id="29698" name="Picture 2" descr="http://t3.gstatic.com/images?q=tbn:ANd9GcSH-tH5dqUzyUrqB25_WVsN3P-O3XR60V3AEo_eVpiK6vH84a1IY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43625">
            <a:off x="285230" y="1649263"/>
            <a:ext cx="4307233" cy="34184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95736" y="2660744"/>
            <a:ext cx="5346340" cy="830997"/>
          </a:xfrm>
          <a:prstGeom prst="rect">
            <a:avLst/>
          </a:prstGeom>
          <a:noFill/>
        </p:spPr>
        <p:txBody>
          <a:bodyPr wrap="square" rtlCol="0">
            <a:spAutoFit/>
          </a:bodyPr>
          <a:lstStyle/>
          <a:p>
            <a:r>
              <a:rPr lang="en-CA" sz="4800" b="1" dirty="0" smtClean="0">
                <a:solidFill>
                  <a:schemeClr val="accent1">
                    <a:lumMod val="75000"/>
                  </a:schemeClr>
                </a:solidFill>
              </a:rPr>
              <a:t>Everything!!!!</a:t>
            </a:r>
            <a:endParaRPr lang="en-CA" sz="4800" b="1" dirty="0">
              <a:solidFill>
                <a:schemeClr val="accent1">
                  <a:lumMod val="75000"/>
                </a:schemeClr>
              </a:solidFill>
            </a:endParaRPr>
          </a:p>
        </p:txBody>
      </p:sp>
    </p:spTree>
    <p:extLst>
      <p:ext uri="{BB962C8B-B14F-4D97-AF65-F5344CB8AC3E}">
        <p14:creationId xmlns:p14="http://schemas.microsoft.com/office/powerpoint/2010/main" val="15390598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1.gstatic.com/images?q=tbn:ANd9GcSGx7gF80Gu2750yrIpaIpYxr0W-Ggy0whFT8D-Lorklmtgjd54rw:clem.mscd.edu/~churchcy/BIO2200/images/Cladogr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688960"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7131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75" y="56253"/>
            <a:ext cx="7125113" cy="924475"/>
          </a:xfrm>
        </p:spPr>
        <p:txBody>
          <a:bodyPr/>
          <a:lstStyle/>
          <a:p>
            <a:r>
              <a:rPr lang="en-CA" dirty="0" smtClean="0"/>
              <a:t>Natural Selection</a:t>
            </a:r>
            <a:endParaRPr lang="en-CA" dirty="0"/>
          </a:p>
        </p:txBody>
      </p:sp>
      <p:sp>
        <p:nvSpPr>
          <p:cNvPr id="3" name="Content Placeholder 2"/>
          <p:cNvSpPr>
            <a:spLocks noGrp="1"/>
          </p:cNvSpPr>
          <p:nvPr>
            <p:ph idx="1"/>
          </p:nvPr>
        </p:nvSpPr>
        <p:spPr>
          <a:xfrm>
            <a:off x="0" y="980728"/>
            <a:ext cx="8712968" cy="5400600"/>
          </a:xfrm>
        </p:spPr>
        <p:txBody>
          <a:bodyPr>
            <a:normAutofit lnSpcReduction="10000"/>
          </a:bodyPr>
          <a:lstStyle/>
          <a:p>
            <a:r>
              <a:rPr lang="en-CA" b="1" dirty="0"/>
              <a:t>Natural selection</a:t>
            </a:r>
            <a:r>
              <a:rPr lang="en-CA" dirty="0"/>
              <a:t> happens </a:t>
            </a:r>
            <a:endParaRPr lang="en-CA" dirty="0" smtClean="0"/>
          </a:p>
          <a:p>
            <a:pPr marL="0" indent="0">
              <a:buNone/>
            </a:pPr>
            <a:r>
              <a:rPr lang="en-CA" dirty="0" smtClean="0"/>
              <a:t>when </a:t>
            </a:r>
            <a:r>
              <a:rPr lang="en-CA" dirty="0"/>
              <a:t>factors in the </a:t>
            </a:r>
            <a:r>
              <a:rPr lang="en-CA" dirty="0" smtClean="0"/>
              <a:t>environment</a:t>
            </a:r>
          </a:p>
          <a:p>
            <a:pPr marL="0" indent="0">
              <a:buNone/>
            </a:pPr>
            <a:r>
              <a:rPr lang="en-CA" dirty="0" smtClean="0"/>
              <a:t> </a:t>
            </a:r>
            <a:r>
              <a:rPr lang="en-CA" dirty="0"/>
              <a:t>determines, or 'selects' </a:t>
            </a:r>
            <a:r>
              <a:rPr lang="en-CA" dirty="0" smtClean="0"/>
              <a:t>which</a:t>
            </a:r>
          </a:p>
          <a:p>
            <a:pPr marL="0" indent="0">
              <a:buNone/>
            </a:pPr>
            <a:r>
              <a:rPr lang="en-CA" dirty="0" smtClean="0"/>
              <a:t> </a:t>
            </a:r>
            <a:r>
              <a:rPr lang="en-CA" dirty="0"/>
              <a:t>individuals, within a species, </a:t>
            </a:r>
            <a:endParaRPr lang="en-CA" dirty="0" smtClean="0"/>
          </a:p>
          <a:p>
            <a:pPr marL="0" indent="0">
              <a:buNone/>
            </a:pPr>
            <a:r>
              <a:rPr lang="en-CA" dirty="0" smtClean="0"/>
              <a:t>will </a:t>
            </a:r>
            <a:r>
              <a:rPr lang="en-CA" dirty="0"/>
              <a:t>be able to survive</a:t>
            </a:r>
            <a:r>
              <a:rPr lang="en-CA" dirty="0" smtClean="0"/>
              <a:t>.</a:t>
            </a:r>
          </a:p>
          <a:p>
            <a:r>
              <a:rPr lang="en-CA" dirty="0" smtClean="0"/>
              <a:t> </a:t>
            </a:r>
            <a:r>
              <a:rPr lang="en-CA" dirty="0"/>
              <a:t>If they are able to live long </a:t>
            </a:r>
            <a:endParaRPr lang="en-CA" dirty="0" smtClean="0"/>
          </a:p>
          <a:p>
            <a:pPr marL="0" indent="0">
              <a:buNone/>
            </a:pPr>
            <a:r>
              <a:rPr lang="en-CA" dirty="0" smtClean="0"/>
              <a:t>enough </a:t>
            </a:r>
            <a:r>
              <a:rPr lang="en-CA" dirty="0"/>
              <a:t>to reproduce, then those </a:t>
            </a:r>
            <a:endParaRPr lang="en-CA" dirty="0" smtClean="0"/>
          </a:p>
          <a:p>
            <a:pPr marL="0" indent="0">
              <a:buNone/>
            </a:pPr>
            <a:r>
              <a:rPr lang="en-CA" dirty="0" smtClean="0"/>
              <a:t>individuals </a:t>
            </a:r>
            <a:r>
              <a:rPr lang="en-CA" dirty="0"/>
              <a:t>with their 'survival </a:t>
            </a:r>
            <a:endParaRPr lang="en-CA" dirty="0" smtClean="0"/>
          </a:p>
          <a:p>
            <a:pPr marL="0" indent="0">
              <a:buNone/>
            </a:pPr>
            <a:r>
              <a:rPr lang="en-CA" dirty="0" smtClean="0"/>
              <a:t>adaptations </a:t>
            </a:r>
            <a:r>
              <a:rPr lang="en-CA" dirty="0"/>
              <a:t>(characteristics) </a:t>
            </a:r>
            <a:endParaRPr lang="en-CA" dirty="0" smtClean="0"/>
          </a:p>
          <a:p>
            <a:pPr marL="0" indent="0">
              <a:buNone/>
            </a:pPr>
            <a:r>
              <a:rPr lang="en-CA" dirty="0" smtClean="0"/>
              <a:t>will </a:t>
            </a:r>
            <a:r>
              <a:rPr lang="en-CA" dirty="0"/>
              <a:t>have offspring with similar </a:t>
            </a:r>
            <a:endParaRPr lang="en-CA" dirty="0" smtClean="0"/>
          </a:p>
          <a:p>
            <a:pPr marL="0" indent="0">
              <a:buNone/>
            </a:pPr>
            <a:r>
              <a:rPr lang="en-CA" dirty="0" smtClean="0"/>
              <a:t>survival </a:t>
            </a:r>
            <a:r>
              <a:rPr lang="en-CA" dirty="0"/>
              <a:t>characteristics</a:t>
            </a:r>
          </a:p>
          <a:p>
            <a:endParaRPr lang="en-CA" dirty="0" smtClean="0"/>
          </a:p>
          <a:p>
            <a:r>
              <a:rPr lang="en-CA" dirty="0" smtClean="0"/>
              <a:t>And of course there are those who we have no idea how they have survived this long…</a:t>
            </a:r>
          </a:p>
          <a:p>
            <a:pPr marL="0" indent="0">
              <a:buNone/>
            </a:pPr>
            <a:endParaRPr lang="en-CA" dirty="0"/>
          </a:p>
        </p:txBody>
      </p:sp>
      <p:pic>
        <p:nvPicPr>
          <p:cNvPr id="12290" name="Picture 2" descr="http://t3.gstatic.com/images?q=tbn:ANd9GcQOxcPtZaCtkvPUxLea_e2QxJg6yC7R6G4ueWhvmkKYGTF2H7Q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8219" y="1052736"/>
            <a:ext cx="4896544" cy="39211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771800" y="6309320"/>
            <a:ext cx="4572000" cy="400110"/>
          </a:xfrm>
          <a:prstGeom prst="rect">
            <a:avLst/>
          </a:prstGeom>
        </p:spPr>
        <p:txBody>
          <a:bodyPr>
            <a:spAutoFit/>
          </a:bodyPr>
          <a:lstStyle/>
          <a:p>
            <a:r>
              <a:rPr lang="en-CA" sz="1000" dirty="0">
                <a:hlinkClick r:id="rId3"/>
              </a:rPr>
              <a:t>http://www.facebook.com/media/set/?set=a.406350561171.183244.514901171&amp;type=3#!/</a:t>
            </a:r>
            <a:r>
              <a:rPr lang="en-CA" sz="1000" dirty="0" smtClean="0">
                <a:hlinkClick r:id="rId3"/>
              </a:rPr>
              <a:t>photo.php?v=1248320281427&amp;set=t.130600720&amp;type=2&amp;theater</a:t>
            </a:r>
            <a:r>
              <a:rPr lang="en-CA" sz="1000" dirty="0" smtClean="0"/>
              <a:t> </a:t>
            </a:r>
            <a:endParaRPr lang="en-CA" sz="1000" dirty="0"/>
          </a:p>
        </p:txBody>
      </p:sp>
    </p:spTree>
    <p:extLst>
      <p:ext uri="{BB962C8B-B14F-4D97-AF65-F5344CB8AC3E}">
        <p14:creationId xmlns:p14="http://schemas.microsoft.com/office/powerpoint/2010/main" val="23317654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125113" cy="924475"/>
          </a:xfrm>
        </p:spPr>
        <p:txBody>
          <a:bodyPr/>
          <a:lstStyle/>
          <a:p>
            <a:r>
              <a:rPr lang="en-CA" dirty="0" smtClean="0"/>
              <a:t>The Theory of Natural Selection</a:t>
            </a:r>
            <a:endParaRPr lang="en-CA" dirty="0"/>
          </a:p>
        </p:txBody>
      </p:sp>
      <p:sp>
        <p:nvSpPr>
          <p:cNvPr id="3" name="Content Placeholder 2"/>
          <p:cNvSpPr>
            <a:spLocks noGrp="1"/>
          </p:cNvSpPr>
          <p:nvPr>
            <p:ph idx="1"/>
          </p:nvPr>
        </p:nvSpPr>
        <p:spPr>
          <a:xfrm>
            <a:off x="467544" y="1196752"/>
            <a:ext cx="7125112" cy="5472608"/>
          </a:xfrm>
        </p:spPr>
        <p:txBody>
          <a:bodyPr>
            <a:normAutofit/>
          </a:bodyPr>
          <a:lstStyle/>
          <a:p>
            <a:pPr marL="0" indent="0">
              <a:buNone/>
            </a:pPr>
            <a:r>
              <a:rPr lang="en-CA" dirty="0" smtClean="0"/>
              <a:t> </a:t>
            </a:r>
            <a:endParaRPr lang="en-CA" dirty="0"/>
          </a:p>
          <a:p>
            <a:r>
              <a:rPr lang="en-CA" dirty="0"/>
              <a:t>The diversity of life in the Galapagos Islands helped Darwin explain his theory of natural selection. It can be summed up in four statements: </a:t>
            </a:r>
          </a:p>
          <a:p>
            <a:pPr>
              <a:buAutoNum type="arabicPeriod"/>
            </a:pPr>
            <a:r>
              <a:rPr lang="en-CA" dirty="0" smtClean="0"/>
              <a:t>All </a:t>
            </a:r>
            <a:r>
              <a:rPr lang="en-CA" dirty="0"/>
              <a:t>organisms produce more offspring than can possibly survive</a:t>
            </a:r>
            <a:r>
              <a:rPr lang="en-CA" dirty="0" smtClean="0"/>
              <a:t>.</a:t>
            </a:r>
          </a:p>
          <a:p>
            <a:pPr marL="0" indent="0">
              <a:buNone/>
            </a:pPr>
            <a:r>
              <a:rPr lang="en-CA" dirty="0" smtClean="0"/>
              <a:t> </a:t>
            </a:r>
            <a:endParaRPr lang="en-CA" dirty="0"/>
          </a:p>
          <a:p>
            <a:pPr marL="0" indent="0">
              <a:buNone/>
            </a:pPr>
            <a:r>
              <a:rPr lang="en-CA" dirty="0"/>
              <a:t>2. There is incredible variation within each species. </a:t>
            </a:r>
          </a:p>
          <a:p>
            <a:pPr marL="0" indent="0">
              <a:buNone/>
            </a:pPr>
            <a:endParaRPr lang="en-CA" dirty="0"/>
          </a:p>
          <a:p>
            <a:pPr marL="0" indent="0">
              <a:buNone/>
            </a:pPr>
            <a:r>
              <a:rPr lang="en-CA" dirty="0"/>
              <a:t>3. Some of the variations increase the chances of an organism surviving to reproduce. </a:t>
            </a:r>
            <a:endParaRPr lang="en-CA" dirty="0" smtClean="0"/>
          </a:p>
          <a:p>
            <a:pPr marL="0" indent="0">
              <a:buNone/>
            </a:pPr>
            <a:endParaRPr lang="en-CA" dirty="0"/>
          </a:p>
          <a:p>
            <a:pPr marL="0" indent="0">
              <a:buNone/>
            </a:pPr>
            <a:r>
              <a:rPr lang="en-CA" dirty="0"/>
              <a:t>4. Over time, variations passed on through offspring lead to changes in the genetic characteristics of a species. </a:t>
            </a:r>
          </a:p>
          <a:p>
            <a:endParaRPr lang="en-CA" dirty="0"/>
          </a:p>
        </p:txBody>
      </p:sp>
      <p:pic>
        <p:nvPicPr>
          <p:cNvPr id="2050" name="Picture 2" descr="http://t3.gstatic.com/images?q=tbn:ANd9GcSCLh6yDtTkrQUcTxEDpIFEr-PHYxb7Ko8JiaWHmj1z0tlg9nH2:citizenscientistsleague.com/wp-content/uploads/2012/01/Darwin.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109"/>
            <a:ext cx="1835696" cy="20144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4267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333375"/>
            <a:ext cx="8637588" cy="762000"/>
          </a:xfrm>
        </p:spPr>
        <p:txBody>
          <a:bodyPr/>
          <a:lstStyle/>
          <a:p>
            <a:pPr eaLnBrk="1" hangingPunct="1"/>
            <a:r>
              <a:rPr lang="en-US" dirty="0" smtClean="0"/>
              <a:t>Natural Selection</a:t>
            </a:r>
            <a:endParaRPr lang="en-CA" dirty="0" smtClean="0"/>
          </a:p>
        </p:txBody>
      </p:sp>
      <p:sp>
        <p:nvSpPr>
          <p:cNvPr id="45059" name="Rectangle 3"/>
          <p:cNvSpPr>
            <a:spLocks noGrp="1" noChangeArrowheads="1"/>
          </p:cNvSpPr>
          <p:nvPr>
            <p:ph idx="1"/>
          </p:nvPr>
        </p:nvSpPr>
        <p:spPr>
          <a:xfrm>
            <a:off x="0" y="1916113"/>
            <a:ext cx="4548188" cy="4114800"/>
          </a:xfrm>
        </p:spPr>
        <p:txBody>
          <a:bodyPr/>
          <a:lstStyle/>
          <a:p>
            <a:pPr eaLnBrk="1" hangingPunct="1"/>
            <a:r>
              <a:rPr lang="en-US" dirty="0" smtClean="0"/>
              <a:t>differential survival of organisms results in changes in the frequency of traits</a:t>
            </a:r>
          </a:p>
          <a:p>
            <a:pPr marL="0" indent="0" eaLnBrk="1" hangingPunct="1">
              <a:buNone/>
            </a:pPr>
            <a:endParaRPr lang="en-US" b="1" dirty="0" smtClean="0"/>
          </a:p>
          <a:p>
            <a:pPr eaLnBrk="1" hangingPunct="1"/>
            <a:endParaRPr lang="en-US" dirty="0" smtClean="0"/>
          </a:p>
          <a:p>
            <a:pPr eaLnBrk="1" hangingPunct="1"/>
            <a:endParaRPr lang="en-US" dirty="0" smtClean="0"/>
          </a:p>
          <a:p>
            <a:pPr eaLnBrk="1" hangingPunct="1">
              <a:buFont typeface="Wingdings" pitchFamily="2" charset="2"/>
              <a:buNone/>
            </a:pPr>
            <a:r>
              <a:rPr lang="en-US" sz="2400" i="1" dirty="0" smtClean="0"/>
              <a:t>            Far Side – Gary Larson</a:t>
            </a:r>
            <a:endParaRPr lang="en-CA" sz="2400" i="1" dirty="0" smtClean="0"/>
          </a:p>
        </p:txBody>
      </p:sp>
      <p:pic>
        <p:nvPicPr>
          <p:cNvPr id="3074" name="Picture 2" descr="http://t2.gstatic.com/images?q=tbn:ANd9GcSDFrhRSCeobCp9bAOcE_RuQ0rXu7f6e3fmqqViuVNfKv4h7k2vhQ:www.heartofeugene.org/images/February-10.0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9846" y="404664"/>
            <a:ext cx="4656419" cy="56886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dirty="0" smtClean="0"/>
              <a:t>Natural Selection</a:t>
            </a:r>
            <a:endParaRPr lang="en-CA" dirty="0" smtClean="0"/>
          </a:p>
        </p:txBody>
      </p:sp>
      <p:sp>
        <p:nvSpPr>
          <p:cNvPr id="46083" name="Rectangle 3"/>
          <p:cNvSpPr>
            <a:spLocks noGrp="1" noChangeArrowheads="1"/>
          </p:cNvSpPr>
          <p:nvPr>
            <p:ph idx="1"/>
          </p:nvPr>
        </p:nvSpPr>
        <p:spPr>
          <a:xfrm>
            <a:off x="328613" y="1941513"/>
            <a:ext cx="4548187" cy="4687887"/>
          </a:xfrm>
        </p:spPr>
        <p:txBody>
          <a:bodyPr/>
          <a:lstStyle/>
          <a:p>
            <a:pPr eaLnBrk="1" hangingPunct="1"/>
            <a:r>
              <a:rPr lang="en-US" dirty="0" smtClean="0"/>
              <a:t>generally these populations will return to variability if the limiting factors are removed</a:t>
            </a:r>
          </a:p>
          <a:p>
            <a:pPr eaLnBrk="1" hangingPunct="1"/>
            <a:endParaRPr lang="en-US" dirty="0" smtClean="0"/>
          </a:p>
          <a:p>
            <a:pPr eaLnBrk="1" hangingPunct="1">
              <a:buFont typeface="Wingdings" pitchFamily="2" charset="2"/>
              <a:buNone/>
            </a:pPr>
            <a:r>
              <a:rPr lang="en-US" sz="2400" i="1" dirty="0" smtClean="0"/>
              <a:t>           Far Side – Gary Larson</a:t>
            </a:r>
            <a:endParaRPr lang="en-US" dirty="0" smtClean="0"/>
          </a:p>
          <a:p>
            <a:pPr eaLnBrk="1" hangingPunct="1"/>
            <a:endParaRPr lang="en-US" sz="2800" dirty="0" smtClean="0"/>
          </a:p>
          <a:p>
            <a:pPr eaLnBrk="1" hangingPunct="1"/>
            <a:endParaRPr lang="en-US" sz="2800" dirty="0" smtClean="0"/>
          </a:p>
        </p:txBody>
      </p:sp>
      <p:pic>
        <p:nvPicPr>
          <p:cNvPr id="46084" name="Picture 4" descr="FarSideLemmings"/>
          <p:cNvPicPr>
            <a:picLocks noChangeAspect="1" noChangeArrowheads="1"/>
          </p:cNvPicPr>
          <p:nvPr/>
        </p:nvPicPr>
        <p:blipFill>
          <a:blip r:embed="rId2" cstate="print"/>
          <a:srcRect/>
          <a:stretch>
            <a:fillRect/>
          </a:stretch>
        </p:blipFill>
        <p:spPr bwMode="auto">
          <a:xfrm>
            <a:off x="4914900" y="1371600"/>
            <a:ext cx="4229100"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16632"/>
            <a:ext cx="7125113" cy="924475"/>
          </a:xfrm>
        </p:spPr>
        <p:txBody>
          <a:bodyPr/>
          <a:lstStyle/>
          <a:p>
            <a:r>
              <a:rPr lang="en-CA" dirty="0" smtClean="0"/>
              <a:t>Measuring Biological Diversity</a:t>
            </a:r>
            <a:endParaRPr lang="en-CA" dirty="0"/>
          </a:p>
        </p:txBody>
      </p:sp>
      <p:sp>
        <p:nvSpPr>
          <p:cNvPr id="3" name="Content Placeholder 2"/>
          <p:cNvSpPr>
            <a:spLocks noGrp="1"/>
          </p:cNvSpPr>
          <p:nvPr>
            <p:ph idx="1"/>
          </p:nvPr>
        </p:nvSpPr>
        <p:spPr>
          <a:xfrm>
            <a:off x="683568" y="404664"/>
            <a:ext cx="7704856" cy="3495246"/>
          </a:xfrm>
        </p:spPr>
        <p:txBody>
          <a:bodyPr>
            <a:normAutofit/>
          </a:bodyPr>
          <a:lstStyle/>
          <a:p>
            <a:endParaRPr lang="en-CA" dirty="0"/>
          </a:p>
          <a:p>
            <a:r>
              <a:rPr lang="en-CA" dirty="0"/>
              <a:t> To determine the biological diversity of an area, biologists use a measurement called a diversity index</a:t>
            </a:r>
            <a:r>
              <a:rPr lang="en-CA" dirty="0" smtClean="0"/>
              <a:t>.</a:t>
            </a:r>
          </a:p>
          <a:p>
            <a:pPr marL="0" indent="0">
              <a:buNone/>
            </a:pPr>
            <a:endParaRPr lang="en-CA" dirty="0" smtClean="0"/>
          </a:p>
          <a:p>
            <a:r>
              <a:rPr lang="en-CA" dirty="0" smtClean="0"/>
              <a:t> </a:t>
            </a:r>
            <a:r>
              <a:rPr lang="en-CA" dirty="0"/>
              <a:t>This compares the diversity of species in a certain area with the total number of organisms in that same area, or ecosystem. It is primarily used to check on the health of an ecosystem – a healthy ecosystem has a high diversity index. </a:t>
            </a:r>
          </a:p>
        </p:txBody>
      </p:sp>
      <p:pic>
        <p:nvPicPr>
          <p:cNvPr id="1026" name="Picture 2" descr="http://t3.gstatic.com/images?q=tbn:ANd9GcQk8D8Ob6jEHd_hGxTCeHhNxbjoIx6Xk1fD1zB0SrUsbhw6OuovL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861048"/>
            <a:ext cx="5760640" cy="2596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6900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Attack of the Pine Beetle</a:t>
            </a:r>
            <a:endParaRPr lang="en-CA" dirty="0"/>
          </a:p>
        </p:txBody>
      </p:sp>
      <p:pic>
        <p:nvPicPr>
          <p:cNvPr id="1026" name="Picture 2" descr="http://t3.gstatic.com/images?q=tbn:ANd9GcQw638mIGMlRqocHDgP079llE4nP4Q4qLaldMHVDdDG2CZrm4L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484784"/>
            <a:ext cx="6450861" cy="42538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t0.gstatic.com/images?q=tbn:ANd9GcR8rrQEORx-ugytw3Nx9AaRfaiHLQiyFFPvBBHWe6ArlBE-Mhwq"/>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782" b="100000" l="1887" r="94340"/>
                    </a14:imgEffect>
                  </a14:imgLayer>
                </a14:imgProps>
              </a:ext>
              <a:ext uri="{28A0092B-C50C-407E-A947-70E740481C1C}">
                <a14:useLocalDpi xmlns:a14="http://schemas.microsoft.com/office/drawing/2010/main" val="0"/>
              </a:ext>
            </a:extLst>
          </a:blip>
          <a:srcRect/>
          <a:stretch>
            <a:fillRect/>
          </a:stretch>
        </p:blipFill>
        <p:spPr bwMode="auto">
          <a:xfrm>
            <a:off x="251520" y="1988840"/>
            <a:ext cx="2019300" cy="22669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t0.gstatic.com/images?q=tbn:ANd9GcR8rrQEORx-ugytw3Nx9AaRfaiHLQiyFFPvBBHWe6ArlBE-Mhwq"/>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782" b="100000" l="1887" r="94340"/>
                    </a14:imgEffect>
                  </a14:imgLayer>
                </a14:imgProps>
              </a:ext>
              <a:ext uri="{28A0092B-C50C-407E-A947-70E740481C1C}">
                <a14:useLocalDpi xmlns:a14="http://schemas.microsoft.com/office/drawing/2010/main" val="0"/>
              </a:ext>
            </a:extLst>
          </a:blip>
          <a:srcRect/>
          <a:stretch>
            <a:fillRect/>
          </a:stretch>
        </p:blipFill>
        <p:spPr bwMode="auto">
          <a:xfrm>
            <a:off x="4860032" y="4725144"/>
            <a:ext cx="2019300" cy="22669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t0.gstatic.com/images?q=tbn:ANd9GcR8rrQEORx-ugytw3Nx9AaRfaiHLQiyFFPvBBHWe6ArlBE-Mhwq"/>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782" b="100000" l="1887" r="94340"/>
                    </a14:imgEffect>
                  </a14:imgLayer>
                </a14:imgProps>
              </a:ext>
              <a:ext uri="{28A0092B-C50C-407E-A947-70E740481C1C}">
                <a14:useLocalDpi xmlns:a14="http://schemas.microsoft.com/office/drawing/2010/main" val="0"/>
              </a:ext>
            </a:extLst>
          </a:blip>
          <a:srcRect/>
          <a:stretch>
            <a:fillRect/>
          </a:stretch>
        </p:blipFill>
        <p:spPr bwMode="auto">
          <a:xfrm>
            <a:off x="539552" y="4591050"/>
            <a:ext cx="2019300" cy="2266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t0.gstatic.com/images?q=tbn:ANd9GcR8rrQEORx-ugytw3Nx9AaRfaiHLQiyFFPvBBHWe6ArlBE-Mhwq"/>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782" b="100000" l="1887" r="94340"/>
                    </a14:imgEffect>
                  </a14:imgLayer>
                </a14:imgProps>
              </a:ext>
              <a:ext uri="{28A0092B-C50C-407E-A947-70E740481C1C}">
                <a14:useLocalDpi xmlns:a14="http://schemas.microsoft.com/office/drawing/2010/main" val="0"/>
              </a:ext>
            </a:extLst>
          </a:blip>
          <a:srcRect/>
          <a:stretch>
            <a:fillRect/>
          </a:stretch>
        </p:blipFill>
        <p:spPr bwMode="auto">
          <a:xfrm>
            <a:off x="6831746" y="0"/>
            <a:ext cx="2019300"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0268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43608" y="836712"/>
            <a:ext cx="7056784" cy="53285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8" name="Straight Connector 7"/>
          <p:cNvCxnSpPr/>
          <p:nvPr/>
        </p:nvCxnSpPr>
        <p:spPr>
          <a:xfrm flipV="1">
            <a:off x="1043608" y="3284984"/>
            <a:ext cx="3744416" cy="28803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1" name="Straight Connector 10"/>
          <p:cNvCxnSpPr/>
          <p:nvPr/>
        </p:nvCxnSpPr>
        <p:spPr>
          <a:xfrm>
            <a:off x="4788024" y="3284984"/>
            <a:ext cx="2304256"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3" name="Straight Connector 12"/>
          <p:cNvCxnSpPr/>
          <p:nvPr/>
        </p:nvCxnSpPr>
        <p:spPr>
          <a:xfrm>
            <a:off x="7092280" y="3284984"/>
            <a:ext cx="1008112" cy="576064"/>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Straight Connector 14"/>
          <p:cNvCxnSpPr/>
          <p:nvPr/>
        </p:nvCxnSpPr>
        <p:spPr>
          <a:xfrm>
            <a:off x="1043608" y="836712"/>
            <a:ext cx="7056784" cy="5328592"/>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83568" y="44624"/>
            <a:ext cx="7560840" cy="830997"/>
          </a:xfrm>
          <a:prstGeom prst="rect">
            <a:avLst/>
          </a:prstGeom>
          <a:noFill/>
        </p:spPr>
        <p:txBody>
          <a:bodyPr wrap="square" rtlCol="0">
            <a:spAutoFit/>
          </a:bodyPr>
          <a:lstStyle/>
          <a:p>
            <a:r>
              <a:rPr lang="en-CA" dirty="0" smtClean="0"/>
              <a:t>Explain how this Graph relates to Biodiversity and the Pine Beetle</a:t>
            </a:r>
            <a:endParaRPr lang="en-CA" dirty="0"/>
          </a:p>
        </p:txBody>
      </p:sp>
    </p:spTree>
    <p:extLst>
      <p:ext uri="{BB962C8B-B14F-4D97-AF65-F5344CB8AC3E}">
        <p14:creationId xmlns:p14="http://schemas.microsoft.com/office/powerpoint/2010/main" val="15061395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dirty="0" smtClean="0"/>
              <a:t>Population</a:t>
            </a:r>
            <a:endParaRPr lang="en-CA" dirty="0" smtClean="0"/>
          </a:p>
        </p:txBody>
      </p:sp>
      <p:sp>
        <p:nvSpPr>
          <p:cNvPr id="9219" name="Rectangle 3"/>
          <p:cNvSpPr>
            <a:spLocks noGrp="1" noChangeArrowheads="1"/>
          </p:cNvSpPr>
          <p:nvPr>
            <p:ph idx="1"/>
          </p:nvPr>
        </p:nvSpPr>
        <p:spPr>
          <a:xfrm>
            <a:off x="3791220" y="2776052"/>
            <a:ext cx="5352780" cy="4051437"/>
          </a:xfrm>
        </p:spPr>
        <p:txBody>
          <a:bodyPr/>
          <a:lstStyle/>
          <a:p>
            <a:pPr eaLnBrk="1" hangingPunct="1"/>
            <a:r>
              <a:rPr lang="en-US" dirty="0" smtClean="0"/>
              <a:t>a group of the same species in the same place at the same time</a:t>
            </a:r>
            <a:endParaRPr lang="en-CA" dirty="0" smtClean="0"/>
          </a:p>
        </p:txBody>
      </p:sp>
      <p:pic>
        <p:nvPicPr>
          <p:cNvPr id="9220" name="Picture 4" descr="herd"/>
          <p:cNvPicPr>
            <a:picLocks noChangeAspect="1" noChangeArrowheads="1"/>
          </p:cNvPicPr>
          <p:nvPr/>
        </p:nvPicPr>
        <p:blipFill>
          <a:blip r:embed="rId2" cstate="print"/>
          <a:srcRect/>
          <a:stretch>
            <a:fillRect/>
          </a:stretch>
        </p:blipFill>
        <p:spPr bwMode="auto">
          <a:xfrm>
            <a:off x="4139952" y="188640"/>
            <a:ext cx="4724400" cy="3132138"/>
          </a:xfrm>
          <a:prstGeom prst="rect">
            <a:avLst/>
          </a:prstGeom>
          <a:noFill/>
          <a:ln w="9525">
            <a:noFill/>
            <a:miter lim="800000"/>
            <a:headEnd/>
            <a:tailEnd/>
          </a:ln>
        </p:spPr>
      </p:pic>
      <p:pic>
        <p:nvPicPr>
          <p:cNvPr id="4098" name="Picture 2" descr="http://t3.gstatic.com/images?q=tbn:ANd9GcRYKsa4sDoX3KAqe1quL_rxK-Vl97gYpxflmrUA6HMlrKLkezDC"/>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571" l="0" r="100000"/>
                    </a14:imgEffect>
                  </a14:imgLayer>
                </a14:imgProps>
              </a:ext>
              <a:ext uri="{28A0092B-C50C-407E-A947-70E740481C1C}">
                <a14:useLocalDpi xmlns:a14="http://schemas.microsoft.com/office/drawing/2010/main" val="0"/>
              </a:ext>
            </a:extLst>
          </a:blip>
          <a:srcRect/>
          <a:stretch>
            <a:fillRect/>
          </a:stretch>
        </p:blipFill>
        <p:spPr bwMode="auto">
          <a:xfrm>
            <a:off x="251520" y="2376920"/>
            <a:ext cx="3528392" cy="38060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1358900" y="3363432"/>
            <a:ext cx="7125112" cy="2524442"/>
          </a:xfrm>
        </p:spPr>
        <p:txBody>
          <a:bodyPr/>
          <a:lstStyle/>
          <a:p>
            <a:pPr eaLnBrk="1" hangingPunct="1"/>
            <a:r>
              <a:rPr lang="en-US" dirty="0" smtClean="0"/>
              <a:t>a number of different </a:t>
            </a:r>
          </a:p>
          <a:p>
            <a:pPr marL="0" indent="0" eaLnBrk="1" hangingPunct="1">
              <a:buNone/>
            </a:pPr>
            <a:r>
              <a:rPr lang="en-US" dirty="0" smtClean="0"/>
              <a:t>populations in the same place</a:t>
            </a:r>
          </a:p>
          <a:p>
            <a:pPr marL="0" indent="0" eaLnBrk="1" hangingPunct="1">
              <a:buNone/>
            </a:pPr>
            <a:r>
              <a:rPr lang="en-US" dirty="0" smtClean="0"/>
              <a:t> at the same time</a:t>
            </a:r>
            <a:endParaRPr lang="en-CA" dirty="0" smtClean="0"/>
          </a:p>
        </p:txBody>
      </p:sp>
      <p:pic>
        <p:nvPicPr>
          <p:cNvPr id="10244" name="Picture 4" descr="coral community"/>
          <p:cNvPicPr>
            <a:picLocks noChangeAspect="1" noChangeArrowheads="1"/>
          </p:cNvPicPr>
          <p:nvPr/>
        </p:nvPicPr>
        <p:blipFill>
          <a:blip r:embed="rId2" cstate="print"/>
          <a:srcRect/>
          <a:stretch>
            <a:fillRect/>
          </a:stretch>
        </p:blipFill>
        <p:spPr bwMode="auto">
          <a:xfrm>
            <a:off x="3923928" y="0"/>
            <a:ext cx="5067300" cy="3149600"/>
          </a:xfrm>
          <a:prstGeom prst="rect">
            <a:avLst/>
          </a:prstGeom>
          <a:noFill/>
          <a:ln w="9525">
            <a:noFill/>
            <a:miter lim="800000"/>
            <a:headEnd/>
            <a:tailEnd/>
          </a:ln>
        </p:spPr>
      </p:pic>
      <p:sp>
        <p:nvSpPr>
          <p:cNvPr id="2" name="AutoShape 2" descr="data:image/jpeg;base64,/9j/4AAQSkZJRgABAQAAAQABAAD/2wCEAAkGBhQSEBQUExQWFRUVGBwYGBcXGRwXGhkcIB4aGBoYGB0eHCcgIRsjHBgaIC8gIycpLC0sGh4xNTAqNSYrLCkBCQoKDgwOGg8PGikkHyQsLCwsKiwsKSkvMCwsLCwsLCwsLCwsLCwsKSwpLCwsLCwsLCksLCwsLCwsLCwsLCksLv/AABEIAOwA1gMBIgACEQEDEQH/xAAcAAACAwEBAQEAAAAAAAAAAAAABgQFBwMBAgj/xABAEAACAQIEBAQDBgQFAwQDAAABAhEAAwQSITEFBkFREyJhcQeBkRQjMkKhsVJiwdFygpLh8BUzoghDwvEWNNP/xAAaAQADAQEBAQAAAAAAAAAAAAAAAwQCAQUG/8QAJREAAgMAAgIDAQACAwAAAAAAAAECAxESIQQxEyJBUSNxMsHh/9oADAMBAAIRAxEAPwDYqKKKACiiigAooooAKKKKAClPG82urtlUELm8ogkkGMrL+LufL2psrNuPW1tYx7qArc8TQroZkQfYj6gmlWSxD6Um3qGvgHMy33a2T5112Kz3kHqJq+pa5ftZsVdukDMVk+7H+yxTLWoPV2ZtSUugooorYoKKKKACiiigAooooAKKKKACiiigAooooAKKKKACiiigAooooAKKKKAI3Eccliy924YS2pZjvoOw79hSjwrnrE3HzXcGLVjcE3fvY7lIgn+WQe00y8ycM+0YO/ZG9y2yg9mjyn/UBWacRuOqEXbzrOXyqMrLGrSd4OxpVknH0U0VKzdNXt4pDbFwMChUMGGxBEgj0I1pC5hvhsUjnYn9tjXfB8ZVsHbsIdFUgnTYE5V+kVXYXD/acTYtxoHzMOygS37R86TOfJpI1XDhrYycn3i9y835QFA/8jTTSAvMQwV4ow/iUj2/Cx9J/Q0q8TU+dzirly+wzqQ8FeogA/h0+lNT4RWnZUuyTw2d7gAkkAeuleWroYSpDDuDI/Ss64txK7cweBuXROZQbjSVgg5WJA6ka6gjU6VR8fWbNi2l25by3Bkug6iZDBiGAOnvJFDtSeGY+PyjqfZslUHNnNdvBosmblzRF6noW9hP/Iqh+GfEXSzikvX/ABbWHYFbrH8KkMWDMeilCfnWRc2c73cZj7lxDNsuq20j8iE5PYmST/iNbb2OoSo8Z5I3flTjVy81xWBhANT/ABHcDrUPnDFXHuraS+9kASfDgFidpbeB29aT+VfiF9isMMSodmOcC3+MaDRtCsR1nvUDinNdviWLz2bJ1VLcOwDGDOgEjr1OwrG/X2URinb66Gq3zFe0tZje8MkEnRmI2kwJiR8gd6YeX+brV3wrZzBnDZGaIfIYMGZkjUSBImNqX+EcKLXrQWIDjpMhdSf0pU+InD0wfEl8IhVvKLuVf/bcNqQOgJAYes0Q1vTt3HqKRt1FUPC+akfALirnlgQ8AnzA5SABrqdvQirTA49bqyvTQjse1NbSeEnF5v4SqKKK6ZCiiigAooooAKKKKACiiigAopc5h54s4R/DIZ7gGYqsAAHbMx0BPbXpXflbm+zjkLW5Vl/FbaMy+vqOk96zyXo1xeaXZrIeb7t43DcYjOxIAVMwI/kjXYCSfnWncYxeVco/NM94pJ4jjFS4GKltCIUZjvOn1pFsu0irxljKbl54KrldWKBjnGWekruDBO8yJ2px5KwQ8W/cO+iD5+Y/Xy/SlfGYtmYHKV8NpUkrDSIYQNgVJ+gpk5Ix037qT+JA8exj/wCVZrxSN+QmkxT+IuEdccQxkXcrqYjyDTL7jLB95qn4jxNUtkwBOiQAJEbDrEia0L4j8L8b7PDKpXxNTJMEJMACSR2rOOOctm0lsfjn8V6AAoOsL1M9DpGs9Kusy1Qin3/0Y8ebgnL8NAfG2ruEsW7bL4YtgtmO2YEOpjrJO/pVBwey1kPYup92uttiZVtSRtOUg+360v3MZ4KqFEDYysgiBvMjpv61K4JxUpj/AAGct44zqXOzakL+hIqO2KU2l3hTB5BNlZ8R7lz7lLJYC6zpctW9A9xWgSqaMfNAkdBpTDwv4cnAYEXL4U37zpn0DeCoDMFUmfMWAzEdo2kmw5dwwS69y4oa5bdmAIBKvJJdezRpI6VA5n4ziMff+z4a8UFtVuMSdCzfhVeghZ19a0m+GMncdt5LsquO3QiF5D5RBnQzPaNoPeofKPLbYXw8TecKby+S1rKhjlUtOxI2Ak61w4fjbuDxqW8aJ3ysTIBOzqeonTXaj4hcce4qRoUeQwMHfQf1rEY9f7GWTTfLPRY/ELjOUWLKGGzeKYMQFkLr/iM/5aUOH4a9icXbQHPcuMFGY7zsJPSo3CLrYrGKbxe4Tq0fiIA2Gw+laEnLqriLFyxadTae2xkwGAIaQSxIjrWm+GIxGPyJyNIXhQwfDRaZpyQWYDclwTA7a6ddKlcqWVW2+UyC+/fQR8gIFUPxC5nUW/BSCShus0/hAOVR7s2b/R61UfDr4jJexBssPDTwS+ZiAM66vJ2Ayk6/y1v3PUKf1qx/rNSorOOKfHPB27hW2ly+F0LrCqT/ACzqR66CnXl3j9rG4dL9knK86HQqRoVYdwf6EU0mLKiiigAooooAKKKKACuWKxK20LuYUbneutKPN3M1tBct5h90AziRO0hR/wA3iszfFabhHk8EDjfDLl3HXLxXPausbmUnISBoqGdtIr74KPA4vhWtlLSu/gOqnNnVlJ1Gw8wAB7610u8cF2xntkNBhwR+HqFbqd9+5pU4mXvXAwbwspBUoWzFtYIYkEQAeo3qSLyXZ6UknXiND5p4wuGu3w4YXGYwSDDT5hqOmWNKreGrev27jK6EKQqtmy6kTBMaQO+tZ7xOziLiMzO9wjVi5JYgdjJmB6/Kmv4Z4hzgri5YC3dGga5gCd16ZR16+lacU+xcZbJJo9xzHMFk5zpMHSJG56yAIFTfs2NwgOIS81t1Xd7aOhmPLA1A7E0rtxC6vFbtl3K27l0sy7iI8QMNNJgExG5p04vxTyQb7EFpJCj8JE5D71zHB9DM+bd/OhNf4k4zF4qwl9lGVynkXIfPCnY+30puw/GS2FIvhAitkzkwcwIOo27/ADmkC1wgi++LUhbNmLgMwWK7Kvc5gJ96psTxS6yeE7HKGLQY/EZJ13idYPc05xdmMmjZ8SaY43eE4rGKbiAC0QcgLASO59TvrSbimuWMSCSRctMsE6lSCCOu1PXJuOzYdVF5x5IgKDlKxJk++1KXOrKcUwWTA8zHQk+o6VmDyWGrkuCkNHJXM927i7hvmfFME6BQ4GiiNpRf/E1xTDnA8SuJGZbkG1mYwbfmGXfXLMQf4fWlngOEYMlzMVUMrQPzZTInWAN/qaduJ4i3jkUTHhtmHXXUGf5SO3YU19rBdbaakVnEcdcZsy2/Is20gSBlJBj1Mbilvj2dgC2YRsGkek60/cPw3h21UWrkBWBYMwU9dIETr/aqLmzG20a0cri4IjP5soBJMk7tMfIUiDx4V2wTjulTyrypirt1XtoUVdc9wFVjsNJMjtWq4LD+BcQvdLkjKYjy9C3cx7Vlz883wMqOST+Y6kdo13po5e5bvhDi8VdcXCPIk6qDuWBESe31rU032xMJRj1EeOaOCPewT2rIFx7xyrBAGo/ESdAARmJPr1NYXjuGXLGIuYZ9LiObRg6Ezl0J/Ke53BrU+auasRg+HWPs7lXunIXgZgoGYlegJMa/tWU4o3HPiuWcsZLtJJb/ABayfnWq84irtcv9Dzw34fJdyBmKkqQSCp1XTQd57GnD4GC4lvGWXBypdUqYIBMMjFTsR5F2pP5J5iBtMrAqymc8SAW0zACCT7mnHhIdbltbRuB1XS2nmkDQ6SNNd/WYpasaljHzqhOOx6NQopOHxJw9q8LOIzW3/MSp8v8AjG4nuJ+mtN6OCAQZBAIPodRVS7WkEljw+qKKKDIUUUUAfNxoBJ6a1kvN3J4xLM9pyLrMWZCAQSddNZUE6ddTWtkVmfGeZMILl8WbxZrTebymAVJhFMagEHX9T0TbGT9FFPHtMyzg+NbC3WzglH8txesA7j1B6fKmbA8MtXXdzcHgrbBDdM2aNRvMdN6q+asdb8VrxEJfOcZRoCQGZfTUk/Oq7gHN/wBmuQD92x8xK7aAAnvEbe/eluLfY2ufB8X6LfG8Ie0Wh/u1gsYYCG9SIJAINN+AwTcMwtiw5F0HM63EJyBWMhzInNHl7DQ0q4/nVbb2roZcQUZW8MEhWjq8CP3rjxT4uYjFX1Jt2raqCqp5m3IMsZBJ8sdBv3rVVLn0vYy26MZpjfxrCWHVbmVHuBYD7ug1Kj9SPakniGIveBkiFQZSYBOkAQ2+vaoC8xXT4k6C4wYBZAQg65RJEEEyNtas8diS32e2Cua4YY7DQDzEA+vzitX0zrkos1CSa5L9K29by4QqTuuo6gSDt7/tSnBJjqT9a0nj/Kqqi+Bdz3fxFXgFh1IA2HvpWd4mw1u4ysPMpIIFahJNEt8HF9+ht+G/DLl7EtbV2trlzMwUPEH12Pr6VM+KXAcPZ8JrIIfMUfzZs0ANmP8ANJIMabaCrL4U4U+Hfe4v3VwrlM6hkJAIjX8xHyNVvxCxn2u8lnDJKWSwZpADOcoJ1PQACaXr+QZn+E58L5eDL97d8MzEQsECIKkkdKucJwy1bvWltHOQ58QlgfLlMBgNhMVRYPFXli2xR3AH4hm2/KD3AAE+lSreMvteygL4jGYUfxdyfmaXr5dsr4w+PUjUrfEyACqMy6ZVE5Yg7RoVglSPbSk/i62UAwTDPbK6BhBGpI3GjiZ06RFNvKmKIm0xzqBMnfMTqfbXb0rPucmJ4piOgVgD7BVj6itQWPomtxrGj75b5Gs4fGJfa4LlpBnW2w8+f8ub8pAOvuBVvxzHs33VrVnJyqT/AF7dSfek1+PM1zQ7HXoIEx+tXfKbjEXHuG4FuWgMts6ZswIzE/w9NNZIp0n1omEe8/pbccwDfZ7Hjoly3aHmKhgVYgBGhtCpA32kxSpzfxZPs2RGBDMoVYggLqSf0Hz9K0O9wh8VZAUC1dK5S7fh2VmnUkqSCvfXpWZ8xcStJavWWshcV4mVg4D5FEz4b+400B83XSkVLk+ym2aiuKIfJ637lw2rGUFpLMwJgDb2gmrXmTlfF4cC8zzDLF1XIMnbSc0zR8OjbhnYFWRswcTp5YAPpqTrvVzzpiWbCi099HZiHzSFHhjUkjSTJAAAn6V2UnzxGYQ/xdlfxLhd7iHDjxHMzX7RFrEDfOqBQt0QJBCkZhr1bTUUy/B7nlswwV5iwYfck6lSASU/wkajsR61TX/iFYwvBreCwWbx3T765EBS2t0gndj+EdAOulS/gVy+Ll+7imEiyMif42Bk/JdP8wqohZt1FFFBkKKKKACsa+L/ACeLE4qx5UvuBeQaAvqQ3sddO/vWy1R864azcwF9cQ2S2V/FEkN+QqOpzRp1ptU1CSbA/N2Ouvew6IqyLWrGRJ0MQI7VRIsmKZbRRT5QR3Jkz0Om1V+LwAUeIkldQZ/KTt8qzZKEpvgNlCXtjByxyacTh7j5guU5VnqRqRvtrHvVFZwVu1i0XEhjbDQ+U5T12PTWJ9Jp45Dx6HChCgd7dwnfUAw2aOu5G29UvPfEQyIgRUIYmI1PST+1SRk1PCqVcXVyKrH4TLfdAZCyZGunQD11FWJ4Ld8rPbvApqNdANvr0r55QxPj4sl8skAwNAYIH6aVpd/imRGm1c8sDRR5p08utUebdLmk/wCGvGhygJOA4pCuhi14YO+rEakqS2szsPWuPL3IIxdx7l1mSz0eM7M5P4VXcgEmT6VVc1uDiJjKSJM767T9KZ+QuLhrPg65rbM0AlcymSNZjRi2h71H3nJFEmpdSGfG8uHA4J1s+YTq2xUbDMP4QZ2PXXrWfW+HLaGWSxBntMzOvetCw2LS5iGRXYjwwGUsSBMyNT21msi4nxHLiXCNmVHgEGQwBIn5it19rSO9yj+lrjbEqskRMFj0naf61dct2Bat+NOYMSo0jURJHyIAHYT1pSfiJMgdduvtvV5ylzl9mLWrqzbJmSxXKRoZAB6Vpx1YYhY4+/RpvKR8rNrJPX6/1qi5v5YuviLt5SmVoYy0HRQuunoaS+OfEa8mNuvhLgW2VRAMuZTlWM0MNGknXStFwN97mEtlmzMUUu2mrEKzHT+Zj9K6o8Uac1NiXw3l3D3Lah28yjzAMBBJklp2qVYwFqzxFWX/ALVyyV01E6CTHtM+1c8gF10a0pJWB6zlYE/KKusDwp8Q6qgCKluSd4ckBRPY+aR8+lIg/thZZGPx6NXD7g8JHBkzBP7ftWZfFfle8MQcWts+C6IXcahX/AQe2y76VomAwBsfdOZBEgxAPtr0NSselu/ZNi8uZCAGEkTlMgyCDvHWsqXxz6Jpx5xME4Lx+5hgQuUqdwwBjoSpIMTXvFceb9wFhEaBZ2/3pv458PBavq9ls1jPJVtWXWY/mHrv6dabeG3cGAt1rYzzkzG3rO8THrvTXZHdSCFU5RxvoyThXLt3E3ltWEZ3O6xt3Ynovcmv0pyXyuvD8IlhTmbVrjfxOYkj00AHoBSvybggOL37oWA9lQpXbWCZH+T9R3rRaojLVpLbDhLAooorQoKKKKACqrmfhwv4S9b6lCVPZh5lP1gfOvnjHMK4fcEn+EAk/QCdtfWqDinP8WVdFyyxViROUaQw11Hr6j2rHNehvxSS5NdCFwnkFLtgXHuNbzdIGkGNzvtvUHmnlywlv7knyQHkyNSAJMRMToKbUxyX0h0RnB0BAEa6QOw2+Qqu41jnIJyZUDrIYAgzCnTt1+VYrnwmpfwvai62zOsEWs3M6aFSQfUdVHyqy5Z4H9v4gGuKzWASXLEmQAYXN3J7Vb4hsO85ragk/iUZT26VOwWPFvCqqGIWBrBk6SY6zNVeT5NUlyhH7Pr/ANJaYOX1k+vZc8ew9lLk2rFvPbGrIsZRvEp18uhbsaqOJ4u8yko8oxEmTIj5QPlrTJh3trhWdR961oox3kgHU66n+9ZxdYyxKwgOwY6bAyux17elRV+POyLa9lT8iFUkvw5rih4/iNDBjkzMAdZ039KZ8PwzCOH+7UMFLTJBPXaYpIv2pJAJUaeWZ36xtPrV1wfhFzEqfCMhfKWZso9huSevzq26Ua4fHneENSnbPnvRX8Swt3FYhbeFDFymVlU5BA2zagR79THWqPi/A7+EfJfttbbpOx2OhGh36HStE5PsDCXL9q4B4jG3oW8rgkrqf4QSDBG/tUf4mYpBhvDuEvdN9mtEn/t2+oHpGVfeDvUUJtNRKbaunN+zn8PhatIrumcuxAPhlwNYAJiB3qP8UntuUuW0ykMUY5Mk6TA011G/rVPylzA1pGTMygeZSBIka5SK+eaeKPiyCslE1g6EsQMxC9vStepdmnkqvqLANbxyYgOBwts/mDSfr/f9KwqzblgPUVu/J/8A+rgo/hJ/UzTWRw3TvjOVFvMlxbnhuPLcH8QH4YE79NdNfSrvCpbsJlXaCZ6n8sk9zsOwrtesKJZvwjUzp660j8W+IWGBcK5uMTAFsSABPXbcil4l2O5N/XRw4lZNwIwMFdidQQdxp7CuXG8MtvBLcLDP4giOsiMv6T8qRh8Tls2xmR3U+gj03IP0qMvM13iJWE8OyrEJbBnX8zse50HoBSrIri5G4SaaiMWIZnBybKJLHUCNY9zFc+F4+4bWaFOoaSIU/OP/AKqanBAw82wMAn9+3Q/WuZ5es+KhIvBSR4gEZR3KyZ1idvapIvCpTS9jjyp5ke5H4jCtO40mB01/b0pgqFaQIAqgBFACgaADsKmCrqZprDzbdb5HtFFFUCQoor4u3MoJ7UAYL8UcVcs8Sv2luuttlV8oYwJAJA6xIOnrUmzxRDh8OoUrktIpU7nQkn5mT7Gqv4tXQ/EC3e0B9CwoxOHufc3GBAe2rL08kLlPzGtUX58UMQ9yfpk444IFCCXRtJ2KEzJ01EGI7gbV05h5iF6wLdq14bTLdRI2M9QJkDvVPavyPVCV91Osfv8ApUvgwFy4yuTlnT1kaD96i3AWvorkwreXMZJOvT9KpftzwQGEgyM22pMmfQxpWh8c4OEtZ8hlRusz6kg9qQUsMLbyuYKCZ6EdxXIyW9mpRkvQ68icaB8W0xmCGUnciArH3JAPzqr5nw/gXWQfhMOvt/tH6VG5Cwwu4hZmFQscvyUT1gz09KfOKXrYto72yUJKxdQbgGQJ6RrVXyKq7F+nFU7adf4ZHxC7JPTaafuXrq28PZCO2gzMqCQ5A1P+1L3EeD279+0mGGU3M0gmQFXc94kgVF4xw/EcPeS0KT5SDKN1gj+hFTXLlLG+x9EuC3Ohr4ZFzEJiJL+EpBziJYnQGD0E6+orjzphVxWGuEKFu2CXHfLAzLPsJ9x61I4dbuLg7d1lI8QBzodM2oPoIgD2qn5h4TcuBybihW6Cdh+EH2NEa/quPsLJ8m99CzyvgjeuBQQAupLEwB+9OV3kQhWKYi1mgsqBWlh0EmB0pf5aufZL5JCsGWCGiJmRT7/+QNkBVUgKV9RMwNtGnoDEUmxfYfQ38Zjrt95Naty/xw28DhgJzB8unbOQT6+1LFz4e5xNm4WdVgqw/E0TlQjYe43q+4dgbtrArnRwVbNBCwGBk6gzMD2+lOsTaxEtLybbRJ+J2PxPgLklLLuLbGfxaAr/AJSc0+oFROHckYW4ihbjLdIkMDOukyOwNec9cWCYJbbAEtc8gGmbIwJeIHljT1LDtXbgfGEuJNuyhKtnRS4zMCAIUTOy77CkS5KK0qgoObwUOMYdrNxrN1fMp17MDqG+Ypm5XAti0o6R9fxH9a+PiLh7ly0uKS2PDUhbhjzqdYkx+DYe8VScucbzMqkQVXfvoRNZcW4ahcppTxmtcMxnktT+aT85gf1q5tAQpIncfQmaU8Ld+5Qj8ir8oBP718YnnmzauLY8QZ3uBIBBCFjGZjsAJ9/SlKDk8Rltfo0cZ461tPIJPeRoTt77VI5SvMEVXdnLLpJmNSdO41OtVB4Wbl1l1Fsgs1yJyALoT6yK7cpYh7jCQVCqZYjKZ0AmNydde3vW+Dh2bbg4YOte18W2kUVenq087/Z91C4uT4Lx0E1NryunIvHp+ePiRgLmZL7IQjhkUnTMVhtJ6Qd678H5ksX+HpZvOLd/DqUQtMXLUyoB2zKTEHcRG1bZzFy1Yxtrw76lgDKkHKymIlT3jodDWKc4fB7EYQNdsML9ldT+W4o9V2YeoPyqyuVdkFXPrDUnvZR4VvO4BGvr86Y+Tl+9R4kyxC+oEaHvJpd5f5BvYkC5cIsWp/E4OZuvkXc9pp84fyJYs2k8K/cW7o4LMDB3/DpuNCJ2qDylVX0pax9KlutFvxLHXrqAFFt5mIbxWnKI0IjST69qz3iuJVGvYcGY1GvlEzMD9fn6Ve8x8x2rJKXS3iTmyjUNI091+tZni+JM993GhY7+mgj9KXTS7GVW2Rikhi+HvlOIuuD4Vq06neSWByhY66TXmJ53vXMKmGdlynV7h8zEST1Gmu5Gug9agcN5mFnCtaCHMzl50gyBE69IqJwLhRxV+3azKpuNEsYGvT3OoA7kV6FUUnL5Y+vTI1L6qMGNXKFtHe8qsbmSyDmRspUTmYgn1NONvhyYi+gY3G8OHW22gzKJVz10MEg71f8AAeRcJgbTIiyzKVe4+rOO2hgD+URSvYxz2+MhU0s27JcCGhswC6EyW1mPavLm+cm0V1NRrxlrx26mGsvcuCA6NCkaAhYAgHZtI06n0rI8NzHcuDK24jX30rSeM8WXFXnssSFyFTpsWE9fSKyKxYW3iWt3icqsVZlE7Hce5H61qp4ml7MXN7Fv0aLwr4eeNh1um7luNrESIIkBvWqm/f8As+J8F83kU+XNmWSNCvodY96Ybd4gNkxNwDIAAJgHT8PQaTrSzzBcQvPieI5VRmO+XVpPvIHfeswf2WjpwyDwtOVuZlTFW0uGAwPTQM2w9BoK0uzwW4+ZXAIOgaBP8uvZRPzYzWC4/BnIbkkHcdxH+1anyFzndbDWg7Z4CjMYkbjU+4NNuTT0RTJvYmS808duYi995A8KbaKogAAkfU9TTTy1gHfA2rtlirIzo4mAyyWA99f/ACFffG/g5jTeZ7PhXkuMzAhwpEkt5g0a69Jqx5P4LjeH+KmIso1ggtlNxdGAkMpE6GACN9AY8tblko4TVzcJ6XfEsQV4c9iA13EzC7hV0GZvYDQdz6VnfGfh/fsIrgq+mqgEMPad/rPpThwKz4t4XcUxOdvKNYJ+WyjYCmDmPA2xZDKzkFguVmkAnQZTvv0mp/kaXXorlSpdswjxm2zHXSJP0qx4Ny/fxF23btJ5rjQmYhATqdCfY/SpfOGE8DFkLpmRXPuRqR7kE/Orb4U2Wu8Xwx1OQs5PZVVp+UkD51TF6tRC1jw2zkrlN8KjtiLvjX7oUP8AwKFBARAeksxJ0knYUXuGvYuMUUm0TmXKJyzupG8TTOBRFE4qXsIzcSJw1iySwInvpXlTaK5GOLAb0K8mvaouO8Ya2XRNCBbg9fMzZo9lX9a7KSitYQg5vEXk1Uc2XsuDu/zDKPc1XcuYi890ZmOUeJcYertCLr2An50x4rDK6MrgFSNQdqIy5Lo7ZDhLGZ1gscj2bSwZAynUiI00+oPzqd/0+0oLBRJ1zNr+p6Co3EMDYt3CLIcQ2uY5g5K+UprI2jXeKr/BWWz3XcOpENqFHsP+b1HbS4S7PSokpx6FjnHgz4rIcPlYgwIIEjUwGPqTpOtUmE+F+MfrZWO9zr8gacsRejKEAUoRC7TlgkfSumF4owG500/qDXs+E38XR5vmTUbOhIxHwwxqCQttv8NxZ+hiuPCuV8dYxNthYYNbZbkkgL5SGjNMAmIietP/AP1wlwJgan9q8uccLMI/ij2O7H3/ACj51Y9ceLIlc09QxX+IX2Bcg5cucI0ZhuTbJGmsfIis75m5pvB7F61CA2yoaMxaGzGcwnQx9TTb/wBbZkZFMTKBhqIP5h7SR7ilTnXhriyq2ke4C0rlXNljU5jHbQCvnlXsj3Fbxj6FP/rV9bzXVILXNTI694HpUArrmOrHUn1O9cXxTKYKwRvMg/rU61hXK5gjEd4MVvMCLhOWoYuF8xstvLlLSInNlHsRBkVT8TtsXNwmS2p9P9qZeWuUftGHDZsjsJB6RqAP3NdOJck4i0pLMrqoJBHp8topa4p9Dfv7E2xiiOtd8Dxa5YkWmyA9P2ietcLGHNxgiCSxA06TsT2HqaeudOTrOAwAKXFv4i+y2xkAyqsZ2KiSxkKACf4tqbwT/RUvKa9x7/o5cm8Xa7g7JJPmUIsxm8oy5iSYOYgn50c0XQQoBMlWLdgRpHuCCKR+A80k27Vh7LWjaTKDJghRuukAyQZpguYtLtxszZTC6torOSQcvQScunf3rCb59ipxi4convBL7LoNVQnyx+bXWY36wSK+71jxjbt2LRBNxbt2W8iRO3qT0HavOHcEDsbmoMwwkgH3A3FMNp1t5QojUSP1n9hXFW28ZqfkJQXH2ZP8T+XsRYxYuXYNu6ALTLtCgDKezDePXrWk/BXlJLGFGLOt2+CB2VA0QPUssn2HarfmLg44hgXtgw8Z7R6B1BgexBj500cKwotWLVtVChbajKNI0Ej61THpYQN72S6KKK6cCiiigDw0rcVw+fEMJOlWnFeMBJUHbc/0FJXEOLw+ck+Yxp7dfpSJ/d8EVVL405v+DBhsecOLmzM2XLrtvv6a1FxvGSwGZ59Rp9KVL/FNZJj12mdtSeu0VD8djMSANx/Cf7Ht0r1KPG+P/k+yDyPJ+R/VdE/G4wo6XNTD6+x0n6/r718qT4pXymDK+YAiek9CKr3xnlOYeUiD1j1+UUYVkAGYFT3UyrdZB/vT7qY2xxiqfIlVLkjrxjDtaZDpIDaEzvp5iOp7VX5zqxgeg239/U1YYi9nYZiWC6CTP/NKhXUksTsenQUU1qqPELrXbPmzty/gRexti2T5WeGkxKgFio9TER61B+KuPsWMSLGD+6aypW4VLeZmho80yV7zux7VBxtxltsyEhl8ykbhh5gw9QQDSqmEvYm4zANcfLcvOdzCgs7k/I+5IHWpfKk+SG0JJN4PPK/EhewyAMPETR16jXQx29aY8PjJXzdND/Ssdw7lWDKSrDZlMEU48K5sVgBdIV9i2yt/Y/pUEol8LN6Y08Q4ZZuQzorkGAzCWA7TvGsjtVFxFAFEaZWUEdwSAP1iu1nHFnjcEp9Ik/8APaveIWpy+rKf9Jzf0FYY5NIY+GWHUWjauKogAoRMjbSveYL13wrwcILeVlGUnMSRH9aU04qqXmDHME8qsrlTpPUEaiR16V34ZxDxrjIc2RpALmSzEQo+gJ9TFJWt4VOSzTrw/B+EAF/CRt2Ij9D2ry7itWU66j+5/wCetWpsgfT+lLfMlxsMEdxl8fMyE/mCwsxvGo96ekSakQcbcIcgHaP21/ppTNy5cQgeIRlWHYsQAMpzT30I70kWMaLhJBJAgSdJPeOg1rhx/GSUQHoS3r2B/ereC+FaSuX2eGiYT4gYNLmQO7CYzhTlAnQnqR6gGrrGcQS5h79+24a3atO+ZdR5RIHuTA71ir4Ty55ipXD+P3rCX7VphlxNo2nUiQQfzAfxDUA+pqZPTji4+zW/hzzYLtpQWUMNGX+E9vbtWmWb4PvWUfBjldLmFvXrinOzi2jfw5QGJX1zET7R3qy4txp8PiGw7nKVUM1zNuGnLl6yQJPauyfFachBzliNAPFEzZZMzG2kzA+pqVNKfA+DNfW3fuXJRlBUDdl0IJgxrHrvTYBXINvtm7Iwj1FntFFFbElPjOW1uOWzsAxkiAfof/ulzi3w5uXb6suIC2QQchXzdeo39Nv0p7ooSSeo1Kcms0rsFy/YsrlS0sabjMTGx161JxmCS7bZHAKsIP8Af3HepFeGu8mYxGK8Y4c2GvPbf8MkT+x9o1qPZU29IzKdiNxPfuKe/iLw4HI/fQ/L/Y/pSThmgZTt0NepXLlFMilHHh9Ajp+b+lcbw0Nd7tuNRuN/b/nWvHStHCpu2dK1nkrhtluHobdm3aa7a8NyqgFom3LGJOxOs71l2PcJbZ2MKokn5x++lPnwc4/9owVxSRNm6yqugIRouLOuurNrptGsVJ5ONL+lFOowK7hjbdrbaFCVPuDlP6ijLpTF8ScD4PFsUvRrmcf5wLn7saXV2NRlI18h3pW6h/KQy+xkGPSQKZ1wwYD/AJ0ikjke/GKZf47Z+oKn9pp8edI0jp/SlS9lNb+pAPC7YlcgJJj5NqZ9JB+tS7OBXSQNDI07bf8APSvhrkvG3lmRpBkx+5rvh70HrEH6zI/rWMG6WOAwvi3kt/xMAfbdv0mqn/1EZc2CAImLunZZtgfKZHyNWvL+MRMbZZyFQFmYkwBCNqSdhpvWN8z8XfE4u9de4bpa42VjIlcxy5R+VYiF6U2BLc+8PjhbEA+pq65asIcQxujMMh077be1V2Bw/lHtUuw727q3FE5OncEEEH01FXSqcqsRiufGSbHPFcp2bltbasF3ZhJnoPqARSXguHYZb8Xrtw21nzWQpb+X8Wm0z8qtuK8wXbohRklcs6ltdxmOoHoK48u8l38bcNuwohdWZjCqNhJg6mNoPWpqfGcFtg/yLoz6ijW+EfEbhljDpasm4qIsKvhme+p2LEySZ1ms75q48MXjbl5B5GgIGGuUAKJGu+unrV2nwbxY0z2I752//nV5y58IfCdXv3Q2UghLYMaGYJbpp0FUf44+mSj/AMJwvh2LSb5EVfooFS6KKmfbAKKKK4AUUUUAFFFFAFHzdgGu4eEUsQZgbxB/rFZ8eCX8ubwXjvlP9q12g0+u5wWC5VqT1mJ4zFW7bC3ddUc/lZgCPft84rniMZbQS9xFG0kg7dokk11+IPw4ey1y/aGawSWMfitz0YdVnTN7TWaYu4LZGVRIOxE/KNiDtrTvneac+GP9J3F+JNibhiRbB8oOn+Zv5v22p7+A+PyYzE4cj/uWluA+qNlI+l39KQeP4jLirng5DbuRcQJ+FVcB8gjYLmKx0yxWtfBDgto2XxmcPfabLAAjwgCGy67lvK0jSIHeppS5djcSWIWvjxgQmOtXR/7tkZvdGZQT8iB/lrOFev1VxjlnDYprTX7K3GtNmQtOh3jTdZAOUyPSk/ivwp+08WOMu3ENksjeHlOY5FChCScuUlZPpI60s6YVw+8yXBcTdCDPST0PvqNfWtMwfE0v2wyddx1B6g+v9KeviDy1Zbhl8W7SW/Di992oSSm8hQJ8pbesKw+IuWHDIYI37H0IrEkPrfQ8Podp0Ij03qVaFLC84CPPaYN/I2n6iR+tcr3N10ghLapPUyx/oP0peDeRL5gwV3F3UwmHXPdfzlZAAUa6k6AdZPp3rjzx8Ojw5cLs2dCHuZt7u7KFOyqsQY11JNNXwSwDNi8TiHklbYTMddXbMdfZB+ldP/UNYPg4NwdFuXF+ZVSD/wCBp0OmSzeszrA4Q5dwe2kfI+tS1GUiRVNwvjEaOf8AN0P+L+9Xtu+PcesR9c1ejCxNdGD1bRdgqAksYAGpJOwFbtydy6MFhVtwM581w92PT2G3y9aybkTFLc4jh7dkAvmzuw1CogLNrG52+Yrdanus3pAe0UUVOAUUUUAFFFFABRRRQAUUUUAFFFFAHxcthgQwBBEEHUEHQg1gXxU5GXCX/FRYs3PwbwrdbZ/cemnQ1+gKUec8Wi4nCKzASLzeaMp0RYM6bkV1PAMT4H8O8ViMJdxNkCLb5ShkMwyhmde8TqIntNOXw44+OGqq3WDWMU4Y3FHltNCqGJ0bJsDpA0PcU6fCjHeNgneZJv3J9wF+fbefelf4ifC7FXrjNgmBs3XzvYZsmV+pWd0J82XoSSB2NNZhrlFQOAYN7OFsWrjZnt2kRmHUqoUn9Kn1wyccXhRctvbYSrqVI9CCD+9fma9Ygx20r9Pivzbzgv2fF4m3PiFLrajTfziR0jMB7g1lja3g38h/DgYq017EDyEFbS7ZjqM565Q23cz21z63GXt3HrW7fCnCX7fC7IxM5iWZFP4lRjKqfXUmOgIHSsZ5o4PewWKureQw9x2tv+V1LEgq22xEjcHpQ0ajLWa/8I8GqcNDCCblx2aO4OQA+oCjT1pb/wDUJiB9nwifxXXb/SgH/wAxTR8J7qNwq0UM+a5n/wAediR9CvyrOfjnzQt7E28JbIP2ck3DAP3jADKOvlUajuY6VoTL2Z1w0WgzNe1VUY5QSCzRCLI2GYgn0Vq54DANeuJbQAu7BF6akgCZ21NW/HeS7+FweHxV5SovuyhCIYAKGViOmbzaHWAO9PHwU5Ea5cGOvCLdsnwR1dxpn/wqdu7e2ocNE+HvIScNsEEh77x4lwbeiJOuUb+p17U20UUAFFFFABRRRQAUUUUAFFFFABRRRQAUUUUAFJ/xI5CHFLFtQ4t3LTFkZgSCCIZT11hTI7U4UUAUPJXKy8PwaYcNnIJZmiJZtSQOg2Hyq9ivaKACiiigDw1+aOfsMy8Wxcg5jfLAd5hlj3BFfpiqXiXJuFvYlMTctZrtvLBkgGD5SygwxXpI6DtXGaTRc777nes1+OvD2fB2LiiVtXfMewZSoPtMD5itKBrniMOroyOoZWEMrCQQdwR2rpzTO/gUjDAXpkD7Qcv+i3P61K5c+EVnDYxsTcuNeIcvaDSMpJnNcMnM4nfQdd9nfAYC3Zti3aRbaLsqAADqdKkUAzOvjPwG7icPhjbtvdW3ePiIkk5WWM0ATpET/NTVyZwr7Pw/D2iCpVNQdwWJcqfbNHyq7oo04FFFFABRRRQAUUUUAFFFFAH/2Q=="/>
          <p:cNvSpPr>
            <a:spLocks noChangeAspect="1" noChangeArrowheads="1"/>
          </p:cNvSpPr>
          <p:nvPr/>
        </p:nvSpPr>
        <p:spPr bwMode="auto">
          <a:xfrm>
            <a:off x="63500" y="-1087438"/>
            <a:ext cx="2038350" cy="22479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3076" name="Picture 4" descr="http://barnraisersllc.com/wp-content/uploads/2011/04/tb-group-peopl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3362325"/>
            <a:ext cx="3171825" cy="349567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6" descr="data:image/jpeg;base64,/9j/4AAQSkZJRgABAQAAAQABAAD/2wCEAAkGBhQSERUQExMWFRUWFxsXGRcXGRgWGRgVGRoXGBUXGxYXHyYeGBkjGhgVHzEgJCgpLSwsGB4xNTAqNSYrLCkBCQoKDgwOGg8PGjEkHyQrLjEvLCwwLCw0NC8wLCkuLCw0LC8sLDQsLCksLyksNS8sLDQsLCwsLSwsLCwsLCwsLP/AABEIALkBEAMBIgACEQEDEQH/xAAcAAEAAgMBAQEAAAAAAAAAAAAABgcEBQgDAgH/xABHEAABAwIDBQUFBAcFBwUAAAABAAIDBBEFEiEGBzFBURMiYXGBFDKRobFCUnLBIzNikrLR8IKDosLhFSQ0o9Li8QgWF0Nj/8QAGwEBAAMBAQEBAAAAAAAAAAAAAAMEBQYCAQf/xAAxEQACAgIBAwMBBgUFAAAAAAAAAQIDBBESBSExE0FRIjJhgZGxwRRxodHwBiNCUuH/2gAMAwEAAhEDEQA/ALvAX6iIAiIgCIiAIiIAiIgCIiAIiIAiIgCIiAIiIAiIgCIiAIiIAiIgCIiAIiIAiIgCIiAIiIAiIgCIiAIiIAi8TWMDg0vbmOgGYXJ6W4r2QaCIiAIiIAiIgCIiAIiIAiIgCIiAIiIAiIgCIiAIiIAiIgCKD7SbSTx1DmMdlay1gLa3ANz1W82f2g7buute1wRpfqPNZ8Oo0yudHdPeid0SUOfsbxFXu0mPPdO4NeQxhygAkC44k243N1tdmtpy+zJHX5XPLob9FDDqtUrnU1rvrfse3iyUORucY2gjpyA4FzjrYW4dTdY9ftM0Uc9TFq6KJ0ga7qGki46XHJRDaKv7Woe4cAcrfJun1ufVYlHhzn0uIzXOX2Z7AOtmlx+h+Khxc+27Mda+x/ncm/h4RrUpeexX9ZtxWvJc+rm11ID3MH7rLABaebaIv9+V7vxOc76lfEWW4Dr5Sdbcbc/kpZRjA2RtzUtVLJlGa78rS7nbK8aX8F103KP2Ua0m4JenHZFaPFWZ22Njca2Oh66LpvZmSV1LEZwRIRrfja/dv42sqo2c2hwplRHkwwR2cLSOeZHNPJ2V1+fjoroilDmhzTcEXB6g8FWvlJ65Iy86dr0rI6PtEWq2mxn2andIPeJys/Eb6+QAJ9FUnJQi5P2MyUlFbZlVuLRQ/rJGt8CdfgNVjRbTUzr2mbp1u36jVVNV4pxllcSTq5xPH1Xjh2MMkByPDrcbcvRYz6ja3uMVoznmvfZdi56DF4priN4cRxFiDbrY8lmKt9jZT7XGL8Q74ZSVvt5G0ZpKMlj8ssp7OMjiObyOlmg68iQtTBnLKST8t6LVd3KtzfsSpeftDc2TM3Na+W4vbrbjZc/YDt3U0xeWyF2YG4kJeMx4OsT7w4/VemwdU6qxOItlcZc/aPfqSWtN33PiNOmtlvz6W61Jzmkku33kMcvm0oxOgVpZ9saVk5pzJ32+9ocrT0LuF/BZW0GKezU01Ra/ZsLgOrrd0epsqAfXuJfI6+Zxc4+Jcb8Vm1Vc97NzExlc3y9joqCqY8XY5rh+yQfovQOB4Llyn2yynTtGkcwQ4fDRbmi2/IN/aHX8QQfjqvqqT8SJngRf2Zo6LRRnd/PO+kEkzi4OcTEScxMWliTzF72vrb0UmULWnozrIcJOO96CIvxzrC54BfDwRrbraQ0sIDCBJJcNP3Wj3nW8OXiVVGHbWSwVDahsjz3h2gLi4PbfvA346X8ivbbnH/ap3y5h2Y7jB+wDx8CTc+qhNJWZy4jgDb0WhCtRik/LOlw8eEK+M/LOq2PBAINwRcHqDwX0o3u7xXt8PhcTdzB2bvNmg/w5T6qSKg1p6Odsg4TcX7MIiL4eAiIgKx3h0r4KttQSTBUBsZ//ADmaO6PJ7fmFr6WvdHctJH5HkVZ+O4NHV08lNKLte21+bTxa4dCDYjyVPU4kie+lm/XQOyuP3m/YkHg4WPmua6vicZevD8f7mhi27+hnrW1YYx0h5C5X1Q1twJGHRwuD4L6OGCpeyn++4X8vH+uS/Np8HbhVSG2y0c36t2p7OUDvMcT194f6FZteHKyh2RXdMsytUZqLMgO0JU9w/CcuGvitrJC8nze0/lZQPA3sqZo4o3tfdwJykGzRxOnKyt7KLW5cPRa/RcdwUrJLWytl2b1FHJcYvZZVDs7iE4zRUkrm3sHBjspt+0dEliyPc37pLfgbfkrAwfe06mgbAyna61+8555/shvXxXZ2KbX0GrarXBOryarZXddiT6hhmj7CK93OcWE25gMBJzHkr7pqcRsbG33WgNHkBYKmZt8tY73WQM8muJ/xOt8lP9gdrn1sZErQHtFy4CwcL2vbl/5VW2FmuUjMyqb1HlY/6ksVf7zsStJBTfea+T1aWNHycVYCrzfFs/LJBFWwAmSlLiWgXJicBn052yg26Fyo3V+rW4fJkXRcoNIi+G4dTTvEdWXCM63aSO9yuR9leGNbH01LVNlo5szHMIczNnym4tZw4g9DqLeK0+H7SRSgXcGO5tcbfA8CFly4vEzV0jR6/wAlz6dtcHS4mRylGPDRLdipP98i/tfwlfu/Rv6Ojf0le396M/8ASvjd+5stWwsc12QOcbEHSxA4eJCzd+MV6Ond0qWj4xyhb3RU4yjv/t/Yt1J/w8t/eVjs1RsqKqKCQfo5JGscAbd1xAIuOCvzANkKSizezQNjLtCRdziOmZxJt4KhdkyRW05Fz+mj/jauk10XWG1OK+4+4P2X/MiO9OqyYc9v33Mb885/gVJxYgWubza1zTY6g2INiL8CrQ301Z7OnhH2nPefJoAH8RVbYVsrLXP9ngLGvyl93EgANIvcgHqB6qjT9Ne2dRgrhU5sm79tMOqG/wC8YdE51tSAzU8+9lDh8SsahwDA6uVjBBLA5zgAGyOykngCbm1+GllFqrdRi8WojEo6sex3ycQfkpPus2JqjUmatgdGyHVgeMpdLcZbDm1up6Xtx1UX+3oTliuLa2vxLjpqZsbGxsAaxjQ1rRwDQLADyAXoiKuY4UO3m7Rez03YtNpJrt8RH9s/QepUullDWlzjYAXJPIBUDtrtB7XUyS37oORg6Rt4epNz6qxRDlLfwX8Cj1bNvwjW4ViELJ2PnjdLE03MYI72hyg30texI5rTNgDC4NByZiW3NyGk6A+KwZMajuR3vOy/f9sxnS9vMFW3wb5bNn1qXPly7/zLk3J4trPSk8bStH+B/wDkVqrnbd7ivs9fA+/dc7s3fhf3fkS0+i6JVO+OpbMrqdfG7l8oIiKAzAiIgCg+8fd++uyT00giqYxlzEkB7DrkcW3tY6jQ8Spwi+NJrTBCtgthJKQdrVSiafll91g8CQC53iR5dVJscwOGrhdTzszxu4jgQRqHAjUEHms9F8jCMVpI+tt+TQ7K7EUuHtcKdhBd7z3HM8gcBfkPAWW+RF6Phz5tTuyxJtbN2EHaxSSPkY8OYAGvcXZTmcLEXtr00XjTbncWf7wij/FI3/IHLolFL6017kyvsS1yZRlNuErD+sq4m/h7R/1DVaux2yUeH04hY4vcdXyO4uPlrlaOQ/mt8i8ynKXlnhzlLywiIvB4IVju6GgqXmTI6Fx1JiIaCeuQgtHoAsWn3I4c1jmkSvJHvF9i3xAaAPiCp+i+7Z54R+DQ7KbFU2Htc2Bpu/3nvOZxtwF7AADoAsXePso7EKJ0Ebg2Rr2yMvoC5txYnlcE69bKUIibT2j7pa0VNu03b1cFSKmsytEYORgLXuc86BxLbgAC/O97K2URe7LZ2vlN7PkIKC1EpLfViwFfFCdMsAIJ4Xc91/kAozgO076WXtoHgOLS0khrgWkgkag8wPgrt2w3eUuJZTOHB7BYPjIa7Lxym4IIvrqOqglZ/wCnaPjDWPb0D2B3zaW/RSRtSjxaNPHzFXD05R2j9pN8tQLZ44n+jmn5G3yUk2f3qx1EscL4SwyENDg7MMx0AIsDYnTmoBVbiK9msVRC/wAC57D8C0j5qUbsd21RTTuqK0MuwWiaCH988ZCRoLDQeZOlgjdbXgknbiSi/o0/uLTREVcyiPbfYPNVYfNBTuyyuDS3XLfK5ri3NyuBZQXdju7qGvfNiMLQG27ON+Vxc6+r3ZSRlHIHiT4C9tovam0tIkhZKCai9bNJUbEUD/eoqY/3MY+YCrve3u3pIaE1dLTsjfC9rnZL96MnK4Ft7aEtN7cirfXxLEHNLHAOa4EEEAgg6EEHQhednlSaezmzYnBX4jN2cBy5QHvJ0yNuBfxN+AC6VAWBg+z1PSBzaeCOION3ZGhtzyv1WwXuyxz8k9+TO7Sl7BERRlYIsHG8ZjpYH1Epsxg9STo1o8SbBUjje9WsnecknYM5NjsDbxf7xPlZRWWxr8l3FwbMl/T2Xyy/EXPVBvKroz/xDnjo+z/rqp9szvYEpDKhoHVzeXjbmPJRRyoPs+xau6RkVrktSX3FjovmKUOaHNIIIuCNQQeBX0rRkBERAEREAREQBERAEREAREQBERAEWDjOMR00LppD3RyHEk8APFaPZ7eFDVSdjlMbj7tyCHeF+R8FFK6EZKLfdlmvFusrdsItxXlkqRFXeP70HRTmOJjHMabXdfXrYg6JbbGpbkesXDtyp8KltliL4dM0GxcAfEhYLcZaaT2saN7Ey2PIBuYj0XOuJ7RGqkMpeXX68jz063urFUVZ4ZJi4bvm4SetHTaKObvXzHD4TPmz2Ns183Z3PZ3vr7tvSyh287bmaGZ1NC8xhoAJabElzQ468RoQpKaJW2enEoZDVDaffTLURVHui2sqJKl1NLK6Rjoy8ZyXFrmlvAnWxBOnkrcX3IolRPhIjqsVkeSCIirkgREQFO78MbcZoqQHutZ2rh1c4ua2/kAf3lW9BRulljiZ7z3Bo8ybKUb2bnFJr9GW8sg/O6bs6Jr8RgzcAS71DXEfOyzZ/Vdp/J1uOvSw+S+N/ubDaDcjLTROqKeo7YsBc+NzcpIGrshBNza5sVCqGos4ELqSaRrWlziA0C5LiAAOdydLKlpd3NBJXZosSjbA92bsmOBcCTqxrwcoBPAnh4qa/HjLx2KGB1GytSUk5InW6uudJREOv3JC0eVmut8Sfipkq6xza1lEPYaFrWCPQv8Aes7mBe+Z1+LjfVRU7V1J7xnk/fNvhwUE86uj6O70YOVlRnbKSXll3r5kkDQXEgAC5J4ADiVWmz+30gOWQ5x0PEjwPIqR7aYu00Icw3ExaB+HVzv4bK/h2xy5KMPkrTyIxrlP4Rlt21py7I0uPjaw9Lm63kMwe0Oabg6gqlY5LFWjsfPmph4OI+Nj+a2c3CjRBSiZvTuoTyLHCevwNvU1bIxd7mtHiQF+wVDXi7XBw6g3VZ7TYqZqh5B7rTlb5DQn1NyttsHVntXMvplJt5ELzPAcKfUb7/B9r6qrMn0Uu29bJHjW0sdMQ113PIvlHIdSTwWvpduo3ODSwtB53v8AKyhm01a59bPm+y/IPINbb639VhRyrhsvqN9dzjHwn8E88qam0vBa+NYsIITLa50DR1J4elrn0URO3UxPBg8LfzK1eMbRdtFBFrmjBzX4G9gwg89My1Qeo87qFkpr0paWl4PN2TJy+h9i1sDxYVEXaWsQbEeP9FZ/aC9ri/Tn8FX+D497Lh9XPzjALfxuGVnpmsqpotoJ2VAqBI7tM2YuJNyb636g9F2HSMaedj+o33S/Nk7yuEY7W9nTC8zO3NkzDN924v8ADisHaLGBS0k1URfs43Pt1IHdHxsucKnG5XyunL3doXZs19QeIseStYWC8nk960S35Hpa7bLJ3y4g8VFNDe0Zje63V4c0a+Qt8SoDFUlrg4Egg3BGliOCmG9yYvjwuoPF8b7nxcyJ/wDNQGplLWZgL2Pe/DzP0XMZ1bd2jv8AolyWJt+E2X9sNta2th7xHbMsHjr0eB0PPofRUUCQ5zSdWve3XwcQsjZzaF9NMyoiPDiOTmni0+BH5HkvCtqxJPNI1paHSOeAeQcS714qOy12VKMvKLGHhrHyZTr+zJfk/j+xe+xYbLhkLXgFpiLHA8C27mkHwsqZ/wBnYfR4oHfpZaZhDg3u3zA3aDwzMGh1sSrL2ZryzAJJBxjint5gvI+qpLEZryuPit3DjyrX8kYNdMXk3KXy/wBToLaXbmOCjjqoiJO2NozwB0c4kjjcZSLdVQm0OOvqpXzPtme65tprYN+gCnn/ALFlxLAKVsLgJYpJXtDjZrgXyAtvyPAg8PjdVbPhdRTyvhnADo3Fh1Du8PEcdFs9NlXCbjrv8nL59TjJpPsmbbZvaGajm7eFwDrFveAcLG1xY+QXQOyO1zaukjqJLRucXNIHAuYbEt524HwvZURsJs37fWMpy4NaO+88zG0jM0ftG4F+V7qdbV4p7DilPRNYI6XsWiMDgC5z87r8zm4381X6/eq624R3NLf4fB86fU5y7vsW5DUNeLtII8F6KKYBWZZADwdp68v68VtMcxHKOzabE8fAdFyOL1aFmK77Ozj2a/T8zUnjNWcEbdFEqerfmGUm91LVN03qSzlJqOtfj5I7qXVruU9vswItlirAO68dm49HDVl/MZvgoLgmOmnkbI292m4I4j4rpPEMPZPE+GVocx7S1wPMH6Hx5HVUtje5asicTTPjqI76BzuykA5A3GR3mCL9ArN1EpS5RNnA6lXCr0bvH7GNtnvMkroWwBnZs4vsbmQjhpyaONrnXyUKNaW2AJGYgKSf/FuKlwb7K0ftGaLKPPK6/wAlYex26QQfpax0c0gHdjY20bHfeJdrI7oSABxtexEf8POx7mSWZ+PRU4Y5Xt76LKpNjqueN9VDJHlj4xG4cQBcm9rDw1WJK0sfJE4WfG4scOYIOnoRYjwK9o8RlDSwPIa4WIGlx0PUeCx4aqm1NHEN93yMeKa1itnQ44+aBsbvdje/L45st/p8ytY2BzyI4xd7zlaOrjwHis2koexb2V82QkFw5m5ufK66X/TWO3dK1rskZmfNxq0vcyoZwSQPsmx87A/mpns5johpajXvBoLfxOu0fMg+ig9LhD4WMlef+JzSgdAHZfpb4rJ8edrLs5wjkQ0/G/0ZlxnLEtevOv1R6ultx/q6kmw8tqpo6hw+RP5KMuwl0zHvvZsDTM63E5NWt9T9FudlZctVEf2wPjp+ajyGp1zivZDGg67arH7v9zH2wZlxCoHUsd8Y2D6grT+0C+Xna/jbqpDvDiy4gT96GM+odI38gobiAImieOFnNd+E2/Oy/Kc2rllSX+eDduX+5JfebNsq/I6sZzHfvZc3pe31Xw0LJrMNEXs8v2p2SH+zG5oH8RPqqUKual9y2RqLe38GXVSXwyvb+xE74St/mqzjerYwPC/aY6qlHGWncG/jBaWX8L2VQgOY50TwWyMJa5p0II0Isv0P/Sl6VHpv5JpRbrjL/PJ0ft6Q/CKojUGnLh46BwXObX6rfM20qxT+yid3ZZcuXTRv3QeNvBaEN1XSYOHLGUk3vbPV9yt12LO3kszYPhUvQxD96D/tWl2Cw2OoqvZpRdkscjD1HcJDh0cCLgqS7eUjhs5Sl4IMZp3EHiBYt19HBaHdnE52IQOYLgFxJHANyOBJPTUD1XB561kRa+f3O76VNPCujv2f6ERxTBZcOq30U3I3jfyew+64eB6ciCOS9gru3nbCDEqbuACoiu6J3C55xk9HWHkQD1VCUVba8cvckYS1wdobjQ8eB5WVbKoafKJf6R1GMo+lY9NeC2tnpb7PVg6CYfFjT+aqKv8A1j/xFXThuy88eB1UOU9tMyR7WD3tWNDW/iOXh4gcVTOAUktbUNp2NJme6x0Nh95zrDugc1r4P01pS7Gf69SyrXy7N+ToDdU22E0/94f+bIqW29eDXVfUVLwR8LLoLZjBPZKSKlzZuzbYu4XcSXOIHIXJVC749lpqTEJKwNJgqHZw77IeQM7HHkbgkdQfAq7iXRru5Pwc5mL1HJx+Ruz2iioqwTTZgwscwlouQXFtiRxI05Kwd9eDiooI6+EhxpyJA5vOGSwcQel8jvIFVFsthD6+YU8Au8guN9GtaOLnO5D/AEXSWF7OtjoW0LznaIuyefvAgh3kNTZTdU9GxqUHtsr4jnF6a7EF2XxXt6eOW+thf8Q4rdyzlxzE3JUQ2KwOak7aCQgsa8hjgb3AJF7eIAKmWH0ZkkDR6noOZX45k0tZEqKu+32S/p+R1SkuPJ/Bt9n6D/7T/Z/Mrer5jjDQGjgNF9L9BwMSOJSql5938sxLbHZLkwiAorpEEREBCttd2EVc8TxyGmqALGRozB7ej2XGbzuPVQ2fc3iINmVlMR95zHtd8AHBXOijnVCb3JbPDhF+UV3gW7qPDIJquSQz1Qjd+kcLNYCNQxv2b8C7jbpqFCooy45QLk6fFXhiNA2eJ8Lxdr2lpHgRY/JRDZTdTDRT+0OnlqHN/VCS2WO/Ow951tL6W6XWnh5UceElryZ2Xgu+cWnpIwd4GHdlDRHhkvCfNzA76xn4qJNVubV7NsrqZ9M9xZezmvbxY9pu1w62PLoSq6w7dJXGQNqKyPsAdTED2r29LloDCetzbxVrEz4118ZlTO6bO61TgSfBMGthlRcd6aKQemRwb87qG4PU2fFJ0LXfQq4oqZrWCNoAaG5QOQaBYD4KpcB2LxBtS2nlhaIY3AGozts6Jp0ysvfMQLajS+q84uXHdjsfk9ZmDNxqVS+z/wCGy3ogCrp3ffie0eOR7Tb4PWBszgHtRlZp+pcPJzh+jP7zQfQqwdqtkIMQibFOHDKczHsOV7DwNjYixHIgjh0C9Nmtl4aGLsYQ6xOZznnM97uF3O8tLCwXNTw1K9Xb/A0nj7s5vwUhh2Ltc8QEOE2bs+zscxkvlygdbqY7z6f2WKgkIJZEHxPcNQC9rCD6ljlZgwyIS9uIo+1OnaZG57cPftfh4r1qKZsjSx7WvadC1wDmkeIOhSGBVDlr/kfY40Ypr5K73XkTSPnYbsYMt7Gxe7W1zxsBc+YW32z3XUuIu7V2aKe1u1jtd1uGdp0dbrofFSylpGRtDI2NY0cGtAa0eQGgXqrGNSsaPGBLXUoR4lQ024Gzu/XvLOjYg1xH4nPIB9Ctjg+4yGCpbM6pklja7MInNAuQbtD3g94X5BourNRXXk2vzJn1VQXsYeMYRFVQvp5m543izhw8QQRqCCAQfBavZLYemw5r204dd5GZz3ZnEC9m3sAALnQDmpAigJAtRUbI0b5xVPponTAg9oWAuuOBPUjqdVt0QBebKdoJcGtBdxIABPmea9EQBfE0LXtLHNDmnQhwBBHiDoV9ogMTD8IgguIYY4s3Hs2NZfzygXWHtHivYsDR78lwPAaXPzHxW3Vb72cHrnSU1XRNdJ2Qc18bdT3i0g5ftA2sbajRQ3xnKuSr867HutxUk5eDIYzkpfguH9my5952p8ByC0Wx+GTSRsnqojC+9+yJDjpwJ6fh49VLlz/R+l2Uzd96+r29/wCbLmVkKa4w8BERdMUD8YNB5L9REAREQBERAEREAREQBERAEREAREQBERAEREAREQBERAEREAREQBERAEREAREQBERAEREAREQBCiIAiIgCIiAIiIAiIgCIiAIiIAiIgCIiAIiIAiIgCIiAIiIAiIgCIiAIiIAiIgCIiAIiIAiIgCIiAIiIAiIgCIiAIiIAiIgCIiAIiIAiIgCIiAIiID//2Q=="/>
          <p:cNvSpPr>
            <a:spLocks noChangeAspect="1" noChangeArrowheads="1"/>
          </p:cNvSpPr>
          <p:nvPr/>
        </p:nvSpPr>
        <p:spPr bwMode="auto">
          <a:xfrm>
            <a:off x="63500" y="-858838"/>
            <a:ext cx="2590800" cy="1762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3082" name="Picture 10" descr="http://t2.gstatic.com/images?q=tbn:ANd9GcTo3fmVBY6iK1w8gKH4wIJ08T1PTTTQi0sbEuRNuG_fKw-YrX1FU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199234">
            <a:off x="425620" y="533566"/>
            <a:ext cx="3352459" cy="2224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1009442" y="-27384"/>
            <a:ext cx="7125113" cy="924475"/>
          </a:xfrm>
        </p:spPr>
        <p:txBody>
          <a:bodyPr/>
          <a:lstStyle/>
          <a:p>
            <a:pPr eaLnBrk="1" hangingPunct="1"/>
            <a:r>
              <a:rPr lang="en-US" dirty="0" smtClean="0"/>
              <a:t>Interdependence</a:t>
            </a:r>
            <a:endParaRPr lang="en-CA" dirty="0" smtClean="0"/>
          </a:p>
        </p:txBody>
      </p:sp>
      <p:sp>
        <p:nvSpPr>
          <p:cNvPr id="29700" name="Rectangle 3"/>
          <p:cNvSpPr>
            <a:spLocks noGrp="1" noChangeArrowheads="1"/>
          </p:cNvSpPr>
          <p:nvPr>
            <p:ph idx="1"/>
          </p:nvPr>
        </p:nvSpPr>
        <p:spPr>
          <a:xfrm>
            <a:off x="328613" y="836713"/>
            <a:ext cx="8208962" cy="3600400"/>
          </a:xfrm>
        </p:spPr>
        <p:txBody>
          <a:bodyPr>
            <a:normAutofit lnSpcReduction="10000"/>
          </a:bodyPr>
          <a:lstStyle/>
          <a:p>
            <a:pPr eaLnBrk="1" hangingPunct="1">
              <a:lnSpc>
                <a:spcPct val="90000"/>
              </a:lnSpc>
            </a:pPr>
            <a:r>
              <a:rPr lang="en-US" dirty="0" smtClean="0"/>
              <a:t>No living thing can exist without interaction with other living things</a:t>
            </a:r>
          </a:p>
          <a:p>
            <a:pPr marL="0" indent="0" eaLnBrk="1" hangingPunct="1">
              <a:lnSpc>
                <a:spcPct val="90000"/>
              </a:lnSpc>
              <a:buNone/>
            </a:pPr>
            <a:r>
              <a:rPr lang="en-US" dirty="0" smtClean="0">
                <a:sym typeface="Wingdings" pitchFamily="2" charset="2"/>
              </a:rPr>
              <a:t> You don’t live in a bubble</a:t>
            </a: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r>
              <a:rPr lang="en-US" dirty="0" smtClean="0"/>
              <a:t>				Shark &amp; Remora</a:t>
            </a:r>
            <a:endParaRPr lang="en-CA" dirty="0" smtClean="0"/>
          </a:p>
        </p:txBody>
      </p:sp>
      <p:pic>
        <p:nvPicPr>
          <p:cNvPr id="2050" name="Picture 2" descr="http://t2.gstatic.com/images?q=tbn:ANd9GcRTCAG0L3bRGkwMSb6rGLai0b70cuY7T8bO_rYxc635luVpWvX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499905"/>
            <a:ext cx="5544616" cy="42285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t0.gstatic.com/images?q=tbn:ANd9GcQ14gSSCBweDwDLP2CKMqRalMsVqEi0zs102LODgL9L6hdS6rWj"/>
          <p:cNvPicPr>
            <a:picLocks noChangeAspect="1" noChangeArrowheads="1"/>
          </p:cNvPicPr>
          <p:nvPr/>
        </p:nvPicPr>
        <p:blipFill rotWithShape="1">
          <a:blip r:embed="rId2">
            <a:extLst>
              <a:ext uri="{28A0092B-C50C-407E-A947-70E740481C1C}">
                <a14:useLocalDpi xmlns:a14="http://schemas.microsoft.com/office/drawing/2010/main" val="0"/>
              </a:ext>
            </a:extLst>
          </a:blip>
          <a:srcRect t="14768" b="11859"/>
          <a:stretch/>
        </p:blipFill>
        <p:spPr bwMode="auto">
          <a:xfrm rot="821525">
            <a:off x="4747623" y="920397"/>
            <a:ext cx="4122432" cy="310883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Predator-Prey Interdependence</a:t>
            </a:r>
            <a:endParaRPr lang="en-CA" dirty="0"/>
          </a:p>
        </p:txBody>
      </p:sp>
      <p:pic>
        <p:nvPicPr>
          <p:cNvPr id="1026" name="Picture 2" descr="http://t0.gstatic.com/images?q=tbn:ANd9GcQY02Lf29l1YS-cOiIWzK5VNW8WEOvvmkJNxaNujaQg_QaKRn1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80365">
            <a:off x="329326" y="1853394"/>
            <a:ext cx="4680520" cy="35058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t3.gstatic.com/images?q=tbn:ANd9GcQHjMMF6apCdLdh_QBNsKJk0W96Rsos-XTNm71y-yrez0EwK3q3I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3498303"/>
            <a:ext cx="4104456" cy="335969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0562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95536" y="620688"/>
            <a:ext cx="7125113" cy="924475"/>
          </a:xfrm>
        </p:spPr>
        <p:txBody>
          <a:bodyPr/>
          <a:lstStyle/>
          <a:p>
            <a:pPr eaLnBrk="1" hangingPunct="1"/>
            <a:r>
              <a:rPr lang="en-US" dirty="0" smtClean="0"/>
              <a:t>Feeding Relationships</a:t>
            </a:r>
            <a:endParaRPr lang="en-CA" dirty="0" smtClean="0"/>
          </a:p>
        </p:txBody>
      </p:sp>
      <p:sp>
        <p:nvSpPr>
          <p:cNvPr id="30723" name="Rectangle 3"/>
          <p:cNvSpPr>
            <a:spLocks noGrp="1" noChangeArrowheads="1"/>
          </p:cNvSpPr>
          <p:nvPr>
            <p:ph idx="1"/>
          </p:nvPr>
        </p:nvSpPr>
        <p:spPr>
          <a:xfrm>
            <a:off x="395536" y="1453362"/>
            <a:ext cx="7125112" cy="4927965"/>
          </a:xfrm>
        </p:spPr>
        <p:txBody>
          <a:bodyPr/>
          <a:lstStyle/>
          <a:p>
            <a:pPr eaLnBrk="1" hangingPunct="1"/>
            <a:r>
              <a:rPr lang="en-US" dirty="0" smtClean="0"/>
              <a:t>Food Chain &amp; Food webs</a:t>
            </a:r>
          </a:p>
          <a:p>
            <a:pPr eaLnBrk="1" hangingPunct="1"/>
            <a:endParaRPr lang="en-US" dirty="0" smtClean="0"/>
          </a:p>
          <a:p>
            <a:pPr eaLnBrk="1" hangingPunct="1"/>
            <a:r>
              <a:rPr lang="en-US" dirty="0" smtClean="0"/>
              <a:t>Food Chain </a:t>
            </a:r>
            <a:r>
              <a:rPr lang="en-US" dirty="0" smtClean="0">
                <a:sym typeface="Wingdings" pitchFamily="2" charset="2"/>
              </a:rPr>
              <a:t> single pathway</a:t>
            </a:r>
          </a:p>
          <a:p>
            <a:pPr eaLnBrk="1" hangingPunct="1"/>
            <a:r>
              <a:rPr lang="en-US" dirty="0" smtClean="0">
                <a:sym typeface="Wingdings" pitchFamily="2" charset="2"/>
              </a:rPr>
              <a:t>Food Web Illustrates the interactions between multiple food chains</a:t>
            </a:r>
            <a:endParaRPr lang="en-US" dirty="0"/>
          </a:p>
          <a:p>
            <a:pPr marL="0" indent="0" eaLnBrk="1" hangingPunct="1">
              <a:buNone/>
            </a:pPr>
            <a:endParaRPr lang="en-US" dirty="0" smtClean="0"/>
          </a:p>
          <a:p>
            <a:pPr marL="0" indent="0" eaLnBrk="1" hangingPunct="1">
              <a:buNone/>
            </a:pPr>
            <a:r>
              <a:rPr lang="en-US" dirty="0" smtClean="0"/>
              <a:t>Eating is complex</a:t>
            </a:r>
          </a:p>
          <a:p>
            <a:pPr lvl="1" eaLnBrk="1" hangingPunct="1"/>
            <a:r>
              <a:rPr lang="en-US" dirty="0" smtClean="0">
                <a:sym typeface="Wingdings" pitchFamily="2" charset="2"/>
              </a:rPr>
              <a:t> “is eaten by”</a:t>
            </a:r>
          </a:p>
          <a:p>
            <a:pPr lvl="1" eaLnBrk="1" hangingPunct="1"/>
            <a:r>
              <a:rPr lang="en-US" dirty="0" smtClean="0">
                <a:sym typeface="Wingdings" pitchFamily="2" charset="2"/>
              </a:rPr>
              <a:t>herbivores, carnivores, omnivores, decomposers</a:t>
            </a:r>
          </a:p>
          <a:p>
            <a:pPr lvl="1" eaLnBrk="1" hangingPunct="1"/>
            <a:r>
              <a:rPr lang="en-US" dirty="0" smtClean="0">
                <a:sym typeface="Wingdings" pitchFamily="2" charset="2"/>
              </a:rPr>
              <a:t>predator/prey interdependence How can this be???</a:t>
            </a:r>
          </a:p>
          <a:p>
            <a:pPr eaLnBrk="1" hangingPunct="1"/>
            <a:r>
              <a:rPr lang="en-US" dirty="0" smtClean="0">
                <a:sym typeface="Wingdings" pitchFamily="2" charset="2"/>
              </a:rPr>
              <a:t>Create a food chain for a grassland ecosystem</a:t>
            </a:r>
            <a:endParaRPr lang="en-CA" dirty="0" smtClean="0"/>
          </a:p>
        </p:txBody>
      </p:sp>
      <p:pic>
        <p:nvPicPr>
          <p:cNvPr id="30724" name="Picture 5" descr="Cheeta"/>
          <p:cNvPicPr>
            <a:picLocks noChangeAspect="1" noChangeArrowheads="1"/>
          </p:cNvPicPr>
          <p:nvPr/>
        </p:nvPicPr>
        <p:blipFill>
          <a:blip r:embed="rId2" cstate="print"/>
          <a:srcRect/>
          <a:stretch>
            <a:fillRect/>
          </a:stretch>
        </p:blipFill>
        <p:spPr bwMode="auto">
          <a:xfrm>
            <a:off x="5220072" y="-27384"/>
            <a:ext cx="3779837" cy="3146425"/>
          </a:xfrm>
          <a:prstGeom prst="rect">
            <a:avLst/>
          </a:prstGeom>
          <a:ln>
            <a:noFill/>
          </a:ln>
          <a:effectLst>
            <a:softEdge rad="112500"/>
          </a:effectLst>
        </p:spPr>
      </p:pic>
      <p:cxnSp>
        <p:nvCxnSpPr>
          <p:cNvPr id="3" name="Elbow Connector 2"/>
          <p:cNvCxnSpPr/>
          <p:nvPr/>
        </p:nvCxnSpPr>
        <p:spPr>
          <a:xfrm rot="16200000" flipV="1">
            <a:off x="7434319" y="3230978"/>
            <a:ext cx="1476163" cy="144016"/>
          </a:xfrm>
          <a:prstGeom prst="bentConnector3">
            <a:avLst/>
          </a:prstGeom>
          <a:ln>
            <a:tailEnd type="arrow"/>
          </a:ln>
        </p:spPr>
        <p:style>
          <a:lnRef idx="3">
            <a:schemeClr val="accent1"/>
          </a:lnRef>
          <a:fillRef idx="0">
            <a:schemeClr val="accent1"/>
          </a:fillRef>
          <a:effectRef idx="2">
            <a:schemeClr val="accent1"/>
          </a:effectRef>
          <a:fontRef idx="minor">
            <a:schemeClr val="tx1"/>
          </a:fontRef>
        </p:style>
      </p:cxnSp>
      <p:sp>
        <p:nvSpPr>
          <p:cNvPr id="4" name="TextBox 3"/>
          <p:cNvSpPr txBox="1"/>
          <p:nvPr/>
        </p:nvSpPr>
        <p:spPr>
          <a:xfrm>
            <a:off x="6300267" y="4041068"/>
            <a:ext cx="2843733" cy="523220"/>
          </a:xfrm>
          <a:prstGeom prst="rect">
            <a:avLst/>
          </a:prstGeom>
          <a:noFill/>
        </p:spPr>
        <p:txBody>
          <a:bodyPr wrap="square" rtlCol="0">
            <a:spAutoFit/>
          </a:bodyPr>
          <a:lstStyle/>
          <a:p>
            <a:r>
              <a:rPr lang="en-CA" sz="1400" dirty="0" smtClean="0">
                <a:solidFill>
                  <a:schemeClr val="bg1"/>
                </a:solidFill>
              </a:rPr>
              <a:t>This seems like a really stable relationship</a:t>
            </a:r>
            <a:endParaRPr lang="en-CA" sz="1400" dirty="0">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dirty="0" smtClean="0"/>
              <a:t>Symbiotic Relations</a:t>
            </a:r>
            <a:endParaRPr lang="en-CA" dirty="0" smtClean="0"/>
          </a:p>
        </p:txBody>
      </p:sp>
      <p:sp>
        <p:nvSpPr>
          <p:cNvPr id="31747" name="Rectangle 3"/>
          <p:cNvSpPr>
            <a:spLocks noGrp="1" noChangeArrowheads="1"/>
          </p:cNvSpPr>
          <p:nvPr>
            <p:ph idx="1"/>
          </p:nvPr>
        </p:nvSpPr>
        <p:spPr>
          <a:xfrm>
            <a:off x="24227" y="332656"/>
            <a:ext cx="7125112" cy="3888432"/>
          </a:xfrm>
        </p:spPr>
        <p:txBody>
          <a:bodyPr/>
          <a:lstStyle/>
          <a:p>
            <a:pPr eaLnBrk="1" hangingPunct="1"/>
            <a:r>
              <a:rPr lang="en-US" dirty="0" smtClean="0"/>
              <a:t>Symbiosis </a:t>
            </a:r>
            <a:r>
              <a:rPr lang="en-US" sz="2400" dirty="0" smtClean="0"/>
              <a:t>(together/life) </a:t>
            </a:r>
            <a:r>
              <a:rPr lang="en-US" dirty="0" smtClean="0"/>
              <a:t>– organisms </a:t>
            </a:r>
          </a:p>
          <a:p>
            <a:pPr marL="0" indent="0" eaLnBrk="1" hangingPunct="1">
              <a:buNone/>
            </a:pPr>
            <a:r>
              <a:rPr lang="en-US" dirty="0" smtClean="0"/>
              <a:t>that live in close association with each other are </a:t>
            </a:r>
          </a:p>
          <a:p>
            <a:pPr marL="0" indent="0" eaLnBrk="1" hangingPunct="1">
              <a:buNone/>
            </a:pPr>
            <a:r>
              <a:rPr lang="en-US" dirty="0" smtClean="0"/>
              <a:t>symbiotic</a:t>
            </a:r>
            <a:endParaRPr lang="en-CA" dirty="0" smtClean="0"/>
          </a:p>
        </p:txBody>
      </p:sp>
      <p:pic>
        <p:nvPicPr>
          <p:cNvPr id="31748" name="Picture 4" descr="bird+zebra"/>
          <p:cNvPicPr>
            <a:picLocks noChangeAspect="1" noChangeArrowheads="1"/>
          </p:cNvPicPr>
          <p:nvPr/>
        </p:nvPicPr>
        <p:blipFill>
          <a:blip r:embed="rId2" cstate="print"/>
          <a:srcRect/>
          <a:stretch>
            <a:fillRect/>
          </a:stretch>
        </p:blipFill>
        <p:spPr bwMode="auto">
          <a:xfrm>
            <a:off x="323528" y="3356992"/>
            <a:ext cx="4876800" cy="319881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074" name="Picture 2" descr="http://a1.sphotos.ak.fbcdn.net/hphotos-ak-ash4/314695_10150298721096172_514901171_8205853_124248832_n.jpg"/>
          <p:cNvPicPr>
            <a:picLocks noChangeAspect="1" noChangeArrowheads="1"/>
          </p:cNvPicPr>
          <p:nvPr/>
        </p:nvPicPr>
        <p:blipFill rotWithShape="1">
          <a:blip r:embed="rId3">
            <a:extLst>
              <a:ext uri="{28A0092B-C50C-407E-A947-70E740481C1C}">
                <a14:useLocalDpi xmlns:a14="http://schemas.microsoft.com/office/drawing/2010/main" val="0"/>
              </a:ext>
            </a:extLst>
          </a:blip>
          <a:srcRect l="35124" t="17399" r="26939"/>
          <a:stretch/>
        </p:blipFill>
        <p:spPr bwMode="auto">
          <a:xfrm>
            <a:off x="5351558" y="620688"/>
            <a:ext cx="3468914" cy="56883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dirty="0" smtClean="0"/>
              <a:t>Symbiotic Relations</a:t>
            </a:r>
            <a:endParaRPr lang="en-CA" dirty="0" smtClean="0"/>
          </a:p>
        </p:txBody>
      </p:sp>
      <p:sp>
        <p:nvSpPr>
          <p:cNvPr id="61443" name="Rectangle 3"/>
          <p:cNvSpPr>
            <a:spLocks noGrp="1" noChangeArrowheads="1"/>
          </p:cNvSpPr>
          <p:nvPr>
            <p:ph idx="1"/>
          </p:nvPr>
        </p:nvSpPr>
        <p:spPr>
          <a:xfrm>
            <a:off x="0" y="1916113"/>
            <a:ext cx="8208963" cy="1800919"/>
          </a:xfrm>
        </p:spPr>
        <p:txBody>
          <a:bodyPr>
            <a:normAutofit/>
          </a:bodyPr>
          <a:lstStyle/>
          <a:p>
            <a:pPr eaLnBrk="1" hangingPunct="1"/>
            <a:r>
              <a:rPr lang="en-US" sz="2400" b="1" dirty="0" smtClean="0"/>
              <a:t>Commensalism</a:t>
            </a:r>
            <a:r>
              <a:rPr lang="en-US" sz="2400" dirty="0" smtClean="0"/>
              <a:t> – a symbiotic relationship where one organism benefits and the other is unaffected.</a:t>
            </a:r>
          </a:p>
          <a:p>
            <a:pPr lvl="1" eaLnBrk="1" hangingPunct="1"/>
            <a:r>
              <a:rPr lang="en-US" sz="2400" dirty="0" smtClean="0"/>
              <a:t>Example: Clown fish/anemone</a:t>
            </a:r>
            <a:endParaRPr lang="en-CA" sz="2400" dirty="0" smtClean="0"/>
          </a:p>
        </p:txBody>
      </p:sp>
      <p:pic>
        <p:nvPicPr>
          <p:cNvPr id="61444" name="Picture 4" descr="anemonefish"/>
          <p:cNvPicPr>
            <a:picLocks noChangeAspect="1" noChangeArrowheads="1"/>
          </p:cNvPicPr>
          <p:nvPr/>
        </p:nvPicPr>
        <p:blipFill>
          <a:blip r:embed="rId2" cstate="print"/>
          <a:srcRect/>
          <a:stretch>
            <a:fillRect/>
          </a:stretch>
        </p:blipFill>
        <p:spPr bwMode="auto">
          <a:xfrm>
            <a:off x="5292080" y="3528392"/>
            <a:ext cx="3851920" cy="3284984"/>
          </a:xfrm>
          <a:prstGeom prst="rect">
            <a:avLst/>
          </a:prstGeom>
          <a:ln>
            <a:noFill/>
          </a:ln>
          <a:effectLst>
            <a:softEdge rad="112500"/>
          </a:effectLst>
        </p:spPr>
      </p:pic>
      <p:pic>
        <p:nvPicPr>
          <p:cNvPr id="32773" name="Picture 6" descr="nemo_4"/>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2303" b="97039" l="2250" r="98000"/>
                    </a14:imgEffect>
                  </a14:imgLayer>
                </a14:imgProps>
              </a:ext>
            </a:extLst>
          </a:blip>
          <a:srcRect/>
          <a:stretch>
            <a:fillRect/>
          </a:stretch>
        </p:blipFill>
        <p:spPr bwMode="auto">
          <a:xfrm>
            <a:off x="755576" y="3933056"/>
            <a:ext cx="3345839" cy="254394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61444"/>
                                        </p:tgtEl>
                                        <p:attrNameLst>
                                          <p:attrName>style.visibility</p:attrName>
                                        </p:attrNameLst>
                                      </p:cBhvr>
                                      <p:to>
                                        <p:strVal val="visible"/>
                                      </p:to>
                                    </p:set>
                                    <p:anim calcmode="lin" valueType="num">
                                      <p:cBhvr additive="base">
                                        <p:cTn id="15" dur="500" fill="hold"/>
                                        <p:tgtEl>
                                          <p:spTgt spid="61444"/>
                                        </p:tgtEl>
                                        <p:attrNameLst>
                                          <p:attrName>ppt_x</p:attrName>
                                        </p:attrNameLst>
                                      </p:cBhvr>
                                      <p:tavLst>
                                        <p:tav tm="0">
                                          <p:val>
                                            <p:strVal val="0-#ppt_w/2"/>
                                          </p:val>
                                        </p:tav>
                                        <p:tav tm="100000">
                                          <p:val>
                                            <p:strVal val="#ppt_x"/>
                                          </p:val>
                                        </p:tav>
                                      </p:tavLst>
                                    </p:anim>
                                    <p:anim calcmode="lin" valueType="num">
                                      <p:cBhvr additive="base">
                                        <p:cTn id="16" dur="500" fill="hold"/>
                                        <p:tgtEl>
                                          <p:spTgt spid="614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bldLvl="2"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404664"/>
            <a:ext cx="7125113" cy="924475"/>
          </a:xfrm>
        </p:spPr>
        <p:txBody>
          <a:bodyPr/>
          <a:lstStyle/>
          <a:p>
            <a:pPr eaLnBrk="1" hangingPunct="1"/>
            <a:r>
              <a:rPr lang="en-US" dirty="0" smtClean="0"/>
              <a:t>Symbiotic </a:t>
            </a:r>
            <a:br>
              <a:rPr lang="en-US" dirty="0" smtClean="0"/>
            </a:br>
            <a:r>
              <a:rPr lang="en-US" dirty="0" smtClean="0"/>
              <a:t>Relations</a:t>
            </a:r>
            <a:endParaRPr lang="en-CA" dirty="0" smtClean="0"/>
          </a:p>
        </p:txBody>
      </p:sp>
      <p:sp>
        <p:nvSpPr>
          <p:cNvPr id="62467" name="Rectangle 3"/>
          <p:cNvSpPr>
            <a:spLocks noGrp="1" noChangeArrowheads="1"/>
          </p:cNvSpPr>
          <p:nvPr>
            <p:ph idx="1"/>
          </p:nvPr>
        </p:nvSpPr>
        <p:spPr>
          <a:xfrm>
            <a:off x="179512" y="2492896"/>
            <a:ext cx="7125112" cy="4123445"/>
          </a:xfrm>
        </p:spPr>
        <p:txBody>
          <a:bodyPr>
            <a:normAutofit/>
          </a:bodyPr>
          <a:lstStyle/>
          <a:p>
            <a:pPr eaLnBrk="1" hangingPunct="1"/>
            <a:r>
              <a:rPr lang="en-US" sz="2400" b="1" dirty="0" smtClean="0"/>
              <a:t>Mutualism</a:t>
            </a:r>
            <a:r>
              <a:rPr lang="en-US" sz="2400" dirty="0" smtClean="0"/>
              <a:t> – a symbiotic relationship in which both organisms benefit.</a:t>
            </a:r>
          </a:p>
          <a:p>
            <a:pPr lvl="1" eaLnBrk="1" hangingPunct="1"/>
            <a:r>
              <a:rPr lang="en-US" sz="2400" dirty="0" smtClean="0"/>
              <a:t>Example: Shark and</a:t>
            </a:r>
          </a:p>
          <a:p>
            <a:pPr marL="457200" lvl="1" indent="0" eaLnBrk="1" hangingPunct="1">
              <a:buNone/>
            </a:pPr>
            <a:r>
              <a:rPr lang="en-US" sz="2400" dirty="0" smtClean="0"/>
              <a:t> Remora</a:t>
            </a:r>
            <a:endParaRPr lang="en-CA" sz="2400" dirty="0" smtClean="0"/>
          </a:p>
        </p:txBody>
      </p:sp>
      <p:sp>
        <p:nvSpPr>
          <p:cNvPr id="2" name="AutoShape 2" descr="data:image/jpeg;base64,/9j/4AAQSkZJRgABAQAAAQABAAD/2wCEAAkGBhQSERUUExQVFBUUFhgWGBgYGBgVGBoYFxcVFxUXGBgXHCYfGhkjGhgVHy8gIycpLCwsFx4xNTAqNSYrLCkBCQoKDgwOGg8PGikkHyQsLCwsLCwqLCwqLCksLCwsLCwsLCwsLCwsLCwsLCwsLCksLCwpLCwsLCwpLCwsLCksLP/AABEIAMEBBQMBIgACEQEDEQH/xAAbAAACAwEBAQAAAAAAAAAAAAACAwABBAUGB//EADwQAAEDAgMFBgQFAgYDAQAAAAEAAhEDITFBUQQSYXGBBZGhscHwBhMi0TJCcuHxM2IUI1KCssIWg6KS/8QAGgEAAwEBAQEAAAAAAAAAAAAAAQIDBAAFBv/EAC4RAAICAgIBAwMCBQUAAAAAAAABAhEDIRIxQQQTUSIyYaGxFEKBkfAjUnHB0f/aAAwDAQACEQMRAD8A8iGrk7cC51jYdFu2ve1jQ+ayN2YukB0/fOVsyO9GDCq2zM2meXipToAkXnVNPZj5iR4p7uzYAIN/zac+CjTL818inta2LWPmFdRoOeN+SFgLiGzcTfFaGbCW3FyMijtnOSXYWxVRJbvA+/JbWYX1ssWybERcwD43W3ckAZBXx8jFn4t9jAr3UunTIcb2yT201sirW0eTlmouk7FtS30ZMrUaBcPpvCS/Zz+bzSzjaqhsWanbkkJFWMic1ncDMZZwAZlaR2eZnDzhbGbOAoxxTn3o1T9XixXxdtmA0AR+HDJdnYtj+WySIe7/AORk3nqg2XZ5MxYHvP2Wysc81PI0nSDFynHlI4nabd19rB3dxlZjuhpk2FjGM8YyxXV2yiHbs+KV/hG6JseOU1aFn6mGNqLs5Wz12uJYwEtGBFxzJTXteXtgfQMRMdeK6TKQFgICjqffp6qqxKKuTIP1jnL6I/8AZkrUd4R3yJRBngtAYImUIpqlLszPM64vwJhQDgm7kJdeu1h1Ogx66INpK2NFym6irAfs+9iJAvw5rCXsY525LydT9A5K6tZz8TA0GHXVUNnm+CxZMqb+lHsYcEor/Uf9DM6XEzjyQHZ9VtLAMEDqXcoG2/gzFsxAVOaBbEp+Nhgq+WGoBsyOZmUlzSTAEldCnsTn3wBz+wW+nsrW/hEd896aML2JLMo6RzKHZEj68dB62UXW3VarwRneZ/JPnCLQfuk0njew3ZzGoyPFKbTNv2nrCP8AwTjck4zAt3pnJyd0BQjCNWOfvA3H8JlN88vcq2U7QZ4apjQqxxuzNPNBL8imbO0YAI93RWWQM1bGSqKCXgzSztp7/qC6mSmNopvyxzTAFeMEnZinnlJULazglmk5xxAGWq0QjDEzimRjkcdmVuwNBmXd5A7k4UwBZM3VYauUEugSzSl9zFtai3LgDEoadQyREQY56Lfs+zxc4n3ClmyqEdGn0vp3kyb6QxrbCBbyssj6meq01Hi2pwykxb3wXPrbTMfS6+uUHP3deVyPf4BvuDwwS9204BZjWdcTCz1HSYJJ54LRhz8E9GTP6L3ZJp0aqu1ZN7/tqox0SsMxaELqhwFuinPJKbtmjH6XHjVROjRgkjr90wtAuYAGa5J2h82MHgB6pLmPcZc4u5+gwVoZ+MarZkyegc8nK6TNe0bdvWZYa5nlok0W/wA/yjZs6NoWeUpSds348cMSqIHyhKmScWoQEo9inMSKl7ZI61W4aLk5BaWbC7MgeJRjFy6BPJGG5MybkQAO5Op7Bm+4yGXVTaXimHbsaEn1JyXJHau7gQ4RGGPEI6i9hqWRXHR3fnNFpxw0RQvNbNtJq1BIJuN3GJnTQXXqS0Nkki2JV8f1dmL1K9ulG22KACiynt2jMbxt/aVEecfkl7eb/azaygBgO5M3Et1R2Q6I9na4AzzWuMl1FGHIp1ymwxT80QaEe4j3VZIxuYoNRtarZSATN1FCOQLaavduo2leUe4uQrYJCosM6I4RbqNA5UAIFyl1ah/KJ45JlRwAv3K+z9nLzLvwg2GR5qOXKoaNPp/TyyO60P2TZSbuHIJ77yLiPdinPmDAAI/1Yc7FZ9qduiZgWwvz6Lyck3N2z6LFjWOPGJle02EzxI93WOqcQDfHE54jktvynPNiQNdeEJwotZbPFco/I7nXRy2bI5+H087n91X+EAtifsuhWJyMYj7dyQ6mR1x9SOE+aOvAqk32Zy+bD3aUDqYJuEw6DOL8EG+Mj16YrhxbtnbNhhZT5aYXGONuXHqhBuePouO2LLFAyEwNhQt7vdlwGxRKGlRNQEgw3WMf0j1Wodnlw+qw/wBOv6uHBaXtV4YG9yMGb1ijqPZkobGGAxMnEm5P7KVasAZkmAtXy5UFJaljpaPOefk7ls51bYQ7EkSZMAd18Fjr9nMDiAzeMA3k95y5BdwhU58JJYYmjH63JaX6Hltr2wtc3finuiI3STiMLQbZoabK1VzXNpvaRcH8LYJtJK9U4ACSffNLDwcNdFB4Untmtevk4/TBGelQMfVE2wHqRJUWhzxbNRPwj/jMznke6/RhtcNf3R7qobEOKcGBblflHlzlHw7ADUW6jhSE9ErAgo4VgJTawLi0ZY6cua60jqb6GQiDFfRVCIpFCYucFbQpUbaVLLl9uN+fBo9Nh96dePJnpUDUfHsBd6lQDGwEPZuxbrZOJTqzw0EmwXkZJXo+nxY1FaM1QWIx/VcGbxySKOz7wEgNDdDA/hafkbzpvHO3cm1CBDY/EDla2IKEVWxmZ3k/lbgRyIOYPBIrPuBE68DiJGhErY6naAYDYORwOB4QslapDiIiQN1wwdjI6XTPZNmWvUxDcWkEj+05j3iFlc0zEwASR1xHifBa6rCScNBlbMJT6QGNzHkgkMmjIeFjh3KzT0GS0yCbZK9xNSA5mYNzS3EBPruj0T9k2Cfqdc5N9T9kyi26QksiirZioUKj3f6W6kSTyGQ4rpUqIbYCTr7wT3E4392xQxfDzWuGJRPMzeoctCHiUshOcy8WU3FcwPYndSK20bowmcls3LhR7IMWmJiYPRJJ+CmNburMNOvvZEfdDtbgxsuwGXfJW00J/Lxm32Wets5cSbdZGam+SXyXj7bntUjk1KlXem1iTunEgi0eF1m2jtZwdBa8AAHDeBk4kjALo7TsLnADdJtEtIJGtitmzbGKTd0Fxm4Low7llWOTez05eoxQSpJs8ttG0BzifmlotDQQ2BA1vdRetdsocZLWnKYGXRUu/h/yd/Hpfy/qOhXuoKdWTeyY269ZO+j5lprsihVgImoigGnII1VsphthZNaP5VkT5Sh5DbqgCzkqVhwGPkT1RMOnvihY3AjGzb3C07Fsm+/gL9UJpwBa50OeQjNdjs/Z91tx7xXl5svKTl/Y+j9F6bhFRffb/wDA3iBfALM9hJgLTUH5Sd7O4y7slbNnMXIacZGA/ZZUeixApxZKpkuxaWkGNcMwdCtlZ4a5rTP1TBiRIylZq1YbxY0guESJLTun8wmxhMToy1ixplxAL/pvaYmBpmVlc0MaGg7gn6cx+m+XBaajGBxYQPrO9hYnPHNVUp7xDAASblsSYvBGlxiUV3oSSMW00ZP0kA6ajNZqsgkO5g9Yj3qvQj4We8Bz/wAsHdaYM/qPog240NlH+a9tNxH00qbfm13aXcfp5kqihq5Oidy6imedo7O8n6WPIzIaSO+ITK1OrH0UnOJPIDiSSnn4lqG1LZ2tEiHbS81HCYE/LZDR1nBPdtG2Ps7aaTeDKFL/ALNKK49b/QEr7bX9m/2MuxdmFpLn7znEkgkABo0DdeJW8Mm8+KWNkrjHaDbH/KpR/wDLRyTKdSsB9RoVdN5j2nva4x3LSvpVJfsY5fW7cv3LNPv93UFK5y7/AHCF21Og7+zuaBiadT5mH9rodHJc5/xfsoMfMdx+l4jgRFij7iXbJ+xJ/ar/AODoOp6eNpS3QIktE2xGPVNpbQ2q0OY5rmziMBrOhlL27ZQ9sAxBsSJ99E3K1om8fF1Ip1PG3n4+K526N6RE/wCqBOVgbkLptqgNvcjPAE6xHuVAyMgM7W8O5K1yOVJutmWjRIxME5ScOP7J3ysss/fRE5x+8n3dVPf9874lMtaA0nsU6mIge/3QOZbLnmtAcAb+aDfnAAwb8EboRpUKNGcPFRMMZn0VIAr8C2tCIQr3UYYtfR5vYIGCttPomNpDnqnMpe/JByRRY3IR8nQjXT2UXyz7yT9yEFR3WfO3ol5FfbSADLnqiAkxyJ64D1V1Xbjd6xOWckzAUoMLW3u448ys3qMtLijb6T09y5vwa+zdm3nzFm4c12XBV2fsm4wDM3PMo3BeVKVuj6WEOMd+TOGTebDonuoiDJlrssRp3IzSDgWkSCIPI5Lz1erW2Nx3galAmx/EWjRwzHjzRihZvidSoRTYImGxhe2APHRZzULnAgNLI/Fg4HTkUWwkvAFKnutxBJMGbndBExfOF1tn7Jm7gNQDrrGCsoPyZ+XL7dnHbQe92ADIBDjJJOcNz54LtdmbGxsgfis503N5guOuMDKLQifsxBgYnv68PBcv4m7fbsdLdZeq+SJvwNR2oGAGFoyKfUVo5J3sD4x+Lhs7flUiDXcOB3AfzH+7QdTlPzenXJcS6S9zjLsS44yXYzj1C27J2W+s51SrZkF7qhNyZO9J1zldzZ+y2UmBv4jeCcSARfxCi7Y8p0cttU7snUHx/Zdns9skaY5W4E9Vze1RDRAzyRbBSrObc7oOumg42TwTckZMkoqOzums0YmFmd2nT1BvjHlCRQ7Fl0vcb2AOuJPpC3DstjbbonHw9LrYmYny/lRlHaLDMkAazBNtBxXE2v4Ro7Q+aVYNOYAHeQcTxXo6vZjXCC0ePguHtnwsQd6nHL+UJxv8jY5uL3a/KN/ZNChRpinSdIGJxLnG5JHTwC2luh/hK7P7MbSaGwN8iScZ9LaI620tbc2BzMkeF0U6QJW5X8lPbPskAch5oW0QPwgYk9+KPZ5c3e+kTkJ7/wCVbm537sMTdG72BxoWG+/JKLSD5kn0R/KglxcY0mwywGKtlQHC9/YKFgcAd6DBIE5c+aF7bgWJ7+Sw7U92+WuabyJAsdIi4OSKntJazM7ogg4248kryboKx2rNYj+AorDyQDrpAUVOQnFLtBNp8hf3f3gi+WMZk8Fjo7SCSNL8L5cFq+c3KdLhX5J9GHg4/ch7HAG1jmhq1gMBJ992CGkwHOT0645o6kDE27ug1QpIrFyapIB1SbWy4ogCTh/H2QUtoa4w0HWT4ADmq2l35B/uPDTr5JJ5FGPIeGGU5cRbBvv4DD1PVdjs7ZN6pJwbfrksmw0M/wCeC73Z9LdHErypzb2z3/T4kkkaHBAGIyFDlHsKCRuZSDZdlNUu+ZulggACYc4H63HUTAA4FU9xuG2MWOUmw8TK6+z0AwBoB+kADkBAWjGvJGe9ACgBYWVl4CZXeGiXkNGrjujvK8T2/wDG7d75ezuaHE7vzXWaMpaLk3/MRHNPYv2nW7f+JqeytMkGocGA3PF3+lvPoF4ns3ZH7Y816h3gTJORGQb/AGjBTZOwDUq/5tRoeX3DzO+Z+oA4lxXp2UGsbuMhu7LSWRYm5sDYycOKV97J8lJXHoz/AOHawOABLXuH04gSA020zKy7VmIEQIOeNx4NWjbdoDDf2NVzq+0FxAbdxwGp/L9+QQ5XonJfA3YKe/Ue4j6WHcHF2Lu6Y6LpfLF4FtLQNQNE+hsrKDGte4YTcxJvvGMblKqdp0W4Enk0jzi/WFqU1BU2Z5YnJ2MbkCBOhvGOMe+9EWxrrOa557dAkBhwvJiNMAb9Vkqdu1DEbreUGOEk49ErzRQyxM6u2OLQIsZAjO2IAPTposDttdP4hnhBA6RksLW77iarpIuGh31Ecps1W/dAaLuIMgsBAGkw7zUJZm+tFI4V5Dc8xd0kkHe0gyQOCt2xVKo/qU2sgfQ075MW+rTkJWd9UktGuMC1uclJcy9+cwfExA70FlfkPtrwdzY9i+W3dEm8yftgFl7TpS0Av3Y064k8eC5zXPaLVHRwdIjLFdDYKJc364LeIGXp9leGVP6UjPkxNfVezn7Ps9R1mjdaLbzgL8b49AtjQ5ggRBMyTfhMC+Rsui4Dlw6LPtNBzu7u7lRQSIzk2xLK5McRGGJvOOHcq2es6XgxY2Nu4909ye/ZgW4FuhENjTqqoUw2bm5uTbQY6RwQqVgtURjeJ6Kle77+6pUsnTLpdksbMNxtj9lY2MDAuxEZ4WMkYDmninw7z3+i0inceHU56KrS8EtvRhdTJIO6LyTlHBWzZJEOJccYNoK6AoAcR4fxmrDwB+JsY495jEIckh1ibMW0kMaNTZoiB/AxWfZdm1k3mTmdVbnmo/eP+0YwBh910Nmorz8uVzl+D0sOFQVDdlpLq0mmFmoMW0CFlbPRgqIAqKhKqVyHYuvSJH0kj15rwtfZO0GndD60HIPcRE8176FLp06JuN9Hzw/DO2VJLwAcJJBPA3Eyu32f8HMY0b/+Y8iCTgLRhmvRuZAOU31zylA6gCXYglu6Tg4C+HKcUSfD5POUaZDfl1qXzXbzGO3cRB/y6oGOTZgjArr02br6gLC36g5zsqhIiQc4gg52R9o7A6WVqZcXUmlpbm9tj/8AoQTxkjNOdVs0gDcNzlYiQQOJMFVbvZJR42jgbTs28RIDgA6H4EXgCM5AF9QudQpua4upmIENdIdbhocl6KjsZdBDobuxuxnkZWepsUGAyAbyIAnS11GxqaOHUc90OmS62IPP6pgqPoOwnHHC3d911/8ABmDEA8B5jMpZ2HOBOZiEDjlGjOpm1hI6wiZspmOowseDRgFvNDHHHSENPZzezsYk4nroiGzJRptdMu3znH0xHI+qlSi10y0gN1dAPcVtZsriZxbkN0g9ZKOlsG7YABomRF+dvsuAc6N9hjdM2IaN4W4GJ6rRT2IusDe0nC3GBEcF06exjOBwt5LQ1gAtadfsqwxN99EZ5EjFT7NYMRPOCAeEZ807d7refDomknH7ygvke77lbElHoyPfYs0zpfVC9nv3xTd0nX3ghA9z6oitCxSxzt0jVXu25e8Mky49Y8EB7vDp4LjqFC+fqomPEnAdyiIKRp2p/wAtm8cBgNScB3AkrkVNvqOJAduA2hojxx6rZ22wlrTiGzvcCYAPhC4z6ptE294rLlnK6NeOMUtEqMJBJLjGZO96206othZvHe080o0XEybDU2C6uw0RuiII1xlRa0Pyt0a9koLqUaNkvZqK3NZZTbo0wiXTamuRBqotSmhAgKQmNYrAXHC4S6zi0SBc4LUKaqoAmSA+jLQqAkb35XCfMHon7QBvSL+SU6n9ROsDuVNbmqN+CW/IwEaYGRz1WLtCoDDBifBaHOXJ2rtAh3y6IDnk3OIafV3gPBFdCSZ0atenSYC9zW6SceQxPRcmr8VNJilRdU4m3gAT3wtex/DjBLqx+bUOO8TA8ZXV+WG2A3bZCMLXgRPBcsdhc34PODb9qf8Ah2VgH9296kIqbdsdjT2dnOfRxXdcR1y8z6Jbnz0P305p1jQrmzBT7Prx9b6LT/bTc6BHEiUZ7NIxrHpTptnvmM1pLy2TfEixj3kkzIt70TrEibyAChTGJc/SXGOobAVufawAzt+2iMM5R9uHcg3L+4PKfVVUUuiMnJ9iy2Yy1PGLmPTiqNPHvy6px4jHTPIAXtyQFptry+3FdYnGxTqJmLkzGGfmqfROcDC32HrKbUEm/KOI+yCRpPjjxBXWdxEk85FuunNUTwPvBNaeJ6+Gap7CIk3Pp7wXWK0Kix1nDJDB5z0Gn3TnUuuvDgBnGvFAenXHu0RBVAgjh76KK2mFF2zqBp9oOc7d3dZIvwHf91oPZtN1y0DlLddCi2ajutiGjUjHXS581op0SSMp8ADEm9pTNKqZ0L7MR7A2cm4JwiXEjHQwrbsrWvIaIaIgaCAfutbAAQQRY4zmMxw70im7/NcCZgxf1UMkUlotB72b6AhaWMVUWp7GrGz0YrQKtjUe4mUwlHKDEQaiQFyKOBelkJhSnvTIVgEpVRyraNoDQXOIAAuTgOq8xtnaD9qd8ukHBmcYuHHRvDv0TE5So0bX2q6s/wCVs5nJzxPcDkOOeS7PZvZLaLdXHF3vJTsfswUWFsDeJPMi0D3quhfOxVVHyydeRb4wv79ylONov355BMq0cw4gmwzECfy6pO4RG84kiSLQJw696cDI+Ry1tzSntmMeGumCcRJMjn79OCXzn3cmwTCPYoCJPS0couhcATaJjTTDwWhh7/ZAlQPlxaXGbjX2EbFoQGT45d9h0Rb9jn7juRvJIkknwtHecEE3FpAM6AnKM7IHUA55nADO1jwQOJMx3kd3NE9xygRwnvhCQZFoy0wxTCF7l4JwytrfyQOgkG4M4W7lYJg5WyE2jy6qnznacojHHBcCyOBOPPK+CVHj7092VsZAOMRib8epVSff7ooUDdE4jQcZVbpNhYXN+CZOvv8AZC4/2weBPlguAxTKJMwZv3KK3jAA+nkouoXo6LKbYBJAzzjLxSq1eHSxuI3STjabcBBzGaYQLlxJEzecs4wtbNFSe2JbgMcBfC05myI/4RBSsBed25JHW+GKxspRUN7HAlbn1QASTAFiS6c7jvOAXB7Y7RdScHs3XC4LXXa4GCQc+5TntBVRaPWbPTstLWrwFL4xLXfRS3Rm35hcBru7zZA4SunT+OqebKg6NPk5ZHE9COSPR64NCsQvLH46pf6Knc0f9kit8cN/LReeZaPKUtD80eqq7Wxv4nAc1KdZrhLSHA5gyF41nxtVn6aTBGpdPeCL9Eqv8VbS8zLGzowT3nPoh0dyPa1HgLidofEVNlgd92jcJ4uwHiuAzZq9c3c9/PDuwXf7P+F2t/qXthkOPFUSb6JOd9HIZSr7W76rMBkAAho15nj5L0mw9lMpCGiNTcExpotgaAAAAANLCNLe+5Qutb9jqYKqo0JXyA1pi8nHu5i6ys2d1NxIO80DBwcT0jO2ELWX30ga21Qb3HlB7k6Ayb1oIMmMcMjHfmll3A64d2CKpnOX8mykictLW/lEDsS1oECw4Tii+ZrpA04o6jRYd8GeUZdyoY3thNrdPBGxetCjUuAQImSNcfCULjkbXw+/JPfTAxyzjHPBLed38swASZyz98ULR1PyAKhjXoLZ9yWOXXEaCNSo/b2/l1zy9wmU6wcPpuBabQMLAz5I2KDvZC8xhfUR+ysEDOfepU3iTqJ54Y+qoOwFufiDOS44B5v7lA0eOd8tAmb2QtqbHPrKouDbk2gmwNrcr9ERSmMJJibCcfFIGJiSD4e4Vs21rpgmABeLHXHC8Ju7LQ4EYxFot4ZLrA0KccjbISPJA/C0T1HElGMevvGygg/24j1HDVMJ2KDeOPFRE87pg+IDvQqLqO+kdvyN99wLaQb/AEgcTHNHstB4J3nXfBIbAAgyItJOvHgFnp0HsMb0kPva27gCNOeOK3/MBGucangDggMqfZchvEaTpjcZrFtvZPzRu2PK4520utbTb8uN7G46Z8Romg4gzhfKw0GHVAZxT0eW2j4MLRIM3gQCDOWOWax/+NVZiJ94L3c4H6gJHdrbBK2raBTaSDc2AtieJPUzopuKYfbrdnkv/GXC7iBrvcsFspfBxJG8RbC69LQALWOIBIGMdLG5FpHVPLu/CBHTH9sErirKxi67OPsvwvTGJJj+JnRbafY9FuDQeJ8fNa3PO6emmEyQPeqoHw7jpxQpfA6ikW1oAgCLYd5zVkz32VbvvxRbwEuMADM8PLvRGALDmcT0nDJAI1m+FvYS9m7TZVs0EfS114H4hIPMGyMnu1xy8UyEv4LDbe/Mqi4YzAkzI4weWaqMTNlCw6nu9VwCwdOU6+HJATjj+qxIjKBjZHudZ1EBVvOgRaZ5c40RAwN8ARJwt75onCM9L35nmEFSw17hPHnHoqDeZE8Jg2gArjrI2qHSQQOMEzYYQM4F4XO2ltd8DdIaDFrM6um46wunvYTeABGAJJtA0iLIXAOzziJiNfVcBr5OfS7HaILy5xgYGBF8gRgYxJWv5YbG60W4HEZnexOaa4ZDG08eSCSecR6WOS5KjhQpTAveQJzV3vIOtvq+mYnTGQOSY5xmLHkfDngltEm/Obm0WFyiJRCBMxvC+PG0xON0t5cZkWtFycMLWA94rQakG8EkWt3HdGCVT3jiYBOM2AzE5lGzmjI/YmEzu8cSOLrD11TSCIytaIHU9E0vY07pIB/utabHwBhW7dJFxA0uJ4Rgu0gVozjw9efoqc+SMJwsjI4kHjYRwOXNUWkAyRM9/cjYr6Bpka+XqooylOnVRE5HQr/1x+grGzHo/wAgrUQXQZ/cx1T8LeR8kdL/AKDzCpRdLoaHZrb+ELNt/wCE/wC7yUUUvJSf2h7L/SZ+kf8AIJ4/E/p5FRRc+x49IMZe8ilDAdPNRRcjgszy+64/xp/Rb+t3/EqKJWJk+xnL+HP63/p9Wr1tHPp5hWoj4J4ugX/ibyQjP3+ZUoiizDP4n8/UJVfD/e1WomQPApn4ncm+QS6WH/sd5NUUR8kyVfw9R5tR7PgOZ9VFErD5CGLuv/FLyH6R6qKJg+CnYj9QTXYjp5KKLhYi2Ynr5BKf/THRRRcw+Djdp/1At+x/hP6h/wAXKKIPsjHyaqWA/wByzt/E3l91FE6Ol4L2r8XQeqiiiJNn/9k="/>
          <p:cNvSpPr>
            <a:spLocks noChangeAspect="1" noChangeArrowheads="1"/>
          </p:cNvSpPr>
          <p:nvPr/>
        </p:nvSpPr>
        <p:spPr bwMode="auto">
          <a:xfrm>
            <a:off x="63500" y="-889000"/>
            <a:ext cx="2486025" cy="1838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4100" name="Picture 4" descr="http://media.web.britannica.com/eb-media/50/38250-004-EA9EA4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60137"/>
            <a:ext cx="5892237" cy="3614253"/>
          </a:xfrm>
          <a:prstGeom prst="rect">
            <a:avLst/>
          </a:prstGeom>
          <a:ln>
            <a:noFill/>
          </a:ln>
          <a:effectLst>
            <a:glow rad="228600">
              <a:schemeClr val="accent3">
                <a:satMod val="175000"/>
                <a:alpha val="40000"/>
              </a:schemeClr>
            </a:glow>
            <a:softEdge rad="112500"/>
          </a:effectLst>
          <a:extLst>
            <a:ext uri="{909E8E84-426E-40DD-AFC4-6F175D3DCCD1}">
              <a14:hiddenFill xmlns:a14="http://schemas.microsoft.com/office/drawing/2010/main">
                <a:solidFill>
                  <a:srgbClr val="FFFFFF"/>
                </a:solidFill>
              </a14:hiddenFill>
            </a:ext>
          </a:extLst>
        </p:spPr>
      </p:pic>
      <p:sp>
        <p:nvSpPr>
          <p:cNvPr id="3" name="AutoShape 6" descr="data:image/jpeg;base64,/9j/4AAQSkZJRgABAQAAAQABAAD/2wCEAAkGBhQSERUUEhQVFRUUGBUXFxgYFxcXGBQVFxQVFBQYGBUYHCYeHBokGRQUHy8gIycpLCwsFR4xNTAqNSYrLCkBCQoKDgwOFw8PGCkkHBwpLCkpKSopLCkpKSkvKSkpNSkpKSkpKSkpLCksKTYpKSkpKSkpMywpNSkpKTIpKSkpKf/AABEIAKAA8AMBIgACEQEDEQH/xAAbAAACAwEBAQAAAAAAAAAAAAADBAECBQYAB//EAD0QAAEDAQUECAQEBAcBAAAAAAEAAhEDBBIhMUEFUWFxBhMigZGhscEyQtHwFCNy4VJikvEHFUOCorLSwv/EABoBAAMBAQEBAAAAAAAAAAAAAAABAgMEBQb/xAAmEQACAgEDBAEFAQAAAAAAAAAAAQIREgMTIQQxQVEiBTJhcZEU/9oADAMBAAIRAxEAPwBjq17qke4vAL08j5N6YA0lHUpm6vQnkZvSFuoU9SmQ1TcTzI2RQUFbqk0GIfXM6zq57cTHBPMnYvsgPVK3VprqVPUqsydkVFNWFNNCkp6lGYbQrcU3EctHD74KSzn4H6IzRS0JPsha4oupkU/uD6oFttVOk289wA01LuQ1RuLvYtid1RW4sPaO3JNyj3v/APP1Sm0dsvrdlvZZu1PM+yFZqELh1+p8RPZ6P6al8tT+FKlniJJM+vEqwKaqtkcUs7Befdn0EY12B1CtbYomiDvLvVYdoqBdXsqzRQpj+UH+rte67Oj++zxvrHOko+2DNNDLE+aKDXbAXrZnyj0RSFEJigyRKuaKamTssTIUXU51Kg0U8xrRYndXrqb6hQ6ilmPZZq3VF0K4arXV51n0GIJrJ0PNEbTVXua34nBvMgJZ+3KLfnnkCUZoNtvwPCmp6pY9XpUz5WE8yB6SuX250vqEls3WnRuRbxMyluItaEmdpX2vRZINQEtmQMcgcJGAPBcz0e2mwV3VarsXAzAnFxGGGOAwXKDajpi9hoMsNwRKVo3F3cZUufNnVDpkk17Pp1TbVANvX5HBrifABHs9upvaHBwAOIvENMciZXzWntAiMfZOUtq/xN7xgfoU90zfRHZbR6R06WDGvqu/kaSP6svNYtbpPXc0xRc2TgIDjHHIJSlWvCWmeB7LhzafZSS4ZgjmCFm9VmkOmggbbZaXZ9YB+poA7mlWNB2rl7r1BqqNxnSoHjUc3JxPl55+iTrvc9155JPEyrVbdTGbu4Yn1AWc/bbdGOjjgk8mVGMUaVN0JhtZYX+dtOTT3OnwRHbWGjanK7B+iycWdCkkb7KiDUYsujtaflf4A+hTdK3A69x7J81DgzTNMDaaX3C6JnTOiGgXH4BoMAYECDrwWNWcMjIO4iD4FO9GWUKpNCvTZeJmm/4XE/My+MTvE8eC30ZOLo4us0ozim1dDbOnFmOd8c2/utatRNRgIBH6gQVn23/Duk74HObzAPngVsbKsFSlTFN7g8NADXQb0DIHfhqu9OSZ4upp6bXxQGz2UtEIppJ3q0OpAzIHMx6qsjDa/Ap1Kg0kwKzD8zfEKxYjMNqvAmaSr1Kc6tVLE8hbZgWjpYfkYBxcZ8gs20barPzeRwGHogN6SsyqFp4PafUhUbWoVCSyq1n8rsRPBxjDgVwP9nuLSrwVNQ5nFUNQq1ai5uYw3jLx+qC50KGbRiWL0hbbKHZpq8h1VFmqiYNTZ5biJVHVYzMEa71tvppK02KVSl7KcRSlbqkSJ8e7VGbtRwzHl9FezWSAZ3mOSKaCWQ8SGbZHzNn74pyzW2iRF6ozk9wHKAYSZso3Ib7CCjIMLOio1mkYVL3M495KKb2739FzDLHomaVnePhe8cJTyTJwaG7Ts9pMgkY6OIx1wBSTtjsnKSmRXrD5g79TQfNXFvqRiymTvhw9yjj2CbB0dngZJhtIhJu2nWBwp0z4j3BRae0Xuw6r+l4P/FzZ81NFZIOaSgM3kwmhnGPfHsT6qepU3Q6sCyyjX+yboWRm6DoQSCDoQRqqhisHJ5CcDasnTmOy43y3Ai72sBGMGTzhLWzp5Ukhpa3/AGifMn0XPWzZzXGYxWZV2c8fC9w7z7FbLU4MP80bujdtPTG0ukAuI4ST5YrLqbVqnORv7J9SsS0MqN+Mk7iTInmclWjaHzAJn9RHunlZS01HsjapW8gzP/Fo84WnZek1an2muMCJnI4xrnmudZaaw+Z/9ZRWVHk4vcDxcfWVKkOWmvKO9sP+IVFwiqHMdvaLwPuE5S6Y2dxwJ74HuvnD67x/reJPuFHV1Dj2HeCtTfs5n0+martnT3IZ2eFt9Sh1LOubI7kjKszLroa4g5wDGfAYFMfie1dcASIM/DnxGE9yGKX57/0sPkR6hVp0fzqn6m/9G/unkwxQao1hm47EZtcCPB4aQ7PW7ySzKt6YnAwZC9Z6hbTqVdZeQN5vXGDyCvV/LDaebovOPiB4uvHuCB0ecFU0l66V5j0ikiLim4jHEcV5IdAurU9UiK5aNJ7x9CUwFxR4IgpIgKXNrxiPOPvxQlYm6GGBXDUFtUfN2Tu9MCmaTL2RHIzh4K9tkZoEaQUtpxuXnUa0/C27vEH90VoUyjRUZKRLFe8oIgTuQqdS9lB3byooptIKpuoQDuA5mPVS8OAkhx5NLvRPFhkiHuAIBIEmJOQ5nuTLtkgj4/AfukOvDxiDuIcIw5IDbMQZY9zOAMjwMqotLuJpvlDtfYZiQR3gnyak6PRE4OEEgyAGvYPBwhRVrVwOw5rjrIz5hHobRrt+EsBO5h9nQrziQozFrRs1zPiaR6JU2YLUqbWtJzcw82H6pc26p81Kk7iC9p9VPxL+XlCDrIvNpluScdamnOlUb+lwd5EKnX0j8xHBzSPQkeiK/Isl5R2osPerO2fIwCUNpcMlUbSqDIjwWVEJsy9o0Orr0ycL7Syf5gbzfHtIYZdrumcWsd4Sx3oPFa1otragirTB4g670GtUpkyb0wdN4RZaZj0LKOqaCcqkndDahOOuoQ7QA6q9zcQbsHgGgespy00abm9h7ZEmDIJ8c0lTaqXJXAZjFWpQUZJmlW3+qBpi7ArAJuhQY8wHgO0DsJ9pRH7Pc3AiCkMSYxSmfwpXhZUAAAS1ssN7EYeS0mWbgriylCdCObq03tEHTEfsj2SuJxJnl7YLbfYp0SVr2EHAxgdPvcrU/ZnKPocsduEYkOkYYYjTh7otQNdkcd+vfv71kUtlVGtiZw35x96r34aq3Lyz8iqz9k41yaBJ+bu3FZ1qsZBvUjGsTGPDcr0toVG4OAdOd4TOmeB9UT8YwjIsPB2Hg8T4FKl4ZWXhoUG1SID5DhvkSOevNa1gtrSR2yBhlBCzq1EPGMEb8iPH6lJf5TBlryO4484wRTRLV9jsaga4Q6Hg5HD1lZdrsAAlhw3H6rJZSqj/AFPDFerttAwLjwlt2fJF+xpSXYZLjqIXg+UGjWr5Fzo3SY/py8kUVnHO6ebR7KaRW413RYGF4vUsBPDvP7ogoO3A/fBKhrUAEqjmznimjZzq092KkWMnIHwPoMUUPNHTCz8FSvZxGS1eoVHWaU2iEYbrLKE6wre/DKXWcAEnCMSpoqzk7XTiBrn3ILKcJqs++4u3nDLLRDc1BL5FzTVbiZLUN70WArUpTn5olkt7mfMSBoTPqoNRLPMlUOzqLDtmm7B4b98Vr/haLgXAiAJJkQAvnt0jH3R6TnVAWgF04HEgd5UtDs7X8C04gyrfgAuNs/Ruq0/llw/TI/6ldBY9n2hoH5zzzM+MypaBWzSGz+CpaLIGiXEADEnck61W2MyLX/7P/JCUft+s4XX06ThkRLhzmZRQcnqu1bMP9VvigV9sWdvzTh8uPosm3bMDu0yl1Z3B4e3wIBHiUnR2a9hmCCJggAwSNR+y0STFbOus9nFRoddgOGRAmOIXqmxGnQCO5c5ZxWYAGF97LEF0EScBOPinqVstgE9VfEcvOfZGPoVjjujzdJCBV2Jhg7xxhMs29A/MoVRlN0tI5S4DwUv27SgflVcd84DQG7rwRTJcl6MatZizMtPkvU7WciwRy90a11WPdLQ5vC68+QEoBokYND706tI4iN6fI1Qx17JyjkY9QVT8cBoDzWfUJ1S7nff9kijTdtEg9m53gx6roei1ndaXOvta1rB8TQfiJwGJOklcnY7G6q9rGjtOIaBlifb6L63sTY4s1EUwbxzc7+JxzPLhuCErZjqcLgT/AMhYNT5Lx2Q1bLp3IV7etsYnJlIXNBR1KcNNVIWR3Coob1h9J7VcYKYzdif0/ufRdEQvn+1baatVztCcP0jAffFS2VRm2upUGQw3tie8Ej1WS7bBDo6x7SNCyZ72F3ot4OP9km6w0y+9HaOE/smpBSF6W2sYvNd3wfB0Yp91QkAxH35d6UtOymkZDHkkOpLMJPDdHqPFO0xNejRrOhLueZVKYLtYbq6CQPD1Wzs7ZQcAWdobxjzkhFCsSsuzS7Pw+pXW7G6PmBIhui1di7Aa0BzsTpwW8yjwSoaEqVhDRACs2zAaJ4U17q0UVZnVLNKStGymnNoW4aSE6iigs5etsDGWzG7dxVWbKGZmV0j6ZjeqspNIBz5cM5SoeRgu2M0wNPVW/wAoa3IuHjC3BZoyVjR8eSdCtHPv2WB8zvp4pOrsOZx8V1D6H3vQ3UZ0++5FC4OGr2EswJPAScOX7IFajebmcOJOPI4LtbTs1rxB/tPFYNt2E9hkAkeaCGjlLVRc3PI5HQ8OB4JB66xzMIIwyIPulq/RsPE0XAO1Y44f7Xad/iqQKVifQ2sG2ylOEkt5XmkBfW2uC+KV6FSi8XmuY8GRI1BkEHI9y+m7E20K9IPGBycP4XRiOW7mjsyZKzeEThhw0UPf95panVVrk/sqMqHrqqWLlKXS+oPia0+Kes/S2mfiBb5+iijotBulFs6qzujAu7A78/KV88D10HTLaQquYGGWtBOG9x+g81zJfxWZaoOFLylw9UrWjDFMGWq1oCUYw1XQJjVUg1DDe87gt7ZdgAgAYeqtENmhsvZgwEZLoLFsChUIv02OOcx2v6h2gi7PsGAwW7Z6F0ZY+6fYlclaFhDAA0mAIxJce8nEpmnTPBWaxGASLB3FUsRmUwPsq1xAhbq0IsTrmoVRv3uTCxfqJVBZgMgO5NNCs1iQhQ0j3IZp/eq0DyVTTB5phZl1GfcKjWLTfQQjQRQ7FepwVTTTRp7l4tSCzIteyGPzEHgs9/RyD2HEFdKaar1aYjAFhdduvF4cQCDzBkFRZdlspkljAwuzuiJ7slvFio6lKAM5pIRBXITDrOEM0UyaOELlF8IZVCVNlBryG+i0qkotITgP7DiUCoSr7PJ+ErJq2eqXXYw37ua6hjAcjJ0wInkSqFwToXKEtm2MCGjvO9dXsewSR9Ejs/Z8uBiJykgE+K63Z9nuhMls0qVENAhMNIQqTpCIHc0UNSDsYrwh03Qrl0qaKysre5K4cqimvD79Eii95VuqAfvumPBEnCUxAgxTCsHKEARCmFN1ehMRQtQyxGVSJTGAcxV6tFexQQkAMtCoQiOKjwRYAXMVLiMQqwmAJzUMsRiFQsQI+Z3lUuViQhuqhZlkhiIxmDuQPcDj98EDrF4P1BTJGaziTg6QT2QD4YaQhVa3aJ4lDdWP9gAT3hUD0xM6SxO/MM6xGuEYea7Cm3AnUBgO4GIJ7vdcL0dc4uwJA4H0XeWemA0RIMd6syCtbgTgIA36nPy5KrqpOWjQTIcBjhIGqI1vEydZ+8FNwDUjeZ90DPT/ANJ1GOPgig/CDreGueAB81D6AOp3Z5jdyXrgJ1+zjHgkAYH/AI/Hjwn2jvVKbSIwxLXE8SCIC81gjXHPHPmrNaJnGfTGcCgpMkD4eLv/AJVBVAIGt4ZAxE6yi9XOp7yc+S82zgmSTOmKkuwR1wxvO36CUR+F7hz0jjxXm0RvJz1znAleNIcceOfNAFbxF6cwJ1zw13ogb2ojdvk4STO5ULZ1cdM/JVDiDhenn2f7YpiPB8XZxkSc5z4LzXTGOPEHHHDEZLxpiMzhpOf0XgNBI4A+6LAswgwNfpKCASRljzziY3K5pideU5cuKhrMTJJjf7JgB0xwMt36mCM153zYZHDP+IBFfSG8ndKr1I3nx4zikOwYGI5A9+IPovEK7aX36eqq5AFSFBb9/RWLV4IsR//Z"/>
          <p:cNvSpPr>
            <a:spLocks noChangeAspect="1" noChangeArrowheads="1"/>
          </p:cNvSpPr>
          <p:nvPr/>
        </p:nvSpPr>
        <p:spPr bwMode="auto">
          <a:xfrm>
            <a:off x="63500" y="-744538"/>
            <a:ext cx="2286000" cy="1524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4104" name="Picture 8" descr="http://www.cpcstrategy.com/blog/wp-content/uploads/2011/09/Remora-on-shark1-300x2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5" y="4509120"/>
            <a:ext cx="4524085" cy="22650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additive="base">
                                        <p:cTn id="7" dur="500" fill="hold"/>
                                        <p:tgtEl>
                                          <p:spTgt spid="624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24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2467">
                                            <p:txEl>
                                              <p:pRg st="1" end="1"/>
                                            </p:txEl>
                                          </p:spTgt>
                                        </p:tgtEl>
                                        <p:attrNameLst>
                                          <p:attrName>style.visibility</p:attrName>
                                        </p:attrNameLst>
                                      </p:cBhvr>
                                      <p:to>
                                        <p:strVal val="visible"/>
                                      </p:to>
                                    </p:set>
                                    <p:anim calcmode="lin" valueType="num">
                                      <p:cBhvr additive="base">
                                        <p:cTn id="13" dur="500" fill="hold"/>
                                        <p:tgtEl>
                                          <p:spTgt spid="624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24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2467">
                                            <p:txEl>
                                              <p:pRg st="2" end="2"/>
                                            </p:txEl>
                                          </p:spTgt>
                                        </p:tgtEl>
                                        <p:attrNameLst>
                                          <p:attrName>style.visibility</p:attrName>
                                        </p:attrNameLst>
                                      </p:cBhvr>
                                      <p:to>
                                        <p:strVal val="visible"/>
                                      </p:to>
                                    </p:set>
                                    <p:anim calcmode="lin" valueType="num">
                                      <p:cBhvr additive="base">
                                        <p:cTn id="19" dur="500" fill="hold"/>
                                        <p:tgtEl>
                                          <p:spTgt spid="6246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246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bldLvl="2"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lamprey"/>
          <p:cNvPicPr>
            <a:picLocks noChangeAspect="1" noChangeArrowheads="1"/>
          </p:cNvPicPr>
          <p:nvPr/>
        </p:nvPicPr>
        <p:blipFill>
          <a:blip r:embed="rId2" cstate="print"/>
          <a:srcRect/>
          <a:stretch>
            <a:fillRect/>
          </a:stretch>
        </p:blipFill>
        <p:spPr bwMode="auto">
          <a:xfrm>
            <a:off x="179512" y="3371850"/>
            <a:ext cx="5410200" cy="3486150"/>
          </a:xfrm>
          <a:prstGeom prst="rect">
            <a:avLst/>
          </a:prstGeom>
          <a:ln>
            <a:noFill/>
          </a:ln>
          <a:effectLst>
            <a:softEdge rad="112500"/>
          </a:effectLst>
        </p:spPr>
      </p:pic>
      <p:sp>
        <p:nvSpPr>
          <p:cNvPr id="34819" name="Rectangle 2"/>
          <p:cNvSpPr>
            <a:spLocks noGrp="1" noChangeArrowheads="1"/>
          </p:cNvSpPr>
          <p:nvPr>
            <p:ph type="title"/>
          </p:nvPr>
        </p:nvSpPr>
        <p:spPr>
          <a:xfrm>
            <a:off x="539552" y="260648"/>
            <a:ext cx="7125113" cy="924475"/>
          </a:xfrm>
        </p:spPr>
        <p:txBody>
          <a:bodyPr/>
          <a:lstStyle/>
          <a:p>
            <a:pPr eaLnBrk="1" hangingPunct="1"/>
            <a:r>
              <a:rPr lang="en-US" dirty="0" smtClean="0"/>
              <a:t>Symbiotic Relations</a:t>
            </a:r>
            <a:endParaRPr lang="en-CA" dirty="0" smtClean="0"/>
          </a:p>
        </p:txBody>
      </p:sp>
      <p:sp>
        <p:nvSpPr>
          <p:cNvPr id="34820" name="Rectangle 3"/>
          <p:cNvSpPr>
            <a:spLocks noGrp="1" noChangeArrowheads="1"/>
          </p:cNvSpPr>
          <p:nvPr>
            <p:ph idx="1"/>
          </p:nvPr>
        </p:nvSpPr>
        <p:spPr>
          <a:xfrm>
            <a:off x="251520" y="946081"/>
            <a:ext cx="7125112" cy="2986975"/>
          </a:xfrm>
        </p:spPr>
        <p:txBody>
          <a:bodyPr/>
          <a:lstStyle/>
          <a:p>
            <a:pPr eaLnBrk="1" hangingPunct="1"/>
            <a:r>
              <a:rPr lang="en-US" sz="2800" b="1" dirty="0" smtClean="0"/>
              <a:t>Parasitism </a:t>
            </a:r>
            <a:r>
              <a:rPr lang="en-US" dirty="0" smtClean="0"/>
              <a:t>– a symbiotic relationship in which one organism benefits and the other is harmed.</a:t>
            </a:r>
          </a:p>
          <a:p>
            <a:pPr lvl="1" eaLnBrk="1" hangingPunct="1"/>
            <a:r>
              <a:rPr lang="en-US" dirty="0" smtClean="0"/>
              <a:t> Example: Lamprey, </a:t>
            </a:r>
          </a:p>
          <a:p>
            <a:pPr marL="457200" lvl="1" indent="0" eaLnBrk="1" hangingPunct="1">
              <a:buNone/>
            </a:pPr>
            <a:r>
              <a:rPr lang="en-US" dirty="0" smtClean="0"/>
              <a:t>Tapeworms</a:t>
            </a:r>
            <a:endParaRPr lang="en-CA" dirty="0" smtClean="0"/>
          </a:p>
        </p:txBody>
      </p:sp>
      <p:pic>
        <p:nvPicPr>
          <p:cNvPr id="64517" name="Picture 5" descr="lamprey-mouth"/>
          <p:cNvPicPr>
            <a:picLocks noChangeAspect="1" noChangeArrowheads="1"/>
          </p:cNvPicPr>
          <p:nvPr/>
        </p:nvPicPr>
        <p:blipFill>
          <a:blip r:embed="rId3" cstate="print"/>
          <a:srcRect/>
          <a:stretch>
            <a:fillRect/>
          </a:stretch>
        </p:blipFill>
        <p:spPr bwMode="auto">
          <a:xfrm>
            <a:off x="3485356" y="2937949"/>
            <a:ext cx="2173287" cy="2514600"/>
          </a:xfrm>
          <a:prstGeom prst="rect">
            <a:avLst/>
          </a:prstGeom>
          <a:noFill/>
          <a:ln w="9525">
            <a:noFill/>
            <a:miter lim="800000"/>
            <a:headEnd/>
            <a:tailEnd/>
          </a:ln>
          <a:effectLst>
            <a:softEdge rad="127000"/>
          </a:effectLst>
        </p:spPr>
      </p:pic>
      <p:sp>
        <p:nvSpPr>
          <p:cNvPr id="3" name="TextBox 2"/>
          <p:cNvSpPr txBox="1"/>
          <p:nvPr/>
        </p:nvSpPr>
        <p:spPr>
          <a:xfrm>
            <a:off x="6588224" y="260648"/>
            <a:ext cx="2286000" cy="1569660"/>
          </a:xfrm>
          <a:prstGeom prst="rect">
            <a:avLst/>
          </a:prstGeom>
          <a:noFill/>
        </p:spPr>
        <p:txBody>
          <a:bodyPr wrap="square" rtlCol="0">
            <a:spAutoFit/>
          </a:bodyPr>
          <a:lstStyle/>
          <a:p>
            <a:r>
              <a:rPr lang="en-CA" dirty="0" smtClean="0">
                <a:solidFill>
                  <a:schemeClr val="bg1"/>
                </a:solidFill>
              </a:rPr>
              <a:t>What might be some problems with this type of relationship??</a:t>
            </a:r>
            <a:endParaRPr lang="en-CA" dirty="0">
              <a:solidFill>
                <a:schemeClr val="bg1"/>
              </a:solidFill>
            </a:endParaRPr>
          </a:p>
        </p:txBody>
      </p:sp>
      <p:cxnSp>
        <p:nvCxnSpPr>
          <p:cNvPr id="5" name="Elbow Connector 4"/>
          <p:cNvCxnSpPr/>
          <p:nvPr/>
        </p:nvCxnSpPr>
        <p:spPr>
          <a:xfrm rot="10800000" flipV="1">
            <a:off x="5678972" y="908720"/>
            <a:ext cx="989856" cy="921588"/>
          </a:xfrm>
          <a:prstGeom prst="bentConnector3">
            <a:avLst/>
          </a:prstGeom>
          <a:ln>
            <a:tailEnd type="arrow"/>
          </a:ln>
        </p:spPr>
        <p:style>
          <a:lnRef idx="3">
            <a:schemeClr val="accent1"/>
          </a:lnRef>
          <a:fillRef idx="0">
            <a:schemeClr val="accent1"/>
          </a:fillRef>
          <a:effectRef idx="2">
            <a:schemeClr val="accent1"/>
          </a:effectRef>
          <a:fontRef idx="minor">
            <a:schemeClr val="tx1"/>
          </a:fontRef>
        </p:style>
      </p:cxnSp>
      <p:sp>
        <p:nvSpPr>
          <p:cNvPr id="4" name="Rectangle 3"/>
          <p:cNvSpPr/>
          <p:nvPr/>
        </p:nvSpPr>
        <p:spPr>
          <a:xfrm>
            <a:off x="5796136" y="3371850"/>
            <a:ext cx="3347864" cy="523220"/>
          </a:xfrm>
          <a:prstGeom prst="rect">
            <a:avLst/>
          </a:prstGeom>
        </p:spPr>
        <p:txBody>
          <a:bodyPr wrap="square">
            <a:spAutoFit/>
          </a:bodyPr>
          <a:lstStyle/>
          <a:p>
            <a:r>
              <a:rPr lang="en-CA" sz="1400" dirty="0">
                <a:hlinkClick r:id="rId4"/>
              </a:rPr>
              <a:t>http://</a:t>
            </a:r>
            <a:r>
              <a:rPr lang="en-CA" sz="1400" dirty="0" smtClean="0">
                <a:hlinkClick r:id="rId4"/>
              </a:rPr>
              <a:t>animal.discovery.com/videos/monsters-inside-me-meter-long-tapeworm.html</a:t>
            </a:r>
            <a:r>
              <a:rPr lang="en-CA" sz="1400" dirty="0" smtClean="0"/>
              <a:t> </a:t>
            </a:r>
            <a:endParaRPr lang="en-CA" sz="1400" dirty="0"/>
          </a:p>
        </p:txBody>
      </p:sp>
      <p:sp>
        <p:nvSpPr>
          <p:cNvPr id="6" name="Rectangle 5"/>
          <p:cNvSpPr/>
          <p:nvPr/>
        </p:nvSpPr>
        <p:spPr>
          <a:xfrm>
            <a:off x="4649064" y="6027003"/>
            <a:ext cx="4572000" cy="830997"/>
          </a:xfrm>
          <a:prstGeom prst="rect">
            <a:avLst/>
          </a:prstGeom>
        </p:spPr>
        <p:txBody>
          <a:bodyPr>
            <a:spAutoFit/>
          </a:bodyPr>
          <a:lstStyle/>
          <a:p>
            <a:r>
              <a:rPr lang="en-CA" dirty="0">
                <a:hlinkClick r:id="rId5"/>
              </a:rPr>
              <a:t>http://www.ebaumsworld.com/video/watch/24078</a:t>
            </a:r>
            <a:r>
              <a:rPr lang="en-CA" dirty="0" smtClean="0">
                <a:hlinkClick r:id="rId5"/>
              </a:rPr>
              <a:t>/</a:t>
            </a:r>
            <a:r>
              <a:rPr lang="en-CA" dirty="0" smtClean="0"/>
              <a:t> </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4516"/>
                                        </p:tgtEl>
                                        <p:attrNameLst>
                                          <p:attrName>style.visibility</p:attrName>
                                        </p:attrNameLst>
                                      </p:cBhvr>
                                      <p:to>
                                        <p:strVal val="visible"/>
                                      </p:to>
                                    </p:set>
                                    <p:anim calcmode="lin" valueType="num">
                                      <p:cBhvr additive="base">
                                        <p:cTn id="7" dur="500" fill="hold"/>
                                        <p:tgtEl>
                                          <p:spTgt spid="64516"/>
                                        </p:tgtEl>
                                        <p:attrNameLst>
                                          <p:attrName>ppt_x</p:attrName>
                                        </p:attrNameLst>
                                      </p:cBhvr>
                                      <p:tavLst>
                                        <p:tav tm="0">
                                          <p:val>
                                            <p:strVal val="0-#ppt_w/2"/>
                                          </p:val>
                                        </p:tav>
                                        <p:tav tm="100000">
                                          <p:val>
                                            <p:strVal val="#ppt_x"/>
                                          </p:val>
                                        </p:tav>
                                      </p:tavLst>
                                    </p:anim>
                                    <p:anim calcmode="lin" valueType="num">
                                      <p:cBhvr additive="base">
                                        <p:cTn id="8" dur="500" fill="hold"/>
                                        <p:tgtEl>
                                          <p:spTgt spid="6451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4517"/>
                                        </p:tgtEl>
                                        <p:attrNameLst>
                                          <p:attrName>style.visibility</p:attrName>
                                        </p:attrNameLst>
                                      </p:cBhvr>
                                      <p:to>
                                        <p:strVal val="visible"/>
                                      </p:to>
                                    </p:set>
                                    <p:anim calcmode="lin" valueType="num">
                                      <p:cBhvr additive="base">
                                        <p:cTn id="13" dur="500" fill="hold"/>
                                        <p:tgtEl>
                                          <p:spTgt spid="64517"/>
                                        </p:tgtEl>
                                        <p:attrNameLst>
                                          <p:attrName>ppt_x</p:attrName>
                                        </p:attrNameLst>
                                      </p:cBhvr>
                                      <p:tavLst>
                                        <p:tav tm="0">
                                          <p:val>
                                            <p:strVal val="0-#ppt_w/2"/>
                                          </p:val>
                                        </p:tav>
                                        <p:tav tm="100000">
                                          <p:val>
                                            <p:strVal val="#ppt_x"/>
                                          </p:val>
                                        </p:tav>
                                      </p:tavLst>
                                    </p:anim>
                                    <p:anim calcmode="lin" valueType="num">
                                      <p:cBhvr additive="base">
                                        <p:cTn id="14" dur="500" fill="hold"/>
                                        <p:tgtEl>
                                          <p:spTgt spid="645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Natural Selection</a:t>
            </a:r>
            <a:endParaRPr lang="en-CA" dirty="0"/>
          </a:p>
        </p:txBody>
      </p:sp>
      <p:sp>
        <p:nvSpPr>
          <p:cNvPr id="3" name="Content Placeholder 2"/>
          <p:cNvSpPr>
            <a:spLocks noGrp="1"/>
          </p:cNvSpPr>
          <p:nvPr>
            <p:ph idx="1"/>
          </p:nvPr>
        </p:nvSpPr>
        <p:spPr/>
        <p:txBody>
          <a:bodyPr/>
          <a:lstStyle/>
          <a:p>
            <a:r>
              <a:rPr lang="en-CA" dirty="0">
                <a:hlinkClick r:id="rId2"/>
              </a:rPr>
              <a:t>http://</a:t>
            </a:r>
            <a:r>
              <a:rPr lang="en-CA" dirty="0" smtClean="0">
                <a:hlinkClick r:id="rId2"/>
              </a:rPr>
              <a:t>www.youtube.com/watch?v=mTTwcCVajAc&amp;feature=youtu.be</a:t>
            </a:r>
            <a:r>
              <a:rPr lang="en-CA" dirty="0" smtClean="0"/>
              <a:t> </a:t>
            </a:r>
            <a:endParaRPr lang="en-CA" dirty="0"/>
          </a:p>
        </p:txBody>
      </p:sp>
    </p:spTree>
    <p:extLst>
      <p:ext uri="{BB962C8B-B14F-4D97-AF65-F5344CB8AC3E}">
        <p14:creationId xmlns:p14="http://schemas.microsoft.com/office/powerpoint/2010/main" val="3598776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30544"/>
            <a:ext cx="7125113" cy="924475"/>
          </a:xfrm>
        </p:spPr>
        <p:txBody>
          <a:bodyPr/>
          <a:lstStyle/>
          <a:p>
            <a:r>
              <a:rPr lang="en-CA" dirty="0" smtClean="0"/>
              <a:t>Quiz</a:t>
            </a:r>
            <a:endParaRPr lang="en-CA" dirty="0"/>
          </a:p>
        </p:txBody>
      </p:sp>
      <p:sp>
        <p:nvSpPr>
          <p:cNvPr id="3" name="Content Placeholder 2"/>
          <p:cNvSpPr>
            <a:spLocks noGrp="1"/>
          </p:cNvSpPr>
          <p:nvPr>
            <p:ph idx="1"/>
          </p:nvPr>
        </p:nvSpPr>
        <p:spPr>
          <a:xfrm>
            <a:off x="251520" y="1124744"/>
            <a:ext cx="8640960" cy="5184575"/>
          </a:xfrm>
        </p:spPr>
        <p:txBody>
          <a:bodyPr>
            <a:noAutofit/>
          </a:bodyPr>
          <a:lstStyle/>
          <a:p>
            <a:pPr marL="457200" indent="-457200">
              <a:buAutoNum type="arabicParenR"/>
            </a:pPr>
            <a:r>
              <a:rPr lang="en-CA" sz="2000" dirty="0" smtClean="0"/>
              <a:t>Provide the order of classification from organisms from most broad to most narrow</a:t>
            </a:r>
          </a:p>
          <a:p>
            <a:pPr marL="0" indent="0">
              <a:buNone/>
            </a:pPr>
            <a:endParaRPr lang="en-CA" sz="2000" dirty="0" smtClean="0"/>
          </a:p>
          <a:p>
            <a:pPr marL="0" indent="0">
              <a:buNone/>
            </a:pPr>
            <a:r>
              <a:rPr lang="en-CA" sz="2000" dirty="0" smtClean="0"/>
              <a:t>2) Define the following and give an example for each</a:t>
            </a:r>
          </a:p>
          <a:p>
            <a:pPr marL="457200" lvl="1" indent="0">
              <a:buNone/>
            </a:pPr>
            <a:r>
              <a:rPr lang="en-CA" sz="2000" dirty="0" smtClean="0"/>
              <a:t>A) Variability</a:t>
            </a:r>
          </a:p>
          <a:p>
            <a:pPr marL="457200" lvl="1" indent="0">
              <a:buNone/>
            </a:pPr>
            <a:r>
              <a:rPr lang="en-CA" sz="2000" dirty="0" smtClean="0"/>
              <a:t>B) Biodiversity</a:t>
            </a:r>
          </a:p>
          <a:p>
            <a:pPr marL="457200" lvl="1" indent="0">
              <a:buNone/>
            </a:pPr>
            <a:r>
              <a:rPr lang="en-CA" sz="2000" dirty="0" smtClean="0"/>
              <a:t>C)Species</a:t>
            </a:r>
          </a:p>
          <a:p>
            <a:pPr marL="457200" lvl="1" indent="0">
              <a:buNone/>
            </a:pPr>
            <a:r>
              <a:rPr lang="en-CA" sz="2000" dirty="0" smtClean="0"/>
              <a:t>D) Population</a:t>
            </a:r>
          </a:p>
          <a:p>
            <a:pPr marL="457200" lvl="1" indent="0">
              <a:buNone/>
            </a:pPr>
            <a:endParaRPr lang="en-CA" sz="2000" dirty="0" smtClean="0"/>
          </a:p>
          <a:p>
            <a:pPr marL="0" indent="0">
              <a:buNone/>
            </a:pPr>
            <a:r>
              <a:rPr lang="en-CA" sz="2000" dirty="0" smtClean="0"/>
              <a:t>3) Name and provide a brief description of the three symbiotic relationships</a:t>
            </a:r>
          </a:p>
          <a:p>
            <a:pPr marL="0" indent="0">
              <a:buNone/>
            </a:pPr>
            <a:endParaRPr lang="en-CA" sz="2000" dirty="0" smtClean="0"/>
          </a:p>
          <a:p>
            <a:pPr marL="0" indent="0">
              <a:buNone/>
            </a:pPr>
            <a:r>
              <a:rPr lang="en-CA" sz="2000" dirty="0" smtClean="0"/>
              <a:t>4) Give an example of interdependence</a:t>
            </a:r>
            <a:endParaRPr lang="en-CA" sz="2000" dirty="0"/>
          </a:p>
        </p:txBody>
      </p:sp>
    </p:spTree>
    <p:extLst>
      <p:ext uri="{BB962C8B-B14F-4D97-AF65-F5344CB8AC3E}">
        <p14:creationId xmlns:p14="http://schemas.microsoft.com/office/powerpoint/2010/main" val="12197137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88640"/>
            <a:ext cx="7125113" cy="924475"/>
          </a:xfrm>
        </p:spPr>
        <p:txBody>
          <a:bodyPr/>
          <a:lstStyle/>
          <a:p>
            <a:r>
              <a:rPr lang="en-CA" b="1" dirty="0" smtClean="0">
                <a:solidFill>
                  <a:schemeClr val="accent2">
                    <a:lumMod val="60000"/>
                    <a:lumOff val="40000"/>
                  </a:schemeClr>
                </a:solidFill>
              </a:rPr>
              <a:t>Inter</a:t>
            </a:r>
            <a:r>
              <a:rPr lang="en-CA" dirty="0" smtClean="0"/>
              <a:t>species Competition</a:t>
            </a:r>
            <a:endParaRPr lang="en-CA" dirty="0"/>
          </a:p>
        </p:txBody>
      </p:sp>
      <p:sp>
        <p:nvSpPr>
          <p:cNvPr id="4" name="AutoShape 2" descr="data:image/jpeg;base64,/9j/4AAQSkZJRgABAQAAAQABAAD/2wCEAAkGBhQSERQUEhQWFRUVGBYYFhgYGBcUGBgXFBQVFBQVFxcXHCYeFxwjGhcUHy8gIycpLCwsFR4xNTAqNSYrLCkBCQoKDgwOGg8PGiwlHyUsLCwsKSwsLCwsLCosLCwsKSksKSwpKSwpLCwpKSksLCksLCwsLCwsLCksLCwpLCwsLP/AABEIALcBEwMBIgACEQEDEQH/xAAbAAABBQEBAAAAAAAAAAAAAAAGAAIDBAUBB//EAEQQAAEDAgQDBgIHBgUDBAMAAAEAAhEDIQQFEjEGQVETImFxgZEyoUJSkrHB0fAHFCNTYuEVFnKCoiQzY3OywvE0Q0T/xAAaAQACAwEBAAAAAAAAAAAAAAACBAEDBQAG/8QAMxEAAQQABQMCAwcEAwAAAAAAAQACAxEEEiExURNBYQUicYGRFCMyweHw8RVCUtEGU7H/2gAMAwEAAhEDEQA/AKQBSc6N4RG7hRo//ope6zH8MGq7SMRRA80mGErdM7eVg4jEuedLVLhsLp5XRTh+Bwwf9+j7qY8I/wDnpfaUlpQCVu5KGQT0S1okfwk47VqR/wByjHB9TlUpH/coylH1Wcof1roqBENHgl5cNb2adzpdPptZar8BhqVMktpaQBZ0EwT3S5xneDc+ikMJVbsQ0baoKNUJGoijLM5oVS9tLDU3MnSwtAl4DQXOgizRtKZm/DtOo0uofw6g+i6QxxHIdD8r7BdkPZC3EAnZDbXTZbNDLWgd658z8vzQ/wD4Pi9XwtsdtQ5HZT1+Jf3d8Pbpc2CWnmI5HnzuuLCBZTEUjJHVanzbBwJa6B4XVGjSa381XxefNqSQQC42HhuqmHzIB4bNjv6oSmTANxutjWnB6t4TJqtUTTGryifIiZCnPC+J5UnewUUUsS1polZoKRctMcMYgb0neyY/Ia/8l/2V1FRmZyFnmoAJKzcZnDR8Nytx3DVd29F/2Sl/lir/ACHfZKkDkKC4diEGV8c925UdJrnbSUbHhmp/Id9k/kuDh+qNqL/sn8kebwq8gO7kPYPKyLuJ8gtQWEKpmuKq0n6adB73NPeiLEj4Sy5O4TGZuGvNOpHaQ0kcwT8TbDcKMrnaoftMcZyhXxUhOaQq5xbRcgx4f3U2FxVGoS1j+8GydreEbqOm5WDFRKQ1Aon4odZXOwLtiHeX5KSlgidmoaKuD2kXYUfak+C6GBKqdJ7wI8wVFVx9NsanAT+ui6iozs5CnLlweiip42m8w17SegI+5Tmn4KFY0g7LgAXSwLmldhcpXICScQuLlyzquIdUdA25rQw9DSNkqGHDRZSIiVSB3KcbJpSunQoXJmnqreX4HtHEDZoLnHo0b/l6qGlRLyGtBJPRbf8Agz6dJwBu4AOiSNO8CBfn168rk0FyB78uijqcTYemDR75iRDYAIEmzt7gt6INzfNn46uTpNPDtidFyeQAn4nuEAD8AVWzHNWAuYRoeTckatLRsQTs6LT4K5l2CqVWhzWinRZtUqu7Ng5F0yNb+UjYWTBOiy8u+qO8lrgAMotayhRAD6hiNQuWNd9Ih1juJbvdXmYhlR8tJOkEWEC9j3jEwLeEFB5zFndbT1V3N2cW6KDB/wCFuw/1nneV3EcQNHcZUawjYd6pAAjkIcZvY78+SFoO5XbbJ3E1FlV/dcQ5kBxBidQ1FtrEjfycqBwbS3S4Bw6O733rKxmPqQKbO6361SO0eSZcdAvcyYvv9HlrYWtqY0+/K4sfK4KreU5hvIWZjeFaTr05pu8Lj2P4IfxuCq4Yy7vNIs4THrOxRyGpPpAgggEHcGDKAHlOEd2mkKYHiaC10lpaDcWP9N+qI8q45qVZAqv1D+oifFY+b8INc0uo9x++n6JjcX2KG8Ng6tN8EFpG4NkQAOxQvxH/AGAEcr1E57X5Vn/aXf8AHK/81/usrA1hUY1w5i/g4bg/rmrKCyO65oY4WAFf/wAxYj+c/wB0mcS4j+c9UNKY1q7MeUWRnAWt/mfE/wA53y/JPHFmJ/mu+X5LGe4Dcpmou2U5jyu6bOAuYup2tXSTUa6qT/FbBALr97py5gQm4Lg+k15qYjHMq1NpDpAjl3rlSsw8eapZlkjagkWeNiLT5/miEiRfhe7VsPyqkLNqNI6T+ao47JG/w9Doc2zXTzJuPI9Fm4DtaXxNLgOcH5lT1s21ETENuB4gGD6K4UUkQQrOCwBp1Gixk3vv5Ihq4qkxj3vqsY5siHOaHdbC7iOVkJ4LOC6XusBsdpjndVnZu/FYpgOktaCZ0NJ0t2Emef3oCrGi9BuUs24jY8AtB1XkHryKwqbX1HXlx6bovxGVUqhlzBPUSPeCpqGEYwQ1ob5fih6g7JkYRxOpWJk+RaKrKlXZjg7Q0wSWmQC7kOsXXoh4xZzwlL7vwQ0SEwlB1Cm24eMCkTHiugd8Gz0j8kv8w4bngx7oZAT2gruoUXQYP5RL/juC54P/AJBcQ0ZSXZyo6LPP1W8W4I7Oqj0C4KeC/mVR/tlYZJCaVObwh6R5K3+zwf8AMqfZXDRwX82p9lYKaAozeFPS8lEWExNCk6WukXEkGb3k2/XRUeJM9bTpPqMxDe1ginT0OcHX2JPOJgiAPHnh1cXFhc+CdTy4Phz76RJ5kkmGtb4k2VrCToUpOwNF3ZQvl2KqjtKha1xMl1Sq2bmIYy93SCLdSuu4nxDYc5tMm8SCTtp3B1cuqtcU4V+HDGPI73f0AzoMkBp6mPvQw5z6pgcleK3WfZugiSnndd2HfVqFkugU+60wAe869zsAJKxadSq8xqcJJiDp3O/dglFD8rDKDNTNTGBpc0GCQN7+q7hsNTdpqBpAEiDc2I5nwSwk1KfMOgCsOwzaNINpwHadzuSeZPPmiHJeHafYU/8AqKQloc68951z80EZzii6oQ3nAC0MA1zaYaHbfed0NitU5HhnOdTDsNUbf5badsRR94TxwrO1el9pBhxT2+PmFJSzMbOGn5hRY4V78LM3ui08JO/nUftLMz7gOo+k57X03PYCQA4S4C5aP1y8VTgRNvNMfimjn6wusDslzDI8Vd/JD2RYlzXn6pgOH4gdQvQKPCdV7GvY6m5rgCCHcigsU2uc8Mi5Dhy5Xj1RBlH8VnZatFQTpdJAPUGOvVEaOqTY58RyHRajuE645N+0FWfwnij8NMfab+agfktdh7zah8QS4e4sruGyuub6nMHmSfYKPbwmLdvmCgHB+IG9OT5j805/D1Zu7I8y0fiiDCYENFy4nq4kn2lXW4ZhBi5UHKh6z0FOy943EeoVI4oAxeekGZ2hHQwIk2m6a3CgESPDrtBQWEYe891ncO5U4tcastDvgEjlvNt1kcR8LNDi5rABzlxOo9SAjwYcgaidLYiPBBnFvEbWNN4Ancfd1RMzWlZaK86zzEFh0k+UbALR4QyhwYaxae/Ztj8IO/qfuQ/haDsVXvMTLj0bO3nyXp1DiauxrWMcA1oDWjSIAAgD2Cue4bFdho3OOcKj2J6H2XDTK1RxjXB+gfNgTn8eVPpCl6tH5qkBvKfzP4H1WMWG8AkDeBMeabplbuXZw/RiKlh2loAgREQAs/J83FJrg6kypLiZdv0K0JsGI4s96rNw/qL5pjGG6KmQuglb44hw5+LBt9DH4Ljs2wRH/wCO8eTv7rPyjlaXUd/isGSkt79/wP8AKq/a/ukpy+V3UP8AiUz/AC9/WF3/ACyfrD5Kx2jjsA0eO66MNO5J+5W5GrN68nKz35KRzDj4KqeG6zz0CIG0gFJqC7KFPXfysKnwu9v0R7qfJqjWtGpsVZd3TBIOosE9DAkea1S9SUS1oc8jvXINum/Wd1IACCSZxrwvNP2pQK1IC7tDg49XTqcbeDgFFwTw/Li9wsBbzKly3Kv3rM65c3tWtF5gw6GC0+RE+a9Ny7I6bKQaGFkTtf5qmaXI7p+LUnJDF9oedLpDGKwrYIIsbFDuOxFOkCxntvuiXPKrWPcwEGDEzHIFA/EuFqUnNFRpGr4TvPOARv5IjGWVm77Jwkhof2OyjwuH7QPfN2tLh6bwtbLq4gArOwtV1OkQRBcBYiCJvzuP7plHERzVJOq28K0BgruEaYTBUnNc57ogT5nogjPcxDXHSedlZfmjogOhDOaHvGCR4mVY2nKud7oWk2tfLc+dBbcgAmOkbnyWhieI5aA1rQIcDaZnYz4IWyloM2JcY08hadXieWx5FLMqjmv0gAONpEkGfPdEWW6gl4sYWw53DutfK8c7W5w+hc+R8PL7ka5biQ4NdblH65oMwWHFFoEyXXedp6N8k3L82NN0D4el4UA60EljIXipT33XtODzEBk7iBubgz8gmZrn1NjCA4A8roFocVgU5HxcxyPryQzmeZis6Q3T4A28x0UEWlGkXqvQ8HnBrEhp2N97InwBOmBuvK+DMSZeBI0lpPjvf5L1jLcbLG2u7mha0XqjleSBS0MFhJl7jb223KoYnM6NFxLWyfNS51moY3Q3dBOaY4NBdI8f7IqAVWZ3KdxPxy42bYfqZXmOdYupWfLtheByHXzWjmOMLnm9gAY8Te6x6mNAdIiVcxqpe60TcOBlKiD9N9zPsB7LUo4zUbgAdZWDl5/ht9fvMK0EWUdwg+1SN0BW3qBKVegyCdMkc1ji11MSS4CTeI9VbFG1zwKQSYx+UkkreeezwjR9a6zaYOkFT8TYnQ1rR9Fv4LAwWPsNQn1P3LTxzMzA1Zvp8xjeXhbugjmL7HdIyOiy35jNjYDkIXaWPBNh5SSsYwhbzcc7wtEtd0CSi7QfWHz/ADXFHRHKu+2nheidrT50v+RThWpfyz9pVHHqmhEk1d7Wj9R32lzVQ+q8eoVSD5JjsPO7j9yi11K280Orx7LKz7FMZRJoy+oS1jARbVUOlv526eCsNy/x/FDlTimjRd2lVpcxtd9Oi4dWU4q1CJggFxE3jUpa4ZhakNB0JpbWV5BTpNh7f4lQ6nkEtcB9EahcdVLSy/EUakuqvFLdvMOnaQ6doWnljm1Iqlwc2A4EXBnYDqFqVYeCNIcXbk7DoAtJzYpXNLm7JKVuJwjJGNOZjhxdITxvD7cQ81JaSTLgRBO0ixuPAqrUwWrM6QfFMMp1XtDo7ziGsGm8mxcbfVMrczDCPpMc4Mc4NBMNFzAmB16eq8O/e8TWxwdLhWfUsbgsM8vqho9ICUxbYpHh5P4br4d1pW9uHYxxzGh/Gi9H4wwfY4vDVpBa9zGki4DmuEC/Vu3+krvEFJvYtJazUHnaBIhwEusY2MHmFqt04ikaFcioS27o0ao+m0X0uBv4HzQVxvltbB0mFuKfUZUeG6HgSLFwIcN49N0pDIx4zN1BR9RwoE1SbXwzeyLtBhrZJ+Im5mBztCpDCVWj/phRqNAkvcGyQeRkwdt/RFWGY1rIiJA0yZEG4A6Wi3iEF8Q5SGse+mS0Aglo+E35dNxZdmDncLQkaYo7BvlRYTiLQ7TUptYdgWgACSN/mbK3js8puqnTpI+i7u+pBO10I18RfxUOtH0u6UZ6m4DKdfii/LcG6u803v0mP4btLT46XC0+6gzTg3E0yXMAqt60zJ9WG/tK2uDeEK1SgK2ptMO71IQSTc9531QYELcq5hVokNxNMx9cAEHbmN/VARR0VTsS9++yF+CuGXYtzu1Dm0mWcRLSX8mCRbqfMdUct/Z7gwI7Nx8e0fPyKtZfmrw0Gk7u9HQR+UrYZnryILWgxYwCJ5LrCo32QflrMLg672AvLHW1GDpeDcatyII32Mo5ZXbRpAkjU/aNvCP1zQxgOHGu7tct0TJLXS4neOom4V/OKoqPBaIa0QOQHJUCzqUwS2gAs/Nscd/FAmdZ5DiDdb3EeO0M8l5rj8SXOJPNMMbeqXkdWisYjMdWrxVDXJCi1KXDU9b2tHMgfNX1SWtGuVUy2iwHeJ97/irbXJlIQAJ/QT4Qqkm11yJ+Dcsp1S4vAcQRp70EAbmOY5IXRtkdI0sOX3A0E/Qc2XdR8TUzhm5nqiV1NtCfFbw5742Ege8QsmnRsrOcVb+bvuSa1OYl/wB7l4S+GH3d8qu8WTaCmqbJtFqz5Bqm2lO7QrifCSrR2vW6eOqGw0nzAXRjnbHR7BUy1Nv0Vdp5X/8AET9Rh9F3/Ef/ABs9lQbKeFNrlPXxzQ0ns22BPPovMOIeEy9jnUPoOqaaXI/DqLZNjINv6Ud54P8Apq3/AKdT/wBpQPgOKiyoG1DqZA725BIEnxEylZ2z1nh1I7JiJmdpCFsj4sxODJaxx0z3qT5LZ8jdp8l63w/+0ak7Cds5hFTUWCmSIc8BriQebQHCTG5hYeY5JhsaA4gEkWqMI1ep5+RQc+iaVTsGu1dm5zWmIkl28cvHyQw+o9ZpaAQ7j9U3g8N95UjvZ3/0jPM8dVx7oOp7uTRsB4DYATuVj1sixOGfr1dm8bOA1iDuCRf/AIlGXCtZtBoES4/E7r5eCIs0y1tVuqFpR4ONrbn1J7Jef1mbEydHAgNjGlkb+V5HnOc1XClUBDKjDq10z3HkeHK0yNjeOiJOI6dPG5W3EggmmW1XMnvN0HTWZ6Au8wAhfi/NqFCo+k1ofU+kAYDTuJI+kPfyUWQ8ShtPEMZTDqdUfAT8JLS0gHnYgf7QqzHDC0NjFBVSZnObGSC7kCv38lYxPEPZu7PtGVWFrCHAWEw4gt3lrpHj1ErGzjNtdNzRclsnaRs4AkfFyHosenllR1TTSDnWLgBd0CxkDx+9Q4ulUZapTewHnpLT/wAgo6fdcZ3hpY5VXUS67RMCT5BEv7PeEHY2vLml1GlBqQLEmdLJ8YPoCsbLqtJpvq57gRt4FeofsnzYOwz6dNhp9m4aiCe+XgnUfERHlC4uJsJUNGmqNhhS0ABkACAAIAA2Asoq9DUCHNkHcESD7hWP3l/13e6c3G1B9ModFYhh2UOw510Q4s5sN/UTv5bqWhmlFw2AdI1SOaJf8Sq/WB9AhzP8oZWcXtIp1eZA7ro6tHPxHzVbyAFLQb0V2g5nQAxvG3S6gzfHU6bHOc6IE+IlBmKr4qgf+2ajdhpl4+V/QoezB+LxHdcyoBMklpaBHK/IIRRU2eEzizN2vPdM3npvt+vFCxdPirFcHzUJb4JlugVDtSmyr2Q1QK7ZbM2HgTzVIM/RWrgXloaRAhpJMXB1Wd57NREqKtFVIdVKWrNw+ctIGsEEC/j4/irzKoc2WmQhVLmObupqdOSB1IHujvN4p4QBpeNUCC/WIA5IOySiX1mARvN39ntsNQ2PkijjbEwKdMz3WiZOq5jnzWlgWa2kMW6m0vP8e+agF7dfFWAFSe6anqrYSr35pC7yrmNytATaxXaSZiXKSjsueiCfC6uQkqaR2vRhxXhj9Bw9Uv8ANGF/q+9C7spYeZ95TXZG365Hsqc4TAxMfKLaee4U21OHsp25rhf5pHogsZKYtU+SjfkbzYPHrK7MEQnjPdHFethqjHtFYd5rht9YELyillHa6ogECT0N49FuHJagvIPrC5k2JAq3A+J1NwNxvF1VLP06c1WxxyTW7DP97dQOeQhuhVrYeoC1xafOQfMbFTYUO/eKlR43c4jodRJJCKs6yOk2XAaHTZpvTeOYB5O5rSr5K3FYGkaNqlFumOoHI9TzTGHMeId1ABY3PKDE4+bpdF8Za92ngjvXPyTMhLXQ4mOircZ/tENNpw2HMP2qP5tH1Wnk7x5eaGcbn7sNTdIh7RDQfrbD8/RDXC8V8S1tUnS46qjuekGXR4nb1VkktAvd2VoYIIxFHuVucM8Cvx7ybspMPfqcy7csZO7vu+RJOJcgwmH0UaIax/Pm4kC08zJRfjeL8Hg8MOyaAGiKbB15W+ZKBuH8a7G4tzm02tLzLnXLo+kZJgWWLhmy+oPMr3ZGN2HK0cKyKFpkeaA7p/DrG6T/ANqlUi4cWhz4mPiAN7wAVUz3D6j3hvMcx4x18t16DWbRZVdSqBpoV6QFS0wWu0teI2IteOSBuOODauCPbUHmpR3JgS2ebmi0H6w+S3WyUxpLfae/z7rMw7ziml7ZPdf4XAVXAI2KxuHeC2YrEG+hjWlz9MSTqAAbO0yb+C9RyzKKeHptpUWaWN2AuT4k7k+JQHwPxEynXfU7MQWQ5pNpLgSWn0XoGH/aHS/lEeVvmVU+idDopIIOoo91bZgnnZp9rKUZc4fE5rfM/koncVYeoe9qHqk3McK7/wDYR5oKUapmM0sbLXaj8h4yseudQ8D6qbOcXTDmhj9QifWeio0nyNSUlPupNRt9trtSmAI5rEzasRTqHkGn7j+a062Km/69kMcX4wNpaQbv+4b/AIIWCyidoNUB1t1AVPUUTitBZzlGWSYW1k2FNQ6DOgCD53IH3lZtGifVbOQO+IkxDhHq1wj5KVAVkZHyD5H9Q/JXsJg+zZpBm8lSMcpGuQqpz3EUVqZJkr6gNUAaGOaHGYN+g5rnEuLOswdrey1MgzIig6nEBp1kzYk7CI329kO5nX1aut1sRXHASeFmTU+VoCyaHxBXYVTDjvK61ZATyqYgXUtOYSrOupWtsr7sKKTQElIKSSqUrba11M7gjzC0KdaQqDcC55kiAtClg4CUNJNSsok7fennDkb/ACUYpeAXdA6IdFyjqM/UoAz+g+jiHvaYBdIjxgwV6CKQVDNuGH1GGu3SQJ1N5w0DbkVbDvVXyPC0vTmsdIQ52XTQ+Vl4DjE16Wioxsi03vG0/mtrhPPuyrOY5rmgiYdt0Olws4fqEHUsG2nU1CdDtwORWpnORdpTZWw73NcwR8R3knbZOtZhGNzRtId3peiODxzjle4OF2Ob8GllftTzKnXxRbQjRTs4jZ1T6R9LDzld4V4afTo9s8QagsNu5yPrv6BD2Ayh7sS2m/Yul0n4gO8QOpNx6o7z7OtNImdLvhb02gW8BdY/qEznFsMf926zuk7qHONeEI8QYguqaJkMt6m5/BbHCGaHDu1DZ1nf6eiGKdBznbzNyfvK16bREBNPaIoxGErjnF4+zN3O6OuIOJKehjgSLuAPnDr/AGU/IuJ+1ohlQjS60cu9LbDpNiOWoIAzaqeyjeC0jzuPuJUuV4xv7u4zBYZA53gx7pjDyl2EDT2J+h/lakGHiinMPYsH1Hf47rcy3I9FfEMnSBocwxPddrj22V9+UHlUB9IU/D+INan2rhdxg+gH4ytMNvzSpdR0WHiMS/qFYZyqoL90n1/FRHD1B9E26X+SJH1zESY6LjaogjT7rs6rGLPCyMNUcGDVIMncXi1ua0KDmxBcfHbnsLKHG05b0g8uSq4cHVveZ9P1YJZ59y2MM/qRhy0KoABPID5BecZ3je1qF3oB4DZGWf5iWUY5vt1gC5+75oCxEq6Ed1Ex1pUS1Ma2+ymqHmo8Q/SIHxH5JwJIrv7w2Y9FoZc8NfHJ2k+o1fmqGEyhzhOw6n8AreBpupVGmQYNuYPUH0U2FwBW/ScSQBJJ5bn2VqjQdJBEFEHAvDHb1ZqE6QA92m1nEhrB08fVF/GGAwtGi1rabW1HOhpaINruJ6/3RZULWAnU1v2v8whYZXVpYYOLTFSTIvtyshSu6Q7xXoeSYStVpvbSGmk34iTqBO5idj5LJ4h4Q009bHgk3IHI9CtGV7pYy0BZYiEUl3aC8MLlW1Twz4c4HcWIV0LMqjqnGiwqlTdX6TAQqhb3lbpvCsBUkUpuySXQ8JLqXIo0lcM800P6feuBZyQtOLgE2eicB5Lsrl1rmhSVOIm4Wme0Y5zHmJbEtMdHRIMdeSY2oVTzfDirRc0nxHOCCIVsWbMMm6vw72NkDpB7e/w7rZyvLsPjGWbTcesN5ibkXB8Cr+V5I3DP/wCy3SbHuyvH8dltbD1JbqIMEOZqAM+XNauVitVgObVcD1Dyr5JnM0LNV6rD4Vk+rJ/b21/VepcS5Lg6tP8AiOp0+YILWELxfi6pTD9DaprBvwkAgepO590bYLg2uQdNN2k/Whkfa3Q9mfAdVjj2jmjwHfPla3zVTDJK7RnzRzxYPDNt84J4v9lA1LGuYTpDb+ErQo1axvoEeRHylbuP4TFJzXUwSCAb3IIs8WjZ0rTweX6mg+l079kvWRefdig5+bDts8oSIdUgOMCeSJcNwEGmXPc4H6oaD8yVn5jhRScZsBe6PsLU1U2Hq1p92hLz/dgNbshxMkrKe53uKhwGii1rGsIa3lfzJJHMqeviaRMhhafNx+9daP1CcQEpazS4k2VD2g+sPdNdVgWupXMadwEjh2fVChDazXF7tQcIG4ggmxXZEEyB1O0QtJzBBG0odz+o5jAwuHf8xAG6BzcxW36fNTC3hYeb5iarz0Fm+X91nuwpfZoJRFlWSNLdbxY7Ac/FSZzi2YakdEand1o5zzd5D7yFa12uVqaLbGZyC8bS0GCZ02t16KTLslLzrqWnYE/qydgGBxDnxANiZuefzWwaRaSDe0g/grXP/tVbY79xTH0wIAFh+GwXP3YGdXOw281F+8OkjfxjdVKlR+q4ufcKWrnL0L9n3ETqDalIsc8yAHAiQ2DBg7/2W4cq/fKl3uPZsgl4Le9dzoB9PZefZHjHU68i5NrdRcbc90W4TPi50VC5pPMiJ8FexwGt6pCeUtOSh8Vp4LOnUqZoN+GTfr4rmLrHszPRZ2PcGu107tPWN4VLG5zqZDRJ8wtEStq9Fl+66K864jxY/eXwOnvF1Sp5m5uziPdF9HhKnVcXPc4uMkgCB7qLFcBsAkVC3zAP3LLfM0uJT7JmgAFD9LPng7g+au0+JPrM9j+aq4jhaoD3O94iVTr5HXZux0eRXB4Voe1yIG8QU+p9v7pIUNNw6pI8ymmr20GEnH9bJoJHNI3SCzLThUhKSeSbo9l0BcoUgJ5wqmNzKnTIFV7aYfMF1haJvtzCtQhjjHIq2I7PsgDp1SC4NNyNp3FkbJGxOD3GgmsLYkBC28Bi6NQ6WPZVZ8LoIdE3b5c1sYDC1MM8Fh10zFpuF5rlOQ47Al1Y0Q5kd8CoyYbcECZkX5c1rn9pVGq0NZSqsqwLmo0Nny0la0WOZK32uBrympMDA52d1gnsNvzXs9GqHM1C0XKxMxfTfLhFpXl+H/api6Eg0WVG7GXO29BKy8x/aJiK3wObRHRovf8AqdP4IesRsUbMPh27glFWY40mmNb202CoXanETB7ronczf1JV7FftDwtHDNZhqYr1PrubpYCdySRqf6e68xpZbXxGzKlYk73d7uNgPVeicMfspOnXiaoa10EMYA4+TnEQPQFI4jHxwi5HfLc/ROgmssbaC814kx9bEVWvfcu2axulsi1mheqZW+aFKJ+BvyAB+crY4iyLDYXDO7KkymI+Pcnnd7rlDPDGJ14Vh3gvE+Ae5IRY0YuyAQBykcbEWsDie62AfFdlMDzGy4ZVyyU8NTwFC13gE41YXLk4lDnEGF1PYCBBJ5RuQD5og1lUM2oyGP8AquE+RIUtTOGkyP8AiuVWNp9AGjmDFhe4XnWdZkcRVJFhOlg6CbfmirjbFNltKmZc+5gk2JsL9TPyWDw3lWuuXG4p/Mg2A63RxtyAuK23uL6aNlpvy7s6bBTa0ubA7219zfmpar7kne3l5ALRxGHMzKz6uDJJJlABZtWk0KCz3zBIAVDEsgjqbx0WzUpRvy+9Y2Jo961id+cJhqXdas5bV0vDhAIuIPQ8/Uo/oY+m9gcYuNuh6LzgAtBOrb2WvklepUljC3UO8NU8ze/moe29UpiYw9tnsi11Zh+gHei42gY7rGs9BKkwLHBgDyC7nCm0+KotZJGtJlLBnTcyDz8ui6MI3oPGU8ecp/ooXLow4iQBPqqvYvJOoABWB6rof1ULrVU5ZT+q32H5JKzrHVJcuznlUm1CNwpBiG9YXS4KN1EFSuVhlRp+ly9/yUZco/3UcrLnZHz81ylTCvZZ2ZZ82iQ0sJNjII2JIIg+SttJG48kPZ9h+0rWdHdAv6ld045PbLsm8FLHFLml2ordo8bUHABzXj0B/wDks7hfhHLMTUqMqdpqklne0AA9AB+JWVTyYmO8PUJf4NXaQ6k4B/ItdBPyQ/0/DsY4YeQtJ86Lcfi8DILDxfmx+SO6X7NKGHPfofvLBcO1u1tH+mYIWg3B5eW2p4cRy0tpvHoLn5oR4ezqs+aVUvLm7glxIPXyW5V4e7TvGl3uTo0n3sh/ojntD5sR9P5TzIIWtDnSAD5D/wBKsMxeDY89nVe13RoJHhuIhdq8UugtYwMLrt1X3EOLQLRPiq7uFXPEkhp67n1hNZkzWvpdo4uh0QbTIg7bcjurY/TvToDmeS8+f0r81TJ6h6fBu7MfH7pCnHGKqvpsFRxeZdblyiw2T+CMT/ALDuxxkeDufuCtzjgtGljABblbyQNlWJ7Gpr+jcPH9JtPpM+itlnjeA1jQ0dgs2aV/qIPTZla3W/3+qPXunquByyqudEbM91Sq5rUPUeiryFYGqIzWjwVepmLBu4eiGH4gndxTIJ2uiDFNIkfxEwbAlUcXxI3S4uZaDzH66KhTwT3bNK7VyR1R7aZgADW8+GzW+pDvZTlajaNbKqYOk4h+LqkSZiehBAI8bADyWnwrQLaOwh5JJ52MKvi8rL6gotPcZDnnkOg9OnUohoQxoaBAaIHkEJ9xXoInWwGlHWpjYFU8QAr1bF9AFnYip/8ASOqU2syqqTqEuPJaGIeATuPkoKb729SfxQgoqVWthZHP2T8jb2VZtQ2BsfImFLiKwA1OM3joJ/FQU3ioSJgN9zI5HlurNwqXNDgQV6AGrsdIVDJcZ2lIXBLe6fTb5K8RKXOhpYD2lporsLh802IK6GkrkNJ8rkeS40R+S6ZXKaSSXA3z+SShDShAhNNQhJJSrCO66SSnOZ1SSXIUtHisvNsMNTXdRFuoP90klROSGEhaPpTGyYxkbxYN2PklSwlgQStDCUu83wI+9JJZIxMnK9g/0TAyAkxgfAn/AGpOIqZw9dmJo21We3YFEuX50Hsa69+S4km2zOLbKRH/AB7CFof7hvpfB+CsVMba35LHxwJdIESQfIjmkkqDK512U3h/TMLE7RgPx1QzxVXAmo8+G3gdl5ni8aXuIbYSkktz0qBjm53bpb1WZzC2Jugrsj3IMZqoM1NDnCQSecGB8o9lrU3OduxseaSSl4pxXkcQwMlLQp/3NhF2j2XWYRnJoHokkq1QSnjwss7BYiMM/Em/b1XMpDwYezBPSA0nzekkjYLTOFaHuNqwcv0AAXdu89Tv+KgrlJJEFuKjXxQCqvxJgQBczPOySSm11LNMuk8zuekdE5tmzy5T5XSSULrVapSkEnziFFlZk1OkpJK0bKo7or4VqkOqN5QHDz2+6ERaikkl3/iWRihUiWsLjUkkKUTiPC6RukkuUhNcCFxJJcoX/9k="/>
          <p:cNvSpPr>
            <a:spLocks noChangeAspect="1" noChangeArrowheads="1"/>
          </p:cNvSpPr>
          <p:nvPr/>
        </p:nvSpPr>
        <p:spPr bwMode="auto">
          <a:xfrm>
            <a:off x="63500" y="-8429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 name="TextBox 4"/>
          <p:cNvSpPr txBox="1"/>
          <p:nvPr/>
        </p:nvSpPr>
        <p:spPr>
          <a:xfrm>
            <a:off x="467544" y="5517232"/>
            <a:ext cx="8352928" cy="1200329"/>
          </a:xfrm>
          <a:prstGeom prst="rect">
            <a:avLst/>
          </a:prstGeom>
          <a:noFill/>
        </p:spPr>
        <p:txBody>
          <a:bodyPr wrap="square" rtlCol="0">
            <a:spAutoFit/>
          </a:bodyPr>
          <a:lstStyle/>
          <a:p>
            <a:pPr marL="342900" indent="-342900" algn="l">
              <a:buFont typeface="Arial" pitchFamily="34" charset="0"/>
              <a:buChar char="•"/>
            </a:pPr>
            <a:r>
              <a:rPr lang="en-CA" dirty="0" smtClean="0"/>
              <a:t>Happens when two or more species need the same resource</a:t>
            </a:r>
          </a:p>
          <a:p>
            <a:pPr algn="l"/>
            <a:endParaRPr lang="en-CA" dirty="0" smtClean="0"/>
          </a:p>
          <a:p>
            <a:pPr marL="342900" indent="-342900" algn="l">
              <a:buFont typeface="Arial" pitchFamily="34" charset="0"/>
              <a:buChar char="•"/>
            </a:pPr>
            <a:r>
              <a:rPr lang="en-CA" dirty="0" smtClean="0"/>
              <a:t>Limits the size of the populations of the competing species</a:t>
            </a:r>
            <a:endParaRPr lang="en-CA" dirty="0"/>
          </a:p>
        </p:txBody>
      </p:sp>
      <p:pic>
        <p:nvPicPr>
          <p:cNvPr id="7" name="Picture 4" descr="hunted gopher"/>
          <p:cNvPicPr>
            <a:picLocks noChangeAspect="1" noChangeArrowheads="1"/>
          </p:cNvPicPr>
          <p:nvPr/>
        </p:nvPicPr>
        <p:blipFill>
          <a:blip r:embed="rId2" cstate="print"/>
          <a:srcRect/>
          <a:stretch>
            <a:fillRect/>
          </a:stretch>
        </p:blipFill>
        <p:spPr bwMode="auto">
          <a:xfrm>
            <a:off x="1718067" y="1268760"/>
            <a:ext cx="5851881" cy="3939754"/>
          </a:xfrm>
          <a:prstGeom prst="rect">
            <a:avLst/>
          </a:prstGeom>
          <a:ln>
            <a:noFill/>
          </a:ln>
          <a:effectLst>
            <a:softEdge rad="112500"/>
          </a:effectLst>
        </p:spPr>
      </p:pic>
    </p:spTree>
    <p:extLst>
      <p:ext uri="{BB962C8B-B14F-4D97-AF65-F5344CB8AC3E}">
        <p14:creationId xmlns:p14="http://schemas.microsoft.com/office/powerpoint/2010/main" val="267265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b="1" dirty="0" smtClean="0">
                <a:solidFill>
                  <a:schemeClr val="accent2">
                    <a:lumMod val="60000"/>
                    <a:lumOff val="40000"/>
                  </a:schemeClr>
                </a:solidFill>
              </a:rPr>
              <a:t>Intra</a:t>
            </a:r>
            <a:r>
              <a:rPr lang="en-US" dirty="0" smtClean="0"/>
              <a:t>specific Competition</a:t>
            </a:r>
            <a:endParaRPr lang="en-CA" dirty="0" smtClean="0"/>
          </a:p>
        </p:txBody>
      </p:sp>
      <p:sp>
        <p:nvSpPr>
          <p:cNvPr id="37891" name="Rectangle 3"/>
          <p:cNvSpPr>
            <a:spLocks noGrp="1" noChangeArrowheads="1"/>
          </p:cNvSpPr>
          <p:nvPr>
            <p:ph idx="1"/>
          </p:nvPr>
        </p:nvSpPr>
        <p:spPr>
          <a:xfrm>
            <a:off x="0" y="1495665"/>
            <a:ext cx="7125112" cy="2509400"/>
          </a:xfrm>
        </p:spPr>
        <p:txBody>
          <a:bodyPr/>
          <a:lstStyle/>
          <a:p>
            <a:pPr eaLnBrk="1" hangingPunct="1"/>
            <a:r>
              <a:rPr lang="en-US" dirty="0"/>
              <a:t>M</a:t>
            </a:r>
            <a:r>
              <a:rPr lang="en-US" dirty="0" smtClean="0"/>
              <a:t>embers of the same species </a:t>
            </a:r>
          </a:p>
          <a:p>
            <a:pPr marL="0" indent="0" eaLnBrk="1" hangingPunct="1">
              <a:buNone/>
            </a:pPr>
            <a:r>
              <a:rPr lang="en-US" dirty="0" smtClean="0"/>
              <a:t>compete for the same resources</a:t>
            </a:r>
          </a:p>
          <a:p>
            <a:pPr marL="0" indent="0" eaLnBrk="1" hangingPunct="1">
              <a:buNone/>
            </a:pPr>
            <a:endParaRPr lang="en-US" dirty="0"/>
          </a:p>
          <a:p>
            <a:pPr marL="0" indent="0" eaLnBrk="1" hangingPunct="1">
              <a:buNone/>
            </a:pPr>
            <a:r>
              <a:rPr lang="en-US" dirty="0" smtClean="0"/>
              <a:t>Example: Infanticide</a:t>
            </a:r>
            <a:endParaRPr lang="en-CA" dirty="0" smtClean="0"/>
          </a:p>
        </p:txBody>
      </p:sp>
      <p:pic>
        <p:nvPicPr>
          <p:cNvPr id="117767" name="Picture 1031" descr="image005"/>
          <p:cNvPicPr>
            <a:picLocks noChangeAspect="1" noChangeArrowheads="1"/>
          </p:cNvPicPr>
          <p:nvPr/>
        </p:nvPicPr>
        <p:blipFill>
          <a:blip r:embed="rId2" cstate="print"/>
          <a:srcRect/>
          <a:stretch>
            <a:fillRect/>
          </a:stretch>
        </p:blipFill>
        <p:spPr bwMode="auto">
          <a:xfrm>
            <a:off x="4283968" y="1579265"/>
            <a:ext cx="4579838" cy="4616584"/>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7767"/>
                                        </p:tgtEl>
                                        <p:attrNameLst>
                                          <p:attrName>style.visibility</p:attrName>
                                        </p:attrNameLst>
                                      </p:cBhvr>
                                      <p:to>
                                        <p:strVal val="visible"/>
                                      </p:to>
                                    </p:set>
                                    <p:animEffect transition="in" filter="box(in)">
                                      <p:cBhvr>
                                        <p:cTn id="7" dur="500"/>
                                        <p:tgtEl>
                                          <p:spTgt spid="117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55199" y="-17941"/>
            <a:ext cx="7125113" cy="924475"/>
          </a:xfrm>
        </p:spPr>
        <p:txBody>
          <a:bodyPr/>
          <a:lstStyle/>
          <a:p>
            <a:pPr eaLnBrk="1" hangingPunct="1"/>
            <a:r>
              <a:rPr lang="en-US" dirty="0" smtClean="0"/>
              <a:t>Niche</a:t>
            </a:r>
            <a:endParaRPr lang="en-CA" dirty="0" smtClean="0"/>
          </a:p>
        </p:txBody>
      </p:sp>
      <p:sp>
        <p:nvSpPr>
          <p:cNvPr id="35843" name="Rectangle 3"/>
          <p:cNvSpPr>
            <a:spLocks noGrp="1" noChangeArrowheads="1"/>
          </p:cNvSpPr>
          <p:nvPr>
            <p:ph idx="1"/>
          </p:nvPr>
        </p:nvSpPr>
        <p:spPr>
          <a:xfrm>
            <a:off x="179512" y="764704"/>
            <a:ext cx="7125112" cy="6093296"/>
          </a:xfrm>
        </p:spPr>
        <p:txBody>
          <a:bodyPr>
            <a:normAutofit/>
          </a:bodyPr>
          <a:lstStyle/>
          <a:p>
            <a:pPr eaLnBrk="1" hangingPunct="1"/>
            <a:r>
              <a:rPr lang="en-US" dirty="0"/>
              <a:t>T</a:t>
            </a:r>
            <a:r>
              <a:rPr lang="en-US" dirty="0" smtClean="0"/>
              <a:t>he role of an organism in the ecosystem – what it eats and the resources it requires to survive</a:t>
            </a:r>
          </a:p>
          <a:p>
            <a:r>
              <a:rPr lang="en-CA" dirty="0"/>
              <a:t>An organism's niche includes:</a:t>
            </a:r>
          </a:p>
          <a:p>
            <a:pPr lvl="1"/>
            <a:r>
              <a:rPr lang="en-CA" dirty="0" smtClean="0"/>
              <a:t>What </a:t>
            </a:r>
            <a:r>
              <a:rPr lang="en-CA" dirty="0"/>
              <a:t>it eats</a:t>
            </a:r>
          </a:p>
          <a:p>
            <a:pPr lvl="1"/>
            <a:r>
              <a:rPr lang="en-CA" dirty="0" smtClean="0"/>
              <a:t>Its </a:t>
            </a:r>
            <a:r>
              <a:rPr lang="en-CA" dirty="0"/>
              <a:t>habitat</a:t>
            </a:r>
          </a:p>
          <a:p>
            <a:pPr lvl="1"/>
            <a:r>
              <a:rPr lang="en-CA" dirty="0"/>
              <a:t>Nesting site, range and </a:t>
            </a:r>
            <a:endParaRPr lang="en-CA" dirty="0" smtClean="0"/>
          </a:p>
          <a:p>
            <a:pPr marL="457200" lvl="1" indent="0">
              <a:buNone/>
            </a:pPr>
            <a:r>
              <a:rPr lang="en-CA" dirty="0" smtClean="0"/>
              <a:t>habits</a:t>
            </a:r>
            <a:endParaRPr lang="en-CA" dirty="0"/>
          </a:p>
          <a:p>
            <a:pPr lvl="1"/>
            <a:r>
              <a:rPr lang="en-CA" dirty="0"/>
              <a:t>What effect it has on the </a:t>
            </a:r>
            <a:endParaRPr lang="en-CA" dirty="0" smtClean="0"/>
          </a:p>
          <a:p>
            <a:pPr marL="457200" lvl="1" indent="0">
              <a:buNone/>
            </a:pPr>
            <a:r>
              <a:rPr lang="en-CA" dirty="0" smtClean="0"/>
              <a:t>other </a:t>
            </a:r>
            <a:r>
              <a:rPr lang="en-CA" dirty="0"/>
              <a:t>populations</a:t>
            </a:r>
          </a:p>
          <a:p>
            <a:pPr lvl="1"/>
            <a:r>
              <a:rPr lang="en-CA" dirty="0"/>
              <a:t>What effect it has on </a:t>
            </a:r>
            <a:r>
              <a:rPr lang="en-CA" dirty="0" smtClean="0"/>
              <a:t>the</a:t>
            </a:r>
          </a:p>
          <a:p>
            <a:pPr marL="457200" lvl="1" indent="0">
              <a:buNone/>
            </a:pPr>
            <a:r>
              <a:rPr lang="en-CA" dirty="0" smtClean="0"/>
              <a:t> </a:t>
            </a:r>
            <a:r>
              <a:rPr lang="en-CA" dirty="0"/>
              <a:t>environment</a:t>
            </a:r>
          </a:p>
          <a:p>
            <a:r>
              <a:rPr lang="en-CA" dirty="0"/>
              <a:t>A niche, for a particular organism, can change, depending on the environment in which it is located and the organisms with which it inter-relates.</a:t>
            </a:r>
            <a:br>
              <a:rPr lang="en-CA" dirty="0"/>
            </a:br>
            <a:endParaRPr lang="en-CA" dirty="0"/>
          </a:p>
          <a:p>
            <a:pPr eaLnBrk="1" hangingPunct="1"/>
            <a:endParaRPr lang="en-CA" dirty="0" smtClean="0"/>
          </a:p>
        </p:txBody>
      </p:sp>
      <p:pic>
        <p:nvPicPr>
          <p:cNvPr id="35844" name="Picture 4" descr="galapagos penguin"/>
          <p:cNvPicPr>
            <a:picLocks noChangeAspect="1" noChangeArrowheads="1"/>
          </p:cNvPicPr>
          <p:nvPr/>
        </p:nvPicPr>
        <p:blipFill>
          <a:blip r:embed="rId2" cstate="print"/>
          <a:srcRect/>
          <a:stretch>
            <a:fillRect/>
          </a:stretch>
        </p:blipFill>
        <p:spPr bwMode="auto">
          <a:xfrm>
            <a:off x="4067944" y="1772816"/>
            <a:ext cx="5083246" cy="34226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332656"/>
            <a:ext cx="7125113" cy="924475"/>
          </a:xfrm>
        </p:spPr>
        <p:txBody>
          <a:bodyPr/>
          <a:lstStyle/>
          <a:p>
            <a:r>
              <a:rPr lang="en-CA" dirty="0" smtClean="0"/>
              <a:t>Broad Niche</a:t>
            </a:r>
            <a:endParaRPr lang="en-CA" dirty="0"/>
          </a:p>
        </p:txBody>
      </p:sp>
      <p:sp>
        <p:nvSpPr>
          <p:cNvPr id="3" name="Content Placeholder 2"/>
          <p:cNvSpPr>
            <a:spLocks noGrp="1"/>
          </p:cNvSpPr>
          <p:nvPr>
            <p:ph idx="1"/>
          </p:nvPr>
        </p:nvSpPr>
        <p:spPr>
          <a:xfrm>
            <a:off x="395536" y="950913"/>
            <a:ext cx="7125112" cy="3061799"/>
          </a:xfrm>
        </p:spPr>
        <p:txBody>
          <a:bodyPr/>
          <a:lstStyle/>
          <a:p>
            <a:endParaRPr lang="en-CA" dirty="0"/>
          </a:p>
          <a:p>
            <a:r>
              <a:rPr lang="en-CA" dirty="0"/>
              <a:t> Organisms living in </a:t>
            </a:r>
            <a:r>
              <a:rPr lang="en-CA" dirty="0" smtClean="0"/>
              <a:t>diverse </a:t>
            </a:r>
            <a:r>
              <a:rPr lang="en-CA" dirty="0"/>
              <a:t>ecosystem have a broad niche with adaptations that enable them to survive the extreme changes occurring there. </a:t>
            </a:r>
            <a:endParaRPr lang="en-CA" dirty="0" smtClean="0"/>
          </a:p>
          <a:p>
            <a:pPr marL="0" indent="0">
              <a:buNone/>
            </a:pPr>
            <a:endParaRPr lang="en-CA" dirty="0" smtClean="0"/>
          </a:p>
          <a:p>
            <a:r>
              <a:rPr lang="en-CA" dirty="0" smtClean="0"/>
              <a:t>These </a:t>
            </a:r>
            <a:r>
              <a:rPr lang="en-CA" dirty="0"/>
              <a:t>species are considered to be </a:t>
            </a:r>
            <a:r>
              <a:rPr lang="en-CA" b="1" dirty="0"/>
              <a:t>generalists</a:t>
            </a:r>
            <a:r>
              <a:rPr lang="en-CA" dirty="0"/>
              <a:t> – able to spread over large areas. </a:t>
            </a:r>
          </a:p>
        </p:txBody>
      </p:sp>
      <p:sp>
        <p:nvSpPr>
          <p:cNvPr id="4" name="AutoShape 2" descr="data:image/jpeg;base64,/9j/4AAQSkZJRgABAQAAAQABAAD/2wCEAAkGBhQSEBUUExQUFRUVFxgUFRYUFBQXGBcXFBcVFRQUFBYXHCYeFxojGRQUHy8gIycpLCwsFR4xNTAqNSYrLCkBCQoKDgwOFw8PGikkHCQsKSwsLCksLCksKSkpLCwpLCksKSwsLCwpLCksKSwsLCkpLCwpLCkpLCwsLCwpLCksKf/AABEIAMIBAwMBIgACEQEDEQH/xAAbAAABBQEBAAAAAAAAAAAAAAADAAECBAUGB//EAD0QAAEDAgQEBAQFAwIFBQAAAAEAAhEDIQQSMUEFUWFxE4GR8AYiobEUMsHR4QdC8VJiI3KCosIXM0NTkv/EABkBAAMBAQEAAAAAAAAAAAAAAAABAgMEBf/EACMRAQEAAgICAgIDAQAAAAAAAAABAhEDIRIxBEETYSIyURT/2gAMAwEAAhEDEQA/APSAEgyVYFMR/KmGgaKrYQXg9ynZTCHUxYBI3Hmfomo176KTHyRoFIBQNbeLc02GxbahIaZjXl6pAVPCjUqButkKnxFkxI63FkAcBTaz/CHSxAdojvsAVKpoIm8J2tRjSGqn4YRslcMKXhFWcqeEdkreCU5olWITOMJXYV/BKi5saqyHhJ8bo3QrtYmyFWPCCmGp7CplTimYlGLLzZM5xjRPs9AFMiXKgUCmShKUpVEYpoUimQAalPkEJwVtRLFWy0q5VEo1RvvdRDeaPGfQDSRZHL6p0eNChjsflMD8x2CetxHw6Jc9wDiQAJGpsGg81iMdUNQuyuc4agAkGdIKhxL4SqYwh7zkdTc11PPJHy7BoNgdzqkS2ca4CWicx1Eeyr4a4kRI6lIcOdTaPlBjkdP2V6kCILrdrpHBMMHAXuOuqfxoH5YHQQEbOOaBWxjW6nXSyRmqfM0B4DgfYT0+F0s2YNAMRPT9+ql4YfBM9kWm4jb1SCo3AMpkGHTsSSr4rCRN1TxNcm0aHn6o7X6Rz308lOzHpPLTBBhGfXaIkgTpKamUqtBtRsOAI96JykI10qSzKbDRdBJLCbE7dCtMXTl2AqlYBCrOmDsj+EOiVSkCEBVcEm1ChV3gWlBFfkoucipja06b0RZTcQVYpV+vqlMxcauEITwSiU3g6KcLSXc6T6VzS3Bv1QXUyrqYoCg+g7qoUsM4GTdaSg9xVbGlYpoVg9lAMkoVoJKFJwuooSYhRLOykUkAMUeqSIkns91UdSJI2PIW9VYa07lV6VQa780X8SAbx5LOZyjQ6hVpyIGqiMQ3miCqBcEI8pfsaqjVpkOGianRBIDnbyNNOSlxHE3BbeVmVOIFroLZd0k9kE28ThKn/wAeUDUzuP8ACdmDcDIkzrKsYXE/IJmRsrLagKXRs51AWzRMpnvbESB7sVovoh2oBWbjuB5xDXFto5+idC/QmLwptEHusnA0K1JuV/8AxI0cNSNpC0aGLDtiI12j1SlCw5gIg3B1QGlzbRYb8x+6shPCatIdVm43H3yjzMq7j8V4dMu327rlfGJuTJN1hy8mulY4b7W6uJE6hOKp6LLfVM79/wDCuUH+4/Zc0y201peaVMIDZ117KZqgDVXKS1RqRvCttxoAv9Fi1sTsFW/HkK5y+JXDbpmYxpRgZXM0cbJ5fr/K0cNjCOoWmPNL7RePTVISTNfIkJ10szZUzm/RPKYoAVR1tIQSjVKXKT5oKDMUyeEsqCMklCSA5o4uBATsrlUM19/4RhVXj3KurTRbX9/RKpUtIPvdUhUTVaxCzue1SL1LGmNUUYo81XwHDKj2ZmiRtJAntPuygHkEgggixBBBB0VS5Tu+i62vfiIid1TxXGIBAPs389ELHVy1ocJsW+QLhJdz+WVUxOHNySI2O9rRfrIT8rBps8I42S0g/wBrnC/Rxj6QtZnGWkwVxmGc5ogAkay0SOskeX1VqrVLRMbSZ/UK8OfPErhHbDENKl4YK5H4Y4xXNQ56RbQI+WoXtuejZzQOcR6LsXUZXoY5+U257NFCm1t1GnTv0RhTCqn5Oe+JKp05LnnzZdH8QMvP3XOVZB815/N/Zvh6NkzOjbv+gV+nh4++pVShM2VwuKjA6Mag/i6FnupFCBWt6Saq6FUxMZUbFutqs6s7NYfTZYW9tJFvA1JAvuNRM8x0WpRr8vusvD4YxAWd8R0KnhZKToqHLlP+4PaXaf7c3oqxt32mu3wmJItFitBtQHdcrwzGPygPMuAEm/JaTMeF1cfNqaY5YNN2KGcNBE8pRpWPRwrTXbUzEQCMu0n+7vstcz0XThn5M7NEWIFaBYBWExHRVvRKkJwfTdGeJOluyHUbCoIF3RMh+F1KSZOSGBqkWpvPP5D+yFWpvpkF7HNE2LmkDsJ8124aTzRXREEAg6gwfodVw5fG/bb8jlOG4B1YwLAau5dI562XV4bAsY3KGjSDIBJ7ndNh6QYIDQ1uoAEC6arXJ00WnFw44T9pyztHa4AWgRygLD43h80vaBb80TJAmCe32V59RVn0sxEk6gwDF2mR11j0T5MfKaLG67c/XrfKW/6/kHdwMOPmE+Lxoo+Hmp52lzQ+125xLXf/AKsRzKPhf+JiC7KQwEkSyLg2HIEclLGsl1/9QPe8rz/6y10+21QxoiwgdLfZG/ENdYwQdj/Kym1RCxfiLG4gUiMNk8S0eJMAb6brTDLK2ROUdNiuHhzg9riMoIDLZT25HbksPhPxccJUFGvamTAcTemT/aRu37dUuAcUrCi0YrJ4n92Q/L0IkclyX9QeEYvEYhgw7KlVtYANc0SGOnKQ5w/IBAMu2J5QOrDHtjnXtVKo1wDmkEESCDII5gpNffRc/wDA/wALHAYNtA1DVcC573GYLn3cGA6N/k7roRK06iWXx6iS2RtdchjXac13uOo5mELhsVR+chcnyJ9tuIsA4GVbJWfgnQSOZ+60CbLLD00y9lsoEW2SpuklDruhGVEipixY3sNdkHAw4X5W9eyLiLt+iqYEw6OnJZfa/pu0jAVDEwXTyvundU76KtiCY+8lVe06XadaFifEbMS9oGGrNouDpJc3NmEabxfotCiLaodZw/la4dXaMpsbhfF3tysrEaAF4kSd9dF3GBcfCZLsxytBdpmIADnRtJkryjiWOY2xI3j7KXwf/U0jGswRp1Hh7xTkXyO3cBElo1J5CdpXdxz7c+V709cShQfcbofgdSteiFJ7Ku8XMaKVVgCEnOgmB2SQ5ST3CSaRvKkABfX9EMFJTo061SdNEKU5Kr1cTyU0IuqIdKoXuIEW1P6KNHAPqXnK3nuew/U+i16eFDQANB7uo9nLtkY2vlIbYam3MmSfMkrEx+Kv5rY49SsHCbHbkfYXO45hc22sWj915/yZduriW6GLn3yRKtRvqudoYavm+UT/AM0jSJAGyt+HiIl1EkXnKQSL2gfWeiww3WmUi5jaoa25ELmMd/UX8C4FsuJ/K0OsQPzTaB/KHxuoX2zvYYjK4SD3aRPmFHgP9MHYx7TiKoZR/NFOc7jyBcIb3hejw5461b25eTG769PWfg74gOPwdPEim6lnmWu5tcWy0/3NMSD1W0SQg4SnTo0206Ya1jGhjWiAGtaIAA5QiHEAre1GqNErkuOYbK8wOq6prwsj4gohzZGyy5Md4qwuq4ytWymVo4bEBzRCy8cwh3voT+ip4TEFmmmkdBK4MctOnx26JtiVWqvvf9EDhfFRWe5sXZYqxiqd08inQMg/oPqo/h5vMEb/AKqYjbt+/wBlU4zXLaJy6wontVLC8QY9xbyMTz2Wl+CB5LjOHgt3XR4OTvv+6e4WmxQ4OToiu+HnutHqtbgdOB1gStWV3YcUuO2FysrzLjn9JqlR2ajWYwuu4FstnmAYg9vRb3wR/TulgJqOIq4hwINXLEN/0MGwtc6nTRdcmJXVJqaY3u7JNCdJPQDfSlOKdot6KRlQkpmj+H6kJKIqO2ToIKnSnewUargNE1SraPQc0NmGc5wLgQ30+mqCM0F5gabmLIlLhABlzi7kIhXWtAAAsBsmdUUW9gpAsgvqJnPUZRr/AFW9KnEaYdTIO4IXL4B+c5YuCW9osfJdLj6sArieBYgtx9Ruzm5m9wWtP0XNz4eTTjy06zD4cMAt02+iI2rfodPfvRO5/dVqlbsOi5Ll4+m0mwcZhqbyM7WncyAUajlbAAA5Qs+vUmYdfYkddFHBYkPeb3bAO8Tz5aWWUzuV6XcdRt0qpKPTedj2VGk8kw3fU7ADl75q213L159l0441nVjxXcyokmI9+fJJpHNJ3IKrtO1KvwxrpnU6+/RZ9T4bM9O28kz2v9FtBt0UVf8AKjUvte3O4Dg7qTnnZxnXomxbrrpiye33WbxHhoOnvmUXEpWMxZXGKLjTDtpI9FouEEiefNbvE+Fzgg0fmgHrOsdblTjh5Snbqx57h2rpOGNt6fVYLqRY4g2I/RbvC9vfv+VMina8KZ8kq+gYERTb2RpXqYdSOTIkyeU0q0kmKSdMGlQeDsfJTzIbiNYHmEBAU/cJJ5akjZ6O1gbuo+PfohhyighfETGpbqhpEoPZKL3WToFepslSZ/EX2XJYHDk45jh/aHF3aCB9SF0uPfqs3gzYqvd0A+/8LDk9Lx9tuCTr5IdWgPPukx25snGObsvPur7dM6UsTQHIj7esKnh6AzS4uaZkgGA4xEnnstPE4qRsFj13DbX3oo14Xa9+UbtJ8QBHWwVijUafp/hYXA8cagc06tJB8v4j1V91aDbTeB91vc5plppAhLdVadby96Kw2oo8z0nKcIZqDcjzRWYxvLXQ6j10Tm72CLzYDTmf2U88iPRRdiB0vZTcBEhOZbvYsUXcObmkhX3Vs0DQaeSASoF4Cvy8U6UcR8Mse/NMdNtSVbocMa3Tz8tPJO/EWQfx0H39FNyh9tylWEAdkdtVYmH4heIPdXGYgLqx5WVw00i5CfUKEKwI199VEhdEvTJIvJ3SD1BQr1g0STFwPW33RvXYFLkxQWYkOcQD+Wx/b6hTlP2aeZJNKSZKOG4g2AHOEkWurjagOhB7EKtxDhNOszK4Ftx81Mhj+wdBt0WfQ+BaDIgVbH/7Xie8GB5QjZdtsqL3Qg4bgrGD5Q4f9TjMcySSiuw50l30+5CDRfVhVHP15c1bdhup9Al+AskGBxB1rd1j4GsW1HbSBr09/Rdm/hMjRUcR8Ll35YB5k/sozx8po5dVjV8bsqtLHNDlfx3wbXP5Xtn/AJSf1XN1vhzEU3/OCBqXgFwjoBN15ufDnO9OrHPGt4vzCQsypioOl9Omq0OHUR4QLczgdfluOjoNj0Q/wIcdLbyFNw6XL25/F8Udh3Oe3SpAcRtG8dtewW9w/HAgAmT66rM4vhWfM0zZsiSIImCJiDqDzuuWwnHBRNw8DQB+oO7ZGux7JzC2IuUj1BuIHNTONgW+647CceDwL3P+VpjHGNvfVZWWKmvbbGNuo1641Guh5X1MaTaxWMcdA2t3+/mo1MaTvPROWwmth+Iby7tznQgjUa3WxQxUrlWVPvrvzPb+Fp4Wtp/CjuXbS9uhDZCyMfULHX05I9LHgWO3se+ijjMRTc05thMzb62W3lLGfpQfj9bE8rGJMgD7KTnuAFo6nn0nXvCp0KlhDSw5t3NcREmxHyiwNwSY9FL4hr5agbMy0WJsJGkDSSNSi70fsRmLje5uYkq2ziEf4I+6wKVdpMguggGDtsbqw6tAsZ7xZY+VVpuDjEWmJVgcea38xXLVagGok8pOizauPzOgAMHUg8tTqtcOXOeqV48b7dri/i2m2mXAOMaaa9pXJ4r4qfVIuZzE5Ryg5hBNyIm0qhnIMPIc0mAYtLTsbLmvi+k7C12VaZJbVBLmONmkQYaZkWm+stPNb7z5bq1H8cJvT0jg/FHSYM5oJOoGkid3WXY0KgcJ99l5PwCubi+UAEc5Ol97fdel8E/9loiI9zK2+PbLcaz5ZLNxowklCS7GCYiEYOtdACk1k7oAltjdOJj9/wCEzGt6esqTANj9UA7BCkU6SASdNKSWgdMQnCRQAK2Ea+zmg9wD91SqcApHY9szo0I0MjdaiSnUp7rCq/CdEtDS1xAMiXkmb3nzPqqdf+n2FeDmph02OYl2mliuoITomMnqDdcZ/wClmFBlpqM6MdAHkZ5Ky34DpARnrH/qp3/7F1YTKbx436Eysee8T+BKgk0qk/7Xj/yH7LnKvD8VSkPovgAkuYM7fVs2HVeykIVSiDss7wYLmdeOYLjAJAneD30W3Txkb22XW8T+D8PWJL6LC4/3AQ7vmEGfNYeJ+A7RSeQB/a6SOWuqyvxv8XOVQdWnfUk232HfUDoJVLjf5A3O1ud2T5wC2JAdANpjmrx+D8Uwh003RFg4g6i9wBtz3Sdg6ksZWbkDpYSIOoLRBBsT+vpl+HLG+l+cqrwL5q5BzGNAQQBls6OhOYTyA6rU4z8J161bxaZpgZYgkgnqYB5n0CqcOrgPDWgNBba8uOTXOTBgE9pPddrhcTLGyLxotOHCZblHJlr04QfBuMY4FvhkCNHk6dCBuTeUZ3w/jGwRSDhqYeybDSCei9CZWHVM58rX/nwY/kryrinDMUwS6hUveWw/1LCcvmue/FOziWvDpjKabpneBC90dTCg7DjX9Slfi4VX5a8Uw9aKTqQY+QQ+HhwcLy67hre8q3xngz+IUabaZaHMc51yXSHDLFtCI2mV7B4aYMAsB6Cy0nBq7lTc9zTzvhXBH0mhmQw0NbmLSTZo+bePy+Urt+HNytjdXsqbIFWHFMbsssrejeKE6aB0SWyBEgmSDkgPEaGURqqtqEaFEGIO6AsEJIPjpxUN7IAkp5TBx5JSlegdJM0pFLYPCdMknsHSCaE6ASaU0JwlsHlJRc72ExqICSUJsyQcgEW80J2HYdQCipigKreG0QbU2A9Gj9uqIMOBoLeSOo94R1IA/BT5R+qRf0ny/VQc7l9P5TBo1KfNbX7KBcmTBFIpJSgIkKJPf7qRKZvZANHX6SnUPGHJJA2LKSDTqIwKAaFNRBTygJA+5RA4aev1QU6AL4vVEzyNvqqqcFILI93TjVVw9SNVTez0OCnCrtqFI1T0R2SykqwrKYd2RsDJpQfGO6kX8rouQElKUFxvCi8I2Y+Yc0zqgCrFyWZVshnkHb7KTXDZVpT5kaAz3+/3UDoOqHmSJTCZn3+igSmlMXIB0xTF3ZQNQIAhSJUPGHNQfX5ILYj0OeqG55UCmXtIuCShCSadHlSzHmkkkuLTFIpkkUzhJJJIEmSSSgOkkkgHCiSkkl9midR5ohNkkkqRkSkUkkr6OoA3T1Nkkk8QikkkrhGZp6/dOkkkCCRSSTCJVVuvqnSTgRdqhkpJJFfQZNipMKdJX9M03qDinSUqqMpJJJpf/9k="/>
          <p:cNvSpPr>
            <a:spLocks noChangeAspect="1" noChangeArrowheads="1"/>
          </p:cNvSpPr>
          <p:nvPr/>
        </p:nvSpPr>
        <p:spPr bwMode="auto">
          <a:xfrm>
            <a:off x="63500" y="-8969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7172" name="Picture 4" descr="http://storage.canoe.ca/v1/blogs-prod-photos/3/4/8/0/5/348053e06865df83056043fb1ebadb41.jpg?stmp=13319860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162180"/>
            <a:ext cx="5508104" cy="3720859"/>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590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943" y="0"/>
            <a:ext cx="7125113" cy="924475"/>
          </a:xfrm>
        </p:spPr>
        <p:txBody>
          <a:bodyPr/>
          <a:lstStyle/>
          <a:p>
            <a:r>
              <a:rPr lang="en-CA" dirty="0" smtClean="0"/>
              <a:t>Narrow Niche</a:t>
            </a:r>
            <a:endParaRPr lang="en-CA" dirty="0"/>
          </a:p>
        </p:txBody>
      </p:sp>
      <p:sp>
        <p:nvSpPr>
          <p:cNvPr id="3" name="Content Placeholder 2"/>
          <p:cNvSpPr>
            <a:spLocks noGrp="1"/>
          </p:cNvSpPr>
          <p:nvPr>
            <p:ph idx="1"/>
          </p:nvPr>
        </p:nvSpPr>
        <p:spPr>
          <a:xfrm>
            <a:off x="0" y="739365"/>
            <a:ext cx="8784976" cy="5112567"/>
          </a:xfrm>
        </p:spPr>
        <p:txBody>
          <a:bodyPr>
            <a:normAutofit lnSpcReduction="10000"/>
          </a:bodyPr>
          <a:lstStyle/>
          <a:p>
            <a:endParaRPr lang="en-CA" dirty="0"/>
          </a:p>
          <a:p>
            <a:r>
              <a:rPr lang="en-CA" b="1" dirty="0" smtClean="0"/>
              <a:t>Specialists </a:t>
            </a:r>
            <a:r>
              <a:rPr lang="en-CA" dirty="0" smtClean="0"/>
              <a:t>survive </a:t>
            </a:r>
            <a:r>
              <a:rPr lang="en-CA" dirty="0"/>
              <a:t>in their environment, because they have relatively narrow niches with adaptations directed toward competing for one dependable food source, type of soil or level of light. </a:t>
            </a:r>
            <a:endParaRPr lang="en-CA" dirty="0" smtClean="0"/>
          </a:p>
          <a:p>
            <a:pPr marL="0" indent="0">
              <a:buNone/>
            </a:pPr>
            <a:endParaRPr lang="en-CA" dirty="0" smtClean="0"/>
          </a:p>
          <a:p>
            <a:r>
              <a:rPr lang="en-CA" dirty="0" smtClean="0"/>
              <a:t>This </a:t>
            </a:r>
            <a:r>
              <a:rPr lang="en-CA" dirty="0"/>
              <a:t>specialization allows many different species to coexist in the same area, preventing one species from becoming dominant. The result of this is high diversity with low populations. </a:t>
            </a:r>
          </a:p>
          <a:p>
            <a:r>
              <a:rPr lang="en-CA" dirty="0"/>
              <a:t>A specialist is well adapted </a:t>
            </a:r>
            <a:r>
              <a:rPr lang="en-CA" dirty="0" smtClean="0"/>
              <a:t>to</a:t>
            </a:r>
          </a:p>
          <a:p>
            <a:pPr marL="0" indent="0">
              <a:buNone/>
            </a:pPr>
            <a:r>
              <a:rPr lang="en-CA" dirty="0" smtClean="0"/>
              <a:t> </a:t>
            </a:r>
            <a:r>
              <a:rPr lang="en-CA" dirty="0"/>
              <a:t>survive in one particular </a:t>
            </a:r>
          </a:p>
          <a:p>
            <a:pPr marL="0" indent="0">
              <a:buNone/>
            </a:pPr>
            <a:r>
              <a:rPr lang="en-CA" dirty="0" smtClean="0"/>
              <a:t>environment</a:t>
            </a:r>
            <a:r>
              <a:rPr lang="en-CA" dirty="0"/>
              <a:t>. This is considered </a:t>
            </a:r>
            <a:r>
              <a:rPr lang="en-CA" dirty="0" smtClean="0"/>
              <a:t>to</a:t>
            </a:r>
          </a:p>
          <a:p>
            <a:pPr marL="0" indent="0">
              <a:buNone/>
            </a:pPr>
            <a:r>
              <a:rPr lang="en-CA" dirty="0" smtClean="0"/>
              <a:t> </a:t>
            </a:r>
            <a:r>
              <a:rPr lang="en-CA" dirty="0"/>
              <a:t>be the ‘trap of specialization</a:t>
            </a:r>
            <a:r>
              <a:rPr lang="en-CA" dirty="0" smtClean="0"/>
              <a:t>’,</a:t>
            </a:r>
          </a:p>
          <a:p>
            <a:pPr marL="0" indent="0">
              <a:buNone/>
            </a:pPr>
            <a:r>
              <a:rPr lang="en-CA" dirty="0" smtClean="0"/>
              <a:t> </a:t>
            </a:r>
            <a:r>
              <a:rPr lang="en-CA" dirty="0"/>
              <a:t>because, </a:t>
            </a:r>
            <a:r>
              <a:rPr lang="en-CA" dirty="0" smtClean="0"/>
              <a:t>it </a:t>
            </a:r>
            <a:r>
              <a:rPr lang="en-CA" dirty="0"/>
              <a:t>is not able to adapt </a:t>
            </a:r>
            <a:endParaRPr lang="en-CA" dirty="0" smtClean="0"/>
          </a:p>
          <a:p>
            <a:pPr marL="0" indent="0">
              <a:buNone/>
            </a:pPr>
            <a:r>
              <a:rPr lang="en-CA" dirty="0" smtClean="0"/>
              <a:t>to </a:t>
            </a:r>
            <a:r>
              <a:rPr lang="en-CA" dirty="0"/>
              <a:t>extreme change and may not </a:t>
            </a:r>
            <a:endParaRPr lang="en-CA" dirty="0" smtClean="0"/>
          </a:p>
          <a:p>
            <a:pPr marL="0" indent="0">
              <a:buNone/>
            </a:pPr>
            <a:r>
              <a:rPr lang="en-CA" dirty="0" smtClean="0"/>
              <a:t>survive </a:t>
            </a:r>
            <a:r>
              <a:rPr lang="en-CA" dirty="0"/>
              <a:t>when this occurs. </a:t>
            </a:r>
          </a:p>
        </p:txBody>
      </p:sp>
      <p:pic>
        <p:nvPicPr>
          <p:cNvPr id="8194" name="Picture 2" descr="http://www.rodsbot.com/images_maps_cache/1085-map-asso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3295649"/>
            <a:ext cx="5143500" cy="3562351"/>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24888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60648"/>
            <a:ext cx="7125113" cy="924475"/>
          </a:xfrm>
        </p:spPr>
        <p:txBody>
          <a:bodyPr/>
          <a:lstStyle/>
          <a:p>
            <a:pPr algn="ctr"/>
            <a:r>
              <a:rPr lang="en-CA" dirty="0" smtClean="0"/>
              <a:t>To Be or Not To Be? That is the Question</a:t>
            </a:r>
            <a:endParaRPr lang="en-CA" dirty="0"/>
          </a:p>
        </p:txBody>
      </p:sp>
      <p:pic>
        <p:nvPicPr>
          <p:cNvPr id="9218" name="Picture 2" descr="http://t0.gstatic.com/images?q=tbn:ANd9GcRrDPvrEcOpG33Amxms2g4gHG8CjharPYnXpVPBxi_UFBNAQ4cC"/>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9265" l="1389" r="99306"/>
                    </a14:imgEffect>
                  </a14:imgLayer>
                </a14:imgProps>
              </a:ext>
              <a:ext uri="{28A0092B-C50C-407E-A947-70E740481C1C}">
                <a14:useLocalDpi xmlns:a14="http://schemas.microsoft.com/office/drawing/2010/main" val="0"/>
              </a:ext>
            </a:extLst>
          </a:blip>
          <a:srcRect/>
          <a:stretch>
            <a:fillRect/>
          </a:stretch>
        </p:blipFill>
        <p:spPr bwMode="auto">
          <a:xfrm>
            <a:off x="1547664" y="2276872"/>
            <a:ext cx="4467944" cy="4219728"/>
          </a:xfrm>
          <a:prstGeom prst="rect">
            <a:avLst/>
          </a:prstGeom>
          <a:noFill/>
          <a:extLst>
            <a:ext uri="{909E8E84-426E-40DD-AFC4-6F175D3DCCD1}">
              <a14:hiddenFill xmlns:a14="http://schemas.microsoft.com/office/drawing/2010/main">
                <a:solidFill>
                  <a:srgbClr val="FFFFFF"/>
                </a:solidFill>
              </a14:hiddenFill>
            </a:ext>
          </a:extLst>
        </p:spPr>
      </p:pic>
      <p:sp>
        <p:nvSpPr>
          <p:cNvPr id="4" name="Oval Callout 3"/>
          <p:cNvSpPr/>
          <p:nvPr/>
        </p:nvSpPr>
        <p:spPr>
          <a:xfrm rot="671220">
            <a:off x="3923780" y="1268760"/>
            <a:ext cx="4320480" cy="2016224"/>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 name="TextBox 4"/>
          <p:cNvSpPr txBox="1"/>
          <p:nvPr/>
        </p:nvSpPr>
        <p:spPr>
          <a:xfrm rot="953587">
            <a:off x="4607855" y="1676708"/>
            <a:ext cx="2952328" cy="1200329"/>
          </a:xfrm>
          <a:prstGeom prst="rect">
            <a:avLst/>
          </a:prstGeom>
          <a:noFill/>
        </p:spPr>
        <p:txBody>
          <a:bodyPr wrap="square" rtlCol="0">
            <a:spAutoFit/>
          </a:bodyPr>
          <a:lstStyle/>
          <a:p>
            <a:r>
              <a:rPr lang="en-CA" dirty="0" smtClean="0"/>
              <a:t>To be a specialist or a generalist, that is the question</a:t>
            </a:r>
            <a:endParaRPr lang="en-CA" dirty="0"/>
          </a:p>
        </p:txBody>
      </p:sp>
    </p:spTree>
    <p:extLst>
      <p:ext uri="{BB962C8B-B14F-4D97-AF65-F5344CB8AC3E}">
        <p14:creationId xmlns:p14="http://schemas.microsoft.com/office/powerpoint/2010/main" val="28865625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88912" y="260648"/>
            <a:ext cx="8955088" cy="762000"/>
          </a:xfrm>
        </p:spPr>
        <p:txBody>
          <a:bodyPr/>
          <a:lstStyle/>
          <a:p>
            <a:pPr eaLnBrk="1" hangingPunct="1"/>
            <a:r>
              <a:rPr lang="en-US" dirty="0" smtClean="0"/>
              <a:t>Competitive Exclusion Principle</a:t>
            </a:r>
            <a:endParaRPr lang="en-CA" dirty="0" smtClean="0"/>
          </a:p>
        </p:txBody>
      </p:sp>
      <p:sp>
        <p:nvSpPr>
          <p:cNvPr id="38915" name="Rectangle 3"/>
          <p:cNvSpPr>
            <a:spLocks noGrp="1" noChangeArrowheads="1"/>
          </p:cNvSpPr>
          <p:nvPr>
            <p:ph idx="1"/>
          </p:nvPr>
        </p:nvSpPr>
        <p:spPr>
          <a:xfrm>
            <a:off x="107504" y="980728"/>
            <a:ext cx="8815387" cy="5544616"/>
          </a:xfrm>
        </p:spPr>
        <p:txBody>
          <a:bodyPr>
            <a:normAutofit/>
          </a:bodyPr>
          <a:lstStyle/>
          <a:p>
            <a:pPr eaLnBrk="1" hangingPunct="1">
              <a:lnSpc>
                <a:spcPct val="90000"/>
              </a:lnSpc>
            </a:pPr>
            <a:r>
              <a:rPr lang="en-US" dirty="0" smtClean="0"/>
              <a:t>No two species can occupy the same niche</a:t>
            </a:r>
          </a:p>
          <a:p>
            <a:pPr eaLnBrk="1" hangingPunct="1">
              <a:lnSpc>
                <a:spcPct val="90000"/>
              </a:lnSpc>
            </a:pPr>
            <a:endParaRPr lang="en-US" dirty="0" smtClean="0"/>
          </a:p>
          <a:p>
            <a:pPr eaLnBrk="1" hangingPunct="1">
              <a:lnSpc>
                <a:spcPct val="90000"/>
              </a:lnSpc>
            </a:pPr>
            <a:endParaRPr lang="en-US" dirty="0" smtClean="0"/>
          </a:p>
          <a:p>
            <a:pPr eaLnBrk="1" hangingPunct="1">
              <a:lnSpc>
                <a:spcPct val="90000"/>
              </a:lnSpc>
            </a:pPr>
            <a:endParaRPr lang="en-US" dirty="0" smtClean="0"/>
          </a:p>
          <a:p>
            <a:pPr eaLnBrk="1" hangingPunct="1">
              <a:lnSpc>
                <a:spcPct val="90000"/>
              </a:lnSpc>
            </a:pPr>
            <a:endParaRPr lang="en-US" dirty="0" smtClean="0"/>
          </a:p>
          <a:p>
            <a:pPr eaLnBrk="1" hangingPunct="1">
              <a:lnSpc>
                <a:spcPct val="90000"/>
              </a:lnSpc>
            </a:pP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r>
              <a:rPr lang="en-US" sz="2400" dirty="0" smtClean="0"/>
              <a:t>(</a:t>
            </a:r>
            <a:r>
              <a:rPr lang="en-CA" sz="2400" dirty="0" smtClean="0"/>
              <a:t>1859, European rabbit </a:t>
            </a:r>
            <a:r>
              <a:rPr lang="en-US" sz="2400" dirty="0" smtClean="0">
                <a:sym typeface="Wingdings" pitchFamily="2" charset="2"/>
              </a:rPr>
              <a:t></a:t>
            </a:r>
            <a:r>
              <a:rPr lang="en-CA" sz="2400" dirty="0" smtClean="0"/>
              <a:t> Australia for sport</a:t>
            </a:r>
            <a:r>
              <a:rPr lang="en-US" sz="2400" dirty="0" smtClean="0"/>
              <a:t>)</a:t>
            </a:r>
            <a:endParaRPr lang="en-US" dirty="0" smtClean="0"/>
          </a:p>
        </p:txBody>
      </p:sp>
      <p:pic>
        <p:nvPicPr>
          <p:cNvPr id="38916" name="Picture 4" descr="AustralianRabbits"/>
          <p:cNvPicPr>
            <a:picLocks noChangeAspect="1" noChangeArrowheads="1"/>
          </p:cNvPicPr>
          <p:nvPr/>
        </p:nvPicPr>
        <p:blipFill>
          <a:blip r:embed="rId2" cstate="print"/>
          <a:srcRect/>
          <a:stretch>
            <a:fillRect/>
          </a:stretch>
        </p:blipFill>
        <p:spPr bwMode="auto">
          <a:xfrm>
            <a:off x="755576" y="1515120"/>
            <a:ext cx="7272808" cy="429014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675724"/>
            <a:ext cx="7125113" cy="924475"/>
          </a:xfrm>
        </p:spPr>
        <p:txBody>
          <a:bodyPr/>
          <a:lstStyle/>
          <a:p>
            <a:r>
              <a:rPr lang="en-CA" dirty="0" smtClean="0"/>
              <a:t>Resource Partitioning</a:t>
            </a:r>
            <a:endParaRPr lang="en-CA" dirty="0"/>
          </a:p>
        </p:txBody>
      </p:sp>
      <p:sp>
        <p:nvSpPr>
          <p:cNvPr id="3" name="Content Placeholder 2"/>
          <p:cNvSpPr>
            <a:spLocks noGrp="1"/>
          </p:cNvSpPr>
          <p:nvPr>
            <p:ph idx="1"/>
          </p:nvPr>
        </p:nvSpPr>
        <p:spPr>
          <a:xfrm>
            <a:off x="611560" y="1739386"/>
            <a:ext cx="7125112" cy="3349831"/>
          </a:xfrm>
        </p:spPr>
        <p:txBody>
          <a:bodyPr/>
          <a:lstStyle/>
          <a:p>
            <a:r>
              <a:rPr lang="en-US" dirty="0"/>
              <a:t>allows organisms which require </a:t>
            </a:r>
            <a:endParaRPr lang="en-US" dirty="0" smtClean="0"/>
          </a:p>
          <a:p>
            <a:pPr marL="0" indent="0">
              <a:buNone/>
            </a:pPr>
            <a:r>
              <a:rPr lang="en-US" dirty="0" smtClean="0"/>
              <a:t>similar </a:t>
            </a:r>
            <a:r>
              <a:rPr lang="en-US" dirty="0"/>
              <a:t>resources to survive in the </a:t>
            </a:r>
            <a:endParaRPr lang="en-US" dirty="0" smtClean="0"/>
          </a:p>
          <a:p>
            <a:pPr marL="0" indent="0">
              <a:buNone/>
            </a:pPr>
            <a:r>
              <a:rPr lang="en-US" dirty="0" smtClean="0"/>
              <a:t>same </a:t>
            </a:r>
            <a:r>
              <a:rPr lang="en-US" dirty="0"/>
              <a:t>ecosystem.</a:t>
            </a:r>
          </a:p>
          <a:p>
            <a:endParaRPr lang="en-CA" dirty="0"/>
          </a:p>
        </p:txBody>
      </p:sp>
      <p:pic>
        <p:nvPicPr>
          <p:cNvPr id="6146" name="Picture 2" descr="http://t0.gstatic.com/images?q=tbn:ANd9GcR3qkJhNghEA3m68zrEGkdin0Gtle0vTu86P8C9svsgeE7rM3uzJ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29396"/>
            <a:ext cx="4067944" cy="6887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92289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dirty="0" smtClean="0"/>
              <a:t>Video &amp; Reference</a:t>
            </a:r>
            <a:endParaRPr lang="en-CA" dirty="0" smtClean="0"/>
          </a:p>
        </p:txBody>
      </p:sp>
      <p:sp>
        <p:nvSpPr>
          <p:cNvPr id="40963" name="Rectangle 3"/>
          <p:cNvSpPr>
            <a:spLocks noGrp="1" noChangeArrowheads="1"/>
          </p:cNvSpPr>
          <p:nvPr>
            <p:ph idx="1"/>
          </p:nvPr>
        </p:nvSpPr>
        <p:spPr/>
        <p:txBody>
          <a:bodyPr/>
          <a:lstStyle/>
          <a:p>
            <a:pPr eaLnBrk="1" hangingPunct="1">
              <a:buFont typeface="Wingdings" pitchFamily="2" charset="2"/>
              <a:buNone/>
            </a:pPr>
            <a:r>
              <a:rPr lang="en-US" dirty="0" smtClean="0"/>
              <a:t>“The Trials of Life – Living Together”</a:t>
            </a:r>
          </a:p>
          <a:p>
            <a:pPr eaLnBrk="1" hangingPunct="1">
              <a:buFont typeface="Wingdings" pitchFamily="2" charset="2"/>
              <a:buChar char="q"/>
            </a:pPr>
            <a:r>
              <a:rPr lang="en-US" dirty="0" smtClean="0"/>
              <a:t>Read p 16 – 19 </a:t>
            </a:r>
          </a:p>
          <a:p>
            <a:pPr eaLnBrk="1" hangingPunct="1">
              <a:buFont typeface="Wingdings" pitchFamily="2" charset="2"/>
              <a:buChar char="q"/>
            </a:pPr>
            <a:r>
              <a:rPr lang="en-US" dirty="0" smtClean="0"/>
              <a:t>Check &amp; Reflect  p 19   # 1-4</a:t>
            </a:r>
            <a:endParaRPr lang="en-CA" dirty="0" smtClean="0"/>
          </a:p>
          <a:p>
            <a:pPr eaLnBrk="1" hangingPunct="1"/>
            <a:endParaRPr lang="en-CA" dirty="0" smtClean="0"/>
          </a:p>
        </p:txBody>
      </p:sp>
      <p:pic>
        <p:nvPicPr>
          <p:cNvPr id="40964" name="Picture 1030" descr="63_7"/>
          <p:cNvPicPr>
            <a:picLocks noChangeAspect="1" noChangeArrowheads="1"/>
          </p:cNvPicPr>
          <p:nvPr/>
        </p:nvPicPr>
        <p:blipFill>
          <a:blip r:embed="rId2" cstate="print"/>
          <a:srcRect/>
          <a:stretch>
            <a:fillRect/>
          </a:stretch>
        </p:blipFill>
        <p:spPr bwMode="auto">
          <a:xfrm>
            <a:off x="6227763" y="2565400"/>
            <a:ext cx="2192337" cy="3960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dirty="0" smtClean="0"/>
              <a:t>Reference</a:t>
            </a:r>
            <a:endParaRPr lang="en-CA" dirty="0" smtClean="0"/>
          </a:p>
        </p:txBody>
      </p:sp>
      <p:sp>
        <p:nvSpPr>
          <p:cNvPr id="47107" name="Rectangle 3"/>
          <p:cNvSpPr>
            <a:spLocks noGrp="1" noChangeArrowheads="1"/>
          </p:cNvSpPr>
          <p:nvPr>
            <p:ph idx="1"/>
          </p:nvPr>
        </p:nvSpPr>
        <p:spPr/>
        <p:txBody>
          <a:bodyPr/>
          <a:lstStyle/>
          <a:p>
            <a:pPr eaLnBrk="1" hangingPunct="1"/>
            <a:r>
              <a:rPr lang="en-US" dirty="0" smtClean="0"/>
              <a:t>Read p 20 - 24</a:t>
            </a:r>
          </a:p>
          <a:p>
            <a:pPr eaLnBrk="1" hangingPunct="1"/>
            <a:r>
              <a:rPr lang="en-US" dirty="0" smtClean="0"/>
              <a:t>Check &amp; Reflect  p 24 # 1,2 &amp; 5</a:t>
            </a:r>
          </a:p>
          <a:p>
            <a:pPr eaLnBrk="1" hangingPunct="1"/>
            <a:r>
              <a:rPr lang="en-US" dirty="0" smtClean="0"/>
              <a:t>Section Review   p 25 # 1 – 8</a:t>
            </a:r>
          </a:p>
          <a:p>
            <a:pPr eaLnBrk="1" hangingPunct="1"/>
            <a:r>
              <a:rPr lang="en-US" dirty="0" smtClean="0"/>
              <a:t>Quiz 1 Section 1.0</a:t>
            </a:r>
            <a:endParaRPr lang="en-CA" dirty="0" smtClean="0"/>
          </a:p>
          <a:p>
            <a:pPr eaLnBrk="1" hangingPunct="1"/>
            <a:endParaRPr lang="en-CA" dirty="0" smtClean="0"/>
          </a:p>
        </p:txBody>
      </p:sp>
      <p:sp>
        <p:nvSpPr>
          <p:cNvPr id="2" name="Rectangle 1"/>
          <p:cNvSpPr/>
          <p:nvPr/>
        </p:nvSpPr>
        <p:spPr>
          <a:xfrm>
            <a:off x="1907704" y="5445224"/>
            <a:ext cx="4572000" cy="830997"/>
          </a:xfrm>
          <a:prstGeom prst="rect">
            <a:avLst/>
          </a:prstGeom>
        </p:spPr>
        <p:txBody>
          <a:bodyPr>
            <a:spAutoFit/>
          </a:bodyPr>
          <a:lstStyle/>
          <a:p>
            <a:r>
              <a:rPr lang="en-CA" dirty="0">
                <a:hlinkClick r:id="rId2"/>
              </a:rPr>
              <a:t>http://</a:t>
            </a:r>
            <a:r>
              <a:rPr lang="en-CA" dirty="0" smtClean="0">
                <a:hlinkClick r:id="rId2"/>
              </a:rPr>
              <a:t>www.youtube.com/watch?v=nUqq3DhEeZQ</a:t>
            </a:r>
            <a:r>
              <a:rPr lang="en-CA" dirty="0" smtClean="0"/>
              <a:t> </a:t>
            </a:r>
            <a:endParaRPr lang="en-CA"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a:xfrm>
            <a:off x="2051720" y="332656"/>
            <a:ext cx="3888432" cy="914400"/>
          </a:xfrm>
        </p:spPr>
        <p:txBody>
          <a:bodyPr/>
          <a:lstStyle/>
          <a:p>
            <a:pPr eaLnBrk="1" hangingPunct="1"/>
            <a:r>
              <a:rPr lang="en-US" dirty="0" smtClean="0"/>
              <a:t>Reproduction</a:t>
            </a:r>
            <a:endParaRPr lang="en-CA" dirty="0" smtClean="0"/>
          </a:p>
        </p:txBody>
      </p:sp>
      <p:sp>
        <p:nvSpPr>
          <p:cNvPr id="48131" name="Rectangle 3"/>
          <p:cNvSpPr>
            <a:spLocks noGrp="1" noChangeArrowheads="1"/>
          </p:cNvSpPr>
          <p:nvPr>
            <p:ph type="subTitle" idx="1"/>
          </p:nvPr>
        </p:nvSpPr>
        <p:spPr>
          <a:xfrm>
            <a:off x="228600" y="1196752"/>
            <a:ext cx="8915400" cy="1905000"/>
          </a:xfrm>
        </p:spPr>
        <p:txBody>
          <a:bodyPr>
            <a:normAutofit/>
          </a:bodyPr>
          <a:lstStyle/>
          <a:p>
            <a:pPr eaLnBrk="1" hangingPunct="1"/>
            <a:r>
              <a:rPr lang="en-US" i="1" dirty="0" smtClean="0">
                <a:effectLst>
                  <a:outerShdw blurRad="38100" dist="38100" dir="2700000" algn="tl">
                    <a:srgbClr val="000000">
                      <a:alpha val="43137"/>
                    </a:srgbClr>
                  </a:outerShdw>
                </a:effectLst>
              </a:rPr>
              <a:t>2.0 As species reproduce, characteristics are passed from 	parents to offspring.</a:t>
            </a:r>
            <a:r>
              <a:rPr lang="en-US" i="1" dirty="0" smtClean="0">
                <a:effectLst>
                  <a:outerShdw blurRad="38100" dist="38100" dir="2700000" algn="tl">
                    <a:srgbClr val="000000">
                      <a:alpha val="43137"/>
                    </a:srgbClr>
                  </a:outerShdw>
                </a:effectLst>
                <a:sym typeface="Wingdings" pitchFamily="2" charset="2"/>
              </a:rPr>
              <a:t> Variability is key</a:t>
            </a:r>
            <a:endParaRPr lang="en-CA" i="1" dirty="0" smtClean="0">
              <a:effectLst>
                <a:outerShdw blurRad="38100" dist="38100" dir="2700000" algn="tl">
                  <a:srgbClr val="000000">
                    <a:alpha val="43137"/>
                  </a:srgbClr>
                </a:outerShdw>
              </a:effectLst>
            </a:endParaRPr>
          </a:p>
        </p:txBody>
      </p:sp>
      <p:pic>
        <p:nvPicPr>
          <p:cNvPr id="10242" name="Picture 2" descr="http://t1.gstatic.com/images?q=tbn:ANd9GcTZxTSWVvi9dkWPabRsM2ab6sHIus0kzFPpgtuuo54bq_VjFLW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276872"/>
            <a:ext cx="5418561" cy="405869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44" name="Picture 4" descr="http://t2.gstatic.com/images?q=tbn:ANd9GcR6E18lAWrdVHeu0YPvUJQUdk-lS5E-xUaiWs0a37ZT5S-4iXcIqA"/>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05" b="98643" l="439" r="99123"/>
                    </a14:imgEffect>
                  </a14:imgLayer>
                </a14:imgProps>
              </a:ext>
              <a:ext uri="{28A0092B-C50C-407E-A947-70E740481C1C}">
                <a14:useLocalDpi xmlns:a14="http://schemas.microsoft.com/office/drawing/2010/main" val="0"/>
              </a:ext>
            </a:extLst>
          </a:blip>
          <a:srcRect/>
          <a:stretch>
            <a:fillRect/>
          </a:stretch>
        </p:blipFill>
        <p:spPr bwMode="auto">
          <a:xfrm>
            <a:off x="6156176" y="2753475"/>
            <a:ext cx="2987824" cy="28960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19184"/>
            <a:ext cx="7125113" cy="924475"/>
          </a:xfrm>
        </p:spPr>
        <p:txBody>
          <a:bodyPr/>
          <a:lstStyle/>
          <a:p>
            <a:r>
              <a:rPr lang="en-CA" dirty="0" smtClean="0"/>
              <a:t>Reproduction</a:t>
            </a:r>
            <a:endParaRPr lang="en-CA" dirty="0"/>
          </a:p>
        </p:txBody>
      </p:sp>
      <p:sp>
        <p:nvSpPr>
          <p:cNvPr id="3" name="Content Placeholder 2"/>
          <p:cNvSpPr>
            <a:spLocks noGrp="1"/>
          </p:cNvSpPr>
          <p:nvPr>
            <p:ph idx="1"/>
          </p:nvPr>
        </p:nvSpPr>
        <p:spPr>
          <a:xfrm>
            <a:off x="107504" y="1250028"/>
            <a:ext cx="7125112" cy="4645975"/>
          </a:xfrm>
        </p:spPr>
        <p:txBody>
          <a:bodyPr>
            <a:normAutofit/>
          </a:bodyPr>
          <a:lstStyle/>
          <a:p>
            <a:r>
              <a:rPr lang="en-CA" sz="2400" dirty="0" smtClean="0"/>
              <a:t>For life to continue all </a:t>
            </a:r>
          </a:p>
          <a:p>
            <a:pPr marL="0" indent="0">
              <a:buNone/>
            </a:pPr>
            <a:r>
              <a:rPr lang="en-CA" sz="2400" dirty="0" smtClean="0"/>
              <a:t>species within the animal </a:t>
            </a:r>
          </a:p>
          <a:p>
            <a:pPr marL="0" indent="0">
              <a:buNone/>
            </a:pPr>
            <a:r>
              <a:rPr lang="en-CA" sz="2400" dirty="0" smtClean="0"/>
              <a:t>and other kingdoms must</a:t>
            </a:r>
          </a:p>
          <a:p>
            <a:pPr marL="0" indent="0">
              <a:buNone/>
            </a:pPr>
            <a:r>
              <a:rPr lang="en-CA" sz="2400" dirty="0" smtClean="0"/>
              <a:t> reproduce.</a:t>
            </a:r>
          </a:p>
          <a:p>
            <a:pPr marL="0" indent="0">
              <a:buNone/>
            </a:pPr>
            <a:endParaRPr lang="en-CA" sz="2400" dirty="0" smtClean="0"/>
          </a:p>
          <a:p>
            <a:r>
              <a:rPr lang="en-CA" sz="2400" dirty="0" smtClean="0"/>
              <a:t>Reproduction involves molecules of DNA (deoxyribonucleic acid) and RNA (ribonucleic acid) being transferred to their offspring</a:t>
            </a:r>
            <a:endParaRPr lang="en-CA"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67" y="188640"/>
            <a:ext cx="4512501" cy="3888432"/>
          </a:xfrm>
          <a:prstGeom prst="rect">
            <a:avLst/>
          </a:prstGeom>
          <a:ln>
            <a:noFill/>
          </a:ln>
          <a:effectLst>
            <a:softEdge rad="112500"/>
          </a:effectLst>
        </p:spPr>
      </p:pic>
    </p:spTree>
    <p:extLst>
      <p:ext uri="{BB962C8B-B14F-4D97-AF65-F5344CB8AC3E}">
        <p14:creationId xmlns:p14="http://schemas.microsoft.com/office/powerpoint/2010/main" val="130465734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dirty="0" smtClean="0"/>
              <a:t>Characteristics</a:t>
            </a:r>
            <a:endParaRPr lang="en-CA" dirty="0" smtClean="0"/>
          </a:p>
        </p:txBody>
      </p:sp>
      <p:sp>
        <p:nvSpPr>
          <p:cNvPr id="49155" name="Rectangle 3"/>
          <p:cNvSpPr>
            <a:spLocks noGrp="1" noChangeArrowheads="1"/>
          </p:cNvSpPr>
          <p:nvPr>
            <p:ph idx="1"/>
          </p:nvPr>
        </p:nvSpPr>
        <p:spPr>
          <a:xfrm>
            <a:off x="328613" y="4365104"/>
            <a:ext cx="8208962" cy="2492896"/>
          </a:xfrm>
        </p:spPr>
        <p:txBody>
          <a:bodyPr>
            <a:normAutofit/>
          </a:bodyPr>
          <a:lstStyle/>
          <a:p>
            <a:pPr eaLnBrk="1" hangingPunct="1"/>
            <a:r>
              <a:rPr lang="en-US" b="1" dirty="0" smtClean="0"/>
              <a:t>Heritable – </a:t>
            </a:r>
            <a:r>
              <a:rPr lang="en-US" dirty="0" smtClean="0"/>
              <a:t>passed from generation</a:t>
            </a:r>
          </a:p>
          <a:p>
            <a:pPr marL="0" indent="0" eaLnBrk="1" hangingPunct="1">
              <a:buNone/>
            </a:pPr>
            <a:r>
              <a:rPr lang="en-US" dirty="0" smtClean="0"/>
              <a:t> to generation (Hereditary </a:t>
            </a:r>
            <a:r>
              <a:rPr lang="en-US" dirty="0" smtClean="0">
                <a:sym typeface="Wingdings" pitchFamily="2" charset="2"/>
              </a:rPr>
              <a:t> Genetic)</a:t>
            </a:r>
          </a:p>
          <a:p>
            <a:pPr marL="0" indent="0" eaLnBrk="1" hangingPunct="1">
              <a:buNone/>
            </a:pPr>
            <a:endParaRPr lang="en-US" dirty="0" smtClean="0"/>
          </a:p>
          <a:p>
            <a:pPr eaLnBrk="1" hangingPunct="1"/>
            <a:r>
              <a:rPr lang="en-US" b="1" dirty="0" smtClean="0"/>
              <a:t>Non-heritable – </a:t>
            </a:r>
            <a:r>
              <a:rPr lang="en-US" dirty="0" smtClean="0"/>
              <a:t>acquired during </a:t>
            </a:r>
          </a:p>
          <a:p>
            <a:pPr marL="0" indent="0" eaLnBrk="1" hangingPunct="1">
              <a:buNone/>
            </a:pPr>
            <a:r>
              <a:rPr lang="en-US" dirty="0"/>
              <a:t>l</a:t>
            </a:r>
            <a:r>
              <a:rPr lang="en-US" dirty="0" smtClean="0"/>
              <a:t>ifetime (Painting nails, dying your hair)</a:t>
            </a:r>
          </a:p>
        </p:txBody>
      </p:sp>
      <p:pic>
        <p:nvPicPr>
          <p:cNvPr id="49156" name="Picture 4" descr="loook alike"/>
          <p:cNvPicPr>
            <a:picLocks noChangeAspect="1" noChangeArrowheads="1"/>
          </p:cNvPicPr>
          <p:nvPr/>
        </p:nvPicPr>
        <p:blipFill>
          <a:blip r:embed="rId2" cstate="print"/>
          <a:srcRect/>
          <a:stretch>
            <a:fillRect/>
          </a:stretch>
        </p:blipFill>
        <p:spPr bwMode="auto">
          <a:xfrm>
            <a:off x="251520" y="1484784"/>
            <a:ext cx="3733800" cy="2803525"/>
          </a:xfrm>
          <a:prstGeom prst="rect">
            <a:avLst/>
          </a:prstGeom>
          <a:ln>
            <a:noFill/>
          </a:ln>
          <a:effectLst>
            <a:softEdge rad="112500"/>
          </a:effectLst>
        </p:spPr>
      </p:pic>
      <p:pic>
        <p:nvPicPr>
          <p:cNvPr id="49157" name="Picture 5" descr="look alikes"/>
          <p:cNvPicPr>
            <a:picLocks noChangeAspect="1" noChangeArrowheads="1"/>
          </p:cNvPicPr>
          <p:nvPr/>
        </p:nvPicPr>
        <p:blipFill>
          <a:blip r:embed="rId3" cstate="print"/>
          <a:srcRect/>
          <a:stretch>
            <a:fillRect/>
          </a:stretch>
        </p:blipFill>
        <p:spPr bwMode="auto">
          <a:xfrm>
            <a:off x="4644008" y="274105"/>
            <a:ext cx="4267200" cy="2801938"/>
          </a:xfrm>
          <a:prstGeom prst="rect">
            <a:avLst/>
          </a:prstGeom>
          <a:ln>
            <a:noFill/>
          </a:ln>
          <a:effectLst>
            <a:softEdge rad="112500"/>
          </a:effectLst>
        </p:spPr>
      </p:pic>
      <p:sp>
        <p:nvSpPr>
          <p:cNvPr id="2" name="AutoShape 2" descr="data:image/jpeg;base64,/9j/4AAQSkZJRgABAQAAAQABAAD/2wCEAAkGBhQSEBUUExQWFRUWGBgaGBgXGBocHBgaGhwaGhoYGBoYHCceGBojGhgYHy8gIycqLCwsGB4xNTAqNSYrLCkBCQoKBQUFDQUFDSkYEhgpKSkpKSkpKSkpKSkpKSkpKSkpKSkpKSkpKSkpKSkpKSkpKSkpKSkpKSkpKSkpKSkpKf/AABEIAMgA/AMBIgACEQEDEQH/xAAcAAACAgMBAQAAAAAAAAAAAAAEBQMGAQIHAAj/xABBEAABAgQEAwYEBAQFAwUBAAABAhEAAwQhBRIxQVFhcQYTgZGh8CIyscEHQtHhFFJi8SMzcoKSFUSDFjRDY8II/8QAFAEBAAAAAAAAAAAAAAAAAAAAAP/EABQRAQAAAAAAAAAAAAAAAAAAAAD/2gAMAwEAAhEDEQA/AH5QRrZ41I2g2cp+cD9PGAhGt/pGCOUEoSPGNVI4e/SAiQiJW9vGjB4IMvh+/WAwDaNUi/v0jcS1Owu9v3h7huBWdXmfbQCWVh5OtuV39IMl4Ws3AIHH+0WOTRoSGHV+P6QTYCw0H7NAUirwtaLkGBEIv9I6OlAOo9+xCvEuzaFuUMlWxax6wFOXKjUo6QXPkFCilQYjUe9esDLX6QGj+H7RErzgnK7+9oj7v2YCAJiCaIMUIEni8AGs8BEChBbcdIFVAaZhGkw38R78omUmB1vARqUdLfrEMyJl/wB4GWuA3UekQFZeNDOfp+ka5rQEgmnaPKm257+UROfe+8alV9OkBNKXG2V4iUphbWPS5o4+H6QG8xOVL73/AGgSYqJ6iZa2sQIBIdQvAdUIjRUti8SA8OsbZvfKAgCQIzlEZKeMakwHjICtYmloAbiGiIL0ieRcjqIBzhuGWCiPmuOQ4xpiOMjP3YIZPzXuTr5RMuvKt9G/aOf4jiJSVqv8yvElWvoB6QF5lViVgEkknhx2/SIEdoR3mUK8Pt945fX9r56GlyklU1QZISCSH1V4OW5xYuyWETUEGoLqIJLaOdn4DRoDoE3EyQcphlhk0mWl7lr9RaE1LLHL+/v1h3Rt79YBX2ooQqXn/Mj1HA/WKkpIbnHQa1OZJTxBHnHPZ4ZRG4J9LecBoQRpGJijEkuZb36xGUu/vygIjeIZiYJCWv7vEKlXbcvACLHh7v75xoJPKCTTOb/tE6ZAaATzrFoHXuYdLp+kBVVI+ljxgFZEDLl3+0MZmHkbvEE2nPDygAcgIjyU+/KNlrHCIc73gNlqA+0RyEKN2jaVRkl9oOQlrQAM2UR7+kRGQXhkUgRGqVa/v9IATIeXv97xg0/G8ShPP3aMK6mA6QBeN81oiKo8C2vOA3UqNHjUqvb3aMD1gJnaNpE1iDzgcrY9I3QrTnANKOe4hLW4WMwJFhx+sN6NDC+rxHiEs7QCWjw9CF5gBmOqmv58Ie0+jcYTyQSrxhmJ2XnpANadBHGGtLM2gKgTmD7xXsY7YSqep/hhnmTsubJLAJAAzXKlJSCwJZ3a7aQF5SHipdpcOyzc4Zl6jgd/OG+EY0ZoIyLQUkg50tcWLNZQd7ixjXtHIdGZ2I22PXzgKqmW3u8ZWlxwiZRAGkQGYTARzi4aIYlb3wiJZvAa6+/e0bZbRhMZgNJkRhG/pExHPyjB1gAqkX9+zAShxhpPS/rAcykMADNkjgIEVSJG0Mpsuze+cDqRAQZbMIgCFAwelm0vEUxY24wECplmiNb+/wC0bEO/vzgeco7+cBsstqYgmVDFmHjGyhaNEzW4QHStQ0RqUdokNhzjXJAeReMM3lG8bEwEC1dY3VbaMlL34cI93Z9YBrSzgVtxALeV/URjEapItaEKcVUmsaYwQlBWlbMyfhBSf5g6iNH0vDTGZd7nQwFaxvtOunSRTyjNmFy+VRSn/iPiV/S+xhZgmKVs1lT0llAvmQEFCgfygXKCCPmu4LOA8WKVVjZIYRPUSFrkKMtOZYDhI3I0AgLB2UxD8pMbYv2MpZk/v1yUKWS+ZTm7u7O2rbQlwWtCZqAkEgIzKmOlg/5SHzZhqXA1HG1jnzp3dpVNSlK75hLUVJZ/hLqAOmzeMAzw+Ww28oE7RK/wj1EEUE50iI8TWnIc2jf29YColMQrLQQoF4iXzvtACZrRqrX39oLXKSE5lFhto56Ofv4GFA7R04VlJGtvid75RoGJzAjqDwgDEi9ol7otpA0vEXqEyCLqSVAi1gQP/wBAvyjajxT41IQpy6vAJYE+bwG+aMZoMNRKmOCPiFiU2brtGkzCixKFBZH5dDza94ARfpESzb+3pGAoxhR19+HvjAQrl2c++rwNNlcPfjBhmwNNqAIAZSW05wIpHAwZMmhn9+EAmdxtAY6x6x21iCZM+0Rpnkc4DafI4bxEphq8STJvvr0iFQgOld2/hHmjaMkexAaRKIwiVG6S3MQG7Dh+saqQ/wDb3yjBU/2jdKIAauw1E2UpKtCk3GqQfmY+D33ESYmvvAC+oCr84ZYXRd4Tm+UC/UiwEKJ5CCqWsLCX/wANa2Y/0ONDuHd78gQXEexD7s8sBJHGEiiHLw6wdnvAJsRxf+FnFOUzFzfh7tAdWU2KyB8oHg+z7PME7SzZyVIVRzUhFknPLUVAWukKdKvPrCybh8lE+ZMIDrUVHrbXyHsRZsIoUD4gevOAMw2alSXFtQxsbbEHTxgPGJ1sri7QRNB7xk3J4QTNwpKkZVfNsWuD+nKAqazaB5iwA5IAG/CJ6qnMtZSrV/PgRygY392dvp4QHNe03bg1CzIkJKgVBAI1U5azXv1+sJcHw0qqlBKVT+4AACbIzCxdfypSklRckAsIf4v2WMmuKqUCXmSCFflk5nSpYOx1KQNCbCwZjV9pqKjlppkSUzUgXCnKTq6lJT8yiTqp9bNAL6HtoKWeEkImLWB301OxeyEEMAhHFrl+Rhhh83+DXMqe+zyVjQhyxUVl1Zrl1M+pfaMIk01TR1Bl06JH+FMUQEN8SUkgtdiC3KEEyYkihlqZacilKQd1aAEPwJ11d4Cw4ulSqVM2imKyWUpIucruSBuRfmQ8UOm7VTUKzm77usEaAsQf7Wi+dmKeVKeWipUM2kleVQDvporiNYSYr2MllOeWoCUtRZ9ZSyWEs/0FVgTofhN9QtuCY6KqQmZqofCri4+p58hE8+dwhN2cweZSyMsxhnZaRuARYq/qI2GlnJLwdPmE+MB6fUwKDGQkkuRGJqCDpAaVB1gOdMcsImmSieMRGQXc2gBFLYtG6T/aJZsk8X9+/wB9YiyeEBrNQCI1KT/MffhGV25xrngOoBUbZ28oiAjIMBJLUX1/WJliA0LL8Pd4kSswEgJ8okQX0FzbrwiNCT1iw4ThWRpi/m2A26wDGipky0BPnzO8B4rh8uahSVJBCrMf3iafUwEam8BVp/Y6agvIm5g9kzST/wAVh1J8c28Ay8RMpfdTAZUwhwlX5hxQdFjmPFtI6DTzHgfGuz8qpl5JqEqDvcCx2IOoPOApYkKWX18vfnD2jmqSzltusCyOyBkfItaki2VSztslSnPhcHlDOllJF0hjbV38XuIBzg6fhKjqTE1W4YiIKRYCT5xHNrAzeEAs7RMUpXYEHKeh06sYQomPDCsqMyZg5j0IhaJem+vnAVrt/W93LfiL872HTXz5xzmfhLrVnJzBnPM/vpHQe39Ch5M1amQlyU/zlBzAcg2r62is4Oyz3igGcsnQJuHUTt0bkNDAHUdRNlyloMo92qWUlQ0AIYkgX234xri+By0Jp5klnBVmABJKCNbObF+jloMTWJzhpiAxa0tY8HzP49YPkStVI+PooJI5DMljbnAIO19HMUBNSUIySxbL8ZUV5s2b8qiejkHWGHZPElTaqdJmAEFgtJFiopAmFiN1BR01I8ZsboypGckkoKRMSde7dJ8Cls4ILDIrjZpgOAql18+oSxlqHeAk7BJcclBXHZi93gLhTU0uZJlImDNZn3BTvyvFdqcH7uYpBILE+Wxba33gikqciUkm0tL+JZ/t6xJS1SZ1QsK0KUnxL6cbcPvAL0Uv940nyhv6+kFT/gURsCfHh9RCusn94eUAHNU6rbaRjJro14l7ptefWIpvWAHmoeIJktrDX36xOQ940movACKlmMpAgibET+EB0bK8bKQYzLMSrHKAj7qJEyH9+H3jCSYsWC4ZYTFD/SOWxgNsKwkI+NfzbDZP7x6fiQKykG44fXzgnEKhg0ULFa5cmpTNuQFBxxQ4zDnZ/FoC01M9oXGc51giuX5ez+sLpai9rwD6hmaQ5k3EIMPUeEPKYwGikXI8ohVTgHSCKs3ERlTiAFqFsLe+UVTFMVY/WLDiU0ARRsYmOr368IBhSTc5WdXD/Y+rxM0LezqzmbiG8/fpDdKbQFA/FCkmFchRP+CEq0H50qffQn4S/AH+UxTTipIEuwa/iQ7eBKg/SO2YlhSaiQqUtwlTOQzggggh7fsTpHKMX7BVFMoqYKQSfjSXHIlKvjBvox0sYBAuoWkuSW5KY8LNyOkOKepzIQlBKHORYz5wpw4UHukbW4hiS7D1OHrCVIyfEx1FkgbuWHG8R4dTLSHUleSxDA2eznkzH/bAXilxIpQcxFkPf+UEZwf6VBi3M7aOJ1WKWimBZZCVgJJNylTkJd9SQlP+0k6FqlS1KWK1EJSpExACilILs5D72HG22x0Pe109DlXcS8uRBtmUAAVlOhLvrsRzgHlBUrmyFrmMhBBUOLC7qB+XUMNbdWNwr/BpF1UwsQkruLDdKWF7OBvcni0I8XxHvJiaKSSwYzVg2SP5bG7l3jPbnFSZApZWxR3rMwSfkR1JuUjZhAW7BsSCsOUZozKCMyrgkLJcNpo7NyEeXhiO4zGymBcHU7jXS7QlrQZVElDEqUtCDd7ZvM2SL7kQRWVpOSWFfCm6uBN8ofpyu+zQAU5Je3vziLuidTDhWGkyis2u7cti++sLVgPpygISgC4gRU+94JUs8oDWff6wHlqjUTRwiNR9iNe/5AwHTpexiWYqIRMsfW0H4XQGcptEhnP2Hv8ASA3wegMxTt8AN+Z4CLFUT8rNaJ5dOEJypDAC0A4ooFNixgAcWqPhN/fWKXX1x0UnMNiGduhN2hvVY2A6ZqSn+oAlI6kBwOogRUpKgCkhSToQQR1BFjAGYJWInSQlKnMtklwQQGOVwb3T5sbmCVKCevKFeDqyTW2UlurfEPVx4wXUp8fesAyo6vhD+lmPFOppxSdYsuF1DwBeJyzlDcYgFhwg6qS6YAmqbSATYnO99YqWII+L36mLNXq+YxV8Xqky0KUr8reJOgHFzaAl7KUMyZNUXTLlpUwJupTfy3AT4k9IfTpORRBu2/EHQ++EUTB+0uXc87Wff1t5Rb5Fd3yQvj7+kAUJkaVinSQQ4I0jERTw6VDiCPSzeMByvtXiE+TMWmXMGQuWypOVOzEpcBsukK8N7XLlEhSRUJVYhZIvqzjbk2kGzKCetawQ8rMpKSTdIB+G+4AsIDqqNNOjvCn4j8KE314qPLU+EATVVAmTBOqmSWHdykCyEi4SlLki+6t7kxrVdo5sxBlyB3b8PmbqNPBusV+smnIDc5rqPF9uV9oxSVC/kRv+0A3oK5dK5F5izZ7nNsT4mHEuiVJpwZpebUTUqUb6p+M/QX2Jd9oW4NhSRPSubMTYhgVC589rdYbdqUL/AIqSt/8ADQwd2yuGJP8AqO+ziAb45i4lqlZ/lSlS2Grhk24EBRYecRdlKZU5ZnTnyu4Ts/8AM3FgCAdHDRXZqv42steVLASm2rEZn3bM/mLRYMYxlMsCSkpsDnJIGUDbi/IbACAsE/ExMWw/y06AXzG97aj62MYrKRgFgMk26fcQrwKaZiAsjLL2J1PMdecOKeoeyvlO3LbnAKlpBgSZLaGVRLykv4QFPS/2MABM6GN5aUtpGxlub+9okSG2gOh0tKpagkMCSwf6+Ac+EXaho0y0BKbAep3J5kwj7N0/zTD/AKR6E/aGs6sbSANnJcNFWxNM2USpSFLTf4kAqI6gfEPAGGqq87xHOxD3/eAqU2tlTwQlaS2oBDpPAjY8i0Ip1IuWoqkrKSS5GqVWtmSSxPS/OLRj2H084ZloTn2ULKFtlC40il1VLNllpc1wHtNGfwdwr1gNl46tH+bLuDZUovuL5CQodAVGLLheLoqpXeI1ScqgQUkKZ9De+ottFFqMaWktNkkjig5h/wASyvJ41w3tJLlzSUKAzWWk/CSLNYtcG46njAXidU5d/wBobYViJcMIR4ZKTNSJqrpchI2LaqVpvYDZnudG0hbGAuUibnQxhXiUtSDy4+94mwye4hlVSQtBHl1gOX9q8dmyQe6kKmM/5gPBmJ9I57JqptfPafmQlOktJKWtqXuSx1Ol2jr+MUYUk299eEc7mz5aa5YTqlMsKA4gPoP6SmAnX2ISgBcqZNSeCiFpPUWO+x+kW2gRllpa1gfGz9R+kDSsaSUhK0kOL5kkAjm4g6UzBrjbp+kBMF2vEM33vEoVEShYwCbtBTZKebMlgZkgq0sTqonxvHPp1eioypmWUzoJYJIO3JWo5gcY6upKVJKSAQXBB0INiG4NHK+0eEilmJlKAKNJa1HRDnKFAfmSQRw3s5EBVcQSUPLI0JIO468oWhTQxqFFT5nzJ43LOxHgeUABHxabwDHCaYqU5QVDf3xi11dGo000lRUEoNjs23LTygDAMOWohcsuHFuVve3jFk7UtKo1KZirTqotbbd215QCKjrkUdMCGM1ZOUaltMyhyIfncDjGvZ/ATOPfTycguyt2/Ms8HbrfhCnCRLzZ5hKlC+W5t99RB9bis+oZMuUoStk2u1nVtxtp1MBaKnHc6wiT/lpOo0JHTZgCPoIOB/MpXNuGp8YreG0FSQwCJYt8xvoHYA9CLhmiy0WFS0IzT5mZg7qLJ/fxf0gClVInIJ/MhvEcTAK0+Hv0iZHaWmJCUBKtvhB6al9reEZqUBnF3O/CABXNHSMLUOO3CI57Nax/tAySeMB3CjX3dOjmH87/AH9IU4n2gRLDqLNzhmmnzy0B/wAo+giSi7MSZaxNUAuYC6Sq+X/QNjz1gK5IrqudeTSzCk6KmFMsF+GdlNu7ecESsExCYXV3Mn/cqYX6BIHqIuK54DwKqvfSAqVX2Qqm/wDcSj/4lW1/+yKri+E1aPyy5g4pUQW45VpFzyMdbYEXMQzEyyCAB5feA+e66snS1MuStN9WJH/JLjaGGFz0TdUpUDsR9jzjrNXhRmEs415QjxbsgMpIfMNxby3gI8Ep0SpYQhISlyWGgJuej8BBK5jGKfhfaNcmo/hqh8i7ImkfKrYFWhD24h/Kymo2NikseRv9fuOUBasImhhD4SwoamKVh9Zccos1JW2DmAp/4hYz/ASFLUyj+QfzKOg421PjxEc97FTz3C56iScxXMUQ1ybl97En0jsvazspIxOn7qaNLoWPmlq/mS+vMGxEcwwilVhy1UVSAQQUtfJNQp/iS+uocfMDa+4W3B8bVMZDP4nx8frBM4ZnKU2SopYXI2dtWjkOEYoqkxBUgzFKyryS1K4D5fRh58YueN9pe4rJIOk+W7jTM5Bd+WUa7QFlbZjGvdhoCGOIEwILnMkKQpRGibLSbAHK/wA3Ah4MSICApY6OIqf4pUb0aZoD92sBX+lT+oUlPg/GLtkhL24kZsPqRY/4ZI6gg/aA4vMqMw0dQAZQ1ZuG7aW+0Ls9xEklKlFgfHg/PziOcGVxgLz2KrEkEEE7EpYcxZ3/ALGJO3deJ86VJZRCHUQbk6MDyYcfG8LOydYoagJTsQh3/wB1x6faPIn9/WrKAVABIBdmAYE9CdyQ14A+lw5TMiSlg1yRZ+j3cvZ+m8FLw6oCfmSk8ku19rtcWfkbQYqqTKT8akjYJR8aiHc24s1zp0aAaioK9yHIIc3B8mBfQBxpAep6Kdoqeof6SkaNoRffr0eNldlBMLmcslvzF7Wfh9bWiGThSDbvDd9FKuCBexdttYOTg62/w55B2zfEA9vIkvrYbQBWH9n1yTYJWniksbcQddf0fSGZmJIa4IFwXGrDTWEScbnU5aekJB/Mkuk6BuVvNrcYsVPOROAJYK0Cx5kFtQ/k8AkqJTE+DQJ3jW1htX0yknTyOov+kK1SX2+0B3mipyhICtR49Ijqqu8E4gpi+xiv19QxgJautOU/bwjFBUc/vC2bPce+cayKn0tAOK3FLWMAU9cVHWFdVVs7xJLqwB1gLCMQaw9/vG0ypzCK/KmPcmCpdS3vrAQYx2eROSXHsbxRMc/jKVQP+fLFi/zhNg2YfMAGZ3Lvxjp8uc8DYlIC03AOsBUez+Ponozyy7MCDqk8CNjD+XiZdhcnQdGuX06/WKhiXZwSpveyFd1M3IDpVyWnQiG3Y+oXO7zvgJZCkgF3CgzhieeYkHS2riAvFDXKsCQ/AD9dfSNMXwSRVJBnhyg2U5SUm2hB3LDhtCPDaxpAUpbTJhSAzFgpRZnFyUDXiX679r8TnJkyEUspS5xnBpYsShKVZiSrYEpudyHeAoP4i9gZ6KhEySxlZfgU7EqBfKbWLXHHk0P5XZaRiEhPehSVJSE/GACkm6spS73AIUPWLrKo11dGUTR3cyzOUkpUNHykgixFi99oq+GVhluks4JBu9wWLHe49DAR034dzUy0omTUHunMuYhyrgAtCgEqSwuHBsNIaimKEhKrqADkDUtc6DU7Qb/1thr9PfGMpxFJBtABS0q2SW6Qq7RK7yQuWxZYKSeD6txMOSpJWMuZyLsogMdiA3ly8xa2izj0gOM9oaJMlASkMOl/DjrrFVnEqL6xePxIpCgo4ObeHrFIlSiTYHwvAOcNrBLkksSfHTzaDuyUvOZy82W3Fm1VZuDPCMyfgNi4a53vdhFg7EyELRMSos7vxNgAfUwBEyoWslNMktZ1q3LnV7q6mIp9FLluqpmkqOqQbg2Pyp8/HlCzGMfV3ikS3TLBb4dVNZyefCF8mvSC/d5lcVF7wFplfwUz5FlCuGYg9XJb+2msGooqmQypSzNQCn4SfiYXDK3J9vCnCsSQUgTaYLQbZkgHntfl48mixLIp5X8RIJVJsFy1XKA+qXuB+UpOxBGlwIw/F5VVLKFpHBSVBspfRiLM/nCiunroZwFzJV8itSCdUkn3wiTtVKEtKK2QbEhMxvzfyrvvqP8AjBFDiUurlMpi4+IE/bQQBqKzvJaGLpuQeILcdreu8CzAQbH1joH4dYb3ctaMoKBlKXDso6gE8gHHSLf/AAif5E+QgGFfIzSyN2t14RS6+ptzBv1i5VBmN8ISesc87UYPXqWpcmSkk6pBLHz3PlvrAQrrA1j76eMBzcSynW3CK5W02KJJehnNvlGYdfhvCaqra781JPHWWoejQF6Ri6VuxuLEcI2l14fX1t4RyWsrqkKcy5qCN8qgfURB/wCp56VOVX4HQ9RAdvTXBtf1MSS5/jHI6Xt8bZx6+3ixUnbqXuoeL9fDWA6NKxDn73iabWA21ikSO1csgfGnbf8AeJ5naeUB84Hj+8Afi9QL8G9IhwCuSBMcPl+IP0v9E+UVrFO1UpmzjwI9tCWX217oky2USGZVxq7s4vb1MBcsKxIH/p6kk5llOYcCJUweigzchFtl1ilGZ8TKATLQVJLgZQtT9VLDi3yp0uY4vQ9qky6eWQoidKmLUi2gVuFG25BG/COl4fXBaQQQsLAWStRLlQt14NZgloCxdn8VWJuVabvZSVOki3EBSblr62hN2yUiRXKCbZ0pWRsFKzZvMgnqTxh3gOEPMSpQYXYoXboQocndvGFf4mdhamrnS51HkzZSmYFryuxdJFmPzKB8IBR/1B2APL35RIvEQkgE6ufuYrg7GYxKN6bOL3TMln6qEQVuC4rmBNFNZiGGVWv+lRgLxhGMpUonj+48IslG3zDe/Fuf2jk+FYfiCVl6KqAtfujtDLGKzEpUpSZdLUS0scyyglhwGV8ru2Y6B4AT8XAFrQhIdnUo7ADidATceEc8lYfcZVFGb5SrQnb4haLLMxnu0tMKlTkLUFaspJLZU5gCmw1633GmHykEGWpQKwTmSMpAIcqKQLKs4t6QGtbLMhEsEGcolzJmgFOVLvmKWID2sQ8VlKlgKUn4UqJBSDbi3gDvB1fVzFzFEy5gDMkZSCAPlBLOw1I3JN4lpKkBDGQsqezJLAEKDsLu5T1vAI7ixES0dXlVo/JnhnXd4S6ZUwXV+RfGz2Y2hcmSoG8tRSf6SCOhaAsVBiFNqpJlLN3S6B6Eg6DaJq2uVMSqXJWtaFDKokBgHfVgHcQjkd4PlzNwWhWnUAw7w+pqAwLZR/LLWTubMG9YBrT06k4dMkTlAAsEqcMzggudGAIblyhP2PQj/qMqWgq7tUxCTm/OCpIItdALtxD7aALHaifPmpaTOypACUlC76uWbUkxefw67FrlL76qlLBGUy0Eh3DFKlMXDcFMXAtAdlp5SJaQlACU8Bb2esSGdCtNaS/wn0jYTjwPl+0BZhGS0Yj0BlhHigHYR6PQECqRB1Qk9Ug/aB5uByFfNIlHrLSftHo9ABzOxdCrWjpz/wCJH6QNM/DnDla0UjwQB9IzHoAWZ+E+Fn/s5Y6FY+hgdf4OYWf+2PhNmj6LjMegB5n4J4Wf/gWOk6b91QNM/AfDDoiaOk1R+rx6PQAy/wD+fsPOiqgf70/dEYl/gqJP+RVzQA4CZqEzEtqWbKQehj0egLTgfZibIlhC54Wxf4JWXZm+JSm84fSaMAbnrHo9AbqkDhGRIHAR6PQGe6HCPGSI9HoDRVIk7A9R74xqKJOrB+nvifOPR6AkEgcIwJA4R6PQGcnKPGUOAj0egIlyxyiCYOkej0AMsxCoDlHo9AaBPT34RvaPR6A//9k="/>
          <p:cNvSpPr>
            <a:spLocks noChangeAspect="1" noChangeArrowheads="1"/>
          </p:cNvSpPr>
          <p:nvPr/>
        </p:nvSpPr>
        <p:spPr bwMode="auto">
          <a:xfrm>
            <a:off x="63500" y="-927100"/>
            <a:ext cx="24003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1268" name="Picture 4" descr="http://vir4l.com/wp-content/uploads/2011/02/owner_dog_look_alike_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3583074"/>
            <a:ext cx="3707904" cy="32749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Let’s Compare</a:t>
            </a:r>
            <a:endParaRPr lang="en-CA" dirty="0"/>
          </a:p>
        </p:txBody>
      </p:sp>
      <p:sp>
        <p:nvSpPr>
          <p:cNvPr id="3" name="Content Placeholder 2"/>
          <p:cNvSpPr>
            <a:spLocks noGrp="1"/>
          </p:cNvSpPr>
          <p:nvPr>
            <p:ph idx="1"/>
          </p:nvPr>
        </p:nvSpPr>
        <p:spPr>
          <a:xfrm>
            <a:off x="827584" y="961739"/>
            <a:ext cx="7125112" cy="4051437"/>
          </a:xfrm>
        </p:spPr>
        <p:txBody>
          <a:bodyPr/>
          <a:lstStyle/>
          <a:p>
            <a:r>
              <a:rPr lang="en-CA" b="1" dirty="0" smtClean="0"/>
              <a:t>Phenotype: </a:t>
            </a:r>
            <a:r>
              <a:rPr lang="en-CA" dirty="0" smtClean="0"/>
              <a:t>Specific visible trait</a:t>
            </a:r>
          </a:p>
          <a:p>
            <a:endParaRPr lang="en-CA" dirty="0"/>
          </a:p>
          <a:p>
            <a:endParaRPr lang="en-CA" dirty="0" smtClean="0"/>
          </a:p>
          <a:p>
            <a:pPr marL="0" indent="0">
              <a:buNone/>
            </a:pPr>
            <a:endParaRPr lang="en-CA" dirty="0" smtClean="0"/>
          </a:p>
          <a:p>
            <a:r>
              <a:rPr lang="en-CA" b="1" dirty="0" smtClean="0"/>
              <a:t>Genotype:  </a:t>
            </a:r>
            <a:r>
              <a:rPr lang="en-CA" dirty="0" smtClean="0"/>
              <a:t>the genetic makeup of an organisms</a:t>
            </a:r>
            <a:endParaRPr lang="en-CA" dirty="0"/>
          </a:p>
        </p:txBody>
      </p:sp>
      <p:pic>
        <p:nvPicPr>
          <p:cNvPr id="2050" name="Picture 2" descr="http://t1.gstatic.com/images?q=tbn:ANd9GcQeyCyLqqUVk0Yl4QaOztjei-ZfmAQYUXciKEhfuK77ogLv-Epdj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279466"/>
            <a:ext cx="7200799" cy="22958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0.gstatic.com/images?q=tbn:ANd9GcRMEm3yPXbBZgkISLGKSPvtDrVhjpIMyuqJk6YAXW-YqiLJR3k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537620"/>
            <a:ext cx="3816424" cy="1976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65699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1026"/>
          <p:cNvSpPr>
            <a:spLocks noGrp="1" noChangeArrowheads="1"/>
          </p:cNvSpPr>
          <p:nvPr>
            <p:ph type="title"/>
          </p:nvPr>
        </p:nvSpPr>
        <p:spPr/>
        <p:txBody>
          <a:bodyPr/>
          <a:lstStyle/>
          <a:p>
            <a:pPr eaLnBrk="1" hangingPunct="1"/>
            <a:r>
              <a:rPr lang="en-US" dirty="0" smtClean="0"/>
              <a:t>Variation	</a:t>
            </a:r>
            <a:endParaRPr lang="en-CA" dirty="0" smtClean="0"/>
          </a:p>
        </p:txBody>
      </p:sp>
      <p:sp>
        <p:nvSpPr>
          <p:cNvPr id="50179" name="Rectangle 1027"/>
          <p:cNvSpPr>
            <a:spLocks noGrp="1" noChangeArrowheads="1"/>
          </p:cNvSpPr>
          <p:nvPr>
            <p:ph idx="1"/>
          </p:nvPr>
        </p:nvSpPr>
        <p:spPr>
          <a:xfrm>
            <a:off x="328613" y="1600200"/>
            <a:ext cx="8208962" cy="4456113"/>
          </a:xfrm>
        </p:spPr>
        <p:txBody>
          <a:bodyPr>
            <a:normAutofit fontScale="92500" lnSpcReduction="10000"/>
          </a:bodyPr>
          <a:lstStyle/>
          <a:p>
            <a:pPr eaLnBrk="1" hangingPunct="1"/>
            <a:r>
              <a:rPr lang="en-US" dirty="0" smtClean="0"/>
              <a:t>Discrete – either/or</a:t>
            </a:r>
          </a:p>
          <a:p>
            <a:pPr lvl="1"/>
            <a:r>
              <a:rPr lang="en-US" dirty="0" smtClean="0"/>
              <a:t>Single trait or phenotype</a:t>
            </a:r>
          </a:p>
          <a:p>
            <a:pPr lvl="1"/>
            <a:r>
              <a:rPr lang="en-US" dirty="0" smtClean="0"/>
              <a:t>Can be one or the other not in between</a:t>
            </a:r>
          </a:p>
          <a:p>
            <a:pPr lvl="1"/>
            <a:r>
              <a:rPr lang="en-US" dirty="0" smtClean="0"/>
              <a:t>Most of our knowledge of genetics is focused on </a:t>
            </a:r>
          </a:p>
          <a:p>
            <a:pPr marL="457200" lvl="1" indent="0">
              <a:buNone/>
            </a:pPr>
            <a:r>
              <a:rPr lang="en-US" dirty="0" smtClean="0"/>
              <a:t>“discrete” characteristics because they are easier to</a:t>
            </a:r>
          </a:p>
          <a:p>
            <a:pPr marL="457200" lvl="1" indent="0">
              <a:buNone/>
            </a:pPr>
            <a:r>
              <a:rPr lang="en-US" dirty="0"/>
              <a:t>u</a:t>
            </a:r>
            <a:r>
              <a:rPr lang="en-US" dirty="0" smtClean="0"/>
              <a:t>nderstand and test</a:t>
            </a:r>
          </a:p>
          <a:p>
            <a:pPr lvl="1"/>
            <a:r>
              <a:rPr lang="en-US" dirty="0" smtClean="0"/>
              <a:t>Example: Tongue roller or a non-tongue roller</a:t>
            </a:r>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Continuous – a range of expressions</a:t>
            </a:r>
          </a:p>
          <a:p>
            <a:pPr lvl="1"/>
            <a:r>
              <a:rPr lang="en-US" dirty="0" smtClean="0"/>
              <a:t>Example: Height of individuals, hair color, </a:t>
            </a:r>
          </a:p>
          <a:p>
            <a:pPr marL="457200" lvl="1" indent="0">
              <a:buNone/>
            </a:pPr>
            <a:r>
              <a:rPr lang="en-US" dirty="0" smtClean="0"/>
              <a:t>skin color</a:t>
            </a:r>
            <a:endParaRPr lang="en-CA" dirty="0" smtClean="0"/>
          </a:p>
        </p:txBody>
      </p:sp>
      <p:pic>
        <p:nvPicPr>
          <p:cNvPr id="50180" name="Picture 1028" descr="attached"/>
          <p:cNvPicPr>
            <a:picLocks noChangeAspect="1" noChangeArrowheads="1"/>
          </p:cNvPicPr>
          <p:nvPr/>
        </p:nvPicPr>
        <p:blipFill>
          <a:blip r:embed="rId2" cstate="print"/>
          <a:srcRect/>
          <a:stretch>
            <a:fillRect/>
          </a:stretch>
        </p:blipFill>
        <p:spPr bwMode="auto">
          <a:xfrm>
            <a:off x="4864968" y="400270"/>
            <a:ext cx="2438400" cy="1828800"/>
          </a:xfrm>
          <a:prstGeom prst="rect">
            <a:avLst/>
          </a:prstGeom>
          <a:ln>
            <a:noFill/>
          </a:ln>
          <a:effectLst>
            <a:softEdge rad="112500"/>
          </a:effectLst>
        </p:spPr>
      </p:pic>
      <p:pic>
        <p:nvPicPr>
          <p:cNvPr id="50181" name="Picture 1029" descr="unattached"/>
          <p:cNvPicPr>
            <a:picLocks noChangeAspect="1" noChangeArrowheads="1"/>
          </p:cNvPicPr>
          <p:nvPr/>
        </p:nvPicPr>
        <p:blipFill>
          <a:blip r:embed="rId3" cstate="print"/>
          <a:srcRect/>
          <a:stretch>
            <a:fillRect/>
          </a:stretch>
        </p:blipFill>
        <p:spPr bwMode="auto">
          <a:xfrm>
            <a:off x="6084168" y="2229070"/>
            <a:ext cx="2463800" cy="1847850"/>
          </a:xfrm>
          <a:prstGeom prst="rect">
            <a:avLst/>
          </a:prstGeom>
          <a:ln>
            <a:noFill/>
          </a:ln>
          <a:effectLst>
            <a:softEdge rad="112500"/>
          </a:effectLst>
        </p:spPr>
      </p:pic>
      <p:pic>
        <p:nvPicPr>
          <p:cNvPr id="50182" name="Picture 1030" descr="continuous"/>
          <p:cNvPicPr>
            <a:picLocks noChangeAspect="1" noChangeArrowheads="1"/>
          </p:cNvPicPr>
          <p:nvPr/>
        </p:nvPicPr>
        <p:blipFill>
          <a:blip r:embed="rId4" cstate="print"/>
          <a:srcRect/>
          <a:stretch>
            <a:fillRect/>
          </a:stretch>
        </p:blipFill>
        <p:spPr bwMode="auto">
          <a:xfrm>
            <a:off x="6084168" y="4250569"/>
            <a:ext cx="2463800" cy="2407161"/>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0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0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017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5017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017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017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50180"/>
                                        </p:tgtEl>
                                        <p:attrNameLst>
                                          <p:attrName>style.visibility</p:attrName>
                                        </p:attrNameLst>
                                      </p:cBhvr>
                                      <p:to>
                                        <p:strVal val="visible"/>
                                      </p:to>
                                    </p:set>
                                    <p:animEffect transition="in" filter="box(in)">
                                      <p:cBhvr>
                                        <p:cTn id="23" dur="500"/>
                                        <p:tgtEl>
                                          <p:spTgt spid="5018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fill="hold" nodeType="clickEffect">
                                  <p:stCondLst>
                                    <p:cond delay="0"/>
                                  </p:stCondLst>
                                  <p:childTnLst>
                                    <p:set>
                                      <p:cBhvr>
                                        <p:cTn id="27" dur="1" fill="hold">
                                          <p:stCondLst>
                                            <p:cond delay="0"/>
                                          </p:stCondLst>
                                        </p:cTn>
                                        <p:tgtEl>
                                          <p:spTgt spid="50180"/>
                                        </p:tgtEl>
                                        <p:attrNameLst>
                                          <p:attrName>style.visibility</p:attrName>
                                        </p:attrNameLst>
                                      </p:cBhvr>
                                      <p:to>
                                        <p:strVal val="visible"/>
                                      </p:to>
                                    </p:set>
                                    <p:animEffect transition="in" filter="box(in)">
                                      <p:cBhvr>
                                        <p:cTn id="28" dur="500"/>
                                        <p:tgtEl>
                                          <p:spTgt spid="5018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50179">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50179">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50179">
                                            <p:txEl>
                                              <p:pRg st="12" end="12"/>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4" presetClass="entr" presetSubtype="16" fill="hold" nodeType="clickEffect">
                                  <p:stCondLst>
                                    <p:cond delay="0"/>
                                  </p:stCondLst>
                                  <p:childTnLst>
                                    <p:set>
                                      <p:cBhvr>
                                        <p:cTn id="40" dur="1" fill="hold">
                                          <p:stCondLst>
                                            <p:cond delay="0"/>
                                          </p:stCondLst>
                                        </p:cTn>
                                        <p:tgtEl>
                                          <p:spTgt spid="50182"/>
                                        </p:tgtEl>
                                        <p:attrNameLst>
                                          <p:attrName>style.visibility</p:attrName>
                                        </p:attrNameLst>
                                      </p:cBhvr>
                                      <p:to>
                                        <p:strVal val="visible"/>
                                      </p:to>
                                    </p:set>
                                    <p:animEffect transition="in" filter="box(in)">
                                      <p:cBhvr>
                                        <p:cTn id="41" dur="500"/>
                                        <p:tgtEl>
                                          <p:spTgt spid="50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Give it a Try</a:t>
            </a:r>
            <a:endParaRPr lang="en-CA" dirty="0"/>
          </a:p>
        </p:txBody>
      </p:sp>
      <p:sp>
        <p:nvSpPr>
          <p:cNvPr id="3" name="Content Placeholder 2"/>
          <p:cNvSpPr>
            <a:spLocks noGrp="1"/>
          </p:cNvSpPr>
          <p:nvPr>
            <p:ph idx="1"/>
          </p:nvPr>
        </p:nvSpPr>
        <p:spPr>
          <a:xfrm>
            <a:off x="1009443" y="764704"/>
            <a:ext cx="7125112" cy="5976665"/>
          </a:xfrm>
        </p:spPr>
        <p:txBody>
          <a:bodyPr/>
          <a:lstStyle/>
          <a:p>
            <a:r>
              <a:rPr lang="en-CA" dirty="0" smtClean="0"/>
              <a:t>Go to page 27 and do Give it a Try</a:t>
            </a:r>
          </a:p>
          <a:p>
            <a:pPr lvl="1"/>
            <a:r>
              <a:rPr lang="en-CA" dirty="0" smtClean="0"/>
              <a:t>In groups of 4 to 5 create a data table that will record your results</a:t>
            </a:r>
          </a:p>
          <a:p>
            <a:pPr lvl="1"/>
            <a:r>
              <a:rPr lang="en-CA" dirty="0" smtClean="0"/>
              <a:t>Use the 3 criteria from the textbook and use the addition of tongue rolling</a:t>
            </a:r>
          </a:p>
          <a:p>
            <a:pPr lvl="1"/>
            <a:r>
              <a:rPr lang="en-CA" dirty="0" smtClean="0"/>
              <a:t>Create a bar graph that best illustrates your results</a:t>
            </a:r>
          </a:p>
          <a:p>
            <a:pPr lvl="1"/>
            <a:r>
              <a:rPr lang="en-CA" dirty="0" smtClean="0"/>
              <a:t>One table and graph per group should be handed in, so be sure that</a:t>
            </a:r>
          </a:p>
          <a:p>
            <a:pPr lvl="2"/>
            <a:r>
              <a:rPr lang="en-CA" dirty="0" smtClean="0"/>
              <a:t>All names are on the paper</a:t>
            </a:r>
          </a:p>
          <a:p>
            <a:pPr lvl="2"/>
            <a:r>
              <a:rPr lang="en-CA" dirty="0" smtClean="0"/>
              <a:t>The graph is appropriately designed to be easily interpreted </a:t>
            </a:r>
            <a:endParaRPr lang="en-CA" dirty="0"/>
          </a:p>
        </p:txBody>
      </p:sp>
    </p:spTree>
    <p:extLst>
      <p:ext uri="{BB962C8B-B14F-4D97-AF65-F5344CB8AC3E}">
        <p14:creationId xmlns:p14="http://schemas.microsoft.com/office/powerpoint/2010/main" val="15088110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dirty="0" smtClean="0"/>
              <a:t>Reference	</a:t>
            </a:r>
            <a:endParaRPr lang="en-CA" dirty="0" smtClean="0"/>
          </a:p>
        </p:txBody>
      </p:sp>
      <p:sp>
        <p:nvSpPr>
          <p:cNvPr id="52227" name="Rectangle 3"/>
          <p:cNvSpPr>
            <a:spLocks noGrp="1" noChangeArrowheads="1"/>
          </p:cNvSpPr>
          <p:nvPr>
            <p:ph idx="1"/>
          </p:nvPr>
        </p:nvSpPr>
        <p:spPr/>
        <p:txBody>
          <a:bodyPr/>
          <a:lstStyle/>
          <a:p>
            <a:pPr eaLnBrk="1" hangingPunct="1"/>
            <a:r>
              <a:rPr lang="en-US" dirty="0" smtClean="0"/>
              <a:t>Read  p 26 – 29</a:t>
            </a:r>
          </a:p>
          <a:p>
            <a:pPr eaLnBrk="1" hangingPunct="1"/>
            <a:r>
              <a:rPr lang="en-US" dirty="0" smtClean="0"/>
              <a:t>Check &amp; Reflect  p 29   # 1 - 5</a:t>
            </a:r>
            <a:endParaRPr lang="en-CA" dirty="0" smtClean="0"/>
          </a:p>
        </p:txBody>
      </p:sp>
      <p:pic>
        <p:nvPicPr>
          <p:cNvPr id="51205" name="Picture 5" descr="http://j-walkblog.com/images/longtoes.jpg"/>
          <p:cNvPicPr>
            <a:picLocks noChangeAspect="1" noChangeArrowheads="1"/>
          </p:cNvPicPr>
          <p:nvPr/>
        </p:nvPicPr>
        <p:blipFill>
          <a:blip r:embed="rId2" cstate="print"/>
          <a:srcRect/>
          <a:stretch>
            <a:fillRect/>
          </a:stretch>
        </p:blipFill>
        <p:spPr bwMode="auto">
          <a:xfrm>
            <a:off x="3726656" y="260648"/>
            <a:ext cx="2928938" cy="2436813"/>
          </a:xfrm>
          <a:prstGeom prst="rect">
            <a:avLst/>
          </a:prstGeom>
          <a:ln>
            <a:noFill/>
          </a:ln>
          <a:effectLst>
            <a:softEdge rad="112500"/>
          </a:effectLst>
        </p:spPr>
      </p:pic>
      <p:pic>
        <p:nvPicPr>
          <p:cNvPr id="51207" name="Picture 7" descr="http://hkpp.org/images/webfoota2.jpg"/>
          <p:cNvPicPr>
            <a:picLocks noChangeAspect="1" noChangeArrowheads="1"/>
          </p:cNvPicPr>
          <p:nvPr/>
        </p:nvPicPr>
        <p:blipFill>
          <a:blip r:embed="rId3" cstate="print"/>
          <a:srcRect/>
          <a:stretch>
            <a:fillRect/>
          </a:stretch>
        </p:blipFill>
        <p:spPr bwMode="auto">
          <a:xfrm>
            <a:off x="-67577" y="4218973"/>
            <a:ext cx="2795587" cy="2649537"/>
          </a:xfrm>
          <a:prstGeom prst="rect">
            <a:avLst/>
          </a:prstGeom>
          <a:ln>
            <a:noFill/>
          </a:ln>
          <a:effectLst>
            <a:softEdge rad="112500"/>
          </a:effectLst>
        </p:spPr>
      </p:pic>
      <p:pic>
        <p:nvPicPr>
          <p:cNvPr id="51209" name="Picture 9" descr="http://www.creation-vs-evolution.us/visual-evolution/polydactylity/six_toes_01.jpg"/>
          <p:cNvPicPr>
            <a:picLocks noChangeAspect="1" noChangeArrowheads="1"/>
          </p:cNvPicPr>
          <p:nvPr/>
        </p:nvPicPr>
        <p:blipFill>
          <a:blip r:embed="rId4" cstate="print"/>
          <a:srcRect/>
          <a:stretch>
            <a:fillRect/>
          </a:stretch>
        </p:blipFill>
        <p:spPr bwMode="auto">
          <a:xfrm>
            <a:off x="5191125" y="3505200"/>
            <a:ext cx="3952875" cy="33528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205"/>
                                        </p:tgtEl>
                                        <p:attrNameLst>
                                          <p:attrName>style.visibility</p:attrName>
                                        </p:attrNameLst>
                                      </p:cBhvr>
                                      <p:to>
                                        <p:strVal val="visible"/>
                                      </p:to>
                                    </p:set>
                                    <p:animEffect transition="in" filter="fade">
                                      <p:cBhvr>
                                        <p:cTn id="7" dur="2000"/>
                                        <p:tgtEl>
                                          <p:spTgt spid="512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1" presetClass="entr" presetSubtype="0" fill="hold" nodeType="clickEffect">
                                  <p:stCondLst>
                                    <p:cond delay="0"/>
                                  </p:stCondLst>
                                  <p:childTnLst>
                                    <p:set>
                                      <p:cBhvr>
                                        <p:cTn id="11" dur="1" fill="hold">
                                          <p:stCondLst>
                                            <p:cond delay="0"/>
                                          </p:stCondLst>
                                        </p:cTn>
                                        <p:tgtEl>
                                          <p:spTgt spid="51207"/>
                                        </p:tgtEl>
                                        <p:attrNameLst>
                                          <p:attrName>style.visibility</p:attrName>
                                        </p:attrNameLst>
                                      </p:cBhvr>
                                      <p:to>
                                        <p:strVal val="visible"/>
                                      </p:to>
                                    </p:set>
                                    <p:animEffect transition="in" filter="fade">
                                      <p:cBhvr>
                                        <p:cTn id="12" dur="770" decel="100000"/>
                                        <p:tgtEl>
                                          <p:spTgt spid="51207"/>
                                        </p:tgtEl>
                                      </p:cBhvr>
                                    </p:animEffect>
                                    <p:animScale>
                                      <p:cBhvr>
                                        <p:cTn id="13" dur="770" decel="100000"/>
                                        <p:tgtEl>
                                          <p:spTgt spid="51207"/>
                                        </p:tgtEl>
                                      </p:cBhvr>
                                      <p:from x="10000" y="10000"/>
                                      <p:to x="200000" y="450000"/>
                                    </p:animScale>
                                    <p:animScale>
                                      <p:cBhvr>
                                        <p:cTn id="14" dur="1230" accel="100000" fill="hold">
                                          <p:stCondLst>
                                            <p:cond delay="770"/>
                                          </p:stCondLst>
                                        </p:cTn>
                                        <p:tgtEl>
                                          <p:spTgt spid="51207"/>
                                        </p:tgtEl>
                                      </p:cBhvr>
                                      <p:from x="200000" y="450000"/>
                                      <p:to x="100000" y="100000"/>
                                    </p:animScale>
                                    <p:set>
                                      <p:cBhvr>
                                        <p:cTn id="15" dur="770" fill="hold"/>
                                        <p:tgtEl>
                                          <p:spTgt spid="51207"/>
                                        </p:tgtEl>
                                        <p:attrNameLst>
                                          <p:attrName>ppt_x</p:attrName>
                                        </p:attrNameLst>
                                      </p:cBhvr>
                                      <p:to>
                                        <p:strVal val="(0.5)"/>
                                      </p:to>
                                    </p:set>
                                    <p:anim from="(0.5)" to="(#ppt_x)" calcmode="lin" valueType="num">
                                      <p:cBhvr>
                                        <p:cTn id="16" dur="1230" accel="100000" fill="hold">
                                          <p:stCondLst>
                                            <p:cond delay="770"/>
                                          </p:stCondLst>
                                        </p:cTn>
                                        <p:tgtEl>
                                          <p:spTgt spid="51207"/>
                                        </p:tgtEl>
                                        <p:attrNameLst>
                                          <p:attrName>ppt_x</p:attrName>
                                        </p:attrNameLst>
                                      </p:cBhvr>
                                    </p:anim>
                                    <p:set>
                                      <p:cBhvr>
                                        <p:cTn id="17" dur="770" fill="hold"/>
                                        <p:tgtEl>
                                          <p:spTgt spid="51207"/>
                                        </p:tgtEl>
                                        <p:attrNameLst>
                                          <p:attrName>ppt_y</p:attrName>
                                        </p:attrNameLst>
                                      </p:cBhvr>
                                      <p:to>
                                        <p:strVal val="(#ppt_y+0.4)"/>
                                      </p:to>
                                    </p:set>
                                    <p:anim from="(#ppt_y+0.4)" to="(#ppt_y)" calcmode="lin" valueType="num">
                                      <p:cBhvr>
                                        <p:cTn id="18" dur="1230" accel="100000" fill="hold">
                                          <p:stCondLst>
                                            <p:cond delay="770"/>
                                          </p:stCondLst>
                                        </p:cTn>
                                        <p:tgtEl>
                                          <p:spTgt spid="51207"/>
                                        </p:tgtEl>
                                        <p:attrNameLst>
                                          <p:attrName>ppt_y</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6" presetClass="entr" presetSubtype="0" fill="hold" nodeType="clickEffect">
                                  <p:stCondLst>
                                    <p:cond delay="0"/>
                                  </p:stCondLst>
                                  <p:childTnLst>
                                    <p:set>
                                      <p:cBhvr>
                                        <p:cTn id="22" dur="1" fill="hold">
                                          <p:stCondLst>
                                            <p:cond delay="0"/>
                                          </p:stCondLst>
                                        </p:cTn>
                                        <p:tgtEl>
                                          <p:spTgt spid="51209"/>
                                        </p:tgtEl>
                                        <p:attrNameLst>
                                          <p:attrName>style.visibility</p:attrName>
                                        </p:attrNameLst>
                                      </p:cBhvr>
                                      <p:to>
                                        <p:strVal val="visible"/>
                                      </p:to>
                                    </p:set>
                                    <p:animEffect transition="in" filter="wipe(down)">
                                      <p:cBhvr>
                                        <p:cTn id="23" dur="580">
                                          <p:stCondLst>
                                            <p:cond delay="0"/>
                                          </p:stCondLst>
                                        </p:cTn>
                                        <p:tgtEl>
                                          <p:spTgt spid="51209"/>
                                        </p:tgtEl>
                                      </p:cBhvr>
                                    </p:animEffect>
                                    <p:anim calcmode="lin" valueType="num">
                                      <p:cBhvr>
                                        <p:cTn id="24" dur="1822" tmFilter="0,0; 0.14,0.36; 0.43,0.73; 0.71,0.91; 1.0,1.0">
                                          <p:stCondLst>
                                            <p:cond delay="0"/>
                                          </p:stCondLst>
                                        </p:cTn>
                                        <p:tgtEl>
                                          <p:spTgt spid="5120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120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120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120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1209"/>
                                        </p:tgtEl>
                                        <p:attrNameLst>
                                          <p:attrName>ppt_y</p:attrName>
                                        </p:attrNameLst>
                                      </p:cBhvr>
                                      <p:tavLst>
                                        <p:tav tm="0" fmla="#ppt_y-sin(pi*$)/81">
                                          <p:val>
                                            <p:fltVal val="0"/>
                                          </p:val>
                                        </p:tav>
                                        <p:tav tm="100000">
                                          <p:val>
                                            <p:fltVal val="1"/>
                                          </p:val>
                                        </p:tav>
                                      </p:tavLst>
                                    </p:anim>
                                    <p:animScale>
                                      <p:cBhvr>
                                        <p:cTn id="29" dur="26">
                                          <p:stCondLst>
                                            <p:cond delay="650"/>
                                          </p:stCondLst>
                                        </p:cTn>
                                        <p:tgtEl>
                                          <p:spTgt spid="51209"/>
                                        </p:tgtEl>
                                      </p:cBhvr>
                                      <p:to x="100000" y="60000"/>
                                    </p:animScale>
                                    <p:animScale>
                                      <p:cBhvr>
                                        <p:cTn id="30" dur="166" decel="50000">
                                          <p:stCondLst>
                                            <p:cond delay="676"/>
                                          </p:stCondLst>
                                        </p:cTn>
                                        <p:tgtEl>
                                          <p:spTgt spid="51209"/>
                                        </p:tgtEl>
                                      </p:cBhvr>
                                      <p:to x="100000" y="100000"/>
                                    </p:animScale>
                                    <p:animScale>
                                      <p:cBhvr>
                                        <p:cTn id="31" dur="26">
                                          <p:stCondLst>
                                            <p:cond delay="1312"/>
                                          </p:stCondLst>
                                        </p:cTn>
                                        <p:tgtEl>
                                          <p:spTgt spid="51209"/>
                                        </p:tgtEl>
                                      </p:cBhvr>
                                      <p:to x="100000" y="80000"/>
                                    </p:animScale>
                                    <p:animScale>
                                      <p:cBhvr>
                                        <p:cTn id="32" dur="166" decel="50000">
                                          <p:stCondLst>
                                            <p:cond delay="1338"/>
                                          </p:stCondLst>
                                        </p:cTn>
                                        <p:tgtEl>
                                          <p:spTgt spid="51209"/>
                                        </p:tgtEl>
                                      </p:cBhvr>
                                      <p:to x="100000" y="100000"/>
                                    </p:animScale>
                                    <p:animScale>
                                      <p:cBhvr>
                                        <p:cTn id="33" dur="26">
                                          <p:stCondLst>
                                            <p:cond delay="1642"/>
                                          </p:stCondLst>
                                        </p:cTn>
                                        <p:tgtEl>
                                          <p:spTgt spid="51209"/>
                                        </p:tgtEl>
                                      </p:cBhvr>
                                      <p:to x="100000" y="90000"/>
                                    </p:animScale>
                                    <p:animScale>
                                      <p:cBhvr>
                                        <p:cTn id="34" dur="166" decel="50000">
                                          <p:stCondLst>
                                            <p:cond delay="1668"/>
                                          </p:stCondLst>
                                        </p:cTn>
                                        <p:tgtEl>
                                          <p:spTgt spid="51209"/>
                                        </p:tgtEl>
                                      </p:cBhvr>
                                      <p:to x="100000" y="100000"/>
                                    </p:animScale>
                                    <p:animScale>
                                      <p:cBhvr>
                                        <p:cTn id="35" dur="26">
                                          <p:stCondLst>
                                            <p:cond delay="1808"/>
                                          </p:stCondLst>
                                        </p:cTn>
                                        <p:tgtEl>
                                          <p:spTgt spid="51209"/>
                                        </p:tgtEl>
                                      </p:cBhvr>
                                      <p:to x="100000" y="95000"/>
                                    </p:animScale>
                                    <p:animScale>
                                      <p:cBhvr>
                                        <p:cTn id="36" dur="166" decel="50000">
                                          <p:stCondLst>
                                            <p:cond delay="1834"/>
                                          </p:stCondLst>
                                        </p:cTn>
                                        <p:tgtEl>
                                          <p:spTgt spid="5120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28600" y="0"/>
            <a:ext cx="8650288" cy="2101850"/>
          </a:xfrm>
        </p:spPr>
        <p:txBody>
          <a:bodyPr/>
          <a:lstStyle/>
          <a:p>
            <a:pPr algn="ctr" eaLnBrk="1" hangingPunct="1"/>
            <a:r>
              <a:rPr lang="en-US" dirty="0" smtClean="0"/>
              <a:t>2.2  Asexual and Sexual Reproduction</a:t>
            </a:r>
            <a:r>
              <a:rPr lang="en-CA" dirty="0" smtClean="0"/>
              <a:t/>
            </a:r>
            <a:br>
              <a:rPr lang="en-CA" dirty="0" smtClean="0"/>
            </a:br>
            <a:endParaRPr lang="en-CA" dirty="0" smtClean="0"/>
          </a:p>
        </p:txBody>
      </p:sp>
      <p:pic>
        <p:nvPicPr>
          <p:cNvPr id="53252" name="Picture 4" descr="reproduction"/>
          <p:cNvPicPr>
            <a:picLocks noChangeAspect="1" noChangeArrowheads="1"/>
          </p:cNvPicPr>
          <p:nvPr/>
        </p:nvPicPr>
        <p:blipFill>
          <a:blip r:embed="rId3" cstate="print"/>
          <a:srcRect/>
          <a:stretch>
            <a:fillRect/>
          </a:stretch>
        </p:blipFill>
        <p:spPr bwMode="auto">
          <a:xfrm>
            <a:off x="3886200" y="3200400"/>
            <a:ext cx="4953000" cy="3327400"/>
          </a:xfrm>
          <a:prstGeom prst="rect">
            <a:avLst/>
          </a:prstGeom>
          <a:ln>
            <a:noFill/>
          </a:ln>
          <a:effectLst>
            <a:softEdge rad="112500"/>
          </a:effectLst>
        </p:spPr>
      </p:pic>
      <p:pic>
        <p:nvPicPr>
          <p:cNvPr id="53253" name="Picture 6" descr="bacteria"/>
          <p:cNvPicPr>
            <a:picLocks noChangeAspect="1" noChangeArrowheads="1"/>
          </p:cNvPicPr>
          <p:nvPr/>
        </p:nvPicPr>
        <p:blipFill>
          <a:blip r:embed="rId4" cstate="print"/>
          <a:srcRect/>
          <a:stretch>
            <a:fillRect/>
          </a:stretch>
        </p:blipFill>
        <p:spPr bwMode="auto">
          <a:xfrm>
            <a:off x="0" y="1828800"/>
            <a:ext cx="4241800" cy="3333750"/>
          </a:xfrm>
          <a:prstGeom prst="rect">
            <a:avLst/>
          </a:prstGeom>
          <a:ln>
            <a:noFill/>
          </a:ln>
          <a:effectLst>
            <a:softEdge rad="112500"/>
          </a:effectLst>
        </p:spPr>
      </p:pic>
      <p:pic>
        <p:nvPicPr>
          <p:cNvPr id="18439" name="lemur3.au">
            <a:hlinkClick r:id="" action="ppaction://media"/>
          </p:cNvPr>
          <p:cNvPicPr>
            <a:picLocks noRot="1" noChangeAspect="1" noChangeArrowheads="1"/>
          </p:cNvPicPr>
          <p:nvPr>
            <a:audioFile r:link="rId1"/>
          </p:nvPr>
        </p:nvPicPr>
        <p:blipFill>
          <a:blip r:embed="rId5" cstate="print"/>
          <a:srcRect/>
          <a:stretch>
            <a:fillRect/>
          </a:stretch>
        </p:blipFill>
        <p:spPr bwMode="auto">
          <a:xfrm>
            <a:off x="3924300" y="616585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439"/>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4305" fill="hold"/>
                                        <p:tgtEl>
                                          <p:spTgt spid="18439"/>
                                        </p:tgtEl>
                                      </p:cBhvr>
                                    </p:cmd>
                                  </p:childTnLst>
                                </p:cTn>
                              </p:par>
                            </p:childTnLst>
                          </p:cTn>
                        </p:par>
                      </p:childTnLst>
                    </p:cTn>
                  </p:par>
                </p:childTnLst>
              </p:cTn>
              <p:nextCondLst>
                <p:cond evt="onClick" delay="0">
                  <p:tgtEl>
                    <p:spTgt spid="1843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8439"/>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dirty="0" smtClean="0"/>
              <a:t>Asexual Reproduction</a:t>
            </a:r>
            <a:endParaRPr lang="en-CA" dirty="0" smtClean="0"/>
          </a:p>
        </p:txBody>
      </p:sp>
      <p:sp>
        <p:nvSpPr>
          <p:cNvPr id="54275" name="Rectangle 3"/>
          <p:cNvSpPr>
            <a:spLocks noGrp="1" noChangeArrowheads="1"/>
          </p:cNvSpPr>
          <p:nvPr>
            <p:ph idx="1"/>
          </p:nvPr>
        </p:nvSpPr>
        <p:spPr>
          <a:xfrm>
            <a:off x="0" y="1628801"/>
            <a:ext cx="7125112" cy="2376264"/>
          </a:xfrm>
        </p:spPr>
        <p:txBody>
          <a:bodyPr/>
          <a:lstStyle/>
          <a:p>
            <a:pPr eaLnBrk="1" hangingPunct="1"/>
            <a:r>
              <a:rPr lang="en-US" dirty="0" smtClean="0"/>
              <a:t>involves only one parent</a:t>
            </a:r>
          </a:p>
          <a:p>
            <a:pPr eaLnBrk="1" hangingPunct="1"/>
            <a:r>
              <a:rPr lang="en-US" dirty="0" smtClean="0"/>
              <a:t>Results from cell division known</a:t>
            </a:r>
          </a:p>
          <a:p>
            <a:pPr marL="0" indent="0" eaLnBrk="1" hangingPunct="1">
              <a:buNone/>
            </a:pPr>
            <a:r>
              <a:rPr lang="en-US" dirty="0" smtClean="0"/>
              <a:t>as mitosis</a:t>
            </a:r>
          </a:p>
          <a:p>
            <a:pPr eaLnBrk="1" hangingPunct="1"/>
            <a:r>
              <a:rPr lang="en-US" dirty="0" smtClean="0"/>
              <a:t>offspring are identical to parent</a:t>
            </a:r>
            <a:endParaRPr lang="en-CA" dirty="0" smtClean="0"/>
          </a:p>
        </p:txBody>
      </p:sp>
      <p:pic>
        <p:nvPicPr>
          <p:cNvPr id="54276" name="Picture 1029" descr="binary_fission"/>
          <p:cNvPicPr>
            <a:picLocks noChangeAspect="1" noChangeArrowheads="1"/>
          </p:cNvPicPr>
          <p:nvPr/>
        </p:nvPicPr>
        <p:blipFill>
          <a:blip r:embed="rId2" cstate="print"/>
          <a:srcRect/>
          <a:stretch>
            <a:fillRect/>
          </a:stretch>
        </p:blipFill>
        <p:spPr bwMode="auto">
          <a:xfrm>
            <a:off x="4211960" y="1484784"/>
            <a:ext cx="4762500" cy="3781425"/>
          </a:xfrm>
          <a:prstGeom prst="rect">
            <a:avLst/>
          </a:prstGeom>
          <a:ln>
            <a:noFill/>
          </a:ln>
          <a:effectLst>
            <a:softEdge rad="112500"/>
          </a:effectLst>
        </p:spPr>
      </p:pic>
      <p:pic>
        <p:nvPicPr>
          <p:cNvPr id="1026" name="Picture 2" descr="https://encrypted-tbn1.google.com/images?q=tbn:ANd9GcQ2Op7zl5xZJlwTX_01ogCnCwC3ASYufSdO2ewjj1fmTjXZO34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733482"/>
            <a:ext cx="4032448" cy="31310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6"/>
          <p:cNvSpPr>
            <a:spLocks noGrp="1" noChangeArrowheads="1"/>
          </p:cNvSpPr>
          <p:nvPr>
            <p:ph type="title"/>
          </p:nvPr>
        </p:nvSpPr>
        <p:spPr>
          <a:xfrm>
            <a:off x="251420" y="44624"/>
            <a:ext cx="7200900" cy="762000"/>
          </a:xfrm>
        </p:spPr>
        <p:txBody>
          <a:bodyPr/>
          <a:lstStyle/>
          <a:p>
            <a:pPr eaLnBrk="1" hangingPunct="1"/>
            <a:r>
              <a:rPr lang="en-US" dirty="0" smtClean="0"/>
              <a:t>Types of Asexual Reproduction</a:t>
            </a:r>
            <a:endParaRPr lang="en-CA" dirty="0" smtClean="0"/>
          </a:p>
        </p:txBody>
      </p:sp>
      <p:sp>
        <p:nvSpPr>
          <p:cNvPr id="55299" name="Rectangle 1027"/>
          <p:cNvSpPr>
            <a:spLocks noGrp="1" noChangeArrowheads="1"/>
          </p:cNvSpPr>
          <p:nvPr>
            <p:ph idx="1"/>
          </p:nvPr>
        </p:nvSpPr>
        <p:spPr>
          <a:xfrm>
            <a:off x="0" y="1051620"/>
            <a:ext cx="5580111" cy="5401716"/>
          </a:xfrm>
        </p:spPr>
        <p:txBody>
          <a:bodyPr>
            <a:normAutofit fontScale="92500" lnSpcReduction="20000"/>
          </a:bodyPr>
          <a:lstStyle/>
          <a:p>
            <a:pPr marL="0" indent="0" eaLnBrk="1" hangingPunct="1">
              <a:buNone/>
            </a:pPr>
            <a:r>
              <a:rPr lang="en-US" sz="2400" b="1" dirty="0" smtClean="0"/>
              <a:t>1. Binary Fission</a:t>
            </a:r>
          </a:p>
          <a:p>
            <a:pPr lvl="1" eaLnBrk="1" hangingPunct="1"/>
            <a:r>
              <a:rPr lang="en-US" sz="2400" dirty="0" smtClean="0"/>
              <a:t>The splitting of a parent cell into two equal parts</a:t>
            </a:r>
          </a:p>
          <a:p>
            <a:pPr lvl="1" eaLnBrk="1" hangingPunct="1"/>
            <a:r>
              <a:rPr lang="en-US" sz="2400" dirty="0" smtClean="0"/>
              <a:t>Monera &amp; Protista</a:t>
            </a:r>
            <a:r>
              <a:rPr lang="en-US" sz="2400" dirty="0" smtClean="0">
                <a:sym typeface="Wingdings" pitchFamily="2" charset="2"/>
              </a:rPr>
              <a:t> One celled organisms</a:t>
            </a:r>
          </a:p>
          <a:p>
            <a:pPr lvl="1" eaLnBrk="1" hangingPunct="1"/>
            <a:r>
              <a:rPr lang="en-US" sz="2400" dirty="0" smtClean="0">
                <a:sym typeface="Wingdings" pitchFamily="2" charset="2"/>
              </a:rPr>
              <a:t>Steps:</a:t>
            </a:r>
          </a:p>
          <a:p>
            <a:pPr marL="1371600" lvl="2" indent="-457200">
              <a:buAutoNum type="arabicParenR"/>
            </a:pPr>
            <a:r>
              <a:rPr lang="en-US" sz="2200" dirty="0" smtClean="0">
                <a:sym typeface="Wingdings" pitchFamily="2" charset="2"/>
              </a:rPr>
              <a:t>Contents of the cell are duplicated (Nucleus and Organelles)</a:t>
            </a:r>
          </a:p>
          <a:p>
            <a:pPr marL="1371600" lvl="2" indent="-457200">
              <a:buAutoNum type="arabicParenR"/>
            </a:pPr>
            <a:r>
              <a:rPr lang="en-US" sz="2200" dirty="0" smtClean="0">
                <a:sym typeface="Wingdings" pitchFamily="2" charset="2"/>
              </a:rPr>
              <a:t>The cell then divides in two with each new cell getting half of the parent cell</a:t>
            </a:r>
          </a:p>
          <a:p>
            <a:pPr lvl="2">
              <a:buFont typeface="Arial" charset="0"/>
              <a:buChar char="•"/>
            </a:pPr>
            <a:r>
              <a:rPr lang="en-US" sz="2200" dirty="0" smtClean="0">
                <a:sym typeface="Wingdings" pitchFamily="2" charset="2"/>
              </a:rPr>
              <a:t>We call these new cells “Daughter” cells</a:t>
            </a:r>
          </a:p>
          <a:p>
            <a:pPr lvl="2">
              <a:buFont typeface="Arial" charset="0"/>
              <a:buChar char="•"/>
            </a:pPr>
            <a:r>
              <a:rPr lang="en-US" sz="2200" dirty="0" smtClean="0">
                <a:sym typeface="Wingdings" pitchFamily="2" charset="2"/>
              </a:rPr>
              <a:t>Each Daughter cell is identical to the parent</a:t>
            </a:r>
          </a:p>
          <a:p>
            <a:pPr lvl="1" eaLnBrk="1" hangingPunct="1"/>
            <a:endParaRPr lang="en-CA" sz="2400" dirty="0" smtClean="0"/>
          </a:p>
        </p:txBody>
      </p:sp>
      <p:pic>
        <p:nvPicPr>
          <p:cNvPr id="55300" name="Picture 1028" descr="repro paramecium fission"/>
          <p:cNvPicPr>
            <a:picLocks noChangeAspect="1" noChangeArrowheads="1"/>
          </p:cNvPicPr>
          <p:nvPr/>
        </p:nvPicPr>
        <p:blipFill>
          <a:blip r:embed="rId2" cstate="print"/>
          <a:srcRect/>
          <a:stretch>
            <a:fillRect/>
          </a:stretch>
        </p:blipFill>
        <p:spPr bwMode="auto">
          <a:xfrm>
            <a:off x="5240272" y="908720"/>
            <a:ext cx="3886200" cy="3886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395536" y="260648"/>
            <a:ext cx="7308304" cy="762000"/>
          </a:xfrm>
        </p:spPr>
        <p:txBody>
          <a:bodyPr/>
          <a:lstStyle/>
          <a:p>
            <a:pPr eaLnBrk="1" hangingPunct="1"/>
            <a:r>
              <a:rPr lang="en-US" dirty="0" smtClean="0"/>
              <a:t>Types of Asexual Reproduction</a:t>
            </a:r>
            <a:endParaRPr lang="en-CA" dirty="0" smtClean="0"/>
          </a:p>
        </p:txBody>
      </p:sp>
      <p:sp>
        <p:nvSpPr>
          <p:cNvPr id="56323" name="Rectangle 3"/>
          <p:cNvSpPr>
            <a:spLocks noGrp="1" noChangeArrowheads="1"/>
          </p:cNvSpPr>
          <p:nvPr>
            <p:ph idx="1"/>
          </p:nvPr>
        </p:nvSpPr>
        <p:spPr>
          <a:xfrm>
            <a:off x="328613" y="1124744"/>
            <a:ext cx="4675435" cy="4931569"/>
          </a:xfrm>
        </p:spPr>
        <p:txBody>
          <a:bodyPr>
            <a:normAutofit fontScale="92500" lnSpcReduction="20000"/>
          </a:bodyPr>
          <a:lstStyle/>
          <a:p>
            <a:pPr marL="0" indent="0">
              <a:buNone/>
            </a:pPr>
            <a:r>
              <a:rPr lang="en-CA" sz="2400" b="1" dirty="0" smtClean="0"/>
              <a:t>2) Budding </a:t>
            </a:r>
          </a:p>
          <a:p>
            <a:r>
              <a:rPr lang="en-CA" sz="2400" dirty="0" smtClean="0"/>
              <a:t>Some </a:t>
            </a:r>
            <a:r>
              <a:rPr lang="en-CA" sz="2400" dirty="0"/>
              <a:t>animals, like sea sponges or hydras, reproduce asexually by budding</a:t>
            </a:r>
          </a:p>
          <a:p>
            <a:r>
              <a:rPr lang="en-CA" sz="2400" dirty="0"/>
              <a:t>A cell, usually near the base, produces a new group of cells called a bud</a:t>
            </a:r>
          </a:p>
          <a:p>
            <a:r>
              <a:rPr lang="en-CA" sz="2400" dirty="0"/>
              <a:t>The bud will continue to grow until it develops completely, then it will detach</a:t>
            </a:r>
          </a:p>
          <a:p>
            <a:r>
              <a:rPr lang="en-CA" sz="2400" dirty="0"/>
              <a:t>Yeast (a single-celled organism) also reproduces by budding</a:t>
            </a:r>
          </a:p>
          <a:p>
            <a:pPr marL="0" indent="0" eaLnBrk="1" hangingPunct="1">
              <a:buNone/>
            </a:pPr>
            <a:endParaRPr lang="en-CA" sz="2400" dirty="0" smtClean="0"/>
          </a:p>
        </p:txBody>
      </p:sp>
      <p:pic>
        <p:nvPicPr>
          <p:cNvPr id="56324" name="Picture 4" descr="budding hydra"/>
          <p:cNvPicPr>
            <a:picLocks noChangeAspect="1" noChangeArrowheads="1"/>
          </p:cNvPicPr>
          <p:nvPr/>
        </p:nvPicPr>
        <p:blipFill>
          <a:blip r:embed="rId2" cstate="print"/>
          <a:srcRect/>
          <a:stretch>
            <a:fillRect/>
          </a:stretch>
        </p:blipFill>
        <p:spPr bwMode="auto">
          <a:xfrm>
            <a:off x="4859713" y="2060848"/>
            <a:ext cx="4267200" cy="3200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533400"/>
            <a:ext cx="8955088" cy="762000"/>
          </a:xfrm>
        </p:spPr>
        <p:txBody>
          <a:bodyPr/>
          <a:lstStyle/>
          <a:p>
            <a:pPr eaLnBrk="1" hangingPunct="1"/>
            <a:r>
              <a:rPr lang="en-US" dirty="0" smtClean="0"/>
              <a:t>Forms of Asexual Reproduction</a:t>
            </a:r>
            <a:endParaRPr lang="en-CA" dirty="0" smtClean="0"/>
          </a:p>
        </p:txBody>
      </p:sp>
      <p:sp>
        <p:nvSpPr>
          <p:cNvPr id="57347" name="Rectangle 3"/>
          <p:cNvSpPr>
            <a:spLocks noGrp="1" noChangeArrowheads="1"/>
          </p:cNvSpPr>
          <p:nvPr>
            <p:ph idx="1"/>
          </p:nvPr>
        </p:nvSpPr>
        <p:spPr>
          <a:xfrm>
            <a:off x="328613" y="1941513"/>
            <a:ext cx="4624387" cy="4114800"/>
          </a:xfrm>
        </p:spPr>
        <p:txBody>
          <a:bodyPr>
            <a:normAutofit/>
          </a:bodyPr>
          <a:lstStyle/>
          <a:p>
            <a:pPr marL="0" lvl="0" indent="0">
              <a:buNone/>
            </a:pPr>
            <a:r>
              <a:rPr lang="en-US" b="1" dirty="0" smtClean="0"/>
              <a:t>3) Spore </a:t>
            </a:r>
            <a:r>
              <a:rPr lang="en-US" b="1" dirty="0"/>
              <a:t>Production</a:t>
            </a:r>
            <a:endParaRPr lang="en-CA" dirty="0"/>
          </a:p>
          <a:p>
            <a:pPr lvl="0"/>
            <a:r>
              <a:rPr lang="en-US" dirty="0"/>
              <a:t>similar to seeds but produced by only one parent</a:t>
            </a:r>
            <a:r>
              <a:rPr lang="en-US" dirty="0">
                <a:sym typeface="Wingdings"/>
              </a:rPr>
              <a:t></a:t>
            </a:r>
            <a:r>
              <a:rPr lang="en-US" dirty="0"/>
              <a:t> all genetic information from one individual (clone)</a:t>
            </a:r>
            <a:endParaRPr lang="en-CA" dirty="0"/>
          </a:p>
          <a:p>
            <a:pPr lvl="0"/>
            <a:r>
              <a:rPr lang="en-US" dirty="0"/>
              <a:t>Many spores are produced to ensure that offspring survive</a:t>
            </a:r>
            <a:endParaRPr lang="en-CA" dirty="0"/>
          </a:p>
          <a:p>
            <a:pPr lvl="1"/>
            <a:r>
              <a:rPr lang="en-US" dirty="0"/>
              <a:t>Example: fungi, algae, molds, ferns</a:t>
            </a:r>
            <a:endParaRPr lang="en-CA" dirty="0"/>
          </a:p>
          <a:p>
            <a:pPr marL="0" indent="0" eaLnBrk="1" hangingPunct="1">
              <a:buNone/>
            </a:pPr>
            <a:endParaRPr lang="en-CA" sz="2400" dirty="0" smtClean="0"/>
          </a:p>
        </p:txBody>
      </p:sp>
      <p:pic>
        <p:nvPicPr>
          <p:cNvPr id="57348" name="Picture 4" descr="spores spore"/>
          <p:cNvPicPr>
            <a:picLocks noChangeAspect="1" noChangeArrowheads="1"/>
          </p:cNvPicPr>
          <p:nvPr/>
        </p:nvPicPr>
        <p:blipFill>
          <a:blip r:embed="rId2" cstate="print"/>
          <a:srcRect/>
          <a:stretch>
            <a:fillRect/>
          </a:stretch>
        </p:blipFill>
        <p:spPr bwMode="auto">
          <a:xfrm>
            <a:off x="5029200" y="1371600"/>
            <a:ext cx="3948113" cy="3070225"/>
          </a:xfrm>
          <a:prstGeom prst="rect">
            <a:avLst/>
          </a:prstGeom>
          <a:noFill/>
          <a:ln w="9525">
            <a:noFill/>
            <a:miter lim="800000"/>
            <a:headEnd/>
            <a:tailEnd/>
          </a:ln>
        </p:spPr>
      </p:pic>
      <p:pic>
        <p:nvPicPr>
          <p:cNvPr id="57349" name="Picture 5" descr="spore"/>
          <p:cNvPicPr>
            <a:picLocks noChangeAspect="1" noChangeArrowheads="1"/>
          </p:cNvPicPr>
          <p:nvPr/>
        </p:nvPicPr>
        <p:blipFill>
          <a:blip r:embed="rId3" cstate="print"/>
          <a:srcRect/>
          <a:stretch>
            <a:fillRect/>
          </a:stretch>
        </p:blipFill>
        <p:spPr bwMode="auto">
          <a:xfrm>
            <a:off x="6400800" y="3962400"/>
            <a:ext cx="2514600" cy="1797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a:xfrm>
            <a:off x="225424" y="533400"/>
            <a:ext cx="8955088" cy="762000"/>
          </a:xfrm>
        </p:spPr>
        <p:txBody>
          <a:bodyPr/>
          <a:lstStyle/>
          <a:p>
            <a:pPr eaLnBrk="1" hangingPunct="1"/>
            <a:r>
              <a:rPr lang="en-US" dirty="0" smtClean="0"/>
              <a:t>Types of Asexual Reproduction</a:t>
            </a:r>
            <a:endParaRPr lang="en-CA" dirty="0" smtClean="0"/>
          </a:p>
        </p:txBody>
      </p:sp>
      <p:sp>
        <p:nvSpPr>
          <p:cNvPr id="58371" name="Rectangle 1027"/>
          <p:cNvSpPr>
            <a:spLocks noGrp="1" noChangeArrowheads="1"/>
          </p:cNvSpPr>
          <p:nvPr>
            <p:ph idx="1"/>
          </p:nvPr>
        </p:nvSpPr>
        <p:spPr>
          <a:xfrm>
            <a:off x="1" y="1196752"/>
            <a:ext cx="6365496" cy="5472608"/>
          </a:xfrm>
        </p:spPr>
        <p:txBody>
          <a:bodyPr>
            <a:normAutofit fontScale="85000" lnSpcReduction="20000"/>
          </a:bodyPr>
          <a:lstStyle/>
          <a:p>
            <a:pPr marL="0" indent="0">
              <a:buNone/>
            </a:pPr>
            <a:r>
              <a:rPr lang="en-CA" dirty="0"/>
              <a:t> </a:t>
            </a:r>
          </a:p>
          <a:p>
            <a:pPr marL="0" indent="0">
              <a:buNone/>
            </a:pPr>
            <a:r>
              <a:rPr lang="en-US" b="1" dirty="0"/>
              <a:t>4. </a:t>
            </a:r>
            <a:r>
              <a:rPr lang="en-US" sz="2300" b="1" dirty="0"/>
              <a:t>Vegetative Reproduction</a:t>
            </a:r>
            <a:endParaRPr lang="en-CA" sz="2300" dirty="0"/>
          </a:p>
          <a:p>
            <a:pPr lvl="0"/>
            <a:r>
              <a:rPr lang="en-CA" sz="2300" dirty="0"/>
              <a:t>Plants continue to grow throughout their life</a:t>
            </a:r>
          </a:p>
          <a:p>
            <a:pPr lvl="0"/>
            <a:r>
              <a:rPr lang="en-CA" sz="2300" dirty="0"/>
              <a:t>Root and Stem tips contain areas of rapidly reproducing cells, called meristems</a:t>
            </a:r>
          </a:p>
          <a:p>
            <a:pPr lvl="0"/>
            <a:r>
              <a:rPr lang="en-CA" sz="2300" dirty="0"/>
              <a:t>These meristematic cells than specialize into cells that make up leaves, stems and roots</a:t>
            </a:r>
          </a:p>
          <a:p>
            <a:pPr lvl="0"/>
            <a:r>
              <a:rPr lang="en-CA" sz="2300" dirty="0"/>
              <a:t>This allows plants to repair damage and also allows for growing plants from cuttings </a:t>
            </a:r>
          </a:p>
          <a:p>
            <a:pPr lvl="1"/>
            <a:r>
              <a:rPr lang="en-CA" sz="2300" dirty="0"/>
              <a:t>Meristematic cells are similar to stem cells in humans</a:t>
            </a:r>
          </a:p>
          <a:p>
            <a:pPr lvl="0"/>
            <a:r>
              <a:rPr lang="en-CA" sz="2300" dirty="0"/>
              <a:t>Growing a plant from a cutting results in a clone of the parent</a:t>
            </a:r>
          </a:p>
          <a:p>
            <a:pPr lvl="1"/>
            <a:r>
              <a:rPr lang="en-US" sz="2300" dirty="0"/>
              <a:t>runners, tubers, suckers and  roots grown from part of the plant</a:t>
            </a:r>
            <a:endParaRPr lang="en-CA" sz="2300" dirty="0"/>
          </a:p>
          <a:p>
            <a:pPr lvl="1"/>
            <a:r>
              <a:rPr lang="en-US" sz="2300" dirty="0"/>
              <a:t>Example: spirogyra, strawberry plants</a:t>
            </a:r>
            <a:endParaRPr lang="en-CA" sz="2300" dirty="0"/>
          </a:p>
          <a:p>
            <a:pPr marL="0" indent="0" eaLnBrk="1" hangingPunct="1">
              <a:buNone/>
            </a:pPr>
            <a:endParaRPr lang="en-CA" sz="2400" dirty="0" smtClean="0"/>
          </a:p>
        </p:txBody>
      </p:sp>
      <p:pic>
        <p:nvPicPr>
          <p:cNvPr id="58372" name="Picture 1028" descr="spiro2"/>
          <p:cNvPicPr>
            <a:picLocks noChangeAspect="1" noChangeArrowheads="1"/>
          </p:cNvPicPr>
          <p:nvPr/>
        </p:nvPicPr>
        <p:blipFill>
          <a:blip r:embed="rId2" cstate="print"/>
          <a:srcRect/>
          <a:stretch>
            <a:fillRect/>
          </a:stretch>
        </p:blipFill>
        <p:spPr bwMode="auto">
          <a:xfrm>
            <a:off x="6365497" y="1052736"/>
            <a:ext cx="2768600" cy="38671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25424" y="533400"/>
            <a:ext cx="8955088" cy="762000"/>
          </a:xfrm>
        </p:spPr>
        <p:txBody>
          <a:bodyPr/>
          <a:lstStyle/>
          <a:p>
            <a:pPr eaLnBrk="1" hangingPunct="1"/>
            <a:r>
              <a:rPr lang="en-US" dirty="0" smtClean="0"/>
              <a:t>Types of Asexual Reproduction</a:t>
            </a:r>
            <a:endParaRPr lang="en-CA" dirty="0" smtClean="0"/>
          </a:p>
        </p:txBody>
      </p:sp>
      <p:sp>
        <p:nvSpPr>
          <p:cNvPr id="59395" name="Rectangle 3"/>
          <p:cNvSpPr>
            <a:spLocks noGrp="1" noChangeArrowheads="1"/>
          </p:cNvSpPr>
          <p:nvPr>
            <p:ph idx="1"/>
          </p:nvPr>
        </p:nvSpPr>
        <p:spPr>
          <a:xfrm>
            <a:off x="8582" y="1628800"/>
            <a:ext cx="7125112" cy="4051437"/>
          </a:xfrm>
        </p:spPr>
        <p:txBody>
          <a:bodyPr/>
          <a:lstStyle/>
          <a:p>
            <a:pPr marL="0" indent="0" eaLnBrk="1" hangingPunct="1">
              <a:buNone/>
            </a:pPr>
            <a:r>
              <a:rPr lang="en-US" b="1" dirty="0" smtClean="0"/>
              <a:t>5</a:t>
            </a:r>
            <a:r>
              <a:rPr lang="en-US" sz="2000" b="1" dirty="0" smtClean="0"/>
              <a:t>. Parthenogenesis (“virgin birth”)</a:t>
            </a:r>
          </a:p>
          <a:p>
            <a:pPr lvl="1" eaLnBrk="1" hangingPunct="1"/>
            <a:r>
              <a:rPr lang="en-US" sz="2000" dirty="0" smtClean="0"/>
              <a:t>unfertilized eggs develop into mature individuals</a:t>
            </a:r>
          </a:p>
          <a:p>
            <a:pPr lvl="1" eaLnBrk="1" hangingPunct="1"/>
            <a:endParaRPr lang="en-US" sz="2000" dirty="0" smtClean="0"/>
          </a:p>
          <a:p>
            <a:pPr lvl="1" eaLnBrk="1" hangingPunct="1"/>
            <a:endParaRPr lang="en-US" sz="2000" dirty="0" smtClean="0"/>
          </a:p>
          <a:p>
            <a:pPr lvl="1" eaLnBrk="1" hangingPunct="1">
              <a:buFont typeface="Wingdings" pitchFamily="2" charset="2"/>
              <a:buNone/>
            </a:pPr>
            <a:r>
              <a:rPr lang="en-US" sz="2000" dirty="0" smtClean="0"/>
              <a:t>Example: drones</a:t>
            </a:r>
            <a:endParaRPr lang="en-CA" sz="2000" dirty="0" smtClean="0"/>
          </a:p>
        </p:txBody>
      </p:sp>
      <p:pic>
        <p:nvPicPr>
          <p:cNvPr id="59396" name="Picture 4" descr="BEE-MALE"/>
          <p:cNvPicPr>
            <a:picLocks noChangeAspect="1" noChangeArrowheads="1"/>
          </p:cNvPicPr>
          <p:nvPr/>
        </p:nvPicPr>
        <p:blipFill>
          <a:blip r:embed="rId2" cstate="print"/>
          <a:srcRect/>
          <a:stretch>
            <a:fillRect/>
          </a:stretch>
        </p:blipFill>
        <p:spPr bwMode="auto">
          <a:xfrm>
            <a:off x="5045770" y="3501008"/>
            <a:ext cx="4114800" cy="30861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6632"/>
            <a:ext cx="7125113" cy="924475"/>
          </a:xfrm>
        </p:spPr>
        <p:txBody>
          <a:bodyPr/>
          <a:lstStyle/>
          <a:p>
            <a:r>
              <a:rPr lang="en-CA" dirty="0" smtClean="0"/>
              <a:t>Types of Asexual Reproduction</a:t>
            </a:r>
            <a:endParaRPr lang="en-CA" dirty="0"/>
          </a:p>
        </p:txBody>
      </p:sp>
      <p:sp>
        <p:nvSpPr>
          <p:cNvPr id="3" name="Content Placeholder 2"/>
          <p:cNvSpPr>
            <a:spLocks noGrp="1"/>
          </p:cNvSpPr>
          <p:nvPr>
            <p:ph idx="1"/>
          </p:nvPr>
        </p:nvSpPr>
        <p:spPr>
          <a:xfrm>
            <a:off x="323528" y="1003792"/>
            <a:ext cx="7125112" cy="2353200"/>
          </a:xfrm>
        </p:spPr>
        <p:txBody>
          <a:bodyPr>
            <a:normAutofit/>
          </a:bodyPr>
          <a:lstStyle/>
          <a:p>
            <a:pPr algn="ctr"/>
            <a:r>
              <a:rPr lang="en-CA" sz="2400" b="1" dirty="0" smtClean="0"/>
              <a:t>Cloning: </a:t>
            </a:r>
            <a:r>
              <a:rPr lang="en-CA" sz="2400" dirty="0" smtClean="0"/>
              <a:t>parent cell is cultured into a new cell</a:t>
            </a:r>
            <a:endParaRPr lang="en-CA" sz="2400" dirty="0"/>
          </a:p>
          <a:p>
            <a:pPr algn="ctr"/>
            <a:r>
              <a:rPr lang="en-CA" sz="2400" dirty="0" smtClean="0"/>
              <a:t>More to come</a:t>
            </a:r>
            <a:endParaRPr lang="en-CA" sz="2400" dirty="0"/>
          </a:p>
        </p:txBody>
      </p:sp>
      <p:pic>
        <p:nvPicPr>
          <p:cNvPr id="13314" name="Picture 2" descr="http://www.starwarped.net/files/pics/page-2/original_files/attack-of-the-clones-parody-sheep-look-ali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416" y="2852936"/>
            <a:ext cx="7012557" cy="397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77538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dirty="0" smtClean="0"/>
              <a:t>Sexual Reproduction</a:t>
            </a:r>
            <a:endParaRPr lang="en-CA" dirty="0" smtClean="0"/>
          </a:p>
        </p:txBody>
      </p:sp>
      <p:pic>
        <p:nvPicPr>
          <p:cNvPr id="60420" name="Picture 4" descr="pbear"/>
          <p:cNvPicPr>
            <a:picLocks noChangeAspect="1" noChangeArrowheads="1"/>
          </p:cNvPicPr>
          <p:nvPr/>
        </p:nvPicPr>
        <p:blipFill>
          <a:blip r:embed="rId2" cstate="print"/>
          <a:srcRect/>
          <a:stretch>
            <a:fillRect/>
          </a:stretch>
        </p:blipFill>
        <p:spPr bwMode="auto">
          <a:xfrm>
            <a:off x="3978275" y="2714625"/>
            <a:ext cx="5165725" cy="4143375"/>
          </a:xfrm>
          <a:prstGeom prst="rect">
            <a:avLst/>
          </a:prstGeom>
          <a:ln>
            <a:noFill/>
          </a:ln>
          <a:effectLst>
            <a:softEdge rad="112500"/>
          </a:effectLst>
        </p:spPr>
      </p:pic>
      <p:pic>
        <p:nvPicPr>
          <p:cNvPr id="60421" name="Picture 5" descr="Polar_Bears_3-Family"/>
          <p:cNvPicPr>
            <a:picLocks noChangeAspect="1" noChangeArrowheads="1"/>
          </p:cNvPicPr>
          <p:nvPr/>
        </p:nvPicPr>
        <p:blipFill>
          <a:blip r:embed="rId3" cstate="print"/>
          <a:srcRect/>
          <a:stretch>
            <a:fillRect/>
          </a:stretch>
        </p:blipFill>
        <p:spPr bwMode="auto">
          <a:xfrm>
            <a:off x="0" y="1828800"/>
            <a:ext cx="4640263" cy="3382963"/>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85349" y="30544"/>
            <a:ext cx="7125113" cy="924475"/>
          </a:xfrm>
        </p:spPr>
        <p:txBody>
          <a:bodyPr/>
          <a:lstStyle/>
          <a:p>
            <a:pPr eaLnBrk="1" hangingPunct="1"/>
            <a:r>
              <a:rPr lang="en-US" dirty="0" smtClean="0"/>
              <a:t>Sexual Reproduction</a:t>
            </a:r>
            <a:endParaRPr lang="en-CA" dirty="0" smtClean="0"/>
          </a:p>
        </p:txBody>
      </p:sp>
      <p:sp>
        <p:nvSpPr>
          <p:cNvPr id="61443" name="Rectangle 3"/>
          <p:cNvSpPr>
            <a:spLocks noGrp="1" noChangeArrowheads="1"/>
          </p:cNvSpPr>
          <p:nvPr>
            <p:ph idx="1"/>
          </p:nvPr>
        </p:nvSpPr>
        <p:spPr>
          <a:xfrm>
            <a:off x="0" y="1268760"/>
            <a:ext cx="7125112" cy="4968552"/>
          </a:xfrm>
        </p:spPr>
        <p:txBody>
          <a:bodyPr>
            <a:normAutofit/>
          </a:bodyPr>
          <a:lstStyle/>
          <a:p>
            <a:pPr lvl="0"/>
            <a:r>
              <a:rPr lang="en-US" dirty="0"/>
              <a:t>usually involves two individuals </a:t>
            </a:r>
            <a:endParaRPr lang="en-CA" dirty="0"/>
          </a:p>
          <a:p>
            <a:pPr marL="0" indent="0">
              <a:buNone/>
            </a:pPr>
            <a:endParaRPr lang="en-CA" dirty="0"/>
          </a:p>
          <a:p>
            <a:pPr lvl="0"/>
            <a:r>
              <a:rPr lang="en-US" dirty="0"/>
              <a:t>results in genetic variability</a:t>
            </a:r>
            <a:r>
              <a:rPr lang="en-US" dirty="0">
                <a:sym typeface="Wingdings"/>
              </a:rPr>
              <a:t></a:t>
            </a:r>
            <a:r>
              <a:rPr lang="en-US" dirty="0"/>
              <a:t> genetic </a:t>
            </a:r>
            <a:endParaRPr lang="en-US" dirty="0" smtClean="0"/>
          </a:p>
          <a:p>
            <a:pPr marL="0" lvl="0" indent="0">
              <a:buNone/>
            </a:pPr>
            <a:r>
              <a:rPr lang="en-US" dirty="0" smtClean="0"/>
              <a:t>material </a:t>
            </a:r>
            <a:r>
              <a:rPr lang="en-US" dirty="0"/>
              <a:t>from each parent</a:t>
            </a:r>
            <a:endParaRPr lang="en-CA" dirty="0"/>
          </a:p>
          <a:p>
            <a:pPr marL="0" indent="0">
              <a:buNone/>
            </a:pPr>
            <a:endParaRPr lang="en-CA" dirty="0"/>
          </a:p>
          <a:p>
            <a:pPr lvl="0"/>
            <a:r>
              <a:rPr lang="en-CA" dirty="0"/>
              <a:t>This means that the offspring are not identical to their parents but rather a combination of characteristics from both parents</a:t>
            </a:r>
          </a:p>
          <a:p>
            <a:pPr marL="0" indent="0">
              <a:buNone/>
            </a:pPr>
            <a:endParaRPr lang="en-CA" dirty="0"/>
          </a:p>
          <a:p>
            <a:pPr lvl="0"/>
            <a:r>
              <a:rPr lang="en-CA" dirty="0"/>
              <a:t>This produces a new combination of traits in each new offspring, which does not occur in sexual reproduction</a:t>
            </a:r>
          </a:p>
          <a:p>
            <a:pPr eaLnBrk="1" hangingPunct="1"/>
            <a:endParaRPr lang="en-CA" dirty="0" smtClean="0"/>
          </a:p>
        </p:txBody>
      </p:sp>
      <p:pic>
        <p:nvPicPr>
          <p:cNvPr id="61444" name="Picture 6" descr="Chicken%20Family"/>
          <p:cNvPicPr>
            <a:picLocks noChangeAspect="1" noChangeArrowheads="1"/>
          </p:cNvPicPr>
          <p:nvPr/>
        </p:nvPicPr>
        <p:blipFill>
          <a:blip r:embed="rId2" cstate="print"/>
          <a:srcRect/>
          <a:stretch>
            <a:fillRect/>
          </a:stretch>
        </p:blipFill>
        <p:spPr bwMode="auto">
          <a:xfrm>
            <a:off x="4906734" y="476672"/>
            <a:ext cx="4217612" cy="295232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11560" y="0"/>
            <a:ext cx="7125113" cy="924475"/>
          </a:xfrm>
        </p:spPr>
        <p:txBody>
          <a:bodyPr/>
          <a:lstStyle/>
          <a:p>
            <a:pPr eaLnBrk="1" hangingPunct="1"/>
            <a:r>
              <a:rPr lang="en-US" dirty="0" smtClean="0"/>
              <a:t>Sexual Reproduction</a:t>
            </a:r>
            <a:endParaRPr lang="en-CA" dirty="0" smtClean="0"/>
          </a:p>
        </p:txBody>
      </p:sp>
      <p:sp>
        <p:nvSpPr>
          <p:cNvPr id="62467" name="Rectangle 3"/>
          <p:cNvSpPr>
            <a:spLocks noGrp="1" noChangeArrowheads="1"/>
          </p:cNvSpPr>
          <p:nvPr>
            <p:ph idx="1"/>
          </p:nvPr>
        </p:nvSpPr>
        <p:spPr>
          <a:xfrm>
            <a:off x="0" y="764704"/>
            <a:ext cx="4982409" cy="4174511"/>
          </a:xfrm>
        </p:spPr>
        <p:txBody>
          <a:bodyPr>
            <a:normAutofit/>
          </a:bodyPr>
          <a:lstStyle/>
          <a:p>
            <a:pPr eaLnBrk="1" hangingPunct="1">
              <a:lnSpc>
                <a:spcPct val="90000"/>
              </a:lnSpc>
            </a:pPr>
            <a:r>
              <a:rPr lang="en-US" dirty="0" smtClean="0"/>
              <a:t>offspring result from the union of two gametes </a:t>
            </a:r>
            <a:r>
              <a:rPr lang="en-US" sz="2400" dirty="0" smtClean="0"/>
              <a:t>(fertilization)</a:t>
            </a:r>
          </a:p>
          <a:p>
            <a:pPr eaLnBrk="1" hangingPunct="1">
              <a:lnSpc>
                <a:spcPct val="90000"/>
              </a:lnSpc>
            </a:pPr>
            <a:r>
              <a:rPr lang="en-US" b="1" dirty="0" smtClean="0">
                <a:cs typeface="Arial" charset="0"/>
              </a:rPr>
              <a:t>♂ </a:t>
            </a:r>
            <a:r>
              <a:rPr lang="en-US" dirty="0" smtClean="0">
                <a:cs typeface="Arial" charset="0"/>
              </a:rPr>
              <a:t>- sperm &amp;</a:t>
            </a:r>
            <a:r>
              <a:rPr lang="en-US" b="1" dirty="0" smtClean="0">
                <a:cs typeface="Arial" charset="0"/>
              </a:rPr>
              <a:t>  ♀</a:t>
            </a:r>
            <a:r>
              <a:rPr lang="en-US" dirty="0" smtClean="0">
                <a:cs typeface="Arial" charset="0"/>
              </a:rPr>
              <a:t> - ovum</a:t>
            </a:r>
          </a:p>
          <a:p>
            <a:pPr lvl="1"/>
            <a:r>
              <a:rPr lang="en-US" dirty="0"/>
              <a:t>Gametes are delicate</a:t>
            </a:r>
            <a:endParaRPr lang="en-CA" dirty="0"/>
          </a:p>
          <a:p>
            <a:pPr lvl="2"/>
            <a:r>
              <a:rPr lang="en-US" dirty="0"/>
              <a:t>Life spans are short, so timing is critical</a:t>
            </a:r>
            <a:endParaRPr lang="en-CA" dirty="0"/>
          </a:p>
          <a:p>
            <a:pPr lvl="2"/>
            <a:r>
              <a:rPr lang="en-US" dirty="0"/>
              <a:t>A liquid environment is required for sperm to swim through</a:t>
            </a:r>
            <a:endParaRPr lang="en-CA" dirty="0"/>
          </a:p>
          <a:p>
            <a:pPr marL="0" indent="0" eaLnBrk="1" hangingPunct="1">
              <a:lnSpc>
                <a:spcPct val="90000"/>
              </a:lnSpc>
              <a:buNone/>
            </a:pPr>
            <a:endParaRPr lang="en-US" dirty="0" smtClean="0">
              <a:cs typeface="Arial" charset="0"/>
            </a:endParaRPr>
          </a:p>
          <a:p>
            <a:pPr eaLnBrk="1" hangingPunct="1">
              <a:lnSpc>
                <a:spcPct val="90000"/>
              </a:lnSpc>
            </a:pPr>
            <a:r>
              <a:rPr lang="en-US" dirty="0" smtClean="0">
                <a:cs typeface="Arial" charset="0"/>
              </a:rPr>
              <a:t>zygote </a:t>
            </a:r>
            <a:r>
              <a:rPr lang="en-US" dirty="0">
                <a:cs typeface="Arial" charset="0"/>
              </a:rPr>
              <a:t> </a:t>
            </a:r>
            <a:r>
              <a:rPr lang="en-US" dirty="0" smtClean="0">
                <a:cs typeface="Arial" charset="0"/>
                <a:sym typeface="Wingdings" pitchFamily="2" charset="2"/>
              </a:rPr>
              <a:t> </a:t>
            </a:r>
            <a:r>
              <a:rPr lang="en-US" dirty="0" smtClean="0">
                <a:cs typeface="Arial" charset="0"/>
              </a:rPr>
              <a:t>cleavage </a:t>
            </a:r>
            <a:r>
              <a:rPr lang="en-US" dirty="0" smtClean="0">
                <a:cs typeface="Arial" charset="0"/>
                <a:sym typeface="Wingdings" pitchFamily="2" charset="2"/>
              </a:rPr>
              <a:t> </a:t>
            </a:r>
            <a:r>
              <a:rPr lang="en-US" dirty="0" smtClean="0">
                <a:cs typeface="Arial" charset="0"/>
              </a:rPr>
              <a:t>embryo</a:t>
            </a:r>
          </a:p>
          <a:p>
            <a:pPr eaLnBrk="1" hangingPunct="1">
              <a:lnSpc>
                <a:spcPct val="90000"/>
              </a:lnSpc>
            </a:pPr>
            <a:endParaRPr lang="en-US" dirty="0">
              <a:cs typeface="Arial" charset="0"/>
            </a:endParaRPr>
          </a:p>
          <a:p>
            <a:pPr eaLnBrk="1" hangingPunct="1">
              <a:lnSpc>
                <a:spcPct val="90000"/>
              </a:lnSpc>
            </a:pPr>
            <a:endParaRPr lang="en-CA" dirty="0" smtClean="0"/>
          </a:p>
        </p:txBody>
      </p:sp>
      <p:pic>
        <p:nvPicPr>
          <p:cNvPr id="62468" name="Picture 5" descr="chick72hr"/>
          <p:cNvPicPr>
            <a:picLocks noChangeAspect="1" noChangeArrowheads="1"/>
          </p:cNvPicPr>
          <p:nvPr/>
        </p:nvPicPr>
        <p:blipFill>
          <a:blip r:embed="rId2" cstate="print"/>
          <a:srcRect/>
          <a:stretch>
            <a:fillRect/>
          </a:stretch>
        </p:blipFill>
        <p:spPr bwMode="auto">
          <a:xfrm>
            <a:off x="4982409" y="1654512"/>
            <a:ext cx="4168775" cy="3143250"/>
          </a:xfrm>
          <a:prstGeom prst="rect">
            <a:avLst/>
          </a:prstGeom>
          <a:ln>
            <a:noFill/>
          </a:ln>
          <a:effectLst>
            <a:softEdge rad="112500"/>
          </a:effectLst>
        </p:spPr>
      </p:pic>
      <p:cxnSp>
        <p:nvCxnSpPr>
          <p:cNvPr id="3" name="Straight Arrow Connector 2"/>
          <p:cNvCxnSpPr/>
          <p:nvPr/>
        </p:nvCxnSpPr>
        <p:spPr>
          <a:xfrm flipV="1">
            <a:off x="899592" y="3996474"/>
            <a:ext cx="0" cy="1656184"/>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4" name="TextBox 3"/>
          <p:cNvSpPr txBox="1"/>
          <p:nvPr/>
        </p:nvSpPr>
        <p:spPr>
          <a:xfrm>
            <a:off x="-1169" y="5572690"/>
            <a:ext cx="2339752" cy="830997"/>
          </a:xfrm>
          <a:prstGeom prst="rect">
            <a:avLst/>
          </a:prstGeom>
          <a:noFill/>
        </p:spPr>
        <p:txBody>
          <a:bodyPr wrap="square" rtlCol="0">
            <a:spAutoFit/>
          </a:bodyPr>
          <a:lstStyle/>
          <a:p>
            <a:r>
              <a:rPr lang="en-CA" dirty="0" smtClean="0"/>
              <a:t>First cell of a new individual</a:t>
            </a:r>
            <a:endParaRPr lang="en-CA" dirty="0"/>
          </a:p>
        </p:txBody>
      </p:sp>
      <p:cxnSp>
        <p:nvCxnSpPr>
          <p:cNvPr id="6" name="Straight Arrow Connector 5"/>
          <p:cNvCxnSpPr/>
          <p:nvPr/>
        </p:nvCxnSpPr>
        <p:spPr>
          <a:xfrm flipH="1" flipV="1">
            <a:off x="2487657" y="4048180"/>
            <a:ext cx="144016" cy="82809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7" name="TextBox 6"/>
          <p:cNvSpPr txBox="1"/>
          <p:nvPr/>
        </p:nvSpPr>
        <p:spPr>
          <a:xfrm>
            <a:off x="1204567" y="4824566"/>
            <a:ext cx="2304256" cy="461665"/>
          </a:xfrm>
          <a:prstGeom prst="rect">
            <a:avLst/>
          </a:prstGeom>
          <a:noFill/>
        </p:spPr>
        <p:txBody>
          <a:bodyPr wrap="square" rtlCol="0">
            <a:spAutoFit/>
          </a:bodyPr>
          <a:lstStyle/>
          <a:p>
            <a:r>
              <a:rPr lang="en-CA" dirty="0" smtClean="0"/>
              <a:t>Cell division</a:t>
            </a:r>
            <a:endParaRPr lang="en-CA" dirty="0"/>
          </a:p>
        </p:txBody>
      </p:sp>
      <p:cxnSp>
        <p:nvCxnSpPr>
          <p:cNvPr id="9" name="Straight Arrow Connector 8"/>
          <p:cNvCxnSpPr/>
          <p:nvPr/>
        </p:nvCxnSpPr>
        <p:spPr>
          <a:xfrm flipH="1" flipV="1">
            <a:off x="3728803" y="4060522"/>
            <a:ext cx="288032" cy="1927666"/>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10" name="TextBox 9"/>
          <p:cNvSpPr txBox="1"/>
          <p:nvPr/>
        </p:nvSpPr>
        <p:spPr>
          <a:xfrm>
            <a:off x="2987824" y="5942022"/>
            <a:ext cx="2376264" cy="461665"/>
          </a:xfrm>
          <a:prstGeom prst="rect">
            <a:avLst/>
          </a:prstGeom>
          <a:noFill/>
        </p:spPr>
        <p:txBody>
          <a:bodyPr wrap="square" rtlCol="0">
            <a:spAutoFit/>
          </a:bodyPr>
          <a:lstStyle/>
          <a:p>
            <a:r>
              <a:rPr lang="en-CA" dirty="0" smtClean="0"/>
              <a:t>Multicellular life</a:t>
            </a:r>
            <a:endParaRPr lang="en-CA"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Zygote</a:t>
            </a:r>
            <a:r>
              <a:rPr lang="en-CA" dirty="0" smtClean="0">
                <a:sym typeface="Wingdings" pitchFamily="2" charset="2"/>
              </a:rPr>
              <a:t> Stage 1</a:t>
            </a:r>
            <a:endParaRPr lang="en-CA" dirty="0"/>
          </a:p>
        </p:txBody>
      </p:sp>
      <p:pic>
        <p:nvPicPr>
          <p:cNvPr id="14338" name="Picture 2" descr="http://t0.gstatic.com/images?q=tbn:ANd9GcQvbZ5gHaDWtP91vsUyiak5JHnyt60s1B0XR6s1YN1eCOH5j2gRH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784"/>
            <a:ext cx="6696744" cy="5040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4932040" y="1484784"/>
            <a:ext cx="4211960" cy="3108543"/>
          </a:xfrm>
          <a:prstGeom prst="rect">
            <a:avLst/>
          </a:prstGeom>
        </p:spPr>
        <p:txBody>
          <a:bodyPr wrap="square">
            <a:spAutoFit/>
          </a:bodyPr>
          <a:lstStyle/>
          <a:p>
            <a:pPr lvl="0"/>
            <a:r>
              <a:rPr lang="en-CA" sz="2800" dirty="0"/>
              <a:t>The Zygote requires specific conditions in order to develop</a:t>
            </a:r>
          </a:p>
          <a:p>
            <a:r>
              <a:rPr lang="en-CA" sz="2800" dirty="0"/>
              <a:t> </a:t>
            </a:r>
            <a:r>
              <a:rPr lang="en-CA" sz="2800" dirty="0" smtClean="0"/>
              <a:t>1. Nutrients</a:t>
            </a:r>
            <a:endParaRPr lang="en-CA" sz="2800" dirty="0"/>
          </a:p>
          <a:p>
            <a:pPr lvl="1"/>
            <a:r>
              <a:rPr lang="en-CA" sz="2800" dirty="0" smtClean="0"/>
              <a:t>2. Moisture</a:t>
            </a:r>
            <a:endParaRPr lang="en-CA" sz="2800" dirty="0"/>
          </a:p>
          <a:p>
            <a:pPr lvl="1"/>
            <a:r>
              <a:rPr lang="en-CA" sz="2800" dirty="0" smtClean="0"/>
              <a:t>3. Warmth </a:t>
            </a:r>
            <a:r>
              <a:rPr lang="en-CA" sz="2800" dirty="0"/>
              <a:t>and protection</a:t>
            </a:r>
          </a:p>
        </p:txBody>
      </p:sp>
    </p:spTree>
    <p:extLst>
      <p:ext uri="{BB962C8B-B14F-4D97-AF65-F5344CB8AC3E}">
        <p14:creationId xmlns:p14="http://schemas.microsoft.com/office/powerpoint/2010/main" val="187920337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9211"/>
            <a:ext cx="7125113" cy="924475"/>
          </a:xfrm>
        </p:spPr>
        <p:txBody>
          <a:bodyPr/>
          <a:lstStyle/>
          <a:p>
            <a:r>
              <a:rPr lang="en-CA" dirty="0" smtClean="0"/>
              <a:t>Cleavage Furrows</a:t>
            </a:r>
            <a:endParaRPr lang="en-CA" dirty="0"/>
          </a:p>
        </p:txBody>
      </p:sp>
      <p:sp>
        <p:nvSpPr>
          <p:cNvPr id="4" name="AutoShape 2" descr="data:image/jpeg;base64,/9j/4AAQSkZJRgABAQAAAQABAAD/2wBDAAkGBwgHBgkIBwgKCgkLDRYPDQwMDRsUFRAWIB0iIiAdHx8kKDQsJCYxJx8fLT0tMTU3Ojo6Iys/RD84QzQ5Ojf/2wBDAQoKCg0MDRoPDxo3JR8lNzc3Nzc3Nzc3Nzc3Nzc3Nzc3Nzc3Nzc3Nzc3Nzc3Nzc3Nzc3Nzc3Nzc3Nzc3Nzc3Nzf/wAARCACYAMgDASIAAhEBAxEB/8QAGwAAAgMBAQEAAAAAAAAAAAAABAUCAwYAAQf/xAA1EAACAQMDAwMDAwMEAQUAAAABAgMABBEFEiExQVETImEGFHEygZEjQqEVUsHRsRYkM3Lh/8QAFAEBAAAAAAAAAAAAAAAAAAAAAP/EABQRAQAAAAAAAAAAAAAAAAAAAAD/2gAMAwEAAhEDEQA/AHDEYqGM9T07V4z/ADUQ5GcmguAyvWvFBLdTg1SsuScGrIDvk4GaAyC2Mh8imFvpakbpeEFW2ipFGM4BNSkYyEgniggzqoMdoqhjwM1BdMJk9S6mLE9geKlPcWtrGXcqGUZzWfvfqV7qT0rCJ5OOqig1JFrbxf09oPmgH1qCDJaYYFZyTTNUvQJHlkVe6DNR/wBFiZgtwz5+eKB7/wCqYZGxBliPArh9SGTICkY+Kq0/T7O1RhEi4PWofbWyylwOvigJj+qrdX2TDafxVsX1DZPJskIUnp80JPp1jKu51G7zQcuiW859hwfIoNOstrINwfCsKh9obQ77ZyyN2JzWYubTULZFaBt4XtRema+VdY7oqh6EGgevHBcHEkeGPxSq90r0CXjX2/FOop4Zo98Mg5HauV3GVmCuD8UGSuU9MAFcA+KFCDueMYrVahpUU8R9I4JIIXxWXnDW0pik5I80HqIu7nHPaiYYsLwDUIyHGc5HXOaJRNo54+aCaAZOetXqoGB/zVSKMdvjiruBjr/NAQigAYznvXV5Ec4P8ZHWuoET4/FVFsHrUpGPPFUg5NBfEvqk4HIpvY2qQL603P8AtFDaXbrtaVzgL570wA+4k3s2IkHA80Fqkyt6p4HalGs63FaxulvKrXA/tz0qWs6v9rAYohgkcE1lrHT4WkN3qO47ySiZ5b5/FAXpdq2ptJdatcv6IOBGD+o/9U6hvltsQ2VtFHCPjmkl1qYJAXYgHACihH1IYKJv3Dtig2KatNvGGH7UYl/DMuLmJSenTmvnI1GUT4AAPcsKZQ6k52jO45wWB6UGtubQbDLYtuQcmMjkUp/1GIZUKWlA5Jq2y1Yw4JJJHg5FB/VCRmFNTtgAp4lx/afNBBtRfJDA4NEWN7O7bYFZyewHSlOiW8mqys7krbp+o+a1f3ltp8QjtsKvx/3QExR3kkY3oq//AGalWraDPeHcEUHyh5qMuqxucGTJNTg1BwQVcsB3HagQwX2oaBcGKeJ2hzjcRWw0zUkvLdWRg2ecDvQxu0vIRHdxrKuOdy8iklyZNAuFvIAXs2OGGf0mg2YmKvgLx2NKPqTTvXjW6iX3DqBRthdQ3sCyhgdy9qJWUoWiIBQ9KDGWUzRsVkODTaJg45x+BXut2SjM0a4PxS2yuTuCsefFA1GAcYFSVuAOmfNeRtuHNTXnNAVDt2/3b89umK6oRHkHJrqDPSEjjH71O0i9SUDzUNpPUDNMdKhw/qN0XmgOlQJAkCkBmHI74qNzNFBanJ2BRXiBzK87ck5xj/xWU+ob2ea7S1A2k9QTQFW1wt3M0hjBTtkZoLVLqJiQGZMcAKOK8jnWAPFGuxV43eTSa8kWSRiTkt4NAM1zuYmQEY6YaovegnGdw/PSgri42+xF2jwaqUgncqqPmgaJeHYRsGPJ60bBM8qAIFXH80kSTYwLKCDxzVsVwbeRZFXKk4YUGm06dRuDP7jjI+acW0v3UE9lLn05U25I6fNZSK4DkS7Tk9eaeafOfUQhgy/igJhuI9I08WSYMifrPlvNLby7kIVnHDdMDFDapK6XsrhNwLcZ6UtuLokHcefzxQOEnRMSEDBPc5q0XDhjLGR8DPWs1FcIy4ySSeCKsS4cHamcL2oNRb38jyBXcIT0yOtPbd47mB4J1DxSLtb4PmsbazQT7Vkx/wBUzhmlspgEZXjbHUUFmj3k2i6s+mzNuQP7CfnpW34nRXDEMPcPxWK+oolu7BdRgXEkBG4jrtpp9K3z3MSNKckcecmg0m1Lq3MeQzAVkdSsJLW4yOOc5rXQt6MzOAPeQKr1q1WWD1MAGgQafO20hsE0cSS2cHH4oC3Ro3wO1HpkYz164I7UBMXbPaurh2OAc9a6gTom5uacxxrFbKFGC3Wl9qgLqcUwuiQiIv68Z5oPA6pCXfAUc1jW26zrMt0Ttit12p8mjvqjVGt7B4FB3txupfZI1po1ttBLXBMjY/gUAGrzIpKRHZno3+6lEhaNRkZx3xRGpuzXLBQQo61SU3RE8nPAB80AD7ZMhgOO9D72jBCj25oyZRGh2qcjrQ8hZlyuOe1BWZHaPP8Ab0qcFy0Y28FT5qvJDdR/FSRwTiRcjtQM7GcmQb1G0jHFOrGVYy0i4GTg4pVawRbSR7j2I6UVbRKo97ck8D4oKbyeSW8kH9u6lN3Mwb2mmd5lYyYwOTk5pQ0bySjpg9eaAf1pN3B/iibWZt3I481YbM/pRcnviq/t2jYgN0oGVrI6Pnz3x1pykspj92H75pBbiVmA6gc0+tXwp9pCY53DvQaHSWivrOa2HtLoVPzxxS36PuGtruaxm4wxxnsRROllIcSIMEtwwIxiqtSQWH1MlzH+i5UMQPPQ0G1kRJIkMgOM9RTCQLLaEE5GKAgQyWJYsBxwSehoqyV5NPZHOWBIBHcUGccYnOP0g460SsmQPduxx0qFzGUlOBzmpKuW5OBQFRZI3HNdXsPJAOMfFdQBWIyQaIknQXKq/DBcD8VRYdeatn9P7oM5528CgzH1YgaIu2P1f4qm5QGCLDMuyMYA6Vd9VhlsJCvUc58DNDSy+ppFs4BO6ME/tQI5w5k3Y/NVliykqMlT2qcxYvuOdp44qEnpwY2jIY85oIsS6GMYBI92KR3LSI7AYxmmk0oSQ+mRtHellypfLAmgoRmLDpR0EYJJYDHk0AFbPA6UdatmRN59o6igaQK0ZUxHg87abpH/AEyzkFh2oGyZSoKR+49CaYzMwTdt5PGaBJqDNJlUOD4qejWgLsXXcw7EZxXl7IIxnAUDx3qvTLyUykRsQW4z/wDtA8mjt4C82UVsYwRWdu3QSEqw5OcU5liMsWZsl8HGfNI7yNMYUdPBoCNOmG/a45J4I5rRqQINuwlT1/NZjSoSJg7ZKjtWmjlCQtKSAPmgL00qm5NpxjBB7Cp/UX6bBh7Shwpx2rtOMkiZKjB7131Q7Ry2KMOvPSg2mmn1NPRD45amdqvpx4GMUt0oI1om1sDaMjxTKxAETrknB4z4oFGpRqJN3k8UKicnLduMCjNQOZGXHTpQ6AAgf4oLIgN3gV1TT9xXUAFmCGGTRF2VRlbbk464oeA7cEnvVt571Q+PFAp+pVD6a5I6jJ+az1k+/QY/aWKkoVH54rXXcX3NoUK4ytZjQECveWcg9yncozQLVTaSSvIPKmh71VALAYGPHSmlzbsspYnHPYUPeIyw7kUndwR1oM0XYFmAFVyAy42EYxzRVxbem52gnziq9uxuBz3zQDQxjJ65o2yt/UlC7ck1W67iMk5+OKYWkDwlZxnGOOKBrp9qY32qABjz0ou8g9rbSMbdx/Ndo0LSO0hOSRxkYoi7UrbzF8ZXCnFBj9QDe5WU7h5FB28xgznqf8U71NMr6xXPYms/KuCSvIz5oCG1FyFDu2B0ANQa538qBjvkUKI2dv0n+KNtbFmdd6nbnsKAzT4ZJJ0C5weuPFaNrYhGVhkdMVTZW/oSLztYADimkqIqBSTyeaAnTbYyLHlsjsT/AOKj9SW3r6vZRE52oDj96aaLCBECB+kcA9apuQLr6hjRc+wYeg0WnWiqq7chdtMrdAqsccY8UNEGCBIzzjHNFNKEtdxBzjFAlvcmYnJxmohSTg5Bxnmpu4mY571wXIIB4NBKJfnH4rqmi8DnOK6gTM2E78UZZyLcQuSPcvUCgSmVqzTjsmx0z1oJwyvOSDwBxWS1lX07W47peELe75FbUmO3kJIAyeKVfUNpHeQAheTyD4NAJPHHNF68ZyrjI4pLtyxVuAO9NtEuVnhFlLtWVOBnvVd3YCO427cHkmgz91Z+s2UGfmhDYSSOFx7u3zWjeNI5gMMQR/FFqlq2NwAHmgykemyBslASOuT/AMU3htmaJY8DaO1N0t7NVYrKWJ8CvcQiVViUgAdMZoJadbR28Pqyb9w4A7VC9tv/AGg3Agudx45o+0tlRXuLjIiUEkt0oi3Eep2AuIepJGM+On+KDEX9oWjITJ+aTy2W1uBk1triFoZzu2kHtihLi0hY+ouVBHK/NBlILX+oCRj9qdwWh+2XJB5yFFEtZIXBVWbvjBo8faxIWwCVHQdjQDwWxRUnfcVByxx0NMoImuGWRlIJIOPFUm7lubYpCgRBgEkUw+nrK4uWEsoxHn2g9/mgaW4FpaSXEuFRAefJoT6WtA5lu58l5WyAe3ND/UN6Z7mLS7UZRT/UI71otHhMNvFEE5AwaA+OLbjGM/8AFAa9cGOAQx4LN1waYrEwkMpOFFINSzcT4568DtQV2ZYoM5+eaPUHjA/fFUQR7FGRRK5xjHigkFyef811STJbxXUGfP6eOlQRvSlD54BqzA21VIMqQQDkUDCSMXECzDBI5zXtqUeLaV6VXprKsYh4UAYAx2oqO1MUhKnKtQY36n0ya3m+6s8gLzkHnNEfT2uxX6rZasAs68JL5HzWjZUumaN1GAfHWsvrGkJHctMke0/FBoJdFUEMAsi9mFUyaRxlBgDtQGhay9pi3mLGPPGT0rXJKJ498LrnHQigzy6WzYUZPzimMWlRQoJJf6aKBnjrUZb3UlmMYKJzwQtU3K3DrmRmOKBfr1y96ggiQrbqeF/3fmpfS1x9qzQSKdh79hRCQGUbcfuavi0wKpJY0E9Y0kTK0kB5PIpPbWSBT6z7m7LWktJfQi2yNuQcL8VAWNlfFnjJDdDg8UGcltpJCTGhCgcAUuh0yVpCGUqCcgE5rdJpirtxIAOnOKJS1gjGXKn8CgQ6dpYOxQhwAMljTK/nXS7Fkt//AJWBGR2q671KG1QrCBuxwO9KoLGW9vDc3RODjanig8+ndOwWlnBaZznPx3rVW8RB4xihba2ECjb3ouNvSiO7OSeM0HXUgjhIXPPakrIGckAHzR88+8YxQoUgcH+KDzAA5/xVideRzio9eCKsCgdzigkvUYArq9X4rqDNFhiqfU3McZ465rwuAPioAqT3/NARDIEO7vTa2uFbGSaRbgeBmrEm2kYbFA4uYWjk9aLb6ZPOOoqUkMN5CeBuAxg0PZXoJ2OTg9c0ySGJBviOOOlBlNV0OQrviG3HPFLrfULzTbhUkDOg+a326OQFWP7GgbiwglU7gCT8UAtrfW+pxq0cojkHVSaLW0kBG47h5pNd6GIkMlsff8ULb3OqWrAe4qPnNBqDbbFztyfihpDKeFWhf9Zn9DcVIbwRQJ1m5Gc7QfFA+ht5JIiDhTQCWNzbMyK7bSeSDxSxNW1AnCkdetHRXN9MF9ThTxQHTSW1pHunmYkcEZzSx9VuL7EOnAruIBc0VcaM13tViSPNOtN0u2solVAMjxQL9F0d0zJde9z57U4EAjOeoz0FXE7iAowKhLcQ2wJZsv069KC+L2jcwwO1B3UpJJJqiS/ecEg4HmqS7EnLUE9249P81IHjAA/mqC65/FeiXjk0FzEZ4HP5riwzgD+KH3+a5ZeeT+KAuPAPTFdVQfAArqDIK4POK5ZPcO2K6uoPTKeo6VESjP8AxXV1B7JcbRlTg0RY61IkoRiSD811dQaCy1KCYbWX3eaKMaONysVH4rq6ghlUOwe4nuaibdSSWUEV1dQDzW9uOCDz8UFPp9qxyyuT3Arq6gihtoW27cHpgjmmNvJAANrKxP8AbiurqAuNiX5ZR4AokTBe2fmurqAa4vSoOFOD3pS8wkky7c+K6uoLRIVA7jtXGbALE8eTXV1BW8xIyFyOx81X9ywxu7DxXV1BD7o5xn+KnFc9iQR24rq6gvFwCOvSurq6g//Z"/>
          <p:cNvSpPr>
            <a:spLocks noChangeAspect="1" noChangeArrowheads="1"/>
          </p:cNvSpPr>
          <p:nvPr/>
        </p:nvSpPr>
        <p:spPr bwMode="auto">
          <a:xfrm>
            <a:off x="63500" y="-706438"/>
            <a:ext cx="1905000" cy="1447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5366" name="Picture 6" descr="http://celldynamics.org/celldynamics/events/workshops/archive/2003/cytomod_abstracts/GvD_VDF/images/GvD-VEF-fig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91940"/>
            <a:ext cx="8568952" cy="5677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80691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Embryo</a:t>
            </a:r>
            <a:endParaRPr lang="en-CA" dirty="0"/>
          </a:p>
        </p:txBody>
      </p:sp>
      <p:pic>
        <p:nvPicPr>
          <p:cNvPr id="16388" name="Picture 4" descr="http://php.med.unsw.edu.au/embryology/images/7/7e/Chick_E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96" y="1626076"/>
            <a:ext cx="3278674" cy="47552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390" name="Picture 6" descr="http://pantheonacres.com/news/wp-content/uploads/2010/06/39-dog-embry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188640"/>
            <a:ext cx="4908798"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AutoShape 8" descr="data:image/jpeg;base64,/9j/4AAQSkZJRgABAQAAAQABAAD/2wCEAAkGBhQSERUUExQWFRUVGBwYGBgWGBgXFxcXFRQXFxUXGBQYHCYeFxojGhQXHy8gJCcpLCwsFx4xNTAqNSYsLCkBCQoKDgwOGg8PGiwkHyQsLCwsKSwsLCwpLCwpLCwsKSksLCwsLCwsKSwsLCwsLCwsLCwsLCksLCwsLCwsLCwsLP/AABEIALsBDgMBIgACEQEDEQH/xAAcAAACAwEBAQEAAAAAAAAAAAADBAIFBgEABwj/xAA9EAABAwIEAwYEBAUDBAMAAAABAAIRAyEEEjFBBVFhBhNxgZGhIrHB8BQy0eFCUmLC8SMzcgdTc8MVJDT/xAAZAQACAwEAAAAAAAAAAAAAAAACAwABBAX/xAAkEQACAgMBAAICAgMAAAAAAAAAAQIRAyExEkFREyIEMhRCYf/aAAwDAQACEQMRAD8A+JQolEtG8+0b+eigQqBOLi6pTaI8/ooQiuqT2RGlxNjO8X5GynRpBzomLb7mNLc1CEWNuJVhwbhnevJcPgbdxnnoB1KXcwyGgXJjmZ0ifFaxmDbRphl+biN3ReJ22VFWLYmvYARYRAtYdNkuaDgJ3Og1P7IlWoNm/fVRpeQUKK59N3JcqAjYqyIjqR5oOIcCIV2VQg23RGbhSUSlRzTfTmiMxHO/grIRpYI+qm7AkRfVFZiRHVO1aJLBYW5clLJ5FMPhSHBa/hDMtMuP/Eeev31WYw1IhwWyDQGtAGgvOk7oiJES6Ddd/GwEvWNkrWbyUasnC0/GwI15JYY1wOpHgUkKkNiVFtWSqjFIkpNllTx39Tj4lMuxEtkai5HRUgkFM0qmh0P3shnCw4TosKOMBTGbdVz6J1HiR+nRPU3DKPfxXOy46OliyXoDUCFnum3sUfw4d4rP5NViRbBlNMrSLIbaMEgiF2mzKVGiUHwroN4PQoQLmuMWnbZFY6HeKNW/KeiiI0gbOJwRmBE+nqnBiWkahVuYHrKSr8OM/CTHLktEZtGeeNHykqKmVEronLPOM6ri8vKEOpnhoHeAkTEmOcNJAt4JVO8NxTqFZr8oJb/C4WIIv7HXwUZC07M4SarqhFmiQP6iYH19Fa46qXT/AI9EfBYYUqIiJcS5x6nYdBYeSTxFa0HUmZ8FECxSpSI3Gk6/d7KAqR4+yg+ovUqcujmrKIvcSdV5lBxMBWFPh5DwAJO3+FfYHs0AM1SZ5AwlyyKPRsMTnwyLWTaCmaPDHEiQYO63FLhdNo+FgS3FsY3DU85GpgBoEk7JX574h/8AjVtszbeDvkQ32RcXSrMouDWgk+rRzb1QsZxLHVGOe1ndMAmf4o6F1z5BMdjeJioTTeaj6hEy6C0BvL13UcnVkUI3Qx2XPfG7C0s1J/KSPqtHiGkfsmMDhGsENbHh11UMZgs4Aki4NjGh0RKdEeIrXAuN0OrhzsriphAl3YSE6OSxMsTRVNw0+PJQdhiBO6dfRgz7KNWpN7eCamJaAUmkm8ePVea2Dqu5RIkoj3D/ADZQoscHiwBBEpz8II+HQqipOsdL8k9gseW2IskzgpD4TcSwFOyj3UJuk8eq8+nyWOWKuG+OWxSoyddUItlHJ5odRiS4DVMCWyI32RKGIGhXSN/X9V58cvRB5C9EAAwzEg2HnzUHEogdspOphXZXT4ouPNzAgcuXmj/hyL2QnMhdU41kF5elSfE2mOuvsoWcVt2bwXe12zMN+IneG6C/kFVNG613Y+hFOpUP8RDR5XPuR6Kiiw4jXv8AfNVNWp1lO4436fuUg783ToiBFg2SncBgDUdA8+iLh8CXOgb+y1fDMC2m2wvuUnJk8o0YcTmzvD+HCmBueZ1ViKaiESVz5Sb2zqxgkqRxL1qDXEEtBLbiRMHmEZxQ3O9VEUzzjzS2H4dTY81GsaHO1IsT9FN9Yjquh42TEgGx2i5EKXpFGATU9C62ShCqMTLGiOq93XVFYNFdWo2SVehryV33QnVBxFAbQnwZnnFGeqDlqEFtMqzxFGNQlnkH8sW5JvozOJGu/KBBEkaILKsX+/RcfTJKi6juELLRb8N4hsdD92V2wys1Si3PdXWBrT8J8kiRpgOEAoVSlHgpPspTISpKx6Yk47KYbbRec1S8N0mhoN9KDdCLpRaglDpUTdU0Q+RupQ0H+bSeQMfOVF1T7MFEqOaY94+iC5kttBj1XTOMDfWuYjzAURVtoJ5/RRK8QoGSzre4Wj3WGpt3y5j4v+L6hYjh2F7yqxn8zgPIm63PFq8mBpooimVdSodt15jJ2g/spZFY8OwZLha3Pw1AUk6VlxVuix4Tg8rZOpVpSK4xi7uubN+nZ18cfKoKApSusC89qWOB1EtUKYKC+iiQDAttqmKbQUMt2RKNNNTQtocp07WUqbTFxdTY2AFwuRR2BLRHdEEJR5ujUTKZQFkXodRwMQb78kQtS+NcAAGiDeTOukeCOKAyOhLFnMDCUY2dPuE3X0sgtE30TUjK+nA1ws4a80d2GBbrfkP3CNVdaG6Tvc6blRa0gRrGiFloHTw2llZ0KBsoUjpKapsOyRORphEMWyFDJlU3FDNRRPRb6Drs3Q2ggJsGQUDvLJM1THweiGRcq1SLC3NS70IVR43ISw3R8YXmVoK6hQuocVBcSRMjQj/KFKmSCBtC8+mJ+Ez5QoEW3ZalNbMdGNJnroPmtA5ocTf2H6/cKr7I0YbUcdwB7kn5KyqG6iIwlMNHU+yv+GYeGgnU7bDwVVwzB5nSRYLRtbCy55/Bs/jY/wDZnUJxRSguaspuGKIRHGyNg8LmCYxHDzsluSTGpFbKKymhPokIlJ8K+kqg/wCEDtrr1TDZVPv8o+7JHiHaBjZgguRxjJukKnNLbGA8rmqyR7QPcZnfTZaDD4qb7LasbijC8ykwz2qVJ8KPeSuhU3QS2MkiOu/LxS1SgNd1xrhMbxMdEfKopEcSpxFIA687D2k+aWDzMfJWtTC3lc/CiITVMzvGwOH8E62lKX/CHYp2hTQTegoR+wYCZw+i8KanSakN2aEqB1UIFGrN2QBSKP4Ab2GpPgqTsOwqAapNQBpitbBxokcRhSTK0FNkyk+55hA9BrZ8RQZTDDzEjlp7oLaZJgXK6BykQleXl6VAzW9nGZcOT/M71AA/UqwqAuIsJgAQInl4lK8FZ/8AXZ1k+pMK44S3O+dmj15IW6VhRj6dFrw/C5GAb7puF5rF0rnyduzqxSSpESoLziuNCGgiy4fistgJKsRTqHV0dBZUT+KsoNzO8gNSVn+IdrqlUyDkY3YfmdyBcqjglN2Dkzxhr5NfjmgAkuEj36KqbVuszQ4655h++hWgwxkApjxeNMqOb3sQ7S1X5mBpMRcLP1wA3cGbq87QVi0tjcG50+7rO16+aAPNbMK/VGDO/wBmMYehGu60/DW/6YB3F/L/AAs/w8zEn9ldYGsACJ+zZOf0Ii9jeYud8Og+5RRUIMH1VZ+IIdI15jku1cQZu4lLeNsasiRaPglrgbj5HVONqgrPtcdSU9SrGLIPx0MWWy2aQphgIJ5KsOJML1PFuBsrUCnkotGtC6ISRrlQbieqp4y1kRZAojQkaNeU3TqpUo0MjOyLwFx752RXNlAqMhDst0da1FY1CY6RbXkpNqFRpkTRYYakDbmu18AG7hKU6h9OSKXc9VOrhL/6fAIQSjwuPwp5j1W45qF11uqew9Jti5wHSNdLz96IjabXOsAL2g3KoKzQYMxh6Q/pHutPwXCZGX1N1UcNwGbu27NaJ9BC07WwFmzS1Rt/jw36JhBquJMJoMQyxZkzYBaFJ9gptC5UYpZKM12jq3byg6+Wyp6r/gb4nSNVpuL8O7xvUKgxOEyBs3F+i3YmqOdlTUrAOxRdaBa/otDwTGZm9QsyynLrzCscDi+6qWu06j9FMkPS0ViyeJbL/jFKWTH5b81lXEPMixnSFrXVc4toRuIPmCq93B7ki03hBifnTHZo+v2QtgqWVs8vD76KXD6n+oZm9vr9E0MDa58oSzaQa6ZmPDbRaYyTZklFpDtSkA48t0Crcp6pEB2xSpgSUdXsW3WiFKk6/JWVMWSOGrE2OnL79VagABJnY/HRGm2QhNdCNSqCdEri6kFSPaLn/WydSpK8wEJSk8uT2HYTqmNCU7GsK0xKep2QsO0nwRX1WMuSkyHRDsXYG5VLiu0ABAbvyKzWP7UPbijTJytj4YE5nOjLMnQXsIv6JdBufwbwlrVwPCweK7Rw4gPLnmA2n/CDJzOc5jpgDbn5KxodtcOwBpeQ64M3AcDBBdy6qnHWi1PezWsqhMNcFl6Paai62djnbNpnOT4Afm8BfomKfaajmLXPbTI/7ks8viAQKLXUE5J8Z8hAUHOKLGvgguC2GE4HFSoVCHD63XXubDYBDhOYkyDe0CLWtqV2m8CPhGnM3Mm/08lQR9U4bShk8x7RAT1GoJukuAVg+gy8nKPcJh7spWCe27Oti/qqG/xHKyiZKDTrqWYpdDQjafMqeQc/RLtcUZnVRkokaLevySGK4cDcMaT/AFSfS9lbMFtFIsCuORrgMsUZdMZVwz2n/YbHMSfaY9QlnYt7DJdlI0AhseQW2fhp0VTxrg2YB4ExrtY7+RWmGe3TMmT+N5TlEqMJjSfiOYmdenvKvsLVFRsixGoSNAU2MzW5DcdUGhjAKuaIzCLWB8k3JG1oTin5ey3FCbEJTE8HtLdQrnII5HWErjeIMpZRUtm0OukfqseOcr0bskIV+xTYKvIcx3pv6JXEscLE2+f3qj8dxNPM19Jwk6x9QosxzHD4re66cHas5M1ToWZWgyPVOf8AyJOyHWAIFy5o5QI9kv8AiANG/VW430pSa4WOGqOBnVCxFUE8ylaeIe4zZSLnG+iiWyOWqHsM+xsrLC/Ftbn99UhhaAJ0JJ1nbyTGP4g2k2+2gH6fcKSdEih3EYzKIB8Tt4BZzieLJcGyTOvgdkhX4q97uQGw2UBUi5Wfy27Y70qpDz8veNHLbqoYzsyK9UvuTZobAIsPzGVPhPDnF4edBe+pWkGJFIfDHzv9SlznWkHCF7lwoKPYplHO9sl7pDf5WZpHwwNgfK3JUmL/AOntTWmRHJ2ax5AhpkL6PSrP1dUyt6BoI5gnZOUKzqjQKbyQDrbfW6JNlOKPiNbsjimmDQqaxOWQfBwsVecJ4dxJrcgpOcwaNqZYHUZjI/dfaaGDiC+L87IlVlMbt8wPmVPbL/Gfmt26FUuUaDdDJMR1nb5p5lBLoXoXFRZruyHFCBl3YJ8Wze3P9Vtnib818mwGKdTe17dQfUbhfVeD4kVKIc2428OXlp5LNmXybv40r/UKygiimpCmTfZSZTMrOzagBIlWOAwZedFLC4AE3K2HCuHNaLRdS09AO07KalwqyhV4WeS1GJawfuqDGcby5h8EA3M6CP8ACnhlfkK2rgi1Qfg/hObSDPhHJerdr6Fr6chv1VPxjtXTc0tZIJETdFHDK+Ayzxrpn6+DAdc2PyOihWLRMabactz5JZ2Km+sIb3k6C3QLpqJyXIucH2gysIdJIENP6yqbifFXVSC4zAgJTuXu/KCfBcdgcsGo6J2Fz7aIVjjF2kE8spKmzj3wRYEHy90Ku8gS1pnlO/oEU1QLNaOkySVHvnQR+U9LfJHQFh8HXeBcEdDonRiWOOsHfkqoEmNoEGN9b+66HDkTtZWmUy7p1mbED39ym8M1pM6+6QwvDDIzfDNgNzbkkOLcTqAmm1pptGx1PnyQuX0El8suuI9oG0xlpxOnh4lUYrud8RMk/folKTRaR6ph9KI2CCgrOO0tv7J3h1HMfC589PklWQTKs+BiC7QggabfERB8blVPSJDbLbDNLRfVGdXeHMIjuw1xfaXSAMoF/H0Uu7KLkAgTqNPfz12WC92dFR0Ca/vNrA/lNvMK+4a5lKCSANmz8+apcO0QCN0y7bc9Vby6KWLZbYjiGZ0tJ8b+06AIOQuv+6HQpTorCo5rGiY2HndIcnMakoHwOLFCpYZz3BrGlznGAGiSTyAGpXXOUJXWOSDK5CkV4KigjNFvv+n+MEGlrPxA7bS3nP6LAE2VnwDivc16b9A0wf8AibH9UM4+lQ7HPxJM+uuodVynSM3TuCqU67A5hm23zTdLh3Rc+aa0zrQkmrQfhmGBiVdVK4pttZV9GmGC9oVB2j7QiC1rgI1kOj1AR4oNsTmmkip7S9rHPJZTJa3cjU+CyZaTJv4lWVTFyfi7kjnedOcSohtP+I0o6OqT06eoXSjFLhy5ScnbEss7xKDVp9R43+gVhVZQ8PB5P9qCH4cGRnJ8T87JlCxV2HDbl5A00gm1/hN99wF0cQawEMZmn+c/2j9Su1MTTBPwE+JH9oCXfxE/wta3wb9SrBO4vE1Hi85eQkAeDRZIVGlMuquIkk/fQITapF5/dRkIMYdVwuPJMPxMgWCawlIBuZ1hsefgDqhYSFcJh3vdbSPbwTDsdTomGAPfz1A8/wBFDF4guBgw3k20/wDI7qsc68AR4a+qHpfBoYuo6oHk3B+Em3kByWwqYNldsVRlOzt58FUcF4JSBmqSXagbDnPNaDLTqSGmDy/SUic0uD4QbWzNcS4NVpm7cwGj23t9FXvBMD7lfQMGxxBa4mZseY5FI8W7LtqSR8L+ex8VSyr5LlhfUYqnqellZcCrBjiHWzfMTr6qGJ4RUpfnbbYjQ+aLwvC5ngu0Fz5JskpISm4s0We1lB4JEHblr6qoZxB34kU2kZBJqEibuOk7ELSDCACc7en2FzcmJxfTp48/pcK/CO7t0GzD6B06g7byOfLe5ogG4uq1hBMESiUKbqYOU5gLhuhub/ElKSemPpraNDw9n6I/EKRMBtt/oB99ErwjFtdlvE8+fJN/ipe/k05fMa+kLRjh9GXJL7PzsVEroK4VvOdZ4lRhdJXJUKC90cuaLTE9YnTwCg1RldChdmh7OdqH4Z4uS3kDcc45jovqOD7eTTztDag0luoPJzdiviGaNE5wri76FTO09HA6OHI9Plqq8p9GKbjxn1DiPbKo+zd+mnlqSqPGYp7hBsOQECTe8eCYwlWnXZ3lK4/jYfzMJ5jfod1DE0wDABA2B5fumqCS0LlNvpWlkieSXLSrYMBa4WH69fdV7mogQK447xCK5igWmFZQF3gvd2i9zzUHO0j73UKOfCLEFRNOdCu1ag3t7+wuU7hGsaQ55MRMAEudEaNAJ3F4solZAnCOEOeCcuYmzGxMnckbgfehTA7P1qlSastA1kR6A79dFsOFUqdGm6pUcG5WBxAkd3SOhO8GFR43tVQeP9Oo5pJLQHMcMzj+UAxP+Uqbrg+MPsRxXDcPTaXPEAb5nD1uu0n0jPdNaQNYInXffYqvxHB+9l1Wplg3F7ZgA34Xbm1ovKfp0aNFki0mPyuBc4CTYieaxzzVxmuGD18UXWBwLS3OAfi2PulRhYfIsAbc7K1wuLpMY2XBuZocAZkg7gRJ9FHiFZo7l2ZuR5dLrQWim5wv4gfJIWX7HPCvg7hq7jqArjBuDrEfVVtGtTLDUDhkEydIjUEGITFLjFNlKpUaQ7IIi4OaJAIIls9QhUk2X5aQfG8MafhcJBWVrcGc1xDLAaOLnAGebGwHAW1Oq2FXiLH021Mwyz1nN/KBqfIJY1WubmaQ4P8AhbvJuco5Gx9E33JaQt44y2zPUOGAABxzEQTAyguBBmAeY0TLqPRM16rGGHEA5S6P6W6nwuhYXilGo0ua4FrRLjew5xrCyzcn01QjGK0LMpXTmEcHgEGQdPJefUa4HIQdjEiOhGosUPB16YZmDgGAmSNAQTm95Qxil3pbk5c4VWOx1ShiQ0OkP0E6dL+BVlxao7uQGl4camYkX1aRGtgp1cJTq1qTg74g7KBpciSCCJDoG+ysMTwsEwDIb8JB0BgEecH3XRw7OfmR8KpDmPPeN1GoyF2k5cdstRhBuXoXpXJULPBdhczLoKhDodCkT/lQlea5UQc4bxOpQeH03ZSPQjcEbhfQuDdqKOKAa8d3V0iRlcf6SdD0PuvmIKNQeQRfdGnRR9Tr4NrS4GeYlpjf7+4VYcMDoWu9QfQpvsdinVcK8VDn7twa2YkNyzE6nzXsewDQfcJidlSRXPB0EeQ1Q3iNfvxR5v6/VBxOquwABYTKGGdEzTP1XmfmHioWK18OLEuLHA/C65g8oiCOi0/ZXABjxWxDcgfTaRIdAc1zszYiQbtMH5hJ8PF/NarjOJcykcpiAIhSTrX2Hj3t/Bku2vHs9SuykXAVKVJribWa95yRsPikhVnA8AMRWY12Z7cxkgRE03xMCxmCDzCliTJ81qOxbADV8G/N36JGSNRdDITuasE3DuDs9Rp/06rQ8wYtRczvBGoktd0nojcTcx5pFri0B5GfLI/2naZhBE2mFrHtGUJGm2Sue8NKzorM2yrwldjK7HOJI7mz8p/7h/lFpT+BwRIw0tP+7VfBH5Q8VHNkbG480fhn/wCg/wDi/wDaVeUxZIhHY2UiiqcP/O4tJa3FB7gBJLA1skAfmAMG38qnjOHd4MS+kCWuoZAYIzuAebA3MAgecLSUmqdd1x4H2ha1hVWZ3kZmK9eHUqpDu6DXsJyuGVxDIdETlIa5soWFALRUgtY7E5xIP5O7jNGwJBPmtTU0SuGpgBrhYzqP+SZ+KgfZlePUA+rIEtfh6gBE6y23iqPCUiKVSC6oDQaMxbBaQbUxAAdrOk8yvpPEBIM/0nzzgT7lVGFHxHxWPLGnRqhK0Z6tRex1e5dUcWhjiInOMjLAQMpDpgaIFThr2Uq1PKAHUg5mQlwlgax1y0XIDTpzWre258U7hWD2SccXJhTlSKDGYeKdfNJfDXB0QSGtJZECAWvYdOYlA4HxFrqZY8/GxxzTqXOvm8TJWo4uwZB1d+6yHBv97E/+T+xq7GNeaRzMjs//2Q=="/>
          <p:cNvSpPr>
            <a:spLocks noChangeAspect="1" noChangeArrowheads="1"/>
          </p:cNvSpPr>
          <p:nvPr/>
        </p:nvSpPr>
        <p:spPr bwMode="auto">
          <a:xfrm>
            <a:off x="63500" y="-866775"/>
            <a:ext cx="2571750" cy="1781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6394" name="Picture 10" descr="http://www.sciencephoto.com/image/314261/large/P6810070-Cow_embryo-SPL.jpg"/>
          <p:cNvPicPr>
            <a:picLocks noChangeAspect="1" noChangeArrowheads="1"/>
          </p:cNvPicPr>
          <p:nvPr/>
        </p:nvPicPr>
        <p:blipFill rotWithShape="1">
          <a:blip r:embed="rId4">
            <a:extLst>
              <a:ext uri="{28A0092B-C50C-407E-A947-70E740481C1C}">
                <a14:useLocalDpi xmlns:a14="http://schemas.microsoft.com/office/drawing/2010/main" val="0"/>
              </a:ext>
            </a:extLst>
          </a:blip>
          <a:srcRect b="8356"/>
          <a:stretch/>
        </p:blipFill>
        <p:spPr bwMode="auto">
          <a:xfrm>
            <a:off x="3439874" y="3212976"/>
            <a:ext cx="5446604" cy="34563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32896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p:txBody>
          <a:bodyPr/>
          <a:lstStyle/>
          <a:p>
            <a:pPr eaLnBrk="1" hangingPunct="1"/>
            <a:r>
              <a:rPr lang="en-US" dirty="0" smtClean="0"/>
              <a:t>Sexual Reproduction</a:t>
            </a:r>
            <a:endParaRPr lang="en-CA" dirty="0" smtClean="0"/>
          </a:p>
        </p:txBody>
      </p:sp>
      <p:sp>
        <p:nvSpPr>
          <p:cNvPr id="63491" name="Rectangle 1027"/>
          <p:cNvSpPr>
            <a:spLocks noGrp="1" noChangeArrowheads="1"/>
          </p:cNvSpPr>
          <p:nvPr>
            <p:ph idx="1"/>
          </p:nvPr>
        </p:nvSpPr>
        <p:spPr>
          <a:xfrm>
            <a:off x="395536" y="1064677"/>
            <a:ext cx="7125112" cy="3084403"/>
          </a:xfrm>
        </p:spPr>
        <p:txBody>
          <a:bodyPr>
            <a:normAutofit/>
          </a:bodyPr>
          <a:lstStyle/>
          <a:p>
            <a:pPr eaLnBrk="1" hangingPunct="1"/>
            <a:r>
              <a:rPr lang="en-US" sz="2400" dirty="0" smtClean="0"/>
              <a:t>Animals </a:t>
            </a:r>
          </a:p>
          <a:p>
            <a:pPr lvl="1" eaLnBrk="1" hangingPunct="1"/>
            <a:r>
              <a:rPr lang="en-US" sz="2400" dirty="0" smtClean="0"/>
              <a:t>all animals reproduce by sexual reproduction</a:t>
            </a:r>
            <a:endParaRPr lang="en-CA" sz="2400" dirty="0" smtClean="0"/>
          </a:p>
        </p:txBody>
      </p:sp>
      <p:pic>
        <p:nvPicPr>
          <p:cNvPr id="63492" name="Picture 1028" descr="baby_animals dogs"/>
          <p:cNvPicPr>
            <a:picLocks noChangeAspect="1" noChangeArrowheads="1"/>
          </p:cNvPicPr>
          <p:nvPr/>
        </p:nvPicPr>
        <p:blipFill>
          <a:blip r:embed="rId2" cstate="print"/>
          <a:srcRect/>
          <a:stretch>
            <a:fillRect/>
          </a:stretch>
        </p:blipFill>
        <p:spPr bwMode="auto">
          <a:xfrm>
            <a:off x="4984704" y="3789040"/>
            <a:ext cx="3816350" cy="2935288"/>
          </a:xfrm>
          <a:prstGeom prst="rect">
            <a:avLst/>
          </a:prstGeom>
          <a:ln>
            <a:noFill/>
          </a:ln>
          <a:effectLst>
            <a:softEdge rad="112500"/>
          </a:effectLst>
        </p:spPr>
      </p:pic>
      <p:pic>
        <p:nvPicPr>
          <p:cNvPr id="63494" name="Picture 1030" descr="Baby-Animal kittens"/>
          <p:cNvPicPr>
            <a:picLocks noChangeAspect="1" noChangeArrowheads="1"/>
          </p:cNvPicPr>
          <p:nvPr/>
        </p:nvPicPr>
        <p:blipFill>
          <a:blip r:embed="rId3" cstate="print"/>
          <a:srcRect/>
          <a:stretch>
            <a:fillRect/>
          </a:stretch>
        </p:blipFill>
        <p:spPr bwMode="auto">
          <a:xfrm>
            <a:off x="179512" y="3691248"/>
            <a:ext cx="3887787" cy="2916238"/>
          </a:xfrm>
          <a:prstGeom prst="rect">
            <a:avLst/>
          </a:prstGeom>
          <a:ln>
            <a:noFill/>
          </a:ln>
          <a:effectLst>
            <a:softEdge rad="112500"/>
          </a:effec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088" y="0"/>
            <a:ext cx="3611893" cy="270892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dirty="0" smtClean="0"/>
              <a:t>Sexual Reproduction</a:t>
            </a:r>
            <a:endParaRPr lang="en-CA" dirty="0" smtClean="0"/>
          </a:p>
        </p:txBody>
      </p:sp>
      <p:sp>
        <p:nvSpPr>
          <p:cNvPr id="64515" name="Rectangle 3"/>
          <p:cNvSpPr>
            <a:spLocks noGrp="1" noChangeArrowheads="1"/>
          </p:cNvSpPr>
          <p:nvPr>
            <p:ph idx="1"/>
          </p:nvPr>
        </p:nvSpPr>
        <p:spPr>
          <a:xfrm>
            <a:off x="328613" y="1941513"/>
            <a:ext cx="5310187" cy="4114800"/>
          </a:xfrm>
        </p:spPr>
        <p:txBody>
          <a:bodyPr/>
          <a:lstStyle/>
          <a:p>
            <a:pPr eaLnBrk="1" hangingPunct="1"/>
            <a:r>
              <a:rPr lang="en-US" sz="2400" dirty="0" smtClean="0"/>
              <a:t>Plants </a:t>
            </a:r>
          </a:p>
          <a:p>
            <a:pPr lvl="1" eaLnBrk="1" hangingPunct="1"/>
            <a:r>
              <a:rPr lang="en-US" sz="2400" dirty="0" smtClean="0"/>
              <a:t>male and female gamete unite to form zygote</a:t>
            </a:r>
          </a:p>
          <a:p>
            <a:pPr lvl="1" eaLnBrk="1" hangingPunct="1"/>
            <a:r>
              <a:rPr lang="en-US" sz="2400" b="1" dirty="0" smtClean="0">
                <a:cs typeface="Arial" charset="0"/>
              </a:rPr>
              <a:t>♂</a:t>
            </a:r>
            <a:r>
              <a:rPr lang="en-US" sz="2400" dirty="0" smtClean="0"/>
              <a:t> - stamen produces pollen which contains the male gametes</a:t>
            </a:r>
          </a:p>
          <a:p>
            <a:pPr lvl="1" eaLnBrk="1" hangingPunct="1"/>
            <a:r>
              <a:rPr lang="en-US" sz="2400" b="1" dirty="0" smtClean="0">
                <a:cs typeface="Arial" charset="0"/>
              </a:rPr>
              <a:t>♀ </a:t>
            </a:r>
            <a:r>
              <a:rPr lang="en-US" sz="2400" dirty="0" smtClean="0">
                <a:cs typeface="Arial" charset="0"/>
              </a:rPr>
              <a:t>- pistil produces ovules the female gametes</a:t>
            </a:r>
            <a:endParaRPr lang="en-US" sz="2400" dirty="0" smtClean="0"/>
          </a:p>
          <a:p>
            <a:pPr lvl="1" eaLnBrk="1" hangingPunct="1"/>
            <a:endParaRPr lang="en-CA" dirty="0" smtClean="0"/>
          </a:p>
        </p:txBody>
      </p:sp>
      <p:pic>
        <p:nvPicPr>
          <p:cNvPr id="64516" name="Picture 4" descr="fern"/>
          <p:cNvPicPr>
            <a:picLocks noChangeAspect="1" noChangeArrowheads="1"/>
          </p:cNvPicPr>
          <p:nvPr/>
        </p:nvPicPr>
        <p:blipFill>
          <a:blip r:embed="rId2" cstate="print"/>
          <a:srcRect/>
          <a:stretch>
            <a:fillRect/>
          </a:stretch>
        </p:blipFill>
        <p:spPr bwMode="auto">
          <a:xfrm>
            <a:off x="5715000" y="1828800"/>
            <a:ext cx="30861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Sexual Reproduction- Plants</a:t>
            </a:r>
            <a:endParaRPr lang="en-CA" dirty="0"/>
          </a:p>
        </p:txBody>
      </p:sp>
      <p:sp>
        <p:nvSpPr>
          <p:cNvPr id="3" name="Content Placeholder 2"/>
          <p:cNvSpPr>
            <a:spLocks noGrp="1"/>
          </p:cNvSpPr>
          <p:nvPr>
            <p:ph idx="1"/>
          </p:nvPr>
        </p:nvSpPr>
        <p:spPr/>
        <p:txBody>
          <a:bodyPr/>
          <a:lstStyle/>
          <a:p>
            <a:r>
              <a:rPr lang="en-CA" dirty="0" smtClean="0"/>
              <a:t>Angiosperms and Gymnosperms reproduce by producing seeds</a:t>
            </a:r>
          </a:p>
          <a:p>
            <a:r>
              <a:rPr lang="en-CA" dirty="0" smtClean="0"/>
              <a:t>Remember:</a:t>
            </a:r>
          </a:p>
          <a:p>
            <a:pPr lvl="1"/>
            <a:r>
              <a:rPr lang="en-CA" dirty="0" smtClean="0"/>
              <a:t>Angiosperms produce flowers</a:t>
            </a:r>
          </a:p>
          <a:p>
            <a:pPr lvl="1"/>
            <a:r>
              <a:rPr lang="en-CA" dirty="0" smtClean="0"/>
              <a:t>Gymnosperms produce cones</a:t>
            </a:r>
          </a:p>
          <a:p>
            <a:pPr lvl="2"/>
            <a:r>
              <a:rPr lang="en-CA" dirty="0" smtClean="0"/>
              <a:t>Example: Pine, spruce and fir</a:t>
            </a:r>
            <a:endParaRPr lang="en-CA" dirty="0"/>
          </a:p>
        </p:txBody>
      </p:sp>
    </p:spTree>
    <p:extLst>
      <p:ext uri="{BB962C8B-B14F-4D97-AF65-F5344CB8AC3E}">
        <p14:creationId xmlns:p14="http://schemas.microsoft.com/office/powerpoint/2010/main" val="246193046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72816"/>
            <a:ext cx="4392364" cy="1872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5538" name="Rectangle 1026"/>
          <p:cNvSpPr>
            <a:spLocks noGrp="1" noChangeArrowheads="1"/>
          </p:cNvSpPr>
          <p:nvPr>
            <p:ph type="title"/>
          </p:nvPr>
        </p:nvSpPr>
        <p:spPr/>
        <p:txBody>
          <a:bodyPr/>
          <a:lstStyle/>
          <a:p>
            <a:pPr eaLnBrk="1" hangingPunct="1"/>
            <a:r>
              <a:rPr lang="en-US" dirty="0" smtClean="0"/>
              <a:t>Pollination</a:t>
            </a:r>
            <a:endParaRPr lang="en-CA" dirty="0" smtClean="0"/>
          </a:p>
        </p:txBody>
      </p:sp>
      <p:sp>
        <p:nvSpPr>
          <p:cNvPr id="65539" name="Rectangle 1027"/>
          <p:cNvSpPr>
            <a:spLocks noGrp="1" noChangeArrowheads="1"/>
          </p:cNvSpPr>
          <p:nvPr>
            <p:ph idx="1"/>
          </p:nvPr>
        </p:nvSpPr>
        <p:spPr>
          <a:xfrm>
            <a:off x="328613" y="1556792"/>
            <a:ext cx="4471987" cy="5301207"/>
          </a:xfrm>
        </p:spPr>
        <p:txBody>
          <a:bodyPr>
            <a:normAutofit/>
          </a:bodyPr>
          <a:lstStyle/>
          <a:p>
            <a:pPr eaLnBrk="1" hangingPunct="1"/>
            <a:r>
              <a:rPr lang="en-US" dirty="0" smtClean="0"/>
              <a:t>pollen from the anther -&gt; stigma</a:t>
            </a:r>
          </a:p>
          <a:p>
            <a:pPr eaLnBrk="1" hangingPunct="1"/>
            <a:r>
              <a:rPr lang="en-US" dirty="0" smtClean="0"/>
              <a:t>sperm cell moves down pistil -&gt; ovary</a:t>
            </a:r>
          </a:p>
          <a:p>
            <a:pPr eaLnBrk="1" hangingPunct="1"/>
            <a:r>
              <a:rPr lang="en-US" dirty="0" smtClean="0"/>
              <a:t>embryo develops into a seed</a:t>
            </a:r>
          </a:p>
          <a:p>
            <a:pPr eaLnBrk="1" hangingPunct="1"/>
            <a:r>
              <a:rPr lang="en-US" b="1" dirty="0" smtClean="0"/>
              <a:t>Cross pollination </a:t>
            </a:r>
            <a:r>
              <a:rPr lang="en-US" dirty="0" smtClean="0"/>
              <a:t>occurs when the pollen of one plant is carried to the stigma of another plant</a:t>
            </a:r>
          </a:p>
          <a:p>
            <a:pPr eaLnBrk="1" hangingPunct="1"/>
            <a:r>
              <a:rPr lang="en-US" b="1" dirty="0" smtClean="0"/>
              <a:t>Cross fertilization </a:t>
            </a:r>
            <a:r>
              <a:rPr lang="en-US" dirty="0" smtClean="0"/>
              <a:t>occurs when a gamete from a pollen grain and a gamete from an ovule join to form a zygote </a:t>
            </a:r>
            <a:r>
              <a:rPr lang="en-US" dirty="0" smtClean="0">
                <a:sym typeface="Wingdings" pitchFamily="2" charset="2"/>
              </a:rPr>
              <a:t> embryo will show characteristics of both parents</a:t>
            </a:r>
            <a:r>
              <a:rPr lang="en-US" dirty="0" smtClean="0"/>
              <a:t>  </a:t>
            </a:r>
            <a:endParaRPr lang="en-CA" dirty="0" smtClean="0"/>
          </a:p>
        </p:txBody>
      </p:sp>
      <p:pic>
        <p:nvPicPr>
          <p:cNvPr id="65540" name="Picture 1028" descr="pollparts"/>
          <p:cNvPicPr>
            <a:picLocks noChangeAspect="1" noChangeArrowheads="1"/>
          </p:cNvPicPr>
          <p:nvPr/>
        </p:nvPicPr>
        <p:blipFill>
          <a:blip r:embed="rId2" cstate="print"/>
          <a:srcRect/>
          <a:stretch>
            <a:fillRect/>
          </a:stretch>
        </p:blipFill>
        <p:spPr bwMode="auto">
          <a:xfrm>
            <a:off x="4787900" y="1844675"/>
            <a:ext cx="4356100" cy="3397250"/>
          </a:xfrm>
          <a:prstGeom prst="rect">
            <a:avLst/>
          </a:prstGeom>
          <a:noFill/>
          <a:ln w="9525">
            <a:noFill/>
            <a:miter lim="800000"/>
            <a:headEnd/>
            <a:tailEnd/>
          </a:ln>
        </p:spPr>
      </p:pic>
      <p:sp>
        <p:nvSpPr>
          <p:cNvPr id="65541" name="TextBox 4"/>
          <p:cNvSpPr txBox="1">
            <a:spLocks noChangeArrowheads="1"/>
          </p:cNvSpPr>
          <p:nvPr/>
        </p:nvSpPr>
        <p:spPr bwMode="auto">
          <a:xfrm>
            <a:off x="5000625" y="5572125"/>
            <a:ext cx="2857500" cy="461963"/>
          </a:xfrm>
          <a:prstGeom prst="rect">
            <a:avLst/>
          </a:prstGeom>
          <a:noFill/>
          <a:ln w="9525">
            <a:noFill/>
            <a:miter lim="800000"/>
            <a:headEnd/>
            <a:tailEnd/>
          </a:ln>
        </p:spPr>
        <p:txBody>
          <a:bodyPr>
            <a:spAutoFit/>
          </a:bodyPr>
          <a:lstStyle/>
          <a:p>
            <a:r>
              <a:rPr lang="en-US" dirty="0"/>
              <a:t>cf. Fig. 2.11  p 33</a:t>
            </a:r>
            <a:endParaRPr lang="en-CA" dirty="0"/>
          </a:p>
        </p:txBody>
      </p:sp>
      <p:cxnSp>
        <p:nvCxnSpPr>
          <p:cNvPr id="4" name="Elbow Connector 3"/>
          <p:cNvCxnSpPr/>
          <p:nvPr/>
        </p:nvCxnSpPr>
        <p:spPr>
          <a:xfrm rot="5400000">
            <a:off x="3851920" y="683051"/>
            <a:ext cx="1440160" cy="1296144"/>
          </a:xfrm>
          <a:prstGeom prst="bentConnector3">
            <a:avLst/>
          </a:prstGeom>
          <a:ln>
            <a:tailEnd type="arrow"/>
          </a:ln>
        </p:spPr>
        <p:style>
          <a:lnRef idx="1">
            <a:schemeClr val="accent5"/>
          </a:lnRef>
          <a:fillRef idx="0">
            <a:schemeClr val="accent5"/>
          </a:fillRef>
          <a:effectRef idx="0">
            <a:schemeClr val="accent5"/>
          </a:effectRef>
          <a:fontRef idx="minor">
            <a:schemeClr val="tx1"/>
          </a:fontRef>
        </p:style>
      </p:cxnSp>
      <p:sp>
        <p:nvSpPr>
          <p:cNvPr id="6" name="TextBox 5"/>
          <p:cNvSpPr txBox="1"/>
          <p:nvPr/>
        </p:nvSpPr>
        <p:spPr>
          <a:xfrm>
            <a:off x="4572000" y="144139"/>
            <a:ext cx="2736428" cy="461665"/>
          </a:xfrm>
          <a:prstGeom prst="rect">
            <a:avLst/>
          </a:prstGeom>
          <a:noFill/>
        </p:spPr>
        <p:txBody>
          <a:bodyPr wrap="square" rtlCol="0">
            <a:spAutoFit/>
          </a:bodyPr>
          <a:lstStyle/>
          <a:p>
            <a:r>
              <a:rPr lang="en-CA" dirty="0" smtClean="0"/>
              <a:t>Self pollination</a:t>
            </a:r>
            <a:endParaRPr lang="en-CA" dirty="0"/>
          </a:p>
        </p:txBody>
      </p:sp>
      <p:pic>
        <p:nvPicPr>
          <p:cNvPr id="17410" name="Picture 2" descr="http://t2.gstatic.com/images?q=tbn:ANd9GcRpdMyxeweIOCzh1Mc1q8FWyViWnS2MZQJ0F3z-mMgdthFA_suB"/>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20" b="98980" l="1938" r="98450"/>
                    </a14:imgEffect>
                  </a14:imgLayer>
                </a14:imgProps>
              </a:ext>
              <a:ext uri="{28A0092B-C50C-407E-A947-70E740481C1C}">
                <a14:useLocalDpi xmlns:a14="http://schemas.microsoft.com/office/drawing/2010/main" val="0"/>
              </a:ext>
            </a:extLst>
          </a:blip>
          <a:srcRect/>
          <a:stretch>
            <a:fillRect/>
          </a:stretch>
        </p:blipFill>
        <p:spPr bwMode="auto">
          <a:xfrm rot="964486">
            <a:off x="6942663" y="839366"/>
            <a:ext cx="245745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www.growingforyou.com/images/264_MovingButterfly.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258490">
            <a:off x="2820160" y="127627"/>
            <a:ext cx="1286208" cy="14552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www.growingforyou.com/images/264_MovingButterfly.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347984">
            <a:off x="-81590" y="184263"/>
            <a:ext cx="1286208" cy="14552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26"/>
          <p:cNvSpPr>
            <a:spLocks noGrp="1" noChangeArrowheads="1"/>
          </p:cNvSpPr>
          <p:nvPr>
            <p:ph type="title"/>
          </p:nvPr>
        </p:nvSpPr>
        <p:spPr>
          <a:xfrm>
            <a:off x="323528" y="44624"/>
            <a:ext cx="7125113" cy="924475"/>
          </a:xfrm>
        </p:spPr>
        <p:txBody>
          <a:bodyPr/>
          <a:lstStyle/>
          <a:p>
            <a:pPr eaLnBrk="1" hangingPunct="1"/>
            <a:r>
              <a:rPr lang="en-US" dirty="0" smtClean="0"/>
              <a:t>Advantages</a:t>
            </a:r>
            <a:endParaRPr lang="en-CA" dirty="0" smtClean="0"/>
          </a:p>
        </p:txBody>
      </p:sp>
      <p:sp>
        <p:nvSpPr>
          <p:cNvPr id="66563" name="Rectangle 1027"/>
          <p:cNvSpPr>
            <a:spLocks noGrp="1" noChangeArrowheads="1"/>
          </p:cNvSpPr>
          <p:nvPr>
            <p:ph idx="1"/>
          </p:nvPr>
        </p:nvSpPr>
        <p:spPr>
          <a:xfrm>
            <a:off x="107504" y="987426"/>
            <a:ext cx="7992888" cy="4764820"/>
          </a:xfrm>
        </p:spPr>
        <p:txBody>
          <a:bodyPr>
            <a:normAutofit/>
          </a:bodyPr>
          <a:lstStyle/>
          <a:p>
            <a:pPr eaLnBrk="1" hangingPunct="1"/>
            <a:r>
              <a:rPr lang="en-US" sz="2000" b="1" dirty="0" smtClean="0"/>
              <a:t>Sexual Reproduction</a:t>
            </a:r>
          </a:p>
          <a:p>
            <a:pPr lvl="1" eaLnBrk="1" hangingPunct="1"/>
            <a:r>
              <a:rPr lang="en-US" sz="2000" dirty="0" smtClean="0"/>
              <a:t>Advantage – genetic variability </a:t>
            </a:r>
          </a:p>
          <a:p>
            <a:pPr marL="457200" lvl="1" indent="0" eaLnBrk="1" hangingPunct="1">
              <a:buNone/>
            </a:pPr>
            <a:r>
              <a:rPr lang="en-US" sz="2000" dirty="0" smtClean="0"/>
              <a:t>(increased fitness)</a:t>
            </a:r>
          </a:p>
          <a:p>
            <a:pPr lvl="2"/>
            <a:r>
              <a:rPr lang="en-US" sz="1800" dirty="0" smtClean="0"/>
              <a:t>Helps species survive environmental changes</a:t>
            </a:r>
          </a:p>
          <a:p>
            <a:pPr marL="914400" lvl="2" indent="0">
              <a:buNone/>
            </a:pPr>
            <a:endParaRPr lang="en-US" sz="1800" dirty="0" smtClean="0"/>
          </a:p>
          <a:p>
            <a:pPr eaLnBrk="1" hangingPunct="1"/>
            <a:r>
              <a:rPr lang="en-US" sz="2000" b="1" dirty="0" smtClean="0"/>
              <a:t>Asexual Reproduction</a:t>
            </a:r>
          </a:p>
          <a:p>
            <a:pPr lvl="1" eaLnBrk="1" hangingPunct="1"/>
            <a:r>
              <a:rPr lang="en-US" sz="2000" dirty="0" smtClean="0"/>
              <a:t>Advantage – </a:t>
            </a:r>
          </a:p>
          <a:p>
            <a:pPr lvl="2"/>
            <a:r>
              <a:rPr lang="en-US" sz="1800" dirty="0" smtClean="0"/>
              <a:t>high number of offspring produced with low energy output</a:t>
            </a:r>
          </a:p>
          <a:p>
            <a:pPr lvl="2"/>
            <a:r>
              <a:rPr lang="en-US" sz="1800" dirty="0" smtClean="0"/>
              <a:t>No need to find a mate</a:t>
            </a:r>
          </a:p>
          <a:p>
            <a:pPr lvl="2"/>
            <a:r>
              <a:rPr lang="en-US" sz="1800" dirty="0" smtClean="0"/>
              <a:t>No need for specialized cells</a:t>
            </a:r>
          </a:p>
          <a:p>
            <a:pPr lvl="1" eaLnBrk="1" hangingPunct="1"/>
            <a:endParaRPr lang="en-US" sz="2000" dirty="0" smtClean="0"/>
          </a:p>
        </p:txBody>
      </p:sp>
      <p:sp>
        <p:nvSpPr>
          <p:cNvPr id="2" name="AutoShape 2" descr="data:image/jpeg;base64,/9j/4AAQSkZJRgABAQAAAQABAAD/2wCEAAkGBhMQEBAUEhIQDxAQDxAPEhQQFBIQFRIQFRAVFBUUFBQXHCYeFxkjGRQUHy8gIycpLCwsFR4xNTAqNSYrLCkBCQoKDgwOFw8PGikcHBwpKSkpKSkpKSkpKSkpLCkpKSkpKSwpKSkpKSkpKSkpLCwpLCwsLCkpKSksLCkpKSkpKf/AABEIAMkA+gMBIgACEQEDEQH/xAAcAAABBQEBAQAAAAAAAAAAAAAEAAECAwUGBwj/xAA/EAABAwIEBAQEAwYDCQEAAAABAAIRAwQFEiExQVFhcQYigZETMqGxI9HwFDNCUnLBYrLhBxUkU2OCkqLxFv/EABkBAAMBAQEAAAAAAAAAAAAAAAECAwAEBf/EACERAAICAwEBAAIDAAAAAAAAAAABAhEDEiExQRNhBFFx/9oADAMBAAIRAxEAPwD1MtUSFNQK4KPRQk8JkpWow+VKEwcnzLUCiSiQmLksy1BEllSTytQRQmKeULiOJspMMuh0aBNQoTPVIfZctht9Vfmc+pmYHaALUOJHKIGp0/JK4h8NRxVFS8Y3dwHdBGnVqNGuhMQNIPJZuJ2FUnK7aJHfkqxwtolLIkb77tumo12T06wdqCCFwVWq9rg2XOg6d1r4bnDtCYzcO3EIywV4ZZLOra5PKymVnsdBIcD9OiliGLfDAEeY7RxKlrXpX/DVlTaV5ziV1UDw6pWcTmnK13DkQF0lh4xo5WhwI2E8tEdULTOkSVbaocAWkOB1BHJTlLQEOlKaVGVhqJSnUQklMSlRIShPKKFZGEoTppRoIkxKcJZVgWMmKkQolEIsqUJAp1gWRASUoSIWGHhRISaU5WAM0SuOx/D3l1R73hoMwOIELsWrjvFVckubBJ/NVjWvRXdmNgVZ3xcu7eOY6RzXSuxWkyo1hqNEgbmdVyOJhtpbOqvJLtAB3XHW+O0a4IcK5uviNNL4eQMyT5g7jKbHj28NkyVw9lHiwMc9rdZlzeXOAoXfippY12UjQE7aOgnn0WZ4ewZwojMASQSHHlyPWFX+zGuSxrYyiXdNSAqJMm6BLhpruLgYg+pcdhHdbvh2qAC0nMQNSSNQDufVCv8ADT6ecN1kl3KDwXNYviDrWi94Ia+RTYCYzEu+yzTToF/T0O5phvUHXQ7LExmgA01A4zsBrp2XEtxK7s3UnXVdh+P5gGPa+BGoOX5dCN107L6pcNhmvfUlSyRaZXHNM5m4c4vjc8TxW7h3hmo9oOYRvzQd3YGm7VokmZXSeHrwtyD5iTACSFN9KybS4bvh62dTo5HEktcQD0WmFFuyklfooimlShKErQbGT5kxShKKPmSTZU5TIVilMlCeEQCKWVJLMjZiJBTZU5cmzoDEoShNnT5lgChRIUpTLBGypiE8qJJ5IDCj1WBjVEtdmADtNQfpC1byqWtPD6Lkbm9qPflIcc2nQcNSE8FbFdIxfEdq+7t8ga7zO4/wweQS8Kf7OG0KjKzjMRoRuTzC6+jaRvsADpzWrbMc5o8sDYHmulP4Skl6WXd4yhSOgEDQDiZG3uuctMdYKtSGgZ8nCJJzfZXeNqXw6EkkaiNY2I/NcNgFZ1SsA2SQ4EAa5hKbvgvp6ka0tgnR2p6rzn/aF4cq3ImkAGs3LtdOmmq76lZVMjnODpJEAbwTACiyqJyOHGB0IWlfwaNNUfOVbB6lJ+V0ggjgY35r2/wrYZKVMgzNNjnu65YMK/GfDdJ5J0M/MAIHcI2xt8lHIxo8ohsfTdC0+AjHUpv3Mg+VpJ0AO5K0fDuHZRnc1rDHlA1gc5WfZ4dlzOe7NUO+aYHQBGWF89hgt8vBxU5KkVN9PKro1MwVmVczGGzJ5TEJIJjcEU8qKdBs3B08pgmlFCkpUcycJkwokkkoQARjskW9lIhRhEaxk4KeEi1A3okpTBqcojCIUHt03SzdFm4heE+RmrjyWSt0YysUqvq1xTZJG+kwO66WywxlNmoBeRqVPBsN+E2SPO7UmBK0S79SuyMdTllksyatsydAQfSCp21cB4pvmD8hjSfTRWVd9gPuqH1iSGuHUGdvZML0z/GNga1ANGVxa7MJO8SIXL+FfDz2V21CwANeflIMnkOiM8R4u+ncfDJytcM0n+bXQIah4jNNzWgAioRLW7gk6uUXmW1HbH+PJws7y8vxb08ztXOLQGtBdvMDRZlW0L3h4YA7/FIgHmOavfQaMr3OJytytBJj25qymCdSS3lrP/xWu0ciVE6WGZt4nkimWMCIGndNRrdx3gytChU05oUByZgYhhxnMBGixr10N8xkDhtC7mvBC5jFrBpDhqCZ3iN0yjfAKTGwa9a5g1C1WvBXI4VhL2PJa5oa0z5uI9V1tra1I1AdOsiFyyxNFllT4ShNlUywjcQmKg4lLtFbgpSlPROOyWg+DSmhSPZJOlQLGCSdPCFgGypQnSlOgCyJZVKU4ZOwPsVqA5UVwou0V4pGQIiealcWgFNx5NJ+iaEGxJZUWULQEaz+hKovKQaQBxR9u7TnoFnYy4B1MzHmDT2K6HBNUiKm7speyRuh6dgA8GFoUeyJ05LY8dDzyWQe+AOyGq1kSVl39SFWicfSbnhB13+iBfiMGB9UhfjifsoykdcYmH4ksjWeHcQfssqxwpwqtdMgHc777Lo7x4IMazwlD2DZJzNgbgrgkndnpwyVCjoKdUu4eh2V7Pf8kDSqgcR7omncA+y6YSdHnSj0Lp19NkdbV1lZp19wrW1do4KykScTSuK8ArLdSzk8R6hO+vm02KcVQN/f5VaDIszMW/CpuygBztJ5DRdbhhmjTI402n6LjMYuQ9paDx0cePRddgE/s9Kd8sFNNcRMlet1HWfoJQko67dBpn/qBvoQQp17cEaaFc08d9RaE9VRmpwUZ+wqi4oZTxXO4OPpZTT8KiU2qcNSy90jYwxBUdVIhRjuhQCUJwEp6Kyg0EgbSqpfDN0UvcWid1r0mwB2QN9TDGabkgCe6Oa/Qdl0wjSOaclIprnzs/7v7IfGKhFGrH/L/uqb2+Dbik07Fjz6+WE+J1s1GrwPw3eukqyREKw+pNNnVrfsszxOJYOhB9lfhFx+Ez+hv2VPiCsAxpMwSil0YPoU/KDzAPuFbmhD2dwHMb2CulaqMV1Hk8FlYhRLp4D/AEWu94A03VN1TJIAIEg8OiRvlDwXTgcTuck85XO3eJkiR822/wBV2+OWQLnhzpaWZmmAId+S82rtyuI0iYlczR3eB1ti7xv+ite0xQuAEx/dcvUumx8w9wnpYg1pHnb7qbQykkdVcXxbqCmoYw6DJAjYlYH+9WniCUfgNH9ouA1xAYGlx4ALJBUk+GvQxkhw84cHxMHKAV01k/MJkSeEkqjB8EpnOXNBaDlYIGg4rpqeE02AQ1uitCNnPkerARSG8J3CRoJ7q68im4a6IW4q5hpr2V0czZiYw0Bh2B6CF0vhO5zWzJMkS32XEYrXOeCTBkQeBXR+FLrJRA1nNI/JVatCnQYq8BrDt+LT/wAwRFxVhpPLX2XPY7ioPw2yJFZh3HPYrVuazS108ikcWJZotdohL/8Ag6mPpKspVxlHYa+iFvLgZ6ckAZxEmODkkoXweLrpSSUpKvu6cCd9kJ8QLilHU6oz2VlolLXkkI6p5CSxhNpZtAUPdvNF9EuMNL4PqEJjF5UpBrmc4dG/60XM3uL1Kj2Zy6ATvMDqumMYrv0jLZnXYxi4yho3zNI9EVb3wLZnYArhr68PlngQEdSuiZ1McuHddcWqJUw3FL//AIugQR+7qnXYwWmPaUZe1/wn+bRzHjtouZr3BdcUnGTAeBO2rdgtOvVzMO2mmvEHkmbQEgrBLvNSbv8AK3Tfgo49c+RnIGTPKdlneH6oGWTDYAU8af8AhvHRwb21IRTRmjcsfE9uGDgQBoNURU8VUeTvaFx2AYK2pTa9zqkmflIaAtZ2B0Ru0u7ucuZzVlPxtBWI+JmOZDAAZmZQDcedIOds6cVGthdEbMb6yfuhn2NL+VvoAufLmriOnFjoFvr7PGZwG/EbLKqWlNwjO2Fo3Ngzg0eyovLUBrcoAPQKazfoo8dmWcEpT87fQBR/3JRn5wt62pDKJA9kQ20HIewTPN+hfw/swKWEUgfnC07emymfK4RAHVW3mHg8BHZKnZBrdgdEjzXwKx0bFnixFJ2okgweA1CMr+ITlaI3P0AXL0AZyxpMwjPgtJBI2SrM0x3FV4dPa+JWBoDhLumqs/8A0tLXy8OULln2beo7FAXdqANC73XSv5ETjliNrHMdpVBlFNocTGbb2VeD1vwokjUiR3lca95FZsmeOq6vBGSx0/zaR2C6ceWyTg0Sv3RTkkSare5j+L+y0qmJ+V39KyceEUh/UI/8gnrOikT0KvcRVFnSsxU5GRpoN1kYxiZaWuBEZ2ujWdN9fVZ1G7imNZkCPYbLPxO5L26mfO3Tptsk2QdWd1VxoFrZO4HvuibYZ2NeC0tcJC45pOUcg0eyvwylcHKAHfDJkHhG4M++nVQy6NDQUkdeE0FIRA7dk+YdVwUdI2VU17UOa5p2cI2CJSlVMcDjFqWiDIc3odYO4Rdg45eWkrr6tIO+YNI6gFcnWGSo9p5n0CZSo1GRUcGvZBOj+JncHj3KMrXJyCOP5oK94neHNPsUS9wyH7eqpuvoiiQwuo7IIiQ4gzxgkIzFCXU28Nz6oPBDpUnQio/bkYIRWIOHwncIMCUY5O0Bx4GeFH/gNHJzh9Vp1Ssnwk2ab42zz7har+K55e2dEPAStsgXCEfUQNwueXSqRVklV1aW3dTaVe9shKgkKFMR7/dWhqhS0nupVHaHsmsxJzZTGnoqaVbTr1RTSClZgMsDdeKdhlRu3aqVBqVsxcxior0pRbAm+HqjZqRy2N2oZUpHmI/9gukwF0Uj1I+yz/EtDy0zxD4/ujMPqAU28DH1XZilSOWcbZR4lq+VjdszwPqFG8qfgu/of/lKox6pmdQG81B9NU984ljw0GcjgA0TPlOwCruScAXDauaiw7aDrwCi62e46NL4OsCdOeibCbN4a0Fj9QI8rt4HRd5gGF/CYS4Q5/D+Vo2CRzYyiYmF2T6vlDSBxJBbp6rradLK1oEQ0AegVhPdI+qRuxyMHomg9E5hNI6oGJEJwB1ThOnCRDAh7jDKb5LmyTxRSaVqBZiv8MUNTD9f8ZWZf4CQTkEt0gbHZdS5UPU2Ml/ZxllYVKJeXiA8gjUHUCE+I1Jpn9arpcQsvitidRseX+iyH+GKr9PiUwOYzfZND00ifgsH9ncTxqO+mi0qw3RdlhIoUgxuoaNTzJ1JQtcbp8kWkDG7AXIOtujaqEfuuU6SnIrpgeiRGipe/RLQLKPjQSouvNwhr+vDTG4WXbXEu14plG0azXdWJI9VpWztB2WPQOq1ab9N+CVqgkazhMbyraaHdur6ZSmCGlSaNVU0q5qxgDxEz8EHlUH1EIei7yt/pWtiVj8ai5oOUmC0naQsR1jWYAIzcOC6cb5RCXoTZ4MLqpBeWCn5pAmZMLqcNwKnRIcJc4bE6RpwCF8N4c6mwlwAc499Ftwi+MQkAnSaE6ARR1UUnOUUQEgOqb1SCaFjFoanhJKFQAiFWVZCi4LMJU8KghEFV5VNIayjKiLZhTCkpDQJ4LtiyZZXfosWudSj61VZdapqVTJ4bGulNVDHdXVXaIKpUhcDOosqFCV3aKute5T3Q1W801WSYHSA72pustlSCibquCUKFaK4RcumrbVtkcy5XPi4hG2tWeKWSGUjXbUlGUSslr4WjbO01UmioYw6ohqEpFECogYJBUqVuHEShhV1WlZU5hdGL0lM2LelDQkQrLcaJ3s1XVkimrOSD6VhqfKpAKUKFFLKsqRarcibKi0ZsqhKFMhKFtTWW5Usisyp4VKJ7FJCrcry1QLUBkwfKmLVfCbKhQ+xWGqqsUSQgr5369EyN6ZV5WMrPqVlK9rwsm4veqlN2WSo0HV0DXroOveyN1n1b4qOo7kWXtyhHXcj0Qd5dShfiqiiSbsnWrnMr6dVAVXJqdyqUIG1H6hFULhZfxJUvjQEGgm5SuZcFqUbnbVcxb1Yk9UY272UnEeMqOopXAVn7QsKhdSim11Jx6U3Nu3dK27B65u1rrZsrjUK2PhOfh0NGqryVn29WSFoMC6pSs5UqEAnAUsiTWqdGsUKOVWQmLFqNZCEoUvhpoRNZdCUJ0lShSshKFYolCg2VFqYtVsJIUNZQ4LIxSpC236Bcr4kuOA/Wi2rHh6c9i94BOq56veEofF8QOY901Guw05O6lqdAn3vNC3F6BxVd5VadiFk3L+qMYit0EXN9qhxfaoF5niqajI4qlUJZruuxCEqXsLNqXEA6yhP2jUGduCbURzSOrpXAgKRrrmxiukSmGKnmtozbo6ht8iKV7ouUp3xKJpXiRwDZ19reI9lzK5GhfdVqW16p6jJnVWt7C2bO9Gmq4hl+jLTFTOhlbT6Gz1HCqswt1oXJeFw5wBPFdcBsrJcOeTpjqWVRThKJYxTwnTomsgUoU0lqNYySSSoEYqJKkVFyBhi5QdWA3TOQl18p7H7JGyijZn3/iNgdk3MrmcexofwjNw+iVX96exQbNnd0m7OtRSXDhcVzvJIYYkrIqXFUCACAvRr75SuYxDZZSsQ5Cpf1J1lCV7151Wtc7lZlfiqREkBVbx6ofdPKLeqnqtEXYIaruZTZir3Ksok2islIEhWJwsKkMy4cOKvp3ru6HVrNkA9DaWIHsj6GKuCy6aLpbBTaRSLNNmMuI039Vt4HeS5kzqQSsfDdvVdBYbjuks6InquG4pTpNZqNdF1dG6D2ggjVeUP/dt7hd1gP7tn64LKfw2aCpM6LMpqlWMWOVkgFJME6KEYkkkkQH//2Q=="/>
          <p:cNvSpPr>
            <a:spLocks noChangeAspect="1" noChangeArrowheads="1"/>
          </p:cNvSpPr>
          <p:nvPr/>
        </p:nvSpPr>
        <p:spPr bwMode="auto">
          <a:xfrm>
            <a:off x="63500" y="-927100"/>
            <a:ext cx="2381250" cy="1914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8436" name="Picture 4" descr="http://3.bp.blogspot.com/_xhjDWq0wkWA/TGgiouf6d0I/AAAAAAAAAE8/YC_QXMTOoqg/s1600/wokout_anim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1112"/>
            <a:ext cx="2876795" cy="2442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438" name="Picture 6" descr="http://images.nationalgeographic.com/wpf/media-live/photos/000/088/cache/male-peacock_8895_600x4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0067" y="4335339"/>
            <a:ext cx="3066389" cy="22997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5833"/>
            <a:ext cx="7125113" cy="924475"/>
          </a:xfrm>
        </p:spPr>
        <p:txBody>
          <a:bodyPr/>
          <a:lstStyle/>
          <a:p>
            <a:r>
              <a:rPr lang="en-CA" dirty="0" smtClean="0"/>
              <a:t>Disadvantages</a:t>
            </a:r>
            <a:endParaRPr lang="en-CA" dirty="0"/>
          </a:p>
        </p:txBody>
      </p:sp>
      <p:sp>
        <p:nvSpPr>
          <p:cNvPr id="3" name="Content Placeholder 2"/>
          <p:cNvSpPr>
            <a:spLocks noGrp="1"/>
          </p:cNvSpPr>
          <p:nvPr>
            <p:ph idx="1"/>
          </p:nvPr>
        </p:nvSpPr>
        <p:spPr>
          <a:xfrm>
            <a:off x="179512" y="1412777"/>
            <a:ext cx="7955043" cy="4968552"/>
          </a:xfrm>
        </p:spPr>
        <p:txBody>
          <a:bodyPr>
            <a:normAutofit lnSpcReduction="10000"/>
          </a:bodyPr>
          <a:lstStyle/>
          <a:p>
            <a:pPr marL="0" lvl="1" indent="0">
              <a:buNone/>
            </a:pPr>
            <a:r>
              <a:rPr lang="en-US" sz="2000" dirty="0" smtClean="0"/>
              <a:t>Sexual</a:t>
            </a:r>
          </a:p>
          <a:p>
            <a:pPr marL="342900" lvl="1" indent="-342900"/>
            <a:r>
              <a:rPr lang="en-US" sz="2000" dirty="0" smtClean="0"/>
              <a:t>Disadvantage  </a:t>
            </a:r>
          </a:p>
          <a:p>
            <a:pPr marL="742950" lvl="2" indent="-342900"/>
            <a:r>
              <a:rPr lang="en-US" sz="1800" dirty="0" smtClean="0"/>
              <a:t>high </a:t>
            </a:r>
            <a:r>
              <a:rPr lang="en-US" sz="1800" dirty="0"/>
              <a:t>energy cost </a:t>
            </a:r>
          </a:p>
          <a:p>
            <a:pPr marL="742950" lvl="2" indent="-342900"/>
            <a:r>
              <a:rPr lang="en-US" sz="1800" dirty="0" smtClean="0"/>
              <a:t>mate required</a:t>
            </a:r>
          </a:p>
          <a:p>
            <a:pPr marL="742950" lvl="2" indent="-342900"/>
            <a:r>
              <a:rPr lang="en-US" sz="1800" dirty="0" smtClean="0"/>
              <a:t>Produces limited number of offspring</a:t>
            </a:r>
          </a:p>
          <a:p>
            <a:pPr marL="1200150" lvl="3" indent="-342900"/>
            <a:r>
              <a:rPr lang="en-US" sz="1600" dirty="0" smtClean="0"/>
              <a:t>Production of offspring focuses on variability over numbers</a:t>
            </a:r>
          </a:p>
          <a:p>
            <a:pPr marL="742950" lvl="2" indent="-342900"/>
            <a:endParaRPr lang="en-US" sz="1800" dirty="0" smtClean="0"/>
          </a:p>
          <a:p>
            <a:pPr marL="742950" lvl="2" indent="-342900"/>
            <a:endParaRPr lang="en-US" sz="1800" dirty="0"/>
          </a:p>
          <a:p>
            <a:r>
              <a:rPr lang="en-CA" dirty="0" smtClean="0"/>
              <a:t>Asexual</a:t>
            </a:r>
          </a:p>
          <a:p>
            <a:pPr marL="342900" lvl="1" indent="-342900"/>
            <a:r>
              <a:rPr lang="en-US" sz="2000" dirty="0"/>
              <a:t>Disadvantage </a:t>
            </a:r>
            <a:endParaRPr lang="en-US" sz="2000" dirty="0" smtClean="0"/>
          </a:p>
          <a:p>
            <a:pPr marL="742950" lvl="2" indent="-342900"/>
            <a:r>
              <a:rPr lang="en-US" sz="1800" dirty="0" smtClean="0"/>
              <a:t> </a:t>
            </a:r>
            <a:r>
              <a:rPr lang="en-US" sz="1800" dirty="0"/>
              <a:t>no </a:t>
            </a:r>
            <a:r>
              <a:rPr lang="en-US" sz="1800" dirty="0" smtClean="0"/>
              <a:t>variability</a:t>
            </a:r>
          </a:p>
          <a:p>
            <a:pPr marL="1200150" lvl="3" indent="-342900"/>
            <a:r>
              <a:rPr lang="en-US" sz="1600" dirty="0" smtClean="0"/>
              <a:t>If conditions become unfavorable, entire population may be wiped out</a:t>
            </a:r>
            <a:endParaRPr lang="en-CA" sz="1600" dirty="0"/>
          </a:p>
          <a:p>
            <a:endParaRPr lang="en-CA" dirty="0" smtClean="0"/>
          </a:p>
          <a:p>
            <a:endParaRPr lang="en-CA" dirty="0"/>
          </a:p>
        </p:txBody>
      </p:sp>
      <p:pic>
        <p:nvPicPr>
          <p:cNvPr id="4" name="Picture 8" descr="http://t0.gstatic.com/images?q=tbn:ANd9GcQV-e8Cbs9PzFG3i4fyePfOMNIIky1B0rOMPfnP1TuDbgbs1gA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0"/>
            <a:ext cx="5040560" cy="28529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13714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dirty="0" smtClean="0"/>
              <a:t>Hermaphrodites</a:t>
            </a:r>
            <a:endParaRPr lang="en-CA" dirty="0" smtClean="0"/>
          </a:p>
        </p:txBody>
      </p:sp>
      <p:sp>
        <p:nvSpPr>
          <p:cNvPr id="67587" name="Rectangle 3"/>
          <p:cNvSpPr>
            <a:spLocks noGrp="1" noChangeArrowheads="1"/>
          </p:cNvSpPr>
          <p:nvPr>
            <p:ph idx="1"/>
          </p:nvPr>
        </p:nvSpPr>
        <p:spPr>
          <a:xfrm>
            <a:off x="395536" y="1279388"/>
            <a:ext cx="7125112" cy="4051437"/>
          </a:xfrm>
        </p:spPr>
        <p:txBody>
          <a:bodyPr/>
          <a:lstStyle/>
          <a:p>
            <a:pPr eaLnBrk="1" hangingPunct="1"/>
            <a:r>
              <a:rPr lang="en-US" dirty="0" smtClean="0"/>
              <a:t>Can produce either sperm or ova</a:t>
            </a:r>
          </a:p>
          <a:p>
            <a:pPr eaLnBrk="1" hangingPunct="1"/>
            <a:r>
              <a:rPr lang="en-US" dirty="0" smtClean="0"/>
              <a:t>may self- fertilize</a:t>
            </a:r>
          </a:p>
          <a:p>
            <a:pPr eaLnBrk="1" hangingPunct="1"/>
            <a:endParaRPr lang="en-US" dirty="0" smtClean="0"/>
          </a:p>
          <a:p>
            <a:pPr eaLnBrk="1" hangingPunct="1"/>
            <a:r>
              <a:rPr lang="en-US" dirty="0" smtClean="0"/>
              <a:t>eg. slugs, worms, snails, some fish</a:t>
            </a:r>
            <a:endParaRPr lang="en-CA" dirty="0" smtClean="0"/>
          </a:p>
        </p:txBody>
      </p:sp>
      <p:pic>
        <p:nvPicPr>
          <p:cNvPr id="67588" name="Picture 4" descr="slug"/>
          <p:cNvPicPr>
            <a:picLocks noChangeAspect="1" noChangeArrowheads="1"/>
          </p:cNvPicPr>
          <p:nvPr/>
        </p:nvPicPr>
        <p:blipFill>
          <a:blip r:embed="rId2" cstate="print"/>
          <a:srcRect/>
          <a:stretch>
            <a:fillRect/>
          </a:stretch>
        </p:blipFill>
        <p:spPr bwMode="auto">
          <a:xfrm>
            <a:off x="1835696" y="4628480"/>
            <a:ext cx="2857500" cy="2038350"/>
          </a:xfrm>
          <a:prstGeom prst="rect">
            <a:avLst/>
          </a:prstGeom>
          <a:ln>
            <a:noFill/>
          </a:ln>
          <a:effectLst>
            <a:softEdge rad="112500"/>
          </a:effectLst>
        </p:spPr>
      </p:pic>
      <p:pic>
        <p:nvPicPr>
          <p:cNvPr id="67589" name="Picture 5" descr="snail-3"/>
          <p:cNvPicPr>
            <a:picLocks noChangeAspect="1" noChangeArrowheads="1"/>
          </p:cNvPicPr>
          <p:nvPr/>
        </p:nvPicPr>
        <p:blipFill>
          <a:blip r:embed="rId3" cstate="print"/>
          <a:srcRect/>
          <a:stretch>
            <a:fillRect/>
          </a:stretch>
        </p:blipFill>
        <p:spPr bwMode="auto">
          <a:xfrm>
            <a:off x="5004048" y="332656"/>
            <a:ext cx="3679825" cy="2693987"/>
          </a:xfrm>
          <a:prstGeom prst="rect">
            <a:avLst/>
          </a:prstGeom>
          <a:ln>
            <a:noFill/>
          </a:ln>
          <a:effectLst>
            <a:softEdge rad="112500"/>
          </a:effectLst>
        </p:spPr>
      </p:pic>
      <p:pic>
        <p:nvPicPr>
          <p:cNvPr id="67590" name="Picture 6" descr="worm-caliginosa"/>
          <p:cNvPicPr>
            <a:picLocks noChangeAspect="1" noChangeArrowheads="1"/>
          </p:cNvPicPr>
          <p:nvPr/>
        </p:nvPicPr>
        <p:blipFill>
          <a:blip r:embed="rId4" cstate="print"/>
          <a:srcRect/>
          <a:stretch>
            <a:fillRect/>
          </a:stretch>
        </p:blipFill>
        <p:spPr bwMode="auto">
          <a:xfrm>
            <a:off x="5868144" y="3510880"/>
            <a:ext cx="2411412" cy="2235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Best of Both Worlds</a:t>
            </a:r>
            <a:endParaRPr lang="en-CA" dirty="0"/>
          </a:p>
        </p:txBody>
      </p:sp>
      <p:sp>
        <p:nvSpPr>
          <p:cNvPr id="3" name="Content Placeholder 2"/>
          <p:cNvSpPr>
            <a:spLocks noGrp="1"/>
          </p:cNvSpPr>
          <p:nvPr>
            <p:ph idx="1"/>
          </p:nvPr>
        </p:nvSpPr>
        <p:spPr>
          <a:xfrm>
            <a:off x="179512" y="1412777"/>
            <a:ext cx="8568951" cy="5040560"/>
          </a:xfrm>
        </p:spPr>
        <p:txBody>
          <a:bodyPr/>
          <a:lstStyle/>
          <a:p>
            <a:r>
              <a:rPr lang="en-CA" sz="2000" dirty="0" smtClean="0"/>
              <a:t>Many organisms are capable of producing both sexually and asexually</a:t>
            </a:r>
          </a:p>
          <a:p>
            <a:pPr lvl="1"/>
            <a:r>
              <a:rPr lang="en-CA" sz="2000" dirty="0" smtClean="0"/>
              <a:t>Examples:</a:t>
            </a:r>
          </a:p>
          <a:p>
            <a:pPr lvl="2"/>
            <a:r>
              <a:rPr lang="en-CA" sz="2000" i="1" dirty="0" smtClean="0"/>
              <a:t>Rhizopus</a:t>
            </a:r>
            <a:r>
              <a:rPr lang="en-CA" sz="2000" dirty="0" smtClean="0"/>
              <a:t> is a mold that produces asexual pores that can be black, blue, yellow, red, etc.</a:t>
            </a:r>
          </a:p>
          <a:p>
            <a:pPr lvl="2"/>
            <a:r>
              <a:rPr lang="en-CA" sz="2000" i="1" dirty="0" smtClean="0"/>
              <a:t>Rhizopus </a:t>
            </a:r>
            <a:r>
              <a:rPr lang="en-CA" sz="2000" dirty="0" smtClean="0"/>
              <a:t>also reproduces sexually by producing zygospores which contain genetic information from two different sources</a:t>
            </a:r>
          </a:p>
          <a:p>
            <a:pPr lvl="2"/>
            <a:r>
              <a:rPr lang="en-CA" sz="2000" dirty="0" smtClean="0"/>
              <a:t>Many plants can reproduce sexually, but also sexually but also asexually (using bulbs are runners)</a:t>
            </a:r>
          </a:p>
          <a:p>
            <a:pPr lvl="2"/>
            <a:r>
              <a:rPr lang="en-CA" sz="2000" dirty="0" smtClean="0"/>
              <a:t>Aphids also reproduce sexually and asexually</a:t>
            </a:r>
          </a:p>
          <a:p>
            <a:pPr marL="914400" lvl="2" indent="0">
              <a:buNone/>
            </a:pPr>
            <a:endParaRPr lang="en-CA" i="1" dirty="0"/>
          </a:p>
        </p:txBody>
      </p:sp>
    </p:spTree>
    <p:extLst>
      <p:ext uri="{BB962C8B-B14F-4D97-AF65-F5344CB8AC3E}">
        <p14:creationId xmlns:p14="http://schemas.microsoft.com/office/powerpoint/2010/main" val="222837329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Bacterial Conjunction</a:t>
            </a:r>
            <a:endParaRPr lang="en-CA" dirty="0"/>
          </a:p>
        </p:txBody>
      </p:sp>
      <p:sp>
        <p:nvSpPr>
          <p:cNvPr id="3" name="Content Placeholder 2"/>
          <p:cNvSpPr>
            <a:spLocks noGrp="1"/>
          </p:cNvSpPr>
          <p:nvPr>
            <p:ph idx="1"/>
          </p:nvPr>
        </p:nvSpPr>
        <p:spPr>
          <a:xfrm>
            <a:off x="-7184" y="1628800"/>
            <a:ext cx="7125112" cy="4752528"/>
          </a:xfrm>
        </p:spPr>
        <p:txBody>
          <a:bodyPr/>
          <a:lstStyle/>
          <a:p>
            <a:r>
              <a:rPr lang="en-CA" dirty="0" smtClean="0"/>
              <a:t>Bacteria are able to transfer genetic information </a:t>
            </a:r>
          </a:p>
          <a:p>
            <a:pPr marL="0" indent="0">
              <a:buNone/>
            </a:pPr>
            <a:r>
              <a:rPr lang="en-CA" dirty="0" smtClean="0"/>
              <a:t>from one cell to another</a:t>
            </a:r>
          </a:p>
          <a:p>
            <a:r>
              <a:rPr lang="en-CA" dirty="0" smtClean="0"/>
              <a:t>A primitive form of asexual reproduction</a:t>
            </a:r>
          </a:p>
          <a:p>
            <a:endParaRPr lang="en-CA" dirty="0"/>
          </a:p>
          <a:p>
            <a:r>
              <a:rPr lang="en-CA" dirty="0" smtClean="0"/>
              <a:t>Benefit: a new combination of inherited</a:t>
            </a:r>
          </a:p>
          <a:p>
            <a:pPr marL="0" indent="0">
              <a:buNone/>
            </a:pPr>
            <a:r>
              <a:rPr lang="en-CA" dirty="0" smtClean="0"/>
              <a:t> characteristics may result</a:t>
            </a:r>
          </a:p>
          <a:p>
            <a:pPr lvl="1"/>
            <a:r>
              <a:rPr lang="en-CA" dirty="0" smtClean="0"/>
              <a:t>Note: No offspring are produced by this means,</a:t>
            </a:r>
          </a:p>
          <a:p>
            <a:pPr marL="457200" lvl="1" indent="0">
              <a:buNone/>
            </a:pPr>
            <a:r>
              <a:rPr lang="en-CA" dirty="0" smtClean="0"/>
              <a:t> but later these cells will undergo binary fission</a:t>
            </a:r>
            <a:endParaRPr lang="en-CA" dirty="0"/>
          </a:p>
        </p:txBody>
      </p:sp>
      <p:sp>
        <p:nvSpPr>
          <p:cNvPr id="4" name="Rectangle 3"/>
          <p:cNvSpPr/>
          <p:nvPr/>
        </p:nvSpPr>
        <p:spPr>
          <a:xfrm>
            <a:off x="110511" y="44031"/>
            <a:ext cx="9036496" cy="307777"/>
          </a:xfrm>
          <a:prstGeom prst="rect">
            <a:avLst/>
          </a:prstGeom>
        </p:spPr>
        <p:txBody>
          <a:bodyPr wrap="square">
            <a:spAutoFit/>
          </a:bodyPr>
          <a:lstStyle/>
          <a:p>
            <a:r>
              <a:rPr lang="en-CA" sz="1400" dirty="0">
                <a:hlinkClick r:id="rId2"/>
              </a:rPr>
              <a:t>http://</a:t>
            </a:r>
            <a:r>
              <a:rPr lang="en-CA" sz="1400" dirty="0" smtClean="0">
                <a:hlinkClick r:id="rId2"/>
              </a:rPr>
              <a:t>www.hhmi.org/biointeractive/animations/conjugation/conj_frames.htm</a:t>
            </a:r>
            <a:r>
              <a:rPr lang="en-CA" sz="1400" dirty="0" smtClean="0"/>
              <a:t> </a:t>
            </a:r>
            <a:endParaRPr lang="en-CA" sz="1400" dirty="0"/>
          </a:p>
        </p:txBody>
      </p:sp>
      <p:pic>
        <p:nvPicPr>
          <p:cNvPr id="1026" name="Picture 2" descr="http://t3.gstatic.com/images?q=tbn:ANd9GcSONEMmbu2LnWloVV85J1o_62uUmLeDxIjksZCRifOo_AGhsbnz_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584765"/>
            <a:ext cx="3541224" cy="5652547"/>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23382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Can’t Decide…</a:t>
            </a:r>
            <a:endParaRPr lang="en-CA" dirty="0"/>
          </a:p>
        </p:txBody>
      </p:sp>
      <p:sp>
        <p:nvSpPr>
          <p:cNvPr id="3" name="Content Placeholder 2"/>
          <p:cNvSpPr>
            <a:spLocks noGrp="1"/>
          </p:cNvSpPr>
          <p:nvPr>
            <p:ph idx="1"/>
          </p:nvPr>
        </p:nvSpPr>
        <p:spPr>
          <a:xfrm>
            <a:off x="1009443" y="1807361"/>
            <a:ext cx="7125112" cy="1909671"/>
          </a:xfrm>
        </p:spPr>
        <p:txBody>
          <a:bodyPr/>
          <a:lstStyle/>
          <a:p>
            <a:r>
              <a:rPr lang="en-CA" dirty="0" smtClean="0"/>
              <a:t>Why might it be a good/bad thing to be able to reproduce both asexually and sexually?</a:t>
            </a:r>
            <a:endParaRPr lang="en-CA" dirty="0"/>
          </a:p>
        </p:txBody>
      </p:sp>
    </p:spTree>
    <p:extLst>
      <p:ext uri="{BB962C8B-B14F-4D97-AF65-F5344CB8AC3E}">
        <p14:creationId xmlns:p14="http://schemas.microsoft.com/office/powerpoint/2010/main" val="140538986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Internal Fertilization</a:t>
            </a:r>
            <a:endParaRPr lang="en-CA" dirty="0"/>
          </a:p>
        </p:txBody>
      </p:sp>
      <p:sp>
        <p:nvSpPr>
          <p:cNvPr id="3" name="Content Placeholder 2"/>
          <p:cNvSpPr>
            <a:spLocks noGrp="1"/>
          </p:cNvSpPr>
          <p:nvPr>
            <p:ph idx="1"/>
          </p:nvPr>
        </p:nvSpPr>
        <p:spPr>
          <a:xfrm>
            <a:off x="467544" y="1628800"/>
            <a:ext cx="7125112" cy="4051437"/>
          </a:xfrm>
        </p:spPr>
        <p:txBody>
          <a:bodyPr/>
          <a:lstStyle/>
          <a:p>
            <a:pPr lvl="0"/>
            <a:r>
              <a:rPr lang="en-CA" dirty="0" smtClean="0"/>
              <a:t>Insects</a:t>
            </a:r>
            <a:r>
              <a:rPr lang="en-CA" dirty="0"/>
              <a:t>, Mammals, Birds, Reptiles and some fish</a:t>
            </a:r>
          </a:p>
          <a:p>
            <a:pPr lvl="0"/>
            <a:r>
              <a:rPr lang="en-CA" dirty="0"/>
              <a:t>Internal environments increase the success rate of fertilization</a:t>
            </a:r>
          </a:p>
          <a:p>
            <a:pPr lvl="0"/>
            <a:r>
              <a:rPr lang="en-CA" dirty="0"/>
              <a:t>Warm and moist</a:t>
            </a:r>
          </a:p>
          <a:p>
            <a:pPr lvl="0"/>
            <a:r>
              <a:rPr lang="en-CA" dirty="0"/>
              <a:t>Not a harsh climate</a:t>
            </a:r>
          </a:p>
          <a:p>
            <a:pPr lvl="0"/>
            <a:r>
              <a:rPr lang="en-CA" dirty="0"/>
              <a:t>No predators</a:t>
            </a:r>
          </a:p>
          <a:p>
            <a:endParaRPr lang="en-CA" dirty="0"/>
          </a:p>
        </p:txBody>
      </p:sp>
      <p:pic>
        <p:nvPicPr>
          <p:cNvPr id="2050" name="Picture 2" descr="http://t0.gstatic.com/images?q=tbn:ANd9GcT7nyI8WOdlH1xAJy9H1gPNZKbrvrV5ixbBRam0OKUJts-lPaT4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61795">
            <a:off x="4572000" y="3223414"/>
            <a:ext cx="4392488" cy="33801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hQSEBUUEBQVFRQVFRUVFhQUFBUUFRUVFBQYFBQUFBUXHCceFxkkGRUUHy8gIycpLCwsFR4xNTAqNSYrLCkBCQoKDgwOGg8PFCkcHBwpKSkpKSkpKSkpLCkpKSwpKSkpLCkpKSkpKSkpKSksLCktKSwpKSkpKSw1LDEpLC4sKf/AABEIAMIBAwMBIgACEQEDEQH/xAAcAAAABwEBAAAAAAAAAAAAAAAAAQMEBQYHAgj/xABCEAABAwICBgcFBgUDBAMAAAABAAIDBBESIQUGMUFRYQcicYGRofATMlKxwSNCYpLR4RRygqLxM2OyFiTC0lNzk//EABkBAQEBAQEBAAAAAAAAAAAAAAABAgMEBf/EACMRAQEAAgIDAAEFAQAAAAAAAAABAhEhMQMSQVETIjJhcQT/2gAMAwEAAhEDEQA/ANNujukg5HdfQeUpdDEk7oXRHeJDEuELoFMSSqaxkbS+RzWNG1ziGgd5VP1u6SIaS8UNpqj4QepGf9xw3/hGfGyyjS+m6iqkxVMhdvDb4Wtv8DdjfW1ZuUjUjW9IdK9FGSGmSUjK8bOqexziPFQsvTWwe7Syd8jR8mlZdK9rdthySLdIx/CbcVi5terWIOmyO/2lNIBxbI1x8CB81ZtDdIlFUkNbLgedjJRgJPAH3T4rCItIwuPWJb2jLyUi/QZcA5mYIyc3MEdye6WPRWNAOWK6ua6VVAQyZrpafe03xMHGNx2fynLs2rW9FaZjqYmywOD2O3jaDva4bnDgtzKVmzR/dAuXGNDGVpHd0LpMvKGIoFLoXSRcbJpPpqFnvzRN/mkYPmUU/uUM1Bt10oybCqh//QfPYpKl0gyUXiex44scHDxBU2Hd0SSLihiVQqgkS9BsiBVC6Txo/aBB3dJuYb5OtysCug8IxIFBzhPxHwHBFgPxHwCUxBFjCahsbdnHn/hBDEEFQ1Dl0HrlsaM0/NZaKBy6Dkm2Fd4FUdhwVK6S9dTSxCGA/byg5742HLH/ADHd2XVycQ0EnIAEk8AMyV550npI1NTNUvzDnktB+EZMAG4WACmV1FkMYKe1t5Od7+Jt+qSrKnCcLc3HIWzzTunacLnHafLl8lZOivVpssr6mUYvZuwsB+PaXd25cMrqNpPVLouYA2Wt67zYiP7jeTviPkr9DoyFrcLY2AcAxoHhZLkJKR9l57a1raF1j1GpqthxMDH2ykYAHDw2jtWX01TNoir9lOMcDjcjc5vxx/C4cN+wrZW1ovYqG1p1birYwyS4IN2vbtHHtCkzhrSSboyJ7QbAtcARzBzBVU0hG7Q84q6YE0sjg2pgGwXPVkYNx4c8thyszKqOBkcZcBZoa0FwBIaAMhvyCaacnjmppYnG4exzew2yPcbHuXC/9WPjy1a3PHb1Fzoqtk0bZInBzHtDmuGwtIuClsKxboh1+ZAHUtW8Nis6SJ7jkxwGKRnYbXHO/wASV1n1/mrnOjpsUVNsJ2Pl/nI2D8I77r60zlm3nuOqu+sHSTS0xLGXnkG1sZGEHg6TZ3C6o2kulSskuIWsiH4Rid3uf+gUEKENGxJvLWi1xfu9f5TYRr9L1M/+tPK/kXut+XZ5KKkpv82Ck3vB2eiuHMbwssa2u0Q+H1mjpNISRODonuY4fea4tPiCn08AOzao6Vh5+uz1msWablXnQHS/UxECoAqGbyerIByeMj3havq/rNBWx46d17WxMOT2E/EPrsXmn19NyktBadlpZ2ywuLXN3G9nDYQRvB+q1jnfpcdvTBBXNuSbat6eZWUzJo/vDrNvfC4e809ik7Ls4mwBQMacWQsmgiGoFqWwosKaCQahhSuFFgTQTwoJTCgmg2N+C6DjwS1kRKK4uUC7ku0dkFQ6S9MGHR72jJ85ELex2bz+QHxWOezya2/VG7sVy6W9L46yKEG4hZcj8cmZ8GhviVSHSWdbn6J7VzyvLciShgBHKyvvRUwCkkt/8zvkFndZVFsfaVq2oGjfZUMe28g9o6/F2f6Ln5CLGUhI1LkJJ64WNSoyupbjLI7imWj652IslycNh3OHHtUvMFXtMAjMbRsPBcbhzuOkvDH9atMGpq5ZCcsRazkxps23DIX7SU1OmpyzAZpMOzDjda3DalNO6LdBKQfdddzTxF9naNijgu1xl7hL+DvR1K6SRkbBd8jg0d5Wv0eqIhiAtmBmeJ4rOOj0X0nT7+u4+Ebitr1iBdSTBnvGKQNttuWEBL5PWs2bY3VVstZUGGjaS29hh2uAyLnHc1WiDoceWAyVFnnaA24HK5OasGoGgo6WjjfhtLKwPe4+9mLhvIAblbopMQyU/U3dGtMd0/0fVFHGZWyCWNou/LC5o42zuOwqFaQ5gI3rZdeKwRaPncd7CwDm/qD5rGqBtowLLv47b2xRtG4ppWMt69ck8kfY+vNcTtuP8/XuXSxIiXN9Hjn+m5ctHzP0tbzSrxn69cFyuWm2kdDOnyypdTOPUmaXNBOyRmZt2tDvALZ15e0RpF1PPHMz3o3teOdjm3vFx3r0xQ1zZomSRm7Hta9p5OFwu+F4c859OUFzdBdGHSC5ugg6RLlBB0guEaAWQsgjCKKyJdqO1kq/ZUdRINrYZCO3AbedkHn7T+kvb1k0vxyPcOy9mD8uFIUcGI3KawDNS8bwGi25cJzXS8Oaik9o+GMG2ORjb8MTgLrd4I8LQBsAA8BZYfBLaWF/wyxn+8fqtwhfdo7FnPtJ06ckZEs4pCQrnVNpiofSDLhS8yjall1nSqxrBqx/E0kmEfaRgys4nCLub3tB7wFlMkNmMdxxD8p/cL0XoOLrty2n/KwrWOh9i/2IH+m+cdwlLR5NWrOG8frvUWsbFpCF7yALuFybAFzHAeZ81pGs+v8AHTxkNs+Ujqsv5vtsHmVjBCOOIucA0EkkAAZkk5AAbyvN5PB75zL24/DcykmtNv1e1iFZSY2izx1XtGeF9t3I7QrdQMswdihdRtRW0FK5z7mokZeQ36rCGkhjBsyuettJvuU7RDqhdf0fS7crntU+ll9tHHnJH87rMKWW7brX+kOgMujpgMy0B4/oOI+QKxilH2YC9GHDF6cvku/t3pxMMIt/lMZ22TtsmNgI7D3LWwxePXrs8kkl5vQTdwWK1Ha2Poa1gMlM+mdm6E4m55+zeTcdz7/mCxdpzVr6N9M/w+koiTZkpMLuFpLYT3PwFaxuqWcPQaF0VkZK9DiIrlzSu7orqAgECgXDiiFuKDnD2oJS6CDtGiRqgKt9I0ltF1P8gHjI0fVWRVnpIbfRVTyY0+EjCixhFBFc2OV8r9osloX3+SToW3vbsSsw+1NtjsLh/W0P/wDJeeOlK1B+zvwz8M1tuiZ8UTTxaD5LD6wHAQOC2LVZ96aL/wCtn/EKZdpOk2Ui9KJN6xQ2lCaPYnjwksKiltFi0jScgNvYNpVR1C0O2tqq6qlZeJ/tIGA7CJnF8tuYaWi/41ajo4zMdEHujxgtL2gFwafew3yBIuL7rqe0XouOnhZFC3CxgsB5kk7yTckrt45tLdPMOsmhTSVctO7P2by0H4m7WHvaQe9Xzoe1MMk5qpm9SB2GMHY6bef6L/mI4IukLRJfp4BouXsheBxcG4Gj8zWrYNC6JbTU8cLNjG2v8Ttr3nmXEnvWccf33+mrf2z+ziYXaRyPyUZSjJSsjclGQ7Fvydxzhtppw/h5cWz2b79mE3WBw5Nt2LadeqrBQTH4m4B/WQz5ErFJDZTFRTuBSdCzqu8ezvSc8qdQQWZc5b/r+nrbO618NJ02unVQPr6802cFmrHKUa8ggt2ggjkRsPiEku2lRXqDRFd7enimBykjY/8AM0E+d07IKqXRXW+00XEL5xl8f5XkjycFaru327l6p043sHA7knO1x92wKUZLfiDzXaBFoO8BdMbbd4JRFYohMu5ILrCUFAsjRI1oBQmusWLR1WP9iQ/lbi+im0x05FipZ2/FDKPGNwRXnXRjbg+XK6OrFntPFjfLq/8AiktDyWPcfknekmdaO3A+GK4+ZXndCFU/7MrZtWWYaeMcGMH9oWN1DMRawfec1vibLbdFss0BTLtPh+Vw5dlJuWaEnLiy6cuVlT7RDOv2AqZUXodu08gpRenx/wAXPLtQNZKEjT9BIR1HsczFuxx43hvbmwq/prpAxANM5jAa9rmukLWhr25tc0u2OGfmu6evjk/05GP/AJHtd/xK1JqlpcqIjUuogZEjgSFjyfCKT0rVWGniZ8ctz2MaT8yFllQc1pnS3FeOnPB7x4tB+iy6crPxuCpYPaSBu7af5QLn1zUtINnIZ9+y3f8APxj9De+4/hPm5oUi9m487hMejJF1QN93d5HxTIqRq28OJ+e3JR7hms1qOLI40CumNWVbP0JS3o5m/DPcf1Mb/wCq0XCsw6DZOpVD8UR8Q8fRaivTj05ZducKFl0gtMuUF1ZFZBwXckF1ZBAaNEjQBcvZiBHEW8cl0gg8yRQFkjmuyLHFp7Wmx+SeVrutH2HxuP0Unr1Qew0tOLWa8iVvZIA42/qxhQs093C/3R+p/RcLw6n+g6f2lZC34SXn+kXHnZbJRN6oWX9HUAdNI87bBo5C9z8h4LVKduSxealKlJOKVKRepUJuXKDiiBUVM6IHVPb9FzpzTTadjSc3SPEcY3FxBcb8g1riezmltGN+z7SVVNadQHT1EdVHPIXxvuY3kFuD7zYrDqG3G9+1eibmPDH1R9daNtbTSVZnkeYy4DFlFkbFkcdrNF8rjPiSs60XVyRyB0Li1wNw5psR3halr7pJn8HJAxri51rYW5Czg4knYNioegNGYtoXHLt1x6bR0e65vqYxHU/6o2P3PtxG4qwVTbSnnY+O3zus/wBXIyx7S3LMLRdJN9x3d9f1W97x/wAYvFUPpXj/AO1jdwmH9zHBZRVMyW09IVLj0dLxZhf+Vwv5ErGanYp8WO9DR5ON9ptbkBe/jZSJdwHH5ZKP0Vs73Hts1tx4FPi7f6Pj3es1rHopjWcT48cgo549etilagZHbf19FFy7fXr/ACpksJldxhEQlYGrEaab0Hy/a1LeLIz3hzh9VriyXoRjImqj+CMf3u/Ra0vRh05ZdgiRolpgEEEEAQQQQEjRI7ooIIkEGbdMuhbxxVTRnGfZPP4Hm7Cex1x/Ws40RoZ1VOIwbXzJ/Dy55Lf9ZNGCoo54T9+NwH8wF2H8wCx3oyqAKuz9rmEDtB/T5rlnHTG8LzoPV1lOLRi17X7lYGNXQYjK56Tbh5SEhXcrk3e9SgiUbNqTDk6oIcTwOaRU7Sssxo5Jnp+s9nC4jaeqO9SKqeumkAC1nDM9+xei8RznalV1NjJBG1NqXVcMN2uPYlHaQ64vsVmjjDmAjeFx06bJ6IpsD24tgIur1WAOiuN1nDu/a6p0ItkVZdC1OJpYeHkVcL8SmtdSiWF8Z2PY5v5mkfVYDWRFt2uyc0lrhwINj5r0Kwbj2LLek3Vt0chqYx9nJYSW+6/YHHk7Lv7VCKRQv2DmfOw/RSjnA7Lb/V/DwUHA4h47VNY8uHrI23bvBXHpa5kZll+/7KKqWWPrmpknL0dmX6KLqXX7VaQ1snNMzNJBqf0MJWZFtap0NUWGGokI9+RrR2Mbc/8ANaKqz0c0Xs9HRcXl8n5nEDyAVmXedOd7BBBEqyCCCCAIIIIOULoI0UEEEEBrBtM0ztH6Tfb3WTY28PZS9Yd1nEf0lbwsv6Y6K74X2yMb2E8w4OA/uPms5TcaxvK7U8we0OGwgHxXbiqz0e1xkoY8RuW3abm56psPKyscjlwDeZyZvel5ymZ5rNahVhU3omPO/L5qBimF8s1ZNEM6hJ3/AEW8O0p8st1prsc7yOJ8BktG0vVezge7gMu05BZTVm5N11zTFGBpLh2q66KyjwnYLW7D+91W6CG8guFZZThBDeA8rrmtdyS2cFKaImtI3nkq9THHIL7s/oPqpWOSzgVnqqsNWy0h55/qm9TTte0teA5rgQQRcEHaCN4TyqOKNrxu+Ry+dkgFuzlll+snRpY4qQZE3LCb27Cdyr9foaen/wBaM4cusMwtuLUjUwNc0hwBHAi6kXbDHygt5FRcpue9S+loWtnnbH7okNvHYomytWFIIuKmdHU+JzQN5De8kAKNpWqzar0+KqhH+7GP7hfyVkRt9LTCNjWNyDGho7Giw+SUQRXXVgaCK6GJAaC5uiug7QXCCA0LoroIBiXS5RoDVZ6RNHGahcGi7mOa8ZXOVwbdxVkxLiZoc0jbcEW7QgzLoymAikZvD7588x81cpXrNqKo/hK57AerjLDwJB+QvbuWhY7tB5LzXhs3qZ7C5UJJOMRe52W7Nd6zz4Iw6xNjbL8WQWf6U0nI6QNcQxgsRc5E+isZctRp2jpQ4gBXaBlmgcAs41XkNmm97gZ8di0hrsl28TGSva61NomsH3jc9gWfVAV310GbOFiqXU7Fcrys6d6NdZ4U/U7uz9/oq/SPsVLRzXUKWo9t+QCcOkzScZAGSRc67slii50BxU9uR/ZIxuuE80fDhjaOSYDIubwJH6eS6ZdRCt0z0nVCOJ7nbGtJ8AnN1XNfZCKKS2+wPYSNixKMmlkxXJ2uJPjmmN7Gx/ynsjE2dm71wWq1DinGaumosY/jIb/GTs34Th87Klwm3r6qb0XpIxOa8bWkOHaCCtI3q6CZaJ0vHUxCSFwc07QDm072uG4hPV0YBDCixLoIBZBBFdAaCK6CBISpxDSPcLtabdw+aYuPoAn5BGJDs9pIAQcgHkWzJytyPgsZWzpqRIjRknDxISU1M5nvCw2XuNqRfWvwtaJCCMsQjOIg2sL8f2TV5F8Re5x3FwecrbvHdxWMc8reWrjPh2XriScNBJIsASTwAzJTUvJ2fIj5hM9K6OM8MkTiWiRpacJsbHbYrqwyWlrm1k8733LjK+WEAhjZLdYRk7QMPflxK0GgqCYWl23CFGR9FEDMJYX4m53c8+8LWNhlu3cVLy6uyYTGx4a0gD2hzcOrZ2Fo33vZccsbWtw60bFFIxxkLHA9XC5w3Ec+xY1rxo72WkpmszZdrmkbAHtD8IOzK9u5XCs6K5vbfZyj2Nx7xJlw/e+7huPNQtZ0a1mKXALta44QTnILXDm7hfyIVuPGtLLqldTNaBC5rJhZjTk69yG7xYZrRYekuhcbe1tuuWOA8VTqLohBDXSyyglrcTLMJDtrgJBtzy2J+7oopgxoaXggnE698YN7Ai9gRlYjhndTGZQuqumnKQTw9UgkDE0jfcfIhZ1UtLSQfNXnQ+jzTxCJhe5rchjIcRyDrDK+duZ3KF1phDmnDE50uQyLWDtJO3uurlNpLpWoqgApy2pUTpGnkih9q9pZY2wusCc7AjPO+fNONE6NqalmOON2AkgEkNuBttiIuOazNqmW1mWZTzRRxTNHEhVM01S2TA6F9+YsANl7706bpSakAlLMJvYe0acOy9jne1gc+Sn0bG05KP0jHZwcNhyPbuPrgsm/6zrWYsUsgLiQb2IB2HBcdW3JSmo1dJI+R8s0jw0ANxvc4Ak3ORPILplludJpf8Sq3SFOP4NwvmS23PrDJTEukWgbQs8110kZHht7tFzbnsI9clzxFZfJn62W2+aRe6zvPnuOXHK6DY+seGezmdvz8UZhLjkN3nnbtBW1dMz9diXEthu8vW9NyCOR/f0V3GS6+EOJFrlovbMAYuGZHertEloTTz6OT2sL8I+80+64Z5Obv/fIhajoLpTpJwBK4wSGwwvBwEnLqv4X42WOjQk8gAax2R+G1nE5YhuuAbHkrpobURjm/wDdRvc7ZcXbhFr4sjs5brKzZdNcina8BzXBwOwtIIPYRkV1iWbaH1BqKOdr6SqPsSWl8TnhriCes04mlpOXvWyxDatBpXXa3GRiLW3sbgF24mw2WzVmf5T1OboXSTSPiAyJzy2HZ25HJNKzTcEMkcc0ha+UPLAGF1wz3iSMhmbceSvvO9p60/xI1wciRwJHeDYoLSCARWO4efEWI5JSyClm12Sa03BtsIO3gGjh+HzXLWHLIZc77gOHLzS9kdlPWLuk8CGFKWQstMksCIsSuFHZAjgQLEtZDCgQ9ki9inGFDCimv8OiNLyHkndkWFTQZuomm12tNjcZDI8RwSgh7k4wo7JoMnUTSkarQsUrSyRgc07Qd9jfd2KSIQwpoQNTqhTSe/GCOBLrdwuuItS6ZgcI2FocbkB8g3Wyzy7lYcKGFNQ2rTtS4Ta+Ow2DGbZbvXBR8vRdSOcXO9qbkG3tDYEANuLDgB4K64UMKesNqnTdHFIw3Ed/5nOd8ypSn1Xpo/dhjvbCeo05HuUzZEGK6NoD/o+l3wRntF/mpOnoWM91oGz3QBs2XsnuFCyIR9lyXBpxvATmyFkDX+Hz3eC6/h+zwTiyFlNQ2biDmPyhFPSB+HEGksJcwuYHFjiMJcy+wkZcOSc2Qsp6xd0m1lhv7TmSTmSTxQSlka0ggggggBRIIIDQCCCA0aCCAiggggMokEEBoigggNBEggMoBBBAZRIkEBoFEggNAIkEBokEEBlAIkEQCgUEEBoIIIAgggg//9k="/>
          <p:cNvSpPr>
            <a:spLocks noChangeAspect="1" noChangeArrowheads="1"/>
          </p:cNvSpPr>
          <p:nvPr/>
        </p:nvSpPr>
        <p:spPr bwMode="auto">
          <a:xfrm>
            <a:off x="63500" y="-8969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 name="AutoShape 6" descr="data:image/jpeg;base64,/9j/4AAQSkZJRgABAQAAAQABAAD/2wCEAAkGBhQSEBUUEBQVFRQVFRUVFhQUFBUUFRUVFBQYFBQUFBUXHCceFxkkGRUUHy8gIycpLCwsFR4xNTAqNSYrLCkBCQoKDgwOGg8PFCkcHBwpKSkpKSkpKSkpLCkpKSwpKSkpLCkpKSkpKSkpKSksLCktKSwpKSkpKSw1LDEpLC4sKf/AABEIAMIBAwMBIgACEQEDEQH/xAAcAAAABwEBAAAAAAAAAAAAAAAAAQMEBQYHAgj/xABCEAABAwICBgcFBgUDBAMAAAABAAIDBBESIQUGMUFRYQcicYGRofATMlKxwSNCYpLR4RRygqLxM2OyFiTC0lNzk//EABkBAQEBAQEBAAAAAAAAAAAAAAABAgMEBf/EACMRAQEAAgIDAAEFAQAAAAAAAAABAhEhMQMSQVETIjJhcQT/2gAMAwEAAhEDEQA/ANNujukg5HdfQeUpdDEk7oXRHeJDEuELoFMSSqaxkbS+RzWNG1ziGgd5VP1u6SIaS8UNpqj4QepGf9xw3/hGfGyyjS+m6iqkxVMhdvDb4Wtv8DdjfW1ZuUjUjW9IdK9FGSGmSUjK8bOqexziPFQsvTWwe7Syd8jR8mlZdK9rdthySLdIx/CbcVi5terWIOmyO/2lNIBxbI1x8CB81ZtDdIlFUkNbLgedjJRgJPAH3T4rCItIwuPWJb2jLyUi/QZcA5mYIyc3MEdye6WPRWNAOWK6ua6VVAQyZrpafe03xMHGNx2fynLs2rW9FaZjqYmywOD2O3jaDva4bnDgtzKVmzR/dAuXGNDGVpHd0LpMvKGIoFLoXSRcbJpPpqFnvzRN/mkYPmUU/uUM1Bt10oybCqh//QfPYpKl0gyUXiex44scHDxBU2Hd0SSLihiVQqgkS9BsiBVC6Txo/aBB3dJuYb5OtysCug8IxIFBzhPxHwHBFgPxHwCUxBFjCahsbdnHn/hBDEEFQ1Dl0HrlsaM0/NZaKBy6Dkm2Fd4FUdhwVK6S9dTSxCGA/byg5742HLH/ADHd2XVycQ0EnIAEk8AMyV550npI1NTNUvzDnktB+EZMAG4WACmV1FkMYKe1t5Od7+Jt+qSrKnCcLc3HIWzzTunacLnHafLl8lZOivVpssr6mUYvZuwsB+PaXd25cMrqNpPVLouYA2Wt67zYiP7jeTviPkr9DoyFrcLY2AcAxoHhZLkJKR9l57a1raF1j1GpqthxMDH2ykYAHDw2jtWX01TNoir9lOMcDjcjc5vxx/C4cN+wrZW1ovYqG1p1birYwyS4IN2vbtHHtCkzhrSSboyJ7QbAtcARzBzBVU0hG7Q84q6YE0sjg2pgGwXPVkYNx4c8thyszKqOBkcZcBZoa0FwBIaAMhvyCaacnjmppYnG4exzew2yPcbHuXC/9WPjy1a3PHb1Fzoqtk0bZInBzHtDmuGwtIuClsKxboh1+ZAHUtW8Nis6SJ7jkxwGKRnYbXHO/wASV1n1/mrnOjpsUVNsJ2Pl/nI2D8I77r60zlm3nuOqu+sHSTS0xLGXnkG1sZGEHg6TZ3C6o2kulSskuIWsiH4Rid3uf+gUEKENGxJvLWi1xfu9f5TYRr9L1M/+tPK/kXut+XZ5KKkpv82Ck3vB2eiuHMbwssa2u0Q+H1mjpNISRODonuY4fea4tPiCn08AOzao6Vh5+uz1msWablXnQHS/UxECoAqGbyerIByeMj3havq/rNBWx46d17WxMOT2E/EPrsXmn19NyktBadlpZ2ywuLXN3G9nDYQRvB+q1jnfpcdvTBBXNuSbat6eZWUzJo/vDrNvfC4e809ik7Ls4mwBQMacWQsmgiGoFqWwosKaCQahhSuFFgTQTwoJTCgmg2N+C6DjwS1kRKK4uUC7ku0dkFQ6S9MGHR72jJ85ELex2bz+QHxWOezya2/VG7sVy6W9L46yKEG4hZcj8cmZ8GhviVSHSWdbn6J7VzyvLciShgBHKyvvRUwCkkt/8zvkFndZVFsfaVq2oGjfZUMe28g9o6/F2f6Ln5CLGUhI1LkJJ64WNSoyupbjLI7imWj652IslycNh3OHHtUvMFXtMAjMbRsPBcbhzuOkvDH9atMGpq5ZCcsRazkxps23DIX7SU1OmpyzAZpMOzDjda3DalNO6LdBKQfdddzTxF9naNijgu1xl7hL+DvR1K6SRkbBd8jg0d5Wv0eqIhiAtmBmeJ4rOOj0X0nT7+u4+Ebitr1iBdSTBnvGKQNttuWEBL5PWs2bY3VVstZUGGjaS29hh2uAyLnHc1WiDoceWAyVFnnaA24HK5OasGoGgo6WjjfhtLKwPe4+9mLhvIAblbopMQyU/U3dGtMd0/0fVFHGZWyCWNou/LC5o42zuOwqFaQ5gI3rZdeKwRaPncd7CwDm/qD5rGqBtowLLv47b2xRtG4ppWMt69ck8kfY+vNcTtuP8/XuXSxIiXN9Hjn+m5ctHzP0tbzSrxn69cFyuWm2kdDOnyypdTOPUmaXNBOyRmZt2tDvALZ15e0RpF1PPHMz3o3teOdjm3vFx3r0xQ1zZomSRm7Hta9p5OFwu+F4c859OUFzdBdGHSC5ugg6RLlBB0guEaAWQsgjCKKyJdqO1kq/ZUdRINrYZCO3AbedkHn7T+kvb1k0vxyPcOy9mD8uFIUcGI3KawDNS8bwGi25cJzXS8Oaik9o+GMG2ORjb8MTgLrd4I8LQBsAA8BZYfBLaWF/wyxn+8fqtwhfdo7FnPtJ06ckZEs4pCQrnVNpiofSDLhS8yjall1nSqxrBqx/E0kmEfaRgys4nCLub3tB7wFlMkNmMdxxD8p/cL0XoOLrty2n/KwrWOh9i/2IH+m+cdwlLR5NWrOG8frvUWsbFpCF7yALuFybAFzHAeZ81pGs+v8AHTxkNs+Ujqsv5vtsHmVjBCOOIucA0EkkAAZkk5AAbyvN5PB75zL24/DcykmtNv1e1iFZSY2izx1XtGeF9t3I7QrdQMswdihdRtRW0FK5z7mokZeQ36rCGkhjBsyuettJvuU7RDqhdf0fS7crntU+ll9tHHnJH87rMKWW7brX+kOgMujpgMy0B4/oOI+QKxilH2YC9GHDF6cvku/t3pxMMIt/lMZ22TtsmNgI7D3LWwxePXrs8kkl5vQTdwWK1Ha2Poa1gMlM+mdm6E4m55+zeTcdz7/mCxdpzVr6N9M/w+koiTZkpMLuFpLYT3PwFaxuqWcPQaF0VkZK9DiIrlzSu7orqAgECgXDiiFuKDnD2oJS6CDtGiRqgKt9I0ltF1P8gHjI0fVWRVnpIbfRVTyY0+EjCixhFBFc2OV8r9osloX3+SToW3vbsSsw+1NtjsLh/W0P/wDJeeOlK1B+zvwz8M1tuiZ8UTTxaD5LD6wHAQOC2LVZ96aL/wCtn/EKZdpOk2Ui9KJN6xQ2lCaPYnjwksKiltFi0jScgNvYNpVR1C0O2tqq6qlZeJ/tIGA7CJnF8tuYaWi/41ajo4zMdEHujxgtL2gFwafew3yBIuL7rqe0XouOnhZFC3CxgsB5kk7yTckrt45tLdPMOsmhTSVctO7P2by0H4m7WHvaQe9Xzoe1MMk5qpm9SB2GMHY6bef6L/mI4IukLRJfp4BouXsheBxcG4Gj8zWrYNC6JbTU8cLNjG2v8Ttr3nmXEnvWccf33+mrf2z+ziYXaRyPyUZSjJSsjclGQ7Fvydxzhtppw/h5cWz2b79mE3WBw5Nt2LadeqrBQTH4m4B/WQz5ErFJDZTFRTuBSdCzqu8ezvSc8qdQQWZc5b/r+nrbO618NJ02unVQPr6802cFmrHKUa8ggt2ggjkRsPiEku2lRXqDRFd7enimBykjY/8AM0E+d07IKqXRXW+00XEL5xl8f5XkjycFaru327l6p043sHA7knO1x92wKUZLfiDzXaBFoO8BdMbbd4JRFYohMu5ILrCUFAsjRI1oBQmusWLR1WP9iQ/lbi+im0x05FipZ2/FDKPGNwRXnXRjbg+XK6OrFntPFjfLq/8AiktDyWPcfknekmdaO3A+GK4+ZXndCFU/7MrZtWWYaeMcGMH9oWN1DMRawfec1vibLbdFss0BTLtPh+Vw5dlJuWaEnLiy6cuVlT7RDOv2AqZUXodu08gpRenx/wAXPLtQNZKEjT9BIR1HsczFuxx43hvbmwq/prpAxANM5jAa9rmukLWhr25tc0u2OGfmu6evjk/05GP/AJHtd/xK1JqlpcqIjUuogZEjgSFjyfCKT0rVWGniZ8ctz2MaT8yFllQc1pnS3FeOnPB7x4tB+iy6crPxuCpYPaSBu7af5QLn1zUtINnIZ9+y3f8APxj9De+4/hPm5oUi9m487hMejJF1QN93d5HxTIqRq28OJ+e3JR7hms1qOLI40CumNWVbP0JS3o5m/DPcf1Mb/wCq0XCsw6DZOpVD8UR8Q8fRaivTj05ZducKFl0gtMuUF1ZFZBwXckF1ZBAaNEjQBcvZiBHEW8cl0gg8yRQFkjmuyLHFp7Wmx+SeVrutH2HxuP0Unr1Qew0tOLWa8iVvZIA42/qxhQs093C/3R+p/RcLw6n+g6f2lZC34SXn+kXHnZbJRN6oWX9HUAdNI87bBo5C9z8h4LVKduSxealKlJOKVKRepUJuXKDiiBUVM6IHVPb9FzpzTTadjSc3SPEcY3FxBcb8g1riezmltGN+z7SVVNadQHT1EdVHPIXxvuY3kFuD7zYrDqG3G9+1eibmPDH1R9daNtbTSVZnkeYy4DFlFkbFkcdrNF8rjPiSs60XVyRyB0Li1wNw5psR3halr7pJn8HJAxri51rYW5Czg4knYNioegNGYtoXHLt1x6bR0e65vqYxHU/6o2P3PtxG4qwVTbSnnY+O3zus/wBXIyx7S3LMLRdJN9x3d9f1W97x/wAYvFUPpXj/AO1jdwmH9zHBZRVMyW09IVLj0dLxZhf+Vwv5ErGanYp8WO9DR5ON9ptbkBe/jZSJdwHH5ZKP0Vs73Hts1tx4FPi7f6Pj3es1rHopjWcT48cgo549etilagZHbf19FFy7fXr/ACpksJldxhEQlYGrEaab0Hy/a1LeLIz3hzh9VriyXoRjImqj+CMf3u/Ra0vRh05ZdgiRolpgEEEEAQQQQEjRI7ooIIkEGbdMuhbxxVTRnGfZPP4Hm7Cex1x/Ws40RoZ1VOIwbXzJ/Dy55Lf9ZNGCoo54T9+NwH8wF2H8wCx3oyqAKuz9rmEDtB/T5rlnHTG8LzoPV1lOLRi17X7lYGNXQYjK56Tbh5SEhXcrk3e9SgiUbNqTDk6oIcTwOaRU7Sssxo5Jnp+s9nC4jaeqO9SKqeumkAC1nDM9+xei8RznalV1NjJBG1NqXVcMN2uPYlHaQ64vsVmjjDmAjeFx06bJ6IpsD24tgIur1WAOiuN1nDu/a6p0ItkVZdC1OJpYeHkVcL8SmtdSiWF8Z2PY5v5mkfVYDWRFt2uyc0lrhwINj5r0Kwbj2LLek3Vt0chqYx9nJYSW+6/YHHk7Lv7VCKRQv2DmfOw/RSjnA7Lb/V/DwUHA4h47VNY8uHrI23bvBXHpa5kZll+/7KKqWWPrmpknL0dmX6KLqXX7VaQ1snNMzNJBqf0MJWZFtap0NUWGGokI9+RrR2Mbc/8ANaKqz0c0Xs9HRcXl8n5nEDyAVmXedOd7BBBEqyCCCCAIIIIOULoI0UEEEEBrBtM0ztH6Tfb3WTY28PZS9Yd1nEf0lbwsv6Y6K74X2yMb2E8w4OA/uPms5TcaxvK7U8we0OGwgHxXbiqz0e1xkoY8RuW3abm56psPKyscjlwDeZyZvel5ymZ5rNahVhU3omPO/L5qBimF8s1ZNEM6hJ3/AEW8O0p8st1prsc7yOJ8BktG0vVezge7gMu05BZTVm5N11zTFGBpLh2q66KyjwnYLW7D+91W6CG8guFZZThBDeA8rrmtdyS2cFKaImtI3nkq9THHIL7s/oPqpWOSzgVnqqsNWy0h55/qm9TTte0teA5rgQQRcEHaCN4TyqOKNrxu+Ry+dkgFuzlll+snRpY4qQZE3LCb27Cdyr9foaen/wBaM4cusMwtuLUjUwNc0hwBHAi6kXbDHygt5FRcpue9S+loWtnnbH7okNvHYomytWFIIuKmdHU+JzQN5De8kAKNpWqzar0+KqhH+7GP7hfyVkRt9LTCNjWNyDGho7Giw+SUQRXXVgaCK6GJAaC5uiug7QXCCA0LoroIBiXS5RoDVZ6RNHGahcGi7mOa8ZXOVwbdxVkxLiZoc0jbcEW7QgzLoymAikZvD7588x81cpXrNqKo/hK57AerjLDwJB+QvbuWhY7tB5LzXhs3qZ7C5UJJOMRe52W7Nd6zz4Iw6xNjbL8WQWf6U0nI6QNcQxgsRc5E+isZctRp2jpQ4gBXaBlmgcAs41XkNmm97gZ8di0hrsl28TGSva61NomsH3jc9gWfVAV310GbOFiqXU7Fcrys6d6NdZ4U/U7uz9/oq/SPsVLRzXUKWo9t+QCcOkzScZAGSRc67slii50BxU9uR/ZIxuuE80fDhjaOSYDIubwJH6eS6ZdRCt0z0nVCOJ7nbGtJ8AnN1XNfZCKKS2+wPYSNixKMmlkxXJ2uJPjmmN7Gx/ynsjE2dm71wWq1DinGaumosY/jIb/GTs34Th87Klwm3r6qb0XpIxOa8bWkOHaCCtI3q6CZaJ0vHUxCSFwc07QDm072uG4hPV0YBDCixLoIBZBBFdAaCK6CBISpxDSPcLtabdw+aYuPoAn5BGJDs9pIAQcgHkWzJytyPgsZWzpqRIjRknDxISU1M5nvCw2XuNqRfWvwtaJCCMsQjOIg2sL8f2TV5F8Re5x3FwecrbvHdxWMc8reWrjPh2XriScNBJIsASTwAzJTUvJ2fIj5hM9K6OM8MkTiWiRpacJsbHbYrqwyWlrm1k8733LjK+WEAhjZLdYRk7QMPflxK0GgqCYWl23CFGR9FEDMJYX4m53c8+8LWNhlu3cVLy6uyYTGx4a0gD2hzcOrZ2Fo33vZccsbWtw60bFFIxxkLHA9XC5w3Ec+xY1rxo72WkpmszZdrmkbAHtD8IOzK9u5XCs6K5vbfZyj2Nx7xJlw/e+7huPNQtZ0a1mKXALta44QTnILXDm7hfyIVuPGtLLqldTNaBC5rJhZjTk69yG7xYZrRYekuhcbe1tuuWOA8VTqLohBDXSyyglrcTLMJDtrgJBtzy2J+7oopgxoaXggnE698YN7Ai9gRlYjhndTGZQuqumnKQTw9UgkDE0jfcfIhZ1UtLSQfNXnQ+jzTxCJhe5rchjIcRyDrDK+duZ3KF1phDmnDE50uQyLWDtJO3uurlNpLpWoqgApy2pUTpGnkih9q9pZY2wusCc7AjPO+fNONE6NqalmOON2AkgEkNuBttiIuOazNqmW1mWZTzRRxTNHEhVM01S2TA6F9+YsANl7706bpSakAlLMJvYe0acOy9jne1gc+Sn0bG05KP0jHZwcNhyPbuPrgsm/6zrWYsUsgLiQb2IB2HBcdW3JSmo1dJI+R8s0jw0ANxvc4Ak3ORPILplludJpf8Sq3SFOP4NwvmS23PrDJTEukWgbQs8110kZHht7tFzbnsI9clzxFZfJn62W2+aRe6zvPnuOXHK6DY+seGezmdvz8UZhLjkN3nnbtBW1dMz9diXEthu8vW9NyCOR/f0V3GS6+EOJFrlovbMAYuGZHertEloTTz6OT2sL8I+80+64Z5Obv/fIhajoLpTpJwBK4wSGwwvBwEnLqv4X42WOjQk8gAax2R+G1nE5YhuuAbHkrpobURjm/wDdRvc7ZcXbhFr4sjs5brKzZdNcina8BzXBwOwtIIPYRkV1iWbaH1BqKOdr6SqPsSWl8TnhriCes04mlpOXvWyxDatBpXXa3GRiLW3sbgF24mw2WzVmf5T1OboXSTSPiAyJzy2HZ25HJNKzTcEMkcc0ha+UPLAGF1wz3iSMhmbceSvvO9p60/xI1wciRwJHeDYoLSCARWO4efEWI5JSyClm12Sa03BtsIO3gGjh+HzXLWHLIZc77gOHLzS9kdlPWLuk8CGFKWQstMksCIsSuFHZAjgQLEtZDCgQ9ki9inGFDCimv8OiNLyHkndkWFTQZuomm12tNjcZDI8RwSgh7k4wo7JoMnUTSkarQsUrSyRgc07Qd9jfd2KSIQwpoQNTqhTSe/GCOBLrdwuuItS6ZgcI2FocbkB8g3Wyzy7lYcKGFNQ2rTtS4Ta+Ow2DGbZbvXBR8vRdSOcXO9qbkG3tDYEANuLDgB4K64UMKesNqnTdHFIw3Ed/5nOd8ypSn1Xpo/dhjvbCeo05HuUzZEGK6NoD/o+l3wRntF/mpOnoWM91oGz3QBs2XsnuFCyIR9lyXBpxvATmyFkDX+Hz3eC6/h+zwTiyFlNQ2biDmPyhFPSB+HEGksJcwuYHFjiMJcy+wkZcOSc2Qsp6xd0m1lhv7TmSTmSTxQSlka0ggggggBRIIIDQCCCA0aCCAiggggMokEEBoigggNBEggMoBBBAZRIkEBoFEggNAIkEBokEEBlAIkEQCgUEEBoIIIAgggg//9k="/>
          <p:cNvSpPr>
            <a:spLocks noChangeAspect="1" noChangeArrowheads="1"/>
          </p:cNvSpPr>
          <p:nvPr/>
        </p:nvSpPr>
        <p:spPr bwMode="auto">
          <a:xfrm>
            <a:off x="215900" y="-7445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6" name="AutoShape 8" descr="data:image/jpeg;base64,/9j/4AAQSkZJRgABAQAAAQABAAD/2wCEAAkGBhQSEBUUEBQVFRQVFRUVFhQUFBUUFRUVFBQYFBQUFBUXHCceFxkkGRUUHy8gIycpLCwsFR4xNTAqNSYrLCkBCQoKDgwOGg8PFCkcHBwpKSkpKSkpKSkpLCkpKSwpKSkpLCkpKSkpKSkpKSksLCktKSwpKSkpKSw1LDEpLC4sKf/AABEIAMIBAwMBIgACEQEDEQH/xAAcAAAABwEBAAAAAAAAAAAAAAAAAQMEBQYHAgj/xABCEAABAwICBgcFBgUDBAMAAAABAAIDBBESIQUGMUFRYQcicYGRofATMlKxwSNCYpLR4RRygqLxM2OyFiTC0lNzk//EABkBAQEBAQEBAAAAAAAAAAAAAAABAgMEBf/EACMRAQEAAgIDAAEFAQAAAAAAAAABAhEhMQMSQVETIjJhcQT/2gAMAwEAAhEDEQA/ANNujukg5HdfQeUpdDEk7oXRHeJDEuELoFMSSqaxkbS+RzWNG1ziGgd5VP1u6SIaS8UNpqj4QepGf9xw3/hGfGyyjS+m6iqkxVMhdvDb4Wtv8DdjfW1ZuUjUjW9IdK9FGSGmSUjK8bOqexziPFQsvTWwe7Syd8jR8mlZdK9rdthySLdIx/CbcVi5terWIOmyO/2lNIBxbI1x8CB81ZtDdIlFUkNbLgedjJRgJPAH3T4rCItIwuPWJb2jLyUi/QZcA5mYIyc3MEdye6WPRWNAOWK6ua6VVAQyZrpafe03xMHGNx2fynLs2rW9FaZjqYmywOD2O3jaDva4bnDgtzKVmzR/dAuXGNDGVpHd0LpMvKGIoFLoXSRcbJpPpqFnvzRN/mkYPmUU/uUM1Bt10oybCqh//QfPYpKl0gyUXiex44scHDxBU2Hd0SSLihiVQqgkS9BsiBVC6Txo/aBB3dJuYb5OtysCug8IxIFBzhPxHwHBFgPxHwCUxBFjCahsbdnHn/hBDEEFQ1Dl0HrlsaM0/NZaKBy6Dkm2Fd4FUdhwVK6S9dTSxCGA/byg5742HLH/ADHd2XVycQ0EnIAEk8AMyV550npI1NTNUvzDnktB+EZMAG4WACmV1FkMYKe1t5Od7+Jt+qSrKnCcLc3HIWzzTunacLnHafLl8lZOivVpssr6mUYvZuwsB+PaXd25cMrqNpPVLouYA2Wt67zYiP7jeTviPkr9DoyFrcLY2AcAxoHhZLkJKR9l57a1raF1j1GpqthxMDH2ykYAHDw2jtWX01TNoir9lOMcDjcjc5vxx/C4cN+wrZW1ovYqG1p1birYwyS4IN2vbtHHtCkzhrSSboyJ7QbAtcARzBzBVU0hG7Q84q6YE0sjg2pgGwXPVkYNx4c8thyszKqOBkcZcBZoa0FwBIaAMhvyCaacnjmppYnG4exzew2yPcbHuXC/9WPjy1a3PHb1Fzoqtk0bZInBzHtDmuGwtIuClsKxboh1+ZAHUtW8Nis6SJ7jkxwGKRnYbXHO/wASV1n1/mrnOjpsUVNsJ2Pl/nI2D8I77r60zlm3nuOqu+sHSTS0xLGXnkG1sZGEHg6TZ3C6o2kulSskuIWsiH4Rid3uf+gUEKENGxJvLWi1xfu9f5TYRr9L1M/+tPK/kXut+XZ5KKkpv82Ck3vB2eiuHMbwssa2u0Q+H1mjpNISRODonuY4fea4tPiCn08AOzao6Vh5+uz1msWablXnQHS/UxECoAqGbyerIByeMj3havq/rNBWx46d17WxMOT2E/EPrsXmn19NyktBadlpZ2ywuLXN3G9nDYQRvB+q1jnfpcdvTBBXNuSbat6eZWUzJo/vDrNvfC4e809ik7Ls4mwBQMacWQsmgiGoFqWwosKaCQahhSuFFgTQTwoJTCgmg2N+C6DjwS1kRKK4uUC7ku0dkFQ6S9MGHR72jJ85ELex2bz+QHxWOezya2/VG7sVy6W9L46yKEG4hZcj8cmZ8GhviVSHSWdbn6J7VzyvLciShgBHKyvvRUwCkkt/8zvkFndZVFsfaVq2oGjfZUMe28g9o6/F2f6Ln5CLGUhI1LkJJ64WNSoyupbjLI7imWj652IslycNh3OHHtUvMFXtMAjMbRsPBcbhzuOkvDH9atMGpq5ZCcsRazkxps23DIX7SU1OmpyzAZpMOzDjda3DalNO6LdBKQfdddzTxF9naNijgu1xl7hL+DvR1K6SRkbBd8jg0d5Wv0eqIhiAtmBmeJ4rOOj0X0nT7+u4+Ebitr1iBdSTBnvGKQNttuWEBL5PWs2bY3VVstZUGGjaS29hh2uAyLnHc1WiDoceWAyVFnnaA24HK5OasGoGgo6WjjfhtLKwPe4+9mLhvIAblbopMQyU/U3dGtMd0/0fVFHGZWyCWNou/LC5o42zuOwqFaQ5gI3rZdeKwRaPncd7CwDm/qD5rGqBtowLLv47b2xRtG4ppWMt69ck8kfY+vNcTtuP8/XuXSxIiXN9Hjn+m5ctHzP0tbzSrxn69cFyuWm2kdDOnyypdTOPUmaXNBOyRmZt2tDvALZ15e0RpF1PPHMz3o3teOdjm3vFx3r0xQ1zZomSRm7Hta9p5OFwu+F4c859OUFzdBdGHSC5ugg6RLlBB0guEaAWQsgjCKKyJdqO1kq/ZUdRINrYZCO3AbedkHn7T+kvb1k0vxyPcOy9mD8uFIUcGI3KawDNS8bwGi25cJzXS8Oaik9o+GMG2ORjb8MTgLrd4I8LQBsAA8BZYfBLaWF/wyxn+8fqtwhfdo7FnPtJ06ckZEs4pCQrnVNpiofSDLhS8yjall1nSqxrBqx/E0kmEfaRgys4nCLub3tB7wFlMkNmMdxxD8p/cL0XoOLrty2n/KwrWOh9i/2IH+m+cdwlLR5NWrOG8frvUWsbFpCF7yALuFybAFzHAeZ81pGs+v8AHTxkNs+Ujqsv5vtsHmVjBCOOIucA0EkkAAZkk5AAbyvN5PB75zL24/DcykmtNv1e1iFZSY2izx1XtGeF9t3I7QrdQMswdihdRtRW0FK5z7mokZeQ36rCGkhjBsyuettJvuU7RDqhdf0fS7crntU+ll9tHHnJH87rMKWW7brX+kOgMujpgMy0B4/oOI+QKxilH2YC9GHDF6cvku/t3pxMMIt/lMZ22TtsmNgI7D3LWwxePXrs8kkl5vQTdwWK1Ha2Poa1gMlM+mdm6E4m55+zeTcdz7/mCxdpzVr6N9M/w+koiTZkpMLuFpLYT3PwFaxuqWcPQaF0VkZK9DiIrlzSu7orqAgECgXDiiFuKDnD2oJS6CDtGiRqgKt9I0ltF1P8gHjI0fVWRVnpIbfRVTyY0+EjCixhFBFc2OV8r9osloX3+SToW3vbsSsw+1NtjsLh/W0P/wDJeeOlK1B+zvwz8M1tuiZ8UTTxaD5LD6wHAQOC2LVZ96aL/wCtn/EKZdpOk2Ui9KJN6xQ2lCaPYnjwksKiltFi0jScgNvYNpVR1C0O2tqq6qlZeJ/tIGA7CJnF8tuYaWi/41ajo4zMdEHujxgtL2gFwafew3yBIuL7rqe0XouOnhZFC3CxgsB5kk7yTckrt45tLdPMOsmhTSVctO7P2by0H4m7WHvaQe9Xzoe1MMk5qpm9SB2GMHY6bef6L/mI4IukLRJfp4BouXsheBxcG4Gj8zWrYNC6JbTU8cLNjG2v8Ttr3nmXEnvWccf33+mrf2z+ziYXaRyPyUZSjJSsjclGQ7Fvydxzhtppw/h5cWz2b79mE3WBw5Nt2LadeqrBQTH4m4B/WQz5ErFJDZTFRTuBSdCzqu8ezvSc8qdQQWZc5b/r+nrbO618NJ02unVQPr6802cFmrHKUa8ggt2ggjkRsPiEku2lRXqDRFd7enimBykjY/8AM0E+d07IKqXRXW+00XEL5xl8f5XkjycFaru327l6p043sHA7knO1x92wKUZLfiDzXaBFoO8BdMbbd4JRFYohMu5ILrCUFAsjRI1oBQmusWLR1WP9iQ/lbi+im0x05FipZ2/FDKPGNwRXnXRjbg+XK6OrFntPFjfLq/8AiktDyWPcfknekmdaO3A+GK4+ZXndCFU/7MrZtWWYaeMcGMH9oWN1DMRawfec1vibLbdFss0BTLtPh+Vw5dlJuWaEnLiy6cuVlT7RDOv2AqZUXodu08gpRenx/wAXPLtQNZKEjT9BIR1HsczFuxx43hvbmwq/prpAxANM5jAa9rmukLWhr25tc0u2OGfmu6evjk/05GP/AJHtd/xK1JqlpcqIjUuogZEjgSFjyfCKT0rVWGniZ8ctz2MaT8yFllQc1pnS3FeOnPB7x4tB+iy6crPxuCpYPaSBu7af5QLn1zUtINnIZ9+y3f8APxj9De+4/hPm5oUi9m487hMejJF1QN93d5HxTIqRq28OJ+e3JR7hms1qOLI40CumNWVbP0JS3o5m/DPcf1Mb/wCq0XCsw6DZOpVD8UR8Q8fRaivTj05ZducKFl0gtMuUF1ZFZBwXckF1ZBAaNEjQBcvZiBHEW8cl0gg8yRQFkjmuyLHFp7Wmx+SeVrutH2HxuP0Unr1Qew0tOLWa8iVvZIA42/qxhQs093C/3R+p/RcLw6n+g6f2lZC34SXn+kXHnZbJRN6oWX9HUAdNI87bBo5C9z8h4LVKduSxealKlJOKVKRepUJuXKDiiBUVM6IHVPb9FzpzTTadjSc3SPEcY3FxBcb8g1riezmltGN+z7SVVNadQHT1EdVHPIXxvuY3kFuD7zYrDqG3G9+1eibmPDH1R9daNtbTSVZnkeYy4DFlFkbFkcdrNF8rjPiSs60XVyRyB0Li1wNw5psR3halr7pJn8HJAxri51rYW5Czg4knYNioegNGYtoXHLt1x6bR0e65vqYxHU/6o2P3PtxG4qwVTbSnnY+O3zus/wBXIyx7S3LMLRdJN9x3d9f1W97x/wAYvFUPpXj/AO1jdwmH9zHBZRVMyW09IVLj0dLxZhf+Vwv5ErGanYp8WO9DR5ON9ptbkBe/jZSJdwHH5ZKP0Vs73Hts1tx4FPi7f6Pj3es1rHopjWcT48cgo549etilagZHbf19FFy7fXr/ACpksJldxhEQlYGrEaab0Hy/a1LeLIz3hzh9VriyXoRjImqj+CMf3u/Ra0vRh05ZdgiRolpgEEEEAQQQQEjRI7ooIIkEGbdMuhbxxVTRnGfZPP4Hm7Cex1x/Ws40RoZ1VOIwbXzJ/Dy55Lf9ZNGCoo54T9+NwH8wF2H8wCx3oyqAKuz9rmEDtB/T5rlnHTG8LzoPV1lOLRi17X7lYGNXQYjK56Tbh5SEhXcrk3e9SgiUbNqTDk6oIcTwOaRU7Sssxo5Jnp+s9nC4jaeqO9SKqeumkAC1nDM9+xei8RznalV1NjJBG1NqXVcMN2uPYlHaQ64vsVmjjDmAjeFx06bJ6IpsD24tgIur1WAOiuN1nDu/a6p0ItkVZdC1OJpYeHkVcL8SmtdSiWF8Z2PY5v5mkfVYDWRFt2uyc0lrhwINj5r0Kwbj2LLek3Vt0chqYx9nJYSW+6/YHHk7Lv7VCKRQv2DmfOw/RSjnA7Lb/V/DwUHA4h47VNY8uHrI23bvBXHpa5kZll+/7KKqWWPrmpknL0dmX6KLqXX7VaQ1snNMzNJBqf0MJWZFtap0NUWGGokI9+RrR2Mbc/8ANaKqz0c0Xs9HRcXl8n5nEDyAVmXedOd7BBBEqyCCCCAIIIIOULoI0UEEEEBrBtM0ztH6Tfb3WTY28PZS9Yd1nEf0lbwsv6Y6K74X2yMb2E8w4OA/uPms5TcaxvK7U8we0OGwgHxXbiqz0e1xkoY8RuW3abm56psPKyscjlwDeZyZvel5ymZ5rNahVhU3omPO/L5qBimF8s1ZNEM6hJ3/AEW8O0p8st1prsc7yOJ8BktG0vVezge7gMu05BZTVm5N11zTFGBpLh2q66KyjwnYLW7D+91W6CG8guFZZThBDeA8rrmtdyS2cFKaImtI3nkq9THHIL7s/oPqpWOSzgVnqqsNWy0h55/qm9TTte0teA5rgQQRcEHaCN4TyqOKNrxu+Ry+dkgFuzlll+snRpY4qQZE3LCb27Cdyr9foaen/wBaM4cusMwtuLUjUwNc0hwBHAi6kXbDHygt5FRcpue9S+loWtnnbH7okNvHYomytWFIIuKmdHU+JzQN5De8kAKNpWqzar0+KqhH+7GP7hfyVkRt9LTCNjWNyDGho7Giw+SUQRXXVgaCK6GJAaC5uiug7QXCCA0LoroIBiXS5RoDVZ6RNHGahcGi7mOa8ZXOVwbdxVkxLiZoc0jbcEW7QgzLoymAikZvD7588x81cpXrNqKo/hK57AerjLDwJB+QvbuWhY7tB5LzXhs3qZ7C5UJJOMRe52W7Nd6zz4Iw6xNjbL8WQWf6U0nI6QNcQxgsRc5E+isZctRp2jpQ4gBXaBlmgcAs41XkNmm97gZ8di0hrsl28TGSva61NomsH3jc9gWfVAV310GbOFiqXU7Fcrys6d6NdZ4U/U7uz9/oq/SPsVLRzXUKWo9t+QCcOkzScZAGSRc67slii50BxU9uR/ZIxuuE80fDhjaOSYDIubwJH6eS6ZdRCt0z0nVCOJ7nbGtJ8AnN1XNfZCKKS2+wPYSNixKMmlkxXJ2uJPjmmN7Gx/ynsjE2dm71wWq1DinGaumosY/jIb/GTs34Th87Klwm3r6qb0XpIxOa8bWkOHaCCtI3q6CZaJ0vHUxCSFwc07QDm072uG4hPV0YBDCixLoIBZBBFdAaCK6CBISpxDSPcLtabdw+aYuPoAn5BGJDs9pIAQcgHkWzJytyPgsZWzpqRIjRknDxISU1M5nvCw2XuNqRfWvwtaJCCMsQjOIg2sL8f2TV5F8Re5x3FwecrbvHdxWMc8reWrjPh2XriScNBJIsASTwAzJTUvJ2fIj5hM9K6OM8MkTiWiRpacJsbHbYrqwyWlrm1k8733LjK+WEAhjZLdYRk7QMPflxK0GgqCYWl23CFGR9FEDMJYX4m53c8+8LWNhlu3cVLy6uyYTGx4a0gD2hzcOrZ2Fo33vZccsbWtw60bFFIxxkLHA9XC5w3Ec+xY1rxo72WkpmszZdrmkbAHtD8IOzK9u5XCs6K5vbfZyj2Nx7xJlw/e+7huPNQtZ0a1mKXALta44QTnILXDm7hfyIVuPGtLLqldTNaBC5rJhZjTk69yG7xYZrRYekuhcbe1tuuWOA8VTqLohBDXSyyglrcTLMJDtrgJBtzy2J+7oopgxoaXggnE698YN7Ai9gRlYjhndTGZQuqumnKQTw9UgkDE0jfcfIhZ1UtLSQfNXnQ+jzTxCJhe5rchjIcRyDrDK+duZ3KF1phDmnDE50uQyLWDtJO3uurlNpLpWoqgApy2pUTpGnkih9q9pZY2wusCc7AjPO+fNONE6NqalmOON2AkgEkNuBttiIuOazNqmW1mWZTzRRxTNHEhVM01S2TA6F9+YsANl7706bpSakAlLMJvYe0acOy9jne1gc+Sn0bG05KP0jHZwcNhyPbuPrgsm/6zrWYsUsgLiQb2IB2HBcdW3JSmo1dJI+R8s0jw0ANxvc4Ak3ORPILplludJpf8Sq3SFOP4NwvmS23PrDJTEukWgbQs8110kZHht7tFzbnsI9clzxFZfJn62W2+aRe6zvPnuOXHK6DY+seGezmdvz8UZhLjkN3nnbtBW1dMz9diXEthu8vW9NyCOR/f0V3GS6+EOJFrlovbMAYuGZHertEloTTz6OT2sL8I+80+64Z5Obv/fIhajoLpTpJwBK4wSGwwvBwEnLqv4X42WOjQk8gAax2R+G1nE5YhuuAbHkrpobURjm/wDdRvc7ZcXbhFr4sjs5brKzZdNcina8BzXBwOwtIIPYRkV1iWbaH1BqKOdr6SqPsSWl8TnhriCes04mlpOXvWyxDatBpXXa3GRiLW3sbgF24mw2WzVmf5T1OboXSTSPiAyJzy2HZ25HJNKzTcEMkcc0ha+UPLAGF1wz3iSMhmbceSvvO9p60/xI1wciRwJHeDYoLSCARWO4efEWI5JSyClm12Sa03BtsIO3gGjh+HzXLWHLIZc77gOHLzS9kdlPWLuk8CGFKWQstMksCIsSuFHZAjgQLEtZDCgQ9ki9inGFDCimv8OiNLyHkndkWFTQZuomm12tNjcZDI8RwSgh7k4wo7JoMnUTSkarQsUrSyRgc07Qd9jfd2KSIQwpoQNTqhTSe/GCOBLrdwuuItS6ZgcI2FocbkB8g3Wyzy7lYcKGFNQ2rTtS4Ta+Ow2DGbZbvXBR8vRdSOcXO9qbkG3tDYEANuLDgB4K64UMKesNqnTdHFIw3Ed/5nOd8ypSn1Xpo/dhjvbCeo05HuUzZEGK6NoD/o+l3wRntF/mpOnoWM91oGz3QBs2XsnuFCyIR9lyXBpxvATmyFkDX+Hz3eC6/h+zwTiyFlNQ2biDmPyhFPSB+HEGksJcwuYHFjiMJcy+wkZcOSc2Qsp6xd0m1lhv7TmSTmSTxQSlka0ggggggBRIIIDQCCCA0aCCAiggggMokEEBoigggNBEggMoBBBAZRIkEBoFEggNAIkEBokEEBlAIkEQCgUEEBoIIIAgggg//9k="/>
          <p:cNvSpPr>
            <a:spLocks noChangeAspect="1" noChangeArrowheads="1"/>
          </p:cNvSpPr>
          <p:nvPr/>
        </p:nvSpPr>
        <p:spPr bwMode="auto">
          <a:xfrm>
            <a:off x="368300" y="-5921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2058" name="Picture 10" descr="http://creativefan.com/files/2011/09/cute-baby-animal-pictures-13-500x37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6987"/>
            <a:ext cx="3765787" cy="2636912"/>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52423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canhascheezburger.wordpress.com/files/2009/01/funny-pictures-cloning-results-may-va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024"/>
            <a:ext cx="9144000" cy="677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13996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dirty="0" smtClean="0"/>
              <a:t>Reference</a:t>
            </a:r>
            <a:endParaRPr lang="en-CA" dirty="0" smtClean="0"/>
          </a:p>
        </p:txBody>
      </p:sp>
      <p:sp>
        <p:nvSpPr>
          <p:cNvPr id="68611" name="Rectangle 3"/>
          <p:cNvSpPr>
            <a:spLocks noGrp="1" noChangeArrowheads="1"/>
          </p:cNvSpPr>
          <p:nvPr>
            <p:ph idx="1"/>
          </p:nvPr>
        </p:nvSpPr>
        <p:spPr/>
        <p:txBody>
          <a:bodyPr/>
          <a:lstStyle/>
          <a:p>
            <a:pPr eaLnBrk="1" hangingPunct="1"/>
            <a:r>
              <a:rPr lang="en-US" dirty="0" smtClean="0"/>
              <a:t>Read p 30 – 36</a:t>
            </a:r>
          </a:p>
          <a:p>
            <a:pPr eaLnBrk="1" hangingPunct="1"/>
            <a:r>
              <a:rPr lang="en-US" dirty="0" smtClean="0"/>
              <a:t>Check &amp; Reflect  p 36  # 1-7</a:t>
            </a:r>
          </a:p>
          <a:p>
            <a:pPr eaLnBrk="1" hangingPunct="1"/>
            <a:r>
              <a:rPr lang="en-US" dirty="0" smtClean="0"/>
              <a:t>Section Review p 37  # 1-6 &amp; 10</a:t>
            </a:r>
          </a:p>
          <a:p>
            <a:pPr marL="0" indent="0" eaLnBrk="1" hangingPunct="1">
              <a:buNone/>
            </a:pPr>
            <a:endParaRPr lang="en-US" dirty="0" smtClean="0"/>
          </a:p>
        </p:txBody>
      </p:sp>
      <p:pic>
        <p:nvPicPr>
          <p:cNvPr id="68612" name="Picture 5" descr="http://www.fadedtribune.com/wp-content/uploads/2009/12/grey-seal-mass-birth-on-lincolnshire-beach.jpg"/>
          <p:cNvPicPr>
            <a:picLocks noChangeAspect="1" noChangeArrowheads="1"/>
          </p:cNvPicPr>
          <p:nvPr/>
        </p:nvPicPr>
        <p:blipFill>
          <a:blip r:embed="rId2" cstate="print"/>
          <a:srcRect/>
          <a:stretch>
            <a:fillRect/>
          </a:stretch>
        </p:blipFill>
        <p:spPr bwMode="auto">
          <a:xfrm>
            <a:off x="4427984" y="188640"/>
            <a:ext cx="4286250" cy="3032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395536" y="0"/>
            <a:ext cx="8424936" cy="836712"/>
          </a:xfrm>
        </p:spPr>
        <p:txBody>
          <a:bodyPr/>
          <a:lstStyle/>
          <a:p>
            <a:pPr algn="ctr" eaLnBrk="1" hangingPunct="1"/>
            <a:r>
              <a:rPr lang="en-US" dirty="0" smtClean="0"/>
              <a:t>Genetics </a:t>
            </a:r>
            <a:r>
              <a:rPr lang="en-US" baseline="-25000" dirty="0" smtClean="0">
                <a:effectLst>
                  <a:outerShdw blurRad="38100" dist="38100" dir="2700000" algn="tl">
                    <a:srgbClr val="000000">
                      <a:alpha val="43137"/>
                    </a:srgbClr>
                  </a:outerShdw>
                </a:effectLst>
              </a:rPr>
              <a:t>prepare to have your mind blown</a:t>
            </a:r>
            <a:endParaRPr lang="en-CA" dirty="0" smtClean="0"/>
          </a:p>
        </p:txBody>
      </p:sp>
      <p:pic>
        <p:nvPicPr>
          <p:cNvPr id="19458" name="Picture 2" descr="http://t2.gstatic.com/images?q=tbn:ANd9GcSDq7Yv76WnxuDkL_6uU6OWfNxBIrdSGKZ8RQmAp_Bh_sB_jglRA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40464">
            <a:off x="467544" y="1484784"/>
            <a:ext cx="2726630" cy="3301362"/>
          </a:xfrm>
          <a:prstGeom prst="rect">
            <a:avLst/>
          </a:prstGeom>
          <a:ln>
            <a:noFill/>
          </a:ln>
          <a:effectLst>
            <a:softEdge rad="112500"/>
          </a:effectLst>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19460" name="Picture 4" descr="http://www.thetech.org/exhibits/online/genome/images/splitx.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91785" y="825816"/>
            <a:ext cx="4464496" cy="384533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9462" name="Picture 6" descr="http://t0.gstatic.com/images?q=tbn:ANd9GcQsVlg1k8dUrzXnOsrHIpQp616oi7MVzy4Kt6OZmvmCgRaA1tSXx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810" y="4671150"/>
            <a:ext cx="2695997" cy="20832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464" name="Picture 8" descr="http://t3.gstatic.com/images?q=tbn:ANd9GcSzSd2I6ev5GjNuoSkrkg4qh8HuJUELvoyYcGtvQF4XmM6zo2ZjH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832" y="3813273"/>
            <a:ext cx="2201351" cy="294114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9466" name="Picture 10" descr="http://t0.gstatic.com/images?q=tbn:ANd9GcTnGf-4b_NDWBETBr2Xx2k0NRtjKf1p6qjx5cTOb-bbcMr1ZHlq"/>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2299" r="100000"/>
                    </a14:imgEffect>
                  </a14:imgLayer>
                </a14:imgProps>
              </a:ext>
              <a:ext uri="{28A0092B-C50C-407E-A947-70E740481C1C}">
                <a14:useLocalDpi xmlns:a14="http://schemas.microsoft.com/office/drawing/2010/main" val="0"/>
              </a:ext>
            </a:extLst>
          </a:blip>
          <a:srcRect/>
          <a:stretch>
            <a:fillRect/>
          </a:stretch>
        </p:blipFill>
        <p:spPr bwMode="auto">
          <a:xfrm>
            <a:off x="7092280" y="3755880"/>
            <a:ext cx="2449438" cy="2449439"/>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2" descr="data:image/jpeg;base64,/9j/4AAQSkZJRgABAQAAAQABAAD/2wCEAAkGBhQSERUUEhQUFRQQFRQVFBUQFRAUFRQUFBQVFBQVFBUXHCYeFxkjGRUVHy8gIycpLCwsFR4xNTAqNSYrLCkBCQoKDgwOGg8PGikfHiAsLCwsKSksLCwsLCosLCwsKSopKSwpLCksKSwpLCwsLCwsLCwsKSwsKSwsLCwpLCwsLP/AABEIANMA7gMBIgACEQEDEQH/xAAbAAABBQEBAAAAAAAAAAAAAAAAAQMEBQYCB//EAD0QAAEDAgQEBAQDBgUFAQAAAAEAAgMEEQUSITEGQVFhEyJxkQcygaGxwdFCUmLh8PEUIzOSohZTY3KCFf/EABoBAAIDAQEAAAAAAAAAAAAAAAAFAgMEAQb/xAAtEQACAgIBAwIFBAIDAAAAAAAAAQIDBBEhEjFBUWEFEyKBsTJxodEjYhTh8P/aAAwDAQACEQMRAD8A8OKEIQAIQhAAhCEACEIQAIuhCABKkXQagBAUicfAW2zAgOFxcEXG1x1XCABIhCABKkS3QdBIlSIOAhCEACEIQAJS6/0SIQAIQhAAhCEACEIQAIQhAAhCEACEqRAAhClYdhsk8jY4mF73mwa3UlcbSW2BGXqnBHCUZoC+pZ/ryseMw1McRuA08g45hfouMJ+F7aYeLWuDi0XETNWhw187tLj0TeOfE1lsrGlxboMtmsbbQAH9AkuVkzyf8WNt6fLFeRfK3/HRy/L8Ik/EukifCZRGM4axjHOe2NkUTNmRR3u9xJPI7novKSpeJYk+Z5e8k3JIBJIb2F+SiJjiUyprUZPbNuPXKuCU3tiIQhai8EIQgAQlCVB05QlsnI6VzvlaT6Alc3o4+BpC7fGRoRY99FzZdAAkW2+GuCQzyOc+znwkExPALZIXgsfbmHNvcfTmpnxC4LZTxw/4dhcW+OZC0E+QPDmueeweG37BY3mVq75L7mZ5MFZ8t9zz1CWyRbDSCEIQAIQhAAhCAgAQnmUj3NLg1xa0XJDSQB1J5JlG0AIXTIyTYC9+iuqHhWaTUtyDq/T7KudkILcnojKUY8yeiopqdz3BrQXOcbAAXJJ5BewcGYYzDoybB9S8edw1EY3yNP4nqqbA8AZTDM03eRYvIsbcw3orSSq0PT8f5JBnZju/x1/p/IlzMv5n0Vvjyx7H5palvmByP0sx2UkcwTyCzVZwjAGjyOaeme60L8ROUAdFWVE5O6x0TshxF6XsZKbLIcRekZ+ThCO2jndrkfoqmo4ZkDrMs4Hbl+K1j6hR5Z00rybl3e/3GMMi1d+TEVNK5hs9pae6aWrxaISN824uQeh7rKprTb8yO33GNVnzFsRIlCcghzOA6q5vRdobCULVxUYAA0sNvZRavDWuvpY9Qsiyot6LHWV2C0gfIL7N1N/sFtaWEcllMNpHMebEGwJ5DQdOpWmw6XQLFmtye0+BRmqSZOkwRkgOZoN+o1991n8X4HI80OvVhOv0P5LY01Qu3yWNyN0qry7qpcP7CuGVbW+H9jE/D6rbBWgSghzwWNJJFnHkRzvbnzstp8TMTfFSOYw6Svaxx/gLS631ICicUYE2oY2SLyzwjMwi3nA1ynv0Km8ScPvnwsybvDI5rHfyglwHoC5XTtruvrvfrpp+PT7FsrYW3Qt+zR44UiVIvTnoQQhCABCEIAVa/wCGOCCorW+IzNHGC51/l02B7XsFnMGwx1ROyJnzSODRfbVex4fhraGIxU5Bd+3IQMzj26BK/iOWqYdC/U//AGzFmZKphry+xf4lNTQQvZljazUkBrbFx6t2Jv8AoF4rDwy6omc4NdHEXEgyAZrE9AAL9raLcVNS9xs4nQ8+vZc38qT4986E2u7FVGROpN92yLh2CRQaMAJ/eO579lMco4kRNUgDVVy6pvbeymTnN7k9hJLoVFM9xuo81dv3UI1Oq0wpZfGplia4Adwo01WSolQ4gXP2UljxlzHpt2V3y1Hks6EuSK+dRpKjum6uqBdaMEk9PzKkQYNcXkN+w2/mtKUYrcuBhTjSn4K+trszS1mpOhI6Kkc0g2K18tM1o0FlSYlDme1oFidFrotj2S4N0aFWtIqlIoZLPB7q+hwFobtfufyUCowvwyHN5HYqxZEJ7iizoa5LeGXZdyWsmIIr6pwv1slzXPBaQ3aHRWuDyAkBxtfS6ralq5pq/wAMgnZTlFzjwYsul2Q47m2dDkNr9wU54mYd1UtxQStAbfQb91NoxfQ80nnW1+ruealBr9XcuKKUWsfoVpaGta6B0RtdrSPVpBF1kG6fRPSVZFyNLtcD9WlZOl9XBm01LaPGJBqfVcrpy5Xuj2IIQhAAlskQgC44SkLayAt38RvtfX7L1CauyvuVgvh9R3mfIRpEzfo5xAH1tdaqqu4/qvOfEumd+vRCP4hqdqj6IWapzuuAh8oG65igIGgUSrktuskYpvSMiim9I4qau239lXTVl9EzVVJJUZ0gGpOyY11aRvhXpDksiSSoAG6k0GAzVFjYsjPMixeP4QtJDw9HG22UfXX7rluRVXw3t+iOWWwr4b2/Yw9RibsujT6lVsIkkdYE6766Bb7EMPaWkKgwynvJlA7k9AFppyYODcUb8KcLXpLRYYVgwjaOZI3Umo0Ckk2UKtnsEv6pWT2x30qK4KmsmKjYXD4ktzs0f2Tk3mv2UrAYbNv+8Uwb6K36lWtsunRANVbUxi2qs3mwVdVrBU3stkQfGDW253Tbn66KNVC7wLm11LY37Le4pLfqUtnE17KBI29wrOUqBIdVOpkGX+BSeS30KuaKRZTDJ8p9VoqSXVLsmvlnnMyrpm/cuOSLXGqI5bhNl9ili2LDy3FqMxTPYeTj7HUKGtfxxhm0w7Nd7eU/ksgvXY1qtrUj0+PZ8ytSBCF01hOwWgvOU5TwF7g1oJc4gADUknYBLBA57g1oJc4gADUknYL2Hg7hqLDo/FlyuqnC5LrFsDbai/73dY8vLhjR2+W+yM+RkRojt9/COcC4b/wVIGyW8WU5pB00sG/TX3TQtqs7xX8Qy+QiCxAOrzqD6A/iquj43eNJGgjq24I990lWFk2J2y7y515FDxL7N2S7vwbiTEQ1tgFmsSqcxU5rS9oe3Z4BF+YPZQK5mUa7/e/QKNFajLXkhTBRfuVU0n9lccLcOF7vGmjJA/02OFgf4iOiusB4HddslRYbOEdwT/8AfT0Wznytbpb8lHKz1FOuvv5f9BkZiinCv7sgxNs0F2/LTbpZQq+fQqZNMDubWVFiVeNglVUHKQtri5MrqqXdV2A2vIerrX9F3W1NgSdgCuMAjOQdXEu907Uemp/Y9R8LhqTZNnCpsRebq4qXWvdUVZKFLHW2O5ldUTZQrfB5AcobsNVWMg8SRrep19FqYqZrAABb0WnInGMVHyzkNtnNRJZV9VJop1QVWVbtFmqRKRVOlAcb9NFMhdseRVdUwk6q0o4rNATCzSimU+R2aPRVkjdVfvaMqqakC6pqmDRDL+fTVaSimu0HrZZ1+ytcHlvGB009l3IjuGxZnR3FM1FJLou3tKj0PJTZHJJLiR52XDK7FqHxoXxi13WsTtcbLzWqpXRvLHgtc02IK9Wc/ku8e4RbXwhzNKiNvlOweB+y78jyW7DzVQ+if6X59Dbi5SpfTPs/4PIFvuAsLp54T4jbSRucC9t7lrspAI20sdVlH8O1IIBgmGY2H+XJYnawNtV7BwPwkKSm/wA+wlkdmcCdG6eVvc2W74nkKNP0S5fbTNufco1fS+X20Zf4fYG2CI1cwGZ1/BDtmgXvIfuB9VnuLeL3TkxxkiIHU85D1Pbsrb4hY+GgU0WjQA0gco26Bv13WAujEod0/wDk2932XovBzGqdsvn2fZeiCyspOHqhrWuMT7OiMwNtogSC8/utuDa+/JXPw7w6ConfDO25lYREdfLICHAj2K9qxWBvhmPw2Pu1jcrh5CGasa4c2g62Xcz4j/x59Gv3/wCiWTmqiXTo8aw/je0LY3R5nNsGlvPkFs+HOFPEtJVNIc7VrL/L622PZc4dwhFE/wAR7fElc7NncAAHXucjBo0BaiJx3HI+45pHmZdbbVC1vu/6E2VkV71Stb7v+iU6O7Mt+4PcbAqlkqjctcPUfmFa1NSALbG2/QhZnFa+413GxS2uLk9GGEepkPE67LsbgrN1mIaqTV1l1Q4rMA3uV6DFoXCHWPSuxLxesDskLTvYu9Fd0MYa221lm8Ew86PdqXDmtCHaKeQkkq4+PyeixalVHQ3iJ8p11WenVniFQqiSVXY8GkXyeyfgMYLi7poFoAbqm4ejswu/eKvIVmypfWy6tcESpCp6t6uqt26oao3U8fkjMiSqwhOg9FU1D7BWFO/yj0W2yP0op2WTtlV1IuVLE2ihVMipri0zrI7ip2ASaPHR34hVchUjCDle4fvAH2WmyG62YspdVbNpRPU5rb6qjpZrKzgmSC2D3s81ZF72PZdVcYfXeGLd1T5rlI55JsOWpKolDr4KJR6uDXVvGMcMRc9wFhzP2XlmN/Ed8jyY72uT5unYLP8AEOMmeU6ksabMHK21/UqoT7E+GQglK3l/gc43w+MUnZy/wPVVU6R7nuN3ONymUIThLXA1S1weifB3B8076l1stO2zRzL3ggfa59l6lNUXd6H8r/kvHvhdiz2VXgj5Jwc3YsaXAhepvm1v/Wy8f8X6lkfV6cfseZ+KdXzufTgWZl3b6DbseiZfVhg0KjVVdb1KocQxE3KXV0ubMEK3Nj+LYxbms3V4pmUDEMQzEqvmqw0XJ9OpK9Bj4ail6jmnGUUWMtUA0357d1UMaZpLe/QBV1VWukNztyA5BafhyiyR3I1dr9OQTCcVjw6vI3x8fpfJYwxhoARJJoklkCizShLlFyexl2INbJcqvmdYJ+d6gTm5AHMgJnVEqbNbhnliaO1/dWMT1XMblaB0AH1XLqmwSqceptmhS0hMRnVPK9SKqe6rZZ1upr0tFcmNVmx1VrSM8g9B+CoaiW4VxQ1PkHotF0WoIqi9sfeVHc1OucmXS2VMUTOJIrfVcRSHOLclzLUXSUr7u9Fek9clUknwaSlf/JTonEfRZs4g6IAkXb9x/JToMfDhoL+iXWUSfKXAjuxpxfY0bJFW8SV5ipnkfNKfDB6A3zfYW+qYoMaY6TJexvYA7pePaI/4eN4+Vr7H1cND9j7qiqrpvjGflmauvpujGflmBSpEq9KegEQhKEAav4ZwE1zXAXEbJCewLS0fchemz1Y1A3VH8L8IDKCWc6OmcQD/AAsH6k+yzjeOw2Zwey7A4gOadbA2uRzXmMuqeXkS6FvpWjz+XXLJvl0LfSjXVB5lUeLSNt3Sz8QwvbdkjSOl7H6grK4pjjSfLr9VzFxJuXKaI4+NNvlDNZOG3J+gVNLMXG5XVVPmcTsDyJvb6plejrr6UPa4dKJOHw5ngFbZxytCwcUhaQRuCD7LXNrLj2PvqsmZBtp+DZU0dl2/dRah/JSXPBGigzyLNBck2RpguGMGdvZwSuku6wXdRHlt6tP3WtccES5lqTaw2UOSoTlTEWi/JVxlWauCfYm2E0igSP1Tk0yhuet9cNFMpHUh0UjDpdC2/oohiNrlcNcQbhWuKktEd6ZcFxCaMqhCtPPVdiYHsqlXol1DsrwmRVZdt01K9NK1RWuSDZeUzfFbYnQixJ2CSHBcoJMmmvy6KqiqS0WCV1Y4i1zbsqvlz7Rekd2n3LCOjsc7ZGtLCD5yb3GvIL0muAq6A5bHxYri3J7fMLfUWXkC9E+HNdmgkivrE7OPQ6n7g+6X/EamoRtT5i/4FfxGH0q1d4s87ISKfjdJ4dRKwbNe63pe4+xCgJvFqSTXkYRfUtglCRC6dPZ+H5rYFdvKOX3u9eMkr1j4cVHjYdNCf2HO07Pb/IryqePK4g/skj2NkpwF03XR87/Oxbh8W2x87OLpEITYZAhCUBAApsGIuFr62sPooSW6i4qXc6no1MsoyAjYqlqKvVXBiDaVlxqW3v66rMOddZMeCe/Zl03pFnhk3m08zvwSYvUkm19eyXApGtLi7oB3t2U2CkifIXPOg2GmvquyajY212BLcRyDFMzAHixt79CoVYwbtO/JXdZkcw5RZregvbTostU1Av5bj8FXQlJ7S0Ss+lcjcjk5CwDVySFrn7alcOblJzDXotvsU+4tVVl3oo6UlJZSS0uCOwVrguG5yXu+RnXmei4w/BnP8zvIwbl2nspOKYmGt8KLRo6cz1P6Kiybl9EO/r6E4x1yysrSM5tt2UdBKFelpaINghCF04C1fw4mtV5f+5G4W62sfyWVstDwDLlxCC/7Ti3/AHNI/GyzZceqia9mZ8mPVTNezG+NostZILWuGH3Y1URWu+KkYbiL7c2Rn/isgu4r3RB+yO4z3VF+yBCELQXm/wDhFW2qJIztJGTbu0g/gSsvxVTZKydtrWlefoTmH4p7gjEvArYX8s4a7/1dofsSrT4o0+Svfp/qNjff6ZNP9qWpdGa/9o/yhel0Zb/2j+DHlIlASkpkMBEqLJEHQQkXcDLuA6kD3KANRjsmWBrejGhZRX/FEuob/WgVAs2LHVe/UstfIJbpELSVDjKhw2cR6EhNoQgB6lnyOB91eVMMUzc4D/LzAb999FnVKo690ZuCqbIN/VHuTjLw+xJb4Ddw4+v8gnP/ANaNvyRtH0/VSDJBUfN/lvtuNvqP7qJVcPyN1aA9u92EHT0GyqTg3qe0/dk3tdhmrxZ79zZQkr4yDYgj10SWWmMVFcFTbfcEISKRwVCEIAFacMSZayA/+Vg93AKqUzCpLTxHpJGfZwULFuDXsQsW4texovijJmxGTsyMf8B+qyK0PHdRnrpje9iG3H8LQ0/cFZ5U4semiCfoivHWqop+iBCELSXncT7EEciCtZx5ibKhlJK1wLzCWyAEXDmHmOV7k/VZBLdVSqUpxn5W/wCSqVSlOM/K3/IXRdIhWlot0iEIAFZYBTZ5232bdzuwbqq0K9w0+DTvkO8pytP8LdT7mwVVz1DS7vgnBbZCxuqzyk9PxOv9eir0rnXN+qRTjHpSRFvbBCEKRwEIQgAQhKgAUmmxF7PlcVGshcaTWmdT12Lb/qEn52Nf6j9Ujq+ndvAQerHW/KyqkKv5MF24/Yl1s6kIubXtyva9uV1yhIrSAqEICAES3QQkQApKRKkQAIQhAAlskQgAQhCABCEtkAOUtOZHtY3UvIA9SVccTzta5sEfywgNPd1tfzPqeyrcOrzC/O0AusQ0n9knTN3NrqM95JudSdTfuqnBymm+y/JNS1HXqcoQhWkAQhCAFSIQgAQEJUACEJEAKgJEIA6uuUIQAIQhACkpEIQAIQhAAhCEACEIQAIQhAAi6EIAEIQgAQhCABCEIAEIQgAQhCABCEIAEIQgAQhCABCEIAVIhCAFSIQgD//Z"/>
          <p:cNvSpPr>
            <a:spLocks noChangeAspect="1" noChangeArrowheads="1"/>
          </p:cNvSpPr>
          <p:nvPr/>
        </p:nvSpPr>
        <p:spPr bwMode="auto">
          <a:xfrm>
            <a:off x="63500" y="-973138"/>
            <a:ext cx="2266950" cy="20097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9470" name="Picture 14" descr="http://www.brainwaving.com/wp-content/themes/yamidoo/scripts/timthumb.php?src=/wp-content/uploads/2010/07/glowmice.jpg&amp;w=390&amp;h=600&amp;zc=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6056" y="4671150"/>
            <a:ext cx="2295955" cy="20369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Its all in your Genes</a:t>
            </a:r>
            <a:endParaRPr lang="en-CA" dirty="0"/>
          </a:p>
        </p:txBody>
      </p:sp>
      <p:sp>
        <p:nvSpPr>
          <p:cNvPr id="3" name="Content Placeholder 2"/>
          <p:cNvSpPr>
            <a:spLocks noGrp="1"/>
          </p:cNvSpPr>
          <p:nvPr>
            <p:ph idx="1"/>
          </p:nvPr>
        </p:nvSpPr>
        <p:spPr>
          <a:xfrm>
            <a:off x="111184" y="1628800"/>
            <a:ext cx="7125112" cy="4051437"/>
          </a:xfrm>
        </p:spPr>
        <p:txBody>
          <a:bodyPr>
            <a:normAutofit/>
          </a:bodyPr>
          <a:lstStyle/>
          <a:p>
            <a:r>
              <a:rPr lang="en-CA" sz="2400" dirty="0" smtClean="0"/>
              <a:t>Genetics is the study of heredity.</a:t>
            </a:r>
          </a:p>
          <a:p>
            <a:pPr marL="0" indent="0">
              <a:buNone/>
            </a:pPr>
            <a:endParaRPr lang="en-CA" sz="2400" dirty="0" smtClean="0"/>
          </a:p>
          <a:p>
            <a:r>
              <a:rPr lang="en-CA" sz="2400" dirty="0" smtClean="0"/>
              <a:t>Genetic traits are carried in strands of DNA located in chromosomes</a:t>
            </a:r>
          </a:p>
          <a:p>
            <a:endParaRPr lang="en-CA" sz="2400" dirty="0"/>
          </a:p>
          <a:p>
            <a:r>
              <a:rPr lang="en-CA" sz="2400" dirty="0" smtClean="0"/>
              <a:t>Remember that the nucleus is the </a:t>
            </a:r>
          </a:p>
          <a:p>
            <a:pPr marL="0" indent="0">
              <a:buNone/>
            </a:pPr>
            <a:r>
              <a:rPr lang="en-CA" sz="2400" dirty="0" smtClean="0"/>
              <a:t>control center of the cell and contains</a:t>
            </a:r>
          </a:p>
          <a:p>
            <a:pPr marL="0" indent="0">
              <a:buNone/>
            </a:pPr>
            <a:r>
              <a:rPr lang="en-CA" sz="2400" dirty="0" smtClean="0"/>
              <a:t> the genetic material.</a:t>
            </a:r>
            <a:endParaRPr lang="en-CA" sz="2400" dirty="0"/>
          </a:p>
        </p:txBody>
      </p:sp>
      <p:sp>
        <p:nvSpPr>
          <p:cNvPr id="4" name="AutoShape 2" descr="data:image/jpeg;base64,/9j/4AAQSkZJRgABAQAAAQABAAD/2wCEAAkGBhQSEBQUEhQUFBUVFBQVFBUUFBQUFBUUFBQVFBQUFBQXHCYeFxkkGRQUHy8gJCcpLCwsFR4xNTAqNSYrLCkBCQoKDgwOGg8PFykeHSQsLCkpKSkpLCwsLCwtLCwsLCwsLCwsLCwpLCwsLCwsKSwpLCwsLCwsLCwsKSwpLCwsLP/AABEIAMIBAwMBIgACEQEDEQH/xAAbAAABBQEBAAAAAAAAAAAAAAACAAEDBAUGB//EADoQAAIBAgMFBgQEBgMAAwAAAAABAgMRBBIhBTFBUXETMmGBkbEGIiPBcqHR8BQVM0JSYoKy8ZLh4v/EABkBAAIDAQAAAAAAAAAAAAAAAAABAgMEBf/EACwRAAICAQQBAgQGAwAAAAAAAAABAhEDBBIhMSIyQRNRYaEjUnGRscEzQoH/2gAMAwEAAhEDEQA/ANiCJoojgSRZ3DghWMaU23rzl/2kbDZht6/vnciyjP6SZPQ434placH+JejX6nYJ6HGfFb+aH/L7CT5KdP8A5UZcKrLFKuSUqLq0o5U3KF1ortp9Cq6bXVcHo/Q2Qk0dJpMvwrhSrGd2jQFTGNb0XPOkuSHw7fBdnidSSOKfMyliLk8KhVHNbG4Gh/Evm/UlwtaXaQ+Z9+PF80UI1Cxg53qQX+8fdE5TuJVKNJnpmHm8qJM75sjw/dRPhu/HqYTmx5pDOUv9vzFnna93v5v2NSru817oCrGS7tu9x8VYC94q9ygsRNcZfmOsZPnI0al7Ljqr+qAxVRZZrilr5gJ4q/2KSx8+b9Aljpc16Im2V3X1+xahBZm9L6XAUYSaT3FBbQl4eg62jLkvQvRhHM9FuX3Gnho3dkty4cdQJbMn5in/ADKX+K/MS2q/8V6stJRc2nDm7tEUVTabybvERG5/mI/5r/r+Yv5qv8X6g4nDrJGSVrj4fAxcU3f18RgpZG6sL+Zx5P8AImpVlO7V/My8TSUZWRf2d3X1+wEseSTntZZQ0kOhMRrI7CCsIdiMNBpgINAWCmzChL2XsbVeVovoYEHu6L2RGRn1HpLkGcn8VUu6+UmvXX7HUUmYnxNRvTl4NP8AO33EuzNie3JFmV8P47s6i3Wlp58DV2ltmObLWoRk1ukrptc9UczQg3ZJNvhY7XZ9HPTi6sY546aqL9+ZscV2zpyKOEVKos3YqK4aLhxOc2u03Jx3XNrbW0m5OCWVLR20v0XIwcVu8yU0tjFjVSsr4Wjdpcy5WwjhJp38HZ2aAw7Z1dHFyVGM4RU7b4yvK1t9iuOPjgnkm74OVUGuFzdwOChGph0u/Juc+SVrxjbnobGD2y5wnOVKnCEVq7O7lyX74mf8Pw7XEubW7Vck3ovRXE7p2UZZ1Btna0l8qCY6WgJQcsa4+Z836iGuBGx3N836g9o9dd+/xFcYBWPGo1ubXRk2FUm3aTT9yuHTqNbnYEOMqfJZUJL5lN68eLd7Ikjn/wA/3exUdeXP26jfxMuftwdx2izfH6l+873zX0tfw/aApJ5Xa1pafv1KkcU1++ZNQxLtZBwLcm/cu05zikrLQSrSX9qIv4lvkF/EPkHBYsi9myriYNyu1Yt4CNoPr9iKcrstYdfL5iDFzkDGYVhmBvBsMOIAMJMNEMWSRkBMDG/05dH7GBTW7ovY3MdL6cvwv2MKEiMjPqPSi1TZS21SzQkucX68CzCQ2LjdCMbdcmD8OwpxhnqPLmbWZ8OS9zVq4KtfNQqU5R4JNa/i3p+pkYSnTUJQq3tGo0mr6X3bvAu4bZFF6wxCi/Fq/ujaurOk5Wy/WwvbwtUpuFRcVZryfFeByW1cHKm3GSs16Nc0dXT2TW/sxUX1d/1M74ug7RzWzKOrW6+l7eASappMlCXzObw6Op+F8NUzZkrQe9vj+HmUvhrZ8HF1atssdye7RXbfM2sVjqNRJdvkjxyxeZ+fLwCL4olkaXYHxJhpSSUEnFayS3t8/EL4No6Slzlb0X/2R4faFCn9OiqlVt2zS3K+9xRs7DoKMXbi5P1ZHI/GjHqJeNGtIEUmBczmFsJjWEPcCINhmOxgEIQriAQ6GaEJgAIUQRXAC3QmT2M9Tsy9SqZkA0FYt4ZfK+v2Kpbw3dYF+D1oOw0kGM0I6JGIcQwObiHFkaCuBYR7Qf05fhfsYUWbW0JfSl+F+xhxZCRn1HSLESaqrxZWgyynoJGI56SSxDjNXjUSdvFafYsdjhIyan2if/IofECalCS33av6NGrSwWeEJ1oa/vf72NeKVxo34lcIuyzg9j4Wos0VUtzd0n+WpkfEWKjOTUN0FFXW7fw8NCfbW15L6cE4Rta+668LbkY8F9Op4KH/AGJSTUbbLJcL9v5Nf4RxS7OdOyk1eUYy3STVmn5pepeliYJ/NgJJ/h0/KNjkcHinTmpx0af7XQ7OG16tannoSSku9B2b/Nb+XAqcebLZKyCOOqSdqdBUYf3O1nbluR0ezo2gjmqeKqNRVWV51JpKNkrJavRLfb7HT4fSKHl4pHMz8NImbGTAchZikyskuNmAzCuBEK4gbiuAh7jjCQCCGEIAGGY4wDGZLhqtmRSAUgA2EW8KtH1M3B1ro08MvlfUDRg9aCFcVhpIDpCENYQCOaSHQyY6AtKu039KXRmLA2NrP6Uuhi0mQl2Z9R0izAsUyvFk1MRiMzHUU5wb4Tv4bmDXp4uTvFfKtyi4tW8U97H2tTUk03lTaWbkRYXZDivkxcV/yt7TL8UkjZgd46LMcLOpBxrU5Ra/usrdU+DMj+FcVWg96hdeKV3c1VQrLT+Ji14u6fqKtSWaXNwa8v2zRNvY7Hkktro5SJv7Hw3Zx7WbcVw6Pnz6GBE6ydemoxUqMqqsnHLfKtONgT4NMmS4PHU6tSKjF5oXeaVrtPTTlvOlTsjmcDiW6iXYdjGzy6Wvu36K+h0WbQzTds5ef1hZh7kWYfOQMxJcQCY+YZENCYOYdMBBIJMC4+YADuC2NcQAOmM2MJsAGbACYIATYWpaRv4aXyv98Dmoy1N/Z07wfUDRp/Wi3EFoZSCA6Y2UQhAI5ZMNADqQFxU2v/Sl0MSgbe139KXRmHQehCXZn1HSLUSaDK8WTU2IxUUNrRTTT3O1+jfDxKf8Hg4O0p1brerf/kk29VtCWttUl68PQWEpwr04yqR1jpdXV/TgXY/mbdMvB/qHhMHhpawVRpcZc/LePSxCnWlbdGNvO6v+/Aq7VxmRZIRyK29X3eDYvhrvS6L7mjI/AM0fw2ZGJouNSSfBv0eqNjZWOnKHZwnkmt17NOPLqi5t7Y+ZKUbZlu8VyZy8JOLut68rWIY5WieOayxr3Oo/hat1Otiafyu6jfys1obOzseqkU09OBx1HEQqySqReZ2SnGyd3uuma2KjKlUi6bi1lSdPMlJrnbnbcQlDngrzYN6tdnTjJlTB4zOlv89GvBrmWio5jQaYs4FxARJFIJSIkwkwES3HBQSYxBIdIaITABrAtD2HACNoBhyFlACM3Nky+R9V7GNlNfZK+R/i+wGjT+tF9jCbHA6YriHsIAOSQRXVUNVBFxBtWX0pdGYuHeiNPbD+lLoZGHlouhXPsoz9ItxZNBlZSJ4MVmOjM2tC6s92eN+lwp5m12FemlbddJ+a1uNtF8/8lpz8ChSrYR96FRdP/S/E3Rq0/pNWKlUg41uzfJqV/O3BkOwsNknPnmSvzVr/AHKufB8I1fV/qaeze896+a+u/VLeSyS4HnvZRsVVdWOU25svK3OK0/uXL/ZHUyZFVpqSKVJp2jHGThLcji8BWyVYS4KSflc6jEU3CUp56NJSd87WerLxiuBgbU2f2crpfK/yfLoHgNoxVo1odpFbr96Pgnxj4Gq96tHSjJTSaNHB49KfyyqVE9ZzktOvM6OjUujJhOVV3hOHYpO0KcbPdopR3jbBxl42d7xdmnvtwv7eRVNe5h1GKvI2rDjMRXZjcQkOgR7hYqJIsNEKkFmCyNEyY8noQqQSmOxBqQ7ZGPcdgOxWEOKwoaxsbJX03+J/YyGbGy19Pzf2GaNP6y04iuHcFgdIfMOBcQAcWohqJGpEikIvKu1v6UuhiYd6I2dqv6UjCw7Kp9lGfpFyLJqbK8SaBEyGdtqTUJNb00/RoD+YU8qm6EakWt6smnyehZ2nRzRkucWZ3w3Smk5N5afjxf6F2N1aNWnVxf0ZpYWWHlDtOxUFHVNu+7kiLZOP7SrN7k2ml4ar13EW2FKpFKm04Leo8X9yjsOVq1npo16a/YtlHxZZlV42dqPGJHTnoEpFBz2QbSwKnBrmv2zjK1Fwk4y3r80d6pczC+INm5lmjvju8VxROEtrLMU9kqfTK2xEo05zc1TfdUmr246Li9fyL9HGXace0qpd6o4KEbfcxNk4yKvGaTT1WZXSlwbXI061RqKdecpx/tpUrxh4ZnyL5q0a5q/FnR0auZBXM3A11GWXdltpvsmrpX/e40JSMpzJRcXTDTFmI8wswEGS5hZiPMK4yDJFIKMyHMPGQyJZjISmRKQosALEWHcgjINTAAzb2XH6fmzCzG7sz+kur9xmjT+sstAXDkyJsZ0RXECOMDilINSILhKRWaCHaj+nIwqNQ2dqS+nLoctCqU5HTKc3SNmNUkjWMqNYkVUjuMbNDEVbozFmacexlUgnplk16pE3a6EMFFzl89SElFP6b3rXhxJxlyW4L3US06zh3MK1f/Jyf5MdQbnCcoZJXd14WZWVRTaSxVR+DjK4aqKMowzOT1bb37nvNN+DZoyXT/T6m/DEaIJYozFVHVQzbjmWzVWIFUnmRmqqGq4biNmJtbB5J5l3ZP0fEPYtWbqqKfy6tpvSy8i5tWDnTaW/f6GPsnF5KsXmsu62t6T0uacc7VHT08nOHPsb2GrVHJ1HTcYvSU3omlueps08TdGDiKUU8ku1xNS17axpx5O/Lx3A4TaTj8tRxTSXdu9Hp8z4P9Subt2ijUYm/JI6HthKuZ/bDqqV7jBZoquP2xnKqF2w9xE0FWCVYzlWCVUNwjRVYdVTPVUftR7hGgqwUaxndsOqw9wjTjWOk2c/pR8/dnGUqup1+zJfRh0+7Jp2adN6y42RsUpDJjOiOIcQxHCJjojUglMpNRW2m/py6HKxkdTtR/Tl0OTiyjL2V5VwixCZIpldMkUiuzG0TqZQx0JdpGUN+6/TX2v6FpMjxM2ldcGm+nEnF8ksL2zRLDEU7u84wk1a9t76cPMq0KDVRSbUlfvLnZ7+QlVve1Cg3x+du9+Nmw4Yqp3ZKllemSLSavyXE0b/AGZ0JRtUjUUh0yrhpfKvT00JlIoONKNOiZSHzEWYdSCyLRNmMbbFJKUZKybvdc/E1MxW2nRU6fjG7Xu/b2Hv28mjSr8RclXDball7OWaUHpaN1Nrlfijdwfw46tK0F2cHK8pT78rWdsq3cORX+GaCi5Xs3aOvW70fQ6rC4lR0e58fEs+JbvpHUyeD20YFbDunJwf9unlwAzFjbNePaJJttre9z6MpZittPo4ubG4Spk2YJSK+YLMFlNE6kOpECkEpjsVE+YJSK6mFnHZGifMLMRKYlIdkaLdJnabOf0af4UcRTkdtgf6UPwR9i2Bp0q8mWZoFsUpgORYdAPOIjHADhEw1IhUg0yg1kW0n9OXQ5O+vmdVtD+nLozlE9X1ZRl7K8nSJUFFgJjlRlZKmO1dWfEjTDTGiBSw+GzaKj2kot3spJtcNysTUtmVJP5cPKD4PVW6ykbOwK1qkl/rodB/Eaaq2hfHy9zowycW19zlKWFdNKDabS1t4thpj4mpecvIC5GVJtI5uVebZImPcjuOmRKqJFITqWV/B/8AgFyvXk5fKlot74c/XcRk+DRpsTyZEk6+pc2PUyR11u1Z6ruq36nQ4abnovXgiOjsqE6VLVrLFbuN9XfzuFVxMUuzp7uLXHpzCfhHyfH3Z1skozfC5/gpbclGUcsFeUHmz8W1wXhvM6lWzRT5m/QwHF6e/oZmP2dGjbLezbvfx10I44z5bVIyaxQljVdorZh8xHcWYtORRLmHzEWYdSATRKpDqZCpDqQxUTqYcWV1IkUiVkWizTmd1hnanD8Ef+qOAgzuozskvBexdjL9MuWTuYsxXjUJFItNxPmER5hgEcLFkiIYskiyg1gYzuS6P2OSvq+rOsxPdfRnJS3soy+xCfRJFh3IkGmUmZoMJSBGGRov4SMXJNzUZLwvdE2yop1Kyb0vp/8AKRRw1Bykmt64eHgXtnYWaqVG4tJ7m+PzXCF/E6/6dTC4/BfPNf2Ni4Ri2ou7bu/0KyYeL0m+pFcsk+Tk5OZB5grkaHIldFPH9rKUYU9E9HJc99m+GhvYLZqUWlq7q9+N00zLytSzRevHxNjCbWhFXaalxSXsPG1udnRhKKxpRr6/Ms4fZ87ZXJxjrpzXQtZ6dFatLrrJ9OLMjF7fnLSCyrnvl+iKKk3q9Xxb3krjF+Kt/Nkcme1z9jYxHxA3pTVvGW/yj+pm1a8pO8m2/H9OBCORcm+zFPI5cB5hZgLiuBVQdx7kdxXAVEuYdMiuEmMTRLcJSIbhJjI0WqD1XVHbymcPgVepBf7R90djKZoxdGjTrskjLUmzFNT1JlMtNRYziK3aDDEclEkQhFJrBrd1nJT3vqIRRlIT6HQcRCKmZmEghhDIFzZnf8jdjuEI0YujRD0mFi+++rIkOIpfZml2OhxCEQCRI0IQIAGh0IQAOxhCAiJiEIBCYhCGJjocQgQwh0IQyBc2Z/Vh+KPudXIQjTj6NGD3HCQhFiNDGEIRIR//2Q=="/>
          <p:cNvSpPr>
            <a:spLocks noChangeAspect="1" noChangeArrowheads="1"/>
          </p:cNvSpPr>
          <p:nvPr/>
        </p:nvSpPr>
        <p:spPr bwMode="auto">
          <a:xfrm>
            <a:off x="63500" y="-8969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028" name="Picture 4" descr="http://1.bp.blogspot.com/_bI5-8YnkkFA/TGikIFSqf0I/AAAAAAAAEiM/yESSEGSZWtw/s1600/00-eliza_doolittle-skinny_genes-promo_cdm-2010-front.jpg"/>
          <p:cNvPicPr>
            <a:picLocks noChangeAspect="1" noChangeArrowheads="1"/>
          </p:cNvPicPr>
          <p:nvPr/>
        </p:nvPicPr>
        <p:blipFill rotWithShape="1">
          <a:blip r:embed="rId2">
            <a:extLst>
              <a:ext uri="{28A0092B-C50C-407E-A947-70E740481C1C}">
                <a14:useLocalDpi xmlns:a14="http://schemas.microsoft.com/office/drawing/2010/main" val="0"/>
              </a:ext>
            </a:extLst>
          </a:blip>
          <a:srcRect l="17313" r="41307"/>
          <a:stretch/>
        </p:blipFill>
        <p:spPr bwMode="auto">
          <a:xfrm>
            <a:off x="6444208" y="0"/>
            <a:ext cx="2715557"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84889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317500" y="52389"/>
            <a:ext cx="8637588" cy="1000348"/>
          </a:xfrm>
        </p:spPr>
        <p:txBody>
          <a:bodyPr/>
          <a:lstStyle/>
          <a:p>
            <a:pPr algn="ctr" eaLnBrk="1" hangingPunct="1"/>
            <a:r>
              <a:rPr lang="en-US" dirty="0" smtClean="0"/>
              <a:t>DNA – Transmitter of Genetic Code</a:t>
            </a:r>
            <a:endParaRPr lang="en-CA" dirty="0" smtClean="0"/>
          </a:p>
        </p:txBody>
      </p:sp>
      <p:sp>
        <p:nvSpPr>
          <p:cNvPr id="70659" name="Rectangle 3"/>
          <p:cNvSpPr>
            <a:spLocks noGrp="1" noChangeArrowheads="1"/>
          </p:cNvSpPr>
          <p:nvPr>
            <p:ph idx="1"/>
          </p:nvPr>
        </p:nvSpPr>
        <p:spPr>
          <a:xfrm>
            <a:off x="328613" y="1941513"/>
            <a:ext cx="7627763" cy="4114800"/>
          </a:xfrm>
        </p:spPr>
        <p:txBody>
          <a:bodyPr>
            <a:normAutofit fontScale="92500"/>
          </a:bodyPr>
          <a:lstStyle/>
          <a:p>
            <a:pPr eaLnBrk="1" hangingPunct="1"/>
            <a:r>
              <a:rPr lang="en-US" sz="2400" dirty="0" smtClean="0"/>
              <a:t>DNA – </a:t>
            </a:r>
            <a:r>
              <a:rPr lang="en-US" sz="2400" b="1" i="1" dirty="0" smtClean="0"/>
              <a:t>d</a:t>
            </a:r>
            <a:r>
              <a:rPr lang="en-US" sz="2400" dirty="0" smtClean="0"/>
              <a:t>eoxyribo</a:t>
            </a:r>
            <a:r>
              <a:rPr lang="en-US" sz="2400" b="1" i="1" dirty="0" smtClean="0"/>
              <a:t>n</a:t>
            </a:r>
            <a:r>
              <a:rPr lang="en-US" sz="2400" dirty="0" smtClean="0"/>
              <a:t>ucleic </a:t>
            </a:r>
            <a:r>
              <a:rPr lang="en-US" sz="2400" b="1" i="1" dirty="0" smtClean="0"/>
              <a:t>a</a:t>
            </a:r>
            <a:r>
              <a:rPr lang="en-US" sz="2400" dirty="0" smtClean="0"/>
              <a:t>cid</a:t>
            </a:r>
          </a:p>
          <a:p>
            <a:pPr lvl="1"/>
            <a:r>
              <a:rPr lang="en-US" sz="2200" dirty="0" smtClean="0"/>
              <a:t>Johann Meischer collected DNA</a:t>
            </a:r>
          </a:p>
          <a:p>
            <a:pPr marL="457200" lvl="1" indent="0">
              <a:buNone/>
            </a:pPr>
            <a:r>
              <a:rPr lang="en-US" sz="2200" dirty="0" smtClean="0"/>
              <a:t>From a cell in 1868</a:t>
            </a:r>
            <a:r>
              <a:rPr lang="en-US" sz="2200" dirty="0" smtClean="0">
                <a:sym typeface="Wingdings" pitchFamily="2" charset="2"/>
              </a:rPr>
              <a:t> couldn’t explain how he did it </a:t>
            </a:r>
            <a:endParaRPr lang="en-US" sz="2000" dirty="0" smtClean="0"/>
          </a:p>
          <a:p>
            <a:pPr marL="0" indent="0" eaLnBrk="1" hangingPunct="1">
              <a:buNone/>
            </a:pPr>
            <a:endParaRPr lang="en-US" sz="2400" dirty="0" smtClean="0"/>
          </a:p>
          <a:p>
            <a:pPr eaLnBrk="1" hangingPunct="1"/>
            <a:r>
              <a:rPr lang="en-US" sz="2400" dirty="0" smtClean="0"/>
              <a:t>All living organisms have DNA in the nuclei of all their cells </a:t>
            </a:r>
            <a:r>
              <a:rPr lang="en-US" sz="2400" dirty="0" smtClean="0">
                <a:sym typeface="Wingdings" pitchFamily="2" charset="2"/>
              </a:rPr>
              <a:t> Blueprint</a:t>
            </a:r>
            <a:endParaRPr lang="en-US" sz="2400" dirty="0" smtClean="0"/>
          </a:p>
          <a:p>
            <a:pPr marL="0" indent="0" eaLnBrk="1" hangingPunct="1">
              <a:buNone/>
            </a:pPr>
            <a:endParaRPr lang="en-US" sz="2400" dirty="0" smtClean="0"/>
          </a:p>
          <a:p>
            <a:pPr eaLnBrk="1" hangingPunct="1"/>
            <a:r>
              <a:rPr lang="en-US" sz="2400" dirty="0" smtClean="0"/>
              <a:t>This DNA controls how the cell works and how traits are expressed</a:t>
            </a:r>
            <a:endParaRPr lang="en-CA" sz="2400" dirty="0" smtClean="0"/>
          </a:p>
        </p:txBody>
      </p:sp>
      <p:pic>
        <p:nvPicPr>
          <p:cNvPr id="70660" name="Picture 4" descr="DNAKit_illustration_image"/>
          <p:cNvPicPr>
            <a:picLocks noChangeAspect="1" noChangeArrowheads="1"/>
          </p:cNvPicPr>
          <p:nvPr/>
        </p:nvPicPr>
        <p:blipFill>
          <a:blip r:embed="rId2" cstate="print"/>
          <a:srcRect/>
          <a:stretch>
            <a:fillRect/>
          </a:stretch>
        </p:blipFill>
        <p:spPr bwMode="auto">
          <a:xfrm>
            <a:off x="5652120" y="620688"/>
            <a:ext cx="3621087" cy="237626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dirty="0" smtClean="0"/>
              <a:t>History of DNA Discovery</a:t>
            </a:r>
            <a:endParaRPr lang="en-CA" dirty="0" smtClean="0"/>
          </a:p>
        </p:txBody>
      </p:sp>
      <p:sp>
        <p:nvSpPr>
          <p:cNvPr id="71683" name="Rectangle 3"/>
          <p:cNvSpPr>
            <a:spLocks noGrp="1" noChangeArrowheads="1"/>
          </p:cNvSpPr>
          <p:nvPr>
            <p:ph idx="1"/>
          </p:nvPr>
        </p:nvSpPr>
        <p:spPr>
          <a:xfrm>
            <a:off x="328613" y="1941513"/>
            <a:ext cx="4852987" cy="4114800"/>
          </a:xfrm>
        </p:spPr>
        <p:txBody>
          <a:bodyPr>
            <a:normAutofit lnSpcReduction="10000"/>
          </a:bodyPr>
          <a:lstStyle/>
          <a:p>
            <a:pPr eaLnBrk="1" hangingPunct="1"/>
            <a:r>
              <a:rPr lang="en-US" sz="2800" dirty="0" smtClean="0"/>
              <a:t>First identified in 1868 it was not confirmed as the method of passing on characteristics until 1944 (Oswald Avery</a:t>
            </a:r>
            <a:r>
              <a:rPr lang="en-US" sz="2800" dirty="0" smtClean="0">
                <a:sym typeface="Wingdings" pitchFamily="2" charset="2"/>
              </a:rPr>
              <a:t> Canadian</a:t>
            </a:r>
            <a:r>
              <a:rPr lang="en-US" sz="2800" dirty="0" smtClean="0"/>
              <a:t>).</a:t>
            </a:r>
          </a:p>
          <a:p>
            <a:pPr eaLnBrk="1" hangingPunct="1"/>
            <a:r>
              <a:rPr lang="en-US" sz="2800" dirty="0" smtClean="0"/>
              <a:t>James Watson &amp; Francis Crick identified the double helix structure in 1953</a:t>
            </a:r>
            <a:endParaRPr lang="en-CA" sz="2800" dirty="0" smtClean="0"/>
          </a:p>
        </p:txBody>
      </p:sp>
      <p:pic>
        <p:nvPicPr>
          <p:cNvPr id="71684" name="Picture 4" descr="watson_crick"/>
          <p:cNvPicPr>
            <a:picLocks noChangeAspect="1" noChangeArrowheads="1"/>
          </p:cNvPicPr>
          <p:nvPr/>
        </p:nvPicPr>
        <p:blipFill>
          <a:blip r:embed="rId2" cstate="print"/>
          <a:srcRect/>
          <a:stretch>
            <a:fillRect/>
          </a:stretch>
        </p:blipFill>
        <p:spPr bwMode="auto">
          <a:xfrm>
            <a:off x="5295900" y="1700808"/>
            <a:ext cx="3848100" cy="37496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404664"/>
            <a:ext cx="7125113" cy="924475"/>
          </a:xfrm>
        </p:spPr>
        <p:txBody>
          <a:bodyPr/>
          <a:lstStyle/>
          <a:p>
            <a:r>
              <a:rPr lang="en-CA" dirty="0" smtClean="0"/>
              <a:t>DNA Function</a:t>
            </a:r>
            <a:endParaRPr lang="en-CA" dirty="0"/>
          </a:p>
        </p:txBody>
      </p:sp>
      <p:sp>
        <p:nvSpPr>
          <p:cNvPr id="3" name="Content Placeholder 2"/>
          <p:cNvSpPr>
            <a:spLocks noGrp="1"/>
          </p:cNvSpPr>
          <p:nvPr>
            <p:ph idx="1"/>
          </p:nvPr>
        </p:nvSpPr>
        <p:spPr>
          <a:xfrm>
            <a:off x="179512" y="1340768"/>
            <a:ext cx="7629168" cy="4968552"/>
          </a:xfrm>
        </p:spPr>
        <p:txBody>
          <a:bodyPr>
            <a:normAutofit lnSpcReduction="10000"/>
          </a:bodyPr>
          <a:lstStyle/>
          <a:p>
            <a:r>
              <a:rPr lang="en-CA" sz="2400" dirty="0" smtClean="0"/>
              <a:t>Control all the structures and </a:t>
            </a:r>
          </a:p>
          <a:p>
            <a:pPr marL="0" indent="0">
              <a:buNone/>
            </a:pPr>
            <a:r>
              <a:rPr lang="en-CA" sz="2400" dirty="0" smtClean="0"/>
              <a:t>functions of the cell</a:t>
            </a:r>
          </a:p>
          <a:p>
            <a:pPr marL="0" indent="0">
              <a:buNone/>
            </a:pPr>
            <a:endParaRPr lang="en-CA" sz="2400" dirty="0" smtClean="0"/>
          </a:p>
          <a:p>
            <a:r>
              <a:rPr lang="en-CA" sz="2400" dirty="0" smtClean="0"/>
              <a:t>Explain variation within and </a:t>
            </a:r>
          </a:p>
          <a:p>
            <a:pPr marL="0" indent="0">
              <a:buNone/>
            </a:pPr>
            <a:r>
              <a:rPr lang="en-CA" sz="2400" dirty="0" smtClean="0"/>
              <a:t>between species</a:t>
            </a:r>
          </a:p>
          <a:p>
            <a:pPr marL="0" indent="0">
              <a:buNone/>
            </a:pPr>
            <a:endParaRPr lang="en-CA" sz="2400" dirty="0" smtClean="0"/>
          </a:p>
          <a:p>
            <a:r>
              <a:rPr lang="en-CA" sz="2400" dirty="0" smtClean="0"/>
              <a:t>Reproduce itself</a:t>
            </a:r>
          </a:p>
          <a:p>
            <a:pPr marL="0" indent="0">
              <a:buNone/>
            </a:pPr>
            <a:endParaRPr lang="en-CA" sz="2400" dirty="0" smtClean="0"/>
          </a:p>
          <a:p>
            <a:r>
              <a:rPr lang="en-CA" sz="2400" dirty="0" smtClean="0"/>
              <a:t>Transmitted from parent to </a:t>
            </a:r>
          </a:p>
          <a:p>
            <a:pPr marL="0" indent="0">
              <a:buNone/>
            </a:pPr>
            <a:r>
              <a:rPr lang="en-CA" sz="2400" dirty="0" smtClean="0"/>
              <a:t>offspring</a:t>
            </a:r>
          </a:p>
        </p:txBody>
      </p:sp>
      <p:pic>
        <p:nvPicPr>
          <p:cNvPr id="2050" name="Picture 2" descr="https://encrypted-tbn2.google.com/images?q=tbn:ANd9GcStqJNiE5YI6NKjAM4gTBUPZ_VofftHfDuggKfLFpBh0T69VER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0"/>
            <a:ext cx="37324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181842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07504" y="116632"/>
            <a:ext cx="7125113" cy="924475"/>
          </a:xfrm>
        </p:spPr>
        <p:txBody>
          <a:bodyPr/>
          <a:lstStyle/>
          <a:p>
            <a:pPr eaLnBrk="1" hangingPunct="1"/>
            <a:r>
              <a:rPr lang="en-US" dirty="0" smtClean="0"/>
              <a:t>DNA Structure</a:t>
            </a:r>
            <a:endParaRPr lang="en-CA" dirty="0" smtClean="0"/>
          </a:p>
        </p:txBody>
      </p:sp>
      <p:sp>
        <p:nvSpPr>
          <p:cNvPr id="72707" name="Rectangle 3"/>
          <p:cNvSpPr>
            <a:spLocks noGrp="1" noChangeArrowheads="1"/>
          </p:cNvSpPr>
          <p:nvPr>
            <p:ph idx="1"/>
          </p:nvPr>
        </p:nvSpPr>
        <p:spPr>
          <a:xfrm>
            <a:off x="328613" y="980728"/>
            <a:ext cx="4808537" cy="5075585"/>
          </a:xfrm>
        </p:spPr>
        <p:txBody>
          <a:bodyPr>
            <a:normAutofit lnSpcReduction="10000"/>
          </a:bodyPr>
          <a:lstStyle/>
          <a:p>
            <a:pPr eaLnBrk="1" hangingPunct="1"/>
            <a:r>
              <a:rPr lang="en-US" sz="2800" dirty="0" smtClean="0"/>
              <a:t>DNA is a double helix structure with contained nitrogenous bases (GCAT)</a:t>
            </a:r>
          </a:p>
          <a:p>
            <a:pPr eaLnBrk="1" hangingPunct="1"/>
            <a:r>
              <a:rPr lang="en-US" sz="2800" dirty="0" smtClean="0"/>
              <a:t>A gene is composed of a specific order of these bases.</a:t>
            </a:r>
          </a:p>
          <a:p>
            <a:pPr eaLnBrk="1" hangingPunct="1"/>
            <a:r>
              <a:rPr lang="en-US" sz="2800" dirty="0" smtClean="0"/>
              <a:t>The sides are made up of alternating subunits called sugars and phosphates</a:t>
            </a:r>
            <a:endParaRPr lang="en-CA" sz="2800" dirty="0" smtClean="0"/>
          </a:p>
        </p:txBody>
      </p:sp>
      <p:pic>
        <p:nvPicPr>
          <p:cNvPr id="72708" name="Picture 5" descr="DNA-colored"/>
          <p:cNvPicPr>
            <a:picLocks noChangeAspect="1" noChangeArrowheads="1"/>
          </p:cNvPicPr>
          <p:nvPr/>
        </p:nvPicPr>
        <p:blipFill>
          <a:blip r:embed="rId2" cstate="print"/>
          <a:srcRect/>
          <a:stretch>
            <a:fillRect/>
          </a:stretch>
        </p:blipFill>
        <p:spPr bwMode="auto">
          <a:xfrm>
            <a:off x="5137150" y="188640"/>
            <a:ext cx="4006850" cy="554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88640"/>
            <a:ext cx="7125113" cy="924475"/>
          </a:xfrm>
        </p:spPr>
        <p:txBody>
          <a:bodyPr/>
          <a:lstStyle/>
          <a:p>
            <a:r>
              <a:rPr lang="en-CA" dirty="0" smtClean="0"/>
              <a:t>DNA Breakdown</a:t>
            </a:r>
            <a:endParaRPr lang="en-CA" dirty="0"/>
          </a:p>
        </p:txBody>
      </p:sp>
      <p:sp>
        <p:nvSpPr>
          <p:cNvPr id="3" name="Content Placeholder 2"/>
          <p:cNvSpPr>
            <a:spLocks noGrp="1"/>
          </p:cNvSpPr>
          <p:nvPr>
            <p:ph idx="1"/>
          </p:nvPr>
        </p:nvSpPr>
        <p:spPr>
          <a:xfrm>
            <a:off x="107504" y="1196752"/>
            <a:ext cx="7125112" cy="5544616"/>
          </a:xfrm>
        </p:spPr>
        <p:txBody>
          <a:bodyPr>
            <a:noAutofit/>
          </a:bodyPr>
          <a:lstStyle/>
          <a:p>
            <a:r>
              <a:rPr lang="en-CA" sz="2400" dirty="0" smtClean="0"/>
              <a:t>The strands of DNA have</a:t>
            </a:r>
          </a:p>
          <a:p>
            <a:pPr marL="0" indent="0">
              <a:buNone/>
            </a:pPr>
            <a:r>
              <a:rPr lang="en-CA" sz="2400" dirty="0" smtClean="0"/>
              <a:t> four nitrogen bases:</a:t>
            </a:r>
          </a:p>
          <a:p>
            <a:pPr lvl="1"/>
            <a:r>
              <a:rPr lang="en-CA" sz="2400" dirty="0" smtClean="0"/>
              <a:t>1) Cytosine</a:t>
            </a:r>
          </a:p>
          <a:p>
            <a:pPr lvl="1"/>
            <a:r>
              <a:rPr lang="en-CA" sz="2400" dirty="0" smtClean="0"/>
              <a:t>2) Adenine</a:t>
            </a:r>
          </a:p>
          <a:p>
            <a:pPr lvl="1"/>
            <a:r>
              <a:rPr lang="en-CA" sz="2400" dirty="0" smtClean="0"/>
              <a:t>3) Guanine</a:t>
            </a:r>
          </a:p>
          <a:p>
            <a:pPr lvl="1"/>
            <a:r>
              <a:rPr lang="en-CA" sz="2400" dirty="0" smtClean="0"/>
              <a:t>4) Thymine </a:t>
            </a:r>
          </a:p>
          <a:p>
            <a:r>
              <a:rPr lang="en-CA" sz="2400" dirty="0" smtClean="0"/>
              <a:t>All the bases are paired up </a:t>
            </a:r>
          </a:p>
          <a:p>
            <a:pPr marL="0" indent="0">
              <a:buNone/>
            </a:pPr>
            <a:r>
              <a:rPr lang="en-CA" sz="2400" dirty="0" smtClean="0"/>
              <a:t>and coiled together to form a</a:t>
            </a:r>
          </a:p>
          <a:p>
            <a:pPr marL="0" indent="0">
              <a:buNone/>
            </a:pPr>
            <a:r>
              <a:rPr lang="en-CA" sz="2400" dirty="0" smtClean="0"/>
              <a:t> double helix</a:t>
            </a:r>
          </a:p>
          <a:p>
            <a:r>
              <a:rPr lang="en-CA" sz="2400" dirty="0" smtClean="0"/>
              <a:t>A</a:t>
            </a:r>
            <a:r>
              <a:rPr lang="en-CA" sz="2400" dirty="0" smtClean="0">
                <a:sym typeface="Wingdings" pitchFamily="2" charset="2"/>
              </a:rPr>
              <a:t> T</a:t>
            </a:r>
          </a:p>
          <a:p>
            <a:r>
              <a:rPr lang="en-CA" sz="2400" dirty="0" smtClean="0">
                <a:sym typeface="Wingdings" pitchFamily="2" charset="2"/>
              </a:rPr>
              <a:t>GC</a:t>
            </a:r>
            <a:endParaRPr lang="en-CA" sz="2400" dirty="0"/>
          </a:p>
        </p:txBody>
      </p:sp>
      <p:pic>
        <p:nvPicPr>
          <p:cNvPr id="4" name="Picture 4" descr="http://www.thetech.org/exhibits/online/genome/images/splitx.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53471" y="476672"/>
            <a:ext cx="4464496" cy="6264696"/>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Right Brace 4"/>
          <p:cNvSpPr/>
          <p:nvPr/>
        </p:nvSpPr>
        <p:spPr>
          <a:xfrm>
            <a:off x="3059832" y="2348880"/>
            <a:ext cx="1008112" cy="1800200"/>
          </a:xfrm>
          <a:prstGeom prst="rightBrace">
            <a:avLst>
              <a:gd name="adj1" fmla="val 8333"/>
              <a:gd name="adj2" fmla="val 51752"/>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CA" dirty="0"/>
          </a:p>
        </p:txBody>
      </p:sp>
      <p:sp>
        <p:nvSpPr>
          <p:cNvPr id="6" name="TextBox 5"/>
          <p:cNvSpPr txBox="1"/>
          <p:nvPr/>
        </p:nvSpPr>
        <p:spPr>
          <a:xfrm>
            <a:off x="4067944" y="3018147"/>
            <a:ext cx="2232248" cy="1077218"/>
          </a:xfrm>
          <a:prstGeom prst="rect">
            <a:avLst/>
          </a:prstGeom>
          <a:noFill/>
        </p:spPr>
        <p:txBody>
          <a:bodyPr wrap="square" rtlCol="0">
            <a:spAutoFit/>
          </a:bodyPr>
          <a:lstStyle/>
          <a:p>
            <a:r>
              <a:rPr lang="en-CA" sz="3200" b="1" dirty="0" smtClean="0">
                <a:solidFill>
                  <a:srgbClr val="FFFF00"/>
                </a:solidFill>
              </a:rPr>
              <a:t>Nitrogen Bases</a:t>
            </a:r>
            <a:endParaRPr lang="en-CA" sz="3200" b="1" dirty="0">
              <a:solidFill>
                <a:srgbClr val="FFFF00"/>
              </a:solidFill>
            </a:endParaRPr>
          </a:p>
        </p:txBody>
      </p:sp>
      <p:sp>
        <p:nvSpPr>
          <p:cNvPr id="7" name="Right Brace 6"/>
          <p:cNvSpPr/>
          <p:nvPr/>
        </p:nvSpPr>
        <p:spPr>
          <a:xfrm>
            <a:off x="1835696" y="5877272"/>
            <a:ext cx="576064" cy="864096"/>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CA" dirty="0"/>
          </a:p>
        </p:txBody>
      </p:sp>
      <p:sp>
        <p:nvSpPr>
          <p:cNvPr id="8" name="TextBox 7"/>
          <p:cNvSpPr txBox="1"/>
          <p:nvPr/>
        </p:nvSpPr>
        <p:spPr>
          <a:xfrm>
            <a:off x="2411760" y="5877272"/>
            <a:ext cx="2241711" cy="830997"/>
          </a:xfrm>
          <a:prstGeom prst="rect">
            <a:avLst/>
          </a:prstGeom>
          <a:noFill/>
        </p:spPr>
        <p:txBody>
          <a:bodyPr wrap="square" rtlCol="0">
            <a:spAutoFit/>
          </a:bodyPr>
          <a:lstStyle/>
          <a:p>
            <a:r>
              <a:rPr lang="en-CA" b="1" dirty="0" smtClean="0">
                <a:solidFill>
                  <a:srgbClr val="FFFF00"/>
                </a:solidFill>
              </a:rPr>
              <a:t>Only combinations!!!</a:t>
            </a:r>
            <a:endParaRPr lang="en-CA" b="1" dirty="0">
              <a:solidFill>
                <a:srgbClr val="FFFF00"/>
              </a:solidFill>
            </a:endParaRPr>
          </a:p>
        </p:txBody>
      </p:sp>
    </p:spTree>
    <p:extLst>
      <p:ext uri="{BB962C8B-B14F-4D97-AF65-F5344CB8AC3E}">
        <p14:creationId xmlns:p14="http://schemas.microsoft.com/office/powerpoint/2010/main" val="104182898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116632"/>
            <a:ext cx="7125113" cy="924475"/>
          </a:xfrm>
        </p:spPr>
        <p:txBody>
          <a:bodyPr/>
          <a:lstStyle/>
          <a:p>
            <a:r>
              <a:rPr lang="en-CA" dirty="0" smtClean="0"/>
              <a:t>So Basically…</a:t>
            </a:r>
            <a:endParaRPr lang="en-CA" dirty="0"/>
          </a:p>
        </p:txBody>
      </p:sp>
      <p:sp>
        <p:nvSpPr>
          <p:cNvPr id="4" name="AutoShape 2" descr="data:image/jpeg;base64,/9j/4AAQSkZJRgABAQAAAQABAAD/2wCEAAkGBhQSERUUEhQUFBUWFhsYGBgXFh0YFhwdGBoYFhgZGR4YHygiGBklHBkZIC8gJCcrLC4sHCAxNTAqNSYsLCkBCQoKBQUFDQUFDSkYEhgpKSkpKSkpKSkpKSkpKSkpKSkpKSkpKSkpKSkpKSkpKSkpKSkpKSkpKSkpKSkpKSkpKf/AABEIAOoA2AMBIgACEQEDEQH/xAAbAAACAwEBAQAAAAAAAAAAAAAABQMEBgIBB//EAEkQAAICAAQEAwMGDAUCBAcAAAECAxEABBIhBRMxQQYiURQyYQcVI0JxgRYzUlNyc4KRkpOh0UNUYrPTJLGio7LBNGODhNLh8P/EABQBAQAAAAAAAAAAAAAAAAAAAAD/xAAUEQEAAAAAAAAAAAAAAAAAAAAA/9oADAMBAAIRAxEAPwD6vDw2KWbMGWNHIkUAsoNDkxGhfQWSfvOM7xnLRPJG8EFRKH1usIYEEKVdEvVJ7pAOhhTEgHDvPoxjzoXu63uFOnlQ8yixAB0aqs1dXthPnPEURjVldkVmQFjFJHSkjWw1IKAX63RbBsbYCpneHxRRpMgMwZ0GnlowYPt5RHGCDZBsXQB2OLHD+C+WRnihtntEZdOkUoIJ8x3IYgUKsWBuB1neER1HJEWUmaIh1YtqttP1yyvsxY2D7t9d8O24dONg8DfEhkP7tTX+8fZgEMGRJu8vlgy9Yt73uislUQaIHlHQ2QQQOsrw6CaU0i6UVSFCgElgSWYDcgbLR21K12QKfJwCSmJkUSNQ1qtAAE6QqtdAWepO5JvpVj8GoCiI6K4QAAMA1UK+sDv6+uAzkXAYneWONF06d2ADFJGLAhb6ECmK9iVqrrBFlYQAr5YiQAAoISwJ6eV60kX0LMPjRvGyyuUSNQqKFUCgAKGIs1xJUOnd5KsIgtq7E9lW/rMQPjgM3N4a8wZMvEwKgaGpKNk6rCtfWiK7Cjub9n8NRw5eR5BFrNkEoNCkilAUWSoIG1kkk+tB1mJpgjSO8OXRQWOoa9IG5LMWVVoddiB645y+T5qK65qSRGAZWXlaCDuCpWOiO4O/24DI5rhqaI19nkjXUmqQKjuFQarPvNuyqGLL0LWAdsNeA8EhMh0xCSIru0i6gGBFFGceYEXYXyjSOlm3/wAyJ3ecnuefKP6K4A+4AYPmOPuZT9s8p/7vgD8Hst+Yi/lr/bB+D2W/MRfy1/tjz5ii9H/myf8A5YPmGD6yax6OzOv7nJF/dgD8H8t+Yi/lr/bB+D+W/MRfy1/tj38Hst/l4P5Sf2wfg/lv8vB/KT+2APwfy35iL+Wv9sH4P5b8xF/Av9sR5jhGVjRnZI4VUFmdfoqUCyWZa8o67mtseZbhcDorxs5VgCrJPLRB3BBV9wcBL+D+W/MRfwL/AGwfg9lvzEX8tf7Y8+ZwPclnX1+kL/7uqvurEGauEW+cK0rP9KItOlBbtSqhpRuTdDvgLH4PZb8xF/LX+2D8Hst+Yi/lr/bHEZzFBleCZSLHlaOwdwdQZwR+z3+G/fzmy/jYZF/1J9Kv3BPPXxKD7umAPwey35iL+Wv9sH4PZb8xF/LX+2LWWzaSDVGyuOlqb39DXQ/DE2AX/g9lvzEX8tf7YUeKsnHl8s0sOWgdwRSmNaNmj1ZR+9hjT4zvjyBmyo0CZissT/QyCN6VwWOonYBbO25qtrsAp8FSrm+bz8plo9AjrSqkktr13uwAGkVv3ODHfyccTabnlllAGiuZnBmjvrutOydPXfbpWDAMs/GSMzQJC5iFmAF2qpl2fbv5QTXwx4+ZQjd0ph3YUR07miOuOs9mzGuaYNp+niUt+Srpl0Zt+hAJN9uvbC6bw7llQssEEZVSVkESBloE6tWm67m7ve7s2FPg3BonBlVVRDJIUVY0Rq1sm7qNdNTNQK7PpO22LuZyKRmMRDll30sI/La0dRobWKB1VY233oscrwhnjSRZGhMih3QqGAZxqatW6+YkkX1363ch8OsDqSYl+heRQ5o9lVdKqLAOwFkC9VYBfBn5WlaBpTUapJYoO4dnC6tPQAxkGgLNdiRjocUnWdokcONCyW+n6PU0igELTODoOkbe61thkvhhKsvIZfzoNP8AogAaQn+itJO5BO+OvmKKMqyhtd0WLEs2qtWo/W90bHYUKrAdjMSMFi1DmMNTuFrSt1dEmmbcKDY2J30kG9lcmsa0gqzZPck9WY9WY+pxjeM5rNBMs2WLqcwZpZWSISEAZd5IFOpSBREadBZ+JxmYvFHGBqDrMAIUliYZMuXneCCT2VwqfRxa3lXWaI00XBU2H0HxnwebNZbkQsiCR1ErNZqMHU4AUgtq0hCLGzNvjG5b5Pc8k2XbXEwy8raGErqnKaYTVyijFWovGNMo2CqdS3a7j/F+Lc8SImYMscmbCwrA3IVRFUJ1gVOSDrAYm2AAA90uuBcbzXPy0ucMojC5lC3LlCnVLllgMi8mOntnUMY1FAtsCcBY8S8Gmm4mscDtGkkAkmblvpSTL6xlmDVoZi8qkp1IhF7bFdk/AmfiKOnJ8hUGL2mQozezzwSZgu0ZIZ2kRioG+iybOLPi4Zw56RIpc0qN7CYwkRaIf9TpnbUq15VospYagxuwBpp+HPEXF2zyxTo/JEzJbQFBJEDMplZkhKq4KpXnQEAeU6w2AZ8T8G5p8rw+KopvZoSk0TzPGjSclY0lDopYlGDEbA+axRAwj4r8m/EJZ2fVFTPRZZ5FZoxJl2TVa67CREbu1E7ae7TxXxTiIzWahh5xjbKycrlQNaOMuzg8wx0zGUBQVkJGqtF+YVeH8e4ijxu75p4Emy0bA5Ml2jfK65nNRayRMAlgCiTd2KB2/gyX5tzOUFefMSPEqylAIzPzY01GNwoC7adJHbobxmJfk04m5Q+0pG4hCK8crDk6VmUquqNmKsHS9DILvbyrixwzjvFJoyspzMUpy40quT8rXA7PKZKAhkEtKFvsPI2qxSg8U8VjgRAM076MppZ8oxbeOX2oOTH1EgRbbc0DvZJDR5LwNOOE5vKSaNc4bloXDRoSiqtFIkCjWuqgp3N7knFPPfJtNzHeNYmXmECFppI0MZy8UUfmUHQY5ULgAb7G7Va44Nx3i3teVSUOY3SBn1QFARLGzz2UhIR43pQGdPdAIYtY48S8X4jDnsycuspj1w0BBJJzByAdKHlugGuwfcvprUi8ATfJnmnkDSukp5mV1O0j2yR5QwZixX15dLV3As+mLHH/AJPcxPl8ktQySwZGbLSF5GH0ksCRpIp0nUA6sd6PmvFrx5nM5FmY5MpzrGVkpVhaWN5DNBojcDypY1eckEDVRGEuc8U8UM0ojE8aeetWUchdGYRQqFMu/WIsdX0wqm290B5n/kuzllYXVYbBEYmIpzloYjLbxvTiRJDqA1eewQcfV4UIUBjqIABPqe52x8rHHuI80M6ZqBJI8tzZVyrSvGeTmSwEWlhbSCMMVXaxdWKXeLvEXFXEkaJm1DIUYLlmQhhEjq6NErFS0ljaZvrLQoMwfVuKxaAZ0sMlF6+ugPnDD6xC6ivcHpsSCxVrFjcHHzROK56KZYQZKzebzMaF0BMfLzZkLgydY2yvM0iiLRa2Jxu+CHSrxfmpCg/RNPGB8Ajqv7OAY4SeMMqZMsQsQmIdSE5Sy9DdhXkjAI/K1bdaOHeM946iY5W0WQsksbgxyRxsulwS9y+U6RZ0nr026gKfgXJTRvmOZl1gRmRkot5jpKsWU2qsAqC1JuhfQYML/kxzLSvmHdnc6IUDPmYcwQF5x5dwE9CxbW2ktrAryWxgHWfmZRmdJK3mIlZh1CumXViPTYnftd9sKM54cyqKSQIdgAeY6IpHunRq0GjvRU3W4O+NRkUDSZoEAgyAEEWCDBCCD6jGRlybMFmZriBJWBi212gUsAXZ6JXQQRZK10oLPBs6M3FzGdrJoorlNAUkKtAhkutV7E7CyNjOOISxychJGOuvMwBaPZ2YdPMSFFXZGoFrDLdeXLRPNE2iSJi9E20JdAjbDSws2qeU01b1S41D8DhMYjVdAB1KU8rBvygRvq9T3s31OAR5nMvl1aZppGRAWcPooIN3YaEU2q2292ARVkEXhxGSaNhp5ZZSEsjUCV8rHSTpIJ+JFdjsCbwtrVlkmeRSCNJCqCCK82hRq+w7eoOKjcNzJTlGMatIHNEg0gjpIBswcEBgtVdebvgNBwyRWhjKClMalRVUCooUOlDFLxNx4ZSHmaQ7M6RopJGpnYKB5EdieuyoxNUAcd8GbSGhP+Huv6DElfs0kMlf6L74t5/h0U6aJo0lQkErIodbG4NMCNjgM9wDx/FmMukzRToWBtUgnmUaZGj2eOKn3W9twOoGNFnFBQ2A1eYWLFr5lO/cEA3jzI8PjhQJDGkaCyFRQqizZoKKFkk4Q8YnyGVmiWaCJTMZJeZyk0qcuGnZ3J3BGtyCATbN0vAI/D/yntJHAZIbD8mJ5Fajz5sv7SAI6J5Vba9Wx7EAkcwfKw7ctTlAJJY4pY19oXTolimmJZigCsFhahRu1srvV3N+JuD5eP2kDLFo43ReXGgm0xDS0S2AUqwoUlRuB3xR8RcS4TIyZXWkR90tDHAyp7OtJE4kR1JHNIRVViGsDSeobbgPFPacrBmNOjnRJJpvVWtQ1XQurq6xnfFHjObKZsRrDHJAuUbMyMXZZFVJUR2FIwIVW1V1O+4qmgysnB4FVS8DB4UKiQB/oljOUDG16aFeNmbfcqxqgLvFJ+GZeJppIYNEMrQsVgVirzEJIuy/WD+auou76YBHmvlVZtPKgIqaFX84Zis8rLCAKr6SJeYDq2BHUHVgh+U7MytlliyiB5GmWSF5HVxy8uuYQKzRiiQ3UqVO1Eg6w9fOcKSIOwyixkg2YlAvLMmXUta+UxsyRi602AKxFkszwmTlQ5c5QMzcyHlRx2klNTp5CqS+RqsX5DsawDLwp4qXPo8saVECgVtVli0SSOCAKBQvoO58yt0rFrj/ABn2aNH0a9c8MNXVc6VYtXQ3Wq6712wofwtk8nlFMqmSLKpO51qrFhKGMxYKoDWGYaQAvTbYUpyvirg2YSWooDpRrR4Y1MihPbWAD0Kss3n0+ZXPbVgKeY+VWVZiwgVsusVsokpwfbpMjrVtNPelW0UO/m6XsfE/iBsqIBHEJXnzCwKDJywCySOGJ0tsNG+177X0KvJ57hLkRBcmrGMXGUjFKP8ArNJoaQASZetWCw6E494RxzhXKSOKaCRMsrTrYB0BBqaRdqUgSE+WqDbADbALT8rA5Rk9mNNGksI5wtkbMplPpPL9C4Zw2k2KvcEECPhnyvCXMmA5SQGOUQzsheUI5aRBoMcRDpcY3Yox1eVWo40/EPB2VnikQRJEJmjeRo40R3MciyjXa+ayu9joTi3D4ayqNGy5bLq0QqNhEgKCyaQgeUWzdPU+uA6ysME7JmREOYFKo8kJSZVsgipFDoDvtQu/Q48yv/xUx7aIhXxHNJP7mUfs4tZzNiNbIJJICqOrE9AP7nYAEnYY44dlCi+ai7nU5HQsQBt8AAFHwAwFrCfxTkWlgCokEjcyNgk/uNpcEgHS2hyLptJIPTfcOMZvx9Fqyg2RmE0RUNJJG16xXLMTK3N66QCN/wB2Ah8E8JkhfMlmiaN3BURuGIYAhwwREVKXlLXmbyksxsBTEPydRKImITJoQqxn2VmFctpVCyRveh13BbUxY6uyizAP+G/jcz+tX/Zhwq8QcGRGGYAcIutpBG7qBdEy6UYAnYhtrIcnfcFrw38bmf1q/wCzDiXjOUMuXljWtTRsFvpZBq/hdXgMznI8xJEwCxKWW1W2DI2zIdVUzK9GqUWvU9cd5VnmDNJJOrhiCgcpo7oKTZvIVNkuCbrbbEkvFkA2I5h2ERYCTUSAFYdV3IBJFAb7jFKbnpJ5TG8kvYIVVVj0jVZY93Gxs29gGiuAtZnj8mWWWyZRGivqagQHZkGvsaK3YG41bWBqnWGWwWzEjHuAE0H4AaSVH7RPx74oJMgWRcwSrOKkLUForpWmUkKlBqs9Q59cR8JmaNRZzLoCdIMAI0WeXZWIMTo07An062ADHJlnBZmYMJHC6aBSmKijXm1KEYhtQNjbpTLLccAsTFRpNGRfxYNA09kmJt+jGtxTEmhl8hw9FTUxieNQdbqXEsjCgDKF0gyn6wIJJIAAusNPauVFqWIxql2topVRZJAQkE/6QRd/vDVA4zni7wWufMRM0sJiEoUx0G+lULdnpVdvU4X60SRvpDl1RtIVX5etiqtek7EebYBbJsm9gLmX8QHbRNrBOxkgcKb2FSoqpuelKb2Au7wCdPkhjCzBczKpnWVJGCR2yTFG00VIUBlJsAGmIvoR1xP5IYpjHqzEwSGWWaFKTSjTOsrC9Opl1gmiehqxV402V4pPJq0xwnQ2k3M43oN05J2IYEbnY+t4klz88YDSRxBAwDaZGZgCQNW8aihdn4An4YDPj5PI4YpdFzF8k2VMZ0xK2uSWZmtV8hLSt2226nfHmS+TdPYVilYjMsqGWdTrYyCZc0x8+zAyr1Isj0xr85mhHG8hBIRSxA60oJIF99sVPnST/LT/AMUH/NgMRm/k+nf25wQrzzwGLzg6UjmimmkFqQjSOpk0URYHri5w75JIYsyMzzpJJDKJ5C6RnXKGdw48tR+Z+ij6ooje9X86Sf5Wf+KH/mx788j81P8AymwFbNcDllieKXMMySJoeo0UkGN43o1sSWD/AA010Jwhi+TBORynzEjeZjq0qD5smcgBQ22jo33Ixp/ncn3YJ2PpoCf1kZR/W8efOkn+Vn/ig/5sBnJfk1j5RTmO4t20khQ2vJDIFSwB0jQNVgGieh6YzWS+TTNs8fP002YiaQ80FhDDl1geJuWihxJQFACggJNnH0n5wlPTLOP0njH/AKWbbHmrMt2gj+Op5f6aY79Ovx36YC3lYmUNrfXbMR5QtKTart1obX1OIJ+KqGKRgyyDqq9F/Tbog777nsD0xH806/x0jyf6QdEf8Kbt9jFh9mLsMCooVFCqOgUAAfYB0wFfK5I6uZIdUldvdQHqqf8Aux3PwFAXMGDAGEvjCNWyjh5I4k8usyRLKhGoeXTIdJJNAXe9bYdYW8f4UcxFpVtLKyupuqZTY3KtXwOki6sMLUgs8JfRs8LyWyKoWPkwxaFXehyCVrzr5SdrBqjgx3wrgMvtJzE7W/LVOos6NenZVAUDmynq16wfLpABgGPDfxuZ/Wr/ALMOGOF3DfxuZ/Wr/sw4Y4BbxzJs6IUGpkkD6bA1CipG+10xIsgWBvtjO5+dtUZRZI5dWgcyFiml9JfUQQpoJqFPdqOxJxtMVs9khKtE0QbVh1B3F/HYkEdwSO+Ays2VkiVphK0kix7hlQIwQFiq6VDJZujqarF6qxGnGQsscbz5d2fqq+V1tSQT5z5SwCAFQTqG5PWfjkeYRGjQoZHR9BjsPYFagH8sVFl8xdtyKBO2O8pl8vHBcccawlNRAjUArps6lApjQ3B64Cu5B5gcPrkZXEaUZFCBFRm3KrZjvzHT2s0cQyrOxRZCArtQ1aatRrAcRjzWFPlDqDRB2oNHw9pOVFIGfmSxqwj0o3kFsqsXIJ0CTSX1i72FkYtPm3lkjiMZibWramtorUcxU1gAFiwGw7Bt7oYDnh+c5crpLG3PJZwyKXEi6vKEIFgKNKlW6bGzu2LkHA52h5LIiBgQ767oOSW0gDdhZAJI6A/DDrhvCjGxeRg8hGmwulVUEmlBJO5Nkkm6HQAAMcBBksksSaEurJ3YsxJNklmJJNnqTjueEOrKwtWBBHqCKI/diTBgFuQHNy5jlJLBTFJ2JIGljt+UPMDtswPfE3CJy8KavfA0v+mnlf8A8QP3ViLNfQuZfqMAJf8ATpBqT91K3wCn6u4Dy5/9E/f0kUAf+JAPh9H6tgGODBgwBjx3ABJNAbknpj3CXxJKjLypXEUTfjXZgi6d/IGOxZiNx+TqvqAQzXiP5TDG+jLIHN9+hHXrY0igegZvgvXGXm8a8RkYsjlaF0FWlJvq34utJFFvXeiAcbzMcfyWUgJhWPSooBVIXzkKNTkUFLFbYnp69MM4vFuTa9OZgNf/ADF9WHrubU//AMRgPk0PivPowk5wZqIOiJ5CxB8w1GFlJHQgMtUPKo2xoODfKvJTGTLTSqPyXieQHt5Y1XY7DfcHbfqN9ls5lJ2tHy8rEDoUZiBZF1v6/wBcIPlC8Po+X5iIqmM2zKoB0Ub1EdUBokFWG11tYBl4b8b5fOgBCUf829arq6BUlSaBNXdC6xoMfB45mgZZA2l082p9JjdVaysmsECivbdWFhF3J+ueFfEftcbNpooxRugplJBVl1HQwrpbCiN7sAHmDBgwBgwYMAu4b+NzP61f9mHDHC7hv43M/rV/2YcX5ZQoLMQAASSegA3JOA6xmvFPESrqmmaRNBZkgBLk2oTXpIIQjVte9G9hiSTiM0u6vyUPugKDIR2LawQtjfTpsWLN2AjnkljzAWVmeGZtTyrpSQUFjKuQRSjyNqQA1r9LwEUOZk5v0vOgR1ABmZTIApvTrDMEBZzeolhsPL5ap5aMvMeSHky7BtQSUsGN0xYmVEQvu1eYsCGIFm9TFwYLmVjuo1DSR7ksdQ0SR2fqhmD/ABLL+RvY/B+RNoZUVCSaeMsV1EsdJVl8tkmjdetUAGa4bH7PmX1jlpJGoQFwVQRE7MRQSzIFG5GyLqNDDCBefqkMp0pK2jQVCjludLEkMHJADW1ruCB3w7j4DSOS+uZkKh2Xyre4CpdBbAJF2aFk0MZnO8MQRtGYZFlNXSyHmFK96VB51YCrY2AboEAAGOY48skKDnpayASmOUKShtFe0IKAuY2aiK8wsjrcyOcMbR07SRSNp3bXRIJUqxskWKIJPUEVRtM2ZeoDKkr8u+aWTypaEcwsaDkdLSxTM1ChU/Bs5EryZgQgxMQVlULdBQHkC+9VhrPUgAjVewbLBirmeKRR1zJY01bjU4Wx6iz0+OLCOCAQQQRYI3BB7jAdEYUZvIsqlVXXFsQoNSIVIZeWTswBAIU1VUCRShvgwC3hHFhKCpYGRfeoVdfW0ndfip3UmjsQWZYo8R4NFPu604HlkU6ZU+KONx9nQ9CCCRi3DHpUCy1ACz1NbWa74CHiBl5bcgIZOi6yQgs0SdIJNCzXeqsXYyOZ4PmUni1Sc13VyWWMFxp5YKq0soVAS5PlUDy+6d8bfC3iw1lI1/GXrVvzdba9uvUqF6NZB21YDHeI+Cy8oA8ySYMrRoM0qu5Ug+4sGiQA0TrFChuvUWeE8HzEijmSukoVBIpzJOh1JLHQsYtW6Al6K0ws7nZZTIrHdWWbdmY2zH4n/sOg7AYM1w+KWuZGj101KGq/SxtgMTwTwy+Yln9pYvAjRrl5I5WLPSkyPrJLI2ohbjKUQwvrjcnLqU0HddOkhiTYqtydzt3OJAMe4D47meHOsjwqusJMUB067KjQuwG5ZDGWWj7khHqt3w9n3yWeRdBWKfyy6rUoQCIyQ4BNbJq6FQxO4JO1zeXjgmd0YRvKNUjsbVBaqSoO2tyFFHY6Lo6aMHEMrC8RkWVpWgZZVDNboyMGK9A4L0VKMd+lDsGnwYMGAMGDBgEcmdMIzbgWRItX7oJigUFvRRdk+gOFfFofoZGkeSRtDXcjIp2rSVjKqFPQirq9ycMsy0YTO86zHqGoD3iORFsPj6fHFCfIPKpWVyqsKKId/verY99govY2OodLwoDbmTkja+c4/pq0/dVfbhbweN5VduZZt4SXQOzJYIZRYWPWmhqC1RFgno04ZDmXjDDlSeZ11MzRnySMlkKrB703Y0jfoMc8M4DmYI1iVYXr65dk+8rpfYCgBq6AYC1lmZoKsvNlSCCfecAbE13eMlTtWrVXu4Z5XjMcihlJoqGFiiQwBBrqLBHWsLYspLBIs0joVao5FRSFAJ8jaiSWKsSLoCnY0Kwp4nkFizAQQ+UvzxIkZZwoYM8f0alvfoHsEcDtgG8vG5XZuSsYVWKkyE+YjYgaboA2CSOoIA+sJsrx/qJ1EZAsm7SthqD0ARvvdEelEE53IlSzo00qKp8gIMDMrAMzHWodjrZgWFb9KwPOBMo1NLChstRkCMQ1amA3Ipa1Eka2J6KQD/PcThzMUkUMy62jaiDuCQVDV1oEjfC2fNnTy+Uyu1oFY6VA0MSQwBBUAV5QeqihvXmYkGYKCG5CGDa0JpQNyA42BatFWfeJI2xR9r0Mkju5lCFXikXl0X0FuX5OxShuQRfmvfAWV5sUtlY3WUJHaHQwKAhAQ+xU9Pe979Ohp+DZRooVRqtboA2ACxKqCQL0qQt1vWMxFLJmUV1AiXWrqHUlyYnDAOAVCDWm4BN0NxdY03CuIGUMGUK6NpYA2u4DKQSAaII7bGxvVkL2DBgwBgwYMB4zULOKHBRqj5ze9NTm+oUi0T9lSB9uo98XZogylT0IIP2HY4VQcU5CpFMsmv3FKxs6vpDEEFAQpKqSQ1Ub7b4Bxgwu9pnk9yMRD8qXzH7kjbp9rqR6Y9nQJEfaJj716geVXQBV0m/uJNkntQAMMGM988vD5mE8kA953iCtGPyz7pdPWktRZJoYfghhtRBHboQcBBl8npeRybLkdugUAKo+AOpvtY4VZmfnZsQ7CNAWfbdynJcKSeiDmoSB16XVg3I8rPGAsbo6AUOYCHAHS2X3/vAPqT1xVy2TMeaj1Nqd452dq0gkvlQKFmgFCqNzso3J3wDzBgwYAwYMGARvEjDOCU0nMBJHUVDCQwrewRY+IGE3NzZ8uhF22kJCsa6gpZ5bkdD5lB6jsGXEVtM4Lo81NI/KYRQMqEDqGI0kehOFg8Sqf8HMk915YLit6ZQ1r06sADtRNiw0nBs3FyECUgVQNBPmSrUq2/UEEfaDucMQcY/IcHj5a6lVmYl+YCdWqRjISsgp6ttjYNAfZiLg2ZnkjZ1mk1I7ogbSYyF9wOAvmJBXUQbDaqrcYDZzwh1ZWFqwII9QRRH7sJizcuzbS5V6J7uoALdOpeJga6a6/JxUTxayoHlQKpDEFd6KhmZGBorINDL3BI6iwMSwZ11mWSUKuuo3Cmwtn6Ik1uQxKmvzg7LeAdPlopQCypIDRFgMDtsRfw74liiVQAoCgdABQH3DGSzGWaLM8tC4NGSNmZzGseylAgYKSrtsOw0Heqx1mQrzETAGkLrIGZSFUqG1EEURqB1A+uy1uGuxHKygW1Aep2+3GQ4Tn8xLApV9Km6Z7aQrqbS4HQHTVarvqfTHDZoyZjkzsriNSy6gKctoq1OxdBqO23mDUOwW8xl9MvJjchCGltatQWXyKelFmc3VgADuCLHB15M9Es4msam3cGMFgtgC46L9tiep14VESTsXhkRVR2EcmnWTQCyLWytHrWru7W+wv2OGm1Bf+rVxpYbk6ztuAPoKVlKmqCMOtMQ2+DBgwBgwYMAYq5/KFwpUgPG2tL6XpZCD8CrMPhd9sWsKfESErHQDjmAGInSsmoEUxo7A09EUdJHcYDmTiM16WOViPqZWkP8ACVj/AO+FXzoCxaKSOaRbAY/SuT0IijiP0SdtXegSGoEu+H5NCCPZlhA6ArH9+0ZIA+/DKsBnoVzkleYxna2KRhO1+S3dv4k3+G2HPD8kIYljUswQUCxs0OnQD7OmLGDAQ5nNBNN35mCivVun3Ypz/wDxcX6mb/15bHua8+YiUf4dyt8LV4kH36n/AIT9/EcwOddbGpIEJF71I8m9dh9H99/DANMGDBgDBgwYDIZuSs65YgIC5BJoauVlbsnYeTVXw19rxaGeQprVtaj8jz7+gCWb+GK0y689MjC1BV0UiwX5cYZq7lRy69NZPpVKKFZc3LqCuq6gyMA6qwEOlqYGne5Afgi/awMsjwzMBQqqiKdRtjZQM7MFCgaX0qVA3oV0Iq5c94UVVHJUFrt9TNT72S4UgMxNnUQxBN0cUsvn5IzNHEyJDFRLMCQlprdUAoaQCDs3lsiuwuNx3MKuvlLoG5Vn+l0/WNBdOoLZ0lu1WDsA9y/A3k0pLHFHEpB0q2oNW4Wii6V9RW/TpYbrPcCpWVszohIIOtVLhTsQHY10PvMrH43vjs8fkk/EKgUGi7kkE7WFVdzV0SSKIPWiMJsrLzDrMSSTg6pC5A5TGyIlYqWDKKAAFVTE+YagZZyLnQJIXbmZdqkaNipZaHMI0HcMmmUDvSYYZXw9ENz9ITXmcl7o6l3cnYHcAbXvhNks8mVzUcXmCzDSdvIrEnkgEChZEqgHsFHQAYu/OTwFsuiFitFCdkEbXotqIAUhkAFtSDbe8AZfgE6KI0kiCKAoLIWcAbAbMFYgDrQ+IPdlBwSIRlHUShm1MZAG1NsLIqugAAAoACumF8PEcwpBflyKTRVQVIHqGY+cj0IW+or3T1xrj6GKRYZV5lAbMpKamCamFmtJYE2K23wFTMQNHK0UZA1FpbK2FDEeVRYBJYsbOw3sG95uDAjM05DMYiVYDSSA66lYWQSCynUNPvnb0Ucb4YY0bMQsRLEjG5HkbWq0+ljfTy1VV5jsCQQ24EHE5OY5YkKFY+Xq5ZAIZ933D2F29FHWjpDSYMGDAGDBgwBhZxlwrQO2yJKSzdlBhmUFj2GplFnbfDPCvMcasExLrAFmRjphH7VEv+wDvsSMBcbiMQUOZECnoxcaT9huj0OK/wA/wH3ZFk+EdynrW4jBI32xBwfh/vSyIutz15aIa27AFluujOx2F0fKFnEfEiwzDkxSSs5IMcYHnCjSJRqIC06mOyRYBs0qnAOvnUt+Lhlb4svKUH482mrpuFPwuiMecnMP7zpCPSMa3/icaf8AwH7cV+H+I+bGrCCfURuujb7Vkakde4YNuK+zFn26ZvcgK/GV1Uf+WXN/d674CxlMkkQOkGybZmJZielszEk7bfDGZzuSJzBzEJ+lEoiiLE6WNDnq2nrEFjC1vTxltzWGucLCufLWr3YobVnP5Oq9bVtuugdzt0s5DI0Q7KFIXSiDoimiRt1Y0LPTah3LB3wniYnj1AaWUlJEPvI6+8jfEWCD0III2IOLuEMyNFmpHQXrjR2UdXCWj6R3dRyq7nVR6rpdxShlDKQVIBBG4IO4I+GA7wYMGATw5GOV8wsqJIBMpplDC+REL3774o8Y4YI2jWAmASEhtCpopFJ8oZSFkO24+qpu9Iw14b+NzP61f9mHFrOZNJUKONQ2Pcbg2CCNwQe4wGLynAxC7Rc2RoMwJNSuzO0dgmR1diTp1OQb3uRdzWHTcGlYENKjJ30xlZGB6gnVQJH5KjvVbUuy/CojLLqUO6yFSHJkpRvGTrJJtSDbdywGwxTzapk3hSFvZ45XYS0+lQAjMG+ktUJcKNW12RuStBcyGYWKNYmDcxbGhVLMSWJtQBuDd6um5sg3VnK8FzAeSVVQc0qTHI5BXQoQHUgYAsoAK0QNI3O+IhnJGcQrmC6FC5YaTKApChdSiqYtdkX9G4s3a24OMHL7TMXjN6XI8wIF6DXvEgGqG9EVdaggzPhOSc3K4hFCxE2tm0EshJkUKNLHUCEu+9bYs5+UmITkfSQalmCg+7tzaHWtllXuQB+ViabjziMlkEbE0LbUq+hkKilHYkWBfXCubivsYklfmTgqOZQ25uwiUVshewlb1cdnuQ8zLvI6JypVjOppC4KAqooLt5t2YGiFBCtuQCGl4mmmEqoChtKbCqV3VHKjpQRifQVeGfDOAKsaCYCV1UA6iXRdvdjVtgqjyg1qIG5JJJocU8N5XMKTHHFJoJDxpQR+hKnSQpfYUT9h26Al4d4YidA5eYkFwjF7ag7LE90GY6VRgST27bY0Xh/LPKIsxKFA5YZFUk7uBbmwNJ07Bd6DNubwi4RyvNFrzXJ1OEjEMp8keiORdRTmBRKzrpBsDSAQLvWRcby+yiVFPQKx0N9gVqP3VgGGDHKuCLBseo3GOrwBivm88sdXZZvdVRbtX5I+8Weg6kgb4rHPPKagArvKwJT9gAjmH42F+J6YsZPh6x2d2c+87G3Nep7CyaUAKLNAYCt7E8u8zUn5pen2SN1f7BS9iGG+DLLzmDn8UhqMdmIr6T7AQQvavNva6eM3mDO3KjBKBqlcEaQBZaMb2WNBTQ2DHcEVibiEpAWGM6XcEAj6iigz/dagD1I7XgKGd48pcxF1hXUbdpAtqmkMEsiiWLJY3GljsdOMssXPYpHbCWVwiKNKLGtKsjkdVEIRkHTdPKfexq/EcywZQorCMMBEputIbZmBPdUDNZ7jvjMZDhZmnQLGJFAtnmANAAiMaBQVCSzBQoJ076AQSG2M0WXRUACgCkjRbYgdlVdzXwG3U4i5U0vvHkJ+SpBlP6Tbqn2LZ9GxLw3g8cC0igHu2lQx776QAB8AAB2Ax7muKojaLLyfm0Gp9+hIHuj/AFNQ+OA7ynDo47KLRPVjbOf0ma2b7zjjNcSCtoRTJJ+QtbX0LEkBB9ps9gcQ8iaX325KfkIbkP6T9F+xN/RsXMtlVjXSgAHX4k9ySdyfid8BBlMm2vmSsC5XSFX3EBIJCk7kkgWxq9I2FYjg+hkEf+G9mP8A0sLZo/sItlHor9gMMcQZ3KiRCpJHQgjqpBtWHxBAPp64CfBirw7NF0tgA6kq4HQMuxq96PUeoIPfBgIOG/jcz+tX/Zhwxwu4b+NzP61f9mHDHAVc5wyKWjJGrEdCR5h9h6j7sZ3LZGNZpiqKrI+gUNwuhG6ncltW59KX6uNZhXxnJw/jJXMW2nUr6Ce4U17290Ou5rqcBl84USQiOGVo9zIMsNP0gKBS2ll1Npv3bI0i7ISuoJkzLcuVxHGJEZFktcxaqKWjvG2sN751katgKbF4ZNuTL7NIsqgSkbkTKzFpdBu7YltidJFg03fyQoF5UcQcEWY9lUK3Qyaul+hBJIO2xIDnjPDxG8HNmdoNepi2lVtBqQSNGq+XULs0vlo6iwxdyXDYc1lUR2LaLWQJKy/SXUurlsLJcNv13JB3xQyUAkERMcRiUDlh7ZwtDQ+4IsgKaqwD7xNjDfhnDIpIItS06IIyyko4KeR11IQdmDDY11wBnPDOWYMZg0iBfMJZpXjAB1WVkcqKq9VWPXE/h7NBsvGt+dEVXFaWDAAeZSAUvrRA647XgcINsGetxzJHlA+IEjNX3eg9MKpONJJM7ZdlcoghVhujPI/Wxs6x8tro7HWOu2A74Pu+Wb8uCeT+bLBL93vdO2NA6AiiAQeoO4wq4flgs+hfdhgjjF79SdvgdKIT66lw3wFB/D+WJs5eEk9zEhP/AGxWzvheJ1pWli335cjKrCiNLLdMm/Svh0sFxgwCPJ5VlJWNzHIgFxszPCw3CldRLIpoilIog2GoWzyuY5qWQVO6svcEEqw+z0PcUe+JJMspZXI8y3R+DVY+INA16gHtigGGYd11fRRnQyhqLMPeDVuEGwrubvYCw74AagRNriuI0AN4zouh0sANXxwcL87STH6zaE/Qjsf1fW1+hHoMQZqE5cSvGFCmNQqDb6QeRAoqvN9Gv7I23x3npfZcmdG5jjCJtZLUI4xW5NsV9evfAZ7jvFTJNJywH5J5ak+6HJW6rq5cqlWNOgkkaheo4Lw3kQqhJduruerOd2Y/f0HQAAAAADGc8OcPZplDKFihUPV27O1hWcjy3szkAsdTI2rGrzWbWNbc1vQABYk+ihQSx+AHbAVOME0lsyx6qkKnS1EUp1DcLqoHTRF3YCm7eWyiRrpRQo60BW/cn1PxO+KM6SzqUKiKJgQ2o6pSp2IAU6UsXuST8AejQYAwYgzWcWMWd/OibersqD+rD7sT4AwYMGAQcIPKzDxHobr9milXubiYJ/8Abt13ODB4gHLljlG3Sz+rOs/dyTmb+31rBgL3DfxuZ/Wr/sw44fxDHqKqsr0SCyxkqNJo0TWuiCKTUbBFYhKuRnRHeskhKIB1ezxaaJ2G9YWDiKooVEYuoAEIGhxQoXqrQvQaz5fQnaweS+IIRQDFyQGqNGkoMLUnlg0CDYvrhLxHi0JnEpcKoTRqkBUK5bZbeuU5B3DaS1x1qrarw24IwrxOg953tWXUa1NSOxVbHpSiroAnFXP5tBmY5Qkkqcp4yEiZyWJUoQAPqjWhc7LzQpI1tQTTZhGzGsueSY9JcNURkVrW5FIplVjRurPXUqjHkWhJ9cGp42TTNywZEBXzRyEqSS5tlNamIKk0FvF7g/EjG9tDJDA4RAraKU2UViiueWpBVaAP1bC0cPs7xRIl2pmtQEUiyXOlR8AT3OwontgEPD0lVAqwvIi0qttGdKgAallKnYUNQBvfYdDW4RBsJZWk31CXlyODHKWZmDqlXGBSqxFgAdVaw6HGpq/Epsd6lJv00fR9euzBe257cHM5PMDna1UhVuRXMbAN0VnUjcd1J22sDbART5rIKpaSZZQOzzNN+5NTAntst4Q8M4rDJmZMwKWQSmogBYhjXlSSMRszEU40ljpEY7sMNs/mHy8jLAJswCAzIJbdD7vvSsA2oLYXUKIPZrCnOZpsxOFkDrDytLLMhZNUjxshZbqOUaCFZqqzV2LDacIgKx24p3Jdx6Fvq/sil/ZxdxlMs7pIYzLIoK6kKsWsA0ykT8zdQU6EXqvtsxTiMwKjVC5Y0AwaI2AWrbmAmgfTp3wDrBhf7dMvv5dj+rkRh/5hQ3933+h8+xD3taDuXikRR9rMoUenXAMMUc/kSTzItImUbEjZh+Q9b6T/AENHeqPPz/B9WVXPolux+xUBJ/dirxTi0vKdooip0nS0pCizstKCXJsjYhft9Q6nzYmXKlQQJXWSjVhRG0ouiR7wQdTucUPE+dLSpCgvR9IxPuAm1TUfQDUxXqTo7EkMMvlguYjRfdhy5A/aZFW/Q1Ea/axlc3K8xnkoaXkOgXZfTUUQ7hYyyg0bssbCqSCGn8IZUJlUNkl7dmO7EsSdz3IFL6bbAdMdeIczyAuYA16AU0XRbmMgGk0fNaj7icMcrAIo1QbKihfuUV3+AxQbJjNU8moRimiAYo1g2JSVIKk7UOwu92IUJE4q4A5kEy+pAVxf2Ruzdfh/74ki41EzBdRViaAdWjJPoNYGo/AY5+aSPcnmUehYSf1lVj/Wvh1xw/DpWKh5lZFdWoRU50GxZ111AulHwAwFHO+WZx2M+Wl/jIy+3wuNfsv7MaHGU4/My5hdZ8uuKjW2gzQvv8VMTj48xO9A6oYD3BgwYBR4iy2tY1ugzshathzIZYwT+0wHxJA74MT8b9xP10P+9HgwEWVzCo+aZjSiVbP/ANGH95+GE0mck57yGCTQ6rRtS6hLGnQpPltiwolrZhpNDF/MZVpPagu7CeNwDsG0RwPps9L01eKWW43BIxRZU1g0UJpwfQg9D8O/UWN8BbjlVl1AgoR17V3v4db+/EGS4bLyoZVGsmCNGRjT0oJQgnbWNR1A1dnfYDCnlc7NTKnL5ahdepS/0hvVQDhbKBAdQbdNxvu0hzMxd1M7Bl0kaUTllW1BfKQSN0YEarNWCAQFD3P8HnlSiihNSkx6/O4V1YqSKVOl1ZvYEqCcRS8Akl5RSIQmBw6mQqSdmBjGhn0owYgm9tqBoU2h8RAotqTLZVo1I2KUGNsR5PMpBO5DLtZrHE3iF9ZjWG2osC0gVSoNWKVmvcWNO2ob73gIfYMw4K0sPUa9esj4oAAD8C1V+SemIsvwydY1hEa+VAnMLDl0F06tPvHvaUBe2qjqF+LxLHuJLjkH+GfOxB6MgSy69RYHUEGji/k8/HKuqNg4ujXY+h9D8MBnlyRytoRI6E2sgRpCdgtOIwSCoVRdURXe8L85LqMuhXdJYwrOI3KIRaElgNxpcnynYoQSLBG4LDC0eIoSRu9GqflPo36ebTVH8rp8cAhhX2in5jaFYiNkIBLLqjeQmj31AL7tdQbAEiJK00ULAEa1k5gpbWJgzArez6uWNhRVm92iB60PMkmKM8aCUhQhq20qzudVjdmbykaTuxBLAitkM25zFpLFOY02CgAU50sGZGOl7QVdjfoOuA2uDEOSzYljWRb0uoYX13F7/HE2AMLuJeeSGL1bmN+jFTD/AMwxf1+0McLoN81KT9WOMD4WZGb9+38IwC7iGcKJnJl94aYo66lgo0Vdf4sxFfA+uFPC8kebAp6a1pAbCpCjMt+p1hLYbAlBvQLWOKOxjUKBb5uVqJofQmRRdf6kR+nYgb0cR8OJild9TSMsQ0hjSl5pAiAAbILStt6LWWrAaPMfTSGL/DT8b/qJFrH9lHU3wKjcMwwxxXyOU5aVeok2zd2Y7k//AK7Ch2xYwBgwYMAk8WcKE0DNvqjBdaG5KVIE9aLoh/ZGHKOCAQbB3BHQjsceTR6lK+oI/ftipwOXVl4idjy1BHoQAGH3EEYC48gHUgWa3NbnoPtwO4AJJAAFknYADqT8MKoZELyTykARuY01HZQKBI/1sxO43rSPtXpC2ZeYoVky8skYYlrXSiQudIqnDW6MLG9ddwAb8b9xB3M0P9JUJ/oCfsBwYoK5DQxMSWizGnfclOVKY2JPW1oE/lBsGA44nl5bmRYpGWWRWLIY90EcasnnkUgnQVO3Q7YiaOQrpOUlK9NJMBX7K5tVjT4w3j3I5ls1lmy8mZUGLNI3LDGNG9ml5chCD39ZWrPUCheAlg4RMhbRHm0Utq0qcqQOg+uzHtXbYDqbZpchlswgbVl5WZjZbXFbbAC7l8vSqXYdh1vFKubEF8nNNGrsY4v+scO4iy4C6m5c0YZ+dTOvLBZj5qF6QTyrn5XjXNwpyX5heKeZFk56BSFDMs4ZL0cuuWtkjelCzDw3Na3l5MqSPQIBgkTSoUKN5EJNgmxXvEdgcW4MtOG1vBMzUVFclVAJBIA55O5VdyT0HTe+fFvARLm8k2mYq0rpNoklVdAhmZdXLYBRzNO+1mhfbGLl4lxfLiJYvaGikkzBk1QlmhUZtlQq3KkcllIq0k8hsLS6sBtCJjMGGWmAVGVt4dyxjZQPpdwNJN/GvWvJ8jI8mpsrIyladSYSCQRoJHOo0C439R6CqvG+KZ9eF5eVNSZkmPnBIXdiNLaqXkuYyTpPmj2OxrrhPw/PcSbiKqz5uOOZkd1bLgxInsaSkK7RlYzzg0ZAfr2J3IO83wItG6x5SSFmUgMnIXcivMEmGsdiD1BI2vDCYzkHTl5Qx6EmE18a52+2MhB4q4k6wh1zUa8rLjMyDJEujlsxzmjRovOfLCppWCgkgd8ew8Y4hFntcjZ1onEBZPZGKaTlpS5Cor8pxMIgVD9WN2BYB9JwmQFAmVmC2eb54bcaWID/AEvnJcqSetWOjEYuZjKyOB/00ysvuMGgDJ+iebt9nQ9CCMZA8f4wYi9TClyQYezAECWIPmZFqF2LLIApAR9OtrU0NLviHGuIDJ5NiJEd43OYkhy7SyB1S4RymS1Eje9ajT08t6gGl4fm5I4kT2WUaVAOlodNgb1c11frif50k/ys/wDFB/zYx/hzLZ15eISznMRytl4VjXflo7ZZHfkhhptZSw2vfrZxmMrn+LRRGaA5uWXk5FeXPAxDuwmWYEOqlQjUCykE+VmY9SH1f50k/wArP/FB/wA2I480yszDKz25BY6oT0AUVc2wodPUk9zjKcPz+em4RnjMJTLyZBCQjpMSYAaA5MJLCQmiqfC2K2UGY4fm5JIlyJzkMIkgNyicDnpDmXcsJvP7OWECtdKSdgTvgNtxLJyuiiKCdGWR3BJgb8azGQfjavzkrYIBAuxdxcL4a8bl2y+YPuEeeEnUhl3JabexJ0FVX3Yxs83E5oEEUGbSSOXM5tlLFSG57+zwksy81NIe0W7GiuoxqPFfGM6VSTJiaMHIyz6eQGbmqYTHE4ZGKsQzgoKOxrpYDT/Okn+Vn/ig/wCbHvzpJ/lZ/wCKD/mx89m8QcWUyLpmblyTLCwyuozskyrGkulAI4zES3MGkHrflpq3DeLcWjz06LFKYfbZTGJEfTJG0smvzmJwqqoXQeZEo22cHYPpXzpJ/lZ/4oP+bHvzpJ/lZ/4oP+bGH4b4iz4iy8kntUlzQ+0g5AqyaopzNGgVNTosghGsJtY87WQucTjfGVl1hJxzctAzs0EhUTLG9IEWGTSpJOsKi9FBdO4fW/nST/Kz/wAUH/NipwrNyxxBWys9gt9aDuxP57Cbxpmc4rxtlgyv7JOdQjeVVk15bSCqKdRrmUNJOxNGiMLuJNnM1kciG9pjds8izFFKuYg8g1uAikJQRrKIOlqOmA0mYSQt5YMwik6mA5GrVVEoxm+jJBINC+4Kkkmzk8w0SlUys4Fk1qg2veh9NsPQYwXCM7xT2NyGlhaPKoyq+WZ7keedXu0aQkRhDpANWpII2Zx4Dz+clzcjZs5pVbLxlEkiKxErJKjMDy1CvQjavIW5llAFAQNX84Pd+yTXVXcF0Lofjum5/fjzDTBgDBgwYAwYMGAMGDBgDBgwYAwYMGAU8f4/7NyVWJ5pJ5OXGilV3CtIxJcgABUY/wBMYzwj8r4zUYD5eRpQsmrkrYLxo0uhVLE7oAoJO77dwca7xbk0khQSIjgTwkBlDAHmKLF9DRI+84yfhLgmX9qRORDoOTYleWuklnMbEiqJKeQ+q7dMBfyXynrMq8rKzPJpkkkjDxBo0i5Wotrceb6VaQ013dCiV/GvlSkWDmwwBAY80yc2mDnKukZP0cgKrqZhRFn4AWa2X4JlzluHkwQktmyGJjUkgyaCDtuCqKu/ZQOwxb4jw+I5aMGOMgR53YqK80ylu3c7n1wFjMfK9DG/LfLziRHdZU8rFBG0akjQTzNpFal7BvTe34b8dvnM4kYhMUEmUbMRs9GRgJVjVvIxCqVJOkixtv2wobhMIj4fUMXmzThvIvmuazq23sqpN/kj0wJwyKOZ2jijQ6itqgU17fGasDpe9YD6VgwYMAYMGDAGDBgwBgwYMAYMGDAGDBgwH//Z"/>
          <p:cNvSpPr>
            <a:spLocks noChangeAspect="1" noChangeArrowheads="1"/>
          </p:cNvSpPr>
          <p:nvPr/>
        </p:nvSpPr>
        <p:spPr bwMode="auto">
          <a:xfrm>
            <a:off x="63500" y="-1079500"/>
            <a:ext cx="2057400" cy="22288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028" name="Picture 4" descr="http://www8.georgetown.edu/centers/cndls/applications/postertool/data/users/dn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36712"/>
            <a:ext cx="8208912" cy="602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06745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7125113" cy="924475"/>
          </a:xfrm>
        </p:spPr>
        <p:txBody>
          <a:bodyPr/>
          <a:lstStyle/>
          <a:p>
            <a:r>
              <a:rPr lang="en-CA" dirty="0" smtClean="0"/>
              <a:t>The Genetic Code</a:t>
            </a:r>
            <a:endParaRPr lang="en-CA" dirty="0"/>
          </a:p>
        </p:txBody>
      </p:sp>
      <p:sp>
        <p:nvSpPr>
          <p:cNvPr id="3" name="Content Placeholder 2"/>
          <p:cNvSpPr>
            <a:spLocks noGrp="1"/>
          </p:cNvSpPr>
          <p:nvPr>
            <p:ph idx="1"/>
          </p:nvPr>
        </p:nvSpPr>
        <p:spPr>
          <a:xfrm>
            <a:off x="1" y="1807361"/>
            <a:ext cx="4499991" cy="4051437"/>
          </a:xfrm>
        </p:spPr>
        <p:txBody>
          <a:bodyPr>
            <a:normAutofit/>
          </a:bodyPr>
          <a:lstStyle/>
          <a:p>
            <a:r>
              <a:rPr lang="en-CA" sz="2000" dirty="0" smtClean="0"/>
              <a:t>The sequence of nitrogen bases (A,T, G, C) in DNA forms a code.</a:t>
            </a:r>
          </a:p>
          <a:p>
            <a:r>
              <a:rPr lang="en-CA" sz="2000" dirty="0" smtClean="0"/>
              <a:t>This code is like a blue print that controls the production of proteins in a cell</a:t>
            </a:r>
          </a:p>
          <a:p>
            <a:r>
              <a:rPr lang="en-CA" sz="2000" dirty="0" smtClean="0"/>
              <a:t>Protein molecules make up the structure of the cells, which in </a:t>
            </a:r>
          </a:p>
          <a:p>
            <a:pPr marL="0" indent="0">
              <a:buNone/>
            </a:pPr>
            <a:r>
              <a:rPr lang="en-CA" sz="2000" dirty="0" smtClean="0"/>
              <a:t>turn makes up the tissues of the animals and plants</a:t>
            </a:r>
            <a:endParaRPr lang="en-CA" sz="2000" dirty="0"/>
          </a:p>
        </p:txBody>
      </p:sp>
      <p:pic>
        <p:nvPicPr>
          <p:cNvPr id="3076" name="Picture 4" descr="https://encrypted-tbn1.google.com/images?q=tbn:ANd9GcRxI6PPPpDtm_SsHGRJrRmJppoS0kJSIrjx-bP4Pg9ofHcDf-U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836712"/>
            <a:ext cx="4644008" cy="489654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716016" y="2829074"/>
            <a:ext cx="2520280" cy="584775"/>
          </a:xfrm>
          <a:prstGeom prst="rect">
            <a:avLst/>
          </a:prstGeom>
          <a:solidFill>
            <a:srgbClr val="C00000"/>
          </a:solidFill>
        </p:spPr>
        <p:txBody>
          <a:bodyPr wrap="square" rtlCol="0">
            <a:spAutoFit/>
          </a:bodyPr>
          <a:lstStyle/>
          <a:p>
            <a:r>
              <a:rPr lang="en-CA" sz="3200" dirty="0" smtClean="0">
                <a:solidFill>
                  <a:srgbClr val="FFFF00"/>
                </a:solidFill>
              </a:rPr>
              <a:t>Genetic</a:t>
            </a:r>
            <a:endParaRPr lang="en-CA" sz="3200" dirty="0">
              <a:solidFill>
                <a:srgbClr val="FFFF00"/>
              </a:solidFill>
            </a:endParaRPr>
          </a:p>
        </p:txBody>
      </p:sp>
      <p:pic>
        <p:nvPicPr>
          <p:cNvPr id="9" name="Picture 2" descr="https://encrypted-tbn2.google.com/images?q=tbn:ANd9GcStqJNiE5YI6NKjAM4gTBUPZ_VofftHfDuggKfLFpBh0T69VER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1996" y="847085"/>
            <a:ext cx="702713" cy="1291158"/>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urved Connector 7"/>
          <p:cNvCxnSpPr/>
          <p:nvPr/>
        </p:nvCxnSpPr>
        <p:spPr>
          <a:xfrm rot="16200000" flipV="1">
            <a:off x="7449818" y="1415660"/>
            <a:ext cx="797475" cy="647691"/>
          </a:xfrm>
          <a:prstGeom prst="curvedConnector3">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61221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Genetic Code</a:t>
            </a:r>
            <a:endParaRPr lang="en-CA" dirty="0"/>
          </a:p>
        </p:txBody>
      </p:sp>
      <p:sp>
        <p:nvSpPr>
          <p:cNvPr id="3" name="Content Placeholder 2"/>
          <p:cNvSpPr>
            <a:spLocks noGrp="1"/>
          </p:cNvSpPr>
          <p:nvPr>
            <p:ph idx="1"/>
          </p:nvPr>
        </p:nvSpPr>
        <p:spPr>
          <a:xfrm>
            <a:off x="971600" y="1556792"/>
            <a:ext cx="7125112" cy="4051437"/>
          </a:xfrm>
        </p:spPr>
        <p:txBody>
          <a:bodyPr>
            <a:normAutofit/>
          </a:bodyPr>
          <a:lstStyle/>
          <a:p>
            <a:r>
              <a:rPr lang="en-CA" sz="2400" dirty="0" smtClean="0"/>
              <a:t>Various proteins control how a cell is formed or functions</a:t>
            </a:r>
          </a:p>
          <a:p>
            <a:pPr marL="0" indent="0">
              <a:buNone/>
            </a:pPr>
            <a:endParaRPr lang="en-CA" sz="2400" dirty="0" smtClean="0"/>
          </a:p>
          <a:p>
            <a:r>
              <a:rPr lang="en-CA" sz="2400" dirty="0" smtClean="0"/>
              <a:t>A section of DNA that codes for a specific protein is a gene</a:t>
            </a:r>
            <a:endParaRPr lang="en-CA" sz="2400" dirty="0"/>
          </a:p>
        </p:txBody>
      </p:sp>
    </p:spTree>
    <p:extLst>
      <p:ext uri="{BB962C8B-B14F-4D97-AF65-F5344CB8AC3E}">
        <p14:creationId xmlns:p14="http://schemas.microsoft.com/office/powerpoint/2010/main" val="283154311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ncrypted-tbn1.google.com/images?q=tbn:ANd9GcR0QJB5F6x3s9XRsr17MNzqtHMAiLdy3qw7uz96yBPMPNR0i02lq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8064896"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022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encrypted-tbn3.google.com/images?q=tbn:ANd9GcS_RL3AuV_yaQ5mAgcEno9gvS94nRMCSYqU_0vj2T-PJ8Y2fyt6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69017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dirty="0" smtClean="0"/>
              <a:t>Chromosomes</a:t>
            </a:r>
            <a:endParaRPr lang="en-CA" dirty="0" smtClean="0"/>
          </a:p>
        </p:txBody>
      </p:sp>
      <p:sp>
        <p:nvSpPr>
          <p:cNvPr id="73731" name="Rectangle 3"/>
          <p:cNvSpPr>
            <a:spLocks noGrp="1" noChangeArrowheads="1"/>
          </p:cNvSpPr>
          <p:nvPr>
            <p:ph idx="1"/>
          </p:nvPr>
        </p:nvSpPr>
        <p:spPr>
          <a:xfrm>
            <a:off x="328613" y="1143000"/>
            <a:ext cx="4471987" cy="5598368"/>
          </a:xfrm>
        </p:spPr>
        <p:txBody>
          <a:bodyPr/>
          <a:lstStyle/>
          <a:p>
            <a:pPr eaLnBrk="1" hangingPunct="1"/>
            <a:r>
              <a:rPr lang="en-US" dirty="0" smtClean="0"/>
              <a:t>Chromosomes are composed of strands of DNA which are tightly bound</a:t>
            </a:r>
          </a:p>
          <a:p>
            <a:pPr eaLnBrk="1" hangingPunct="1"/>
            <a:r>
              <a:rPr lang="en-US" dirty="0" smtClean="0"/>
              <a:t>Different organisms have different numbers of chromosomes</a:t>
            </a:r>
          </a:p>
          <a:p>
            <a:pPr eaLnBrk="1" hangingPunct="1"/>
            <a:r>
              <a:rPr lang="en-US" dirty="0" smtClean="0"/>
              <a:t>A human has 46 chromosomes </a:t>
            </a:r>
            <a:r>
              <a:rPr lang="en-US" dirty="0" smtClean="0">
                <a:sym typeface="Wingdings" pitchFamily="2" charset="2"/>
              </a:rPr>
              <a:t> 23 come from the male parent and 23 come from the female parent</a:t>
            </a:r>
          </a:p>
          <a:p>
            <a:pPr eaLnBrk="1" hangingPunct="1"/>
            <a:r>
              <a:rPr lang="en-US" dirty="0" smtClean="0">
                <a:sym typeface="Wingdings" pitchFamily="2" charset="2"/>
              </a:rPr>
              <a:t>It is important that each cell in the body has a complete set of chromosomes</a:t>
            </a:r>
            <a:endParaRPr lang="en-CA" dirty="0" smtClean="0"/>
          </a:p>
        </p:txBody>
      </p:sp>
      <p:pic>
        <p:nvPicPr>
          <p:cNvPr id="73732" name="Picture 4" descr="chromosome"/>
          <p:cNvPicPr>
            <a:picLocks noChangeAspect="1" noChangeArrowheads="1"/>
          </p:cNvPicPr>
          <p:nvPr/>
        </p:nvPicPr>
        <p:blipFill>
          <a:blip r:embed="rId2" cstate="print"/>
          <a:srcRect/>
          <a:stretch>
            <a:fillRect/>
          </a:stretch>
        </p:blipFill>
        <p:spPr bwMode="auto">
          <a:xfrm>
            <a:off x="4740275" y="1143000"/>
            <a:ext cx="4148138" cy="4694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7125113" cy="924475"/>
          </a:xfrm>
        </p:spPr>
        <p:txBody>
          <a:bodyPr/>
          <a:lstStyle/>
          <a:p>
            <a:r>
              <a:rPr lang="en-CA" dirty="0" smtClean="0"/>
              <a:t>Karyotyping</a:t>
            </a:r>
            <a:endParaRPr lang="en-CA" dirty="0"/>
          </a:p>
        </p:txBody>
      </p:sp>
      <p:pic>
        <p:nvPicPr>
          <p:cNvPr id="2050" name="Picture 2" descr="http://t1.gstatic.com/images?q=tbn:ANd9GcQv1khf-6EDFSwW_1TWkWHUfz2F86z81x_UCWsTB_QSvuNbT4l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25987"/>
            <a:ext cx="8568952" cy="579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04636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data:image/jpeg;base64,/9j/4AAQSkZJRgABAQAAAQABAAD/2wCEAAkGBhQSEBUUEhQUFRQVFBQUFRUVFBQUFBQUFRQVFBUUFRQXHCYeFxkjGRQUHy8gJCcpLCwsFR4xNTAqNSYrLCkBCQoKBQUFDQUFDSkYEhgpKSkpKSkpKSkpKSkpKSkpKSkpKSkpKSkpKSkpKSkpKSkpKSkpKSkpKSkpKSkpKSkpKf/AABEIAKIBNwMBIgACEQEDEQH/xAAbAAABBQEBAAAAAAAAAAAAAAABAAIEBQYDB//EAEAQAAIBAgQEBAQDBQcDBQEAAAECEQADBBIhMQUGE0EiUWGBB3GRoSMysRRicsHwM0JSgpLR4RYksiU0c6LxFf/EABQBAQAAAAAAAAAAAAAAAAAAAAD/xAAUEQEAAAAAAAAAAAAAAAAAAAAA/9oADAMBAAIRAxEAPwD1ulNKabNBE4txIWoEHadO9Dh+OzgHXWRruCNYPtr7GuHM+DFywSSRl3I0MDUiewifpVXy7ftgFLTBgrIx8UmS4U9/IxQaoVx/alkgGSNwIJFQ+L8UFsZFI6jKSB5DsT6Vn+BYO6LxJ2mcwJGfbTKdjOpNBsEeYI760rjgb02wmVQPr896x/xAu4ksLdv8OzdADYkMc1qTBVVGzdgTQbFXnWnM0AnyrNcs8azxbckuoyljtcI0Dj1Pf1iu3PV91wLG1cFpzcthXImJmYHnQXdu+CY7xPt3/r1FdZrE/Du7fKsMRf67KWynIEhSLWmm+s/StuKBUKLMACTsBJqhw3M6u+UAaSYDAmBvQXlKaKeuwkn2qqPGEa705CtrHbQd42I0oLSjXOy8qCdCQDHlImK6pvQNJozWP4jzoEvshEfiZEjxEnQDQGe8bdq02M4ilq11HIC+Z2A0/wBxQSqU1T8L5ltYh2W2wYrEx2kEj/xNW00D5oTSXWo17HKpgn+vlQSKU0LZn+u1UXFeYhbYg6CYnuPX5UF7QFMw97MoPfv8wYP3FPmgNCagcd4wuGtBmIBZsqyQBtPf2rjwTiovwy/lMiZkSADp7ZvpQWs0aqF44rPlWQSco7gnbXvE96s7N3MobzAP1E0HWhSFNvXQqlmMACT+lATTah4fiiO0A+3cTt99Peq7mDmW3h7mR7iocqkAmCwOsiflQXwp4qLgMWLltXBEEdtvb0qWKBUqNKgZQpxFCgq+ZcaLeFeVzlgQEmM2hET2Gu/pWT5CxOdwpwy2SqiSCCSA4fU7mQhMml8SscDdW31Lts2wDmt9y+kGfrVtyRh5sBswdmV/xIgsDmRJHmAHoMnf4/axvEwOldtulw5Lwgo62g+YETEGCBXp2Fw4Qevc/wC3pXkfAhctYuyty5h2C4nJCiGYBnUmex1GlevYU+ETuPCfmpKn9KDuKZiLC3EKMAQRsdRTxSLQCTsASfYE0GLwPD1XEZl18ZUMWWVnQCBuAwH0q05wsdXCJG5uI4GuukEaejH6VhOVcPw65i7XRxF5rhcOENx8haWcqFMSAQTWn+IK3Dg7AtYkYYiGzHLDCIgz85oJnKGGyLJ1LM6nSDAClQfPRTrWpBrH8ircFn8XEJiW6xh0UKAOkfCY3Pf3rXUHDik9B8u/b55Wj71ieBcPKsCEVRkuMSNDmKwfnrNbfiJ/Bf7fQ15Nylx222KVVuFiwyRDbsraDtE70HrGNBNl8pgmBPpMn7CqHgpD3GUurlTG2oWJIJjWSAPlNTOaOKGzgi6qXZoVVXcl8o+wJPtWf5HSL1w+KfCGLRJZldhIBMGAKDcU9D9gT9qYKcux/hb9DQedX+XA/E1booV6guG7JDBlIYj1MrHvWm5m4cb/AA57amGIGUwGgr4hod/y1nsLzmjYpEFu5LYg2zpoJYqGnyrUcYx4s4B7pE5ELR5wrH+dBhvhlgSly45N0k9IHqKqgyz5SoXbRtvWvTga895W5ttYjE9K2HkojmVKhQtxBrPzr0JaB6mKx3OVi5b8ajPaeFbcm3rq2n69q2FZ/nu7dXB/gMq3Gu21BcErBPiBA89BQdOTscblkSSYzAFvzGNDP1H1qn5i4SHdpykOACCTOoAg9o0pnw7bFBroxbWyc2gtiIBR+/f8oNVvN3Bnu4i4Ri3tArbhAwgEA6le4NBvOFoVTKf7pj/6qf51MFQOET09dTCT8+lbqeKDL/Efgv7TYspAIFzMQRIMhl7muvJHBRhcPatKCAOq2u+sKO/71c+e8ZZU2Ld6PHmIB817/erTl/L07eT8vSXLrIglu/yUUHn2I4ZiWvm4ruoW74bcIv5bsgloMSK9Nwh8MeTMPuSPsRWTfFK94Ot0gFgAoKwSpy+XnWrwv97+M/oB/KgkiqDnxv8A0+6A5Qs1tVZRJnqBoHspq/FZX4k8dGEwa3TEddF1+TbCgqvh3bdmuXGv9ZQ4tqIgrkUlpHqWWj8ROEpcvIxwzYgm2MwAUhcrEKZJ+e1L4YcfGKW6wKmHI8IjdLZ1EDybWqf4j843sPjmRFvFFtosooK5spJE79xQb/lgAWECobai3bhCQSsArGnoq1dCqXlu+XsW3Igtask+hNpWP/lV0tAaFFqFAJpAUIoigxPNfCmbEMwMZmjXKRMQNx860HLWCFm0qCPCEBjYnIrH7sfrU3GYUXCCdx+vnXSxZyz6kfZQv8qDzHi/ADh8c+RAQ10XgT4tJzkqo1mQfrXpGDuhtQZDAOD8/Cfuv3pnEuFJdIYjxARPmPI+9dsLhsv0geg3+pJP2oJApmI/s3gAnKYB2JOkH610FKaDIcL4TluIzWrYa0rHqKqj+6QQO4pvP/AreItWLd1C4VTCidWA9NtjvWrNge2mnnBnWjfQMIImNqDKchcBTC2cltcgL3LkHUzCoJPfQn6Vra42cPlk9z5bADsPqa7xQRONA/s7RqfFHbXpvGteWcnYPELirJazZVSZJDGVBUho8/8AmvXb1rMses/qD9iap7PBBbaVGo1A9fU7RQRebFunAr0EV3BTRzA0K66VVcg3Lpt3DiFtrc6yGLexU+HU94JIrZNhQbWQkxA1HYjv+tRcPw1bYCooGomNoDZvckj70E0U8bN/C36GmgU9D/XzoPKrmIxC48qtu2EXEqwIVpydQSSdtia2vMhb/wDnNl1bpmARIJygAEes1Ytw5Q0kTrOg39+1dbmCzWch8hr5Hv7UHmnI2GvDFkvkCkbKhBH4lvTMTrBn6V6ioqtwfCgjz5a9t/T01n6VZigcBWX+I7f9llgkM4By/mAzAyvr4a1IrhjsItxQG7GRQY74d4UAuVFyCyKDcMkhbb/zJrlzNgw+JB6JcZAGbNlyjWDHc1r8BghbaR5z8z/+T9aGKwAJ0HzB/Q0HPgv9iN/ffRVXX/TVitcbFrKAP6nc13FBg/ihy9cxL2ClzIFt3JnYksN60XLtk28MgcglMOmYroCQLkkD1qw4jw1LwXONUmPkdx9hTsNZCgiNDpH7oEAfqfeg8kwHw+b9qtXExLFBdFxrbDWMxuEAj5/evWsMND6u36kfyrjb4YqmVEHz3j1A86mW0gADYUDhVDzvw9b2GVHEjrKw0B/KGPcVfCueKw4uLlYaTI9DQZDkPgNuxcuG2I6lxZEAABbUEab6sPrUnHcNR7jllku7SfQn/byrQ4PBrb/Lp5ekmT9T+gp1/CrObLqdfL3oGYNAMwGwKgekW7YqYprjYtQNdyST8z5fp7V2FAmNKkaVATQommmgBFEGhRFBmOH8NurxC5cZCcz3ibhRQBZKp0VW6GzOQRlKEQMpIAMFtOKFIUDhSpUqAGqa9wdHxq3TZQG2gcXciZ3utmtqM8ZiERTp53E/w1dUKBAU6K5lhMd66A0CimmnE02gyvM+BuvirLIjMFFrKQmYZxiVd/xJH7OemurwcwYr2g6kCjFGgVCiKUUCrKc54C7cZTaUu/TdbZyOy2rxZCl1WUgW3EfmaBAOv91tZQIoGmjSikaBTRNNo0Gb4zgbpuYlrfVOfCIqwxjMLr50tagI5TygywNTOXrJVLgCsls3nNlHDKy2iEgZH8SDOLhCmIDDQbVb0IoEKdQo0Cmqi5hG/bg83Mhw1xD4jkV+rZy5RsrFc5nc5fSrg0DQVXLmHZMOFfPmD39bhJcj9oulWYnUypUz61aAUqdQCKFOpRQU3EsK37Vhrim6VUXw4UkoJtHKxUaZ50BPyqDydZgO3Tu2sy2vwriXwQQHm49y6oF2+0jOV08K/m/MdMaAFAqcKAFGKBGlQmjQE0ynGmGgcXAUsdgCdftUHBYlifHBkkAj5FgPoP6monOF1VwF/OJUqFaJJgsJiNZ0qg5ExSC29q2zsls27gZ82aXfVSW1mAfrQaXiXGUt3RanxlcwBmD6VYq015vzXxC6nELpyMUt9Mhg4AAFtW1E+c/Wt9wy9mtIf3QPppP2n3oJlOUU2m3boVHY7KjE/IA0EV8d49B4Zg7bbT6amu2MxYtJmOpmAP8AisBwXmJb+JJVXBZLhknw6J1AV1jt5VafErH3ba2RZDF2L/lQPAG5MkRQaC1cz5WBPiIIB7ZWBZvlEj/NViKouU8e17D27jghjaUHMIMh7imQNvyir1aB6rNQ3xOsLuNY8/SexqWDof4T+lYvhPHCcZ022LOFMg6gk6+ymg2KOCJ7RPtEzTLOIVxKkMPMGRVJzNjhZ4ZdYifAEiY1JyiT5TFUnwy4iblu5JHhuMnhMrARCAPkQ/8AqNBvBSorSNAKBpGiRQNoGiabQGiRQBqDzBjDas51EwJj31NBNRwf50LrQJ/5rO8C42brENusHQaZWOUie+pBrjzTxd0v5VkZEVu+u40j1oNOrzXQVEwBMaiD4SR5FkViPqTUuaBUJqk5x4w+HshrY/iMT5wP0qHyXzO2IRuoAGQMWE6aaj1GhE/Kg0xcTThXm3LHEMVcxF3qOHAzXCVOighumIPeVER5V6OKB00aAo+ZOwE0ApVT4fj+Z4ymNT7DUkewqRxfjKYfLmklhICqW0nfT5/egsRRqNgcWLihh319jsf1+hqTQNIpUmFGgRpldCKbQZv4jX2Tht0o6o+a1lLiVJzflPlIkTWM+GPG7169eV2sFTbRito+JGFxVAYesmvTeLYDrWCgiZVtRIOU7RVRwfl4WbrN4ZaCSECkAHNBI31Ufeg81+LuFB4mxy4s5rFsEWAMk6wCTvoRXqXKdkphLStMrbtgzv8A2VswfXWhxrlpL9zqSwYqqtDMAQu2g0qywOHyLGvaJ3gKqif9NBIqFxr/ANrfkgA2nEnbUR/Op5FR8bglu2ntOAVdYIOoOoMEeWlB5hyfy9asXgUFqRav6odRmSIOpmtxzd0wEa64RRIksFGsnf2NR+GcsJZb8O0ls5XXwgCc+msdtj7VdcXwIuqMwDCCCGgjffX50Ffy3eRradNgyZXUFTIOS55/56u6gcOwYtgKoAVQwECBLMCY/wBI+tT6BDY/I/pXl/CLF4cStH8Mob18kqIbKepln3NeohZBH7p/SsTwbC3VxHiDAIxbbQyIABiCSaCZz3hw/CrwLMsQwZexW4Ss/uzvVJ8L8D0zc/Ez5yrjTKB4GBgVsOOcNa7hHtLBYhdDsY1P3qs5T4M1nV1yu24BkQFifqftQakUaQomgYN6caFGgaaaafQIoG1XcycQWzYNxxKqjEjz12qyiqLm7gRxKoJOVZkAwZ7H1EE0GL+HGMv3MTfFw22tG2pttaaUAa4FCx27/So6Y1zx66l+8DbN89O1JzaKCg8sok6VsuTOWFwiHwqGZ87lRAJGiD2H3qLjeUJxZuyQTeF0XIUhVBBKjy0BoNVYGrfxAfS2g/Wa7Vyw48MnQklj6ZiWj2mPau1BX8x3lTB3mf8AKEYmRMaGT9KwnwzWy1y90zM2Yb5Q0DXvoa3fMfDuvhmtbhjDCYlfKRVHyfyguF64AhboIy+Upkie/f5TQZX4ecXt3cS6orBiqKSdPClxY237j3r1QVk+C8m2sLfz20CloUwTsDmJ1/hArWKKA0L7kW3I3CyPbWnUzFWi1q4q6FkIHzNB57y7xvFvfTrWFS09q8M4OZiwtlwY/ugwaXxF5q/Z8ZatNZa4DYZgyxImF79hE1a8E5av2bg6l5biZHtqvTykZgBoQdgJNV3xQ4fjDetXcGhYdNkuamI0IkLr57UGo5UxXUw1twuUNatEL5aMf51diqTlOy64W0Ln5hbtq3aSqwTrV3QI0qVKgdTStPoRQNrncDQcgXN2zSFntmI1j5V1NCgyNzj1/wDZsPfDW9bWHuXkCKdLrhXuPLZktAZoKZmzdiAa10VEbhNk9Mm1aJtR05toenERk08Ow28h5VMmgIFCKINGaDm40MbxpO09prH8V5wexg1d+mL7PiBs/SVbGIa2xBOrHKFABgkmdADWzricGmQplXIxMrAynMxZiV2MsST6mgchB1GoOoPmOx+lOAp1GgaBTDb1nv8A1tXSkaDM3+KYoi6ttFNxcWtlQmV/wjYt3i0XXthnhj3AE94k2/BsULti3cBzZ0UzkyEnvKScus6SY8zTsVwmzcVg9tGDMHYFQZcKFD/xBVAneBFSbFlUUKoCqoCqqgBVAEAADQADtQdBRoCkaAGhTqbQEUKM0qBsUiKNKgzvFuO3LD4jwKVtYZL1uC7M7Pca3DKAIAIGgkkSZ7CbwXGNdtt1Yzpca24yNbIKhWGZGZsphlOjMIIIOsCbfwNty2ZFbOnTaROa3JOQzuss2nqaGDwSWly21CrJMCdSTJJJ1JJ7kzQdgKIoUaAmqu9jLv7V0FCKrYd7iOczt1FuWk8VvwgKOpsGk+a97SuTYdS2cgZgpQN3CsVZlnyJVT7CgruA37lxC9xrbhnPSdLbW81oQocqzvuwYjX8pU96tIptiyqKqIAqqoVVGwVQAoA8gABXSgFIGkKMUFXjca6YqwmVOnd6oZyxzgpba4AFiI8Mkz6R3qDytx25ic3VUL+HZuqMjJK3eptmZuogyCLgjNJ8Iir65h1ZlYgFkJKk7qWUqSPmCRUfh/CbNjN0bapmico3iYHoBJhRoJMAUEunim04UApUYpUBmjFIUqAUopUCwmKBRRpUKA0poUooFNImkzRuYoTQEU6a5q4OxFPoFNKlSoBSFI0JoHUJpUKA0DSpUCFGgaVAaFGgaAGhRpUCpGiBSigFKjSIoBVTzbxcYXCNcLBdhmPbMwUH7n6VbRWc5+sF7KLAIzKTmIjZ40O+saUFfyfx03mbp3Oqi5Rm/eY7Hz8Mn2rZisjyJwZLNvMgANwm6SIg6BF28hm+ta2gdSilRigEUaRoigVKlSoCaVKhQNvXAiFj7TVJw/iHWaAQwmG9Njr5HWrHjGD6tkiSCDOhifMVV8HwnTdoP5ok7mR5mgt3xOW0GYicmYk6DbvUDAcSZ5bcAZtNivf37+1DjWAa7YULrsYPcayPoRVdyhw5cMptqsKSXMknL5rrsKDUg05T9gT9q5YdYRZ/wj9BTrgOVo3ytHzymgx/BsViGxGVrqt4jnSPEgBbU69xHau/OeKIw4sq5TqC4JUnNCMQFBGo+fpUjhVn8RSJDRrI3EHc99TTeaeHm4LRAJgvqDEAs1BE5Ewd+3YXr3A8sMhGpyw0z6+fyrZRVFy5hGS2iMIylmH8OoH3Y/Sr2gFCnUooGmmxTiKaaBmIuZVnfWNK54e9MT32Py3B9f67VVc7Ym+mD/7YKbrNlXNMAHUnT0Bqv5EfEGyRigmcXpDISQym2Z38tveg0eKx6owXv8tBUhHlcx0jf0IMRXnfN2Cx1ziDtZuolpOnlDoGMgh2KntJ0rZ8WR2wd4W4DtIWdgcijX70EpMXJ28MgT89B7VIArI8oW8Utu6uJa22qm301IC+KIM7ycta+gAqNxPHC0viIE9yYEn1qVWZ52hiqHbLmOgPYAaEa70F5gcRmSW7a+xAI/WomE4wL2tvYEgmQQInU+mlVvDg1zh10DMTlKiTBYKI3HpUPluytosiKFVlXbYx/wAEig2FsyAfMAx5U+hRoDFNIp1NNAhXn3xixl60thrFtbhlwQe0po3trXoMV598WFYvhwrZTFzdC4MqghgO3f2oJPwrxty5g0N0Q4e+rR/8gYRr5GKsONcfZLyKCkEZmU7xMAD2/SovwwtZcJbn/FfYkCAZuxIHkd6qObOoOJKgt5kcWlDZgDIds3sBFB6FgbmZB8yPbcfYipNR8Fayr89fbQD7AVIoFSoxQoFSpUqA0KcaQoADUa+FRWZtFAJMKSY76KCT7CalUhQUf/VNoi2Qtwpct2bpYJ4bVu+2Sy12TKy0jQGMpJgCatxZE/196z9/kpXWwjOCtm1ZtNNvxOLLKywwbwyV1BDgTK5T4jpaAUgadQNBFxDraRrh0VVZmIBJAUZjAGpOmwFVV7miyqQy3lKZs6dIm5aVEtu9xwCYQJctkkE/mHeQLjHWWe26236bsrBbgXMUYggOFJEkHWPSqD/pB+nlF1FYpftOy2Xl7WIFsXS2e8zNdm0pFwsfIqaDRWlA1HfvvPvT6Vu2AABoAAB8hoKdFAKFE0KBGmEU+hFByu2gy5W1EyPQ03DYYINB/wAfKuwFOigj3sKrmSBOgmNTVY3NGHVbhZmVER3LMjhXS2/TdrZI8YDkDTuy7gg1dRVDhuX7v4/Vupca9bu2+p03FxQ+bIsm6yhFDflVVkiTrJIWmHtqQGXZgGHbcAgn61JFU3MGHuLw68tksbq4ZhaKA5jcS34MoHfMo0pcn8dbGYGziHTI1xTmXSA6sUaI2EqTB1Gx2oLk1Ex/D1uwTMgESPLyNTAKRFBR2+OWLGa2SwCZgT0rhQsigtbRgIdwpHhEk6xJBiRw1bNyXRSCrFGVkKOrrBKsp1mCp8oIOs1CxPAsQ127cW/bDMGWyxtOz4dGCjLb/FyTpJbLJneAALLg3DjZtZGyE5maUW4JLalmNx3ZnJmWLGdKCaKdSApGgRNACiKMUDTVbx2zaNpnvIzLbBfwgs4A3IA1MCTHpVpFRsfZdrbLacW3IIVyubIT/eCzqRuJ0mJ0oIXBb1llZbGqWyEzKPwycoeLbDRgMwmO5jeYbxDitlHcXAc9pbbgZJZxcfpoLX+Mm5CQO5XzFP4FwQYVDaRpsgzaUyWtg6upcnxgvLDuM5GoiOmP4Qt29h7pibD3GErJOe01uAe2pRv8g9DQWApURSmgRpUqVAKVGjQFqFKlQE0aVKgFKjSoAKRo0qAGlSpUCo0qVAKBpUqACiKVKgbSpUqA0KFKgRrMfD/+xxA7LxHHADsB1yYA7CSfrSpUGpFClSoOdsat8/5CulClQOFI0qVAkpwpUqBtClSoAKNKlQIUqVKgNKlSoDSpUqD/2Q=="/>
          <p:cNvSpPr>
            <a:spLocks noChangeAspect="1" noChangeArrowheads="1"/>
          </p:cNvSpPr>
          <p:nvPr/>
        </p:nvSpPr>
        <p:spPr bwMode="auto">
          <a:xfrm>
            <a:off x="63500" y="-752475"/>
            <a:ext cx="2962275" cy="1543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 name="AutoShape 6" descr="data:image/jpeg;base64,/9j/4AAQSkZJRgABAQAAAQABAAD/2wCEAAkGBhQSEBUUEhQUFRQVFBQUFRUVFBQUFBQUFRQVFBUUFRQXHCYeFxkjGRQUHy8gJCcpLCwsFR4xNTAqNSYrLCkBCQoKBQUFDQUFDSkYEhgpKSkpKSkpKSkpKSkpKSkpKSkpKSkpKSkpKSkpKSkpKSkpKSkpKSkpKSkpKSkpKSkpKf/AABEIAKIBNwMBIgACEQEDEQH/xAAbAAABBQEBAAAAAAAAAAAAAAABAAIEBQYDB//EAEAQAAIBAgQEBAQDBQcDBQEAAAECEQADBBIhMQUGE0EiUWGBB3GRoSMysRRicsHwM0JSgpLR4RYksiU0c6LxFf/EABQBAQAAAAAAAAAAAAAAAAAAAAD/xAAUEQEAAAAAAAAAAAAAAAAAAAAA/9oADAMBAAIRAxEAPwD1ulNKabNBE4txIWoEHadO9Dh+OzgHXWRruCNYPtr7GuHM+DFywSSRl3I0MDUiewifpVXy7ftgFLTBgrIx8UmS4U9/IxQaoVx/alkgGSNwIJFQ+L8UFsZFI6jKSB5DsT6Vn+BYO6LxJ2mcwJGfbTKdjOpNBsEeYI760rjgb02wmVQPr896x/xAu4ksLdv8OzdADYkMc1qTBVVGzdgTQbFXnWnM0AnyrNcs8azxbckuoyljtcI0Dj1Pf1iu3PV91wLG1cFpzcthXImJmYHnQXdu+CY7xPt3/r1FdZrE/Du7fKsMRf67KWynIEhSLWmm+s/StuKBUKLMACTsBJqhw3M6u+UAaSYDAmBvQXlKaKeuwkn2qqPGEa705CtrHbQd42I0oLSjXOy8qCdCQDHlImK6pvQNJozWP4jzoEvshEfiZEjxEnQDQGe8bdq02M4ilq11HIC+Z2A0/wBxQSqU1T8L5ltYh2W2wYrEx2kEj/xNW00D5oTSXWo17HKpgn+vlQSKU0LZn+u1UXFeYhbYg6CYnuPX5UF7QFMw97MoPfv8wYP3FPmgNCagcd4wuGtBmIBZsqyQBtPf2rjwTiovwy/lMiZkSADp7ZvpQWs0aqF44rPlWQSco7gnbXvE96s7N3MobzAP1E0HWhSFNvXQqlmMACT+lATTah4fiiO0A+3cTt99Peq7mDmW3h7mR7iocqkAmCwOsiflQXwp4qLgMWLltXBEEdtvb0qWKBUqNKgZQpxFCgq+ZcaLeFeVzlgQEmM2hET2Gu/pWT5CxOdwpwy2SqiSCCSA4fU7mQhMml8SscDdW31Lts2wDmt9y+kGfrVtyRh5sBswdmV/xIgsDmRJHmAHoMnf4/axvEwOldtulw5Lwgo62g+YETEGCBXp2Fw4Qevc/wC3pXkfAhctYuyty5h2C4nJCiGYBnUmex1GlevYU+ETuPCfmpKn9KDuKZiLC3EKMAQRsdRTxSLQCTsASfYE0GLwPD1XEZl18ZUMWWVnQCBuAwH0q05wsdXCJG5uI4GuukEaejH6VhOVcPw65i7XRxF5rhcOENx8haWcqFMSAQTWn+IK3Dg7AtYkYYiGzHLDCIgz85oJnKGGyLJ1LM6nSDAClQfPRTrWpBrH8ircFn8XEJiW6xh0UKAOkfCY3Pf3rXUHDik9B8u/b55Wj71ieBcPKsCEVRkuMSNDmKwfnrNbfiJ/Bf7fQ15Nylx222KVVuFiwyRDbsraDtE70HrGNBNl8pgmBPpMn7CqHgpD3GUurlTG2oWJIJjWSAPlNTOaOKGzgi6qXZoVVXcl8o+wJPtWf5HSL1w+KfCGLRJZldhIBMGAKDcU9D9gT9qYKcux/hb9DQedX+XA/E1booV6guG7JDBlIYj1MrHvWm5m4cb/AA57amGIGUwGgr4hod/y1nsLzmjYpEFu5LYg2zpoJYqGnyrUcYx4s4B7pE5ELR5wrH+dBhvhlgSly45N0k9IHqKqgyz5SoXbRtvWvTga895W5ttYjE9K2HkojmVKhQtxBrPzr0JaB6mKx3OVi5b8ajPaeFbcm3rq2n69q2FZ/nu7dXB/gMq3Gu21BcErBPiBA89BQdOTscblkSSYzAFvzGNDP1H1qn5i4SHdpykOACCTOoAg9o0pnw7bFBroxbWyc2gtiIBR+/f8oNVvN3Bnu4i4Ri3tArbhAwgEA6le4NBvOFoVTKf7pj/6qf51MFQOET09dTCT8+lbqeKDL/Efgv7TYspAIFzMQRIMhl7muvJHBRhcPatKCAOq2u+sKO/71c+e8ZZU2Ld6PHmIB817/erTl/L07eT8vSXLrIglu/yUUHn2I4ZiWvm4ruoW74bcIv5bsgloMSK9Nwh8MeTMPuSPsRWTfFK94Ot0gFgAoKwSpy+XnWrwv97+M/oB/KgkiqDnxv8A0+6A5Qs1tVZRJnqBoHspq/FZX4k8dGEwa3TEddF1+TbCgqvh3bdmuXGv9ZQ4tqIgrkUlpHqWWj8ROEpcvIxwzYgm2MwAUhcrEKZJ+e1L4YcfGKW6wKmHI8IjdLZ1EDybWqf4j843sPjmRFvFFtosooK5spJE79xQb/lgAWECobai3bhCQSsArGnoq1dCqXlu+XsW3Igtask+hNpWP/lV0tAaFFqFAJpAUIoigxPNfCmbEMwMZmjXKRMQNx860HLWCFm0qCPCEBjYnIrH7sfrU3GYUXCCdx+vnXSxZyz6kfZQv8qDzHi/ADh8c+RAQ10XgT4tJzkqo1mQfrXpGDuhtQZDAOD8/Cfuv3pnEuFJdIYjxARPmPI+9dsLhsv0geg3+pJP2oJApmI/s3gAnKYB2JOkH610FKaDIcL4TluIzWrYa0rHqKqj+6QQO4pvP/AreItWLd1C4VTCidWA9NtjvWrNge2mnnBnWjfQMIImNqDKchcBTC2cltcgL3LkHUzCoJPfQn6Vra42cPlk9z5bADsPqa7xQRONA/s7RqfFHbXpvGteWcnYPELirJazZVSZJDGVBUho8/8AmvXb1rMses/qD9iap7PBBbaVGo1A9fU7RQRebFunAr0EV3BTRzA0K66VVcg3Lpt3DiFtrc6yGLexU+HU94JIrZNhQbWQkxA1HYjv+tRcPw1bYCooGomNoDZvckj70E0U8bN/C36GmgU9D/XzoPKrmIxC48qtu2EXEqwIVpydQSSdtia2vMhb/wDnNl1bpmARIJygAEes1Ytw5Q0kTrOg39+1dbmCzWch8hr5Hv7UHmnI2GvDFkvkCkbKhBH4lvTMTrBn6V6ioqtwfCgjz5a9t/T01n6VZigcBWX+I7f9llgkM4By/mAzAyvr4a1IrhjsItxQG7GRQY74d4UAuVFyCyKDcMkhbb/zJrlzNgw+JB6JcZAGbNlyjWDHc1r8BghbaR5z8z/+T9aGKwAJ0HzB/Q0HPgv9iN/ffRVXX/TVitcbFrKAP6nc13FBg/ihy9cxL2ClzIFt3JnYksN60XLtk28MgcglMOmYroCQLkkD1qw4jw1LwXONUmPkdx9hTsNZCgiNDpH7oEAfqfeg8kwHw+b9qtXExLFBdFxrbDWMxuEAj5/evWsMND6u36kfyrjb4YqmVEHz3j1A86mW0gADYUDhVDzvw9b2GVHEjrKw0B/KGPcVfCueKw4uLlYaTI9DQZDkPgNuxcuG2I6lxZEAABbUEab6sPrUnHcNR7jllku7SfQn/byrQ4PBrb/Lp5ekmT9T+gp1/CrObLqdfL3oGYNAMwGwKgekW7YqYprjYtQNdyST8z5fp7V2FAmNKkaVATQommmgBFEGhRFBmOH8NurxC5cZCcz3ibhRQBZKp0VW6GzOQRlKEQMpIAMFtOKFIUDhSpUqAGqa9wdHxq3TZQG2gcXciZ3utmtqM8ZiERTp53E/w1dUKBAU6K5lhMd66A0CimmnE02gyvM+BuvirLIjMFFrKQmYZxiVd/xJH7OemurwcwYr2g6kCjFGgVCiKUUCrKc54C7cZTaUu/TdbZyOy2rxZCl1WUgW3EfmaBAOv91tZQIoGmjSikaBTRNNo0Gb4zgbpuYlrfVOfCIqwxjMLr50tagI5TygywNTOXrJVLgCsls3nNlHDKy2iEgZH8SDOLhCmIDDQbVb0IoEKdQo0Cmqi5hG/bg83Mhw1xD4jkV+rZy5RsrFc5nc5fSrg0DQVXLmHZMOFfPmD39bhJcj9oulWYnUypUz61aAUqdQCKFOpRQU3EsK37Vhrim6VUXw4UkoJtHKxUaZ50BPyqDydZgO3Tu2sy2vwriXwQQHm49y6oF2+0jOV08K/m/MdMaAFAqcKAFGKBGlQmjQE0ynGmGgcXAUsdgCdftUHBYlifHBkkAj5FgPoP6monOF1VwF/OJUqFaJJgsJiNZ0qg5ExSC29q2zsls27gZ82aXfVSW1mAfrQaXiXGUt3RanxlcwBmD6VYq015vzXxC6nELpyMUt9Mhg4AAFtW1E+c/Wt9wy9mtIf3QPppP2n3oJlOUU2m3boVHY7KjE/IA0EV8d49B4Zg7bbT6amu2MxYtJmOpmAP8AisBwXmJb+JJVXBZLhknw6J1AV1jt5VafErH3ba2RZDF2L/lQPAG5MkRQaC1cz5WBPiIIB7ZWBZvlEj/NViKouU8e17D27jghjaUHMIMh7imQNvyir1aB6rNQ3xOsLuNY8/SexqWDof4T+lYvhPHCcZ022LOFMg6gk6+ymg2KOCJ7RPtEzTLOIVxKkMPMGRVJzNjhZ4ZdYifAEiY1JyiT5TFUnwy4iblu5JHhuMnhMrARCAPkQ/8AqNBvBSorSNAKBpGiRQNoGiabQGiRQBqDzBjDas51EwJj31NBNRwf50LrQJ/5rO8C42brENusHQaZWOUie+pBrjzTxd0v5VkZEVu+u40j1oNOrzXQVEwBMaiD4SR5FkViPqTUuaBUJqk5x4w+HshrY/iMT5wP0qHyXzO2IRuoAGQMWE6aaj1GhE/Kg0xcTThXm3LHEMVcxF3qOHAzXCVOighumIPeVER5V6OKB00aAo+ZOwE0ApVT4fj+Z4ymNT7DUkewqRxfjKYfLmklhICqW0nfT5/egsRRqNgcWLihh319jsf1+hqTQNIpUmFGgRpldCKbQZv4jX2Tht0o6o+a1lLiVJzflPlIkTWM+GPG7169eV2sFTbRito+JGFxVAYesmvTeLYDrWCgiZVtRIOU7RVRwfl4WbrN4ZaCSECkAHNBI31Ufeg81+LuFB4mxy4s5rFsEWAMk6wCTvoRXqXKdkphLStMrbtgzv8A2VswfXWhxrlpL9zqSwYqqtDMAQu2g0qywOHyLGvaJ3gKqif9NBIqFxr/ANrfkgA2nEnbUR/Op5FR8bglu2ntOAVdYIOoOoMEeWlB5hyfy9asXgUFqRav6odRmSIOpmtxzd0wEa64RRIksFGsnf2NR+GcsJZb8O0ls5XXwgCc+msdtj7VdcXwIuqMwDCCCGgjffX50Ffy3eRradNgyZXUFTIOS55/56u6gcOwYtgKoAVQwECBLMCY/wBI+tT6BDY/I/pXl/CLF4cStH8Mob18kqIbKepln3NeohZBH7p/SsTwbC3VxHiDAIxbbQyIABiCSaCZz3hw/CrwLMsQwZexW4Ss/uzvVJ8L8D0zc/Ez5yrjTKB4GBgVsOOcNa7hHtLBYhdDsY1P3qs5T4M1nV1yu24BkQFifqftQakUaQomgYN6caFGgaaaafQIoG1XcycQWzYNxxKqjEjz12qyiqLm7gRxKoJOVZkAwZ7H1EE0GL+HGMv3MTfFw22tG2pttaaUAa4FCx27/So6Y1zx66l+8DbN89O1JzaKCg8sok6VsuTOWFwiHwqGZ87lRAJGiD2H3qLjeUJxZuyQTeF0XIUhVBBKjy0BoNVYGrfxAfS2g/Wa7Vyw48MnQklj6ZiWj2mPau1BX8x3lTB3mf8AKEYmRMaGT9KwnwzWy1y90zM2Yb5Q0DXvoa3fMfDuvhmtbhjDCYlfKRVHyfyguF64AhboIy+Upkie/f5TQZX4ecXt3cS6orBiqKSdPClxY237j3r1QVk+C8m2sLfz20CloUwTsDmJ1/hArWKKA0L7kW3I3CyPbWnUzFWi1q4q6FkIHzNB57y7xvFvfTrWFS09q8M4OZiwtlwY/ugwaXxF5q/Z8ZatNZa4DYZgyxImF79hE1a8E5av2bg6l5biZHtqvTykZgBoQdgJNV3xQ4fjDetXcGhYdNkuamI0IkLr57UGo5UxXUw1twuUNatEL5aMf51diqTlOy64W0Ln5hbtq3aSqwTrV3QI0qVKgdTStPoRQNrncDQcgXN2zSFntmI1j5V1NCgyNzj1/wDZsPfDW9bWHuXkCKdLrhXuPLZktAZoKZmzdiAa10VEbhNk9Mm1aJtR05toenERk08Ow28h5VMmgIFCKINGaDm40MbxpO09prH8V5wexg1d+mL7PiBs/SVbGIa2xBOrHKFABgkmdADWzricGmQplXIxMrAynMxZiV2MsST6mgchB1GoOoPmOx+lOAp1GgaBTDb1nv8A1tXSkaDM3+KYoi6ttFNxcWtlQmV/wjYt3i0XXthnhj3AE94k2/BsULti3cBzZ0UzkyEnvKScus6SY8zTsVwmzcVg9tGDMHYFQZcKFD/xBVAneBFSbFlUUKoCqoCqqgBVAEAADQADtQdBRoCkaAGhTqbQEUKM0qBsUiKNKgzvFuO3LD4jwKVtYZL1uC7M7Pca3DKAIAIGgkkSZ7CbwXGNdtt1Yzpca24yNbIKhWGZGZsphlOjMIIIOsCbfwNty2ZFbOnTaROa3JOQzuss2nqaGDwSWly21CrJMCdSTJJJ1JJ7kzQdgKIoUaAmqu9jLv7V0FCKrYd7iOczt1FuWk8VvwgKOpsGk+a97SuTYdS2cgZgpQN3CsVZlnyJVT7CgruA37lxC9xrbhnPSdLbW81oQocqzvuwYjX8pU96tIptiyqKqIAqqoVVGwVQAoA8gABXSgFIGkKMUFXjca6YqwmVOnd6oZyxzgpba4AFiI8Mkz6R3qDytx25ic3VUL+HZuqMjJK3eptmZuogyCLgjNJ8Iir65h1ZlYgFkJKk7qWUqSPmCRUfh/CbNjN0bapmico3iYHoBJhRoJMAUEunim04UApUYpUBmjFIUqAUopUCwmKBRRpUKA0poUooFNImkzRuYoTQEU6a5q4OxFPoFNKlSoBSFI0JoHUJpUKA0DSpUCFGgaVAaFGgaAGhRpUCpGiBSigFKjSIoBVTzbxcYXCNcLBdhmPbMwUH7n6VbRWc5+sF7KLAIzKTmIjZ40O+saUFfyfx03mbp3Oqi5Rm/eY7Hz8Mn2rZisjyJwZLNvMgANwm6SIg6BF28hm+ta2gdSilRigEUaRoigVKlSoCaVKhQNvXAiFj7TVJw/iHWaAQwmG9Njr5HWrHjGD6tkiSCDOhifMVV8HwnTdoP5ok7mR5mgt3xOW0GYicmYk6DbvUDAcSZ5bcAZtNivf37+1DjWAa7YULrsYPcayPoRVdyhw5cMptqsKSXMknL5rrsKDUg05T9gT9q5YdYRZ/wj9BTrgOVo3ytHzymgx/BsViGxGVrqt4jnSPEgBbU69xHau/OeKIw4sq5TqC4JUnNCMQFBGo+fpUjhVn8RSJDRrI3EHc99TTeaeHm4LRAJgvqDEAs1BE5Ewd+3YXr3A8sMhGpyw0z6+fyrZRVFy5hGS2iMIylmH8OoH3Y/Sr2gFCnUooGmmxTiKaaBmIuZVnfWNK54e9MT32Py3B9f67VVc7Ym+mD/7YKbrNlXNMAHUnT0Bqv5EfEGyRigmcXpDISQym2Z38tveg0eKx6owXv8tBUhHlcx0jf0IMRXnfN2Cx1ziDtZuolpOnlDoGMgh2KntJ0rZ8WR2wd4W4DtIWdgcijX70EpMXJ28MgT89B7VIArI8oW8Utu6uJa22qm301IC+KIM7ycta+gAqNxPHC0viIE9yYEn1qVWZ52hiqHbLmOgPYAaEa70F5gcRmSW7a+xAI/WomE4wL2tvYEgmQQInU+mlVvDg1zh10DMTlKiTBYKI3HpUPluytosiKFVlXbYx/wAEig2FsyAfMAx5U+hRoDFNIp1NNAhXn3xixl60thrFtbhlwQe0po3trXoMV598WFYvhwrZTFzdC4MqghgO3f2oJPwrxty5g0N0Q4e+rR/8gYRr5GKsONcfZLyKCkEZmU7xMAD2/SovwwtZcJbn/FfYkCAZuxIHkd6qObOoOJKgt5kcWlDZgDIds3sBFB6FgbmZB8yPbcfYipNR8Fayr89fbQD7AVIoFSoxQoFSpUqA0KcaQoADUa+FRWZtFAJMKSY76KCT7CalUhQUf/VNoi2Qtwpct2bpYJ4bVu+2Sy12TKy0jQGMpJgCatxZE/196z9/kpXWwjOCtm1ZtNNvxOLLKywwbwyV1BDgTK5T4jpaAUgadQNBFxDraRrh0VVZmIBJAUZjAGpOmwFVV7miyqQy3lKZs6dIm5aVEtu9xwCYQJctkkE/mHeQLjHWWe26236bsrBbgXMUYggOFJEkHWPSqD/pB+nlF1FYpftOy2Xl7WIFsXS2e8zNdm0pFwsfIqaDRWlA1HfvvPvT6Vu2AABoAAB8hoKdFAKFE0KBGmEU+hFByu2gy5W1EyPQ03DYYINB/wAfKuwFOigj3sKrmSBOgmNTVY3NGHVbhZmVER3LMjhXS2/TdrZI8YDkDTuy7gg1dRVDhuX7v4/Vupca9bu2+p03FxQ+bIsm6yhFDflVVkiTrJIWmHtqQGXZgGHbcAgn61JFU3MGHuLw68tksbq4ZhaKA5jcS34MoHfMo0pcn8dbGYGziHTI1xTmXSA6sUaI2EqTB1Gx2oLk1Ex/D1uwTMgESPLyNTAKRFBR2+OWLGa2SwCZgT0rhQsigtbRgIdwpHhEk6xJBiRw1bNyXRSCrFGVkKOrrBKsp1mCp8oIOs1CxPAsQ127cW/bDMGWyxtOz4dGCjLb/FyTpJbLJneAALLg3DjZtZGyE5maUW4JLalmNx3ZnJmWLGdKCaKdSApGgRNACiKMUDTVbx2zaNpnvIzLbBfwgs4A3IA1MCTHpVpFRsfZdrbLacW3IIVyubIT/eCzqRuJ0mJ0oIXBb1llZbGqWyEzKPwycoeLbDRgMwmO5jeYbxDitlHcXAc9pbbgZJZxcfpoLX+Mm5CQO5XzFP4FwQYVDaRpsgzaUyWtg6upcnxgvLDuM5GoiOmP4Qt29h7pibD3GErJOe01uAe2pRv8g9DQWApURSmgRpUqVAKVGjQFqFKlQE0aVKgFKjSoAKRo0qAGlSpUCo0qVAKBpUqACiKVKgbSpUqA0KFKgRrMfD/+xxA7LxHHADsB1yYA7CSfrSpUGpFClSoOdsat8/5CulClQOFI0qVAkpwpUqBtClSoAKNKlQIUqVKgNKlSoDSpUqD/2Q=="/>
          <p:cNvSpPr>
            <a:spLocks noChangeAspect="1" noChangeArrowheads="1"/>
          </p:cNvSpPr>
          <p:nvPr/>
        </p:nvSpPr>
        <p:spPr bwMode="auto">
          <a:xfrm>
            <a:off x="215900" y="-600075"/>
            <a:ext cx="2962275" cy="1543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2056" name="Picture 8" descr="http://anthro.palomar.edu/abnormal/images/Down_Syndrome_Karyoty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360"/>
            <a:ext cx="9144000" cy="6840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848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Trisomy 18</a:t>
            </a:r>
            <a:endParaRPr lang="en-CA" dirty="0"/>
          </a:p>
        </p:txBody>
      </p:sp>
      <p:pic>
        <p:nvPicPr>
          <p:cNvPr id="3074" name="Picture 2" descr="http://medgen.genetics.utah.edu/photographs/diseases/high/peri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663705"/>
            <a:ext cx="7056784" cy="4620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52944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ncrypted-tbn3.google.com/images?q=tbn:ANd9GcQLUOtJzzzF-fcvltLAMbn2M3JXxgXkPunBl50JzWjH2-LHTMr6e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252"/>
            <a:ext cx="9144000" cy="6715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53483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hQSERUUEhQVFBIVGBUYGBgXGRsYFxkYFRYYFBobGBcXHSYeGBojHRQYHy8hIy0pLCwsGiAxNTAqNSYrLCkBCQoKDQwOGg8PGjUdHiQ1NTU1MzUyNjUsMjUsMyw1NS0qNS0uLi0pKiorKiw1MzU1LCsxNTEsKTU1NDUuKTQ1Kf/AABEIAOgA2QMBIgACEQEDEQH/xAAbAAACAwEBAQAAAAAAAAAAAAAABgMEBQIBB//EADwQAAIBAwMDAwMCBQEHAwUAAAECEQADEgQhMQUGQRMiUTJhcRQjB0JSgZGhFSQzgrHB8GJy0RY0U5Oi/8QAGQEBAAMBAQAAAAAAAAAAAAAAAAECAwUE/8QAIREBAAEDAwUBAAAAAAAAAAAAABEBEiEDcfACExQxYbH/2gAMAwEAAhEDEQA/APuNZfc/Um0+kvXkALW0LAETJHiJEn+4rRF4TE7/ABXRFAj2u/2ttaS8ietd1LWWtZYNYHq2bIBJDC8Y1Ft5BXIPKiOPbH8R2NtHbSt+5YbUoqPmTZS3ddzIQAOpt20xnm+m9O5UVANBb9T1cR6mOGXkLOWI+ASATHMCeBQJp/iKcwTbs+gBdNx0vG4ItXNOHuWmCAXLdu3fLNsD7HG2Puhv/wAVMM8tM0ogYoLg9UFtKurEoUEIAwRnn2ttHmnjW9Pt3rZt3EDW22KngiZgjyPkeeKLGgto7uqAPdILkDdiqhBP4VQP7UCxq+7rp0+mvW0RBdu3FuBmz9lhL91vTZRDZjTmGMQGG3xR1n8T/SQtc04lbeZRbwNwTp/1IOOA/axhPU49T2gGJp8xFGIoFnpHeJutqBdtLa/To7krcNwEW72osNsLYI92lcjYkgjadqp2u9bmo0Pr6dbaXDqLOn9z+og9W7aTIFQMjF0bGIM/EFyxoCj4oEGx/FAvbDppuSdmvAEL/u8TCGLg/VoChGxB3NQdT/itjbYJaVb3pao73MsLthdVHtKr6lsnRt7gQdwCBX0XAfFeYD4oFfpvejX21app2y0yuVGazcKPdthSsZWmY2SVkEFWBnxWLrP4pFrbvp7JhA7AvxcH6bU6m1AAkB006vtuMgCASSPocURQKfb/AHe9/VPYdbcH1Tbe22Qi1b0rMCI9wnViGB3A4FZR7+u6U3v1RS7i19EwUWZbTvYUr7nfJnGpBAHHpNzO30EKPigqPigS2/iEwdAdP7WaJF2WwOsTQhsfTgsXuTjPA5najt/+Ibaq7atrpsPVLmWuqcUt27N0yFUn1ANQqlDEHyeadMR/5/mgKKBLvfxIVG1Odn2aa4FcpcDnBnu2lcgLiJe0q4ZFhnvERXt3+IDIzBrCpEiWvQFZb2ms3PUPpwiKdWDkJ2Q7DamvWdPt3QFuIGAZXg8ZIZUkeYIB3+B8VYxFB8/6b/Et2tqXt2uLOV1r3p2QdR6rrk2DYpjaIz8syAD3bdn+J52P6Yi2RaJyuY3B6n6Kf28IkHqFvlhOLcbS+4ijEf8An/n2oE6z3613Tau6lgo2nELkQwLMWUeoohkKkAup4B2J8ZXWf4g37b6pFCWhZawqtdUocSdQLrk3SiEt+n/bUNBBG8kgfQtRpUuIyOoZHDKykSGVhiQR5BBiuwg/8+1Am9Y70KXdOtq5axu4rezVstP+5aBe4FPsn1PSxeIdlMkK1MHbnUWv2MrgAdbl+00CATYvXLBYAkkA+nMTtNX7WlRcsVAyJZoHLHkn5NeaTSJaQJbUKi7ADgef+poJqKKKBb6gfR1KuScSchJ2GQwYR/af70xg1jd02P2xcjdCJ2BJRtmAkgTx/iue0uqerZK75WyF3IJxIlScdgY8fag3K8Jqv1DqCWUL3DCjb7knYADyT4FLQ1t7WkhIFrdSATiJggu38zQCpVeCfNBv3+t21IE5Ez9O8RzP+Rx8irly6ApbwAT/AIE1nafoKCMzmQQYIAWRwcRz/eak7gvYaW8Zx/bYAjmSMRAHJk7D5igz+0eq3b6M1yY9sSmJlhkYjYgZAfaNzTBWF2fbHoFg7uGdiC4xaF/bAIgRGHxU/c3VPRsmGVHuSiM3AOJYsY8BVJ/xQa00Vhdoad1slnOzsWUAlgF+ZbfcyeTtG9btBSsdZtPeeyrzcT6hBgcEjKIJGQkA7SKnbWIHCF1FwiQpYZEfIXkilTqty5a6nZwIFpyjMAAAWcPZbI8/0EfcVH1fUn/aVtfTQgXLAzP1DJLh22+3z5oHWiiigKKKKAooooCiivGaBJ2FB7RXL3AASTAAknxArmxqFcSpBH2/zv8AFBJRRRQFFeBh8717QFFFFBxdtBlKsAVIgg7gj8Um9vWP0usNkW2CEenmxHugG5bMTLbZCY22HinWlzum4tu5p7mIkXBLZBYRYJG5GR32H5+9Bn9063PVLa9htqIbkupZS7sq4kEhAsDn3mm3R6RLaKltQqAQAP8Azc/ek7rq27WszYOWc2rgAlmI2tMyBAcVUBQQfnzNO9AVl9zKTpL0AEquQBMAlCHAJ8brzWpVDr1yNNdMx7G/1EeAfmgh7aU/pkJAUnIkBslkuxMEeJ/xS91W+dZrRZtuPTQ4XEIG4n91oZZgiEDDafO+7D2zqM9LbPt4IGJDCFYqNxyYG9ZHaBVbt1GC+qmQnLJtrhLAjhASVIGxIgkbA0DUiwIHArqiigVu7Na9u/YIAC7Sdv8A8qDHf5n87VF13VYa237A3us7xv7mKbHxEzXPflpWuaTJSx9QxDY7ZW5/JnH+0/avO41T/aOlLByZWSCAogvjkCZJyPgHjxFA40UUUBRRRQFFFFAVhd36xrdlcR9dwKfazQCrGYT8RvtvvW7WJ3f6Y083SyqGUZLMrl7Jhdzsx2/7igzus6xm6bbOwNz0gTBtwCwYlRcU/wBOwYbyOK1O1Ff9Mj3TN25722AieBCkjYAcHcyfNYXcrhtBp2xYg4YrBDGUzA2xKmE+29Mnbv8A9taI4ZQw2gw3uEjwYO9Bo14a9rxzsaBN7Tuvc1eoch1tqzkSwKuHdsSNpiFJ+BIFWu1Or3L169lmqbuqupEq7sFKniIXjn8VF2DgFuhZP0NmxkspyA2AgD2kwP6jsKn7KdYuBQd8GkvnKnIeAIEhj/egZ6KKKApQ7wRmuBMUcMJUND+4AqMVP07sJPmm4mlC1c/VdSYC3cCWMGF0x6bBQQFUhtzmWbccKDtIkNrrfTc7MquVy2JUTEwN1n4Mf5Aqv0LuIPCXiq3CQLc+03RgGkKYhuSV5HwK3qX9d2khu+va2ugPiGJKBnbJmVT9LMdiRyKBgqvr7WVp1iZVh8bx80udO7iu2QF1f1EkQoLOvxMSbgP9QA/6U1TQK/YWqDWrihWAVlILCCQ6A8bAQQRsIkGq3Wr36fXowAhsGlm2UMxt3cV+cd5H3rvsRfffIbJTgR87tc5JJ8Rt/fzR390zMI5ywAwaD7YdlUAqCC8sRtxtQN4NFZnbeqFzS2WH9CqfynsP+qmtOgT+67AuazTL6mJXCBjM53VJ3jYxaIr3uq2P1dhsgMAhxZZB/eXj4PNVuv3Z6tp13Eejw2xOVxoZQwJiNttpmvf4h3MGtGWko+yuqkBGttl7vA+32oHeivF4r2gKKKKAooooCsDvPVqunKncsbcjyFzHu4Pkc1v0qfxA6eWseqoZmWEKqJJW4wXYDeZI/wBaDP6t1Jk0WkYgiJJG8SiNEkwZ5IEePtTN2tdLaSyWicY2JP0krMnedqXNe5bpumYhlbIBgE98lLiEYw2+USfzxTZ0a7lp7TD+a2h4jlR48UFyuXEgiuq8NAm/w+uSLowwOFnggiP3FgQPBB/zVvsxpN2VAICAEfzKMjO/5qr2PZIe9K4wqg7ESxe4xiVBIk8/fgVY7GsFRcBtqkC2oIgk45AgtEnf5+9A1UUUUCt3HqLl64dKLT4MAclIGRHu3PCqI88/Hzt9G0DWbQV39R+WaIBP2X+UCAAKvUUBRWdqeu2k1NrTHL1bquywpxhASZbgHY7c1o0FXV9Mt3SDcRWK/STyPwefFda/U+nad4LYqTiIkkDYCdt/vViqXV9B61pre0NEzwRkCQfsRQYXYeiwW8cWUl1U5CGlUBO/ke/5+eOK2uv2M9NdH/oYjad1GQ2kTuOKp2sOn6TdXdULEhAWPuYsd2MBRJJZiAAK1dPfW7bV13S4oYSCJVxIkHcbHg0GP2fqS1twweQ5PvQWz7hMBATAHG5rfqHTaRbYIURP/wARU1AvN28513rkqbcggQMgVtlBuRMSxOxmf8VN3B0JtQ1sqygLIeQDKMykjdSeFI2I5rR6p1EWLT3WDMqCSFEmJA8kAATJJIAAJJAFd6HWLdtpcScLiq6yCDDAMJB3Gx4oJ6KKKAooooCiiigKwu9buOjuRuxKBRBIL5qVBA8SN/tW7VbqHT0vIUuLkp8SRx9wQRQK2ml+ktcSGLG5eAEqI9QtjtvEAj/5rX7O1guaVYKnFnX2nKPcWUE/OLKf7130zqVi617S25YacIlwEHH3hvaGP1/SQfvI5mrXSukrYUqpJkzvA2AgCBA2G1BeooooE/tDXBtReQMxMOWBXHEpdKwNt+eZJIg7V321dYau6hS4FhoLwR7bhgAr59x+oT48VbXV2tPrEsly13UC6yL7RiocMzMWbIkkge2fpO20jbt6JVYuAcjM7mN4J24G4/6/NBPRRRQFFFFBT1PS0uXbV1gc7OeG8D9xcGkedquUUv8A/wBVTrDp1WQrBCQZbIqGmPAG4M/Eg+KBgooomgzev9CTV2TZuG4EJUn02wJxOQBI8SAY+1XtPZwVVknEASxljAiWJ5PyakmigKKKKCr1LQC9aa2xdQ0e627I4KkMCrKQQQQP+hkbV10/QJYtJatLjbtqqIu5hVEASdzsKmZwOSBNdUBRRRQFFV72vtowVnUMYgE/Jgf5NWKAooooCiiigyul9tWNNdu3LCBGvY5gfT7SxkLwCS7ExyTNatFFAUUUUGZru37V2/bvvnnajEB2FskSVLWwcWK5MQSPP4jToooCiiig8Y7UpaPvK56wt3LYghztKsMDH0tzvI5H96bqjvWFcQwDA+DQQdP6pbvAm204mGB2ZTEwwO4MGlzpmqRupXQgBf8AdDkruoX0/wCfkAyNh9uKrGyNJ1KzbsEhbxY3QwLEyrBBmd4BWQN438VY7d1Fw66+GYshN4DJQuOFwAQeTIbefAWgb6TtBq7trXut66CjuUVAqr9YztszEyxgFdvP4pxpX700TwL1qM9kO+JPuDIcoMYsJ8fmg0O6tUUse1zbdmUKwUNEHMyp2IhTP5r3tb1f06teZWLEshVcf2zGGQkjKNzHzWV3Zfztad1LAMTMAkhWWC2HDEf0keTTRp7QVVVRCqAAPsBAoJKVen9TvDXvbuOCjM6hC0sCBmjBQsKpUHyfHFNVKGr1CW+qrKCWCDKQDlcV1BiJJi3HPFB53gQ2otIbgWQuKlchk9wLKmRD45Qd+OKcKVtTqfU6kltgIQSIJ/pFwSPO4/GwppoCkrtPqGoOruJe9UqysAXBCZWng4mSDs3MDZadaVbAspry6sA9xntkTIlVDMAv8pJEkjmftQcdT0RfqC7IyH0iRkZGJLbp9JmNvgKabaxbWjQa17mIzYBcjudlWMZ487D/AL1tUFDrusa1p7txSAyqSCZIB/A3NVu2epPftM7lT72VSBBhdtx8zNW+tWg2nuAkj2ncbkGNoBrI6Xfa3oGKgC6mWYHhyZYx4gNMGgn6F11tRdcezBcvpMkRcKrJ+4Umt2lPtB2R8GU+9CQShU422UAHxJ9RjvueabKCh1nqfoW88SRIBgTEzuR8TA/vVXWdcYWLV22hb1GUY8HdWP8A1UV73dpBc0l0HYAK5O+wtsHJ25gKTHnjzStq9IP9mWgSotpeYgnEgAO+JIN4KDMD6iATx8A8dN1Ru2bdwiC6qxHxImKs1Q6FpwmmsqsQttAMYj6RxBI/wT+TV+gz+n9ct3mKpMjffyJgmOedt6OqdaSxiGBJb4KiBIWZYjywpabSJpOoqxDMbrMVxBIRbpCmRwoD/HOUxsa97s0tu/rLFpsxPtLANgNxdxLDaWCAAGQftQOgNFeAV7QFZnXOuJpkk+5zOCD6mI5/CiQSfFadJy9p3b2qZ9Uxa2plcXIzkyAQPpUREA+7zQR9paB9ReOuus4DA4pPsLRgWA/pAWBPya70pCdWcZPk87H6YNlWEf8A658edzNOFq2FAVRAGwHxSf1NivVLZgATYEw0nJby8xHkeaBypX72JYWkt3/RuS7fViSCptc/GVwGPMU0Uh6y2l/qILC4Mbi21MtB9P8AdYY4kQWH1SPMUGp3P0tzp7KLea0EKq77ZRjzMH3ZKrbRwa2+jXs7FtssiVWWiJIEExJ5iq3dOlFzS3QwmAGEGCCjBgQYO+3wardk3F/S4plijuBlMgE5jkAjZxtG3Hig36R+uox6rZOQj9iFyMne4T7Rt95PwaeKTLmkZ+rK5sjFeLuxICWyIM7gFrhiNjQeX0cdVkyE9S3wRG9ggcCdztB5jbinSknumx6evsXsrgyw2Wcf22aS0eMX/Hz4p2oCkfodm1d6lccKc0a+2RXYklLQPwNg0eTz5p3NYvROiejddyILqATtucmc8fdzQUNdbvfr0If9oPb9uO5yQqfdH0+aaqVtdoyNcLuI9rW/cS30shtnbgYmDPmYPFNNBR63aDae8rcG287x/KfPil/t/S2v0WoRCQhykkgPDWEMsQBi0H+1MfV1mxdETNt9pifadp8Vkdoe6xclFWXb6Zgyi+CPEx5G1Adm21VLiqzNujkswYy9tZ9wJke3jxTFSj2TcCs6emtuVQgBixJXIMDIEYyBEbU3UGV3Rqhb0txm+n2g/hmC8HY81htrLS6FbuIKeszCACJJdZAiOeAPmtHvhJ0sZlJuWpI5gOGjgjePO1ZF3prHpWmQXACGtHPgQXPg7cNQNPQ3DaayQAAbaERxuoO1XqzO2j/ulkf0oFP3K+0nk8xNadAodz9Sw1tlA+5Fs4BciZu47e4Y7FtzPFTHWk9RFst7SzQpQfyWgQVaTuC32P8AjfixoPX15utuqEkBl49I4WyDt/Nm3nmjq3T8NYt1QAxa24IQE7FbbgtBIlWj8figbKKKKAooooFztrus6q/qbRQILLkJu2TKt27YLMCoWC9hoxJ5gxG+tf6Pae6LrKC6gAH8HIf6mvL9yzpyXbC2bh9zQFyYD+ZvJgeavA0BVM9NQMbiovqbwTMSft44G4E1cooMHtjqFzWaUvqFtAOzqvpM5VkVsQ4LAMJKsR9sT5itnTaVbYhBAkn53P5r22qoFUQo4UCANvAAqSgKy+5erfpdNcvhQzKFCgmJZ3VFGwkklhAHJgea1K4vWgylWAZSIIIkEHkEHYigzei6savT2b7qFLLJUGQrfSyn5ggiD8Vq1zatBVCqAqgAAAQABsAAOBXVAUv97dzPodOLyWxc3OQLFYVLb3WiASWItlRtAJliFBNMFRajSpcADqrgEEBgGAI4IB8j5oPPSV4YjwD/AN96moooOL1oMpU8MCD+CINL/WOqjQemEsl7bteLkMMpt6e7fxVeWZvRgePvNMdcXLIaCQCVMiRMGCJHwYJH9zQYXZ/UxqLT3TbtpczKubZyRiUR5ViATs4U7fUpHimCotNpVtqFRVRRMKoCgSZMAbc1LQQa3RLdQo4lTEj8GR/0pRXqxcrpX0wS0NX+m/4gJULp11SNty5ngbATJJ5dah/SLM4rOWUwJyxwyn+rHafjag50GhSzbFu2MUXgfkz/AN6sUUUGB1JhobYezayzu2LbS+yLcurby3MmDc2A5J8Cq/S9QNddvi9btkae5gjJcLqdzkGBAGalACRIBJUGVamS5aDCGAIkGCJ3BBB38ggH+1RaXp9u0WNu2iFoywULMTEwN+T/AJoLFFFFAVjdX6w1u/ZtoJz+rcbSyqJBG4MtuCCMeDNbNJHd+tW3rLeTOAEttCzELe3JExEkD+8UF7rusb9bZTIrahQ6wDkXb2iSfbGInmQfEU0gUid43AmtttgGONkkkcKl+ZmPEg8iN6ehQBNYvbHUjdW4CuBRyILFjH9W44Jk7SOd62iK+c9v3HtfrCptymneBjiAVa4VLQSIHu4ieY3oGLpy/qr1x7iiLNz9puGgGRjIlBAIMfVJ8bUy0t9h6IJpsgE/cYsCmQUqIRSAxME4/wDemSgKWe2NUfXv2ssltwectyzicv5icd5JI4pkfgxzBpM7HvZtejIE20KllCnEl4Ijkcb0Gtoutvf1NxLf/Dsvg/giMhMtu0kEbbbDfmt+kztTVC1ddXJXLC2M4BzUsoVQo3mGYSSeac6AooooCiiigjv3cVZjwoJ/wJrO6J11dTniCMCAQZB3/wDSd/78HxWleQMpDfSQQfwRBpU7R1ai/eT0nQuq3AzQQyJ+3OWTb8bc0DDperW7jsimWUkH8jn8bz/irtKna9u3dvvdUvKZAB0ZSy3GlXlgMlgGAOJproKnU9d6KZ7RKjcwNzHNQ2OsobAvMYHB2j3ZYwAfk8fmou5dO72f22KkMCSJnGCCNvz5rF0ujddHqJLXCzyhJJxPtAKys+0/5j43oGnR6xbiypkAwfyKnrI7Ys42IKw2TZGIzIMZQAAJjxtWvQQ3NWisqsyhm+kEgE/geeDVXV9ct27q2mLZtjwpIGRxXIjiSD/g1gdyOlvW2WKuWJQ7CQYuBBJ8RnP9q667qVXqFgFJM2t5AHuZ0H8wJKkgxG/34oG2iiigKTe7LLnWWirPjjbGK28wf3t5YH2jidjsKcqyu4uorp7LXzZN0rGyhZAnks3Cjk/6AnagX++7WV6yAboOJB9NSykNcT6vgABvjkfenQVk9P616uov2GtFGs4EElSLiOXUMscCbTAjxsOZA16Dm4YBP2pI7Qs3Hv3hcCembUGEKE5ux3lmHBbYRE080rdU7vs6O5eRrLL6dpbgPtAvNcYqqJvJOW0mAN/AJoIeiG7ptS1pxFjZUUe6STtdJ2wmQpQAwd5pvqtpLq3bdu4ACGVXXg/UMhB/vzVmg8YUo9o3JN62YVsEAgjKBkhMDiDx87Gm+lbqPVrWiustvSOW9G5dBtqP3GFy1b9NQssWLXkJ2gffeAxOldHFnUpbvPneVrRkPG5hgVU+5vgk8gnivolZ/S7lvUW7eowTJ1Vp2YjbjKAdpI8eeK0KAooooCiiigr69ytpyoyYKxA4kxxtWD2hoSrXnYXIlEX1HzMKMji0ZY5MdiTTKRWN1rr9vRlMrTYP6pZ1AxQWrFy+ZEyzFbTQAPzHkKHQtPctalwQ5Ql1BLLEA5BgirIG+ILEnb7001k9s9eGrsC6E9MkkFSQWUiCMuCDiQYIB3HiCdagze4lY6dwn1HEDeOXAO5+01j2NJc/2dcG5uEs0Aqdw4YCYAMRTSyzzxSs/eLZYJpHP+8nSwzojT6aXsgu8qbbs8c4oZ3MUGh2nadbBV5LB33JyJBggltp5rarlUA4EV1QI/dpnW2Va2xVmsqHxVgCbgPzkAOSR9vip+5NR/v9hMW3FrJhbDKAb8gF4kGV+dua2u6OtLpLBvNba6FZBCxtkwXIk8KJ+542qDoncCaq9qE9Iq2nfDJoOQFy7blfP1WGPkbjfIMqhvUUUUBUOs0aXUZLihkYQVPBH3qauS4EAnmgq6Po9m09x7VtEe6crjKILGSZJ/LE/kk+auVxcvBeSBXdAVS1fRrN0sblpHLJ6bZAGUknEz4kn/NXa5S4DwQY22+aDmxYVFVEAVVAVQNgABAAHgACpKJooCqWv6NZv/8AGtpc9pT3CfazI5H291tG/Kg+Ku0UEWl0q20W3bUIiAKqqIAA2AA+KloooCiiigKKKKAqDU6JLmOahsCWWRMEq1skf8rsPwTU9FBU6b0q1p09OzbW2kk4qIEnk/8AnwKt0UUBVNekWvU9T019TIvlG+bW1slvzgqrPwKuUUGV1Hr6WbyWirEvBkRioZissSeJFatKXfekLekwYKB6ik4gt7lBWCdlAKzJ+APNNOmclFJ5IBO0bkTx4oI9doEvIbd1Q9tolW3Bghht+QDXGj6TatM727ao105OQN2Ms2//ADOzflmPJNW6KAooooCl7vC8bSLdAuMFJBW2AWJgsuxI8j780w1i9f01y41tVBwkbjcqxMZEH+UCf80Gf3D1HfTEB2F1WAKH6SwQhmB3w33Pj43ppArC6305otC2jMEBWBEAQImT9vx/pW6h2E8+aDy7byUg8EEf52pS7SttZ1N6zcuMzhUmR7SR5UgRMESB8im40rdvaa6dS9y4rL9RILAqS7HZREggDeftQR9sq/6y/ndZsQQQQQjZPIa3tuAFxJ33pupa6F028l/JwAoV1+pjtl7YmANgNt+ftTLQFFFFAUUUUBRRRQFRam/gpMFvsvP+pFS1l9zXLg01z0Y9U4hSZ2LMqzsQZg7feKDSFwRPAiag0Wr9QElWSGI3jfYGQQSCN/8AMjxSlet6h+nrbBUN6mB9hINrcgQTl8S0zsTTH22HGmt+pu8GTEScjvBJ555NBp1k6PXL+quWsrhcDIhpxAnbA8fzePgTWtWBZyOsPu9stKxHCwDOXxPigmsdRV9a9tbpytqpe1tADCQT5BOXP2rZpZ6MG/V3WMDI3B9JDQCFAJP1fSfxTNQLneom3bBxgs27EiGwaPIkRlIOxFbfTtULlq3cHDorD/mANY/e2lD6YSCcblsgD5nHfbcQxq12qoGjsASAEAg8iNo2+Iig1qKKKAooooCiiayO6um3L+luW7TMtwwVxcpJBmGYb4/I88HYkENaa9pY7Z6Hfs6rV3Ljk2rrSgZy5n1LrZfCjB7aAADZADOORZ6Arya9pE7g7c1N7VXnW0xtMtpY/UuovKr2mdSAf2oCHHH5uSf3PaD3RVLommuW9NZS8/qXktW1uPM5OqAM0ncywJ/vV2gKKKKAooooCiiigK5uWwwgiQa6oNBwqgCANq7pA6Z2rqgVY+pbjWreNs6hriekFxJJJJdjAYgmCzNAECn+gK8r2k/unot+7qke3bZra2bqkrqXtFnZLiqhUGET3gl1GRIt7gW4YGwWFnLET8xvv96krI7S0FyzpLVu7PqKGyBbOJdmhW39omFBJIUAEmJOvQY3dyTpXGDP7rey8/8AEUmCCIgb1n6Pq36PpQvvaIFtZNsETDXPBGx2af8AvQvQ73+02vlQdMVKhfUba56ag3sPpOQHpY+MMv5jWv1roaajTtpz7Lb4g4gD2qysQPAnGPtNRWYw007b6X+pzsj6B3Rp9YmVi4G/qU7Ov/uU7j88HwTUHc/eOn0KTef3ke22u7t+B4H3MClztewvTuoXdEygWr83dM8bx/PaLcmI2k/yz/NUneajW63TaBRKD9/UHyLa/Sk8jIn/APpTWV/VZ9e/xtLyIz24n7HMb4NPbfVzqtLavlcPUXLEGY3IiYE8VpzSld7MKPpFsM66e2zC8pc+60pa/aWPON7ATsShYEkE02RWtJjLn6lt9bPU42L+o114XyJaclCoACrLkASTE/TLZDYGRtj7rb3NQCYWd22OIU+724mZjHmfNe0VKg/Uagc2wfq4jeAY2LiAYB88xtzRlqDbBiLmW6+0DHGYkzAy2+aKKDk6jUmPYo/sPvyMzH/tHH9RmBNcv3iqFUhv5wYIBIXj3CQJPB8UUUE2ivXDPqJj8REePORnn4HkeJNuiigKKKKAooooCiiigKKKKAooooCiiigKKKKAooooKPUeiWb7Wnupk1l87Zkgq39juNhsdthRpuiWbd65fRIu3godpJnDYcmB/aOB8UUVEUX7nXETjlf1eoooqVH/2Q=="/>
          <p:cNvSpPr>
            <a:spLocks noChangeAspect="1" noChangeArrowheads="1"/>
          </p:cNvSpPr>
          <p:nvPr/>
        </p:nvSpPr>
        <p:spPr bwMode="auto">
          <a:xfrm>
            <a:off x="63500" y="-1071563"/>
            <a:ext cx="2066925" cy="2209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5124" name="Picture 4" descr="http://1.bp.blogspot.com/_uMaVYaKgEKc/TJotmQqDB7I/AAAAAAAAAFE/f2x74tIkd0U/s400/Karyotype-Turner-syndrom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990"/>
            <a:ext cx="5076056" cy="686399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upload.wikimedia.org/wikipedia/commons/thumb/2/22/Neck_Turner.JPG/230px-Neck_Turner.JPG"/>
          <p:cNvPicPr>
            <a:picLocks noChangeAspect="1" noChangeArrowheads="1"/>
          </p:cNvPicPr>
          <p:nvPr/>
        </p:nvPicPr>
        <p:blipFill rotWithShape="1">
          <a:blip r:embed="rId3">
            <a:extLst>
              <a:ext uri="{28A0092B-C50C-407E-A947-70E740481C1C}">
                <a14:useLocalDpi xmlns:a14="http://schemas.microsoft.com/office/drawing/2010/main" val="0"/>
              </a:ext>
            </a:extLst>
          </a:blip>
          <a:srcRect b="49023"/>
          <a:stretch/>
        </p:blipFill>
        <p:spPr bwMode="auto">
          <a:xfrm>
            <a:off x="4932040" y="548680"/>
            <a:ext cx="4222592" cy="53285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98574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3568" y="0"/>
            <a:ext cx="7125113" cy="924475"/>
          </a:xfrm>
        </p:spPr>
        <p:txBody>
          <a:bodyPr/>
          <a:lstStyle/>
          <a:p>
            <a:pPr eaLnBrk="1" hangingPunct="1"/>
            <a:r>
              <a:rPr lang="en-US" dirty="0" smtClean="0"/>
              <a:t>Genes</a:t>
            </a:r>
            <a:endParaRPr lang="en-CA" dirty="0" smtClean="0"/>
          </a:p>
        </p:txBody>
      </p:sp>
      <p:sp>
        <p:nvSpPr>
          <p:cNvPr id="74755" name="Rectangle 3"/>
          <p:cNvSpPr>
            <a:spLocks noGrp="1" noChangeArrowheads="1"/>
          </p:cNvSpPr>
          <p:nvPr>
            <p:ph idx="1"/>
          </p:nvPr>
        </p:nvSpPr>
        <p:spPr>
          <a:xfrm>
            <a:off x="328613" y="908720"/>
            <a:ext cx="4700587" cy="5688632"/>
          </a:xfrm>
        </p:spPr>
        <p:txBody>
          <a:bodyPr>
            <a:normAutofit fontScale="92500" lnSpcReduction="20000"/>
          </a:bodyPr>
          <a:lstStyle/>
          <a:p>
            <a:pPr eaLnBrk="1" hangingPunct="1"/>
            <a:r>
              <a:rPr lang="en-US" dirty="0" smtClean="0"/>
              <a:t>Traits are inherited from our parents; the means by which this occurs is through the genes passed on to us</a:t>
            </a:r>
          </a:p>
          <a:p>
            <a:pPr eaLnBrk="1" hangingPunct="1"/>
            <a:endParaRPr lang="en-US" dirty="0" smtClean="0"/>
          </a:p>
          <a:p>
            <a:pPr eaLnBrk="1" hangingPunct="1"/>
            <a:r>
              <a:rPr lang="en-US" dirty="0" smtClean="0"/>
              <a:t>A gene is a part of a chromosome containing a specific order of nitrogenous base pairs (GCAT)</a:t>
            </a:r>
          </a:p>
          <a:p>
            <a:pPr eaLnBrk="1" hangingPunct="1"/>
            <a:endParaRPr lang="en-US" dirty="0" smtClean="0"/>
          </a:p>
          <a:p>
            <a:pPr eaLnBrk="1" hangingPunct="1"/>
            <a:r>
              <a:rPr lang="en-US" dirty="0" smtClean="0"/>
              <a:t>Genes carry the code for a particular trait</a:t>
            </a:r>
          </a:p>
          <a:p>
            <a:pPr eaLnBrk="1" hangingPunct="1"/>
            <a:endParaRPr lang="en-US" dirty="0" smtClean="0"/>
          </a:p>
          <a:p>
            <a:pPr eaLnBrk="1" hangingPunct="1"/>
            <a:r>
              <a:rPr lang="en-US" dirty="0" smtClean="0"/>
              <a:t>Genes come in pairs</a:t>
            </a:r>
          </a:p>
          <a:p>
            <a:pPr eaLnBrk="1" hangingPunct="1"/>
            <a:endParaRPr lang="en-US" dirty="0" smtClean="0"/>
          </a:p>
          <a:p>
            <a:pPr eaLnBrk="1" hangingPunct="1"/>
            <a:r>
              <a:rPr lang="en-US" dirty="0" smtClean="0"/>
              <a:t>Genes account for the genetic variation that occurs during sexual reproduction</a:t>
            </a:r>
          </a:p>
          <a:p>
            <a:pPr eaLnBrk="1" hangingPunct="1"/>
            <a:endParaRPr lang="en-US" dirty="0"/>
          </a:p>
          <a:p>
            <a:pPr eaLnBrk="1" hangingPunct="1"/>
            <a:r>
              <a:rPr lang="en-US" dirty="0" smtClean="0"/>
              <a:t>Each gene is responsible for one phenotype</a:t>
            </a:r>
          </a:p>
          <a:p>
            <a:pPr eaLnBrk="1" hangingPunct="1"/>
            <a:endParaRPr lang="en-CA" dirty="0" smtClean="0"/>
          </a:p>
        </p:txBody>
      </p:sp>
      <p:pic>
        <p:nvPicPr>
          <p:cNvPr id="74756" name="Picture 4" descr="genes"/>
          <p:cNvPicPr>
            <a:picLocks noChangeAspect="1" noChangeArrowheads="1"/>
          </p:cNvPicPr>
          <p:nvPr/>
        </p:nvPicPr>
        <p:blipFill>
          <a:blip r:embed="rId2" cstate="print"/>
          <a:srcRect/>
          <a:stretch>
            <a:fillRect/>
          </a:stretch>
        </p:blipFill>
        <p:spPr bwMode="auto">
          <a:xfrm>
            <a:off x="4828930" y="1556792"/>
            <a:ext cx="4152900" cy="3830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23528" y="764704"/>
            <a:ext cx="7125113" cy="924475"/>
          </a:xfrm>
        </p:spPr>
        <p:txBody>
          <a:bodyPr/>
          <a:lstStyle/>
          <a:p>
            <a:pPr eaLnBrk="1" hangingPunct="1"/>
            <a:r>
              <a:rPr lang="en-US" dirty="0" smtClean="0"/>
              <a:t>Alleles</a:t>
            </a:r>
            <a:endParaRPr lang="en-CA" dirty="0" smtClean="0"/>
          </a:p>
        </p:txBody>
      </p:sp>
      <p:sp>
        <p:nvSpPr>
          <p:cNvPr id="75779" name="Rectangle 3"/>
          <p:cNvSpPr>
            <a:spLocks noGrp="1" noChangeArrowheads="1"/>
          </p:cNvSpPr>
          <p:nvPr>
            <p:ph idx="1"/>
          </p:nvPr>
        </p:nvSpPr>
        <p:spPr>
          <a:xfrm>
            <a:off x="0" y="692696"/>
            <a:ext cx="7125112" cy="4051437"/>
          </a:xfrm>
        </p:spPr>
        <p:txBody>
          <a:bodyPr/>
          <a:lstStyle/>
          <a:p>
            <a:pPr eaLnBrk="1" hangingPunct="1"/>
            <a:r>
              <a:rPr lang="en-US" dirty="0" smtClean="0"/>
              <a:t>Different forms of the same gene</a:t>
            </a:r>
            <a:r>
              <a:rPr lang="en-US" dirty="0" smtClean="0">
                <a:sym typeface="Wingdings" pitchFamily="2" charset="2"/>
              </a:rPr>
              <a:t> Variation</a:t>
            </a:r>
            <a:endParaRPr lang="en-CA" dirty="0" smtClean="0"/>
          </a:p>
        </p:txBody>
      </p:sp>
      <p:pic>
        <p:nvPicPr>
          <p:cNvPr id="75780" name="Picture 4" descr="allele"/>
          <p:cNvPicPr>
            <a:picLocks noChangeAspect="1" noChangeArrowheads="1"/>
          </p:cNvPicPr>
          <p:nvPr/>
        </p:nvPicPr>
        <p:blipFill>
          <a:blip r:embed="rId2" cstate="print"/>
          <a:srcRect/>
          <a:stretch>
            <a:fillRect/>
          </a:stretch>
        </p:blipFill>
        <p:spPr bwMode="auto">
          <a:xfrm>
            <a:off x="686707" y="3140968"/>
            <a:ext cx="5010150" cy="3455988"/>
          </a:xfrm>
          <a:prstGeom prst="rect">
            <a:avLst/>
          </a:prstGeom>
          <a:ln>
            <a:noFill/>
          </a:ln>
          <a:effectLst>
            <a:softEdge rad="112500"/>
          </a:effectLst>
        </p:spPr>
      </p:pic>
      <p:pic>
        <p:nvPicPr>
          <p:cNvPr id="75781" name="Picture 5" descr="white-purple-flower"/>
          <p:cNvPicPr>
            <a:picLocks noChangeAspect="1" noChangeArrowheads="1"/>
          </p:cNvPicPr>
          <p:nvPr/>
        </p:nvPicPr>
        <p:blipFill>
          <a:blip r:embed="rId3" cstate="print"/>
          <a:srcRect/>
          <a:stretch>
            <a:fillRect/>
          </a:stretch>
        </p:blipFill>
        <p:spPr bwMode="auto">
          <a:xfrm>
            <a:off x="5715000" y="188640"/>
            <a:ext cx="3241675" cy="3886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7125113" cy="924475"/>
          </a:xfrm>
        </p:spPr>
        <p:txBody>
          <a:bodyPr/>
          <a:lstStyle/>
          <a:p>
            <a:r>
              <a:rPr lang="en-CA" dirty="0" smtClean="0"/>
              <a:t>Mutations</a:t>
            </a:r>
            <a:endParaRPr lang="en-CA" dirty="0"/>
          </a:p>
        </p:txBody>
      </p:sp>
      <p:sp>
        <p:nvSpPr>
          <p:cNvPr id="3" name="Content Placeholder 2"/>
          <p:cNvSpPr>
            <a:spLocks noGrp="1"/>
          </p:cNvSpPr>
          <p:nvPr>
            <p:ph idx="1"/>
          </p:nvPr>
        </p:nvSpPr>
        <p:spPr>
          <a:xfrm>
            <a:off x="251520" y="1614907"/>
            <a:ext cx="7125112" cy="4406381"/>
          </a:xfrm>
        </p:spPr>
        <p:txBody>
          <a:bodyPr/>
          <a:lstStyle/>
          <a:p>
            <a:r>
              <a:rPr lang="en-CA" dirty="0" smtClean="0"/>
              <a:t>Environmental factors contribute to a </a:t>
            </a:r>
          </a:p>
          <a:p>
            <a:pPr marL="0" indent="0">
              <a:buNone/>
            </a:pPr>
            <a:r>
              <a:rPr lang="en-CA" dirty="0" smtClean="0"/>
              <a:t>change in the DNA</a:t>
            </a:r>
            <a:r>
              <a:rPr lang="en-CA" dirty="0" smtClean="0">
                <a:sym typeface="Wingdings" pitchFamily="2" charset="2"/>
              </a:rPr>
              <a:t> Mutations</a:t>
            </a:r>
          </a:p>
          <a:p>
            <a:pPr marL="0" indent="0">
              <a:buNone/>
            </a:pPr>
            <a:endParaRPr lang="en-CA" dirty="0" smtClean="0">
              <a:sym typeface="Wingdings" pitchFamily="2" charset="2"/>
            </a:endParaRPr>
          </a:p>
          <a:p>
            <a:r>
              <a:rPr lang="en-CA" b="1" dirty="0" smtClean="0">
                <a:sym typeface="Wingdings" pitchFamily="2" charset="2"/>
              </a:rPr>
              <a:t>Mutations: </a:t>
            </a:r>
            <a:r>
              <a:rPr lang="en-CA" dirty="0" smtClean="0">
                <a:sym typeface="Wingdings" pitchFamily="2" charset="2"/>
              </a:rPr>
              <a:t>natural or accidental </a:t>
            </a:r>
          </a:p>
          <a:p>
            <a:pPr marL="0" indent="0">
              <a:buNone/>
            </a:pPr>
            <a:r>
              <a:rPr lang="en-CA" dirty="0" smtClean="0">
                <a:sym typeface="Wingdings" pitchFamily="2" charset="2"/>
              </a:rPr>
              <a:t>genetic changes</a:t>
            </a:r>
          </a:p>
          <a:p>
            <a:pPr lvl="1"/>
            <a:r>
              <a:rPr lang="en-CA" dirty="0" smtClean="0">
                <a:sym typeface="Wingdings" pitchFamily="2" charset="2"/>
              </a:rPr>
              <a:t>Example: Down’s Syndrome (24 chromosomes), Cancer</a:t>
            </a:r>
          </a:p>
          <a:p>
            <a:pPr marL="457200" lvl="1" indent="0">
              <a:buNone/>
            </a:pPr>
            <a:endParaRPr lang="en-CA" dirty="0" smtClean="0">
              <a:sym typeface="Wingdings" pitchFamily="2" charset="2"/>
            </a:endParaRPr>
          </a:p>
          <a:p>
            <a:r>
              <a:rPr lang="en-CA" b="1" dirty="0" smtClean="0">
                <a:sym typeface="Wingdings" pitchFamily="2" charset="2"/>
              </a:rPr>
              <a:t>Mutagens: </a:t>
            </a:r>
            <a:r>
              <a:rPr lang="en-CA" dirty="0" smtClean="0">
                <a:sym typeface="Wingdings" pitchFamily="2" charset="2"/>
              </a:rPr>
              <a:t>factors that cause mutations</a:t>
            </a:r>
          </a:p>
          <a:p>
            <a:pPr lvl="1"/>
            <a:r>
              <a:rPr lang="en-CA" dirty="0" smtClean="0">
                <a:sym typeface="Wingdings" pitchFamily="2" charset="2"/>
              </a:rPr>
              <a:t>Examples: UV rays, X-rays</a:t>
            </a:r>
            <a:endParaRPr lang="en-CA" dirty="0" smtClean="0"/>
          </a:p>
        </p:txBody>
      </p:sp>
      <p:pic>
        <p:nvPicPr>
          <p:cNvPr id="7170" name="Picture 2" descr="http://t1.gstatic.com/images?q=tbn:ANd9GcSyOvX1Akg1985A7CEnCG3jc37GuV3NSbwgoQ2aZD4CcYiZPQ2k"/>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8611" l="0" r="100000"/>
                    </a14:imgEffect>
                  </a14:imgLayer>
                </a14:imgProps>
              </a:ext>
              <a:ext uri="{28A0092B-C50C-407E-A947-70E740481C1C}">
                <a14:useLocalDpi xmlns:a14="http://schemas.microsoft.com/office/drawing/2010/main" val="0"/>
              </a:ext>
            </a:extLst>
          </a:blip>
          <a:srcRect/>
          <a:stretch>
            <a:fillRect/>
          </a:stretch>
        </p:blipFill>
        <p:spPr bwMode="auto">
          <a:xfrm>
            <a:off x="5148064" y="116632"/>
            <a:ext cx="3801343" cy="3523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042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 name="Picture 10" descr="http://t1.gstatic.com/images?q=tbn:ANd9GcThYv5VNAfNDrkyF3uPPcMVTPp-ap1jKs277kjYO6FlMxv8Hr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5080" y="3358322"/>
            <a:ext cx="2663053" cy="30983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4104" name="Picture 8" descr="http://3.bp.blogspot.com/-GvmRajJ3T9g/TtWbvviNIQI/AAAAAAAAABk/67HW3AoGdxQ/s320/ds111107_pot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3773116" y="1415278"/>
            <a:ext cx="2520701" cy="504140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3568" y="332656"/>
            <a:ext cx="7125113" cy="924475"/>
          </a:xfrm>
        </p:spPr>
        <p:txBody>
          <a:bodyPr/>
          <a:lstStyle/>
          <a:p>
            <a:r>
              <a:rPr lang="en-CA" dirty="0" smtClean="0"/>
              <a:t>Disorders</a:t>
            </a:r>
            <a:endParaRPr lang="en-CA" dirty="0"/>
          </a:p>
        </p:txBody>
      </p:sp>
      <p:sp>
        <p:nvSpPr>
          <p:cNvPr id="4" name="AutoShape 2" descr="data:image/jpeg;base64,/9j/4AAQSkZJRgABAQAAAQABAAD/2wCEAAkGBhQSEBUUEhQVFRUWGBgXFRQVFBcXFRUXFRQVFBQUFhQYHCYfFxkjGRQUHy8gJCcpLCwsFR4xNTAqNSYrLCkBCQoKDgwOFw8PFykcHBwpKSkpKSkpLCwpKSwpKSkpKSkpKSksKSwpLCkpKSkpKSkpKSkpKSkpKSksKSwpKSksLP/AABEIAOEA4QMBIgACEQEDEQH/xAAcAAABBQEBAQAAAAAAAAAAAAABAAIEBQYDBwj/xAA/EAABAwIDBAYHCAIBBAMAAAABAAIRAyEEEjEFQVFhBhMicYGRMjNScqGy8AcUI0KSscHRguHxFVNiwiRDov/EABgBAAMBAQAAAAAAAAAAAAAAAAABAgME/8QAIBEBAQACAgMAAwEAAAAAAAAAAAECEQMhEjFBIjJhE//aAAwDAQACEQMRAD8AwWHwzMjOwz0W/lb7I5JxwzPYZ+hv9J2G9Bnut+UIlSpxOGZ7Df0t/pMOHb7Lf0j+lIcuZCA4Gg32W/pCYaDfZb+kf0u5XMoS5Gi32W/pH9Jpot9lv6R/S6kppTNyNFvst/SEOpb7Lf0hdCggOfUN9lv6Ql1DfZb+kJ6SAZ1LfZb+kJdQ32W+QT0kAzqG+y3yCHVN9lvkF0QhAM6lvst8gl1LfZb5BPK0ez+j1IU21K9QEkSKY0A3ZnanuEJXKQ5jtRYHY76xilSzRqcrQ0d7jYK9Z9nVeJ/An2Zk/qywtdscUXgNpvbbRgFuRjT+VdjDFjdJXNnzWeo6cOHG+3l1bYvVnq30hnvIys03Xi47lyrbEplshuU77COIsf4K9T2jsxmIpw5tx6Lou06jwVJiuijmtklpOkXlVjy7Tnw69PNMRs7LfK0t9oNEePDxUfqm+y3yC2zsBlcQYvMjLBFtY0N9yo9q7Iy9qmLHVo3Eell324LeZbYXHSl6pvsjyCXVN9keQT0k0mdU32R5BObSbPot8giiEBTJJJINr8N6tnut+UJxTcN6tnut+UJxUmYUwroVzKYc3LmupXMoSYU0pzkCgzCgigmASSSQCSSSKASSdSZmcBMSQJ4SYle2dGuiGEoUgWBtR/5qxgvneN+QchCjPPxXhh5PKtmdDcViIy0i1p1fU7DY3mD2j3AKX0g2W7Ddl5zcO4b+V9AvWRiQ1zuX0V5l032g+pXBy5Q02fBMndJ3dywx5Llk3y45hjtw6MVB1mSq1wJEgGWy3iOa9F2RSLGQ5xdcgF2uXUA/t4rCnPUbRcWgPpvBa8TDmkw5rhFuMXW4w75bb65KOS7acc0lOqhru/6KWOx4FK8Qd5NvLU3UHaTiHN4FpaI1zf8ABUfEYYuyg6NFhyG8zzU4Y7GeWlTjaAJJEgbyTI5mBos3j6sE/wAGYPH61Wvx7GtEyRutLpO+Af30We2jhg+/lMAndAEcl049OfKbZPG0xOZun5hwPHuKiFSazsjyDMGQe4x/CjuF1swBEIJzdUBSpJIoNrsN6tnut+UJxTcN6tnuN+UJxUg0rm4LomFM3MrmV0K5lCTHIFFyBQZiCKCZAkiggySSRQAW+6M7Oe/qcUwZK7KgL8sgYinOSo17Zy5iJMxePFYvZ+ENSoA0tB1BdeSLgRvW82PtV1FmSvlgWFRmmk5ajYBYb2JEGY4LHlvxvw4/a0uPrdtxaLR+4VRhmy903DvIQr7Chr2TNiAZ5RYqtGCyvtcG/muV1OlPBNG4eUKxwtIDTRMbQlpUStUNPfcqdKDa2KbIcDOSY8fSIHhC6Mf2BcEwJOo0mPCVQYV1Ws6RTJaDAmAOZJOgVhSxDhMx6WXMXtaLCwJMC9/JbzUjnu7Q2izsk6bjxO6J3LF7RaGmJvOrTpbgtl0gkMadGFpIMgh14JDgbj+1g8WDmJAidXGYAPJbYsMulTtGdSZMgTxF1GzTB5D4WUjHmWzrJjTh9aKOFqzoot1QRbqglMkkkg2uw/q2e435QnFDDerZ7jflCcVIMTCnpr0G5FcyuhTHJk5uQRcggGIJzkEyAoIpIMEUEUBadHtjuxFQta4NIEgkTyHxhbnZYcW9XiWAkAsdmGoNiJGoWI2BjzRqNfNp7XxF16Nh8RTf2pHfvPeufk3t08VkjrsJ3VUG09coyjjA9H4fspwqAwq+qGgcvggzFXWLaLc6d6r9o0w5pkmLmRyFz5Lu3ESP61WW6ZdIclMsZdz7cgN9+OiUltO3UazY+0aVOhAa5wyZyGtJlpkN7UQJLTv3Klo4MHHPwuKoMcw5amHdF2Bwi3tA3nhlUbor0poCiaTqxY2BFKqJY0glxDT7JJnWyO0emVCm7rOzVq5crBTLi2OBe4DKL6AExZPxu9Dc1sdu4duHFWnTd/8AHLmvoMNzSec3XNYZnIRBjd1gWT2i8EE30vz/AKCZV23UxFR1So6bBoAENEXgN3D42UWvWLhEC/7DWV1YY6nbjzymV6UtcSYmeaci43J1nemytGQot1QRbqgKVFBFBtfhvVs9xvyhOKbhvVs9xvyhOUgxNcnFNcg3Ipjk9yY5MjCmp5TEEbCCJQhMwSRIQBQQJIpIM6nWLdPIiQpuG2u5u8t7jbyVekUrJTls9NZQfiAwVM5NJ8jNZ7LG4c3VpHBWVHZL7FlQtnxHgFXdB3P61zdabmjM06EjQ94uty/ZIA7IAGo5dy5c7q6deE3NoWB2a/WpVcRvA7IPfCWM2HTr1Je3ssEN713bWJGQdxU5zYAa3U2/2srbK21NMDtvZ1DDG1ybgEmGjiVlsRXzukm26NI/gLZ9N6BbYR6A75kyPFYKDvPgF18Xc24uX3pY0q4AudwHgo2IxRcTFhpHJcCktWIJIoIAot1QRbqgKZJBFBtfhvVs9xvyhOKZh/Vs9xvyhPKkGlNcpr9nuY1r6vYY4j8zc8HRwYTOXnzWqwHRLCvY4h5eCIDs8OYeIA7PnMqLnJ7aY8eWXpg3Lm5W23dgVcK8CoJa70KgHZfy5O4tPxCqnLSXbOzXVMKYnlMKCNWw6O9AHVQH1rN16sWP+Tv4Cz+wqQNZk8f2XsOyawyj68lnyZa6jbjx33UGj0HwlMZuopkjeQXfBxKrdr9EaL7tpMHMNAjyWvfc3K6DDg6rDyrfUeTYzodHoj9wqPF7ILNZHhK9V2rtenRxLaRA7TcxPCTA87rhtvZbC3MACCFc5Ki8UryQ0OfwKApK12ng8jyAmu2W4URUiwN1t5MfBpehcBjjvmPDVat2OgQf3WV6IOsRb0p5rSGnmK5M/bt4/RmCEEnirPBX7RGth3cVHpYHMQPE/wClY0WeXBZ1oxH2l1MraUG5cfINn9yF50tz9qdb8agzgxzj/k4AfKVh13cM/CODm/egkkktGIJJJBAFFuqCLdUBSopJINrsN6tnuN+UKzw2z6TqWepVLJkCGBwBBIhxmZsq3DerZ7rPlarXbDKdN4otpta0w4mXduYkmTMzNws8qvGfXfYnRs4l5cKgJF/xWS2NAXXsPBbvANa2m2j1TQ8esFoBn8sC4iCCqjopsdjabq1Jzg8kN6ouzNcNS2SJEiYPGytKj+sa11IzUZmgRd7ZM043O3id5PFc+d3XVhNRINNlWm6lWaHMIEgkkEHeCbtc087EtOhXkW1cAaFepSJnI4tB4jVp8WkFewYLFh4a6NHQCCL7hbdvF9VQ9OegtbEVhXwwY7sBr2lwY8uaTlIBseyY1HohVxZa6TzY7kseYlMVrjOjeKpesw1du6erc5vg5sgqJQ2bVe6GUaridzaVQn5V0bjk1RwFXLUaRuK9M2LiT1bXXgzl55TBPnI8FQ9Gfs0r1HB+KBo09S2R1zuUCer11N+AW6xeDb2WsaGsYA1rRo1oEABc/LnLdR08eNk7PpVc11NZMblX0wGIV9oEiBYLKNWH6aNJxrnbg1rR4K96KY41aRZUvrB7tF0x9AOFxJ5rhs3Chhtb/lX8T9DaHREF+cwWtk5QO08jQHgN/NKjssVMC8Rq0kd+shaLri6N5+C6twwbTINhlM6Wt+yW1yR5hsiiW1GsBu8/CO0VucLSICrOjmxIc6u4GXDLSad1ObOI4laPD0NBFyb9w1Syu1YzUNotgjmPhKndQo9JpdUMaNt5Kwa211FDxz7S3H7+RwpU48S8n4lZReo/ad0Xc9gxNMEupNio0b6czmHNpJPcTwXl5XbxXeMcXJNZU1JJJaMiQRSQCRbqgi3VAUqKCKDbDB1crabgJyimY4wGmPgrultaniHS8syyOw9oJEiSA06ieCo8N6tnuN+UKXhdpinAfSZVpEy5rhcE7w4LPKLwuunoWwzSGHPUMaKgJLspMOAg5Q2YmNO7mu9bDOnr2SZ7VVo1JH/2sOoJAII5TxUHo7hcOTmwwNJxuaTqk0yTfMx0lzDyMgzuWgobJqF4LTk7WZ0mSTvc2DAPHcdYBXJfbsnpFwFFhqGq0ktfDoHo5/bnfIid0jjK0IMDgoX3TI7luH+lOAsrkTaDcVH+knbQB1J8SUx9NVuPpwdUriE9+LG4qDWqqC6tG9cTiFOtG61io7qkJlauobqs/UJ6DuamYxPig2nfkodOSdOf9K3oU7TCdOR2oVo4/wB8UsTj3P7M9nhGvfxXAgea6U6ciFJpmEeY57yp1Goc1gPHnqomDploVgKV5CQ2dRwhaSRv1j+lIZTG/X4pFhLbHuUR2Pc0xUpyPaCC2mVKUj6+K8P6edFPudeaY/AqyafBjh6VLw1byPJe2Mrhw7J8HKs29spmKovo1WnK4ek25a4XbUbzB/kb1fHl41GePlHz8UlO2zsephaxpVh2hcOHo1G7qjOLT8NCoK7Z36cdmiSSSQRIt1QRbqgKZJBFBtfhvVs9xvyhOITcP6tnuN+UJxUgcPjX0TmpmI/KfR8lrML9qBaaAfTj8Qda8G3Vu7D+zrMkO/xWPIVZWZMjwU3CXtpM7On0RiiRfUj9k3B7Qa8W14fCfrgqzoxj/vGz8PUJkmm1ryfap/hu+WfFMwmzDTrFwJgm4MQDpY634LDt0zVjRsMqLtCnIupDHafWq54zRCWcxVMRbXeP7VVVqQDNvrcrbH1friqR2LGaCgwNbhuQpMM8jcj63rv1TXG3/Hl3LpQw2o3cP6RsaHCMm88u+1v2Xeo8jRR6VMsmSTzP8wulGrmcApVtLomQpVDuXOnQjgVKpsU0bTaIC7MKj0jC6UM35iCZ3CBE2tJvEJBYUylWfa4Hf+9tyVAJmL9EoCsFeXTwsB/KkDmVEpWXei6TCYRNr7Ap4tnV1mhzdQY7bT7THatd8DvlePdLeir8DWDHOzseCadSIzAGCHN3PEiRzB3r31uHWf6a9FvvmGNNpAqNOekToHgRlJ3NcLE7rHcrwz8b/GeeHlP68GSTqlMtJDhBBIcDqCDDge4ghNXY5CRbqgi3VAUqKSSDa/D+rZ7jflCcU3D+rZ7jflCcVIMUHFt7XepyjY1tp4H90zenfZZWnZxafyV6gHiGP/8AZbGmxYv7KmRgHn2q7z5MY39wVsWOXNl+1dWM/GJLAo2PqQ0/WiksKr9sGGHx/wBIDK7TxUnKof3Y6j/aiPxP4hP0FMOJERKYcqVRwEEzE6C/+QCn0HTEt8dyjsINo1B3ft/a71MVlbpy3btLpBJr1NwJO7y/hKhQ7QKi4WpJB8dOKtqblPo02iJH1+yl06eii0VMp1Ra9zoN9tUjdWCy6MAQaEiVNCbTgCyZi3WTKVUJmLfASNBNgpGz6UCSogdmPJWVJsBAS6blHr1NYRL+Ci4t8D9/5QHh/TlrRtHE5dC8E+8WNLviSqNSdqY3rq9Wr/3Kj3DuLrfCFFXfOo4b7FFuqCLdUyUqKCSDbDD+rZ7jflCchgqRc2mBclrflCu9h4BorTUaHgCzCJlxPs77KLlpeONqiTKrbFel/wDTcHAz0GNJ0DqWWdTaddFIHQnB1QXCnliD+G5zQYIJkSQR4KP9Iv8Ayrr0QwHUYGjTNiW53e9UOcj4geCu2OlcKkg6arpSWG911ePSW1yhbcfFInkpdIhVfSSvFM8gr2zsYKpQM+Ka6RqpNCre6dXZOn1w70yqRhmmOPlA0k3ULH4uSGze3ed0AbgpVFxa0keCpSZfxO/zTKr/AAdwrjDPsqDDYiNd31Zd6O3wH5S0wOBuBxU2Klaik+ykUWqDhKgc0OBkG4jgplN0KdKWdNtlGr18uoXWhiISxT2uEH6KVJVf9Sipl3m45ybKxxVX8MLPYLDGrii/8tMGmODjmzPd3A2/UrzG8FOlGYNslWYuoWFZAUwPSpOj3Qsj072v1OEquB7Th1bOOap2ZHcMx8FpMRWgLyP7SNs9ZXbRaZbSu7nUcNP8WwO8lacc3kjkusWPhJJJdjjJEIIjVAUySSSDa/Dj8NnuN+UK26I4im3HMFZxyxl7RkAnfc7rKpw3q2e435Qtj0P2NhalJz3D8XtAl0mJtAbpERulZ5akaYS2ttWw1MjKWg5XTDgCAdAWjuT8LhWNJLAO4W8Y0USSGtLSMukxJEcZUltLMJDtO5ctdSSG2LT3/wC1GZWiyFKtD8jjfLmBA1AOVwnlI81J6hKG5sxMbj4LOdJdpPDT+Hr7Tv4AWsFOyy/SkSICqJrI0nkmVY4d25Qm01KwrgHX0VwkvFjKxUzKIN1cY6oHBV2FpppSaNFNfsppfmvm0sSLc/MqbhqXJWFHDDejZyOmz6kADcBHkrVtWQodPDKXSpQls3UOO4KBjcQ4uFJp7TruI/I3SeTjcDzXbaW0BRpF5ufRY0avcbNb/fIFcNh0T6Tzme+7ncSeHADQclNNc4DCtYwADQQudYy5TmiGwodZl1AOp8V0dVXNp4Kg6U9ImYWkXG7jZrRq48By4lGtnvSP0x6UjDUjlINR1qbdb73HkNV5C+oXEkmSSSSdXEmST3qRtLaL69R1SoZcbcmgaNHJRV2YYeMcmeflSSQSVsxRbqmpzdUBTJJJINr8N6tnut+UKXso0my7rnMeZDxeLGO4qHhvVs91vyhENAM5Wn3hPkdyizasbprdn7Z6sjLiM7P/ACbmEaXvmb9WWlo7Upxmkcywlw8tQvK6OJNN0ho8Pq6vNnbfp2F2ciRF+Cyywb45txjcY5nV1GgVaeaCQbszW08pUqltSm5wAPamLkyshQqEOOWoXDdaPBw3nmudXEWym3PidwDln4tPJ6JTxXHz3DvWS6ZjK4ETfXxTdk7egCm46HX/AHvK6bXwQqtimQB/2yez3s9juHZPAapa0GYbi9ym0HSqWvScxxa4EEbjr3jiFOwla2qtO0mu8yjhHXUY173Vjg6AcmFhh3WVhQqKPhsPEKxZgwp2p1p1F1EcVzGCVT0txfU4fK0/iVTkbxAOp8kBX/eTisUSL0qRLafAu0e/+Byla3ZbY3W3X3rMdH8JkY1o5ALX0XQANUsqUTGushlTQukrNSLin5RK8e6fY3PisszkaPN/aP8A+cvxXqu2MWGsc51mtBJ7gCT4wF4Xi8YatR9R3pPcXHxOngIHgt+Gd7Y81604oIoLpcxJJJIBIhBEaoCnSSSQbW4Y9hnut+UJxQw7T1bLflbu/wDEIkd6kGFMKe5vJMhMJmy9ruoGwzNNi0n4jgVc/wDUqdUS2QN7N47uazMJoLmkObIIU3Da8c7Oq02FqwdIvvPa7yr3AVeXnBEd2qww2kXGT6W/Xtcla4DbcWNvP6CyyxrWZxtsVstlZgbUAI3EG4O6CLhZvH9GX0pdSl7fZ1ePL0xzEHkr3Zm0MwESfAyf6VyyiSPRceULLdjXqvLW1rq/2ZiNFe7V6JMruzAOpv8AaDT2rfmBie9Udfo3iKBksL2j8zATHMt1Ce9jTRYWpvViypyWawGIMb/Iq6oOnj5FI0v7zGq8/wBs7V+8Y0wZZT7Le8m5+C123q5pYd7iDoYMEbl55sPDve6Q113STE2FpnvlXjOtoyvcje7G3HyWioOVDsvCkAWdEcD/AErqmHR6J8isslxMY5GpUXJjXey7yKjYqoRqD5FIMh9pG18tAUhrVseTBd3mco8SvM1b9KNqfeMS54PZHZZ3Df4mSqiF28eOo487ugUkoShWgkkoShAJFuqEIgXQFOkkkg3Zug7kkkkAEkkkESSSSACcEkkjSqCn00kklA9OZ6SSSQQG6rvRSSQYY30VHw/o+KSSfwvqbTXQJJKVHBcK+hSSTJTFNSSVoJJJJAJIJJIBJBFJAcEkkkB//9k="/>
          <p:cNvSpPr>
            <a:spLocks noChangeAspect="1" noChangeArrowheads="1"/>
          </p:cNvSpPr>
          <p:nvPr/>
        </p:nvSpPr>
        <p:spPr bwMode="auto">
          <a:xfrm>
            <a:off x="63500" y="-10414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4100" name="Picture 4" descr="http://i67.servimg.com/u/f67/13/47/32/93/rubber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402" y="1068008"/>
            <a:ext cx="3521596" cy="35215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4102" name="Picture 6" descr="http://t2.gstatic.com/images?q=tbn:ANd9GcRjJLm-XTW0dSsRZgemKYzFaJE2Dao-QSE7FZo675Ppz7qNPAddfA"/>
          <p:cNvPicPr>
            <a:picLocks noChangeAspect="1" noChangeArrowheads="1"/>
          </p:cNvPicPr>
          <p:nvPr/>
        </p:nvPicPr>
        <p:blipFill rotWithShape="1">
          <a:blip r:embed="rId5">
            <a:extLst>
              <a:ext uri="{28A0092B-C50C-407E-A947-70E740481C1C}">
                <a14:useLocalDpi xmlns:a14="http://schemas.microsoft.com/office/drawing/2010/main" val="0"/>
              </a:ext>
            </a:extLst>
          </a:blip>
          <a:srcRect l="9600" r="25804"/>
          <a:stretch/>
        </p:blipFill>
        <p:spPr bwMode="auto">
          <a:xfrm>
            <a:off x="5796136" y="188640"/>
            <a:ext cx="3131999" cy="3197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AutoShape 12" descr="data:image/jpeg;base64,/9j/4AAQSkZJRgABAQAAAQABAAD/2wCEAAkGBhQSERUUExQVFRQUFRcYGBQYGBQXGBcXGBcVFxcXGBcYHCYfFxwjGRcUHy8gJCcpLCwsFx4xNTAqNSYrLCkBCQoKDgwOGg8PGiwkHCQsLCwsLCwsLCwsLCwsLCwsLCwsKSwpLCwsKSwsLCwsLCwsKSwsKSwsLCwsLCwsLCwsLP/AABEIAQwAvAMBIgACEQEDEQH/xAAcAAACAwEBAQEAAAAAAAAAAAAEBQIDBgcBAAj/xAA9EAABAwIEAwUGBAUEAgMAAAABAAIRAyEEBRIxQVFhBiJxgZETMqGxwdEHQlLwFCOC4fEVYnKSM6JDU7L/xAAYAQADAQEAAAAAAAAAAAAAAAABAgMABP/EACERAAICAgICAwEAAAAAAAAAAAABAhEDIRIxQVETIjJh/9oADAMBAAIRAxEAPwCsNXwUxTUwwDdLQCAapikh6+b0mbuHggndoHPOmlTc4na3yRow4FND4jHU2buCMynsZiKpLsY91CmBOlsanG3dB4b7/sazB5FgqTS1tBrgYl1Wahtx71hx2AQtIxzir2gm1NhcUOWYirudAXW8Lg8I09ygwE8gAPG1gP3dFOw+G402auTRf1kQtaMcgpdnW7vJcepV5qUaQ/KPRdNxHZfDvEaNJ8WuI9QR6rL5x+FGHqiWueCeIdAPlJb6AI6BZhsd2vpss26QY3tm93u2Wmx34RhhjW8dSBdLa34XvHu1B5hNxYOSMjiM2qP3cUIZO5WuqfhvXGzmn1QtXsLiW8GnzWpjckZktXkJ1W7K4htyz4pZWw7mGHCEAlOlfQpr6FjEIXsKUL5YxGF9ClC9hYxGF7Cm2mTsiGZbUIs0rGOgnN6r7U2HxK9GV1qnvvgcgvcT2ko09iEix3b79CwDS0clpMubnqt7kWVUcNTbVqNa6o6C1sToadrcyVznsNSdinCtVcdIOlrQJ75/N10iDHOJtY9FxWDDWaAXHS0NDnGXGALk8TufEDmlbrox7nOZuqOFzpDRH/YefFUurOMAXAF4k/v+6lgsAXAatxIMbbj7JtTy4N5fEKXYRdhC4W1CTw4zvwRNNxG3qd/WbeiMMfpcfAGD67oXFY5rR3qZjz+yOkbsuZirwO8R4W8ifp4q7/USLF9Oeskjp3dvVIKuOpvHdcQ0fk7pHgCDHOxulVbPXh0MZAHEvbb+kCR5lG0CjVVzqEHS4dNQ9A68pHi8FF2l0SZBgEdClwzyv+oADcuA0x5XPgIV2C7Yh7ix7QYsKjNPyDi4D/lHHZNGdAcbBMXmgpjvOCQ4rttTBtBTDtv2XNZgqUPfj3GwA8cS0RcjlvvyhcyqYPaA5xLdRJIaACTBM+6Ii5N58lb5BVBGgzLtyXCGtSTMxrYHpfVb1B8DMelvRMsBUBpFpSt2OlQhqG6sCJ/0mo891sp/lnYCvUiRAQCZgBWU8O52wJXTss/C4C7ytVgOxlCn+ULbBaOOYHspWq7MK1OV/hhUdGuy6jQo022aBZX/AMQOCNC8jJ5Z+G9FnvCVoaXZyi0QGD0RLsSVUcWP1I0hbZ+Y3lx3K8p0jIjebePBWkRvZPOyOXe1xVEGdJqs1AB126mzJbEW6zx6pSp1/srkBpYLDgtYHwKjhEDW8BwgCwgEdJnydYjFhovuOBgfPdUZhmMAgQIMW4+HL+6QvxJO2ryAPmSb/Bcs53pDJDxuZu3uB4j6AobG9oCwTfwNx5EbJLiMQQJv5uH3WZzHNXb2jo7V8hY9CkXIbRq39so/NHnbz4ecAqnEdpNYu4TxHzB6c/puue4iqHyQSCLxM+h4c94MGQFXhy8xvIt5fZUSa8mpDytj9FQva433E+808+ZH6rG0G90Hjc8qteHN7wO9j05c4nzIXrcLqgHn/n7IujggN94jx/fVE1B+CxFSozXTc0ni0OfTeD0Ox8wrqNaoT/ND3x+umXPHg5lz6+iS1aDWXO/T7nb4KWFzh0wLdAZcfJt/W3RFsWjp+S/zGaXHVtvqkeBcJn1Nt1mO2XZapWuxuhrnGQIHtCJaCTEyBFiY32khwOF7XVGSASdAlxm2pw7rZ2Ji54C5WiyPti+tUbSrGWOtJ/K8wGeAGxkyS82smixWjFZd+Gz3QXmFqcD+H9JrYN1qKlUAxyVLsV1VRLKcv7O0aI7rQExD2t2S52L81EPcdgiAZHFclS/FcyhCw/mcoGswdVrDQR/EjgJUg956IM40/lbCg5zzu5K5pB4hpaPzOUf4qmOqDFEcbqWgckjyeg8TgWs8zbZbf8N8Kalb2n/0tNyD7zhpaQZjbUTItptvbKYvB3Gmk5t951N85FvGV0nspg/YYUQNLq3e06pABgDwtc+PRCcqiMkOcRWLzDdhw6c3eKor1GMBLnbefoIUMfjG0mgfDi48+p+AWOzPOy52kG/IbN+5+SjFUPVjPNO0lP3XCqBzBiPFouPNI6lHWQGOcWngXF0es8+BX2AywuvB63v6p9gcvA4Qm5D8AbLezPEm/EJscsLdmt9PumOGo7SmHsOaNgZl62r9PwH2QFSuNjb0ketiFs6tARsltXLhyHogwoytVs7vLhyBj6Kv24AhrHRxaNj4kb/1FOcxwHFJ6+Hc24MeU/3WA0SqB0d6KbR7rJkgm5e8/q5TJ6bJ52aod7u7AwZmQep/VE24SREkkKMHhGvg6zP6o0xP6AT73VF4zN24d9OhSFh7waTNxaXbzF95kjoi9iHR8UC65t1H3+6Fq0mtNyqcizYVGAFxIiz7SDwDo53hw36K+rh9LjO6dSEorOJH5WqJqPPGFNeSg5s1FfseZlTFMBeyvJShPV8oly81LBJSvpUC5ealgGQxfZejiHAwGmd293jy29IRr8QKelgu2m0NHGSBy+iymB7YU7ANcDzc+foD8UdjcZLS5pkOO/S/1C5oqaXGR0NLtCztRnxkhhPV30H3QuTYUkjiT9UFmfeaTxEz1E/NabsrRBaDyV3+QRWzR5dgw0bJnTpDkvsNQRQZCQLPqdNXhqHdXASbNO0+jusGp/LgEyYtD2u5rRLnADqUmrdoMPManHqGOI+CRNzRpdqrv1f7RMeE8fAI2r27oUiG+zLeXdcPm0KiimI3Q3axtVstII53HzSHN8FpHgtNgcybWbqbsRZU4ygHAg8UrpDq2Y/LquhxkX4KvEZR7QOrU3g1WmXDmAZdYcY5omrhtL9J9UyyjLmsPtPzGdXIiDEeP1Svu0Mlotyx/swKjXEgiSAJDmxJi9jueoHMLY4R4rUw5pmBuOI5eI+vmuaYOuadV9BxLW63Fjv098kEf8X38Hf7Vq+zGYmnV0OsHWI5Hp05dI5J7pkKHT2xZVlP6mXsfewJ/fO6AxOBAtqE8tvqmcQWLpXkqVZscfiqi5CjEpXhKgXKJesYslR1Ks1FA1UTHB6ToIT/ACPNLim73XW4fZWdq8g0fzWCx94cj+pIcOJI234pmlJDK0zQ4nDOpvN+68QQmvZPHeza9ugvcHDSByvcn4J3lGStxNNhcJBgEj0uneZ9k/4Bja7ILHMcxw3IcO8xxm/B7T4tXPjfNdFJPi6FTu1FUD/wx5n6qdDtPqMOBaucY7OKuIqO3MSQATEDew3X2TOrl4Ia4t48vieCrLHaFUlZ1hz9TbcVnsZlrpJAJndPeztPuw7dH+yGoqSj7KX6OR4nLqr6lSC6WmARIHVs7+nFF5Z2GqOe3UQRI1QJ8pXShktMmSJRtHBhosFbmyXGyrC4cU2BrQAAOCoxNSyLrJZiyoSds6IQpWJMUNT00yRkNJJkA79Da/nKXtHeQmVdraVN5pvdpfTqVI7hLYEPaZbJc/UCBIgA35qsIKWmSyTcdoozWmNVUAyaeILmn9IqAkjw1A/9z1TLKsbrax494WcONtvMbeaT4SqMRWc5jS1lYVDpJ1FsnU3UeN2sv481LIqsOI2kfH9lGa0STOqZRmkgtO29+RuPDiPJE4ul5+PDz3WXwLjTMyYtHTh+/FaalU1tHNNHaFYqr+J80GaqNxlDST5/EzsgC1AJ4aiiSphi9DFjFcLyFdoXhZzWAZ3MsKHAgiQRBHQrnuHwxZiNEwWuiTxHD1ELoOPxCxOfYnRXZUG5F/EH7EeiRbtI6pKkmdXyuoadGkQ0SHtJHTb5JhnHaEGmWkDSXM5b6gOXASP8Bc6wH4lNawNfS1RGxDflb0CaPz72zA4UiBrpuu4cHAxbrA8lywllhpoDjGWw/G9mKNR+sU26v1cSeZ5qWE7NwZcZAiBsLfNF5VjJaNQg8RyKPfiF0KVh+N+DylSDSI8FbXpw5CMxIc8NBvv6IzGYlljK3aEaplFWvpvBjnwVRzIHYpbi+0jXP9lTYXHYutpB5TxQ+LyR479MxO7eHkOCVt+CkUl2Ma2NS7E4mUtOIeLPEI1lG0lTt2XbVHjGSs/kPZT+Jx1So9v8inVIc4gxqIGkTsYJDiJ90TstKICl2FpPxRr0R7IilVdUEuDajWuDdTr2LS7TcgxBHILsw7ZwZtBdfsiGh76YFEB5AILqlEg02HS0glzBrEG7og8LjI0D/PPV0jwMff4Lc4H2P8O9paSGkk6QXSKbA97jpJh+twBIa0OESCJCxNTE6qxfDRql0NAAE8hJjwlUzxSVksTb0bDB1NVNs848fEJ/ga8Qspga1gOg+ifYept1CjB6Hkg3NBeeBS7QmlZupvkg/ZpqADhi90K7QvdKNGKdC+0K7SvtC1GObVMW50g7hZXPbvaPH6LS4LFtrOeQNrLL50/+aBy+pP8AZSgqkdU39QZ+Dc1s6THOFfhM6q07B0i8tPEHeVp8sANLm07jl5JHnOBYCXMgDkJ+XBJHMpvjJAeOlaNhkWblzA47WE9YkT5JtUzBZXsaQJY6wdEgi0RPnf5lPThANTS469TdDI3BcWGD0dEDiJiSISuNtqI0cnHUiNLEE1CZvsi6mEqAWcfP72QYwxb3h0P90K/EV3VD7afZwSCwF0RwLYm4480sVeij9jzLn0sO2XuDnm8NvA5E7KzE9p3EOLKVmtLi4n8okk7X2OyV0sTRYQW06tZ+xaWOaOju8LbcAd0Q2iXAOxADA2RToMJGrUdqjp77R3e7YHkrqOhePJ6RRk2Gq1w+rWIh5/ltAgBnB3PvWN0wrCAAmNC4vud0PiqajOm9ATrQlzGvpaVl6eBLq4ZrZT9qC3W92hoIBdd3CYjxITzH1NdTSNgl2d4K0+H7+apilTJ5Fof5b2ko1cvqtxDw6vGhrdABI0gU3scwAS0iDO43nUlOYY97/Y6ohlMMBAiw21XM/K6R5TmraDwX0W1RrBLXFwBADgWWtudVwduUhNswx5rF1QiTqJc0RYcm+DbddPNXnK0QjGmOsozIG03E2+ZC0+HxAteFz/LY1g7gwJHXb481qMHTbUbLZgEi4IO/KApLQzRr8PUFrj1HirKjQRIiPr++azVXL3AHS7SYjiBuDfzCOyDEOiHEEglsgzqjYzxtz4plLYtaGBYvNKMNKdhf0XwwZVaEsD0r7SjxghxK+LGBGgcjivZ6kRQ1H3qhLj6kfRZXMnTVd4rc06QafZjZrAPmsRm9OKrvVIv0dU1SocZJj9PUHcfI+KlmQDniLdD9wk2Fq2/duRTHD13Ei0+HzHJc04VLkikZWqNJlbgdLYIMR4neQRY7HbmnzDLBVIb7RjmOaZgl+togWl5LmiGmR0uVjcJjxqEgCLHkevjtda3CzVoljS0PjuuvAJiCRuRNjvY9bjG3GSZPIrQpz7N30q40n2jHBzi4zLyXOB1OJMObp8RcGQBDTK8ZTrMlp6EbOaeR5IGrlLTi6lN0kOaHce7VEgmx2u5oceGg8yEZpPoVC6mYc0uHQgcHDiOn+VXLFN2Ljk0qNlWrV2iA8lvCRcec/RV4LBVKj5M2/MbenVX5Rn1OoAHDS/8ASePVvMfEJuc1YNiFFtvtnT8smqJjD6Qk2eY7Q3qr8ZnYA3lZfHYk1HSf8JW14FUX5JZdS1OlN8fgdVM+CpyfD2T72EiE8BZs5dicOGVIcLO+BHH0PzX1Bzqbzq914HeG3+0/4+q1faDJJggefI7hL8BggZpvtxaSNjxG23TyVuRJoXYeppdAMEXaeDm3sPBbDIsd/LE2JcfksbmOUvonSQSyZad9J/2u4j+1kwy/GO0Qb6TNuXhy3uJHUrNegG0x+Yww9RvbjH3Poi+zWNDgBHepj1B2/fFZOrnMaGuAcDvMeHPdOMkxFJrmupkgD8u2kf8AHZzd+X2y7sV9UanF9omUwZsRuD+5SHG9uj+RpMptmWWNqQ8BvDgDY3F7W5JRiMka1pgDnPXpK6FIg1QBX7bPAk2SOr27eSTKT57Rd7VzBz2BEjyBQbcgqclJy9suoejWYDL3Q57t3XWDz8/zjHABdJz/ADynSpG/DzXKa+I1PLjuTJWh3ZTI77PqToR2DqaSDu397oBxVlN5kEIyVoWLpmkxVGkWipTd32+9TcDDhxidk37MVwHtaC4A7SbEOtFxwPj1KXZDjokOAcwgSDBjef8AKIyiqBiIaCKZeWtO8OuWi/T5Liuk0XavZtRhx7bUR3i2P+RAJYL7W1evMLN51gCHOePce5zWnnFvKbrYYwmo5mkEWjV5G8eO3j0V+Y5Oyo1rXdymxuwNy4AAT0Fzx4cl0ftaOdfV7OYZ1he413x+M9Eb2Tx5fTh5LnAkSTJjhcpjj8qOiHhwbvMXi149UpyukGOOk21WKm+qZWPYyxVEzsqqWDJKbCHCVfh6agi9luX0YCYsCqosTGnh1WBGTBqmCDmwgK+Tgja425p42nFlF1NUcSaYkZg+7pc2QLbcOXh0Qtfs5ScZa0tJ4gRfwiPqtE1k+SsazkptNDaMfW7Mvj3S4RtDZPkT8kqqVHUXSLOafdMBw8bb+O4369Ia4hM8JUndrT4gH5p4N+QSQhyPMg6hT2gy223H+6vxVLukD99Vq6WBpPEOpU/+rRHoFRi8ip/llvx+f3V0yLRxzEYE0KpfUEgmwN4P0COZXDgCAY9Vss77PFzfdDwPX/qd/is4HhttotHLy4LnyVZ1Yro47icU55lziVSvl6Auzo5nsnTvZH0qLZEHzS0FOcvgkFTyaQ8Oxhg8G6obDS3Ym+8THoCfIrTdnqVOKctJmr7Rm21Pu6nW68N54LNjU7uizdzPH08/Va/s9gmhgcLk6SSd4sNPQCXbc/NcM2dSRu8IxlW5G/149eaKr4chsHfbfnafRDZTlVQ973GfqPHwG5+SnnlYlvs2yBFzxPDgunE2o20cuRK9GO7TZkHuNNpgXbO2rn5WH7ss3Qox6q3FuNTFvDfcot0g8NUy75Qi6NAu4JHbeykVSL8ImmCw8qnB4AwnuAw0JVDYzkeYXBpg2nCkAvgFdRoi3Z9pQ9SmiwF57NGgxoGZSXjmI1rFCrTQaM2DU2SUfQdCGpq+k5KogsObioX1XHIJ1RQNVOAtqYpBYjCU3nU6m1x5kXXznyV4otFE6PzaraMQ48RsoFl/NTfThsrsIkadOU0y4aXX91LaLoR+GeRbgfmkmPEfYOsw3nbpvxW27F6IqOeO60HSDtJE+f5R5rmGCqEVC3rboea6PlOKHsW8A5lMxycW7elvNc3D7lXL60dNZmoqMBHKY8Qkmc19LKjzuB/YD1hTyX/xt8Eh/ELFxTpUhvVqX/40+8f/AG0LpfVnMu6F1DDNAhoA+pO5PMlMsLhQRsgqFIkA9E0wllzo6C6jhYRtAQoUkRTVEIz32ZKl7JWMUg1OIQ0L2FPSvSFrMQXpClCiUrCUVBCpbVRFRAVzCRugom7EqAxCEe9Ra8pOY/EPa5WgoOm9Xh6KYrR+f8dRh58URhaQeCxxiRY/L4ovPsFDyUsFaRHHcfULoAyqlR72l1uZ5JicMWtk3HA8EsfWlM8M9xbG9rfv98UJezIDouJfuZlbnJLupsc4Fth4ADieFgsZV7u7SOsfuFrewmAFQue4OLWgWJs4nZpPAbbcuqVx5NBukdGyXMatZzBTb7Oi0vJe4XqtHdb7MTYXDtZjcADicX2izAV8ye1sezw49kI21TNQ/wDYkf0rb4nNv4TA1cRU3aCGNPPUQwRwlxnw4mFzbsrhCWF7rue4uJ4km5PrKpmaSpCY9uze4LD9xvgEQ2kq8vf3B4BFsK5k0UCKNNWhqhTcrmuCqhGTaFIL5eogPWheleAqSFmIEqtxUyoOQbCVuKDrsRpaq6jUrVhFFRqjARWJaEsrYiCpPRVbCw5WCqlzcWDxVwrjml5B4mJzrLNU9Vi8ZhC0+a6UwioJHgRxB8P3us/n+VAiR+73XWmSMU/dH4aqQOUf2Q9fDHVHGYRFKj7w52RfQEXjNdXdc0Pmw5+S6b2Wyh7B7Fo0vYC5x3awmC243O3GQBtuRgew+Re2xYL2kspDUdxLtmCRBnVf+kruWTZf7NmwBcZMcAAAB1sN+N08UltE5SMd+K9fThsPhm//ACVdUf7abY//AE9vohsnwYYxo5BDdra/8RmxaLtw7W0x/wAvff8A+zo/pTrDU4C5c890XxxqIwwdLuBF06a9w9GGgK/TCWK8gbPm01c1qrbUC+NYJ7QpfKmChmOJV7GFblZqLmhSIXjV64pgFTgqyrHFD1aqDYUeuchq+JgKqtXSXMseALlSlMdRs+zLOA1ZvFZwXGy9NF9d/dFufBFjIwwS8yeSl/WWtLQsbjnBGszJ3DR5kg/JD/6a6q6KTSetg31dZXt7KV+Ib5ElFRfYbRTh3hjmkXBEg82Wt10/KQjsbhpBlLGn+QZ3EkeEnbyMJ8TLRF7LsRys5/i8vioSeaUY+veBxv8A2Ws7TUYcD+/3CzuXZd7esKfFxAHmY+qZGZ1T8N8pjDio4Q6s4u/o2b8AT/Ut8+oGNc91msaXHwaJPwCCyXAhjGtAgNAaB0H9kq7e5topNw7f/Jie71FP858/d8zyTtqKsilylRjOzuDc8vrP9+s9zz/U4uPzWwweCi5VGUYGwEWATttNcCTltnU3WkV02qTwrA1XNw8jl1VoxZNsW1FZhsMT4pph8tZu7U48vdH3R9PCC/dAHIfu6pHA3tiPKl0K6eGVwppvh6UbSpvparED0CusS8EnlELyq3PTDE4LvQIFuJN/CyCqYF/KfAj7qUoSRVTTBa1VLcRXKPr4N/6T5QflsluJy+qdmO9PouecZeisWhbjMfCUHDmq6Xe6m9bJaoGpzHR6/AXSrF49rRAUHFrtFU0+gipj20mw0JPicwL5LnCOV/ImBshatUuddQw9JpqwR3ajfQ/lI67fFUhDdsEtLXZocpzNz6bqjRZsNaNrcbcBdHNx5jvOE9LpVluVh8UTqHGRw+60DewVOL1KpPi0fRXnFp6RJP2YgOc+mJEDTHGCYiSVZU7SsZ3WnU4eg8VHFYpj6BNNwIg3aZiR8Egyns814DnPIHIfUp0gWFZhijU75Pn9kR+GuXe0x2v8tNrnefuj4lV47DMYIEnxMrYfhVgL1ahG5aweABcfm1GPYsujpFFoa29oEk8uJVTaNGvc02v4ai3l+l248lZiRMMOxu7w4DzP1TbC4drWQAAYV4q2c7dIRHKW02yyTzBufLnCqaZTnVeYuFAkchzkQkeNeB1kfkBZgDNxHTj4dEfQwc+95AbKylc9AirKkYJE5TbKA2LQpGof3+7KnEuabE+cx04XVeokS2/KYB/wjYKC21XNnuk+X2PzURiLmZE7IWpinaYNieG48JAKgKTWu1X7w2Oo+d9vkhYaDXzudjxtaFU2DYFV0a0tgbEXBXhIG2/FMmCgZ7zt9/shatWN4m/P7JhUB4Qh3YfnB8/7INDJgDZMkAQOIIHzQeMymliAQ9jAQD/MEB467y4dDITotlu0SdksxuDLQHNnqISNDqRh6fZeqa4plpaLnXEt0i2oQYPC0zcITF5M/D4hoqDuNHdeNn7THUWkG48xPQ8PiHkWaRwJaDfw4C3zSbtNDqNYuF2hzhPeLSCLAnjMNtzIU+EUiqm29inIsZNcLewsd2Py0n+YR4eC2BKm3bbL5klSXo5j+IvYVzC7GYQEG5rU28eJqAcf9w8+awuXZ/Ag2PPgfsv0QuE/ilk9PD44ik3S2pTbULRsHOLgdI4DuzHU+Cs1ZyRZAYjUZK6T+GuMHdoxdzatRzuUVGU2jxIDj5LlPZ7EEtfN9AkT4G3hZdU/Clnc1cf5d/GhTd83uPmtFVY0naH+XY19Wo+u3abNNxpGwI+PiVrKFcubqiOGnkeqzOXn2bGhthblxvfmneCrGAfEeiaGiU1YS8ar7HmFQ9vAEn+n6lE0XmF8wyT/AGT9irRZTaGgBfOcL24KLDJ8vsqMXVIMIt0KlbKmVL6TBPTh4nrKmy0SBqjflzE+Sqbc+fy/yp41t2+fwBiUiKPuiqnmD9RbDIG+5MSYkTZfVaoaJLdI6EDpflwQuX4p3eExpNojkvMzxLhpEyHSSD0aXfNaw1sIZUJM3kHjIBESCOXJRdiQXN02DhNriB+x5eChl7pqOYbtgGOqpq1NJfH5QI6SYlAJdjcY9phgBtv9N4KFbmFY/wDxt9D9DdUVn7enxK9oVTdDkHiT/wBSq8WA9AHA/NWuzKBBp1AT53+qg2qYmdz+4VIqlazUL8y7TFrgwAs1A991jaJF/dmbcVkamFpmr7HD1SadR2qrRaZpsIIIidiXSTH2C2eNpCs3RUAc02II58fFc8wFL+HxlRjCYa8gTcwDZTm3Vlcat0jquX0RTYB0VjqyV5finOiUXqUk7WgzTT2f/9k="/>
          <p:cNvSpPr>
            <a:spLocks noChangeAspect="1" noChangeArrowheads="1"/>
          </p:cNvSpPr>
          <p:nvPr/>
        </p:nvSpPr>
        <p:spPr bwMode="auto">
          <a:xfrm>
            <a:off x="63500" y="-1231900"/>
            <a:ext cx="1790700" cy="2552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6" name="AutoShape 14" descr="data:image/jpeg;base64,/9j/4AAQSkZJRgABAQAAAQABAAD/2wCEAAkGBhQSERUUExQVFRQUFRcYGBQYGBQXGBcXGBcVFxcXGBcYHCYfFxwjGRcUHy8gJCcpLCwsFx4xNTAqNSYrLCkBCQoKDgwOGg8PGiwkHCQsLCwsLCwsLCwsLCwsLCwsLCwsKSwpLCwsKSwsLCwsLCwsKSwsKSwsLCwsLCwsLCwsLP/AABEIAQwAvAMBIgACEQEDEQH/xAAcAAACAwEBAQEAAAAAAAAAAAAEBQIDBgcBAAj/xAA9EAABAwIEAwUGBAUEAgMAAAABAAIRAyEEBRIxQVFhBiJxgZETMqGxwdEHQlLwFCOC4fEVYnKSM6JDU7L/xAAYAQADAQEAAAAAAAAAAAAAAAABAgMABP/EACERAAICAgICAwEAAAAAAAAAAAABAhEDIRIxQVETIjJh/9oADAMBAAIRAxEAPwCsNXwUxTUwwDdLQCAapikh6+b0mbuHggndoHPOmlTc4na3yRow4FND4jHU2buCMynsZiKpLsY91CmBOlsanG3dB4b7/sazB5FgqTS1tBrgYl1Wahtx71hx2AQtIxzir2gm1NhcUOWYirudAXW8Lg8I09ygwE8gAPG1gP3dFOw+G402auTRf1kQtaMcgpdnW7vJcepV5qUaQ/KPRdNxHZfDvEaNJ8WuI9QR6rL5x+FGHqiWueCeIdAPlJb6AI6BZhsd2vpss26QY3tm93u2Wmx34RhhjW8dSBdLa34XvHu1B5hNxYOSMjiM2qP3cUIZO5WuqfhvXGzmn1QtXsLiW8GnzWpjckZktXkJ1W7K4htyz4pZWw7mGHCEAlOlfQpr6FjEIXsKUL5YxGF9ClC9hYxGF7Cm2mTsiGZbUIs0rGOgnN6r7U2HxK9GV1qnvvgcgvcT2ko09iEix3b79CwDS0clpMubnqt7kWVUcNTbVqNa6o6C1sToadrcyVznsNSdinCtVcdIOlrQJ75/N10iDHOJtY9FxWDDWaAXHS0NDnGXGALk8TufEDmlbrox7nOZuqOFzpDRH/YefFUurOMAXAF4k/v+6lgsAXAatxIMbbj7JtTy4N5fEKXYRdhC4W1CTw4zvwRNNxG3qd/WbeiMMfpcfAGD67oXFY5rR3qZjz+yOkbsuZirwO8R4W8ifp4q7/USLF9Oeskjp3dvVIKuOpvHdcQ0fk7pHgCDHOxulVbPXh0MZAHEvbb+kCR5lG0CjVVzqEHS4dNQ9A68pHi8FF2l0SZBgEdClwzyv+oADcuA0x5XPgIV2C7Yh7ix7QYsKjNPyDi4D/lHHZNGdAcbBMXmgpjvOCQ4rttTBtBTDtv2XNZgqUPfj3GwA8cS0RcjlvvyhcyqYPaA5xLdRJIaACTBM+6Ii5N58lb5BVBGgzLtyXCGtSTMxrYHpfVb1B8DMelvRMsBUBpFpSt2OlQhqG6sCJ/0mo891sp/lnYCvUiRAQCZgBWU8O52wJXTss/C4C7ytVgOxlCn+ULbBaOOYHspWq7MK1OV/hhUdGuy6jQo022aBZX/AMQOCNC8jJ5Z+G9FnvCVoaXZyi0QGD0RLsSVUcWP1I0hbZ+Y3lx3K8p0jIjebePBWkRvZPOyOXe1xVEGdJqs1AB126mzJbEW6zx6pSp1/srkBpYLDgtYHwKjhEDW8BwgCwgEdJnydYjFhovuOBgfPdUZhmMAgQIMW4+HL+6QvxJO2ryAPmSb/Bcs53pDJDxuZu3uB4j6AobG9oCwTfwNx5EbJLiMQQJv5uH3WZzHNXb2jo7V8hY9CkXIbRq39so/NHnbz4ecAqnEdpNYu4TxHzB6c/puue4iqHyQSCLxM+h4c94MGQFXhy8xvIt5fZUSa8mpDytj9FQva433E+808+ZH6rG0G90Hjc8qteHN7wO9j05c4nzIXrcLqgHn/n7IujggN94jx/fVE1B+CxFSozXTc0ni0OfTeD0Ox8wrqNaoT/ND3x+umXPHg5lz6+iS1aDWXO/T7nb4KWFzh0wLdAZcfJt/W3RFsWjp+S/zGaXHVtvqkeBcJn1Nt1mO2XZapWuxuhrnGQIHtCJaCTEyBFiY32khwOF7XVGSASdAlxm2pw7rZ2Ji54C5WiyPti+tUbSrGWOtJ/K8wGeAGxkyS82smixWjFZd+Gz3QXmFqcD+H9JrYN1qKlUAxyVLsV1VRLKcv7O0aI7rQExD2t2S52L81EPcdgiAZHFclS/FcyhCw/mcoGswdVrDQR/EjgJUg956IM40/lbCg5zzu5K5pB4hpaPzOUf4qmOqDFEcbqWgckjyeg8TgWs8zbZbf8N8Kalb2n/0tNyD7zhpaQZjbUTItptvbKYvB3Gmk5t951N85FvGV0nspg/YYUQNLq3e06pABgDwtc+PRCcqiMkOcRWLzDdhw6c3eKor1GMBLnbefoIUMfjG0mgfDi48+p+AWOzPOy52kG/IbN+5+SjFUPVjPNO0lP3XCqBzBiPFouPNI6lHWQGOcWngXF0es8+BX2AywuvB63v6p9gcvA4Qm5D8AbLezPEm/EJscsLdmt9PumOGo7SmHsOaNgZl62r9PwH2QFSuNjb0ketiFs6tARsltXLhyHogwoytVs7vLhyBj6Kv24AhrHRxaNj4kb/1FOcxwHFJ6+Hc24MeU/3WA0SqB0d6KbR7rJkgm5e8/q5TJ6bJ52aod7u7AwZmQep/VE24SREkkKMHhGvg6zP6o0xP6AT73VF4zN24d9OhSFh7waTNxaXbzF95kjoi9iHR8UC65t1H3+6Fq0mtNyqcizYVGAFxIiz7SDwDo53hw36K+rh9LjO6dSEorOJH5WqJqPPGFNeSg5s1FfseZlTFMBeyvJShPV8oly81LBJSvpUC5ealgGQxfZejiHAwGmd293jy29IRr8QKelgu2m0NHGSBy+iymB7YU7ANcDzc+foD8UdjcZLS5pkOO/S/1C5oqaXGR0NLtCztRnxkhhPV30H3QuTYUkjiT9UFmfeaTxEz1E/NabsrRBaDyV3+QRWzR5dgw0bJnTpDkvsNQRQZCQLPqdNXhqHdXASbNO0+jusGp/LgEyYtD2u5rRLnADqUmrdoMPManHqGOI+CRNzRpdqrv1f7RMeE8fAI2r27oUiG+zLeXdcPm0KiimI3Q3axtVstII53HzSHN8FpHgtNgcybWbqbsRZU4ygHAg8UrpDq2Y/LquhxkX4KvEZR7QOrU3g1WmXDmAZdYcY5omrhtL9J9UyyjLmsPtPzGdXIiDEeP1Svu0Mlotyx/swKjXEgiSAJDmxJi9jueoHMLY4R4rUw5pmBuOI5eI+vmuaYOuadV9BxLW63Fjv098kEf8X38Hf7Vq+zGYmnV0OsHWI5Hp05dI5J7pkKHT2xZVlP6mXsfewJ/fO6AxOBAtqE8tvqmcQWLpXkqVZscfiqi5CjEpXhKgXKJesYslR1Ks1FA1UTHB6ToIT/ACPNLim73XW4fZWdq8g0fzWCx94cj+pIcOJI234pmlJDK0zQ4nDOpvN+68QQmvZPHeza9ugvcHDSByvcn4J3lGStxNNhcJBgEj0uneZ9k/4Bja7ILHMcxw3IcO8xxm/B7T4tXPjfNdFJPi6FTu1FUD/wx5n6qdDtPqMOBaucY7OKuIqO3MSQATEDew3X2TOrl4Ia4t48vieCrLHaFUlZ1hz9TbcVnsZlrpJAJndPeztPuw7dH+yGoqSj7KX6OR4nLqr6lSC6WmARIHVs7+nFF5Z2GqOe3UQRI1QJ8pXShktMmSJRtHBhosFbmyXGyrC4cU2BrQAAOCoxNSyLrJZiyoSds6IQpWJMUNT00yRkNJJkA79Da/nKXtHeQmVdraVN5pvdpfTqVI7hLYEPaZbJc/UCBIgA35qsIKWmSyTcdoozWmNVUAyaeILmn9IqAkjw1A/9z1TLKsbrax494WcONtvMbeaT4SqMRWc5jS1lYVDpJ1FsnU3UeN2sv481LIqsOI2kfH9lGa0STOqZRmkgtO29+RuPDiPJE4ul5+PDz3WXwLjTMyYtHTh+/FaalU1tHNNHaFYqr+J80GaqNxlDST5/EzsgC1AJ4aiiSphi9DFjFcLyFdoXhZzWAZ3MsKHAgiQRBHQrnuHwxZiNEwWuiTxHD1ELoOPxCxOfYnRXZUG5F/EH7EeiRbtI6pKkmdXyuoadGkQ0SHtJHTb5JhnHaEGmWkDSXM5b6gOXASP8Bc6wH4lNawNfS1RGxDflb0CaPz72zA4UiBrpuu4cHAxbrA8lywllhpoDjGWw/G9mKNR+sU26v1cSeZ5qWE7NwZcZAiBsLfNF5VjJaNQg8RyKPfiF0KVh+N+DylSDSI8FbXpw5CMxIc8NBvv6IzGYlljK3aEaplFWvpvBjnwVRzIHYpbi+0jXP9lTYXHYutpB5TxQ+LyR479MxO7eHkOCVt+CkUl2Ma2NS7E4mUtOIeLPEI1lG0lTt2XbVHjGSs/kPZT+Jx1So9v8inVIc4gxqIGkTsYJDiJ90TstKICl2FpPxRr0R7IilVdUEuDajWuDdTr2LS7TcgxBHILsw7ZwZtBdfsiGh76YFEB5AILqlEg02HS0glzBrEG7og8LjI0D/PPV0jwMff4Lc4H2P8O9paSGkk6QXSKbA97jpJh+twBIa0OESCJCxNTE6qxfDRql0NAAE8hJjwlUzxSVksTb0bDB1NVNs848fEJ/ga8Qspga1gOg+ifYept1CjB6Hkg3NBeeBS7QmlZupvkg/ZpqADhi90K7QvdKNGKdC+0K7SvtC1GObVMW50g7hZXPbvaPH6LS4LFtrOeQNrLL50/+aBy+pP8AZSgqkdU39QZ+Dc1s6THOFfhM6q07B0i8tPEHeVp8sANLm07jl5JHnOBYCXMgDkJ+XBJHMpvjJAeOlaNhkWblzA47WE9YkT5JtUzBZXsaQJY6wdEgi0RPnf5lPThANTS469TdDI3BcWGD0dEDiJiSISuNtqI0cnHUiNLEE1CZvsi6mEqAWcfP72QYwxb3h0P90K/EV3VD7afZwSCwF0RwLYm4480sVeij9jzLn0sO2XuDnm8NvA5E7KzE9p3EOLKVmtLi4n8okk7X2OyV0sTRYQW06tZ+xaWOaOju8LbcAd0Q2iXAOxADA2RToMJGrUdqjp77R3e7YHkrqOhePJ6RRk2Gq1w+rWIh5/ltAgBnB3PvWN0wrCAAmNC4vud0PiqajOm9ATrQlzGvpaVl6eBLq4ZrZT9qC3W92hoIBdd3CYjxITzH1NdTSNgl2d4K0+H7+apilTJ5Fof5b2ko1cvqtxDw6vGhrdABI0gU3scwAS0iDO43nUlOYY97/Y6ohlMMBAiw21XM/K6R5TmraDwX0W1RrBLXFwBADgWWtudVwduUhNswx5rF1QiTqJc0RYcm+DbddPNXnK0QjGmOsozIG03E2+ZC0+HxAteFz/LY1g7gwJHXb481qMHTbUbLZgEi4IO/KApLQzRr8PUFrj1HirKjQRIiPr++azVXL3AHS7SYjiBuDfzCOyDEOiHEEglsgzqjYzxtz4plLYtaGBYvNKMNKdhf0XwwZVaEsD0r7SjxghxK+LGBGgcjivZ6kRQ1H3qhLj6kfRZXMnTVd4rc06QafZjZrAPmsRm9OKrvVIv0dU1SocZJj9PUHcfI+KlmQDniLdD9wk2Fq2/duRTHD13Ei0+HzHJc04VLkikZWqNJlbgdLYIMR4neQRY7HbmnzDLBVIb7RjmOaZgl+togWl5LmiGmR0uVjcJjxqEgCLHkevjtda3CzVoljS0PjuuvAJiCRuRNjvY9bjG3GSZPIrQpz7N30q40n2jHBzi4zLyXOB1OJMObp8RcGQBDTK8ZTrMlp6EbOaeR5IGrlLTi6lN0kOaHce7VEgmx2u5oceGg8yEZpPoVC6mYc0uHQgcHDiOn+VXLFN2Ljk0qNlWrV2iA8lvCRcec/RV4LBVKj5M2/MbenVX5Rn1OoAHDS/8ASePVvMfEJuc1YNiFFtvtnT8smqJjD6Qk2eY7Q3qr8ZnYA3lZfHYk1HSf8JW14FUX5JZdS1OlN8fgdVM+CpyfD2T72EiE8BZs5dicOGVIcLO+BHH0PzX1Bzqbzq914HeG3+0/4+q1faDJJggefI7hL8BggZpvtxaSNjxG23TyVuRJoXYeppdAMEXaeDm3sPBbDIsd/LE2JcfksbmOUvonSQSyZad9J/2u4j+1kwy/GO0Qb6TNuXhy3uJHUrNegG0x+Yww9RvbjH3Poi+zWNDgBHepj1B2/fFZOrnMaGuAcDvMeHPdOMkxFJrmupkgD8u2kf8AHZzd+X2y7sV9UanF9omUwZsRuD+5SHG9uj+RpMptmWWNqQ8BvDgDY3F7W5JRiMka1pgDnPXpK6FIg1QBX7bPAk2SOr27eSTKT57Rd7VzBz2BEjyBQbcgqclJy9suoejWYDL3Q57t3XWDz8/zjHABdJz/ADynSpG/DzXKa+I1PLjuTJWh3ZTI77PqToR2DqaSDu397oBxVlN5kEIyVoWLpmkxVGkWipTd32+9TcDDhxidk37MVwHtaC4A7SbEOtFxwPj1KXZDjokOAcwgSDBjef8AKIyiqBiIaCKZeWtO8OuWi/T5Liuk0XavZtRhx7bUR3i2P+RAJYL7W1evMLN51gCHOePce5zWnnFvKbrYYwmo5mkEWjV5G8eO3j0V+Y5Oyo1rXdymxuwNy4AAT0Fzx4cl0ftaOdfV7OYZ1he413x+M9Eb2Tx5fTh5LnAkSTJjhcpjj8qOiHhwbvMXi149UpyukGOOk21WKm+qZWPYyxVEzsqqWDJKbCHCVfh6agi9luX0YCYsCqosTGnh1WBGTBqmCDmwgK+Tgja425p42nFlF1NUcSaYkZg+7pc2QLbcOXh0Qtfs5ScZa0tJ4gRfwiPqtE1k+SsazkptNDaMfW7Mvj3S4RtDZPkT8kqqVHUXSLOafdMBw8bb+O4369Ia4hM8JUndrT4gH5p4N+QSQhyPMg6hT2gy223H+6vxVLukD99Vq6WBpPEOpU/+rRHoFRi8ip/llvx+f3V0yLRxzEYE0KpfUEgmwN4P0COZXDgCAY9Vss77PFzfdDwPX/qd/is4HhttotHLy4LnyVZ1Yro47icU55lziVSvl6Auzo5nsnTvZH0qLZEHzS0FOcvgkFTyaQ8Oxhg8G6obDS3Ym+8THoCfIrTdnqVOKctJmr7Rm21Pu6nW68N54LNjU7uizdzPH08/Va/s9gmhgcLk6SSd4sNPQCXbc/NcM2dSRu8IxlW5G/149eaKr4chsHfbfnafRDZTlVQ973GfqPHwG5+SnnlYlvs2yBFzxPDgunE2o20cuRK9GO7TZkHuNNpgXbO2rn5WH7ss3Qox6q3FuNTFvDfcot0g8NUy75Qi6NAu4JHbeykVSL8ImmCw8qnB4AwnuAw0JVDYzkeYXBpg2nCkAvgFdRoi3Z9pQ9SmiwF57NGgxoGZSXjmI1rFCrTQaM2DU2SUfQdCGpq+k5KogsObioX1XHIJ1RQNVOAtqYpBYjCU3nU6m1x5kXXznyV4otFE6PzaraMQ48RsoFl/NTfThsrsIkadOU0y4aXX91LaLoR+GeRbgfmkmPEfYOsw3nbpvxW27F6IqOeO60HSDtJE+f5R5rmGCqEVC3rboea6PlOKHsW8A5lMxycW7elvNc3D7lXL60dNZmoqMBHKY8Qkmc19LKjzuB/YD1hTyX/xt8Eh/ELFxTpUhvVqX/40+8f/AG0LpfVnMu6F1DDNAhoA+pO5PMlMsLhQRsgqFIkA9E0wllzo6C6jhYRtAQoUkRTVEIz32ZKl7JWMUg1OIQ0L2FPSvSFrMQXpClCiUrCUVBCpbVRFRAVzCRugom7EqAxCEe9Ra8pOY/EPa5WgoOm9Xh6KYrR+f8dRh58URhaQeCxxiRY/L4ovPsFDyUsFaRHHcfULoAyqlR72l1uZ5JicMWtk3HA8EsfWlM8M9xbG9rfv98UJezIDouJfuZlbnJLupsc4Fth4ADieFgsZV7u7SOsfuFrewmAFQue4OLWgWJs4nZpPAbbcuqVx5NBukdGyXMatZzBTb7Oi0vJe4XqtHdb7MTYXDtZjcADicX2izAV8ye1sezw49kI21TNQ/wDYkf0rb4nNv4TA1cRU3aCGNPPUQwRwlxnw4mFzbsrhCWF7rue4uJ4km5PrKpmaSpCY9uze4LD9xvgEQ2kq8vf3B4BFsK5k0UCKNNWhqhTcrmuCqhGTaFIL5eogPWheleAqSFmIEqtxUyoOQbCVuKDrsRpaq6jUrVhFFRqjARWJaEsrYiCpPRVbCw5WCqlzcWDxVwrjml5B4mJzrLNU9Vi8ZhC0+a6UwioJHgRxB8P3us/n+VAiR+73XWmSMU/dH4aqQOUf2Q9fDHVHGYRFKj7w52RfQEXjNdXdc0Pmw5+S6b2Wyh7B7Fo0vYC5x3awmC243O3GQBtuRgew+Re2xYL2kspDUdxLtmCRBnVf+kruWTZf7NmwBcZMcAAAB1sN+N08UltE5SMd+K9fThsPhm//ACVdUf7abY//AE9vohsnwYYxo5BDdra/8RmxaLtw7W0x/wAvff8A+zo/pTrDU4C5c890XxxqIwwdLuBF06a9w9GGgK/TCWK8gbPm01c1qrbUC+NYJ7QpfKmChmOJV7GFblZqLmhSIXjV64pgFTgqyrHFD1aqDYUeuchq+JgKqtXSXMseALlSlMdRs+zLOA1ZvFZwXGy9NF9d/dFufBFjIwwS8yeSl/WWtLQsbjnBGszJ3DR5kg/JD/6a6q6KTSetg31dZXt7KV+Ib5ElFRfYbRTh3hjmkXBEg82Wt10/KQjsbhpBlLGn+QZ3EkeEnbyMJ8TLRF7LsRys5/i8vioSeaUY+veBxv8A2Ws7TUYcD+/3CzuXZd7esKfFxAHmY+qZGZ1T8N8pjDio4Q6s4u/o2b8AT/Ut8+oGNc91msaXHwaJPwCCyXAhjGtAgNAaB0H9kq7e5topNw7f/Jie71FP858/d8zyTtqKsilylRjOzuDc8vrP9+s9zz/U4uPzWwweCi5VGUYGwEWATttNcCTltnU3WkV02qTwrA1XNw8jl1VoxZNsW1FZhsMT4pph8tZu7U48vdH3R9PCC/dAHIfu6pHA3tiPKl0K6eGVwppvh6UbSpvparED0CusS8EnlELyq3PTDE4LvQIFuJN/CyCqYF/KfAj7qUoSRVTTBa1VLcRXKPr4N/6T5QflsluJy+qdmO9PouecZeisWhbjMfCUHDmq6Xe6m9bJaoGpzHR6/AXSrF49rRAUHFrtFU0+gipj20mw0JPicwL5LnCOV/ImBshatUuddQw9JpqwR3ajfQ/lI67fFUhDdsEtLXZocpzNz6bqjRZsNaNrcbcBdHNx5jvOE9LpVluVh8UTqHGRw+60DewVOL1KpPi0fRXnFp6RJP2YgOc+mJEDTHGCYiSVZU7SsZ3WnU4eg8VHFYpj6BNNwIg3aZiR8Egyns814DnPIHIfUp0gWFZhijU75Pn9kR+GuXe0x2v8tNrnefuj4lV47DMYIEnxMrYfhVgL1ahG5aweABcfm1GPYsujpFFoa29oEk8uJVTaNGvc02v4ai3l+l248lZiRMMOxu7w4DzP1TbC4drWQAAYV4q2c7dIRHKW02yyTzBufLnCqaZTnVeYuFAkchzkQkeNeB1kfkBZgDNxHTj4dEfQwc+95AbKylc9AirKkYJE5TbKA2LQpGof3+7KnEuabE+cx04XVeokS2/KYB/wjYKC21XNnuk+X2PzURiLmZE7IWpinaYNieG48JAKgKTWu1X7w2Oo+d9vkhYaDXzudjxtaFU2DYFV0a0tgbEXBXhIG2/FMmCgZ7zt9/shatWN4m/P7JhUB4Qh3YfnB8/7INDJgDZMkAQOIIHzQeMymliAQ9jAQD/MEB467y4dDITotlu0SdksxuDLQHNnqISNDqRh6fZeqa4plpaLnXEt0i2oQYPC0zcITF5M/D4hoqDuNHdeNn7THUWkG48xPQ8PiHkWaRwJaDfw4C3zSbtNDqNYuF2hzhPeLSCLAnjMNtzIU+EUiqm29inIsZNcLewsd2Py0n+YR4eC2BKm3bbL5klSXo5j+IvYVzC7GYQEG5rU28eJqAcf9w8+awuXZ/Ag2PPgfsv0QuE/ilk9PD44ik3S2pTbULRsHOLgdI4DuzHU+Cs1ZyRZAYjUZK6T+GuMHdoxdzatRzuUVGU2jxIDj5LlPZ7EEtfN9AkT4G3hZdU/Clnc1cf5d/GhTd83uPmtFVY0naH+XY19Wo+u3abNNxpGwI+PiVrKFcubqiOGnkeqzOXn2bGhthblxvfmneCrGAfEeiaGiU1YS8ar7HmFQ9vAEn+n6lE0XmF8wyT/AGT9irRZTaGgBfOcL24KLDJ8vsqMXVIMIt0KlbKmVL6TBPTh4nrKmy0SBqjflzE+Sqbc+fy/yp41t2+fwBiUiKPuiqnmD9RbDIG+5MSYkTZfVaoaJLdI6EDpflwQuX4p3eExpNojkvMzxLhpEyHSSD0aXfNaw1sIZUJM3kHjIBESCOXJRdiQXN02DhNriB+x5eChl7pqOYbtgGOqpq1NJfH5QI6SYlAJdjcY9phgBtv9N4KFbmFY/wDxt9D9DdUVn7enxK9oVTdDkHiT/wBSq8WA9AHA/NWuzKBBp1AT53+qg2qYmdz+4VIqlazUL8y7TFrgwAs1A991jaJF/dmbcVkamFpmr7HD1SadR2qrRaZpsIIIidiXSTH2C2eNpCs3RUAc02II58fFc8wFL+HxlRjCYa8gTcwDZTm3Vlcat0jquX0RTYB0VjqyV5finOiUXqUk7WgzTT2f/9k="/>
          <p:cNvSpPr>
            <a:spLocks noChangeAspect="1" noChangeArrowheads="1"/>
          </p:cNvSpPr>
          <p:nvPr/>
        </p:nvSpPr>
        <p:spPr bwMode="auto">
          <a:xfrm>
            <a:off x="215900" y="-1079500"/>
            <a:ext cx="1790700" cy="2552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4112" name="Picture 16" descr="http://t3.gstatic.com/images?q=tbn:ANd9GcTsQm9DwhN-BR-pscYj2KKwKyTq6PjCpnbbRRMmfgS1fkmAcW-zK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177" y="4750753"/>
            <a:ext cx="3414664" cy="19186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22070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598" y="116632"/>
            <a:ext cx="7125113" cy="924475"/>
          </a:xfrm>
        </p:spPr>
        <p:txBody>
          <a:bodyPr/>
          <a:lstStyle/>
          <a:p>
            <a:r>
              <a:rPr lang="en-CA" dirty="0" smtClean="0"/>
              <a:t>Human Genome Project</a:t>
            </a:r>
            <a:endParaRPr lang="en-C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814" y="980728"/>
            <a:ext cx="8868682" cy="561662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553632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Nature vs. Nurture</a:t>
            </a:r>
            <a:endParaRPr lang="en-CA" dirty="0"/>
          </a:p>
        </p:txBody>
      </p:sp>
      <p:sp>
        <p:nvSpPr>
          <p:cNvPr id="3" name="Content Placeholder 2"/>
          <p:cNvSpPr>
            <a:spLocks noGrp="1"/>
          </p:cNvSpPr>
          <p:nvPr>
            <p:ph idx="1"/>
          </p:nvPr>
        </p:nvSpPr>
        <p:spPr>
          <a:xfrm>
            <a:off x="539552" y="1556793"/>
            <a:ext cx="7595003" cy="4608512"/>
          </a:xfrm>
        </p:spPr>
        <p:txBody>
          <a:bodyPr>
            <a:normAutofit/>
          </a:bodyPr>
          <a:lstStyle/>
          <a:p>
            <a:endParaRPr lang="en-CA" dirty="0"/>
          </a:p>
          <a:p>
            <a:r>
              <a:rPr lang="en-CA" dirty="0"/>
              <a:t> Not all characteristics are inherited. Some depend entirely on the environment. Non-inherited characteristics are acquired and not necessarily passed on from generation to generation. </a:t>
            </a:r>
            <a:endParaRPr lang="en-CA" dirty="0" smtClean="0"/>
          </a:p>
          <a:p>
            <a:pPr lvl="1"/>
            <a:r>
              <a:rPr lang="en-CA" dirty="0" smtClean="0"/>
              <a:t>Examples </a:t>
            </a:r>
            <a:r>
              <a:rPr lang="en-CA" dirty="0"/>
              <a:t>include: change in the pigmentation of skin color throughout the seasons due to the sun, height and weight can be influenced by diet</a:t>
            </a:r>
            <a:r>
              <a:rPr lang="en-CA" dirty="0" smtClean="0"/>
              <a:t>.</a:t>
            </a:r>
          </a:p>
          <a:p>
            <a:pPr lvl="1"/>
            <a:r>
              <a:rPr lang="en-CA" dirty="0" smtClean="0"/>
              <a:t>The </a:t>
            </a:r>
            <a:r>
              <a:rPr lang="en-CA" dirty="0"/>
              <a:t>interactions between a person’s genetics and the environment are very complex and are constantly being debated. </a:t>
            </a:r>
            <a:endParaRPr lang="en-CA" dirty="0" smtClean="0"/>
          </a:p>
          <a:p>
            <a:pPr lvl="1"/>
            <a:r>
              <a:rPr lang="en-CA" dirty="0" smtClean="0"/>
              <a:t>One </a:t>
            </a:r>
            <a:r>
              <a:rPr lang="en-CA" dirty="0"/>
              <a:t>way that scientists study the relationship between genetics and the environment is to observe the similarities and differences between identical twins that have been separated at birth and raised in different environments. </a:t>
            </a:r>
          </a:p>
        </p:txBody>
      </p:sp>
      <p:pic>
        <p:nvPicPr>
          <p:cNvPr id="6146" name="Picture 2" descr="http://t0.gstatic.com/images?q=tbn:ANd9GcTDTXmDGE21IIz-A6gusNgMvu09wts05NOxynlc2EXLr8sXHzIDy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46947">
            <a:off x="6622352" y="413132"/>
            <a:ext cx="2298179" cy="1751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30835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67544" y="246113"/>
            <a:ext cx="7125113" cy="924475"/>
          </a:xfrm>
        </p:spPr>
        <p:txBody>
          <a:bodyPr/>
          <a:lstStyle/>
          <a:p>
            <a:pPr eaLnBrk="1" hangingPunct="1"/>
            <a:r>
              <a:rPr lang="en-US" dirty="0" smtClean="0"/>
              <a:t>Your Task</a:t>
            </a:r>
            <a:endParaRPr lang="en-CA" dirty="0" smtClean="0"/>
          </a:p>
        </p:txBody>
      </p:sp>
      <p:sp>
        <p:nvSpPr>
          <p:cNvPr id="76803" name="Rectangle 3"/>
          <p:cNvSpPr>
            <a:spLocks noGrp="1" noChangeArrowheads="1"/>
          </p:cNvSpPr>
          <p:nvPr>
            <p:ph idx="1"/>
          </p:nvPr>
        </p:nvSpPr>
        <p:spPr>
          <a:xfrm>
            <a:off x="0" y="332656"/>
            <a:ext cx="7125112" cy="4051437"/>
          </a:xfrm>
        </p:spPr>
        <p:txBody>
          <a:bodyPr/>
          <a:lstStyle/>
          <a:p>
            <a:pPr eaLnBrk="1" hangingPunct="1"/>
            <a:r>
              <a:rPr lang="en-US" dirty="0" smtClean="0"/>
              <a:t>Read  p 38 – 45</a:t>
            </a:r>
          </a:p>
          <a:p>
            <a:pPr eaLnBrk="1" hangingPunct="1"/>
            <a:r>
              <a:rPr lang="en-US" dirty="0" smtClean="0"/>
              <a:t>Check &amp; Reflect  p 45   # 1 – 4 &amp; 7</a:t>
            </a:r>
            <a:endParaRPr lang="en-CA" dirty="0" smtClean="0"/>
          </a:p>
        </p:txBody>
      </p:sp>
      <p:pic>
        <p:nvPicPr>
          <p:cNvPr id="76804" name="Picture 7" descr="http://www.tetrasomy18p.ca/chromosome.jpg"/>
          <p:cNvPicPr>
            <a:picLocks noChangeAspect="1" noChangeArrowheads="1"/>
          </p:cNvPicPr>
          <p:nvPr/>
        </p:nvPicPr>
        <p:blipFill>
          <a:blip r:embed="rId2" cstate="print"/>
          <a:srcRect/>
          <a:stretch>
            <a:fillRect/>
          </a:stretch>
        </p:blipFill>
        <p:spPr bwMode="auto">
          <a:xfrm>
            <a:off x="467544" y="3191445"/>
            <a:ext cx="3810000" cy="3457575"/>
          </a:xfrm>
          <a:prstGeom prst="rect">
            <a:avLst/>
          </a:prstGeom>
          <a:noFill/>
          <a:ln w="9525">
            <a:noFill/>
            <a:miter lim="800000"/>
            <a:headEnd/>
            <a:tailEnd/>
          </a:ln>
          <a:effectLst>
            <a:softEdge rad="317500"/>
          </a:effectLst>
        </p:spPr>
      </p:pic>
      <p:sp>
        <p:nvSpPr>
          <p:cNvPr id="2" name="AutoShape 2" descr="data:image/jpeg;base64,/9j/4AAQSkZJRgABAQAAAQABAAD/2wCEAAkGBhQSEBQUExQWFRQWFRgXGRUYGBwYGhkfHhgYGxcZFR0XHSYgHBskGhkYHzAgJScqLSwwFx4xNTAqNicsLCkBCQoKDgwOGg8PGiogHyQvLCwsLCosLCkpLiwsKSksNCwsKSkpLCksKSksLCksKSksLCwsKSwpLCwpLCkpKSwsLP/AABEIAO4AtAMBIgACEQEDEQH/xAAbAAEAAgMBAQAAAAAAAAAAAAAABQYDBAcBAv/EAE4QAAIBAwIDBQUCBwoNBQEAAAECAwAEERIhBQYxEyJBUWEHMnGBkRShFSNCUmJysSQzU3OCkqKys8EmNDVDVGN0g8PR0uHwFhclNpMI/8QAGQEBAQEBAQEAAAAAAAAAAAAAAAEDAgQF/8QAJxEAAgIBBAEEAgMBAAAAAAAAAAECESEDEjFBURMiYZGBoXGxwTL/2gAMAwEAAhEDEQA/AOR0ryva+kcma2snkDlFLBF1vj8lcgEn0yR9az3XCHj7IHSWlUMqBssAcaNQ8NQII9K2uX79IlutTaS9syJtnLa0IH9En5Vt8d44JruBy4ZEWDJ04wQE7XoBnDA/TaqZOUt2CBuLdo3ZHGl1YqynqCDgg+uaxZqyQ8ThPELku37nuGnQvjOA5JRwPRgpqRl5itCYm0DvSRpKmnpFC7aD03LKY8+eg+dQPUa6KUTTNXu65mQMzdpC7CCYRyAM7Es0ZjDiRABjBKjw39K1hzBG1lp1R62SQTJJqBeRmJEihVIZtxg5GnFWieo/BTc0zVv5X4pDFbFZJtm7YPEw7u6YjIAU6iW8Sw04Fe8U5ijkimi1qUNrbhF0AfjV7PtMEDOcat6UPUd1RX4OAzvF2yxkx97vZUDu+9jJBOPQV8twOcMFMTZaIzAbbxgFi436YBNTMV3C3Do4i8AkUzEiRXLDUQV7MqMAnHj51Jw81QkMkjbJaaYnwdna2EckR9C2D8V9aEepNdFbXlS6IDCEkMVAIZOre6Nm2JyOta8PBJ3ICxsSZDEBsCXAyyDJ6gVKcTaJLSKOC4Q6MSOoDh3lPU+7gBBgDfzPU1v3PMUb3schkARLdmyAR+OeI6zj84ynr6DypQ3z6K3+BZsTHs2xAcSnbuHJHe38wema+73gE8KB5IyqnG5K/lDK7A53HpVqveaIJI5VDaTPbO8ux3nIjAXYdAIyR+uajObLyGYB43gJCxDAVxMSIwrBiRpKg5+gpRI6km6aoiI+AzFC+jCiHtskgZTVoyvn3tselYY+HsYWmGNCOqHffLAkbeWx3qU4jxheytUR8gWwimUfxzOV3+RqU5m41HJbzokyujTRNDEqlezQBgVI0jBBI2yemaHW+VlXvuHND2evH4yNZFwc91s4z5HbpWrV1fj0X2UK8qvH9iWL7PpOrtc7MCV20g+9n0rFzZxuGWIrEYmTUhjXviSIAYKqunSo89zmlEjqS4aKhSlKhuKUpQHQPZ/yRZ3VjdXV3JMgt337Mj3QisTgqSTknpUlZezfhvEEb8G3r9soz2cw+hI0qwXOBqGcZ6Vk9mw/+A4v+q/9gKrfsfVzxi30Z21l/wBXQc5+eKwd5d8FPrkDkZLriE1pd9pEYo3LBSoIZXQEEsCMYJ+6tDn7k88OvDFuYmGuJz1ZfHJG2oHY/I+NdN5blR+bL0pjHYsp8iQIQ33jFRfCJV41wl7Nz+7bMEwserquVX6jCN66TU3tOwVL2mcnw8PlgSFpGEkPaHWQTnURtpA2qV9nns5t7y27e7kkjV7gQQ6CBqON/eU/lZA/VNbHtshaS6sVVSWe1RVXxJLkAfHJAq38w8mTLa8Otree3i+yFZWEj6S0gwQQAOmovv8ApCjk9qyDjnOfL32G+mt9yqN3CepUgFSceODj5Vg5W4Wlze28EhYJLKqMVwCAfLIO9dM9vnAwfs96mCGHZORuD1aMgjrtrHyFc95C/wAqWX+0R/trSMrhYNj2i8tR2F+9vEXZFRGy5BbLLk5wB+ypXm7kaC14VZXcbSGS40alYrpGqJnOkBQeq+Zq5+0bi3CI+IOt5aTSz6IyXVsAjT3cd8dB6Vq+12SJuC8OaBSkJdTGh6qpgk0g9dwPWs1N+0Gpeez7hNta2s13cXMZuI1YacMM6FZgMRnA71VLjfCeHG6tY7GaWWOV1WUvsV1SKo09weBPga6Xzfe2MfDeGm+gknBhXQI206T2Sas94dRj6Vyye6tpOJwtZxvFCZoMI5yc611HOT41YW85Bue0/lGHh14kMLOymIOS5BOSzDbSBttWX2Wclw8SuJo5mkUJEHHZkA51Bd9SnbepX2+H/wCTT/Zk/rvWz/8Az7/j1x/s4/tEqtv07BTuWOTZL+8NvCcKpYtI24RAxGTjqTsAPEn6W+fljgEDGGW9meVchmT3QR1A0oV67dTUx7Go82vFBFtcFyF8D+9v2X9Mv99cYZSDgggjYg9QehB9aZlKgbXCOHNcXEUK+9LIqAfrEAn5DJ+VdK519ldrb2M89rLLI9vIFkVypA93X0UHIDKeta/sK4CJLuW6cDRbphSdhrfO+T5IDv4ahV75I5ZlUX0V1PBMl4zOVifUQX1CTYjppK48tNcznTw+Ach9nfIx4ncOhfs4olDu4GW3OFC52ydzk+XjUzfWPL/ZyCKe6Mio5Rjq0uwB0jJTGCcDoOtRfK3MsvBeISgrrCsYZU6agrbMp8COoztuR45F7flrhXHI5Xsv3PdqNRXGnc/wie6VJ21L0J+Rsm7t8Aqvs95GtLuyubm6kmQQNv2ZHu6AxOCpJO/hWvx/hfBFtZGtbq4e4AHZo4wCcjOfxY8Mnr4VavZIEThPE+3QtGrN2iA4JAiGpQcjfwqjc1cS4ZJCosrWWGXWCzO2oFcNkDvHfOk0VuT5BVa9pStyF+9n/tBt7G0uLa4gkmWdyW0FQNJjVCp1MD4Gttvaja2sTrwux+zyOMGaQhmHwALZx1GWx6GubUrN6abspbPZ5zqvD7x7iVHl1xsvdI1amdWLMW69D9ah+C8wSWl2tzCcMrlsHxUndGx1BXY/9qiq9rraiHSOM+0+3uOKWl41vLot0I7PUmS2WKEHOMAn7hVT545k/CF9Jc6SqsFVVbBKqqgAbbdcn51B0qKCXBS9N7Qon4IOHSwyNIg7koK6Rh9SbE52BIqr8tcVFreQTspZYpA5UYyceAzt9aja8qqKRCxc+8zrxC9a4RGjVkRdLEE90YJ7uRipTmrn2O74ZZ2axOjW/Z5dipVtMTIcAHIyTnetex5SimS3KF8OQJH1DKt2bOY1jKjc6cK2pgaiuNcMjjjgljEiCUSfi5CCy6GAzkKMqc+I6g02LHwZrVi3Re5/ahw6e2t4bqwlm7CNVGXUDIRVJGGB3xVc45zLw9pbV7Oxa37KZZJO8CXAZSFHePkevpWC/wCBpLxaeEAoil20IBkhIw2iMdNRxjp40sOX4XUSNHcaXuFgWMMNaZUEu5Kb79BgZx1qLTSJ6qrJbON+0zhV3L2txwySWTSF1M6jYE4Gz48TUfy77R7Oyv5p4LN44JIUjWJWXIIbLMSTjfHnUL/6OQFRqkZeyu2Z1xjVCZAuDp2B0gkHPXwreu+EozLO6u3ZxWKCOPA3eMHW+VPdGPLcmnpKqI9aJD8sc6S2F41xDghywaNujqWzg46EeY6H5irle8/cFuX7a44ZIZju2krhj6kOur4kA1QebFxf3Ixj8c23TG+21RVHpps1i7Vl+b2iwJwu5s7e3eJriSRi2V0hXkzpGDnaIKnyquck8x/YL6K50llXUGVcAkMpBAzt5fSoSlNiOjoU/OPC7i/uLi6s5mSZI8KCuUdch2Glx7w0+PhW9be0jh1ikh4bZSLM66e0lbYDr+cxIB3wMZI61y+lT00C/cie0SCytbmC4gknFw5LaWUAgoFYHJB33+tfPE+aeDtBKsPC2jlZGCSFwdDEHS3vnod6odKuxXYPKUr2uyClKUAqR45y9NaOqTAAsuoYYHbJHh6io01e/a4f3TB/Ef8AEenRlKbU4x82VWXgEy2q3RA7Fm0g5Gc5I6dfA1l4vyvPbRxySqAsnukMD4ZGcdNqsXED/g9b+s5/rSGrTezRzdlYznC3FnE0bH8mRQRt6kAH+SR411Ri9eS67f0jlz8ClFstyQOyZ9AOd879R8jU0PZnenHcTf8A1gqR47YvBwZIpBh47tlP9LcehG/zrDyZbiGOTiFwWKRZWJST33O22fLp8SfKpSK9WTjaff2R34AvnuRaa2MsSh1UzHCDAwVOcA7jpWGx4Bd30kuD2jxEK5eTcbsBgt4d01O+zniDz8VeWQ5d43J+q4A9ANhWzyBDr/CaZA1IVyTgDPbjJPgBnNWjmWpKF8Wkv2V/inKF9ADcOGbB1NKkmth+kSDq2860+ESXVxOUimftZFOSZSpcAZwTnfbwq0cPkj4baXKyXMc0kyaUhibWASrAknoOv3CqJa3DRurocMpDA+RGMGozSDck/wBMk1truOb7GHkV9ejs1kIXLdehxgg9fKvqSyvIrowK8hn0qmmOQk4xkLkHoB4dBV7vLyLQnFwBr+z6Ah/hidAJ9ANX0FRXs/kPZX92e9OqHDHrkq7E/MgfSqZ+q9rlXx+SLuvZxfEM7KHY7kdoGc/HPU/OoThHAZrmYwxL+MAJIY6cYIBznocnpWfl/jUyXkUgdmdpFDZJOvUwDBvPOfurpEFuqcwNpGNdsWb47An5gA/OpVlnqT07Tp4s5Olkxl7IAa9fZ4ztq1aevlnxqS/9IXH2r7LpXttOrGoYxjPXpnFfFp/lFfP7WP7ar8D/AISH+J/4dEjrU1ZR48NlRm9m96qk9mrY6hXUn6f3VWSK6jwXgrWtzdXayrOE7U9hC2ptySBJnYY6+PT5VzK5nLuznYuzMcdO8SdvrRnWjqObduzHSlKhuKUpQHlKVsXMWBG3gyA/MEqf2UBr1eJuY7K9ghW97aOaJdPaRgHUNh4g9cZ+Od6o9KHEtNSryizc18yRTRQ21srJbwg41e8zdNR+p+bGvnm7mKO4ktnh1qYYUTJGCGUkgrVcpVs5jpRVfBc+Zedo7uxjjYETh1ZyANJwCCwPmRvj1rf4pzLwyeKKFhcrHEO6iAKOmMnfc9d/U+dRPL/IDTQ/aJ5Vt4MZDNjJHn3iAB6k7049yxZxW7SQXoldSo7PKZOTjwwdvgauTz1pWoq8eDJwHmCztOIGWISiDstIB7z6jjJ3PTasfLXNENuL4OH/AHQpVMDPUTe9vt74r75a5IiuLRrmW4MKqzBu6CAAQMk5HnWPi/LFnHA8kV+srqBiMBQW3A88+NMnT9Ntp34KmKVc+A+z37VY/aElIkOvTHpGCVJAGc53/vqA5e4L9pu0gZimosCcZIIBOMH1GK5o3WrF3XRJz8xRHhCWg1dqsms7d3GsnrnrgitflDmk2UrErrikGl08ceBXO2Rk7HwJrNb8pK3E2su0YKrMvaaRnZA3TOPSpe45FsY3KPxEK6nBVlUEehy1XJi5aaTi+8/Z5BxXhNvL9ohSd5B3kiYYRW8MZ8vDJOKhbPnGReIfbHGokkMoOBpIxpXPkOnwryw5U+0Xr29vIHRST22NtIxlu713OAB1qbbk3hyv2bcRxIDg7LgHx36f0quSP044dv8AeD6HFuFLcfax9oMmrtBDpATXnOc489+uKjeC83qOJteTg4YN3VGSMjCgegG1VeVQGYA5AJAPmASAfmMV81LNFoxrt9Fm5f5qW34i9x3uykaTUANyrEspx5g4NQ3GpImuJGgyImYsoIwRncjHkD0rSpUNFBJ2hSgFDQ7FKUoBUrDD2tk+Pft31/7uTAb+a4U/y6iqkuXeJrBcKzjMTAxyL5oww3/P5VywZ+CctmZTLKwhtlPemYdf0Yx+W3oPnWvxu7gdlW3i7ONBpDMcySb51SHpnyA6VIc7mdZxHK2qJVHYaRiPQR3SgG2cdT55qu11do4jF3cj2s9hCHljU9GdVPwLAGtepfj/AAI2hhBfLvEsrLjBjJ6AnO58fChW1x5Ld7XZ2U20Q2iCMwA6ZB0j+auMDw1VCv7N7kQGfVFoEfae8c406vzetTycyWfErVIrx+xmTpJ0GehZTjG/ip+6slpLZ2VjdRC9jmMqtpCjfOgqBhSw/ZXVHhjOcIqPafj5PeS4424LOszlIi8gdwMlR3NwKqXMHDbGOIG1uWmkLAFSuMLg5Pujxx41Y+UOJ2v4Lktp7hYmkaQEYJYA6cHYY8KjL3l3hqRSMl+ZHCEquANRxsPd8TTo6g9s3d8/gmOBcVNtwWKcb9ndZI81MhVh8wT91SE3BkPErO+gOYp3OrH5xRsN6atwR4EetVj8Kw/gHsO0Xtu11dnvq/fM+WOm/Ws3s75uSAmC4YCEnWjNuEYb+Hgevx+NDiUJVKUVnP0bPDv/ALHJ/Gyf2dZuZOEcNa7maa8eOQt3kC7KcDbOk+FR9nxiBeOvOZVEJdyJN9JzGAPDPXbpW9xnhfDLm4kmbiGkuclQuw2A6lfSqV+2SeVhcFa5L5kFlda2BZGUo+OoGQQR8CBVvvuSLS/DTWUwVzklc5XJ/OU95Mn5elVm14BZPdyxfbNMKoCkx0jUxxkbgDbfy6VYOBcPseHS/aDfrKQpASPTvkY3CMxPoNhnxqI61aT3QtS/jk55d2rRO0bjS6MVYeRHWsVb3HuJfaLmWYDAkckDxA6DPrisc3DJFiSYr+LfIDDcAg+62PdbxwfCuT2KWFZq0rytzhPDHuJliTqx6+CjxZvQDJqHR9WsGmJpm89EY82x3j8FX72FaNSfHrxHkCRfvMQ0R+bY95z6s2W+YHhUbRAUpSqBXle0oC48vXcV7ALK4Ol1/wAXmPh/qz5jpt49OoFVvi/BpbaQxyrpbwPUMPNT4j9laQNXjg3OcU8Qt+IrrXosx6jwGojcH9IfMVm7jlFIbkbg4uL1Aw/Fx/jXz00rvv6E4rS5k4t9pu5pvBmOn9UbL9wBroUXLBt7S5WyImNwoAbUAwXxUHo2xbfIzn0rmd7w6SFtMqNGfJhj6eH0rpST4MVF73J/g+LS2MkiIvV2VR8SQB+2snE7IwzSREgmN2QkdDg4zUxyHCDfI7e7CrzN/IUn9tQVzcGR2c9WYsfiSSf2110dbnvrox0ryti8sXiYLIuksiuBturAFTsfEEUO7MFKV9wQM7qijLMwUDzJOAPrQHxSs19ZtDK8T41IxVsHIyOuDX1aWDyLIyDIiTtH3xhcgZ9dyNqBvs16sHDeAJLw65nBYywsvd/J0nGT6nr8MVX6t3s1uAbiW3f3LmFkPxAyD8cFvrRGWq2o2uio1t8N4rJAxKEYbZkYakceTqdiPvHhWC6tzG7I2zIxU/EHB+8Vl4dwySdwkSF2PgPD1J6AeppwaYaJT8HQXIJtz2M3X7O5JV/4hzuT+g2/kTUhxNBw62MCkG7nUdsw/wA2h/zanzbxx5H0qTFtDweLW2mW+cd1eqxjz/7ndugxVDublpHZ3JZ2OSx6k/8An7BXF7v4IlRjpSldnQpSlAKUpQClKUBvcM45Nbn8U5A8V6qfl5+o3q023tFZ10zY/lIJoz8VJDr/ADmqkUrlxTBe4L2JhJ2VtE3aIUf7LMUcqSCR2Uwz4fk5qv3Vhag413MB/NmiDY+JUg/0agyK3IuLTKMCRsfmsdQ+jZFTbXAo2V4KrEabmBgfNjGceP74APvq6WPIcvFuIzuD2VtGUXtNmJUKAqxgEgkqM9cAEZ8qptiTcSCMWyyO38HmJvidPc+ZX512X2b2xsVa1ZNpS0wcMSFKoA8bFVBJwAQQNwT5b8Tm0qJtzZvp7KOG/Yf3jLdiT2hZtedJOrOcZz6Y9K51zH7KJ7G5gaFu2ieVdLHCMpHf0v4HIU4I646Cu220oPDVYe6bXI2PQxZHr0qg8/c4MvYwQxpNIhS67pK5TQdOlTlmJ1MSBnAXPjWMJSs6atUU3jHs5uLi6mlDRoskjMAxJODvvgda2uF+zeWJJ17aM9tF2eQrd3vK2R5+7j51AXXtOvG90xx/qpk/VyajJedb1utzJ8iAPuAratR9o52qqLQPZC3+kr/+Z/6q3eE+zFoJo5hc95GDAdlsceB742qgvzJdHrcSn+Wf+da0vEZW96WQ/F2P99XbPyV01R0zi/LfD1mee6mGpzqKagoJ/RRMufqaiOI+0KKGMxcPhEY/hCoHzC9SfVunlVCryqodvIVLCMlxcNI5d2LMxyWJyT8a+KUrQClKUApSlAKUpQClKUApSlAK8r2pLlm1El5Ah6GVc/AHO/0qMHUuUuBR2FrrkwsjLrlY+G2dPwA8B1Oa1+TOcWveKaQumFYJyg/KPcxqY+ePDoKhOJ8eubuWSS0UusTqkYVQ2feZ5CDsc6VG/QMKn/ZtPftxKIXkbKmiXBMSIC2g7ZUDO2dqw2e1yZy5e5IsVv7RLMWa24uYBiARByZAANGkMQY+oG+M9ds71Q/aFZo95EiOUnFrbGFs4V8JsmfyXJGVPyPga7J/7f2P+jrj83LafhjVjHp0rmntSkvF4k4tIi6djFq0wrJg4cAbqcbeFcadbsFk2lZza6Tt0eTGmePJlXGNYzgyY8HB2ceOQ3nUTXQOAcNdr6B5omR5YpUmRlK6iqYLEH85GU/HNUni1h2FxLF+Y7L8gdvuxXoTzRVng1aUpXYFKUoBSlKAUpSgFKUoBSlKAUpSgFKUoBUhy/n7QoHUiRR8TG4H3mo+stndGKRJF95GVh8Qc1GCd4LEz2ZCTrARcZLO5QENEoUZX1VvoauPsxieHiKPLdxzqIpjhJTIVwhJYqR5AjPrVRKxRzsrDNrchZI8kqBvlQWXppYtGSOmc/GQ4NzDBYXAmWzmV11IyPJqRgRpdclcg4Ox3+hzXLzFozf/AFZ1+P2r27AELsQCPx0AO/oZOtUD2kxTXd6k1rIER7aF8NMIidWsg4J322qJh5i4K3Xhun/fSHH0NY+aJrTiEqSLdQ2ypEkSRGOUhVXp39OPPy/vriEEpYRJOln+ia5E4VMjSG4YOylWQiQSdUdGGQTjw2ql+0FQOIz481+uhc10bkrgYs7U6mBLMZC2CBpA7p36DSM7+dcm45xDt7mWXwdyR8Oi/cKRzNs0jwaNKUrYopSlAKUpQClKUApSlAKUpQClKUApSlAK8r2lASVhxFTGYJ89kTqVwMtEx2LKPFT+UvzG9TnDuY57RRG7kxMPxcygSqQOndfZ1B8NnXpkdKqFXXk7lC5lGpiI7dsEpIuoSeoQ48Py9vSuJNRyRpPDMd7xtyA0tpaXMZOBLHGQCfAEocq36JANWPgHJcUhSeS1+zlTkRGRn1eRYN7o/Rz5fCpm24fZcPyQUhLnBLvud9h3jnH3CoDmLndnZreLNuzbLLJjDeGxBIUHwfcfDqM3OU8I5WnGLtHntH5uCobWI5dv31gfdH5n6x8fIfHbmdZbu2eORkkBVwSGB658c/tz+2sVaRioqjsUpSuwKUpQClKUApSlAKUpQClKUApSlAKUpQCvK9ra4TZ9tcRRno8iqfgSM4+WagLvyByWpUXVwAV6xo3TA/zj58NtvDx8qkOKe0+BXZEDsq7akwpb9Ut7q+uMnPh1qZ5jlkASGC3WddPejLBFC+6gOTuMg7foiq92XER+9cOtY/giMfvfH3VnCO73Mx1NSvb/ALRAPzPEzlo+Ho7n8uZpJ2PxztWWWK9u8BrE9l+bHCYgP0kLbBsfI9Dnwk5rfjrdA6DyjMUf9Qioy45W4tJ76zN8ZR/11tRkpJZtfdma/wCBvLaSK4JuLMDDeMkO+A3qhVh6aSN8iqTXVeQOCzwNIlzGVypK5YNqViNY7pOwKqf5ZrmV/b9nLIg6JI6/zWIH7KyTy0epNNWjBSlK0KKUpQClKUApSlAKUpQClKUApSlAKUpQCtnhl52M0cnXQ6tj0BGR9M1rV4agOhcd4rb3E0hlhefs2Cp2bFG7NsMjrj3hqLA/rL61EaOHMcCe8t28mUSAfzMNUZwriXuqX7ORM9lMegHUxy43MZ33/JyfDpPXHHZ3OiWCG4IwTHKi9oAejI6YLodiHGTvv5mRxgx1Iu7R8w8A1/4vxWNj4KzvG30Y5+6szcrcWUZjmaQf6u4z/WIqLnisWOmWK5s38v31Po4DgfM18ry6wBa0u4pcDOlZDFJ/MfGflmtDKvn7X+oufJCXUZuHvTL3FXAkJOANTuRudtl+lcsuJtbs56sxb6kn++uic0XzWnDUt3cvczjMjMcnG2rJPh0QfA1zisY5bkeqKpClKVoUUpSgFKUoBSlKAUpSgFKUoBSlKAUpSgFKUoBW5acUZAFbvIDlRnBQ+cTDdD6dD4itOvKjQLjFzPM8YCyK4UY0yorrjykRgdH8Yhx+dp3NSvDBBFCL+4tooWQkRIhb8Y3QMEYlV36EfHyzB8pcsl8XEqO0YzoiQHXMR1C46J5tsOvrUtxqwkuVLXhjtmB0xL2qEIOiroB2HQH5HbG/Dt46M6gn4ZTOL8Ve5maWQ5Zj08FHgq+gH7TWnWxxCweCRo5F0uvUfsI8wdsEbHNa9do0FKUqgUpSgFKUoBSlKAUpSgFKUoBSlKAUpSgFKUoDyp7gnCogwe6dEGNSxtnfyMgXvaendHeb0G9Qkcmk5HXw9PhXyzkkknJJySep88+fxqBltveIWzMWkvbmTOBohi7NAB0VdbDCjyxWh+ELBfdtZpD5yz6c/ERKD99QFKpn6a7bLDe8ciulWJolhCjEThmbQfzXLZJjP9Hr5ioGWIqxVhgg4I/8/wDOlfNfTyk4zvgYz6eAqGiVHzSlKoFKUoBSlKAUpSgFKUoD/9k="/>
          <p:cNvSpPr>
            <a:spLocks noChangeAspect="1" noChangeArrowheads="1"/>
          </p:cNvSpPr>
          <p:nvPr/>
        </p:nvSpPr>
        <p:spPr bwMode="auto">
          <a:xfrm>
            <a:off x="63500" y="-1095375"/>
            <a:ext cx="1714500" cy="2266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5124" name="Picture 4" descr="http://tshirtgroove.com/wp-content/uploads/2011/01/if-i-were-an-enzyme-id-be-dna-helicase-so-i-could-unzip-your-genes-t-shi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9904"/>
            <a:ext cx="4151858" cy="624435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ncrypted-tbn3.google.com/images?q=tbn:ANd9GcQfJxV7BRDxts5mddftKqIxGXy-tn-PGAOxpGa2e1A8nbQbZFra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8280920" cy="62112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788024" y="653207"/>
            <a:ext cx="3600400" cy="615553"/>
          </a:xfrm>
          <a:prstGeom prst="rect">
            <a:avLst/>
          </a:prstGeom>
          <a:solidFill>
            <a:srgbClr val="92D050"/>
          </a:solidFill>
        </p:spPr>
        <p:txBody>
          <a:bodyPr wrap="square" rtlCol="0">
            <a:spAutoFit/>
          </a:bodyPr>
          <a:lstStyle/>
          <a:p>
            <a:r>
              <a:rPr lang="en-CA" sz="3400" b="1" dirty="0" smtClean="0">
                <a:solidFill>
                  <a:schemeClr val="bg1"/>
                </a:solidFill>
              </a:rPr>
              <a:t>Grade 9’s Shine at</a:t>
            </a:r>
            <a:endParaRPr lang="en-CA" sz="3400" b="1" dirty="0">
              <a:solidFill>
                <a:schemeClr val="bg1"/>
              </a:solidFill>
            </a:endParaRPr>
          </a:p>
        </p:txBody>
      </p:sp>
    </p:spTree>
    <p:extLst>
      <p:ext uri="{BB962C8B-B14F-4D97-AF65-F5344CB8AC3E}">
        <p14:creationId xmlns:p14="http://schemas.microsoft.com/office/powerpoint/2010/main" val="302565992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6914" y="53129"/>
            <a:ext cx="9036496" cy="7109639"/>
          </a:xfrm>
          <a:prstGeom prst="rect">
            <a:avLst/>
          </a:prstGeom>
          <a:noFill/>
        </p:spPr>
        <p:txBody>
          <a:bodyPr wrap="square" rtlCol="0">
            <a:spAutoFit/>
          </a:bodyPr>
          <a:lstStyle/>
          <a:p>
            <a:pPr marL="457200" indent="-457200">
              <a:buFont typeface="+mj-lt"/>
              <a:buAutoNum type="arabicPeriod"/>
            </a:pPr>
            <a:r>
              <a:rPr lang="en-CA" dirty="0" smtClean="0"/>
              <a:t>How </a:t>
            </a:r>
            <a:r>
              <a:rPr lang="en-CA" dirty="0"/>
              <a:t>many parent cells are needed for asexual </a:t>
            </a:r>
            <a:r>
              <a:rPr lang="en-CA" dirty="0" smtClean="0"/>
              <a:t>reproduction?</a:t>
            </a:r>
          </a:p>
          <a:p>
            <a:pPr marL="457200" indent="-457200">
              <a:buFont typeface="+mj-lt"/>
              <a:buAutoNum type="arabicPeriod"/>
            </a:pPr>
            <a:endParaRPr lang="en-CA" dirty="0" smtClean="0"/>
          </a:p>
          <a:p>
            <a:pPr marL="457200" indent="-457200" algn="l">
              <a:buFont typeface="+mj-lt"/>
              <a:buAutoNum type="arabicPeriod"/>
            </a:pPr>
            <a:r>
              <a:rPr lang="en-CA" dirty="0"/>
              <a:t>How many parent cells are needed for sexual </a:t>
            </a:r>
            <a:r>
              <a:rPr lang="en-CA" dirty="0" smtClean="0"/>
              <a:t>reproduction?</a:t>
            </a:r>
          </a:p>
          <a:p>
            <a:pPr marL="457200" indent="-457200" algn="l">
              <a:buFont typeface="+mj-lt"/>
              <a:buAutoNum type="arabicPeriod"/>
            </a:pPr>
            <a:endParaRPr lang="en-CA" dirty="0"/>
          </a:p>
          <a:p>
            <a:pPr marL="457200" indent="-457200" algn="l">
              <a:buFont typeface="+mj-lt"/>
              <a:buAutoNum type="arabicPeriod"/>
            </a:pPr>
            <a:r>
              <a:rPr lang="en-CA" dirty="0"/>
              <a:t>What are the special sex cells </a:t>
            </a:r>
            <a:r>
              <a:rPr lang="en-CA" dirty="0" smtClean="0"/>
              <a:t>called?</a:t>
            </a:r>
          </a:p>
          <a:p>
            <a:pPr marL="457200" indent="-457200" algn="l">
              <a:buFont typeface="+mj-lt"/>
              <a:buAutoNum type="arabicPeriod"/>
            </a:pPr>
            <a:endParaRPr lang="en-CA" dirty="0"/>
          </a:p>
          <a:p>
            <a:pPr marL="457200" indent="-457200" algn="l">
              <a:buFont typeface="+mj-lt"/>
              <a:buAutoNum type="arabicPeriod"/>
            </a:pPr>
            <a:r>
              <a:rPr lang="en-CA" dirty="0"/>
              <a:t>In which sort of reproduction is the child different to the </a:t>
            </a:r>
            <a:r>
              <a:rPr lang="en-CA" dirty="0" smtClean="0"/>
              <a:t>parent?</a:t>
            </a:r>
          </a:p>
          <a:p>
            <a:pPr marL="457200" indent="-457200" algn="l">
              <a:buFont typeface="+mj-lt"/>
              <a:buAutoNum type="arabicPeriod"/>
            </a:pPr>
            <a:endParaRPr lang="en-CA" dirty="0"/>
          </a:p>
          <a:p>
            <a:pPr marL="457200" indent="-457200" algn="l">
              <a:buFont typeface="+mj-lt"/>
              <a:buAutoNum type="arabicPeriod"/>
            </a:pPr>
            <a:r>
              <a:rPr lang="en-CA" dirty="0"/>
              <a:t>What is the name given to a cell reproducing by splitting in </a:t>
            </a:r>
            <a:r>
              <a:rPr lang="en-CA" dirty="0" smtClean="0"/>
              <a:t>two?</a:t>
            </a:r>
          </a:p>
          <a:p>
            <a:pPr marL="457200" indent="-457200" algn="l">
              <a:buFont typeface="+mj-lt"/>
              <a:buAutoNum type="arabicPeriod"/>
            </a:pPr>
            <a:endParaRPr lang="en-CA" dirty="0" smtClean="0"/>
          </a:p>
          <a:p>
            <a:pPr marL="457200" indent="-457200" algn="l">
              <a:buFont typeface="+mj-lt"/>
              <a:buAutoNum type="arabicPeriod"/>
            </a:pPr>
            <a:r>
              <a:rPr lang="en-CA" dirty="0"/>
              <a:t>In sexual reproduction how much DNA does a gamete </a:t>
            </a:r>
            <a:r>
              <a:rPr lang="en-CA" dirty="0" smtClean="0"/>
              <a:t>have?</a:t>
            </a:r>
          </a:p>
          <a:p>
            <a:pPr marL="457200" indent="-457200" algn="l">
              <a:buFont typeface="+mj-lt"/>
              <a:buAutoNum type="arabicPeriod"/>
            </a:pPr>
            <a:endParaRPr lang="en-CA" dirty="0"/>
          </a:p>
          <a:p>
            <a:pPr marL="457200" indent="-457200" algn="l">
              <a:buFont typeface="+mj-lt"/>
              <a:buAutoNum type="arabicPeriod"/>
            </a:pPr>
            <a:r>
              <a:rPr lang="en-CA" dirty="0" smtClean="0"/>
              <a:t>What are the male and female gametes in plants called?</a:t>
            </a:r>
          </a:p>
          <a:p>
            <a:pPr marL="457200" indent="-457200" algn="l">
              <a:buFont typeface="+mj-lt"/>
              <a:buAutoNum type="arabicPeriod"/>
            </a:pPr>
            <a:endParaRPr lang="en-CA" dirty="0"/>
          </a:p>
          <a:p>
            <a:pPr marL="457200" indent="-457200" algn="l">
              <a:buFont typeface="+mj-lt"/>
              <a:buAutoNum type="arabicPeriod"/>
            </a:pPr>
            <a:r>
              <a:rPr lang="en-CA" dirty="0"/>
              <a:t>What is the name given to the joining of two </a:t>
            </a:r>
            <a:r>
              <a:rPr lang="en-CA" dirty="0" smtClean="0"/>
              <a:t>gametes?</a:t>
            </a:r>
          </a:p>
          <a:p>
            <a:pPr marL="457200" indent="-457200" algn="l">
              <a:buFont typeface="+mj-lt"/>
              <a:buAutoNum type="arabicPeriod"/>
            </a:pPr>
            <a:endParaRPr lang="en-CA" dirty="0"/>
          </a:p>
          <a:p>
            <a:pPr marL="457200" indent="-457200" algn="l">
              <a:buFont typeface="+mj-lt"/>
              <a:buAutoNum type="arabicPeriod"/>
            </a:pPr>
            <a:r>
              <a:rPr lang="en-CA" dirty="0"/>
              <a:t>After </a:t>
            </a:r>
            <a:r>
              <a:rPr lang="en-CA" dirty="0" smtClean="0"/>
              <a:t>fertilization </a:t>
            </a:r>
            <a:r>
              <a:rPr lang="en-CA" dirty="0"/>
              <a:t>how much DNA does the child cell </a:t>
            </a:r>
            <a:r>
              <a:rPr lang="en-CA" dirty="0" smtClean="0"/>
              <a:t>have?</a:t>
            </a:r>
            <a:endParaRPr lang="en-CA" dirty="0"/>
          </a:p>
          <a:p>
            <a:pPr marL="457200" indent="-457200" algn="l">
              <a:buFont typeface="+mj-lt"/>
              <a:buAutoNum type="arabicPeriod"/>
            </a:pPr>
            <a:endParaRPr lang="en-CA" dirty="0"/>
          </a:p>
          <a:p>
            <a:pPr marL="457200" indent="-457200" algn="l">
              <a:buAutoNum type="arabicPeriod"/>
            </a:pPr>
            <a:endParaRPr lang="en-CA" dirty="0"/>
          </a:p>
        </p:txBody>
      </p:sp>
    </p:spTree>
    <p:extLst>
      <p:ext uri="{BB962C8B-B14F-4D97-AF65-F5344CB8AC3E}">
        <p14:creationId xmlns:p14="http://schemas.microsoft.com/office/powerpoint/2010/main" val="258189998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59262" y="39100"/>
            <a:ext cx="7125113" cy="924475"/>
          </a:xfrm>
        </p:spPr>
        <p:txBody>
          <a:bodyPr/>
          <a:lstStyle/>
          <a:p>
            <a:pPr eaLnBrk="1" hangingPunct="1"/>
            <a:r>
              <a:rPr lang="en-US" dirty="0" smtClean="0"/>
              <a:t>Cell Division</a:t>
            </a:r>
            <a:endParaRPr lang="en-CA" dirty="0" smtClean="0"/>
          </a:p>
        </p:txBody>
      </p:sp>
      <p:sp>
        <p:nvSpPr>
          <p:cNvPr id="2" name="AutoShape 2" descr="data:image/jpeg;base64,/9j/4AAQSkZJRgABAQAAAQABAAD/2wCEAAkGBhQSERUTExMWFRUVGBoXGRgXGBseHhofHRwfHR0VGCAcHSYgHR8jHxggIC8iIycpLSwsFx8xNTAqNyYrLCoBCQoKBQUFDQUFDSkYEhgpKSkpKSkpKSkpKSkpKSkpKSkpKSkpKSkpKSkpKSkpKSkpKSkpKSkpKSkpKSkpKSkpKf/AABEIANcA6gMBIgACEQEDEQH/xAAbAAACAwEBAQAAAAAAAAAAAAAABQIDBAYBB//EAEEQAAICAQMDAwIFAAcFBgcAAAECAxESAAQhEyIxBQZBMlEUI0JhcQcVFjNSYoGCkaGxwSRDU6LR8Bc0cnOSssL/xAAUAQEAAAAAAAAAAAAAAAAAAAAA/8QAFBEBAAAAAAAAAAAAAAAAAAAAAP/aAAwDAQACEQMRAD8A+ke6PWZInSNCEDUWdiFAskXkyOFVaoko3MsQ4zyEtv6zKyItJ1Gd0yKnHtUuWxBBvyhFinVvtR99f9QjV8ZIS/TTqlgyqVBJBK9wcmlawnxx+rWifc7LpYOY1RGChR24t3UExo/pYAr5ph9xoMqe7lAGasCuQeltbUS2FJYeeix5Hirq9WL7wjBNpJ+qxiLQI0iuz91UOkfFk8UCWA15uPwUg6atGCxwBWuCFKACwQCFkxF/4wPLDWb0f8F03U4MqZqXYLTAr1pCK4xrcH4HBNcUSG/+0yvKIkHcJem10aBSUhhiT8xEU1EfIFi8G095o7SgDMhwsaxkMWBLqGNkAC4z5IoMt8EMbn3OyEpVVQu2Rah8q2BsnjzOwHwcnA5Fa0n1DZHpW8dxkrHf6fF4/tWPPiqN1oMX9s1EXUMb5MuQXtFHoxy4FmYBj+YB2i/JxpCddLtNxmitRGShqNcWLrj7aRbyHZIREVj7QCVJHCiM0WB8jGDwb4iv9Ni3b+5dsLjRxSR5CubCmRSo+bXoNYPPafsdA+0aXbP12GRclkFBQ5vigRdm+OPn/D4Napf3NBmi58SByp8cqyKVI8g3IPI/5iwb6NJ9t7jikRXR7yVHAPBp8au/nvUEfGQ+41bF7i27KGWZSCQtg2LNfb45HPjnzoGejSPa+7IXCMG4YEn/ACkV2sPkktQAuzx541bv/ccUYjOXbJkQ3hQqKXZ2J4ACi/voG+jSxvcm3F3Koqh8+T4A+5+KHzx541p2fqccoyjdXANWpsff/kQR9wQfBGg1aNeZaA2g90aL0aA0aNGgNGjRoDRo0aA0aNGgNGjRoFe/9CilfN/qAXE8WhRs1ZbBo2f9aAOlkntCMcROyXL1HIwDVjIMQcOeZSbfLgkX41f617W68gcStH20QvzyRf8AODyL/tj4BBxJ7FChsZSOD0hXETAjpMg+MEVU4rgGqvgNO79E28QRizhUawAbyt1dUoKWNPGpAXuNVzZBr2ftmB4cVllxa6NpeOCwmLlPGMaryMwR5BvVu09rGJMVksq6uhYXWIKrG1EWoTihXJJ+a1Dfe03llWQzKCEdGqMC8kkWrBvEGUGiT/dj5OWguj9Chdj+a5CM642lLkySlPpv6kU8m6PJIqvU9qQgEZyHtMf1Dhe0BBS/AjABNnzZOlUXtZVZMCAvVJoQkY0IgXPIxbLbMA9ciU+crM09l0OXUlQQpEfzUYEtlv7w9Oy3Flr40FnqP4bcZsXYFlNFg6q1JJFaWo6g/PPKE8sn3F+7P0VEVWlaRmYu5YAkC+u/d2iuNw45C2Qvav06jF6DIXjLBQuaS4hBQZXVrYdQqJKtQ0Qrk3YCgZPTvbKm0DoXjsMrxHtyVFWUDLiQ9AtnfPUbQMdh6NGOov5jpLCq5EgKy4haYqqnMjnm6BOONldaE9tpaM8kmSEu3K07F0fuqMcBokrEJ9P7nWI+hMNmFH5gQ9TF4raShwkilly+wBI+lB8aq9R9ChiYybieFI8lJ6uKhgGRsXLtTAdOl/wh20Gk+0o4lzQSyukaxqpdASEMZC2VA/7hfJr6qAyOiX27CE/NLRJE0QVmdKYIqqjG1oEnt+GsEWA5BxejbrbQoVDyTgGM5Q7ed1LIiIWyjRlYsy5nk3lzfnW2T1jByY9puypJZ8IFAcsAAxzdXsYjwP58aCX9kozkjdQgBVVmZDwOQtBKpCB9QOV85AVr1PRopIliHVUCPwystLIhjIqgqtV9qgYk2V5oxX1Ccylv6vkLcrG7Pt1xUhSVYiZ2ALLZpfGPHHPpG+YSAxQjPkXun7OApRMNsrVwTeRNseaoAJw+jIzrKBLTO7U1L07LFu0qGp2JPJNXxQ41bBsUjz26M6l4w2QdMxiiQhlvmwEXkqRd/eteRwb1iHY7VGFgKOswokHk5ICeP8J+aqzqI22/RSRJtZWLEjKOSMAEkhbV3uhQurNc86DeZbMP5mBNnpsBbjHlSL8qSCSPB+DeoNO6ylBIgMmLRhyCe2uoqIoU1jRyyamk8UACvTZb9VXGTb3ZLBhK3kliM2YkrZoCloAAGuNQG39RC4KmyRaKjB5VK/YrcbKCPPgi9A423UbF2YjliVwC2GvFGBLEFQRyDyR8XWvIN8xXqsy4Kr5LHb8q3kMOTQUgqFu/45Wyybu0y2cMvT5DLuO68SCVDwqAxBI8gUx5Gvdr6pLGnO03jEknk7ZyL5rsmqhoG6eojtytCzFAGFWRZ4/YhSRrxfUlxDMQlsEpit5E0F7WIs2KF3yNIx67HGIy8U+2ijBFNFIFWgFAYx5RhAAayPBxrWmDdbeVWweKYGTuWFl5yGB6oDd1K3dfwBxwNA5j3YLFQRa1kPtfI/36vvSxXZZQtMUK9vYAExq8myu2y7QF4xOsXpu/yQGJDgjFMFQqGDOKkRpAgIVSWYKCLLAEkCw6DRpcvrK4vISnRXlZFfIMAO5jQ4prHk/TfGmAOg90aNGgNGjRoDRo0aDxmrSyf1OOFy8s4VGQEBioQBT3OGq7bqIOWPhaHJvTu9yoZUYE9S1HbY+ksQ3wBQPnz40m9E9OXcY7qVbum26N9MSVSMq+BIy9xY9wzxBochP031nauC0G4SRAt9OIq9dzEuFQGSzdEeOPA5Otu2TFgzqOtIoDtGrYnC6sn6R3GrPzXOuV90Qzud5JJBGke2heTbT8dUSIgZHRw90TkCpC+AO8M2Lrdb11jIidjNPIkSqwtYnwBcqK+lFVpCCTZBF81oLd/wCrQxlgHcSlx2IjNI5XHhEINqVGJdRiLPcCCdZ0beSO7RRGHLEXupAyrjYuOKFz9XkkyL5HBqtbdltINu6wgDqyqzZNZklwwDvI9WxBdfJ+RQocQg937doesJKTNoh2klmUn6FW2awMxQPb3cDQH9npX/v93M4PlIqhX54Bj/N+f/EPjWrY+29vExZIIw58viCxurtmtj4Hz8a93/rkccEkwYPhGZcUIJYYlhiB5yCmvvWo+neuB6WQCGRmKrG7xlzS5+EZgDj3YgmgL0DStRDC60q907+WHayywsgaNHk71LCkQtVBl5NAXfzrPNvV2wO5nnpDFGlFTRa3bJVUm2bKqAJOAAu+Af1o0u9L9di3OZhkDiNsCR4ug3B8EUw5Fi7HwdKtv7wTGraVlMYYrHjxJuH26tRJ+lo2Jo8hbA5rQdLevdcgPUpt1JtXgkaGKWOduAjMVDR4vzarYPhgSuVHmwN49wMZn21FHEcjI5KEnDFc2RbxBLgrf1AHgDQdBWvCa1yO099KNpHI4keUIuaIgysQpLJIASFxCOHu67gByQDD1L3TJNce3HTIkit3B4B3h25XEV9XTYjkWpPjzoOxJ0a5L1+Xcqm2jbcRKXmyeUIyUsYaagnUPbUWLW/IP76Yel+50eORnZkEAHUeVQgorkJKs4hlOWLUwFWBYsHchrxrDvvR9vMQ0sEUjAcF41Yj9gWBPxpC/uxjOD0plREQFHCKzNuJo0hOORZaCuSHCsAfGqB7sCjjLoBmikklanjcLLLICfH5SRfF3mgB7ToGw9qxr/8ALvLtjXAifs+f+7cNF5a+EHNao3DT7cu0gEgZa/ERRkupF4mWEElwtk3Gb89ijkKdt7vcTTBA7sqbeJIDbvmxnJkkwBxJRLYc10+cTddd6duzJGhlCpIR3IHDUw+pAR5xNg/wdBk26q4Jgc4zDqdZHyAPCgRq+SgUCaAABBsWb1rAlDNXcrMpFv4B4YABfAqwCTZJ5GlG/wBmsEuRQHb7l1WVSOFlvsm/22Co3+bpn/FbN9stKnVfIuZR+YcjTWQBfKDKsfABHjjQMU8alrPBI1tkABfbRuxQ5IoUbsVzwAfmho0Bo0aNAaCNGvGPGgwbxzGS5bs+p8r7VVSbTFbJJAJyJ4utIYN/NsB0DA08YKpBIrxA0eEhm6jrTD6A4sMAv6iQW8O6odOGJsY6S+FUUwDIt9xxU5CgVNVd3rF6n6pL+VDH0zM6u5YglVWPEMyrkCzZOoVSyiyST20QybjaTOQ++fCIBpOlDzEmFMGnkYBpCDyAFVLTkGta9tb79QW6g2+2UhjVl5mILGgBZSHigKzb4bSn2j69uJ5HDOHYRMzIxi/IkDYpGzQAgdQZOUOTJgbJsDTr225M28L1mNwFIBJAUQRYVfiwSfjljoMnrHoJ3W7OReNYoUVJB4YStIJ41+xaNUBI5GSkcgas/s7KElWGRIWO4MiOIw5WNlQMigkYE0VBF0K+/HTMa1yq+8lSJp3jbG2CxpTSgIucjzKaEeKjLGyaIHLMF0FHp/8AR+ilupIZC21Taq5RQ6KokUuvlQWWQD6eAnzdaN/6OqeoxNHIxklM0rIWBCfkrH1FWrolI1s39hQJB6H1fdFdvI6NgVRnyKF6Ciyccls0DxY5r+NZ/Q2dduJZn6shUM2KICvYCYlC+abKgbPdVnzoDcelyS7MwSSDqPD0nkC3ZKYu4XjzZI/04+NXH0FWjjSR3l6brKGfGyykspOCqvBPAAHga5oe4r2kcz7tY+tIn9ysZK2mX4cNIzIGXy0j/AIAXtrNF7+lEMDGAuGhhllkJKgB5uiTiF5Y1mFHFX4oWHSR7GLYp+RBI3EaYx2zEImCDvYABVUCyQBxf31k9D9pKojkkJEii2QMCgcvI+X0gkoZ5ADYHN1YBEZdpMm8iignwjImnkV1MhYmWO1BLAKO5gPOPPB4rR7j9V3MTqu3gEv5bSG8gSVdB0gaxBYPYJPGBJBGgYbD0GOLEgszr1Dmx7iZGzkY1S9zC+AAKoADjWUeztuJGkUOrt1eRI5AMtZsFYlQTiD44ofHGlnqG+3X4UWJVmWZo2MEVg8NjL3JKwjrE2qsSwquTWPc7rc9bbzdKSINtqnbp5mI9RWICKzAn6vGRUNeJAIAPNl7I28cccdM/T/U7EluEH5lUHFRJ2kY/lrx2jW2b0qCwCiAtIJaAClnQ5BzVFiCAeb0j9A9Wln3Ls0oVO5UgCMSAGFPK7IMXq+zI2H48c++8Xfpbs0Ase0yR+nkQzdUSBD9yiqOPGQNHxoOg3uwjcKzqrYXRYA1kuLVf3UkH9idU+l7bbvABCImhYGgmDIwPnxam/n76Ve4trNHsJIkZp3cGLNqVgJDhkBDHRxyFAKPFkiuV29PqKCZYYolCKcDEijqM2FMuTuRXcpyXwuV8qoB+PR9ptVLCOGJS0fOKqoYEJH8VdsFHzZ0xbYIRyqkWW5UHkggnkeSGIv/ADH76U+penSybcRuVlfrQucRgMUnSQ1ZY9qL9yTXx8Kl9O37JIS7JKZAifmAhVO5zeb4tRHSKh5xQj9daDop/b8DKVMMZWgMSilaW8RVVxkSP5P3OobL03blw0YS4OpEAlYoWKs64r2hrAvi+T9zpKdpvlEKsTKEvIrKqGRhIcTMxThOnRKovLWPAFy9J2O7inlLKhikO4kxQ8ly6FCzHnvXJaApQik2TQDoPWPThPC8TGg6lbHkWOGH7g0R+4GsPpO/WWHbyyAdRxjeN4vR6igi8RaEea4AvkaZwMxVSy4sQCVu8SfIv5rxfzWkfse/wW3kLOweCNsWx4OFsQQATkxLEkkc8UNA6ghcMSzgj4GNEdxPkHntIHj9N/Na1axbXn8wh1LhbV2vGh9NBioPPON3XzWtugNGjRoDUZPGparnBKmjRo0auj8GrF/xegzRu+ALR91gFUYNXdV2cbA8nj70DxeD1T29tpSkcsULIM2WNkF2SCzryDRyIYVTZ8+aNybmZGwKB+VxbuW1GAdnOOKtbMQg8hfI5rVJB1MgQUYAqkgxLAMotksGufgjkoOCK0GOIRRqgQjboJOmFwVA55QIAQPqIBBWrxFcap9ExG63o5yMsT8nypgjVSB9skcc/KnTXeSLGhdjSqLJq6HyeBekTSrDuo5WdSs2UDvwAHWQmFGINAjOWPmrbEeSBoOm0mm9E2yRkyorKjNMXl7yGrmQs9nhRX2AUeABpzelvuSJm2s6opZzFIFUfJKMAv8AqTWgwbfdQb7OJ4i6Lg2MsYxYMCVbE2f0k04U/SaogkT1bbQONvAsakSxo0aAJj1ACHoDnivH/TXPP7QkkQxxp0YXKK6SOxLYrIG3J5a2LMhAJBPQQsRVDdvfaUruwV1jV9y8xZLVwv4bpIMgLLGS2JsGieb0HWyInGQHni/uORX7jz/pesGz9VRzKxBSKJmXqOVCtjYdl5sBWBUlgLo1Y1h9U9uNPLt5HkH5I5XDy4ZGDocuzlBfBJXtBXIkw2PtIJ6d+F4WR4gsjEs4LlRmxyayC18WOD8aBtuPVIUYKWBYuIgqgs2RAbGgCQApDE+AOTWtEm7jBKs6gquZBItV5GZ+y8Hk8cH7aSReguGhcOuYmeaZ6YFs1oogusaxXuJoRqeSL0u9Y9sTzzSdyJE70/JLPGYeiY+BQCh5GAawWcNxjyDj1f3FHt0aSRXwXI2uLWFiMpYDL7KRzRuuKIOtm+9XggMayuFaVxGg5ssxCgcD7sBZ4thzzpN6l7QErOwYAOXNFeAWjhi+CLAiiYc/+J+1GPuz0cSSQtmweSSOIKMaOJeTP6SwKd0nDAExpfjQad77wgUAxZz/AJyw1EjHuPPkgLWPIN0fg6v3PuFYpoo5R0xLHmC12rZouDVajmQC7q/nWP0v2u0SbdMogkMpkKRw9NK6ToFQZMQcnDksxvkfbWr1H24ZtwsjTMIwiq0SgU2Ll+WuwpONqBz0wLosCF8PuKEiQlmjWIBmaVWjGJLKHBcCwShF/sPuLr2/ratuZduSM0YYhbJx6aPk/wAL3OVBNA8Ac3pZt/YoEjyNuZ2dpBJn2huA4CN2kEDqtjQBXiqIGt/pftfpSPL1pM3lZ2pu11oKiOrA2VRVXMUxx5Js6BevvEpNIJQkcKyvGGd2zqNFzkwRHtA7UXZlCgi6PlzuvXoo2KMTkHijoAnulNIP/wCj9l5PGs+19owhxI5d2Bc8u2JylaYBlBxbFn7bBqh9hqnfegiXdxSmJAI7cy33scWRYwBzQzLFif0hRdmgs23vDbSFsZLCydK6OLGmYspHBQCNyW4ACE+KJa+n7pZY0lAOLqGXIUaYAix8HnxpN/8AD3YmPBoA/aVLuSXIxKYlycqCmgLoUKAoadxbBVbIXeIT6iRQJI4ur581fxdAaCr1mUpt5WHBWN2BHwQpIP8AvGl/oOyKbKLpqizNDDlkDRYRopLVzeIr/QfbVXrXqS7lX2kLB3f8uQobEKNw7MwNK2OQVbyLUaqzpkkv5tLmSVK8cxoV5AYXaswk/wBQvxQ0GmPbqHL13kBb5vEEkD/ex/360aXbWACUkxjqskfUlVAA5WxjyxbiyQpug45OmOgobeqGxJ5uvB88f+o/3jV16Wyhut/dggkc0fiu67r5/wDJ/GmWg91VupQqMxugLNAngcngWT/A1brw6Bdt9pSxiM4oGLFSpOQYMa7ja9zBr5+kj54hJuo5FSVGXJgyRu3g38AWMrKA0PIXg1zq9gomsR9zr3SADwn0q58/rNCj+rS/1SQwQs6K8ssaytGnJBbF3VSFGIHbgpI44F2eQX7v1PozvFt1hX6FLu5WKNnLPi48GVy5YIncwPcUGBKn06ebdNNGm4z6ZOSSLCYZe8q0ckax9SHIqSAWZivLX4Ns3pu0dNlG24szhzlgGO46oVpJCSp6ZcgKG4IEuC0WXGO49Z/GbGZwBETKqgJk3WywbokI0TGQ5CN1DABkILYhqDR6Z6nKhaONSemEy224f8xMrAMUiqxaO6Ad8lIP1pgw0+j92RUeoksRF8Mha64IVo80Yg8UrE2DxxpNuZtv0NlhuWRyijbTlWZiCqL+YD5V80Vg9WzpyrYkbvTt/cZEiRruYHMQVmoNKUJVkYgtUqvd0Wp2BBINgy2vujayFQm4hYsLAEqX4vxd+PitMVlBFjkfceNLN4qvERMsS22KdXF1yJxQ0askkdvBN1ek++9t7NXi/Lgid5AAVLRFzRY9MRstyEi/k1fnQdaX1k3Xq8MTBZJY0ZvpDuqk/wAAkE/6aRf1HtWLL1NzICHyDbrdOnY2LKSZMQQeMSb4P21h9j7QTwJO6oytDBCAyhrWKPnkkm+s8nJuwg/nQPn94bW6EoevJiDSBf8A62jVlXz+ojUR7x2xrBnkBFgxQzSAj7gxxsP+OtiJ2mlZFRu0KRyFA8Bfg8jH9v31NZGwL0zWMlSsWHaO3k+b/wAVVf7aDBF7z2hNGZYzz2zBoia80JVUnzrNJ7k2JmWUOsjqCiyRxPJQJFqJEVgOfIv/AK6cybnJgqMpKkdQZdygqSOB4JNeaFXoknJyVSVZa7iprnni6DcccHi9AuT3ptWB6cvWI/TCrSN8+QgJHg/VWhfdsfh4d1GTwA22mN8XwY0Yf8dMJmfllAYBSQt0S3kCzwARxesvqO/SOIyua6PewD1Rx4V6IB4bgN5JWhdaCp/dajxt9238baQf/sFv+BoPucE0u13Zu8fySoNfu5UL4/Xjel0fp00ygwhNpFGxaJGgV2ZrP5kikjpgliQq09GyyklRkl9Tkmlj28jvCzSNDOkbfIieRDC1ZLHKqsc7DflhRRDHQOhut4bKwQAcVnuHsc8hgsBF/sGPPzqqL1HduuUQ2cgNgHqyqCQSpFiNqogj+QfGlO62m226tuNiYo3idFkSJgEkDSBWSVV7c+e2Q0wYC2xyGmPp3qkM0kcUeRKozxSyo+TAAIZYXkBz/vAGa+Q4NsDoNHV3zkgfho8WAJImexQPAPS+/kEi7+x0s3qjCMzzy7wykhIYAiJJXd4VhkoC89SQpzz50/gQMsMlNIQBTHtPcKZ2U4jxyRX8AaV+uyum4injgeZYFkSRVADgSdNurDkAJKCFSFb9RHJ40FJ9aO2EQk2r7XbA45BYWRcuEz6Un5XdwSFZOeSPOnhkAlVFIVmJduwnMKoBBbwG5Q2STS8CuR882PpkAi3Aj3bbzc+oB43Zr/KTkOXj/wC6WMMbDAEtigAsDX0iFyWQqMkZSc8hx4x4rmwT/FfvoLo9wCStG1qyQaNj4Pz5+NXapedQyqbtrqlJHH3IFDz81fxq7QKZ1Imu2ALL+lv2oXdAeR4/U2ml6XbiYCQ25FMvHdVcWKAok15/f9tMVawCPB0EteN4517qExOJrzXF8D/XQYFAOMsBRllKszZEhlw7WjIsc0vigRZ81r0gnMqgRwyjJ1HcBRy7WBIpiBZFEHggc1uriMSLGDMsZAiEhCEmiUugvlQA5SwLoCyNW7uEgSMA0mSY9MkBTWXAvwWyok8cD7HQc1D6XBFvmDx4pTzwEsaBBVp1UK1FcykgRhw4dlHg6hHvxuEcb5Ejjjjj3OaPIjQh88Y3YEEP07yKUKdhVEZOPW/THljUpgs0LiSEG8TS4mN+OA6OyErdZAiyANcxud7tF26QRhtjIkqyGF9vI5LLY4CX18e11ZGYDpx32itBdBI2z27bveLHKEMfRVXiKxluwvA7KgijIZQq2e1Lsljbv0vcGTdbiWOMFfyIWJIByQO0hP3KCVUK/wCJWHFHWbaQbiWKOCCM7TbxqqCSYAzFVoDpx/TGaAp5LIPPT019Oii2iuihkjjANveAFc4seTyCzEknJyT50G4wGmBZiGuvAKggClIAPHJB82fPGknq+yyfYgqQY91YJORIWCY5E/5qBPz99NW20TSEUA7FZTRIJxoKxqrHaF54IFEVr5N/T57hl2+42HRYo0Wc4YHjK1C2PBrE+bsOR8nQfW0jesWxNh7ZQVrntABJ/STZvyPHdQX7OJNnBHG0iQ7fbqIgZGXvUIqqS3aEYnmgDZH76+Sf0a/0o+obidoZpElD4qryKB0nY0pqNQXBPGNjkjuUWdfYNr7YiVlmkueYc9WWiV/+2PpiHx2AfvZskMae7owv5EG7nUknKOByvccsg0uOQN8FbH21CL3rGsh6+e2QhQv4jbyR01m8pTcJvigCCKN3rp4xxqMu3DCiAQRRBF2D8G9BmjQOEZgAw7qDEgEqR5FZCmPxXP7A6ltnyDW6tTMOziqPCnuPcBQPjn4GkGxi/BbtIEFbbchumvxDKgyMSf4UdAWCDhTG1cNQfq9khUqno5dvHy68HL4+1886CoTELjGRQVQkjsGDnx8NkTxzfm/PnWD3N6YZEXpiNWWVJsnbFc4iGQPQtgxXC/IHPNVphu4lULZCqpBPaK+ygfamINj7V86VH0SDdbqf8REswh6caLKoZQCgcsFYFbJesqvtA+NB7F7lEsbpEyRbrBgkM5HD0QPB/MTL9SWCK/gJvVvT9yo2MzlW3qyGNunwsgxkcI3jwFxJrtzkIFGjL3B7c2KyRwrtjEzlVz2yRqqBmpTKpGDhmB7Sj/SxoBbGPYelEbgbeZpriWWSxJKFeNenj0BkcMjJi4DEjpuikI9EPPUFhlSGKPatBC00LPHJEIy8jOoWIqfsiuSartjAJHGvdh7jb8QrbtrkhErGOGMyPHmqDpsIOp2qA5LEn6oxkWyC42ijk2b7rb7OCJh+UFRUYTLKECBjJEoaSORkP6hlGVyNmq4fXdttJdvFtXfbRx5K23kiWEzPWIaaWUjjm7osSpIv4D6Dtd0GMbifJJQWQADFlZQwN1ZoAkGxeXN/G9nGQX5Iy8Gvt58fP3v/AI6S+2duBt1jHTkjYSsWjYNGC8hYxJySyjMqCa4XwLAD6OIKKHgcCv8AkNAu2iIzCaLCpPrcJ3OBwpy4PHNXfHivOmWXHGsqZN90xYgghTkK4IIJoEkH78UQNeqqrJ9Xdj9Jb4B+rH/Wrr7DQQjcoI1ctIxOOQQ8micmCilFDyaF0Lsga3aw7L1Ev2spDj6qWTH6ivazIt8j/r4o63aDBPKgfulIog48VxRH6b/fzrarWAR4POsE8RyexIbNrizAfSBXDADkHz99bdupCKDyQACfua5Ogs144417rx/GgWobeVcgslLWLlyFOXTkKGghLBuK5w5J8A20ClDD1SzIEyOZz4ogsQcu6r58gnyNXHMg3ijWaJ7xQY0TWPJX4+C3zXPm39RQqrcgO2ChlYGwTxRAI+k0SAK58EaCQxZyMO5BQYrx3ckKf9kXX7aisEiiNepeNZkr9Yog+CApLU3ggUQB4In0VWTIIc3GGQHwtsAx+BZNfu2oxhM5MVp7GZxIyOIo2RTdtCxfivjQQSYMJGLq8fcOP049rqxBNkMDY4rkaks4WINEuYCgoFI5FCqLEL4+514J36YYQtlQPTySwTVqTljYv71xxq+eQgqFWwTRNjtFHuN+eQBxzyNASAkrTY0bPAOQoijfjkg2OeNfHf6d3fcRExwqY9nIElmNZB3QHpqPONOmRv6mTjgnX1mSNQwCkoztmcR9WIAKtYIAqh8H7eNfJ/6Wt5JDtt/FGRhNuYC/ByGcIYqDdeduCb+G0GH+hLYq0cTFRR3c2Rrlmi26NCP4XqStX3IPxruvfnvL8N1E6hUqoa0DhgaJU5FCjAtgaB5CSgggEDj/AOg5CNvDfzvZ2H7gbUKWH35IGus/pF9itu7kRRIwjdArBmILmNV6NuI4vBLPixHJo/AJvaX9IPVkKRDyScemx6mTMEZFRvyqJDFSvKtWVxsz/VdvJkL55554P+v2P7a+Z+zv6KTDIJJwuKTK8ar2kBYwAzYDkl1RsDVFWtmyOX0/gaDn/c7DrbAfP4ux+wG3nLH/APEFf2yGnHUWQFcbVkvLjEhrFAg345/gjnSHbTLuN0Ny1dCANDC3xJJIyo8i/wCUUI1PhiznwFOnTBkBWKIUqdnhUv4j4sr4HOJAB/atBNg+BxVcgSFBYgEXwbCmuOfH7fvpT6iksU/XhiMwkTpyIroptTccoLsFNBnUi7Np9uGvUkAWwCxoNRoDjki+SAfjzrG09UsbqjSCXBXDZFwbLAE3ipskAfaq4BDm9561K8ucexDTxWhkA6zRki2jWumhIvkCUVZHzrM+wLSo08TtI0kadb8SE3MedqpVdv2xxcntD9xZiQTzpp6T7hi20UcW6R9oyqFJmrps1WzCZS0ZLG27mDckkedYo4tlJu89rMspeQbjcSJL1FRIqcICCwTORY+0EEqh+FA0FXpG13cqRbllfcKCWSOfd0yEFhnSbZEMnwA5IU8hh51X6b6mOlDCJY9i6TXNkuH4hYyS4RizDMmswzMwsm2UqzyjMKPCu5aYNA7mJBEzrMDIZY5YmWNizFQMlUhhTA0t5O/TvTzJ+IZ4UVtwwlSGYBq6aIiyyKCQGLAEhTwAtnK9BH0jbwsu5mCY7eYpiEVgHVFA64CAMcmNAgdyoh5B0/lyzHeApU9tdxNjuBy4AFiq5JBvijeCPF8jyL1midCyLLh1sC1Dmh2hyhIvGyB8Eir0FUgXMr+Y7L+dVtQ8gKG4X4NKTXk/vrQwJwcRjI4hsiAVU8sLAN1Xi6J+fnU9zJQGABNrYLVSkjJvB8CzXzVWPOoOUYgZW8ZDYhiCCQQMgD4IJ4PB8/Gg1INS1XtmJUFhixAsWDRrxY81qzQZHmXIrR+oWfgNxQPP8ftrTpRu4rlI4sstD8yzwO7hwOP+mm0YoAfYAf8Au+dBPRo0aDBOCsoYZsHxUgFcUADnqUaPJpTVn6KAAJF23clnBRlCkAE1TWAbWjdC65A8fIo6q3BRZGYKplMd0CodlUmhz8Bm8ngFvi9YvcfqjxbKWZVKyLGSBw2LEUCaNEITZrilOgvg9bj6nRaaHrgm41kGVWa7Scrx88avjdliLzFSwDM3TVqoEkYryxONDjknwPjXCes7bbQpLsfwoVI9uXXcYW3VIIR17e6QuB3dQMZCBRu9dpt9wwaJZHQM0dsn6iwxLMpv6Vs3QP1Dx4IWbN5AFunByLPWNc2oC/wa+Ppv5oSQqHKgnOQF/wBRHGK3z2j47eL5NHk6hO2YSVUJahQclCquVzsUeQouiLsVx51bPPj3EqI1Vmck8iqN/aqyJ/gaAQsqopuQmlZgFHgEmQixQJHhbNsOK1xfuX0+IStJuYyu33BRnbsZoZYQyrKykOrRvFweGChSWFMSvU+l+pxW0CM7GKOJ8mJbJZcsCGY214G7/bWf8bEqv+a6JtDcjk2D2ZFCzAswCuCao+BfkaCr2v7fgRVljl64ClY3HSCKrNkwjECJGMiBZAs4izxrowNcruvbUXbMoO2kYr1GgmaJbPGTAAJKbpQHTmxfwNEXoZZsP603ZZTTL1NuD4DYnGAMO1geCDTA/Y6B16t65HtwDITbGkRQWdz5xjUC2P8AHjyaHIUTpNvCyS1BEBZhR7mcG6EzqcYlaiMYyxPPeBY1fsvb8UEjPGr9VfLPJ1JJVx4VnlJYLldC1GSA+PLhsmxIoD9QPJ8eAQau/nn50EI4iqxhVVAAAVH6QF4VMRXBofArU13fcVxbgA3iaN34PgkY8gHixdWNUdLAJGuQBa7AsCjkQxa6y8ffniuKy+p+41hjjJQ9SVsI4meNGZvJFs2IoAk8/t5IGg1SSEhGeK3BUEKQ2BPaXDNjYAY2QASLoHxq1GLNYxwxBBHmz5+Kqq8HyNc7tPekLnobtBt3dBxIbjcNa4q7KvJojCRUbngEEHTxtojCPEsojIKiN2VeBWJVDiy/GJBH20GUxYLjAhYG42YtkwICoHbqHvChe4lrOI+onWnoOuQQRgYdoojv5svX6ax8CxR58DV/4k5BMDjjZe1qwQAlXdnk3VcfvohhSOHC6RFolyTQA5yLE3x5JP3vQe7Pb1ZP1NRYi6JoAkAk0OPH/W9Uo5IdlMbOuaqaNDnhWok8EC6q68DVcap2xRsUCBGAUdpUWoSypWuPAoih4Fa1Be8HM8KRh288juPGXHjggd3IPFB5017yuIkYCyALsA4lvk18Anxq2OPgWefmuOfvWqYiBI56eJ7balGfHBBBs145r9temR3RGRcScSVk8gH6h2kjID9yLGgqihWTMgNGxuPPEB6UmiCwNrdkHkG7+TqW9VRi5zOLrQTLyTh3BfKjKzfAq67ePdxP25gsQmRKoA2XHiqJJ44CkG/v40RvWSrEQK6l0oDMxJI83lYs2B9Xk80GjbzBhakEAkcEEWDRHHyCKI+CCNW6z7AflqSnTJGTJYOLHlgSOCbJsjybPzrRoF26UhwaYDJeeoa8gfTdftphpPvUqQtQHI7h07+nii3OV/8Al8abRE4i/NC68X+2gno0aNBm3ZYUVTPkA1jwCeW7iOAOTXPHAOs0uzDBltWRyeqj24IKYlFs0g8WKIrLi2vTFvGsG2jVLzEaNK/ONAOx4HnlmKKB9+37AaBHF7YhiUOyySsjYxHqyzMgJwR0EjFUZQ3LKOACbNa6BGAZUpj2/VVjggUW+5u6+aP2OqNgI1LxxniJgpUHhLUMEA/SuJBAHAB4+debXaflhhKWYsZMlJxYkGhRZuyiO1TXAI0GX1yR9vAGhPcsiUjW3UDOAYgTbBmyOJ/SQL7QRpVH6RJIu4jXek7YySgiJQZhkSZIOo5YABmIAVAQCBkCNQ9dm3OKzTqsQjZEDwvmI+p2ybw5IpGCMVW1IUuzNaixV6FHKJ41jmDRxlyywsDt1hKt0UJxBM7FlkJyJpWJamUEFSbxJvw800giH4eOT/s0e6EkMMg/LSaaOUr9V/XHj2uaHLa2+q7+NIVijSVI4ZSwmcxsrvE5Mkk0ZkE00YktnYLdrmPAbSjckRAbgIp2zM7QpNIVyjVzMHC7faPI0CkmRVkYqq0SBY1L1b0YySmKcCNmLE7ZSsnV671e2leNXjjJZ8wfoNsEHaSHZ+meqSdYwzMkkhCkxwRsUgGJILyN5zriwCeKWrOm8cbFlZgi0X4rI1yFKt24krRIo/b99cLF69uF3qP+H6rN1IJU29g1GOotruMPo6oqQNi6zmwpwU9vBswI4r6imNQaZyWBxIIkKsQ/k3ZIsX8A6CTmnkbpWQqgMMcpPqOPJH0k8ZEC2Oqyh4QTdqgq/wAuSQKOQIxNG/HOQPHkwk9Qj7JDMEQxvJTgKCoxJkbMBlCAi/H18/Guc9Y9deTtiQ05DRVGBLKUAOcay9qopAPXkWhwFViVYh0LeuwQBF3M8ULkcLLMlnmrBYgtf3r51yvvB4juXO4cRRmGJY2laZYXUu7TjKJ1VmKBQqMQSV+Qdee3tk26SRkljgTIPawq8zh0WRHnk3GYNxuDwoIurXGtQk28uwcKqRvFJdJEgEU2ILsixWejPgpZShKSdOiFOJALovS+nFH0ozAkcIMkiSYg5kSshZoWhlxSFFZpGGdYkj56v2z6Yy+nxwyw5rI0gaPBUCxyyOwzQtSgK4BRSasgA1qqL23tmVt1t9ttWyVZYSsOQuss8QQtk0QUxa/J10plYLarZ7eLriwCf9BzXzVaCIkU5qy4qtqS4AVhiCSPutGua8N9tG2lQqUjXsVVC0tIyle0IfpYVxxwONeRqTI5KsBSgHLhvJPbdAi6JqzX7DXL+p+uzQMsCzIhRoYFaaHI7iaRS2H5bKsYrG2CmsjwAOQ6lEkPTPCcdyEAnxwoINDE+aBv9vOvFkUsGEbWC0eRQAgeSQTRKsVHK2Ca+164Ee+53EW4DMFYGboRpGyCEOUKyyNTmYlCoEfAdkUjnLTab3wVaQAXWUg6qmJUjhUGZnZTI5ZSV7Civ+YvbVtoK/cfvWpXh28qh4gGYpGZz9WOJRSCMWB6lElRhQyel0+zvcT7gPN0VCy9BgYlby4xKuzUHMYVbdaADgVa8ofbPof4x4jKHlh2/a2bHouenkrpEabJxOrOXBAaMjusEfREXIOtOldoaxz2juTz4JrkDlTwRRIQaGM/lp2YMrkJ2+TlRoUQxux88/fV5YgoApYMaJGPbwTk1kEgkAUATbD4BIxvvlCKwdCgYq7s9AUSvBqieoApHHk/sNatpCykKG/LVFUA2WsXyzliWsV554sk3oNIGvdGjQY5vT7bINV3fAPkAHz44A/3a1RpiAB4Aof6alo0Bo0aNAao3aCgSobHuHAPI+1+D8X++r9FaBQd0lhmLK+Cjpsx46rAKHRSVvIY5UapuaJuzaxKpQlMHZRHSWVXEFsRQCgA2AaF8D9tbZo2NYkAX3WCbWjwvIo3XJv54+1Ecp6joSvGJAB5AIItgfFlTVfY/bQKZ43j38YaZ3i3KSjBymKOmBVYwEDcp1CbY+Nclt8RuZso8kg6scyqpCuHXAbVYjUYEjyJgOWbpszGnF9nufTXkeCWVsDDk/SSmycqycOwBxxdhVLZIs8EFL6tNuHRPxK/hh1UkiljqYRNdJHuUPycqLLaAkcjEFgVQQsYizJtpNvtmIX8Y6P0xyrIm5jZwccQpWVAwpQS3GrerHuop9xLuo5HCRRBIIWBQ9UOigSvmzvIAqv2crYoixPfbKKIRwbaSGVo2dpI23MUUgkZFCTUqFQyKKVQgx7SPpGpSxJl/wBv3sEcgh26xt14wzNG5l/FU1KR1AMQVo9N+AHoAq9PR+hv2jMUjmF17FmMwLMw4Yj8xe1wWTIloj3OQK7/AGsaKkSQWiMc1xjYgr9ZBsduQPk0b8fbXN7P0yWbcTqu7IdFjWSaNEVicTJDHGnIWFepmTz1GZlsKrLrrZdyU5Zg1ilUUCzAEkLbVZ+3xVk6Dn/dHqguMYlo0608ispGY2wGKC+Dc0kZHw2HF/KTcbnf7bfQRR7UT9fpvu90ysbtjnHG14xpGPpU/vQJJJZ+8dm7ssvTk6bQmNiidVom6kcqs0Sm5EuPFghJ/kcjJ/Wxn4fc7idjX5G020kAP+WSSTvjH8yx/I5utAn3Pp0MsTbXcvNGTFBEw24YvN+Gm3MVIgVi6sqhiK4GJPjToTdP8LD0sRtwrbbals9xIVQxpJMVOEMYD2ScvAJIIwOz0r0FpFHeNusWcYTbktIMiGdX3Ei5sWYBmwC2wss2nXo3paQqRCAAZDkWRsmAJBDMxzkPHEjFr/itBP0HbHbwQbfl8IgDIKxtQt345YsSOPAN1qcqLCR3xxRnIYlQuTu2WWWQHJLEirJYm7u7Z9o7dRWelfhTHauoruOVnm+QQBX/AB1xXre2O4llZ2hUwyiNvxGBEMGIbqqsoKnqtdueSqlQQVLANnub1BHlg2rlpXthIiF40MnSLRLKymkDspxRm+VPNXrD7Y9JZ5JEST8OpRGmTZlOkJgSMUZ0fu6Sx5BCMSF+WsLtv7dkmjMG2jb8E34hEJaHoG5mKT0JC7FD3KcCW6UdOuTa77Z7aPt6ZOCqhXC1jABYAKFpebNr4Ix44B0Cl/am3ZSyloY1EbIQ8i4vERUrxSHpkqIkFupJAN/B1VsfYyLKSzyWMmVoPyVt277xdizHBbU0gAFKtnXQtGkjsGEUgQUFxBZMh3BrJoMpXihxd3Y1c7dRFKl47Kt9IDeQSjBgasdpFA8miDR0C/YbKKNIYipVrMoUuzNmOWZnvuIz+TX2FDhiu9JaghKgsGJtaIqsQw7gbPcDQr5+PGmyjV43XE4tkeVK2CaojyPBuuQefGvdxtg7KCiso77NdrqRjQrzyTd8Y/voIJucmATuW2DMGHBU4la8+cga8FSDrXt8sFyILULKggX80CSQP5OoQbfFmJJOVcGqFccccX51foDRo0aA0aNGgNGjRoDRo0aA1Er86lo0GJtscQSOpIinEsFBJrnkClvwa1m3MXVKqYbKNHIcsgB5OSEAh2UjxwPB44020aBMnpm2ChDFHnKXkwkCs7MTmxpiSaLeLpRQFCtLPTfQ4oCIisjh4xF3olKsAKmSx4Dl8v5ewBzrqhHzegpoE+y2iptoxtyGURxKHC5F40ArwV5ZbAIPBa6PgwD9RXxgf8tQsbOtNbLzhkysMe22yFkGj23p4qVorQY9vF00jSmPAS+5vC+WLEmu3yxJJIsknQc0VQQ8pLUTSjEEk2fpGKjjiz488626NAvK0eo0RyvpihkcS9A8eFNhj9hd+NTaOTBgHAayVOF0L4BGXca+bHm6+NbdGgoMNsGOVgMKs1RryPBPaKJ8c15NqfVPS1dEd9ussyYhWWOJmQkjIp1qAUeTzdA+TWnujQLk2jDJu0PeIIDEBA1haJHOPFj5PHHGsieqwvKkLnCfHqiJj3AVicihKE8+Mm+D4o6dkaXp6DEJjOAeob5JJokKpIBNAlY0Br4QfvYZPT/XI3laHJesoJkCK+IxIU97KAasD+QRXaaqT3HtQh3P4peify7LARhkDMSLANkAnkkEBSPNlnF6LErh1jVWGQBUAfW2bXXBtiTz8sT8m5w+lRIuKoqqGzACqAGu8gAPNm786BTuPccbKMIpZomBJeOLJAoZlzN/WLQnsDkimogg6s/tA7AmHazyA/Q5CIjHgWc2DheScsOQprLjJ2I9egaBXs33bZdURR8AKIy0hv8AUSWVBX2GN8XfNaaLr3RoDRo0aA0aNGgNGjRoDRo0aA0aNGgNct6jLuF3qou4xjaKSbDpISOmYlwyJvuMhN1xx9tdTqp9shORVSaK2QLo0St/Y0LHzQ0HzdPe+7eHbnptE0u1jkyIhbqO021QvEOrQGM79shT6l/wmu29tSytDc5YuWb61iBA4AH5Lun7+b55A1pm9C27oI3giZAnTCtGpUJanpgEUFtFOPjsX7DU/TvSYdumEEMcSE5YxoqCzQJpQBdAc/sNBx0vuCcbdtz+IiBZdzhAUW1aJJGVA2XMimI5hu36qqhej0z1jcLLCsztUkkikSJApAWIsK6MrgW33IPHijeum/qHb5vJ+HhzkUpI3TXJ1IAKuatgQAKN+BrKPZmxxKfgtriSGK9COiQCAxGNEgMRf7n76BN6r7jlTbbyRWXOGfCPgfRcVki+aDtz/wCmp/2gk/rFocl6KyRoDQ+dvLKwy+4ZUP7A/vp4vtrahzINrAHK4l+kmRWscS1WRiMa8VxqLe1dmYhCdptzEGyEZhjwDHgsFxoH960HLeqe9ZI9xuEW+msUyxkxPj1ooupZkIwYGnTAGwYT99bPZ/rW4mlZZSSohhk70RHyks5II2YNEQKyNEMpHPNdL/U0HT6XRi6YJOGC42SSTjVXZJ8eSdXJsowQwRQyrgCFFheDgD8LwOPHA0HHbn1fdt6jJBESY4221gRIVxfmQyOXDKcQStA+K5utKY/fu6/DwSNFjnHIxkk6fTchkUSKFlLKkYcyNkFtUPI8j6Qm0QMzBFDNWTAC2oUMj5NDgX41WnpkQCgRIAgKqAq0oPkLxwD8gedBxHqvuDdbeZIEkj3LGSH9AUlXTcM0PaaDMdsCjf5qPAs4ofeO63D1AxwLbjHCOG8UmCJl15IwKVuebvyNd/tfQdvEAse3hQK2YCRooDVjmABw1cX5rjVO79rbSX+92m3kosRnCjcsbY8qeSeT9zoN+3PH+g/98at14iAAACgOAB/y17oDRo0aA0aNGgNGjRoDRo0aA0aNGgNGjRoDRo0aA0aNGgNGjRoDRo0aA0aNGgNGjRoDRo0aA0aNGgNGjRoDRo0aA0aNGgNGjRoDRo0aD//Z"/>
          <p:cNvSpPr>
            <a:spLocks noChangeAspect="1" noChangeArrowheads="1"/>
          </p:cNvSpPr>
          <p:nvPr/>
        </p:nvSpPr>
        <p:spPr bwMode="auto">
          <a:xfrm>
            <a:off x="63500" y="-995363"/>
            <a:ext cx="2228850" cy="2047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8196" name="Picture 4" descr="http://www.cartoonstock.com/newscartoons/cartoonists/dbr/lowres/dbrn89l.jpg"/>
          <p:cNvPicPr>
            <a:picLocks noChangeAspect="1" noChangeArrowheads="1"/>
          </p:cNvPicPr>
          <p:nvPr/>
        </p:nvPicPr>
        <p:blipFill rotWithShape="1">
          <a:blip r:embed="rId2">
            <a:extLst>
              <a:ext uri="{28A0092B-C50C-407E-A947-70E740481C1C}">
                <a14:useLocalDpi xmlns:a14="http://schemas.microsoft.com/office/drawing/2010/main" val="0"/>
              </a:ext>
            </a:extLst>
          </a:blip>
          <a:srcRect l="4919" t="12719" r="5557" b="12995"/>
          <a:stretch/>
        </p:blipFill>
        <p:spPr bwMode="auto">
          <a:xfrm>
            <a:off x="0" y="620688"/>
            <a:ext cx="9144000" cy="6237312"/>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63500" y="6027003"/>
            <a:ext cx="9080500" cy="461665"/>
          </a:xfrm>
          <a:prstGeom prst="rect">
            <a:avLst/>
          </a:prstGeom>
        </p:spPr>
        <p:txBody>
          <a:bodyPr wrap="square">
            <a:spAutoFit/>
          </a:bodyPr>
          <a:lstStyle/>
          <a:p>
            <a:r>
              <a:rPr lang="en-CA" dirty="0">
                <a:hlinkClick r:id="rId3"/>
              </a:rPr>
              <a:t>http://</a:t>
            </a:r>
            <a:r>
              <a:rPr lang="en-CA" dirty="0" smtClean="0">
                <a:hlinkClick r:id="rId3"/>
              </a:rPr>
              <a:t>www.youtube.com/watch?v=khBmRuFc_P4&amp;feature=related</a:t>
            </a:r>
            <a:r>
              <a:rPr lang="en-CA" dirty="0" smtClean="0"/>
              <a:t> </a:t>
            </a:r>
            <a:endParaRPr lang="en-CA"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Oh How Times Have Changed…</a:t>
            </a:r>
            <a:endParaRPr lang="en-CA" dirty="0"/>
          </a:p>
        </p:txBody>
      </p:sp>
      <p:sp>
        <p:nvSpPr>
          <p:cNvPr id="4" name="AutoShape 2" descr="data:image/jpeg;base64,/9j/4AAQSkZJRgABAQAAAQABAAD/2wCEAAkGBhQSEBQUEhQUFBUUFBQVFBgUFBUUFRUVFBUVFBQUFBUXHCYeFxkjGRQUHy8gIycpLCwsFR4xNTAqNSYrLCkBCQoKDgwOGg8PGikfHCQsKSksKSwsKSkpKSwsLCkpKSwpLCwsKSksLCwsLCwsLCwsLCksKSkpLCksLCwsLCwpKf/AABEIAMgA+wMBIgACEQEDEQH/xAAcAAABBQEBAQAAAAAAAAAAAAAHAgMEBQYBAAj/xABEEAACAQIDBAcGBAMFBwUAAAABAgMAEQQSIQUGMUEHEyJRYXGBFCMykaGxQlJywWKCshUzQ5LRJCVTY6Lh8DRzg5Oz/8QAGQEAAwEBAQAAAAAAAAAAAAAAAQIDBAAF/8QAKhEAAgICAgEEAgIBBQAAAAAAAAECEQMhEjFBBCIyUWFxEyOBM0KRscH/2gAMAwEAAhEDEQA/ABtnrwek2rxFYj3R5a7mplXp1BXBFCl3pUcd6kx4deZoDJDCyUsSVOTDR99KbBKeFAookMPTqinvY7VzLagc9CVFOCOuAU8poHCRHSglLWthuzsOGOL2rFqzqb9VEqli9uLlRxW+ndRinJ0LkyKCtmPXDMeCs3kCftSGFF3Y3SVhXuiRSJlvZVQHQeC8KrcTvJs/aMhgeF1Y3CyhAGB77jW3nVf4/wAmNes3uOgZ3pQqVtzZD4Wd4n1KnQjgynVWHgRUINUmqNiae0LK10UnNSqUJ21czVwGuhhRAcIpIp3LXitcCxKSWqVDPeoRWuo9BopGZZg15hTEUtPEUpdbG3SmSlSLU2y0RZIiPHTeSpjpTJSmItGTJrl6SWpBarpGRyHg1LGIpivAV1C82h/2g1zrz30zavV1DcmS4sQat9ny3IqhjqXFi8vClaHhJmqndQtVrzA1E2fhZsS4SFHkY8lF/n3DzrXYfol2gVuUjXwaQX+l6RQb6KSyxXydGbRqeWpO2N1sXhNZomVfzCzJ/mGg9aro5jXOLQ8XGXTJ8ERZlUcWYKPU2/ejTtfBSRwRx4UxI6KqBpVJCgCxI8fQ8aDu7cn+14e9rddH/WKOW2oixReAza1TGtMxesfuiv2YraONj2S8b5HxOJxBIJjXKDaxY5VGi6jgL8aj7ELzrLLgV9llMuWeOWMkPwaylhmUEG9tL35U9veXefqusaKO4RMgDSSMcugBsALnmeQ0q0RTsyDq4laeQgu7yusYJ4lV5aX4D51Tjox2I333JkxrQvGY0dUKyZrgd4sBfmTWQx/RbjIxdQkvgja/JrXpcPTHOJCHgS17AC5N+69zVljel8wtkkw75hYsGDRkXAOim5tYjU8e4UHFN9FIZpxVLoH88DRsVdSrDiGBBHmDXlaixOmG21hcyDJOFJQsLMCPwk/iU/ShNKhR2VhZlJVgeRBsRUpw4m3DmWRfkUaZdaXnrpqZfsbixJGhqSkl6iMlIDFeFEBPcUywrsOIvS3FAAmOS1TYZariKeikrmikJUywtXGWuRtcU4tIae0NFKbKVJy17q66ybiYApSClSctJdK1Wea0MXpQrhr2eiChVKAvTaamrGDD2GtK3RSEORGTDk1YbP2SZJFQdpnYKo7yxsKS0gFa7olwvXbTQnURI8nqLKv1alVt0Vm444thCzw7FwgVIwz2Bka6pmbuzNx8FF9KjbA6UHxBI9mdiAW91dtB3ir7b+y0llWQlc6gJH1ih0S5JkYKdGYiw14AVnNubTh2Q8Yw+HMss2Yt1a2GnxMQnAXOgAtxqzfhHk97kJwvSxFNMYJoAsTkp2mBvyIYNp6Vjd+93Bg8R7se5lGeLwHNPQ/QitVsVocWssyYdIJusyzCSEHrAbP2c9yoPHS32qd0mbMVtmRul7QOuW+pCP2bX527I9KDqSr6K4m4SVdMFWDmZHVhxVlYeakH9q+hxiBNDHKvB1Vx6i9fPUFFro020HhOGY6pdo/FTxUeR+9DE90V9RG0pfRcYPZKyYlZWFzFdhf850BH1NVu3t1nxs1+syDh2sxFvyqgNvU8zWtwkOUN4n7VAxcJdRc2s+nLTuqk19GSL2zAbYwGB2OUnlTrpM1ksoADc204W9TqKibU2vgtquqyKMPOikoc5GZL6q+nC9yPWrTeDacs7lY4AwjJys5jRVI0vmkI1J1t3AaHlGwOBub4jDhWAsHBgkvm7NpBCLhT+e1geOlKkMW26GzsThsSElN48to9Qykd6MOFu7zrJ9KWzRFtBiBYSqsnrqrfUfWt/umrktmJKLl6vyP+nCsx0zx+9w7d6OPkwP70sr4FsLrKv0DpUpWWkq1OA1nPSQmkkU4EptxRQWN250/FNfQ0yTXMtcCiaVpsaV2GS+hpbLXAaJMElPI+tRYRTt6QtGVExacy0xG1PB6FFk7MG1Ns1eZ6ZZq0pHls47UgC9eAvUiOK1FuhUnIdwqAamnZsX3VHNMM9LVlXOlSHWkvRM6BSPbMR39QLf8A2LehaFNbrof2oINpxg6CZWi9Wsy/VQPWnjSZny7gw2bUhMksa/h1vWI3tnkedk632eFOyrWzs/C+VLjTnckcuNEHHgqcw4isHvXsT2jUZmbXnYC9Vcd2ZEyPughEwWKcYmNiBIHARgDxeOzMDqToSOHia1W/sYGypx3Bbf51tWe3B3SbDSF25jTW5qx6WNoiPArF+KaQf5U7R+uWg1SbDHcl+wPqbVP2btloXDoSrKbgioKVqt2tymdllxIKRAghTo8vcAOS+NZ4qzfKSS2GPZGKaTDRu4szRqzDxZQT96r8Y5HZ7zp609sXGgs8bMoewfID2lT4QSOQr20I+YrW1aPNjpsHu+JlXWMaa3t53qp3H2pO2IsRodD2VGnpWt2xsnr/AImNu4aUnYm66RSZ1uT40tD2bPCQhdB4UOOmPFA4iCP8sRY/zNYf00TcGnM0CN+9r+046WQG6g5E/Sml/U3PrS5NRor6Zf2X9FLa1LVq9h3voaXLFasrPVryhQam2F64ppxRXCsa6uvBKkdXSStAIgLT66ikCnAK4K2Ljp0CuJHpTiClKUdjFPg0lVpWWuGQPC9N8aTUmKOtL0eYly0dijtS3auO1IL0vZRtJUjznQ01Gt687U5FwpvBLtiwtP4eYxurqbMpDKe4g3B+lNg0ljSjUfTW7m3Fx2CjnW12FnH5ZF0YfP7imZsPrQZ6Nd+TgJyslzh5SBIPyHgJF/fvFHbHsEjMoykAZgSbKBa+cnuA+daVK0YZR4OhWz8LbU6Vkt+tw8TjpxIksQRFyxo2a/exJAtcn7Cslt3f3FCX3WIBXiMiZOfcePqa0eD3zx4wZnaEOg/Hpw78o1tSSfgC5J2hGztzo9nx9bichcC7SNrHH3CNfxN42qj210kcRhVNz/iy6t5onBfW9WW73SXLiJTFiYkeN9CLAAA8jfjWY6Rd1Bg5leIHqJrsl/wN+KP04jwoStLRXG1KXv7Gtx95mh2kksrkiUlJWYkkh9LknuNj6Ud8bHpXy6Go79HG9wxuGETn38KgNf8AGg0Vx9AfHzo434Dmjvkixkg1qZgsNTkmG1rm0tpx4TDtNKbKo0HNmPBR4k1Qj+im6Qt5RhcN1aH30wKr3qnBn/YUOtk7vYZVWXHzGJH1SNbmRwfxHQ5R9ajLipNo7QQycZpFW3JUv8I8At6KG2thddIIs0UcGUZ16oNK1tAFZtFHj96g3ydvou7xLiu3tmaxmxtiLGGEzLfgVd2b1Uis3t7d3qQro4mhk/u5F4H+Fhyar7EbShmaPCHBSrDFP1cUpte+ozlT8UZPG978a0OJ2a8mzsTHMY3dLyI0cfViyC63UaA2BGgoSimvyPhzShLbteQRSRWr0dS5EuKiZbGs56UlRJWkOteianCKIvRGIpaNS2jpBSuORLhpy1MYdqlAUjLRdnYzT1NKNaftRCDaOKpLaCnI4ranlUed71fsw/BDTmkk1sdytwzil6+ZX6jNlAUhTIRx7R+FeV7HWiPiU2NglCvhY8xANjGZHt3ln9efKnSMsslAHC06Foz4rcLZu0oy+BIhktdcpOQn8rxn4fT60JtobMfDyvFKuV0YqwPeP250JJofFOMiKBSXNKZxTLNelSKuh3CwGR1RdWdgo82IA+9fUE2y0GFjw0l2RUjRtbZggGhPGxIFAPox2Z1m1cMGGiuXI/QpYfUCvo7FRZwVNVS9raMWd+5Iy2F3NgKkyBGTOXVFRFUNyNwLnTTjWUl6WcInWwJDeJbq5a6gjUHKoHDuA762W39urhIrEXLnKotfzuO4C9YHtsPdYfDIhF2V3RXHElnUKctx4elqEVfYhYpunhpIopsLGpjlKuxLyq9swOnatYW4W4jjV70hbGD7GcXznDhZFYjUhDY38cpNMbs45WX2UIEKA5VBuLceyw0ZbG4I8e6tPtjDA4DEIecEg/6DRje0zm0qa+z5mD0QehuM+2yPySBr/wAxUD7UOrUZ9w9iHB4G7i02Js7DmqD4FPjqT60ILZszNKBrMJiGeTjpQt6Rd7fa8R1aH3MJKr3O/Bn/AGHh51pd995Rg8P1CH38y9q3GOM8T4E8B60K67JLwJgx/wC5mr6NGH9pwX73t55GtRd2hFZpnuMwjIS/AHkfnQF2DtM4fEwzf8ORWPlftfS9fQG0LOgdDcMAQeRBFxXY9qhPUL3J/gD2Knw64kdYcQ0uf4wxFmHNVAt5A3HfRcVcuDcsbn2ds7EWJOQ6kDnas6d2Y5Jc7qWa9xrw8hVjvhiurwggU+8xLLCg52YgO3oPvVKrZCraQPN3922nj613WGEaGSQ2BPcoPGrxOjqCZCYcUSfGPsn63t41qNsbFyxxRwadUuUWVWYKBY9WG7IkY/iPAZu+qGLYsGBQy46d41lOVUZ7EMdQT1fxP4DSocEtGmXqZy6dIwu09kPh3yuVYcmQ3VvI8j4GmRWqxOyWlgciSOYCNpQ6Jl+AkDK2Y3OhDKQLemuWhFTkqZrxT5x2KCU3JFUtUrrR6UpYgRG1To+FRXTWpGHNKx4seApy9IrtcirMTi2sLVEwmGaWRI1F2dlRfNiAPqa7iZLmr7o6iB2rgwf+Mp9VBI+oFaEjzMkrtha2hFJgoYkw8cmIVUyGIuFijyLcOyj4szaAXHM3NRdiyf2oOuljEOIhuqrKLqrg6dltChFjz52qF0ghOuKTYuZGPaRIUQIL8Mxc6tp8gBUHYIlfDyIZxlBUxyMcnEnMCDe3AHQmqcdGGzS7tQznHZsQqK4zreGwjIAuNB499Zfp52SElgxCi3WK0b+LJYqfkSPSiNuxsdY4weuEpYAllAt6c6qOl7d2XF4BRAvWPFIHyj4iuVg2UczqNKKXtApVNM+eQb04JwOFMSKQSCCCDYg6EEciK5S0bORueh/E/wC+Ib81lA8+rJ/avoHFzFdRXzFuXjvZ8fhpjwSVc36W7LfQmvp7GLcVSPRlyr3qzCb2ymQ5lBPEjTgbWvQ2xuOnjIUDnzA1870YMbDx8aozuxEzXZbk99dQtkvcTOUWSXU2sp7ri1q0u82K6vAYpzygl+qkD71H2NgAihVFgKjb8bxYfDxRw4i2XEkob6gLbUuOOW9hfxorSFatoEvRtuwJ5TPMLwwEGx4SScVTyHE+lELeLeRcHEZ5bNI9xBH3n8x7lH/apWB2TFhIUhQ2ijDzOSb8e2STzsLD0FBfeXeB8ZiXlbQE2ReSIPhUen1pfijTFfySt9EXH4955XlkYs7nMxPf4dw8KTFLTQroqJuRL40Xei/egTweySH3kQPV3/FGOXmv2oPwvWr6Ob/2jERyWQnyCNRg6ZLNC4sMyRqgZ3ICqCWPcBqTQ6wO8Ht22oHOkauREp5Kqkg+ZOtTt9tr9XhBED2p2JP/ALaa/U2+VYbY+O6jExS/kkVj5X7X0vTTl7kjPjx3FyDltKDOQOFu0eV7cqwe+m31mkWIwxN1fwvKuYBiPwqFJJ0/857vaQzKGQ6EXBHMHUGsNtndE4huy2Un0+tO47szrosd14w2FkGRBGqSn3ei5mDFhlIBF7k8P9AM4G0FEWTZQ2bsx0LXeQlBr8Wbj8heh0qWNQy0mb/Sp8WyWppV67EtPdXUjWiOY6SFsaldXSHjoDpHrXFdtXoe6l5aBRA1q63TxfU4zDyngkyE+WYX+hNVPV1OgSwrRZ5tXoPm+O6XtRzApaw4qCT3G9VCbGQxdSmGeMxEAyytGIydMxdrm+p4C9uFWW529Yn2arMbvFaJ+8lR2T4XWxv4GqferBDFFZXTGAKpRWjW0ao1yzFCSxPDiAdBoLVV76MCTWmJ3zw8sMSDBSP3uIyMuU8GRhyB+9V+yMdj8HGsk8iSxPqFMuaUd7D/AE4VZdHGzBEWVsSmIRSWiv8AFlf8J4gjS/HiToKa2nuui4stA5ytmJiNytzwt5H1HfypLrQ1WZ3pe3dVo4toRLbrCEnAFrsRdHt3kAg+lDFK+jt+9mB9hTLbVIUf+aPKf2NCno93F9oIxGIX3IPu0OhmYfaMczz4VRobHOkTtwdyesy4idexe8UZ4ykfiPcg+tGfY22I8TExjdZDGxjkK8A6gXA+dBnpA6QwM2GwjD8ssq6Cw06qK3BRwJHkKgdDe+PsuN6mQ2ixNkN+Cyf4bet8vqKZa0LO5bDZjIdaZgw+tWeMh1rmHw4AudANSToABzJoifkdjyxoXchVUFmJ4AAXJNfOm+m9Z2jtHOL9UGWKIfwZrXt3m5NaTpY6UFnBweDa8V/fSDhIR+BDzXvPOhhhZcrq3cyn5EGhL6KY1vkfSG2MZFDHO0390FSJtLgK5Caju118KEu9+55wxEsPbw72KsDmyX4AnmDyaiF0hjNs7Fkc0hk9M6H7Gh5uTvmIh7Niu3hnuva16vNx/kPMcuIpZD4rStGdWlGr3e3dc4SUFDmhk1jbj45SeZtwPMVRVJqjXF3tCozRE6M9n362bvAhTzazOfRQPnQ6Wifh5fZdjKRozx6frnJF/RBXR7sGV3HivJnt6dsCfFMy/Anu4/0ppf1Nz61e7L2BHDEJsTFLMSudYo1JsvENIfHjbuqj3I2J7VjYoyLoDnf9Ka29TYetFTbmAxU8oGHlWJF0bQDT/KS3lpXJXtks0uFQRSbH6V8OxEZhaICyoCRlAGgB07NqtMPv/s+SUIJArE2BIspPnwqixMmB2RiUaZmlxEgNrDx1IHBdRbv41VRbJhlkkxuBjWcZ2zQuFfqn4tZQbeNtbelPdGTj9EvpB2g8mKyMLJGB1Y5MDrnHff8AaspMNb1uN58H1mAw85TI6nI47g1zYeFxw5XrGul1PhWfJ8j1sLTxKvGjuHNSwKi4Wp6ikKoQq0ox0tVpxYq4YgFbGnbV2eOkg0CiMAY9ak5bClJFrSsToKsYqCn0XBk2ZKUS7SSOQeVlCqD86x+1NqzRznrJDZtDlckDzXurb9D0wm2bJFexjlcG35XAYfW9K2zuJESezr3j/StCWjzZP3Mymx+sE4f82hI4Nc3zfvRJwezAhVybsbHyrP7O2KsQAUcPl6DlWm2bCa7jsFlntPCrLhpUcXV0KsBzB4j14UE+kPf0IDhMIQLDJK6cFA06mK3ADgSPKt/0vbynB7OKxtlknYRqRxC8ZCO7TS/8VfNzvTsEF5PFq4HsQRxGo8COFNl6QXoUFyPqfYm3zidnYbEA6vGuf9a9l/qDVD0ubcaPY5CkgzyJEbfl1Zh6hbetZ/oR211uCxGFJ7ULdcg/gewa3kw/6qldMMJfZMbD/CxClvAMrKPraiIgJg04ppgGnFNKy0WfQuzmGM2XHz6/BmM/rRSn9SCgMptRg6IdpZ9n5Dxw+IP+SUBh9Q1DDefAdRjcRF+SZwPK91+hFCQ+J02jY7kbWXFwts7EnRgTh2PFWGuUeXEeo51lcXhWikeNxZkYqfMH7VXYLFtG6yIbMjBlPipuK2vSPGDPDiF0GJgSQ/qAAP0IpH0XjqVfZmL0Rd7H/wB1YW3D3H0hb970ORRD2R/tmx3hGskGijn2SZI/mC6+lBeUGemn+S66FsKCcRLzARB63Y/YVuMQhZyc2ULe9uYFYvoSmHVYpeYaNvQhh+1bXFPbMNO0OdOlcUZMrf8AIwebZxb4pzImFR/wqZTDGSoN8q9b8WnpqeFSt2Q0DMixCGRzmGQoyMw7Ns0fZ5AEaEEiqXfPDSCQ5JlGnZAv9OQrR9GccnVt1jBrHTzrq1Qhe72xW2Y+bjdCfPML/ehnGt7jvFErpDxIXBBOckigeS9o/YUPNn4dnkRFF2YhQPOoZVtI9H0n+m2/sh4ZDmsASfCruLY8xF+qkt+hv9KusXh48CLdYIi2mcRiWaVuYQHREB0vxJqNu3vo5lEdpZWa9tbk/wApvl9K5Qrsm/U79qKwREGxBB7jpT0Yq82ttcTPleIA6KQ1llUkkceHLnpVZLh8jFT/AOf6Uko0aMWZZNdMrcatQxVri4riqsikNKMhGaRiVzDWnFFNzNpVTM+jZdDG1TFj2g1KzofRowWB+WYUXdow0IeifB+9nnHFFSND/FIbn6L9aLeA2vFi0cxMD1cjRSeDobH05itUPieZlrnorkw+tXGDhCi5sABck8ABxJpuDC61gumzepsPhkw0RsZ83WsOIRbXQeZOvlTE6vSBn0p74e344lD7mEGOLxF+0/8AMfoBWJe9Ps1cvS2Px8ENjSC1TrUgxijYjgy36P8Aej2DHxTH+7JyTDvifRvlofSvoLa+yUxME2GYjq8RH2HGoBNmjcetjXzMIR3UXeizfMPGuBxDWZf/AErk+vUsf6flRs7g0CjaOz5MPM8Mq5XjYqwPeP2PH1ppTRu6SNx/bU66Jf8AaoVs6jjNGPu68u8aUGDhbd9x30Gx4RbCF0L460+IhP8Aiw5h+qJr/wBLNUPpXwmTaJflNHHJ65cjfVaquj/HdRtLDOToZMjfpkBQ/wBVbLpmwVhhpPymWI+hDr92oeCi1MGqCtz0hNkGChPxRYVM3gWtp/01T7ibGE+I6yTSDDjrZWPCy6hfUj6VF3i257VipJjoGayjuRdFHyH1qb6NCacl+BuLhV/uft32XEhmPu37EngCbhvNTr86zuHepBpLrZZxtUwu7s4cYPaxC26nGo2W3ASDt5R4HUjwatrtOG9C3czavtEAw7NaWEiTDsePYNwP5eH6Se6irFiRNCrgWJHaHNWGjKfI3q8Xo87KmpbM+2zVY6qD6VebJwAQdkAeWlJgwtzVRvrvQMNEYYj75xYkf4ann5nlRbSVsWMXJ8V2ZjfzbgnxWRDdIQVHcWPxH9vSrHo22ZmkkmIv1Yyr+puJ+X3rBxcaLm4MGTBX5s7n5WH7Vmh752zfm/qw8V+he1MPGz3d+rkNgrAXdV1GVCbhQbm553qv3n2rBsvDdfkaZ3YC4sZJGPe1r2sNajbSwzS47tXyi1qr96ttziQwwABEABZ2CITbNx4kcrAHyp0t7MH0QodqYfabSv1GXEZEzozyqCjaBgwsBILePz4Xm29lCKKDtZ7KyZjxIU3TN4hSB6VV7rTTGQe0IjXsmaGQy6XJ7dxdRa5BPdbS4rUb4QhYYgOTn+mumnTK4XU4oyrDSqeaLtGrgVFki1NZT1kweBqYnNLDU24qpBhK6LgFwUj/APPYn/44gRUDoV2wTNjIif7xBMP1KxDH5NUrosmDYeeI8pQf5ZUKX+YrHdHmJOF2xEj6Xd8O/wDPdP6rVpXSPPktyDDtjbbQYDFzA9qOFyvgx7K/Uihl0wHrMPgZxqrqbnxdI3H2b5VtN/8ATZOOHcE//RaxW7hG09jSYO46/Dax34lQSYz5ash8xTkrBcXr2ekSIVJDAggkEHiCOINIvXULyHusr2emb169dR3Jj4anY5SCCDYjhblUQGlq9ChlMOG4HSCMWFgxDBcSoAjkOgmtwVjyk+/nTe/24HtGbEYZcs4uZohp1luLoPz945+dBmOYg3BsRqLcjRd3B6TRNkw+McLKLCGcmwfkElPf3N867vsa62gWCQowPAqb9xBU/wCoo3797KfH4CPqRdnkw8q9wEi2cnwGb6VA376N/a2MuGCpib+8T4Vm/jHIPz8fOrRoiuxXjilzvFhZYWdNO3Dcso8hpQSDKV7BtvPtaPDwDAYQ3RTfEyD/ABpBxUH8oP28KyQamVkp1aDKRZLgkqXmqDBUwVGRsi9EzAY9opFkQ2ZCCD4j9qPu621Vnwxkj0EgD2/K4GVx9B8hXzuDRK6I9t5TLE3C3WAeHwuPllPpTY3Tolnhcb+gjS7cEWHeR9ApUEjlmYLm9L3ob72YFo5y98yS3YG99fxC/wBR4EVuNpYLrYZ4VN+tjvGeRPxJbzsPnWS2HMMVhmwsukkYvGTxsvAfy8PI+FHJvRP074+7/n9GdTjeiv0e4rPgbc0kdT9CPvQokjKMVYWKmxHcRW36L9p2lkhPCRc6/qXQj5H6VLE6kafVrljtfs02NGWTMONYPejZ8shup1uSNCePlRH2lDVfDhLmtVHmWZnow2dOryNMzcNAb61od88R2o07gWP82g+1X0QWKMu1gFFzWGx2LMsjOfxH5DkPlUsrpUaPTRufL6I1MsNafK0jLWY9IFamulqbFJZqoRs0e4u2hh8Yoc2jmHVOe6+qN6MB8zXekrZTYbaEeJUWEsiPpylRlzj1sG9ayE81Fnc/GxbWwQTE6thXiLnmxQ3jcHvYAqwq0OqMWbUrRadJUgGzceTzRPm0iUBt3t4JMHiEni4royng6H4kbwIopdNG8AXDLhwfeYhxK4/LEl8gPm39NBm9VMrCXvlu5HtCH+0cB2iR7+IfGGA1Nh+McxzGooZmrndfeubAy9ZCbg6SI3wSDuYd/ceIrZ7R3cwu14ziNnlYsQBeaBiBc8zYeP4hoedjXHAyvXRTuNwTwuY5UZHXQqwsRTIrgHa7euV6uOFhqk7PwUk8qxRKWdzZQP37h41DrUPN7Bhsi6YrEoDI3OGBhdYx3O41PhYc64IR93d/sPA0WAnmMjRjL7USMiyX0ivxKDhnP2rfHAq0cqBQrP1hcDg5kTKXHidD418p3o49DG8UmKw8kErXfDdX1Ln4sjZh1bHnYrp52rg2BYixIPIkfLSn4WrfdLG5HUucZAto3a06AaRyk/EByVvofOh3G1K0UhLZZwipINQ4HqUpqEj0IO0KrXdGRtjSeQglLeVhWRrXbIHsezpp20kxQ6mEc8n438v+1CPdnZOq+zU7gbz9cnszn3kd2gJ/El7mPzHEeHlSd6sIYJ0xUPZDtc2/DKPiHkw1+dDXZ+MaJ1dDZkYMpHIjUUZNoOuLwDOo/vIRMo/LJHqwHyYU/wAo0Sa/jmpeH2UO88Cyxx4qMaSAK47m4C/yI9BVLsvaLQTRyrxRg3n3j1FxVvupJ12HxGHPNDIngRxt65azoqMvEjRDpwfj/oOgnWeJJU1V1DD15eddw+GtqdANSTwA7zWV3TxRGzU14SSL6Xv+9N777YZMNHECby3Zv0Ly9T9q18/byZ5yx+/ghveXecTv1cR90h4/nbv8u6oETaVQYV6t4JKxttu2elCCgqRNNNE1wvTRegOCym5a5XqoQfRM3e3Ulx0uVOyi/wB5Iw7KD927gKKON2hhNj4NRl7A/u47jrcQ/N3PIePAcBXa9WmPR5+R7Mb0q7HXFwx7TwxzK6KJbcl4K1uRU9hh5UK69Xqciep3BY6SGRZInZHU3VlNiK7XqBwQMLvZhNpxiHaaiKYaR4lBYX/j/L/T5Vm96dxJ8Ecx97CfhlTVSDwzW+H7eNer1cEzler1ergFru1hlafPJrHCrTSD8wj1CfzNlX1qHj8c00ryyG7OxZvM8h4cvSuV6uOGKKfQO/vsUP8AlxH5Sf8AevV6uCbjYu348ecZhZwC0MksMq/8SAuVSQfxLoD4gGgfvHsNsHi5YH1yN2T+ZDqjeoIrlermFEaB6nxtXq9UJG/E9Gn3f3fUp7Tizkw6cB+KZuSoOYqBvDt5sVLnIyooyxoOCIOAHj31yvUr1oeO3bICGjDuG+bZ0d+XtK+lif3Ner1HH2Ln+P8AkotwjbEk8hE9/LSqVm1PnXq9Un0jTH5v/H/oQ91R/u+Ifmlk+4FZ3fXG58a68owsY/lGv1Jr1eqs/gjLiX9smV+GNWuHNer1QNhIvTZNer1ccf/Z"/>
          <p:cNvSpPr>
            <a:spLocks noChangeAspect="1" noChangeArrowheads="1"/>
          </p:cNvSpPr>
          <p:nvPr/>
        </p:nvSpPr>
        <p:spPr bwMode="auto">
          <a:xfrm>
            <a:off x="63500" y="-927100"/>
            <a:ext cx="2390775"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9220" name="Picture 4" descr="http://tattletailzz.com/wp-content/uploads/2011/05/sem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7992888" cy="5079914"/>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317500"/>
          </a:effectLst>
          <a:extLst/>
        </p:spPr>
      </p:pic>
    </p:spTree>
    <p:extLst>
      <p:ext uri="{BB962C8B-B14F-4D97-AF65-F5344CB8AC3E}">
        <p14:creationId xmlns:p14="http://schemas.microsoft.com/office/powerpoint/2010/main" val="148757991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440" y="188640"/>
            <a:ext cx="7125113" cy="924475"/>
          </a:xfrm>
        </p:spPr>
        <p:txBody>
          <a:bodyPr/>
          <a:lstStyle/>
          <a:p>
            <a:pPr algn="ctr"/>
            <a:r>
              <a:rPr lang="en-CA" dirty="0" smtClean="0"/>
              <a:t>Two Types of Reproduction</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07899740"/>
              </p:ext>
            </p:extLst>
          </p:nvPr>
        </p:nvGraphicFramePr>
        <p:xfrm>
          <a:off x="251521" y="2662121"/>
          <a:ext cx="8568951" cy="3860157"/>
        </p:xfrm>
        <a:graphic>
          <a:graphicData uri="http://schemas.openxmlformats.org/drawingml/2006/table">
            <a:tbl>
              <a:tblPr/>
              <a:tblGrid>
                <a:gridCol w="3784996">
                  <a:extLst>
                    <a:ext uri="{9D8B030D-6E8A-4147-A177-3AD203B41FA5}">
                      <a16:colId xmlns:a16="http://schemas.microsoft.com/office/drawing/2014/main" val="20000"/>
                    </a:ext>
                  </a:extLst>
                </a:gridCol>
                <a:gridCol w="4783955">
                  <a:extLst>
                    <a:ext uri="{9D8B030D-6E8A-4147-A177-3AD203B41FA5}">
                      <a16:colId xmlns:a16="http://schemas.microsoft.com/office/drawing/2014/main" val="20001"/>
                    </a:ext>
                  </a:extLst>
                </a:gridCol>
              </a:tblGrid>
              <a:tr h="694871">
                <a:tc gridSpan="2">
                  <a:txBody>
                    <a:bodyPr/>
                    <a:lstStyle/>
                    <a:p>
                      <a:pPr algn="ctr"/>
                      <a:r>
                        <a:rPr lang="en-CA" b="1" dirty="0" smtClean="0"/>
                        <a:t>Differences </a:t>
                      </a:r>
                      <a:r>
                        <a:rPr lang="en-CA" b="1" dirty="0"/>
                        <a:t>between sexual and asexual reproduction</a:t>
                      </a:r>
                    </a:p>
                  </a:txBody>
                  <a:tcPr anchor="ctr"/>
                </a:tc>
                <a:tc hMerge="1">
                  <a:txBody>
                    <a:bodyPr/>
                    <a:lstStyle/>
                    <a:p>
                      <a:endParaRPr lang="en-CA"/>
                    </a:p>
                  </a:txBody>
                  <a:tcPr/>
                </a:tc>
                <a:extLst>
                  <a:ext uri="{0D108BD9-81ED-4DB2-BD59-A6C34878D82A}">
                    <a16:rowId xmlns:a16="http://schemas.microsoft.com/office/drawing/2014/main" val="10000"/>
                  </a:ext>
                </a:extLst>
              </a:tr>
              <a:tr h="506446">
                <a:tc>
                  <a:txBody>
                    <a:bodyPr/>
                    <a:lstStyle/>
                    <a:p>
                      <a:r>
                        <a:rPr lang="en-CA" b="1" dirty="0"/>
                        <a:t>Sexual Reproduction</a:t>
                      </a:r>
                    </a:p>
                  </a:txBody>
                  <a:tcPr anchor="ctr">
                    <a:lnL>
                      <a:noFill/>
                    </a:lnL>
                    <a:lnR>
                      <a:noFill/>
                    </a:lnR>
                    <a:lnB>
                      <a:noFill/>
                    </a:lnB>
                  </a:tcPr>
                </a:tc>
                <a:tc>
                  <a:txBody>
                    <a:bodyPr/>
                    <a:lstStyle/>
                    <a:p>
                      <a:r>
                        <a:rPr lang="en-CA" b="1" dirty="0"/>
                        <a:t>Asexual Reproduction</a:t>
                      </a:r>
                    </a:p>
                  </a:txBody>
                  <a:tcPr anchor="ctr">
                    <a:lnL>
                      <a:noFill/>
                    </a:lnL>
                    <a:lnR>
                      <a:noFill/>
                    </a:lnR>
                    <a:lnT>
                      <a:noFill/>
                    </a:lnT>
                    <a:lnB>
                      <a:noFill/>
                    </a:lnB>
                  </a:tcPr>
                </a:tc>
                <a:extLst>
                  <a:ext uri="{0D108BD9-81ED-4DB2-BD59-A6C34878D82A}">
                    <a16:rowId xmlns:a16="http://schemas.microsoft.com/office/drawing/2014/main" val="10001"/>
                  </a:ext>
                </a:extLst>
              </a:tr>
              <a:tr h="886280">
                <a:tc>
                  <a:txBody>
                    <a:bodyPr/>
                    <a:lstStyle/>
                    <a:p>
                      <a:r>
                        <a:rPr lang="en-CA" dirty="0"/>
                        <a:t>needs </a:t>
                      </a:r>
                      <a:r>
                        <a:rPr lang="en-CA" b="1" dirty="0"/>
                        <a:t>two</a:t>
                      </a:r>
                      <a:r>
                        <a:rPr lang="en-CA" dirty="0"/>
                        <a:t> organisms of the same species</a:t>
                      </a:r>
                    </a:p>
                  </a:txBody>
                  <a:tcPr anchor="ctr">
                    <a:lnL>
                      <a:noFill/>
                    </a:lnL>
                    <a:lnR>
                      <a:noFill/>
                    </a:lnR>
                    <a:lnT>
                      <a:noFill/>
                    </a:lnT>
                    <a:lnB>
                      <a:noFill/>
                    </a:lnB>
                  </a:tcPr>
                </a:tc>
                <a:tc>
                  <a:txBody>
                    <a:bodyPr/>
                    <a:lstStyle/>
                    <a:p>
                      <a:r>
                        <a:rPr lang="en-CA" dirty="0"/>
                        <a:t>only needs </a:t>
                      </a:r>
                      <a:r>
                        <a:rPr lang="en-CA" b="1" dirty="0"/>
                        <a:t>one</a:t>
                      </a:r>
                      <a:r>
                        <a:rPr lang="en-CA" dirty="0"/>
                        <a:t> organism</a:t>
                      </a:r>
                    </a:p>
                  </a:txBody>
                  <a:tcPr anchor="ctr">
                    <a:lnL>
                      <a:noFill/>
                    </a:lnL>
                    <a:lnR>
                      <a:noFill/>
                    </a:lnR>
                    <a:lnT>
                      <a:noFill/>
                    </a:lnT>
                    <a:lnB>
                      <a:noFill/>
                    </a:lnB>
                  </a:tcPr>
                </a:tc>
                <a:extLst>
                  <a:ext uri="{0D108BD9-81ED-4DB2-BD59-A6C34878D82A}">
                    <a16:rowId xmlns:a16="http://schemas.microsoft.com/office/drawing/2014/main" val="10002"/>
                  </a:ext>
                </a:extLst>
              </a:tr>
              <a:tr h="886280">
                <a:tc>
                  <a:txBody>
                    <a:bodyPr/>
                    <a:lstStyle/>
                    <a:p>
                      <a:r>
                        <a:rPr lang="en-CA" dirty="0"/>
                        <a:t>child is </a:t>
                      </a:r>
                      <a:r>
                        <a:rPr lang="en-CA" b="1" dirty="0"/>
                        <a:t>different</a:t>
                      </a:r>
                      <a:r>
                        <a:rPr lang="en-CA" dirty="0"/>
                        <a:t> to the parents</a:t>
                      </a:r>
                    </a:p>
                  </a:txBody>
                  <a:tcPr anchor="ctr">
                    <a:lnL>
                      <a:noFill/>
                    </a:lnL>
                    <a:lnR>
                      <a:noFill/>
                    </a:lnR>
                    <a:lnT>
                      <a:noFill/>
                    </a:lnT>
                    <a:lnB>
                      <a:noFill/>
                    </a:lnB>
                  </a:tcPr>
                </a:tc>
                <a:tc>
                  <a:txBody>
                    <a:bodyPr/>
                    <a:lstStyle/>
                    <a:p>
                      <a:r>
                        <a:rPr lang="en-CA" dirty="0"/>
                        <a:t>child is an </a:t>
                      </a:r>
                      <a:r>
                        <a:rPr lang="en-CA" b="1" dirty="0"/>
                        <a:t>exact copy</a:t>
                      </a:r>
                      <a:r>
                        <a:rPr lang="en-CA" dirty="0"/>
                        <a:t> of the parent</a:t>
                      </a:r>
                    </a:p>
                  </a:txBody>
                  <a:tcPr anchor="ctr">
                    <a:lnL>
                      <a:noFill/>
                    </a:lnL>
                    <a:lnR>
                      <a:noFill/>
                    </a:lnR>
                    <a:lnT>
                      <a:noFill/>
                    </a:lnT>
                    <a:lnB>
                      <a:noFill/>
                    </a:lnB>
                  </a:tcPr>
                </a:tc>
                <a:extLst>
                  <a:ext uri="{0D108BD9-81ED-4DB2-BD59-A6C34878D82A}">
                    <a16:rowId xmlns:a16="http://schemas.microsoft.com/office/drawing/2014/main" val="10003"/>
                  </a:ext>
                </a:extLst>
              </a:tr>
              <a:tr h="886280">
                <a:tc>
                  <a:txBody>
                    <a:bodyPr/>
                    <a:lstStyle/>
                    <a:p>
                      <a:r>
                        <a:rPr lang="en-CA" dirty="0"/>
                        <a:t>special cells called </a:t>
                      </a:r>
                      <a:r>
                        <a:rPr lang="en-CA" b="1" dirty="0"/>
                        <a:t>gametes</a:t>
                      </a:r>
                      <a:r>
                        <a:rPr lang="en-CA" dirty="0"/>
                        <a:t> are created</a:t>
                      </a:r>
                    </a:p>
                  </a:txBody>
                  <a:tcPr anchor="ctr">
                    <a:lnL>
                      <a:noFill/>
                    </a:lnL>
                    <a:lnR>
                      <a:noFill/>
                    </a:lnR>
                    <a:lnT>
                      <a:noFill/>
                    </a:lnT>
                    <a:lnB>
                      <a:noFill/>
                    </a:lnB>
                  </a:tcPr>
                </a:tc>
                <a:tc>
                  <a:txBody>
                    <a:bodyPr/>
                    <a:lstStyle/>
                    <a:p>
                      <a:r>
                        <a:rPr lang="en-CA" dirty="0"/>
                        <a:t>no special cells involved</a:t>
                      </a:r>
                    </a:p>
                  </a:txBody>
                  <a:tcPr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5" name="Rectangle 1"/>
          <p:cNvSpPr>
            <a:spLocks noChangeArrowheads="1"/>
          </p:cNvSpPr>
          <p:nvPr/>
        </p:nvSpPr>
        <p:spPr bwMode="auto">
          <a:xfrm>
            <a:off x="251521" y="1061683"/>
            <a:ext cx="8568952"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Organisms can reproduce their cells in two ways: by </a:t>
            </a:r>
            <a:r>
              <a:rPr kumimoji="0" lang="en-US" sz="2000" b="1" i="0" u="none" strike="noStrike" cap="none" normalizeH="0" baseline="0" dirty="0" smtClean="0">
                <a:ln>
                  <a:noFill/>
                </a:ln>
                <a:solidFill>
                  <a:schemeClr val="tx1"/>
                </a:solidFill>
                <a:effectLst/>
                <a:latin typeface="Arial" pitchFamily="34" charset="0"/>
                <a:cs typeface="Arial" pitchFamily="34" charset="0"/>
              </a:rPr>
              <a:t>sexual</a:t>
            </a:r>
            <a:r>
              <a:rPr kumimoji="0" lang="en-US" sz="2000" b="0" i="0" u="none" strike="noStrike" cap="none" normalizeH="0" baseline="0" dirty="0" smtClean="0">
                <a:ln>
                  <a:noFill/>
                </a:ln>
                <a:solidFill>
                  <a:schemeClr val="tx1"/>
                </a:solidFill>
                <a:effectLst/>
                <a:latin typeface="Arial" pitchFamily="34" charset="0"/>
                <a:cs typeface="Arial" pitchFamily="34" charset="0"/>
              </a:rPr>
              <a:t> reproduction and by </a:t>
            </a:r>
            <a:r>
              <a:rPr kumimoji="0" lang="en-US" sz="2000" b="1" i="0" u="none" strike="noStrike" cap="none" normalizeH="0" baseline="0" dirty="0" smtClean="0">
                <a:ln>
                  <a:noFill/>
                </a:ln>
                <a:solidFill>
                  <a:schemeClr val="tx1"/>
                </a:solidFill>
                <a:effectLst/>
                <a:latin typeface="Arial" pitchFamily="34" charset="0"/>
                <a:cs typeface="Arial" pitchFamily="34" charset="0"/>
              </a:rPr>
              <a:t>asexual</a:t>
            </a:r>
            <a:r>
              <a:rPr kumimoji="0" lang="en-US" sz="2000" b="0" i="0" u="none" strike="noStrike" cap="none" normalizeH="0" baseline="0" dirty="0" smtClean="0">
                <a:ln>
                  <a:noFill/>
                </a:ln>
                <a:solidFill>
                  <a:schemeClr val="tx1"/>
                </a:solidFill>
                <a:effectLst/>
                <a:latin typeface="Arial" pitchFamily="34" charset="0"/>
                <a:cs typeface="Arial" pitchFamily="34" charset="0"/>
              </a:rPr>
              <a:t> reproduction. </a:t>
            </a: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Many organisms use both types of reproduction to create more cells in their bodies and to make children.</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91109053"/>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784976" cy="6408712"/>
          </a:xfrm>
        </p:spPr>
        <p:txBody>
          <a:bodyPr>
            <a:normAutofit/>
          </a:bodyPr>
          <a:lstStyle/>
          <a:p>
            <a:r>
              <a:rPr lang="en-CA" sz="2400" dirty="0" smtClean="0"/>
              <a:t>When an organism reproduces,</a:t>
            </a:r>
          </a:p>
          <a:p>
            <a:pPr marL="0" indent="0">
              <a:buNone/>
            </a:pPr>
            <a:r>
              <a:rPr lang="en-CA" sz="2400" dirty="0" smtClean="0"/>
              <a:t> there are two possible outcomes:</a:t>
            </a:r>
          </a:p>
          <a:p>
            <a:pPr lvl="1"/>
            <a:r>
              <a:rPr lang="en-CA" sz="2400" dirty="0" smtClean="0"/>
              <a:t>The offspring are genetically</a:t>
            </a:r>
          </a:p>
          <a:p>
            <a:pPr marL="457200" lvl="1" indent="0">
              <a:buNone/>
            </a:pPr>
            <a:r>
              <a:rPr lang="en-CA" sz="2400" dirty="0" smtClean="0"/>
              <a:t> identical to the parent </a:t>
            </a:r>
          </a:p>
          <a:p>
            <a:pPr marL="457200" lvl="1" indent="0">
              <a:buNone/>
            </a:pPr>
            <a:r>
              <a:rPr lang="en-CA" sz="2400" dirty="0" smtClean="0"/>
              <a:t>(asexual reproduction)</a:t>
            </a:r>
          </a:p>
          <a:p>
            <a:pPr lvl="1"/>
            <a:endParaRPr lang="en-CA" sz="2400" dirty="0"/>
          </a:p>
          <a:p>
            <a:pPr marL="457200" lvl="1" indent="0">
              <a:buNone/>
            </a:pPr>
            <a:endParaRPr lang="en-CA" sz="2400" dirty="0" smtClean="0"/>
          </a:p>
          <a:p>
            <a:pPr lvl="7"/>
            <a:r>
              <a:rPr lang="en-CA" sz="2400" dirty="0" smtClean="0"/>
              <a:t>The offspring are genetically different from the parent (sexual reproduction)</a:t>
            </a:r>
            <a:endParaRPr lang="en-CA" sz="2400" dirty="0"/>
          </a:p>
        </p:txBody>
      </p:sp>
      <p:pic>
        <p:nvPicPr>
          <p:cNvPr id="1026" name="Picture 2" descr="https://encrypted-tbn0.google.com/images?q=tbn:ANd9GcRDdcweaSgiUM1wOCGLJgBGw52MH43XvOQkg9nDOwj4SNtxMgzx0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88640"/>
            <a:ext cx="3384376" cy="44401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www.ewart.org.uk/biology/pics/sexu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61048"/>
            <a:ext cx="3506654" cy="29969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74227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2456"/>
            <a:ext cx="7776864" cy="4416664"/>
          </a:xfrm>
        </p:spPr>
        <p:txBody>
          <a:bodyPr>
            <a:normAutofit lnSpcReduction="10000"/>
          </a:bodyPr>
          <a:lstStyle/>
          <a:p>
            <a:r>
              <a:rPr lang="en-CA" dirty="0" smtClean="0"/>
              <a:t>The cells of our bodies continually divide for growth, repair and replacement</a:t>
            </a:r>
          </a:p>
          <a:p>
            <a:endParaRPr lang="en-CA" dirty="0" smtClean="0"/>
          </a:p>
          <a:p>
            <a:r>
              <a:rPr lang="en-CA" dirty="0" smtClean="0"/>
              <a:t>Stomatic cells are the cells of our bodies  and they can be many different types of cells</a:t>
            </a:r>
          </a:p>
          <a:p>
            <a:pPr marL="0" indent="0">
              <a:buNone/>
            </a:pPr>
            <a:endParaRPr lang="en-CA" dirty="0" smtClean="0"/>
          </a:p>
          <a:p>
            <a:pPr lvl="1"/>
            <a:r>
              <a:rPr lang="en-CA" dirty="0" smtClean="0"/>
              <a:t>Brain, heart, skin, liver, red blood cells and</a:t>
            </a:r>
          </a:p>
          <a:p>
            <a:pPr marL="457200" lvl="1" indent="0">
              <a:buNone/>
            </a:pPr>
            <a:r>
              <a:rPr lang="en-CA" dirty="0" smtClean="0"/>
              <a:t>many others</a:t>
            </a:r>
          </a:p>
          <a:p>
            <a:pPr marL="457200" lvl="1" indent="0">
              <a:buNone/>
            </a:pPr>
            <a:endParaRPr lang="en-CA" dirty="0" smtClean="0"/>
          </a:p>
          <a:p>
            <a:r>
              <a:rPr lang="en-CA" dirty="0" smtClean="0"/>
              <a:t>Estimates of the total number of cells in </a:t>
            </a:r>
          </a:p>
          <a:p>
            <a:pPr marL="0" indent="0">
              <a:buNone/>
            </a:pPr>
            <a:r>
              <a:rPr lang="en-CA" dirty="0" smtClean="0"/>
              <a:t>our bodies go from 60,000,000,000,000 to</a:t>
            </a:r>
          </a:p>
          <a:p>
            <a:pPr marL="0" indent="0">
              <a:buNone/>
            </a:pPr>
            <a:r>
              <a:rPr lang="en-CA" dirty="0" smtClean="0"/>
              <a:t> 100,000,000,000,000</a:t>
            </a:r>
            <a:endParaRPr lang="en-CA" dirty="0"/>
          </a:p>
        </p:txBody>
      </p:sp>
      <p:pic>
        <p:nvPicPr>
          <p:cNvPr id="8194" name="Picture 2" descr="https://encrypted-tbn0.google.com/images?q=tbn:ANd9GcSHDVbm-5kjSMcpUciN-MdJJN3L2cP3JGn91i-YLjO14LbMhoUp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322983"/>
            <a:ext cx="3384376" cy="25350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196" name="Picture 4" descr="https://encrypted-tbn1.google.com/images?q=tbn:ANd9GcRwOOUnLs5pHe5RnDW2ERws-i7nKEwQ63buzSzRk9e49RGFOJH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988840"/>
            <a:ext cx="3217308" cy="42923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035528"/>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548680"/>
            <a:ext cx="7125112" cy="4051437"/>
          </a:xfrm>
        </p:spPr>
        <p:txBody>
          <a:bodyPr/>
          <a:lstStyle/>
          <a:p>
            <a:r>
              <a:rPr lang="en-CA" dirty="0" smtClean="0"/>
              <a:t>Some cells last a lifetime, other only a few days</a:t>
            </a:r>
          </a:p>
          <a:p>
            <a:pPr marL="0" indent="0">
              <a:buNone/>
            </a:pPr>
            <a:endParaRPr lang="en-CA" dirty="0" smtClean="0"/>
          </a:p>
          <a:p>
            <a:r>
              <a:rPr lang="en-CA" dirty="0" smtClean="0"/>
              <a:t>Before a cell divides it makes a copy of each chromosome</a:t>
            </a:r>
          </a:p>
          <a:p>
            <a:pPr marL="0" indent="0">
              <a:buNone/>
            </a:pPr>
            <a:endParaRPr lang="en-CA" dirty="0" smtClean="0"/>
          </a:p>
          <a:p>
            <a:r>
              <a:rPr lang="en-CA" dirty="0" smtClean="0"/>
              <a:t>Mitosis is the process by which these chromosomes divide</a:t>
            </a:r>
          </a:p>
          <a:p>
            <a:pPr marL="0" indent="0">
              <a:buNone/>
            </a:pPr>
            <a:endParaRPr lang="en-CA" dirty="0" smtClean="0"/>
          </a:p>
          <a:p>
            <a:r>
              <a:rPr lang="en-CA" dirty="0" smtClean="0"/>
              <a:t>When the cell divides it produces two cells that are identical to each other and the original</a:t>
            </a:r>
            <a:endParaRPr lang="en-CA" dirty="0"/>
          </a:p>
        </p:txBody>
      </p:sp>
      <p:pic>
        <p:nvPicPr>
          <p:cNvPr id="10242" name="Picture 2" descr="http://www.ewart.org.uk/biology/pics/mitosi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521832"/>
            <a:ext cx="6696744" cy="2137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07472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712968" cy="924475"/>
          </a:xfrm>
        </p:spPr>
        <p:txBody>
          <a:bodyPr/>
          <a:lstStyle/>
          <a:p>
            <a:r>
              <a:rPr lang="en-CA" dirty="0" smtClean="0"/>
              <a:t>Cell Division and Asexual Reproduction (Mitosis)</a:t>
            </a:r>
            <a:endParaRPr lang="en-CA" dirty="0"/>
          </a:p>
        </p:txBody>
      </p:sp>
      <p:sp>
        <p:nvSpPr>
          <p:cNvPr id="3" name="Content Placeholder 2"/>
          <p:cNvSpPr>
            <a:spLocks noGrp="1"/>
          </p:cNvSpPr>
          <p:nvPr>
            <p:ph idx="1"/>
          </p:nvPr>
        </p:nvSpPr>
        <p:spPr>
          <a:xfrm>
            <a:off x="0" y="1552337"/>
            <a:ext cx="9036496" cy="4662046"/>
          </a:xfrm>
        </p:spPr>
        <p:txBody>
          <a:bodyPr>
            <a:normAutofit lnSpcReduction="10000"/>
          </a:bodyPr>
          <a:lstStyle/>
          <a:p>
            <a:r>
              <a:rPr lang="en-CA" sz="2000" dirty="0" smtClean="0"/>
              <a:t>When a unicellular organism splits to</a:t>
            </a:r>
          </a:p>
          <a:p>
            <a:pPr marL="0" indent="0">
              <a:buNone/>
            </a:pPr>
            <a:r>
              <a:rPr lang="en-CA" sz="2000" dirty="0" smtClean="0"/>
              <a:t> form two organisms during binary fission, </a:t>
            </a:r>
          </a:p>
          <a:p>
            <a:pPr marL="0" indent="0">
              <a:buNone/>
            </a:pPr>
            <a:r>
              <a:rPr lang="en-CA" sz="2000" dirty="0" smtClean="0"/>
              <a:t>each daughter cell receives the contents </a:t>
            </a:r>
          </a:p>
          <a:p>
            <a:pPr marL="0" indent="0">
              <a:buNone/>
            </a:pPr>
            <a:r>
              <a:rPr lang="en-CA" sz="2000" dirty="0" smtClean="0"/>
              <a:t>and divide equally</a:t>
            </a:r>
          </a:p>
          <a:p>
            <a:pPr lvl="1"/>
            <a:r>
              <a:rPr lang="en-CA" sz="2000" dirty="0" smtClean="0"/>
              <a:t>Organelles and DNA must duplicate </a:t>
            </a:r>
          </a:p>
          <a:p>
            <a:pPr marL="457200" lvl="1" indent="0">
              <a:buNone/>
            </a:pPr>
            <a:r>
              <a:rPr lang="en-CA" sz="2000" dirty="0" smtClean="0"/>
              <a:t>before the contents are divided</a:t>
            </a:r>
          </a:p>
          <a:p>
            <a:pPr lvl="1"/>
            <a:r>
              <a:rPr lang="en-CA" sz="2000" dirty="0" smtClean="0"/>
              <a:t>If not, each cell would only receive </a:t>
            </a:r>
          </a:p>
          <a:p>
            <a:pPr marL="457200" lvl="1" indent="0">
              <a:buNone/>
            </a:pPr>
            <a:r>
              <a:rPr lang="en-CA" sz="2000" dirty="0" smtClean="0"/>
              <a:t>half the DNA it needs</a:t>
            </a:r>
          </a:p>
          <a:p>
            <a:pPr lvl="1"/>
            <a:r>
              <a:rPr lang="en-CA" sz="2000" dirty="0" smtClean="0"/>
              <a:t>For a very short time, the parent will</a:t>
            </a:r>
          </a:p>
          <a:p>
            <a:pPr marL="457200" lvl="1" indent="0">
              <a:buNone/>
            </a:pPr>
            <a:r>
              <a:rPr lang="en-CA" sz="2000" dirty="0" smtClean="0"/>
              <a:t> have twice the DNA (therefore</a:t>
            </a:r>
          </a:p>
          <a:p>
            <a:pPr marL="457200" lvl="1" indent="0">
              <a:buNone/>
            </a:pPr>
            <a:r>
              <a:rPr lang="en-CA" sz="2000" dirty="0" smtClean="0"/>
              <a:t> twice the chromosomes) it requires</a:t>
            </a:r>
          </a:p>
        </p:txBody>
      </p:sp>
      <p:pic>
        <p:nvPicPr>
          <p:cNvPr id="5122" name="Picture 2" descr="https://encrypted-tbn1.google.com/images?q=tbn:ANd9GcRVGqFcLEvfXRvLN256phjhehdsujUbuR2Y6iatbD0Ram6kLnl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908720"/>
            <a:ext cx="3635897" cy="59492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755576" y="6309320"/>
            <a:ext cx="4572000" cy="307777"/>
          </a:xfrm>
          <a:prstGeom prst="rect">
            <a:avLst/>
          </a:prstGeom>
        </p:spPr>
        <p:txBody>
          <a:bodyPr>
            <a:spAutoFit/>
          </a:bodyPr>
          <a:lstStyle/>
          <a:p>
            <a:r>
              <a:rPr lang="en-CA" sz="1400" dirty="0">
                <a:hlinkClick r:id="rId3"/>
              </a:rPr>
              <a:t>http://</a:t>
            </a:r>
            <a:r>
              <a:rPr lang="en-CA" sz="1400" dirty="0" smtClean="0">
                <a:hlinkClick r:id="rId3"/>
              </a:rPr>
              <a:t>www.cellsalive.com/mitosis.htm</a:t>
            </a:r>
            <a:r>
              <a:rPr lang="en-CA" sz="1400" dirty="0" smtClean="0"/>
              <a:t> </a:t>
            </a:r>
            <a:endParaRPr lang="en-CA" sz="1400" dirty="0"/>
          </a:p>
        </p:txBody>
      </p:sp>
    </p:spTree>
    <p:extLst>
      <p:ext uri="{BB962C8B-B14F-4D97-AF65-F5344CB8AC3E}">
        <p14:creationId xmlns:p14="http://schemas.microsoft.com/office/powerpoint/2010/main" val="405907619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640960" cy="924475"/>
          </a:xfrm>
        </p:spPr>
        <p:txBody>
          <a:bodyPr/>
          <a:lstStyle/>
          <a:p>
            <a:r>
              <a:rPr lang="en-CA" dirty="0" smtClean="0"/>
              <a:t>Mitosis</a:t>
            </a:r>
            <a:endParaRPr lang="en-CA" dirty="0"/>
          </a:p>
        </p:txBody>
      </p:sp>
      <p:sp>
        <p:nvSpPr>
          <p:cNvPr id="3" name="Content Placeholder 2"/>
          <p:cNvSpPr>
            <a:spLocks noGrp="1"/>
          </p:cNvSpPr>
          <p:nvPr>
            <p:ph idx="1"/>
          </p:nvPr>
        </p:nvSpPr>
        <p:spPr>
          <a:xfrm>
            <a:off x="3203848" y="1807361"/>
            <a:ext cx="5616624" cy="4051437"/>
          </a:xfrm>
        </p:spPr>
        <p:txBody>
          <a:bodyPr/>
          <a:lstStyle/>
          <a:p>
            <a:r>
              <a:rPr lang="en-CA" sz="2400" dirty="0"/>
              <a:t>Multicellular organisms must </a:t>
            </a:r>
            <a:r>
              <a:rPr lang="en-CA" sz="2400" dirty="0" smtClean="0"/>
              <a:t>also </a:t>
            </a:r>
            <a:r>
              <a:rPr lang="en-CA" sz="2400" dirty="0"/>
              <a:t>replicate new cells to repair, replace or to grow</a:t>
            </a:r>
          </a:p>
          <a:p>
            <a:pPr lvl="1"/>
            <a:r>
              <a:rPr lang="en-CA" sz="2400" dirty="0"/>
              <a:t>To do this, multicellular organisms must duplicate their components before dividing into two cells</a:t>
            </a:r>
          </a:p>
          <a:p>
            <a:pPr lvl="1"/>
            <a:r>
              <a:rPr lang="en-CA" sz="2400" dirty="0"/>
              <a:t>This is known as Mitosis or Normal Cell Division</a:t>
            </a:r>
          </a:p>
          <a:p>
            <a:pPr marL="0" indent="0">
              <a:buNone/>
            </a:pPr>
            <a:endParaRPr lang="en-CA" dirty="0"/>
          </a:p>
        </p:txBody>
      </p:sp>
      <p:pic>
        <p:nvPicPr>
          <p:cNvPr id="6146" name="Picture 2" descr="https://encrypted-tbn3.google.com/images?q=tbn:ANd9GcQCRZVipt2k8GrCHv2M84DcCf09kKJXvzDSeDXeA16wiSC-u-U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0728"/>
            <a:ext cx="3275855" cy="58772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090196"/>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368" y="620688"/>
            <a:ext cx="7125113" cy="924475"/>
          </a:xfrm>
        </p:spPr>
        <p:txBody>
          <a:bodyPr/>
          <a:lstStyle/>
          <a:p>
            <a:pPr eaLnBrk="1" hangingPunct="1"/>
            <a:r>
              <a:rPr lang="en-US" dirty="0" smtClean="0"/>
              <a:t>Mitosis</a:t>
            </a:r>
            <a:endParaRPr lang="en-CA" dirty="0" smtClean="0"/>
          </a:p>
        </p:txBody>
      </p:sp>
      <p:sp>
        <p:nvSpPr>
          <p:cNvPr id="78851" name="Rectangle 3"/>
          <p:cNvSpPr>
            <a:spLocks noGrp="1" noChangeArrowheads="1"/>
          </p:cNvSpPr>
          <p:nvPr>
            <p:ph idx="1"/>
          </p:nvPr>
        </p:nvSpPr>
        <p:spPr>
          <a:xfrm>
            <a:off x="328613" y="3657600"/>
            <a:ext cx="8208962" cy="2398713"/>
          </a:xfrm>
        </p:spPr>
        <p:txBody>
          <a:bodyPr/>
          <a:lstStyle/>
          <a:p>
            <a:pPr eaLnBrk="1" hangingPunct="1"/>
            <a:r>
              <a:rPr lang="en-US" dirty="0"/>
              <a:t>M</a:t>
            </a:r>
            <a:r>
              <a:rPr lang="en-US" dirty="0" smtClean="0"/>
              <a:t>aintains the diploid number of chromosomes in the daughter cells </a:t>
            </a:r>
            <a:r>
              <a:rPr lang="en-US" dirty="0" smtClean="0">
                <a:sym typeface="Wingdings" pitchFamily="2" charset="2"/>
              </a:rPr>
              <a:t> cell division produces the same number of chromosomes as the parent</a:t>
            </a:r>
          </a:p>
          <a:p>
            <a:pPr eaLnBrk="1" hangingPunct="1"/>
            <a:r>
              <a:rPr lang="en-US" dirty="0" smtClean="0">
                <a:sym typeface="Wingdings" pitchFamily="2" charset="2"/>
              </a:rPr>
              <a:t>Complete exact copy of DNA</a:t>
            </a:r>
            <a:endParaRPr lang="en-US" dirty="0" smtClean="0"/>
          </a:p>
          <a:p>
            <a:pPr eaLnBrk="1" hangingPunct="1"/>
            <a:r>
              <a:rPr lang="en-US" dirty="0" smtClean="0"/>
              <a:t>responsible for growth and replacement of dead cells</a:t>
            </a:r>
            <a:endParaRPr lang="en-CA" dirty="0" smtClean="0"/>
          </a:p>
        </p:txBody>
      </p:sp>
      <p:pic>
        <p:nvPicPr>
          <p:cNvPr id="78852" name="Picture 4" descr="mitosis"/>
          <p:cNvPicPr>
            <a:picLocks noChangeAspect="1" noChangeArrowheads="1"/>
          </p:cNvPicPr>
          <p:nvPr/>
        </p:nvPicPr>
        <p:blipFill>
          <a:blip r:embed="rId2" cstate="print"/>
          <a:srcRect/>
          <a:stretch>
            <a:fillRect/>
          </a:stretch>
        </p:blipFill>
        <p:spPr bwMode="auto">
          <a:xfrm>
            <a:off x="2743200" y="228600"/>
            <a:ext cx="6197600" cy="3517900"/>
          </a:xfrm>
          <a:prstGeom prst="rect">
            <a:avLst/>
          </a:prstGeom>
          <a:noFill/>
          <a:ln w="9525">
            <a:noFill/>
            <a:miter lim="800000"/>
            <a:headEnd/>
            <a:tailEnd/>
          </a:ln>
        </p:spPr>
      </p:pic>
      <p:sp>
        <p:nvSpPr>
          <p:cNvPr id="78853" name="Text Box 2"/>
          <p:cNvSpPr txBox="1">
            <a:spLocks noChangeArrowheads="1"/>
          </p:cNvSpPr>
          <p:nvPr/>
        </p:nvSpPr>
        <p:spPr bwMode="auto">
          <a:xfrm>
            <a:off x="3492500" y="1700213"/>
            <a:ext cx="1439863" cy="457200"/>
          </a:xfrm>
          <a:prstGeom prst="rect">
            <a:avLst/>
          </a:prstGeom>
          <a:noFill/>
          <a:ln w="9525">
            <a:noFill/>
            <a:miter lim="800000"/>
            <a:headEnd/>
            <a:tailEnd/>
          </a:ln>
        </p:spPr>
        <p:txBody>
          <a:bodyPr>
            <a:spAutoFit/>
          </a:bodyPr>
          <a:lstStyle/>
          <a:p>
            <a:pPr>
              <a:spcBef>
                <a:spcPct val="50000"/>
              </a:spcBef>
            </a:pPr>
            <a:r>
              <a:rPr lang="en-US" dirty="0"/>
              <a:t>PMAT</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dirty="0" smtClean="0"/>
              <a:t>Mitosis</a:t>
            </a:r>
            <a:endParaRPr lang="en-CA" sz="2000" dirty="0" smtClean="0"/>
          </a:p>
        </p:txBody>
      </p:sp>
      <p:sp>
        <p:nvSpPr>
          <p:cNvPr id="79875" name="Content Placeholder 2"/>
          <p:cNvSpPr>
            <a:spLocks noGrp="1"/>
          </p:cNvSpPr>
          <p:nvPr>
            <p:ph idx="1"/>
          </p:nvPr>
        </p:nvSpPr>
        <p:spPr>
          <a:xfrm>
            <a:off x="131554" y="1634262"/>
            <a:ext cx="7125112" cy="4051437"/>
          </a:xfrm>
        </p:spPr>
        <p:txBody>
          <a:bodyPr/>
          <a:lstStyle/>
          <a:p>
            <a:r>
              <a:rPr lang="en-US" dirty="0" smtClean="0"/>
              <a:t>Mitosis is divided into four phases:</a:t>
            </a:r>
          </a:p>
          <a:p>
            <a:pPr lvl="1"/>
            <a:r>
              <a:rPr lang="en-US" dirty="0" smtClean="0"/>
              <a:t>Prophase</a:t>
            </a:r>
          </a:p>
          <a:p>
            <a:pPr lvl="1"/>
            <a:r>
              <a:rPr lang="en-US" dirty="0" smtClean="0"/>
              <a:t>Metaphase</a:t>
            </a:r>
          </a:p>
          <a:p>
            <a:pPr lvl="1"/>
            <a:r>
              <a:rPr lang="en-US" dirty="0" smtClean="0"/>
              <a:t>Anaphase</a:t>
            </a:r>
          </a:p>
          <a:p>
            <a:pPr lvl="1"/>
            <a:r>
              <a:rPr lang="en-US" dirty="0" smtClean="0"/>
              <a:t>Telophase</a:t>
            </a:r>
          </a:p>
          <a:p>
            <a:r>
              <a:rPr lang="en-US" dirty="0" smtClean="0">
                <a:hlinkClick r:id="rId2"/>
              </a:rPr>
              <a:t>Mitosis video</a:t>
            </a:r>
            <a:endParaRPr lang="en-US" dirty="0" smtClean="0"/>
          </a:p>
          <a:p>
            <a:pPr lvl="1">
              <a:buFont typeface="Wingdings" pitchFamily="2" charset="2"/>
              <a:buNone/>
            </a:pPr>
            <a:endParaRPr lang="en-CA" dirty="0" smtClean="0"/>
          </a:p>
        </p:txBody>
      </p:sp>
      <p:pic>
        <p:nvPicPr>
          <p:cNvPr id="163842" name="Picture 2" descr="http://www.biologie.uni-hamburg.de/b-online/library/cat-removed/ccycle.gif"/>
          <p:cNvPicPr>
            <a:picLocks noChangeAspect="1" noChangeArrowheads="1"/>
          </p:cNvPicPr>
          <p:nvPr/>
        </p:nvPicPr>
        <p:blipFill>
          <a:blip r:embed="rId3" cstate="print"/>
          <a:srcRect/>
          <a:stretch>
            <a:fillRect/>
          </a:stretch>
        </p:blipFill>
        <p:spPr bwMode="auto">
          <a:xfrm>
            <a:off x="4499992" y="2348880"/>
            <a:ext cx="4554538" cy="4292600"/>
          </a:xfrm>
          <a:prstGeom prst="rect">
            <a:avLst/>
          </a:prstGeom>
          <a:solidFill>
            <a:schemeClr val="accent1">
              <a:lumMod val="60000"/>
              <a:lumOff val="40000"/>
            </a:schemeClr>
          </a:solidFill>
        </p:spPr>
      </p:pic>
      <p:sp>
        <p:nvSpPr>
          <p:cNvPr id="79877" name="TextBox 4"/>
          <p:cNvSpPr txBox="1">
            <a:spLocks noChangeArrowheads="1"/>
          </p:cNvSpPr>
          <p:nvPr/>
        </p:nvSpPr>
        <p:spPr bwMode="auto">
          <a:xfrm>
            <a:off x="5724525" y="3068638"/>
            <a:ext cx="355600" cy="461962"/>
          </a:xfrm>
          <a:prstGeom prst="rect">
            <a:avLst/>
          </a:prstGeom>
          <a:noFill/>
          <a:ln w="9525">
            <a:noFill/>
            <a:miter lim="800000"/>
            <a:headEnd/>
            <a:tailEnd/>
          </a:ln>
        </p:spPr>
        <p:txBody>
          <a:bodyPr wrap="none">
            <a:spAutoFit/>
          </a:bodyPr>
          <a:lstStyle/>
          <a:p>
            <a:r>
              <a:rPr lang="en-US" dirty="0"/>
              <a:t>P</a:t>
            </a:r>
            <a:endParaRPr lang="en-CA" dirty="0"/>
          </a:p>
        </p:txBody>
      </p:sp>
      <p:sp>
        <p:nvSpPr>
          <p:cNvPr id="79878" name="TextBox 5"/>
          <p:cNvSpPr txBox="1">
            <a:spLocks noChangeArrowheads="1"/>
          </p:cNvSpPr>
          <p:nvPr/>
        </p:nvSpPr>
        <p:spPr bwMode="auto">
          <a:xfrm>
            <a:off x="6227763" y="3068638"/>
            <a:ext cx="458787" cy="461962"/>
          </a:xfrm>
          <a:prstGeom prst="rect">
            <a:avLst/>
          </a:prstGeom>
          <a:noFill/>
          <a:ln w="9525">
            <a:noFill/>
            <a:miter lim="800000"/>
            <a:headEnd/>
            <a:tailEnd/>
          </a:ln>
        </p:spPr>
        <p:txBody>
          <a:bodyPr wrap="none">
            <a:spAutoFit/>
          </a:bodyPr>
          <a:lstStyle/>
          <a:p>
            <a:r>
              <a:rPr lang="en-US" dirty="0"/>
              <a:t>M</a:t>
            </a:r>
            <a:endParaRPr lang="en-CA" dirty="0"/>
          </a:p>
        </p:txBody>
      </p:sp>
      <p:sp>
        <p:nvSpPr>
          <p:cNvPr id="79879" name="TextBox 6"/>
          <p:cNvSpPr txBox="1">
            <a:spLocks noChangeArrowheads="1"/>
          </p:cNvSpPr>
          <p:nvPr/>
        </p:nvSpPr>
        <p:spPr bwMode="auto">
          <a:xfrm>
            <a:off x="6588125" y="3213100"/>
            <a:ext cx="407988" cy="461963"/>
          </a:xfrm>
          <a:prstGeom prst="rect">
            <a:avLst/>
          </a:prstGeom>
          <a:noFill/>
          <a:ln w="9525">
            <a:noFill/>
            <a:miter lim="800000"/>
            <a:headEnd/>
            <a:tailEnd/>
          </a:ln>
        </p:spPr>
        <p:txBody>
          <a:bodyPr wrap="none">
            <a:spAutoFit/>
          </a:bodyPr>
          <a:lstStyle/>
          <a:p>
            <a:r>
              <a:rPr lang="en-US" dirty="0"/>
              <a:t>A</a:t>
            </a:r>
            <a:endParaRPr lang="en-CA" dirty="0"/>
          </a:p>
        </p:txBody>
      </p:sp>
      <p:sp>
        <p:nvSpPr>
          <p:cNvPr id="79880" name="TextBox 7"/>
          <p:cNvSpPr txBox="1">
            <a:spLocks noChangeArrowheads="1"/>
          </p:cNvSpPr>
          <p:nvPr/>
        </p:nvSpPr>
        <p:spPr bwMode="auto">
          <a:xfrm>
            <a:off x="6875463" y="3429000"/>
            <a:ext cx="373062" cy="461963"/>
          </a:xfrm>
          <a:prstGeom prst="rect">
            <a:avLst/>
          </a:prstGeom>
          <a:noFill/>
          <a:ln w="9525">
            <a:noFill/>
            <a:miter lim="800000"/>
            <a:headEnd/>
            <a:tailEnd/>
          </a:ln>
        </p:spPr>
        <p:txBody>
          <a:bodyPr wrap="none">
            <a:spAutoFit/>
          </a:bodyPr>
          <a:lstStyle/>
          <a:p>
            <a:r>
              <a:rPr lang="en-US" dirty="0"/>
              <a:t>T</a:t>
            </a:r>
            <a:endParaRPr lang="en-CA"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https://encrypted-tbn3.google.com/images?q=tbn:ANd9GcQCRZVipt2k8GrCHv2M84DcCf09kKJXvzDSeDXeA16wiSC-u-U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2714"/>
            <a:ext cx="7056784" cy="688071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12219" y="6396335"/>
            <a:ext cx="9144000" cy="461665"/>
          </a:xfrm>
          <a:prstGeom prst="rect">
            <a:avLst/>
          </a:prstGeom>
        </p:spPr>
        <p:txBody>
          <a:bodyPr wrap="square">
            <a:spAutoFit/>
          </a:bodyPr>
          <a:lstStyle/>
          <a:p>
            <a:r>
              <a:rPr lang="en-CA" dirty="0">
                <a:hlinkClick r:id="rId3"/>
              </a:rPr>
              <a:t>http://</a:t>
            </a:r>
            <a:r>
              <a:rPr lang="en-CA" dirty="0" smtClean="0">
                <a:hlinkClick r:id="rId3"/>
              </a:rPr>
              <a:t>www.youtube.com/watch?v=Wi1Ss4Oatc4&amp;feature=related</a:t>
            </a:r>
            <a:r>
              <a:rPr lang="en-CA" dirty="0" smtClean="0"/>
              <a:t> </a:t>
            </a:r>
            <a:endParaRPr lang="en-CA" dirty="0"/>
          </a:p>
        </p:txBody>
      </p:sp>
    </p:spTree>
    <p:extLst>
      <p:ext uri="{BB962C8B-B14F-4D97-AF65-F5344CB8AC3E}">
        <p14:creationId xmlns:p14="http://schemas.microsoft.com/office/powerpoint/2010/main" val="144598994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435" y="188640"/>
            <a:ext cx="7125113" cy="924475"/>
          </a:xfrm>
        </p:spPr>
        <p:txBody>
          <a:bodyPr/>
          <a:lstStyle/>
          <a:p>
            <a:r>
              <a:rPr lang="en-CA" dirty="0" smtClean="0"/>
              <a:t>Sexual Cell Division (Meiosis)</a:t>
            </a:r>
            <a:endParaRPr lang="en-CA" dirty="0"/>
          </a:p>
        </p:txBody>
      </p:sp>
      <p:pic>
        <p:nvPicPr>
          <p:cNvPr id="11266" name="Picture 2" descr="https://encrypted-tbn2.google.com/images?q=tbn:ANd9GcSYLpjkWdLjr1cfcrIykNNExJXkcJ3hGKtnyUV5cwLWhXWP4moqd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496944" cy="5608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35552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dirty="0" smtClean="0"/>
              <a:t>Meiosis</a:t>
            </a:r>
            <a:endParaRPr lang="en-CA" dirty="0" smtClean="0"/>
          </a:p>
        </p:txBody>
      </p:sp>
      <p:sp>
        <p:nvSpPr>
          <p:cNvPr id="81923" name="Rectangle 3"/>
          <p:cNvSpPr>
            <a:spLocks noGrp="1" noChangeArrowheads="1"/>
          </p:cNvSpPr>
          <p:nvPr>
            <p:ph idx="1"/>
          </p:nvPr>
        </p:nvSpPr>
        <p:spPr>
          <a:xfrm>
            <a:off x="-32832" y="1415907"/>
            <a:ext cx="7125112" cy="4051437"/>
          </a:xfrm>
        </p:spPr>
        <p:txBody>
          <a:bodyPr/>
          <a:lstStyle/>
          <a:p>
            <a:pPr eaLnBrk="1" hangingPunct="1"/>
            <a:r>
              <a:rPr lang="en-US" dirty="0" smtClean="0"/>
              <a:t>Sex cells or gametes only have 23 </a:t>
            </a:r>
          </a:p>
          <a:p>
            <a:pPr marL="0" indent="0" eaLnBrk="1" hangingPunct="1">
              <a:buNone/>
            </a:pPr>
            <a:r>
              <a:rPr lang="en-US" dirty="0" smtClean="0"/>
              <a:t>chromosomes (half of somatic cells) </a:t>
            </a:r>
          </a:p>
          <a:p>
            <a:pPr eaLnBrk="1" hangingPunct="1"/>
            <a:r>
              <a:rPr lang="en-US" dirty="0" smtClean="0"/>
              <a:t>When a sperm joins an egg the resulting</a:t>
            </a:r>
          </a:p>
          <a:p>
            <a:pPr marL="0" indent="0" eaLnBrk="1" hangingPunct="1">
              <a:buNone/>
            </a:pPr>
            <a:r>
              <a:rPr lang="en-US" dirty="0" smtClean="0"/>
              <a:t> zygote has</a:t>
            </a:r>
          </a:p>
          <a:p>
            <a:pPr lvl="1"/>
            <a:r>
              <a:rPr lang="en-US" dirty="0" smtClean="0"/>
              <a:t>46 chromosomes (23 + 23 =46)</a:t>
            </a:r>
          </a:p>
          <a:p>
            <a:pPr eaLnBrk="1" hangingPunct="1"/>
            <a:r>
              <a:rPr lang="en-US" dirty="0" smtClean="0"/>
              <a:t>produces gametes which have ½ the                            number of chromosomes of the parents cells </a:t>
            </a:r>
            <a:r>
              <a:rPr lang="en-US" sz="1800" dirty="0" smtClean="0"/>
              <a:t>(haploid)</a:t>
            </a:r>
          </a:p>
          <a:p>
            <a:pPr eaLnBrk="1" hangingPunct="1"/>
            <a:r>
              <a:rPr lang="en-US" dirty="0" smtClean="0"/>
              <a:t>involves replication of each chromosome then </a:t>
            </a:r>
            <a:r>
              <a:rPr lang="en-US" b="1" dirty="0" smtClean="0">
                <a:solidFill>
                  <a:srgbClr val="FFFF00"/>
                </a:solidFill>
              </a:rPr>
              <a:t>2</a:t>
            </a:r>
            <a:r>
              <a:rPr lang="en-US" dirty="0" smtClean="0"/>
              <a:t> divisions to result in a haploid chromosome number</a:t>
            </a:r>
          </a:p>
          <a:p>
            <a:pPr eaLnBrk="1" hangingPunct="1"/>
            <a:r>
              <a:rPr lang="en-US" sz="2400" dirty="0" smtClean="0"/>
              <a:t>Fig. 3.11 cf. mitosis &amp; meiosis</a:t>
            </a:r>
            <a:endParaRPr lang="en-CA" sz="2400" dirty="0" smtClean="0"/>
          </a:p>
        </p:txBody>
      </p:sp>
      <p:pic>
        <p:nvPicPr>
          <p:cNvPr id="81924" name="Picture 4" descr="Fertilisation"/>
          <p:cNvPicPr>
            <a:picLocks noChangeAspect="1" noChangeArrowheads="1"/>
          </p:cNvPicPr>
          <p:nvPr/>
        </p:nvPicPr>
        <p:blipFill>
          <a:blip r:embed="rId2" cstate="print"/>
          <a:srcRect/>
          <a:stretch>
            <a:fillRect/>
          </a:stretch>
        </p:blipFill>
        <p:spPr bwMode="auto">
          <a:xfrm>
            <a:off x="5004048" y="0"/>
            <a:ext cx="4139952" cy="2831814"/>
          </a:xfrm>
          <a:prstGeom prst="rect">
            <a:avLst/>
          </a:prstGeom>
          <a:ln>
            <a:noFill/>
          </a:ln>
          <a:effectLst>
            <a:softEdge rad="112500"/>
          </a:effectLst>
        </p:spPr>
      </p:pic>
      <p:sp>
        <p:nvSpPr>
          <p:cNvPr id="2" name="Rectangle 1"/>
          <p:cNvSpPr/>
          <p:nvPr/>
        </p:nvSpPr>
        <p:spPr>
          <a:xfrm>
            <a:off x="290605" y="5805264"/>
            <a:ext cx="6606480" cy="830997"/>
          </a:xfrm>
          <a:prstGeom prst="rect">
            <a:avLst/>
          </a:prstGeom>
        </p:spPr>
        <p:txBody>
          <a:bodyPr wrap="square">
            <a:spAutoFit/>
          </a:bodyPr>
          <a:lstStyle/>
          <a:p>
            <a:r>
              <a:rPr lang="en-CA" dirty="0">
                <a:hlinkClick r:id="rId3"/>
              </a:rPr>
              <a:t>http://</a:t>
            </a:r>
            <a:r>
              <a:rPr lang="en-CA" dirty="0" smtClean="0">
                <a:hlinkClick r:id="rId3"/>
              </a:rPr>
              <a:t>www.youtube.com/watch?v=iCL6d0OwKt8&amp;feature=related</a:t>
            </a:r>
            <a:r>
              <a:rPr lang="en-CA" dirty="0" smtClean="0"/>
              <a:t> </a:t>
            </a:r>
            <a:endParaRPr lang="en-CA"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7125113" cy="924475"/>
          </a:xfrm>
        </p:spPr>
        <p:txBody>
          <a:bodyPr/>
          <a:lstStyle/>
          <a:p>
            <a:r>
              <a:rPr lang="en-CA" dirty="0" smtClean="0"/>
              <a:t>Meiosis</a:t>
            </a:r>
            <a:endParaRPr lang="en-CA" dirty="0"/>
          </a:p>
        </p:txBody>
      </p:sp>
      <p:sp>
        <p:nvSpPr>
          <p:cNvPr id="3" name="Content Placeholder 2"/>
          <p:cNvSpPr>
            <a:spLocks noGrp="1"/>
          </p:cNvSpPr>
          <p:nvPr>
            <p:ph idx="1"/>
          </p:nvPr>
        </p:nvSpPr>
        <p:spPr>
          <a:xfrm>
            <a:off x="611560" y="1052736"/>
            <a:ext cx="7125112" cy="4051437"/>
          </a:xfrm>
        </p:spPr>
        <p:txBody>
          <a:bodyPr/>
          <a:lstStyle/>
          <a:p>
            <a:r>
              <a:rPr lang="en-CA" dirty="0" smtClean="0"/>
              <a:t>The first step in meiosis is the same as mitosis, chromosomes double and then the cell divides</a:t>
            </a:r>
          </a:p>
          <a:p>
            <a:pPr marL="0" indent="0">
              <a:buNone/>
            </a:pPr>
            <a:endParaRPr lang="en-CA" dirty="0" smtClean="0"/>
          </a:p>
          <a:p>
            <a:r>
              <a:rPr lang="en-CA" dirty="0" smtClean="0"/>
              <a:t>The difference is that the cell divides again</a:t>
            </a:r>
          </a:p>
          <a:p>
            <a:pPr marL="0" indent="0">
              <a:buNone/>
            </a:pPr>
            <a:endParaRPr lang="en-CA" dirty="0" smtClean="0"/>
          </a:p>
          <a:p>
            <a:r>
              <a:rPr lang="en-CA" dirty="0" smtClean="0"/>
              <a:t>Randomly dividing 23 pairs of chromosomes can lead to 8.4 million possibilities</a:t>
            </a:r>
          </a:p>
          <a:p>
            <a:pPr marL="0" indent="0">
              <a:buNone/>
            </a:pPr>
            <a:endParaRPr lang="en-CA" dirty="0" smtClean="0"/>
          </a:p>
          <a:p>
            <a:r>
              <a:rPr lang="en-CA" dirty="0" smtClean="0"/>
              <a:t>This is why sexual reproduction results in increased variation</a:t>
            </a:r>
            <a:endParaRPr lang="en-CA" dirty="0"/>
          </a:p>
        </p:txBody>
      </p:sp>
      <p:pic>
        <p:nvPicPr>
          <p:cNvPr id="12290" name="Picture 2" descr="http://www.ewart.org.uk/biology/pics/meiosi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941168"/>
            <a:ext cx="6984776" cy="1894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21068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ncrypted-tbn3.google.com/images?q=tbn:ANd9GcQfJxV7BRDxts5mddftKqIxGXy-tn-PGAOxpGa2e1A8nbQbZFra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8280920" cy="62112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788024" y="653207"/>
            <a:ext cx="3600400" cy="615553"/>
          </a:xfrm>
          <a:prstGeom prst="rect">
            <a:avLst/>
          </a:prstGeom>
          <a:solidFill>
            <a:srgbClr val="92D050"/>
          </a:solidFill>
        </p:spPr>
        <p:txBody>
          <a:bodyPr wrap="square" rtlCol="0">
            <a:spAutoFit/>
          </a:bodyPr>
          <a:lstStyle/>
          <a:p>
            <a:r>
              <a:rPr lang="en-CA" sz="3400" b="1" dirty="0" smtClean="0">
                <a:solidFill>
                  <a:schemeClr val="bg1"/>
                </a:solidFill>
              </a:rPr>
              <a:t>Grade 9’s Shine at</a:t>
            </a:r>
            <a:endParaRPr lang="en-CA" sz="3400" b="1" dirty="0">
              <a:solidFill>
                <a:schemeClr val="bg1"/>
              </a:solidFill>
            </a:endParaRPr>
          </a:p>
        </p:txBody>
      </p:sp>
    </p:spTree>
    <p:extLst>
      <p:ext uri="{BB962C8B-B14F-4D97-AF65-F5344CB8AC3E}">
        <p14:creationId xmlns:p14="http://schemas.microsoft.com/office/powerpoint/2010/main" val="3143464959"/>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buFont typeface="+mj-lt"/>
              <a:buAutoNum type="arabicPeriod"/>
            </a:pPr>
            <a:r>
              <a:rPr lang="en-CA" dirty="0" smtClean="0"/>
              <a:t>Compare Interspecies and Intraspecies competition</a:t>
            </a:r>
          </a:p>
          <a:p>
            <a:pPr>
              <a:buFont typeface="+mj-lt"/>
              <a:buAutoNum type="arabicPeriod"/>
            </a:pPr>
            <a:endParaRPr lang="en-CA" dirty="0" smtClean="0"/>
          </a:p>
          <a:p>
            <a:pPr>
              <a:buFont typeface="+mj-lt"/>
              <a:buAutoNum type="arabicPeriod"/>
            </a:pPr>
            <a:r>
              <a:rPr lang="en-CA" dirty="0" smtClean="0"/>
              <a:t>Explain Predator-Prey Interdependence</a:t>
            </a:r>
          </a:p>
          <a:p>
            <a:pPr>
              <a:buFont typeface="+mj-lt"/>
              <a:buAutoNum type="arabicPeriod"/>
            </a:pPr>
            <a:endParaRPr lang="en-CA" dirty="0" smtClean="0"/>
          </a:p>
          <a:p>
            <a:pPr>
              <a:buFont typeface="+mj-lt"/>
              <a:buAutoNum type="arabicPeriod"/>
            </a:pPr>
            <a:r>
              <a:rPr lang="en-CA" dirty="0" smtClean="0"/>
              <a:t>All organisms can be classified using a naming system. List the 7 levels of organization</a:t>
            </a:r>
          </a:p>
          <a:p>
            <a:pPr>
              <a:buFont typeface="+mj-lt"/>
              <a:buAutoNum type="arabicPeriod"/>
            </a:pPr>
            <a:endParaRPr lang="en-CA" dirty="0" smtClean="0"/>
          </a:p>
          <a:p>
            <a:pPr>
              <a:buFont typeface="+mj-lt"/>
              <a:buAutoNum type="arabicPeriod"/>
            </a:pPr>
            <a:r>
              <a:rPr lang="en-CA" dirty="0" smtClean="0"/>
              <a:t>Organisms who have a broad niche are said to be what?</a:t>
            </a:r>
          </a:p>
          <a:p>
            <a:pPr>
              <a:buFont typeface="+mj-lt"/>
              <a:buAutoNum type="arabicPeriod"/>
            </a:pPr>
            <a:endParaRPr lang="en-CA" dirty="0" smtClean="0"/>
          </a:p>
          <a:p>
            <a:pPr>
              <a:buFont typeface="+mj-lt"/>
              <a:buAutoNum type="arabicPeriod"/>
            </a:pPr>
            <a:r>
              <a:rPr lang="en-CA" dirty="0" smtClean="0"/>
              <a:t>What are the two types of variation?</a:t>
            </a:r>
          </a:p>
          <a:p>
            <a:pPr>
              <a:buFont typeface="+mj-lt"/>
              <a:buAutoNum type="arabicPeriod"/>
            </a:pPr>
            <a:endParaRPr lang="en-CA" dirty="0" smtClean="0"/>
          </a:p>
          <a:p>
            <a:pPr>
              <a:buFont typeface="+mj-lt"/>
              <a:buAutoNum type="arabicPeriod"/>
            </a:pPr>
            <a:r>
              <a:rPr lang="en-CA" dirty="0" smtClean="0"/>
              <a:t>Give 3 examples of asexual reproduction</a:t>
            </a:r>
          </a:p>
          <a:p>
            <a:pPr>
              <a:buFont typeface="+mj-lt"/>
              <a:buAutoNum type="arabicPeriod"/>
            </a:pPr>
            <a:endParaRPr lang="en-CA" dirty="0" smtClean="0"/>
          </a:p>
          <a:p>
            <a:pPr>
              <a:buFont typeface="+mj-lt"/>
              <a:buAutoNum type="arabicPeriod"/>
            </a:pPr>
            <a:r>
              <a:rPr lang="en-CA" dirty="0" smtClean="0"/>
              <a:t>Angiosperms reproduce using what?</a:t>
            </a:r>
          </a:p>
          <a:p>
            <a:pPr>
              <a:buFont typeface="+mj-lt"/>
              <a:buAutoNum type="arabicPeriod"/>
            </a:pPr>
            <a:endParaRPr lang="en-CA" dirty="0" smtClean="0"/>
          </a:p>
          <a:p>
            <a:pPr>
              <a:buFont typeface="+mj-lt"/>
              <a:buAutoNum type="arabicPeriod"/>
            </a:pPr>
            <a:r>
              <a:rPr lang="en-CA" dirty="0" smtClean="0"/>
              <a:t>Who came up with the double helix structure of DNA?</a:t>
            </a:r>
          </a:p>
          <a:p>
            <a:pPr>
              <a:buFont typeface="+mj-lt"/>
              <a:buAutoNum type="arabicPeriod"/>
            </a:pPr>
            <a:endParaRPr lang="en-CA" dirty="0" smtClean="0"/>
          </a:p>
          <a:p>
            <a:pPr>
              <a:buFont typeface="+mj-lt"/>
              <a:buAutoNum type="arabicPeriod"/>
            </a:pPr>
            <a:r>
              <a:rPr lang="en-CA" dirty="0" smtClean="0"/>
              <a:t>How many chromosomes would you expect to find in a normal human gamete?</a:t>
            </a:r>
          </a:p>
          <a:p>
            <a:pPr>
              <a:buFont typeface="+mj-lt"/>
              <a:buAutoNum type="arabicPeriod"/>
            </a:pPr>
            <a:endParaRPr lang="en-CA" dirty="0" smtClean="0"/>
          </a:p>
          <a:p>
            <a:pPr>
              <a:buFont typeface="+mj-lt"/>
              <a:buAutoNum type="arabicPeriod"/>
            </a:pPr>
            <a:r>
              <a:rPr lang="en-CA" dirty="0" smtClean="0"/>
              <a:t>Draw and explain Meiosis</a:t>
            </a:r>
            <a:endParaRPr lang="en-CA" dirty="0"/>
          </a:p>
        </p:txBody>
      </p:sp>
    </p:spTree>
    <p:extLst>
      <p:ext uri="{BB962C8B-B14F-4D97-AF65-F5344CB8AC3E}">
        <p14:creationId xmlns:p14="http://schemas.microsoft.com/office/powerpoint/2010/main" val="4090938767"/>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encrypted-tbn0.google.com/images?q=tbn:ANd9GcSvGCwuSIn2v_UJLJoP275jmYg_3WhD3PeY5iWtB076igU65-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900"/>
            <a:ext cx="9144000" cy="63354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11760" y="6486015"/>
            <a:ext cx="4572000" cy="369332"/>
          </a:xfrm>
          <a:prstGeom prst="rect">
            <a:avLst/>
          </a:prstGeom>
        </p:spPr>
        <p:txBody>
          <a:bodyPr>
            <a:spAutoFit/>
          </a:bodyPr>
          <a:lstStyle/>
          <a:p>
            <a:r>
              <a:rPr lang="en-CA" sz="1800" dirty="0">
                <a:hlinkClick r:id="rId3"/>
              </a:rPr>
              <a:t>http://</a:t>
            </a:r>
            <a:r>
              <a:rPr lang="en-CA" sz="1800" dirty="0" smtClean="0">
                <a:hlinkClick r:id="rId3"/>
              </a:rPr>
              <a:t>www.cellsalive.com/meiosis.htm</a:t>
            </a:r>
            <a:r>
              <a:rPr lang="en-CA" sz="1800" dirty="0" smtClean="0"/>
              <a:t> </a:t>
            </a:r>
            <a:endParaRPr lang="en-CA" sz="1800" dirty="0"/>
          </a:p>
        </p:txBody>
      </p:sp>
    </p:spTree>
    <p:extLst>
      <p:ext uri="{BB962C8B-B14F-4D97-AF65-F5344CB8AC3E}">
        <p14:creationId xmlns:p14="http://schemas.microsoft.com/office/powerpoint/2010/main" val="2970158123"/>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363" y="476672"/>
            <a:ext cx="7125113" cy="924475"/>
          </a:xfrm>
        </p:spPr>
        <p:txBody>
          <a:bodyPr/>
          <a:lstStyle/>
          <a:p>
            <a:r>
              <a:rPr lang="en-CA" dirty="0" smtClean="0"/>
              <a:t>Why Sexual Reproduction</a:t>
            </a:r>
            <a:endParaRPr lang="en-CA" dirty="0"/>
          </a:p>
        </p:txBody>
      </p:sp>
      <p:sp>
        <p:nvSpPr>
          <p:cNvPr id="3" name="Content Placeholder 2"/>
          <p:cNvSpPr>
            <a:spLocks noGrp="1"/>
          </p:cNvSpPr>
          <p:nvPr>
            <p:ph idx="1"/>
          </p:nvPr>
        </p:nvSpPr>
        <p:spPr>
          <a:xfrm>
            <a:off x="827584" y="1412776"/>
            <a:ext cx="7125112" cy="2701759"/>
          </a:xfrm>
        </p:spPr>
        <p:txBody>
          <a:bodyPr/>
          <a:lstStyle/>
          <a:p>
            <a:r>
              <a:rPr lang="en-CA" dirty="0" smtClean="0"/>
              <a:t>Sexual reproduction requires more energy, so it costs the organism a higher price</a:t>
            </a:r>
          </a:p>
          <a:p>
            <a:pPr marL="0" indent="0">
              <a:buNone/>
            </a:pPr>
            <a:endParaRPr lang="en-CA" dirty="0" smtClean="0"/>
          </a:p>
          <a:p>
            <a:r>
              <a:rPr lang="en-CA" dirty="0" smtClean="0"/>
              <a:t>So the increase in variation that results must be valuable</a:t>
            </a:r>
            <a:endParaRPr lang="en-CA" dirty="0"/>
          </a:p>
        </p:txBody>
      </p:sp>
      <p:sp>
        <p:nvSpPr>
          <p:cNvPr id="4" name="AutoShape 2" descr="data:image/jpeg;base64,/9j/4AAQSkZJRgABAQAAAQABAAD/2wCEAAkGBhQRERQUExQWFRUVGRoYFxgWGBgYFRgbGBocGBkcHRYYHSYfGBwkHBkZHy8gIyc1LC0sGh4yNTAqNSYrLCoBCQoKDgwOGg8PGjAlHyQwLC8qKiwsLDQsLCwsLDAsLCwsKS8sKSwsLCwsLCwqKS8sLCwsLCwsLC8sLCwsLCwqLP/AABEIAKIA2AMBIgACEQEDEQH/xAAbAAACAwEBAQAAAAAAAAAAAAADBAACBQEGB//EADwQAQACAQMDAwMCBAUCBQQDAAECESEDEjEAIkEEUWEFMnETgUJikbEGFCNSoXLRFTPh8PFDgrLBBzSz/8QAGgEAAgMBAQAAAAAAAAAAAAAAAQIAAwQFBv/EAC0RAAICAgEDAwEIAwEAAAAAAAABAhEDITEEEkEiUfATFEJhcYGRofGxweHR/9oADAMBAAIRAxEAPwDk/pYVLfKJF8YyuAEq3arXuf7izf5Ydobym8NLSyrEXDkor2vjq057kPNZxiuP78/t0vLUnHLXu0vLd0ntxfh/HXme+kYLGNNjQWvBlBppu/e/7vTIEb3Fe/OV93k4c+M9LsBjuw3dYqkw4/FP7PPVme7A4j4VsDCX7Lf7nDk6pe2Bl56gmC7+Obz4fI9Eh6eJ3IuPtcqGTnBxig+bx0p6klbZ++P4Wv2bR/aumPSabWeeL92Q9vNDR+ET2OmgpLaTCkyuuy3WVa3LBQ8bc8AAFVm+mtPRZhGVQlxvpjIKuW6IEpDh3WJRzVdW0NDcRfdYxrNyjuuJ5Qp48HV4+n/TCJEjHhtwSMofj+7n260Q74K5L9yyMaVsF/4TsKkJu7hqWR/iP5a+fzxXXdHRI1WAo8tgUuSpNcpko+Om/TasSO2VfpqFsVQC5Mbl93F1h8i113X9JMIu5lp6l7JYGVlg04lxcbyH7DuKruj/AF89xtVYGPp4lbsObc5wXl4z8vF9A/RGnLVjhofyt37ldDhElSoYDFjzkC6yDgPnnCSekEECKVQuZRjEXbG3ticrm787b6qfa0RpPbKTnGImDnK4cHGbzQcPBnCI9XVgxleY8y4lRgP3eSvm7eiRIst214Ku7zXN/ga+fnpaXpAtwboonJhGq8fj3fnqtzSRVJHJkAGFcdt8XS8NlX5cZ6qOzHj2eC8YOI5V6LpamDA44ferMePzwe3FV1/TON12G4C79/LirqjJfHusZOXAlOgUtXkol4QFYvjdCu1TGfJzfVtOMpYpuSm2v+ZS8RMfPPQ/0qF+CrbMXSC5x/wdM+hiy7WKWpuwRqrp54+PPjz1djjbINepm6U/t3FVuKpaRdxe3nOeKrjq+n6ncRkR7oRayUYoW3J8nNeegR1f9KSIRA2mRM4vPLTyHy9L6Pqa0ZSWVUUm0l+1Jd+c3S8daVzf6kEPW6EWNso3zly1z2/dVvPU9HrUbJO+MjcK1CL4qajIyYz+eszX9QqSkym323mWM1b58/ka46V9Ro8lJckzmaHPs/xFf/d8dZ1TdpUBUz1npNusMVNRZwYriIRjqYo5Akc8rzx0j67sQbi81tqMq5yHt8/Hv1n+i9dq6GlEFGbqyCZWKhCDU68w1mv+/SulrCtpe7c5jm8Z8fn3x0+RJKnz/wCjtePnuNa2gWVaKj75cJ7+3y1m66HD08oG2V4jKlLJe7b/AGcll/LXpdfbRL7ZFOftkGJld3sJ7F+ClfSxT9WCgbftH7ZDE7Xw0uf38dIopxG7bQ7pwdgSaFa8ezdHFt9c6A+owqxHcFku1aV5yUVy/n551anSpAo3TV+cVecC+9HH/p0SGlFqI5urs9vk906VlqRt3DRyBaU3e1S/fD/foumCCS7TzVPAWnjkcY/o9YO5pCqTCGgjV80yK4588PMcft7dVhpSVtAf6tF38/L4D4bL/mQ5lTXvQ3WQyW4/vjqp6qtpbkr4bz5/Gfz1O/wg2iRmRq7QS88e5nyNY/p1aMyVmIoYHCe1fHz1XT1hvw8v+1xn4+f36aIwoIGY2YK5rNPu4fw/uYepNhS7uDjpSjSc/tZiufB8vA1x016fVIMS+2Eme043IoyjJqTcmWTm83SJfr1DdWTnbTPjzHxIa8ZJHS+j6qUtwuXJ7+7h5aVPPj2erIynjl6RlceDa/zMXb+qPllq6f3c2RIfac4ouuMvU9EShcoMdWEwlqkSLL9NXaSEdjzwphTIvWZ6PVK9zd8l0fi7/Bj+9perjpcBFEWMGRuDwj93H2+2M8dbcXUJv1KvxX+1wy+E1exz1HpyMWcFlDDIu5aPtCdRr37m2/6vP0IkRqNxbk+baob5oVM/xJ46c+m/WYajulLbNzPlhNl2xg6UEZvA3lxfjaT6h6GZnSPtLnpxIKO0XYCqZVgt1kakLbl6dU5Q+fkWSxpIyGClkmTy1V84x555rh6FqaaNc38eKpW6ry/v+3QYaklRai5L9wvhz4K/4Xq/qdTbFjGtr3/7kakJdbvHHz/NfXLl6l+RmlspJjb3NcnhvD70efz/AGNOJTdwlW159l83ty5Pj9us7UkNLw5vzn3rl5Pz+ej6UpUylsIrUbpZyf4YR8gMRzXcfkGN8pISL8JAvWerR7Qq82vLcXdw3JiV/XDfQJfURNlRH7pYoQ8i0+ztc5LWjqnrYSuAtxgJLNHyVE2lj99clcY6DrejziQOEi4kl4szQXQ+Pdp61Nql4HnTBz1bjQy2Xu5817GWwo881w2LU9Qyoq/7HN545ieKq810Q9NOJcvIUNXUjFjyrF/rF8dDdvD7nD5/hobr/wBfh6p4faVcMCzqwbsvC7QvhfIjKvn89J6whEjuk8AyQtwXXtFGvnprVhuiEOWVnvh7PLa5ccNPUmRhN3d1kRjDgsX70rDfA2SyhfVsKsEeRGWiySMb7Sof9JYA+ze6vzfRZaJGexUl22cpVkrTG5//AF+3TsI7I4xORZ4YiNN/70qnO2lwuM2UKLlmUY+MD4Krgz446duyxq0OQ9VG6bOPOc4xHl5Ky3cetT1GqTKSyUbSOKJcmLObxwU1jrzMdaQntXjN8XZTfLg5wGetjTkxYW1tuMyImyry+zdf1vnCXHSJ42Xl6WNRzi2XCKyrI8L2nHt1Oq/5llKmMhyTktEJHd3Dh45rPHU6rkp+AOTjwac4Zu5Bmm8EuPL7eb6PD9bCyjI95zyX7SrGP711zT9PGxt4uzNnAxQLuqrkRwZW+teIwGNtrKy/HFcCt7jxm8PVXbWgUcnqoKO7yxptrxcjAXx+bujq0tSONxtlwHMi+MDn3ye2G+hy9LbYyjuwopguuMcXZw/FdD1i1IjQX+80KumgjUVfe89VaekIE9RqbalFLeLe3FK5qseb4XB1zS9VbmN7mhHtkn8VOIt3xb+M9W0vTlVKNx+LNvER9zJfHnPslhp3VJYUHAh4Kar9/G3oqlodOjkmN3t4b25LEYuOVTd8L4p6K+mta2/cVk4iBHI2YzTXN/BTS0TdVI2cWlnHLbQ5vwvXdT1ASoR9y61Kw7qrwNP9POLFfbRYnaLGjJ5U8Oa9z5w4MfH701jO3764cXxaYvyc+P8Ano+rrvsxsSv+nLd8+GjHa9D0gaydzfO+KV3Xf2vJ71Xx0Ipg7RfQjI4Q2y7iUoso3e0GN1jgXh48dbX0r/EmwjDUe1urwRVV1KbZSeR4/HPWZKbkLRuRIAWi+XA/aULVt89Mvo5SjwkiqlKWc55Mo04GsS/3HWrFmljl+HsW45OLPRfUPo+nrm/TSEmm8BK3nUeITlhwXjPOPH/UNOelOpxY7TzZZ5c+Fov5Otv6L9QdCbBY0PCXtcFscb6OBcPjr1PqvQaXqdOpDIK83OHt3G6W55o62ZemhnXfDn5yXSxKfqR84hmrtL/e8n4MX+b6jp3MxgpacfajfxnnnC9bf1H/AAvLTlFi7oFu4jcqKUIj3OOBy84t6xJSjsjOMkK7m7BJyHEEUkMW/B7ZvmLp5Y5VLXsZuxwdM56SVS/T74i1wBmpMcvdXc1Rzznonp/SWRnYEtyXGQoMe7bVl7pWJWA56HqevnpUkYy7pbQLQix/TJCl3ftSeAvpn69oTjN7UiWR78dt2XTx78rJsser+z03JcBa1sF6inT2OUR90w5vlzXaGCPzfWNOpSNvv5b8+MAJno0tYiRK4obfY2ofwtYu+Ux5GhG/HcXzYO22QZ5C154UOszu7KJWU9aEYsaXdHMuRxuS6zG8c5b9iwT0vtt4/h88MeDLe2PtZfnp0kuc5MW2P8QA+/N/j26BrelGMgKtiyi4JBlG+OY480556sT2SKKao1UqaLUyu74rkduP5z9871fZpsqZC1Q5chV/0ccqGLvrc19FWUm3eKkbytRv5LkNuftelvS6amRYp3YWMRvMfLIo/Nlc3FovhlkXoDpen1iAx+0gf6mAgLmocMqTuyjL+G+hRqRuhElc4CK0EoQG/wCWwX8W9aHrYs3b/wDSjCLyFbpJ9xV2ARA9s2y6vLS2GyMQsxHA749ySI8IX2t2ks11a2iMT9dJUYiqtbi5S2tkj2BIgmRRop6nRvXbP1zTLWMYabCvt7WdxVwrl4srI9Tp+6a4Fk6Zu/rNdyJtpF7r4trFX/6eerMCkKbWXnm8teHPzX79D0da5XUVvNixKxkzub/3eQ67qEJOKhAVy+Lx782P5ie/XPm3LliSZyW1q/4ht8fPJdeOP79F/wAsILaOZSyYtUvkAvmOOqS0QaknhK4+LYX7e3v1yBEyZ+TJ7V7xz7+3yvVCqFWheCsfTM3ivYpqPvVqmLatc830zowl3EkVpOyk97Obe3HJt55vh62qR920sLopitc1j4vPnp6jFK378/8AC80Fvi/PV98PyOmX09OMfH2gHKGWqtWv+512ZeJG6y6K9qfmXhfxxxSP+ZM9wfw/hJPm+bo/+enYepqrYq+Kpwfyt3ef730kZSW389yJsrTGOYyk+yZQ81w4ovjJVXXXdMgARsKsCRGG2sFI1Ev++eKOa3BwCc1VPKI2F1lxx1bTj9qj7ZtGrzTf8Ltr4831fVbZavxAQ1oW3FZR5Eb9zxluvjGc31H1du0ugft5MI0/wlIL7Zx1cmEftIggcEUptooPDgbt+Ok9fbT2y5zFmMffG0xfvLwdRtJWFtHdc5llkWgmb5px2lUvxi/HW59A+s3Ep48fdtaL2ry0ni8+LOvOesksQMrbz7UZZWnsf9WeSrwZabKSHf3Tu7XB/E4ru/PsUXp6XP8ATTb4+fP6Lunybrwz3Efqtm3afzYa8eaw/HD+eV/Xf4YNR3xSGo5HNS82nuW93OW/Ceb+k+vhdbpSvFEu3n5U/evz16z6bnkD8XZ82v8AY89OsjzOns62XDFRpo87L/DuvFphvjG7NNLcKBCO3z5cZtvPSf1P0bGUpSJw3b5KlaTOcciSN1rKcv8AbUG6VX6XpelP/lf7cf8AfoetOMIqSX9w8ez/AFr/AIetn0GotM5rhGScUz5PHQiFyRPipC+5XOCSS87gq7OqQ0oTjcJ1L7QbC5KfdOm6sFU5A5OvdfVfp/p9WMnU04zLRkQYPA/+ZFrdeM5sfba+e9T/AIenCL+nLdGIs/1CMZYaYsg2yKJB9udzy11iydPKnWymXTzX4/PYyj6eRjVxaSqjKjxIL9vJniucnD0qitbS9qIpFHcYvg25L/anqetlPSuM9OUJZDEmNlAClXSYJOKeOhznL9RW2zzuPkcuFKz7P5DIk1L1qihJqWya8Iw0kk0Sbdu4XNhFOG4mPz+OnH01w3RwhUiUu4urbiFwt5rFl8louvZuTdWaoZe/HvlcXheiSmxkm6XNO67zEtG8lqF4qVcdD7lP49k8UTR9QESrYhhk5ZDRe72txI8ePNJEIiuJaaBNaskVa8Ukrte28+/V9fVSNx7c90dzcHb9g8hQ1ecU8N09LbUJbWxzIaI5u0ztDP7Y9umaaexZKjh6OHdZsbGcTHdC4n3GFaKlmOKrL1Oua2opGJiI0XIpo21KQt7ohnkqAUnU6ksrhq/n6NA2g89fHhaie3Bkwp7PPP56V0dWItpGQ4pbzg7bc3Tf81HnpmGngjVRDb42maL9iqfasnzD6eEu0SdBG8macYZD8uPYOeqYRW2TQ76b6Zo6sgjqkJp2mpDbHg/jg3E/PhPx1f1n+HdXRXfAYNZMww7vuAYrRlqqP3zIekjCVRimoJm5Fc07m7cPFXdHXo/o/wBc2EYS1qZY7o9t2lLHw1V1+b61444cmn6Zf5/R2WwjCenpmPpaowZyY7brtiXuimNqJMBEowlNYUbrTbhDbLhdzDgvO1o3Bcfmq8dem1/8OaeutH6WqlkQNsruVYjRe0ez2ur5Q9X/AIY1oMt1lY7JRtZXtSOJRni/LSV8zL00o8K1+BJ4JRZkXJrcscXtxKUSLmSGZSq6Lx+1dT03pIndGVyTnG1CiqxYc8nizx0x/wCBakbWGpFT7I6a00Ra2uXF0cN0R8U9P6KMdzJc0SZJKTQ7dzhst54PziprtW/8ASUVsb9FqVFJB/uMkgbwRZF5uvzQeeqaRzKkzZJvnJy4+3NY+Kc9W0tKMCgVDDHi7EM9r9kcFeOfBGMpEWMO2rJfbCLYUeY0i45976rvu4Fe+CmpolyC3UHFoQj/ALTcmHOIhfF0WodTRId0r3NcWFhSGOCUtp7q9MS1SFV3AUH3Y8EQSMY0Zl8cngEdSIXSU3uk4VO641Z7Vxl6e9EuuShpErJRWm5Maq7yPG7BHmuPueEDFIqx3xZVKQ3cntbA7Nu2uOMi9HiAkkjtp2oUGGjDXGA8eOiW8ZrGVFRxVyd1H9OOk717AjLyjM9H6yOkyxXK15zg/r89bWh/ieUv0oD3XUgPF3XNr14362zJsvF54xiwwHv/AMPWZp/U9jcWq5fb3z0+JTjwetwRjmxKT5Pt3q/rkdOAylGF/mTj+WOVLPY+fdX1GpJmXOVyj2OpGMNhOmRqRnHtkbauOTF9eV+gfUNaetp6K7ZSIki6lHt/VYkQ+5iRGc8QJ7SKq9e19V9L1Zen095+pqw3MoE2Vr4JyqkayRLqsDXXbfdli2YYduGSTrfn5/Rj6UlI7GJuwATAkAMRZbTcd0i693NPXWAJJxchAuv00ZCxZSkZc3gPBlb1Pqv0rhqboIp/qpGiQYNOV88bo+aydVl9QjLhixUxGiNjDZXO0i5d3b91jkcHc/J0ZJPa+fP39xzXmSJacoxfuGNCJGiqRq+/jNxQ/hHE9d9JjOe/Rebdg7o1wMHdTWe15pp7aTy9ZdNlF0lKN1uwqFzkSxLmuAeuuv5lzXiV0iySv4naiUhKIFEqpptS1Iw5MMckakecngpjkpuPnxtY8sW1t8Pt1bX1wkSZSN0bFKBjYka4zKOP544GutD6j6O5Sv8Aiu+Sk5LDJJpxV1Y+65qQjpxTdMJLFm+dgrb8Vw45zt6ocNs42TG4TcWKy1v0273YLhcm43Gywdrm7pSovF9F/T2FwvUjL7ZFKVNlKGplBjPaILVDe2R0lrerndQhEkgqpuco/wATuOO7hrHkGvpW+WlqQiMQ1NJlJurYzhZHhgURR7WwDGRTlqXz/hVPfILQ06nLapdxDmFjmo1RJ459+p1P0ZELnuZD4EO3thcSrAYvk9h56nRWP8L+fqOoXwzTiVzZWLjkq7pOKrw8eHNdN6ULpw4ePta+H7Uz5oxwh1m62607cLu3dtVKrMAjzzX9emzVnex4UGJYkrjHJuc5H3Osai1yZlFlJwqgYhEA7rvOVbx4/oe50L/KXmQIcyTdLAEe2xwi14vqtjJhGa84VI58MyFeXtvGPy2j6iMZBHOLLza5lVuEspCs8t4nZJPuGUGew+m6t+m0qkDtYySQBIkkXcptvdGOM8daTJkxgvaaZKNKakZpf3GYu0PbMj268j6X6rpunpwRlOMgpAojLdGSxbGwqsdvisei9J60lzKFgUb5c0TcBtKePfwvHXfxS7oLZ08buKNfVqPcQ5S5DKUnG0UpbAKuv2vqem9ZemVOM5TrbLIPyEseztvCNcV1maHrGCibLbhFIxwPckopJOLTi8nRIarGbKLLUiuWMoUW3UttRmksXIJO7/6nJdEaRf1v0uOox3wEMSAqUbfuKCVpuOdqV2l9Y/r/APC73S0hlsdppycyrMXT1MA0YCnkv32j1IYR2jg/ijee3N/zEUx3GSuha+vtkpTdLW3xh4fuxYtmArqvJhxzW0J9JSPHGvX33lFGouLvELI0tVWH4eraukdqCwzmRTw1Go4lzV0jy+et3/EPoHW0Y+ojW8/8wiG2YOJ35XyHJL3DrB1Xcii5DzVXbH4Gg/avHXEz43jfa/0Ofkg4OmIz1ZbZbEJP3VhxTiTdD4HOaw9W9LKV2sY1W7dl4zlKlbjtRw4933QGGApbzu3JQU4M3uVpuxso6FpaO2W2Bzh27VjGubk3LxxVvjx1XpCCHr/oe+M4wkRlIzmc44zLtcFHCHF2HSnpv8Fx0Y6erqEtend+nuhDSkhujvkWQ0/45TZVtimWXW1p636dMUUmt8By3Q2Fc1Ti8PDb6n02toy09aW2M6f05zjCE5ErA1U26gp9tEnGHx0umnCar7y/k6PTdS1HsszP8P8AqZR1YxhP/wDsas56+tGW015lTmaTV/oaZ27r7mUqq7fonpfrkKuMaP4UjtjLxhoHrxf1L/DU4QlORP1LCTOpQiyIC2aeyT+nGndHToGpW8dY31HT09ZrUD1FSgQh3GnGM2UITPGn2bhkNXGGB2pveVYVT5NKxvM79j6Dr/430ZUQ/T1T9Q0p3IiQk7qE1Ad1xjEhVrKy668d66pspbiLPV1NhuZbge25QrZKxSsxYntXVYfUabJk87hmb97uJ74zFXbpdkTwpz0prasO3gDxgQkm6HzSzJNZ3Vi3rHkyyyGzFh+npFNf1bDdqzr7TVOJIsb3bUymIsbuog2Y6Yhry3IXE3BiVSL2UX57NqSc9lS+1vB9Z9ULmUskrxuFIjxdrRimjb130upLX1NHS9PGLKSQiBY47mvGnBZ03uCTlAvOk29IvkqXJ6PWnv0yrxEcCSMI0GTi+LM18KZlW9rFUmE/lkrdDd1Vj93WDH65qR7I68zTJMY/p/6ROMZUSdrulfJvksSVFdek0vo2pLQhrAz08zaRnppbHUN3OTJ/NF902T6Nxh9S/Hz/AKedz9QsuT0rjyZz6yM5TIkozuTbBkNRBlGqBt/6m2jPTv0/WXT1Bqb+nYl1uNSJJjaljeC72yEpBFq/T0IxjMZRd0sAhHxHzEu5e5ujzWb+n9LsJ1qRlIhqG6OYkWBKir3fYW+1BnLji4yqiuNeBX1mjqkIyZEZwRdn6m1sdthKl7VR3GY+ep0XS1PuAKKwHvRFw8eSR7cvU6RLW0GLUVsYPWV3mpHBlju3FycxIPc0n9OM9EfVxjMGRkVGoXFQi1VQjm7pTc+b6PDVjVVskrJLFlwUYAMJbjg84Dr+izJ7LU3J/qPg5ZVEoCtpHGR6nZGXBGlLg7HUW6YlGFtK/f8At+X26V/8Kjhjpqj/ABO3uY5ExVR5JYe32vprR06Q8oWCN1y+ccOeLDNWln66MeLb2l7e1eMUYG8fAdVqah6RFLYvGcozjtjASRN7e1N1t6d2qCZ/3eeevQfTtXVnuYsJwACMgkweQWrltzFfJta56w9T1UaikcSjLJmuYxlYNpLx4oz4OaWtqQ1EjJjfZKRiZTJ3NpdY4z3cYetHTZO2VPj/AGX4pdst+T1UvW6kcShHadw7N588Nxn84szmujem+oTEpjKKtyI/py4xiAbj3sT+/Xm9D1zGX3jKSt95xlLMfNPzXTkfqTV9ojnOH8j/AMddVGtmz6j1kZaZId1YUWK543bTzR3GPPv1T0+tJoxgLJWHtdZi/s56z9L1zLO4/wDf9+p6j1CxsBSmiwar2+Br8+emIvY0/QQlP9S4/eyMqjBOatrPl/euesP1kTSlsne5w2acfGbqgHPnzd3T0/6X6gxy21keKx7nw/261tD6vHUKoat7gTzaWPHP56zZ+nWRadMTNj+pXueJn61kqNEqbfu7faJyo83n456rP6kGwQN8pUJntSLLaHdG3nBh69n6nV0NRdGUdMkR3EZA6bAaZG2mNWFlcl4SvD/W/pEfTy3Q4lmRNJELFxY2L2jlGSo8uSXR9qvn+DJLDJbE/W/UmMbo8ElPtv4MPIVzeD5Wl9WhqjBjhEzfcJmvdovxwfjpGApHU3TuQHG0BVuo3XOIhbfs4vpasZE427SyVq0ltXJv+LFfzB1RHFRWomUy1fRSalOekdwwcR7h7oxaiuBrCPWnH62MStSRGlJb0ShPIiL3X7l+/U1FrFStAOOYxlVz+6t8eaS/xWd9R9LoSzt2ySh02pS9lK2ztH/n89aOdSXz8jo4escdSVjun9Yz7VSR527acbTGfA+XnD0w+rxhbjgpT7QPuRTMZS+dx15TW+k6pulCcdQ03uzSZC84q346J6PX1osRg+HmGT905+ffq5Y1E6C6nG/NFPX67uf3DzxfCmavk/4s6+kf4Q030n0fW9aV+tKGr+m1aG79OHik39zZmgWgrwmr6ffIZhGUrK3C3wXtHDwWubMVj0n0j63qaHpp+klGDo6kdUH9Riw/UKncpRQLlZFyLnmutGOUIPZk6rMpRpSPC62psWNvZxnz4z8DV1levp//APGv+LJ6mjP0+qG/RjuhccT0lqQjhYX+8ZA/b14D03+HSHd+p+rP2iDE+UW3h44fx0X6L9Y/QlvTdGMdSEk7VjMbe7DKLK681WOrX1Kk6XAuDpI5cLnGXqV686pt+/F+OVR7j18Y6U5RKYLcKPEshJEk1UwlxwPLVNEnHUNTT22EuYtbWOz/AKbLO18GRF6w4fUT1ENKco7a003bqmEbXUFKqponO1ic460PTekm13NNU/qOUjTUCOS+c0Uucdc2eCSm5w4Of9Nxdo1I+nZom7TkbdxGUXTDG5SU+zOaVjd5KXrnQP0OdzKolQMPNJJjVak20N15GvB1Oiov2/gt9PsNx+kxlNaBadzG9pCm3HcATQyXLIh1UgxO6zPjbKTGDK0jYNzDLioxz7Gnr7W2qq7Nz54+LwfNNdU1NUvFq+Fblm22qzKu18lU+c726a2UbQHVmDZvlUv4iNXbyi7jFfvH3epryiFRQKpY+byEh4lX7I1dj1aUVwB3f/kZTcpSnn2Pz1JyCr4eQwe+1t84Lus8dZvpr7wla2DjrXOsibXdcaH/AG3ZjzTjjPJ1eUijdaXUbukMXn7sBV+7+OqyldgFf1DJHOKD3Xm1zeBz1SVGNoERM+VG8PDx8HuvRUb2iJOrA68Tc0ofdfJTX8Pvy4+fx1P87KEW6a5kd1fHin/2dX9TUnTlcjk2kRiba/SArOGQuGzGFOk9b1SYLxGlHxYn/CHXRlNwlUXaNKm465G9D6wMeePdOfzwcPjoun9VztLmuKjFlzjiN/HPv1n+khCYk6tdxLaUsTdIRMlI1+PbrVjHZfN13B9sVEW6AM8uMPd1ollmoppDPK1tI5p/VbKjGcvP2TK5u1MGGlcdH0/XawkoFLZGK5a+6wHaDQr5az12XrolEi+QoajIzm1ttv3/AK9T9eM64TtKeKlhtcV+Oc+3VD6ifCElmkU9RPV3SrfpSmbZbe523dnmEopzVBhOlv1FY6cp/qMIynCUqZVGORTyXeKr461D1RscgSKfuoLrLXc0Vzi8fAPU+iipLiUSW2+cx2oMeCqP3rPTLO2qZFldMR1fpsZbrbsCXlkFybPtT7RP3E5R6XodMIgZgRG0Q29w0lzbQ3S5MVjrY1dKJw/NXGz+IaecY9rK6o6aMopRkRta/HNUpV8NPPWW5cFFSaZ53W9AQGoupVSHJLmSWyblckcvgeOcvU+kyZyHdtaDK2ytokPiksrh+OvVxlFQLYra/KUZbyf0HHjoer6HdZJY1aMs0Vz7SOSj2j/uy6m1yS5I859M9MynPTrGqTiyk5kpFii4oW6CqMrfWUTqYcOOdwY8PtS1WTnx16nW+jytqDFOGQEVPk4uVceJeb6HqfQIGnJe1kUUGHc2yrG4wJeXz29XuaaRcm/Y8/p+tjG7HEedvdy3R4L3fLVYBsktLU1IvER4JYjfuyZA8vh8mHjc0fogBJ758xr7d4Znl7njESscueuaf0/dNP8AZlZGAui4281x5z+RXNeEByXgXhpG2n7bFjipXQWrjMb2+VPB0Y9DCdbtPT1gky7wWUVE7qFy2hy2fxZNH0xEvKyAtxjKU8W22+3HRIaaEQozSFeeUePj5Hx1WsjXAqm1bG5eugk98TvqI4iVGpvEUiYhjC7QeOh6c4kaBYhWxVNvH2vvSc8c31zTi3tJXTRFkFtWm1rC4qr4/AMWMttAxqyvt9hY45v8246WWSRHKQeZJzPceENxRe3AYzFM4wY6513TAM5/T58uQ4zdpXj+ldTod79gdzKR+o6LJkySY7ZR1N2pCKSuTcY7oFR/ihXbW0Lt/S0KP9Kem1tjOUZM4wQbEgf6aFGat3eSusrW7xJpEmn8SWshihGTKUsRbcrZR0Kfpy4yiyHZHUJZ3FG5qe7eZ3WSc/NddJ4UbW0zRh6ntkE44PuLjFZMYFdqy3SmVIsWvnquvoSrtl9zJhGNdxFqhit8iSwu5PCdDlrOpKROJO6zKgoR++LvKckbRtwBcS63p46m7UlGccfwzJbjBkZEuXy8mDjpfs8fInYmIaXqtOMgKq5QN1s26DdEGMeOZfytN1131P1KBJIbQXghqylJCt3aEfD9uB/29F/8OJ/Zcq5Nre2sVEjKeVbSVO79uhz+mSptiJUrkxhd3GIfqcZhbjGMZ6n2aAaVUA09f9SL3V3EIhMkMqUI09wgV+Gr8q6npZSksd0q3SGTDYBW62SqHcJXvxWG9X6Tq1X6c27ewg7gryEr/Px+KBGOrp9rvinDI7q4EZF+1JnBnBQeDeiKvJzWlGMw3TqxwXz3/cpErNN1RbKrssdRJE9KMsZwG4kKUxMMhFTjjHVfQ+l2sgLGrwMnhaUbujn9qTBtXSZbSU2MaBCzFrIybtgsmjLEOo8b4DSZD6vomp+n+pHTPfaSTdmoxzGj5vB729aGnq6k5ppwnqYCT/DHNO6J3SbFIcNLFbLy5+nGcsxiTw4iMYHEWS4qPLHCte3Qv04obgtO2+YrnmrMHu5Tp1gVAZ6PRlXbIBvtCKaihulRlJUURlTahgppH1U04FwbXaFVRU41tclcwS8HPWRo9kZOnUFe1CpxLtkRKDmt2Sys5E+n6myW6SzzntpAvgSN82V7dI+nCkvJvMZQhG5xI6jZLsjISRFIstrhodxXFEngRrwqRPU09qV2S3ZQlH7CjBuNvxjrMj9TZalhSKu3EUftqOIlXIowNvL0GVJiMAPKHdcmVyfLnz4I8VfUXTg0lo2IThOLtdSQJuYx1GJVXEWUQ7QujlLLa6n6NySM5y1I920Yy2r/ACMtxhAHgay9ZTCO2JCJYZI6YylclSSRVC3MarP5bSZRouUI3ZHbEKO0SKYXOPcM+ei+nV8h1aY0+tQuUpQKJXIIRb4tlavNlPBx1WGppSlc3TlIvKs5dobWiDlCWNtFOKvrP9TLde7EsxsvIBG05O1RkZqSZ5OaXpwhwYapoMlxfe1hIIrhi9FdPEGvYe0fVaEbkzjpbnfuJ7RWhusFpw5qzHmmt67T1L2f6hzOZCctKcgCmWlTPC8lZvzhb9QYbEWMn7xzzG7CyX2xdzzkz2gro1pTm6a0iAyiAe4Xh+G/PNPS/ZkVyxxuzZ9VHONLtzFkDt7eX7r/AAXRi0M9J6uuYNizxtjIijutq8EXti2jFuQbr3dB9Nr1CW4j3VgJBh3KwlKo+BrClvHQP09PK3ArDC+5bsIuHFjloFQ5ZDpoxbsZRSNT02q6sSeoXGP/AJiShqEMomrRL9Khq5FD/uyR5p+mGYEzUlpbTM5KMbj3XV+1ubGwpXG7E3bhoGnbGvBGJhnLA1aVbYHRJ6C7ZSEgyQWG+Ch7MwUsvPDm+Oj9mj4YKRvf5TatUIO5LBJFlpjayHKUNtLK+p1hw15RjA/2VFbmWXdKJKiqMv2jhx13pF0wriNnpoyvcMSndLBQ0xMDcsPaVd3YW9d1GMpfZIxRGKbjuZcVK0l+K8UBa3+ZJU0UDRt2xMlkYABYeKWty567r6mCu66eSkW44fuv5c+2M6t3RaGnOUtsYsrXfvqnL5o2JbhseMl9U1J+FP71eIyUpl5859urR1Pl85qMRMnPBa0fD111beGq49qbZHFLZyrivPT0QvDVzF4vg8t5cP3P8pa/PXJAXjb4k1FR+WqfPnleqzyWubwUpztv7cZ/hL5+HrmnA4hxzQErRrFIAHs+3vROOABYRvhf/tGLYWePIvvwe51yJHChmu5xzefbmmpDziurasjwXzdW8Z5aaT/nzx0LT1DcOcYZJYO25IGZY4QbyY6ErYUWnFlI/m9sYTji6PLl9rt6pH07VWHyUU3bTT+OOOa6IQjTIPcvgxyuViJT+3x0XU9S5JSuqxJKHw4tTlwLjir6G0iCctOLHlWsCFCd22+eR7q/i8DfQ9P0/di81w4Ssc+MuODnHTEgWpeFsVclZlG20xf4wZA6R53S5xatRTlQ5jVL5/GemVkAGid37Y5G/ky0W+THRdX06x5RXMUli8LuXbSVi+H36vqTyYSs85xG/L7HK8HkHpn0bEyhNuu4JcR3DsayU5iF7vJ0GAUnFBcHucKJ5cmcJgvB89RwrtfF1top97fFGW8nIdMQ0IfqRhEjtlQPG0eVtzLyGb8Pjrn1GMN9JBccTZCFhuZxG8GLcJlcsvYQGm1cVNqokbc0DRJByclHND12Olt3S7y0u96cUZnbdC1x1ye4uOaPtRe0lyG77lbeTi0w9c4+9dtFblo8AZaA/s+c9NVgD3QnIZRraeI3eHnilv8APQdace6Ll7bPPIRaldRKldl1L24tuNgstGUtpLvK1Puo2tZZZ4u4jmwOlbFhtdxudrGRE7KjKqyRGS7rMyR80vISQtjgcCznJIlNJlateCnC+99VJnJJInGWJ79yUyS/f2/c0Tt3PAPBQApcpmN9y3eFsJY6Ga27K+9ymzWVGbZ8Vtj7J789NQCkpDGsW/b3VbyCF+Tinhq+ejOpMlJhGUoDZvhEFlUVGEmQ4rfGe6qz7V1d3dGQj+XHCC/td4WsnVIeptYxbF7uKzfmI/2K6jIdZQ2n/mQeak7o/dYn2y8XVOTG7nqrELGenF/mkx+cCD745/HQ4xTIOOF3e/I+S8j/AC5epGcc7aKlcsrLtzxX7cvQogwBtv8AU02NV3akET3vF4+Qz756nQYy2/duHAEtsWq7bKq7221WXqdSgAZa0tsnc3723wnTDNjPUIqG2DRgtI2485f6vXep1EOM+nm3pZcxnfz2v/Y/p0P6zKtTWrFEqrx2hj2x1zqdNLkh39RJYXBR8F8dcugrH+nHj8dc6nRINmZA8MwrxW2XjrmnEYi5dpz+XqdTqEI/aPmpf/kdH1O2AxwhOqxVau04/lx+Op1OguCCt1IDH2GMYYq/89X0T/Uh+D/mMr6nU6Egx5QLSM143BXx7fj46r6nVSE6U/03hrwf93+vXOp1H8/YVBPS6jvjlxLGeP8AU6d+nu6c92e3V5zxptc+3U6nRjwRCTENtY7Fx71z+etn0fp4nq9aJGO0nII0bQNOFAcBl/q9TqdDwQ85NrS0qxuJ7qxdackv3pV6L6w7NM/k0v8A/XqdTo+PnsHyMS+8+Qv57Xpb1M0lhS74/wCk6nU6IBeMnZV42L+9xz+eieqgCIA05Oftl56nU6THwws59UiEIyCnYZOeL5/OemdQv0+nedskL8GePbrnU6L4YolBuSeNyV4xdf06nU6nSBP/2Q=="/>
          <p:cNvSpPr>
            <a:spLocks noChangeAspect="1" noChangeArrowheads="1"/>
          </p:cNvSpPr>
          <p:nvPr/>
        </p:nvSpPr>
        <p:spPr bwMode="auto">
          <a:xfrm>
            <a:off x="63500" y="-752475"/>
            <a:ext cx="2057400" cy="1543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4340" name="Picture 4" descr="http://upload.wikimedia.org/wikipedia/commons/thumb/7/79/Male_and_female_pheasant.jpg/270px-Male_and_female_pheasa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717859"/>
            <a:ext cx="3528392" cy="26528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4342" name="Picture 6" descr="https://encrypted-tbn3.google.com/images?q=tbn:ANd9GcTAMP8Rik8OMePq9WyQRtKL9bRkKyaSJGGTiSTHImiwIEJmVc_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33645"/>
            <a:ext cx="3203848" cy="19715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4344" name="Picture 8" descr="https://encrypted-tbn3.google.com/images?q=tbn:ANd9GcRLzib0XR1Z_TSkLVQJT_PPYHECc8epdd5zzQiz3sWjtEx0WQOy5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4077072"/>
            <a:ext cx="3899135" cy="256188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783055"/>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dirty="0" smtClean="0"/>
              <a:t>Aging</a:t>
            </a:r>
            <a:endParaRPr lang="en-CA" dirty="0" smtClean="0"/>
          </a:p>
        </p:txBody>
      </p:sp>
      <p:sp>
        <p:nvSpPr>
          <p:cNvPr id="79875" name="Rectangle 3"/>
          <p:cNvSpPr>
            <a:spLocks noGrp="1" noChangeArrowheads="1"/>
          </p:cNvSpPr>
          <p:nvPr>
            <p:ph idx="1"/>
          </p:nvPr>
        </p:nvSpPr>
        <p:spPr/>
        <p:txBody>
          <a:bodyPr/>
          <a:lstStyle/>
          <a:p>
            <a:pPr eaLnBrk="1" hangingPunct="1">
              <a:defRPr/>
            </a:pPr>
            <a:r>
              <a:rPr lang="en-US" dirty="0" smtClean="0"/>
              <a:t>Cells can only divide a finite number of times</a:t>
            </a:r>
          </a:p>
          <a:p>
            <a:pPr eaLnBrk="1" hangingPunct="1">
              <a:defRPr/>
            </a:pPr>
            <a:r>
              <a:rPr lang="en-US" dirty="0" smtClean="0"/>
              <a:t>As cells stop dividing animals experience the symptoms of aging</a:t>
            </a:r>
          </a:p>
          <a:p>
            <a:pPr eaLnBrk="1" hangingPunct="1">
              <a:defRPr/>
            </a:pPr>
            <a:r>
              <a:rPr lang="en-US" sz="2400" dirty="0" smtClean="0"/>
              <a:t>Read </a:t>
            </a:r>
            <a:r>
              <a:rPr lang="en-US" sz="2400" i="1" dirty="0" smtClean="0"/>
              <a:t>re</a:t>
            </a:r>
            <a:r>
              <a:rPr lang="en-US" sz="2400" dirty="0" smtClean="0"/>
              <a:t>SEARCH</a:t>
            </a:r>
          </a:p>
          <a:p>
            <a:pPr marL="0" indent="0" eaLnBrk="1" hangingPunct="1">
              <a:buFont typeface="Wingdings" pitchFamily="2" charset="2"/>
              <a:buNone/>
              <a:defRPr/>
            </a:pPr>
            <a:r>
              <a:rPr lang="en-US" sz="2400" dirty="0" smtClean="0"/>
              <a:t>HeLa cells &amp; telomeres</a:t>
            </a:r>
          </a:p>
          <a:p>
            <a:pPr eaLnBrk="1" hangingPunct="1">
              <a:buFont typeface="Wingdings" pitchFamily="2" charset="2"/>
              <a:buNone/>
              <a:defRPr/>
            </a:pPr>
            <a:r>
              <a:rPr lang="en-US" sz="2400" dirty="0" smtClean="0"/>
              <a:t>	(p 47)</a:t>
            </a:r>
            <a:endParaRPr lang="en-CA" sz="2400" dirty="0" smtClean="0"/>
          </a:p>
        </p:txBody>
      </p:sp>
      <p:pic>
        <p:nvPicPr>
          <p:cNvPr id="80900" name="Picture 4" descr="aging"/>
          <p:cNvPicPr>
            <a:picLocks noChangeAspect="1" noChangeArrowheads="1"/>
          </p:cNvPicPr>
          <p:nvPr/>
        </p:nvPicPr>
        <p:blipFill>
          <a:blip r:embed="rId2" cstate="print"/>
          <a:srcRect/>
          <a:stretch>
            <a:fillRect/>
          </a:stretch>
        </p:blipFill>
        <p:spPr bwMode="auto">
          <a:xfrm>
            <a:off x="5029200" y="3810000"/>
            <a:ext cx="3810000" cy="2714625"/>
          </a:xfrm>
          <a:prstGeom prst="rect">
            <a:avLst/>
          </a:prstGeom>
          <a:noFill/>
          <a:ln w="9525">
            <a:noFill/>
            <a:miter lim="800000"/>
            <a:headEnd/>
            <a:tailEnd/>
          </a:ln>
        </p:spPr>
      </p:pic>
      <p:sp>
        <p:nvSpPr>
          <p:cNvPr id="80901" name="TextBox 4"/>
          <p:cNvSpPr txBox="1">
            <a:spLocks noChangeArrowheads="1"/>
          </p:cNvSpPr>
          <p:nvPr/>
        </p:nvSpPr>
        <p:spPr bwMode="auto">
          <a:xfrm>
            <a:off x="827088" y="6092825"/>
            <a:ext cx="2808287" cy="307975"/>
          </a:xfrm>
          <a:prstGeom prst="rect">
            <a:avLst/>
          </a:prstGeom>
          <a:noFill/>
          <a:ln w="9525">
            <a:noFill/>
            <a:miter lim="800000"/>
            <a:headEnd/>
            <a:tailEnd/>
          </a:ln>
        </p:spPr>
        <p:txBody>
          <a:bodyPr>
            <a:spAutoFit/>
          </a:bodyPr>
          <a:lstStyle/>
          <a:p>
            <a:pPr algn="l"/>
            <a:r>
              <a:rPr lang="en-US" sz="1400" dirty="0">
                <a:hlinkClick r:id="rId3"/>
              </a:rPr>
              <a:t>HeLa cells Wikipedia</a:t>
            </a:r>
            <a:endParaRPr lang="en-CA" sz="1400" dirty="0"/>
          </a:p>
        </p:txBody>
      </p:sp>
      <p:pic>
        <p:nvPicPr>
          <p:cNvPr id="9218" name="Picture 2" descr="https://encrypted-tbn0.google.com/images?q=tbn:ANd9GcQxLpl48y_bILqKc1VA-ywTBa0YhIQagbDaMwgrFgB4psoM0DXa_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27384"/>
            <a:ext cx="4283968" cy="25922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288032" y="5261828"/>
            <a:ext cx="4572000" cy="830997"/>
          </a:xfrm>
          <a:prstGeom prst="rect">
            <a:avLst/>
          </a:prstGeom>
        </p:spPr>
        <p:txBody>
          <a:bodyPr>
            <a:spAutoFit/>
          </a:bodyPr>
          <a:lstStyle/>
          <a:p>
            <a:r>
              <a:rPr lang="en-CA" dirty="0">
                <a:hlinkClick r:id="rId5"/>
              </a:rPr>
              <a:t>http://</a:t>
            </a:r>
            <a:r>
              <a:rPr lang="en-CA" dirty="0" smtClean="0">
                <a:hlinkClick r:id="rId5"/>
              </a:rPr>
              <a:t>www.youtube.com/watch?v=0gF8bCE4wqA&amp;feature=related</a:t>
            </a:r>
            <a:r>
              <a:rPr lang="en-CA" dirty="0" smtClean="0"/>
              <a:t> </a:t>
            </a:r>
            <a:endParaRPr lang="en-CA"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692696"/>
            <a:ext cx="6516216" cy="924475"/>
          </a:xfrm>
        </p:spPr>
        <p:txBody>
          <a:bodyPr/>
          <a:lstStyle/>
          <a:p>
            <a:r>
              <a:rPr lang="en-CA" dirty="0" smtClean="0"/>
              <a:t>Technology and Our Genes</a:t>
            </a:r>
            <a:endParaRPr lang="en-CA" dirty="0"/>
          </a:p>
        </p:txBody>
      </p:sp>
      <p:sp>
        <p:nvSpPr>
          <p:cNvPr id="3" name="Content Placeholder 2"/>
          <p:cNvSpPr>
            <a:spLocks noGrp="1"/>
          </p:cNvSpPr>
          <p:nvPr>
            <p:ph idx="1"/>
          </p:nvPr>
        </p:nvSpPr>
        <p:spPr>
          <a:xfrm>
            <a:off x="75940" y="1807361"/>
            <a:ext cx="8058616" cy="4645975"/>
          </a:xfrm>
        </p:spPr>
        <p:txBody>
          <a:bodyPr/>
          <a:lstStyle/>
          <a:p>
            <a:r>
              <a:rPr lang="en-CA" dirty="0" smtClean="0"/>
              <a:t>Scientists have learned how to move pieces of DNA around in the genetic code or cell to cell</a:t>
            </a:r>
          </a:p>
          <a:p>
            <a:pPr marL="0" indent="0">
              <a:buNone/>
            </a:pPr>
            <a:endParaRPr lang="en-CA" dirty="0" smtClean="0"/>
          </a:p>
          <a:p>
            <a:r>
              <a:rPr lang="en-CA" dirty="0" smtClean="0"/>
              <a:t>This is called genetic engineering</a:t>
            </a:r>
          </a:p>
          <a:p>
            <a:pPr marL="0" indent="0">
              <a:buNone/>
            </a:pPr>
            <a:endParaRPr lang="en-CA" dirty="0" smtClean="0"/>
          </a:p>
          <a:p>
            <a:r>
              <a:rPr lang="en-CA" dirty="0" smtClean="0"/>
              <a:t>Genes from one organism can be moved</a:t>
            </a:r>
          </a:p>
          <a:p>
            <a:pPr marL="0" indent="0">
              <a:buNone/>
            </a:pPr>
            <a:r>
              <a:rPr lang="en-CA" dirty="0" smtClean="0"/>
              <a:t> to another</a:t>
            </a:r>
          </a:p>
          <a:p>
            <a:pPr marL="0" indent="0">
              <a:buNone/>
            </a:pPr>
            <a:endParaRPr lang="en-CA" dirty="0" smtClean="0"/>
          </a:p>
        </p:txBody>
      </p:sp>
      <p:pic>
        <p:nvPicPr>
          <p:cNvPr id="15362" name="Picture 2" descr="https://encrypted-tbn0.google.com/images?q=tbn:ANd9GcQeo5AqECZ0p70LNYg3-fPCSgtq6GaSivdoSeB9NhWKfpN5pq5AB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39" y="116632"/>
            <a:ext cx="2551845" cy="2095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hQSERQUExQWFRUVFxgVGBgYGBgbFxgYFhgWFxQYGBUYGyYeFxokGRQUHy8gIycpLCwsFR4xNTAqNSYrLCkBCQoKDgwOGg8PGCwfHRwsKSkpKSkpKSkpLCkpKSkpKSkpKSkpLCkpKSwpKSkpLCwpLCkpKSwpKSkpKSwsKSwsKf/AABEIAMUAxgMBIgACEQEDEQH/xAAcAAAABwEBAAAAAAAAAAAAAAAAAQIDBAUGBwj/xABDEAACAQIEAwYDBgMFCAIDAAABAhEAAwQSITEFQVEGEyJhcYEykaEHI1KxwfAUQuFicpKi0TNDU3OCssLxNOIVFyT/xAAaAQACAwEBAAAAAAAAAAAAAAABAgADBAUG/8QAJREAAgIBBQADAQADAQAAAAAAAAECEQMEEiExQRMiURQFMmEj/9oADAMBAAIRAxEAPwDDXrIaJG301NXGC41iLTBbWIuqummYsu3JXzAe0Vt7Vvl6/wDc1G2DQkEqp+E7DoPKosaOfvfhRYf7Q8WhIJtPHNrcHTrkYCrXCfabmWbuG0mJt3J+SOBH+KrB+AWH+K0mpOsQdzzFBOw2GIjK4BIOjnz/ANKmxIui5juH7b4J4BZ7RbYOjAf4kkcj8qvMFxOxe/2d+0xPR1Jj0JB+lVVrsNZw9yxdts8q+WGIIhlcdJqdjuyWFviHsqJjVPCZg8xQTLafpa3LZUwfbcb0m3a19az+G+zwWpbD4q/Z00Agr7gEA/KnG4HxFNFxNi6Ofe2yp+aa/WmuhuS8dCPlUdbcj2qutYvHWATcwi3gP+Hf1PmEdT061pLGFhVkQSNRpoTrGnTajZErKJ7Ua/v96VW8RwYgnaD7CZPsJHzPnpo8ZhpFQns76VYpc2iuUE00zKFaQxqxu4WCab/hq6W6zktUV4NEQamth6L+GogK8ijUVOOH8qT/AA8GiEhMtNMtWhsU22EoDFbFERU44akfwtKyFbcQ+/75VGzT1HkdIrY4biC2h4baz1jX50ziL6Xd7YLc9NTPmKzSm/w0KCrsx5uAnSSImRtryoVoeG4FhbWLOZY0MTPXX6e1Cq1O12M4ck/Cpr7H/uNPi3t6L+QoWN/n+ZpK31/ENhzHKKqJEs7aGD6t+bVY4ZNvb8zUK3z9X/8AKrGx+opGaYk7F2/An/MX/wAqatDb0/Sn8WfAn/MT8yP1pheXt+VVx7L30SbbcvL9Kdn9/KmFP79qMn9/KnAheJbSnrOqofKoGJu6H99anYQ/dp6UGg3yR8SlVuIT9+1W17b2quxI0+VMhZFPctCaXZw1vN42MeX60+bGtIazW3dwYXGn0HfwuHiAzTOpqvbDAc9OWlTe5ohh6KdeiyjfhX9zSTYFWYtUZws0+8RYypFij7mrQ4fyoGzHKpvG+MqDhqeOFtgSGMx0qZcs6Uzcw3lQuwqNeDFnJI+7zR+9qs3syNLQBG0FQarHs0k3GHOqckL6ZZCdcNCeHYi4li1rpl6ifejqHw927pPToKFJDFwhpZeSWqyCOob86zHEUZbgUbBIHXKJ61p7TeL/ABfmKpuOXkRlJXMSsCdgB5czNLRUmXPZ66xVwZyg6T1g5ta0mHufp+lZ/A4lRbLEgSx8uuw6VcYS+DqCCOo8iJpWjRFlzeueFR/aX86jLc1FNtihEcwQwHWCf9KHD8SrJmcopG4kaaayQaxTzLHPazXGDlG0S0pU6fvpWWwXbRbuJWzbRirNAaNCIJzb6D2rShpH76VbjyRycxFnBw7GMY2h9qscG33SeQqnxJ+KrTBn7lfSrGKg7zflVVdxq94bf8wUP5QSQPfSaqe0/aoIHt22hwAwYaggeIge4FZDifHnZ2urIzWchPKSAJHyPzrLk1MY8I62n/xmTJHfLheG/wCGY4X7feKIUs4HmEYrP+WpJs1yrA/aDcwuHSzaVPDmJZpMlmLbCIAzV1fA4kXbVu4CCHUNK7GQJidYmtWHOprg5+r0UsDt9Poa7mnLPh6x9afyUrJWhysxbSOyidqQUqT3dIaOZHzqJh2jAt0Rs1KCjqKMWqO4FENrYjamjZB8qm3Mo0JAJ21Gvz3ojaqbiUVz4UDnNR2w9WrWKI4cQdajlwDZZn+HWfuben8tFVnwfDzZt7fDzPnQoQlwRw5MTxXS4dfxH2GUx++lCzgTcXKwPhEhp67j6GrLieA7wCDBlhqNIOT8v1qTYsBECjYKB8p/1qGZFLxfMt512AkCBsIMenOtR2bSLC9TJ182BH0qDjMGHuBjyLe++/XlVykKBHkBSsuiTHTMhUGCxyg9CSQK43j+KYhm7h3gZ8jKIQZpiCFgb8zXXxcju/O6g+ZNYTthgUXHqcOmfEXVJZCuZVYnKrxybeZ0EA865upx29x1dJkS4l6aD7PuA/w6MXyl2c67lRJDDP0JjbpWptvofb8jTHA+BixZRCSWULmO4nUt8yTr6UplKfEN415HetWKO2KM2aW6baCvj4vb86li6RhiQRIViJ20BqvutvU2yuazl6qR89Jp5dcExtKSbOO4glmn4iSYAG00Yw10/dG27MxOVY1PUCfLrFHjLL4drodXS4FI5Nmk+EqN9dwQfrTGCdlVLpd86uB4WOnmFnXQDrqK4G3a/se2z51kjWN8Ea12JvM333gWdVXxNA3E7D61tsLxu8oVLZYqoCqNdgBA9hV/h+MyvdN3aXGgK+XwMee0anUQTv12qUMJ94GVwqZSDbCjxNybPuIjbbeutg1eCK+qPH6vFqMk/wD0ZR3ONYw7CPZZ/KifHYp4zkqPUKD11NaFzAYAqCRoTrB66ESPKazfa7scMe1tzd7s21K5RlYGTM6sMp1+lWvXQr6oy/yy/Rdyxd1BZgf7zH9KjjhTn+Uk9YJq+wOByIiZwQihJJWTA3OpNTEtqNmH+L/7U/8AdFLoH8l+mcPB2GU5TpuBAO/Wq/i3FWwxCIXFx4AXNO+3oTIrW8Sx1uxZe6xEJ0PxMfhUanfn5TWT7H4fO9ziN/VnlcODsNw9wD/KNPPnT/074bhHh2z22TcJgrqHPcnvWgsx5E7ASNhViMZiBqHJHWRVoznu5jPcPXb3O/0pywisozwG5xqPyqpauCRe9PLxlK/Gr4H+0X6GPXSkJxW8f55JnRcv9fpV23cKfF4vLKf0Wk3cdYHgUKoIJkAgDSRI010NF6vG0L8Ek+yl4O18WLYXxDKIOUHfU+fOhTvBbFm5ZSX1Kg6BBEaRLpB36zQpI6mKRHif6RCNfdvyShPhPp/rUleHOdSI3OvOQu3ypWD4YXDjZgIA860PJFc2ZIwYzf3Pq361YAbD986hf/l8OzZGEMAzGNoBI189KsgVcKyaD0I+h2NZf64N0aFhkkRuJYgoltlAJW4rAExOXOYHUmKzPZPshfxavi7957b3jmUrE5R8Jg/ylgDl6KK1PHcKoto06q4aPMBiOXnTvZniCXcLbFhWULbRADGkAajrtTY5qcm0SUWqTLvD5ltjvCC0SxWYJG5AOsHfypq+C9s+YzD86gcbe+6BLDqrsSJKyMoGukeYE+dT+HtNpcxGYaGNpGhA8qv6VgT8RVm6CCQQQefXap2CbwD3/OsPiFdUKi5oraiPvE5ysbjnrFWXZrtCXd0aTIzLAJbkG2EROvLes0c6k6CmYv7VcEy3rTvcZ3bOwUaKoXKEgdZO5rN8MxV21dD3BmEj3HlW3+03BEvYvFWCf7KWEQxJIG/OD8qzd22MvOAY261g1Eqe2j2X+Iwwli3Xz6aXAcdDWwNMxGYA/UA+0+wpGN7c41GATu2VhKnuVJjYyes+VY/D3juN1JPmIJ/p8q1VrDWcRbyMIPxAHcfiKkaEGB9a5qXwyv8ATPqYLUQqqaCH2h8Q/wCGh9bAoWvtBx5PhS0SOlhdKy2N7P3EdlVS0RsOR2/X5GjPZbFEgCy8EdI9dSa2xe5WmeYnvhLa/DWHt1xH/h2wf+QtOW+2/EWKhbaEsYEWBz2nSszY7J3dc4RDpBa7ZA9wXny0qy7KYVcO9zF3csWARbg6NdYMFIPMKAzeUCrIRlJ1Yrm16aPi1m5j8ZbwdxgbdhC19lAUEiO9MDbXwA+RNDtBxwh0s4YLmGVUWBlQD4Fg6beKPQnzkcDnD4Jr90/e4w5j1FlfgA9QZ9XHSpvBsEocXrgBZVN1EjQM+aXc84VRA8z5VrySXXg0FfJn+I9oeLWHCOtuSJEWrRB943plO1fEjEhNTztWgJHtpVb2n7VHHBcuHVSWJFxcxLwSJkjUabco9qprdq2hUOSSTynL0AncncGNprLKHNCPI0+2a1O0nE2O9oDaSliPmRQxHFsdlbNfw8wfD3ds6DzyRsRWdv8ACVZgbWkwSCdBOgI5kE6xvTOM4C1uIYOSYOWYHSfXWq3BjRyfppsHj8YltArWUt5VyZkQkqR1y7+tCqbtHw11xN0AZVVgAdlIgbH2oVNgHJ2dAwva9Gu3FZQsNlTUa6SQJ20E+9L4lxJGcRcynQ+E7jfmI25gnerK32bsKcwsqCTr5+Z89Kdt8JtZiRbSSNTHiMbDNM0Hjm12bkl6c/vsxulVRtXC5V+EEwcsga5gduUb1ccAc231DLuMvKTMso9o+ta/u7duWKwAOX9OdUXEeLzfBFu53SDOzxCseQBnUbSOdVvDt5bGc0lVFJ2m466gqJgAbR8TAhoHUT+UVqOHYG3h8JZttCtkTdiGLRuqp4uZ2qtxHaaw1s5rbEHOvwzsOp20Pnt71zngPb65Y8NuzZdjB7x1Z2E6ld4A3GkVu0lRsyZvs00dXtYJx4na62YeFM7Zj5nfII5kz6bVn8bjMSHxNm3fTDpal81sB2JcBggZvhjnl1GlZ9vtHxhCORaEtBtgPAH4iAdfmY6VY4PiBxKNfuKFZ7bh1WQgNshBAO2kH1NW6vM1j+odLBPJTJl/sxiLiZkbxuFacxzbH4pMEmdwenvJ7H8ExGEJNwBlJAgEAmAQCd98w2J2rTXe87u0EQE+DNrlgBfF66ipuJdcpbKCRER18vnWeKUV2WOC3dFZx7B2sXYazcVwpKkxo3hYEQYPTly6VxrtPj+4usoUEZvDqQYMx6gR613O7istuRJABnqa4N2x+8xWZtFkADyE/qfoaRtSnUuTo6WWSEX8bqyVg+EOSRAk6rB0PPXpsR61Z3LwUJKkONB0BgAj0NSezGMEopiQBv8AzggH2Mc+opHH7gS/3cbFWXrlPiA8xXKnNznto6cG8bbkWWBxr2DmtsVuKNVJ1ZN2ETJAMHyk1MxnZHEX4xCPbR7hDNu8gjlpIJnamsFw63ibqFlDeDxSNiDG/LQx/wBNai3wwov3bsCNN9420Oh96mLVrF9ZcnPz4oZuW6ZnP/1riGTwuhJbUnMoA8gNWPyFP8V+zVStq13j3DmBKgALBZcxboCBH/Ud60fCuP3CwW4CwGkoI26qf0+taDBDLIgQSWBE6z+KdZrs6fLjyL6M5uTB8bqSOedoizYrI4ypaExqBktrM+hI+gqV2gxotW1sknO9pbat5sDJ8oGbzJYdKXirfd4y6lxluO+HZQ0ESzPp4TpzUafhqu7Zg57KnU27ZJ0k6ALPkZmnly0jJN1dDXAOz4ZlXOSltBpk2JJy5W2mAddetVfEPs/xJuEW0QKy/EWIaZJX3+HUVoeyXEiLwJIHepooGwUyNOQ1aSecCtl/Gt1oUi3HjU42cpv9hsWipbSHgEs5dQpLCYCnxiIAn1qywnYm+QoZwixJzHMy/F4fD8Wp3J0EDU10U4vqBTb4gdKDSof4I2c345wfiAYJatm8F/mItFTOohHMgiYnShXSO+8qFSkT4ELYHpQnypwp6Ua3BS0WWNBSeQ+dGbPIjT5j5U6MSKUt8GjwSzPdt8QLfD8Sdvu2UaDQsI06f1rhuAYFNDB5/vlXYPtUx7LhGVR4SjAnpIiY9P8AurhOAuxdZSN9vLny9aswPllGpj9UaJLoyxuRW37NRdwltFaMrOh8JM95dtlUPnE68ta5o90EQprqHY4ZMHY5G41sKCAsk3CxIP8AOSNCP7MUdTO40DRqpWjoBL/hoAnmn1o1cn+pog+vL51nNZUdrOMrh7GdxCzB3NcX4taF+6CG8AJY8oXNz+f1rsHb/hzX+H31RfEq5xHPJqf8uauH8IxPdrkbU3BIHRQdPcxPpUhitufpc8zjjUUSeFY24b4VQVyggzyXN4Tr0lfarPj3avxQ6ffWmNuY0IggmeWuvyrPW7zJd7yD+ICTsZGXXlrSr2P75mZ9S0k8tfX97Uz08XNSaKZ6ybjts6V2T7aWkwqpCtdJObKIHkST8WntWqscdlVLHUn4R5c64Dg8V3NyQdDpWzwXH8ygFpiCJ5GuVrNHUt0UdbQLFmxU/wDZHVbeJts4IlT57daTi8c2HIuK/hghl3U/2gOorHYbj4yqSZkkeWmmntrS8LxXXU+EmSNwNOfzFZMe/HK49l+TRp3zx/0vrmGNzidu85/3TGJ0gRkZdYiDPrVH2y7SoHbIpbN93I6AnMQT7/SoV3jSWHL5oyoyZCTzadOoJUe0mots97ZS4y5i7eHq7MdAB+HYV6DHK0pM8xnxve4o03YXCaPfdYe5Cgb5VGuUe8fI1rpHSoHC+H91aRCZKjVurHVjHKTNTGRuUfSi+zVBbVQk3R6ULd+d6JkI3j5UYTyBoOxhxb37mhTXPb60KBCZM0CBTBfpRqfOlsrofBFKVh5VGzUEvGdBU3BoexeDt3lKXFR1YaqwkH9wK82cZ4acPjblv8LOg9ASB9Ir0uLbfhriv2r8KFrHrcJjvAH/AMpVtfVJ96uxPkozLgyeCwhuXEtjQu6pP98xPtXoK9gbVsWkVVyW0yqPwKhQqwHkQk+tcH7N4hBjrGY+E3LZ08mH9DXb1uTirjE/DFlegBti6/zZh7WxRyC6ddl1aAIn8jSu6HIE+/61XWpViqtEjMFOwA0MHlryM78qcZ32LR/dGsepn8qo3GqqCx10k9zbBzn4mMnIvUjmx1AB9dhXJO3H2VX7d1r2FzXUYzk/3qHSP7400jlXXrGVRCjcyepPUncn1py41PCTXKFlG0cPXhV25h81yy9pgcrF1KjNpqCw5x7GsfiLLI50Pn/6r0zeQOpVgCDuDBB+dcz7c9iAga/bJyaZlj4Nev4davWRMpnjpWcsGFJOs9al2sSwBjUTPp1pd22V3PvUc2W8pFFrd2LiyyxO4suk4lkAhpMTGwmN/wCtWuHxoUKWcy+4HwiBqD5/D7z0rI5BzkeVKbFlTqCSBpOwB8qVYoJ3Q2TVZskdrZoOIcQDzJhh1EgwZ1P05Vv/ALPeO28YWfKFuWQBlA8IzaBlOwGh05a9a5h2a7OXsbdy2gVSYe4ZyqOfqfKu6dnezlnBWBatKSN2YxmdjuzH05cqM6qhcEZJ2ywaeg/fpTiii7of0pROnTzqlGsSXjbSgbmn+tEL3n86STQsgRY76UKSxHmfT+tChyQkGPIT50FIG5HsCfzqHJO2lOBiOlVWQkypOx9z+gpwYjSAIjyiog166dIpWbTnP1o2AcS+Z1Meprnv204YtYs3x4u6uZWj8LjSfKR/mrei0TyNV/aO0Bg8Tmt5wLNxsjDQwpIn3APtTwlUkLJWjgWXKwMeEwR77QeRHWu28B4u12zh7jCZIzPOveAMjZvWAZ8yOlcQwN090M2okjfUEbnXqIrpf2dYgPYa2f8Ad3bdxR5EyfaVGnnV+VcGTC9sqN8WBvhgQERWXn4mYqdPIBd/Opaleo9gaYB6r9APOgVkyJ+VZTanZKtqOtLIHWo9ka604wXkaPIRDOKj8QwIvWblomBcUrPSdvqBSok7U9aAB1NFWuSVZ587R8Ku4S4bV9DzKOPgZSdCDGo125VA4YQ95FiQxCwOraDT1j5GvQ3H8DYvWWF9Fa2BmOblHNSIIPoaxHY/s/aXGF0tKqopYzrkLx3Yk/zZRPlVvzJcPsoeL8MFxPB90xS5bAZDBAMGqrE3wSEQBmJAjcyToPOu/ce/gyv/APWuHy9buWfadflXKe0eHwa3kvYJALSgnTOAzI2pAZiYnTltTKaXLQrxnW+CcETDWbdpAQFUT1LHVp95q0I865ba+1y7fcrmw2GX8dxbjnfkq6T6muh8OxJuWkZXFyR8aiAepC8vSg00XxaomN6j50hWB8h50u1ZJMEEe9P/AMMvrQochuV6HenEsA8iKlQByoTRoUY/hfX50VSVahUoJV2r89fYUs67lhRzRZwP/dZqIPWo5RRXcKGVg50IIMaaHQwQZHtSBeFE+I/c0bRDjn2hYJMHcVcOcaNTL3Xbu200FswCSOu1Ziz2nxK5vvnYMrIQ5LKQwIPhbSYO9egeIMj2mDW1vaaIwBB9c2grnvEewttmZhhFtypEC7ltz+ISWPPlpVyyx9Knjb6Ob8GuSGBGxBHvofyFdC+zbDl791v5UtSY6k+DWNIgnltWVwHZooD3jKhPQg+x135xyitF9nXFXS9ds5kAuAMkwC7LI0mSdC2g86slNStIp+GUZKTOvDE/2vkIH/qkNebXX5TXP+2PaPiOGKJZw4yEBVcKz5jGwHIjzrneO7W412XPfuhkmP5CJ3+GCffzqpY212aHJI9Bi8Y1b1129+VV+M7T4W1OfE2gRyzgn5CvO9/GXGBDXHOY5jLHU9TrvSWmN6b4q9F+Q7hd+1HAL/vXb0ttHzMVNft5gAP/AJVr0Bk/ICa8/ga/v6VouDdkbtxGvujCwhEmNWJ2UdB1JqT2wVyZFKTOkdoO1tlrUoxe3GY6EA/gGomCZPtWTX7Uu6w7WrFkrcaSbrMCc7btlA5CYE6QKpu0XE2UKmUQQZHLUQPkNB5VmQNaXDC7m/STl4h7FYx7jFrjs7HUliT+daHia5MLZXn3Kk+txmufky0xwPsz3sNeburcFv7TAbwOQ5TVn2kVXRNQqllSd8qKAq6c4Cn60MmROSigKLqzMcHxKW7oe5bF1RPgJgE8p6iuwfZx2l7+0yLZFsJJlFYW5JmJ1GaPnVd2e+zDCQGuXTiMwkBSFWDrqoJb20rf4PBpaQJbRUVdgoAA+VXSafAYpkuzcMU41zzqHnPIj3pNwk7/AEilLSYz+YpPeGKjC6o50T4kHnFQg8t5vShSLV8fioVLBYzlXrSwi8jTOWd2HtQFvzrLYR3IOcfv3ozHWkMI1PvJim7l5I0P61LRCR3SnnTWIwCOpVxIYQQdiOelJVsw0mkCRuT+/WpZBNvs7hhtZt9NVB+lSTgk0lFMbeFdPSRpR2LkcyfYVIDT0/fvTpgoSMMOUr6Ej6DTlTOI4Wlz41V/7yqfzGtSMkDqfKmjdYULolGe4l2DwV34rCq3VAU+imPpVHf+x/DENkuXFJMjUEDSIjc/Ot33hPKgvv8Ap9KZTa9BtX4ZPB8EXCFLaYcswXW5btAZiIiXiQT68t9afv2sbdZe8Nuzh1ILp8RKBgWDAaCRzJNaO5ejn+VIe6eUGqHCDdvka3VHNOP9gcRiL1y7at2Vt3WlFZmVkT+UZcmhiOfOoWD+zfHWzIWz5nMC3tI39a6ul0+VPh9OtXqfFJCbTm2K7CYm9OUi0OfeXA7HpGQR86lWOwRNpMNeOcG53puookKFI7sOdRLa+9b/ACnpRM5/f+tKFIrOEdm7GGH3VpVP4t3/AMR1q0Fw+VJW4aUSaNsIDNIytSpajFw/uKlhCIPlTfcDoBRviD0ogxO4p0yDiWh5UKQp8qOnsQZFnoPaaeS0Y6UkvziKMMdgvz/0rHwOKGEEa60k4ZR50VtWJgjKOtSP4YczNHslkZUEwJn1/SpdrCBRO5pQIXYRSXctoPmDtTcIACx5UAvSl27MUsCetFEGLlsxGoqN3JHX5VZg0M1RxsFlc1s/y/WifBkxJNTL+mwph550KQyZGOCA3paoeR+lG1wDc07YvgaAfOgkiBrgwN9T7xRwJiKUzkmOtGUIHKf35U5AoprETyqQrUlrlFrghEVidNqPM2wHvTrtRd6BzpaAMlHpAstzM+9SBdJOxpu4aG0IRUnSKNrEc6MXDFNNNOuAMet2PM0dIsoetCntikg2xRc6FCsz6GQYJiaUlwmhQoIgbICdRNSFw46UKFWRFYru6UyRQoU3hBlru+m1RwJknXyoUKrsZDltA1JuXCJHShQp0RDNpiTrHypN98pAgflFChQCLQ85NOHCz/M3zoUKIGJtW45kz1oxbmhQpxbHDw8DWo91QNYoUKEgoKS0QYpoWtTQoUgz6FKKMJHPehQp4iSF2aFChTin/9k="/>
          <p:cNvSpPr>
            <a:spLocks noChangeAspect="1" noChangeArrowheads="1"/>
          </p:cNvSpPr>
          <p:nvPr/>
        </p:nvSpPr>
        <p:spPr bwMode="auto">
          <a:xfrm>
            <a:off x="63500" y="-912813"/>
            <a:ext cx="188595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5366" name="Picture 6" descr="http://s4.hubimg.com/u/585243_f2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420888"/>
            <a:ext cx="3635896" cy="43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117449"/>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032" y="543528"/>
            <a:ext cx="7125113" cy="924475"/>
          </a:xfrm>
        </p:spPr>
        <p:txBody>
          <a:bodyPr/>
          <a:lstStyle/>
          <a:p>
            <a:r>
              <a:rPr lang="en-CA" dirty="0" smtClean="0"/>
              <a:t>Medicine</a:t>
            </a:r>
            <a:endParaRPr lang="en-CA" dirty="0"/>
          </a:p>
        </p:txBody>
      </p:sp>
      <p:sp>
        <p:nvSpPr>
          <p:cNvPr id="3" name="Content Placeholder 2"/>
          <p:cNvSpPr>
            <a:spLocks noGrp="1"/>
          </p:cNvSpPr>
          <p:nvPr>
            <p:ph idx="1"/>
          </p:nvPr>
        </p:nvSpPr>
        <p:spPr>
          <a:xfrm>
            <a:off x="755576" y="998538"/>
            <a:ext cx="7125112" cy="4051437"/>
          </a:xfrm>
        </p:spPr>
        <p:txBody>
          <a:bodyPr/>
          <a:lstStyle/>
          <a:p>
            <a:r>
              <a:rPr lang="en-CA" dirty="0" smtClean="0"/>
              <a:t>Human genes have been added to bacteria to produce proteins such as insulin</a:t>
            </a:r>
          </a:p>
          <a:p>
            <a:pPr marL="0" indent="0">
              <a:buNone/>
            </a:pPr>
            <a:endParaRPr lang="en-CA" dirty="0" smtClean="0"/>
          </a:p>
          <a:p>
            <a:r>
              <a:rPr lang="en-CA" dirty="0" smtClean="0"/>
              <a:t>Genes have also been placed into animals for other proteins, these animals are known as transgenic animals</a:t>
            </a:r>
            <a:endParaRPr lang="en-CA" dirty="0"/>
          </a:p>
        </p:txBody>
      </p:sp>
      <p:pic>
        <p:nvPicPr>
          <p:cNvPr id="16386" name="Picture 2" descr="https://encrypted-tbn0.google.com/images?q=tbn:ANd9GcTBNEut27xe6igl3EQ6NqA2R4yFxMhyEXJTcrLeXC8NxeupHoe0yg"/>
          <p:cNvPicPr>
            <a:picLocks noChangeAspect="1" noChangeArrowheads="1"/>
          </p:cNvPicPr>
          <p:nvPr/>
        </p:nvPicPr>
        <p:blipFill rotWithShape="1">
          <a:blip r:embed="rId2">
            <a:extLst>
              <a:ext uri="{28A0092B-C50C-407E-A947-70E740481C1C}">
                <a14:useLocalDpi xmlns:a14="http://schemas.microsoft.com/office/drawing/2010/main" val="0"/>
              </a:ext>
            </a:extLst>
          </a:blip>
          <a:srcRect r="5850"/>
          <a:stretch/>
        </p:blipFill>
        <p:spPr bwMode="auto">
          <a:xfrm>
            <a:off x="251520" y="4137277"/>
            <a:ext cx="2982999" cy="25934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390" name="Picture 6" descr="https://encrypted-tbn0.google.com/images?q=tbn:ANd9GcQZdSpwxchGJXDWke_EZV_LdAwT5RAU8o89xqmw3WAiOjrF-Aq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2800" y="4216518"/>
            <a:ext cx="3672408" cy="24349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53752" y="6607617"/>
            <a:ext cx="4572000" cy="246221"/>
          </a:xfrm>
          <a:prstGeom prst="rect">
            <a:avLst/>
          </a:prstGeom>
        </p:spPr>
        <p:txBody>
          <a:bodyPr>
            <a:spAutoFit/>
          </a:bodyPr>
          <a:lstStyle/>
          <a:p>
            <a:r>
              <a:rPr lang="en-CA" sz="1000" dirty="0">
                <a:hlinkClick r:id="rId4"/>
              </a:rPr>
              <a:t>http://</a:t>
            </a:r>
            <a:r>
              <a:rPr lang="en-CA" sz="1000" dirty="0" smtClean="0">
                <a:hlinkClick r:id="rId4"/>
              </a:rPr>
              <a:t>www.en.uni-muenchen.de/news/sciencecasts/pigs-and-people/index.html</a:t>
            </a:r>
            <a:r>
              <a:rPr lang="en-CA" sz="1000" dirty="0" smtClean="0"/>
              <a:t> </a:t>
            </a:r>
            <a:endParaRPr lang="en-CA" sz="1000" dirty="0"/>
          </a:p>
        </p:txBody>
      </p:sp>
      <p:sp>
        <p:nvSpPr>
          <p:cNvPr id="5" name="Rectangle 4"/>
          <p:cNvSpPr/>
          <p:nvPr/>
        </p:nvSpPr>
        <p:spPr>
          <a:xfrm>
            <a:off x="4572000" y="6607616"/>
            <a:ext cx="4572000" cy="246221"/>
          </a:xfrm>
          <a:prstGeom prst="rect">
            <a:avLst/>
          </a:prstGeom>
        </p:spPr>
        <p:txBody>
          <a:bodyPr>
            <a:spAutoFit/>
          </a:bodyPr>
          <a:lstStyle/>
          <a:p>
            <a:r>
              <a:rPr lang="en-CA" sz="1000" dirty="0">
                <a:hlinkClick r:id="rId5"/>
              </a:rPr>
              <a:t>http://www.rt.com/news/transgenic-farming-genetically-modified-drugs</a:t>
            </a:r>
            <a:r>
              <a:rPr lang="en-CA" sz="1000" dirty="0" smtClean="0">
                <a:hlinkClick r:id="rId5"/>
              </a:rPr>
              <a:t>/</a:t>
            </a:r>
            <a:r>
              <a:rPr lang="en-CA" sz="1000" dirty="0" smtClean="0"/>
              <a:t> </a:t>
            </a:r>
            <a:endParaRPr lang="en-CA" sz="1000" dirty="0"/>
          </a:p>
        </p:txBody>
      </p:sp>
      <p:pic>
        <p:nvPicPr>
          <p:cNvPr id="16394" name="Picture 10" descr="http://www.rt.com/files/news/sci-tech/goat-gdp-genetic-drug-producers-that-can-be-milked/goat-n.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8184" y="64283"/>
            <a:ext cx="2915816" cy="21829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498064"/>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6" name="Picture 8" descr="https://encrypted-tbn0.google.com/images?q=tbn:ANd9GcSnBC9dDfCZbOkoUkZxqd4dUwvVUCBXSWBVASJPpjYUTkdXeTpl4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8960" y="815632"/>
            <a:ext cx="3001245" cy="30416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Food</a:t>
            </a:r>
            <a:endParaRPr lang="en-CA" dirty="0"/>
          </a:p>
        </p:txBody>
      </p:sp>
      <p:sp>
        <p:nvSpPr>
          <p:cNvPr id="3" name="Content Placeholder 2"/>
          <p:cNvSpPr>
            <a:spLocks noGrp="1"/>
          </p:cNvSpPr>
          <p:nvPr>
            <p:ph idx="1"/>
          </p:nvPr>
        </p:nvSpPr>
        <p:spPr>
          <a:xfrm>
            <a:off x="683568" y="476672"/>
            <a:ext cx="7125112" cy="4051437"/>
          </a:xfrm>
        </p:spPr>
        <p:txBody>
          <a:bodyPr/>
          <a:lstStyle/>
          <a:p>
            <a:r>
              <a:rPr lang="en-CA" dirty="0" smtClean="0"/>
              <a:t>Genes into animals</a:t>
            </a:r>
          </a:p>
          <a:p>
            <a:pPr lvl="1"/>
            <a:r>
              <a:rPr lang="en-CA" dirty="0" smtClean="0"/>
              <a:t>Disease resistance</a:t>
            </a:r>
          </a:p>
          <a:p>
            <a:pPr lvl="1"/>
            <a:r>
              <a:rPr lang="en-CA" dirty="0" smtClean="0"/>
              <a:t>Grow bigger faster</a:t>
            </a:r>
          </a:p>
          <a:p>
            <a:r>
              <a:rPr lang="en-CA" dirty="0" smtClean="0"/>
              <a:t>Genes into plants</a:t>
            </a:r>
          </a:p>
          <a:p>
            <a:pPr lvl="1"/>
            <a:r>
              <a:rPr lang="en-CA" dirty="0" smtClean="0"/>
              <a:t>Herbicide resistance</a:t>
            </a:r>
          </a:p>
          <a:p>
            <a:pPr lvl="1"/>
            <a:r>
              <a:rPr lang="en-CA" dirty="0" smtClean="0"/>
              <a:t>Longer lasting fruits and vegetables</a:t>
            </a:r>
            <a:endParaRPr lang="en-CA" dirty="0"/>
          </a:p>
        </p:txBody>
      </p:sp>
      <p:sp>
        <p:nvSpPr>
          <p:cNvPr id="4" name="AutoShape 2" descr="data:image/jpeg;base64,/9j/4AAQSkZJRgABAQAAAQABAAD/2wCEAAkGBhQSERUUEhIUFRIVFBQVFBUVFBQXFBQUFBQVFBQUFRcXHCYeFxkjGRQUHy8gIycpLCwsFR4xNTAqNSYrLCkBCQoKDgwOGg8PGiwkHyUpLCwvKiwsLCwsLCksKSksLCwpLCwpKSwsLCwsLCwsLCwpLCksLCwsLCwpLCwsLCwpLP/AABEIALcBEwMBIgACEQEDEQH/xAAcAAACAwEBAQEAAAAAAAAAAAAEBQIDBgABBwj/xAA5EAABAwIEAwcDAwMEAgMAAAABAAIDBBEFEiExQVFhBhMiMnGBkaHB0RRCsVJi8CMz4fEVcgeCkv/EABoBAAIDAQEAAAAAAAAAAAAAAAEEAAIDBQb/xAAvEQACAgEEAQMCBQQDAQAAAAAAAQIDEQQSITFBEyJRMoEFYXGR8EKxwdGh4fEV/9oADAMBAAIRAxEAPwDah2viUnPZ+0a81YKcv1IQzwGne68q0dxYZdFQvcbi3wpSYSSfGuiqnbAkBMqenzC5Krh+Csm12JKjDGbMOvTZDSYdIBq260z4mNN7hVzV5OjW+63hNLiRi1u6RlQ+ytZMm0uBmTxE6oGrwtzOqspZ+kxlWiUdUio6pJzcKTJ1vG5x+oWlWaOHECOKOirwd9Fl46lEx1ScheZco04cCvbJFDWW2KOixHmm43JgyHEKNl5HODsVNbJ5CVlqiQrSokIkKS1RIVxaoFqgShzVBzUQWqBagQFcxUvjRhaq3NUCAuYqnsRzmKl8agAFzFU5iMfGqXMUyTAK5qgQiHNVbmo5BgpuvFMhQIVkyuCDmIaanui1EhWyDAndQark1Ma5HcyYGzasv0vYcgjaPDgdToOaS004CMiri424Ly+Y4O60/A2qIowLNNz0SuSpkbuPCmtM1jRdx9l01QJPC1nusJRbeUCMscdglNiTANRfojIqwv2aGj6oCowUtGb6FdHUmMXsol8hai+YjptM+2rrKuOFt/E4FL4Khzz4ifsmgbGweIhXXD4MJJrsCr6OI6DzdEkqMLe3W2i0MlbGfKwn6KqoqnkeFlvXVCVyziQPSbXBlsxCsZUI2uYLXeBmP9Oh+EtELtw02VVYl0zJ6efwGx1CKiqUnDyNwfdWxzpiN+OxeVbXY9iqUdBiBG+oWdjqETHUJyF/wzNxwaWKpa7irVnY6hHQV5HUJyGoXkAzIXhaq4atruhVpTKafRCstUHNV1lEhEhQ5qrLUQ5qrLVAg5aqnMRRYqnNQCCPYqXMRrmqpzECALo1U5iNdGqXtQCBOaqy1FOaqnNRBgGIXiuc1VEIpgaPFy6y5WyDBfimGmO3VCwTZU/gvMfFr67Jdj4hZ4Q4GTk3h68l5idOFuydyubk9uOQZuIFx30TWmxYMGmrv4WbDSNbEBTp5SDqsIWGk6/k2FI10pu43/gIyqfE1uU6nkFmm4sQLNKNw5uY6puEd3IpOOC6ChcfL7ICcuD7P0Kc1uPRwANaMzzoB1/CTS1OZ2aQZpCbDLs0HYLVaeLWW8GE9X6fYxpsQjY251KmMZc/RjAPXVJq2Id5Zmth4rbA8B6q6GvMQvl14XSd1fpycExqvbbHekMJsLzHO82PPYLxteIxZrQ8oKnlfO7xuJ6cB7LQxYbHG27rBYKpt+0tKaisT/Yz0kD5jsBfgAgqrAZWa7haObFW3tGzMeewXTQTyttcNHQIquaKykpY3Lgxn6jKbHQoiOqTw9kgb5yL8ys1iFOI3EMOax4IqbT+DCVCf0PIzjqUTFUrOsrCNwQjIqu/FNRva7FJV4NAyoRsFcRx05FZyKqRcVSnK7vKZk44NNFVtPQq0pBHUouGrI2KdhqPkAzIUCFCOrB30P0V1kzGSl0Qpc1VuaiCFBzVYIK5qrLUU5qrc1AII9ipexGOaqnsQCAPYqnNRr2Kh7ECAjmqpzUU9qpc1AJRlXKeVeqAwL8Y7TdwzKw/6jhp0HNJsKkzOu43JOpP3WYrq/vJ3OJ0vYeg0TSiqCSGt3P0HErhXQbiejo2xR9DNdG6PumN0/c7iT0VkGAh40Buk2GkCw5J4zGSBlZpzP4WFFUehSyTX0if9I5ryLE2PJV4lj3cNyjWQ+Vo39TyC1mEw5j6pZ2uwBucOY0ZyLXA1Tsa9iz4FLrZuLUPqwZbCZ35rynO95//ACbaAdNdlqxKIm5WkF7vMd7dB+Vmv00kIADCHnQycA237eqOw4AWCE7tr47/ALHM0OmssbndnH5mhw2izWRuKRRhmQ6u4AbgoJ+KiOOzfMVHDo87rnUlLuK+52cNc9JF2G4WVTjUcgcGm5bwPNM6vF2xeBli7ieAQtPTPmOZxJ/geinpY67ApvO6XRLCCxgu/lxUqjtRc5Imj/2d9gpYtilNTsLZHBziP9tou4/j3WMgxTxEsjIHDW5t1WjtdXBaFPq+7Bto6J8jc0spy8rgNSyso6Vuzxm/su7+NEkNc+UjOSW8BfQey0WE0LXDWyUtsjLhLL+TRVutZk/shHiccbmWijcXczp9EnFBKNhe3Cxv9F9Bqqqnj0Ju7kBcpdLUOf8A7UZaeDj+AslCyL8Y/Im6M1hr9zHxVRByu0KNjqUVP2UlJLnDMTqeaXy4K5jS9pAtu0k3+Fbc0zGemi+YMYRVaOhqll6XELnK7R3LmmMU6Zje4vEhKdWHg0bKlFRVRG23JZyKt5o6GrunYWp8pmDi0aCOrB30KtISWOdERTkbFOw1HyAPcFW4LyOpvurN0zGSl0EHcxVuaiiFU5qsEEc1UvYjHNVL2oEAnsVD2o57UNIxVCC2XiuyrkAny3FOzksRc4C7bk6bgFE9mgC0v4k29AFuausBYWWF3blJYezwbcsuC43I4XPRcGVu+G3tnZXBZHU8AmdCblIItCQTqCm1FUW3VKcRfJJrJq48TELOtrIOGrMjruN0gkri93RNMPkWzt3vCMfT2rJp3UDXwuzctPVZSDD3E6fyja7Gi6zGnQKeHy81nZtm0kGG6KYqq4Xtd4h6ciimYrkZodVpcRoGvgudwLgrHR0eZ1ibKjhKD48loyjNc+AmknublSxvtc6NvdQ6OPmdxA5DqiRgBDLtN9OKwlTfvHZt8xv8q+6S4Na4Rm894DqWMvdqbknUk/JJKe01eY2GGDd3+4+2pH9I/pb9Ss3TyEkAcVosNAFrbfz1WMU93YzdJJYDsNwo6XWlOHNZEc5yi297WQsWKxwx3PifwCWOqHzuu835DgPQJhaeODmynOT+AWlpTnJBzC+/MX3WmFUYYswiLjx1AAHM9FPC8Itqdl2LY7FD4R43/wBI29+i1hXs9z6MrZuz2x7FTsQqJzZrg0cmADTq46oOoo2xm8sgLt9Dc36kr2jie46EgHgNEDi+AyRkPJLmE+4PXn6ph/iFEE3Fc/zyc9aC6ySjZJfv/jgGxdjJmtygZ27Hj1uUr7idn7S5vLj7cVrsCpWv3t905nhhYPE9oPtdci7UTvlvwv59zqwprpj6XLPn8GIA7/Xh0PIo2OXkVZ2owxslnQC7wdbDcdeqyj2zRk+YW1N7/dVg9yyuGVelb6ZsoqwjdHRVY5rFUXaPhINOYG3qE4p65rvK8exTcbpR4kKTpcTUxTXREciz0Fbbf5H3CZwVQOxv6JyFilzFi7TXY2bLzXpCEZMr2vTcLn/UDJ49qpc1EnVVOamU0+ggzwqHtRb2qh7VAgpauV+ReqBMRDNmdcoqSttoEqgmsF7HJc3XlVldHcY+osOY/gNeKoxLDMj8kbgdLqDazIzTdG4AxzjmAtI85G3AuLG73eyf0lMb5Ya/UU1N0qYuSYtfSOjNnEeVp0PA9OCu/UkNWo7ROghYyFjWmY/7htqG28RJ53IsOqhh9CyRpDrBttVbVaaEbFGvjgrpr5yg5WfPgzEEuuqb0dWAhY8MBeQHeG+nVG1mCFkefNYcL8UhGMk8pDcnF8E8Rx0ubkadENh7TdI2S34g+6bYfWhupWkZtv3AcNqwjamuZDEM1rkbLMU9HG+UvyNu463F/wCUDPifeO1OiZ4a5rfETYDVb71PhGSi4ZfyE472ejEXegNY5vHQXFtb9FiIMcJflijL9zpe5DQSSAAdLAn2T7EsSNXIA4kU7ZGMs06yyudZkLbatFxdzuABtcpbUz08MgNRFcxzSPc+OLuo5cpLW08LRo9mcElzuAtxWqoi/cMUvCxPlntJiAm1adtwdwtDhbjvZIqAPnmfVTANkl8rBoGM0yjqbAf4Vt8DpNLu2GpPBVjFp4RldKK5AcV7UOazI3Q7FK8NYJDdx1PFGdoXQyzBsZ8WxPM8LW3tuvKfCSBZgzPyuIDb3JDtL3Omlld6e6znwLLUVQ48+R/CI4G3e4X5ICuxkzAtawBp0JO9vsslS4p3pzXJyuLHNO7XDdpC1mEZH2BsFn6eE4SX6ovhfX2Rh7PFzDlcWngevVI2Ujo5C2TzA6ne/X0W1r8Wjp2f1O4ALHzVjqiTO8W4ADgBt67pe+qFa9vZrTZOed3RoqCgzNvcWSrtJLStBjkcHPt5WDM4ettG+5CNpaRzmFocRcaEbjqvn9TQPglMcvmve/8AWD+8HjdLRUWvzN6oKU3ul9ha6nsTYOsDa5t6jjyKg6MgFw4b81p4YWNuTY3ANvkfYIU4CJTcXA6LZT45HLq61HK/9FNHjJbo4nL9R+QtBTV3G/oQgJ+xVhdr3A9bEJPLTyQHxXA5tOh9Qomm/a+Tk2adS5ib+lxPnr14ppT1IOxXzmhxk3Afx2cP4I+60NNXEb/P5TMNQ48TOfOlxeDYNKklVBiYO/ymzbHUap+E/MTDDRU9qoe1FuYqXtTcLFIsmUZVysXLQJl5ezELh4C5h6G4+Cg39mHs8rmuHwfwi/1RG+iujryNiuM1XLwaxusj5M1iTJmPYMhAzXLrXaA3WxPVPcE7cwDNPK0DuwWMAA8x4gdUa6qDt0qrMGhebuiY43BuBlOnPLa/uuhpLqaK3CUc/muxa/fdNSz9imKrMsjpSLGQ5rb2HAfW/qSj6vEiG5AbX3VLKVvAuB62KhWYebhzCXgjXmDx05LkWerJym/J1arKklBB2GSDe+ioxyqmrCGxZe7D+6DcwaZHhubK2+jrD6kdErxCu7qO2oJOXbUX3NtL2TV87YqMSMLogyQRQvMd5sroi+VwBPhe951NxYaA6a208cx5G17ZKS78CmDD4/0zpHSFkweWxt2zFurvYC9zwNgjcNonSMaXHK4tFwOBPNZamd3kgv5WW06cB83PzzWwwiou4ITUW0sGt83nv+fAFNTuidZ2/wDI5qjEsUc2MgaX0+U97SYoySRrWgeAAXUqXDG1DCxwA0JvysLrNQxLCZjGaWJSRi8ExptLNHIY2vyPDjfzEAEWBOg1N9txuFVh4M85kkJc0OLjmJN3E+EG/JXN7MOdI5rngNBsHWuXciBwTb/wJgYLXc3i63E81vObUcIYsnFvK7HFCASEwxztF3cQij1dY6Ddx3tpwWfo53cAT6LJ1GKS/qjLdzCw5WAgiwG9wee/wm/w+h6qzavv/PzORrrlRXvf2NzQ1QbGLW74jV5tex8RGnwDwsr8QxN1DARCc9bVuu06/wCmxwvc31HP/pZyDtTG7/Vd4e7a3wZiQ7Qiwvrq74V+FNdI908pvLJz/a3g0ey7WqmtLHr7fn/pHD0dU9TNyl48/wCf1fXIb2XwUQNOdxe97s73HbNa2n5W0paEObYCxtoRzSKhOuoWpoquOJt3O15Lzjbsnuk++z0UvZHbEw9S9wlIebkG2vRaDBYQ8gaISuw01ErnNIAcbgarxofTOAdoeFuPokZcPkZeHHh8mqnqGU7NdXHYLL1LO/lD5Gi4GVotsLk/NyhH1MskmZwJ1Tyge11g4WKYaTS4wLQcVnEk35wyTuz8crQHN14OGhCUzUDqZ9natPldzH5W0p4rBZ3tpi0bWd0PE+4ItwtvfpuFJaWU0tvZam2Up7O0W0kDJG+cX5cVmO12HjKWAgk6XG3O6Hp5Zj5HWPDwg/ygKurmvd4zZTZwtYg8dRotv/lajvj9/wDrH/I3s2yfImnwyw4/Ksgr3stdxcP7vzwTqGNs0Zcw6jdp36+4SWpjylLSi09sjNxUuxzQYo13lJBG4P8AmoWmwfF9bH45+i+aAnN4TYjZOcOxMk5XeF3A8D6FGEnW8oQuoxyuj6s2xGn+dF4+JLOzeI94CHeYD56p3kXSjLK3IRawLzSr1G5Fy19WROT5wypI0cFZ4TtoVNrAfKQRyKg6AciP4SLg/wBQ5PNR1Cm191ARkbKQdzCiTQcnOv6ryKUA32UyORVT2IkGDoIZwBKwO5EGzmnmCl+KdmJXsyR1AczPnDZAbh2XLfOL/tsPYL2Igb39ijYiP2v15HRaLD7Na77K/pZmIuzU8Q1jJNySWEOHTbXboiIpzG0kgg9Rb+VpWzPC9dXA6SNBHUX/AJWcqFnOTZayT+pZMTFOS65TuPFzFEbHVwsjpcMp5NQMp6afRLcQ7OuPkkGnAi31WfoyjyjZamuXfAJRVRLtVpq3GWsphHuXG59OCzEWHSRnxDTmNQhaqqLn68FnzHs39s+mPsNmFxyRna7s7FNTsdmyzX0P9uxBSTDnnfgp1WKF7ug0C2otlXJSjwyltasWH0DUnYCNzW5pX3FiQLZS4a631twTCWjfCbOHpyPoiMOrNlqmGKSnf3gvYac79PomL5T1DzJ8mVcY0cRXBl4sVyjqpw1RebkpDO6ztDfU/wAo+hn5rnbnnDHNq8GzwRhzDkge0FeJJSG+VunxuoQ4yIYn28xFh0vukzGCRpDifENbEg6jXULetLJw/wAUv9OOxdv+3n/X7ntHjRuLAODpcjGtv3mTbvCNst78tFqI6dzmkt3CylHA5tQPMxhha0EZTfu3GzSbEDTW3JbAVgihJ/cdB6nQLqQxh56OJS38kKbGnFtho7UdAeiy+K4POHulIztIFy25LbcSN7b7JtQstqFpKCPML32XJhqJU2bofnw/g9fTKVUIuXeFn9T5/Q4jlIKukxP/AFCSNHNF/a4/HwnPazsx4HTQgB7QXObweBqSBwdb5WOoopp2h7Y/CRYEkNvxuL6kLv06uqyG9vHzl+RtOuzlEBFaclmjXDUdb6fdF1GGAjqvaeiew3kaRr6j5Wnrix0TQ0DQAg/yFwdfbG26UoPr/nAZYi+D5xUUjo3X3HPkrGm4TivhCSluUkfHoloy3IDQ97M44YpW5uB+WnQr6rHICAQbg7ehXw5zrWPLVfQv/j7tG2Zjob+JmoB3ynlzF07p5/0nL1NW15XRsQFyguTWRTB8ljqCNijoMTPHVKc3MWU2vPqkU3HonY+bO122hUy30KRMl9kTHVOC2VvyVx8B7m9NVS5ysirgfMER3bH8VbCl9JM4F2dSbOiJcMPBCupnDcLFqce0WymXNqOp+VP9Yed/VCmAjcELhHydryKKnIOEEGUHhb0UQTweR6qnvnDcf57Lv1A/z/lW3LyQLbO8civXPY7zxj4QoeOasa9w6q6f87AXNoIi0ta4sB1twQp7NOHke1w5bFXtm5hXskHOyOIs0jdOPkEho3MPiBCsqcU/aNuPVMo6s88w5HVVvpIX6lmU826fTZCUXjg3hqV/UhWzD2Sf2u5j8ISqonwPyuFidQeBHMLQRYbY+FwI66H8ITtDDLJIDkdlAAB4aD/tLTqeM4G4XxbwmD08bXizrn3sjhgr7XiOb+06H2KV08ZB4hNWY8IQL7rKMmjPU6SrUL3rL+fILHi4aSHAtcNCDoQeqjJi/euFjcA2FrkE2v8ANgV1ZI2aXvpWAvIAY2wLQBs94/ceQK6SdxdHdxAa+4A0AIa7YDQfCck5OGMi2j/BXCxTslnHKX9s/oO8OnHHQ9Vo8Pdpy+6zLK4kBsgLhobjzN4ZgfsVbHihjNs1/TikrY+nj4OnZS2Ou0OIBkRb+5+lv7eKU4RR5rADh7AcvRJa7E3SyZiensE/7P1obvsdErJqcuSbHVXx2MXYUC0gjW23NZarYYiW/tvp0K3VQ8FhI9ljsZN7o2LY1gzok55yZ+tKz9a/xBMaur4DcoB8Avc6lawWOWMMFkn0RPZjFP09XFJ+3Nlf/wCj/Cfjf2S+t02VVOwyOawbuIH5KbgscoXsaaaZ+grrkpwzFWd0zMdQ0A3tfTS/0XJtWRfk5O1nzPIRsbjkVwcOoKkVxPS6VwZnocRvqFNjxwNlU0cj7KWf+oe4QwEJa/mL+ivim5FBNH9J9lPPzCPQRxBWkIxtU12hASCOXkVe2oPFbRsBgbPpgfL9PuChJqYjgHDpv+VVHWdUVHiF9/rur5jIHItdbmQoknmCnDi1+4B9d/lDSYU06tJCo634DkXZrcFJknVWfoTbwuBPI6Kh8bhu1ZuMo9oOUEtkVrX9EvEiuZL1VlMmA9j+vyr2SFLmSq+N60TAMGyomKoI2KWxzIlkisQYEtd5mg+yEqcBiksdQRqNftspMfyKvZLzCjSfZeM5R5iwSXBHE3Dh/wDYEfUXQs+HPZl8JFnakai2Ujfbin0MnVEsdzHwo4prA7X+IWxfu5Mq2TbgR7KLagGRmx0sNFpqrCI5BtZ3MaH42KzU/ZuaOUPzB7AdCBYgabhZ2xzHodWshZHHTNVR4OyZpzDbY8UFV4O6A3GrOf2KeYRKA0DY/wAphOwFpB2IKVdEbI/DFPXlCeH0Zh1X4Rrpb4SDGquzUfX+AkcL6LNY4XOblb53OAaEioNywx1YSyhTcvkysBcRy4a7nkmcfZxxF3vDb7Bup+U2w3Ce7iawWzfvI3JOp190TO8AW5J2UNqyIy1Db4M5J2VjPme8+mUfZG0+GxReRgB57n0uUU56g4pbfJ8ZKNt9nBzuBXLzuXcivVfLKYEn+dF44e3VTXEJsUK8x4i/Ubr0Pv8A5qvS32Vb4+iICyw91JshHUIcOPr0K9Ent6oByEiVp3Fla0HgboQOXX5KBDC/mFzX8ihhUkeil3oPQqEDY6j2RUVYeaVZiOq9EquptEwO2ztJ1AurXhrhpYHlwSRlQr2Va1jaVcQt1KL2It14KqTD+X4KsjrP8/4V36kHcfGhV/ZLsnKAHUxHNSjBTEEcHW6H7KbqMOsdPlBVLwybvkCz7c7aq+ORTfhhGxVZpyNwo1JBygljkRG9BRRnqjYoiok2TIRG7oiY3dVS2A2vbTorWtRw0EJZIr2uug2hWsUyEvYyxuP+P+ETUVgydeXFDMcumhDhY/PEeiznWpLjs1hPDWTN4lMS6wBc7ew5bAnkL8V5Q4Vl8TtZDx4AHg38pvQ4U9r5HPcHZgGjS1mg31Vc0Ntb2I25KldO3l9m1t272x6KSANLbb+qBqqcOGmhRM0uui9jFxtqtJRUlgWTaFUeEknV1h9UR/4rIL3J9f8AhNWsy6lSki+bfCrHTQS6C5sT93zXK+QarlT0UTcZIhRK5cqGZ6orlyIDxzearLVy5QhURbp6L3vCuXIEOZJfb4KmZFy5QCZ6HW4qzvOa8XIFiYdyXoeVy5RhLGzK5s55rlyifJCxtSr46oheLldSeQMKixAhFRYiuXLVTaBhF8dTbXmio5A5cuTCkygcy+UC6n3a5cteyEohzHwrmxL1chtTLZLBTqQhK5cg4LGSyZ63RBV9EHag2/hcuWffARQ5uU/dEU8dyAOK5cs13gsGGEB3UdeKHq32C5ctpcFBS9xuvFy5YFj/2Q=="/>
          <p:cNvSpPr>
            <a:spLocks noChangeAspect="1" noChangeArrowheads="1"/>
          </p:cNvSpPr>
          <p:nvPr/>
        </p:nvSpPr>
        <p:spPr bwMode="auto">
          <a:xfrm>
            <a:off x="63500" y="-8429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7412" name="Picture 4" descr="http://t1.gstatic.com/images?q=tbn:ANd9GcSDqJMYrCdX9bmyaXe_S1SAHYAPG7U7By7qZhhe7uz3WngjsNW6LmBp65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207" y="3647489"/>
            <a:ext cx="4824536" cy="32105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414" name="Picture 6" descr="https://encrypted-tbn1.google.com/images?q=tbn:ANd9GcQSHV53lNmX650U0FsEJ53a8UcG3OvPQbNSoWJ0LX-7P-EyNo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2352" y="13914"/>
            <a:ext cx="3483471" cy="231809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AutoShape 10" descr="data:image/jpeg;base64,/9j/4AAQSkZJRgABAQAAAQABAAD/2wCEAAkGBhMSERQUEhQVFRUVFxUUFBcXGBQUFRQUFBQVFRUUFBQXHCYeFxkkGRUUHy8gIycpLCwsFR4xNTAqNSYsLCkBCQoKDgwOGg8PGikcHBwpKSkpKSkpKSkpKSkpLCkpLCwpKSkpKSksLCkpKSkpKSkpKSkpLCwsKSwsLCwpLCwpLP/AABEIAMIBAwMBIgACEQEDEQH/xAAbAAABBQEBAAAAAAAAAAAAAAADAAECBAUGB//EADwQAAEDAgMFBQcCBQMFAAAAAAEAAhEDIQQSMQVBUWGREyJxgaEGFDJSscHwQtEHI2KS8RUz4RYkcoKi/8QAGQEAAwEBAQAAAAAAAAAAAAAAAAECAwQF/8QAJREAAgICAwABBAMBAAAAAAAAAAECERIhAzFBIgQTMmFCcYFR/9oADAMBAAIRAxEAPwDzIMRGtTsZdWG0157Z2JFQsUezViqxJrEBQNlMJ8iPkskxiLHiCNJRdZWsiDXYlYUByyo9kjRASyyqshoi1kBTFMqXZyitbySbHRWYxM9qu9igVGITG0VuzhEDUVtKU4pwUWFAC1QcxWns5ITmIsdAC1QKtGkq5amKiu4XTwiGkUnthXYqK7ghmUXek+mrsigD2qIai5VEtVJktA8qbKiQmVWTQNJShQcEwGckEi1NCBE0ksqSYHQ0hdFco02opC89vZ2UBLJTU2HRFYL8FZZTScqGlYAU0RlNELFJrFLkOgZagVaCuGmQhEJpiaKrqMqTKMK02jooVGqrFiCYUZjUJrFYpjRJgiL2qs5l1ecEIsSTG0V8imGKbGqQahsEgLmKHZqw5idtNLIeJVfTQXMV99PWyr9ldNSBopuCGRIV19FCdSsrUhNFMMUHNVxlJQfSV5CxKbmpsitNppzRlVkRiU+yTGmrvux3A/XRDLQmpMTiUi1QcrVWlZBNNaRkZOIAtUYRnNQsq0TsgYJKaZMDqadNGdTsiU22CMKVl5Lns9LEzhThHpKwcOE4oAIc7EoUCaxEFMo4phTbBspux0Vg3zQ3AKy5hkoFQKkyWiIqcknNlM1inTCsQwpBCbUgqyVXywgTJtMqDykHcEz2oAZjUamxBY7cVYY5KQ0M4JBKERuiybNKBVG2VYKy/wAEMBCE0RySoupqba7SYDh1+6McE9w7ozf+JB+hTVj7KIpwp+5uNNzxoxzGnjLw4g+Hd9QndRIMOBB3g2IWi7EspYC/+5WxEngGUmED1M+S1WzN6MZtLyUn4ctAOV19LEA+ZEK7sfZznYhjXBt4cC67CNTHkN+i6z2d9o3Oe9lUgseRkpGHZAbZZ42nwKp62NKzz9r8pDs0EaQdOfNWtiYYVqwGTK2C0hpbBJDo7zhIaSb6kRZX/abYQFcilJk3HCbiIWv7MbAqUJqubckBjd2Y2DncANT4KnyJR/YKDbow/aX2SfhWsfIc10NOvdfE2m+UwYngVzrmL2vaezGuw1Q1nDI2kbn9REnN/cTC8cdSRxzb7M+SCXRRfSQCxXnt3ILqa6YyOdorwkjdmkryJo7GnQRHU4hXGN5JuysvDyPXorija3FT7GykGEaooamnYUV3UoQ2UoV2o4bymfTHELRRkZuinW+6rVGlaBbv18lJmDza28pVpMhqzJBkqwWQFedsVwuCD6KrUwtUWLSfAg/RXTZNUAcYVV5vCuOwrtSCPIoL2eCE6JaBNplHY1QEqwwpNlRQN1FEZRTh0ooss22aJITaSao2IhDfjALTfldIPe7QdbqcZMq0gNR3TisvFVy4xoPqrO0qVRsEmQTBWdEkLphCtmTkdJs/AUgO80GU3/S7Xy5j3U7TLSfopbHpl2XzHrZdRSwpDdFMpNdFxin2eb7U2dWpGnUdWfleO6XteDlJ3t1hdFgtgGu2kx9am6lqA2Q7OZNydP8AkK/tJhIjKHASL6mSTE6dQm2Psxs/BYjid2icuf4/sFw/L9F7aWxRQwhDgYggE6t5D1XO7JZ2ZLxPLxha/wDEDadU06bdAb/+2n0+657YeMLy2nlvA04zv/N6UU3Gwk0pUdbsLZznONSoJc6/0j0XoOzsGwiCRy6aBZeHpMZS3Du6k6cisD2k9rjhWQwgvdrwpsOriN7jwWdWym6Rl/xJxdTt20r9k1uZm4PkwSeMRHK/FcW5tl3btnsx9AOY6KrBDTMioBLnB53GXQCN8i8W480CbQee6PHgr45+eoxlH0yH0rqD2rSxVENJEiQSDG48JVBwXUmYMDCSKaaSdio7ZlTUqNPEXQg6yCaRm2pK8lRs9JsPtDFspgOedZDRzGpPJCGOJpyRlLgDwcB9ksbgQXAu7zWQGN3W/U7je6licHBuefVdMajGl2Q02yvTJcbnSw8lo0qXFDoURCPUqxorRDJhoVhizDXurlLEKkBoMpIful9FZoOBVh7g3VMRR7Ec1UqsaSbSN0gfsrGKx8AganfwQ6FbuxHmpaApu2ewmzR0hDfgBugLWr1GtHOLqmKk9EUFGb2BsAfGwuo1NnFwOvgtJpAIngfQKQr38JKAoydnbOEkGFqtexhAkF3DwWVtTamQw2JjXff89FLYeGznO/4pTCx9v0C6i4tGne6EE+krFdQHdI0K7BgmWnwPgVh7SwnZNDP05i0TroCB0+iFLwUo+l/YIytm1r+UwV01GXtPJc9s6hNHNvmfEGx/OS6PZz4Y2eBB8vz1WczSANuEadUXAYJo0OhyrMxe0ctgbaD7eiPgcWZ/PzSFi4s1Uij/ABAwRGHdULvhIDRzc6IH5uVH2H2SKbe1frztZa3tIO27OluBDzz3LN9pcc6lQbRpfG/u21g/Tn5rbjvHEyn+WQ+0/a81axpUfgbdzt3iPOwWZjmh85r5gQeajgNnNpMA1Ju53E8fBSqgDyufJRKSbqPgop1sztmbVrYN2Rh7s55vLoBDWcoJcba5kR+2amJrF1VzGExmc1sAN00vJ4k3XO7QxD3uzgwJ7oE6DeeSu7Ho/wC48/CGiToJzCb+C7cP5Ps5s/4+G/hfZfvEte19OSNSHxJBg7jYneLLG2xgexqvpzOU2PEG49CtHZ9fK6QTlIc6ObgYEeB9UDblEh4LtXAO6k/8IsloyA5JSlJVRJ1Ln2RNj9+sBwv9h9fRZxrStPYDg1znH8sV56jR33bRpbYogWFhp4rNr4iQ3wjor20cRnA4T5rFxT8pjcdE4qypMtUsSpVHKk14FwUQ1wd62MgraWbeol7mOug0sTBVuqe0YQdRcJiNDCY1WamMDieK5Wljsu9WMLju8DuKXQGtX1HFXsNQAWeKgLvJaDHW8kDKu1HQ0uGhLQOCfDUbXvaEXa1CaJA1sR5KpsPGhwDTvteOKBWSqUbN52PmhUnwJPX7LQxtOGA8HDoQVg4nEyzp52TSE2ZZOaoXG8nyjcul2XhyIga/ZYLmjIHjT6LS2VtsAgfdNoSZu9ld1uCz/aHAF9HMNWODh5Ag+i0sLjGvJ8loHAZxG42Wb1s1W0ZuxcL3WiDEQfMarWq0MsNHj9ilharGyOceim+rnIMQR9VlLbsuPRy21a7KbovbX6j88U1PGhwGWZAjxtYhPtykO0dKy8IwmrrDRMnQBoElx5QFa3oTOhwYIaalTgfILFqO7R7qhGtmjg39yrdTalOtnGfJTZoRLg+8C8RqNL2WM3alN0ySyI+IEHmfBElKqQtdsvl3JZu2CeyMb4FuaP23BwN8uurjMAcjFjpdUcZVLgGfPJYZ+PLqG9T4wlxwdomclRiF8920fqO8nxGgC1MXhCcG8Mc0NaG1CJALwcrQfRUKlKBawFo0IVA9pUdlGZ17DU+mq71vafRxN1o63Y1Ahz80EDLpqCKbS4xwvCq7Xqk1Dm3WHgo7H2pVYHZxPeJMjvGRBBPiFX2hWzPLuKzf5GjrEqlySgSnV0ZWafbxqr+DxJGT+rtPoAPoVi9qPEqw7E5X0pNhM+Yv6ErnxOmMtm07GD4eHrKp7Tc51PM0fAQbaxvVKtXIcrVHFojGipysr0sTBgohfIsq+Jo96Rbkj4egSLKpL0UXeit7wQ6CtGjjA1pLlQaNZCxNo44klo0VRhmyJTwQWttEufA0krcw9Qd0LntmUQXSdy0MTXIdZackVdIjjbq2dLhajg7iPH8latCpeVyeFx9olauHxVgQ6DO/eFhiaqWjpqdcGDusPqL9VyW0aLsNWLm/7ZcY/pNyW/WFoU8bAI5yrrqzalMte2Q7Wbgoi6Y2rBVtrB9CZ/IK5f364E8FcxeANJrg05m6i8kDmuYNUgrWMbMpOjq3YcdjVI3NJA58lzWAqmxm51WphtqfyKgJ1aR4kiFi4Ck8AHS9lUY6dkye1R1Xs/tdxzTuIPTiu+2FtIOsSvMNkH+YAT8WvkuvGBq0e+3vMAmRuv8AqCw5Fs6ON2josVs6Kmae67dpy+qWIqZRPn+6yv8AU31cgmbieSobd2wcrgNJyjdJM3XM9s6F0Vds4wVHw28GCfCEHFYb+SQXZc4JMCT2bRMX0DjlnVU8P3buBjU7unO6t7YxbIeAZkhjT/SDmNvJoWqVPRm+tmcyrYSTYQgYrCNfEzbhZJr04eq3dmPlFb/TgB3XuEaaGN4HVENGKBY4hwYS9tiC0z3gDwI3eaMEOu+AeEGeitTldWRSRi+/Pe5oeSWyJ0Lss37xubc16f7L7Iw7TmptuScpcD2kDRxE92V5PEO816L7G1xZwJdOugn1T+qTw1oXA/kaP8Q9nBrKdVjQLltQi0yAWZo5hw8157UrL1/2iY12DxAIEdk4+bRmB6heLvqLH6N5Q/pl/ULGQnVEkAuSXoYnHZbFXooV681PCB6KLGmUXHUMtSeKmlZoroO/Ey3mBryhV6GPg36qIereCwbS1xIB3D7/AGUaS2UpNsd9YOLb+JWrgapaYg3VDBwwkuyncNNfBaeExQc6ALLKR0QX/R9tU8tMOtLrAfUriKwgneVs+1G3DVf2bLMZLZH6jNzPCbBZj9m8Dfmunijgt+nJyzzlrwu7LAAmU2JddU8O80zDgYP5IVptdpCJR3ZUZ/FIehUM2WhSquBEH/Ky5ui0qh4qXEpSNxuJI1RW7SIAv6rMw9YzuR2VATDgLrBxNUzZONBF94g9FhY/BU3Nkaj6IeLZbuyI8YWW/GkAtlaQg/DOc16Ap4kh4J3HTctyq6RmPTgudWvQxctjjHUraaMuN+FvZ2Ib2jS4GxXrWx3tdTsA4Fnw7iCNF5Rgi3tGt3b7arstgY406T5J7uYdFy8is6uPQDAVyHkyGgEgAXOu87lV29W0yg6lxJ0zQLNKHgawhT2njCWFlgPivuO8+Gi5q+R038TPq1u6MxtN5k90xLfH91nV8TmcXQBwG4DcEKviZ00Gg+55oGZdMY0csuSy4H2TNqXVbtLJhXVYk5F5tRBxlXuO8FX7dBxFeWkJxhsmUtFRy7L2PrwAJ3hcYup9kiJbfeFXP+FC4nUjt/bXH5Nn1Y/Xlp/3G/oCvInOXo38RasYNg41W+jXleaErP6ONcf+sPqZfOhFyZLKku45TQoulw8R9Vc2vQjI7iJ/+j/ws7CO77Y4j6rS2qTkZJmAI87rml+SOiG4soDdzgeZWy3BuDhF2Buo+bN3p4aLBla+y9oupM7omTM6+RRNa0Pjasr4qi4GTofQ7wrL8V2NKQf5jwQziJsXco+62K2FpPY6s62VheQLAkaW6dVx9Oq55LnXOg5DgOSIK9jnKtAKOCLw4j9P7q2xxP3Rdj1A2oQ7SUq+pjeSVcpW6ZnikrQtbbkCrhB+m30U+0iykHpbQii5rhr4DgjCnUBjTx3SrDxKcPJ1JPM8OCrIVD0CW6mfIR6pnVCdU0JBqgewgYDAi31QKuBYdO76hFaVI6ITaH32Zr8E4aX8FYw3w3EFv5KKXKIM2Vt2hRVMs7Pcc7Dz/PRdPSqkUnlonM7yAJuT0WLsHDOdUaAJEyAeMblubXx7sK2nlYP5naFwMjQgbvFc87ekdMKW2Uffr2iBw3nxWXjseXWGm88SPsg4rH5iSGhs6gSfqqrqiI8ZE+S9Id1RMaqE5yhmW1IwsM+ooteoSmcqoWRJ1RQqvsmKG42VpCciBxBWnsfarqbxAHnP2WOQjkQQU5RT0xRk07Ow9stuvrUaTC1obmL7TMhpbqTzK5JbOKaXYUEmcjhB/pcsZZ8cVGNI15tysZJPCZamIWm6CDpdXsTU7rR4/U/ZUM4Uu1Czat2aRdEZWjs0y2ODuoKoAjgtDY9cB5HEHXkZUz6HHs3sTQz4V4b3S9zA6OAMkdQFgbRwQolrRcFgdPMkg+oXTtpRSeBoSHs8iCfoVl7foAsY+LDu/wB1x6z1WcX4bTXpitKYuskKjefqlnG9WYkACUUJZwn7UDcgBnNTBE7UcCkHg7kJg0Ca1PfgjgBOAOCVjoA1pTPcVaa0cFNtAcEstjoz5TNdB8FpCiOCZ9NsHu/53J5hRY2NiHCs0N5G/hP7qHtJtd1eoBILaYLWkaGTJd5wFr7H2d3nkbmGDvkNIssZuG5BQmk7NJJ0ZJJUQtj3YcEhhW8Ff3EZYMx02VbJwYUHYPmj7gYGTCZavuaXuw4J/cDAyiEN7TdbJwo4BDqYYQfA/RNchOBhbwjvZZNgaUvH5uV7F0IaT4fVaykroiMbVl3tv+1I8PqseFoRNNrfMoBpKE6NJK6K0JlYhJVZGI3Z8pSycloQQ0zPUKLGGDBJ5GPQrLMvEphp4IlA5XNJ3EX9PujZzF5B5tStlIcWkcw4FOwo6zBYpr2tFrCDpJmZVetlfTfS33Am8OaZafTouVZtA0u62Y43i/ijHaFRzg9rh8ptuHELPBp6Ns00RqUy0kO1FikHozaJncQbxex5cQn7EptkAw8cCm7qse6pHDHn0SsVFbKE5aEU0DxUhh3cilYyv7updg7miHDH+nqo+7nl/cnYETTcnbn/AGsk6i7n5OCiGOG93oUIRI4hw1Te8ucWiP1D0UiXAanzYhucSLkR4OCdIGdv7PnMTlgi0XF2nmuSxGMyOcwtMtJafEGNUtn7dDLERGlrW0Ua20XV6hc626QIEDQWU4VtlyndUR/1IfKfRTG0BzUXUxwUTTHD6IqJNyD+9JxVP+VX93aojCjgfFFILZYdWhQzjgVD3Hhm6qLaHBx/PJGhbCmpyUK9UBpJ4H/CZ1N259+YVTE4Oo74iPLToqik32JtlfZrwHX32A8Vbx9WwG8n0VZuBc0giCRxsnAeHEuAJ5kQtmk3aZmm1ouUXxu4fRTN1XwbCMxdvjgVYkfN9FnLTLuyJaElLtG/N6JJWPRF2IE3Oif3ngq7mCbtI5j7qL8OD8JnxRihWWxWPH0KnmVFtF0WNuSNTqEfED0SaGmWNyak0O1BCQMpnPPDokUGd3VFlWEDnB8ZTZeSKJtlvtOceajaZ0PHiq4B/J/dPmP5KVDss5zy/OSR/IKCKh5J5RQyYHOU8+aDKV/wooAvRN2XMIJJSDSd5RQg0xx9EmvP5H2QezPEp+wP5/hGgsOKvL6KQfyVfsyEpPFFB/hZFUJOqeCrSeKcFFDDZ+BjyUvNDDlEuSoYbNzKcVeKr9U8+KKANnk3SzIDHkG4seH3UzUToSHKiQnBTwN6QwJaOAUZbwRizkmyKrJaBQ3gkp5EkZCoxO3d8x6lN27vmPUpJLrMET7d3zHqVJ9Z3zHqUklJYJ9Z3E9SnbWdOp6lMkqETNZ3zHqVHtnfMepSSQMftnT8R6lJ9Z0/EepSSSM/STazo+I9SkK7vmPUpJIRoMa7vmPUpveHfM7qUkkwH7d3zHqVJtZ3E9SkkkSyHvDvmd1Kf3l/zO6lJJOiBDEO+Z3UqPvDvmd1KdJADurO+Y9SoOru+Y9Skkg0ItrO4nqUR2Id8zupSSQAxxDvmd1KXbu+Y9SmSQA/aniepTOqGBcpJIGSp13R8R6lP7w75ndSkkkwH94d8zupSOId8zupSSRRLG95f8zupSSSRQH/2Q=="/>
          <p:cNvSpPr>
            <a:spLocks noChangeAspect="1" noChangeArrowheads="1"/>
          </p:cNvSpPr>
          <p:nvPr/>
        </p:nvSpPr>
        <p:spPr bwMode="auto">
          <a:xfrm>
            <a:off x="63500" y="-8969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7420" name="Picture 12" descr="http://content2.bestthinking.com/s/1/t-topics/57/images/0f385e71-ba75-4d13-9783-b848cac3a64b_463x347.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3717033"/>
            <a:ext cx="4331808" cy="31409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273551" y="6519446"/>
            <a:ext cx="8846281" cy="338554"/>
          </a:xfrm>
          <a:prstGeom prst="rect">
            <a:avLst/>
          </a:prstGeom>
        </p:spPr>
        <p:txBody>
          <a:bodyPr wrap="square">
            <a:spAutoFit/>
          </a:bodyPr>
          <a:lstStyle/>
          <a:p>
            <a:r>
              <a:rPr lang="en-CA" sz="1600" dirty="0">
                <a:hlinkClick r:id="rId6"/>
              </a:rPr>
              <a:t>http://</a:t>
            </a:r>
            <a:r>
              <a:rPr lang="en-CA" sz="1600" dirty="0" smtClean="0">
                <a:hlinkClick r:id="rId6"/>
              </a:rPr>
              <a:t>www.youtube.com/watch?v=J1ptDnmxdqk&amp;feature=related</a:t>
            </a:r>
            <a:r>
              <a:rPr lang="en-CA" sz="1600" dirty="0" smtClean="0"/>
              <a:t> </a:t>
            </a:r>
            <a:endParaRPr lang="en-CA" sz="1600" dirty="0"/>
          </a:p>
        </p:txBody>
      </p:sp>
    </p:spTree>
    <p:extLst>
      <p:ext uri="{BB962C8B-B14F-4D97-AF65-F5344CB8AC3E}">
        <p14:creationId xmlns:p14="http://schemas.microsoft.com/office/powerpoint/2010/main" val="297659322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292" y="662228"/>
            <a:ext cx="7125113" cy="924475"/>
          </a:xfrm>
        </p:spPr>
        <p:txBody>
          <a:bodyPr/>
          <a:lstStyle/>
          <a:p>
            <a:r>
              <a:rPr lang="en-CA" dirty="0" smtClean="0"/>
              <a:t>The Dilemma</a:t>
            </a:r>
            <a:endParaRPr lang="en-CA" dirty="0"/>
          </a:p>
        </p:txBody>
      </p:sp>
      <p:sp>
        <p:nvSpPr>
          <p:cNvPr id="3" name="Content Placeholder 2"/>
          <p:cNvSpPr>
            <a:spLocks noGrp="1"/>
          </p:cNvSpPr>
          <p:nvPr>
            <p:ph idx="1"/>
          </p:nvPr>
        </p:nvSpPr>
        <p:spPr>
          <a:xfrm>
            <a:off x="76505" y="1772816"/>
            <a:ext cx="7125112" cy="4051437"/>
          </a:xfrm>
        </p:spPr>
        <p:txBody>
          <a:bodyPr/>
          <a:lstStyle/>
          <a:p>
            <a:r>
              <a:rPr lang="en-CA" sz="3200" dirty="0"/>
              <a:t>The </a:t>
            </a:r>
            <a:r>
              <a:rPr lang="en-CA" sz="3200" dirty="0" smtClean="0"/>
              <a:t>Biotechnology</a:t>
            </a:r>
          </a:p>
          <a:p>
            <a:pPr marL="0" indent="0">
              <a:buNone/>
            </a:pPr>
            <a:r>
              <a:rPr lang="en-CA" sz="3200" dirty="0" smtClean="0"/>
              <a:t> </a:t>
            </a:r>
            <a:r>
              <a:rPr lang="en-CA" sz="3200" dirty="0"/>
              <a:t>brings up the </a:t>
            </a:r>
            <a:r>
              <a:rPr lang="en-CA" sz="3200" dirty="0" smtClean="0"/>
              <a:t>questions</a:t>
            </a:r>
            <a:r>
              <a:rPr lang="en-CA" sz="3200" dirty="0"/>
              <a:t>:</a:t>
            </a:r>
          </a:p>
          <a:p>
            <a:pPr lvl="1"/>
            <a:r>
              <a:rPr lang="en-CA" sz="2800" dirty="0"/>
              <a:t>Are we tampering with </a:t>
            </a:r>
            <a:endParaRPr lang="en-CA" sz="2800" dirty="0" smtClean="0"/>
          </a:p>
          <a:p>
            <a:pPr marL="457200" lvl="1" indent="0">
              <a:buNone/>
            </a:pPr>
            <a:r>
              <a:rPr lang="en-CA" sz="2800" dirty="0" smtClean="0"/>
              <a:t>nature</a:t>
            </a:r>
            <a:r>
              <a:rPr lang="en-CA" sz="2800" dirty="0"/>
              <a:t>?</a:t>
            </a:r>
          </a:p>
          <a:p>
            <a:pPr lvl="1"/>
            <a:r>
              <a:rPr lang="en-CA" sz="2800" dirty="0"/>
              <a:t>Are there harmful effects possible?</a:t>
            </a:r>
          </a:p>
          <a:p>
            <a:endParaRPr lang="en-CA" dirty="0"/>
          </a:p>
        </p:txBody>
      </p:sp>
      <p:sp>
        <p:nvSpPr>
          <p:cNvPr id="4" name="AutoShape 2" descr="data:image/jpeg;base64,/9j/4AAQSkZJRgABAQAAAQABAAD/2wCEAAkGBhQSERQUExQWFRUWGBgYFhYVGBwdHxkfHBwYHxwdHxocHSYgHB8lGxwdHy8gJCcqLC0sHR4xNTAqNScrLCoBCQoKDgwOGg8PGiwlHiIrKi8tKywsLCksKiwsKjQ0KiksLywqNCwqLSwqLCwsLC8sLCwpLiwsLCwtLCwpLCksLP/AABEIAIwAjAMBIgACEQEDEQH/xAAbAAACAwEBAQAAAAAAAAAAAAAFBgMEBwIBAP/EAD0QAAIBAgQDBQQJAwQCAwAAAAECEQADBBIhMQVBUQYTImFxMoGRoQcUI0JSscHR4TNiklNygvFDohUW8P/EABsBAAIDAQEBAAAAAAAAAAAAAAMEAQIGAAUH/8QAOxEAAQIFAQQHBgMIAwAAAAAAAQACAwQRITEFEkFRYQYTFCIycYGRobHB0eFCcvAkNUNigpKy8RUzNP/aAAwDAQACEQMRAD8As/SB2zu4i++HsuUs2yVYqSM5GjEka5QdAPzpVbhKhQc+p22j5617gsQVuXDrqxk69TV5WUrJCT1PKfdST3mq8P8A7e+5VV4MmWS52O0cq6TgK5Axdp30ANcYm4jXJWPMZjE9Y86tnMVzLoCY0226UIxDhW6lvBVV4Gv4yPWK6fgKiIckn0otwvDZluG4wCIVzMQW1aQoVBqZgj8yKJYbh6ILxCqrpkfNilbS22k92sic2XSDo3lXBzlYQGnclZOzjsfAty5/sUtHrA2q9hewtxwZlTJEMVGyhjJnTwkGmG5fW3dsX7bg2mKZwgKgskC4Tb2WVPwPurvhPE0w63AWBVXY2yBIIyXUk9QSUP8A1VqkZKu2BCrSiXX7DPnCq6sTlnKwMZnVBP8AyYe6a5fsZqMt1G1CwrqxkmNommvhPaK0Xz3WRSckZQg9lw2oBHTnVnB3Ua4rJctlbb5iwtqkaGJK+14o0Fd1jeKJ2MU8KUcV2JFsAubgnQSFgnmJEgmpB2KtAeO64P4IWfy0piQLh0uW7Ti5dcDxCSSZBLERlWBIG51oauFVkuPcZkVMswAWJMwACQORMk7CorEdiyoYMJhxUob/APSFVczuyjl7JkfCoh2UskSt1zAaZC8h6Ubxr5raXEdnQnJDCCpiYIBI1GoIJnWoIypcf2YtkR5yBqORokV2y2yoyCwuuEtYfgiNl8Z13iPlpRG92Rtrl+0Yk7jT9qsWI2B22/WpMe7SAY10U9Kq2rm5UbDAcIPc4XiMI/e2HaF1DoSGA/uA5fEVq3ZDt1bxOGD3mVLqnI45EgA5gOQII06zSW97wAfeiARy9f2pBJjnRGOc0XXGMIBrDwdyt22+0f1P5mrFu3JA3JHIgVFhsALj3JLAAn2SBuTvKmiWBwdrbu8w3BcseZGgkDlQYgJdZRBpsXKpFbZVgYHLTmfiIor2fcRdhQ9y3bLW7R1kgqCcn38qktHOOYo1wHgZBYZbIlGyBWt5piV0BLTPv1oZxLHtaIPeOIOpzGQfjv5VTYe25TDQCQACScBWOGcQvKfrVzvQrTZKrbysy5TLrAA8BCmdp060Kxvae2uYWbZGZSrMxl3nfMx0jnAHv0mhnF+OvfYyzEbeIklvUk/KquF4c9wSo06nQUEvcbNW0lNBgwIXXz7qDhX4njyHvXVzi1wjLMLtC6VV1Y8yfjRazhLaRKl26NsfSKL8N4e9n7R3IumTatEACyD99gAAX6Btt6gsO83Rf+fkZarZWDYb6Bo+FT6pUbCuN1YctQf1rkqV8j8KdsYpNoS8lCWObcz+evOpbOVrUbzpEbGriDW1UAdLzW8G35vsk7DcZu2yCrt7zP50xcL7bCCt9FKtAc66x7J01UjqOpqtxjBWQDKZGH4eZ/KltVk6Cagl8I0qvSl2afrUJ0TqtkjJsL+YsfVazwjG2AgZVARXlArFiWYRnZiIlRsI3qXjuF72w4QLcdu7JZhkItn/AFGYgTI0M7c9RWWcN4s9hsyHSdVOx9R+tPrcZs4vB3Mzi23e2SQ5I1UHRmGoUgQGovXbbdkrOajosWRJcO8zjw8/rhUbfCu7JVkKtGni67GZgg9RXmIs5YYbLvOvvom+ERlS1YL3ApZwV8WUOF8AOXxAEEz5naq9pMso4hgYIafD6g0VopZZpwoUPxd9QAVb+fPypOfem7HWxnACKI3gDbrSix1/ipF6pOPgItw1oe9rGpPzai3AcLcfM1qGy65fvaEmVU+1Ea/kaBYZSbjgQJJ305nnT/8AUVs92ndqQ1y3bssrZSxAm9e7xTOUA6CYETHhM3yUeAyrUP4peRrK3Qosv3mXwaBvCWZgsaFdJjTxDakrinEGuuxLswmZYyT5n1oj2o4s9xyDea6BIVj+GdNPPc9aGcOwedpIJVdTH5UpGeXO2Qt5ocnClJc6jMcO75cfMmw+6n4Rw9XMvOmyxv0k8hRHF3e70IGWNCOXl5VTx9ySGRoPQ6AgcqOYDh7WWDXtLhE27Ta5Z2dxOvknvPQxZooMrNz8/G1CL1kQ0aMDcB9ea+4daGFVLtwHvn8Vq0fuL+Mjm0GVHvry5bLk3ADpqZ3MnX3+dTY1WMM3ibWSTvOszUmDAYywhZ9mZEg89aljKWOV5r31xhephiwGfQRGh193SogjKxCksukLO3/6Ksd265gqllEEa7DpVfHcRW0ruVK3CfCOvSR050UuAXQIL4zxDZcmwQHtJj8z92JAX2p6/wATVnsxw9CC7gkn2Y5Abn9PjQPDWjceNyTJPzNPlrHL3aoIAAgARy60Bg23FxW01mMzTZNmnwTcirjy3/3H3WVHjfZtLqm5ZGVxrl5P+x/Ok+zda20jcbg/rWgWroKjdToNDv60B7S8GlGxIgfaBGUa7rIb5QarFbQ1VdA1cxP2KZu02BP+J5HdwxhNnZjjb3lGa41xSNLQkeJdVUBfPQjmszUXE8LkRrt17bM9wgqNdSCzS20iRoJiaSOzPEBbvAN7L6H15ft6GtXS1b7uzCqIBgGAoYnWEXxXDoB00piC4vC8fWNP7HHMP8Ju08uHp+spItYUFpymPI/I0muNT61oOPwkXWyvAJMhhlIiNYnSs9berttULMTFqK4trM7wCTmO3q0z5USw/Eblq2yW3ZFcEOoPKIMj0J13qtw/CG492HKQeQ3ljzO1dYvharba5mfMNNWGp0G0c6h9akhOSUPrXMhg3cQPaUGuvJmjnCuFX3KpZXMWBYkEQsc2Oyr1JoJYVSwzHKs6noKNduOJ/VLY4dYY7K+LfZncgEWzGyosacyfiGXh7ZK3nSR2y2FKMs0Cp8hZvzRDB3+H4Z2a/i0e+D4e4tPeS2es6KzdCNBvrRVcLZxilsNfTEMniKqCt0dSUfUjqQTSlhvo8RFU4zFLhrjqGFkWjccA7ZwGUKecan0rgdhcbYxNlsGTezS1nEWZCjKdcxb+mROobrzp5sGHgLJGGxw2a4TXBMI+jAQpHOpGtYfD3zZuY7Dq6HK6E3Jzef2e+vWiOKUXMVhlhGuO1rv+6nuw4YZyrECRpPr1rI+1OK7zG4p/xX7pHpnYD5RUNY1xNdyXgwASdpa3jmNk3LZiV9ojn5enrSF2h4p313Q+FdB+po72s4kHtWL+pbEYe251+9GW4Y65lPxpHxmIyr5nQUnEq53Vha3o/JNl2vn42BUN+Z+Q9U7cF4Etpbb3o+1QOvMBTMTy5UZPDu9DMothEjPdcgKo6luWnIb1P2VsG/guHmC02jamYylbjfKIpF7acffG4hcJhQTYR8llF/8AK8wbh6ljtOw99MMgDG5ZyZc+bmXxYhyf9D0CY7nF+FghTjHkc7Vm4U/yP5xR0cKtNgfssQt6290k3VAI9mAGGhX39aSG+jFE8F7HW7d/8AtsyA9DdBGvIwpihnD8bieDY0hx071AZS9bPMHYyNVbkffV3QIbxRq5jGC7MrjiODNm6yH7pievQ/CtE7NY3vcM7B2FwqpMNlMLmzhTynwk+QNK3brCIt9HtEtbu21uIx5q23wGnurzszeOR1y5oM7Tv/1SLD1byCtXrH7ZpcOaPibSvr3Xe9ORKXrKm542QuJJOaPDlltzz9wFZfc3Pv8AzrRMFYuFQqkKp3I1Poazx9z69KZbUitF85mTWiJ8PxQS5ckxJMe4mvuJYzNbjWZ66Gq2dZuhgDmJ92p2qlZwjlXcOGtKQJMgyZhY5nSfQVaK6jSF6miNBnIJ/nHxRfsbZV8dhwyhx3qaHb2hr5xUHBrYxfHU7wSLmLdmB5hWZgD/AIgelddlsWLWLsuTorqT6AiflXuYcP49muaJbxRaeWS4SQfQI8+6uk/CVq+kNe2f0j4lMQw31h8TicWzKlu216LWVm9pdPFps0VBhu3OAtoba3Mf3ZMlMtqCdtfFr6UUOG+rvibN9GdLiNaORgpykqQwJncAGfOgPaHsjgbWAu4hFvo4ZLdrvLisHZjqICiYUEmisa3flZOCGGzvEm/sfjcLiCcRYN+MM2ZheVBMpcbTKTtlPyrOuwXA1xYx+dVYphLjoW+68qQR02Inzpk+j9e54LxG+dM4uKvmFt5J/wA7pFJnZ/ibWrGItqI7/u1Lf2qXJHvYr7gau4thNLl6sjJmPFEKHv8AcN5XiXWyW1ZiQi5VBOiiSYHQSSffRfCcFW7wfG4srLJespaY7qqlc8eRzwfSgl/FoqOrBizIQkbAkjU+6dB5VouHwWTgDYePE2EfEkeb3Ucf+gB9DS0s3+I7JXu67NNYGycLwtpXz3D0yea+7B49l4JcdSQcOMYB5FkVl+BM0sfRJhpxV6796zh3ZCeTMUQH1AY0b+if7bAY/DT/AFCFWfxXrVxF+aD4UA+iziIsY5rdw5O/tvYk6ZXJUqD08ShfKacODRZgjKfMPwxFnv8AU8kLTGu7MB8hr1pc+lGytzBYO+FClbl2wI/APEonoCpj/caO8XDiUjKR7Wc6/Cln6UMeEsYPBjR7Ya9dA+6X0QRyOWSR5ik4DNl1OSUl3VcbWVbEXM/CMA5GqPiLU/2hgyj5mrHYfF5LlwRIZQPPfl8a54phu54Vw60dGfvr5HQXCuX/ANdaj7JOytcZQT4QJAmJMj023oMY7Mav6wts79xOr+u/9U82lyLJBKn5Hz/issc6n1NaVgFaAbjiJ23+NZre9o+pozbiy+aR9ynbCNcuMoHhBYu52QAnXTc7wOZq/jLIe1lAyomtuDqdNS0RLHn8qojGtbuNGoLGem53ojgkhc6nwzqPnpUuZtG6al4xg7Lm5Br7Cgti7lYN0M02ce7OtxGxbuWgDjLKBWt6Tetj2SDsXUaRzFK2Ps5XIggHUT0NFOEYpmgZiuUbgwTrpQJd/VuLVvukLeugQp+FcUv5Ox7DbzKqYH6QsVhkFi9atXu7GVVxNs50A+7IKtA6NtXynH8auqNO7tzqFyWbA5kxoNPVjTqvaW6RFwpcyiQbyI58tWBNDuIdo7132rjd2n3F8Kr/AMRAp0xgFje0syBdEePvbt8JxFjDmbVtbNhTzYvczO56FisxyAFZzYsxCjyH80wcf447KLCmE0ZwOZ5T1gGu+yeCUtmfQGQCeXn+lIxXmI4NWy08jTdPdOxB33+EHngeuTyQztX2ajEYVbALLiLVnKYJ8ZJRp/5ifSK0XFoj4rEWbbafV72HVfJLJVfmKF3eMXbFuLWKe2qk5VHsxPSJFTcIsm23fO03TOVv9MnfWPaOs8htR3RqbLQMUWOiTJinbcb1qSl/6Irro2LXxLNlHBgjVLi/ox09al7fdizfZsZg1LFvFiLKg5lbncVd2RjqY1BnrTI3GMV4rbXLlxTMwZMekfOoLGJZW7wOVflB1Hl1ovXCtVQzPeBAskKz9JnEEQIMROUZQzojOvo7DNVrsx2PuYl/reNLLhy2Zmec+IbfIk6tm5tsBOtO2P4xiQouxYc/jNu2X9cxWZqHi3Fri3L126SwVoALSNAAMojwyaq6ZAwEdsQxKNhipJAHmUsdt+LG/iSYChQFCjYRy9wge6i/Yvhy9yXc+2SAOREQdNzqaT2LXbh5s7fMmtH4Vw5UtgQZVdJ+ZHvpFlYjiVrNeeJLT4UoDc0r6XJ9XKniMHdw8hVHd8izAFdYgz92R7Q99Ij7n1rSuL8SF1QXgCCv+4dG6D051mjKJ/mmmChIXzyZLTQhXLTEXHgA+IzPqauYLCS4CyCeR2P7VRBOdyOpkddT+VEMJIK6yTtVyRVdDHdXPFrJcag5lnXefKg+HvFTI9D5im3GWyUACnNrOnn1oDxLAx41EdRHzpSML7QW46P6gzYMhM+F1aV55b65HP0Rexh1ZAwJef4nbzrvGXktWiVAIOkDry/n0pf4bxV7JMey3tDr7+RrziOMDkZZAA0n51wijZ5qR0Ye2dDTeFmvIfhPPd5X5LjBYRrtwKOepPIdT6UxljYC6ErHISKg4LgSlov95uX9vL4/tVuzcNxw5zBVOgMjMw6joPnXNbsiu9IdIdQE1MdSzwMt67z8h91JguG94wuP4RPhHTeGI5a7D31LZa5aGVhIP3vf06+de4zPbGdGzZmMgnVdtutfYfHm4NASAQZ21HLWihtPNZx3AIoMUFYnQjqdeUaeVVL2AzrKMU3zba9DX19s7AjX+2dPPyrvE8TtDxNAUaSun/Zq2VwaXGgGUMxdsiAWXLpIYMdNjqKBdo+Jd5duBD4O8cggnxeIwfSNq54zxIO5Fstk/u3b3dKj4NwrvnEmEHtH9BSbruoFvtI0xunwzOTliLgcPudw+eL3ZnDlG77KxI/pkLOvXbl+tNgN25yjqTH7zXlq7bt+EEAjwwNgB+deIxLHu20GpkaH3U01haFkdSn3T0wYrhQYA4Dh9ea+TCorePUiCOh9BWeXDqfU1pWOueFSZDxHhHQafGs0c6miNFbLxZkYRPA2wblyeR5mOZq5hggubbaiJI3NUMKkvc0nXp5tV23h2Z9fCI109NoqXEVRIQOyij3iT4joflXGJfxqFOgM/wAVXFmD4iSJ2HKp7oDDw+E7z+9Q7CKCh3FOBAhnt8vaX9ulAHQroRB6VpuAs3mWytm46qF+07rUrcJPidJBZSI1IIAEcjQrjnCLd+3irwZVNjKoCAZXZcvekR90TmEfiHpQXwK3C2Gm9Iosu0Q44228d4+vrQ80p2uLPoGPh2MbxV7/AOaWYEhdlG0Dz3mvLnZa6tm3dIhbhyqeRJkwOZ23jfSocX2ZxFqM1thO0gifTMBNCBiNunnS2hzt2u2Ceez7jb2K3b4z4ic4gbb/AJVdtcdswxZjOkBQd+dLrcLujdCKmw3Z+/c9m07egJ/KpMV53Ko0LSmXdMW/Mz6K/iO0agg2kMwdXMj1yj96DYnFtcMtr5AAD4DSj+C7D3GBN1lsqpytnkEEiQIInbXY0wcN7LYe3ba4Clwq0FrrFUUQCrFdGaddNNtjXdW92UUT+lad/wCZu07j9z8kocK4GXuotwMoaTEGSACekDamHCOiqo7tV0H5dKt8I4fd7wu5U21W4Uyz9p4WGinUafpQ7ubJP2ds5TsXYz8KhoDXLL6lqMxPUMU0FTRowFft8TUTt4jqYiKju38zBo9YB5bTFeCwsQF19Ku22lAI1B6xtTIJOF4yhtXiHkyARoDSDc3PrT4brasNgeY/SkNzqffUsNKlLzBwjrA4TFX7LiCHZfWCSD6EGarcRzG4pU6HSJrU/pO7N2buHbEkEXbYEMumYTswjUDlz86xhbp6nTzNGeLokUGA4tOEavYj7syedeLisseInWg815VXCpQRHHBM1vFzIkSev71NwPiblwXRWtot1VRhAbvIzFiNSJC+5RSp3h6n4179YYbM3xNDDb5VxMgYC061xwE2hcOUhH8caK7ggEAbKoCgRtGlUEstZtXu8uowuAC3bD5/FmUh/KADrvrFIP1t/wAbf5H96979juzfE0QiqntXEJ74FxRUF8l3GW0CChCt/UTZtRV9eNq9m6bhuuA1tgrXYY6MpkhfENQYAFZm19vxN8T5V6MQ34m+JqrQcKe1DgtNtdobTHwsyB7SCEAc23tkgDxRuvP+7eocPilV3IzuSIf6wQ+bUEHLECCNNTWcDEMNQzA+RNSfXrh/8j/5H96rSpuVxnLYTpd41cLu7MWKr4Z2HiUR5aHlXV28WgnQRJiPh1NI31lvxN8T1FdDG3I/qP8A5H96gsqblR2u2E427jMYECOZOvwqzasKIO55ncUhDEtM5mn1P7139euf6j/5N+9cGWyq9pHBPHFcetkGTpGgHM9KDdnuwN/GWjdTRcxUTzgCSPeY9xqr2V4YuLxdq1dZ8rbkHX0kzFb3hsKllFt21CoohVHIUZkMGqZgQTMGpwF//9k="/>
          <p:cNvSpPr>
            <a:spLocks noChangeAspect="1" noChangeArrowheads="1"/>
          </p:cNvSpPr>
          <p:nvPr/>
        </p:nvSpPr>
        <p:spPr bwMode="auto">
          <a:xfrm>
            <a:off x="63500" y="-652463"/>
            <a:ext cx="1333500" cy="13335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8436" name="Picture 4" descr="https://encrypted-tbn3.google.com/images?q=tbn:ANd9GcQnIVNFPysI4rnpfRRztBCf0U-0fbZh0WdoUo-aFzIqK_8gTwvDA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1468"/>
            <a:ext cx="3384376" cy="402050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6748" y="5338417"/>
            <a:ext cx="8352928" cy="461665"/>
          </a:xfrm>
          <a:prstGeom prst="rect">
            <a:avLst/>
          </a:prstGeom>
        </p:spPr>
        <p:txBody>
          <a:bodyPr wrap="square">
            <a:spAutoFit/>
          </a:bodyPr>
          <a:lstStyle/>
          <a:p>
            <a:r>
              <a:rPr lang="en-CA" sz="1050" dirty="0">
                <a:hlinkClick r:id="rId3"/>
              </a:rPr>
              <a:t>http://video.nationalgeographic.com/video/national-geographic-channel/all-videos/av-5042-5242/ngc-transgenic-animal-creations</a:t>
            </a:r>
            <a:r>
              <a:rPr lang="en-CA" dirty="0" smtClean="0">
                <a:hlinkClick r:id="rId3"/>
              </a:rPr>
              <a:t>/</a:t>
            </a:r>
            <a:r>
              <a:rPr lang="en-CA" dirty="0" smtClean="0"/>
              <a:t> </a:t>
            </a:r>
            <a:endParaRPr lang="en-CA" dirty="0"/>
          </a:p>
        </p:txBody>
      </p:sp>
      <p:sp>
        <p:nvSpPr>
          <p:cNvPr id="6" name="Rectangle 5"/>
          <p:cNvSpPr/>
          <p:nvPr/>
        </p:nvSpPr>
        <p:spPr>
          <a:xfrm>
            <a:off x="724408" y="5655645"/>
            <a:ext cx="7300599" cy="461665"/>
          </a:xfrm>
          <a:prstGeom prst="rect">
            <a:avLst/>
          </a:prstGeom>
        </p:spPr>
        <p:txBody>
          <a:bodyPr wrap="square">
            <a:spAutoFit/>
          </a:bodyPr>
          <a:lstStyle/>
          <a:p>
            <a:r>
              <a:rPr lang="en-CA" dirty="0">
                <a:hlinkClick r:id="rId4"/>
              </a:rPr>
              <a:t>http://</a:t>
            </a:r>
            <a:r>
              <a:rPr lang="en-CA" dirty="0" smtClean="0">
                <a:hlinkClick r:id="rId4"/>
              </a:rPr>
              <a:t>www.youtube.com/watch?v=tYeu2fG87T4</a:t>
            </a:r>
            <a:r>
              <a:rPr lang="en-CA" dirty="0" smtClean="0"/>
              <a:t> </a:t>
            </a:r>
            <a:endParaRPr lang="en-CA" dirty="0"/>
          </a:p>
        </p:txBody>
      </p:sp>
      <p:sp>
        <p:nvSpPr>
          <p:cNvPr id="7" name="Rectangle 6"/>
          <p:cNvSpPr/>
          <p:nvPr/>
        </p:nvSpPr>
        <p:spPr>
          <a:xfrm>
            <a:off x="467544" y="6113837"/>
            <a:ext cx="8064896" cy="338554"/>
          </a:xfrm>
          <a:prstGeom prst="rect">
            <a:avLst/>
          </a:prstGeom>
        </p:spPr>
        <p:txBody>
          <a:bodyPr wrap="square">
            <a:spAutoFit/>
          </a:bodyPr>
          <a:lstStyle/>
          <a:p>
            <a:r>
              <a:rPr lang="en-CA" sz="1600" dirty="0">
                <a:hlinkClick r:id="rId5"/>
              </a:rPr>
              <a:t>http://</a:t>
            </a:r>
            <a:r>
              <a:rPr lang="en-CA" sz="1600" dirty="0" smtClean="0">
                <a:hlinkClick r:id="rId5"/>
              </a:rPr>
              <a:t>www.youtube.com/watch?v=7QQ7SiCgORQ&amp;feature=relmfu</a:t>
            </a:r>
            <a:r>
              <a:rPr lang="en-CA" sz="1600" dirty="0" smtClean="0"/>
              <a:t> </a:t>
            </a:r>
            <a:endParaRPr lang="en-CA" sz="1600" dirty="0"/>
          </a:p>
        </p:txBody>
      </p:sp>
      <p:sp>
        <p:nvSpPr>
          <p:cNvPr id="8" name="Rectangle 7"/>
          <p:cNvSpPr/>
          <p:nvPr/>
        </p:nvSpPr>
        <p:spPr>
          <a:xfrm>
            <a:off x="441553" y="6477033"/>
            <a:ext cx="8424936" cy="338554"/>
          </a:xfrm>
          <a:prstGeom prst="rect">
            <a:avLst/>
          </a:prstGeom>
        </p:spPr>
        <p:txBody>
          <a:bodyPr wrap="square">
            <a:spAutoFit/>
          </a:bodyPr>
          <a:lstStyle/>
          <a:p>
            <a:r>
              <a:rPr lang="en-CA" sz="1600" dirty="0">
                <a:hlinkClick r:id="rId6"/>
              </a:rPr>
              <a:t>http://</a:t>
            </a:r>
            <a:r>
              <a:rPr lang="en-CA" sz="1600" dirty="0" smtClean="0">
                <a:hlinkClick r:id="rId6"/>
              </a:rPr>
              <a:t>www.youtube.com/watch?v=UFkHcs7WmuA&amp;feature=relmfu</a:t>
            </a:r>
            <a:r>
              <a:rPr lang="en-CA" sz="1600" dirty="0" smtClean="0"/>
              <a:t> </a:t>
            </a:r>
            <a:endParaRPr lang="en-CA" sz="1600" dirty="0"/>
          </a:p>
        </p:txBody>
      </p:sp>
    </p:spTree>
    <p:extLst>
      <p:ext uri="{BB962C8B-B14F-4D97-AF65-F5344CB8AC3E}">
        <p14:creationId xmlns:p14="http://schemas.microsoft.com/office/powerpoint/2010/main" val="46978436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dirty="0" smtClean="0"/>
              <a:t>Reference</a:t>
            </a:r>
            <a:endParaRPr lang="en-CA" dirty="0" smtClean="0"/>
          </a:p>
        </p:txBody>
      </p:sp>
      <p:sp>
        <p:nvSpPr>
          <p:cNvPr id="82947" name="Rectangle 3"/>
          <p:cNvSpPr>
            <a:spLocks noGrp="1" noChangeArrowheads="1"/>
          </p:cNvSpPr>
          <p:nvPr>
            <p:ph idx="1"/>
          </p:nvPr>
        </p:nvSpPr>
        <p:spPr/>
        <p:txBody>
          <a:bodyPr/>
          <a:lstStyle/>
          <a:p>
            <a:pPr eaLnBrk="1" hangingPunct="1"/>
            <a:r>
              <a:rPr lang="en-US" dirty="0" smtClean="0"/>
              <a:t>Read p 46 – 48</a:t>
            </a:r>
          </a:p>
          <a:p>
            <a:pPr eaLnBrk="1" hangingPunct="1"/>
            <a:r>
              <a:rPr lang="en-US" dirty="0" smtClean="0"/>
              <a:t>Do  - “Give it a </a:t>
            </a:r>
            <a:r>
              <a:rPr lang="en-US" b="1" dirty="0" smtClean="0"/>
              <a:t>TRY</a:t>
            </a:r>
            <a:r>
              <a:rPr lang="en-US" dirty="0" smtClean="0"/>
              <a:t>”  - p 48</a:t>
            </a:r>
          </a:p>
          <a:p>
            <a:pPr eaLnBrk="1" hangingPunct="1"/>
            <a:r>
              <a:rPr lang="en-US" dirty="0" smtClean="0"/>
              <a:t>Check &amp; Reflect  p 48  # 1 – 5</a:t>
            </a:r>
          </a:p>
          <a:p>
            <a:pPr eaLnBrk="1" hangingPunct="1"/>
            <a:r>
              <a:rPr lang="en-US" dirty="0" smtClean="0"/>
              <a:t>Read - Career Profile   p 49</a:t>
            </a:r>
            <a:endParaRPr lang="en-CA" dirty="0" smtClean="0"/>
          </a:p>
        </p:txBody>
      </p:sp>
      <p:sp>
        <p:nvSpPr>
          <p:cNvPr id="2" name="Rectangle 1"/>
          <p:cNvSpPr/>
          <p:nvPr/>
        </p:nvSpPr>
        <p:spPr>
          <a:xfrm>
            <a:off x="2265207" y="5301208"/>
            <a:ext cx="4572000" cy="830997"/>
          </a:xfrm>
          <a:prstGeom prst="rect">
            <a:avLst/>
          </a:prstGeom>
        </p:spPr>
        <p:txBody>
          <a:bodyPr>
            <a:spAutoFit/>
          </a:bodyPr>
          <a:lstStyle/>
          <a:p>
            <a:r>
              <a:rPr lang="en-CA" dirty="0">
                <a:hlinkClick r:id="rId2"/>
              </a:rPr>
              <a:t>http://www.youtube.com/watch?v=ZEwddr9ho-4&amp;feature=related</a:t>
            </a:r>
            <a:r>
              <a:rPr lang="en-CA" dirty="0"/>
              <a:t> </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dirty="0" smtClean="0"/>
              <a:t>Try This!</a:t>
            </a:r>
            <a:endParaRPr lang="en-CA" dirty="0" smtClean="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0336115"/>
              </p:ext>
            </p:extLst>
          </p:nvPr>
        </p:nvGraphicFramePr>
        <p:xfrm>
          <a:off x="328613" y="1941513"/>
          <a:ext cx="8275835" cy="2021840"/>
        </p:xfrm>
        <a:graphic>
          <a:graphicData uri="http://schemas.openxmlformats.org/drawingml/2006/table">
            <a:tbl>
              <a:tblPr firstRow="1" bandRow="1">
                <a:tableStyleId>{5C22544A-7EE6-4342-B048-85BDC9FD1C3A}</a:tableStyleId>
              </a:tblPr>
              <a:tblGrid>
                <a:gridCol w="2052241">
                  <a:extLst>
                    <a:ext uri="{9D8B030D-6E8A-4147-A177-3AD203B41FA5}">
                      <a16:colId xmlns:a16="http://schemas.microsoft.com/office/drawing/2014/main" val="20000"/>
                    </a:ext>
                  </a:extLst>
                </a:gridCol>
                <a:gridCol w="2052241">
                  <a:extLst>
                    <a:ext uri="{9D8B030D-6E8A-4147-A177-3AD203B41FA5}">
                      <a16:colId xmlns:a16="http://schemas.microsoft.com/office/drawing/2014/main" val="20001"/>
                    </a:ext>
                  </a:extLst>
                </a:gridCol>
                <a:gridCol w="2052241">
                  <a:extLst>
                    <a:ext uri="{9D8B030D-6E8A-4147-A177-3AD203B41FA5}">
                      <a16:colId xmlns:a16="http://schemas.microsoft.com/office/drawing/2014/main" val="20002"/>
                    </a:ext>
                  </a:extLst>
                </a:gridCol>
                <a:gridCol w="2119112">
                  <a:extLst>
                    <a:ext uri="{9D8B030D-6E8A-4147-A177-3AD203B41FA5}">
                      <a16:colId xmlns:a16="http://schemas.microsoft.com/office/drawing/2014/main" val="20003"/>
                    </a:ext>
                  </a:extLst>
                </a:gridCol>
              </a:tblGrid>
              <a:tr h="370840">
                <a:tc>
                  <a:txBody>
                    <a:bodyPr/>
                    <a:lstStyle/>
                    <a:p>
                      <a:r>
                        <a:rPr lang="en-US" dirty="0" smtClean="0"/>
                        <a:t>Organism</a:t>
                      </a:r>
                      <a:endParaRPr lang="en-CA" dirty="0"/>
                    </a:p>
                  </a:txBody>
                  <a:tcPr/>
                </a:tc>
                <a:tc>
                  <a:txBody>
                    <a:bodyPr/>
                    <a:lstStyle/>
                    <a:p>
                      <a:r>
                        <a:rPr lang="en-US" dirty="0" smtClean="0"/>
                        <a:t>Chromosomes in Body Cell</a:t>
                      </a:r>
                      <a:endParaRPr lang="en-CA" dirty="0"/>
                    </a:p>
                  </a:txBody>
                  <a:tcPr/>
                </a:tc>
                <a:tc>
                  <a:txBody>
                    <a:bodyPr/>
                    <a:lstStyle/>
                    <a:p>
                      <a:r>
                        <a:rPr lang="en-US" dirty="0" smtClean="0"/>
                        <a:t>Chromosomes</a:t>
                      </a:r>
                      <a:r>
                        <a:rPr lang="en-US" baseline="0" dirty="0" smtClean="0"/>
                        <a:t> in Gamete</a:t>
                      </a:r>
                      <a:endParaRPr lang="en-CA" dirty="0"/>
                    </a:p>
                  </a:txBody>
                  <a:tcPr/>
                </a:tc>
                <a:tc>
                  <a:txBody>
                    <a:bodyPr/>
                    <a:lstStyle/>
                    <a:p>
                      <a:r>
                        <a:rPr lang="en-US" dirty="0" smtClean="0"/>
                        <a:t>Chromosomes in Zygote</a:t>
                      </a:r>
                      <a:endParaRPr lang="en-CA" dirty="0"/>
                    </a:p>
                  </a:txBody>
                  <a:tcPr/>
                </a:tc>
                <a:extLst>
                  <a:ext uri="{0D108BD9-81ED-4DB2-BD59-A6C34878D82A}">
                    <a16:rowId xmlns:a16="http://schemas.microsoft.com/office/drawing/2014/main" val="10000"/>
                  </a:ext>
                </a:extLst>
              </a:tr>
              <a:tr h="370840">
                <a:tc>
                  <a:txBody>
                    <a:bodyPr/>
                    <a:lstStyle/>
                    <a:p>
                      <a:r>
                        <a:rPr lang="en-CA" i="1" dirty="0" smtClean="0"/>
                        <a:t>Felis catus</a:t>
                      </a:r>
                      <a:endParaRPr lang="en-CA" dirty="0"/>
                    </a:p>
                  </a:txBody>
                  <a:tcPr/>
                </a:tc>
                <a:tc>
                  <a:txBody>
                    <a:bodyPr/>
                    <a:lstStyle/>
                    <a:p>
                      <a:pPr algn="ctr"/>
                      <a:r>
                        <a:rPr lang="en-US" dirty="0" smtClean="0"/>
                        <a:t>38</a:t>
                      </a:r>
                      <a:endParaRPr lang="en-CA" dirty="0"/>
                    </a:p>
                  </a:txBody>
                  <a:tcPr/>
                </a:tc>
                <a:tc>
                  <a:txBody>
                    <a:bodyPr/>
                    <a:lstStyle/>
                    <a:p>
                      <a:pPr algn="ctr"/>
                      <a:endParaRPr lang="en-CA" dirty="0"/>
                    </a:p>
                  </a:txBody>
                  <a:tcPr/>
                </a:tc>
                <a:tc>
                  <a:txBody>
                    <a:bodyPr/>
                    <a:lstStyle/>
                    <a:p>
                      <a:endParaRPr lang="en-CA" dirty="0"/>
                    </a:p>
                  </a:txBody>
                  <a:tcPr/>
                </a:tc>
                <a:extLst>
                  <a:ext uri="{0D108BD9-81ED-4DB2-BD59-A6C34878D82A}">
                    <a16:rowId xmlns:a16="http://schemas.microsoft.com/office/drawing/2014/main" val="10001"/>
                  </a:ext>
                </a:extLst>
              </a:tr>
              <a:tr h="370840">
                <a:tc>
                  <a:txBody>
                    <a:bodyPr/>
                    <a:lstStyle/>
                    <a:p>
                      <a:r>
                        <a:rPr lang="en-CA" i="1" dirty="0" smtClean="0"/>
                        <a:t>Canis lupus</a:t>
                      </a:r>
                      <a:endParaRPr lang="en-CA" dirty="0"/>
                    </a:p>
                  </a:txBody>
                  <a:tcPr/>
                </a:tc>
                <a:tc>
                  <a:txBody>
                    <a:bodyPr/>
                    <a:lstStyle/>
                    <a:p>
                      <a:pPr algn="ctr"/>
                      <a:endParaRPr lang="en-CA" dirty="0"/>
                    </a:p>
                  </a:txBody>
                  <a:tcPr/>
                </a:tc>
                <a:tc>
                  <a:txBody>
                    <a:bodyPr/>
                    <a:lstStyle/>
                    <a:p>
                      <a:pPr algn="ct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78</a:t>
                      </a:r>
                      <a:endParaRPr lang="en-CA" dirty="0"/>
                    </a:p>
                  </a:txBody>
                  <a:tcPr/>
                </a:tc>
                <a:extLst>
                  <a:ext uri="{0D108BD9-81ED-4DB2-BD59-A6C34878D82A}">
                    <a16:rowId xmlns:a16="http://schemas.microsoft.com/office/drawing/2014/main" val="10002"/>
                  </a:ext>
                </a:extLst>
              </a:tr>
              <a:tr h="370840">
                <a:tc>
                  <a:txBody>
                    <a:bodyPr/>
                    <a:lstStyle/>
                    <a:p>
                      <a:r>
                        <a:rPr lang="en-CA" i="1" dirty="0" smtClean="0"/>
                        <a:t>(Corn)  Zea mays</a:t>
                      </a:r>
                      <a:endParaRPr lang="en-CA" dirty="0"/>
                    </a:p>
                  </a:txBody>
                  <a:tcPr/>
                </a:tc>
                <a:tc>
                  <a:txBody>
                    <a:bodyPr/>
                    <a:lstStyle/>
                    <a:p>
                      <a:pPr algn="ctr"/>
                      <a:endParaRPr lang="en-CA" dirty="0"/>
                    </a:p>
                  </a:txBody>
                  <a:tcPr/>
                </a:tc>
                <a:tc>
                  <a:txBody>
                    <a:bodyPr/>
                    <a:lstStyle/>
                    <a:p>
                      <a:pPr algn="ctr"/>
                      <a:r>
                        <a:rPr lang="en-US" dirty="0" smtClean="0"/>
                        <a:t>10</a:t>
                      </a:r>
                      <a:endParaRPr lang="en-CA" dirty="0"/>
                    </a:p>
                  </a:txBody>
                  <a:tcPr/>
                </a:tc>
                <a:tc>
                  <a:txBody>
                    <a:bodyPr/>
                    <a:lstStyle/>
                    <a:p>
                      <a:endParaRPr lang="en-CA" dirty="0"/>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Our Genetic Journey</a:t>
            </a:r>
            <a:endParaRPr lang="en-CA" dirty="0"/>
          </a:p>
        </p:txBody>
      </p:sp>
      <p:sp>
        <p:nvSpPr>
          <p:cNvPr id="3" name="Content Placeholder 2"/>
          <p:cNvSpPr>
            <a:spLocks noGrp="1"/>
          </p:cNvSpPr>
          <p:nvPr>
            <p:ph idx="1"/>
          </p:nvPr>
        </p:nvSpPr>
        <p:spPr>
          <a:xfrm>
            <a:off x="1009443" y="1807361"/>
            <a:ext cx="7125112" cy="1333607"/>
          </a:xfrm>
        </p:spPr>
        <p:txBody>
          <a:bodyPr/>
          <a:lstStyle/>
          <a:p>
            <a:r>
              <a:rPr lang="en-CA" dirty="0">
                <a:hlinkClick r:id="rId2"/>
              </a:rPr>
              <a:t>http://</a:t>
            </a:r>
            <a:r>
              <a:rPr lang="en-CA" dirty="0" smtClean="0">
                <a:hlinkClick r:id="rId2"/>
              </a:rPr>
              <a:t>www.youtube.com/watch?v=0GqEwBESShA&amp;feature=related</a:t>
            </a:r>
            <a:r>
              <a:rPr lang="en-CA" dirty="0" smtClean="0"/>
              <a:t> </a:t>
            </a:r>
            <a:endParaRPr lang="en-CA" dirty="0"/>
          </a:p>
        </p:txBody>
      </p:sp>
      <p:pic>
        <p:nvPicPr>
          <p:cNvPr id="19458" name="Picture 2" descr="http://www.davis-rairdan.com/images/log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853245"/>
            <a:ext cx="4176464" cy="3999717"/>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www.davis-rairdan.com/images/DRIPictur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3212976"/>
            <a:ext cx="4176464"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593725"/>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nn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b="8186"/>
          <a:stretch/>
        </p:blipFill>
        <p:spPr bwMode="auto">
          <a:xfrm>
            <a:off x="251520" y="1365032"/>
            <a:ext cx="8568952" cy="51603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27584" y="332656"/>
            <a:ext cx="7056784" cy="769441"/>
          </a:xfrm>
          <a:prstGeom prst="rect">
            <a:avLst/>
          </a:prstGeom>
          <a:noFill/>
        </p:spPr>
        <p:txBody>
          <a:bodyPr wrap="square" rtlCol="0">
            <a:spAutoFit/>
          </a:bodyPr>
          <a:lstStyle/>
          <a:p>
            <a:r>
              <a:rPr lang="en-CA" sz="4400" b="1" dirty="0" smtClean="0">
                <a:solidFill>
                  <a:srgbClr val="00B050"/>
                </a:solidFill>
              </a:rPr>
              <a:t>Brain Break</a:t>
            </a:r>
            <a:endParaRPr lang="en-CA" sz="4400" b="1" dirty="0">
              <a:solidFill>
                <a:srgbClr val="00B050"/>
              </a:solidFill>
            </a:endParaRPr>
          </a:p>
        </p:txBody>
      </p:sp>
    </p:spTree>
    <p:extLst>
      <p:ext uri="{BB962C8B-B14F-4D97-AF65-F5344CB8AC3E}">
        <p14:creationId xmlns:p14="http://schemas.microsoft.com/office/powerpoint/2010/main" val="197288306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5755"/>
            <a:ext cx="7125113" cy="924475"/>
          </a:xfrm>
        </p:spPr>
        <p:txBody>
          <a:bodyPr/>
          <a:lstStyle/>
          <a:p>
            <a:r>
              <a:rPr lang="en-CA" dirty="0" smtClean="0"/>
              <a:t>A Little Review</a:t>
            </a:r>
            <a:endParaRPr lang="en-CA" dirty="0"/>
          </a:p>
        </p:txBody>
      </p:sp>
      <p:sp>
        <p:nvSpPr>
          <p:cNvPr id="3" name="Content Placeholder 2"/>
          <p:cNvSpPr>
            <a:spLocks noGrp="1"/>
          </p:cNvSpPr>
          <p:nvPr>
            <p:ph idx="1"/>
          </p:nvPr>
        </p:nvSpPr>
        <p:spPr>
          <a:xfrm>
            <a:off x="251520" y="980728"/>
            <a:ext cx="7125112" cy="5616624"/>
          </a:xfrm>
        </p:spPr>
        <p:txBody>
          <a:bodyPr>
            <a:normAutofit/>
          </a:bodyPr>
          <a:lstStyle/>
          <a:p>
            <a:r>
              <a:rPr lang="en-CA" dirty="0" smtClean="0"/>
              <a:t>Plant and animal breeders </a:t>
            </a:r>
          </a:p>
          <a:p>
            <a:pPr marL="0" indent="0">
              <a:buNone/>
            </a:pPr>
            <a:r>
              <a:rPr lang="en-CA" dirty="0" smtClean="0"/>
              <a:t>were conducting controlled </a:t>
            </a:r>
          </a:p>
          <a:p>
            <a:pPr marL="0" indent="0">
              <a:buNone/>
            </a:pPr>
            <a:r>
              <a:rPr lang="en-CA" dirty="0" smtClean="0"/>
              <a:t>breeding experiments long </a:t>
            </a:r>
          </a:p>
          <a:p>
            <a:pPr marL="0" indent="0">
              <a:buNone/>
            </a:pPr>
            <a:r>
              <a:rPr lang="en-CA" dirty="0" smtClean="0"/>
              <a:t>before chromosomes and genes </a:t>
            </a:r>
          </a:p>
          <a:p>
            <a:pPr marL="0" indent="0">
              <a:buNone/>
            </a:pPr>
            <a:r>
              <a:rPr lang="en-CA" dirty="0" smtClean="0"/>
              <a:t>were discovered</a:t>
            </a:r>
          </a:p>
          <a:p>
            <a:pPr marL="0" indent="0">
              <a:buNone/>
            </a:pPr>
            <a:endParaRPr lang="en-CA" dirty="0" smtClean="0"/>
          </a:p>
          <a:p>
            <a:pPr marL="0" indent="0">
              <a:buNone/>
            </a:pPr>
            <a:endParaRPr lang="en-CA" dirty="0" smtClean="0"/>
          </a:p>
          <a:p>
            <a:r>
              <a:rPr lang="en-CA" dirty="0" smtClean="0"/>
              <a:t>However, mating champion</a:t>
            </a:r>
          </a:p>
          <a:p>
            <a:pPr marL="0" indent="0">
              <a:buNone/>
            </a:pPr>
            <a:r>
              <a:rPr lang="en-CA" dirty="0" smtClean="0"/>
              <a:t> females with champion males does not always produce champion offspring</a:t>
            </a:r>
          </a:p>
          <a:p>
            <a:pPr lvl="1"/>
            <a:r>
              <a:rPr lang="en-CA" dirty="0" smtClean="0"/>
              <a:t>Breeders have kept records of their successes and failures</a:t>
            </a:r>
          </a:p>
          <a:p>
            <a:pPr lvl="1"/>
            <a:r>
              <a:rPr lang="en-CA" dirty="0" smtClean="0"/>
              <a:t>There is a pattern in these outcomes that scientists now explain in terms of alleles</a:t>
            </a:r>
            <a:endParaRPr lang="en-CA" dirty="0"/>
          </a:p>
        </p:txBody>
      </p:sp>
      <p:pic>
        <p:nvPicPr>
          <p:cNvPr id="4" name="Picture 2" descr="C:\Users\Nicole\Pictures\Pictures\Kyles wedding 0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9952" y="836712"/>
            <a:ext cx="5004048" cy="38164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373193"/>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Some Terms…</a:t>
            </a:r>
            <a:endParaRPr lang="en-CA" dirty="0"/>
          </a:p>
        </p:txBody>
      </p:sp>
      <p:sp>
        <p:nvSpPr>
          <p:cNvPr id="3" name="Content Placeholder 2"/>
          <p:cNvSpPr>
            <a:spLocks noGrp="1"/>
          </p:cNvSpPr>
          <p:nvPr>
            <p:ph idx="1"/>
          </p:nvPr>
        </p:nvSpPr>
        <p:spPr>
          <a:xfrm>
            <a:off x="467544" y="1484784"/>
            <a:ext cx="7125112" cy="4051437"/>
          </a:xfrm>
        </p:spPr>
        <p:txBody>
          <a:bodyPr/>
          <a:lstStyle/>
          <a:p>
            <a:r>
              <a:rPr lang="en-CA" dirty="0" smtClean="0"/>
              <a:t>Allele: a possible form of a gene</a:t>
            </a:r>
          </a:p>
          <a:p>
            <a:endParaRPr lang="en-CA" dirty="0"/>
          </a:p>
          <a:p>
            <a:endParaRPr lang="en-CA" dirty="0" smtClean="0"/>
          </a:p>
          <a:p>
            <a:endParaRPr lang="en-CA" dirty="0"/>
          </a:p>
          <a:p>
            <a:pPr marL="0" indent="0">
              <a:buNone/>
            </a:pPr>
            <a:endParaRPr lang="en-CA" dirty="0" smtClean="0"/>
          </a:p>
        </p:txBody>
      </p:sp>
      <p:pic>
        <p:nvPicPr>
          <p:cNvPr id="1026" name="Picture 2" descr="https://encrypted-tbn1.google.com/images?q=tbn:ANd9GcRyN2bQjrgDKTcEQU_cSiDa4iJcpaqnX1kGfeCD5EXok-BVXZB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2738883"/>
            <a:ext cx="4464496" cy="39800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825788"/>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94385" y="184143"/>
            <a:ext cx="7125113" cy="924475"/>
          </a:xfrm>
        </p:spPr>
        <p:txBody>
          <a:bodyPr/>
          <a:lstStyle/>
          <a:p>
            <a:pPr eaLnBrk="1" hangingPunct="1"/>
            <a:r>
              <a:rPr lang="en-US" dirty="0" smtClean="0"/>
              <a:t>Patterns of Inheritance</a:t>
            </a:r>
            <a:endParaRPr lang="en-CA" dirty="0" smtClean="0"/>
          </a:p>
        </p:txBody>
      </p:sp>
      <p:sp>
        <p:nvSpPr>
          <p:cNvPr id="84995" name="Rectangle 3"/>
          <p:cNvSpPr>
            <a:spLocks noGrp="1" noChangeArrowheads="1"/>
          </p:cNvSpPr>
          <p:nvPr>
            <p:ph idx="1"/>
          </p:nvPr>
        </p:nvSpPr>
        <p:spPr>
          <a:xfrm>
            <a:off x="1009443" y="1807361"/>
            <a:ext cx="7125112" cy="2413727"/>
          </a:xfrm>
        </p:spPr>
        <p:txBody>
          <a:bodyPr/>
          <a:lstStyle/>
          <a:p>
            <a:pPr eaLnBrk="1" hangingPunct="1"/>
            <a:r>
              <a:rPr lang="en-US" dirty="0" smtClean="0"/>
              <a:t>Genetics is the study of how heritable characteristics </a:t>
            </a:r>
            <a:r>
              <a:rPr lang="en-US" sz="2800" dirty="0" smtClean="0"/>
              <a:t>(traits)</a:t>
            </a:r>
            <a:r>
              <a:rPr lang="en-US" dirty="0" smtClean="0"/>
              <a:t> are passed through generations.</a:t>
            </a:r>
            <a:endParaRPr lang="en-CA" dirty="0" smtClean="0"/>
          </a:p>
        </p:txBody>
      </p:sp>
      <p:pic>
        <p:nvPicPr>
          <p:cNvPr id="10244" name="Picture 4" descr="http://t1.gstatic.com/images?q=tbn:ANd9GcReM1MZOu1XrPFW_sdSkZPCVowP0cazq6H8YrRrk0DS8tI0G6wbI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3896633"/>
            <a:ext cx="4392488" cy="2700259"/>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http://t1.gstatic.com/images?q=tbn:ANd9GcQlcWsdrfoUIDpjj0Hj5nW2Clt744okQslyV90XU4SABBXZw5Tm"/>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351" l="0" r="98684"/>
                    </a14:imgEffect>
                  </a14:imgLayer>
                </a14:imgProps>
              </a:ext>
              <a:ext uri="{28A0092B-C50C-407E-A947-70E740481C1C}">
                <a14:useLocalDpi xmlns:a14="http://schemas.microsoft.com/office/drawing/2010/main" val="0"/>
              </a:ext>
            </a:extLst>
          </a:blip>
          <a:srcRect/>
          <a:stretch>
            <a:fillRect/>
          </a:stretch>
        </p:blipFill>
        <p:spPr bwMode="auto">
          <a:xfrm>
            <a:off x="6012160" y="1"/>
            <a:ext cx="3131840" cy="28860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mjbstar.com/wp-content/uploads/Justin-Bieber-Paternity-Test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7" y="3751337"/>
            <a:ext cx="4427984" cy="29908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bldLst>
      <p:bldP spid="84995" grpId="0" build="p" autoUpdateAnimBg="0">
        <p:tmplLst>
          <p:tmpl lvl="1">
            <p:tnLst>
              <p:par>
                <p:cTn presetID="1" presetClass="entr" presetSubtype="0" fill="hold" nodeType="clickEffect">
                  <p:stCondLst>
                    <p:cond delay="0"/>
                  </p:stCondLst>
                  <p:childTnLst>
                    <p:set>
                      <p:cBhvr>
                        <p:cTn dur="1" fill="hold">
                          <p:stCondLst>
                            <p:cond delay="499"/>
                          </p:stCondLst>
                        </p:cTn>
                        <p:tgtEl>
                          <p:spTgt spid="84995"/>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8499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8499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8499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84995"/>
                        </p:tgtEl>
                        <p:attrNameLst>
                          <p:attrName>style.visibility</p:attrName>
                        </p:attrNameLst>
                      </p:cBhvr>
                      <p:to>
                        <p:strVal val="visible"/>
                      </p:to>
                    </p:set>
                  </p:childTnLst>
                </p:cTn>
              </p:par>
            </p:tnLst>
          </p:tmpl>
        </p:tmplLst>
      </p:b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descr="http://a2.sphotos.ak.fbcdn.net/hphotos-ak-snc7/311450_10150298721696172_514901171_8205857_514612106_n.jpg"/>
          <p:cNvPicPr>
            <a:picLocks noChangeAspect="1" noChangeArrowheads="1"/>
          </p:cNvPicPr>
          <p:nvPr/>
        </p:nvPicPr>
        <p:blipFill rotWithShape="1">
          <a:blip r:embed="rId2">
            <a:extLst>
              <a:ext uri="{28A0092B-C50C-407E-A947-70E740481C1C}">
                <a14:useLocalDpi xmlns:a14="http://schemas.microsoft.com/office/drawing/2010/main" val="0"/>
              </a:ext>
            </a:extLst>
          </a:blip>
          <a:srcRect l="25521" t="40779" r="42238"/>
          <a:stretch/>
        </p:blipFill>
        <p:spPr bwMode="auto">
          <a:xfrm>
            <a:off x="4718481" y="3622786"/>
            <a:ext cx="1927510" cy="26663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95536" y="188641"/>
            <a:ext cx="7125113" cy="648072"/>
          </a:xfrm>
        </p:spPr>
        <p:txBody>
          <a:bodyPr/>
          <a:lstStyle/>
          <a:p>
            <a:r>
              <a:rPr lang="en-CA" dirty="0" smtClean="0"/>
              <a:t>Dominant Trait (T)</a:t>
            </a:r>
            <a:endParaRPr lang="en-CA" dirty="0"/>
          </a:p>
        </p:txBody>
      </p:sp>
      <p:sp>
        <p:nvSpPr>
          <p:cNvPr id="3" name="Content Placeholder 2"/>
          <p:cNvSpPr>
            <a:spLocks noGrp="1"/>
          </p:cNvSpPr>
          <p:nvPr>
            <p:ph idx="1"/>
          </p:nvPr>
        </p:nvSpPr>
        <p:spPr>
          <a:xfrm>
            <a:off x="470551" y="764704"/>
            <a:ext cx="7125112" cy="813527"/>
          </a:xfrm>
        </p:spPr>
        <p:txBody>
          <a:bodyPr/>
          <a:lstStyle/>
          <a:p>
            <a:r>
              <a:rPr lang="en-CA" dirty="0" smtClean="0"/>
              <a:t>A genetic trait that is expressed regardless of the nature of the other half of the alleles</a:t>
            </a:r>
            <a:endParaRPr lang="en-CA" dirty="0"/>
          </a:p>
        </p:txBody>
      </p:sp>
      <p:pic>
        <p:nvPicPr>
          <p:cNvPr id="12290" name="Picture 2" descr="http://www.prairieshadowdogs.com/Grady1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880" y="1996079"/>
            <a:ext cx="2283346" cy="210770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www.prairieshadowdogs.com/deegan/Deegan2_0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6500" y="1556792"/>
            <a:ext cx="2150093" cy="193131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Elbow Connector 4"/>
          <p:cNvCxnSpPr/>
          <p:nvPr/>
        </p:nvCxnSpPr>
        <p:spPr>
          <a:xfrm rot="10800000">
            <a:off x="6372202" y="4005064"/>
            <a:ext cx="1087234" cy="360040"/>
          </a:xfrm>
          <a:prstGeom prst="bentConnector3">
            <a:avLst>
              <a:gd name="adj1" fmla="val 50000"/>
            </a:avLst>
          </a:prstGeom>
          <a:ln>
            <a:tailEnd type="arrow"/>
          </a:ln>
        </p:spPr>
        <p:style>
          <a:lnRef idx="3">
            <a:schemeClr val="accent1"/>
          </a:lnRef>
          <a:fillRef idx="0">
            <a:schemeClr val="accent1"/>
          </a:fillRef>
          <a:effectRef idx="2">
            <a:schemeClr val="accent1"/>
          </a:effectRef>
          <a:fontRef idx="minor">
            <a:schemeClr val="tx1"/>
          </a:fontRef>
        </p:style>
      </p:cxnSp>
      <p:sp>
        <p:nvSpPr>
          <p:cNvPr id="6" name="TextBox 5"/>
          <p:cNvSpPr txBox="1"/>
          <p:nvPr/>
        </p:nvSpPr>
        <p:spPr>
          <a:xfrm>
            <a:off x="6546593" y="4223390"/>
            <a:ext cx="2678537" cy="2677656"/>
          </a:xfrm>
          <a:prstGeom prst="rect">
            <a:avLst/>
          </a:prstGeom>
          <a:noFill/>
        </p:spPr>
        <p:txBody>
          <a:bodyPr wrap="square" rtlCol="0">
            <a:spAutoFit/>
          </a:bodyPr>
          <a:lstStyle/>
          <a:p>
            <a:r>
              <a:rPr lang="en-CA" sz="1800" b="1" dirty="0" smtClean="0"/>
              <a:t>Hybrid</a:t>
            </a:r>
            <a:r>
              <a:rPr lang="en-CA" sz="1800" dirty="0" smtClean="0"/>
              <a:t>:</a:t>
            </a:r>
          </a:p>
          <a:p>
            <a:pPr marL="342900" indent="-342900">
              <a:buFont typeface="Arial" pitchFamily="34" charset="0"/>
              <a:buChar char="•"/>
            </a:pPr>
            <a:r>
              <a:rPr lang="en-CA" sz="1800" dirty="0" smtClean="0"/>
              <a:t>Crossbred from two different purebreds</a:t>
            </a:r>
          </a:p>
          <a:p>
            <a:pPr marL="342900" indent="-342900">
              <a:buFont typeface="Arial" pitchFamily="34" charset="0"/>
              <a:buChar char="•"/>
            </a:pPr>
            <a:r>
              <a:rPr lang="en-CA" sz="1800" dirty="0" smtClean="0"/>
              <a:t>The look exactly like the dominant trait parent on the outside but their genes are different</a:t>
            </a:r>
          </a:p>
          <a:p>
            <a:endParaRPr lang="en-CA" dirty="0"/>
          </a:p>
        </p:txBody>
      </p:sp>
      <p:cxnSp>
        <p:nvCxnSpPr>
          <p:cNvPr id="9" name="Elbow Connector 8"/>
          <p:cNvCxnSpPr/>
          <p:nvPr/>
        </p:nvCxnSpPr>
        <p:spPr>
          <a:xfrm rot="10800000" flipV="1">
            <a:off x="4283968" y="404664"/>
            <a:ext cx="864096" cy="144016"/>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sp>
        <p:nvSpPr>
          <p:cNvPr id="10" name="TextBox 9"/>
          <p:cNvSpPr txBox="1"/>
          <p:nvPr/>
        </p:nvSpPr>
        <p:spPr>
          <a:xfrm>
            <a:off x="5076056" y="159023"/>
            <a:ext cx="2088232" cy="461665"/>
          </a:xfrm>
          <a:prstGeom prst="rect">
            <a:avLst/>
          </a:prstGeom>
          <a:noFill/>
        </p:spPr>
        <p:txBody>
          <a:bodyPr wrap="square" rtlCol="0">
            <a:spAutoFit/>
          </a:bodyPr>
          <a:lstStyle/>
          <a:p>
            <a:r>
              <a:rPr lang="en-CA" b="1" dirty="0" smtClean="0">
                <a:solidFill>
                  <a:schemeClr val="bg1"/>
                </a:solidFill>
              </a:rPr>
              <a:t>Capital Letter</a:t>
            </a:r>
            <a:endParaRPr lang="en-CA" b="1" dirty="0">
              <a:solidFill>
                <a:schemeClr val="bg1"/>
              </a:solidFill>
            </a:endParaRPr>
          </a:p>
        </p:txBody>
      </p:sp>
      <p:sp>
        <p:nvSpPr>
          <p:cNvPr id="4" name="TextBox 3"/>
          <p:cNvSpPr txBox="1"/>
          <p:nvPr/>
        </p:nvSpPr>
        <p:spPr>
          <a:xfrm>
            <a:off x="87357" y="4186207"/>
            <a:ext cx="4830393" cy="3416320"/>
          </a:xfrm>
          <a:prstGeom prst="rect">
            <a:avLst/>
          </a:prstGeom>
          <a:noFill/>
        </p:spPr>
        <p:txBody>
          <a:bodyPr wrap="square" rtlCol="0">
            <a:spAutoFit/>
          </a:bodyPr>
          <a:lstStyle/>
          <a:p>
            <a:pPr marL="342900" indent="-342900" algn="l">
              <a:buFont typeface="Arial" pitchFamily="34" charset="0"/>
              <a:buChar char="•"/>
            </a:pPr>
            <a:r>
              <a:rPr lang="en-CA" dirty="0" smtClean="0"/>
              <a:t>If we breed a purebred black coat with a purebred white coat, we don’t see all the possibilities.</a:t>
            </a:r>
          </a:p>
          <a:p>
            <a:pPr marL="342900" indent="-342900" algn="l">
              <a:buFont typeface="Arial" pitchFamily="34" charset="0"/>
              <a:buChar char="•"/>
            </a:pPr>
            <a:r>
              <a:rPr lang="en-CA" b="1" dirty="0" smtClean="0"/>
              <a:t>Black, </a:t>
            </a:r>
            <a:r>
              <a:rPr lang="en-CA" b="1" dirty="0" smtClean="0">
                <a:solidFill>
                  <a:schemeClr val="bg1"/>
                </a:solidFill>
              </a:rPr>
              <a:t>white</a:t>
            </a:r>
            <a:r>
              <a:rPr lang="en-CA" dirty="0" smtClean="0"/>
              <a:t>, </a:t>
            </a:r>
            <a:r>
              <a:rPr lang="en-CA" b="1" dirty="0" smtClean="0">
                <a:solidFill>
                  <a:schemeClr val="bg2">
                    <a:lumMod val="90000"/>
                  </a:schemeClr>
                </a:solidFill>
              </a:rPr>
              <a:t>grey</a:t>
            </a:r>
            <a:r>
              <a:rPr lang="en-CA" dirty="0" smtClean="0"/>
              <a:t>, </a:t>
            </a:r>
            <a:r>
              <a:rPr lang="en-CA" b="1" dirty="0" smtClean="0">
                <a:solidFill>
                  <a:schemeClr val="bg1"/>
                </a:solidFill>
              </a:rPr>
              <a:t>white</a:t>
            </a:r>
            <a:r>
              <a:rPr lang="en-CA" dirty="0" smtClean="0"/>
              <a:t> and </a:t>
            </a:r>
            <a:r>
              <a:rPr lang="en-CA" b="1" dirty="0" smtClean="0"/>
              <a:t>black</a:t>
            </a:r>
          </a:p>
          <a:p>
            <a:pPr marL="800100" lvl="1" indent="-342900" algn="l">
              <a:buFont typeface="Arial" pitchFamily="34" charset="0"/>
              <a:buChar char="•"/>
            </a:pPr>
            <a:r>
              <a:rPr lang="en-CA" dirty="0" smtClean="0"/>
              <a:t>We see that all the coats are black</a:t>
            </a:r>
            <a:r>
              <a:rPr lang="en-CA" dirty="0" smtClean="0">
                <a:sym typeface="Wingdings" pitchFamily="2" charset="2"/>
              </a:rPr>
              <a:t> dominant</a:t>
            </a:r>
            <a:endParaRPr lang="en-CA" dirty="0" smtClean="0"/>
          </a:p>
          <a:p>
            <a:pPr marL="800100" lvl="1" indent="-342900" algn="l">
              <a:buFont typeface="Arial" pitchFamily="34" charset="0"/>
              <a:buChar char="•"/>
            </a:pPr>
            <a:endParaRPr lang="en-CA" dirty="0" smtClean="0"/>
          </a:p>
          <a:p>
            <a:r>
              <a:rPr lang="en-CA" dirty="0" smtClean="0"/>
              <a:t> </a:t>
            </a:r>
            <a:endParaRPr lang="en-CA" dirty="0"/>
          </a:p>
        </p:txBody>
      </p:sp>
    </p:spTree>
    <p:extLst>
      <p:ext uri="{BB962C8B-B14F-4D97-AF65-F5344CB8AC3E}">
        <p14:creationId xmlns:p14="http://schemas.microsoft.com/office/powerpoint/2010/main" val="281901085"/>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Recessive Traits (t) </a:t>
            </a:r>
            <a:endParaRPr lang="en-CA" dirty="0"/>
          </a:p>
        </p:txBody>
      </p:sp>
      <p:sp>
        <p:nvSpPr>
          <p:cNvPr id="3" name="Content Placeholder 2"/>
          <p:cNvSpPr>
            <a:spLocks noGrp="1"/>
          </p:cNvSpPr>
          <p:nvPr>
            <p:ph idx="1"/>
          </p:nvPr>
        </p:nvSpPr>
        <p:spPr>
          <a:xfrm>
            <a:off x="755576" y="908720"/>
            <a:ext cx="7125112" cy="1981679"/>
          </a:xfrm>
        </p:spPr>
        <p:txBody>
          <a:bodyPr/>
          <a:lstStyle/>
          <a:p>
            <a:r>
              <a:rPr lang="en-CA" dirty="0" smtClean="0"/>
              <a:t>A genetic trait that will only find expression if BOTH halves of an allele pair</a:t>
            </a:r>
            <a:endParaRPr lang="en-CA" dirty="0"/>
          </a:p>
        </p:txBody>
      </p:sp>
      <p:pic>
        <p:nvPicPr>
          <p:cNvPr id="13314" name="Picture 2" descr="http://t2.gstatic.com/images?q=tbn:ANd9GcRBLd-7tPXU4BehiHJuFytWJEVOl241WjWxZkl5hLCn2JnCnH3_N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492896"/>
            <a:ext cx="3024336" cy="2140823"/>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t0.gstatic.com/images?q=tbn:ANd9GcRu81HrEYhLYiA4mSo9EyPCKbv5DZANm8BPEXgAvksytYRibHg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9128" y="2268830"/>
            <a:ext cx="3157247" cy="2364889"/>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t3.gstatic.com/images?q=tbn:ANd9GcSyMM8V5SjWLwy9YkqmIN4G4tqkgXD4tEUxWPibLdO9Zb7xwlm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4742705"/>
            <a:ext cx="2808312" cy="210352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Elbow Connector 4"/>
          <p:cNvCxnSpPr>
            <a:stCxn id="13314" idx="3"/>
          </p:cNvCxnSpPr>
          <p:nvPr/>
        </p:nvCxnSpPr>
        <p:spPr>
          <a:xfrm>
            <a:off x="3563888" y="3563308"/>
            <a:ext cx="3312368" cy="1809908"/>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cxnSp>
        <p:nvCxnSpPr>
          <p:cNvPr id="7" name="Elbow Connector 6"/>
          <p:cNvCxnSpPr/>
          <p:nvPr/>
        </p:nvCxnSpPr>
        <p:spPr>
          <a:xfrm rot="16200000" flipH="1">
            <a:off x="7020272" y="4653136"/>
            <a:ext cx="1224136" cy="216024"/>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6228184" y="5229200"/>
            <a:ext cx="2226697" cy="830997"/>
          </a:xfrm>
          <a:prstGeom prst="rect">
            <a:avLst/>
          </a:prstGeom>
          <a:noFill/>
        </p:spPr>
        <p:txBody>
          <a:bodyPr wrap="square" rtlCol="0">
            <a:spAutoFit/>
          </a:bodyPr>
          <a:lstStyle/>
          <a:p>
            <a:r>
              <a:rPr lang="en-CA" dirty="0" smtClean="0"/>
              <a:t>Hybrid parents???</a:t>
            </a:r>
            <a:endParaRPr lang="en-CA" dirty="0"/>
          </a:p>
        </p:txBody>
      </p:sp>
      <p:cxnSp>
        <p:nvCxnSpPr>
          <p:cNvPr id="10" name="Elbow Connector 9"/>
          <p:cNvCxnSpPr/>
          <p:nvPr/>
        </p:nvCxnSpPr>
        <p:spPr>
          <a:xfrm rot="10800000" flipV="1">
            <a:off x="4932040" y="1124744"/>
            <a:ext cx="1080120" cy="144016"/>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sp>
        <p:nvSpPr>
          <p:cNvPr id="11" name="TextBox 10"/>
          <p:cNvSpPr txBox="1"/>
          <p:nvPr/>
        </p:nvSpPr>
        <p:spPr>
          <a:xfrm>
            <a:off x="5940152" y="836712"/>
            <a:ext cx="1728191" cy="461665"/>
          </a:xfrm>
          <a:prstGeom prst="rect">
            <a:avLst/>
          </a:prstGeom>
          <a:noFill/>
        </p:spPr>
        <p:txBody>
          <a:bodyPr wrap="square" rtlCol="0">
            <a:spAutoFit/>
          </a:bodyPr>
          <a:lstStyle/>
          <a:p>
            <a:r>
              <a:rPr lang="en-CA" b="1" dirty="0" smtClean="0">
                <a:solidFill>
                  <a:schemeClr val="bg1"/>
                </a:solidFill>
              </a:rPr>
              <a:t>Lower Case</a:t>
            </a:r>
            <a:endParaRPr lang="en-CA" b="1" dirty="0">
              <a:solidFill>
                <a:schemeClr val="bg1"/>
              </a:solidFill>
            </a:endParaRPr>
          </a:p>
        </p:txBody>
      </p:sp>
    </p:spTree>
    <p:extLst>
      <p:ext uri="{BB962C8B-B14F-4D97-AF65-F5344CB8AC3E}">
        <p14:creationId xmlns:p14="http://schemas.microsoft.com/office/powerpoint/2010/main" val="34523508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721411" y="188640"/>
            <a:ext cx="7125113" cy="924475"/>
          </a:xfrm>
        </p:spPr>
        <p:txBody>
          <a:bodyPr/>
          <a:lstStyle/>
          <a:p>
            <a:pPr eaLnBrk="1" hangingPunct="1"/>
            <a:r>
              <a:rPr lang="en-US" dirty="0" smtClean="0"/>
              <a:t>Purebred </a:t>
            </a:r>
            <a:r>
              <a:rPr lang="en-US" sz="3600" dirty="0" smtClean="0"/>
              <a:t>(true breeding)</a:t>
            </a:r>
            <a:endParaRPr lang="en-CA" sz="3600" dirty="0" smtClean="0"/>
          </a:p>
        </p:txBody>
      </p:sp>
      <p:sp>
        <p:nvSpPr>
          <p:cNvPr id="86019" name="Rectangle 3"/>
          <p:cNvSpPr>
            <a:spLocks noGrp="1" noChangeArrowheads="1"/>
          </p:cNvSpPr>
          <p:nvPr>
            <p:ph idx="1"/>
          </p:nvPr>
        </p:nvSpPr>
        <p:spPr>
          <a:xfrm>
            <a:off x="899592" y="980728"/>
            <a:ext cx="7125112" cy="1008112"/>
          </a:xfrm>
        </p:spPr>
        <p:txBody>
          <a:bodyPr/>
          <a:lstStyle/>
          <a:p>
            <a:pPr eaLnBrk="1" hangingPunct="1"/>
            <a:r>
              <a:rPr lang="en-US" dirty="0" smtClean="0"/>
              <a:t>an organism that has ancestors with all the same form of a trait</a:t>
            </a:r>
            <a:endParaRPr lang="en-CA" dirty="0" smtClean="0"/>
          </a:p>
        </p:txBody>
      </p:sp>
      <p:pic>
        <p:nvPicPr>
          <p:cNvPr id="15362" name="Picture 2" descr="http://t3.gstatic.com/images?q=tbn:ANd9GcRTfGoPD5lOgQxsr88qHJ2F_R1nh65deBi5qfglTMiiCOGv6oT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2781714"/>
            <a:ext cx="5040560" cy="335426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5364" name="Picture 4" descr="http://t1.gstatic.com/images?q=tbn:ANd9GcRs8YKGf-eO27wpo-CPL-aEMzs2xgqUOrMsemyx2j7_MR5y2Gu8f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988470"/>
            <a:ext cx="3456384" cy="46144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bldLst>
      <p:bldP spid="86019" grpId="0" build="p" autoUpdateAnimBg="0">
        <p:tmplLst>
          <p:tmpl lvl="1">
            <p:tnLst>
              <p:par>
                <p:cTn presetID="1" presetClass="entr" presetSubtype="0" fill="hold" nodeType="clickEffect">
                  <p:stCondLst>
                    <p:cond delay="0"/>
                  </p:stCondLst>
                  <p:childTnLst>
                    <p:set>
                      <p:cBhvr>
                        <p:cTn dur="1" fill="hold">
                          <p:stCondLst>
                            <p:cond delay="499"/>
                          </p:stCondLst>
                        </p:cTn>
                        <p:tgtEl>
                          <p:spTgt spid="86019"/>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8601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8601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8601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86019"/>
                        </p:tgtEl>
                        <p:attrNameLst>
                          <p:attrName>style.visibility</p:attrName>
                        </p:attrNameLst>
                      </p:cBhvr>
                      <p:to>
                        <p:strVal val="visible"/>
                      </p:to>
                    </p:set>
                  </p:childTnLst>
                </p:cTn>
              </p:par>
            </p:tnLst>
          </p:tmpl>
        </p:tmplLst>
      </p:bldP>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encrypted-tbn3.google.com/images?q=tbn:ANd9GcRwoYW4wr-jUNIdv51Ed_z-8VbwVaHfE04wJ1R3r488aXb3am6I"/>
          <p:cNvPicPr>
            <a:picLocks noChangeAspect="1" noChangeArrowheads="1"/>
          </p:cNvPicPr>
          <p:nvPr/>
        </p:nvPicPr>
        <p:blipFill rotWithShape="1">
          <a:blip r:embed="rId2">
            <a:extLst>
              <a:ext uri="{28A0092B-C50C-407E-A947-70E740481C1C}">
                <a14:useLocalDpi xmlns:a14="http://schemas.microsoft.com/office/drawing/2010/main" val="0"/>
              </a:ext>
            </a:extLst>
          </a:blip>
          <a:srcRect l="17378" t="15031" r="12733" b="10351"/>
          <a:stretch/>
        </p:blipFill>
        <p:spPr bwMode="auto">
          <a:xfrm>
            <a:off x="2915816" y="5085184"/>
            <a:ext cx="2736304" cy="17728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3568" y="188640"/>
            <a:ext cx="7125113" cy="924475"/>
          </a:xfrm>
        </p:spPr>
        <p:txBody>
          <a:bodyPr/>
          <a:lstStyle/>
          <a:p>
            <a:r>
              <a:rPr lang="en-CA" dirty="0" smtClean="0"/>
              <a:t>Purebred Breeding</a:t>
            </a:r>
            <a:endParaRPr lang="en-CA" dirty="0"/>
          </a:p>
        </p:txBody>
      </p:sp>
      <p:sp>
        <p:nvSpPr>
          <p:cNvPr id="3" name="Content Placeholder 2"/>
          <p:cNvSpPr>
            <a:spLocks noGrp="1"/>
          </p:cNvSpPr>
          <p:nvPr>
            <p:ph idx="1"/>
          </p:nvPr>
        </p:nvSpPr>
        <p:spPr>
          <a:xfrm>
            <a:off x="827584" y="188640"/>
            <a:ext cx="7125112" cy="4051437"/>
          </a:xfrm>
        </p:spPr>
        <p:txBody>
          <a:bodyPr/>
          <a:lstStyle/>
          <a:p>
            <a:r>
              <a:rPr lang="en-CA" dirty="0" smtClean="0"/>
              <a:t>If we want to produce a cow with a white coat, the best way is to choose parents that have ancestors that only have white coats</a:t>
            </a:r>
          </a:p>
          <a:p>
            <a:pPr lvl="1"/>
            <a:r>
              <a:rPr lang="en-CA" dirty="0" smtClean="0"/>
              <a:t>This is known as a purebred or true breeding lineage</a:t>
            </a:r>
            <a:endParaRPr lang="en-CA" dirty="0"/>
          </a:p>
        </p:txBody>
      </p:sp>
      <p:pic>
        <p:nvPicPr>
          <p:cNvPr id="3074" name="Picture 2" descr="https://encrypted-tbn1.google.com/images?q=tbn:ANd9GcT1Si1RfNaMpzZGm6nFRcVPP7su0RmMj38nqmtk3aWVyWzRKd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854326"/>
            <a:ext cx="3600400" cy="239590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encrypted-tbn2.google.com/images?q=tbn:ANd9GcTd1TQUvvaEuNbLd1KY8rWM-yjZNtwOIQdbku4YAG6JfKw7agc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2843571"/>
            <a:ext cx="3600400" cy="241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468828"/>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683568" y="116633"/>
            <a:ext cx="7125113" cy="720080"/>
          </a:xfrm>
        </p:spPr>
        <p:txBody>
          <a:bodyPr/>
          <a:lstStyle/>
          <a:p>
            <a:pPr eaLnBrk="1" hangingPunct="1"/>
            <a:r>
              <a:rPr lang="en-US" dirty="0" smtClean="0"/>
              <a:t>Hybrid</a:t>
            </a:r>
            <a:endParaRPr lang="en-CA" dirty="0" smtClean="0"/>
          </a:p>
        </p:txBody>
      </p:sp>
      <p:sp>
        <p:nvSpPr>
          <p:cNvPr id="87043" name="Rectangle 3"/>
          <p:cNvSpPr>
            <a:spLocks noGrp="1" noChangeArrowheads="1"/>
          </p:cNvSpPr>
          <p:nvPr>
            <p:ph idx="1"/>
          </p:nvPr>
        </p:nvSpPr>
        <p:spPr>
          <a:xfrm>
            <a:off x="683568" y="908720"/>
            <a:ext cx="7125112" cy="2088232"/>
          </a:xfrm>
        </p:spPr>
        <p:txBody>
          <a:bodyPr>
            <a:normAutofit/>
          </a:bodyPr>
          <a:lstStyle/>
          <a:p>
            <a:pPr eaLnBrk="1" hangingPunct="1"/>
            <a:r>
              <a:rPr lang="en-US" dirty="0" smtClean="0"/>
              <a:t>comes about by crossing two different true breeding lines</a:t>
            </a:r>
          </a:p>
          <a:p>
            <a:pPr eaLnBrk="1" hangingPunct="1"/>
            <a:r>
              <a:rPr lang="en-US" dirty="0" smtClean="0"/>
              <a:t>The hybrid color is determined by which trait is dominant or recessive</a:t>
            </a:r>
          </a:p>
          <a:p>
            <a:pPr eaLnBrk="1" hangingPunct="1"/>
            <a:r>
              <a:rPr lang="en-US" dirty="0" smtClean="0"/>
              <a:t>Hybrids look the same as the dominant trait parent on the outside but their genes are different</a:t>
            </a:r>
          </a:p>
          <a:p>
            <a:pPr eaLnBrk="1" hangingPunct="1"/>
            <a:endParaRPr lang="en-CA" dirty="0" smtClean="0"/>
          </a:p>
        </p:txBody>
      </p:sp>
      <p:pic>
        <p:nvPicPr>
          <p:cNvPr id="16388" name="Picture 4" descr="http://t1.gstatic.com/images?q=tbn:ANd9GcSiJcZREUeCOMeDVMeXmJXfYthV5Oyn4xlkPqG4E7155Nt3aIf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7429" y="2375454"/>
            <a:ext cx="5201035" cy="429709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6" name="Picture 6" descr="http://a2.sphotos.ak.fbcdn.net/hphotos-ak-snc7/311450_10150298721696172_514901171_8205857_514612106_n.jpg"/>
          <p:cNvPicPr>
            <a:picLocks noChangeAspect="1" noChangeArrowheads="1"/>
          </p:cNvPicPr>
          <p:nvPr/>
        </p:nvPicPr>
        <p:blipFill rotWithShape="1">
          <a:blip r:embed="rId3">
            <a:extLst>
              <a:ext uri="{28A0092B-C50C-407E-A947-70E740481C1C}">
                <a14:useLocalDpi xmlns:a14="http://schemas.microsoft.com/office/drawing/2010/main" val="0"/>
              </a:ext>
            </a:extLst>
          </a:blip>
          <a:srcRect l="25521" t="40779" r="42238"/>
          <a:stretch/>
        </p:blipFill>
        <p:spPr bwMode="auto">
          <a:xfrm>
            <a:off x="510703" y="2852936"/>
            <a:ext cx="2649230" cy="36647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bldLst>
      <p:bldP spid="87043" grpId="0" build="p" autoUpdateAnimBg="0">
        <p:tmplLst>
          <p:tmpl lvl="1">
            <p:tnLst>
              <p:par>
                <p:cTn presetID="1" presetClass="entr" presetSubtype="0" fill="hold" nodeType="clickEffect">
                  <p:stCondLst>
                    <p:cond delay="0"/>
                  </p:stCondLst>
                  <p:childTnLst>
                    <p:set>
                      <p:cBhvr>
                        <p:cTn dur="1" fill="hold">
                          <p:stCondLst>
                            <p:cond delay="499"/>
                          </p:stCondLst>
                        </p:cTn>
                        <p:tgtEl>
                          <p:spTgt spid="8704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8704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8704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8704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87043"/>
                        </p:tgtEl>
                        <p:attrNameLst>
                          <p:attrName>style.visibility</p:attrName>
                        </p:attrNameLst>
                      </p:cBhvr>
                      <p:to>
                        <p:strVal val="visible"/>
                      </p:to>
                    </p:set>
                  </p:childTnLst>
                </p:cTn>
              </p:par>
            </p:tnLst>
          </p:tmpl>
        </p:tmplLst>
      </p:bldP>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t3.gstatic.com/images?q=tbn:ANd9GcS5b_2NMtAbj6UdQghYkyGnMvr1fWEf4SPNo3M5-qU_7YFF8Ic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6257"/>
            <a:ext cx="9144000" cy="6831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021574"/>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How Does Mendelian Genetics Work?</a:t>
            </a:r>
            <a:endParaRPr lang="en-CA" dirty="0"/>
          </a:p>
        </p:txBody>
      </p:sp>
      <p:sp>
        <p:nvSpPr>
          <p:cNvPr id="3" name="Content Placeholder 2"/>
          <p:cNvSpPr>
            <a:spLocks noGrp="1"/>
          </p:cNvSpPr>
          <p:nvPr>
            <p:ph idx="1"/>
          </p:nvPr>
        </p:nvSpPr>
        <p:spPr>
          <a:xfrm>
            <a:off x="1009443" y="1807361"/>
            <a:ext cx="7125112" cy="1045575"/>
          </a:xfrm>
        </p:spPr>
        <p:txBody>
          <a:bodyPr>
            <a:normAutofit/>
          </a:bodyPr>
          <a:lstStyle/>
          <a:p>
            <a:pPr marL="0" indent="0">
              <a:buNone/>
            </a:pPr>
            <a:r>
              <a:rPr lang="en-CA" sz="3200" b="1" dirty="0" smtClean="0"/>
              <a:t>Punnitt Square</a:t>
            </a:r>
            <a:endParaRPr lang="en-CA" sz="3200" b="1" dirty="0"/>
          </a:p>
        </p:txBody>
      </p:sp>
      <p:pic>
        <p:nvPicPr>
          <p:cNvPr id="14338" name="Picture 2" descr="http://t0.gstatic.com/images?q=tbn:ANd9GcQg2MwPSrDI8ZMSNrlrIQL5wfdFFL-grtE1ByGBMy8aamfAuN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708920"/>
            <a:ext cx="3096344" cy="3096344"/>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t1.gstatic.com/images?q=tbn:ANd9GcRS0jqkX9mIBNGqOCArt85grTwWuG8UHU7ulzoXXRbgKVGfAHD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961836"/>
            <a:ext cx="3456384" cy="4590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525662"/>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oyal Pedig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744944"/>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971550" y="0"/>
            <a:ext cx="7125113" cy="924475"/>
          </a:xfrm>
        </p:spPr>
        <p:txBody>
          <a:bodyPr/>
          <a:lstStyle/>
          <a:p>
            <a:pPr eaLnBrk="1" hangingPunct="1"/>
            <a:r>
              <a:rPr lang="en-US" dirty="0" smtClean="0"/>
              <a:t>Dominant/Recessive Traits</a:t>
            </a:r>
            <a:endParaRPr lang="en-CA" dirty="0" smtClean="0"/>
          </a:p>
        </p:txBody>
      </p:sp>
      <p:sp>
        <p:nvSpPr>
          <p:cNvPr id="88067" name="Rectangle 3"/>
          <p:cNvSpPr>
            <a:spLocks noGrp="1" noChangeArrowheads="1"/>
          </p:cNvSpPr>
          <p:nvPr>
            <p:ph idx="1"/>
          </p:nvPr>
        </p:nvSpPr>
        <p:spPr>
          <a:xfrm>
            <a:off x="893603" y="836712"/>
            <a:ext cx="7125112" cy="2457458"/>
          </a:xfrm>
        </p:spPr>
        <p:txBody>
          <a:bodyPr/>
          <a:lstStyle/>
          <a:p>
            <a:pPr eaLnBrk="1" hangingPunct="1"/>
            <a:r>
              <a:rPr lang="en-US" dirty="0" smtClean="0"/>
              <a:t>a dominant trait will “over-ride” a recessive trait to be expressed if it is present</a:t>
            </a:r>
          </a:p>
          <a:p>
            <a:pPr eaLnBrk="1" hangingPunct="1"/>
            <a:r>
              <a:rPr lang="en-US" dirty="0" smtClean="0"/>
              <a:t>Example: purebred white  x purebred red yields all red progeny</a:t>
            </a:r>
            <a:endParaRPr lang="en-CA" dirty="0" smtClean="0"/>
          </a:p>
        </p:txBody>
      </p:sp>
      <p:pic>
        <p:nvPicPr>
          <p:cNvPr id="88068" name="Picture 4" descr="rose white"/>
          <p:cNvPicPr>
            <a:picLocks noChangeAspect="1" noChangeArrowheads="1"/>
          </p:cNvPicPr>
          <p:nvPr/>
        </p:nvPicPr>
        <p:blipFill>
          <a:blip r:embed="rId2" cstate="print"/>
          <a:srcRect/>
          <a:stretch>
            <a:fillRect/>
          </a:stretch>
        </p:blipFill>
        <p:spPr bwMode="auto">
          <a:xfrm>
            <a:off x="4343400" y="2780928"/>
            <a:ext cx="1905000" cy="1366838"/>
          </a:xfrm>
          <a:prstGeom prst="rect">
            <a:avLst/>
          </a:prstGeom>
          <a:noFill/>
          <a:ln w="9525">
            <a:noFill/>
            <a:miter lim="800000"/>
            <a:headEnd/>
            <a:tailEnd/>
          </a:ln>
        </p:spPr>
      </p:pic>
      <p:pic>
        <p:nvPicPr>
          <p:cNvPr id="88069" name="Picture 5" descr="rose red"/>
          <p:cNvPicPr>
            <a:picLocks noChangeAspect="1" noChangeArrowheads="1"/>
          </p:cNvPicPr>
          <p:nvPr/>
        </p:nvPicPr>
        <p:blipFill>
          <a:blip r:embed="rId3" cstate="print"/>
          <a:srcRect/>
          <a:stretch>
            <a:fillRect/>
          </a:stretch>
        </p:blipFill>
        <p:spPr bwMode="auto">
          <a:xfrm>
            <a:off x="1189639" y="2901950"/>
            <a:ext cx="1524000" cy="1358900"/>
          </a:xfrm>
          <a:prstGeom prst="rect">
            <a:avLst/>
          </a:prstGeom>
          <a:noFill/>
          <a:ln w="9525">
            <a:noFill/>
            <a:miter lim="800000"/>
            <a:headEnd/>
            <a:tailEnd/>
          </a:ln>
        </p:spPr>
      </p:pic>
      <p:pic>
        <p:nvPicPr>
          <p:cNvPr id="88070" name="Picture 6" descr="rose red"/>
          <p:cNvPicPr>
            <a:picLocks noChangeAspect="1" noChangeArrowheads="1"/>
          </p:cNvPicPr>
          <p:nvPr/>
        </p:nvPicPr>
        <p:blipFill>
          <a:blip r:embed="rId3" cstate="print"/>
          <a:srcRect/>
          <a:stretch>
            <a:fillRect/>
          </a:stretch>
        </p:blipFill>
        <p:spPr bwMode="auto">
          <a:xfrm>
            <a:off x="3445430" y="4854767"/>
            <a:ext cx="1524000" cy="1358900"/>
          </a:xfrm>
          <a:prstGeom prst="rect">
            <a:avLst/>
          </a:prstGeom>
          <a:noFill/>
          <a:ln w="9525">
            <a:noFill/>
            <a:miter lim="800000"/>
            <a:headEnd/>
            <a:tailEnd/>
          </a:ln>
        </p:spPr>
      </p:pic>
      <p:pic>
        <p:nvPicPr>
          <p:cNvPr id="88071" name="Picture 7" descr="rose red"/>
          <p:cNvPicPr>
            <a:picLocks noChangeAspect="1" noChangeArrowheads="1"/>
          </p:cNvPicPr>
          <p:nvPr/>
        </p:nvPicPr>
        <p:blipFill>
          <a:blip r:embed="rId3" cstate="print"/>
          <a:srcRect/>
          <a:stretch>
            <a:fillRect/>
          </a:stretch>
        </p:blipFill>
        <p:spPr bwMode="auto">
          <a:xfrm>
            <a:off x="5618491" y="4837113"/>
            <a:ext cx="1524000" cy="1358900"/>
          </a:xfrm>
          <a:prstGeom prst="rect">
            <a:avLst/>
          </a:prstGeom>
          <a:noFill/>
          <a:ln w="9525">
            <a:noFill/>
            <a:miter lim="800000"/>
            <a:headEnd/>
            <a:tailEnd/>
          </a:ln>
        </p:spPr>
      </p:pic>
      <p:pic>
        <p:nvPicPr>
          <p:cNvPr id="88072" name="Picture 8" descr="rose red"/>
          <p:cNvPicPr>
            <a:picLocks noChangeAspect="1" noChangeArrowheads="1"/>
          </p:cNvPicPr>
          <p:nvPr/>
        </p:nvPicPr>
        <p:blipFill>
          <a:blip r:embed="rId3" cstate="print"/>
          <a:srcRect/>
          <a:stretch>
            <a:fillRect/>
          </a:stretch>
        </p:blipFill>
        <p:spPr bwMode="auto">
          <a:xfrm>
            <a:off x="1261459" y="4890869"/>
            <a:ext cx="1524000" cy="1358900"/>
          </a:xfrm>
          <a:prstGeom prst="rect">
            <a:avLst/>
          </a:prstGeom>
          <a:noFill/>
          <a:ln w="9525">
            <a:noFill/>
            <a:miter lim="800000"/>
            <a:headEnd/>
            <a:tailEnd/>
          </a:ln>
        </p:spPr>
      </p:pic>
      <p:sp>
        <p:nvSpPr>
          <p:cNvPr id="88073" name="Text Box 2"/>
          <p:cNvSpPr txBox="1">
            <a:spLocks noChangeArrowheads="1"/>
          </p:cNvSpPr>
          <p:nvPr/>
        </p:nvSpPr>
        <p:spPr bwMode="auto">
          <a:xfrm>
            <a:off x="1411889" y="4264819"/>
            <a:ext cx="1079500" cy="579438"/>
          </a:xfrm>
          <a:prstGeom prst="rect">
            <a:avLst/>
          </a:prstGeom>
          <a:noFill/>
          <a:ln w="9525">
            <a:noFill/>
            <a:miter lim="800000"/>
            <a:headEnd/>
            <a:tailEnd/>
          </a:ln>
        </p:spPr>
        <p:txBody>
          <a:bodyPr>
            <a:spAutoFit/>
          </a:bodyPr>
          <a:lstStyle/>
          <a:p>
            <a:pPr>
              <a:spcBef>
                <a:spcPct val="50000"/>
              </a:spcBef>
            </a:pPr>
            <a:r>
              <a:rPr lang="en-US" sz="3200" b="1" dirty="0"/>
              <a:t>RR</a:t>
            </a:r>
          </a:p>
        </p:txBody>
      </p:sp>
      <p:sp>
        <p:nvSpPr>
          <p:cNvPr id="88074" name="Text Box 3"/>
          <p:cNvSpPr txBox="1">
            <a:spLocks noChangeArrowheads="1"/>
          </p:cNvSpPr>
          <p:nvPr/>
        </p:nvSpPr>
        <p:spPr bwMode="auto">
          <a:xfrm>
            <a:off x="4864100" y="4196365"/>
            <a:ext cx="863600" cy="579438"/>
          </a:xfrm>
          <a:prstGeom prst="rect">
            <a:avLst/>
          </a:prstGeom>
          <a:noFill/>
          <a:ln w="9525">
            <a:noFill/>
            <a:miter lim="800000"/>
            <a:headEnd/>
            <a:tailEnd/>
          </a:ln>
        </p:spPr>
        <p:txBody>
          <a:bodyPr>
            <a:spAutoFit/>
          </a:bodyPr>
          <a:lstStyle/>
          <a:p>
            <a:pPr>
              <a:spcBef>
                <a:spcPct val="50000"/>
              </a:spcBef>
            </a:pPr>
            <a:r>
              <a:rPr lang="en-US" sz="3200" b="1" dirty="0"/>
              <a:t>rr</a:t>
            </a:r>
          </a:p>
        </p:txBody>
      </p:sp>
      <p:sp>
        <p:nvSpPr>
          <p:cNvPr id="88075" name="Text Box 4"/>
          <p:cNvSpPr txBox="1">
            <a:spLocks noChangeArrowheads="1"/>
          </p:cNvSpPr>
          <p:nvPr/>
        </p:nvSpPr>
        <p:spPr bwMode="auto">
          <a:xfrm>
            <a:off x="3739117" y="6243830"/>
            <a:ext cx="936625" cy="579437"/>
          </a:xfrm>
          <a:prstGeom prst="rect">
            <a:avLst/>
          </a:prstGeom>
          <a:noFill/>
          <a:ln w="9525">
            <a:noFill/>
            <a:miter lim="800000"/>
            <a:headEnd/>
            <a:tailEnd/>
          </a:ln>
        </p:spPr>
        <p:txBody>
          <a:bodyPr>
            <a:spAutoFit/>
          </a:bodyPr>
          <a:lstStyle/>
          <a:p>
            <a:pPr>
              <a:spcBef>
                <a:spcPct val="50000"/>
              </a:spcBef>
            </a:pPr>
            <a:r>
              <a:rPr lang="en-US" sz="3200" b="1" dirty="0"/>
              <a:t>Rr</a:t>
            </a:r>
          </a:p>
        </p:txBody>
      </p:sp>
      <p:sp>
        <p:nvSpPr>
          <p:cNvPr id="12" name="Text Box 4"/>
          <p:cNvSpPr txBox="1">
            <a:spLocks noChangeArrowheads="1"/>
          </p:cNvSpPr>
          <p:nvPr/>
        </p:nvSpPr>
        <p:spPr bwMode="auto">
          <a:xfrm>
            <a:off x="1555205" y="6237312"/>
            <a:ext cx="936625" cy="579437"/>
          </a:xfrm>
          <a:prstGeom prst="rect">
            <a:avLst/>
          </a:prstGeom>
          <a:noFill/>
          <a:ln w="9525">
            <a:noFill/>
            <a:miter lim="800000"/>
            <a:headEnd/>
            <a:tailEnd/>
          </a:ln>
        </p:spPr>
        <p:txBody>
          <a:bodyPr>
            <a:spAutoFit/>
          </a:bodyPr>
          <a:lstStyle/>
          <a:p>
            <a:pPr>
              <a:spcBef>
                <a:spcPct val="50000"/>
              </a:spcBef>
            </a:pPr>
            <a:r>
              <a:rPr lang="en-US" sz="3200" b="1" dirty="0"/>
              <a:t>Rr</a:t>
            </a:r>
          </a:p>
        </p:txBody>
      </p:sp>
      <p:sp>
        <p:nvSpPr>
          <p:cNvPr id="13" name="Text Box 4"/>
          <p:cNvSpPr txBox="1">
            <a:spLocks noChangeArrowheads="1"/>
          </p:cNvSpPr>
          <p:nvPr/>
        </p:nvSpPr>
        <p:spPr bwMode="auto">
          <a:xfrm>
            <a:off x="5912178" y="6213667"/>
            <a:ext cx="936625" cy="579437"/>
          </a:xfrm>
          <a:prstGeom prst="rect">
            <a:avLst/>
          </a:prstGeom>
          <a:noFill/>
          <a:ln w="9525">
            <a:noFill/>
            <a:miter lim="800000"/>
            <a:headEnd/>
            <a:tailEnd/>
          </a:ln>
        </p:spPr>
        <p:txBody>
          <a:bodyPr>
            <a:spAutoFit/>
          </a:bodyPr>
          <a:lstStyle/>
          <a:p>
            <a:pPr>
              <a:spcBef>
                <a:spcPct val="50000"/>
              </a:spcBef>
            </a:pPr>
            <a:r>
              <a:rPr lang="en-US" sz="3200" b="1" dirty="0"/>
              <a:t>Rr</a:t>
            </a:r>
          </a:p>
        </p:txBody>
      </p:sp>
      <p:cxnSp>
        <p:nvCxnSpPr>
          <p:cNvPr id="3" name="Elbow Connector 2"/>
          <p:cNvCxnSpPr>
            <a:endCxn id="13" idx="3"/>
          </p:cNvCxnSpPr>
          <p:nvPr/>
        </p:nvCxnSpPr>
        <p:spPr>
          <a:xfrm rot="5400000">
            <a:off x="6560328" y="5179345"/>
            <a:ext cx="1612517" cy="1035565"/>
          </a:xfrm>
          <a:prstGeom prst="bentConnector2">
            <a:avLst/>
          </a:prstGeom>
          <a:ln>
            <a:tailEnd type="arrow"/>
          </a:ln>
        </p:spPr>
        <p:style>
          <a:lnRef idx="3">
            <a:schemeClr val="accent2"/>
          </a:lnRef>
          <a:fillRef idx="0">
            <a:schemeClr val="accent2"/>
          </a:fillRef>
          <a:effectRef idx="2">
            <a:schemeClr val="accent2"/>
          </a:effectRef>
          <a:fontRef idx="minor">
            <a:schemeClr val="tx1"/>
          </a:fontRef>
        </p:style>
      </p:cxnSp>
      <p:sp>
        <p:nvSpPr>
          <p:cNvPr id="4" name="TextBox 3"/>
          <p:cNvSpPr txBox="1"/>
          <p:nvPr/>
        </p:nvSpPr>
        <p:spPr>
          <a:xfrm>
            <a:off x="7142491" y="4147766"/>
            <a:ext cx="1677981" cy="830997"/>
          </a:xfrm>
          <a:prstGeom prst="rect">
            <a:avLst/>
          </a:prstGeom>
          <a:noFill/>
        </p:spPr>
        <p:txBody>
          <a:bodyPr wrap="square" rtlCol="0">
            <a:spAutoFit/>
          </a:bodyPr>
          <a:lstStyle/>
          <a:p>
            <a:r>
              <a:rPr lang="en-CA" dirty="0" smtClean="0"/>
              <a:t>A copy of each</a:t>
            </a:r>
            <a:endParaRPr lang="en-CA" dirty="0"/>
          </a:p>
        </p:txBody>
      </p:sp>
    </p:spTree>
  </p:cSld>
  <p:clrMapOvr>
    <a:masterClrMapping/>
  </p:clrMapOvr>
  <p:timing>
    <p:tnLst>
      <p:par>
        <p:cTn id="1" dur="indefinite" restart="never" nodeType="tmRoot"/>
      </p:par>
    </p:tnLst>
    <p:bldLst>
      <p:bldP spid="88067" grpId="0" build="p" autoUpdateAnimBg="0">
        <p:tmplLst>
          <p:tmpl lvl="1">
            <p:tnLst>
              <p:par>
                <p:cTn presetID="1" presetClass="entr" presetSubtype="0" fill="hold" nodeType="clickEffect">
                  <p:stCondLst>
                    <p:cond delay="0"/>
                  </p:stCondLst>
                  <p:childTnLst>
                    <p:set>
                      <p:cBhvr>
                        <p:cTn dur="1" fill="hold">
                          <p:stCondLst>
                            <p:cond delay="499"/>
                          </p:stCondLst>
                        </p:cTn>
                        <p:tgtEl>
                          <p:spTgt spid="8806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8806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8806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8806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88067"/>
                        </p:tgtEl>
                        <p:attrNameLst>
                          <p:attrName>style.visibility</p:attrName>
                        </p:attrNameLst>
                      </p:cBhvr>
                      <p:to>
                        <p:strVal val="visible"/>
                      </p:to>
                    </p:set>
                  </p:childTnLst>
                </p:cTn>
              </p:par>
            </p:tnLst>
          </p:tmpl>
        </p:tmplLst>
      </p:b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683568" y="260648"/>
            <a:ext cx="7125113" cy="924475"/>
          </a:xfrm>
        </p:spPr>
        <p:txBody>
          <a:bodyPr/>
          <a:lstStyle/>
          <a:p>
            <a:pPr eaLnBrk="1" hangingPunct="1"/>
            <a:r>
              <a:rPr lang="en-US" dirty="0" smtClean="0"/>
              <a:t>Hybrid Cross</a:t>
            </a:r>
            <a:endParaRPr lang="en-CA" dirty="0" smtClean="0"/>
          </a:p>
        </p:txBody>
      </p:sp>
      <p:sp>
        <p:nvSpPr>
          <p:cNvPr id="89091" name="Rectangle 3"/>
          <p:cNvSpPr>
            <a:spLocks noGrp="1" noChangeArrowheads="1"/>
          </p:cNvSpPr>
          <p:nvPr>
            <p:ph idx="1"/>
          </p:nvPr>
        </p:nvSpPr>
        <p:spPr>
          <a:xfrm>
            <a:off x="323478" y="1086607"/>
            <a:ext cx="8208962" cy="4583112"/>
          </a:xfrm>
        </p:spPr>
        <p:txBody>
          <a:bodyPr/>
          <a:lstStyle/>
          <a:p>
            <a:pPr eaLnBrk="1" hangingPunct="1"/>
            <a:r>
              <a:rPr lang="en-US" dirty="0" smtClean="0"/>
              <a:t>When we cross hybrids, the parents are both the dominant color but we may see the recessive color expressed</a:t>
            </a:r>
          </a:p>
          <a:p>
            <a:pPr lvl="1"/>
            <a:r>
              <a:rPr lang="en-US" dirty="0" smtClean="0"/>
              <a:t>Both hybrid parents have an allele for both genes</a:t>
            </a:r>
          </a:p>
          <a:p>
            <a:pPr lvl="1"/>
            <a:r>
              <a:rPr lang="en-US" dirty="0" smtClean="0"/>
              <a:t>Each parent only passes on only one of their two alleles</a:t>
            </a:r>
          </a:p>
          <a:p>
            <a:pPr eaLnBrk="1" hangingPunct="1"/>
            <a:r>
              <a:rPr lang="en-US" dirty="0" smtClean="0"/>
              <a:t>crossing two reds from the last cross will result in ¾ red and ¼ white 3:1 ratio</a:t>
            </a:r>
            <a:r>
              <a:rPr lang="en-US" dirty="0" smtClean="0">
                <a:sym typeface="Wingdings" pitchFamily="2" charset="2"/>
              </a:rPr>
              <a:t> This happens every single time</a:t>
            </a:r>
            <a:endParaRPr lang="en-US" dirty="0" smtClean="0"/>
          </a:p>
          <a:p>
            <a:pPr eaLnBrk="1" hangingPunct="1"/>
            <a:endParaRPr lang="en-US" dirty="0" smtClean="0"/>
          </a:p>
          <a:p>
            <a:pPr eaLnBrk="1" hangingPunct="1">
              <a:buFont typeface="Wingdings" pitchFamily="2" charset="2"/>
              <a:buNone/>
            </a:pPr>
            <a:r>
              <a:rPr lang="en-US" dirty="0" smtClean="0"/>
              <a:t>                   X                     </a:t>
            </a:r>
            <a:r>
              <a:rPr lang="en-US" dirty="0" smtClean="0">
                <a:sym typeface="Wingdings" pitchFamily="2" charset="2"/>
              </a:rPr>
              <a:t></a:t>
            </a:r>
            <a:endParaRPr lang="en-US" dirty="0" smtClean="0"/>
          </a:p>
          <a:p>
            <a:pPr eaLnBrk="1" hangingPunct="1"/>
            <a:endParaRPr lang="en-US" dirty="0" smtClean="0"/>
          </a:p>
          <a:p>
            <a:pPr eaLnBrk="1" hangingPunct="1"/>
            <a:endParaRPr lang="en-US" dirty="0" smtClean="0"/>
          </a:p>
          <a:p>
            <a:pPr eaLnBrk="1" hangingPunct="1"/>
            <a:r>
              <a:rPr lang="en-US" dirty="0" smtClean="0"/>
              <a:t>“Give it a </a:t>
            </a:r>
            <a:r>
              <a:rPr lang="en-US" b="1" dirty="0" smtClean="0"/>
              <a:t>TRY</a:t>
            </a:r>
            <a:r>
              <a:rPr lang="en-US" dirty="0" smtClean="0"/>
              <a:t>”  p 52</a:t>
            </a:r>
            <a:endParaRPr lang="en-CA" dirty="0" smtClean="0"/>
          </a:p>
        </p:txBody>
      </p:sp>
      <p:pic>
        <p:nvPicPr>
          <p:cNvPr id="89092" name="Picture 4" descr="rose red"/>
          <p:cNvPicPr>
            <a:picLocks noChangeAspect="1" noChangeArrowheads="1"/>
          </p:cNvPicPr>
          <p:nvPr/>
        </p:nvPicPr>
        <p:blipFill>
          <a:blip r:embed="rId2" cstate="print"/>
          <a:srcRect/>
          <a:stretch>
            <a:fillRect/>
          </a:stretch>
        </p:blipFill>
        <p:spPr bwMode="auto">
          <a:xfrm>
            <a:off x="228009" y="3523564"/>
            <a:ext cx="1524000" cy="1358900"/>
          </a:xfrm>
          <a:prstGeom prst="rect">
            <a:avLst/>
          </a:prstGeom>
          <a:noFill/>
          <a:ln w="9525">
            <a:noFill/>
            <a:miter lim="800000"/>
            <a:headEnd/>
            <a:tailEnd/>
          </a:ln>
        </p:spPr>
      </p:pic>
      <p:pic>
        <p:nvPicPr>
          <p:cNvPr id="89093" name="Picture 5" descr="rose red"/>
          <p:cNvPicPr>
            <a:picLocks noChangeAspect="1" noChangeArrowheads="1"/>
          </p:cNvPicPr>
          <p:nvPr/>
        </p:nvPicPr>
        <p:blipFill>
          <a:blip r:embed="rId2" cstate="print"/>
          <a:srcRect/>
          <a:stretch>
            <a:fillRect/>
          </a:stretch>
        </p:blipFill>
        <p:spPr bwMode="auto">
          <a:xfrm>
            <a:off x="2183904" y="3515346"/>
            <a:ext cx="1524000" cy="1358900"/>
          </a:xfrm>
          <a:prstGeom prst="rect">
            <a:avLst/>
          </a:prstGeom>
          <a:noFill/>
          <a:ln w="9525">
            <a:noFill/>
            <a:miter lim="800000"/>
            <a:headEnd/>
            <a:tailEnd/>
          </a:ln>
        </p:spPr>
      </p:pic>
      <p:pic>
        <p:nvPicPr>
          <p:cNvPr id="89094" name="Picture 6" descr="rose red"/>
          <p:cNvPicPr>
            <a:picLocks noChangeAspect="1" noChangeArrowheads="1"/>
          </p:cNvPicPr>
          <p:nvPr/>
        </p:nvPicPr>
        <p:blipFill>
          <a:blip r:embed="rId2" cstate="print"/>
          <a:srcRect/>
          <a:stretch>
            <a:fillRect/>
          </a:stretch>
        </p:blipFill>
        <p:spPr bwMode="auto">
          <a:xfrm>
            <a:off x="6948264" y="3582268"/>
            <a:ext cx="1524000" cy="1358900"/>
          </a:xfrm>
          <a:prstGeom prst="rect">
            <a:avLst/>
          </a:prstGeom>
          <a:noFill/>
          <a:ln w="9525">
            <a:noFill/>
            <a:miter lim="800000"/>
            <a:headEnd/>
            <a:tailEnd/>
          </a:ln>
        </p:spPr>
      </p:pic>
      <p:pic>
        <p:nvPicPr>
          <p:cNvPr id="89095" name="Picture 7" descr="rose red"/>
          <p:cNvPicPr>
            <a:picLocks noChangeAspect="1" noChangeArrowheads="1"/>
          </p:cNvPicPr>
          <p:nvPr/>
        </p:nvPicPr>
        <p:blipFill>
          <a:blip r:embed="rId2" cstate="print"/>
          <a:srcRect/>
          <a:stretch>
            <a:fillRect/>
          </a:stretch>
        </p:blipFill>
        <p:spPr bwMode="auto">
          <a:xfrm>
            <a:off x="4877924" y="5157192"/>
            <a:ext cx="1524000" cy="1358900"/>
          </a:xfrm>
          <a:prstGeom prst="rect">
            <a:avLst/>
          </a:prstGeom>
          <a:noFill/>
          <a:ln w="9525">
            <a:noFill/>
            <a:miter lim="800000"/>
            <a:headEnd/>
            <a:tailEnd/>
          </a:ln>
        </p:spPr>
      </p:pic>
      <p:pic>
        <p:nvPicPr>
          <p:cNvPr id="89096" name="Picture 8" descr="rose red"/>
          <p:cNvPicPr>
            <a:picLocks noChangeAspect="1" noChangeArrowheads="1"/>
          </p:cNvPicPr>
          <p:nvPr/>
        </p:nvPicPr>
        <p:blipFill>
          <a:blip r:embed="rId2" cstate="print"/>
          <a:srcRect/>
          <a:stretch>
            <a:fillRect/>
          </a:stretch>
        </p:blipFill>
        <p:spPr bwMode="auto">
          <a:xfrm>
            <a:off x="4860032" y="3582268"/>
            <a:ext cx="1524000" cy="1358900"/>
          </a:xfrm>
          <a:prstGeom prst="rect">
            <a:avLst/>
          </a:prstGeom>
          <a:noFill/>
          <a:ln w="9525">
            <a:noFill/>
            <a:miter lim="800000"/>
            <a:headEnd/>
            <a:tailEnd/>
          </a:ln>
        </p:spPr>
      </p:pic>
      <p:pic>
        <p:nvPicPr>
          <p:cNvPr id="89097" name="Picture 9" descr="rose white"/>
          <p:cNvPicPr>
            <a:picLocks noChangeAspect="1" noChangeArrowheads="1"/>
          </p:cNvPicPr>
          <p:nvPr/>
        </p:nvPicPr>
        <p:blipFill>
          <a:blip r:embed="rId3" cstate="print"/>
          <a:srcRect/>
          <a:stretch>
            <a:fillRect/>
          </a:stretch>
        </p:blipFill>
        <p:spPr bwMode="auto">
          <a:xfrm>
            <a:off x="6952440" y="5157193"/>
            <a:ext cx="1519824" cy="1358900"/>
          </a:xfrm>
          <a:prstGeom prst="rect">
            <a:avLst/>
          </a:prstGeom>
          <a:noFill/>
          <a:ln w="9525">
            <a:noFill/>
            <a:miter lim="800000"/>
            <a:headEnd/>
            <a:tailEnd/>
          </a:ln>
        </p:spPr>
      </p:pic>
      <p:cxnSp>
        <p:nvCxnSpPr>
          <p:cNvPr id="3" name="Elbow Connector 2"/>
          <p:cNvCxnSpPr/>
          <p:nvPr/>
        </p:nvCxnSpPr>
        <p:spPr>
          <a:xfrm>
            <a:off x="4427986" y="5013176"/>
            <a:ext cx="3137261" cy="515031"/>
          </a:xfrm>
          <a:prstGeom prst="bentConnector3">
            <a:avLst>
              <a:gd name="adj1" fmla="val 71106"/>
            </a:avLst>
          </a:prstGeom>
          <a:ln>
            <a:tailEnd type="arrow"/>
          </a:ln>
        </p:spPr>
        <p:style>
          <a:lnRef idx="3">
            <a:schemeClr val="accent5"/>
          </a:lnRef>
          <a:fillRef idx="0">
            <a:schemeClr val="accent5"/>
          </a:fillRef>
          <a:effectRef idx="2">
            <a:schemeClr val="accent5"/>
          </a:effectRef>
          <a:fontRef idx="minor">
            <a:schemeClr val="tx1"/>
          </a:fontRef>
        </p:style>
      </p:cxnSp>
      <p:sp>
        <p:nvSpPr>
          <p:cNvPr id="10" name="TextBox 9"/>
          <p:cNvSpPr txBox="1"/>
          <p:nvPr/>
        </p:nvSpPr>
        <p:spPr>
          <a:xfrm>
            <a:off x="3294188" y="4855192"/>
            <a:ext cx="1296144" cy="830997"/>
          </a:xfrm>
          <a:prstGeom prst="rect">
            <a:avLst/>
          </a:prstGeom>
          <a:noFill/>
        </p:spPr>
        <p:txBody>
          <a:bodyPr wrap="square" rtlCol="0">
            <a:spAutoFit/>
          </a:bodyPr>
          <a:lstStyle/>
          <a:p>
            <a:r>
              <a:rPr lang="en-CA" b="1" dirty="0" smtClean="0">
                <a:solidFill>
                  <a:schemeClr val="bg1"/>
                </a:solidFill>
              </a:rPr>
              <a:t>Odd one out</a:t>
            </a:r>
            <a:endParaRPr lang="en-CA" b="1" dirty="0">
              <a:solidFill>
                <a:schemeClr val="bg1"/>
              </a:solidFill>
            </a:endParaRPr>
          </a:p>
        </p:txBody>
      </p:sp>
    </p:spTree>
  </p:cSld>
  <p:clrMapOvr>
    <a:masterClrMapping/>
  </p:clrMapOvr>
  <p:timing>
    <p:tnLst>
      <p:par>
        <p:cTn id="1" dur="indefinite" restart="never" nodeType="tmRoot"/>
      </p:par>
    </p:tnLst>
    <p:bldLst>
      <p:bldP spid="89091" grpId="0" build="p" autoUpdateAnimBg="0">
        <p:tmplLst>
          <p:tmpl lvl="1">
            <p:tnLst>
              <p:par>
                <p:cTn presetID="1" presetClass="entr" presetSubtype="0" fill="hold" nodeType="clickEffect">
                  <p:stCondLst>
                    <p:cond delay="0"/>
                  </p:stCondLst>
                  <p:childTnLst>
                    <p:set>
                      <p:cBhvr>
                        <p:cTn dur="1" fill="hold">
                          <p:stCondLst>
                            <p:cond delay="499"/>
                          </p:stCondLst>
                        </p:cTn>
                        <p:tgtEl>
                          <p:spTgt spid="89091"/>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8909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8909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8909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89091"/>
                        </p:tgtEl>
                        <p:attrNameLst>
                          <p:attrName>style.visibility</p:attrName>
                        </p:attrNameLst>
                      </p:cBhvr>
                      <p:to>
                        <p:strVal val="visible"/>
                      </p:to>
                    </p:set>
                  </p:childTnLst>
                </p:cTn>
              </p:par>
            </p:tnLst>
          </p:tmpl>
        </p:tmplLst>
      </p:b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88640"/>
            <a:ext cx="7125113" cy="924475"/>
          </a:xfrm>
        </p:spPr>
        <p:txBody>
          <a:bodyPr/>
          <a:lstStyle/>
          <a:p>
            <a:r>
              <a:rPr lang="en-CA" dirty="0" smtClean="0"/>
              <a:t>Hybrid Cross Example</a:t>
            </a:r>
            <a:endParaRPr lang="en-CA" dirty="0"/>
          </a:p>
        </p:txBody>
      </p:sp>
      <p:sp>
        <p:nvSpPr>
          <p:cNvPr id="3" name="Content Placeholder 2"/>
          <p:cNvSpPr>
            <a:spLocks noGrp="1"/>
          </p:cNvSpPr>
          <p:nvPr>
            <p:ph idx="1"/>
          </p:nvPr>
        </p:nvSpPr>
        <p:spPr>
          <a:xfrm>
            <a:off x="179512" y="1196752"/>
            <a:ext cx="8568952" cy="4789991"/>
          </a:xfrm>
        </p:spPr>
        <p:txBody>
          <a:bodyPr>
            <a:normAutofit lnSpcReduction="10000"/>
          </a:bodyPr>
          <a:lstStyle/>
          <a:p>
            <a:r>
              <a:rPr lang="en-CA" dirty="0" smtClean="0"/>
              <a:t>When we cross two hybrid parents(black and white) we end up with 4 possibilities:</a:t>
            </a:r>
          </a:p>
          <a:p>
            <a:pPr marL="0" indent="0">
              <a:buNone/>
            </a:pPr>
            <a:endParaRPr lang="en-CA" dirty="0" smtClean="0"/>
          </a:p>
          <a:p>
            <a:pPr>
              <a:buFont typeface="+mj-lt"/>
              <a:buAutoNum type="arabicPeriod"/>
            </a:pPr>
            <a:r>
              <a:rPr lang="en-CA" dirty="0" smtClean="0"/>
              <a:t>One black coat allele from both mother and father</a:t>
            </a:r>
            <a:r>
              <a:rPr lang="en-CA" dirty="0" smtClean="0">
                <a:sym typeface="Wingdings" pitchFamily="2" charset="2"/>
              </a:rPr>
              <a:t> The offspring is black</a:t>
            </a:r>
          </a:p>
          <a:p>
            <a:pPr>
              <a:buFont typeface="+mj-lt"/>
              <a:buAutoNum type="arabicPeriod"/>
            </a:pPr>
            <a:endParaRPr lang="en-CA" dirty="0" smtClean="0">
              <a:sym typeface="Wingdings" pitchFamily="2" charset="2"/>
            </a:endParaRPr>
          </a:p>
          <a:p>
            <a:pPr>
              <a:buFont typeface="+mj-lt"/>
              <a:buAutoNum type="arabicPeriod"/>
            </a:pPr>
            <a:r>
              <a:rPr lang="en-CA" dirty="0" smtClean="0">
                <a:sym typeface="Wingdings" pitchFamily="2" charset="2"/>
              </a:rPr>
              <a:t>One black coat allele from the father and one white coat allele from the mother. Black is dominant: The offspring is black</a:t>
            </a:r>
          </a:p>
          <a:p>
            <a:pPr>
              <a:buFont typeface="+mj-lt"/>
              <a:buAutoNum type="arabicPeriod"/>
            </a:pPr>
            <a:endParaRPr lang="en-CA" dirty="0" smtClean="0">
              <a:sym typeface="Wingdings" pitchFamily="2" charset="2"/>
            </a:endParaRPr>
          </a:p>
          <a:p>
            <a:pPr>
              <a:buFont typeface="+mj-lt"/>
              <a:buAutoNum type="arabicPeriod"/>
            </a:pPr>
            <a:r>
              <a:rPr lang="en-CA" dirty="0" smtClean="0">
                <a:sym typeface="Wingdings" pitchFamily="2" charset="2"/>
              </a:rPr>
              <a:t>One white coat allele from the father and one black coat allele from the mother. Black is dominant The offspring is black</a:t>
            </a:r>
          </a:p>
          <a:p>
            <a:pPr>
              <a:buFont typeface="+mj-lt"/>
              <a:buAutoNum type="arabicPeriod"/>
            </a:pPr>
            <a:endParaRPr lang="en-CA" dirty="0" smtClean="0">
              <a:sym typeface="Wingdings" pitchFamily="2" charset="2"/>
            </a:endParaRPr>
          </a:p>
          <a:p>
            <a:pPr>
              <a:buFont typeface="+mj-lt"/>
              <a:buAutoNum type="arabicPeriod"/>
            </a:pPr>
            <a:r>
              <a:rPr lang="en-CA" dirty="0" smtClean="0">
                <a:sym typeface="Wingdings" pitchFamily="2" charset="2"/>
              </a:rPr>
              <a:t>One white coat allele from the father and one white coat allele from the mother. The alleles agree The offspring is white</a:t>
            </a:r>
            <a:endParaRPr lang="en-CA" dirty="0"/>
          </a:p>
        </p:txBody>
      </p:sp>
    </p:spTree>
    <p:extLst>
      <p:ext uri="{BB962C8B-B14F-4D97-AF65-F5344CB8AC3E}">
        <p14:creationId xmlns:p14="http://schemas.microsoft.com/office/powerpoint/2010/main" val="4091871653"/>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dirty="0" smtClean="0"/>
              <a:t>Example 1</a:t>
            </a:r>
          </a:p>
        </p:txBody>
      </p:sp>
      <p:sp>
        <p:nvSpPr>
          <p:cNvPr id="90115" name="Rectangle 3"/>
          <p:cNvSpPr>
            <a:spLocks noGrp="1" noChangeArrowheads="1"/>
          </p:cNvSpPr>
          <p:nvPr>
            <p:ph idx="1"/>
          </p:nvPr>
        </p:nvSpPr>
        <p:spPr>
          <a:xfrm>
            <a:off x="-19942" y="1484784"/>
            <a:ext cx="5364163" cy="4916487"/>
          </a:xfrm>
        </p:spPr>
        <p:txBody>
          <a:bodyPr>
            <a:normAutofit lnSpcReduction="10000"/>
          </a:bodyPr>
          <a:lstStyle/>
          <a:p>
            <a:pPr eaLnBrk="1" hangingPunct="1">
              <a:lnSpc>
                <a:spcPct val="90000"/>
              </a:lnSpc>
            </a:pPr>
            <a:r>
              <a:rPr lang="en-GB" sz="2800" dirty="0" smtClean="0"/>
              <a:t>In sheep white is a dominant gene (W) &amp; black (w) is a recessive allele. A white ewe mated to a white ram produces a black lamb. </a:t>
            </a:r>
          </a:p>
          <a:p>
            <a:pPr lvl="1" eaLnBrk="1" hangingPunct="1">
              <a:lnSpc>
                <a:spcPct val="90000"/>
              </a:lnSpc>
            </a:pPr>
            <a:r>
              <a:rPr lang="en-GB" sz="2400" dirty="0" smtClean="0"/>
              <a:t>If they produce another offspring, could it be white? If so, what are the chances of its being white? </a:t>
            </a:r>
          </a:p>
          <a:p>
            <a:pPr lvl="1" eaLnBrk="1" hangingPunct="1">
              <a:lnSpc>
                <a:spcPct val="90000"/>
              </a:lnSpc>
            </a:pPr>
            <a:r>
              <a:rPr lang="en-GB" sz="2400" dirty="0" smtClean="0"/>
              <a:t>List the genotypes of all the animals mentioned in this problem.</a:t>
            </a:r>
            <a:endParaRPr lang="en-US" sz="2400" dirty="0" smtClean="0"/>
          </a:p>
        </p:txBody>
      </p:sp>
      <p:pic>
        <p:nvPicPr>
          <p:cNvPr id="90116" name="Picture 5" descr="black-sheep"/>
          <p:cNvPicPr>
            <a:picLocks noChangeAspect="1" noChangeArrowheads="1"/>
          </p:cNvPicPr>
          <p:nvPr/>
        </p:nvPicPr>
        <p:blipFill>
          <a:blip r:embed="rId2" cstate="print"/>
          <a:srcRect/>
          <a:stretch>
            <a:fillRect/>
          </a:stretch>
        </p:blipFill>
        <p:spPr bwMode="auto">
          <a:xfrm>
            <a:off x="5299075" y="692150"/>
            <a:ext cx="3844925" cy="5229225"/>
          </a:xfrm>
          <a:prstGeom prst="rect">
            <a:avLst/>
          </a:prstGeom>
          <a:noFill/>
          <a:ln w="9525">
            <a:noFill/>
            <a:miter lim="800000"/>
            <a:headEnd/>
            <a:tailEnd/>
          </a:ln>
          <a:effectLst>
            <a:softEdge rad="127000"/>
          </a:effectLst>
        </p:spPr>
      </p:pic>
      <p:cxnSp>
        <p:nvCxnSpPr>
          <p:cNvPr id="3" name="Elbow Connector 2"/>
          <p:cNvCxnSpPr/>
          <p:nvPr/>
        </p:nvCxnSpPr>
        <p:spPr>
          <a:xfrm rot="16200000" flipH="1">
            <a:off x="4319972" y="1016732"/>
            <a:ext cx="2088232" cy="1872208"/>
          </a:xfrm>
          <a:prstGeom prst="bentConnector3">
            <a:avLst/>
          </a:prstGeom>
          <a:ln>
            <a:tailEnd type="arrow"/>
          </a:ln>
        </p:spPr>
        <p:style>
          <a:lnRef idx="3">
            <a:schemeClr val="accent5"/>
          </a:lnRef>
          <a:fillRef idx="0">
            <a:schemeClr val="accent5"/>
          </a:fillRef>
          <a:effectRef idx="2">
            <a:schemeClr val="accent5"/>
          </a:effectRef>
          <a:fontRef idx="minor">
            <a:schemeClr val="tx1"/>
          </a:fontRef>
        </p:style>
      </p:cxnSp>
      <p:sp>
        <p:nvSpPr>
          <p:cNvPr id="4" name="TextBox 3"/>
          <p:cNvSpPr txBox="1"/>
          <p:nvPr/>
        </p:nvSpPr>
        <p:spPr>
          <a:xfrm>
            <a:off x="2843808" y="620688"/>
            <a:ext cx="3240360" cy="369332"/>
          </a:xfrm>
          <a:prstGeom prst="rect">
            <a:avLst/>
          </a:prstGeom>
          <a:noFill/>
        </p:spPr>
        <p:txBody>
          <a:bodyPr wrap="square" rtlCol="0">
            <a:spAutoFit/>
          </a:bodyPr>
          <a:lstStyle/>
          <a:p>
            <a:r>
              <a:rPr lang="en-CA" sz="1800" dirty="0" smtClean="0"/>
              <a:t>Black sheep of the family</a:t>
            </a:r>
            <a:endParaRPr lang="en-CA" sz="1800" dirty="0"/>
          </a:p>
        </p:txBody>
      </p:sp>
    </p:spTree>
  </p:cSld>
  <p:clrMapOvr>
    <a:masterClrMapping/>
  </p:clrMapOvr>
  <p:timing>
    <p:tnLst>
      <p:par>
        <p:cTn id="1" dur="indefinite" restart="never" nodeType="tmRoot"/>
      </p:par>
    </p:tnLst>
    <p:bldLst>
      <p:bldP spid="90115" grpId="0" build="p" autoUpdateAnimBg="0">
        <p:tmplLst>
          <p:tmpl lvl="1">
            <p:tnLst>
              <p:par>
                <p:cTn presetID="1" presetClass="entr" presetSubtype="0" fill="hold" nodeType="clickEffect">
                  <p:stCondLst>
                    <p:cond delay="0"/>
                  </p:stCondLst>
                  <p:childTnLst>
                    <p:set>
                      <p:cBhvr>
                        <p:cTn dur="1" fill="hold">
                          <p:stCondLst>
                            <p:cond delay="499"/>
                          </p:stCondLst>
                        </p:cTn>
                        <p:tgtEl>
                          <p:spTgt spid="90115"/>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9011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9011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9011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90115"/>
                        </p:tgtEl>
                        <p:attrNameLst>
                          <p:attrName>style.visibility</p:attrName>
                        </p:attrNameLst>
                      </p:cBhvr>
                      <p:to>
                        <p:strVal val="visible"/>
                      </p:to>
                    </p:set>
                  </p:childTnLst>
                </p:cTn>
              </p:par>
            </p:tnLst>
          </p:tmpl>
        </p:tmplLst>
      </p:bldP>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en-US" dirty="0" smtClean="0"/>
              <a:t>Example 2</a:t>
            </a:r>
          </a:p>
        </p:txBody>
      </p:sp>
      <p:sp>
        <p:nvSpPr>
          <p:cNvPr id="91139" name="Rectangle 3"/>
          <p:cNvSpPr>
            <a:spLocks noGrp="1" noChangeArrowheads="1"/>
          </p:cNvSpPr>
          <p:nvPr>
            <p:ph idx="1"/>
          </p:nvPr>
        </p:nvSpPr>
        <p:spPr>
          <a:xfrm>
            <a:off x="250825" y="2276475"/>
            <a:ext cx="8208963" cy="4114800"/>
          </a:xfrm>
        </p:spPr>
        <p:txBody>
          <a:bodyPr/>
          <a:lstStyle/>
          <a:p>
            <a:pPr eaLnBrk="1" hangingPunct="1"/>
            <a:r>
              <a:rPr lang="en-GB" b="1" dirty="0" smtClean="0"/>
              <a:t>In humans, the allele that will produce brown eyes is dominant over the allele that will produce blue eyes.  If a brown eyed man and a brown eyed woman have a blue eyed daughter, show the genotypes of all individuals and explain what must have happened in order for this child to be blue eyed.</a:t>
            </a:r>
            <a:endParaRPr lang="en-US" b="1" dirty="0" smtClean="0"/>
          </a:p>
        </p:txBody>
      </p:sp>
      <p:pic>
        <p:nvPicPr>
          <p:cNvPr id="91140" name="Picture 5" descr="son_01"/>
          <p:cNvPicPr>
            <a:picLocks noChangeAspect="1" noChangeArrowheads="1"/>
          </p:cNvPicPr>
          <p:nvPr/>
        </p:nvPicPr>
        <p:blipFill>
          <a:blip r:embed="rId2" cstate="print"/>
          <a:srcRect/>
          <a:stretch>
            <a:fillRect/>
          </a:stretch>
        </p:blipFill>
        <p:spPr bwMode="auto">
          <a:xfrm>
            <a:off x="4284663" y="0"/>
            <a:ext cx="4859337" cy="2306638"/>
          </a:xfrm>
          <a:prstGeom prst="rect">
            <a:avLst/>
          </a:prstGeom>
          <a:noFill/>
          <a:ln w="9525">
            <a:noFill/>
            <a:miter lim="800000"/>
            <a:headEnd/>
            <a:tailEnd/>
          </a:ln>
        </p:spPr>
      </p:pic>
      <p:sp>
        <p:nvSpPr>
          <p:cNvPr id="5" name="TextBox 4"/>
          <p:cNvSpPr txBox="1"/>
          <p:nvPr/>
        </p:nvSpPr>
        <p:spPr>
          <a:xfrm>
            <a:off x="467544" y="6237312"/>
            <a:ext cx="1848968" cy="461665"/>
          </a:xfrm>
          <a:prstGeom prst="rect">
            <a:avLst/>
          </a:prstGeom>
          <a:noFill/>
        </p:spPr>
        <p:txBody>
          <a:bodyPr wrap="none" rtlCol="0">
            <a:spAutoFit/>
          </a:bodyPr>
          <a:lstStyle/>
          <a:p>
            <a:r>
              <a:rPr lang="en-US" dirty="0" smtClean="0">
                <a:solidFill>
                  <a:srgbClr val="002060"/>
                </a:solidFill>
              </a:rPr>
              <a:t>Try  #10 p 55</a:t>
            </a:r>
            <a:endParaRPr lang="en-CA"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autoUpdateAnimBg="0">
        <p:tmplLst>
          <p:tmpl lvl="1">
            <p:tnLst>
              <p:par>
                <p:cTn presetID="1" presetClass="entr" presetSubtype="0" fill="hold" nodeType="clickEffect">
                  <p:stCondLst>
                    <p:cond delay="0"/>
                  </p:stCondLst>
                  <p:childTnLst>
                    <p:set>
                      <p:cBhvr>
                        <p:cTn dur="1" fill="hold">
                          <p:stCondLst>
                            <p:cond delay="499"/>
                          </p:stCondLst>
                        </p:cTn>
                        <p:tgtEl>
                          <p:spTgt spid="91139"/>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911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911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911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91139"/>
                        </p:tgtEl>
                        <p:attrNameLst>
                          <p:attrName>style.visibility</p:attrName>
                        </p:attrNameLst>
                      </p:cBhvr>
                      <p:to>
                        <p:strVal val="visible"/>
                      </p:to>
                    </p:set>
                  </p:childTnLst>
                </p:cTn>
              </p:par>
            </p:tnLst>
          </p:tmpl>
        </p:tmplLst>
      </p:bldP>
      <p:bldP spid="5"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a:t>
            </a:r>
            <a:endParaRPr lang="en-CA" dirty="0"/>
          </a:p>
        </p:txBody>
      </p:sp>
      <p:sp>
        <p:nvSpPr>
          <p:cNvPr id="3" name="Content Placeholder 2"/>
          <p:cNvSpPr>
            <a:spLocks noGrp="1"/>
          </p:cNvSpPr>
          <p:nvPr>
            <p:ph idx="1"/>
          </p:nvPr>
        </p:nvSpPr>
        <p:spPr>
          <a:xfrm>
            <a:off x="0" y="1403281"/>
            <a:ext cx="7125112" cy="4051437"/>
          </a:xfrm>
        </p:spPr>
        <p:txBody>
          <a:bodyPr>
            <a:normAutofit lnSpcReduction="10000"/>
          </a:bodyPr>
          <a:lstStyle/>
          <a:p>
            <a:r>
              <a:rPr lang="en-US" sz="2800" dirty="0" smtClean="0"/>
              <a:t>A true-breeding tall pea plant was crossed with a true-breeding short pea plant.  If 100 plants came from this cross how many would you expect to be tall?</a:t>
            </a:r>
          </a:p>
          <a:p>
            <a:r>
              <a:rPr lang="en-US" sz="2800" dirty="0" smtClean="0"/>
              <a:t>If two of the progeny                                      were crossed and 100                                         plants resulted how                                              many would be short?</a:t>
            </a:r>
            <a:endParaRPr lang="en-CA" sz="2800" dirty="0"/>
          </a:p>
        </p:txBody>
      </p:sp>
      <p:pic>
        <p:nvPicPr>
          <p:cNvPr id="1026" name="Picture 2" descr="http://www.ppdl.purdue.edu/PPDL/images/pisum-sativum.jpg"/>
          <p:cNvPicPr>
            <a:picLocks noChangeAspect="1" noChangeArrowheads="1"/>
          </p:cNvPicPr>
          <p:nvPr/>
        </p:nvPicPr>
        <p:blipFill>
          <a:blip r:embed="rId3" cstate="print"/>
          <a:srcRect/>
          <a:stretch>
            <a:fillRect/>
          </a:stretch>
        </p:blipFill>
        <p:spPr bwMode="auto">
          <a:xfrm>
            <a:off x="4860032" y="3414084"/>
            <a:ext cx="4499992" cy="3429000"/>
          </a:xfrm>
          <a:prstGeom prst="rect">
            <a:avLst/>
          </a:prstGeom>
          <a:noFill/>
        </p:spPr>
      </p:pic>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dirty="0" smtClean="0"/>
              <a:t>Incomplete Dominance</a:t>
            </a:r>
            <a:endParaRPr lang="en-CA" dirty="0" smtClean="0"/>
          </a:p>
        </p:txBody>
      </p:sp>
      <p:sp>
        <p:nvSpPr>
          <p:cNvPr id="92163" name="Rectangle 3"/>
          <p:cNvSpPr>
            <a:spLocks noGrp="1" noChangeArrowheads="1"/>
          </p:cNvSpPr>
          <p:nvPr>
            <p:ph idx="1"/>
          </p:nvPr>
        </p:nvSpPr>
        <p:spPr>
          <a:xfrm>
            <a:off x="425745" y="1196752"/>
            <a:ext cx="7125112" cy="4051437"/>
          </a:xfrm>
        </p:spPr>
        <p:txBody>
          <a:bodyPr/>
          <a:lstStyle/>
          <a:p>
            <a:pPr eaLnBrk="1" hangingPunct="1"/>
            <a:r>
              <a:rPr lang="en-US" dirty="0" smtClean="0"/>
              <a:t>neither trait is dominant</a:t>
            </a:r>
          </a:p>
          <a:p>
            <a:pPr eaLnBrk="1" hangingPunct="1"/>
            <a:r>
              <a:rPr lang="en-US" dirty="0" smtClean="0"/>
              <a:t>a cross of two different traits will result in a blending of the two traits</a:t>
            </a:r>
          </a:p>
          <a:p>
            <a:pPr eaLnBrk="1" hangingPunct="1"/>
            <a:endParaRPr lang="en-US" dirty="0" smtClean="0"/>
          </a:p>
          <a:p>
            <a:pPr eaLnBrk="1" hangingPunct="1"/>
            <a:endParaRPr lang="en-US" dirty="0" smtClean="0"/>
          </a:p>
          <a:p>
            <a:pPr eaLnBrk="1" hangingPunct="1">
              <a:buFont typeface="Wingdings" pitchFamily="2" charset="2"/>
              <a:buNone/>
            </a:pPr>
            <a:r>
              <a:rPr lang="en-US" dirty="0" smtClean="0"/>
              <a:t>                  X                         </a:t>
            </a:r>
            <a:r>
              <a:rPr lang="en-US" dirty="0" smtClean="0">
                <a:sym typeface="Wingdings" pitchFamily="2" charset="2"/>
              </a:rPr>
              <a:t></a:t>
            </a:r>
            <a:endParaRPr lang="en-CA" dirty="0" smtClean="0"/>
          </a:p>
        </p:txBody>
      </p:sp>
      <p:pic>
        <p:nvPicPr>
          <p:cNvPr id="92164" name="Picture 4" descr="rose pink"/>
          <p:cNvPicPr>
            <a:picLocks noChangeAspect="1" noChangeArrowheads="1"/>
          </p:cNvPicPr>
          <p:nvPr/>
        </p:nvPicPr>
        <p:blipFill>
          <a:blip r:embed="rId2" cstate="print"/>
          <a:srcRect/>
          <a:stretch>
            <a:fillRect/>
          </a:stretch>
        </p:blipFill>
        <p:spPr bwMode="auto">
          <a:xfrm>
            <a:off x="6477000" y="3962400"/>
            <a:ext cx="2336800" cy="1752600"/>
          </a:xfrm>
          <a:prstGeom prst="rect">
            <a:avLst/>
          </a:prstGeom>
          <a:noFill/>
          <a:ln w="9525">
            <a:noFill/>
            <a:miter lim="800000"/>
            <a:headEnd/>
            <a:tailEnd/>
          </a:ln>
        </p:spPr>
      </p:pic>
      <p:pic>
        <p:nvPicPr>
          <p:cNvPr id="92165" name="Picture 5" descr="rose white"/>
          <p:cNvPicPr>
            <a:picLocks noChangeAspect="1" noChangeArrowheads="1"/>
          </p:cNvPicPr>
          <p:nvPr/>
        </p:nvPicPr>
        <p:blipFill>
          <a:blip r:embed="rId3" cstate="print"/>
          <a:srcRect/>
          <a:stretch>
            <a:fillRect/>
          </a:stretch>
        </p:blipFill>
        <p:spPr bwMode="auto">
          <a:xfrm>
            <a:off x="3203848" y="4038600"/>
            <a:ext cx="2362200" cy="1695450"/>
          </a:xfrm>
          <a:prstGeom prst="rect">
            <a:avLst/>
          </a:prstGeom>
          <a:noFill/>
          <a:ln w="9525">
            <a:noFill/>
            <a:miter lim="800000"/>
            <a:headEnd/>
            <a:tailEnd/>
          </a:ln>
        </p:spPr>
      </p:pic>
      <p:pic>
        <p:nvPicPr>
          <p:cNvPr id="92166" name="Picture 6" descr="rose red"/>
          <p:cNvPicPr>
            <a:picLocks noChangeAspect="1" noChangeArrowheads="1"/>
          </p:cNvPicPr>
          <p:nvPr/>
        </p:nvPicPr>
        <p:blipFill>
          <a:blip r:embed="rId4" cstate="print"/>
          <a:srcRect/>
          <a:stretch>
            <a:fillRect/>
          </a:stretch>
        </p:blipFill>
        <p:spPr bwMode="auto">
          <a:xfrm>
            <a:off x="457200" y="4065620"/>
            <a:ext cx="1905000" cy="1698625"/>
          </a:xfrm>
          <a:prstGeom prst="rect">
            <a:avLst/>
          </a:prstGeom>
          <a:noFill/>
          <a:ln w="9525">
            <a:noFill/>
            <a:miter lim="800000"/>
            <a:headEnd/>
            <a:tailEnd/>
          </a:ln>
        </p:spPr>
      </p:pic>
      <p:sp>
        <p:nvSpPr>
          <p:cNvPr id="2" name="TextBox 1"/>
          <p:cNvSpPr txBox="1"/>
          <p:nvPr/>
        </p:nvSpPr>
        <p:spPr>
          <a:xfrm>
            <a:off x="2462945" y="4655492"/>
            <a:ext cx="648072" cy="461665"/>
          </a:xfrm>
          <a:prstGeom prst="rect">
            <a:avLst/>
          </a:prstGeom>
          <a:noFill/>
        </p:spPr>
        <p:txBody>
          <a:bodyPr wrap="square" rtlCol="0">
            <a:spAutoFit/>
          </a:bodyPr>
          <a:lstStyle/>
          <a:p>
            <a:r>
              <a:rPr lang="en-CA" b="1" dirty="0" smtClean="0"/>
              <a:t>x</a:t>
            </a:r>
            <a:endParaRPr lang="en-CA" b="1" dirty="0"/>
          </a:p>
        </p:txBody>
      </p:sp>
      <p:sp>
        <p:nvSpPr>
          <p:cNvPr id="3" name="TextBox 2"/>
          <p:cNvSpPr txBox="1"/>
          <p:nvPr/>
        </p:nvSpPr>
        <p:spPr>
          <a:xfrm>
            <a:off x="5569420" y="4607867"/>
            <a:ext cx="752872" cy="461665"/>
          </a:xfrm>
          <a:prstGeom prst="rect">
            <a:avLst/>
          </a:prstGeom>
          <a:noFill/>
        </p:spPr>
        <p:txBody>
          <a:bodyPr wrap="square" rtlCol="0">
            <a:spAutoFit/>
          </a:bodyPr>
          <a:lstStyle/>
          <a:p>
            <a:r>
              <a:rPr lang="en-CA" dirty="0" smtClean="0">
                <a:sym typeface="Wingdings" pitchFamily="2" charset="2"/>
              </a:rPr>
              <a:t></a:t>
            </a:r>
            <a:endParaRPr lang="en-CA" dirty="0"/>
          </a:p>
        </p:txBody>
      </p:sp>
    </p:spTree>
  </p:cSld>
  <p:clrMapOvr>
    <a:masterClrMapping/>
  </p:clrMapOvr>
  <p:timing>
    <p:tnLst>
      <p:par>
        <p:cTn id="1" dur="indefinite" restart="never" nodeType="tmRoot"/>
      </p:par>
    </p:tnLst>
    <p:bldLst>
      <p:bldP spid="92163" grpId="0" build="p" autoUpdateAnimBg="0">
        <p:tmplLst>
          <p:tmpl lvl="1">
            <p:tnLst>
              <p:par>
                <p:cTn presetID="1" presetClass="entr" presetSubtype="0" fill="hold" nodeType="clickEffect">
                  <p:stCondLst>
                    <p:cond delay="0"/>
                  </p:stCondLst>
                  <p:childTnLst>
                    <p:set>
                      <p:cBhvr>
                        <p:cTn dur="1" fill="hold">
                          <p:stCondLst>
                            <p:cond delay="499"/>
                          </p:stCondLst>
                        </p:cTn>
                        <p:tgtEl>
                          <p:spTgt spid="9216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9216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9216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9216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92163"/>
                        </p:tgtEl>
                        <p:attrNameLst>
                          <p:attrName>style.visibility</p:attrName>
                        </p:attrNameLst>
                      </p:cBhvr>
                      <p:to>
                        <p:strVal val="visible"/>
                      </p:to>
                    </p:set>
                  </p:childTnLst>
                </p:cTn>
              </p:par>
            </p:tnLst>
          </p:tmpl>
        </p:tmplLst>
      </p:bldP>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dirty="0" smtClean="0"/>
              <a:t>Codominance</a:t>
            </a:r>
            <a:endParaRPr lang="en-CA" dirty="0" smtClean="0"/>
          </a:p>
        </p:txBody>
      </p:sp>
      <p:sp>
        <p:nvSpPr>
          <p:cNvPr id="94211" name="Rectangle 3"/>
          <p:cNvSpPr>
            <a:spLocks noGrp="1" noChangeArrowheads="1"/>
          </p:cNvSpPr>
          <p:nvPr>
            <p:ph idx="1"/>
          </p:nvPr>
        </p:nvSpPr>
        <p:spPr>
          <a:xfrm>
            <a:off x="328613" y="1941513"/>
            <a:ext cx="5005387" cy="2423591"/>
          </a:xfrm>
        </p:spPr>
        <p:txBody>
          <a:bodyPr/>
          <a:lstStyle/>
          <a:p>
            <a:pPr eaLnBrk="1" hangingPunct="1"/>
            <a:r>
              <a:rPr lang="en-US" dirty="0" smtClean="0"/>
              <a:t>both traits express</a:t>
            </a:r>
          </a:p>
          <a:p>
            <a:pPr eaLnBrk="1" hangingPunct="1"/>
            <a:r>
              <a:rPr lang="en-US" dirty="0" smtClean="0"/>
              <a:t>like incomplete dominance but both discrete characteristics are expressed</a:t>
            </a:r>
            <a:endParaRPr lang="en-CA" dirty="0" smtClean="0"/>
          </a:p>
        </p:txBody>
      </p:sp>
      <p:pic>
        <p:nvPicPr>
          <p:cNvPr id="94212" name="Picture 4" descr="roan"/>
          <p:cNvPicPr>
            <a:picLocks noChangeAspect="1" noChangeArrowheads="1"/>
          </p:cNvPicPr>
          <p:nvPr/>
        </p:nvPicPr>
        <p:blipFill>
          <a:blip r:embed="rId2" cstate="print"/>
          <a:srcRect/>
          <a:stretch>
            <a:fillRect/>
          </a:stretch>
        </p:blipFill>
        <p:spPr bwMode="auto">
          <a:xfrm>
            <a:off x="5257800" y="990600"/>
            <a:ext cx="3200400" cy="4800600"/>
          </a:xfrm>
          <a:prstGeom prst="rect">
            <a:avLst/>
          </a:prstGeom>
          <a:ln>
            <a:noFill/>
          </a:ln>
          <a:effectLst>
            <a:softEdge rad="112500"/>
          </a:effectLst>
        </p:spPr>
      </p:pic>
      <p:pic>
        <p:nvPicPr>
          <p:cNvPr id="5" name="Picture 2" descr="http://t3.gstatic.com/images?q=tbn:ANd9GcQ1jLaLtm4OshbeYeQ3mkhe7aBF3e7fMmcjBBdvES-5en0Un7cV"/>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94" b="100000" l="6178" r="77220"/>
                    </a14:imgEffect>
                  </a14:imgLayer>
                </a14:imgProps>
              </a:ext>
              <a:ext uri="{28A0092B-C50C-407E-A947-70E740481C1C}">
                <a14:useLocalDpi xmlns:a14="http://schemas.microsoft.com/office/drawing/2010/main" val="0"/>
              </a:ext>
            </a:extLst>
          </a:blip>
          <a:srcRect l="6939" r="21486"/>
          <a:stretch/>
        </p:blipFill>
        <p:spPr bwMode="auto">
          <a:xfrm>
            <a:off x="899592" y="3358670"/>
            <a:ext cx="3240360" cy="33910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n-US" dirty="0" smtClean="0"/>
              <a:t>Inheritance of Complex Traits</a:t>
            </a:r>
            <a:endParaRPr lang="en-CA" dirty="0" smtClean="0"/>
          </a:p>
        </p:txBody>
      </p:sp>
      <p:sp>
        <p:nvSpPr>
          <p:cNvPr id="93187" name="Rectangle 3"/>
          <p:cNvSpPr>
            <a:spLocks noGrp="1" noChangeArrowheads="1"/>
          </p:cNvSpPr>
          <p:nvPr>
            <p:ph idx="1"/>
          </p:nvPr>
        </p:nvSpPr>
        <p:spPr>
          <a:xfrm>
            <a:off x="433380" y="404664"/>
            <a:ext cx="7125112" cy="4051437"/>
          </a:xfrm>
        </p:spPr>
        <p:txBody>
          <a:bodyPr/>
          <a:lstStyle/>
          <a:p>
            <a:pPr eaLnBrk="1" hangingPunct="1"/>
            <a:r>
              <a:rPr lang="en-US" dirty="0" smtClean="0"/>
              <a:t>inheritance is often not as simple as one gene affecting a trait – many traits are now thought to be affected by a combination of genes </a:t>
            </a:r>
            <a:endParaRPr lang="en-CA" dirty="0" smtClean="0"/>
          </a:p>
        </p:txBody>
      </p:sp>
      <p:pic>
        <p:nvPicPr>
          <p:cNvPr id="2050" name="Picture 2" descr="https://encrypted-tbn2.google.com/images?q=tbn:ANd9GcREo_KFgL7lxGnWFw_XjrO42eaK_S7HuR7WrAd7jm-tjNZFcgohv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4514468"/>
            <a:ext cx="1981200" cy="23145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ncrypted-tbn0.google.com/images?q=tbn:ANd9GcTWN_pl-B4WXA-2KBfLZBhw-VK3_eLUL_qLL1tAnU_I1XIHnR4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9064" y="2852936"/>
            <a:ext cx="2128614" cy="26289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ncrypted-tbn0.google.com/images?q=tbn:ANd9GcRo8PPhf3MZqUhsjfyr0hIotbUAclSzmqY_6ImMd2kij2LWWJi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316" y="3071797"/>
            <a:ext cx="2364548" cy="26198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793419" y="21598"/>
            <a:ext cx="7125113" cy="924475"/>
          </a:xfrm>
        </p:spPr>
        <p:txBody>
          <a:bodyPr/>
          <a:lstStyle/>
          <a:p>
            <a:pPr eaLnBrk="1" hangingPunct="1"/>
            <a:r>
              <a:rPr lang="en-US" dirty="0" smtClean="0"/>
              <a:t>Environmental Factors</a:t>
            </a:r>
            <a:endParaRPr lang="en-CA" dirty="0" smtClean="0"/>
          </a:p>
        </p:txBody>
      </p:sp>
      <p:sp>
        <p:nvSpPr>
          <p:cNvPr id="95235" name="Rectangle 3"/>
          <p:cNvSpPr>
            <a:spLocks noGrp="1" noChangeArrowheads="1"/>
          </p:cNvSpPr>
          <p:nvPr>
            <p:ph idx="1"/>
          </p:nvPr>
        </p:nvSpPr>
        <p:spPr>
          <a:xfrm>
            <a:off x="1333" y="980728"/>
            <a:ext cx="8531107" cy="3312368"/>
          </a:xfrm>
        </p:spPr>
        <p:txBody>
          <a:bodyPr>
            <a:noAutofit/>
          </a:bodyPr>
          <a:lstStyle/>
          <a:p>
            <a:pPr eaLnBrk="1" hangingPunct="1"/>
            <a:r>
              <a:rPr lang="en-US" sz="2800" dirty="0"/>
              <a:t>T</a:t>
            </a:r>
            <a:r>
              <a:rPr lang="en-US" sz="2800" dirty="0" smtClean="0"/>
              <a:t>he expression of traits is not purely dependent on genetics</a:t>
            </a:r>
          </a:p>
          <a:p>
            <a:pPr eaLnBrk="1" hangingPunct="1"/>
            <a:r>
              <a:rPr lang="en-US" sz="2800" dirty="0"/>
              <a:t>S</a:t>
            </a:r>
            <a:r>
              <a:rPr lang="en-US" sz="2800" dirty="0" smtClean="0"/>
              <a:t>ome traits are affected by environmental factors</a:t>
            </a:r>
          </a:p>
          <a:p>
            <a:pPr lvl="1"/>
            <a:r>
              <a:rPr lang="en-US" sz="2800" dirty="0" smtClean="0"/>
              <a:t>Example: asthma, cancer, markings</a:t>
            </a:r>
            <a:endParaRPr lang="en-CA" sz="2800" dirty="0" smtClean="0"/>
          </a:p>
        </p:txBody>
      </p:sp>
      <p:pic>
        <p:nvPicPr>
          <p:cNvPr id="18434" name="Picture 2" descr="http://t1.gstatic.com/images?q=tbn:ANd9GcTIy-qOIAbm2ixxtaBTHmqAlBk5Ch_cCdSPX56qriHxPOQinJ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933056"/>
            <a:ext cx="3816424" cy="246414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66800" y="4797153"/>
            <a:ext cx="3041104" cy="461665"/>
          </a:xfrm>
          <a:prstGeom prst="rect">
            <a:avLst/>
          </a:prstGeom>
        </p:spPr>
        <p:txBody>
          <a:bodyPr wrap="square">
            <a:spAutoFit/>
          </a:bodyPr>
          <a:lstStyle/>
          <a:p>
            <a:r>
              <a:rPr lang="en-CA" b="1" dirty="0" smtClean="0">
                <a:solidFill>
                  <a:schemeClr val="bg1"/>
                </a:solidFill>
              </a:rPr>
              <a:t>Thalidomide Babies</a:t>
            </a:r>
            <a:endParaRPr lang="en-CA" b="1" dirty="0">
              <a:solidFill>
                <a:schemeClr val="bg1"/>
              </a:solidFill>
            </a:endParaRPr>
          </a:p>
        </p:txBody>
      </p:sp>
      <p:cxnSp>
        <p:nvCxnSpPr>
          <p:cNvPr id="4" name="Elbow Connector 3"/>
          <p:cNvCxnSpPr/>
          <p:nvPr/>
        </p:nvCxnSpPr>
        <p:spPr>
          <a:xfrm flipV="1">
            <a:off x="3707904" y="4227961"/>
            <a:ext cx="1296145" cy="800024"/>
          </a:xfrm>
          <a:prstGeom prst="bent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187953"/>
            <a:ext cx="7125112" cy="2357790"/>
          </a:xfrm>
        </p:spPr>
        <p:txBody>
          <a:bodyPr>
            <a:normAutofit/>
          </a:bodyPr>
          <a:lstStyle/>
          <a:p>
            <a:r>
              <a:rPr lang="en-CA" sz="2800" dirty="0" smtClean="0"/>
              <a:t>During times of famine more girls are born</a:t>
            </a:r>
            <a:endParaRPr lang="en-CA" sz="2800" dirty="0"/>
          </a:p>
        </p:txBody>
      </p:sp>
      <p:pic>
        <p:nvPicPr>
          <p:cNvPr id="20482" name="Picture 2" descr="http://t1.gstatic.com/images?q=tbn:ANd9GcSapymtNKvrHqgR5YHkxNCUEdRs1UfhTBbfuqQLrD2ldEu4H04ry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9611"/>
            <a:ext cx="8784976" cy="3078342"/>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http://t1.gstatic.com/images?q=tbn:ANd9GcQTQ1LPk-ruFg6L8ejyzX3z-waA6wjxQCa_Lz3ZcMDCx_htlmVbpA"/>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778" b="89778" l="4889" r="97778"/>
                    </a14:imgEffect>
                  </a14:imgLayer>
                </a14:imgProps>
              </a:ext>
              <a:ext uri="{28A0092B-C50C-407E-A947-70E740481C1C}">
                <a14:useLocalDpi xmlns:a14="http://schemas.microsoft.com/office/drawing/2010/main" val="0"/>
              </a:ext>
            </a:extLst>
          </a:blip>
          <a:srcRect/>
          <a:stretch>
            <a:fillRect/>
          </a:stretch>
        </p:blipFill>
        <p:spPr bwMode="auto">
          <a:xfrm>
            <a:off x="4762523" y="3501008"/>
            <a:ext cx="4251906"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259177"/>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dirty="0" smtClean="0"/>
              <a:t>Reference</a:t>
            </a:r>
            <a:endParaRPr lang="en-CA" dirty="0" smtClean="0"/>
          </a:p>
        </p:txBody>
      </p:sp>
      <p:sp>
        <p:nvSpPr>
          <p:cNvPr id="96259" name="Rectangle 3"/>
          <p:cNvSpPr>
            <a:spLocks noGrp="1" noChangeArrowheads="1"/>
          </p:cNvSpPr>
          <p:nvPr>
            <p:ph idx="1"/>
          </p:nvPr>
        </p:nvSpPr>
        <p:spPr/>
        <p:txBody>
          <a:bodyPr/>
          <a:lstStyle/>
          <a:p>
            <a:pPr eaLnBrk="1" hangingPunct="1"/>
            <a:r>
              <a:rPr lang="en-US" dirty="0" smtClean="0"/>
              <a:t>Read  p 50 – 54</a:t>
            </a:r>
          </a:p>
          <a:p>
            <a:pPr eaLnBrk="1" hangingPunct="1"/>
            <a:r>
              <a:rPr lang="en-US" dirty="0" smtClean="0"/>
              <a:t>Check &amp; Reflect  p 54  # 1 – 7</a:t>
            </a:r>
          </a:p>
          <a:p>
            <a:pPr eaLnBrk="1" hangingPunct="1"/>
            <a:r>
              <a:rPr lang="en-US" dirty="0" smtClean="0"/>
              <a:t>Section Review  p 55  # 1 -10</a:t>
            </a:r>
            <a:endParaRPr lang="en-CA" dirty="0" smtClean="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verydemotivational.files.wordpress.com/2012/04/demotivational-posters-stop-clubbing-baby-sea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0" y="0"/>
            <a:ext cx="914735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131716"/>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ctrTitle"/>
          </p:nvPr>
        </p:nvSpPr>
        <p:spPr>
          <a:xfrm>
            <a:off x="395536" y="-243408"/>
            <a:ext cx="7772400" cy="1143000"/>
          </a:xfrm>
        </p:spPr>
        <p:txBody>
          <a:bodyPr/>
          <a:lstStyle/>
          <a:p>
            <a:pPr eaLnBrk="1" hangingPunct="1"/>
            <a:r>
              <a:rPr lang="en-US" dirty="0" smtClean="0"/>
              <a:t>Humans &amp; Diversity</a:t>
            </a:r>
            <a:endParaRPr lang="en-CA" dirty="0" smtClean="0"/>
          </a:p>
        </p:txBody>
      </p:sp>
      <p:sp>
        <p:nvSpPr>
          <p:cNvPr id="97283" name="Rectangle 3"/>
          <p:cNvSpPr>
            <a:spLocks noGrp="1" noChangeArrowheads="1"/>
          </p:cNvSpPr>
          <p:nvPr>
            <p:ph type="subTitle" idx="1"/>
          </p:nvPr>
        </p:nvSpPr>
        <p:spPr>
          <a:xfrm>
            <a:off x="0" y="836712"/>
            <a:ext cx="8915400" cy="601960"/>
          </a:xfrm>
        </p:spPr>
        <p:txBody>
          <a:bodyPr>
            <a:normAutofit/>
          </a:bodyPr>
          <a:lstStyle/>
          <a:p>
            <a:pPr eaLnBrk="1" hangingPunct="1"/>
            <a:r>
              <a:rPr lang="en-US" sz="2400" i="1" dirty="0" smtClean="0"/>
              <a:t>4.0  Human activity affects biological 	diversity.</a:t>
            </a:r>
            <a:endParaRPr lang="en-CA" sz="2400" i="1" dirty="0" smtClean="0"/>
          </a:p>
        </p:txBody>
      </p:sp>
      <p:pic>
        <p:nvPicPr>
          <p:cNvPr id="21506" name="Picture 2" descr="http://t2.gstatic.com/images?q=tbn:ANd9GcQKr5ddNnsuW89MhmWHOfnvwhKyoVkI-uTBy9Faq2okbyXi6iXDo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908720"/>
            <a:ext cx="5472608" cy="438244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21508" name="Picture 4" descr="http://t0.gstatic.com/images?q=tbn:ANd9GcR2LTXXhXmdlkFEePn22hTiuQfwTMpRNEds_779TK9VgD9m14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855211"/>
            <a:ext cx="3699867" cy="300279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1510" name="Picture 6" descr="http://t2.gstatic.com/images?q=tbn:ANd9GcReI40rYJMJiIyPY_zTMR-Ejxvp1VWT5fwE8EVI_3TydWbQ3WrvC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13" y="1412776"/>
            <a:ext cx="3681458" cy="22734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1512" name="Picture 8" descr="http://t0.gstatic.com/images?q=tbn:ANd9GcR6BkCeFkLCCjS_RbAqLvmbB2L46LMr92qHG0VYH0YjJc3baX_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9872" y="4797153"/>
            <a:ext cx="5724127" cy="206084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17500" y="52388"/>
            <a:ext cx="8637588" cy="1431925"/>
          </a:xfrm>
        </p:spPr>
        <p:txBody>
          <a:bodyPr/>
          <a:lstStyle/>
          <a:p>
            <a:pPr algn="ctr" eaLnBrk="1" hangingPunct="1"/>
            <a:r>
              <a:rPr lang="en-US" dirty="0" smtClean="0"/>
              <a:t>Reduction of Biological Diversity</a:t>
            </a:r>
            <a:endParaRPr lang="en-CA" dirty="0" smtClean="0"/>
          </a:p>
        </p:txBody>
      </p:sp>
      <p:pic>
        <p:nvPicPr>
          <p:cNvPr id="23554" name="Picture 2" descr="http://t0.gstatic.com/images?q=tbn:ANd9GcR-lvOq-q9Vyh2iqkvivDCPWNOJaqaglrttnp4Kbe1ufyxpIXt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661" y="980728"/>
            <a:ext cx="3619845" cy="271139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23556" name="Picture 4" descr="http://t1.gstatic.com/images?q=tbn:ANd9GcSMHaO_Ra2aJthzxFmmAjGEQVz9mNFdjZP-EItcfnPYl49x_DKer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53510"/>
            <a:ext cx="3124655" cy="317703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3558" name="Picture 6" descr="http://t0.gstatic.com/images?q=tbn:ANd9GcSlM_kuwe_CLhkUnORfOggBWKNpXh4az06cYxH8BQNqnIDRrUF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4" y="2336423"/>
            <a:ext cx="4032448" cy="405045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23560" name="Picture 8" descr="http://t0.gstatic.com/images?q=tbn:ANd9GcToPgYDuEXgiLbuIjhyRssuA4VE8fAp66PPt0dfPM3fbqW_IYocu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112" y="980728"/>
            <a:ext cx="3563888" cy="324036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3562" name="Picture 10" descr="http://t1.gstatic.com/images?q=tbn:ANd9GcRQmyG3Y8bgatHkN7EQNMFZcTu6AVX3n3_A4SIDbtOTslPAK2q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8064" y="3894736"/>
            <a:ext cx="3744416" cy="28046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32656"/>
            <a:ext cx="7125113" cy="924475"/>
          </a:xfrm>
        </p:spPr>
        <p:txBody>
          <a:bodyPr/>
          <a:lstStyle/>
          <a:p>
            <a:r>
              <a:rPr lang="en-CA" dirty="0" smtClean="0"/>
              <a:t>Reduction of Biological Diversity</a:t>
            </a:r>
            <a:endParaRPr lang="en-CA" dirty="0"/>
          </a:p>
        </p:txBody>
      </p:sp>
      <p:sp>
        <p:nvSpPr>
          <p:cNvPr id="3" name="Content Placeholder 2"/>
          <p:cNvSpPr>
            <a:spLocks noGrp="1"/>
          </p:cNvSpPr>
          <p:nvPr>
            <p:ph idx="1"/>
          </p:nvPr>
        </p:nvSpPr>
        <p:spPr>
          <a:xfrm>
            <a:off x="971600" y="1412776"/>
            <a:ext cx="7125112" cy="3493847"/>
          </a:xfrm>
        </p:spPr>
        <p:txBody>
          <a:bodyPr/>
          <a:lstStyle/>
          <a:p>
            <a:pPr lvl="0"/>
            <a:r>
              <a:rPr lang="en-CA" sz="2000" dirty="0"/>
              <a:t>Species and ecosystems on Earth and ecological processes of which they are a part  of are being </a:t>
            </a:r>
            <a:r>
              <a:rPr lang="en-CA" sz="2000" dirty="0" smtClean="0"/>
              <a:t>threatened</a:t>
            </a:r>
            <a:endParaRPr lang="en-CA" sz="2000" dirty="0"/>
          </a:p>
          <a:p>
            <a:pPr lvl="1"/>
            <a:r>
              <a:rPr lang="en-CA" sz="2000" dirty="0"/>
              <a:t>Urbanization and agriculture removes habitat</a:t>
            </a:r>
          </a:p>
          <a:p>
            <a:pPr lvl="2"/>
            <a:r>
              <a:rPr lang="en-CA" sz="2000" dirty="0"/>
              <a:t>The Amazon Rainforest is being cut down to provide farmland</a:t>
            </a:r>
          </a:p>
          <a:p>
            <a:pPr lvl="2"/>
            <a:r>
              <a:rPr lang="en-CA" sz="2000" dirty="0"/>
              <a:t>As cities expand, think of Calgary, natural spaces may be filled with houses</a:t>
            </a:r>
          </a:p>
          <a:p>
            <a:endParaRPr lang="en-CA" dirty="0"/>
          </a:p>
        </p:txBody>
      </p:sp>
      <p:pic>
        <p:nvPicPr>
          <p:cNvPr id="4" name="Picture 10" descr="http://t1.gstatic.com/images?q=tbn:ANd9GcRQmyG3Y8bgatHkN7EQNMFZcTu6AVX3n3_A4SIDbtOTslPAK2q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149080"/>
            <a:ext cx="3816424" cy="27089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6" descr="http://t0.gstatic.com/images?q=tbn:ANd9GcSlM_kuwe_CLhkUnORfOggBWKNpXh4az06cYxH8BQNqnIDRrUF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3" y="3869059"/>
            <a:ext cx="3254432" cy="3268961"/>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612146"/>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Reduction of Biological Diversity</a:t>
            </a:r>
            <a:endParaRPr lang="en-CA" dirty="0"/>
          </a:p>
        </p:txBody>
      </p:sp>
      <p:sp>
        <p:nvSpPr>
          <p:cNvPr id="3" name="Content Placeholder 2"/>
          <p:cNvSpPr>
            <a:spLocks noGrp="1"/>
          </p:cNvSpPr>
          <p:nvPr>
            <p:ph idx="1"/>
          </p:nvPr>
        </p:nvSpPr>
        <p:spPr>
          <a:xfrm>
            <a:off x="0" y="1907337"/>
            <a:ext cx="7125112" cy="4051437"/>
          </a:xfrm>
        </p:spPr>
        <p:txBody>
          <a:bodyPr/>
          <a:lstStyle/>
          <a:p>
            <a:pPr lvl="1"/>
            <a:r>
              <a:rPr lang="en-CA" sz="2400" dirty="0"/>
              <a:t>Human industries and </a:t>
            </a:r>
            <a:r>
              <a:rPr lang="en-CA" sz="2400" dirty="0" smtClean="0"/>
              <a:t>activities </a:t>
            </a:r>
            <a:r>
              <a:rPr lang="en-CA" sz="2400" dirty="0"/>
              <a:t>produce pollution that harms organisms and habitat</a:t>
            </a:r>
          </a:p>
          <a:p>
            <a:pPr lvl="2"/>
            <a:r>
              <a:rPr lang="en-CA" sz="2000" dirty="0"/>
              <a:t>The ozone layer has been </a:t>
            </a:r>
            <a:r>
              <a:rPr lang="en-CA" sz="2000" dirty="0" smtClean="0"/>
              <a:t>damaged </a:t>
            </a:r>
            <a:r>
              <a:rPr lang="en-CA" sz="2000" dirty="0"/>
              <a:t>by CFCs, which may threaten many species</a:t>
            </a:r>
          </a:p>
          <a:p>
            <a:pPr lvl="2"/>
            <a:r>
              <a:rPr lang="en-CA" sz="2000" dirty="0"/>
              <a:t>Industry and agriculture release </a:t>
            </a:r>
            <a:endParaRPr lang="en-CA" sz="2000" dirty="0" smtClean="0"/>
          </a:p>
          <a:p>
            <a:pPr marL="914400" lvl="2" indent="0">
              <a:buNone/>
            </a:pPr>
            <a:r>
              <a:rPr lang="en-CA" sz="2000" dirty="0" smtClean="0"/>
              <a:t>chemicals </a:t>
            </a:r>
            <a:r>
              <a:rPr lang="en-CA" sz="2000" dirty="0"/>
              <a:t>which drastically alter </a:t>
            </a:r>
            <a:endParaRPr lang="en-CA" sz="2000" dirty="0" smtClean="0"/>
          </a:p>
          <a:p>
            <a:pPr marL="914400" lvl="2" indent="0">
              <a:buNone/>
            </a:pPr>
            <a:r>
              <a:rPr lang="en-CA" sz="2000" dirty="0" smtClean="0"/>
              <a:t>ecosystems</a:t>
            </a:r>
            <a:endParaRPr lang="en-CA" sz="2000" dirty="0"/>
          </a:p>
          <a:p>
            <a:endParaRPr lang="en-CA" dirty="0"/>
          </a:p>
        </p:txBody>
      </p:sp>
      <p:pic>
        <p:nvPicPr>
          <p:cNvPr id="1026" name="Picture 2" descr="https://encrypted-tbn0.google.com/images?q=tbn:ANd9GcQ7mw25M1FnPG8JHcHQyUlsAAtc8gIaxGS68KgDIQv_IUTbIXnLA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7028" y="3751110"/>
            <a:ext cx="3526971" cy="29902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170985"/>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116632"/>
            <a:ext cx="7125113" cy="924475"/>
          </a:xfrm>
        </p:spPr>
        <p:txBody>
          <a:bodyPr/>
          <a:lstStyle/>
          <a:p>
            <a:r>
              <a:rPr lang="en-CA" dirty="0" smtClean="0"/>
              <a:t>Reduction of Biodiversity</a:t>
            </a:r>
            <a:endParaRPr lang="en-CA" dirty="0"/>
          </a:p>
        </p:txBody>
      </p:sp>
      <p:sp>
        <p:nvSpPr>
          <p:cNvPr id="3" name="Content Placeholder 2"/>
          <p:cNvSpPr>
            <a:spLocks noGrp="1"/>
          </p:cNvSpPr>
          <p:nvPr>
            <p:ph idx="1"/>
          </p:nvPr>
        </p:nvSpPr>
        <p:spPr>
          <a:xfrm>
            <a:off x="539552" y="476672"/>
            <a:ext cx="7125112" cy="4051437"/>
          </a:xfrm>
        </p:spPr>
        <p:txBody>
          <a:bodyPr/>
          <a:lstStyle/>
          <a:p>
            <a:pPr lvl="1"/>
            <a:r>
              <a:rPr lang="en-CA" sz="2400" dirty="0"/>
              <a:t>Human interactions with nature can result in threats to some species</a:t>
            </a:r>
          </a:p>
          <a:p>
            <a:pPr lvl="2"/>
            <a:r>
              <a:rPr lang="en-CA" sz="1800" dirty="0"/>
              <a:t>Trains and </a:t>
            </a:r>
            <a:r>
              <a:rPr lang="en-CA" sz="1800" dirty="0" smtClean="0"/>
              <a:t>cars </a:t>
            </a:r>
            <a:r>
              <a:rPr lang="en-CA" sz="1800" dirty="0"/>
              <a:t>versus Grizzly Bears in the Rocky Mountain Parks</a:t>
            </a:r>
          </a:p>
          <a:p>
            <a:pPr lvl="2"/>
            <a:r>
              <a:rPr lang="en-CA" sz="1800" dirty="0"/>
              <a:t>Farmers dealing with animals they consider pests (think of wolves or elephants)</a:t>
            </a:r>
          </a:p>
          <a:p>
            <a:pPr lvl="2"/>
            <a:r>
              <a:rPr lang="en-CA" sz="1800" dirty="0"/>
              <a:t>Hunting and poaching</a:t>
            </a:r>
          </a:p>
          <a:p>
            <a:endParaRPr lang="en-CA" dirty="0"/>
          </a:p>
        </p:txBody>
      </p:sp>
      <p:pic>
        <p:nvPicPr>
          <p:cNvPr id="2050" name="Picture 2" descr="https://encrypted-tbn1.google.com/images?q=tbn:ANd9GcS0ExaQlrDa_FhxRr7SujlQkdTvX1J6Saj5DYgVvs-yeRVcKIG5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45025"/>
            <a:ext cx="9144000" cy="32129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202978"/>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7125113" cy="924475"/>
          </a:xfrm>
        </p:spPr>
        <p:txBody>
          <a:bodyPr/>
          <a:lstStyle/>
          <a:p>
            <a:r>
              <a:rPr lang="en-CA" dirty="0" smtClean="0"/>
              <a:t>Reduction of Biodiversity</a:t>
            </a:r>
            <a:endParaRPr lang="en-CA" dirty="0"/>
          </a:p>
        </p:txBody>
      </p:sp>
      <p:sp>
        <p:nvSpPr>
          <p:cNvPr id="3" name="Content Placeholder 2"/>
          <p:cNvSpPr>
            <a:spLocks noGrp="1"/>
          </p:cNvSpPr>
          <p:nvPr>
            <p:ph idx="1"/>
          </p:nvPr>
        </p:nvSpPr>
        <p:spPr>
          <a:xfrm>
            <a:off x="29862" y="908720"/>
            <a:ext cx="7125112" cy="5472608"/>
          </a:xfrm>
        </p:spPr>
        <p:txBody>
          <a:bodyPr>
            <a:normAutofit/>
          </a:bodyPr>
          <a:lstStyle/>
          <a:p>
            <a:pPr lvl="1"/>
            <a:r>
              <a:rPr lang="en-CA" sz="2800" dirty="0"/>
              <a:t>This leads to a decline of </a:t>
            </a:r>
          </a:p>
          <a:p>
            <a:pPr lvl="2"/>
            <a:r>
              <a:rPr lang="en-CA" sz="2400" dirty="0"/>
              <a:t>Ecosystem diversity</a:t>
            </a:r>
          </a:p>
          <a:p>
            <a:pPr lvl="2"/>
            <a:r>
              <a:rPr lang="en-CA" sz="2400" dirty="0"/>
              <a:t>Species diversity</a:t>
            </a:r>
          </a:p>
          <a:p>
            <a:pPr lvl="2"/>
            <a:r>
              <a:rPr lang="en-CA" sz="2400" dirty="0"/>
              <a:t>Genetic </a:t>
            </a:r>
            <a:r>
              <a:rPr lang="en-CA" sz="2400" dirty="0" smtClean="0"/>
              <a:t>diversity</a:t>
            </a:r>
          </a:p>
          <a:p>
            <a:pPr lvl="1"/>
            <a:r>
              <a:rPr lang="en-CA" sz="2600" dirty="0" smtClean="0"/>
              <a:t>This decline in diversity</a:t>
            </a:r>
          </a:p>
          <a:p>
            <a:pPr marL="457200" lvl="1" indent="0">
              <a:buNone/>
            </a:pPr>
            <a:r>
              <a:rPr lang="en-CA" sz="2600" dirty="0" smtClean="0"/>
              <a:t> harms other organisms</a:t>
            </a:r>
          </a:p>
          <a:p>
            <a:pPr marL="457200" lvl="1" indent="0">
              <a:buNone/>
            </a:pPr>
            <a:r>
              <a:rPr lang="en-CA" sz="2600" dirty="0" smtClean="0"/>
              <a:t> (and humans) because </a:t>
            </a:r>
          </a:p>
          <a:p>
            <a:pPr marL="457200" lvl="1" indent="0">
              <a:buNone/>
            </a:pPr>
            <a:r>
              <a:rPr lang="en-CA" sz="2600" dirty="0" smtClean="0"/>
              <a:t>of the interdependence</a:t>
            </a:r>
          </a:p>
          <a:p>
            <a:pPr marL="457200" lvl="1" indent="0">
              <a:buNone/>
            </a:pPr>
            <a:r>
              <a:rPr lang="en-CA" sz="2600" dirty="0" smtClean="0"/>
              <a:t> of all organisms</a:t>
            </a:r>
            <a:endParaRPr lang="en-CA" sz="2600" dirty="0"/>
          </a:p>
          <a:p>
            <a:endParaRPr lang="en-CA" dirty="0"/>
          </a:p>
        </p:txBody>
      </p:sp>
      <p:pic>
        <p:nvPicPr>
          <p:cNvPr id="3074" name="Picture 2" descr="https://encrypted-tbn0.google.com/images?q=tbn:ANd9GcS6dP3633tWcDwvRW_e0QIP2cJV4StNC9rka-kJe_CONmsXke_cq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1057" y="1556792"/>
            <a:ext cx="4302943" cy="43204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089698"/>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971600" y="91752"/>
            <a:ext cx="7125113" cy="924475"/>
          </a:xfrm>
        </p:spPr>
        <p:txBody>
          <a:bodyPr/>
          <a:lstStyle/>
          <a:p>
            <a:pPr eaLnBrk="1" hangingPunct="1"/>
            <a:r>
              <a:rPr lang="en-US" dirty="0" smtClean="0"/>
              <a:t>Extinction</a:t>
            </a:r>
            <a:endParaRPr lang="en-CA" dirty="0" smtClean="0"/>
          </a:p>
        </p:txBody>
      </p:sp>
      <p:sp>
        <p:nvSpPr>
          <p:cNvPr id="99331" name="Rectangle 3"/>
          <p:cNvSpPr>
            <a:spLocks noGrp="1" noChangeArrowheads="1"/>
          </p:cNvSpPr>
          <p:nvPr>
            <p:ph idx="1"/>
          </p:nvPr>
        </p:nvSpPr>
        <p:spPr>
          <a:xfrm>
            <a:off x="2615691" y="2626568"/>
            <a:ext cx="5386387" cy="4114800"/>
          </a:xfrm>
        </p:spPr>
        <p:txBody>
          <a:bodyPr/>
          <a:lstStyle/>
          <a:p>
            <a:pPr eaLnBrk="1" hangingPunct="1"/>
            <a:r>
              <a:rPr lang="en-US" dirty="0" smtClean="0"/>
              <a:t>Extinction is the disappearance of every individual of a species from the entire planet</a:t>
            </a:r>
          </a:p>
          <a:p>
            <a:pPr eaLnBrk="1" hangingPunct="1"/>
            <a:r>
              <a:rPr lang="en-US" dirty="0" smtClean="0"/>
              <a:t>Extinction is a natural part of the Earth’s history</a:t>
            </a:r>
          </a:p>
          <a:p>
            <a:pPr lvl="1"/>
            <a:r>
              <a:rPr lang="en-US" dirty="0" smtClean="0"/>
              <a:t>Scientist estimate that 99% of all species that have ever existed are now extinct</a:t>
            </a:r>
          </a:p>
          <a:p>
            <a:pPr eaLnBrk="1" hangingPunct="1"/>
            <a:r>
              <a:rPr lang="en-US" dirty="0" smtClean="0"/>
              <a:t>Example: Dodo birds, Dinosaurs</a:t>
            </a:r>
            <a:endParaRPr lang="en-CA" dirty="0" smtClean="0"/>
          </a:p>
        </p:txBody>
      </p:sp>
      <p:pic>
        <p:nvPicPr>
          <p:cNvPr id="99332" name="Picture 4" descr="dodo"/>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8030" l="0" r="100000"/>
                    </a14:imgEffect>
                  </a14:imgLayer>
                </a14:imgProps>
              </a:ext>
            </a:extLst>
          </a:blip>
          <a:srcRect/>
          <a:stretch>
            <a:fillRect/>
          </a:stretch>
        </p:blipFill>
        <p:spPr bwMode="auto">
          <a:xfrm>
            <a:off x="5921375" y="260648"/>
            <a:ext cx="3222625" cy="4038600"/>
          </a:xfrm>
          <a:prstGeom prst="rect">
            <a:avLst/>
          </a:prstGeom>
          <a:noFill/>
          <a:ln w="9525">
            <a:noFill/>
            <a:miter lim="800000"/>
            <a:headEnd/>
            <a:tailEnd/>
          </a:ln>
        </p:spPr>
      </p:pic>
      <p:pic>
        <p:nvPicPr>
          <p:cNvPr id="24580" name="Picture 4" descr="http://t2.gstatic.com/images?q=tbn:ANd9GcQ-64v5QqM0NOAagAny2ovhY6LvIHlBnNnpD6I8RaJHxKe6ISaXvw"/>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24" b="100000" l="0" r="98256"/>
                    </a14:imgEffect>
                  </a14:imgLayer>
                </a14:imgProps>
              </a:ext>
              <a:ext uri="{28A0092B-C50C-407E-A947-70E740481C1C}">
                <a14:useLocalDpi xmlns:a14="http://schemas.microsoft.com/office/drawing/2010/main" val="0"/>
              </a:ext>
            </a:extLst>
          </a:blip>
          <a:srcRect/>
          <a:stretch>
            <a:fillRect/>
          </a:stretch>
        </p:blipFill>
        <p:spPr bwMode="auto">
          <a:xfrm>
            <a:off x="113294" y="1016227"/>
            <a:ext cx="2946537" cy="50193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bldLst>
      <p:bldP spid="99331" grpId="0" build="p" autoUpdateAnimBg="0">
        <p:tmplLst>
          <p:tmpl lvl="1">
            <p:tnLst>
              <p:par>
                <p:cTn presetID="1" presetClass="entr" presetSubtype="0" fill="hold" nodeType="clickEffect">
                  <p:stCondLst>
                    <p:cond delay="0"/>
                  </p:stCondLst>
                  <p:childTnLst>
                    <p:set>
                      <p:cBhvr>
                        <p:cTn dur="1" fill="hold">
                          <p:stCondLst>
                            <p:cond delay="499"/>
                          </p:stCondLst>
                        </p:cTn>
                        <p:tgtEl>
                          <p:spTgt spid="99331"/>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9933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9933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9933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99331"/>
                        </p:tgtEl>
                        <p:attrNameLst>
                          <p:attrName>style.visibility</p:attrName>
                        </p:attrNameLst>
                      </p:cBhvr>
                      <p:to>
                        <p:strVal val="visible"/>
                      </p:to>
                    </p:set>
                  </p:childTnLst>
                </p:cTn>
              </p:par>
            </p:tnLst>
          </p:tmpl>
        </p:tmplLst>
      </p:bldP>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7125113" cy="924475"/>
          </a:xfrm>
        </p:spPr>
        <p:txBody>
          <a:bodyPr/>
          <a:lstStyle/>
          <a:p>
            <a:r>
              <a:rPr lang="en-CA" dirty="0" smtClean="0"/>
              <a:t>Extinction</a:t>
            </a:r>
            <a:endParaRPr lang="en-CA" dirty="0"/>
          </a:p>
        </p:txBody>
      </p:sp>
      <p:sp>
        <p:nvSpPr>
          <p:cNvPr id="3" name="Content Placeholder 2"/>
          <p:cNvSpPr>
            <a:spLocks noGrp="1"/>
          </p:cNvSpPr>
          <p:nvPr>
            <p:ph idx="1"/>
          </p:nvPr>
        </p:nvSpPr>
        <p:spPr>
          <a:xfrm>
            <a:off x="104957" y="1124744"/>
            <a:ext cx="9036496" cy="4590038"/>
          </a:xfrm>
        </p:spPr>
        <p:txBody>
          <a:bodyPr/>
          <a:lstStyle/>
          <a:p>
            <a:pPr marL="0" indent="0">
              <a:buNone/>
            </a:pPr>
            <a:r>
              <a:rPr lang="en-CA" sz="2000" b="1" dirty="0" smtClean="0"/>
              <a:t>Mass Extinctions</a:t>
            </a:r>
          </a:p>
          <a:p>
            <a:pPr lvl="1"/>
            <a:r>
              <a:rPr lang="en-CA" sz="1800" dirty="0" smtClean="0"/>
              <a:t>The most evident mass extinction that you should be aware of is the extinction of dinosaurs</a:t>
            </a:r>
          </a:p>
          <a:p>
            <a:pPr lvl="1"/>
            <a:r>
              <a:rPr lang="en-CA" sz="1800" dirty="0" smtClean="0"/>
              <a:t>Other mass extinctions have occurred throughout the history of the Earth.</a:t>
            </a:r>
          </a:p>
          <a:p>
            <a:pPr lvl="1"/>
            <a:r>
              <a:rPr lang="en-CA" sz="1800" dirty="0" smtClean="0"/>
              <a:t>Although most are not well understood, possible causes could include catastrophic events such as:</a:t>
            </a:r>
          </a:p>
          <a:p>
            <a:pPr lvl="2"/>
            <a:r>
              <a:rPr lang="en-CA" sz="1600" dirty="0" smtClean="0"/>
              <a:t>Impact events</a:t>
            </a:r>
          </a:p>
          <a:p>
            <a:pPr lvl="2"/>
            <a:r>
              <a:rPr lang="en-CA" sz="1600" dirty="0" smtClean="0"/>
              <a:t>Massive volcanic eruptions</a:t>
            </a:r>
          </a:p>
          <a:p>
            <a:pPr lvl="2"/>
            <a:r>
              <a:rPr lang="en-CA" sz="1600" dirty="0" smtClean="0"/>
              <a:t>Severe flooding or droughts</a:t>
            </a:r>
          </a:p>
          <a:p>
            <a:pPr lvl="2"/>
            <a:r>
              <a:rPr lang="en-CA" sz="1600" dirty="0" smtClean="0"/>
              <a:t>Severe climate change</a:t>
            </a:r>
          </a:p>
          <a:p>
            <a:pPr lvl="2"/>
            <a:endParaRPr lang="en-CA" dirty="0"/>
          </a:p>
        </p:txBody>
      </p:sp>
      <p:pic>
        <p:nvPicPr>
          <p:cNvPr id="4098" name="Picture 2" descr="https://encrypted-tbn1.google.com/images?q=tbn:ANd9GcQJIVvUGT5ydJmcahJCQXqghmx5jOsSKmaAm3TNMsLhmno3woJ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645024"/>
            <a:ext cx="4608512" cy="3210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69233"/>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7125113" cy="924475"/>
          </a:xfrm>
        </p:spPr>
        <p:txBody>
          <a:bodyPr/>
          <a:lstStyle/>
          <a:p>
            <a:r>
              <a:rPr lang="en-CA" dirty="0" smtClean="0"/>
              <a:t>Extinction</a:t>
            </a:r>
            <a:endParaRPr lang="en-CA" dirty="0"/>
          </a:p>
        </p:txBody>
      </p:sp>
      <p:sp>
        <p:nvSpPr>
          <p:cNvPr id="3" name="Content Placeholder 2"/>
          <p:cNvSpPr>
            <a:spLocks noGrp="1"/>
          </p:cNvSpPr>
          <p:nvPr>
            <p:ph idx="1"/>
          </p:nvPr>
        </p:nvSpPr>
        <p:spPr>
          <a:xfrm>
            <a:off x="179512" y="970927"/>
            <a:ext cx="8208912" cy="4051437"/>
          </a:xfrm>
        </p:spPr>
        <p:txBody>
          <a:bodyPr/>
          <a:lstStyle/>
          <a:p>
            <a:pPr marL="0" indent="0">
              <a:buNone/>
            </a:pPr>
            <a:r>
              <a:rPr lang="en-CA" sz="2400" b="1" dirty="0" smtClean="0"/>
              <a:t>Non-mass extinctions</a:t>
            </a:r>
          </a:p>
          <a:p>
            <a:pPr lvl="1"/>
            <a:r>
              <a:rPr lang="en-CA" sz="2000" dirty="0" smtClean="0"/>
              <a:t>Most extinctions are not mass extinctions</a:t>
            </a:r>
          </a:p>
          <a:p>
            <a:pPr lvl="1"/>
            <a:r>
              <a:rPr lang="en-CA" sz="2000" dirty="0" smtClean="0"/>
              <a:t>They take place over a longer period of time</a:t>
            </a:r>
          </a:p>
          <a:p>
            <a:pPr lvl="2"/>
            <a:r>
              <a:rPr lang="en-CA" sz="2000" dirty="0" smtClean="0"/>
              <a:t>Species are always becoming extinct, usually due to an inability to adapt to changes</a:t>
            </a:r>
          </a:p>
          <a:p>
            <a:pPr lvl="1"/>
            <a:r>
              <a:rPr lang="en-CA" sz="2000" dirty="0" smtClean="0"/>
              <a:t>Today, it is thought that the rate of extinctions are increasing</a:t>
            </a:r>
          </a:p>
          <a:p>
            <a:pPr lvl="2"/>
            <a:r>
              <a:rPr lang="en-CA" sz="2000" dirty="0" smtClean="0"/>
              <a:t>Species are going extinct at a faster rate than any time since the dinosaur extinction</a:t>
            </a:r>
          </a:p>
          <a:p>
            <a:pPr marL="914400" lvl="2" indent="0">
              <a:buNone/>
            </a:pPr>
            <a:endParaRPr lang="en-CA" dirty="0"/>
          </a:p>
        </p:txBody>
      </p:sp>
      <p:pic>
        <p:nvPicPr>
          <p:cNvPr id="5122" name="Picture 2" descr="https://encrypted-tbn2.google.com/images?q=tbn:ANd9GcTGFtdY7CqHdJklgQryzrZrdAOv6AeuJMhV6bec08V6Pp9Rv8zBR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4293096"/>
            <a:ext cx="3181474" cy="25649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4" name="Picture 4" descr="https://encrypted-tbn3.google.com/images?q=tbn:ANd9GcQXLJdzcCMs61T490bBH98G3mKPBU3SX3GJ1LbZrF3MBQh8XBIn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90" y="4714808"/>
            <a:ext cx="3827129" cy="21431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956460"/>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7125113" cy="924475"/>
          </a:xfrm>
        </p:spPr>
        <p:txBody>
          <a:bodyPr/>
          <a:lstStyle/>
          <a:p>
            <a:r>
              <a:rPr lang="en-CA" dirty="0" smtClean="0"/>
              <a:t>Natural Causes of Extinction</a:t>
            </a:r>
            <a:endParaRPr lang="en-CA" dirty="0"/>
          </a:p>
        </p:txBody>
      </p:sp>
      <p:sp>
        <p:nvSpPr>
          <p:cNvPr id="3" name="Content Placeholder 2"/>
          <p:cNvSpPr>
            <a:spLocks noGrp="1"/>
          </p:cNvSpPr>
          <p:nvPr>
            <p:ph idx="1"/>
          </p:nvPr>
        </p:nvSpPr>
        <p:spPr>
          <a:xfrm>
            <a:off x="107504" y="673707"/>
            <a:ext cx="8136904" cy="4051437"/>
          </a:xfrm>
        </p:spPr>
        <p:txBody>
          <a:bodyPr/>
          <a:lstStyle/>
          <a:p>
            <a:r>
              <a:rPr lang="en-CA" dirty="0" smtClean="0"/>
              <a:t>Recall that variation is important as it allows species to survive changes to its environment</a:t>
            </a:r>
          </a:p>
          <a:p>
            <a:r>
              <a:rPr lang="en-CA" dirty="0" smtClean="0"/>
              <a:t>Extinction occurs because changes occur too quickly for the species to adapt</a:t>
            </a:r>
          </a:p>
          <a:p>
            <a:r>
              <a:rPr lang="en-CA" dirty="0" smtClean="0"/>
              <a:t>Usual causes of extinction include</a:t>
            </a:r>
          </a:p>
          <a:p>
            <a:pPr lvl="1"/>
            <a:r>
              <a:rPr lang="en-CA" dirty="0" smtClean="0"/>
              <a:t>Catastrophic events (floods, volcanoes, fire, etc.)</a:t>
            </a:r>
          </a:p>
          <a:p>
            <a:pPr lvl="1"/>
            <a:r>
              <a:rPr lang="en-CA" dirty="0" smtClean="0"/>
              <a:t>Lack of food (overpopulation)</a:t>
            </a:r>
          </a:p>
          <a:p>
            <a:pPr lvl="1"/>
            <a:r>
              <a:rPr lang="en-CA" dirty="0" smtClean="0"/>
              <a:t>Disease</a:t>
            </a:r>
            <a:endParaRPr lang="en-CA" dirty="0"/>
          </a:p>
        </p:txBody>
      </p:sp>
      <p:pic>
        <p:nvPicPr>
          <p:cNvPr id="6146" name="Picture 2" descr="https://encrypted-tbn0.google.com/images?q=tbn:ANd9GcRTEYCDZfuIFz7oJIcX3tzoiOsUZcz8u5BAa24tw9dcZyVflVKC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3324648"/>
            <a:ext cx="5184576" cy="35262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768443"/>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dirty="0" smtClean="0"/>
              <a:t>Canadian Extinctions</a:t>
            </a:r>
            <a:endParaRPr lang="en-CA" dirty="0" smtClean="0"/>
          </a:p>
        </p:txBody>
      </p:sp>
      <p:sp>
        <p:nvSpPr>
          <p:cNvPr id="100355" name="Rectangle 3"/>
          <p:cNvSpPr>
            <a:spLocks noGrp="1" noChangeArrowheads="1"/>
          </p:cNvSpPr>
          <p:nvPr>
            <p:ph idx="1"/>
          </p:nvPr>
        </p:nvSpPr>
        <p:spPr/>
        <p:txBody>
          <a:bodyPr/>
          <a:lstStyle/>
          <a:p>
            <a:pPr eaLnBrk="1" hangingPunct="1"/>
            <a:r>
              <a:rPr lang="en-US" dirty="0" smtClean="0"/>
              <a:t>Great Auk</a:t>
            </a:r>
          </a:p>
          <a:p>
            <a:pPr eaLnBrk="1" hangingPunct="1"/>
            <a:endParaRPr lang="en-US" dirty="0" smtClean="0"/>
          </a:p>
          <a:p>
            <a:pPr eaLnBrk="1" hangingPunct="1"/>
            <a:r>
              <a:rPr lang="en-US" dirty="0" smtClean="0"/>
              <a:t>Blue Walleye</a:t>
            </a:r>
          </a:p>
          <a:p>
            <a:pPr eaLnBrk="1" hangingPunct="1"/>
            <a:endParaRPr lang="en-US" dirty="0" smtClean="0"/>
          </a:p>
          <a:p>
            <a:pPr eaLnBrk="1" hangingPunct="1"/>
            <a:r>
              <a:rPr lang="en-US" dirty="0" smtClean="0"/>
              <a:t>Passenger Pigeon</a:t>
            </a:r>
            <a:endParaRPr lang="en-CA" dirty="0" smtClean="0"/>
          </a:p>
        </p:txBody>
      </p:sp>
      <p:pic>
        <p:nvPicPr>
          <p:cNvPr id="100356" name="Picture 4" descr="GrAuk"/>
          <p:cNvPicPr>
            <a:picLocks noChangeAspect="1" noChangeArrowheads="1"/>
          </p:cNvPicPr>
          <p:nvPr/>
        </p:nvPicPr>
        <p:blipFill>
          <a:blip r:embed="rId3" cstate="print"/>
          <a:srcRect/>
          <a:stretch>
            <a:fillRect/>
          </a:stretch>
        </p:blipFill>
        <p:spPr bwMode="auto">
          <a:xfrm>
            <a:off x="4572000" y="1447800"/>
            <a:ext cx="1878013" cy="2401888"/>
          </a:xfrm>
          <a:prstGeom prst="rect">
            <a:avLst/>
          </a:prstGeom>
          <a:noFill/>
          <a:ln w="9525">
            <a:noFill/>
            <a:miter lim="800000"/>
            <a:headEnd/>
            <a:tailEnd/>
          </a:ln>
        </p:spPr>
      </p:pic>
      <p:pic>
        <p:nvPicPr>
          <p:cNvPr id="100357" name="Picture 5" descr="walleye"/>
          <p:cNvPicPr>
            <a:picLocks noChangeAspect="1" noChangeArrowheads="1"/>
          </p:cNvPicPr>
          <p:nvPr/>
        </p:nvPicPr>
        <p:blipFill>
          <a:blip r:embed="rId4" cstate="print"/>
          <a:srcRect/>
          <a:stretch>
            <a:fillRect/>
          </a:stretch>
        </p:blipFill>
        <p:spPr bwMode="auto">
          <a:xfrm>
            <a:off x="6324600" y="2819400"/>
            <a:ext cx="2286000" cy="2286000"/>
          </a:xfrm>
          <a:prstGeom prst="rect">
            <a:avLst/>
          </a:prstGeom>
          <a:noFill/>
          <a:ln w="9525">
            <a:noFill/>
            <a:miter lim="800000"/>
            <a:headEnd/>
            <a:tailEnd/>
          </a:ln>
        </p:spPr>
      </p:pic>
      <p:pic>
        <p:nvPicPr>
          <p:cNvPr id="100358" name="Picture 6" descr="passenger"/>
          <p:cNvPicPr>
            <a:picLocks noChangeAspect="1" noChangeArrowheads="1"/>
          </p:cNvPicPr>
          <p:nvPr/>
        </p:nvPicPr>
        <p:blipFill>
          <a:blip r:embed="rId5" cstate="print"/>
          <a:srcRect/>
          <a:stretch>
            <a:fillRect/>
          </a:stretch>
        </p:blipFill>
        <p:spPr bwMode="auto">
          <a:xfrm>
            <a:off x="4495800" y="3810000"/>
            <a:ext cx="1828800" cy="1371600"/>
          </a:xfrm>
          <a:prstGeom prst="rect">
            <a:avLst/>
          </a:prstGeom>
          <a:noFill/>
          <a:ln w="9525">
            <a:noFill/>
            <a:miter lim="800000"/>
            <a:headEnd/>
            <a:tailEnd/>
          </a:ln>
        </p:spPr>
      </p:pic>
    </p:spTree>
  </p:cSld>
  <p:clrMapOvr>
    <a:masterClrMapping/>
  </p:clrMapOvr>
  <p:timing>
    <p:tnLst>
      <p:par>
        <p:cTn id="1" dur="indefinite" restart="never" nodeType="tmRoot"/>
      </p:par>
    </p:tnLst>
    <p:bldLst>
      <p:bldP spid="100355" grpId="0" build="p" autoUpdateAnimBg="0">
        <p:tmplLst>
          <p:tmpl lvl="1">
            <p:tnLst>
              <p:par>
                <p:cTn presetID="1" presetClass="entr" presetSubtype="0" fill="hold" nodeType="clickEffect">
                  <p:stCondLst>
                    <p:cond delay="0"/>
                  </p:stCondLst>
                  <p:childTnLst>
                    <p:set>
                      <p:cBhvr>
                        <p:cTn dur="1" fill="hold">
                          <p:stCondLst>
                            <p:cond delay="499"/>
                          </p:stCondLst>
                        </p:cTn>
                        <p:tgtEl>
                          <p:spTgt spid="100355"/>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0035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0035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0035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00355"/>
                        </p:tgtEl>
                        <p:attrNameLst>
                          <p:attrName>style.visibility</p:attrName>
                        </p:attrNameLst>
                      </p:cBhvr>
                      <p:to>
                        <p:strVal val="visible"/>
                      </p:to>
                    </p:set>
                  </p:childTnLst>
                </p:cTn>
              </p:par>
            </p:tnLst>
          </p:tmpl>
        </p:tmplLst>
      </p:bldP>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en-US" dirty="0" smtClean="0"/>
              <a:t>Extirpation</a:t>
            </a:r>
            <a:endParaRPr lang="en-CA" dirty="0" smtClean="0"/>
          </a:p>
        </p:txBody>
      </p:sp>
      <p:sp>
        <p:nvSpPr>
          <p:cNvPr id="101379" name="Rectangle 3"/>
          <p:cNvSpPr>
            <a:spLocks noGrp="1" noChangeArrowheads="1"/>
          </p:cNvSpPr>
          <p:nvPr>
            <p:ph idx="1"/>
          </p:nvPr>
        </p:nvSpPr>
        <p:spPr>
          <a:xfrm>
            <a:off x="20535" y="1124745"/>
            <a:ext cx="7125112" cy="2437606"/>
          </a:xfrm>
        </p:spPr>
        <p:txBody>
          <a:bodyPr/>
          <a:lstStyle/>
          <a:p>
            <a:pPr eaLnBrk="1" hangingPunct="1"/>
            <a:r>
              <a:rPr lang="en-US" dirty="0" smtClean="0"/>
              <a:t>local extinction or the disappearance </a:t>
            </a:r>
          </a:p>
          <a:p>
            <a:pPr marL="0" indent="0" eaLnBrk="1" hangingPunct="1">
              <a:buNone/>
            </a:pPr>
            <a:r>
              <a:rPr lang="en-US" dirty="0" smtClean="0"/>
              <a:t>Of a species from a particular area</a:t>
            </a:r>
          </a:p>
          <a:p>
            <a:pPr lvl="1" eaLnBrk="1" hangingPunct="1"/>
            <a:r>
              <a:rPr lang="en-US" dirty="0" smtClean="0"/>
              <a:t>Example: Brown snake, </a:t>
            </a:r>
          </a:p>
          <a:p>
            <a:pPr marL="457200" lvl="1" indent="0" eaLnBrk="1" hangingPunct="1">
              <a:buNone/>
            </a:pPr>
            <a:r>
              <a:rPr lang="en-US" dirty="0" smtClean="0"/>
              <a:t>Florida panther, Grizzly bear</a:t>
            </a:r>
            <a:endParaRPr lang="en-CA" dirty="0" smtClean="0"/>
          </a:p>
        </p:txBody>
      </p:sp>
      <p:pic>
        <p:nvPicPr>
          <p:cNvPr id="101380" name="Picture 4" descr="Brown%20Snake"/>
          <p:cNvPicPr>
            <a:picLocks noChangeAspect="1" noChangeArrowheads="1"/>
          </p:cNvPicPr>
          <p:nvPr/>
        </p:nvPicPr>
        <p:blipFill>
          <a:blip r:embed="rId3" cstate="print"/>
          <a:srcRect/>
          <a:stretch>
            <a:fillRect/>
          </a:stretch>
        </p:blipFill>
        <p:spPr bwMode="auto">
          <a:xfrm>
            <a:off x="4572000" y="304800"/>
            <a:ext cx="4343400" cy="32575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1381" name="Picture 5" descr="photo_panther3"/>
          <p:cNvPicPr>
            <a:picLocks noChangeAspect="1" noChangeArrowheads="1"/>
          </p:cNvPicPr>
          <p:nvPr/>
        </p:nvPicPr>
        <p:blipFill>
          <a:blip r:embed="rId4" cstate="print"/>
          <a:srcRect/>
          <a:stretch>
            <a:fillRect/>
          </a:stretch>
        </p:blipFill>
        <p:spPr bwMode="auto">
          <a:xfrm>
            <a:off x="4169316" y="3562349"/>
            <a:ext cx="4813697" cy="30400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5602" name="Picture 2" descr="http://t2.gstatic.com/images?q=tbn:ANd9GcSogIRC0zJEvhw4UV6RJ4KKpKTYM7ZFP0NNCr75W3mDP0Qr6G4I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996952"/>
            <a:ext cx="4572000" cy="302873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bldLst>
      <p:bldP spid="101379" grpId="0" build="p" autoUpdateAnimBg="0">
        <p:tmplLst>
          <p:tmpl lvl="1">
            <p:tnLst>
              <p:par>
                <p:cTn presetID="1" presetClass="entr" presetSubtype="0" fill="hold" nodeType="clickEffect">
                  <p:stCondLst>
                    <p:cond delay="0"/>
                  </p:stCondLst>
                  <p:childTnLst>
                    <p:set>
                      <p:cBhvr>
                        <p:cTn dur="1" fill="hold">
                          <p:stCondLst>
                            <p:cond delay="499"/>
                          </p:stCondLst>
                        </p:cTn>
                        <p:tgtEl>
                          <p:spTgt spid="101379"/>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0137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0137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0137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01379"/>
                        </p:tgtEl>
                        <p:attrNameLst>
                          <p:attrName>style.visibility</p:attrName>
                        </p:attrNameLst>
                      </p:cBhvr>
                      <p:to>
                        <p:strVal val="visible"/>
                      </p:to>
                    </p:set>
                  </p:childTnLst>
                </p:cTn>
              </p:par>
            </p:tnLst>
          </p:tmpl>
        </p:tmplLst>
      </p:bldP>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332656"/>
            <a:ext cx="7125113" cy="924475"/>
          </a:xfrm>
        </p:spPr>
        <p:txBody>
          <a:bodyPr/>
          <a:lstStyle/>
          <a:p>
            <a:r>
              <a:rPr lang="en-CA" dirty="0" smtClean="0"/>
              <a:t>The Grizzly Bear</a:t>
            </a:r>
            <a:endParaRPr lang="en-CA" dirty="0"/>
          </a:p>
        </p:txBody>
      </p:sp>
      <p:sp>
        <p:nvSpPr>
          <p:cNvPr id="3" name="Content Placeholder 2"/>
          <p:cNvSpPr>
            <a:spLocks noGrp="1"/>
          </p:cNvSpPr>
          <p:nvPr>
            <p:ph idx="1"/>
          </p:nvPr>
        </p:nvSpPr>
        <p:spPr>
          <a:xfrm>
            <a:off x="63500" y="692696"/>
            <a:ext cx="8828980" cy="4051437"/>
          </a:xfrm>
        </p:spPr>
        <p:txBody>
          <a:bodyPr/>
          <a:lstStyle/>
          <a:p>
            <a:r>
              <a:rPr lang="en-CA" dirty="0" smtClean="0"/>
              <a:t>Less than 150 years ago, it is estimated that there were up to 100,000 grizzly bears</a:t>
            </a:r>
          </a:p>
          <a:p>
            <a:r>
              <a:rPr lang="en-CA" dirty="0" smtClean="0"/>
              <a:t>They occupied an area from Alaska to Mexico and as far east as Manitoba and Minnesota </a:t>
            </a:r>
          </a:p>
          <a:p>
            <a:r>
              <a:rPr lang="en-CA" dirty="0" smtClean="0"/>
              <a:t>Today that territory has shrunk greatly</a:t>
            </a:r>
          </a:p>
          <a:p>
            <a:r>
              <a:rPr lang="en-CA" dirty="0" smtClean="0"/>
              <a:t>As European settlers moved into the west, the grizzly has disappeared from those areas</a:t>
            </a:r>
          </a:p>
          <a:p>
            <a:r>
              <a:rPr lang="en-CA" dirty="0" smtClean="0"/>
              <a:t>This is an example of extirpation</a:t>
            </a:r>
            <a:endParaRPr lang="en-CA" dirty="0"/>
          </a:p>
        </p:txBody>
      </p:sp>
      <p:pic>
        <p:nvPicPr>
          <p:cNvPr id="7170" name="Picture 2" descr="https://encrypted-tbn1.google.com/images?q=tbn:ANd9GcQpsoYJJL0MffjOmHw9LPB9nLLJq2tUChTBBbS8fAYWqayLMxc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3573016"/>
            <a:ext cx="5220072" cy="328775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940956"/>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en-US" dirty="0" smtClean="0"/>
              <a:t>Overspecialization</a:t>
            </a:r>
            <a:endParaRPr lang="en-CA" dirty="0" smtClean="0"/>
          </a:p>
        </p:txBody>
      </p:sp>
      <p:sp>
        <p:nvSpPr>
          <p:cNvPr id="102403" name="Rectangle 3"/>
          <p:cNvSpPr>
            <a:spLocks noGrp="1" noChangeArrowheads="1"/>
          </p:cNvSpPr>
          <p:nvPr>
            <p:ph idx="1"/>
          </p:nvPr>
        </p:nvSpPr>
        <p:spPr>
          <a:xfrm>
            <a:off x="179513" y="1941513"/>
            <a:ext cx="5184575" cy="4114800"/>
          </a:xfrm>
        </p:spPr>
        <p:txBody>
          <a:bodyPr/>
          <a:lstStyle/>
          <a:p>
            <a:pPr eaLnBrk="1" hangingPunct="1"/>
            <a:r>
              <a:rPr lang="en-US" dirty="0" smtClean="0"/>
              <a:t>some organisms become so highly adapted to one environment that they cannot survive if that habitat is destroyed or diminished</a:t>
            </a:r>
          </a:p>
          <a:p>
            <a:pPr marL="0" indent="0" eaLnBrk="1" hangingPunct="1">
              <a:buNone/>
            </a:pPr>
            <a:endParaRPr lang="en-US" dirty="0" smtClean="0"/>
          </a:p>
          <a:p>
            <a:pPr eaLnBrk="1" hangingPunct="1"/>
            <a:r>
              <a:rPr lang="en-US" dirty="0" smtClean="0"/>
              <a:t>Overspecialization makes species more vulnerable and extinct</a:t>
            </a:r>
            <a:endParaRPr lang="en-CA" dirty="0" smtClean="0"/>
          </a:p>
        </p:txBody>
      </p:sp>
      <p:pic>
        <p:nvPicPr>
          <p:cNvPr id="102404" name="Picture 4" descr="panda"/>
          <p:cNvPicPr>
            <a:picLocks noChangeAspect="1" noChangeArrowheads="1"/>
          </p:cNvPicPr>
          <p:nvPr/>
        </p:nvPicPr>
        <p:blipFill>
          <a:blip r:embed="rId3" cstate="print"/>
          <a:srcRect/>
          <a:stretch>
            <a:fillRect/>
          </a:stretch>
        </p:blipFill>
        <p:spPr bwMode="auto">
          <a:xfrm>
            <a:off x="5125144" y="546064"/>
            <a:ext cx="4018856" cy="547373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bldLst>
      <p:bldP spid="102403" grpId="0" build="p" autoUpdateAnimBg="0">
        <p:tmplLst>
          <p:tmpl lvl="1">
            <p:tnLst>
              <p:par>
                <p:cTn presetID="1" presetClass="entr" presetSubtype="0" fill="hold" nodeType="clickEffect">
                  <p:stCondLst>
                    <p:cond delay="0"/>
                  </p:stCondLst>
                  <p:childTnLst>
                    <p:set>
                      <p:cBhvr>
                        <p:cTn dur="1" fill="hold">
                          <p:stCondLst>
                            <p:cond delay="499"/>
                          </p:stCondLst>
                        </p:cTn>
                        <p:tgtEl>
                          <p:spTgt spid="10240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0240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0240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0240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02403"/>
                        </p:tgtEl>
                        <p:attrNameLst>
                          <p:attrName>style.visibility</p:attrName>
                        </p:attrNameLst>
                      </p:cBhvr>
                      <p:to>
                        <p:strVal val="visible"/>
                      </p:to>
                    </p:set>
                  </p:childTnLst>
                </p:cTn>
              </p:par>
            </p:tnLst>
          </p:tmpl>
        </p:tmplLst>
      </p:bldP>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dirty="0" smtClean="0"/>
              <a:t>Habitat Destruction</a:t>
            </a:r>
            <a:endParaRPr lang="en-CA" dirty="0" smtClean="0"/>
          </a:p>
        </p:txBody>
      </p:sp>
      <p:pic>
        <p:nvPicPr>
          <p:cNvPr id="103428" name="Picture 5" descr="Dam"/>
          <p:cNvPicPr>
            <a:picLocks noChangeAspect="1" noChangeArrowheads="1"/>
          </p:cNvPicPr>
          <p:nvPr/>
        </p:nvPicPr>
        <p:blipFill>
          <a:blip r:embed="rId3" cstate="print"/>
          <a:srcRect/>
          <a:stretch>
            <a:fillRect/>
          </a:stretch>
        </p:blipFill>
        <p:spPr bwMode="auto">
          <a:xfrm>
            <a:off x="0" y="1484784"/>
            <a:ext cx="5867400" cy="4400550"/>
          </a:xfrm>
          <a:prstGeom prst="rect">
            <a:avLst/>
          </a:prstGeom>
          <a:ln>
            <a:noFill/>
          </a:ln>
          <a:effectLst>
            <a:softEdge rad="112500"/>
          </a:effectLst>
        </p:spPr>
      </p:pic>
      <p:pic>
        <p:nvPicPr>
          <p:cNvPr id="103429" name="Picture 4" descr="destruction"/>
          <p:cNvPicPr>
            <a:picLocks noChangeAspect="1" noChangeArrowheads="1"/>
          </p:cNvPicPr>
          <p:nvPr/>
        </p:nvPicPr>
        <p:blipFill>
          <a:blip r:embed="rId4" cstate="print"/>
          <a:srcRect/>
          <a:stretch>
            <a:fillRect/>
          </a:stretch>
        </p:blipFill>
        <p:spPr bwMode="auto">
          <a:xfrm>
            <a:off x="5665936" y="-10886"/>
            <a:ext cx="3175000" cy="4737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363960" y="5934529"/>
            <a:ext cx="8280920" cy="461665"/>
          </a:xfrm>
          <a:prstGeom prst="rect">
            <a:avLst/>
          </a:prstGeom>
          <a:noFill/>
        </p:spPr>
        <p:txBody>
          <a:bodyPr wrap="square" rtlCol="0">
            <a:spAutoFit/>
          </a:bodyPr>
          <a:lstStyle/>
          <a:p>
            <a:r>
              <a:rPr lang="en-CA" dirty="0" smtClean="0"/>
              <a:t>Humans change the Earth more than any other species</a:t>
            </a:r>
            <a:endParaRPr lang="en-CA" dirty="0"/>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039"/>
            <a:ext cx="7125113" cy="924475"/>
          </a:xfrm>
        </p:spPr>
        <p:txBody>
          <a:bodyPr/>
          <a:lstStyle/>
          <a:p>
            <a:r>
              <a:rPr lang="en-CA" dirty="0" smtClean="0"/>
              <a:t>Habitat Destruction</a:t>
            </a:r>
            <a:endParaRPr lang="en-CA" dirty="0"/>
          </a:p>
        </p:txBody>
      </p:sp>
      <p:sp>
        <p:nvSpPr>
          <p:cNvPr id="3" name="Content Placeholder 2"/>
          <p:cNvSpPr>
            <a:spLocks noGrp="1"/>
          </p:cNvSpPr>
          <p:nvPr>
            <p:ph idx="1"/>
          </p:nvPr>
        </p:nvSpPr>
        <p:spPr>
          <a:xfrm>
            <a:off x="255200" y="889731"/>
            <a:ext cx="7125112" cy="4051437"/>
          </a:xfrm>
        </p:spPr>
        <p:txBody>
          <a:bodyPr>
            <a:normAutofit/>
          </a:bodyPr>
          <a:lstStyle/>
          <a:p>
            <a:r>
              <a:rPr lang="en-CA" dirty="0" smtClean="0"/>
              <a:t>There are many examples of humans changing habitats</a:t>
            </a:r>
          </a:p>
          <a:p>
            <a:pPr lvl="1"/>
            <a:r>
              <a:rPr lang="en-CA" dirty="0" smtClean="0"/>
              <a:t>Construction of housing and urbanization</a:t>
            </a:r>
          </a:p>
          <a:p>
            <a:pPr lvl="1"/>
            <a:r>
              <a:rPr lang="en-CA" dirty="0" smtClean="0"/>
              <a:t>Logging or clear cutting land for agriculture</a:t>
            </a:r>
          </a:p>
          <a:p>
            <a:pPr lvl="1"/>
            <a:r>
              <a:rPr lang="en-CA" dirty="0" smtClean="0"/>
              <a:t>Dam building</a:t>
            </a:r>
          </a:p>
          <a:p>
            <a:r>
              <a:rPr lang="en-CA" dirty="0" smtClean="0"/>
              <a:t>For example, only about 20% of native prairie grassland still exists</a:t>
            </a:r>
          </a:p>
          <a:p>
            <a:pPr lvl="1"/>
            <a:r>
              <a:rPr lang="en-CA" dirty="0" smtClean="0"/>
              <a:t>Most was cleared for </a:t>
            </a:r>
          </a:p>
          <a:p>
            <a:pPr marL="457200" lvl="1" indent="0">
              <a:buNone/>
            </a:pPr>
            <a:r>
              <a:rPr lang="en-CA" dirty="0" smtClean="0"/>
              <a:t>agriculture</a:t>
            </a:r>
          </a:p>
          <a:p>
            <a:pPr lvl="1"/>
            <a:r>
              <a:rPr lang="en-CA" dirty="0" smtClean="0"/>
              <a:t>This would affect the</a:t>
            </a:r>
          </a:p>
          <a:p>
            <a:pPr marL="457200" lvl="1" indent="0">
              <a:buNone/>
            </a:pPr>
            <a:r>
              <a:rPr lang="en-CA" dirty="0" smtClean="0"/>
              <a:t> native prairie species</a:t>
            </a:r>
          </a:p>
        </p:txBody>
      </p:sp>
      <p:pic>
        <p:nvPicPr>
          <p:cNvPr id="8194" name="Picture 2" descr="http://static.theurbn.com/wp-content/uploads/2011/04/Central-P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1" y="2996952"/>
            <a:ext cx="5646266" cy="38164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581578"/>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Habitat Destruction</a:t>
            </a:r>
            <a:endParaRPr lang="en-CA" dirty="0"/>
          </a:p>
        </p:txBody>
      </p:sp>
      <p:sp>
        <p:nvSpPr>
          <p:cNvPr id="3" name="Content Placeholder 2"/>
          <p:cNvSpPr>
            <a:spLocks noGrp="1"/>
          </p:cNvSpPr>
          <p:nvPr>
            <p:ph idx="1"/>
          </p:nvPr>
        </p:nvSpPr>
        <p:spPr>
          <a:xfrm>
            <a:off x="434347" y="1052736"/>
            <a:ext cx="7125112" cy="4051437"/>
          </a:xfrm>
        </p:spPr>
        <p:txBody>
          <a:bodyPr/>
          <a:lstStyle/>
          <a:p>
            <a:r>
              <a:rPr lang="en-CA" sz="2400" dirty="0"/>
              <a:t>Pollution also destroys natural habitats</a:t>
            </a:r>
          </a:p>
          <a:p>
            <a:pPr lvl="1"/>
            <a:r>
              <a:rPr lang="en-CA" sz="2000" dirty="0"/>
              <a:t>Pesticides, herbicides and fertilizers are washed into water systems and cause the death of species far away </a:t>
            </a:r>
          </a:p>
          <a:p>
            <a:pPr lvl="1"/>
            <a:r>
              <a:rPr lang="en-CA" sz="2000" dirty="0"/>
              <a:t>Chemicals may cause birth defects in animals</a:t>
            </a:r>
          </a:p>
          <a:p>
            <a:pPr marL="0" indent="0">
              <a:buNone/>
            </a:pPr>
            <a:endParaRPr lang="en-CA" dirty="0"/>
          </a:p>
        </p:txBody>
      </p:sp>
      <p:pic>
        <p:nvPicPr>
          <p:cNvPr id="9218" name="Picture 2" descr="https://encrypted-tbn1.google.com/images?q=tbn:ANd9GcTK_0-j_RN_RYYtrBuYFkNaiAPRaOuvuCuHJ7vcGHy-gwN675v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3829857"/>
            <a:ext cx="3096344" cy="30281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630530"/>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dirty="0" smtClean="0"/>
              <a:t>Non-native Species</a:t>
            </a:r>
            <a:endParaRPr lang="en-CA" dirty="0" smtClean="0"/>
          </a:p>
        </p:txBody>
      </p:sp>
      <p:sp>
        <p:nvSpPr>
          <p:cNvPr id="104451" name="Rectangle 3"/>
          <p:cNvSpPr>
            <a:spLocks noGrp="1" noChangeArrowheads="1"/>
          </p:cNvSpPr>
          <p:nvPr>
            <p:ph idx="1"/>
          </p:nvPr>
        </p:nvSpPr>
        <p:spPr>
          <a:xfrm>
            <a:off x="135" y="1867858"/>
            <a:ext cx="7125112" cy="4051437"/>
          </a:xfrm>
        </p:spPr>
        <p:txBody>
          <a:bodyPr/>
          <a:lstStyle/>
          <a:p>
            <a:pPr eaLnBrk="1" hangingPunct="1"/>
            <a:r>
              <a:rPr lang="en-US" dirty="0" smtClean="0"/>
              <a:t>Also known as invasive species</a:t>
            </a:r>
          </a:p>
          <a:p>
            <a:pPr eaLnBrk="1" hangingPunct="1"/>
            <a:r>
              <a:rPr lang="en-US" dirty="0" smtClean="0"/>
              <a:t>When these species arrive in a new area</a:t>
            </a:r>
          </a:p>
          <a:p>
            <a:pPr marL="0" indent="0" eaLnBrk="1" hangingPunct="1">
              <a:buNone/>
            </a:pPr>
            <a:r>
              <a:rPr lang="en-US" dirty="0" smtClean="0"/>
              <a:t>they will compete with native species</a:t>
            </a:r>
          </a:p>
          <a:p>
            <a:pPr marL="0" indent="0" eaLnBrk="1" hangingPunct="1">
              <a:buNone/>
            </a:pPr>
            <a:r>
              <a:rPr lang="en-US" dirty="0" smtClean="0"/>
              <a:t>for the same resources</a:t>
            </a:r>
          </a:p>
          <a:p>
            <a:pPr marL="0" indent="0" eaLnBrk="1" hangingPunct="1">
              <a:buNone/>
            </a:pPr>
            <a:endParaRPr lang="en-US" dirty="0" smtClean="0"/>
          </a:p>
          <a:p>
            <a:pPr marL="0" indent="0" eaLnBrk="1" hangingPunct="1">
              <a:buNone/>
            </a:pPr>
            <a:r>
              <a:rPr lang="en-US" dirty="0" smtClean="0"/>
              <a:t>Examples:</a:t>
            </a:r>
          </a:p>
          <a:p>
            <a:r>
              <a:rPr lang="en-US" dirty="0" smtClean="0"/>
              <a:t>Cattle vs. Buffalo in North America</a:t>
            </a:r>
          </a:p>
          <a:p>
            <a:pPr eaLnBrk="1" hangingPunct="1"/>
            <a:r>
              <a:rPr lang="en-US" dirty="0" smtClean="0"/>
              <a:t>Starling - central park</a:t>
            </a:r>
          </a:p>
          <a:p>
            <a:pPr eaLnBrk="1" hangingPunct="1"/>
            <a:r>
              <a:rPr lang="en-US" dirty="0" smtClean="0"/>
              <a:t>Purple Loosestrife</a:t>
            </a:r>
            <a:endParaRPr lang="en-CA" dirty="0" smtClean="0"/>
          </a:p>
        </p:txBody>
      </p:sp>
      <p:pic>
        <p:nvPicPr>
          <p:cNvPr id="104452" name="Picture 4" descr="Starling(Juv)-winterCoat"/>
          <p:cNvPicPr>
            <a:picLocks noChangeAspect="1" noChangeArrowheads="1"/>
          </p:cNvPicPr>
          <p:nvPr/>
        </p:nvPicPr>
        <p:blipFill>
          <a:blip cstate="print"/>
          <a:srcRect/>
          <a:stretch>
            <a:fillRect/>
          </a:stretch>
        </p:blipFill>
        <p:spPr bwMode="auto">
          <a:xfrm>
            <a:off x="5124231" y="146980"/>
            <a:ext cx="3987800" cy="3552825"/>
          </a:xfrm>
          <a:prstGeom prst="rect">
            <a:avLst/>
          </a:prstGeom>
          <a:noFill/>
          <a:ln w="9525">
            <a:noFill/>
            <a:miter lim="800000"/>
            <a:headEnd/>
            <a:tailEnd/>
          </a:ln>
        </p:spPr>
      </p:pic>
      <p:pic>
        <p:nvPicPr>
          <p:cNvPr id="104453" name="Picture 5" descr="purple_loosestrife"/>
          <p:cNvPicPr>
            <a:picLocks noChangeAspect="1" noChangeArrowheads="1"/>
          </p:cNvPicPr>
          <p:nvPr/>
        </p:nvPicPr>
        <p:blipFill>
          <a:blip r:embed="rId3" cstate="print"/>
          <a:srcRect/>
          <a:stretch>
            <a:fillRect/>
          </a:stretch>
        </p:blipFill>
        <p:spPr bwMode="auto">
          <a:xfrm>
            <a:off x="5124231" y="3731518"/>
            <a:ext cx="2838450" cy="2882900"/>
          </a:xfrm>
          <a:prstGeom prst="rect">
            <a:avLst/>
          </a:prstGeom>
          <a:noFill/>
          <a:ln w="9525">
            <a:noFill/>
            <a:miter lim="800000"/>
            <a:headEnd/>
            <a:tailEnd/>
          </a:ln>
        </p:spPr>
      </p:pic>
      <p:sp>
        <p:nvSpPr>
          <p:cNvPr id="104454" name="Text Box 2"/>
          <p:cNvSpPr txBox="1">
            <a:spLocks noChangeArrowheads="1"/>
          </p:cNvSpPr>
          <p:nvPr/>
        </p:nvSpPr>
        <p:spPr bwMode="auto">
          <a:xfrm>
            <a:off x="7884367" y="5172968"/>
            <a:ext cx="1227663" cy="1569660"/>
          </a:xfrm>
          <a:prstGeom prst="rect">
            <a:avLst/>
          </a:prstGeom>
          <a:noFill/>
          <a:ln w="9525">
            <a:noFill/>
            <a:miter lim="800000"/>
            <a:headEnd/>
            <a:tailEnd/>
          </a:ln>
        </p:spPr>
        <p:txBody>
          <a:bodyPr wrap="square">
            <a:spAutoFit/>
          </a:bodyPr>
          <a:lstStyle/>
          <a:p>
            <a:pPr>
              <a:spcBef>
                <a:spcPct val="50000"/>
              </a:spcBef>
            </a:pPr>
            <a:r>
              <a:rPr lang="en-US" dirty="0">
                <a:hlinkClick r:id="rId4"/>
              </a:rPr>
              <a:t>Fearsome Frogs - link</a:t>
            </a:r>
            <a:endParaRPr lang="en-US" dirty="0"/>
          </a:p>
        </p:txBody>
      </p:sp>
    </p:spTree>
  </p:cSld>
  <p:clrMapOvr>
    <a:masterClrMapping/>
  </p:clrMapOvr>
  <p:timing>
    <p:tnLst>
      <p:par>
        <p:cTn id="1" dur="indefinite" restart="never" nodeType="tmRoot"/>
      </p:par>
    </p:tnLst>
    <p:bldLst>
      <p:bldP spid="104451" grpId="0" build="p" autoUpdateAnimBg="0">
        <p:tmplLst>
          <p:tmpl lvl="1">
            <p:tnLst>
              <p:par>
                <p:cTn presetID="1" presetClass="entr" presetSubtype="0" fill="hold" nodeType="clickEffect">
                  <p:stCondLst>
                    <p:cond delay="0"/>
                  </p:stCondLst>
                  <p:childTnLst>
                    <p:set>
                      <p:cBhvr>
                        <p:cTn dur="1" fill="hold">
                          <p:stCondLst>
                            <p:cond delay="499"/>
                          </p:stCondLst>
                        </p:cTn>
                        <p:tgtEl>
                          <p:spTgt spid="104451"/>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0445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0445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0445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04451"/>
                        </p:tgtEl>
                        <p:attrNameLst>
                          <p:attrName>style.visibility</p:attrName>
                        </p:attrNameLst>
                      </p:cBhvr>
                      <p:to>
                        <p:strVal val="visible"/>
                      </p:to>
                    </p:set>
                  </p:childTnLst>
                </p:cTn>
              </p:par>
            </p:tnLst>
          </p:tmpl>
        </p:tmplLst>
      </p:bldP>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95536" y="19050"/>
            <a:ext cx="7125113" cy="924475"/>
          </a:xfrm>
        </p:spPr>
        <p:txBody>
          <a:bodyPr/>
          <a:lstStyle/>
          <a:p>
            <a:pPr eaLnBrk="1" hangingPunct="1"/>
            <a:r>
              <a:rPr lang="en-US" dirty="0" smtClean="0"/>
              <a:t>Over-Hunting/Fishing</a:t>
            </a:r>
            <a:endParaRPr lang="en-CA" dirty="0" smtClean="0"/>
          </a:p>
        </p:txBody>
      </p:sp>
      <p:pic>
        <p:nvPicPr>
          <p:cNvPr id="105476" name="Picture 4" descr="commercial_fishing_informat"/>
          <p:cNvPicPr>
            <a:picLocks noChangeAspect="1" noChangeArrowheads="1"/>
          </p:cNvPicPr>
          <p:nvPr/>
        </p:nvPicPr>
        <p:blipFill>
          <a:blip r:embed="rId3" cstate="print"/>
          <a:srcRect/>
          <a:stretch>
            <a:fillRect/>
          </a:stretch>
        </p:blipFill>
        <p:spPr bwMode="auto">
          <a:xfrm>
            <a:off x="179512" y="1052735"/>
            <a:ext cx="4726955" cy="261416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5477" name="Picture 5" descr="grizzly1big"/>
          <p:cNvPicPr>
            <a:picLocks noChangeAspect="1" noChangeArrowheads="1"/>
          </p:cNvPicPr>
          <p:nvPr/>
        </p:nvPicPr>
        <p:blipFill>
          <a:blip r:embed="rId4" cstate="print"/>
          <a:srcRect/>
          <a:stretch>
            <a:fillRect/>
          </a:stretch>
        </p:blipFill>
        <p:spPr bwMode="auto">
          <a:xfrm>
            <a:off x="5193158" y="116632"/>
            <a:ext cx="4114800" cy="2952750"/>
          </a:xfrm>
          <a:prstGeom prst="ellipse">
            <a:avLst/>
          </a:prstGeom>
          <a:ln>
            <a:noFill/>
          </a:ln>
          <a:effectLst>
            <a:softEdge rad="112500"/>
          </a:effectLst>
        </p:spPr>
      </p:pic>
      <p:sp>
        <p:nvSpPr>
          <p:cNvPr id="2" name="AutoShape 2" descr="data:image/jpeg;base64,/9j/4AAQSkZJRgABAQAAAQABAAD/2wCEAAkGBhQSEBUUExQWFRQWGBcYFxgVFxoXFxUXFhYXFRoYFxgYHSYeFxojHBcVHy8gIycpLCwsFx4xNTAqNSYrLCkBCQoKDgwOGg8PGiwkHyQsLCwsLCwsLCwsLCwsLCwsLCwpLCwsLCwsLCwsKSwsLCwsLCwsLCwsLCwsKSwsLCwsLP/AABEIAKIBNwMBIgACEQEDEQH/xAAcAAABBQEBAQAAAAAAAAAAAAAGAAIDBAUHAQj/xABAEAACAQIEAwYEBAUDAgYDAAABAhEAAwQSITEFQVEGEyJhcYEykaGxB0LB8BQjUtHxYnLhQ7IVJDOCksI0c6L/xAAaAQACAwEBAAAAAAAAAAAAAAACAwEEBQAG/8QAMREAAgIBAwIFAgUDBQAAAAAAAAECEQMSITEEQRMiUWFxgaEFMjNCsRTR8CM0Q5Hh/9oADAMBAAIRAxEAPwDj2CWSTWtwsfE/sKz7CwnrWrh1yoo96o5JciWPx7OmFa4uYEuozCfDHi1PKTAq7xPtRdxKW2u5Vum0LRdZB7pAc1xujZSRpG9dB/hsJZ4A38RbK3LimNcrXSxDL6oIUmRHhrjGNxRM9X09EB0HudfanqKilFfUJb89hyu1+9KqSSVS2g5D4UUe0fWuucE4EmAYWbr57ad3cxGW3JN0gHuZnxAaHlzGtc+7BYv+HxQvZA5tq+SYhbhUhHadwpMx5V0W7x+zbwC5LodmzXL9yDEtqZJAznaPOfKmxUWrAlIf+IHbELaXD4b87MQOrscxJ6pbB57mKFOBHu2y22KvbhhcIVlF0mZfNoSdTHvsKz8GzXrhvPoz6Wwf+naHPXmd/U1NYvtcNx2HdYe0CMmXVp0DHk7MdteR1gMQGpSl8AUw84ljcQuES5ey5rhFlL5ZYS3HiYMgORjOUEA7mToKm7B27Rv3Et21NtQtxGyElyJUzmaIggmNJAMCubcW4+MQ6ojOcktlvbEgwAiglVhABpuZor4BxtbFzLazWUuImdQQSAyqrMjElpJg+GK6c1dBxT5YcYqxhMcr3nYwLTKfF3eUE5XbQTIK6dRXKMBjxZfD2gCv8NiLqKQsM6t4wxK6lyuVQBtXVD2GR8KFVzMk2mgqAjBiASdX8RBg+lcg4twq9Y4iEuHK5dTsQuaAoYAaQYHrS8GTKrUu3+L7VZM4pvY0uAdpbVvit/EBS9q44Ki8A13NkYgTrlUvoSOUV0j8NsMtwLixaWwIeyFAIBLXJLhj8QMBfUGuM8LwGe+xYlRnMmJHgUkg5dtQRpsKP+B/iNaXBPhnXKhAy5CSRmMsAWIM7ketWI5ttxemmg87U9qrODi4oW5ffMEAJgJOrH6bbz71L2S4klvh6u7IHcG4zbB7t3xEmf8AUSPauW8cxCrgFZlXPc1zgySig+DoNiSOZnaKk4Fi7r4e1aAe5AKqqvr4+TKOWkgk0meaSVtDargo/iHjrT4tVtfCtsTMAZiTOUDQCAKAeI3JurJMSJ11/wCK3OM4JrOJuW7sFreVSRJE5QYBO+8etDuNcFpPWY9OVDEspVA6R2J4ngr2JyXFYd8bgm46qFG9oAAAEtCg+arHOiXi/b1eH4W1h7FwuwXKWUAZ3IlshjQD+rXfnXN8Zwi5hsMLtsBmIQZwNVzrmhRuYB1Mb1qdiuxmIx+W9edVRWOQshe4YgEhQwAEgCW5zyoseWMo2vgWsbvco4vtDiLznvGuKZIdFksIbcu0kgjmIqtaXEpJsmQwKli2YdeurefKuxYTh2FsNoFNwR8ZzOfVLYLUPdp8O5uZrNi84dCHK2SihwTqA+XcZeXKhc23uWljVbI5sLGLQG4tzMVAJXkR6c+Y96xrqhmBYZB/SOUzoPKaNcLc8TpBD922ZGBVgQJ1B5edYS8LBNw3XyohBXTxXXdguRHPhBAhiW2EmuTtisy0xtg2yHLPIGKhIo17b9j/AOBtYcEjvbqFriqwYIwMRI3Ec53npQdcFOTFR4IgKcLZ+se9K2hJAAknQCtu1w2yoId81wojDK2UKxksskauugjaZE10pqPJxl38NlaCCOoO886kwmCLA5SpaQmUzPi0BHI/pWjbQZJ7tiO8ZM7QMwJmLg3zRzBEVncQxAzsLeg2bLsYPLnG3yrk2wTQFq2uL8PjyMAirqXyADMzHRQSM3P0qdu2T25Fq1bSSSTqxJO5JMSfaqXZ/wAJd+iH6n/g03B8EZwHustq3/U+hb/au5rtiHTe5c4nxjEZ1VHYZkVoQRJbfbWp8D2au3CHvs3+0mT7nlVvGcat4bLlt53KiG2GXlrv7VjY3tHfuTLd2vRND896GD8qAptbBG62MOsEqnlzP6mszGdpkA8Ak+elDLNOupPMnf502jOUF3LmL4tcuaEwOg0HvVZUA31PQVGTSL9NKlIZXoTNd/wK8qCvKk7SggFrVVrd4dge8vInKRPkOdY+CWbhPSiBX7nDXL3OMq+raD9flWZKwFuyt247QG+62QT3dsEfESAB0naQBoNKEkl3mN9APoBTLl0knmSdfvWtwjDBVe63w2ln1Y6KB5yaspeHGg+TWweDDr/DhxbORmZgsk6/Dp+ZiYBOwBqbHuLjCwmlm1BueZA0Tzjc1Rwd9rdrN/1rxkeQjT2Ua+4pYm4LNrIpGYzqfzMdST9/lUybS0rlinuy13q3S6hiuXTT+rkvQCJ15QTyqfB8QDBrI0tgAoTquZRBZgdQAJAXcADmSSNWMdkMKdYMz5jWSev0HqatcMuF3uOimVUuzBZyBY1idtdY60E8cnHTEJJLdmrbwqd4oChgQxVrYI1VWMqNz6bk1tXOFm0UZkZboGZgNGtmNFZSNDC5jHIiq3Y/hl7FIt22wS4rnJlMFrirK5Y2HMnoDR92qx5fB93ijN1SM2UtF2J0YgKNCDsYO2+lRhjqhL1Vq/cmdpqy72b7T2cQs4i93byhKKWRGgLC5Z0J8J06eZqj+Lt1ExPD7ziFU3J0VmhQjQQZG8D3NBOEw1l5zDu4UMrKAuh0WJMeo5H1qv2zX+VYC3jcRVuFZzAAZlQ5Z0/KNvKYqcHU6ri+x04V9TXt4mw/D1uoR/EG/dJVRl8F1tJgZSFMAEenOKjPYq46W3L2UBD5GJy/AAcxbnqsD3NavCOJ2P8AwQYdl728llmQ90FC3GcnIHHxsA243jrWTY7QF7SWiLSrmVriXLRzWYYBhZliXLAkRO7MfDU51pk36r7kQB3jJOUB21UZUEasjSc89JmB50V9ieNLatIBkzr4hcJEwNdQd4AgDrG1ZXHbhxWPRLdseJwBbBkkk6qxgAMenIUWdi8OgRrN5xYm5dFtXC5WyOcyd43wmYBEDRec0vT4kUmO2SAbtTiu/wAZfu5QM7FoGo2Gx9poYawO88R0BnzOoGg50W9pxGNvguj+KQyRkIYAjLG45UL3rQa4FkeIwPciNvOKauaGfsPojtz2ZtXMI6K4tXbuRbR0AUghjpsfCGJ8q4nwfAYlcU+AbE3BatuxuKjsgczBjUGCIJ9a7Hx27dtNh2xFlWAeQ1ttnC6KEjNEBsx6D2rk/aXiQsYq/dtJLXrl3KTJMPdZxI65cgjkBS4YvDTjjSUfTvfqRikpTWo6twbDLathUthBA0CiPfK0z6g1LjeM2rIm9dVfIwPkDt9/OuMWcfxGVclgpbLEZRpv/mjDtB2EbEOjM7MsKSNJOx8h1qvJOMkmzYi9atIf2xu2cbazWLqi7aMqVMnXQqTzUjl5Vc7AYZHwz4fGWUFxLou2y6l7bh7eUMg2cgK240Bqvw38P7VmHzMrqDrIh+kqNBFbvZTFq2KtWxp3eZlJ28Stp/t1H1p+GemelblXqcWuGpgF+MAd8UjsWCPaVraMwLW1lhkbKNDMkjXfc1zdbOafIE/ITFdD/FDErdui5bum8kFQ8ZQMp1Cr/TJOvOgbA2x3izsxj5girjavYzY7RNLsFhS/ELdsQTcW5b2D6XLTrt70X9peEd7eNjP390Lkznwi2ttQphdmukxJH5tBQJwHGXMNi0e2627iMQrXJyqYKyY1jX610dsKGxud3csqK+awqsj5WIuNmMDWdG318qRlxuXf7+gLnpYB8Vs/wtg2iAWdgQxHiWQJGu2lYWBdFcM4kDXKPzEbA9BW1234h3mIy6wg5/1N4j7xlHtWHhcMbjhR7nkB1p0FUdybtFnB3n8Rt+ERLHfYEwCdue1VSGuEkknqzGfqa07Nvu7bK0ySdNjERJ6c6qXCOfso5f2qFLfYGzS47bhbRA1yRPoB8t6xCR60QcfWcLYbqB9R/wAUOcqHCvKctz1mppptek08KjylSpVxIqVegUq44LeF29PWn9r8YFW3ZHIZ29W0A+WvvVjh8LBOiqJJ5ADU0KY/GG7dZ23Yz6DkPlFUMS1Sv0FxPMNbzNWvfYSLRMW7UPd835L5xoI9abwuyqKbjbKJ9TyHuaq4TxEltQDmb/U5/QU3UnJt8IlM00vmTdfRmGg/oXkPXn6msvEYksxYjbQSefT9T8qmvY3OpWBuGLkeJQJGnrO3p0qPC2lcEkjT4UHxQDuORPWpXl80uSEii6lW8W515Hzg/wBqnwmMaTsNI3yyp3UxuK9cJ+WTJMmIYa/Lb1qm6a07lE8nTfw57QLYuBO7QF3UAjMZlgCoG4JBnpIrpXaPtRgXUPdU3TBVe7K+FiCCDLb6bjb61864C+FMMY2PP6nei1eL273dd2pBt2SrgkHM+bxOCDou2nSq+lYdUod9zmnKka/aPE2bNu1f+K22a3bNtcihrcEykmWh18R61gYftRbksll1HVVED01JiqnHuMF7C22UKouNcXTUkjKdx5VLwES4hLhI1EWmMkbbKfLlVmDivMkk2TGDkjcscW7yCGnnHPTqNxUl24sqzrmKkayQSOYJGsHar1vijLIvWrbgzIvWlB5fCfAwrJ49hCFLYcta55HJZSPF8BYTyncxRubltJBeGlwWcBaW1jMJfw7K2QZriklTnVjmz5pUSDoQToo2NdD4ViQuHslrJV77E3hkl7jszXCQCfhMmFMRG3OuIYXjmS4P4heepTTMJ1BGwnb9KP07X99dVr1wluQb4MpMaFdRAk6AbedUsz8PatjkYna213eNvqyhcrEAbxzAkEyRPzoevIO+RTrJUa+bjroftRH2icnF3CSCRkEhSoJCLrB1JO8ncmaFuK3gjoxEhWUnqQDMa6bV0XckOa8h0vtJxd7GPbDqTctLbNlbjOCqtei42iZVECFyGYAB8qwcQ1oYhhdUMCTk9QSpjpr96rY3id7HXxiEQCx3zZLYVQbXeAEFjABYi311g1X7R22yI3MgNpB0JMzGxo68rSAwbTsJeJNGHEAKMw1mSfMs2tEY7VYc2rAS6ly60BVWSWP9OmxJ0nag7g+FOKwh74gWtRqYLQRqD68/I1d4JYweGZVtEC4D8UzETOpmJrPql5uTdeVNrTwb/GeII9olJUkkMDoVbYhh1FZHB8cbSsdjl0adVMEj2+81d7QWUujvbRJbTOBzA2b1Hzg+VULNs92QdRE+0eeg1ooLuJzz1LYHe09/vruQgLmtI4A/KxXxD00B9qDEGRgTupE+xoi4q8OtxdgQNNso0+1ZfHLEHMNmrRXCMRO38kiYW3/G2u90tufF4c2wI1WRI+GdRpNHlknDpbzm0gW3dVs5VVygd5bVQDBcgKMuu5oGxmMe2tq/aOV0IYNAMZl10IINM4lxsHApaGpZy0mdEAA59SD8ql7tCt3QP4y+blxn/qYn5mtvCWe5TLA7xt+o5x00+5NecD4OcousN/gHppm+e3oT0qTFMNenM8zrsPKk5clvRENszcVdIkzr18/LqfOs5nmpcXck+5+U1XqxCNIlIKAvecM80J+jA/Ymhw/B7/pRH2afNh7ts9f+5Y/ShxxCj1NDje7XuQiMUjSrymhipUqfaSSBXHDohfM/alTbrSaVciEE/GMT3djL+a5p5hV1PzMD51g4S1mNT8axfeXjHwr4V9F0+pk+9T4du5tlzvsv+48/bf5VUitEK7sD2GcVv/DaX8urH/UeXt+ppl19BbXbn+/vVNGIM7sT6mvbhy6A6/mP6U1QqkEke3nJ0GwPzPWrGBuBSCxCwJnc7QBFUhUltQTqYG/r5UbW1Mh7ll7gkxvuTyPPWqyGGk/5NXsBww3GOwWNC5yg+h/fKqV+yQ0fv6VCa4ORL3nhIO+++5Gxjb/NGv4b4K1fNzOuYW0DOuwgSc3sQPmaDrdgyByYeUgA9eUkV1P8OeFIuFu3LTFu+VlYEfCVGXKTGurE/wCKXOdKhsI29zD7QYyzfNpbVlFCkhYkt8WYglh1M6daMOzIC5BcdQ0bZgGjlQfjrOR4UxJ0O4EzqPnVfFdnWIBYkkgEEi4Qu+YeAllOxB2PWqsqmlexq4oPE5KKs7gmqwrhgd1aGB9Qf+aFu03YS3fEqncncmyQoJ6sgARuu00O9jeH4hLroLrtbCF0lS5AkgBjofbeqb9s+IKCxNtU1yhs8tEHSBv5evSuWq6i/uMajVyX2Azj/C2w14JcKuJlW2zBSJBB2P0o07O4C1fvXCLyqxcm276aSWJZR9oisG9xBcTiLV25Z0AIdZ6n4hOsa1c4TxtLbO6CIkKu0SN5HTT5U16pwXqZXURjCdrgrYm+WuO7NnY7+sRp7CsbE4Q4jEWbWxuXLdsagfEQN20G+5rTswSfl/b6VFw+yLvEMMGkqbwLZZUhVaScyiVgCZ5RUraZO7gaT8ExGFxqDNcUqxuIiDOxCA5WIDZTrl0nY1MHu3w/8QIu5mZs0hs7Ekghtc3KOgmr/aK/bGJNwNcvKCwtC+zOttTrpmJZjMmSd+u9Y+Axxu49muMWYKYLGZaBr9TTI3W45dFkgvElt/J5c4BfNjQtkEEKJkjnPvrW1w/g6HIotFiYJLf1QJ39aLuzVzvbEH4td+RI0/fnV421S5Mef789DVacLY2GSjL4P2XNsljOUiCJ01qLjloWrcHXkI3PlB9K1eOcbyJAImAx5aE6H7/ShTivFi4UdTPtrQpKOyLfTQlmyoof+HWbwIHgJn4TpJ8m6eUVk47sjdNkqrLcZdBlMEjlvpI5ia0xlJ2E+m3nVhcQFTKCY5fsU9TZodT+GdO3sqfsBVzCMLBtuIdQVIPVTprzEEaisPD4U3biWx+YhR5Cd/bU0b9puMjuDbgMx0zRqAN46Hl71ndjOEkubxHhCsF9fCsx6Ej50xzpNnmOp6fwcjinfcvcZYW7cKIAWB5KoiPp96F8W+p9vuKJ+0+it6foR96DsVc19v7UnBHbUVHuUb3xGmV6x1ryrw02ezV6GcdVH0P/ADVHiSw7Dzp/B3i76gj9f0p3HB/MnqoP6VXW2V+6B7mdSpUqsBCqezorH2HvUFS3NFA9zUM4ipVJZsljCgk9BSrnJLlnFnAYcuwp3FMSGeB8KaDzPM/P7VaT+VakfG2i/qfYfes20msnYdaTHzS1enAK9T1Xy6/mO3kPKman2p9xgSSf2K9uMmUZc+bmDBX2500m7PLLb6A+tOW5rsD7VCtbHCuGA+O5GXku2b1jWPIanyGtSo2yNhli1fvmVEhRE6KijoCYUVr4Xszb07xmLn+gZQu2viBLj2FWFuzAAywNFUDMB/22x9fOmlpgeHRgCAkquseJ9yfcb0dRiSotmtf4Hh7StcAj4ozOw1OuVVUDMNvai7sJj0W13QEAEGT4RJHJSdBtv1oEu4nRWmQtt3PmWO3/AHiizspwYnO+wA+bZR9B+lIyadLSQ2MaZV7WYM53grAMiBsQf1ifer3BBaKIznMSdFB1LRsBz99qnxPDiR4h1gRGvUmqlnF2sBDXELOwImOW8Dy196z5R2VGlhy6W73N3g3HMMr3R3qW3XMrKdCp2gzvEb7dKHMTw+01pbqnOpY5gGIESdZBEjyOmpqhxPjOCxLB71kgz/TE+RPPcH2qfimLttaQYdgAVyFdhlG0Dyk//Kgp9i0sq/cVuH4VcS9x1GVYKKQNtOUefTpQpirbW2K6ZjJgEHnP6bV0HhdpbdlLZ8PiBkdQZ102MRrXP+K4d7d51YEMDqG8joR/piD9KvYk0jE6vzyv0NHh511mRr19KscDui3muGPEWX2BDN9SNP8ATVLCOYLHWVnf6kDavXfLbTy1P/uOv3oUt2zS/DoKWRN9jQ4pi5ND9q+VuZxvr5b6VauvIjmDHty+lU79vQVMWbvUQuNIPOC9o+6dFGikSTz2+L1BC6dJrXxfbBDnGgaflodp8wvzrkqYpl2/Y5j3/WomxdwuGJ8qlws8+8bTqgy7Q8bZmAU/Ec0+RAGs+c6coqLAXSzy2pygVkYNJ1mf0rVsAhZBiSfkNKS0em6HAscbLD4oCepMew/xWeeKnUeteXrmhjcVmYl/malILq8ixx1PsV+JYgu32ok7JYk5ihgDJoBtoQfUmJoaw9mWkmOg51r4G8bbqw/KdR1GxE+lG1caPP4+nllxznLmV/8AhN2nf+ZcX/QCP/k0/UD50GXbn2o+7VYUNkuqZBBWRtlIzCfdfma5629Hg/KYOmuRhFKNa9elVgkscOaLg9x9Kl4v8Q9Kgwhh19am4nrFKf6iZHcoUqJOEdgcViEDqoVTsXMT7b0/iH4d4y1r3Yf/AGGaPxIXVj1hm1dA0iyQKnXDtcuZUEkmAKu4Tgd4XAGtsD5gjWjLgHAFw6lm1c7np5ClZMyjwKl5eRcA7Prh0zNq53PTyFKrWJxEmlVJtt2xDkc7x+NzNpsBlX06+p3pmFwD3CAo366D51d4FwJ7zAhSV9KP8DwbxDL+XTbmKs5M6xeWJq4OkeRXLZAuv4fXYnOhPSGrTu/hwndCLjd5z0lflv8AWiZbjd4LQ5iWPlpoKs37fdLIPt7bzVX+oyN8l/8Ao8KV0cuxOAewe70ZgZ+GUaeRncae1OHF5PhAR4M9DG4SZiYPyAFaN3h13FB7yKzAEgAbsJmB1jpWDdUA+LfpqAp8zy2+m1acMjcTHyYtEv4NS3iAVkSqE/CDNx25yd/l7kCpWxXgIOgjw20jbeXPTy0HrWGAynMhkz8Q1kxtp1pXMbKnKpHUCfqedTyDdBCmtsdC0H/ahZj9ZFdB7B8Vm13Z+Ikkeh2+mWuaYS7mtADYKE97hAPuAJ96MOxLD+IcDSBMemkn60rIrQyL3D1woPi+X61nf+HriCxYgMD4ZHTmJ0ifvUztqWO3Wf0qvjsQFAYASRp6bjT2qsx0dijjuBm7bNohCTu0ACNdQBvFZfC+zK2mNsnMw315H77Vdwt+7cJOobp7aGa1uG4GD3h+I6n2H+aEY5MgxOAUW1BJVlYFTOumsHy019KyuOcGXE28vhzgErPhYEbho0KmRqNpB+E6avam5ISDBMjQxpOre33IrDwd+AAAJMtO+RV8KP1JMgeYJB2q1i4orzVsGMNYIDKwKkZVIIiIgEEVFjHAcqdAZHpO1a/FGBuhh+Ya6z4lkRIMEwV1rE4noQT6T/ehrdm1+HRrHKXuv8+5Su3Sp8W4gN6DY1IDM+sVDeuZljw7HUyNDy/4NecOvSuu/wCxXVsW1k/1NN7Ml/h5p9iyD4TsdPTpUq17kgnzqLLKxpb0XMJhI33H1qe7cy2wPKq9vF6a7jnVS/iCVXnoJI26e2tAWnOMFsel5qhjMRlUnnED1p13EbAVmY18zRyX70ajbo87+KdTcfDX1LPC3B1aS3mftRDh8G9z4RoOewHl5mg9cSy7H9ijbgnGldFG0CIosrcd0B03VrRojySWrrW0NtxmtnoNV8xO/pQbxTC5bhIggncbH57eldEvgFZoU4oqknrz1j59aTjyOxHUYdSb7sFSadWrhOA3LzRats/muw9Z0FaB/D/Fg624/wBxAq08kVyzOWGb4QOWmhhNXLxll9RREnYpEH864c3RIge53rc4XwCwSAVB8zvSp5FyhsOlm5Ky12d7TwoBNF+ExYuQZqDCdlsNA8IHpVLjPCDYXvLDEgbiqbkmaqi+AkOGVtGAPrQ9x/gcDNb26VQwfagtAJrZtcRBGtADk6eORVIBMTfC76R1pVF+J3DyhR1PgbcDrXlW8eHXG7MPJg0S0s1uzEouQLEfvXnWxwr4RO8kH1nWsYY8JcDDQNB8pGhqwnGEW62XUEhtPMf3qjK2eki+xbRv/PRAgIZ+YApvbm8RhwibuVQf+4xVe0GvYxe73cEa6CBrJrN7eYw2xbUkZw87z8B5+UiuxRbkgc01GDbYSYfDjC4ZLY3I0PIkcvKuTcdxGbE3MuksZjYkbn3onx34hl8ObWSCREyIB6g70GW3I1+u/wA60MEJJtyMvq80JJKDsnsqQQ5E+cRt061au4zUGYEQYmP871Rv8QdifEYO4BiR6DSnEhysaDbr71ZruZUotu2XeEYvK2VvhBz/AE0+/wBKN+EdpbFm2qrbKtc1LtlCtz1gSd9ia53jMMLZEOGnpyUgEE+oM1u3sUbmEtlYJsu2YdEYHxemse1BkjdWW8ctjow4nNoMWERmkzMZQZ8udMvcQRkBBHwzOnIxr++tc4wfaM90tp228KxMxEeP6R6U8cdJTINYg+IxoOQjf/FI8NjtSOj8P4qgBaQTrv1kzB5aRVqxxpZUaCQSBG4GunzmecVy+9xIpbVbZMzqdtz59K0OB8ZZlbKQSpUMsa92SQ0Ab7pt0NC4NKwlK3QV9rOIq3dHbKHY9e7aFiP9UED51ltdlYXL4lLNEyTaYfy0I2AGYZuskUMtdv3r7sxJaVB1EZwJAE7LAJAgxFa6YqNRG7vqROVrZQTuTLHQR7Cn441FAt7kfG4VB0BgegED/wDkJ8qGbONuO2QEMJjxcvfetfjOKOUIRtuZ6KqRHkVbXfWsfhFgs5I5H71D2tjMWSUZrS6s3U4KvdM7PqAdFHOOpoavXCryNoEjpGn6Vu8RuuqlIOvyjrWMt0KYf99QaDA5NNy3L2Za5Jt1XcuYDGhtKus81lr3YOZTU13GDlRNb7Gliz6YVNr6Fq7iBEVWscXuWGm22VttRINVLmJEA0w3Q2sg0Sj6lbL1Tk/K6Ze4lx17/ja3bSAFHdKFzGNS0bmKywQZj9enqBUd5orQ4Yp7rSBmLDMdzoTHUTlj1psIpGF1WSUnu7Zn3MOennTsFcZGlTr061PiLg33lUMf6m1PrApmLAGVl2/f/NG4plRTlFoNuyl04rwE5QdC39qIL/4ZWgxY3GbWSDEH5UOdmOJqLcKDI5jlOtHXD+JPcAmszJcW9Jv4qnFaipnWxbyLCxoAB9+tPXi2dQDqRUvGuzbX/GhIYcuTUMriijlHGVl3BpW0luOfl4LfG+BNeOe2YaIjkawrWExFhh3iMB15Ua8C4mracxRRaa1dWGAIqNT4IarcF+EYssusmtWyJkEaHesniGHGGvZk/wDTJ+VabYqUBWgT7By9gK7RcCazdLJ8J1HlRN2W7trQD6mn8QYXbLKfigxXLbHa65ZZlA2JGvrVjEtRXzTUV5g0/E6ygw4E8xHzFeVzvjfaa5iYznQcqVXoQ0oy8mbU+Akx/bLD3MALeQC8DoI+pb61PwniWERLN1rgzEw6E/p0muek15UPBFkrqZrcP+13aq2Lg/gzlYGWZdllYKid+ulBd7GO753YuerGfaoFXXp616X111/flRwxqPAnJllkfmLiIDJMZhHh8Wu2xG29QYi4II7tQeozEj5tH0q9hUF4QpIuqPDP516eorMzb1y5FaXHfsNRJNW7fjEADOYAI00Gnz213qpbIqxgGOeR+UFtdpG31ijOfuM4gfG0cjGm3h8P6U/CYkgETGhj3j+1QOkc586ZBBrqCTLuItEt7x9JpYZH3BG4+LbYmpcLiJ338RPyiprFuIg/mXYTrkPnUBlD+IYGDBgk/pTsD3mZu7BY5TMCfDzpFAwkfEJkRvJEH60z+LKg5WZS2jAEiR5xvXExpPcIeyzGHYASJkDTdSqzMzJJHXTzoiuvqRGq90IB1IQzp7t9DQv2YuhsokhlaNfhKtPPkQZ38oolwqeFAedu3MbwXyqR1IzZvahfIyPANcbLC4c0jeATMLmePXn71ncHxZW9pzPOrvaW5/OaYkqh001KyTHmZPvWHZeDPSh02miFPTJMP7rZwCRr+/0oZ4hZCuVbT+kxuOjDqK3OD4wMgn2/sfOqfHsHMeu/QmqOLyTo25PVG0Yv8DOqwfRo+9O/gGPxFV95qCCpjmNx18xXsofiLT51f3Ky8Put/ml/A67atL+bMfKqd4dBH3qy1xRosVE4nTnzJqUV8yUtkl9P78laKtW8V4QsnT5dZ9ar3BXg03ozPkq2Pbj/AL9oqay8oV96ru817beDNEgGrRfwHFmt6cjH0o+4FxyV3jSubGwSCRtV3AcVKEA7DnVbNjtbF/ps2lrVwd54Z2gUoBzFDH4h4XPbF9BqvxR0qPs1eW6g1ooXh4dGRtmEVm20zWaj2OUcG4g4YEHSjjh3Fm2FA+OwbYLEtbb4ZlT5UYcJx6Moqcq3tEY32YT90L1plPMaetD2CxBUtbY7aVs4PEgc6we1Nzu7y3Bs2hpC3YZeDb61yPtPaK4lx1M10AcT6HQ0H9tbQNxXHMQau9M6mU+sjqx36A1NKvKVaZjD1NOt3NfselR0q4iiVn1601zrpp0ppNKag6iUOVKspgiDO0GiPi2ETFYcYm2AHXS8o5xu0DnznmPShiZq9wfirWHkHwto69VoZLuuQ4NcMolNYq5ZVQsH82sSNhMT9fpVjjvDhauMF+GAy9YfX3A2rNd5/fIaRUxlqVojJBrYmvanTb/j/NMiR+/Wmpc86ljXp9utSyEtiJJB6GDWrh+JAeJgoObYidMmWqF1CROUz1GoPM/SnYfE5fyjNIIkTuIj7GoYaHkoQCrZWG4M66kj15VRuGTVm5baYPh8ugOutNuW4G0c/wCxPzqSGbvYTDC5fK5sugI5zBj9aP7PZhgom6PCiroDJKMGB105fWgv8OMFN17pkKoCzyk6mfYfWjsY4kEjY7ek1n9RmlGTUWavSYIzgnJHLu06kYm6D1AHpArGHOt/tp/+QDzK6+xNZGEYFXUqD4ZB5qQRr5g7R51cwvVBMz+ojpyNe5PwfihtNB+EnUUWXba37UKdY06mOn0oCog7P4yRkbXp1HnSs+P9yLPSZv8AjZWYja4PRh16HoahuW0/qaP9p/tW5jsGWlk1YfEIkN5kVjXcYV0IE+4+hqYS1cFyelLz/wAf2ZEqj8oP+5uVNCz4V1PNuVTYewbskmFG5Ow8gOZqLGYwRkt6LzPNqO96XJn5cqW0SveIGg16moaVexTUqKZ4a8p3KvIqTjYwFoNbA9azcTZytFEnAML/ACsx06T61j8WXxmlqW4+dKKNHstx42nAnSur8M4wGAIrhCSDNF3Z/tHlABNU+pxfuiXulzqS0yOhdquALi7Rb84GhrnXDcWbblG3UwaL7XacRANAfaqRf7xfzfekYl4nkZazPRHWHeDx2gM1X7U4oPh99QaBsD2gdRFRY/jbtpPrUx6WakIfWQoJuzOBa+2pgV5294N3NtSTOulYHBe1L4fYSKb2h7UXMVGbRRyq5HC1KyvPqE4tWYteV7XlWjPFXtIilNccKnLTaQrji8mFDLImRvMf56VVuLEfvnzqZHI0Ox3O+nL5V4SCZ38utDYPBqcTcvhrLc8uSfIEEfKCKxFtk8q3WxE4IaDw3oXp8MnT3Aqpafryn4RPnFLg6TXuNyy3T9ig1iBJ3+3r501ZG1WMQI2HvJ1qKKsQpoVqLy2Qd5EiZEjSNQOor27mskGdToT8QIgZtDz1HypuCvDQHQ7eusjX1j2FV8bfLtvIEgHrrqfegUd6GN7WXLzqcoQzGpbrOoDTz6+1Zt67J02/epqa3jIQrGp0ny6RVdRJqUqObsOuzVoph1T+uXb0MQPlFbd3Exp5bVlcOu5RMaRA/wBo0/Sm4zE5VLTy+lYubzSZ6HBUMaBrtKc98kmAoA99TWMg1p2KxBdiTzJNRqa2MUdMUjAyy1zcvU9Ip+GxBRgynUU00yjkrFxdO0GPDbuaW11A06gzP1q7fwK5WzQWGuVhrHXWouD5XwyuDqoIaNSjTOaNiNBv1qpxHiDli10jPuI+Fxtp09KymvNSN+MlptkHaTC5QuQ5bB6D4W6ED9/Ssi3wxW/61oepYfpWpiuM27ltrbtv4gwGzf0kfKh2r2FPTT2MnqFBTuPBqDgSzBxNgecsfstaHD+zmDJPfcQtoB/Rbdp9zFDQMGnO5O8Ubi33EqS9AsXB8NSf5xeOZU6+1WuH4LD3ZFhWIG5ywKC7FvMQOpA+tdOt3Us2FtWRBjxGqGeKx7uTf1OSi7lLgwcRgQDHT6VQv4Ga2XWahxLrbUs2wqrjyO9iq3fAOYjBBBmas5buvSpeIY83GnlyFVK2Yp1uOx3DcL+zOAN7UvAqHtlhhZYIGzc6wMJjnt/CxApYm+9w5mJJ86SsVT1FufUaoaSuXNNp5FMqwVEKlSpVJIqVKlXHFjHD+Y3rVelSoY/lRC4PTXlKlREk0+EetK1v7fqKVKoYJr2R/wCTP/7f/qKpFvuP0pUqQu/yFn7fAzGHb0FMFKlVnF+UTD8qGXahmlSopDUOWku4r2lUPglcnQsN/wCh+/KsrtEf5B9qVKsWP6q+T0E/0n8AdXopUq2Dz48V4u9KlRPgg6PwlAvEAqgBTZ1A0B0I1AoMxzHum12uaeXxbUqVUI/n/wCi/j/26+GZNe0qVXiiI15SpVBxo8IWcQtGYr2lWR13518CpjKHu07GFE6UqVL6T9RE4uWDte0qVbYwe3KrVzalSpcuwDILtQUqVFHgmPAqVKlRBCpUqVccf//Z"/>
          <p:cNvSpPr>
            <a:spLocks noChangeAspect="1" noChangeArrowheads="1"/>
          </p:cNvSpPr>
          <p:nvPr/>
        </p:nvSpPr>
        <p:spPr bwMode="auto">
          <a:xfrm>
            <a:off x="63500" y="-752475"/>
            <a:ext cx="2962275" cy="1543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26628" name="Picture 4" descr="http://2media.nowpublic.net/images/a9/33/a93356b9dd3c4844ecbef251a6bb2c3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2323849"/>
            <a:ext cx="3950498" cy="31076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7544" y="4149080"/>
            <a:ext cx="4104456" cy="1938992"/>
          </a:xfrm>
          <a:prstGeom prst="rect">
            <a:avLst/>
          </a:prstGeom>
          <a:noFill/>
        </p:spPr>
        <p:txBody>
          <a:bodyPr wrap="square" rtlCol="0">
            <a:spAutoFit/>
          </a:bodyPr>
          <a:lstStyle/>
          <a:p>
            <a:pPr marL="342900" indent="-342900" algn="l">
              <a:buFont typeface="Arial" pitchFamily="34" charset="0"/>
              <a:buChar char="•"/>
            </a:pPr>
            <a:r>
              <a:rPr lang="en-CA" dirty="0" smtClean="0"/>
              <a:t>Species like the bison and passenger pigeons have been hunted to a point that they became extinct or very endangered</a:t>
            </a:r>
            <a:endParaRPr lang="en-CA" dirty="0"/>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en-US" dirty="0" smtClean="0"/>
              <a:t>Assignment</a:t>
            </a:r>
          </a:p>
        </p:txBody>
      </p:sp>
      <p:sp>
        <p:nvSpPr>
          <p:cNvPr id="106499" name="Rectangle 3"/>
          <p:cNvSpPr>
            <a:spLocks noGrp="1" noChangeArrowheads="1"/>
          </p:cNvSpPr>
          <p:nvPr>
            <p:ph idx="1"/>
          </p:nvPr>
        </p:nvSpPr>
        <p:spPr>
          <a:xfrm>
            <a:off x="4770" y="1556792"/>
            <a:ext cx="4250090" cy="4051437"/>
          </a:xfrm>
        </p:spPr>
        <p:txBody>
          <a:bodyPr/>
          <a:lstStyle/>
          <a:p>
            <a:pPr eaLnBrk="1" hangingPunct="1"/>
            <a:r>
              <a:rPr lang="en-US" dirty="0" smtClean="0"/>
              <a:t>Read p 56 – 65</a:t>
            </a:r>
          </a:p>
          <a:p>
            <a:pPr eaLnBrk="1" hangingPunct="1"/>
            <a:r>
              <a:rPr lang="en-US" dirty="0" smtClean="0"/>
              <a:t>Check &amp; Reflect p 65  # 2-4, 6 &amp; 7</a:t>
            </a:r>
          </a:p>
        </p:txBody>
      </p:sp>
      <p:pic>
        <p:nvPicPr>
          <p:cNvPr id="22530" name="Picture 2" descr="http://t3.gstatic.com/images?q=tbn:ANd9GcRr8uIxaqrpFh0waaPOIhzA5j8kB-yzi02dz8YhIVTqHh61ITd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4860" y="260648"/>
            <a:ext cx="4824536" cy="63367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1115616" y="30544"/>
            <a:ext cx="7125113" cy="924475"/>
          </a:xfrm>
        </p:spPr>
        <p:txBody>
          <a:bodyPr/>
          <a:lstStyle/>
          <a:p>
            <a:pPr algn="ctr" eaLnBrk="1" hangingPunct="1"/>
            <a:r>
              <a:rPr lang="en-US" dirty="0" smtClean="0"/>
              <a:t>Selecting Desirable Traits</a:t>
            </a:r>
            <a:endParaRPr lang="en-CA"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124744"/>
            <a:ext cx="5184576" cy="388843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7650" name="Picture 2" descr="http://t0.gstatic.com/images?q=tbn:ANd9GcQN-G2nZBSwFrj1eeOhlHEGZnq2dlEw7FVcHHDNESCqg7r2LS4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84291">
            <a:off x="5831300" y="965815"/>
            <a:ext cx="2556870" cy="3150972"/>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27652" name="Picture 4" descr="http://t2.gstatic.com/images?q=tbn:ANd9GcTgUmSdOdCnjHBVJAP-iGNP0M1g99Y10EWASMPvhTR14Z3EXp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06355">
            <a:off x="208254" y="3632658"/>
            <a:ext cx="2304256" cy="307630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7654" name="Picture 6" descr="http://t3.gstatic.com/images?q=tbn:ANd9GcTn3zDLEGV4EWMz4rGE2ioGcz9kFFqS5iz7q_0vN-wRg_jz0R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6865" y="3492322"/>
            <a:ext cx="2613447" cy="32635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100% Natural…</a:t>
            </a:r>
            <a:endParaRPr lang="en-CA" dirty="0"/>
          </a:p>
        </p:txBody>
      </p:sp>
      <p:sp>
        <p:nvSpPr>
          <p:cNvPr id="3" name="Content Placeholder 2"/>
          <p:cNvSpPr>
            <a:spLocks noGrp="1"/>
          </p:cNvSpPr>
          <p:nvPr>
            <p:ph idx="1"/>
          </p:nvPr>
        </p:nvSpPr>
        <p:spPr>
          <a:xfrm>
            <a:off x="251520" y="1052737"/>
            <a:ext cx="8424936" cy="5472608"/>
          </a:xfrm>
        </p:spPr>
        <p:txBody>
          <a:bodyPr/>
          <a:lstStyle/>
          <a:p>
            <a:pPr marL="0" indent="0">
              <a:buNone/>
            </a:pPr>
            <a:r>
              <a:rPr lang="en-CA" b="1" dirty="0" smtClean="0"/>
              <a:t>The Theory of Natural Selection</a:t>
            </a:r>
          </a:p>
          <a:p>
            <a:pPr lvl="1"/>
            <a:r>
              <a:rPr lang="en-CA" dirty="0" smtClean="0"/>
              <a:t>Developed by Charles Darwin</a:t>
            </a:r>
          </a:p>
          <a:p>
            <a:pPr lvl="1"/>
            <a:endParaRPr lang="en-CA" dirty="0"/>
          </a:p>
          <a:p>
            <a:r>
              <a:rPr lang="en-CA" b="1" dirty="0" smtClean="0"/>
              <a:t>Four Statements:</a:t>
            </a:r>
          </a:p>
          <a:p>
            <a:pPr marL="800100" lvl="1" indent="-342900">
              <a:buAutoNum type="arabicParenR"/>
            </a:pPr>
            <a:r>
              <a:rPr lang="en-CA" dirty="0" smtClean="0"/>
              <a:t>All organisms produce more offspring than can possibly survive</a:t>
            </a:r>
          </a:p>
          <a:p>
            <a:pPr marL="800100" lvl="1" indent="-342900">
              <a:buAutoNum type="arabicParenR"/>
            </a:pPr>
            <a:r>
              <a:rPr lang="en-CA" dirty="0" smtClean="0"/>
              <a:t>There is incredible variation within each species</a:t>
            </a:r>
          </a:p>
          <a:p>
            <a:pPr marL="800100" lvl="1" indent="-342900">
              <a:buAutoNum type="arabicParenR"/>
            </a:pPr>
            <a:r>
              <a:rPr lang="en-CA" dirty="0" smtClean="0"/>
              <a:t>Some of these variations increase the chances of an organism surviving to reproduce</a:t>
            </a:r>
          </a:p>
          <a:p>
            <a:pPr marL="800100" lvl="1" indent="-342900">
              <a:buAutoNum type="arabicParenR"/>
            </a:pPr>
            <a:r>
              <a:rPr lang="en-CA" dirty="0" smtClean="0"/>
              <a:t>Overtime, variations that are passed on lead to changes in the genetic characteristics of a species</a:t>
            </a:r>
            <a:endParaRPr lang="en-CA" dirty="0"/>
          </a:p>
        </p:txBody>
      </p:sp>
      <p:pic>
        <p:nvPicPr>
          <p:cNvPr id="10242" name="Picture 2" descr="https://encrypted-tbn2.google.com/images?q=tbn:ANd9GcTSBwX5gia8e3DlUK4_v9KYpSVc6fvHhnoRnUcez8gv7QB4fSfgq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04664"/>
            <a:ext cx="3384376" cy="31563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819591"/>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r>
              <a:rPr lang="en-US" dirty="0" smtClean="0"/>
              <a:t>Artificial Selection</a:t>
            </a:r>
            <a:endParaRPr lang="en-CA" dirty="0" smtClean="0"/>
          </a:p>
        </p:txBody>
      </p:sp>
      <p:sp>
        <p:nvSpPr>
          <p:cNvPr id="108547" name="Rectangle 3"/>
          <p:cNvSpPr>
            <a:spLocks noGrp="1" noChangeArrowheads="1"/>
          </p:cNvSpPr>
          <p:nvPr>
            <p:ph idx="1"/>
          </p:nvPr>
        </p:nvSpPr>
        <p:spPr>
          <a:xfrm>
            <a:off x="176213" y="1401575"/>
            <a:ext cx="4700587" cy="2058987"/>
          </a:xfrm>
        </p:spPr>
        <p:txBody>
          <a:bodyPr/>
          <a:lstStyle/>
          <a:p>
            <a:pPr eaLnBrk="1" hangingPunct="1"/>
            <a:r>
              <a:rPr lang="en-US" dirty="0" smtClean="0"/>
              <a:t>selecting organisms with desirable traits and allowing them to breed</a:t>
            </a:r>
            <a:endParaRPr lang="en-CA" dirty="0" smtClean="0"/>
          </a:p>
        </p:txBody>
      </p:sp>
      <p:pic>
        <p:nvPicPr>
          <p:cNvPr id="108548" name="Picture 5" descr="dogs_sm"/>
          <p:cNvPicPr>
            <a:picLocks noChangeAspect="1" noChangeArrowheads="1"/>
          </p:cNvPicPr>
          <p:nvPr/>
        </p:nvPicPr>
        <p:blipFill>
          <a:blip r:embed="rId2" cstate="print"/>
          <a:srcRect/>
          <a:stretch>
            <a:fillRect/>
          </a:stretch>
        </p:blipFill>
        <p:spPr bwMode="auto">
          <a:xfrm>
            <a:off x="4876800" y="1371600"/>
            <a:ext cx="3943350" cy="5257800"/>
          </a:xfrm>
          <a:prstGeom prst="rect">
            <a:avLst/>
          </a:prstGeom>
          <a:noFill/>
          <a:ln w="9525">
            <a:noFill/>
            <a:miter lim="800000"/>
            <a:headEnd/>
            <a:tailEnd/>
          </a:ln>
        </p:spPr>
      </p:pic>
      <p:pic>
        <p:nvPicPr>
          <p:cNvPr id="6" name="Picture 6" descr="http://a2.sphotos.ak.fbcdn.net/hphotos-ak-snc7/311450_10150298721696172_514901171_8205857_514612106_n.jpg"/>
          <p:cNvPicPr>
            <a:picLocks noChangeAspect="1" noChangeArrowheads="1"/>
          </p:cNvPicPr>
          <p:nvPr/>
        </p:nvPicPr>
        <p:blipFill rotWithShape="1">
          <a:blip r:embed="rId3">
            <a:extLst>
              <a:ext uri="{28A0092B-C50C-407E-A947-70E740481C1C}">
                <a14:useLocalDpi xmlns:a14="http://schemas.microsoft.com/office/drawing/2010/main" val="0"/>
              </a:ext>
            </a:extLst>
          </a:blip>
          <a:srcRect l="25521" t="40779" r="42238"/>
          <a:stretch/>
        </p:blipFill>
        <p:spPr bwMode="auto">
          <a:xfrm>
            <a:off x="1331640" y="3362081"/>
            <a:ext cx="2505213" cy="34655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7125113" cy="924475"/>
          </a:xfrm>
        </p:spPr>
        <p:txBody>
          <a:bodyPr/>
          <a:lstStyle/>
          <a:p>
            <a:r>
              <a:rPr lang="en-CA" dirty="0" smtClean="0"/>
              <a:t>Artificial Selection</a:t>
            </a:r>
            <a:endParaRPr lang="en-CA" dirty="0"/>
          </a:p>
        </p:txBody>
      </p:sp>
      <p:sp>
        <p:nvSpPr>
          <p:cNvPr id="3" name="Content Placeholder 2"/>
          <p:cNvSpPr>
            <a:spLocks noGrp="1"/>
          </p:cNvSpPr>
          <p:nvPr>
            <p:ph idx="1"/>
          </p:nvPr>
        </p:nvSpPr>
        <p:spPr>
          <a:xfrm>
            <a:off x="179512" y="1124744"/>
            <a:ext cx="7125112" cy="4789991"/>
          </a:xfrm>
        </p:spPr>
        <p:txBody>
          <a:bodyPr>
            <a:normAutofit/>
          </a:bodyPr>
          <a:lstStyle/>
          <a:p>
            <a:r>
              <a:rPr lang="en-CA" sz="2000" dirty="0" smtClean="0"/>
              <a:t>By breeding to produce the traits that we </a:t>
            </a:r>
          </a:p>
          <a:p>
            <a:pPr marL="0" indent="0">
              <a:buNone/>
            </a:pPr>
            <a:r>
              <a:rPr lang="en-CA" sz="2000" dirty="0" smtClean="0"/>
              <a:t>want, humans are using artificial selection.</a:t>
            </a:r>
          </a:p>
          <a:p>
            <a:pPr lvl="1"/>
            <a:r>
              <a:rPr lang="en-CA" sz="1800" dirty="0" smtClean="0"/>
              <a:t>Some examples:</a:t>
            </a:r>
          </a:p>
          <a:p>
            <a:pPr lvl="2"/>
            <a:r>
              <a:rPr lang="en-CA" sz="1800" dirty="0" smtClean="0"/>
              <a:t>Dairy cows to produce more milk</a:t>
            </a:r>
          </a:p>
          <a:p>
            <a:pPr lvl="2"/>
            <a:r>
              <a:rPr lang="en-CA" sz="1800" dirty="0" smtClean="0"/>
              <a:t>Beef cattle to produce more/better </a:t>
            </a:r>
          </a:p>
          <a:p>
            <a:pPr marL="914400" lvl="2" indent="0">
              <a:buNone/>
            </a:pPr>
            <a:r>
              <a:rPr lang="en-CA" sz="1800" dirty="0" smtClean="0"/>
              <a:t>meat</a:t>
            </a:r>
          </a:p>
          <a:p>
            <a:pPr lvl="2"/>
            <a:r>
              <a:rPr lang="en-CA" sz="1800" dirty="0" smtClean="0"/>
              <a:t>Sheep to produce better wool or meat</a:t>
            </a:r>
          </a:p>
          <a:p>
            <a:pPr lvl="2"/>
            <a:r>
              <a:rPr lang="en-CA" sz="1800" dirty="0" smtClean="0"/>
              <a:t>Chickens to lay more eggs</a:t>
            </a:r>
          </a:p>
          <a:p>
            <a:pPr marL="914400" lvl="2" indent="0">
              <a:buNone/>
            </a:pPr>
            <a:endParaRPr lang="en-CA" dirty="0" smtClean="0"/>
          </a:p>
          <a:p>
            <a:r>
              <a:rPr lang="en-US" sz="2000" dirty="0"/>
              <a:t>This is also referred to as selective breeding:</a:t>
            </a:r>
          </a:p>
          <a:p>
            <a:pPr lvl="1"/>
            <a:r>
              <a:rPr lang="en-US" sz="1800" dirty="0"/>
              <a:t>Breeding to organisms with </a:t>
            </a:r>
            <a:r>
              <a:rPr lang="en-US" sz="1800" dirty="0" smtClean="0"/>
              <a:t>desirable </a:t>
            </a:r>
            <a:r>
              <a:rPr lang="en-US" sz="1800" dirty="0"/>
              <a:t>traits to bring the beneficial traits together in one organism</a:t>
            </a:r>
            <a:endParaRPr lang="en-CA" sz="1800" dirty="0"/>
          </a:p>
          <a:p>
            <a:endParaRPr lang="en-CA" dirty="0" smtClean="0"/>
          </a:p>
        </p:txBody>
      </p:sp>
      <p:pic>
        <p:nvPicPr>
          <p:cNvPr id="11266" name="Picture 2" descr="https://encrypted-tbn3.google.com/images?q=tbn:ANd9GcRqVgfNgCHAjpQJzdFFm-TLCnVJpugkPrvUHNlld3dznWak4LtU"/>
          <p:cNvPicPr>
            <a:picLocks noChangeAspect="1" noChangeArrowheads="1"/>
          </p:cNvPicPr>
          <p:nvPr/>
        </p:nvPicPr>
        <p:blipFill rotWithShape="1">
          <a:blip r:embed="rId2">
            <a:extLst>
              <a:ext uri="{28A0092B-C50C-407E-A947-70E740481C1C}">
                <a14:useLocalDpi xmlns:a14="http://schemas.microsoft.com/office/drawing/2010/main" val="0"/>
              </a:ext>
            </a:extLst>
          </a:blip>
          <a:srcRect l="6223" b="11075"/>
          <a:stretch/>
        </p:blipFill>
        <p:spPr bwMode="auto">
          <a:xfrm>
            <a:off x="5868145" y="1340048"/>
            <a:ext cx="3275856" cy="26161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019874"/>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dirty="0" smtClean="0"/>
              <a:t>Artificial Insemination</a:t>
            </a:r>
            <a:endParaRPr lang="en-CA" dirty="0" smtClean="0"/>
          </a:p>
        </p:txBody>
      </p:sp>
      <p:sp>
        <p:nvSpPr>
          <p:cNvPr id="111619" name="Rectangle 3"/>
          <p:cNvSpPr>
            <a:spLocks noGrp="1" noChangeArrowheads="1"/>
          </p:cNvSpPr>
          <p:nvPr>
            <p:ph idx="1"/>
          </p:nvPr>
        </p:nvSpPr>
        <p:spPr>
          <a:xfrm>
            <a:off x="-52387" y="1531937"/>
            <a:ext cx="5157787" cy="4114800"/>
          </a:xfrm>
        </p:spPr>
        <p:txBody>
          <a:bodyPr/>
          <a:lstStyle/>
          <a:p>
            <a:pPr eaLnBrk="1" hangingPunct="1"/>
            <a:r>
              <a:rPr lang="en-US" dirty="0" smtClean="0"/>
              <a:t>sperm cells artificially inserted into many female organisms to produce many more offspring than could occur naturally</a:t>
            </a:r>
            <a:endParaRPr lang="en-US" dirty="0"/>
          </a:p>
          <a:p>
            <a:pPr eaLnBrk="1" hangingPunct="1"/>
            <a:r>
              <a:rPr lang="en-US" dirty="0" smtClean="0"/>
              <a:t>Advantages:</a:t>
            </a:r>
          </a:p>
          <a:p>
            <a:pPr lvl="1"/>
            <a:r>
              <a:rPr lang="en-US" dirty="0" smtClean="0"/>
              <a:t>More offspring</a:t>
            </a:r>
          </a:p>
          <a:p>
            <a:pPr lvl="1"/>
            <a:r>
              <a:rPr lang="en-US" dirty="0" smtClean="0"/>
              <a:t>Small vials are easier to move than a bull</a:t>
            </a:r>
          </a:p>
        </p:txBody>
      </p:sp>
      <p:pic>
        <p:nvPicPr>
          <p:cNvPr id="111620" name="Picture 5" descr="AI horse"/>
          <p:cNvPicPr>
            <a:picLocks noChangeAspect="1" noChangeArrowheads="1"/>
          </p:cNvPicPr>
          <p:nvPr/>
        </p:nvPicPr>
        <p:blipFill>
          <a:blip r:embed="rId2" cstate="print"/>
          <a:srcRect/>
          <a:stretch>
            <a:fillRect/>
          </a:stretch>
        </p:blipFill>
        <p:spPr bwMode="auto">
          <a:xfrm>
            <a:off x="5088108" y="3140968"/>
            <a:ext cx="3810000" cy="3063875"/>
          </a:xfrm>
          <a:prstGeom prst="rect">
            <a:avLst/>
          </a:prstGeom>
          <a:noFill/>
          <a:ln w="9525">
            <a:noFill/>
            <a:miter lim="800000"/>
            <a:headEnd/>
            <a:tailEnd/>
          </a:ln>
        </p:spPr>
      </p:pic>
      <p:pic>
        <p:nvPicPr>
          <p:cNvPr id="111621" name="Picture 4" descr="insemination"/>
          <p:cNvPicPr>
            <a:picLocks noChangeAspect="1" noChangeArrowheads="1"/>
          </p:cNvPicPr>
          <p:nvPr/>
        </p:nvPicPr>
        <p:blipFill>
          <a:blip r:embed="rId3" cstate="print"/>
          <a:srcRect/>
          <a:stretch>
            <a:fillRect/>
          </a:stretch>
        </p:blipFill>
        <p:spPr bwMode="auto">
          <a:xfrm>
            <a:off x="6300192" y="1340768"/>
            <a:ext cx="1828800" cy="1500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dirty="0" smtClean="0"/>
              <a:t>In Vitro Fertilization</a:t>
            </a:r>
            <a:endParaRPr lang="en-CA" dirty="0" smtClean="0"/>
          </a:p>
        </p:txBody>
      </p:sp>
      <p:sp>
        <p:nvSpPr>
          <p:cNvPr id="112643" name="Rectangle 3"/>
          <p:cNvSpPr>
            <a:spLocks noGrp="1" noChangeArrowheads="1"/>
          </p:cNvSpPr>
          <p:nvPr>
            <p:ph idx="1"/>
          </p:nvPr>
        </p:nvSpPr>
        <p:spPr>
          <a:xfrm>
            <a:off x="179512" y="834888"/>
            <a:ext cx="7125112" cy="4051437"/>
          </a:xfrm>
        </p:spPr>
        <p:txBody>
          <a:bodyPr/>
          <a:lstStyle/>
          <a:p>
            <a:pPr eaLnBrk="1" hangingPunct="1"/>
            <a:r>
              <a:rPr lang="en-US" dirty="0" smtClean="0"/>
              <a:t>“in glass” fertilization</a:t>
            </a:r>
          </a:p>
          <a:p>
            <a:pPr eaLnBrk="1" hangingPunct="1"/>
            <a:r>
              <a:rPr lang="en-US" dirty="0" smtClean="0"/>
              <a:t>sperm cells and ova are harvested with fertilization occurring in a petri plate then implanted</a:t>
            </a:r>
            <a:endParaRPr lang="en-CA" dirty="0" smtClean="0"/>
          </a:p>
        </p:txBody>
      </p:sp>
      <p:pic>
        <p:nvPicPr>
          <p:cNvPr id="112644" name="Picture 4" descr="_140090_insemination_under_micro_300_(22-05-98)grab"/>
          <p:cNvPicPr>
            <a:picLocks noChangeAspect="1" noChangeArrowheads="1"/>
          </p:cNvPicPr>
          <p:nvPr/>
        </p:nvPicPr>
        <p:blipFill>
          <a:blip r:embed="rId2" cstate="print"/>
          <a:srcRect/>
          <a:stretch>
            <a:fillRect/>
          </a:stretch>
        </p:blipFill>
        <p:spPr bwMode="auto">
          <a:xfrm>
            <a:off x="762000" y="3733800"/>
            <a:ext cx="3962400" cy="2378075"/>
          </a:xfrm>
          <a:prstGeom prst="rect">
            <a:avLst/>
          </a:prstGeom>
          <a:noFill/>
          <a:ln w="9525">
            <a:noFill/>
            <a:miter lim="800000"/>
            <a:headEnd/>
            <a:tailEnd/>
          </a:ln>
        </p:spPr>
      </p:pic>
      <p:pic>
        <p:nvPicPr>
          <p:cNvPr id="112645" name="Picture 5" descr="petri-dish"/>
          <p:cNvPicPr>
            <a:picLocks noChangeAspect="1" noChangeArrowheads="1"/>
          </p:cNvPicPr>
          <p:nvPr/>
        </p:nvPicPr>
        <p:blipFill>
          <a:blip r:embed="rId3" cstate="print"/>
          <a:srcRect/>
          <a:stretch>
            <a:fillRect/>
          </a:stretch>
        </p:blipFill>
        <p:spPr bwMode="auto">
          <a:xfrm>
            <a:off x="5410200" y="3657600"/>
            <a:ext cx="3276600" cy="2457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dirty="0" smtClean="0"/>
              <a:t>Biotechnology</a:t>
            </a:r>
            <a:endParaRPr lang="en-CA" dirty="0" smtClean="0"/>
          </a:p>
        </p:txBody>
      </p:sp>
      <p:sp>
        <p:nvSpPr>
          <p:cNvPr id="109571" name="Rectangle 3"/>
          <p:cNvSpPr>
            <a:spLocks noGrp="1" noChangeArrowheads="1"/>
          </p:cNvSpPr>
          <p:nvPr>
            <p:ph idx="1"/>
          </p:nvPr>
        </p:nvSpPr>
        <p:spPr>
          <a:xfrm>
            <a:off x="323528" y="2292933"/>
            <a:ext cx="7672387" cy="4114800"/>
          </a:xfrm>
        </p:spPr>
        <p:txBody>
          <a:bodyPr/>
          <a:lstStyle/>
          <a:p>
            <a:pPr eaLnBrk="1" hangingPunct="1"/>
            <a:r>
              <a:rPr lang="en-US" dirty="0" smtClean="0"/>
              <a:t>Genetic technology has developed to the point                   where plant and animal genetic composition                          can be altered to produce desired characteristics</a:t>
            </a:r>
            <a:endParaRPr lang="en-CA" dirty="0" smtClean="0"/>
          </a:p>
        </p:txBody>
      </p:sp>
      <p:pic>
        <p:nvPicPr>
          <p:cNvPr id="109572" name="Picture 4" descr="micropippette"/>
          <p:cNvPicPr>
            <a:picLocks noChangeAspect="1" noChangeArrowheads="1" noCrop="1"/>
          </p:cNvPicPr>
          <p:nvPr/>
        </p:nvPicPr>
        <p:blipFill>
          <a:blip r:embed="rId2" cstate="print"/>
          <a:srcRect/>
          <a:stretch>
            <a:fillRect/>
          </a:stretch>
        </p:blipFill>
        <p:spPr bwMode="auto">
          <a:xfrm>
            <a:off x="5181600" y="914400"/>
            <a:ext cx="3597275" cy="2770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043608" y="188640"/>
            <a:ext cx="7125113" cy="924475"/>
          </a:xfrm>
        </p:spPr>
        <p:txBody>
          <a:bodyPr/>
          <a:lstStyle/>
          <a:p>
            <a:pPr eaLnBrk="1" hangingPunct="1"/>
            <a:r>
              <a:rPr lang="en-US" dirty="0" smtClean="0"/>
              <a:t>Plant &amp; Animal Clones</a:t>
            </a:r>
            <a:endParaRPr lang="en-CA" dirty="0" smtClean="0"/>
          </a:p>
        </p:txBody>
      </p:sp>
      <p:sp>
        <p:nvSpPr>
          <p:cNvPr id="110595" name="Rectangle 3"/>
          <p:cNvSpPr>
            <a:spLocks noGrp="1" noChangeArrowheads="1"/>
          </p:cNvSpPr>
          <p:nvPr>
            <p:ph idx="1"/>
          </p:nvPr>
        </p:nvSpPr>
        <p:spPr/>
        <p:txBody>
          <a:bodyPr/>
          <a:lstStyle/>
          <a:p>
            <a:pPr lvl="4" eaLnBrk="1" hangingPunct="1">
              <a:lnSpc>
                <a:spcPct val="90000"/>
              </a:lnSpc>
              <a:buFont typeface="Wingdings" pitchFamily="2" charset="2"/>
              <a:buNone/>
            </a:pPr>
            <a:endParaRPr lang="en-US" dirty="0" smtClean="0"/>
          </a:p>
          <a:p>
            <a:pPr eaLnBrk="1" hangingPunct="1">
              <a:lnSpc>
                <a:spcPct val="90000"/>
              </a:lnSpc>
              <a:buFont typeface="Wingdings" pitchFamily="2" charset="2"/>
              <a:buNone/>
            </a:pPr>
            <a:r>
              <a:rPr lang="en-US" dirty="0" smtClean="0"/>
              <a:t>	                               Venus Flytrap </a:t>
            </a:r>
            <a:r>
              <a:rPr lang="en-US" sz="2000" dirty="0" smtClean="0"/>
              <a:t>(2001)</a:t>
            </a:r>
          </a:p>
          <a:p>
            <a:pPr eaLnBrk="1" hangingPunct="1">
              <a:lnSpc>
                <a:spcPct val="90000"/>
              </a:lnSpc>
            </a:pPr>
            <a:endParaRPr lang="en-US" dirty="0" smtClean="0"/>
          </a:p>
          <a:p>
            <a:pPr eaLnBrk="1" hangingPunct="1">
              <a:lnSpc>
                <a:spcPct val="90000"/>
              </a:lnSpc>
            </a:pPr>
            <a:endParaRPr lang="en-US" dirty="0" smtClean="0"/>
          </a:p>
          <a:p>
            <a:pPr eaLnBrk="1" hangingPunct="1">
              <a:lnSpc>
                <a:spcPct val="90000"/>
              </a:lnSpc>
            </a:pPr>
            <a:endParaRPr lang="en-US" dirty="0" smtClean="0"/>
          </a:p>
          <a:p>
            <a:pPr eaLnBrk="1" hangingPunct="1">
              <a:lnSpc>
                <a:spcPct val="90000"/>
              </a:lnSpc>
            </a:pPr>
            <a:endParaRPr lang="en-US" dirty="0" smtClean="0"/>
          </a:p>
          <a:p>
            <a:pPr eaLnBrk="1" hangingPunct="1">
              <a:lnSpc>
                <a:spcPct val="90000"/>
              </a:lnSpc>
              <a:buFont typeface="Wingdings" pitchFamily="2" charset="2"/>
              <a:buNone/>
            </a:pPr>
            <a:r>
              <a:rPr lang="en-US" dirty="0" smtClean="0"/>
              <a:t>				Copy Cat</a:t>
            </a:r>
          </a:p>
          <a:p>
            <a:pPr eaLnBrk="1" hangingPunct="1">
              <a:lnSpc>
                <a:spcPct val="90000"/>
              </a:lnSpc>
              <a:buFont typeface="Wingdings" pitchFamily="2" charset="2"/>
              <a:buNone/>
            </a:pPr>
            <a:r>
              <a:rPr lang="en-US" dirty="0" smtClean="0"/>
              <a:t>					 </a:t>
            </a:r>
            <a:r>
              <a:rPr lang="en-US" sz="2000" dirty="0" smtClean="0"/>
              <a:t>(2002)</a:t>
            </a:r>
            <a:endParaRPr lang="en-CA" sz="2000" dirty="0" smtClean="0"/>
          </a:p>
        </p:txBody>
      </p:sp>
      <p:pic>
        <p:nvPicPr>
          <p:cNvPr id="110596" name="Picture 4" descr="copy cat"/>
          <p:cNvPicPr>
            <a:picLocks noChangeAspect="1" noChangeArrowheads="1"/>
          </p:cNvPicPr>
          <p:nvPr/>
        </p:nvPicPr>
        <p:blipFill>
          <a:blip r:embed="rId2" cstate="print"/>
          <a:srcRect/>
          <a:stretch>
            <a:fillRect/>
          </a:stretch>
        </p:blipFill>
        <p:spPr bwMode="auto">
          <a:xfrm>
            <a:off x="4644008" y="3664032"/>
            <a:ext cx="3929062" cy="2357438"/>
          </a:xfrm>
          <a:prstGeom prst="rect">
            <a:avLst/>
          </a:prstGeom>
          <a:noFill/>
          <a:ln w="9525">
            <a:noFill/>
            <a:miter lim="800000"/>
            <a:headEnd/>
            <a:tailEnd/>
          </a:ln>
        </p:spPr>
      </p:pic>
      <p:pic>
        <p:nvPicPr>
          <p:cNvPr id="110597" name="Picture 5" descr="flytrap"/>
          <p:cNvPicPr>
            <a:picLocks noChangeAspect="1" noChangeArrowheads="1"/>
          </p:cNvPicPr>
          <p:nvPr/>
        </p:nvPicPr>
        <p:blipFill>
          <a:blip r:embed="rId3" cstate="print"/>
          <a:srcRect/>
          <a:stretch>
            <a:fillRect/>
          </a:stretch>
        </p:blipFill>
        <p:spPr bwMode="auto">
          <a:xfrm>
            <a:off x="179512" y="1196752"/>
            <a:ext cx="3314700" cy="2905125"/>
          </a:xfrm>
          <a:prstGeom prst="rect">
            <a:avLst/>
          </a:prstGeom>
          <a:noFill/>
          <a:ln w="9525">
            <a:noFill/>
            <a:miter lim="800000"/>
            <a:headEnd/>
            <a:tailEnd/>
          </a:ln>
        </p:spPr>
      </p:pic>
      <p:sp>
        <p:nvSpPr>
          <p:cNvPr id="6" name="Rectangle 5"/>
          <p:cNvSpPr/>
          <p:nvPr/>
        </p:nvSpPr>
        <p:spPr>
          <a:xfrm>
            <a:off x="-468560" y="6021288"/>
            <a:ext cx="5616624" cy="646331"/>
          </a:xfrm>
          <a:prstGeom prst="rect">
            <a:avLst/>
          </a:prstGeom>
        </p:spPr>
        <p:txBody>
          <a:bodyPr wrap="square">
            <a:spAutoFit/>
          </a:bodyPr>
          <a:lstStyle/>
          <a:p>
            <a:r>
              <a:rPr lang="en-CA" sz="1800" dirty="0" smtClean="0">
                <a:hlinkClick r:id="rId4"/>
              </a:rPr>
              <a:t>http://www.gizmag.com/attempt-to-clone-mammoth/17658/</a:t>
            </a:r>
            <a:r>
              <a:rPr lang="en-CA" sz="1800" dirty="0" smtClean="0"/>
              <a:t> </a:t>
            </a:r>
            <a:endParaRPr lang="en-CA" sz="1800" dirty="0"/>
          </a:p>
        </p:txBody>
      </p:sp>
    </p:spTree>
  </p:cSld>
  <p:clrMapOvr>
    <a:masterClrMapping/>
  </p:clrMapOvr>
  <p:timing>
    <p:tnLst>
      <p:par>
        <p:cTn id="1" dur="indefinite" restart="never" nodeType="tmRoot"/>
      </p:par>
    </p:tnLst>
    <p:bldLst>
      <p:bldP spid="110595" grpId="0" build="p" autoUpdateAnimBg="0">
        <p:tmplLst>
          <p:tmpl lvl="1">
            <p:tnLst>
              <p:par>
                <p:cTn presetID="1" presetClass="entr" presetSubtype="0" fill="hold" nodeType="clickEffect">
                  <p:stCondLst>
                    <p:cond delay="0"/>
                  </p:stCondLst>
                  <p:childTnLst>
                    <p:set>
                      <p:cBhvr>
                        <p:cTn dur="1" fill="hold">
                          <p:stCondLst>
                            <p:cond delay="499"/>
                          </p:stCondLst>
                        </p:cTn>
                        <p:tgtEl>
                          <p:spTgt spid="110595"/>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1059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1059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1059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10595"/>
                        </p:tgtEl>
                        <p:attrNameLst>
                          <p:attrName>style.visibility</p:attrName>
                        </p:attrNameLst>
                      </p:cBhvr>
                      <p:to>
                        <p:strVal val="visible"/>
                      </p:to>
                    </p:set>
                  </p:childTnLst>
                </p:cTn>
              </p:par>
            </p:tnLst>
          </p:tmpl>
        </p:tmplLst>
      </p:bldP>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r>
              <a:rPr lang="en-US" dirty="0" smtClean="0"/>
              <a:t>Genetic Engineering</a:t>
            </a:r>
            <a:endParaRPr lang="en-CA" dirty="0" smtClean="0"/>
          </a:p>
        </p:txBody>
      </p:sp>
      <p:sp>
        <p:nvSpPr>
          <p:cNvPr id="113667" name="Rectangle 3"/>
          <p:cNvSpPr>
            <a:spLocks noGrp="1" noChangeArrowheads="1"/>
          </p:cNvSpPr>
          <p:nvPr>
            <p:ph idx="1"/>
          </p:nvPr>
        </p:nvSpPr>
        <p:spPr>
          <a:xfrm>
            <a:off x="328613" y="1941513"/>
            <a:ext cx="5233987" cy="4114800"/>
          </a:xfrm>
        </p:spPr>
        <p:txBody>
          <a:bodyPr/>
          <a:lstStyle/>
          <a:p>
            <a:pPr eaLnBrk="1" hangingPunct="1"/>
            <a:r>
              <a:rPr lang="en-US" dirty="0" smtClean="0"/>
              <a:t>Alters the DNA of an organism</a:t>
            </a:r>
          </a:p>
          <a:p>
            <a:pPr eaLnBrk="1" hangingPunct="1"/>
            <a:r>
              <a:rPr lang="en-US" dirty="0" smtClean="0"/>
              <a:t>Transgenic insertion of genes</a:t>
            </a:r>
          </a:p>
          <a:p>
            <a:pPr eaLnBrk="1" hangingPunct="1"/>
            <a:r>
              <a:rPr lang="en-US" dirty="0" smtClean="0"/>
              <a:t>GM foods</a:t>
            </a:r>
            <a:endParaRPr lang="en-CA" dirty="0" smtClean="0"/>
          </a:p>
        </p:txBody>
      </p:sp>
      <p:pic>
        <p:nvPicPr>
          <p:cNvPr id="113668" name="Picture 4" descr="kac-bunny"/>
          <p:cNvPicPr>
            <a:picLocks noChangeAspect="1" noChangeArrowheads="1"/>
          </p:cNvPicPr>
          <p:nvPr/>
        </p:nvPicPr>
        <p:blipFill>
          <a:blip r:embed="rId2" cstate="print"/>
          <a:srcRect/>
          <a:stretch>
            <a:fillRect/>
          </a:stretch>
        </p:blipFill>
        <p:spPr bwMode="auto">
          <a:xfrm>
            <a:off x="5410200" y="3935413"/>
            <a:ext cx="3733800" cy="2922587"/>
          </a:xfrm>
          <a:prstGeom prst="rect">
            <a:avLst/>
          </a:prstGeom>
          <a:noFill/>
          <a:ln w="9525">
            <a:noFill/>
            <a:miter lim="800000"/>
            <a:headEnd/>
            <a:tailEnd/>
          </a:ln>
        </p:spPr>
      </p:pic>
      <p:pic>
        <p:nvPicPr>
          <p:cNvPr id="113669" name="Picture 5" descr="pig glow"/>
          <p:cNvPicPr>
            <a:picLocks noChangeAspect="1" noChangeArrowheads="1"/>
          </p:cNvPicPr>
          <p:nvPr/>
        </p:nvPicPr>
        <p:blipFill>
          <a:blip r:embed="rId3" cstate="print"/>
          <a:srcRect/>
          <a:stretch>
            <a:fillRect/>
          </a:stretch>
        </p:blipFill>
        <p:spPr bwMode="auto">
          <a:xfrm>
            <a:off x="5105400" y="1524000"/>
            <a:ext cx="3159125" cy="2363788"/>
          </a:xfrm>
          <a:prstGeom prst="rect">
            <a:avLst/>
          </a:prstGeom>
          <a:noFill/>
          <a:ln w="9525">
            <a:noFill/>
            <a:miter lim="800000"/>
            <a:headEnd/>
            <a:tailEnd/>
          </a:ln>
        </p:spPr>
      </p:pic>
    </p:spTree>
  </p:cSld>
  <p:clrMapOvr>
    <a:masterClrMapping/>
  </p:clrMapOvr>
  <p:timing>
    <p:tnLst>
      <p:par>
        <p:cTn id="1" dur="indefinite" restart="never" nodeType="tmRoot"/>
      </p:par>
    </p:tnLst>
    <p:bldLst>
      <p:bldP spid="113667" grpId="0" build="p" autoUpdateAnimBg="0">
        <p:tmplLst>
          <p:tmpl lvl="1">
            <p:tnLst>
              <p:par>
                <p:cTn presetID="1" presetClass="entr" presetSubtype="0" fill="hold" nodeType="clickEffect">
                  <p:stCondLst>
                    <p:cond delay="0"/>
                  </p:stCondLst>
                  <p:childTnLst>
                    <p:set>
                      <p:cBhvr>
                        <p:cTn dur="1" fill="hold">
                          <p:stCondLst>
                            <p:cond delay="499"/>
                          </p:stCondLst>
                        </p:cTn>
                        <p:tgtEl>
                          <p:spTgt spid="11366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1366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1366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1366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13667"/>
                        </p:tgtEl>
                        <p:attrNameLst>
                          <p:attrName>style.visibility</p:attrName>
                        </p:attrNameLst>
                      </p:cBhvr>
                      <p:to>
                        <p:strVal val="visible"/>
                      </p:to>
                    </p:set>
                  </p:childTnLst>
                </p:cTn>
              </p:par>
            </p:tnLst>
          </p:tmpl>
        </p:tmplLst>
      </p:bldP>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r>
              <a:rPr lang="en-US" dirty="0" smtClean="0"/>
              <a:t>Hello Dolly &amp; ANDi</a:t>
            </a:r>
            <a:endParaRPr lang="en-CA" dirty="0" smtClean="0"/>
          </a:p>
        </p:txBody>
      </p:sp>
      <p:sp>
        <p:nvSpPr>
          <p:cNvPr id="115715" name="Rectangle 3"/>
          <p:cNvSpPr>
            <a:spLocks noGrp="1" noChangeArrowheads="1"/>
          </p:cNvSpPr>
          <p:nvPr>
            <p:ph idx="1"/>
          </p:nvPr>
        </p:nvSpPr>
        <p:spPr>
          <a:xfrm>
            <a:off x="749102" y="1916832"/>
            <a:ext cx="8208962" cy="4535487"/>
          </a:xfrm>
        </p:spPr>
        <p:txBody>
          <a:bodyPr/>
          <a:lstStyle/>
          <a:p>
            <a:pPr eaLnBrk="1" hangingPunct="1">
              <a:buFont typeface="Wingdings" pitchFamily="2" charset="2"/>
              <a:buNone/>
            </a:pPr>
            <a:r>
              <a:rPr lang="en-US" dirty="0" smtClean="0"/>
              <a:t>                               Dolly the sheep </a:t>
            </a:r>
            <a:r>
              <a:rPr lang="en-US" sz="2000" dirty="0" smtClean="0"/>
              <a:t>(1996)</a:t>
            </a:r>
          </a:p>
          <a:p>
            <a:pPr eaLnBrk="1" hangingPunct="1">
              <a:buFont typeface="Wingdings" pitchFamily="2" charset="2"/>
              <a:buNone/>
            </a:pPr>
            <a:endParaRPr lang="en-US" dirty="0" smtClean="0"/>
          </a:p>
          <a:p>
            <a:pPr eaLnBrk="1" hangingPunct="1">
              <a:buFont typeface="Wingdings" pitchFamily="2" charset="2"/>
              <a:buNone/>
            </a:pPr>
            <a:endParaRPr lang="en-US" dirty="0" smtClean="0"/>
          </a:p>
          <a:p>
            <a:pPr eaLnBrk="1" hangingPunct="1">
              <a:buFont typeface="Wingdings" pitchFamily="2" charset="2"/>
              <a:buNone/>
            </a:pPr>
            <a:endParaRPr lang="en-US" dirty="0" smtClean="0"/>
          </a:p>
          <a:p>
            <a:pPr eaLnBrk="1" hangingPunct="1">
              <a:buFont typeface="Wingdings" pitchFamily="2" charset="2"/>
              <a:buNone/>
            </a:pPr>
            <a:endParaRPr lang="en-US" dirty="0" smtClean="0"/>
          </a:p>
          <a:p>
            <a:pPr eaLnBrk="1" hangingPunct="1">
              <a:buFont typeface="Wingdings" pitchFamily="2" charset="2"/>
              <a:buNone/>
            </a:pPr>
            <a:endParaRPr lang="en-US" dirty="0" smtClean="0"/>
          </a:p>
          <a:p>
            <a:pPr eaLnBrk="1" hangingPunct="1">
              <a:buFont typeface="Wingdings" pitchFamily="2" charset="2"/>
              <a:buNone/>
            </a:pPr>
            <a:r>
              <a:rPr lang="en-US" dirty="0" smtClean="0"/>
              <a:t>  ANDi the Rhesus monkey </a:t>
            </a:r>
            <a:r>
              <a:rPr lang="en-US" sz="2000" dirty="0" smtClean="0"/>
              <a:t>(2001)</a:t>
            </a:r>
          </a:p>
          <a:p>
            <a:pPr eaLnBrk="1" hangingPunct="1">
              <a:buFont typeface="Wingdings" pitchFamily="2" charset="2"/>
              <a:buNone/>
            </a:pPr>
            <a:r>
              <a:rPr lang="en-US" sz="1600" dirty="0" smtClean="0"/>
              <a:t>   </a:t>
            </a:r>
          </a:p>
          <a:p>
            <a:pPr eaLnBrk="1" hangingPunct="1">
              <a:buFont typeface="Wingdings" pitchFamily="2" charset="2"/>
              <a:buNone/>
            </a:pPr>
            <a:r>
              <a:rPr lang="en-US" sz="1600" dirty="0" smtClean="0"/>
              <a:t> </a:t>
            </a:r>
            <a:r>
              <a:rPr lang="en-CA" sz="1600" dirty="0" smtClean="0">
                <a:hlinkClick r:id="rId3"/>
              </a:rPr>
              <a:t>http://news.bbc.co.uk/1/hi/sci/tech/1112171.stm</a:t>
            </a:r>
            <a:endParaRPr lang="en-CA" sz="1600" dirty="0" smtClean="0"/>
          </a:p>
        </p:txBody>
      </p:sp>
      <p:pic>
        <p:nvPicPr>
          <p:cNvPr id="115716" name="Picture 4" descr="doly"/>
          <p:cNvPicPr>
            <a:picLocks noChangeAspect="1" noChangeArrowheads="1"/>
          </p:cNvPicPr>
          <p:nvPr/>
        </p:nvPicPr>
        <p:blipFill>
          <a:blip r:embed="rId4" cstate="print"/>
          <a:srcRect/>
          <a:stretch>
            <a:fillRect/>
          </a:stretch>
        </p:blipFill>
        <p:spPr bwMode="auto">
          <a:xfrm>
            <a:off x="29481" y="1412776"/>
            <a:ext cx="3094038" cy="3124200"/>
          </a:xfrm>
          <a:prstGeom prst="rect">
            <a:avLst/>
          </a:prstGeom>
          <a:noFill/>
          <a:ln w="9525">
            <a:noFill/>
            <a:miter lim="800000"/>
            <a:headEnd/>
            <a:tailEnd/>
          </a:ln>
        </p:spPr>
      </p:pic>
      <p:pic>
        <p:nvPicPr>
          <p:cNvPr id="115717" name="Picture 5" descr="ANDi-Monkey-Business"/>
          <p:cNvPicPr>
            <a:picLocks noChangeAspect="1" noChangeArrowheads="1"/>
          </p:cNvPicPr>
          <p:nvPr/>
        </p:nvPicPr>
        <p:blipFill>
          <a:blip r:embed="rId5" cstate="print"/>
          <a:srcRect/>
          <a:stretch>
            <a:fillRect/>
          </a:stretch>
        </p:blipFill>
        <p:spPr bwMode="auto">
          <a:xfrm>
            <a:off x="5148064" y="3056112"/>
            <a:ext cx="3810000" cy="2984500"/>
          </a:xfrm>
          <a:prstGeom prst="rect">
            <a:avLst/>
          </a:prstGeom>
          <a:noFill/>
          <a:ln w="9525">
            <a:noFill/>
            <a:miter lim="800000"/>
            <a:headEnd/>
            <a:tailEnd/>
          </a:ln>
        </p:spPr>
      </p:pic>
    </p:spTree>
  </p:cSld>
  <p:clrMapOvr>
    <a:masterClrMapping/>
  </p:clrMapOvr>
  <p:timing>
    <p:tnLst>
      <p:par>
        <p:cTn id="1" dur="indefinite" restart="never" nodeType="tmRoot"/>
      </p:par>
    </p:tnLst>
    <p:bldLst>
      <p:bldP spid="115715" grpId="0" build="p" autoUpdateAnimBg="0">
        <p:tmplLst>
          <p:tmpl lvl="1">
            <p:tnLst>
              <p:par>
                <p:cTn presetID="1" presetClass="entr" presetSubtype="0" fill="hold" nodeType="clickEffect">
                  <p:stCondLst>
                    <p:cond delay="0"/>
                  </p:stCondLst>
                  <p:childTnLst>
                    <p:set>
                      <p:cBhvr>
                        <p:cTn dur="1" fill="hold">
                          <p:stCondLst>
                            <p:cond delay="499"/>
                          </p:stCondLst>
                        </p:cTn>
                        <p:tgtEl>
                          <p:spTgt spid="115715"/>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1571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1571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1571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15715"/>
                        </p:tgtEl>
                        <p:attrNameLst>
                          <p:attrName>style.visibility</p:attrName>
                        </p:attrNameLst>
                      </p:cBhvr>
                      <p:to>
                        <p:strVal val="visible"/>
                      </p:to>
                    </p:set>
                  </p:childTnLst>
                </p:cTn>
              </p:par>
            </p:tnLst>
          </p:tmpl>
        </p:tmplLst>
      </p:bldP>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4" descr="golden rice"/>
          <p:cNvPicPr>
            <a:picLocks noChangeAspect="1" noChangeArrowheads="1"/>
          </p:cNvPicPr>
          <p:nvPr/>
        </p:nvPicPr>
        <p:blipFill>
          <a:blip r:embed="rId3" cstate="print"/>
          <a:srcRect/>
          <a:stretch>
            <a:fillRect/>
          </a:stretch>
        </p:blipFill>
        <p:spPr bwMode="auto">
          <a:xfrm>
            <a:off x="0" y="1371600"/>
            <a:ext cx="9144000" cy="5597525"/>
          </a:xfrm>
          <a:prstGeom prst="rect">
            <a:avLst/>
          </a:prstGeom>
          <a:noFill/>
          <a:ln w="9525">
            <a:noFill/>
            <a:miter lim="800000"/>
            <a:headEnd/>
            <a:tailEnd/>
          </a:ln>
        </p:spPr>
      </p:pic>
      <p:sp>
        <p:nvSpPr>
          <p:cNvPr id="116739" name="Rectangle 2"/>
          <p:cNvSpPr>
            <a:spLocks noGrp="1" noChangeArrowheads="1"/>
          </p:cNvSpPr>
          <p:nvPr>
            <p:ph type="title"/>
          </p:nvPr>
        </p:nvSpPr>
        <p:spPr>
          <a:xfrm>
            <a:off x="0" y="533400"/>
            <a:ext cx="8637588" cy="762000"/>
          </a:xfrm>
        </p:spPr>
        <p:txBody>
          <a:bodyPr/>
          <a:lstStyle/>
          <a:p>
            <a:pPr eaLnBrk="1" hangingPunct="1"/>
            <a:r>
              <a:rPr lang="en-US" dirty="0" smtClean="0"/>
              <a:t>Plant Risks</a:t>
            </a:r>
            <a:endParaRPr lang="en-CA" dirty="0" smtClean="0"/>
          </a:p>
        </p:txBody>
      </p:sp>
      <p:sp>
        <p:nvSpPr>
          <p:cNvPr id="116740" name="Rectangle 3"/>
          <p:cNvSpPr>
            <a:spLocks noGrp="1" noChangeArrowheads="1"/>
          </p:cNvSpPr>
          <p:nvPr>
            <p:ph idx="1"/>
          </p:nvPr>
        </p:nvSpPr>
        <p:spPr>
          <a:xfrm>
            <a:off x="328613" y="1941513"/>
            <a:ext cx="8208962" cy="2711450"/>
          </a:xfrm>
          <a:solidFill>
            <a:schemeClr val="bg1">
              <a:alpha val="56078"/>
            </a:schemeClr>
          </a:solidFill>
        </p:spPr>
        <p:txBody>
          <a:bodyPr/>
          <a:lstStyle/>
          <a:p>
            <a:pPr eaLnBrk="1" hangingPunct="1"/>
            <a:r>
              <a:rPr lang="en-US" b="1" dirty="0" smtClean="0">
                <a:solidFill>
                  <a:schemeClr val="tx1"/>
                </a:solidFill>
              </a:rPr>
              <a:t>genetically engineered rice with vitamin A has been produced by Swiss scientists</a:t>
            </a:r>
          </a:p>
          <a:p>
            <a:pPr eaLnBrk="1" hangingPunct="1"/>
            <a:r>
              <a:rPr lang="en-US" b="1" dirty="0" smtClean="0">
                <a:solidFill>
                  <a:schemeClr val="tx1"/>
                </a:solidFill>
              </a:rPr>
              <a:t>What risks could be associated with genetic manipulation of plants??</a:t>
            </a:r>
            <a:endParaRPr lang="en-CA" b="1" dirty="0" smtClean="0">
              <a:solidFill>
                <a:schemeClr val="tx1"/>
              </a:solidFill>
            </a:endParaRPr>
          </a:p>
        </p:txBody>
      </p:sp>
    </p:spTree>
  </p:cSld>
  <p:clrMapOvr>
    <a:masterClrMapping/>
  </p:clrMapOvr>
  <p:timing>
    <p:tnLst>
      <p:par>
        <p:cTn id="1" dur="indefinite" restart="never" nodeType="tmRoot"/>
      </p:par>
    </p:tnLst>
    <p:bldLst>
      <p:bldP spid="116740" grpId="0" build="p" autoUpdateAnimBg="0">
        <p:tmplLst>
          <p:tmpl lvl="1">
            <p:tnLst>
              <p:par>
                <p:cTn presetID="1" presetClass="entr" presetSubtype="0" fill="hold" nodeType="clickEffect">
                  <p:stCondLst>
                    <p:cond delay="0"/>
                  </p:stCondLst>
                  <p:childTnLst>
                    <p:set>
                      <p:cBhvr>
                        <p:cTn dur="1" fill="hold">
                          <p:stCondLst>
                            <p:cond delay="499"/>
                          </p:stCondLst>
                        </p:cTn>
                        <p:tgtEl>
                          <p:spTgt spid="11674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1674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1674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1674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16740"/>
                        </p:tgtEl>
                        <p:attrNameLst>
                          <p:attrName>style.visibility</p:attrName>
                        </p:attrNameLst>
                      </p:cBhvr>
                      <p:to>
                        <p:strVal val="visible"/>
                      </p:to>
                    </p:set>
                  </p:childTnLst>
                </p:cTn>
              </p:par>
            </p:tnLst>
          </p:tmpl>
        </p:tmplLst>
      </p:b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n-US" dirty="0" smtClean="0"/>
              <a:t>Biotechnology and Society</a:t>
            </a:r>
            <a:endParaRPr lang="en-CA" dirty="0" smtClean="0"/>
          </a:p>
        </p:txBody>
      </p:sp>
      <p:sp>
        <p:nvSpPr>
          <p:cNvPr id="114691" name="Rectangle 3"/>
          <p:cNvSpPr>
            <a:spLocks noGrp="1" noChangeArrowheads="1"/>
          </p:cNvSpPr>
          <p:nvPr>
            <p:ph idx="1"/>
          </p:nvPr>
        </p:nvSpPr>
        <p:spPr/>
        <p:txBody>
          <a:bodyPr/>
          <a:lstStyle/>
          <a:p>
            <a:pPr eaLnBrk="1" hangingPunct="1"/>
            <a:r>
              <a:rPr lang="en-US" i="1" dirty="0" smtClean="0"/>
              <a:t>technologies </a:t>
            </a:r>
            <a:r>
              <a:rPr lang="en-US" dirty="0" smtClean="0"/>
              <a:t>that involve the use of living organisms or products from living organisms in order to benefit humans </a:t>
            </a:r>
          </a:p>
          <a:p>
            <a:pPr eaLnBrk="1" hangingPunct="1"/>
            <a:r>
              <a:rPr lang="en-US" dirty="0" smtClean="0"/>
              <a:t>usually for medical, agricultural and industrial application</a:t>
            </a:r>
          </a:p>
          <a:p>
            <a:pPr eaLnBrk="1" hangingPunct="1"/>
            <a:r>
              <a:rPr lang="en-US" dirty="0" smtClean="0"/>
              <a:t>Risks and benefits</a:t>
            </a:r>
          </a:p>
          <a:p>
            <a:pPr eaLnBrk="1" hangingPunct="1"/>
            <a:r>
              <a:rPr lang="en-US" dirty="0" smtClean="0">
                <a:hlinkClick r:id="rId3"/>
              </a:rPr>
              <a:t>Video 1</a:t>
            </a:r>
            <a:endParaRPr lang="en-CA" dirty="0" smtClean="0"/>
          </a:p>
        </p:txBody>
      </p:sp>
    </p:spTree>
  </p:cSld>
  <p:clrMapOvr>
    <a:masterClrMapping/>
  </p:clrMapOvr>
  <p:timing>
    <p:tnLst>
      <p:par>
        <p:cTn id="1" dur="indefinite" restart="never" nodeType="tmRoot"/>
      </p:par>
    </p:tnLst>
    <p:bldLst>
      <p:bldP spid="114691" grpId="0" build="p" autoUpdateAnimBg="0">
        <p:tmplLst>
          <p:tmpl lvl="1">
            <p:tnLst>
              <p:par>
                <p:cTn presetID="1" presetClass="entr" presetSubtype="0" fill="hold" nodeType="clickEffect">
                  <p:stCondLst>
                    <p:cond delay="0"/>
                  </p:stCondLst>
                  <p:childTnLst>
                    <p:set>
                      <p:cBhvr>
                        <p:cTn dur="1" fill="hold">
                          <p:stCondLst>
                            <p:cond delay="499"/>
                          </p:stCondLst>
                        </p:cTn>
                        <p:tgtEl>
                          <p:spTgt spid="114691"/>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499"/>
                          </p:stCondLst>
                        </p:cTn>
                        <p:tgtEl>
                          <p:spTgt spid="11469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1469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1469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14691"/>
                        </p:tgtEl>
                        <p:attrNameLst>
                          <p:attrName>style.visibility</p:attrName>
                        </p:attrNameLst>
                      </p:cBhvr>
                      <p:to>
                        <p:strVal val="visible"/>
                      </p:to>
                    </p:set>
                  </p:childTnLst>
                </p:cTn>
              </p:par>
            </p:tnLst>
          </p:tmpl>
        </p:tmplLst>
      </p:bldP>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Designer Babies???</a:t>
            </a:r>
            <a:endParaRPr lang="en-CA" dirty="0"/>
          </a:p>
        </p:txBody>
      </p:sp>
      <p:pic>
        <p:nvPicPr>
          <p:cNvPr id="28674" name="Picture 2" descr="http://t2.gstatic.com/images?q=tbn:ANd9GcRwLM6Z3WckCHg4um2bPEJV-_zeQo1ycZ5euCSBkZp6fpY0G0Eny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76531"/>
            <a:ext cx="4104456" cy="35132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8676" name="Picture 4" descr="http://t3.gstatic.com/images?q=tbn:ANd9GcRcKbGJMniGkr1Y23hkHS4Io6uyWUEeQoEJLiDNqpZaU41g4RRAb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212976"/>
            <a:ext cx="4016759" cy="32166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247159"/>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eaLnBrk="1" hangingPunct="1"/>
            <a:r>
              <a:rPr lang="en-US" dirty="0" smtClean="0"/>
              <a:t>Assignment</a:t>
            </a:r>
          </a:p>
        </p:txBody>
      </p:sp>
      <p:sp>
        <p:nvSpPr>
          <p:cNvPr id="117763" name="Rectangle 3"/>
          <p:cNvSpPr>
            <a:spLocks noGrp="1" noChangeArrowheads="1"/>
          </p:cNvSpPr>
          <p:nvPr>
            <p:ph idx="1"/>
          </p:nvPr>
        </p:nvSpPr>
        <p:spPr/>
        <p:txBody>
          <a:bodyPr/>
          <a:lstStyle/>
          <a:p>
            <a:pPr eaLnBrk="1" hangingPunct="1"/>
            <a:r>
              <a:rPr lang="en-US" dirty="0" smtClean="0"/>
              <a:t>Read p 66 – 71  </a:t>
            </a:r>
          </a:p>
          <a:p>
            <a:pPr eaLnBrk="1" hangingPunct="1"/>
            <a:r>
              <a:rPr lang="en-US" dirty="0" smtClean="0"/>
              <a:t>Check &amp; Reflect  # 1 – 7 p 71</a:t>
            </a:r>
          </a:p>
        </p:txBody>
      </p:sp>
      <p:pic>
        <p:nvPicPr>
          <p:cNvPr id="12290" name="Picture 2" descr="https://encrypted-tbn0.google.com/images?q=tbn:ANd9GcSXgVONw3F6VwNQZad5OoWUQ15BOgfbunUq2UzjhPy3rGLH5u6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549247"/>
            <a:ext cx="3888432" cy="54438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317500" y="52388"/>
            <a:ext cx="8637588" cy="1431925"/>
          </a:xfrm>
        </p:spPr>
        <p:txBody>
          <a:bodyPr/>
          <a:lstStyle/>
          <a:p>
            <a:pPr algn="ctr" eaLnBrk="1" hangingPunct="1"/>
            <a:r>
              <a:rPr lang="en-US" dirty="0" smtClean="0"/>
              <a:t>4.3  Reducing Our Impact on Biological Diversity</a:t>
            </a:r>
            <a:endParaRPr lang="en-CA" dirty="0" smtClean="0"/>
          </a:p>
        </p:txBody>
      </p:sp>
      <p:pic>
        <p:nvPicPr>
          <p:cNvPr id="118788" name="Picture 4" descr="garbage-dump"/>
          <p:cNvPicPr>
            <a:picLocks noChangeAspect="1" noChangeArrowheads="1"/>
          </p:cNvPicPr>
          <p:nvPr/>
        </p:nvPicPr>
        <p:blipFill>
          <a:blip r:embed="rId3" cstate="print"/>
          <a:srcRect/>
          <a:stretch>
            <a:fillRect/>
          </a:stretch>
        </p:blipFill>
        <p:spPr bwMode="auto">
          <a:xfrm>
            <a:off x="1676400" y="1981200"/>
            <a:ext cx="5834063" cy="3857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en-US" dirty="0" smtClean="0"/>
              <a:t>Strategies for Conservation</a:t>
            </a:r>
            <a:endParaRPr lang="en-CA" dirty="0" smtClean="0"/>
          </a:p>
        </p:txBody>
      </p:sp>
      <p:sp>
        <p:nvSpPr>
          <p:cNvPr id="119811" name="Rectangle 3"/>
          <p:cNvSpPr>
            <a:spLocks noGrp="1" noChangeArrowheads="1"/>
          </p:cNvSpPr>
          <p:nvPr>
            <p:ph idx="1"/>
          </p:nvPr>
        </p:nvSpPr>
        <p:spPr>
          <a:xfrm>
            <a:off x="1762" y="1556792"/>
            <a:ext cx="8208962" cy="4583112"/>
          </a:xfrm>
        </p:spPr>
        <p:txBody>
          <a:bodyPr/>
          <a:lstStyle/>
          <a:p>
            <a:pPr eaLnBrk="1" hangingPunct="1"/>
            <a:r>
              <a:rPr lang="en-US" dirty="0" smtClean="0"/>
              <a:t>United Nations Convention on Biological</a:t>
            </a:r>
          </a:p>
          <a:p>
            <a:pPr marL="0" indent="0" eaLnBrk="1" hangingPunct="1">
              <a:buNone/>
            </a:pPr>
            <a:r>
              <a:rPr lang="en-US" dirty="0" smtClean="0"/>
              <a:t> Diversity </a:t>
            </a:r>
          </a:p>
          <a:p>
            <a:pPr lvl="1" eaLnBrk="1" hangingPunct="1"/>
            <a:r>
              <a:rPr lang="en-US" dirty="0" smtClean="0"/>
              <a:t>Earth Summit,                                                           Rio de Janeiro (1992)</a:t>
            </a:r>
          </a:p>
          <a:p>
            <a:pPr lvl="1" eaLnBrk="1" hangingPunct="1"/>
            <a:r>
              <a:rPr lang="en-US" dirty="0" smtClean="0"/>
              <a:t>Earth Day</a:t>
            </a:r>
          </a:p>
          <a:p>
            <a:pPr eaLnBrk="1" hangingPunct="1"/>
            <a:r>
              <a:rPr lang="en-US" dirty="0" smtClean="0"/>
              <a:t>Goals:</a:t>
            </a:r>
          </a:p>
          <a:p>
            <a:pPr lvl="1" eaLnBrk="1" hangingPunct="1"/>
            <a:r>
              <a:rPr lang="en-US" dirty="0" smtClean="0"/>
              <a:t>conserve biodiversity</a:t>
            </a:r>
          </a:p>
          <a:p>
            <a:pPr lvl="1" eaLnBrk="1" hangingPunct="1"/>
            <a:r>
              <a:rPr lang="en-US" dirty="0" smtClean="0"/>
              <a:t>sustainability of use</a:t>
            </a:r>
          </a:p>
          <a:p>
            <a:pPr lvl="1" eaLnBrk="1" hangingPunct="1"/>
            <a:r>
              <a:rPr lang="en-US" dirty="0" smtClean="0"/>
              <a:t>sharing benefits of genetic resources</a:t>
            </a:r>
            <a:endParaRPr lang="en-CA" dirty="0" smtClean="0"/>
          </a:p>
        </p:txBody>
      </p:sp>
      <p:pic>
        <p:nvPicPr>
          <p:cNvPr id="119812" name="Picture 4" descr="UN"/>
          <p:cNvPicPr>
            <a:picLocks noChangeAspect="1" noChangeArrowheads="1"/>
          </p:cNvPicPr>
          <p:nvPr/>
        </p:nvPicPr>
        <p:blipFill>
          <a:blip r:embed="rId2" cstate="print"/>
          <a:srcRect/>
          <a:stretch>
            <a:fillRect/>
          </a:stretch>
        </p:blipFill>
        <p:spPr bwMode="auto">
          <a:xfrm>
            <a:off x="5133395" y="1556792"/>
            <a:ext cx="3903101" cy="33843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r>
              <a:rPr lang="en-CA" dirty="0" smtClean="0"/>
              <a:t>Canadian Biodiversity Strategy</a:t>
            </a:r>
          </a:p>
        </p:txBody>
      </p:sp>
      <p:sp>
        <p:nvSpPr>
          <p:cNvPr id="120835" name="Rectangle 3"/>
          <p:cNvSpPr>
            <a:spLocks noGrp="1" noChangeArrowheads="1"/>
          </p:cNvSpPr>
          <p:nvPr>
            <p:ph idx="1"/>
          </p:nvPr>
        </p:nvSpPr>
        <p:spPr>
          <a:xfrm>
            <a:off x="328613" y="1941513"/>
            <a:ext cx="8204200" cy="4114800"/>
          </a:xfrm>
        </p:spPr>
        <p:txBody>
          <a:bodyPr/>
          <a:lstStyle/>
          <a:p>
            <a:pPr eaLnBrk="1" hangingPunct="1"/>
            <a:r>
              <a:rPr lang="en-US" dirty="0" smtClean="0"/>
              <a:t>focuses on:</a:t>
            </a:r>
          </a:p>
          <a:p>
            <a:pPr lvl="1" eaLnBrk="1" hangingPunct="1"/>
            <a:r>
              <a:rPr lang="en-US" dirty="0" smtClean="0"/>
              <a:t>In-situ Conservation</a:t>
            </a:r>
          </a:p>
          <a:p>
            <a:pPr lvl="1" eaLnBrk="1" hangingPunct="1"/>
            <a:r>
              <a:rPr lang="en-US" dirty="0" smtClean="0"/>
              <a:t>Ex-situ Conservation</a:t>
            </a:r>
          </a:p>
          <a:p>
            <a:pPr eaLnBrk="1" hangingPunct="1"/>
            <a:r>
              <a:rPr lang="en-US" dirty="0" smtClean="0"/>
              <a:t>plus</a:t>
            </a:r>
          </a:p>
          <a:p>
            <a:pPr lvl="1" eaLnBrk="1" hangingPunct="1"/>
            <a:r>
              <a:rPr lang="en-US" dirty="0" smtClean="0"/>
              <a:t>sustainable use of resources</a:t>
            </a:r>
          </a:p>
          <a:p>
            <a:pPr lvl="1" eaLnBrk="1" hangingPunct="1"/>
            <a:r>
              <a:rPr lang="en-US" dirty="0" smtClean="0"/>
              <a:t>ecological management of human activities</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r>
              <a:rPr lang="en-CA" dirty="0" smtClean="0"/>
              <a:t>Canadian Biodiversity Strategy</a:t>
            </a:r>
          </a:p>
        </p:txBody>
      </p:sp>
      <p:sp>
        <p:nvSpPr>
          <p:cNvPr id="121859" name="Rectangle 3"/>
          <p:cNvSpPr>
            <a:spLocks noGrp="1" noChangeArrowheads="1"/>
          </p:cNvSpPr>
          <p:nvPr>
            <p:ph idx="1"/>
          </p:nvPr>
        </p:nvSpPr>
        <p:spPr>
          <a:xfrm>
            <a:off x="328613" y="1941513"/>
            <a:ext cx="3176587" cy="4114800"/>
          </a:xfrm>
        </p:spPr>
        <p:txBody>
          <a:bodyPr/>
          <a:lstStyle/>
          <a:p>
            <a:pPr eaLnBrk="1" hangingPunct="1">
              <a:lnSpc>
                <a:spcPct val="90000"/>
              </a:lnSpc>
            </a:pPr>
            <a:r>
              <a:rPr lang="en-US" dirty="0" smtClean="0"/>
              <a:t>In-situ Conservation</a:t>
            </a:r>
          </a:p>
          <a:p>
            <a:pPr lvl="1" eaLnBrk="1" hangingPunct="1">
              <a:lnSpc>
                <a:spcPct val="90000"/>
              </a:lnSpc>
            </a:pPr>
            <a:r>
              <a:rPr lang="en-US" dirty="0" smtClean="0"/>
              <a:t>development of parks and preserves to allow species to live in their natural habitat</a:t>
            </a:r>
            <a:endParaRPr lang="en-CA" dirty="0" smtClean="0"/>
          </a:p>
        </p:txBody>
      </p:sp>
      <p:pic>
        <p:nvPicPr>
          <p:cNvPr id="121860" name="Picture 4" descr="banffgate"/>
          <p:cNvPicPr>
            <a:picLocks noChangeAspect="1" noChangeArrowheads="1"/>
          </p:cNvPicPr>
          <p:nvPr/>
        </p:nvPicPr>
        <p:blipFill>
          <a:blip r:embed="rId2" cstate="print"/>
          <a:srcRect/>
          <a:stretch>
            <a:fillRect/>
          </a:stretch>
        </p:blipFill>
        <p:spPr bwMode="auto">
          <a:xfrm>
            <a:off x="3505200" y="1828800"/>
            <a:ext cx="5638800" cy="4229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dirty="0" smtClean="0"/>
              <a:t>Restoration </a:t>
            </a:r>
            <a:r>
              <a:rPr lang="en-US" sz="3200" dirty="0" smtClean="0"/>
              <a:t>(Ecosystems/Species)</a:t>
            </a:r>
            <a:endParaRPr lang="en-CA" sz="3200" dirty="0" smtClean="0"/>
          </a:p>
        </p:txBody>
      </p:sp>
      <p:sp>
        <p:nvSpPr>
          <p:cNvPr id="122883" name="Rectangle 3"/>
          <p:cNvSpPr>
            <a:spLocks noGrp="1" noChangeArrowheads="1"/>
          </p:cNvSpPr>
          <p:nvPr>
            <p:ph idx="1"/>
          </p:nvPr>
        </p:nvSpPr>
        <p:spPr>
          <a:xfrm>
            <a:off x="328613" y="1941513"/>
            <a:ext cx="8208962" cy="3143671"/>
          </a:xfrm>
        </p:spPr>
        <p:txBody>
          <a:bodyPr/>
          <a:lstStyle/>
          <a:p>
            <a:pPr eaLnBrk="1" hangingPunct="1"/>
            <a:r>
              <a:rPr lang="en-US" dirty="0" smtClean="0"/>
              <a:t>threatened species can not recover if they do not have adequate undamaged habitat in which to live</a:t>
            </a:r>
          </a:p>
          <a:p>
            <a:pPr eaLnBrk="1" hangingPunct="1"/>
            <a:r>
              <a:rPr lang="en-US" dirty="0" smtClean="0"/>
              <a:t>What is your “Ecological Footprint”</a:t>
            </a:r>
          </a:p>
          <a:p>
            <a:pPr eaLnBrk="1" hangingPunct="1"/>
            <a:r>
              <a:rPr lang="en-US" dirty="0" smtClean="0"/>
              <a:t>Do you;</a:t>
            </a:r>
          </a:p>
          <a:p>
            <a:pPr lvl="1" eaLnBrk="1" hangingPunct="1"/>
            <a:r>
              <a:rPr lang="en-US" dirty="0" smtClean="0"/>
              <a:t>litter?</a:t>
            </a:r>
          </a:p>
          <a:p>
            <a:pPr lvl="1" eaLnBrk="1" hangingPunct="1"/>
            <a:r>
              <a:rPr lang="en-US" dirty="0" smtClean="0"/>
              <a:t>damage?</a:t>
            </a:r>
          </a:p>
          <a:p>
            <a:pPr lvl="1" eaLnBrk="1" hangingPunct="1"/>
            <a:r>
              <a:rPr lang="en-US" dirty="0" smtClean="0"/>
              <a:t>disrespect?</a:t>
            </a:r>
            <a:endParaRPr lang="en-CA" dirty="0" smtClean="0"/>
          </a:p>
        </p:txBody>
      </p:sp>
      <p:pic>
        <p:nvPicPr>
          <p:cNvPr id="122884" name="Picture 4" descr="tree-plant-planting"/>
          <p:cNvPicPr>
            <a:picLocks noChangeAspect="1" noChangeArrowheads="1"/>
          </p:cNvPicPr>
          <p:nvPr/>
        </p:nvPicPr>
        <p:blipFill>
          <a:blip r:embed="rId2" cstate="print"/>
          <a:srcRect/>
          <a:stretch>
            <a:fillRect/>
          </a:stretch>
        </p:blipFill>
        <p:spPr bwMode="auto">
          <a:xfrm>
            <a:off x="3750249" y="3393298"/>
            <a:ext cx="5376664" cy="3444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Restoration</a:t>
            </a:r>
            <a:endParaRPr lang="en-CA" dirty="0"/>
          </a:p>
        </p:txBody>
      </p:sp>
      <p:sp>
        <p:nvSpPr>
          <p:cNvPr id="3" name="Content Placeholder 2"/>
          <p:cNvSpPr>
            <a:spLocks noGrp="1"/>
          </p:cNvSpPr>
          <p:nvPr>
            <p:ph idx="1"/>
          </p:nvPr>
        </p:nvSpPr>
        <p:spPr>
          <a:xfrm>
            <a:off x="179512" y="1124744"/>
            <a:ext cx="7125112" cy="4051437"/>
          </a:xfrm>
        </p:spPr>
        <p:txBody>
          <a:bodyPr/>
          <a:lstStyle/>
          <a:p>
            <a:r>
              <a:rPr lang="en-CA" dirty="0" smtClean="0"/>
              <a:t>Species that have been extirpated from an area can be reintroduced</a:t>
            </a:r>
          </a:p>
          <a:p>
            <a:r>
              <a:rPr lang="en-CA" dirty="0" smtClean="0"/>
              <a:t>This can be done through reintroduction from a healthy population in another area</a:t>
            </a:r>
          </a:p>
          <a:p>
            <a:pPr lvl="1"/>
            <a:r>
              <a:rPr lang="en-CA" dirty="0" smtClean="0"/>
              <a:t>Example: Wolves were reintroduced to Yellowstone from Canada</a:t>
            </a:r>
          </a:p>
          <a:p>
            <a:r>
              <a:rPr lang="en-CA" dirty="0" smtClean="0"/>
              <a:t>If there are not populations in nature, then captive breeding programs can be used to build up a captive population which can be reintroduced</a:t>
            </a:r>
          </a:p>
          <a:p>
            <a:pPr marL="457200" lvl="1" indent="0">
              <a:buNone/>
            </a:pPr>
            <a:endParaRPr lang="en-CA" dirty="0"/>
          </a:p>
        </p:txBody>
      </p:sp>
      <p:sp>
        <p:nvSpPr>
          <p:cNvPr id="4" name="AutoShape 2" descr="data:image/jpeg;base64,/9j/4AAQSkZJRgABAQAAAQABAAD/2wCEAAkGBhQSERUUExQUFRQWGBsaGBgYGBseFxsYIBcXGhcYIBwaHyYeGB0kGhcaHy8gJCcpLCwtGB4xNTAqNSYrLCkBCQoKDgwOGg8PGikcHBwpKSkpKSkpLCkpKSkpKSwpKSkpKSkpKSkpKSkpKSkpKSkpLCkpKSwsLCwpLCwpLCwsKf/AABEIALcBEwMBIgACEQEDEQH/xAAcAAABBQEBAQAAAAAAAAAAAAAEAAIDBQYBBwj/xAA8EAABAgQDBQYFAwMEAgMAAAABAhEAAyExBBJBBSJRYXEGEzKBkaFCscHR8AcUI1Jy4RVikvEWgjM0g//EABkBAQEBAQEBAAAAAAAAAAAAAAEAAgMEBf/EACARAQEAAgIDAQEBAQAAAAAAAAABAhEhMQMSQVEiE2H/2gAMAwEAAhEDEQA/AM8vAplzwvvUTJkxVUtRgLZn45XprEKsama4UcoTOSCfhGWZVRPAhqxWYCXlGYkAhKwlyaPUlg7+I8fh4Q+XMKErKW3gHBDsCE+7pPrHkr0xbSMSucudhZU0qIzNMKmFAXDnSpFqh+kWGJn4mWn9riFIUQkHOF5lMHBegynL7dYz0mUUrKlAgLSzUZVGOYcC2jfaXDSlzVqlhnAABsGUqjvp/mGZaHrtfYfGqJoh5aQBmAsaFg3RI47xh+0p4ASpCqFVUm53XA9XvSnrpNl4JWHQJKCggMqua+YvVmO8HLcBEOHw0sTVyVoQT4gCAQpFHTUNr5ZhGvXbPtphcB2kKVpfdYVdt3lXy9Y0I7XqCQsMaPYAqqOOsaFHZDZ84GYqTLO8xuA4o7AtwHQRJhtj4aUod3IljLVJy1bk9bt5x2mFnVYuUvcR4btTJIGdS0zcu8lQI14evVoDn9vJUpW4hagGZ7kkuL0c386wTjMs5ZJSlkgbxYkKIqa8KN58Xirn7LkGalIP8reFNn5kulwAGrS8Yyyyl4axkp87t/MXMMqWgBLFirhmS5IFqksK6cIuUSZyymYhae7cZgXeh0L04QBsLY8uSta2OaWyHJcl8p0A4t5RZbUwZWgIRMUnOCF03QwJS7aaf8dIsd/RdfEWP7U4SWlT4hHHdIWoHjQHLE+ytsoMlK0znQAQSt0jdoryDEeUYmR+nE2YVoSuVlU2+kFbNW9K04v1jaYfsoqVJRJQlCkP8alOpRqpRIBpfpHSW1i6jmytuS58zOlW6HCQPBWhW+pcMOA6wViMdKpVyHs3QV0iDAdlkoAKUCwABWaJFWYpHGFjdjZZeaYg8AkHdSXIFX/LQzeuVdC8L3amIZyczku1BT1eB8TjCFnKvM4ISkCmoJsRy8oAOGksR3a6EglIU4NHG7X14xyVs8KmADvgGNd4AOW8oZdrRT2mJmiaFb5oVBzUAJIUHykaGkNlbdVLVLTOrVKgtB8TEB1aoUAxLUIduENk7BmpLDvHKiQSaMCAXev4IN2p2cmTcOSZiXlnMk5ATmHQsQxItqYggk4juZ75z3c4lQUQVFKzQpNWAU9zq3GLKZIIWoqFSGJNS39L26wzZnZpSk5ZiilPhyJDpsHBKrXt72gubswSQkFazLcNmIJAuznR4L0Yqdo7XQZglLykJoQbbwKSCLKFzzEBDCjCK7xClCTMACQTSWpyUsSKJ3iqtaC8cm4lKMSlmW6a1AzAuUPQNbXjwi0A74gSj/JQnKR3KLghRY1ZgEh/K8Yl23ZoZhJyBMUlGUolpQbuCd4hyOSnL3Ih2GnpUp0k1UdXDVD1qAbgfSMjjdjzcJOKkzMiFNmyDML726pgrTmKl9IrZ+21pSsIUpSAAQfDnsGLB6F7XtDctdiY76bjamzhVSO9RMsFpymhIBBB3VC3TRorE4tUmYpeIypQvKy1b8tRaoZwU1Ys2urRkldtcQUBlJlhILKSCdDmO84oPeBsNijiVhM1ShmW4ewIAcsWDBuVKRXOKYtavtZKlEqCs+6QBXKUO1FaB346dIO2N2kmGWEiUpkgAKKmB57z6MX5x57NxoUQDmsyS1PFUtomjngCIJwvaOYqajuymYEoIzZQlFUtSjlIy+0c/wDTLuNek6rWbVx85cyWkhOStcyzwIcU1ag/76hRLgqId3qBd/6anzjLz9qzu+lZFfxJTvNW5VmIPowHGBtqSZy1nfCZbVIDGhIOvSj3YcYzvK8taxiScZhlAlbpzFIQlglaEmhZIsSFatQPBP8Ar4WVIkhk5QVZQCHf4U2RV6C7O0BbKw+4ApYypJJQ7m4ID6pDhzrFjszZeGIxBUskvmBUkgFdVAJN91hW0Wv0fAx2xN0UAOYQD6EOIUbqTgcNNSmZ3Us5kpO8CT4RcgEQo6ekZ9nl/avZZkzkrNJKlGYgmjoUE7o51VbQJ4xHgFPJO4M2+/Qij+aC3B2jSdouxeIUhKETUTWylJmKZSQBeoYmjCK7ZvZifKbPKNATuMvOxNaE8fflHLOXTpheQqkjNLWDanJVQyjwYkhrU5GLPBYQoWrKTm3WPL4gdLmnIGK3ASlmWgTElJBUSCkgDezCh5W4RaiWpRSRVilV6jha2npHC3XDrOeVlsbb6Skd8pYJAIygNUAOXq/i9bCL7ZuJwsxSUgqK3zAkso0NiGLF7WLCPPZmz1GauyUukEm+QGp50oI3+ysUVNlloShtUu3DpSPT47twzmlzN2PLCN3Myqku5BuaH5CGStgobPmVNA0Kjuni3pQtEsrEAaF+Nm41NIrdsqm1WiWpRoSUEJJ63cR6XFXnAjMU5kkmaKFJCgEqdVAW8LU5c4j2niUYaYsKbNlSQzu5S1nraAMT2iKUFU2UpKkCySR8VHJsSWd3ipVilrm96TVCKnUMHABNvEW8o8ueWq74TY4do5ufKndEyswFqEJABfRVT+CL3s7InPllzEIQRdZz1AOUgE0dhTkIzOx5iZiwtaUscyiA7OQCG4gOb3aNJs3EmWKABgo3IJJUWqNaj0jGF55bympwvpexjKconzXmOopGVCSos53Qw1LXhY2QsTAlK8SWSQVZgQHIepFN16RUS1lDTt5RSaJdwHu1N0lr10iUdp8+ICQtCAQ+aZbyRQrU/EgaVIaPVK89izmLyJUteImpD3OQuQWAAyOqumsCzMRNm5UzHRKUkmwC1Mzlq90CVP8A1f2wVhMAQ0wETZmpW7hJqwy7qbuwFajnEeKwyyygoEB6AAauf7re8IDYaVLQc0sJlKCiTxIfwk6uNVF3Yu8SStojv0qHgalDnJK/EAzFIIs/Ax0Y1IcBJCVqqSDWg4jjCx+LRKIUmuVBZgaklwA1fhNANRwg2UmH7S95iZiSgpKAzK1JzKKgLsc9i2vKC8dtVUqSClBclIqzVNLngIzOM7aAFQMqaN0kg0ykMakh6ijfeLvY+1UYwSiEywlW8oZt4EUCTRlbybevCD2luovXURS+0UxSknu05QKMolyoAKUXFnI4l+sFzl96koUlTHgW68xGf7QYJMnaUhQUUonKKlbxAoMilf25Q7cot8HtFLFnN6pApVwCq6lNdrPB7c6p1xwoZ/YdWfOiYnI4GVYdXiOvAsB5CNJsjAzJCAkS0EF3KRQF7katWg4wPIxJK1AlIKSxGZ1MLCl3cw/b/aOZg8rDOhYcOWAZOZqWLa0eMyyctWW8BNrbQ71E2VMVLKkIKlSkeNglSlEqZksn1NA8U2H7GGahIVMTmOXPlSGBoohwXNGD8zDU7WxWJGKmy5UmWiZLyk5TnV/GXKVcgohzq/CLDDKxq1sCEs2jy8rFyGLh6FyXPrFdWzjam5O1xg+yCAgJmJlzRYvLSAU2NnaBdo9g8IohIk1ILFK1pYBnqHHlfrFzgZKkIT3i8yr0ISBwAHCJsXNK5e7xYhwLKD1FjzjvqacudslI/T7DIIzrKlEEEni43Q4cklXtziDHdi191M7pIUAWy0StRqNN0AJNucagzUKWJgCisAmrDfrTy5cRE6ZpACWAAAcirUAb/NY5esre9MJgxiCgSynu0BXDeoWatXIFbRr+z2HQBNzpT3YCQ6gHeoUK6WPmYJGEc2BrqTZ+HF4FmbGBmB1EJJzKGa7NlLdRGpNDbK7W2OkTZi5MtAkoDFblJqxCWZ6ZtbvAeFkIQomdLUsEkZUkHRxQkEuGPz1jYzNnyxOUp1q3huuyCct2oCQR5R2WiUpZIlJSrTdykkXU+ugeD0+1e3yK6VtiQhIT3c1LC3dGnKhaFFrNmF96aEGjpyAsWFHIrHI2yeMGmjyhQkgijmxte0DTcEremS0rdiBTVnfmOkGYtZUgBGZxYmwZncXrBKcWkCn/AEINHbF9osHiSH7pUxJTYO73Yj81igweDn5mMshm0LlxfoC5rwj0/ELfKN6pFtBXe6UbzhmGe3iOXeIAb/cSeQH5SOOXhlrrj5LJ0wWA2LvNNSdAlyU5tSpjUVe+kH7S21NlHupJlpZOZgxSUhg73Aern3jRTwMwNyXZJZmDOpXDlHcVs+RM8aEqUohBYVcVAJpZnrFMONQXLndY+V2vmTJiECWZhSalFlund3bu7nh0jYJxuIZkyqqAL6im8DUV0+ukTytkIQEhFMtgBQMOXyiSUuasbrEdOQNx1jpML9rFyn4xe1dlYiYsvLyj4ioMo0qE8T0HGoionSyrOgpKSRlqKh0ozFjRyAByA0ufQFYScZjrACAAxCrud4FPMC/ThAGNkSJjhVVPxoQwbq5+ccfJ4tdV1w8n6z2yFpkijagEjdOvmKX5Re7N2gVpKWRujVyAzsaCtNOkVczZss51JVlABYqILsGYGhBq0VxlCWrL3yGo4SpOapFWfmAHGscZvG8ul1k3mBnbuZ+oA1aw5vHcfsiStzMlJJIZ2D+oqQ9Yo9mbSyFCQ5DhRJ1epb81jR/6ohiVUADnhqwp9I9eGUs28+WNlDSkd2AlD5TzrR+PWOYPHbhcAh2F82ruAN2vGJZk0LSGA7yjB7F90kJowr1iPABEsLSa76iVO2ZyOApX/DxvjbOiM1SgwyuVKL3uE+jZTeIkYROcFSt4Vt6FhTpHUYlNVAEAPRqkij2Yh/Yc44vbaACkp1dzccnHTWKSU8wzF7JkTlpExGY2JdTsXpu9DAquwQkrEzDTFIDg5FOpA5CoLGtOMWWDxYMxKkFhUnT4QOliqsSYrbaQbkq6OB1p50g1Fyy3aXZOKm4pU1QlkEBMtKVHdQkEVCmqSrTjyiww6ZhKQohAFglyKCoHEczEkzGpmLyjQjQgmrq6vQdLQeiXVOZkneLhqOwFz/ud+Uc7P6bl4KTLSElV8yqksHAe/lWObTmla5acqVSQl5hKcwYkZPkaENE215RASA6ku1B/tLFtQOsVuz0qzlQ3gwAJswLhJagVlqIbRB0tKe4UWA3VBRoGFXFBSkGYeWEoSEj4UWe7VMPRs0qSxUkJNMoG76axXbOU8uW5U5G9UDKxyil3o0dOnPtZ4pJKCXSBaxvbhxiOVMMsAkopdTVbW+vOFPlyiyGK0lnqzAO5p/6+kR4lJLMgkcump9qPeNJ2Yo75Ulgwrqak6f7WEPmYdSlsGyk6kaBy1bMRApwalLsUpYbtaqrckWiDZiypyoMkE5XBdnoXBqC0ZpFYicJagkE/IHjU8vrAeI2pkdV2c+zgD5NBuKyKUnde71J4MK84p9uzUJRqFKGVIqHU4Iqz3GjRdRTkTs9XeSwHfVL+JjX5xZfsWUCSxD8Xb8ENlIloZpY0qVAi40fkdNRA+0ZwWoDT4mVYEj0oeV40AE2YkqUTlublTsCQDSlQHhQ6XJzjMJYILkGlnhRnk8NCmaBwHBh9xFXjscc9w1eD2LV0rrBvdg2P50hipaADupKj8VqdBHSsQDhtoJVRiCKEGrnW7umjvYxzDzVlZUGCZqbKewcij7oLCmrxZHDywgqzsWNTZ/WHowwy6HQu7uQHudGEYyjUoWRmDqypdrmgJGtiS5D/AI8S4FRSd5QWSolqgCh49flFh3hIysgUuQIDxGFV3iWodbVYWvShEHro72fNxDcyXYDj+CB5RKw6nSK6MW0HXnE0uTvE5jwZqClW5E/LnHVy0lWYqUGDWoRQ1HKNchBMRn3TnqLksRzgDamxMxfNlISACghzcgVDBqRbKCE65vV4DmTjmCgixcO2t+sFw32plpnp3YeWlTIXPVYuVIUxe4DCn1aKVf6fkd5mWpSy28Eh20F6Pqa6trG6RiHmEnK7JcB+KmseNI6MOpS8+YgPYagBh0q/rGL458b979ZvY2xO5CZff6vlyGhau8XLdeMXmIQcm6QQ6XeoIzB6udNPKLQYEAvlST/cTx0hq8Cht4Che1C1uV41MJOmblsJJQmacifhFgC6lEULhmFwx+kN/wBHKCv+KpapNeCR7E+YgvD4koUSAE9DXjxgbEpUo5s6l5mcE8A1P6fqSYfUbIYIZhSrN1/NY6nDKSbFuL0eJkoSwzAlvCOHQWivmqW7gu/wklvWyRDIkeJkIeqSCb5RRqF368oFlbUS5JlqU3Hk9SbmLGctQJ3TlVQgsQxbUnj84eMDrViQWHFmsOkWlt3B7xCsqQlvCz+fp84PnTJRBCsoOjBiCOj6QAjAG5ASD8IPv1jiXlrCQCU60cDgX+nKHQ2mmn+OiTMJ4vShAZ6awMnFZJZBw6xQuaU0FQqrRaSJ6FUCkliWa7OS8BYzH5TlloKg2bM+6Wqzpc8KxiydtSo5WMKco7otpmNdRW5hqJBCSkZAM6lOwdIJLB+T8I7sxefMtYVUkjMo+EgU/wBrnTpeJ0EHMCB7kQybgt0ik7UMmgKmBAYB6mqiWD1iczyqocWNR9IeJiRRTByw0ctSHYvDAAMamgqfsRD6yRbdzzCAOd+T1vakBJkKMoCWQAl0jdLbpKSL8oPwstYNUggXr9/tCwaVhkkAVJJe7nnrDoKkYWc4BUXAqwZ/W0D7QwGdSCtBOUKAB4qKA/Nmi/x03LQOXUAW8TVJA4FhDJszOZZSUsQpQI1ZqcLxjc6a5BysHoQA1gSXiVeziAcpoSxDMwJqerCCZeZt4Jfzh5nqa56f5Mb+M/UQkAUdVOvlCiAbRLCkw0FQzWjkHsdJltx9hEOQXp5t5QXOw44RB3XKOjCETrggEdHiYTS1AKWDCJkYd4lGHbVoltCmaWrR+DQ1U8a/KCFShxhvcCJIRPDhIoSHdo4rBE1cHq8TZiDE5xBuXMZ0dq9Mk03X9PrBMkAqbUafeJFzA43Wjqp7AsljxvD0AGJ/iWWyJTkUo8XC3ev91ekESwEu5JrrYUApwjuIkS5qkqWKpdiQTdnTTQtWJJmz0moVXgP8iMyNbS4aalT0tQ0b56Q+fOoyQH5ktA8nBAChPOo/NYb3dbj1f5RoOqQk3DHkGiMyeD+8U+3O08jDHKVZ5g+FFx14RTYz9RmSciMp4rqAOg1fjGMs8cezMbemi2hNlIUgzJiEqdkhS2qaBg9eETGUU0yjmdfWPJtkYsz8V3gHeKSrOtcwskZahSmqAC26L2pHq8rElQDbxYOXpapDaaxnx5++2/Jh66SSJZVmzABiW1cM7nh0rBMrBmhBDG1Dw+8Z/anajDSqTJyAoKBypWXpxb5RY7E7WSMXSVMBPB2POkbcxGJlKsfcGA14Rfwu/SkW61pBqXI0f0+UB7V7TSMMjPNXl9yeguYdoLhdlzXOYlR/t+cTr2bMICFMlK8woK+H7A+kY7H/AK3Sw4lSlL0BUQkcrOYDxf6x4hSQgYdIV4qkqoA5I6M/keEFsU29GnYEgUJygWSQB56tyiDDzyxolnPPXiY8/wAB+tag3eSEqLVIVXyB+Uavsz29wuLDJ/jmG8pV+ZSRRXsYZYh+JnmgCaFQa1z15P6QRl3bgM1ACXYxzaK5YSFhQACnNdGVGd2ntwHBz5+GWlRlIJAoWUCC5F7PTWC6MaFeIXm3M39yrEdIllomipIbWt/aMb2U/U3D4jdmDuZvBR3CdSlRt0Ma0Y5SrMB1p9oZ/wACNMoLmZ1JysGqPK+tH9YcphNQpwcoUNWAPLTQU4xL+4z601ItAk/A5VE5iaBgH1ekExhuSY4oBRTmvox+UcWVMwdqH3h0nDCjkA+WaCStAFx9Y0AyZS/xQhQ9WKrQn0jsY0diUYpCi2bz5RDODWBNYyfZsTSsrm91fwyyo5QKsHDVJjZ4vELISZe7WqVJ0uz6e8bgsclSixKgwAJJPAXgHa/aDCYdkzZoCzXKHK+RYW84x/bjau0Eypu+ESxog1IVRIFK89Yw+D76cA6ZhNSSUupyznMzmg1jnc7Ph9Xqcnt7hSbzP+P3MaLAY+VPS8laZlKgeIdQd4R4ovZyjRhw3g/W/GKqfgpkucVoK0nQpUoM1GcVanWMzyfpuL6ImYEmvh6i/wBoye3P1FweEVkKu9U7ES2OUjibeTx5Dj9uz5qe7XPxE1ZoEZlEEdSbU0GkP2NhElkzQsK0TlojmQSHfhDfIvV6En9XZef/AOtNUhrhSXFdUm0WuF/U3DzUk91NS2jo8w7s7aCMJgZ6FDKACR4SKeoF+nCHYqSx3gCwqCkOeAAsOpdhxjn/AK1v0jdr/UTBlSUjv8ygCAJbgvzSWPrE+J7dypYpKnHrl+5jyWaFpmlTEhN81XfgkMw4PeNZhZwmSxMBLFgd6oNgOVdHeG+Ws+iz2h+pCju4eQpSqvmIoNC2vSM7tLthjG/+Uh9EgJbzasJWxnzTZJVnBLAkkMA7tavPjEOMxImJaYSghsxBJQXvWlbU4PBfJTMQ2AQAormKKlniSx+552g/bOFMyW4cvlYWcCp8+cVWz5BmTSkVSE0a2js3IRscFPlzVypdn3af7mcE24Xjz5zddcLpUbB2UuUiYlO+VlzkBOgGXoHvEG1NhYqdhkiRMmlUl090kkHKS4o4sSQ9rDSN5t3tCcBKRJloQKspa0kpFHTYgVLAn4XtSJEJM6TKnS5fdzFJcLQAyTchSa1dwQaHzjphLjyMr7dvCdqdmMXITnnSZiBxP1reA8JjlylJmJVlUKgg1vyt5x9O7OkCfhwMTKSlagQtDOm5ALOWcbzaPHk3az9G1pmKVhFIMslwhSmUl9HNCBHq9fxw2Zgv1qKZJEyQFTv6gWSeD6xgtpbamYmaVzVqUSXYlwOQFhGlkfpDi1PmMtIA4kuWsGHuaRldr7JXhpy5MxsyGBIdrPR2LQXaO/1BqJA61ccwfeFiNsTFhlrWprOolgwHyAgOUl6Q0pHGMkQvFgiwDajXytEuDxeVaSCUkEFwaitx0gMppE2AxypS86GCgCASAWcFLsdWJrpEmj252txK0oC5hVwJGVRSRYszjh5xlsxLhzW9YOmKZCStzmfzGv8A3A0yW9Ujd970rqYtpDnIPONd2J7aTsLOQlaivDqICkqrlH9SdQzu2tYykuSVGlSbRa4DY05csrRLmkBy6UKIbi4FnhT6Nws4LAUkhiHBBcEcQdRD8YgqDFQHtHkf6WYPHmaO7WtGECv5ArwHUpSlXxH/AG21j2SSgjw/SOkZsUMnZxJoVt0I+cHStnZf8v8AeLBUtd3bzisxW1EJOUl1cBeNBIZHM+UKIBiCahJhRBgMBgcTKxhE+YkMp15FZmJUyEB2GYgN0j0LC9pElklJagJJep0prrEg2alTFeVKznUo2qCxc6MCB5xDg9joRLTMfMCygBq4DkvwBtfSMYzTdu0GOk96vdTmZTuoOLCrRdpwwy0Q5ZjQNq5imx225WHYKoVFglAqfIaQTL24mvdArUzMNbvWwA4mNAsV2ZQQnMUgkDnp7vD8D2Lw4DlAXwe3oIkw0/NvKLHQXHr9YscLilPejtwg1FuvEO22z5WG2ioyE5UABIuQJjVPTlygfBYITlqyk2AUXOZyPr9Y2faTZuXEqUpI3iSOEdwOCQmYQAxUx6gx8/y5WV6/HjLGJ2fgloWpI8SaHlwrpSJhhpxW4NX8m5fnCNPtDAZZ0xRDOQOtI6iQcmYJLWeM7ys2dYy6ZwYFSASSX9nbUfSA8bsmZJR/CpSSpnTxNwW4xv8ADYMLqRr66D5RFMkBJVmTZwng35SM45ZNZTFSbAmzTLIn0WdbAhvqIr0Yfu52VbkZmFKMbF+f0jaYmWlaAQADS2ggiVsNEwAEAJF1Kp7xuZW3pj1knbIbM2b+1xRmEEypjsbhKi3zrFkdnzTiCqTJC0gs4KUocaEuKu0We1+0+Dw+aT3Zn5bhqOG40+cA4Xt6hZTJkyMgUWFU3OrC/OOsxv2Odv4tZEjHT8yMRJHdL+FgQ5NTQnTV41OxuzYwsgS0KIAcgEij1Z2t6wPsTGKRhySQkoUQoPR3+ukFf6mVpenkfpcR6sLuOOXaOchRIKU5hbLzpvOdBbztEWI2lLk0mSZ2Y6olFaemZIb1aI5e0t5ire4Vp1pFlKWUh8z+RjbKlO2gopAkzgDcrllAHV/pGB/VTsr3yf3UmWcyR/K39AFF+WvI8o9aGOBDkKPIAfWK/aO2pMqWqZOR3ctI3lHSoAoKl3agLvFU+XpsgpCTxBI8lEfSI5QPB3jS9ssbhZs8HBIXLlkKcKYB8xLpDlgbsfSK7HSJEqRKKJpXiFklaQlkykWCSTVSzelAI4tq8Sy7D/qOS8O54CG4eWpamS5JLACpJ4RusN+jePUgKWJctw+VSjm6EAFjyikTJTymYXG6lKQALk8+T3iXBSVzB3SUlSjQMHPL0Merdl/0klomDvz3xFcoIQjR31PtHouD2BKloSZciUgfDlABZXViI16/o28n7JfpQorTMxW4kMe7BBKjq5HhHvWPY8OoISEpGVIDACgA0oLRTY7Z8wCYtBZTgJGZxRhRIGpPtAGCnqC1CbO7xQITlDhLsDQPz4RucCtHMW/CB1IL09hClz2FUIPW8RTsYDaWpP8A7P8AIRoJJmEUalamZmeBpGGlhTZQ/EmGJJVYx1GEUbq9qxJfStmIYUEKKb9kn+pX/KFEDJgSmasFb+FrVC1An3B9BHNoFISBUJZmewsR7QUJMpTkpBPO/EawxWz5YqEgedfqIzpravX2aw85fe/yksB4mFuTRYYPZOHQkpCSBWgLDzaH7wDBQA6D6NCOCSQD3pzAuzUPWHodpSmVLQ4ASLXraKnFdppMr4nPAFzDJuyyh0oTmBLu9D5G3SKPbXZ+bMSKAFJcNqekFupsybAdpO1kvEZcqVAgsSeDfnpE2CX3iUKSf5EFuRF2MS7O7GZn75WXUAB39CG9dIJ/8QIBAm5U1sC/zjyZeO53d4d8c5jNAO0W1Zc5UtCaZazOAUW15B4sJfaPDoQEBykBgAkn5/lYWC7KSE/GTBh7LSTXMY9HjxmM5csraBldpJBtLX6D7wNtftPLRKUqXIWtYsk0F6k1enKLhPZVA8J9j94jX2WBufnG9Ys/0xOxe3U4ryzJBAZwZWZvE1i499I9GlbaTMl5iQGFyGPQgxBh+zoDAFolm9j1KDuo876Rw/z/AK3K6+/GqrMXt7DrpMQlTcUJUB0MDYfGYJJdIQj/APO3tSsFTeyaRRSiPKOr7DpKXKyAen3j0/y46qXZW1pOeagTUq70pKWHxMwFtGUatQxZYSclYdCkqHUfQxm8X2GlgP3pA0ZvWhvA6f05CjmE1YfgkD6xnGSW8m703MiWblgOkCTsYPESEpeg+sVGB7KmTadOPIrIHpwgpXZ0TFZivWz094QsBtZFsw/OkC7TmSMRKMmclK0G43gaFxVJGsJHZQMwdv7j94f/AOKAaqH/ALGJMbtP9OMFNH8SpkpVWY5kueSnLecYDtN2Qm4UB0omIJpNAPkDqn5R7VjdiJQKzFp/tI9KgxFjOyqJ6FJmZ8i2dOZhQuOYrW8ZsjTy/wDShUmTiiuYD3gT/EGFy5UQeIFrXMe0TZy1yio7r2Brc1B8uEVWzeyOHkEFEoOAwUp1FuDl4vlYYzEhJoBakU4FVWEV3Zo50cmtIOOMUq/zMJWxynQ+R+8IYEcx1YRoK+TiZe6S4BKlF9Q53v8AkX8xBWwJsmVISollqqoVoSaM+jN84jmdmykDfDJl5A9yHTmNKOwNY7gcEpWb+PKEnKC6d4f1AA0B0jM7avSafiUOSC/DX6UiEJUdYJ/aHhDkyY2yHRhgmJMwGsSmWYb3XL2iAcz0/gjsTd0rgI7EjJZSpiLdG+cFy0QCiUoCrcr8IkROJo7+URGnILtHU7QQKMG8orJ2FJ4+UQp2akliVHziC0mY6WKgtA87aIVXK/mPpHJGxpR1D9awUjDoTwaCwxR4rHKLhj5U9zAOdaqN5k/eNgrEItuxGpUrVq8oltlsPh1FQFYupGzlQUtadDEf7trK+cKFScCReJ/2UA/u+BMO/dNrWLSTrkMbcfpCy8A3QwMccdTy/PSGCc/EwaW006SD4q9YFxGFQq704GHqWOcNE4fgi0kcvDIBoDBKJyQWDmISx/7iJQY3+sWksM3T0jssdICTOFeIES4ZQL8Aw+5iIgz8pYAQRLL3HuYEWgQ9GbSII8ZsZKpomBa0qFgTmR6UIPnEcyWsXYgc2vQX5wR3pPAwxc1TVFDBo7KWpvEloLkzgaA1itz8B8qQ1Elq1JhA7/UnBbMQ5DlJYtwPURD/AKuCcpSQTa31iVGI3aqP094qNoYNK1OJhCvUfOJLlUtVwkt5EejxHKUrfYJcNTyf6mBpExQZlO3C3vBSZayokKSkFtC4b2iJS5ytWjhxdbD1gxeFQ3iJPWApkqWlVYgk73MKs3L76w4JSbfKGTFS7DNXlbrFfipqkHdB9DCll3I5work46ZwPoYUIFqQ+vtX2MMNNPaBs6jZ/eO1FFUOtfvARCtpZUnddhYXPKtI7hMchaXKcj6FvoSIFOHB4wpUgEBqjT1iSxUEmqSHgdeGSC5UTEIkNeOqlA/DEHJs+UHAFfeIFFJ+E+bmCUSGNB7x2Yk2Nuv3iSKUgcG8olVliJi9QOsdEkmw94k6ZidIYZw4wQnZ4uW947+0TWj/AIYiAVMJs5hCUrU+8HmUkC0QKxiQ4y/aII0yuZjqsMphr5xFMWtXhIHSvzhEzKZlADRmfnYNASl5sxGUgAPmdLGraF4kXmIFH8v8+UEycM5cTFWsRTi0QYtShdRA40AqWESdk4tNt0OCQfT6mB/9QJBy2Cm8tbWPKAk4UpLApIFhl+rxYYSYVy2UlI4MAD/gvETE48Dj5xMrHEhgwJ5fR6xxOFD1YdLnzhxKdHMQclqCCVOS45gelokOLKrUiMSxDkYUG1TDpGBUy4V6Q7u1m+YwyYhSWBzUNODaAv182giUlXKJIe5e4MSokAcIflUbhoYsLToSOhgUTCWGdgYLQAOIivCjqCIchZa5ramkSETK2P55QLMkAOd5RN3NB0Gl4SsU14iXjQRS/tCheHATZNYfiVlVLPpx184ETiYcpZUL8WrEkglq4n0jkQoQpvEfJoUQECWkj/JhqsPKvUef3gLvFaA8uETKkr+JhVjTWjW9YNk7EKSE0JeB5U4uQxLeWnLnFgrAJaq2PIUjicERUKBoB4fTWFBhiL7qvpHBjiHoPWFiZZTcj8fnFXnKjSnQRIdM2kp6AVaOHFLPAREMKWoa84SZfmYkmlObqeC5S2o8CS8ITx9I73R0fzMSG98X+FveIp2PCfFSBzh+PzjgwydWPUGJOfv06EnlHQl6sfQxxQCbV6Q1OIUzfQwgpc5T+AhiWci2kPE5Rd6f9R1EoqudOPKGzZYGkBRzVk2mAcmiKWp6EPzJYeUSZQLX6xKiaeCfSEHDBJIqpuNPr7ecCYqfkUAhJI4k/SDlrJDZWB1jn7VRqACeZjJAhSlCrxPLlHjD/wBusXDeph0o5nAUOmohRu892js2bkBWtbJAc0f5Q79pzMNWhmFDUfnKKqC0ScwBzPSmoYxKmSRqIHTOSLzE+zxPLxST8TxJzKa19I6pRZt5usT5k3NuMIISbGBBpSgPFm9j9IfKSgGpUetvaJ/2/MRF3B5GFEuUgxB+1T/T7xN3LiOLkCIIkYdOgaJJmFABPI6iIc6QaxJ3tLOPKIkK1AcGoINCNDChwUngPSFEiRgi3i+cMWlQUA4ysf8AkKinR/SFCgSJUpT3hTJ5GvtHIUaAOerNwbzhbNwBNTmNHckenFoUKArMSwkVT7w/DYqWEgBLNyjkKBG4jEs5FvtFPIxRO8XL1HBtBHYUagqROLJgmVLJ1hQoaInGA1ibDJTxr5woUZaTTJiANT+dIAxWLSfz/EKFEKrv3aid1IbiWgzC4eYqwEKFGgsxs5TVaGqlEQoUDSGbOItA5Uo6OOsdhQB1Mp9a8oU/CqUGKmoWNHqzwoURCp2IBUklnvBicNkIavHgPvChRIahg1n1uaaQ6ZhkqFaHgLPrChQIHMw+SgJ9YejNxhQoUjXmNAqsRqp4l14V+ghQoEiGLQNC/wCcYQxRKt18oFQQON7/AJSFCipiY45Ot+gjkKFCtP/Z"/>
          <p:cNvSpPr>
            <a:spLocks noChangeAspect="1" noChangeArrowheads="1"/>
          </p:cNvSpPr>
          <p:nvPr/>
        </p:nvSpPr>
        <p:spPr bwMode="auto">
          <a:xfrm>
            <a:off x="63500" y="-8429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3316" name="Picture 4" descr="https://encrypted-tbn2.google.com/images?q=tbn:ANd9GcR6DJvYb0qxQs_Ngc5mqHOgbalLlmoMyV6rnXhb250ifUKcnck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167430"/>
            <a:ext cx="3816424" cy="26428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289861"/>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en-US" dirty="0" smtClean="0"/>
              <a:t>Reintroduction</a:t>
            </a:r>
            <a:endParaRPr lang="en-CA" dirty="0" smtClean="0"/>
          </a:p>
        </p:txBody>
      </p:sp>
      <p:sp>
        <p:nvSpPr>
          <p:cNvPr id="123907" name="Rectangle 3"/>
          <p:cNvSpPr>
            <a:spLocks noGrp="1" noChangeArrowheads="1"/>
          </p:cNvSpPr>
          <p:nvPr>
            <p:ph idx="1"/>
          </p:nvPr>
        </p:nvSpPr>
        <p:spPr>
          <a:xfrm>
            <a:off x="14156" y="1196752"/>
            <a:ext cx="4776787" cy="4114800"/>
          </a:xfrm>
        </p:spPr>
        <p:txBody>
          <a:bodyPr/>
          <a:lstStyle/>
          <a:p>
            <a:pPr eaLnBrk="1" hangingPunct="1"/>
            <a:r>
              <a:rPr lang="en-CA" b="1" dirty="0" smtClean="0">
                <a:solidFill>
                  <a:srgbClr val="444444"/>
                </a:solidFill>
              </a:rPr>
              <a:t>Updated April 28, 2006—</a:t>
            </a:r>
            <a:r>
              <a:rPr lang="en-CA" dirty="0" smtClean="0">
                <a:solidFill>
                  <a:srgbClr val="444444"/>
                </a:solidFill>
              </a:rPr>
              <a:t>At 10 a.m. local time today a four-year-old panda in China became the first captive-bred giant panda released into</a:t>
            </a:r>
            <a:r>
              <a:rPr lang="en-US" dirty="0" smtClean="0">
                <a:solidFill>
                  <a:srgbClr val="444444"/>
                </a:solidFill>
              </a:rPr>
              <a:t> </a:t>
            </a:r>
            <a:r>
              <a:rPr lang="en-CA" dirty="0" smtClean="0">
                <a:solidFill>
                  <a:srgbClr val="444444"/>
                </a:solidFill>
              </a:rPr>
              <a:t> the wild.</a:t>
            </a:r>
          </a:p>
          <a:p>
            <a:pPr eaLnBrk="1" hangingPunct="1"/>
            <a:endParaRPr lang="en-CA" dirty="0" smtClean="0"/>
          </a:p>
        </p:txBody>
      </p:sp>
      <p:pic>
        <p:nvPicPr>
          <p:cNvPr id="123908" name="Picture 4" descr="baby panda"/>
          <p:cNvPicPr>
            <a:picLocks noChangeAspect="1" noChangeArrowheads="1"/>
          </p:cNvPicPr>
          <p:nvPr/>
        </p:nvPicPr>
        <p:blipFill>
          <a:blip r:embed="rId2" cstate="print"/>
          <a:srcRect/>
          <a:stretch>
            <a:fillRect/>
          </a:stretch>
        </p:blipFill>
        <p:spPr bwMode="auto">
          <a:xfrm>
            <a:off x="5257800" y="381000"/>
            <a:ext cx="2132013" cy="3048000"/>
          </a:xfrm>
          <a:prstGeom prst="rect">
            <a:avLst/>
          </a:prstGeom>
          <a:noFill/>
          <a:ln w="9525">
            <a:noFill/>
            <a:miter lim="800000"/>
            <a:headEnd/>
            <a:tailEnd/>
          </a:ln>
        </p:spPr>
      </p:pic>
      <p:pic>
        <p:nvPicPr>
          <p:cNvPr id="123909" name="Picture 5" descr="panda release"/>
          <p:cNvPicPr>
            <a:picLocks noChangeAspect="1" noChangeArrowheads="1"/>
          </p:cNvPicPr>
          <p:nvPr/>
        </p:nvPicPr>
        <p:blipFill>
          <a:blip r:embed="rId3" cstate="print"/>
          <a:srcRect/>
          <a:stretch>
            <a:fillRect/>
          </a:stretch>
        </p:blipFill>
        <p:spPr bwMode="auto">
          <a:xfrm>
            <a:off x="4419600" y="3657600"/>
            <a:ext cx="4724400" cy="2962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dirty="0" smtClean="0"/>
              <a:t>Reintroduction</a:t>
            </a:r>
            <a:endParaRPr lang="en-CA" dirty="0" smtClean="0"/>
          </a:p>
        </p:txBody>
      </p:sp>
      <p:sp>
        <p:nvSpPr>
          <p:cNvPr id="124931" name="Rectangle 3"/>
          <p:cNvSpPr>
            <a:spLocks noGrp="1" noChangeArrowheads="1"/>
          </p:cNvSpPr>
          <p:nvPr>
            <p:ph idx="1"/>
          </p:nvPr>
        </p:nvSpPr>
        <p:spPr>
          <a:xfrm>
            <a:off x="328613" y="1941513"/>
            <a:ext cx="4776787" cy="4114800"/>
          </a:xfrm>
        </p:spPr>
        <p:txBody>
          <a:bodyPr/>
          <a:lstStyle/>
          <a:p>
            <a:pPr eaLnBrk="1" hangingPunct="1"/>
            <a:r>
              <a:rPr lang="en-CA" dirty="0" smtClean="0"/>
              <a:t>Swift Fox</a:t>
            </a:r>
          </a:p>
          <a:p>
            <a:pPr lvl="1" eaLnBrk="1" hangingPunct="1"/>
            <a:r>
              <a:rPr lang="en-CA" dirty="0" smtClean="0"/>
              <a:t>extirpated Canadian Prairie 1928</a:t>
            </a:r>
          </a:p>
          <a:p>
            <a:pPr lvl="1" eaLnBrk="1" hangingPunct="1"/>
            <a:r>
              <a:rPr lang="en-CA" dirty="0" smtClean="0"/>
              <a:t>reintroduced 1983</a:t>
            </a:r>
          </a:p>
          <a:p>
            <a:pPr eaLnBrk="1" hangingPunct="1"/>
            <a:r>
              <a:rPr lang="en-CA" dirty="0" smtClean="0"/>
              <a:t>Grey Wolf</a:t>
            </a:r>
          </a:p>
          <a:p>
            <a:pPr lvl="1" eaLnBrk="1" hangingPunct="1"/>
            <a:r>
              <a:rPr lang="en-CA" dirty="0" smtClean="0"/>
              <a:t>extirpated Yellowstone Natl Park 1920s</a:t>
            </a:r>
          </a:p>
          <a:p>
            <a:pPr lvl="1" eaLnBrk="1" hangingPunct="1"/>
            <a:r>
              <a:rPr lang="en-CA" dirty="0" smtClean="0"/>
              <a:t>reintroduced 1995</a:t>
            </a:r>
          </a:p>
        </p:txBody>
      </p:sp>
      <p:pic>
        <p:nvPicPr>
          <p:cNvPr id="124932" name="Picture 7" descr="Gray wolves of Yellowstone">
            <a:hlinkClick r:id="rId2"/>
          </p:cNvPr>
          <p:cNvPicPr>
            <a:picLocks noChangeAspect="1" noChangeArrowheads="1"/>
          </p:cNvPicPr>
          <p:nvPr/>
        </p:nvPicPr>
        <p:blipFill>
          <a:blip r:embed="rId3" cstate="print"/>
          <a:srcRect/>
          <a:stretch>
            <a:fillRect/>
          </a:stretch>
        </p:blipFill>
        <p:spPr bwMode="auto">
          <a:xfrm>
            <a:off x="4427538" y="5081588"/>
            <a:ext cx="4716462" cy="1776412"/>
          </a:xfrm>
          <a:prstGeom prst="rect">
            <a:avLst/>
          </a:prstGeom>
          <a:noFill/>
          <a:ln w="9525">
            <a:noFill/>
            <a:miter lim="800000"/>
            <a:headEnd/>
            <a:tailEnd/>
          </a:ln>
        </p:spPr>
      </p:pic>
      <p:pic>
        <p:nvPicPr>
          <p:cNvPr id="124933" name="Picture 9" descr="Swift%20Fox%20-%20Travis%20Olson"/>
          <p:cNvPicPr>
            <a:picLocks noChangeAspect="1" noChangeArrowheads="1"/>
          </p:cNvPicPr>
          <p:nvPr/>
        </p:nvPicPr>
        <p:blipFill>
          <a:blip r:embed="rId4" cstate="print"/>
          <a:srcRect/>
          <a:stretch>
            <a:fillRect/>
          </a:stretch>
        </p:blipFill>
        <p:spPr bwMode="auto">
          <a:xfrm>
            <a:off x="4572000" y="1196975"/>
            <a:ext cx="4321175" cy="3240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r>
              <a:rPr lang="en-US" dirty="0" smtClean="0"/>
              <a:t>Policies</a:t>
            </a:r>
            <a:endParaRPr lang="en-CA" dirty="0" smtClean="0"/>
          </a:p>
        </p:txBody>
      </p:sp>
      <p:sp>
        <p:nvSpPr>
          <p:cNvPr id="125955" name="Rectangle 3"/>
          <p:cNvSpPr>
            <a:spLocks noGrp="1" noChangeArrowheads="1"/>
          </p:cNvSpPr>
          <p:nvPr>
            <p:ph idx="1"/>
          </p:nvPr>
        </p:nvSpPr>
        <p:spPr/>
        <p:txBody>
          <a:bodyPr/>
          <a:lstStyle/>
          <a:p>
            <a:pPr eaLnBrk="1" hangingPunct="1"/>
            <a:r>
              <a:rPr lang="en-US" dirty="0" smtClean="0"/>
              <a:t>Laws protect threatened species and strive to control non-indigenous species</a:t>
            </a:r>
          </a:p>
          <a:p>
            <a:pPr eaLnBrk="1" hangingPunct="1"/>
            <a:endParaRPr lang="en-US" dirty="0" smtClean="0"/>
          </a:p>
          <a:p>
            <a:pPr eaLnBrk="1" hangingPunct="1"/>
            <a:endParaRPr lang="en-CA" dirty="0" smtClean="0"/>
          </a:p>
        </p:txBody>
      </p:sp>
      <p:pic>
        <p:nvPicPr>
          <p:cNvPr id="125956" name="Picture 4" descr="wildlife off"/>
          <p:cNvPicPr>
            <a:picLocks noChangeAspect="1" noChangeArrowheads="1"/>
          </p:cNvPicPr>
          <p:nvPr/>
        </p:nvPicPr>
        <p:blipFill>
          <a:blip r:embed="rId2" cstate="print"/>
          <a:srcRect/>
          <a:stretch>
            <a:fillRect/>
          </a:stretch>
        </p:blipFill>
        <p:spPr bwMode="auto">
          <a:xfrm>
            <a:off x="7726363" y="4419600"/>
            <a:ext cx="1417637" cy="2438400"/>
          </a:xfrm>
          <a:prstGeom prst="rect">
            <a:avLst/>
          </a:prstGeom>
          <a:noFill/>
          <a:ln w="9525">
            <a:noFill/>
            <a:miter lim="800000"/>
            <a:headEnd/>
            <a:tailEnd/>
          </a:ln>
        </p:spPr>
      </p:pic>
      <p:pic>
        <p:nvPicPr>
          <p:cNvPr id="125957" name="Picture 5" descr="wild lawvalley291"/>
          <p:cNvPicPr>
            <a:picLocks noChangeAspect="1" noChangeArrowheads="1"/>
          </p:cNvPicPr>
          <p:nvPr/>
        </p:nvPicPr>
        <p:blipFill>
          <a:blip r:embed="rId3" cstate="print"/>
          <a:srcRect/>
          <a:stretch>
            <a:fillRect/>
          </a:stretch>
        </p:blipFill>
        <p:spPr bwMode="auto">
          <a:xfrm>
            <a:off x="3911600" y="4162449"/>
            <a:ext cx="3276600" cy="2173288"/>
          </a:xfrm>
          <a:prstGeom prst="rect">
            <a:avLst/>
          </a:prstGeom>
          <a:noFill/>
          <a:ln w="9525">
            <a:noFill/>
            <a:miter lim="800000"/>
            <a:headEnd/>
            <a:tailEnd/>
          </a:ln>
        </p:spPr>
      </p:pic>
      <p:pic>
        <p:nvPicPr>
          <p:cNvPr id="125958" name="Picture 6" descr="wild OfficerOrtegaatRoadblock"/>
          <p:cNvPicPr>
            <a:picLocks noChangeAspect="1" noChangeArrowheads="1"/>
          </p:cNvPicPr>
          <p:nvPr/>
        </p:nvPicPr>
        <p:blipFill>
          <a:blip r:embed="rId4" cstate="print"/>
          <a:srcRect/>
          <a:stretch>
            <a:fillRect/>
          </a:stretch>
        </p:blipFill>
        <p:spPr bwMode="auto">
          <a:xfrm>
            <a:off x="4572000" y="452781"/>
            <a:ext cx="4572000" cy="2692400"/>
          </a:xfrm>
          <a:prstGeom prst="ellipse">
            <a:avLst/>
          </a:prstGeom>
          <a:ln>
            <a:noFill/>
          </a:ln>
          <a:effectLst>
            <a:softEdge rad="112500"/>
          </a:effectLst>
        </p:spPr>
      </p:pic>
      <p:pic>
        <p:nvPicPr>
          <p:cNvPr id="125959" name="Picture 7" descr="wildlife officer"/>
          <p:cNvPicPr>
            <a:picLocks noChangeAspect="1" noChangeArrowheads="1"/>
          </p:cNvPicPr>
          <p:nvPr/>
        </p:nvPicPr>
        <p:blipFill>
          <a:blip r:embed="rId5" cstate="print"/>
          <a:srcRect/>
          <a:stretch>
            <a:fillRect/>
          </a:stretch>
        </p:blipFill>
        <p:spPr bwMode="auto">
          <a:xfrm>
            <a:off x="304800" y="4598669"/>
            <a:ext cx="2743200" cy="1817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en-US" dirty="0" smtClean="0"/>
              <a:t>Control of Exotic Species</a:t>
            </a:r>
            <a:endParaRPr lang="en-CA" dirty="0" smtClean="0"/>
          </a:p>
        </p:txBody>
      </p:sp>
      <p:sp>
        <p:nvSpPr>
          <p:cNvPr id="126979" name="Rectangle 3"/>
          <p:cNvSpPr>
            <a:spLocks noGrp="1" noChangeArrowheads="1"/>
          </p:cNvSpPr>
          <p:nvPr>
            <p:ph idx="1"/>
          </p:nvPr>
        </p:nvSpPr>
        <p:spPr/>
        <p:txBody>
          <a:bodyPr/>
          <a:lstStyle/>
          <a:p>
            <a:pPr eaLnBrk="1" hangingPunct="1"/>
            <a:r>
              <a:rPr lang="en-US" dirty="0" smtClean="0"/>
              <a:t>Eurasian Milfoil</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Dutch Elm Disease</a:t>
            </a:r>
            <a:endParaRPr lang="en-CA" dirty="0" smtClean="0"/>
          </a:p>
        </p:txBody>
      </p:sp>
      <p:pic>
        <p:nvPicPr>
          <p:cNvPr id="126980" name="Picture 4" descr="Eurasian%20Milfoil"/>
          <p:cNvPicPr>
            <a:picLocks noChangeAspect="1" noChangeArrowheads="1"/>
          </p:cNvPicPr>
          <p:nvPr/>
        </p:nvPicPr>
        <p:blipFill>
          <a:blip r:embed="rId2" cstate="print"/>
          <a:srcRect/>
          <a:stretch>
            <a:fillRect/>
          </a:stretch>
        </p:blipFill>
        <p:spPr bwMode="auto">
          <a:xfrm>
            <a:off x="4495800" y="1600200"/>
            <a:ext cx="2743200" cy="2057400"/>
          </a:xfrm>
          <a:prstGeom prst="rect">
            <a:avLst/>
          </a:prstGeom>
          <a:noFill/>
          <a:ln w="9525">
            <a:noFill/>
            <a:miter lim="800000"/>
            <a:headEnd/>
            <a:tailEnd/>
          </a:ln>
        </p:spPr>
      </p:pic>
      <p:pic>
        <p:nvPicPr>
          <p:cNvPr id="126981" name="Picture 5" descr="dutch"/>
          <p:cNvPicPr>
            <a:picLocks noChangeAspect="1" noChangeArrowheads="1"/>
          </p:cNvPicPr>
          <p:nvPr/>
        </p:nvPicPr>
        <p:blipFill>
          <a:blip r:embed="rId3" cstate="print"/>
          <a:srcRect/>
          <a:stretch>
            <a:fillRect/>
          </a:stretch>
        </p:blipFill>
        <p:spPr bwMode="auto">
          <a:xfrm>
            <a:off x="4572000" y="3810000"/>
            <a:ext cx="4572000" cy="304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0" y="699716"/>
            <a:ext cx="7125113" cy="924475"/>
          </a:xfrm>
        </p:spPr>
        <p:txBody>
          <a:bodyPr/>
          <a:lstStyle/>
          <a:p>
            <a:pPr eaLnBrk="1" hangingPunct="1"/>
            <a:r>
              <a:rPr lang="en-CA" dirty="0" smtClean="0"/>
              <a:t>Canadian Biodiversity Strategy</a:t>
            </a:r>
          </a:p>
        </p:txBody>
      </p:sp>
      <p:sp>
        <p:nvSpPr>
          <p:cNvPr id="128003" name="Rectangle 3"/>
          <p:cNvSpPr>
            <a:spLocks noGrp="1" noChangeArrowheads="1"/>
          </p:cNvSpPr>
          <p:nvPr>
            <p:ph idx="1"/>
          </p:nvPr>
        </p:nvSpPr>
        <p:spPr>
          <a:xfrm>
            <a:off x="328613" y="1941513"/>
            <a:ext cx="4014787" cy="4114800"/>
          </a:xfrm>
        </p:spPr>
        <p:txBody>
          <a:bodyPr/>
          <a:lstStyle/>
          <a:p>
            <a:pPr eaLnBrk="1" hangingPunct="1"/>
            <a:r>
              <a:rPr lang="en-US" dirty="0" smtClean="0"/>
              <a:t>Ex-situ Conservation</a:t>
            </a:r>
          </a:p>
          <a:p>
            <a:pPr lvl="1" eaLnBrk="1" hangingPunct="1"/>
            <a:r>
              <a:rPr lang="en-US" dirty="0" smtClean="0"/>
              <a:t>conservation efforts o/s of the natural habitat</a:t>
            </a:r>
          </a:p>
          <a:p>
            <a:pPr eaLnBrk="1" hangingPunct="1">
              <a:buFont typeface="Wingdings" pitchFamily="2" charset="2"/>
              <a:buNone/>
            </a:pPr>
            <a:r>
              <a:rPr lang="en-US" dirty="0" smtClean="0"/>
              <a:t>	</a:t>
            </a:r>
            <a:r>
              <a:rPr lang="en-US" sz="2000" dirty="0" smtClean="0"/>
              <a:t>eg. zoos, seed banks …</a:t>
            </a:r>
            <a:r>
              <a:rPr lang="en-US" dirty="0" smtClean="0"/>
              <a:t> </a:t>
            </a:r>
            <a:endParaRPr lang="en-CA" dirty="0" smtClean="0"/>
          </a:p>
        </p:txBody>
      </p:sp>
      <p:sp>
        <p:nvSpPr>
          <p:cNvPr id="2" name="Rectangle 1"/>
          <p:cNvSpPr/>
          <p:nvPr/>
        </p:nvSpPr>
        <p:spPr>
          <a:xfrm>
            <a:off x="0" y="6309320"/>
            <a:ext cx="9144000" cy="307777"/>
          </a:xfrm>
          <a:prstGeom prst="rect">
            <a:avLst/>
          </a:prstGeom>
        </p:spPr>
        <p:txBody>
          <a:bodyPr wrap="square">
            <a:spAutoFit/>
          </a:bodyPr>
          <a:lstStyle/>
          <a:p>
            <a:r>
              <a:rPr lang="en-CA" sz="1400" dirty="0">
                <a:hlinkClick r:id="rId2"/>
              </a:rPr>
              <a:t>http://</a:t>
            </a:r>
            <a:r>
              <a:rPr lang="en-CA" sz="1400" dirty="0" smtClean="0">
                <a:hlinkClick r:id="rId2"/>
              </a:rPr>
              <a:t>www.enmax.com/Energy/Res/Greenmax/Osprey+Camera/OspreyLiveCamera.htm</a:t>
            </a:r>
            <a:r>
              <a:rPr lang="en-CA" sz="1400" dirty="0" smtClean="0"/>
              <a:t> </a:t>
            </a:r>
            <a:endParaRPr lang="en-CA" sz="1400" dirty="0"/>
          </a:p>
        </p:txBody>
      </p:sp>
      <p:pic>
        <p:nvPicPr>
          <p:cNvPr id="2052" name="Picture 4" descr="Giraffe Naimg Cont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772816"/>
            <a:ext cx="3317354" cy="44585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3" name="AutoShape 8" descr="data:image/jpeg;base64,/9j/4AAQSkZJRgABAQAAAQABAAD/2wCEAAkGBhAQEBIRDxAPEBAQEA8PDxAQEA8NDw8QFBAVFBQQEhIXHCYeFxkjGRISHy8gIycpLCwsFR4xNTA2NSY3LCkBCQoKDgwOGg8PGS0fHyUqKik1KSopLCopLCwpLCwpKSksLCwsLCwsKSksKSkpLCksKSksLCwpKSwsLCwpLCwsKf/AABEIAL4BCgMBIgACEQEDEQH/xAAcAAEAAgIDAQAAAAAAAAAAAAAAAQYFBwIDBAj/xAA1EAACAQMCBQMCBQMDBQAAAAAAAQIDBBEFIQYHEjFBEyJRYXEUMkKBkSShsRYjUhUzNENT/8QAGgEBAAMBAQEAAAAAAAAAAAAAAAECAwUEBv/EACcRAAICAgEEAgICAwAAAAAAAAABAgMEESESEzFBBSJRYRWBFCMy/9oADAMBAAIRAxEAPwDeIAAAAAAAAAAAAAAAAAAAAAAAAAAAAAAAAAAAAAAAAAAAAAAAAAAAAAAAAAAAAAAAAAAAAAAAIyACAMjJDJRIAyMHGU0llvBGwcshHRRvITeIyTa+DuiE9jWjkACQAAAAAAAAAAAAAAAAAAAAAAAAAAAAAAAAARkZAAIyeHVNYp28cze/hHHWNVjQptt742Na3+pTrTcpPKzsjm52asdaXlnuxcSVz36LU+PFnHSsZ7/Qsmm6lGvBSizU0lsW3giu0pt56Yo8OBn2W29Ej15uDCivri2XC+v4UYOU3hI19rPFNWq30Nxj8L4I4l1iVWo4xb6EzCHn+Q+QlKThW+D0YODFJTs8nrtdRqwkpRm0s7mztIvPVpRl5wsmp4rt9TaPDsMUI/ZG3w9s5Nxb4M/lK4JKSWmZUjICPojhEgAAAAAAAAAAAAAAAAAAAAAAAAAAAEMAkHENgEkN43MRf8TUKTalLdd8bnGGv061KcoPfpeP4MP8ivbinyadqek9FR4t1F1K0oZ9sexgGdlWo5Sbl3yzifF5FzutcmfX0VdqtRQ+iLRpydC0lJ7dcTA6Vp7rVVFdsptlr4stlTtoQj2S3Pfg1uFc7v1pHgzrFOcafPPJS3LOd+7yRLsRHByjTbeI7s5Si21+zqt9MeeD06TaOrVhH6mz6dWFGEYtpYSRUrOhGyo+tLepJZSfgwF9rFSrLPU1nx8HepshgV/fmT9HCtrnm2fTiK9m1qdRSWV2ORUOBtQlPqhKTfSs7luR3Me5XVqa9nIurdU3B+jkADcyAAAAAAAAAAAAAAAAAAAAAAAABDJIYBDK5xXrvow6Yv3S2+xYK8+mLfwm/wCxqnWL2VarKUu2WkjmfI5XYr0vLPfg4/es58I8s5OTbk8uW5n+FqEp9UV26WV5LPZZZfeD9N9OHU+7OJ8ZB2Xbf72df5KUa6dLyUq+s5U6klKL7k2mm1KslGMXh+cF91a5tItuooyn5RXrrimEdqMFH6o2twaapdU5/wBGFWbdZDphDn8mf0jR6dvTxlKo13bO28oU6tL051IdW+NyhV9WrTeZTZ53czbz1PK8m38pVCPbjDgqvjLZS65T5Mz/AKVnKTjCccZLFpHDELdOdTDklkpdvq1WDyptF0tdWde0k3+ZRe5bAeNNtwjqXnkzzY5EIpSluPgqmvak6laS/RF4SMXnH79jlLu2/L3PZpOlSr1El2Tzk40+rIuft7OxHpx6V64LZwNp7hB1H+tYLYjzWNqqcFFeEejJ9jjVKqtQPk7p9ybkcgRkJnoMiQAAAAAAAAAAAAAAAAAAAAAAACGTkhgHm1FN0pY79L/wakqJxlKM09m3/c3FJGD1HRLeLdWa7b/c5efif5GudaOhhZax29rZUND0dzl6k/bTW++xk9b4qio+lQ2xtlbGM1jXnP8A26ftp9jwWOlVar9sW189zk93tLs4/LflnT7fdfeyHpekdNWrKbbm85+pxhTb/Km/2Lfp3AvaVR5+hYrXh+hS/LD+dxX8VdY9zeiLfk6q+K0azp2FR/ol/DJqWFRLPQ/4ZtqNCK/TH+ERKhFrDiv4R7H8NHX/AFyeX+Wn+ODT04eGmn/BcuDrXqpSi+0k0jp4r0lSrQVJbvGUi16Pp6oUowS8ZZnhYUq73vwiczLVtMUvJU58EVHU2/I38lp0nRoW8cR3flvuZHAR2KcSqp7ijnWZNli1J8BMIxPEGufhIKbpyqJ9+nwYS25k0ppv0akYrvJ9l9z1aZ5trei4skr3+tLb0PxHUujq6O/n4Mtpl/GvSjVj2l2GidnsAAAAAAAAAAAAAAAAAAAAAIJOPkAZ/gdX2Ne83eJqtpbx9F4k5fJ4+T2t3V1GpKvLK2xvklrS2V3zo2a2UnizVpVZqjS3ed8Fr1GUvTl0d90jEcP6Ao/7tVZqNvueHKhOz/XH+z10ONf3kYvRODG8SrffpZb7Syp0liEUj0JDBpRjV0rUUUtvna9yZKJIRJ6TEhkZJbGQDzys4uaqY9yWD0kEkJAEYJIJB4NbpqVCplZ9rNf1LeP/AE659uPdFLb6mzZwysPdM6Hp9PpceiPS+6wsMlPRVrZpejwZcqm1Jy/CdPqpeOvGextDgJf0FL9/8mcdCPT09K6cYxjYUKChFRikkvC2RLlsKOjuABUsAAAAAAAAARkZBEpY3+ADhXuIwXVNqKXllV1bmZZUHj1Yya8Jms+anH9WpXdvbzaiva+l/q7GL4X5W171epXcknv1eTRR42zJze9I3Bo3MuzuZqEZpSfZZ7liudVpUlmpUjFYzu/BqO15Xx06Su+tyjTTeGUnX+JrrULj06cpRjnoST8ZCim+A5NLk3VqPNWxpS6fUjJ/RnXac2LKpJRUkm9u5rqy5OP8PKvXm01Hq3KVpem/1npw36Zd/nDJUNpkOzReuduoqrKKi8xwml+xaOTNH0rR1Jvpi0nlmtOYNRyuYU32UYIyWu8Q1bawo0aUnDMcPG2SzS6Uiik97Nt6rzKsaEul1YSfwmdVHmhYtb1IR/c1nwZyw/G0ZV6031NNrz4KdrWiK3u/QbzHqxn4RVQiy0pyPpXReLba76nSqRah+bDOjVeOLK3yp1odXxnc0fqWoR0+hGnaTfVWWZtbPJ08K8D3Wpz66spOD/Ux20uSe5vg20ucNlnGVj5yZyx46tKtKVVVI9Me+58+8ecJ09PmqUZOUvOTNWtj6elTl26sMlwRCmzcdnzDsqsnGNaGYrL3PJLmnYKo4OpFY852NB8McP3F3U6LZPLfuktti2WnJy69WSqRzFecjoivYU5M3DpXHNncz6KVWDl9GZurcqKcpPCistv4PmHTurTtRUO2J4/ubi5hcVwo2CcZe6pDp/lFHHngupfkzFTmTYxm4utBNfU4PmbYf/aH8mguG+EbjUXOVNNtMzF3ylvKUHUmsRj33L9C9lO4/RuWHMyxf/tgv3Oy15i2VSoqcKsXKXbc+Za9LpbWe2xsHgXh6NG3nfXEViKzBv6omVcUiIWSbN23/EdrQj1VasYrGd2VifN6xUunqT8ZzsaJ1rW691Vl1Tk4dTUI5yvoe+35c3k6Lrql7MZX1HaRPdZ9EaNxjaXX/aqwb/453MxVrxiuqTSS8s+SrS7r2tVdEpU5Rayk2uz3LjxRzLq3FvClTnKMlhSaffYh1PfAVy9m2tW5mWNBterCUl4TOnT+adlVaTqRhntlnz5peh17yfTTi5t95eUenWeEbmxw60cLw/gl1pcEd162fU1tewqJSpyUk/KO/J8+cqeN6lG5VGtUlKFTEYpvZNn0FGWdzKUel6Noy6ls5AgkqWIOm7TcJJd+l/4O0S/yFwQz5O1D2ahUdVP/AMh9/jqPpThrUKMram6bilhLG2exr/mXyvlWn+ItV7/MUu7+Sk2lprVt7IxqLwjfhox8M21zR1CP4GpGEk212T3NP8s6cJ3y9VpLO2fnJcODuFr+5c1fKXTLO8vGxU9X4Hv7O6cqNOcl1NxkvvsTDSTTKy5ezdnHN/GlZVEpJLo2WfoaJ4EhKpqGVvlSlky19oWuXdNepGpKKX5TKcuuC7yhVlUq0JR9sks+corBaXLLSe34KjxJcOtqMUvElF/yXrjzhalKwo1OqMZwjnDeGyvQ4NvZalGcqMo0/VTb8YyZbnJZVqfpJSfp47eCfLSRD8PZ4eFeY1e0tpUVSnPxFxjldjx6Bwvd6pd+rVi4x6svqTW2Tw8O8ZK1j01KPXH5aNl8Hc1LWpNUnTVLOyYacfQWn5ZqrjWz9K9dF/lhLpN9cAQo07KHQ4rZNvznBRuZ/L+daX4u2XqdXuxEq+i2Wt9Po04VIxwRxKPkb6X4OPNq8VW9kotSeV23PbxFXlQ0ylD/AJwizGvl/qcriMqtKb9ybk/JY+OOFb6rSpU6dGUumCWxO0mkQ03yZDkTa+2U2u+dzcDiUflNoNS1s+mtFxn1PZ9y8sxlyzeK0j5/5x6L6F5CrFd/dn9yp6jrdW89Og23uoo21zvVJ266seps4/ODX/K7hp3V0pyXthiX02PQn9NnnlF9Wjb/AC34W/B2qbx1yimyoc2uPXH+lov3P8z8fU2PxBcVaNtL8PBylGOEkaB1Lg3VLirKrO3qNyk2vsZQ1KW5Gsk0tIxXC+lxuLiCqyUYKWZdTxk2zxvfW0dOdC3nF9EVHCayzWa4A1NPMbeome/ROBdS9ePrUp9D757GkknyZQ2tlV0ysqdaM5bxjJNrv5PoTSuYFj+EUsxSjHeDxnt8Gu+KeUVxDFS2TllZcUioy4M1BS6VQqJee4k4yRMVKJw4s1OFe5nUpLEZSeEY2tazik5RaT7Nl64T5SXVeop3MXShFrCkvzI2VxJyxo3FsqdNKE4r82O7wX7iXBXtt8mu+UnE1vazlCulmeOmTxhGZ5t8TW1emqdJxlLZ5WGUbVeXN/QnJKjOSi/bNbZOm14F1Go1ihUeds/BGo76iftrpOjg22nO+oKCbxUi214WT6qoRxFJ90ka95a8t1ZL1a3uqSXZreLNipGNk+pm1cOlAjc5AzNDiSSADizqlbQe7im/sd4AOEYJLZYONSjGX5kn9ztAB1xhhYS2JwcyJAHj1KOKU5RinJRbX3PnTV9bqVtQxfOapQn2eWsH0tL/ACVfX+XdneNyqQ3flbFotIpNbRT6t3oUqGPbnp79KznBquvaxq3sY2alhzSi0vqbhhyQs1L9ePjqZZtA5fWdm+qlDf5luXUkiji2ZHh6ylTtaVOp7pKKUsmQp0Yxe0Un9DuwDI2ODSDWfBzABwSwRUmoptvC+Xsc2eXUrJVqUqcs4ksbbMA+euaHEX4689Om8qEvTwvubd5Z8OK1s4ZilUlu35wzw6fyfs6db1mm5Z6t3ncv9OCikl2SSRdy40ZqPO2OlPv+5HSvg5goaHHpXwR0r4OYAOGDr/CwznpWTvABxSwSSADrqU4y2az9yKdGMe0UvsdoAIwSAAAAAAAAAAAAAACGSMAENhkkYAIBOAkASAAAAACGA0MAAkjBIAAAAAAAAAAAAAAAAAAAAAAAAAAAAAAAAAAAAAAAAAAAAAAAAAAAAAAAAAAAAAAAAAAAAAAAAB//2Q=="/>
          <p:cNvSpPr>
            <a:spLocks noChangeAspect="1" noChangeArrowheads="1"/>
          </p:cNvSpPr>
          <p:nvPr/>
        </p:nvSpPr>
        <p:spPr bwMode="auto">
          <a:xfrm>
            <a:off x="63500" y="-881063"/>
            <a:ext cx="2533650" cy="18097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2058" name="Picture 10" descr="http://media.greenradio.topscms.com/images/2b/35/d926ea0f47d2ab51f64c69cb0f54.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101626"/>
            <a:ext cx="2809365" cy="21032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r>
              <a:rPr lang="en-US" dirty="0" smtClean="0"/>
              <a:t>Seed Banks</a:t>
            </a:r>
          </a:p>
        </p:txBody>
      </p:sp>
      <p:sp>
        <p:nvSpPr>
          <p:cNvPr id="129027" name="Rectangle 3"/>
          <p:cNvSpPr>
            <a:spLocks noGrp="1" noChangeArrowheads="1"/>
          </p:cNvSpPr>
          <p:nvPr>
            <p:ph idx="1"/>
          </p:nvPr>
        </p:nvSpPr>
        <p:spPr>
          <a:xfrm>
            <a:off x="323528" y="1053999"/>
            <a:ext cx="8208962" cy="2424112"/>
          </a:xfrm>
        </p:spPr>
        <p:txBody>
          <a:bodyPr/>
          <a:lstStyle/>
          <a:p>
            <a:pPr eaLnBrk="1" hangingPunct="1"/>
            <a:r>
              <a:rPr lang="en-US" dirty="0" smtClean="0"/>
              <a:t>Several countries are making efforts to bank crop seeds and wild seeds thus preserving genetic diversity </a:t>
            </a:r>
          </a:p>
        </p:txBody>
      </p:sp>
      <p:pic>
        <p:nvPicPr>
          <p:cNvPr id="129028" name="Picture 6" descr="plb108-course-develop-seeds-media-seeds"/>
          <p:cNvPicPr>
            <a:picLocks noChangeAspect="1" noChangeArrowheads="1"/>
          </p:cNvPicPr>
          <p:nvPr/>
        </p:nvPicPr>
        <p:blipFill>
          <a:blip r:embed="rId2" cstate="print"/>
          <a:srcRect/>
          <a:stretch>
            <a:fillRect/>
          </a:stretch>
        </p:blipFill>
        <p:spPr bwMode="auto">
          <a:xfrm>
            <a:off x="1763688" y="2708920"/>
            <a:ext cx="5505276" cy="374312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9163" y="188640"/>
            <a:ext cx="7125113" cy="924475"/>
          </a:xfrm>
        </p:spPr>
        <p:txBody>
          <a:bodyPr/>
          <a:lstStyle/>
          <a:p>
            <a:pPr eaLnBrk="1" hangingPunct="1"/>
            <a:r>
              <a:rPr lang="en-US" dirty="0" smtClean="0"/>
              <a:t>Zoos and Biodiversity</a:t>
            </a:r>
            <a:endParaRPr lang="en-CA" dirty="0" smtClean="0"/>
          </a:p>
        </p:txBody>
      </p:sp>
      <p:sp>
        <p:nvSpPr>
          <p:cNvPr id="131075" name="Rectangle 3"/>
          <p:cNvSpPr>
            <a:spLocks noGrp="1" noChangeArrowheads="1"/>
          </p:cNvSpPr>
          <p:nvPr>
            <p:ph idx="1"/>
          </p:nvPr>
        </p:nvSpPr>
        <p:spPr>
          <a:xfrm>
            <a:off x="179512" y="2348880"/>
            <a:ext cx="8208962" cy="4303713"/>
          </a:xfrm>
        </p:spPr>
        <p:txBody>
          <a:bodyPr/>
          <a:lstStyle/>
          <a:p>
            <a:pPr eaLnBrk="1" hangingPunct="1"/>
            <a:r>
              <a:rPr lang="en-US" dirty="0" smtClean="0"/>
              <a:t>The role of zoos in preserving Biodiversity</a:t>
            </a:r>
          </a:p>
          <a:p>
            <a:pPr lvl="1"/>
            <a:r>
              <a:rPr lang="en-US" dirty="0" smtClean="0"/>
              <a:t>Education</a:t>
            </a:r>
          </a:p>
          <a:p>
            <a:pPr lvl="1"/>
            <a:r>
              <a:rPr lang="en-US" dirty="0" smtClean="0"/>
              <a:t>Protecting and preserving endangered animals</a:t>
            </a:r>
          </a:p>
          <a:p>
            <a:pPr lvl="2"/>
            <a:r>
              <a:rPr lang="en-US" dirty="0" smtClean="0"/>
              <a:t>Genetic diversity</a:t>
            </a:r>
            <a:endParaRPr lang="en-US" dirty="0"/>
          </a:p>
          <a:p>
            <a:pPr lvl="1"/>
            <a:r>
              <a:rPr lang="en-US" dirty="0" smtClean="0"/>
              <a:t>Attempts to maintain biodiversity</a:t>
            </a:r>
          </a:p>
          <a:p>
            <a:pPr marL="457200" lvl="1" indent="0">
              <a:buNone/>
            </a:pPr>
            <a:endParaRPr lang="en-US" dirty="0" smtClean="0"/>
          </a:p>
          <a:p>
            <a:pPr eaLnBrk="1" hangingPunct="1"/>
            <a:r>
              <a:rPr lang="en-US" dirty="0" smtClean="0"/>
              <a:t>Reading p 81</a:t>
            </a:r>
            <a:endParaRPr lang="en-CA" dirty="0" smtClean="0"/>
          </a:p>
        </p:txBody>
      </p:sp>
      <p:pic>
        <p:nvPicPr>
          <p:cNvPr id="131076" name="Picture 4" descr="Calgary zoo giraffe"/>
          <p:cNvPicPr>
            <a:picLocks noChangeAspect="1" noChangeArrowheads="1"/>
          </p:cNvPicPr>
          <p:nvPr/>
        </p:nvPicPr>
        <p:blipFill>
          <a:blip r:embed="rId2" cstate="print"/>
          <a:srcRect/>
          <a:stretch>
            <a:fillRect/>
          </a:stretch>
        </p:blipFill>
        <p:spPr bwMode="auto">
          <a:xfrm>
            <a:off x="4427984" y="260648"/>
            <a:ext cx="4716016" cy="300435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899592" y="188640"/>
            <a:ext cx="7125113" cy="924475"/>
          </a:xfrm>
        </p:spPr>
        <p:txBody>
          <a:bodyPr/>
          <a:lstStyle/>
          <a:p>
            <a:pPr eaLnBrk="1" hangingPunct="1"/>
            <a:r>
              <a:rPr lang="en-US" dirty="0" smtClean="0"/>
              <a:t>Saving the Whooping Crane</a:t>
            </a:r>
            <a:endParaRPr lang="en-CA" dirty="0" smtClean="0"/>
          </a:p>
        </p:txBody>
      </p:sp>
      <p:sp>
        <p:nvSpPr>
          <p:cNvPr id="130051" name="Rectangle 3"/>
          <p:cNvSpPr>
            <a:spLocks noGrp="1" noChangeArrowheads="1"/>
          </p:cNvSpPr>
          <p:nvPr>
            <p:ph idx="1"/>
          </p:nvPr>
        </p:nvSpPr>
        <p:spPr>
          <a:xfrm>
            <a:off x="328613" y="1676400"/>
            <a:ext cx="5767387" cy="5029200"/>
          </a:xfrm>
        </p:spPr>
        <p:txBody>
          <a:bodyPr>
            <a:normAutofit/>
          </a:bodyPr>
          <a:lstStyle/>
          <a:p>
            <a:pPr eaLnBrk="1" hangingPunct="1"/>
            <a:r>
              <a:rPr lang="en-US" sz="2800" dirty="0" smtClean="0"/>
              <a:t>currently </a:t>
            </a:r>
            <a:r>
              <a:rPr lang="en-CA" sz="2800" dirty="0" smtClean="0"/>
              <a:t>320 in the world </a:t>
            </a:r>
          </a:p>
          <a:p>
            <a:pPr eaLnBrk="1" hangingPunct="1"/>
            <a:r>
              <a:rPr lang="en-US" sz="2800" dirty="0" smtClean="0"/>
              <a:t>3 </a:t>
            </a:r>
            <a:r>
              <a:rPr lang="en-CA" sz="2800" dirty="0" smtClean="0"/>
              <a:t>breeding populations in captivity</a:t>
            </a:r>
            <a:r>
              <a:rPr lang="en-US" sz="2800" dirty="0" smtClean="0"/>
              <a:t> (2</a:t>
            </a:r>
            <a:r>
              <a:rPr lang="en-CA" sz="2800" dirty="0" smtClean="0"/>
              <a:t> in the U.S. </a:t>
            </a:r>
            <a:r>
              <a:rPr lang="en-US" sz="2800" dirty="0" smtClean="0"/>
              <a:t>&amp; 1</a:t>
            </a:r>
            <a:r>
              <a:rPr lang="en-CA" sz="2800" dirty="0" smtClean="0"/>
              <a:t> at the Calgary Zoo</a:t>
            </a:r>
            <a:r>
              <a:rPr lang="en-US" sz="2800" dirty="0" smtClean="0"/>
              <a:t>)</a:t>
            </a:r>
            <a:endParaRPr lang="en-CA" sz="2800" dirty="0" smtClean="0"/>
          </a:p>
          <a:p>
            <a:pPr eaLnBrk="1" hangingPunct="1"/>
            <a:r>
              <a:rPr lang="en-CA" sz="2800" dirty="0" smtClean="0"/>
              <a:t>It is illegal to disturb whooping cranes or their nests in Alberta.</a:t>
            </a:r>
          </a:p>
          <a:p>
            <a:pPr eaLnBrk="1" hangingPunct="1"/>
            <a:r>
              <a:rPr lang="en-US" sz="2800" dirty="0" smtClean="0"/>
              <a:t>R</a:t>
            </a:r>
            <a:r>
              <a:rPr lang="en-CA" sz="2800" dirty="0" smtClean="0"/>
              <a:t>eport sightings of whooping cranes to the Canadian Wildlife Service 24-hour hotline at 306-975-5595.</a:t>
            </a:r>
          </a:p>
          <a:p>
            <a:pPr eaLnBrk="1" hangingPunct="1"/>
            <a:endParaRPr lang="en-CA" sz="2800" dirty="0" smtClean="0"/>
          </a:p>
        </p:txBody>
      </p:sp>
      <p:pic>
        <p:nvPicPr>
          <p:cNvPr id="130052" name="Picture 4" descr="whoping"/>
          <p:cNvPicPr>
            <a:picLocks noChangeAspect="1" noChangeArrowheads="1"/>
          </p:cNvPicPr>
          <p:nvPr/>
        </p:nvPicPr>
        <p:blipFill>
          <a:blip r:embed="rId2" cstate="print"/>
          <a:srcRect/>
          <a:stretch>
            <a:fillRect/>
          </a:stretch>
        </p:blipFill>
        <p:spPr bwMode="auto">
          <a:xfrm>
            <a:off x="6096000" y="1600200"/>
            <a:ext cx="2857500" cy="400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r>
              <a:rPr lang="en-US" dirty="0" smtClean="0"/>
              <a:t>Maintaining Local Biodiversity</a:t>
            </a:r>
            <a:endParaRPr lang="en-CA" dirty="0" smtClean="0"/>
          </a:p>
        </p:txBody>
      </p:sp>
      <p:sp>
        <p:nvSpPr>
          <p:cNvPr id="132099" name="Rectangle 3"/>
          <p:cNvSpPr>
            <a:spLocks noGrp="1" noChangeArrowheads="1"/>
          </p:cNvSpPr>
          <p:nvPr>
            <p:ph idx="1"/>
          </p:nvPr>
        </p:nvSpPr>
        <p:spPr/>
        <p:txBody>
          <a:bodyPr/>
          <a:lstStyle/>
          <a:p>
            <a:pPr eaLnBrk="1" hangingPunct="1"/>
            <a:r>
              <a:rPr lang="en-US" dirty="0" smtClean="0"/>
              <a:t>Reading p 82</a:t>
            </a:r>
            <a:endParaRPr lang="en-CA" dirty="0" smtClean="0"/>
          </a:p>
        </p:txBody>
      </p:sp>
      <p:pic>
        <p:nvPicPr>
          <p:cNvPr id="132100" name="Picture 4" descr="aspen parkland"/>
          <p:cNvPicPr>
            <a:picLocks noChangeAspect="1" noChangeArrowheads="1"/>
          </p:cNvPicPr>
          <p:nvPr/>
        </p:nvPicPr>
        <p:blipFill>
          <a:blip r:embed="rId2" cstate="print"/>
          <a:srcRect/>
          <a:stretch>
            <a:fillRect/>
          </a:stretch>
        </p:blipFill>
        <p:spPr bwMode="auto">
          <a:xfrm>
            <a:off x="4267200" y="1752600"/>
            <a:ext cx="3295650" cy="4316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Global Effort</a:t>
            </a:r>
            <a:endParaRPr lang="en-CA" dirty="0"/>
          </a:p>
        </p:txBody>
      </p:sp>
      <p:sp>
        <p:nvSpPr>
          <p:cNvPr id="3" name="Content Placeholder 2"/>
          <p:cNvSpPr>
            <a:spLocks noGrp="1"/>
          </p:cNvSpPr>
          <p:nvPr>
            <p:ph idx="1"/>
          </p:nvPr>
        </p:nvSpPr>
        <p:spPr>
          <a:xfrm>
            <a:off x="323528" y="908721"/>
            <a:ext cx="8568951" cy="5616624"/>
          </a:xfrm>
        </p:spPr>
        <p:txBody>
          <a:bodyPr/>
          <a:lstStyle/>
          <a:p>
            <a:r>
              <a:rPr lang="en-CA" dirty="0" smtClean="0"/>
              <a:t>Preservation of biodiversity depends on both local efforts and global cooperation</a:t>
            </a:r>
          </a:p>
          <a:p>
            <a:r>
              <a:rPr lang="en-CA" dirty="0" smtClean="0"/>
              <a:t>Global treaties have been drawn up to protect endangered plants and animals.</a:t>
            </a:r>
          </a:p>
          <a:p>
            <a:pPr lvl="1"/>
            <a:r>
              <a:rPr lang="en-CA" dirty="0" smtClean="0"/>
              <a:t>1975 Convention of International Trade of Endangered Species</a:t>
            </a:r>
          </a:p>
          <a:p>
            <a:pPr lvl="2"/>
            <a:r>
              <a:rPr lang="en-CA" sz="1600" dirty="0" smtClean="0"/>
              <a:t>Makes it illegal to buy or sell endangered animals and plants or parts of these animals or plants</a:t>
            </a:r>
          </a:p>
          <a:p>
            <a:pPr lvl="2"/>
            <a:r>
              <a:rPr lang="en-CA" sz="1600" dirty="0" smtClean="0"/>
              <a:t>500 species are identified</a:t>
            </a:r>
          </a:p>
          <a:p>
            <a:pPr lvl="2"/>
            <a:r>
              <a:rPr lang="en-CA" sz="1600" dirty="0" smtClean="0"/>
              <a:t>180 countries agreed to set up protected areas for threatened and endangered species</a:t>
            </a:r>
            <a:endParaRPr lang="en-CA" sz="1600" dirty="0"/>
          </a:p>
        </p:txBody>
      </p:sp>
    </p:spTree>
    <p:extLst>
      <p:ext uri="{BB962C8B-B14F-4D97-AF65-F5344CB8AC3E}">
        <p14:creationId xmlns:p14="http://schemas.microsoft.com/office/powerpoint/2010/main" val="1598315051"/>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r>
              <a:rPr lang="en-US" dirty="0" smtClean="0"/>
              <a:t>Unit Review pg 84 – 86 </a:t>
            </a:r>
            <a:endParaRPr lang="en-CA" dirty="0" smtClean="0"/>
          </a:p>
        </p:txBody>
      </p:sp>
      <p:sp>
        <p:nvSpPr>
          <p:cNvPr id="133123" name="Rectangle 3"/>
          <p:cNvSpPr>
            <a:spLocks noGrp="1" noChangeArrowheads="1"/>
          </p:cNvSpPr>
          <p:nvPr>
            <p:ph idx="1"/>
          </p:nvPr>
        </p:nvSpPr>
        <p:spPr>
          <a:xfrm>
            <a:off x="328613" y="1941513"/>
            <a:ext cx="8208962" cy="4583112"/>
          </a:xfrm>
        </p:spPr>
        <p:txBody>
          <a:bodyPr/>
          <a:lstStyle/>
          <a:p>
            <a:pPr lvl="1" eaLnBrk="1" hangingPunct="1">
              <a:lnSpc>
                <a:spcPct val="90000"/>
              </a:lnSpc>
            </a:pPr>
            <a:r>
              <a:rPr lang="en-US" dirty="0" smtClean="0"/>
              <a:t>#1 (define)</a:t>
            </a:r>
          </a:p>
          <a:p>
            <a:pPr eaLnBrk="1" hangingPunct="1">
              <a:lnSpc>
                <a:spcPct val="90000"/>
              </a:lnSpc>
            </a:pPr>
            <a:r>
              <a:rPr lang="en-US" dirty="0" smtClean="0"/>
              <a:t>Key Concept Review 1.0</a:t>
            </a:r>
          </a:p>
          <a:p>
            <a:pPr lvl="1" eaLnBrk="1" hangingPunct="1">
              <a:lnSpc>
                <a:spcPct val="90000"/>
              </a:lnSpc>
            </a:pPr>
            <a:r>
              <a:rPr lang="en-US" dirty="0" smtClean="0"/>
              <a:t> 2- 8</a:t>
            </a:r>
          </a:p>
          <a:p>
            <a:pPr eaLnBrk="1" hangingPunct="1">
              <a:lnSpc>
                <a:spcPct val="90000"/>
              </a:lnSpc>
            </a:pPr>
            <a:r>
              <a:rPr lang="en-US" dirty="0" smtClean="0"/>
              <a:t>Key Concept Review 2.0</a:t>
            </a:r>
          </a:p>
          <a:p>
            <a:pPr lvl="1" eaLnBrk="1" hangingPunct="1">
              <a:lnSpc>
                <a:spcPct val="90000"/>
              </a:lnSpc>
            </a:pPr>
            <a:r>
              <a:rPr lang="en-CA" dirty="0" smtClean="0"/>
              <a:t>11-18</a:t>
            </a:r>
          </a:p>
          <a:p>
            <a:pPr eaLnBrk="1" hangingPunct="1">
              <a:lnSpc>
                <a:spcPct val="90000"/>
              </a:lnSpc>
            </a:pPr>
            <a:r>
              <a:rPr lang="en-US" dirty="0" smtClean="0"/>
              <a:t>Key Concept Review 3.0</a:t>
            </a:r>
          </a:p>
          <a:p>
            <a:pPr lvl="1" eaLnBrk="1" hangingPunct="1">
              <a:lnSpc>
                <a:spcPct val="90000"/>
              </a:lnSpc>
            </a:pPr>
            <a:r>
              <a:rPr lang="en-CA" dirty="0" smtClean="0"/>
              <a:t>20-25</a:t>
            </a:r>
          </a:p>
          <a:p>
            <a:pPr eaLnBrk="1" hangingPunct="1">
              <a:lnSpc>
                <a:spcPct val="90000"/>
              </a:lnSpc>
            </a:pPr>
            <a:r>
              <a:rPr lang="en-US" dirty="0" smtClean="0"/>
              <a:t>Key Concept Review 4.0</a:t>
            </a:r>
          </a:p>
          <a:p>
            <a:pPr lvl="1" eaLnBrk="1" hangingPunct="1">
              <a:lnSpc>
                <a:spcPct val="90000"/>
              </a:lnSpc>
            </a:pPr>
            <a:r>
              <a:rPr lang="en-CA" dirty="0" smtClean="0"/>
              <a:t>26-33</a:t>
            </a:r>
          </a:p>
        </p:txBody>
      </p:sp>
      <p:sp>
        <p:nvSpPr>
          <p:cNvPr id="141316" name="Text Box 4"/>
          <p:cNvSpPr txBox="1">
            <a:spLocks noChangeArrowheads="1"/>
          </p:cNvSpPr>
          <p:nvPr/>
        </p:nvSpPr>
        <p:spPr bwMode="auto">
          <a:xfrm>
            <a:off x="5543550" y="6308725"/>
            <a:ext cx="3600450" cy="641350"/>
          </a:xfrm>
          <a:prstGeom prst="rect">
            <a:avLst/>
          </a:prstGeom>
          <a:solidFill>
            <a:schemeClr val="tx1">
              <a:alpha val="74901"/>
            </a:schemeClr>
          </a:solidFill>
          <a:ln w="9525">
            <a:noFill/>
            <a:miter lim="800000"/>
            <a:headEnd/>
            <a:tailEnd/>
          </a:ln>
        </p:spPr>
        <p:txBody>
          <a:bodyPr>
            <a:spAutoFit/>
          </a:bodyPr>
          <a:lstStyle/>
          <a:p>
            <a:pPr>
              <a:spcBef>
                <a:spcPct val="50000"/>
              </a:spcBef>
            </a:pPr>
            <a:r>
              <a:rPr lang="en-US" sz="3600" b="1" dirty="0">
                <a:solidFill>
                  <a:srgbClr val="990000"/>
                </a:solidFill>
              </a:rPr>
              <a:t>Unit EXAM!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141316"/>
                                        </p:tgtEl>
                                        <p:attrNameLst>
                                          <p:attrName>style.visibility</p:attrName>
                                        </p:attrNameLst>
                                      </p:cBhvr>
                                      <p:to>
                                        <p:strVal val="visible"/>
                                      </p:to>
                                    </p:set>
                                    <p:anim calcmode="lin" valueType="num">
                                      <p:cBhvr>
                                        <p:cTn id="7" dur="5000" fill="hold"/>
                                        <p:tgtEl>
                                          <p:spTgt spid="141316"/>
                                        </p:tgtEl>
                                        <p:attrNameLst>
                                          <p:attrName>ppt_w</p:attrName>
                                        </p:attrNameLst>
                                      </p:cBhvr>
                                      <p:tavLst>
                                        <p:tav tm="0" fmla="#ppt_w*sin(2.5*pi*$)">
                                          <p:val>
                                            <p:fltVal val="0"/>
                                          </p:val>
                                        </p:tav>
                                        <p:tav tm="100000">
                                          <p:val>
                                            <p:fltVal val="1"/>
                                          </p:val>
                                        </p:tav>
                                      </p:tavLst>
                                    </p:anim>
                                    <p:anim calcmode="lin" valueType="num">
                                      <p:cBhvr>
                                        <p:cTn id="8" dur="5000" fill="hold"/>
                                        <p:tgtEl>
                                          <p:spTgt spid="1413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animBg="1"/>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76672"/>
            <a:ext cx="8712968" cy="6192687"/>
          </a:xfrm>
        </p:spPr>
        <p:txBody>
          <a:bodyPr>
            <a:normAutofit/>
          </a:bodyPr>
          <a:lstStyle/>
          <a:p>
            <a:pPr marL="0" indent="0">
              <a:buNone/>
            </a:pPr>
            <a:r>
              <a:rPr lang="en-CA" dirty="0" err="1"/>
              <a:t>Gregor</a:t>
            </a:r>
            <a:r>
              <a:rPr lang="en-CA" dirty="0"/>
              <a:t> Mendel, an Austrian monk, experimented with pea plants. He observed</a:t>
            </a:r>
          </a:p>
          <a:p>
            <a:pPr marL="0" indent="0">
              <a:buNone/>
            </a:pPr>
            <a:r>
              <a:rPr lang="en-CA" dirty="0"/>
              <a:t>that when a plant that produced round seeds was mated with a plant that</a:t>
            </a:r>
          </a:p>
          <a:p>
            <a:pPr marL="0" indent="0">
              <a:buNone/>
            </a:pPr>
            <a:r>
              <a:rPr lang="en-CA" dirty="0"/>
              <a:t>produced wrinkled seeds, the resulting offspring produced only round seeds.</a:t>
            </a:r>
          </a:p>
          <a:p>
            <a:pPr marL="0" indent="0">
              <a:buNone/>
            </a:pPr>
            <a:endParaRPr lang="en-CA" b="1" dirty="0"/>
          </a:p>
          <a:p>
            <a:pPr marL="0" indent="0">
              <a:buNone/>
            </a:pPr>
            <a:r>
              <a:rPr lang="en-CA" dirty="0" smtClean="0"/>
              <a:t>A </a:t>
            </a:r>
            <a:r>
              <a:rPr lang="en-CA" dirty="0"/>
              <a:t>conclusion that can be drawn from Mendel’s experiment is that the wrinkled-seed</a:t>
            </a:r>
          </a:p>
          <a:p>
            <a:pPr marL="0" indent="0">
              <a:buNone/>
            </a:pPr>
            <a:r>
              <a:rPr lang="en-CA" dirty="0"/>
              <a:t>trait is</a:t>
            </a:r>
          </a:p>
          <a:p>
            <a:pPr marL="0" indent="0">
              <a:buNone/>
            </a:pPr>
            <a:r>
              <a:rPr lang="en-CA" b="1" dirty="0"/>
              <a:t>A. </a:t>
            </a:r>
            <a:r>
              <a:rPr lang="en-CA" dirty="0"/>
              <a:t>dominant and no longer part of the offspring’s DNA</a:t>
            </a:r>
          </a:p>
          <a:p>
            <a:pPr marL="0" indent="0">
              <a:buNone/>
            </a:pPr>
            <a:r>
              <a:rPr lang="en-CA" b="1" dirty="0"/>
              <a:t>B. </a:t>
            </a:r>
            <a:r>
              <a:rPr lang="en-CA" dirty="0"/>
              <a:t>recessive and no longer part of the offspring’s DNA</a:t>
            </a:r>
          </a:p>
          <a:p>
            <a:pPr marL="0" indent="0">
              <a:buNone/>
            </a:pPr>
            <a:r>
              <a:rPr lang="en-CA" b="1" dirty="0"/>
              <a:t>C. </a:t>
            </a:r>
            <a:r>
              <a:rPr lang="en-CA" dirty="0"/>
              <a:t>dominant and still part of the offspring’s DNA</a:t>
            </a:r>
          </a:p>
          <a:p>
            <a:pPr marL="0" indent="0">
              <a:buNone/>
            </a:pPr>
            <a:r>
              <a:rPr lang="en-CA" b="1" dirty="0"/>
              <a:t>D. </a:t>
            </a:r>
            <a:r>
              <a:rPr lang="en-CA" dirty="0"/>
              <a:t>recessive and still part of the offspring’s DNA</a:t>
            </a:r>
          </a:p>
        </p:txBody>
      </p:sp>
    </p:spTree>
    <p:extLst>
      <p:ext uri="{BB962C8B-B14F-4D97-AF65-F5344CB8AC3E}">
        <p14:creationId xmlns:p14="http://schemas.microsoft.com/office/powerpoint/2010/main" val="677033971"/>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0"/>
            <a:ext cx="8712968" cy="6741367"/>
          </a:xfrm>
        </p:spPr>
        <p:txBody>
          <a:bodyPr>
            <a:normAutofit lnSpcReduction="10000"/>
          </a:bodyPr>
          <a:lstStyle/>
          <a:p>
            <a:pPr marL="0" indent="0">
              <a:buNone/>
            </a:pPr>
            <a:r>
              <a:rPr lang="en-CA" b="1" dirty="0"/>
              <a:t>Examples of Variation in Alberta</a:t>
            </a:r>
          </a:p>
          <a:p>
            <a:pPr marL="0" indent="0" algn="ctr">
              <a:buNone/>
            </a:pPr>
            <a:r>
              <a:rPr lang="en-CA" b="1" dirty="0"/>
              <a:t>I </a:t>
            </a:r>
            <a:r>
              <a:rPr lang="en-CA" dirty="0"/>
              <a:t>Unlike most other owl species, which prefer to nest in trees,</a:t>
            </a:r>
          </a:p>
          <a:p>
            <a:pPr marL="0" indent="0" algn="ctr">
              <a:buNone/>
            </a:pPr>
            <a:r>
              <a:rPr lang="en-CA" dirty="0"/>
              <a:t>burrowing owls nest underground</a:t>
            </a:r>
            <a:r>
              <a:rPr lang="en-CA" dirty="0" smtClean="0"/>
              <a:t>.</a:t>
            </a:r>
          </a:p>
          <a:p>
            <a:pPr marL="0" indent="0" algn="ctr">
              <a:buNone/>
            </a:pPr>
            <a:endParaRPr lang="en-CA" dirty="0"/>
          </a:p>
          <a:p>
            <a:pPr marL="0" indent="0" algn="ctr">
              <a:buNone/>
            </a:pPr>
            <a:r>
              <a:rPr lang="en-CA" b="1" dirty="0"/>
              <a:t>II </a:t>
            </a:r>
            <a:r>
              <a:rPr lang="en-CA" dirty="0"/>
              <a:t>A bull trout and a brook trout look quite similar, but a bull trout</a:t>
            </a:r>
          </a:p>
          <a:p>
            <a:pPr marL="0" indent="0" algn="ctr">
              <a:buNone/>
            </a:pPr>
            <a:r>
              <a:rPr lang="en-CA" dirty="0"/>
              <a:t>lacks black markings on its fins</a:t>
            </a:r>
            <a:r>
              <a:rPr lang="en-CA" dirty="0" smtClean="0"/>
              <a:t>.</a:t>
            </a:r>
          </a:p>
          <a:p>
            <a:pPr marL="0" indent="0" algn="ctr">
              <a:buNone/>
            </a:pPr>
            <a:endParaRPr lang="en-CA" dirty="0"/>
          </a:p>
          <a:p>
            <a:pPr marL="0" indent="0" algn="ctr">
              <a:buNone/>
            </a:pPr>
            <a:r>
              <a:rPr lang="en-CA" b="1" dirty="0"/>
              <a:t>III </a:t>
            </a:r>
            <a:r>
              <a:rPr lang="en-CA" dirty="0"/>
              <a:t>Some </a:t>
            </a:r>
            <a:r>
              <a:rPr lang="en-CA" dirty="0" err="1"/>
              <a:t>lodgepole</a:t>
            </a:r>
            <a:r>
              <a:rPr lang="en-CA" dirty="0"/>
              <a:t> pine trees grow branches near the top; some grow</a:t>
            </a:r>
          </a:p>
          <a:p>
            <a:pPr marL="0" indent="0" algn="ctr">
              <a:buNone/>
            </a:pPr>
            <a:r>
              <a:rPr lang="en-CA" dirty="0"/>
              <a:t>branches along the whole length of the tree</a:t>
            </a:r>
            <a:r>
              <a:rPr lang="en-CA" dirty="0" smtClean="0"/>
              <a:t>.</a:t>
            </a:r>
          </a:p>
          <a:p>
            <a:pPr marL="0" indent="0" algn="ctr">
              <a:buNone/>
            </a:pPr>
            <a:endParaRPr lang="en-CA" dirty="0"/>
          </a:p>
          <a:p>
            <a:pPr marL="0" indent="0" algn="ctr">
              <a:buNone/>
            </a:pPr>
            <a:r>
              <a:rPr lang="en-CA" b="1" dirty="0"/>
              <a:t>IV </a:t>
            </a:r>
            <a:r>
              <a:rPr lang="en-CA" dirty="0"/>
              <a:t>Grizzly bears can be distinguished from black bears by their broad,</a:t>
            </a:r>
          </a:p>
          <a:p>
            <a:pPr marL="0" indent="0" algn="ctr">
              <a:buNone/>
            </a:pPr>
            <a:r>
              <a:rPr lang="en-CA" dirty="0"/>
              <a:t>round faces and the large humps of muscle on their shoulders.</a:t>
            </a:r>
          </a:p>
          <a:p>
            <a:pPr marL="0" indent="0">
              <a:buNone/>
            </a:pPr>
            <a:endParaRPr lang="en-CA" b="1" dirty="0"/>
          </a:p>
          <a:p>
            <a:pPr marL="0" indent="0">
              <a:buNone/>
            </a:pPr>
            <a:r>
              <a:rPr lang="en-CA" b="1" dirty="0" smtClean="0"/>
              <a:t> </a:t>
            </a:r>
            <a:r>
              <a:rPr lang="en-CA" dirty="0"/>
              <a:t>Variation within a species is demonstrated by example</a:t>
            </a:r>
          </a:p>
          <a:p>
            <a:pPr marL="0" indent="0">
              <a:buNone/>
            </a:pPr>
            <a:r>
              <a:rPr lang="en-CA" b="1" dirty="0"/>
              <a:t>A. </a:t>
            </a:r>
            <a:r>
              <a:rPr lang="en-CA" dirty="0"/>
              <a:t>I</a:t>
            </a:r>
          </a:p>
          <a:p>
            <a:pPr marL="0" indent="0">
              <a:buNone/>
            </a:pPr>
            <a:r>
              <a:rPr lang="en-CA" b="1" dirty="0"/>
              <a:t>B. </a:t>
            </a:r>
            <a:r>
              <a:rPr lang="en-CA" dirty="0"/>
              <a:t>II</a:t>
            </a:r>
          </a:p>
          <a:p>
            <a:pPr marL="0" indent="0">
              <a:buNone/>
            </a:pPr>
            <a:r>
              <a:rPr lang="en-CA" b="1" dirty="0"/>
              <a:t>C. </a:t>
            </a:r>
            <a:r>
              <a:rPr lang="en-CA" dirty="0"/>
              <a:t>III</a:t>
            </a:r>
          </a:p>
          <a:p>
            <a:pPr marL="0" indent="0">
              <a:buNone/>
            </a:pPr>
            <a:r>
              <a:rPr lang="en-CA" b="1" dirty="0"/>
              <a:t>D. </a:t>
            </a:r>
            <a:r>
              <a:rPr lang="en-CA" dirty="0"/>
              <a:t>IV</a:t>
            </a:r>
          </a:p>
        </p:txBody>
      </p:sp>
    </p:spTree>
    <p:extLst>
      <p:ext uri="{BB962C8B-B14F-4D97-AF65-F5344CB8AC3E}">
        <p14:creationId xmlns:p14="http://schemas.microsoft.com/office/powerpoint/2010/main" val="1449478942"/>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892480" cy="6480719"/>
          </a:xfrm>
        </p:spPr>
        <p:txBody>
          <a:bodyPr/>
          <a:lstStyle/>
          <a:p>
            <a:pPr marL="0" indent="0">
              <a:buNone/>
            </a:pPr>
            <a:r>
              <a:rPr lang="en-CA" i="1" dirty="0"/>
              <a:t>Use the following information to answer </a:t>
            </a:r>
            <a:r>
              <a:rPr lang="en-CA" i="1" dirty="0" smtClean="0"/>
              <a:t> the next question. </a:t>
            </a:r>
            <a:r>
              <a:rPr lang="en-CA" dirty="0"/>
              <a:t>	</a:t>
            </a:r>
          </a:p>
          <a:p>
            <a:pPr marL="0" indent="0" algn="ctr">
              <a:buNone/>
            </a:pPr>
            <a:r>
              <a:rPr lang="en-CA" dirty="0"/>
              <a:t>• Wolves prey on elk. </a:t>
            </a:r>
          </a:p>
          <a:p>
            <a:pPr marL="0" indent="0" algn="ctr">
              <a:buNone/>
            </a:pPr>
            <a:r>
              <a:rPr lang="en-CA" dirty="0"/>
              <a:t>• Elk consume willow shrubs. </a:t>
            </a:r>
          </a:p>
          <a:p>
            <a:pPr marL="0" indent="0" algn="ctr">
              <a:buNone/>
            </a:pPr>
            <a:r>
              <a:rPr lang="en-CA" dirty="0"/>
              <a:t>• Willow shrubs along stream banks provide shade. </a:t>
            </a:r>
          </a:p>
          <a:p>
            <a:pPr marL="0" indent="0" algn="ctr">
              <a:buNone/>
            </a:pPr>
            <a:r>
              <a:rPr lang="en-CA" dirty="0"/>
              <a:t>• Bull trout require cool water temperatures. 	</a:t>
            </a:r>
            <a:endParaRPr lang="en-CA" dirty="0" smtClean="0"/>
          </a:p>
          <a:p>
            <a:pPr marL="0" indent="0" algn="ctr">
              <a:buNone/>
            </a:pPr>
            <a:endParaRPr lang="en-CA" dirty="0"/>
          </a:p>
          <a:p>
            <a:pPr marL="0" indent="0">
              <a:buNone/>
            </a:pPr>
            <a:r>
              <a:rPr lang="en-CA" dirty="0"/>
              <a:t>Which of the following changes is </a:t>
            </a:r>
            <a:r>
              <a:rPr lang="en-CA" b="1" dirty="0"/>
              <a:t>most likely </a:t>
            </a:r>
            <a:r>
              <a:rPr lang="en-CA" dirty="0"/>
              <a:t>to occur as a result of a decreased wolf population? </a:t>
            </a:r>
          </a:p>
          <a:p>
            <a:pPr marL="0" indent="0">
              <a:buNone/>
            </a:pPr>
            <a:r>
              <a:rPr lang="en-CA" b="1" dirty="0"/>
              <a:t>A. </a:t>
            </a:r>
            <a:r>
              <a:rPr lang="en-CA" dirty="0"/>
              <a:t>A decreased number of elk </a:t>
            </a:r>
          </a:p>
          <a:p>
            <a:pPr marL="0" indent="0">
              <a:buNone/>
            </a:pPr>
            <a:r>
              <a:rPr lang="en-CA" b="1" dirty="0"/>
              <a:t>B. </a:t>
            </a:r>
            <a:r>
              <a:rPr lang="en-CA" dirty="0"/>
              <a:t>A decreased number of bull trout </a:t>
            </a:r>
          </a:p>
          <a:p>
            <a:pPr marL="0" indent="0">
              <a:buNone/>
            </a:pPr>
            <a:r>
              <a:rPr lang="en-CA" b="1" dirty="0"/>
              <a:t>C. </a:t>
            </a:r>
            <a:r>
              <a:rPr lang="en-CA" dirty="0"/>
              <a:t>An increased number of willow shrubs </a:t>
            </a:r>
          </a:p>
          <a:p>
            <a:pPr marL="0" indent="0">
              <a:buNone/>
            </a:pPr>
            <a:r>
              <a:rPr lang="en-CA" b="1" dirty="0"/>
              <a:t>D. </a:t>
            </a:r>
            <a:r>
              <a:rPr lang="en-CA" dirty="0"/>
              <a:t>An increased number of predators of wolves</a:t>
            </a:r>
          </a:p>
        </p:txBody>
      </p:sp>
    </p:spTree>
    <p:extLst>
      <p:ext uri="{BB962C8B-B14F-4D97-AF65-F5344CB8AC3E}">
        <p14:creationId xmlns:p14="http://schemas.microsoft.com/office/powerpoint/2010/main" val="4004808927"/>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4300" indent="0">
              <a:buNone/>
            </a:pPr>
            <a:r>
              <a:rPr lang="en-CA" dirty="0"/>
              <a:t>Which of the following human traits is influenced by environmental factors? </a:t>
            </a:r>
            <a:endParaRPr lang="en-CA" dirty="0" smtClean="0"/>
          </a:p>
          <a:p>
            <a:pPr marL="114300" indent="0">
              <a:buNone/>
            </a:pPr>
            <a:endParaRPr lang="en-CA" dirty="0"/>
          </a:p>
          <a:p>
            <a:pPr marL="114300" indent="0">
              <a:buNone/>
            </a:pPr>
            <a:r>
              <a:rPr lang="en-CA" b="1" dirty="0"/>
              <a:t>A. </a:t>
            </a:r>
            <a:r>
              <a:rPr lang="en-CA" dirty="0"/>
              <a:t>Mass </a:t>
            </a:r>
          </a:p>
          <a:p>
            <a:pPr marL="114300" indent="0">
              <a:buNone/>
            </a:pPr>
            <a:r>
              <a:rPr lang="en-CA" b="1" dirty="0"/>
              <a:t>B. </a:t>
            </a:r>
            <a:r>
              <a:rPr lang="en-CA" dirty="0"/>
              <a:t>Blood type </a:t>
            </a:r>
          </a:p>
          <a:p>
            <a:pPr marL="114300" indent="0">
              <a:buNone/>
            </a:pPr>
            <a:r>
              <a:rPr lang="en-CA" b="1" dirty="0"/>
              <a:t>C. </a:t>
            </a:r>
            <a:r>
              <a:rPr lang="en-CA" dirty="0"/>
              <a:t>Colour-blindness </a:t>
            </a:r>
          </a:p>
          <a:p>
            <a:pPr marL="114300" indent="0">
              <a:buNone/>
            </a:pPr>
            <a:r>
              <a:rPr lang="en-CA" b="1" dirty="0"/>
              <a:t>D. </a:t>
            </a:r>
            <a:r>
              <a:rPr lang="en-CA" dirty="0"/>
              <a:t>Ability to roll tongue</a:t>
            </a:r>
          </a:p>
        </p:txBody>
      </p:sp>
    </p:spTree>
    <p:extLst>
      <p:ext uri="{BB962C8B-B14F-4D97-AF65-F5344CB8AC3E}">
        <p14:creationId xmlns:p14="http://schemas.microsoft.com/office/powerpoint/2010/main" val="886953117"/>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620000" cy="5852120"/>
          </a:xfrm>
        </p:spPr>
        <p:txBody>
          <a:bodyPr/>
          <a:lstStyle/>
          <a:p>
            <a:pPr marL="114300" indent="0">
              <a:buNone/>
            </a:pPr>
            <a:r>
              <a:rPr lang="en-CA" dirty="0"/>
              <a:t>A man and a woman who both have brown hair have three children. Two of the children have brown hair and one child has blonde hair.</a:t>
            </a:r>
          </a:p>
          <a:p>
            <a:pPr marL="114300" indent="0">
              <a:buNone/>
            </a:pPr>
            <a:r>
              <a:rPr lang="en-CA" dirty="0"/>
              <a:t>The gene that codes for brown hair (</a:t>
            </a:r>
            <a:r>
              <a:rPr lang="en-CA" i="1" dirty="0"/>
              <a:t>B</a:t>
            </a:r>
            <a:r>
              <a:rPr lang="en-CA" dirty="0"/>
              <a:t>) is dominant to the gene that codes for blonde hair (</a:t>
            </a:r>
            <a:r>
              <a:rPr lang="en-CA" i="1" dirty="0"/>
              <a:t>b</a:t>
            </a:r>
            <a:r>
              <a:rPr lang="en-CA" dirty="0"/>
              <a:t>). 	</a:t>
            </a:r>
            <a:endParaRPr lang="en-CA" dirty="0" smtClean="0"/>
          </a:p>
          <a:p>
            <a:pPr marL="114300" indent="0">
              <a:buNone/>
            </a:pPr>
            <a:endParaRPr lang="en-CA" dirty="0"/>
          </a:p>
          <a:p>
            <a:pPr marL="114300" indent="0">
              <a:buNone/>
            </a:pPr>
            <a:r>
              <a:rPr lang="en-CA" dirty="0"/>
              <a:t>The gene pair combinations of the man and the woman are </a:t>
            </a:r>
            <a:r>
              <a:rPr lang="en-CA" b="1" dirty="0"/>
              <a:t>most likely </a:t>
            </a:r>
            <a:endParaRPr lang="en-CA" dirty="0"/>
          </a:p>
          <a:p>
            <a:pPr marL="114300" indent="0">
              <a:buNone/>
            </a:pPr>
            <a:r>
              <a:rPr lang="en-CA" b="1" dirty="0"/>
              <a:t>A. </a:t>
            </a:r>
            <a:r>
              <a:rPr lang="en-CA" i="1" dirty="0"/>
              <a:t>bb </a:t>
            </a:r>
            <a:r>
              <a:rPr lang="en-CA" dirty="0"/>
              <a:t>and </a:t>
            </a:r>
            <a:r>
              <a:rPr lang="en-CA" i="1" dirty="0"/>
              <a:t>bb </a:t>
            </a:r>
            <a:endParaRPr lang="en-CA" dirty="0"/>
          </a:p>
          <a:p>
            <a:pPr marL="114300" indent="0">
              <a:buNone/>
            </a:pPr>
            <a:r>
              <a:rPr lang="en-CA" b="1" dirty="0"/>
              <a:t>B. </a:t>
            </a:r>
            <a:r>
              <a:rPr lang="en-CA" i="1" dirty="0"/>
              <a:t>Bb </a:t>
            </a:r>
            <a:r>
              <a:rPr lang="en-CA" dirty="0"/>
              <a:t>and </a:t>
            </a:r>
            <a:r>
              <a:rPr lang="en-CA" i="1" dirty="0"/>
              <a:t>Bb </a:t>
            </a:r>
            <a:endParaRPr lang="en-CA" dirty="0"/>
          </a:p>
          <a:p>
            <a:pPr marL="114300" indent="0">
              <a:buNone/>
            </a:pPr>
            <a:r>
              <a:rPr lang="en-CA" b="1" dirty="0"/>
              <a:t>C. </a:t>
            </a:r>
            <a:r>
              <a:rPr lang="en-CA" i="1" dirty="0"/>
              <a:t>BB </a:t>
            </a:r>
            <a:r>
              <a:rPr lang="en-CA" dirty="0"/>
              <a:t>and </a:t>
            </a:r>
            <a:r>
              <a:rPr lang="en-CA" i="1" dirty="0"/>
              <a:t>Bb </a:t>
            </a:r>
            <a:endParaRPr lang="en-CA" dirty="0"/>
          </a:p>
          <a:p>
            <a:pPr marL="114300" indent="0">
              <a:buNone/>
            </a:pPr>
            <a:r>
              <a:rPr lang="en-CA" b="1" dirty="0"/>
              <a:t>D. </a:t>
            </a:r>
            <a:r>
              <a:rPr lang="en-CA" i="1" dirty="0"/>
              <a:t>BB </a:t>
            </a:r>
            <a:r>
              <a:rPr lang="en-CA" dirty="0"/>
              <a:t>and </a:t>
            </a:r>
            <a:r>
              <a:rPr lang="en-CA" i="1" dirty="0"/>
              <a:t>BB </a:t>
            </a:r>
            <a:endParaRPr lang="en-CA" dirty="0"/>
          </a:p>
        </p:txBody>
      </p:sp>
    </p:spTree>
    <p:extLst>
      <p:ext uri="{BB962C8B-B14F-4D97-AF65-F5344CB8AC3E}">
        <p14:creationId xmlns:p14="http://schemas.microsoft.com/office/powerpoint/2010/main" val="3104532083"/>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 ">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265397972"/>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g_hi" descr="https://encrypted-tbn3.google.com/images?q=tbn:ANd9GcTh0NIgG-ODOSOOxla-n7aZgMNUO_DjCqnnbzThKIwHpn7SHE2EfQ">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730922766"/>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g_hi" descr="https://encrypted-tbn0.google.com/images?q=tbn:ANd9GcSToZgSTDjlh0oQqZbR8xjCGeBWUAgDQp1QdwEGgf9El3nKkYnC">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p:spPr>
      </p:pic>
    </p:spTree>
    <p:extLst>
      <p:ext uri="{BB962C8B-B14F-4D97-AF65-F5344CB8AC3E}">
        <p14:creationId xmlns:p14="http://schemas.microsoft.com/office/powerpoint/2010/main" val="13790270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11286</TotalTime>
  <Words>7494</Words>
  <Application>Microsoft Office PowerPoint</Application>
  <PresentationFormat>On-screen Show (4:3)</PresentationFormat>
  <Paragraphs>1369</Paragraphs>
  <Slides>241</Slides>
  <Notes>18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241</vt:i4>
      </vt:variant>
    </vt:vector>
  </HeadingPairs>
  <TitlesOfParts>
    <vt:vector size="248" baseType="lpstr">
      <vt:lpstr>Arial</vt:lpstr>
      <vt:lpstr>Broadway</vt:lpstr>
      <vt:lpstr>Calibri</vt:lpstr>
      <vt:lpstr>Cambria</vt:lpstr>
      <vt:lpstr>Times New Roman</vt:lpstr>
      <vt:lpstr>Wingdings</vt:lpstr>
      <vt:lpstr>Adjacency</vt:lpstr>
      <vt:lpstr>Unit A  Biological Diversity</vt:lpstr>
      <vt:lpstr>Focusing Questions for this Unit</vt:lpstr>
      <vt:lpstr>Variety is the Spice of Life</vt:lpstr>
      <vt:lpstr>Characteristics of All Living Things</vt:lpstr>
      <vt:lpstr>Biological Diversity</vt:lpstr>
      <vt:lpstr>Terms</vt:lpstr>
      <vt:lpstr>The Bigger Picture…</vt:lpstr>
      <vt:lpstr>Three Levels of Biodiversity</vt:lpstr>
      <vt:lpstr>Three Levels of Biodiversity</vt:lpstr>
      <vt:lpstr>Three Levels of Biodiversity</vt:lpstr>
      <vt:lpstr>Natural Regions</vt:lpstr>
      <vt:lpstr>Species</vt:lpstr>
      <vt:lpstr>Currently Identified Species</vt:lpstr>
      <vt:lpstr>Species Distribution</vt:lpstr>
      <vt:lpstr>Why So Many?</vt:lpstr>
      <vt:lpstr>Variations for Survival</vt:lpstr>
      <vt:lpstr>Keeping Your Options Open</vt:lpstr>
      <vt:lpstr>The Mystery of the Peppered Moth</vt:lpstr>
      <vt:lpstr>Pre-Industrial Revolution</vt:lpstr>
      <vt:lpstr>PowerPoint Presentation</vt:lpstr>
      <vt:lpstr>PowerPoint Presentation</vt:lpstr>
      <vt:lpstr>Post Industrial Revolution</vt:lpstr>
      <vt:lpstr>PowerPoint Presentation</vt:lpstr>
      <vt:lpstr>Super Bugs</vt:lpstr>
      <vt:lpstr>Your Task</vt:lpstr>
      <vt:lpstr>PowerPoint Presentation</vt:lpstr>
      <vt:lpstr>PowerPoint Presentation</vt:lpstr>
      <vt:lpstr>PowerPoint Presentation</vt:lpstr>
      <vt:lpstr>Quiz April 24, 2012</vt:lpstr>
      <vt:lpstr>Taxonomy Because your life wasn’t confusing  enough…</vt:lpstr>
      <vt:lpstr>PowerPoint Presentation</vt:lpstr>
      <vt:lpstr>Classification</vt:lpstr>
      <vt:lpstr>Classification Answer</vt:lpstr>
      <vt:lpstr>Five (or six)  Kingdoms Scientists earlier had developed a system which classifies all organisms, based on their structural differences, into 5 Kingdoms</vt:lpstr>
      <vt:lpstr>Plantae - Plants</vt:lpstr>
      <vt:lpstr>Animalia - Animals</vt:lpstr>
      <vt:lpstr>Fungi - “fun guys” lol  </vt:lpstr>
      <vt:lpstr>Protista – eukaryotes </vt:lpstr>
      <vt:lpstr>Monera – prokaryotes </vt:lpstr>
      <vt:lpstr>Check and Reflect</vt:lpstr>
      <vt:lpstr>What do all of these images have to do with Biological Diversity?</vt:lpstr>
      <vt:lpstr>PowerPoint Presentation</vt:lpstr>
      <vt:lpstr>Natural Selection</vt:lpstr>
      <vt:lpstr>The Theory of Natural Selection</vt:lpstr>
      <vt:lpstr>Natural Selection</vt:lpstr>
      <vt:lpstr>Natural Selection</vt:lpstr>
      <vt:lpstr>Measuring Biological Diversity</vt:lpstr>
      <vt:lpstr>Attack of the Pine Beetle</vt:lpstr>
      <vt:lpstr>PowerPoint Presentation</vt:lpstr>
      <vt:lpstr>Population</vt:lpstr>
      <vt:lpstr>PowerPoint Presentation</vt:lpstr>
      <vt:lpstr>Interdependence</vt:lpstr>
      <vt:lpstr>Predator-Prey Interdependence</vt:lpstr>
      <vt:lpstr>Feeding Relationships</vt:lpstr>
      <vt:lpstr>Symbiotic Relations</vt:lpstr>
      <vt:lpstr>Symbiotic Relations</vt:lpstr>
      <vt:lpstr>Symbiotic  Relations</vt:lpstr>
      <vt:lpstr>Symbiotic Relations</vt:lpstr>
      <vt:lpstr>Natural Selection</vt:lpstr>
      <vt:lpstr>Quiz</vt:lpstr>
      <vt:lpstr>Interspecies Competition</vt:lpstr>
      <vt:lpstr>Intraspecific Competition</vt:lpstr>
      <vt:lpstr>Niche</vt:lpstr>
      <vt:lpstr>Broad Niche</vt:lpstr>
      <vt:lpstr>Narrow Niche</vt:lpstr>
      <vt:lpstr>To Be or Not To Be? That is the Question</vt:lpstr>
      <vt:lpstr>Competitive Exclusion Principle</vt:lpstr>
      <vt:lpstr>Resource Partitioning</vt:lpstr>
      <vt:lpstr>Video &amp; Reference</vt:lpstr>
      <vt:lpstr>Reference</vt:lpstr>
      <vt:lpstr>Reproduction</vt:lpstr>
      <vt:lpstr>Reproduction</vt:lpstr>
      <vt:lpstr>Characteristics</vt:lpstr>
      <vt:lpstr>Let’s Compare</vt:lpstr>
      <vt:lpstr>Variation </vt:lpstr>
      <vt:lpstr>Give it a Try</vt:lpstr>
      <vt:lpstr>Reference </vt:lpstr>
      <vt:lpstr>2.2  Asexual and Sexual Reproduction </vt:lpstr>
      <vt:lpstr>Asexual Reproduction</vt:lpstr>
      <vt:lpstr>Types of Asexual Reproduction</vt:lpstr>
      <vt:lpstr>Types of Asexual Reproduction</vt:lpstr>
      <vt:lpstr>Forms of Asexual Reproduction</vt:lpstr>
      <vt:lpstr>Types of Asexual Reproduction</vt:lpstr>
      <vt:lpstr>Types of Asexual Reproduction</vt:lpstr>
      <vt:lpstr>Types of Asexual Reproduction</vt:lpstr>
      <vt:lpstr>Sexual Reproduction</vt:lpstr>
      <vt:lpstr>Sexual Reproduction</vt:lpstr>
      <vt:lpstr>Sexual Reproduction</vt:lpstr>
      <vt:lpstr>Zygote Stage 1</vt:lpstr>
      <vt:lpstr>Cleavage Furrows</vt:lpstr>
      <vt:lpstr>Embryo</vt:lpstr>
      <vt:lpstr>Sexual Reproduction</vt:lpstr>
      <vt:lpstr>Sexual Reproduction</vt:lpstr>
      <vt:lpstr>Sexual Reproduction- Plants</vt:lpstr>
      <vt:lpstr>Pollination</vt:lpstr>
      <vt:lpstr>Advantages</vt:lpstr>
      <vt:lpstr>Disadvantages</vt:lpstr>
      <vt:lpstr>Hermaphrodites</vt:lpstr>
      <vt:lpstr>The Best of Both Worlds</vt:lpstr>
      <vt:lpstr>Bacterial Conjunction</vt:lpstr>
      <vt:lpstr>Can’t Decide…</vt:lpstr>
      <vt:lpstr>Internal Fertilization</vt:lpstr>
      <vt:lpstr>PowerPoint Presentation</vt:lpstr>
      <vt:lpstr>Reference</vt:lpstr>
      <vt:lpstr>Genetics prepare to have your mind blown</vt:lpstr>
      <vt:lpstr>Its all in your Genes</vt:lpstr>
      <vt:lpstr>DNA – Transmitter of Genetic Code</vt:lpstr>
      <vt:lpstr>History of DNA Discovery</vt:lpstr>
      <vt:lpstr>DNA Function</vt:lpstr>
      <vt:lpstr>DNA Structure</vt:lpstr>
      <vt:lpstr>DNA Breakdown</vt:lpstr>
      <vt:lpstr>So Basically…</vt:lpstr>
      <vt:lpstr>The Genetic Code</vt:lpstr>
      <vt:lpstr>The Genetic Code</vt:lpstr>
      <vt:lpstr>PowerPoint Presentation</vt:lpstr>
      <vt:lpstr>PowerPoint Presentation</vt:lpstr>
      <vt:lpstr>Chromosomes</vt:lpstr>
      <vt:lpstr>Karyotyping</vt:lpstr>
      <vt:lpstr>PowerPoint Presentation</vt:lpstr>
      <vt:lpstr>Trisomy 18</vt:lpstr>
      <vt:lpstr>PowerPoint Presentation</vt:lpstr>
      <vt:lpstr>PowerPoint Presentation</vt:lpstr>
      <vt:lpstr>Genes</vt:lpstr>
      <vt:lpstr>Alleles</vt:lpstr>
      <vt:lpstr>Mutations</vt:lpstr>
      <vt:lpstr>Disorders</vt:lpstr>
      <vt:lpstr>Human Genome Project</vt:lpstr>
      <vt:lpstr>Nature vs. Nurture</vt:lpstr>
      <vt:lpstr>Your Task</vt:lpstr>
      <vt:lpstr>PowerPoint Presentation</vt:lpstr>
      <vt:lpstr>PowerPoint Presentation</vt:lpstr>
      <vt:lpstr>Cell Division</vt:lpstr>
      <vt:lpstr>Oh How Times Have Changed…</vt:lpstr>
      <vt:lpstr>Two Types of Reproduction</vt:lpstr>
      <vt:lpstr>PowerPoint Presentation</vt:lpstr>
      <vt:lpstr>PowerPoint Presentation</vt:lpstr>
      <vt:lpstr>PowerPoint Presentation</vt:lpstr>
      <vt:lpstr>Cell Division and Asexual Reproduction (Mitosis)</vt:lpstr>
      <vt:lpstr>Mitosis</vt:lpstr>
      <vt:lpstr>Mitosis</vt:lpstr>
      <vt:lpstr>Mitosis</vt:lpstr>
      <vt:lpstr>PowerPoint Presentation</vt:lpstr>
      <vt:lpstr>Sexual Cell Division (Meiosis)</vt:lpstr>
      <vt:lpstr>Meiosis</vt:lpstr>
      <vt:lpstr>Meiosis</vt:lpstr>
      <vt:lpstr>PowerPoint Presentation</vt:lpstr>
      <vt:lpstr>PowerPoint Presentation</vt:lpstr>
      <vt:lpstr>PowerPoint Presentation</vt:lpstr>
      <vt:lpstr>Why Sexual Reproduction</vt:lpstr>
      <vt:lpstr>Aging</vt:lpstr>
      <vt:lpstr>Technology and Our Genes</vt:lpstr>
      <vt:lpstr>Medicine</vt:lpstr>
      <vt:lpstr>Food</vt:lpstr>
      <vt:lpstr>The Dilemma</vt:lpstr>
      <vt:lpstr>Reference</vt:lpstr>
      <vt:lpstr>Try This!</vt:lpstr>
      <vt:lpstr>Our Genetic Journey</vt:lpstr>
      <vt:lpstr>PowerPoint Presentation</vt:lpstr>
      <vt:lpstr>A Little Review</vt:lpstr>
      <vt:lpstr>Some Terms…</vt:lpstr>
      <vt:lpstr>Patterns of Inheritance</vt:lpstr>
      <vt:lpstr>Dominant Trait (T)</vt:lpstr>
      <vt:lpstr>Recessive Traits (t) </vt:lpstr>
      <vt:lpstr>Purebred (true breeding)</vt:lpstr>
      <vt:lpstr>Purebred Breeding</vt:lpstr>
      <vt:lpstr>Hybrid</vt:lpstr>
      <vt:lpstr>PowerPoint Presentation</vt:lpstr>
      <vt:lpstr>How Does Mendelian Genetics Work?</vt:lpstr>
      <vt:lpstr>PowerPoint Presentation</vt:lpstr>
      <vt:lpstr>Dominant/Recessive Traits</vt:lpstr>
      <vt:lpstr>Hybrid Cross</vt:lpstr>
      <vt:lpstr>Hybrid Cross Example</vt:lpstr>
      <vt:lpstr>Example 1</vt:lpstr>
      <vt:lpstr>Example 2</vt:lpstr>
      <vt:lpstr>Example 3</vt:lpstr>
      <vt:lpstr>Incomplete Dominance</vt:lpstr>
      <vt:lpstr>Codominance</vt:lpstr>
      <vt:lpstr>Inheritance of Complex Traits</vt:lpstr>
      <vt:lpstr>Environmental Factors</vt:lpstr>
      <vt:lpstr>PowerPoint Presentation</vt:lpstr>
      <vt:lpstr>Reference</vt:lpstr>
      <vt:lpstr>PowerPoint Presentation</vt:lpstr>
      <vt:lpstr>Humans &amp; Diversity</vt:lpstr>
      <vt:lpstr>Reduction of Biological Diversity</vt:lpstr>
      <vt:lpstr>Reduction of Biological Diversity</vt:lpstr>
      <vt:lpstr>Reduction of Biological Diversity</vt:lpstr>
      <vt:lpstr>Reduction of Biodiversity</vt:lpstr>
      <vt:lpstr>Reduction of Biodiversity</vt:lpstr>
      <vt:lpstr>Extinction</vt:lpstr>
      <vt:lpstr>Extinction</vt:lpstr>
      <vt:lpstr>Extinction</vt:lpstr>
      <vt:lpstr>Natural Causes of Extinction</vt:lpstr>
      <vt:lpstr>Canadian Extinctions</vt:lpstr>
      <vt:lpstr>Extirpation</vt:lpstr>
      <vt:lpstr>The Grizzly Bear</vt:lpstr>
      <vt:lpstr>Overspecialization</vt:lpstr>
      <vt:lpstr>Habitat Destruction</vt:lpstr>
      <vt:lpstr>Habitat Destruction</vt:lpstr>
      <vt:lpstr>Habitat Destruction</vt:lpstr>
      <vt:lpstr>Non-native Species</vt:lpstr>
      <vt:lpstr>Over-Hunting/Fishing</vt:lpstr>
      <vt:lpstr>Assignment</vt:lpstr>
      <vt:lpstr>Selecting Desirable Traits</vt:lpstr>
      <vt:lpstr>100% Natural…</vt:lpstr>
      <vt:lpstr>Artificial Selection</vt:lpstr>
      <vt:lpstr>Artificial Selection</vt:lpstr>
      <vt:lpstr>Artificial Insemination</vt:lpstr>
      <vt:lpstr>In Vitro Fertilization</vt:lpstr>
      <vt:lpstr>Biotechnology</vt:lpstr>
      <vt:lpstr>Plant &amp; Animal Clones</vt:lpstr>
      <vt:lpstr>Genetic Engineering</vt:lpstr>
      <vt:lpstr>Hello Dolly &amp; ANDi</vt:lpstr>
      <vt:lpstr>Plant Risks</vt:lpstr>
      <vt:lpstr>Biotechnology and Society</vt:lpstr>
      <vt:lpstr>Designer Babies???</vt:lpstr>
      <vt:lpstr>Assignment</vt:lpstr>
      <vt:lpstr>4.3  Reducing Our Impact on Biological Diversity</vt:lpstr>
      <vt:lpstr>Strategies for Conservation</vt:lpstr>
      <vt:lpstr>Canadian Biodiversity Strategy</vt:lpstr>
      <vt:lpstr>Canadian Biodiversity Strategy</vt:lpstr>
      <vt:lpstr>Restoration (Ecosystems/Species)</vt:lpstr>
      <vt:lpstr>Restoration</vt:lpstr>
      <vt:lpstr>Reintroduction</vt:lpstr>
      <vt:lpstr>Reintroduction</vt:lpstr>
      <vt:lpstr>Policies</vt:lpstr>
      <vt:lpstr>Control of Exotic Species</vt:lpstr>
      <vt:lpstr>Canadian Biodiversity Strategy</vt:lpstr>
      <vt:lpstr>Seed Banks</vt:lpstr>
      <vt:lpstr>Zoos and Biodiversity</vt:lpstr>
      <vt:lpstr>Saving the Whooping Crane</vt:lpstr>
      <vt:lpstr>Maintaining Local Biodiversity</vt:lpstr>
      <vt:lpstr>A Global Effort</vt:lpstr>
      <vt:lpstr>Unit Review pg 84 – 86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Olds Koinonia Christian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klafferty</dc:creator>
  <cp:lastModifiedBy>EPSB</cp:lastModifiedBy>
  <cp:revision>365</cp:revision>
  <dcterms:created xsi:type="dcterms:W3CDTF">2006-01-29T02:09:24Z</dcterms:created>
  <dcterms:modified xsi:type="dcterms:W3CDTF">2019-06-19T19:34:23Z</dcterms:modified>
</cp:coreProperties>
</file>