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43"/>
  </p:notesMasterIdLst>
  <p:handoutMasterIdLst>
    <p:handoutMasterId r:id="rId144"/>
  </p:handoutMasterIdLst>
  <p:sldIdLst>
    <p:sldId id="256" r:id="rId3"/>
    <p:sldId id="466" r:id="rId4"/>
    <p:sldId id="270" r:id="rId5"/>
    <p:sldId id="271" r:id="rId6"/>
    <p:sldId id="272" r:id="rId7"/>
    <p:sldId id="273" r:id="rId8"/>
    <p:sldId id="274" r:id="rId9"/>
    <p:sldId id="275" r:id="rId10"/>
    <p:sldId id="276" r:id="rId11"/>
    <p:sldId id="280" r:id="rId12"/>
    <p:sldId id="277" r:id="rId13"/>
    <p:sldId id="456" r:id="rId14"/>
    <p:sldId id="278" r:id="rId15"/>
    <p:sldId id="279" r:id="rId16"/>
    <p:sldId id="282" r:id="rId17"/>
    <p:sldId id="281" r:id="rId18"/>
    <p:sldId id="283" r:id="rId19"/>
    <p:sldId id="284" r:id="rId20"/>
    <p:sldId id="285" r:id="rId21"/>
    <p:sldId id="287" r:id="rId22"/>
    <p:sldId id="288" r:id="rId23"/>
    <p:sldId id="289" r:id="rId24"/>
    <p:sldId id="291" r:id="rId25"/>
    <p:sldId id="292" r:id="rId26"/>
    <p:sldId id="293" r:id="rId27"/>
    <p:sldId id="294" r:id="rId28"/>
    <p:sldId id="295" r:id="rId29"/>
    <p:sldId id="296" r:id="rId30"/>
    <p:sldId id="297" r:id="rId31"/>
    <p:sldId id="298" r:id="rId32"/>
    <p:sldId id="299" r:id="rId33"/>
    <p:sldId id="465" r:id="rId34"/>
    <p:sldId id="300" r:id="rId35"/>
    <p:sldId id="301" r:id="rId36"/>
    <p:sldId id="302" r:id="rId37"/>
    <p:sldId id="303" r:id="rId38"/>
    <p:sldId id="306" r:id="rId39"/>
    <p:sldId id="308" r:id="rId40"/>
    <p:sldId id="309" r:id="rId41"/>
    <p:sldId id="310" r:id="rId42"/>
    <p:sldId id="311" r:id="rId43"/>
    <p:sldId id="312" r:id="rId44"/>
    <p:sldId id="314" r:id="rId45"/>
    <p:sldId id="315" r:id="rId46"/>
    <p:sldId id="322" r:id="rId47"/>
    <p:sldId id="323" r:id="rId48"/>
    <p:sldId id="325" r:id="rId49"/>
    <p:sldId id="327" r:id="rId50"/>
    <p:sldId id="328" r:id="rId51"/>
    <p:sldId id="461" r:id="rId52"/>
    <p:sldId id="330" r:id="rId53"/>
    <p:sldId id="331" r:id="rId54"/>
    <p:sldId id="333" r:id="rId55"/>
    <p:sldId id="334" r:id="rId56"/>
    <p:sldId id="337" r:id="rId57"/>
    <p:sldId id="338" r:id="rId58"/>
    <p:sldId id="339" r:id="rId59"/>
    <p:sldId id="342" r:id="rId60"/>
    <p:sldId id="462" r:id="rId61"/>
    <p:sldId id="463" r:id="rId62"/>
    <p:sldId id="343" r:id="rId63"/>
    <p:sldId id="457" r:id="rId64"/>
    <p:sldId id="458" r:id="rId65"/>
    <p:sldId id="459" r:id="rId66"/>
    <p:sldId id="344" r:id="rId67"/>
    <p:sldId id="347" r:id="rId68"/>
    <p:sldId id="348" r:id="rId69"/>
    <p:sldId id="349" r:id="rId70"/>
    <p:sldId id="351" r:id="rId71"/>
    <p:sldId id="352" r:id="rId72"/>
    <p:sldId id="357" r:id="rId73"/>
    <p:sldId id="358" r:id="rId74"/>
    <p:sldId id="359" r:id="rId75"/>
    <p:sldId id="360" r:id="rId76"/>
    <p:sldId id="361" r:id="rId77"/>
    <p:sldId id="362" r:id="rId78"/>
    <p:sldId id="369" r:id="rId79"/>
    <p:sldId id="372" r:id="rId80"/>
    <p:sldId id="374" r:id="rId81"/>
    <p:sldId id="375" r:id="rId82"/>
    <p:sldId id="376" r:id="rId83"/>
    <p:sldId id="377" r:id="rId84"/>
    <p:sldId id="379" r:id="rId85"/>
    <p:sldId id="383" r:id="rId86"/>
    <p:sldId id="385" r:id="rId87"/>
    <p:sldId id="386" r:id="rId88"/>
    <p:sldId id="387" r:id="rId89"/>
    <p:sldId id="388" r:id="rId90"/>
    <p:sldId id="389" r:id="rId91"/>
    <p:sldId id="390" r:id="rId92"/>
    <p:sldId id="391" r:id="rId93"/>
    <p:sldId id="392" r:id="rId94"/>
    <p:sldId id="393" r:id="rId95"/>
    <p:sldId id="394" r:id="rId96"/>
    <p:sldId id="460" r:id="rId97"/>
    <p:sldId id="395" r:id="rId98"/>
    <p:sldId id="396" r:id="rId99"/>
    <p:sldId id="464" r:id="rId100"/>
    <p:sldId id="400" r:id="rId101"/>
    <p:sldId id="401" r:id="rId102"/>
    <p:sldId id="406" r:id="rId103"/>
    <p:sldId id="407" r:id="rId104"/>
    <p:sldId id="409" r:id="rId105"/>
    <p:sldId id="410" r:id="rId106"/>
    <p:sldId id="413" r:id="rId107"/>
    <p:sldId id="414" r:id="rId108"/>
    <p:sldId id="415" r:id="rId109"/>
    <p:sldId id="416" r:id="rId110"/>
    <p:sldId id="417" r:id="rId111"/>
    <p:sldId id="418" r:id="rId112"/>
    <p:sldId id="419" r:id="rId113"/>
    <p:sldId id="420" r:id="rId114"/>
    <p:sldId id="421" r:id="rId115"/>
    <p:sldId id="424" r:id="rId116"/>
    <p:sldId id="425" r:id="rId117"/>
    <p:sldId id="426" r:id="rId118"/>
    <p:sldId id="427" r:id="rId119"/>
    <p:sldId id="428" r:id="rId120"/>
    <p:sldId id="429" r:id="rId121"/>
    <p:sldId id="430" r:id="rId122"/>
    <p:sldId id="431" r:id="rId123"/>
    <p:sldId id="432" r:id="rId124"/>
    <p:sldId id="433" r:id="rId125"/>
    <p:sldId id="434" r:id="rId126"/>
    <p:sldId id="435" r:id="rId127"/>
    <p:sldId id="436" r:id="rId128"/>
    <p:sldId id="437" r:id="rId129"/>
    <p:sldId id="439" r:id="rId130"/>
    <p:sldId id="440" r:id="rId131"/>
    <p:sldId id="441" r:id="rId132"/>
    <p:sldId id="442" r:id="rId133"/>
    <p:sldId id="443" r:id="rId134"/>
    <p:sldId id="444" r:id="rId135"/>
    <p:sldId id="446" r:id="rId136"/>
    <p:sldId id="450" r:id="rId137"/>
    <p:sldId id="451" r:id="rId138"/>
    <p:sldId id="452" r:id="rId139"/>
    <p:sldId id="453" r:id="rId140"/>
    <p:sldId id="454" r:id="rId141"/>
    <p:sldId id="455" r:id="rId14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6894" autoAdjust="0"/>
  </p:normalViewPr>
  <p:slideViewPr>
    <p:cSldViewPr>
      <p:cViewPr varScale="1">
        <p:scale>
          <a:sx n="100" d="100"/>
          <a:sy n="100" d="100"/>
        </p:scale>
        <p:origin x="816" y="84"/>
      </p:cViewPr>
      <p:guideLst>
        <p:guide pos="3839"/>
        <p:guide orient="horz" pos="2160"/>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6/19/2019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6/19/2019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z="1600" dirty="0" smtClean="0"/>
              <a:t>Nova Video – Lightning</a:t>
            </a:r>
          </a:p>
          <a:p>
            <a:pPr eaLnBrk="1" hangingPunct="1"/>
            <a:r>
              <a:rPr lang="en-US" dirty="0" smtClean="0"/>
              <a:t>[Lightning H/O]</a:t>
            </a:r>
            <a:endParaRPr lang="en-CA" dirty="0" smtClean="0"/>
          </a:p>
          <a:p>
            <a:endParaRPr lang="en-CA" dirty="0" smtClean="0"/>
          </a:p>
        </p:txBody>
      </p:sp>
      <p:sp>
        <p:nvSpPr>
          <p:cNvPr id="128004" name="Slide Number Placeholder 3"/>
          <p:cNvSpPr>
            <a:spLocks noGrp="1"/>
          </p:cNvSpPr>
          <p:nvPr>
            <p:ph type="sldNum" sz="quarter" idx="5"/>
          </p:nvPr>
        </p:nvSpPr>
        <p:spPr bwMode="auto">
          <a:noFill/>
          <a:ln>
            <a:miter lim="800000"/>
            <a:headEnd/>
            <a:tailEnd/>
          </a:ln>
        </p:spPr>
        <p:txBody>
          <a:bodyPr/>
          <a:lstStyle/>
          <a:p>
            <a:fld id="{F4EB49F1-1AD2-4218-BCDD-D4F7C8561C80}" type="slidenum">
              <a:rPr lang="en-US">
                <a:latin typeface="Times New Roman" pitchFamily="18" charset="0"/>
              </a:rPr>
              <a:pPr/>
              <a:t>12</a:t>
            </a:fld>
            <a:endParaRPr lang="en-US" dirty="0">
              <a:latin typeface="Times New Roman" pitchFamily="18" charset="0"/>
            </a:endParaRPr>
          </a:p>
        </p:txBody>
      </p:sp>
    </p:spTree>
    <p:extLst>
      <p:ext uri="{BB962C8B-B14F-4D97-AF65-F5344CB8AC3E}">
        <p14:creationId xmlns:p14="http://schemas.microsoft.com/office/powerpoint/2010/main" val="1788672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Current flow (A) is what makes electricity dangerous</a:t>
            </a: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37</a:t>
            </a:fld>
            <a:endParaRPr lang="en-US"/>
          </a:p>
        </p:txBody>
      </p:sp>
    </p:spTree>
    <p:extLst>
      <p:ext uri="{BB962C8B-B14F-4D97-AF65-F5344CB8AC3E}">
        <p14:creationId xmlns:p14="http://schemas.microsoft.com/office/powerpoint/2010/main" val="162925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Anode/Cathode</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46</a:t>
            </a:fld>
            <a:endParaRPr lang="en-US"/>
          </a:p>
        </p:txBody>
      </p:sp>
    </p:spTree>
    <p:extLst>
      <p:ext uri="{BB962C8B-B14F-4D97-AF65-F5344CB8AC3E}">
        <p14:creationId xmlns:p14="http://schemas.microsoft.com/office/powerpoint/2010/main" val="619399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When electrons meet resistance to flow energy is dissipated by the emission of light or heat</a:t>
            </a:r>
          </a:p>
          <a:p>
            <a:pPr eaLnBrk="1" hangingPunct="1"/>
            <a:r>
              <a:rPr lang="en-US" dirty="0" smtClean="0"/>
              <a:t>Resistors heat up</a:t>
            </a:r>
          </a:p>
          <a:p>
            <a:r>
              <a:rPr lang="en-US" dirty="0" smtClean="0"/>
              <a:t>Draw a lightbulb</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61</a:t>
            </a:fld>
            <a:endParaRPr lang="en-US"/>
          </a:p>
        </p:txBody>
      </p:sp>
    </p:spTree>
    <p:extLst>
      <p:ext uri="{BB962C8B-B14F-4D97-AF65-F5344CB8AC3E}">
        <p14:creationId xmlns:p14="http://schemas.microsoft.com/office/powerpoint/2010/main" val="336739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the solution is ionic</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66</a:t>
            </a:fld>
            <a:endParaRPr lang="en-US"/>
          </a:p>
        </p:txBody>
      </p:sp>
    </p:spTree>
    <p:extLst>
      <p:ext uri="{BB962C8B-B14F-4D97-AF65-F5344CB8AC3E}">
        <p14:creationId xmlns:p14="http://schemas.microsoft.com/office/powerpoint/2010/main" val="847584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 = 4 V]</a:t>
            </a: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75</a:t>
            </a:fld>
            <a:endParaRPr lang="en-US"/>
          </a:p>
        </p:txBody>
      </p:sp>
    </p:spTree>
    <p:extLst>
      <p:ext uri="{BB962C8B-B14F-4D97-AF65-F5344CB8AC3E}">
        <p14:creationId xmlns:p14="http://schemas.microsoft.com/office/powerpoint/2010/main" val="3908436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lnSpc>
                <a:spcPct val="90000"/>
              </a:lnSpc>
            </a:pPr>
            <a:r>
              <a:rPr lang="en-US" dirty="0" smtClean="0"/>
              <a:t>Answers:</a:t>
            </a:r>
          </a:p>
          <a:p>
            <a:pPr lvl="2" eaLnBrk="1" hangingPunct="1">
              <a:lnSpc>
                <a:spcPct val="90000"/>
              </a:lnSpc>
            </a:pPr>
            <a:r>
              <a:rPr lang="en-US" dirty="0" smtClean="0"/>
              <a:t>1.  2.0  A</a:t>
            </a:r>
          </a:p>
          <a:p>
            <a:pPr lvl="2" eaLnBrk="1" hangingPunct="1">
              <a:lnSpc>
                <a:spcPct val="90000"/>
              </a:lnSpc>
            </a:pPr>
            <a:r>
              <a:rPr lang="en-US" dirty="0" smtClean="0"/>
              <a:t>2.  160 V</a:t>
            </a:r>
          </a:p>
          <a:p>
            <a:pPr lvl="2" eaLnBrk="1" hangingPunct="1">
              <a:lnSpc>
                <a:spcPct val="90000"/>
              </a:lnSpc>
            </a:pPr>
            <a:r>
              <a:rPr lang="en-US" dirty="0" smtClean="0"/>
              <a:t>3.  192 </a:t>
            </a:r>
            <a:r>
              <a:rPr lang="en-US" sz="2000" dirty="0" smtClean="0">
                <a:cs typeface="Times New Roman" pitchFamily="18" charset="0"/>
              </a:rPr>
              <a:t>Ω</a:t>
            </a:r>
            <a:r>
              <a:rPr lang="en-US" dirty="0" smtClean="0"/>
              <a:t> </a:t>
            </a: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76</a:t>
            </a:fld>
            <a:endParaRPr lang="en-US"/>
          </a:p>
        </p:txBody>
      </p:sp>
    </p:spTree>
    <p:extLst>
      <p:ext uri="{BB962C8B-B14F-4D97-AF65-F5344CB8AC3E}">
        <p14:creationId xmlns:p14="http://schemas.microsoft.com/office/powerpoint/2010/main" val="3452641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buFontTx/>
              <a:buNone/>
            </a:pPr>
            <a:r>
              <a:rPr lang="en-US" dirty="0" smtClean="0"/>
              <a:t>Note: symbols  </a:t>
            </a:r>
            <a:r>
              <a:rPr lang="en-US" dirty="0" err="1" smtClean="0"/>
              <a:t>pg</a:t>
            </a:r>
            <a:r>
              <a:rPr lang="en-US" dirty="0" smtClean="0"/>
              <a:t> 312 &amp; p 509</a:t>
            </a:r>
            <a:endParaRPr lang="en-CA" dirty="0" smtClean="0"/>
          </a:p>
        </p:txBody>
      </p:sp>
      <p:sp>
        <p:nvSpPr>
          <p:cNvPr id="4" name="Slide Number Placeholder 3"/>
          <p:cNvSpPr>
            <a:spLocks noGrp="1"/>
          </p:cNvSpPr>
          <p:nvPr>
            <p:ph type="sldNum" sz="quarter" idx="10"/>
          </p:nvPr>
        </p:nvSpPr>
        <p:spPr/>
        <p:txBody>
          <a:bodyPr/>
          <a:lstStyle/>
          <a:p>
            <a:fld id="{01F2A70B-78F2-4DCF-B53B-C990D2FAFB8A}" type="slidenum">
              <a:rPr lang="en-US" smtClean="0"/>
              <a:t>78</a:t>
            </a:fld>
            <a:endParaRPr lang="en-US"/>
          </a:p>
        </p:txBody>
      </p:sp>
    </p:spTree>
    <p:extLst>
      <p:ext uri="{BB962C8B-B14F-4D97-AF65-F5344CB8AC3E}">
        <p14:creationId xmlns:p14="http://schemas.microsoft.com/office/powerpoint/2010/main" val="3862564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has to be in seconds</a:t>
            </a: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108</a:t>
            </a:fld>
            <a:endParaRPr lang="en-US"/>
          </a:p>
        </p:txBody>
      </p:sp>
    </p:spTree>
    <p:extLst>
      <p:ext uri="{BB962C8B-B14F-4D97-AF65-F5344CB8AC3E}">
        <p14:creationId xmlns:p14="http://schemas.microsoft.com/office/powerpoint/2010/main" val="1787828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Iceland has been geothermal energy for years</a:t>
            </a: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132</a:t>
            </a:fld>
            <a:endParaRPr lang="en-US"/>
          </a:p>
        </p:txBody>
      </p:sp>
    </p:spTree>
    <p:extLst>
      <p:ext uri="{BB962C8B-B14F-4D97-AF65-F5344CB8AC3E}">
        <p14:creationId xmlns:p14="http://schemas.microsoft.com/office/powerpoint/2010/main" val="864006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grpSp>
        <p:nvGrpSpPr>
          <p:cNvPr id="256" name="line"/>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67" name="line"/>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6/19/2019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255" name="line"/>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smtClean="0"/>
              <a:t>Click to edit Master title style</a:t>
            </a:r>
            <a:endParaRPr/>
          </a:p>
        </p:txBody>
      </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a:t>6/19/2019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58" name="line"/>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AFE8FB1-0A7A-443E-AAF7-31D4FA1AA312}" type="datetimeFigureOut">
              <a:rPr lang="en-US"/>
              <a:t>6/19/2019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60" name="line"/>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a:xfrm>
            <a:off x="1522414" y="274638"/>
            <a:ext cx="9143998" cy="102076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AFE8FB1-0A7A-443E-AAF7-31D4FA1AA312}" type="datetimeFigureOut">
              <a:rPr lang="en-US"/>
              <a:t>6/19/2019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6" name="line"/>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AFE8FB1-0A7A-443E-AAF7-31D4FA1AA312}" type="datetimeFigureOut">
              <a:rPr lang="en-US"/>
              <a:t>6/19/2019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a:t>6/19/2019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615" name="frame"/>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6/19/2019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614" name="frame"/>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a:t>6/19/2019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line"/>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6/19/2019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line"/>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2" name="Vertical Title 1"/>
          <p:cNvSpPr>
            <a:spLocks noGrp="1"/>
          </p:cNvSpPr>
          <p:nvPr>
            <p:ph type="title" orient="vert"/>
          </p:nvPr>
        </p:nvSpPr>
        <p:spPr>
          <a:xfrm>
            <a:off x="10361612" y="274639"/>
            <a:ext cx="1371600" cy="5901747"/>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8012" y="277813"/>
            <a:ext cx="9144001" cy="5898573"/>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AFE8FB1-0A7A-443E-AAF7-31D4FA1AA312}" type="datetimeFigureOut">
              <a:rPr lang="en-US"/>
              <a:t>6/19/2019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9AFE8FB1-0A7A-443E-AAF7-31D4FA1AA312}" type="datetimeFigureOut">
              <a:rPr lang="en-US"/>
              <a:pPr/>
              <a:t>6/19/2019</a:t>
            </a:fld>
            <a:endParaRPr/>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5BA54BD-C84D-46CE-8B72-31BFB26ABA43}" type="slidenum">
              <a:rPr/>
              <a:pPr/>
              <a:t>‹#›</a:t>
            </a:fld>
            <a:endParaRPr/>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gif"/><Relationship Id="rId5" Type="http://schemas.microsoft.com/office/2007/relationships/hdphoto" Target="../media/hdphoto2.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youtube.com/watch?v=7lfzZY3TH6s" TargetMode="External"/><Relationship Id="rId4" Type="http://schemas.openxmlformats.org/officeDocument/2006/relationships/hyperlink" Target="http://www.youtube.com/watch?v=OLh3q94n8iw"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youtube.com/watch?v=HlHgu8Gpq_o" TargetMode="External"/><Relationship Id="rId3" Type="http://schemas.openxmlformats.org/officeDocument/2006/relationships/hyperlink" Target="http://www.youtube.com/watch?v=gyk4X-ik-zU&amp;feature=related" TargetMode="External"/><Relationship Id="rId7" Type="http://schemas.openxmlformats.org/officeDocument/2006/relationships/hyperlink" Target="http://www.youtube.com/watch?v=sHvCdnnceTY" TargetMode="External"/><Relationship Id="rId2" Type="http://schemas.openxmlformats.org/officeDocument/2006/relationships/hyperlink" Target="http://www.youtube.com/watch?v=rg-XFXdtZnQ" TargetMode="Externa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hyperlink" Target="http://www.youtube.com/watch?v=hP1r7sRVgas&amp;feature=fvwrel" TargetMode="External"/><Relationship Id="rId4" Type="http://schemas.openxmlformats.org/officeDocument/2006/relationships/hyperlink" Target="http://www.youtube.com/watch?v=_EZDh4l4S7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hyperlink" Target="http://www.youtube.com/watch?v=gNnJ9t3HDQs" TargetMode="External"/><Relationship Id="rId4" Type="http://schemas.openxmlformats.org/officeDocument/2006/relationships/hyperlink" Target="http://www.youtube.com/watch?v=SMXBR_YFocs"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youtube.com/watch?v=_EZDh4l4S7k&amp;feature=related" TargetMode="External"/><Relationship Id="rId2" Type="http://schemas.openxmlformats.org/officeDocument/2006/relationships/hyperlink" Target="http://www.youtube.com/watch?v=UEPJXSXw7HA"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google.ca/url?sa=i&amp;rct=j&amp;q=&amp;esrc=s&amp;frm=1&amp;source=images&amp;cd=&amp;cad=rja&amp;docid=PRZ5gJbDFLbH4M&amp;tbnid=9TUfzy8Isml2mM:&amp;ved=0CAUQjRw&amp;url=http://www.clipartguide.com/_pages/0008-0812-1814-2206.html&amp;ei=3MR1UtXkH6bD2AWftIGABA&amp;bvm=bv.55819444,d.b2I&amp;psig=AFQjCNHSg6gZ3yQJ2k37LEnuU_I0noGi2w&amp;ust=1383536178141020"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56.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www.google.ca/url?sa=i&amp;rct=j&amp;q=&amp;esrc=s&amp;frm=1&amp;source=images&amp;cd=&amp;cad=rja&amp;docid=njuuDv4dN6H4iM&amp;tbnid=W1KOkeYlx7f1UM:&amp;ved=0CAUQjRw&amp;url=https://www.boundless.com/physics/electric-current-and-resistance/electric-current/a-microscopic-view-drift-speed/&amp;ei=VMV1UtrhO4LH2QXZiYCgBA&amp;bvm=bv.55819444,d.b2I&amp;psig=AFQjCNHfEoDh5OZnhHhu9fgs8XmhIw-UNw&amp;ust=1383536323938392"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www.google.ca/url?sa=i&amp;rct=j&amp;q=&amp;esrc=s&amp;frm=1&amp;source=images&amp;cd=&amp;cad=rja&amp;docid=nHA627xeNCcv0M&amp;tbnid=9O415InPS14CmM:&amp;ved=0CAUQjRw&amp;url=http://blog.coghillcartooning.com/4109/electrocuted-squirrel-color-sketch-timelapse-video/&amp;ei=4-N3UZXmIqWZiALko4GgAg&amp;bvm=bv.45580626,d.cGE&amp;psig=AFQjCNHwkqjJ79hJ_2jYcnARWOMIZdhZ6Q&amp;ust=1366898004004727"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www.google.ca/url?sa=i&amp;rct=j&amp;q=&amp;esrc=s&amp;frm=1&amp;source=images&amp;cd=&amp;cad=rja&amp;docid=C1UAl_aKMy3PZM&amp;tbnid=diB5Qg3z-7P4IM:&amp;ved=0CAUQjRw&amp;url=http://www.hongkiat.com/blog/beautiful-volume-dials-knobs/&amp;ei=IMZ1Us3oCOi22gXom4H4Aw&amp;bvm=bv.55819444,d.b2I&amp;psig=AFQjCNH1IGLJDqmn1QOPejlPLxfXxpohkw&amp;ust=1383536538450301"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micro.magnet.fsu.edu/electromag/java/ohmslaw/"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www.google.ca/url?sa=i&amp;rct=j&amp;q=&amp;esrc=s&amp;frm=1&amp;source=images&amp;cd=&amp;cad=rja&amp;docid=WaP55tjRc8AKVM&amp;tbnid=aamj1mFvPnOUYM:&amp;ved=0CAUQjRw&amp;url=http://eofdreams.com/electricity.html&amp;ei=sMZ1Uq6JJcad2QWf4YC4CA&amp;bvm=bv.55819444,d.b2I&amp;psig=AFQjCNEA391c41CmKTMWvTXexa4y1T_gKQ&amp;ust=1383536683802470"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99.jpeg"/></Relationships>
</file>

<file path=ppt/slides/_rels/slide102.xml.rels><?xml version="1.0" encoding="UTF-8" standalone="yes"?>
<Relationships xmlns="http://schemas.openxmlformats.org/package/2006/relationships"><Relationship Id="rId3" Type="http://schemas.openxmlformats.org/officeDocument/2006/relationships/hyperlink" Target="http://www.youtube.com/watch?v=Q2mShGuG4RY" TargetMode="External"/><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hyperlink" Target="http://www.google.ca/url?sa=i&amp;rct=j&amp;q=&amp;esrc=s&amp;frm=1&amp;source=images&amp;cd=&amp;cad=rja&amp;docid=dd9HuYb5pvYTaM&amp;tbnid=qTLXXs8F8wFDaM:&amp;ved=0CAUQjRw&amp;url=http://www.green-lantern-electric.com/Electricity.html&amp;ei=xMd1UtvxDIn32wWhwoHgBA&amp;bvm=bv.55819444,d.b2I&amp;psig=AFQjCNEA391c41CmKTMWvTXexa4y1T_gKQ&amp;ust=1383536683802470"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www.google.ca/url?sa=i&amp;rct=j&amp;q=&amp;esrc=s&amp;frm=1&amp;source=images&amp;cd=&amp;cad=rja&amp;docid=-RAZpwx_DRHg2M&amp;tbnid=x4sfbQ5lsRJmkM:&amp;ved=0CAUQjRw&amp;url=http://www.123rf.com/photo_5439028_a-young-man-dressed-for-work-and-blowdrying-his-hair-isolated-against-a-white-background.html&amp;ei=MsCBUb2lI6_siwLJ0YCYCA&amp;psig=AFQjCNEXGGERTMbDe1tjV2wgRXTncrrMYQ&amp;ust=1367544239115279"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hyperlink" Target="http://www.google.ca/url?sa=i&amp;rct=j&amp;q=&amp;esrc=s&amp;frm=1&amp;source=images&amp;cd=&amp;cad=rja&amp;docid=ecZPZq4hKqSzJM&amp;tbnid=hVzuPNPFMyaKgM:&amp;ved=0CAUQjRw&amp;url=http://www.wikihow.com/Treat-a-Facial-Burn-from-a-Curling-Iron-to-Prevent-Scars&amp;ei=Ksh1Up3zKIKd2gXLrIDgBg&amp;bvm=bv.55819444,d.b2I&amp;psig=AFQjCNFT7XOVxYOXGOKKPUCOZFO5HdhA5Q&amp;ust=1383537028321820" TargetMode="Externa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www.google.ca/url?sa=i&amp;rct=j&amp;q=&amp;esrc=s&amp;frm=1&amp;source=images&amp;cd=&amp;cad=rja&amp;docid=0c6DQeSJldci0M&amp;tbnid=ocYZTEniEt7itM:&amp;ved=0CAUQjRw&amp;url=http://kayakdave.com/2013/02/13/kayak-daves-snowpocalypse-2013-experience/microwave/&amp;ei=6b-BUfzeH67UigL_joDYCQ&amp;bvm=bv.45960087,d.cGE&amp;psig=AFQjCNHR66hxwYK9d5-8VDbW0bTpZc1T0A&amp;ust=1367544147429043" TargetMode="External"/><Relationship Id="rId1" Type="http://schemas.openxmlformats.org/officeDocument/2006/relationships/slideLayout" Target="../slideLayouts/slideLayout2.xml"/><Relationship Id="rId4" Type="http://schemas.microsoft.com/office/2007/relationships/hdphoto" Target="../media/hdphoto8.wdp"/></Relationships>
</file>

<file path=ppt/slides/_rels/slide11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hyperlink" Target="http://www.google.ca/url?sa=i&amp;rct=j&amp;q=&amp;esrc=s&amp;frm=1&amp;source=images&amp;cd=&amp;cad=rja&amp;docid=yuQt80xHsPwarM&amp;tbnid=IPadQzuZlgkRJM:&amp;ved=0CAUQjRw&amp;url=http://www.fromscreentotheme.com/SaturdayMatineeOutofFryingPan.aspx&amp;ei=fsh1UrrAEsnN2wX2t4CoBQ&amp;bvm=bv.55819444,d.b2I&amp;psig=AFQjCNENC3gHr9FyWyJpa_sekvhyIir-3g&amp;ust=1383537134957741"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www.google.ca/url?sa=i&amp;rct=j&amp;q=&amp;esrc=s&amp;frm=1&amp;source=images&amp;cd=&amp;cad=rja&amp;docid=gofQZExFxTranM&amp;tbnid=DbgUXht39Hf35M:&amp;ved=0CAUQjRw&amp;url=http://funylool.com/bulb-cartoon.html&amp;ei=EMl1UofvKeSW2gXm0oCYBA&amp;bvm=bv.55819444,d.b2I&amp;psig=AFQjCNFzYBzNvvabedEcApthtGhQpGnG3A&amp;ust=1383537269173486" TargetMode="External"/><Relationship Id="rId1" Type="http://schemas.openxmlformats.org/officeDocument/2006/relationships/slideLayout" Target="../slideLayouts/slideLayout2.xml"/><Relationship Id="rId4" Type="http://schemas.microsoft.com/office/2007/relationships/hdphoto" Target="../media/hdphoto9.wdp"/></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1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www.google.ca/url?sa=i&amp;rct=j&amp;q=&amp;esrc=s&amp;frm=1&amp;source=images&amp;cd=&amp;cad=rja&amp;docid=nHA627xeNCcv0M&amp;tbnid=9O415InPS14CmM:&amp;ved=0CAUQjRw&amp;url=http://blog.coghillcartooning.com/4109/electrocuted-squirrel-color-sketch-timelapse-video/&amp;ei=4-N3UZXmIqWZiALko4GgAg&amp;bvm=bv.45580626,d.cGE&amp;psig=AFQjCNHwkqjJ79hJ_2jYcnARWOMIZdhZ6Q&amp;ust=1366898004004727"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www.youtube.com/watch?v=cJ-J91SwP8w"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www.youtube.com/watch?v=Jh_wUV1ZOCQ&amp;feature=related" TargetMode="External"/><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youtube.com/watch?v=vSZ1dIBdOIs&amp;feature=related"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www.youtube.com/watch?v=sJpaGCZBAeo&amp;feature=related" TargetMode="External"/><Relationship Id="rId2" Type="http://schemas.openxmlformats.org/officeDocument/2006/relationships/image" Target="../media/image133.gif"/><Relationship Id="rId1" Type="http://schemas.openxmlformats.org/officeDocument/2006/relationships/slideLayout" Target="../slideLayouts/slideLayout2.xml"/><Relationship Id="rId4" Type="http://schemas.openxmlformats.org/officeDocument/2006/relationships/hyperlink" Target="http://www.youtube.com/watch?v=cqrAWYtd6RI&amp;feature=related"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a:stretch>
            <a:fillRect/>
          </a:stretch>
        </p:blipFill>
        <p:spPr bwMode="auto">
          <a:xfrm>
            <a:off x="1587" y="0"/>
            <a:ext cx="12187237" cy="6823075"/>
          </a:xfrm>
          <a:prstGeom prst="rect">
            <a:avLst/>
          </a:prstGeom>
          <a:noFill/>
          <a:ln w="9525">
            <a:noFill/>
            <a:miter lim="800000"/>
            <a:headEnd/>
            <a:tailEnd/>
          </a:ln>
        </p:spPr>
      </p:pic>
      <p:sp>
        <p:nvSpPr>
          <p:cNvPr id="2" name="Title 1"/>
          <p:cNvSpPr>
            <a:spLocks noGrp="1"/>
          </p:cNvSpPr>
          <p:nvPr>
            <p:ph type="ctrTitle"/>
          </p:nvPr>
        </p:nvSpPr>
        <p:spPr/>
        <p:txBody>
          <a:bodyPr/>
          <a:lstStyle/>
          <a:p>
            <a:pPr algn="ctr"/>
            <a:r>
              <a:rPr lang="en-US" dirty="0">
                <a:solidFill>
                  <a:srgbClr val="FFC000"/>
                </a:solidFill>
              </a:rPr>
              <a:t>Electrical Principles 	</a:t>
            </a:r>
            <a:r>
              <a:rPr lang="en-US" dirty="0" smtClean="0">
                <a:solidFill>
                  <a:srgbClr val="FFC000"/>
                </a:solidFill>
              </a:rPr>
              <a:t>and Technologies</a:t>
            </a:r>
            <a:endParaRPr lang="en-US" dirty="0"/>
          </a:p>
        </p:txBody>
      </p:sp>
      <p:sp>
        <p:nvSpPr>
          <p:cNvPr id="6" name="Rectangle 3"/>
          <p:cNvSpPr txBox="1">
            <a:spLocks noChangeArrowheads="1"/>
          </p:cNvSpPr>
          <p:nvPr/>
        </p:nvSpPr>
        <p:spPr bwMode="auto">
          <a:xfrm>
            <a:off x="8728185" y="6053562"/>
            <a:ext cx="3429000" cy="762000"/>
          </a:xfrm>
          <a:prstGeom prst="rect">
            <a:avLst/>
          </a:prstGeom>
          <a:solidFill>
            <a:schemeClr val="accent4">
              <a:alpha val="78000"/>
            </a:schemeClr>
          </a:solidFill>
          <a:ln>
            <a:noFill/>
          </a:ln>
        </p:spPr>
        <p:txBody>
          <a:bodyPr/>
          <a:lstStyle/>
          <a:p>
            <a:pPr algn="ctr">
              <a:spcBef>
                <a:spcPct val="20000"/>
              </a:spcBef>
              <a:buClr>
                <a:srgbClr val="660066"/>
              </a:buClr>
              <a:defRPr/>
            </a:pPr>
            <a:r>
              <a:rPr lang="en-US" sz="3200" b="1" dirty="0">
                <a:solidFill>
                  <a:srgbClr val="CC66FF"/>
                </a:solidFill>
                <a:latin typeface="Times New Roman" charset="0"/>
              </a:rPr>
              <a:t>Science 9 Unit D</a:t>
            </a:r>
            <a:endParaRPr lang="en-CA" sz="3200" b="1" dirty="0">
              <a:solidFill>
                <a:srgbClr val="CC66FF"/>
              </a:solidFill>
              <a:latin typeface="Times New Roman" charset="0"/>
            </a:endParaRP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
                        </p:tgtEl>
                        <p:attrNameLst>
                          <p:attrName>style.visibility</p:attrName>
                        </p:attrNameLst>
                      </p:cBhvr>
                      <p:to>
                        <p:strVal val="visible"/>
                      </p:to>
                    </p:set>
                  </p:childTnLst>
                </p:cTn>
              </p:par>
            </p:tnLst>
          </p:tmpl>
        </p:tmplLst>
      </p:b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 y="1"/>
            <a:ext cx="12188824" cy="914399"/>
          </a:xfrm>
        </p:spPr>
        <p:txBody>
          <a:bodyPr/>
          <a:lstStyle/>
          <a:p>
            <a:pPr algn="ctr" eaLnBrk="1" hangingPunct="1">
              <a:defRPr/>
            </a:pPr>
            <a:r>
              <a:rPr lang="en-US" dirty="0" smtClean="0">
                <a:solidFill>
                  <a:srgbClr val="CC66FF"/>
                </a:solidFill>
              </a:rPr>
              <a:t>Electrical Energy can be Transferred &amp; Stored</a:t>
            </a:r>
            <a:endParaRPr lang="en-CA" dirty="0" smtClean="0">
              <a:solidFill>
                <a:srgbClr val="000000"/>
              </a:solidFill>
              <a:effectDag name="">
                <a:cont type="tree" name="">
                  <a:effect ref="fillLine"/>
                  <a:outerShdw dist="38100" dir="13500000" algn="br">
                    <a:srgbClr val="000000"/>
                  </a:outerShdw>
                </a:cont>
                <a:cont type="tree" name="">
                  <a:effect ref="fillLine"/>
                  <a:outerShdw dist="38100" dir="2700000" algn="tl">
                    <a:srgbClr val="000000"/>
                  </a:outerShdw>
                </a:cont>
                <a:effect ref="fillLine"/>
              </a:effectDag>
            </a:endParaRPr>
          </a:p>
        </p:txBody>
      </p:sp>
      <p:pic>
        <p:nvPicPr>
          <p:cNvPr id="8195" name="Picture 4"/>
          <p:cNvPicPr>
            <a:picLocks noChangeAspect="1" noChangeArrowheads="1"/>
          </p:cNvPicPr>
          <p:nvPr/>
        </p:nvPicPr>
        <p:blipFill>
          <a:blip r:embed="rId2" cstate="print"/>
          <a:srcRect/>
          <a:stretch>
            <a:fillRect/>
          </a:stretch>
        </p:blipFill>
        <p:spPr bwMode="auto">
          <a:xfrm>
            <a:off x="455612" y="914401"/>
            <a:ext cx="11201400" cy="3730626"/>
          </a:xfrm>
          <a:prstGeom prst="rect">
            <a:avLst/>
          </a:prstGeom>
          <a:ln>
            <a:noFill/>
          </a:ln>
          <a:effectLst>
            <a:softEdge rad="112500"/>
          </a:effectLst>
        </p:spPr>
      </p:pic>
      <p:sp>
        <p:nvSpPr>
          <p:cNvPr id="4100" name="TextBox 3"/>
          <p:cNvSpPr txBox="1">
            <a:spLocks noChangeArrowheads="1"/>
          </p:cNvSpPr>
          <p:nvPr/>
        </p:nvSpPr>
        <p:spPr bwMode="auto">
          <a:xfrm>
            <a:off x="455612" y="4572001"/>
            <a:ext cx="11201400" cy="1754326"/>
          </a:xfrm>
          <a:prstGeom prst="rect">
            <a:avLst/>
          </a:prstGeom>
          <a:noFill/>
          <a:ln w="9525">
            <a:noFill/>
            <a:miter lim="800000"/>
            <a:headEnd/>
            <a:tailEnd/>
          </a:ln>
        </p:spPr>
        <p:txBody>
          <a:bodyPr wrap="square">
            <a:spAutoFit/>
          </a:bodyPr>
          <a:lstStyle/>
          <a:p>
            <a:pPr>
              <a:buFont typeface="Arial" charset="0"/>
              <a:buChar char="•"/>
            </a:pPr>
            <a:r>
              <a:rPr lang="en-US" sz="3600" dirty="0">
                <a:solidFill>
                  <a:srgbClr val="FFFF00"/>
                </a:solidFill>
              </a:rPr>
              <a:t>Electrical Charges can be described as ‘Unbalanced charges’  because there is a build up and than it is discharged</a:t>
            </a:r>
          </a:p>
        </p:txBody>
      </p:sp>
    </p:spTree>
    <p:extLst>
      <p:ext uri="{BB962C8B-B14F-4D97-AF65-F5344CB8AC3E}">
        <p14:creationId xmlns:p14="http://schemas.microsoft.com/office/powerpoint/2010/main" val="90579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50" name="Picture 6" descr="C:\My Files\School\Science 9\Unit D Electrical\Pics\billard.jpg"/>
          <p:cNvPicPr>
            <a:picLocks noChangeAspect="1" noChangeArrowheads="1"/>
          </p:cNvPicPr>
          <p:nvPr/>
        </p:nvPicPr>
        <p:blipFill>
          <a:blip r:embed="rId2" cstate="print"/>
          <a:srcRect/>
          <a:stretch>
            <a:fillRect/>
          </a:stretch>
        </p:blipFill>
        <p:spPr bwMode="auto">
          <a:xfrm>
            <a:off x="3122612" y="3505200"/>
            <a:ext cx="5943600" cy="3255963"/>
          </a:xfrm>
          <a:prstGeom prst="rect">
            <a:avLst/>
          </a:prstGeom>
          <a:ln>
            <a:noFill/>
          </a:ln>
          <a:effectLst>
            <a:softEdge rad="112500"/>
          </a:effectLst>
        </p:spPr>
      </p:pic>
      <p:sp>
        <p:nvSpPr>
          <p:cNvPr id="7171" name="Rectangle 2"/>
          <p:cNvSpPr>
            <a:spLocks noGrp="1" noChangeArrowheads="1"/>
          </p:cNvSpPr>
          <p:nvPr>
            <p:ph type="title"/>
          </p:nvPr>
        </p:nvSpPr>
        <p:spPr>
          <a:xfrm>
            <a:off x="2208212" y="457200"/>
            <a:ext cx="7543800" cy="914400"/>
          </a:xfrm>
        </p:spPr>
        <p:txBody>
          <a:bodyPr/>
          <a:lstStyle/>
          <a:p>
            <a:pPr algn="ctr" eaLnBrk="1" hangingPunct="1"/>
            <a:r>
              <a:rPr lang="en-US" dirty="0" smtClean="0"/>
              <a:t>Static Electricity</a:t>
            </a:r>
            <a:endParaRPr lang="en-CA" sz="2400" dirty="0"/>
          </a:p>
        </p:txBody>
      </p:sp>
      <p:sp>
        <p:nvSpPr>
          <p:cNvPr id="6147" name="Rectangle 3"/>
          <p:cNvSpPr>
            <a:spLocks noGrp="1" noChangeArrowheads="1"/>
          </p:cNvSpPr>
          <p:nvPr>
            <p:ph idx="1"/>
          </p:nvPr>
        </p:nvSpPr>
        <p:spPr>
          <a:xfrm>
            <a:off x="227012" y="1600200"/>
            <a:ext cx="11734800" cy="4572000"/>
          </a:xfrm>
        </p:spPr>
        <p:txBody>
          <a:bodyPr>
            <a:normAutofit/>
          </a:bodyPr>
          <a:lstStyle/>
          <a:p>
            <a:pPr eaLnBrk="1" hangingPunct="1"/>
            <a:r>
              <a:rPr lang="en-CA" sz="4000" dirty="0"/>
              <a:t>To understand electricity we must start with the atom</a:t>
            </a:r>
            <a:r>
              <a:rPr lang="en-CA" sz="4000" dirty="0" smtClean="0"/>
              <a:t>.</a:t>
            </a:r>
            <a:endParaRPr lang="en-US" sz="4000" dirty="0" smtClean="0"/>
          </a:p>
          <a:p>
            <a:pPr eaLnBrk="1" hangingPunct="1"/>
            <a:r>
              <a:rPr lang="en-US" sz="4000" dirty="0" smtClean="0"/>
              <a:t>All matter is composed of atoms.</a:t>
            </a:r>
          </a:p>
        </p:txBody>
      </p:sp>
    </p:spTree>
    <p:extLst>
      <p:ext uri="{BB962C8B-B14F-4D97-AF65-F5344CB8AC3E}">
        <p14:creationId xmlns:p14="http://schemas.microsoft.com/office/powerpoint/2010/main" val="171283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6150"/>
                                        </p:tgtEl>
                                        <p:attrNameLst>
                                          <p:attrName>style.visibility</p:attrName>
                                        </p:attrNameLst>
                                      </p:cBhvr>
                                      <p:to>
                                        <p:strVal val="visible"/>
                                      </p:to>
                                    </p:set>
                                    <p:anim calcmode="lin" valueType="num">
                                      <p:cBhvr additive="base">
                                        <p:cTn id="15" dur="500" fill="hold"/>
                                        <p:tgtEl>
                                          <p:spTgt spid="6150"/>
                                        </p:tgtEl>
                                        <p:attrNameLst>
                                          <p:attrName>ppt_x</p:attrName>
                                        </p:attrNameLst>
                                      </p:cBhvr>
                                      <p:tavLst>
                                        <p:tav tm="0">
                                          <p:val>
                                            <p:strVal val="0-#ppt_w/2"/>
                                          </p:val>
                                        </p:tav>
                                        <p:tav tm="100000">
                                          <p:val>
                                            <p:strVal val="#ppt_x"/>
                                          </p:val>
                                        </p:tav>
                                      </p:tavLst>
                                    </p:anim>
                                    <p:anim calcmode="lin" valueType="num">
                                      <p:cBhvr additive="base">
                                        <p:cTn id="16"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4" name="Picture 4" descr="C:\My Files\School\Science 9\Unit D Electrical\Pics\atom_structure2.jpg"/>
          <p:cNvPicPr>
            <a:picLocks noChangeAspect="1" noChangeArrowheads="1"/>
          </p:cNvPicPr>
          <p:nvPr/>
        </p:nvPicPr>
        <p:blipFill>
          <a:blip r:embed="rId2" cstate="print"/>
          <a:srcRect/>
          <a:stretch>
            <a:fillRect/>
          </a:stretch>
        </p:blipFill>
        <p:spPr bwMode="auto">
          <a:xfrm>
            <a:off x="7237412" y="1981200"/>
            <a:ext cx="4951413" cy="4572000"/>
          </a:xfrm>
          <a:prstGeom prst="rect">
            <a:avLst/>
          </a:prstGeom>
          <a:ln>
            <a:noFill/>
          </a:ln>
          <a:effectLst>
            <a:softEdge rad="112500"/>
          </a:effectLst>
        </p:spPr>
      </p:pic>
      <p:sp>
        <p:nvSpPr>
          <p:cNvPr id="2" name="Content Placeholder 1"/>
          <p:cNvSpPr>
            <a:spLocks noGrp="1"/>
          </p:cNvSpPr>
          <p:nvPr>
            <p:ph idx="1"/>
          </p:nvPr>
        </p:nvSpPr>
        <p:spPr>
          <a:xfrm>
            <a:off x="17730" y="1600200"/>
            <a:ext cx="7676882" cy="5252434"/>
          </a:xfrm>
        </p:spPr>
        <p:txBody>
          <a:bodyPr>
            <a:normAutofit lnSpcReduction="10000"/>
          </a:bodyPr>
          <a:lstStyle/>
          <a:p>
            <a:r>
              <a:rPr lang="en-US" sz="4400" dirty="0"/>
              <a:t>The atom consists of three particles:</a:t>
            </a:r>
          </a:p>
          <a:p>
            <a:pPr lvl="1"/>
            <a:r>
              <a:rPr lang="en-US" sz="4000" b="1" dirty="0">
                <a:solidFill>
                  <a:srgbClr val="FF0000"/>
                </a:solidFill>
              </a:rPr>
              <a:t>E</a:t>
            </a:r>
            <a:r>
              <a:rPr lang="en-US" sz="4000" b="1" dirty="0" smtClean="0">
                <a:solidFill>
                  <a:srgbClr val="FF0000"/>
                </a:solidFill>
              </a:rPr>
              <a:t>lectrons</a:t>
            </a:r>
            <a:r>
              <a:rPr lang="en-US" sz="4000" dirty="0" smtClean="0">
                <a:solidFill>
                  <a:srgbClr val="FF0000"/>
                </a:solidFill>
              </a:rPr>
              <a:t> </a:t>
            </a:r>
            <a:r>
              <a:rPr lang="en-US" sz="4000" dirty="0">
                <a:solidFill>
                  <a:srgbClr val="FF0000"/>
                </a:solidFill>
              </a:rPr>
              <a:t>have a negative charge</a:t>
            </a:r>
          </a:p>
          <a:p>
            <a:pPr lvl="1"/>
            <a:r>
              <a:rPr lang="en-US" sz="4000" b="1" dirty="0" smtClean="0">
                <a:solidFill>
                  <a:srgbClr val="6666FF"/>
                </a:solidFill>
              </a:rPr>
              <a:t>Neutrons</a:t>
            </a:r>
            <a:r>
              <a:rPr lang="en-US" sz="4000" dirty="0" smtClean="0">
                <a:solidFill>
                  <a:srgbClr val="6666FF"/>
                </a:solidFill>
              </a:rPr>
              <a:t> </a:t>
            </a:r>
            <a:r>
              <a:rPr lang="en-US" sz="4000" dirty="0">
                <a:solidFill>
                  <a:srgbClr val="6666FF"/>
                </a:solidFill>
              </a:rPr>
              <a:t>carry no charge</a:t>
            </a:r>
            <a:r>
              <a:rPr lang="en-US" sz="4000" dirty="0"/>
              <a:t> </a:t>
            </a:r>
          </a:p>
          <a:p>
            <a:pPr lvl="1"/>
            <a:r>
              <a:rPr lang="en-US" sz="4000" b="1" dirty="0" smtClean="0">
                <a:solidFill>
                  <a:srgbClr val="00B050"/>
                </a:solidFill>
              </a:rPr>
              <a:t>Protons</a:t>
            </a:r>
            <a:r>
              <a:rPr lang="en-US" sz="4000" dirty="0" smtClean="0">
                <a:solidFill>
                  <a:srgbClr val="00B050"/>
                </a:solidFill>
              </a:rPr>
              <a:t> </a:t>
            </a:r>
            <a:r>
              <a:rPr lang="en-US" sz="4000" dirty="0">
                <a:solidFill>
                  <a:srgbClr val="00B050"/>
                </a:solidFill>
              </a:rPr>
              <a:t>have a positive charge</a:t>
            </a:r>
          </a:p>
          <a:p>
            <a:pPr lvl="1"/>
            <a:r>
              <a:rPr lang="en-US" sz="4000" dirty="0">
                <a:sym typeface="Wingdings" pitchFamily="2" charset="2"/>
              </a:rPr>
              <a:t>These charges cause either an </a:t>
            </a:r>
            <a:r>
              <a:rPr lang="en-US" sz="4000" b="1" dirty="0">
                <a:solidFill>
                  <a:srgbClr val="FFC000"/>
                </a:solidFill>
                <a:sym typeface="Wingdings" pitchFamily="2" charset="2"/>
              </a:rPr>
              <a:t>attractive</a:t>
            </a:r>
            <a:r>
              <a:rPr lang="en-US" sz="4000" dirty="0">
                <a:sym typeface="Wingdings" pitchFamily="2" charset="2"/>
              </a:rPr>
              <a:t> or </a:t>
            </a:r>
            <a:r>
              <a:rPr lang="en-US" sz="4000" b="1" dirty="0">
                <a:solidFill>
                  <a:srgbClr val="FFC000"/>
                </a:solidFill>
                <a:sym typeface="Wingdings" pitchFamily="2" charset="2"/>
              </a:rPr>
              <a:t>repulsive</a:t>
            </a:r>
            <a:r>
              <a:rPr lang="en-US" sz="4000" dirty="0">
                <a:sym typeface="Wingdings" pitchFamily="2" charset="2"/>
              </a:rPr>
              <a:t> force between particles</a:t>
            </a:r>
            <a:r>
              <a:rPr lang="en-US" sz="4000" dirty="0"/>
              <a:t> </a:t>
            </a:r>
            <a:endParaRPr lang="en-CA" sz="4000" dirty="0"/>
          </a:p>
          <a:p>
            <a:endParaRPr lang="en-US" dirty="0"/>
          </a:p>
        </p:txBody>
      </p:sp>
      <p:sp>
        <p:nvSpPr>
          <p:cNvPr id="3" name="TextBox 2"/>
          <p:cNvSpPr txBox="1"/>
          <p:nvPr/>
        </p:nvSpPr>
        <p:spPr>
          <a:xfrm>
            <a:off x="1522414" y="457200"/>
            <a:ext cx="8686798" cy="1006429"/>
          </a:xfrm>
          <a:prstGeom prst="rect">
            <a:avLst/>
          </a:prstGeom>
          <a:noFill/>
        </p:spPr>
        <p:txBody>
          <a:bodyPr wrap="square" rtlCol="0">
            <a:spAutoFit/>
          </a:bodyPr>
          <a:lstStyle/>
          <a:p>
            <a:pPr algn="ctr">
              <a:lnSpc>
                <a:spcPct val="90000"/>
              </a:lnSpc>
            </a:pPr>
            <a:r>
              <a:rPr lang="en-US" sz="6600" dirty="0" smtClean="0"/>
              <a:t>The Atom</a:t>
            </a:r>
            <a:endParaRPr lang="en-US" sz="6600" dirty="0"/>
          </a:p>
        </p:txBody>
      </p:sp>
    </p:spTree>
    <p:extLst>
      <p:ext uri="{BB962C8B-B14F-4D97-AF65-F5344CB8AC3E}">
        <p14:creationId xmlns:p14="http://schemas.microsoft.com/office/powerpoint/2010/main" val="336183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additive="base">
                                        <p:cTn id="7" dur="500" fill="hold"/>
                                        <p:tgtEl>
                                          <p:spTgt spid="20484"/>
                                        </p:tgtEl>
                                        <p:attrNameLst>
                                          <p:attrName>ppt_x</p:attrName>
                                        </p:attrNameLst>
                                      </p:cBhvr>
                                      <p:tavLst>
                                        <p:tav tm="0">
                                          <p:val>
                                            <p:strVal val="0-#ppt_w/2"/>
                                          </p:val>
                                        </p:tav>
                                        <p:tav tm="100000">
                                          <p:val>
                                            <p:strVal val="#ppt_x"/>
                                          </p:val>
                                        </p:tav>
                                      </p:tavLst>
                                    </p:anim>
                                    <p:anim calcmode="lin" valueType="num">
                                      <p:cBhvr additive="base">
                                        <p:cTn id="8" dur="500" fill="hold"/>
                                        <p:tgtEl>
                                          <p:spTgt spid="204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Sub Atomic Particles</a:t>
            </a:r>
            <a:endParaRPr lang="en-CA" sz="4000" dirty="0"/>
          </a:p>
        </p:txBody>
      </p:sp>
      <p:sp>
        <p:nvSpPr>
          <p:cNvPr id="9219" name="Rectangle 3"/>
          <p:cNvSpPr>
            <a:spLocks noGrp="1" noChangeArrowheads="1"/>
          </p:cNvSpPr>
          <p:nvPr>
            <p:ph idx="1"/>
          </p:nvPr>
        </p:nvSpPr>
        <p:spPr>
          <a:xfrm>
            <a:off x="227012" y="1676400"/>
            <a:ext cx="11811000" cy="4495800"/>
          </a:xfrm>
        </p:spPr>
        <p:txBody>
          <a:bodyPr>
            <a:normAutofit/>
          </a:bodyPr>
          <a:lstStyle/>
          <a:p>
            <a:pPr eaLnBrk="1" hangingPunct="1"/>
            <a:r>
              <a:rPr lang="en-US" sz="4000" b="1" dirty="0" smtClean="0">
                <a:solidFill>
                  <a:srgbClr val="FFFF00"/>
                </a:solidFill>
              </a:rPr>
              <a:t>Protons</a:t>
            </a:r>
            <a:r>
              <a:rPr lang="en-US" sz="4000" dirty="0" smtClean="0"/>
              <a:t> and </a:t>
            </a:r>
            <a:r>
              <a:rPr lang="en-US" sz="4000" b="1" dirty="0" smtClean="0">
                <a:solidFill>
                  <a:srgbClr val="FFFF00"/>
                </a:solidFill>
              </a:rPr>
              <a:t>Neutrons</a:t>
            </a:r>
            <a:r>
              <a:rPr lang="en-US" sz="4000" dirty="0" smtClean="0"/>
              <a:t> are </a:t>
            </a:r>
            <a:r>
              <a:rPr lang="en-US" sz="4000" b="1" dirty="0" smtClean="0">
                <a:solidFill>
                  <a:srgbClr val="FFC000"/>
                </a:solidFill>
              </a:rPr>
              <a:t>found</a:t>
            </a:r>
            <a:r>
              <a:rPr lang="en-US" sz="4000" dirty="0" smtClean="0"/>
              <a:t> in the </a:t>
            </a:r>
            <a:r>
              <a:rPr lang="en-US" sz="4000" b="1" dirty="0" smtClean="0">
                <a:solidFill>
                  <a:srgbClr val="FFC000"/>
                </a:solidFill>
              </a:rPr>
              <a:t>nucleus</a:t>
            </a:r>
            <a:r>
              <a:rPr lang="en-US" sz="4000" dirty="0" smtClean="0"/>
              <a:t> of the atom</a:t>
            </a:r>
          </a:p>
          <a:p>
            <a:pPr eaLnBrk="1" hangingPunct="1"/>
            <a:r>
              <a:rPr lang="en-US" sz="4000" b="1" dirty="0" smtClean="0">
                <a:solidFill>
                  <a:srgbClr val="FFFF00"/>
                </a:solidFill>
              </a:rPr>
              <a:t>Electrons</a:t>
            </a:r>
            <a:r>
              <a:rPr lang="en-US" sz="4000" dirty="0" smtClean="0"/>
              <a:t> </a:t>
            </a:r>
            <a:r>
              <a:rPr lang="en-US" sz="4000" b="1" dirty="0" smtClean="0">
                <a:solidFill>
                  <a:srgbClr val="FFC000"/>
                </a:solidFill>
              </a:rPr>
              <a:t>orbit</a:t>
            </a:r>
            <a:r>
              <a:rPr lang="en-US" sz="4000" dirty="0" smtClean="0"/>
              <a:t> the nucleus and are free to be removed</a:t>
            </a:r>
            <a:endParaRPr lang="en-CA" sz="4000" dirty="0" smtClean="0"/>
          </a:p>
        </p:txBody>
      </p:sp>
      <p:pic>
        <p:nvPicPr>
          <p:cNvPr id="9220" name="Picture 4" descr="C:\My Files\School\Science 9\Unit D Electrical\Pics\atom str.jpg"/>
          <p:cNvPicPr>
            <a:picLocks noChangeAspect="1" noChangeArrowheads="1"/>
          </p:cNvPicPr>
          <p:nvPr/>
        </p:nvPicPr>
        <p:blipFill>
          <a:blip r:embed="rId2" cstate="print"/>
          <a:srcRect/>
          <a:stretch>
            <a:fillRect/>
          </a:stretch>
        </p:blipFill>
        <p:spPr bwMode="auto">
          <a:xfrm>
            <a:off x="5561012" y="3618156"/>
            <a:ext cx="5943600" cy="3104505"/>
          </a:xfrm>
          <a:prstGeom prst="rect">
            <a:avLst/>
          </a:prstGeom>
          <a:noFill/>
          <a:ln w="9525">
            <a:noFill/>
            <a:miter lim="800000"/>
            <a:headEnd/>
            <a:tailEnd/>
          </a:ln>
        </p:spPr>
      </p:pic>
    </p:spTree>
    <p:extLst>
      <p:ext uri="{BB962C8B-B14F-4D97-AF65-F5344CB8AC3E}">
        <p14:creationId xmlns:p14="http://schemas.microsoft.com/office/powerpoint/2010/main" val="399656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921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921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921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921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921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9219"/>
                        </p:tgtEl>
                        <p:attrNameLst>
                          <p:attrName>style.visibility</p:attrName>
                        </p:attrNameLst>
                      </p:cBhvr>
                      <p:to>
                        <p:strVal val="visible"/>
                      </p:to>
                    </p:set>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0"/>
            <a:ext cx="7772400" cy="685800"/>
          </a:xfrm>
        </p:spPr>
        <p:txBody>
          <a:bodyPr>
            <a:normAutofit fontScale="90000"/>
          </a:bodyPr>
          <a:lstStyle/>
          <a:p>
            <a:pPr algn="ctr"/>
            <a:r>
              <a:rPr lang="en-CA" sz="4800" dirty="0" smtClean="0"/>
              <a:t>Electrical Charge</a:t>
            </a:r>
            <a:endParaRPr lang="en-CA" sz="4800" dirty="0"/>
          </a:p>
        </p:txBody>
      </p:sp>
      <p:sp>
        <p:nvSpPr>
          <p:cNvPr id="3" name="Content Placeholder 2"/>
          <p:cNvSpPr>
            <a:spLocks noGrp="1"/>
          </p:cNvSpPr>
          <p:nvPr>
            <p:ph idx="1"/>
          </p:nvPr>
        </p:nvSpPr>
        <p:spPr>
          <a:xfrm>
            <a:off x="-1" y="533400"/>
            <a:ext cx="12188825" cy="6172200"/>
          </a:xfrm>
        </p:spPr>
        <p:txBody>
          <a:bodyPr/>
          <a:lstStyle/>
          <a:p>
            <a:pPr marL="0" indent="0">
              <a:buNone/>
            </a:pPr>
            <a:r>
              <a:rPr lang="en-CA" sz="3200" b="1" dirty="0">
                <a:solidFill>
                  <a:srgbClr val="FFFF00"/>
                </a:solidFill>
              </a:rPr>
              <a:t>1</a:t>
            </a:r>
            <a:r>
              <a:rPr lang="en-CA" dirty="0"/>
              <a:t>. </a:t>
            </a:r>
            <a:r>
              <a:rPr lang="en-CA" sz="2800" b="1" dirty="0">
                <a:solidFill>
                  <a:srgbClr val="FFFF00"/>
                </a:solidFill>
              </a:rPr>
              <a:t>Neutral or Uncharged:</a:t>
            </a:r>
          </a:p>
          <a:p>
            <a:pPr lvl="1"/>
            <a:r>
              <a:rPr lang="en-CA" sz="2800" dirty="0"/>
              <a:t>Most matter exists in this state</a:t>
            </a:r>
          </a:p>
          <a:p>
            <a:pPr lvl="1"/>
            <a:r>
              <a:rPr lang="en-CA" sz="2800" dirty="0"/>
              <a:t>The number of </a:t>
            </a:r>
            <a:r>
              <a:rPr lang="en-CA" sz="2800" b="1" dirty="0">
                <a:solidFill>
                  <a:srgbClr val="FFC000"/>
                </a:solidFill>
              </a:rPr>
              <a:t>protons (+) </a:t>
            </a:r>
            <a:r>
              <a:rPr lang="en-CA" sz="2800" dirty="0"/>
              <a:t>and </a:t>
            </a:r>
            <a:r>
              <a:rPr lang="en-CA" sz="2800" b="1" dirty="0">
                <a:solidFill>
                  <a:srgbClr val="FFC000"/>
                </a:solidFill>
              </a:rPr>
              <a:t>electrons (-) </a:t>
            </a:r>
            <a:r>
              <a:rPr lang="en-CA" sz="2800" dirty="0"/>
              <a:t>are </a:t>
            </a:r>
            <a:r>
              <a:rPr lang="en-CA" sz="2800" b="1" dirty="0">
                <a:solidFill>
                  <a:srgbClr val="FFC000"/>
                </a:solidFill>
              </a:rPr>
              <a:t>equal</a:t>
            </a:r>
            <a:r>
              <a:rPr lang="en-CA" sz="2800" dirty="0"/>
              <a:t> (balanced) so there is </a:t>
            </a:r>
            <a:r>
              <a:rPr lang="en-CA" sz="2800" b="1" dirty="0">
                <a:solidFill>
                  <a:srgbClr val="FFC000"/>
                </a:solidFill>
              </a:rPr>
              <a:t>not a charge</a:t>
            </a:r>
          </a:p>
          <a:p>
            <a:pPr marL="0" indent="0">
              <a:buNone/>
            </a:pPr>
            <a:r>
              <a:rPr lang="en-CA" sz="3200" b="1" dirty="0" smtClean="0">
                <a:solidFill>
                  <a:srgbClr val="FFFF00"/>
                </a:solidFill>
              </a:rPr>
              <a:t>2. Positively </a:t>
            </a:r>
            <a:r>
              <a:rPr lang="en-CA" sz="3200" b="1" dirty="0">
                <a:solidFill>
                  <a:srgbClr val="FFFF00"/>
                </a:solidFill>
              </a:rPr>
              <a:t>Charged</a:t>
            </a:r>
          </a:p>
          <a:p>
            <a:pPr lvl="1"/>
            <a:r>
              <a:rPr lang="en-CA" sz="2800" dirty="0"/>
              <a:t>There are </a:t>
            </a:r>
            <a:r>
              <a:rPr lang="en-CA" sz="2800" b="1" dirty="0">
                <a:solidFill>
                  <a:srgbClr val="FFC000"/>
                </a:solidFill>
              </a:rPr>
              <a:t>more protons (+) </a:t>
            </a:r>
            <a:r>
              <a:rPr lang="en-CA" sz="2800" dirty="0"/>
              <a:t>than </a:t>
            </a:r>
            <a:r>
              <a:rPr lang="en-CA" sz="2800" b="1" dirty="0">
                <a:solidFill>
                  <a:srgbClr val="FFC000"/>
                </a:solidFill>
              </a:rPr>
              <a:t>electrons (-) </a:t>
            </a:r>
            <a:r>
              <a:rPr lang="en-CA" sz="2800" dirty="0"/>
              <a:t>so the charge is </a:t>
            </a:r>
            <a:r>
              <a:rPr lang="en-CA" sz="2800" b="1" dirty="0">
                <a:solidFill>
                  <a:srgbClr val="FFC000"/>
                </a:solidFill>
              </a:rPr>
              <a:t>unbalanced</a:t>
            </a:r>
            <a:r>
              <a:rPr lang="en-CA" sz="2800" dirty="0"/>
              <a:t> and </a:t>
            </a:r>
            <a:r>
              <a:rPr lang="en-CA" sz="2800" b="1" dirty="0">
                <a:solidFill>
                  <a:srgbClr val="FFC000"/>
                </a:solidFill>
              </a:rPr>
              <a:t>positive</a:t>
            </a:r>
          </a:p>
          <a:p>
            <a:pPr lvl="1"/>
            <a:r>
              <a:rPr lang="en-CA" sz="2800" dirty="0"/>
              <a:t>Electrons have </a:t>
            </a:r>
            <a:r>
              <a:rPr lang="en-CA" sz="2800" b="1" dirty="0">
                <a:solidFill>
                  <a:srgbClr val="FFC000"/>
                </a:solidFill>
              </a:rPr>
              <a:t>left</a:t>
            </a:r>
          </a:p>
          <a:p>
            <a:pPr marL="0" indent="0">
              <a:buNone/>
            </a:pPr>
            <a:r>
              <a:rPr lang="en-CA" sz="2800" b="1" dirty="0" smtClean="0">
                <a:solidFill>
                  <a:srgbClr val="FFFF00"/>
                </a:solidFill>
              </a:rPr>
              <a:t>3. Negatively </a:t>
            </a:r>
            <a:r>
              <a:rPr lang="en-CA" sz="2800" b="1" dirty="0">
                <a:solidFill>
                  <a:srgbClr val="FFFF00"/>
                </a:solidFill>
              </a:rPr>
              <a:t>Charged</a:t>
            </a:r>
          </a:p>
          <a:p>
            <a:pPr lvl="1"/>
            <a:r>
              <a:rPr lang="en-CA" sz="2800" dirty="0"/>
              <a:t>There are </a:t>
            </a:r>
            <a:r>
              <a:rPr lang="en-CA" sz="2800" b="1" dirty="0">
                <a:solidFill>
                  <a:srgbClr val="FFC000"/>
                </a:solidFill>
              </a:rPr>
              <a:t>more electrons (-) </a:t>
            </a:r>
            <a:r>
              <a:rPr lang="en-CA" sz="2800" dirty="0"/>
              <a:t>than protons (+) so the charge is </a:t>
            </a:r>
            <a:r>
              <a:rPr lang="en-CA" sz="2800" b="1" dirty="0">
                <a:solidFill>
                  <a:srgbClr val="FFC000"/>
                </a:solidFill>
              </a:rPr>
              <a:t>unbalanced</a:t>
            </a:r>
            <a:r>
              <a:rPr lang="en-CA" sz="2800" dirty="0"/>
              <a:t> and </a:t>
            </a:r>
            <a:r>
              <a:rPr lang="en-CA" sz="2800" b="1" dirty="0">
                <a:solidFill>
                  <a:srgbClr val="FFC000"/>
                </a:solidFill>
              </a:rPr>
              <a:t>negative</a:t>
            </a:r>
          </a:p>
          <a:p>
            <a:pPr lvl="1"/>
            <a:r>
              <a:rPr lang="en-CA" sz="2800" dirty="0"/>
              <a:t>Electrons have been </a:t>
            </a:r>
            <a:r>
              <a:rPr lang="en-CA" sz="2800" dirty="0">
                <a:solidFill>
                  <a:srgbClr val="FFC000"/>
                </a:solidFill>
              </a:rPr>
              <a:t>added</a:t>
            </a:r>
          </a:p>
        </p:txBody>
      </p:sp>
    </p:spTree>
    <p:extLst>
      <p:ext uri="{BB962C8B-B14F-4D97-AF65-F5344CB8AC3E}">
        <p14:creationId xmlns:p14="http://schemas.microsoft.com/office/powerpoint/2010/main" val="167178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Static Electricity</a:t>
            </a:r>
            <a:endParaRPr lang="en-CA" sz="4000" dirty="0"/>
          </a:p>
        </p:txBody>
      </p:sp>
      <p:sp>
        <p:nvSpPr>
          <p:cNvPr id="10243" name="Rectangle 3"/>
          <p:cNvSpPr>
            <a:spLocks noGrp="1" noChangeArrowheads="1"/>
          </p:cNvSpPr>
          <p:nvPr>
            <p:ph idx="1"/>
          </p:nvPr>
        </p:nvSpPr>
        <p:spPr>
          <a:xfrm>
            <a:off x="227012" y="1600200"/>
            <a:ext cx="11506200" cy="4495800"/>
          </a:xfrm>
        </p:spPr>
        <p:txBody>
          <a:bodyPr>
            <a:normAutofit/>
          </a:bodyPr>
          <a:lstStyle/>
          <a:p>
            <a:pPr eaLnBrk="1" hangingPunct="1"/>
            <a:r>
              <a:rPr lang="en-US" sz="4000" dirty="0" smtClean="0"/>
              <a:t>Most objects are neutral – equal positive and negative charge</a:t>
            </a:r>
          </a:p>
          <a:p>
            <a:pPr eaLnBrk="1" hangingPunct="1"/>
            <a:r>
              <a:rPr lang="en-US" sz="4000" dirty="0" smtClean="0"/>
              <a:t>Charged objects have </a:t>
            </a:r>
            <a:r>
              <a:rPr lang="en-US" sz="4000" b="1" dirty="0" smtClean="0">
                <a:solidFill>
                  <a:srgbClr val="FFC000"/>
                </a:solidFill>
              </a:rPr>
              <a:t>more </a:t>
            </a:r>
          </a:p>
          <a:p>
            <a:pPr marL="0" indent="0" eaLnBrk="1" hangingPunct="1">
              <a:buNone/>
            </a:pPr>
            <a:r>
              <a:rPr lang="en-US" sz="4000" b="1" dirty="0" smtClean="0">
                <a:solidFill>
                  <a:srgbClr val="FFC000"/>
                </a:solidFill>
              </a:rPr>
              <a:t>or less </a:t>
            </a:r>
            <a:r>
              <a:rPr lang="en-US" sz="4000" dirty="0" smtClean="0"/>
              <a:t>electrons than  neutral</a:t>
            </a:r>
          </a:p>
          <a:p>
            <a:pPr marL="0" indent="0" eaLnBrk="1" hangingPunct="1">
              <a:buNone/>
            </a:pPr>
            <a:r>
              <a:rPr lang="en-US" sz="4000" dirty="0" smtClean="0"/>
              <a:t> objects</a:t>
            </a:r>
          </a:p>
          <a:p>
            <a:pPr eaLnBrk="1" hangingPunct="1">
              <a:buFontTx/>
              <a:buNone/>
            </a:pPr>
            <a:endParaRPr lang="en-CA" sz="4000" dirty="0" smtClean="0"/>
          </a:p>
        </p:txBody>
      </p:sp>
      <p:pic>
        <p:nvPicPr>
          <p:cNvPr id="10244" name="Picture 4" descr="C:\My Files\School\Science 9\Unit D Electrical\Pics\staticelec.jpg"/>
          <p:cNvPicPr>
            <a:picLocks noChangeAspect="1" noChangeArrowheads="1"/>
          </p:cNvPicPr>
          <p:nvPr/>
        </p:nvPicPr>
        <p:blipFill>
          <a:blip r:embed="rId2" cstate="print"/>
          <a:srcRect/>
          <a:stretch>
            <a:fillRect/>
          </a:stretch>
        </p:blipFill>
        <p:spPr bwMode="auto">
          <a:xfrm>
            <a:off x="7085012" y="2209800"/>
            <a:ext cx="5071101" cy="4648200"/>
          </a:xfrm>
          <a:prstGeom prst="rect">
            <a:avLst/>
          </a:prstGeom>
          <a:ln>
            <a:noFill/>
          </a:ln>
          <a:effectLst>
            <a:softEdge rad="112500"/>
          </a:effectLst>
        </p:spPr>
      </p:pic>
    </p:spTree>
    <p:extLst>
      <p:ext uri="{BB962C8B-B14F-4D97-AF65-F5344CB8AC3E}">
        <p14:creationId xmlns:p14="http://schemas.microsoft.com/office/powerpoint/2010/main" val="5645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024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024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024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024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024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0243"/>
                        </p:tgtEl>
                        <p:attrNameLst>
                          <p:attrName>style.visibility</p:attrName>
                        </p:attrNameLst>
                      </p:cBhvr>
                      <p:to>
                        <p:strVal val="visible"/>
                      </p:to>
                    </p:se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Static Electricity</a:t>
            </a:r>
            <a:endParaRPr lang="en-CA" sz="4000" dirty="0"/>
          </a:p>
        </p:txBody>
      </p:sp>
      <p:sp>
        <p:nvSpPr>
          <p:cNvPr id="17411" name="Rectangle 3"/>
          <p:cNvSpPr>
            <a:spLocks noGrp="1" noChangeArrowheads="1"/>
          </p:cNvSpPr>
          <p:nvPr>
            <p:ph idx="1"/>
          </p:nvPr>
        </p:nvSpPr>
        <p:spPr>
          <a:xfrm>
            <a:off x="0" y="1600200"/>
            <a:ext cx="8151812" cy="5257800"/>
          </a:xfrm>
        </p:spPr>
        <p:txBody>
          <a:bodyPr>
            <a:normAutofit/>
          </a:bodyPr>
          <a:lstStyle/>
          <a:p>
            <a:pPr eaLnBrk="1" hangingPunct="1"/>
            <a:r>
              <a:rPr lang="en-US" sz="4400" dirty="0" smtClean="0"/>
              <a:t>Forces of attraction </a:t>
            </a:r>
          </a:p>
          <a:p>
            <a:pPr lvl="1" eaLnBrk="1" hangingPunct="1"/>
            <a:r>
              <a:rPr lang="en-US" sz="4000" dirty="0"/>
              <a:t>O</a:t>
            </a:r>
            <a:r>
              <a:rPr lang="en-US" sz="4000" dirty="0" smtClean="0"/>
              <a:t>pposite charges </a:t>
            </a:r>
            <a:r>
              <a:rPr lang="en-US" sz="4000" b="1" dirty="0" smtClean="0">
                <a:solidFill>
                  <a:srgbClr val="FFC000"/>
                </a:solidFill>
              </a:rPr>
              <a:t>attract</a:t>
            </a:r>
          </a:p>
          <a:p>
            <a:pPr lvl="1" eaLnBrk="1" hangingPunct="1"/>
            <a:r>
              <a:rPr lang="en-US" sz="4000" dirty="0"/>
              <a:t>L</a:t>
            </a:r>
            <a:r>
              <a:rPr lang="en-US" sz="4000" dirty="0" smtClean="0"/>
              <a:t>ike charges </a:t>
            </a:r>
            <a:r>
              <a:rPr lang="en-US" sz="4000" b="1" dirty="0" smtClean="0">
                <a:solidFill>
                  <a:srgbClr val="FFC000"/>
                </a:solidFill>
              </a:rPr>
              <a:t>repel</a:t>
            </a:r>
          </a:p>
          <a:p>
            <a:pPr eaLnBrk="1" hangingPunct="1"/>
            <a:r>
              <a:rPr lang="en-US" sz="4400" dirty="0" smtClean="0"/>
              <a:t>A </a:t>
            </a:r>
            <a:r>
              <a:rPr lang="en-US" sz="4400" b="1" dirty="0" smtClean="0">
                <a:solidFill>
                  <a:srgbClr val="FFC000"/>
                </a:solidFill>
              </a:rPr>
              <a:t>charge separation </a:t>
            </a:r>
            <a:r>
              <a:rPr lang="en-US" sz="4400" dirty="0" smtClean="0"/>
              <a:t>occurs when a charged object is brought near to a neutral object</a:t>
            </a:r>
            <a:endParaRPr lang="en-CA" sz="4400" dirty="0"/>
          </a:p>
        </p:txBody>
      </p:sp>
      <p:pic>
        <p:nvPicPr>
          <p:cNvPr id="17412" name="Picture 4" descr="C:\My Files\School\Science 9\Unit D Electrical\Pics\opposites-attract.jpg"/>
          <p:cNvPicPr>
            <a:picLocks noChangeAspect="1" noChangeArrowheads="1"/>
          </p:cNvPicPr>
          <p:nvPr/>
        </p:nvPicPr>
        <p:blipFill>
          <a:blip r:embed="rId2" cstate="print"/>
          <a:srcRect/>
          <a:stretch>
            <a:fillRect/>
          </a:stretch>
        </p:blipFill>
        <p:spPr bwMode="auto">
          <a:xfrm>
            <a:off x="8328025" y="2133600"/>
            <a:ext cx="3860800" cy="4038600"/>
          </a:xfrm>
          <a:prstGeom prst="rect">
            <a:avLst/>
          </a:prstGeom>
          <a:noFill/>
          <a:ln w="9525">
            <a:noFill/>
            <a:miter lim="800000"/>
            <a:headEnd/>
            <a:tailEnd/>
          </a:ln>
        </p:spPr>
      </p:pic>
    </p:spTree>
    <p:extLst>
      <p:ext uri="{BB962C8B-B14F-4D97-AF65-F5344CB8AC3E}">
        <p14:creationId xmlns:p14="http://schemas.microsoft.com/office/powerpoint/2010/main" val="212808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0-#ppt_w/2"/>
                                          </p:val>
                                        </p:tav>
                                        <p:tav tm="100000">
                                          <p:val>
                                            <p:strVal val="#ppt_x"/>
                                          </p:val>
                                        </p:tav>
                                      </p:tavLst>
                                    </p:anim>
                                    <p:anim calcmode="lin" valueType="num">
                                      <p:cBhvr additive="base">
                                        <p:cTn id="8" dur="500" fill="hold"/>
                                        <p:tgtEl>
                                          <p:spTgt spid="174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7411">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7411">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411">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7843" y="479460"/>
            <a:ext cx="7772400" cy="914400"/>
          </a:xfrm>
        </p:spPr>
        <p:txBody>
          <a:bodyPr>
            <a:normAutofit/>
          </a:bodyPr>
          <a:lstStyle/>
          <a:p>
            <a:r>
              <a:rPr lang="en-CA" sz="4400" dirty="0" smtClean="0"/>
              <a:t>Charge Separation</a:t>
            </a:r>
            <a:endParaRPr lang="en-CA" sz="4400" dirty="0"/>
          </a:p>
        </p:txBody>
      </p:sp>
      <p:sp>
        <p:nvSpPr>
          <p:cNvPr id="3" name="Content Placeholder 2"/>
          <p:cNvSpPr>
            <a:spLocks noGrp="1"/>
          </p:cNvSpPr>
          <p:nvPr>
            <p:ph idx="1"/>
          </p:nvPr>
        </p:nvSpPr>
        <p:spPr>
          <a:xfrm>
            <a:off x="0" y="1524000"/>
            <a:ext cx="8913812" cy="5181600"/>
          </a:xfrm>
        </p:spPr>
        <p:txBody>
          <a:bodyPr>
            <a:noAutofit/>
          </a:bodyPr>
          <a:lstStyle/>
          <a:p>
            <a:r>
              <a:rPr lang="en-CA" sz="3600" dirty="0" smtClean="0"/>
              <a:t>When a charged object is brought near a neutral object, </a:t>
            </a:r>
            <a:r>
              <a:rPr lang="en-CA" sz="3600" b="1" dirty="0" smtClean="0">
                <a:solidFill>
                  <a:srgbClr val="FFC000"/>
                </a:solidFill>
              </a:rPr>
              <a:t>the law of charges </a:t>
            </a:r>
            <a:r>
              <a:rPr lang="en-CA" sz="3600" dirty="0" smtClean="0"/>
              <a:t>will determine what will happen</a:t>
            </a:r>
          </a:p>
          <a:p>
            <a:r>
              <a:rPr lang="en-CA" sz="3600" dirty="0" smtClean="0"/>
              <a:t>Example: A negatively charged balloon approaching a wall</a:t>
            </a:r>
          </a:p>
          <a:p>
            <a:pPr lvl="1"/>
            <a:r>
              <a:rPr lang="en-CA" sz="3200" dirty="0" smtClean="0"/>
              <a:t>Electrons in the wall will be </a:t>
            </a:r>
            <a:r>
              <a:rPr lang="en-CA" sz="3200" b="1" dirty="0" smtClean="0">
                <a:solidFill>
                  <a:srgbClr val="FFC000"/>
                </a:solidFill>
              </a:rPr>
              <a:t>repelled</a:t>
            </a:r>
            <a:r>
              <a:rPr lang="en-CA" sz="3200" dirty="0" smtClean="0"/>
              <a:t> by the negative balloon</a:t>
            </a:r>
          </a:p>
          <a:p>
            <a:pPr lvl="1"/>
            <a:r>
              <a:rPr lang="en-CA" sz="3200" dirty="0" smtClean="0"/>
              <a:t>An area of positive charge will be created</a:t>
            </a:r>
          </a:p>
          <a:p>
            <a:pPr lvl="1"/>
            <a:r>
              <a:rPr lang="en-CA" sz="3200" dirty="0" smtClean="0"/>
              <a:t>The balloon and wall will be attracted</a:t>
            </a:r>
          </a:p>
        </p:txBody>
      </p:sp>
      <p:pic>
        <p:nvPicPr>
          <p:cNvPr id="2050" name="Picture 2" descr="https://encrypted-tbn1.gstatic.com/images?q=tbn:ANd9GcROxChV3HCLpYxmNyksYNtfspiX4SMsJrmKuV0wtV_CXFVyXFRxv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175" b="99603" l="2500" r="95500"/>
                    </a14:imgEffect>
                  </a14:imgLayer>
                </a14:imgProps>
              </a:ext>
              <a:ext uri="{28A0092B-C50C-407E-A947-70E740481C1C}">
                <a14:useLocalDpi xmlns:a14="http://schemas.microsoft.com/office/drawing/2010/main" val="0"/>
              </a:ext>
            </a:extLst>
          </a:blip>
          <a:srcRect/>
          <a:stretch>
            <a:fillRect/>
          </a:stretch>
        </p:blipFill>
        <p:spPr bwMode="auto">
          <a:xfrm rot="20033775">
            <a:off x="1725697" y="52640"/>
            <a:ext cx="1316565" cy="16588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partypiggy.co.uk/shop/images/claretmet_balloon.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3167" r="90000"/>
                    </a14:imgEffect>
                  </a14:imgLayer>
                </a14:imgProps>
              </a:ext>
              <a:ext uri="{28A0092B-C50C-407E-A947-70E740481C1C}">
                <a14:useLocalDpi xmlns:a14="http://schemas.microsoft.com/office/drawing/2010/main" val="0"/>
              </a:ext>
            </a:extLst>
          </a:blip>
          <a:srcRect/>
          <a:stretch>
            <a:fillRect/>
          </a:stretch>
        </p:blipFill>
        <p:spPr bwMode="auto">
          <a:xfrm rot="1642765">
            <a:off x="8729343" y="-83801"/>
            <a:ext cx="1458246" cy="20409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5612" y="1600200"/>
            <a:ext cx="4113213" cy="5235540"/>
          </a:xfrm>
          <a:prstGeom prst="rect">
            <a:avLst/>
          </a:prstGeom>
        </p:spPr>
      </p:pic>
    </p:spTree>
    <p:extLst>
      <p:ext uri="{BB962C8B-B14F-4D97-AF65-F5344CB8AC3E}">
        <p14:creationId xmlns:p14="http://schemas.microsoft.com/office/powerpoint/2010/main" val="393001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358"/>
            <a:ext cx="12188825" cy="6869358"/>
          </a:xfrm>
          <a:prstGeom prst="rect">
            <a:avLst/>
          </a:prstGeom>
        </p:spPr>
      </p:pic>
    </p:spTree>
    <p:extLst>
      <p:ext uri="{BB962C8B-B14F-4D97-AF65-F5344CB8AC3E}">
        <p14:creationId xmlns:p14="http://schemas.microsoft.com/office/powerpoint/2010/main" val="420216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1029" descr="C:\My Files\School\Science 9\Unit D Electrical\Pics\car.jpg"/>
          <p:cNvPicPr>
            <a:picLocks noChangeAspect="1" noChangeArrowheads="1"/>
          </p:cNvPicPr>
          <p:nvPr/>
        </p:nvPicPr>
        <p:blipFill>
          <a:blip r:embed="rId2" cstate="print"/>
          <a:srcRect/>
          <a:stretch>
            <a:fillRect/>
          </a:stretch>
        </p:blipFill>
        <p:spPr bwMode="auto">
          <a:xfrm>
            <a:off x="2208212" y="3262800"/>
            <a:ext cx="5410200" cy="3559175"/>
          </a:xfrm>
          <a:prstGeom prst="rect">
            <a:avLst/>
          </a:prstGeom>
          <a:ln>
            <a:noFill/>
          </a:ln>
          <a:effectLst>
            <a:softEdge rad="112500"/>
          </a:effectLst>
        </p:spPr>
      </p:pic>
      <p:sp>
        <p:nvSpPr>
          <p:cNvPr id="12290" name="Rectangle 1026"/>
          <p:cNvSpPr>
            <a:spLocks noGrp="1" noChangeArrowheads="1"/>
          </p:cNvSpPr>
          <p:nvPr>
            <p:ph type="title"/>
          </p:nvPr>
        </p:nvSpPr>
        <p:spPr>
          <a:xfrm>
            <a:off x="2208212" y="457200"/>
            <a:ext cx="7543800" cy="914400"/>
          </a:xfrm>
        </p:spPr>
        <p:txBody>
          <a:bodyPr>
            <a:normAutofit/>
          </a:bodyPr>
          <a:lstStyle/>
          <a:p>
            <a:pPr algn="ctr" eaLnBrk="1" hangingPunct="1"/>
            <a:r>
              <a:rPr lang="en-US" sz="4400" dirty="0" smtClean="0"/>
              <a:t>Static Electricity</a:t>
            </a:r>
            <a:endParaRPr lang="en-CA" sz="3600" dirty="0"/>
          </a:p>
        </p:txBody>
      </p:sp>
      <p:sp>
        <p:nvSpPr>
          <p:cNvPr id="12291" name="Rectangle 1027"/>
          <p:cNvSpPr>
            <a:spLocks noGrp="1" noChangeArrowheads="1"/>
          </p:cNvSpPr>
          <p:nvPr>
            <p:ph idx="1"/>
          </p:nvPr>
        </p:nvSpPr>
        <p:spPr>
          <a:xfrm>
            <a:off x="-1" y="1600200"/>
            <a:ext cx="12188825" cy="4495800"/>
          </a:xfrm>
        </p:spPr>
        <p:txBody>
          <a:bodyPr>
            <a:normAutofit/>
          </a:bodyPr>
          <a:lstStyle/>
          <a:p>
            <a:pPr eaLnBrk="1" hangingPunct="1"/>
            <a:r>
              <a:rPr lang="en-US" sz="4000" dirty="0" smtClean="0"/>
              <a:t>Electrical </a:t>
            </a:r>
            <a:r>
              <a:rPr lang="en-US" sz="4000" b="1" dirty="0" smtClean="0">
                <a:solidFill>
                  <a:srgbClr val="FFC000"/>
                </a:solidFill>
              </a:rPr>
              <a:t>discharge (release)</a:t>
            </a:r>
            <a:r>
              <a:rPr lang="en-US" sz="4000" dirty="0" smtClean="0"/>
              <a:t> can occur when a charge experiences a force great enough to “jump” across a gap</a:t>
            </a:r>
            <a:endParaRPr lang="en-CA" sz="4000" dirty="0" smtClean="0"/>
          </a:p>
        </p:txBody>
      </p:sp>
      <p:pic>
        <p:nvPicPr>
          <p:cNvPr id="18436" name="Picture 1028" descr="C:\My Files\School\Science 9\Unit D Electrical\Pics\spark%20plug.jpg"/>
          <p:cNvPicPr>
            <a:picLocks noChangeAspect="1" noChangeArrowheads="1"/>
          </p:cNvPicPr>
          <p:nvPr/>
        </p:nvPicPr>
        <p:blipFill>
          <a:blip r:embed="rId3" cstate="print"/>
          <a:srcRect/>
          <a:stretch>
            <a:fillRect/>
          </a:stretch>
        </p:blipFill>
        <p:spPr bwMode="auto">
          <a:xfrm rot="20196155">
            <a:off x="641684" y="3848100"/>
            <a:ext cx="1550988" cy="2819400"/>
          </a:xfrm>
          <a:prstGeom prst="rect">
            <a:avLst/>
          </a:prstGeom>
          <a:ln>
            <a:noFill/>
          </a:ln>
          <a:effectLst>
            <a:softEdge rad="112500"/>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0599">
            <a:off x="8034700" y="3327130"/>
            <a:ext cx="3796216" cy="28386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2410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0-#ppt_w/2"/>
                                          </p:val>
                                        </p:tav>
                                        <p:tav tm="100000">
                                          <p:val>
                                            <p:strVal val="#ppt_x"/>
                                          </p:val>
                                        </p:tav>
                                      </p:tavLst>
                                    </p:anim>
                                    <p:anim calcmode="lin" valueType="num">
                                      <p:cBhvr additive="base">
                                        <p:cTn id="8"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437"/>
                                        </p:tgtEl>
                                        <p:attrNameLst>
                                          <p:attrName>style.visibility</p:attrName>
                                        </p:attrNameLst>
                                      </p:cBhvr>
                                      <p:to>
                                        <p:strVal val="visible"/>
                                      </p:to>
                                    </p:set>
                                    <p:anim calcmode="lin" valueType="num">
                                      <p:cBhvr additive="base">
                                        <p:cTn id="13" dur="500" fill="hold"/>
                                        <p:tgtEl>
                                          <p:spTgt spid="18437"/>
                                        </p:tgtEl>
                                        <p:attrNameLst>
                                          <p:attrName>ppt_x</p:attrName>
                                        </p:attrNameLst>
                                      </p:cBhvr>
                                      <p:tavLst>
                                        <p:tav tm="0">
                                          <p:val>
                                            <p:strVal val="0-#ppt_w/2"/>
                                          </p:val>
                                        </p:tav>
                                        <p:tav tm="100000">
                                          <p:val>
                                            <p:strVal val="#ppt_x"/>
                                          </p:val>
                                        </p:tav>
                                      </p:tavLst>
                                    </p:anim>
                                    <p:anim calcmode="lin" valueType="num">
                                      <p:cBhvr additive="base">
                                        <p:cTn id="14" dur="500" fill="hold"/>
                                        <p:tgtEl>
                                          <p:spTgt spid="184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229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229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229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229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2291"/>
                        </p:tgtEl>
                        <p:attrNameLst>
                          <p:attrName>style.visibility</p:attrName>
                        </p:attrNameLst>
                      </p:cBhvr>
                      <p:to>
                        <p:strVal val="visible"/>
                      </p:to>
                    </p:set>
                  </p:childTnLst>
                </p:cTn>
              </p:par>
            </p:tnLst>
          </p:tmpl>
        </p:tmplLst>
      </p:b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5561012" y="1466167"/>
            <a:ext cx="6399213" cy="4038600"/>
          </a:xfrm>
        </p:spPr>
        <p:txBody>
          <a:bodyPr>
            <a:normAutofit/>
          </a:bodyPr>
          <a:lstStyle/>
          <a:p>
            <a:pPr eaLnBrk="1" hangingPunct="1"/>
            <a:r>
              <a:rPr lang="en-US" sz="5400" dirty="0" smtClean="0"/>
              <a:t>Lightning – </a:t>
            </a:r>
            <a:r>
              <a:rPr lang="en-US" sz="5400" b="1" dirty="0" smtClean="0">
                <a:solidFill>
                  <a:srgbClr val="FFC000"/>
                </a:solidFill>
              </a:rPr>
              <a:t>static </a:t>
            </a:r>
            <a:r>
              <a:rPr lang="en-US" sz="5400" dirty="0" smtClean="0"/>
              <a:t>electricity in the air discharges to the Earth’s surface</a:t>
            </a:r>
          </a:p>
        </p:txBody>
      </p:sp>
      <p:pic>
        <p:nvPicPr>
          <p:cNvPr id="35844" name="Picture 4" descr="C:\My Files\School\Science 9\Unit D Electrical\Pics\shttle lightning.bmp"/>
          <p:cNvPicPr>
            <a:picLocks noChangeAspect="1" noChangeArrowheads="1"/>
          </p:cNvPicPr>
          <p:nvPr/>
        </p:nvPicPr>
        <p:blipFill>
          <a:blip r:embed="rId3" cstate="print"/>
          <a:srcRect/>
          <a:stretch>
            <a:fillRect/>
          </a:stretch>
        </p:blipFill>
        <p:spPr bwMode="auto">
          <a:xfrm>
            <a:off x="3328" y="0"/>
            <a:ext cx="5557684" cy="6858000"/>
          </a:xfrm>
          <a:prstGeom prst="rect">
            <a:avLst/>
          </a:prstGeom>
          <a:noFill/>
          <a:ln w="9525">
            <a:noFill/>
            <a:miter lim="800000"/>
            <a:headEnd/>
            <a:tailEnd/>
          </a:ln>
        </p:spPr>
      </p:pic>
      <p:sp>
        <p:nvSpPr>
          <p:cNvPr id="5" name="Rectangle 4"/>
          <p:cNvSpPr/>
          <p:nvPr/>
        </p:nvSpPr>
        <p:spPr>
          <a:xfrm>
            <a:off x="5865812" y="4572001"/>
            <a:ext cx="4572000" cy="646331"/>
          </a:xfrm>
          <a:prstGeom prst="rect">
            <a:avLst/>
          </a:prstGeom>
        </p:spPr>
        <p:txBody>
          <a:bodyPr>
            <a:spAutoFit/>
          </a:bodyPr>
          <a:lstStyle/>
          <a:p>
            <a:r>
              <a:rPr lang="en-US" dirty="0">
                <a:hlinkClick r:id="rId4"/>
              </a:rPr>
              <a:t>http://www.youtube.com/watch?v=OLh3q94n8iw</a:t>
            </a:r>
            <a:r>
              <a:rPr lang="en-US" dirty="0"/>
              <a:t> </a:t>
            </a:r>
          </a:p>
        </p:txBody>
      </p:sp>
      <p:sp>
        <p:nvSpPr>
          <p:cNvPr id="6" name="Rectangle 5"/>
          <p:cNvSpPr/>
          <p:nvPr/>
        </p:nvSpPr>
        <p:spPr>
          <a:xfrm>
            <a:off x="6094412" y="5791201"/>
            <a:ext cx="4572000" cy="646331"/>
          </a:xfrm>
          <a:prstGeom prst="rect">
            <a:avLst/>
          </a:prstGeom>
        </p:spPr>
        <p:txBody>
          <a:bodyPr>
            <a:spAutoFit/>
          </a:bodyPr>
          <a:lstStyle/>
          <a:p>
            <a:r>
              <a:rPr lang="en-US" dirty="0">
                <a:hlinkClick r:id="rId5"/>
              </a:rPr>
              <a:t>http://www.youtube.com/watch?v=7lfzZY3TH6s</a:t>
            </a:r>
            <a:r>
              <a:rPr lang="en-US" dirty="0"/>
              <a:t> </a:t>
            </a:r>
            <a:r>
              <a:rPr lang="en-US" dirty="0">
                <a:sym typeface="Wingdings" pitchFamily="2" charset="2"/>
              </a:rPr>
              <a:t> Tesla</a:t>
            </a:r>
            <a:endParaRPr lang="en-US" dirty="0"/>
          </a:p>
        </p:txBody>
      </p:sp>
    </p:spTree>
    <p:extLst>
      <p:ext uri="{BB962C8B-B14F-4D97-AF65-F5344CB8AC3E}">
        <p14:creationId xmlns:p14="http://schemas.microsoft.com/office/powerpoint/2010/main" val="107834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662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66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66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66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66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6627"/>
                        </p:tgtEl>
                        <p:attrNameLst>
                          <p:attrName>style.visibility</p:attrName>
                        </p:attrNameLst>
                      </p:cBhvr>
                      <p:to>
                        <p:strVal val="visible"/>
                      </p:to>
                    </p:set>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2412" y="152400"/>
            <a:ext cx="9601200" cy="1371600"/>
          </a:xfrm>
        </p:spPr>
        <p:txBody>
          <a:bodyPr>
            <a:normAutofit/>
          </a:bodyPr>
          <a:lstStyle/>
          <a:p>
            <a:pPr algn="ctr"/>
            <a:r>
              <a:rPr lang="en-US" sz="4400" dirty="0" smtClean="0"/>
              <a:t>The Laws of Electrical Charge</a:t>
            </a:r>
          </a:p>
        </p:txBody>
      </p:sp>
      <p:sp>
        <p:nvSpPr>
          <p:cNvPr id="13315" name="Content Placeholder 2"/>
          <p:cNvSpPr>
            <a:spLocks noGrp="1"/>
          </p:cNvSpPr>
          <p:nvPr>
            <p:ph idx="1"/>
          </p:nvPr>
        </p:nvSpPr>
        <p:spPr>
          <a:xfrm>
            <a:off x="74612" y="1548685"/>
            <a:ext cx="11887200" cy="4267200"/>
          </a:xfrm>
        </p:spPr>
        <p:txBody>
          <a:bodyPr>
            <a:noAutofit/>
          </a:bodyPr>
          <a:lstStyle/>
          <a:p>
            <a:r>
              <a:rPr lang="en-US" sz="4400" dirty="0" smtClean="0"/>
              <a:t>These laws describe what happens when two charged particles or objects are brought close together.</a:t>
            </a:r>
          </a:p>
          <a:p>
            <a:pPr marL="0" indent="0">
              <a:buNone/>
            </a:pPr>
            <a:r>
              <a:rPr lang="en-US" sz="4400" dirty="0" smtClean="0"/>
              <a:t>1. Opposite charges attract each other</a:t>
            </a:r>
          </a:p>
          <a:p>
            <a:pPr marL="0" indent="0">
              <a:buNone/>
            </a:pPr>
            <a:r>
              <a:rPr lang="en-US" sz="4400" dirty="0" smtClean="0"/>
              <a:t>2. Like charges repel each other</a:t>
            </a:r>
          </a:p>
          <a:p>
            <a:pPr marL="0" indent="0">
              <a:buNone/>
            </a:pPr>
            <a:r>
              <a:rPr lang="en-US" sz="4400" dirty="0" smtClean="0"/>
              <a:t>3. Charged objects attract uncharged (neutral) charges</a:t>
            </a:r>
          </a:p>
        </p:txBody>
      </p:sp>
    </p:spTree>
    <p:extLst>
      <p:ext uri="{BB962C8B-B14F-4D97-AF65-F5344CB8AC3E}">
        <p14:creationId xmlns:p14="http://schemas.microsoft.com/office/powerpoint/2010/main" val="278461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331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331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331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331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331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3315"/>
                        </p:tgtEl>
                        <p:attrNameLst>
                          <p:attrName>style.visibility</p:attrName>
                        </p:attrNameLst>
                      </p:cBhvr>
                      <p:to>
                        <p:strVal val="visible"/>
                      </p:to>
                    </p:set>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457200"/>
            <a:ext cx="9067800" cy="914400"/>
          </a:xfrm>
        </p:spPr>
        <p:txBody>
          <a:bodyPr>
            <a:noAutofit/>
          </a:bodyPr>
          <a:lstStyle/>
          <a:p>
            <a:pPr algn="ctr"/>
            <a:r>
              <a:rPr lang="en-CA" sz="4000" dirty="0" smtClean="0"/>
              <a:t>Neutralizing Unbalanced Charges</a:t>
            </a:r>
            <a:endParaRPr lang="en-CA" sz="4000" dirty="0"/>
          </a:p>
        </p:txBody>
      </p:sp>
      <p:sp>
        <p:nvSpPr>
          <p:cNvPr id="3" name="Content Placeholder 2"/>
          <p:cNvSpPr>
            <a:spLocks noGrp="1"/>
          </p:cNvSpPr>
          <p:nvPr>
            <p:ph idx="1"/>
          </p:nvPr>
        </p:nvSpPr>
        <p:spPr>
          <a:xfrm>
            <a:off x="-1" y="1524000"/>
            <a:ext cx="12188825" cy="4648200"/>
          </a:xfrm>
        </p:spPr>
        <p:txBody>
          <a:bodyPr>
            <a:normAutofit/>
          </a:bodyPr>
          <a:lstStyle/>
          <a:p>
            <a:r>
              <a:rPr lang="en-CA" sz="4000" dirty="0" smtClean="0"/>
              <a:t>Neutralizing is the </a:t>
            </a:r>
            <a:r>
              <a:rPr lang="en-CA" sz="4000" b="1" dirty="0" smtClean="0">
                <a:solidFill>
                  <a:srgbClr val="FFC000"/>
                </a:solidFill>
              </a:rPr>
              <a:t>balancing</a:t>
            </a:r>
            <a:r>
              <a:rPr lang="en-CA" sz="4000" dirty="0" smtClean="0"/>
              <a:t> of a charge</a:t>
            </a:r>
          </a:p>
          <a:p>
            <a:r>
              <a:rPr lang="en-CA" sz="4000" dirty="0" smtClean="0"/>
              <a:t>This can be seen as electrical discharge</a:t>
            </a:r>
          </a:p>
          <a:p>
            <a:pPr lvl="1"/>
            <a:r>
              <a:rPr lang="en-CA" sz="3600" dirty="0" smtClean="0"/>
              <a:t>A shock or spark that results in a </a:t>
            </a:r>
            <a:r>
              <a:rPr lang="en-CA" sz="3600" b="1" dirty="0" smtClean="0">
                <a:solidFill>
                  <a:srgbClr val="FFC000"/>
                </a:solidFill>
              </a:rPr>
              <a:t>gaining</a:t>
            </a:r>
            <a:r>
              <a:rPr lang="en-CA" sz="3600" dirty="0" smtClean="0"/>
              <a:t> or </a:t>
            </a:r>
            <a:r>
              <a:rPr lang="en-CA" sz="3600" b="1" dirty="0" smtClean="0">
                <a:solidFill>
                  <a:srgbClr val="FFC000"/>
                </a:solidFill>
              </a:rPr>
              <a:t>loss</a:t>
            </a:r>
            <a:r>
              <a:rPr lang="en-CA" sz="3600" dirty="0" smtClean="0"/>
              <a:t> of electrons to become balanced or neutral</a:t>
            </a:r>
          </a:p>
          <a:p>
            <a:r>
              <a:rPr lang="en-CA" sz="4000" dirty="0" smtClean="0"/>
              <a:t>Grounding is another way to balance charges</a:t>
            </a:r>
          </a:p>
          <a:p>
            <a:pPr lvl="1"/>
            <a:r>
              <a:rPr lang="en-CA" sz="3600" dirty="0" smtClean="0"/>
              <a:t>A wire is attracted to a large object (many times the Earth) as an easy way to neutralize a charged object</a:t>
            </a:r>
          </a:p>
          <a:p>
            <a:pPr lvl="1"/>
            <a:endParaRPr lang="en-CA" sz="3600" dirty="0" smtClean="0"/>
          </a:p>
        </p:txBody>
      </p:sp>
    </p:spTree>
    <p:extLst>
      <p:ext uri="{BB962C8B-B14F-4D97-AF65-F5344CB8AC3E}">
        <p14:creationId xmlns:p14="http://schemas.microsoft.com/office/powerpoint/2010/main" val="100641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806"/>
            <a:ext cx="12188825" cy="6823193"/>
          </a:xfrm>
          <a:prstGeom prst="rect">
            <a:avLst/>
          </a:prstGeom>
        </p:spPr>
      </p:pic>
    </p:spTree>
    <p:extLst>
      <p:ext uri="{BB962C8B-B14F-4D97-AF65-F5344CB8AC3E}">
        <p14:creationId xmlns:p14="http://schemas.microsoft.com/office/powerpoint/2010/main" val="103993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6667" t="6666" r="14999" b="27778"/>
          <a:stretch/>
        </p:blipFill>
        <p:spPr>
          <a:xfrm>
            <a:off x="-1588" y="-76200"/>
            <a:ext cx="5181600" cy="6934200"/>
          </a:xfrm>
          <a:prstGeom prst="rect">
            <a:avLst/>
          </a:prstGeom>
          <a:ln>
            <a:noFill/>
          </a:ln>
          <a:effectLst>
            <a:softEdge rad="112500"/>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812" y="0"/>
            <a:ext cx="7085013" cy="6858000"/>
          </a:xfrm>
          <a:prstGeom prst="rect">
            <a:avLst/>
          </a:prstGeom>
          <a:ln>
            <a:noFill/>
          </a:ln>
          <a:effectLst>
            <a:softEdge rad="112500"/>
          </a:effectLst>
        </p:spPr>
      </p:pic>
    </p:spTree>
    <p:extLst>
      <p:ext uri="{BB962C8B-B14F-4D97-AF65-F5344CB8AC3E}">
        <p14:creationId xmlns:p14="http://schemas.microsoft.com/office/powerpoint/2010/main" val="98083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Your Task</a:t>
            </a:r>
            <a:endParaRPr lang="en-US" sz="4800" dirty="0"/>
          </a:p>
        </p:txBody>
      </p:sp>
      <p:sp>
        <p:nvSpPr>
          <p:cNvPr id="3" name="Content Placeholder 2"/>
          <p:cNvSpPr>
            <a:spLocks noGrp="1"/>
          </p:cNvSpPr>
          <p:nvPr>
            <p:ph idx="1"/>
          </p:nvPr>
        </p:nvSpPr>
        <p:spPr/>
        <p:txBody>
          <a:bodyPr/>
          <a:lstStyle/>
          <a:p>
            <a:r>
              <a:rPr lang="en-US" sz="4400" dirty="0"/>
              <a:t>Check &amp; Reflect                p 278  # 1 - 9</a:t>
            </a:r>
            <a:endParaRPr lang="en-CA" sz="4400" dirty="0"/>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2589212" y="2768600"/>
            <a:ext cx="6019800" cy="4013200"/>
          </a:xfrm>
          <a:prstGeom prst="rect">
            <a:avLst/>
          </a:prstGeom>
          <a:ln>
            <a:noFill/>
          </a:ln>
          <a:effectLst>
            <a:softEdge rad="112500"/>
          </a:effectLst>
        </p:spPr>
      </p:pic>
    </p:spTree>
    <p:extLst>
      <p:ext uri="{BB962C8B-B14F-4D97-AF65-F5344CB8AC3E}">
        <p14:creationId xmlns:p14="http://schemas.microsoft.com/office/powerpoint/2010/main" val="367468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055812" y="757535"/>
            <a:ext cx="9372600" cy="685800"/>
          </a:xfrm>
        </p:spPr>
        <p:txBody>
          <a:bodyPr/>
          <a:lstStyle/>
          <a:p>
            <a:pPr algn="ctr"/>
            <a:r>
              <a:rPr lang="en-US" dirty="0" smtClean="0"/>
              <a:t>If You Are Having Difficulties…</a:t>
            </a:r>
          </a:p>
        </p:txBody>
      </p:sp>
      <p:sp>
        <p:nvSpPr>
          <p:cNvPr id="15363" name="Content Placeholder 2"/>
          <p:cNvSpPr>
            <a:spLocks noGrp="1"/>
          </p:cNvSpPr>
          <p:nvPr>
            <p:ph idx="1"/>
          </p:nvPr>
        </p:nvSpPr>
        <p:spPr>
          <a:xfrm>
            <a:off x="150812" y="1752600"/>
            <a:ext cx="8458200" cy="4724400"/>
          </a:xfrm>
        </p:spPr>
        <p:txBody>
          <a:bodyPr/>
          <a:lstStyle/>
          <a:p>
            <a:r>
              <a:rPr lang="en-US" dirty="0">
                <a:hlinkClick r:id="rId2"/>
              </a:rPr>
              <a:t>http://www.youtube.com/watch?v=rg-XFXdtZnQ</a:t>
            </a:r>
            <a:endParaRPr lang="en-US" dirty="0"/>
          </a:p>
          <a:p>
            <a:pPr marL="0" indent="0">
              <a:buNone/>
            </a:pPr>
            <a:endParaRPr lang="en-US" dirty="0"/>
          </a:p>
          <a:p>
            <a:r>
              <a:rPr lang="en-US" dirty="0">
                <a:hlinkClick r:id="rId3"/>
              </a:rPr>
              <a:t>http://www.youtube.com/watch?v=gyk4X-ik-zU&amp;feature=related</a:t>
            </a:r>
            <a:endParaRPr lang="en-US" dirty="0"/>
          </a:p>
          <a:p>
            <a:r>
              <a:rPr lang="en-US" dirty="0">
                <a:hlinkClick r:id="rId4"/>
              </a:rPr>
              <a:t>http://www.youtube.com/watch?v=_EZDh4l4S7k</a:t>
            </a:r>
            <a:endParaRPr lang="en-US" dirty="0"/>
          </a:p>
          <a:p>
            <a:r>
              <a:rPr lang="en-US" dirty="0">
                <a:hlinkClick r:id="rId5"/>
              </a:rPr>
              <a:t>http://www.youtube.com/watch?v=hP1r7sRVgas&amp;feature=fvwrel</a:t>
            </a:r>
            <a:endParaRPr lang="en-US" dirty="0"/>
          </a:p>
          <a:p>
            <a:endParaRPr lang="en-US" dirty="0"/>
          </a:p>
        </p:txBody>
      </p:sp>
      <p:pic>
        <p:nvPicPr>
          <p:cNvPr id="15364" name="Picture 2" descr="http://t3.gstatic.com/images?q=tbn:ANd9GcQamz907qQDx5oQhYuJWFj_jxupwMySWYmQNIIKP6FmHfgpyJhg"/>
          <p:cNvPicPr>
            <a:picLocks noChangeAspect="1" noChangeArrowheads="1"/>
          </p:cNvPicPr>
          <p:nvPr/>
        </p:nvPicPr>
        <p:blipFill>
          <a:blip r:embed="rId6" cstate="print"/>
          <a:srcRect/>
          <a:stretch>
            <a:fillRect/>
          </a:stretch>
        </p:blipFill>
        <p:spPr bwMode="auto">
          <a:xfrm>
            <a:off x="8744867" y="2296732"/>
            <a:ext cx="3144523" cy="3144523"/>
          </a:xfrm>
          <a:prstGeom prst="rect">
            <a:avLst/>
          </a:prstGeom>
          <a:ln>
            <a:noFill/>
          </a:ln>
          <a:effectLst>
            <a:softEdge rad="112500"/>
          </a:effectLst>
        </p:spPr>
      </p:pic>
      <p:sp>
        <p:nvSpPr>
          <p:cNvPr id="5" name="Rectangle 4"/>
          <p:cNvSpPr/>
          <p:nvPr/>
        </p:nvSpPr>
        <p:spPr>
          <a:xfrm>
            <a:off x="227012" y="2286000"/>
            <a:ext cx="6858000" cy="369332"/>
          </a:xfrm>
          <a:prstGeom prst="rect">
            <a:avLst/>
          </a:prstGeom>
        </p:spPr>
        <p:txBody>
          <a:bodyPr wrap="square">
            <a:spAutoFit/>
          </a:bodyPr>
          <a:lstStyle/>
          <a:p>
            <a:r>
              <a:rPr lang="en-CA" dirty="0">
                <a:hlinkClick r:id="rId7"/>
              </a:rPr>
              <a:t>http://www.youtube.com/watch?v=sHvCdnnceTY</a:t>
            </a:r>
            <a:r>
              <a:rPr lang="en-CA" dirty="0"/>
              <a:t> </a:t>
            </a:r>
          </a:p>
        </p:txBody>
      </p:sp>
      <p:sp>
        <p:nvSpPr>
          <p:cNvPr id="2" name="Rectangle 1"/>
          <p:cNvSpPr/>
          <p:nvPr/>
        </p:nvSpPr>
        <p:spPr>
          <a:xfrm>
            <a:off x="1751012" y="5798403"/>
            <a:ext cx="5943600" cy="369332"/>
          </a:xfrm>
          <a:prstGeom prst="rect">
            <a:avLst/>
          </a:prstGeom>
        </p:spPr>
        <p:txBody>
          <a:bodyPr wrap="square">
            <a:spAutoFit/>
          </a:bodyPr>
          <a:lstStyle/>
          <a:p>
            <a:r>
              <a:rPr lang="en-CA" dirty="0">
                <a:hlinkClick r:id="rId8"/>
              </a:rPr>
              <a:t>http://www.youtube.com/watch?v=HlHgu8Gpq_o</a:t>
            </a:r>
            <a:r>
              <a:rPr lang="en-CA" dirty="0"/>
              <a:t> </a:t>
            </a:r>
          </a:p>
        </p:txBody>
      </p:sp>
      <p:sp>
        <p:nvSpPr>
          <p:cNvPr id="3" name="Down Arrow 2"/>
          <p:cNvSpPr/>
          <p:nvPr/>
        </p:nvSpPr>
        <p:spPr>
          <a:xfrm>
            <a:off x="4951412" y="5181601"/>
            <a:ext cx="1066800" cy="6168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284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536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53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53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53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53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5363"/>
                        </p:tgtEl>
                        <p:attrNameLst>
                          <p:attrName>style.visibility</p:attrName>
                        </p:attrNameLst>
                      </p:cBhvr>
                      <p:to>
                        <p:strVal val="visible"/>
                      </p:to>
                    </p:set>
                  </p:childTnLst>
                </p:cTn>
              </p:par>
            </p:tnLst>
          </p:tmpl>
        </p:tmplLst>
      </p:b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cstate="print"/>
          <a:srcRect/>
          <a:stretch>
            <a:fillRect/>
          </a:stretch>
        </p:blipFill>
        <p:spPr bwMode="auto">
          <a:xfrm>
            <a:off x="1" y="1524000"/>
            <a:ext cx="12188824" cy="5334000"/>
          </a:xfrm>
          <a:prstGeom prst="rect">
            <a:avLst/>
          </a:prstGeom>
          <a:ln>
            <a:noFill/>
          </a:ln>
          <a:effectLst>
            <a:softEdge rad="112500"/>
          </a:effectLst>
        </p:spPr>
      </p:pic>
      <p:sp>
        <p:nvSpPr>
          <p:cNvPr id="16387"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400" dirty="0" smtClean="0"/>
              <a:t>Current Electricity</a:t>
            </a:r>
            <a:endParaRPr lang="en-CA" sz="3600" dirty="0"/>
          </a:p>
        </p:txBody>
      </p:sp>
      <p:sp>
        <p:nvSpPr>
          <p:cNvPr id="14339" name="Rectangle 3"/>
          <p:cNvSpPr>
            <a:spLocks noGrp="1" noChangeArrowheads="1"/>
          </p:cNvSpPr>
          <p:nvPr>
            <p:ph idx="1"/>
          </p:nvPr>
        </p:nvSpPr>
        <p:spPr>
          <a:xfrm>
            <a:off x="5484812" y="6019800"/>
            <a:ext cx="5486400" cy="609600"/>
          </a:xfrm>
        </p:spPr>
        <p:txBody>
          <a:bodyPr/>
          <a:lstStyle/>
          <a:p>
            <a:pPr eaLnBrk="1" hangingPunct="1">
              <a:lnSpc>
                <a:spcPct val="90000"/>
              </a:lnSpc>
            </a:pPr>
            <a:r>
              <a:rPr lang="en-US" sz="3600" dirty="0"/>
              <a:t>Electricity in motion</a:t>
            </a:r>
            <a:endParaRPr lang="en-CA" sz="3600" dirty="0"/>
          </a:p>
        </p:txBody>
      </p:sp>
    </p:spTree>
    <p:extLst>
      <p:ext uri="{BB962C8B-B14F-4D97-AF65-F5344CB8AC3E}">
        <p14:creationId xmlns:p14="http://schemas.microsoft.com/office/powerpoint/2010/main" val="126694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433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Lst>
      </p:bldP>
      <p:bldP spid="14339"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4339"/>
                        </p:tgtEl>
                        <p:attrNameLst>
                          <p:attrName>style.visibility</p:attrName>
                        </p:attrNameLst>
                      </p:cBhvr>
                      <p:to>
                        <p:strVal val="visible"/>
                      </p:to>
                    </p:set>
                  </p:childTnLst>
                </p:cTn>
              </p:par>
            </p:tnLst>
          </p:tmpl>
        </p:tmplLst>
      </p:b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979612" y="547037"/>
            <a:ext cx="9372600" cy="914400"/>
          </a:xfrm>
        </p:spPr>
        <p:txBody>
          <a:bodyPr>
            <a:noAutofit/>
          </a:bodyPr>
          <a:lstStyle/>
          <a:p>
            <a:pPr algn="ctr"/>
            <a:r>
              <a:rPr lang="en-US" sz="4400" dirty="0" smtClean="0"/>
              <a:t>So What Does It All Mean?</a:t>
            </a:r>
          </a:p>
        </p:txBody>
      </p:sp>
      <p:sp>
        <p:nvSpPr>
          <p:cNvPr id="18435" name="Content Placeholder 2"/>
          <p:cNvSpPr>
            <a:spLocks noGrp="1"/>
          </p:cNvSpPr>
          <p:nvPr>
            <p:ph idx="1"/>
          </p:nvPr>
        </p:nvSpPr>
        <p:spPr>
          <a:xfrm>
            <a:off x="-1" y="1600200"/>
            <a:ext cx="12188825" cy="4572000"/>
          </a:xfrm>
        </p:spPr>
        <p:txBody>
          <a:bodyPr>
            <a:normAutofit/>
          </a:bodyPr>
          <a:lstStyle/>
          <a:p>
            <a:r>
              <a:rPr lang="en-US" sz="3600" b="1" dirty="0" smtClean="0">
                <a:solidFill>
                  <a:srgbClr val="FFFF00"/>
                </a:solidFill>
              </a:rPr>
              <a:t>Current Electricity: </a:t>
            </a:r>
            <a:r>
              <a:rPr lang="en-US" sz="3600" dirty="0" smtClean="0"/>
              <a:t>is a </a:t>
            </a:r>
            <a:r>
              <a:rPr lang="en-US" sz="3600" b="1" dirty="0" smtClean="0">
                <a:solidFill>
                  <a:srgbClr val="FFC000"/>
                </a:solidFill>
              </a:rPr>
              <a:t>continuous</a:t>
            </a:r>
            <a:r>
              <a:rPr lang="en-US" sz="3600" dirty="0" smtClean="0"/>
              <a:t> flow of electrons from an energy source</a:t>
            </a:r>
          </a:p>
          <a:p>
            <a:endParaRPr lang="en-US" sz="3600" dirty="0" smtClean="0"/>
          </a:p>
          <a:p>
            <a:r>
              <a:rPr lang="en-US" sz="3600" b="1" dirty="0" smtClean="0">
                <a:solidFill>
                  <a:srgbClr val="FFC000"/>
                </a:solidFill>
              </a:rPr>
              <a:t>Circuit: </a:t>
            </a:r>
            <a:r>
              <a:rPr lang="en-US" sz="3600" dirty="0" smtClean="0"/>
              <a:t>Uninterrupted flow of </a:t>
            </a:r>
          </a:p>
          <a:p>
            <a:pPr marL="0" indent="0">
              <a:buNone/>
            </a:pPr>
            <a:r>
              <a:rPr lang="en-US" sz="3600" dirty="0" smtClean="0"/>
              <a:t>electrons in a </a:t>
            </a:r>
            <a:r>
              <a:rPr lang="en-US" sz="3600" b="1" dirty="0" smtClean="0">
                <a:solidFill>
                  <a:srgbClr val="FFC000"/>
                </a:solidFill>
              </a:rPr>
              <a:t>complete path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0212" y="2362200"/>
            <a:ext cx="5380193" cy="4495800"/>
          </a:xfrm>
          <a:prstGeom prst="rect">
            <a:avLst/>
          </a:prstGeom>
          <a:ln>
            <a:noFill/>
          </a:ln>
          <a:effectLst>
            <a:softEdge rad="112500"/>
          </a:effectLst>
        </p:spPr>
      </p:pic>
    </p:spTree>
    <p:extLst>
      <p:ext uri="{BB962C8B-B14F-4D97-AF65-F5344CB8AC3E}">
        <p14:creationId xmlns:p14="http://schemas.microsoft.com/office/powerpoint/2010/main" val="266307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381000"/>
            <a:ext cx="7772400" cy="914400"/>
          </a:xfrm>
        </p:spPr>
        <p:txBody>
          <a:bodyPr>
            <a:normAutofit/>
          </a:bodyPr>
          <a:lstStyle/>
          <a:p>
            <a:pPr algn="ctr"/>
            <a:r>
              <a:rPr lang="en-CA" sz="4400" dirty="0" smtClean="0"/>
              <a:t>Introduction to Circuits</a:t>
            </a:r>
            <a:endParaRPr lang="en-CA" sz="4400" dirty="0"/>
          </a:p>
        </p:txBody>
      </p:sp>
      <p:sp>
        <p:nvSpPr>
          <p:cNvPr id="3" name="Content Placeholder 2"/>
          <p:cNvSpPr>
            <a:spLocks noGrp="1"/>
          </p:cNvSpPr>
          <p:nvPr>
            <p:ph idx="1"/>
          </p:nvPr>
        </p:nvSpPr>
        <p:spPr>
          <a:xfrm>
            <a:off x="150812" y="1600200"/>
            <a:ext cx="11811000" cy="5029200"/>
          </a:xfrm>
        </p:spPr>
        <p:txBody>
          <a:bodyPr>
            <a:normAutofit/>
          </a:bodyPr>
          <a:lstStyle/>
          <a:p>
            <a:r>
              <a:rPr lang="en-CA" sz="4400" dirty="0" smtClean="0"/>
              <a:t>Circuits generally consist of four main components:</a:t>
            </a:r>
          </a:p>
          <a:p>
            <a:pPr marL="514350" indent="-514350">
              <a:buAutoNum type="arabicParenR"/>
            </a:pPr>
            <a:r>
              <a:rPr lang="en-CA" sz="4400" dirty="0" smtClean="0">
                <a:solidFill>
                  <a:srgbClr val="FFFF00"/>
                </a:solidFill>
              </a:rPr>
              <a:t>Power Supply</a:t>
            </a:r>
          </a:p>
          <a:p>
            <a:pPr marL="514350" indent="-514350">
              <a:buAutoNum type="arabicParenR"/>
            </a:pPr>
            <a:r>
              <a:rPr lang="en-CA" sz="4400" dirty="0" smtClean="0">
                <a:solidFill>
                  <a:srgbClr val="FFFF00"/>
                </a:solidFill>
              </a:rPr>
              <a:t>Conductor</a:t>
            </a:r>
          </a:p>
          <a:p>
            <a:pPr marL="514350" indent="-514350">
              <a:buAutoNum type="arabicParenR"/>
            </a:pPr>
            <a:r>
              <a:rPr lang="en-CA" sz="4400" dirty="0" smtClean="0">
                <a:solidFill>
                  <a:srgbClr val="FFFF00"/>
                </a:solidFill>
              </a:rPr>
              <a:t>Load</a:t>
            </a:r>
          </a:p>
          <a:p>
            <a:pPr marL="514350" indent="-514350">
              <a:buAutoNum type="arabicParenR"/>
            </a:pPr>
            <a:r>
              <a:rPr lang="en-CA" sz="4400" dirty="0" smtClean="0">
                <a:solidFill>
                  <a:srgbClr val="FFFF00"/>
                </a:solidFill>
              </a:rPr>
              <a:t>Switch</a:t>
            </a:r>
          </a:p>
          <a:p>
            <a:pPr marL="514350" indent="-514350">
              <a:buAutoNum type="arabicParenR"/>
            </a:pPr>
            <a:endParaRPr lang="en-CA" dirty="0"/>
          </a:p>
          <a:p>
            <a:pPr marL="514350" indent="-514350">
              <a:buAutoNum type="arabicParenR"/>
            </a:pPr>
            <a:endParaRPr lang="en-CA" dirty="0" smtClean="0"/>
          </a:p>
        </p:txBody>
      </p:sp>
      <p:sp>
        <p:nvSpPr>
          <p:cNvPr id="4" name="TextBox 3"/>
          <p:cNvSpPr txBox="1"/>
          <p:nvPr/>
        </p:nvSpPr>
        <p:spPr>
          <a:xfrm>
            <a:off x="5637212" y="2971800"/>
            <a:ext cx="5410200" cy="2529923"/>
          </a:xfrm>
          <a:prstGeom prst="rect">
            <a:avLst/>
          </a:prstGeom>
          <a:noFill/>
        </p:spPr>
        <p:txBody>
          <a:bodyPr wrap="square" rtlCol="0">
            <a:spAutoFit/>
          </a:bodyPr>
          <a:lstStyle/>
          <a:p>
            <a:pPr>
              <a:lnSpc>
                <a:spcPct val="90000"/>
              </a:lnSpc>
            </a:pPr>
            <a:r>
              <a:rPr lang="en-US" sz="4400" dirty="0" smtClean="0"/>
              <a:t>*Note that all circuits </a:t>
            </a:r>
            <a:r>
              <a:rPr lang="en-US" sz="4400" b="1" dirty="0" smtClean="0">
                <a:solidFill>
                  <a:srgbClr val="FFFF00"/>
                </a:solidFill>
              </a:rPr>
              <a:t>DO NOT </a:t>
            </a:r>
            <a:r>
              <a:rPr lang="en-US" sz="4400" dirty="0" smtClean="0"/>
              <a:t>have to have ALL of these components</a:t>
            </a:r>
            <a:endParaRPr lang="en-US" sz="4400" dirty="0"/>
          </a:p>
        </p:txBody>
      </p:sp>
    </p:spTree>
    <p:extLst>
      <p:ext uri="{BB962C8B-B14F-4D97-AF65-F5344CB8AC3E}">
        <p14:creationId xmlns:p14="http://schemas.microsoft.com/office/powerpoint/2010/main" val="360258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C:\My Files\School\Science 9\Unit D Electrical\Pics\insulator.bmp"/>
          <p:cNvPicPr>
            <a:picLocks noChangeAspect="1" noChangeArrowheads="1"/>
          </p:cNvPicPr>
          <p:nvPr/>
        </p:nvPicPr>
        <p:blipFill>
          <a:blip r:embed="rId2" cstate="print"/>
          <a:srcRect/>
          <a:stretch>
            <a:fillRect/>
          </a:stretch>
        </p:blipFill>
        <p:spPr bwMode="auto">
          <a:xfrm>
            <a:off x="8761412" y="3581400"/>
            <a:ext cx="3515306" cy="3352800"/>
          </a:xfrm>
          <a:prstGeom prst="rect">
            <a:avLst/>
          </a:prstGeom>
          <a:ln>
            <a:noFill/>
          </a:ln>
          <a:effectLst>
            <a:softEdge rad="112500"/>
          </a:effectLst>
        </p:spPr>
      </p:pic>
      <p:sp>
        <p:nvSpPr>
          <p:cNvPr id="19459"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Current Electricity</a:t>
            </a:r>
            <a:endParaRPr lang="en-CA" sz="4000" dirty="0"/>
          </a:p>
        </p:txBody>
      </p:sp>
      <p:sp>
        <p:nvSpPr>
          <p:cNvPr id="16387" name="Rectangle 3"/>
          <p:cNvSpPr>
            <a:spLocks noGrp="1" noChangeArrowheads="1"/>
          </p:cNvSpPr>
          <p:nvPr>
            <p:ph idx="1"/>
          </p:nvPr>
        </p:nvSpPr>
        <p:spPr>
          <a:xfrm>
            <a:off x="0" y="1600200"/>
            <a:ext cx="8685212" cy="5105400"/>
          </a:xfrm>
        </p:spPr>
        <p:txBody>
          <a:bodyPr>
            <a:normAutofit/>
          </a:bodyPr>
          <a:lstStyle/>
          <a:p>
            <a:pPr eaLnBrk="1" hangingPunct="1"/>
            <a:r>
              <a:rPr lang="en-US" sz="5400" b="1" dirty="0" smtClean="0">
                <a:solidFill>
                  <a:srgbClr val="FFFF00"/>
                </a:solidFill>
              </a:rPr>
              <a:t>Conductor – </a:t>
            </a:r>
            <a:r>
              <a:rPr lang="en-US" sz="4400" dirty="0" smtClean="0"/>
              <a:t>a material  that </a:t>
            </a:r>
            <a:r>
              <a:rPr lang="en-US" sz="4400" b="1" dirty="0" smtClean="0">
                <a:solidFill>
                  <a:srgbClr val="FFC000"/>
                </a:solidFill>
              </a:rPr>
              <a:t>will</a:t>
            </a:r>
            <a:r>
              <a:rPr lang="en-US" sz="4400" dirty="0" smtClean="0"/>
              <a:t> let electrons flow</a:t>
            </a:r>
          </a:p>
          <a:p>
            <a:pPr lvl="1" eaLnBrk="1" hangingPunct="1"/>
            <a:r>
              <a:rPr lang="en-US" sz="4000" dirty="0" smtClean="0"/>
              <a:t>Most </a:t>
            </a:r>
            <a:r>
              <a:rPr lang="en-US" sz="4000" b="1" dirty="0" smtClean="0">
                <a:solidFill>
                  <a:srgbClr val="FFC000"/>
                </a:solidFill>
              </a:rPr>
              <a:t>metals</a:t>
            </a:r>
            <a:r>
              <a:rPr lang="en-US" sz="4000" dirty="0" smtClean="0"/>
              <a:t> are conductors</a:t>
            </a:r>
          </a:p>
          <a:p>
            <a:pPr lvl="1" eaLnBrk="1" hangingPunct="1"/>
            <a:endParaRPr lang="en-US" sz="4000" dirty="0" smtClean="0"/>
          </a:p>
          <a:p>
            <a:r>
              <a:rPr lang="en-US" sz="5400" b="1" dirty="0" smtClean="0">
                <a:solidFill>
                  <a:srgbClr val="FFFF00"/>
                </a:solidFill>
              </a:rPr>
              <a:t>Insulator – </a:t>
            </a:r>
            <a:r>
              <a:rPr lang="en-US" sz="4400" dirty="0" smtClean="0"/>
              <a:t>a material that  </a:t>
            </a:r>
            <a:r>
              <a:rPr lang="en-US" sz="4400" b="1" dirty="0" smtClean="0">
                <a:solidFill>
                  <a:srgbClr val="FFC000"/>
                </a:solidFill>
              </a:rPr>
              <a:t>resists</a:t>
            </a:r>
            <a:r>
              <a:rPr lang="en-US" sz="4400" dirty="0" smtClean="0"/>
              <a:t> the flow of electrons</a:t>
            </a:r>
            <a:endParaRPr lang="en-CA" sz="4400" dirty="0" smtClean="0"/>
          </a:p>
          <a:p>
            <a:pPr lvl="4" eaLnBrk="1" hangingPunct="1"/>
            <a:r>
              <a:rPr lang="en-US" sz="3200" dirty="0" smtClean="0"/>
              <a:t> Most </a:t>
            </a:r>
            <a:r>
              <a:rPr lang="en-US" sz="3200" b="1" dirty="0" smtClean="0">
                <a:solidFill>
                  <a:srgbClr val="FFC000"/>
                </a:solidFill>
              </a:rPr>
              <a:t>non-metals</a:t>
            </a:r>
            <a:r>
              <a:rPr lang="en-US" sz="3200" dirty="0" smtClean="0"/>
              <a:t> are insulators</a:t>
            </a:r>
          </a:p>
        </p:txBody>
      </p:sp>
      <p:pic>
        <p:nvPicPr>
          <p:cNvPr id="19461" name="Picture 4" descr="C:\My Files\School\Science 9\Unit D Electrical\Pics\cable.gif"/>
          <p:cNvPicPr>
            <a:picLocks noChangeAspect="1" noChangeArrowheads="1"/>
          </p:cNvPicPr>
          <p:nvPr/>
        </p:nvPicPr>
        <p:blipFill>
          <a:blip r:embed="rId3" cstate="print"/>
          <a:srcRect/>
          <a:stretch>
            <a:fillRect/>
          </a:stretch>
        </p:blipFill>
        <p:spPr bwMode="auto">
          <a:xfrm>
            <a:off x="9294812" y="194469"/>
            <a:ext cx="2743200" cy="3577431"/>
          </a:xfrm>
          <a:prstGeom prst="rect">
            <a:avLst/>
          </a:prstGeom>
          <a:ln>
            <a:noFill/>
          </a:ln>
          <a:effectLst>
            <a:softEdge rad="112500"/>
          </a:effectLst>
        </p:spPr>
      </p:pic>
    </p:spTree>
    <p:extLst>
      <p:ext uri="{BB962C8B-B14F-4D97-AF65-F5344CB8AC3E}">
        <p14:creationId xmlns:p14="http://schemas.microsoft.com/office/powerpoint/2010/main" val="59774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638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638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638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638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638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6387"/>
                        </p:tgtEl>
                        <p:attrNameLst>
                          <p:attrName>style.visibility</p:attrName>
                        </p:attrNameLst>
                      </p:cBhvr>
                      <p:to>
                        <p:strVal val="visible"/>
                      </p:to>
                    </p:set>
                  </p:childTnLst>
                </p:cTn>
              </p:par>
            </p:tnLst>
          </p:tmpl>
        </p:tmplLst>
      </p:b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Current Electricity</a:t>
            </a:r>
            <a:endParaRPr lang="en-CA" sz="4000" dirty="0"/>
          </a:p>
        </p:txBody>
      </p:sp>
      <p:sp>
        <p:nvSpPr>
          <p:cNvPr id="17411" name="Rectangle 3"/>
          <p:cNvSpPr>
            <a:spLocks noGrp="1" noChangeArrowheads="1"/>
          </p:cNvSpPr>
          <p:nvPr>
            <p:ph idx="1"/>
          </p:nvPr>
        </p:nvSpPr>
        <p:spPr>
          <a:xfrm>
            <a:off x="74612" y="1600200"/>
            <a:ext cx="11887200" cy="4495800"/>
          </a:xfrm>
        </p:spPr>
        <p:txBody>
          <a:bodyPr>
            <a:normAutofit/>
          </a:bodyPr>
          <a:lstStyle/>
          <a:p>
            <a:pPr eaLnBrk="1" hangingPunct="1"/>
            <a:r>
              <a:rPr lang="en-US" sz="5400" dirty="0" smtClean="0"/>
              <a:t>Electricity can flow when it has a </a:t>
            </a:r>
            <a:r>
              <a:rPr lang="en-US" sz="5400" b="1" i="1" dirty="0" smtClean="0">
                <a:solidFill>
                  <a:srgbClr val="FFC000"/>
                </a:solidFill>
              </a:rPr>
              <a:t>complete circuit</a:t>
            </a:r>
            <a:r>
              <a:rPr lang="en-US" sz="5400" b="1" dirty="0" smtClean="0">
                <a:solidFill>
                  <a:srgbClr val="FFC000"/>
                </a:solidFill>
              </a:rPr>
              <a:t> </a:t>
            </a:r>
            <a:r>
              <a:rPr lang="en-US" sz="5400" dirty="0" smtClean="0"/>
              <a:t>and an </a:t>
            </a:r>
            <a:r>
              <a:rPr lang="en-US" sz="5400" b="1" i="1" dirty="0" smtClean="0">
                <a:solidFill>
                  <a:srgbClr val="FFC000"/>
                </a:solidFill>
              </a:rPr>
              <a:t>energy source</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123" t="2551" r="9184"/>
          <a:stretch/>
        </p:blipFill>
        <p:spPr>
          <a:xfrm>
            <a:off x="2055812" y="3245753"/>
            <a:ext cx="7848600" cy="3612247"/>
          </a:xfrm>
          <a:prstGeom prst="rect">
            <a:avLst/>
          </a:prstGeom>
          <a:ln>
            <a:noFill/>
          </a:ln>
          <a:effectLst>
            <a:softEdge rad="112500"/>
          </a:effectLst>
        </p:spPr>
      </p:pic>
    </p:spTree>
    <p:extLst>
      <p:ext uri="{BB962C8B-B14F-4D97-AF65-F5344CB8AC3E}">
        <p14:creationId xmlns:p14="http://schemas.microsoft.com/office/powerpoint/2010/main" val="41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1741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741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741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741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741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7411"/>
                        </p:tgtEl>
                        <p:attrNameLst>
                          <p:attrName>style.visibility</p:attrName>
                        </p:attrNameLst>
                      </p:cBhvr>
                      <p:to>
                        <p:strVal val="visible"/>
                      </p:to>
                    </p:set>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2208212" y="457200"/>
            <a:ext cx="7543800" cy="914400"/>
          </a:xfrm>
        </p:spPr>
        <p:txBody>
          <a:bodyPr>
            <a:normAutofit/>
          </a:bodyPr>
          <a:lstStyle/>
          <a:p>
            <a:pPr algn="ctr" eaLnBrk="1" hangingPunct="1"/>
            <a:r>
              <a:rPr lang="en-US" sz="4400" dirty="0" smtClean="0"/>
              <a:t>Current Electricity</a:t>
            </a:r>
            <a:endParaRPr lang="en-CA" sz="3600" dirty="0"/>
          </a:p>
        </p:txBody>
      </p:sp>
      <p:sp>
        <p:nvSpPr>
          <p:cNvPr id="18435" name="Rectangle 1027"/>
          <p:cNvSpPr>
            <a:spLocks noGrp="1" noChangeArrowheads="1"/>
          </p:cNvSpPr>
          <p:nvPr>
            <p:ph idx="1"/>
          </p:nvPr>
        </p:nvSpPr>
        <p:spPr>
          <a:xfrm>
            <a:off x="-1" y="1600200"/>
            <a:ext cx="12188825" cy="4495800"/>
          </a:xfrm>
        </p:spPr>
        <p:txBody>
          <a:bodyPr>
            <a:normAutofit/>
          </a:bodyPr>
          <a:lstStyle/>
          <a:p>
            <a:pPr eaLnBrk="1" hangingPunct="1">
              <a:buFontTx/>
              <a:buNone/>
            </a:pPr>
            <a:r>
              <a:rPr lang="en-US" sz="4400" b="1" dirty="0" smtClean="0"/>
              <a:t>Measuring Current</a:t>
            </a:r>
          </a:p>
          <a:p>
            <a:pPr eaLnBrk="1" hangingPunct="1"/>
            <a:r>
              <a:rPr lang="en-US" sz="4400" b="1" dirty="0" smtClean="0">
                <a:solidFill>
                  <a:srgbClr val="FFFF00"/>
                </a:solidFill>
              </a:rPr>
              <a:t>Ampere (A) </a:t>
            </a:r>
            <a:r>
              <a:rPr lang="en-US" sz="4400" dirty="0" smtClean="0"/>
              <a:t>– measure of the </a:t>
            </a:r>
            <a:r>
              <a:rPr lang="en-US" sz="4400" b="1" dirty="0" smtClean="0">
                <a:solidFill>
                  <a:srgbClr val="FFC000"/>
                </a:solidFill>
              </a:rPr>
              <a:t>number of electrons </a:t>
            </a:r>
            <a:r>
              <a:rPr lang="en-US" sz="4400" dirty="0" smtClean="0"/>
              <a:t>passing a point each second</a:t>
            </a:r>
            <a:endParaRPr lang="en-CA" sz="4400" dirty="0" smtClean="0"/>
          </a:p>
        </p:txBody>
      </p:sp>
      <p:pic>
        <p:nvPicPr>
          <p:cNvPr id="23556" name="Picture 1028" descr="C:\My Files\School\Science 9\Unit D Electrical\Pics\potl diff.gif"/>
          <p:cNvPicPr>
            <a:picLocks noChangeAspect="1" noChangeArrowheads="1" noCrop="1"/>
          </p:cNvPicPr>
          <p:nvPr/>
        </p:nvPicPr>
        <p:blipFill>
          <a:blip r:embed="rId2" cstate="print"/>
          <a:srcRect/>
          <a:stretch>
            <a:fillRect/>
          </a:stretch>
        </p:blipFill>
        <p:spPr bwMode="auto">
          <a:xfrm>
            <a:off x="2513012" y="3657600"/>
            <a:ext cx="7239000" cy="3048000"/>
          </a:xfrm>
          <a:prstGeom prst="rect">
            <a:avLst/>
          </a:prstGeom>
          <a:ln>
            <a:noFill/>
          </a:ln>
          <a:effectLst>
            <a:softEdge rad="112500"/>
          </a:effectLst>
        </p:spPr>
      </p:pic>
    </p:spTree>
    <p:extLst>
      <p:ext uri="{BB962C8B-B14F-4D97-AF65-F5344CB8AC3E}">
        <p14:creationId xmlns:p14="http://schemas.microsoft.com/office/powerpoint/2010/main" val="349902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fill="hold"/>
                                        <p:tgtEl>
                                          <p:spTgt spid="23556"/>
                                        </p:tgtEl>
                                        <p:attrNameLst>
                                          <p:attrName>ppt_x</p:attrName>
                                        </p:attrNameLst>
                                      </p:cBhvr>
                                      <p:tavLst>
                                        <p:tav tm="0">
                                          <p:val>
                                            <p:strVal val="0-#ppt_w/2"/>
                                          </p:val>
                                        </p:tav>
                                        <p:tav tm="100000">
                                          <p:val>
                                            <p:strVal val="#ppt_x"/>
                                          </p:val>
                                        </p:tav>
                                      </p:tavLst>
                                    </p:anim>
                                    <p:anim calcmode="lin" valueType="num">
                                      <p:cBhvr additive="base">
                                        <p:cTn id="8" dur="500" fill="hold"/>
                                        <p:tgtEl>
                                          <p:spTgt spid="235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843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843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843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843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8435"/>
                        </p:tgtEl>
                        <p:attrNameLst>
                          <p:attrName>style.visibility</p:attrName>
                        </p:attrNameLst>
                      </p:cBhvr>
                      <p:to>
                        <p:strVal val="visible"/>
                      </p:to>
                    </p:set>
                  </p:childTnLst>
                </p:cTn>
              </p:par>
            </p:tnLst>
          </p:tmpl>
        </p:tmplLst>
      </p:b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idx="1"/>
          </p:nvPr>
        </p:nvSpPr>
        <p:spPr>
          <a:xfrm>
            <a:off x="74612" y="152400"/>
            <a:ext cx="11963400" cy="5486400"/>
          </a:xfrm>
        </p:spPr>
        <p:txBody>
          <a:bodyPr/>
          <a:lstStyle/>
          <a:p>
            <a:pPr>
              <a:buFontTx/>
              <a:buNone/>
            </a:pPr>
            <a:r>
              <a:rPr lang="en-US" dirty="0" smtClean="0"/>
              <a:t> </a:t>
            </a:r>
            <a:r>
              <a:rPr lang="en-US" sz="4400" dirty="0" smtClean="0"/>
              <a:t>An instrument used to measure </a:t>
            </a:r>
            <a:r>
              <a:rPr lang="en-US" sz="4400" b="1" dirty="0" smtClean="0">
                <a:solidFill>
                  <a:srgbClr val="FFC000"/>
                </a:solidFill>
              </a:rPr>
              <a:t>very weak </a:t>
            </a:r>
            <a:r>
              <a:rPr lang="en-US" sz="4400" dirty="0" smtClean="0"/>
              <a:t>electric current is called a </a:t>
            </a:r>
            <a:r>
              <a:rPr lang="en-US" sz="4400" b="1" i="1" dirty="0" smtClean="0">
                <a:solidFill>
                  <a:srgbClr val="FFC000"/>
                </a:solidFill>
              </a:rPr>
              <a:t>galvanometer</a:t>
            </a:r>
            <a:r>
              <a:rPr lang="en-US" sz="4400" i="1" dirty="0" smtClean="0"/>
              <a:t>. </a:t>
            </a:r>
          </a:p>
          <a:p>
            <a:endParaRPr lang="en-US" sz="4400" i="1" dirty="0" smtClean="0"/>
          </a:p>
          <a:p>
            <a:pPr>
              <a:buFontTx/>
              <a:buNone/>
            </a:pPr>
            <a:endParaRPr lang="en-US" sz="4400" i="1" dirty="0" smtClean="0"/>
          </a:p>
          <a:p>
            <a:pPr>
              <a:buFontTx/>
              <a:buNone/>
            </a:pPr>
            <a:endParaRPr lang="en-US" sz="4400" i="1" dirty="0" smtClean="0"/>
          </a:p>
          <a:p>
            <a:pPr>
              <a:buFontTx/>
              <a:buNone/>
            </a:pPr>
            <a:endParaRPr lang="en-US" sz="4400" i="1" dirty="0" smtClean="0"/>
          </a:p>
          <a:p>
            <a:r>
              <a:rPr lang="en-US" sz="4400" i="1" dirty="0" smtClean="0"/>
              <a:t>Larger currents are measured with an </a:t>
            </a:r>
            <a:r>
              <a:rPr lang="en-US" sz="4400" b="1" i="1" dirty="0" smtClean="0">
                <a:solidFill>
                  <a:srgbClr val="FFC000"/>
                </a:solidFill>
              </a:rPr>
              <a:t>ammeter.</a:t>
            </a:r>
            <a:r>
              <a:rPr lang="en-US" sz="4400" i="1" dirty="0" smtClean="0"/>
              <a:t> </a:t>
            </a:r>
            <a:endParaRPr lang="en-US" sz="4400" dirty="0" smtClean="0"/>
          </a:p>
        </p:txBody>
      </p:sp>
      <p:pic>
        <p:nvPicPr>
          <p:cNvPr id="25603" name="Picture 2" descr="http://t3.gstatic.com/images?q=tbn:ANd9GcTbWEyx8Cv-rLv73eFom3dKngsFPFlFvKD9weZM_8ZKy-zw3-IB"/>
          <p:cNvPicPr>
            <a:picLocks noChangeAspect="1" noChangeArrowheads="1"/>
          </p:cNvPicPr>
          <p:nvPr/>
        </p:nvPicPr>
        <p:blipFill>
          <a:blip r:embed="rId2" cstate="print"/>
          <a:srcRect/>
          <a:stretch>
            <a:fillRect/>
          </a:stretch>
        </p:blipFill>
        <p:spPr bwMode="auto">
          <a:xfrm>
            <a:off x="303212" y="1625600"/>
            <a:ext cx="4648200" cy="3292475"/>
          </a:xfrm>
          <a:prstGeom prst="rect">
            <a:avLst/>
          </a:prstGeom>
          <a:ln>
            <a:noFill/>
          </a:ln>
          <a:effectLst>
            <a:softEdge rad="112500"/>
          </a:effectLst>
        </p:spPr>
      </p:pic>
      <p:pic>
        <p:nvPicPr>
          <p:cNvPr id="25604" name="Picture 4" descr="http://t2.gstatic.com/images?q=tbn:ANd9GcSJ0k1T4sI8e-b6WbZXZQ1iaDG7X8cC_1kuGSmuw5yRjVwrDF9-"/>
          <p:cNvPicPr>
            <a:picLocks noChangeAspect="1" noChangeArrowheads="1"/>
          </p:cNvPicPr>
          <p:nvPr/>
        </p:nvPicPr>
        <p:blipFill>
          <a:blip r:embed="rId3" cstate="print"/>
          <a:srcRect/>
          <a:stretch>
            <a:fillRect/>
          </a:stretch>
        </p:blipFill>
        <p:spPr bwMode="auto">
          <a:xfrm>
            <a:off x="5203108" y="1625600"/>
            <a:ext cx="5844303" cy="3292475"/>
          </a:xfrm>
          <a:prstGeom prst="rect">
            <a:avLst/>
          </a:prstGeom>
          <a:ln>
            <a:noFill/>
          </a:ln>
          <a:effectLst>
            <a:softEdge rad="112500"/>
          </a:effectLst>
        </p:spPr>
      </p:pic>
    </p:spTree>
    <p:extLst>
      <p:ext uri="{BB962C8B-B14F-4D97-AF65-F5344CB8AC3E}">
        <p14:creationId xmlns:p14="http://schemas.microsoft.com/office/powerpoint/2010/main" val="204695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22411" y="533400"/>
            <a:ext cx="9144000" cy="914400"/>
          </a:xfrm>
        </p:spPr>
        <p:txBody>
          <a:bodyPr>
            <a:normAutofit/>
          </a:bodyPr>
          <a:lstStyle/>
          <a:p>
            <a:pPr algn="ctr"/>
            <a:r>
              <a:rPr lang="en-US" sz="6000" dirty="0" smtClean="0"/>
              <a:t>Ammeter</a:t>
            </a:r>
            <a:endParaRPr lang="en-CA" sz="6000" dirty="0" smtClean="0"/>
          </a:p>
        </p:txBody>
      </p:sp>
      <p:sp>
        <p:nvSpPr>
          <p:cNvPr id="26627" name="Content Placeholder 2"/>
          <p:cNvSpPr>
            <a:spLocks noGrp="1"/>
          </p:cNvSpPr>
          <p:nvPr>
            <p:ph idx="1"/>
          </p:nvPr>
        </p:nvSpPr>
        <p:spPr>
          <a:xfrm>
            <a:off x="-1" y="1676400"/>
            <a:ext cx="12188825" cy="4419600"/>
          </a:xfrm>
        </p:spPr>
        <p:txBody>
          <a:bodyPr>
            <a:normAutofit/>
          </a:bodyPr>
          <a:lstStyle/>
          <a:p>
            <a:r>
              <a:rPr lang="en-US" sz="4400" dirty="0" smtClean="0"/>
              <a:t>An ammeter is connected in </a:t>
            </a:r>
            <a:r>
              <a:rPr lang="en-US" sz="4400" b="1" dirty="0" smtClean="0">
                <a:solidFill>
                  <a:srgbClr val="FFC000"/>
                </a:solidFill>
              </a:rPr>
              <a:t>series</a:t>
            </a:r>
            <a:r>
              <a:rPr lang="en-US" sz="4400" dirty="0" smtClean="0"/>
              <a:t> </a:t>
            </a:r>
            <a:r>
              <a:rPr lang="en-US" sz="4400" dirty="0"/>
              <a:t>(all current must </a:t>
            </a:r>
            <a:r>
              <a:rPr lang="en-US" sz="4400" b="1" dirty="0">
                <a:solidFill>
                  <a:srgbClr val="FFC000"/>
                </a:solidFill>
              </a:rPr>
              <a:t>flow through </a:t>
            </a:r>
            <a:r>
              <a:rPr lang="en-US" sz="4400" dirty="0"/>
              <a:t>the device</a:t>
            </a:r>
            <a:r>
              <a:rPr lang="en-US" sz="4400" dirty="0" smtClean="0"/>
              <a:t>)</a:t>
            </a:r>
            <a:endParaRPr lang="en-US" sz="4400" dirty="0"/>
          </a:p>
        </p:txBody>
      </p:sp>
      <p:pic>
        <p:nvPicPr>
          <p:cNvPr id="26628" name="Picture 2"/>
          <p:cNvPicPr>
            <a:picLocks noChangeAspect="1" noChangeArrowheads="1"/>
          </p:cNvPicPr>
          <p:nvPr/>
        </p:nvPicPr>
        <p:blipFill rotWithShape="1">
          <a:blip r:embed="rId2" cstate="print"/>
          <a:srcRect r="31818"/>
          <a:stretch/>
        </p:blipFill>
        <p:spPr bwMode="auto">
          <a:xfrm>
            <a:off x="2017711" y="3129298"/>
            <a:ext cx="8153400" cy="37147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0033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4800" dirty="0" smtClean="0"/>
              <a:t>Current Electricity</a:t>
            </a:r>
            <a:endParaRPr lang="en-CA" sz="4000" dirty="0"/>
          </a:p>
        </p:txBody>
      </p:sp>
      <p:sp>
        <p:nvSpPr>
          <p:cNvPr id="19459" name="Rectangle 3"/>
          <p:cNvSpPr>
            <a:spLocks noGrp="1" noChangeArrowheads="1"/>
          </p:cNvSpPr>
          <p:nvPr>
            <p:ph idx="1"/>
          </p:nvPr>
        </p:nvSpPr>
        <p:spPr>
          <a:xfrm>
            <a:off x="-1" y="1524000"/>
            <a:ext cx="12188825" cy="5181600"/>
          </a:xfrm>
        </p:spPr>
        <p:txBody>
          <a:bodyPr>
            <a:normAutofit/>
          </a:bodyPr>
          <a:lstStyle/>
          <a:p>
            <a:pPr eaLnBrk="1" hangingPunct="1"/>
            <a:r>
              <a:rPr lang="en-US" sz="3600" dirty="0" smtClean="0"/>
              <a:t>Electrical energy is measured in </a:t>
            </a:r>
            <a:r>
              <a:rPr lang="en-US" sz="3600" b="1" dirty="0" smtClean="0">
                <a:solidFill>
                  <a:srgbClr val="FFC000"/>
                </a:solidFill>
              </a:rPr>
              <a:t>volts (V)</a:t>
            </a:r>
          </a:p>
          <a:p>
            <a:pPr lvl="1" eaLnBrk="1" hangingPunct="1"/>
            <a:r>
              <a:rPr lang="en-US" sz="4000" dirty="0" smtClean="0"/>
              <a:t>aka </a:t>
            </a:r>
            <a:r>
              <a:rPr lang="en-US" sz="4000" b="1" dirty="0" smtClean="0">
                <a:solidFill>
                  <a:srgbClr val="FFC000"/>
                </a:solidFill>
              </a:rPr>
              <a:t>potential difference</a:t>
            </a:r>
          </a:p>
          <a:p>
            <a:r>
              <a:rPr lang="en-US" sz="3600" dirty="0" smtClean="0"/>
              <a:t> </a:t>
            </a:r>
            <a:r>
              <a:rPr lang="en-US" sz="4000" dirty="0"/>
              <a:t>Voltage is a measure of </a:t>
            </a:r>
            <a:r>
              <a:rPr lang="en-US" sz="4000" dirty="0" smtClean="0"/>
              <a:t> </a:t>
            </a:r>
            <a:r>
              <a:rPr lang="en-US" sz="4000" b="1" dirty="0" smtClean="0">
                <a:solidFill>
                  <a:srgbClr val="FFC000"/>
                </a:solidFill>
              </a:rPr>
              <a:t>how </a:t>
            </a:r>
            <a:r>
              <a:rPr lang="en-US" sz="4000" b="1" dirty="0">
                <a:solidFill>
                  <a:srgbClr val="FFC000"/>
                </a:solidFill>
              </a:rPr>
              <a:t>much </a:t>
            </a:r>
            <a:r>
              <a:rPr lang="en-US" sz="4000" dirty="0"/>
              <a:t>electrical </a:t>
            </a:r>
            <a:r>
              <a:rPr lang="en-US" sz="4000" dirty="0" smtClean="0"/>
              <a:t>energy </a:t>
            </a:r>
            <a:r>
              <a:rPr lang="en-US" sz="4000" dirty="0"/>
              <a:t>each charged </a:t>
            </a:r>
            <a:r>
              <a:rPr lang="en-US" sz="4000" dirty="0" smtClean="0"/>
              <a:t>particle </a:t>
            </a:r>
            <a:r>
              <a:rPr lang="en-US" sz="4000" dirty="0"/>
              <a:t>carries. </a:t>
            </a:r>
          </a:p>
        </p:txBody>
      </p:sp>
      <p:pic>
        <p:nvPicPr>
          <p:cNvPr id="26628" name="Picture 4" descr="C:\My Files\School\Science 9\Unit D Electrical\Pics\potl diff.gif"/>
          <p:cNvPicPr>
            <a:picLocks noChangeAspect="1" noChangeArrowheads="1" noCrop="1"/>
          </p:cNvPicPr>
          <p:nvPr/>
        </p:nvPicPr>
        <p:blipFill>
          <a:blip r:embed="rId2" cstate="print"/>
          <a:srcRect/>
          <a:stretch>
            <a:fillRect/>
          </a:stretch>
        </p:blipFill>
        <p:spPr bwMode="auto">
          <a:xfrm>
            <a:off x="6323012" y="3886200"/>
            <a:ext cx="5715000" cy="297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2581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additive="base">
                                        <p:cTn id="7" dur="500" fill="hold"/>
                                        <p:tgtEl>
                                          <p:spTgt spid="26628"/>
                                        </p:tgtEl>
                                        <p:attrNameLst>
                                          <p:attrName>ppt_x</p:attrName>
                                        </p:attrNameLst>
                                      </p:cBhvr>
                                      <p:tavLst>
                                        <p:tav tm="0">
                                          <p:val>
                                            <p:strVal val="0-#ppt_w/2"/>
                                          </p:val>
                                        </p:tav>
                                        <p:tav tm="100000">
                                          <p:val>
                                            <p:strVal val="#ppt_x"/>
                                          </p:val>
                                        </p:tav>
                                      </p:tavLst>
                                    </p:anim>
                                    <p:anim calcmode="lin" valueType="num">
                                      <p:cBhvr additive="base">
                                        <p:cTn id="8" dur="500" fill="hold"/>
                                        <p:tgtEl>
                                          <p:spTgt spid="266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1945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1945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1945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1945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19459"/>
                        </p:tgtEl>
                        <p:attrNameLst>
                          <p:attrName>style.visibility</p:attrName>
                        </p:attrNameLst>
                      </p:cBhvr>
                      <p:to>
                        <p:strVal val="visible"/>
                      </p:to>
                    </p:set>
                  </p:childTnLst>
                </p:cTn>
              </p:par>
            </p:tnLst>
          </p:tmpl>
        </p:tmplLst>
      </p:b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2208212" y="457200"/>
            <a:ext cx="7543800" cy="914400"/>
          </a:xfrm>
        </p:spPr>
        <p:txBody>
          <a:bodyPr>
            <a:normAutofit/>
          </a:bodyPr>
          <a:lstStyle/>
          <a:p>
            <a:pPr algn="ctr" eaLnBrk="1" hangingPunct="1"/>
            <a:r>
              <a:rPr lang="en-US" sz="4400" dirty="0" smtClean="0"/>
              <a:t>Current Electricity</a:t>
            </a:r>
            <a:endParaRPr lang="en-CA" sz="3600" dirty="0"/>
          </a:p>
        </p:txBody>
      </p:sp>
      <p:sp>
        <p:nvSpPr>
          <p:cNvPr id="20483" name="Rectangle 1027"/>
          <p:cNvSpPr>
            <a:spLocks noGrp="1" noChangeArrowheads="1"/>
          </p:cNvSpPr>
          <p:nvPr>
            <p:ph idx="1"/>
          </p:nvPr>
        </p:nvSpPr>
        <p:spPr>
          <a:xfrm>
            <a:off x="0" y="1524000"/>
            <a:ext cx="7923212" cy="4495800"/>
          </a:xfrm>
        </p:spPr>
        <p:txBody>
          <a:bodyPr>
            <a:normAutofit/>
          </a:bodyPr>
          <a:lstStyle/>
          <a:p>
            <a:pPr eaLnBrk="1" hangingPunct="1"/>
            <a:r>
              <a:rPr lang="en-US" sz="6000" dirty="0" smtClean="0"/>
              <a:t>Voltmeter – a device to measure potential difference (voltage)</a:t>
            </a:r>
          </a:p>
        </p:txBody>
      </p:sp>
      <p:pic>
        <p:nvPicPr>
          <p:cNvPr id="29700" name="Picture 1029" descr="C:\My Files\School\Science 9\Unit D Electrical\Pics\digital-voltmeter.jpg"/>
          <p:cNvPicPr>
            <a:picLocks noChangeAspect="1" noChangeArrowheads="1"/>
          </p:cNvPicPr>
          <p:nvPr/>
        </p:nvPicPr>
        <p:blipFill>
          <a:blip r:embed="rId2" cstate="print"/>
          <a:srcRect/>
          <a:stretch>
            <a:fillRect/>
          </a:stretch>
        </p:blipFill>
        <p:spPr bwMode="auto">
          <a:xfrm>
            <a:off x="7085012" y="2593838"/>
            <a:ext cx="4038600" cy="4264162"/>
          </a:xfrm>
          <a:prstGeom prst="rect">
            <a:avLst/>
          </a:prstGeom>
          <a:ln>
            <a:noFill/>
          </a:ln>
          <a:effectLst>
            <a:softEdge rad="112500"/>
          </a:effectLst>
        </p:spPr>
      </p:pic>
      <p:pic>
        <p:nvPicPr>
          <p:cNvPr id="29701" name="Picture 1028" descr="C:\My Files\School\Science 9\Unit D Electrical\Pics\50-voltmeter.jpg"/>
          <p:cNvPicPr>
            <a:picLocks noChangeAspect="1" noChangeArrowheads="1"/>
          </p:cNvPicPr>
          <p:nvPr/>
        </p:nvPicPr>
        <p:blipFill>
          <a:blip r:embed="rId3" cstate="print"/>
          <a:srcRect/>
          <a:stretch>
            <a:fillRect/>
          </a:stretch>
        </p:blipFill>
        <p:spPr bwMode="auto">
          <a:xfrm>
            <a:off x="9140825" y="0"/>
            <a:ext cx="3048000" cy="3832006"/>
          </a:xfrm>
          <a:prstGeom prst="rect">
            <a:avLst/>
          </a:prstGeom>
          <a:ln>
            <a:noFill/>
          </a:ln>
          <a:effectLst>
            <a:softEdge rad="112500"/>
          </a:effectLst>
        </p:spPr>
      </p:pic>
    </p:spTree>
    <p:extLst>
      <p:ext uri="{BB962C8B-B14F-4D97-AF65-F5344CB8AC3E}">
        <p14:creationId xmlns:p14="http://schemas.microsoft.com/office/powerpoint/2010/main" val="98148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048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048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048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048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048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0483"/>
                        </p:tgtEl>
                        <p:attrNameLst>
                          <p:attrName>style.visibility</p:attrName>
                        </p:attrNameLst>
                      </p:cBhvr>
                      <p:to>
                        <p:strVal val="visible"/>
                      </p:to>
                    </p:set>
                  </p:childTnLst>
                </p:cTn>
              </p:par>
            </p:tnLst>
          </p:tmpl>
        </p:tmplLst>
      </p:b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598612" y="672921"/>
            <a:ext cx="9144000" cy="914400"/>
          </a:xfrm>
        </p:spPr>
        <p:txBody>
          <a:bodyPr>
            <a:normAutofit/>
          </a:bodyPr>
          <a:lstStyle/>
          <a:p>
            <a:pPr algn="ctr"/>
            <a:r>
              <a:rPr lang="en-US" sz="5400" dirty="0" smtClean="0"/>
              <a:t>Voltmeter</a:t>
            </a:r>
            <a:endParaRPr lang="en-CA" sz="5400" dirty="0" smtClean="0"/>
          </a:p>
        </p:txBody>
      </p:sp>
      <p:sp>
        <p:nvSpPr>
          <p:cNvPr id="28675" name="Content Placeholder 2"/>
          <p:cNvSpPr>
            <a:spLocks noGrp="1"/>
          </p:cNvSpPr>
          <p:nvPr>
            <p:ph idx="1"/>
          </p:nvPr>
        </p:nvSpPr>
        <p:spPr>
          <a:xfrm>
            <a:off x="0" y="1600200"/>
            <a:ext cx="12038012" cy="5029200"/>
          </a:xfrm>
        </p:spPr>
        <p:txBody>
          <a:bodyPr/>
          <a:lstStyle/>
          <a:p>
            <a:r>
              <a:rPr lang="en-US" sz="4800" dirty="0" smtClean="0"/>
              <a:t>A voltmeter is connected in </a:t>
            </a:r>
            <a:r>
              <a:rPr lang="en-US" sz="4800" b="1" dirty="0" smtClean="0">
                <a:solidFill>
                  <a:srgbClr val="FFC000"/>
                </a:solidFill>
              </a:rPr>
              <a:t>parallel</a:t>
            </a:r>
            <a:r>
              <a:rPr lang="en-US" sz="4800" dirty="0" smtClean="0"/>
              <a:t> </a:t>
            </a:r>
            <a:r>
              <a:rPr lang="en-US" sz="4400" dirty="0"/>
              <a:t>(to either side of a load to measure potential difference drop)</a:t>
            </a:r>
          </a:p>
          <a:p>
            <a:endParaRPr lang="en-US" sz="2000" dirty="0"/>
          </a:p>
        </p:txBody>
      </p:sp>
      <p:pic>
        <p:nvPicPr>
          <p:cNvPr id="28676" name="Picture 2"/>
          <p:cNvPicPr>
            <a:picLocks noChangeAspect="1" noChangeArrowheads="1"/>
          </p:cNvPicPr>
          <p:nvPr/>
        </p:nvPicPr>
        <p:blipFill>
          <a:blip r:embed="rId2" cstate="print"/>
          <a:srcRect/>
          <a:stretch>
            <a:fillRect/>
          </a:stretch>
        </p:blipFill>
        <p:spPr bwMode="auto">
          <a:xfrm>
            <a:off x="1827212" y="2971801"/>
            <a:ext cx="10134600" cy="38582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8874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QzR3KTcprUDlbTusjdBEq9N1BBWPKb4Zc6nbZzOjVudI5QizXuSVBER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94" b="99603" l="1000" r="99500"/>
                    </a14:imgEffect>
                  </a14:imgLayer>
                </a14:imgProps>
              </a:ext>
              <a:ext uri="{28A0092B-C50C-407E-A947-70E740481C1C}">
                <a14:useLocalDpi xmlns:a14="http://schemas.microsoft.com/office/drawing/2010/main" val="0"/>
              </a:ext>
            </a:extLst>
          </a:blip>
          <a:srcRect/>
          <a:stretch>
            <a:fillRect/>
          </a:stretch>
        </p:blipFill>
        <p:spPr bwMode="auto">
          <a:xfrm>
            <a:off x="8532812" y="2667000"/>
            <a:ext cx="3352800" cy="3962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360612" y="657896"/>
            <a:ext cx="7772400" cy="914400"/>
          </a:xfrm>
        </p:spPr>
        <p:txBody>
          <a:bodyPr>
            <a:normAutofit/>
          </a:bodyPr>
          <a:lstStyle/>
          <a:p>
            <a:pPr algn="ctr"/>
            <a:r>
              <a:rPr lang="en-CA" sz="5400" dirty="0" smtClean="0"/>
              <a:t>Did You Know?</a:t>
            </a:r>
            <a:endParaRPr lang="en-CA" sz="5400" dirty="0"/>
          </a:p>
        </p:txBody>
      </p:sp>
      <p:sp>
        <p:nvSpPr>
          <p:cNvPr id="3" name="Content Placeholder 2"/>
          <p:cNvSpPr>
            <a:spLocks noGrp="1"/>
          </p:cNvSpPr>
          <p:nvPr>
            <p:ph idx="1"/>
          </p:nvPr>
        </p:nvSpPr>
        <p:spPr>
          <a:xfrm>
            <a:off x="-1" y="1572296"/>
            <a:ext cx="12188825" cy="4599904"/>
          </a:xfrm>
        </p:spPr>
        <p:txBody>
          <a:bodyPr>
            <a:normAutofit/>
          </a:bodyPr>
          <a:lstStyle/>
          <a:p>
            <a:r>
              <a:rPr lang="en-CA" sz="4400" dirty="0" smtClean="0"/>
              <a:t>A current with an amperage as little as 0.1A is felt as a shock but a current of 1.0A is deadly. </a:t>
            </a:r>
            <a:endParaRPr lang="en-CA" sz="4400" dirty="0"/>
          </a:p>
          <a:p>
            <a:endParaRPr lang="en-CA" sz="4400" dirty="0" smtClean="0"/>
          </a:p>
          <a:p>
            <a:pPr marL="0" indent="0">
              <a:buNone/>
            </a:pPr>
            <a:r>
              <a:rPr lang="en-CA" sz="4400" b="1" dirty="0" smtClean="0">
                <a:solidFill>
                  <a:srgbClr val="FFC000"/>
                </a:solidFill>
                <a:sym typeface="Wingdings" pitchFamily="2" charset="2"/>
              </a:rPr>
              <a:t> Voltage jolts, but amperage kills</a:t>
            </a:r>
            <a:endParaRPr lang="en-CA" sz="4400" b="1" dirty="0">
              <a:solidFill>
                <a:srgbClr val="FFC000"/>
              </a:solidFill>
            </a:endParaRPr>
          </a:p>
        </p:txBody>
      </p:sp>
    </p:spTree>
    <p:extLst>
      <p:ext uri="{BB962C8B-B14F-4D97-AF65-F5344CB8AC3E}">
        <p14:creationId xmlns:p14="http://schemas.microsoft.com/office/powerpoint/2010/main" val="80426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crypted-tbn2.gstatic.com/images?q=tbn:ANd9GcSnlXv3YZN4Ww-Y4zPp6kasqrKz02Rk8qzn7jUBVU4CXXr_BC5T4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11" y="1543664"/>
            <a:ext cx="4875213" cy="51619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827212" y="609600"/>
            <a:ext cx="5105400" cy="914400"/>
          </a:xfrm>
        </p:spPr>
        <p:txBody>
          <a:bodyPr>
            <a:normAutofit/>
          </a:bodyPr>
          <a:lstStyle/>
          <a:p>
            <a:pPr algn="ctr"/>
            <a:r>
              <a:rPr lang="en-CA" sz="5400" dirty="0" smtClean="0"/>
              <a:t>Resistance</a:t>
            </a:r>
            <a:endParaRPr lang="en-CA" sz="5400" dirty="0"/>
          </a:p>
        </p:txBody>
      </p:sp>
      <p:sp>
        <p:nvSpPr>
          <p:cNvPr id="3" name="Content Placeholder 2"/>
          <p:cNvSpPr>
            <a:spLocks noGrp="1"/>
          </p:cNvSpPr>
          <p:nvPr>
            <p:ph idx="1"/>
          </p:nvPr>
        </p:nvSpPr>
        <p:spPr>
          <a:xfrm>
            <a:off x="0" y="1524000"/>
            <a:ext cx="10895012" cy="4876800"/>
          </a:xfrm>
        </p:spPr>
        <p:txBody>
          <a:bodyPr>
            <a:normAutofit/>
          </a:bodyPr>
          <a:lstStyle/>
          <a:p>
            <a:r>
              <a:rPr lang="en-CA" sz="4800" dirty="0" smtClean="0"/>
              <a:t>Resistance:</a:t>
            </a:r>
          </a:p>
          <a:p>
            <a:pPr lvl="1"/>
            <a:r>
              <a:rPr lang="en-CA" sz="4400" dirty="0" smtClean="0"/>
              <a:t>Limits the flow of electricity</a:t>
            </a:r>
          </a:p>
          <a:p>
            <a:pPr lvl="1"/>
            <a:r>
              <a:rPr lang="en-CA" sz="4400" dirty="0" smtClean="0"/>
              <a:t>Expressed in </a:t>
            </a:r>
            <a:r>
              <a:rPr lang="en-CA" sz="4400" dirty="0" smtClean="0">
                <a:solidFill>
                  <a:srgbClr val="FFC000"/>
                </a:solidFill>
              </a:rPr>
              <a:t>Ohms</a:t>
            </a:r>
          </a:p>
        </p:txBody>
      </p:sp>
      <p:sp>
        <p:nvSpPr>
          <p:cNvPr id="4" name="TextBox 3"/>
          <p:cNvSpPr txBox="1"/>
          <p:nvPr/>
        </p:nvSpPr>
        <p:spPr>
          <a:xfrm>
            <a:off x="5103812" y="3035829"/>
            <a:ext cx="1447800" cy="498598"/>
          </a:xfrm>
          <a:prstGeom prst="rect">
            <a:avLst/>
          </a:prstGeom>
          <a:noFill/>
        </p:spPr>
        <p:txBody>
          <a:bodyPr wrap="square" lIns="0" tIns="0" rIns="0" bIns="0" rtlCol="0">
            <a:spAutoFit/>
          </a:bodyPr>
          <a:lstStyle/>
          <a:p>
            <a:pPr>
              <a:lnSpc>
                <a:spcPct val="90000"/>
              </a:lnSpc>
            </a:pPr>
            <a:r>
              <a:rPr lang="en-US" sz="3600" b="1" dirty="0" smtClean="0">
                <a:solidFill>
                  <a:srgbClr val="FFC000"/>
                </a:solidFill>
              </a:rPr>
              <a:t>( </a:t>
            </a:r>
            <a:r>
              <a:rPr lang="el-GR" sz="3600" b="1" dirty="0" smtClean="0">
                <a:solidFill>
                  <a:srgbClr val="FFC000"/>
                </a:solidFill>
              </a:rPr>
              <a:t>Ω</a:t>
            </a:r>
            <a:r>
              <a:rPr lang="en-US" sz="3600" b="1" dirty="0" smtClean="0">
                <a:solidFill>
                  <a:srgbClr val="FFC000"/>
                </a:solidFill>
              </a:rPr>
              <a:t> )</a:t>
            </a:r>
            <a:endParaRPr lang="en-US" sz="3600" b="1" dirty="0">
              <a:solidFill>
                <a:srgbClr val="FFC000"/>
              </a:solidFill>
            </a:endParaRPr>
          </a:p>
        </p:txBody>
      </p:sp>
    </p:spTree>
    <p:extLst>
      <p:ext uri="{BB962C8B-B14F-4D97-AF65-F5344CB8AC3E}">
        <p14:creationId xmlns:p14="http://schemas.microsoft.com/office/powerpoint/2010/main" val="349325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88825" cy="6705600"/>
          </a:xfrm>
        </p:spPr>
        <p:txBody>
          <a:bodyPr>
            <a:normAutofit/>
          </a:bodyPr>
          <a:lstStyle/>
          <a:p>
            <a:pPr lvl="1"/>
            <a:r>
              <a:rPr lang="en-CA" sz="4400" dirty="0"/>
              <a:t>Affected by voltage and amperage</a:t>
            </a:r>
          </a:p>
          <a:p>
            <a:pPr lvl="2"/>
            <a:r>
              <a:rPr lang="en-CA" sz="4000" dirty="0"/>
              <a:t>High voltage means high </a:t>
            </a:r>
            <a:r>
              <a:rPr lang="en-CA" sz="4000" dirty="0" smtClean="0"/>
              <a:t>resistance</a:t>
            </a:r>
          </a:p>
          <a:p>
            <a:pPr marL="548640" lvl="2" indent="0">
              <a:buNone/>
            </a:pPr>
            <a:r>
              <a:rPr lang="en-CA" sz="4000" dirty="0" smtClean="0"/>
              <a:t>           voltage =         resistance</a:t>
            </a:r>
          </a:p>
          <a:p>
            <a:pPr marL="548640" lvl="2" indent="0">
              <a:buNone/>
            </a:pPr>
            <a:r>
              <a:rPr lang="en-CA" sz="4000" dirty="0"/>
              <a:t>	</a:t>
            </a:r>
            <a:r>
              <a:rPr lang="en-CA" sz="4000" dirty="0" smtClean="0"/>
              <a:t>	Direct Relationship</a:t>
            </a:r>
            <a:endParaRPr lang="en-CA" sz="4000" dirty="0"/>
          </a:p>
          <a:p>
            <a:pPr lvl="2"/>
            <a:r>
              <a:rPr lang="en-CA" sz="4000" dirty="0"/>
              <a:t>High amperage means low </a:t>
            </a:r>
            <a:r>
              <a:rPr lang="en-CA" sz="4000" dirty="0" smtClean="0"/>
              <a:t>resistance</a:t>
            </a:r>
          </a:p>
          <a:p>
            <a:pPr marL="548640" lvl="2" indent="0">
              <a:buNone/>
            </a:pPr>
            <a:r>
              <a:rPr lang="en-CA" sz="4000" dirty="0" smtClean="0"/>
              <a:t>         amperage (I) =         resistance</a:t>
            </a:r>
          </a:p>
          <a:p>
            <a:pPr marL="548640" lvl="2" indent="0">
              <a:buNone/>
            </a:pPr>
            <a:r>
              <a:rPr lang="en-CA" sz="4000" dirty="0"/>
              <a:t>	</a:t>
            </a:r>
            <a:r>
              <a:rPr lang="en-CA" sz="4000" dirty="0" smtClean="0"/>
              <a:t>	Indirect Relationship </a:t>
            </a:r>
            <a:endParaRPr lang="en-CA" sz="4000" dirty="0"/>
          </a:p>
          <a:p>
            <a:pPr lvl="2"/>
            <a:r>
              <a:rPr lang="en-CA" sz="4000" dirty="0"/>
              <a:t>High temperature means more </a:t>
            </a:r>
            <a:r>
              <a:rPr lang="en-CA" sz="4000" dirty="0" smtClean="0"/>
              <a:t>resistance</a:t>
            </a:r>
          </a:p>
          <a:p>
            <a:pPr marL="548640" lvl="2" indent="0">
              <a:buNone/>
            </a:pPr>
            <a:r>
              <a:rPr lang="en-CA" sz="4000" dirty="0"/>
              <a:t>	 </a:t>
            </a:r>
            <a:r>
              <a:rPr lang="en-CA" sz="4000" dirty="0" smtClean="0"/>
              <a:t>   Temperature=        resistance</a:t>
            </a:r>
          </a:p>
          <a:p>
            <a:pPr marL="548640" lvl="2" indent="0">
              <a:buNone/>
            </a:pPr>
            <a:r>
              <a:rPr lang="en-CA" sz="4000" dirty="0"/>
              <a:t>	</a:t>
            </a:r>
            <a:r>
              <a:rPr lang="en-CA" sz="4000" dirty="0" smtClean="0"/>
              <a:t>	Direct Relationship</a:t>
            </a:r>
          </a:p>
          <a:p>
            <a:pPr marL="548640" lvl="2" indent="0">
              <a:buNone/>
            </a:pPr>
            <a:r>
              <a:rPr lang="en-US" dirty="0" smtClean="0"/>
              <a:t>                         </a:t>
            </a:r>
            <a:endParaRPr lang="en-CA" sz="4000" dirty="0"/>
          </a:p>
        </p:txBody>
      </p:sp>
      <p:sp>
        <p:nvSpPr>
          <p:cNvPr id="4" name="Right Arrow 3"/>
          <p:cNvSpPr/>
          <p:nvPr/>
        </p:nvSpPr>
        <p:spPr>
          <a:xfrm rot="16200000">
            <a:off x="1065212" y="1371600"/>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rot="16200000">
            <a:off x="3884612" y="1339645"/>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6200000">
            <a:off x="798512" y="3215147"/>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5400000">
            <a:off x="4799012" y="3324532"/>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6200000">
            <a:off x="798511" y="5099253"/>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16200000">
            <a:off x="4533182" y="5026739"/>
            <a:ext cx="533400" cy="533400"/>
          </a:xfrm>
          <a:prstGeom prst="rightArrow">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06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6000" dirty="0" smtClean="0"/>
              <a:t>Your Task</a:t>
            </a:r>
            <a:endParaRPr lang="en-CA" sz="4800" dirty="0"/>
          </a:p>
        </p:txBody>
      </p:sp>
      <p:sp>
        <p:nvSpPr>
          <p:cNvPr id="21507" name="Rectangle 3"/>
          <p:cNvSpPr>
            <a:spLocks noGrp="1" noChangeArrowheads="1"/>
          </p:cNvSpPr>
          <p:nvPr>
            <p:ph idx="1"/>
          </p:nvPr>
        </p:nvSpPr>
        <p:spPr>
          <a:xfrm>
            <a:off x="150812" y="1676400"/>
            <a:ext cx="9220200" cy="4495800"/>
          </a:xfrm>
        </p:spPr>
        <p:txBody>
          <a:bodyPr>
            <a:normAutofit/>
          </a:bodyPr>
          <a:lstStyle/>
          <a:p>
            <a:pPr eaLnBrk="1" hangingPunct="1"/>
            <a:r>
              <a:rPr lang="en-US" sz="4000" dirty="0" smtClean="0"/>
              <a:t>Check &amp; Reflect                p 283  #  1 - 9</a:t>
            </a:r>
            <a:endParaRPr lang="en-CA" sz="4000" dirty="0"/>
          </a:p>
        </p:txBody>
      </p:sp>
      <p:pic>
        <p:nvPicPr>
          <p:cNvPr id="30724" name="Picture 4" descr="C:\My Files\School\Science 9\Unit D Electrical\Pics\electric guitar.jpg"/>
          <p:cNvPicPr>
            <a:picLocks noChangeAspect="1" noChangeArrowheads="1"/>
          </p:cNvPicPr>
          <p:nvPr/>
        </p:nvPicPr>
        <p:blipFill>
          <a:blip r:embed="rId2" cstate="print"/>
          <a:srcRect/>
          <a:stretch>
            <a:fillRect/>
          </a:stretch>
        </p:blipFill>
        <p:spPr bwMode="auto">
          <a:xfrm>
            <a:off x="2208212" y="2743200"/>
            <a:ext cx="2387600" cy="3581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25" name="Picture 5" descr="C:\My Files\School\Science 9\Unit D Electrical\Pics\winch_installed.jpg"/>
          <p:cNvPicPr>
            <a:picLocks noChangeAspect="1" noChangeArrowheads="1"/>
          </p:cNvPicPr>
          <p:nvPr/>
        </p:nvPicPr>
        <p:blipFill>
          <a:blip r:embed="rId3" cstate="print"/>
          <a:srcRect/>
          <a:stretch>
            <a:fillRect/>
          </a:stretch>
        </p:blipFill>
        <p:spPr bwMode="auto">
          <a:xfrm>
            <a:off x="5230812" y="2362200"/>
            <a:ext cx="5435600" cy="4076700"/>
          </a:xfrm>
          <a:prstGeom prst="rect">
            <a:avLst/>
          </a:prstGeom>
          <a:ln>
            <a:noFill/>
          </a:ln>
          <a:effectLst>
            <a:softEdge rad="112500"/>
          </a:effectLst>
        </p:spPr>
      </p:pic>
    </p:spTree>
    <p:extLst>
      <p:ext uri="{BB962C8B-B14F-4D97-AF65-F5344CB8AC3E}">
        <p14:creationId xmlns:p14="http://schemas.microsoft.com/office/powerpoint/2010/main" val="108063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150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150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150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150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150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1507"/>
                        </p:tgtEl>
                        <p:attrNameLst>
                          <p:attrName>style.visibility</p:attrName>
                        </p:attrNameLst>
                      </p:cBhvr>
                      <p:to>
                        <p:strVal val="visible"/>
                      </p:to>
                    </p:set>
                  </p:childTnLst>
                </p:cTn>
              </p:par>
            </p:tnLst>
          </p:tmpl>
        </p:tmplLst>
      </p:b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751012" y="838200"/>
            <a:ext cx="9144000" cy="609600"/>
          </a:xfrm>
        </p:spPr>
        <p:txBody>
          <a:bodyPr>
            <a:noAutofit/>
          </a:bodyPr>
          <a:lstStyle/>
          <a:p>
            <a:pPr algn="ctr" eaLnBrk="1" hangingPunct="1"/>
            <a:r>
              <a:rPr lang="en-US" sz="4800" dirty="0" smtClean="0"/>
              <a:t>Electrical Safety</a:t>
            </a:r>
            <a:endParaRPr lang="en-CA" sz="4000" dirty="0"/>
          </a:p>
        </p:txBody>
      </p:sp>
      <p:sp>
        <p:nvSpPr>
          <p:cNvPr id="22531" name="Rectangle 3"/>
          <p:cNvSpPr>
            <a:spLocks noGrp="1" noChangeArrowheads="1"/>
          </p:cNvSpPr>
          <p:nvPr>
            <p:ph idx="1"/>
          </p:nvPr>
        </p:nvSpPr>
        <p:spPr>
          <a:xfrm rot="1511769">
            <a:off x="7446975" y="3754438"/>
            <a:ext cx="4800600" cy="2057400"/>
          </a:xfrm>
        </p:spPr>
        <p:txBody>
          <a:bodyPr>
            <a:normAutofit/>
          </a:bodyPr>
          <a:lstStyle/>
          <a:p>
            <a:pPr marL="0" indent="0" eaLnBrk="1" hangingPunct="1">
              <a:buNone/>
            </a:pPr>
            <a:r>
              <a:rPr lang="en-US" sz="4000" dirty="0" smtClean="0">
                <a:solidFill>
                  <a:srgbClr val="FFFF00"/>
                </a:solidFill>
              </a:rPr>
              <a:t>PROTECT YOURSELF!</a:t>
            </a:r>
            <a:endParaRPr lang="en-CA" sz="4000" dirty="0" smtClean="0">
              <a:solidFill>
                <a:srgbClr val="FFFF00"/>
              </a:solidFill>
            </a:endParaRPr>
          </a:p>
        </p:txBody>
      </p:sp>
      <p:pic>
        <p:nvPicPr>
          <p:cNvPr id="31748" name="Picture 2" descr="http://www.yannielectric.com/img/Electrocuted.jpg"/>
          <p:cNvPicPr>
            <a:picLocks noChangeAspect="1" noChangeArrowheads="1"/>
          </p:cNvPicPr>
          <p:nvPr/>
        </p:nvPicPr>
        <p:blipFill>
          <a:blip r:embed="rId2" cstate="print"/>
          <a:srcRect/>
          <a:stretch>
            <a:fillRect/>
          </a:stretch>
        </p:blipFill>
        <p:spPr bwMode="auto">
          <a:xfrm>
            <a:off x="150812" y="1536699"/>
            <a:ext cx="7239000" cy="5200189"/>
          </a:xfrm>
          <a:prstGeom prst="rect">
            <a:avLst/>
          </a:prstGeom>
          <a:ln>
            <a:noFill/>
          </a:ln>
          <a:effectLst>
            <a:softEdge rad="112500"/>
          </a:effectLst>
        </p:spPr>
      </p:pic>
    </p:spTree>
    <p:extLst>
      <p:ext uri="{BB962C8B-B14F-4D97-AF65-F5344CB8AC3E}">
        <p14:creationId xmlns:p14="http://schemas.microsoft.com/office/powerpoint/2010/main" val="364570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253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253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253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253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253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2531"/>
                        </p:tgtEl>
                        <p:attrNameLst>
                          <p:attrName>style.visibility</p:attrName>
                        </p:attrNameLst>
                      </p:cBhvr>
                      <p:to>
                        <p:strVal val="visible"/>
                      </p:to>
                    </p:set>
                  </p:childTnLst>
                </p:cTn>
              </p:par>
            </p:tnLst>
          </p:tmpl>
        </p:tmplLst>
      </p:b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457200"/>
            <a:ext cx="12188825" cy="4572000"/>
          </a:xfrm>
        </p:spPr>
        <p:txBody>
          <a:bodyPr>
            <a:normAutofit/>
          </a:bodyPr>
          <a:lstStyle/>
          <a:p>
            <a:r>
              <a:rPr lang="en-CA" sz="4000" dirty="0" smtClean="0"/>
              <a:t>Voltage and amperage both play a role in whether electricity can kill</a:t>
            </a:r>
          </a:p>
          <a:p>
            <a:pPr marL="0" indent="0">
              <a:buNone/>
            </a:pPr>
            <a:endParaRPr lang="en-CA" sz="4000" dirty="0" smtClean="0"/>
          </a:p>
          <a:p>
            <a:r>
              <a:rPr lang="en-CA" sz="4000" dirty="0" smtClean="0"/>
              <a:t>A significant electric shock, that is not fatal, can still cause serious and long term damage or injury to your body and nervous syste</a:t>
            </a:r>
            <a:r>
              <a:rPr lang="en-CA" sz="4000" dirty="0"/>
              <a:t>m</a:t>
            </a:r>
          </a:p>
        </p:txBody>
      </p:sp>
      <p:pic>
        <p:nvPicPr>
          <p:cNvPr id="3074" name="Picture 2" descr="https://encrypted-tbn2.gstatic.com/images?q=tbn:ANd9GcRmL1Iooxhzz6oMcPkz7wk5w8Hhc4VR7y8E-uC74hSFxSRzmZ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12" y="3740269"/>
            <a:ext cx="6096000" cy="30415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75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08212" y="457200"/>
            <a:ext cx="9448800" cy="914400"/>
          </a:xfrm>
        </p:spPr>
        <p:txBody>
          <a:bodyPr>
            <a:normAutofit/>
          </a:bodyPr>
          <a:lstStyle/>
          <a:p>
            <a:pPr algn="ctr" eaLnBrk="1" hangingPunct="1"/>
            <a:r>
              <a:rPr lang="en-US" sz="5400" dirty="0" smtClean="0"/>
              <a:t>Electrical Safety</a:t>
            </a:r>
            <a:endParaRPr lang="en-CA" sz="4800" dirty="0"/>
          </a:p>
        </p:txBody>
      </p:sp>
      <p:sp>
        <p:nvSpPr>
          <p:cNvPr id="23555" name="Rectangle 3"/>
          <p:cNvSpPr>
            <a:spLocks noGrp="1" noChangeArrowheads="1"/>
          </p:cNvSpPr>
          <p:nvPr>
            <p:ph idx="1"/>
          </p:nvPr>
        </p:nvSpPr>
        <p:spPr>
          <a:xfrm>
            <a:off x="-1" y="1600200"/>
            <a:ext cx="12188825" cy="4495800"/>
          </a:xfrm>
        </p:spPr>
        <p:txBody>
          <a:bodyPr>
            <a:normAutofit/>
          </a:bodyPr>
          <a:lstStyle/>
          <a:p>
            <a:pPr eaLnBrk="1" hangingPunct="1"/>
            <a:r>
              <a:rPr lang="en-CA" sz="4000" b="1" dirty="0" smtClean="0"/>
              <a:t>Short Circuit: </a:t>
            </a:r>
            <a:r>
              <a:rPr lang="en-CA" sz="4000" dirty="0" smtClean="0"/>
              <a:t>Current </a:t>
            </a:r>
            <a:r>
              <a:rPr lang="en-CA" sz="4000" b="1" dirty="0" smtClean="0">
                <a:solidFill>
                  <a:srgbClr val="FFC000"/>
                </a:solidFill>
              </a:rPr>
              <a:t>bypasses</a:t>
            </a:r>
            <a:r>
              <a:rPr lang="en-CA" sz="4000" dirty="0" smtClean="0"/>
              <a:t> normal circuit and takes the shortest route</a:t>
            </a:r>
          </a:p>
          <a:p>
            <a:pPr lvl="1" eaLnBrk="1" hangingPunct="1"/>
            <a:r>
              <a:rPr lang="en-CA" sz="3600" dirty="0" smtClean="0"/>
              <a:t>Downed power lines will allow the electricity to move outside the circuit</a:t>
            </a:r>
          </a:p>
        </p:txBody>
      </p:sp>
      <p:pic>
        <p:nvPicPr>
          <p:cNvPr id="98306" name="Picture 2" descr="http://t3.gstatic.com/images?q=tbn:ANd9GcRMVYKSuECLSZOU9Sms6Ask9y07AbMdmzYoSNRuII6mdN7X4G9DAw"/>
          <p:cNvPicPr>
            <a:picLocks noChangeAspect="1" noChangeArrowheads="1"/>
          </p:cNvPicPr>
          <p:nvPr/>
        </p:nvPicPr>
        <p:blipFill rotWithShape="1">
          <a:blip r:embed="rId2" cstate="print"/>
          <a:srcRect b="28947"/>
          <a:stretch/>
        </p:blipFill>
        <p:spPr bwMode="auto">
          <a:xfrm>
            <a:off x="6780212" y="3838820"/>
            <a:ext cx="5408612" cy="2909712"/>
          </a:xfrm>
          <a:prstGeom prst="rect">
            <a:avLst/>
          </a:prstGeom>
          <a:ln>
            <a:noFill/>
          </a:ln>
          <a:effectLst>
            <a:softEdge rad="112500"/>
          </a:effectLst>
        </p:spPr>
      </p:pic>
      <p:pic>
        <p:nvPicPr>
          <p:cNvPr id="4100" name="Picture 4" descr="https://encrypted-tbn0.gstatic.com/images?q=tbn:ANd9GcRNxefaL2bTqU9lSHeFND3w9pPFXR8sH4cHHS3W6cnsX-Q43x9H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3838820"/>
            <a:ext cx="6780214" cy="29097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43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355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355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355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355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355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3555"/>
                        </p:tgtEl>
                        <p:attrNameLst>
                          <p:attrName>style.visibility</p:attrName>
                        </p:attrNameLst>
                      </p:cBhvr>
                      <p:to>
                        <p:strVal val="visible"/>
                      </p:to>
                    </p:set>
                  </p:childTnLst>
                </p:cTn>
              </p:par>
            </p:tnLst>
          </p:tmpl>
        </p:tmplLst>
      </p:b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3012" y="609600"/>
            <a:ext cx="8839200" cy="914400"/>
          </a:xfrm>
        </p:spPr>
        <p:txBody>
          <a:bodyPr>
            <a:noAutofit/>
          </a:bodyPr>
          <a:lstStyle/>
          <a:p>
            <a:pPr algn="ctr"/>
            <a:r>
              <a:rPr lang="en-CA" sz="4400" dirty="0" smtClean="0"/>
              <a:t>Insulators vs. Conductors</a:t>
            </a:r>
            <a:endParaRPr lang="en-CA" sz="4400" dirty="0"/>
          </a:p>
        </p:txBody>
      </p:sp>
      <p:sp>
        <p:nvSpPr>
          <p:cNvPr id="3" name="Content Placeholder 2"/>
          <p:cNvSpPr>
            <a:spLocks noGrp="1"/>
          </p:cNvSpPr>
          <p:nvPr>
            <p:ph idx="1"/>
          </p:nvPr>
        </p:nvSpPr>
        <p:spPr>
          <a:xfrm>
            <a:off x="-10174" y="1614152"/>
            <a:ext cx="8077200" cy="5257800"/>
          </a:xfrm>
        </p:spPr>
        <p:txBody>
          <a:bodyPr>
            <a:normAutofit/>
          </a:bodyPr>
          <a:lstStyle/>
          <a:p>
            <a:r>
              <a:rPr lang="en-CA" sz="3600" dirty="0" smtClean="0"/>
              <a:t>Rubber soled shoes or car tires may provide </a:t>
            </a:r>
            <a:r>
              <a:rPr lang="en-CA" sz="3600" b="1" dirty="0" smtClean="0">
                <a:solidFill>
                  <a:srgbClr val="FFC000"/>
                </a:solidFill>
              </a:rPr>
              <a:t>some</a:t>
            </a:r>
            <a:r>
              <a:rPr lang="en-CA" sz="3600" dirty="0" smtClean="0"/>
              <a:t> protection from a shock</a:t>
            </a:r>
          </a:p>
          <a:p>
            <a:r>
              <a:rPr lang="en-CA" sz="3600" dirty="0" smtClean="0"/>
              <a:t>Other substances may come into play, wet or damp soil will conduct better than dry soil</a:t>
            </a:r>
          </a:p>
          <a:p>
            <a:pPr lvl="1"/>
            <a:r>
              <a:rPr lang="en-CA" sz="3200" dirty="0" smtClean="0"/>
              <a:t>Example if you touch an electric</a:t>
            </a:r>
          </a:p>
          <a:p>
            <a:pPr marL="457200" lvl="1" indent="0">
              <a:buNone/>
            </a:pPr>
            <a:r>
              <a:rPr lang="en-CA" sz="3200" dirty="0" smtClean="0"/>
              <a:t> fence on  a dry day, the shock</a:t>
            </a:r>
          </a:p>
          <a:p>
            <a:pPr marL="457200" lvl="1" indent="0">
              <a:buNone/>
            </a:pPr>
            <a:r>
              <a:rPr lang="en-CA" sz="3200" dirty="0" smtClean="0"/>
              <a:t> will be less than the same fence </a:t>
            </a:r>
          </a:p>
          <a:p>
            <a:pPr marL="457200" lvl="1" indent="0">
              <a:buNone/>
            </a:pPr>
            <a:r>
              <a:rPr lang="en-CA" sz="3200" dirty="0" smtClean="0"/>
              <a:t>on a damp day with muddy ground</a:t>
            </a:r>
            <a:endParaRPr lang="en-CA" sz="3200" dirty="0"/>
          </a:p>
        </p:txBody>
      </p:sp>
      <p:pic>
        <p:nvPicPr>
          <p:cNvPr id="5124" name="Picture 4" descr="https://encrypted-tbn1.gstatic.com/images?q=tbn:ANd9GcQiYlcRo6nkPzolkvlrjQdn01iyN-409B4x3B0LqsQnDESyy23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812" y="1581176"/>
            <a:ext cx="4418013" cy="53208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76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5812" y="228600"/>
            <a:ext cx="7772400" cy="914400"/>
          </a:xfrm>
        </p:spPr>
        <p:txBody>
          <a:bodyPr>
            <a:normAutofit/>
          </a:bodyPr>
          <a:lstStyle/>
          <a:p>
            <a:pPr algn="ctr"/>
            <a:r>
              <a:rPr lang="en-US" sz="4800" dirty="0" smtClean="0"/>
              <a:t>Protect Yourself</a:t>
            </a:r>
            <a:endParaRPr lang="en-US" sz="4800" dirty="0"/>
          </a:p>
        </p:txBody>
      </p:sp>
      <p:sp>
        <p:nvSpPr>
          <p:cNvPr id="3" name="Content Placeholder 2"/>
          <p:cNvSpPr>
            <a:spLocks noGrp="1"/>
          </p:cNvSpPr>
          <p:nvPr>
            <p:ph idx="1"/>
          </p:nvPr>
        </p:nvSpPr>
        <p:spPr>
          <a:xfrm>
            <a:off x="0" y="990600"/>
            <a:ext cx="12571412" cy="5867400"/>
          </a:xfrm>
        </p:spPr>
        <p:txBody>
          <a:bodyPr>
            <a:noAutofit/>
          </a:bodyPr>
          <a:lstStyle/>
          <a:p>
            <a:r>
              <a:rPr lang="en-US" sz="3200" dirty="0" smtClean="0"/>
              <a:t>Never handle electrical devices when you are wet or around water</a:t>
            </a:r>
          </a:p>
          <a:p>
            <a:r>
              <a:rPr lang="en-US" sz="3200" dirty="0" smtClean="0"/>
              <a:t>Don’t use any power cord that is frayed</a:t>
            </a:r>
          </a:p>
          <a:p>
            <a:r>
              <a:rPr lang="en-US" sz="3200" dirty="0" smtClean="0"/>
              <a:t>Always unplug before tampering</a:t>
            </a:r>
          </a:p>
          <a:p>
            <a:r>
              <a:rPr lang="en-US" sz="3200" dirty="0" smtClean="0"/>
              <a:t>Don’t stick items in power outlets</a:t>
            </a:r>
          </a:p>
          <a:p>
            <a:r>
              <a:rPr lang="en-US" sz="3200" dirty="0" smtClean="0"/>
              <a:t>Don’t overload circuits</a:t>
            </a:r>
          </a:p>
          <a:p>
            <a:r>
              <a:rPr lang="en-US" sz="3200" dirty="0" smtClean="0"/>
              <a:t>Stay away from power lines</a:t>
            </a:r>
          </a:p>
          <a:p>
            <a:r>
              <a:rPr lang="en-US" sz="3200" dirty="0" smtClean="0"/>
              <a:t>Don’t bypass safety features</a:t>
            </a:r>
          </a:p>
          <a:p>
            <a:r>
              <a:rPr lang="en-US" sz="3200" dirty="0" smtClean="0"/>
              <a:t>Pull on the plug not the cord</a:t>
            </a:r>
          </a:p>
          <a:p>
            <a:r>
              <a:rPr lang="en-US" sz="3200" dirty="0" smtClean="0"/>
              <a:t>Never remove the third prong </a:t>
            </a:r>
            <a:endParaRPr lang="en-US" sz="3200" dirty="0"/>
          </a:p>
        </p:txBody>
      </p:sp>
    </p:spTree>
    <p:extLst>
      <p:ext uri="{BB962C8B-B14F-4D97-AF65-F5344CB8AC3E}">
        <p14:creationId xmlns:p14="http://schemas.microsoft.com/office/powerpoint/2010/main" val="337047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08212" y="152400"/>
            <a:ext cx="7848600" cy="914400"/>
          </a:xfrm>
        </p:spPr>
        <p:txBody>
          <a:bodyPr>
            <a:normAutofit/>
          </a:bodyPr>
          <a:lstStyle/>
          <a:p>
            <a:pPr algn="ctr" eaLnBrk="1" hangingPunct="1"/>
            <a:r>
              <a:rPr lang="en-US" sz="4400" dirty="0" smtClean="0"/>
              <a:t>Electrical Safety</a:t>
            </a:r>
            <a:endParaRPr lang="en-CA" sz="4000" dirty="0"/>
          </a:p>
        </p:txBody>
      </p:sp>
      <p:sp>
        <p:nvSpPr>
          <p:cNvPr id="25603" name="Rectangle 3"/>
          <p:cNvSpPr>
            <a:spLocks noGrp="1" noChangeArrowheads="1"/>
          </p:cNvSpPr>
          <p:nvPr>
            <p:ph idx="1"/>
          </p:nvPr>
        </p:nvSpPr>
        <p:spPr>
          <a:xfrm>
            <a:off x="-1" y="1714500"/>
            <a:ext cx="12188825" cy="4038600"/>
          </a:xfrm>
        </p:spPr>
        <p:txBody>
          <a:bodyPr/>
          <a:lstStyle/>
          <a:p>
            <a:pPr eaLnBrk="1" hangingPunct="1"/>
            <a:r>
              <a:rPr lang="en-US" sz="4800" b="1" dirty="0" smtClean="0"/>
              <a:t>Fuses &amp; Breakers </a:t>
            </a:r>
            <a:r>
              <a:rPr lang="en-US" sz="4800" dirty="0" smtClean="0"/>
              <a:t>– devices that will </a:t>
            </a:r>
            <a:r>
              <a:rPr lang="en-US" sz="4800" b="1" dirty="0" smtClean="0">
                <a:solidFill>
                  <a:srgbClr val="FFC000"/>
                </a:solidFill>
              </a:rPr>
              <a:t>break a circuit</a:t>
            </a:r>
            <a:r>
              <a:rPr lang="en-US" sz="4800" dirty="0" smtClean="0"/>
              <a:t> if it becomes overloaded </a:t>
            </a:r>
            <a:r>
              <a:rPr lang="en-US" sz="4800" dirty="0"/>
              <a:t>(ie. too much current flowing)</a:t>
            </a:r>
          </a:p>
          <a:p>
            <a:pPr eaLnBrk="1" hangingPunct="1">
              <a:buFontTx/>
              <a:buNone/>
            </a:pPr>
            <a:r>
              <a:rPr lang="en-US" dirty="0"/>
              <a:t>[Read p 286]</a:t>
            </a:r>
            <a:endParaRPr lang="en-CA" dirty="0"/>
          </a:p>
        </p:txBody>
      </p:sp>
      <p:pic>
        <p:nvPicPr>
          <p:cNvPr id="34821" name="Picture 5" descr="C:\My Files\School\Science 9\Unit D Electrical\Pics\fuses.jpg"/>
          <p:cNvPicPr>
            <a:picLocks noChangeAspect="1" noChangeArrowheads="1"/>
          </p:cNvPicPr>
          <p:nvPr/>
        </p:nvPicPr>
        <p:blipFill>
          <a:blip r:embed="rId2" cstate="print"/>
          <a:srcRect/>
          <a:stretch>
            <a:fillRect/>
          </a:stretch>
        </p:blipFill>
        <p:spPr bwMode="auto">
          <a:xfrm>
            <a:off x="4418012" y="3048000"/>
            <a:ext cx="3733800" cy="3733800"/>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0726" y="3046646"/>
            <a:ext cx="4068098" cy="3735154"/>
          </a:xfrm>
          <a:prstGeom prst="rect">
            <a:avLst/>
          </a:prstGeom>
        </p:spPr>
      </p:pic>
    </p:spTree>
    <p:extLst>
      <p:ext uri="{BB962C8B-B14F-4D97-AF65-F5344CB8AC3E}">
        <p14:creationId xmlns:p14="http://schemas.microsoft.com/office/powerpoint/2010/main" val="89981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560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560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560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560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560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5603"/>
                        </p:tgtEl>
                        <p:attrNameLst>
                          <p:attrName>style.visibility</p:attrName>
                        </p:attrNameLst>
                      </p:cBhvr>
                      <p:to>
                        <p:strVal val="visible"/>
                      </p:to>
                    </p:set>
                  </p:childTnLst>
                </p:cTn>
              </p:par>
            </p:tnLst>
          </p:tmpl>
        </p:tmplLst>
      </p:b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3412" y="650158"/>
            <a:ext cx="7772400" cy="914400"/>
          </a:xfrm>
        </p:spPr>
        <p:txBody>
          <a:bodyPr>
            <a:normAutofit/>
          </a:bodyPr>
          <a:lstStyle/>
          <a:p>
            <a:pPr algn="ctr"/>
            <a:r>
              <a:rPr lang="en-CA" sz="5400" dirty="0" smtClean="0"/>
              <a:t>Fuses</a:t>
            </a:r>
            <a:endParaRPr lang="en-CA" sz="5400" dirty="0"/>
          </a:p>
        </p:txBody>
      </p:sp>
      <p:sp>
        <p:nvSpPr>
          <p:cNvPr id="3" name="Content Placeholder 2"/>
          <p:cNvSpPr>
            <a:spLocks noGrp="1"/>
          </p:cNvSpPr>
          <p:nvPr>
            <p:ph idx="1"/>
          </p:nvPr>
        </p:nvSpPr>
        <p:spPr>
          <a:xfrm>
            <a:off x="150812" y="1564558"/>
            <a:ext cx="11963400" cy="4607642"/>
          </a:xfrm>
        </p:spPr>
        <p:txBody>
          <a:bodyPr>
            <a:normAutofit/>
          </a:bodyPr>
          <a:lstStyle/>
          <a:p>
            <a:r>
              <a:rPr lang="en-CA" sz="4400" dirty="0" smtClean="0"/>
              <a:t>A device with a </a:t>
            </a:r>
            <a:r>
              <a:rPr lang="en-CA" sz="4400" b="1" dirty="0" smtClean="0">
                <a:solidFill>
                  <a:srgbClr val="FFC000"/>
                </a:solidFill>
              </a:rPr>
              <a:t>metal strip </a:t>
            </a:r>
            <a:r>
              <a:rPr lang="en-CA" sz="4400" dirty="0" smtClean="0"/>
              <a:t>having  a lower melting point than the wire it is connected to</a:t>
            </a:r>
          </a:p>
          <a:p>
            <a:r>
              <a:rPr lang="en-CA" sz="4400" dirty="0" smtClean="0"/>
              <a:t>The metal strip </a:t>
            </a:r>
            <a:r>
              <a:rPr lang="en-CA" sz="4400" b="1" dirty="0" smtClean="0">
                <a:solidFill>
                  <a:srgbClr val="FFC000"/>
                </a:solidFill>
              </a:rPr>
              <a:t>melts</a:t>
            </a:r>
            <a:r>
              <a:rPr lang="en-CA" sz="4400" dirty="0" smtClean="0"/>
              <a:t> before the wire overheats</a:t>
            </a:r>
          </a:p>
          <a:p>
            <a:r>
              <a:rPr lang="en-CA" sz="4400" dirty="0" smtClean="0"/>
              <a:t>This causes a </a:t>
            </a:r>
            <a:r>
              <a:rPr lang="en-CA" sz="4400" b="1" dirty="0" smtClean="0">
                <a:solidFill>
                  <a:srgbClr val="FFC000"/>
                </a:solidFill>
              </a:rPr>
              <a:t>break in the flow </a:t>
            </a:r>
            <a:r>
              <a:rPr lang="en-CA" sz="4400" dirty="0" smtClean="0"/>
              <a:t>of electricity</a:t>
            </a:r>
          </a:p>
          <a:p>
            <a:r>
              <a:rPr lang="en-CA" sz="4400" dirty="0" smtClean="0"/>
              <a:t>A fuse </a:t>
            </a:r>
            <a:r>
              <a:rPr lang="en-CA" sz="4400" b="1" dirty="0" smtClean="0">
                <a:solidFill>
                  <a:srgbClr val="FFC000"/>
                </a:solidFill>
              </a:rPr>
              <a:t>cannot be reused </a:t>
            </a:r>
            <a:endParaRPr lang="en-CA" sz="4400" b="1" dirty="0">
              <a:solidFill>
                <a:srgbClr val="FFC000"/>
              </a:solidFill>
            </a:endParaRPr>
          </a:p>
        </p:txBody>
      </p:sp>
      <p:pic>
        <p:nvPicPr>
          <p:cNvPr id="6146" name="Picture 2" descr="https://encrypted-tbn3.gstatic.com/images?q=tbn:ANd9GcQLE_z1_dfF_kv84BHZlcqkYUYPoUWs3Tmyf6UFaWIyIx3NpF7BbA"/>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6889" l="2667" r="100000"/>
                    </a14:imgEffect>
                  </a14:imgLayer>
                </a14:imgProps>
              </a:ext>
              <a:ext uri="{28A0092B-C50C-407E-A947-70E740481C1C}">
                <a14:useLocalDpi xmlns:a14="http://schemas.microsoft.com/office/drawing/2010/main" val="0"/>
              </a:ext>
            </a:extLst>
          </a:blip>
          <a:srcRect/>
          <a:stretch>
            <a:fillRect/>
          </a:stretch>
        </p:blipFill>
        <p:spPr bwMode="auto">
          <a:xfrm>
            <a:off x="8683625" y="3384755"/>
            <a:ext cx="35052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61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533400"/>
            <a:ext cx="7772400" cy="914400"/>
          </a:xfrm>
        </p:spPr>
        <p:txBody>
          <a:bodyPr>
            <a:normAutofit/>
          </a:bodyPr>
          <a:lstStyle/>
          <a:p>
            <a:pPr algn="ctr"/>
            <a:r>
              <a:rPr lang="en-CA" sz="5400" dirty="0" smtClean="0"/>
              <a:t>Circuit Breaker</a:t>
            </a:r>
            <a:endParaRPr lang="en-CA" sz="5400" dirty="0"/>
          </a:p>
        </p:txBody>
      </p:sp>
      <p:sp>
        <p:nvSpPr>
          <p:cNvPr id="3" name="Content Placeholder 2"/>
          <p:cNvSpPr>
            <a:spLocks noGrp="1"/>
          </p:cNvSpPr>
          <p:nvPr>
            <p:ph idx="1"/>
          </p:nvPr>
        </p:nvSpPr>
        <p:spPr>
          <a:xfrm>
            <a:off x="188912" y="1600200"/>
            <a:ext cx="11849100" cy="4869873"/>
          </a:xfrm>
        </p:spPr>
        <p:txBody>
          <a:bodyPr>
            <a:normAutofit/>
          </a:bodyPr>
          <a:lstStyle/>
          <a:p>
            <a:r>
              <a:rPr lang="en-CA" sz="4000" dirty="0" smtClean="0"/>
              <a:t>Have  a special metal that triggers a </a:t>
            </a:r>
            <a:r>
              <a:rPr lang="en-CA" sz="4000" b="1" dirty="0" smtClean="0">
                <a:solidFill>
                  <a:srgbClr val="FFC000"/>
                </a:solidFill>
              </a:rPr>
              <a:t>spring</a:t>
            </a:r>
            <a:r>
              <a:rPr lang="en-CA" sz="4000" dirty="0" smtClean="0"/>
              <a:t> if too much electricity passes through </a:t>
            </a:r>
          </a:p>
          <a:p>
            <a:r>
              <a:rPr lang="en-CA" sz="4000" dirty="0" smtClean="0"/>
              <a:t>The surge produces heat that causes the strip to bend (Flips the breaker and breaks the circuit)</a:t>
            </a:r>
            <a:endParaRPr lang="en-CA" sz="4000" dirty="0"/>
          </a:p>
        </p:txBody>
      </p:sp>
      <p:pic>
        <p:nvPicPr>
          <p:cNvPr id="7170" name="Picture 2" descr="https://encrypted-tbn3.gstatic.com/images?q=tbn:ANd9GcQmPEJeHWeHBFqEDfT3qaj9N01YuFwZblRKtzQNvQySEc7yO6b-x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612" y="4029605"/>
            <a:ext cx="5486400" cy="26759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2" name="Picture 4" descr="https://encrypted-tbn2.gstatic.com/images?q=tbn:ANd9GcTiRjhouJcYDBm_GXXXQyfaHngsXp6ljVC-IXHn4NxlEEWKFXzM0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800"/>
            <a:ext cx="6551612" cy="2743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45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228600"/>
            <a:ext cx="7772400" cy="914400"/>
          </a:xfrm>
        </p:spPr>
        <p:txBody>
          <a:bodyPr>
            <a:normAutofit/>
          </a:bodyPr>
          <a:lstStyle/>
          <a:p>
            <a:pPr algn="ctr"/>
            <a:r>
              <a:rPr lang="en-CA" sz="4800" dirty="0" smtClean="0"/>
              <a:t>3 Prong Plugs</a:t>
            </a:r>
            <a:endParaRPr lang="en-CA" sz="4800" dirty="0"/>
          </a:p>
        </p:txBody>
      </p:sp>
      <p:sp>
        <p:nvSpPr>
          <p:cNvPr id="3" name="Content Placeholder 2"/>
          <p:cNvSpPr>
            <a:spLocks noGrp="1"/>
          </p:cNvSpPr>
          <p:nvPr>
            <p:ph idx="1"/>
          </p:nvPr>
        </p:nvSpPr>
        <p:spPr>
          <a:xfrm>
            <a:off x="-1" y="1600200"/>
            <a:ext cx="12188825" cy="4572000"/>
          </a:xfrm>
        </p:spPr>
        <p:txBody>
          <a:bodyPr>
            <a:normAutofit/>
          </a:bodyPr>
          <a:lstStyle/>
          <a:p>
            <a:r>
              <a:rPr lang="en-CA" sz="4400" dirty="0" smtClean="0"/>
              <a:t>3-prong plugs provide an </a:t>
            </a:r>
            <a:r>
              <a:rPr lang="en-CA" sz="4400" b="1" dirty="0" smtClean="0">
                <a:solidFill>
                  <a:srgbClr val="FFC000"/>
                </a:solidFill>
              </a:rPr>
              <a:t>alternative</a:t>
            </a:r>
            <a:r>
              <a:rPr lang="en-CA" sz="4400" dirty="0" smtClean="0"/>
              <a:t> way for the electricity if there is a short</a:t>
            </a:r>
          </a:p>
          <a:p>
            <a:pPr lvl="1"/>
            <a:r>
              <a:rPr lang="en-CA" sz="4000" dirty="0" smtClean="0"/>
              <a:t>3</a:t>
            </a:r>
            <a:r>
              <a:rPr lang="en-CA" sz="4000" baseline="30000" dirty="0" smtClean="0"/>
              <a:t>rd</a:t>
            </a:r>
            <a:r>
              <a:rPr lang="en-CA" sz="4000" dirty="0" smtClean="0"/>
              <a:t> prong is a </a:t>
            </a:r>
            <a:r>
              <a:rPr lang="en-CA" sz="4000" b="1" dirty="0" smtClean="0">
                <a:solidFill>
                  <a:srgbClr val="FFC000"/>
                </a:solidFill>
              </a:rPr>
              <a:t>ground wire </a:t>
            </a:r>
            <a:r>
              <a:rPr lang="en-CA" sz="4000" dirty="0" smtClean="0">
                <a:sym typeface="Wingdings" pitchFamily="2" charset="2"/>
              </a:rPr>
              <a:t> carries an overload of current away from the circuit</a:t>
            </a:r>
            <a:endParaRPr lang="en-CA" sz="4000" dirty="0"/>
          </a:p>
        </p:txBody>
      </p:sp>
      <p:pic>
        <p:nvPicPr>
          <p:cNvPr id="8194" name="Picture 2" descr="https://encrypted-tbn0.gstatic.com/images?q=tbn:ANd9GcRtJuXpFzLKBkERQ7_24mYzaeDWAdoGUiEnAHGeqBjHOPEOyOA2NA"/>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791" b="100000" l="0" r="97490"/>
                    </a14:imgEffect>
                  </a14:imgLayer>
                </a14:imgProps>
              </a:ext>
              <a:ext uri="{28A0092B-C50C-407E-A947-70E740481C1C}">
                <a14:useLocalDpi xmlns:a14="http://schemas.microsoft.com/office/drawing/2010/main" val="0"/>
              </a:ext>
            </a:extLst>
          </a:blip>
          <a:srcRect/>
          <a:stretch>
            <a:fillRect/>
          </a:stretch>
        </p:blipFill>
        <p:spPr bwMode="auto">
          <a:xfrm>
            <a:off x="5559425" y="3577088"/>
            <a:ext cx="3505200" cy="30945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4265612" y="4724400"/>
            <a:ext cx="1524000" cy="1447800"/>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a:off x="2589212" y="4267200"/>
            <a:ext cx="2209800" cy="523220"/>
          </a:xfrm>
          <a:prstGeom prst="rect">
            <a:avLst/>
          </a:prstGeom>
          <a:noFill/>
        </p:spPr>
        <p:txBody>
          <a:bodyPr wrap="square" rtlCol="0">
            <a:spAutoFit/>
          </a:bodyPr>
          <a:lstStyle/>
          <a:p>
            <a:r>
              <a:rPr lang="en-CA" sz="2800" b="1" dirty="0">
                <a:solidFill>
                  <a:srgbClr val="FFFF00"/>
                </a:solidFill>
              </a:rPr>
              <a:t>Ground Wire</a:t>
            </a:r>
          </a:p>
        </p:txBody>
      </p:sp>
    </p:spTree>
    <p:extLst>
      <p:ext uri="{BB962C8B-B14F-4D97-AF65-F5344CB8AC3E}">
        <p14:creationId xmlns:p14="http://schemas.microsoft.com/office/powerpoint/2010/main" val="112559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08212" y="457200"/>
            <a:ext cx="7848600" cy="914400"/>
          </a:xfrm>
        </p:spPr>
        <p:txBody>
          <a:bodyPr>
            <a:noAutofit/>
          </a:bodyPr>
          <a:lstStyle/>
          <a:p>
            <a:pPr algn="ctr" eaLnBrk="1" hangingPunct="1"/>
            <a:r>
              <a:rPr lang="en-US" sz="6600" dirty="0" smtClean="0"/>
              <a:t>Your Task</a:t>
            </a:r>
            <a:endParaRPr lang="en-CA" sz="6000" dirty="0"/>
          </a:p>
        </p:txBody>
      </p:sp>
      <p:sp>
        <p:nvSpPr>
          <p:cNvPr id="27651" name="Rectangle 3"/>
          <p:cNvSpPr>
            <a:spLocks noGrp="1" noChangeArrowheads="1"/>
          </p:cNvSpPr>
          <p:nvPr>
            <p:ph idx="1"/>
          </p:nvPr>
        </p:nvSpPr>
        <p:spPr>
          <a:xfrm>
            <a:off x="0" y="1600200"/>
            <a:ext cx="9980612" cy="4495800"/>
          </a:xfrm>
        </p:spPr>
        <p:txBody>
          <a:bodyPr>
            <a:normAutofit/>
          </a:bodyPr>
          <a:lstStyle/>
          <a:p>
            <a:pPr eaLnBrk="1" hangingPunct="1">
              <a:buFontTx/>
              <a:buNone/>
            </a:pPr>
            <a:r>
              <a:rPr lang="en-US" sz="4800" dirty="0" smtClean="0"/>
              <a:t>Check &amp; Reflect  p 287  # 1 - 10</a:t>
            </a:r>
            <a:endParaRPr lang="en-CA" sz="4800" dirty="0" smtClean="0"/>
          </a:p>
        </p:txBody>
      </p:sp>
      <p:pic>
        <p:nvPicPr>
          <p:cNvPr id="36868" name="Picture 4" descr="C:\My Files\School\Science 9\Unit D Electrical\Pics\danger overhead.jpg"/>
          <p:cNvPicPr>
            <a:picLocks noChangeAspect="1" noChangeArrowheads="1"/>
          </p:cNvPicPr>
          <p:nvPr/>
        </p:nvPicPr>
        <p:blipFill>
          <a:blip r:embed="rId2" cstate="print"/>
          <a:srcRect/>
          <a:stretch>
            <a:fillRect/>
          </a:stretch>
        </p:blipFill>
        <p:spPr bwMode="auto">
          <a:xfrm>
            <a:off x="6339501" y="2795408"/>
            <a:ext cx="4953000" cy="3962840"/>
          </a:xfrm>
          <a:prstGeom prst="rect">
            <a:avLst/>
          </a:prstGeom>
          <a:ln>
            <a:noFill/>
          </a:ln>
          <a:effectLst>
            <a:softEdge rad="112500"/>
          </a:effectLst>
        </p:spPr>
      </p:pic>
      <p:pic>
        <p:nvPicPr>
          <p:cNvPr id="36869" name="Picture 5" descr="C:\My Files\School\Science 9\Unit D Electrical\Pics\danger.gif"/>
          <p:cNvPicPr>
            <a:picLocks noChangeAspect="1" noChangeArrowheads="1"/>
          </p:cNvPicPr>
          <p:nvPr/>
        </p:nvPicPr>
        <p:blipFill>
          <a:blip r:embed="rId3" cstate="print"/>
          <a:srcRect/>
          <a:stretch>
            <a:fillRect/>
          </a:stretch>
        </p:blipFill>
        <p:spPr bwMode="auto">
          <a:xfrm>
            <a:off x="608012" y="2600325"/>
            <a:ext cx="5105400" cy="4180046"/>
          </a:xfrm>
          <a:prstGeom prst="rect">
            <a:avLst/>
          </a:prstGeom>
          <a:noFill/>
          <a:ln w="9525">
            <a:noFill/>
            <a:miter lim="800000"/>
            <a:headEnd/>
            <a:tailEnd/>
          </a:ln>
        </p:spPr>
      </p:pic>
    </p:spTree>
    <p:extLst>
      <p:ext uri="{BB962C8B-B14F-4D97-AF65-F5344CB8AC3E}">
        <p14:creationId xmlns:p14="http://schemas.microsoft.com/office/powerpoint/2010/main" val="77749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765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765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765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765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765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7651"/>
                        </p:tgtEl>
                        <p:attrNameLst>
                          <p:attrName>style.visibility</p:attrName>
                        </p:attrNameLst>
                      </p:cBhvr>
                      <p:to>
                        <p:strVal val="visible"/>
                      </p:to>
                    </p:set>
                  </p:childTnLst>
                </p:cTn>
              </p:par>
            </p:tnLst>
          </p:tmpl>
        </p:tmplLst>
      </p:b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My Files\School\Science 9\Unit D Electrical\Pics\battery.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2588" y="2123768"/>
            <a:ext cx="7543800" cy="5029200"/>
          </a:xfrm>
          <a:prstGeom prst="rect">
            <a:avLst/>
          </a:prstGeom>
          <a:noFill/>
          <a:ln w="9525">
            <a:noFill/>
            <a:miter lim="800000"/>
            <a:headEnd/>
            <a:tailEnd/>
          </a:ln>
        </p:spPr>
      </p:pic>
      <p:sp>
        <p:nvSpPr>
          <p:cNvPr id="37891" name="Rectangle 3"/>
          <p:cNvSpPr>
            <a:spLocks noGrp="1" noChangeArrowheads="1"/>
          </p:cNvSpPr>
          <p:nvPr>
            <p:ph type="title"/>
          </p:nvPr>
        </p:nvSpPr>
        <p:spPr>
          <a:xfrm>
            <a:off x="2208212" y="457200"/>
            <a:ext cx="7543800" cy="914400"/>
          </a:xfrm>
        </p:spPr>
        <p:txBody>
          <a:bodyPr/>
          <a:lstStyle/>
          <a:p>
            <a:pPr algn="ctr" eaLnBrk="1" hangingPunct="1"/>
            <a:r>
              <a:rPr lang="en-US" dirty="0" smtClean="0"/>
              <a:t> </a:t>
            </a:r>
            <a:r>
              <a:rPr lang="en-US" sz="4800" dirty="0" smtClean="0"/>
              <a:t>Cells &amp; Batteries</a:t>
            </a:r>
            <a:endParaRPr lang="en-CA" sz="4000" dirty="0"/>
          </a:p>
        </p:txBody>
      </p:sp>
      <p:sp>
        <p:nvSpPr>
          <p:cNvPr id="28676" name="Rectangle 4"/>
          <p:cNvSpPr>
            <a:spLocks noGrp="1" noChangeArrowheads="1"/>
          </p:cNvSpPr>
          <p:nvPr>
            <p:ph idx="1"/>
          </p:nvPr>
        </p:nvSpPr>
        <p:spPr>
          <a:xfrm>
            <a:off x="455612" y="1818968"/>
            <a:ext cx="7772400" cy="609600"/>
          </a:xfrm>
        </p:spPr>
        <p:txBody>
          <a:bodyPr>
            <a:normAutofit lnSpcReduction="10000"/>
          </a:bodyPr>
          <a:lstStyle/>
          <a:p>
            <a:pPr eaLnBrk="1" hangingPunct="1"/>
            <a:r>
              <a:rPr lang="en-US" sz="4000" dirty="0" smtClean="0"/>
              <a:t>Wet Cells &amp; Dry Cells</a:t>
            </a:r>
          </a:p>
          <a:p>
            <a:pPr eaLnBrk="1" hangingPunct="1"/>
            <a:endParaRPr lang="en-US" dirty="0" smtClean="0"/>
          </a:p>
          <a:p>
            <a:pPr eaLnBrk="1" hangingPunct="1"/>
            <a:endParaRPr lang="en-CA" dirty="0" smtClean="0"/>
          </a:p>
        </p:txBody>
      </p:sp>
      <p:pic>
        <p:nvPicPr>
          <p:cNvPr id="92162" name="Picture 2" descr="http://t2.gstatic.com/images?q=tbn:ANd9GcS8QtcdN2udo-MUSwmkiqwEVR12uBtsFI0ztdz7y0qN7n75ALKGXw"/>
          <p:cNvPicPr>
            <a:picLocks noChangeAspect="1" noChangeArrowheads="1"/>
          </p:cNvPicPr>
          <p:nvPr/>
        </p:nvPicPr>
        <p:blipFill>
          <a:blip r:embed="rId3" cstate="print"/>
          <a:srcRect/>
          <a:stretch>
            <a:fillRect/>
          </a:stretch>
        </p:blipFill>
        <p:spPr bwMode="auto">
          <a:xfrm>
            <a:off x="7199312" y="1818968"/>
            <a:ext cx="3733800" cy="49592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70623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8676"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8676"/>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867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867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867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8676"/>
                        </p:tgtEl>
                        <p:attrNameLst>
                          <p:attrName>style.visibility</p:attrName>
                        </p:attrNameLst>
                      </p:cBhvr>
                      <p:to>
                        <p:strVal val="visible"/>
                      </p:to>
                    </p:set>
                  </p:childTnLst>
                </p:cTn>
              </p:par>
            </p:tnLst>
          </p:tmpl>
        </p:tmplLst>
      </p:b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304800"/>
            <a:ext cx="7772400" cy="914400"/>
          </a:xfrm>
        </p:spPr>
        <p:txBody>
          <a:bodyPr>
            <a:normAutofit/>
          </a:bodyPr>
          <a:lstStyle/>
          <a:p>
            <a:pPr algn="ctr"/>
            <a:r>
              <a:rPr lang="en-CA" sz="5400" dirty="0" smtClean="0"/>
              <a:t>Cells and Batteries</a:t>
            </a:r>
            <a:endParaRPr lang="en-CA" sz="5400" dirty="0"/>
          </a:p>
        </p:txBody>
      </p:sp>
      <p:sp>
        <p:nvSpPr>
          <p:cNvPr id="3" name="Content Placeholder 2"/>
          <p:cNvSpPr>
            <a:spLocks noGrp="1"/>
          </p:cNvSpPr>
          <p:nvPr>
            <p:ph idx="1"/>
          </p:nvPr>
        </p:nvSpPr>
        <p:spPr>
          <a:xfrm>
            <a:off x="32825" y="1600200"/>
            <a:ext cx="12156000" cy="5715000"/>
          </a:xfrm>
        </p:spPr>
        <p:txBody>
          <a:bodyPr>
            <a:normAutofit/>
          </a:bodyPr>
          <a:lstStyle/>
          <a:p>
            <a:r>
              <a:rPr lang="en-CA" sz="3600" dirty="0" smtClean="0"/>
              <a:t>Cells or </a:t>
            </a:r>
            <a:r>
              <a:rPr lang="en-CA" sz="3600" b="1" dirty="0" smtClean="0">
                <a:solidFill>
                  <a:srgbClr val="FFFF00"/>
                </a:solidFill>
              </a:rPr>
              <a:t>Electrochemical cells </a:t>
            </a:r>
            <a:r>
              <a:rPr lang="en-CA" sz="3600" dirty="0" smtClean="0"/>
              <a:t>are made up of several chemicals to produce a steady supply of electricity</a:t>
            </a:r>
          </a:p>
          <a:p>
            <a:r>
              <a:rPr lang="en-CA" sz="3600" dirty="0" smtClean="0"/>
              <a:t>A battery is made when </a:t>
            </a:r>
            <a:r>
              <a:rPr lang="en-CA" sz="3600" b="1" dirty="0" smtClean="0">
                <a:solidFill>
                  <a:srgbClr val="FFFF00"/>
                </a:solidFill>
              </a:rPr>
              <a:t>one or more cells </a:t>
            </a:r>
            <a:r>
              <a:rPr lang="en-CA" sz="3600" dirty="0" smtClean="0"/>
              <a:t>are connected together</a:t>
            </a:r>
          </a:p>
          <a:p>
            <a:pPr algn="ctr"/>
            <a:r>
              <a:rPr lang="en-CA" sz="3600" b="1" dirty="0" smtClean="0"/>
              <a:t>A cell or battery </a:t>
            </a:r>
            <a:r>
              <a:rPr lang="en-CA" sz="3600" b="1" dirty="0" smtClean="0">
                <a:solidFill>
                  <a:srgbClr val="FFFF00"/>
                </a:solidFill>
              </a:rPr>
              <a:t>converts chemical energy into electrical energy</a:t>
            </a:r>
          </a:p>
          <a:p>
            <a:pPr algn="ctr"/>
            <a:r>
              <a:rPr lang="en-CA" sz="3600" b="1" dirty="0" smtClean="0">
                <a:solidFill>
                  <a:srgbClr val="FFFF00"/>
                </a:solidFill>
              </a:rPr>
              <a:t>IMPORTANT: One is ALWAYS a CELL. A BATTERY is made up of TWO or MORE CELLS</a:t>
            </a:r>
            <a:endParaRPr lang="en-CA" sz="3600" b="1" dirty="0">
              <a:solidFill>
                <a:srgbClr val="FFFF00"/>
              </a:solidFill>
            </a:endParaRPr>
          </a:p>
        </p:txBody>
      </p:sp>
    </p:spTree>
    <p:extLst>
      <p:ext uri="{BB962C8B-B14F-4D97-AF65-F5344CB8AC3E}">
        <p14:creationId xmlns:p14="http://schemas.microsoft.com/office/powerpoint/2010/main" val="889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12" y="533400"/>
            <a:ext cx="6858000" cy="914400"/>
          </a:xfrm>
        </p:spPr>
        <p:txBody>
          <a:bodyPr>
            <a:normAutofit/>
          </a:bodyPr>
          <a:lstStyle/>
          <a:p>
            <a:r>
              <a:rPr lang="en-US" sz="4400" dirty="0" smtClean="0"/>
              <a:t>Electrochemical Cells</a:t>
            </a:r>
            <a:endParaRPr lang="en-US" sz="4400" dirty="0"/>
          </a:p>
        </p:txBody>
      </p:sp>
      <p:sp>
        <p:nvSpPr>
          <p:cNvPr id="3" name="Content Placeholder 2"/>
          <p:cNvSpPr>
            <a:spLocks noGrp="1"/>
          </p:cNvSpPr>
          <p:nvPr>
            <p:ph idx="1"/>
          </p:nvPr>
        </p:nvSpPr>
        <p:spPr>
          <a:xfrm>
            <a:off x="0" y="1676400"/>
            <a:ext cx="8039100" cy="5715000"/>
          </a:xfrm>
        </p:spPr>
        <p:txBody>
          <a:bodyPr>
            <a:normAutofit/>
          </a:bodyPr>
          <a:lstStyle/>
          <a:p>
            <a:r>
              <a:rPr lang="en-US" sz="6000" dirty="0"/>
              <a:t>Two metal </a:t>
            </a:r>
            <a:r>
              <a:rPr lang="en-US" sz="6000" b="1" i="1" dirty="0" smtClean="0">
                <a:solidFill>
                  <a:srgbClr val="FFFF00"/>
                </a:solidFill>
              </a:rPr>
              <a:t>electrodes</a:t>
            </a:r>
          </a:p>
          <a:p>
            <a:pPr marL="0" indent="0">
              <a:buNone/>
            </a:pPr>
            <a:r>
              <a:rPr lang="en-US" sz="6000" b="1" i="1" dirty="0" smtClean="0">
                <a:solidFill>
                  <a:srgbClr val="FFFF00"/>
                </a:solidFill>
              </a:rPr>
              <a:t> </a:t>
            </a:r>
            <a:r>
              <a:rPr lang="en-US" sz="6000" b="1" i="1" dirty="0">
                <a:solidFill>
                  <a:srgbClr val="FFFF00"/>
                </a:solidFill>
              </a:rPr>
              <a:t>(2 different metals) </a:t>
            </a:r>
            <a:r>
              <a:rPr lang="en-US" sz="6000" i="1" dirty="0" smtClean="0"/>
              <a:t>are surrounded </a:t>
            </a:r>
            <a:r>
              <a:rPr lang="en-US" sz="6000" i="1" dirty="0"/>
              <a:t>by an </a:t>
            </a:r>
            <a:r>
              <a:rPr lang="en-US" sz="6000" b="1" i="1" dirty="0">
                <a:solidFill>
                  <a:srgbClr val="FFFF00"/>
                </a:solidFill>
              </a:rPr>
              <a:t>electrolyte (</a:t>
            </a:r>
            <a:r>
              <a:rPr lang="en-US" sz="6000" b="1" dirty="0">
                <a:solidFill>
                  <a:srgbClr val="FFFF00"/>
                </a:solidFill>
              </a:rPr>
              <a:t>paste or </a:t>
            </a:r>
            <a:r>
              <a:rPr lang="en-US" sz="6000" b="1" dirty="0" smtClean="0">
                <a:solidFill>
                  <a:srgbClr val="FFFF00"/>
                </a:solidFill>
              </a:rPr>
              <a:t>liquid)</a:t>
            </a:r>
            <a:endParaRPr lang="en-US" sz="6000" b="1" dirty="0">
              <a:solidFill>
                <a:srgbClr val="FFFF00"/>
              </a:solidFill>
            </a:endParaRPr>
          </a:p>
          <a:p>
            <a:pPr marL="0" indent="0">
              <a:buNone/>
            </a:pPr>
            <a:r>
              <a:rPr lang="en-US" sz="4000" dirty="0"/>
              <a:t>	</a:t>
            </a:r>
          </a:p>
          <a:p>
            <a:pPr>
              <a:buNone/>
            </a:pPr>
            <a:endParaRPr lang="en-US" i="1" dirty="0"/>
          </a:p>
        </p:txBody>
      </p:sp>
      <p:pic>
        <p:nvPicPr>
          <p:cNvPr id="143362" name="Picture 2" descr="http://t2.gstatic.com/images?q=tbn:ANd9GcS7Tnp7Ev41UBXvQoa7bksIqdaHPNluB95zIlaMrcAuP3buqHw5Yw"/>
          <p:cNvPicPr>
            <a:picLocks noChangeAspect="1" noChangeArrowheads="1"/>
          </p:cNvPicPr>
          <p:nvPr/>
        </p:nvPicPr>
        <p:blipFill>
          <a:blip r:embed="rId3" cstate="print"/>
          <a:srcRect/>
          <a:stretch>
            <a:fillRect/>
          </a:stretch>
        </p:blipFill>
        <p:spPr bwMode="auto">
          <a:xfrm>
            <a:off x="7770811" y="0"/>
            <a:ext cx="4404135" cy="6858000"/>
          </a:xfrm>
          <a:prstGeom prst="rect">
            <a:avLst/>
          </a:prstGeom>
          <a:noFill/>
        </p:spPr>
      </p:pic>
    </p:spTree>
    <p:extLst>
      <p:ext uri="{BB962C8B-B14F-4D97-AF65-F5344CB8AC3E}">
        <p14:creationId xmlns:p14="http://schemas.microsoft.com/office/powerpoint/2010/main" val="352805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29699" name="Rectangle 3"/>
          <p:cNvSpPr>
            <a:spLocks noGrp="1" noChangeArrowheads="1"/>
          </p:cNvSpPr>
          <p:nvPr>
            <p:ph idx="1"/>
          </p:nvPr>
        </p:nvSpPr>
        <p:spPr>
          <a:xfrm>
            <a:off x="3328" y="1676400"/>
            <a:ext cx="8281834" cy="5181600"/>
          </a:xfrm>
        </p:spPr>
        <p:txBody>
          <a:bodyPr>
            <a:noAutofit/>
          </a:bodyPr>
          <a:lstStyle/>
          <a:p>
            <a:pPr eaLnBrk="1" hangingPunct="1"/>
            <a:r>
              <a:rPr lang="en-US" sz="5400" b="1" dirty="0" smtClean="0">
                <a:solidFill>
                  <a:srgbClr val="FFFF00"/>
                </a:solidFill>
              </a:rPr>
              <a:t>Dry Cells </a:t>
            </a:r>
            <a:r>
              <a:rPr lang="en-US" sz="5400" dirty="0" smtClean="0"/>
              <a:t>– chemicals in a </a:t>
            </a:r>
            <a:r>
              <a:rPr lang="en-US" sz="5400" b="1" dirty="0" smtClean="0">
                <a:solidFill>
                  <a:srgbClr val="FFFF00"/>
                </a:solidFill>
              </a:rPr>
              <a:t>paste</a:t>
            </a:r>
            <a:r>
              <a:rPr lang="en-US" sz="5400" dirty="0" smtClean="0"/>
              <a:t> transfer electrons </a:t>
            </a:r>
            <a:r>
              <a:rPr lang="en-US" sz="5400" b="1" i="1" u="sng" dirty="0" smtClean="0">
                <a:solidFill>
                  <a:srgbClr val="FFFF00"/>
                </a:solidFill>
              </a:rPr>
              <a:t>from the negative</a:t>
            </a:r>
            <a:r>
              <a:rPr lang="en-US" sz="5400" b="1" dirty="0" smtClean="0">
                <a:solidFill>
                  <a:srgbClr val="FFFF00"/>
                </a:solidFill>
              </a:rPr>
              <a:t> </a:t>
            </a:r>
            <a:r>
              <a:rPr lang="en-US" sz="5400" dirty="0" smtClean="0"/>
              <a:t>terminal through the conductor and load then </a:t>
            </a:r>
            <a:r>
              <a:rPr lang="en-US" sz="5400" b="1" i="1" u="sng" dirty="0" smtClean="0">
                <a:solidFill>
                  <a:srgbClr val="FFFF00"/>
                </a:solidFill>
              </a:rPr>
              <a:t>back to the positive</a:t>
            </a:r>
            <a:r>
              <a:rPr lang="en-US" sz="5400" dirty="0" smtClean="0"/>
              <a:t> terminal</a:t>
            </a:r>
          </a:p>
          <a:p>
            <a:pPr eaLnBrk="1" hangingPunct="1">
              <a:buNone/>
            </a:pPr>
            <a:endParaRPr lang="en-US" sz="4000" dirty="0" smtClean="0"/>
          </a:p>
        </p:txBody>
      </p:sp>
      <p:pic>
        <p:nvPicPr>
          <p:cNvPr id="38917" name="Picture 9" descr="C:\My Files\School\Science 9\Unit D Electrical\Pics\duracell.jpg"/>
          <p:cNvPicPr>
            <a:picLocks noChangeAspect="1" noChangeArrowheads="1"/>
          </p:cNvPicPr>
          <p:nvPr/>
        </p:nvPicPr>
        <p:blipFill>
          <a:blip r:embed="rId2" cstate="print"/>
          <a:srcRect/>
          <a:stretch>
            <a:fillRect/>
          </a:stretch>
        </p:blipFill>
        <p:spPr bwMode="auto">
          <a:xfrm>
            <a:off x="7999413" y="1676401"/>
            <a:ext cx="4189412" cy="5181599"/>
          </a:xfrm>
          <a:prstGeom prst="rect">
            <a:avLst/>
          </a:prstGeom>
          <a:ln>
            <a:noFill/>
          </a:ln>
          <a:effectLst>
            <a:softEdge rad="112500"/>
          </a:effectLst>
        </p:spPr>
      </p:pic>
    </p:spTree>
    <p:extLst>
      <p:ext uri="{BB962C8B-B14F-4D97-AF65-F5344CB8AC3E}">
        <p14:creationId xmlns:p14="http://schemas.microsoft.com/office/powerpoint/2010/main" val="288472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2969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2969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2969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2969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2969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29699"/>
                        </p:tgtEl>
                        <p:attrNameLst>
                          <p:attrName>style.visibility</p:attrName>
                        </p:attrNameLst>
                      </p:cBhvr>
                      <p:to>
                        <p:strVal val="visible"/>
                      </p:to>
                    </p:set>
                  </p:childTnLst>
                </p:cTn>
              </p:par>
            </p:tnLst>
          </p:tmpl>
        </p:tmplLst>
      </p:b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31747" name="Rectangle 3"/>
          <p:cNvSpPr>
            <a:spLocks noGrp="1" noChangeArrowheads="1"/>
          </p:cNvSpPr>
          <p:nvPr>
            <p:ph idx="1"/>
          </p:nvPr>
        </p:nvSpPr>
        <p:spPr>
          <a:xfrm>
            <a:off x="35282" y="1676400"/>
            <a:ext cx="8192729" cy="4572000"/>
          </a:xfrm>
        </p:spPr>
        <p:txBody>
          <a:bodyPr>
            <a:noAutofit/>
          </a:bodyPr>
          <a:lstStyle/>
          <a:p>
            <a:pPr eaLnBrk="1" hangingPunct="1"/>
            <a:r>
              <a:rPr lang="en-US" sz="6000" dirty="0" smtClean="0"/>
              <a:t>Remember that </a:t>
            </a:r>
            <a:r>
              <a:rPr lang="en-US" sz="6000" b="1" dirty="0" smtClean="0">
                <a:solidFill>
                  <a:srgbClr val="FFFF00"/>
                </a:solidFill>
              </a:rPr>
              <a:t>electrons </a:t>
            </a:r>
            <a:r>
              <a:rPr lang="en-US" sz="6000" b="1" dirty="0">
                <a:solidFill>
                  <a:srgbClr val="FFFF00"/>
                </a:solidFill>
              </a:rPr>
              <a:t>leave </a:t>
            </a:r>
            <a:r>
              <a:rPr lang="en-US" sz="6000" dirty="0"/>
              <a:t>from the </a:t>
            </a:r>
            <a:r>
              <a:rPr lang="en-US" sz="6000" b="1" dirty="0" smtClean="0">
                <a:solidFill>
                  <a:srgbClr val="FFFF00"/>
                </a:solidFill>
              </a:rPr>
              <a:t>negative</a:t>
            </a:r>
            <a:r>
              <a:rPr lang="en-US" sz="6000" dirty="0" smtClean="0"/>
              <a:t> </a:t>
            </a:r>
            <a:r>
              <a:rPr lang="en-US" sz="6000" dirty="0"/>
              <a:t>electrode and return to the </a:t>
            </a:r>
            <a:r>
              <a:rPr lang="en-US" sz="6000" dirty="0" smtClean="0"/>
              <a:t>positive </a:t>
            </a:r>
            <a:r>
              <a:rPr lang="en-US" sz="6000" dirty="0"/>
              <a:t>electrode</a:t>
            </a:r>
            <a:endParaRPr lang="en-CA" sz="6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412" y="1371600"/>
            <a:ext cx="4189413" cy="5486400"/>
          </a:xfrm>
          <a:prstGeom prst="rect">
            <a:avLst/>
          </a:prstGeom>
          <a:ln>
            <a:noFill/>
          </a:ln>
          <a:effectLst>
            <a:softEdge rad="112500"/>
          </a:effectLst>
        </p:spPr>
      </p:pic>
    </p:spTree>
    <p:extLst>
      <p:ext uri="{BB962C8B-B14F-4D97-AF65-F5344CB8AC3E}">
        <p14:creationId xmlns:p14="http://schemas.microsoft.com/office/powerpoint/2010/main" val="3724783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174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174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174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174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174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1747"/>
                        </p:tgtEl>
                        <p:attrNameLst>
                          <p:attrName>style.visibility</p:attrName>
                        </p:attrNameLst>
                      </p:cBhvr>
                      <p:to>
                        <p:strVal val="visible"/>
                      </p:to>
                    </p:set>
                  </p:childTnLst>
                </p:cTn>
              </p:par>
            </p:tnLst>
          </p:tmpl>
        </p:tmplLst>
      </p:b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32771" name="Rectangle 3"/>
          <p:cNvSpPr>
            <a:spLocks noGrp="1" noChangeArrowheads="1"/>
          </p:cNvSpPr>
          <p:nvPr>
            <p:ph idx="1"/>
          </p:nvPr>
        </p:nvSpPr>
        <p:spPr>
          <a:xfrm>
            <a:off x="-1" y="1524000"/>
            <a:ext cx="12188825" cy="4648200"/>
          </a:xfrm>
        </p:spPr>
        <p:txBody>
          <a:bodyPr>
            <a:normAutofit/>
          </a:bodyPr>
          <a:lstStyle/>
          <a:p>
            <a:pPr eaLnBrk="1" hangingPunct="1"/>
            <a:r>
              <a:rPr lang="en-US" sz="5400" b="1" dirty="0" smtClean="0">
                <a:solidFill>
                  <a:srgbClr val="FFFF00"/>
                </a:solidFill>
              </a:rPr>
              <a:t>Wet Cells </a:t>
            </a:r>
            <a:r>
              <a:rPr lang="en-US" sz="5400" dirty="0" smtClean="0"/>
              <a:t>– use a </a:t>
            </a:r>
            <a:r>
              <a:rPr lang="en-US" sz="5400" b="1" dirty="0" smtClean="0">
                <a:solidFill>
                  <a:srgbClr val="FFFF00"/>
                </a:solidFill>
              </a:rPr>
              <a:t>liquid electrolyte </a:t>
            </a:r>
            <a:r>
              <a:rPr lang="en-US" sz="5400" dirty="0" smtClean="0"/>
              <a:t>(acid) to allow transfer of electrons between the positive and negative electrodes</a:t>
            </a:r>
            <a:endParaRPr lang="en-CA" sz="5400" dirty="0" smtClean="0"/>
          </a:p>
        </p:txBody>
      </p:sp>
      <p:pic>
        <p:nvPicPr>
          <p:cNvPr id="41988" name="Picture 4" descr="C:\My Files\School\Science 9\Unit D Electrical\Pics\batterh3.jpg"/>
          <p:cNvPicPr>
            <a:picLocks noChangeAspect="1" noChangeArrowheads="1"/>
          </p:cNvPicPr>
          <p:nvPr/>
        </p:nvPicPr>
        <p:blipFill>
          <a:blip r:embed="rId2" cstate="print"/>
          <a:srcRect/>
          <a:stretch>
            <a:fillRect/>
          </a:stretch>
        </p:blipFill>
        <p:spPr bwMode="auto">
          <a:xfrm>
            <a:off x="1751012" y="3810000"/>
            <a:ext cx="8001000" cy="3013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0972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277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277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277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277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277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2771"/>
                        </p:tgtEl>
                        <p:attrNameLst>
                          <p:attrName>style.visibility</p:attrName>
                        </p:attrNameLst>
                      </p:cBhvr>
                      <p:to>
                        <p:strVal val="visible"/>
                      </p:to>
                    </p:set>
                  </p:childTnLst>
                </p:cTn>
              </p:par>
            </p:tnLst>
          </p:tmpl>
        </p:tmplLst>
      </p:b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905000"/>
            <a:ext cx="7696200" cy="4267200"/>
          </a:xfrm>
        </p:spPr>
        <p:txBody>
          <a:bodyPr/>
          <a:lstStyle/>
          <a:p>
            <a:r>
              <a:rPr lang="en-US" sz="7200" b="1" dirty="0">
                <a:solidFill>
                  <a:srgbClr val="FFFF00"/>
                </a:solidFill>
              </a:rPr>
              <a:t>Primary Cell </a:t>
            </a:r>
            <a:r>
              <a:rPr lang="en-US" sz="7200" dirty="0"/>
              <a:t>– a </a:t>
            </a:r>
            <a:r>
              <a:rPr lang="en-US" sz="7200" b="1" dirty="0">
                <a:solidFill>
                  <a:srgbClr val="FFFF00"/>
                </a:solidFill>
              </a:rPr>
              <a:t>non-rechargeable</a:t>
            </a:r>
            <a:r>
              <a:rPr lang="en-US" sz="7200" dirty="0"/>
              <a:t> battery</a:t>
            </a:r>
            <a:endParaRPr lang="en-CA" sz="7200" dirty="0"/>
          </a:p>
          <a:p>
            <a:endParaRPr lang="en-US" dirty="0"/>
          </a:p>
        </p:txBody>
      </p:sp>
      <p:pic>
        <p:nvPicPr>
          <p:cNvPr id="4" name="Picture 9" descr="C:\My Files\School\Science 9\Unit D Electrical\Pics\duracell.jpg"/>
          <p:cNvPicPr>
            <a:picLocks noChangeAspect="1" noChangeArrowheads="1"/>
          </p:cNvPicPr>
          <p:nvPr/>
        </p:nvPicPr>
        <p:blipFill>
          <a:blip r:embed="rId2" cstate="print"/>
          <a:srcRect/>
          <a:stretch>
            <a:fillRect/>
          </a:stretch>
        </p:blipFill>
        <p:spPr bwMode="auto">
          <a:xfrm>
            <a:off x="7953579" y="1676401"/>
            <a:ext cx="4189412" cy="5181599"/>
          </a:xfrm>
          <a:prstGeom prst="rect">
            <a:avLst/>
          </a:prstGeom>
          <a:ln>
            <a:noFill/>
          </a:ln>
          <a:effectLst>
            <a:softEdge rad="112500"/>
          </a:effectLst>
        </p:spPr>
      </p:pic>
    </p:spTree>
    <p:extLst>
      <p:ext uri="{BB962C8B-B14F-4D97-AF65-F5344CB8AC3E}">
        <p14:creationId xmlns:p14="http://schemas.microsoft.com/office/powerpoint/2010/main" val="13275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35843" name="Rectangle 3"/>
          <p:cNvSpPr>
            <a:spLocks noGrp="1" noChangeArrowheads="1"/>
          </p:cNvSpPr>
          <p:nvPr>
            <p:ph idx="1"/>
          </p:nvPr>
        </p:nvSpPr>
        <p:spPr>
          <a:xfrm>
            <a:off x="150812" y="1600200"/>
            <a:ext cx="11887200" cy="4572000"/>
          </a:xfrm>
        </p:spPr>
        <p:txBody>
          <a:bodyPr>
            <a:normAutofit/>
          </a:bodyPr>
          <a:lstStyle/>
          <a:p>
            <a:pPr eaLnBrk="1" hangingPunct="1"/>
            <a:r>
              <a:rPr lang="en-US" sz="4400" b="1" dirty="0" smtClean="0"/>
              <a:t>Rechargeable cells </a:t>
            </a:r>
            <a:r>
              <a:rPr lang="en-US" sz="4400" dirty="0" smtClean="0"/>
              <a:t>(</a:t>
            </a:r>
            <a:r>
              <a:rPr lang="en-US" sz="4400" b="1" dirty="0" smtClean="0">
                <a:solidFill>
                  <a:srgbClr val="FFFF00"/>
                </a:solidFill>
              </a:rPr>
              <a:t>secondary cells</a:t>
            </a:r>
            <a:r>
              <a:rPr lang="en-US" sz="4400" dirty="0" smtClean="0"/>
              <a:t>) – electrical energy is used to push electrons back to the source electrode</a:t>
            </a:r>
            <a:endParaRPr lang="en-CA" sz="4400" dirty="0" smtClean="0"/>
          </a:p>
        </p:txBody>
      </p:sp>
      <p:pic>
        <p:nvPicPr>
          <p:cNvPr id="45060" name="Picture 5" descr="C:\My Files\School\Science 9\Unit D Electrical\Pics\recharger.jpg"/>
          <p:cNvPicPr>
            <a:picLocks noChangeAspect="1" noChangeArrowheads="1"/>
          </p:cNvPicPr>
          <p:nvPr/>
        </p:nvPicPr>
        <p:blipFill>
          <a:blip r:embed="rId2" cstate="print"/>
          <a:srcRect/>
          <a:stretch>
            <a:fillRect/>
          </a:stretch>
        </p:blipFill>
        <p:spPr bwMode="auto">
          <a:xfrm>
            <a:off x="6399212" y="2895600"/>
            <a:ext cx="3733800" cy="3733800"/>
          </a:xfrm>
          <a:prstGeom prst="rect">
            <a:avLst/>
          </a:prstGeom>
          <a:ln>
            <a:noFill/>
          </a:ln>
          <a:effectLst>
            <a:softEdge rad="112500"/>
          </a:effectLst>
        </p:spPr>
      </p:pic>
      <p:pic>
        <p:nvPicPr>
          <p:cNvPr id="45061" name="Picture 6" descr="C:\My Files\School\Science 9\Unit D Electrical\Pics\recharge.jpg"/>
          <p:cNvPicPr>
            <a:picLocks noChangeAspect="1" noChangeArrowheads="1"/>
          </p:cNvPicPr>
          <p:nvPr/>
        </p:nvPicPr>
        <p:blipFill rotWithShape="1">
          <a:blip r:embed="rId3" cstate="print"/>
          <a:srcRect l="25582" t="12755" r="27061" b="16209"/>
          <a:stretch/>
        </p:blipFill>
        <p:spPr bwMode="auto">
          <a:xfrm>
            <a:off x="1279264" y="3577935"/>
            <a:ext cx="1932709" cy="2899065"/>
          </a:xfrm>
          <a:prstGeom prst="rect">
            <a:avLst/>
          </a:prstGeom>
          <a:ln>
            <a:noFill/>
          </a:ln>
          <a:effectLst>
            <a:softEdge rad="112500"/>
          </a:effectLst>
        </p:spPr>
      </p:pic>
      <p:sp>
        <p:nvSpPr>
          <p:cNvPr id="6" name="Rectangle 5"/>
          <p:cNvSpPr/>
          <p:nvPr/>
        </p:nvSpPr>
        <p:spPr>
          <a:xfrm>
            <a:off x="1522412" y="6396335"/>
            <a:ext cx="9144000" cy="369332"/>
          </a:xfrm>
          <a:prstGeom prst="rect">
            <a:avLst/>
          </a:prstGeom>
        </p:spPr>
        <p:txBody>
          <a:bodyPr wrap="square">
            <a:spAutoFit/>
          </a:bodyPr>
          <a:lstStyle/>
          <a:p>
            <a:r>
              <a:rPr lang="en-US" dirty="0">
                <a:hlinkClick r:id="rId4"/>
              </a:rPr>
              <a:t>http://www.youtube.com/watch?v=SMXBR_YFocs</a:t>
            </a:r>
            <a:r>
              <a:rPr lang="en-US" dirty="0"/>
              <a:t> </a:t>
            </a:r>
          </a:p>
        </p:txBody>
      </p:sp>
      <p:sp>
        <p:nvSpPr>
          <p:cNvPr id="7" name="TextBox 6"/>
          <p:cNvSpPr txBox="1"/>
          <p:nvPr/>
        </p:nvSpPr>
        <p:spPr>
          <a:xfrm>
            <a:off x="3656013" y="76201"/>
            <a:ext cx="4979697" cy="646331"/>
          </a:xfrm>
          <a:prstGeom prst="rect">
            <a:avLst/>
          </a:prstGeom>
          <a:noFill/>
        </p:spPr>
        <p:txBody>
          <a:bodyPr wrap="none" rtlCol="0">
            <a:spAutoFit/>
          </a:bodyPr>
          <a:lstStyle/>
          <a:p>
            <a:r>
              <a:rPr lang="en-US" dirty="0">
                <a:hlinkClick r:id="rId5"/>
              </a:rPr>
              <a:t>http://www.youtube.com/watch?v=gNnJ9t3HDQs</a:t>
            </a:r>
            <a:r>
              <a:rPr lang="en-US" dirty="0"/>
              <a:t> </a:t>
            </a:r>
          </a:p>
          <a:p>
            <a:endParaRPr lang="en-US" dirty="0"/>
          </a:p>
        </p:txBody>
      </p:sp>
    </p:spTree>
    <p:extLst>
      <p:ext uri="{BB962C8B-B14F-4D97-AF65-F5344CB8AC3E}">
        <p14:creationId xmlns:p14="http://schemas.microsoft.com/office/powerpoint/2010/main" val="336972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584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584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584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584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584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5843"/>
                        </p:tgtEl>
                        <p:attrNameLst>
                          <p:attrName>style.visibility</p:attrName>
                        </p:attrNameLst>
                      </p:cBhvr>
                      <p:to>
                        <p:strVal val="visible"/>
                      </p:to>
                    </p:set>
                  </p:childTnLst>
                </p:cTn>
              </p:par>
            </p:tnLst>
          </p:tmpl>
        </p:tmplLst>
      </p:b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33795" name="Rectangle 3"/>
          <p:cNvSpPr>
            <a:spLocks noGrp="1" noChangeArrowheads="1"/>
          </p:cNvSpPr>
          <p:nvPr>
            <p:ph idx="1"/>
          </p:nvPr>
        </p:nvSpPr>
        <p:spPr>
          <a:xfrm>
            <a:off x="150812" y="1676400"/>
            <a:ext cx="11887200" cy="4495800"/>
          </a:xfrm>
        </p:spPr>
        <p:txBody>
          <a:bodyPr>
            <a:normAutofit/>
          </a:bodyPr>
          <a:lstStyle/>
          <a:p>
            <a:pPr eaLnBrk="1" hangingPunct="1"/>
            <a:r>
              <a:rPr lang="en-US" sz="4400" dirty="0" smtClean="0"/>
              <a:t>A cell is a </a:t>
            </a:r>
            <a:r>
              <a:rPr lang="en-US" sz="4400" b="1" dirty="0" smtClean="0">
                <a:solidFill>
                  <a:srgbClr val="FFFF00"/>
                </a:solidFill>
              </a:rPr>
              <a:t>single</a:t>
            </a:r>
            <a:r>
              <a:rPr lang="en-US" sz="4400" dirty="0" smtClean="0"/>
              <a:t> set of electrodes and an electrolyte while a battery is a </a:t>
            </a:r>
            <a:r>
              <a:rPr lang="en-US" sz="4400" b="1" dirty="0" smtClean="0">
                <a:solidFill>
                  <a:srgbClr val="FFFF00"/>
                </a:solidFill>
              </a:rPr>
              <a:t>series </a:t>
            </a:r>
            <a:r>
              <a:rPr lang="en-US" sz="4400" dirty="0" smtClean="0"/>
              <a:t>of cells connected together</a:t>
            </a:r>
          </a:p>
          <a:p>
            <a:pPr marL="0" indent="0">
              <a:buNone/>
            </a:pPr>
            <a:endParaRPr lang="en-US" sz="4400" dirty="0" smtClean="0"/>
          </a:p>
          <a:p>
            <a:pPr eaLnBrk="1" hangingPunct="1"/>
            <a:r>
              <a:rPr lang="en-US" sz="4400" dirty="0"/>
              <a:t>[Note: What we call batteries are not all batteries]</a:t>
            </a:r>
            <a:endParaRPr lang="en-CA" sz="4400" dirty="0"/>
          </a:p>
        </p:txBody>
      </p:sp>
      <p:sp>
        <p:nvSpPr>
          <p:cNvPr id="4" name="Rectangle 3"/>
          <p:cNvSpPr/>
          <p:nvPr/>
        </p:nvSpPr>
        <p:spPr>
          <a:xfrm>
            <a:off x="1979612" y="5375787"/>
            <a:ext cx="8229600" cy="369332"/>
          </a:xfrm>
          <a:prstGeom prst="rect">
            <a:avLst/>
          </a:prstGeom>
        </p:spPr>
        <p:txBody>
          <a:bodyPr wrap="square">
            <a:spAutoFit/>
          </a:bodyPr>
          <a:lstStyle/>
          <a:p>
            <a:r>
              <a:rPr lang="en-US" dirty="0">
                <a:hlinkClick r:id="rId2"/>
              </a:rPr>
              <a:t>http://www.youtube.com/watch?v=UEPJXSXw7HA</a:t>
            </a:r>
            <a:r>
              <a:rPr lang="en-US" dirty="0"/>
              <a:t> </a:t>
            </a:r>
          </a:p>
        </p:txBody>
      </p:sp>
      <p:sp>
        <p:nvSpPr>
          <p:cNvPr id="5" name="Rectangle 4"/>
          <p:cNvSpPr/>
          <p:nvPr/>
        </p:nvSpPr>
        <p:spPr>
          <a:xfrm>
            <a:off x="1903412" y="5791200"/>
            <a:ext cx="8229600" cy="369332"/>
          </a:xfrm>
          <a:prstGeom prst="rect">
            <a:avLst/>
          </a:prstGeom>
        </p:spPr>
        <p:txBody>
          <a:bodyPr wrap="square">
            <a:spAutoFit/>
          </a:bodyPr>
          <a:lstStyle/>
          <a:p>
            <a:r>
              <a:rPr lang="en-US" dirty="0">
                <a:hlinkClick r:id="rId3"/>
              </a:rPr>
              <a:t>http://www.youtube.com/watch?v=_EZDh4l4S7k&amp;feature=related</a:t>
            </a:r>
            <a:r>
              <a:rPr lang="en-US" dirty="0"/>
              <a:t> </a:t>
            </a:r>
          </a:p>
        </p:txBody>
      </p:sp>
    </p:spTree>
    <p:extLst>
      <p:ext uri="{BB962C8B-B14F-4D97-AF65-F5344CB8AC3E}">
        <p14:creationId xmlns:p14="http://schemas.microsoft.com/office/powerpoint/2010/main" val="201477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379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379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379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379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379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3795"/>
                        </p:tgtEl>
                        <p:attrNameLst>
                          <p:attrName>style.visibility</p:attrName>
                        </p:attrNameLst>
                      </p:cBhvr>
                      <p:to>
                        <p:strVal val="visible"/>
                      </p:to>
                    </p:set>
                  </p:childTnLst>
                </p:cTn>
              </p:par>
            </p:tnLst>
          </p:tmpl>
        </p:tmplLst>
      </p:b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5400" dirty="0" smtClean="0"/>
              <a:t>Cells &amp; Batteries</a:t>
            </a:r>
            <a:endParaRPr lang="en-CA" sz="4400" dirty="0"/>
          </a:p>
        </p:txBody>
      </p:sp>
      <p:sp>
        <p:nvSpPr>
          <p:cNvPr id="37891" name="Rectangle 3"/>
          <p:cNvSpPr>
            <a:spLocks noGrp="1" noChangeArrowheads="1"/>
          </p:cNvSpPr>
          <p:nvPr>
            <p:ph idx="1"/>
          </p:nvPr>
        </p:nvSpPr>
        <p:spPr>
          <a:xfrm>
            <a:off x="150812" y="1524000"/>
            <a:ext cx="11963400" cy="5029200"/>
          </a:xfrm>
        </p:spPr>
        <p:txBody>
          <a:bodyPr/>
          <a:lstStyle/>
          <a:p>
            <a:pPr marL="0" indent="0">
              <a:buNone/>
            </a:pPr>
            <a:r>
              <a:rPr lang="en-US" sz="4000" dirty="0" smtClean="0"/>
              <a:t>Electroplating</a:t>
            </a:r>
          </a:p>
          <a:p>
            <a:pPr eaLnBrk="1" hangingPunct="1"/>
            <a:r>
              <a:rPr lang="en-US" sz="4000" dirty="0" smtClean="0"/>
              <a:t>Using a thin coating of a desired metal to coat </a:t>
            </a:r>
            <a:r>
              <a:rPr lang="en-US" sz="4000" b="1" dirty="0" smtClean="0">
                <a:solidFill>
                  <a:srgbClr val="FFFF00"/>
                </a:solidFill>
              </a:rPr>
              <a:t>less</a:t>
            </a:r>
            <a:r>
              <a:rPr lang="en-US" sz="4000" dirty="0" smtClean="0"/>
              <a:t> expensive metals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CA" dirty="0" smtClean="0"/>
          </a:p>
        </p:txBody>
      </p:sp>
      <p:pic>
        <p:nvPicPr>
          <p:cNvPr id="47108" name="Picture 2" descr="http://www.physics.montana.edu/demonstrations/video/5_electricityandmagnetism/demos/pics/electroplating2.JPG"/>
          <p:cNvPicPr>
            <a:picLocks noChangeAspect="1" noChangeArrowheads="1"/>
          </p:cNvPicPr>
          <p:nvPr/>
        </p:nvPicPr>
        <p:blipFill>
          <a:blip r:embed="rId2" cstate="print"/>
          <a:srcRect/>
          <a:stretch>
            <a:fillRect/>
          </a:stretch>
        </p:blipFill>
        <p:spPr bwMode="auto">
          <a:xfrm>
            <a:off x="4875212" y="3151239"/>
            <a:ext cx="7086600" cy="3581400"/>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51711"/>
            <a:ext cx="4722812" cy="3406289"/>
          </a:xfrm>
          <a:prstGeom prst="rect">
            <a:avLst/>
          </a:prstGeom>
          <a:ln>
            <a:noFill/>
          </a:ln>
          <a:effectLst>
            <a:softEdge rad="112500"/>
          </a:effectLst>
        </p:spPr>
      </p:pic>
    </p:spTree>
    <p:extLst>
      <p:ext uri="{BB962C8B-B14F-4D97-AF65-F5344CB8AC3E}">
        <p14:creationId xmlns:p14="http://schemas.microsoft.com/office/powerpoint/2010/main" val="298619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789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789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789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789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789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7891"/>
                        </p:tgtEl>
                        <p:attrNameLst>
                          <p:attrName>style.visibility</p:attrName>
                        </p:attrNameLst>
                      </p:cBhvr>
                      <p:to>
                        <p:strVal val="visible"/>
                      </p:to>
                    </p:set>
                  </p:childTnLst>
                </p:cTn>
              </p:par>
            </p:tnLst>
          </p:tmpl>
        </p:tmplLst>
      </p:b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08212" y="457200"/>
            <a:ext cx="7543800" cy="914400"/>
          </a:xfrm>
        </p:spPr>
        <p:txBody>
          <a:bodyPr>
            <a:normAutofit/>
          </a:bodyPr>
          <a:lstStyle/>
          <a:p>
            <a:pPr algn="ctr" eaLnBrk="1" hangingPunct="1"/>
            <a:r>
              <a:rPr lang="en-US" sz="6000" dirty="0" smtClean="0"/>
              <a:t>Your Task</a:t>
            </a:r>
            <a:endParaRPr lang="en-CA" sz="4800" dirty="0"/>
          </a:p>
        </p:txBody>
      </p:sp>
      <p:sp>
        <p:nvSpPr>
          <p:cNvPr id="38915" name="Rectangle 3"/>
          <p:cNvSpPr>
            <a:spLocks noGrp="1" noChangeArrowheads="1"/>
          </p:cNvSpPr>
          <p:nvPr>
            <p:ph idx="1"/>
          </p:nvPr>
        </p:nvSpPr>
        <p:spPr>
          <a:xfrm>
            <a:off x="150811" y="1600200"/>
            <a:ext cx="12038013" cy="4572000"/>
          </a:xfrm>
        </p:spPr>
        <p:txBody>
          <a:bodyPr/>
          <a:lstStyle/>
          <a:p>
            <a:pPr eaLnBrk="1" hangingPunct="1"/>
            <a:r>
              <a:rPr lang="en-US" sz="3600" dirty="0" smtClean="0"/>
              <a:t>Check &amp; Reflect  p 294  # 1-10</a:t>
            </a:r>
          </a:p>
          <a:p>
            <a:pPr eaLnBrk="1" hangingPunct="1"/>
            <a:r>
              <a:rPr lang="en-US" sz="3600" dirty="0" smtClean="0"/>
              <a:t>Section Review p 295 # 1 – 10</a:t>
            </a:r>
          </a:p>
          <a:p>
            <a:pPr eaLnBrk="1" hangingPunct="1"/>
            <a:endParaRPr lang="en-US" dirty="0" smtClean="0"/>
          </a:p>
        </p:txBody>
      </p:sp>
      <p:pic>
        <p:nvPicPr>
          <p:cNvPr id="1026" name="Picture 2" descr="http://www.clipartguide.com/_small/0008-0812-1814-220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12" y="2895600"/>
            <a:ext cx="5486400" cy="3657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04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891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891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891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891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891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8915"/>
                        </p:tgtEl>
                        <p:attrNameLst>
                          <p:attrName>style.visibility</p:attrName>
                        </p:attrNameLst>
                      </p:cBhvr>
                      <p:to>
                        <p:strVal val="visible"/>
                      </p:to>
                    </p:set>
                  </p:childTnLst>
                </p:cTn>
              </p:par>
            </p:tnLst>
          </p:tmpl>
        </p:tmplLst>
      </p:b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903412" y="457200"/>
            <a:ext cx="8458200" cy="914400"/>
          </a:xfrm>
        </p:spPr>
        <p:txBody>
          <a:bodyPr>
            <a:normAutofit/>
          </a:bodyPr>
          <a:lstStyle/>
          <a:p>
            <a:pPr algn="ctr" eaLnBrk="1" hangingPunct="1"/>
            <a:r>
              <a:rPr lang="en-US" sz="3600" dirty="0" smtClean="0"/>
              <a:t>Technologies to Control the Flow</a:t>
            </a:r>
            <a:endParaRPr lang="en-CA" dirty="0"/>
          </a:p>
        </p:txBody>
      </p:sp>
      <p:sp>
        <p:nvSpPr>
          <p:cNvPr id="40963" name="Rectangle 3"/>
          <p:cNvSpPr>
            <a:spLocks noGrp="1" noChangeArrowheads="1"/>
          </p:cNvSpPr>
          <p:nvPr>
            <p:ph idx="1"/>
          </p:nvPr>
        </p:nvSpPr>
        <p:spPr>
          <a:xfrm>
            <a:off x="303212" y="1600200"/>
            <a:ext cx="9677400" cy="4495800"/>
          </a:xfrm>
        </p:spPr>
        <p:txBody>
          <a:bodyPr>
            <a:normAutofit/>
          </a:bodyPr>
          <a:lstStyle/>
          <a:p>
            <a:pPr eaLnBrk="1" hangingPunct="1"/>
            <a:r>
              <a:rPr lang="en-US" sz="4000" dirty="0" smtClean="0"/>
              <a:t>Read Key Concepts p 296</a:t>
            </a:r>
          </a:p>
          <a:p>
            <a:pPr eaLnBrk="1" hangingPunct="1"/>
            <a:r>
              <a:rPr lang="en-US" sz="4000" dirty="0" smtClean="0"/>
              <a:t>Read p 296</a:t>
            </a:r>
            <a:endParaRPr lang="en-CA" sz="4000" dirty="0" smtClean="0"/>
          </a:p>
        </p:txBody>
      </p:sp>
      <p:pic>
        <p:nvPicPr>
          <p:cNvPr id="49156" name="Picture 4" descr="C:\My Files\School\Science 9\Unit D Electrical\Pics\Vrod RC.jpg"/>
          <p:cNvPicPr>
            <a:picLocks noChangeAspect="1" noChangeArrowheads="1"/>
          </p:cNvPicPr>
          <p:nvPr/>
        </p:nvPicPr>
        <p:blipFill>
          <a:blip r:embed="rId2" cstate="print"/>
          <a:srcRect/>
          <a:stretch>
            <a:fillRect/>
          </a:stretch>
        </p:blipFill>
        <p:spPr bwMode="auto">
          <a:xfrm>
            <a:off x="5789612" y="3733801"/>
            <a:ext cx="3962400" cy="2968625"/>
          </a:xfrm>
          <a:prstGeom prst="rect">
            <a:avLst/>
          </a:prstGeom>
          <a:ln>
            <a:noFill/>
          </a:ln>
          <a:effectLst>
            <a:softEdge rad="112500"/>
          </a:effectLst>
        </p:spPr>
      </p:pic>
      <p:pic>
        <p:nvPicPr>
          <p:cNvPr id="49157" name="Picture 6" descr="C:\My Files\School\Science 9\Unit D Electrical\Pics\RC plane.jpg"/>
          <p:cNvPicPr>
            <a:picLocks noChangeAspect="1" noChangeArrowheads="1"/>
          </p:cNvPicPr>
          <p:nvPr/>
        </p:nvPicPr>
        <p:blipFill>
          <a:blip r:embed="rId3" cstate="print"/>
          <a:srcRect/>
          <a:stretch>
            <a:fillRect/>
          </a:stretch>
        </p:blipFill>
        <p:spPr bwMode="auto">
          <a:xfrm>
            <a:off x="3478212" y="3048000"/>
            <a:ext cx="2489200" cy="1866900"/>
          </a:xfrm>
          <a:prstGeom prst="rect">
            <a:avLst/>
          </a:prstGeom>
          <a:ln>
            <a:noFill/>
          </a:ln>
          <a:effectLst>
            <a:softEdge rad="112500"/>
          </a:effectLst>
        </p:spPr>
      </p:pic>
      <p:pic>
        <p:nvPicPr>
          <p:cNvPr id="49158" name="Picture 7" descr="C:\My Files\School\Science 9\Unit D Electrical\Pics\RC sled.jpg"/>
          <p:cNvPicPr>
            <a:picLocks noChangeAspect="1" noChangeArrowheads="1"/>
          </p:cNvPicPr>
          <p:nvPr/>
        </p:nvPicPr>
        <p:blipFill>
          <a:blip r:embed="rId4" cstate="print"/>
          <a:srcRect/>
          <a:stretch>
            <a:fillRect/>
          </a:stretch>
        </p:blipFill>
        <p:spPr bwMode="auto">
          <a:xfrm>
            <a:off x="7313612" y="1828801"/>
            <a:ext cx="3033858" cy="2145723"/>
          </a:xfrm>
          <a:prstGeom prst="rect">
            <a:avLst/>
          </a:prstGeom>
          <a:ln>
            <a:noFill/>
          </a:ln>
          <a:effectLst>
            <a:softEdge rad="112500"/>
          </a:effectLst>
        </p:spPr>
      </p:pic>
      <p:pic>
        <p:nvPicPr>
          <p:cNvPr id="49159" name="Picture 5" descr="C:\My Files\School\Science 9\Unit D Electrical\Pics\RC car.jpg"/>
          <p:cNvPicPr>
            <a:picLocks noChangeAspect="1" noChangeArrowheads="1"/>
          </p:cNvPicPr>
          <p:nvPr/>
        </p:nvPicPr>
        <p:blipFill>
          <a:blip r:embed="rId5" cstate="print"/>
          <a:srcRect/>
          <a:stretch>
            <a:fillRect/>
          </a:stretch>
        </p:blipFill>
        <p:spPr bwMode="auto">
          <a:xfrm>
            <a:off x="1522412" y="4757738"/>
            <a:ext cx="3200400" cy="2100262"/>
          </a:xfrm>
          <a:prstGeom prst="rect">
            <a:avLst/>
          </a:prstGeom>
          <a:ln>
            <a:noFill/>
          </a:ln>
          <a:effectLst>
            <a:softEdge rad="112500"/>
          </a:effectLst>
        </p:spPr>
      </p:pic>
    </p:spTree>
    <p:extLst>
      <p:ext uri="{BB962C8B-B14F-4D97-AF65-F5344CB8AC3E}">
        <p14:creationId xmlns:p14="http://schemas.microsoft.com/office/powerpoint/2010/main" val="10740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4096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Lst>
      </p:bldP>
      <p:bldP spid="4096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0963"/>
                        </p:tgtEl>
                        <p:attrNameLst>
                          <p:attrName>style.visibility</p:attrName>
                        </p:attrNameLst>
                      </p:cBhvr>
                      <p:to>
                        <p:strVal val="visible"/>
                      </p:to>
                    </p:set>
                  </p:childTnLst>
                </p:cTn>
              </p:par>
            </p:tnLst>
          </p:tmpl>
        </p:tmplLst>
      </p:b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12188824" cy="914400"/>
          </a:xfrm>
        </p:spPr>
        <p:txBody>
          <a:bodyPr>
            <a:noAutofit/>
          </a:bodyPr>
          <a:lstStyle/>
          <a:p>
            <a:pPr algn="ctr"/>
            <a:r>
              <a:rPr lang="en-US" sz="4800" dirty="0" smtClean="0"/>
              <a:t>Unique Circuits and Conductivity</a:t>
            </a:r>
            <a:endParaRPr lang="en-US" sz="4800" dirty="0"/>
          </a:p>
        </p:txBody>
      </p:sp>
      <p:sp>
        <p:nvSpPr>
          <p:cNvPr id="3" name="Content Placeholder 2"/>
          <p:cNvSpPr>
            <a:spLocks noGrp="1"/>
          </p:cNvSpPr>
          <p:nvPr>
            <p:ph idx="1"/>
          </p:nvPr>
        </p:nvSpPr>
        <p:spPr>
          <a:xfrm>
            <a:off x="150811" y="1600200"/>
            <a:ext cx="12038013" cy="4572000"/>
          </a:xfrm>
        </p:spPr>
        <p:txBody>
          <a:bodyPr>
            <a:noAutofit/>
          </a:bodyPr>
          <a:lstStyle/>
          <a:p>
            <a:r>
              <a:rPr lang="en-US" sz="4000" dirty="0" smtClean="0"/>
              <a:t>A characteristic of a non-metal is that they do  not conduct electricity</a:t>
            </a:r>
          </a:p>
          <a:p>
            <a:pPr lvl="1"/>
            <a:r>
              <a:rPr lang="en-US" sz="3600" dirty="0" smtClean="0"/>
              <a:t>Neon signs are a glass tube filled with a noble gas</a:t>
            </a:r>
          </a:p>
          <a:p>
            <a:pPr lvl="1"/>
            <a:r>
              <a:rPr lang="en-US" sz="3600" dirty="0" smtClean="0"/>
              <a:t>The atoms are excited by</a:t>
            </a:r>
          </a:p>
          <a:p>
            <a:pPr lvl="1">
              <a:buNone/>
            </a:pPr>
            <a:r>
              <a:rPr lang="en-US" sz="3600" dirty="0" smtClean="0"/>
              <a:t> the current and this causes </a:t>
            </a:r>
          </a:p>
          <a:p>
            <a:pPr lvl="1">
              <a:buNone/>
            </a:pPr>
            <a:r>
              <a:rPr lang="en-US" sz="3600" dirty="0" smtClean="0"/>
              <a:t>the electrons to become free.</a:t>
            </a:r>
          </a:p>
          <a:p>
            <a:pPr lvl="1"/>
            <a:r>
              <a:rPr lang="en-US" sz="3600" dirty="0" smtClean="0"/>
              <a:t>As these excited electrons</a:t>
            </a:r>
          </a:p>
          <a:p>
            <a:pPr lvl="1">
              <a:buNone/>
            </a:pPr>
            <a:r>
              <a:rPr lang="en-US" sz="3600" dirty="0" smtClean="0"/>
              <a:t> move back into orbit, energy</a:t>
            </a:r>
          </a:p>
          <a:p>
            <a:pPr lvl="1">
              <a:buNone/>
            </a:pPr>
            <a:r>
              <a:rPr lang="en-US" sz="3600" dirty="0" smtClean="0"/>
              <a:t> is released as light </a:t>
            </a:r>
            <a:endParaRPr lang="en-US" sz="3600" dirty="0"/>
          </a:p>
        </p:txBody>
      </p:sp>
      <p:pic>
        <p:nvPicPr>
          <p:cNvPr id="4" name="Picture 4" descr="C:\My Files\School\Science 9\Unit D Electrical\Pics\neo_ani.gif"/>
          <p:cNvPicPr>
            <a:picLocks noChangeAspect="1" noChangeArrowheads="1" noCrop="1"/>
          </p:cNvPicPr>
          <p:nvPr/>
        </p:nvPicPr>
        <p:blipFill>
          <a:blip r:embed="rId2" cstate="print"/>
          <a:srcRect/>
          <a:stretch>
            <a:fillRect/>
          </a:stretch>
        </p:blipFill>
        <p:spPr bwMode="auto">
          <a:xfrm>
            <a:off x="7237412" y="3237271"/>
            <a:ext cx="3429000" cy="3657600"/>
          </a:xfrm>
          <a:prstGeom prst="rect">
            <a:avLst/>
          </a:prstGeom>
          <a:ln>
            <a:noFill/>
          </a:ln>
          <a:effectLst>
            <a:softEdge rad="112500"/>
          </a:effectLst>
        </p:spPr>
      </p:pic>
    </p:spTree>
    <p:extLst>
      <p:ext uri="{BB962C8B-B14F-4D97-AF65-F5344CB8AC3E}">
        <p14:creationId xmlns:p14="http://schemas.microsoft.com/office/powerpoint/2010/main" val="48420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360612" y="381000"/>
            <a:ext cx="8458200" cy="914400"/>
          </a:xfrm>
        </p:spPr>
        <p:txBody>
          <a:bodyPr>
            <a:normAutofit/>
          </a:bodyPr>
          <a:lstStyle/>
          <a:p>
            <a:pPr eaLnBrk="1" hangingPunct="1"/>
            <a:r>
              <a:rPr lang="en-US" sz="4800" dirty="0" smtClean="0"/>
              <a:t>Controlling the Flow</a:t>
            </a:r>
            <a:endParaRPr lang="en-CA" sz="4400" dirty="0"/>
          </a:p>
        </p:txBody>
      </p:sp>
      <p:sp>
        <p:nvSpPr>
          <p:cNvPr id="44035" name="Rectangle 3"/>
          <p:cNvSpPr>
            <a:spLocks noGrp="1" noChangeArrowheads="1"/>
          </p:cNvSpPr>
          <p:nvPr>
            <p:ph idx="1"/>
          </p:nvPr>
        </p:nvSpPr>
        <p:spPr>
          <a:xfrm>
            <a:off x="0" y="1524000"/>
            <a:ext cx="12178123" cy="5334000"/>
          </a:xfrm>
        </p:spPr>
        <p:txBody>
          <a:bodyPr>
            <a:normAutofit/>
          </a:bodyPr>
          <a:lstStyle/>
          <a:p>
            <a:pPr eaLnBrk="1" hangingPunct="1"/>
            <a:r>
              <a:rPr lang="en-US" sz="4400" b="1" dirty="0" smtClean="0">
                <a:solidFill>
                  <a:srgbClr val="FFFF00"/>
                </a:solidFill>
              </a:rPr>
              <a:t>Conductors –</a:t>
            </a:r>
            <a:r>
              <a:rPr lang="en-US" sz="4400" dirty="0" smtClean="0"/>
              <a:t> electrons are not tightly bound and thus can flow easily when voltage is applied</a:t>
            </a:r>
          </a:p>
          <a:p>
            <a:pPr lvl="1" eaLnBrk="1" hangingPunct="1"/>
            <a:r>
              <a:rPr lang="en-US" sz="4000" dirty="0" smtClean="0"/>
              <a:t>Example: copper wire or other metals</a:t>
            </a:r>
          </a:p>
          <a:p>
            <a:pPr eaLnBrk="1" hangingPunct="1"/>
            <a:r>
              <a:rPr lang="en-US" sz="4400" b="1" dirty="0" smtClean="0">
                <a:solidFill>
                  <a:srgbClr val="FFFF00"/>
                </a:solidFill>
              </a:rPr>
              <a:t>Insulators – </a:t>
            </a:r>
            <a:r>
              <a:rPr lang="en-US" sz="4400" dirty="0" smtClean="0"/>
              <a:t>electrons are tightly bound to the nucleus and resist movement when voltage is applied</a:t>
            </a:r>
          </a:p>
          <a:p>
            <a:pPr lvl="1" eaLnBrk="1" hangingPunct="1"/>
            <a:r>
              <a:rPr lang="en-US" sz="4000" dirty="0" smtClean="0"/>
              <a:t>Example: Plastic, rubber or glass</a:t>
            </a:r>
          </a:p>
          <a:p>
            <a:pPr lvl="1" algn="ctr" eaLnBrk="1" hangingPunct="1">
              <a:buFontTx/>
              <a:buNone/>
            </a:pPr>
            <a:r>
              <a:rPr lang="en-US" sz="4000" dirty="0"/>
              <a:t>				</a:t>
            </a:r>
            <a:r>
              <a:rPr lang="en-US" sz="4000" b="1" i="1" dirty="0">
                <a:solidFill>
                  <a:srgbClr val="FFFF00"/>
                </a:solidFill>
              </a:rPr>
              <a:t>Note Fig 2.2 p 298</a:t>
            </a:r>
          </a:p>
        </p:txBody>
      </p:sp>
    </p:spTree>
    <p:extLst>
      <p:ext uri="{BB962C8B-B14F-4D97-AF65-F5344CB8AC3E}">
        <p14:creationId xmlns:p14="http://schemas.microsoft.com/office/powerpoint/2010/main" val="351434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4403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Lst>
      </p:bldP>
      <p:bldP spid="44035"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4035"/>
                        </p:tgtEl>
                        <p:attrNameLst>
                          <p:attrName>style.visibility</p:attrName>
                        </p:attrNameLst>
                      </p:cBhvr>
                      <p:to>
                        <p:strVal val="visible"/>
                      </p:to>
                    </p:set>
                  </p:childTnLst>
                </p:cTn>
              </p:par>
            </p:tnLst>
          </p:tmpl>
        </p:tmplLst>
      </p:b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1331912" y="457200"/>
            <a:ext cx="9601200" cy="914400"/>
          </a:xfrm>
        </p:spPr>
        <p:txBody>
          <a:bodyPr>
            <a:noAutofit/>
          </a:bodyPr>
          <a:lstStyle/>
          <a:p>
            <a:pPr algn="ctr"/>
            <a:r>
              <a:rPr lang="en-US" sz="4000" dirty="0" smtClean="0"/>
              <a:t>Electron Flow Though a Conductor</a:t>
            </a:r>
            <a:endParaRPr lang="en-CA" sz="4000" dirty="0" smtClean="0"/>
          </a:p>
        </p:txBody>
      </p:sp>
      <p:sp>
        <p:nvSpPr>
          <p:cNvPr id="53251" name="Content Placeholder 2"/>
          <p:cNvSpPr>
            <a:spLocks noGrp="1"/>
          </p:cNvSpPr>
          <p:nvPr>
            <p:ph idx="1"/>
          </p:nvPr>
        </p:nvSpPr>
        <p:spPr>
          <a:xfrm>
            <a:off x="-1" y="1524000"/>
            <a:ext cx="12188825" cy="4648200"/>
          </a:xfrm>
        </p:spPr>
        <p:txBody>
          <a:bodyPr/>
          <a:lstStyle/>
          <a:p>
            <a:r>
              <a:rPr lang="en-US" sz="4000" dirty="0" smtClean="0"/>
              <a:t>As soon as electrons are “pushed” into one end of a conductor the electrons already in the conductor begin to move</a:t>
            </a:r>
          </a:p>
          <a:p>
            <a:endParaRPr lang="en-CA" dirty="0" smtClean="0"/>
          </a:p>
        </p:txBody>
      </p:sp>
      <p:pic>
        <p:nvPicPr>
          <p:cNvPr id="2050" name="Picture 2" descr="https://figures.boundless.com/12182/full/figure-21-01-04a.jp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2" y="2709170"/>
            <a:ext cx="8991600" cy="39386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393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209313">
            <a:off x="1922089" y="1264070"/>
            <a:ext cx="7772400" cy="914400"/>
          </a:xfrm>
        </p:spPr>
        <p:txBody>
          <a:bodyPr/>
          <a:lstStyle/>
          <a:p>
            <a:r>
              <a:rPr lang="en-CA" sz="5400" dirty="0">
                <a:solidFill>
                  <a:srgbClr val="CC66FF"/>
                </a:solidFill>
                <a:latin typeface="Algerian" pitchFamily="82" charset="0"/>
              </a:rPr>
              <a:t>Quiz Time!!!!!</a:t>
            </a:r>
          </a:p>
        </p:txBody>
      </p:sp>
      <p:pic>
        <p:nvPicPr>
          <p:cNvPr id="1026" name="Picture 2" descr="http://blog.coghillcartooning.com/wp-content/uploads/2011/12/Live-Line-Services-electrocuted-squirrel-sketch-03b.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17" b="100000" l="0" r="100000"/>
                    </a14:imgEffect>
                  </a14:imgLayer>
                </a14:imgProps>
              </a:ext>
              <a:ext uri="{28A0092B-C50C-407E-A947-70E740481C1C}">
                <a14:useLocalDpi xmlns:a14="http://schemas.microsoft.com/office/drawing/2010/main" val="0"/>
              </a:ext>
            </a:extLst>
          </a:blip>
          <a:srcRect/>
          <a:stretch>
            <a:fillRect/>
          </a:stretch>
        </p:blipFill>
        <p:spPr bwMode="auto">
          <a:xfrm>
            <a:off x="4646612" y="1641910"/>
            <a:ext cx="6362700" cy="554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86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88825" cy="6858000"/>
          </a:xfrm>
        </p:spPr>
        <p:txBody>
          <a:bodyPr>
            <a:normAutofit fontScale="77500" lnSpcReduction="20000"/>
          </a:bodyPr>
          <a:lstStyle/>
          <a:p>
            <a:pPr marL="514350" indent="-514350">
              <a:buFont typeface="+mj-lt"/>
              <a:buAutoNum type="arabicPeriod"/>
            </a:pPr>
            <a:r>
              <a:rPr lang="en-CA" sz="3000" dirty="0"/>
              <a:t>What are the three subatomic particle? Include their charge, symbol and where they are located</a:t>
            </a:r>
            <a:r>
              <a:rPr lang="en-CA" sz="3000" dirty="0" smtClean="0"/>
              <a:t>.</a:t>
            </a:r>
          </a:p>
          <a:p>
            <a:pPr marL="0" indent="0">
              <a:buNone/>
            </a:pPr>
            <a:endParaRPr lang="en-CA" sz="3000" dirty="0"/>
          </a:p>
          <a:p>
            <a:pPr marL="0" indent="0">
              <a:buNone/>
            </a:pPr>
            <a:r>
              <a:rPr lang="en-CA" sz="3000" dirty="0" smtClean="0"/>
              <a:t>2.           Like </a:t>
            </a:r>
            <a:r>
              <a:rPr lang="en-CA" sz="3000" dirty="0"/>
              <a:t>charges </a:t>
            </a:r>
            <a:r>
              <a:rPr lang="en-CA" sz="3000" u="sng" dirty="0"/>
              <a:t>		</a:t>
            </a:r>
            <a:r>
              <a:rPr lang="en-CA" sz="3000" dirty="0"/>
              <a:t> while opposite charges </a:t>
            </a:r>
            <a:r>
              <a:rPr lang="en-CA" sz="3000" u="sng" dirty="0"/>
              <a:t>		</a:t>
            </a:r>
            <a:endParaRPr lang="en-CA" sz="3000" u="sng" dirty="0" smtClean="0"/>
          </a:p>
          <a:p>
            <a:pPr marL="0" indent="0">
              <a:buNone/>
            </a:pPr>
            <a:endParaRPr lang="en-CA" sz="3000" u="sng" dirty="0"/>
          </a:p>
          <a:p>
            <a:pPr marL="0" indent="0">
              <a:buNone/>
            </a:pPr>
            <a:r>
              <a:rPr lang="en-CA" sz="3000" dirty="0" smtClean="0"/>
              <a:t>3.           Explain </a:t>
            </a:r>
            <a:r>
              <a:rPr lang="en-CA" sz="3000" dirty="0"/>
              <a:t>what happens when a charged balloon is brought to a wall. You may use a diagram to </a:t>
            </a:r>
            <a:r>
              <a:rPr lang="en-CA" sz="3000" dirty="0" smtClean="0"/>
              <a:t>            help </a:t>
            </a:r>
            <a:r>
              <a:rPr lang="en-CA" sz="3000" dirty="0"/>
              <a:t>you explain</a:t>
            </a:r>
            <a:r>
              <a:rPr lang="en-CA" sz="3000" dirty="0" smtClean="0"/>
              <a:t>.</a:t>
            </a:r>
            <a:endParaRPr lang="en-CA" sz="3000" dirty="0"/>
          </a:p>
          <a:p>
            <a:pPr marL="0" indent="0">
              <a:buNone/>
            </a:pPr>
            <a:endParaRPr lang="en-CA" sz="3000" dirty="0" smtClean="0"/>
          </a:p>
          <a:p>
            <a:pPr marL="0" indent="0">
              <a:buNone/>
            </a:pPr>
            <a:r>
              <a:rPr lang="en-CA" sz="3000" dirty="0" smtClean="0"/>
              <a:t>4.           What </a:t>
            </a:r>
            <a:r>
              <a:rPr lang="en-CA" sz="3000" dirty="0"/>
              <a:t>are the 4 </a:t>
            </a:r>
            <a:r>
              <a:rPr lang="en-CA" sz="3000" dirty="0" smtClean="0"/>
              <a:t>parts </a:t>
            </a:r>
            <a:r>
              <a:rPr lang="en-CA" sz="3000" dirty="0"/>
              <a:t>of a circuit</a:t>
            </a:r>
            <a:r>
              <a:rPr lang="en-CA" sz="3000" dirty="0" smtClean="0"/>
              <a:t>?</a:t>
            </a:r>
            <a:endParaRPr lang="en-CA" sz="3000" dirty="0"/>
          </a:p>
          <a:p>
            <a:pPr marL="0" indent="0">
              <a:buNone/>
            </a:pPr>
            <a:endParaRPr lang="en-CA" sz="3000" dirty="0" smtClean="0"/>
          </a:p>
          <a:p>
            <a:pPr marL="342900" indent="-342900">
              <a:buAutoNum type="arabicPeriod" startAt="5"/>
            </a:pPr>
            <a:r>
              <a:rPr lang="en-CA" sz="3000" dirty="0" smtClean="0"/>
              <a:t>        Draw </a:t>
            </a:r>
            <a:r>
              <a:rPr lang="en-CA" sz="3000" dirty="0"/>
              <a:t>an ammeter </a:t>
            </a:r>
            <a:r>
              <a:rPr lang="en-CA" sz="3000" dirty="0" smtClean="0"/>
              <a:t>in </a:t>
            </a:r>
            <a:r>
              <a:rPr lang="en-CA" sz="3000" dirty="0"/>
              <a:t>a </a:t>
            </a:r>
            <a:r>
              <a:rPr lang="en-CA" sz="3000" dirty="0" smtClean="0"/>
              <a:t>circuit</a:t>
            </a:r>
          </a:p>
          <a:p>
            <a:pPr marL="0" indent="0">
              <a:buNone/>
            </a:pPr>
            <a:endParaRPr lang="en-CA" sz="3000" dirty="0"/>
          </a:p>
          <a:p>
            <a:pPr marL="0" indent="0">
              <a:buNone/>
            </a:pPr>
            <a:r>
              <a:rPr lang="en-CA" sz="3000" dirty="0" smtClean="0"/>
              <a:t>6.         What are the three parts of a cell?</a:t>
            </a:r>
            <a:endParaRPr lang="en-CA" sz="3000" dirty="0"/>
          </a:p>
          <a:p>
            <a:pPr marL="0" indent="0">
              <a:buNone/>
            </a:pPr>
            <a:endParaRPr lang="en-CA" sz="3000" dirty="0" smtClean="0"/>
          </a:p>
          <a:p>
            <a:pPr marL="0" indent="0">
              <a:buNone/>
            </a:pPr>
            <a:r>
              <a:rPr lang="en-CA" sz="3000" dirty="0" smtClean="0"/>
              <a:t>7.           What </a:t>
            </a:r>
            <a:r>
              <a:rPr lang="en-CA" sz="3000" dirty="0"/>
              <a:t>is the difference between a wet and dry cell?</a:t>
            </a:r>
          </a:p>
          <a:p>
            <a:pPr marL="514350" indent="-514350">
              <a:buFont typeface="+mj-lt"/>
              <a:buAutoNum type="arabicPeriod"/>
            </a:pPr>
            <a:endParaRPr lang="en-CA" sz="1800" dirty="0"/>
          </a:p>
          <a:p>
            <a:pPr marL="0" indent="0">
              <a:buNone/>
            </a:pPr>
            <a:endParaRPr lang="en-CA" sz="1800" dirty="0"/>
          </a:p>
        </p:txBody>
      </p:sp>
    </p:spTree>
    <p:extLst>
      <p:ext uri="{BB962C8B-B14F-4D97-AF65-F5344CB8AC3E}">
        <p14:creationId xmlns:p14="http://schemas.microsoft.com/office/powerpoint/2010/main" val="113775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3122612" y="585019"/>
            <a:ext cx="7772400" cy="914400"/>
          </a:xfrm>
        </p:spPr>
        <p:txBody>
          <a:bodyPr>
            <a:normAutofit/>
          </a:bodyPr>
          <a:lstStyle/>
          <a:p>
            <a:pPr algn="ctr"/>
            <a:r>
              <a:rPr lang="en-US" sz="4800" dirty="0" smtClean="0"/>
              <a:t>Resistance</a:t>
            </a:r>
            <a:endParaRPr lang="en-CA" sz="4800" dirty="0" smtClean="0"/>
          </a:p>
        </p:txBody>
      </p:sp>
      <p:sp>
        <p:nvSpPr>
          <p:cNvPr id="54275" name="Content Placeholder 2"/>
          <p:cNvSpPr>
            <a:spLocks noGrp="1"/>
          </p:cNvSpPr>
          <p:nvPr>
            <p:ph idx="1"/>
          </p:nvPr>
        </p:nvSpPr>
        <p:spPr>
          <a:xfrm>
            <a:off x="0" y="1600200"/>
            <a:ext cx="12038012" cy="4953000"/>
          </a:xfrm>
        </p:spPr>
        <p:txBody>
          <a:bodyPr>
            <a:normAutofit/>
          </a:bodyPr>
          <a:lstStyle/>
          <a:p>
            <a:r>
              <a:rPr lang="en-US" sz="4000" dirty="0" smtClean="0"/>
              <a:t>No conductor is a perfect conductor – there is </a:t>
            </a:r>
            <a:r>
              <a:rPr lang="en-US" sz="4000" b="1" dirty="0" smtClean="0">
                <a:solidFill>
                  <a:srgbClr val="FFFF00"/>
                </a:solidFill>
              </a:rPr>
              <a:t>always</a:t>
            </a:r>
            <a:r>
              <a:rPr lang="en-US" sz="4000" dirty="0" smtClean="0"/>
              <a:t> some resistance to electron flow that results in a loss of energy (heat, light)</a:t>
            </a:r>
            <a:endParaRPr lang="en-CA" sz="4000" dirty="0" smtClean="0"/>
          </a:p>
        </p:txBody>
      </p:sp>
      <p:pic>
        <p:nvPicPr>
          <p:cNvPr id="54276" name="Picture 2"/>
          <p:cNvPicPr>
            <a:picLocks noChangeAspect="1" noChangeArrowheads="1"/>
          </p:cNvPicPr>
          <p:nvPr/>
        </p:nvPicPr>
        <p:blipFill rotWithShape="1">
          <a:blip r:embed="rId3" cstate="print"/>
          <a:srcRect l="18946" r="15001" b="18458"/>
          <a:stretch/>
        </p:blipFill>
        <p:spPr bwMode="auto">
          <a:xfrm>
            <a:off x="4265612" y="2667000"/>
            <a:ext cx="7239000" cy="368692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14357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1812" y="304800"/>
            <a:ext cx="11049000" cy="914400"/>
          </a:xfrm>
        </p:spPr>
        <p:txBody>
          <a:bodyPr>
            <a:normAutofit fontScale="90000"/>
          </a:bodyPr>
          <a:lstStyle/>
          <a:p>
            <a:pPr algn="ctr" eaLnBrk="1" hangingPunct="1"/>
            <a:r>
              <a:rPr lang="en-US" sz="4000" dirty="0"/>
              <a:t>Models of Resistance &amp; Current</a:t>
            </a:r>
            <a:r>
              <a:rPr lang="en-US" dirty="0" smtClean="0"/>
              <a:t/>
            </a:r>
            <a:br>
              <a:rPr lang="en-US" dirty="0" smtClean="0"/>
            </a:br>
            <a:r>
              <a:rPr lang="en-US" sz="2800" dirty="0"/>
              <a:t>Read p 305</a:t>
            </a:r>
            <a:endParaRPr lang="en-CA" sz="2800" dirty="0"/>
          </a:p>
        </p:txBody>
      </p:sp>
      <p:sp>
        <p:nvSpPr>
          <p:cNvPr id="51203" name="Rectangle 3"/>
          <p:cNvSpPr>
            <a:spLocks noGrp="1" noChangeArrowheads="1"/>
          </p:cNvSpPr>
          <p:nvPr>
            <p:ph idx="1"/>
          </p:nvPr>
        </p:nvSpPr>
        <p:spPr>
          <a:xfrm>
            <a:off x="-1" y="1600200"/>
            <a:ext cx="12188825" cy="4267200"/>
          </a:xfrm>
        </p:spPr>
        <p:txBody>
          <a:bodyPr>
            <a:normAutofit/>
          </a:bodyPr>
          <a:lstStyle/>
          <a:p>
            <a:pPr eaLnBrk="1" hangingPunct="1"/>
            <a:r>
              <a:rPr lang="en-CA" sz="4400" dirty="0"/>
              <a:t>A </a:t>
            </a:r>
            <a:r>
              <a:rPr lang="en-CA" sz="4400" b="1" dirty="0">
                <a:solidFill>
                  <a:srgbClr val="FFFF00"/>
                </a:solidFill>
              </a:rPr>
              <a:t>long thin</a:t>
            </a:r>
            <a:r>
              <a:rPr lang="en-CA" sz="4400" dirty="0"/>
              <a:t> pipe </a:t>
            </a:r>
            <a:r>
              <a:rPr lang="en-CA" sz="4000" dirty="0"/>
              <a:t>(wire) </a:t>
            </a:r>
            <a:r>
              <a:rPr lang="en-CA" sz="4400" dirty="0"/>
              <a:t>will have </a:t>
            </a:r>
            <a:r>
              <a:rPr lang="en-CA" sz="4400" b="1" dirty="0">
                <a:solidFill>
                  <a:srgbClr val="FFFF00"/>
                </a:solidFill>
              </a:rPr>
              <a:t>more</a:t>
            </a:r>
            <a:r>
              <a:rPr lang="en-CA" sz="4400" dirty="0"/>
              <a:t> resistance than a large or short pipe </a:t>
            </a:r>
            <a:r>
              <a:rPr lang="en-CA" sz="4000" dirty="0"/>
              <a:t>(wire)</a:t>
            </a:r>
          </a:p>
          <a:p>
            <a:pPr eaLnBrk="1" hangingPunct="1"/>
            <a:r>
              <a:rPr lang="en-CA" sz="4400" dirty="0"/>
              <a:t>Current </a:t>
            </a:r>
            <a:r>
              <a:rPr lang="en-CA" sz="4400" b="1" dirty="0">
                <a:solidFill>
                  <a:srgbClr val="FFFF00"/>
                </a:solidFill>
              </a:rPr>
              <a:t>slows</a:t>
            </a:r>
            <a:r>
              <a:rPr lang="en-CA" sz="4400" dirty="0"/>
              <a:t> as resistance </a:t>
            </a:r>
            <a:r>
              <a:rPr lang="en-CA" sz="4400" b="1" dirty="0">
                <a:solidFill>
                  <a:srgbClr val="FFFF00"/>
                </a:solidFill>
              </a:rPr>
              <a:t>increases</a:t>
            </a:r>
          </a:p>
        </p:txBody>
      </p:sp>
      <p:pic>
        <p:nvPicPr>
          <p:cNvPr id="65540" name="Picture 4" descr="C:\My Files\School\Science 9\Unit D Electrical\Pics\pipeflow.jpg"/>
          <p:cNvPicPr>
            <a:picLocks noChangeAspect="1" noChangeArrowheads="1"/>
          </p:cNvPicPr>
          <p:nvPr/>
        </p:nvPicPr>
        <p:blipFill>
          <a:blip r:embed="rId2" cstate="print"/>
          <a:srcRect/>
          <a:stretch>
            <a:fillRect/>
          </a:stretch>
        </p:blipFill>
        <p:spPr bwMode="auto">
          <a:xfrm>
            <a:off x="227012" y="3726426"/>
            <a:ext cx="5105400" cy="2936875"/>
          </a:xfrm>
          <a:prstGeom prst="rect">
            <a:avLst/>
          </a:prstGeom>
          <a:noFill/>
          <a:ln w="9525">
            <a:noFill/>
            <a:miter lim="800000"/>
            <a:headEnd/>
            <a:tailEnd/>
          </a:ln>
        </p:spPr>
      </p:pic>
      <p:pic>
        <p:nvPicPr>
          <p:cNvPr id="65541" name="Picture 6" descr="http://www.eatonvillenews.net/images/Bob/BOB%20SEWER%20BY%20SCHAUBS%20WATER%20FLOWING%20from%20PIPE%20(OP)%20JAN.%2021,%2007%20001.jpg"/>
          <p:cNvPicPr>
            <a:picLocks noChangeAspect="1" noChangeArrowheads="1"/>
          </p:cNvPicPr>
          <p:nvPr/>
        </p:nvPicPr>
        <p:blipFill>
          <a:blip r:embed="rId3" cstate="print"/>
          <a:srcRect/>
          <a:stretch>
            <a:fillRect/>
          </a:stretch>
        </p:blipFill>
        <p:spPr bwMode="auto">
          <a:xfrm>
            <a:off x="5484812" y="3733800"/>
            <a:ext cx="5295900" cy="2992438"/>
          </a:xfrm>
          <a:prstGeom prst="rect">
            <a:avLst/>
          </a:prstGeom>
          <a:ln>
            <a:noFill/>
          </a:ln>
          <a:effectLst>
            <a:softEdge rad="112500"/>
          </a:effectLst>
        </p:spPr>
      </p:pic>
    </p:spTree>
    <p:extLst>
      <p:ext uri="{BB962C8B-B14F-4D97-AF65-F5344CB8AC3E}">
        <p14:creationId xmlns:p14="http://schemas.microsoft.com/office/powerpoint/2010/main" val="234978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5120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120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120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120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120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1203"/>
                        </p:tgtEl>
                        <p:attrNameLst>
                          <p:attrName>style.visibility</p:attrName>
                        </p:attrNameLst>
                      </p:cBhvr>
                      <p:to>
                        <p:strVal val="visible"/>
                      </p:to>
                    </p:set>
                  </p:childTnLst>
                </p:cTn>
              </p:par>
            </p:tnLst>
          </p:tmpl>
        </p:tmplLst>
      </p:b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457200"/>
            <a:ext cx="10515600" cy="914400"/>
          </a:xfrm>
        </p:spPr>
        <p:txBody>
          <a:bodyPr>
            <a:noAutofit/>
          </a:bodyPr>
          <a:lstStyle/>
          <a:p>
            <a:pPr algn="ctr"/>
            <a:r>
              <a:rPr lang="en-US" sz="4000" dirty="0" smtClean="0"/>
              <a:t>Modeling Current and Resistance</a:t>
            </a:r>
            <a:endParaRPr lang="en-US" sz="4000" dirty="0"/>
          </a:p>
        </p:txBody>
      </p:sp>
      <p:sp>
        <p:nvSpPr>
          <p:cNvPr id="3" name="Content Placeholder 2"/>
          <p:cNvSpPr>
            <a:spLocks noGrp="1"/>
          </p:cNvSpPr>
          <p:nvPr>
            <p:ph idx="1"/>
          </p:nvPr>
        </p:nvSpPr>
        <p:spPr>
          <a:xfrm>
            <a:off x="117269" y="1447800"/>
            <a:ext cx="12038013" cy="5334000"/>
          </a:xfrm>
        </p:spPr>
        <p:txBody>
          <a:bodyPr>
            <a:noAutofit/>
          </a:bodyPr>
          <a:lstStyle/>
          <a:p>
            <a:r>
              <a:rPr lang="en-US" sz="4000" dirty="0" smtClean="0"/>
              <a:t>If the pipe is large, the resistance to flow in the pipe is low</a:t>
            </a:r>
          </a:p>
          <a:p>
            <a:pPr lvl="1"/>
            <a:r>
              <a:rPr lang="en-US" sz="3600" dirty="0" smtClean="0"/>
              <a:t>The flow of water is greater</a:t>
            </a:r>
          </a:p>
          <a:p>
            <a:pPr lvl="1"/>
            <a:r>
              <a:rPr lang="en-US" sz="3600" dirty="0" smtClean="0"/>
              <a:t>This models great current</a:t>
            </a:r>
          </a:p>
          <a:p>
            <a:r>
              <a:rPr lang="en-US" sz="4000" dirty="0" smtClean="0"/>
              <a:t>If the pipe is small, the resistance to flow in the pipe is high</a:t>
            </a:r>
          </a:p>
          <a:p>
            <a:pPr lvl="1"/>
            <a:r>
              <a:rPr lang="en-US" sz="3600" dirty="0" smtClean="0"/>
              <a:t>This models less current</a:t>
            </a:r>
          </a:p>
          <a:p>
            <a:r>
              <a:rPr lang="en-US" sz="4000" dirty="0" smtClean="0"/>
              <a:t>For any constant voltage, </a:t>
            </a:r>
            <a:r>
              <a:rPr lang="en-US" sz="4000" b="1" dirty="0" smtClean="0">
                <a:solidFill>
                  <a:srgbClr val="FFFF00"/>
                </a:solidFill>
              </a:rPr>
              <a:t>increasing resistance </a:t>
            </a:r>
            <a:r>
              <a:rPr lang="en-US" sz="4000" dirty="0" smtClean="0"/>
              <a:t>will decrease current. We call this an </a:t>
            </a:r>
            <a:r>
              <a:rPr lang="en-US" sz="4000" dirty="0" smtClean="0">
                <a:solidFill>
                  <a:srgbClr val="FFFF00"/>
                </a:solidFill>
              </a:rPr>
              <a:t>inverse relationship</a:t>
            </a:r>
          </a:p>
        </p:txBody>
      </p:sp>
    </p:spTree>
    <p:extLst>
      <p:ext uri="{BB962C8B-B14F-4D97-AF65-F5344CB8AC3E}">
        <p14:creationId xmlns:p14="http://schemas.microsoft.com/office/powerpoint/2010/main" val="238361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12188825" cy="5638800"/>
          </a:xfrm>
        </p:spPr>
        <p:txBody>
          <a:bodyPr/>
          <a:lstStyle/>
          <a:p>
            <a:r>
              <a:rPr lang="en-US" sz="3600" dirty="0" smtClean="0"/>
              <a:t>Factors that affect the resistance of a wire include…</a:t>
            </a:r>
          </a:p>
          <a:p>
            <a:pPr marL="0" indent="0">
              <a:buNone/>
            </a:pPr>
            <a:r>
              <a:rPr lang="en-US" sz="3600" dirty="0"/>
              <a:t> </a:t>
            </a:r>
            <a:r>
              <a:rPr lang="en-US" sz="3600" dirty="0" smtClean="0"/>
              <a:t>    </a:t>
            </a:r>
            <a:r>
              <a:rPr lang="en-US" sz="3600" b="1" dirty="0" smtClean="0">
                <a:solidFill>
                  <a:srgbClr val="FFFF00"/>
                </a:solidFill>
              </a:rPr>
              <a:t>1) Length:</a:t>
            </a:r>
          </a:p>
          <a:p>
            <a:pPr marL="914400" lvl="1" indent="-514350">
              <a:buFontTx/>
              <a:buChar char="-"/>
            </a:pPr>
            <a:r>
              <a:rPr lang="en-US" sz="3200" dirty="0" smtClean="0"/>
              <a:t>As length </a:t>
            </a:r>
            <a:r>
              <a:rPr lang="en-US" sz="3200" b="1" dirty="0" smtClean="0">
                <a:solidFill>
                  <a:srgbClr val="FFFF00"/>
                </a:solidFill>
              </a:rPr>
              <a:t>increases</a:t>
            </a:r>
            <a:r>
              <a:rPr lang="en-US" sz="3200" dirty="0" smtClean="0"/>
              <a:t>, resistance </a:t>
            </a:r>
            <a:r>
              <a:rPr lang="en-US" sz="3200" b="1" dirty="0" smtClean="0">
                <a:solidFill>
                  <a:srgbClr val="FFFF00"/>
                </a:solidFill>
              </a:rPr>
              <a:t>increases</a:t>
            </a:r>
          </a:p>
          <a:p>
            <a:pPr marL="914400" lvl="1" indent="-514350">
              <a:buNone/>
            </a:pPr>
            <a:r>
              <a:rPr lang="en-US" sz="3200" b="1" dirty="0" smtClean="0">
                <a:solidFill>
                  <a:srgbClr val="FFFF00"/>
                </a:solidFill>
              </a:rPr>
              <a:t>2) Diameter:</a:t>
            </a:r>
          </a:p>
          <a:p>
            <a:pPr marL="914400" lvl="1" indent="-514350">
              <a:buNone/>
            </a:pPr>
            <a:r>
              <a:rPr lang="en-US" sz="3200" dirty="0" smtClean="0"/>
              <a:t>	-As diameter increases, resistance decreases</a:t>
            </a:r>
          </a:p>
          <a:p>
            <a:pPr marL="914400" lvl="1" indent="-514350">
              <a:buNone/>
            </a:pPr>
            <a:r>
              <a:rPr lang="en-US" sz="3200" b="1" dirty="0" smtClean="0">
                <a:solidFill>
                  <a:srgbClr val="FFFF00"/>
                </a:solidFill>
              </a:rPr>
              <a:t>3) Temperature:</a:t>
            </a:r>
          </a:p>
          <a:p>
            <a:pPr marL="914400" lvl="1" indent="-514350">
              <a:buNone/>
            </a:pPr>
            <a:r>
              <a:rPr lang="en-US" sz="3200" dirty="0" smtClean="0"/>
              <a:t>	- As temperature </a:t>
            </a:r>
            <a:r>
              <a:rPr lang="en-US" sz="3200" dirty="0" smtClean="0">
                <a:solidFill>
                  <a:srgbClr val="FFFF00"/>
                </a:solidFill>
              </a:rPr>
              <a:t>increases</a:t>
            </a:r>
            <a:r>
              <a:rPr lang="en-US" sz="3200" dirty="0" smtClean="0"/>
              <a:t>, resistance </a:t>
            </a:r>
            <a:r>
              <a:rPr lang="en-US" sz="3200" dirty="0" smtClean="0">
                <a:solidFill>
                  <a:srgbClr val="FFFF00"/>
                </a:solidFill>
              </a:rPr>
              <a:t>increases</a:t>
            </a:r>
          </a:p>
          <a:p>
            <a:pPr marL="914400" lvl="1" indent="-514350">
              <a:buNone/>
            </a:pPr>
            <a:r>
              <a:rPr lang="en-US" sz="3200" b="1" dirty="0" smtClean="0">
                <a:solidFill>
                  <a:srgbClr val="FFFF00"/>
                </a:solidFill>
              </a:rPr>
              <a:t>4) Material:</a:t>
            </a:r>
          </a:p>
          <a:p>
            <a:pPr marL="914400" lvl="1" indent="-514350">
              <a:buNone/>
            </a:pPr>
            <a:r>
              <a:rPr lang="en-US" sz="3200" dirty="0" smtClean="0"/>
              <a:t>	-A wire that is a </a:t>
            </a:r>
            <a:r>
              <a:rPr lang="en-US" sz="3200" b="1" dirty="0" smtClean="0">
                <a:solidFill>
                  <a:srgbClr val="FFFF00"/>
                </a:solidFill>
              </a:rPr>
              <a:t>better conductor </a:t>
            </a:r>
            <a:r>
              <a:rPr lang="en-US" sz="3200" dirty="0" smtClean="0"/>
              <a:t>would have less resistance</a:t>
            </a:r>
          </a:p>
          <a:p>
            <a:pPr marL="914400" lvl="1" indent="-514350">
              <a:buNone/>
            </a:pPr>
            <a:r>
              <a:rPr lang="en-US" dirty="0" smtClean="0"/>
              <a:t> </a:t>
            </a:r>
          </a:p>
        </p:txBody>
      </p:sp>
    </p:spTree>
    <p:extLst>
      <p:ext uri="{BB962C8B-B14F-4D97-AF65-F5344CB8AC3E}">
        <p14:creationId xmlns:p14="http://schemas.microsoft.com/office/powerpoint/2010/main" val="314501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903412" y="457200"/>
            <a:ext cx="8458200" cy="914400"/>
          </a:xfrm>
        </p:spPr>
        <p:txBody>
          <a:bodyPr>
            <a:normAutofit/>
          </a:bodyPr>
          <a:lstStyle/>
          <a:p>
            <a:pPr algn="ctr" eaLnBrk="1" hangingPunct="1"/>
            <a:r>
              <a:rPr lang="en-US" sz="4400" dirty="0" smtClean="0"/>
              <a:t>Controlling the Flow</a:t>
            </a:r>
            <a:endParaRPr lang="en-CA" sz="4000" dirty="0"/>
          </a:p>
        </p:txBody>
      </p:sp>
      <p:sp>
        <p:nvSpPr>
          <p:cNvPr id="46083" name="Rectangle 3"/>
          <p:cNvSpPr>
            <a:spLocks noGrp="1" noChangeArrowheads="1"/>
          </p:cNvSpPr>
          <p:nvPr>
            <p:ph idx="1"/>
          </p:nvPr>
        </p:nvSpPr>
        <p:spPr>
          <a:xfrm>
            <a:off x="5637211" y="1524000"/>
            <a:ext cx="6551613" cy="4953000"/>
          </a:xfrm>
        </p:spPr>
        <p:txBody>
          <a:bodyPr>
            <a:normAutofit/>
          </a:bodyPr>
          <a:lstStyle/>
          <a:p>
            <a:pPr eaLnBrk="1" hangingPunct="1"/>
            <a:r>
              <a:rPr lang="en-US" sz="4400" dirty="0" smtClean="0"/>
              <a:t>Resistors – limit the amount of current</a:t>
            </a:r>
          </a:p>
          <a:p>
            <a:pPr eaLnBrk="1" hangingPunct="1"/>
            <a:r>
              <a:rPr lang="en-US" sz="4400" dirty="0" smtClean="0"/>
              <a:t>Resistance – a measure of the difficulty electrons have passing through a resistor </a:t>
            </a:r>
          </a:p>
          <a:p>
            <a:pPr eaLnBrk="1" hangingPunct="1"/>
            <a:r>
              <a:rPr lang="en-US" sz="4400" dirty="0"/>
              <a:t>[Units = ohms (</a:t>
            </a:r>
            <a:r>
              <a:rPr lang="en-US" sz="4400" dirty="0">
                <a:cs typeface="Times New Roman" pitchFamily="18" charset="0"/>
              </a:rPr>
              <a:t>Ω)</a:t>
            </a:r>
            <a:r>
              <a:rPr lang="en-US" sz="4400" dirty="0"/>
              <a:t> ]</a:t>
            </a:r>
            <a:endParaRPr lang="en-CA" sz="4400" dirty="0"/>
          </a:p>
        </p:txBody>
      </p:sp>
      <p:pic>
        <p:nvPicPr>
          <p:cNvPr id="57348" name="Picture 5" descr="C:\My Files\School\Science 9\Unit D Electrical\Pics\resistor%5B1%5D.jpg"/>
          <p:cNvPicPr>
            <a:picLocks noChangeAspect="1" noChangeArrowheads="1"/>
          </p:cNvPicPr>
          <p:nvPr/>
        </p:nvPicPr>
        <p:blipFill>
          <a:blip r:embed="rId2" cstate="print"/>
          <a:srcRect/>
          <a:stretch>
            <a:fillRect/>
          </a:stretch>
        </p:blipFill>
        <p:spPr bwMode="auto">
          <a:xfrm>
            <a:off x="163511" y="1752600"/>
            <a:ext cx="5443573" cy="2743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7349" name="Picture 6" descr="C:\My Files\School\Science 9\Unit D Electrical\Pics\resistor.jpg"/>
          <p:cNvPicPr>
            <a:picLocks noChangeAspect="1" noChangeArrowheads="1"/>
          </p:cNvPicPr>
          <p:nvPr/>
        </p:nvPicPr>
        <p:blipFill>
          <a:blip r:embed="rId3" cstate="print"/>
          <a:srcRect/>
          <a:stretch>
            <a:fillRect/>
          </a:stretch>
        </p:blipFill>
        <p:spPr bwMode="auto">
          <a:xfrm>
            <a:off x="531812" y="4495800"/>
            <a:ext cx="4648199" cy="2286000"/>
          </a:xfrm>
          <a:prstGeom prst="rect">
            <a:avLst/>
          </a:prstGeom>
          <a:ln>
            <a:noFill/>
          </a:ln>
          <a:effectLst>
            <a:softEdge rad="112500"/>
          </a:effectLst>
        </p:spPr>
      </p:pic>
    </p:spTree>
    <p:extLst>
      <p:ext uri="{BB962C8B-B14F-4D97-AF65-F5344CB8AC3E}">
        <p14:creationId xmlns:p14="http://schemas.microsoft.com/office/powerpoint/2010/main" val="2017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4608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Lst>
      </p:bldP>
      <p:bldP spid="4608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6083"/>
                        </p:tgtEl>
                        <p:attrNameLst>
                          <p:attrName>style.visibility</p:attrName>
                        </p:attrNameLst>
                      </p:cBhvr>
                      <p:to>
                        <p:strVal val="visible"/>
                      </p:to>
                    </p:set>
                  </p:childTnLst>
                </p:cTn>
              </p:par>
            </p:tnLst>
          </p:tmpl>
        </p:tmplLst>
      </p:b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03412" y="457200"/>
            <a:ext cx="8458200" cy="914400"/>
          </a:xfrm>
        </p:spPr>
        <p:txBody>
          <a:bodyPr>
            <a:normAutofit/>
          </a:bodyPr>
          <a:lstStyle/>
          <a:p>
            <a:pPr algn="ctr" eaLnBrk="1" hangingPunct="1"/>
            <a:r>
              <a:rPr lang="en-US" sz="5400" dirty="0" smtClean="0"/>
              <a:t>Controlling the Flow</a:t>
            </a:r>
            <a:endParaRPr lang="en-CA" sz="4800" dirty="0"/>
          </a:p>
        </p:txBody>
      </p:sp>
      <p:sp>
        <p:nvSpPr>
          <p:cNvPr id="48131" name="Rectangle 3"/>
          <p:cNvSpPr>
            <a:spLocks noGrp="1" noChangeArrowheads="1"/>
          </p:cNvSpPr>
          <p:nvPr>
            <p:ph idx="1"/>
          </p:nvPr>
        </p:nvSpPr>
        <p:spPr>
          <a:xfrm>
            <a:off x="-1" y="1790700"/>
            <a:ext cx="12188825" cy="2362200"/>
          </a:xfrm>
        </p:spPr>
        <p:txBody>
          <a:bodyPr>
            <a:normAutofit/>
          </a:bodyPr>
          <a:lstStyle/>
          <a:p>
            <a:pPr eaLnBrk="1" hangingPunct="1"/>
            <a:r>
              <a:rPr lang="en-US" sz="4400" dirty="0" smtClean="0"/>
              <a:t>Solutions can provide resistance to electric current – depends upon the amount of charged particles they contain</a:t>
            </a:r>
          </a:p>
        </p:txBody>
      </p:sp>
      <p:pic>
        <p:nvPicPr>
          <p:cNvPr id="59396" name="Picture 4"/>
          <p:cNvPicPr>
            <a:picLocks noChangeAspect="1" noChangeArrowheads="1"/>
          </p:cNvPicPr>
          <p:nvPr/>
        </p:nvPicPr>
        <p:blipFill>
          <a:blip r:embed="rId3" cstate="print"/>
          <a:srcRect/>
          <a:stretch>
            <a:fillRect/>
          </a:stretch>
        </p:blipFill>
        <p:spPr bwMode="auto">
          <a:xfrm>
            <a:off x="3884612" y="2971800"/>
            <a:ext cx="7848600" cy="2914650"/>
          </a:xfrm>
          <a:prstGeom prst="rect">
            <a:avLst/>
          </a:prstGeom>
          <a:ln>
            <a:noFill/>
          </a:ln>
          <a:effectLst>
            <a:softEdge rad="112500"/>
          </a:effectLst>
        </p:spPr>
      </p:pic>
      <p:sp>
        <p:nvSpPr>
          <p:cNvPr id="59397" name="TextBox 2"/>
          <p:cNvSpPr txBox="1">
            <a:spLocks noChangeArrowheads="1"/>
          </p:cNvSpPr>
          <p:nvPr/>
        </p:nvSpPr>
        <p:spPr bwMode="auto">
          <a:xfrm>
            <a:off x="4370864" y="5819160"/>
            <a:ext cx="2489784" cy="1107996"/>
          </a:xfrm>
          <a:prstGeom prst="rect">
            <a:avLst/>
          </a:prstGeom>
          <a:noFill/>
          <a:ln w="9525">
            <a:noFill/>
            <a:miter lim="800000"/>
            <a:headEnd/>
            <a:tailEnd/>
          </a:ln>
        </p:spPr>
        <p:txBody>
          <a:bodyPr wrap="none">
            <a:spAutoFit/>
          </a:bodyPr>
          <a:lstStyle/>
          <a:p>
            <a:r>
              <a:rPr lang="en-US" sz="2400" b="1" dirty="0">
                <a:solidFill>
                  <a:srgbClr val="FFFF00"/>
                </a:solidFill>
              </a:rPr>
              <a:t>Low resistance = </a:t>
            </a:r>
          </a:p>
          <a:p>
            <a:r>
              <a:rPr lang="en-US" sz="2400" b="1" dirty="0">
                <a:solidFill>
                  <a:srgbClr val="FFFF00"/>
                </a:solidFill>
              </a:rPr>
              <a:t>high conductivity</a:t>
            </a:r>
          </a:p>
          <a:p>
            <a:endParaRPr lang="en-CA" dirty="0"/>
          </a:p>
        </p:txBody>
      </p:sp>
      <p:sp>
        <p:nvSpPr>
          <p:cNvPr id="59398" name="TextBox 3"/>
          <p:cNvSpPr txBox="1">
            <a:spLocks noChangeArrowheads="1"/>
          </p:cNvSpPr>
          <p:nvPr/>
        </p:nvSpPr>
        <p:spPr bwMode="auto">
          <a:xfrm>
            <a:off x="7999412" y="5819160"/>
            <a:ext cx="2571253" cy="1107996"/>
          </a:xfrm>
          <a:prstGeom prst="rect">
            <a:avLst/>
          </a:prstGeom>
          <a:noFill/>
          <a:ln w="9525">
            <a:noFill/>
            <a:miter lim="800000"/>
            <a:headEnd/>
            <a:tailEnd/>
          </a:ln>
        </p:spPr>
        <p:txBody>
          <a:bodyPr wrap="square">
            <a:spAutoFit/>
          </a:bodyPr>
          <a:lstStyle/>
          <a:p>
            <a:r>
              <a:rPr lang="en-US" sz="2400" b="1" dirty="0">
                <a:solidFill>
                  <a:srgbClr val="FFFF00"/>
                </a:solidFill>
              </a:rPr>
              <a:t>High resistance =</a:t>
            </a:r>
          </a:p>
          <a:p>
            <a:r>
              <a:rPr lang="en-US" sz="2400" b="1" dirty="0">
                <a:solidFill>
                  <a:srgbClr val="FFFF00"/>
                </a:solidFill>
              </a:rPr>
              <a:t> low conductivity</a:t>
            </a:r>
            <a:endParaRPr lang="en-CA" sz="2400" b="1" dirty="0">
              <a:solidFill>
                <a:srgbClr val="FFFF00"/>
              </a:solidFill>
            </a:endParaRPr>
          </a:p>
          <a:p>
            <a:endParaRPr lang="en-CA" dirty="0"/>
          </a:p>
        </p:txBody>
      </p:sp>
    </p:spTree>
    <p:extLst>
      <p:ext uri="{BB962C8B-B14F-4D97-AF65-F5344CB8AC3E}">
        <p14:creationId xmlns:p14="http://schemas.microsoft.com/office/powerpoint/2010/main" val="7131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4813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813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813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813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813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8131"/>
                        </p:tgtEl>
                        <p:attrNameLst>
                          <p:attrName>style.visibility</p:attrName>
                        </p:attrNameLst>
                      </p:cBhvr>
                      <p:to>
                        <p:strVal val="visible"/>
                      </p:to>
                    </p:set>
                  </p:childTnLst>
                </p:cTn>
              </p:par>
            </p:tnLst>
          </p:tmpl>
        </p:tmplLst>
      </p:b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2521346" y="457200"/>
            <a:ext cx="6400800" cy="914400"/>
          </a:xfrm>
        </p:spPr>
        <p:txBody>
          <a:bodyPr>
            <a:normAutofit/>
          </a:bodyPr>
          <a:lstStyle/>
          <a:p>
            <a:pPr algn="ctr"/>
            <a:r>
              <a:rPr lang="en-US" sz="6000" dirty="0" smtClean="0"/>
              <a:t>Polygraph</a:t>
            </a:r>
            <a:endParaRPr lang="en-CA" sz="6000" dirty="0" smtClean="0"/>
          </a:p>
        </p:txBody>
      </p:sp>
      <p:sp>
        <p:nvSpPr>
          <p:cNvPr id="60419" name="Content Placeholder 2"/>
          <p:cNvSpPr>
            <a:spLocks noGrp="1"/>
          </p:cNvSpPr>
          <p:nvPr>
            <p:ph idx="1"/>
          </p:nvPr>
        </p:nvSpPr>
        <p:spPr>
          <a:xfrm>
            <a:off x="-1" y="1600200"/>
            <a:ext cx="12188825" cy="5257800"/>
          </a:xfrm>
        </p:spPr>
        <p:txBody>
          <a:bodyPr>
            <a:normAutofit fontScale="85000" lnSpcReduction="20000"/>
          </a:bodyPr>
          <a:lstStyle/>
          <a:p>
            <a:r>
              <a:rPr lang="en-US" sz="3500" dirty="0" smtClean="0"/>
              <a:t>Lie detector – measures skin resistance, bp and respiration rate.</a:t>
            </a:r>
          </a:p>
          <a:p>
            <a:r>
              <a:rPr lang="en-US" sz="3500" dirty="0" smtClean="0"/>
              <a:t>Sweat is a salt solution thus is a conductor</a:t>
            </a:r>
          </a:p>
          <a:p>
            <a:endParaRPr lang="en-US" sz="3500" dirty="0" smtClean="0"/>
          </a:p>
          <a:p>
            <a:endParaRPr lang="en-US" sz="3500" dirty="0" smtClean="0"/>
          </a:p>
          <a:p>
            <a:endParaRPr lang="en-US" sz="3500" dirty="0" smtClean="0"/>
          </a:p>
          <a:p>
            <a:endParaRPr lang="en-US" sz="3500" dirty="0" smtClean="0"/>
          </a:p>
          <a:p>
            <a:endParaRPr lang="en-US" sz="3500" dirty="0" smtClean="0"/>
          </a:p>
          <a:p>
            <a:endParaRPr lang="en-US" sz="3500" dirty="0" smtClean="0"/>
          </a:p>
          <a:p>
            <a:r>
              <a:rPr lang="en-US" sz="3500" dirty="0"/>
              <a:t>Resistance of the skin will be less since more sweat (contains salts which are ionic) is produced under stress</a:t>
            </a:r>
          </a:p>
          <a:p>
            <a:endParaRPr lang="en-US" dirty="0" smtClean="0"/>
          </a:p>
          <a:p>
            <a:endParaRPr lang="en-US" dirty="0" smtClean="0"/>
          </a:p>
          <a:p>
            <a:endParaRPr lang="en-US" dirty="0" smtClean="0"/>
          </a:p>
          <a:p>
            <a:endParaRPr lang="en-US" dirty="0" smtClean="0"/>
          </a:p>
          <a:p>
            <a:endParaRPr lang="en-US" dirty="0" smtClean="0"/>
          </a:p>
          <a:p>
            <a:endParaRPr lang="en-CA" dirty="0" smtClean="0"/>
          </a:p>
        </p:txBody>
      </p:sp>
      <p:pic>
        <p:nvPicPr>
          <p:cNvPr id="60420" name="Picture 2"/>
          <p:cNvPicPr>
            <a:picLocks noChangeAspect="1" noChangeArrowheads="1"/>
          </p:cNvPicPr>
          <p:nvPr/>
        </p:nvPicPr>
        <p:blipFill>
          <a:blip r:embed="rId2" cstate="print"/>
          <a:srcRect/>
          <a:stretch>
            <a:fillRect/>
          </a:stretch>
        </p:blipFill>
        <p:spPr bwMode="auto">
          <a:xfrm>
            <a:off x="2970212" y="2518744"/>
            <a:ext cx="5503068" cy="3420711"/>
          </a:xfrm>
          <a:prstGeom prst="rect">
            <a:avLst/>
          </a:prstGeom>
          <a:ln>
            <a:noFill/>
          </a:ln>
          <a:effectLst>
            <a:softEdge rad="112500"/>
          </a:effectLst>
        </p:spPr>
      </p:pic>
    </p:spTree>
    <p:extLst>
      <p:ext uri="{BB962C8B-B14F-4D97-AF65-F5344CB8AC3E}">
        <p14:creationId xmlns:p14="http://schemas.microsoft.com/office/powerpoint/2010/main" val="411505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Title 1"/>
          <p:cNvSpPr>
            <a:spLocks noGrp="1"/>
          </p:cNvSpPr>
          <p:nvPr>
            <p:ph type="title"/>
          </p:nvPr>
        </p:nvSpPr>
        <p:spPr>
          <a:xfrm>
            <a:off x="2513012" y="228600"/>
            <a:ext cx="7772400" cy="1066800"/>
          </a:xfrm>
        </p:spPr>
        <p:txBody>
          <a:bodyPr>
            <a:normAutofit/>
          </a:bodyPr>
          <a:lstStyle/>
          <a:p>
            <a:pPr algn="ctr"/>
            <a:r>
              <a:rPr lang="en-US" sz="4400" dirty="0" smtClean="0"/>
              <a:t>Controlling the Flow</a:t>
            </a:r>
            <a:endParaRPr lang="en-CA" sz="4400" dirty="0" smtClean="0"/>
          </a:p>
        </p:txBody>
      </p:sp>
      <p:sp>
        <p:nvSpPr>
          <p:cNvPr id="61443" name="Content Placeholder 2"/>
          <p:cNvSpPr>
            <a:spLocks noGrp="1"/>
          </p:cNvSpPr>
          <p:nvPr>
            <p:ph idx="1"/>
          </p:nvPr>
        </p:nvSpPr>
        <p:spPr>
          <a:xfrm>
            <a:off x="0" y="1524000"/>
            <a:ext cx="12038012" cy="4572000"/>
          </a:xfrm>
        </p:spPr>
        <p:txBody>
          <a:bodyPr>
            <a:normAutofit/>
          </a:bodyPr>
          <a:lstStyle/>
          <a:p>
            <a:r>
              <a:rPr lang="en-US" sz="4400" dirty="0" smtClean="0"/>
              <a:t>Variable Resistors or Rheostats</a:t>
            </a:r>
          </a:p>
          <a:p>
            <a:r>
              <a:rPr lang="en-US" sz="4400" dirty="0" smtClean="0"/>
              <a:t>Switches </a:t>
            </a:r>
          </a:p>
          <a:p>
            <a:pPr lvl="1"/>
            <a:r>
              <a:rPr lang="en-US" sz="4000" dirty="0" smtClean="0"/>
              <a:t>control the flow by “breaking “ the circuit </a:t>
            </a:r>
            <a:endParaRPr lang="en-CA" sz="4000" dirty="0" smtClean="0"/>
          </a:p>
        </p:txBody>
      </p:sp>
      <p:pic>
        <p:nvPicPr>
          <p:cNvPr id="5" name="Picture 4" descr="http://media02.hongkiat.com/beautiful-volume-dials-knobs/9-33-beautiful-volume-dial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512" y="3792794"/>
            <a:ext cx="4762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35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598612" y="580103"/>
            <a:ext cx="9829800" cy="914400"/>
          </a:xfrm>
        </p:spPr>
        <p:txBody>
          <a:bodyPr>
            <a:normAutofit/>
          </a:bodyPr>
          <a:lstStyle/>
          <a:p>
            <a:pPr algn="ctr" eaLnBrk="1" hangingPunct="1"/>
            <a:r>
              <a:rPr lang="en-US" sz="5400" dirty="0" smtClean="0"/>
              <a:t>Controlling the Flow</a:t>
            </a:r>
            <a:endParaRPr lang="en-CA" sz="4800" dirty="0"/>
          </a:p>
        </p:txBody>
      </p:sp>
      <p:sp>
        <p:nvSpPr>
          <p:cNvPr id="49155" name="Rectangle 3"/>
          <p:cNvSpPr>
            <a:spLocks noGrp="1" noChangeArrowheads="1"/>
          </p:cNvSpPr>
          <p:nvPr>
            <p:ph idx="1"/>
          </p:nvPr>
        </p:nvSpPr>
        <p:spPr>
          <a:xfrm>
            <a:off x="4037012" y="1524000"/>
            <a:ext cx="8077200" cy="5334000"/>
          </a:xfrm>
        </p:spPr>
        <p:txBody>
          <a:bodyPr>
            <a:normAutofit/>
          </a:bodyPr>
          <a:lstStyle/>
          <a:p>
            <a:pPr eaLnBrk="1" hangingPunct="1"/>
            <a:r>
              <a:rPr lang="en-US" sz="4000" dirty="0" smtClean="0"/>
              <a:t>Rheostat – a variable resistor</a:t>
            </a:r>
          </a:p>
          <a:p>
            <a:pPr eaLnBrk="1" hangingPunct="1"/>
            <a:r>
              <a:rPr lang="en-US" sz="4000" dirty="0" smtClean="0"/>
              <a:t>Turning the rheostat dial changes how much of the resistor the current must flow through </a:t>
            </a:r>
          </a:p>
          <a:p>
            <a:pPr eaLnBrk="1" hangingPunct="1"/>
            <a:r>
              <a:rPr lang="en-US" sz="4000" dirty="0" smtClean="0"/>
              <a:t>As the resistance is increased, less current flows</a:t>
            </a:r>
          </a:p>
          <a:p>
            <a:pPr eaLnBrk="1" hangingPunct="1"/>
            <a:r>
              <a:rPr lang="en-US" sz="4000" dirty="0" smtClean="0"/>
              <a:t>As the resistance is decreased, more current flows</a:t>
            </a:r>
          </a:p>
        </p:txBody>
      </p:sp>
      <p:pic>
        <p:nvPicPr>
          <p:cNvPr id="62468" name="Picture 6" descr="C:\My Files\School\Science 9\Unit D Electrical\Pics\rheostat.jpg"/>
          <p:cNvPicPr>
            <a:picLocks noChangeAspect="1" noChangeArrowheads="1"/>
          </p:cNvPicPr>
          <p:nvPr/>
        </p:nvPicPr>
        <p:blipFill>
          <a:blip r:embed="rId2" cstate="print"/>
          <a:srcRect/>
          <a:stretch>
            <a:fillRect/>
          </a:stretch>
        </p:blipFill>
        <p:spPr bwMode="auto">
          <a:xfrm>
            <a:off x="-1" y="1494502"/>
            <a:ext cx="4226335" cy="5363498"/>
          </a:xfrm>
          <a:prstGeom prst="rect">
            <a:avLst/>
          </a:prstGeom>
          <a:ln>
            <a:noFill/>
          </a:ln>
          <a:effectLst>
            <a:softEdge rad="112500"/>
          </a:effectLst>
        </p:spPr>
      </p:pic>
    </p:spTree>
    <p:extLst>
      <p:ext uri="{BB962C8B-B14F-4D97-AF65-F5344CB8AC3E}">
        <p14:creationId xmlns:p14="http://schemas.microsoft.com/office/powerpoint/2010/main" val="206686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4915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4915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4915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4915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4915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49155"/>
                        </p:tgtEl>
                        <p:attrNameLst>
                          <p:attrName>style.visibility</p:attrName>
                        </p:attrNameLst>
                      </p:cBhvr>
                      <p:to>
                        <p:strVal val="visible"/>
                      </p:to>
                    </p:set>
                  </p:childTnLst>
                </p:cTn>
              </p:par>
            </p:tnLst>
          </p:tmpl>
        </p:tmplLst>
      </p:b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2043" y="484239"/>
            <a:ext cx="7772400" cy="914400"/>
          </a:xfrm>
        </p:spPr>
        <p:txBody>
          <a:bodyPr>
            <a:normAutofit/>
          </a:bodyPr>
          <a:lstStyle/>
          <a:p>
            <a:pPr algn="ctr"/>
            <a:r>
              <a:rPr lang="en-US" sz="5400" dirty="0" smtClean="0"/>
              <a:t>Your Task</a:t>
            </a:r>
            <a:endParaRPr lang="en-US" sz="5400" dirty="0"/>
          </a:p>
        </p:txBody>
      </p:sp>
      <p:sp>
        <p:nvSpPr>
          <p:cNvPr id="3" name="Content Placeholder 2"/>
          <p:cNvSpPr>
            <a:spLocks noGrp="1"/>
          </p:cNvSpPr>
          <p:nvPr>
            <p:ph idx="1"/>
          </p:nvPr>
        </p:nvSpPr>
        <p:spPr>
          <a:xfrm>
            <a:off x="150812" y="1600200"/>
            <a:ext cx="10515602" cy="4572000"/>
          </a:xfrm>
        </p:spPr>
        <p:txBody>
          <a:bodyPr/>
          <a:lstStyle/>
          <a:p>
            <a:r>
              <a:rPr lang="en-US" sz="3600" dirty="0" smtClean="0"/>
              <a:t>Check &amp; Reflect  # 1 - 8 p 303</a:t>
            </a:r>
            <a:endParaRPr lang="en-CA" sz="3600" dirty="0" smtClean="0"/>
          </a:p>
          <a:p>
            <a:endParaRPr lang="en-US" dirty="0"/>
          </a:p>
        </p:txBody>
      </p:sp>
      <p:pic>
        <p:nvPicPr>
          <p:cNvPr id="71682" name="Picture 2" descr="https://encrypted-tbn2.google.com/images?q=tbn:ANd9GcQmYGxPCTeY1ZazYQt61MgrOSmA9Rac4aR13xekXIpOh3S0pUXw"/>
          <p:cNvPicPr>
            <a:picLocks noChangeAspect="1" noChangeArrowheads="1"/>
          </p:cNvPicPr>
          <p:nvPr/>
        </p:nvPicPr>
        <p:blipFill>
          <a:blip r:embed="rId2" cstate="print"/>
          <a:srcRect/>
          <a:stretch>
            <a:fillRect/>
          </a:stretch>
        </p:blipFill>
        <p:spPr bwMode="auto">
          <a:xfrm>
            <a:off x="2563043" y="2356976"/>
            <a:ext cx="7391400" cy="4473985"/>
          </a:xfrm>
          <a:prstGeom prst="rect">
            <a:avLst/>
          </a:prstGeom>
          <a:ln>
            <a:noFill/>
          </a:ln>
          <a:effectLst>
            <a:softEdge rad="112500"/>
          </a:effectLst>
        </p:spPr>
      </p:pic>
    </p:spTree>
    <p:extLst>
      <p:ext uri="{BB962C8B-B14F-4D97-AF65-F5344CB8AC3E}">
        <p14:creationId xmlns:p14="http://schemas.microsoft.com/office/powerpoint/2010/main" val="332591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674812" y="304800"/>
            <a:ext cx="8458200" cy="990600"/>
          </a:xfrm>
        </p:spPr>
        <p:txBody>
          <a:bodyPr>
            <a:normAutofit/>
          </a:bodyPr>
          <a:lstStyle/>
          <a:p>
            <a:pPr algn="l" eaLnBrk="1" hangingPunct="1"/>
            <a:r>
              <a:rPr lang="en-US" sz="5400" dirty="0" smtClean="0"/>
              <a:t>Georg Simon Ohm</a:t>
            </a:r>
            <a:endParaRPr lang="en-CA" sz="4800" dirty="0"/>
          </a:p>
        </p:txBody>
      </p:sp>
      <p:sp>
        <p:nvSpPr>
          <p:cNvPr id="52227" name="Rectangle 3"/>
          <p:cNvSpPr>
            <a:spLocks noGrp="1" noChangeArrowheads="1"/>
          </p:cNvSpPr>
          <p:nvPr>
            <p:ph idx="1"/>
          </p:nvPr>
        </p:nvSpPr>
        <p:spPr>
          <a:xfrm>
            <a:off x="0" y="1524000"/>
            <a:ext cx="9066212" cy="5105400"/>
          </a:xfrm>
        </p:spPr>
        <p:txBody>
          <a:bodyPr>
            <a:normAutofit/>
          </a:bodyPr>
          <a:lstStyle/>
          <a:p>
            <a:pPr>
              <a:spcAft>
                <a:spcPts val="1200"/>
              </a:spcAft>
            </a:pPr>
            <a:r>
              <a:rPr lang="en-US" sz="4400" dirty="0" smtClean="0"/>
              <a:t>Found </a:t>
            </a:r>
            <a:r>
              <a:rPr lang="en-US" sz="4400" dirty="0"/>
              <a:t>a relationship between potential </a:t>
            </a:r>
            <a:r>
              <a:rPr lang="en-US" sz="4400" dirty="0" smtClean="0"/>
              <a:t>difference</a:t>
            </a:r>
            <a:r>
              <a:rPr lang="en-US" sz="4400" dirty="0"/>
              <a:t>, current and resistance </a:t>
            </a:r>
            <a:r>
              <a:rPr lang="en-US" sz="4000" dirty="0"/>
              <a:t>(Ohm’s Law) </a:t>
            </a:r>
          </a:p>
          <a:p>
            <a:pPr>
              <a:spcAft>
                <a:spcPts val="1200"/>
              </a:spcAft>
            </a:pPr>
            <a:r>
              <a:rPr lang="en-US" sz="4000" dirty="0" smtClean="0"/>
              <a:t>MATH</a:t>
            </a:r>
            <a:endParaRPr lang="en-US" sz="4000" dirty="0"/>
          </a:p>
          <a:p>
            <a:pPr eaLnBrk="1" hangingPunct="1">
              <a:lnSpc>
                <a:spcPct val="90000"/>
              </a:lnSpc>
              <a:buFontTx/>
              <a:buNone/>
            </a:pPr>
            <a:r>
              <a:rPr lang="en-US" sz="4000" dirty="0" smtClean="0"/>
              <a:t>		</a:t>
            </a:r>
            <a:r>
              <a:rPr lang="en-US" sz="6600" b="1" dirty="0">
                <a:solidFill>
                  <a:srgbClr val="FFFF00"/>
                </a:solidFill>
              </a:rPr>
              <a:t>V = I x R</a:t>
            </a:r>
          </a:p>
          <a:p>
            <a:pPr eaLnBrk="1" hangingPunct="1">
              <a:lnSpc>
                <a:spcPct val="90000"/>
              </a:lnSpc>
              <a:buFontTx/>
              <a:buNone/>
            </a:pPr>
            <a:r>
              <a:rPr lang="en-US" sz="4000" dirty="0" smtClean="0"/>
              <a:t>		 </a:t>
            </a:r>
            <a:endParaRPr lang="en-CA" sz="4000" dirty="0" smtClean="0"/>
          </a:p>
        </p:txBody>
      </p:sp>
      <p:pic>
        <p:nvPicPr>
          <p:cNvPr id="66564" name="Picture 4" descr="C:\My Files\School\Science 9\Unit D Electrical\Pics\ohm.jpg"/>
          <p:cNvPicPr>
            <a:picLocks noChangeAspect="1" noChangeArrowheads="1"/>
          </p:cNvPicPr>
          <p:nvPr/>
        </p:nvPicPr>
        <p:blipFill>
          <a:blip r:embed="rId2" cstate="print"/>
          <a:srcRect/>
          <a:stretch>
            <a:fillRect/>
          </a:stretch>
        </p:blipFill>
        <p:spPr bwMode="auto">
          <a:xfrm>
            <a:off x="9066212" y="22123"/>
            <a:ext cx="3122613" cy="3711677"/>
          </a:xfrm>
          <a:prstGeom prst="ellipse">
            <a:avLst/>
          </a:prstGeom>
          <a:ln>
            <a:noFill/>
          </a:ln>
          <a:effectLst>
            <a:softEdge rad="112500"/>
          </a:effectLst>
        </p:spPr>
      </p:pic>
    </p:spTree>
    <p:extLst>
      <p:ext uri="{BB962C8B-B14F-4D97-AF65-F5344CB8AC3E}">
        <p14:creationId xmlns:p14="http://schemas.microsoft.com/office/powerpoint/2010/main" val="68134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5222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22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22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22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22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2227"/>
                        </p:tgtEl>
                        <p:attrNameLst>
                          <p:attrName>style.visibility</p:attrName>
                        </p:attrNameLst>
                      </p:cBhvr>
                      <p:to>
                        <p:strVal val="visible"/>
                      </p:to>
                    </p:set>
                  </p:childTnLst>
                </p:cTn>
              </p:par>
            </p:tnLst>
          </p:tmpl>
        </p:tmplLst>
      </p:b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655762" y="304800"/>
            <a:ext cx="8458200" cy="914400"/>
          </a:xfrm>
        </p:spPr>
        <p:txBody>
          <a:bodyPr>
            <a:normAutofit/>
          </a:bodyPr>
          <a:lstStyle/>
          <a:p>
            <a:pPr algn="ctr" eaLnBrk="1" hangingPunct="1"/>
            <a:r>
              <a:rPr lang="en-US" sz="5400" dirty="0" smtClean="0"/>
              <a:t>Ohm’s Law</a:t>
            </a:r>
            <a:endParaRPr lang="en-CA" sz="5400" dirty="0" smtClean="0"/>
          </a:p>
        </p:txBody>
      </p:sp>
      <p:sp>
        <p:nvSpPr>
          <p:cNvPr id="53251" name="Rectangle 3"/>
          <p:cNvSpPr>
            <a:spLocks noGrp="1" noChangeArrowheads="1"/>
          </p:cNvSpPr>
          <p:nvPr>
            <p:ph idx="1"/>
          </p:nvPr>
        </p:nvSpPr>
        <p:spPr>
          <a:xfrm>
            <a:off x="0" y="1523999"/>
            <a:ext cx="9980612" cy="5096705"/>
          </a:xfrm>
        </p:spPr>
        <p:txBody>
          <a:bodyPr>
            <a:normAutofit/>
          </a:bodyPr>
          <a:lstStyle/>
          <a:p>
            <a:pPr eaLnBrk="1" hangingPunct="1"/>
            <a:r>
              <a:rPr lang="en-US" sz="2800" dirty="0" smtClean="0"/>
              <a:t>Written </a:t>
            </a:r>
            <a:r>
              <a:rPr lang="en-US" sz="2800" dirty="0"/>
              <a:t>mathematically is:</a:t>
            </a:r>
          </a:p>
          <a:p>
            <a:pPr eaLnBrk="1" hangingPunct="1">
              <a:buFontTx/>
              <a:buNone/>
            </a:pPr>
            <a:r>
              <a:rPr lang="en-US" dirty="0" smtClean="0"/>
              <a:t>			</a:t>
            </a:r>
            <a:r>
              <a:rPr lang="en-US" sz="4400" dirty="0"/>
              <a:t>V= I x R</a:t>
            </a:r>
          </a:p>
          <a:p>
            <a:pPr eaLnBrk="1" hangingPunct="1">
              <a:buFontTx/>
              <a:buNone/>
            </a:pPr>
            <a:r>
              <a:rPr lang="en-US" dirty="0" smtClean="0"/>
              <a:t>	</a:t>
            </a:r>
            <a:r>
              <a:rPr lang="en-US" sz="2800" dirty="0" smtClean="0"/>
              <a:t>Where</a:t>
            </a:r>
            <a:r>
              <a:rPr lang="en-US" sz="2800" dirty="0"/>
              <a:t>:</a:t>
            </a:r>
          </a:p>
          <a:p>
            <a:pPr eaLnBrk="1" hangingPunct="1">
              <a:buFontTx/>
              <a:buNone/>
            </a:pPr>
            <a:r>
              <a:rPr lang="en-US" sz="2800" dirty="0"/>
              <a:t>			V = </a:t>
            </a:r>
            <a:r>
              <a:rPr lang="en-US" sz="2800" b="1" dirty="0" smtClean="0">
                <a:solidFill>
                  <a:srgbClr val="FFFF00"/>
                </a:solidFill>
              </a:rPr>
              <a:t>voltage (potential difference) </a:t>
            </a:r>
            <a:r>
              <a:rPr lang="en-US" sz="2800" b="1" dirty="0">
                <a:solidFill>
                  <a:srgbClr val="FFFF00"/>
                </a:solidFill>
              </a:rPr>
              <a:t>(V)</a:t>
            </a:r>
          </a:p>
          <a:p>
            <a:pPr eaLnBrk="1" hangingPunct="1">
              <a:buFontTx/>
              <a:buNone/>
            </a:pPr>
            <a:r>
              <a:rPr lang="en-US" sz="2800" dirty="0"/>
              <a:t>			I  =  </a:t>
            </a:r>
            <a:r>
              <a:rPr lang="en-US" sz="2800" b="1" dirty="0">
                <a:solidFill>
                  <a:srgbClr val="FFFF00"/>
                </a:solidFill>
              </a:rPr>
              <a:t>current (A)</a:t>
            </a:r>
          </a:p>
          <a:p>
            <a:pPr eaLnBrk="1" hangingPunct="1">
              <a:buFontTx/>
              <a:buNone/>
            </a:pPr>
            <a:r>
              <a:rPr lang="en-US" sz="2800" dirty="0"/>
              <a:t>			R  = </a:t>
            </a:r>
            <a:r>
              <a:rPr lang="en-US" sz="2800" b="1" dirty="0">
                <a:solidFill>
                  <a:srgbClr val="FFFF00"/>
                </a:solidFill>
              </a:rPr>
              <a:t>resistance (</a:t>
            </a:r>
            <a:r>
              <a:rPr lang="en-US" sz="2800" b="1" dirty="0">
                <a:solidFill>
                  <a:srgbClr val="FFFF00"/>
                </a:solidFill>
                <a:cs typeface="Times New Roman" pitchFamily="18" charset="0"/>
              </a:rPr>
              <a:t>Ω)</a:t>
            </a:r>
          </a:p>
          <a:p>
            <a:pPr eaLnBrk="1" hangingPunct="1">
              <a:buFontTx/>
              <a:buNone/>
            </a:pPr>
            <a:endParaRPr lang="en-US" sz="2800" dirty="0">
              <a:cs typeface="Times New Roman" pitchFamily="18" charset="0"/>
            </a:endParaRPr>
          </a:p>
          <a:p>
            <a:pPr eaLnBrk="1" hangingPunct="1">
              <a:buFontTx/>
              <a:buNone/>
            </a:pPr>
            <a:r>
              <a:rPr lang="en-US" sz="2000" dirty="0">
                <a:cs typeface="Times New Roman" pitchFamily="18" charset="0"/>
              </a:rPr>
              <a:t>[rearranging equations]</a:t>
            </a:r>
          </a:p>
        </p:txBody>
      </p:sp>
      <p:pic>
        <p:nvPicPr>
          <p:cNvPr id="67588" name="Picture 4"/>
          <p:cNvPicPr>
            <a:picLocks noChangeAspect="1" noChangeArrowheads="1"/>
          </p:cNvPicPr>
          <p:nvPr/>
        </p:nvPicPr>
        <p:blipFill>
          <a:blip r:embed="rId2" cstate="print"/>
          <a:srcRect/>
          <a:stretch>
            <a:fillRect/>
          </a:stretch>
        </p:blipFill>
        <p:spPr bwMode="auto">
          <a:xfrm>
            <a:off x="5252421" y="4099023"/>
            <a:ext cx="2420938" cy="2766351"/>
          </a:xfrm>
          <a:prstGeom prst="rect">
            <a:avLst/>
          </a:prstGeom>
          <a:noFill/>
          <a:ln w="9525">
            <a:noFill/>
            <a:miter lim="800000"/>
            <a:headEnd/>
            <a:tailEnd/>
          </a:ln>
        </p:spPr>
      </p:pic>
      <p:pic>
        <p:nvPicPr>
          <p:cNvPr id="67589" name="Picture 5"/>
          <p:cNvPicPr>
            <a:picLocks noChangeAspect="1" noChangeArrowheads="1"/>
          </p:cNvPicPr>
          <p:nvPr/>
        </p:nvPicPr>
        <p:blipFill>
          <a:blip r:embed="rId3" cstate="print"/>
          <a:srcRect/>
          <a:stretch>
            <a:fillRect/>
          </a:stretch>
        </p:blipFill>
        <p:spPr bwMode="auto">
          <a:xfrm>
            <a:off x="7770812" y="9832"/>
            <a:ext cx="4340840" cy="6848168"/>
          </a:xfrm>
          <a:prstGeom prst="rect">
            <a:avLst/>
          </a:prstGeom>
          <a:noFill/>
          <a:ln w="9525">
            <a:noFill/>
            <a:miter lim="800000"/>
            <a:headEnd/>
            <a:tailEnd/>
          </a:ln>
        </p:spPr>
      </p:pic>
      <p:sp>
        <p:nvSpPr>
          <p:cNvPr id="2" name="Right Arrow 1"/>
          <p:cNvSpPr/>
          <p:nvPr/>
        </p:nvSpPr>
        <p:spPr>
          <a:xfrm>
            <a:off x="3366395" y="6053085"/>
            <a:ext cx="1600200" cy="4246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1770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5325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325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325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325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325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3251"/>
                        </p:tgtEl>
                        <p:attrNameLst>
                          <p:attrName>style.visibility</p:attrName>
                        </p:attrNameLst>
                      </p:cBhvr>
                      <p:to>
                        <p:strVal val="visible"/>
                      </p:to>
                    </p:set>
                  </p:childTnLst>
                </p:cTn>
              </p:par>
            </p:tnLst>
          </p:tmpl>
        </p:tmplLst>
      </p:b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4014" y="533400"/>
            <a:ext cx="7772400" cy="914400"/>
          </a:xfrm>
        </p:spPr>
        <p:txBody>
          <a:bodyPr>
            <a:normAutofit/>
          </a:bodyPr>
          <a:lstStyle/>
          <a:p>
            <a:r>
              <a:rPr lang="en-US" sz="5400" dirty="0" smtClean="0"/>
              <a:t>Ohm’s Law Example</a:t>
            </a:r>
            <a:endParaRPr lang="en-US" sz="5400" dirty="0"/>
          </a:p>
        </p:txBody>
      </p:sp>
      <p:sp>
        <p:nvSpPr>
          <p:cNvPr id="3" name="Content Placeholder 2"/>
          <p:cNvSpPr>
            <a:spLocks noGrp="1"/>
          </p:cNvSpPr>
          <p:nvPr>
            <p:ph idx="1"/>
          </p:nvPr>
        </p:nvSpPr>
        <p:spPr>
          <a:xfrm>
            <a:off x="227012" y="1905000"/>
            <a:ext cx="11811000" cy="4267200"/>
          </a:xfrm>
        </p:spPr>
        <p:txBody>
          <a:bodyPr>
            <a:normAutofit/>
          </a:bodyPr>
          <a:lstStyle/>
          <a:p>
            <a:r>
              <a:rPr lang="en-US" sz="5400" dirty="0" smtClean="0"/>
              <a:t>What is the resistance of a light bulb if the batteries supply 3.0V and the current that runs through it is 0.4A?</a:t>
            </a:r>
            <a:endParaRPr lang="en-US" sz="5400" dirty="0"/>
          </a:p>
        </p:txBody>
      </p:sp>
    </p:spTree>
    <p:extLst>
      <p:ext uri="{BB962C8B-B14F-4D97-AF65-F5344CB8AC3E}">
        <p14:creationId xmlns:p14="http://schemas.microsoft.com/office/powerpoint/2010/main" val="3332466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2695779" y="914400"/>
            <a:ext cx="7772400" cy="914400"/>
          </a:xfrm>
        </p:spPr>
        <p:txBody>
          <a:bodyPr>
            <a:noAutofit/>
          </a:bodyPr>
          <a:lstStyle/>
          <a:p>
            <a:r>
              <a:rPr lang="en-US" sz="4800" dirty="0" smtClean="0"/>
              <a:t>Example Problems:</a:t>
            </a:r>
            <a:br>
              <a:rPr lang="en-US" sz="4800" dirty="0" smtClean="0"/>
            </a:br>
            <a:endParaRPr lang="en-CA" sz="4800" dirty="0" smtClean="0"/>
          </a:p>
        </p:txBody>
      </p:sp>
      <p:sp>
        <p:nvSpPr>
          <p:cNvPr id="3" name="Content Placeholder 2"/>
          <p:cNvSpPr>
            <a:spLocks noGrp="1"/>
          </p:cNvSpPr>
          <p:nvPr>
            <p:ph idx="1"/>
          </p:nvPr>
        </p:nvSpPr>
        <p:spPr>
          <a:xfrm>
            <a:off x="-1" y="1600200"/>
            <a:ext cx="12188825" cy="5105400"/>
          </a:xfrm>
          <a:noFill/>
        </p:spPr>
        <p:txBody>
          <a:bodyPr>
            <a:normAutofit/>
          </a:bodyPr>
          <a:lstStyle/>
          <a:p>
            <a:r>
              <a:rPr lang="en-US" sz="4800" dirty="0" smtClean="0"/>
              <a:t>A nine volt battery supplies power to a cordless curling iron with a resistance of 18 ohms. How much current is flowing through the curling iron?  </a:t>
            </a:r>
            <a:endParaRPr lang="en-US" sz="4800" dirty="0"/>
          </a:p>
        </p:txBody>
      </p:sp>
    </p:spTree>
    <p:extLst>
      <p:ext uri="{BB962C8B-B14F-4D97-AF65-F5344CB8AC3E}">
        <p14:creationId xmlns:p14="http://schemas.microsoft.com/office/powerpoint/2010/main" val="190111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P spid="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812" y="533400"/>
            <a:ext cx="7772400" cy="914400"/>
          </a:xfrm>
        </p:spPr>
        <p:txBody>
          <a:bodyPr>
            <a:normAutofit/>
          </a:bodyPr>
          <a:lstStyle/>
          <a:p>
            <a:pPr algn="ctr"/>
            <a:r>
              <a:rPr lang="en-US" sz="4400" dirty="0" smtClean="0"/>
              <a:t>Example</a:t>
            </a:r>
            <a:endParaRPr lang="en-US" sz="4400" dirty="0"/>
          </a:p>
        </p:txBody>
      </p:sp>
      <p:sp>
        <p:nvSpPr>
          <p:cNvPr id="3" name="Content Placeholder 2"/>
          <p:cNvSpPr>
            <a:spLocks noGrp="1"/>
          </p:cNvSpPr>
          <p:nvPr>
            <p:ph idx="1"/>
          </p:nvPr>
        </p:nvSpPr>
        <p:spPr>
          <a:xfrm>
            <a:off x="150812" y="1905000"/>
            <a:ext cx="11887200" cy="4267200"/>
          </a:xfrm>
        </p:spPr>
        <p:txBody>
          <a:bodyPr/>
          <a:lstStyle/>
          <a:p>
            <a:r>
              <a:rPr lang="en-US" sz="4400" dirty="0" smtClean="0"/>
              <a:t>A CD player with a resistance of 40 ohms has a current of 0.1 amps flowing through it. Sketch the circuit diagram and calculate how many volts supply the CD player?</a:t>
            </a:r>
            <a:endParaRPr lang="en-CA" sz="4400" dirty="0" smtClean="0"/>
          </a:p>
          <a:p>
            <a:endParaRPr lang="en-US" dirty="0"/>
          </a:p>
        </p:txBody>
      </p:sp>
    </p:spTree>
    <p:extLst>
      <p:ext uri="{BB962C8B-B14F-4D97-AF65-F5344CB8AC3E}">
        <p14:creationId xmlns:p14="http://schemas.microsoft.com/office/powerpoint/2010/main" val="3655203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a:xfrm>
            <a:off x="1903412" y="304800"/>
            <a:ext cx="8458200" cy="914400"/>
          </a:xfrm>
        </p:spPr>
        <p:txBody>
          <a:bodyPr>
            <a:normAutofit/>
          </a:bodyPr>
          <a:lstStyle/>
          <a:p>
            <a:pPr algn="ctr" eaLnBrk="1" hangingPunct="1"/>
            <a:r>
              <a:rPr lang="en-US" sz="4800" dirty="0" smtClean="0"/>
              <a:t>Practice</a:t>
            </a:r>
            <a:endParaRPr lang="en-CA" sz="4400" dirty="0"/>
          </a:p>
        </p:txBody>
      </p:sp>
      <p:sp>
        <p:nvSpPr>
          <p:cNvPr id="54275" name="Rectangle 1027"/>
          <p:cNvSpPr>
            <a:spLocks noGrp="1" noChangeArrowheads="1"/>
          </p:cNvSpPr>
          <p:nvPr>
            <p:ph idx="1"/>
          </p:nvPr>
        </p:nvSpPr>
        <p:spPr/>
        <p:txBody>
          <a:bodyPr>
            <a:normAutofit/>
          </a:bodyPr>
          <a:lstStyle/>
          <a:p>
            <a:pPr eaLnBrk="1" hangingPunct="1">
              <a:lnSpc>
                <a:spcPct val="90000"/>
              </a:lnSpc>
            </a:pPr>
            <a:r>
              <a:rPr lang="en-US" sz="4400" dirty="0" smtClean="0"/>
              <a:t>Ohm’s Law practice:</a:t>
            </a:r>
          </a:p>
          <a:p>
            <a:pPr lvl="1" eaLnBrk="1" hangingPunct="1">
              <a:lnSpc>
                <a:spcPct val="90000"/>
              </a:lnSpc>
            </a:pPr>
            <a:r>
              <a:rPr lang="en-US" sz="4000" dirty="0" smtClean="0"/>
              <a:t>p 307  “Skill Practice”  # 1 – 3</a:t>
            </a:r>
          </a:p>
          <a:p>
            <a:pPr lvl="1" eaLnBrk="1" hangingPunct="1">
              <a:lnSpc>
                <a:spcPct val="90000"/>
              </a:lnSpc>
            </a:pPr>
            <a:endParaRPr lang="en-US" dirty="0" smtClean="0"/>
          </a:p>
          <a:p>
            <a:pPr lvl="2" eaLnBrk="1" hangingPunct="1">
              <a:lnSpc>
                <a:spcPct val="90000"/>
              </a:lnSpc>
            </a:pPr>
            <a:endParaRPr lang="en-US" dirty="0" smtClean="0"/>
          </a:p>
          <a:p>
            <a:pPr lvl="1" eaLnBrk="1" hangingPunct="1">
              <a:lnSpc>
                <a:spcPct val="90000"/>
              </a:lnSpc>
              <a:buFontTx/>
              <a:buNone/>
            </a:pPr>
            <a:r>
              <a:rPr lang="en-US" dirty="0" smtClean="0">
                <a:cs typeface="Times New Roman" pitchFamily="18" charset="0"/>
                <a:hlinkClick r:id="rId3"/>
              </a:rPr>
              <a:t>[click for - interactive circuit]</a:t>
            </a:r>
            <a:endParaRPr lang="en-CA" dirty="0" smtClean="0"/>
          </a:p>
          <a:p>
            <a:pPr lvl="2" eaLnBrk="1" hangingPunct="1">
              <a:lnSpc>
                <a:spcPct val="90000"/>
              </a:lnSpc>
            </a:pPr>
            <a:endParaRPr lang="en-US" dirty="0" smtClean="0"/>
          </a:p>
          <a:p>
            <a:pPr eaLnBrk="1" hangingPunct="1">
              <a:lnSpc>
                <a:spcPct val="90000"/>
              </a:lnSpc>
              <a:buFontTx/>
              <a:buNone/>
            </a:pPr>
            <a:r>
              <a:rPr lang="en-US" dirty="0" smtClean="0"/>
              <a:t>		</a:t>
            </a:r>
            <a:endParaRPr lang="en-CA" sz="2000" dirty="0"/>
          </a:p>
        </p:txBody>
      </p:sp>
    </p:spTree>
    <p:extLst>
      <p:ext uri="{BB962C8B-B14F-4D97-AF65-F5344CB8AC3E}">
        <p14:creationId xmlns:p14="http://schemas.microsoft.com/office/powerpoint/2010/main" val="114614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5427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Lst>
      </p:bldP>
      <p:bldP spid="54275"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4275"/>
                        </p:tgtEl>
                        <p:attrNameLst>
                          <p:attrName>style.visibility</p:attrName>
                        </p:attrNameLst>
                      </p:cBhvr>
                      <p:to>
                        <p:strVal val="visible"/>
                      </p:to>
                    </p:set>
                  </p:childTnLst>
                </p:cTn>
              </p:par>
            </p:tnLst>
          </p:tmpl>
        </p:tmplLst>
      </p:b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903412" y="457200"/>
            <a:ext cx="8458200" cy="914400"/>
          </a:xfrm>
        </p:spPr>
        <p:txBody>
          <a:bodyPr>
            <a:normAutofit/>
          </a:bodyPr>
          <a:lstStyle/>
          <a:p>
            <a:pPr algn="ctr" eaLnBrk="1" hangingPunct="1"/>
            <a:r>
              <a:rPr lang="en-US" sz="4800" dirty="0" smtClean="0"/>
              <a:t>Measuring Electricity</a:t>
            </a:r>
            <a:endParaRPr lang="en-CA" sz="4400" dirty="0"/>
          </a:p>
        </p:txBody>
      </p:sp>
      <p:sp>
        <p:nvSpPr>
          <p:cNvPr id="59395" name="Rectangle 3"/>
          <p:cNvSpPr>
            <a:spLocks noGrp="1" noChangeArrowheads="1"/>
          </p:cNvSpPr>
          <p:nvPr>
            <p:ph idx="1"/>
          </p:nvPr>
        </p:nvSpPr>
        <p:spPr>
          <a:xfrm>
            <a:off x="1674812" y="1524000"/>
            <a:ext cx="8763000" cy="4572000"/>
          </a:xfrm>
        </p:spPr>
        <p:txBody>
          <a:bodyPr>
            <a:normAutofit/>
          </a:bodyPr>
          <a:lstStyle/>
          <a:p>
            <a:pPr eaLnBrk="1" hangingPunct="1"/>
            <a:r>
              <a:rPr lang="en-US" sz="4400" dirty="0" smtClean="0"/>
              <a:t>Check &amp; Reflect p 310      # 1 - 10</a:t>
            </a:r>
          </a:p>
        </p:txBody>
      </p:sp>
      <p:pic>
        <p:nvPicPr>
          <p:cNvPr id="4098" name="Picture 2" descr="http://eofdreams.com/data_images/dreams/electricity/electricity-03.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521"/>
          <a:stretch/>
        </p:blipFill>
        <p:spPr bwMode="auto">
          <a:xfrm>
            <a:off x="1472058" y="2057401"/>
            <a:ext cx="8737154" cy="432016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37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5939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Lst>
      </p:bldP>
      <p:bldP spid="59395"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59395"/>
                        </p:tgtEl>
                        <p:attrNameLst>
                          <p:attrName>style.visibility</p:attrName>
                        </p:attrNameLst>
                      </p:cBhvr>
                      <p:to>
                        <p:strVal val="visible"/>
                      </p:to>
                    </p:set>
                  </p:childTnLst>
                </p:cTn>
              </p:par>
            </p:tnLst>
          </p:tmpl>
        </p:tmplLst>
      </p:b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865312" y="0"/>
            <a:ext cx="8458200" cy="914400"/>
          </a:xfrm>
        </p:spPr>
        <p:txBody>
          <a:bodyPr/>
          <a:lstStyle/>
          <a:p>
            <a:pPr eaLnBrk="1" hangingPunct="1"/>
            <a:r>
              <a:rPr lang="en-US" dirty="0" smtClean="0"/>
              <a:t>Electrical Circuits       </a:t>
            </a:r>
            <a:endParaRPr lang="en-CA" sz="2800" dirty="0"/>
          </a:p>
        </p:txBody>
      </p:sp>
      <p:sp>
        <p:nvSpPr>
          <p:cNvPr id="60419" name="Rectangle 3"/>
          <p:cNvSpPr>
            <a:spLocks noGrp="1" noChangeArrowheads="1"/>
          </p:cNvSpPr>
          <p:nvPr>
            <p:ph idx="1"/>
          </p:nvPr>
        </p:nvSpPr>
        <p:spPr>
          <a:xfrm>
            <a:off x="0" y="1524000"/>
            <a:ext cx="12038012" cy="5181600"/>
          </a:xfrm>
        </p:spPr>
        <p:txBody>
          <a:bodyPr>
            <a:normAutofit lnSpcReduction="10000"/>
          </a:bodyPr>
          <a:lstStyle/>
          <a:p>
            <a:pPr eaLnBrk="1" hangingPunct="1"/>
            <a:r>
              <a:rPr lang="en-US" sz="4000" dirty="0" smtClean="0"/>
              <a:t>Circuit Diagrams </a:t>
            </a:r>
            <a:r>
              <a:rPr lang="en-US" sz="4000" dirty="0"/>
              <a:t>(</a:t>
            </a:r>
            <a:r>
              <a:rPr lang="en-US" sz="4000" dirty="0">
                <a:solidFill>
                  <a:srgbClr val="FFFF00"/>
                </a:solidFill>
              </a:rPr>
              <a:t>aka schematic</a:t>
            </a:r>
            <a:r>
              <a:rPr lang="en-US" sz="4000" dirty="0"/>
              <a:t>)</a:t>
            </a:r>
          </a:p>
          <a:p>
            <a:pPr eaLnBrk="1" hangingPunct="1"/>
            <a:r>
              <a:rPr lang="en-US" sz="4000" dirty="0" smtClean="0"/>
              <a:t>Schematics have four basic parts:</a:t>
            </a:r>
          </a:p>
          <a:p>
            <a:pPr lvl="1" eaLnBrk="1" hangingPunct="1"/>
            <a:r>
              <a:rPr lang="en-US" sz="3600" b="1" dirty="0" smtClean="0">
                <a:solidFill>
                  <a:srgbClr val="FFFF00"/>
                </a:solidFill>
              </a:rPr>
              <a:t>Source:</a:t>
            </a:r>
            <a:r>
              <a:rPr lang="en-US" sz="3600" dirty="0" smtClean="0"/>
              <a:t> where electrical energy comes from</a:t>
            </a:r>
          </a:p>
          <a:p>
            <a:pPr lvl="1" eaLnBrk="1" hangingPunct="1"/>
            <a:r>
              <a:rPr lang="en-US" sz="3600" b="1" dirty="0" smtClean="0">
                <a:solidFill>
                  <a:srgbClr val="FFFF00"/>
                </a:solidFill>
              </a:rPr>
              <a:t>Conductor: </a:t>
            </a:r>
            <a:r>
              <a:rPr lang="en-US" sz="3600" dirty="0" smtClean="0"/>
              <a:t>wire through which the current flows</a:t>
            </a:r>
          </a:p>
          <a:p>
            <a:pPr lvl="1" eaLnBrk="1" hangingPunct="1"/>
            <a:r>
              <a:rPr lang="en-US" sz="3600" b="1" dirty="0" smtClean="0">
                <a:solidFill>
                  <a:srgbClr val="FFFF00"/>
                </a:solidFill>
              </a:rPr>
              <a:t>Control/Switch: </a:t>
            </a:r>
            <a:r>
              <a:rPr lang="en-US" sz="3600" dirty="0" smtClean="0"/>
              <a:t>device that</a:t>
            </a:r>
          </a:p>
          <a:p>
            <a:pPr lvl="1" eaLnBrk="1" hangingPunct="1">
              <a:buNone/>
            </a:pPr>
            <a:r>
              <a:rPr lang="en-US" sz="3600" dirty="0" smtClean="0"/>
              <a:t>can turn the device on or off </a:t>
            </a:r>
          </a:p>
          <a:p>
            <a:pPr lvl="1" eaLnBrk="1" hangingPunct="1"/>
            <a:r>
              <a:rPr lang="en-US" sz="3600" b="1" dirty="0">
                <a:solidFill>
                  <a:srgbClr val="FFFF00"/>
                </a:solidFill>
              </a:rPr>
              <a:t>L</a:t>
            </a:r>
            <a:r>
              <a:rPr lang="en-US" sz="3600" b="1" dirty="0" smtClean="0">
                <a:solidFill>
                  <a:srgbClr val="FFFF00"/>
                </a:solidFill>
              </a:rPr>
              <a:t>oad(s): </a:t>
            </a:r>
            <a:r>
              <a:rPr lang="en-US" sz="3600" dirty="0" smtClean="0"/>
              <a:t>items along the </a:t>
            </a:r>
          </a:p>
          <a:p>
            <a:pPr lvl="1" eaLnBrk="1" hangingPunct="1">
              <a:buNone/>
            </a:pPr>
            <a:r>
              <a:rPr lang="en-US" sz="3600" dirty="0" smtClean="0"/>
              <a:t>circuit that convert electricity </a:t>
            </a:r>
          </a:p>
          <a:p>
            <a:pPr lvl="1" eaLnBrk="1" hangingPunct="1">
              <a:buNone/>
            </a:pPr>
            <a:r>
              <a:rPr lang="en-US" sz="3600" dirty="0" smtClean="0"/>
              <a:t>into other forms</a:t>
            </a:r>
          </a:p>
          <a:p>
            <a:pPr lvl="1" eaLnBrk="1" hangingPunct="1">
              <a:buFontTx/>
              <a:buNone/>
            </a:pPr>
            <a:endParaRPr lang="en-US" dirty="0" smtClean="0"/>
          </a:p>
        </p:txBody>
      </p:sp>
      <p:pic>
        <p:nvPicPr>
          <p:cNvPr id="77828" name="Picture 4" descr="C:\My Files\School\Science 9\Unit D Electrical\Pics\circiut.gif"/>
          <p:cNvPicPr>
            <a:picLocks noChangeAspect="1" noChangeArrowheads="1"/>
          </p:cNvPicPr>
          <p:nvPr/>
        </p:nvPicPr>
        <p:blipFill rotWithShape="1">
          <a:blip r:embed="rId3" cstate="print"/>
          <a:srcRect l="12834" r="12478" b="11291"/>
          <a:stretch/>
        </p:blipFill>
        <p:spPr bwMode="auto">
          <a:xfrm>
            <a:off x="8607425" y="3657600"/>
            <a:ext cx="3581400" cy="3352800"/>
          </a:xfrm>
          <a:prstGeom prst="rect">
            <a:avLst/>
          </a:prstGeom>
          <a:ln>
            <a:noFill/>
          </a:ln>
          <a:effectLst>
            <a:softEdge rad="112500"/>
          </a:effectLst>
        </p:spPr>
      </p:pic>
    </p:spTree>
    <p:extLst>
      <p:ext uri="{BB962C8B-B14F-4D97-AF65-F5344CB8AC3E}">
        <p14:creationId xmlns:p14="http://schemas.microsoft.com/office/powerpoint/2010/main" val="359318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041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Lst>
      </p:bldP>
      <p:bldP spid="60419"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0419"/>
                        </p:tgtEl>
                        <p:attrNameLst>
                          <p:attrName>style.visibility</p:attrName>
                        </p:attrNameLst>
                      </p:cBhvr>
                      <p:to>
                        <p:strVal val="visible"/>
                      </p:to>
                    </p:set>
                  </p:childTnLst>
                </p:cTn>
              </p:par>
            </p:tnLst>
          </p:tmpl>
        </p:tmplLst>
      </p:b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8" y="228600"/>
            <a:ext cx="12038012" cy="5943600"/>
          </a:xfrm>
        </p:spPr>
        <p:txBody>
          <a:bodyPr>
            <a:normAutofit/>
          </a:bodyPr>
          <a:lstStyle/>
          <a:p>
            <a:r>
              <a:rPr lang="en-US" sz="4400" dirty="0" smtClean="0"/>
              <a:t>Circuits can be:</a:t>
            </a:r>
          </a:p>
          <a:p>
            <a:pPr marL="971550" lvl="1" indent="-514350">
              <a:buAutoNum type="arabicParenR"/>
            </a:pPr>
            <a:r>
              <a:rPr lang="en-US" sz="4000" dirty="0" smtClean="0">
                <a:solidFill>
                  <a:srgbClr val="FFFF00"/>
                </a:solidFill>
              </a:rPr>
              <a:t>Closed:</a:t>
            </a:r>
          </a:p>
          <a:p>
            <a:pPr marL="971550" lvl="1" indent="-514350">
              <a:buNone/>
            </a:pPr>
            <a:r>
              <a:rPr lang="en-US" sz="4000" dirty="0" smtClean="0"/>
              <a:t>	-Charges (electrons) </a:t>
            </a:r>
            <a:r>
              <a:rPr lang="en-US" sz="4000" b="1" dirty="0" smtClean="0">
                <a:solidFill>
                  <a:srgbClr val="FFFF00"/>
                </a:solidFill>
              </a:rPr>
              <a:t>can flow </a:t>
            </a:r>
            <a:r>
              <a:rPr lang="en-US" sz="4000" dirty="0" smtClean="0"/>
              <a:t>without interruption</a:t>
            </a:r>
          </a:p>
          <a:p>
            <a:pPr marL="971550" lvl="1" indent="-514350">
              <a:buNone/>
            </a:pPr>
            <a:endParaRPr lang="en-US" sz="4000" dirty="0" smtClean="0"/>
          </a:p>
          <a:p>
            <a:pPr marL="971550" lvl="1" indent="-514350">
              <a:buNone/>
            </a:pPr>
            <a:r>
              <a:rPr lang="en-US" sz="4000" dirty="0" smtClean="0">
                <a:solidFill>
                  <a:srgbClr val="FFFF00"/>
                </a:solidFill>
              </a:rPr>
              <a:t>2) Open:</a:t>
            </a:r>
          </a:p>
          <a:p>
            <a:pPr marL="971550" lvl="1" indent="-514350">
              <a:buNone/>
            </a:pPr>
            <a:r>
              <a:rPr lang="en-US" sz="4000" dirty="0" smtClean="0"/>
              <a:t>	- The electron flow has </a:t>
            </a:r>
            <a:r>
              <a:rPr lang="en-US" sz="4000" b="1" dirty="0" smtClean="0">
                <a:solidFill>
                  <a:srgbClr val="FFFF00"/>
                </a:solidFill>
              </a:rPr>
              <a:t>been interrupted </a:t>
            </a:r>
            <a:r>
              <a:rPr lang="en-US" sz="4000" dirty="0" smtClean="0"/>
              <a:t>by a break in the circuit</a:t>
            </a:r>
          </a:p>
          <a:p>
            <a:pPr marL="971550" lvl="1" indent="-514350">
              <a:buNone/>
            </a:pPr>
            <a:r>
              <a:rPr lang="en-US" sz="4000" dirty="0" smtClean="0"/>
              <a:t>	-The circuit is </a:t>
            </a:r>
            <a:r>
              <a:rPr lang="en-US" sz="4000" b="1" dirty="0" smtClean="0">
                <a:solidFill>
                  <a:srgbClr val="FFFF00"/>
                </a:solidFill>
              </a:rPr>
              <a:t>not</a:t>
            </a:r>
            <a:r>
              <a:rPr lang="en-US" sz="4000" dirty="0" smtClean="0"/>
              <a:t> complete</a:t>
            </a:r>
          </a:p>
          <a:p>
            <a:pPr marL="971550" lvl="1" indent="-514350">
              <a:buNone/>
            </a:pPr>
            <a:r>
              <a:rPr lang="en-US" sz="4000" dirty="0" smtClean="0"/>
              <a:t>	</a:t>
            </a:r>
          </a:p>
          <a:p>
            <a:pPr marL="1371600" lvl="2" indent="-514350">
              <a:buFontTx/>
              <a:buChar char="-"/>
            </a:pPr>
            <a:endParaRPr lang="en-US" dirty="0" smtClean="0"/>
          </a:p>
        </p:txBody>
      </p:sp>
      <p:pic>
        <p:nvPicPr>
          <p:cNvPr id="50178" name="Picture 2" descr="https://encrypted-tbn2.google.com/images?q=tbn:ANd9GcQyAdUgQ4lPNiqM7K5UnhhlyeYANIj_6DqeHdB7QrhCnXuGhMfz"/>
          <p:cNvPicPr>
            <a:picLocks noChangeAspect="1" noChangeArrowheads="1"/>
          </p:cNvPicPr>
          <p:nvPr/>
        </p:nvPicPr>
        <p:blipFill>
          <a:blip r:embed="rId2" cstate="print"/>
          <a:srcRect/>
          <a:stretch>
            <a:fillRect/>
          </a:stretch>
        </p:blipFill>
        <p:spPr bwMode="auto">
          <a:xfrm>
            <a:off x="6932612" y="4495800"/>
            <a:ext cx="5256213" cy="2286000"/>
          </a:xfrm>
          <a:prstGeom prst="rect">
            <a:avLst/>
          </a:prstGeom>
          <a:ln>
            <a:noFill/>
          </a:ln>
          <a:effectLst>
            <a:softEdge rad="112500"/>
          </a:effectLst>
        </p:spPr>
      </p:pic>
    </p:spTree>
    <p:extLst>
      <p:ext uri="{BB962C8B-B14F-4D97-AF65-F5344CB8AC3E}">
        <p14:creationId xmlns:p14="http://schemas.microsoft.com/office/powerpoint/2010/main" val="64752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0323" y="533400"/>
            <a:ext cx="9296400" cy="914400"/>
          </a:xfrm>
        </p:spPr>
        <p:txBody>
          <a:bodyPr>
            <a:noAutofit/>
          </a:bodyPr>
          <a:lstStyle/>
          <a:p>
            <a:pPr algn="ctr"/>
            <a:r>
              <a:rPr lang="en-US" sz="4400" dirty="0" smtClean="0"/>
              <a:t>Steps to Drawing a Circuit</a:t>
            </a:r>
            <a:endParaRPr lang="en-US" sz="4400" dirty="0"/>
          </a:p>
        </p:txBody>
      </p:sp>
      <p:sp>
        <p:nvSpPr>
          <p:cNvPr id="3" name="Content Placeholder 2"/>
          <p:cNvSpPr>
            <a:spLocks noGrp="1"/>
          </p:cNvSpPr>
          <p:nvPr>
            <p:ph idx="1"/>
          </p:nvPr>
        </p:nvSpPr>
        <p:spPr>
          <a:xfrm>
            <a:off x="150812" y="1676400"/>
            <a:ext cx="11887200" cy="4495800"/>
          </a:xfrm>
        </p:spPr>
        <p:txBody>
          <a:bodyPr>
            <a:noAutofit/>
          </a:bodyPr>
          <a:lstStyle/>
          <a:p>
            <a:r>
              <a:rPr lang="en-US" sz="4400" dirty="0" smtClean="0"/>
              <a:t>Draw with a </a:t>
            </a:r>
            <a:r>
              <a:rPr lang="en-US" sz="4400" dirty="0" smtClean="0">
                <a:solidFill>
                  <a:srgbClr val="FFFF00"/>
                </a:solidFill>
              </a:rPr>
              <a:t>pencil and ruler </a:t>
            </a:r>
            <a:r>
              <a:rPr lang="en-US" sz="4400" dirty="0" smtClean="0"/>
              <a:t>on graph paper or unlined paper</a:t>
            </a:r>
          </a:p>
          <a:p>
            <a:r>
              <a:rPr lang="en-US" sz="4400" dirty="0" smtClean="0"/>
              <a:t>Place components in a </a:t>
            </a:r>
            <a:r>
              <a:rPr lang="en-US" sz="4400" dirty="0" smtClean="0">
                <a:solidFill>
                  <a:srgbClr val="FFFF00"/>
                </a:solidFill>
              </a:rPr>
              <a:t>square or rectangular arrangement</a:t>
            </a:r>
          </a:p>
          <a:p>
            <a:r>
              <a:rPr lang="en-US" sz="4400" dirty="0" smtClean="0"/>
              <a:t>Make </a:t>
            </a:r>
            <a:r>
              <a:rPr lang="en-US" sz="4400" dirty="0" smtClean="0">
                <a:solidFill>
                  <a:srgbClr val="FFFF00"/>
                </a:solidFill>
              </a:rPr>
              <a:t>conductors straight lines with square corners</a:t>
            </a:r>
          </a:p>
          <a:p>
            <a:r>
              <a:rPr lang="en-US" sz="4400" dirty="0" smtClean="0"/>
              <a:t>Arrange diagram so </a:t>
            </a:r>
            <a:r>
              <a:rPr lang="en-US" sz="4400" dirty="0" smtClean="0">
                <a:solidFill>
                  <a:srgbClr val="FFFF00"/>
                </a:solidFill>
              </a:rPr>
              <a:t>conductors do not cross</a:t>
            </a:r>
            <a:endParaRPr lang="en-US" sz="4400" dirty="0">
              <a:solidFill>
                <a:srgbClr val="FFFF00"/>
              </a:solidFill>
            </a:endParaRPr>
          </a:p>
        </p:txBody>
      </p:sp>
    </p:spTree>
    <p:extLst>
      <p:ext uri="{BB962C8B-B14F-4D97-AF65-F5344CB8AC3E}">
        <p14:creationId xmlns:p14="http://schemas.microsoft.com/office/powerpoint/2010/main" val="110361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903412" y="457200"/>
            <a:ext cx="8458200" cy="914400"/>
          </a:xfrm>
        </p:spPr>
        <p:txBody>
          <a:bodyPr>
            <a:normAutofit/>
          </a:bodyPr>
          <a:lstStyle/>
          <a:p>
            <a:pPr algn="ctr" eaLnBrk="1" hangingPunct="1"/>
            <a:r>
              <a:rPr lang="en-US" sz="5400" dirty="0" smtClean="0"/>
              <a:t>Types of Circuits</a:t>
            </a:r>
            <a:endParaRPr lang="en-US" sz="4800" dirty="0"/>
          </a:p>
        </p:txBody>
      </p:sp>
      <p:sp>
        <p:nvSpPr>
          <p:cNvPr id="62467" name="Rectangle 3"/>
          <p:cNvSpPr>
            <a:spLocks noGrp="1" noChangeArrowheads="1"/>
          </p:cNvSpPr>
          <p:nvPr>
            <p:ph idx="1"/>
          </p:nvPr>
        </p:nvSpPr>
        <p:spPr>
          <a:xfrm>
            <a:off x="0" y="1600200"/>
            <a:ext cx="12038012" cy="4572000"/>
          </a:xfrm>
        </p:spPr>
        <p:txBody>
          <a:bodyPr/>
          <a:lstStyle/>
          <a:p>
            <a:pPr eaLnBrk="1" hangingPunct="1"/>
            <a:r>
              <a:rPr lang="en-US" sz="5400" dirty="0" smtClean="0">
                <a:solidFill>
                  <a:srgbClr val="FFFF00"/>
                </a:solidFill>
              </a:rPr>
              <a:t>Series</a:t>
            </a:r>
          </a:p>
          <a:p>
            <a:pPr lvl="2" eaLnBrk="1" hangingPunct="1"/>
            <a:r>
              <a:rPr lang="en-US" sz="4400" dirty="0"/>
              <a:t>All charges move through the </a:t>
            </a:r>
            <a:r>
              <a:rPr lang="en-US" sz="4400" dirty="0">
                <a:solidFill>
                  <a:srgbClr val="FFFF00"/>
                </a:solidFill>
              </a:rPr>
              <a:t>same pathway</a:t>
            </a:r>
          </a:p>
          <a:p>
            <a:pPr lvl="2" eaLnBrk="1" hangingPunct="1"/>
            <a:r>
              <a:rPr lang="en-US" sz="4400" dirty="0" smtClean="0"/>
              <a:t>Current </a:t>
            </a:r>
            <a:r>
              <a:rPr lang="en-US" sz="4400" dirty="0"/>
              <a:t>passes through </a:t>
            </a:r>
            <a:r>
              <a:rPr lang="en-US" sz="4400" dirty="0">
                <a:solidFill>
                  <a:srgbClr val="FFFF00"/>
                </a:solidFill>
              </a:rPr>
              <a:t>each load in order</a:t>
            </a:r>
          </a:p>
          <a:p>
            <a:pPr lvl="2" eaLnBrk="1" hangingPunct="1"/>
            <a:r>
              <a:rPr lang="en-US" sz="4400" dirty="0" smtClean="0"/>
              <a:t>If </a:t>
            </a:r>
            <a:r>
              <a:rPr lang="en-US" sz="4400" dirty="0"/>
              <a:t>load is </a:t>
            </a:r>
            <a:r>
              <a:rPr lang="en-US" sz="4400" b="1" dirty="0">
                <a:solidFill>
                  <a:srgbClr val="FFFF00"/>
                </a:solidFill>
              </a:rPr>
              <a:t>interrupted </a:t>
            </a:r>
            <a:r>
              <a:rPr lang="en-US" sz="4400" dirty="0"/>
              <a:t>circuit is </a:t>
            </a:r>
            <a:r>
              <a:rPr lang="en-US" sz="4400" dirty="0" smtClean="0">
                <a:solidFill>
                  <a:srgbClr val="FFFF00"/>
                </a:solidFill>
              </a:rPr>
              <a:t>broken</a:t>
            </a:r>
            <a:endParaRPr lang="en-US" sz="4400" dirty="0">
              <a:solidFill>
                <a:srgbClr val="FFFF00"/>
              </a:solidFill>
            </a:endParaRPr>
          </a:p>
        </p:txBody>
      </p:sp>
      <p:pic>
        <p:nvPicPr>
          <p:cNvPr id="79876" name="Picture 6" descr="C:\My Files\School\Science 9\Unit D Electrical\Pics\series.gif"/>
          <p:cNvPicPr>
            <a:picLocks noChangeAspect="1" noChangeArrowheads="1"/>
          </p:cNvPicPr>
          <p:nvPr/>
        </p:nvPicPr>
        <p:blipFill>
          <a:blip r:embed="rId2" cstate="print"/>
          <a:srcRect/>
          <a:stretch>
            <a:fillRect/>
          </a:stretch>
        </p:blipFill>
        <p:spPr bwMode="auto">
          <a:xfrm>
            <a:off x="4037012" y="4572000"/>
            <a:ext cx="4914900" cy="2133600"/>
          </a:xfrm>
          <a:prstGeom prst="rect">
            <a:avLst/>
          </a:prstGeom>
          <a:ln>
            <a:noFill/>
          </a:ln>
          <a:effectLst>
            <a:softEdge rad="112500"/>
          </a:effectLst>
        </p:spPr>
      </p:pic>
    </p:spTree>
    <p:extLst>
      <p:ext uri="{BB962C8B-B14F-4D97-AF65-F5344CB8AC3E}">
        <p14:creationId xmlns:p14="http://schemas.microsoft.com/office/powerpoint/2010/main" val="207597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246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Lst>
      </p:bldP>
      <p:bldP spid="62467"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2467"/>
                        </p:tgtEl>
                        <p:attrNameLst>
                          <p:attrName>style.visibility</p:attrName>
                        </p:attrNameLst>
                      </p:cBhvr>
                      <p:to>
                        <p:strVal val="visible"/>
                      </p:to>
                    </p:set>
                  </p:childTnLst>
                </p:cTn>
              </p:par>
            </p:tnLst>
          </p:tmpl>
        </p:tmplLst>
      </p:b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2213562" y="609600"/>
            <a:ext cx="7772400" cy="914400"/>
          </a:xfrm>
        </p:spPr>
        <p:txBody>
          <a:bodyPr>
            <a:normAutofit/>
          </a:bodyPr>
          <a:lstStyle/>
          <a:p>
            <a:pPr algn="ctr"/>
            <a:r>
              <a:rPr lang="en-US" sz="4800" dirty="0" smtClean="0"/>
              <a:t>Types of Circuits</a:t>
            </a:r>
            <a:endParaRPr lang="en-CA" sz="4800" dirty="0" smtClean="0"/>
          </a:p>
        </p:txBody>
      </p:sp>
      <p:sp>
        <p:nvSpPr>
          <p:cNvPr id="80899" name="Content Placeholder 2"/>
          <p:cNvSpPr>
            <a:spLocks noGrp="1"/>
          </p:cNvSpPr>
          <p:nvPr>
            <p:ph idx="1"/>
          </p:nvPr>
        </p:nvSpPr>
        <p:spPr>
          <a:xfrm>
            <a:off x="10701" y="1524000"/>
            <a:ext cx="12178123" cy="4572000"/>
          </a:xfrm>
        </p:spPr>
        <p:txBody>
          <a:bodyPr/>
          <a:lstStyle/>
          <a:p>
            <a:pPr eaLnBrk="1" hangingPunct="1"/>
            <a:r>
              <a:rPr lang="en-US" sz="4800" dirty="0" smtClean="0">
                <a:solidFill>
                  <a:srgbClr val="FFFF00"/>
                </a:solidFill>
              </a:rPr>
              <a:t>Parallel</a:t>
            </a:r>
          </a:p>
          <a:p>
            <a:pPr lvl="2" eaLnBrk="1" hangingPunct="1"/>
            <a:r>
              <a:rPr lang="en-US" sz="4000" dirty="0" smtClean="0"/>
              <a:t>Separate </a:t>
            </a:r>
            <a:r>
              <a:rPr lang="en-US" sz="4000" dirty="0"/>
              <a:t>current path for each load</a:t>
            </a:r>
          </a:p>
          <a:p>
            <a:pPr lvl="2" eaLnBrk="1" hangingPunct="1"/>
            <a:r>
              <a:rPr lang="en-US" sz="4000" dirty="0" smtClean="0"/>
              <a:t>Resistance </a:t>
            </a:r>
            <a:r>
              <a:rPr lang="en-US" sz="4000" dirty="0">
                <a:solidFill>
                  <a:srgbClr val="FFFF00"/>
                </a:solidFill>
              </a:rPr>
              <a:t>decreases</a:t>
            </a:r>
            <a:r>
              <a:rPr lang="en-US" sz="4000" dirty="0"/>
              <a:t> as loads are added </a:t>
            </a:r>
            <a:r>
              <a:rPr lang="en-US" sz="2800" dirty="0" smtClean="0"/>
              <a:t>(more paths added)</a:t>
            </a:r>
          </a:p>
          <a:p>
            <a:pPr lvl="2" eaLnBrk="1" hangingPunct="1"/>
            <a:r>
              <a:rPr lang="en-US" sz="3200" dirty="0" smtClean="0">
                <a:solidFill>
                  <a:srgbClr val="FFFF00"/>
                </a:solidFill>
              </a:rPr>
              <a:t>Advantage: Can turn off one branch of the circuit without affecting the other branches</a:t>
            </a:r>
            <a:endParaRPr lang="en-CA" sz="3200" dirty="0" smtClean="0">
              <a:solidFill>
                <a:srgbClr val="FFFF00"/>
              </a:solidFill>
            </a:endParaRPr>
          </a:p>
          <a:p>
            <a:endParaRPr lang="en-CA" dirty="0" smtClean="0"/>
          </a:p>
        </p:txBody>
      </p:sp>
      <p:pic>
        <p:nvPicPr>
          <p:cNvPr id="80900" name="Picture 2"/>
          <p:cNvPicPr>
            <a:picLocks noChangeAspect="1" noChangeArrowheads="1"/>
          </p:cNvPicPr>
          <p:nvPr/>
        </p:nvPicPr>
        <p:blipFill>
          <a:blip r:embed="rId2" cstate="print"/>
          <a:srcRect/>
          <a:stretch>
            <a:fillRect/>
          </a:stretch>
        </p:blipFill>
        <p:spPr bwMode="auto">
          <a:xfrm>
            <a:off x="5027612" y="4277204"/>
            <a:ext cx="5562600" cy="2457893"/>
          </a:xfrm>
          <a:prstGeom prst="rect">
            <a:avLst/>
          </a:prstGeom>
          <a:ln>
            <a:noFill/>
          </a:ln>
          <a:effectLst>
            <a:softEdge rad="112500"/>
          </a:effectLst>
        </p:spPr>
      </p:pic>
    </p:spTree>
    <p:extLst>
      <p:ext uri="{BB962C8B-B14F-4D97-AF65-F5344CB8AC3E}">
        <p14:creationId xmlns:p14="http://schemas.microsoft.com/office/powerpoint/2010/main" val="323052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4916"/>
            <a:ext cx="7772400" cy="914400"/>
          </a:xfrm>
        </p:spPr>
        <p:txBody>
          <a:bodyPr>
            <a:normAutofit/>
          </a:bodyPr>
          <a:lstStyle/>
          <a:p>
            <a:pPr algn="ctr"/>
            <a:r>
              <a:rPr lang="en-US" sz="4800" dirty="0" smtClean="0"/>
              <a:t>Practice Problems</a:t>
            </a:r>
            <a:endParaRPr lang="en-US" sz="4800" dirty="0"/>
          </a:p>
        </p:txBody>
      </p:sp>
      <p:sp>
        <p:nvSpPr>
          <p:cNvPr id="3" name="Content Placeholder 2"/>
          <p:cNvSpPr>
            <a:spLocks noGrp="1"/>
          </p:cNvSpPr>
          <p:nvPr>
            <p:ph idx="1"/>
          </p:nvPr>
        </p:nvSpPr>
        <p:spPr>
          <a:xfrm>
            <a:off x="-1" y="1066800"/>
            <a:ext cx="12188825" cy="5410200"/>
          </a:xfrm>
        </p:spPr>
        <p:txBody>
          <a:bodyPr>
            <a:normAutofit/>
          </a:bodyPr>
          <a:lstStyle/>
          <a:p>
            <a:pPr>
              <a:buNone/>
            </a:pPr>
            <a:r>
              <a:rPr lang="en-US" sz="2800" dirty="0"/>
              <a:t>1) Draw a circuit with a 2-cell battery and a light bulb.</a:t>
            </a:r>
          </a:p>
          <a:p>
            <a:endParaRPr lang="en-US" sz="2800" dirty="0"/>
          </a:p>
          <a:p>
            <a:pPr>
              <a:buNone/>
            </a:pPr>
            <a:r>
              <a:rPr lang="en-US" sz="2800" dirty="0"/>
              <a:t>2) Draw a circuit with a 4 – cell battery, 2 light bulbs, and an open switch that runs the light bulb</a:t>
            </a:r>
          </a:p>
          <a:p>
            <a:pPr>
              <a:buNone/>
            </a:pPr>
            <a:endParaRPr lang="en-US" sz="2800" dirty="0"/>
          </a:p>
          <a:p>
            <a:pPr>
              <a:buNone/>
            </a:pPr>
            <a:r>
              <a:rPr lang="en-US" sz="2800" dirty="0"/>
              <a:t>3) Draw a circuit with a 1.5 V cell, light bulb, and a closed switch that only runs a motor</a:t>
            </a:r>
          </a:p>
          <a:p>
            <a:pPr>
              <a:buNone/>
            </a:pPr>
            <a:endParaRPr lang="en-US" sz="2800" dirty="0"/>
          </a:p>
          <a:p>
            <a:pPr>
              <a:buNone/>
            </a:pPr>
            <a:r>
              <a:rPr lang="en-US" sz="2800" dirty="0"/>
              <a:t>4) Draw a circuit consisting of a four cell battery connected to two lamps in parallel (each controlled by separate switches) to an ammeter</a:t>
            </a:r>
          </a:p>
        </p:txBody>
      </p:sp>
    </p:spTree>
    <p:extLst>
      <p:ext uri="{BB962C8B-B14F-4D97-AF65-F5344CB8AC3E}">
        <p14:creationId xmlns:p14="http://schemas.microsoft.com/office/powerpoint/2010/main" val="1613353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4412" y="381000"/>
            <a:ext cx="7772400" cy="914400"/>
          </a:xfrm>
          <a:noFill/>
        </p:spPr>
        <p:txBody>
          <a:bodyPr/>
          <a:lstStyle/>
          <a:p>
            <a:pPr>
              <a:defRPr/>
            </a:pPr>
            <a:r>
              <a:rPr lang="en-US" dirty="0" smtClean="0"/>
              <a:t>End of Section Practice</a:t>
            </a:r>
            <a:endParaRPr lang="en-CA" dirty="0" smtClean="0"/>
          </a:p>
        </p:txBody>
      </p:sp>
      <p:sp>
        <p:nvSpPr>
          <p:cNvPr id="3" name="Content Placeholder 2"/>
          <p:cNvSpPr>
            <a:spLocks noGrp="1"/>
          </p:cNvSpPr>
          <p:nvPr>
            <p:ph idx="1"/>
          </p:nvPr>
        </p:nvSpPr>
        <p:spPr>
          <a:xfrm>
            <a:off x="0" y="1524000"/>
            <a:ext cx="12188825" cy="3200400"/>
          </a:xfrm>
          <a:noFill/>
        </p:spPr>
        <p:txBody>
          <a:bodyPr/>
          <a:lstStyle/>
          <a:p>
            <a:pPr eaLnBrk="1" hangingPunct="1">
              <a:defRPr/>
            </a:pPr>
            <a:r>
              <a:rPr lang="en-US" sz="3600" dirty="0" smtClean="0"/>
              <a:t>Read p 311 - 316</a:t>
            </a:r>
          </a:p>
          <a:p>
            <a:pPr eaLnBrk="1" hangingPunct="1">
              <a:defRPr/>
            </a:pPr>
            <a:r>
              <a:rPr lang="en-US" sz="3600" dirty="0" smtClean="0"/>
              <a:t>Check &amp; Reflect # 1 – 9 &amp; </a:t>
            </a:r>
            <a:r>
              <a:rPr lang="en-US" sz="6000" dirty="0">
                <a:solidFill>
                  <a:srgbClr val="FFFF00"/>
                </a:solidFill>
              </a:rPr>
              <a:t>11 </a:t>
            </a:r>
            <a:r>
              <a:rPr lang="en-US" sz="3600" dirty="0" smtClean="0"/>
              <a:t> p 316</a:t>
            </a:r>
          </a:p>
          <a:p>
            <a:pPr eaLnBrk="1" hangingPunct="1">
              <a:defRPr/>
            </a:pPr>
            <a:r>
              <a:rPr lang="en-US" sz="3600" dirty="0" smtClean="0"/>
              <a:t>Section Review # 1 – 5, 7,  8, &amp; 9  p 317</a:t>
            </a:r>
          </a:p>
          <a:p>
            <a:pPr eaLnBrk="1" hangingPunct="1">
              <a:defRPr/>
            </a:pPr>
            <a:r>
              <a:rPr lang="en-US" sz="3600" dirty="0" smtClean="0"/>
              <a:t>Circuit Diagram Worksheets</a:t>
            </a:r>
          </a:p>
          <a:p>
            <a:pPr eaLnBrk="1" hangingPunct="1">
              <a:defRPr/>
            </a:pPr>
            <a:endParaRPr lang="en-CA" dirty="0" smtClean="0"/>
          </a:p>
          <a:p>
            <a:pPr>
              <a:defRPr/>
            </a:pPr>
            <a:endParaRPr lang="en-CA" dirty="0" smtClean="0"/>
          </a:p>
        </p:txBody>
      </p:sp>
      <p:pic>
        <p:nvPicPr>
          <p:cNvPr id="83972" name="Picture 4"/>
          <p:cNvPicPr>
            <a:picLocks noChangeAspect="1" noChangeArrowheads="1"/>
          </p:cNvPicPr>
          <p:nvPr/>
        </p:nvPicPr>
        <p:blipFill>
          <a:blip r:embed="rId2" cstate="print"/>
          <a:srcRect/>
          <a:stretch>
            <a:fillRect/>
          </a:stretch>
        </p:blipFill>
        <p:spPr bwMode="auto">
          <a:xfrm>
            <a:off x="7618412" y="3962400"/>
            <a:ext cx="4294188" cy="2667000"/>
          </a:xfrm>
          <a:prstGeom prst="rect">
            <a:avLst/>
          </a:prstGeom>
          <a:ln>
            <a:noFill/>
          </a:ln>
          <a:effectLst>
            <a:softEdge rad="112500"/>
          </a:effectLst>
        </p:spPr>
      </p:pic>
    </p:spTree>
    <p:extLst>
      <p:ext uri="{BB962C8B-B14F-4D97-AF65-F5344CB8AC3E}">
        <p14:creationId xmlns:p14="http://schemas.microsoft.com/office/powerpoint/2010/main" val="277296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P spid="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812" y="228600"/>
            <a:ext cx="7772400" cy="914400"/>
          </a:xfrm>
        </p:spPr>
        <p:txBody>
          <a:bodyPr>
            <a:normAutofit/>
          </a:bodyPr>
          <a:lstStyle/>
          <a:p>
            <a:pPr algn="ctr"/>
            <a:r>
              <a:rPr lang="en-CA" sz="4800" dirty="0" smtClean="0"/>
              <a:t>Question 1</a:t>
            </a:r>
            <a:endParaRPr lang="en-CA" sz="4800" dirty="0"/>
          </a:p>
        </p:txBody>
      </p:sp>
      <p:sp>
        <p:nvSpPr>
          <p:cNvPr id="3" name="Content Placeholder 2"/>
          <p:cNvSpPr>
            <a:spLocks noGrp="1"/>
          </p:cNvSpPr>
          <p:nvPr>
            <p:ph idx="1"/>
          </p:nvPr>
        </p:nvSpPr>
        <p:spPr/>
        <p:txBody>
          <a:bodyPr/>
          <a:lstStyle/>
          <a:p>
            <a:pPr>
              <a:buNone/>
            </a:pPr>
            <a:r>
              <a:rPr lang="en-US" sz="4800" dirty="0"/>
              <a:t>Draw a circuit with a 1.5 V cell, light bulb, and a closed switch that only runs a motor</a:t>
            </a:r>
          </a:p>
          <a:p>
            <a:pPr>
              <a:buNone/>
            </a:pPr>
            <a:endParaRPr lang="en-US" dirty="0"/>
          </a:p>
          <a:p>
            <a:endParaRPr lang="en-CA" dirty="0"/>
          </a:p>
        </p:txBody>
      </p:sp>
    </p:spTree>
    <p:extLst>
      <p:ext uri="{BB962C8B-B14F-4D97-AF65-F5344CB8AC3E}">
        <p14:creationId xmlns:p14="http://schemas.microsoft.com/office/powerpoint/2010/main" val="223616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228600"/>
            <a:ext cx="7772400" cy="914400"/>
          </a:xfrm>
        </p:spPr>
        <p:txBody>
          <a:bodyPr>
            <a:normAutofit/>
          </a:bodyPr>
          <a:lstStyle/>
          <a:p>
            <a:pPr algn="ctr"/>
            <a:r>
              <a:rPr lang="en-CA" sz="4800" dirty="0" smtClean="0"/>
              <a:t>Question 2</a:t>
            </a:r>
            <a:endParaRPr lang="en-CA" sz="4800" dirty="0"/>
          </a:p>
        </p:txBody>
      </p:sp>
      <p:sp>
        <p:nvSpPr>
          <p:cNvPr id="3" name="Content Placeholder 2"/>
          <p:cNvSpPr>
            <a:spLocks noGrp="1"/>
          </p:cNvSpPr>
          <p:nvPr>
            <p:ph idx="1"/>
          </p:nvPr>
        </p:nvSpPr>
        <p:spPr/>
        <p:txBody>
          <a:bodyPr/>
          <a:lstStyle/>
          <a:p>
            <a:pPr marL="0" indent="0">
              <a:buNone/>
            </a:pPr>
            <a:r>
              <a:rPr lang="en-US" dirty="0" smtClean="0"/>
              <a:t> </a:t>
            </a:r>
            <a:r>
              <a:rPr lang="en-US" sz="4000" dirty="0"/>
              <a:t>Draw a circuit consisting of a four cell battery connected to two lamps in parallel (each controlled by separate switches) </a:t>
            </a:r>
            <a:r>
              <a:rPr lang="en-US" sz="4000" dirty="0" smtClean="0"/>
              <a:t>and  </a:t>
            </a:r>
            <a:r>
              <a:rPr lang="en-US" sz="4000" dirty="0"/>
              <a:t>an ammeter</a:t>
            </a:r>
          </a:p>
          <a:p>
            <a:endParaRPr lang="en-CA" sz="4000" dirty="0"/>
          </a:p>
        </p:txBody>
      </p:sp>
    </p:spTree>
    <p:extLst>
      <p:ext uri="{BB962C8B-B14F-4D97-AF65-F5344CB8AC3E}">
        <p14:creationId xmlns:p14="http://schemas.microsoft.com/office/powerpoint/2010/main" val="245363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228600"/>
            <a:ext cx="7772400" cy="914400"/>
          </a:xfrm>
        </p:spPr>
        <p:txBody>
          <a:bodyPr>
            <a:normAutofit/>
          </a:bodyPr>
          <a:lstStyle/>
          <a:p>
            <a:pPr algn="ctr"/>
            <a:r>
              <a:rPr lang="en-CA" sz="4800" dirty="0" smtClean="0"/>
              <a:t>Question 3</a:t>
            </a:r>
            <a:endParaRPr lang="en-CA" sz="4800" dirty="0"/>
          </a:p>
        </p:txBody>
      </p:sp>
      <p:sp>
        <p:nvSpPr>
          <p:cNvPr id="3" name="Content Placeholder 2"/>
          <p:cNvSpPr>
            <a:spLocks noGrp="1"/>
          </p:cNvSpPr>
          <p:nvPr>
            <p:ph idx="1"/>
          </p:nvPr>
        </p:nvSpPr>
        <p:spPr/>
        <p:txBody>
          <a:bodyPr/>
          <a:lstStyle/>
          <a:p>
            <a:r>
              <a:rPr lang="en-US" dirty="0"/>
              <a:t> </a:t>
            </a:r>
            <a:r>
              <a:rPr lang="en-US" sz="4400" dirty="0"/>
              <a:t>Draw a diagram of a series circuit that has a four-cell battery, five bulbs and a motor.  Add a resistor that impacts two bulbs and the motor. </a:t>
            </a:r>
            <a:r>
              <a:rPr lang="en-US" sz="4400" dirty="0" smtClean="0"/>
              <a:t> </a:t>
            </a:r>
            <a:endParaRPr lang="en-CA" sz="4400" dirty="0"/>
          </a:p>
        </p:txBody>
      </p:sp>
    </p:spTree>
    <p:extLst>
      <p:ext uri="{BB962C8B-B14F-4D97-AF65-F5344CB8AC3E}">
        <p14:creationId xmlns:p14="http://schemas.microsoft.com/office/powerpoint/2010/main" val="267052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5812" y="152400"/>
            <a:ext cx="7772400" cy="914400"/>
          </a:xfrm>
        </p:spPr>
        <p:txBody>
          <a:bodyPr>
            <a:normAutofit/>
          </a:bodyPr>
          <a:lstStyle/>
          <a:p>
            <a:pPr algn="ctr"/>
            <a:r>
              <a:rPr lang="en-CA" sz="4800" dirty="0" smtClean="0"/>
              <a:t>Question 4</a:t>
            </a:r>
            <a:endParaRPr lang="en-CA" sz="4800" dirty="0"/>
          </a:p>
        </p:txBody>
      </p:sp>
      <p:sp>
        <p:nvSpPr>
          <p:cNvPr id="3" name="Content Placeholder 2"/>
          <p:cNvSpPr>
            <a:spLocks noGrp="1"/>
          </p:cNvSpPr>
          <p:nvPr>
            <p:ph idx="1"/>
          </p:nvPr>
        </p:nvSpPr>
        <p:spPr/>
        <p:txBody>
          <a:bodyPr>
            <a:normAutofit/>
          </a:bodyPr>
          <a:lstStyle/>
          <a:p>
            <a:r>
              <a:rPr lang="en-US" sz="3600" dirty="0"/>
              <a:t>Draw a diagram of a parallel circuit that has a two-cell battery, two bulbs and a motor.  Add a switch or switches that allow you to turn off all three items at once. The switch or switches must also allow you to turn the motor off while the light bulbs remain on. Be sure to indicate the current flow </a:t>
            </a:r>
            <a:endParaRPr lang="en-CA" sz="3600" dirty="0"/>
          </a:p>
        </p:txBody>
      </p:sp>
    </p:spTree>
    <p:extLst>
      <p:ext uri="{BB962C8B-B14F-4D97-AF65-F5344CB8AC3E}">
        <p14:creationId xmlns:p14="http://schemas.microsoft.com/office/powerpoint/2010/main" val="1272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304800"/>
            <a:ext cx="7772400" cy="914400"/>
          </a:xfrm>
        </p:spPr>
        <p:txBody>
          <a:bodyPr>
            <a:normAutofit/>
          </a:bodyPr>
          <a:lstStyle/>
          <a:p>
            <a:pPr algn="ctr"/>
            <a:r>
              <a:rPr lang="en-CA" sz="4800" dirty="0" smtClean="0"/>
              <a:t>Question 5</a:t>
            </a:r>
            <a:endParaRPr lang="en-CA" sz="4800" dirty="0"/>
          </a:p>
        </p:txBody>
      </p:sp>
      <p:sp>
        <p:nvSpPr>
          <p:cNvPr id="3" name="Content Placeholder 2"/>
          <p:cNvSpPr>
            <a:spLocks noGrp="1"/>
          </p:cNvSpPr>
          <p:nvPr>
            <p:ph idx="1"/>
          </p:nvPr>
        </p:nvSpPr>
        <p:spPr/>
        <p:txBody>
          <a:bodyPr>
            <a:normAutofit/>
          </a:bodyPr>
          <a:lstStyle/>
          <a:p>
            <a:r>
              <a:rPr lang="en-CA" sz="4400" dirty="0" smtClean="0"/>
              <a:t>Draw a parallel circuit with a 1.7V cell powering 2 light bulbs and a motor. Include a switch(</a:t>
            </a:r>
            <a:r>
              <a:rPr lang="en-CA" sz="4400" dirty="0" err="1" smtClean="0"/>
              <a:t>es</a:t>
            </a:r>
            <a:r>
              <a:rPr lang="en-CA" sz="4400" dirty="0" smtClean="0"/>
              <a:t>) that can turn off 1 light and the motor but leave the rest of the circuit running. As well as a voltmeter.</a:t>
            </a:r>
            <a:endParaRPr lang="en-CA" sz="4400" dirty="0"/>
          </a:p>
        </p:txBody>
      </p:sp>
    </p:spTree>
    <p:extLst>
      <p:ext uri="{BB962C8B-B14F-4D97-AF65-F5344CB8AC3E}">
        <p14:creationId xmlns:p14="http://schemas.microsoft.com/office/powerpoint/2010/main" val="335406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5812" y="228600"/>
            <a:ext cx="7772400" cy="914400"/>
          </a:xfrm>
        </p:spPr>
        <p:txBody>
          <a:bodyPr>
            <a:normAutofit/>
          </a:bodyPr>
          <a:lstStyle/>
          <a:p>
            <a:pPr algn="ctr"/>
            <a:r>
              <a:rPr lang="en-CA" sz="4800" dirty="0" smtClean="0"/>
              <a:t>Question 6</a:t>
            </a:r>
            <a:endParaRPr lang="en-CA" sz="4800" dirty="0"/>
          </a:p>
        </p:txBody>
      </p:sp>
      <p:sp>
        <p:nvSpPr>
          <p:cNvPr id="3" name="Content Placeholder 2"/>
          <p:cNvSpPr>
            <a:spLocks noGrp="1"/>
          </p:cNvSpPr>
          <p:nvPr>
            <p:ph idx="1"/>
          </p:nvPr>
        </p:nvSpPr>
        <p:spPr/>
        <p:txBody>
          <a:bodyPr>
            <a:normAutofit/>
          </a:bodyPr>
          <a:lstStyle/>
          <a:p>
            <a:pPr marL="0" indent="0">
              <a:buNone/>
            </a:pPr>
            <a:r>
              <a:rPr lang="en-CA" sz="4800" dirty="0" smtClean="0"/>
              <a:t>Draw a series circuit with a battery, four light bulbs, a resistor and a switch that controls the whole circuit.</a:t>
            </a:r>
            <a:endParaRPr lang="en-CA" sz="4800" dirty="0"/>
          </a:p>
        </p:txBody>
      </p:sp>
    </p:spTree>
    <p:extLst>
      <p:ext uri="{BB962C8B-B14F-4D97-AF65-F5344CB8AC3E}">
        <p14:creationId xmlns:p14="http://schemas.microsoft.com/office/powerpoint/2010/main" val="116341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4412" y="228600"/>
            <a:ext cx="7772400" cy="914400"/>
          </a:xfrm>
        </p:spPr>
        <p:txBody>
          <a:bodyPr>
            <a:normAutofit/>
          </a:bodyPr>
          <a:lstStyle/>
          <a:p>
            <a:pPr algn="ctr"/>
            <a:r>
              <a:rPr lang="en-CA" sz="4800" dirty="0" smtClean="0"/>
              <a:t>Question 7</a:t>
            </a:r>
            <a:endParaRPr lang="en-CA" sz="4800" dirty="0"/>
          </a:p>
        </p:txBody>
      </p:sp>
      <p:sp>
        <p:nvSpPr>
          <p:cNvPr id="3" name="Content Placeholder 2"/>
          <p:cNvSpPr>
            <a:spLocks noGrp="1"/>
          </p:cNvSpPr>
          <p:nvPr>
            <p:ph idx="1"/>
          </p:nvPr>
        </p:nvSpPr>
        <p:spPr/>
        <p:txBody>
          <a:bodyPr>
            <a:normAutofit/>
          </a:bodyPr>
          <a:lstStyle/>
          <a:p>
            <a:r>
              <a:rPr lang="en-CA" sz="4800" dirty="0" smtClean="0"/>
              <a:t>Draw a parallel circuit with a motor, resistor, one light bulb, and a switch that controls one of the loads. All powered by a 6V battery.</a:t>
            </a:r>
            <a:endParaRPr lang="en-CA" sz="4800" dirty="0"/>
          </a:p>
        </p:txBody>
      </p:sp>
    </p:spTree>
    <p:extLst>
      <p:ext uri="{BB962C8B-B14F-4D97-AF65-F5344CB8AC3E}">
        <p14:creationId xmlns:p14="http://schemas.microsoft.com/office/powerpoint/2010/main" val="65480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304800"/>
            <a:ext cx="7772400" cy="914400"/>
          </a:xfrm>
        </p:spPr>
        <p:txBody>
          <a:bodyPr>
            <a:normAutofit/>
          </a:bodyPr>
          <a:lstStyle/>
          <a:p>
            <a:pPr algn="ctr"/>
            <a:r>
              <a:rPr lang="en-CA" sz="4800" dirty="0" smtClean="0"/>
              <a:t>Question 8</a:t>
            </a:r>
            <a:endParaRPr lang="en-CA" sz="4800" dirty="0"/>
          </a:p>
        </p:txBody>
      </p:sp>
      <p:sp>
        <p:nvSpPr>
          <p:cNvPr id="3" name="Content Placeholder 2"/>
          <p:cNvSpPr>
            <a:spLocks noGrp="1"/>
          </p:cNvSpPr>
          <p:nvPr>
            <p:ph idx="1"/>
          </p:nvPr>
        </p:nvSpPr>
        <p:spPr/>
        <p:txBody>
          <a:bodyPr>
            <a:normAutofit/>
          </a:bodyPr>
          <a:lstStyle/>
          <a:p>
            <a:r>
              <a:rPr lang="en-CA" sz="4400" dirty="0" smtClean="0"/>
              <a:t>Draw a schematic parallel circuit with a 3 cell battery hooked up to 5 lights, 1 motor and a resistor. With an open switch controlling three of the lights only. And an ammeter.</a:t>
            </a:r>
            <a:endParaRPr lang="en-CA" sz="4400" dirty="0"/>
          </a:p>
        </p:txBody>
      </p:sp>
    </p:spTree>
    <p:extLst>
      <p:ext uri="{BB962C8B-B14F-4D97-AF65-F5344CB8AC3E}">
        <p14:creationId xmlns:p14="http://schemas.microsoft.com/office/powerpoint/2010/main" val="215752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2055812" y="533400"/>
            <a:ext cx="7772400" cy="914400"/>
          </a:xfrm>
        </p:spPr>
        <p:txBody>
          <a:bodyPr>
            <a:normAutofit/>
          </a:bodyPr>
          <a:lstStyle/>
          <a:p>
            <a:pPr algn="ctr" eaLnBrk="1" hangingPunct="1"/>
            <a:r>
              <a:rPr lang="en-US" sz="4800" dirty="0" smtClean="0"/>
              <a:t>Electrical Devices</a:t>
            </a:r>
            <a:endParaRPr lang="en-CA" sz="4800" dirty="0"/>
          </a:p>
        </p:txBody>
      </p:sp>
      <p:pic>
        <p:nvPicPr>
          <p:cNvPr id="86020" name="Picture 2" descr="http://www.nextnature.net/wp-content/uploads/2006/12/housewares_zoom530.jpg"/>
          <p:cNvPicPr>
            <a:picLocks noChangeAspect="1" noChangeArrowheads="1"/>
          </p:cNvPicPr>
          <p:nvPr/>
        </p:nvPicPr>
        <p:blipFill>
          <a:blip r:embed="rId2" cstate="print"/>
          <a:srcRect/>
          <a:stretch>
            <a:fillRect/>
          </a:stretch>
        </p:blipFill>
        <p:spPr bwMode="auto">
          <a:xfrm>
            <a:off x="2665412" y="1676400"/>
            <a:ext cx="6483350" cy="464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2054224" y="6029980"/>
            <a:ext cx="8609012" cy="1046440"/>
          </a:xfrm>
          <a:prstGeom prst="rect">
            <a:avLst/>
          </a:prstGeom>
        </p:spPr>
        <p:txBody>
          <a:bodyPr wrap="square">
            <a:spAutoFit/>
          </a:bodyPr>
          <a:lstStyle/>
          <a:p>
            <a:pPr>
              <a:buNone/>
            </a:pPr>
            <a:r>
              <a:rPr lang="en-US" sz="4400" b="1" dirty="0">
                <a:solidFill>
                  <a:srgbClr val="FFFF00"/>
                </a:solidFill>
              </a:rPr>
              <a:t>Energy is </a:t>
            </a:r>
            <a:r>
              <a:rPr lang="en-US" sz="4400" b="1" i="1" dirty="0">
                <a:solidFill>
                  <a:srgbClr val="FFFF00"/>
                </a:solidFill>
              </a:rPr>
              <a:t>‘the ability to do work’</a:t>
            </a:r>
          </a:p>
          <a:p>
            <a:pPr>
              <a:buNone/>
            </a:pPr>
            <a:endParaRPr lang="en-US" i="1" dirty="0"/>
          </a:p>
        </p:txBody>
      </p:sp>
    </p:spTree>
    <p:extLst>
      <p:ext uri="{BB962C8B-B14F-4D97-AF65-F5344CB8AC3E}">
        <p14:creationId xmlns:p14="http://schemas.microsoft.com/office/powerpoint/2010/main" val="538799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22992" y="381000"/>
            <a:ext cx="12015020" cy="6477000"/>
          </a:xfrm>
        </p:spPr>
        <p:txBody>
          <a:bodyPr>
            <a:normAutofit fontScale="92500" lnSpcReduction="10000"/>
          </a:bodyPr>
          <a:lstStyle/>
          <a:p>
            <a:pPr>
              <a:buNone/>
            </a:pPr>
            <a:r>
              <a:rPr lang="en-US" dirty="0" smtClean="0"/>
              <a:t>		</a:t>
            </a:r>
            <a:r>
              <a:rPr lang="en-US" sz="4000" dirty="0" smtClean="0"/>
              <a:t>The </a:t>
            </a:r>
            <a:r>
              <a:rPr lang="en-US" sz="4000" dirty="0"/>
              <a:t>four most common forms of energy are: </a:t>
            </a:r>
          </a:p>
          <a:p>
            <a:pPr>
              <a:buNone/>
            </a:pPr>
            <a:r>
              <a:rPr lang="en-US" sz="4000" i="1" dirty="0"/>
              <a:t>	1) </a:t>
            </a:r>
            <a:r>
              <a:rPr lang="en-US" sz="4000" dirty="0"/>
              <a:t>Chemical - </a:t>
            </a:r>
            <a:r>
              <a:rPr lang="en-US" sz="4000" i="1" dirty="0"/>
              <a:t>potential or </a:t>
            </a:r>
            <a:r>
              <a:rPr lang="en-US" sz="4000" b="1" i="1" dirty="0">
                <a:solidFill>
                  <a:srgbClr val="FFFF00"/>
                </a:solidFill>
              </a:rPr>
              <a:t>stored</a:t>
            </a:r>
            <a:r>
              <a:rPr lang="en-US" sz="4000" i="1" dirty="0"/>
              <a:t> energy stored </a:t>
            </a:r>
            <a:r>
              <a:rPr lang="en-US" sz="4000" i="1" dirty="0" smtClean="0"/>
              <a:t>in chemicals</a:t>
            </a:r>
            <a:r>
              <a:rPr lang="en-US" sz="4000" i="1" dirty="0"/>
              <a:t>, released when the chemicals react. </a:t>
            </a:r>
          </a:p>
          <a:p>
            <a:pPr>
              <a:buNone/>
            </a:pPr>
            <a:r>
              <a:rPr lang="en-US" sz="4000" i="1" dirty="0"/>
              <a:t>	</a:t>
            </a:r>
            <a:endParaRPr lang="en-US" sz="4000" i="1" dirty="0" smtClean="0"/>
          </a:p>
          <a:p>
            <a:pPr>
              <a:buNone/>
            </a:pPr>
            <a:endParaRPr lang="en-US" sz="4000" i="1" dirty="0" smtClean="0"/>
          </a:p>
          <a:p>
            <a:pPr>
              <a:buNone/>
            </a:pPr>
            <a:endParaRPr lang="en-US" sz="4000" i="1" dirty="0"/>
          </a:p>
          <a:p>
            <a:pPr>
              <a:buNone/>
            </a:pPr>
            <a:r>
              <a:rPr lang="en-US" sz="4000" i="1" dirty="0" smtClean="0"/>
              <a:t>2</a:t>
            </a:r>
            <a:r>
              <a:rPr lang="en-US" sz="4000" i="1" dirty="0"/>
              <a:t>) </a:t>
            </a:r>
            <a:r>
              <a:rPr lang="en-US" sz="4000" dirty="0"/>
              <a:t>Electrical - </a:t>
            </a:r>
            <a:r>
              <a:rPr lang="en-US" sz="4000" i="1" dirty="0"/>
              <a:t>energy of </a:t>
            </a:r>
            <a:r>
              <a:rPr lang="en-US" sz="4000" i="1" dirty="0" smtClean="0"/>
              <a:t>charged</a:t>
            </a:r>
          </a:p>
          <a:p>
            <a:pPr>
              <a:buNone/>
            </a:pPr>
            <a:r>
              <a:rPr lang="en-US" sz="4000" i="1" dirty="0" smtClean="0"/>
              <a:t> </a:t>
            </a:r>
            <a:r>
              <a:rPr lang="en-US" sz="4000" i="1" dirty="0"/>
              <a:t>particles, transferred when </a:t>
            </a:r>
            <a:r>
              <a:rPr lang="en-US" sz="4000" i="1" dirty="0" smtClean="0"/>
              <a:t>they</a:t>
            </a:r>
          </a:p>
          <a:p>
            <a:pPr>
              <a:buNone/>
            </a:pPr>
            <a:r>
              <a:rPr lang="en-US" sz="4000" i="1" dirty="0" smtClean="0"/>
              <a:t> </a:t>
            </a:r>
            <a:r>
              <a:rPr lang="en-US" sz="4000" i="1" dirty="0"/>
              <a:t>travel from place to place. </a:t>
            </a:r>
          </a:p>
          <a:p>
            <a:pPr>
              <a:buNone/>
            </a:pPr>
            <a:r>
              <a:rPr lang="en-US" sz="4000" dirty="0"/>
              <a:t>	</a:t>
            </a:r>
            <a:endParaRPr lang="en-CA" sz="4000" dirty="0"/>
          </a:p>
        </p:txBody>
      </p:sp>
      <p:pic>
        <p:nvPicPr>
          <p:cNvPr id="87047" name="Picture 10" descr="http://z.about.com/d/forestry/1/0/o/i/ginkgo_leaf.JPG"/>
          <p:cNvPicPr>
            <a:picLocks noChangeAspect="1" noChangeArrowheads="1"/>
          </p:cNvPicPr>
          <p:nvPr/>
        </p:nvPicPr>
        <p:blipFill>
          <a:blip r:embed="rId2" cstate="print"/>
          <a:srcRect/>
          <a:stretch>
            <a:fillRect/>
          </a:stretch>
        </p:blipFill>
        <p:spPr bwMode="auto">
          <a:xfrm>
            <a:off x="5332412" y="1981200"/>
            <a:ext cx="2295525" cy="1971675"/>
          </a:xfrm>
          <a:prstGeom prst="rect">
            <a:avLst/>
          </a:prstGeom>
          <a:ln>
            <a:noFill/>
          </a:ln>
          <a:effectLst>
            <a:softEdge rad="112500"/>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412" y="4249994"/>
            <a:ext cx="4038600" cy="2590800"/>
          </a:xfrm>
          <a:prstGeom prst="rect">
            <a:avLst/>
          </a:prstGeom>
          <a:ln>
            <a:noFill/>
          </a:ln>
          <a:effectLst>
            <a:softEdge rad="112500"/>
          </a:effectLst>
        </p:spPr>
      </p:pic>
    </p:spTree>
    <p:extLst>
      <p:ext uri="{BB962C8B-B14F-4D97-AF65-F5344CB8AC3E}">
        <p14:creationId xmlns:p14="http://schemas.microsoft.com/office/powerpoint/2010/main" val="285874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553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P spid="65539"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P spid="65539" grpId="2"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152400"/>
            <a:ext cx="11963400" cy="6019800"/>
          </a:xfrm>
        </p:spPr>
        <p:txBody>
          <a:bodyPr/>
          <a:lstStyle/>
          <a:p>
            <a:pPr>
              <a:buNone/>
            </a:pPr>
            <a:r>
              <a:rPr lang="en-US" sz="4400" dirty="0"/>
              <a:t>3) Mechanical - </a:t>
            </a:r>
            <a:r>
              <a:rPr lang="en-US" sz="4400" i="1" dirty="0"/>
              <a:t>energy possessed by an object because of its </a:t>
            </a:r>
            <a:r>
              <a:rPr lang="en-US" sz="4400" i="1" dirty="0" smtClean="0"/>
              <a:t>motion </a:t>
            </a:r>
            <a:r>
              <a:rPr lang="en-US" sz="4400" i="1" dirty="0"/>
              <a:t>or its </a:t>
            </a:r>
            <a:r>
              <a:rPr lang="en-US" sz="4400" b="1" i="1" dirty="0">
                <a:solidFill>
                  <a:srgbClr val="FFFF00"/>
                </a:solidFill>
              </a:rPr>
              <a:t>potential</a:t>
            </a:r>
            <a:r>
              <a:rPr lang="en-US" sz="4400" i="1" dirty="0"/>
              <a:t> to move. </a:t>
            </a:r>
            <a:endParaRPr lang="en-US" sz="4400" i="1" dirty="0" smtClean="0"/>
          </a:p>
          <a:p>
            <a:pPr>
              <a:buNone/>
            </a:pPr>
            <a:endParaRPr lang="en-US" sz="4400" i="1" dirty="0" smtClean="0"/>
          </a:p>
          <a:p>
            <a:pPr>
              <a:buNone/>
            </a:pPr>
            <a:endParaRPr lang="en-US" sz="4400" i="1" dirty="0"/>
          </a:p>
          <a:p>
            <a:pPr>
              <a:buNone/>
            </a:pPr>
            <a:endParaRPr lang="en-US" sz="4400" i="1" dirty="0"/>
          </a:p>
          <a:p>
            <a:pPr marL="742950" indent="-742950">
              <a:buAutoNum type="arabicParenR" startAt="4"/>
            </a:pPr>
            <a:r>
              <a:rPr lang="en-US" sz="4400" dirty="0" smtClean="0"/>
              <a:t>Thermal </a:t>
            </a:r>
            <a:r>
              <a:rPr lang="en-US" sz="4400" dirty="0"/>
              <a:t>- </a:t>
            </a:r>
            <a:r>
              <a:rPr lang="en-US" sz="4400" b="1" i="1" dirty="0">
                <a:solidFill>
                  <a:srgbClr val="FFFF00"/>
                </a:solidFill>
              </a:rPr>
              <a:t>kinetic</a:t>
            </a:r>
            <a:r>
              <a:rPr lang="en-US" sz="4400" i="1" dirty="0"/>
              <a:t> energy of a substance </a:t>
            </a:r>
            <a:endParaRPr lang="en-CA" sz="4400" dirty="0"/>
          </a:p>
          <a:p>
            <a:endParaRPr lang="en-US" dirty="0"/>
          </a:p>
        </p:txBody>
      </p:sp>
      <p:pic>
        <p:nvPicPr>
          <p:cNvPr id="4" name="Picture 2" descr="http://www.chemistryland.com/CHM130W/01-Intro/03-InNewLight/spaceShuttle.jpg"/>
          <p:cNvPicPr>
            <a:picLocks noChangeAspect="1" noChangeArrowheads="1"/>
          </p:cNvPicPr>
          <p:nvPr/>
        </p:nvPicPr>
        <p:blipFill>
          <a:blip r:embed="rId2" cstate="print"/>
          <a:srcRect/>
          <a:stretch>
            <a:fillRect/>
          </a:stretch>
        </p:blipFill>
        <p:spPr bwMode="auto">
          <a:xfrm>
            <a:off x="2665412" y="1474470"/>
            <a:ext cx="5715000" cy="2640330"/>
          </a:xfrm>
          <a:prstGeom prst="rect">
            <a:avLst/>
          </a:prstGeom>
          <a:ln>
            <a:noFill/>
          </a:ln>
          <a:effectLst>
            <a:softEdge rad="112500"/>
          </a:effectLst>
        </p:spPr>
      </p:pic>
      <p:pic>
        <p:nvPicPr>
          <p:cNvPr id="5" name="Picture 4" descr="http://community.seas.columbia.edu/weatherstation/glo/images/match.jpg"/>
          <p:cNvPicPr>
            <a:picLocks noChangeAspect="1" noChangeArrowheads="1"/>
          </p:cNvPicPr>
          <p:nvPr/>
        </p:nvPicPr>
        <p:blipFill>
          <a:blip r:embed="rId3" cstate="print"/>
          <a:srcRect/>
          <a:stretch>
            <a:fillRect/>
          </a:stretch>
        </p:blipFill>
        <p:spPr bwMode="auto">
          <a:xfrm>
            <a:off x="9082111" y="4648200"/>
            <a:ext cx="3106714" cy="2209800"/>
          </a:xfrm>
          <a:prstGeom prst="rect">
            <a:avLst/>
          </a:prstGeom>
          <a:ln>
            <a:noFill/>
          </a:ln>
          <a:effectLst>
            <a:softEdge rad="112500"/>
          </a:effectLst>
        </p:spPr>
      </p:pic>
    </p:spTree>
    <p:extLst>
      <p:ext uri="{BB962C8B-B14F-4D97-AF65-F5344CB8AC3E}">
        <p14:creationId xmlns:p14="http://schemas.microsoft.com/office/powerpoint/2010/main" val="273603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1027"/>
          <p:cNvSpPr>
            <a:spLocks noGrp="1" noChangeArrowheads="1"/>
          </p:cNvSpPr>
          <p:nvPr>
            <p:ph idx="1"/>
          </p:nvPr>
        </p:nvSpPr>
        <p:spPr>
          <a:xfrm>
            <a:off x="-1" y="0"/>
            <a:ext cx="12188825" cy="6858000"/>
          </a:xfrm>
        </p:spPr>
        <p:txBody>
          <a:bodyPr>
            <a:normAutofit lnSpcReduction="10000"/>
          </a:bodyPr>
          <a:lstStyle/>
          <a:p>
            <a:pPr eaLnBrk="1" hangingPunct="1">
              <a:buFontTx/>
              <a:buNone/>
            </a:pPr>
            <a:r>
              <a:rPr lang="en-US" sz="4000" dirty="0" smtClean="0"/>
              <a:t>Energy can be converted to various forms of energy</a:t>
            </a:r>
          </a:p>
          <a:p>
            <a:pPr eaLnBrk="1" hangingPunct="1">
              <a:buFontTx/>
              <a:buNone/>
            </a:pPr>
            <a:endParaRPr lang="en-US" sz="4000" dirty="0" smtClean="0"/>
          </a:p>
          <a:p>
            <a:pPr eaLnBrk="1" hangingPunct="1"/>
            <a:r>
              <a:rPr lang="en-US" sz="4000" dirty="0" smtClean="0"/>
              <a:t>Batteries convert </a:t>
            </a:r>
            <a:r>
              <a:rPr lang="en-US" sz="4000" b="1" dirty="0" smtClean="0">
                <a:solidFill>
                  <a:srgbClr val="FFFF00"/>
                </a:solidFill>
              </a:rPr>
              <a:t>chemical</a:t>
            </a:r>
            <a:r>
              <a:rPr lang="en-US" sz="4000" dirty="0" smtClean="0"/>
              <a:t> energy into </a:t>
            </a:r>
            <a:r>
              <a:rPr lang="en-US" sz="4000" b="1" dirty="0" smtClean="0">
                <a:solidFill>
                  <a:srgbClr val="FFFF00"/>
                </a:solidFill>
              </a:rPr>
              <a:t>electrical </a:t>
            </a:r>
            <a:r>
              <a:rPr lang="en-US" sz="4000" dirty="0" smtClean="0"/>
              <a:t>energy</a:t>
            </a:r>
          </a:p>
          <a:p>
            <a:pPr eaLnBrk="1" hangingPunct="1">
              <a:buNone/>
            </a:pPr>
            <a:endParaRPr lang="en-US" sz="4000" dirty="0" smtClean="0"/>
          </a:p>
          <a:p>
            <a:pPr eaLnBrk="1" hangingPunct="1"/>
            <a:r>
              <a:rPr lang="en-US" sz="4000" dirty="0" smtClean="0"/>
              <a:t>Generators convert </a:t>
            </a:r>
            <a:r>
              <a:rPr lang="en-US" sz="4000" b="1" dirty="0" smtClean="0">
                <a:solidFill>
                  <a:srgbClr val="FFFF00"/>
                </a:solidFill>
              </a:rPr>
              <a:t>mechanical</a:t>
            </a:r>
            <a:r>
              <a:rPr lang="en-US" sz="4000" dirty="0" smtClean="0"/>
              <a:t> energy into electrical energy</a:t>
            </a:r>
          </a:p>
          <a:p>
            <a:pPr eaLnBrk="1" hangingPunct="1">
              <a:buNone/>
            </a:pPr>
            <a:endParaRPr lang="en-US" sz="4000" dirty="0" smtClean="0"/>
          </a:p>
          <a:p>
            <a:pPr eaLnBrk="1" hangingPunct="1"/>
            <a:r>
              <a:rPr lang="en-US" sz="4000" dirty="0" smtClean="0"/>
              <a:t>Electric motors convert </a:t>
            </a:r>
            <a:r>
              <a:rPr lang="en-US" sz="4000" b="1" dirty="0" smtClean="0">
                <a:solidFill>
                  <a:srgbClr val="FFFF00"/>
                </a:solidFill>
              </a:rPr>
              <a:t>electrical</a:t>
            </a:r>
            <a:r>
              <a:rPr lang="en-US" sz="4000" dirty="0" smtClean="0"/>
              <a:t> energy into </a:t>
            </a:r>
            <a:r>
              <a:rPr lang="en-US" sz="4000" b="1" dirty="0" smtClean="0">
                <a:solidFill>
                  <a:srgbClr val="FFFF00"/>
                </a:solidFill>
              </a:rPr>
              <a:t>mechanical</a:t>
            </a:r>
            <a:r>
              <a:rPr lang="en-US" sz="4000" dirty="0" smtClean="0"/>
              <a:t> energy</a:t>
            </a:r>
          </a:p>
          <a:p>
            <a:pPr eaLnBrk="1" hangingPunct="1">
              <a:buFontTx/>
              <a:buNone/>
            </a:pPr>
            <a:endParaRPr lang="en-US" dirty="0" smtClean="0"/>
          </a:p>
        </p:txBody>
      </p:sp>
    </p:spTree>
    <p:extLst>
      <p:ext uri="{BB962C8B-B14F-4D97-AF65-F5344CB8AC3E}">
        <p14:creationId xmlns:p14="http://schemas.microsoft.com/office/powerpoint/2010/main" val="258993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656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Lst>
      </p:bldP>
      <p:bldP spid="6656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Lst>
      </p:bldP>
      <p:bldP spid="66563" grpId="2"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6563"/>
                        </p:tgtEl>
                        <p:attrNameLst>
                          <p:attrName>style.visibility</p:attrName>
                        </p:attrNameLst>
                      </p:cBhvr>
                      <p:to>
                        <p:strVal val="visible"/>
                      </p:to>
                    </p:set>
                  </p:childTnLst>
                </p:cTn>
              </p:par>
            </p:tnLst>
          </p:tmpl>
        </p:tmplLst>
      </p:b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0262" y="-279401"/>
            <a:ext cx="5410200" cy="914400"/>
          </a:xfrm>
        </p:spPr>
        <p:txBody>
          <a:bodyPr/>
          <a:lstStyle/>
          <a:p>
            <a:r>
              <a:rPr lang="en-US" dirty="0" smtClean="0"/>
              <a:t>Chemical Energy</a:t>
            </a:r>
            <a:endParaRPr lang="en-US" dirty="0"/>
          </a:p>
        </p:txBody>
      </p:sp>
      <p:sp>
        <p:nvSpPr>
          <p:cNvPr id="3" name="Content Placeholder 2"/>
          <p:cNvSpPr>
            <a:spLocks noGrp="1"/>
          </p:cNvSpPr>
          <p:nvPr>
            <p:ph idx="1"/>
          </p:nvPr>
        </p:nvSpPr>
        <p:spPr>
          <a:xfrm>
            <a:off x="0" y="1676400"/>
            <a:ext cx="12038012" cy="5181600"/>
          </a:xfrm>
        </p:spPr>
        <p:txBody>
          <a:bodyPr>
            <a:normAutofit/>
          </a:bodyPr>
          <a:lstStyle/>
          <a:p>
            <a:r>
              <a:rPr lang="en-US" sz="4000" dirty="0"/>
              <a:t>Chemical energy is the energy found </a:t>
            </a:r>
            <a:endParaRPr lang="en-US" sz="4000" dirty="0" smtClean="0"/>
          </a:p>
          <a:p>
            <a:pPr marL="0" indent="0">
              <a:buNone/>
            </a:pPr>
            <a:r>
              <a:rPr lang="en-US" sz="4000" dirty="0" smtClean="0"/>
              <a:t>in </a:t>
            </a:r>
            <a:r>
              <a:rPr lang="en-US" sz="4000" dirty="0"/>
              <a:t>chemicals, including food.</a:t>
            </a:r>
          </a:p>
          <a:p>
            <a:pPr>
              <a:buNone/>
            </a:pPr>
            <a:endParaRPr lang="en-US" sz="4000" dirty="0"/>
          </a:p>
          <a:p>
            <a:r>
              <a:rPr lang="en-US" sz="4000" dirty="0"/>
              <a:t> Glucose molecules are used in your body </a:t>
            </a:r>
            <a:r>
              <a:rPr lang="en-US" sz="4000" dirty="0" smtClean="0"/>
              <a:t>cells to </a:t>
            </a:r>
            <a:r>
              <a:rPr lang="en-US" sz="4000" dirty="0"/>
              <a:t>produce </a:t>
            </a:r>
            <a:r>
              <a:rPr lang="en-US" sz="4000" dirty="0" smtClean="0"/>
              <a:t>thermal </a:t>
            </a:r>
            <a:r>
              <a:rPr lang="en-US" sz="4000" dirty="0"/>
              <a:t>energy and mechanical energy.</a:t>
            </a:r>
          </a:p>
          <a:p>
            <a:pPr>
              <a:buNone/>
            </a:pPr>
            <a:endParaRPr lang="en-US" sz="2800" dirty="0"/>
          </a:p>
          <a:p>
            <a:endParaRPr lang="en-US" dirty="0"/>
          </a:p>
        </p:txBody>
      </p:sp>
      <p:sp>
        <p:nvSpPr>
          <p:cNvPr id="1028" name="AutoShape 4" descr="data:image/jpeg;base64,/9j/4AAQSkZJRgABAQAAAQABAAD/2wCEAAkGBhISEBUUExQUFRUVFxoYFRgXGBQVFRcVFRYVGBQUFRgXHCYeGhkjHBQWHy8gIycpLCwsFx4xNTAqNSYrLCkBCQoKDgwOGg8PGiwkHCQpKSwqLC0pKSkpKSwsLCwsKSkpKSkpLCksKSksLCkpLCkpKSwsKSkpKSwsKSwsLCwsLP/AABEIAQMAwgMBIgACEQEDEQH/xAAcAAABBQEBAQAAAAAAAAAAAAAAAwQFBgcCAQj/xABCEAABAgQDBAcGBQIEBgMAAAABAAIDBBEhBRIxBkFRYRMiMnGBkaEHUrHB0fAUQmKS4XKCFiMz8RVTorLC0kNEo//EABkBAAIDAQAAAAAAAAAAAAAAAAACAQMEBf/EACgRAAICAgICAgEEAwEAAAAAAAABAhEDIRIxBFETQSJhgbHwBTJSFf/aAAwDAQACEQMRAD8A2RCELhCghCEACEIQAIQhAAhCEACEIQAIQhAAhCEACEIQAIQhAAhCEACEIQAIQhAAhCEACEIQAIQhAAhCEACEIQAIQhAAhCEACEIQAIQhAAhCEACEIQAIQhAAhCEACEIQAIQhAAhCEACEIQAIQq5j23srK2LjEf7sOjqd7tAmjFy0iassaFk077XIr30ht6MbqgE+ZFD6JjD9o80194h8aEeRV68aXsnizZ0n+JZWmZte8LEMZ2/juJBeTWppW1huAUTLbRxNakeJFE68ZfbJ4M+iULEcO9oJg0Jc7NT3iQf7TdWvC/bHLOIEUOad5FCBz4pJeO11shxZoaE0w3F4MwzPBiNe3lqO8G4TtZmmhQQhCABCEIAEIQgAQhCABCEIAEIQgAQhCABMcWxyBLMzx4rYY3VNz/SBc+Cg9t9uYcizK2jozuy3h+pyw/FMZfGeYkd5LnXuS49wG4LRjw8tsdRsuu2ftREzWFLl7YVKEkUc/wABoOSpPTg363f/AAUjCmWm4bEpx6rR8k+l5hg948urTxutkYqKpDo8hQ3nQ91fglHSpI+qdNmXZaw2tNN1b+CZRJolxDgWVFHNOh4EHchliEIsjcV4f7BMYkI1pe24aKZe5sOjXCtd5Nqb0lNsYRVp+/BQmS0Q4kSdXEeISgw0cf8AtK4iPLTc+i8hzrK3p8/RMJomsCxiJKPzw4rmEcK3FdMtKFbjsjtjCnodjSK0ddhsf6gOHwWBNDXjXxGqe4ViMSWitiNdQtNQ7/2pu3JMkFNfqDhZ9IoUds/jTZqXZFbS46wBrleO0373EKRXOap0yjoEIQoIBCEIAEIQgAQhCABCEIAFWtuNrmyUG1DFeDkHAaZzyrpxPcVYZmYbDY57zRrQXOPAAVJXzlthtM+bjviusK0aODR2QO4fEq/Dj5O2NFEbimLvixC9ziXONSTqaprAhE7/ADvXwSLOJtXzXrZkD7st49kvJYYCeu+3hXyUn+FhtFi88+t8reSr0LEHWyjxNlLSk8bXPPIC4+JpZBKZ1FjRB2GvpxP8n4JhFmnkjM0+NEtPTzr0dFHeW18iSVDPm3VPWJ7yPkErHst0vJtmIVDTMwW3kjw1ooxsnZza0pwqDT4pthDIheCwXUzNMBc53ZIH5a+qrWmWvaIKNEhgUNTTmaqFjBtTlNPX+U+n3guqKc62TCI2nPnwVyM7FIE05h5clNyWI1+6juVd6Sh08t6WgPoag0vQ/fBDQRk0alsJtOJWNUkiFEo2I3WnCIO6/gStqY4EAggg3BGhB0IXy/ITtwDrWla+i2P2a7U5mCWiHrN/0id41LPDUcu5Zs+O1yQTV7RfkIQsRSCEIQAIQhAAhCEACEJtic+2DBfFdoxtabydzRzJIHihK9AZx7X9syxpk4Ru4AxSNQDdrO+lCfBY6XA21pr38FKbSzMRz3xnuBdEOZxrUnM42H7fJQLYoy95vxXUhDiqLOhV8UE0r5AnyXRhgH5WJ/hNnR6WA8U4lZaJEOWGxz3HSgr8AnegSsfyTWNFXAjh/O/yKnJWda6wvZJ4X7J5+LQuY2GD7zgD5C6scv7JJpg7bT3VSc0XxxSKjikFo0BJ+HioSI5wNgtUhey6Ke2/4pUey9jbuJJHcqnlS+i9YP1RT9lIxuTWwqO/dRK4hNkNc4/mKtcbZpkFhpqFS8fg13kEaqqGTlIsnh4x1sqc8ypLm6b+R4JCHF+n0S8yMptUfencmkXitiOdIUcN/FeQn0PI2KIb+K8fDUijyFFymhv8+YPGisWDYq5rhR1C01Y4agi4VUhmood2icwI5HhofqgeMqPpvZDaQTcEF1BFaOuBof1DkVPL572T2qfBeHNJt2hvW1YNtXAjsrna08yAPCvw+KwZcVbiRKD7XRNIScGZY8VY5rhxaQR6JRZyoEIQigBCiJeHFjgxelfCa7/Ra0M7H5XxMwq4u7WWoABA1qUvOY1Bl2j8RGhsNL1IBJAuWt1omcSaJBV/bqIGyURx/KM3AdW4+HnRMY3tTkBXruNN+WgPdU1Wdbdbc/i4Qa0vDaOqLUJI4Dd9FoxYmnyY8YsoG00w3JCa01JDi7lQ5Wj/AKa+KhoETThqlMTfVw5NATNq6C6IZftgdlGzri55NNeVFsmz2zMKWbRjR30Cz/2QRQYkRoFOo004UpX4rWYKwTdy2dGCUYaHcNdmIAmzoiSdETcqDhY7MSqbx2ii4EVJx49krkSo0yBxkAtKzfHMJdUlvotIxEqFfL1KySbUrNsaqmZROSZvUX32UNEhlp30PktM2jk2gVpQqhz8EVK3YcvI5/k4eO0RNKFLMfVJxWU8Fw0rX2YBd7N4QyYp3Ihxa2P3zXEZmv39hQBJSkct6zbjeBqP41VnksRBA3VH3UKiQoxabW7qqTkp8g1468+KWUSyGTiaDg+OPl4gfDeQd43EWsRoQtYwDa6DMNpmDYgFweqCf01WBCcBAoacD8inEDEHA8e7UfVUTx8uy6UYTPpHOOI816vnYYs73nfuI9EKr4Bfhj7NE2m9p0IwgyULi+IOGUgU0F+r38lnpiOzmI9jIjv66kEa1At5+Sr8eIDVovrlNK1HJJsZDtSoNLmtKm+lKW5XWmMFDor60ibi4gbjoYJqNDcjXidbqHmJhoYABetT8KJeDFa01zHS9yT4KNmHdatLOPV5cUwWQ803z0SMJtSnM7dxp/tTekJYVNtdytXRWzT/AGSuc2eDdQ6Ea+AB+IW0ht1jPs2gkviPhuAcxoAJ0AcaetCr2zaGPBH+ZDLmjUsIeO/isGR1I6OKNwtFuiCoSDkykcfhRm1Y8HiN47wnrXhyW0x6a7EyuIkK1106YaLb0jNT7Wtq5wHeltDEVPM1TJsCl1zNbVS4JDTndwAJUdE2mpfJY7iCFVJGqClJEJtI/M6iqeKyFW1buUxjeKNe/qgjvTeHRzTVWQuKTFmlP8SoRG1HPeOaZp7PsLYhom8Rlb8fQroxZw5qnQkHUunQAcPh9E0BSkF38J2IdRIJ7vh3cl5Dc4eCctdx815Elqiv3uS2SOpTEKagU4c9yciJW7X+eoPBRcKE4V+6rrLeyKJTaJr8bE4N9PqhQ/SO5IRRPJl12pxKBMNZDghrGQxRoaAHEk1c40ueAVQdKxXOytdW/AA+fzUuZHKYboZaDQONCXZTWwdYUPJN8TnRDBBOZ54CgqUpNHvQMYMouBqaXe/gK7k3nhUHiPjbTx+CUZKvLGl1ifT7smM7MkDKN+/9N/iggjojrX1K4lH0eDwuvHGt+KUgwde77Cs6QprnsjkRGgTThbMWNB4ENcf/ACT6V2ApEi9NHiVIPRljnQ25qWrQ1NzxSXsNtKxhv6b/AMGUV9n5R7uwAa7nCo/hYZyqbOjjTcEjG4GzmIMjnO94DdXEOpT+rUnuWkbD4jGewtig9UWdxTn/AIbNEgZGNHEKalJdzB1jmPdZUt8n0aHSVFN2m2hEGLTedNdVSsVxaI9wFCSTYEkDyVp21w3pTUC44eg86ead4Rg7XwwTDY5w3OAJ7qqqLVmmko2UyedPyTWOa2FR4qDkHiKnUps3bOaq3pmtcHbgADz0WlzjWFuR7Iob7uVrm+FlDxMLbEOWHBIHvOFPJXucK6M8VNbshYwZFbUNpUbxQ+KiIUPLmCuEzJCG2irc5D6xoqlL6NLj9lYnJcdLfQ/YUbBgVzN4XHdWisWJQ2tGdwNBw18FAPnAIhdDBuD2twPLituOTaOXngk9kdGh3XjBvH3xTiLDPzB4pACh+K0JmBirLpWG+hSWQ6t8k9lZQvOXLpdx4cu9TQHcG+7y+adwIDXCpqealHdFBlyIYq5wpTeXGw9SrHI7M5IDGtoHBoBroTS/qiiUiofg4fuv80K3f4Zic/RCKJopcvimU/lFK1fvPIfVcMhNc4xCeYB18v5Ss6WFjIcNtS2pJ0qXHXuSUaRiw2XbQm44NBGpG86d1Ug1Ck9NOFjY00tYa3UBGdW+8peLDc54a0l7ncKkmqkoOykfex1e6ykXsioUiXvAFOBJNAOZKkhJBtRr89D67lwzDIouBYGnDQkeGhXrozuzloBUk6FBFF59js6QZiGbE5Hj1afg1azAmqLAtiMebAm21NGu6pPI0B9aHwK1uYxItWLP+ErOl435x4lkmsVa1hc80aBcruG7NDBAIqK3sb6KgxJ78RNQIJuwvzPHFresa8rALRHPFFVGTnsvyQUKRS9o42TrU/NQd5FAfCrl1s5MjLY3Go0I7wvNqIzXRYYOgeD4DVV+fmwJzPDNLAW0qFS9OzRCPKNGktmGkXAUbiEy0A0URL4zVt7Hemc9iVahPLLaEjh2R+JzVXFQ8SHUp69lSuuhoEqNk0kqKttHCrDp5qs9H1x3FWzGhWyr3R3cRuFB3lbMT1Ryc0d2dyUsCwh1xbTu3JpNSOW4uFNycKkPhwF7UsdeYQ9il5OM3QsPGU8Sb7G+CYfKRG1iRHB41bmaLcRUXHipyLPycNhbCo0aGlS536WN1cSd5TjYjZ+VmXxGxoTHEUIrUHeLUVug7KS0s/PBhMad9qnvBNSFrg+SswZIOEuLKXh+CRXRGzEWGWtbeHD1I/W/mrnJRA8bxyP8qSiQ81NCkG4e7NYeScU7/CDkhPmyT6IQFmaQYoEZ8aMxmaI3q1PUZ7tgLncG69yRZsxEjuHSxIpzEkMbRrslbZ61yk6q24hsI+G0RHOdFfCNQ0AMBZvDGt0IrUAUrSiksPmIcRrRDaLioyDXv/lJXss7KHC2Q/DPLmPIcDycKHQVIr42T+FOxoTgXQhEBsaODCa6AV3q04ls9He6ohu4WG7cTw3qI/4PGFxAe6mjg0m431+ii0Nx0R8YRWRHESMRucVcIkSG1n6TavoqZtKHsdlfTpHCuVoIaxu6lbnvK1HaHaf8OyFFdDMR7xkEOlD0nDib8lW27HzEVkWajhrpiI0lkPdDBsAeYG5Syv8AQzJ0B2bKNR8hVavsbjom5QBx/wA2FRr+JH5H+It3hQ+zmw0bp3xI7WBoBo2tc2bu0opzB9lYUvH6WE5wNCHtPZyk3pyt6KnNDnGi7BJwlZIbJsAxF5cQAIRoT/U0FW7GXvDC6C5poNKhUTE4sKHGDjEaAQWuIINMwtWmlwFHbJYzLuiiXmukYXROrFJIhuF6Aknq7vNYMUXJcaOrmlFNTb9HmJ4nFL3BwcDXeQkZJjiRaiuMTZOTESIekY6gB7YOUEG5vy3qrYjAY2CYkAF4hV6UtND+kgbxzStcdMvhkjPr+B7EjlpShiVuoHDsTMRrc4yk9k1rWm5SkF+7xComuLLkh0HLmZidVJtem+JxqNpxTwFyrZXcZmr0H+/AKMMKwbQm9XUIF91zalaJefr0hJ5Zd/f8VxDYKXzeXVqKEVJ11NuQXQxKtnJ8ht696HoiWp/svHaLmGF05UN27NyVRSJjYeNlmiPeYfMEH6rRIVON96ynApzo5uC7dnAPc7q/Na3Dg1uBpqt2B6OV5aqdiUIZTTdu+ilJVlUgIOYUTfF8Q6GFlHbdYchvPyWgydjt+0UEEipsabtyFTATwQixuJprgYnaFh6ok5GFDByNa2pqaClSdSeJS0KOEs0grJKTkaIx4iMWKwMI1qQDyBKbTEZtPgm+OYTnY7IS1xFiOO6oWfsmJ+G6j3wyGOFDejhv5indvWWeSXVGzDii/wArLjN7PNivYcrS+pDXkXaDrQ67lxiWCOgwnOc/qtFTWvkFBn2jRYA/z4cOn5SHnMe5hBJ8E0msXn8TbkhS72Q/ei9VnxqddymOTjHVg8HN3KqEhj4uyEMzv3HyGiaP2ampl1XuyDzNOTRZWbZ7ZOJKscIj2vJoQ1jaBtBcCg3q0YbJtMPO24doe7VaccVk7f7GfJN4l+K/fsz/ABTYEQZQuhlz3A5zWlCRvoB6KR2i2fDoDHAUiZGaVGVoaBem/Md6vMBooWngbcVEzse7q0Ic+9+yxuWnwKx+bjUNot8XPOXf0UDYxnQzroMaHURwYZsLAA9Y2018wpOYwQSkrNte5lXZg1rTVxaW0GYbuKl5OUZEmTEqRRgbEFNK6AHgaX/pTTayT/yo8d1A1wYARwaS2p7wVg58kdFyXNVpatfqZ1s/JOitAdYAlzd1wDQD73p705BaedPP7CfQ2ZIDHAUIJ/8A0aB8FERYl2gb3D4/wnT52zS3b0S8PVV/HcVHSEA1y2tx3p9jOK9Cw0PXd2eXFyqTW2zEjW97+W9a8OJvZj8rKoavYtlLus4OoQaU4jhxS0M8ya017gKeGiRsDa1D1aE0ofmvekWmWlxRhxRbl8kv2HnSUSUWOkHRrJxg2FOmX7xDb2ncf0hVxgaJ5KHOBYQ6PEDzUQ2mv9RB0HJbHDhEjMOCpsBgbRjBpYAK6SEUtgtDu1S4W3FGjl55chxCaLE2VPmZh0eMSTUVo3+mtlLY5ihDcg1d6Deo7DINDVXvbopjpWSzJdoAFBYL1JdIhHEiyzFhrqlIM80HLW4UCMccQcrajjX5LiFCEY9arTxC5lv6OnXstLZ1taEhNYkjLuNSxp7xX+FV8VwqLBGZsSo5khRMPah7O0ahI5+x44W9ovzmwRo1ltLC3cmM/j7GAhutFRZras/lr4/QKvz+MxYlszr2oLVPC2qr5ei+OH/o0/A56NHDujLA0uIc8mrqilWgA7qq3ysk2FCDG6C9eJJqT5lVLYLAHSks1sTtvcXuHukgAN76AV5q6TbqMryXUww4x32cjyMnKbS6IWOTmtuqfRQuKTDTEfbsg5hW1jStONinb8RaIhro1pJ8bU9VFCbYSWVBzE1Na61oPQea5H+Rnc1GzZ4UdOVEfhM65kFzQKxozHv4mtcsIeWZ3ipHaTAnTMtEgw3GuSGW17DhDJLrj8xJOvAKMknNjYg9sICku0Cv6spa0eZJ8CpaYd+GhsJfZlb6Bzn2DG11FTWu6hWKLcXtf3+7OpkrmnH/AG7/AL/BQ8TLhKsp2uG85WtBt4qAhTbWDpH3poN5cVK4ztC2C6XtV0N3SOFLFrgARXnQqF24kxBmy1prDe1sSFyZEFaeBqPBbPHxuSV/ZXlzKFr7IqZnM+Ym7i6tSBYaU7tFw+bNXUrR2taHTwTQxVz0i6ezk1FOx10686eiaGIlJSXdFiNY3Vx8BxJUcR/kH+FYe+ZiZRZo7TtwH1WgyEjlaIcIUaN+7vJ4pth0lCl4YYDYa8XHeSnoxdrRagCsjC+imeQmpOAyCKi7jq4/JKR58NBcT3DieChYGIB9am1Exjz3SOseqNPqtSjSMrlbH7YpiPzHUqUgWCYYfLkqVhwwFNUK3YIXfSoQQRzoLoY30TeFN1dVkRzT5jxVx2S2WjRaxp4Ur/pwM2ZgHvxMpo5x3C4HirNM7OwSyjIcJpp1QYbHN8iNO4rDDC62dHJ5MVLWzKZ90xFpVxcPRQWKvEKziM3D6rQZ134Z9I0lLtro5rS1ru4tNE1Mhh0U1fJQiTvD4g+aJeFOW0TD/JQjpoymNOF2npqVpGw/s5itDZiPRj9YcNwJLRuc4e9y3d6mMMwnDoEVsWHKZXt7J6R7qHiA4kV5qyM2ih+479wVmPxHF2yvN5/NVEdtkT7w8k4nIBezKDTnqmbMehe6/wBF2Mahnc/0WnjIw8kVrEcIEKC9wfXrgOcRcg9XK0cASq5IScOA0vBNHOBZmNwSQGg/3H0V8mmwIkIQiIoaDWzgCTzO+5r4BRc3svJRAA7pwBSlHgaaHRcjyPByZJ8kdTxvNhjjxbdFe2SwmNDdMvsXPNG10ztLg4u5VA8ymG1k48SwMQZnufkc7cx8M1IpTeFostCgMrQRDU1NSNaUKbRcKk3B4dCc4RHZnZiD1qUqK6WFFWvAy2mXf+jjcnKS9GdS+xMCYc5sznEaG1tA12UOY4Zg4WvQkiq82r2cl4jIWbOXQmFgNb5c1W1tfVX+Hs/JtyUZF/yyclYriWh2rQa1y/p0C9i4JJuFHQnnviOrfxW6HjuKS9dGLJ5KlJu+zD8S2VhQsh63+YzOL6AkgVtyr4pmMGhc/NbvObOyEXJnl82Roa2sR9mjQWN9U3/wrhw/+o3xfEPzTrDP2J88DERgkHgfMqQwvCOjcTDFCbV1NOVVr7cBkG6ScLxLz80o2FKs7MrBHgfqmWGfsV54mdS2zbohq4u81OyewUN1M2c/3EK1HE2N7MGCP7Uk/aN40EMdzQro4pL7KJZUxnB9n0uRTr86OKfSvs6lm3Gf938JjG2sje80dzQo2Z2tj/8ANPhZWrFIqeSJbYmysFg7bgPA+lEzjbMe6539wA9Bf0CqUtiU3Mvyw4j7dpxdlY0cXHd8eSs+Ht6BpDXuiRHDrRHbuUNp07zc8kSg49smMr6Q5GDEWo4/2D/3QnbcKiEVLjU3NzvQkoctyEISkiMzKMiNLXtDmnUEVCoG0Wx8SXrFgVfD1c3VzBy95vqtFQnhNxehJwUkZBL4hmCeMmypPa7ZgQXGPCH+Wf8AUaNGE/mA90+iioLGlbFKMlaMlSi6Y5hzaWZNpFssF2JZI6HTY4E3zXYnDxTX8OjolFIYefjCj8YUycxcOS0ibJAzq5M6o4lJuiooLJF06knzyjnRkg+Om4iuVEg+eTaLPphEmkzizITrGVuY/jYhzTCPiKZRpsKPmJ0cU/FIi2x5MYklMLw18wcxq1nHeeQTHBZB01FoOw3tn5DmtAl5cNADRQCwCrnkrSLYQ9nsjKNhtDWCgHx4niVJ4XL5ogroLpqG0Ck8HcG1cdBc+CzMvLG2VNEJWFPMc0GouAfMLxKSRf8AjKBaz762Fu+/wSn+L5fi7yVEOFM4OPj3rkYS2u/7p/C1fAjN8zL2dsJfifIeeq5dtpLj3j+36qlf8IZTf6fenxSMTB2c/u/xKPgRHzst8zt5AoRkc4U35KGoNqVWfz07liF0JuWGTZgNcvIHeOW5PH4I3cfutPgE0jYCSLO1p8yVdjxqPRVPI5dsIG0jd5TtmPN4qs4hsvGcBlIOnI9mtKpnDwGZb2mu8HA895VvxxZXza6ZdhjjeK8ONt4qmHDoo9/yJ5bu9c/hIv6/2u+iPigHySLk7G28Uk7GhxVOfLxv1/tfz5ckjEl4/uxP2u5clHxwJ5yLg7GRxSL8ZHFUmJ04/JF/a7ny5FN3iZ/5cb9rvooqCJ/J/ZdYmMjimkXGhxVPdAmjpBjftckHYbOHSDF8krkl0huPtlrjY4OKj4+Pt4qA/wAPzrv/AIYnl4pRuxs4dYLvNI5yfUR1GK7kOY+PV0ul5WSiRLv6o4GxP0SuHbGzTb9FfcSQKfypKFs1PcLH9SIxb3JA5RXTJeQ2gdBhhjIcFoHAuvzPE80/btQ8nVg/tcaet1Dwtkpt2pA525clIy2xEf8ANEA7gm+OPoj5H7JaFtICPy/9SWi7RPLCxuQDfTMSafJNGbFuH5x4tTiFsi4fmHhX4VSuEfQc5exu3aOIBTNSn6UJ8dlv1H78UKOEfQc5eyUP39+C5p1fD5D6lCFcVDabjuGSh1cAbDRRz8QiZIhrdpFLN+i9QropUUzbsGTj8wFbFo3D3TySEScfkrW+Ybhv8EIT0ihti8pGLjc1ty90cEvFN2jiTVCEv2WLoQhxCc3KtNNy7gGpHNgO7W114hBCPZp2WlOPLiUhPx3NMQC2XLSwtXX4IQhAzuM6nSU/KxpHeQa/FNpeZcXNqdWOJsNRWnwCEJ0QcMmndEx1bkmpoN2X6lKTsy5oj0NMlcthamiEID7I9mIxM0LrdqCXOsLuprol4k/E6OEc13OANhcEmo9F6hC6D7OX4lEDAQ6/Shug0LrjRdzeIxA2PRxGU9XSy9QpSBtkTtDjsxDjQwyI4BxAIsai/FI7Y4pGgseIcRzaitjvLnCorppuXiFXk1dFsO4lRhbUzeZh6Z9SKE2uOdldsBxeM5kAuiPJe6jjXUVNj5IQsuJtvZqyxSWkPX4xHBIEV9j7xQhC0Gc//9k="/>
          <p:cNvSpPr>
            <a:spLocks noChangeAspect="1" noChangeArrowheads="1"/>
          </p:cNvSpPr>
          <p:nvPr/>
        </p:nvSpPr>
        <p:spPr bwMode="auto">
          <a:xfrm>
            <a:off x="1522412" y="-1233488"/>
            <a:ext cx="1847850" cy="246697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0" name="Picture 6" descr="http://fat-loss-for-idiots.maxupdates.tv/wp-content/uploads/2011/11/Hate-Dieting.jpg"/>
          <p:cNvPicPr>
            <a:picLocks noChangeAspect="1" noChangeArrowheads="1"/>
          </p:cNvPicPr>
          <p:nvPr/>
        </p:nvPicPr>
        <p:blipFill>
          <a:blip r:embed="rId2" cstate="print"/>
          <a:srcRect/>
          <a:stretch>
            <a:fillRect/>
          </a:stretch>
        </p:blipFill>
        <p:spPr bwMode="auto">
          <a:xfrm>
            <a:off x="8304212" y="145844"/>
            <a:ext cx="3579813" cy="3816556"/>
          </a:xfrm>
          <a:prstGeom prst="rect">
            <a:avLst/>
          </a:prstGeom>
          <a:ln>
            <a:noFill/>
          </a:ln>
          <a:effectLst>
            <a:softEdge rad="112500"/>
          </a:effectLst>
        </p:spPr>
      </p:pic>
    </p:spTree>
    <p:extLst>
      <p:ext uri="{BB962C8B-B14F-4D97-AF65-F5344CB8AC3E}">
        <p14:creationId xmlns:p14="http://schemas.microsoft.com/office/powerpoint/2010/main" val="346911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812" y="24581"/>
            <a:ext cx="9143998" cy="1020762"/>
          </a:xfrm>
        </p:spPr>
        <p:txBody>
          <a:bodyPr/>
          <a:lstStyle/>
          <a:p>
            <a:pPr algn="ctr"/>
            <a:r>
              <a:rPr lang="en-US" dirty="0" smtClean="0"/>
              <a:t>Chemical Energy</a:t>
            </a:r>
            <a:endParaRPr lang="en-US" dirty="0"/>
          </a:p>
        </p:txBody>
      </p:sp>
      <p:sp>
        <p:nvSpPr>
          <p:cNvPr id="3" name="Content Placeholder 2"/>
          <p:cNvSpPr>
            <a:spLocks noGrp="1"/>
          </p:cNvSpPr>
          <p:nvPr>
            <p:ph idx="1"/>
          </p:nvPr>
        </p:nvSpPr>
        <p:spPr>
          <a:xfrm>
            <a:off x="-1" y="1600200"/>
            <a:ext cx="12182321" cy="5029200"/>
          </a:xfrm>
        </p:spPr>
        <p:txBody>
          <a:bodyPr/>
          <a:lstStyle/>
          <a:p>
            <a:r>
              <a:rPr lang="en-US" dirty="0"/>
              <a:t> </a:t>
            </a:r>
            <a:r>
              <a:rPr lang="en-US" sz="3600" dirty="0"/>
              <a:t>Chemical energy can also be converted into mechanical and sound energy (a CD player).</a:t>
            </a:r>
          </a:p>
          <a:p>
            <a:pPr>
              <a:buNone/>
            </a:pPr>
            <a:endParaRPr lang="en-US" sz="3600" dirty="0"/>
          </a:p>
          <a:p>
            <a:r>
              <a:rPr lang="en-US" sz="3600" dirty="0"/>
              <a:t> Chemical energy can also be </a:t>
            </a:r>
          </a:p>
          <a:p>
            <a:pPr>
              <a:buNone/>
            </a:pPr>
            <a:r>
              <a:rPr lang="en-US" sz="3600" dirty="0"/>
              <a:t>transformed into mechanical </a:t>
            </a:r>
            <a:endParaRPr lang="en-US" sz="3600" dirty="0" smtClean="0"/>
          </a:p>
          <a:p>
            <a:pPr>
              <a:buNone/>
            </a:pPr>
            <a:r>
              <a:rPr lang="en-US" sz="3600" dirty="0" smtClean="0"/>
              <a:t>energy</a:t>
            </a:r>
            <a:r>
              <a:rPr lang="en-US" sz="3600" dirty="0"/>
              <a:t>, </a:t>
            </a:r>
            <a:r>
              <a:rPr lang="en-US" sz="3600" dirty="0" smtClean="0"/>
              <a:t>with </a:t>
            </a:r>
            <a:r>
              <a:rPr lang="en-US" sz="3600" dirty="0"/>
              <a:t>heat </a:t>
            </a:r>
            <a:r>
              <a:rPr lang="en-US" sz="3600" dirty="0" smtClean="0"/>
              <a:t>and</a:t>
            </a:r>
          </a:p>
          <a:p>
            <a:pPr>
              <a:buNone/>
            </a:pPr>
            <a:r>
              <a:rPr lang="en-US" sz="3600" dirty="0" smtClean="0"/>
              <a:t> </a:t>
            </a:r>
            <a:r>
              <a:rPr lang="en-US" sz="3600" dirty="0"/>
              <a:t>light (dynamite).</a:t>
            </a:r>
          </a:p>
          <a:p>
            <a:endParaRPr lang="en-US" dirty="0"/>
          </a:p>
        </p:txBody>
      </p:sp>
      <p:pic>
        <p:nvPicPr>
          <p:cNvPr id="4" name="Picture 8" descr="https://encrypted-tbn3.google.com/images?q=tbn:ANd9GcQpVG005hh2yFmCHR4E5fYuISrJICGIdAyuqnEo_QECsZPEEBUv8w"/>
          <p:cNvPicPr>
            <a:picLocks noChangeAspect="1" noChangeArrowheads="1"/>
          </p:cNvPicPr>
          <p:nvPr/>
        </p:nvPicPr>
        <p:blipFill>
          <a:blip r:embed="rId2" cstate="print"/>
          <a:srcRect/>
          <a:stretch>
            <a:fillRect/>
          </a:stretch>
        </p:blipFill>
        <p:spPr bwMode="auto">
          <a:xfrm>
            <a:off x="6086321" y="2209800"/>
            <a:ext cx="6096000" cy="4613787"/>
          </a:xfrm>
          <a:prstGeom prst="rect">
            <a:avLst/>
          </a:prstGeom>
          <a:ln>
            <a:noFill/>
          </a:ln>
          <a:effectLst>
            <a:softEdge rad="112500"/>
          </a:effectLst>
        </p:spPr>
      </p:pic>
    </p:spTree>
    <p:extLst>
      <p:ext uri="{BB962C8B-B14F-4D97-AF65-F5344CB8AC3E}">
        <p14:creationId xmlns:p14="http://schemas.microsoft.com/office/powerpoint/2010/main" val="117140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18794" y="685800"/>
            <a:ext cx="11931445" cy="5562600"/>
          </a:xfrm>
        </p:spPr>
        <p:txBody>
          <a:bodyPr>
            <a:normAutofit lnSpcReduction="10000"/>
          </a:bodyPr>
          <a:lstStyle/>
          <a:p>
            <a:pPr eaLnBrk="1" hangingPunct="1"/>
            <a:endParaRPr lang="en-US" dirty="0"/>
          </a:p>
          <a:p>
            <a:pPr lvl="1" eaLnBrk="1" hangingPunct="1"/>
            <a:r>
              <a:rPr lang="en-US" sz="4400" dirty="0" smtClean="0"/>
              <a:t>Electric energy can be converted into moving energy</a:t>
            </a:r>
          </a:p>
          <a:p>
            <a:pPr lvl="2" eaLnBrk="1" hangingPunct="1"/>
            <a:r>
              <a:rPr lang="en-US" sz="4000" dirty="0" smtClean="0"/>
              <a:t>Examples: remote control cars, electric motors</a:t>
            </a:r>
          </a:p>
          <a:p>
            <a:pPr lvl="1" eaLnBrk="1" hangingPunct="1"/>
            <a:r>
              <a:rPr lang="en-US" sz="4400" dirty="0" smtClean="0"/>
              <a:t>Motion can also be converted into Electrical Energy</a:t>
            </a:r>
          </a:p>
          <a:p>
            <a:pPr lvl="1" eaLnBrk="1" hangingPunct="1"/>
            <a:r>
              <a:rPr lang="en-US" sz="4400" dirty="0" smtClean="0"/>
              <a:t>Most electricity comes from </a:t>
            </a:r>
          </a:p>
          <a:p>
            <a:pPr lvl="1" eaLnBrk="1" hangingPunct="1">
              <a:buNone/>
            </a:pPr>
            <a:r>
              <a:rPr lang="en-US" sz="4400" dirty="0" smtClean="0"/>
              <a:t>the conversion of mechanical</a:t>
            </a:r>
          </a:p>
          <a:p>
            <a:pPr lvl="1" eaLnBrk="1" hangingPunct="1">
              <a:buNone/>
            </a:pPr>
            <a:r>
              <a:rPr lang="en-US" sz="4400" dirty="0" smtClean="0"/>
              <a:t>energy  into electrical energy</a:t>
            </a:r>
          </a:p>
        </p:txBody>
      </p:sp>
      <p:pic>
        <p:nvPicPr>
          <p:cNvPr id="91142" name="Picture 8" descr="http://www.continuityblueprint.com/images/hamster-wheel.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8535" l="7333" r="100000"/>
                    </a14:imgEffect>
                  </a14:imgLayer>
                </a14:imgProps>
              </a:ext>
            </a:extLst>
          </a:blip>
          <a:srcRect/>
          <a:stretch>
            <a:fillRect/>
          </a:stretch>
        </p:blipFill>
        <p:spPr bwMode="auto">
          <a:xfrm>
            <a:off x="7923211" y="3276600"/>
            <a:ext cx="4038600" cy="3581400"/>
          </a:xfrm>
          <a:prstGeom prst="rect">
            <a:avLst/>
          </a:prstGeom>
          <a:noFill/>
          <a:ln w="9525">
            <a:noFill/>
            <a:miter lim="800000"/>
            <a:headEnd/>
            <a:tailEnd/>
          </a:ln>
        </p:spPr>
      </p:pic>
      <p:sp>
        <p:nvSpPr>
          <p:cNvPr id="9" name="TextBox 8"/>
          <p:cNvSpPr txBox="1"/>
          <p:nvPr/>
        </p:nvSpPr>
        <p:spPr>
          <a:xfrm>
            <a:off x="2513012" y="228601"/>
            <a:ext cx="7086600" cy="646331"/>
          </a:xfrm>
          <a:prstGeom prst="rect">
            <a:avLst/>
          </a:prstGeom>
          <a:noFill/>
        </p:spPr>
        <p:txBody>
          <a:bodyPr wrap="square" rtlCol="0">
            <a:spAutoFit/>
          </a:bodyPr>
          <a:lstStyle/>
          <a:p>
            <a:r>
              <a:rPr lang="en-US" sz="3600" b="1" dirty="0"/>
              <a:t>Electricity and Motion</a:t>
            </a:r>
          </a:p>
        </p:txBody>
      </p:sp>
    </p:spTree>
    <p:extLst>
      <p:ext uri="{BB962C8B-B14F-4D97-AF65-F5344CB8AC3E}">
        <p14:creationId xmlns:p14="http://schemas.microsoft.com/office/powerpoint/2010/main" val="64191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553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P spid="65539"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P spid="65539" grpId="2"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5539"/>
                        </p:tgtEl>
                        <p:attrNameLst>
                          <p:attrName>style.visibility</p:attrName>
                        </p:attrNameLst>
                      </p:cBhvr>
                      <p:to>
                        <p:strVal val="visible"/>
                      </p:to>
                    </p:set>
                  </p:childTnLst>
                </p:cTn>
              </p:par>
            </p:tnLst>
          </p:tmpl>
        </p:tmplLst>
      </p:b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5412" y="457200"/>
            <a:ext cx="7772400" cy="914400"/>
          </a:xfrm>
        </p:spPr>
        <p:txBody>
          <a:bodyPr>
            <a:normAutofit/>
          </a:bodyPr>
          <a:lstStyle/>
          <a:p>
            <a:r>
              <a:rPr lang="en-US" sz="4400" dirty="0" smtClean="0"/>
              <a:t>Electricity and Light</a:t>
            </a:r>
            <a:endParaRPr lang="en-US" sz="4400" dirty="0"/>
          </a:p>
        </p:txBody>
      </p:sp>
      <p:sp>
        <p:nvSpPr>
          <p:cNvPr id="3" name="Content Placeholder 2"/>
          <p:cNvSpPr>
            <a:spLocks noGrp="1"/>
          </p:cNvSpPr>
          <p:nvPr>
            <p:ph idx="1"/>
          </p:nvPr>
        </p:nvSpPr>
        <p:spPr>
          <a:xfrm>
            <a:off x="-1" y="1673942"/>
            <a:ext cx="12188825" cy="5257800"/>
          </a:xfrm>
        </p:spPr>
        <p:txBody>
          <a:bodyPr/>
          <a:lstStyle/>
          <a:p>
            <a:r>
              <a:rPr lang="en-US" sz="4000" dirty="0" smtClean="0"/>
              <a:t>Electric energy can be converted into</a:t>
            </a:r>
          </a:p>
          <a:p>
            <a:pPr marL="0" indent="0">
              <a:buNone/>
            </a:pPr>
            <a:r>
              <a:rPr lang="en-US" sz="4000" b="1" dirty="0" smtClean="0">
                <a:solidFill>
                  <a:srgbClr val="FFFF00"/>
                </a:solidFill>
              </a:rPr>
              <a:t> light </a:t>
            </a:r>
            <a:r>
              <a:rPr lang="en-US" sz="4000" dirty="0" smtClean="0"/>
              <a:t>energy</a:t>
            </a:r>
          </a:p>
          <a:p>
            <a:pPr lvl="1"/>
            <a:r>
              <a:rPr lang="en-US" sz="3600" dirty="0" smtClean="0"/>
              <a:t>Example: Incandescent light bulbs</a:t>
            </a:r>
          </a:p>
          <a:p>
            <a:pPr lvl="2"/>
            <a:r>
              <a:rPr lang="en-US" sz="3200" dirty="0" smtClean="0"/>
              <a:t>Has a filament of highly resistant metal</a:t>
            </a:r>
          </a:p>
          <a:p>
            <a:pPr marL="548640" lvl="2" indent="0">
              <a:buNone/>
            </a:pPr>
            <a:r>
              <a:rPr lang="en-US" sz="3200" dirty="0" smtClean="0"/>
              <a:t> (tungsten) which glows brightly when current </a:t>
            </a:r>
          </a:p>
          <a:p>
            <a:pPr marL="548640" lvl="2" indent="0">
              <a:buNone/>
            </a:pPr>
            <a:r>
              <a:rPr lang="en-US" sz="3200" dirty="0" smtClean="0"/>
              <a:t>passes through it.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7883" r="11724"/>
          <a:stretch/>
        </p:blipFill>
        <p:spPr>
          <a:xfrm>
            <a:off x="8380412" y="1616149"/>
            <a:ext cx="3782243" cy="5241851"/>
          </a:xfrm>
          <a:prstGeom prst="rect">
            <a:avLst/>
          </a:prstGeom>
          <a:ln>
            <a:noFill/>
          </a:ln>
          <a:effectLst>
            <a:softEdge rad="112500"/>
          </a:effectLst>
        </p:spPr>
      </p:pic>
    </p:spTree>
    <p:extLst>
      <p:ext uri="{BB962C8B-B14F-4D97-AF65-F5344CB8AC3E}">
        <p14:creationId xmlns:p14="http://schemas.microsoft.com/office/powerpoint/2010/main" val="328082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0" y="0"/>
            <a:ext cx="12114212" cy="4572000"/>
          </a:xfrm>
        </p:spPr>
        <p:txBody>
          <a:bodyPr>
            <a:normAutofit/>
          </a:bodyPr>
          <a:lstStyle/>
          <a:p>
            <a:pPr eaLnBrk="1" hangingPunct="1"/>
            <a:r>
              <a:rPr lang="en-US" sz="5400" b="1" dirty="0" smtClean="0">
                <a:solidFill>
                  <a:srgbClr val="FFFF00"/>
                </a:solidFill>
              </a:rPr>
              <a:t>Electric Motors </a:t>
            </a:r>
            <a:r>
              <a:rPr lang="en-US" sz="5400" dirty="0" smtClean="0"/>
              <a:t>– convert </a:t>
            </a:r>
            <a:r>
              <a:rPr lang="en-US" sz="5400" b="1" dirty="0" smtClean="0">
                <a:solidFill>
                  <a:srgbClr val="FFFF00"/>
                </a:solidFill>
              </a:rPr>
              <a:t>electricity</a:t>
            </a:r>
            <a:r>
              <a:rPr lang="en-US" sz="5400" dirty="0" smtClean="0"/>
              <a:t> flowing through an electric field into </a:t>
            </a:r>
            <a:r>
              <a:rPr lang="en-US" sz="5400" b="1" dirty="0" smtClean="0">
                <a:solidFill>
                  <a:srgbClr val="FFFF00"/>
                </a:solidFill>
              </a:rPr>
              <a:t>mechanical</a:t>
            </a:r>
            <a:r>
              <a:rPr lang="en-US" sz="5400" dirty="0" smtClean="0"/>
              <a:t> energy.</a:t>
            </a:r>
          </a:p>
          <a:p>
            <a:pPr eaLnBrk="1" hangingPunct="1"/>
            <a:endParaRPr lang="en-CA" sz="4400" dirty="0" smtClean="0"/>
          </a:p>
        </p:txBody>
      </p:sp>
      <p:pic>
        <p:nvPicPr>
          <p:cNvPr id="96260" name="Picture 2" descr="http://psipunk.com/wp-content/uploads/2009/09/futuristic-car-electromagnetic-wheels-01.jpg"/>
          <p:cNvPicPr>
            <a:picLocks noChangeAspect="1" noChangeArrowheads="1"/>
          </p:cNvPicPr>
          <p:nvPr/>
        </p:nvPicPr>
        <p:blipFill>
          <a:blip r:embed="rId2" cstate="print"/>
          <a:srcRect/>
          <a:stretch>
            <a:fillRect/>
          </a:stretch>
        </p:blipFill>
        <p:spPr bwMode="auto">
          <a:xfrm>
            <a:off x="5751972" y="4051300"/>
            <a:ext cx="2743200" cy="1651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6261" name="Picture 4" descr="http://www.ceressoft.org/Files/jvn001.jpg"/>
          <p:cNvPicPr>
            <a:picLocks noChangeAspect="1" noChangeArrowheads="1"/>
          </p:cNvPicPr>
          <p:nvPr/>
        </p:nvPicPr>
        <p:blipFill>
          <a:blip r:embed="rId3" cstate="print"/>
          <a:srcRect/>
          <a:stretch>
            <a:fillRect/>
          </a:stretch>
        </p:blipFill>
        <p:spPr bwMode="auto">
          <a:xfrm>
            <a:off x="150812" y="2310581"/>
            <a:ext cx="5588000" cy="4191000"/>
          </a:xfrm>
          <a:prstGeom prst="rect">
            <a:avLst/>
          </a:prstGeom>
          <a:ln>
            <a:noFill/>
          </a:ln>
          <a:effectLst>
            <a:softEdge rad="112500"/>
          </a:effectLst>
        </p:spPr>
      </p:pic>
      <p:pic>
        <p:nvPicPr>
          <p:cNvPr id="96262" name="Picture 6" descr="http://static.howstuffworks.com/gif/brushless-motor-1.jpg"/>
          <p:cNvPicPr>
            <a:picLocks noChangeAspect="1" noChangeArrowheads="1"/>
          </p:cNvPicPr>
          <p:nvPr/>
        </p:nvPicPr>
        <p:blipFill>
          <a:blip r:embed="rId4" cstate="print"/>
          <a:srcRect/>
          <a:stretch>
            <a:fillRect/>
          </a:stretch>
        </p:blipFill>
        <p:spPr bwMode="auto">
          <a:xfrm>
            <a:off x="8685213" y="1993900"/>
            <a:ext cx="3579812" cy="4114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11802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6861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Lst>
      </p:bldP>
      <p:bldP spid="68611"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Lst>
      </p:bldP>
      <p:bldP spid="68611" grpId="2" build="p" bldLvl="2" autoUpdateAnimBg="0">
        <p:tmplLst>
          <p:tmpl lvl="1">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68611"/>
                        </p:tgtEl>
                        <p:attrNameLst>
                          <p:attrName>style.visibility</p:attrName>
                        </p:attrNameLst>
                      </p:cBhvr>
                      <p:to>
                        <p:strVal val="visible"/>
                      </p:to>
                    </p:set>
                  </p:childTnLst>
                </p:cTn>
              </p:par>
            </p:tnLst>
          </p:tmpl>
        </p:tmplLst>
      </p:b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138501"/>
            <a:ext cx="7772400" cy="685800"/>
          </a:xfrm>
        </p:spPr>
        <p:txBody>
          <a:bodyPr>
            <a:noAutofit/>
          </a:bodyPr>
          <a:lstStyle/>
          <a:p>
            <a:r>
              <a:rPr lang="en-US" sz="4800" b="1" dirty="0"/>
              <a:t>Electric Motor </a:t>
            </a:r>
          </a:p>
        </p:txBody>
      </p:sp>
      <p:sp>
        <p:nvSpPr>
          <p:cNvPr id="3" name="Content Placeholder 2"/>
          <p:cNvSpPr>
            <a:spLocks noGrp="1"/>
          </p:cNvSpPr>
          <p:nvPr>
            <p:ph idx="1"/>
          </p:nvPr>
        </p:nvSpPr>
        <p:spPr>
          <a:xfrm>
            <a:off x="0" y="1168569"/>
            <a:ext cx="10437812" cy="5689431"/>
          </a:xfrm>
        </p:spPr>
        <p:txBody>
          <a:bodyPr>
            <a:normAutofit/>
          </a:bodyPr>
          <a:lstStyle/>
          <a:p>
            <a:pPr>
              <a:buNone/>
            </a:pPr>
            <a:r>
              <a:rPr lang="en-US" sz="3600" b="1" dirty="0" smtClean="0"/>
              <a:t>Basic Parts:</a:t>
            </a:r>
          </a:p>
          <a:p>
            <a:pPr marL="514350" indent="-514350">
              <a:buAutoNum type="arabicParenR"/>
            </a:pPr>
            <a:r>
              <a:rPr lang="en-US" sz="3200" dirty="0" smtClean="0">
                <a:solidFill>
                  <a:srgbClr val="FFFF00"/>
                </a:solidFill>
              </a:rPr>
              <a:t>Armature</a:t>
            </a:r>
            <a:r>
              <a:rPr lang="en-US" sz="3200" dirty="0"/>
              <a:t>: </a:t>
            </a:r>
            <a:r>
              <a:rPr lang="en-US" sz="3200" b="1" dirty="0">
                <a:solidFill>
                  <a:srgbClr val="FFFF00"/>
                </a:solidFill>
              </a:rPr>
              <a:t>rotating shaft </a:t>
            </a:r>
            <a:r>
              <a:rPr lang="en-US" sz="3200" dirty="0"/>
              <a:t>with </a:t>
            </a:r>
            <a:r>
              <a:rPr lang="en-US" sz="3200" dirty="0" smtClean="0"/>
              <a:t> the </a:t>
            </a:r>
            <a:r>
              <a:rPr lang="en-US" sz="3200" dirty="0"/>
              <a:t>coil </a:t>
            </a:r>
            <a:endParaRPr lang="en-US" sz="3200" dirty="0" smtClean="0"/>
          </a:p>
          <a:p>
            <a:pPr marL="0" indent="0">
              <a:buNone/>
            </a:pPr>
            <a:r>
              <a:rPr lang="en-US" sz="3200" dirty="0" smtClean="0"/>
              <a:t>wrapped around </a:t>
            </a:r>
            <a:r>
              <a:rPr lang="en-US" sz="3200" dirty="0"/>
              <a:t>it</a:t>
            </a:r>
            <a:r>
              <a:rPr lang="en-US" sz="3200" dirty="0" smtClean="0"/>
              <a:t>.</a:t>
            </a:r>
            <a:endParaRPr lang="en-US" sz="3200" dirty="0"/>
          </a:p>
          <a:p>
            <a:pPr>
              <a:buNone/>
            </a:pPr>
            <a:r>
              <a:rPr lang="en-US" sz="3200" dirty="0">
                <a:solidFill>
                  <a:srgbClr val="FFFF00"/>
                </a:solidFill>
              </a:rPr>
              <a:t>2) Brushes: </a:t>
            </a:r>
            <a:r>
              <a:rPr lang="en-US" sz="3200" dirty="0"/>
              <a:t>usually bars </a:t>
            </a:r>
            <a:r>
              <a:rPr lang="en-US" sz="3200" dirty="0" smtClean="0"/>
              <a:t> of </a:t>
            </a:r>
            <a:r>
              <a:rPr lang="en-US" sz="3200" dirty="0"/>
              <a:t>carbon pushed against </a:t>
            </a:r>
            <a:r>
              <a:rPr lang="en-US" sz="3200" dirty="0" smtClean="0"/>
              <a:t>the </a:t>
            </a:r>
            <a:r>
              <a:rPr lang="en-US" sz="3200" dirty="0"/>
              <a:t>metal commutator </a:t>
            </a:r>
            <a:r>
              <a:rPr lang="en-US" sz="3200" dirty="0" smtClean="0"/>
              <a:t>springs</a:t>
            </a:r>
            <a:r>
              <a:rPr lang="en-US" sz="3200" dirty="0"/>
              <a:t>. Make </a:t>
            </a:r>
            <a:r>
              <a:rPr lang="en-US" sz="3200" b="1" dirty="0">
                <a:solidFill>
                  <a:srgbClr val="FFFF00"/>
                </a:solidFill>
              </a:rPr>
              <a:t>electrical contact </a:t>
            </a:r>
            <a:r>
              <a:rPr lang="en-US" sz="3200" dirty="0"/>
              <a:t>with the </a:t>
            </a:r>
            <a:r>
              <a:rPr lang="en-US" sz="3200" dirty="0" smtClean="0"/>
              <a:t>moving commutator</a:t>
            </a:r>
            <a:endParaRPr lang="en-US" sz="3200" dirty="0"/>
          </a:p>
          <a:p>
            <a:pPr>
              <a:buNone/>
            </a:pPr>
            <a:r>
              <a:rPr lang="en-US" sz="3200" dirty="0">
                <a:solidFill>
                  <a:srgbClr val="FFFF00"/>
                </a:solidFill>
              </a:rPr>
              <a:t>3) Commuter: </a:t>
            </a:r>
            <a:r>
              <a:rPr lang="en-US" sz="3200" b="1" dirty="0">
                <a:solidFill>
                  <a:srgbClr val="FFFF00"/>
                </a:solidFill>
              </a:rPr>
              <a:t>split ring </a:t>
            </a:r>
            <a:r>
              <a:rPr lang="en-US" sz="3200" dirty="0"/>
              <a:t>that </a:t>
            </a:r>
            <a:r>
              <a:rPr lang="en-US" sz="3200" b="1" dirty="0" smtClean="0">
                <a:solidFill>
                  <a:srgbClr val="FFFF00"/>
                </a:solidFill>
              </a:rPr>
              <a:t>breaks </a:t>
            </a:r>
            <a:r>
              <a:rPr lang="en-US" sz="3200" b="1" dirty="0">
                <a:solidFill>
                  <a:srgbClr val="FFFF00"/>
                </a:solidFill>
              </a:rPr>
              <a:t>the flow </a:t>
            </a:r>
            <a:r>
              <a:rPr lang="en-US" sz="3200" dirty="0"/>
              <a:t>of electricity and </a:t>
            </a:r>
            <a:r>
              <a:rPr lang="en-US" sz="3200" dirty="0" smtClean="0"/>
              <a:t>then </a:t>
            </a:r>
            <a:r>
              <a:rPr lang="en-US" sz="3200" b="1" dirty="0">
                <a:solidFill>
                  <a:srgbClr val="FFFF00"/>
                </a:solidFill>
              </a:rPr>
              <a:t>reverses</a:t>
            </a:r>
            <a:r>
              <a:rPr lang="en-US" sz="3200" dirty="0"/>
              <a:t> the connection of </a:t>
            </a:r>
            <a:r>
              <a:rPr lang="en-US" sz="3200" dirty="0" smtClean="0"/>
              <a:t>the coil</a:t>
            </a:r>
            <a:endParaRPr lang="en-US" sz="3200" dirty="0"/>
          </a:p>
          <a:p>
            <a:pPr marL="514350" indent="-514350">
              <a:buNone/>
            </a:pPr>
            <a:r>
              <a:rPr lang="en-US" sz="3200" dirty="0">
                <a:solidFill>
                  <a:srgbClr val="FFFF00"/>
                </a:solidFill>
              </a:rPr>
              <a:t>4) Magnet</a:t>
            </a:r>
            <a:r>
              <a:rPr lang="en-US" sz="3200" dirty="0"/>
              <a:t>	</a:t>
            </a:r>
          </a:p>
          <a:p>
            <a:pPr marL="514350" indent="-514350">
              <a:buNone/>
            </a:pPr>
            <a:endParaRPr lang="en-US" sz="2000" dirty="0"/>
          </a:p>
        </p:txBody>
      </p:sp>
      <p:pic>
        <p:nvPicPr>
          <p:cNvPr id="4" name="Picture 2" descr="http://www.hnsa.org/doc/radio/img/fig70.jpg"/>
          <p:cNvPicPr>
            <a:picLocks noChangeAspect="1" noChangeArrowheads="1"/>
          </p:cNvPicPr>
          <p:nvPr/>
        </p:nvPicPr>
        <p:blipFill>
          <a:blip r:embed="rId2" cstate="print"/>
          <a:srcRect/>
          <a:stretch>
            <a:fillRect/>
          </a:stretch>
        </p:blipFill>
        <p:spPr bwMode="auto">
          <a:xfrm>
            <a:off x="7085012" y="-152400"/>
            <a:ext cx="5181600" cy="3327185"/>
          </a:xfrm>
          <a:prstGeom prst="rect">
            <a:avLst/>
          </a:prstGeom>
          <a:ln>
            <a:noFill/>
          </a:ln>
          <a:effectLst>
            <a:softEdge rad="112500"/>
          </a:effectLst>
        </p:spPr>
      </p:pic>
      <p:sp>
        <p:nvSpPr>
          <p:cNvPr id="5" name="Rectangle 4"/>
          <p:cNvSpPr/>
          <p:nvPr/>
        </p:nvSpPr>
        <p:spPr>
          <a:xfrm>
            <a:off x="5561012" y="5867401"/>
            <a:ext cx="4572000" cy="646331"/>
          </a:xfrm>
          <a:prstGeom prst="rect">
            <a:avLst/>
          </a:prstGeom>
        </p:spPr>
        <p:txBody>
          <a:bodyPr>
            <a:spAutoFit/>
          </a:bodyPr>
          <a:lstStyle/>
          <a:p>
            <a:r>
              <a:rPr lang="en-US" dirty="0">
                <a:hlinkClick r:id="rId3"/>
              </a:rPr>
              <a:t>http://www.youtube.com/watch?v=Q2mShGuG4RY</a:t>
            </a:r>
            <a:r>
              <a:rPr lang="en-US" dirty="0"/>
              <a:t> </a:t>
            </a:r>
          </a:p>
        </p:txBody>
      </p:sp>
    </p:spTree>
    <p:extLst>
      <p:ext uri="{BB962C8B-B14F-4D97-AF65-F5344CB8AC3E}">
        <p14:creationId xmlns:p14="http://schemas.microsoft.com/office/powerpoint/2010/main" val="338317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2132012" y="0"/>
            <a:ext cx="7772400" cy="762000"/>
          </a:xfrm>
        </p:spPr>
        <p:txBody>
          <a:bodyPr/>
          <a:lstStyle/>
          <a:p>
            <a:pPr eaLnBrk="1" hangingPunct="1"/>
            <a:r>
              <a:rPr lang="en-US" dirty="0" smtClean="0"/>
              <a:t>Direct and Alternative Current</a:t>
            </a:r>
            <a:endParaRPr lang="en-CA" sz="2800" dirty="0"/>
          </a:p>
        </p:txBody>
      </p:sp>
      <p:sp>
        <p:nvSpPr>
          <p:cNvPr id="70659" name="Rectangle 3"/>
          <p:cNvSpPr>
            <a:spLocks noGrp="1" noChangeArrowheads="1"/>
          </p:cNvSpPr>
          <p:nvPr>
            <p:ph idx="1"/>
          </p:nvPr>
        </p:nvSpPr>
        <p:spPr>
          <a:xfrm>
            <a:off x="0" y="1031774"/>
            <a:ext cx="8458200" cy="5257800"/>
          </a:xfrm>
        </p:spPr>
        <p:txBody>
          <a:bodyPr>
            <a:normAutofit/>
          </a:bodyPr>
          <a:lstStyle/>
          <a:p>
            <a:pPr eaLnBrk="1" hangingPunct="1"/>
            <a:r>
              <a:rPr lang="en-US" sz="3600" b="1" dirty="0" smtClean="0">
                <a:solidFill>
                  <a:srgbClr val="FFFF00"/>
                </a:solidFill>
              </a:rPr>
              <a:t>AC/DC:</a:t>
            </a:r>
          </a:p>
          <a:p>
            <a:pPr lvl="1" eaLnBrk="1" hangingPunct="1"/>
            <a:r>
              <a:rPr lang="en-US" sz="3200" dirty="0" smtClean="0"/>
              <a:t>Alternating Current – </a:t>
            </a:r>
          </a:p>
          <a:p>
            <a:pPr lvl="1" eaLnBrk="1" hangingPunct="1">
              <a:buNone/>
            </a:pPr>
            <a:r>
              <a:rPr lang="en-US" sz="3200" dirty="0" smtClean="0"/>
              <a:t>flows forward then backward </a:t>
            </a:r>
          </a:p>
          <a:p>
            <a:pPr lvl="1" eaLnBrk="1" hangingPunct="1">
              <a:buNone/>
            </a:pPr>
            <a:r>
              <a:rPr lang="en-US" sz="3200" dirty="0" smtClean="0"/>
              <a:t>(60 Hz)</a:t>
            </a:r>
          </a:p>
          <a:p>
            <a:r>
              <a:rPr lang="en-US" sz="3600" b="1" dirty="0" smtClean="0">
                <a:solidFill>
                  <a:srgbClr val="FFFF00"/>
                </a:solidFill>
              </a:rPr>
              <a:t>Direct Current – </a:t>
            </a:r>
            <a:r>
              <a:rPr lang="en-US" sz="3600" dirty="0" smtClean="0"/>
              <a:t>flows in </a:t>
            </a:r>
            <a:r>
              <a:rPr lang="en-US" sz="3600" b="1" dirty="0" smtClean="0">
                <a:solidFill>
                  <a:srgbClr val="FFFF00"/>
                </a:solidFill>
              </a:rPr>
              <a:t>one</a:t>
            </a:r>
            <a:r>
              <a:rPr lang="en-US" sz="3600" dirty="0" smtClean="0"/>
              <a:t> </a:t>
            </a:r>
            <a:r>
              <a:rPr lang="en-US" sz="3200" dirty="0" smtClean="0"/>
              <a:t>direction</a:t>
            </a:r>
            <a:endParaRPr lang="en-CA" sz="3200" dirty="0" smtClean="0"/>
          </a:p>
        </p:txBody>
      </p:sp>
      <p:pic>
        <p:nvPicPr>
          <p:cNvPr id="101380" name="Picture 2" descr="http://www.sayedsaad.com/fundmental/4_Alternating%20Current_files/image002.gif"/>
          <p:cNvPicPr>
            <a:picLocks noChangeAspect="1" noChangeArrowheads="1"/>
          </p:cNvPicPr>
          <p:nvPr/>
        </p:nvPicPr>
        <p:blipFill>
          <a:blip r:embed="rId2" cstate="print"/>
          <a:srcRect/>
          <a:stretch>
            <a:fillRect/>
          </a:stretch>
        </p:blipFill>
        <p:spPr bwMode="auto">
          <a:xfrm>
            <a:off x="760412" y="4093907"/>
            <a:ext cx="3781425" cy="2657475"/>
          </a:xfrm>
          <a:prstGeom prst="rect">
            <a:avLst/>
          </a:prstGeom>
          <a:ln>
            <a:noFill/>
          </a:ln>
          <a:effectLst>
            <a:outerShdw blurRad="292100" dist="139700" dir="2700000" algn="tl" rotWithShape="0">
              <a:srgbClr val="333333">
                <a:alpha val="65000"/>
              </a:srgbClr>
            </a:outerShdw>
          </a:effectLst>
        </p:spPr>
      </p:pic>
      <p:pic>
        <p:nvPicPr>
          <p:cNvPr id="101381" name="Picture 2" descr="http://web.ncf.ca/ch865/graphics/DCElectricMotor.jpeg"/>
          <p:cNvPicPr>
            <a:picLocks noChangeAspect="1" noChangeArrowheads="1"/>
          </p:cNvPicPr>
          <p:nvPr/>
        </p:nvPicPr>
        <p:blipFill>
          <a:blip r:embed="rId3" cstate="print"/>
          <a:srcRect/>
          <a:stretch>
            <a:fillRect/>
          </a:stretch>
        </p:blipFill>
        <p:spPr bwMode="auto">
          <a:xfrm>
            <a:off x="7770812" y="3550982"/>
            <a:ext cx="4267200" cy="3200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7106" name="AutoShape 2" descr="data:image/jpeg;base64,/9j/4AAQSkZJRgABAQAAAQABAAD/2wCEAAkGBhEQERQSEhMVFBUUGRgVGBgYFBUXGBcWFxgXFxUUGBkYHyYeFxojGRcYHzAgIycpLC0sFh4xNTAqNSYrLSkBCQoKDgwOGg8PGjUiHyQtLDUvNSo1LCwsNDQuLCwtLSwvLCosLCksMiwsLCwqLCwsLCwuLCktKSwsLCwsMiwsNf/AABEIAMIBAwMBIgACEQEDEQH/xAAbAAEAAgMBAQAAAAAAAAAAAAAABQYCAwQBB//EAEEQAAIBAgQDBgMFBgQFBQAAAAECEQADBBIhMQVBUQYiMmFxgRORsTRCocHwFCMzUnLRQ2KS4VNjgsLxBxUkk6L/xAAbAQEAAgMBAQAAAAAAAAAAAAAABAUBAwYCB//EADURAAIBAgMEBwgCAgMAAAAAAAABAgMEBRExEhMhQTJRYXGBscEGFCIzcpHh8DShYtEjUlP/2gAMAwEAAhEDEQA/APhtKUoBSlKAUpSgFKUoBSlKAUpSgFKVnaWTsT5CgMKV3WuC4hwWW05AIWcp3JAjz1I+dWrs52NOjYhQoUmV5sNCJbUAT0jbz0AqdrhF9xK2rhETIRoiJmY2iut+yuLFv4htNljNsZiem+2vofWPq950RZiQizCnYKNQI9PwrHA3EdRcTUMBHosgQOX660B8UCk15X0jtdhythvhWzmdhmyIDKiNH8pO2uonlNfOmtkb+ekidOo3FAYUpSgFKUoBSlKAUpSgFKUoBSlKAUpSgFKUoBSlKAUpSgFK6cRw90AbKchgho0IO1c1AKUpQClK9AoDyrV2PCoQ+SXYlQ3fJA0GW2iCSxky0gAcwaiuzvC1xF0h2yqqlyeehAEDc6kem/KrriOI3Ld5LPwwJzkDOASUlcohvFCrBOrCNqAXMQGuZkJMgMGdvGwywizqq3B+73ieWgNbL3G8MyC4WJUEDVSCDMka6BgAdNDsKgeIqchARoVUuLcUlkOHd5XPMt3WYr5ERyEyvD+Di+xvMgZASYZYY3ASDbYEw6Kf5idQBO4oCH4/jb2IGazbf4bqknKVJMSVJ0FwA6zGkchNaeFdqb2Ht5TbDDN3S2YQBug6jb0qb4nj2t3la5cuWRE/DYC5n1iQFJCrHU7jQVzY/EJduXLD2nKAKRdQZ8oYZkuQBohzHUHY0B5wjjDYsw91LZLgBVTlIPiY+oEf2mrcbvl79xioU5iCPTTXz0186nXwv7NiMihcjtNuGzCM6hlJjvDJPi2DAzrXuL4Kt5RdRVXM1x2JzEBWaFUBdSQFLbDRxPkBUqV0nh9z4nwlUs3ILrm0kEdQRrUtfwYtMTdCk6patBIdhMB2yxk6gtJOmhmaAjcLwl7ltruiom7NIk9F/mPkOtab2FhVcHMraejDdT+tR7x3m3ee6LbKWZDAtfdUDxK2v7sDntzkitfFWtIWSySwJBLTppsF0E8+9A3MaakCNpSlAKVvwuBuXTCKW5e/STXuKwFy02R1IbTTffbagOelSWD4PcvFrapFxBmy7FhppB5wZFcF20VJVgQRyNAYUpSgFKUoBSlKAV6BXlbrVslSQCeWgmgNNegV7lq3dkuy1u9bN5y2ZTouwG0HqaAm8Dw23i8EPjSGRMmYA6aCDA3g8vKvn78MuZ2VVL5DlJQFgdcoII3BO1Xri/aJUsXMP4HUELlMctPDsaiuB4v46GznCPnDCSRIVIVZXXxEt7edAVG5bKmGBBG4Ig/KioTsCau3aTCsw+NibKhUyqSjgsxOmpiSugGp0jTeqnisVtkdonQeEAcvDAn2oDjpWd58xJ/R86xUUBe+y1m3hbAusrs11jbygbldV1GylgAfnqBW/G4FHR3+LAc5gSwJRl1Ma5pBUz6aawB5gWTB4SSNSM4AuNlZlIgrMRGZdRqSdNYFQHF8VcvNdy28v+JdnIWzDU94gGJ1A33md6A08JsXbt9MNJCyc3ko7zmekCY6xzr6BjcYuFss4ByW1AVZ22VVGnUjvGTvVa7J4nDfEiyjI2VizMwaF0/djYESAZgbVaMTcBWJ3/XOgKSO1lx3PxlR7THvJlAhSI7rbyBsSTsKtOI4fFtQhym2gRWEHMqiMrKfF13EEyOlRWO7P5mUlLZEGSoNs/8AUF7p9RFcXE+N9G2kDroNT5A0BF4XiRtHIwRyjaEjMCRmjUmAATpoddwdqm8Di7b20WCTkbQGDnY2845EhQMxI0ggfdJqn2sQwfMDrrr6gg/gauHAb/wVzXYVLhYgE5URlVWnKPAxDxI2BA50Bz8eupaK20UG9lySQsohJInkGM76EDpOnDxHBFil1rncyL+8chtx3ltoADoSYUjlMiaYs2cpdbd66s6vJVWafEWILtJMfd9zqeG1xVXvK98SixlRQMigEHKE5rEyJBMyTvIG/iHEHxCubYy20CBtRnua5QzxuZ1gaCepJMe+MU2RbCQc2YtO+kev5aVrGIZC4RjlaVP+ZfMVooBSldt/g99FVntsodS6kiJUbmgLv2Ts2LSIHMtHeyGVkmRmPkIBiRpVj4tYtAKzBWYbaDN0GtfOuytxC5tXXCpGeeUDUqYEkHeNNQJq0Y/tAlwmSAoGnoBufYUBUePY10xfxVHw2GUiCAZA37ug9q6O2eH71q9lVWuopZQZ1gEP11B566VF4ni112zzABBAgEAjbca103Ue8pvsCbVsKgJ0Eja2JmfSaAh2UjcROvt1rypfEXfiKAxN0qIAAMW58wetRToVMEQRQGNKUoBSlKA6uG4A3nCD1J6CvqHZ3gFu0o0H65nqagey3CPhqJHfbvN5DkPafmatOMx/wLQMd5iFUfU/KgObi3Y3C3X+LlIbQkLAVoP3hHPaa6sHh7dm0UtLl8uZ11963YTFhhvr50uAGQaA+Y4rsziYa7Afm2VszAmZkb1HcPulLqt0P5Gvq7IqD4ogBQc39Maz8qg+NdlEvMMThyBsxXk3OQRsYoDe14cQwLqILMun9a6j5kR/1V8xIq1diL5XEKhaBDQJ3aNI6865e3HCRh8U2UQt394PKScw/wBU/MUBXqyRZMVjSgLoMPfexbYWx8SyfCe9KhVjbQH914d9fOq1xHGPcY3HWGYnMTMseczpI20AirZZv/8Ax0ZHXNlBthSxAKEXLmZJIAUaEvoAPeo4PdvrcbEl0tKQ2SIZmcZhBYaAqJn+mN5oDPspg7V1L6yQx+GUYjUMpLNETGuXnqKj8fiLwc5maQ0EgnLmXTTkYqycHsWhZRrHdMfEgmWGaU3jUAoR7VF8byKAhMwQci6GInMzEGN9IB3NAbcDxu4beW6SV2zRuDoQSNvWKrvGLai5KzlbUTE7eX6+puvDsBYa2ty0iwZBJWWBG4Jadf7iuHj+BRrYd9CjCI0LA+JB56TMGIoCv8N4aQhvMsiQqr/MzZgGjmoKt6kR1rdxLiwe8Ae8uYNcBc5WeFFzvLPdLLmkan2FdOOxPfWwsWx4SYmLeZmW5pr4Dp5T/NWu3wa1lDMGBWGYAwHXnqZyt5c4jnNAdfEOOJZsJatsXJthZGZVA2LSYY7EAdAJ3K1Uq6uI2sjlBELsRzB1DHnJnbltyrloBSlegUBJdn7lhLvxL6l1QZlQR32kQGn7o1J9KuWI4pcx6XLuluwFKt8RNG07uTeTIOpOhIr58XjQe/n/ALVeMZbD4RxLsqpKCe6oAEQOZ8/pQFFQEnSZOlTPEUGHt/BbW8YLEGQikeA9THTrzrTwm8tkPeIBK6JO2c845xUdevs7FmMljJPU0BIYLtDftJ8NWBTXusoI1MneujF8XxGNQoYC2lNzKogQCBMDbxVB11cPxhtMd4dWRo3ysIMfrlQHVwrAs6XDMBVLeKDKxJgb1GE104fF/DL5dmDKJ6Np9K5aAUpSgFTPZjhZu3cxHdTXyzch+ft51DV9D7MXLS4ZAu8S39ROv9vagJrhdlLatduEBRJM6QBz67fWmH4iL5L+fdHReXvz96xxS2rtpluQVbfX5Ec5G9cGCtZDlVpE6HyHWgJxbEnTet1nBso11r3CCuu48UBE8XsRYuehHzqodme0JX92GGXkGJkeh6frSrH23xpXBuQfEQvzP9pr5jwwfvVY7J3z6J3vxiPegLjiMALePW+oBtuwII2W4dwf5Tmkj1rp/wDUjDZ8Pauxqj5T6OJ+q/jVLwvG71s6NPPXn/epDjfbK7irXwiiqshjEkkiY32GtAV+s0UbmY8uvrXltCxAG5rZdud1VGw19SSdflA9qA34XFMpCLPiDCWIAb+bkBoBM8hU3YxpxdkYa2h+Izl3uaBQMxMmNYiN9eXSoPA2Wc5VEs5yL5TAJ+RA8ga+gYGwLFsW0gAbwIzMBq5PMn8NqA5v2f8AY7a2rTF3uZwhOUQAC+sec7n71RmC4OXzXL8EsTEmT5nTTX8OUVN3zmbPzywDrpJ1j1Gk1pfEhVk7DoJPoPMkx70By4jF/AtwkIWkqFAGwgufIddyYFR/GcYttMpZrhmZYky6tcAOuwKMpMT90eYz4hiV+GzuwzXBy1CqrKVVee4ZZ5kk1V8XijcbMegA8gBAHyoDA3DOadd52+lTGH7RFoW/LKOa6EQOYEBp57E9ahKUB0493dy7HNm+9yPQDpAjTlXNW/DYjLmBGYMIImOYP5VqcQf95/EUBjSlKAV9AssowKtuTYaddyBEV8/qctcTJwbW51U5fVWMj8Z/CgId7hgLyH1POtdZ3RrHSKxBoDylKUBs+J3cvnP4GtdexpXlAKUpQCt2Gxj2zKMR9PlWmlAT+D7VMvjX5f2P96sGA7S2oA0Bbaeu2s/SqBU2eHr8MDdo5E6HoQREehoD6jhcQv3SG5fLQz51tvklTA5V844Xx25adQVbOSJjZxzJB1BiSTtImBqauOD4v8WUttmaWyxHQOh6EbrvWG0uLPcISqS2YLNkV28dv2cIJMui7bkhiI5naqLei2nwxBZtXPSNrYPPqfMAcqs3azFuVfIXAz94ayAVjWfDrIgcjFU2sp5nlpxeT1FKVuwtsEy3hUZjruByHqYHvNDBkO4v+Zh/pX+5+nrWN8QF/p19yT9CK8YtcbqzHl9AK7eL8Ju2DbN1YDopUjUEQJEjmOY/vNYzWeR7VOTi5pcFzJjsjaUuWI1tqFXT7zEyfWJHvU/jnhHPPQAeZIAH41GdkkBtXLo1YsQ0DwjQge++3IdK7+L22+C8SCcq7H7zAH8CayeDRYxGZQBr1Pn5HpWnFYhRuT3cpIHVgYG38gY+ldeFwXwwkEgjfXcQfEPXWorE8Md0gkqxtqGMggugCqmnKBJMbwBzoCt4zFloUGVXQeepM/MmAdp8zWi1bLEKNSTA9TWWJwr2zldSp8/qOtdvArINzMTlyAGdNyQgOu0FpnyoDIcAcrmDLzncjTeGUERtqYGtcF7DMniETtqDPoRV5xUDwwI7mnIDb5ExoarvGsNlAABJYgCfFIGvmQZHy8qDUg66DZBt5xMqcre8lSPkR8utSlvsdimAIVYIn+JbH/dWxOxuLEjKmoj+Lb9R97qK172HWS/cbn/zl9mV+lSHE+BX8MFN1IDTBBDAkbiVJE+VR9e00+KI84Sg9mSyfaKzUwPf6VhXo0rJ4DNJmvKzVJ0G9deK4LetWxcZe4Tlkaw0TB6GPnr0rDaTyNkaU5RckuC1OGlK9ismsTpXle15QClKUApSlAb8HfyOraadRMTpPtM+1TvxCsAE6z76nXrVbq0YXCtdFuOaifLavMpKKzZtpUp1pqEFm2dOCw5YSRJaVE/dTZ29z3fQNUzhMOLY7uh3kaa9aWLIRQOgj2rcyEb+R9QdQR5EVU1qzqPsPoeGYZCyhx4zer9F2eY4vwwY60wBC349rgH0b9enzTE4ZrbFHBVlMEHlX0pWIMjQiseNcFTiCSIXEKNDsLgHI+dbbe42fhloQcXwhVlvaXS8/wB5PwfDT5lWSIWMASTpFbbuCdXNsqQ4MRzmrbwLgItDO+rn8PIVNq1o01mcxYYbVu6uxlklq+rs7zzgPARaGd9XP4eQ/X+88627ts2bwzW2/wBSNydDyI/GvFUmY5CfYbn2rGql1JOW09T6FTs6MKO4jH4f3UqGLwl/hl8HxIdVInJdTblsQDtuCfep3szxC7iTce5C2lBCwIGeJyzuQFBYnlPmBUq6W7ts2bwzW21/zI3J16H61w8bxIwNtEVRk2SIIdOY33OYkny8xVpQrqosnqcJimFys5bUeMH/AF2Mh8RxFM3xCHRm3e20qQNJjkK2WOL5TrcW6h6eNPOCBnHXnUHdwZKC4lsqHZspzKfDqREiAB5e9RzMSZPOpBSl4vraxCZZDL0B1U9eqmqlYvGxeMEd1ipkSCAdiOY0FSXD+zuIu2g6fDE6SbgVo5gjnMivT2IxXW1/9q1r3sOsmKxuWs1Tf2ZtfjUlZBIZphVgTJ8LAjPPmJGuvWWwPDwYd1EiY66x+QA9tNzUBgbh4fiVN1bd2PEshxB31Gx0q83msuq3bDgo+yyMyEbqRvA61Fupy2fh0L/AbWjvXKr01ony7e/y7zRFKVut2MyFlMlNHXmv8reakc+RquSzOzclHU1kKytbuLntv4l+jKeTDkao/HezdzDv3ZuW2ko4G4G4YDwsOYq7V1YLHG2TzVtGHqIkecVIoV3TeT0KfFMLjeR2o8JrTt7GfKFGtZ6kwOZ2rt4zgvhYh0Vs4mVMESDqNOR5VN8C4Fl77+L6eXrVjUrRhHa+xxtnhla5rOllll0n1fkcC4Dl77+L6f71Y0gAqVDIwhlOzDofrO4Ote2bUkKu50HryFeERodKqJTlKW0z6FQtaNCluYLhz7e8pnaLs4cOfiW5ayxgE7qf+G/n0OxHuBCE19PBEFWAZGEMp2YdPLqDyNUrtH2dOHOdJayx7rc1O/w36N58xr1Asre42+EtTisXwl2r3tLjB/1+CGfl6VjWTkTpWNSznhSlKAUpSgFXjswZsKfUfKqPV47L/Z19T9aiXny/E6L2c/lv6X5olW2NR+C42iMLN4wjEhHP+G28H/lknXodesyDbGqX2g3HqfoKg0IqUtlnUYtWnQob2GqaLzfssjFWEEfqR1HnWm6dD6GuPgbTYtz0H0Fdl3wn0NapLJtFjQqbynGb5pMqWI+1p6/m1W+qfiPtaev5tVwrfX0j3FThXzK/1+hw8WxL21DoxVlkgjkRXVw3iCYu2biAK6/xbY+7/wAxP8h//J06GuLjqzbI9ah+EYv9mYFGUXAVLNyylgpQzpl11PPXcRWyhSVSm1zImJ4hOyu4SXGLXFeJZMViltrmY6fU9BVO4z2guXh8Of3cyF3APUefn5138YxAxM3FzIGYW7dsCe9kDPz8OYrrvDA8oqv28NImQNSBOkwJP5fMVIoW+xxlqU+LYu7n/jpcI+ZI2boXDFmlv8K2NlUvLXT5mI+flUfgsMblxV6nX051txzwqWv5Ac0HTMTrtzG1THZLAyTcPoP16/St1WexBsrMOtferiNPlz7l+5Flw9kIoXpXt+7lUt0H/is6he1GMyWso3b9f3+VU8I7ckj6Rc1o29GVR8kVLG4jO7N1P4VZuyPg92/KqlVs7JeD3b8qs7lZU8jh8Em53u09XmWKq1ieOXMJjTcQ8lkciI1BHOrLVI7T/aG9F+lQ7VJzyfUdJj1SVO2U4vJqS8mXq5jrF7K9mRmEshBhT0B5j9eQwqI7O/wx/SKl60VFlJotLSbnRjJ80VLiH20+n5VaMJ4B7/U1V8f9tPp+VWjCeAe/1rdW6Me5Fbhvzq31y9DDiN3JadhuoJ+WtdnCuIrj7YII+OB6fFA3/wCsfj9OHiw/cXP6T9KpHDOJNYcMpI1B0MbbEdDXqjS3kH1mrEr92lxDPotfbj+5n0FzlmdI3nSI3mqlx3tGXDWrZhDo3+aDIn3Fbu1Ha39qCZBlMfvDEB2nRo9P1tVYrfQt9l7UioxbGd7Hc0dOb9Eek15SlTjlhSlKAUpSgFXjst9nHqfrVHq8dl/s6+p+tQ7z5fidF7Ofy39L80SrbGoDi3ZjFXcpS3PPxIOQ5EirBSq+nNwltI7O8tI3VN05PJdhy8Mwr2rSo4ysogjTeB00NdF3wn0NZVjd8J9DXhvN5m+lTVOCguSyKjiPtaev5tVwqn4j7Wnr+bVcKkV9I9xUYV8yv9foR3HP4Z9DVOQuqswIObRhucpggnyn8RFXLjR/dn3qiZzM7emn0qTZ9FlH7S/Oh3PzJXCYuMMSdGtuSh/zXAs6ERoLczy+VRBNdONxIcgL4R5RmMAM5HUxXLU45YztWyxAG5MV9B4bhRbtqo6VVuy+Bz3Mx2X6/wDj61c6rbypm9lcjt/Z202KbrvWXBdy/PkK4sbwSzf1um5PLKVAHzBmu2tGOxq2ULty28zyFRIOSfw6nQ3NOlOm1W6PPMrXHeFYTDrCm6XOwLJA8zC119kvB7t+VVrG4trrl23P6irL2R8Hu35VYVk1S+J5s47DKlOpiGdKOzHJ5Fhqkdp/tDei/SrvVI7T/aG9F+lR7T5ngXHtF/EX1LyZYOzv8Mf0ipeojs7/AAx/SKl60Vemy1sf48O4qWP+2n0/KrRhPAPf6mqvj/th9Pyq0YTwD3+tba3Rj3IgYb86t9cvQ18T/g3P6T9K+d19F4l/Cf8ApNfOak2WjKb2m+ZT7n6ClKVOOTFKUoBSlKAUpSgFXjsv9nHqfrVHq9dmrZWwoII3Psdqh3nQ8To/ZxP3pv8AxfmiUNR1/jtu34gR8v71Imqx2n4VeWCyEDQ+xET86gUoqUspHW4jXqUKDqUlm1+/0WLC4gXFDjY7Vnd8J9DXJwZCthARBAH0rsdSQQNSdBXiSyk0iXRk5U4ylq0syoYj7Wnr+bVcKrOP4ZdTF28yMJMARJkyQIHkas5rdWfCPcVeGRcalfP/ALehHca/hn0NU3hvDWvtlG3M9P8Aevoa4e08i6CVII0MQeRPWuXAYBLKhVEVmlW3cWlqzF9hivK8JTfwxXHrf7zOXGdjLd2wP2fS9bHeUn+IJ3HnVGuWypIIgjQg19Pt3CpBUwRsarPbPH4W8QyqRfGjFQMjee8z7VItq0m9l8SoxvDKVOO+hlHs6yBwvFrloZUMD9b1L8E4jevXApYwNTBPr1qt1b+yOEhC5+9oPTn+VbbhRjBvLiV2Dzr1riNPaeyuWfDJE+xjU1R+P8X+O8DwLoPPqalO1HGIHwUOp8Z/7aqta7Wjl8b8Cbj2Jbb92pvgul39Xhz7RVt7I+D3b8qqVW3skO5/q/Ktl18sg4D/AC13P0LDVI7T/aG9F+lXeqtxPhpvYo9IX302qFbSUZtvqOoxyjOtbxpwWbcl5Mkuzv8ADH9IqXrnwWDFtYH68q6K0ze1Jss7am6VKMHyRUsf9tPp+VWjCeAfrnVXx/20+n5VarFsqoDAg9CCD+Nbq3Rj3IrMN+dW+uXoauIfwn9DVH4dw43D5fr8K+gFFOjCVO4BiRzE8q5sPw1LZIXVQe7O8cp9qxSrbuLS1ZsvsOV5Wpyn0Y5+hHHslbu2iqQl4aoTor9Ub+U9D899KffsMjFHBVlMEEQQRuDX0qoPthesOgzz8dQArKAcy/y3NeQ2bepFtXbezLiU+NYVTjDf0so5arRPu7fMptKUqwOOFKUoBSlKAluzViw94LebLPgJ8GfkHP3Qeu076VenslCVIgjQjpXy+rl2a7Si4Fw+IaCO7auk7dLVw/y9G5bHTaFc0XP4kdNgeJQt3uaiyTev+ycoOLLdZcIWXN9wkx3h/hA9T+QHPSJ4/wAX+BmtjRxo3VT09fpVMu3yxmtFG3c+MtC3xTGI27UKXGSPpRWNIiNI6V5Ub2c7QjFgWbxi+NEc/wCMOSMf+J0P3tjrvx9oOOZJtrvsT+BX+9anQmp7JNhi1vK33+fhzz6jt452tthPhsnxHXwuHykEcpAJMHnI1rdwLjy44ZGhcSPYXgOY6XANxz3HSvnzuWMmlu4VIIJBBkEGCCNiDyNT/do7Oyzknjdff72Oi5dn79j6aRXlcnAePDHDI8DEgegvgcx0udRz3FQ/aDj8TbtnyJ/L0qBuJ7ewdasWt/d9/n4c8+ocf4+ADbtnyJ/IeX1qrMxJk0ZiTJrGrSlSVNZI4O+vql5U256cl1GSLJAHPSrrjMYMHh1UeOIUefM+gqscERfih38NsZz7bD3MCtXE+INfuFz6AdByFeKkN5NJ6ImWdz7lbzqR6c+C7EtX/rtOa45YkkyTqTWNKVIKZvPiyQ4HgkvXltu6oG0BYwCeSk8pq+LgPg9wjKRoR+uVfM6vXZftKuIVcNiGAuDu2bp59LVw/Rvb1h3NJzWa5HR4HiFO3k6c1ltc/RkpWCWQCW5ms7xCMVYgMpggkSDWHx1/mX5iqzJndbUXzM6i+NcbWwsDVz+HnTjPG1sr3SCx25x51Sb99nYsxkmpdvb7fxS0OexfF1brdUn8b/r8nt7Es7ZiST151fuzPahcWq4fEtF0aWrp59Ef+9fPK9VoqfUpKccjkLS+q29XeJ5569p9RxGHa2xVhBH6+Va64+zHahMUq4bEtluDS1dPPojmtfaLif7ITbI/edOnnVXKjJS2Tv6WJ0J0N83klqa+NcaWwsDVzsOnmapN++zsWYyTS/fZ2LMZJrXVlRoqmu04bEsSnez6orRClKVvKsUpSgFKUoBSlKA2XsQzmWYsYAkmdAIA+QFa6UoZbb1PQazvX2dizEsxMknUkncmtdKDPkKUpQwZW7hUgqSCDII0II2IPI0uXCxLMZJMk9SaxpQznyFKUoYMxcIBHI7+cbVhSlDLbYpSlDApSlAbmxdwmS7EnmWNeftL/wAzfM1qpWMke95LrN+HX4lxFZjDEKSeQJida77XCEhM7kFiQQMpyxMTr5fjUTXtYcW9HkbadWEenHaff3fviSGGwNp1nOVOYjUCIClgTrPKK6xwO1Im7oS0nSABMc+cfjUHSvLjJ6M2Qr0or4qafiyXPCUD2h8Q9+ZOndgSOe9beIYLOyM943GZxbLEgwoJRTM/yqKg69psy6zPvFLJrd69r7Pz9yZ/9ktcrukiD3Y1y6b7nMY5d3ly58Xw1Etlg8mYy92QJIkwT0A061HTXlFGXWYnXotPKnl4sUpSthDFKUoBSlKAUpSgFKUoBSlKAUpSgFKUoBSlKAUpSgFKUoBSlKAUpSgFKUoBSlKAUpSgFKUoBSlKAUpSgP/Z"/>
          <p:cNvSpPr>
            <a:spLocks noChangeAspect="1" noChangeArrowheads="1"/>
          </p:cNvSpPr>
          <p:nvPr/>
        </p:nvSpPr>
        <p:spPr bwMode="auto">
          <a:xfrm>
            <a:off x="1585913"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47108" name="AutoShape 4" descr="data:image/jpeg;base64,/9j/4AAQSkZJRgABAQAAAQABAAD/2wCEAAkGBhEQERQSEhMVFBUUGRgVGBgYFBUXGBcWFxgXFxUUGBkYHyYeFxojGRcYHzAgIycpLC0sFh4xNTAqNSYrLSkBCQoKDgwOGg8PGjUiHyQtLDUvNSo1LCwsNDQuLCwtLSwvLCosLCksMiwsLCwqLCwsLCwuLCktKSwsLCwsMiwsNf/AABEIAMIBAwMBIgACEQEDEQH/xAAbAAEAAgMBAQAAAAAAAAAAAAAABQYCAwQBB//EAEEQAAIBAgQDBgMFBgQFBQAAAAECEQADBBIhMQVBUQYiMmFxgRORsTRCocHwFCMzUnLRQ2KS4VNjgsLxBxUkk6L/xAAbAQEAAgMBAQAAAAAAAAAAAAAABAUBAwYCB//EADURAAIBAgMEBwgCAgMAAAAAAAABAgMEBRExEhMhQTJRYXGBscEGFCIzcpHh8DShYtEjUlP/2gAMAwEAAhEDEQA/APhtKUoBSlKAUpSgFKUoBSlKAUpSgFKVnaWTsT5CgMKV3WuC4hwWW05AIWcp3JAjz1I+dWrs52NOjYhQoUmV5sNCJbUAT0jbz0AqdrhF9xK2rhETIRoiJmY2iut+yuLFv4htNljNsZiem+2vofWPq950RZiQizCnYKNQI9PwrHA3EdRcTUMBHosgQOX660B8UCk15X0jtdhythvhWzmdhmyIDKiNH8pO2uonlNfOmtkb+ekidOo3FAYUpSgFKUoBSlKAUpSgFKUoBSlKAUpSgFKUoBSlKAUpSgFK6cRw90AbKchgho0IO1c1AKUpQClK9AoDyrV2PCoQ+SXYlQ3fJA0GW2iCSxky0gAcwaiuzvC1xF0h2yqqlyeehAEDc6kem/KrriOI3Ld5LPwwJzkDOASUlcohvFCrBOrCNqAXMQGuZkJMgMGdvGwywizqq3B+73ieWgNbL3G8MyC4WJUEDVSCDMka6BgAdNDsKgeIqchARoVUuLcUlkOHd5XPMt3WYr5ERyEyvD+Di+xvMgZASYZYY3ASDbYEw6Kf5idQBO4oCH4/jb2IGazbf4bqknKVJMSVJ0FwA6zGkchNaeFdqb2Ht5TbDDN3S2YQBug6jb0qb4nj2t3la5cuWRE/DYC5n1iQFJCrHU7jQVzY/EJduXLD2nKAKRdQZ8oYZkuQBohzHUHY0B5wjjDYsw91LZLgBVTlIPiY+oEf2mrcbvl79xioU5iCPTTXz0186nXwv7NiMihcjtNuGzCM6hlJjvDJPi2DAzrXuL4Kt5RdRVXM1x2JzEBWaFUBdSQFLbDRxPkBUqV0nh9z4nwlUs3ILrm0kEdQRrUtfwYtMTdCk6patBIdhMB2yxk6gtJOmhmaAjcLwl7ltruiom7NIk9F/mPkOtab2FhVcHMraejDdT+tR7x3m3ee6LbKWZDAtfdUDxK2v7sDntzkitfFWtIWSySwJBLTppsF0E8+9A3MaakCNpSlAKVvwuBuXTCKW5e/STXuKwFy02R1IbTTffbagOelSWD4PcvFrapFxBmy7FhppB5wZFcF20VJVgQRyNAYUpSgFKUoBSlKAV6BXlbrVslSQCeWgmgNNegV7lq3dkuy1u9bN5y2ZTouwG0HqaAm8Dw23i8EPjSGRMmYA6aCDA3g8vKvn78MuZ2VVL5DlJQFgdcoII3BO1Xri/aJUsXMP4HUELlMctPDsaiuB4v46GznCPnDCSRIVIVZXXxEt7edAVG5bKmGBBG4Ig/KioTsCau3aTCsw+NibKhUyqSjgsxOmpiSugGp0jTeqnisVtkdonQeEAcvDAn2oDjpWd58xJ/R86xUUBe+y1m3hbAusrs11jbygbldV1GylgAfnqBW/G4FHR3+LAc5gSwJRl1Ma5pBUz6aawB5gWTB4SSNSM4AuNlZlIgrMRGZdRqSdNYFQHF8VcvNdy28v+JdnIWzDU94gGJ1A33md6A08JsXbt9MNJCyc3ko7zmekCY6xzr6BjcYuFss4ByW1AVZ22VVGnUjvGTvVa7J4nDfEiyjI2VizMwaF0/djYESAZgbVaMTcBWJ3/XOgKSO1lx3PxlR7THvJlAhSI7rbyBsSTsKtOI4fFtQhym2gRWEHMqiMrKfF13EEyOlRWO7P5mUlLZEGSoNs/8AUF7p9RFcXE+N9G2kDroNT5A0BF4XiRtHIwRyjaEjMCRmjUmAATpoddwdqm8Di7b20WCTkbQGDnY2845EhQMxI0ggfdJqn2sQwfMDrrr6gg/gauHAb/wVzXYVLhYgE5URlVWnKPAxDxI2BA50Bz8eupaK20UG9lySQsohJInkGM76EDpOnDxHBFil1rncyL+8chtx3ltoADoSYUjlMiaYs2cpdbd66s6vJVWafEWILtJMfd9zqeG1xVXvK98SixlRQMigEHKE5rEyJBMyTvIG/iHEHxCubYy20CBtRnua5QzxuZ1gaCepJMe+MU2RbCQc2YtO+kev5aVrGIZC4RjlaVP+ZfMVooBSldt/g99FVntsodS6kiJUbmgLv2Ts2LSIHMtHeyGVkmRmPkIBiRpVj4tYtAKzBWYbaDN0GtfOuytxC5tXXCpGeeUDUqYEkHeNNQJq0Y/tAlwmSAoGnoBufYUBUePY10xfxVHw2GUiCAZA37ug9q6O2eH71q9lVWuopZQZ1gEP11B566VF4ni112zzABBAgEAjbca103Ue8pvsCbVsKgJ0Eja2JmfSaAh2UjcROvt1rypfEXfiKAxN0qIAAMW58wetRToVMEQRQGNKUoBSlKA6uG4A3nCD1J6CvqHZ3gFu0o0H65nqagey3CPhqJHfbvN5DkPafmatOMx/wLQMd5iFUfU/KgObi3Y3C3X+LlIbQkLAVoP3hHPaa6sHh7dm0UtLl8uZ11963YTFhhvr50uAGQaA+Y4rsziYa7Afm2VszAmZkb1HcPulLqt0P5Gvq7IqD4ogBQc39Maz8qg+NdlEvMMThyBsxXk3OQRsYoDe14cQwLqILMun9a6j5kR/1V8xIq1diL5XEKhaBDQJ3aNI6865e3HCRh8U2UQt394PKScw/wBU/MUBXqyRZMVjSgLoMPfexbYWx8SyfCe9KhVjbQH914d9fOq1xHGPcY3HWGYnMTMseczpI20AirZZv/8Ax0ZHXNlBthSxAKEXLmZJIAUaEvoAPeo4PdvrcbEl0tKQ2SIZmcZhBYaAqJn+mN5oDPspg7V1L6yQx+GUYjUMpLNETGuXnqKj8fiLwc5maQ0EgnLmXTTkYqycHsWhZRrHdMfEgmWGaU3jUAoR7VF8byKAhMwQci6GInMzEGN9IB3NAbcDxu4beW6SV2zRuDoQSNvWKrvGLai5KzlbUTE7eX6+puvDsBYa2ty0iwZBJWWBG4Jadf7iuHj+BRrYd9CjCI0LA+JB56TMGIoCv8N4aQhvMsiQqr/MzZgGjmoKt6kR1rdxLiwe8Ae8uYNcBc5WeFFzvLPdLLmkan2FdOOxPfWwsWx4SYmLeZmW5pr4Dp5T/NWu3wa1lDMGBWGYAwHXnqZyt5c4jnNAdfEOOJZsJatsXJthZGZVA2LSYY7EAdAJ3K1Uq6uI2sjlBELsRzB1DHnJnbltyrloBSlegUBJdn7lhLvxL6l1QZlQR32kQGn7o1J9KuWI4pcx6XLuluwFKt8RNG07uTeTIOpOhIr58XjQe/n/ALVeMZbD4RxLsqpKCe6oAEQOZ8/pQFFQEnSZOlTPEUGHt/BbW8YLEGQikeA9THTrzrTwm8tkPeIBK6JO2c845xUdevs7FmMljJPU0BIYLtDftJ8NWBTXusoI1MneujF8XxGNQoYC2lNzKogQCBMDbxVB11cPxhtMd4dWRo3ysIMfrlQHVwrAs6XDMBVLeKDKxJgb1GE104fF/DL5dmDKJ6Np9K5aAUpSgFTPZjhZu3cxHdTXyzch+ft51DV9D7MXLS4ZAu8S39ROv9vagJrhdlLatduEBRJM6QBz67fWmH4iL5L+fdHReXvz96xxS2rtpluQVbfX5Ec5G9cGCtZDlVpE6HyHWgJxbEnTet1nBso11r3CCuu48UBE8XsRYuehHzqodme0JX92GGXkGJkeh6frSrH23xpXBuQfEQvzP9pr5jwwfvVY7J3z6J3vxiPegLjiMALePW+oBtuwII2W4dwf5Tmkj1rp/wDUjDZ8Pauxqj5T6OJ+q/jVLwvG71s6NPPXn/epDjfbK7irXwiiqshjEkkiY32GtAV+s0UbmY8uvrXltCxAG5rZdud1VGw19SSdflA9qA34XFMpCLPiDCWIAb+bkBoBM8hU3YxpxdkYa2h+Izl3uaBQMxMmNYiN9eXSoPA2Wc5VEs5yL5TAJ+RA8ga+gYGwLFsW0gAbwIzMBq5PMn8NqA5v2f8AY7a2rTF3uZwhOUQAC+sec7n71RmC4OXzXL8EsTEmT5nTTX8OUVN3zmbPzywDrpJ1j1Gk1pfEhVk7DoJPoPMkx70By4jF/AtwkIWkqFAGwgufIddyYFR/GcYttMpZrhmZYky6tcAOuwKMpMT90eYz4hiV+GzuwzXBy1CqrKVVee4ZZ5kk1V8XijcbMegA8gBAHyoDA3DOadd52+lTGH7RFoW/LKOa6EQOYEBp57E9ahKUB0493dy7HNm+9yPQDpAjTlXNW/DYjLmBGYMIImOYP5VqcQf95/EUBjSlKAV9AssowKtuTYaddyBEV8/qctcTJwbW51U5fVWMj8Z/CgId7hgLyH1POtdZ3RrHSKxBoDylKUBs+J3cvnP4GtdexpXlAKUpQCt2Gxj2zKMR9PlWmlAT+D7VMvjX5f2P96sGA7S2oA0Bbaeu2s/SqBU2eHr8MDdo5E6HoQREehoD6jhcQv3SG5fLQz51tvklTA5V844Xx25adQVbOSJjZxzJB1BiSTtImBqauOD4v8WUttmaWyxHQOh6EbrvWG0uLPcISqS2YLNkV28dv2cIJMui7bkhiI5naqLei2nwxBZtXPSNrYPPqfMAcqs3azFuVfIXAz94ayAVjWfDrIgcjFU2sp5nlpxeT1FKVuwtsEy3hUZjruByHqYHvNDBkO4v+Zh/pX+5+nrWN8QF/p19yT9CK8YtcbqzHl9AK7eL8Ju2DbN1YDopUjUEQJEjmOY/vNYzWeR7VOTi5pcFzJjsjaUuWI1tqFXT7zEyfWJHvU/jnhHPPQAeZIAH41GdkkBtXLo1YsQ0DwjQge++3IdK7+L22+C8SCcq7H7zAH8CayeDRYxGZQBr1Pn5HpWnFYhRuT3cpIHVgYG38gY+ldeFwXwwkEgjfXcQfEPXWorE8Md0gkqxtqGMggugCqmnKBJMbwBzoCt4zFloUGVXQeepM/MmAdp8zWi1bLEKNSTA9TWWJwr2zldSp8/qOtdvArINzMTlyAGdNyQgOu0FpnyoDIcAcrmDLzncjTeGUERtqYGtcF7DMniETtqDPoRV5xUDwwI7mnIDb5ExoarvGsNlAABJYgCfFIGvmQZHy8qDUg66DZBt5xMqcre8lSPkR8utSlvsdimAIVYIn+JbH/dWxOxuLEjKmoj+Lb9R97qK172HWS/cbn/zl9mV+lSHE+BX8MFN1IDTBBDAkbiVJE+VR9e00+KI84Sg9mSyfaKzUwPf6VhXo0rJ4DNJmvKzVJ0G9deK4LetWxcZe4Tlkaw0TB6GPnr0rDaTyNkaU5RckuC1OGlK9ismsTpXle15QClKUApSlAb8HfyOraadRMTpPtM+1TvxCsAE6z76nXrVbq0YXCtdFuOaifLavMpKKzZtpUp1pqEFm2dOCw5YSRJaVE/dTZ29z3fQNUzhMOLY7uh3kaa9aWLIRQOgj2rcyEb+R9QdQR5EVU1qzqPsPoeGYZCyhx4zer9F2eY4vwwY60wBC349rgH0b9enzTE4ZrbFHBVlMEHlX0pWIMjQiseNcFTiCSIXEKNDsLgHI+dbbe42fhloQcXwhVlvaXS8/wB5PwfDT5lWSIWMASTpFbbuCdXNsqQ4MRzmrbwLgItDO+rn8PIVNq1o01mcxYYbVu6uxlklq+rs7zzgPARaGd9XP4eQ/X+88627ts2bwzW2/wBSNydDyI/GvFUmY5CfYbn2rGql1JOW09T6FTs6MKO4jH4f3UqGLwl/hl8HxIdVInJdTblsQDtuCfep3szxC7iTce5C2lBCwIGeJyzuQFBYnlPmBUq6W7ts2bwzW21/zI3J16H61w8bxIwNtEVRk2SIIdOY33OYkny8xVpQrqosnqcJimFys5bUeMH/AF2Mh8RxFM3xCHRm3e20qQNJjkK2WOL5TrcW6h6eNPOCBnHXnUHdwZKC4lsqHZspzKfDqREiAB5e9RzMSZPOpBSl4vraxCZZDL0B1U9eqmqlYvGxeMEd1ipkSCAdiOY0FSXD+zuIu2g6fDE6SbgVo5gjnMivT2IxXW1/9q1r3sOsmKxuWs1Tf2ZtfjUlZBIZphVgTJ8LAjPPmJGuvWWwPDwYd1EiY66x+QA9tNzUBgbh4fiVN1bd2PEshxB31Gx0q83msuq3bDgo+yyMyEbqRvA61Fupy2fh0L/AbWjvXKr01ony7e/y7zRFKVut2MyFlMlNHXmv8reakc+RquSzOzclHU1kKytbuLntv4l+jKeTDkao/HezdzDv3ZuW2ko4G4G4YDwsOYq7V1YLHG2TzVtGHqIkecVIoV3TeT0KfFMLjeR2o8JrTt7GfKFGtZ6kwOZ2rt4zgvhYh0Vs4mVMESDqNOR5VN8C4Fl77+L6eXrVjUrRhHa+xxtnhla5rOllll0n1fkcC4Dl77+L6f71Y0gAqVDIwhlOzDofrO4Ote2bUkKu50HryFeERodKqJTlKW0z6FQtaNCluYLhz7e8pnaLs4cOfiW5ayxgE7qf+G/n0OxHuBCE19PBEFWAZGEMp2YdPLqDyNUrtH2dOHOdJayx7rc1O/w36N58xr1Asre42+EtTisXwl2r3tLjB/1+CGfl6VjWTkTpWNSznhSlKAUpSgFXjswZsKfUfKqPV47L/Z19T9aiXny/E6L2c/lv6X5olW2NR+C42iMLN4wjEhHP+G28H/lknXodesyDbGqX2g3HqfoKg0IqUtlnUYtWnQob2GqaLzfssjFWEEfqR1HnWm6dD6GuPgbTYtz0H0Fdl3wn0NapLJtFjQqbynGb5pMqWI+1p6/m1W+qfiPtaev5tVwrfX0j3FThXzK/1+hw8WxL21DoxVlkgjkRXVw3iCYu2biAK6/xbY+7/wAxP8h//J06GuLjqzbI9ah+EYv9mYFGUXAVLNyylgpQzpl11PPXcRWyhSVSm1zImJ4hOyu4SXGLXFeJZMViltrmY6fU9BVO4z2guXh8Of3cyF3APUefn5138YxAxM3FzIGYW7dsCe9kDPz8OYrrvDA8oqv28NImQNSBOkwJP5fMVIoW+xxlqU+LYu7n/jpcI+ZI2boXDFmlv8K2NlUvLXT5mI+flUfgsMblxV6nX051txzwqWv5Ac0HTMTrtzG1THZLAyTcPoP16/St1WexBsrMOtferiNPlz7l+5Flw9kIoXpXt+7lUt0H/is6he1GMyWso3b9f3+VU8I7ckj6Rc1o29GVR8kVLG4jO7N1P4VZuyPg92/KqlVs7JeD3b8qs7lZU8jh8Em53u09XmWKq1ieOXMJjTcQ8lkciI1BHOrLVI7T/aG9F+lQ7VJzyfUdJj1SVO2U4vJqS8mXq5jrF7K9mRmEshBhT0B5j9eQwqI7O/wx/SKl60VFlJotLSbnRjJ80VLiH20+n5VaMJ4B7/U1V8f9tPp+VWjCeAe/1rdW6Me5Fbhvzq31y9DDiN3JadhuoJ+WtdnCuIrj7YII+OB6fFA3/wCsfj9OHiw/cXP6T9KpHDOJNYcMpI1B0MbbEdDXqjS3kH1mrEr92lxDPotfbj+5n0FzlmdI3nSI3mqlx3tGXDWrZhDo3+aDIn3Fbu1Ha39qCZBlMfvDEB2nRo9P1tVYrfQt9l7UioxbGd7Hc0dOb9Eek15SlTjlhSlKAUpSgFXjst9nHqfrVHq8dl/s6+p+tQ7z5fidF7Ofy39L80SrbGoDi3ZjFXcpS3PPxIOQ5EirBSq+nNwltI7O8tI3VN05PJdhy8Mwr2rSo4ysogjTeB00NdF3wn0NZVjd8J9DXhvN5m+lTVOCguSyKjiPtaev5tVwqn4j7Wnr+bVcKkV9I9xUYV8yv9foR3HP4Z9DVOQuqswIObRhucpggnyn8RFXLjR/dn3qiZzM7emn0qTZ9FlH7S/Oh3PzJXCYuMMSdGtuSh/zXAs6ERoLczy+VRBNdONxIcgL4R5RmMAM5HUxXLU45YztWyxAG5MV9B4bhRbtqo6VVuy+Bz3Mx2X6/wDj61c6rbypm9lcjt/Z202KbrvWXBdy/PkK4sbwSzf1um5PLKVAHzBmu2tGOxq2ULty28zyFRIOSfw6nQ3NOlOm1W6PPMrXHeFYTDrCm6XOwLJA8zC119kvB7t+VVrG4trrl23P6irL2R8Hu35VYVk1S+J5s47DKlOpiGdKOzHJ5Fhqkdp/tDei/SrvVI7T/aG9F+lR7T5ngXHtF/EX1LyZYOzv8Mf0ipeojs7/AAx/SKl60Vemy1sf48O4qWP+2n0/KrRhPAPf6mqvj/th9Pyq0YTwD3+tba3Rj3IgYb86t9cvQ18T/g3P6T9K+d19F4l/Cf8ApNfOak2WjKb2m+ZT7n6ClKVOOTFKUoBSlKAUpSgFXjsv9nHqfrVHq9dmrZWwoII3Psdqh3nQ8To/ZxP3pv8AxfmiUNR1/jtu34gR8v71Imqx2n4VeWCyEDQ+xET86gUoqUspHW4jXqUKDqUlm1+/0WLC4gXFDjY7Vnd8J9DXJwZCthARBAH0rsdSQQNSdBXiSyk0iXRk5U4ylq0syoYj7Wnr+bVcKrOP4ZdTF28yMJMARJkyQIHkas5rdWfCPcVeGRcalfP/ALehHca/hn0NU3hvDWvtlG3M9P8Aevoa4e08i6CVII0MQeRPWuXAYBLKhVEVmlW3cWlqzF9hivK8JTfwxXHrf7zOXGdjLd2wP2fS9bHeUn+IJ3HnVGuWypIIgjQg19Pt3CpBUwRsarPbPH4W8QyqRfGjFQMjee8z7VItq0m9l8SoxvDKVOO+hlHs6yBwvFrloZUMD9b1L8E4jevXApYwNTBPr1qt1b+yOEhC5+9oPTn+VbbhRjBvLiV2Dzr1riNPaeyuWfDJE+xjU1R+P8X+O8DwLoPPqalO1HGIHwUOp8Z/7aqta7Wjl8b8Cbj2Jbb92pvgul39Xhz7RVt7I+D3b8qqVW3skO5/q/Ktl18sg4D/AC13P0LDVI7T/aG9F+lXeqtxPhpvYo9IX302qFbSUZtvqOoxyjOtbxpwWbcl5Mkuzv8ADH9IqXrnwWDFtYH68q6K0ze1Jss7am6VKMHyRUsf9tPp+VWjCeAfrnVXx/20+n5VarFsqoDAg9CCD+Nbq3Rj3IrMN+dW+uXoauIfwn9DVH4dw43D5fr8K+gFFOjCVO4BiRzE8q5sPw1LZIXVQe7O8cp9qxSrbuLS1ZsvsOV5Wpyn0Y5+hHHslbu2iqQl4aoTor9Ub+U9D899KffsMjFHBVlMEEQQRuDX0qoPthesOgzz8dQArKAcy/y3NeQ2bepFtXbezLiU+NYVTjDf0so5arRPu7fMptKUqwOOFKUoBSlKAluzViw94LebLPgJ8GfkHP3Qeu076VenslCVIgjQjpXy+rl2a7Si4Fw+IaCO7auk7dLVw/y9G5bHTaFc0XP4kdNgeJQt3uaiyTev+ycoOLLdZcIWXN9wkx3h/hA9T+QHPSJ4/wAX+BmtjRxo3VT09fpVMu3yxmtFG3c+MtC3xTGI27UKXGSPpRWNIiNI6V5Ub2c7QjFgWbxi+NEc/wCMOSMf+J0P3tjrvx9oOOZJtrvsT+BX+9anQmp7JNhi1vK33+fhzz6jt452tthPhsnxHXwuHykEcpAJMHnI1rdwLjy44ZGhcSPYXgOY6XANxz3HSvnzuWMmlu4VIIJBBkEGCCNiDyNT/do7Oyzknjdff72Oi5dn79j6aRXlcnAePDHDI8DEgegvgcx0udRz3FQ/aDj8TbtnyJ/L0qBuJ7ewdasWt/d9/n4c8+ocf4+ADbtnyJ/IeX1qrMxJk0ZiTJrGrSlSVNZI4O+vql5U256cl1GSLJAHPSrrjMYMHh1UeOIUefM+gqscERfih38NsZz7bD3MCtXE+INfuFz6AdByFeKkN5NJ6ImWdz7lbzqR6c+C7EtX/rtOa45YkkyTqTWNKVIKZvPiyQ4HgkvXltu6oG0BYwCeSk8pq+LgPg9wjKRoR+uVfM6vXZftKuIVcNiGAuDu2bp59LVw/Rvb1h3NJzWa5HR4HiFO3k6c1ltc/RkpWCWQCW5ms7xCMVYgMpggkSDWHx1/mX5iqzJndbUXzM6i+NcbWwsDVz+HnTjPG1sr3SCx25x51Sb99nYsxkmpdvb7fxS0OexfF1brdUn8b/r8nt7Es7ZiST151fuzPahcWq4fEtF0aWrp59Ef+9fPK9VoqfUpKccjkLS+q29XeJ5569p9RxGHa2xVhBH6+Va64+zHahMUq4bEtluDS1dPPojmtfaLif7ITbI/edOnnVXKjJS2Tv6WJ0J0N83klqa+NcaWwsDVzsOnmapN++zsWYyTS/fZ2LMZJrXVlRoqmu04bEsSnez6orRClKVvKsUpSgFKUoBSlKA2XsQzmWYsYAkmdAIA+QFa6UoZbb1PQazvX2dizEsxMknUkncmtdKDPkKUpQwZW7hUgqSCDII0II2IPI0uXCxLMZJMk9SaxpQznyFKUoYMxcIBHI7+cbVhSlDLbYpSlDApSlAbmxdwmS7EnmWNeftL/wAzfM1qpWMke95LrN+HX4lxFZjDEKSeQJida77XCEhM7kFiQQMpyxMTr5fjUTXtYcW9HkbadWEenHaff3fviSGGwNp1nOVOYjUCIClgTrPKK6xwO1Im7oS0nSABMc+cfjUHSvLjJ6M2Qr0or4qafiyXPCUD2h8Q9+ZOndgSOe9beIYLOyM943GZxbLEgwoJRTM/yqKg69psy6zPvFLJrd69r7Pz9yZ/9ktcrukiD3Y1y6b7nMY5d3ly58Xw1Etlg8mYy92QJIkwT0A061HTXlFGXWYnXotPKnl4sUpSthDFKUoBSlKAUpSgFKUoBSlKAUpSgFKUoBSlKAUpSgFKUoBSlKAUpSgFKUoBSlKAUpSgFKUoBSlKAUpSgP/Z"/>
          <p:cNvSpPr>
            <a:spLocks noChangeAspect="1" noChangeArrowheads="1"/>
          </p:cNvSpPr>
          <p:nvPr/>
        </p:nvSpPr>
        <p:spPr bwMode="auto">
          <a:xfrm>
            <a:off x="1585913"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47110" name="AutoShape 6" descr="data:image/jpeg;base64,/9j/4AAQSkZJRgABAQAAAQABAAD/2wCEAAkGBhEQERQSEhMVFBUUGRgVGBgYFBUXGBcWFxgXFxUUGBkYHyYeFxojGRcYHzAgIycpLC0sFh4xNTAqNSYrLSkBCQoKDgwOGg8PGjUiHyQtLDUvNSo1LCwsNDQuLCwtLSwvLCosLCksMiwsLCwqLCwsLCwuLCktKSwsLCwsMiwsNf/AABEIAMIBAwMBIgACEQEDEQH/xAAbAAEAAgMBAQAAAAAAAAAAAAAABQYCAwQBB//EAEEQAAIBAgQDBgMFBgQFBQAAAAECEQADBBIhMQVBUQYiMmFxgRORsTRCocHwFCMzUnLRQ2KS4VNjgsLxBxUkk6L/xAAbAQEAAgMBAQAAAAAAAAAAAAAABAUBAwYCB//EADURAAIBAgMEBwgCAgMAAAAAAAABAgMEBRExEhMhQTJRYXGBscEGFCIzcpHh8DShYtEjUlP/2gAMAwEAAhEDEQA/APhtKUoBSlKAUpSgFKUoBSlKAUpSgFKVnaWTsT5CgMKV3WuC4hwWW05AIWcp3JAjz1I+dWrs52NOjYhQoUmV5sNCJbUAT0jbz0AqdrhF9xK2rhETIRoiJmY2iut+yuLFv4htNljNsZiem+2vofWPq950RZiQizCnYKNQI9PwrHA3EdRcTUMBHosgQOX660B8UCk15X0jtdhythvhWzmdhmyIDKiNH8pO2uonlNfOmtkb+ekidOo3FAYUpSgFKUoBSlKAUpSgFKUoBSlKAUpSgFKUoBSlKAUpSgFK6cRw90AbKchgho0IO1c1AKUpQClK9AoDyrV2PCoQ+SXYlQ3fJA0GW2iCSxky0gAcwaiuzvC1xF0h2yqqlyeehAEDc6kem/KrriOI3Ld5LPwwJzkDOASUlcohvFCrBOrCNqAXMQGuZkJMgMGdvGwywizqq3B+73ieWgNbL3G8MyC4WJUEDVSCDMka6BgAdNDsKgeIqchARoVUuLcUlkOHd5XPMt3WYr5ERyEyvD+Di+xvMgZASYZYY3ASDbYEw6Kf5idQBO4oCH4/jb2IGazbf4bqknKVJMSVJ0FwA6zGkchNaeFdqb2Ht5TbDDN3S2YQBug6jb0qb4nj2t3la5cuWRE/DYC5n1iQFJCrHU7jQVzY/EJduXLD2nKAKRdQZ8oYZkuQBohzHUHY0B5wjjDYsw91LZLgBVTlIPiY+oEf2mrcbvl79xioU5iCPTTXz0186nXwv7NiMihcjtNuGzCM6hlJjvDJPi2DAzrXuL4Kt5RdRVXM1x2JzEBWaFUBdSQFLbDRxPkBUqV0nh9z4nwlUs3ILrm0kEdQRrUtfwYtMTdCk6patBIdhMB2yxk6gtJOmhmaAjcLwl7ltruiom7NIk9F/mPkOtab2FhVcHMraejDdT+tR7x3m3ee6LbKWZDAtfdUDxK2v7sDntzkitfFWtIWSySwJBLTppsF0E8+9A3MaakCNpSlAKVvwuBuXTCKW5e/STXuKwFy02R1IbTTffbagOelSWD4PcvFrapFxBmy7FhppB5wZFcF20VJVgQRyNAYUpSgFKUoBSlKAV6BXlbrVslSQCeWgmgNNegV7lq3dkuy1u9bN5y2ZTouwG0HqaAm8Dw23i8EPjSGRMmYA6aCDA3g8vKvn78MuZ2VVL5DlJQFgdcoII3BO1Xri/aJUsXMP4HUELlMctPDsaiuB4v46GznCPnDCSRIVIVZXXxEt7edAVG5bKmGBBG4Ig/KioTsCau3aTCsw+NibKhUyqSjgsxOmpiSugGp0jTeqnisVtkdonQeEAcvDAn2oDjpWd58xJ/R86xUUBe+y1m3hbAusrs11jbygbldV1GylgAfnqBW/G4FHR3+LAc5gSwJRl1Ma5pBUz6aawB5gWTB4SSNSM4AuNlZlIgrMRGZdRqSdNYFQHF8VcvNdy28v+JdnIWzDU94gGJ1A33md6A08JsXbt9MNJCyc3ko7zmekCY6xzr6BjcYuFss4ByW1AVZ22VVGnUjvGTvVa7J4nDfEiyjI2VizMwaF0/djYESAZgbVaMTcBWJ3/XOgKSO1lx3PxlR7THvJlAhSI7rbyBsSTsKtOI4fFtQhym2gRWEHMqiMrKfF13EEyOlRWO7P5mUlLZEGSoNs/8AUF7p9RFcXE+N9G2kDroNT5A0BF4XiRtHIwRyjaEjMCRmjUmAATpoddwdqm8Di7b20WCTkbQGDnY2845EhQMxI0ggfdJqn2sQwfMDrrr6gg/gauHAb/wVzXYVLhYgE5URlVWnKPAxDxI2BA50Bz8eupaK20UG9lySQsohJInkGM76EDpOnDxHBFil1rncyL+8chtx3ltoADoSYUjlMiaYs2cpdbd66s6vJVWafEWILtJMfd9zqeG1xVXvK98SixlRQMigEHKE5rEyJBMyTvIG/iHEHxCubYy20CBtRnua5QzxuZ1gaCepJMe+MU2RbCQc2YtO+kev5aVrGIZC4RjlaVP+ZfMVooBSldt/g99FVntsodS6kiJUbmgLv2Ts2LSIHMtHeyGVkmRmPkIBiRpVj4tYtAKzBWYbaDN0GtfOuytxC5tXXCpGeeUDUqYEkHeNNQJq0Y/tAlwmSAoGnoBufYUBUePY10xfxVHw2GUiCAZA37ug9q6O2eH71q9lVWuopZQZ1gEP11B566VF4ni112zzABBAgEAjbca103Ue8pvsCbVsKgJ0Eja2JmfSaAh2UjcROvt1rypfEXfiKAxN0qIAAMW58wetRToVMEQRQGNKUoBSlKA6uG4A3nCD1J6CvqHZ3gFu0o0H65nqagey3CPhqJHfbvN5DkPafmatOMx/wLQMd5iFUfU/KgObi3Y3C3X+LlIbQkLAVoP3hHPaa6sHh7dm0UtLl8uZ11963YTFhhvr50uAGQaA+Y4rsziYa7Afm2VszAmZkb1HcPulLqt0P5Gvq7IqD4ogBQc39Maz8qg+NdlEvMMThyBsxXk3OQRsYoDe14cQwLqILMun9a6j5kR/1V8xIq1diL5XEKhaBDQJ3aNI6865e3HCRh8U2UQt394PKScw/wBU/MUBXqyRZMVjSgLoMPfexbYWx8SyfCe9KhVjbQH914d9fOq1xHGPcY3HWGYnMTMseczpI20AirZZv/8Ax0ZHXNlBthSxAKEXLmZJIAUaEvoAPeo4PdvrcbEl0tKQ2SIZmcZhBYaAqJn+mN5oDPspg7V1L6yQx+GUYjUMpLNETGuXnqKj8fiLwc5maQ0EgnLmXTTkYqycHsWhZRrHdMfEgmWGaU3jUAoR7VF8byKAhMwQci6GInMzEGN9IB3NAbcDxu4beW6SV2zRuDoQSNvWKrvGLai5KzlbUTE7eX6+puvDsBYa2ty0iwZBJWWBG4Jadf7iuHj+BRrYd9CjCI0LA+JB56TMGIoCv8N4aQhvMsiQqr/MzZgGjmoKt6kR1rdxLiwe8Ae8uYNcBc5WeFFzvLPdLLmkan2FdOOxPfWwsWx4SYmLeZmW5pr4Dp5T/NWu3wa1lDMGBWGYAwHXnqZyt5c4jnNAdfEOOJZsJatsXJthZGZVA2LSYY7EAdAJ3K1Uq6uI2sjlBELsRzB1DHnJnbltyrloBSlegUBJdn7lhLvxL6l1QZlQR32kQGn7o1J9KuWI4pcx6XLuluwFKt8RNG07uTeTIOpOhIr58XjQe/n/ALVeMZbD4RxLsqpKCe6oAEQOZ8/pQFFQEnSZOlTPEUGHt/BbW8YLEGQikeA9THTrzrTwm8tkPeIBK6JO2c845xUdevs7FmMljJPU0BIYLtDftJ8NWBTXusoI1MneujF8XxGNQoYC2lNzKogQCBMDbxVB11cPxhtMd4dWRo3ysIMfrlQHVwrAs6XDMBVLeKDKxJgb1GE104fF/DL5dmDKJ6Np9K5aAUpSgFTPZjhZu3cxHdTXyzch+ft51DV9D7MXLS4ZAu8S39ROv9vagJrhdlLatduEBRJM6QBz67fWmH4iL5L+fdHReXvz96xxS2rtpluQVbfX5Ec5G9cGCtZDlVpE6HyHWgJxbEnTet1nBso11r3CCuu48UBE8XsRYuehHzqodme0JX92GGXkGJkeh6frSrH23xpXBuQfEQvzP9pr5jwwfvVY7J3z6J3vxiPegLjiMALePW+oBtuwII2W4dwf5Tmkj1rp/wDUjDZ8Pauxqj5T6OJ+q/jVLwvG71s6NPPXn/epDjfbK7irXwiiqshjEkkiY32GtAV+s0UbmY8uvrXltCxAG5rZdud1VGw19SSdflA9qA34XFMpCLPiDCWIAb+bkBoBM8hU3YxpxdkYa2h+Izl3uaBQMxMmNYiN9eXSoPA2Wc5VEs5yL5TAJ+RA8ga+gYGwLFsW0gAbwIzMBq5PMn8NqA5v2f8AY7a2rTF3uZwhOUQAC+sec7n71RmC4OXzXL8EsTEmT5nTTX8OUVN3zmbPzywDrpJ1j1Gk1pfEhVk7DoJPoPMkx70By4jF/AtwkIWkqFAGwgufIddyYFR/GcYttMpZrhmZYky6tcAOuwKMpMT90eYz4hiV+GzuwzXBy1CqrKVVee4ZZ5kk1V8XijcbMegA8gBAHyoDA3DOadd52+lTGH7RFoW/LKOa6EQOYEBp57E9ahKUB0493dy7HNm+9yPQDpAjTlXNW/DYjLmBGYMIImOYP5VqcQf95/EUBjSlKAV9AssowKtuTYaddyBEV8/qctcTJwbW51U5fVWMj8Z/CgId7hgLyH1POtdZ3RrHSKxBoDylKUBs+J3cvnP4GtdexpXlAKUpQCt2Gxj2zKMR9PlWmlAT+D7VMvjX5f2P96sGA7S2oA0Bbaeu2s/SqBU2eHr8MDdo5E6HoQREehoD6jhcQv3SG5fLQz51tvklTA5V844Xx25adQVbOSJjZxzJB1BiSTtImBqauOD4v8WUttmaWyxHQOh6EbrvWG0uLPcISqS2YLNkV28dv2cIJMui7bkhiI5naqLei2nwxBZtXPSNrYPPqfMAcqs3azFuVfIXAz94ayAVjWfDrIgcjFU2sp5nlpxeT1FKVuwtsEy3hUZjruByHqYHvNDBkO4v+Zh/pX+5+nrWN8QF/p19yT9CK8YtcbqzHl9AK7eL8Ju2DbN1YDopUjUEQJEjmOY/vNYzWeR7VOTi5pcFzJjsjaUuWI1tqFXT7zEyfWJHvU/jnhHPPQAeZIAH41GdkkBtXLo1YsQ0DwjQge++3IdK7+L22+C8SCcq7H7zAH8CayeDRYxGZQBr1Pn5HpWnFYhRuT3cpIHVgYG38gY+ldeFwXwwkEgjfXcQfEPXWorE8Md0gkqxtqGMggugCqmnKBJMbwBzoCt4zFloUGVXQeepM/MmAdp8zWi1bLEKNSTA9TWWJwr2zldSp8/qOtdvArINzMTlyAGdNyQgOu0FpnyoDIcAcrmDLzncjTeGUERtqYGtcF7DMniETtqDPoRV5xUDwwI7mnIDb5ExoarvGsNlAABJYgCfFIGvmQZHy8qDUg66DZBt5xMqcre8lSPkR8utSlvsdimAIVYIn+JbH/dWxOxuLEjKmoj+Lb9R97qK172HWS/cbn/zl9mV+lSHE+BX8MFN1IDTBBDAkbiVJE+VR9e00+KI84Sg9mSyfaKzUwPf6VhXo0rJ4DNJmvKzVJ0G9deK4LetWxcZe4Tlkaw0TB6GPnr0rDaTyNkaU5RckuC1OGlK9ismsTpXle15QClKUApSlAb8HfyOraadRMTpPtM+1TvxCsAE6z76nXrVbq0YXCtdFuOaifLavMpKKzZtpUp1pqEFm2dOCw5YSRJaVE/dTZ29z3fQNUzhMOLY7uh3kaa9aWLIRQOgj2rcyEb+R9QdQR5EVU1qzqPsPoeGYZCyhx4zer9F2eY4vwwY60wBC349rgH0b9enzTE4ZrbFHBVlMEHlX0pWIMjQiseNcFTiCSIXEKNDsLgHI+dbbe42fhloQcXwhVlvaXS8/wB5PwfDT5lWSIWMASTpFbbuCdXNsqQ4MRzmrbwLgItDO+rn8PIVNq1o01mcxYYbVu6uxlklq+rs7zzgPARaGd9XP4eQ/X+88627ts2bwzW2/wBSNydDyI/GvFUmY5CfYbn2rGql1JOW09T6FTs6MKO4jH4f3UqGLwl/hl8HxIdVInJdTblsQDtuCfep3szxC7iTce5C2lBCwIGeJyzuQFBYnlPmBUq6W7ts2bwzW21/zI3J16H61w8bxIwNtEVRk2SIIdOY33OYkny8xVpQrqosnqcJimFys5bUeMH/AF2Mh8RxFM3xCHRm3e20qQNJjkK2WOL5TrcW6h6eNPOCBnHXnUHdwZKC4lsqHZspzKfDqREiAB5e9RzMSZPOpBSl4vraxCZZDL0B1U9eqmqlYvGxeMEd1ipkSCAdiOY0FSXD+zuIu2g6fDE6SbgVo5gjnMivT2IxXW1/9q1r3sOsmKxuWs1Tf2ZtfjUlZBIZphVgTJ8LAjPPmJGuvWWwPDwYd1EiY66x+QA9tNzUBgbh4fiVN1bd2PEshxB31Gx0q83msuq3bDgo+yyMyEbqRvA61Fupy2fh0L/AbWjvXKr01ony7e/y7zRFKVut2MyFlMlNHXmv8reakc+RquSzOzclHU1kKytbuLntv4l+jKeTDkao/HezdzDv3ZuW2ko4G4G4YDwsOYq7V1YLHG2TzVtGHqIkecVIoV3TeT0KfFMLjeR2o8JrTt7GfKFGtZ6kwOZ2rt4zgvhYh0Vs4mVMESDqNOR5VN8C4Fl77+L6eXrVjUrRhHa+xxtnhla5rOllll0n1fkcC4Dl77+L6f71Y0gAqVDIwhlOzDofrO4Ote2bUkKu50HryFeERodKqJTlKW0z6FQtaNCluYLhz7e8pnaLs4cOfiW5ayxgE7qf+G/n0OxHuBCE19PBEFWAZGEMp2YdPLqDyNUrtH2dOHOdJayx7rc1O/w36N58xr1Asre42+EtTisXwl2r3tLjB/1+CGfl6VjWTkTpWNSznhSlKAUpSgFXjswZsKfUfKqPV47L/Z19T9aiXny/E6L2c/lv6X5olW2NR+C42iMLN4wjEhHP+G28H/lknXodesyDbGqX2g3HqfoKg0IqUtlnUYtWnQob2GqaLzfssjFWEEfqR1HnWm6dD6GuPgbTYtz0H0Fdl3wn0NapLJtFjQqbynGb5pMqWI+1p6/m1W+qfiPtaev5tVwrfX0j3FThXzK/1+hw8WxL21DoxVlkgjkRXVw3iCYu2biAK6/xbY+7/wAxP8h//J06GuLjqzbI9ah+EYv9mYFGUXAVLNyylgpQzpl11PPXcRWyhSVSm1zImJ4hOyu4SXGLXFeJZMViltrmY6fU9BVO4z2guXh8Of3cyF3APUefn5138YxAxM3FzIGYW7dsCe9kDPz8OYrrvDA8oqv28NImQNSBOkwJP5fMVIoW+xxlqU+LYu7n/jpcI+ZI2boXDFmlv8K2NlUvLXT5mI+flUfgsMblxV6nX051txzwqWv5Ac0HTMTrtzG1THZLAyTcPoP16/St1WexBsrMOtferiNPlz7l+5Flw9kIoXpXt+7lUt0H/is6he1GMyWso3b9f3+VU8I7ckj6Rc1o29GVR8kVLG4jO7N1P4VZuyPg92/KqlVs7JeD3b8qs7lZU8jh8Em53u09XmWKq1ieOXMJjTcQ8lkciI1BHOrLVI7T/aG9F+lQ7VJzyfUdJj1SVO2U4vJqS8mXq5jrF7K9mRmEshBhT0B5j9eQwqI7O/wx/SKl60VFlJotLSbnRjJ80VLiH20+n5VaMJ4B7/U1V8f9tPp+VWjCeAe/1rdW6Me5Fbhvzq31y9DDiN3JadhuoJ+WtdnCuIrj7YII+OB6fFA3/wCsfj9OHiw/cXP6T9KpHDOJNYcMpI1B0MbbEdDXqjS3kH1mrEr92lxDPotfbj+5n0FzlmdI3nSI3mqlx3tGXDWrZhDo3+aDIn3Fbu1Ha39qCZBlMfvDEB2nRo9P1tVYrfQt9l7UioxbGd7Hc0dOb9Eek15SlTjlhSlKAUpSgFXjst9nHqfrVHq8dl/s6+p+tQ7z5fidF7Ofy39L80SrbGoDi3ZjFXcpS3PPxIOQ5EirBSq+nNwltI7O8tI3VN05PJdhy8Mwr2rSo4ysogjTeB00NdF3wn0NZVjd8J9DXhvN5m+lTVOCguSyKjiPtaev5tVwqn4j7Wnr+bVcKkV9I9xUYV8yv9foR3HP4Z9DVOQuqswIObRhucpggnyn8RFXLjR/dn3qiZzM7emn0qTZ9FlH7S/Oh3PzJXCYuMMSdGtuSh/zXAs6ERoLczy+VRBNdONxIcgL4R5RmMAM5HUxXLU45YztWyxAG5MV9B4bhRbtqo6VVuy+Bz3Mx2X6/wDj61c6rbypm9lcjt/Z202KbrvWXBdy/PkK4sbwSzf1um5PLKVAHzBmu2tGOxq2ULty28zyFRIOSfw6nQ3NOlOm1W6PPMrXHeFYTDrCm6XOwLJA8zC119kvB7t+VVrG4trrl23P6irL2R8Hu35VYVk1S+J5s47DKlOpiGdKOzHJ5Fhqkdp/tDei/SrvVI7T/aG9F+lR7T5ngXHtF/EX1LyZYOzv8Mf0ipeojs7/AAx/SKl60Vemy1sf48O4qWP+2n0/KrRhPAPf6mqvj/th9Pyq0YTwD3+tba3Rj3IgYb86t9cvQ18T/g3P6T9K+d19F4l/Cf8ApNfOak2WjKb2m+ZT7n6ClKVOOTFKUoBSlKAUpSgFXjsv9nHqfrVHq9dmrZWwoII3Psdqh3nQ8To/ZxP3pv8AxfmiUNR1/jtu34gR8v71Imqx2n4VeWCyEDQ+xET86gUoqUspHW4jXqUKDqUlm1+/0WLC4gXFDjY7Vnd8J9DXJwZCthARBAH0rsdSQQNSdBXiSyk0iXRk5U4ylq0syoYj7Wnr+bVcKrOP4ZdTF28yMJMARJkyQIHkas5rdWfCPcVeGRcalfP/ALehHca/hn0NU3hvDWvtlG3M9P8Aevoa4e08i6CVII0MQeRPWuXAYBLKhVEVmlW3cWlqzF9hivK8JTfwxXHrf7zOXGdjLd2wP2fS9bHeUn+IJ3HnVGuWypIIgjQg19Pt3CpBUwRsarPbPH4W8QyqRfGjFQMjee8z7VItq0m9l8SoxvDKVOO+hlHs6yBwvFrloZUMD9b1L8E4jevXApYwNTBPr1qt1b+yOEhC5+9oPTn+VbbhRjBvLiV2Dzr1riNPaeyuWfDJE+xjU1R+P8X+O8DwLoPPqalO1HGIHwUOp8Z/7aqta7Wjl8b8Cbj2Jbb92pvgul39Xhz7RVt7I+D3b8qqVW3skO5/q/Ktl18sg4D/AC13P0LDVI7T/aG9F+lXeqtxPhpvYo9IX302qFbSUZtvqOoxyjOtbxpwWbcl5Mkuzv8ADH9IqXrnwWDFtYH68q6K0ze1Jss7am6VKMHyRUsf9tPp+VWjCeAfrnVXx/20+n5VarFsqoDAg9CCD+Nbq3Rj3IrMN+dW+uXoauIfwn9DVH4dw43D5fr8K+gFFOjCVO4BiRzE8q5sPw1LZIXVQe7O8cp9qxSrbuLS1ZsvsOV5Wpyn0Y5+hHHslbu2iqQl4aoTor9Ub+U9D899KffsMjFHBVlMEEQQRuDX0qoPthesOgzz8dQArKAcy/y3NeQ2bepFtXbezLiU+NYVTjDf0so5arRPu7fMptKUqwOOFKUoBSlKAluzViw94LebLPgJ8GfkHP3Qeu076VenslCVIgjQjpXy+rl2a7Si4Fw+IaCO7auk7dLVw/y9G5bHTaFc0XP4kdNgeJQt3uaiyTev+ycoOLLdZcIWXN9wkx3h/hA9T+QHPSJ4/wAX+BmtjRxo3VT09fpVMu3yxmtFG3c+MtC3xTGI27UKXGSPpRWNIiNI6V5Ub2c7QjFgWbxi+NEc/wCMOSMf+J0P3tjrvx9oOOZJtrvsT+BX+9anQmp7JNhi1vK33+fhzz6jt452tthPhsnxHXwuHykEcpAJMHnI1rdwLjy44ZGhcSPYXgOY6XANxz3HSvnzuWMmlu4VIIJBBkEGCCNiDyNT/do7Oyzknjdff72Oi5dn79j6aRXlcnAePDHDI8DEgegvgcx0udRz3FQ/aDj8TbtnyJ/L0qBuJ7ewdasWt/d9/n4c8+ocf4+ADbtnyJ/IeX1qrMxJk0ZiTJrGrSlSVNZI4O+vql5U256cl1GSLJAHPSrrjMYMHh1UeOIUefM+gqscERfih38NsZz7bD3MCtXE+INfuFz6AdByFeKkN5NJ6ImWdz7lbzqR6c+C7EtX/rtOa45YkkyTqTWNKVIKZvPiyQ4HgkvXltu6oG0BYwCeSk8pq+LgPg9wjKRoR+uVfM6vXZftKuIVcNiGAuDu2bp59LVw/Rvb1h3NJzWa5HR4HiFO3k6c1ltc/RkpWCWQCW5ms7xCMVYgMpggkSDWHx1/mX5iqzJndbUXzM6i+NcbWwsDVz+HnTjPG1sr3SCx25x51Sb99nYsxkmpdvb7fxS0OexfF1brdUn8b/r8nt7Es7ZiST151fuzPahcWq4fEtF0aWrp59Ef+9fPK9VoqfUpKccjkLS+q29XeJ5569p9RxGHa2xVhBH6+Va64+zHahMUq4bEtluDS1dPPojmtfaLif7ITbI/edOnnVXKjJS2Tv6WJ0J0N83klqa+NcaWwsDVzsOnmapN++zsWYyTS/fZ2LMZJrXVlRoqmu04bEsSnez6orRClKVvKsUpSgFKUoBSlKA2XsQzmWYsYAkmdAIA+QFa6UoZbb1PQazvX2dizEsxMknUkncmtdKDPkKUpQwZW7hUgqSCDII0II2IPI0uXCxLMZJMk9SaxpQznyFKUoYMxcIBHI7+cbVhSlDLbYpSlDApSlAbmxdwmS7EnmWNeftL/wAzfM1qpWMke95LrN+HX4lxFZjDEKSeQJida77XCEhM7kFiQQMpyxMTr5fjUTXtYcW9HkbadWEenHaff3fviSGGwNp1nOVOYjUCIClgTrPKK6xwO1Im7oS0nSABMc+cfjUHSvLjJ6M2Qr0or4qafiyXPCUD2h8Q9+ZOndgSOe9beIYLOyM943GZxbLEgwoJRTM/yqKg69psy6zPvFLJrd69r7Pz9yZ/9ktcrukiD3Y1y6b7nMY5d3ly58Xw1Etlg8mYy92QJIkwT0A061HTXlFGXWYnXotPKnl4sUpSthDFKUoBSlKAUpSgFKUoBSlKAUpSgFKUoBSlKAUpSgFKUoBSlKAUpSgFKUoBSlKAUpSgFKUoBSlKAUpSgP/Z"/>
          <p:cNvSpPr>
            <a:spLocks noChangeAspect="1" noChangeArrowheads="1"/>
          </p:cNvSpPr>
          <p:nvPr/>
        </p:nvSpPr>
        <p:spPr bwMode="auto">
          <a:xfrm>
            <a:off x="1585913"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47112" name="Picture 8" descr="http://t1.gstatic.com/images?q=tbn:ANd9GcRgrQgSm-xlnhtdnwLTMU5pcUuDvu67G-nt9a2AfW5X53JWqhzMPg"/>
          <p:cNvPicPr>
            <a:picLocks noChangeAspect="1" noChangeArrowheads="1"/>
          </p:cNvPicPr>
          <p:nvPr/>
        </p:nvPicPr>
        <p:blipFill>
          <a:blip r:embed="rId4" cstate="print"/>
          <a:srcRect/>
          <a:stretch>
            <a:fillRect/>
          </a:stretch>
        </p:blipFill>
        <p:spPr bwMode="auto">
          <a:xfrm>
            <a:off x="8304212" y="709921"/>
            <a:ext cx="3733800" cy="28897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54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065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Lst>
      </p:bldP>
      <p:bldP spid="70659"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0659"/>
                        </p:tgtEl>
                        <p:attrNameLst>
                          <p:attrName>style.visibility</p:attrName>
                        </p:attrNameLst>
                      </p:cBhvr>
                      <p:to>
                        <p:strVal val="visible"/>
                      </p:to>
                    </p:set>
                  </p:childTnLst>
                </p:cTn>
              </p:par>
            </p:tnLst>
          </p:tmpl>
        </p:tmplLst>
      </p:b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293812" y="412351"/>
            <a:ext cx="7772400" cy="914400"/>
          </a:xfrm>
        </p:spPr>
        <p:txBody>
          <a:bodyPr>
            <a:normAutofit/>
          </a:bodyPr>
          <a:lstStyle/>
          <a:p>
            <a:pPr eaLnBrk="1" hangingPunct="1"/>
            <a:r>
              <a:rPr lang="en-US" sz="4800" dirty="0" smtClean="0"/>
              <a:t>Transformers</a:t>
            </a:r>
            <a:endParaRPr lang="en-CA" sz="4400" dirty="0"/>
          </a:p>
        </p:txBody>
      </p:sp>
      <p:sp>
        <p:nvSpPr>
          <p:cNvPr id="71683" name="Rectangle 3"/>
          <p:cNvSpPr>
            <a:spLocks noGrp="1" noChangeArrowheads="1"/>
          </p:cNvSpPr>
          <p:nvPr>
            <p:ph idx="1"/>
          </p:nvPr>
        </p:nvSpPr>
        <p:spPr>
          <a:xfrm>
            <a:off x="88950" y="1569638"/>
            <a:ext cx="11796661" cy="4572000"/>
          </a:xfrm>
        </p:spPr>
        <p:txBody>
          <a:bodyPr/>
          <a:lstStyle/>
          <a:p>
            <a:pPr eaLnBrk="1" hangingPunct="1"/>
            <a:r>
              <a:rPr lang="en-US" sz="4800" dirty="0" smtClean="0"/>
              <a:t>AC transformers </a:t>
            </a:r>
          </a:p>
          <a:p>
            <a:pPr lvl="1" eaLnBrk="1" hangingPunct="1"/>
            <a:r>
              <a:rPr lang="en-US" sz="4400" dirty="0"/>
              <a:t>C</a:t>
            </a:r>
            <a:r>
              <a:rPr lang="en-US" sz="4400" dirty="0" smtClean="0"/>
              <a:t>hange voltage</a:t>
            </a:r>
          </a:p>
          <a:p>
            <a:pPr lvl="1" eaLnBrk="1" hangingPunct="1"/>
            <a:r>
              <a:rPr lang="en-US" sz="4400" dirty="0"/>
              <a:t>C</a:t>
            </a:r>
            <a:r>
              <a:rPr lang="en-US" sz="4400" dirty="0" smtClean="0"/>
              <a:t>an step-up( </a:t>
            </a:r>
            <a:r>
              <a:rPr lang="en-US" sz="4400" b="1" dirty="0" smtClean="0">
                <a:solidFill>
                  <a:srgbClr val="FFFF00"/>
                </a:solidFill>
              </a:rPr>
              <a:t>increases voltage</a:t>
            </a:r>
            <a:r>
              <a:rPr lang="en-US" sz="4400" dirty="0" smtClean="0"/>
              <a:t>)</a:t>
            </a:r>
          </a:p>
          <a:p>
            <a:pPr lvl="1" eaLnBrk="1" hangingPunct="1">
              <a:buNone/>
            </a:pPr>
            <a:r>
              <a:rPr lang="en-US" sz="4400" dirty="0" smtClean="0"/>
              <a:t>			 or </a:t>
            </a:r>
          </a:p>
          <a:p>
            <a:pPr lvl="1" eaLnBrk="1" hangingPunct="1">
              <a:buNone/>
            </a:pPr>
            <a:r>
              <a:rPr lang="en-US" sz="4400" dirty="0" smtClean="0"/>
              <a:t>step-down (</a:t>
            </a:r>
            <a:r>
              <a:rPr lang="en-US" sz="4400" b="1" dirty="0" smtClean="0">
                <a:solidFill>
                  <a:srgbClr val="FFFF00"/>
                </a:solidFill>
              </a:rPr>
              <a:t>decreases voltage</a:t>
            </a:r>
            <a:r>
              <a:rPr lang="en-US" sz="4400" dirty="0" smtClean="0"/>
              <a:t>)</a:t>
            </a:r>
          </a:p>
          <a:p>
            <a:pPr lvl="1" eaLnBrk="1" hangingPunct="1">
              <a:buNone/>
            </a:pPr>
            <a:endParaRPr lang="en-US" dirty="0" smtClean="0"/>
          </a:p>
          <a:p>
            <a:pPr eaLnBrk="1" hangingPunct="1"/>
            <a:r>
              <a:rPr lang="en-US" dirty="0" smtClean="0"/>
              <a:t>Read page 329</a:t>
            </a:r>
          </a:p>
          <a:p>
            <a:pPr eaLnBrk="1" hangingPunct="1"/>
            <a:endParaRPr lang="en-CA" dirty="0" smtClean="0"/>
          </a:p>
        </p:txBody>
      </p:sp>
      <p:pic>
        <p:nvPicPr>
          <p:cNvPr id="102404" name="Picture 2" descr="http://micro.magnet.fsu.edu/electromag/electricity/images/inductance/faraday.jpg"/>
          <p:cNvPicPr>
            <a:picLocks noChangeAspect="1" noChangeArrowheads="1"/>
          </p:cNvPicPr>
          <p:nvPr/>
        </p:nvPicPr>
        <p:blipFill>
          <a:blip r:embed="rId2" cstate="print"/>
          <a:srcRect/>
          <a:stretch>
            <a:fillRect/>
          </a:stretch>
        </p:blipFill>
        <p:spPr bwMode="auto">
          <a:xfrm>
            <a:off x="7618413" y="3581400"/>
            <a:ext cx="4419600" cy="3215476"/>
          </a:xfrm>
          <a:prstGeom prst="rect">
            <a:avLst/>
          </a:prstGeom>
          <a:ln>
            <a:noFill/>
          </a:ln>
          <a:effectLst>
            <a:softEdge rad="112500"/>
          </a:effectLst>
        </p:spPr>
      </p:pic>
      <p:pic>
        <p:nvPicPr>
          <p:cNvPr id="26625" name="Picture 1"/>
          <p:cNvPicPr>
            <a:picLocks noChangeAspect="1" noChangeArrowheads="1"/>
          </p:cNvPicPr>
          <p:nvPr/>
        </p:nvPicPr>
        <p:blipFill>
          <a:blip r:embed="rId3" cstate="print"/>
          <a:srcRect/>
          <a:stretch>
            <a:fillRect/>
          </a:stretch>
        </p:blipFill>
        <p:spPr bwMode="auto">
          <a:xfrm>
            <a:off x="5407897" y="0"/>
            <a:ext cx="6781798" cy="3018360"/>
          </a:xfrm>
          <a:prstGeom prst="rect">
            <a:avLst/>
          </a:prstGeom>
          <a:ln>
            <a:noFill/>
          </a:ln>
          <a:effectLst>
            <a:softEdge rad="112500"/>
          </a:effectLst>
        </p:spPr>
      </p:pic>
    </p:spTree>
    <p:extLst>
      <p:ext uri="{BB962C8B-B14F-4D97-AF65-F5344CB8AC3E}">
        <p14:creationId xmlns:p14="http://schemas.microsoft.com/office/powerpoint/2010/main" val="354700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168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Lst>
      </p:bldP>
      <p:bldP spid="71683" grpId="1"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1683"/>
                        </p:tgtEl>
                        <p:attrNameLst>
                          <p:attrName>style.visibility</p:attrName>
                        </p:attrNameLst>
                      </p:cBhvr>
                      <p:to>
                        <p:strVal val="visible"/>
                      </p:to>
                    </p:set>
                  </p:childTnLst>
                </p:cTn>
              </p:par>
            </p:tnLst>
          </p:tmpl>
        </p:tmplLst>
      </p:b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609600"/>
            <a:ext cx="7772400" cy="914400"/>
          </a:xfrm>
        </p:spPr>
        <p:txBody>
          <a:bodyPr>
            <a:normAutofit/>
          </a:bodyPr>
          <a:lstStyle/>
          <a:p>
            <a:pPr algn="ctr"/>
            <a:r>
              <a:rPr lang="en-US" sz="4400" dirty="0" smtClean="0"/>
              <a:t>Motors vs. Generators</a:t>
            </a:r>
            <a:endParaRPr lang="en-US" sz="4400" dirty="0"/>
          </a:p>
        </p:txBody>
      </p:sp>
      <p:sp>
        <p:nvSpPr>
          <p:cNvPr id="3" name="Content Placeholder 2"/>
          <p:cNvSpPr>
            <a:spLocks noGrp="1"/>
          </p:cNvSpPr>
          <p:nvPr>
            <p:ph idx="1"/>
          </p:nvPr>
        </p:nvSpPr>
        <p:spPr>
          <a:xfrm>
            <a:off x="-1" y="1905000"/>
            <a:ext cx="12188825" cy="4267200"/>
          </a:xfrm>
        </p:spPr>
        <p:txBody>
          <a:bodyPr>
            <a:normAutofit/>
          </a:bodyPr>
          <a:lstStyle/>
          <a:p>
            <a:r>
              <a:rPr lang="en-US" sz="4400" dirty="0" smtClean="0"/>
              <a:t>A motor converts </a:t>
            </a:r>
            <a:r>
              <a:rPr lang="en-US" sz="4400" b="1" dirty="0" smtClean="0">
                <a:solidFill>
                  <a:srgbClr val="FFFF00"/>
                </a:solidFill>
              </a:rPr>
              <a:t>electrical</a:t>
            </a:r>
            <a:r>
              <a:rPr lang="en-US" sz="4400" dirty="0" smtClean="0"/>
              <a:t> energy into </a:t>
            </a:r>
            <a:r>
              <a:rPr lang="en-US" sz="4400" b="1" dirty="0" smtClean="0">
                <a:solidFill>
                  <a:srgbClr val="FFFF00"/>
                </a:solidFill>
              </a:rPr>
              <a:t>mechanical</a:t>
            </a:r>
            <a:r>
              <a:rPr lang="en-US" sz="4400" dirty="0" smtClean="0"/>
              <a:t> energy</a:t>
            </a:r>
          </a:p>
          <a:p>
            <a:endParaRPr lang="en-US" sz="4400" dirty="0" smtClean="0"/>
          </a:p>
          <a:p>
            <a:r>
              <a:rPr lang="en-US" sz="4400" dirty="0" smtClean="0"/>
              <a:t>A generator converts </a:t>
            </a:r>
            <a:r>
              <a:rPr lang="en-US" sz="4400" b="1" dirty="0" smtClean="0">
                <a:solidFill>
                  <a:srgbClr val="FFFF00"/>
                </a:solidFill>
              </a:rPr>
              <a:t>mechanical </a:t>
            </a:r>
            <a:r>
              <a:rPr lang="en-US" sz="4400" dirty="0" smtClean="0"/>
              <a:t>energy into </a:t>
            </a:r>
            <a:r>
              <a:rPr lang="en-US" sz="4400" b="1" dirty="0" smtClean="0">
                <a:solidFill>
                  <a:srgbClr val="FFFF00"/>
                </a:solidFill>
              </a:rPr>
              <a:t>electrical </a:t>
            </a:r>
            <a:r>
              <a:rPr lang="en-US" sz="4400" dirty="0" smtClean="0"/>
              <a:t>energy</a:t>
            </a:r>
            <a:endParaRPr lang="en-US" sz="4400" dirty="0"/>
          </a:p>
        </p:txBody>
      </p:sp>
    </p:spTree>
    <p:extLst>
      <p:ext uri="{BB962C8B-B14F-4D97-AF65-F5344CB8AC3E}">
        <p14:creationId xmlns:p14="http://schemas.microsoft.com/office/powerpoint/2010/main" val="346499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812" y="533400"/>
            <a:ext cx="7772400" cy="914400"/>
          </a:xfrm>
        </p:spPr>
        <p:txBody>
          <a:bodyPr>
            <a:normAutofit/>
          </a:bodyPr>
          <a:lstStyle/>
          <a:p>
            <a:pPr algn="ctr"/>
            <a:r>
              <a:rPr lang="en-US" sz="5400" dirty="0" smtClean="0"/>
              <a:t>Your Task</a:t>
            </a:r>
            <a:endParaRPr lang="en-US" sz="5400" dirty="0"/>
          </a:p>
        </p:txBody>
      </p:sp>
      <p:sp>
        <p:nvSpPr>
          <p:cNvPr id="3" name="Content Placeholder 2"/>
          <p:cNvSpPr>
            <a:spLocks noGrp="1"/>
          </p:cNvSpPr>
          <p:nvPr>
            <p:ph idx="1"/>
          </p:nvPr>
        </p:nvSpPr>
        <p:spPr>
          <a:xfrm>
            <a:off x="227012" y="1676400"/>
            <a:ext cx="7772400" cy="4572000"/>
          </a:xfrm>
        </p:spPr>
        <p:txBody>
          <a:bodyPr>
            <a:normAutofit/>
          </a:bodyPr>
          <a:lstStyle/>
          <a:p>
            <a:pPr eaLnBrk="1" hangingPunct="1"/>
            <a:r>
              <a:rPr lang="en-US" sz="4400" dirty="0" smtClean="0"/>
              <a:t>Check &amp; Reflect </a:t>
            </a:r>
          </a:p>
          <a:p>
            <a:pPr eaLnBrk="1" hangingPunct="1">
              <a:buFontTx/>
              <a:buNone/>
            </a:pPr>
            <a:r>
              <a:rPr lang="en-US" sz="4400" dirty="0" smtClean="0"/>
              <a:t>	p 331  # 1-8</a:t>
            </a:r>
            <a:endParaRPr lang="en-CA" sz="4400" dirty="0" smtClean="0"/>
          </a:p>
          <a:p>
            <a:endParaRPr lang="en-US" sz="4400" dirty="0"/>
          </a:p>
        </p:txBody>
      </p:sp>
      <p:pic>
        <p:nvPicPr>
          <p:cNvPr id="5122" name="Picture 2" descr="http://www.green-lantern-electric.com/images/electricit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012" y="2286000"/>
            <a:ext cx="7543800" cy="36957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25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3412" y="0"/>
            <a:ext cx="7772400" cy="914400"/>
          </a:xfrm>
        </p:spPr>
        <p:txBody>
          <a:bodyPr/>
          <a:lstStyle/>
          <a:p>
            <a:r>
              <a:rPr lang="en-CA" dirty="0" smtClean="0"/>
              <a:t>Quiz</a:t>
            </a:r>
            <a:endParaRPr lang="en-CA" dirty="0"/>
          </a:p>
        </p:txBody>
      </p:sp>
      <p:sp>
        <p:nvSpPr>
          <p:cNvPr id="3" name="Content Placeholder 2"/>
          <p:cNvSpPr>
            <a:spLocks noGrp="1"/>
          </p:cNvSpPr>
          <p:nvPr>
            <p:ph idx="1"/>
          </p:nvPr>
        </p:nvSpPr>
        <p:spPr>
          <a:xfrm>
            <a:off x="1827212" y="914400"/>
            <a:ext cx="8153400" cy="5638800"/>
          </a:xfrm>
        </p:spPr>
        <p:txBody>
          <a:bodyPr/>
          <a:lstStyle/>
          <a:p>
            <a:pPr marL="514350" indent="-514350">
              <a:buAutoNum type="arabicParenR"/>
            </a:pPr>
            <a:r>
              <a:rPr lang="en-CA" dirty="0" smtClean="0"/>
              <a:t>What are the parts of a motor, in alphabetical order?</a:t>
            </a:r>
          </a:p>
          <a:p>
            <a:pPr marL="514350" indent="-514350">
              <a:buAutoNum type="arabicParenR"/>
            </a:pPr>
            <a:r>
              <a:rPr lang="en-CA" dirty="0" smtClean="0"/>
              <a:t>What is the function of the </a:t>
            </a:r>
            <a:r>
              <a:rPr lang="en-CA" dirty="0" err="1" smtClean="0"/>
              <a:t>commutator</a:t>
            </a:r>
            <a:endParaRPr lang="en-CA" dirty="0" smtClean="0"/>
          </a:p>
          <a:p>
            <a:pPr marL="514350" indent="-514350">
              <a:buAutoNum type="arabicParenR"/>
            </a:pPr>
            <a:r>
              <a:rPr lang="en-CA" dirty="0" smtClean="0"/>
              <a:t>Motors convert </a:t>
            </a:r>
            <a:r>
              <a:rPr lang="en-CA" u="sng" dirty="0" smtClean="0"/>
              <a:t>			</a:t>
            </a:r>
            <a:r>
              <a:rPr lang="en-CA" dirty="0" smtClean="0"/>
              <a:t> energy into </a:t>
            </a:r>
            <a:r>
              <a:rPr lang="en-CA" u="sng" dirty="0" smtClean="0"/>
              <a:t>			</a:t>
            </a:r>
            <a:r>
              <a:rPr lang="en-CA" dirty="0" smtClean="0"/>
              <a:t>energy.</a:t>
            </a:r>
          </a:p>
          <a:p>
            <a:pPr marL="514350" indent="-514350">
              <a:buAutoNum type="arabicParenR"/>
            </a:pPr>
            <a:r>
              <a:rPr lang="en-CA" dirty="0" smtClean="0"/>
              <a:t>Generators convert </a:t>
            </a:r>
            <a:r>
              <a:rPr lang="en-CA" u="sng" dirty="0" smtClean="0"/>
              <a:t>			</a:t>
            </a:r>
            <a:r>
              <a:rPr lang="en-CA" dirty="0" smtClean="0"/>
              <a:t> energy into </a:t>
            </a:r>
            <a:r>
              <a:rPr lang="en-CA" u="sng" dirty="0" smtClean="0"/>
              <a:t>			</a:t>
            </a:r>
            <a:r>
              <a:rPr lang="en-CA" dirty="0" smtClean="0"/>
              <a:t> energy</a:t>
            </a:r>
          </a:p>
          <a:p>
            <a:pPr marL="514350" indent="-514350">
              <a:buAutoNum type="arabicParenR"/>
            </a:pPr>
            <a:r>
              <a:rPr lang="en-CA" dirty="0" smtClean="0"/>
              <a:t>What are the 4 types of energy</a:t>
            </a:r>
          </a:p>
          <a:p>
            <a:pPr marL="514350" indent="-514350">
              <a:buAutoNum type="arabicParenR"/>
            </a:pPr>
            <a:r>
              <a:rPr lang="en-CA" dirty="0" smtClean="0"/>
              <a:t>Compare Parallel and Series Circuits</a:t>
            </a:r>
            <a:endParaRPr lang="en-CA" dirty="0"/>
          </a:p>
        </p:txBody>
      </p:sp>
    </p:spTree>
    <p:extLst>
      <p:ext uri="{BB962C8B-B14F-4D97-AF65-F5344CB8AC3E}">
        <p14:creationId xmlns:p14="http://schemas.microsoft.com/office/powerpoint/2010/main" val="25220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208212" y="457200"/>
            <a:ext cx="7772400" cy="914400"/>
          </a:xfrm>
        </p:spPr>
        <p:txBody>
          <a:bodyPr>
            <a:normAutofit/>
          </a:bodyPr>
          <a:lstStyle/>
          <a:p>
            <a:pPr algn="ctr" eaLnBrk="1" hangingPunct="1"/>
            <a:r>
              <a:rPr lang="en-US" sz="4800" dirty="0" smtClean="0"/>
              <a:t>Measuring Energy</a:t>
            </a:r>
            <a:endParaRPr lang="en-CA" sz="4400" dirty="0"/>
          </a:p>
        </p:txBody>
      </p:sp>
      <p:sp>
        <p:nvSpPr>
          <p:cNvPr id="72707" name="Rectangle 3"/>
          <p:cNvSpPr>
            <a:spLocks noGrp="1" noChangeArrowheads="1"/>
          </p:cNvSpPr>
          <p:nvPr>
            <p:ph idx="1"/>
          </p:nvPr>
        </p:nvSpPr>
        <p:spPr>
          <a:xfrm>
            <a:off x="150811" y="1524000"/>
            <a:ext cx="12038013" cy="5105400"/>
          </a:xfrm>
        </p:spPr>
        <p:txBody>
          <a:bodyPr>
            <a:normAutofit/>
          </a:bodyPr>
          <a:lstStyle/>
          <a:p>
            <a:pPr eaLnBrk="1" hangingPunct="1"/>
            <a:r>
              <a:rPr lang="en-US" sz="4000" b="1" dirty="0" smtClean="0">
                <a:solidFill>
                  <a:srgbClr val="FFFF00"/>
                </a:solidFill>
              </a:rPr>
              <a:t>Power </a:t>
            </a:r>
          </a:p>
          <a:p>
            <a:pPr lvl="1" eaLnBrk="1" hangingPunct="1"/>
            <a:r>
              <a:rPr lang="en-US" sz="3600" i="1" dirty="0">
                <a:solidFill>
                  <a:srgbClr val="FFFF00"/>
                </a:solidFill>
              </a:rPr>
              <a:t>R</a:t>
            </a:r>
            <a:r>
              <a:rPr lang="en-US" sz="3600" i="1" dirty="0" smtClean="0">
                <a:solidFill>
                  <a:srgbClr val="FFFF00"/>
                </a:solidFill>
              </a:rPr>
              <a:t>ate</a:t>
            </a:r>
            <a:r>
              <a:rPr lang="en-US" sz="3600" dirty="0" smtClean="0"/>
              <a:t> at which energy is used measured in Watts (W)</a:t>
            </a:r>
          </a:p>
          <a:p>
            <a:pPr>
              <a:spcAft>
                <a:spcPts val="600"/>
              </a:spcAft>
              <a:buNone/>
            </a:pPr>
            <a:r>
              <a:rPr lang="en-US" sz="4000" dirty="0" smtClean="0"/>
              <a:t>	</a:t>
            </a:r>
            <a:r>
              <a:rPr lang="en-US" sz="6000" dirty="0"/>
              <a:t>P = E/t  or  P = I V</a:t>
            </a:r>
          </a:p>
          <a:p>
            <a:pPr eaLnBrk="1" hangingPunct="1">
              <a:buFontTx/>
              <a:buNone/>
            </a:pPr>
            <a:endParaRPr lang="en-US" dirty="0" smtClean="0"/>
          </a:p>
          <a:p>
            <a:pPr eaLnBrk="1" hangingPunct="1">
              <a:buFontTx/>
              <a:buNone/>
            </a:pPr>
            <a:r>
              <a:rPr lang="en-US" dirty="0" smtClean="0"/>
              <a:t>Sample Problems </a:t>
            </a:r>
          </a:p>
          <a:p>
            <a:pPr eaLnBrk="1" hangingPunct="1">
              <a:buFontTx/>
              <a:buNone/>
            </a:pPr>
            <a:r>
              <a:rPr lang="en-US" dirty="0" smtClean="0"/>
              <a:t>p 332 &amp; 333</a:t>
            </a:r>
            <a:endParaRPr lang="en-CA" dirty="0" smtClean="0"/>
          </a:p>
        </p:txBody>
      </p:sp>
      <p:pic>
        <p:nvPicPr>
          <p:cNvPr id="104452" name="Picture 2" descr="http://www.chemistryland.com/CHM107/Energy/SolarEnergy.jpg"/>
          <p:cNvPicPr>
            <a:picLocks noChangeAspect="1" noChangeArrowheads="1"/>
          </p:cNvPicPr>
          <p:nvPr/>
        </p:nvPicPr>
        <p:blipFill>
          <a:blip r:embed="rId3" cstate="print"/>
          <a:srcRect/>
          <a:stretch>
            <a:fillRect/>
          </a:stretch>
        </p:blipFill>
        <p:spPr bwMode="auto">
          <a:xfrm>
            <a:off x="7313612" y="3198586"/>
            <a:ext cx="4648200" cy="3430814"/>
          </a:xfrm>
          <a:prstGeom prst="rect">
            <a:avLst/>
          </a:prstGeom>
          <a:ln>
            <a:noFill/>
          </a:ln>
          <a:effectLst>
            <a:softEdge rad="112500"/>
          </a:effectLst>
        </p:spPr>
      </p:pic>
    </p:spTree>
    <p:extLst>
      <p:ext uri="{BB962C8B-B14F-4D97-AF65-F5344CB8AC3E}">
        <p14:creationId xmlns:p14="http://schemas.microsoft.com/office/powerpoint/2010/main" val="242862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270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270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270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270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270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2707"/>
                        </p:tgtEl>
                        <p:attrNameLst>
                          <p:attrName>style.visibility</p:attrName>
                        </p:attrNameLst>
                      </p:cBhvr>
                      <p:to>
                        <p:strVal val="visible"/>
                      </p:to>
                    </p:set>
                  </p:childTnLst>
                </p:cTn>
              </p:par>
            </p:tnLst>
          </p:tmpl>
        </p:tmplLst>
      </p:b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8812" y="792726"/>
            <a:ext cx="7772400" cy="914400"/>
          </a:xfrm>
        </p:spPr>
        <p:txBody>
          <a:bodyPr>
            <a:normAutofit/>
          </a:bodyPr>
          <a:lstStyle/>
          <a:p>
            <a:r>
              <a:rPr lang="en-US" sz="4800" dirty="0" smtClean="0"/>
              <a:t>Power Example</a:t>
            </a:r>
            <a:endParaRPr lang="en-US" sz="4800" dirty="0"/>
          </a:p>
        </p:txBody>
      </p:sp>
      <p:sp>
        <p:nvSpPr>
          <p:cNvPr id="3" name="Content Placeholder 2"/>
          <p:cNvSpPr>
            <a:spLocks noGrp="1"/>
          </p:cNvSpPr>
          <p:nvPr>
            <p:ph idx="1"/>
          </p:nvPr>
        </p:nvSpPr>
        <p:spPr>
          <a:xfrm>
            <a:off x="150812" y="1905000"/>
            <a:ext cx="10515602" cy="4267200"/>
          </a:xfrm>
        </p:spPr>
        <p:txBody>
          <a:bodyPr/>
          <a:lstStyle/>
          <a:p>
            <a:r>
              <a:rPr lang="en-US" sz="3600" dirty="0" smtClean="0"/>
              <a:t>A hair dryer has a power rating of 1000W. It is plugged into a 120-V outlet. What is the current flowing through the hair dryer?</a:t>
            </a:r>
          </a:p>
          <a:p>
            <a:pPr>
              <a:buNone/>
            </a:pPr>
            <a:endParaRPr lang="en-US" dirty="0"/>
          </a:p>
        </p:txBody>
      </p:sp>
      <p:pic>
        <p:nvPicPr>
          <p:cNvPr id="2050" name="Picture 2" descr="http://us.123rf.com/400wm/400/400/dragon_fang/dragon_fang0908/dragon_fang090800051/5439028-a-young-man-dressed-for-work-and-blowdrying-his-hair-isolated-against-a-white-backgroun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1612" y="2971800"/>
            <a:ext cx="5410200" cy="350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85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0"/>
            <a:ext cx="7772400" cy="914400"/>
          </a:xfrm>
        </p:spPr>
        <p:txBody>
          <a:bodyPr/>
          <a:lstStyle/>
          <a:p>
            <a:r>
              <a:rPr lang="en-US" dirty="0" smtClean="0"/>
              <a:t>Power Example 2</a:t>
            </a:r>
            <a:endParaRPr lang="en-US" dirty="0"/>
          </a:p>
        </p:txBody>
      </p:sp>
      <p:sp>
        <p:nvSpPr>
          <p:cNvPr id="3" name="Content Placeholder 2"/>
          <p:cNvSpPr>
            <a:spLocks noGrp="1"/>
          </p:cNvSpPr>
          <p:nvPr>
            <p:ph idx="1"/>
          </p:nvPr>
        </p:nvSpPr>
        <p:spPr>
          <a:xfrm>
            <a:off x="112712" y="1600200"/>
            <a:ext cx="11811000" cy="4267200"/>
          </a:xfrm>
        </p:spPr>
        <p:txBody>
          <a:bodyPr>
            <a:normAutofit/>
          </a:bodyPr>
          <a:lstStyle/>
          <a:p>
            <a:r>
              <a:rPr lang="en-US" sz="4000" dirty="0" smtClean="0"/>
              <a:t>A curling iron is plugged into a 110-V outlet. It uses 8.33-A of current. What is the power rating of the iron?</a:t>
            </a:r>
            <a:endParaRPr lang="en-US" sz="4000" dirty="0"/>
          </a:p>
        </p:txBody>
      </p:sp>
      <p:pic>
        <p:nvPicPr>
          <p:cNvPr id="6146" name="Picture 2" descr="http://pad2.whstatic.com/images/thumb/e/e6/Treat-a-Facial-Burn-from-a-Curling-Iron-to-Prevent-Scars-Step-3.jpg/670px-Treat-a-Facial-Burn-from-a-Curling-Iron-to-Prevent-Scars-Step-3.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82" r="17937"/>
          <a:stretch/>
        </p:blipFill>
        <p:spPr bwMode="auto">
          <a:xfrm>
            <a:off x="2513012" y="3200401"/>
            <a:ext cx="6934200" cy="34151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328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12038013" cy="5791200"/>
          </a:xfrm>
        </p:spPr>
        <p:txBody>
          <a:bodyPr/>
          <a:lstStyle/>
          <a:p>
            <a:r>
              <a:rPr lang="en-US" sz="4000" dirty="0" smtClean="0"/>
              <a:t>Power is also defined as the energy per unit time</a:t>
            </a:r>
          </a:p>
          <a:p>
            <a:pPr marL="0" indent="0">
              <a:buNone/>
            </a:pPr>
            <a:endParaRPr lang="en-US" sz="4000" dirty="0" smtClean="0"/>
          </a:p>
          <a:p>
            <a:pPr lvl="1">
              <a:buFont typeface="Wingdings" pitchFamily="2" charset="2"/>
              <a:buChar char="è"/>
            </a:pPr>
            <a:r>
              <a:rPr lang="en-US" sz="3600" dirty="0" smtClean="0">
                <a:sym typeface="Wingdings" pitchFamily="2" charset="2"/>
              </a:rPr>
              <a:t>Describes the amount of electrical energy converted to light, heat, sound and other forms</a:t>
            </a:r>
          </a:p>
          <a:p>
            <a:pPr lvl="1">
              <a:buFont typeface="Wingdings" pitchFamily="2" charset="2"/>
              <a:buChar char="è"/>
            </a:pPr>
            <a:r>
              <a:rPr lang="en-US" sz="3600" dirty="0" smtClean="0">
                <a:sym typeface="Wingdings" pitchFamily="2" charset="2"/>
              </a:rPr>
              <a:t> Power= energy ÷ time</a:t>
            </a:r>
          </a:p>
          <a:p>
            <a:pPr lvl="1">
              <a:buFont typeface="Wingdings" pitchFamily="2" charset="2"/>
              <a:buChar char="è"/>
            </a:pPr>
            <a:r>
              <a:rPr lang="en-US" sz="3600" dirty="0" smtClean="0">
                <a:sym typeface="Wingdings" pitchFamily="2" charset="2"/>
              </a:rPr>
              <a:t>P = E ÷ t</a:t>
            </a:r>
          </a:p>
          <a:p>
            <a:pPr>
              <a:buNone/>
            </a:pPr>
            <a:endParaRPr lang="en-US" sz="4000" dirty="0" smtClean="0">
              <a:sym typeface="Wingdings" pitchFamily="2" charset="2"/>
            </a:endParaRPr>
          </a:p>
          <a:p>
            <a:pPr algn="ctr">
              <a:buNone/>
            </a:pPr>
            <a:r>
              <a:rPr lang="en-US" sz="4000" dirty="0" smtClean="0">
                <a:solidFill>
                  <a:srgbClr val="FFFF00"/>
                </a:solidFill>
                <a:sym typeface="Wingdings" pitchFamily="2" charset="2"/>
              </a:rPr>
              <a:t>1 Watt = 1 Joule / 1 second</a:t>
            </a:r>
          </a:p>
          <a:p>
            <a:pPr>
              <a:buNone/>
            </a:pPr>
            <a:endParaRPr lang="en-US" sz="4000" dirty="0" smtClean="0">
              <a:sym typeface="Wingdings" pitchFamily="2" charset="2"/>
            </a:endParaRPr>
          </a:p>
          <a:p>
            <a:pPr>
              <a:buNone/>
            </a:pPr>
            <a:endParaRPr lang="en-US" dirty="0" smtClean="0">
              <a:sym typeface="Wingdings" pitchFamily="2" charset="2"/>
            </a:endParaRPr>
          </a:p>
        </p:txBody>
      </p:sp>
    </p:spTree>
    <p:extLst>
      <p:ext uri="{BB962C8B-B14F-4D97-AF65-F5344CB8AC3E}">
        <p14:creationId xmlns:p14="http://schemas.microsoft.com/office/powerpoint/2010/main" val="24744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4412" y="76200"/>
            <a:ext cx="7772400" cy="914400"/>
          </a:xfrm>
        </p:spPr>
        <p:txBody>
          <a:bodyPr/>
          <a:lstStyle/>
          <a:p>
            <a:r>
              <a:rPr lang="en-US" dirty="0" smtClean="0"/>
              <a:t>Example</a:t>
            </a:r>
            <a:endParaRPr lang="en-US" dirty="0"/>
          </a:p>
        </p:txBody>
      </p:sp>
      <p:sp>
        <p:nvSpPr>
          <p:cNvPr id="3" name="Content Placeholder 2"/>
          <p:cNvSpPr>
            <a:spLocks noGrp="1"/>
          </p:cNvSpPr>
          <p:nvPr>
            <p:ph idx="1"/>
          </p:nvPr>
        </p:nvSpPr>
        <p:spPr>
          <a:xfrm>
            <a:off x="0" y="1600200"/>
            <a:ext cx="12114212" cy="4267200"/>
          </a:xfrm>
        </p:spPr>
        <p:txBody>
          <a:bodyPr>
            <a:normAutofit/>
          </a:bodyPr>
          <a:lstStyle/>
          <a:p>
            <a:r>
              <a:rPr lang="en-US" sz="3600" dirty="0" smtClean="0"/>
              <a:t>A microwave oven has a power rating of 800 W. If you cook a roast in this oven for 30 minutes at high, how many joules of electrical energy are converted to heat by the microwave?</a:t>
            </a:r>
            <a:endParaRPr lang="en-US" sz="3600" dirty="0"/>
          </a:p>
        </p:txBody>
      </p:sp>
      <p:sp>
        <p:nvSpPr>
          <p:cNvPr id="4" name="AutoShape 2" descr="data:image/jpeg;base64,/9j/4AAQSkZJRgABAQAAAQABAAD/2wCEAAkGBxQTEhUUEhIVFRUWFRUZFxgXFxUVGxsVGRYXFxgYGBcYHCggHBolGx0XITEiJSkrLi4uGB8zODMsNygvLisBCgoKDg0OGhAQGzIlHiU3NDM1NzEsLDc1NDI3Li82NywzLDc3MCw0NDErLSwsLyw3Nzg3NDAsLC4uLTcxLzQ0N//AABEIAKYBMAMBIgACEQEDEQH/xAAcAAEAAgMBAQEAAAAAAAAAAAAABQYDBAcIAgH/xABOEAABAwIDAwYICwQIBQUAAAABAAIDBBEFEiEGMUEHE1FhcaEiMlJygZGxwRQjQlNigpKissLRCDND0xUXJGODo8PhJWRzs9IWNDWT4v/EABkBAQACAwAAAAAAAAAAAAAAAAACBAEDBf/EACoRAQACAQIDBwQDAAAAAAAAAAABAgMEERIhMRMiMkFRkaEFgdHwFFJh/9oADAMBAAIRAxEAPwDuKIiAiIgIiICIiAiIgIiICIiAiIgIiICIiD8J71+qJ2nwg1MGVhDJmObLA/yJ2asPYdWuHFrnDismz2KipgZLlyO1bIw745mEskjPW14cOu1+KCSUbtJV8zSVMvzcEz/sxud7lJKs8pchGF1YG98RjHbKRGO9yCQ2RpeaoaSPyKaBpv0iNoKll8xsygAbgAPUvpARVbazHZA9lFRWNZML5iMzaeHc6eQdzWne63YZzBcOFPCyIPfJlBu+Rxe9ziS5znOPEuJNtwvYWCDdREQEREBERAREQEREBERAREQEREBERAREQEREBERAREQEREBFqVOJwxvZHJKxj33yNe4NL7bwy/jEcQNQttAVdlb8FrA8aQVjmtk6GVYaGxv6hIwBhJ+UyMb3KxLVxSgZPE+KS+V7bXBsQd4c08HA2IPAgFBtKr8oWsEEfztdQs9AqGPPc0qYwOokdEBOLSsJZIbZQ5zdOcYPIeLOAubZrHUFYccwkzyUrg4NbBUCZw1u60UrGtH1ng+hBLKu7X7TCkayOJvO1c5yU8I3ud5breLG3e53QFYJXWaSATYE2G824DrVR2I2afG+SurBetqblwvmEERN2wMPULXI3kdVyEjsjs58EY90j+dqp3Z6iY73v4NHRG0aNbuA7VPooLGtr6SmdzckuaY7oYg6aUnqjjBcO02CCdRQOB4rVVEmZ9EaanynKZntMznaW+KZcMbbNfM697aKeQEREBERAREQEREBERAREQEREBERAREQEREBERAREQEREGrieGxVEZiniZLGd7XtDh1Gx4jpVOdydGDXDcQqqPojLvhEI/wpb95KvEkzW+M4DtICjaraSjj/AHlZTs86aMe1yCvx4ritL/7qkZWRD+LRnLIAPKp5CMx3+IfQrHgeOQVbC+CTNlNntILXsd5MkbgHNPUQouflBwxm+vpz5rw/8N1DzcrmDsJIqczjvywzXNt1yWC/rQX5Fy6q5dcOabNjqpOtscYH3pAe5R8/L7T2+Lop3ec5jPZmQdhWtiMkjYnmFgkkDTkY52QOdwBdY2C4jP8AtBP1yUDR0Zpie4RhRtTy91p/d09M3zhK/wBjwg6uNmq2q1r64sYbf2eivCzsdOfjXg8bZRop/BNn6akblpoGRDiWjwndb3m7nHrJK89yctWKv8TmW+ZCT+IlajuUzHHbp5PRTQ+3mroPUSLynLyh40NXVU4/w2D8i+8L5WsUila91SZWg+FG9rMrhxBIbcdoKD1Sig9jtqYMRp2zwHqew+Mx/FrvceIU4gIiICIiAiIgIiICIiAqVj3Knh1JK+GWV5ljNntbFIbHfa5AB9BV1XmnbOja7H6xr2hw8F1nC4uY4jfXtQX+Xl6oB4sFWe1kIH/dWF3LpEf3WH1L+0tHsDlT4aZjPEY1vmtA9iyoLMeWmd3iYQ/601v9JfLuVyvPi4ZG3zp7+wBVd9QweM9o7SB7VrPxeAb5o/tA+xBa38qGKHxaWjb5zpHexy1ZeUHGXbjRM7GSH8RKqkm0lMP4l+xrj7lrybXQDcJHdjR7yEFkqNqMafvxBjB0MhjHfkv3rcp9ssXaLGtid1mnZf7tgqQ7bFm5sLyeAJA9l1sxYnWP/d4dO7sZK72MQW6ba7FnH/5BrfNpofzXWCTaHE3eNicv1YoGfhYoWPDcYf4mHlvnDL+J4W3Dsljb/wCBFH5z4vc4oE09a83dild9WZzB6m6LTnw2R/7ytrHjodM53tUoOTzGj/Hpm/W/SMrPFyXYofHroG+aZD/phBWTstAdXGRx63/7L7Gy9N5BP1nfqrT/AFR1p8bE7ea2T/yC/RyPVXHFXfZk/mIKyzZymH8Ielzz71nbg8A/gx+loPtU8eRyp4Yo77En8xfDuR2r4Yn6xKPzlBFx0UbfFjYOxjR7AtLaQ2pZeHggetwC19stkK3DWRzS1Yka6QMGV8twbF2ocLWsDxWTa8/2V/az8QQRfJ1Qh8kkjgCGNDRcXF3H9B3q/NgaNzWjsAUFsJS5KRp4yOc4+vKO4X9KsKAl0RAWnW4VDNpJEx3XYB3ocNQtxfoQc02H2rmwur5xl3Mvkmjvo9gOo6nDeDwPUSD6vwbFYqqCOeB4fHI3M0+0EcCDcEcCCvIVBEJKt1xduaQnrGo966FybbWnCqjmZnXoZ3bz/BkOgd5p3HqAPAgh6IRfjXAgEG4OoI6F+oCIiAiIgIiICIiAvPfKFT5NoZj87BG71RsZ+RehFwzlghy41Sv4SUpb6Wul/UIIDFJiyGRzd7WOI7bb1qbJcmVRiNMypNW1jHl4AcHyOBa4tNxoN46VIVUWZj2+U1w9YIV15DJw7CwL+JNK09V8r/zd6CApOQtg/e1zndTIQ37znn2KYpORfD2+O+ok857Wj7rAe9XHFY6h9RTNicWQgvkncMt3ZMojh13BxcSeph1Uugp9JyY4XHupA7z3yP7i6ymKXZWij1ZRUzT08zHf1kXUwiD4iha3xWtb5oA9iTTBtsxtc2HST0AcT+ijdpsRlp6aSWCndUSNGkbTYnpOmpA32GpUfsJiTKumZUc4JJyLTXFjFIbF8LWfIaDYDygASSdUFlWnheKRVDC+F2dge5mYAhpc02dkJFnNvpmFxodVSuVOWTPSMlc+PDpJMtW+M2OpAY2R3yYzxPb0BXymgZGxrI2taxrQGtaAAGgWAA6LIMqKmHa81dWKXDxzjGkGpqgLxxsGpZGdzpHagHcN4BsbXNBqYiyUhphe1rhIwuDhdro81pGniDlJII4gcLrbREBFGYrJUc5TsgDQ10hM73C4bEwXyAXHhvJAB4WJUmg5ry+R3w6M+TVRn/LlHvXO9tXWp+17feV0jl2P/Dox01UQ+5Iua7ZMzMiZ5UzR3Ee9BasHgyQRM8mNgPbYX71Cs2nlffmqCeUAkZmhxBINjYtYVZSrFyOj/hUB8p0x/wA549ynSvFOyvqc/Y04tnP48UrnbsIqvS2UD1mJbTP6TduwqQdrwPaAu1ItvYw58/Ur+UQ4bjNXiFLEZp6ARxggZjMw6k2AytN+5b9HXF1O2Zzct485G+wy5vYt7l0qc4o6Nu+WUvPVb4tp++/1KE2snEVHIBpdoYB22b7LrTeIidodHTZLZMcWso+ycV3Pd0AD1m59isM8LXtLXC4O9R2zcOWEHyiT7h7FJTPytc7oBPqF1FvW/kQ2+eJW4ZNmkaS8U8m8tDWucY3fQs0kHhu3Wt3Neef2csKz1k9QRpDEGjz5Tv8Astd616GQEREBERAREQEREBce5dobVOGy/SmYfTzdvzLsK5f+0DCfgVPMB+5q4yeppa8X+1lHpQUdWLkMkDY62H5upzW6ntLQfTk7lXVK8ks2TEq2L5yGOQfUIafxlB1xa2JVZijc8RSSkWsyMBz3Em2gJA9ZWyiDHTyFzGuc0sJaCWmxLSRctJBIuN2iyLTdicQnFOXESujMjW5X2LA7KSH2y3Btpe+o0W4gxzyFrXODS4hpIa21yQL2F+J3Kl8luaaOor5LCSsnJcwaBjYiY2st5W+53nS6vCj8Ow1lO6dzDlZLJzpadA2QtAkIPAOIDu0uPFBXuUmOWeOChh8E1kuR8nBkUY5x/wBYgaDjYq1UNK2KNkTL5Y2NY3MS45WgNFyd5sFBV+1OG52GSsp88Ty5tpWnK4sdGb5SfkucLH3KRw3aClqDaCphlPkskaXfZvdBU8MoGUeN8xRtyQz0hmnjHiNc2RzY3s8k3uMo01PVa/qMp8JDauapJuZIoYx1Bhkc71lzfsqTQY3TtDwwubnc1zg24uWtIDiBvIBc3XrCyKJxvDHyOglhc1ssEmYZr2dG4ZZYnW1s4WPU5rTwUsgIigNn8KqIKirMkxlp5pBLCHEl8bnX5yPX5A8G1v1QVTl1d/ZaVvlVkZ9TJB71z3aDWakb0ztPoBbf2q68uk/h4dFwdM9x+qYmj8TlTMU1rKMfTefw/ogtkwOV1t9jbtsorZja7EMPpmU/9HtkZHmsQ45jme55vlLr6uO4KYRZiZjohkx1yRtaNxnLG5v7/DZmdYeT3OjatqDlqoj40NQ36sbh+O/ctVYZqSN3jRsd2tB9oU+1srTocM+XyganHW4nioqGNe2KGEBgfa99RqASAS55O/5KjeUaqvzMDdSTnI+638yt1JQRRk83Gxma18rQ29t25c/mm+EYg9+9rCbdFm+CPWdVCZ3ndapWKVisdIS8EQa1rRuaAPUFq45Llgf1i3rNlvKF2oecjGDUudu6bf7kLCTt/IDhPM4YJSPCqJXv3WORvxbR2eC4jzl0pR+z2GimpYIB/CijZ6WtAJ9JuVIICIiAiIgIiICIiAqXyx0XO4PVAb2tZIPqSNcfug+tXRRm01Hz1HUxfOQSs+0xwCDgOGzZ4o3eUxpPbYX71ubH1HNY3TnhNDJGe0Bzh3hqhdlJc1Kz6OZvqcbd1llrJ+Zq6Ce9gypYHH6LnNv3B3rQegnE2Nhc20G7XtWGike6NrpI+beQC5mYPyu4jM3Q9q/a2rjhaXyyMjYN7nuDWjtJ0WLDcUhqGl0E0crQbExva8A9BynQoNtERBE7T4/FQ076iY+C3RrRve8+KxvWe4AnguRGGsxd3PV0joqYm8dOw5QW7wSPzOuTrawssePbRw4liR56ZjaOmuImPcGiR4Ns+u8Ei/mho4lXKnqWPF43tePouDvYuZr9XfH3Ke63p8MW52RcGytGwZRTRkfSbnPrdcrTxDYakk1awwu4OjJFiN3gm49QCscgNjbfY27baKq4fttAKaN08nx2Wz2BpL87dHEt3DdfgFy8ds9u9SZmfut2jHHK0Q3cL2ir8LIFUXVtHxkGssQ6Tc3I6iSOsbl1TC8SiqImTQPEkbxdrh3gjeCDoQdQVQ6SpZNG17CHMe246weBB9RCq9LUz4LOZoWuloJHAyxA3MZOmZt9xHA7iPBPArqaTXTeeDJ1VM+n4Y4q9Hb0ULz/AMOp45KSqLIpNTJG1peW+S0uuI3X0N2ki1tDqpaniyNa0FzsoAu4lzjYWu5x1J6yumqNSsfUc9EImRczqZnvc7MBwbG0byek6Bb6Ig45y0SZsRoI/JaX+uT/APCqtY6+IUo6A4+vN+inOU2TPjsQ+bgYD6pH/mCr05vilP1M90hQXOozZTzeXPbwc18t+u2tlpYVHUguNQ+NwNsoY0i3TqRu9a3KqmEjSx17G3iuLTob72m6+KGmbG2zC4i5N3Pc833b3E9G5BFzU1dzji2eEMLvBBZqG8OGp9K3sSZUEN5h0YIvm5wOIO61rbuKw4dFTl5fFLndd1wJnPFzv8DNbuWasw2OR4c5zw61hllezTsaQg18brnQ0j3vyiTLbwb2zu0Fr69foVN2Wp7Ruf5R07B/vdSHKPW3MUA88jr1a383rWWjgyMazyQB6ePegzL52ZoPhWM0cO9rHtkd2R3lN+ohoHpX0rLyAUfO4hWVO8Rxhg/xHaH7MZ9aDvSIiAiIgIiICIiAiIgIURB5fwODmZaun+ZqZG+gOLPyr42xizUzj5Lmnvy+9S20UHM45XxgWDy2UcLlzWPJ9b3d6wYvDnglbxLHW7QLjvQTXLBiXwinwppeGR1REjnnc3wIhmPUBI4la+z8b8Irp5KSN1bh8gADqeSKd9tHNcWsN7tJc3UNBuSp3ZrZ6HFsFo2Tuc0xFwDmEZhke5hbqCLFtu7oW7LyO4cW2aJ2O4OEut+nUEdyDBXcs1Cxvgx1D36+AWNZY9DiXaei6g6nE8SxNgc6UUNM7cyPMZHtPlO0Nj6Ab+KVEbf8lclNC+phqH1DGWzNe3w2x8XZgSHAcdBYa8FZ9mcUZUU0cjCL5Q148l4ABB9vYQqOvz5MVImixp8db27yAh5N6UeM+Z31mj2NWGfk4jb4VPUSxv4E2Pe3KQryi438zP8A2Xuwx+igw45V4e9kdf8AGwuNmytOYi1uNru6w4X6CVcKHD4G5pIo2fHeE5wF8+bW9+g3vbdqoflFZGaGTnN4LSzdfPmAFvQSD1ErPsIxwoIM+/K4jzS9xb3WWzLMXwxljlO+07dJ890acr8HXzYRQzUVzSs56nLi4wE2ewneYnHQt45T6N6kcKxyCpBa02eAQ+KQZXjTUOYd47LhSii8YwGGosXgtkHiysOWRp4WcN/YVp4638fX1/MJ8M18Ps0IIajC3vnoBzkLjeakJNj9KI7w71+kaDoOyW2lLiDfiHkSBt3xPFntFwL9DhcjUE7xuVOwZ07bxVHhltsszRYSN+k35LxxG5V/aiifRyjEqMiOSMjnW/Je1xDSSON72I43voRddPSayYt2WSd/Sf399VXNgjbjq7ZU1cceXnJGszuDG5nBuZ5BIaL7zYHTqWdQrI4MSoozLEHxTxsfkdvBIvoRqHDUXCmQLLrKTgu1T8+P1R35GNA9EUQPeSoUuvisXULf5bj71L1xzYviL+iTL32/KoKB18Wb1G3+SgvFdTse3LJ4t92YtB6jYi46jokTI4ozka1rGgmzG6abyA0anvSuoI5mhsrA9oIIBvvHZ6V901MyNuWNgY3oaLBBH4Qylf8AGQQsFtzxDze8HxXFovpfcsssVPPIAebkkidfQ+E0g8bG+/geKkFp4rMIoZZAAC1jjfpNtNe2yDn1TL8IxB7t7WuNvNZoPWQD6VYFXtk4fHf2NHtPuVhQYK+bJG93Q027eHeurfs9YbzeGulO+ed7gfoMAjA+0H+tcY2nmtDbynAega/ovTOweHfB8OpIiLFsEeYfTcMzvvEoJ5ERAREQEREBERAREQEREHB+VmDm8chfwmph62mQexrVH2Vi5eostVhstt7pWE+mK34nd6rqC08hcpFHPCTfmap4HmlrfeHK9xGc1D8wYKcRtDOL3SkkvcdbNYBYAWuTc9C45sVtZDhtbUsqczY6jmnB4BcGuaHAlwGtjmOovuC6czbrDiLiug9LwO46oLCVy6v2MhlllmwWtiimaRzsLHNfETc2uG3ya34Eb7WVoq9scLnY+GSsgcyRrmPBeWgtcCCM2nA7wVW6DZ+HD3umwzEqZrZAM8NTJE5jwNWgTNIe0C5sbHfxWJrFo2lmJmOcKrju0+IUQyVVCGvvYS3dzTt9suW4JsL2zegKCpsWxSuvzJLWbiWARtH1zrfsN126TaGgqIMlZPQ+GPjInVMErQQeBuL8CDYHduK53iWyWFscX0GNMpXH5PPMkb2Xa4Ot2lyrTpMdYmaVjf8A3m29tafFM7IzD+TnMc9ZO6Rx3hpPfI7U+oK800DY2NYwWaxoa0dAAsAqTHhFxeXaSFp+g97/AMzfYsseGUTf3m0srvMEo/O5VMuhz5fHeG6mox08NV2sviWVrdXODe0ge1UyWgwf5eOVb+znD7YysUFBs003dV1UnnCQfhhatcfSp87fCU6z0hYK3ayji8aoYeph5w/duqzjOLz4pGaegpZpGlwzvsALN8IDoFzY6m+g0U/Q4zs1BqyEPPS+KaX/ALtwpir5VcNMRijlqIRawdDCxpaL/JDwWjo3cVbw/T8WO0W6zDTfU3tGyx8nGIRS4fAyJ13QRxxStIc0smaxudpBHTdWYuA1JsBqT1LkWzvKLhNDEYqaOrdmeXvc4Nc57yAC4lzxrYDdZa+2XKi+pp3QUNLUN51pa+R7bEMOhDGsJ1IuMxOnRxF5XVvAqkTS1dQP41S93oJLx+JRWHm+LDz390blMbL0jo6drXtLXEuJB377DuAUFgJvil/7yb1ZXhB+7RicVMrnunjjucrgHlthutYgWW/ye1T3SytMjnMDQQHEn5VgbE6aKRrtp5W1T4IoRIGAfKym9ru13W1tu4LZ2bxyKpe8Nh5t4aC42bqL2tmABOvSE2nqzx1mOHaN49/x8KbU4q51TIZKmaIZyBkBdYB1gC3O2wA7VlnxaV9LUB8rpI+cjjYS0NJ8Jz79I8Fg0ud6nKrbBji4R0rpbXzXta265sHaKrYtjfPMEbII4mZ89mDUusW68Nx6FGOvVHhmJ335JzAIssDOu7vWdO6ykFjgjyta3oAHqFlkUmULiFN8IrKan+ckjZp/eyNYvXDRbQLzDycU3P49BxEb3OPVzcbiPvgL0+gIiICIiAiIgIiICIiAiIg5R+0XEfgNPIN7KpvovHIb+toXNW7UU3F5H1XfovR20eAw1tO+nqGl0brbiWkOBuHNI3EH9DcLgeIclDIsXp6HnpXwTse/OGWcxrWyEAusWk5mjXr3DRBEVeLUUwtI5rh1teCOw2uFqxx4aNxb6TL711dnIJQcairPY6Ef6ZWT+oXD/n6z7cP8lByxow/+59JPvWRvwD/l/u+9dP8A6hcP+frPtw/yU/qFw/5+s+3D/JQczDaH/lvXGvtsVEdwpj6Y10kcguHfP1n/ANkP8lbUHIhhjd/wh/nSgfhaEHMBRUp3Mg9TF9DD6b5uH1MXU3ciuF/Nyj/Fd71rP5DcNO51SOyRvvYUHNxhdP8AMxfZav3+ioPmYvsN/RdAdyDYdwmrB9eH+SsTuQWi+TVVQ9MR9jAgo7cNhG6GP7Df0WVtKwbo2jsaB7lbH8g8fyMQnHaxp9jgtSXkHk+TijvTCfdKggmttuFl+qQm5CqoeJiLD5zZG+xxUdPyJYoL5amncP8AqzA+ox+9B9AKm7HDNiDj/wBU+0e9WCp5IcYaPBa1/U2do/GWrQh5NsagfnZSPa4X1bJA/fv3PN0EriOx8E0jpHOlDnG5DXNAvbhdpWzg+zkVMXOic8lzcpzEHr3ABRGfGotJKGd9uJppCPXGAFqVO1FfH+8pAzzopm+1yD9i2Sq4CTT1IF9+rmX7RqFWqjCpIJ2RyixJadCDcF1r3HYVMf8Ar2o+bh+y/wD81CYhi8k0wmfbMLWAGgA3AA8P1WIrETuzNpmNt+S6Iq1T7Su+WwHrabdxus820bC0gNfcggbt9tOKywun7PNOZMSnmI0bA/7UkjLdwcvRK4j+zRS+DWyncXQMH1RI534mrtyAiIgIiICIiAiIgIiICIiAiIgIiICIiAiIgIiICIiAiIgIiICIiAhREFS5Qtkn10Ebad8cM0czJGyltyMocCARqN4PQbWVhZhkQAvFGTYXORguenciIPr+jofmY/sN/RV/bmCSOkLqKOmbNnjAMsYLQHPDToGnXUcOlEQWKhp8jAMrGusM/NtytLrakDfa+662ERAREQEREBERB//Z"/>
          <p:cNvSpPr>
            <a:spLocks noChangeAspect="1" noChangeArrowheads="1"/>
          </p:cNvSpPr>
          <p:nvPr/>
        </p:nvSpPr>
        <p:spPr bwMode="auto">
          <a:xfrm>
            <a:off x="1585912"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28" name="Picture 4" descr="http://kayakdave.com/wp-content/uploads/2013/02/microwave.jpg">
            <a:hlinkClick r:id="rId2"/>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66" b="99933" l="9913" r="96914"/>
                    </a14:imgEffect>
                  </a14:imgLayer>
                </a14:imgProps>
              </a:ext>
              <a:ext uri="{28A0092B-C50C-407E-A947-70E740481C1C}">
                <a14:useLocalDpi xmlns:a14="http://schemas.microsoft.com/office/drawing/2010/main" val="0"/>
              </a:ext>
            </a:extLst>
          </a:blip>
          <a:srcRect/>
          <a:stretch>
            <a:fillRect/>
          </a:stretch>
        </p:blipFill>
        <p:spPr bwMode="auto">
          <a:xfrm>
            <a:off x="3808413" y="3011990"/>
            <a:ext cx="6638925" cy="3626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82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0"/>
            <a:ext cx="7772400" cy="914400"/>
          </a:xfrm>
        </p:spPr>
        <p:txBody>
          <a:bodyPr/>
          <a:lstStyle/>
          <a:p>
            <a:r>
              <a:rPr lang="en-US" dirty="0" smtClean="0"/>
              <a:t>Example</a:t>
            </a:r>
            <a:endParaRPr lang="en-US" dirty="0"/>
          </a:p>
        </p:txBody>
      </p:sp>
      <p:sp>
        <p:nvSpPr>
          <p:cNvPr id="3" name="Content Placeholder 2"/>
          <p:cNvSpPr>
            <a:spLocks noGrp="1"/>
          </p:cNvSpPr>
          <p:nvPr>
            <p:ph idx="1"/>
          </p:nvPr>
        </p:nvSpPr>
        <p:spPr>
          <a:xfrm>
            <a:off x="-1" y="1676400"/>
            <a:ext cx="12188825" cy="4495800"/>
          </a:xfrm>
        </p:spPr>
        <p:txBody>
          <a:bodyPr/>
          <a:lstStyle/>
          <a:p>
            <a:r>
              <a:rPr lang="en-US" sz="4000" dirty="0" smtClean="0"/>
              <a:t>What is the wattage of a frying pan that uses 300,000 joules of energy to cook bacon for ten minutes?</a:t>
            </a:r>
          </a:p>
          <a:p>
            <a:endParaRPr lang="en-US" dirty="0"/>
          </a:p>
        </p:txBody>
      </p:sp>
      <p:pic>
        <p:nvPicPr>
          <p:cNvPr id="7170" name="Picture 2" descr="https://encrypted-tbn1.gstatic.com/images?q=tbn:ANd9GcSRjCAcpzUbmBL44wenOUWYBql7NxvqZkoqDpSRV6HodqbyOgv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12" y="3276601"/>
            <a:ext cx="7848600" cy="34290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51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303212" y="228600"/>
            <a:ext cx="11430000" cy="1219200"/>
          </a:xfrm>
        </p:spPr>
        <p:txBody>
          <a:bodyPr>
            <a:noAutofit/>
          </a:bodyPr>
          <a:lstStyle/>
          <a:p>
            <a:pPr algn="ctr"/>
            <a:r>
              <a:rPr lang="en-US" sz="4400" dirty="0" smtClean="0"/>
              <a:t>Inefficiency of Energy Transformation</a:t>
            </a:r>
            <a:endParaRPr lang="en-CA" sz="4400" dirty="0" smtClean="0"/>
          </a:p>
        </p:txBody>
      </p:sp>
      <p:sp>
        <p:nvSpPr>
          <p:cNvPr id="106499" name="Content Placeholder 2"/>
          <p:cNvSpPr>
            <a:spLocks noGrp="1"/>
          </p:cNvSpPr>
          <p:nvPr>
            <p:ph idx="1"/>
          </p:nvPr>
        </p:nvSpPr>
        <p:spPr>
          <a:xfrm>
            <a:off x="0" y="1447800"/>
            <a:ext cx="12188825" cy="5257800"/>
          </a:xfrm>
        </p:spPr>
        <p:txBody>
          <a:bodyPr>
            <a:noAutofit/>
          </a:bodyPr>
          <a:lstStyle/>
          <a:p>
            <a:r>
              <a:rPr lang="en-US" sz="4400" dirty="0" smtClean="0"/>
              <a:t>Law of Conservation of Energy – </a:t>
            </a:r>
            <a:r>
              <a:rPr lang="en-US" sz="4400" b="1" dirty="0" smtClean="0">
                <a:solidFill>
                  <a:srgbClr val="FFFF00"/>
                </a:solidFill>
              </a:rPr>
              <a:t>energy cannot be created or destroyed only converted to other forms</a:t>
            </a:r>
          </a:p>
          <a:p>
            <a:r>
              <a:rPr lang="en-US" sz="4400" dirty="0" smtClean="0"/>
              <a:t>Input E is </a:t>
            </a:r>
            <a:r>
              <a:rPr lang="en-US" sz="4400" b="1" dirty="0" smtClean="0">
                <a:solidFill>
                  <a:srgbClr val="FFFF00"/>
                </a:solidFill>
              </a:rPr>
              <a:t>always greater </a:t>
            </a:r>
            <a:r>
              <a:rPr lang="en-US" sz="4400" dirty="0" smtClean="0"/>
              <a:t>than output energy</a:t>
            </a:r>
          </a:p>
          <a:p>
            <a:r>
              <a:rPr lang="en-US" sz="4400" dirty="0" smtClean="0"/>
              <a:t>Energy is most commonly lost as:</a:t>
            </a:r>
          </a:p>
          <a:p>
            <a:pPr lvl="1"/>
            <a:r>
              <a:rPr lang="en-US" sz="4000" dirty="0" smtClean="0"/>
              <a:t>Heat</a:t>
            </a:r>
            <a:endParaRPr lang="en-CA" sz="4000" dirty="0" smtClean="0"/>
          </a:p>
          <a:p>
            <a:pPr lvl="1"/>
            <a:r>
              <a:rPr lang="en-US" sz="4000" dirty="0" smtClean="0"/>
              <a:t>Sound</a:t>
            </a:r>
          </a:p>
          <a:p>
            <a:pPr lvl="1"/>
            <a:r>
              <a:rPr lang="en-US" sz="4000" dirty="0" smtClean="0"/>
              <a:t>Light </a:t>
            </a:r>
          </a:p>
        </p:txBody>
      </p:sp>
    </p:spTree>
    <p:extLst>
      <p:ext uri="{BB962C8B-B14F-4D97-AF65-F5344CB8AC3E}">
        <p14:creationId xmlns:p14="http://schemas.microsoft.com/office/powerpoint/2010/main" val="90089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3356769" y="609600"/>
            <a:ext cx="7772400" cy="762000"/>
          </a:xfrm>
        </p:spPr>
        <p:txBody>
          <a:bodyPr>
            <a:normAutofit/>
          </a:bodyPr>
          <a:lstStyle/>
          <a:p>
            <a:r>
              <a:rPr lang="en-US" sz="4400" dirty="0" smtClean="0"/>
              <a:t>Efficiency</a:t>
            </a:r>
            <a:endParaRPr lang="en-CA" sz="4400" dirty="0" smtClean="0"/>
          </a:p>
        </p:txBody>
      </p:sp>
      <p:sp>
        <p:nvSpPr>
          <p:cNvPr id="108547" name="Content Placeholder 2"/>
          <p:cNvSpPr>
            <a:spLocks noGrp="1"/>
          </p:cNvSpPr>
          <p:nvPr>
            <p:ph idx="1"/>
          </p:nvPr>
        </p:nvSpPr>
        <p:spPr>
          <a:xfrm>
            <a:off x="-35131" y="1524000"/>
            <a:ext cx="12223956" cy="5181600"/>
          </a:xfrm>
        </p:spPr>
        <p:txBody>
          <a:bodyPr/>
          <a:lstStyle/>
          <a:p>
            <a:r>
              <a:rPr lang="en-US" sz="3600" dirty="0" smtClean="0"/>
              <a:t>Efficiency refers to the ratio of the useful energy output to the total energy input</a:t>
            </a:r>
          </a:p>
          <a:p>
            <a:r>
              <a:rPr lang="en-US" sz="3600" dirty="0" smtClean="0"/>
              <a:t>Energy efficiency saves money and reduces environmental harm</a:t>
            </a:r>
          </a:p>
          <a:p>
            <a:pPr>
              <a:buFontTx/>
              <a:buNone/>
            </a:pPr>
            <a:r>
              <a:rPr lang="en-US" sz="3600" b="1" dirty="0" smtClean="0">
                <a:solidFill>
                  <a:srgbClr val="FFFF00"/>
                </a:solidFill>
              </a:rPr>
              <a:t>% Eff = </a:t>
            </a:r>
            <a:r>
              <a:rPr lang="en-US" sz="3600" b="1" u="sng" dirty="0" smtClean="0">
                <a:solidFill>
                  <a:srgbClr val="FFFF00"/>
                </a:solidFill>
              </a:rPr>
              <a:t>useful output E</a:t>
            </a:r>
            <a:r>
              <a:rPr lang="en-US" sz="3600" b="1" dirty="0" smtClean="0">
                <a:solidFill>
                  <a:srgbClr val="FFFF00"/>
                </a:solidFill>
              </a:rPr>
              <a:t>  x 100%</a:t>
            </a:r>
          </a:p>
          <a:p>
            <a:pPr>
              <a:buFontTx/>
              <a:buNone/>
            </a:pPr>
            <a:r>
              <a:rPr lang="en-US" sz="3600" b="1" dirty="0" smtClean="0">
                <a:solidFill>
                  <a:srgbClr val="FFFF00"/>
                </a:solidFill>
              </a:rPr>
              <a:t>			input E</a:t>
            </a:r>
          </a:p>
          <a:p>
            <a:pPr>
              <a:buFontTx/>
              <a:buNone/>
            </a:pPr>
            <a:endParaRPr lang="en-US" dirty="0" smtClean="0"/>
          </a:p>
        </p:txBody>
      </p:sp>
      <p:pic>
        <p:nvPicPr>
          <p:cNvPr id="108548" name="Picture 2" descr="http://consumerbrigade.com/brokenworld/files/2008/10/light_bulb.jpeg"/>
          <p:cNvPicPr>
            <a:picLocks noChangeAspect="1" noChangeArrowheads="1"/>
          </p:cNvPicPr>
          <p:nvPr/>
        </p:nvPicPr>
        <p:blipFill>
          <a:blip r:embed="rId2" cstate="print"/>
          <a:srcRect/>
          <a:stretch>
            <a:fillRect/>
          </a:stretch>
        </p:blipFill>
        <p:spPr bwMode="auto">
          <a:xfrm>
            <a:off x="6399213" y="3838094"/>
            <a:ext cx="1687513" cy="3019906"/>
          </a:xfrm>
          <a:prstGeom prst="rect">
            <a:avLst/>
          </a:prstGeom>
          <a:noFill/>
          <a:ln w="9525">
            <a:noFill/>
            <a:miter lim="800000"/>
            <a:headEnd/>
            <a:tailEnd/>
          </a:ln>
        </p:spPr>
      </p:pic>
      <p:pic>
        <p:nvPicPr>
          <p:cNvPr id="108549" name="Picture 4" descr="http://coachrouse.files.wordpress.com/2009/09/light-bulb1.jpg"/>
          <p:cNvPicPr>
            <a:picLocks noChangeAspect="1" noChangeArrowheads="1"/>
          </p:cNvPicPr>
          <p:nvPr/>
        </p:nvPicPr>
        <p:blipFill>
          <a:blip r:embed="rId3" cstate="print"/>
          <a:srcRect/>
          <a:stretch>
            <a:fillRect/>
          </a:stretch>
        </p:blipFill>
        <p:spPr bwMode="auto">
          <a:xfrm>
            <a:off x="9131476" y="3962400"/>
            <a:ext cx="1534936" cy="2895600"/>
          </a:xfrm>
          <a:prstGeom prst="rect">
            <a:avLst/>
          </a:prstGeom>
          <a:noFill/>
          <a:ln w="9525">
            <a:noFill/>
            <a:miter lim="800000"/>
            <a:headEnd/>
            <a:tailEnd/>
          </a:ln>
        </p:spPr>
      </p:pic>
      <p:sp>
        <p:nvSpPr>
          <p:cNvPr id="108550" name="TextBox 5"/>
          <p:cNvSpPr txBox="1">
            <a:spLocks noChangeArrowheads="1"/>
          </p:cNvSpPr>
          <p:nvPr/>
        </p:nvSpPr>
        <p:spPr bwMode="auto">
          <a:xfrm>
            <a:off x="8151812" y="4648200"/>
            <a:ext cx="609600" cy="369332"/>
          </a:xfrm>
          <a:prstGeom prst="rect">
            <a:avLst/>
          </a:prstGeom>
          <a:noFill/>
          <a:ln w="9525">
            <a:noFill/>
            <a:miter lim="800000"/>
            <a:headEnd/>
            <a:tailEnd/>
          </a:ln>
        </p:spPr>
        <p:txBody>
          <a:bodyPr>
            <a:spAutoFit/>
          </a:bodyPr>
          <a:lstStyle/>
          <a:p>
            <a:r>
              <a:rPr lang="en-US" dirty="0">
                <a:solidFill>
                  <a:srgbClr val="FFFF00"/>
                </a:solidFill>
              </a:rPr>
              <a:t>OR</a:t>
            </a:r>
            <a:endParaRPr lang="en-CA" dirty="0">
              <a:solidFill>
                <a:srgbClr val="FFFF00"/>
              </a:solidFill>
            </a:endParaRPr>
          </a:p>
        </p:txBody>
      </p:sp>
    </p:spTree>
    <p:extLst>
      <p:ext uri="{BB962C8B-B14F-4D97-AF65-F5344CB8AC3E}">
        <p14:creationId xmlns:p14="http://schemas.microsoft.com/office/powerpoint/2010/main" val="2817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0"/>
            <a:ext cx="7772400" cy="914400"/>
          </a:xfrm>
        </p:spPr>
        <p:txBody>
          <a:bodyPr/>
          <a:lstStyle/>
          <a:p>
            <a:r>
              <a:rPr lang="en-US" dirty="0" smtClean="0"/>
              <a:t>Efficiency Example</a:t>
            </a:r>
            <a:endParaRPr lang="en-US" dirty="0"/>
          </a:p>
        </p:txBody>
      </p:sp>
      <p:sp>
        <p:nvSpPr>
          <p:cNvPr id="3" name="Content Placeholder 2"/>
          <p:cNvSpPr>
            <a:spLocks noGrp="1"/>
          </p:cNvSpPr>
          <p:nvPr>
            <p:ph idx="1"/>
          </p:nvPr>
        </p:nvSpPr>
        <p:spPr>
          <a:xfrm>
            <a:off x="303212" y="1600200"/>
            <a:ext cx="10591802" cy="4267200"/>
          </a:xfrm>
        </p:spPr>
        <p:txBody>
          <a:bodyPr>
            <a:normAutofit/>
          </a:bodyPr>
          <a:lstStyle/>
          <a:p>
            <a:r>
              <a:rPr lang="en-US" sz="3600" dirty="0" smtClean="0"/>
              <a:t>An incandescent light bulb uses 780 J of energy to produce 31 J of light. What is the efficiency of the light bulb?</a:t>
            </a:r>
            <a:endParaRPr lang="en-US" sz="3600" dirty="0"/>
          </a:p>
        </p:txBody>
      </p:sp>
      <p:pic>
        <p:nvPicPr>
          <p:cNvPr id="8194" name="Picture 2" descr="http://thumbs.dreamstime.com/z/cartoon-light-bulb-20860908.jpg">
            <a:hlinkClick r:id="rId2"/>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462" b="98077" l="0" r="100000"/>
                    </a14:imgEffect>
                  </a14:imgLayer>
                </a14:imgProps>
              </a:ext>
              <a:ext uri="{28A0092B-C50C-407E-A947-70E740481C1C}">
                <a14:useLocalDpi xmlns:a14="http://schemas.microsoft.com/office/drawing/2010/main" val="0"/>
              </a:ext>
            </a:extLst>
          </a:blip>
          <a:srcRect/>
          <a:stretch>
            <a:fillRect/>
          </a:stretch>
        </p:blipFill>
        <p:spPr bwMode="auto">
          <a:xfrm>
            <a:off x="5484813" y="2819401"/>
            <a:ext cx="4105275" cy="4191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16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360612" y="0"/>
            <a:ext cx="7772400" cy="914400"/>
          </a:xfrm>
        </p:spPr>
        <p:txBody>
          <a:bodyPr/>
          <a:lstStyle/>
          <a:p>
            <a:r>
              <a:rPr lang="en-US" dirty="0" smtClean="0"/>
              <a:t>Efficiency Example</a:t>
            </a:r>
            <a:endParaRPr lang="en-US" dirty="0"/>
          </a:p>
        </p:txBody>
      </p:sp>
      <p:sp>
        <p:nvSpPr>
          <p:cNvPr id="3" name="Content Placeholder 2"/>
          <p:cNvSpPr>
            <a:spLocks noGrp="1"/>
          </p:cNvSpPr>
          <p:nvPr>
            <p:ph idx="1"/>
          </p:nvPr>
        </p:nvSpPr>
        <p:spPr>
          <a:xfrm>
            <a:off x="227012" y="1905000"/>
            <a:ext cx="11658600" cy="4267200"/>
          </a:xfrm>
        </p:spPr>
        <p:txBody>
          <a:bodyPr>
            <a:normAutofit/>
          </a:bodyPr>
          <a:lstStyle/>
          <a:p>
            <a:r>
              <a:rPr lang="en-US" sz="4000" dirty="0" smtClean="0"/>
              <a:t>Calculate the efficiency of an 1000W kettle that takes 4 min to boil water. To heat the water to boiling point, it takes 196,000 J of energy. What is the efficiency of the kettle? </a:t>
            </a:r>
            <a:endParaRPr lang="en-US" sz="4000" dirty="0"/>
          </a:p>
        </p:txBody>
      </p:sp>
      <p:sp>
        <p:nvSpPr>
          <p:cNvPr id="4" name="Rectangle 3"/>
          <p:cNvSpPr/>
          <p:nvPr/>
        </p:nvSpPr>
        <p:spPr>
          <a:xfrm>
            <a:off x="3884612" y="5181600"/>
            <a:ext cx="4572000" cy="923330"/>
          </a:xfrm>
          <a:prstGeom prst="rect">
            <a:avLst/>
          </a:prstGeom>
        </p:spPr>
        <p:txBody>
          <a:bodyPr>
            <a:spAutoFit/>
          </a:bodyPr>
          <a:lstStyle/>
          <a:p>
            <a:pPr>
              <a:buFontTx/>
              <a:buNone/>
            </a:pPr>
            <a:r>
              <a:rPr lang="en-US" b="1" dirty="0">
                <a:solidFill>
                  <a:schemeClr val="bg1"/>
                </a:solidFill>
              </a:rPr>
              <a:t>Skill Practice  p 336</a:t>
            </a:r>
          </a:p>
          <a:p>
            <a:pPr>
              <a:buFontTx/>
              <a:buNone/>
            </a:pPr>
            <a:endParaRPr lang="en-US" b="1" dirty="0">
              <a:solidFill>
                <a:schemeClr val="bg1"/>
              </a:solidFill>
            </a:endParaRPr>
          </a:p>
          <a:p>
            <a:pPr>
              <a:buFontTx/>
              <a:buNone/>
            </a:pPr>
            <a:r>
              <a:rPr lang="en-US" b="1" dirty="0">
                <a:solidFill>
                  <a:schemeClr val="bg1"/>
                </a:solidFill>
              </a:rPr>
              <a:t>C&amp;R p 338  # 4,6 - 9</a:t>
            </a:r>
            <a:endParaRPr lang="en-CA" b="1" dirty="0">
              <a:solidFill>
                <a:schemeClr val="bg1"/>
              </a:solidFill>
            </a:endParaRPr>
          </a:p>
        </p:txBody>
      </p:sp>
    </p:spTree>
    <p:extLst>
      <p:ext uri="{BB962C8B-B14F-4D97-AF65-F5344CB8AC3E}">
        <p14:creationId xmlns:p14="http://schemas.microsoft.com/office/powerpoint/2010/main" val="385565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531812" y="152400"/>
            <a:ext cx="9372600" cy="914400"/>
          </a:xfrm>
        </p:spPr>
        <p:txBody>
          <a:bodyPr>
            <a:normAutofit/>
          </a:bodyPr>
          <a:lstStyle/>
          <a:p>
            <a:pPr algn="ctr" eaLnBrk="1" hangingPunct="1"/>
            <a:r>
              <a:rPr lang="en-US" sz="4400" dirty="0" smtClean="0"/>
              <a:t>Energy Wasted by Devices</a:t>
            </a:r>
            <a:endParaRPr lang="en-CA" sz="4000" dirty="0"/>
          </a:p>
        </p:txBody>
      </p:sp>
      <p:sp>
        <p:nvSpPr>
          <p:cNvPr id="73731" name="Rectangle 3"/>
          <p:cNvSpPr>
            <a:spLocks noGrp="1" noChangeArrowheads="1"/>
          </p:cNvSpPr>
          <p:nvPr>
            <p:ph idx="1"/>
          </p:nvPr>
        </p:nvSpPr>
        <p:spPr>
          <a:xfrm>
            <a:off x="27908" y="1600200"/>
            <a:ext cx="8428703" cy="4800600"/>
          </a:xfrm>
        </p:spPr>
        <p:txBody>
          <a:bodyPr>
            <a:normAutofit/>
          </a:bodyPr>
          <a:lstStyle/>
          <a:p>
            <a:pPr eaLnBrk="1" hangingPunct="1"/>
            <a:r>
              <a:rPr lang="en-US" sz="3600" dirty="0" smtClean="0"/>
              <a:t>Energy costs money  </a:t>
            </a:r>
          </a:p>
          <a:p>
            <a:pPr eaLnBrk="1" hangingPunct="1"/>
            <a:r>
              <a:rPr lang="en-US" sz="3600" dirty="0" smtClean="0"/>
              <a:t>Using less energy and reducing waste helps save money and is ecologically responsible.</a:t>
            </a:r>
          </a:p>
        </p:txBody>
      </p:sp>
      <p:pic>
        <p:nvPicPr>
          <p:cNvPr id="109572" name="Picture 4" descr="http://paperhaus.typepad.com/photos/uncategorized/goodbyecruelstove.jpg"/>
          <p:cNvPicPr>
            <a:picLocks noChangeAspect="1" noChangeArrowheads="1"/>
          </p:cNvPicPr>
          <p:nvPr/>
        </p:nvPicPr>
        <p:blipFill>
          <a:blip r:embed="rId2" cstate="print"/>
          <a:srcRect/>
          <a:stretch>
            <a:fillRect/>
          </a:stretch>
        </p:blipFill>
        <p:spPr bwMode="auto">
          <a:xfrm>
            <a:off x="3808412" y="3629179"/>
            <a:ext cx="2619375" cy="3233737"/>
          </a:xfrm>
          <a:prstGeom prst="rect">
            <a:avLst/>
          </a:prstGeom>
          <a:ln>
            <a:noFill/>
          </a:ln>
          <a:effectLst>
            <a:softEdge rad="112500"/>
          </a:effectLst>
        </p:spPr>
      </p:pic>
      <p:pic>
        <p:nvPicPr>
          <p:cNvPr id="109573" name="Picture 6" descr="http://www.prettygadgets.com/wp-content/uploads/2007/12/Big%20Chill%20Pink%20Fridge.jpg"/>
          <p:cNvPicPr>
            <a:picLocks noChangeAspect="1" noChangeArrowheads="1"/>
          </p:cNvPicPr>
          <p:nvPr/>
        </p:nvPicPr>
        <p:blipFill>
          <a:blip r:embed="rId3" cstate="print"/>
          <a:srcRect/>
          <a:stretch>
            <a:fillRect/>
          </a:stretch>
        </p:blipFill>
        <p:spPr bwMode="auto">
          <a:xfrm>
            <a:off x="7880350" y="1981200"/>
            <a:ext cx="2786062" cy="4876800"/>
          </a:xfrm>
          <a:prstGeom prst="rect">
            <a:avLst/>
          </a:prstGeom>
          <a:ln>
            <a:noFill/>
          </a:ln>
          <a:effectLst>
            <a:softEdge rad="112500"/>
          </a:effectLst>
        </p:spPr>
      </p:pic>
    </p:spTree>
    <p:extLst>
      <p:ext uri="{BB962C8B-B14F-4D97-AF65-F5344CB8AC3E}">
        <p14:creationId xmlns:p14="http://schemas.microsoft.com/office/powerpoint/2010/main" val="15487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373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373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373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373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373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3731"/>
                        </p:tgtEl>
                        <p:attrNameLst>
                          <p:attrName>style.visibility</p:attrName>
                        </p:attrNameLst>
                      </p:cBhvr>
                      <p:to>
                        <p:strVal val="visible"/>
                      </p:to>
                    </p:set>
                  </p:childTnLst>
                </p:cTn>
              </p:par>
            </p:tnLst>
          </p:tmpl>
        </p:tmplLst>
      </p:b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normAutofit/>
          </a:bodyPr>
          <a:lstStyle/>
          <a:p>
            <a:pPr algn="ctr"/>
            <a:r>
              <a:rPr lang="en-US" sz="5400" dirty="0" smtClean="0"/>
              <a:t>Energuide</a:t>
            </a:r>
            <a:endParaRPr lang="en-CA" sz="5400" dirty="0" smtClean="0"/>
          </a:p>
        </p:txBody>
      </p:sp>
      <p:sp>
        <p:nvSpPr>
          <p:cNvPr id="110595" name="Content Placeholder 2"/>
          <p:cNvSpPr>
            <a:spLocks noGrp="1"/>
          </p:cNvSpPr>
          <p:nvPr>
            <p:ph idx="1"/>
          </p:nvPr>
        </p:nvSpPr>
        <p:spPr>
          <a:xfrm>
            <a:off x="-33544" y="1676400"/>
            <a:ext cx="7270955" cy="4953000"/>
          </a:xfrm>
        </p:spPr>
        <p:txBody>
          <a:bodyPr>
            <a:normAutofit/>
          </a:bodyPr>
          <a:lstStyle/>
          <a:p>
            <a:r>
              <a:rPr lang="en-US" sz="3600" dirty="0" smtClean="0"/>
              <a:t>Provide useful comparative information when shopping for appliances</a:t>
            </a:r>
            <a:endParaRPr lang="en-CA" sz="3600" dirty="0" smtClean="0"/>
          </a:p>
        </p:txBody>
      </p:sp>
      <p:pic>
        <p:nvPicPr>
          <p:cNvPr id="110596" name="Picture 2" descr="http://www.ukhomeideas.co.uk/images/caple/caff22-pink-fridge-freezer.jpg"/>
          <p:cNvPicPr>
            <a:picLocks noChangeAspect="1" noChangeArrowheads="1"/>
          </p:cNvPicPr>
          <p:nvPr/>
        </p:nvPicPr>
        <p:blipFill>
          <a:blip r:embed="rId2" cstate="print"/>
          <a:srcRect/>
          <a:stretch>
            <a:fillRect/>
          </a:stretch>
        </p:blipFill>
        <p:spPr bwMode="auto">
          <a:xfrm>
            <a:off x="2171410" y="3429000"/>
            <a:ext cx="3542002" cy="3200400"/>
          </a:xfrm>
          <a:prstGeom prst="rect">
            <a:avLst/>
          </a:prstGeom>
          <a:ln>
            <a:noFill/>
          </a:ln>
          <a:effectLst>
            <a:softEdge rad="112500"/>
          </a:effectLst>
        </p:spPr>
      </p:pic>
      <p:pic>
        <p:nvPicPr>
          <p:cNvPr id="110597" name="Picture 2" descr="http://oee.nrcan.gc.ca/residential/business/manufacturers/images/label-with-barcode-2008.gif"/>
          <p:cNvPicPr>
            <a:picLocks noChangeAspect="1" noChangeArrowheads="1"/>
          </p:cNvPicPr>
          <p:nvPr/>
        </p:nvPicPr>
        <p:blipFill>
          <a:blip r:embed="rId3" cstate="print"/>
          <a:srcRect/>
          <a:stretch>
            <a:fillRect/>
          </a:stretch>
        </p:blipFill>
        <p:spPr bwMode="auto">
          <a:xfrm>
            <a:off x="6856412" y="1371601"/>
            <a:ext cx="3810000" cy="5122863"/>
          </a:xfrm>
          <a:prstGeom prst="rect">
            <a:avLst/>
          </a:prstGeom>
          <a:noFill/>
          <a:ln w="9525">
            <a:noFill/>
            <a:miter lim="800000"/>
            <a:headEnd/>
            <a:tailEnd/>
          </a:ln>
        </p:spPr>
      </p:pic>
    </p:spTree>
    <p:extLst>
      <p:ext uri="{BB962C8B-B14F-4D97-AF65-F5344CB8AC3E}">
        <p14:creationId xmlns:p14="http://schemas.microsoft.com/office/powerpoint/2010/main" val="208245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a:xfrm>
            <a:off x="2132012" y="152400"/>
            <a:ext cx="7772400" cy="914400"/>
          </a:xfrm>
        </p:spPr>
        <p:txBody>
          <a:bodyPr>
            <a:normAutofit/>
          </a:bodyPr>
          <a:lstStyle/>
          <a:p>
            <a:pPr algn="ctr"/>
            <a:r>
              <a:rPr lang="en-US" sz="5400" dirty="0" smtClean="0"/>
              <a:t>Energy “Loss”</a:t>
            </a:r>
            <a:endParaRPr lang="en-CA" sz="5400" dirty="0" smtClean="0"/>
          </a:p>
        </p:txBody>
      </p:sp>
      <p:sp>
        <p:nvSpPr>
          <p:cNvPr id="111619" name="Content Placeholder 2"/>
          <p:cNvSpPr>
            <a:spLocks noGrp="1"/>
          </p:cNvSpPr>
          <p:nvPr>
            <p:ph idx="1"/>
          </p:nvPr>
        </p:nvSpPr>
        <p:spPr>
          <a:xfrm>
            <a:off x="-1" y="1524000"/>
            <a:ext cx="12188825" cy="4876800"/>
          </a:xfrm>
        </p:spPr>
        <p:txBody>
          <a:bodyPr>
            <a:normAutofit/>
          </a:bodyPr>
          <a:lstStyle/>
          <a:p>
            <a:r>
              <a:rPr lang="en-US" sz="4400" dirty="0" smtClean="0"/>
              <a:t>Thermal energy is the most common form of energy loss – wasted energy</a:t>
            </a:r>
          </a:p>
          <a:p>
            <a:r>
              <a:rPr lang="en-US" sz="4400" dirty="0" smtClean="0"/>
              <a:t>Results from </a:t>
            </a:r>
            <a:r>
              <a:rPr lang="en-US" sz="4400" b="1" dirty="0" smtClean="0">
                <a:solidFill>
                  <a:srgbClr val="FFFF00"/>
                </a:solidFill>
              </a:rPr>
              <a:t>friction</a:t>
            </a:r>
            <a:r>
              <a:rPr lang="en-US" sz="4400" dirty="0" smtClean="0"/>
              <a:t> which is expelled by exhaust gases and to cooling systems</a:t>
            </a:r>
          </a:p>
        </p:txBody>
      </p:sp>
      <p:pic>
        <p:nvPicPr>
          <p:cNvPr id="111620" name="Picture 2" descr="http://www.schoolforchampions.com/science/images/friction_uses-bear.jpg"/>
          <p:cNvPicPr>
            <a:picLocks noChangeAspect="1" noChangeArrowheads="1"/>
          </p:cNvPicPr>
          <p:nvPr/>
        </p:nvPicPr>
        <p:blipFill>
          <a:blip r:embed="rId2" cstate="print"/>
          <a:srcRect/>
          <a:stretch>
            <a:fillRect/>
          </a:stretch>
        </p:blipFill>
        <p:spPr bwMode="auto">
          <a:xfrm>
            <a:off x="7542212" y="3628680"/>
            <a:ext cx="4495800" cy="3229320"/>
          </a:xfrm>
          <a:prstGeom prst="rect">
            <a:avLst/>
          </a:prstGeom>
          <a:ln>
            <a:noFill/>
          </a:ln>
          <a:effectLst>
            <a:softEdge rad="112500"/>
          </a:effectLst>
        </p:spPr>
      </p:pic>
    </p:spTree>
    <p:extLst>
      <p:ext uri="{BB962C8B-B14F-4D97-AF65-F5344CB8AC3E}">
        <p14:creationId xmlns:p14="http://schemas.microsoft.com/office/powerpoint/2010/main" val="191688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4" descr="http://www.jevans.com/norton/MainBearings.JPG"/>
          <p:cNvPicPr>
            <a:picLocks noChangeAspect="1" noChangeArrowheads="1"/>
          </p:cNvPicPr>
          <p:nvPr/>
        </p:nvPicPr>
        <p:blipFill>
          <a:blip r:embed="rId2" cstate="print"/>
          <a:srcRect/>
          <a:stretch>
            <a:fillRect/>
          </a:stretch>
        </p:blipFill>
        <p:spPr bwMode="auto">
          <a:xfrm>
            <a:off x="3960812" y="2286001"/>
            <a:ext cx="3779838" cy="2835275"/>
          </a:xfrm>
          <a:prstGeom prst="rect">
            <a:avLst/>
          </a:prstGeom>
          <a:noFill/>
          <a:ln w="9525">
            <a:noFill/>
            <a:miter lim="800000"/>
            <a:headEnd/>
            <a:tailEnd/>
          </a:ln>
        </p:spPr>
      </p:pic>
      <p:sp>
        <p:nvSpPr>
          <p:cNvPr id="112643" name="Title 1"/>
          <p:cNvSpPr>
            <a:spLocks noGrp="1"/>
          </p:cNvSpPr>
          <p:nvPr>
            <p:ph type="title"/>
          </p:nvPr>
        </p:nvSpPr>
        <p:spPr>
          <a:xfrm>
            <a:off x="2284412" y="0"/>
            <a:ext cx="7772400" cy="914400"/>
          </a:xfrm>
        </p:spPr>
        <p:txBody>
          <a:bodyPr>
            <a:normAutofit/>
          </a:bodyPr>
          <a:lstStyle/>
          <a:p>
            <a:pPr algn="ctr"/>
            <a:r>
              <a:rPr lang="en-US" sz="5400" dirty="0" smtClean="0"/>
              <a:t>Reducing Friction</a:t>
            </a:r>
            <a:endParaRPr lang="en-CA" sz="5400" dirty="0" smtClean="0"/>
          </a:p>
        </p:txBody>
      </p:sp>
      <p:sp>
        <p:nvSpPr>
          <p:cNvPr id="112644" name="Content Placeholder 2"/>
          <p:cNvSpPr>
            <a:spLocks noGrp="1"/>
          </p:cNvSpPr>
          <p:nvPr>
            <p:ph idx="1"/>
          </p:nvPr>
        </p:nvSpPr>
        <p:spPr>
          <a:xfrm>
            <a:off x="-1" y="1524000"/>
            <a:ext cx="12188825" cy="4953000"/>
          </a:xfrm>
        </p:spPr>
        <p:txBody>
          <a:bodyPr/>
          <a:lstStyle/>
          <a:p>
            <a:r>
              <a:rPr lang="en-US" sz="4000" dirty="0" smtClean="0"/>
              <a:t>Lubricants and well designed bearings can increase the efficiency of a motor.</a:t>
            </a:r>
          </a:p>
          <a:p>
            <a:endParaRPr lang="en-US" dirty="0" smtClean="0"/>
          </a:p>
          <a:p>
            <a:endParaRPr lang="en-US" dirty="0" smtClean="0"/>
          </a:p>
          <a:p>
            <a:endParaRPr lang="en-US" dirty="0" smtClean="0"/>
          </a:p>
          <a:p>
            <a:endParaRPr lang="en-US" dirty="0" smtClean="0"/>
          </a:p>
          <a:p>
            <a:endParaRPr lang="en-US" dirty="0" smtClean="0"/>
          </a:p>
          <a:p>
            <a:r>
              <a:rPr lang="en-US" dirty="0" smtClean="0"/>
              <a:t>Section Review p 343  # 1 - 8</a:t>
            </a:r>
            <a:endParaRPr lang="en-CA" dirty="0" smtClean="0"/>
          </a:p>
        </p:txBody>
      </p:sp>
      <p:pic>
        <p:nvPicPr>
          <p:cNvPr id="112645" name="Picture 2" descr="http://vintage-original-ads.com/Pictures/albums/uploads/normal_1979-Suzuki-Motor-lubricant.jpg"/>
          <p:cNvPicPr>
            <a:picLocks noChangeAspect="1" noChangeArrowheads="1"/>
          </p:cNvPicPr>
          <p:nvPr/>
        </p:nvPicPr>
        <p:blipFill>
          <a:blip r:embed="rId3" cstate="print"/>
          <a:srcRect/>
          <a:stretch>
            <a:fillRect/>
          </a:stretch>
        </p:blipFill>
        <p:spPr bwMode="auto">
          <a:xfrm>
            <a:off x="8834436" y="2286001"/>
            <a:ext cx="3352800" cy="4592637"/>
          </a:xfrm>
          <a:prstGeom prst="rect">
            <a:avLst/>
          </a:prstGeom>
          <a:noFill/>
          <a:ln w="9525">
            <a:noFill/>
            <a:miter lim="800000"/>
            <a:headEnd/>
            <a:tailEnd/>
          </a:ln>
        </p:spPr>
      </p:pic>
      <p:pic>
        <p:nvPicPr>
          <p:cNvPr id="112646" name="Picture 6" descr="http://www.rollmac.com.sg/images/00704372_g033.jpg"/>
          <p:cNvPicPr>
            <a:picLocks noChangeAspect="1" noChangeArrowheads="1"/>
          </p:cNvPicPr>
          <p:nvPr/>
        </p:nvPicPr>
        <p:blipFill>
          <a:blip r:embed="rId4" cstate="print"/>
          <a:srcRect/>
          <a:stretch>
            <a:fillRect/>
          </a:stretch>
        </p:blipFill>
        <p:spPr bwMode="auto">
          <a:xfrm>
            <a:off x="303212" y="3276600"/>
            <a:ext cx="2516188" cy="2047875"/>
          </a:xfrm>
          <a:prstGeom prst="rect">
            <a:avLst/>
          </a:prstGeom>
          <a:ln>
            <a:noFill/>
          </a:ln>
          <a:effectLst>
            <a:softEdge rad="112500"/>
          </a:effectLst>
        </p:spPr>
      </p:pic>
    </p:spTree>
    <p:extLst>
      <p:ext uri="{BB962C8B-B14F-4D97-AF65-F5344CB8AC3E}">
        <p14:creationId xmlns:p14="http://schemas.microsoft.com/office/powerpoint/2010/main" val="106990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rot="20209313">
            <a:off x="1922089" y="1264070"/>
            <a:ext cx="7772400" cy="914400"/>
          </a:xfrm>
        </p:spPr>
        <p:txBody>
          <a:bodyPr/>
          <a:lstStyle/>
          <a:p>
            <a:r>
              <a:rPr lang="en-CA" sz="5400" dirty="0">
                <a:solidFill>
                  <a:srgbClr val="CC66FF"/>
                </a:solidFill>
                <a:latin typeface="Algerian" pitchFamily="82" charset="0"/>
              </a:rPr>
              <a:t>Quiz Time!!!!!</a:t>
            </a:r>
          </a:p>
        </p:txBody>
      </p:sp>
      <p:pic>
        <p:nvPicPr>
          <p:cNvPr id="1026" name="Picture 2" descr="http://blog.coghillcartooning.com/wp-content/uploads/2011/12/Live-Line-Services-electrocuted-squirrel-sketch-03b.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17" b="100000" l="0" r="100000"/>
                    </a14:imgEffect>
                  </a14:imgLayer>
                </a14:imgProps>
              </a:ext>
              <a:ext uri="{28A0092B-C50C-407E-A947-70E740481C1C}">
                <a14:useLocalDpi xmlns:a14="http://schemas.microsoft.com/office/drawing/2010/main" val="0"/>
              </a:ext>
            </a:extLst>
          </a:blip>
          <a:srcRect/>
          <a:stretch>
            <a:fillRect/>
          </a:stretch>
        </p:blipFill>
        <p:spPr bwMode="auto">
          <a:xfrm>
            <a:off x="4646612" y="1641910"/>
            <a:ext cx="6362700" cy="554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37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88825" cy="6858000"/>
          </a:xfrm>
        </p:spPr>
        <p:txBody>
          <a:bodyPr/>
          <a:lstStyle/>
          <a:p>
            <a:pPr>
              <a:lnSpc>
                <a:spcPct val="150000"/>
              </a:lnSpc>
              <a:spcBef>
                <a:spcPts val="0"/>
              </a:spcBef>
            </a:pPr>
            <a:r>
              <a:rPr lang="en-CA" dirty="0"/>
              <a:t>1) </a:t>
            </a:r>
            <a:r>
              <a:rPr lang="en-CA" u="sng" dirty="0"/>
              <a:t>			</a:t>
            </a:r>
            <a:r>
              <a:rPr lang="en-CA" dirty="0"/>
              <a:t> jolt </a:t>
            </a:r>
            <a:r>
              <a:rPr lang="en-CA" u="sng" dirty="0"/>
              <a:t>			</a:t>
            </a:r>
            <a:r>
              <a:rPr lang="en-CA" dirty="0"/>
              <a:t> kills</a:t>
            </a:r>
          </a:p>
          <a:p>
            <a:pPr>
              <a:lnSpc>
                <a:spcPct val="150000"/>
              </a:lnSpc>
              <a:spcBef>
                <a:spcPts val="0"/>
              </a:spcBef>
            </a:pPr>
            <a:r>
              <a:rPr lang="en-CA" dirty="0"/>
              <a:t>2) Draw an electrochemical cell. Label all parts</a:t>
            </a:r>
          </a:p>
          <a:p>
            <a:pPr>
              <a:lnSpc>
                <a:spcPct val="150000"/>
              </a:lnSpc>
              <a:spcBef>
                <a:spcPts val="0"/>
              </a:spcBef>
            </a:pPr>
            <a:r>
              <a:rPr lang="en-CA" dirty="0"/>
              <a:t>3) The positive electrode is called the </a:t>
            </a:r>
            <a:r>
              <a:rPr lang="en-CA" u="sng" dirty="0"/>
              <a:t>		</a:t>
            </a:r>
            <a:r>
              <a:rPr lang="en-CA" dirty="0"/>
              <a:t> and the negative electrode is called the </a:t>
            </a:r>
            <a:r>
              <a:rPr lang="en-CA" u="sng" dirty="0"/>
              <a:t>		</a:t>
            </a:r>
            <a:endParaRPr lang="en-CA" dirty="0"/>
          </a:p>
          <a:p>
            <a:pPr>
              <a:lnSpc>
                <a:spcPct val="150000"/>
              </a:lnSpc>
              <a:spcBef>
                <a:spcPts val="0"/>
              </a:spcBef>
            </a:pPr>
            <a:r>
              <a:rPr lang="en-CA" dirty="0"/>
              <a:t>4) Explain electroplating</a:t>
            </a:r>
          </a:p>
          <a:p>
            <a:pPr>
              <a:lnSpc>
                <a:spcPct val="150000"/>
              </a:lnSpc>
              <a:spcBef>
                <a:spcPts val="0"/>
              </a:spcBef>
            </a:pPr>
            <a:r>
              <a:rPr lang="en-CA" dirty="0"/>
              <a:t>5) Draw a diagram explaining how protons and electrons interact in an insulator and in a conductor</a:t>
            </a:r>
          </a:p>
          <a:p>
            <a:pPr>
              <a:lnSpc>
                <a:spcPct val="150000"/>
              </a:lnSpc>
              <a:spcBef>
                <a:spcPts val="0"/>
              </a:spcBef>
            </a:pPr>
            <a:r>
              <a:rPr lang="en-CA" dirty="0"/>
              <a:t>6) A variable resistor is also known as a </a:t>
            </a:r>
            <a:r>
              <a:rPr lang="en-CA" u="sng" dirty="0"/>
              <a:t>		</a:t>
            </a:r>
          </a:p>
          <a:p>
            <a:pPr>
              <a:lnSpc>
                <a:spcPct val="150000"/>
              </a:lnSpc>
              <a:spcBef>
                <a:spcPts val="0"/>
              </a:spcBef>
            </a:pPr>
            <a:r>
              <a:rPr lang="en-CA" dirty="0"/>
              <a:t>7) A 12V battery supplies power to 3 light bulbs and a motor in parallel, with a resistor with a rating of 18 ohms. Draw a schematic for this as well as calculate how much current is flowing through the circuit.</a:t>
            </a:r>
          </a:p>
          <a:p>
            <a:pPr marL="0" indent="0">
              <a:lnSpc>
                <a:spcPct val="150000"/>
              </a:lnSpc>
              <a:spcBef>
                <a:spcPts val="0"/>
              </a:spcBef>
              <a:buNone/>
            </a:pPr>
            <a:endParaRPr lang="en-CA" sz="1800" dirty="0"/>
          </a:p>
        </p:txBody>
      </p:sp>
    </p:spTree>
    <p:extLst>
      <p:ext uri="{BB962C8B-B14F-4D97-AF65-F5344CB8AC3E}">
        <p14:creationId xmlns:p14="http://schemas.microsoft.com/office/powerpoint/2010/main" val="213673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50812" y="304800"/>
            <a:ext cx="6934200" cy="2895600"/>
          </a:xfrm>
        </p:spPr>
        <p:txBody>
          <a:bodyPr>
            <a:normAutofit/>
          </a:bodyPr>
          <a:lstStyle/>
          <a:p>
            <a:pPr eaLnBrk="1" hangingPunct="1"/>
            <a:r>
              <a:rPr lang="en-US" sz="4800" dirty="0" smtClean="0"/>
              <a:t>Electrical Energy </a:t>
            </a:r>
            <a:br>
              <a:rPr lang="en-US" sz="4800" dirty="0" smtClean="0"/>
            </a:br>
            <a:r>
              <a:rPr lang="en-US" sz="4800" dirty="0" smtClean="0"/>
              <a:t>&amp; Society</a:t>
            </a:r>
            <a:endParaRPr lang="en-CA" sz="4800" dirty="0" smtClean="0"/>
          </a:p>
        </p:txBody>
      </p:sp>
      <p:sp>
        <p:nvSpPr>
          <p:cNvPr id="75779" name="Rectangle 3"/>
          <p:cNvSpPr>
            <a:spLocks noGrp="1" noChangeArrowheads="1"/>
          </p:cNvSpPr>
          <p:nvPr>
            <p:ph idx="1"/>
          </p:nvPr>
        </p:nvSpPr>
        <p:spPr>
          <a:xfrm>
            <a:off x="6932612" y="6172200"/>
            <a:ext cx="2743200" cy="685800"/>
          </a:xfrm>
        </p:spPr>
        <p:txBody>
          <a:bodyPr/>
          <a:lstStyle/>
          <a:p>
            <a:pPr eaLnBrk="1" hangingPunct="1"/>
            <a:r>
              <a:rPr lang="en-US" dirty="0" smtClean="0"/>
              <a:t>p 344 - 359</a:t>
            </a:r>
            <a:endParaRPr lang="en-CA" dirty="0" smtClean="0"/>
          </a:p>
        </p:txBody>
      </p:sp>
      <p:pic>
        <p:nvPicPr>
          <p:cNvPr id="113668" name="Picture 4" descr="rest-in-peace-gms-ev1-electric-car1"/>
          <p:cNvPicPr>
            <a:picLocks noChangeAspect="1" noChangeArrowheads="1"/>
          </p:cNvPicPr>
          <p:nvPr/>
        </p:nvPicPr>
        <p:blipFill>
          <a:blip r:embed="rId2" cstate="print"/>
          <a:srcRect/>
          <a:stretch>
            <a:fillRect/>
          </a:stretch>
        </p:blipFill>
        <p:spPr bwMode="auto">
          <a:xfrm>
            <a:off x="1674812" y="3090895"/>
            <a:ext cx="4495800" cy="3767105"/>
          </a:xfrm>
          <a:prstGeom prst="rect">
            <a:avLst/>
          </a:prstGeom>
          <a:ln>
            <a:noFill/>
          </a:ln>
          <a:effectLst>
            <a:softEdge rad="112500"/>
          </a:effectLst>
        </p:spPr>
      </p:pic>
      <p:pic>
        <p:nvPicPr>
          <p:cNvPr id="113669" name="Picture 6" descr="hoover-dam-aerial-91_4"/>
          <p:cNvPicPr>
            <a:picLocks noChangeAspect="1" noChangeArrowheads="1"/>
          </p:cNvPicPr>
          <p:nvPr/>
        </p:nvPicPr>
        <p:blipFill>
          <a:blip r:embed="rId3" cstate="print"/>
          <a:srcRect/>
          <a:stretch>
            <a:fillRect/>
          </a:stretch>
        </p:blipFill>
        <p:spPr bwMode="auto">
          <a:xfrm>
            <a:off x="6551613" y="0"/>
            <a:ext cx="5655290" cy="6172200"/>
          </a:xfrm>
          <a:prstGeom prst="rect">
            <a:avLst/>
          </a:prstGeom>
          <a:noFill/>
          <a:ln w="9525">
            <a:noFill/>
            <a:miter lim="800000"/>
            <a:headEnd/>
            <a:tailEnd/>
          </a:ln>
        </p:spPr>
      </p:pic>
    </p:spTree>
    <p:extLst>
      <p:ext uri="{BB962C8B-B14F-4D97-AF65-F5344CB8AC3E}">
        <p14:creationId xmlns:p14="http://schemas.microsoft.com/office/powerpoint/2010/main" val="384681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577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577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577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577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577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5779"/>
                        </p:tgtEl>
                        <p:attrNameLst>
                          <p:attrName>style.visibility</p:attrName>
                        </p:attrNameLst>
                      </p:cBhvr>
                      <p:to>
                        <p:strVal val="visible"/>
                      </p:to>
                    </p:set>
                  </p:childTnLst>
                </p:cTn>
              </p:par>
            </p:tnLst>
          </p:tmpl>
        </p:tmplLst>
      </p:bldP>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a:xfrm>
            <a:off x="2208212" y="457200"/>
            <a:ext cx="7772400" cy="914400"/>
          </a:xfrm>
        </p:spPr>
        <p:txBody>
          <a:bodyPr>
            <a:normAutofit/>
          </a:bodyPr>
          <a:lstStyle/>
          <a:p>
            <a:pPr algn="ctr" eaLnBrk="1" hangingPunct="1"/>
            <a:r>
              <a:rPr lang="en-US" sz="4400" dirty="0" smtClean="0"/>
              <a:t>Sources &amp; Alternatives</a:t>
            </a:r>
            <a:endParaRPr lang="en-CA" sz="4000" dirty="0"/>
          </a:p>
        </p:txBody>
      </p:sp>
      <p:sp>
        <p:nvSpPr>
          <p:cNvPr id="76803" name="Rectangle 3"/>
          <p:cNvSpPr>
            <a:spLocks noGrp="1" noChangeArrowheads="1"/>
          </p:cNvSpPr>
          <p:nvPr>
            <p:ph idx="4294967295"/>
          </p:nvPr>
        </p:nvSpPr>
        <p:spPr>
          <a:xfrm>
            <a:off x="-1" y="1524000"/>
            <a:ext cx="12188825" cy="5029200"/>
          </a:xfrm>
        </p:spPr>
        <p:txBody>
          <a:bodyPr>
            <a:normAutofit/>
          </a:bodyPr>
          <a:lstStyle/>
          <a:p>
            <a:pPr eaLnBrk="1" hangingPunct="1"/>
            <a:r>
              <a:rPr lang="en-US" sz="4400" dirty="0" smtClean="0"/>
              <a:t>Electrical energy can be generated using a turbine and a generator </a:t>
            </a:r>
            <a:endParaRPr lang="en-US" sz="3600" dirty="0"/>
          </a:p>
          <a:p>
            <a:pPr eaLnBrk="1" hangingPunct="1"/>
            <a:r>
              <a:rPr lang="en-US" sz="4400" dirty="0" smtClean="0"/>
              <a:t>Various methods  can be used  to turn turbines:</a:t>
            </a:r>
          </a:p>
          <a:p>
            <a:pPr lvl="1" eaLnBrk="1" hangingPunct="1"/>
            <a:r>
              <a:rPr lang="en-CA" sz="4000" dirty="0" smtClean="0"/>
              <a:t>steam</a:t>
            </a:r>
          </a:p>
          <a:p>
            <a:pPr lvl="1" eaLnBrk="1" hangingPunct="1"/>
            <a:r>
              <a:rPr lang="en-CA" sz="4000" dirty="0" smtClean="0"/>
              <a:t>wind</a:t>
            </a:r>
          </a:p>
          <a:p>
            <a:pPr lvl="1" eaLnBrk="1" hangingPunct="1"/>
            <a:r>
              <a:rPr lang="en-CA" sz="4000" dirty="0" smtClean="0"/>
              <a:t>tides…</a:t>
            </a:r>
          </a:p>
        </p:txBody>
      </p:sp>
      <p:pic>
        <p:nvPicPr>
          <p:cNvPr id="114692" name="Picture 4" descr="C:\My Files\School\Science 9\Unit D Electrical\Pics\turbine_02-b.jpg"/>
          <p:cNvPicPr>
            <a:picLocks noChangeAspect="1" noChangeArrowheads="1"/>
          </p:cNvPicPr>
          <p:nvPr/>
        </p:nvPicPr>
        <p:blipFill>
          <a:blip r:embed="rId2" cstate="print"/>
          <a:srcRect/>
          <a:stretch>
            <a:fillRect/>
          </a:stretch>
        </p:blipFill>
        <p:spPr bwMode="auto">
          <a:xfrm>
            <a:off x="4189412" y="3505199"/>
            <a:ext cx="7999412" cy="3372465"/>
          </a:xfrm>
          <a:prstGeom prst="rect">
            <a:avLst/>
          </a:prstGeom>
          <a:ln>
            <a:noFill/>
          </a:ln>
          <a:effectLst>
            <a:softEdge rad="112500"/>
          </a:effectLst>
        </p:spPr>
      </p:pic>
    </p:spTree>
    <p:extLst>
      <p:ext uri="{BB962C8B-B14F-4D97-AF65-F5344CB8AC3E}">
        <p14:creationId xmlns:p14="http://schemas.microsoft.com/office/powerpoint/2010/main" val="384244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499"/>
                                          </p:stCondLst>
                                        </p:cTn>
                                        <p:tgtEl>
                                          <p:spTgt spid="768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1" nodeType="clickEffect">
                                  <p:stCondLst>
                                    <p:cond delay="0"/>
                                  </p:stCondLst>
                                  <p:childTnLst>
                                    <p:set>
                                      <p:cBhvr>
                                        <p:cTn id="14" dur="1" fill="hold">
                                          <p:stCondLst>
                                            <p:cond delay="499"/>
                                          </p:stCondLst>
                                        </p:cTn>
                                        <p:tgtEl>
                                          <p:spTgt spid="768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1" nodeType="clickEffect">
                                  <p:stCondLst>
                                    <p:cond delay="0"/>
                                  </p:stCondLst>
                                  <p:childTnLst>
                                    <p:set>
                                      <p:cBhvr>
                                        <p:cTn id="18" dur="1" fill="hold">
                                          <p:stCondLst>
                                            <p:cond delay="499"/>
                                          </p:stCondLst>
                                        </p:cTn>
                                        <p:tgtEl>
                                          <p:spTgt spid="768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1" nodeType="clickEffect">
                                  <p:stCondLst>
                                    <p:cond delay="0"/>
                                  </p:stCondLst>
                                  <p:childTnLst>
                                    <p:set>
                                      <p:cBhvr>
                                        <p:cTn id="22" dur="1" fill="hold">
                                          <p:stCondLst>
                                            <p:cond delay="499"/>
                                          </p:stCondLst>
                                        </p:cTn>
                                        <p:tgtEl>
                                          <p:spTgt spid="768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680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680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680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680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6803"/>
                        </p:tgtEl>
                        <p:attrNameLst>
                          <p:attrName>style.visibility</p:attrName>
                        </p:attrNameLst>
                      </p:cBhvr>
                      <p:to>
                        <p:strVal val="visible"/>
                      </p:to>
                    </p:set>
                  </p:childTnLst>
                </p:cTn>
              </p:par>
            </p:tnLst>
          </p:tmpl>
        </p:tmplLst>
      </p:bldP>
      <p:bldP spid="76803" grpId="1" build="p" bldLvl="2"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a:xfrm>
            <a:off x="2208212" y="457200"/>
            <a:ext cx="7772400" cy="914400"/>
          </a:xfrm>
        </p:spPr>
        <p:txBody>
          <a:bodyPr>
            <a:normAutofit/>
          </a:bodyPr>
          <a:lstStyle/>
          <a:p>
            <a:pPr algn="ctr" eaLnBrk="1" hangingPunct="1"/>
            <a:r>
              <a:rPr lang="en-US" sz="4400" dirty="0" smtClean="0"/>
              <a:t>Sources &amp; Alternatives</a:t>
            </a:r>
            <a:endParaRPr lang="en-CA" sz="4000" dirty="0"/>
          </a:p>
        </p:txBody>
      </p:sp>
      <p:sp>
        <p:nvSpPr>
          <p:cNvPr id="77827" name="Rectangle 3"/>
          <p:cNvSpPr>
            <a:spLocks noGrp="1" noChangeArrowheads="1"/>
          </p:cNvSpPr>
          <p:nvPr>
            <p:ph idx="4294967295"/>
          </p:nvPr>
        </p:nvSpPr>
        <p:spPr>
          <a:xfrm>
            <a:off x="0" y="1524000"/>
            <a:ext cx="6170612" cy="5029200"/>
          </a:xfrm>
        </p:spPr>
        <p:txBody>
          <a:bodyPr>
            <a:normAutofit/>
          </a:bodyPr>
          <a:lstStyle/>
          <a:p>
            <a:pPr eaLnBrk="1" hangingPunct="1"/>
            <a:r>
              <a:rPr lang="en-US" sz="4400" dirty="0" smtClean="0"/>
              <a:t>Turbines can be turned directly by mechanical energy or indirectly by converting the energy source to heat which then converts water to steam which turns the turbine.</a:t>
            </a:r>
            <a:endParaRPr lang="en-CA" sz="4400" dirty="0" smtClean="0"/>
          </a:p>
        </p:txBody>
      </p:sp>
      <p:pic>
        <p:nvPicPr>
          <p:cNvPr id="115716" name="Picture 4" descr="C:\My Files\School\Science 9\Unit D Electrical\Pics\turbine-power.jpg"/>
          <p:cNvPicPr>
            <a:picLocks noChangeAspect="1" noChangeArrowheads="1"/>
          </p:cNvPicPr>
          <p:nvPr/>
        </p:nvPicPr>
        <p:blipFill>
          <a:blip r:embed="rId2" cstate="print"/>
          <a:srcRect/>
          <a:stretch>
            <a:fillRect/>
          </a:stretch>
        </p:blipFill>
        <p:spPr bwMode="auto">
          <a:xfrm>
            <a:off x="6551612" y="1584385"/>
            <a:ext cx="4876800" cy="4968815"/>
          </a:xfrm>
          <a:prstGeom prst="rect">
            <a:avLst/>
          </a:prstGeom>
          <a:ln>
            <a:noFill/>
          </a:ln>
          <a:effectLst>
            <a:softEdge rad="112500"/>
          </a:effectLst>
        </p:spPr>
      </p:pic>
    </p:spTree>
    <p:extLst>
      <p:ext uri="{BB962C8B-B14F-4D97-AF65-F5344CB8AC3E}">
        <p14:creationId xmlns:p14="http://schemas.microsoft.com/office/powerpoint/2010/main" val="326825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778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78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78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78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78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7827"/>
                        </p:tgtEl>
                        <p:attrNameLst>
                          <p:attrName>style.visibility</p:attrName>
                        </p:attrNameLst>
                      </p:cBhvr>
                      <p:to>
                        <p:strVal val="visible"/>
                      </p:to>
                    </p:set>
                  </p:childTnLst>
                </p:cTn>
              </p:par>
            </p:tnLst>
          </p:tmpl>
        </p:tmplLst>
      </p:bldP>
      <p:bldP spid="77827" grpId="1" build="p" bldLvl="2"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a:bodyPr>
          <a:lstStyle/>
          <a:p>
            <a:pPr algn="ctr"/>
            <a:r>
              <a:rPr lang="en-US" sz="6600" dirty="0" smtClean="0"/>
              <a:t>Steam Generation</a:t>
            </a:r>
          </a:p>
        </p:txBody>
      </p:sp>
      <p:sp>
        <p:nvSpPr>
          <p:cNvPr id="118787" name="Rectangle 3"/>
          <p:cNvSpPr>
            <a:spLocks noGrp="1" noChangeArrowheads="1"/>
          </p:cNvSpPr>
          <p:nvPr>
            <p:ph type="body" idx="1"/>
          </p:nvPr>
        </p:nvSpPr>
        <p:spPr>
          <a:xfrm>
            <a:off x="36511" y="1546123"/>
            <a:ext cx="12152313" cy="5334000"/>
          </a:xfrm>
        </p:spPr>
        <p:txBody>
          <a:bodyPr/>
          <a:lstStyle/>
          <a:p>
            <a:r>
              <a:rPr lang="en-US" sz="3600" dirty="0" smtClean="0"/>
              <a:t>Any fuel that can boil water can be used to provide the mechanical energy of steam to turn a electrical turbine. </a:t>
            </a:r>
          </a:p>
          <a:p>
            <a:pPr>
              <a:buFontTx/>
              <a:buNone/>
            </a:pPr>
            <a:r>
              <a:rPr lang="en-US" sz="4000" dirty="0"/>
              <a:t>(Nuclear, fossil fuel, biomass, geothermal …) </a:t>
            </a:r>
          </a:p>
          <a:p>
            <a:pPr>
              <a:buFontTx/>
              <a:buNone/>
            </a:pPr>
            <a:endParaRPr lang="en-US" sz="2800" dirty="0"/>
          </a:p>
          <a:p>
            <a:pPr>
              <a:buFontTx/>
              <a:buNone/>
            </a:pPr>
            <a:endParaRPr lang="en-US" sz="2800" dirty="0"/>
          </a:p>
          <a:p>
            <a:pPr>
              <a:buFontTx/>
              <a:buNone/>
            </a:pPr>
            <a:endParaRPr lang="en-US" sz="2800" dirty="0"/>
          </a:p>
          <a:p>
            <a:pPr>
              <a:buFontTx/>
              <a:buNone/>
            </a:pPr>
            <a:r>
              <a:rPr lang="en-US" sz="2800" dirty="0"/>
              <a:t>[see Fig 4.1]</a:t>
            </a:r>
          </a:p>
        </p:txBody>
      </p:sp>
      <p:pic>
        <p:nvPicPr>
          <p:cNvPr id="118788" name="Picture 7" descr="Susquehanna_steam_electric_station"/>
          <p:cNvPicPr>
            <a:picLocks noChangeAspect="1" noChangeArrowheads="1"/>
          </p:cNvPicPr>
          <p:nvPr/>
        </p:nvPicPr>
        <p:blipFill>
          <a:blip r:embed="rId2" cstate="print"/>
          <a:srcRect/>
          <a:stretch>
            <a:fillRect/>
          </a:stretch>
        </p:blipFill>
        <p:spPr bwMode="auto">
          <a:xfrm>
            <a:off x="4341812" y="3276600"/>
            <a:ext cx="5791200" cy="3633788"/>
          </a:xfrm>
          <a:prstGeom prst="rect">
            <a:avLst/>
          </a:prstGeom>
          <a:ln>
            <a:noFill/>
          </a:ln>
          <a:effectLst>
            <a:softEdge rad="112500"/>
          </a:effectLst>
        </p:spPr>
      </p:pic>
    </p:spTree>
    <p:extLst>
      <p:ext uri="{BB962C8B-B14F-4D97-AF65-F5344CB8AC3E}">
        <p14:creationId xmlns:p14="http://schemas.microsoft.com/office/powerpoint/2010/main" val="296778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228600"/>
            <a:ext cx="7772400" cy="914400"/>
          </a:xfrm>
        </p:spPr>
        <p:txBody>
          <a:bodyPr/>
          <a:lstStyle/>
          <a:p>
            <a:r>
              <a:rPr lang="en-US" dirty="0" smtClean="0"/>
              <a:t>Sources of Energy</a:t>
            </a:r>
            <a:endParaRPr lang="en-US" dirty="0"/>
          </a:p>
        </p:txBody>
      </p:sp>
      <p:sp>
        <p:nvSpPr>
          <p:cNvPr id="3" name="Content Placeholder 2"/>
          <p:cNvSpPr>
            <a:spLocks noGrp="1"/>
          </p:cNvSpPr>
          <p:nvPr>
            <p:ph idx="1"/>
          </p:nvPr>
        </p:nvSpPr>
        <p:spPr>
          <a:xfrm>
            <a:off x="37741" y="1600200"/>
            <a:ext cx="7885472" cy="5943600"/>
          </a:xfrm>
        </p:spPr>
        <p:txBody>
          <a:bodyPr/>
          <a:lstStyle/>
          <a:p>
            <a:r>
              <a:rPr lang="en-US" sz="3200" u="sng" dirty="0"/>
              <a:t>Fossil Fuels: </a:t>
            </a:r>
            <a:r>
              <a:rPr lang="en-US" sz="2800" dirty="0"/>
              <a:t>Include </a:t>
            </a:r>
            <a:r>
              <a:rPr lang="en-US" sz="2800" dirty="0">
                <a:solidFill>
                  <a:srgbClr val="FF0000"/>
                </a:solidFill>
              </a:rPr>
              <a:t>coal, oil and natural gas</a:t>
            </a:r>
            <a:r>
              <a:rPr lang="en-US" sz="2800" dirty="0"/>
              <a:t>.</a:t>
            </a:r>
          </a:p>
          <a:p>
            <a:pPr lvl="1"/>
            <a:r>
              <a:rPr lang="en-US" sz="2800" dirty="0"/>
              <a:t>They provide heat energy necessary to change water </a:t>
            </a:r>
            <a:r>
              <a:rPr lang="en-US" sz="2800" dirty="0" smtClean="0"/>
              <a:t>into steam </a:t>
            </a:r>
            <a:r>
              <a:rPr lang="en-US" sz="2800" dirty="0"/>
              <a:t>which then turns a turbine. The turbine shaft </a:t>
            </a:r>
            <a:r>
              <a:rPr lang="en-US" sz="2800" dirty="0" smtClean="0"/>
              <a:t>rotates to </a:t>
            </a:r>
            <a:r>
              <a:rPr lang="en-US" sz="2800" dirty="0"/>
              <a:t>produce electricity. 	</a:t>
            </a:r>
          </a:p>
          <a:p>
            <a:pPr lvl="1"/>
            <a:r>
              <a:rPr lang="en-US" sz="2800" dirty="0"/>
              <a:t>These fossil fuels are </a:t>
            </a:r>
            <a:r>
              <a:rPr lang="en-US" sz="3200" dirty="0">
                <a:solidFill>
                  <a:srgbClr val="FF0000"/>
                </a:solidFill>
              </a:rPr>
              <a:t>non-renewable</a:t>
            </a:r>
          </a:p>
          <a:p>
            <a:pPr lvl="1"/>
            <a:r>
              <a:rPr lang="en-US" sz="2800" dirty="0"/>
              <a:t>Coal and natural gas generated power contributes to air </a:t>
            </a:r>
            <a:endParaRPr lang="en-US" sz="2800" dirty="0" smtClean="0"/>
          </a:p>
          <a:p>
            <a:pPr lvl="1"/>
            <a:r>
              <a:rPr lang="en-US" sz="2800" dirty="0" smtClean="0"/>
              <a:t>pollution </a:t>
            </a:r>
            <a:endParaRPr lang="en-US" sz="3200" dirty="0">
              <a:sym typeface="Wingdings" pitchFamily="2" charset="2"/>
            </a:endParaRPr>
          </a:p>
          <a:p>
            <a:pPr marL="57150" indent="0">
              <a:buNone/>
            </a:pPr>
            <a:r>
              <a:rPr lang="en-US" sz="2800" dirty="0">
                <a:sym typeface="Wingdings" pitchFamily="2" charset="2"/>
              </a:rPr>
              <a:t>Byproducts of Burning Fossil Fuels</a:t>
            </a:r>
          </a:p>
          <a:p>
            <a:pPr lvl="1"/>
            <a:r>
              <a:rPr lang="en-US" sz="2400" dirty="0">
                <a:sym typeface="Wingdings" pitchFamily="2" charset="2"/>
              </a:rPr>
              <a:t>High carbon </a:t>
            </a:r>
            <a:r>
              <a:rPr lang="en-US" sz="2400" dirty="0" smtClean="0">
                <a:sym typeface="Wingdings" pitchFamily="2" charset="2"/>
              </a:rPr>
              <a:t>dioxide emissions </a:t>
            </a:r>
            <a:r>
              <a:rPr lang="en-US" sz="2400" dirty="0">
                <a:sym typeface="Wingdings" pitchFamily="2" charset="2"/>
              </a:rPr>
              <a:t>contribute to global </a:t>
            </a:r>
          </a:p>
          <a:p>
            <a:pPr lvl="1">
              <a:buNone/>
            </a:pPr>
            <a:r>
              <a:rPr lang="en-US" sz="2400" dirty="0">
                <a:sym typeface="Wingdings" pitchFamily="2" charset="2"/>
              </a:rPr>
              <a:t>warming while sulfur </a:t>
            </a:r>
            <a:r>
              <a:rPr lang="en-US" sz="2400" dirty="0" smtClean="0">
                <a:sym typeface="Wingdings" pitchFamily="2" charset="2"/>
              </a:rPr>
              <a:t>dioxide </a:t>
            </a:r>
            <a:r>
              <a:rPr lang="en-US" sz="2400" dirty="0">
                <a:sym typeface="Wingdings" pitchFamily="2" charset="2"/>
              </a:rPr>
              <a:t>emissions produce acid rain</a:t>
            </a:r>
            <a:r>
              <a:rPr lang="en-US" sz="2800" dirty="0">
                <a:sym typeface="Wingdings" pitchFamily="2" charset="2"/>
              </a:rPr>
              <a:t>.</a:t>
            </a:r>
            <a:endParaRPr lang="en-US" sz="2800" dirty="0"/>
          </a:p>
          <a:p>
            <a:pPr lvl="1"/>
            <a:endParaRPr lang="en-US" dirty="0"/>
          </a:p>
        </p:txBody>
      </p:sp>
      <p:sp>
        <p:nvSpPr>
          <p:cNvPr id="5" name="Rectangle 4"/>
          <p:cNvSpPr/>
          <p:nvPr/>
        </p:nvSpPr>
        <p:spPr>
          <a:xfrm>
            <a:off x="1522412" y="0"/>
            <a:ext cx="9144000" cy="369332"/>
          </a:xfrm>
          <a:prstGeom prst="rect">
            <a:avLst/>
          </a:prstGeom>
        </p:spPr>
        <p:txBody>
          <a:bodyPr wrap="square">
            <a:spAutoFit/>
          </a:bodyPr>
          <a:lstStyle/>
          <a:p>
            <a:r>
              <a:rPr lang="en-US" dirty="0">
                <a:hlinkClick r:id="rId2"/>
              </a:rPr>
              <a:t>http://www.youtube.com/watch?v=cJ-J91SwP8w</a:t>
            </a:r>
            <a:r>
              <a:rPr lang="en-US" dirty="0"/>
              <a:t> </a:t>
            </a:r>
          </a:p>
        </p:txBody>
      </p:sp>
      <p:pic>
        <p:nvPicPr>
          <p:cNvPr id="6" name="Picture 4" descr="http://www.wrongtees.com/images/dynamic/fossil_fuels_design_black.png"/>
          <p:cNvPicPr>
            <a:picLocks noChangeAspect="1" noChangeArrowheads="1"/>
          </p:cNvPicPr>
          <p:nvPr/>
        </p:nvPicPr>
        <p:blipFill>
          <a:blip r:embed="rId3" cstate="print"/>
          <a:srcRect/>
          <a:stretch>
            <a:fillRect/>
          </a:stretch>
        </p:blipFill>
        <p:spPr bwMode="auto">
          <a:xfrm>
            <a:off x="7675562" y="0"/>
            <a:ext cx="4610100" cy="6799006"/>
          </a:xfrm>
          <a:prstGeom prst="rect">
            <a:avLst/>
          </a:prstGeom>
          <a:ln>
            <a:noFill/>
          </a:ln>
          <a:effectLst>
            <a:softEdge rad="317500"/>
          </a:effectLst>
        </p:spPr>
      </p:pic>
    </p:spTree>
    <p:extLst>
      <p:ext uri="{BB962C8B-B14F-4D97-AF65-F5344CB8AC3E}">
        <p14:creationId xmlns:p14="http://schemas.microsoft.com/office/powerpoint/2010/main" val="249663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3337"/>
            <a:ext cx="12188825" cy="5791200"/>
          </a:xfrm>
        </p:spPr>
        <p:txBody>
          <a:bodyPr>
            <a:normAutofit/>
          </a:bodyPr>
          <a:lstStyle/>
          <a:p>
            <a:pPr marL="0" indent="0">
              <a:buNone/>
            </a:pPr>
            <a:r>
              <a:rPr lang="en-US" sz="3600" b="1" u="sng" dirty="0"/>
              <a:t>Hydroelectric: </a:t>
            </a:r>
            <a:r>
              <a:rPr lang="en-US" sz="3200" dirty="0"/>
              <a:t>electricity is generated in areas where large volumes of water are collected behind dams. </a:t>
            </a:r>
          </a:p>
          <a:p>
            <a:r>
              <a:rPr lang="en-US" sz="3200" dirty="0" smtClean="0"/>
              <a:t>The </a:t>
            </a:r>
            <a:r>
              <a:rPr lang="en-US" sz="3200" dirty="0"/>
              <a:t>collected water has high potential energy (gravitational energy), which when released spins the turbine and generator to produce electricity</a:t>
            </a:r>
          </a:p>
          <a:p>
            <a:pPr lvl="1"/>
            <a:r>
              <a:rPr lang="en-US" sz="3200" dirty="0"/>
              <a:t>The initial cost of constructing a hydroelectric power plant is high but once</a:t>
            </a:r>
          </a:p>
          <a:p>
            <a:pPr lvl="1">
              <a:buNone/>
            </a:pPr>
            <a:r>
              <a:rPr lang="en-US" sz="3200" dirty="0"/>
              <a:t> in operation the cost of </a:t>
            </a:r>
            <a:r>
              <a:rPr lang="en-US" sz="3200" dirty="0" smtClean="0"/>
              <a:t> producing </a:t>
            </a:r>
          </a:p>
          <a:p>
            <a:pPr lvl="1">
              <a:buNone/>
            </a:pPr>
            <a:r>
              <a:rPr lang="en-US" sz="3200" dirty="0" smtClean="0"/>
              <a:t>electricity is </a:t>
            </a:r>
            <a:r>
              <a:rPr lang="en-US" sz="3200" dirty="0"/>
              <a:t>lower</a:t>
            </a:r>
          </a:p>
          <a:p>
            <a:pPr lvl="1"/>
            <a:r>
              <a:rPr lang="en-US" sz="3200" dirty="0"/>
              <a:t>Water is a </a:t>
            </a:r>
            <a:r>
              <a:rPr lang="en-US" sz="3200" b="1" dirty="0">
                <a:solidFill>
                  <a:srgbClr val="FFFF00"/>
                </a:solidFill>
              </a:rPr>
              <a:t>renewable </a:t>
            </a:r>
          </a:p>
          <a:p>
            <a:pPr lvl="1">
              <a:buNone/>
            </a:pPr>
            <a:r>
              <a:rPr lang="en-US" sz="3200" b="1" dirty="0">
                <a:solidFill>
                  <a:srgbClr val="FFFF00"/>
                </a:solidFill>
              </a:rPr>
              <a:t>resource</a:t>
            </a:r>
          </a:p>
        </p:txBody>
      </p:sp>
      <p:sp>
        <p:nvSpPr>
          <p:cNvPr id="179202" name="AutoShape 2" descr="data:image/jpeg;base64,/9j/4AAQSkZJRgABAQAAAQABAAD/2wCEAAkGBhASERUTEhQUEhEUEBIVFRUYFhQYGBgTFRQVFhgWGBUXHSYeHBkkGhQVIC8gJCcpLCwtFh4xNTAqNyYrLCkBCQoKDgwOGg8PGikkHyUpKS0sLCw1LyksLCwsLywsKSwsLCwtKSwsLCwsLCwsKSwsKSwsLCksLCwsKSwsLCksLP/AABEIAKIA8AMBIgACEQEDEQH/xAAbAAEAAQUBAAAAAAAAAAAAAAAABAECAwUGB//EAEcQAAEDAgMDCAUICAUFAQAAAAEAAhEDIQQSMQVBUQYTIjJhcZGxcoGhstEUFSNTYpLB0jM0QkNSg+HwBxYkVHNEgpOi8Rf/xAAaAQEAAwEBAQAAAAAAAAAAAAAAAQIDBAUG/8QAKREAAgIBAAkEAwEAAAAAAAAAAAECEQMEEhMUITEyQVFhccHwIlKRgf/aAAwDAQACEQMRAD8A9xREQBEXI8rMEedFQgFrmhoMAw4ZjHhf1FQyUjrkXB4batem0MY/K0TAyttJnh2qdsUVMRiW1Kjs3NNmYaInMALDfLvupZNHXIiKSoREQBR8fj2UWZ3yG56bbAm9R7abbD7TwpCi7T2ZSxFM0qrc9NxYXNOhyva8AjeJaJBsRIKAxYXbuHqCRUaOk9sOIa6WPqUz0TeM1KpB35SoeF5ZYJ4c416TGte8Auq0gHNb+8ac12WN/sngo/8AkbDc4zot5inh8TRZRDYj5S8mqcwPVykta0AZQ50awL2ch8KGuA53M8scanOPz5mVKlRrg7cc1V/iOAQE3F8o8Ox7WZ2vealJha17C5gqglr3tmQ22qsxPK3AU2Me/FYdrKnUca1OHdINOUzcAmCRpvhQW/4e4AOcRSgOYxrmzYtYxtMCetGVoETCuo8g8IxgYznGAMDei/LIbUNVhIaAJY8lzTEyTqgNi3lFhS9zOepSx1Nh+kpxzlRz2tp9brzTcMuvtjG7lJRGINAh4cHtp58h5vnHMFRtPPpmLSD7NVhp8jsK17ajQ9tRtQPDg92oqYiofUTi64I3h0bgrsXyTw9Wo+o/nDzl3M5x4Zm5rmc4aDZ4ZYHdrrdAZv8AM2CgO+U4fK5pcDz1KC0FwLgc1x0HX+yeBWxY8EAggggEEXBB3grQ7P5C4KjGRhGV9N46R61N9Wo0wLDpVqhgDeOAW42fgWUaVOjTBFOlTZTYCSTlY0NbJNzYC6AkIiIAiIgCIiAIiIAiIgCLnW8sGZJy9Pvt8f71UvAcpaNRhJOVzdW8e1vELR4pLsUU4vubdc3ytxTTkpjrB2c9gyuaPWSfYs9TlfQuGgkjjAHiue2jtEVqhcNzGg8JE6dl1WUJJW0WjJN8COt9yPcM9UbyynA7i+fMeIWhV+HxDqbg9hhzTI4doPYVmXPQ0UXZ2PbWYHt7iN7XbwVKVioREQBERAEREAREQBERAEREAREQBERAEREAREQBERAeO43C1XODqbw2GxBmCSTJMdkeCs5jFTaqwCOBmcscIifNbBF61HnWQHYbEaCo2JdEi8ECJgXM5tI3cL7HZjHAOzHMc3s3DwhWrNhNXd48lz6QvwN8D/IkoiLzzsJmydpmhUzXLDZ7eI4jtH9F3FOoHAOaZBAIPEHevO1uuTm1+bdzTz0HHon+Fx3dxPt77BzOsREVioREQBFbUqBolxAHEmB4lUpVmuEtIcOIIPkgL0REAREQBEVgrNnLIzASRImO5AXoiIAiIgCIiAIiIAiIgPKkRF655oWbCau7x5LCs2E1d3jyXPpPR/pvg6iSiIvOO0KhCqiA6rk5tjnBzbz9I0WP8TRv9Ib/AB4reLzunUc0hzTDmmQeBXb7J2mK9PNo4Wc3g74HUKUQyaiIpINTyn/V3ekz3guY2cyt0jTqc2M0GJvAFzFt66flP+ru9JnvBaDZHVd6Z8gqvmWXIuL8TMfKLkSBJmBvhXRi/rz7VbjNk06rszpzBmUEHS5Mi2tyL2gkb1EfyaYZ+krXa0RnEdECDEen2fSO4NyqFkwfKv8AcG2tyqxi/rz7VEdycp9KHVAXEkmRJnjIuLDXgq1eT7XfvawuYhzbA7pyzE8b7tEoWSoxf159qycmWEYp4cZdzbpde5LqZkzebq/D0QxrWgkhrQJOtuKrsH9cqf8AGfOkoom7OpREVygWs2k7FBx5kNcCwRJFnAmbGJkZd/FbNazaGxucqc4KjmOFPK2JgHMSSYIkEGIt3zEAYDWxwewFrHMdV6WUdVs75OmUEzrJFtVbzeODnkZYl2UOcDvqRECwjmxBm4mNZtfyfxBn/V1AMrRGXQgNv1pvNTt6TL9C8mpsep0YrGQX5i5pdmDnsdA6QAgMA3i5sgI1E7RmCKYGU9IkGHFwIAaALBpIvrAPfJwj8bzg5xtMU+lmg37MvZpc783YsJ2BW/3NSMhEET0iOtOadbxpp69xQYQ1oJzENAJiJIFzG5AXoiIDyiq0lpAMEtIB4EixWvq4PEx0aomHRMwCYgwBeIGvErZKjvC4HiQF6sqStnnx4uiFh8NXD5dUaacuOWDNySBPZI8FtMJq7vHkooeLde7gP3e+L9XtWbCu6Vs3WIM5bwDew7FxZcsZRpWdePG4u3RNREXKbhERAFI2fj3Uage240c3+JvDv3j+qjogPQsPiGvaHtMtcJB/vesi47YG1+ZdlcfonG/2Xfxdx3+PFdipRDNTyn/V3ekz3gtBsjqu9M+QW/5T/q7vSZ7wXPbIqCHNnpZiY7IaJ9qjuT2NiioTFzYKjHggEEEESCDII71JBciogKAygD+//qt2UAMQ8iJyHSCdWbgSf/UfG7d6vwKgbF2hSbiXvc4BhpkB14Jmn8CuNKUm+Jry7HU5ndvgfypmd2+B/Ko/z/hvrG+34J8/4b6xvt+C12b/AG+/0pfoSMzu3wP5UzO7fA/lUfZe2W1y8NaQGEXMdIEuAI+7v4rYJspft9/ouuxHzO7fA/lWuw22iypzOIs79ipENe06E8HbjukbtFuVwHKtgOKfN7N47+aBVlGUeN2SqfA67bG2W0GT1nkHK3j2nsWXDGpkbnJL8ozQCBmi8DLpK8zFMWO/6ManQBkL0jYB/wBPT39E+8Uac+9BpRRIzO7fA/lTM7t8D+VSEUbKX7ff6RrLweVKjt3pN94Kqo7d6TfeC9vJ0P2Z5sOpe5hYbD/kaPXDVe3X+Y7TjDlRtR0C567d54N+KuDjNyT9I7f2OXnxVySfn5O6TqLrx8EmlidzvUdx+BUlQCFcyq5ukEcDPmtcmjvnAxhmXKRNRRhizvb4H4q4Ytu+R6j+ErneOS5o3U4vkzOixsrtOjgfWFkVCwW62XylNNmR7S/L1SCJy8DPDyWlRAbra3KFtamWBjgS5pklu4zuWm5Onpfyz4/RT7VRStl/pf5bveYoJTJO0q9HKadR2XMBuJ3yDoRq3Q6xcQtY7CYcy7nK1U5T0Yd0rl0QGQJPqWPlSJezub51VJ2QY1srEcCB8mpOlrjiWZs8vJJLcwExNP7MetSW0cG12bnX9YuykECS4OvDJIkaE7zvUjaBC5raFM3sfBRxHA9ApVA5ocLggEG+kHiubbTc3ouEOaADedw3roMK8c22D+z/AHuHktNjP0r+8e6Fhhvi2XkYlVgkgS0TN3ODRYTqVRavlA0mm0AEkvFhfcdy3M26R3fJbCuZzhJYQ7IAWPD+rnnT0gt+vBgHMuDlPYSD7LqdS2tiyA0V6oa613ui/EyoUkU1n4PZK2NpM672N73NHmVwG3ds067w9jWMtdxczM67SJE2jKB4rj6+BqAmWkmYLhcE+ksYoOuIuNRv8FDdhZGux0VOqAQc1NwBaYLmwYixvoYXd7H5TYV1OM1OgGwMpqU40mxm4uvJzs6pDSGzmEiL6dix/JzMCCew+wzoUXAl5G+x7M/lPgh/1FH1VGnyKrT5SYN2mIo/+RgPgSvHm7MqlmcNzNmLFpg8CAZlW1ME8MzmImCJuDpBCtZnrvwdAqO3ek33gqqjt3pN94L1snQ/ZnLDqXuY2gQLn9I39nsb291/YqiL3/eO3Rud2qxhsPTb5NVzRJjjWj3j+C85PVdne/yVGVgJ6ont0Hjv9SyHDP8AsnxClorPSJtmawwRBLHDVp9UHyv7FbnHceBsfArYKhHgrrSZLmQ8EexqcZiC0NhnOFzwItwJm/cordsU4kNqAcdOO6fslbx2GYd0d1vJWHCcHOHffzv7Vbbxl1L5K7GS5M09LlAD/EO/KRqACSbgXFz3aqdgdpuqMDoF9xkEHuus5w7+IPiPirHMcNWn1X/r7FK2MvtEPar7ZlGM4tPqg/BXtxjQZDnMMRPSbYxadNwUXOO48DY+BVQp3eEulkbeS5olnEtNy+SREl02E8T2lK56DvRd5FRIWKtWyAxoQQR3jXvWU9H1Fdmkc2s6on4n9JS/4j7qyFw4rWt2g6o5pDcpa3LfuiVe6le4k751VMeJ5HzLTyKCNiyo4CA94G4Bzo81bxJJJOpJJPiVCbXyB5iQ1hfHdrE9nkqVts02i85rS0CSL+CzlDVdGkZaysnrXbZY8tbk6wfIvGjSrjtujEl0DjBjeLncZBHqWStVDgxwuCZHcWlIR1pJMifSzSuw1UkuIOYnpaHN3HSVOrsHRyszdCDIawtO7pNJk+oKQi7FokF5OR55Mg0cPVZIa4ta4dKHQTxkRCy/JiXSegMo6hgh43qSindcfqRtpMh1m1XDM4k1dLZAI4giIPmrsDhyMxcXsdBghtNwcDHRImSZ3lSkUbpD1J20qo1tHBOGWQ6xklpaCD2K92FDg/MKhqT0XHIQ7cJ0LfEqeibpD1G3kEySQNJOvYL/AIIr8P1/+x3m1bZnUGVxK5oyfJPtHWdGa8eqrmYYAgyTBJ/Z1IibAcVmReXR6FhERCAiIgCIiAIiIChHgsbsMw7h6reSyopBFfhT+yfUZ9hVr6Dg0uJFhMRIMcSfwUxYsT1HeifJX2kqqympG7otrOALAyBmbciCQYvrvWM4Z/Fp7TKxh0FpOgN/XI/FT1pPWxSqLKQrJG2jFSoQDNydeEcI4XKqaDDMtaSdeiL96yLG/ENGpE8NT4C6wbbZqlRXmW6ZWx3BYcWOr3n3SjsXwafXb+qxPe50TFtwHZGq3xYp6ydGWTJGmrKIiL0ThIVfaRbUyZCRaCN7iJy98eSozbDHEBrXnMARaAQ4wDfdvU+UlRxJ4FERFJAREQHmOI5bY137YZ6LWj2mT7V0H+HW0a1WtW5yo+pFJsZiTHT3LgVmw2Nq05NN7mE65SRPfC8F5JPm2fRvDCqikj3VF4l8/Yr6+r993xT5+xX19X77vip2hju78ntqLxL5+xX19X77vinz9ivr6v33fFNoN3fk9tReJfP2K+vq/fd8U+fsV9fV++74ptBu78ntOIxDabS95DWNEknQBcxT/wASMGSQRUaJ1ygz22K85xG1K9QZX1aj2zMOc4iR2FRVDm+xeOjrueuUeXWAd+9y+k14/BTKHKbBv6tel94DzheLoo12S9Hie6UsdSd1ajHdzmnyKzAzpdeChZqWMqN6r3t7nOH4qdoVejep7qqOaCIOhELxjD8psYzq16nrdPsdK7nkjy158OZiCxlRokOs0OGm+wKsppmcsMoqzoHsLTB9R4/1VWvcNDbgYP8AVXO2rhjY1aRHps+KwHF4fdXpjvew/jK7I54tVk4nE8Mk7gZHSdST5eAsrczRwCo3F4XfWpu76jY8AYWVu1MMNKtIdz2fFTvEI9CI2En1Mx84OKrnCy/O+H+up/fb8U+d8P8AXU/vt+Kb2/Qbt7mLOEzhZfnfD/XU/vt+Kw4zlBhqbHPNVhDRMBzST2AApvb9Bu3uXBwOiLmv8/4TfzpJMnoDX7yp/wDoOE4VfuN/MuhZ4VxaMno2S+EWdMi5yny+wZ15xvez4EqbQ5WYJ+lZo9LM33gArrNB8mirwZFzizbIsdHEMeJa5rh2EHyWUrQyPEkRF86fUBERAEREAREQBERAEREAREQBERAISERAISERAISERAISERAEREAREQFWuI0JB7LeSl0ds4lnVrVG9z3fFQ0UptciHFPmERFBIREQBERAEREAREQBERAEREAREQBERAEREAREQBERAEREAREQBERAf//Z"/>
          <p:cNvSpPr>
            <a:spLocks noChangeAspect="1" noChangeArrowheads="1"/>
          </p:cNvSpPr>
          <p:nvPr/>
        </p:nvSpPr>
        <p:spPr bwMode="auto">
          <a:xfrm>
            <a:off x="1585912" y="-738188"/>
            <a:ext cx="2286000" cy="15430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79204" name="Picture 4" descr="http://upload.wikimedia.org/wikipedia/commons/thumb/5/57/Hydroelectric_dam.svg/300px-Hydroelectric_dam.svg.png"/>
          <p:cNvPicPr>
            <a:picLocks noChangeAspect="1" noChangeArrowheads="1"/>
          </p:cNvPicPr>
          <p:nvPr/>
        </p:nvPicPr>
        <p:blipFill>
          <a:blip r:embed="rId2" cstate="print"/>
          <a:srcRect/>
          <a:stretch>
            <a:fillRect/>
          </a:stretch>
        </p:blipFill>
        <p:spPr bwMode="auto">
          <a:xfrm>
            <a:off x="6246812" y="2928936"/>
            <a:ext cx="5942012" cy="3929063"/>
          </a:xfrm>
          <a:prstGeom prst="rect">
            <a:avLst/>
          </a:prstGeom>
          <a:noFill/>
        </p:spPr>
      </p:pic>
      <p:sp>
        <p:nvSpPr>
          <p:cNvPr id="6" name="Rectangle 5"/>
          <p:cNvSpPr/>
          <p:nvPr/>
        </p:nvSpPr>
        <p:spPr>
          <a:xfrm>
            <a:off x="1522412" y="6396335"/>
            <a:ext cx="9144000" cy="369332"/>
          </a:xfrm>
          <a:prstGeom prst="rect">
            <a:avLst/>
          </a:prstGeom>
        </p:spPr>
        <p:txBody>
          <a:bodyPr wrap="square">
            <a:spAutoFit/>
          </a:bodyPr>
          <a:lstStyle/>
          <a:p>
            <a:r>
              <a:rPr lang="en-US" dirty="0">
                <a:hlinkClick r:id="rId3"/>
              </a:rPr>
              <a:t>http://www.youtube.com/watch?v=Jh_wUV1ZOCQ&amp;feature=related</a:t>
            </a:r>
            <a:r>
              <a:rPr lang="en-US" dirty="0"/>
              <a:t> </a:t>
            </a:r>
          </a:p>
        </p:txBody>
      </p:sp>
    </p:spTree>
    <p:extLst>
      <p:ext uri="{BB962C8B-B14F-4D97-AF65-F5344CB8AC3E}">
        <p14:creationId xmlns:p14="http://schemas.microsoft.com/office/powerpoint/2010/main" val="220278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0" y="152400"/>
            <a:ext cx="12200245" cy="5105400"/>
          </a:xfrm>
        </p:spPr>
        <p:txBody>
          <a:bodyPr>
            <a:normAutofit/>
          </a:bodyPr>
          <a:lstStyle/>
          <a:p>
            <a:r>
              <a:rPr lang="en-US" sz="4800" b="1" dirty="0" smtClean="0"/>
              <a:t>Wind Generators: </a:t>
            </a:r>
            <a:r>
              <a:rPr lang="en-US" sz="4800" dirty="0" smtClean="0"/>
              <a:t>this energy is harnessed by large propeller-type blades, which turn a shaft - connected to a generator.</a:t>
            </a:r>
          </a:p>
          <a:p>
            <a:endParaRPr lang="en-US" sz="4800" dirty="0" smtClean="0"/>
          </a:p>
          <a:p>
            <a:r>
              <a:rPr lang="en-US" sz="4800" dirty="0" smtClean="0">
                <a:solidFill>
                  <a:srgbClr val="FFFF00"/>
                </a:solidFill>
              </a:rPr>
              <a:t>Renewable resource</a:t>
            </a:r>
            <a:r>
              <a:rPr lang="en-US" sz="4800" dirty="0" smtClean="0"/>
              <a:t/>
            </a:r>
            <a:br>
              <a:rPr lang="en-US" sz="4800" dirty="0" smtClean="0"/>
            </a:br>
            <a:endParaRPr lang="en-US" sz="4800" dirty="0"/>
          </a:p>
        </p:txBody>
      </p:sp>
      <p:pic>
        <p:nvPicPr>
          <p:cNvPr id="180226" name="Picture 2"/>
          <p:cNvPicPr>
            <a:picLocks noChangeAspect="1" noChangeArrowheads="1"/>
          </p:cNvPicPr>
          <p:nvPr/>
        </p:nvPicPr>
        <p:blipFill>
          <a:blip r:embed="rId2" cstate="print"/>
          <a:srcRect/>
          <a:stretch>
            <a:fillRect/>
          </a:stretch>
        </p:blipFill>
        <p:spPr bwMode="auto">
          <a:xfrm>
            <a:off x="6856412" y="2438400"/>
            <a:ext cx="5486399" cy="414620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92074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2817812" y="463093"/>
            <a:ext cx="7772400" cy="914400"/>
          </a:xfrm>
        </p:spPr>
        <p:txBody>
          <a:bodyPr>
            <a:normAutofit/>
          </a:bodyPr>
          <a:lstStyle/>
          <a:p>
            <a:pPr algn="ctr"/>
            <a:r>
              <a:rPr lang="en-US" sz="4400" dirty="0" smtClean="0"/>
              <a:t>Nuclear Steam Generation</a:t>
            </a:r>
          </a:p>
        </p:txBody>
      </p:sp>
      <p:sp>
        <p:nvSpPr>
          <p:cNvPr id="119811" name="Rectangle 3"/>
          <p:cNvSpPr>
            <a:spLocks noGrp="1" noChangeArrowheads="1"/>
          </p:cNvSpPr>
          <p:nvPr>
            <p:ph type="body" idx="1"/>
          </p:nvPr>
        </p:nvSpPr>
        <p:spPr>
          <a:xfrm>
            <a:off x="227012" y="1600200"/>
            <a:ext cx="11734800" cy="4953000"/>
          </a:xfrm>
        </p:spPr>
        <p:txBody>
          <a:bodyPr>
            <a:normAutofit/>
          </a:bodyPr>
          <a:lstStyle/>
          <a:p>
            <a:r>
              <a:rPr lang="en-US" sz="4000" dirty="0" smtClean="0"/>
              <a:t>Nuclear reactors use uranium to produce heat energy</a:t>
            </a:r>
          </a:p>
          <a:p>
            <a:pPr lvl="1"/>
            <a:endParaRPr lang="en-US" sz="3600" dirty="0" smtClean="0"/>
          </a:p>
          <a:p>
            <a:pPr lvl="1"/>
            <a:r>
              <a:rPr lang="en-US" sz="3600" dirty="0" smtClean="0"/>
              <a:t>Chernobyl</a:t>
            </a:r>
          </a:p>
        </p:txBody>
      </p:sp>
      <p:pic>
        <p:nvPicPr>
          <p:cNvPr id="119812" name="Picture 5" descr="09oct08e"/>
          <p:cNvPicPr>
            <a:picLocks noChangeAspect="1" noChangeArrowheads="1"/>
          </p:cNvPicPr>
          <p:nvPr/>
        </p:nvPicPr>
        <p:blipFill>
          <a:blip r:embed="rId2" cstate="print"/>
          <a:srcRect/>
          <a:stretch>
            <a:fillRect/>
          </a:stretch>
        </p:blipFill>
        <p:spPr bwMode="auto">
          <a:xfrm>
            <a:off x="5103812" y="2341650"/>
            <a:ext cx="6553200" cy="4434258"/>
          </a:xfrm>
          <a:prstGeom prst="rect">
            <a:avLst/>
          </a:prstGeom>
          <a:ln>
            <a:noFill/>
          </a:ln>
          <a:effectLst>
            <a:softEdge rad="112500"/>
          </a:effectLst>
        </p:spPr>
      </p:pic>
    </p:spTree>
    <p:extLst>
      <p:ext uri="{BB962C8B-B14F-4D97-AF65-F5344CB8AC3E}">
        <p14:creationId xmlns:p14="http://schemas.microsoft.com/office/powerpoint/2010/main" val="124575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51" y="385762"/>
            <a:ext cx="12188825" cy="4572000"/>
          </a:xfrm>
        </p:spPr>
        <p:txBody>
          <a:bodyPr>
            <a:normAutofit/>
          </a:bodyPr>
          <a:lstStyle/>
          <a:p>
            <a:r>
              <a:rPr lang="en-US" sz="4000" b="1" dirty="0" smtClean="0"/>
              <a:t>Geothermal: </a:t>
            </a:r>
            <a:r>
              <a:rPr lang="en-US" sz="4000" dirty="0" smtClean="0"/>
              <a:t>molten rock beneath Earth’s surface heats the ground water creating steam which is transported through pipes to drive turbines</a:t>
            </a:r>
          </a:p>
          <a:p>
            <a:r>
              <a:rPr lang="en-US" sz="4000" dirty="0" smtClean="0"/>
              <a:t>Except for the sulfur smell, geothermal energy does not pollute the environment</a:t>
            </a:r>
          </a:p>
        </p:txBody>
      </p:sp>
      <p:pic>
        <p:nvPicPr>
          <p:cNvPr id="181250" name="Picture 2"/>
          <p:cNvPicPr>
            <a:picLocks noChangeAspect="1" noChangeArrowheads="1"/>
          </p:cNvPicPr>
          <p:nvPr/>
        </p:nvPicPr>
        <p:blipFill>
          <a:blip r:embed="rId3" cstate="print"/>
          <a:srcRect/>
          <a:stretch>
            <a:fillRect/>
          </a:stretch>
        </p:blipFill>
        <p:spPr bwMode="auto">
          <a:xfrm>
            <a:off x="5637212" y="2880709"/>
            <a:ext cx="6400800" cy="3884958"/>
          </a:xfrm>
          <a:prstGeom prst="rect">
            <a:avLst/>
          </a:prstGeom>
          <a:noFill/>
          <a:ln w="9525">
            <a:noFill/>
            <a:miter lim="800000"/>
            <a:headEnd/>
            <a:tailEnd/>
          </a:ln>
        </p:spPr>
      </p:pic>
      <p:sp>
        <p:nvSpPr>
          <p:cNvPr id="5" name="Rectangle 4"/>
          <p:cNvSpPr/>
          <p:nvPr/>
        </p:nvSpPr>
        <p:spPr>
          <a:xfrm>
            <a:off x="1522412" y="6396335"/>
            <a:ext cx="9144000" cy="369332"/>
          </a:xfrm>
          <a:prstGeom prst="rect">
            <a:avLst/>
          </a:prstGeom>
        </p:spPr>
        <p:txBody>
          <a:bodyPr wrap="square">
            <a:spAutoFit/>
          </a:bodyPr>
          <a:lstStyle/>
          <a:p>
            <a:r>
              <a:rPr lang="en-US" dirty="0">
                <a:hlinkClick r:id="rId4"/>
              </a:rPr>
              <a:t>http://www.youtube.com/watch?v=vSZ1dIBdOIs&amp;feature=related</a:t>
            </a:r>
            <a:r>
              <a:rPr lang="en-US" dirty="0"/>
              <a:t> </a:t>
            </a:r>
          </a:p>
        </p:txBody>
      </p:sp>
    </p:spTree>
    <p:extLst>
      <p:ext uri="{BB962C8B-B14F-4D97-AF65-F5344CB8AC3E}">
        <p14:creationId xmlns:p14="http://schemas.microsoft.com/office/powerpoint/2010/main" val="102527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88825" cy="5715000"/>
          </a:xfrm>
        </p:spPr>
        <p:txBody>
          <a:bodyPr>
            <a:normAutofit/>
          </a:bodyPr>
          <a:lstStyle/>
          <a:p>
            <a:r>
              <a:rPr lang="en-US" sz="4800" b="1" dirty="0" smtClean="0"/>
              <a:t>Biomass: </a:t>
            </a:r>
            <a:r>
              <a:rPr lang="en-US" sz="4800" dirty="0" smtClean="0"/>
              <a:t>refers to organic materials present in garbage</a:t>
            </a:r>
          </a:p>
          <a:p>
            <a:pPr lvl="1"/>
            <a:r>
              <a:rPr lang="en-US" sz="4400" dirty="0" smtClean="0"/>
              <a:t>Organic materials decompose to produce methane gas which is collected and used as fuel</a:t>
            </a:r>
          </a:p>
          <a:p>
            <a:pPr lvl="1"/>
            <a:r>
              <a:rPr lang="en-US" sz="4400" dirty="0" smtClean="0"/>
              <a:t>You can also burn it.</a:t>
            </a:r>
            <a:endParaRPr lang="en-US" sz="4400" dirty="0"/>
          </a:p>
        </p:txBody>
      </p:sp>
      <p:sp>
        <p:nvSpPr>
          <p:cNvPr id="185346" name="AutoShape 2" descr="data:image/jpeg;base64,/9j/4AAQSkZJRgABAQAAAQABAAD/2wCEAAkGBhIQEBUUEhIUFRQUGBQVGRgXGBYVGBcQFRUYFxgWFRgYHiYfFxkjGxceHzAiJCkpLS0tFx4yNTwtNScrLCkBCQoKDgwOGg4PGi0kHiQ0LDU1My4tNC01NTI1NSw1NDU1NDA1NTEwLC4qMTU1KiosNDUsMzU1NTUwNSo1MjU0Mv/AABEIAPwAyAMBIgACEQEDEQH/xAAcAAEAAgMBAQEAAAAAAAAAAAAABQcDBAYCCAH/xABHEAACAQMCAwMHCwMBBgUFAAABAgMABBESIQUGMRMiQQc1UWF0s9MUFhcjMlJTcYGSlBVCkYIkJTNyocEINLHR4UNig6Ky/8QAGQEBAQADAQAAAAAAAAAAAAAAAAQCAwYF/8QALREBAAEDAgQEBQUBAAAAAAAAAAECAwQRIQUSMUETYYGhMnGR4fAiI0Kx8RT/2gAMAwEAAhEDEQA/ALxpSlApSlBVHlb4AsCwzxzXKvcXkMb4uJQvZyatQVQ2F6Dp0rp+FXsPDr6PhyrORcJJOkssrS5kTAaIayWGFXV1x/mvPlP5envYLZbdNbR3cErDUq4iTVqbvEZxnoN60PLFauILae3YLdxXCJB6We4BjKD19G/0GgzXHlURII5hbSvHNePZx6SpaQKWHaoPEEqQBnqOtbvCvKArTXEF5A1pNbRfKGVnWVWtfGRWTrjxHr8a5nn3hBsrXg0FuFZ4by2VA3dV5VVt2IzjU25Prrdj5PueI3d5c3cXyVZrQ2MUZdJXCsdTSuYyV2boM7iglOCeUb5RNbrJayQxXms20jPG3aaV1YkRd4iV3GSc1sctc7tf3EqxWrfJ4pJITOZI89rH11Q/aVT4Hc+kCuc5E5Rktngjn4RAskGQbxZYyGCqQsiJu5dtsggeJ9VbHCOXLr+si7Sz+RRlZRc4mSRLpj/w2RE3znvFmC/5zkOp5r5rSwSPKNLLPIIYYkIDSSt0GTsqjxY9M1Cy8+SSQXsXydob61iLmIyIw7Nlyssco2ZQN+gPh41n5/5cnna0ubZRJNZTdqIiwTtY2wHRWbZW7owTt1qMsuWLue44hezQ9i9xam1hgLo76Qn2pGU6AWYDAztk5oM3kZs9PDUkMHZvMFdpDJ2jXDHJ7RvFTkkYNcXznxW3Ti3ExdXFymiGE26xSTLicwr0CHQN8HvYHU1aXIXC5bXhttDMumSOMKy5DYbJ2ypIP6GuTv8AhfEYOLX9xBYLcxXcUMSlpoY1BSMKS6sdRXORjG+KDw8/+z8CN5JJLO00eHhlXSZCuxlYZEoxgEg797fc5lb7ynaGuHhtJZrWzcx3E6ui6XXGsRRtvKFyMnIqE4f5Oru2tuEQ7SNa3ZnmIYBURiWOnUQWAz4DJOa/H5U4hawcQsbe2WWK9llkjnMqIsSXACusysdZKgbaQc0HScT8oem5ht7W1kumuLf5TGUdEUoScai/2RgZz6wMEmogeWEm2Nz/AE647GF+yuWLxjsZNQUqo6ykZGdlA1D9NzhHJs1txOzdRqt7fh4tTJlRmZXz9nOrcb9MVEnkq8/o/FLfsvrrm7nliXXH3onkiZTq1YXIU7Eg7UHV8083y2kYkitGnjEfatIZYoUVPQC+7vgZ0gfr4Vp33lKjENk1vA00nEMmFGdIQNIBYO7ZAIzjAzk1AcxcpX0l2GFtHcxmyEEXaSIEtbrThnKHOpj4MoPgMgbjxc8pXB4HbWcvDe3lSNxlZ4Ue3uQT2bhi2Cu+SVY9MEGg6bjPPbwzW9tHZvJdTxGYxGWKPQi/aXWcq75BAA9HUCutjYkAkYJAODjIPoONqrDmrlW9uLG2t3tPlF1FFHovEnSNoboEaixbDsuADkZ1EdAcGrJ4fE6xRrKweQIgdhsGkCgMwHhk5P60GxSlKBSlKCFi5ut3UMonZWAYEWt2QVIyCCItwRvmvfzph+7c/wAW7+FX7ykP932vs9v7palqCI+dMP3bn+Ld/Cp86Yfu3P8AFu/hVL1hurtIlLOwVVBYn0KPHA38aCO+dMP3bn+Ld/CqGuFspLxLqRbx5IwBGrQXpjjbBGtI+y0hyDjNbN5zjhpgkeVt+yaRjk4QsuvYf3BTkf8AKT6M/sPNhGEkRVkDSI43UKyKZM5P9oj0MT0Haj0EUGHjc1neNA0q3ebaZLhNNtdj61M41fU7jfpUp86Ifu3P8W7+FWzw/jUM+NDgkgHHXqCdm6N0PQnofRW/QRHzph+7c/xbv4VPnTD925/i3fwql6UER86Yfu3P8W7+FT50w/duf4t38KpelBEfOmH7tz/Fu/hU+dMP3bn+Ld/CqXpQRHzph+7c/wAW7+FT50w/duf4t38KpelBEfOmH7tz/Fu/hU+dMP3bn+Ld/CqXpQRHzph+7c/xbv4VPnTD925/i3fwql6UER86Yfu3P8W7+FT50w/duf4t38KpelBEfOmH7tz/ABbv4VPnTD925/i3fwql6UELLzdbopZhOqqCxJtbsAKBkkkxYAA3zSsnNo/3fdez3HumpQOUvN9r7Pb+6WpaonlLzfa+z2/ulqWoNe+vkhQvIwVR4kgevbPU4HSuC5l41JI2SVTsGkbLdDpjldopMbhCY49/7hLEw3xUx5Qb1xAUVcqftkFCVBzjMcmEcD7RVmUFVbf0VNxDhMqQIsfaRa3khcuZJmhaBTMbeeIam0qyq6SxjZCCw2yQkOHcYJjkjEkkxks2ZmUqqzSfJFXss+KwdnIdXpBXDGvPGeMM/aSQvHMHY6pWViZfk1mrSxBVH/ltTouM95mGTjUx0uDxxXPCriSSRI1tljZVTBYv204SFJBuM94DTuS4JONqxct2j3EaoqnrDE0jyMLZJGuTNoKKxEqtBFFlem2+CBQWLwi4aGWI3GmSZmCs6ylj2oUs6tojEepVGyL06bLXb8N4vHcKChGSCQMqTozs2xOx2I9RFVA3HliSZO0R44IHSPsl7OOZnmkRmYszGQO0SFiGC4JXfOk9fw66aNwxwvdUoC7KTbqxLyFGKhYwWYmSQLqJ2AymA76lfitkAjod6/aBSlKBSlKBSlKBSlKBWGO8RnaMMC6BSy+IV86SR6DpO/qPorNVY868y/I+MLIhUH5OIX1Hu5cyMmr06W0tgbnOB9qkzpEzPZjVVFOmvlH1dZzH5QLHh7qlzNpZv7VVnKjGcvoB0jG+/hU/DMrqGQhlYBgQcgqRkEHxBFUDfQg9q87KJWbSwlkWKVXb66ZSXUpOiIpRWGN9WPtCrh5AQrwy0B6iFB1zsBgYPiMVDiZkZE1aR0bKqdHQUpSrmKJ5t833Xs9x7pqU5t833Xs9x7pqUDlLzfa+z2/ulqWqJ5S832vs9v7palqCtueYXLO0qqy6iVWUOBspGlXA7N0dCQUd4+gOQQWPH8vcYFpm5MoeONbphhnkzftbDsGLv3sSQLo3H/EgcbdKsO+4j2NyQ7v9pmjIKvGCcjS8eeuCR9pSc4UFuvMc1WvC7hPlSPHEdjcJDJ2TSpkFZkxgTMjYcZBLDbZtgENwjkqZeN9gJhHphgu3yoYC5MYV5UU9wOH1FSwOkvkDavHFbeSGC1WODtrS7uUljRsbyRNIQJc7aJF0uxP3XJ61v8aivP6lCs8qBb23W1W6jG00Pah2bA+xIYnPTbfI9W/zJJa3sjNM5/pliVhijjzm5vQrKY4tO8gwdGB6G8N6DjuKRRW8DTPIqQu8dvbuoJlmSMBZLlFJyIVJkkUDALvF4ItdTYcZjvEQWsEjGZ1jXUzJboVBkD3MhxJeSjsy7YyvcC52y0ryvHMidvNwiaW6kGMv2CJFECRHbwK7ZjiVceAJOSd6933KTXMqy36CFEJIhhWIQaWGMTS6g82RsQdI8MYO4dlyvxZJ4mCSrMYWMTOudLOvXBJOd9upzjPiKma1eGwhIlVVCqowFCqgCj7qrsBW1QKUpQKUpQKUpQKUpQfjNgZNUJc3ovL+Sdo1lXVJOImOntI4wI4kGxyx1R4XG52261a/lD4r8n4fLg4aXEK/nJsxH5Jqb9KqzlWw7Vz9XHMisHkXUFkRYR3CGJwpLyEjJU/UHfeo+I3os4ldc99vr19um6Wv9zIotx2/VPp092xxVxDF2ZluVEUeHV4u0/2i5b63Q+hh9jtG3ZtnGPEVY3I/GXuIlEcem2hRYhK+zzSoArMqAYVAQdycknGBg1U010b6RI4ml0yzagJWEn1rN2cTZyWISLAyWOTq9ANXzwzh6W8KRRjCRqFHpwB1PpJ6n1mpuFYlVi1z1/FVv+fOd+7f40XK5inpTt6/ZtUpSvVZonm3zfdez3HumpTm3zfdez3HumpQOUvN9r7Pb+6WpaonlLzfa+z2/ulqWoME1jG5y8aMeu6g7jx3FftxaJIul0Vl+6wDD/B2rNSgp3yucu/I4oGtAI4nnVdIJxFO6NGrRr/apQsCBjdUqd5P5DEkUT3IIjhXTbRozJoj8ZSy4PaP1LDG2B065fLXtw+I/du7Y/8AVq7fhrZhjPpRP/5FBFrykkZJt5riFiMEiVpQT4EpPrUkflUdFyxNE4KSMzZJ7SQmdtxhsOwBhLDpkSKOmwAB66lB5ij0gDc423JJ/Unc16pSgUpSgUpSgUpSgUpSgq/ywcSzLBAOiq0rfmx0J/0V/wDIrgLXiJMBjMahm27UhklWMFsxrg9GLFids6yMdCOr8qlu68Q1MO68SFT4YUkMB+RI/cPTXIqpJAAJJIAA6licAAekk4/Wt1WNbv0U+JvETr6ueycm7bv1xR1nSP8APm7PyU8E7W7MxHct129HbOpUAfkmo+rUtW/ULyhwAWVokW2s9+Qjxlbdv0Gyj1KKmqwrq5qtXsYtnwbUUd+/zKUpWClE82+b7r2e4901Kc2+b7r2e4901KByl5vtfZ7f3S1LVE8peb7X2e390tS1ArHcXCxqWY4UdTvt+eKyUoKk8svONlccOeCGcSTdpEyhAzAFXyS7AYAAz4113LXPFo9tEDIcrHGCdLlSQoGQwBB6V1LWyHqinPqFeLeyjjzojRM9dKhc/njrQLO+SZdUbBh6v/ms9KUClKUClKUClfma/aBSlKBStbiPEoreJpZpFjjQZZmOAB0/9dv1rV4NzFBeBjCZO7pzrimh2bOCO1RdQOOozQV95WOORyyxWsYDyRNqbG7B3XCxL6WOQSP+T9Oi5O8ncdoVmmPaXGMj7kZI30DxO+NR/TGTXXCBc50rk75wM59OayVnzzy8sJ4x6fFm7VvPbyKUpWCgpSlBE82+b7r2e4901Kc2+b7r2e4901KByl5vtfZ7f3S1LVE8peb7X2e390tS1BxvNPNMtheqXbNs9ndOqYX/AM1baZPtYySyHAGeo2qH4Pzjd6beG5kC3EVxci7YIuPkltCZidIHdDCWIZABrsuZOVLfiAiE4YiGVZl0nGWUEaW23Qg4I8a8R8n2wvJrvSTLPH2TgkFCmFBwuOpCKD6dIoIqz8pERCtNDJDHLBLdwuSr67eFQ76lU5R9BDad9j1ztSPyjxorNcwSQD5Mb1MlHL2wIGO6e7Lll7p+8N+uNqw8n1rFjUZZUSKS3jSVtSxW0uzxoAASCAFyxJwAM1+W/k8tQrrI0swaD5IO1cHs7TOezTSBjcDvHLd1d9qCO4HzFcz8X7OWN4IzYrKImZHGtpwBJlf7tJ0keGPHrXcVz/BeTIrWftxLPLL2It9Urq31KsGUYCjcY6+O+ck5roKBSlKBULzW96ICLBYzKdiXIyq/ejU9139AYgenPSornvyl23ClCtmW5f7ECHvHOwLnfQufUSfAGqR5/wCcuLTrm4mMKltJt4SUVMrqCSEHLvgglSTjK5wSBQalzzVxHh092JLqUXMnZqWJy+EYnTvkLsxxjbfYkVZfkR43c30s0sslwyxRpHiWVpEaWRtWpVIAUhUx4/aNUBY2jTSpGu7SMFHrZjgD/NWZyT5ULng/ZRT6p7GRdSD/AOpGuSrBM+KsCCh222xncPpClaPBeNwXkKzW8iyRv0YenxBHVWHiDuK3qDlfKJwia4t4WhTtTb3MFy0WQDLHExLIM7FsHIB9FaHNXE5L+xK20N7G4mtAcxTQSaDMuspkAkKoOSNhXc0oKw5n4JNFLNGkd48a2qrYmJp5OzvNT6jI4YlX1FTrkONIIz1FRPFkuJLi/jcXct2tvYCL5O0vZx3xh3fuELGC++psDAb073LWlbcHijnlnVcSziMSNknUIgVTYnAwCelBx8FtcJxmNys0weNUlLLMkVuyQHvwSZ7J0kZsMhBbVg+Fd7SlApSlBE82+b7r2e4901Kc2+b7r2e4901KByl5vtfZ7f3S1LVE8peb7X2e390tS1ApSlApSlApSlApSsF9eLDE8jnCRqzsfQqKWJ/wKD5x5z4yvDeO37tEJJWwYXY57J5I1YNg9QA2PVjArQ4txmwlAh7YtGLST6wo5ZuISTJIzMCM5JTc+g4rneZeI3F5/tcyN9bJKFk6gjVr7PPpTVgeogeFQVBms7x4ZEkjOHRgynAOGU5BwduteJpmdizElmJJJ8STkn/JrxSg7zyNcyT23FIIkkIiuHEcidVbIIBx4MDjcb/pX1OK+R/JdPBHxW2kuJOzjjfVqxlQ2CF1n+xdRHe6Dx9NfW6nag/aUpQKUpQKUpQKUpQRPNvm+69nuPdNSnNvm+69nuPdNSgcpeb7X2e390tS1RPKXm+19nt/dLUtQKUpQKUpQKUpQK4vyxcS7Dgt0QcF1WIf/kdVP/6k12lU/wD+Ifj8fyRbRWJl7SKVwAxCxYlC6mAwCWGwJztQUzzDffU2tup7sMQYj0zT/WsT6wGVf9NQVZJpi7Fj1NY6BSlKCa5OnC3sQP2ZNcRB6FZkaM5/dn9K+r+SpdXDbM+JtrfP59kuf+tfHtjcdnKj/cZW/aQa+u/J4+eFWR2/4EXT/lFB0NKUoFKUoFKUoFKUoInm3zfdez3HumpTm3zfdez3HumpQOUvN9r7Pb+6WpaonlLzfa+z2/ulqWoFKUoFKUoFKUoFUH5TPJzxie4uJY1WaGWUyaYn72hQEjDq2kkqg2AzglsdavylB8R3thLA5SWN43HVXUow/MMM1gr7I5r5PteJwdlcpkZBVlwHQjxRsHHoP51x8f8A4feFDr8ob85B/wBlFB8z1vRcNXsxI80ag5wgJeQ42+wowv8AqK19QcN8kXB4W7tojsuM9ozy9dxlWYr/ANKlbHkDh0ExmjsoFkODkINiNsop7qf6QKD5s5X8lHEeIYaOHs4j0kmzGhHpXYsw9agivoTyZcpXXDLQ29xPHKAxaPQG7gbdly3UatxsOp/Tr6UClKUClKUClKUClKUETzb5vuvZ7j3TUpzb5vuvZ7j3TUoHKXm+19nt/dLUtUTyl5vtfZ7f3S1LUClKUClKUClKUCuK8pU5HyOORylnLcBLlgxQdmUJRHcfZjZ9icjwHjXa1juLZJFKSKrowwVYBlI9BB2IoOJPGrDhyX0drGIDbi3ZmWMOjS3Pci0orjUcgA5Kjcb9TUVBz1fugjVoBN/UVsdbIGHZPA0mXSOQr2ikYOlsbY9dd5b8r2ccbxJaW6xybOixRqrgffUDDfrWSHgFsmNFvCuHWQaY0GJVXQrjA2YL3QeuNqCs7rjVzY3PF50mgLwHh7yIyHM7G2jQhe/mIE5xjUckDw3muK8+TJxGKOJlaE3UVnIjIqlZJI9baX7TW7rkEnQEwQMk12M3L1q8vavbQtLkNrMaF9agKG1EZyAAAfUK/ZOAWrS9q1vCZSUbWY0L64/sNqxnK+B8KDg7Xny7ke1k1wCO5vntTBoPaRxRs65L693OkE93A1Lj17vJXOF9fTI7wqtvIbhWB7NTC8TEIoPamSRjghgyLgkEbdd/5iF71LiV7fEcpnAithFJJLhlQzy62LhQ3gBk4J6YroYeB26TNMkESzP9qQIgkbPXLgZNBvUpSgUpXL+UHi8lvbKY5ezLOodgV1JAQQXXOcDVpBONgSduoDpyaA56VS3F+OXTKlrLN2sLPkkkFjpjZghZcCSM/aw2+VGSeldt5NCVjnQZ7NXjKjwVnhRnC+gZOcDxY+mgleZONvBPZRIQPlFxoYkZ+qWJ2IHoJYKM+up+q25hnfjF4kNmcJbEs1xvpSUkYdOmrTo7oB7x32Vcmx4wQACcnAyemT6aCL5t833Xs9x7pqU5t833Xs9x7pqUDlLzfa+z2/ulqWqJ5S832vs9v7palqBSlKBXIeU3jptbRdBxI8kZT1dmwkJ/Lugf6qmeYeY47IRNLskj6Cfu9xmzjx3UD9aqG8u5uN8QwMgEOEXwSNVLDPrJG59J/KpMm9pHJT8Uuh4Lw6blyMm7tbp3mZ76dvbf7rk4Dxdbu3jmTo65I+6w2Zf0ORUhVR+SjmIwztaSbLISVz/bMo3X1ZA/yo9NW5W2xd8SiJQ8VwZwsmq3/HrHy/NilKVueYUpSgUpSgUpSgUpWK7ulijaRzhEVnY+hVBJO3qFBo8e5ihskDSlssdKqo1MzYycD1Dck4Aqn7q6S6ublntppNTllOhXIR/sK5XWAABpC56AHxqQ5050N4YwiCAoS6M4aaUqdm1RJ3Qp26ltwOmKheEcSvO9NEYSrka1ZDp1IShYBQOzJx0OdtORQRXGOGyW2JSqW8YP1azGUFmK4ZY+zJETdGAOno2+CVqSuo0tITIshScuihw4WSRHysmWPQads/ZGV6bVuSztey4fU6xkKsbpGumbSNbYTIIw2ASTtk7Z2goVSOYsV0w6iI2HeDOqhcbZIUEMVHQnf0ZC8eRbCCGyjWGSOTxd42V1acgasFSRgbKB4KqiugrgPJihkeadF0RMI4iCd3njzqcqd12YDvAE59ABrv6CJ5t833Xs9x7pqU5t833Xs9x7pqUDlLzfa+z2/ulqWqJ5S832vs9v7palqBSlcX5UuYGtrQRocPOSmfERgd/HrOQP1NYXK4opmqVOJjVZV6mzR1mfz6Q4fylczi9uAkW8UGoZHRnJAZ/+XYAH/wB66XyN8OiEMswIMpbsyPFIwAR+47/6R6DUb5MuTxPDPNMO5KjwJ+R+04/IgAesH0VFcl8TbhnEmimYKhLQyZ2UFc6X38Mjr6GNeXRMxcpvV93dZNFu5iXeHYs724j17z79fPZ78oNl8k4qJI9tZjnGPB9W+P8AUuf1q6lORVZ3HDW4xxNZlVhaQhF7RgQJAhLYTPXJOPUN+u1WbVmPTpVXVHSZc7xi9zWce1V8dNO/l00ifPbcpSlVueKUpQKUpQK5vmfnJbN1jWJpZCusgMEVY8kAsxBOSQcAA9DnHj0lcV5TLbRFHPGSs2oW+rGVMUuSyyDqRt3cEHUQOhNBI8L5/s5lGuVIJMhTHK6I2T0K74dT4MNvDY5FZOOc42cBMUjGRmHeSNTL3GyO/p2AODsTk1Tt5bPasflKM8bvE7kL1hBVXRlBzpwD0yNyDipbi9skLK9ubcx3RIGMYjdY/txqhw2VjGx6HfcbUGW44fB2obh/a3CMAJY5C0bQ6AdA7SQLkENjSSW2B3BqE4rw6dJ1UNJbNPqbEbpIrLHu/ajcFwCoXGf7iTsAZLN1w+KSQMhVxr+tUN31TAK9my4BAA3B6Vo9st4zyO0jKG0BXKqU7Mkd4R91WySdjsGHU5JDBe8O+TsqmWRXldO0BcanVu6ScbrkYXu6diB6KyX0qo8UZwoDBj4BVVSFB+7liAM46H0V0XL9rDHw4SGNGWRTJJkatasxOgncuRsgHpHprPyb5Lnkh1XRkhWTTmIhdbLoAfWxyyBjkaeoHoJwAkvJ3OZLt2jUCMQqkpXdWnVx2fq16S2R6MZ6irGrHb26xqFRVVRsFUBQB6gOlZKCJ5t833Xs9x7pqU5t833Xs9x7pqUDlLzfa+z2/ulqWqJ5S832vs9v7palqBVb+WexZooJQDpRnQ+rWFIz+3FWRWC9so542jlUOjjBU9CP+351qu2/Eomldw/L/wCTJov6a6f10n2R3JwT5BbaPs9kn7sd79dWarritl2/MQWPfEkLtjw7NFZ8/wCMV2djydPaqY7W9aOEkkI8SylCeuhiRj9Qa3+XuU4bLUy6nlkyXlc5dsnJ/IZ3/wDXNaardVyKaZjTR6dnMs4ly9for5priYiNJ7zrrOu23lrqm6UpVbnilKUClKUClKUCte/sI542ilQOjjBU+O+R03BBGQRuCK2KUFNc48B03hgE8yxrHGy9rIjf3Egq7rqCIVxgk7/4PNT2DPIoCxyr2i6mijZWcg/ZiYHMj5IbSu4CknHj9AXvCoZ9PbRRyad11or4J9GobVg4dy7bWzFoYI4yRjKjGF66V+6vqGBQUVzDYwMjx28csjhWUmZZBokAyRiXcHHgBnJ9G9bfCeXoJ1VIlSSSQAKigd4t1llCjSka5ySRt9kb4FWbxLkHtLiSSOfs1m3dTEsjBzgFomZsITjxVt8+mp7gvAYLOPs4ECjqx6s7dS0jdWYk9TQVfwjkWcTJDJbPqjkhYy5Ih0xOrNKozhmcLgbagW36E1cFKUClKUETzb5vuvZ7j3TUpzb5vuvZ7j3TUoHKXm+19nt/dLUqrgjIII9W9Q/LPm229mh9ytcPyXzTBacuI3bKHijkJWPs3kUtcMoPZsQBu43bAGcmgtGlVRZ8630gEQuU1f1KK07ULFITbyQPIR3VVGYMMagoG3j47C853YRIZLhU/wB5T2L3RSMEQxLrTKkdmsjnu5xjbpQWJJxeBUZ2miCIxRmLoFWQHBVjnCtk4wd969f1KHIHax5YsoGtclkGXAGdyo3I8KpnhsJmWD6/UG45cAuqxlXJhYiTSwI8Nh07x9WJKyn1X9r3UXHEeNr3FVM6YXALaRu2BuTuaC2La5SRA8bK6MMqykMpHpBGxFFukLFA6lh1UEEj8x1FcFwMzjldPk2e3+RnRp+1q0n7P/3Yzj14rxy1xbhMDcPS0hgeW5Dp2i9n20bLFqkMxP1mokEHPjQWLSqs4P5QLi4unWK5jMUttdzR9uIl7GSF9KNIIwDHH6VdmbAycdK63yf8be6tWMrs80UjRS57LAmRVLCNogEdN8g9d8HcUHTUpSgUpSgVHW3MFvJcy2ySAzQBGkTB7quMrv0P6dMjPWt25m0IzaS2kFtKjLHAzhR4k9KrHg3AOIW1zZ3kiKxnkmFykaP2qJeYk+uJYgrEyIuwGAo60FhcB45Fe26zw6uzcuBqGk9x2jOR+ampDNU/wfgFxFBYi8tbiW1RLwNBGGLJdvdSNHJJGrAspjOAdwpOds5re4twa8a5n0xTm6e6t3tbgauyisRo1IzZ0oAA4ZDu5YbN1oLC4RxyK67Xs9X1E0lu+Rj62PGrHpG/WpCqnXlWdJHnSCYT/wBYMgYFx/sDSDU2M47MjOdt62oeEXfyxfqpxdDiBle4OeybhW/1YfOnT2eEEXUMM4HWg7zhHMEV1AZo9WhWlU6hg5iYq23oyprFwDmmC+XVB2pTAYM8MsSspyAUaRQH6eGah+ReGSw8NkjkjZHMt4QrDBIeaQqcesEEfnXNW3Ld7DwCJQbl5U+Sv8n0xq0axTh5FjCqrsSvgzE7UFqVH3vHIoriC3bV2lz2ujAyPqlDNqPhsarni1lfXC3ckcNwkb3trK0bL35LFLdFcLHqGsagCY8jOCDvkVsWPAZ1m4cwW5eOM8TYlo+xeJJYhoRULHQM5CAnbYbYoO45t833Xs9x7pqVxvALOWHhF/HJEyosc4jlkQxSzp8nOXmjJJDg90ttqxn81B2XKXm+19nt/dLW1Hwa3XOmCIagVbCIMqeoO249VUpwjyw3kVvFGsVtpSONBlZc4VABnEnXatv6a778K2/bL8SguReHxDGI0GCGGFUYZRpU9OoGwPor9ksImVlaNCrHUylVIZvSwIwTt1NU19Nd9+Fbftl+JT6a778K2/bL8SguVbGMYxGgw2sd0bPjGobfax49a/RZRg5CJkFmB0jOp/tHp1PifGqZ+mu+/Ctv2y/Ep9Nd9+Fbftl+JQXTFCqKFUBVGwAAAA9AA6ViTh0SyGQRRiQ9XCqGP5tjJqm/prvvwrb9svxKfTXffhW37ZfiUFxrw6IEkRRgnVnCrvr+1nbxxv6ay29skahUVUUdFUBQPyA2FUv9Nd9+Fbftl+JT6a778K2/bL8SguylUn9Nd9+Fbftl+JT6a778K2/bL8SguylUn9Nd9+Fbftl+JT6a778K2/bL8SguylUn9Nd9+Fbftl+JT6a778K2/bL8SguzFKpP6a778K2/bL8Sn01334Vt+2X4lBdlKpP6a778K2/bL8Sn01334Vt+2X4lBdlKpP6a778K2/bL8Sn01334Vt+2X4lBdmKVSf01334Vt+2X4lPprvvwrb9svxKC1ubfN917Pce6alU9xfyw3ktvLG0VtpeORDhZc4ZCDjMnXelB/9k="/>
          <p:cNvSpPr>
            <a:spLocks noChangeAspect="1" noChangeArrowheads="1"/>
          </p:cNvSpPr>
          <p:nvPr/>
        </p:nvSpPr>
        <p:spPr bwMode="auto">
          <a:xfrm>
            <a:off x="1585912" y="-1150938"/>
            <a:ext cx="1905000" cy="24003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85348" name="Picture 4" descr="http://library.thinkquest.org/06aug/01335/images/BIOMASSTYPES1.gif"/>
          <p:cNvPicPr>
            <a:picLocks noChangeAspect="1" noChangeArrowheads="1"/>
          </p:cNvPicPr>
          <p:nvPr/>
        </p:nvPicPr>
        <p:blipFill>
          <a:blip r:embed="rId2" cstate="print"/>
          <a:srcRect/>
          <a:stretch>
            <a:fillRect/>
          </a:stretch>
        </p:blipFill>
        <p:spPr bwMode="auto">
          <a:xfrm>
            <a:off x="5789613" y="2659944"/>
            <a:ext cx="6399212" cy="4198056"/>
          </a:xfrm>
          <a:prstGeom prst="rect">
            <a:avLst/>
          </a:prstGeom>
          <a:noFill/>
        </p:spPr>
      </p:pic>
      <p:sp>
        <p:nvSpPr>
          <p:cNvPr id="6" name="Rectangle 5"/>
          <p:cNvSpPr/>
          <p:nvPr/>
        </p:nvSpPr>
        <p:spPr>
          <a:xfrm>
            <a:off x="1522412" y="6396335"/>
            <a:ext cx="9144000" cy="369332"/>
          </a:xfrm>
          <a:prstGeom prst="rect">
            <a:avLst/>
          </a:prstGeom>
        </p:spPr>
        <p:txBody>
          <a:bodyPr wrap="square">
            <a:spAutoFit/>
          </a:bodyPr>
          <a:lstStyle/>
          <a:p>
            <a:r>
              <a:rPr lang="en-US" dirty="0">
                <a:hlinkClick r:id="rId3"/>
              </a:rPr>
              <a:t>http://www.youtube.com/watch?v=sJpaGCZBAeo&amp;feature=related</a:t>
            </a:r>
            <a:r>
              <a:rPr lang="en-US" dirty="0"/>
              <a:t> </a:t>
            </a:r>
          </a:p>
        </p:txBody>
      </p:sp>
      <p:sp>
        <p:nvSpPr>
          <p:cNvPr id="7" name="Rectangle 6"/>
          <p:cNvSpPr/>
          <p:nvPr/>
        </p:nvSpPr>
        <p:spPr>
          <a:xfrm>
            <a:off x="1522412" y="5486401"/>
            <a:ext cx="4572000" cy="646331"/>
          </a:xfrm>
          <a:prstGeom prst="rect">
            <a:avLst/>
          </a:prstGeom>
        </p:spPr>
        <p:txBody>
          <a:bodyPr>
            <a:spAutoFit/>
          </a:bodyPr>
          <a:lstStyle/>
          <a:p>
            <a:r>
              <a:rPr lang="en-US" dirty="0">
                <a:hlinkClick r:id="rId4"/>
              </a:rPr>
              <a:t>http://www.youtube.com/watch?v=cqrAWYtd6RI&amp;feature=related</a:t>
            </a:r>
            <a:r>
              <a:rPr lang="en-US" dirty="0"/>
              <a:t> </a:t>
            </a:r>
          </a:p>
        </p:txBody>
      </p:sp>
    </p:spTree>
    <p:extLst>
      <p:ext uri="{BB962C8B-B14F-4D97-AF65-F5344CB8AC3E}">
        <p14:creationId xmlns:p14="http://schemas.microsoft.com/office/powerpoint/2010/main" val="185957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24" y="0"/>
            <a:ext cx="12081387" cy="6248400"/>
          </a:xfrm>
        </p:spPr>
        <p:txBody>
          <a:bodyPr>
            <a:normAutofit/>
          </a:bodyPr>
          <a:lstStyle/>
          <a:p>
            <a:r>
              <a:rPr lang="en-US" sz="4000" b="1" dirty="0" smtClean="0">
                <a:solidFill>
                  <a:srgbClr val="FFFF00"/>
                </a:solidFill>
              </a:rPr>
              <a:t>Solar Power: </a:t>
            </a:r>
            <a:r>
              <a:rPr lang="en-US" sz="4000" dirty="0" smtClean="0"/>
              <a:t>Solar cells (made from silicon) enable the energy from the sun to be transformed (photoelectric effect) into electricity. </a:t>
            </a:r>
          </a:p>
          <a:p>
            <a:endParaRPr lang="en-US" sz="4000" dirty="0" smtClean="0"/>
          </a:p>
          <a:p>
            <a:r>
              <a:rPr lang="en-US" sz="4000" dirty="0" smtClean="0"/>
              <a:t>The initial cost is high but the energy produced is inexpensive and pollution free</a:t>
            </a:r>
            <a:endParaRPr lang="en-US" sz="4000" dirty="0"/>
          </a:p>
        </p:txBody>
      </p:sp>
      <p:pic>
        <p:nvPicPr>
          <p:cNvPr id="183298" name="Picture 2" descr="http://upload.wikimedia.org/wikipedia/commons/thumb/4/4c/Helios_in_flight.jpg/220px-Helios_in_flight.jpg"/>
          <p:cNvPicPr>
            <a:picLocks noChangeAspect="1" noChangeArrowheads="1"/>
          </p:cNvPicPr>
          <p:nvPr/>
        </p:nvPicPr>
        <p:blipFill rotWithShape="1">
          <a:blip r:embed="rId2" cstate="print"/>
          <a:srcRect l="9243" t="8727" r="8030" b="16727"/>
          <a:stretch/>
        </p:blipFill>
        <p:spPr bwMode="auto">
          <a:xfrm>
            <a:off x="6704012" y="3200400"/>
            <a:ext cx="5488141" cy="3657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1319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normAutofit/>
          </a:bodyPr>
          <a:lstStyle/>
          <a:p>
            <a:pPr algn="ctr"/>
            <a:r>
              <a:rPr lang="en-US" sz="4800" dirty="0" smtClean="0"/>
              <a:t>Alternate Sources</a:t>
            </a:r>
            <a:endParaRPr lang="en-US" sz="4400" dirty="0"/>
          </a:p>
        </p:txBody>
      </p:sp>
      <p:sp>
        <p:nvSpPr>
          <p:cNvPr id="121859" name="Rectangle 3"/>
          <p:cNvSpPr>
            <a:spLocks noGrp="1" noChangeArrowheads="1"/>
          </p:cNvSpPr>
          <p:nvPr>
            <p:ph type="body" idx="1"/>
          </p:nvPr>
        </p:nvSpPr>
        <p:spPr>
          <a:xfrm>
            <a:off x="150812" y="1600200"/>
            <a:ext cx="10515602" cy="4572000"/>
          </a:xfrm>
        </p:spPr>
        <p:txBody>
          <a:bodyPr>
            <a:normAutofit/>
          </a:bodyPr>
          <a:lstStyle/>
          <a:p>
            <a:r>
              <a:rPr lang="en-US" sz="4800" dirty="0" smtClean="0"/>
              <a:t>Renewable energy sources include:</a:t>
            </a:r>
          </a:p>
          <a:p>
            <a:pPr lvl="1"/>
            <a:r>
              <a:rPr lang="en-US" sz="4400" dirty="0" smtClean="0"/>
              <a:t>Tides</a:t>
            </a:r>
          </a:p>
          <a:p>
            <a:pPr lvl="1"/>
            <a:r>
              <a:rPr lang="en-US" sz="4400" dirty="0" smtClean="0"/>
              <a:t>Wind</a:t>
            </a:r>
          </a:p>
          <a:p>
            <a:pPr lvl="1"/>
            <a:r>
              <a:rPr lang="en-US" sz="4400" dirty="0" smtClean="0"/>
              <a:t>Solar</a:t>
            </a:r>
          </a:p>
          <a:p>
            <a:pPr lvl="1"/>
            <a:r>
              <a:rPr lang="en-US" sz="4400" dirty="0" smtClean="0"/>
              <a:t>Batteries (chemical)</a:t>
            </a:r>
          </a:p>
          <a:p>
            <a:pPr lvl="1"/>
            <a:r>
              <a:rPr lang="en-US" sz="4400" dirty="0" smtClean="0"/>
              <a:t>Biomass</a:t>
            </a:r>
          </a:p>
        </p:txBody>
      </p:sp>
      <p:pic>
        <p:nvPicPr>
          <p:cNvPr id="7170" name="Picture 2" descr="https://encrypted-tbn1.google.com/images?q=tbn:ANd9GcTOg7IuE0Heo02xZ_7qPTYDpXqKLL3L_aCmfUTD-0QFx2kp7fLnKA"/>
          <p:cNvPicPr>
            <a:picLocks noChangeAspect="1" noChangeArrowheads="1"/>
          </p:cNvPicPr>
          <p:nvPr/>
        </p:nvPicPr>
        <p:blipFill>
          <a:blip r:embed="rId2" cstate="print"/>
          <a:srcRect/>
          <a:stretch>
            <a:fillRect/>
          </a:stretch>
        </p:blipFill>
        <p:spPr bwMode="auto">
          <a:xfrm>
            <a:off x="7389812" y="2362200"/>
            <a:ext cx="4191000" cy="4267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5471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3412" y="0"/>
            <a:ext cx="8382000" cy="685800"/>
          </a:xfrm>
        </p:spPr>
        <p:txBody>
          <a:bodyPr/>
          <a:lstStyle/>
          <a:p>
            <a:r>
              <a:rPr lang="en-US" dirty="0" smtClean="0"/>
              <a:t>Electricity and the Environment</a:t>
            </a:r>
            <a:endParaRPr lang="en-US" dirty="0"/>
          </a:p>
        </p:txBody>
      </p:sp>
      <p:sp>
        <p:nvSpPr>
          <p:cNvPr id="3" name="Content Placeholder 2"/>
          <p:cNvSpPr>
            <a:spLocks noGrp="1"/>
          </p:cNvSpPr>
          <p:nvPr>
            <p:ph idx="1"/>
          </p:nvPr>
        </p:nvSpPr>
        <p:spPr>
          <a:xfrm>
            <a:off x="0" y="762000"/>
            <a:ext cx="12114212" cy="6096000"/>
          </a:xfrm>
        </p:spPr>
        <p:txBody>
          <a:bodyPr>
            <a:normAutofit fontScale="85000" lnSpcReduction="20000"/>
          </a:bodyPr>
          <a:lstStyle/>
          <a:p>
            <a:r>
              <a:rPr lang="en-US" sz="2600" dirty="0"/>
              <a:t>Strip mining techniques removes all plants and animals from large areas of </a:t>
            </a:r>
            <a:r>
              <a:rPr lang="en-US" sz="2600" u="sng" dirty="0">
                <a:hlinkClick r:id="" action="ppaction://hlinkfile" tooltip="Powered by Text-Enhance"/>
              </a:rPr>
              <a:t>land</a:t>
            </a:r>
            <a:r>
              <a:rPr lang="en-US" sz="2600" dirty="0"/>
              <a:t> resulting in habitat and species destruction.</a:t>
            </a:r>
          </a:p>
          <a:p>
            <a:pPr>
              <a:buNone/>
            </a:pPr>
            <a:r>
              <a:rPr lang="en-US" sz="2600" dirty="0"/>
              <a:t> </a:t>
            </a:r>
          </a:p>
          <a:p>
            <a:r>
              <a:rPr lang="en-US" sz="2600" dirty="0"/>
              <a:t>Oil and Gas wells can often give off poisonous gases. </a:t>
            </a:r>
          </a:p>
          <a:p>
            <a:pPr>
              <a:buNone/>
            </a:pPr>
            <a:endParaRPr lang="en-US" sz="2600" dirty="0"/>
          </a:p>
          <a:p>
            <a:r>
              <a:rPr lang="en-US" sz="2600" dirty="0"/>
              <a:t>Steam turbines often release warm water into nearby lakes and rivers. The increase in water temperature can affect the local marine ecology and can kill fish. </a:t>
            </a:r>
          </a:p>
          <a:p>
            <a:pPr>
              <a:buNone/>
            </a:pPr>
            <a:endParaRPr lang="en-US" sz="2600" dirty="0"/>
          </a:p>
          <a:p>
            <a:r>
              <a:rPr lang="en-US" sz="2600" dirty="0"/>
              <a:t>Mines and refineries that produce nuclear fuel can also cause damage to the environment, because of the radioactive waste. </a:t>
            </a:r>
          </a:p>
          <a:p>
            <a:pPr>
              <a:buNone/>
            </a:pPr>
            <a:endParaRPr lang="en-US" sz="2600" dirty="0"/>
          </a:p>
          <a:p>
            <a:r>
              <a:rPr lang="en-US" sz="2600" dirty="0"/>
              <a:t>Dams, wind farms and solar cell arrays can decimate large areas of ecological habitat. </a:t>
            </a:r>
          </a:p>
          <a:p>
            <a:pPr>
              <a:buNone/>
            </a:pPr>
            <a:endParaRPr lang="en-US" sz="2600" dirty="0"/>
          </a:p>
          <a:p>
            <a:r>
              <a:rPr lang="en-US" sz="2600" dirty="0"/>
              <a:t>Tidal power plants can disrupt the habitat of fish and other marine life. </a:t>
            </a:r>
          </a:p>
          <a:p>
            <a:endParaRPr lang="en-US" dirty="0"/>
          </a:p>
        </p:txBody>
      </p:sp>
    </p:spTree>
    <p:extLst>
      <p:ext uri="{BB962C8B-B14F-4D97-AF65-F5344CB8AC3E}">
        <p14:creationId xmlns:p14="http://schemas.microsoft.com/office/powerpoint/2010/main" val="164324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a:xfrm>
            <a:off x="2208212" y="0"/>
            <a:ext cx="7772400" cy="914400"/>
          </a:xfrm>
        </p:spPr>
        <p:txBody>
          <a:bodyPr/>
          <a:lstStyle/>
          <a:p>
            <a:pPr eaLnBrk="1" hangingPunct="1"/>
            <a:r>
              <a:rPr lang="en-US" dirty="0" smtClean="0"/>
              <a:t>Your Task</a:t>
            </a:r>
            <a:endParaRPr lang="en-CA" sz="2800" dirty="0"/>
          </a:p>
        </p:txBody>
      </p:sp>
      <p:sp>
        <p:nvSpPr>
          <p:cNvPr id="78851" name="Rectangle 3"/>
          <p:cNvSpPr>
            <a:spLocks noGrp="1" noChangeArrowheads="1"/>
          </p:cNvSpPr>
          <p:nvPr>
            <p:ph idx="4294967295"/>
          </p:nvPr>
        </p:nvSpPr>
        <p:spPr>
          <a:xfrm>
            <a:off x="1827212" y="838200"/>
            <a:ext cx="8458200" cy="5029200"/>
          </a:xfrm>
        </p:spPr>
        <p:txBody>
          <a:bodyPr/>
          <a:lstStyle/>
          <a:p>
            <a:pPr eaLnBrk="1" hangingPunct="1">
              <a:buNone/>
            </a:pPr>
            <a:r>
              <a:rPr lang="en-US" dirty="0" smtClean="0"/>
              <a:t>Check and Reflect  p 350  # 1-3, 6-8 &amp; 10</a:t>
            </a:r>
            <a:endParaRPr lang="en-CA" dirty="0" smtClean="0"/>
          </a:p>
        </p:txBody>
      </p:sp>
      <p:pic>
        <p:nvPicPr>
          <p:cNvPr id="53252" name="Picture 4" descr="http://t1.gstatic.com/images?q=tbn:ANd9GcRsblYXTFN20QoOOFURnpO8_Z-IGqfzWYKDUsQzzFweCJ-2UeVh"/>
          <p:cNvPicPr>
            <a:picLocks noChangeAspect="1" noChangeArrowheads="1"/>
          </p:cNvPicPr>
          <p:nvPr/>
        </p:nvPicPr>
        <p:blipFill>
          <a:blip r:embed="rId2" cstate="print"/>
          <a:srcRect/>
          <a:stretch>
            <a:fillRect/>
          </a:stretch>
        </p:blipFill>
        <p:spPr bwMode="auto">
          <a:xfrm>
            <a:off x="1903412" y="1524000"/>
            <a:ext cx="8305800" cy="52447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2518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788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8851"/>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8851"/>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8851"/>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8851"/>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8851"/>
                        </p:tgtEl>
                        <p:attrNameLst>
                          <p:attrName>style.visibility</p:attrName>
                        </p:attrNameLst>
                      </p:cBhvr>
                      <p:to>
                        <p:strVal val="visible"/>
                      </p:to>
                    </p:set>
                  </p:childTnLst>
                </p:cTn>
              </p:par>
            </p:tnLst>
          </p:tmpl>
        </p:tmplLst>
      </p:bldP>
      <p:bldP spid="78851" grpId="1" build="p" bldLvl="2"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2208212" y="457200"/>
            <a:ext cx="7772400" cy="914400"/>
          </a:xfrm>
        </p:spPr>
        <p:txBody>
          <a:bodyPr/>
          <a:lstStyle/>
          <a:p>
            <a:pPr eaLnBrk="1" hangingPunct="1"/>
            <a:r>
              <a:rPr lang="en-US" dirty="0" smtClean="0"/>
              <a:t>4.2 Environmental Concerns        </a:t>
            </a:r>
            <a:r>
              <a:rPr lang="en-US" sz="2800" dirty="0"/>
              <a:t>p 351 - 353</a:t>
            </a:r>
            <a:endParaRPr lang="en-CA" sz="2800" dirty="0"/>
          </a:p>
        </p:txBody>
      </p:sp>
      <p:sp>
        <p:nvSpPr>
          <p:cNvPr id="79875" name="Rectangle 3"/>
          <p:cNvSpPr>
            <a:spLocks noGrp="1" noChangeArrowheads="1"/>
          </p:cNvSpPr>
          <p:nvPr>
            <p:ph idx="1"/>
          </p:nvPr>
        </p:nvSpPr>
        <p:spPr>
          <a:xfrm>
            <a:off x="2208212" y="1981200"/>
            <a:ext cx="3505200" cy="4114800"/>
          </a:xfrm>
        </p:spPr>
        <p:txBody>
          <a:bodyPr/>
          <a:lstStyle/>
          <a:p>
            <a:pPr eaLnBrk="1" hangingPunct="1"/>
            <a:r>
              <a:rPr lang="en-US" dirty="0" smtClean="0"/>
              <a:t>Read 351 – 353</a:t>
            </a:r>
          </a:p>
          <a:p>
            <a:pPr eaLnBrk="1" hangingPunct="1"/>
            <a:r>
              <a:rPr lang="en-US" dirty="0" smtClean="0"/>
              <a:t>Check &amp; Reflect p 353  # 4, 8, 9</a:t>
            </a:r>
          </a:p>
        </p:txBody>
      </p:sp>
      <p:pic>
        <p:nvPicPr>
          <p:cNvPr id="52226" name="Picture 2" descr="http://t3.gstatic.com/images?q=tbn:ANd9GcSycrE6bVb85rzjOWPlI2uMadOj7x7OhM0eYUlefH6OaoAePEU2UA"/>
          <p:cNvPicPr>
            <a:picLocks noChangeAspect="1" noChangeArrowheads="1"/>
          </p:cNvPicPr>
          <p:nvPr/>
        </p:nvPicPr>
        <p:blipFill>
          <a:blip r:embed="rId2" cstate="print"/>
          <a:srcRect/>
          <a:stretch>
            <a:fillRect/>
          </a:stretch>
        </p:blipFill>
        <p:spPr bwMode="auto">
          <a:xfrm>
            <a:off x="5561012" y="1981200"/>
            <a:ext cx="4876800" cy="4724400"/>
          </a:xfrm>
          <a:prstGeom prst="rect">
            <a:avLst/>
          </a:prstGeom>
          <a:ln>
            <a:noFill/>
          </a:ln>
          <a:effectLst>
            <a:softEdge rad="112500"/>
          </a:effectLst>
        </p:spPr>
      </p:pic>
    </p:spTree>
    <p:extLst>
      <p:ext uri="{BB962C8B-B14F-4D97-AF65-F5344CB8AC3E}">
        <p14:creationId xmlns:p14="http://schemas.microsoft.com/office/powerpoint/2010/main" val="357189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79875"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7987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79875"/>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79875"/>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79875"/>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79875"/>
                        </p:tgtEl>
                        <p:attrNameLst>
                          <p:attrName>style.visibility</p:attrName>
                        </p:attrNameLst>
                      </p:cBhvr>
                      <p:to>
                        <p:strVal val="visible"/>
                      </p:to>
                    </p:set>
                  </p:childTnLst>
                </p:cTn>
              </p:par>
            </p:tnLst>
          </p:tmpl>
        </p:tmplLst>
      </p:b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522412" y="457200"/>
            <a:ext cx="8839200" cy="914400"/>
          </a:xfrm>
        </p:spPr>
        <p:txBody>
          <a:bodyPr/>
          <a:lstStyle/>
          <a:p>
            <a:pPr eaLnBrk="1" hangingPunct="1"/>
            <a:r>
              <a:rPr lang="en-US" dirty="0" smtClean="0"/>
              <a:t>4.3 Technology &amp; Society </a:t>
            </a:r>
            <a:r>
              <a:rPr lang="en-US" sz="2800" dirty="0"/>
              <a:t>p 354 - 359</a:t>
            </a:r>
            <a:endParaRPr lang="en-CA" sz="2800" dirty="0"/>
          </a:p>
        </p:txBody>
      </p:sp>
      <p:sp>
        <p:nvSpPr>
          <p:cNvPr id="80899" name="Rectangle 3"/>
          <p:cNvSpPr>
            <a:spLocks noGrp="1" noChangeArrowheads="1"/>
          </p:cNvSpPr>
          <p:nvPr>
            <p:ph idx="1"/>
          </p:nvPr>
        </p:nvSpPr>
        <p:spPr>
          <a:xfrm>
            <a:off x="2208212" y="1524000"/>
            <a:ext cx="7772400" cy="4953000"/>
          </a:xfrm>
        </p:spPr>
        <p:txBody>
          <a:bodyPr/>
          <a:lstStyle/>
          <a:p>
            <a:pPr eaLnBrk="1" hangingPunct="1"/>
            <a:r>
              <a:rPr lang="en-US" dirty="0" smtClean="0"/>
              <a:t>Read p 354 – 358</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Check &amp; Reflect p 358  # 1 – 4</a:t>
            </a:r>
          </a:p>
          <a:p>
            <a:pPr eaLnBrk="1" hangingPunct="1"/>
            <a:r>
              <a:rPr lang="en-US" dirty="0" smtClean="0"/>
              <a:t>Section Review p 359  # 2, 5, 7 &amp; 9</a:t>
            </a:r>
          </a:p>
        </p:txBody>
      </p:sp>
      <p:pic>
        <p:nvPicPr>
          <p:cNvPr id="51202" name="Picture 2" descr="http://t3.gstatic.com/images?q=tbn:ANd9GcTnWaXAtl88m8CAJKEvTMETAwFIfc8a8MtDCBQetasXvDl8UoHq"/>
          <p:cNvPicPr>
            <a:picLocks noChangeAspect="1" noChangeArrowheads="1"/>
          </p:cNvPicPr>
          <p:nvPr/>
        </p:nvPicPr>
        <p:blipFill>
          <a:blip r:embed="rId2" cstate="print"/>
          <a:srcRect/>
          <a:stretch>
            <a:fillRect/>
          </a:stretch>
        </p:blipFill>
        <p:spPr bwMode="auto">
          <a:xfrm>
            <a:off x="2208212" y="2286000"/>
            <a:ext cx="7772400" cy="2717078"/>
          </a:xfrm>
          <a:prstGeom prst="rect">
            <a:avLst/>
          </a:prstGeom>
          <a:ln>
            <a:noFill/>
          </a:ln>
          <a:effectLst>
            <a:softEdge rad="112500"/>
          </a:effectLst>
        </p:spPr>
      </p:pic>
    </p:spTree>
    <p:extLst>
      <p:ext uri="{BB962C8B-B14F-4D97-AF65-F5344CB8AC3E}">
        <p14:creationId xmlns:p14="http://schemas.microsoft.com/office/powerpoint/2010/main" val="3387761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bldLst>
      <p:bldP spid="80899" grpId="0" build="p" bldLvl="2" autoUpdateAnimBg="0">
        <p:tmplLst>
          <p:tmpl lvl="1">
            <p:tnLst>
              <p:par>
                <p:cTn presetID="1" presetClass="entr" presetSubtype="0" fill="hold" nodeType="clickEffect">
                  <p:stCondLst>
                    <p:cond delay="0"/>
                  </p:stCondLst>
                  <p:childTnLst>
                    <p:set>
                      <p:cBhvr>
                        <p:cTn dur="1" fill="hold">
                          <p:stCondLst>
                            <p:cond delay="499"/>
                          </p:stCondLst>
                        </p:cTn>
                        <p:tgtEl>
                          <p:spTgt spid="80899"/>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8089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8089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8089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499"/>
                          </p:stCondLst>
                        </p:cTn>
                        <p:tgtEl>
                          <p:spTgt spid="80899"/>
                        </p:tgtEl>
                        <p:attrNameLst>
                          <p:attrName>style.visibility</p:attrName>
                        </p:attrNameLst>
                      </p:cBhvr>
                      <p:to>
                        <p:strVal val="visible"/>
                      </p:to>
                    </p:set>
                  </p:childTnLst>
                </p:cTn>
              </p:par>
            </p:tnLst>
          </p:tmpl>
        </p:tmplLst>
      </p:b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2208212" y="0"/>
            <a:ext cx="7772400" cy="914400"/>
          </a:xfrm>
        </p:spPr>
        <p:txBody>
          <a:bodyPr/>
          <a:lstStyle/>
          <a:p>
            <a:r>
              <a:rPr lang="en-US" dirty="0" smtClean="0"/>
              <a:t>End of Unit</a:t>
            </a:r>
          </a:p>
        </p:txBody>
      </p:sp>
      <p:sp>
        <p:nvSpPr>
          <p:cNvPr id="125955" name="Rectangle 3"/>
          <p:cNvSpPr>
            <a:spLocks noGrp="1" noChangeArrowheads="1"/>
          </p:cNvSpPr>
          <p:nvPr>
            <p:ph type="body" idx="1"/>
          </p:nvPr>
        </p:nvSpPr>
        <p:spPr>
          <a:xfrm>
            <a:off x="1979612" y="1143000"/>
            <a:ext cx="5410200" cy="4953000"/>
          </a:xfrm>
        </p:spPr>
        <p:txBody>
          <a:bodyPr/>
          <a:lstStyle/>
          <a:p>
            <a:r>
              <a:rPr lang="en-US" dirty="0" smtClean="0"/>
              <a:t>Read Unit Summary p 360</a:t>
            </a:r>
          </a:p>
          <a:p>
            <a:r>
              <a:rPr lang="en-US" dirty="0" smtClean="0"/>
              <a:t>Read Three Gorges Dam        p 361 </a:t>
            </a:r>
            <a:r>
              <a:rPr lang="en-US" sz="1800" dirty="0"/>
              <a:t>(no research reqd.)</a:t>
            </a:r>
          </a:p>
          <a:p>
            <a:endParaRPr lang="en-US" dirty="0" smtClean="0"/>
          </a:p>
          <a:p>
            <a:r>
              <a:rPr lang="en-US" dirty="0" smtClean="0"/>
              <a:t>Unit Review p 363 – 365</a:t>
            </a:r>
          </a:p>
          <a:p>
            <a:pPr lvl="1"/>
            <a:r>
              <a:rPr lang="en-US" dirty="0" smtClean="0"/>
              <a:t>1 </a:t>
            </a:r>
            <a:r>
              <a:rPr lang="en-US" sz="1800" dirty="0"/>
              <a:t>(define),</a:t>
            </a:r>
            <a:r>
              <a:rPr lang="en-US" dirty="0" smtClean="0"/>
              <a:t> 4,5,7,9,10,12,                 14-16,18-20,25,29</a:t>
            </a:r>
          </a:p>
        </p:txBody>
      </p:sp>
      <p:pic>
        <p:nvPicPr>
          <p:cNvPr id="50178" name="Picture 2" descr="http://t2.gstatic.com/images?q=tbn:ANd9GcT-fzjEgnKW5Ydwjczc6Z2DWhdKikMLWmAsfTsj99Y65VlKpCic"/>
          <p:cNvPicPr>
            <a:picLocks noChangeAspect="1" noChangeArrowheads="1"/>
          </p:cNvPicPr>
          <p:nvPr/>
        </p:nvPicPr>
        <p:blipFill>
          <a:blip r:embed="rId2" cstate="print"/>
          <a:srcRect/>
          <a:stretch>
            <a:fillRect/>
          </a:stretch>
        </p:blipFill>
        <p:spPr bwMode="auto">
          <a:xfrm>
            <a:off x="7134334" y="1143000"/>
            <a:ext cx="3455878" cy="5334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61281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09A44C-857D-42FD-9219-94A36248C2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Chalkboard education presentation (widescreen)</Template>
  <TotalTime>0</TotalTime>
  <Words>4106</Words>
  <Application>Microsoft Office PowerPoint</Application>
  <PresentationFormat>Custom</PresentationFormat>
  <Paragraphs>665</Paragraphs>
  <Slides>140</Slides>
  <Notes>10</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140</vt:i4>
      </vt:variant>
    </vt:vector>
  </HeadingPairs>
  <TitlesOfParts>
    <vt:vector size="147" baseType="lpstr">
      <vt:lpstr>Algerian</vt:lpstr>
      <vt:lpstr>Arial</vt:lpstr>
      <vt:lpstr>Consolas</vt:lpstr>
      <vt:lpstr>Corbel</vt:lpstr>
      <vt:lpstr>Times New Roman</vt:lpstr>
      <vt:lpstr>Wingdings</vt:lpstr>
      <vt:lpstr>Chalkboard 16x9</vt:lpstr>
      <vt:lpstr>Electrical Principles  and Technologies</vt:lpstr>
      <vt:lpstr>Electrical Energy can be Transferred &amp; Stored</vt:lpstr>
      <vt:lpstr>Static Electricity</vt:lpstr>
      <vt:lpstr>PowerPoint Presentation</vt:lpstr>
      <vt:lpstr>Sub Atomic Particles</vt:lpstr>
      <vt:lpstr>Electrical Charge</vt:lpstr>
      <vt:lpstr>Static Electricity</vt:lpstr>
      <vt:lpstr>Static Electricity</vt:lpstr>
      <vt:lpstr>Charge Separation</vt:lpstr>
      <vt:lpstr>PowerPoint Presentation</vt:lpstr>
      <vt:lpstr>Static Electricity</vt:lpstr>
      <vt:lpstr>PowerPoint Presentation</vt:lpstr>
      <vt:lpstr>The Laws of Electrical Charge</vt:lpstr>
      <vt:lpstr>Neutralizing Unbalanced Charges</vt:lpstr>
      <vt:lpstr>PowerPoint Presentation</vt:lpstr>
      <vt:lpstr>PowerPoint Presentation</vt:lpstr>
      <vt:lpstr>Your Task</vt:lpstr>
      <vt:lpstr>If You Are Having Difficulties…</vt:lpstr>
      <vt:lpstr>Current Electricity</vt:lpstr>
      <vt:lpstr>So What Does It All Mean?</vt:lpstr>
      <vt:lpstr>Introduction to Circuits</vt:lpstr>
      <vt:lpstr>Current Electricity</vt:lpstr>
      <vt:lpstr>Current Electricity</vt:lpstr>
      <vt:lpstr>Current Electricity</vt:lpstr>
      <vt:lpstr>PowerPoint Presentation</vt:lpstr>
      <vt:lpstr>Ammeter</vt:lpstr>
      <vt:lpstr>Current Electricity</vt:lpstr>
      <vt:lpstr>Current Electricity</vt:lpstr>
      <vt:lpstr>Voltmeter</vt:lpstr>
      <vt:lpstr>Did You Know?</vt:lpstr>
      <vt:lpstr>Resistance</vt:lpstr>
      <vt:lpstr>PowerPoint Presentation</vt:lpstr>
      <vt:lpstr>Your Task</vt:lpstr>
      <vt:lpstr>Electrical Safety</vt:lpstr>
      <vt:lpstr>PowerPoint Presentation</vt:lpstr>
      <vt:lpstr>Electrical Safety</vt:lpstr>
      <vt:lpstr>Insulators vs. Conductors</vt:lpstr>
      <vt:lpstr>Protect Yourself</vt:lpstr>
      <vt:lpstr>Electrical Safety</vt:lpstr>
      <vt:lpstr>Fuses</vt:lpstr>
      <vt:lpstr>Circuit Breaker</vt:lpstr>
      <vt:lpstr>3 Prong Plugs</vt:lpstr>
      <vt:lpstr>Your Task</vt:lpstr>
      <vt:lpstr> Cells &amp; Batteries</vt:lpstr>
      <vt:lpstr>Cells and Batteries</vt:lpstr>
      <vt:lpstr>Electrochemical Cells</vt:lpstr>
      <vt:lpstr>Cells &amp; Batteries</vt:lpstr>
      <vt:lpstr>Cells &amp; Batteries</vt:lpstr>
      <vt:lpstr>Cells &amp; Batteries</vt:lpstr>
      <vt:lpstr>PowerPoint Presentation</vt:lpstr>
      <vt:lpstr>Cells &amp; Batteries</vt:lpstr>
      <vt:lpstr>Cells &amp; Batteries</vt:lpstr>
      <vt:lpstr>Cells &amp; Batteries</vt:lpstr>
      <vt:lpstr>Your Task</vt:lpstr>
      <vt:lpstr>Technologies to Control the Flow</vt:lpstr>
      <vt:lpstr>Unique Circuits and Conductivity</vt:lpstr>
      <vt:lpstr>Controlling the Flow</vt:lpstr>
      <vt:lpstr>Electron Flow Though a Conductor</vt:lpstr>
      <vt:lpstr>Quiz Time!!!!!</vt:lpstr>
      <vt:lpstr>PowerPoint Presentation</vt:lpstr>
      <vt:lpstr>Resistance</vt:lpstr>
      <vt:lpstr>Models of Resistance &amp; Current Read p 305</vt:lpstr>
      <vt:lpstr>Modeling Current and Resistance</vt:lpstr>
      <vt:lpstr>PowerPoint Presentation</vt:lpstr>
      <vt:lpstr>Controlling the Flow</vt:lpstr>
      <vt:lpstr>Controlling the Flow</vt:lpstr>
      <vt:lpstr>Polygraph</vt:lpstr>
      <vt:lpstr>Controlling the Flow</vt:lpstr>
      <vt:lpstr>Controlling the Flow</vt:lpstr>
      <vt:lpstr>Your Task</vt:lpstr>
      <vt:lpstr>Georg Simon Ohm</vt:lpstr>
      <vt:lpstr>Ohm’s Law</vt:lpstr>
      <vt:lpstr>Ohm’s Law Example</vt:lpstr>
      <vt:lpstr>Example Problems: </vt:lpstr>
      <vt:lpstr>Example</vt:lpstr>
      <vt:lpstr>Practice</vt:lpstr>
      <vt:lpstr>Measuring Electricity</vt:lpstr>
      <vt:lpstr>Electrical Circuits       </vt:lpstr>
      <vt:lpstr>PowerPoint Presentation</vt:lpstr>
      <vt:lpstr>Steps to Drawing a Circuit</vt:lpstr>
      <vt:lpstr>Types of Circuits</vt:lpstr>
      <vt:lpstr>Types of Circuits</vt:lpstr>
      <vt:lpstr>Practice Problems</vt:lpstr>
      <vt:lpstr>End of Section Practice</vt:lpstr>
      <vt:lpstr>Question 1</vt:lpstr>
      <vt:lpstr>Question 2</vt:lpstr>
      <vt:lpstr>Question 3</vt:lpstr>
      <vt:lpstr>Question 4</vt:lpstr>
      <vt:lpstr>Question 5</vt:lpstr>
      <vt:lpstr>Question 6</vt:lpstr>
      <vt:lpstr>Question 7</vt:lpstr>
      <vt:lpstr>Question 8</vt:lpstr>
      <vt:lpstr>Electrical Devices</vt:lpstr>
      <vt:lpstr>PowerPoint Presentation</vt:lpstr>
      <vt:lpstr>PowerPoint Presentation</vt:lpstr>
      <vt:lpstr>PowerPoint Presentation</vt:lpstr>
      <vt:lpstr>Chemical Energy</vt:lpstr>
      <vt:lpstr>Chemical Energy</vt:lpstr>
      <vt:lpstr>PowerPoint Presentation</vt:lpstr>
      <vt:lpstr>Electricity and Light</vt:lpstr>
      <vt:lpstr>PowerPoint Presentation</vt:lpstr>
      <vt:lpstr>Electric Motor </vt:lpstr>
      <vt:lpstr>Direct and Alternative Current</vt:lpstr>
      <vt:lpstr>Transformers</vt:lpstr>
      <vt:lpstr>Motors vs. Generators</vt:lpstr>
      <vt:lpstr>Your Task</vt:lpstr>
      <vt:lpstr>Quiz</vt:lpstr>
      <vt:lpstr>Measuring Energy</vt:lpstr>
      <vt:lpstr>Power Example</vt:lpstr>
      <vt:lpstr>Power Example 2</vt:lpstr>
      <vt:lpstr>PowerPoint Presentation</vt:lpstr>
      <vt:lpstr>Example</vt:lpstr>
      <vt:lpstr>Example</vt:lpstr>
      <vt:lpstr>Inefficiency of Energy Transformation</vt:lpstr>
      <vt:lpstr>Efficiency</vt:lpstr>
      <vt:lpstr>Efficiency Example</vt:lpstr>
      <vt:lpstr>Efficiency Example</vt:lpstr>
      <vt:lpstr>Energy Wasted by Devices</vt:lpstr>
      <vt:lpstr>Energuide</vt:lpstr>
      <vt:lpstr>Energy “Loss”</vt:lpstr>
      <vt:lpstr>Reducing Friction</vt:lpstr>
      <vt:lpstr>Quiz Time!!!!!</vt:lpstr>
      <vt:lpstr>PowerPoint Presentation</vt:lpstr>
      <vt:lpstr>Electrical Energy  &amp; Society</vt:lpstr>
      <vt:lpstr>Sources &amp; Alternatives</vt:lpstr>
      <vt:lpstr>Sources &amp; Alternatives</vt:lpstr>
      <vt:lpstr>Steam Generation</vt:lpstr>
      <vt:lpstr>Sources of Energy</vt:lpstr>
      <vt:lpstr>PowerPoint Presentation</vt:lpstr>
      <vt:lpstr>PowerPoint Presentation</vt:lpstr>
      <vt:lpstr>Nuclear Steam Generation</vt:lpstr>
      <vt:lpstr>PowerPoint Presentation</vt:lpstr>
      <vt:lpstr>PowerPoint Presentation</vt:lpstr>
      <vt:lpstr>PowerPoint Presentation</vt:lpstr>
      <vt:lpstr>Alternate Sources</vt:lpstr>
      <vt:lpstr>Electricity and the Environment</vt:lpstr>
      <vt:lpstr>Your Task</vt:lpstr>
      <vt:lpstr>4.2 Environmental Concerns        p 351 - 353</vt:lpstr>
      <vt:lpstr>4.3 Technology &amp; Society p 354 - 359</vt:lpstr>
      <vt:lpstr>End of Unit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2015-04-10T19:19:54Z</dcterms:created>
  <dcterms:modified xsi:type="dcterms:W3CDTF">2019-06-19T19:33:17Z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TC028048469991</vt:lpwstr>
  </property>
</Properties>
</file>