
<file path=[Content_Types].xml><?xml version="1.0" encoding="utf-8"?>
<Types xmlns="http://schemas.openxmlformats.org/package/2006/content-types">
  <Default Extension="png" ContentType="image/png"/>
  <Default Extension="bin" ContentType="audio/unknown"/>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8"/>
  </p:notesMasterIdLst>
  <p:sldIdLst>
    <p:sldId id="256" r:id="rId2"/>
    <p:sldId id="257" r:id="rId3"/>
    <p:sldId id="258" r:id="rId4"/>
    <p:sldId id="403" r:id="rId5"/>
    <p:sldId id="259" r:id="rId6"/>
    <p:sldId id="260" r:id="rId7"/>
    <p:sldId id="261" r:id="rId8"/>
    <p:sldId id="404" r:id="rId9"/>
    <p:sldId id="405" r:id="rId10"/>
    <p:sldId id="262" r:id="rId11"/>
    <p:sldId id="263" r:id="rId12"/>
    <p:sldId id="264" r:id="rId13"/>
    <p:sldId id="265" r:id="rId14"/>
    <p:sldId id="266" r:id="rId15"/>
    <p:sldId id="267" r:id="rId16"/>
    <p:sldId id="406" r:id="rId17"/>
    <p:sldId id="268" r:id="rId18"/>
    <p:sldId id="269" r:id="rId19"/>
    <p:sldId id="270" r:id="rId20"/>
    <p:sldId id="271" r:id="rId21"/>
    <p:sldId id="277" r:id="rId22"/>
    <p:sldId id="273" r:id="rId23"/>
    <p:sldId id="274" r:id="rId24"/>
    <p:sldId id="275" r:id="rId25"/>
    <p:sldId id="276" r:id="rId26"/>
    <p:sldId id="278" r:id="rId27"/>
    <p:sldId id="279" r:id="rId28"/>
    <p:sldId id="283" r:id="rId29"/>
    <p:sldId id="280" r:id="rId30"/>
    <p:sldId id="281" r:id="rId31"/>
    <p:sldId id="282" r:id="rId32"/>
    <p:sldId id="285" r:id="rId33"/>
    <p:sldId id="284" r:id="rId34"/>
    <p:sldId id="286" r:id="rId35"/>
    <p:sldId id="309" r:id="rId36"/>
    <p:sldId id="310" r:id="rId37"/>
    <p:sldId id="308" r:id="rId38"/>
    <p:sldId id="272" r:id="rId39"/>
    <p:sldId id="287" r:id="rId40"/>
    <p:sldId id="292" r:id="rId41"/>
    <p:sldId id="289" r:id="rId42"/>
    <p:sldId id="288" r:id="rId43"/>
    <p:sldId id="293" r:id="rId44"/>
    <p:sldId id="291" r:id="rId45"/>
    <p:sldId id="306" r:id="rId46"/>
    <p:sldId id="307" r:id="rId47"/>
    <p:sldId id="295" r:id="rId48"/>
    <p:sldId id="294" r:id="rId49"/>
    <p:sldId id="313" r:id="rId50"/>
    <p:sldId id="311" r:id="rId51"/>
    <p:sldId id="297" r:id="rId52"/>
    <p:sldId id="298" r:id="rId53"/>
    <p:sldId id="299" r:id="rId54"/>
    <p:sldId id="315" r:id="rId55"/>
    <p:sldId id="312" r:id="rId56"/>
    <p:sldId id="302" r:id="rId57"/>
    <p:sldId id="301" r:id="rId58"/>
    <p:sldId id="303" r:id="rId59"/>
    <p:sldId id="304" r:id="rId60"/>
    <p:sldId id="330" r:id="rId61"/>
    <p:sldId id="333" r:id="rId62"/>
    <p:sldId id="407"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60" r:id="rId76"/>
    <p:sldId id="328" r:id="rId77"/>
    <p:sldId id="331" r:id="rId78"/>
    <p:sldId id="334" r:id="rId79"/>
    <p:sldId id="337" r:id="rId80"/>
    <p:sldId id="338" r:id="rId81"/>
    <p:sldId id="332" r:id="rId82"/>
    <p:sldId id="339" r:id="rId83"/>
    <p:sldId id="335" r:id="rId84"/>
    <p:sldId id="305" r:id="rId85"/>
    <p:sldId id="336" r:id="rId86"/>
    <p:sldId id="340" r:id="rId87"/>
    <p:sldId id="341" r:id="rId88"/>
    <p:sldId id="342" r:id="rId89"/>
    <p:sldId id="344" r:id="rId90"/>
    <p:sldId id="329" r:id="rId91"/>
    <p:sldId id="343" r:id="rId92"/>
    <p:sldId id="346" r:id="rId93"/>
    <p:sldId id="345" r:id="rId94"/>
    <p:sldId id="347" r:id="rId95"/>
    <p:sldId id="348" r:id="rId96"/>
    <p:sldId id="349" r:id="rId97"/>
    <p:sldId id="351" r:id="rId98"/>
    <p:sldId id="352" r:id="rId99"/>
    <p:sldId id="353" r:id="rId100"/>
    <p:sldId id="361" r:id="rId101"/>
    <p:sldId id="354" r:id="rId102"/>
    <p:sldId id="355" r:id="rId103"/>
    <p:sldId id="356" r:id="rId104"/>
    <p:sldId id="357" r:id="rId105"/>
    <p:sldId id="358" r:id="rId106"/>
    <p:sldId id="350" r:id="rId107"/>
    <p:sldId id="362" r:id="rId108"/>
    <p:sldId id="363" r:id="rId109"/>
    <p:sldId id="365" r:id="rId110"/>
    <p:sldId id="364" r:id="rId111"/>
    <p:sldId id="366" r:id="rId112"/>
    <p:sldId id="367" r:id="rId113"/>
    <p:sldId id="368" r:id="rId114"/>
    <p:sldId id="369" r:id="rId115"/>
    <p:sldId id="380" r:id="rId116"/>
    <p:sldId id="370" r:id="rId117"/>
    <p:sldId id="371" r:id="rId118"/>
    <p:sldId id="372" r:id="rId119"/>
    <p:sldId id="374" r:id="rId120"/>
    <p:sldId id="375" r:id="rId121"/>
    <p:sldId id="376" r:id="rId122"/>
    <p:sldId id="377" r:id="rId123"/>
    <p:sldId id="381" r:id="rId124"/>
    <p:sldId id="378" r:id="rId125"/>
    <p:sldId id="379" r:id="rId126"/>
    <p:sldId id="383" r:id="rId127"/>
    <p:sldId id="385" r:id="rId128"/>
    <p:sldId id="386" r:id="rId129"/>
    <p:sldId id="387" r:id="rId130"/>
    <p:sldId id="388" r:id="rId131"/>
    <p:sldId id="389" r:id="rId132"/>
    <p:sldId id="390" r:id="rId133"/>
    <p:sldId id="384" r:id="rId134"/>
    <p:sldId id="391" r:id="rId135"/>
    <p:sldId id="401" r:id="rId136"/>
    <p:sldId id="392" r:id="rId137"/>
    <p:sldId id="402" r:id="rId138"/>
    <p:sldId id="393" r:id="rId139"/>
    <p:sldId id="394" r:id="rId140"/>
    <p:sldId id="395" r:id="rId141"/>
    <p:sldId id="382" r:id="rId142"/>
    <p:sldId id="396" r:id="rId143"/>
    <p:sldId id="398" r:id="rId144"/>
    <p:sldId id="399" r:id="rId145"/>
    <p:sldId id="400" r:id="rId146"/>
    <p:sldId id="397" r:id="rId1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charset="-128"/>
        <a:cs typeface="+mn-cs"/>
      </a:defRPr>
    </a:lvl5pPr>
    <a:lvl6pPr marL="2286000" algn="l" defTabSz="914400" rtl="0" eaLnBrk="1" latinLnBrk="0" hangingPunct="1">
      <a:defRPr kern="1200">
        <a:solidFill>
          <a:schemeClr val="tx1"/>
        </a:solidFill>
        <a:latin typeface="Arial" pitchFamily="34" charset="0"/>
        <a:ea typeface="ＭＳ Ｐゴシック" charset="-128"/>
        <a:cs typeface="+mn-cs"/>
      </a:defRPr>
    </a:lvl6pPr>
    <a:lvl7pPr marL="2743200" algn="l" defTabSz="914400" rtl="0" eaLnBrk="1" latinLnBrk="0" hangingPunct="1">
      <a:defRPr kern="1200">
        <a:solidFill>
          <a:schemeClr val="tx1"/>
        </a:solidFill>
        <a:latin typeface="Arial" pitchFamily="34" charset="0"/>
        <a:ea typeface="ＭＳ Ｐゴシック" charset="-128"/>
        <a:cs typeface="+mn-cs"/>
      </a:defRPr>
    </a:lvl7pPr>
    <a:lvl8pPr marL="3200400" algn="l" defTabSz="914400" rtl="0" eaLnBrk="1" latinLnBrk="0" hangingPunct="1">
      <a:defRPr kern="1200">
        <a:solidFill>
          <a:schemeClr val="tx1"/>
        </a:solidFill>
        <a:latin typeface="Arial" pitchFamily="34" charset="0"/>
        <a:ea typeface="ＭＳ Ｐゴシック" charset="-128"/>
        <a:cs typeface="+mn-cs"/>
      </a:defRPr>
    </a:lvl8pPr>
    <a:lvl9pPr marL="3657600" algn="l" defTabSz="914400" rtl="0" eaLnBrk="1" latinLnBrk="0" hangingPunct="1">
      <a:defRPr kern="1200">
        <a:solidFill>
          <a:schemeClr val="tx1"/>
        </a:solidFill>
        <a:latin typeface="Arial" pitchFamily="34"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07" end="145"/>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92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271152F2-3B6E-4DDD-8E2A-6C9A208FF9D0}" type="datetime1">
              <a:rPr lang="en-US"/>
              <a:pPr/>
              <a:t>6/19/2019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531885F6-7114-47AE-8D8D-3D990ABAF926}" type="slidenum">
              <a:rPr lang="en-US"/>
              <a:pPr/>
              <a:t>‹#›</a:t>
            </a:fld>
            <a:endParaRPr lang="en-US" dirty="0"/>
          </a:p>
        </p:txBody>
      </p:sp>
    </p:spTree>
    <p:extLst>
      <p:ext uri="{BB962C8B-B14F-4D97-AF65-F5344CB8AC3E}">
        <p14:creationId xmlns:p14="http://schemas.microsoft.com/office/powerpoint/2010/main" val="11317888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C the Mganager of the HOPKNS Ca Fe Mn Zn Mo Bo Cu</a:t>
            </a:r>
            <a:endParaRPr lang="en-CA" dirty="0" smtClean="0"/>
          </a:p>
        </p:txBody>
      </p:sp>
      <p:sp>
        <p:nvSpPr>
          <p:cNvPr id="49156" name="Slide Number Placeholder 3"/>
          <p:cNvSpPr>
            <a:spLocks noGrp="1"/>
          </p:cNvSpPr>
          <p:nvPr>
            <p:ph type="sldNum" sz="quarter" idx="5"/>
          </p:nvPr>
        </p:nvSpPr>
        <p:spPr bwMode="auto">
          <a:ln>
            <a:miter lim="800000"/>
            <a:headEnd/>
            <a:tailEnd/>
          </a:ln>
        </p:spPr>
        <p:txBody>
          <a:bodyPr/>
          <a:lstStyle/>
          <a:p>
            <a:fld id="{2AC483DB-AEC1-4E61-89DC-525980A59F08}" type="slidenum">
              <a:rPr lang="en-CA"/>
              <a:pPr/>
              <a:t>40</a:t>
            </a:fld>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1885F6-7114-47AE-8D8D-3D990ABAF926}" type="slidenum">
              <a:rPr lang="en-US" smtClean="0"/>
              <a:pPr/>
              <a:t>88</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Dec 3 1973   &amp;   April 9 2001</a:t>
            </a:r>
            <a:endParaRPr lang="en-CA" dirty="0" smtClean="0"/>
          </a:p>
        </p:txBody>
      </p:sp>
      <p:sp>
        <p:nvSpPr>
          <p:cNvPr id="1013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8331B3-D80F-49E6-961E-58A87702C74F}" type="slidenum">
              <a:rPr lang="en-CA" smtClean="0"/>
              <a:pPr/>
              <a:t>104</a:t>
            </a:fld>
            <a:endParaRPr lang="en-CA"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Environmentalism as the “new Religion”</a:t>
            </a:r>
            <a:endParaRPr lang="en-CA" dirty="0"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EE8A623-E433-4C75-A7F9-0EB9FBA2F5B4}" type="slidenum">
              <a:rPr lang="en-CA" smtClean="0"/>
              <a:pPr/>
              <a:t>105</a:t>
            </a:fld>
            <a:endParaRPr lang="en-CA"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14" name="Title 13"/>
          <p:cNvSpPr>
            <a:spLocks noGrp="1"/>
          </p:cNvSpPr>
          <p:nvPr>
            <p:ph type="ctrTitle"/>
          </p:nvPr>
        </p:nvSpPr>
        <p:spPr>
          <a:xfrm>
            <a:off x="1432560" y="359898"/>
            <a:ext cx="7406640" cy="1472184"/>
          </a:xfrm>
        </p:spPr>
        <p:txBody>
          <a:bodyPr anchor="b"/>
          <a:lstStyle>
            <a:lvl1pPr algn="l">
              <a:defRPr/>
            </a:lvl1pPr>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lstStyle>
          <a:p>
            <a:fld id="{14297E89-902C-451F-8E6C-536BED4237DE}" type="datetime1">
              <a:rPr lang="en-US"/>
              <a:pPr/>
              <a:t>6/19/2019</a:t>
            </a:fld>
            <a:endParaRPr lang="en-US" dirty="0"/>
          </a:p>
        </p:txBody>
      </p:sp>
      <p:sp>
        <p:nvSpPr>
          <p:cNvPr id="7" name="Footer Placeholder 19"/>
          <p:cNvSpPr>
            <a:spLocks noGrp="1"/>
          </p:cNvSpPr>
          <p:nvPr>
            <p:ph type="ftr" sz="quarter" idx="11"/>
          </p:nvPr>
        </p:nvSpPr>
        <p:spPr/>
        <p:txBody>
          <a:bodyPr/>
          <a:lstStyle>
            <a:lvl1pPr>
              <a:defRPr/>
            </a:lvl1pPr>
          </a:lstStyle>
          <a:p>
            <a:pPr>
              <a:defRPr/>
            </a:pPr>
            <a:endParaRPr lang="en-US" dirty="0"/>
          </a:p>
        </p:txBody>
      </p:sp>
      <p:sp>
        <p:nvSpPr>
          <p:cNvPr id="8" name="Slide Number Placeholder 9"/>
          <p:cNvSpPr>
            <a:spLocks noGrp="1"/>
          </p:cNvSpPr>
          <p:nvPr>
            <p:ph type="sldNum" sz="quarter" idx="12"/>
          </p:nvPr>
        </p:nvSpPr>
        <p:spPr/>
        <p:txBody>
          <a:bodyPr/>
          <a:lstStyle>
            <a:lvl1pPr>
              <a:defRPr/>
            </a:lvl1pPr>
          </a:lstStyle>
          <a:p>
            <a:fld id="{A162A838-A553-4B37-8803-B3A1CF1F12C8}"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fld id="{BDEC2C76-3195-4AB2-90F7-6A701FCF549E}" type="datetime1">
              <a:rPr lang="en-US"/>
              <a:pPr/>
              <a:t>6/19/2019</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fld id="{3CC4622C-F620-4323-BD8A-CE17225C95DD}"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a:spLocks noChangeArrowheads="1"/>
          </p:cNvSpPr>
          <p:nvPr/>
        </p:nvSpPr>
        <p:spPr bwMode="invGray">
          <a:xfrm>
            <a:off x="2286000" y="0"/>
            <a:ext cx="76200" cy="6858000"/>
          </a:xfrm>
          <a:prstGeom prst="rect">
            <a:avLst/>
          </a:prstGeom>
          <a:solidFill>
            <a:schemeClr val="bg1"/>
          </a:solidFill>
          <a:ln w="25400" cap="rnd">
            <a:noFill/>
            <a:miter lim="800000"/>
            <a:headEnd/>
            <a:tailEnd/>
          </a:ln>
          <a:effectLst>
            <a:outerShdw dist="38000" dir="10800000" algn="tl" rotWithShape="0">
              <a:srgbClr val="706B5F">
                <a:alpha val="25000"/>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lstStyle>
          <a:p>
            <a:fld id="{03FC7B73-12E4-4AB8-A58C-152321D38850}" type="datetime1">
              <a:rPr lang="en-US"/>
              <a:pPr/>
              <a:t>6/19/2019</a:t>
            </a:fld>
            <a:endParaRPr lang="en-US" dirty="0"/>
          </a:p>
        </p:txBody>
      </p:sp>
      <p:sp>
        <p:nvSpPr>
          <p:cNvPr id="9" name="Footer Placeholder 4"/>
          <p:cNvSpPr>
            <a:spLocks noGrp="1"/>
          </p:cNvSpPr>
          <p:nvPr>
            <p:ph type="ftr" sz="quarter" idx="11"/>
          </p:nvPr>
        </p:nvSpPr>
        <p:spPr/>
        <p:txBody>
          <a:bodyPr/>
          <a:lstStyle>
            <a:lvl1pPr>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lvl1pPr>
          </a:lstStyle>
          <a:p>
            <a:fld id="{29F25CC1-B0F4-4561-A9DB-F805D0BACAC5}"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fld id="{2BFA783C-C5E4-4224-9CA9-9F7F21DFFBDE}" type="datetime1">
              <a:rPr lang="en-US"/>
              <a:pPr/>
              <a:t>6/19/2019</a:t>
            </a:fld>
            <a:endParaRPr lang="en-US" dirty="0"/>
          </a:p>
        </p:txBody>
      </p:sp>
      <p:sp>
        <p:nvSpPr>
          <p:cNvPr id="6" name="Footer Placeholder 9"/>
          <p:cNvSpPr>
            <a:spLocks noGrp="1"/>
          </p:cNvSpPr>
          <p:nvPr>
            <p:ph type="ftr" sz="quarter" idx="11"/>
          </p:nvPr>
        </p:nvSpPr>
        <p:spPr/>
        <p:txBody>
          <a:bodyPr/>
          <a:lstStyle>
            <a:lvl1pPr>
              <a:defRPr/>
            </a:lvl1pPr>
          </a:lstStyle>
          <a:p>
            <a:pPr>
              <a:defRPr/>
            </a:pPr>
            <a:endParaRPr lang="en-US" dirty="0"/>
          </a:p>
        </p:txBody>
      </p:sp>
      <p:sp>
        <p:nvSpPr>
          <p:cNvPr id="7" name="Slide Number Placeholder 21"/>
          <p:cNvSpPr>
            <a:spLocks noGrp="1"/>
          </p:cNvSpPr>
          <p:nvPr>
            <p:ph type="sldNum" sz="quarter" idx="12"/>
          </p:nvPr>
        </p:nvSpPr>
        <p:spPr/>
        <p:txBody>
          <a:bodyPr/>
          <a:lstStyle>
            <a:lvl1pPr>
              <a:defRPr/>
            </a:lvl1pPr>
          </a:lstStyle>
          <a:p>
            <a:fld id="{9D25EAA4-60B0-473B-AA00-937304064DBE}"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40A87597-E4E2-4959-BA53-6A8D6B8593B1}" type="datetime1">
              <a:rPr lang="en-US"/>
              <a:pPr/>
              <a:t>6/19/2019</a:t>
            </a:fld>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fld id="{23064FE4-DB3E-43C5-BD0A-0B2547A5FCA2}"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fld id="{BF7C9705-AC0C-4AC4-BFFC-F81E36936790}" type="datetime1">
              <a:rPr lang="en-US"/>
              <a:pPr/>
              <a:t>6/19/2019</a:t>
            </a:fld>
            <a:endParaRPr lang="en-US" dirty="0"/>
          </a:p>
        </p:txBody>
      </p:sp>
      <p:sp>
        <p:nvSpPr>
          <p:cNvPr id="4" name="Footer Placeholder 9"/>
          <p:cNvSpPr>
            <a:spLocks noGrp="1"/>
          </p:cNvSpPr>
          <p:nvPr>
            <p:ph type="ftr" sz="quarter" idx="11"/>
          </p:nvPr>
        </p:nvSpPr>
        <p:spPr/>
        <p:txBody>
          <a:bodyPr/>
          <a:lstStyle>
            <a:lvl1pPr>
              <a:defRPr/>
            </a:lvl1pPr>
          </a:lstStyle>
          <a:p>
            <a:pPr>
              <a:defRPr/>
            </a:pPr>
            <a:endParaRPr lang="en-US" dirty="0"/>
          </a:p>
        </p:txBody>
      </p:sp>
      <p:sp>
        <p:nvSpPr>
          <p:cNvPr id="5" name="Slide Number Placeholder 21"/>
          <p:cNvSpPr>
            <a:spLocks noGrp="1"/>
          </p:cNvSpPr>
          <p:nvPr>
            <p:ph type="sldNum" sz="quarter" idx="12"/>
          </p:nvPr>
        </p:nvSpPr>
        <p:spPr/>
        <p:txBody>
          <a:bodyPr/>
          <a:lstStyle>
            <a:lvl1pPr>
              <a:defRPr/>
            </a:lvl1pPr>
          </a:lstStyle>
          <a:p>
            <a:fld id="{E58BC145-640C-42CA-BE98-E43C6D61D725}"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Rectangle 2"/>
          <p:cNvSpPr>
            <a:spLocks noChangeArrowheads="1"/>
          </p:cNvSpPr>
          <p:nvPr/>
        </p:nvSpPr>
        <p:spPr bwMode="invGray">
          <a:xfrm>
            <a:off x="1014413" y="0"/>
            <a:ext cx="73025" cy="6858000"/>
          </a:xfrm>
          <a:prstGeom prst="rect">
            <a:avLst/>
          </a:prstGeom>
          <a:solidFill>
            <a:schemeClr val="bg1"/>
          </a:solidFill>
          <a:ln w="25400" cap="rnd">
            <a:noFill/>
            <a:miter lim="800000"/>
            <a:headEnd/>
            <a:tailEnd/>
          </a:ln>
          <a:effectLst>
            <a:outerShdw dist="38000" dir="10800000" algn="tl" rotWithShape="0">
              <a:srgbClr val="706B5F">
                <a:alpha val="25000"/>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4" name="Date Placeholder 1"/>
          <p:cNvSpPr>
            <a:spLocks noGrp="1"/>
          </p:cNvSpPr>
          <p:nvPr>
            <p:ph type="dt" sz="half" idx="10"/>
          </p:nvPr>
        </p:nvSpPr>
        <p:spPr/>
        <p:txBody>
          <a:bodyPr/>
          <a:lstStyle>
            <a:lvl1pPr>
              <a:defRPr/>
            </a:lvl1pPr>
          </a:lstStyle>
          <a:p>
            <a:fld id="{6378463F-953B-427C-822D-B10892427A2F}" type="datetime1">
              <a:rPr lang="en-US"/>
              <a:pPr/>
              <a:t>6/19/2019</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3"/>
          <p:cNvSpPr>
            <a:spLocks noGrp="1"/>
          </p:cNvSpPr>
          <p:nvPr>
            <p:ph type="sldNum" sz="quarter" idx="12"/>
          </p:nvPr>
        </p:nvSpPr>
        <p:spPr/>
        <p:txBody>
          <a:bodyPr/>
          <a:lstStyle>
            <a:lvl1pPr>
              <a:defRPr/>
            </a:lvl1pPr>
          </a:lstStyle>
          <a:p>
            <a:fld id="{A5B7949E-0795-47B3-9A2F-29FE92F3F5B2}"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6CFD1E1F-DF19-4841-9FEE-553AE9BF44A9}" type="datetime1">
              <a:rPr lang="en-US"/>
              <a:pPr/>
              <a:t>6/19/2019</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fld id="{0C1BA9E8-5969-42AD-AD97-20DE76A6C372}"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2575">
              <a:lnSpc>
                <a:spcPts val="3000"/>
              </a:lnSpc>
              <a:spcBef>
                <a:spcPts val="600"/>
              </a:spcBef>
              <a:buClr>
                <a:schemeClr val="accent1"/>
              </a:buClr>
              <a:buSzPct val="80000"/>
              <a:buFont typeface="Wingdings 2" pitchFamily="18" charset="2"/>
              <a:buNone/>
            </a:pPr>
            <a:endParaRPr lang="en-US" sz="3200" dirty="0">
              <a:latin typeface="Gill Sans MT" pitchFamily="34" charset="0"/>
            </a:endParaRPr>
          </a:p>
        </p:txBody>
      </p:sp>
      <p:sp>
        <p:nvSpPr>
          <p:cNvPr id="6" name="Flowchart: Process 8"/>
          <p:cNvSpPr>
            <a:spLocks noChangeArrowheads="1"/>
          </p:cNvSpPr>
          <p:nvPr/>
        </p:nvSpPr>
        <p:spPr bwMode="auto">
          <a:xfrm rot="19468671">
            <a:off x="396875" y="954088"/>
            <a:ext cx="685800" cy="204787"/>
          </a:xfrm>
          <a:prstGeom prst="flowChartProcess">
            <a:avLst/>
          </a:prstGeom>
          <a:solidFill>
            <a:srgbClr val="FBFBFB">
              <a:alpha val="45097"/>
            </a:srgbClr>
          </a:solidFill>
          <a:ln w="6350" cap="rnd">
            <a:solidFill>
              <a:srgbClr val="FFFFFF"/>
            </a:solidFill>
            <a:miter lim="800000"/>
            <a:headEnd/>
            <a:tailEnd/>
          </a:ln>
          <a:effectLst>
            <a:outerShdw dist="25400" dir="3299947" sx="96001" sy="96001" algn="tl" rotWithShape="0">
              <a:srgbClr val="EBDAB1">
                <a:alpha val="39999"/>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7" name="Flowchart: Process 9"/>
          <p:cNvSpPr>
            <a:spLocks noChangeArrowheads="1"/>
          </p:cNvSpPr>
          <p:nvPr/>
        </p:nvSpPr>
        <p:spPr bwMode="auto">
          <a:xfrm rot="2103354" flipH="1">
            <a:off x="5003800" y="936625"/>
            <a:ext cx="649288" cy="204788"/>
          </a:xfrm>
          <a:prstGeom prst="flowChartProcess">
            <a:avLst/>
          </a:prstGeom>
          <a:solidFill>
            <a:srgbClr val="FBFBFB">
              <a:alpha val="45097"/>
            </a:srgbClr>
          </a:solidFill>
          <a:ln w="6350" cap="rnd">
            <a:solidFill>
              <a:srgbClr val="FFFFFF"/>
            </a:solidFill>
            <a:miter lim="800000"/>
            <a:headEnd/>
            <a:tailEnd/>
          </a:ln>
          <a:effectLst>
            <a:outerShdw dist="25400" dir="3299947" sx="96001" sy="96001" algn="tl" rotWithShape="0">
              <a:schemeClr val="bg2">
                <a:alpha val="20000"/>
              </a:scheme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fld id="{D71BC657-736D-4AB9-8C3C-9E5D5886365F}" type="datetime1">
              <a:rPr lang="en-US"/>
              <a:pPr/>
              <a:t>6/19/2019</a:t>
            </a:fld>
            <a:endParaRPr lang="en-US" dirty="0"/>
          </a:p>
        </p:txBody>
      </p:sp>
      <p:sp>
        <p:nvSpPr>
          <p:cNvPr id="9" name="Footer Placeholder 5"/>
          <p:cNvSpPr>
            <a:spLocks noGrp="1"/>
          </p:cNvSpPr>
          <p:nvPr>
            <p:ph type="ftr" sz="quarter" idx="11"/>
          </p:nvPr>
        </p:nvSpPr>
        <p:spPr/>
        <p:txBody>
          <a:bodyPr/>
          <a:lstStyle>
            <a:lvl1pPr>
              <a:defRPr/>
            </a:lvl1pPr>
          </a:lstStyle>
          <a:p>
            <a:pPr>
              <a:defRPr/>
            </a:pPr>
            <a:endParaRPr lang="en-US" dirty="0"/>
          </a:p>
        </p:txBody>
      </p:sp>
      <p:sp>
        <p:nvSpPr>
          <p:cNvPr id="10" name="Slide Number Placeholder 6"/>
          <p:cNvSpPr>
            <a:spLocks noGrp="1"/>
          </p:cNvSpPr>
          <p:nvPr>
            <p:ph type="sldNum" sz="quarter" idx="12"/>
          </p:nvPr>
        </p:nvSpPr>
        <p:spPr/>
        <p:txBody>
          <a:bodyPr/>
          <a:lstStyle>
            <a:lvl1pPr>
              <a:defRPr/>
            </a:lvl1pPr>
          </a:lstStyle>
          <a:p>
            <a:fld id="{C1D12453-A893-4C51-9212-5DADEE26B531}"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fld id="{9838AF2C-1BC6-43B3-A04B-F20C1F35B5EC}" type="datetime1">
              <a:rPr lang="en-US"/>
              <a:pPr/>
              <a:t>6/19/2019</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fld id="{86F900E2-7461-4F5E-9BE4-7992789511BC}"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fld id="{FDC24DFE-C870-4AAC-9309-FD8E58C9654B}" type="datetime1">
              <a:rPr lang="en-US"/>
              <a:pPr/>
              <a:t>6/19/2019</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fld id="{BAA239A4-F3CD-4594-B333-5BB384F16962}"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Oval 7"/>
          <p:cNvSpPr>
            <a:spLocks noChangeArrowheads="1"/>
          </p:cNvSpPr>
          <p:nvPr/>
        </p:nvSpPr>
        <p:spPr bwMode="auto">
          <a:xfrm>
            <a:off x="168275" y="20638"/>
            <a:ext cx="1703388" cy="1703387"/>
          </a:xfrm>
          <a:prstGeom prst="ellipse">
            <a:avLst/>
          </a:prstGeom>
          <a:noFill/>
          <a:ln w="27305" cap="rnd">
            <a:solidFill>
              <a:srgbClr val="FFF6DB"/>
            </a:solidFill>
            <a:round/>
            <a:headEnd/>
            <a:tailEnd/>
          </a:ln>
          <a:effectLst>
            <a:outerShdw dist="25400" dir="5400000" algn="tl" rotWithShape="0">
              <a:srgbClr val="AFA58D">
                <a:alpha val="84999"/>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vert="horz" wrap="square" lIns="91440" tIns="45720" rIns="91440" bIns="45720" numCol="1" anchor="b" anchorCtr="0" compatLnSpc="1">
            <a:prstTxWarp prst="textNoShape">
              <a:avLst/>
            </a:prstTxWarp>
          </a:bodyPr>
          <a:lstStyle>
            <a:lvl1pPr algn="r">
              <a:defRPr sz="1200">
                <a:solidFill>
                  <a:srgbClr val="B5A788"/>
                </a:solidFill>
                <a:latin typeface="Gill Sans MT" pitchFamily="34" charset="0"/>
              </a:defRPr>
            </a:lvl1pPr>
          </a:lstStyle>
          <a:p>
            <a:fld id="{66C38CD3-C093-4462-8C2D-9C0386A1ADF3}" type="datetime1">
              <a:rPr lang="en-US"/>
              <a:pPr/>
              <a:t>6/19/2019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ea typeface="+mn-ea"/>
                <a:cs typeface="+mn-cs"/>
              </a:defRPr>
            </a:lvl1pPr>
          </a:lstStyle>
          <a:p>
            <a:pPr>
              <a:defRPr/>
            </a:pPr>
            <a:endParaRPr lang="en-US" dirty="0"/>
          </a:p>
        </p:txBody>
      </p:sp>
      <p:sp>
        <p:nvSpPr>
          <p:cNvPr id="22" name="Slide Number Placeholder 21"/>
          <p:cNvSpPr>
            <a:spLocks noGrp="1"/>
          </p:cNvSpPr>
          <p:nvPr>
            <p:ph type="sldNum" sz="quarter" idx="4"/>
          </p:nvPr>
        </p:nvSpPr>
        <p:spPr>
          <a:xfrm>
            <a:off x="8613775" y="6305550"/>
            <a:ext cx="457200" cy="476250"/>
          </a:xfrm>
          <a:prstGeom prst="rect">
            <a:avLst/>
          </a:prstGeom>
        </p:spPr>
        <p:txBody>
          <a:bodyPr vert="horz" wrap="square" lIns="91440" tIns="45720" rIns="91440" bIns="45720" numCol="1" anchor="b" anchorCtr="0" compatLnSpc="1">
            <a:prstTxWarp prst="textNoShape">
              <a:avLst/>
            </a:prstTxWarp>
          </a:bodyPr>
          <a:lstStyle>
            <a:lvl1pPr algn="ctr">
              <a:defRPr sz="1200">
                <a:solidFill>
                  <a:srgbClr val="B5A788"/>
                </a:solidFill>
                <a:latin typeface="Gill Sans MT" pitchFamily="34" charset="0"/>
              </a:defRPr>
            </a:lvl1pPr>
          </a:lstStyle>
          <a:p>
            <a:fld id="{CE2455A0-25D8-4FAA-AAC6-A332D5E72384}" type="slidenum">
              <a:rPr lang="en-US"/>
              <a:pPr/>
              <a:t>‹#›</a:t>
            </a:fld>
            <a:endParaRPr lang="en-US" dirty="0"/>
          </a:p>
        </p:txBody>
      </p:sp>
      <p:sp>
        <p:nvSpPr>
          <p:cNvPr id="15" name="Rectangle 14"/>
          <p:cNvSpPr>
            <a:spLocks noChangeArrowheads="1"/>
          </p:cNvSpPr>
          <p:nvPr/>
        </p:nvSpPr>
        <p:spPr bwMode="invGray">
          <a:xfrm>
            <a:off x="1014413" y="0"/>
            <a:ext cx="73025" cy="6858000"/>
          </a:xfrm>
          <a:prstGeom prst="rect">
            <a:avLst/>
          </a:prstGeom>
          <a:solidFill>
            <a:schemeClr val="bg1"/>
          </a:solidFill>
          <a:ln w="25400" cap="rnd">
            <a:noFill/>
            <a:miter lim="800000"/>
            <a:headEnd/>
            <a:tailEnd/>
          </a:ln>
          <a:effectLst>
            <a:outerShdw dist="38000" dir="10800000" algn="tl" rotWithShape="0">
              <a:srgbClr val="706B5F">
                <a:alpha val="25000"/>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Tree>
  </p:cSld>
  <p:clrMap bg1="lt1" tx1="dk1" bg2="lt2" tx2="dk2" accent1="accent1" accent2="accent2" accent3="accent3" accent4="accent4" accent5="accent5" accent6="accent6" hlink="hlink" folHlink="folHlink"/>
  <p:sldLayoutIdLst>
    <p:sldLayoutId id="2147483712" r:id="rId1"/>
    <p:sldLayoutId id="2147483707" r:id="rId2"/>
    <p:sldLayoutId id="2147483713" r:id="rId3"/>
    <p:sldLayoutId id="2147483708" r:id="rId4"/>
    <p:sldLayoutId id="2147483714" r:id="rId5"/>
    <p:sldLayoutId id="2147483709" r:id="rId6"/>
    <p:sldLayoutId id="2147483715" r:id="rId7"/>
    <p:sldLayoutId id="2147483716" r:id="rId8"/>
    <p:sldLayoutId id="2147483717" r:id="rId9"/>
    <p:sldLayoutId id="2147483710" r:id="rId10"/>
    <p:sldLayoutId id="2147483711" r:id="rId11"/>
  </p:sldLayoutIdLst>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ＭＳ Ｐゴシック" charset="-128"/>
          <a:cs typeface="ＭＳ Ｐゴシック" charset="-128"/>
        </a:defRPr>
      </a:lvl1pPr>
      <a:lvl2pPr algn="l" rtl="0" eaLnBrk="0" fontAlgn="base" hangingPunct="0">
        <a:spcBef>
          <a:spcPct val="0"/>
        </a:spcBef>
        <a:spcAft>
          <a:spcPct val="0"/>
        </a:spcAft>
        <a:defRPr sz="4300">
          <a:solidFill>
            <a:srgbClr val="572314"/>
          </a:solidFill>
          <a:latin typeface="Gill Sans MT" charset="-18"/>
          <a:ea typeface="ＭＳ Ｐゴシック" charset="-128"/>
          <a:cs typeface="ＭＳ Ｐゴシック" charset="-128"/>
        </a:defRPr>
      </a:lvl2pPr>
      <a:lvl3pPr algn="l" rtl="0" eaLnBrk="0" fontAlgn="base" hangingPunct="0">
        <a:spcBef>
          <a:spcPct val="0"/>
        </a:spcBef>
        <a:spcAft>
          <a:spcPct val="0"/>
        </a:spcAft>
        <a:defRPr sz="4300">
          <a:solidFill>
            <a:srgbClr val="572314"/>
          </a:solidFill>
          <a:latin typeface="Gill Sans MT" charset="-18"/>
          <a:ea typeface="ＭＳ Ｐゴシック" charset="-128"/>
          <a:cs typeface="ＭＳ Ｐゴシック" charset="-128"/>
        </a:defRPr>
      </a:lvl3pPr>
      <a:lvl4pPr algn="l" rtl="0" eaLnBrk="0" fontAlgn="base" hangingPunct="0">
        <a:spcBef>
          <a:spcPct val="0"/>
        </a:spcBef>
        <a:spcAft>
          <a:spcPct val="0"/>
        </a:spcAft>
        <a:defRPr sz="4300">
          <a:solidFill>
            <a:srgbClr val="572314"/>
          </a:solidFill>
          <a:latin typeface="Gill Sans MT" charset="-18"/>
          <a:ea typeface="ＭＳ Ｐゴシック" charset="-128"/>
          <a:cs typeface="ＭＳ Ｐゴシック" charset="-128"/>
        </a:defRPr>
      </a:lvl4pPr>
      <a:lvl5pPr algn="l" rtl="0" eaLnBrk="0" fontAlgn="base" hangingPunct="0">
        <a:spcBef>
          <a:spcPct val="0"/>
        </a:spcBef>
        <a:spcAft>
          <a:spcPct val="0"/>
        </a:spcAft>
        <a:defRPr sz="4300">
          <a:solidFill>
            <a:srgbClr val="572314"/>
          </a:solidFill>
          <a:latin typeface="Gill Sans MT" charset="-18"/>
          <a:ea typeface="ＭＳ Ｐゴシック" charset="-128"/>
          <a:cs typeface="ＭＳ Ｐゴシック" charset="-128"/>
        </a:defRPr>
      </a:lvl5pPr>
      <a:lvl6pPr marL="457200" algn="l" rtl="0" fontAlgn="base">
        <a:spcBef>
          <a:spcPct val="0"/>
        </a:spcBef>
        <a:spcAft>
          <a:spcPct val="0"/>
        </a:spcAft>
        <a:defRPr sz="4300">
          <a:solidFill>
            <a:srgbClr val="572314"/>
          </a:solidFill>
          <a:latin typeface="Gill Sans MT" charset="-18"/>
          <a:ea typeface="ＭＳ Ｐゴシック" charset="-128"/>
          <a:cs typeface="ＭＳ Ｐゴシック" charset="-128"/>
        </a:defRPr>
      </a:lvl6pPr>
      <a:lvl7pPr marL="914400" algn="l" rtl="0" fontAlgn="base">
        <a:spcBef>
          <a:spcPct val="0"/>
        </a:spcBef>
        <a:spcAft>
          <a:spcPct val="0"/>
        </a:spcAft>
        <a:defRPr sz="4300">
          <a:solidFill>
            <a:srgbClr val="572314"/>
          </a:solidFill>
          <a:latin typeface="Gill Sans MT" charset="-18"/>
          <a:ea typeface="ＭＳ Ｐゴシック" charset="-128"/>
          <a:cs typeface="ＭＳ Ｐゴシック" charset="-128"/>
        </a:defRPr>
      </a:lvl7pPr>
      <a:lvl8pPr marL="1371600" algn="l" rtl="0" fontAlgn="base">
        <a:spcBef>
          <a:spcPct val="0"/>
        </a:spcBef>
        <a:spcAft>
          <a:spcPct val="0"/>
        </a:spcAft>
        <a:defRPr sz="4300">
          <a:solidFill>
            <a:srgbClr val="572314"/>
          </a:solidFill>
          <a:latin typeface="Gill Sans MT" charset="-18"/>
          <a:ea typeface="ＭＳ Ｐゴシック" charset="-128"/>
          <a:cs typeface="ＭＳ Ｐゴシック" charset="-128"/>
        </a:defRPr>
      </a:lvl8pPr>
      <a:lvl9pPr marL="1828800" algn="l" rtl="0" fontAlgn="base">
        <a:spcBef>
          <a:spcPct val="0"/>
        </a:spcBef>
        <a:spcAft>
          <a:spcPct val="0"/>
        </a:spcAft>
        <a:defRPr sz="4300">
          <a:solidFill>
            <a:srgbClr val="572314"/>
          </a:solidFill>
          <a:latin typeface="Gill Sans MT" charset="-18"/>
          <a:ea typeface="ＭＳ Ｐゴシック" charset="-128"/>
          <a:cs typeface="ＭＳ Ｐゴシック" charset="-128"/>
        </a:defRPr>
      </a:lvl9pPr>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ＭＳ Ｐゴシック" charset="-128"/>
          <a:cs typeface="ＭＳ Ｐゴシック" charset="-128"/>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ＭＳ Ｐゴシック" charset="-128"/>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ＭＳ Ｐゴシック" charset="-128"/>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ＭＳ Ｐゴシック" charset="-128"/>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ＭＳ Ｐゴシック" charset="-128"/>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hyperlink" Target="http://www.youtube.com/watch?v=oJAbATJCug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chem.iastate.edu/group/Greenbowe/sections/projectfolder/animations/aceticeq.html" TargetMode="External"/><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2.bin"/><Relationship Id="rId2" Type="http://schemas.openxmlformats.org/officeDocument/2006/relationships/audio" Target="../media/audio1.bin"/><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dwb4.unl.edu/ChemAnime/PH1D/PH1D.html"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mhhe.com/physsci/chemistry/chang7/esp/folder_structure/ac/m1/s2/assets/real/acm1s2_1.r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www.youtube.com/watch?v=_P5hGzA6Vb0"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hyperlink" Target="http://www.teachersdomain.org/asset/nsn11_vid_lifeorigins/" TargetMode="External"/><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jpeg"/></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5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3.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highered.mcgraw-hill.com/sites/0072495855/student_view0/chapter2/animation__how_osmosis_works.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hyperlink" Target="http://www.youtube.com/watch?v=A7jKCfx-0Mo" TargetMode="Externa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5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6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5" Type="http://schemas.openxmlformats.org/officeDocument/2006/relationships/image" Target="../media/image104.jpeg"/><Relationship Id="rId4" Type="http://schemas.openxmlformats.org/officeDocument/2006/relationships/image" Target="../media/image103.jpeg"/></Relationships>
</file>

<file path=ppt/slides/_rels/slide6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 Id="rId5" Type="http://schemas.openxmlformats.org/officeDocument/2006/relationships/hyperlink" Target="http://vimeo.com/18382889" TargetMode="External"/><Relationship Id="rId4" Type="http://schemas.openxmlformats.org/officeDocument/2006/relationships/hyperlink" Target="http://video.ca.msn.com/watch/video/tragic-memories/16ai6310n?cpkey=7ec5262f-e411-4cb1-b3e2-6887ff318be6||||"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 Id="rId5" Type="http://schemas.openxmlformats.org/officeDocument/2006/relationships/hyperlink" Target="http://www.youtube.com/watch?v=wBX9LpZKV-A" TargetMode="External"/><Relationship Id="rId4" Type="http://schemas.openxmlformats.org/officeDocument/2006/relationships/image" Target="../media/image109.jpeg"/></Relationships>
</file>

<file path=ppt/slides/_rels/slide7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 Id="rId5" Type="http://schemas.openxmlformats.org/officeDocument/2006/relationships/image" Target="../media/image121.jpeg"/><Relationship Id="rId4" Type="http://schemas.openxmlformats.org/officeDocument/2006/relationships/image" Target="../media/image120.jpeg"/></Relationships>
</file>

<file path=ppt/slides/_rels/slide8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 Id="rId4" Type="http://schemas.openxmlformats.org/officeDocument/2006/relationships/hyperlink" Target="http://www.youtube.com/watch?v=BlPsCPAx1Os" TargetMode="Externa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www.youtube.com/watch?v=HE6Y0iEuXMQ" TargetMode="External"/><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png"/><Relationship Id="rId1" Type="http://schemas.openxmlformats.org/officeDocument/2006/relationships/slideLayout" Target="../slideLayouts/slideLayout2.xml"/><Relationship Id="rId4" Type="http://schemas.openxmlformats.org/officeDocument/2006/relationships/hyperlink" Target="http://www.youtube.com/watch?v=3s5G-mP4_qg" TargetMode="External"/></Relationships>
</file>

<file path=ppt/slides/_rels/slide94.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2.xml"/><Relationship Id="rId5" Type="http://schemas.openxmlformats.org/officeDocument/2006/relationships/image" Target="../media/image135.jpeg"/><Relationship Id="rId4" Type="http://schemas.openxmlformats.org/officeDocument/2006/relationships/image" Target="../media/image134.jpeg"/></Relationships>
</file>

<file path=ppt/slides/_rels/slide9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2.xml"/><Relationship Id="rId5" Type="http://schemas.openxmlformats.org/officeDocument/2006/relationships/image" Target="../media/image139.jpeg"/><Relationship Id="rId4" Type="http://schemas.openxmlformats.org/officeDocument/2006/relationships/image" Target="../media/image138.jpeg"/></Relationships>
</file>

<file path=ppt/slides/_rels/slide97.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hyperlink" Target="http://upload.wikimedia.org/wikipedia/commons/d/d5/The_green_house_effect.svg"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newsisaconversation.blogspot.com/2007/03/what-happened-to-ozone-hole.html" TargetMode="External"/><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2.xml"/><Relationship Id="rId4" Type="http://schemas.openxmlformats.org/officeDocument/2006/relationships/image" Target="../media/image151.jpeg"/></Relationships>
</file>

<file path=ppt/slides/_rels/slide108.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2.xml"/><Relationship Id="rId4" Type="http://schemas.openxmlformats.org/officeDocument/2006/relationships/image" Target="../media/image154.jpeg"/></Relationships>
</file>

<file path=ppt/slides/_rels/slide109.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jpeg"/><Relationship Id="rId1" Type="http://schemas.openxmlformats.org/officeDocument/2006/relationships/slideLayout" Target="../slideLayouts/slideLayout2.xml"/><Relationship Id="rId4" Type="http://schemas.openxmlformats.org/officeDocument/2006/relationships/image" Target="../media/image159.gif"/></Relationships>
</file>

<file path=ppt/slides/_rels/slide112.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www.teachersdomain.org/asset/envh10_vid_envdallas/" TargetMode="External"/><Relationship Id="rId2" Type="http://schemas.openxmlformats.org/officeDocument/2006/relationships/hyperlink" Target="http://www.teachersdomain.org/asset/ess05_vid_rhine/" TargetMode="External"/><Relationship Id="rId1" Type="http://schemas.openxmlformats.org/officeDocument/2006/relationships/slideLayout" Target="../slideLayouts/slideLayout2.xml"/><Relationship Id="rId4" Type="http://schemas.openxmlformats.org/officeDocument/2006/relationships/hyperlink" Target="http://www.teachersdomain.org/asset/frnpw10_vid_industry/"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2.xml"/><Relationship Id="rId5" Type="http://schemas.openxmlformats.org/officeDocument/2006/relationships/image" Target="../media/image165.jpeg"/><Relationship Id="rId4" Type="http://schemas.openxmlformats.org/officeDocument/2006/relationships/image" Target="../media/image164.jpeg"/></Relationships>
</file>

<file path=ppt/slides/_rels/slide117.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hyperlink" Target="http://www.ted.com/talks/capt_charles_moore_on_the_seas_of_plastic.html"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image" Target="../media/image176.jpeg"/><Relationship Id="rId1" Type="http://schemas.openxmlformats.org/officeDocument/2006/relationships/slideLayout" Target="../slideLayouts/slideLayout2.xml"/><Relationship Id="rId4" Type="http://schemas.openxmlformats.org/officeDocument/2006/relationships/image" Target="../media/image178.jpeg"/></Relationships>
</file>

<file path=ppt/slides/_rels/slide126.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hyperlink" Target="http://www.youtube.com/watch?v=YkzB1ZYcTwM&amp;NR=1" TargetMode="External"/><Relationship Id="rId2" Type="http://schemas.openxmlformats.org/officeDocument/2006/relationships/hyperlink" Target="http://www.youtube.com/watch?v=MbjC9SMKClE" TargetMode="External"/><Relationship Id="rId1" Type="http://schemas.openxmlformats.org/officeDocument/2006/relationships/slideLayout" Target="../slideLayouts/slideLayout2.xml"/><Relationship Id="rId5" Type="http://schemas.openxmlformats.org/officeDocument/2006/relationships/image" Target="../media/image181.png"/><Relationship Id="rId4" Type="http://schemas.openxmlformats.org/officeDocument/2006/relationships/image" Target="../media/image180.jpeg"/></Relationships>
</file>

<file path=ppt/slides/_rels/slide128.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89.gif"/><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92.gif"/><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99.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74" name="Picture 10" descr="http://t3.gstatic.com/images?q=tbn:ANd9GcRDOn2irTqyPMhN1xRBSXp1pmBXZQwjCON-L2g6uuXeDS39NAgj"/>
          <p:cNvPicPr>
            <a:picLocks noChangeAspect="1" noChangeArrowheads="1"/>
          </p:cNvPicPr>
          <p:nvPr/>
        </p:nvPicPr>
        <p:blipFill>
          <a:blip r:embed="rId2" cstate="print"/>
          <a:srcRect/>
          <a:stretch>
            <a:fillRect/>
          </a:stretch>
        </p:blipFill>
        <p:spPr bwMode="auto">
          <a:xfrm>
            <a:off x="3886200" y="2318514"/>
            <a:ext cx="4572000" cy="2177286"/>
          </a:xfrm>
          <a:prstGeom prst="rect">
            <a:avLst/>
          </a:prstGeom>
          <a:noFill/>
          <a:effectLst>
            <a:softEdge rad="317500"/>
          </a:effectLst>
        </p:spPr>
      </p:pic>
      <p:pic>
        <p:nvPicPr>
          <p:cNvPr id="36872" name="Picture 8" descr="http://t2.gstatic.com/images?q=tbn:ANd9GcRrbyCb4_gQ3989cU2_Iwhf_gVDw_isSelG9RsZxl9Sg5oJ3N_wVA"/>
          <p:cNvPicPr>
            <a:picLocks noChangeAspect="1" noChangeArrowheads="1"/>
          </p:cNvPicPr>
          <p:nvPr/>
        </p:nvPicPr>
        <p:blipFill>
          <a:blip r:embed="rId3" cstate="print"/>
          <a:srcRect/>
          <a:stretch>
            <a:fillRect/>
          </a:stretch>
        </p:blipFill>
        <p:spPr bwMode="auto">
          <a:xfrm>
            <a:off x="4953000" y="152399"/>
            <a:ext cx="3848100" cy="2551459"/>
          </a:xfrm>
          <a:prstGeom prst="rect">
            <a:avLst/>
          </a:prstGeom>
          <a:ln>
            <a:noFill/>
          </a:ln>
          <a:effectLst>
            <a:softEdge rad="635000"/>
          </a:effectLst>
        </p:spPr>
      </p:pic>
      <p:pic>
        <p:nvPicPr>
          <p:cNvPr id="36866" name="Picture 2" descr="http://t1.gstatic.com/images?q=tbn:ANd9GcSmAkdCFtSUbQkWW6a_n7GCLUFt2joFDq6Xrmz4vqwR25iPvv5Y"/>
          <p:cNvPicPr>
            <a:picLocks noChangeAspect="1" noChangeArrowheads="1"/>
          </p:cNvPicPr>
          <p:nvPr/>
        </p:nvPicPr>
        <p:blipFill>
          <a:blip r:embed="rId4" cstate="print"/>
          <a:srcRect/>
          <a:stretch>
            <a:fillRect/>
          </a:stretch>
        </p:blipFill>
        <p:spPr bwMode="auto">
          <a:xfrm>
            <a:off x="0" y="0"/>
            <a:ext cx="4904470" cy="3124200"/>
          </a:xfrm>
          <a:prstGeom prst="rect">
            <a:avLst/>
          </a:prstGeom>
          <a:ln>
            <a:noFill/>
          </a:ln>
          <a:effectLst>
            <a:softEdge rad="112500"/>
          </a:effectLst>
        </p:spPr>
      </p:pic>
      <p:sp>
        <p:nvSpPr>
          <p:cNvPr id="2" name="Title 1"/>
          <p:cNvSpPr>
            <a:spLocks noGrp="1"/>
          </p:cNvSpPr>
          <p:nvPr>
            <p:ph type="ctrTitle"/>
          </p:nvPr>
        </p:nvSpPr>
        <p:spPr>
          <a:xfrm>
            <a:off x="1219200" y="609600"/>
            <a:ext cx="7407275" cy="1471613"/>
          </a:xfrm>
        </p:spPr>
        <p:txBody>
          <a:bodyPr vert="horz" wrap="square" lIns="91440" tIns="45720" rIns="91440" bIns="45720" numCol="1" anchorCtr="0" compatLnSpc="1">
            <a:prstTxWarp prst="textNoShape">
              <a:avLst/>
            </a:prstTxWarp>
            <a:noAutofit/>
          </a:bodyPr>
          <a:lstStyle/>
          <a:p>
            <a:pPr algn="ctr" eaLnBrk="1" hangingPunct="1"/>
            <a:r>
              <a:rPr lang="en-US" sz="5400" dirty="0" smtClean="0">
                <a:solidFill>
                  <a:srgbClr val="F88631"/>
                </a:solidFill>
                <a:effectLst>
                  <a:outerShdw blurRad="38100" dist="38100" dir="2700000" algn="tl">
                    <a:srgbClr val="C0C0C0"/>
                  </a:outerShdw>
                </a:effectLst>
                <a:latin typeface="Algerian" pitchFamily="82" charset="0"/>
              </a:rPr>
              <a:t>Environmental Chemistry</a:t>
            </a:r>
          </a:p>
        </p:txBody>
      </p:sp>
      <p:pic>
        <p:nvPicPr>
          <p:cNvPr id="14342" name="Picture 4" descr="http://t0.gstatic.com/images?q=tbn:ANd9GcRL4DnElXDe0tsbNHVuQlNYy_takGPu_MPF-cUHm_DaZEwXanCWJiTQLtVO"/>
          <p:cNvPicPr>
            <a:picLocks noChangeAspect="1" noChangeArrowheads="1"/>
          </p:cNvPicPr>
          <p:nvPr/>
        </p:nvPicPr>
        <p:blipFill>
          <a:blip r:embed="rId5" cstate="print"/>
          <a:srcRect/>
          <a:stretch>
            <a:fillRect/>
          </a:stretch>
        </p:blipFill>
        <p:spPr bwMode="auto">
          <a:xfrm>
            <a:off x="0" y="3048000"/>
            <a:ext cx="3352800" cy="3810000"/>
          </a:xfrm>
          <a:prstGeom prst="rect">
            <a:avLst/>
          </a:prstGeom>
          <a:noFill/>
          <a:ln w="9525">
            <a:noFill/>
            <a:miter lim="800000"/>
            <a:headEnd/>
            <a:tailEnd/>
          </a:ln>
        </p:spPr>
      </p:pic>
      <p:pic>
        <p:nvPicPr>
          <p:cNvPr id="36870" name="Picture 6" descr="http://t2.gstatic.com/images?q=tbn:ANd9GcTGhAYjx56EyOoORvWcs5z9aZ6KOckwaoDNGqp9IJcufJ9cL9kvpA"/>
          <p:cNvPicPr>
            <a:picLocks noChangeAspect="1" noChangeArrowheads="1"/>
          </p:cNvPicPr>
          <p:nvPr/>
        </p:nvPicPr>
        <p:blipFill>
          <a:blip r:embed="rId6" cstate="print"/>
          <a:srcRect/>
          <a:stretch>
            <a:fillRect/>
          </a:stretch>
        </p:blipFill>
        <p:spPr bwMode="auto">
          <a:xfrm>
            <a:off x="2819400" y="3733800"/>
            <a:ext cx="5943600" cy="3200400"/>
          </a:xfrm>
          <a:prstGeom prst="rect">
            <a:avLst/>
          </a:prstGeom>
          <a:noFill/>
          <a:effectLst>
            <a:softEdge rad="317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Chemicals in the Environment</a:t>
            </a:r>
          </a:p>
        </p:txBody>
      </p:sp>
      <p:sp>
        <p:nvSpPr>
          <p:cNvPr id="15363" name="Content Placeholder 2"/>
          <p:cNvSpPr>
            <a:spLocks noGrp="1"/>
          </p:cNvSpPr>
          <p:nvPr>
            <p:ph idx="1"/>
          </p:nvPr>
        </p:nvSpPr>
        <p:spPr/>
        <p:txBody>
          <a:bodyPr/>
          <a:lstStyle/>
          <a:p>
            <a:pPr eaLnBrk="1" hangingPunct="1"/>
            <a:r>
              <a:rPr lang="en-US" dirty="0" smtClean="0"/>
              <a:t>The environment is made up of chemicals that can support or harm living things:</a:t>
            </a:r>
          </a:p>
          <a:p>
            <a:pPr lvl="1" eaLnBrk="1" hangingPunct="1"/>
            <a:r>
              <a:rPr lang="en-US" dirty="0" smtClean="0"/>
              <a:t>Essential Chemicals:</a:t>
            </a:r>
          </a:p>
          <a:p>
            <a:pPr lvl="3" eaLnBrk="1" hangingPunct="1"/>
            <a:r>
              <a:rPr lang="en-US" dirty="0" smtClean="0"/>
              <a:t>Water</a:t>
            </a:r>
          </a:p>
          <a:p>
            <a:pPr lvl="3" eaLnBrk="1" hangingPunct="1"/>
            <a:r>
              <a:rPr lang="en-US" dirty="0" smtClean="0"/>
              <a:t>Air</a:t>
            </a:r>
          </a:p>
          <a:p>
            <a:pPr lvl="3" eaLnBrk="1" hangingPunct="1"/>
            <a:endParaRPr lang="en-US" dirty="0" smtClean="0"/>
          </a:p>
          <a:p>
            <a:pPr eaLnBrk="1" hangingPunct="1"/>
            <a:r>
              <a:rPr lang="en-US" dirty="0" smtClean="0"/>
              <a:t>Human activities can also cause chemical changes in the environment</a:t>
            </a:r>
          </a:p>
          <a:p>
            <a:pPr algn="ctr" eaLnBrk="1" hangingPunct="1">
              <a:buFont typeface="Wingdings 2" pitchFamily="18" charset="2"/>
              <a:buNone/>
            </a:pPr>
            <a:r>
              <a:rPr lang="en-US" sz="1400" dirty="0" smtClean="0">
                <a:hlinkClick r:id="rId2"/>
              </a:rPr>
              <a:t>http://www.youtube.com/watch?v=oJAbATJCugs</a:t>
            </a:r>
            <a:r>
              <a:rPr lang="en-US" sz="1400" dirty="0" smtClean="0"/>
              <a:t> </a:t>
            </a:r>
          </a:p>
        </p:txBody>
      </p:sp>
      <p:pic>
        <p:nvPicPr>
          <p:cNvPr id="15364" name="Picture 2" descr="http://www.hwpl.org/car_animation3.gif"/>
          <p:cNvPicPr>
            <a:picLocks noChangeAspect="1" noChangeArrowheads="1" noCrop="1"/>
          </p:cNvPicPr>
          <p:nvPr/>
        </p:nvPicPr>
        <p:blipFill>
          <a:blip r:embed="rId3" cstate="print"/>
          <a:srcRect/>
          <a:stretch>
            <a:fillRect/>
          </a:stretch>
        </p:blipFill>
        <p:spPr bwMode="auto">
          <a:xfrm>
            <a:off x="0" y="5791200"/>
            <a:ext cx="91440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Chemicals in the Environment</a:t>
            </a:r>
          </a:p>
        </p:txBody>
      </p:sp>
      <p:sp>
        <p:nvSpPr>
          <p:cNvPr id="16387" name="Content Placeholder 2"/>
          <p:cNvSpPr>
            <a:spLocks noGrp="1"/>
          </p:cNvSpPr>
          <p:nvPr>
            <p:ph idx="1"/>
          </p:nvPr>
        </p:nvSpPr>
        <p:spPr/>
        <p:txBody>
          <a:bodyPr/>
          <a:lstStyle/>
          <a:p>
            <a:pPr eaLnBrk="1" hangingPunct="1"/>
            <a:r>
              <a:rPr lang="en-US" dirty="0" smtClean="0"/>
              <a:t>Recall that elements are pure substances which can not be broken down</a:t>
            </a:r>
          </a:p>
          <a:p>
            <a:pPr eaLnBrk="1" hangingPunct="1"/>
            <a:r>
              <a:rPr lang="en-US" dirty="0" smtClean="0"/>
              <a:t>Chemicals are necessary for life but can also be harmful to the environment</a:t>
            </a:r>
          </a:p>
          <a:p>
            <a:pPr eaLnBrk="1" hangingPunct="1">
              <a:buFont typeface="Wingdings 2" pitchFamily="18" charset="2"/>
              <a:buNone/>
            </a:pPr>
            <a:endParaRPr lang="en-US" dirty="0" smtClean="0"/>
          </a:p>
          <a:p>
            <a:pPr eaLnBrk="1" hangingPunct="1"/>
            <a:endParaRPr lang="en-US" dirty="0" smtClean="0"/>
          </a:p>
        </p:txBody>
      </p:sp>
      <p:pic>
        <p:nvPicPr>
          <p:cNvPr id="4" name="Picture 5" descr="http://www.agmrc.org/media/cms/Article_1_Figure_1_F7B45761BE8B0.jpg"/>
          <p:cNvPicPr>
            <a:picLocks noChangeAspect="1" noChangeArrowheads="1"/>
          </p:cNvPicPr>
          <p:nvPr/>
        </p:nvPicPr>
        <p:blipFill>
          <a:blip r:embed="rId2" cstate="print"/>
          <a:srcRect/>
          <a:stretch>
            <a:fillRect/>
          </a:stretch>
        </p:blipFill>
        <p:spPr bwMode="auto">
          <a:xfrm>
            <a:off x="3609975" y="3544888"/>
            <a:ext cx="4695825" cy="32369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Chemicals in the Environment</a:t>
            </a:r>
            <a:endParaRPr lang="en-CA" dirty="0"/>
          </a:p>
        </p:txBody>
      </p:sp>
      <p:sp>
        <p:nvSpPr>
          <p:cNvPr id="3" name="Content Placeholder 2"/>
          <p:cNvSpPr>
            <a:spLocks noGrp="1"/>
          </p:cNvSpPr>
          <p:nvPr>
            <p:ph idx="1"/>
          </p:nvPr>
        </p:nvSpPr>
        <p:spPr/>
        <p:txBody>
          <a:bodyPr/>
          <a:lstStyle/>
          <a:p>
            <a:r>
              <a:rPr lang="en-CA" dirty="0" smtClean="0"/>
              <a:t>To constantly replenish the energy in an ecosystem, chemicals must be cycled through living organisms and their environment.</a:t>
            </a:r>
          </a:p>
          <a:p>
            <a:r>
              <a:rPr lang="en-CA" dirty="0" smtClean="0"/>
              <a:t>Nitrogen, carbon and water are the most important elements recycled through organisms and their environment</a:t>
            </a:r>
            <a:endParaRPr lang="en-CA" dirty="0"/>
          </a:p>
        </p:txBody>
      </p:sp>
    </p:spTree>
    <p:extLst>
      <p:ext uri="{BB962C8B-B14F-4D97-AF65-F5344CB8AC3E}">
        <p14:creationId xmlns:p14="http://schemas.microsoft.com/office/powerpoint/2010/main" val="902786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7763" cy="8382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The Nitrogen Cycle</a:t>
            </a:r>
          </a:p>
        </p:txBody>
      </p:sp>
      <p:sp>
        <p:nvSpPr>
          <p:cNvPr id="17411" name="Content Placeholder 2"/>
          <p:cNvSpPr>
            <a:spLocks noGrp="1"/>
          </p:cNvSpPr>
          <p:nvPr>
            <p:ph idx="1"/>
          </p:nvPr>
        </p:nvSpPr>
        <p:spPr>
          <a:xfrm>
            <a:off x="1143000" y="762000"/>
            <a:ext cx="7497763" cy="4800600"/>
          </a:xfrm>
        </p:spPr>
        <p:txBody>
          <a:bodyPr/>
          <a:lstStyle/>
          <a:p>
            <a:pPr eaLnBrk="1" hangingPunct="1"/>
            <a:r>
              <a:rPr lang="en-US" dirty="0" smtClean="0"/>
              <a:t>Free nitrogen is converted (fixed) to form nitrogen compounds which are then available to plants</a:t>
            </a:r>
            <a:r>
              <a:rPr lang="en-US" dirty="0" smtClean="0">
                <a:sym typeface="Wingdings" pitchFamily="2" charset="2"/>
              </a:rPr>
              <a:t> Nitrogen Fixation</a:t>
            </a:r>
            <a:endParaRPr lang="en-US" dirty="0" smtClean="0"/>
          </a:p>
          <a:p>
            <a:pPr eaLnBrk="1" hangingPunct="1"/>
            <a:r>
              <a:rPr lang="en-US" dirty="0" smtClean="0"/>
              <a:t>Lightning, bacteria and decomposers supply nitrogen to plants which are then eaten by animals.</a:t>
            </a:r>
          </a:p>
          <a:p>
            <a:pPr eaLnBrk="1" hangingPunct="1"/>
            <a:r>
              <a:rPr lang="en-US" dirty="0" smtClean="0"/>
              <a:t>Bacteria live in symbiosis with legumes.</a:t>
            </a:r>
          </a:p>
          <a:p>
            <a:pPr eaLnBrk="1" hangingPunct="1"/>
            <a:endParaRPr lang="en-US" dirty="0" smtClean="0"/>
          </a:p>
        </p:txBody>
      </p:sp>
      <p:pic>
        <p:nvPicPr>
          <p:cNvPr id="17412" name="Picture 2" descr="http://t0.gstatic.com/images?q=tbn:ANd9GcTZfRPbjiGGcYStutIwxl9vC08L55sJiNWsoaD0QOftZnKvYShZ"/>
          <p:cNvPicPr>
            <a:picLocks noChangeAspect="1" noChangeArrowheads="1"/>
          </p:cNvPicPr>
          <p:nvPr/>
        </p:nvPicPr>
        <p:blipFill>
          <a:blip r:embed="rId2" cstate="print"/>
          <a:srcRect/>
          <a:stretch>
            <a:fillRect/>
          </a:stretch>
        </p:blipFill>
        <p:spPr bwMode="auto">
          <a:xfrm>
            <a:off x="4383088" y="4524375"/>
            <a:ext cx="4303712" cy="2105025"/>
          </a:xfrm>
          <a:prstGeom prst="rect">
            <a:avLst/>
          </a:prstGeom>
          <a:noFill/>
          <a:ln w="9525">
            <a:noFill/>
            <a:miter lim="800000"/>
            <a:headEnd/>
            <a:tailEnd/>
          </a:ln>
        </p:spPr>
      </p:pic>
      <p:pic>
        <p:nvPicPr>
          <p:cNvPr id="17413" name="Picture 4" descr="http://bestanimations.com/Nature/Storms/Storm-04-june.gif"/>
          <p:cNvPicPr>
            <a:picLocks noChangeAspect="1" noChangeArrowheads="1" noCrop="1"/>
          </p:cNvPicPr>
          <p:nvPr/>
        </p:nvPicPr>
        <p:blipFill>
          <a:blip r:embed="rId3" cstate="print"/>
          <a:srcRect/>
          <a:stretch>
            <a:fillRect/>
          </a:stretch>
        </p:blipFill>
        <p:spPr bwMode="auto">
          <a:xfrm>
            <a:off x="1295400" y="4343400"/>
            <a:ext cx="2667000" cy="2382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nitrogen-cycle"/>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Farmers and Nitrogen</a:t>
            </a:r>
          </a:p>
        </p:txBody>
      </p:sp>
      <p:pic>
        <p:nvPicPr>
          <p:cNvPr id="19459" name="Picture 2" descr="http://t0.gstatic.com/images?q=tbn:ANd9GcTZfRPbjiGGcYStutIwxl9vC08L55sJiNWsoaD0QOftZnKvYShZ"/>
          <p:cNvPicPr>
            <a:picLocks noChangeAspect="1" noChangeArrowheads="1"/>
          </p:cNvPicPr>
          <p:nvPr/>
        </p:nvPicPr>
        <p:blipFill>
          <a:blip r:embed="rId2" cstate="print"/>
          <a:srcRect/>
          <a:stretch>
            <a:fillRect/>
          </a:stretch>
        </p:blipFill>
        <p:spPr bwMode="auto">
          <a:xfrm>
            <a:off x="1219200" y="1447800"/>
            <a:ext cx="75438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623" y="56284"/>
            <a:ext cx="7499350" cy="1143000"/>
          </a:xfrm>
        </p:spPr>
        <p:txBody>
          <a:bodyPr/>
          <a:lstStyle/>
          <a:p>
            <a:r>
              <a:rPr lang="en-CA" dirty="0" smtClean="0"/>
              <a:t>Carbon Cycle</a:t>
            </a:r>
            <a:endParaRPr lang="en-CA" dirty="0"/>
          </a:p>
        </p:txBody>
      </p:sp>
      <p:sp>
        <p:nvSpPr>
          <p:cNvPr id="3" name="Content Placeholder 2"/>
          <p:cNvSpPr>
            <a:spLocks noGrp="1"/>
          </p:cNvSpPr>
          <p:nvPr>
            <p:ph idx="1"/>
          </p:nvPr>
        </p:nvSpPr>
        <p:spPr>
          <a:xfrm>
            <a:off x="1066800" y="907040"/>
            <a:ext cx="7499350" cy="4800600"/>
          </a:xfrm>
        </p:spPr>
        <p:txBody>
          <a:bodyPr/>
          <a:lstStyle/>
          <a:p>
            <a:r>
              <a:rPr lang="en-CA" dirty="0" smtClean="0"/>
              <a:t>In the carbon cycle, carbon passes from the environment into living things and back to the environment</a:t>
            </a:r>
            <a:endParaRPr lang="en-CA" dirty="0"/>
          </a:p>
        </p:txBody>
      </p:sp>
      <p:sp>
        <p:nvSpPr>
          <p:cNvPr id="4" name="AutoShape 2" descr="data:image/jpeg;base64,/9j/4AAQSkZJRgABAQAAAQABAAD/2wCEAAkGBhQSERUUExQVFRUVGBUYGBcVFxcVFxgWGBgWGhQUFhgYHCYeGhojGRUYHy8gJCcpLCwsFh4xNTAqNSYrLCkBCQoKDgwOGg8PGi0kHyQsLCwsLCw0KTUsKiwsLCwwKSwsLCwsKSkpLCwsLCwsLCwsKSwsLCosLCwsLCwsLCwpLP/AABEIALcBEwMBIgACEQEDEQH/xAAbAAABBQEBAAAAAAAAAAAAAAAAAgMEBQYBB//EAEsQAAECAwQFBwcKBAUEAwEAAAECEQADIQQSMUEFBhNRYSIyUnGBkdEUF5KTobHBBxUjQlNiotLh8BZygvEkM0PC4lRjZNNEg7I0/8QAGwEAAgMBAQEAAAAAAAAAAAAAAAIBAwQFBgf/xAA1EQABAwEFBQcDBAIDAAAAAAABAAIDEQQSEyExFEFRYZEFIlKBodHwU3GxMkLB4RWiIzNi/9oADAMBAAIRAxEAPwDLXILkStnBs49PVeWuqLcguRK2cGzgqi6otyC5ErZwbOCqLqi3ILkStnBs4KouqLcguRK2cGzgqi6otyC5ErZwbOCqLqaRYVlJWELKE4qCVFI61AMIQbMoAEpLF2LFi2LHAtwjU2y2JmSJFy1bHZSFS1SfpgVTOXeUkIF1YmXgCSaZxK0vpOzLsxs6JiyJAkmSSgBClIBE64QSp1iYo8oJDpEZ8c10381pwG0rXdyWQm6OmJa9LmJcsLyFJc7g4qYTOsK0EX0LS+F5Kkv1OA8bzTGscmatdyYUgWyTNN8zFiZLRd5Ulw0q6XJS1QMThDtq1ms+2lLK9oEWubNAl7ZYEtaVATF7YUWFFJCEG6KsIQWl+XdTmzMzo5YCZo6YlQSqWtKlYJUhQJ6gQ57IQqyqAJKSADdJIIAV0TuPDGNpYNLS5Xk6Jlp26k2tM4zPpFCXLCSFOpYBdZIN0OzRH03pqVPsaataFz0rmpYgKuSloE4UYXgUON70hhO4kC6kNnYATeWVlWBagVJQtSU84pSpQHWQGEcNiWCQUKBSLxF1ThPSIagqKmNQq2JVZrOlFq8nMlM0Ll/SgqUpRO0SJYImFQN0gmkN2nTt6xyZZYzLwROob67PJN6RLWrAh1EcbohsZ1dN9FGCymu6qzp0bMZJ2cxlMEm4plE4BJZj2QmVYVqJSlClEYhKVKIyLgBxWNnadKINtTaPLL0pU+SvZfTOhCVJLKQU3E3ADg75YmG9EWmTIm2lXlElW2lzgk/4lKQpU1KkpWpCErDh6p3GsLtDqVp+U2ztrr+FjptnKSQoFJGIUCCOsGucJuRZ6SZU1agpKgTikzVJNBgZ3LO7lbjk0RtnGhrqiqzubQ0UW5BciVs4NnE1S3VFuQXIlbODZwVRdUW5BciVs4NnBVF1RbkFyJWzg2cFUXVEKf2HPawgCIlIsrqqU3bs1woJLrMtpKuUQDdXiMQFEipcclSCAAo3lMLyt6gAFK7SD145xS2VxeWkZcVe6FojDgczuUe5BErZwRdVUXVr/NvbOgj1iYPNvbOgj1iY9duq3ju/WAhXDwji7bJyXc2KPmvIvNvbOgj1iYPNvbOgj1iY9dqN5gEzfTraDbZOSNij5ryLzb2zoI9YmDzb2zoI9YmPXROH9xSFgwbbJyRsUfNeP+be2dBHrEwebe2dBHrEx7DHHg22TkjYo+a8f829s6CPWJg829s6CPWJj1xVoSMx74Qq1Dj3H4xO2S8Ao2OLmvJvNvbOgj1iYPNvbOgj1iY9TVP4H2eMMrmnce8eMOLVKeHzzSmyR815l5t7b0EesTB5t7b0EesTHo6lK49/6w0oq49/6w4nkO8fPNIbNHz+eS89829t6CPWJg829s6CPWJjdz7wzLdZ8Yy1v1ln7ZcuUm9cvO5USbodRYKDARLp3tFSR0/tAszCaAHr/SrfNvbOgj1iYPNvbOgj1iYlL07bRjLOf1ZuWP1uEA03bfszSnNm726W8NCbWeI6H3TbI3geo9lF829t+zR6xMHm3tvQR6xMSTrNa0VVLYO1RNTXc5ONI1FkthWlKgVMpKVBycCAfjDsne/QjofdI6zsbqD1/pY7zb2zoI9YmDzb2zoI9YmN4iad57zElClM9WGbmAzSjh880Czxnj88l515t7Z0EesTB5t7Z0EesTHpiFHee+H75bjl15RWbTIOHzzTiyxnivLPNvbOgj1iYPNvbOgj1iY9aSlQzB6x4GO7QjFPdX9YTbJOSfYo+a8k829s6CPWJg829s6CPWJj15E0HA+PdCojbZOSnYo+a8f829s6CPWJg829s6CPWJj1S3W0yynkuC7mtGyokuTkKChrEJOsBodjNAIBHJrxBGX73wbbJyRsUfNecebe2dBHrEwebe2dBHrEx6ZN00QkHZTHJIZtzFzjQg+wiEK0+wfYzcFfVGKQS1T+67oNtk5I2KPmvNvNvbOgj1iYPNvbOgj1iY1+uetE+QuWiSEpvIvlSk3nq10AszZ9YwjQavaRVPs0uasAKWlyBhQkOOBZxwMG2yckbFHzXmHm3tnQR6xMEewwQbbJyRsUfNQNtMGR7vCHJa5itw6wYlwRiW1RyJn3fbCpcktyi564ehEyaB8AMTAhFzie+GtoATdcnh8ThAUlXOw3D4nOOJrzaDf4D99sTRRVcXMOZCeqp7z4QgSicieKz8P0iSiSB17zjBMmN15RNeCinFMmUwqpuoN73hpaescSa9wwhaqVNT+6AQ5KkZqx3ZDxPGGrTNFFEEjcCeJJb99kcMkj9B4xZxHtK/q9/Vu7YkPJKUtVcAcancN/shpaF7ldgMWlnQ6n3e8/p74lND4tDolw671mp0tZ+qruMZ21auTxNWuUSm+XNFpNWJDgFw4fxj0doiTZ5JIFG7+zcOMSZb4oQoEd01BXnvzJax9bHcF/k4DuhR0TbCQb1RuCxvqWRjUjqpHotkPJ6iR7TDzRWXMH7fVPdd4l5ivVu0rDKVQlzyVmrM7XRkBmMBGhsthUhKUhKmSABQ4AAbuEa1oGh2TBmgSuiLtSqaxWFw6n6q+2J65XJIbJvCHE0UeLH4H3CHYR0hcalM1gAoqyUk7j3Q+gEKcgsNwz/t74kWfm9TjuJECbUk599PfAXk7kBoC4J4zp1uPfDgMKaGzZx1dVPdFeSddWgHEQjlDCo3HHsPj3x0pUMK9dD34RxMx+B3GJQnJcwH4jMdcRdIaQEoJJSpV4tyQ7UUoqPABJh1aHrgd/wO8QuUtxxGIiCEBVx1hlYcp3ZrtXcBm7f24dP8TSd6sCeacACT7m6+otbFAg2Y3RClYfXzWjYqlS02eVPvJ2jzheSASyboGZY16sXjT6t6U8os0ubduXhzcklJKSBwdJbg0K0poCTaLu2QF3XYuUkPiAUkFi2GFImWazJlpCEAJSkABKQwAGAAi1zmFgAGe8qprXh5JOXBOwQQRUrVG0jadnKmTGe4ham33Ukt7I8UXr9pJZJTOUOCJaSkd0tRA4qpxoY9o0xJK7PNSkOpUuYkDiUkAd8eGr0bKNVKSDyQQVMRdUVAFN9JCgonF9zRrgHcN0AnLVZJyL4vEgZ6KbZdddIzFJSLUReUlLlEpgSQHLIwrlFhM0rpRKj/iktkoiWHDPT6N8AXHxiBo+VZ0ApXdIupCWWl0s33hkAIfmpslw3OcQWKloYFgx52/h4Rvo3wjoFz6u8R6lO2jTGlUpUTaQQkOoASiWG8bP9O0gG5+T3W+1TrTsbQvaJUhSgSlKVJKWzSA4IJ9kU4mWPlM4f6qZiAlhg4vcrfXOLPUezJNvvSaoSmY5cKug3QkKIJDk+4xXIG4bqtHRWRl+I2jj1Xp5MR01rvw6socn5Df7s/DthE0sC2OXWaCOWF1iiSly+QoPifhEiEy0MAN0dKmiCUIMQ01c7/dl7IhTdZ5Kl7JKipRcOkEp4m9hvwiX5UhhUDKIje11S01S3gdFJsg5L7yfe3whU+0JQkqWoJSkOVKIAAGJJOAhFlmC6BmBUZxmflMrYSkHnTJVN4vj2OBFjW3nhvEqHuusLuCnnXqw/wDVSfSiKrXWxEubVJqelgBl+98eM/Nhdtm9edeTzbyRfa5edio84MQzNyYuLLoeQZSdopaZj1IBIbczNh7caRrjhjdXXJZJJpG00zXqkvXewJwtUr04tNGabkWgEyZqJjM9xQLPg4xEeNDQ1m6U0dgPbzQM8OGIeND8n9gTK0ioS1XkGSsO7uxkk1YOyiatBJZmBpIJrzUR2l5cAQKL1KCErWAHNAM4rDrTZBjarOP/ALZf5owhpOi3lwGqnzOcO0e4/CFvFTO1osjp/wAVZ8T/AK0vcfvR3+KLJ/1Vn9dL/ND3HcEt9vFWUjA/zK98QlUJHE+8wzJ1osjH/FWfFX+rL3n70T7LPlzElUtSFpU7lBCgTnURObNQiodoUmwpFd+7LhT4xMivYpPEe0H994idLW4cZwrtaqW8EqErlg4xB05puXZJKp00kJSwoHJJoEpG8xjz8s1mdtjPfd9E/dtIZkL3irQkfMxho4rbuQWOeB38DxgJYv2Hq39njGHmfK/Zimsi0MaO0vHgb+OcNn5X7M1ZM/DdKzH8+FfbFws0vhVW0xeJeiCOx59L+WGzhNZNopR2l/nxhXnjs32No7pff/mcfbCbLL4U21ReJb+CKjVvWeVbZZmSrwum6pKwyklnDsSCCDiDFvFDmlpoVe1wcKhEEEEQpTEi2IWm8lQUneCCP0hrkrVQAgVJpU5Djv7ow+plnvWkG6SAC5yBOF6N5OQQ5TjmMX345tGeyzGVl4iirY6+2qFISH5ILcBjujsuzpAqkPnQYxV6WnTClaZaghSGU7O/AA5+6MFatJTZv+ZMUrrNO4UhLTa8CgIrVLJIGblvNMawSJAZkrX0Es/9R+rGfm68zH+jly0p3F1E9ob3Rmoi6TH0S6s4DnheD+x45gtcs8jWA3QSB1KyPndqF6Fo3WsTgVKMuWU8n/MTXAkgHD2waV1pTKlFd+WsgpYXgSagYJLx5rZ9W7OpCb5WlTVKUlVXVkUsA10hiXq7UhE/VmSEOhSiqnJKaVJzKUlgkYt3PHqRYsruIa6Vp66pNpkpp6r0SyfKIFJ5chaTuvJIPexHdGf1n10UsAL5CDghLqKmzUaOB3Vin0aDskOXpjvDlj3NDdukOpCiCQl3YE5pIoKtySI85E8y2jZ5392pBIoK0r+Sh8z3NTuiNbZEuaFqExgDggGp/qi9Pyj2XdO9WPzxUG3SlKddmSSS5Ilrf6uDoOSWq+PW7Xl8pPKMhAYAPs1Uri5RuYbuGIj0EVnskbbrT/sFU2R7RqOivrP8ptnAwnDd9GC25iFO3BozGs+1XNCjNVNQtImSl5XDdAoGYghL8WOcKVa5M3kIlJvqwuy1FZIL05IyfPM5MBaaYsGysVnvjlSlBxi1+8SktiAbvXdim3RsEV6I5jnw+yYF0vdecuPuq7RdskBBE/ykkEEqSWSHwDAviDXP2Q7pLSNjRMlBC5i0kqExN9QWwZil2G8Zj2RmE6aU7z0qUUuaAALbmpUQGxJq2EPz5BmzAJUtB5KVl1BkE0uXg7804bzHIb2jaB3XHz+ey1Wiztja50bmuANMtTvrTWm7PeCvS9WtX7Ja5AmJM4GiVjaKDLupKgHxAKsc402h9WpNmJVLCrygxUtRWq673Q+AetMW4CPF7HbLTZVhSQtJFeQDMQcMh/KMQMBlHoGhPlPSpCfKJUxCqupIcYlnSWKaZVjYy3320e5LA9h1FCrv5QZZVYJwD/UvN0Nom+/C678HjzCz6Ls1wBaVXmqtKs7ymYVDNdHad0eqytdLGqm3RXpXk994Boly9HWVQCky5CgcCESyD2gR0bPamtbdH3yTzQCV14ELyJWhrJkZmBYOmpAo/JzV8OqD5nsgcctTOASoB+cAQwo9DV/H1lOipBc7GSxw+jRgM8OuELsNmCmMuQGqXRLHUMO2NW0nmqdkHJeV/M1jfnTWpjddqOaChxpXHtjU/JRZSg2huZ9F1X/pH7bpS/WI2MuwWVWEuQepMs/CJsiWhACUBKQMAkADuEVS2guaWUPmrYrMGODqhItaMFbqHqP6tHLOpiRkaj4j498OTpqWIKgH4iIgnBgpw4rj3+x4zAVFFqJzVB8qMu9YwMzNQ3Wy48m+bF4XRdvFy8zm3w3/AG79x68680e8aV0dLtUoy1mhYgpNQoF0qBqHHF4z/m6l/bzfRk/+uLmPbcDXGlCqHtdfLmitRRefWCeuWEgJQSAUi8CRylEkNeCcVGrPVni3VY7TQK2QZhfLqPJDOSHy7BVmcvqT8nsr/qJvdJ/JDZ1ClOwnzDTISfyRqM7CcvwVkFneNfysvI0baUJSkJks6iAa1Ki5YHJ8g5DCopDE60TpKgCmU7JNA4bJ2Uzul+uuJc7ORqCjET5wINCBKB79nAr5PZQ/+RN7pP5IXHZXP8FTgPpl+QoXyVSrotPFUs+xcb+KXQWjJFkQpKJgJUXUpSk3iWYYMAABgB7axaC2I6afSHjGOY33lwC2wi4wNKeghG2G8d4gimivqsV8nulUKC5Y555XYAxB3MffGvM24kqWX6sOCRHlegrf5JaTNAcLSUtleLH3iNJ/Ga1LQDLTiksCakjcz0fB8o5tinbhAO409lRE8XQFpVWpIUuYTQMkcQA6gN9Tjwjzm3TUqmLUkMkqJEXen9ZTNSZWzKA9QQxbKnV74zsZLfaGyENboFTPIHZBEDQQFL0r2Eg9hFY5izJz+GywOxACmbkpzLO2PspDh1aDf5Yy/wBMNgl3zDFX4TwhmeFrBC5kxiGIK1VG4v8AswlElsJkz1h4/f4mN2IeLuq2tshOYYfQII7eqOEdkTbLotcxyHzJKganGhq5O6HZOgJyvqt/MQIo2eQ5hpWZ8T2GhCgWTQCrTMkkz9kiVNTMmFJu3pYFEFJJCnWUCtGKoptcrWbHLKhLNp28ycWKl7KzJQlKzLQpCUlaucsFQYJSAxZRN3pCyrkTCklvoyVlC1BkqIZLUvORlWkV80uiYk31JUpylRUylc1SjySQ94pcODyso2RSiJoY9lafZaWRuuZsqoup1mv2xN5JSqUlSjgQHTdopJKVc7EEiNPrzaEiysTzlpxpgFKPsTFdo/Sq5KmRQMAX5VXYJD4ihq+USNN2oWtCUzZaSEue00cZgtuOcWttbGxlpqDn86LM6MxtLCKVWGmlbi6Etm5IOI3Q5Y5601LBWDgu4/ZMXR1TQUlSTNSBRwtwHyF4H9iK1Gq8wFlTSpIwusFEHEG9nxeMxkbTNZMNycVp1QZ1JHONaO/bl8Im2HSExZSDLVdOKikgNdoXVjUfiiZoyxSpbshaVK/qUo5OsqNHPVGhs2hFK+qB1ur2lh7IaKzPtFcJmXHIK9sJGZd88lSy5aUhghHakE+2NFoLR5a8pISnIAM/Fsh74m2fREuVyllJPUAPc5hVq0q9EOOOfZHXsHZs8br9RX5vp+FcSG/qPkn7fplMoMxKjkA7cS0UhtV51En+rk++OmWDjXrrAJY3CO3FBaWOrebT7GvWo/CpfI12tUpoGggjpKhDRe6LU8ocHHdFFFzoM8lQ3H3j9Iz2gdxXwfqVZa5V1ahx99YZMWGmpbLB3j3RXxbGbzQVW8UcQuNFroZFFHiP37Yq4t7Ibkl+s+EVz/pomhHeqq62LdajxhloIIuAoKKsmpqhoGggiVC40EdggQs9InpUWBfPAxpNCacTLZK0gDC+kAED7zVI4xhJarhqnvcYYERKRaWAIUtILgPy00uuAeofijxFkdHGy6ciurEWtFCvR9KyJM5LKDnJSaEdpxHCMOYl2nToNEJXNOTgolhi4oKqalaYRBSkgC814vebPHH2VhLZE2UF7d2vPzSzNDswnEjefjC+Tx9FPxeKMrUalSq8SInWfRl9AVtgkl3ClEMxalXPdn3o3s14/cFZEx0ebaVU5k71ejL/ACx0NvPamWf9sQU6KJvNPSAFFIvLIegZVCaViNa7MUKuhZVQVCizkAkY74bYJPEOi048/EdFoLFpZUpwGKasGAbiO2JErWWaOgesEOf6TSsZ7R6zUEkszPXF6eyOrlFc25fuDAF2DkEi8XDAmj5RSwT4uCHaf0sFXulNSrDTFrVPWCLqWCb1TVVRyTd+rjUYtEISbrFIACQSkMHCsEUu0xKixFScYdGr6iLwnou0qVLGIJAPFhhXPdAdBf8AkJxLco4C9U8qjsG/mjS6xSONS4dFuEsg0p6+6bTKYgMGcmlaJSEofkitVHPriw0cEFYvpKhw+I3RVmzGUtHL2jqAISol6gXa73x690X8uQoipuDoop3q8GhGdm2h0ouAHmdPNZJzedekPRXVqTL2fLu3KdXAUiGlFmylk/0qb8RAhmUgJDCgx7d54wqPSt7NBoZKdP5WR0w3DqpaLWhPNlgdw90EzSazgw6oiQRujs0cegVZlccl1Syakk9ccggjQqkQQQQIRBBBAhEW2gTzx1fGKmLTQPOV1D3xTP8A9ZVsP6wndOy+Sk8SO/8AtFNF/ptH0XURFClJJYYwtmPcUzjvrstDkDfFjpOYyQkZ+4Q1o2TUqOX7MRrTOvKJ7uqGPef9lA7rPumoIIIuVSIIIIEIggggQqSSSSASkA5lwAN8aS1WaXsAHSEgclRwfI9sUg0NO+zV7PGNHb9FrNlCQkuEoYcRdjxFltMxY69u5ei6QdJvCyCicz3eJeEgRP8AmOf9kr2eMHzJP+yV7PGOVI+aT9VVU4Su1BVVY5spKWmIdQOZIYMAzDtPbEs2uzXuTJKq7y5GTAO3toTD6tEzhjLX3eEI8hmj6kwf0qjoDtF+9nzor8Z+9qYQZYJeSogmnPBAYUHHGvEQ8bRIzs5YP0hiczjQU/tW3laenpCRyiBiFpWX4hQqO0HGJqNa0/XQsdWHtq0b9pj8Q6/xqpE43rHWOWVKUUpoWYAH72D5VEOTbM6vvYclQ7Aaxqpmk7ItwQA+PJUl+u7EqzaIkXbyUNuJvCnAGMwgZLJfa/PeQdBy1r5kfZUGrnXgVh1WViUqvAhixORwNKZRaWbQaSkUmKJrQn+0XdoTZrPUpBWatzlHiSonvMVdr12lpJSVplHddKjwdgWiWwOdJdxHH/yMzT5yTskuHvFLsmrhSb11RIJIcuBupmRvMT5lhWMn6vCKE66yR/r3hwEwNxa7UQ5/Gshm22P3Zn5Y9RZg64Lop9wa/wBrLK9hdma+YVlBFXJ1msyiAJqXNA4UnqqUgRaRtWcEHREEEEClEEEECEQQQQIRBBBAhEWegOer+X4xWR0KIwhJG32lqZjrrqrRaZ/yVdnviish5aeuGio747LWxB3RXHFcYWp3yXnAq5nkXTeoIpls9HbjHZ04qLn9BDEy0JTzlJT/ADED3mJjZcFSUPffOQTkEMeXy/tEemnxg+cJf2iPTT4xZfbxVd08E/BDHzhL+0R6afGHJc5KuaoK6iD7okOB3ooUuCCCJUKq1h00Z1xCb8tPKKq480DmmoDkt1RCGiZZP+eEiuKgosDSqS1ccKOMWLLmSgcfD2w3sE7/AMavGPnlm7Ua1ga9pJ5U917Gawkuq0inNNyNFpJN+bdYszuSGdwX4thkaij9s+hgpJKpqUMopqXDgPQ3q13d+URrTb5CKFddyVLJ9hiuVrDLylzDxvt71RvZbcQVbG7oPdZXWa7kXt9fZaPRE0yLRdTNBQbwvKJuFkkgteoXDO8aFWsCU0UUq4yiVd4PiYwVm1gku5C0neXVxxctFlItyF81QPfGC12qSuURHM1/jJaYLOw6vH2Hyq1w1jk71j+hXwhQ0/JP1+9K/CMrSCkYtrn8PoVp2aLxeoWsl6WkODflv95v9wiWNKpVgqWeopJ98Yd+Mcug7odvaUrBS6kNhjdoVrZui5anJS5OJdXjGGm2JCbZOeUZqQpYuVJoxd6mjdzxNSlsHHVT3Q3KVMQtSkEEqcuSQqvOD3S9Q7x0uyu0oWSOL+7Ua+Y4Lm2/sxxaDGK57qJAsMoVNjXeJu/WIvEKJZJNSxdsmG6rarFKofJFAkkGsxiS7pSHoXwDUY8GkrtM0hjdo/1jmCD/AKe5SvSO+FTLdPNSQf6yN/8A264nvjv/AOWsv1B1K5X+NtHg9AqvTOh0iUhSZSpZUJl5ySCWDAOolsTgGCgK4xo5OlDdFAaDPhEESFT+SuYhLuKlRLEAG7yQklgAA+7qjR23RqVjcoYHOmR3iIf2tGLtw3hnWm5Dez5M7wpwrvVYdJncPbHPnJW4e3xiLMQUkpUGIxHxG8GORvbMXi805LI5t00KkzNM3Q6roG8lh7YZ/iaX05fpiKPT9nKykCrJUWwzSMctz5RUS9HuoMi7QXjeQa8h0slIIxVznPJd6F2Mt0gEnNAYXBzhTJbI6yo+0lekPGOfxIj7SV6Q8YqLPoOzqSkKUtKyzqZ0AkqejYDkuXzpnCk6v2Y12ixQFiK4Jf6uLk09tHi2o4lVd7krYayo+0lekPGFDWaX05fpiKhWgLNVpqzQtyTQtQc1zVq7nhu1aCkAKKFrJrdSU5PRzdGXjwgDhxKO9yWj+dDkB3vCfnNW4e3xiTq5oySbHLMxgfpA967QTFgZ7gId05ZJSQ4ISpqAVvdYGHXFJlNaVV+H3bygnSK9w7j4wr5wXTk44Y16obkzlmWU0KBi9Di7A5Z+kYVPtR59AkulKLwcJAD4CndVzC4rlF0Lp0qeiO8xVAIXOWqbmcA/3WwrzbzZOz0eHZ068Sd/7+EMzLubdrfGKpb0goSrIniN1U+mw2ZudNeuQ4N9XHF/eaEol2KQXdUwVpQHksHfk4veHdQVhghG5HcmOMjcnuTGfAPFadqHBSzY7MRjMBFN741Ju0LNQDLiSGpK0yp5MtyliBeoSGGLAZwwyNyfwx1JGTdjfCJZGWuBqkfaA5pFFa/PKuin2wRV3oI1Yr+KyUCt9iNw7hHbkNm0Hojv/SOG0K3J9secwX8F6C8ExbpkpNJgBfK7epvivUmyn/T/AAkfGHbVJVMmsA6iEgAdpz7YtJUhQSL1lBKAgOogGgNQm6zZmnXGhkAAzJVZeqqUuzJwR+B/fEkaVljpejEzyZRNbGKuz0rQO7VZ/bwhifJJR/8AzBOYUlsHBJBArSjvm/XOA3mi+U187y/vejD1ntiV0SS4yIIMKMm892yhN8EJLil8EDEfeDYGlM4rLNKKJjVBAUDvDM4iDZ20yUh5VxdjhlDdEiy6HmrAVfABzofcIZt9hXLU15Sgw5V1g+7CE2V9KoxWpsyBuEc8nHHvhgTVdL2DwhYnq4Hs8IpdZa6gFWCUjQlKNn4948IQqWRl3V/WHE2nek9lf1h9BBwrGOWwxnVtPt8otDLVIN9fuoV2J+j9JlHJWXRvOKf+PuhC7M+8Hf474YKGLGkcySF9mN9pqPmq3MlZOLrtfmiudKWHaJvJ56cPvDG74RRJU/7zzEXWhRMPIuqKci1E/dfdu3d0J0/oRaDtAMecBnxHEZx6Hs61uaKkG6fRcO22YE5aj1VJOkBTYgh2ILGuI3EUwIyEINm++unFP5YWFvBej0gflkuGW8U15L99fej8sc8m++v8H5YdeOPEXyiib8m++v8AB+WOeT/fX+H8sOPHHiL5RRCEgAAYD94wpUwmpLneYbeOEwhKlTNHydpMTLvFIWWfHItR6xY6Y1eEiXf2l6oAF1sX49cVFgnXZqFblJPtDxo9crR9GhO9RPcP1hSTVWtAuklZZSqUiBo3QMmYi9NUoFRBvAFVCE1a7XFTlwzChwMt4aVIT0RFrJLtVS5tVydqtIABTMUXKQfo2YOLxbgDvyar0FaryMlqBYYpJALF63XNQMhRT5EQbBPREcMhPR98PtB4n0S4Q4BOnVezfaL9A0pjzakmrZcYh23QqJRSqUoliHJTdq6WA3guR/Txh7Yp3COCUkHAUiNo5lGGOAT96CG70EZaq1X+yO490GyO490ec+QKH1/xKg8iX0/xKjJhz/TK62JB9QLfzLIq8FIJSeo5OxBBcGsCkzsDMPbf/NHn5sCumPSVCfmw70958IMOf6ZRiQfUC35MwYzWbByoN+KGZtrP1p8vAp5S8jQiqqOKRhfmr+T99kdGij9z99kRh2j6ZU4ln+oFszphKaeVSh1TOrcvgIj/AD7ZwoqVPSo/dStWLOTQuaRlvm1W9PefCOfNqt6e8+ELh2nwJsSzfUWzsWv0mSabRSTiAgjtF4isPedZAWRsFqQ5ZV4JVdenJrlxEYb5tO9PefCD5tVvT3nwgu2vc1GJZN71uNMa4SLVJ2cl0zFqSOUllXalQChTIDHfFcjVqUUpO3uqIF4EOxOQqMuviQHbMp0crEEPwJ8IkvP+2V6ao3wSzsZRzDXlT+SsFojgkfea8Upvr/AV6NWpV4jbFrqSDRrx56VVyY94qc+y9VpRLeUNxKCAzs73+3LLCKF5/wBsr01RK0daloV9KTMQceWsKHFLEA9R7xGgWiQ/td0HusxgjH729SrZWq8rK0UpiHPXRQ/QAvVhGo+Tuz/RzUrANxabpVUpvJJIBOVAW48YzHzlI3TPSV/7IkWTWCVLBSEquu+TucXJVXAVO6EtDpHsuhpPRNAI2PvXgOq9N26RipI7RDc3Scki6uYmtBVy+WGcedTdY5RwC3yonuPKwhB1hlbldyfzR5+aO2Md3ISR912o5rM9vfkAKvNLaFF4qkl94wfiHwMUiyUllApO4hok2XW9CaKCyMjRxwPKr149cOTdbLOoMpCyOKUn/dF0DbYzRhpwWWbZXn9YrxVHpRBXdSCWN4ls2Zn7yeyHVaryL1J7DiL3eU8cg+YeJM7SljV9SaM6EBjwN+kMm22X/wAj0/8AnHXjtEwbQxuB5U/krmvhiJqHg/eqYmaqouqUmcDdSSzYmjAG9WtKP2hzDidVJL1tAIrgGOAapUczx4Zt3yyzb7R6X/ODy2zb7R6X/OLNql8D+g90uBH4m9SmxqrJr/iBT7hc1y5X7cUxaPN0WJMxJQsqHIBOALllBn9/6mb5dZf/ACPT/wCcc8ssuP09MHIU3U6og2mWhGG4+Q90YEfib6qy0LtgsKlIUtqEAUIOIJwi+1kE4ywlEtZCucQHb7pavwpGWRp2UAwXaQNwIA//AFAdNyDiZ561D80YC+07oitgEIFL6YWCMQR1hvfDak3iB1/CJKtMSCGee250kdxMNKt9nP2vcj4GC9ORQxFK0RNdW+FOOgpBJaekYgAgKww5QIBehw3jEVZ+ZpbqG1TySwoOVRy3KbGju1McHi+XSN872fmjvl9n/wC93j80Ldl+m5acaLxBTJmhJQBaek4sycaBvrUDv/ekVqUs43eAh7y+Rvnd4/NHU6RkD7X8PjB/zjSMpHvieKXwmYIf+c5G6Z+HxgiL1p+kVTch+oFSaM01sSo3Qq8lq0Iq9DuOBGYh+yazKloCQhJZ8SrMvhkOAo4CsRUgj05jadVxRI4aJJ1lVfSspHJKiA6qFRUSxdxiARgbocVLujWtTg7NLhs1ZJUG6uVhuAThBBEYTeCMV3FM2XWNSEJQUpmJTdYLdQoVkUOHPamSR1R2VrFdBGylkFRNQ4AKlKugYDnKD7jk0EETht4IEjuKUdZaH6CS5LvcBL1c1ff7I5bNY9okp2UtNDdujmuQSRm7AjdysiBHYIMJutEYjl3+KFBaVCXLASFgIbkcpiVEb3Sk/wBIhZ1qcNsJVcaFyb15/hnQng3IIjCZwU4ruKRaNZL6knZS03VoVyQxZJogFqD9tkG7Jp4ISE7GStiS60uogvySdzkej1wQROG2lFGI6tUr+IQ6TsJNEkNdYKcNeUBiXD0ZnLM8OHWfLYST1pBLUoaYUIo2JzrBBBhN4IxHLo1oDFOwksXd0j7zE0FReI6sGxhq0awhTjYyUgtRKWZiS94VrR+qCCARNG5GI7ilL1gSpKwZEvlAAXQEsXckkB6ilGwERrbpnaADZoQxJdAAdwA2GAb2mOwQCNoQXuKh+UQeUQQQ1ElUeUQeUQQQURVHlEHlEEEFEVR5RB5RBBBRFUeUQeUQQQURVHlEHlEEEFEVR5RB5RBBBRFUeUQeUQQQURVHlEEEEFEVX//Z"/>
          <p:cNvSpPr>
            <a:spLocks noChangeAspect="1" noChangeArrowheads="1"/>
          </p:cNvSpPr>
          <p:nvPr/>
        </p:nvSpPr>
        <p:spPr bwMode="auto">
          <a:xfrm>
            <a:off x="63500" y="-8429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 name="AutoShape 4" descr="data:image/jpeg;base64,/9j/4AAQSkZJRgABAQAAAQABAAD/2wCEAAkGBhQSEBUUExQVFRUUFhcYGBgXGBcZFxgaGBwWFxwYGRcXHSYgGRkjGRcYHy8gIycpLS8sGB4xNTAqNSYrLCkBCQoKDgwOGg8PGiwkHyQtLi0sNCwtLCkuLCwsLC0pLywsLCwpKSwsLCwpLCwsLCwpLCwsLCwsLCksKSwsLCwsLP/AABEIAM8A9AMBIgACEQEDEQH/xAAbAAACAgMBAAAAAAAAAAAAAAAABQQGAQIDB//EAEwQAAIBAgQCBgQHDQcEAgMAAAECEQADBBIhMQVBBhMiUWFxMoGRsQcUFTNCodIjUlNUYnJzkrPB0dPwFzRDgpSi4ZOywvEkwxZjg//EABoBAQADAQEBAAAAAAAAAAAAAAACAwQBBQb/xAAxEQACAgEDAwIEBQMFAAAAAAAAAQIRAwQSIRMxQSJRYXGBkRQyobHwBVLRQkPB4fH/2gAMAwEAAhEDEQA/APcaKKKAKKwaU4NLt5c/XMgLOAqLbgBWZRJdWJMDU6DwFAN6KX/J138Zu/q2f5dHydd/Gbv6tn+XQDCil/ydd/Gbv6tn+XR8nXfxm7+rZ/l0Awopf8nXfxm7+rZ/l0fJ138Zu/q2f5dAMKKX/J138Zu/q2f5dHydd/Gbv6tn+XQDCil/ydd/Gbv6tn+XR8nXfxm7+rZ/l0Awopf8nXfxm7+rZ/l1j5Ou/jN39Wz/AC6AY0VXuBcDxdq9de9jWvW3dylo20GQE9ntxOg5CB4d/biePAcgX+rKgbqxAlss/emT2ZMwRymgHdFV+3jDr/8AK0QlmlNYU67jbtAad0DnHfj/AEqs4Ox11wXWUz83adyImc0CEiDq5GxoBzRSThXSq1fsW7ypfAuorgdTeaAwBjMqFTvuCRUv5bT729/p8R/LoBhRS/5bT729/p8R/Lo+W0+9vf6fEfy6AYUUv+W0+9vf6fEfy6PltPvb3+nxH8ugGFFccNjFuAlTMEAiCGUkBoZTBU5WUwQDqK7UAUUUUAUUUUAUUUUAUv4D8wPzrn7R6YUv4D8wPzrn7R6A24niHBtohCm45XMRMQjvoJ1JyR661+J3/wAOP+kv8aOJfO4b9K37G9TCgF5wd6CDf3EaIAR4zNaHB3xEXpA71WTvoTl8jPhzpnRQCf4niiCDeAPIhF8eUGOX1+dbvhMTJi8oH0ZQTuInTeAR6+XKZi+IJbgMdW2UAszRvlRQWMc4GlR/lYn0LF5vNVQeB+6sp9gJ8KA6XcNeLEreCjkOrBj1zrWnxS/+HH/SX+NY+MYk7WraeLXCY8cqp2vLMKwcNiG9K8qj/wDXb1/WuMwj/L66Az8Vv/jA/wCkv8a1uWbyiWxCgDmbage0mthwYH07t5/85QeOlnICPOffO1vgVhTPVIT98wDN+s8mPXQC5+JwYGMRiNwlsOR5hCSPXS7gHSh8ZevW7bX16hmRnuYZVQspKkBs51keiQG7wKsD8QAOSynWFdDHZtpHJniBH3qhmHdWvya9z555H4O3KJ/mM5n8pC/k86AU4DpdbfFthUxBvX1DhkFh1W2U+k7kRlmBpM5hFMFwF86v1BJMnseOhkjkulTsJwmzaZmt20Rny5iqgFsohQY5AbCpdAJbWDxGpIsTqCMuhmJMxMabH+FcOM9JBgLJu4sMUzRmsozBQQNXA9GTOu22skCrDWrIDvrQELhXF7WIQNbYGVDZZGdZAMMsyp1Eg1MLgbxXLFcOt3Y6xFeNswBI8QTqD4ilOIwCg/c71xCOTTdX2XJYDbRWG2kb1GTo6lY3+NJ3/UaBik7xSAveXdUuDvQlG/Uudn/eN/XW1jHBjlIZWicrqQdN4Pot/lJ5d4mrqSLNiHeLxa2wC0wTGgnkzSfCFNRhxyyZhpKiSArTuBtG+o031rW5jZQjbskSOWkTr3UpucSIBPXrBEKeqMqTmALSIPoxB5qfVYpohtYywuPtdfcbP6SLplcR1YdjqRGxmKkJx2y0w4JUSRDTEgTEbSarfx87HE7/AJETBlthtAIPdB8a7YfEsHWb2bM5IXJAK6nKdNPQff8AdXOod2lpw98OoYTB2kQfZXWo2FxWbSIIqTU077EAoooroCiiigCl/AfmB+dc/aPTCl/AfmB+dc/aPQBxL53DfpW/Y3qYUv4l87hv0rfsb1MKAKKW8ZxSqFDMy6kyAToN5g+M+rnS18QohjiLv0WmGKw2gA1j6Q76Aa2LJ+M3WIMZbaqTtHbJA9Z19XcKn1V3xaggHE3ZeRMMInUCJ0Opjy10FdruPVghF+4oVSCFUySSqKzanXMynWZ15TQFioqJwu4Db0YtBYSZmQT98SdNtSdql0AVhtq44zGraTO5hRudfPly0pJi+KWmYsL7JB1gEkZGVWG8RJHLmaAacEtFcNZVhDC1bBB3BCiQfGZqdVcw+JUFW6+6yqy8mIMqWEyxJBH1nugBzhOIpcJCzp3gj2TvQEqiiigCiiigCleKtPJkSJ0j/imlFRas6nQhmoeOPbsfpT+xv1Y72CVjJ3pFxzDhLliDvdPq+436pcGi1STMXFfMcrKBAiRzHl3/ALq0w+CvCWHUjVcsLpABmSV3krHlyqVZUEwWy+Jrtdw5TUa+I5eddR1ia+lw3CoFgxGyjsggRIjmwaIrbq70g/ctJ5HWfHLI57euumD+evnuFgR4/dDB9Rn109t2kUrmgM+gBMyQCxAnwBPqootnG1E58FDZTnykzoVBGkDefGe+t8bxhLV21bZlBvFgsmJKgaDvMkCPGu2Oxa2rTO2yiTET6p51490wv2zxJgzhkzQxSbQBlh2pVhmUGDcAJMDYjXRCN8GHU5+kr+J7TNFROE3VexbZMuRlBXJqsEaQYGnqHlRXC9c8kyiiih0KX8B+YH51z9o9MKX8B+YH51z9o9AHEvncN+lb9jephS7iR+7Yb9K37K9Uo45OtFqe2ULgQfRBCkztuw0oDvFRMRhGZwRcKgT2QNzDCTr4gx+SKl0UAmTB3CzqMScygfQ0GYGJ1127+XfrU7CYNkJLOXmN+W509v1Vywn95v8Ala9z0woDS1aCiAABvp3nU1vRRQGDSt+GXfxhtiPR79joRt+801rDUAow+DuOiuuJYqwDA5BqCARpIjv9fqppYtkKAxzEAAmIkgamPGoXAWAwlifwNr/sWpXx63MZ1naMwoDvRRWGaKAzRWAa0+MLnySM0Zo5xMT5T76A6UUUUAUp41hg1zD95unX/wDjiDTal/E/ncN+mb9jiKA4XuHFVJmY8KrfG+P5M9hGKXXCAGCdGlnccpVUf1le/S8vtVE4kVJLMyC7bVkv29mKDe6gP0QG6wfkuRuKy590YNw7m3SOLn6zh0Lxtv4pna4AF7N0tplIa42ZmO8rcGvgajce6YhXwxthuxca4rMpKPaYXLRbWGVgubSCBM61SumX/wAcHD2zoyS5kDTMcog+kYykxrInnUm1xZrmKs3gi2zcVdEZ4JYQzAkdlzOuUETO5mmmy7ob/gZP61khCbjjb5d/R8l36YcXa5aGXTXtKGubCSM0qARJB1AIIjXl5sb8t2ycoadlfvmJgGTG410naDcuJockzt3kDuAE5dZP9d1buYVetWUUhs+gLD6OhMbQYMDeKp0Wr3tykeDrFKUrPaujWIz4Ow4LHNbQy2XNqBvlAWfIAUV14I+bDWjlCTbXsgQF0GgB2Aor0Lvk9qH5USnxChgpYAtMDmY3ity1UX4ROIvbv4QK4TMzEk22YEBrWmcH7mdTqfaI1i4npW97Dh0m4HIi2wW2W1jc6ciw11rBm1nRbTV+3/fsc3q2i83OK2gCc6mNIBkz3QNTSbo1x9GVbRBViXIBg7u55bad9UbiXFBcDWluLYderYqyMwUNlnM6HSc4AKmBA7Q3qNwXjuDtszm4Ld4Z0ZySZAJEWmaSU1IyqZ896x/j8rW5x+iV/wA+hHqF345b63FYfE28QwtYYXjdtK7DOQjZCEJCmCWHiDG1UfH9Kb745WW8F6sZM8G0SkyRcQyC88gCCRoCK3xmKV2YKxdZkMPR2GmvMb+s1WOPkIR2mTNMlImCCDoWBYmY3Gk716Gm1Tl+ePJ52pzObSj7nsHDumyvbB9KBuTBJXQkgKNZ3gCO6trvSxiAVheZ0JmDv4L515z8G3SFmBw1wo9oTkR1GYDtMxUIubOSd2fTlJr0dMbaBGQqAAJBJ9c5tTNbY58F0+H8zXCc5K7/AEJeA4oOse5cGTrAsDQiEB1kd8ztU+3xuyxgXB9ce0ikHxG3dfMzseQCMAADppA2FTcJ0XsFZBuTqJzQfYNKsaxd7+xNSyXSS+5YA07VmovD+HrZTIkxJOpnepD3ANzFUtpF6tm1c79zKpJ5An2a1wfiSjbXyqDfxzPI0A7t58PGqZZoR+JYscmV7hmDvX8iqzdXbRUzlRHYUD0ZiSf/AHTnB9FstzM7hgNgAymfHXbypphoRFCwoGkbD1VItXwRWp6i+I8IzRwbeZO2dKX8fn4u5BKlYaQJ9Eg7Hcaa1PNwDmK0zqw5EH6x66plyqL1w7EWE6V2QBbe4qXBbUgOYD8pVj6QzAg8wd45ruBcbOKx9tynVkYW4IJVs03LUsMp7KZlhTrm10ESU/wldHy+VrFszYALZOsJytnIVFRSF1znNpGmughz8FvDrKYC3ctjt3J6xjJaUZ1CySdF2G3fEk1VHdaTZY9tWi5UVgmsK4POrrKjal3E/ncN+mb9jiKl4nFpbUu7KijdmIAHrNV3inSzC5LV8Xla3auMzFZJIyXbXZG79u4g0nfuo2kdpsZdIsXdtWWu2in3IFmV9FdQJIzDVW5g6jkRrI8g4x0iW9iFHbJ+ddlksmdohWA1CobQEDwOu1s6Z9OhdwP3FWAv5kOcBWA5kCTvBHrnTSfN+i3EAvEFcLOeFyKpYnNCkAZGM/S3HdmEmsmpTlHdH+Muwa+Onmo16r5+TX+Tt0uuWy46uNAqNFwdYxQBQzWCAykZR2WmNZE60y6MYvMFQuVy97nXlAtuCm4Ggg8xMVrf6A4m7nZ7VxT2nDNlJYyTDZmJEkzJJiOe4aWejzYNjdVi1xZFtmRfS7ha3JI00AOukcoOMYY3js8vp59Vl6tVb5sa3bJcaMRvuozEwZ9JTB5+jOldx0HNzEW7pci2qAMD6Ryrl7PdIiT4HvqXe6Wvbwy3L1nq2hc4SGKSQC0d3OJ51JwPTHCEALiOtd9lh8xPdBXT11hw4JY5bt3ueh+FjVT5Lfw60FtIqiFCgAeHKiscOJNpJ3yifZWa9uPZEGVbp5jra9XbuyEupcDHKzJE2xDEaL6W5gQDrtVDayjX0W11apYt5cOwdSty8dAja+llJJEyRBnYU++GXiT2zh0UjLcW7nkA6KbXftv7Jry/BdIL1tU0QqgYhTbXLJkE9kAgkMw3rys+lk8kpx8/yzJkmlKmeh4rE4hxFq1aYhj1loXljKyqsOGXtkdvaIgHXaqvguHWkWclu7euTNjMF6tczEookhiGUDkYHjrqvTpraFFspmGeCCQsDMBK7k6ffa+ulnBOkpw929cZM5uEjkuucsdYMCJ078vdWfHp8kIypfL4leSSZaRhgg7KFCRMMTv3kxPv9dKONqGtkmCIOpCjL4Bnkgk/er7KTY3i74nEm6D1emgzQcq8p0zMfr9QqTwy/cRiWKXQy6i6OsEE7CTocw+qtcMc63PuZoYdz4MdGsT1V0EBkLRBLKudSQuVfuDuxLHZBqAe6a9X4bmfS5lBOoADwByBDSQY/N15Ui6D4G0LVorYQXXVu2CMzAEkkyNNh37VcrFp1HoqfX/6quOl/E5GssGkvN/tRs2vEuGQ7PDpvXdeVvx3Dd9MbGGK6hyD4afUSRXDBOTfvSpGlrujZ+YNTq9DH/TtPDlJ/dh5ZGrFzvdue0fwrUkAiZOYxqZ5E/uNdKh4++IKq0OrWuUkZ3CBoOh5+ErWvpQXg4pyvudnu65VGZtJ7lHex5eA3PlJHZdDIqGmEtWzmhQdTLElp5kFiTJkSRvp4V2+OJ9+vtFc6UPKRJ5ZrySTeMETofKuY051HbiNsfS9kmoPEOkYtgZLVy8SdkyiPEliK48WPygs87pMbR4mui32H0j/AF51VV6XXTthLo/Oa2B/31GHG8TcPbsvbE6dXeT/AHQyzr5++an012iXetv1TS+pb7GKCm/db0ba28x/Mzu23crCvHLPH8ZgTkRmshz1wtsqHR5iQQYkDbT0RXqHAuJ27eGOcvbBZjN469kAklixkRG5nQ8qqvwh42zetW3WGHVyjgHMxdlICzuIRifzvE1ilk9R6GOPBpwb4ULzLke11tzSGSVWObOFViOWqjnyqRjOmuNYEW0sp3HLiHIHrtgE+r1Uq6PcEbDY1rbHtDDoxB3m51bMB3hTImrJd62ZRkHgUnv3Yk68tAPVUnmZ3ox7leu9HcXjNcXiRp6CkExO5CwoXu2nQcqsF7hwXCtbJ6yEVR2dyHSCdAo5bUs4rj8YgLKmaDpkJgaj6Agx5euluG6UX16w4iy0LaB1zKYNy2sTcDDWfq8dK+ZEpwTi42SsXwXOFN25lVd0EM+42aSEB5k7d29NOGPbsSLVtLQbdlEv+sx111jbwpHd6T2LqBbS3GukoRbyekVdWKBkaIKqfo89a14qvErt0W2S5aRiNLCnqwCebW5mJ1k+quNycafgqxafFh5St+7LUmHuXNbbP45rkH2Cqz0nvXMHftXCJGR9JGWTInvzeMbaTqasFjGXbS/ckN64FXNb+mwkAt+SZO5BEml+K4n1PFbN3G27dtXtFAhZLrWtdHchezLE6jkT3EVTglvVsshlc49iqWOmeKzE9YsOdcyoyga7AgwNT38pmKfcN4MXvW7621YWWDMtqLbNsRlUDKYPayys6gbwHnH8LgcSby5ETE2suqlUYiEYOozBbiwQJMxJ20mDwji1vDlrjyACNApY5dtDm0Ovcxq2T5VGPNmrLBHqPC76vZtsplWVSD3ggEGiteEYhLli29vW26BlMESpEgwdqK9OPZB9yt9OeG2brWeuBJGbLBInVCR3HQbd0xVbxPA8G8zbyTEFMw5EdlRpy2jfvmrh0pwhL2rirLKtwAjUgNkmB6t6p2L6NXc+ZVOu5OrT414+r0uolkeSMnXwbM+2Ep00vmyInAsGVW5dtdTmhVPWNroCZnZgZBnTTnIrfh/RfBGzna3nGZjJztIZiqhcvpDQbTUscDuuER1lF0gqx89t+XlA9arAdFr4Qm1dKqXbKuR2EBzup0mRUVodTOHORq2SrAm7SOfEPgzsmWsO6NuqvJSfZmA9sRzrez0GQEAswi0ASLemeZLZgqhl8+1pvVrw/C2yid4G4gT7dJronDjztnyzAe8kmtMdBnX+6/sVLMo8RiVXgYOES1m9NC4KqjP6Z0PZBnSJ/wCKs2G6TyYazcEHfLlHn2yJrvaspPaWI/Kn2wII9dSktWeQX1iPfW7Fp5Y3e9v7f4ITyb+6I2E4ihvXtTta5HufwqcMahMBvf7++uGE0vXtAABa7oGj1NOtbCDsFadqW8csaJcGhtumbxt57bPPllD/AOTxNS/iKdx/Wb+NbXUQAhohhBBOhB0I18JFcfY7G74MZouwdymn+Ukn25uX3prOLxPVoWIJAiY3AnVo5xvFL7eJXq1DMC9ohSRM8kLjc9pDm3374rS7xy31D27mtwKy7EZ9CAw8xy5GaplljG02SlB12GdzDK28+pm5+ul1+2pPYJMEoQSey+6zJkSdBylgaj2Ok6i2irafMBB3aAFie868vrre51OTOA7XSs9pmkz9FuWnLlpUHni16WQWOUvyo1tYxbjAIgcwpJGchA2vaM7juG/trnxWyzIyqRaPJ1t6/wC4EQf6iomC42tol1w57W0O0HVtW7zrHqpgnGrjwcgQa76kmeQ5CNO+q4aiLXqYxwlJ+nuQMFaurhbiXHW+esXIWUBYI2eAZEg9+lQOk/EnX4yVQBLGIsFWBCnLbCW3tkKZy5mBHKC0xEUzbi5LRCiXiQBBADiD4lpjypbxJyy4hQJ6/EMpEgHISjPG8ehlnXVhWSThubR6eLK3Hnx3OOM4wLgXFolwPZCJcDowLWLjQCDqGZXgiD9Km+Dv9baW5bV3VwSsKZgErty1B3rlesn4veBAY9UzKo0UG3FwADcgFBudp9bWyqNbyFruoPZQkAgTppygD66rTi+EalNi65dcCeqJHgynTv0qNcxGLYHqlKW2QZSLas2ZihmX0iAw08D5SMRg5ZVVsUA5KkOWHJe6d5bvHY13rrg+H6AC5iQBPZOYAaCNCPztu4EbVWt18f8ABa2q/wDSn3uC8Ra5BW4cvazolu3r4N2M2vifDnTC1iDrbvniQfK8qLqvnCiHgAEACYMnmNas1jhJR2PW4kzlgR6iGDAgmNAY5+dTba6yTcOh1yDmJ3EHXQ761c3Jr8v6og2vc8l4vhFtHMti9bUkhGuXBnzLEmEHIkEe+u+HxPxpSMVcuLbtjsXeqN1lIHzbXNGK9wM6xqomfSOJXLbaHtJGz+7KZB25VCwuMsKIXIoHIHKNe4QKg8yXj9iagUTiPR9rBIVLjSFKO69UyxBkDrDO5EESIqNdNxiOvW71a6NkyzMGDqI/o99ek3uE2mWXDKBzNxv/ACkUtWxhRoGB8SxB+qBWOGsc50l2O9LG+e7PQOiGX4hhsgYL1NuA0FoyjeNJ8qKk8CQDDWQuwtrHPSBzor6GLtI819zXiu6+v91JLti9nJW4oUxAKyRHcec7+up3SXGKmWWYEhoCgSdu8UstYpHGl5u+JVT7q1RjLbdHn5ckVNqznZxDZ4N9DqRlAEydANF5SPfoNK5DEuNr9rKM09kCIOpPZ89o3nzL2Os2zp2zObQIAD35gu/iK58L4nYuW5dEViWmUEGGYDUDXTv8al05d6K+tDtZJz3Mubr1IMwQoO0jksEzXc4lSoHWkGBJAifq+qsrj7NtQA6gDYAz7pNYscZtt9LL+dp9e1Nkq7HHkjdWZS7mBy3T61H8KyMOuud8xXU5gunOdRoN/DQ91GJ4tbTdpPcup/49dV7pFxwGw7qClxUcDXsspVpDEcucQdjEEzXHjkluoi8kE6sc2rCC9e7GbS1soPJ6lIVG1thr959dLbXEEzlswCv1JmdAEV2OvPtBR666YnpVZXYlz+SNPa0VXuRdGLm/SNLl8KpZjlA3JrzzpJ0vZcSTaCssD0gdQNNNdJ1PsqZxLjT3zDQFBkKPeTzNVPiVsm4SdzsPDYf141kzT3Kj0tPh2Pc+5YeC9JUvXAHXJdIKggnKw3jz3gGddjrFWjq5Ejx9R/oV5vieHdVbDgkXAVOhjKe4Ec/GrFwXppbW0qXc4ZVALGWzRzldZ23HrNeTqoZKTx9zbdliINcjm/J9p/hUe10kw1xltpc7TkRKsBPcSRAPLXw76aLhO/6v41nerjCN5VT+R2+BXi8M7x2gsTEZp10rgLdxZBJYHvQsNt5Bp45UaZTWUC8tPOqZa6lu2soeKF7ufuV5sKQPReN+yeYkg5QumpO551Ha4S5uXCyySZykE+QAj+jVmxFnmK16oAS3Pl/GrY6iM4KUX38fELTYfKEHyikEBrkMrKc0HRgVI2J2JFZPGFtrpeZYgCElteyFEb6R9dMMXg7TKSyhdzmBgjxnb20p4p0ZcKLismVBnKXDlf6QAYNoobcE6zGk1bjjk3XRe8OGuzROGMxPXpYGcO2Yg3MsALrnGQnQsYG+p5Qam2MPiFBd7guZlO7vIYEKVOn3rHlzpBhEujBmx1dwMouBQzC3CgBc8G5KsNSVAKkkGdZqTwbC3+IWwOuQLaUEqAwNwwJNwicx7Ow5g7Gtezy3+pFNRW1If28RdMdrbkGM7z3CdahYx77HsvEd7tyiJGXlA79hXC6l2xctKltnV7mVj1jvAysc3bPZ1GpPKYknRjjLwzQCuYbgk89ohTNefk1G2ai3af3XzLHWNq65F13g2e2D2esXcwQrDvIWO141Nw3CUQyUSBBmCTIA5HbtT6o766WMwMMAJB2aT3jSBUnEXMo01PIfv2NebnvqdPHymcc2+ELcWc8PcRlynsr6XrKr++uHyXaaGCkeAkfUdvqqQ1551SfEMv8A5RW6vrsR55f3GvXxYYwjtf7FibSLzwdYw9oDQZF91FZ4T8xb/MX3UV70fyo8qXcrXT1wDaJIAhtSYGpQDfx0qmYvjFi0YuXbakkCCwmTtI3A5yatvwlYFbyJbecrqwMRMSh0kGNt6on/AONhQwtXDbzldQlosqgglVbLmggcyffPp45ZFiWxJ/Wjw9RHE88upJr6DoHnXDA/Njzb/uaonDuBJZBAe62Ygks5kxI+jHIx4wO6mKqAABoBoB3Ctkdz5kqPPntVqLs4cQvOtsm2qswjRmIESJ9FSTp5RqddFOtjFi6jZDBBZCSrCGGmzAEgH+txXHF8dtW3CM3bOWFET25y6kgDQE6nSPET0v48qD9yuGBMTakj/qbeO1Z56jHCXqmvkXRwzlBVD6m+Dd8oV0IKqJYurZ211AUCNu4TI5zXXGWPTQ/RJX90z5Vpw3i9q8OySt23la5bbRoMGQDoTvMGO7xmXro6sud5BPmxYx6hHtrxfxzeWONXVNO/D9/ijVLA3ba9XwFXWTh8PrIyfuWuVbpZyYeyszlDLPfGUfurSocvue9hhsgogXAEmah3gxYZdMw5b9xk79/1VJNsHeurnTu/9AfuqDXJoT4IPFl+5jxIn1T/AApNcs03vjMZOw/qPWahvbrjRJM0wfC8wLEaQY8Ty9U1jhuLuWldrblSCh02Op3Gx5VKwt0qGHhI89v31zW1FlvymA9mtRcUxZOw/Tu+sZlRtpPaGmniRP8AUVYj0kb73/d/xVIXDQ6g96/WRT+qlpsUvzRQlIdp0nI/wx7f+Kxd46pOisJGkwdf4UlrFIaLDCW6KogpNHJel90aXLaNuDuPVqTUfE9IFuwvU2UUGRnzlQ3eVtgT6wajYizLE95981jG4MIij6RMk+rby1qzYWbifhOIYa2bZZgz23zdlLnV6gjKEaRpMhiAc3rm24LpdavsBbIDBfRCskRoT5ajSedeadQToBPlUvCG/YlreZJGuinTxBmqp4VNckrR6f8AHDkAJlhIk8wdZ7pmothApLbmDB+9mJHjJAPfVCTpZiR9JW80X90U+wPSRmtZ7lsTqeySBGvIz76olpYy8HJKLqxve41ZtOBcuKDI0J115mNh4muy4xbgzKwYfkmfdXnGJBdmZtSxJPma4KpUypKnvBIPtGtWfh4qW/zVErRc+J9J+rHYTNJjtGPqH8ahWOkmIuHsrbRRuSGPs7QpPhS9xHDEsQQRO/OfdTDhyRbHiTWhQTIOTPZej7lsJZJ3NtCfYKKx0b/udj9EnuFFbl2MTEXTr0rXk/8A4VVqsHwjY5bbWZ5i59WSvPcXx1zdAQQgAP0TnJmQSSMoU5TH0tRIFerik4YN1N/I+e1MN+oatL5jPGcbtWnyO0NExy8BmOgJ5SeYmJE8OEcfGIdwo7IEqToTEBgw5GSp8m8DSccbl9MMo9Ia2LJbcw0bHskCZ5sO80y4ZiV+caUJB+5gKqrMT2V0nsj2Dc61nw59RmyU4UizLgwYsbe62Mnso6gOqtrEMA2/mNNKw/CLLNma0jMARLAEwZka8tT7a2XFoLead2gDyEn6yNfE1FxfGgugHa8dI867p88Xjcsi7OvsUxxZZSUcd8kvq7dpZCqoACiABoNlEcvCor4ouANlGoHqAk9+g/qahJda6ZY6D2eqpNYtTmjmkml27HuaTR9FXJ3IkXvm7fm/vWuFd73zdvzf3rXCs5uAVi5r696zRQ6cHtzoNq1uYXuipFZrlCyC2GjTnUjqAAJ2X311C0FaULIaWCz5jtM/wqbRRXQwrBrNFDhxt2dPXNRcYCzQNY0qea1t2wK40dTOeFwwQeJ3P7vKufEW7Ed5/wCal1H6vM08hRrgWQsFw+ZLeIHn3+qp724XKNtBXaiiVBuyC+BNRXw9OK0a2DXNp3cQ+GW4zer99SMOsEjxkUWLcE11y6zXUg2eu9G/7nY/RJ7hRR0b/udj9EnuFFaUZmUH4ZT2sL5XvfarzgMK9Q+FzhxunDw0EC7ymZ6v+FefWej5ntuI/J3+sVVLLljxGTonHDhl6pRTZC62tkvwQdDBB1EjTvB3FTV6Pa6vp4DX31kdHhPpmPLX31Xvy/3P7lvTw/2r7E3DdNryMWVbUsD9GAJy7KCAIy8h5zApRfxhuOWOrMZ0035AchyqXd6Pj6LkeYn3RXXA8GCNmY5iNtIA8fOq9rJrbHsTrFvKoHcK6UUVaVne983b83961wrve+bt+b+9a4UAUUUUAUUVigM0VwxWNt2x90dV8zH1VBHSjDfhRr4MPeKUBrRXDDY1LglHVo7jNd6AKKKKAKKKKAwRQBWaKAKKKKAKKxNZoDEVmiigPW+jf9zsfok9woo6N/3Ox+iT3CitCKGVj4SfSseVz/66pdXT4SfSseVz326pdUy7lsewUUViokjNFYooDNFFYoCULZdFC6lS0iQN4jfloa1OBcCSsDzWPfVE6RdIbwuNbXNbVSRMQzcpnkPL20ju4i7c0Y3H02OY6b7VNRs5ZeuI8WcOtu0gZnbKHZlCTBPIknQHXaoFnA8VuBWVey5UBgbOXtlVG5kCWG45+Bqprw25uLbeymfA+AYrFErbLBUIDMzMqqRsPE6DQeG1d9KXJypMa4L5SdOsQB0KB833MhRDNrBEGFOlLeI8axguNZclLikqyoBMjcSsyfI1bMF8HSW1nEYl8o3Ct1act2J208OXdTCzxnA4XSyssZllBZjPfcfU+01S80f9KssWOXk84t8CxFy6yMrB1ALdZIIDaiZ11qRxPoq9m11hdWiJAB0kgSCd9SKs+K4jiMTcLW7JBZVHZVj2RMHMRGuY61NwXQdnBbFPAI1UNJ9bzAGnKdq489dzvSRRODcaawGFu2Gdtycx0HIKO7vqZb6ZX1bthCBupXL7tqsvEelWH4e3VYSxbYgCXDAzPIsJYn1xqKpHFsWbtw3bhJe7LnYAakAA89B3CrYty5a4K3xxZbsF0wsOO0TbP5Wo/WH76Y/LNj8Nb/WX+Ned2cUFAARA0jtmW757LSO47cqnWMeqmCMM8HdrbLMncZRqI8Nu81JxOWXzD4xLk5HVo3ykH3V2pbwbHG6CRaFu3HZYEdrU7AAQPPn66nvciqyXc3orlbuya60AVgmtHuRXHG3oWh1KzpYeZrtULAPNTaCSphRRRQ4et9G/7nY/RJ7hRR0b/udj9EnuFFaEUMqHwqXsrYfyu++3VGXF16X076JXcabJtvbXqw8582ubJEZQfvTVXHwU4r8LY9r/AGKqlF2Xwca5K98brBxlWP8AsqxX4Wx7bn2Kx/ZTivwtj2v9io7WTuHuVo4uhcTVk/soxX4Wx7X+zWR8FOJ/C2Pa/wBim1jdD3K8uJqQdV0MEjfup4vwWYn8LY9r/ZqWnwcYkD5yz7X+zTayLlHwyhXMDdOhkz+Vp9dC8KfnA9f8Kv4+DvEfhLPtf7Nb/wBnd/8ACWva/wBmo9Ml1iiJwkcyT5aU3weGuouW2rgTJiRJgDU98AVZ7Pwf31YHPaMEHd/s0wv9GMRHYNmfymePqSoPHLwgsifdnnPFcM18KGuNCnbcew8/HxNRrfD7NqGZQ3g+oPhl2NWrEfBpj2JPxjDrJns5x47lJrfB/BHeg9diFYnuzmN+bDWdOVOnL2CmvcQ4jpjcIi2iqB3gn2CYH11WekXEbl2ywe5JLKYZwugmQASBGsx4V6Ze+CY5YS4s66sSY00MBYMHkaQv8B2Kuwb2LtSJACq2UDw0HntXceGnYnljVI8ma0ZKxJWZiCB4yvvmpdjh+Z0Q55eGChQWCnQMSY5Cdtq9m4R8E13D28i3bR1JLHMCZ/y6DTapv9nN6Zz2Z7+1Pty1pbZRweUXOhrpm6tkcNCw8iF3JJUjWQIjkTUzAdFchUsUEE50Cl1cctbhkaV6X/Z3f/CWva/2a53Pg5xB2uWfa/2ah6jvBUmdUUKoAAEADYCoN3FVb7vwWYo/4tj2v9io7/BJij/jWPbc+xUdrLoygvJW8DfqZcxIAp5Y+CjEr/i2Pbc+xW9z4LMUf8Wx7X+xTaw5Qb7lROJlq4Y3FSat6/BJip+ese259iudz4IMUT89Y9tz7FNrJqcF5Kvg8RFM0xIpwnwR4of41j23PsVJX4LcSP8AFs+1/sU2sjKUH5EQuCtgafD4MMT+Fs+1/s1sPg0xP4Wz7X+zTayu4+5fOjf9zsfok9worrwXBm1h7VtiCyIqkiYJAjSeVFXIpZ//2Q=="/>
          <p:cNvSpPr>
            <a:spLocks noChangeAspect="1" noChangeArrowheads="1"/>
          </p:cNvSpPr>
          <p:nvPr/>
        </p:nvSpPr>
        <p:spPr bwMode="auto">
          <a:xfrm>
            <a:off x="63500" y="-957263"/>
            <a:ext cx="2324100" cy="19716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pic>
        <p:nvPicPr>
          <p:cNvPr id="1030" name="Picture 6" descr="http://www.sciencelearn.org.nz/var/sciencelearn/storage/images/contexts/the-ocean-in-action/sci-media/animations-and-interactives/carbon-cycle/245290-1-eng-NZ/Carbon-cycle_full_siz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38401"/>
            <a:ext cx="9144000" cy="4377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3499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sawater.com.au/NR/rdonlyres/657AC917-D6E3-4E55-AAD1-38119A0ACBB4/0/diag_water_cyc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225"/>
            <a:ext cx="9144000" cy="68357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dirty="0" smtClean="0"/>
              <a:t>The Water Cycle</a:t>
            </a:r>
            <a:endParaRPr lang="en-CA" dirty="0"/>
          </a:p>
        </p:txBody>
      </p:sp>
      <p:sp>
        <p:nvSpPr>
          <p:cNvPr id="4" name="AutoShape 2" descr="data:image/jpeg;base64,/9j/4AAQSkZJRgABAQAAAQABAAD/2wCEAAkGBhQSERUUExQWFBUVFx0YFxgXFRgaGhsYFRcVFxUaHBgXHCYeFx4jGhgYIC8gJCcpLCwsFx8xNTAqNSYrLCkBCQoKDgwOGg8PGiklHyUsLCwpLCkvKSwsLCwsLCwsLCwsLC4sLCwsLCwsLCwsLCwsLCwsLCwsLCksLCwpLCwsLP/AABEIALEBHQMBIgACEQEDEQH/xAAbAAABBQEBAAAAAAAAAAAAAAAAAgMEBQYBB//EAEgQAAEEAAMEBgYGBwcDBQEAAAEAAgMRBBIhBTFBUQYTImFxgTJCkaGx8BRSksHR0gcXI2JyguEVM1Njk7LxFkOiRHOjs8Il/8QAGgEAAgMBAQAAAAAAAAAAAAAAAAIBAwQFBv/EADYRAAIBAgMECAUDBAMAAAAAAAABAgMRBCExEkFh8AUTFCJRUoGRMnGhwdGx4fEzU5KiI0JD/9oADAMBAAIRAxEAPwD3FCEIAEIQgAQhCABCEIAEIQgAQhCABCEIAEIQgAQhCABCEIAEIQgAQChRhLldlO4+ifiEkpqNrjJX0H3uoE8giN1gHuXJR2T4H4JvButjb5V7NFG139ngFu7ceJXVHlOZ4ZwHaPluHtUhTGW03wBqwIQhOKCEIQAIQhAAhCEACEIQAIQhAAhCEACEIQAIQhAAhCEACEIQAIQhAAhCEACEIQAJL7rT2fO5KQoYDAxrbo208iK9+5KxEeZvhqEuSMEUU0yNzTQ1Cy1Nu2xJXTyutV819yxW1QCTMw86QH5Wd6TLiK0aksxJ9bULC8TCM7Ofets3tlfxG2XbQdgirU7zvRJiaNN7TuX4ngiSIuO/RKigDdwW6mppbEVZLe9Xx/kW61Z2MH1jZ7holoQtSVitghCFIAhCEACEIQAIQhAAhCEACEIQAIQkySBosmggBSFFONHBAxnckdRJ2AlITD8TyCb+kOSyrRQEtCjMxRvXVPOlA4qFWg1du3zJsLQmxiG804CnhUhP4Wn8gaaBCEJyAQhCABNSMdwcB/Lf3p1Chq6sSnYjNwzvrk/PcnI2EHU2kTYmjlaMzvh4rrYSTbj7FhlGKmurTbXF29cyx3t3iNI2iUlS7DrsbuKGtaBYF0uVLBbUrxktnN8bLXLePt5aHXR2ALqkg4Q8HkJRYHi9xSG4hzdHg+I1XUjGG1tSjk9JJvTj4CK+4W3CAes8/wAx+G5PpMcgcLBsFKW6KSXdEk29QQhCYUEIQgAQhCABCEIAEIXA5AHVGxu0GRC3HXgBvKkrAbbx7vpD81mnEAdw9H3a+auo0usdiqpPYRoJdvuPogN95+fJMS4x7/SPwrvulQRYyzpzUtmLK19UloirabJ8u12xAGR1AmhvN6E7mjWgCe4Andqn4NtROFiWPcD6Y40RdnTePaFS4qNsgAeCQDmFOc0g0W6FpB9EkHmCQQoP/T+GO+IeRfXP626+1XPXfqq5U3fJIlM1EPSKAkATMNszg3pkzFgdm9EAuaQNd40T42xDZHXRWLsdayxV5r7XCj7Cs07ZcBblMbT2Q2y5xNNc547ROb0nON3rZu0P2HhXCjE2vFw4VwOmmnkqXh77kNtmkj29hzdTRaEg/tG1bbzCyaNUb5VrSlMxDSAQQQaIINgg7jYWUj6PYWxULdP3n8N3rcDqBwJveVb4aVrGta0U1rQ1oG4BooAXv0CTssWrSiies8C0EoTrJiNxVS7G9/v8FxuO71iq9Fpy2qT2XwLI17ZPMum4o+Kh9IukH0WHrRE6UccpADe9x3gcLAKawmJLjQF3y+/krkQjLlIBBFEHUG94riowtOrQq7NXvR536k1Htwew7M83g/SVK+dhkqOEHtNY3M4ijQJcedbqW42Z0mw+I/u5Wk/VPZd9l1E+Spof0c4cTSOIzRPb2WWQWOuyQ4G6rcoe0f0ZDfBKW/uyajycNR7Cu9U7JUso3j6ZepyaXbaSbklL1z9NxuUl7bFWR4LzaPbOO2e4Nma58d12zmbX7sg3eB9i2mwOk0WLByW17R2mHeO+xoR86LJVwsoLa1j4o2UcXCo9l5S8GWkcQbuFfPvTeKkOjRvca8uKeJUcSDNZO7QfefNc6tKEY7LaV/TLebo5u46GZW+SRg/R8USYkVpqo8chAoHQLHPEUadSOznZNZegyi2sx6J2V5adx1apKgPkJGvl3HmluxZ7gpo4uEYtJO27IJRvmSmsAJI470pQvpJ5p6PFDjotFLFQm7Wa+YjQ+hNNxTT6wTgNrUmmKdQhCkAQhCABCEzisSGDmTuClK4N2FSy1oN6YaKNgqm2vt8YVjJJAXB8gYaIFWCSaqzQFUB7Naiu/SDhQLcJm0LNxEkW7LqGknfWu7XfYIEvu5CamtBVdtbYEeI1dYcNzhV+d6FScLiA5rXCwHAEWKPaAIscCpBRGTi7olpSVmY+ToQW2evaGjUlzaoDn2q3cUDYkTJRC+Y5yx0lNbo1jdMziSdL9qsZtlA4RzcXK6QscZZSwn1SXhuX6uWuynItoukdh5GYejODne4C2RDtAE77Nihu371s6yTWt9fBc7zJZLdbTxfO7lFPs/Yjp4xLDICxxOUuBbYa4tuhehq1Mi6JyetI0fwtJ+JCsdrdJIMI+KOS29YHEZW2Gtjy5iQNaGYbga1JoC1V7X6WwSNb1WKawNlb1pDXWGZtW3XZJI46kB1XRVXXylK17Iu2NmOebHtk7LZJF22uieS7KHHt5GkNstOlbju4jxUfA7L69meGRr2ZiA4gi8pINb7F8U2eleBbPLOJCX02N2YPoNGYlrAGntWw2zQ2NatSdkdKYesczPEyMuayCNjXAg2Q7NTaBLi3QaNsXRKl1dWnz4CqLuk+ePhyiRD0bfxe0eAJ/BK2rgmwxtyRvme54aKJ0zes6tA0Du5eKvlTPaRiHiWYZZ25II2kggBpMjtOP73Ch4JYVJSd3uGnFJWW/f4DONgw8TWuc9xDnhjQ0gkvJy5RQ4G75UVJwcYbO6NsJDGsBMh9Zzjo1pPIXfzcHZ5b1EkWHhznCOLIutrtStsuIJAqid+l3wV9gw8Rs6wgvyjORuzUM1d1qZvZVueGXyFh3n+Pqr/PnMdAXUIWY0ghCEAN4hjS0h4DmnQgiwe6jvUHCRsibliY1jeQHv71OxDLGiq5MUAa4rl4ypiXNU6V0tch4qC70tSS+QnemDiWZwzM3ORmDMwzFo3kNuyO9RHbTGtKk2ls+KZ7nOLwXtaHBpbRLCcjqc02QCRXokO1BVdPo6dR7VS9yHWS0NSZAKvSzQvSzRNDnoCfAFJfJWp0Gg101JAA8dViZ+iuFdxl3k/3nrEEXbmk3R1+t62ahXH9FcKdzpRqd0h1zEG7q94393FdCHRqW4qdU2cs4aLcQ0c3EAe0+xIbiwaogg3RBsGrujxIo+xY0bAgAmaXOMcoYCw12Qx2cU7fvAocBoEy/othqr9qNKHbGlBwNW3W8xvxrdYW6GG2dIlbnfebWTGAEAkAncCQCdQPE2TXmuuxB5H2cN6xON2LA9jGU4dWXlpDtbl9LMSO3rVX9UclAHRyMevKdTqHAbySNzdSOe81RtvZVvZ7v4ULt8TczY6tKP8Ax/QqL/bDo9Wny4eaqtmbHdDGA2OQNcc1uaSSTxJATwwrnaNa53g0q1Uob0RtM2mx9qiePNVEaOHI93cp6p+jey3QscX6OeRpyAur79SrhYqiSk9nQ0RvbMEIQkGGcXi2xtLnbh7SeAHes/Hi3SOLjx4XuF1XzvUbau0DK69wGgH3+KYweODTqPMb/wCqy0ekKSm4y03Mzzndmnw7hQpR59uxNdlsnnlFgef4Kmxm2C4ZW9kHQk7yPLcq46FZ8RjknalnxIdS2hq3bbhq819wBv3hVWM2yJMru0DG62N3tcSKaXfwnWu/zVQHLtrJLH1XpZCyqORZ7C2kWTdompN5P1uB99eav9lYWVnWGaQPL5CW1YDWaBjQD3Cz3nisZa2Wxcf1sYv0m6O+4+Y+9asBiMnSfoNSzeZJxbYwC6QMoNIJcBWU1YJPAkDTuCpGbOw3Xvw72Mle8PkI6mMZI3uFtJaATbtb3neVK2rLBM2Rr7f9HLZHtZd223Nbp6R09HwXHTzPZBK1rYs9OmLiMzYx2stkcdx5WfFdqMMs/r7rjyiZTzy+ns+HLIDdjungJbh4MPLnqPPCxxbG0gbspFkXWlajxV5DsiFurYowdNRG0ej6O4cOHJIweAqWSfrC/rA0NHqtaBdN52Tal4jENY0veQ1rRZJ0AASTabtHnh4jwVleXNt/hmRNrwiWN8PWmIubZLSMwaCMx8OF96rHYhj4op8NB1rmnqYnEeiy8rn1fo6ePhqnOujbiI5Y43vfi2i3a5WxMbms36N2NOJKeZHKTNG57IWv7GHDKsBrTb656jThXmborZX1z9npn+yZTLvO/pl7rN5fu14Er6NKcRnLx1QZQYLvOSLc7nQFDxKnKPs/BiKJkYJORoFnea3k95OqkLPJ3ZpirIEIQlGBCEIAE3JA13pNB8QD8U4hAEDEbEifrlynm0kfDRRXdH4AQHF1uNAF++gSRpv0tXKods4DrMZhTnc3JncAKrs5L3jjmA8LV1Ntu17a/oVVO6rpXzX6k6XYEJaBkqtxBIOvfx81Bf0SZwkeByIaffSvkJVUmt47gnuKOHo3A1wDiXuIJDXEC8tWQBV1mHtCt34RhblLGlo3AgUPJUuL2fn2jFJncMkLjlFV6QbVVxzG/BvJX6ao3k73yEp53Vt5Wu6O4c/9seRcPcCnMNs+CN2VjGB9ZtwzVdXrrvU5UUWzr2i+XO7swsGXSqe6QVuugWZvElRFuSd29Al3WrLVl6hCFUWghCEACEIQBh3NTYiUgtSF5VmRoqtr4WZwZ1Dwwh1uzHQitxoEkXw0UB+Gxp162IHUBoBy0clEkssmg8cBqOO7REcEgs5KxVLLRAUIgxZzh0kbQWENLQcweXaG6GgH3byCSiODGih1sRArtEEud4itB5338TeTR2Dz+aUPCza5Tv4e/RaIxdSm5RSutVbd4lbnZ2I+zcPOJC+aUOaW0GAAAEZddGizWbu13DhoNk7Q6qQH1To7w5+W/wBqiZKXFnU2pKS1Q13e5q2BzMSBHE1sT2mSWXTtPPZa3Q7+NqLHgWyCbC4iYyvkJkcG23LHmaGN/dGg042fFV8UzHxtbM97WwHrgG+u2PtZSONGiPDuWh2Wxjx9IEeR8zWl1+lQHZBPcKXqqNdVKSqLlrj+OAySk7c2euX54k5jQAANw0Hkq3E42KWZ2Ec3Pced4I7IbYDQb4k6+SmY3E9XG9+Vz8rScrRbjQ3AcSqyaadzIJOxA3R+JzHtNa0ZgwEjddgk18VNON8+bl1SVsvtu5+g0WYibCkEtwjy46DeyFpreDocou+/hwm4PDQyyNxTCXHIWNNmsuY2QDzI38QmYsLCJ5M0hkfimDsO1AiYKIArRvaO/iVaQYdrGhjAGtaKAG4Abk85WWX4114iQhd55/XTR+C8TKHpf/8A0THm/YgGM8s7bcXe0Fqj7K/SIZcQ1rmNbE92Vp1zCzTSdaNmrFCr7lmcLsKcYsRujcXCQE6Gi3OLfdVlOuvlv0TfR/YcrsW2Esc0seC/T0WtNk35aHjYWDv2fBnMWIrbS4t/wewoQhXnbBCEIAEIQgAVZtgZXQSfUlDT/DLcZHtc0/yqzVbtQZpII+Bf1jvCIWP/ADLE9P4iup8JZIQhIWFZtDs4jDvHrF8R8HsMg/8AKIe0qzVZjBnxMLeDA+U+NCNn/wBjz5BWasnpH5fdlcNZfP7IFXTDLimH/Ejcw+MZD2e5z/arFV7u1ihyiiv+aV1D2CN32lEN/wAnz7hPd81z7FghUW2dtTwzNayB0sfVOe4ta4uLm+o0jsh1agHfuFWq6TpvMJHR/QJ8zb+sRQ0zCmatu9RZPqh25IWGuQsrN0sxOgbgZgSCdbNdpzADlbWbQGrqjdhTtkdIJZpMr8JLC2j237rBNCi0cBv57rBDiAXiEIQBkHBNFqlSN+fnzTLo15iUShoZASU8WpJCSwthrq1V7Wgy/tG+fjwP3K4+fakvYCKIsHh3LRhq3UzUvdeKKqkNqNiDgMYJW2N+5w5H+vBP0s3iQ7BzBw1Y73t4jxHP8VpIZWvYHNNhwsH549y247CKlarSzpyzT8OHpzoyihV27wl8S1/IpkhBBG8aju3K4xvTiKEN6xknaGha1pbY3jVwNjkqVzUmSNr2ljxbT7QRuI5EfOlqvBYiFGp/yK8Xr+S+TmovYeZZH9JuG+pN9lv51UQ9KcM6GSLEGefrZC9xyhvFpa0ASaAZRp4rM7Y6NvZRa62BwcH0SOzej2g20+dciVS/2PI0k/SH2a4DcHE89Peva06NGUVKldp700cqeKrXtUaXBp/weot6c4MSdaIpM+XJmytvKDYHp807jelBma0xZo2EXqAHHfyJoeawGxdiyOAzuc5tm3kUSL0A58rWqEdChuC4HTFWlTSpUm9rfnovDn7mvD1q003LT5WvxFHEuvNmdm3XmN1yvensHtaSN5eDbnAB2bWw28t3rpZ9qrsW8h0detJR7xlcfuT9Lz726ajJS1/Ni5Szy3G72btFszMzdOBHI8lLWF2RtAwyh3qnRw5jn4j53rcseCARqCuzha/Wxz1Wpupz2kdQhC1FgIQhAAoOObUkL+Tiw+Egr/cGqco+KBJY3m4E+De18QE0dRZK6JCEISjEDEMy4iN9aOa6M67jo9v+1w8wp6jTtzPYPqkv3cgWj/d7lJTSeSFirNgoBGXE3wkjrzicSPaJD9lT0w5lyD90H2u0+AKIvUJLQoelGMnikY6OeGNlbpXtaC4uy9oFpc4G2gFrm5SbNjRQZ9r45oJM2Ba0PDSS46WA2jR9LMd3PTcbEjpds7rJoz9CdiaaakE7o+rIJNUCNTwI11O5UeC2O4vYDsoMBIo/SHgMB6sbgfUt5AAFeqB2ikJLLHdKpmHKJ8GHMaGyB2f+9Z/fbtQLoDuzVZFJGNx+PbG6R2JwkbDGXNdVC2ZnPIzWSMp307RgoakpjHQOine9uzC4ue8GQTPIcXuLQ/K29CHvNV2c5IqyUp+Cc8NjdsvQPcG3OcjRK4GRzi3eAcrqAI0tvooAem2zjgK6/BNcx2V1u1c4gMa1zfVIe9l1xc0aC7v+jeNlkbJ1z4Xlr6BhJLcpYxwBu9e1e86EKgx2zXOkxL3bPLz2nRubO9vWOY9gYcoPYOVxII17Mm7NrbdC8I6OJ7ThRhRnsN6wvLrAtxu60ob9S0nRAHHBMujUkpt64kolZFe359ybe3ipLm+3wScvv/BZ3AUYLUZLS8vz87/6IpLYCJj9nNmYWP47uYI3Ecll8HiH4OUxyC2Hlu7nt+8feto0e9Rdp7LbOzK7Qj0SN7T3e7TuXVwOLjTi6NZXpy1Xg/FGPEYdzaqU8pL68GRRtKFzsolYTQO+tDWXU6Xq3TfqNNQu/SGaHOzX0e03WxYrXW7WRfswYab9tEJGm+LspBDWuc0XQdTQDx0HcVf4Xo/g5m52xh4N3bnmiazWC7QmhZ477KXF9H9QlNO8HpJZr+SaNeNXuvKS1RNix0ZFtkZl1Fh7a0NHW+4hIikidqHRuvQUWk7zoOfon7J5JD+iOGNkxCyMpOZ9kE2QTm1s7yeadwvR2CN/WMjDX87cTqCOJ5Gliuorut8+pocUyRS5l5J/q0OYqSLFbtCPtRf+5/8Ah6ceFE24+QOiyUbfQsXT9QL13UT7CrBzFqrwtRpSus0/1Zni7zkvl+gwWrQ9HNrV+zef4T9yosqBos9Ko6UtpFsW4u56ChZ7ZG3j6EnDcU5julzIf7yHEAcxFbftNJHvXocPPr13PY0urBK7ZeoWRH6TsJyl+wPzLv6zsJyl+wPzLZ2St5WU9toedGtSXDUFZUfpLwvKX7A/Mu/rJwvKX7A/MjstbysntlDzo1aFlf1j4X/N+x/VB/SPheUn2B+ZR2Wt5WHbKHnRpyztA91felrLfrHwv+Z9j+q5+sjC/wCZ9gfip7NW8rDtdDzo1STWvl8Flh+knC8pfsD8y5+svC8pfsD8yOy1vKw7ZQ86NYhZL9ZuE5S/YH5kfrNwnKX7A/MjslbysjttDzo1qFk/1l4XlL9gfmXD+kzC8pfsD8yOyVvKye2UPOjWoWVj/SRhSQAJbJA9Dma5rVKqdKdP41Ytp1oVPgaZSuYmXRqaWJBYuRKBNiMI029ilOCQQqpQIsRDHr/S1wtpSSzu3+CSWfgqtgCMGJQZ4J0RLvVqFAixExWCbK0te0Oad4riOI4iu5ZTGbDmwrushJcwbzvIHJzR6Q7/AILbhlLhbRW/C4uphrrWL1i9GZ62GjVzeTWjWpmtmdKGSACSo3c/UPgTu8/arzJy3fFV+1OikUtuHYfvto0J72/hSonbPxeE9CywanKM7fNp1HsHitTwmFxWdCWzLyy09Hz6Gfra1HKpHaXivujV5KQY1lD02cWOa6MB9EBzTudwJafxVr0b6Stn/ZydmUex44kcjW8eY5DPV6JxFKDnKOS9fX5DwxtGpJRT15sWboLo761+78UkwJ+HEsf6L2u8HA+4FOOj7vcubKm1kzWrPNEAxLhhUxwXeqoJdgjZIPUKXh9pPZpvCiYracMfpSsB5B1n2NsqlxnTOIXkY5/eaaPvJ9i2UMDiqjvSg/0Xu8jPPEUqWskjTSSxSf3kTHX9ZjT7yFDxOxMBlzPjZGPrB7mD/dSyv9q4ufSJpa0/VbXte78UtvROQ2+eUCtSbLzQ1Op0GniuzSo1MN/XrqPCLbfsv3MssQqvwUtri0kvqd2pBs9t9U/EOP7uUt9rwD8VS4fDukNRtc88mguPd6O5abZ+xGNkA+juLavPK4d//b3eR150n8Zj8XFM5sToGxkNyMe5jMoFBxA0s5r3nloeGyXS8KXcinLjJr7X9nZlEcC6zvK0eCT+5n5+juKjbmdBIG1vy3Q7w2yPNVuZbhu1sa5kJjxOHvtCUkx0czwIi2romN+bxjaK7RTGJwOJxZHWNwJdJxDqe05bFFrg55qnEG943CyLqPS6l8a9h6nROX/HL35+xjsyaxT3htsFnThdCxmIbYsjla123OgMsNviJmYN9Dtgd7R6XiPYFnWQ+/5O5daFWFWN4M5U6NSlK00VBxk9C4LNa04aGh7bPzafwsz3A52ZOXaB33e7w96sxFp8/O5IMamN09X9PwRKzXwpe/5I/VqRDKGijHG7+IOv7TXA++ksRfPzonOo7vkUmchVFrQYbg3vJyMJ7mjd3AD4JTnmOmvhZdWM7HtdrxNOBPnolPiGnz3ojgaSc5cP4QHa9+ZwUX8SbeGpHwg/aM/ib/uC96XiMOGAkZlJItupAGuYcLK9uXI6Ud3H1+x2+iItKd+H3K5ySnnMSSxeccWdkapIITzo13q0rgBFLUjFYXPG9lkZmubY4Zmltjwu1NMS71ahUyLGVPRWYFuXGzAZrdZJ3N0DQXUNeB7OuoNALn/ScuUA47EEjeSd9ZMuhJApzSe/NrdBasxpJjTNSJMxF0dnDmk42Vwa8OojfRBc0kvNtoVrZ1Nkpqfo1PTcmLewNzUA2gQ+UvOY5jmIBIGg3DdqtSYkgxqt7WpBUbH2O+HMZMRLPeg6w+iLcTQBqzY1/d0oaK0pLyLoYls2Fim270ebiGgdljswt+QF2UXYB0O+t5UPDdCoIxYzOfvD3a0eBDBQ9trTZUGJao4ivGHVxk0uebaFEsNSlLbcczDbR6BPke5/Xtc5xs5o8uv8mnuUZnRHGR+hKP5ZXt9xAXoJiSXRLQuk8So7Ls1xS+1jNLo+i3dXT+bMBJsvaAFZpHDulH5rVbitkYs+nHM7xDnD3WF6iIkoRK+n0pUi/gj6KxXPo2Mv+0vc8edgJG+lE8DjbHD30p2E202H/wBLFfN2cn2uJryXqghPNJfASrp9K9YrVKd/lJorj0Y4O8J/RM89HT08YR5SH8vzSc/65HGH/wCQa3/Kts/ANO9rT4tCYdsqP6jPsN8+Cwupgv7H+zLuoxK/9f8AVGLZ0miHoxzR9zJhXk1wLR5BIn6QYaQtMsMkpaNC5zbokmuyAN/da2x2TEd8Uf2G/gknYkPGGL/Tb+Cbr8JLWlL/ACf66iqhiY6TXsYR2NwJAH0WShp/eH6xffpamydTrrSewe2sHG8PZhnBzSC057rUO0t2movxJ5ra/wBhQf4MX+m38EDYcH+DF/pt/BHXYP8Aty/yf5H6vF+dexWxfpJj/wAGT7TVS7c2nh8Qc7IXxy8Tbcrt3pDn3+21rv7Dh/wYv9Nv4KZhtjw1RhiPf1bfwWqjjKEJdyDXqRPD16q2ZyT9DzIYcnhXlzCUzCG/n54L0zH9HoZGFoY2M8HMaBR7wN47llcRsdzH5HDv01B5Ve/+i6lPFxqaZGKrgZU9cyiGD08/gljB37d9ff3fPdcfQeOh8r5/8ePgpEeAu9O4ivM/8d/BM6wqoXKVuA4nT/nu4386pf8AZXEAez5r5875uC36E6XyHEfgnxhRy1rws92vvVbrlywxQYbZIzNu/Sb7jf4exenrMYbAXrWm/wBh7/nULTrn4qpttHRwlLq0+JGC4hC5+42HFz5+C4hIyBRQEIUgcK41CEr1AEhu72fehCWQCW8EofPsQhQgFHcfP4IPz7V1CkBI+fcuDj5fFCFACvn4IHz7l1CZagKTbvn3LqEzAHfPuUc7z5oQq5EMQ7j880pv4fAoQq95Bx+7z/Fck4IQjcApnz7lJw/HxQhWQ1RKH1U9IPRZ4u+CELoUfjQlf+myjHHwHxTkHHwPxahC6O4528s/VHz6ycg4/wAY+AXULMzWiZhvRb5/FysUIWaepphof//Z"/>
          <p:cNvSpPr>
            <a:spLocks noChangeAspect="1" noChangeArrowheads="1"/>
          </p:cNvSpPr>
          <p:nvPr/>
        </p:nvSpPr>
        <p:spPr bwMode="auto">
          <a:xfrm>
            <a:off x="63500" y="-820738"/>
            <a:ext cx="2714625" cy="16859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Tree>
    <p:extLst>
      <p:ext uri="{BB962C8B-B14F-4D97-AF65-F5344CB8AC3E}">
        <p14:creationId xmlns:p14="http://schemas.microsoft.com/office/powerpoint/2010/main" val="15124236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Pollution</a:t>
            </a:r>
          </a:p>
        </p:txBody>
      </p:sp>
      <p:sp>
        <p:nvSpPr>
          <p:cNvPr id="20483" name="Content Placeholder 2"/>
          <p:cNvSpPr>
            <a:spLocks noGrp="1"/>
          </p:cNvSpPr>
          <p:nvPr>
            <p:ph idx="1"/>
          </p:nvPr>
        </p:nvSpPr>
        <p:spPr/>
        <p:txBody>
          <a:bodyPr/>
          <a:lstStyle/>
          <a:p>
            <a:pPr eaLnBrk="1" hangingPunct="1"/>
            <a:r>
              <a:rPr lang="en-US" dirty="0" smtClean="0"/>
              <a:t>Any change in the environment that is harmful to living things</a:t>
            </a:r>
          </a:p>
          <a:p>
            <a:pPr eaLnBrk="1" hangingPunct="1">
              <a:buFont typeface="Wingdings 2" pitchFamily="18" charset="2"/>
              <a:buNone/>
            </a:pPr>
            <a:endParaRPr lang="en-US" dirty="0" smtClean="0"/>
          </a:p>
          <a:p>
            <a:pPr eaLnBrk="1" hangingPunct="1"/>
            <a:r>
              <a:rPr lang="en-US" dirty="0" smtClean="0"/>
              <a:t>Can be caused by natural or human processes.</a:t>
            </a:r>
          </a:p>
          <a:p>
            <a:pPr eaLnBrk="1" hangingPunct="1">
              <a:buFont typeface="Wingdings 2" pitchFamily="18" charset="2"/>
              <a:buNone/>
            </a:pPr>
            <a:endParaRPr lang="en-US" dirty="0" smtClean="0"/>
          </a:p>
        </p:txBody>
      </p:sp>
      <p:pic>
        <p:nvPicPr>
          <p:cNvPr id="5" name="Picture 7" descr="http://www.freefoto.com/images/13/08/13_08_52---Industry-Liquid-Pollution_web.jpg"/>
          <p:cNvPicPr>
            <a:picLocks noChangeAspect="1" noChangeArrowheads="1"/>
          </p:cNvPicPr>
          <p:nvPr/>
        </p:nvPicPr>
        <p:blipFill>
          <a:blip r:embed="rId2" cstate="print"/>
          <a:srcRect/>
          <a:stretch>
            <a:fillRect/>
          </a:stretch>
        </p:blipFill>
        <p:spPr bwMode="auto">
          <a:xfrm>
            <a:off x="3689350" y="3733800"/>
            <a:ext cx="2082800" cy="3124200"/>
          </a:xfrm>
          <a:prstGeom prst="rect">
            <a:avLst/>
          </a:prstGeom>
          <a:ln>
            <a:noFill/>
          </a:ln>
          <a:effectLst>
            <a:softEdge rad="112500"/>
          </a:effectLst>
        </p:spPr>
      </p:pic>
      <p:pic>
        <p:nvPicPr>
          <p:cNvPr id="6" name="Picture 5" descr="http://www.portaec.net/library/pollution/pollution.jpg"/>
          <p:cNvPicPr>
            <a:picLocks noChangeAspect="1" noChangeArrowheads="1"/>
          </p:cNvPicPr>
          <p:nvPr/>
        </p:nvPicPr>
        <p:blipFill>
          <a:blip r:embed="rId3" cstate="print"/>
          <a:srcRect/>
          <a:stretch>
            <a:fillRect/>
          </a:stretch>
        </p:blipFill>
        <p:spPr bwMode="auto">
          <a:xfrm>
            <a:off x="5715000" y="3733800"/>
            <a:ext cx="3429000" cy="2895600"/>
          </a:xfrm>
          <a:prstGeom prst="rect">
            <a:avLst/>
          </a:prstGeom>
          <a:ln>
            <a:noFill/>
          </a:ln>
          <a:effectLst>
            <a:softEdge rad="112500"/>
          </a:effectLst>
        </p:spPr>
      </p:pic>
      <p:sp>
        <p:nvSpPr>
          <p:cNvPr id="20486" name="AutoShape 2" descr="data:image/jpg;base64,/9j/4AAQSkZJRgABAQAAAQABAAD/2wBDAAkGBwgHBgkIBwgKCgkLDRYPDQwMDRsUFRAWIB0iIiAdHx8kKDQsJCYxJx8fLT0tMTU3Ojo6Iys/RD84QzQ5Ojf/2wBDAQoKCg0MDRoPDxo3JR8lNzc3Nzc3Nzc3Nzc3Nzc3Nzc3Nzc3Nzc3Nzc3Nzc3Nzc3Nzc3Nzc3Nzc3Nzc3Nzc3Nzf/wAARCAChAKEDASIAAhEBAxEB/8QAGwAAAgMBAQEAAAAAAAAAAAAABAUAAgMGAQf/xABEEAACAQMDAgMFAwoDBQkAAAABAgMABBESITEFQRMiURRhcYGRBjKhFSM0UpKxwdHh8DNCU0Nyc3TxFjVUVWKCk6Ky/8QAGQEAAgMBAAAAAAAAAAAAAAAAAgMAAQQF/8QAJxEAAgICAgEEAgIDAAAAAAAAAAECEQMhEjFBBBMiUTJCUmEzgaH/2gAMAwEAAhEDEQA/ABYgCQTW00YxkVlbDLgUfIgCVwm6Z1RTImBk0OVyTij5l1bD1od4dOSTTIyKcAQZVx6VqeMiqsVB3q6YIwOKbYugSV1GdsmhpFd984FbXGC2BVQcHFMXQtmtlGwkXvXZWTfmV+FctaaSVro7BssBjI9aGTIloaLGMCmXR4R46k8ChrZBjfemtoFiGrsBVJqwX0M1IFX170FNMsMbSMTpUZq5k0gseAMmm3YtoKZ8r/WuUguJPyzDKzhtL4Yg9sGmTXuu8ZEJ0m3DEH3k/jSDptyt/NcyRjCrIRvjJwMZx9fpRLsCXQ6N235B6pdSP4ZJlKtxgYwMH5VT7HTeP0hEkD+UD7wwCSN8VncCJOjS2zLtJ/l080V0LTDYnBXTnOR2qPRL2e/aFc28YEa6TIuSxwBvwaD64y3VjGiDYth8Z271b7R3KoYIyPMx1ZPG3u+dLxcD8nzSkHJb1527VO0RijF3/wCIb9o1Knm/WT9qpUoEBiXSwOaYthos7b0tRgdqIWbAwa5zVnSsq8e+Rt3oS6cBSO9GNJhx6ULdprUnAAFSK2GnoUytqfIO1XDlUwPxrwx7+6s5G0ritK2LkjCV2BOr61ksvn3rSR9uKH1AmnR6EPsZ28mAMCui6VLqwK5a1YllFdX0uMCJCRjagkWjobVyVHNMFfK45pZaHCDNFGTSmR2pXkpoMum12rDk9s1l1S8aDpzkDLFDjIyDWPtAaIH1/nQHXrtvZGVXYgjcgZz86bF/YuS0X+zl8by9lkdmGiBdYIzkjb4b+lL/ALNR6pr+e3U+zzXDMn5sjYnnPz47d6A6XO8DiSGcRknclvMx+h/GmX2SmVZbySQ65HcFmIx3PFM6YtdDoSrKjo5GI2KCtFCx2LRsRpbOKW/Z2RpYZfELKhlbSjdj3+PpRV+MxoucAE7UfaB6AupSm4lMz5C4IT4UtXqES2c8BJymCQRscg4/dRxPiFRIM6VIFKnsUNxIwIBZhwOwz/OpRXIVe3e//wClSnH5OP6q/jUoeBOQqUMu9ajfBNe+U7E1OflWJnRI5LABR86xKyEYzRigMBmvJAQMAUNjUrF88WmP1Oe1DL0+WfzKPLTN4WBy6nSdxRVqVjGnGw7UzH2Vk0jnLrp7oh05yB6ZpP8AnEkw64rvZYg+oqcVzfUoozcAcnucVqXRlspYAawe/pXT2kxWJQRkCuagATg7U0tbsqvuoJItHS28+F5raS4wm2Mkd6TQ3iHZtjVZb4q+grqHxxilpbCa0OreQeAKXdRnliEgGkxsp29PWtLKUGPINZ3al84JBPpTEhYljvSkr+CDpI+8dvpRPRb1oXKllZJDxn7tT8nBACMsMYxWtvZPDal12BbYehpjVi+h/wBGVfEeVFOHJOWO4ye1adSk3UAnbegujB0jYH12qvVroRMoY4FRMXVoinIU53IrW1jQfnHIPel1vdCUlQSWVRtit7W6P5wYyVowKGfix/qCpS321fUVKslIRIGY5NEKOKqi81oDXNs66iaxqWwAO9HpApTSVznmsLXBAPoaL171SoraYPJA3oCBWaReES7vknmiZ3PhnFLS27ajv7zTIyoqUXI2muRggYHypFJaAsZiSWPNHuRisOThe9OjJCHjaMooQcEqMV6gEMmlhseK3jjZDv3rWSHK775q7snEqjg77celZkSSPpY5zwKMsLISSqsoIXPmI5ApleWsdrEot5opcjfCkE80mU0nQ9Y9bALBpARG2AB2poEGkZ3pYx8CCSZv8oPejrNzPCjgEAqCM80SbTFNeAkRL6VR4Bp44Oa2TZSM9+9XfBTPFNUhMomNvmItg4BFIuru7yhCRlgODTOaeQuFQbVQ2pluklYfdxseKsBxM0UW0UjYOQMfhScdQT2u8AOVVhnbj6U962xjRdOME75rk7eItcX+nXl2OF7Zq0wKDPbY/UVKT+BL6H6VKLkgOJ02nDGrDkelaMu9VKbiuYdlbNY1KnKn5UaDqQE4oMEqeOK1WTbOPlVWFxs9uSBFsdzS11LAN3NGSjWM5rJU2FEpBKOgYp5cnmpEgLD1NHiEFTkVEtdQ1AcVamXwQNKmhlUjc1sF2G2a26jEVMZIx5Rit4oibMMw4NNWSwJYtuj2yzDMsigZBzg0T1F0udLCFIz30bZrOFFKHWTsMnHOO9MLhllSO4IyHyCcYwRjb8aBtcrYH9HLdduJIYCirlXBU43z8u1MuhSeLZopcsVAGDjI92BxS77UxhVjZlUpnIB7+o+PcEU46ckMVvCkMRRCgbGMb9/30blSQpY25NhOnnaqXBCwEmtJHRWwPTf41lNGWi2ORyKkZFSxmCLtqI49a0Nwi41Yx61WTKqTQTSEvjGV9KdGVipRL9UCzqpJBAHFIYIfCnZUAydRwBgV0TDxYiNIG1BNbqxyUCkbBvWiTEtCTw2/0RUo7F5+pF+0alVZXEYsABk4xWLHcEcUPaTGaFMk6imfrVpH0xLgZ8y/SsLR1YdWE61XZuT+FaKCw8g1fCvGtlYwkyL+dbSudsbUwsunlJI5NwpOOe/qKRKaRp4IW6HTLOjBc43Heqk42HrXTdWijXo+uNdTmbcagfjSOKFSfuknUBk9jQxzclZIRUlZ5bjWTk7UdaQZcBRtxQccRhkaPVqwcZAo7p7+LJEY91LdvcapzfYxwSVm3WbUeGiuPMeDjG1CXAktbTUEBRgMHkV03UYRN7KXyQWyfhQHW7VJbciNXAViDjjb3Gl4/UqSViMeW0l9nOi5YWbNpA1dxucdxRLlxbGENgAlts7bYzQtwiDol3csjskQ0o2Putnn4etHxQukagP96PSSOQDW1STAaXKhVexsbN1vmPigaozrAGNx6fvrfpAle5fMY08GUyZ79uc8VtPGlnbSF5vaH0qRgYzgjcAHNV6BGDLdv4xDhNaxvpBYHJ+O2ajnpsnBaD3RWDso2HpvVZHVVRRhc7bn4VsJE9kLApqO2DQ3UJ4dFoivg6z5lGCNt9quMwZQRSQ87bH3UKEIfCjO1FzOhuRCSCNOcgYxvRUFmni6VBJ0K31FMWShbx2K9ZjYR4zkE78jFZ3OkwOJFBTG4Per3R09aCEEKI3AJHfaqdZXwVtgTvICWHwpiyXoQ8erEvsNj/rr/wDOP5VKG1t/orUplMD/AEY2c7wzjzA6wBuecZp3cwn2KF5NS6iunG+r+9q5osVGnT2GP8xNdTf3EbWFosciBUjQShVzsSc4+may5rTVGn08rjJFprhjdW0MeC8RDZA+gPu+Ga6SNmkYB48YGrQhJr52JQ14NRcp4m2kHIxwRX0ODqUclrG9qfE8ONdRYHOeO/esvqINVQ7Hk5Ng66b2WOCWdo4lkwTpJwffRSdPhF80EB1LEAS7dzwaA9sjefx0TB+8wwCCTsaYx3MMrGOGNfEdvvY4/vekuDS6GOUrtMynt4oYGdj5QMt8KV9MY+xho8qwy2r1HIp31AxxRzRFl8i6lJGQDnApLCsa9McOyMz5YKOe/NWk2g4Tvs62+uo4+mxXJbSWRQhYcZxvtWMaPP02VoRg+K59O/8AZpRa3JuehNbhkzHjYHkdhim1vcQx2C2sjGJps6WBAAPP1rG8bgtfZlcXCP8AdnHXUs56dd2wjLoSMnO3mcYx8zTC1m0WkecKyx7qB2xQN5KW6ObaRdJBEhZzkspYbqNvxo5olhsIJ/agZJV1BiOR6Yrpc+K2aI8XJtmE07XKSxOYtLkMjHlSCNv60X02WeN5Vdg0TAAs4XK7eg+PNUntYJBaiY5LyaHJUAHAOx9/FESWvgylSZMlBnB0jjjneo5JomujGYPHbOZI8iLc4AOd8bGqF1ksomRI9WoNrK+YD0z8616z4sVpmIEEkBiPj3pZHMT0tA5B0rnBP9703H1YnI3YF0+9M3UdTjOosQAe/HJHFdHY9QQGTxZG8oAXV2/nvXJ9NEaEuDqbB3J2pgrobdyxA3I1EZ+VNlGzPjm0gR+os3XmmBYFnI824UHAPyozrNz4vU0KSB41jIXn8KQBmN7qPmycZB2xWiTqb0hs7EAb8UcYK7A9500G6I//AFfsVKH8T31KbTL5L6FUaMcaWJORseGHpRs6yPICNJhyDGgcAitlto4yiOVZhghtxnihbq6RW1O7EgHb025pd8noVz4KgKDMs/mJ8xJVuRsd810dtezKqRqQGjAyyjGdq5x7u2dB/s3U553amBvmDRxOmosMA434qZIN+CY8rjux5AY44nklOdWyhW2B5pr025iYZGFZl0qTyD/YrmLeZGUx6iQCOTkZ+dN5JzYW4KXUEis2CUxryD9fnWacPHk24Mqkg/qF0wZgpAyv3fjQeszqkYcEIpVRp91LZ7+RyZPE3YcEfhVbS8KPgyYbGQwbGanttRCWWMp0NegyyreJCYG/ODZmOMLg9u9eXXUAlzIYX3WfC6/8uN/WgOldbMF7NJMGeGSPQUZvceD86WzXEklz5yfPgAE4B25/rQLE3L5IF5lWh3KJprGzuDNqVXCnYZXfsvfv+FNuoTxrZ20kLRuS4DFFCYGdjjsdiMjv2rnLiG3gtrQws41xKZc7rkjc6hz8OdqfdWRLeys7bQjL4mdKjLP8OARvx7vnQTitBxlb2F3i5lgLrIxGplDsMHjO3z91M7XTM0kiJhwVBTby8Cs/Z5JYbeVVdl8I5LIeCQcfh3phAkEKo0fho7ODhhjHy+QrLPKktEnPWgbrKRyRY8N1dWGokc7iuQviIrZoZy8gA8qrgEehxX0C/kZrYgxkAkDIOa577RpDc9PjLQFlVj5+ynHfG9N9PldJAQbcKo4ayZWQglwwGwHemNvPGbHTID7+OPdS6zUKzZUDKggEA5Pw+tUkXw0YMDg9x2NdJmdfGIHCAJ21cBjv6VZinjhs5yO1Y236Yc+JjnPb4mmHsbMDLnWg21Dj+lMTUXQqEXLZfwV/1V+lSvPZl9R9KlWaeK+jzx0SIANrOvOlh2+P1oK5Edy8wlQBlXC42ye2/pRMjRLbRqXy4GNwAAKX3BfOpJBqBxxnO1BBfRz8nYOelSGWGcqmA3nRn3YZ24HNMriAOqtEWTP3stsBWcKTCPW8Z0yYGMZPzrFQ4eSOMsAB5sngb+tG25ETJMphkAMqAN6vjfHNM5LqFHUaA+jHnC9+3OaUNPEYQxGWTG5G+PT6VkkiHyKjJ3GRj8f771bjdMuM2naHF06HDRqSpxuTx61dFjlgIiYqoI1H4dqDtwznScnTsfQ1uwMKuAvlPYcHaglXQ7k+yscbgSSJr0ghcnjetoX842DNHnbbjHbP86ES5KwMAFKvJ/l91YyuroztkKTsAdxtVcW+ylNRG95ParF0821xE7eEusJGUaNh2PY9966B/DnlsZntY4FeTORKcFSNgSBySRuN+K4eEyNLGp1kZGNJGadi8SJY2WRXcTB4xIoxsvf+XH0pOXD1Row5LbbPq4mS3gVZJC+2oKoOcAdvX51y/wBo7/X1OKAZKI6qe5357/CtG6tDYzWWh1CyRN44VeGPfHbmuP611Bjc3Ergay+dQ242Hvrm+n9K+dsJNY3yOtub686dM1tdSa0QkLrGDpPBGKWdW6owjzG8g8ukqG8rL2+BH40z6T1a1+0ljDaPGGvFj8+oY49PUYpP1KOOyBjlTxEUg4zjUufXn/rWnE1y4yWx3PlC1pi6wW0l8YzlUdY9iy5zsB6j1r3q8IixIZI2LqdXmHPu/v1pY7jxMYbw87Z+PFadUEGqEIdGEAYsee+2fjWvj8hPO8b0Dwxo2ZJM4IOkFsH5UXFPdWwa3SJ5EJAKqMgn5ZoKMEpIqZGhcqT3reyv5umXBmhlCyE6lCjIb4g0ck2IhJRaY1/Lkv8A5ZH+x/SpWX/ae6/VT9n+tSl8J/x/6aPdj/JnOXC6WCq2STyavJA6HOVZUXtyapFpd49cnGSSBk59KjzNJcBV2B7DfatT0c+S3or+UJRL4WryjcYHFEQhCQ8jAsx3Ub4x3zRl9awW9hYHwYmkk1+ID97GF2z9aBSTw4lBXBz5dI4/vNApKS0FKDxujycQvmTEakc+hrxpI4sNkFsaWPPwP9+tXuFaSARCPQW+6QO/xpbZwNcKREy6o93LHcUcVrsUuzpbtRFaQTRyeSYbr3JXY7YpbLOzHBUbHbPNYl5QUhkaRvByQCO5P7ufnWj25uCZI0K+JuNsAb8Y91LjFRXyNE2ntaPJZvFkaU6cyOWI45qsMRVPDyxVs75ztVZYWhj0t5WB7Dk9h8KtbpMgUy+YMDvnYDtR+NC32UltmSzXUuli5AJPm0kbbdt691yLFEsrFmyPvfD/AKUU4LSEMFMeQSSMgUHcFSQqhipOdROMVE7K2umHW7PnDNp7t3599UlZtLrkkkdhvzVLUEqXLFlYeXHfFY3BkMbvHr1Z3X++aFRVluTfYb02+l6Tdx3tucvG4bSeCMbj8TTDqX2gbqLF/D0oTqRMbpvnakTmUQ6SmGIA7/y2NBpOrIsZLCTJADDPyq/ZjJ8vJayyiqOp6WYbzKRZkQSBic4KHI23+W9CdRe41rC8Phsp1xuw5XHG21L7SSeJQGUlWYEoMjUM/wBKaSzGWEOWfOk4VzutKcXGV+B/vRnDi+xfbyATOGOXJ82Rj6Vl1GcRaRIcYGAAasZAZSHGGO6lBn5EVlcx65FJVSB7skHtTkt2Zn9Anta+rVKt7Sf1D9BUpwJtD94f+6trL9Hk+AqVKVLyG/yQz+1H6dH8v/yKWv8AdX4mpUpeL8UM9R/kYT/sY/j/AAoXov8Ah3v/ADBqVKL9RC6GU3+Pb/8AKN/Gt5uI/j/GpUpUvxQ6faF/VP8AE+f8RVbb9HP/AAlqVKP9QZdl7n9Fl+NLz98/AfuqVKKHQt9hVt/jj4n+NRv0uT/cNSpU8hotdfpy/wDDWlUP/eY/3h++pUpuPoCXY7b76fA1aHt/u1KlJl0ixfcf4vyNWuPvD4r/ABqVKZ9F+QCpUqUYB//Z"/>
          <p:cNvSpPr>
            <a:spLocks noChangeAspect="1" noChangeArrowheads="1"/>
          </p:cNvSpPr>
          <p:nvPr/>
        </p:nvSpPr>
        <p:spPr bwMode="auto">
          <a:xfrm>
            <a:off x="63500" y="-538163"/>
            <a:ext cx="1104900" cy="1104901"/>
          </a:xfrm>
          <a:prstGeom prst="rect">
            <a:avLst/>
          </a:prstGeom>
          <a:noFill/>
          <a:ln w="9525">
            <a:noFill/>
            <a:miter lim="800000"/>
            <a:headEnd/>
            <a:tailEnd/>
          </a:ln>
        </p:spPr>
        <p:txBody>
          <a:bodyPr/>
          <a:lstStyle/>
          <a:p>
            <a:endParaRPr lang="en-US" dirty="0">
              <a:latin typeface="Gill Sans MT" pitchFamily="34" charset="0"/>
            </a:endParaRPr>
          </a:p>
        </p:txBody>
      </p:sp>
      <p:sp>
        <p:nvSpPr>
          <p:cNvPr id="20487" name="AutoShape 4" descr="data:image/jpg;base64,/9j/4AAQSkZJRgABAQAAAQABAAD/2wBDAAkGBwgHBgkIBwgKCgkLDRYPDQwMDRsUFRAWIB0iIiAdHx8kKDQsJCYxJx8fLT0tMTU3Ojo6Iys/RD84QzQ5Ojf/2wBDAQoKCg0MDRoPDxo3JR8lNzc3Nzc3Nzc3Nzc3Nzc3Nzc3Nzc3Nzc3Nzc3Nzc3Nzc3Nzc3Nzc3Nzc3Nzc3Nzc3Nzf/wAARCAChAKEDASIAAhEBAxEB/8QAGwAAAgMBAQEAAAAAAAAAAAAABAUAAgMGAQf/xABEEAACAQMDAgMFAwoDBQkAAAABAgMABBESITEFQRMiURRhcYGRBjKhFSM0UpKxwdHh8DNCU0Nyc3TxFjVUVWKCk6Ky/8QAGQEAAgMBAAAAAAAAAAAAAAAAAgMAAQQF/8QAJxEAAgICAgEEAgIDAAAAAAAAAAECEQMhEjFBBBMiUTJCUmEzgaH/2gAMAwEAAhEDEQA/ABYgCQTW00YxkVlbDLgUfIgCVwm6Z1RTImBk0OVyTij5l1bD1od4dOSTTIyKcAQZVx6VqeMiqsVB3q6YIwOKbYugSV1GdsmhpFd984FbXGC2BVQcHFMXQtmtlGwkXvXZWTfmV+FctaaSVro7BssBjI9aGTIloaLGMCmXR4R46k8ChrZBjfemtoFiGrsBVJqwX0M1IFX170FNMsMbSMTpUZq5k0gseAMmm3YtoKZ8r/WuUguJPyzDKzhtL4Yg9sGmTXuu8ZEJ0m3DEH3k/jSDptyt/NcyRjCrIRvjJwMZx9fpRLsCXQ6N235B6pdSP4ZJlKtxgYwMH5VT7HTeP0hEkD+UD7wwCSN8VncCJOjS2zLtJ/l080V0LTDYnBXTnOR2qPRL2e/aFc28YEa6TIuSxwBvwaD64y3VjGiDYth8Z271b7R3KoYIyPMx1ZPG3u+dLxcD8nzSkHJb1527VO0RijF3/wCIb9o1Knm/WT9qpUoEBiXSwOaYthos7b0tRgdqIWbAwa5zVnSsq8e+Rt3oS6cBSO9GNJhx6ULdprUnAAFSK2GnoUytqfIO1XDlUwPxrwx7+6s5G0ritK2LkjCV2BOr61ksvn3rSR9uKH1AmnR6EPsZ28mAMCui6VLqwK5a1YllFdX0uMCJCRjagkWjobVyVHNMFfK45pZaHCDNFGTSmR2pXkpoMum12rDk9s1l1S8aDpzkDLFDjIyDWPtAaIH1/nQHXrtvZGVXYgjcgZz86bF/YuS0X+zl8by9lkdmGiBdYIzkjb4b+lL/ALNR6pr+e3U+zzXDMn5sjYnnPz47d6A6XO8DiSGcRknclvMx+h/GmX2SmVZbySQ65HcFmIx3PFM6YtdDoSrKjo5GI2KCtFCx2LRsRpbOKW/Z2RpYZfELKhlbSjdj3+PpRV+MxoucAE7UfaB6AupSm4lMz5C4IT4UtXqES2c8BJymCQRscg4/dRxPiFRIM6VIFKnsUNxIwIBZhwOwz/OpRXIVe3e//wClSnH5OP6q/jUoeBOQqUMu9ajfBNe+U7E1OflWJnRI5LABR86xKyEYzRigMBmvJAQMAUNjUrF88WmP1Oe1DL0+WfzKPLTN4WBy6nSdxRVqVjGnGw7UzH2Vk0jnLrp7oh05yB6ZpP8AnEkw64rvZYg+oqcVzfUoozcAcnucVqXRlspYAawe/pXT2kxWJQRkCuagATg7U0tbsqvuoJItHS28+F5raS4wm2Mkd6TQ3iHZtjVZb4q+grqHxxilpbCa0OreQeAKXdRnliEgGkxsp29PWtLKUGPINZ3al84JBPpTEhYljvSkr+CDpI+8dvpRPRb1oXKllZJDxn7tT8nBACMsMYxWtvZPDal12BbYehpjVi+h/wBGVfEeVFOHJOWO4ye1adSk3UAnbegujB0jYH12qvVroRMoY4FRMXVoinIU53IrW1jQfnHIPel1vdCUlQSWVRtit7W6P5wYyVowKGfix/qCpS321fUVKslIRIGY5NEKOKqi81oDXNs66iaxqWwAO9HpApTSVznmsLXBAPoaL171SoraYPJA3oCBWaReES7vknmiZ3PhnFLS27ajv7zTIyoqUXI2muRggYHypFJaAsZiSWPNHuRisOThe9OjJCHjaMooQcEqMV6gEMmlhseK3jjZDv3rWSHK775q7snEqjg77celZkSSPpY5zwKMsLISSqsoIXPmI5ApleWsdrEot5opcjfCkE80mU0nQ9Y9bALBpARG2AB2poEGkZ3pYx8CCSZv8oPejrNzPCjgEAqCM80SbTFNeAkRL6VR4Bp44Oa2TZSM9+9XfBTPFNUhMomNvmItg4BFIuru7yhCRlgODTOaeQuFQbVQ2pluklYfdxseKsBxM0UW0UjYOQMfhScdQT2u8AOVVhnbj6U962xjRdOME75rk7eItcX+nXl2OF7Zq0wKDPbY/UVKT+BL6H6VKLkgOJ02nDGrDkelaMu9VKbiuYdlbNY1KnKn5UaDqQE4oMEqeOK1WTbOPlVWFxs9uSBFsdzS11LAN3NGSjWM5rJU2FEpBKOgYp5cnmpEgLD1NHiEFTkVEtdQ1AcVamXwQNKmhlUjc1sF2G2a26jEVMZIx5Rit4oibMMw4NNWSwJYtuj2yzDMsigZBzg0T1F0udLCFIz30bZrOFFKHWTsMnHOO9MLhllSO4IyHyCcYwRjb8aBtcrYH9HLdduJIYCirlXBU43z8u1MuhSeLZopcsVAGDjI92BxS77UxhVjZlUpnIB7+o+PcEU46ckMVvCkMRRCgbGMb9/30blSQpY25NhOnnaqXBCwEmtJHRWwPTf41lNGWi2ORyKkZFSxmCLtqI49a0Nwi41Yx61WTKqTQTSEvjGV9KdGVipRL9UCzqpJBAHFIYIfCnZUAydRwBgV0TDxYiNIG1BNbqxyUCkbBvWiTEtCTw2/0RUo7F5+pF+0alVZXEYsABk4xWLHcEcUPaTGaFMk6imfrVpH0xLgZ8y/SsLR1YdWE61XZuT+FaKCw8g1fCvGtlYwkyL+dbSudsbUwsunlJI5NwpOOe/qKRKaRp4IW6HTLOjBc43Heqk42HrXTdWijXo+uNdTmbcagfjSOKFSfuknUBk9jQxzclZIRUlZ5bjWTk7UdaQZcBRtxQccRhkaPVqwcZAo7p7+LJEY91LdvcapzfYxwSVm3WbUeGiuPMeDjG1CXAktbTUEBRgMHkV03UYRN7KXyQWyfhQHW7VJbciNXAViDjjb3Gl4/UqSViMeW0l9nOi5YWbNpA1dxucdxRLlxbGENgAlts7bYzQtwiDol3csjskQ0o2Putnn4etHxQukagP96PSSOQDW1STAaXKhVexsbN1vmPigaozrAGNx6fvrfpAle5fMY08GUyZ79uc8VtPGlnbSF5vaH0qRgYzgjcAHNV6BGDLdv4xDhNaxvpBYHJ+O2ajnpsnBaD3RWDso2HpvVZHVVRRhc7bn4VsJE9kLApqO2DQ3UJ4dFoivg6z5lGCNt9quMwZQRSQ87bH3UKEIfCjO1FzOhuRCSCNOcgYxvRUFmni6VBJ0K31FMWShbx2K9ZjYR4zkE78jFZ3OkwOJFBTG4Per3R09aCEEKI3AJHfaqdZXwVtgTvICWHwpiyXoQ8erEvsNj/rr/wDOP5VKG1t/orUplMD/AEY2c7wzjzA6wBuecZp3cwn2KF5NS6iunG+r+9q5osVGnT2GP8xNdTf3EbWFosciBUjQShVzsSc4+may5rTVGn08rjJFprhjdW0MeC8RDZA+gPu+Ga6SNmkYB48YGrQhJr52JQ14NRcp4m2kHIxwRX0ODqUclrG9qfE8ONdRYHOeO/esvqINVQ7Hk5Ng66b2WOCWdo4lkwTpJwffRSdPhF80EB1LEAS7dzwaA9sjefx0TB+8wwCCTsaYx3MMrGOGNfEdvvY4/vekuDS6GOUrtMynt4oYGdj5QMt8KV9MY+xho8qwy2r1HIp31AxxRzRFl8i6lJGQDnApLCsa9McOyMz5YKOe/NWk2g4Tvs62+uo4+mxXJbSWRQhYcZxvtWMaPP02VoRg+K59O/8AZpRa3JuehNbhkzHjYHkdhim1vcQx2C2sjGJps6WBAAPP1rG8bgtfZlcXCP8AdnHXUs56dd2wjLoSMnO3mcYx8zTC1m0WkecKyx7qB2xQN5KW6ObaRdJBEhZzkspYbqNvxo5olhsIJ/agZJV1BiOR6Yrpc+K2aI8XJtmE07XKSxOYtLkMjHlSCNv60X02WeN5Vdg0TAAs4XK7eg+PNUntYJBaiY5LyaHJUAHAOx9/FESWvgylSZMlBnB0jjjneo5JomujGYPHbOZI8iLc4AOd8bGqF1ksomRI9WoNrK+YD0z8616z4sVpmIEEkBiPj3pZHMT0tA5B0rnBP9703H1YnI3YF0+9M3UdTjOosQAe/HJHFdHY9QQGTxZG8oAXV2/nvXJ9NEaEuDqbB3J2pgrobdyxA3I1EZ+VNlGzPjm0gR+os3XmmBYFnI824UHAPyozrNz4vU0KSB41jIXn8KQBmN7qPmycZB2xWiTqb0hs7EAb8UcYK7A9500G6I//AFfsVKH8T31KbTL5L6FUaMcaWJORseGHpRs6yPICNJhyDGgcAitlto4yiOVZhghtxnihbq6RW1O7EgHb025pd8noVz4KgKDMs/mJ8xJVuRsd810dtezKqRqQGjAyyjGdq5x7u2dB/s3U553amBvmDRxOmosMA434qZIN+CY8rjux5AY44nklOdWyhW2B5pr025iYZGFZl0qTyD/YrmLeZGUx6iQCOTkZ+dN5JzYW4KXUEis2CUxryD9fnWacPHk24Mqkg/qF0wZgpAyv3fjQeszqkYcEIpVRp91LZ7+RyZPE3YcEfhVbS8KPgyYbGQwbGanttRCWWMp0NegyyreJCYG/ODZmOMLg9u9eXXUAlzIYX3WfC6/8uN/WgOldbMF7NJMGeGSPQUZvceD86WzXEklz5yfPgAE4B25/rQLE3L5IF5lWh3KJprGzuDNqVXCnYZXfsvfv+FNuoTxrZ20kLRuS4DFFCYGdjjsdiMjv2rnLiG3gtrQws41xKZc7rkjc6hz8OdqfdWRLeys7bQjL4mdKjLP8OARvx7vnQTitBxlb2F3i5lgLrIxGplDsMHjO3z91M7XTM0kiJhwVBTby8Cs/Z5JYbeVVdl8I5LIeCQcfh3phAkEKo0fho7ODhhjHy+QrLPKktEnPWgbrKRyRY8N1dWGokc7iuQviIrZoZy8gA8qrgEehxX0C/kZrYgxkAkDIOa577RpDc9PjLQFlVj5+ynHfG9N9PldJAQbcKo4ayZWQglwwGwHemNvPGbHTID7+OPdS6zUKzZUDKggEA5Pw+tUkXw0YMDg9x2NdJmdfGIHCAJ21cBjv6VZinjhs5yO1Y236Yc+JjnPb4mmHsbMDLnWg21Dj+lMTUXQqEXLZfwV/1V+lSvPZl9R9KlWaeK+jzx0SIANrOvOlh2+P1oK5Edy8wlQBlXC42ye2/pRMjRLbRqXy4GNwAAKX3BfOpJBqBxxnO1BBfRz8nYOelSGWGcqmA3nRn3YZ24HNMriAOqtEWTP3stsBWcKTCPW8Z0yYGMZPzrFQ4eSOMsAB5sngb+tG25ETJMphkAMqAN6vjfHNM5LqFHUaA+jHnC9+3OaUNPEYQxGWTG5G+PT6VkkiHyKjJ3GRj8f771bjdMuM2naHF06HDRqSpxuTx61dFjlgIiYqoI1H4dqDtwznScnTsfQ1uwMKuAvlPYcHaglXQ7k+yscbgSSJr0ghcnjetoX842DNHnbbjHbP86ES5KwMAFKvJ/l91YyuroztkKTsAdxtVcW+ylNRG95ParF0821xE7eEusJGUaNh2PY9966B/DnlsZntY4FeTORKcFSNgSBySRuN+K4eEyNLGp1kZGNJGadi8SJY2WRXcTB4xIoxsvf+XH0pOXD1Row5LbbPq4mS3gVZJC+2oKoOcAdvX51y/wBo7/X1OKAZKI6qe5357/CtG6tDYzWWh1CyRN44VeGPfHbmuP611Bjc3Ergay+dQ242Hvrm+n9K+dsJNY3yOtub686dM1tdSa0QkLrGDpPBGKWdW6owjzG8g8ukqG8rL2+BH40z6T1a1+0ljDaPGGvFj8+oY49PUYpP1KOOyBjlTxEUg4zjUufXn/rWnE1y4yWx3PlC1pi6wW0l8YzlUdY9iy5zsB6j1r3q8IixIZI2LqdXmHPu/v1pY7jxMYbw87Z+PFadUEGqEIdGEAYsee+2fjWvj8hPO8b0Dwxo2ZJM4IOkFsH5UXFPdWwa3SJ5EJAKqMgn5ZoKMEpIqZGhcqT3reyv5umXBmhlCyE6lCjIb4g0ck2IhJRaY1/Lkv8A5ZH+x/SpWX/ae6/VT9n+tSl8J/x/6aPdj/JnOXC6WCq2STyavJA6HOVZUXtyapFpd49cnGSSBk59KjzNJcBV2B7DfatT0c+S3or+UJRL4WryjcYHFEQhCQ8jAsx3Ub4x3zRl9awW9hYHwYmkk1+ID97GF2z9aBSTw4lBXBz5dI4/vNApKS0FKDxujycQvmTEakc+hrxpI4sNkFsaWPPwP9+tXuFaSARCPQW+6QO/xpbZwNcKREy6o93LHcUcVrsUuzpbtRFaQTRyeSYbr3JXY7YpbLOzHBUbHbPNYl5QUhkaRvByQCO5P7ufnWj25uCZI0K+JuNsAb8Y91LjFRXyNE2ntaPJZvFkaU6cyOWI45qsMRVPDyxVs75ztVZYWhj0t5WB7Dk9h8KtbpMgUy+YMDvnYDtR+NC32UltmSzXUuli5AJPm0kbbdt691yLFEsrFmyPvfD/AKUU4LSEMFMeQSSMgUHcFSQqhipOdROMVE7K2umHW7PnDNp7t3599UlZtLrkkkdhvzVLUEqXLFlYeXHfFY3BkMbvHr1Z3X++aFRVluTfYb02+l6Tdx3tucvG4bSeCMbj8TTDqX2gbqLF/D0oTqRMbpvnakTmUQ6SmGIA7/y2NBpOrIsZLCTJADDPyq/ZjJ8vJayyiqOp6WYbzKRZkQSBic4KHI23+W9CdRe41rC8Phsp1xuw5XHG21L7SSeJQGUlWYEoMjUM/wBKaSzGWEOWfOk4VzutKcXGV+B/vRnDi+xfbyATOGOXJ82Rj6Vl1GcRaRIcYGAAasZAZSHGGO6lBn5EVlcx65FJVSB7skHtTkt2Zn9Anta+rVKt7Sf1D9BUpwJtD94f+6trL9Hk+AqVKVLyG/yQz+1H6dH8v/yKWv8AdX4mpUpeL8UM9R/kYT/sY/j/AAoXov8Ah3v/ADBqVKL9RC6GU3+Pb/8AKN/Gt5uI/j/GpUpUvxQ6faF/VP8AE+f8RVbb9HP/AAlqVKP9QZdl7n9Fl+NLz98/AfuqVKKHQt9hVt/jj4n+NRv0uT/cNSpU8hotdfpy/wDDWlUP/eY/3h++pUpuPoCXY7b76fA1aHt/u1KlJl0ixfcf4vyNWuPvD4r/ABqVKZ9F+QCpUqUYB//Z"/>
          <p:cNvSpPr>
            <a:spLocks noChangeAspect="1" noChangeArrowheads="1"/>
          </p:cNvSpPr>
          <p:nvPr/>
        </p:nvSpPr>
        <p:spPr bwMode="auto">
          <a:xfrm>
            <a:off x="63500" y="-538163"/>
            <a:ext cx="1104900" cy="1104901"/>
          </a:xfrm>
          <a:prstGeom prst="rect">
            <a:avLst/>
          </a:prstGeom>
          <a:noFill/>
          <a:ln w="9525">
            <a:noFill/>
            <a:miter lim="800000"/>
            <a:headEnd/>
            <a:tailEnd/>
          </a:ln>
        </p:spPr>
        <p:txBody>
          <a:bodyPr/>
          <a:lstStyle/>
          <a:p>
            <a:endParaRPr lang="en-US" dirty="0">
              <a:latin typeface="Gill Sans MT" pitchFamily="34" charset="0"/>
            </a:endParaRPr>
          </a:p>
        </p:txBody>
      </p:sp>
      <p:pic>
        <p:nvPicPr>
          <p:cNvPr id="43014" name="Picture 6" descr="http://t0.gstatic.com/images?q=tbn:ANd9GcTux9hACaAvrFd5NsQkLbMUS7HFxp_5zRj8nn6L74qEICVKdYR2aA"/>
          <p:cNvPicPr>
            <a:picLocks noChangeAspect="1" noChangeArrowheads="1"/>
          </p:cNvPicPr>
          <p:nvPr/>
        </p:nvPicPr>
        <p:blipFill>
          <a:blip r:embed="rId4" cstate="print"/>
          <a:srcRect/>
          <a:stretch>
            <a:fillRect/>
          </a:stretch>
        </p:blipFill>
        <p:spPr bwMode="auto">
          <a:xfrm>
            <a:off x="0" y="3975269"/>
            <a:ext cx="3810000" cy="2882732"/>
          </a:xfrm>
          <a:prstGeom prst="rect">
            <a:avLst/>
          </a:prstGeom>
          <a:noFill/>
          <a:effectLst>
            <a:softEdge rad="317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What’s The Big Deal?</a:t>
            </a:r>
          </a:p>
        </p:txBody>
      </p:sp>
      <p:pic>
        <p:nvPicPr>
          <p:cNvPr id="46082" name="Picture 2" descr="http://t1.gstatic.com/images?q=tbn:ANd9GcRgKHFk38VMePEehubT9D2U7-M67x1UBO2u3gEWYTuz1KxzvCW6UA"/>
          <p:cNvPicPr>
            <a:picLocks noChangeAspect="1" noChangeArrowheads="1"/>
          </p:cNvPicPr>
          <p:nvPr/>
        </p:nvPicPr>
        <p:blipFill>
          <a:blip r:embed="rId2" cstate="print"/>
          <a:srcRect/>
          <a:stretch>
            <a:fillRect/>
          </a:stretch>
        </p:blipFill>
        <p:spPr bwMode="auto">
          <a:xfrm rot="978813">
            <a:off x="5778196" y="1047271"/>
            <a:ext cx="3004334" cy="3004334"/>
          </a:xfrm>
          <a:prstGeom prst="rect">
            <a:avLst/>
          </a:prstGeom>
          <a:ln>
            <a:noFill/>
          </a:ln>
          <a:effectLst>
            <a:softEdge rad="112500"/>
          </a:effectLst>
        </p:spPr>
      </p:pic>
      <p:pic>
        <p:nvPicPr>
          <p:cNvPr id="21508" name="Picture 4" descr="http://t2.gstatic.com/images?q=tbn:ANd9GcTzmNARUwmocN241W3JVjhrC_TXYXHnS4zypZZeDeFuRc1Vvfmb"/>
          <p:cNvPicPr>
            <a:picLocks noChangeAspect="1" noChangeArrowheads="1"/>
          </p:cNvPicPr>
          <p:nvPr/>
        </p:nvPicPr>
        <p:blipFill>
          <a:blip r:embed="rId3" cstate="print"/>
          <a:srcRect/>
          <a:stretch>
            <a:fillRect/>
          </a:stretch>
        </p:blipFill>
        <p:spPr bwMode="auto">
          <a:xfrm>
            <a:off x="1524000" y="4267200"/>
            <a:ext cx="3429000" cy="2281238"/>
          </a:xfrm>
          <a:prstGeom prst="rect">
            <a:avLst/>
          </a:prstGeom>
          <a:noFill/>
          <a:ln w="9525">
            <a:noFill/>
            <a:miter lim="800000"/>
            <a:headEnd/>
            <a:tailEnd/>
          </a:ln>
        </p:spPr>
      </p:pic>
      <p:pic>
        <p:nvPicPr>
          <p:cNvPr id="46086" name="Picture 6" descr="http://t3.gstatic.com/images?q=tbn:ANd9GcSB-H2QTnYG5HVJPmlEWOKrArxTQRwBitXIQ9T85vovXvbaEE7A"/>
          <p:cNvPicPr>
            <a:picLocks noChangeAspect="1" noChangeArrowheads="1"/>
          </p:cNvPicPr>
          <p:nvPr/>
        </p:nvPicPr>
        <p:blipFill>
          <a:blip r:embed="rId4" cstate="print"/>
          <a:srcRect r="1852" b="8098"/>
          <a:stretch>
            <a:fillRect/>
          </a:stretch>
        </p:blipFill>
        <p:spPr bwMode="auto">
          <a:xfrm>
            <a:off x="1143000" y="1242264"/>
            <a:ext cx="4038600" cy="2796336"/>
          </a:xfrm>
          <a:prstGeom prst="rect">
            <a:avLst/>
          </a:prstGeom>
          <a:ln>
            <a:noFill/>
          </a:ln>
          <a:effectLst>
            <a:softEdge rad="112500"/>
          </a:effectLst>
        </p:spPr>
      </p:pic>
      <p:pic>
        <p:nvPicPr>
          <p:cNvPr id="46088" name="Picture 8" descr="http://t1.gstatic.com/images?q=tbn:ANd9GcRCC3wGovfmJPGXtFfFZdHSIJCXLZ6zTKFemnHhw2AZInMQkpfG"/>
          <p:cNvPicPr>
            <a:picLocks noChangeAspect="1" noChangeArrowheads="1"/>
          </p:cNvPicPr>
          <p:nvPr/>
        </p:nvPicPr>
        <p:blipFill>
          <a:blip r:embed="rId5" cstate="print"/>
          <a:srcRect/>
          <a:stretch>
            <a:fillRect/>
          </a:stretch>
        </p:blipFill>
        <p:spPr bwMode="auto">
          <a:xfrm>
            <a:off x="5257800" y="4191000"/>
            <a:ext cx="3200400" cy="21570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algn="ctr" eaLnBrk="1" hangingPunct="1"/>
            <a:r>
              <a:rPr lang="en-US" dirty="0" smtClean="0">
                <a:effectLst>
                  <a:outerShdw blurRad="38100" dist="38100" dir="2700000" algn="tl">
                    <a:srgbClr val="C0C0C0"/>
                  </a:outerShdw>
                </a:effectLst>
              </a:rPr>
              <a:t>Fertilizers</a:t>
            </a:r>
          </a:p>
        </p:txBody>
      </p:sp>
      <p:sp>
        <p:nvSpPr>
          <p:cNvPr id="22531" name="Content Placeholder 2"/>
          <p:cNvSpPr>
            <a:spLocks noGrp="1"/>
          </p:cNvSpPr>
          <p:nvPr>
            <p:ph idx="1"/>
          </p:nvPr>
        </p:nvSpPr>
        <p:spPr>
          <a:xfrm>
            <a:off x="1447800" y="1219200"/>
            <a:ext cx="7497763" cy="4800600"/>
          </a:xfrm>
        </p:spPr>
        <p:txBody>
          <a:bodyPr/>
          <a:lstStyle/>
          <a:p>
            <a:pPr eaLnBrk="1" hangingPunct="1"/>
            <a:r>
              <a:rPr lang="en-US" dirty="0" smtClean="0"/>
              <a:t>Natural or synthetic chemicals used in soils for plants to grow</a:t>
            </a:r>
          </a:p>
          <a:p>
            <a:pPr eaLnBrk="1" hangingPunct="1"/>
            <a:r>
              <a:rPr lang="en-US" dirty="0" smtClean="0"/>
              <a:t>Numbers mean % of nitrogen, phosphorous, potassium (sulfur)</a:t>
            </a:r>
          </a:p>
          <a:p>
            <a:pPr eaLnBrk="1" hangingPunct="1"/>
            <a:r>
              <a:rPr lang="en-US" dirty="0" smtClean="0"/>
              <a:t>Over-application can lead to environmental problems (crop damage, algal blooms etc)</a:t>
            </a:r>
          </a:p>
          <a:p>
            <a:pPr eaLnBrk="1" hangingPunct="1"/>
            <a:endParaRPr lang="en-US" dirty="0" smtClean="0"/>
          </a:p>
        </p:txBody>
      </p:sp>
      <p:pic>
        <p:nvPicPr>
          <p:cNvPr id="22532" name="Picture 7" descr="http://vigorosupergreen.icpresskit.com/hires/Weed_FeedHiRes.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4418013"/>
            <a:ext cx="2362200" cy="2439987"/>
          </a:xfrm>
          <a:prstGeom prst="rect">
            <a:avLst/>
          </a:prstGeom>
          <a:noFill/>
          <a:ln w="9525">
            <a:noFill/>
            <a:miter lim="800000"/>
            <a:headEnd/>
            <a:tailEnd/>
          </a:ln>
        </p:spPr>
      </p:pic>
      <p:pic>
        <p:nvPicPr>
          <p:cNvPr id="22533" name="Picture 5" descr="http://www.co.broward.fl.us/naturescape/images/correct-fert-bag.gif"/>
          <p:cNvPicPr>
            <a:picLocks noChangeAspect="1" noChangeArrowheads="1"/>
          </p:cNvPicPr>
          <p:nvPr/>
        </p:nvPicPr>
        <p:blipFill>
          <a:blip r:embed="rId3" cstate="print"/>
          <a:srcRect/>
          <a:stretch>
            <a:fillRect/>
          </a:stretch>
        </p:blipFill>
        <p:spPr bwMode="auto">
          <a:xfrm>
            <a:off x="5486400" y="4445000"/>
            <a:ext cx="3429000" cy="2413000"/>
          </a:xfrm>
          <a:prstGeom prst="rect">
            <a:avLst/>
          </a:prstGeom>
          <a:noFill/>
          <a:ln w="9525">
            <a:noFill/>
            <a:miter lim="800000"/>
            <a:headEnd/>
            <a:tailEnd/>
          </a:ln>
        </p:spPr>
      </p:pic>
      <p:pic>
        <p:nvPicPr>
          <p:cNvPr id="22534" name="Picture 2" descr="http://t1.gstatic.com/images?q=tbn:ANd9GcQclHYDmxZ9xeAhQk31tqJxjKSF46q9wJ5g76B5eNgbhiJ3vE4xHQ"/>
          <p:cNvPicPr>
            <a:picLocks noChangeAspect="1" noChangeArrowheads="1"/>
          </p:cNvPicPr>
          <p:nvPr/>
        </p:nvPicPr>
        <p:blipFill>
          <a:blip r:embed="rId4" cstate="print"/>
          <a:srcRect/>
          <a:stretch>
            <a:fillRect/>
          </a:stretch>
        </p:blipFill>
        <p:spPr bwMode="auto">
          <a:xfrm>
            <a:off x="2514600" y="4876800"/>
            <a:ext cx="2533650" cy="180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http://1.bp.blogspot.com/-SqeY7Jq6OMg/TgoPCb5XqHI/AAAAAAAABVs/AvHYEhewIbs/s1600/ddt.jpe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81525" y="4400550"/>
            <a:ext cx="4486275" cy="2457450"/>
          </a:xfrm>
          <a:prstGeom prst="rect">
            <a:avLst/>
          </a:prstGeom>
          <a:noFill/>
          <a:ln w="9525">
            <a:noFill/>
            <a:miter lim="800000"/>
            <a:headEnd/>
            <a:tailEnd/>
          </a:ln>
        </p:spPr>
      </p:pic>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Pesticides</a:t>
            </a:r>
          </a:p>
        </p:txBody>
      </p:sp>
      <p:sp>
        <p:nvSpPr>
          <p:cNvPr id="23556" name="Content Placeholder 2"/>
          <p:cNvSpPr>
            <a:spLocks noGrp="1"/>
          </p:cNvSpPr>
          <p:nvPr>
            <p:ph idx="1"/>
          </p:nvPr>
        </p:nvSpPr>
        <p:spPr/>
        <p:txBody>
          <a:bodyPr/>
          <a:lstStyle/>
          <a:p>
            <a:pPr eaLnBrk="1" hangingPunct="1"/>
            <a:r>
              <a:rPr lang="en-US" dirty="0" smtClean="0"/>
              <a:t>Pest = organism which harms people, crops or structures</a:t>
            </a:r>
          </a:p>
          <a:p>
            <a:pPr eaLnBrk="1" hangingPunct="1"/>
            <a:r>
              <a:rPr lang="en-US" dirty="0" smtClean="0"/>
              <a:t>Herbicides, insecticides, fungicides</a:t>
            </a:r>
          </a:p>
          <a:p>
            <a:pPr eaLnBrk="1" hangingPunct="1"/>
            <a:r>
              <a:rPr lang="en-US" dirty="0" smtClean="0"/>
              <a:t>Improper use of pesticides can be harmful to living things &amp; the environment</a:t>
            </a:r>
          </a:p>
          <a:p>
            <a:pPr eaLnBrk="1" hangingPunct="1"/>
            <a:endParaRPr lang="en-US" dirty="0" smtClean="0"/>
          </a:p>
        </p:txBody>
      </p:sp>
      <p:pic>
        <p:nvPicPr>
          <p:cNvPr id="48130" name="Picture 2" descr="http://t2.gstatic.com/images?q=tbn:ANd9GcQzDZHWRW5GkX_z0kx8nf4atukWap5E807deAfupjYkMZHcGRcsBA"/>
          <p:cNvPicPr>
            <a:picLocks noChangeAspect="1" noChangeArrowheads="1"/>
          </p:cNvPicPr>
          <p:nvPr/>
        </p:nvPicPr>
        <p:blipFill>
          <a:blip r:embed="rId3" cstate="print"/>
          <a:srcRect/>
          <a:stretch>
            <a:fillRect/>
          </a:stretch>
        </p:blipFill>
        <p:spPr bwMode="auto">
          <a:xfrm>
            <a:off x="990600" y="4242262"/>
            <a:ext cx="3581400" cy="238326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Solid Wastes</a:t>
            </a:r>
          </a:p>
        </p:txBody>
      </p:sp>
      <p:sp>
        <p:nvSpPr>
          <p:cNvPr id="24579" name="Content Placeholder 2"/>
          <p:cNvSpPr>
            <a:spLocks noGrp="1"/>
          </p:cNvSpPr>
          <p:nvPr>
            <p:ph idx="1"/>
          </p:nvPr>
        </p:nvSpPr>
        <p:spPr/>
        <p:txBody>
          <a:bodyPr/>
          <a:lstStyle/>
          <a:p>
            <a:pPr eaLnBrk="1" hangingPunct="1"/>
            <a:r>
              <a:rPr lang="en-US" dirty="0" smtClean="0"/>
              <a:t>Landfill and incinerators are used to deal with the wastes humans produce.</a:t>
            </a:r>
          </a:p>
          <a:p>
            <a:pPr eaLnBrk="1" hangingPunct="1"/>
            <a:endParaRPr lang="en-US" dirty="0" smtClean="0"/>
          </a:p>
        </p:txBody>
      </p:sp>
      <p:pic>
        <p:nvPicPr>
          <p:cNvPr id="4" name="Picture 5" descr="http://blog.lib.umn.edu/evans391/architecture/landfill.jpg"/>
          <p:cNvPicPr>
            <a:picLocks noChangeAspect="1" noChangeArrowheads="1"/>
          </p:cNvPicPr>
          <p:nvPr/>
        </p:nvPicPr>
        <p:blipFill>
          <a:blip r:embed="rId2" cstate="print"/>
          <a:srcRect/>
          <a:stretch>
            <a:fillRect/>
          </a:stretch>
        </p:blipFill>
        <p:spPr bwMode="auto">
          <a:xfrm>
            <a:off x="1524000" y="2514600"/>
            <a:ext cx="5718175" cy="3810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7763"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Wastewater</a:t>
            </a:r>
          </a:p>
        </p:txBody>
      </p:sp>
      <p:sp>
        <p:nvSpPr>
          <p:cNvPr id="25603" name="Content Placeholder 2"/>
          <p:cNvSpPr>
            <a:spLocks noGrp="1"/>
          </p:cNvSpPr>
          <p:nvPr>
            <p:ph idx="1"/>
          </p:nvPr>
        </p:nvSpPr>
        <p:spPr>
          <a:xfrm>
            <a:off x="1219200" y="914400"/>
            <a:ext cx="7497763" cy="4800600"/>
          </a:xfrm>
        </p:spPr>
        <p:txBody>
          <a:bodyPr/>
          <a:lstStyle/>
          <a:p>
            <a:pPr eaLnBrk="1" hangingPunct="1"/>
            <a:r>
              <a:rPr lang="en-US" dirty="0" smtClean="0"/>
              <a:t>Sewage moves to a treatment plant (or septic tank) it is treated and the effluent is released.</a:t>
            </a:r>
          </a:p>
          <a:p>
            <a:pPr eaLnBrk="1" hangingPunct="1"/>
            <a:r>
              <a:rPr lang="en-US" dirty="0" smtClean="0"/>
              <a:t>Street drains go directly to rivers/lakes therefore any oils, salts, detergents go directly into the ecosystem.</a:t>
            </a:r>
          </a:p>
          <a:p>
            <a:pPr eaLnBrk="1" hangingPunct="1"/>
            <a:endParaRPr lang="en-US" dirty="0" smtClean="0"/>
          </a:p>
        </p:txBody>
      </p:sp>
      <p:pic>
        <p:nvPicPr>
          <p:cNvPr id="4" name="Picture 5" descr="http://lostontheshore.typepad.com/photos/uncategorized/2007/12/07/sewage.jpg"/>
          <p:cNvPicPr>
            <a:picLocks noChangeAspect="1" noChangeArrowheads="1"/>
          </p:cNvPicPr>
          <p:nvPr/>
        </p:nvPicPr>
        <p:blipFill>
          <a:blip r:embed="rId2" cstate="print"/>
          <a:srcRect/>
          <a:stretch>
            <a:fillRect/>
          </a:stretch>
        </p:blipFill>
        <p:spPr bwMode="auto">
          <a:xfrm>
            <a:off x="4305300" y="3962400"/>
            <a:ext cx="4305300" cy="285834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9350" cy="1143000"/>
          </a:xfrm>
        </p:spPr>
        <p:txBody>
          <a:bodyPr/>
          <a:lstStyle/>
          <a:p>
            <a:r>
              <a:rPr lang="en-CA" dirty="0" smtClean="0"/>
              <a:t>Wastewater</a:t>
            </a:r>
            <a:endParaRPr lang="en-CA" dirty="0"/>
          </a:p>
        </p:txBody>
      </p:sp>
      <p:sp>
        <p:nvSpPr>
          <p:cNvPr id="3" name="Content Placeholder 2"/>
          <p:cNvSpPr>
            <a:spLocks noGrp="1"/>
          </p:cNvSpPr>
          <p:nvPr>
            <p:ph idx="1"/>
          </p:nvPr>
        </p:nvSpPr>
        <p:spPr>
          <a:xfrm>
            <a:off x="1435100" y="1066800"/>
            <a:ext cx="7499350" cy="5181600"/>
          </a:xfrm>
        </p:spPr>
        <p:txBody>
          <a:bodyPr/>
          <a:lstStyle/>
          <a:p>
            <a:r>
              <a:rPr lang="en-CA" dirty="0" smtClean="0"/>
              <a:t>Wastewater left untreated becomes a breeding ground for harmful bacteria</a:t>
            </a:r>
          </a:p>
          <a:p>
            <a:r>
              <a:rPr lang="en-CA" dirty="0" smtClean="0"/>
              <a:t>The treatment process involves three stages: physical, biological and chemical</a:t>
            </a:r>
          </a:p>
          <a:p>
            <a:pPr marL="596900" indent="-514350">
              <a:buAutoNum type="arabicParenR"/>
            </a:pPr>
            <a:r>
              <a:rPr lang="en-CA" dirty="0" smtClean="0"/>
              <a:t>Physical: larger material filtered out by a screen</a:t>
            </a:r>
          </a:p>
          <a:p>
            <a:pPr marL="596900" indent="-514350">
              <a:buAutoNum type="arabicParenR"/>
            </a:pPr>
            <a:r>
              <a:rPr lang="en-CA" dirty="0" smtClean="0"/>
              <a:t>Biological: organic sewage material is decomposed by the action of bacteria</a:t>
            </a:r>
          </a:p>
          <a:p>
            <a:pPr marL="596900" indent="-514350">
              <a:buAutoNum type="arabicParenR"/>
            </a:pPr>
            <a:r>
              <a:rPr lang="en-CA" dirty="0" smtClean="0"/>
              <a:t>Chemical: chemicals are added to remove inorganic phosphates and nitrates</a:t>
            </a:r>
            <a:endParaRPr lang="en-CA" dirty="0"/>
          </a:p>
        </p:txBody>
      </p:sp>
    </p:spTree>
    <p:extLst>
      <p:ext uri="{BB962C8B-B14F-4D97-AF65-F5344CB8AC3E}">
        <p14:creationId xmlns:p14="http://schemas.microsoft.com/office/powerpoint/2010/main" val="32514068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497763"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Fossil Fuels</a:t>
            </a:r>
          </a:p>
        </p:txBody>
      </p:sp>
      <p:sp>
        <p:nvSpPr>
          <p:cNvPr id="3" name="Content Placeholder 2"/>
          <p:cNvSpPr>
            <a:spLocks noGrp="1"/>
          </p:cNvSpPr>
          <p:nvPr>
            <p:ph idx="1"/>
          </p:nvPr>
        </p:nvSpPr>
        <p:spPr>
          <a:xfrm>
            <a:off x="990600" y="1143000"/>
            <a:ext cx="7497763" cy="4800600"/>
          </a:xfrm>
        </p:spPr>
        <p:txBody>
          <a:bodyPr>
            <a:normAutofit/>
          </a:bodyPr>
          <a:lstStyle/>
          <a:p>
            <a:pPr eaLnBrk="1" hangingPunct="1">
              <a:lnSpc>
                <a:spcPct val="90000"/>
              </a:lnSpc>
            </a:pPr>
            <a:r>
              <a:rPr lang="en-US" sz="3000" dirty="0" smtClean="0"/>
              <a:t>Coal, oil and natural gas are called fossil fuels because they are formed from dead plants and animals.</a:t>
            </a:r>
          </a:p>
          <a:p>
            <a:pPr eaLnBrk="1" hangingPunct="1">
              <a:lnSpc>
                <a:spcPct val="90000"/>
              </a:lnSpc>
            </a:pPr>
            <a:r>
              <a:rPr lang="en-US" sz="3000" dirty="0" smtClean="0"/>
              <a:t>Hydrocarbons are </a:t>
            </a:r>
          </a:p>
          <a:p>
            <a:pPr eaLnBrk="1" hangingPunct="1">
              <a:lnSpc>
                <a:spcPct val="90000"/>
              </a:lnSpc>
              <a:buFont typeface="Wingdings 2" pitchFamily="18" charset="2"/>
              <a:buNone/>
            </a:pPr>
            <a:r>
              <a:rPr lang="en-US" sz="3000" dirty="0" smtClean="0"/>
              <a:t>very important in our</a:t>
            </a:r>
          </a:p>
          <a:p>
            <a:pPr eaLnBrk="1" hangingPunct="1">
              <a:lnSpc>
                <a:spcPct val="90000"/>
              </a:lnSpc>
              <a:buFont typeface="Wingdings 2" pitchFamily="18" charset="2"/>
              <a:buNone/>
            </a:pPr>
            <a:r>
              <a:rPr lang="en-US" sz="3000" dirty="0" smtClean="0"/>
              <a:t> lives</a:t>
            </a:r>
          </a:p>
          <a:p>
            <a:pPr eaLnBrk="1" hangingPunct="1">
              <a:lnSpc>
                <a:spcPct val="90000"/>
              </a:lnSpc>
            </a:pPr>
            <a:r>
              <a:rPr lang="en-US" sz="3000" dirty="0" smtClean="0"/>
              <a:t>Burning fossil fuels is </a:t>
            </a:r>
          </a:p>
          <a:p>
            <a:pPr eaLnBrk="1" hangingPunct="1">
              <a:lnSpc>
                <a:spcPct val="90000"/>
              </a:lnSpc>
              <a:buFont typeface="Wingdings 2" pitchFamily="18" charset="2"/>
              <a:buNone/>
            </a:pPr>
            <a:r>
              <a:rPr lang="en-US" sz="3000" dirty="0" smtClean="0"/>
              <a:t>part of the water cycle </a:t>
            </a:r>
          </a:p>
          <a:p>
            <a:pPr eaLnBrk="1" hangingPunct="1">
              <a:lnSpc>
                <a:spcPct val="90000"/>
              </a:lnSpc>
              <a:buFont typeface="Wingdings 2" pitchFamily="18" charset="2"/>
              <a:buNone/>
            </a:pPr>
            <a:r>
              <a:rPr lang="en-US" sz="3000" dirty="0" smtClean="0"/>
              <a:t>and part of the C-O </a:t>
            </a:r>
          </a:p>
          <a:p>
            <a:pPr eaLnBrk="1" hangingPunct="1">
              <a:lnSpc>
                <a:spcPct val="90000"/>
              </a:lnSpc>
              <a:buFont typeface="Wingdings 2" pitchFamily="18" charset="2"/>
              <a:buNone/>
            </a:pPr>
            <a:r>
              <a:rPr lang="en-US" sz="3000" dirty="0" smtClean="0"/>
              <a:t>cycle</a:t>
            </a:r>
            <a:endParaRPr lang="en-CA" sz="3000" dirty="0" smtClean="0"/>
          </a:p>
          <a:p>
            <a:pPr eaLnBrk="1" hangingPunct="1">
              <a:lnSpc>
                <a:spcPct val="90000"/>
              </a:lnSpc>
            </a:pPr>
            <a:endParaRPr lang="en-US" sz="3000" dirty="0" smtClean="0"/>
          </a:p>
        </p:txBody>
      </p:sp>
      <p:pic>
        <p:nvPicPr>
          <p:cNvPr id="49154" name="Picture 2" descr="http://t0.gstatic.com/images?q=tbn:ANd9GcRc2dxyWQeJq7PZL5807uv1o2ujOogu43qvs2-qna9qRLDpBhPsvg"/>
          <p:cNvPicPr>
            <a:picLocks noChangeAspect="1" noChangeArrowheads="1"/>
          </p:cNvPicPr>
          <p:nvPr/>
        </p:nvPicPr>
        <p:blipFill>
          <a:blip r:embed="rId2" cstate="print"/>
          <a:srcRect/>
          <a:stretch>
            <a:fillRect/>
          </a:stretch>
        </p:blipFill>
        <p:spPr bwMode="auto">
          <a:xfrm>
            <a:off x="4876800" y="2057400"/>
            <a:ext cx="3886200" cy="4495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Electrical Energy</a:t>
            </a:r>
          </a:p>
        </p:txBody>
      </p:sp>
      <p:sp>
        <p:nvSpPr>
          <p:cNvPr id="27651" name="Content Placeholder 2"/>
          <p:cNvSpPr>
            <a:spLocks noGrp="1"/>
          </p:cNvSpPr>
          <p:nvPr>
            <p:ph idx="1"/>
          </p:nvPr>
        </p:nvSpPr>
        <p:spPr/>
        <p:txBody>
          <a:bodyPr/>
          <a:lstStyle/>
          <a:p>
            <a:pPr eaLnBrk="1" hangingPunct="1"/>
            <a:r>
              <a:rPr lang="en-US" dirty="0" smtClean="0"/>
              <a:t>Most of our electricity comes from coal fired generators</a:t>
            </a:r>
            <a:endParaRPr lang="en-CA" dirty="0" smtClean="0"/>
          </a:p>
          <a:p>
            <a:pPr eaLnBrk="1" hangingPunct="1"/>
            <a:endParaRPr lang="en-US" dirty="0" smtClean="0"/>
          </a:p>
        </p:txBody>
      </p:sp>
      <p:pic>
        <p:nvPicPr>
          <p:cNvPr id="4" name="Picture 2" descr="http://www.twilightearth.com/wp-content/uploads/2008/11/coal-no-wind-yes.jpg"/>
          <p:cNvPicPr>
            <a:picLocks noChangeAspect="1" noChangeArrowheads="1"/>
          </p:cNvPicPr>
          <p:nvPr/>
        </p:nvPicPr>
        <p:blipFill>
          <a:blip r:embed="rId2" cstate="print"/>
          <a:srcRect/>
          <a:stretch>
            <a:fillRect/>
          </a:stretch>
        </p:blipFill>
        <p:spPr bwMode="auto">
          <a:xfrm>
            <a:off x="3962400" y="2133599"/>
            <a:ext cx="4343400" cy="4533973"/>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497763"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Dirty Fuels</a:t>
            </a:r>
          </a:p>
        </p:txBody>
      </p:sp>
      <p:sp>
        <p:nvSpPr>
          <p:cNvPr id="28675" name="Content Placeholder 2"/>
          <p:cNvSpPr>
            <a:spLocks noGrp="1"/>
          </p:cNvSpPr>
          <p:nvPr>
            <p:ph idx="1"/>
          </p:nvPr>
        </p:nvSpPr>
        <p:spPr>
          <a:xfrm>
            <a:off x="990600" y="990600"/>
            <a:ext cx="7497763" cy="4800600"/>
          </a:xfrm>
        </p:spPr>
        <p:txBody>
          <a:bodyPr/>
          <a:lstStyle/>
          <a:p>
            <a:pPr eaLnBrk="1" hangingPunct="1"/>
            <a:r>
              <a:rPr lang="en-US" dirty="0" smtClean="0"/>
              <a:t>Fossil fuels can have many other compounds mixed in with them including sulfur, mercury and lead.</a:t>
            </a:r>
          </a:p>
          <a:p>
            <a:pPr eaLnBrk="1" hangingPunct="1"/>
            <a:r>
              <a:rPr lang="en-US" dirty="0" smtClean="0"/>
              <a:t>Sour gas is natural gas that has a high hydrogen sulfide content so the sulfur must be removed</a:t>
            </a:r>
          </a:p>
          <a:p>
            <a:pPr eaLnBrk="1" hangingPunct="1"/>
            <a:r>
              <a:rPr lang="en-US" dirty="0" smtClean="0"/>
              <a:t>Sweet gas has no H</a:t>
            </a:r>
            <a:r>
              <a:rPr lang="en-US" baseline="-25000" dirty="0" smtClean="0"/>
              <a:t>2</a:t>
            </a:r>
            <a:r>
              <a:rPr lang="en-US" dirty="0" smtClean="0"/>
              <a:t>S </a:t>
            </a:r>
            <a:r>
              <a:rPr lang="en-US" baseline="-25000" dirty="0" smtClean="0"/>
              <a:t>(g)</a:t>
            </a:r>
            <a:endParaRPr lang="en-US" dirty="0" smtClean="0"/>
          </a:p>
        </p:txBody>
      </p:sp>
      <p:pic>
        <p:nvPicPr>
          <p:cNvPr id="28676" name="Picture 2" descr="http://sulfur-technology.com/3cond.GIF"/>
          <p:cNvPicPr>
            <a:picLocks noChangeAspect="1" noChangeArrowheads="1"/>
          </p:cNvPicPr>
          <p:nvPr/>
        </p:nvPicPr>
        <p:blipFill>
          <a:blip r:embed="rId2" cstate="print"/>
          <a:srcRect/>
          <a:stretch>
            <a:fillRect/>
          </a:stretch>
        </p:blipFill>
        <p:spPr bwMode="auto">
          <a:xfrm>
            <a:off x="5410200" y="3810000"/>
            <a:ext cx="36576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Your Task</a:t>
            </a:r>
          </a:p>
        </p:txBody>
      </p:sp>
      <p:sp>
        <p:nvSpPr>
          <p:cNvPr id="3" name="Content Placeholder 2"/>
          <p:cNvSpPr>
            <a:spLocks noGrp="1"/>
          </p:cNvSpPr>
          <p:nvPr>
            <p:ph idx="1"/>
          </p:nvPr>
        </p:nvSpPr>
        <p:spPr/>
        <p:txBody>
          <a:bodyPr>
            <a:normAutofit/>
          </a:bodyPr>
          <a:lstStyle/>
          <a:p>
            <a:pPr eaLnBrk="1" hangingPunct="1">
              <a:lnSpc>
                <a:spcPct val="90000"/>
              </a:lnSpc>
            </a:pPr>
            <a:r>
              <a:rPr lang="en-US" dirty="0" smtClean="0"/>
              <a:t>Read pages 180-190 and take relevant notes</a:t>
            </a:r>
          </a:p>
          <a:p>
            <a:pPr eaLnBrk="1" hangingPunct="1">
              <a:lnSpc>
                <a:spcPct val="90000"/>
              </a:lnSpc>
            </a:pPr>
            <a:r>
              <a:rPr lang="en-US" dirty="0" smtClean="0"/>
              <a:t>Do Check and Reflect page 190</a:t>
            </a:r>
          </a:p>
          <a:p>
            <a:pPr lvl="1" eaLnBrk="1" hangingPunct="1">
              <a:lnSpc>
                <a:spcPct val="90000"/>
              </a:lnSpc>
            </a:pPr>
            <a:r>
              <a:rPr lang="en-US" dirty="0" smtClean="0"/>
              <a:t>Questions: 1-9, 11</a:t>
            </a:r>
          </a:p>
          <a:p>
            <a:pPr eaLnBrk="1" hangingPunct="1">
              <a:lnSpc>
                <a:spcPct val="90000"/>
              </a:lnSpc>
            </a:pPr>
            <a:r>
              <a:rPr lang="en-US" dirty="0" smtClean="0"/>
              <a:t>It is very important</a:t>
            </a:r>
          </a:p>
          <a:p>
            <a:pPr eaLnBrk="1" hangingPunct="1">
              <a:lnSpc>
                <a:spcPct val="90000"/>
              </a:lnSpc>
              <a:buFont typeface="Wingdings 2" pitchFamily="18" charset="2"/>
              <a:buNone/>
            </a:pPr>
            <a:r>
              <a:rPr lang="en-US" dirty="0" smtClean="0"/>
              <a:t> that you put some</a:t>
            </a:r>
          </a:p>
          <a:p>
            <a:pPr eaLnBrk="1" hangingPunct="1">
              <a:lnSpc>
                <a:spcPct val="90000"/>
              </a:lnSpc>
              <a:buFont typeface="Wingdings 2" pitchFamily="18" charset="2"/>
              <a:buNone/>
            </a:pPr>
            <a:r>
              <a:rPr lang="en-US" dirty="0" smtClean="0"/>
              <a:t> thought into question 11 </a:t>
            </a:r>
          </a:p>
          <a:p>
            <a:pPr eaLnBrk="1" hangingPunct="1">
              <a:lnSpc>
                <a:spcPct val="90000"/>
              </a:lnSpc>
              <a:buFont typeface="Wingdings 2" pitchFamily="18" charset="2"/>
              <a:buNone/>
            </a:pPr>
            <a:r>
              <a:rPr lang="en-US" dirty="0" smtClean="0"/>
              <a:t>as this will be the focus </a:t>
            </a:r>
          </a:p>
          <a:p>
            <a:pPr eaLnBrk="1" hangingPunct="1">
              <a:lnSpc>
                <a:spcPct val="90000"/>
              </a:lnSpc>
              <a:buFont typeface="Wingdings 2" pitchFamily="18" charset="2"/>
              <a:buNone/>
            </a:pPr>
            <a:r>
              <a:rPr lang="en-US" dirty="0" smtClean="0"/>
              <a:t>of our next class</a:t>
            </a:r>
          </a:p>
        </p:txBody>
      </p:sp>
      <p:pic>
        <p:nvPicPr>
          <p:cNvPr id="29700" name="Picture 2" descr="http://t1.gstatic.com/images?q=tbn:ANd9GcRcZRy3VxzkgnqwpN2ZF5uWjs-jdJOB1-hiYHXn9l5qtuVFUvIeKQ"/>
          <p:cNvPicPr>
            <a:picLocks noChangeAspect="1" noChangeArrowheads="1"/>
          </p:cNvPicPr>
          <p:nvPr/>
        </p:nvPicPr>
        <p:blipFill>
          <a:blip r:embed="rId2" cstate="print"/>
          <a:srcRect t="6935" b="5698"/>
          <a:stretch>
            <a:fillRect/>
          </a:stretch>
        </p:blipFill>
        <p:spPr bwMode="auto">
          <a:xfrm>
            <a:off x="5867400" y="2895600"/>
            <a:ext cx="3276600"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eaLnBrk="1" hangingPunct="1">
              <a:buFont typeface="Wingdings 2" pitchFamily="18" charset="2"/>
              <a:buNone/>
            </a:pPr>
            <a:r>
              <a:rPr lang="en-US" dirty="0" smtClean="0">
                <a:solidFill>
                  <a:srgbClr val="922223"/>
                </a:solidFill>
              </a:rPr>
              <a:t>Chemistry may seem to be an intimidating subject.  Although there is so much to learn, everyone must start somewhere.  THE LONGEST JOURNEY BEGINS WITH A SINGLE STEP.</a:t>
            </a:r>
          </a:p>
          <a:p>
            <a:pPr eaLnBrk="1" hangingPunct="1"/>
            <a:endParaRPr lang="en-US" dirty="0" smtClean="0"/>
          </a:p>
        </p:txBody>
      </p:sp>
      <p:sp>
        <p:nvSpPr>
          <p:cNvPr id="3" name="Title 2"/>
          <p:cNvSpPr>
            <a:spLocks noGrp="1"/>
          </p:cNvSpPr>
          <p:nvPr>
            <p:ph type="title"/>
          </p:nvPr>
        </p:nvSpPr>
        <p:spPr/>
        <p:txBody>
          <a:bodyPr vert="horz" wrap="square" lIns="91440" tIns="45720" rIns="91440" bIns="45720" numCol="1" anchorCtr="0" compatLnSpc="1">
            <a:prstTxWarp prst="textNoShape">
              <a:avLst/>
            </a:prstTxWarp>
          </a:bodyPr>
          <a:lstStyle/>
          <a:p>
            <a:pPr algn="ctr" eaLnBrk="1" hangingPunct="1"/>
            <a:r>
              <a:rPr lang="en-US" dirty="0" smtClean="0">
                <a:solidFill>
                  <a:srgbClr val="E17B7C"/>
                </a:solidFill>
                <a:effectLst>
                  <a:outerShdw blurRad="38100" dist="38100" dir="2700000" algn="tl">
                    <a:srgbClr val="C0C0C0"/>
                  </a:outerShdw>
                </a:effectLst>
              </a:rPr>
              <a:t>Thought of the Day</a:t>
            </a:r>
          </a:p>
        </p:txBody>
      </p:sp>
      <p:pic>
        <p:nvPicPr>
          <p:cNvPr id="30724" name="Picture 2" descr="http://www.afn.org/~afn02809/feet2.gif"/>
          <p:cNvPicPr>
            <a:picLocks noChangeAspect="1" noChangeArrowheads="1" noCrop="1"/>
          </p:cNvPicPr>
          <p:nvPr/>
        </p:nvPicPr>
        <p:blipFill>
          <a:blip r:embed="rId2" cstate="print"/>
          <a:srcRect/>
          <a:stretch>
            <a:fillRect/>
          </a:stretch>
        </p:blipFill>
        <p:spPr bwMode="auto">
          <a:xfrm>
            <a:off x="609600" y="4800600"/>
            <a:ext cx="8077200" cy="1181100"/>
          </a:xfrm>
          <a:prstGeom prst="rect">
            <a:avLst/>
          </a:prstGeom>
          <a:noFill/>
          <a:ln w="9525">
            <a:noFill/>
            <a:miter lim="800000"/>
            <a:headEnd/>
            <a:tailEnd/>
          </a:ln>
        </p:spPr>
      </p:pic>
      <p:sp>
        <p:nvSpPr>
          <p:cNvPr id="30725" name="Rectangle 4"/>
          <p:cNvSpPr>
            <a:spLocks noChangeArrowheads="1"/>
          </p:cNvSpPr>
          <p:nvPr/>
        </p:nvSpPr>
        <p:spPr bwMode="auto">
          <a:xfrm>
            <a:off x="3124200" y="6211888"/>
            <a:ext cx="6019800" cy="646112"/>
          </a:xfrm>
          <a:prstGeom prst="rect">
            <a:avLst/>
          </a:prstGeom>
          <a:noFill/>
          <a:ln w="9525">
            <a:noFill/>
            <a:miter lim="800000"/>
            <a:headEnd/>
            <a:tailEnd/>
          </a:ln>
        </p:spPr>
        <p:txBody>
          <a:bodyPr>
            <a:spAutoFit/>
          </a:bodyPr>
          <a:lstStyle/>
          <a:p>
            <a:r>
              <a:rPr lang="en-US" dirty="0">
                <a:latin typeface="Gill Sans MT" pitchFamily="34" charset="0"/>
                <a:hlinkClick r:id="rId3"/>
              </a:rPr>
              <a:t>http://www.chem.iastate.edu/group/Greenbowe/sections/projectfolder/animations/aceticeq.html</a:t>
            </a:r>
            <a:r>
              <a:rPr lang="en-US" dirty="0">
                <a:latin typeface="Gill Sans MT" pitchFamily="34"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8" descr="basedive"/>
          <p:cNvPicPr>
            <a:picLocks noChangeAspect="1" noChangeArrowheads="1"/>
          </p:cNvPicPr>
          <p:nvPr/>
        </p:nvPicPr>
        <p:blipFill>
          <a:blip r:embed="rId2" cstate="print"/>
          <a:srcRect/>
          <a:stretch>
            <a:fillRect/>
          </a:stretch>
        </p:blipFill>
        <p:spPr bwMode="auto">
          <a:xfrm>
            <a:off x="2997200" y="4059238"/>
            <a:ext cx="3556000" cy="2112962"/>
          </a:xfrm>
          <a:prstGeom prst="rect">
            <a:avLst/>
          </a:prstGeom>
          <a:noFill/>
          <a:ln w="9525">
            <a:noFill/>
            <a:miter lim="800000"/>
            <a:headEnd/>
            <a:tailEnd/>
          </a:ln>
        </p:spPr>
      </p:pic>
      <p:sp>
        <p:nvSpPr>
          <p:cNvPr id="31747" name="WordArt 6"/>
          <p:cNvSpPr>
            <a:spLocks noChangeArrowheads="1" noChangeShapeType="1" noTextEdit="1"/>
          </p:cNvSpPr>
          <p:nvPr/>
        </p:nvSpPr>
        <p:spPr bwMode="auto">
          <a:xfrm>
            <a:off x="6019800" y="4114800"/>
            <a:ext cx="3048000" cy="2514600"/>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Bases</a:t>
            </a:r>
          </a:p>
        </p:txBody>
      </p:sp>
      <p:pic>
        <p:nvPicPr>
          <p:cNvPr id="31748" name="Picture 11" descr="hippie"/>
          <p:cNvPicPr>
            <a:picLocks noChangeAspect="1" noChangeArrowheads="1"/>
          </p:cNvPicPr>
          <p:nvPr/>
        </p:nvPicPr>
        <p:blipFill>
          <a:blip r:embed="rId3" cstate="print"/>
          <a:srcRect/>
          <a:stretch>
            <a:fillRect/>
          </a:stretch>
        </p:blipFill>
        <p:spPr bwMode="auto">
          <a:xfrm>
            <a:off x="3200400" y="-76200"/>
            <a:ext cx="3581400" cy="3449638"/>
          </a:xfrm>
          <a:prstGeom prst="rect">
            <a:avLst/>
          </a:prstGeom>
          <a:noFill/>
          <a:ln w="9525">
            <a:noFill/>
            <a:miter lim="800000"/>
            <a:headEnd/>
            <a:tailEnd/>
          </a:ln>
        </p:spPr>
      </p:pic>
      <p:sp>
        <p:nvSpPr>
          <p:cNvPr id="31749" name="WordArt 4"/>
          <p:cNvSpPr>
            <a:spLocks noChangeArrowheads="1" noChangeShapeType="1" noTextEdit="1"/>
          </p:cNvSpPr>
          <p:nvPr/>
        </p:nvSpPr>
        <p:spPr bwMode="auto">
          <a:xfrm>
            <a:off x="152400" y="76200"/>
            <a:ext cx="3048000" cy="2514600"/>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Acids</a:t>
            </a:r>
          </a:p>
        </p:txBody>
      </p:sp>
      <p:sp>
        <p:nvSpPr>
          <p:cNvPr id="31750" name="WordArt 13"/>
          <p:cNvSpPr>
            <a:spLocks noChangeArrowheads="1" noChangeShapeType="1" noTextEdit="1"/>
          </p:cNvSpPr>
          <p:nvPr/>
        </p:nvSpPr>
        <p:spPr bwMode="auto">
          <a:xfrm>
            <a:off x="3886200" y="3276600"/>
            <a:ext cx="1066800" cy="1143000"/>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and</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1"/>
          <p:cNvSpPr>
            <a:spLocks noGrp="1"/>
          </p:cNvSpPr>
          <p:nvPr>
            <p:ph idx="1"/>
          </p:nvPr>
        </p:nvSpPr>
        <p:spPr/>
        <p:txBody>
          <a:bodyPr/>
          <a:lstStyle/>
          <a:p>
            <a:pPr eaLnBrk="1" hangingPunct="1"/>
            <a:endParaRPr lang="en-CA" dirty="0" smtClean="0"/>
          </a:p>
        </p:txBody>
      </p:sp>
      <p:sp>
        <p:nvSpPr>
          <p:cNvPr id="3" name="Title 2"/>
          <p:cNvSpPr>
            <a:spLocks noGrp="1"/>
          </p:cNvSpPr>
          <p:nvPr>
            <p:ph type="title"/>
          </p:nvPr>
        </p:nvSpPr>
        <p:spPr/>
        <p:txBody>
          <a:bodyPr/>
          <a:lstStyle/>
          <a:p>
            <a:pPr eaLnBrk="1" fontAlgn="auto" hangingPunct="1">
              <a:spcAft>
                <a:spcPts val="0"/>
              </a:spcAft>
              <a:defRPr/>
            </a:pPr>
            <a:endParaRPr lang="en-CA" dirty="0">
              <a:solidFill>
                <a:schemeClr val="tx2">
                  <a:satMod val="130000"/>
                </a:schemeClr>
              </a:solidFill>
              <a:ea typeface="+mj-ea"/>
              <a:cs typeface="+mj-cs"/>
            </a:endParaRPr>
          </a:p>
        </p:txBody>
      </p:sp>
      <p:pic>
        <p:nvPicPr>
          <p:cNvPr id="32772" name="Picture 2"/>
          <p:cNvPicPr>
            <a:picLocks noChangeAspect="1" noChangeArrowheads="1"/>
          </p:cNvPicPr>
          <p:nvPr/>
        </p:nvPicPr>
        <p:blipFill>
          <a:blip r:embed="rId2" cstate="print"/>
          <a:srcRect/>
          <a:stretch>
            <a:fillRect/>
          </a:stretch>
        </p:blipFill>
        <p:spPr bwMode="auto">
          <a:xfrm>
            <a:off x="0" y="0"/>
            <a:ext cx="9753600" cy="731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066800" y="381000"/>
            <a:ext cx="8077200" cy="519113"/>
          </a:xfrm>
          <a:prstGeom prst="rect">
            <a:avLst/>
          </a:prstGeom>
          <a:noFill/>
          <a:ln w="9525">
            <a:noFill/>
            <a:miter lim="800000"/>
            <a:headEnd/>
            <a:tailEnd/>
          </a:ln>
          <a:effectLst/>
        </p:spPr>
        <p:txBody>
          <a:bodyPr>
            <a:spAutoFit/>
          </a:bodyPr>
          <a:lstStyle/>
          <a:p>
            <a:pPr fontAlgn="auto">
              <a:spcBef>
                <a:spcPct val="50000"/>
              </a:spcBef>
              <a:spcAft>
                <a:spcPts val="0"/>
              </a:spcAft>
              <a:defRPr/>
            </a:pPr>
            <a:r>
              <a:rPr lang="en-GB" sz="2800" b="1" u="sng" dirty="0">
                <a:solidFill>
                  <a:schemeClr val="tx2"/>
                </a:solidFill>
                <a:latin typeface="Georgia" pitchFamily="18" charset="0"/>
                <a:ea typeface="+mn-ea"/>
                <a:cs typeface="Times New Roman" pitchFamily="18" charset="0"/>
              </a:rPr>
              <a:t> Properties of </a:t>
            </a:r>
            <a:r>
              <a:rPr lang="en-GB" sz="2800" b="1" u="sng" dirty="0">
                <a:ln w="18000">
                  <a:solidFill>
                    <a:srgbClr val="FF0000"/>
                  </a:solidFill>
                  <a:prstDash val="solid"/>
                  <a:miter lim="800000"/>
                </a:ln>
                <a:solidFill>
                  <a:srgbClr val="FFFF00"/>
                </a:solidFill>
                <a:effectLst>
                  <a:glow rad="139700">
                    <a:srgbClr val="FF0000">
                      <a:alpha val="40000"/>
                    </a:srgbClr>
                  </a:glow>
                  <a:outerShdw blurRad="25500" dist="23000" dir="7020000" algn="tl">
                    <a:srgbClr val="000000">
                      <a:alpha val="50000"/>
                    </a:srgbClr>
                  </a:outerShdw>
                </a:effectLst>
                <a:latin typeface="Georgia" pitchFamily="18" charset="0"/>
                <a:ea typeface="+mn-ea"/>
                <a:cs typeface="Times New Roman" pitchFamily="18" charset="0"/>
              </a:rPr>
              <a:t>Acids</a:t>
            </a:r>
            <a:r>
              <a:rPr lang="en-GB" sz="2800" b="1" u="sng" dirty="0">
                <a:solidFill>
                  <a:schemeClr val="tx2"/>
                </a:solidFill>
                <a:latin typeface="Georgia" pitchFamily="18" charset="0"/>
                <a:ea typeface="+mn-ea"/>
                <a:cs typeface="Times New Roman" pitchFamily="18" charset="0"/>
              </a:rPr>
              <a:t> and </a:t>
            </a:r>
            <a:r>
              <a:rPr lang="en-GB" sz="2800" b="1" u="sng" dirty="0">
                <a:ln>
                  <a:solidFill>
                    <a:schemeClr val="tx2">
                      <a:lumMod val="60000"/>
                      <a:lumOff val="40000"/>
                    </a:schemeClr>
                  </a:solidFill>
                </a:ln>
                <a:solidFill>
                  <a:schemeClr val="tx2"/>
                </a:solidFill>
                <a:effectLst>
                  <a:glow rad="101600">
                    <a:srgbClr val="0070C0">
                      <a:alpha val="60000"/>
                    </a:srgbClr>
                  </a:glow>
                  <a:reflection blurRad="6350" stA="60000" endA="900" endPos="60000" dist="29997" dir="5400000" sy="-100000" algn="bl" rotWithShape="0"/>
                </a:effectLst>
                <a:latin typeface="Georgia" pitchFamily="18" charset="0"/>
                <a:ea typeface="+mn-ea"/>
                <a:cs typeface="Times New Roman" pitchFamily="18" charset="0"/>
              </a:rPr>
              <a:t>Bases</a:t>
            </a:r>
            <a:r>
              <a:rPr lang="en-US" sz="2800" u="sng" dirty="0">
                <a:ln>
                  <a:solidFill>
                    <a:schemeClr val="tx2">
                      <a:lumMod val="60000"/>
                      <a:lumOff val="40000"/>
                    </a:schemeClr>
                  </a:solidFill>
                </a:ln>
                <a:solidFill>
                  <a:schemeClr val="tx2"/>
                </a:solidFill>
                <a:effectLst>
                  <a:glow rad="101600">
                    <a:srgbClr val="0070C0">
                      <a:alpha val="60000"/>
                    </a:srgbClr>
                  </a:glow>
                  <a:reflection blurRad="6350" stA="60000" endA="900" endPos="60000" dist="29997" dir="5400000" sy="-100000" algn="bl" rotWithShape="0"/>
                </a:effectLst>
                <a:latin typeface="Georgia" pitchFamily="18" charset="0"/>
                <a:ea typeface="+mn-ea"/>
                <a:cs typeface="Times New Roman" pitchFamily="18" charset="0"/>
              </a:rPr>
              <a:t> </a:t>
            </a:r>
          </a:p>
        </p:txBody>
      </p:sp>
      <p:sp>
        <p:nvSpPr>
          <p:cNvPr id="33795" name="Text Box 3"/>
          <p:cNvSpPr txBox="1">
            <a:spLocks noChangeArrowheads="1"/>
          </p:cNvSpPr>
          <p:nvPr/>
        </p:nvSpPr>
        <p:spPr bwMode="auto">
          <a:xfrm>
            <a:off x="990600" y="942975"/>
            <a:ext cx="81534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                                              are                                              of a substance </a:t>
            </a:r>
          </a:p>
        </p:txBody>
      </p:sp>
      <p:sp>
        <p:nvSpPr>
          <p:cNvPr id="7172" name="Rectangle 4"/>
          <p:cNvSpPr>
            <a:spLocks noChangeArrowheads="1"/>
          </p:cNvSpPr>
          <p:nvPr/>
        </p:nvSpPr>
        <p:spPr bwMode="auto">
          <a:xfrm>
            <a:off x="1295400" y="914400"/>
            <a:ext cx="3549650"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empirical properties</a:t>
            </a:r>
          </a:p>
        </p:txBody>
      </p:sp>
      <p:sp>
        <p:nvSpPr>
          <p:cNvPr id="7173" name="Rectangle 5"/>
          <p:cNvSpPr>
            <a:spLocks noChangeArrowheads="1"/>
          </p:cNvSpPr>
          <p:nvPr/>
        </p:nvSpPr>
        <p:spPr bwMode="auto">
          <a:xfrm>
            <a:off x="5334000" y="914400"/>
            <a:ext cx="3759200"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observable properties</a:t>
            </a:r>
          </a:p>
        </p:txBody>
      </p:sp>
      <p:sp>
        <p:nvSpPr>
          <p:cNvPr id="33798" name="Text Box 6"/>
          <p:cNvSpPr txBox="1">
            <a:spLocks noChangeArrowheads="1"/>
          </p:cNvSpPr>
          <p:nvPr/>
        </p:nvSpPr>
        <p:spPr bwMode="auto">
          <a:xfrm>
            <a:off x="990600" y="2041525"/>
            <a:ext cx="81534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acids, bases and neutral substances have some properties that distinguish them and some that</a:t>
            </a:r>
          </a:p>
        </p:txBody>
      </p:sp>
      <p:sp>
        <p:nvSpPr>
          <p:cNvPr id="33799" name="Rectangle 7"/>
          <p:cNvSpPr>
            <a:spLocks noChangeArrowheads="1"/>
          </p:cNvSpPr>
          <p:nvPr/>
        </p:nvSpPr>
        <p:spPr bwMode="auto">
          <a:xfrm>
            <a:off x="1317625" y="2819400"/>
            <a:ext cx="1958975" cy="473075"/>
          </a:xfrm>
          <a:prstGeom prst="rect">
            <a:avLst/>
          </a:prstGeom>
          <a:noFill/>
          <a:ln w="9525">
            <a:noFill/>
            <a:miter lim="800000"/>
            <a:headEnd/>
            <a:tailEnd/>
          </a:ln>
        </p:spPr>
        <p:txBody>
          <a:bodyPr wrap="none">
            <a:spAutoFit/>
          </a:bodyPr>
          <a:lstStyle/>
          <a:p>
            <a:pPr>
              <a:buClr>
                <a:schemeClr val="tx2"/>
              </a:buClr>
            </a:pPr>
            <a:r>
              <a:rPr lang="en-US" sz="2500" dirty="0">
                <a:solidFill>
                  <a:srgbClr val="000000"/>
                </a:solidFill>
                <a:latin typeface="Georgia" pitchFamily="18" charset="0"/>
              </a:rPr>
              <a:t>are the same</a:t>
            </a:r>
          </a:p>
        </p:txBody>
      </p:sp>
      <p:sp>
        <p:nvSpPr>
          <p:cNvPr id="8" name="TextBox 7"/>
          <p:cNvSpPr txBox="1"/>
          <p:nvPr/>
        </p:nvSpPr>
        <p:spPr>
          <a:xfrm>
            <a:off x="3505200" y="3810000"/>
            <a:ext cx="4648200" cy="1569660"/>
          </a:xfrm>
          <a:prstGeom prst="rect">
            <a:avLst/>
          </a:prstGeom>
          <a:noFill/>
        </p:spPr>
        <p:txBody>
          <a:bodyPr>
            <a:spAutoFit/>
            <a:scene3d>
              <a:camera prst="orthographicFront"/>
              <a:lightRig rig="threePt" dir="t"/>
            </a:scene3d>
            <a:sp3d extrusionH="57150">
              <a:bevelT w="38100" h="38100" prst="relaxedInset"/>
            </a:sp3d>
          </a:bodyPr>
          <a:lstStyle/>
          <a:p>
            <a:pPr fontAlgn="auto">
              <a:spcBef>
                <a:spcPts val="0"/>
              </a:spcBef>
              <a:spcAft>
                <a:spcPts val="0"/>
              </a:spcAft>
              <a:defRPr/>
            </a:pPr>
            <a:r>
              <a:rPr lang="en-US" sz="2400" dirty="0">
                <a:latin typeface="+mn-lt"/>
                <a:ea typeface="+mn-ea"/>
              </a:rPr>
              <a:t>We will now investigate the empirical properties of  </a:t>
            </a:r>
            <a:r>
              <a:rPr lang="en-US" sz="2400" dirty="0">
                <a:effectLst>
                  <a:glow rad="101600">
                    <a:srgbClr val="FF0000">
                      <a:alpha val="60000"/>
                    </a:srgbClr>
                  </a:glow>
                </a:effectLst>
                <a:latin typeface="+mn-lt"/>
                <a:ea typeface="+mn-ea"/>
              </a:rPr>
              <a:t>Acids</a:t>
            </a:r>
            <a:r>
              <a:rPr lang="en-US" sz="2400" dirty="0">
                <a:latin typeface="+mn-lt"/>
                <a:ea typeface="+mn-ea"/>
              </a:rPr>
              <a:t>, </a:t>
            </a:r>
            <a:r>
              <a:rPr lang="en-US" sz="2400" dirty="0">
                <a:ln>
                  <a:solidFill>
                    <a:schemeClr val="tx2">
                      <a:lumMod val="60000"/>
                      <a:lumOff val="40000"/>
                    </a:schemeClr>
                  </a:solidFill>
                </a:ln>
                <a:solidFill>
                  <a:schemeClr val="bg2">
                    <a:lumMod val="75000"/>
                  </a:schemeClr>
                </a:solidFill>
                <a:effectLst>
                  <a:glow rad="101600">
                    <a:schemeClr val="tx2">
                      <a:lumMod val="60000"/>
                      <a:lumOff val="40000"/>
                      <a:alpha val="60000"/>
                    </a:schemeClr>
                  </a:glow>
                </a:effectLst>
                <a:latin typeface="+mn-lt"/>
                <a:ea typeface="+mn-ea"/>
              </a:rPr>
              <a:t>Bases</a:t>
            </a:r>
            <a:r>
              <a:rPr lang="en-US" sz="2400" dirty="0">
                <a:ln>
                  <a:solidFill>
                    <a:schemeClr val="tx2">
                      <a:lumMod val="60000"/>
                      <a:lumOff val="40000"/>
                    </a:schemeClr>
                  </a:solidFill>
                </a:ln>
                <a:effectLst>
                  <a:glow rad="101600">
                    <a:schemeClr val="tx2">
                      <a:lumMod val="60000"/>
                      <a:lumOff val="40000"/>
                      <a:alpha val="60000"/>
                    </a:schemeClr>
                  </a:glow>
                </a:effectLst>
                <a:latin typeface="+mn-lt"/>
                <a:ea typeface="+mn-ea"/>
              </a:rPr>
              <a:t> </a:t>
            </a:r>
            <a:r>
              <a:rPr lang="en-US" sz="2400" dirty="0">
                <a:latin typeface="+mn-lt"/>
                <a:ea typeface="+mn-ea"/>
              </a:rPr>
              <a:t>and Neutral Substances   </a:t>
            </a:r>
          </a:p>
        </p:txBody>
      </p:sp>
      <p:pic>
        <p:nvPicPr>
          <p:cNvPr id="33801" name="Picture 2" descr="http://singleinmy30s.files.wordpress.com/2010/09/detective.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2000" y="3305175"/>
            <a:ext cx="2524125" cy="35528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autoUpdateAnimBg="0"/>
      <p:bldP spid="717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914400" y="228600"/>
            <a:ext cx="1295400" cy="488950"/>
          </a:xfrm>
          <a:prstGeom prst="rect">
            <a:avLst/>
          </a:prstGeom>
          <a:noFill/>
          <a:ln w="9525">
            <a:noFill/>
            <a:miter lim="800000"/>
            <a:headEnd/>
            <a:tailEnd/>
          </a:ln>
        </p:spPr>
        <p:txBody>
          <a:bodyPr>
            <a:spAutoFit/>
          </a:bodyPr>
          <a:lstStyle/>
          <a:p>
            <a:pPr>
              <a:spcBef>
                <a:spcPct val="50000"/>
              </a:spcBef>
            </a:pPr>
            <a:r>
              <a:rPr lang="en-US" sz="2600" b="1" dirty="0">
                <a:solidFill>
                  <a:srgbClr val="CC3300"/>
                </a:solidFill>
                <a:latin typeface="Georgia" pitchFamily="18" charset="0"/>
              </a:rPr>
              <a:t>Acids</a:t>
            </a:r>
          </a:p>
        </p:txBody>
      </p:sp>
      <p:sp>
        <p:nvSpPr>
          <p:cNvPr id="34819" name="Text Box 3"/>
          <p:cNvSpPr txBox="1">
            <a:spLocks noChangeArrowheads="1"/>
          </p:cNvSpPr>
          <p:nvPr/>
        </p:nvSpPr>
        <p:spPr bwMode="auto">
          <a:xfrm>
            <a:off x="3962400" y="228600"/>
            <a:ext cx="1295400" cy="488950"/>
          </a:xfrm>
          <a:prstGeom prst="rect">
            <a:avLst/>
          </a:prstGeom>
          <a:noFill/>
          <a:ln w="9525">
            <a:noFill/>
            <a:miter lim="800000"/>
            <a:headEnd/>
            <a:tailEnd/>
          </a:ln>
        </p:spPr>
        <p:txBody>
          <a:bodyPr>
            <a:spAutoFit/>
          </a:bodyPr>
          <a:lstStyle/>
          <a:p>
            <a:pPr>
              <a:spcBef>
                <a:spcPct val="50000"/>
              </a:spcBef>
            </a:pPr>
            <a:r>
              <a:rPr lang="en-US" sz="2600" b="1" dirty="0">
                <a:solidFill>
                  <a:srgbClr val="3C57AC"/>
                </a:solidFill>
                <a:latin typeface="Georgia" pitchFamily="18" charset="0"/>
              </a:rPr>
              <a:t>Bases</a:t>
            </a:r>
          </a:p>
        </p:txBody>
      </p:sp>
      <p:sp>
        <p:nvSpPr>
          <p:cNvPr id="34820" name="Text Box 4"/>
          <p:cNvSpPr txBox="1">
            <a:spLocks noChangeArrowheads="1"/>
          </p:cNvSpPr>
          <p:nvPr/>
        </p:nvSpPr>
        <p:spPr bwMode="auto">
          <a:xfrm>
            <a:off x="6553200" y="180975"/>
            <a:ext cx="2286000" cy="885825"/>
          </a:xfrm>
          <a:prstGeom prst="rect">
            <a:avLst/>
          </a:prstGeom>
          <a:noFill/>
          <a:ln w="9525">
            <a:noFill/>
            <a:miter lim="800000"/>
            <a:headEnd/>
            <a:tailEnd/>
          </a:ln>
        </p:spPr>
        <p:txBody>
          <a:bodyPr>
            <a:spAutoFit/>
          </a:bodyPr>
          <a:lstStyle/>
          <a:p>
            <a:pPr>
              <a:spcBef>
                <a:spcPct val="50000"/>
              </a:spcBef>
            </a:pPr>
            <a:r>
              <a:rPr lang="en-US" sz="2600" b="1" dirty="0">
                <a:solidFill>
                  <a:srgbClr val="006600"/>
                </a:solidFill>
                <a:latin typeface="Georgia" pitchFamily="18" charset="0"/>
              </a:rPr>
              <a:t>Neutral Substances</a:t>
            </a:r>
          </a:p>
        </p:txBody>
      </p:sp>
      <p:sp>
        <p:nvSpPr>
          <p:cNvPr id="34821" name="Text Box 5"/>
          <p:cNvSpPr txBox="1">
            <a:spLocks noChangeArrowheads="1"/>
          </p:cNvSpPr>
          <p:nvPr/>
        </p:nvSpPr>
        <p:spPr bwMode="auto">
          <a:xfrm>
            <a:off x="152400" y="83820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2" name="Text Box 6"/>
          <p:cNvSpPr txBox="1">
            <a:spLocks noChangeArrowheads="1"/>
          </p:cNvSpPr>
          <p:nvPr/>
        </p:nvSpPr>
        <p:spPr bwMode="auto">
          <a:xfrm>
            <a:off x="152400" y="132715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3" name="Text Box 7"/>
          <p:cNvSpPr txBox="1">
            <a:spLocks noChangeArrowheads="1"/>
          </p:cNvSpPr>
          <p:nvPr/>
        </p:nvSpPr>
        <p:spPr bwMode="auto">
          <a:xfrm>
            <a:off x="152400" y="213360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4" name="Text Box 8"/>
          <p:cNvSpPr txBox="1">
            <a:spLocks noChangeArrowheads="1"/>
          </p:cNvSpPr>
          <p:nvPr/>
        </p:nvSpPr>
        <p:spPr bwMode="auto">
          <a:xfrm>
            <a:off x="152400" y="266700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5" name="Text Box 9"/>
          <p:cNvSpPr txBox="1">
            <a:spLocks noChangeArrowheads="1"/>
          </p:cNvSpPr>
          <p:nvPr/>
        </p:nvSpPr>
        <p:spPr bwMode="auto">
          <a:xfrm>
            <a:off x="152400" y="4602163"/>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6" name="Text Box 10"/>
          <p:cNvSpPr txBox="1">
            <a:spLocks noChangeArrowheads="1"/>
          </p:cNvSpPr>
          <p:nvPr/>
        </p:nvSpPr>
        <p:spPr bwMode="auto">
          <a:xfrm>
            <a:off x="152400" y="5518150"/>
            <a:ext cx="2667000" cy="488950"/>
          </a:xfrm>
          <a:prstGeom prst="rect">
            <a:avLst/>
          </a:prstGeom>
          <a:noFill/>
          <a:ln w="9525">
            <a:noFill/>
            <a:miter lim="800000"/>
            <a:headEnd/>
            <a:tailEnd/>
          </a:ln>
        </p:spPr>
        <p:txBody>
          <a:bodyPr>
            <a:spAutoFit/>
          </a:bodyPr>
          <a:lstStyle/>
          <a:p>
            <a:pPr>
              <a:spcBef>
                <a:spcPct val="50000"/>
              </a:spcBef>
              <a:buClr>
                <a:srgbClr val="CC3300"/>
              </a:buClr>
              <a:buFont typeface="Symbol" pitchFamily="18" charset="2"/>
              <a:buChar char="¨"/>
            </a:pPr>
            <a:r>
              <a:rPr lang="en-US" sz="2600" dirty="0">
                <a:solidFill>
                  <a:srgbClr val="090807"/>
                </a:solidFill>
                <a:latin typeface="Georgia" pitchFamily="18" charset="0"/>
              </a:rPr>
              <a:t> </a:t>
            </a:r>
          </a:p>
        </p:txBody>
      </p:sp>
      <p:sp>
        <p:nvSpPr>
          <p:cNvPr id="34827" name="Text Box 11"/>
          <p:cNvSpPr txBox="1">
            <a:spLocks noChangeArrowheads="1"/>
          </p:cNvSpPr>
          <p:nvPr/>
        </p:nvSpPr>
        <p:spPr bwMode="auto">
          <a:xfrm>
            <a:off x="3429000" y="86995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28" name="Text Box 12"/>
          <p:cNvSpPr txBox="1">
            <a:spLocks noChangeArrowheads="1"/>
          </p:cNvSpPr>
          <p:nvPr/>
        </p:nvSpPr>
        <p:spPr bwMode="auto">
          <a:xfrm>
            <a:off x="3429000" y="137160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29" name="Text Box 13"/>
          <p:cNvSpPr txBox="1">
            <a:spLocks noChangeArrowheads="1"/>
          </p:cNvSpPr>
          <p:nvPr/>
        </p:nvSpPr>
        <p:spPr bwMode="auto">
          <a:xfrm>
            <a:off x="3429000" y="213360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30" name="Text Box 14"/>
          <p:cNvSpPr txBox="1">
            <a:spLocks noChangeArrowheads="1"/>
          </p:cNvSpPr>
          <p:nvPr/>
        </p:nvSpPr>
        <p:spPr bwMode="auto">
          <a:xfrm>
            <a:off x="3429000" y="259080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31" name="Text Box 15"/>
          <p:cNvSpPr txBox="1">
            <a:spLocks noChangeArrowheads="1"/>
          </p:cNvSpPr>
          <p:nvPr/>
        </p:nvSpPr>
        <p:spPr bwMode="auto">
          <a:xfrm>
            <a:off x="3505200" y="5454650"/>
            <a:ext cx="2667000" cy="488950"/>
          </a:xfrm>
          <a:prstGeom prst="rect">
            <a:avLst/>
          </a:prstGeom>
          <a:noFill/>
          <a:ln w="9525">
            <a:noFill/>
            <a:miter lim="800000"/>
            <a:headEnd/>
            <a:tailEnd/>
          </a:ln>
        </p:spPr>
        <p:txBody>
          <a:bodyPr>
            <a:spAutoFit/>
          </a:bodyPr>
          <a:lstStyle/>
          <a:p>
            <a:pPr>
              <a:spcBef>
                <a:spcPct val="50000"/>
              </a:spcBef>
              <a:buClr>
                <a:srgbClr val="3C57AC"/>
              </a:buClr>
              <a:buFont typeface="Symbol" pitchFamily="18" charset="2"/>
              <a:buChar char="¨"/>
            </a:pPr>
            <a:r>
              <a:rPr lang="en-US" sz="2600" dirty="0">
                <a:solidFill>
                  <a:srgbClr val="090807"/>
                </a:solidFill>
                <a:latin typeface="Georgia" pitchFamily="18" charset="0"/>
              </a:rPr>
              <a:t> </a:t>
            </a:r>
          </a:p>
        </p:txBody>
      </p:sp>
      <p:sp>
        <p:nvSpPr>
          <p:cNvPr id="34832" name="Text Box 16"/>
          <p:cNvSpPr txBox="1">
            <a:spLocks noChangeArrowheads="1"/>
          </p:cNvSpPr>
          <p:nvPr/>
        </p:nvSpPr>
        <p:spPr bwMode="auto">
          <a:xfrm>
            <a:off x="6629400" y="5454650"/>
            <a:ext cx="914400" cy="488950"/>
          </a:xfrm>
          <a:prstGeom prst="rect">
            <a:avLst/>
          </a:prstGeom>
          <a:noFill/>
          <a:ln w="9525">
            <a:noFill/>
            <a:miter lim="800000"/>
            <a:headEnd/>
            <a:tailEnd/>
          </a:ln>
        </p:spPr>
        <p:txBody>
          <a:bodyPr>
            <a:spAutoFit/>
          </a:bodyPr>
          <a:lstStyle/>
          <a:p>
            <a:pPr>
              <a:spcBef>
                <a:spcPct val="50000"/>
              </a:spcBef>
              <a:buClr>
                <a:srgbClr val="006600"/>
              </a:buClr>
              <a:buFont typeface="Symbol" pitchFamily="18" charset="2"/>
              <a:buChar char="¨"/>
            </a:pPr>
            <a:r>
              <a:rPr lang="en-US" sz="2600" dirty="0">
                <a:solidFill>
                  <a:srgbClr val="090807"/>
                </a:solidFill>
                <a:latin typeface="Georgia" pitchFamily="18" charset="0"/>
              </a:rPr>
              <a:t> </a:t>
            </a:r>
          </a:p>
        </p:txBody>
      </p:sp>
      <p:sp>
        <p:nvSpPr>
          <p:cNvPr id="34833" name="Text Box 17"/>
          <p:cNvSpPr txBox="1">
            <a:spLocks noChangeArrowheads="1"/>
          </p:cNvSpPr>
          <p:nvPr/>
        </p:nvSpPr>
        <p:spPr bwMode="auto">
          <a:xfrm>
            <a:off x="6400800" y="1341438"/>
            <a:ext cx="1752600" cy="488950"/>
          </a:xfrm>
          <a:prstGeom prst="rect">
            <a:avLst/>
          </a:prstGeom>
          <a:noFill/>
          <a:ln w="9525">
            <a:noFill/>
            <a:miter lim="800000"/>
            <a:headEnd/>
            <a:tailEnd/>
          </a:ln>
        </p:spPr>
        <p:txBody>
          <a:bodyPr>
            <a:spAutoFit/>
          </a:bodyPr>
          <a:lstStyle/>
          <a:p>
            <a:pPr>
              <a:spcBef>
                <a:spcPct val="50000"/>
              </a:spcBef>
              <a:buClr>
                <a:srgbClr val="006600"/>
              </a:buClr>
              <a:buFont typeface="Symbol" pitchFamily="18" charset="2"/>
              <a:buChar char="¨"/>
            </a:pPr>
            <a:r>
              <a:rPr lang="en-US" sz="2600" dirty="0">
                <a:solidFill>
                  <a:srgbClr val="090807"/>
                </a:solidFill>
                <a:latin typeface="Georgia" pitchFamily="18" charset="0"/>
              </a:rPr>
              <a:t> </a:t>
            </a:r>
          </a:p>
        </p:txBody>
      </p:sp>
      <p:sp>
        <p:nvSpPr>
          <p:cNvPr id="34834" name="Text Box 18"/>
          <p:cNvSpPr txBox="1">
            <a:spLocks noChangeArrowheads="1"/>
          </p:cNvSpPr>
          <p:nvPr/>
        </p:nvSpPr>
        <p:spPr bwMode="auto">
          <a:xfrm>
            <a:off x="6629400" y="2590800"/>
            <a:ext cx="1752600" cy="488950"/>
          </a:xfrm>
          <a:prstGeom prst="rect">
            <a:avLst/>
          </a:prstGeom>
          <a:noFill/>
          <a:ln w="9525">
            <a:noFill/>
            <a:miter lim="800000"/>
            <a:headEnd/>
            <a:tailEnd/>
          </a:ln>
        </p:spPr>
        <p:txBody>
          <a:bodyPr>
            <a:spAutoFit/>
          </a:bodyPr>
          <a:lstStyle/>
          <a:p>
            <a:pPr>
              <a:spcBef>
                <a:spcPct val="50000"/>
              </a:spcBef>
              <a:buClr>
                <a:srgbClr val="006600"/>
              </a:buClr>
              <a:buFont typeface="Symbol" pitchFamily="18" charset="2"/>
              <a:buChar char="¨"/>
            </a:pPr>
            <a:r>
              <a:rPr lang="en-US" sz="2600" dirty="0">
                <a:solidFill>
                  <a:srgbClr val="090807"/>
                </a:solidFill>
                <a:latin typeface="Georgia" pitchFamily="18" charset="0"/>
              </a:rPr>
              <a:t> </a:t>
            </a:r>
          </a:p>
        </p:txBody>
      </p:sp>
      <p:sp>
        <p:nvSpPr>
          <p:cNvPr id="8211" name="Text Box 19"/>
          <p:cNvSpPr txBox="1">
            <a:spLocks noChangeArrowheads="1"/>
          </p:cNvSpPr>
          <p:nvPr/>
        </p:nvSpPr>
        <p:spPr bwMode="auto">
          <a:xfrm>
            <a:off x="457200" y="868363"/>
            <a:ext cx="2362200" cy="427037"/>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sour</a:t>
            </a:r>
            <a:endParaRPr lang="en-US" sz="2200" b="1" dirty="0">
              <a:solidFill>
                <a:srgbClr val="090807"/>
              </a:solidFill>
              <a:latin typeface="Georgia" pitchFamily="18" charset="0"/>
            </a:endParaRPr>
          </a:p>
        </p:txBody>
      </p:sp>
      <p:sp>
        <p:nvSpPr>
          <p:cNvPr id="8212" name="Text Box 20"/>
          <p:cNvSpPr txBox="1">
            <a:spLocks noChangeArrowheads="1"/>
          </p:cNvSpPr>
          <p:nvPr/>
        </p:nvSpPr>
        <p:spPr bwMode="auto">
          <a:xfrm>
            <a:off x="3733800" y="900113"/>
            <a:ext cx="2362200" cy="427037"/>
          </a:xfrm>
          <a:prstGeom prst="rect">
            <a:avLst/>
          </a:prstGeom>
          <a:noFill/>
          <a:ln w="9525">
            <a:noFill/>
            <a:miter lim="800000"/>
            <a:headEnd/>
            <a:tailEnd/>
          </a:ln>
        </p:spPr>
        <p:txBody>
          <a:bodyPr>
            <a:spAutoFit/>
          </a:bodyPr>
          <a:lstStyle/>
          <a:p>
            <a:pPr>
              <a:spcBef>
                <a:spcPct val="50000"/>
              </a:spcBef>
              <a:buClr>
                <a:srgbClr val="3C57AC"/>
              </a:buClr>
            </a:pPr>
            <a:r>
              <a:rPr lang="en-US" sz="2200" b="1" dirty="0">
                <a:solidFill>
                  <a:srgbClr val="000000"/>
                </a:solidFill>
                <a:latin typeface="Georgia" pitchFamily="18" charset="0"/>
              </a:rPr>
              <a:t>bitter</a:t>
            </a:r>
            <a:endParaRPr lang="en-US" sz="2200" dirty="0">
              <a:solidFill>
                <a:srgbClr val="090807"/>
              </a:solidFill>
              <a:latin typeface="Georgia" pitchFamily="18" charset="0"/>
            </a:endParaRPr>
          </a:p>
        </p:txBody>
      </p:sp>
      <p:sp>
        <p:nvSpPr>
          <p:cNvPr id="8213" name="Text Box 21"/>
          <p:cNvSpPr txBox="1">
            <a:spLocks noChangeArrowheads="1"/>
          </p:cNvSpPr>
          <p:nvPr/>
        </p:nvSpPr>
        <p:spPr bwMode="auto">
          <a:xfrm>
            <a:off x="457200" y="1357313"/>
            <a:ext cx="2362200" cy="427037"/>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electrolytes</a:t>
            </a:r>
            <a:r>
              <a:rPr lang="en-US" sz="2200" b="1" dirty="0">
                <a:solidFill>
                  <a:srgbClr val="090807"/>
                </a:solidFill>
                <a:latin typeface="Georgia" pitchFamily="18" charset="0"/>
              </a:rPr>
              <a:t> </a:t>
            </a:r>
          </a:p>
        </p:txBody>
      </p:sp>
      <p:sp>
        <p:nvSpPr>
          <p:cNvPr id="8214" name="Text Box 22"/>
          <p:cNvSpPr txBox="1">
            <a:spLocks noChangeArrowheads="1"/>
          </p:cNvSpPr>
          <p:nvPr/>
        </p:nvSpPr>
        <p:spPr bwMode="auto">
          <a:xfrm>
            <a:off x="3733800" y="1357313"/>
            <a:ext cx="2362200" cy="427037"/>
          </a:xfrm>
          <a:prstGeom prst="rect">
            <a:avLst/>
          </a:prstGeom>
          <a:noFill/>
          <a:ln w="9525">
            <a:noFill/>
            <a:miter lim="800000"/>
            <a:headEnd/>
            <a:tailEnd/>
          </a:ln>
        </p:spPr>
        <p:txBody>
          <a:bodyPr>
            <a:spAutoFit/>
          </a:bodyPr>
          <a:lstStyle/>
          <a:p>
            <a:pPr>
              <a:spcBef>
                <a:spcPct val="50000"/>
              </a:spcBef>
              <a:buClr>
                <a:srgbClr val="3C57AC"/>
              </a:buClr>
            </a:pPr>
            <a:r>
              <a:rPr lang="en-US" sz="2200" b="1" dirty="0">
                <a:solidFill>
                  <a:srgbClr val="000000"/>
                </a:solidFill>
                <a:latin typeface="Georgia" pitchFamily="18" charset="0"/>
              </a:rPr>
              <a:t>electrolytes</a:t>
            </a:r>
            <a:r>
              <a:rPr lang="en-US" sz="2200" b="1" dirty="0">
                <a:solidFill>
                  <a:srgbClr val="090807"/>
                </a:solidFill>
                <a:latin typeface="Georgia" pitchFamily="18" charset="0"/>
              </a:rPr>
              <a:t> </a:t>
            </a:r>
          </a:p>
        </p:txBody>
      </p:sp>
      <p:sp>
        <p:nvSpPr>
          <p:cNvPr id="8215" name="Text Box 23"/>
          <p:cNvSpPr txBox="1">
            <a:spLocks noChangeArrowheads="1"/>
          </p:cNvSpPr>
          <p:nvPr/>
        </p:nvSpPr>
        <p:spPr bwMode="auto">
          <a:xfrm>
            <a:off x="6705600" y="1371600"/>
            <a:ext cx="2438400" cy="1096963"/>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electrolytes,       non-electrolytes</a:t>
            </a:r>
            <a:r>
              <a:rPr lang="en-US" sz="2200" b="1" dirty="0">
                <a:solidFill>
                  <a:srgbClr val="090807"/>
                </a:solidFill>
                <a:latin typeface="Georgia" pitchFamily="18" charset="0"/>
              </a:rPr>
              <a:t> </a:t>
            </a:r>
          </a:p>
        </p:txBody>
      </p:sp>
      <p:sp>
        <p:nvSpPr>
          <p:cNvPr id="8216" name="Text Box 24"/>
          <p:cNvSpPr txBox="1">
            <a:spLocks noChangeArrowheads="1"/>
          </p:cNvSpPr>
          <p:nvPr/>
        </p:nvSpPr>
        <p:spPr bwMode="auto">
          <a:xfrm>
            <a:off x="1828800" y="2195513"/>
            <a:ext cx="1143000" cy="427037"/>
          </a:xfrm>
          <a:prstGeom prst="rect">
            <a:avLst/>
          </a:prstGeom>
          <a:noFill/>
          <a:ln w="9525">
            <a:noFill/>
            <a:miter lim="800000"/>
            <a:headEnd/>
            <a:tailEnd/>
          </a:ln>
          <a:effectLst/>
        </p:spPr>
        <p:txBody>
          <a:bodyPr>
            <a:spAutoFit/>
          </a:bodyPr>
          <a:lstStyle/>
          <a:p>
            <a:pPr fontAlgn="auto">
              <a:spcBef>
                <a:spcPct val="50000"/>
              </a:spcBef>
              <a:spcAft>
                <a:spcPts val="0"/>
              </a:spcAft>
              <a:buClr>
                <a:srgbClr val="CC3300"/>
              </a:buClr>
              <a:defRPr/>
            </a:pPr>
            <a:r>
              <a:rPr lang="en-US" sz="2200" b="1" dirty="0">
                <a:solidFill>
                  <a:schemeClr val="bg2">
                    <a:lumMod val="50000"/>
                  </a:schemeClr>
                </a:solidFill>
                <a:latin typeface="Georgia" pitchFamily="18" charset="0"/>
                <a:ea typeface="+mn-ea"/>
                <a:cs typeface="Times New Roman" pitchFamily="18" charset="0"/>
              </a:rPr>
              <a:t>bases</a:t>
            </a:r>
            <a:r>
              <a:rPr lang="en-US" sz="2200" b="1" dirty="0">
                <a:solidFill>
                  <a:schemeClr val="bg2">
                    <a:lumMod val="50000"/>
                  </a:schemeClr>
                </a:solidFill>
                <a:latin typeface="Georgia" pitchFamily="18" charset="0"/>
                <a:ea typeface="+mn-ea"/>
              </a:rPr>
              <a:t> </a:t>
            </a:r>
          </a:p>
        </p:txBody>
      </p:sp>
      <p:sp>
        <p:nvSpPr>
          <p:cNvPr id="8217" name="Text Box 25"/>
          <p:cNvSpPr txBox="1">
            <a:spLocks noChangeArrowheads="1"/>
          </p:cNvSpPr>
          <p:nvPr/>
        </p:nvSpPr>
        <p:spPr bwMode="auto">
          <a:xfrm>
            <a:off x="5105400" y="2165350"/>
            <a:ext cx="1066800" cy="427038"/>
          </a:xfrm>
          <a:prstGeom prst="rect">
            <a:avLst/>
          </a:prstGeom>
          <a:noFill/>
          <a:ln w="9525">
            <a:noFill/>
            <a:miter lim="800000"/>
            <a:headEnd/>
            <a:tailEnd/>
          </a:ln>
        </p:spPr>
        <p:txBody>
          <a:bodyPr>
            <a:spAutoFit/>
          </a:bodyPr>
          <a:lstStyle/>
          <a:p>
            <a:pPr>
              <a:spcBef>
                <a:spcPct val="50000"/>
              </a:spcBef>
              <a:buClr>
                <a:srgbClr val="3C57AC"/>
              </a:buClr>
            </a:pPr>
            <a:r>
              <a:rPr lang="en-US" sz="2200" b="1" dirty="0">
                <a:solidFill>
                  <a:srgbClr val="FF0000"/>
                </a:solidFill>
                <a:latin typeface="Georgia" pitchFamily="18" charset="0"/>
              </a:rPr>
              <a:t>acids</a:t>
            </a:r>
          </a:p>
        </p:txBody>
      </p:sp>
      <p:sp>
        <p:nvSpPr>
          <p:cNvPr id="8218" name="Text Box 26"/>
          <p:cNvSpPr txBox="1">
            <a:spLocks noChangeArrowheads="1"/>
          </p:cNvSpPr>
          <p:nvPr/>
        </p:nvSpPr>
        <p:spPr bwMode="auto">
          <a:xfrm>
            <a:off x="1752600" y="2698750"/>
            <a:ext cx="1905000" cy="427038"/>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indicators </a:t>
            </a:r>
          </a:p>
        </p:txBody>
      </p:sp>
      <p:sp>
        <p:nvSpPr>
          <p:cNvPr id="8219" name="Text Box 27"/>
          <p:cNvSpPr txBox="1">
            <a:spLocks noChangeArrowheads="1"/>
          </p:cNvSpPr>
          <p:nvPr/>
        </p:nvSpPr>
        <p:spPr bwMode="auto">
          <a:xfrm>
            <a:off x="5029200" y="2622550"/>
            <a:ext cx="1828800" cy="427038"/>
          </a:xfrm>
          <a:prstGeom prst="rect">
            <a:avLst/>
          </a:prstGeom>
          <a:noFill/>
          <a:ln w="9525">
            <a:noFill/>
            <a:miter lim="800000"/>
            <a:headEnd/>
            <a:tailEnd/>
          </a:ln>
        </p:spPr>
        <p:txBody>
          <a:bodyPr>
            <a:spAutoFit/>
          </a:bodyPr>
          <a:lstStyle/>
          <a:p>
            <a:pPr>
              <a:spcBef>
                <a:spcPct val="50000"/>
              </a:spcBef>
              <a:buClr>
                <a:srgbClr val="3C57AC"/>
              </a:buClr>
            </a:pPr>
            <a:r>
              <a:rPr lang="en-US" sz="2200" b="1" dirty="0">
                <a:solidFill>
                  <a:srgbClr val="000000"/>
                </a:solidFill>
                <a:latin typeface="Georgia" pitchFamily="18" charset="0"/>
              </a:rPr>
              <a:t>indicators </a:t>
            </a:r>
          </a:p>
        </p:txBody>
      </p:sp>
      <p:sp>
        <p:nvSpPr>
          <p:cNvPr id="8220" name="Text Box 28"/>
          <p:cNvSpPr txBox="1">
            <a:spLocks noChangeArrowheads="1"/>
          </p:cNvSpPr>
          <p:nvPr/>
        </p:nvSpPr>
        <p:spPr bwMode="auto">
          <a:xfrm>
            <a:off x="6934200" y="2622550"/>
            <a:ext cx="1676400" cy="427038"/>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do not</a:t>
            </a:r>
            <a:endParaRPr lang="en-US" sz="2200" dirty="0">
              <a:solidFill>
                <a:srgbClr val="000000"/>
              </a:solidFill>
              <a:latin typeface="Georgia" pitchFamily="18" charset="0"/>
            </a:endParaRPr>
          </a:p>
        </p:txBody>
      </p:sp>
      <p:sp>
        <p:nvSpPr>
          <p:cNvPr id="8221" name="Text Box 29"/>
          <p:cNvSpPr txBox="1">
            <a:spLocks noChangeArrowheads="1"/>
          </p:cNvSpPr>
          <p:nvPr/>
        </p:nvSpPr>
        <p:spPr bwMode="auto">
          <a:xfrm>
            <a:off x="2133600" y="4983163"/>
            <a:ext cx="1219200" cy="427037"/>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H</a:t>
            </a:r>
            <a:r>
              <a:rPr lang="en-US" sz="2200" b="1" baseline="-30000" dirty="0">
                <a:solidFill>
                  <a:srgbClr val="000000"/>
                </a:solidFill>
                <a:latin typeface="Georgia" pitchFamily="18" charset="0"/>
              </a:rPr>
              <a:t>2(g)</a:t>
            </a:r>
            <a:r>
              <a:rPr lang="en-US" sz="2200" b="1" dirty="0">
                <a:solidFill>
                  <a:srgbClr val="000000"/>
                </a:solidFill>
                <a:latin typeface="Georgia" pitchFamily="18" charset="0"/>
              </a:rPr>
              <a:t> </a:t>
            </a:r>
          </a:p>
        </p:txBody>
      </p:sp>
      <p:sp>
        <p:nvSpPr>
          <p:cNvPr id="34846" name="Text Box 30"/>
          <p:cNvSpPr txBox="1">
            <a:spLocks noChangeArrowheads="1"/>
          </p:cNvSpPr>
          <p:nvPr/>
        </p:nvSpPr>
        <p:spPr bwMode="auto">
          <a:xfrm>
            <a:off x="228600" y="5943600"/>
            <a:ext cx="819150" cy="427038"/>
          </a:xfrm>
          <a:prstGeom prst="rect">
            <a:avLst/>
          </a:prstGeom>
          <a:noFill/>
          <a:ln w="9525">
            <a:noFill/>
            <a:miter lim="800000"/>
            <a:headEnd/>
            <a:tailEnd/>
          </a:ln>
        </p:spPr>
        <p:txBody>
          <a:bodyPr>
            <a:spAutoFit/>
          </a:bodyPr>
          <a:lstStyle/>
          <a:p>
            <a:pPr>
              <a:spcBef>
                <a:spcPct val="50000"/>
              </a:spcBef>
              <a:buClr>
                <a:srgbClr val="006600"/>
              </a:buClr>
            </a:pPr>
            <a:r>
              <a:rPr lang="en-US" sz="2200" dirty="0">
                <a:solidFill>
                  <a:srgbClr val="090807"/>
                </a:solidFill>
                <a:latin typeface="Georgia" pitchFamily="18" charset="0"/>
              </a:rPr>
              <a:t>eg)</a:t>
            </a:r>
          </a:p>
        </p:txBody>
      </p:sp>
      <p:sp>
        <p:nvSpPr>
          <p:cNvPr id="8223" name="Text Box 31"/>
          <p:cNvSpPr txBox="1">
            <a:spLocks noChangeArrowheads="1"/>
          </p:cNvSpPr>
          <p:nvPr/>
        </p:nvSpPr>
        <p:spPr bwMode="auto">
          <a:xfrm>
            <a:off x="685800" y="5943600"/>
            <a:ext cx="2819400" cy="762000"/>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HCl(aq), H</a:t>
            </a:r>
            <a:r>
              <a:rPr lang="en-US" sz="2200" b="1" baseline="-30000" dirty="0">
                <a:solidFill>
                  <a:srgbClr val="000000"/>
                </a:solidFill>
                <a:latin typeface="Georgia" pitchFamily="18" charset="0"/>
              </a:rPr>
              <a:t>2</a:t>
            </a:r>
            <a:r>
              <a:rPr lang="en-US" sz="2200" b="1" dirty="0">
                <a:solidFill>
                  <a:srgbClr val="000000"/>
                </a:solidFill>
                <a:latin typeface="Georgia" pitchFamily="18" charset="0"/>
              </a:rPr>
              <a:t>SO</a:t>
            </a:r>
            <a:r>
              <a:rPr lang="en-US" sz="2200" b="1" baseline="-30000" dirty="0">
                <a:solidFill>
                  <a:srgbClr val="000000"/>
                </a:solidFill>
                <a:latin typeface="Georgia" pitchFamily="18" charset="0"/>
              </a:rPr>
              <a:t>4</a:t>
            </a:r>
            <a:r>
              <a:rPr lang="en-US" sz="2200" b="1" dirty="0">
                <a:solidFill>
                  <a:srgbClr val="000000"/>
                </a:solidFill>
                <a:latin typeface="Georgia" pitchFamily="18" charset="0"/>
              </a:rPr>
              <a:t>(aq) </a:t>
            </a:r>
          </a:p>
        </p:txBody>
      </p:sp>
      <p:sp>
        <p:nvSpPr>
          <p:cNvPr id="34848" name="Text Box 32"/>
          <p:cNvSpPr txBox="1">
            <a:spLocks noChangeArrowheads="1"/>
          </p:cNvSpPr>
          <p:nvPr/>
        </p:nvSpPr>
        <p:spPr bwMode="auto">
          <a:xfrm>
            <a:off x="6553200" y="5943600"/>
            <a:ext cx="685800" cy="427038"/>
          </a:xfrm>
          <a:prstGeom prst="rect">
            <a:avLst/>
          </a:prstGeom>
          <a:noFill/>
          <a:ln w="9525">
            <a:noFill/>
            <a:miter lim="800000"/>
            <a:headEnd/>
            <a:tailEnd/>
          </a:ln>
        </p:spPr>
        <p:txBody>
          <a:bodyPr>
            <a:spAutoFit/>
          </a:bodyPr>
          <a:lstStyle/>
          <a:p>
            <a:pPr>
              <a:spcBef>
                <a:spcPct val="50000"/>
              </a:spcBef>
              <a:buClr>
                <a:srgbClr val="006600"/>
              </a:buClr>
            </a:pPr>
            <a:r>
              <a:rPr lang="en-US" sz="2200" dirty="0">
                <a:solidFill>
                  <a:srgbClr val="090807"/>
                </a:solidFill>
                <a:latin typeface="Georgia" pitchFamily="18" charset="0"/>
              </a:rPr>
              <a:t>eg)</a:t>
            </a:r>
          </a:p>
        </p:txBody>
      </p:sp>
      <p:sp>
        <p:nvSpPr>
          <p:cNvPr id="8225" name="Text Box 33"/>
          <p:cNvSpPr txBox="1">
            <a:spLocks noChangeArrowheads="1"/>
          </p:cNvSpPr>
          <p:nvPr/>
        </p:nvSpPr>
        <p:spPr bwMode="auto">
          <a:xfrm>
            <a:off x="7010400" y="5989638"/>
            <a:ext cx="2133600" cy="762000"/>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NaCl(aq), Pb(NO</a:t>
            </a:r>
            <a:r>
              <a:rPr lang="en-US" sz="2200" b="1" baseline="-30000" dirty="0">
                <a:solidFill>
                  <a:srgbClr val="000000"/>
                </a:solidFill>
                <a:latin typeface="Georgia" pitchFamily="18" charset="0"/>
              </a:rPr>
              <a:t>3</a:t>
            </a:r>
            <a:r>
              <a:rPr lang="en-US" sz="2200" b="1" dirty="0">
                <a:solidFill>
                  <a:srgbClr val="000000"/>
                </a:solidFill>
                <a:latin typeface="Georgia" pitchFamily="18" charset="0"/>
              </a:rPr>
              <a:t>)</a:t>
            </a:r>
            <a:r>
              <a:rPr lang="en-US" sz="2200" b="1" baseline="-30000" dirty="0">
                <a:solidFill>
                  <a:srgbClr val="000000"/>
                </a:solidFill>
                <a:latin typeface="Georgia" pitchFamily="18" charset="0"/>
              </a:rPr>
              <a:t>2</a:t>
            </a:r>
            <a:r>
              <a:rPr lang="en-US" sz="2200" b="1" dirty="0">
                <a:solidFill>
                  <a:srgbClr val="000000"/>
                </a:solidFill>
                <a:latin typeface="Georgia" pitchFamily="18" charset="0"/>
              </a:rPr>
              <a:t>(aq) </a:t>
            </a:r>
          </a:p>
        </p:txBody>
      </p:sp>
      <p:sp>
        <p:nvSpPr>
          <p:cNvPr id="34850" name="Text Box 34"/>
          <p:cNvSpPr txBox="1">
            <a:spLocks noChangeArrowheads="1"/>
          </p:cNvSpPr>
          <p:nvPr/>
        </p:nvSpPr>
        <p:spPr bwMode="auto">
          <a:xfrm>
            <a:off x="3657600" y="5973763"/>
            <a:ext cx="685800" cy="427037"/>
          </a:xfrm>
          <a:prstGeom prst="rect">
            <a:avLst/>
          </a:prstGeom>
          <a:noFill/>
          <a:ln w="9525">
            <a:noFill/>
            <a:miter lim="800000"/>
            <a:headEnd/>
            <a:tailEnd/>
          </a:ln>
        </p:spPr>
        <p:txBody>
          <a:bodyPr>
            <a:spAutoFit/>
          </a:bodyPr>
          <a:lstStyle/>
          <a:p>
            <a:pPr>
              <a:spcBef>
                <a:spcPct val="50000"/>
              </a:spcBef>
              <a:buClr>
                <a:srgbClr val="006600"/>
              </a:buClr>
            </a:pPr>
            <a:r>
              <a:rPr lang="en-US" sz="2200" dirty="0">
                <a:solidFill>
                  <a:srgbClr val="090807"/>
                </a:solidFill>
                <a:latin typeface="Georgia" pitchFamily="18" charset="0"/>
              </a:rPr>
              <a:t>eg)</a:t>
            </a:r>
          </a:p>
        </p:txBody>
      </p:sp>
      <p:sp>
        <p:nvSpPr>
          <p:cNvPr id="8227" name="Text Box 35"/>
          <p:cNvSpPr txBox="1">
            <a:spLocks noChangeArrowheads="1"/>
          </p:cNvSpPr>
          <p:nvPr/>
        </p:nvSpPr>
        <p:spPr bwMode="auto">
          <a:xfrm>
            <a:off x="4191000" y="5973763"/>
            <a:ext cx="2362200" cy="762000"/>
          </a:xfrm>
          <a:prstGeom prst="rect">
            <a:avLst/>
          </a:prstGeom>
          <a:noFill/>
          <a:ln w="9525">
            <a:noFill/>
            <a:miter lim="800000"/>
            <a:headEnd/>
            <a:tailEnd/>
          </a:ln>
        </p:spPr>
        <p:txBody>
          <a:bodyPr>
            <a:spAutoFit/>
          </a:bodyPr>
          <a:lstStyle/>
          <a:p>
            <a:pPr>
              <a:spcBef>
                <a:spcPct val="50000"/>
              </a:spcBef>
              <a:buClr>
                <a:srgbClr val="006600"/>
              </a:buClr>
            </a:pPr>
            <a:r>
              <a:rPr lang="en-US" sz="2200" b="1" dirty="0">
                <a:solidFill>
                  <a:srgbClr val="000000"/>
                </a:solidFill>
                <a:latin typeface="Georgia" pitchFamily="18" charset="0"/>
              </a:rPr>
              <a:t>Ba(OH)</a:t>
            </a:r>
            <a:r>
              <a:rPr lang="en-US" sz="2200" b="1" baseline="-30000" dirty="0">
                <a:solidFill>
                  <a:srgbClr val="000000"/>
                </a:solidFill>
                <a:latin typeface="Georgia" pitchFamily="18" charset="0"/>
              </a:rPr>
              <a:t>2</a:t>
            </a:r>
            <a:r>
              <a:rPr lang="en-US" sz="2200" b="1" dirty="0">
                <a:solidFill>
                  <a:srgbClr val="000000"/>
                </a:solidFill>
                <a:latin typeface="Georgia" pitchFamily="18" charset="0"/>
              </a:rPr>
              <a:t>(aq) NH</a:t>
            </a:r>
            <a:r>
              <a:rPr lang="en-US" sz="2200" b="1" baseline="-30000" dirty="0">
                <a:solidFill>
                  <a:srgbClr val="000000"/>
                </a:solidFill>
                <a:latin typeface="Georgia" pitchFamily="18" charset="0"/>
              </a:rPr>
              <a:t>3</a:t>
            </a:r>
            <a:r>
              <a:rPr lang="en-US" sz="2200" b="1" dirty="0">
                <a:solidFill>
                  <a:srgbClr val="000000"/>
                </a:solidFill>
                <a:latin typeface="Georgia" pitchFamily="18" charset="0"/>
              </a:rPr>
              <a:t>(aq) </a:t>
            </a:r>
          </a:p>
        </p:txBody>
      </p:sp>
      <p:sp>
        <p:nvSpPr>
          <p:cNvPr id="8228" name="Text Box 36"/>
          <p:cNvSpPr txBox="1">
            <a:spLocks noChangeArrowheads="1"/>
          </p:cNvSpPr>
          <p:nvPr/>
        </p:nvSpPr>
        <p:spPr bwMode="auto">
          <a:xfrm>
            <a:off x="457200" y="5549900"/>
            <a:ext cx="2743200" cy="427038"/>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         less than 7</a:t>
            </a:r>
            <a:r>
              <a:rPr lang="en-US" sz="2200" b="1" dirty="0">
                <a:solidFill>
                  <a:srgbClr val="090807"/>
                </a:solidFill>
                <a:latin typeface="Georgia" pitchFamily="18" charset="0"/>
              </a:rPr>
              <a:t> </a:t>
            </a:r>
          </a:p>
        </p:txBody>
      </p:sp>
      <p:sp>
        <p:nvSpPr>
          <p:cNvPr id="8229" name="Text Box 37"/>
          <p:cNvSpPr txBox="1">
            <a:spLocks noChangeArrowheads="1"/>
          </p:cNvSpPr>
          <p:nvPr/>
        </p:nvSpPr>
        <p:spPr bwMode="auto">
          <a:xfrm>
            <a:off x="3810000" y="5486400"/>
            <a:ext cx="2971800" cy="427038"/>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       greater than  7</a:t>
            </a:r>
            <a:r>
              <a:rPr lang="en-US" sz="2200" b="1" dirty="0">
                <a:solidFill>
                  <a:srgbClr val="090807"/>
                </a:solidFill>
                <a:latin typeface="Georgia" pitchFamily="18" charset="0"/>
              </a:rPr>
              <a:t> </a:t>
            </a:r>
          </a:p>
        </p:txBody>
      </p:sp>
      <p:sp>
        <p:nvSpPr>
          <p:cNvPr id="8230" name="Text Box 38"/>
          <p:cNvSpPr txBox="1">
            <a:spLocks noChangeArrowheads="1"/>
          </p:cNvSpPr>
          <p:nvPr/>
        </p:nvSpPr>
        <p:spPr bwMode="auto">
          <a:xfrm>
            <a:off x="7010400" y="5499100"/>
            <a:ext cx="1676400" cy="427038"/>
          </a:xfrm>
          <a:prstGeom prst="rect">
            <a:avLst/>
          </a:prstGeom>
          <a:noFill/>
          <a:ln w="9525">
            <a:noFill/>
            <a:miter lim="800000"/>
            <a:headEnd/>
            <a:tailEnd/>
          </a:ln>
        </p:spPr>
        <p:txBody>
          <a:bodyPr>
            <a:spAutoFit/>
          </a:bodyPr>
          <a:lstStyle/>
          <a:p>
            <a:pPr>
              <a:spcBef>
                <a:spcPct val="50000"/>
              </a:spcBef>
              <a:buClr>
                <a:srgbClr val="CC3300"/>
              </a:buClr>
            </a:pPr>
            <a:r>
              <a:rPr lang="en-US" sz="2200" b="1" dirty="0">
                <a:solidFill>
                  <a:srgbClr val="000000"/>
                </a:solidFill>
                <a:latin typeface="Georgia" pitchFamily="18" charset="0"/>
              </a:rPr>
              <a:t>       of 7</a:t>
            </a:r>
            <a:r>
              <a:rPr lang="en-US" sz="2200" b="1" dirty="0">
                <a:solidFill>
                  <a:srgbClr val="090807"/>
                </a:solidFill>
                <a:latin typeface="Georgia" pitchFamily="18" charset="0"/>
              </a:rPr>
              <a:t> </a:t>
            </a:r>
          </a:p>
        </p:txBody>
      </p:sp>
      <p:sp>
        <p:nvSpPr>
          <p:cNvPr id="34855" name="Text Box 39"/>
          <p:cNvSpPr txBox="1">
            <a:spLocks noChangeArrowheads="1"/>
          </p:cNvSpPr>
          <p:nvPr/>
        </p:nvSpPr>
        <p:spPr bwMode="auto">
          <a:xfrm>
            <a:off x="304800" y="31559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litmus - </a:t>
            </a:r>
          </a:p>
        </p:txBody>
      </p:sp>
      <p:sp>
        <p:nvSpPr>
          <p:cNvPr id="34856" name="Text Box 40"/>
          <p:cNvSpPr txBox="1">
            <a:spLocks noChangeArrowheads="1"/>
          </p:cNvSpPr>
          <p:nvPr/>
        </p:nvSpPr>
        <p:spPr bwMode="auto">
          <a:xfrm>
            <a:off x="3657600" y="31559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litmus - </a:t>
            </a:r>
          </a:p>
        </p:txBody>
      </p:sp>
      <p:sp>
        <p:nvSpPr>
          <p:cNvPr id="34857" name="Text Box 41"/>
          <p:cNvSpPr txBox="1">
            <a:spLocks noChangeArrowheads="1"/>
          </p:cNvSpPr>
          <p:nvPr/>
        </p:nvSpPr>
        <p:spPr bwMode="auto">
          <a:xfrm>
            <a:off x="304800" y="3460750"/>
            <a:ext cx="28956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bromothymol blue - </a:t>
            </a:r>
          </a:p>
        </p:txBody>
      </p:sp>
      <p:sp>
        <p:nvSpPr>
          <p:cNvPr id="34858" name="Text Box 42"/>
          <p:cNvSpPr txBox="1">
            <a:spLocks noChangeArrowheads="1"/>
          </p:cNvSpPr>
          <p:nvPr/>
        </p:nvSpPr>
        <p:spPr bwMode="auto">
          <a:xfrm>
            <a:off x="3657600" y="3460750"/>
            <a:ext cx="26670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bromothymol blue - </a:t>
            </a:r>
          </a:p>
        </p:txBody>
      </p:sp>
      <p:sp>
        <p:nvSpPr>
          <p:cNvPr id="8235" name="Text Box 43"/>
          <p:cNvSpPr txBox="1">
            <a:spLocks noChangeArrowheads="1"/>
          </p:cNvSpPr>
          <p:nvPr/>
        </p:nvSpPr>
        <p:spPr bwMode="auto">
          <a:xfrm>
            <a:off x="1371600" y="31559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CC3300"/>
                </a:solidFill>
                <a:latin typeface="Georgia" pitchFamily="18" charset="0"/>
              </a:rPr>
              <a:t>red </a:t>
            </a:r>
          </a:p>
        </p:txBody>
      </p:sp>
      <p:sp>
        <p:nvSpPr>
          <p:cNvPr id="8236" name="Text Box 44"/>
          <p:cNvSpPr txBox="1">
            <a:spLocks noChangeArrowheads="1"/>
          </p:cNvSpPr>
          <p:nvPr/>
        </p:nvSpPr>
        <p:spPr bwMode="auto">
          <a:xfrm>
            <a:off x="4724400" y="31559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3C57AC"/>
                </a:solidFill>
                <a:latin typeface="Georgia" pitchFamily="18" charset="0"/>
              </a:rPr>
              <a:t>blue </a:t>
            </a:r>
          </a:p>
        </p:txBody>
      </p:sp>
      <p:sp>
        <p:nvSpPr>
          <p:cNvPr id="8237" name="Text Box 45"/>
          <p:cNvSpPr txBox="1">
            <a:spLocks noChangeArrowheads="1"/>
          </p:cNvSpPr>
          <p:nvPr/>
        </p:nvSpPr>
        <p:spPr bwMode="auto">
          <a:xfrm>
            <a:off x="6019800" y="34607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3C57AC"/>
                </a:solidFill>
                <a:latin typeface="Georgia" pitchFamily="18" charset="0"/>
              </a:rPr>
              <a:t>blue </a:t>
            </a:r>
          </a:p>
        </p:txBody>
      </p:sp>
      <p:sp>
        <p:nvSpPr>
          <p:cNvPr id="8238" name="Text Box 46"/>
          <p:cNvSpPr txBox="1">
            <a:spLocks noChangeArrowheads="1"/>
          </p:cNvSpPr>
          <p:nvPr/>
        </p:nvSpPr>
        <p:spPr bwMode="auto">
          <a:xfrm>
            <a:off x="2667000" y="3460750"/>
            <a:ext cx="1219200" cy="366713"/>
          </a:xfrm>
          <a:prstGeom prst="rect">
            <a:avLst/>
          </a:prstGeom>
          <a:noFill/>
          <a:ln w="9525">
            <a:noFill/>
            <a:miter lim="800000"/>
            <a:headEnd/>
            <a:tailEnd/>
          </a:ln>
        </p:spPr>
        <p:txBody>
          <a:bodyPr>
            <a:spAutoFit/>
          </a:bodyPr>
          <a:lstStyle/>
          <a:p>
            <a:pPr>
              <a:spcBef>
                <a:spcPct val="50000"/>
              </a:spcBef>
            </a:pPr>
            <a:r>
              <a:rPr lang="en-US" b="1" dirty="0">
                <a:solidFill>
                  <a:srgbClr val="FFFF00"/>
                </a:solidFill>
                <a:latin typeface="Georgia" pitchFamily="18" charset="0"/>
              </a:rPr>
              <a:t>yellow</a:t>
            </a:r>
            <a:r>
              <a:rPr lang="en-US" b="1" dirty="0">
                <a:solidFill>
                  <a:schemeClr val="accent2"/>
                </a:solidFill>
                <a:latin typeface="Georgia" pitchFamily="18" charset="0"/>
              </a:rPr>
              <a:t> </a:t>
            </a:r>
          </a:p>
        </p:txBody>
      </p:sp>
      <p:sp>
        <p:nvSpPr>
          <p:cNvPr id="34863" name="Rectangle 47"/>
          <p:cNvSpPr>
            <a:spLocks noChangeArrowheads="1"/>
          </p:cNvSpPr>
          <p:nvPr/>
        </p:nvSpPr>
        <p:spPr bwMode="auto">
          <a:xfrm>
            <a:off x="1219200" y="869950"/>
            <a:ext cx="774700"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taste</a:t>
            </a:r>
          </a:p>
        </p:txBody>
      </p:sp>
      <p:sp>
        <p:nvSpPr>
          <p:cNvPr id="34864" name="Rectangle 48"/>
          <p:cNvSpPr>
            <a:spLocks noChangeArrowheads="1"/>
          </p:cNvSpPr>
          <p:nvPr/>
        </p:nvSpPr>
        <p:spPr bwMode="auto">
          <a:xfrm>
            <a:off x="4724400" y="900113"/>
            <a:ext cx="774700" cy="427037"/>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taste</a:t>
            </a:r>
          </a:p>
        </p:txBody>
      </p:sp>
      <p:sp>
        <p:nvSpPr>
          <p:cNvPr id="34865" name="Rectangle 49"/>
          <p:cNvSpPr>
            <a:spLocks noChangeArrowheads="1"/>
          </p:cNvSpPr>
          <p:nvPr/>
        </p:nvSpPr>
        <p:spPr bwMode="auto">
          <a:xfrm>
            <a:off x="381000" y="2195513"/>
            <a:ext cx="1417638" cy="427037"/>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neutralize</a:t>
            </a:r>
          </a:p>
        </p:txBody>
      </p:sp>
      <p:sp>
        <p:nvSpPr>
          <p:cNvPr id="34866" name="Rectangle 50"/>
          <p:cNvSpPr>
            <a:spLocks noChangeArrowheads="1"/>
          </p:cNvSpPr>
          <p:nvPr/>
        </p:nvSpPr>
        <p:spPr bwMode="auto">
          <a:xfrm>
            <a:off x="3733800" y="2165350"/>
            <a:ext cx="1417638"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neutralize</a:t>
            </a:r>
          </a:p>
        </p:txBody>
      </p:sp>
      <p:sp>
        <p:nvSpPr>
          <p:cNvPr id="34867" name="Rectangle 51"/>
          <p:cNvSpPr>
            <a:spLocks noChangeArrowheads="1"/>
          </p:cNvSpPr>
          <p:nvPr/>
        </p:nvSpPr>
        <p:spPr bwMode="auto">
          <a:xfrm>
            <a:off x="381000" y="2698750"/>
            <a:ext cx="1412875"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react with</a:t>
            </a:r>
          </a:p>
        </p:txBody>
      </p:sp>
      <p:sp>
        <p:nvSpPr>
          <p:cNvPr id="34868" name="Rectangle 52"/>
          <p:cNvSpPr>
            <a:spLocks noChangeArrowheads="1"/>
          </p:cNvSpPr>
          <p:nvPr/>
        </p:nvSpPr>
        <p:spPr bwMode="auto">
          <a:xfrm>
            <a:off x="3733800" y="2622550"/>
            <a:ext cx="1412875"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react with</a:t>
            </a:r>
          </a:p>
        </p:txBody>
      </p:sp>
      <p:sp>
        <p:nvSpPr>
          <p:cNvPr id="34869" name="Rectangle 53"/>
          <p:cNvSpPr>
            <a:spLocks noChangeArrowheads="1"/>
          </p:cNvSpPr>
          <p:nvPr/>
        </p:nvSpPr>
        <p:spPr bwMode="auto">
          <a:xfrm>
            <a:off x="533400" y="4632325"/>
            <a:ext cx="2895600" cy="762000"/>
          </a:xfrm>
          <a:prstGeom prst="rect">
            <a:avLst/>
          </a:prstGeom>
          <a:noFill/>
          <a:ln w="9525">
            <a:noFill/>
            <a:miter lim="800000"/>
            <a:headEnd/>
            <a:tailEnd/>
          </a:ln>
        </p:spPr>
        <p:txBody>
          <a:bodyPr>
            <a:spAutoFit/>
          </a:bodyPr>
          <a:lstStyle/>
          <a:p>
            <a:r>
              <a:rPr lang="en-US" sz="2200" dirty="0">
                <a:solidFill>
                  <a:srgbClr val="000000"/>
                </a:solidFill>
                <a:latin typeface="Georgia" pitchFamily="18" charset="0"/>
              </a:rPr>
              <a:t>react with                   to produce</a:t>
            </a:r>
          </a:p>
        </p:txBody>
      </p:sp>
      <p:sp>
        <p:nvSpPr>
          <p:cNvPr id="8246" name="Rectangle 54"/>
          <p:cNvSpPr>
            <a:spLocks noChangeArrowheads="1"/>
          </p:cNvSpPr>
          <p:nvPr/>
        </p:nvSpPr>
        <p:spPr bwMode="auto">
          <a:xfrm>
            <a:off x="1905000" y="4648200"/>
            <a:ext cx="1146175" cy="427038"/>
          </a:xfrm>
          <a:prstGeom prst="rect">
            <a:avLst/>
          </a:prstGeom>
          <a:noFill/>
          <a:ln w="9525">
            <a:noFill/>
            <a:miter lim="800000"/>
            <a:headEnd/>
            <a:tailEnd/>
          </a:ln>
        </p:spPr>
        <p:txBody>
          <a:bodyPr wrap="none">
            <a:spAutoFit/>
          </a:bodyPr>
          <a:lstStyle/>
          <a:p>
            <a:r>
              <a:rPr lang="en-US" sz="2200" b="1" dirty="0">
                <a:solidFill>
                  <a:srgbClr val="000000"/>
                </a:solidFill>
                <a:latin typeface="Georgia" pitchFamily="18" charset="0"/>
              </a:rPr>
              <a:t>metals</a:t>
            </a:r>
          </a:p>
        </p:txBody>
      </p:sp>
      <p:sp>
        <p:nvSpPr>
          <p:cNvPr id="34871" name="Text Box 55"/>
          <p:cNvSpPr txBox="1">
            <a:spLocks noChangeArrowheads="1"/>
          </p:cNvSpPr>
          <p:nvPr/>
        </p:nvSpPr>
        <p:spPr bwMode="auto">
          <a:xfrm>
            <a:off x="0" y="3810000"/>
            <a:ext cx="2895600" cy="366713"/>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phenolphthalein - </a:t>
            </a:r>
          </a:p>
        </p:txBody>
      </p:sp>
      <p:sp>
        <p:nvSpPr>
          <p:cNvPr id="34872" name="Text Box 56"/>
          <p:cNvSpPr txBox="1">
            <a:spLocks noChangeArrowheads="1"/>
          </p:cNvSpPr>
          <p:nvPr/>
        </p:nvSpPr>
        <p:spPr bwMode="auto">
          <a:xfrm>
            <a:off x="3657600" y="3856038"/>
            <a:ext cx="2895600" cy="366712"/>
          </a:xfrm>
          <a:prstGeom prst="rect">
            <a:avLst/>
          </a:prstGeom>
          <a:noFill/>
          <a:ln w="9525">
            <a:noFill/>
            <a:miter lim="800000"/>
            <a:headEnd/>
            <a:tailEnd/>
          </a:ln>
        </p:spPr>
        <p:txBody>
          <a:bodyPr>
            <a:spAutoFit/>
          </a:bodyPr>
          <a:lstStyle/>
          <a:p>
            <a:pPr>
              <a:spcBef>
                <a:spcPct val="50000"/>
              </a:spcBef>
            </a:pPr>
            <a:r>
              <a:rPr lang="en-US" b="1" dirty="0">
                <a:solidFill>
                  <a:srgbClr val="090807"/>
                </a:solidFill>
                <a:latin typeface="Georgia" pitchFamily="18" charset="0"/>
              </a:rPr>
              <a:t>phenolphthalein - </a:t>
            </a:r>
          </a:p>
        </p:txBody>
      </p:sp>
      <p:sp>
        <p:nvSpPr>
          <p:cNvPr id="8249" name="Text Box 57"/>
          <p:cNvSpPr txBox="1">
            <a:spLocks noChangeArrowheads="1"/>
          </p:cNvSpPr>
          <p:nvPr/>
        </p:nvSpPr>
        <p:spPr bwMode="auto">
          <a:xfrm>
            <a:off x="2286000" y="3810000"/>
            <a:ext cx="1524000" cy="366713"/>
          </a:xfrm>
          <a:prstGeom prst="rect">
            <a:avLst/>
          </a:prstGeom>
          <a:noFill/>
          <a:ln w="9525">
            <a:noFill/>
            <a:miter lim="800000"/>
            <a:headEnd/>
            <a:tailEnd/>
          </a:ln>
        </p:spPr>
        <p:txBody>
          <a:bodyPr>
            <a:spAutoFit/>
          </a:bodyPr>
          <a:lstStyle/>
          <a:p>
            <a:pPr>
              <a:spcBef>
                <a:spcPct val="50000"/>
              </a:spcBef>
            </a:pPr>
            <a:r>
              <a:rPr lang="en-US" b="1" dirty="0">
                <a:solidFill>
                  <a:srgbClr val="000000"/>
                </a:solidFill>
                <a:latin typeface="Georgia" pitchFamily="18" charset="0"/>
              </a:rPr>
              <a:t>colourless</a:t>
            </a:r>
          </a:p>
        </p:txBody>
      </p:sp>
      <p:sp>
        <p:nvSpPr>
          <p:cNvPr id="8250" name="Text Box 58"/>
          <p:cNvSpPr txBox="1">
            <a:spLocks noChangeArrowheads="1"/>
          </p:cNvSpPr>
          <p:nvPr/>
        </p:nvSpPr>
        <p:spPr bwMode="auto">
          <a:xfrm>
            <a:off x="5943600" y="3856038"/>
            <a:ext cx="1524000" cy="366712"/>
          </a:xfrm>
          <a:prstGeom prst="rect">
            <a:avLst/>
          </a:prstGeom>
          <a:noFill/>
          <a:ln w="9525">
            <a:noFill/>
            <a:miter lim="800000"/>
            <a:headEnd/>
            <a:tailEnd/>
          </a:ln>
        </p:spPr>
        <p:txBody>
          <a:bodyPr>
            <a:spAutoFit/>
          </a:bodyPr>
          <a:lstStyle/>
          <a:p>
            <a:pPr>
              <a:spcBef>
                <a:spcPct val="50000"/>
              </a:spcBef>
            </a:pPr>
            <a:r>
              <a:rPr lang="en-US" b="1" dirty="0">
                <a:solidFill>
                  <a:srgbClr val="FF33CC"/>
                </a:solidFill>
                <a:latin typeface="Georgia" pitchFamily="18" charset="0"/>
              </a:rPr>
              <a:t>pink</a:t>
            </a:r>
          </a:p>
        </p:txBody>
      </p:sp>
      <p:sp>
        <p:nvSpPr>
          <p:cNvPr id="34875" name="Rectangle 59"/>
          <p:cNvSpPr>
            <a:spLocks noChangeArrowheads="1"/>
          </p:cNvSpPr>
          <p:nvPr/>
        </p:nvSpPr>
        <p:spPr bwMode="auto">
          <a:xfrm>
            <a:off x="6934200" y="2971800"/>
            <a:ext cx="2209800" cy="762000"/>
          </a:xfrm>
          <a:prstGeom prst="rect">
            <a:avLst/>
          </a:prstGeom>
          <a:noFill/>
          <a:ln w="9525">
            <a:noFill/>
            <a:miter lim="800000"/>
            <a:headEnd/>
            <a:tailEnd/>
          </a:ln>
        </p:spPr>
        <p:txBody>
          <a:bodyPr>
            <a:spAutoFit/>
          </a:bodyPr>
          <a:lstStyle/>
          <a:p>
            <a:r>
              <a:rPr lang="en-US" sz="2200" dirty="0">
                <a:solidFill>
                  <a:srgbClr val="000000"/>
                </a:solidFill>
                <a:latin typeface="Georgia" pitchFamily="18" charset="0"/>
              </a:rPr>
              <a:t>affect indicators the same way</a:t>
            </a:r>
          </a:p>
        </p:txBody>
      </p:sp>
      <p:sp>
        <p:nvSpPr>
          <p:cNvPr id="34876" name="Rectangle 60"/>
          <p:cNvSpPr>
            <a:spLocks noChangeArrowheads="1"/>
          </p:cNvSpPr>
          <p:nvPr/>
        </p:nvSpPr>
        <p:spPr bwMode="auto">
          <a:xfrm>
            <a:off x="457200" y="5548313"/>
            <a:ext cx="571500" cy="427037"/>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pH</a:t>
            </a:r>
          </a:p>
        </p:txBody>
      </p:sp>
      <p:sp>
        <p:nvSpPr>
          <p:cNvPr id="34877" name="Rectangle 61"/>
          <p:cNvSpPr>
            <a:spLocks noChangeArrowheads="1"/>
          </p:cNvSpPr>
          <p:nvPr/>
        </p:nvSpPr>
        <p:spPr bwMode="auto">
          <a:xfrm>
            <a:off x="3733800" y="5454650"/>
            <a:ext cx="571500" cy="427038"/>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pH</a:t>
            </a:r>
          </a:p>
        </p:txBody>
      </p:sp>
      <p:sp>
        <p:nvSpPr>
          <p:cNvPr id="34878" name="Rectangle 62"/>
          <p:cNvSpPr>
            <a:spLocks noChangeArrowheads="1"/>
          </p:cNvSpPr>
          <p:nvPr/>
        </p:nvSpPr>
        <p:spPr bwMode="auto">
          <a:xfrm>
            <a:off x="6934200" y="5497513"/>
            <a:ext cx="571500" cy="427037"/>
          </a:xfrm>
          <a:prstGeom prst="rect">
            <a:avLst/>
          </a:prstGeom>
          <a:noFill/>
          <a:ln w="9525">
            <a:noFill/>
            <a:miter lim="800000"/>
            <a:headEnd/>
            <a:tailEnd/>
          </a:ln>
        </p:spPr>
        <p:txBody>
          <a:bodyPr wrap="none">
            <a:spAutoFit/>
          </a:bodyPr>
          <a:lstStyle/>
          <a:p>
            <a:r>
              <a:rPr lang="en-US" sz="2200" dirty="0">
                <a:solidFill>
                  <a:srgbClr val="000000"/>
                </a:solidFill>
                <a:latin typeface="Georgia" pitchFamily="18" charset="0"/>
              </a:rPr>
              <a:t>pH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211">
                                            <p:txEl>
                                              <p:pRg st="0" end="0"/>
                                            </p:txEl>
                                          </p:spTgt>
                                        </p:tgtEl>
                                        <p:attrNameLst>
                                          <p:attrName>style.visibility</p:attrName>
                                        </p:attrNameLst>
                                      </p:cBhvr>
                                      <p:to>
                                        <p:strVal val="visible"/>
                                      </p:to>
                                    </p:set>
                                    <p:animEffect transition="in" filter="dissolve">
                                      <p:cBhvr>
                                        <p:cTn id="7" dur="500"/>
                                        <p:tgtEl>
                                          <p:spTgt spid="8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12">
                                            <p:txEl>
                                              <p:pRg st="0" end="0"/>
                                            </p:txEl>
                                          </p:spTgt>
                                        </p:tgtEl>
                                        <p:attrNameLst>
                                          <p:attrName>style.visibility</p:attrName>
                                        </p:attrNameLst>
                                      </p:cBhvr>
                                      <p:to>
                                        <p:strVal val="visible"/>
                                      </p:to>
                                    </p:set>
                                    <p:animEffect transition="in" filter="dissolve">
                                      <p:cBhvr>
                                        <p:cTn id="12" dur="500"/>
                                        <p:tgtEl>
                                          <p:spTgt spid="82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821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21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21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8216">
                                            <p:txEl>
                                              <p:pRg st="0" end="0"/>
                                            </p:txEl>
                                          </p:spTgt>
                                        </p:tgtEl>
                                        <p:attrNameLst>
                                          <p:attrName>style.visibility</p:attrName>
                                        </p:attrNameLst>
                                      </p:cBhvr>
                                      <p:to>
                                        <p:strVal val="visible"/>
                                      </p:to>
                                    </p:set>
                                    <p:anim calcmode="lin" valueType="num">
                                      <p:cBhvr additive="base">
                                        <p:cTn id="29" dur="500" fill="hold"/>
                                        <p:tgtEl>
                                          <p:spTgt spid="8216">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21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grpId="0" nodeType="clickEffect">
                                  <p:stCondLst>
                                    <p:cond delay="0"/>
                                  </p:stCondLst>
                                  <p:childTnLst>
                                    <p:set>
                                      <p:cBhvr>
                                        <p:cTn id="34" dur="1" fill="hold">
                                          <p:stCondLst>
                                            <p:cond delay="0"/>
                                          </p:stCondLst>
                                        </p:cTn>
                                        <p:tgtEl>
                                          <p:spTgt spid="8217">
                                            <p:txEl>
                                              <p:pRg st="0" end="0"/>
                                            </p:txEl>
                                          </p:spTgt>
                                        </p:tgtEl>
                                        <p:attrNameLst>
                                          <p:attrName>style.visibility</p:attrName>
                                        </p:attrNameLst>
                                      </p:cBhvr>
                                      <p:to>
                                        <p:strVal val="visible"/>
                                      </p:to>
                                    </p:set>
                                    <p:anim calcmode="lin" valueType="num">
                                      <p:cBhvr additive="base">
                                        <p:cTn id="35" dur="500" fill="hold"/>
                                        <p:tgtEl>
                                          <p:spTgt spid="8217">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21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8218">
                                            <p:txEl>
                                              <p:pRg st="0" end="0"/>
                                            </p:txEl>
                                          </p:spTgt>
                                        </p:tgtEl>
                                        <p:attrNameLst>
                                          <p:attrName>style.visibility</p:attrName>
                                        </p:attrNameLst>
                                      </p:cBhvr>
                                      <p:to>
                                        <p:strVal val="visible"/>
                                      </p:to>
                                    </p:set>
                                    <p:anim calcmode="lin" valueType="num">
                                      <p:cBhvr additive="base">
                                        <p:cTn id="41" dur="500" fill="hold"/>
                                        <p:tgtEl>
                                          <p:spTgt spid="8218">
                                            <p:txEl>
                                              <p:pRg st="0" end="0"/>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8218">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2" name="whoosh.wav"/>
                                        </p:tgtEl>
                                      </p:cMediaNode>
                                    </p:audio>
                                  </p:sub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8219">
                                            <p:txEl>
                                              <p:pRg st="0" end="0"/>
                                            </p:txEl>
                                          </p:spTgt>
                                        </p:tgtEl>
                                        <p:attrNameLst>
                                          <p:attrName>style.visibility</p:attrName>
                                        </p:attrNameLst>
                                      </p:cBhvr>
                                      <p:to>
                                        <p:strVal val="visible"/>
                                      </p:to>
                                    </p:set>
                                    <p:anim calcmode="lin" valueType="num">
                                      <p:cBhvr additive="base">
                                        <p:cTn id="47" dur="500" fill="hold"/>
                                        <p:tgtEl>
                                          <p:spTgt spid="8219">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821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5"/>
                                            </p:cond>
                                          </p:stCondLst>
                                          <p:endCondLst>
                                            <p:cond evt="onStopAudio" delay="0">
                                              <p:tgtEl>
                                                <p:sldTgt/>
                                              </p:tgtEl>
                                            </p:cond>
                                          </p:endCondLst>
                                        </p:cTn>
                                        <p:tgtEl>
                                          <p:sndTgt r:embed="rId2" name="whoosh.wav"/>
                                        </p:tgtEl>
                                      </p:cMediaNode>
                                    </p:audio>
                                  </p:sub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8220">
                                            <p:txEl>
                                              <p:pRg st="0" end="0"/>
                                            </p:txEl>
                                          </p:spTgt>
                                        </p:tgtEl>
                                        <p:attrNameLst>
                                          <p:attrName>style.visibility</p:attrName>
                                        </p:attrNameLst>
                                      </p:cBhvr>
                                      <p:to>
                                        <p:strVal val="visible"/>
                                      </p:to>
                                    </p:set>
                                    <p:anim calcmode="lin" valueType="num">
                                      <p:cBhvr additive="base">
                                        <p:cTn id="53" dur="500" fill="hold"/>
                                        <p:tgtEl>
                                          <p:spTgt spid="8220">
                                            <p:txEl>
                                              <p:pRg st="0" end="0"/>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822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1"/>
                                            </p:cond>
                                          </p:stCondLst>
                                          <p:endCondLst>
                                            <p:cond evt="onStopAudio" delay="0">
                                              <p:tgtEl>
                                                <p:sldTgt/>
                                              </p:tgtEl>
                                            </p:cond>
                                          </p:endCondLst>
                                        </p:cTn>
                                        <p:tgtEl>
                                          <p:sndTgt r:embed="rId2" name="whoosh.wav"/>
                                        </p:tgtEl>
                                      </p:cMediaNode>
                                    </p:audio>
                                  </p:subTnLst>
                                </p:cTn>
                              </p:par>
                            </p:childTnLst>
                          </p:cTn>
                        </p:par>
                      </p:childTnLst>
                    </p:cTn>
                  </p:par>
                  <p:par>
                    <p:cTn id="55" fill="hold">
                      <p:stCondLst>
                        <p:cond delay="indefinite"/>
                      </p:stCondLst>
                      <p:childTnLst>
                        <p:par>
                          <p:cTn id="56" fill="hold">
                            <p:stCondLst>
                              <p:cond delay="0"/>
                            </p:stCondLst>
                            <p:childTnLst>
                              <p:par>
                                <p:cTn id="57" presetID="2" presetClass="entr" presetSubtype="1" fill="hold" grpId="0" nodeType="clickEffect">
                                  <p:stCondLst>
                                    <p:cond delay="0"/>
                                  </p:stCondLst>
                                  <p:iterate type="wd">
                                    <p:tmPct val="100000"/>
                                  </p:iterate>
                                  <p:childTnLst>
                                    <p:set>
                                      <p:cBhvr>
                                        <p:cTn id="58" dur="1" fill="hold">
                                          <p:stCondLst>
                                            <p:cond delay="0"/>
                                          </p:stCondLst>
                                        </p:cTn>
                                        <p:tgtEl>
                                          <p:spTgt spid="8235">
                                            <p:txEl>
                                              <p:pRg st="0" end="0"/>
                                            </p:txEl>
                                          </p:spTgt>
                                        </p:tgtEl>
                                        <p:attrNameLst>
                                          <p:attrName>style.visibility</p:attrName>
                                        </p:attrNameLst>
                                      </p:cBhvr>
                                      <p:to>
                                        <p:strVal val="visible"/>
                                      </p:to>
                                    </p:set>
                                    <p:anim calcmode="lin" valueType="num">
                                      <p:cBhvr additive="base">
                                        <p:cTn id="59" dur="300" fill="hold"/>
                                        <p:tgtEl>
                                          <p:spTgt spid="8235">
                                            <p:txEl>
                                              <p:pRg st="0" end="0"/>
                                            </p:txEl>
                                          </p:spTgt>
                                        </p:tgtEl>
                                        <p:attrNameLst>
                                          <p:attrName>ppt_x</p:attrName>
                                        </p:attrNameLst>
                                      </p:cBhvr>
                                      <p:tavLst>
                                        <p:tav tm="0">
                                          <p:val>
                                            <p:strVal val="#ppt_x"/>
                                          </p:val>
                                        </p:tav>
                                        <p:tav tm="100000">
                                          <p:val>
                                            <p:strVal val="#ppt_x"/>
                                          </p:val>
                                        </p:tav>
                                      </p:tavLst>
                                    </p:anim>
                                    <p:anim calcmode="lin" valueType="num">
                                      <p:cBhvr additive="base">
                                        <p:cTn id="60" dur="300" fill="hold"/>
                                        <p:tgtEl>
                                          <p:spTgt spid="823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1" fill="hold" grpId="0" nodeType="clickEffect">
                                  <p:stCondLst>
                                    <p:cond delay="0"/>
                                  </p:stCondLst>
                                  <p:iterate type="wd">
                                    <p:tmPct val="100000"/>
                                  </p:iterate>
                                  <p:childTnLst>
                                    <p:set>
                                      <p:cBhvr>
                                        <p:cTn id="64" dur="1" fill="hold">
                                          <p:stCondLst>
                                            <p:cond delay="0"/>
                                          </p:stCondLst>
                                        </p:cTn>
                                        <p:tgtEl>
                                          <p:spTgt spid="8236">
                                            <p:txEl>
                                              <p:pRg st="0" end="0"/>
                                            </p:txEl>
                                          </p:spTgt>
                                        </p:tgtEl>
                                        <p:attrNameLst>
                                          <p:attrName>style.visibility</p:attrName>
                                        </p:attrNameLst>
                                      </p:cBhvr>
                                      <p:to>
                                        <p:strVal val="visible"/>
                                      </p:to>
                                    </p:set>
                                    <p:anim calcmode="lin" valueType="num">
                                      <p:cBhvr additive="base">
                                        <p:cTn id="65" dur="300" fill="hold"/>
                                        <p:tgtEl>
                                          <p:spTgt spid="8236">
                                            <p:txEl>
                                              <p:pRg st="0" end="0"/>
                                            </p:txEl>
                                          </p:spTgt>
                                        </p:tgtEl>
                                        <p:attrNameLst>
                                          <p:attrName>ppt_x</p:attrName>
                                        </p:attrNameLst>
                                      </p:cBhvr>
                                      <p:tavLst>
                                        <p:tav tm="0">
                                          <p:val>
                                            <p:strVal val="#ppt_x"/>
                                          </p:val>
                                        </p:tav>
                                        <p:tav tm="100000">
                                          <p:val>
                                            <p:strVal val="#ppt_x"/>
                                          </p:val>
                                        </p:tav>
                                      </p:tavLst>
                                    </p:anim>
                                    <p:anim calcmode="lin" valueType="num">
                                      <p:cBhvr additive="base">
                                        <p:cTn id="66" dur="300" fill="hold"/>
                                        <p:tgtEl>
                                          <p:spTgt spid="823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1" fill="hold" grpId="0" nodeType="clickEffect">
                                  <p:stCondLst>
                                    <p:cond delay="0"/>
                                  </p:stCondLst>
                                  <p:iterate type="wd">
                                    <p:tmPct val="100000"/>
                                  </p:iterate>
                                  <p:childTnLst>
                                    <p:set>
                                      <p:cBhvr>
                                        <p:cTn id="70" dur="1" fill="hold">
                                          <p:stCondLst>
                                            <p:cond delay="0"/>
                                          </p:stCondLst>
                                        </p:cTn>
                                        <p:tgtEl>
                                          <p:spTgt spid="8238">
                                            <p:txEl>
                                              <p:pRg st="0" end="0"/>
                                            </p:txEl>
                                          </p:spTgt>
                                        </p:tgtEl>
                                        <p:attrNameLst>
                                          <p:attrName>style.visibility</p:attrName>
                                        </p:attrNameLst>
                                      </p:cBhvr>
                                      <p:to>
                                        <p:strVal val="visible"/>
                                      </p:to>
                                    </p:set>
                                    <p:anim calcmode="lin" valueType="num">
                                      <p:cBhvr additive="base">
                                        <p:cTn id="71" dur="300" fill="hold"/>
                                        <p:tgtEl>
                                          <p:spTgt spid="8238">
                                            <p:txEl>
                                              <p:pRg st="0" end="0"/>
                                            </p:txEl>
                                          </p:spTgt>
                                        </p:tgtEl>
                                        <p:attrNameLst>
                                          <p:attrName>ppt_x</p:attrName>
                                        </p:attrNameLst>
                                      </p:cBhvr>
                                      <p:tavLst>
                                        <p:tav tm="0">
                                          <p:val>
                                            <p:strVal val="#ppt_x"/>
                                          </p:val>
                                        </p:tav>
                                        <p:tav tm="100000">
                                          <p:val>
                                            <p:strVal val="#ppt_x"/>
                                          </p:val>
                                        </p:tav>
                                      </p:tavLst>
                                    </p:anim>
                                    <p:anim calcmode="lin" valueType="num">
                                      <p:cBhvr additive="base">
                                        <p:cTn id="72" dur="300" fill="hold"/>
                                        <p:tgtEl>
                                          <p:spTgt spid="823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1" fill="hold" grpId="0" nodeType="clickEffect">
                                  <p:stCondLst>
                                    <p:cond delay="0"/>
                                  </p:stCondLst>
                                  <p:iterate type="wd">
                                    <p:tmPct val="100000"/>
                                  </p:iterate>
                                  <p:childTnLst>
                                    <p:set>
                                      <p:cBhvr>
                                        <p:cTn id="76" dur="1" fill="hold">
                                          <p:stCondLst>
                                            <p:cond delay="0"/>
                                          </p:stCondLst>
                                        </p:cTn>
                                        <p:tgtEl>
                                          <p:spTgt spid="8237">
                                            <p:txEl>
                                              <p:pRg st="0" end="0"/>
                                            </p:txEl>
                                          </p:spTgt>
                                        </p:tgtEl>
                                        <p:attrNameLst>
                                          <p:attrName>style.visibility</p:attrName>
                                        </p:attrNameLst>
                                      </p:cBhvr>
                                      <p:to>
                                        <p:strVal val="visible"/>
                                      </p:to>
                                    </p:set>
                                    <p:anim calcmode="lin" valueType="num">
                                      <p:cBhvr additive="base">
                                        <p:cTn id="77" dur="300" fill="hold"/>
                                        <p:tgtEl>
                                          <p:spTgt spid="8237">
                                            <p:txEl>
                                              <p:pRg st="0" end="0"/>
                                            </p:txEl>
                                          </p:spTgt>
                                        </p:tgtEl>
                                        <p:attrNameLst>
                                          <p:attrName>ppt_x</p:attrName>
                                        </p:attrNameLst>
                                      </p:cBhvr>
                                      <p:tavLst>
                                        <p:tav tm="0">
                                          <p:val>
                                            <p:strVal val="#ppt_x"/>
                                          </p:val>
                                        </p:tav>
                                        <p:tav tm="100000">
                                          <p:val>
                                            <p:strVal val="#ppt_x"/>
                                          </p:val>
                                        </p:tav>
                                      </p:tavLst>
                                    </p:anim>
                                    <p:anim calcmode="lin" valueType="num">
                                      <p:cBhvr additive="base">
                                        <p:cTn id="78" dur="300" fill="hold"/>
                                        <p:tgtEl>
                                          <p:spTgt spid="823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1" fill="hold" grpId="0" nodeType="clickEffect">
                                  <p:stCondLst>
                                    <p:cond delay="0"/>
                                  </p:stCondLst>
                                  <p:iterate type="wd">
                                    <p:tmPct val="100000"/>
                                  </p:iterate>
                                  <p:childTnLst>
                                    <p:set>
                                      <p:cBhvr>
                                        <p:cTn id="82" dur="1" fill="hold">
                                          <p:stCondLst>
                                            <p:cond delay="0"/>
                                          </p:stCondLst>
                                        </p:cTn>
                                        <p:tgtEl>
                                          <p:spTgt spid="8249">
                                            <p:txEl>
                                              <p:pRg st="0" end="0"/>
                                            </p:txEl>
                                          </p:spTgt>
                                        </p:tgtEl>
                                        <p:attrNameLst>
                                          <p:attrName>style.visibility</p:attrName>
                                        </p:attrNameLst>
                                      </p:cBhvr>
                                      <p:to>
                                        <p:strVal val="visible"/>
                                      </p:to>
                                    </p:set>
                                    <p:anim calcmode="lin" valueType="num">
                                      <p:cBhvr additive="base">
                                        <p:cTn id="83" dur="300" fill="hold"/>
                                        <p:tgtEl>
                                          <p:spTgt spid="8249">
                                            <p:txEl>
                                              <p:pRg st="0" end="0"/>
                                            </p:txEl>
                                          </p:spTgt>
                                        </p:tgtEl>
                                        <p:attrNameLst>
                                          <p:attrName>ppt_x</p:attrName>
                                        </p:attrNameLst>
                                      </p:cBhvr>
                                      <p:tavLst>
                                        <p:tav tm="0">
                                          <p:val>
                                            <p:strVal val="#ppt_x"/>
                                          </p:val>
                                        </p:tav>
                                        <p:tav tm="100000">
                                          <p:val>
                                            <p:strVal val="#ppt_x"/>
                                          </p:val>
                                        </p:tav>
                                      </p:tavLst>
                                    </p:anim>
                                    <p:anim calcmode="lin" valueType="num">
                                      <p:cBhvr additive="base">
                                        <p:cTn id="84" dur="300" fill="hold"/>
                                        <p:tgtEl>
                                          <p:spTgt spid="824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1" fill="hold" grpId="0" nodeType="clickEffect">
                                  <p:stCondLst>
                                    <p:cond delay="0"/>
                                  </p:stCondLst>
                                  <p:iterate type="wd">
                                    <p:tmPct val="100000"/>
                                  </p:iterate>
                                  <p:childTnLst>
                                    <p:set>
                                      <p:cBhvr>
                                        <p:cTn id="88" dur="1" fill="hold">
                                          <p:stCondLst>
                                            <p:cond delay="0"/>
                                          </p:stCondLst>
                                        </p:cTn>
                                        <p:tgtEl>
                                          <p:spTgt spid="8250">
                                            <p:txEl>
                                              <p:pRg st="0" end="0"/>
                                            </p:txEl>
                                          </p:spTgt>
                                        </p:tgtEl>
                                        <p:attrNameLst>
                                          <p:attrName>style.visibility</p:attrName>
                                        </p:attrNameLst>
                                      </p:cBhvr>
                                      <p:to>
                                        <p:strVal val="visible"/>
                                      </p:to>
                                    </p:set>
                                    <p:anim calcmode="lin" valueType="num">
                                      <p:cBhvr additive="base">
                                        <p:cTn id="89" dur="300" fill="hold"/>
                                        <p:tgtEl>
                                          <p:spTgt spid="8250">
                                            <p:txEl>
                                              <p:pRg st="0" end="0"/>
                                            </p:txEl>
                                          </p:spTgt>
                                        </p:tgtEl>
                                        <p:attrNameLst>
                                          <p:attrName>ppt_x</p:attrName>
                                        </p:attrNameLst>
                                      </p:cBhvr>
                                      <p:tavLst>
                                        <p:tav tm="0">
                                          <p:val>
                                            <p:strVal val="#ppt_x"/>
                                          </p:val>
                                        </p:tav>
                                        <p:tav tm="100000">
                                          <p:val>
                                            <p:strVal val="#ppt_x"/>
                                          </p:val>
                                        </p:tav>
                                      </p:tavLst>
                                    </p:anim>
                                    <p:anim calcmode="lin" valueType="num">
                                      <p:cBhvr additive="base">
                                        <p:cTn id="90" dur="300" fill="hold"/>
                                        <p:tgtEl>
                                          <p:spTgt spid="825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499"/>
                                          </p:stCondLst>
                                        </p:cTn>
                                        <p:tgtEl>
                                          <p:spTgt spid="8246">
                                            <p:txEl>
                                              <p:pRg st="0" end="0"/>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stCondLst>
                                    <p:cond delay="0"/>
                                  </p:stCondLst>
                                  <p:childTnLst>
                                    <p:set>
                                      <p:cBhvr>
                                        <p:cTn id="98" dur="1" fill="hold">
                                          <p:stCondLst>
                                            <p:cond delay="0"/>
                                          </p:stCondLst>
                                        </p:cTn>
                                        <p:tgtEl>
                                          <p:spTgt spid="8221">
                                            <p:txEl>
                                              <p:pRg st="0" end="0"/>
                                            </p:txEl>
                                          </p:spTgt>
                                        </p:tgtEl>
                                        <p:attrNameLst>
                                          <p:attrName>style.visibility</p:attrName>
                                        </p:attrNameLst>
                                      </p:cBhvr>
                                      <p:to>
                                        <p:strVal val="visible"/>
                                      </p:to>
                                    </p:set>
                                    <p:anim calcmode="lin" valueType="num">
                                      <p:cBhvr additive="base">
                                        <p:cTn id="99" dur="500" fill="hold"/>
                                        <p:tgtEl>
                                          <p:spTgt spid="8221">
                                            <p:txEl>
                                              <p:pRg st="0" end="0"/>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822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7"/>
                                            </p:cond>
                                          </p:stCondLst>
                                          <p:endCondLst>
                                            <p:cond evt="onStopAudio" delay="0">
                                              <p:tgtEl>
                                                <p:sldTgt/>
                                              </p:tgtEl>
                                            </p:cond>
                                          </p:endCondLst>
                                        </p:cTn>
                                        <p:tgtEl>
                                          <p:sndTgt r:embed="rId3" name="carbrake.wav"/>
                                        </p:tgtEl>
                                      </p:cMediaNode>
                                    </p:audio>
                                  </p:subTnLst>
                                </p:cTn>
                              </p:par>
                            </p:childTnLst>
                          </p:cTn>
                        </p:par>
                      </p:childTnLst>
                    </p:cTn>
                  </p:par>
                  <p:par>
                    <p:cTn id="101" fill="hold">
                      <p:stCondLst>
                        <p:cond delay="indefinite"/>
                      </p:stCondLst>
                      <p:childTnLst>
                        <p:par>
                          <p:cTn id="102" fill="hold">
                            <p:stCondLst>
                              <p:cond delay="0"/>
                            </p:stCondLst>
                            <p:childTnLst>
                              <p:par>
                                <p:cTn id="103" presetID="9" presetClass="entr" presetSubtype="0" fill="hold" grpId="0" nodeType="clickEffect">
                                  <p:stCondLst>
                                    <p:cond delay="0"/>
                                  </p:stCondLst>
                                  <p:childTnLst>
                                    <p:set>
                                      <p:cBhvr>
                                        <p:cTn id="104" dur="1" fill="hold">
                                          <p:stCondLst>
                                            <p:cond delay="0"/>
                                          </p:stCondLst>
                                        </p:cTn>
                                        <p:tgtEl>
                                          <p:spTgt spid="8228">
                                            <p:txEl>
                                              <p:pRg st="0" end="0"/>
                                            </p:txEl>
                                          </p:spTgt>
                                        </p:tgtEl>
                                        <p:attrNameLst>
                                          <p:attrName>style.visibility</p:attrName>
                                        </p:attrNameLst>
                                      </p:cBhvr>
                                      <p:to>
                                        <p:strVal val="visible"/>
                                      </p:to>
                                    </p:set>
                                    <p:animEffect transition="in" filter="dissolve">
                                      <p:cBhvr>
                                        <p:cTn id="105" dur="500"/>
                                        <p:tgtEl>
                                          <p:spTgt spid="8228">
                                            <p:txEl>
                                              <p:pRg st="0" end="0"/>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9" presetClass="entr" presetSubtype="0" fill="hold" grpId="0" nodeType="clickEffect">
                                  <p:stCondLst>
                                    <p:cond delay="0"/>
                                  </p:stCondLst>
                                  <p:childTnLst>
                                    <p:set>
                                      <p:cBhvr>
                                        <p:cTn id="109" dur="1" fill="hold">
                                          <p:stCondLst>
                                            <p:cond delay="0"/>
                                          </p:stCondLst>
                                        </p:cTn>
                                        <p:tgtEl>
                                          <p:spTgt spid="8229">
                                            <p:txEl>
                                              <p:pRg st="0" end="0"/>
                                            </p:txEl>
                                          </p:spTgt>
                                        </p:tgtEl>
                                        <p:attrNameLst>
                                          <p:attrName>style.visibility</p:attrName>
                                        </p:attrNameLst>
                                      </p:cBhvr>
                                      <p:to>
                                        <p:strVal val="visible"/>
                                      </p:to>
                                    </p:set>
                                    <p:animEffect transition="in" filter="dissolve">
                                      <p:cBhvr>
                                        <p:cTn id="110" dur="500"/>
                                        <p:tgtEl>
                                          <p:spTgt spid="8229">
                                            <p:txEl>
                                              <p:pRg st="0" end="0"/>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9" presetClass="entr" presetSubtype="0" fill="hold" grpId="0" nodeType="clickEffect">
                                  <p:stCondLst>
                                    <p:cond delay="0"/>
                                  </p:stCondLst>
                                  <p:childTnLst>
                                    <p:set>
                                      <p:cBhvr>
                                        <p:cTn id="114" dur="1" fill="hold">
                                          <p:stCondLst>
                                            <p:cond delay="0"/>
                                          </p:stCondLst>
                                        </p:cTn>
                                        <p:tgtEl>
                                          <p:spTgt spid="8230">
                                            <p:txEl>
                                              <p:pRg st="0" end="0"/>
                                            </p:txEl>
                                          </p:spTgt>
                                        </p:tgtEl>
                                        <p:attrNameLst>
                                          <p:attrName>style.visibility</p:attrName>
                                        </p:attrNameLst>
                                      </p:cBhvr>
                                      <p:to>
                                        <p:strVal val="visible"/>
                                      </p:to>
                                    </p:set>
                                    <p:animEffect transition="in" filter="dissolve">
                                      <p:cBhvr>
                                        <p:cTn id="115" dur="500"/>
                                        <p:tgtEl>
                                          <p:spTgt spid="8230">
                                            <p:txEl>
                                              <p:pRg st="0" end="0"/>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499"/>
                                          </p:stCondLst>
                                        </p:cTn>
                                        <p:tgtEl>
                                          <p:spTgt spid="8223">
                                            <p:txEl>
                                              <p:pRg st="0" end="0"/>
                                            </p:txEl>
                                          </p:spTgt>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499"/>
                                          </p:stCondLst>
                                        </p:cTn>
                                        <p:tgtEl>
                                          <p:spTgt spid="8227">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499"/>
                                          </p:stCondLst>
                                        </p:cTn>
                                        <p:tgtEl>
                                          <p:spTgt spid="82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1" grpId="0" build="p" autoUpdateAnimBg="0"/>
      <p:bldP spid="8212" grpId="0" build="p" autoUpdateAnimBg="0"/>
      <p:bldP spid="8213" grpId="0" build="p" autoUpdateAnimBg="0"/>
      <p:bldP spid="8214" grpId="0" build="p" autoUpdateAnimBg="0"/>
      <p:bldP spid="8215" grpId="0" build="p" autoUpdateAnimBg="0"/>
      <p:bldP spid="8216" grpId="0" build="p" autoUpdateAnimBg="0"/>
      <p:bldP spid="8217" grpId="0" build="p" autoUpdateAnimBg="0"/>
      <p:bldP spid="8218" grpId="0" build="p" autoUpdateAnimBg="0"/>
      <p:bldP spid="8219" grpId="0" build="p" autoUpdateAnimBg="0"/>
      <p:bldP spid="8220" grpId="0" build="p" autoUpdateAnimBg="0"/>
      <p:bldP spid="8221" grpId="0" build="p" autoUpdateAnimBg="0"/>
      <p:bldP spid="8223" grpId="0" build="p" autoUpdateAnimBg="0"/>
      <p:bldP spid="8225" grpId="0" build="p" autoUpdateAnimBg="0"/>
      <p:bldP spid="8227" grpId="0" build="p" autoUpdateAnimBg="0"/>
      <p:bldP spid="8228" grpId="0" build="p" autoUpdateAnimBg="0"/>
      <p:bldP spid="8229" grpId="0" build="p" autoUpdateAnimBg="0"/>
      <p:bldP spid="8230" grpId="0" build="p" autoUpdateAnimBg="0"/>
      <p:bldP spid="8235" grpId="0" build="p" autoUpdateAnimBg="0"/>
      <p:bldP spid="8236" grpId="0" build="p" autoUpdateAnimBg="0"/>
      <p:bldP spid="8237" grpId="0" build="p" autoUpdateAnimBg="0"/>
      <p:bldP spid="8238" grpId="0" build="p" autoUpdateAnimBg="0"/>
      <p:bldP spid="8246" grpId="0" build="p" autoUpdateAnimBg="0"/>
      <p:bldP spid="8249" grpId="0" build="p" autoUpdateAnimBg="0"/>
      <p:bldP spid="8250"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066800" y="304800"/>
            <a:ext cx="7620000" cy="519113"/>
          </a:xfrm>
          <a:prstGeom prst="rect">
            <a:avLst/>
          </a:prstGeom>
          <a:noFill/>
          <a:ln w="9525">
            <a:noFill/>
            <a:miter lim="800000"/>
            <a:headEnd/>
            <a:tailEnd/>
          </a:ln>
        </p:spPr>
        <p:txBody>
          <a:bodyPr>
            <a:spAutoFit/>
          </a:bodyPr>
          <a:lstStyle/>
          <a:p>
            <a:pPr>
              <a:spcBef>
                <a:spcPct val="50000"/>
              </a:spcBef>
              <a:buClr>
                <a:schemeClr val="tx2"/>
              </a:buClr>
            </a:pPr>
            <a:r>
              <a:rPr lang="en-US" sz="2800" b="1" u="sng" dirty="0">
                <a:solidFill>
                  <a:schemeClr val="tx2"/>
                </a:solidFill>
                <a:latin typeface="Georgia" pitchFamily="18" charset="0"/>
              </a:rPr>
              <a:t>  The pH Scale</a:t>
            </a:r>
            <a:r>
              <a:rPr lang="en-CA" sz="2800" b="1" u="sng" dirty="0">
                <a:solidFill>
                  <a:schemeClr val="tx2"/>
                </a:solidFill>
                <a:latin typeface="Georgia" pitchFamily="18" charset="0"/>
              </a:rPr>
              <a:t> </a:t>
            </a:r>
            <a:endParaRPr lang="en-US" sz="2800" b="1" u="sng" dirty="0">
              <a:solidFill>
                <a:schemeClr val="tx2"/>
              </a:solidFill>
              <a:latin typeface="Georgia" pitchFamily="18" charset="0"/>
            </a:endParaRPr>
          </a:p>
        </p:txBody>
      </p:sp>
      <p:sp>
        <p:nvSpPr>
          <p:cNvPr id="35843" name="Text Box 3"/>
          <p:cNvSpPr txBox="1">
            <a:spLocks noChangeArrowheads="1"/>
          </p:cNvSpPr>
          <p:nvPr/>
        </p:nvSpPr>
        <p:spPr bwMode="auto">
          <a:xfrm>
            <a:off x="990600" y="1095375"/>
            <a:ext cx="44958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in 1909, Soren Sorenson devised the </a:t>
            </a:r>
          </a:p>
        </p:txBody>
      </p:sp>
      <p:sp>
        <p:nvSpPr>
          <p:cNvPr id="30725" name="Text Box 5"/>
          <p:cNvSpPr txBox="1">
            <a:spLocks noChangeArrowheads="1"/>
          </p:cNvSpPr>
          <p:nvPr/>
        </p:nvSpPr>
        <p:spPr bwMode="auto">
          <a:xfrm>
            <a:off x="3124200" y="1447800"/>
            <a:ext cx="1905000" cy="473075"/>
          </a:xfrm>
          <a:prstGeom prst="rect">
            <a:avLst/>
          </a:prstGeom>
          <a:noFill/>
          <a:ln w="9525">
            <a:noFill/>
            <a:miter lim="800000"/>
            <a:headEnd/>
            <a:tailEnd/>
          </a:ln>
        </p:spPr>
        <p:txBody>
          <a:bodyPr>
            <a:spAutoFit/>
          </a:bodyPr>
          <a:lstStyle/>
          <a:p>
            <a:pPr>
              <a:spcBef>
                <a:spcPct val="50000"/>
              </a:spcBef>
              <a:buClr>
                <a:schemeClr val="tx2"/>
              </a:buClr>
            </a:pPr>
            <a:r>
              <a:rPr lang="en-US" sz="2500" b="1" dirty="0">
                <a:solidFill>
                  <a:srgbClr val="000000"/>
                </a:solidFill>
                <a:latin typeface="Georgia" pitchFamily="18" charset="0"/>
              </a:rPr>
              <a:t>pH scale</a:t>
            </a:r>
            <a:r>
              <a:rPr lang="en-US" sz="2500" b="1" dirty="0">
                <a:solidFill>
                  <a:srgbClr val="090807"/>
                </a:solidFill>
                <a:latin typeface="Georgia" pitchFamily="18" charset="0"/>
              </a:rPr>
              <a:t> </a:t>
            </a:r>
          </a:p>
        </p:txBody>
      </p:sp>
      <p:sp>
        <p:nvSpPr>
          <p:cNvPr id="35845" name="Text Box 7"/>
          <p:cNvSpPr txBox="1">
            <a:spLocks noChangeArrowheads="1"/>
          </p:cNvSpPr>
          <p:nvPr/>
        </p:nvSpPr>
        <p:spPr bwMode="auto">
          <a:xfrm>
            <a:off x="990600" y="2057400"/>
            <a:ext cx="5791200" cy="862013"/>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at 25</a:t>
            </a:r>
            <a:r>
              <a:rPr lang="en-US" sz="2500" dirty="0">
                <a:solidFill>
                  <a:srgbClr val="000000"/>
                </a:solidFill>
                <a:latin typeface="Gill Sans MT" pitchFamily="34" charset="0"/>
                <a:sym typeface="Symbol" pitchFamily="18" charset="2"/>
              </a:rPr>
              <a:t></a:t>
            </a:r>
            <a:r>
              <a:rPr lang="en-US" sz="2500" dirty="0">
                <a:solidFill>
                  <a:srgbClr val="000000"/>
                </a:solidFill>
                <a:latin typeface="Georgia" pitchFamily="18" charset="0"/>
              </a:rPr>
              <a:t>C (standard conditions), most solutions have a pH that falls between</a:t>
            </a:r>
          </a:p>
        </p:txBody>
      </p:sp>
      <p:sp>
        <p:nvSpPr>
          <p:cNvPr id="30728" name="Rectangle 8"/>
          <p:cNvSpPr>
            <a:spLocks noChangeArrowheads="1"/>
          </p:cNvSpPr>
          <p:nvPr/>
        </p:nvSpPr>
        <p:spPr bwMode="auto">
          <a:xfrm>
            <a:off x="2057400" y="2895600"/>
            <a:ext cx="1344613"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0.0 </a:t>
            </a:r>
            <a:r>
              <a:rPr lang="en-US" sz="2500" dirty="0">
                <a:solidFill>
                  <a:srgbClr val="000000"/>
                </a:solidFill>
                <a:latin typeface="Georgia" pitchFamily="18" charset="0"/>
              </a:rPr>
              <a:t>and</a:t>
            </a:r>
            <a:endParaRPr lang="en-CA" sz="2500" b="1" dirty="0">
              <a:solidFill>
                <a:srgbClr val="000000"/>
              </a:solidFill>
              <a:latin typeface="Georgia" pitchFamily="18" charset="0"/>
            </a:endParaRPr>
          </a:p>
        </p:txBody>
      </p:sp>
      <p:sp>
        <p:nvSpPr>
          <p:cNvPr id="35847" name="Text Box 9"/>
          <p:cNvSpPr txBox="1">
            <a:spLocks noChangeArrowheads="1"/>
          </p:cNvSpPr>
          <p:nvPr/>
        </p:nvSpPr>
        <p:spPr bwMode="auto">
          <a:xfrm>
            <a:off x="990600" y="4359275"/>
            <a:ext cx="78486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it is possible to have a</a:t>
            </a:r>
            <a:r>
              <a:rPr lang="en-US" sz="2500" b="1" dirty="0">
                <a:solidFill>
                  <a:srgbClr val="000000"/>
                </a:solidFill>
                <a:latin typeface="Georgia" pitchFamily="18" charset="0"/>
              </a:rPr>
              <a:t>                      </a:t>
            </a:r>
            <a:r>
              <a:rPr lang="en-US" sz="2500" dirty="0">
                <a:solidFill>
                  <a:srgbClr val="000000"/>
                </a:solidFill>
                <a:latin typeface="Georgia" pitchFamily="18" charset="0"/>
              </a:rPr>
              <a:t>pH</a:t>
            </a:r>
            <a:r>
              <a:rPr lang="en-US" sz="2500" b="1" dirty="0">
                <a:solidFill>
                  <a:srgbClr val="000000"/>
                </a:solidFill>
                <a:latin typeface="Georgia" pitchFamily="18" charset="0"/>
              </a:rPr>
              <a:t> </a:t>
            </a:r>
            <a:r>
              <a:rPr lang="en-US" sz="2500" dirty="0">
                <a:solidFill>
                  <a:srgbClr val="000000"/>
                </a:solidFill>
                <a:latin typeface="Georgia" pitchFamily="18" charset="0"/>
              </a:rPr>
              <a:t>and a pH</a:t>
            </a:r>
          </a:p>
        </p:txBody>
      </p:sp>
      <p:sp>
        <p:nvSpPr>
          <p:cNvPr id="35848" name="Text Box 10"/>
          <p:cNvSpPr txBox="1">
            <a:spLocks noChangeArrowheads="1"/>
          </p:cNvSpPr>
          <p:nvPr/>
        </p:nvSpPr>
        <p:spPr bwMode="auto">
          <a:xfrm>
            <a:off x="990600" y="5394325"/>
            <a:ext cx="79248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it is a                                          based on whole numbers that are powers of 10 </a:t>
            </a:r>
          </a:p>
        </p:txBody>
      </p:sp>
      <p:sp>
        <p:nvSpPr>
          <p:cNvPr id="30731" name="Rectangle 11"/>
          <p:cNvSpPr>
            <a:spLocks noChangeArrowheads="1"/>
          </p:cNvSpPr>
          <p:nvPr/>
        </p:nvSpPr>
        <p:spPr bwMode="auto">
          <a:xfrm>
            <a:off x="2209800" y="5410200"/>
            <a:ext cx="29813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logarithmic scale</a:t>
            </a:r>
            <a:endParaRPr lang="en-CA" sz="2500" b="1" dirty="0">
              <a:solidFill>
                <a:srgbClr val="000000"/>
              </a:solidFill>
              <a:latin typeface="Georgia" pitchFamily="18" charset="0"/>
            </a:endParaRPr>
          </a:p>
        </p:txBody>
      </p:sp>
      <p:sp>
        <p:nvSpPr>
          <p:cNvPr id="30732" name="Rectangle 12"/>
          <p:cNvSpPr>
            <a:spLocks noChangeArrowheads="1"/>
          </p:cNvSpPr>
          <p:nvPr/>
        </p:nvSpPr>
        <p:spPr bwMode="auto">
          <a:xfrm>
            <a:off x="3352800" y="2879725"/>
            <a:ext cx="8731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14.0</a:t>
            </a:r>
            <a:endParaRPr lang="en-CA" sz="2500" b="1" dirty="0">
              <a:solidFill>
                <a:srgbClr val="000000"/>
              </a:solidFill>
              <a:latin typeface="Georgia" pitchFamily="18" charset="0"/>
            </a:endParaRPr>
          </a:p>
        </p:txBody>
      </p:sp>
      <p:sp>
        <p:nvSpPr>
          <p:cNvPr id="30733" name="Rectangle 13"/>
          <p:cNvSpPr>
            <a:spLocks noChangeArrowheads="1"/>
          </p:cNvSpPr>
          <p:nvPr/>
        </p:nvSpPr>
        <p:spPr bwMode="auto">
          <a:xfrm>
            <a:off x="4495800" y="4359275"/>
            <a:ext cx="1554163" cy="473075"/>
          </a:xfrm>
          <a:prstGeom prst="rect">
            <a:avLst/>
          </a:prstGeom>
          <a:noFill/>
          <a:ln w="9525">
            <a:noFill/>
            <a:miter lim="800000"/>
            <a:headEnd/>
            <a:tailEnd/>
          </a:ln>
        </p:spPr>
        <p:txBody>
          <a:bodyPr wrap="none">
            <a:spAutoFit/>
          </a:bodyPr>
          <a:lstStyle/>
          <a:p>
            <a:r>
              <a:rPr lang="en-US" sz="2500" b="1" dirty="0">
                <a:solidFill>
                  <a:srgbClr val="000000"/>
                </a:solidFill>
                <a:latin typeface="Georgia" pitchFamily="18" charset="0"/>
              </a:rPr>
              <a:t>negative</a:t>
            </a:r>
          </a:p>
        </p:txBody>
      </p:sp>
      <p:sp>
        <p:nvSpPr>
          <p:cNvPr id="30734" name="Rectangle 14"/>
          <p:cNvSpPr>
            <a:spLocks noChangeArrowheads="1"/>
          </p:cNvSpPr>
          <p:nvPr/>
        </p:nvSpPr>
        <p:spPr bwMode="auto">
          <a:xfrm>
            <a:off x="1295400" y="4756150"/>
            <a:ext cx="1582738" cy="473075"/>
          </a:xfrm>
          <a:prstGeom prst="rect">
            <a:avLst/>
          </a:prstGeom>
          <a:noFill/>
          <a:ln w="9525">
            <a:noFill/>
            <a:miter lim="800000"/>
            <a:headEnd/>
            <a:tailEnd/>
          </a:ln>
        </p:spPr>
        <p:txBody>
          <a:bodyPr wrap="none">
            <a:spAutoFit/>
          </a:bodyPr>
          <a:lstStyle/>
          <a:p>
            <a:r>
              <a:rPr lang="en-US" sz="2500" b="1" dirty="0">
                <a:solidFill>
                  <a:srgbClr val="000000"/>
                </a:solidFill>
                <a:latin typeface="Georgia" pitchFamily="18" charset="0"/>
              </a:rPr>
              <a:t>above 14</a:t>
            </a:r>
          </a:p>
        </p:txBody>
      </p:sp>
      <p:pic>
        <p:nvPicPr>
          <p:cNvPr id="35853" name="Picture 15" descr="Sørensen"/>
          <p:cNvPicPr>
            <a:picLocks noChangeAspect="1" noChangeArrowheads="1"/>
          </p:cNvPicPr>
          <p:nvPr/>
        </p:nvPicPr>
        <p:blipFill>
          <a:blip r:embed="rId2" cstate="print"/>
          <a:srcRect/>
          <a:stretch>
            <a:fillRect/>
          </a:stretch>
        </p:blipFill>
        <p:spPr bwMode="auto">
          <a:xfrm>
            <a:off x="6781800" y="152400"/>
            <a:ext cx="1879600" cy="2819400"/>
          </a:xfrm>
          <a:prstGeom prst="rect">
            <a:avLst/>
          </a:prstGeom>
          <a:noFill/>
          <a:ln w="9525">
            <a:noFill/>
            <a:miter lim="800000"/>
            <a:headEnd/>
            <a:tailEnd/>
          </a:ln>
        </p:spPr>
      </p:pic>
      <p:sp>
        <p:nvSpPr>
          <p:cNvPr id="35854" name="Rectangle 15"/>
          <p:cNvSpPr>
            <a:spLocks noChangeArrowheads="1"/>
          </p:cNvSpPr>
          <p:nvPr/>
        </p:nvSpPr>
        <p:spPr bwMode="auto">
          <a:xfrm>
            <a:off x="1143000" y="6324600"/>
            <a:ext cx="6705600" cy="646113"/>
          </a:xfrm>
          <a:prstGeom prst="rect">
            <a:avLst/>
          </a:prstGeom>
          <a:noFill/>
          <a:ln w="9525">
            <a:noFill/>
            <a:miter lim="800000"/>
            <a:headEnd/>
            <a:tailEnd/>
          </a:ln>
        </p:spPr>
        <p:txBody>
          <a:bodyPr>
            <a:spAutoFit/>
          </a:bodyPr>
          <a:lstStyle/>
          <a:p>
            <a:pPr algn="ctr"/>
            <a:r>
              <a:rPr lang="en-US" dirty="0">
                <a:latin typeface="Gill Sans MT" pitchFamily="34" charset="0"/>
                <a:hlinkClick r:id="rId3"/>
              </a:rPr>
              <a:t>http://dwb4.unl.edu/ChemAnime/PH1D/PH1D.html</a:t>
            </a:r>
            <a:endParaRPr lang="en-US" dirty="0">
              <a:latin typeface="Gill Sans MT" pitchFamily="34" charset="0"/>
            </a:endParaRPr>
          </a:p>
          <a:p>
            <a:pPr algn="ctr"/>
            <a:endParaRPr lang="en-US" dirty="0">
              <a:latin typeface="Gill Sans M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25">
                                            <p:txEl>
                                              <p:pRg st="0" end="0"/>
                                            </p:txEl>
                                          </p:spTgt>
                                        </p:tgtEl>
                                        <p:attrNameLst>
                                          <p:attrName>style.visibility</p:attrName>
                                        </p:attrNameLst>
                                      </p:cBhvr>
                                      <p:to>
                                        <p:strVal val="visible"/>
                                      </p:to>
                                    </p:set>
                                    <p:animEffect transition="in" filter="dissolve">
                                      <p:cBhvr>
                                        <p:cTn id="7" dur="500"/>
                                        <p:tgtEl>
                                          <p:spTgt spid="307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8">
                                            <p:txEl>
                                              <p:pRg st="0" end="0"/>
                                            </p:txEl>
                                          </p:spTgt>
                                        </p:tgtEl>
                                        <p:attrNameLst>
                                          <p:attrName>style.visibility</p:attrName>
                                        </p:attrNameLst>
                                      </p:cBhvr>
                                      <p:to>
                                        <p:strVal val="visible"/>
                                      </p:to>
                                    </p:set>
                                    <p:animEffect transition="in" filter="dissolve">
                                      <p:cBhvr>
                                        <p:cTn id="12" dur="500"/>
                                        <p:tgtEl>
                                          <p:spTgt spid="307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732">
                                            <p:txEl>
                                              <p:pRg st="0" end="0"/>
                                            </p:txEl>
                                          </p:spTgt>
                                        </p:tgtEl>
                                        <p:attrNameLst>
                                          <p:attrName>style.visibility</p:attrName>
                                        </p:attrNameLst>
                                      </p:cBhvr>
                                      <p:to>
                                        <p:strVal val="visible"/>
                                      </p:to>
                                    </p:set>
                                    <p:animEffect transition="in" filter="dissolve">
                                      <p:cBhvr>
                                        <p:cTn id="17" dur="500"/>
                                        <p:tgtEl>
                                          <p:spTgt spid="3073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733">
                                            <p:txEl>
                                              <p:pRg st="0" end="0"/>
                                            </p:txEl>
                                          </p:spTgt>
                                        </p:tgtEl>
                                        <p:attrNameLst>
                                          <p:attrName>style.visibility</p:attrName>
                                        </p:attrNameLst>
                                      </p:cBhvr>
                                      <p:to>
                                        <p:strVal val="visible"/>
                                      </p:to>
                                    </p:set>
                                    <p:animEffect transition="in" filter="dissolve">
                                      <p:cBhvr>
                                        <p:cTn id="22" dur="500"/>
                                        <p:tgtEl>
                                          <p:spTgt spid="3073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734">
                                            <p:txEl>
                                              <p:pRg st="0" end="0"/>
                                            </p:txEl>
                                          </p:spTgt>
                                        </p:tgtEl>
                                        <p:attrNameLst>
                                          <p:attrName>style.visibility</p:attrName>
                                        </p:attrNameLst>
                                      </p:cBhvr>
                                      <p:to>
                                        <p:strVal val="visible"/>
                                      </p:to>
                                    </p:set>
                                    <p:animEffect transition="in" filter="dissolve">
                                      <p:cBhvr>
                                        <p:cTn id="27" dur="500"/>
                                        <p:tgtEl>
                                          <p:spTgt spid="3073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0731">
                                            <p:txEl>
                                              <p:pRg st="0" end="0"/>
                                            </p:txEl>
                                          </p:spTgt>
                                        </p:tgtEl>
                                        <p:attrNameLst>
                                          <p:attrName>style.visibility</p:attrName>
                                        </p:attrNameLst>
                                      </p:cBhvr>
                                      <p:to>
                                        <p:strVal val="visible"/>
                                      </p:to>
                                    </p:set>
                                    <p:animEffect transition="in" filter="dissolve">
                                      <p:cBhvr>
                                        <p:cTn id="32" dur="500"/>
                                        <p:tgtEl>
                                          <p:spTgt spid="307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uild="p" autoUpdateAnimBg="0"/>
      <p:bldP spid="30728" grpId="0" build="p" autoUpdateAnimBg="0"/>
      <p:bldP spid="30731" grpId="0" build="p" autoUpdateAnimBg="0"/>
      <p:bldP spid="30732" grpId="0" build="p" autoUpdateAnimBg="0"/>
      <p:bldP spid="30733" grpId="0" build="p" autoUpdateAnimBg="0"/>
      <p:bldP spid="30734"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990600" y="533400"/>
            <a:ext cx="8077200" cy="13112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there is a                                                                   for every change in</a:t>
            </a:r>
            <a:r>
              <a:rPr lang="en-US" sz="2500" b="1" dirty="0">
                <a:solidFill>
                  <a:srgbClr val="000000"/>
                </a:solidFill>
                <a:latin typeface="Georgia" pitchFamily="18" charset="0"/>
              </a:rPr>
              <a:t>          </a:t>
            </a:r>
            <a:r>
              <a:rPr lang="en-US" sz="2500" dirty="0">
                <a:solidFill>
                  <a:srgbClr val="000000"/>
                </a:solidFill>
                <a:latin typeface="Georgia" pitchFamily="18" charset="0"/>
              </a:rPr>
              <a:t>on the pH scale</a:t>
            </a:r>
            <a:endParaRPr lang="en-CA" sz="2500" dirty="0">
              <a:solidFill>
                <a:srgbClr val="000000"/>
              </a:solidFill>
              <a:latin typeface="Georgia" pitchFamily="18" charset="0"/>
            </a:endParaRPr>
          </a:p>
          <a:p>
            <a:pPr marL="296863" indent="-296863">
              <a:spcBef>
                <a:spcPct val="20000"/>
              </a:spcBef>
              <a:buClr>
                <a:schemeClr val="tx2"/>
              </a:buClr>
              <a:buFont typeface="Wingdings" pitchFamily="2" charset="2"/>
              <a:buChar char="¬"/>
            </a:pPr>
            <a:endParaRPr lang="en-US" sz="2500" b="1" dirty="0">
              <a:solidFill>
                <a:srgbClr val="000000"/>
              </a:solidFill>
              <a:latin typeface="Georgia" pitchFamily="18" charset="0"/>
            </a:endParaRPr>
          </a:p>
        </p:txBody>
      </p:sp>
      <p:sp>
        <p:nvSpPr>
          <p:cNvPr id="31747" name="Rectangle 3"/>
          <p:cNvSpPr>
            <a:spLocks noChangeArrowheads="1"/>
          </p:cNvSpPr>
          <p:nvPr/>
        </p:nvSpPr>
        <p:spPr bwMode="auto">
          <a:xfrm>
            <a:off x="2743200" y="533400"/>
            <a:ext cx="4953000" cy="473075"/>
          </a:xfrm>
          <a:prstGeom prst="rect">
            <a:avLst/>
          </a:prstGeom>
          <a:noFill/>
          <a:ln w="9525">
            <a:noFill/>
            <a:miter lim="800000"/>
            <a:headEnd/>
            <a:tailEnd/>
          </a:ln>
        </p:spPr>
        <p:txBody>
          <a:bodyPr>
            <a:spAutoFit/>
          </a:bodyPr>
          <a:lstStyle/>
          <a:p>
            <a:pPr>
              <a:buClr>
                <a:schemeClr val="tx2"/>
              </a:buClr>
            </a:pPr>
            <a:r>
              <a:rPr lang="en-US" sz="2500" b="1" dirty="0">
                <a:solidFill>
                  <a:srgbClr val="000000"/>
                </a:solidFill>
                <a:latin typeface="Georgia" pitchFamily="18" charset="0"/>
              </a:rPr>
              <a:t>10-fold change in [H</a:t>
            </a:r>
            <a:r>
              <a:rPr lang="en-US" sz="2500" b="1" baseline="-30000" dirty="0">
                <a:solidFill>
                  <a:srgbClr val="000000"/>
                </a:solidFill>
                <a:latin typeface="Georgia" pitchFamily="18" charset="0"/>
              </a:rPr>
              <a:t>3</a:t>
            </a:r>
            <a:r>
              <a:rPr lang="en-US" sz="2500" b="1" dirty="0">
                <a:solidFill>
                  <a:srgbClr val="000000"/>
                </a:solidFill>
                <a:latin typeface="Georgia" pitchFamily="18" charset="0"/>
              </a:rPr>
              <a:t>O</a:t>
            </a:r>
            <a:r>
              <a:rPr lang="en-US" sz="2500" b="1" baseline="30000" dirty="0">
                <a:solidFill>
                  <a:srgbClr val="000000"/>
                </a:solidFill>
                <a:latin typeface="Georgia" pitchFamily="18" charset="0"/>
              </a:rPr>
              <a:t>+</a:t>
            </a:r>
            <a:r>
              <a:rPr lang="en-US" sz="2500" b="1" dirty="0">
                <a:solidFill>
                  <a:srgbClr val="000000"/>
                </a:solidFill>
                <a:latin typeface="Georgia" pitchFamily="18" charset="0"/>
              </a:rPr>
              <a:t>(aq)]</a:t>
            </a:r>
            <a:endParaRPr lang="en-CA" sz="2500" dirty="0">
              <a:solidFill>
                <a:srgbClr val="000000"/>
              </a:solidFill>
              <a:latin typeface="Georgia" pitchFamily="18" charset="0"/>
            </a:endParaRPr>
          </a:p>
        </p:txBody>
      </p:sp>
      <p:sp>
        <p:nvSpPr>
          <p:cNvPr id="36868" name="Text Box 4"/>
          <p:cNvSpPr txBox="1">
            <a:spLocks noChangeArrowheads="1"/>
          </p:cNvSpPr>
          <p:nvPr/>
        </p:nvSpPr>
        <p:spPr bwMode="auto">
          <a:xfrm>
            <a:off x="1524000" y="1508125"/>
            <a:ext cx="7467600" cy="854075"/>
          </a:xfrm>
          <a:prstGeom prst="rect">
            <a:avLst/>
          </a:prstGeom>
          <a:noFill/>
          <a:ln w="12700">
            <a:noFill/>
            <a:miter lim="800000"/>
            <a:headEnd type="none" w="sm" len="sm"/>
            <a:tailEnd type="none" w="sm" len="sm"/>
          </a:ln>
        </p:spPr>
        <p:txBody>
          <a:bodyPr>
            <a:spAutoFit/>
          </a:bodyPr>
          <a:lstStyle/>
          <a:p>
            <a:pPr>
              <a:spcBef>
                <a:spcPct val="20000"/>
              </a:spcBef>
              <a:buClr>
                <a:schemeClr val="tx2"/>
              </a:buClr>
              <a:buFont typeface="Wingdings" pitchFamily="2" charset="2"/>
              <a:buNone/>
            </a:pPr>
            <a:r>
              <a:rPr lang="en-US" sz="2500" dirty="0">
                <a:solidFill>
                  <a:srgbClr val="000000"/>
                </a:solidFill>
                <a:latin typeface="Georgia" pitchFamily="18" charset="0"/>
              </a:rPr>
              <a:t>a solution with a pH of 11 is                                 times more basic than a solution with a pH of 9</a:t>
            </a:r>
            <a:r>
              <a:rPr lang="en-CA" sz="2500" dirty="0">
                <a:solidFill>
                  <a:srgbClr val="000000"/>
                </a:solidFill>
                <a:latin typeface="Georgia" pitchFamily="18" charset="0"/>
              </a:rPr>
              <a:t> </a:t>
            </a:r>
            <a:endParaRPr lang="en-US" sz="2500" dirty="0">
              <a:solidFill>
                <a:srgbClr val="000000"/>
              </a:solidFill>
              <a:latin typeface="Georgia" pitchFamily="18" charset="0"/>
            </a:endParaRPr>
          </a:p>
        </p:txBody>
      </p:sp>
      <p:sp>
        <p:nvSpPr>
          <p:cNvPr id="31749" name="Rectangle 5"/>
          <p:cNvSpPr>
            <a:spLocks noChangeArrowheads="1"/>
          </p:cNvSpPr>
          <p:nvPr/>
        </p:nvSpPr>
        <p:spPr bwMode="auto">
          <a:xfrm>
            <a:off x="5510213" y="1508125"/>
            <a:ext cx="2262187"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10 </a:t>
            </a:r>
            <a:r>
              <a:rPr lang="en-US" sz="2500" b="1" dirty="0">
                <a:solidFill>
                  <a:srgbClr val="000000"/>
                </a:solidFill>
                <a:latin typeface="Gill Sans MT" pitchFamily="34" charset="0"/>
                <a:sym typeface="Symbol" pitchFamily="18" charset="2"/>
              </a:rPr>
              <a:t></a:t>
            </a:r>
            <a:r>
              <a:rPr lang="en-US" sz="2500" b="1" dirty="0">
                <a:solidFill>
                  <a:srgbClr val="000000"/>
                </a:solidFill>
                <a:latin typeface="Georgia" pitchFamily="18" charset="0"/>
              </a:rPr>
              <a:t> 10 = 100</a:t>
            </a:r>
            <a:endParaRPr lang="en-CA" sz="2500" b="1" dirty="0">
              <a:solidFill>
                <a:srgbClr val="000000"/>
              </a:solidFill>
              <a:latin typeface="Georgia" pitchFamily="18" charset="0"/>
            </a:endParaRPr>
          </a:p>
        </p:txBody>
      </p:sp>
      <p:sp>
        <p:nvSpPr>
          <p:cNvPr id="31750" name="Text Box 6"/>
          <p:cNvSpPr txBox="1">
            <a:spLocks noChangeArrowheads="1"/>
          </p:cNvSpPr>
          <p:nvPr/>
        </p:nvSpPr>
        <p:spPr bwMode="auto">
          <a:xfrm>
            <a:off x="1295400" y="2590800"/>
            <a:ext cx="2165350" cy="571500"/>
          </a:xfrm>
          <a:prstGeom prst="rect">
            <a:avLst/>
          </a:prstGeom>
          <a:noFill/>
          <a:ln w="9525">
            <a:noFill/>
            <a:miter lim="800000"/>
            <a:headEnd/>
            <a:tailEnd/>
          </a:ln>
        </p:spPr>
        <p:txBody>
          <a:bodyPr/>
          <a:lstStyle/>
          <a:p>
            <a:pPr eaLnBrk="0" hangingPunct="0">
              <a:buClr>
                <a:schemeClr val="tx2"/>
              </a:buClr>
            </a:pPr>
            <a:r>
              <a:rPr lang="en-US" sz="2500" b="1" u="sng" dirty="0">
                <a:solidFill>
                  <a:srgbClr val="090807"/>
                </a:solidFill>
                <a:latin typeface="Georgia" pitchFamily="18" charset="0"/>
              </a:rPr>
              <a:t>pH Scale</a:t>
            </a:r>
          </a:p>
        </p:txBody>
      </p:sp>
      <p:grpSp>
        <p:nvGrpSpPr>
          <p:cNvPr id="2" name="Group 7"/>
          <p:cNvGrpSpPr>
            <a:grpSpLocks/>
          </p:cNvGrpSpPr>
          <p:nvPr/>
        </p:nvGrpSpPr>
        <p:grpSpPr bwMode="auto">
          <a:xfrm>
            <a:off x="1524000" y="4257675"/>
            <a:ext cx="6629400" cy="857250"/>
            <a:chOff x="1800" y="5040"/>
            <a:chExt cx="8820" cy="1080"/>
          </a:xfrm>
        </p:grpSpPr>
        <p:sp>
          <p:nvSpPr>
            <p:cNvPr id="36881" name="Line 8"/>
            <p:cNvSpPr>
              <a:spLocks noChangeShapeType="1"/>
            </p:cNvSpPr>
            <p:nvPr/>
          </p:nvSpPr>
          <p:spPr bwMode="auto">
            <a:xfrm>
              <a:off x="1980" y="5220"/>
              <a:ext cx="8280" cy="0"/>
            </a:xfrm>
            <a:prstGeom prst="line">
              <a:avLst/>
            </a:prstGeom>
            <a:noFill/>
            <a:ln w="28575">
              <a:solidFill>
                <a:srgbClr val="000000"/>
              </a:solidFill>
              <a:round/>
              <a:headEnd/>
              <a:tailEnd/>
            </a:ln>
          </p:spPr>
          <p:txBody>
            <a:bodyPr/>
            <a:lstStyle/>
            <a:p>
              <a:endParaRPr lang="en-US" dirty="0"/>
            </a:p>
          </p:txBody>
        </p:sp>
        <p:sp>
          <p:nvSpPr>
            <p:cNvPr id="36882" name="Line 9"/>
            <p:cNvSpPr>
              <a:spLocks noChangeShapeType="1"/>
            </p:cNvSpPr>
            <p:nvPr/>
          </p:nvSpPr>
          <p:spPr bwMode="auto">
            <a:xfrm>
              <a:off x="1980" y="5040"/>
              <a:ext cx="0" cy="360"/>
            </a:xfrm>
            <a:prstGeom prst="line">
              <a:avLst/>
            </a:prstGeom>
            <a:noFill/>
            <a:ln w="9525">
              <a:solidFill>
                <a:srgbClr val="000000"/>
              </a:solidFill>
              <a:round/>
              <a:headEnd/>
              <a:tailEnd/>
            </a:ln>
          </p:spPr>
          <p:txBody>
            <a:bodyPr/>
            <a:lstStyle/>
            <a:p>
              <a:endParaRPr lang="en-US" dirty="0"/>
            </a:p>
          </p:txBody>
        </p:sp>
        <p:sp>
          <p:nvSpPr>
            <p:cNvPr id="36883" name="Line 10"/>
            <p:cNvSpPr>
              <a:spLocks noChangeShapeType="1"/>
            </p:cNvSpPr>
            <p:nvPr/>
          </p:nvSpPr>
          <p:spPr bwMode="auto">
            <a:xfrm>
              <a:off x="10260" y="5040"/>
              <a:ext cx="0" cy="360"/>
            </a:xfrm>
            <a:prstGeom prst="line">
              <a:avLst/>
            </a:prstGeom>
            <a:noFill/>
            <a:ln w="9525">
              <a:solidFill>
                <a:srgbClr val="000000"/>
              </a:solidFill>
              <a:round/>
              <a:headEnd/>
              <a:tailEnd/>
            </a:ln>
          </p:spPr>
          <p:txBody>
            <a:bodyPr/>
            <a:lstStyle/>
            <a:p>
              <a:endParaRPr lang="en-US" dirty="0"/>
            </a:p>
          </p:txBody>
        </p:sp>
        <p:sp>
          <p:nvSpPr>
            <p:cNvPr id="36884" name="Line 11"/>
            <p:cNvSpPr>
              <a:spLocks noChangeShapeType="1"/>
            </p:cNvSpPr>
            <p:nvPr/>
          </p:nvSpPr>
          <p:spPr bwMode="auto">
            <a:xfrm>
              <a:off x="6120" y="5040"/>
              <a:ext cx="0" cy="360"/>
            </a:xfrm>
            <a:prstGeom prst="line">
              <a:avLst/>
            </a:prstGeom>
            <a:noFill/>
            <a:ln w="9525">
              <a:solidFill>
                <a:srgbClr val="000000"/>
              </a:solidFill>
              <a:round/>
              <a:headEnd/>
              <a:tailEnd/>
            </a:ln>
          </p:spPr>
          <p:txBody>
            <a:bodyPr/>
            <a:lstStyle/>
            <a:p>
              <a:endParaRPr lang="en-US" dirty="0"/>
            </a:p>
          </p:txBody>
        </p:sp>
        <p:sp>
          <p:nvSpPr>
            <p:cNvPr id="36885" name="Line 12"/>
            <p:cNvSpPr>
              <a:spLocks noChangeShapeType="1"/>
            </p:cNvSpPr>
            <p:nvPr/>
          </p:nvSpPr>
          <p:spPr bwMode="auto">
            <a:xfrm>
              <a:off x="2700" y="5040"/>
              <a:ext cx="0" cy="360"/>
            </a:xfrm>
            <a:prstGeom prst="line">
              <a:avLst/>
            </a:prstGeom>
            <a:noFill/>
            <a:ln w="9525">
              <a:solidFill>
                <a:srgbClr val="000000"/>
              </a:solidFill>
              <a:round/>
              <a:headEnd/>
              <a:tailEnd/>
            </a:ln>
          </p:spPr>
          <p:txBody>
            <a:bodyPr/>
            <a:lstStyle/>
            <a:p>
              <a:endParaRPr lang="en-US" dirty="0"/>
            </a:p>
          </p:txBody>
        </p:sp>
        <p:sp>
          <p:nvSpPr>
            <p:cNvPr id="36886" name="Line 13"/>
            <p:cNvSpPr>
              <a:spLocks noChangeShapeType="1"/>
            </p:cNvSpPr>
            <p:nvPr/>
          </p:nvSpPr>
          <p:spPr bwMode="auto">
            <a:xfrm>
              <a:off x="3780" y="5040"/>
              <a:ext cx="0" cy="360"/>
            </a:xfrm>
            <a:prstGeom prst="line">
              <a:avLst/>
            </a:prstGeom>
            <a:noFill/>
            <a:ln w="9525">
              <a:solidFill>
                <a:srgbClr val="000000"/>
              </a:solidFill>
              <a:round/>
              <a:headEnd/>
              <a:tailEnd/>
            </a:ln>
          </p:spPr>
          <p:txBody>
            <a:bodyPr/>
            <a:lstStyle/>
            <a:p>
              <a:endParaRPr lang="en-US" dirty="0"/>
            </a:p>
          </p:txBody>
        </p:sp>
        <p:sp>
          <p:nvSpPr>
            <p:cNvPr id="36887" name="Line 14"/>
            <p:cNvSpPr>
              <a:spLocks noChangeShapeType="1"/>
            </p:cNvSpPr>
            <p:nvPr/>
          </p:nvSpPr>
          <p:spPr bwMode="auto">
            <a:xfrm>
              <a:off x="8280" y="5040"/>
              <a:ext cx="0" cy="360"/>
            </a:xfrm>
            <a:prstGeom prst="line">
              <a:avLst/>
            </a:prstGeom>
            <a:noFill/>
            <a:ln w="9525">
              <a:solidFill>
                <a:srgbClr val="000000"/>
              </a:solidFill>
              <a:round/>
              <a:headEnd/>
              <a:tailEnd/>
            </a:ln>
          </p:spPr>
          <p:txBody>
            <a:bodyPr/>
            <a:lstStyle/>
            <a:p>
              <a:endParaRPr lang="en-US" dirty="0"/>
            </a:p>
          </p:txBody>
        </p:sp>
        <p:sp>
          <p:nvSpPr>
            <p:cNvPr id="36888" name="Text Box 15"/>
            <p:cNvSpPr txBox="1">
              <a:spLocks noChangeArrowheads="1"/>
            </p:cNvSpPr>
            <p:nvPr/>
          </p:nvSpPr>
          <p:spPr bwMode="auto">
            <a:xfrm>
              <a:off x="1800" y="5580"/>
              <a:ext cx="540" cy="540"/>
            </a:xfrm>
            <a:prstGeom prst="rect">
              <a:avLst/>
            </a:prstGeom>
            <a:noFill/>
            <a:ln w="9525">
              <a:noFill/>
              <a:miter lim="800000"/>
              <a:headEnd/>
              <a:tailEnd/>
            </a:ln>
          </p:spPr>
          <p:txBody>
            <a:bodyPr/>
            <a:lstStyle/>
            <a:p>
              <a:pPr eaLnBrk="0" hangingPunct="0">
                <a:buClr>
                  <a:schemeClr val="tx2"/>
                </a:buClr>
              </a:pPr>
              <a:r>
                <a:rPr lang="en-US" sz="2500" dirty="0">
                  <a:solidFill>
                    <a:srgbClr val="CC3300"/>
                  </a:solidFill>
                  <a:latin typeface="Georgia" pitchFamily="18" charset="0"/>
                </a:rPr>
                <a:t>0</a:t>
              </a:r>
            </a:p>
          </p:txBody>
        </p:sp>
        <p:sp>
          <p:nvSpPr>
            <p:cNvPr id="36889" name="Text Box 16"/>
            <p:cNvSpPr txBox="1">
              <a:spLocks noChangeArrowheads="1"/>
            </p:cNvSpPr>
            <p:nvPr/>
          </p:nvSpPr>
          <p:spPr bwMode="auto">
            <a:xfrm>
              <a:off x="5940" y="5580"/>
              <a:ext cx="540" cy="540"/>
            </a:xfrm>
            <a:prstGeom prst="rect">
              <a:avLst/>
            </a:prstGeom>
            <a:noFill/>
            <a:ln w="9525">
              <a:noFill/>
              <a:miter lim="800000"/>
              <a:headEnd/>
              <a:tailEnd/>
            </a:ln>
          </p:spPr>
          <p:txBody>
            <a:bodyPr/>
            <a:lstStyle/>
            <a:p>
              <a:pPr eaLnBrk="0" hangingPunct="0">
                <a:buClr>
                  <a:schemeClr val="tx2"/>
                </a:buClr>
              </a:pPr>
              <a:r>
                <a:rPr lang="en-US" sz="2500" dirty="0">
                  <a:solidFill>
                    <a:srgbClr val="009900"/>
                  </a:solidFill>
                  <a:latin typeface="Georgia" pitchFamily="18" charset="0"/>
                </a:rPr>
                <a:t>7</a:t>
              </a:r>
            </a:p>
          </p:txBody>
        </p:sp>
        <p:sp>
          <p:nvSpPr>
            <p:cNvPr id="36890" name="Text Box 17"/>
            <p:cNvSpPr txBox="1">
              <a:spLocks noChangeArrowheads="1"/>
            </p:cNvSpPr>
            <p:nvPr/>
          </p:nvSpPr>
          <p:spPr bwMode="auto">
            <a:xfrm>
              <a:off x="9900" y="5580"/>
              <a:ext cx="720" cy="540"/>
            </a:xfrm>
            <a:prstGeom prst="rect">
              <a:avLst/>
            </a:prstGeom>
            <a:noFill/>
            <a:ln w="9525">
              <a:noFill/>
              <a:miter lim="800000"/>
              <a:headEnd/>
              <a:tailEnd/>
            </a:ln>
          </p:spPr>
          <p:txBody>
            <a:bodyPr/>
            <a:lstStyle/>
            <a:p>
              <a:pPr eaLnBrk="0" hangingPunct="0">
                <a:buClr>
                  <a:schemeClr val="tx2"/>
                </a:buClr>
              </a:pPr>
              <a:r>
                <a:rPr lang="en-US" sz="2500" dirty="0">
                  <a:solidFill>
                    <a:srgbClr val="3C57AC"/>
                  </a:solidFill>
                  <a:latin typeface="Georgia" pitchFamily="18" charset="0"/>
                </a:rPr>
                <a:t>14</a:t>
              </a:r>
            </a:p>
          </p:txBody>
        </p:sp>
        <p:sp>
          <p:nvSpPr>
            <p:cNvPr id="36891" name="Line 18"/>
            <p:cNvSpPr>
              <a:spLocks noChangeShapeType="1"/>
            </p:cNvSpPr>
            <p:nvPr/>
          </p:nvSpPr>
          <p:spPr bwMode="auto">
            <a:xfrm>
              <a:off x="4860" y="5040"/>
              <a:ext cx="0" cy="360"/>
            </a:xfrm>
            <a:prstGeom prst="line">
              <a:avLst/>
            </a:prstGeom>
            <a:noFill/>
            <a:ln w="9525">
              <a:solidFill>
                <a:srgbClr val="000000"/>
              </a:solidFill>
              <a:round/>
              <a:headEnd/>
              <a:tailEnd/>
            </a:ln>
          </p:spPr>
          <p:txBody>
            <a:bodyPr/>
            <a:lstStyle/>
            <a:p>
              <a:endParaRPr lang="en-US" dirty="0"/>
            </a:p>
          </p:txBody>
        </p:sp>
        <p:sp>
          <p:nvSpPr>
            <p:cNvPr id="36892" name="Line 19"/>
            <p:cNvSpPr>
              <a:spLocks noChangeShapeType="1"/>
            </p:cNvSpPr>
            <p:nvPr/>
          </p:nvSpPr>
          <p:spPr bwMode="auto">
            <a:xfrm>
              <a:off x="7200" y="5040"/>
              <a:ext cx="0" cy="360"/>
            </a:xfrm>
            <a:prstGeom prst="line">
              <a:avLst/>
            </a:prstGeom>
            <a:noFill/>
            <a:ln w="9525">
              <a:solidFill>
                <a:srgbClr val="000000"/>
              </a:solidFill>
              <a:round/>
              <a:headEnd/>
              <a:tailEnd/>
            </a:ln>
          </p:spPr>
          <p:txBody>
            <a:bodyPr/>
            <a:lstStyle/>
            <a:p>
              <a:endParaRPr lang="en-US" dirty="0"/>
            </a:p>
          </p:txBody>
        </p:sp>
        <p:sp>
          <p:nvSpPr>
            <p:cNvPr id="36893" name="Line 20"/>
            <p:cNvSpPr>
              <a:spLocks noChangeShapeType="1"/>
            </p:cNvSpPr>
            <p:nvPr/>
          </p:nvSpPr>
          <p:spPr bwMode="auto">
            <a:xfrm>
              <a:off x="9360" y="5040"/>
              <a:ext cx="0" cy="360"/>
            </a:xfrm>
            <a:prstGeom prst="line">
              <a:avLst/>
            </a:prstGeom>
            <a:noFill/>
            <a:ln w="9525">
              <a:solidFill>
                <a:srgbClr val="000000"/>
              </a:solidFill>
              <a:round/>
              <a:headEnd/>
              <a:tailEnd/>
            </a:ln>
          </p:spPr>
          <p:txBody>
            <a:bodyPr/>
            <a:lstStyle/>
            <a:p>
              <a:endParaRPr lang="en-US" dirty="0"/>
            </a:p>
          </p:txBody>
        </p:sp>
      </p:grpSp>
      <p:sp>
        <p:nvSpPr>
          <p:cNvPr id="31765" name="Line 21"/>
          <p:cNvSpPr>
            <a:spLocks noChangeShapeType="1"/>
          </p:cNvSpPr>
          <p:nvPr/>
        </p:nvSpPr>
        <p:spPr bwMode="auto">
          <a:xfrm flipH="1">
            <a:off x="1793875" y="3971925"/>
            <a:ext cx="2841625" cy="0"/>
          </a:xfrm>
          <a:prstGeom prst="line">
            <a:avLst/>
          </a:prstGeom>
          <a:noFill/>
          <a:ln w="38100">
            <a:solidFill>
              <a:srgbClr val="000000"/>
            </a:solidFill>
            <a:round/>
            <a:headEnd/>
            <a:tailEnd type="triangle" w="med" len="med"/>
          </a:ln>
        </p:spPr>
        <p:txBody>
          <a:bodyPr/>
          <a:lstStyle/>
          <a:p>
            <a:endParaRPr lang="en-US" dirty="0"/>
          </a:p>
        </p:txBody>
      </p:sp>
      <p:sp>
        <p:nvSpPr>
          <p:cNvPr id="31766" name="Line 22"/>
          <p:cNvSpPr>
            <a:spLocks noChangeShapeType="1"/>
          </p:cNvSpPr>
          <p:nvPr/>
        </p:nvSpPr>
        <p:spPr bwMode="auto">
          <a:xfrm>
            <a:off x="4906963" y="3971925"/>
            <a:ext cx="2976562" cy="0"/>
          </a:xfrm>
          <a:prstGeom prst="line">
            <a:avLst/>
          </a:prstGeom>
          <a:noFill/>
          <a:ln w="38100">
            <a:solidFill>
              <a:srgbClr val="000000"/>
            </a:solidFill>
            <a:round/>
            <a:headEnd/>
            <a:tailEnd type="triangle" w="med" len="med"/>
          </a:ln>
        </p:spPr>
        <p:txBody>
          <a:bodyPr/>
          <a:lstStyle/>
          <a:p>
            <a:endParaRPr lang="en-US" dirty="0"/>
          </a:p>
        </p:txBody>
      </p:sp>
      <p:sp>
        <p:nvSpPr>
          <p:cNvPr id="31767" name="Text Box 23"/>
          <p:cNvSpPr txBox="1">
            <a:spLocks noChangeArrowheads="1"/>
          </p:cNvSpPr>
          <p:nvPr/>
        </p:nvSpPr>
        <p:spPr bwMode="auto">
          <a:xfrm>
            <a:off x="1905000" y="3352800"/>
            <a:ext cx="2865438" cy="571500"/>
          </a:xfrm>
          <a:prstGeom prst="rect">
            <a:avLst/>
          </a:prstGeom>
          <a:noFill/>
          <a:ln w="9525">
            <a:noFill/>
            <a:miter lim="800000"/>
            <a:headEnd/>
            <a:tailEnd/>
          </a:ln>
        </p:spPr>
        <p:txBody>
          <a:bodyPr/>
          <a:lstStyle/>
          <a:p>
            <a:pPr eaLnBrk="0" hangingPunct="0">
              <a:buClr>
                <a:schemeClr val="tx2"/>
              </a:buClr>
            </a:pPr>
            <a:r>
              <a:rPr lang="en-US" sz="3500" dirty="0">
                <a:solidFill>
                  <a:srgbClr val="CC3300"/>
                </a:solidFill>
                <a:latin typeface="Georgia" pitchFamily="18" charset="0"/>
              </a:rPr>
              <a:t>more acidic</a:t>
            </a:r>
          </a:p>
        </p:txBody>
      </p:sp>
      <p:sp>
        <p:nvSpPr>
          <p:cNvPr id="31768" name="Text Box 24"/>
          <p:cNvSpPr txBox="1">
            <a:spLocks noChangeArrowheads="1"/>
          </p:cNvSpPr>
          <p:nvPr/>
        </p:nvSpPr>
        <p:spPr bwMode="auto">
          <a:xfrm>
            <a:off x="5283200" y="3352800"/>
            <a:ext cx="2717800" cy="571500"/>
          </a:xfrm>
          <a:prstGeom prst="rect">
            <a:avLst/>
          </a:prstGeom>
          <a:noFill/>
          <a:ln w="9525">
            <a:noFill/>
            <a:miter lim="800000"/>
            <a:headEnd/>
            <a:tailEnd/>
          </a:ln>
        </p:spPr>
        <p:txBody>
          <a:bodyPr/>
          <a:lstStyle/>
          <a:p>
            <a:pPr eaLnBrk="0" hangingPunct="0">
              <a:buClr>
                <a:schemeClr val="tx2"/>
              </a:buClr>
            </a:pPr>
            <a:r>
              <a:rPr lang="en-US" sz="3500" dirty="0">
                <a:solidFill>
                  <a:srgbClr val="3C57AC"/>
                </a:solidFill>
                <a:latin typeface="Georgia" pitchFamily="18" charset="0"/>
              </a:rPr>
              <a:t>more basic</a:t>
            </a:r>
          </a:p>
        </p:txBody>
      </p:sp>
      <p:sp>
        <p:nvSpPr>
          <p:cNvPr id="31769" name="Line 25"/>
          <p:cNvSpPr>
            <a:spLocks noChangeShapeType="1"/>
          </p:cNvSpPr>
          <p:nvPr/>
        </p:nvSpPr>
        <p:spPr bwMode="auto">
          <a:xfrm>
            <a:off x="4770438" y="5143500"/>
            <a:ext cx="0" cy="571500"/>
          </a:xfrm>
          <a:prstGeom prst="line">
            <a:avLst/>
          </a:prstGeom>
          <a:noFill/>
          <a:ln w="38100">
            <a:solidFill>
              <a:srgbClr val="000000"/>
            </a:solidFill>
            <a:round/>
            <a:headEnd type="triangle" w="med" len="med"/>
            <a:tailEnd/>
          </a:ln>
        </p:spPr>
        <p:txBody>
          <a:bodyPr/>
          <a:lstStyle/>
          <a:p>
            <a:endParaRPr lang="en-US" dirty="0"/>
          </a:p>
        </p:txBody>
      </p:sp>
      <p:sp>
        <p:nvSpPr>
          <p:cNvPr id="31770" name="Text Box 26"/>
          <p:cNvSpPr txBox="1">
            <a:spLocks noChangeArrowheads="1"/>
          </p:cNvSpPr>
          <p:nvPr/>
        </p:nvSpPr>
        <p:spPr bwMode="auto">
          <a:xfrm>
            <a:off x="4365625" y="5676900"/>
            <a:ext cx="2300288" cy="571500"/>
          </a:xfrm>
          <a:prstGeom prst="rect">
            <a:avLst/>
          </a:prstGeom>
          <a:noFill/>
          <a:ln w="9525">
            <a:noFill/>
            <a:miter lim="800000"/>
            <a:headEnd/>
            <a:tailEnd/>
          </a:ln>
        </p:spPr>
        <p:txBody>
          <a:bodyPr/>
          <a:lstStyle/>
          <a:p>
            <a:pPr eaLnBrk="0" hangingPunct="0">
              <a:buClr>
                <a:schemeClr val="tx2"/>
              </a:buClr>
            </a:pPr>
            <a:r>
              <a:rPr lang="en-US" sz="3500" dirty="0">
                <a:solidFill>
                  <a:srgbClr val="009900"/>
                </a:solidFill>
                <a:latin typeface="Georgia" pitchFamily="18" charset="0"/>
              </a:rPr>
              <a:t>neutral</a:t>
            </a:r>
          </a:p>
        </p:txBody>
      </p:sp>
      <p:sp>
        <p:nvSpPr>
          <p:cNvPr id="31771" name="Rectangle 27"/>
          <p:cNvSpPr>
            <a:spLocks noChangeArrowheads="1"/>
          </p:cNvSpPr>
          <p:nvPr/>
        </p:nvSpPr>
        <p:spPr bwMode="auto">
          <a:xfrm>
            <a:off x="3810000" y="914400"/>
            <a:ext cx="3397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1</a:t>
            </a:r>
            <a:endParaRPr lang="en-CA" sz="2500" b="1" dirty="0">
              <a:solidFill>
                <a:srgbClr val="000000"/>
              </a:solidFill>
              <a:latin typeface="Georgia" pitchFamily="18" charset="0"/>
            </a:endParaRPr>
          </a:p>
        </p:txBody>
      </p:sp>
      <p:sp>
        <p:nvSpPr>
          <p:cNvPr id="36879" name="Text Box 28"/>
          <p:cNvSpPr txBox="1">
            <a:spLocks noChangeArrowheads="1"/>
          </p:cNvSpPr>
          <p:nvPr/>
        </p:nvSpPr>
        <p:spPr bwMode="auto">
          <a:xfrm>
            <a:off x="914400" y="1508125"/>
            <a:ext cx="990600" cy="473075"/>
          </a:xfrm>
          <a:prstGeom prst="rect">
            <a:avLst/>
          </a:prstGeom>
          <a:noFill/>
          <a:ln w="9525">
            <a:noFill/>
            <a:miter lim="800000"/>
            <a:headEnd/>
            <a:tailEnd/>
          </a:ln>
        </p:spPr>
        <p:txBody>
          <a:bodyPr>
            <a:spAutoFit/>
          </a:bodyPr>
          <a:lstStyle/>
          <a:p>
            <a:pPr>
              <a:spcBef>
                <a:spcPct val="50000"/>
              </a:spcBef>
            </a:pPr>
            <a:r>
              <a:rPr lang="en-US" sz="2500" dirty="0">
                <a:solidFill>
                  <a:srgbClr val="090807"/>
                </a:solidFill>
                <a:latin typeface="Georgia" pitchFamily="18" charset="0"/>
              </a:rPr>
              <a:t>eg)</a:t>
            </a:r>
          </a:p>
        </p:txBody>
      </p:sp>
      <p:sp>
        <p:nvSpPr>
          <p:cNvPr id="36880" name="Rectangle 28"/>
          <p:cNvSpPr>
            <a:spLocks noChangeArrowheads="1"/>
          </p:cNvSpPr>
          <p:nvPr/>
        </p:nvSpPr>
        <p:spPr bwMode="auto">
          <a:xfrm>
            <a:off x="0" y="6211888"/>
            <a:ext cx="9144000" cy="646112"/>
          </a:xfrm>
          <a:prstGeom prst="rect">
            <a:avLst/>
          </a:prstGeom>
          <a:noFill/>
          <a:ln w="9525">
            <a:noFill/>
            <a:miter lim="800000"/>
            <a:headEnd/>
            <a:tailEnd/>
          </a:ln>
        </p:spPr>
        <p:txBody>
          <a:bodyPr>
            <a:spAutoFit/>
          </a:bodyPr>
          <a:lstStyle/>
          <a:p>
            <a:r>
              <a:rPr lang="en-US" dirty="0">
                <a:latin typeface="Gill Sans MT" pitchFamily="34" charset="0"/>
                <a:hlinkClick r:id="rId2"/>
              </a:rPr>
              <a:t>http://www.mhhe.com/physsci/chemistry/chang7/esp/folder_structure/ac/m1/s2/assets/real/acm1s2_1.rm</a:t>
            </a:r>
            <a:r>
              <a:rPr lang="en-US" dirty="0">
                <a:latin typeface="Gill Sans MT"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7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7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74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75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766"/>
                                        </p:tgtEl>
                                        <p:attrNameLst>
                                          <p:attrName>style.visibility</p:attrName>
                                        </p:attrNameLst>
                                      </p:cBhvr>
                                      <p:to>
                                        <p:strVal val="visible"/>
                                      </p:to>
                                    </p:set>
                                    <p:animEffect transition="in" filter="wipe(left)">
                                      <p:cBhvr>
                                        <p:cTn id="27" dur="500"/>
                                        <p:tgtEl>
                                          <p:spTgt spid="3176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1768">
                                            <p:txEl>
                                              <p:pRg st="0" end="0"/>
                                            </p:txEl>
                                          </p:spTgt>
                                        </p:tgtEl>
                                        <p:attrNameLst>
                                          <p:attrName>style.visibility</p:attrName>
                                        </p:attrNameLst>
                                      </p:cBhvr>
                                      <p:to>
                                        <p:strVal val="visible"/>
                                      </p:to>
                                    </p:set>
                                    <p:animEffect transition="in" filter="dissolve">
                                      <p:cBhvr>
                                        <p:cTn id="32" dur="500"/>
                                        <p:tgtEl>
                                          <p:spTgt spid="3176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31765"/>
                                        </p:tgtEl>
                                        <p:attrNameLst>
                                          <p:attrName>style.visibility</p:attrName>
                                        </p:attrNameLst>
                                      </p:cBhvr>
                                      <p:to>
                                        <p:strVal val="visible"/>
                                      </p:to>
                                    </p:set>
                                    <p:animEffect transition="in" filter="wipe(right)">
                                      <p:cBhvr>
                                        <p:cTn id="37" dur="500"/>
                                        <p:tgtEl>
                                          <p:spTgt spid="3176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1767">
                                            <p:txEl>
                                              <p:pRg st="0" end="0"/>
                                            </p:txEl>
                                          </p:spTgt>
                                        </p:tgtEl>
                                        <p:attrNameLst>
                                          <p:attrName>style.visibility</p:attrName>
                                        </p:attrNameLst>
                                      </p:cBhvr>
                                      <p:to>
                                        <p:strVal val="visible"/>
                                      </p:to>
                                    </p:set>
                                    <p:animEffect transition="in" filter="dissolve">
                                      <p:cBhvr>
                                        <p:cTn id="42" dur="500"/>
                                        <p:tgtEl>
                                          <p:spTgt spid="3176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1769"/>
                                        </p:tgtEl>
                                        <p:attrNameLst>
                                          <p:attrName>style.visibility</p:attrName>
                                        </p:attrNameLst>
                                      </p:cBhvr>
                                      <p:to>
                                        <p:strVal val="visible"/>
                                      </p:to>
                                    </p:set>
                                    <p:animEffect transition="in" filter="wipe(down)">
                                      <p:cBhvr>
                                        <p:cTn id="47" dur="500"/>
                                        <p:tgtEl>
                                          <p:spTgt spid="31769"/>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1770">
                                            <p:txEl>
                                              <p:pRg st="0" end="0"/>
                                            </p:txEl>
                                          </p:spTgt>
                                        </p:tgtEl>
                                        <p:attrNameLst>
                                          <p:attrName>style.visibility</p:attrName>
                                        </p:attrNameLst>
                                      </p:cBhvr>
                                      <p:to>
                                        <p:strVal val="visible"/>
                                      </p:to>
                                    </p:set>
                                    <p:animEffect transition="in" filter="dissolve">
                                      <p:cBhvr>
                                        <p:cTn id="52" dur="500"/>
                                        <p:tgtEl>
                                          <p:spTgt spid="317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P spid="31749" grpId="0" build="p" autoUpdateAnimBg="0"/>
      <p:bldP spid="31750" grpId="0" build="p" autoUpdateAnimBg="0"/>
      <p:bldP spid="31765" grpId="0" animBg="1"/>
      <p:bldP spid="31766" grpId="0" animBg="1"/>
      <p:bldP spid="31767" grpId="0" build="p" autoUpdateAnimBg="0"/>
      <p:bldP spid="31768" grpId="0" build="p" autoUpdateAnimBg="0"/>
      <p:bldP spid="31769" grpId="0" animBg="1"/>
      <p:bldP spid="31770" grpId="0" build="p" autoUpdateAnimBg="0"/>
      <p:bldP spid="31771"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dirty="0" smtClean="0">
                <a:solidFill>
                  <a:schemeClr val="tx2">
                    <a:satMod val="130000"/>
                  </a:schemeClr>
                </a:solidFill>
                <a:ea typeface="+mj-ea"/>
                <a:cs typeface="+mj-cs"/>
              </a:rPr>
              <a:t>pH Scale</a:t>
            </a:r>
          </a:p>
        </p:txBody>
      </p:sp>
      <p:sp>
        <p:nvSpPr>
          <p:cNvPr id="37891" name="Rectangle 3"/>
          <p:cNvSpPr>
            <a:spLocks noGrp="1" noChangeArrowheads="1"/>
          </p:cNvSpPr>
          <p:nvPr>
            <p:ph type="body" idx="4294967295"/>
          </p:nvPr>
        </p:nvSpPr>
        <p:spPr>
          <a:xfrm>
            <a:off x="304800" y="1447800"/>
            <a:ext cx="8839200" cy="4525963"/>
          </a:xfrm>
        </p:spPr>
        <p:txBody>
          <a:bodyPr/>
          <a:lstStyle/>
          <a:p>
            <a:pPr eaLnBrk="1" hangingPunct="1"/>
            <a:r>
              <a:rPr lang="en-US" dirty="0" smtClean="0"/>
              <a:t>pH scale – 10 x  increase for each numeric increase</a:t>
            </a:r>
          </a:p>
        </p:txBody>
      </p:sp>
      <p:pic>
        <p:nvPicPr>
          <p:cNvPr id="37892" name="Picture 6" descr="acids_and_bases_phscale"/>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38200" y="2460625"/>
            <a:ext cx="8077200" cy="3178175"/>
          </a:xfrm>
          <a:prstGeom prst="rect">
            <a:avLst/>
          </a:prstGeom>
          <a:noFill/>
          <a:ln w="9525">
            <a:noFill/>
            <a:miter lim="800000"/>
            <a:headEnd/>
            <a:tailEnd/>
          </a:ln>
        </p:spPr>
      </p:pic>
      <p:sp>
        <p:nvSpPr>
          <p:cNvPr id="37893" name="Text Box 7"/>
          <p:cNvSpPr txBox="1">
            <a:spLocks noChangeArrowheads="1"/>
          </p:cNvSpPr>
          <p:nvPr/>
        </p:nvSpPr>
        <p:spPr bwMode="auto">
          <a:xfrm>
            <a:off x="1143000" y="5562600"/>
            <a:ext cx="1219200" cy="822325"/>
          </a:xfrm>
          <a:prstGeom prst="rect">
            <a:avLst/>
          </a:prstGeom>
          <a:noFill/>
          <a:ln w="9525">
            <a:noFill/>
            <a:miter lim="800000"/>
            <a:headEnd/>
            <a:tailEnd/>
          </a:ln>
        </p:spPr>
        <p:txBody>
          <a:bodyPr>
            <a:spAutoFit/>
          </a:bodyPr>
          <a:lstStyle/>
          <a:p>
            <a:pPr>
              <a:spcBef>
                <a:spcPct val="50000"/>
              </a:spcBef>
            </a:pPr>
            <a:r>
              <a:rPr lang="en-US" sz="2400" b="1" dirty="0">
                <a:latin typeface="Gill Sans MT" pitchFamily="34" charset="0"/>
              </a:rPr>
              <a:t>Acid pH &lt; 7</a:t>
            </a:r>
          </a:p>
        </p:txBody>
      </p:sp>
      <p:sp>
        <p:nvSpPr>
          <p:cNvPr id="37894" name="Text Box 8"/>
          <p:cNvSpPr txBox="1">
            <a:spLocks noChangeArrowheads="1"/>
          </p:cNvSpPr>
          <p:nvPr/>
        </p:nvSpPr>
        <p:spPr bwMode="auto">
          <a:xfrm>
            <a:off x="3886200" y="5638800"/>
            <a:ext cx="1600200" cy="822325"/>
          </a:xfrm>
          <a:prstGeom prst="rect">
            <a:avLst/>
          </a:prstGeom>
          <a:noFill/>
          <a:ln w="9525">
            <a:noFill/>
            <a:miter lim="800000"/>
            <a:headEnd/>
            <a:tailEnd/>
          </a:ln>
        </p:spPr>
        <p:txBody>
          <a:bodyPr>
            <a:spAutoFit/>
          </a:bodyPr>
          <a:lstStyle/>
          <a:p>
            <a:pPr>
              <a:spcBef>
                <a:spcPct val="50000"/>
              </a:spcBef>
            </a:pPr>
            <a:r>
              <a:rPr lang="en-US" sz="2400" b="1" dirty="0">
                <a:latin typeface="Gill Sans MT" pitchFamily="34" charset="0"/>
              </a:rPr>
              <a:t>Neutral pH = 7</a:t>
            </a:r>
          </a:p>
        </p:txBody>
      </p:sp>
      <p:sp>
        <p:nvSpPr>
          <p:cNvPr id="37895" name="Text Box 9"/>
          <p:cNvSpPr txBox="1">
            <a:spLocks noChangeArrowheads="1"/>
          </p:cNvSpPr>
          <p:nvPr/>
        </p:nvSpPr>
        <p:spPr bwMode="auto">
          <a:xfrm>
            <a:off x="6781800" y="5562600"/>
            <a:ext cx="1295400" cy="822325"/>
          </a:xfrm>
          <a:prstGeom prst="rect">
            <a:avLst/>
          </a:prstGeom>
          <a:noFill/>
          <a:ln w="9525">
            <a:noFill/>
            <a:miter lim="800000"/>
            <a:headEnd/>
            <a:tailEnd/>
          </a:ln>
        </p:spPr>
        <p:txBody>
          <a:bodyPr>
            <a:spAutoFit/>
          </a:bodyPr>
          <a:lstStyle/>
          <a:p>
            <a:pPr>
              <a:spcBef>
                <a:spcPct val="50000"/>
              </a:spcBef>
            </a:pPr>
            <a:r>
              <a:rPr lang="en-US" sz="2400" b="1" dirty="0">
                <a:latin typeface="Gill Sans MT" pitchFamily="34" charset="0"/>
              </a:rPr>
              <a:t>Base pH &gt; 7</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066800" y="304800"/>
            <a:ext cx="7620000" cy="519113"/>
          </a:xfrm>
          <a:prstGeom prst="rect">
            <a:avLst/>
          </a:prstGeom>
          <a:noFill/>
          <a:ln w="9525">
            <a:noFill/>
            <a:miter lim="800000"/>
            <a:headEnd/>
            <a:tailEnd/>
          </a:ln>
        </p:spPr>
        <p:txBody>
          <a:bodyPr>
            <a:spAutoFit/>
          </a:bodyPr>
          <a:lstStyle/>
          <a:p>
            <a:pPr>
              <a:spcBef>
                <a:spcPct val="50000"/>
              </a:spcBef>
              <a:buClr>
                <a:schemeClr val="tx2"/>
              </a:buClr>
            </a:pPr>
            <a:r>
              <a:rPr lang="en-US" sz="2800" b="1" u="sng" dirty="0">
                <a:solidFill>
                  <a:schemeClr val="tx2"/>
                </a:solidFill>
                <a:latin typeface="Georgia" pitchFamily="18" charset="0"/>
              </a:rPr>
              <a:t> Measuring pH</a:t>
            </a:r>
            <a:r>
              <a:rPr lang="en-CA" sz="2800" b="1" u="sng" dirty="0">
                <a:solidFill>
                  <a:schemeClr val="tx2"/>
                </a:solidFill>
                <a:latin typeface="Georgia" pitchFamily="18" charset="0"/>
              </a:rPr>
              <a:t> </a:t>
            </a:r>
            <a:endParaRPr lang="en-US" sz="2800" b="1" u="sng" dirty="0">
              <a:solidFill>
                <a:schemeClr val="tx2"/>
              </a:solidFill>
              <a:latin typeface="Georgia" pitchFamily="18" charset="0"/>
            </a:endParaRPr>
          </a:p>
        </p:txBody>
      </p:sp>
      <p:sp>
        <p:nvSpPr>
          <p:cNvPr id="38915" name="Text Box 3"/>
          <p:cNvSpPr txBox="1">
            <a:spLocks noChangeArrowheads="1"/>
          </p:cNvSpPr>
          <p:nvPr/>
        </p:nvSpPr>
        <p:spPr bwMode="auto">
          <a:xfrm>
            <a:off x="990600" y="762000"/>
            <a:ext cx="76962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pH can be measured using :</a:t>
            </a:r>
            <a:r>
              <a:rPr lang="en-CA" sz="2500" dirty="0">
                <a:solidFill>
                  <a:srgbClr val="000000"/>
                </a:solidFill>
                <a:latin typeface="Georgia" pitchFamily="18" charset="0"/>
              </a:rPr>
              <a:t> </a:t>
            </a:r>
            <a:endParaRPr lang="en-US" sz="2500" dirty="0">
              <a:solidFill>
                <a:srgbClr val="000000"/>
              </a:solidFill>
              <a:latin typeface="Georgia" pitchFamily="18" charset="0"/>
            </a:endParaRPr>
          </a:p>
        </p:txBody>
      </p:sp>
      <p:sp>
        <p:nvSpPr>
          <p:cNvPr id="39940" name="Text Box 4"/>
          <p:cNvSpPr txBox="1">
            <a:spLocks noChangeArrowheads="1"/>
          </p:cNvSpPr>
          <p:nvPr/>
        </p:nvSpPr>
        <p:spPr bwMode="auto">
          <a:xfrm>
            <a:off x="1600200" y="1219200"/>
            <a:ext cx="6934200" cy="473075"/>
          </a:xfrm>
          <a:prstGeom prst="rect">
            <a:avLst/>
          </a:prstGeom>
          <a:noFill/>
          <a:ln w="9525">
            <a:noFill/>
            <a:miter lim="800000"/>
            <a:headEnd/>
            <a:tailEnd/>
          </a:ln>
        </p:spPr>
        <p:txBody>
          <a:bodyPr>
            <a:spAutoFit/>
          </a:bodyPr>
          <a:lstStyle/>
          <a:p>
            <a:pPr>
              <a:spcBef>
                <a:spcPct val="50000"/>
              </a:spcBef>
              <a:buClr>
                <a:schemeClr val="tx2"/>
              </a:buClr>
            </a:pPr>
            <a:r>
              <a:rPr lang="en-US" sz="2500" b="1" dirty="0">
                <a:solidFill>
                  <a:srgbClr val="090807"/>
                </a:solidFill>
                <a:latin typeface="Georgia" pitchFamily="18" charset="0"/>
              </a:rPr>
              <a:t>1. </a:t>
            </a:r>
            <a:r>
              <a:rPr lang="en-US" sz="2500" b="1" dirty="0">
                <a:solidFill>
                  <a:srgbClr val="FF0000"/>
                </a:solidFill>
                <a:latin typeface="Georgia" pitchFamily="18" charset="0"/>
              </a:rPr>
              <a:t>acid</a:t>
            </a:r>
            <a:r>
              <a:rPr lang="en-US" sz="2500" b="1" dirty="0">
                <a:solidFill>
                  <a:srgbClr val="000000"/>
                </a:solidFill>
                <a:latin typeface="Georgia" pitchFamily="18" charset="0"/>
              </a:rPr>
              <a:t>-</a:t>
            </a:r>
            <a:r>
              <a:rPr lang="en-US" sz="2500" b="1" dirty="0">
                <a:solidFill>
                  <a:srgbClr val="0070C0"/>
                </a:solidFill>
                <a:latin typeface="Georgia" pitchFamily="18" charset="0"/>
              </a:rPr>
              <a:t>base</a:t>
            </a:r>
            <a:r>
              <a:rPr lang="en-US" sz="2500" b="1" dirty="0">
                <a:solidFill>
                  <a:srgbClr val="000000"/>
                </a:solidFill>
                <a:latin typeface="Georgia" pitchFamily="18" charset="0"/>
              </a:rPr>
              <a:t> indicators</a:t>
            </a:r>
            <a:r>
              <a:rPr lang="en-CA" sz="2500" b="1" dirty="0">
                <a:solidFill>
                  <a:srgbClr val="090807"/>
                </a:solidFill>
                <a:latin typeface="Georgia" pitchFamily="18" charset="0"/>
              </a:rPr>
              <a:t> </a:t>
            </a:r>
          </a:p>
        </p:txBody>
      </p:sp>
      <p:sp>
        <p:nvSpPr>
          <p:cNvPr id="39941" name="Text Box 5"/>
          <p:cNvSpPr txBox="1">
            <a:spLocks noChangeArrowheads="1"/>
          </p:cNvSpPr>
          <p:nvPr/>
        </p:nvSpPr>
        <p:spPr bwMode="auto">
          <a:xfrm>
            <a:off x="1600200" y="1736725"/>
            <a:ext cx="6934200" cy="473075"/>
          </a:xfrm>
          <a:prstGeom prst="rect">
            <a:avLst/>
          </a:prstGeom>
          <a:noFill/>
          <a:ln w="9525">
            <a:noFill/>
            <a:miter lim="800000"/>
            <a:headEnd/>
            <a:tailEnd/>
          </a:ln>
        </p:spPr>
        <p:txBody>
          <a:bodyPr>
            <a:spAutoFit/>
          </a:bodyPr>
          <a:lstStyle/>
          <a:p>
            <a:pPr>
              <a:spcBef>
                <a:spcPct val="50000"/>
              </a:spcBef>
              <a:buClr>
                <a:schemeClr val="tx2"/>
              </a:buClr>
            </a:pPr>
            <a:r>
              <a:rPr lang="en-US" sz="2500" b="1" dirty="0">
                <a:solidFill>
                  <a:srgbClr val="090807"/>
                </a:solidFill>
                <a:latin typeface="Georgia" pitchFamily="18" charset="0"/>
              </a:rPr>
              <a:t>2. </a:t>
            </a:r>
            <a:r>
              <a:rPr lang="en-US" sz="2500" b="1" dirty="0">
                <a:solidFill>
                  <a:srgbClr val="000000"/>
                </a:solidFill>
                <a:latin typeface="Georgia" pitchFamily="18" charset="0"/>
              </a:rPr>
              <a:t>pH meter</a:t>
            </a:r>
            <a:r>
              <a:rPr lang="en-CA" sz="2500" b="1" dirty="0">
                <a:solidFill>
                  <a:srgbClr val="000000"/>
                </a:solidFill>
                <a:latin typeface="Georgia" pitchFamily="18" charset="0"/>
              </a:rPr>
              <a:t> </a:t>
            </a:r>
          </a:p>
        </p:txBody>
      </p:sp>
      <p:sp>
        <p:nvSpPr>
          <p:cNvPr id="38918" name="Text Box 6"/>
          <p:cNvSpPr txBox="1">
            <a:spLocks noChangeArrowheads="1"/>
          </p:cNvSpPr>
          <p:nvPr/>
        </p:nvSpPr>
        <p:spPr bwMode="auto">
          <a:xfrm>
            <a:off x="914400" y="2362200"/>
            <a:ext cx="3733800" cy="519113"/>
          </a:xfrm>
          <a:prstGeom prst="rect">
            <a:avLst/>
          </a:prstGeom>
          <a:noFill/>
          <a:ln w="9525">
            <a:noFill/>
            <a:miter lim="800000"/>
            <a:headEnd/>
            <a:tailEnd/>
          </a:ln>
        </p:spPr>
        <p:txBody>
          <a:bodyPr>
            <a:spAutoFit/>
          </a:bodyPr>
          <a:lstStyle/>
          <a:p>
            <a:pPr>
              <a:spcBef>
                <a:spcPct val="50000"/>
              </a:spcBef>
              <a:buClr>
                <a:schemeClr val="tx2"/>
              </a:buClr>
            </a:pPr>
            <a:r>
              <a:rPr lang="en-CA" sz="2800" b="1" u="sng" dirty="0">
                <a:solidFill>
                  <a:schemeClr val="tx2"/>
                </a:solidFill>
                <a:latin typeface="Georgia" pitchFamily="18" charset="0"/>
              </a:rPr>
              <a:t>Indicators</a:t>
            </a:r>
            <a:endParaRPr lang="en-CA" sz="2800" dirty="0">
              <a:solidFill>
                <a:schemeClr val="tx2"/>
              </a:solidFill>
              <a:latin typeface="Georgia" pitchFamily="18" charset="0"/>
            </a:endParaRPr>
          </a:p>
        </p:txBody>
      </p:sp>
      <p:sp>
        <p:nvSpPr>
          <p:cNvPr id="38919" name="Text Box 7"/>
          <p:cNvSpPr txBox="1">
            <a:spLocks noChangeArrowheads="1"/>
          </p:cNvSpPr>
          <p:nvPr/>
        </p:nvSpPr>
        <p:spPr bwMode="auto">
          <a:xfrm>
            <a:off x="990600" y="2743200"/>
            <a:ext cx="76962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an                                                is any chemical that                	                           in an acidic or basic solution</a:t>
            </a:r>
          </a:p>
        </p:txBody>
      </p:sp>
      <p:sp>
        <p:nvSpPr>
          <p:cNvPr id="39944" name="Rectangle 8"/>
          <p:cNvSpPr>
            <a:spLocks noChangeArrowheads="1"/>
          </p:cNvSpPr>
          <p:nvPr/>
        </p:nvSpPr>
        <p:spPr bwMode="auto">
          <a:xfrm>
            <a:off x="1828800" y="2759075"/>
            <a:ext cx="3309938" cy="473075"/>
          </a:xfrm>
          <a:prstGeom prst="rect">
            <a:avLst/>
          </a:prstGeom>
          <a:noFill/>
          <a:ln w="9525">
            <a:noFill/>
            <a:miter lim="800000"/>
            <a:headEnd/>
            <a:tailEnd/>
          </a:ln>
        </p:spPr>
        <p:txBody>
          <a:bodyPr wrap="none">
            <a:spAutoFit/>
          </a:bodyPr>
          <a:lstStyle/>
          <a:p>
            <a:pPr>
              <a:buClr>
                <a:schemeClr val="tx2"/>
              </a:buClr>
            </a:pPr>
            <a:r>
              <a:rPr lang="en-US" sz="2500" b="1" dirty="0">
                <a:solidFill>
                  <a:srgbClr val="FF0000"/>
                </a:solidFill>
                <a:latin typeface="Georgia" pitchFamily="18" charset="0"/>
              </a:rPr>
              <a:t>acid</a:t>
            </a:r>
            <a:r>
              <a:rPr lang="en-US" sz="2500" b="1" dirty="0">
                <a:solidFill>
                  <a:srgbClr val="000000"/>
                </a:solidFill>
                <a:latin typeface="Georgia" pitchFamily="18" charset="0"/>
              </a:rPr>
              <a:t>-</a:t>
            </a:r>
            <a:r>
              <a:rPr lang="en-US" sz="2500" b="1" dirty="0">
                <a:solidFill>
                  <a:srgbClr val="0070C0"/>
                </a:solidFill>
                <a:latin typeface="Georgia" pitchFamily="18" charset="0"/>
              </a:rPr>
              <a:t>base</a:t>
            </a:r>
            <a:r>
              <a:rPr lang="en-US" sz="2500" b="1" dirty="0">
                <a:solidFill>
                  <a:srgbClr val="000000"/>
                </a:solidFill>
                <a:latin typeface="Georgia" pitchFamily="18" charset="0"/>
              </a:rPr>
              <a:t> indicator</a:t>
            </a:r>
            <a:endParaRPr lang="en-CA" sz="2500" b="1" dirty="0">
              <a:solidFill>
                <a:srgbClr val="000000"/>
              </a:solidFill>
              <a:latin typeface="Georgia" pitchFamily="18" charset="0"/>
            </a:endParaRPr>
          </a:p>
        </p:txBody>
      </p:sp>
      <p:sp>
        <p:nvSpPr>
          <p:cNvPr id="39945" name="Rectangle 9"/>
          <p:cNvSpPr>
            <a:spLocks noChangeArrowheads="1"/>
          </p:cNvSpPr>
          <p:nvPr/>
        </p:nvSpPr>
        <p:spPr bwMode="auto">
          <a:xfrm>
            <a:off x="1301750" y="3140075"/>
            <a:ext cx="2671763" cy="477838"/>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changes colour</a:t>
            </a:r>
            <a:endParaRPr lang="en-CA" sz="2500" dirty="0">
              <a:solidFill>
                <a:srgbClr val="000000"/>
              </a:solidFill>
              <a:latin typeface="Georgia" pitchFamily="18" charset="0"/>
            </a:endParaRPr>
          </a:p>
        </p:txBody>
      </p:sp>
      <p:sp>
        <p:nvSpPr>
          <p:cNvPr id="38922" name="Text Box 10"/>
          <p:cNvSpPr txBox="1">
            <a:spLocks noChangeArrowheads="1"/>
          </p:cNvSpPr>
          <p:nvPr/>
        </p:nvSpPr>
        <p:spPr bwMode="auto">
          <a:xfrm>
            <a:off x="990600" y="3657600"/>
            <a:ext cx="76962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they can be</a:t>
            </a:r>
          </a:p>
        </p:txBody>
      </p:sp>
      <p:sp>
        <p:nvSpPr>
          <p:cNvPr id="39947" name="Rectangle 11"/>
          <p:cNvSpPr>
            <a:spLocks noChangeArrowheads="1"/>
          </p:cNvSpPr>
          <p:nvPr/>
        </p:nvSpPr>
        <p:spPr bwMode="auto">
          <a:xfrm>
            <a:off x="3048000" y="3673475"/>
            <a:ext cx="4357688"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dried onto strips of paper</a:t>
            </a:r>
            <a:endParaRPr lang="en-CA" sz="2500" b="1" dirty="0">
              <a:solidFill>
                <a:srgbClr val="000000"/>
              </a:solidFill>
              <a:latin typeface="Georgia" pitchFamily="18" charset="0"/>
            </a:endParaRPr>
          </a:p>
        </p:txBody>
      </p:sp>
      <p:sp>
        <p:nvSpPr>
          <p:cNvPr id="39948" name="Text Box 12"/>
          <p:cNvSpPr txBox="1">
            <a:spLocks noChangeArrowheads="1"/>
          </p:cNvSpPr>
          <p:nvPr/>
        </p:nvSpPr>
        <p:spPr bwMode="auto">
          <a:xfrm>
            <a:off x="1524000" y="4206875"/>
            <a:ext cx="6172200" cy="473075"/>
          </a:xfrm>
          <a:prstGeom prst="rect">
            <a:avLst/>
          </a:prstGeom>
          <a:noFill/>
          <a:ln w="9525">
            <a:noFill/>
            <a:miter lim="800000"/>
            <a:headEnd/>
            <a:tailEnd/>
          </a:ln>
        </p:spPr>
        <p:txBody>
          <a:bodyPr>
            <a:spAutoFit/>
          </a:bodyPr>
          <a:lstStyle/>
          <a:p>
            <a:pPr>
              <a:spcBef>
                <a:spcPct val="50000"/>
              </a:spcBef>
              <a:buClr>
                <a:schemeClr val="tx2"/>
              </a:buClr>
            </a:pPr>
            <a:r>
              <a:rPr lang="en-US" sz="2500" dirty="0">
                <a:solidFill>
                  <a:srgbClr val="000000"/>
                </a:solidFill>
                <a:latin typeface="Georgia" pitchFamily="18" charset="0"/>
              </a:rPr>
              <a:t>eg) </a:t>
            </a:r>
            <a:r>
              <a:rPr lang="en-US" sz="2500" b="1" dirty="0">
                <a:solidFill>
                  <a:srgbClr val="000000"/>
                </a:solidFill>
                <a:latin typeface="Georgia" pitchFamily="18" charset="0"/>
              </a:rPr>
              <a:t>litmus paper, pH paper</a:t>
            </a:r>
            <a:r>
              <a:rPr lang="en-CA" sz="2500" dirty="0">
                <a:solidFill>
                  <a:srgbClr val="090807"/>
                </a:solidFill>
                <a:latin typeface="Georgia" pitchFamily="18" charset="0"/>
              </a:rPr>
              <a:t> </a:t>
            </a:r>
          </a:p>
        </p:txBody>
      </p:sp>
      <p:pic>
        <p:nvPicPr>
          <p:cNvPr id="38925" name="Picture 14" descr="http://www1.istockphoto.com/file_thumbview_approve/2623327/2/istockphoto_2623327_ph_paper.jpg"/>
          <p:cNvPicPr>
            <a:picLocks noChangeAspect="1" noChangeArrowheads="1"/>
          </p:cNvPicPr>
          <p:nvPr/>
        </p:nvPicPr>
        <p:blipFill>
          <a:blip r:embed="rId2" cstate="print"/>
          <a:srcRect/>
          <a:stretch>
            <a:fillRect/>
          </a:stretch>
        </p:blipFill>
        <p:spPr bwMode="auto">
          <a:xfrm>
            <a:off x="6400800" y="4648200"/>
            <a:ext cx="2743200" cy="1827213"/>
          </a:xfrm>
          <a:prstGeom prst="rect">
            <a:avLst/>
          </a:prstGeom>
          <a:noFill/>
          <a:ln w="9525">
            <a:noFill/>
            <a:miter lim="800000"/>
            <a:headEnd/>
            <a:tailEnd/>
          </a:ln>
        </p:spPr>
      </p:pic>
      <p:sp>
        <p:nvSpPr>
          <p:cNvPr id="38926" name="Rectangle 14"/>
          <p:cNvSpPr>
            <a:spLocks noChangeArrowheads="1"/>
          </p:cNvSpPr>
          <p:nvPr/>
        </p:nvSpPr>
        <p:spPr bwMode="auto">
          <a:xfrm>
            <a:off x="3810000" y="4953000"/>
            <a:ext cx="2743200" cy="1631950"/>
          </a:xfrm>
          <a:prstGeom prst="rect">
            <a:avLst/>
          </a:prstGeom>
          <a:noFill/>
          <a:ln w="9525">
            <a:noFill/>
            <a:miter lim="800000"/>
            <a:headEnd/>
            <a:tailEnd/>
          </a:ln>
        </p:spPr>
        <p:txBody>
          <a:bodyPr>
            <a:spAutoFit/>
          </a:bodyPr>
          <a:lstStyle/>
          <a:p>
            <a:pPr lvl="1"/>
            <a:r>
              <a:rPr lang="en-US" sz="2000" b="1" dirty="0">
                <a:latin typeface="Gill Sans MT" pitchFamily="34" charset="0"/>
              </a:rPr>
              <a:t>Red/Blue </a:t>
            </a:r>
          </a:p>
          <a:p>
            <a:pPr lvl="2"/>
            <a:r>
              <a:rPr lang="en-US" sz="2000" b="1" dirty="0">
                <a:latin typeface="Gill Sans MT" pitchFamily="34" charset="0"/>
              </a:rPr>
              <a:t>blue -&gt; red = </a:t>
            </a:r>
            <a:r>
              <a:rPr lang="en-US" sz="2000" b="1" dirty="0">
                <a:solidFill>
                  <a:srgbClr val="FF0000"/>
                </a:solidFill>
                <a:latin typeface="Gill Sans MT" pitchFamily="34" charset="0"/>
              </a:rPr>
              <a:t>acid </a:t>
            </a:r>
            <a:r>
              <a:rPr lang="en-US" sz="2000" b="1" dirty="0">
                <a:latin typeface="Gill Sans MT" pitchFamily="34" charset="0"/>
              </a:rPr>
              <a:t> </a:t>
            </a:r>
          </a:p>
          <a:p>
            <a:pPr lvl="2"/>
            <a:r>
              <a:rPr lang="en-US" sz="2000" b="1" dirty="0">
                <a:latin typeface="Gill Sans MT" pitchFamily="34" charset="0"/>
              </a:rPr>
              <a:t>red -&gt; blue = </a:t>
            </a:r>
            <a:r>
              <a:rPr lang="en-US" sz="2000" b="1" dirty="0">
                <a:solidFill>
                  <a:srgbClr val="0070C0"/>
                </a:solidFill>
                <a:latin typeface="Gill Sans MT" pitchFamily="34" charset="0"/>
              </a:rPr>
              <a:t>base</a:t>
            </a:r>
          </a:p>
        </p:txBody>
      </p:sp>
      <p:pic>
        <p:nvPicPr>
          <p:cNvPr id="38927" name="Picture 7" descr="litmus"/>
          <p:cNvPicPr>
            <a:picLocks noChangeAspect="1" noChangeArrowheads="1"/>
          </p:cNvPicPr>
          <p:nvPr/>
        </p:nvPicPr>
        <p:blipFill>
          <a:blip r:embed="rId3" cstate="print"/>
          <a:srcRect/>
          <a:stretch>
            <a:fillRect/>
          </a:stretch>
        </p:blipFill>
        <p:spPr bwMode="auto">
          <a:xfrm>
            <a:off x="1066800" y="4700588"/>
            <a:ext cx="2990850" cy="21574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9940">
                                            <p:txEl>
                                              <p:pRg st="0" end="0"/>
                                            </p:txEl>
                                          </p:spTgt>
                                        </p:tgtEl>
                                        <p:attrNameLst>
                                          <p:attrName>style.visibility</p:attrName>
                                        </p:attrNameLst>
                                      </p:cBhvr>
                                      <p:to>
                                        <p:strVal val="visible"/>
                                      </p:to>
                                    </p:set>
                                    <p:animEffect transition="in" filter="barn(outVertical)">
                                      <p:cBhvr>
                                        <p:cTn id="7" dur="500"/>
                                        <p:tgtEl>
                                          <p:spTgt spid="399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9941">
                                            <p:txEl>
                                              <p:pRg st="0" end="0"/>
                                            </p:txEl>
                                          </p:spTgt>
                                        </p:tgtEl>
                                        <p:attrNameLst>
                                          <p:attrName>style.visibility</p:attrName>
                                        </p:attrNameLst>
                                      </p:cBhvr>
                                      <p:to>
                                        <p:strVal val="visible"/>
                                      </p:to>
                                    </p:set>
                                    <p:animEffect transition="in" filter="barn(outVertical)">
                                      <p:cBhvr>
                                        <p:cTn id="12" dur="500"/>
                                        <p:tgtEl>
                                          <p:spTgt spid="3994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9944">
                                            <p:txEl>
                                              <p:pRg st="0" end="0"/>
                                            </p:txEl>
                                          </p:spTgt>
                                        </p:tgtEl>
                                        <p:attrNameLst>
                                          <p:attrName>style.visibility</p:attrName>
                                        </p:attrNameLst>
                                      </p:cBhvr>
                                      <p:to>
                                        <p:strVal val="visible"/>
                                      </p:to>
                                    </p:set>
                                    <p:animEffect transition="in" filter="barn(outVertical)">
                                      <p:cBhvr>
                                        <p:cTn id="17" dur="500"/>
                                        <p:tgtEl>
                                          <p:spTgt spid="3994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9945">
                                            <p:txEl>
                                              <p:pRg st="0" end="0"/>
                                            </p:txEl>
                                          </p:spTgt>
                                        </p:tgtEl>
                                        <p:attrNameLst>
                                          <p:attrName>style.visibility</p:attrName>
                                        </p:attrNameLst>
                                      </p:cBhvr>
                                      <p:to>
                                        <p:strVal val="visible"/>
                                      </p:to>
                                    </p:set>
                                    <p:animEffect transition="in" filter="barn(outVertical)">
                                      <p:cBhvr>
                                        <p:cTn id="22" dur="500"/>
                                        <p:tgtEl>
                                          <p:spTgt spid="3994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9947">
                                            <p:txEl>
                                              <p:pRg st="0" end="0"/>
                                            </p:txEl>
                                          </p:spTgt>
                                        </p:tgtEl>
                                        <p:attrNameLst>
                                          <p:attrName>style.visibility</p:attrName>
                                        </p:attrNameLst>
                                      </p:cBhvr>
                                      <p:to>
                                        <p:strVal val="visible"/>
                                      </p:to>
                                    </p:set>
                                    <p:animEffect transition="in" filter="barn(outVertical)">
                                      <p:cBhvr>
                                        <p:cTn id="27" dur="500"/>
                                        <p:tgtEl>
                                          <p:spTgt spid="3994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9948">
                                            <p:txEl>
                                              <p:pRg st="0" end="0"/>
                                            </p:txEl>
                                          </p:spTgt>
                                        </p:tgtEl>
                                        <p:attrNameLst>
                                          <p:attrName>style.visibility</p:attrName>
                                        </p:attrNameLst>
                                      </p:cBhvr>
                                      <p:to>
                                        <p:strVal val="visible"/>
                                      </p:to>
                                    </p:set>
                                    <p:animEffect transition="in" filter="barn(outVertical)">
                                      <p:cBhvr>
                                        <p:cTn id="32" dur="500"/>
                                        <p:tgtEl>
                                          <p:spTgt spid="399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uild="p" autoUpdateAnimBg="0"/>
      <p:bldP spid="39941" grpId="0" build="p" autoUpdateAnimBg="0"/>
      <p:bldP spid="39944" grpId="0" build="p" autoUpdateAnimBg="0"/>
      <p:bldP spid="39945" grpId="0" build="p" autoUpdateAnimBg="0"/>
      <p:bldP spid="39947" grpId="0" build="p" autoUpdateAnimBg="0"/>
      <p:bldP spid="39948"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990600" y="76200"/>
            <a:ext cx="76962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they can be</a:t>
            </a:r>
          </a:p>
        </p:txBody>
      </p:sp>
      <p:sp>
        <p:nvSpPr>
          <p:cNvPr id="40963" name="Rectangle 3"/>
          <p:cNvSpPr>
            <a:spLocks noChangeArrowheads="1"/>
          </p:cNvSpPr>
          <p:nvPr/>
        </p:nvSpPr>
        <p:spPr bwMode="auto">
          <a:xfrm>
            <a:off x="3048000" y="92075"/>
            <a:ext cx="1776413"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solutions</a:t>
            </a:r>
            <a:r>
              <a:rPr lang="en-CA" sz="2500" b="1" dirty="0">
                <a:solidFill>
                  <a:srgbClr val="000000"/>
                </a:solidFill>
                <a:latin typeface="Georgia" pitchFamily="18" charset="0"/>
              </a:rPr>
              <a:t> </a:t>
            </a:r>
          </a:p>
        </p:txBody>
      </p:sp>
      <p:sp>
        <p:nvSpPr>
          <p:cNvPr id="40964" name="Text Box 4"/>
          <p:cNvSpPr txBox="1">
            <a:spLocks noChangeArrowheads="1"/>
          </p:cNvSpPr>
          <p:nvPr/>
        </p:nvSpPr>
        <p:spPr bwMode="auto">
          <a:xfrm>
            <a:off x="1524000" y="625475"/>
            <a:ext cx="7391400" cy="854075"/>
          </a:xfrm>
          <a:prstGeom prst="rect">
            <a:avLst/>
          </a:prstGeom>
          <a:noFill/>
          <a:ln w="9525">
            <a:noFill/>
            <a:miter lim="800000"/>
            <a:headEnd/>
            <a:tailEnd/>
          </a:ln>
        </p:spPr>
        <p:txBody>
          <a:bodyPr>
            <a:spAutoFit/>
          </a:bodyPr>
          <a:lstStyle/>
          <a:p>
            <a:pPr marL="482600" indent="-482600">
              <a:spcBef>
                <a:spcPct val="50000"/>
              </a:spcBef>
              <a:buClr>
                <a:schemeClr val="tx2"/>
              </a:buClr>
            </a:pPr>
            <a:r>
              <a:rPr lang="en-US" sz="2500" dirty="0">
                <a:solidFill>
                  <a:srgbClr val="000000"/>
                </a:solidFill>
                <a:latin typeface="Georgia" pitchFamily="18" charset="0"/>
              </a:rPr>
              <a:t>eg) </a:t>
            </a:r>
            <a:r>
              <a:rPr lang="en-US" sz="2500" b="1" dirty="0">
                <a:solidFill>
                  <a:srgbClr val="000000"/>
                </a:solidFill>
                <a:latin typeface="Georgia" pitchFamily="18" charset="0"/>
              </a:rPr>
              <a:t>bromothymol blue, universal indicator, indigo carmine etc</a:t>
            </a:r>
            <a:r>
              <a:rPr lang="en-CA" sz="2500" b="1" dirty="0">
                <a:solidFill>
                  <a:srgbClr val="000000"/>
                </a:solidFill>
                <a:latin typeface="Georgia" pitchFamily="18" charset="0"/>
              </a:rPr>
              <a:t> </a:t>
            </a:r>
          </a:p>
        </p:txBody>
      </p:sp>
      <p:sp>
        <p:nvSpPr>
          <p:cNvPr id="39941" name="Text Box 5"/>
          <p:cNvSpPr txBox="1">
            <a:spLocks noChangeArrowheads="1"/>
          </p:cNvSpPr>
          <p:nvPr/>
        </p:nvSpPr>
        <p:spPr bwMode="auto">
          <a:xfrm>
            <a:off x="990600" y="3733800"/>
            <a:ext cx="7696200" cy="473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they can be made from</a:t>
            </a:r>
            <a:r>
              <a:rPr lang="en-US" sz="2500" b="1" dirty="0">
                <a:solidFill>
                  <a:srgbClr val="000000"/>
                </a:solidFill>
                <a:latin typeface="Georgia" pitchFamily="18" charset="0"/>
              </a:rPr>
              <a:t> </a:t>
            </a:r>
          </a:p>
        </p:txBody>
      </p:sp>
      <p:sp>
        <p:nvSpPr>
          <p:cNvPr id="40966" name="Rectangle 6"/>
          <p:cNvSpPr>
            <a:spLocks noChangeArrowheads="1"/>
          </p:cNvSpPr>
          <p:nvPr/>
        </p:nvSpPr>
        <p:spPr bwMode="auto">
          <a:xfrm>
            <a:off x="4876800" y="3749675"/>
            <a:ext cx="3429000" cy="473075"/>
          </a:xfrm>
          <a:prstGeom prst="rect">
            <a:avLst/>
          </a:prstGeom>
          <a:noFill/>
          <a:ln w="9525">
            <a:noFill/>
            <a:miter lim="800000"/>
            <a:headEnd/>
            <a:tailEnd/>
          </a:ln>
        </p:spPr>
        <p:txBody>
          <a:bodyPr>
            <a:spAutoFit/>
          </a:bodyPr>
          <a:lstStyle/>
          <a:p>
            <a:pPr>
              <a:buClr>
                <a:schemeClr val="tx2"/>
              </a:buClr>
            </a:pPr>
            <a:r>
              <a:rPr lang="en-US" sz="2500" b="1" dirty="0">
                <a:solidFill>
                  <a:srgbClr val="000000"/>
                </a:solidFill>
                <a:latin typeface="Georgia" pitchFamily="18" charset="0"/>
              </a:rPr>
              <a:t>natural substances</a:t>
            </a:r>
            <a:r>
              <a:rPr lang="en-CA" sz="2500" b="1" dirty="0">
                <a:solidFill>
                  <a:srgbClr val="000000"/>
                </a:solidFill>
                <a:latin typeface="Georgia" pitchFamily="18" charset="0"/>
              </a:rPr>
              <a:t> </a:t>
            </a:r>
          </a:p>
        </p:txBody>
      </p:sp>
      <p:sp>
        <p:nvSpPr>
          <p:cNvPr id="40967" name="Text Box 7"/>
          <p:cNvSpPr txBox="1">
            <a:spLocks noChangeArrowheads="1"/>
          </p:cNvSpPr>
          <p:nvPr/>
        </p:nvSpPr>
        <p:spPr bwMode="auto">
          <a:xfrm>
            <a:off x="1524000" y="4114800"/>
            <a:ext cx="7391400" cy="473075"/>
          </a:xfrm>
          <a:prstGeom prst="rect">
            <a:avLst/>
          </a:prstGeom>
          <a:noFill/>
          <a:ln w="9525">
            <a:noFill/>
            <a:miter lim="800000"/>
            <a:headEnd/>
            <a:tailEnd/>
          </a:ln>
        </p:spPr>
        <p:txBody>
          <a:bodyPr>
            <a:spAutoFit/>
          </a:bodyPr>
          <a:lstStyle/>
          <a:p>
            <a:pPr marL="482600" indent="-482600">
              <a:spcBef>
                <a:spcPct val="50000"/>
              </a:spcBef>
              <a:buClr>
                <a:schemeClr val="tx2"/>
              </a:buClr>
            </a:pPr>
            <a:r>
              <a:rPr lang="en-US" sz="2500" dirty="0">
                <a:solidFill>
                  <a:srgbClr val="000000"/>
                </a:solidFill>
                <a:latin typeface="Georgia" pitchFamily="18" charset="0"/>
              </a:rPr>
              <a:t>eg) </a:t>
            </a:r>
            <a:r>
              <a:rPr lang="en-US" sz="2500" b="1" dirty="0">
                <a:solidFill>
                  <a:srgbClr val="000000"/>
                </a:solidFill>
                <a:latin typeface="Georgia" pitchFamily="18" charset="0"/>
              </a:rPr>
              <a:t>tea, red cabbage juice, grape juice</a:t>
            </a:r>
            <a:r>
              <a:rPr lang="en-CA" sz="2500" b="1" dirty="0">
                <a:solidFill>
                  <a:srgbClr val="000000"/>
                </a:solidFill>
                <a:latin typeface="Georgia" pitchFamily="18" charset="0"/>
              </a:rPr>
              <a:t> </a:t>
            </a:r>
          </a:p>
        </p:txBody>
      </p:sp>
      <p:pic>
        <p:nvPicPr>
          <p:cNvPr id="39944" name="Picture 8" descr="http://homepages.ius.edu/DSPURLOC/c121/images/uni.gif"/>
          <p:cNvPicPr>
            <a:picLocks noChangeAspect="1" noChangeArrowheads="1"/>
          </p:cNvPicPr>
          <p:nvPr/>
        </p:nvPicPr>
        <p:blipFill>
          <a:blip r:embed="rId2" cstate="print"/>
          <a:srcRect r="3226"/>
          <a:stretch>
            <a:fillRect/>
          </a:stretch>
        </p:blipFill>
        <p:spPr bwMode="auto">
          <a:xfrm>
            <a:off x="5181600" y="1524000"/>
            <a:ext cx="2743200" cy="2200275"/>
          </a:xfrm>
          <a:prstGeom prst="rect">
            <a:avLst/>
          </a:prstGeom>
          <a:noFill/>
          <a:ln w="9525">
            <a:noFill/>
            <a:miter lim="800000"/>
            <a:headEnd/>
            <a:tailEnd/>
          </a:ln>
        </p:spPr>
      </p:pic>
      <p:pic>
        <p:nvPicPr>
          <p:cNvPr id="39945" name="Picture 9" descr="http://www.sciencebuddies.org/mentoring/project_ideas/Zoo_img002.gif"/>
          <p:cNvPicPr>
            <a:picLocks noChangeAspect="1" noChangeArrowheads="1"/>
          </p:cNvPicPr>
          <p:nvPr/>
        </p:nvPicPr>
        <p:blipFill>
          <a:blip r:embed="rId3" cstate="print"/>
          <a:srcRect/>
          <a:stretch>
            <a:fillRect/>
          </a:stretch>
        </p:blipFill>
        <p:spPr bwMode="auto">
          <a:xfrm>
            <a:off x="1295400" y="1752600"/>
            <a:ext cx="3657600" cy="1430338"/>
          </a:xfrm>
          <a:prstGeom prst="rect">
            <a:avLst/>
          </a:prstGeom>
          <a:noFill/>
          <a:ln w="9525">
            <a:noFill/>
            <a:miter lim="800000"/>
            <a:headEnd/>
            <a:tailEnd/>
          </a:ln>
        </p:spPr>
      </p:pic>
      <p:pic>
        <p:nvPicPr>
          <p:cNvPr id="39946" name="Picture 10" descr="http://www.seedfest.co.uk/seeds/cabbage/red-cabbage.jpg"/>
          <p:cNvPicPr>
            <a:picLocks noChangeAspect="1" noChangeArrowheads="1"/>
          </p:cNvPicPr>
          <p:nvPr/>
        </p:nvPicPr>
        <p:blipFill>
          <a:blip r:embed="rId4" cstate="print"/>
          <a:srcRect l="13275" t="4239" r="15044"/>
          <a:stretch>
            <a:fillRect/>
          </a:stretch>
        </p:blipFill>
        <p:spPr bwMode="auto">
          <a:xfrm>
            <a:off x="3962400" y="4648200"/>
            <a:ext cx="2286000" cy="2032000"/>
          </a:xfrm>
          <a:prstGeom prst="rect">
            <a:avLst/>
          </a:prstGeom>
          <a:noFill/>
          <a:ln w="9525">
            <a:noFill/>
            <a:miter lim="800000"/>
            <a:headEnd/>
            <a:tailEnd/>
          </a:ln>
        </p:spPr>
      </p:pic>
      <p:pic>
        <p:nvPicPr>
          <p:cNvPr id="39947" name="Picture 11" descr="http://www.twiningsusa.com/images/photos/tea_with_mint.jpg"/>
          <p:cNvPicPr>
            <a:picLocks noChangeAspect="1" noChangeArrowheads="1"/>
          </p:cNvPicPr>
          <p:nvPr/>
        </p:nvPicPr>
        <p:blipFill>
          <a:blip r:embed="rId5" cstate="print"/>
          <a:srcRect b="6554"/>
          <a:stretch>
            <a:fillRect/>
          </a:stretch>
        </p:blipFill>
        <p:spPr bwMode="auto">
          <a:xfrm>
            <a:off x="2133600" y="4724400"/>
            <a:ext cx="1684338" cy="1752600"/>
          </a:xfrm>
          <a:prstGeom prst="rect">
            <a:avLst/>
          </a:prstGeom>
          <a:noFill/>
          <a:ln w="9525">
            <a:noFill/>
            <a:miter lim="800000"/>
            <a:headEnd/>
            <a:tailEnd/>
          </a:ln>
        </p:spPr>
      </p:pic>
      <p:pic>
        <p:nvPicPr>
          <p:cNvPr id="39948" name="Picture 12" descr="http://images.jupiterimages.com/common/detail/75/01/23040175.jpg"/>
          <p:cNvPicPr>
            <a:picLocks noChangeAspect="1" noChangeArrowheads="1"/>
          </p:cNvPicPr>
          <p:nvPr/>
        </p:nvPicPr>
        <p:blipFill>
          <a:blip r:embed="rId6" cstate="print"/>
          <a:srcRect/>
          <a:stretch>
            <a:fillRect/>
          </a:stretch>
        </p:blipFill>
        <p:spPr bwMode="auto">
          <a:xfrm>
            <a:off x="6477000" y="4724400"/>
            <a:ext cx="1690688" cy="2133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barn(outVertical)">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0964">
                                            <p:txEl>
                                              <p:pRg st="0" end="0"/>
                                            </p:txEl>
                                          </p:spTgt>
                                        </p:tgtEl>
                                        <p:attrNameLst>
                                          <p:attrName>style.visibility</p:attrName>
                                        </p:attrNameLst>
                                      </p:cBhvr>
                                      <p:to>
                                        <p:strVal val="visible"/>
                                      </p:to>
                                    </p:set>
                                    <p:animEffect transition="in" filter="barn(outVertical)">
                                      <p:cBhvr>
                                        <p:cTn id="12" dur="500"/>
                                        <p:tgtEl>
                                          <p:spTgt spid="4096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0966">
                                            <p:txEl>
                                              <p:pRg st="0" end="0"/>
                                            </p:txEl>
                                          </p:spTgt>
                                        </p:tgtEl>
                                        <p:attrNameLst>
                                          <p:attrName>style.visibility</p:attrName>
                                        </p:attrNameLst>
                                      </p:cBhvr>
                                      <p:to>
                                        <p:strVal val="visible"/>
                                      </p:to>
                                    </p:set>
                                    <p:animEffect transition="in" filter="barn(outVertical)">
                                      <p:cBhvr>
                                        <p:cTn id="17" dur="500"/>
                                        <p:tgtEl>
                                          <p:spTgt spid="4096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0967">
                                            <p:txEl>
                                              <p:pRg st="0" end="0"/>
                                            </p:txEl>
                                          </p:spTgt>
                                        </p:tgtEl>
                                        <p:attrNameLst>
                                          <p:attrName>style.visibility</p:attrName>
                                        </p:attrNameLst>
                                      </p:cBhvr>
                                      <p:to>
                                        <p:strVal val="visible"/>
                                      </p:to>
                                    </p:set>
                                    <p:animEffect transition="in" filter="barn(outVertical)">
                                      <p:cBhvr>
                                        <p:cTn id="22" dur="500"/>
                                        <p:tgtEl>
                                          <p:spTgt spid="409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P spid="40964" grpId="0" build="p" autoUpdateAnimBg="0"/>
      <p:bldP spid="40966" grpId="0" build="p" autoUpdateAnimBg="0"/>
      <p:bldP spid="40967"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990600" y="457200"/>
            <a:ext cx="76962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each indicator has a                                          where it will</a:t>
            </a:r>
          </a:p>
        </p:txBody>
      </p:sp>
      <p:sp>
        <p:nvSpPr>
          <p:cNvPr id="41987" name="Rectangle 3"/>
          <p:cNvSpPr>
            <a:spLocks noChangeArrowheads="1"/>
          </p:cNvSpPr>
          <p:nvPr/>
        </p:nvSpPr>
        <p:spPr bwMode="auto">
          <a:xfrm>
            <a:off x="4267200" y="473075"/>
            <a:ext cx="3024188"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specific pH range</a:t>
            </a:r>
            <a:endParaRPr lang="en-CA" sz="2500" b="1" dirty="0">
              <a:solidFill>
                <a:srgbClr val="000000"/>
              </a:solidFill>
              <a:latin typeface="Georgia" pitchFamily="18" charset="0"/>
            </a:endParaRPr>
          </a:p>
        </p:txBody>
      </p:sp>
      <p:sp>
        <p:nvSpPr>
          <p:cNvPr id="41988" name="Rectangle 4"/>
          <p:cNvSpPr>
            <a:spLocks noChangeArrowheads="1"/>
          </p:cNvSpPr>
          <p:nvPr/>
        </p:nvSpPr>
        <p:spPr bwMode="auto">
          <a:xfrm>
            <a:off x="2014538" y="838200"/>
            <a:ext cx="2506662" cy="477838"/>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change colour</a:t>
            </a:r>
            <a:endParaRPr lang="en-CA" sz="2500" b="1" dirty="0">
              <a:solidFill>
                <a:srgbClr val="000000"/>
              </a:solidFill>
              <a:latin typeface="Georgia" pitchFamily="18" charset="0"/>
            </a:endParaRPr>
          </a:p>
        </p:txBody>
      </p:sp>
      <p:sp>
        <p:nvSpPr>
          <p:cNvPr id="40965" name="Text Box 5"/>
          <p:cNvSpPr txBox="1">
            <a:spLocks noChangeArrowheads="1"/>
          </p:cNvSpPr>
          <p:nvPr/>
        </p:nvSpPr>
        <p:spPr bwMode="auto">
          <a:xfrm>
            <a:off x="990600" y="1600200"/>
            <a:ext cx="76962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you can use                                                       to approximate the</a:t>
            </a:r>
          </a:p>
        </p:txBody>
      </p:sp>
      <p:sp>
        <p:nvSpPr>
          <p:cNvPr id="41990" name="Rectangle 6"/>
          <p:cNvSpPr>
            <a:spLocks noChangeArrowheads="1"/>
          </p:cNvSpPr>
          <p:nvPr/>
        </p:nvSpPr>
        <p:spPr bwMode="auto">
          <a:xfrm>
            <a:off x="3124200" y="1616075"/>
            <a:ext cx="39338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two or more indicators</a:t>
            </a:r>
            <a:endParaRPr lang="en-CA" sz="2500" b="1" dirty="0">
              <a:solidFill>
                <a:srgbClr val="000000"/>
              </a:solidFill>
              <a:latin typeface="Georgia" pitchFamily="18" charset="0"/>
            </a:endParaRPr>
          </a:p>
        </p:txBody>
      </p:sp>
      <p:sp>
        <p:nvSpPr>
          <p:cNvPr id="41991" name="Rectangle 7"/>
          <p:cNvSpPr>
            <a:spLocks noChangeArrowheads="1"/>
          </p:cNvSpPr>
          <p:nvPr/>
        </p:nvSpPr>
        <p:spPr bwMode="auto">
          <a:xfrm>
            <a:off x="3733800" y="1997075"/>
            <a:ext cx="2790825"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pH of a solution</a:t>
            </a:r>
            <a:endParaRPr lang="en-CA" sz="2500" b="1" dirty="0">
              <a:solidFill>
                <a:srgbClr val="000000"/>
              </a:solidFill>
              <a:latin typeface="Georgia" pitchFamily="18" charset="0"/>
            </a:endParaRPr>
          </a:p>
        </p:txBody>
      </p:sp>
      <p:pic>
        <p:nvPicPr>
          <p:cNvPr id="40968" name="Picture 8"/>
          <p:cNvPicPr>
            <a:picLocks noChangeAspect="1" noChangeArrowheads="1"/>
          </p:cNvPicPr>
          <p:nvPr/>
        </p:nvPicPr>
        <p:blipFill>
          <a:blip r:embed="rId2" cstate="print"/>
          <a:srcRect l="3149" t="19250" r="11812" b="27251"/>
          <a:stretch>
            <a:fillRect/>
          </a:stretch>
        </p:blipFill>
        <p:spPr bwMode="auto">
          <a:xfrm>
            <a:off x="1219200" y="2743200"/>
            <a:ext cx="7391400" cy="34845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arn(outVertical)">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1988">
                                            <p:txEl>
                                              <p:pRg st="0" end="0"/>
                                            </p:txEl>
                                          </p:spTgt>
                                        </p:tgtEl>
                                        <p:attrNameLst>
                                          <p:attrName>style.visibility</p:attrName>
                                        </p:attrNameLst>
                                      </p:cBhvr>
                                      <p:to>
                                        <p:strVal val="visible"/>
                                      </p:to>
                                    </p:set>
                                    <p:animEffect transition="in" filter="barn(outVertical)">
                                      <p:cBhvr>
                                        <p:cTn id="12" dur="500"/>
                                        <p:tgtEl>
                                          <p:spTgt spid="4198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1990">
                                            <p:txEl>
                                              <p:pRg st="0" end="0"/>
                                            </p:txEl>
                                          </p:spTgt>
                                        </p:tgtEl>
                                        <p:attrNameLst>
                                          <p:attrName>style.visibility</p:attrName>
                                        </p:attrNameLst>
                                      </p:cBhvr>
                                      <p:to>
                                        <p:strVal val="visible"/>
                                      </p:to>
                                    </p:set>
                                    <p:animEffect transition="in" filter="barn(outVertical)">
                                      <p:cBhvr>
                                        <p:cTn id="17" dur="500"/>
                                        <p:tgtEl>
                                          <p:spTgt spid="4199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1991">
                                            <p:txEl>
                                              <p:pRg st="0" end="0"/>
                                            </p:txEl>
                                          </p:spTgt>
                                        </p:tgtEl>
                                        <p:attrNameLst>
                                          <p:attrName>style.visibility</p:attrName>
                                        </p:attrNameLst>
                                      </p:cBhvr>
                                      <p:to>
                                        <p:strVal val="visible"/>
                                      </p:to>
                                    </p:set>
                                    <p:animEffect transition="in" filter="barn(outVertical)">
                                      <p:cBhvr>
                                        <p:cTn id="22" dur="500"/>
                                        <p:tgtEl>
                                          <p:spTgt spid="419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P spid="41988" grpId="0" build="p" autoUpdateAnimBg="0"/>
      <p:bldP spid="41990" grpId="0" build="p" autoUpdateAnimBg="0"/>
      <p:bldP spid="41991"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066800" y="152400"/>
            <a:ext cx="8077200" cy="519113"/>
          </a:xfrm>
          <a:prstGeom prst="rect">
            <a:avLst/>
          </a:prstGeom>
          <a:noFill/>
          <a:ln w="9525">
            <a:noFill/>
            <a:miter lim="800000"/>
            <a:headEnd/>
            <a:tailEnd/>
          </a:ln>
          <a:effectLst/>
        </p:spPr>
        <p:txBody>
          <a:bodyPr>
            <a:spAutoFit/>
          </a:bodyPr>
          <a:lstStyle/>
          <a:p>
            <a:pPr algn="ctr" fontAlgn="auto">
              <a:spcBef>
                <a:spcPct val="50000"/>
              </a:spcBef>
              <a:spcAft>
                <a:spcPts val="0"/>
              </a:spcAft>
              <a:buClr>
                <a:schemeClr val="tx2"/>
              </a:buClr>
              <a:defRPr/>
            </a:pPr>
            <a:r>
              <a:rPr lang="en-US" sz="2800" b="1" u="sng" dirty="0">
                <a:solidFill>
                  <a:schemeClr val="tx2"/>
                </a:solidFill>
                <a:latin typeface="Georgia" pitchFamily="18" charset="0"/>
                <a:ea typeface="+mn-ea"/>
                <a:cs typeface="Times New Roman" pitchFamily="18" charset="0"/>
              </a:rPr>
              <a:t> </a:t>
            </a:r>
            <a:r>
              <a:rPr lang="en-US" sz="2800" b="1" u="sng" dirty="0">
                <a:ln>
                  <a:solidFill>
                    <a:srgbClr val="FF0000"/>
                  </a:solidFill>
                </a:ln>
                <a:solidFill>
                  <a:srgbClr val="FFFF00"/>
                </a:solidFill>
                <a:effectLst>
                  <a:glow rad="228600">
                    <a:srgbClr val="FF0000">
                      <a:alpha val="40000"/>
                    </a:srgbClr>
                  </a:glow>
                </a:effectLst>
                <a:latin typeface="Georgia" pitchFamily="18" charset="0"/>
                <a:ea typeface="+mn-ea"/>
                <a:cs typeface="Times New Roman" pitchFamily="18" charset="0"/>
              </a:rPr>
              <a:t>Acids</a:t>
            </a:r>
            <a:r>
              <a:rPr lang="en-US" sz="2800" b="1" u="sng" dirty="0">
                <a:solidFill>
                  <a:schemeClr val="tx2"/>
                </a:solidFill>
                <a:latin typeface="Georgia" pitchFamily="18" charset="0"/>
                <a:ea typeface="+mn-ea"/>
                <a:cs typeface="Times New Roman" pitchFamily="18" charset="0"/>
              </a:rPr>
              <a:t> -</a:t>
            </a:r>
            <a:r>
              <a:rPr lang="en-US" sz="2800" b="1" u="sng" dirty="0">
                <a:ln>
                  <a:solidFill>
                    <a:schemeClr val="bg2">
                      <a:lumMod val="50000"/>
                    </a:schemeClr>
                  </a:solidFill>
                </a:ln>
                <a:solidFill>
                  <a:srgbClr val="0070C0"/>
                </a:solidFill>
                <a:effectLst>
                  <a:glow rad="228600">
                    <a:schemeClr val="bg2">
                      <a:lumMod val="75000"/>
                      <a:alpha val="40000"/>
                    </a:schemeClr>
                  </a:glow>
                </a:effectLst>
                <a:latin typeface="Georgia" pitchFamily="18" charset="0"/>
                <a:ea typeface="+mn-ea"/>
                <a:cs typeface="Times New Roman" pitchFamily="18" charset="0"/>
              </a:rPr>
              <a:t>Bases </a:t>
            </a:r>
            <a:r>
              <a:rPr lang="en-US" sz="2800" b="1" u="sng" dirty="0">
                <a:solidFill>
                  <a:srgbClr val="0070C0"/>
                </a:solidFill>
                <a:latin typeface="Georgia" pitchFamily="18" charset="0"/>
                <a:ea typeface="+mn-ea"/>
                <a:cs typeface="Times New Roman" pitchFamily="18" charset="0"/>
              </a:rPr>
              <a:t> </a:t>
            </a:r>
            <a:r>
              <a:rPr lang="en-US" sz="2800" b="1" u="sng" dirty="0">
                <a:solidFill>
                  <a:schemeClr val="tx2"/>
                </a:solidFill>
                <a:latin typeface="Georgia" pitchFamily="18" charset="0"/>
                <a:ea typeface="+mn-ea"/>
                <a:cs typeface="Times New Roman" pitchFamily="18" charset="0"/>
              </a:rPr>
              <a:t>and You</a:t>
            </a:r>
          </a:p>
        </p:txBody>
      </p:sp>
      <p:sp>
        <p:nvSpPr>
          <p:cNvPr id="27651" name="Text Box 3"/>
          <p:cNvSpPr txBox="1">
            <a:spLocks noChangeArrowheads="1"/>
          </p:cNvSpPr>
          <p:nvPr/>
        </p:nvSpPr>
        <p:spPr bwMode="auto">
          <a:xfrm>
            <a:off x="990600" y="609600"/>
            <a:ext cx="8001000" cy="854075"/>
          </a:xfrm>
          <a:prstGeom prst="rect">
            <a:avLst/>
          </a:prstGeom>
          <a:noFill/>
          <a:ln w="12700">
            <a:noFill/>
            <a:miter lim="800000"/>
            <a:headEnd type="none" w="sm" len="sm"/>
            <a:tailEnd type="none" w="sm" len="sm"/>
          </a:ln>
          <a:effectLst/>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there are many uses for both </a:t>
            </a:r>
            <a:r>
              <a:rPr lang="en-US" sz="2500" dirty="0">
                <a:solidFill>
                  <a:srgbClr val="FF0000"/>
                </a:solidFill>
                <a:latin typeface="Georgia" pitchFamily="18" charset="0"/>
              </a:rPr>
              <a:t>acids</a:t>
            </a:r>
            <a:r>
              <a:rPr lang="en-US" sz="2500" dirty="0">
                <a:solidFill>
                  <a:srgbClr val="000000"/>
                </a:solidFill>
                <a:latin typeface="Georgia" pitchFamily="18" charset="0"/>
              </a:rPr>
              <a:t> and </a:t>
            </a:r>
            <a:r>
              <a:rPr lang="en-US" sz="2500" dirty="0">
                <a:solidFill>
                  <a:srgbClr val="C6B07E"/>
                </a:solidFill>
                <a:latin typeface="Georgia" pitchFamily="18" charset="0"/>
              </a:rPr>
              <a:t>bases</a:t>
            </a:r>
            <a:r>
              <a:rPr lang="en-US" sz="2500" dirty="0">
                <a:solidFill>
                  <a:srgbClr val="000000"/>
                </a:solidFill>
                <a:latin typeface="Georgia" pitchFamily="18" charset="0"/>
              </a:rPr>
              <a:t> in our households and in industry</a:t>
            </a:r>
            <a:r>
              <a:rPr lang="en-CA" sz="2500" dirty="0">
                <a:solidFill>
                  <a:srgbClr val="000000"/>
                </a:solidFill>
                <a:latin typeface="Georgia" pitchFamily="18" charset="0"/>
              </a:rPr>
              <a:t> </a:t>
            </a:r>
            <a:endParaRPr lang="en-US" sz="2500" dirty="0">
              <a:solidFill>
                <a:srgbClr val="000000"/>
              </a:solidFill>
              <a:latin typeface="Georgia" pitchFamily="18" charset="0"/>
            </a:endParaRPr>
          </a:p>
        </p:txBody>
      </p:sp>
      <p:sp>
        <p:nvSpPr>
          <p:cNvPr id="41988" name="Text Box 4"/>
          <p:cNvSpPr txBox="1">
            <a:spLocks noChangeArrowheads="1"/>
          </p:cNvSpPr>
          <p:nvPr/>
        </p:nvSpPr>
        <p:spPr bwMode="auto">
          <a:xfrm>
            <a:off x="990600" y="1571625"/>
            <a:ext cx="8153400" cy="854075"/>
          </a:xfrm>
          <a:prstGeom prst="rect">
            <a:avLst/>
          </a:prstGeom>
          <a:noFill/>
          <a:ln w="12700">
            <a:noFill/>
            <a:miter lim="800000"/>
            <a:headEnd type="none" w="sm" len="sm"/>
            <a:tailEnd type="none" w="sm" len="sm"/>
          </a:ln>
        </p:spPr>
        <p:txBody>
          <a:bodyPr>
            <a:spAutoFit/>
          </a:bodyPr>
          <a:lstStyle/>
          <a:p>
            <a:pPr marL="296863" indent="-296863">
              <a:spcBef>
                <a:spcPct val="20000"/>
              </a:spcBef>
              <a:buClr>
                <a:schemeClr val="tx2"/>
              </a:buClr>
              <a:buFont typeface="Wingdings" pitchFamily="2" charset="2"/>
              <a:buChar char="¬"/>
            </a:pPr>
            <a:r>
              <a:rPr lang="en-US" sz="2500" dirty="0">
                <a:solidFill>
                  <a:srgbClr val="000000"/>
                </a:solidFill>
                <a:latin typeface="Georgia" pitchFamily="18" charset="0"/>
              </a:rPr>
              <a:t>due to their,                                                                special care must be used when they are being</a:t>
            </a:r>
          </a:p>
        </p:txBody>
      </p:sp>
      <p:sp>
        <p:nvSpPr>
          <p:cNvPr id="27653" name="Rectangle 5"/>
          <p:cNvSpPr>
            <a:spLocks noChangeArrowheads="1"/>
          </p:cNvSpPr>
          <p:nvPr/>
        </p:nvSpPr>
        <p:spPr bwMode="auto">
          <a:xfrm>
            <a:off x="3124200" y="1571625"/>
            <a:ext cx="4767263" cy="473075"/>
          </a:xfrm>
          <a:prstGeom prst="rect">
            <a:avLst/>
          </a:prstGeom>
          <a:noFill/>
          <a:ln w="9525">
            <a:noFill/>
            <a:miter lim="800000"/>
            <a:headEnd/>
            <a:tailEnd/>
          </a:ln>
        </p:spPr>
        <p:txBody>
          <a:bodyPr wrap="none">
            <a:spAutoFit/>
          </a:bodyPr>
          <a:lstStyle/>
          <a:p>
            <a:pPr>
              <a:buClr>
                <a:schemeClr val="tx2"/>
              </a:buClr>
            </a:pPr>
            <a:r>
              <a:rPr lang="en-US" sz="2500" b="1" dirty="0">
                <a:solidFill>
                  <a:srgbClr val="000000"/>
                </a:solidFill>
                <a:latin typeface="Georgia" pitchFamily="18" charset="0"/>
              </a:rPr>
              <a:t>reactivity and corrosiveness</a:t>
            </a:r>
            <a:endParaRPr lang="en-CA" sz="2500" b="1" dirty="0">
              <a:solidFill>
                <a:srgbClr val="000000"/>
              </a:solidFill>
              <a:latin typeface="Georgia" pitchFamily="18" charset="0"/>
            </a:endParaRPr>
          </a:p>
        </p:txBody>
      </p:sp>
      <p:sp>
        <p:nvSpPr>
          <p:cNvPr id="27654" name="Rectangle 6"/>
          <p:cNvSpPr>
            <a:spLocks noChangeArrowheads="1"/>
          </p:cNvSpPr>
          <p:nvPr/>
        </p:nvSpPr>
        <p:spPr bwMode="auto">
          <a:xfrm>
            <a:off x="1219200" y="1952625"/>
            <a:ext cx="7696200" cy="854075"/>
          </a:xfrm>
          <a:prstGeom prst="rect">
            <a:avLst/>
          </a:prstGeom>
          <a:noFill/>
          <a:ln w="9525">
            <a:noFill/>
            <a:miter lim="800000"/>
            <a:headEnd/>
            <a:tailEnd/>
          </a:ln>
        </p:spPr>
        <p:txBody>
          <a:bodyPr>
            <a:spAutoFit/>
          </a:bodyPr>
          <a:lstStyle/>
          <a:p>
            <a:pPr>
              <a:buClr>
                <a:schemeClr val="tx2"/>
              </a:buClr>
            </a:pPr>
            <a:r>
              <a:rPr lang="en-US" sz="2500" b="1" dirty="0">
                <a:solidFill>
                  <a:srgbClr val="000000"/>
                </a:solidFill>
                <a:latin typeface="Georgia" pitchFamily="18" charset="0"/>
              </a:rPr>
              <a:t>                                                                       produced and transported</a:t>
            </a:r>
            <a:endParaRPr lang="en-CA" sz="2500" b="1" dirty="0">
              <a:solidFill>
                <a:srgbClr val="000000"/>
              </a:solidFill>
              <a:latin typeface="Georgia" pitchFamily="18" charset="0"/>
            </a:endParaRPr>
          </a:p>
        </p:txBody>
      </p:sp>
      <p:pic>
        <p:nvPicPr>
          <p:cNvPr id="41991" name="Picture 7" descr="http://www.co.washington.pa.us/graphics/generalpages/54.jpg"/>
          <p:cNvPicPr>
            <a:picLocks noChangeAspect="1" noChangeArrowheads="1"/>
          </p:cNvPicPr>
          <p:nvPr/>
        </p:nvPicPr>
        <p:blipFill>
          <a:blip r:embed="rId2" cstate="print"/>
          <a:srcRect/>
          <a:stretch>
            <a:fillRect/>
          </a:stretch>
        </p:blipFill>
        <p:spPr bwMode="auto">
          <a:xfrm>
            <a:off x="1295400" y="2819400"/>
            <a:ext cx="5181600" cy="3886200"/>
          </a:xfrm>
          <a:prstGeom prst="rect">
            <a:avLst/>
          </a:prstGeom>
          <a:noFill/>
          <a:ln w="9525">
            <a:noFill/>
            <a:miter lim="800000"/>
            <a:headEnd/>
            <a:tailEnd/>
          </a:ln>
        </p:spPr>
      </p:pic>
      <p:sp>
        <p:nvSpPr>
          <p:cNvPr id="41992" name="TextBox 7"/>
          <p:cNvSpPr txBox="1">
            <a:spLocks noChangeArrowheads="1"/>
          </p:cNvSpPr>
          <p:nvPr/>
        </p:nvSpPr>
        <p:spPr bwMode="auto">
          <a:xfrm>
            <a:off x="6629400" y="3048000"/>
            <a:ext cx="2209800" cy="2862263"/>
          </a:xfrm>
          <a:prstGeom prst="rect">
            <a:avLst/>
          </a:prstGeom>
          <a:noFill/>
          <a:ln w="9525">
            <a:noFill/>
            <a:miter lim="800000"/>
            <a:headEnd/>
            <a:tailEnd/>
          </a:ln>
        </p:spPr>
        <p:txBody>
          <a:bodyPr>
            <a:spAutoFit/>
          </a:bodyPr>
          <a:lstStyle/>
          <a:p>
            <a:r>
              <a:rPr lang="en-US" dirty="0">
                <a:latin typeface="Gill Sans MT" pitchFamily="34" charset="0"/>
              </a:rPr>
              <a:t>If there is a spill we must be prepared to deal with it to minimize the effects on the environment and avoid contact with humans and animals. One of the process to do this</a:t>
            </a:r>
          </a:p>
          <a:p>
            <a:r>
              <a:rPr lang="en-US" dirty="0">
                <a:latin typeface="Gill Sans MT" pitchFamily="34" charset="0"/>
              </a:rPr>
              <a:t>NEUTRALIZATION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3">
                                            <p:txEl>
                                              <p:pRg st="0" end="0"/>
                                            </p:txEl>
                                          </p:spTgt>
                                        </p:tgtEl>
                                        <p:attrNameLst>
                                          <p:attrName>style.visibility</p:attrName>
                                        </p:attrNameLst>
                                      </p:cBhvr>
                                      <p:to>
                                        <p:strVal val="visible"/>
                                      </p:to>
                                    </p:set>
                                    <p:animEffect transition="in" filter="dissolve">
                                      <p:cBhvr>
                                        <p:cTn id="7" dur="500"/>
                                        <p:tgtEl>
                                          <p:spTgt spid="276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4">
                                            <p:txEl>
                                              <p:pRg st="0" end="0"/>
                                            </p:txEl>
                                          </p:spTgt>
                                        </p:tgtEl>
                                        <p:attrNameLst>
                                          <p:attrName>style.visibility</p:attrName>
                                        </p:attrNameLst>
                                      </p:cBhvr>
                                      <p:to>
                                        <p:strVal val="visible"/>
                                      </p:to>
                                    </p:set>
                                    <p:animEffect transition="in" filter="dissolve">
                                      <p:cBhvr>
                                        <p:cTn id="12" dur="500"/>
                                        <p:tgtEl>
                                          <p:spTgt spid="276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autoUpdateAnimBg="0"/>
      <p:bldP spid="27654"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pPr eaLnBrk="1" fontAlgn="auto" hangingPunct="1">
              <a:spcAft>
                <a:spcPts val="0"/>
              </a:spcAft>
              <a:defRPr/>
            </a:pPr>
            <a:r>
              <a:rPr lang="en-US" dirty="0" smtClean="0">
                <a:solidFill>
                  <a:schemeClr val="tx2">
                    <a:satMod val="130000"/>
                  </a:schemeClr>
                </a:solidFill>
                <a:ea typeface="+mj-ea"/>
                <a:cs typeface="+mj-cs"/>
              </a:rPr>
              <a:t>Neutralization Reaction</a:t>
            </a:r>
          </a:p>
        </p:txBody>
      </p:sp>
      <p:sp>
        <p:nvSpPr>
          <p:cNvPr id="43011" name="Rectangle 3"/>
          <p:cNvSpPr>
            <a:spLocks noGrp="1" noChangeArrowheads="1"/>
          </p:cNvSpPr>
          <p:nvPr>
            <p:ph type="body" idx="1"/>
          </p:nvPr>
        </p:nvSpPr>
        <p:spPr/>
        <p:txBody>
          <a:bodyPr/>
          <a:lstStyle/>
          <a:p>
            <a:pPr eaLnBrk="1" hangingPunct="1"/>
            <a:r>
              <a:rPr lang="en-US" dirty="0" smtClean="0"/>
              <a:t>A reaction between an acid and a base that produces water and a salt.</a:t>
            </a:r>
          </a:p>
          <a:p>
            <a:pPr eaLnBrk="1" hangingPunct="1"/>
            <a:r>
              <a:rPr lang="en-US" dirty="0" smtClean="0">
                <a:hlinkClick r:id="rId2"/>
              </a:rPr>
              <a:t>You Tube clip</a:t>
            </a:r>
            <a:endParaRPr lang="en-US" dirty="0" smtClean="0"/>
          </a:p>
        </p:txBody>
      </p:sp>
      <p:pic>
        <p:nvPicPr>
          <p:cNvPr id="43012" name="Picture 7" descr="antacids"/>
          <p:cNvPicPr>
            <a:picLocks noChangeAspect="1" noChangeArrowheads="1"/>
          </p:cNvPicPr>
          <p:nvPr/>
        </p:nvPicPr>
        <p:blipFill>
          <a:blip r:embed="rId3" cstate="print"/>
          <a:srcRect/>
          <a:stretch>
            <a:fillRect/>
          </a:stretch>
        </p:blipFill>
        <p:spPr bwMode="auto">
          <a:xfrm>
            <a:off x="2362200" y="3810000"/>
            <a:ext cx="5410200" cy="2830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381000" y="228600"/>
            <a:ext cx="8229600" cy="1143000"/>
          </a:xfrm>
        </p:spPr>
        <p:txBody>
          <a:bodyPr/>
          <a:lstStyle/>
          <a:p>
            <a:pPr eaLnBrk="1" fontAlgn="auto" hangingPunct="1">
              <a:spcAft>
                <a:spcPts val="0"/>
              </a:spcAft>
              <a:defRPr/>
            </a:pPr>
            <a:r>
              <a:rPr lang="en-US" dirty="0" smtClean="0">
                <a:solidFill>
                  <a:schemeClr val="tx2">
                    <a:satMod val="130000"/>
                  </a:schemeClr>
                </a:solidFill>
                <a:ea typeface="+mj-ea"/>
                <a:cs typeface="+mj-cs"/>
              </a:rPr>
              <a:t>Assignment	</a:t>
            </a:r>
          </a:p>
        </p:txBody>
      </p:sp>
      <p:sp>
        <p:nvSpPr>
          <p:cNvPr id="44035" name="Rectangle 3"/>
          <p:cNvSpPr>
            <a:spLocks noGrp="1" noChangeArrowheads="1"/>
          </p:cNvSpPr>
          <p:nvPr>
            <p:ph type="body" idx="1"/>
          </p:nvPr>
        </p:nvSpPr>
        <p:spPr>
          <a:xfrm>
            <a:off x="457200" y="1600200"/>
            <a:ext cx="3581400" cy="4525963"/>
          </a:xfrm>
        </p:spPr>
        <p:txBody>
          <a:bodyPr/>
          <a:lstStyle/>
          <a:p>
            <a:pPr eaLnBrk="1" hangingPunct="1"/>
            <a:r>
              <a:rPr lang="en-US" dirty="0" smtClean="0"/>
              <a:t>Read p 191-193</a:t>
            </a:r>
          </a:p>
          <a:p>
            <a:pPr eaLnBrk="1" hangingPunct="1"/>
            <a:r>
              <a:rPr lang="en-US" dirty="0" smtClean="0"/>
              <a:t>Check &amp; Reflect  p 195 # 1,2,4 – 6</a:t>
            </a:r>
          </a:p>
        </p:txBody>
      </p:sp>
      <p:pic>
        <p:nvPicPr>
          <p:cNvPr id="44036" name="Picture 5" descr="http://3.bp.blogspot.com/_VR3ikpBlC4E/SUQQ5gOmSlI/AAAAAAAAAT8/BajAI2iBfbs/s400/Tums+Antacid+matchbooks.jpg"/>
          <p:cNvPicPr>
            <a:picLocks noChangeAspect="1" noChangeArrowheads="1"/>
          </p:cNvPicPr>
          <p:nvPr/>
        </p:nvPicPr>
        <p:blipFill>
          <a:blip r:embed="rId2" cstate="print"/>
          <a:srcRect/>
          <a:stretch>
            <a:fillRect/>
          </a:stretch>
        </p:blipFill>
        <p:spPr bwMode="auto">
          <a:xfrm>
            <a:off x="4419600" y="1905000"/>
            <a:ext cx="3657600" cy="4735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Quiz for November 8, 2011</a:t>
            </a:r>
          </a:p>
        </p:txBody>
      </p:sp>
      <p:sp>
        <p:nvSpPr>
          <p:cNvPr id="45059" name="Content Placeholder 2"/>
          <p:cNvSpPr>
            <a:spLocks noGrp="1"/>
          </p:cNvSpPr>
          <p:nvPr>
            <p:ph idx="1"/>
          </p:nvPr>
        </p:nvSpPr>
        <p:spPr>
          <a:xfrm>
            <a:off x="304800" y="914400"/>
            <a:ext cx="8839200" cy="5410200"/>
          </a:xfrm>
        </p:spPr>
        <p:txBody>
          <a:bodyPr/>
          <a:lstStyle/>
          <a:p>
            <a:pPr eaLnBrk="1" hangingPunct="1">
              <a:buFont typeface="Wingdings 2" pitchFamily="18" charset="2"/>
              <a:buNone/>
            </a:pPr>
            <a:r>
              <a:rPr lang="en-US" dirty="0" smtClean="0"/>
              <a:t>1)Give an example of an indicator other than litmus paper</a:t>
            </a:r>
          </a:p>
          <a:p>
            <a:pPr eaLnBrk="1" hangingPunct="1">
              <a:buFont typeface="Wingdings 2" pitchFamily="18" charset="2"/>
              <a:buNone/>
            </a:pPr>
            <a:r>
              <a:rPr lang="en-US" dirty="0" smtClean="0"/>
              <a:t>2) If your blue litmus paper stays blue what type of substance do you have?</a:t>
            </a:r>
          </a:p>
          <a:p>
            <a:pPr eaLnBrk="1" hangingPunct="1">
              <a:buFont typeface="Wingdings 2" pitchFamily="18" charset="2"/>
              <a:buNone/>
            </a:pPr>
            <a:r>
              <a:rPr lang="en-US" dirty="0" smtClean="0"/>
              <a:t>3) What are the two products you get from a neutralization reaction?</a:t>
            </a:r>
          </a:p>
          <a:p>
            <a:pPr eaLnBrk="1" hangingPunct="1">
              <a:buFont typeface="Wingdings 2" pitchFamily="18" charset="2"/>
              <a:buNone/>
            </a:pPr>
            <a:r>
              <a:rPr lang="en-US" dirty="0" smtClean="0"/>
              <a:t>4) Drain Cleaner is a strong base what would you predict its pH to be?</a:t>
            </a:r>
          </a:p>
          <a:p>
            <a:pPr eaLnBrk="1" hangingPunct="1">
              <a:buFont typeface="Wingdings 2" pitchFamily="18" charset="2"/>
              <a:buNone/>
            </a:pPr>
            <a:r>
              <a:rPr lang="en-US" dirty="0" smtClean="0"/>
              <a:t>5) What tells you that a chemical change has occurred?</a:t>
            </a:r>
          </a:p>
          <a:p>
            <a:pPr eaLnBrk="1" hangingPunct="1">
              <a:buFont typeface="Wingdings 2" pitchFamily="18" charset="2"/>
              <a:buNone/>
            </a:pPr>
            <a:r>
              <a:rPr lang="en-US" dirty="0" smtClean="0"/>
              <a:t>6) Give an example of a suspension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Quiz Answers</a:t>
            </a:r>
          </a:p>
        </p:txBody>
      </p:sp>
      <p:sp>
        <p:nvSpPr>
          <p:cNvPr id="46083" name="Content Placeholder 2"/>
          <p:cNvSpPr>
            <a:spLocks noGrp="1"/>
          </p:cNvSpPr>
          <p:nvPr>
            <p:ph idx="1"/>
          </p:nvPr>
        </p:nvSpPr>
        <p:spPr/>
        <p:txBody>
          <a:bodyPr/>
          <a:lstStyle/>
          <a:p>
            <a:pPr eaLnBrk="1" hangingPunct="1">
              <a:buFont typeface="Wingdings 2" pitchFamily="18" charset="2"/>
              <a:buNone/>
            </a:pPr>
            <a:r>
              <a:rPr lang="en-US" dirty="0" smtClean="0"/>
              <a:t>1)Answers will vary</a:t>
            </a:r>
          </a:p>
          <a:p>
            <a:pPr eaLnBrk="1" hangingPunct="1">
              <a:buFont typeface="Wingdings 2" pitchFamily="18" charset="2"/>
              <a:buNone/>
            </a:pPr>
            <a:r>
              <a:rPr lang="en-US" dirty="0" smtClean="0"/>
              <a:t>2) Basic</a:t>
            </a:r>
          </a:p>
          <a:p>
            <a:pPr eaLnBrk="1" hangingPunct="1">
              <a:buFont typeface="Wingdings 2" pitchFamily="18" charset="2"/>
              <a:buNone/>
            </a:pPr>
            <a:r>
              <a:rPr lang="en-US" dirty="0" smtClean="0"/>
              <a:t>3)Salt and water</a:t>
            </a:r>
          </a:p>
          <a:p>
            <a:pPr eaLnBrk="1" hangingPunct="1">
              <a:buFont typeface="Wingdings 2" pitchFamily="18" charset="2"/>
              <a:buNone/>
            </a:pPr>
            <a:r>
              <a:rPr lang="en-US" dirty="0" smtClean="0"/>
              <a:t>4) Around 14</a:t>
            </a:r>
          </a:p>
          <a:p>
            <a:pPr eaLnBrk="1" hangingPunct="1">
              <a:buFont typeface="Wingdings 2" pitchFamily="18" charset="2"/>
              <a:buNone/>
            </a:pPr>
            <a:r>
              <a:rPr lang="en-US" dirty="0" smtClean="0"/>
              <a:t>5) A new substance is formed</a:t>
            </a:r>
          </a:p>
          <a:p>
            <a:pPr eaLnBrk="1" hangingPunct="1">
              <a:buFont typeface="Wingdings 2" pitchFamily="18" charset="2"/>
              <a:buNone/>
            </a:pPr>
            <a:r>
              <a:rPr lang="en-US" dirty="0" smtClean="0"/>
              <a:t>6) Answers will vary</a:t>
            </a:r>
          </a:p>
          <a:p>
            <a:pPr eaLnBrk="1" hangingPunct="1"/>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Thought of the Day…</a:t>
            </a:r>
          </a:p>
        </p:txBody>
      </p:sp>
      <p:sp>
        <p:nvSpPr>
          <p:cNvPr id="3" name="Content Placeholder 2"/>
          <p:cNvSpPr>
            <a:spLocks noGrp="1"/>
          </p:cNvSpPr>
          <p:nvPr>
            <p:ph idx="1"/>
          </p:nvPr>
        </p:nvSpPr>
        <p:spPr>
          <a:xfrm>
            <a:off x="1646238" y="1485900"/>
            <a:ext cx="7497762" cy="3886200"/>
          </a:xfrm>
        </p:spPr>
        <p:txBody>
          <a:bodyPr>
            <a:normAutofit/>
          </a:bodyPr>
          <a:lstStyle/>
          <a:p>
            <a:pPr eaLnBrk="1" hangingPunct="1">
              <a:buFont typeface="Wingdings 2" pitchFamily="18" charset="2"/>
              <a:buNone/>
            </a:pPr>
            <a:r>
              <a:rPr lang="en-US" sz="4400" dirty="0" smtClean="0">
                <a:solidFill>
                  <a:srgbClr val="922223"/>
                </a:solidFill>
                <a:latin typeface="Bernard MT Condensed" pitchFamily="18" charset="0"/>
              </a:rPr>
              <a:t>Intellectuals solve problems; geniuses prevent them.</a:t>
            </a:r>
          </a:p>
        </p:txBody>
      </p:sp>
      <p:pic>
        <p:nvPicPr>
          <p:cNvPr id="47108" name="Picture 3" descr="albert-einstein.jpg"/>
          <p:cNvPicPr>
            <a:picLocks noChangeAspect="1"/>
          </p:cNvPicPr>
          <p:nvPr/>
        </p:nvPicPr>
        <p:blipFill>
          <a:blip r:embed="rId2" cstate="print"/>
          <a:srcRect/>
          <a:stretch>
            <a:fillRect/>
          </a:stretch>
        </p:blipFill>
        <p:spPr bwMode="auto">
          <a:xfrm>
            <a:off x="3048000" y="2895600"/>
            <a:ext cx="2479675"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667000"/>
            <a:ext cx="7497763" cy="1143000"/>
          </a:xfrm>
        </p:spPr>
        <p:txBody>
          <a:bodyPr vert="horz" wrap="square" lIns="91440" tIns="45720" rIns="91440" bIns="45720" numCol="1" anchorCtr="0" compatLnSpc="1">
            <a:prstTxWarp prst="textNoShape">
              <a:avLst/>
            </a:prstTxWarp>
          </a:bodyPr>
          <a:lstStyle/>
          <a:p>
            <a:pPr algn="ctr" eaLnBrk="1" hangingPunct="1"/>
            <a:r>
              <a:rPr lang="en-US" dirty="0" smtClean="0">
                <a:effectLst>
                  <a:outerShdw blurRad="38100" dist="38100" dir="2700000" algn="tl">
                    <a:srgbClr val="C0C0C0"/>
                  </a:outerShdw>
                </a:effectLst>
                <a:latin typeface="Algerian" pitchFamily="82" charset="0"/>
              </a:rPr>
              <a:t>Essentials For Life</a:t>
            </a:r>
          </a:p>
        </p:txBody>
      </p:sp>
      <p:pic>
        <p:nvPicPr>
          <p:cNvPr id="21506" name="Picture 2" descr="http://t2.gstatic.com/images?q=tbn:ANd9GcTAnSHyQ_mGvUxCp_SLj5zVhnDx5Mmf8lgRbzyyTNDTUOOggicYvg"/>
          <p:cNvPicPr>
            <a:picLocks noChangeAspect="1" noChangeArrowheads="1"/>
          </p:cNvPicPr>
          <p:nvPr/>
        </p:nvPicPr>
        <p:blipFill>
          <a:blip r:embed="rId2" cstate="print"/>
          <a:srcRect/>
          <a:stretch>
            <a:fillRect/>
          </a:stretch>
        </p:blipFill>
        <p:spPr bwMode="auto">
          <a:xfrm>
            <a:off x="1143000" y="3506082"/>
            <a:ext cx="4267200" cy="3196283"/>
          </a:xfrm>
          <a:prstGeom prst="rect">
            <a:avLst/>
          </a:prstGeom>
          <a:noFill/>
          <a:effectLst>
            <a:softEdge rad="317500"/>
          </a:effectLst>
        </p:spPr>
      </p:pic>
      <p:pic>
        <p:nvPicPr>
          <p:cNvPr id="48132" name="Picture 4" descr="http://t1.gstatic.com/images?q=tbn:ANd9GcQ6seSYoSO2OX_QycUZU2pDi145gLbjcmAkv_t_9ZDqkB65U2H1EA"/>
          <p:cNvPicPr>
            <a:picLocks noChangeAspect="1" noChangeArrowheads="1"/>
          </p:cNvPicPr>
          <p:nvPr/>
        </p:nvPicPr>
        <p:blipFill>
          <a:blip r:embed="rId3" cstate="print"/>
          <a:srcRect/>
          <a:stretch>
            <a:fillRect/>
          </a:stretch>
        </p:blipFill>
        <p:spPr bwMode="auto">
          <a:xfrm>
            <a:off x="6553200" y="0"/>
            <a:ext cx="2590800" cy="2733675"/>
          </a:xfrm>
          <a:prstGeom prst="rect">
            <a:avLst/>
          </a:prstGeom>
          <a:noFill/>
          <a:ln w="9525">
            <a:noFill/>
            <a:miter lim="800000"/>
            <a:headEnd/>
            <a:tailEnd/>
          </a:ln>
        </p:spPr>
      </p:pic>
      <p:sp>
        <p:nvSpPr>
          <p:cNvPr id="48133" name="AutoShape 6" descr="data:image/jpg;base64,/9j/4AAQSkZJRgABAQAAAQABAAD/2wCEAAkGBhISEBUUExQVFBUUGRYWGBYYGR0bIBocGhoVGh0eHB4aHCkqHhskGRgcHzIgJCcpLSw4Fx4xNjQqNy0rOCkBCQoKDgwOGg8PGjUkHiQqLC01NCk1LSkqLyk1LSo1KiosLzYqLSosKi80LCwsNCktLS40LCwsKjQqLS8pLCksNP/AABEIAHkAoAMBIgACEQEDEQH/xAAbAAACAgMBAAAAAAAAAAAAAAAABgUHAgMEAf/EAD4QAAIBAwIDBgQDBgILAAAAAAECAwAEERIhBQYxBxMiQVFhFDJxgUJSkRUjM2KhsYLwJTQ1Q1Njc4OzwfH/xAAZAQEAAwEBAAAAAAAAAAAAAAAAAgMEAQX/xAAwEQABBAEDAgUDAgcBAAAAAAABAAIDEQQSITFBURMiYYHwBXGhFNEjQlKxweHxMv/aAAwDAQACEQMRAD8AvGiiiiIooooiKKKxcZBwce9EQsgJIBBI6j0+tZVRfLfBLzgnEUmvmHw0skiNcoc6mkACmY9QhYZ8XQ5q6uHcUhuE1wyJKmSNSMGGR1GQetEXVRRRREUUVpurtIkLyMEVdyzHAH1JougXsFurF2wCfStFlxKKZNcTq6fmUgj/AO0mc+9pcVsslvbt3l2YmZdOCsQ/O7Z20jLYGTtS0LSDRG64+Ru19eIXZg7kRhu87vDEsAgBzINIADDPQnBGPQ1ZFLXJvI9rYRJ3SIZigEk+MtIepOfQtvj6Uy0XEUUUURFFeMwAydgOppA5S7X4L+77hIygZnWJi4LPoXVkpjKqVBwcnpg4oiZOdTdfAT/Bf6xo/d4xnqM6c/i05x74qvuROZ+LW0Ba8sb2aHYas65VYZ1t3b4Yo2xwOmDjrVu0URJ6drXCzGzm40FSAYmRhICdsaMZJ+ma4eY+0uNoXjsO9nuAMnu4mPdDPiMmV8LAZ8J3z5Vh2z8tQXHDnlbCzQ+OJhgFm6aCT1BB6ewNTnZ9wuCCwiSCQyg5d5GOWaRt31e4O2PLAqJ32tWsDm1JpsA+32Styd2id2ub55VibAWeRDo176lLquFHykBvfemfnPis37PaWyPeE6fFHhzoJ8RXGcnH/umSSFWBVgCDsQdwR7g0ncT7Pki1zcPkks5gC2iLeOQjfDRN4d+mVx1qLWEM037q+TJa/I8ZrABYOnp8KT+E8OvuOcPdTdvDb/LpkQO0ki4JDPsQgcDbc79dqleVeyu+tYj/AKTeKU6RiJFaPSgwuVcAsQPPbbA3pU4RxR1WWfxhixOtG04lYliWUdc4Odqu7hN53sEb5BLKpOkggEgZG3oa1yY3gtadVrZ9UxHQuEhI839OwsAX8236KruZhxqGdQzS3WFPdtboYgzHONQXIDA7+LYj705cp8/W91iFyYbtABJbyju31ADUVB+YZ32prpU7QOXILq3OpI+/XT3TsCWUgg7FRncZ23+lZWMpxN8rG+fxmxxkBobtfvyVLtzRaDXm4i/dglvGNgOvnSTxq5ueNx93aIIrRWDfETah3zLnAjUb6M/iPp7Um8FbvP3DRqQGDuWjLFQvUNgHCY65GKva1kQopjKlCBpK4xjyxjyrVkwsbQabsLVm4wwJmmJ9nn9ikTgvZNAy6uIAXEhwAA7hAqgADAIDHbqR6CjjPYdwudlZUe30jSVhYKG64JDA779RjPnmrAzSfz9zaIbVxBIO9yoOk5KqT4jt0ONvvVEbAKaFiLn5c9uPmcfsEn3nPF7w+6+ClmWYxLqRzD4pVwNAbB2P4dS+nnVi8c5ytLKNWuZVjZgCI/mck+QRdyc7dMVVtrayNPHEHkiu3ZUebCyMI2Abw6gSrgHOc7VZnL3IVnaN3iIZJju1xMe8kY+upun2xVkuOYXf+rB3W76lC2ARxho45H8w7/gm/VIHHuP8UuLgSwW14kbDEEZzHk9NT6cgb74fy9q6+IdtzW0ognsmiljQtMJJVXcDIEekMG1eWSKtWqh4ne2d5xyOSaFWWA/DhWxl5DJhXIxuqt+E+ufasvljNk8lVVLmMDY2D+G3ettu59UyRcq3nEcPxOXu4DgixgYhcf8AOk6uf5RgVOcG5DsLSZpre3SORhjUM7Dz0gnC59qnhXtXLzUUUUURLnPPKhv7dY1cI6OHUncHYgg49j1pZ4Zd3PBSRejvrWZwxu4wx7lyFXEqnfR4Rhx9/aya0XkkYjYylRHg6i+NOPPVnbGPWoaG6tXVaP1Mng+Bflu69VlBco6K6MrKwBVlIIIPQgjqKzdwBk7VQN7xS1S6kis3Y2auHVFdu7yQNfd56DUD02HlVm8jZuIXaTWYlciIO2fDjoT1bB232rYYKi8S/Za5fp5jxW5OoEHp/jnn0pKXMnFjFxMiNIQraHQBVKu4zhpMjY5LDI3GQetWX+y4ZQJYyY3YZ7yJgM/XGz/4gakhCoxgDw9Nun09KXeZrVra3lntdSSAZ0KMq5JAyU9RnOR6b5rIxps73aplm/UCOMNAIFX3PcpY525hv7W4hjMjCNhkSxoF1kkjDagwBXbIGxBzimi2nYWolJU3UkexzqAcr0GnPh1emSfeq85f5onLgiWeSVnXwk6lZT82V9R1BGKsHjI+Bja6U6gi+NGx4sn8GB4Dk+QwfP1q+TFdC69V6vwt/wBRxnQCKDSL7jl2/X03/wCJW7PuYbkzP8S7hQWSQy5x3m2kDwgKRgggnfI2rv5+4bKkRaxLrk6pYotXiG2CqqNjk5OMZ261Fcv83P8AvS4hMdxPl0OSR3gUZAPVBgZHWpXnmSWwt1NvI4WRgj7Z0DBOVbqgJ2x0GdsecDhvY0RuPPVTkZMM5jjG1pJFD+Xbm/nal38s8Gmntla8MyjJ0wFyML5az8xP1PTFR/aDCyWvd2SYUEd8kSEkqdhkqDtnrnfp71Hck8ZklljiEk7q4bvdR1BSMlSpPy5xg/WrNgt1RcKMD/O59T712fGMX8Mm9uQs+U1+Fma3AHfVXTk7b/OqTuQ7SFMvKmi6kLPmQMHKtvjL/MR0JHXbNObSgbEgZ6VqvbGOVdMihh138vcHqD7iqS4tfNHfyC5Bl0MwVWc/Jvoww/lwf71PHi8Q6SVzFxnfUZnW6jV9/YbhP3HeZ57qdrHhpHeLtcXfVLcHyX80x8h5fY4keB9nVlasjpGWkQfxHZmZm83OTjWSSc4qK7KON2j2ghiKJKjOzxY0PuxOplO5yMeIZ8qes1U9gDiOaXnkuhe5rXdxt1H7Fe0UUVxUoorg45xqG0t3nnbTHGMscZ9gAB1JJxj3qBse1LhskQkecQZwdE3gbBGQwXJypHQjNEXvafczx8OkkhYpoKtIQcHu/wAWD9cfbNQHKPJ3xsazX6zPGNPcwSyOUxgEuUJ3JJ2DZHt0qL7Ue1C0ms/hbdxJ8SQjy4cLGoKkn5ct/hz5+2bI5S4ul1ZQzIpRXQYU+WnK7HAyNtjgZGKr0DXqtaxkkY5g0iibvr8/33Wy85atZUVJII2VPkGkDSPQY6D2rVJwAR4a10wsABoAwjgdAyjof5hv9amKKttZi5xGm9klXvabHFOYXhYNGMy+JfD0J07+PY523NMqWhl8Unynog6YP5j5/Qf1qBv+TbS5v3kkjyyrEThiNRGv5gDuMaR9hTaBVTQ+zq46LTO7HLGeCCHV5r6n0/PZIZ5YsbbiIBjRI5YWK6mICurgHTk7Eqwx9Nq7uKOyQyh8zWqAly4DMgG+PFtIB1wdxgZzUdztyTdXF4k8LKyaBGyMQCo3zpDAg5B/WmjgyRSWghOWCoIZEcYbZdJDj1I3985BNS1ucTanNp0skMmpx5G9gdrVXcj8KjluPAxf5mjjcJuFI3c5Ogg4Ow38s7068YlgazuTcjMyo2Y5NsNg6NAzuCwGGGSceXQHZ9y5bwG4kRTqE00IZmJwiNsBn7ZPniseeeXH4gq9xgSQE4LHCnOMgnBORjIA6Z361zxJdNv3IWrKyI8vLBDy1u256fO/v6Lr5a5Pto7aNosrKyIxmViTqwM4ySNOc+HpWXG+cjYqq3CF3c4jKYAfGMk6j4CMjIPrsTXfylwaS1thHK4dyzuxHQFiSQuw239PWtHOfL0F1CDMpPdEMpBIIyQGGR5Ef2FHF7m2OfVZNUX6m5iXtvcjkjpys+HcRN8mpMxxAlW3GrUpwVGCRsfxfp6jul4BbNpLQRMU+UsgJH3IrLgvCIraFYohpRfU5JJ3JJ8zmu6pNut+Vnkc0SExWBZrvSgOY+SbW9AMilJU/hzxnRIh/lcf2ORVfW3MPEYOJCzeaad1ZVQMqgSR6h43AXcaM+IHII69auCql5l58t7fmFS2QtvbmGZiQv8AEeN8qD82kEEjr1xnFQe3V1pXYuQIS4lgdYrfp6hWyK9rkseLwTDMM0co9UdW/saIeLwPK0SyxtKm7Rh1LL9VByKsWRaeYeARXttJbzAmOQYODgjBBBB8iCAahuUOzay4fGVjTvWY6jJKFZvYDwjAHoPWmqiiKO4ry9bXMYjnhjlQHUFZQQD6j0pLXibcFm+GIM1rNl7YBhriOoBozqP8PLZVidtxVi1Bc0cm29+E73UrR50uhAIBxkbggg4Hl5VB+rT5eVoxjCJR496etcrv4RxiO4iWSM7HOxxkEEgggHqCK7HcAEk4A3JNKbdlXDCB+4IYADvFkdHOPMsjDJqJ5i7OXS2k+Fur1jjPcNMZEcAjK4YZ6e9TaCatR0sfLpaaaT17X1TNwfjVvLczCOVGYkYAPUBV3HqM+lT1UdyhJcSypHDHkxyh2YrjSV2YM+NhjbHv0q3P20y/xYJU91AkX9YyT+qitOREyMjQbWz6jhx4sgbG7UCLUrStz5O1vAbmHImXSmpRnKk76h5gdR6H71q4r2k28MwjVWk8OtmBUBRv5MQS2BnT1+tS6WpuV1SfwnGyA41Kw/EQdgQegP1PlWVj26vss4ifCWSyN8p3F9Qq45S4+5dEEkrGaX96uAQQ5+cN5Nk9atuKIKoCjAHQUt8P7PbW3LNCZEc/K+snT9AdiPY5o4nziLIKl0jGRjhDGBiToCRkjSRkZBPmMZq/ImY7cCgFqy3R5c4GKyvTv1/H9kz1HcwzqttKWYKNJ3Jxv5DfzzXAnOkDAd2ssj+caRksp9GxsD96Tu0pryaOKQ27xwxlsjUGbLAYZlXOAACP8VQjAc4AnZZcWATTtiedIJq1YvDOJxTJmJ1cDYlTnB9/SvOJcbt7ddU80UQ9XdV/uaqrlHgsnEXBMk0EEaaHa3buu9IIwrMB4iNycU98M7NeGwHUtsjv11y5lbPrmQn+mKnOxsby1psKWbjjGmMbTYCWpe0e4vD3FiIonlkEaSyMSVXDEvoC4JwNhnqRmpfhnZJw+NkkmQ3VwpLtNMzMZHO+WXOkjPQEHHvU3w/k2zgnM8UKrIc7gnAz10rnC59hU1WWMPA85XMt8DnA47S0ULvffqle+7MuGSnUbSNG/NFmI/rGRSryb2RT2XETObkNbq7yIoB1szKyjWSPJW3wTnAq0qKsWRFFFFERRRRREVi7AAk9Buaypb5+5gW1s3JyWlDRIB+Zlbc+wG9ccQ0WVZFG6V4YwWTsFx9lCE8MSQ9Z5J5z/wByVz/anClbs3uE/Z8USdbcCFsEEFgoOQR1B1Z++KaaAgiwuSRujcWPFEJa45yFa3U4ncMJAACVIw2OmpWBBx/XGDUjw+/Kt3MoCuo8JGyyKPNfTHmvl9MGpSk3tVuQnDz4lDF0C56nfcJ749PLNdawX91a1z5nMje7bgXwAmdeKwkErIjaeulgcfXB2qD49yovEUHfEpg5QqBqHr8w2B9PPA+lVlylxhBc20Y7tWaYeMnBYEbofI7DYeuKvMVfkwMYdINghbM3GP0+ceG/fm+oXBwPg0drAsMedK53PUknJJ9ya78V7RWcChQXmucXuLnGyUndnx7t7+2/4N3Iyj0WYCQfbJanGq3h5kituN3hyTHKsCyEY8EieAnBO4wwBxkjf0qyK4HB3CslgkiDS8VYsfZFFFFSVKKKKKIiiiiiIooooiKjuO8AhvIu6nXUuQwwcEEdCCOh3/rUjRXCL2Kk1xYQ5pohVpdXg5dcltcvD7hiVxhpIZtOdO5GtHC56+Ej9W/hXOlnPHqEyRnJVo5GVHUjqGUt/UZBzsaW+0+wS/ktOG48Usnfu46xRRghmHoWLaRn3qU4V2WcLghWL4WKXTnxyoru2fViP6dBQCkc4uNnlZcW7RbWFnRNc7ouoiIah5YBbONyQM74zWHL/LUskwvb7DXH+6iG6W6nyX1k9W/T1rjuOyS0NwJIyYo8gmBAApxjp+UHG4+tPAFQZrs6vZacgY4azwSbrzX39PnZRfGeV7a6geGWJdEm5KgKQw6MCBswO4NLfCOZpLCT4PiT5ABNveEeGZF/C+Okyjr+br9XmlrnvlNr+BURxG8b61JyVOxUg49j1qTyQCRyqoBG+RolNNvc+inbG/jmQSRsHRujDf8AyaW+aO0W1tNcSHv7pdIW3QEku5ARWIGFySOpzUbw/skgK5upJpZWOXKTSIudhsqsPIDfqaVOZuzWLhl3DfJJL8J38PfxaiSg1AhixOXQSBSQdxnrRpJG65K1jXkMNi9j3CauB9mQZlub52kunbvZFUgRhiQQoAG6rgDrvin+vAa9oGgcBJJpJAA9xIGwvoEUUUVJVIooooiKKKKIiiiiiIrTe6+7fu8a9LaM9NWDpz7ZxW6iiKoOyaz4p8fLLfQyg926STTEksdSFFjHQAeI+HwkEegq368r2iIooooiKKKKIiuDjtjFNbTRzDMbo6uBucYOce/mPoK768NEVV9kPaWbkRWcgBdEYI4JLFYtODIuMDKkYIY7qc+VWrVFdhv+1Lv/AKcn/mWr1oulFFFFFxFFFFEX/9k="/>
          <p:cNvSpPr>
            <a:spLocks noChangeAspect="1" noChangeArrowheads="1"/>
          </p:cNvSpPr>
          <p:nvPr/>
        </p:nvSpPr>
        <p:spPr bwMode="auto">
          <a:xfrm>
            <a:off x="63500" y="-561975"/>
            <a:ext cx="1524000" cy="1152525"/>
          </a:xfrm>
          <a:prstGeom prst="rect">
            <a:avLst/>
          </a:prstGeom>
          <a:noFill/>
          <a:ln w="9525">
            <a:noFill/>
            <a:miter lim="800000"/>
            <a:headEnd/>
            <a:tailEnd/>
          </a:ln>
        </p:spPr>
        <p:txBody>
          <a:bodyPr/>
          <a:lstStyle/>
          <a:p>
            <a:endParaRPr lang="en-US" dirty="0">
              <a:latin typeface="Gill Sans MT" pitchFamily="34" charset="0"/>
            </a:endParaRPr>
          </a:p>
        </p:txBody>
      </p:sp>
      <p:sp>
        <p:nvSpPr>
          <p:cNvPr id="48134" name="AutoShape 8" descr="data:image/jpg;base64,/9j/4AAQSkZJRgABAQAAAQABAAD/2wCEAAkGBhISEBUUExQVFBUUGRYWGBYYGR0bIBocGhoVGh0eHB4aHCkqHhskGRgcHzIgJCcpLSw4Fx4xNjQqNy0rOCkBCQoKDgwOGg8PGjUkHiQqLC01NCk1LSkqLyk1LSo1KiosLzYqLSosKi80LCwsNCktLS40LCwsKjQqLS8pLCksNP/AABEIAHkAoAMBIgACEQEDEQH/xAAbAAACAgMBAAAAAAAAAAAAAAAABgUHAgMEAf/EAD4QAAIBAwIDBgQDBgILAAAAAAECAwAEERIhBQYxBxMiQVFhFDJxgUJSkRUjM2KhsYLwJTQ1Q1Njc4OzwfH/xAAZAQEAAwEBAAAAAAAAAAAAAAAAAgMEAQX/xAAwEQABBAEDAgUDAgcBAAAAAAABAAIDEQQSITFBURMiYYHwBXGhFNEjQlKxweHxMv/aAAwDAQACEQMRAD8AvGiiiiIooooiKKKxcZBwce9EQsgJIBBI6j0+tZVRfLfBLzgnEUmvmHw0skiNcoc6mkACmY9QhYZ8XQ5q6uHcUhuE1wyJKmSNSMGGR1GQetEXVRRRREUUVpurtIkLyMEVdyzHAH1JougXsFurF2wCfStFlxKKZNcTq6fmUgj/AO0mc+9pcVsslvbt3l2YmZdOCsQ/O7Z20jLYGTtS0LSDRG64+Ru19eIXZg7kRhu87vDEsAgBzINIADDPQnBGPQ1ZFLXJvI9rYRJ3SIZigEk+MtIepOfQtvj6Uy0XEUUUURFFeMwAydgOppA5S7X4L+77hIygZnWJi4LPoXVkpjKqVBwcnpg4oiZOdTdfAT/Bf6xo/d4xnqM6c/i05x74qvuROZ+LW0Ba8sb2aHYas65VYZ1t3b4Yo2xwOmDjrVu0URJ6drXCzGzm40FSAYmRhICdsaMZJ+ma4eY+0uNoXjsO9nuAMnu4mPdDPiMmV8LAZ8J3z5Vh2z8tQXHDnlbCzQ+OJhgFm6aCT1BB6ewNTnZ9wuCCwiSCQyg5d5GOWaRt31e4O2PLAqJ32tWsDm1JpsA+32Styd2id2ub55VibAWeRDo176lLquFHykBvfemfnPis37PaWyPeE6fFHhzoJ8RXGcnH/umSSFWBVgCDsQdwR7g0ncT7Pki1zcPkks5gC2iLeOQjfDRN4d+mVx1qLWEM037q+TJa/I8ZrABYOnp8KT+E8OvuOcPdTdvDb/LpkQO0ki4JDPsQgcDbc79dqleVeyu+tYj/AKTeKU6RiJFaPSgwuVcAsQPPbbA3pU4RxR1WWfxhixOtG04lYliWUdc4Odqu7hN53sEb5BLKpOkggEgZG3oa1yY3gtadVrZ9UxHQuEhI839OwsAX8236KruZhxqGdQzS3WFPdtboYgzHONQXIDA7+LYj705cp8/W91iFyYbtABJbyju31ADUVB+YZ32prpU7QOXILq3OpI+/XT3TsCWUgg7FRncZ23+lZWMpxN8rG+fxmxxkBobtfvyVLtzRaDXm4i/dglvGNgOvnSTxq5ueNx93aIIrRWDfETah3zLnAjUb6M/iPp7Um8FbvP3DRqQGDuWjLFQvUNgHCY65GKva1kQopjKlCBpK4xjyxjyrVkwsbQabsLVm4wwJmmJ9nn9ikTgvZNAy6uIAXEhwAA7hAqgADAIDHbqR6CjjPYdwudlZUe30jSVhYKG64JDA779RjPnmrAzSfz9zaIbVxBIO9yoOk5KqT4jt0ONvvVEbAKaFiLn5c9uPmcfsEn3nPF7w+6+ClmWYxLqRzD4pVwNAbB2P4dS+nnVi8c5ytLKNWuZVjZgCI/mck+QRdyc7dMVVtrayNPHEHkiu3ZUebCyMI2Abw6gSrgHOc7VZnL3IVnaN3iIZJju1xMe8kY+upun2xVkuOYXf+rB3W76lC2ARxho45H8w7/gm/VIHHuP8UuLgSwW14kbDEEZzHk9NT6cgb74fy9q6+IdtzW0ognsmiljQtMJJVXcDIEekMG1eWSKtWqh4ne2d5xyOSaFWWA/DhWxl5DJhXIxuqt+E+ufasvljNk8lVVLmMDY2D+G3ettu59UyRcq3nEcPxOXu4DgixgYhcf8AOk6uf5RgVOcG5DsLSZpre3SORhjUM7Dz0gnC59qnhXtXLzUUUUURLnPPKhv7dY1cI6OHUncHYgg49j1pZ4Zd3PBSRejvrWZwxu4wx7lyFXEqnfR4Rhx9/aya0XkkYjYylRHg6i+NOPPVnbGPWoaG6tXVaP1Mng+Bflu69VlBco6K6MrKwBVlIIIPQgjqKzdwBk7VQN7xS1S6kis3Y2auHVFdu7yQNfd56DUD02HlVm8jZuIXaTWYlciIO2fDjoT1bB232rYYKi8S/Za5fp5jxW5OoEHp/jnn0pKXMnFjFxMiNIQraHQBVKu4zhpMjY5LDI3GQetWX+y4ZQJYyY3YZ7yJgM/XGz/4gakhCoxgDw9Nun09KXeZrVra3lntdSSAZ0KMq5JAyU9RnOR6b5rIxps73aplm/UCOMNAIFX3PcpY525hv7W4hjMjCNhkSxoF1kkjDagwBXbIGxBzimi2nYWolJU3UkexzqAcr0GnPh1emSfeq85f5onLgiWeSVnXwk6lZT82V9R1BGKsHjI+Bja6U6gi+NGx4sn8GB4Dk+QwfP1q+TFdC69V6vwt/wBRxnQCKDSL7jl2/X03/wCJW7PuYbkzP8S7hQWSQy5x3m2kDwgKRgggnfI2rv5+4bKkRaxLrk6pYotXiG2CqqNjk5OMZ261Fcv83P8AvS4hMdxPl0OSR3gUZAPVBgZHWpXnmSWwt1NvI4WRgj7Z0DBOVbqgJ2x0GdsecDhvY0RuPPVTkZMM5jjG1pJFD+Xbm/nal38s8Gmntla8MyjJ0wFyML5az8xP1PTFR/aDCyWvd2SYUEd8kSEkqdhkqDtnrnfp71Hck8ZklljiEk7q4bvdR1BSMlSpPy5xg/WrNgt1RcKMD/O59T712fGMX8Mm9uQs+U1+Fma3AHfVXTk7b/OqTuQ7SFMvKmi6kLPmQMHKtvjL/MR0JHXbNObSgbEgZ6VqvbGOVdMihh138vcHqD7iqS4tfNHfyC5Bl0MwVWc/Jvoww/lwf71PHi8Q6SVzFxnfUZnW6jV9/YbhP3HeZ57qdrHhpHeLtcXfVLcHyX80x8h5fY4keB9nVlasjpGWkQfxHZmZm83OTjWSSc4qK7KON2j2ghiKJKjOzxY0PuxOplO5yMeIZ8qes1U9gDiOaXnkuhe5rXdxt1H7Fe0UUVxUoorg45xqG0t3nnbTHGMscZ9gAB1JJxj3qBse1LhskQkecQZwdE3gbBGQwXJypHQjNEXvafczx8OkkhYpoKtIQcHu/wAWD9cfbNQHKPJ3xsazX6zPGNPcwSyOUxgEuUJ3JJ2DZHt0qL7Ue1C0ms/hbdxJ8SQjy4cLGoKkn5ct/hz5+2bI5S4ul1ZQzIpRXQYU+WnK7HAyNtjgZGKr0DXqtaxkkY5g0iibvr8/33Wy85atZUVJII2VPkGkDSPQY6D2rVJwAR4a10wsABoAwjgdAyjof5hv9amKKttZi5xGm9klXvabHFOYXhYNGMy+JfD0J07+PY523NMqWhl8Unynog6YP5j5/Qf1qBv+TbS5v3kkjyyrEThiNRGv5gDuMaR9hTaBVTQ+zq46LTO7HLGeCCHV5r6n0/PZIZ5YsbbiIBjRI5YWK6mICurgHTk7Eqwx9Nq7uKOyQyh8zWqAly4DMgG+PFtIB1wdxgZzUdztyTdXF4k8LKyaBGyMQCo3zpDAg5B/WmjgyRSWghOWCoIZEcYbZdJDj1I3985BNS1ucTanNp0skMmpx5G9gdrVXcj8KjluPAxf5mjjcJuFI3c5Ogg4Ow38s7068YlgazuTcjMyo2Y5NsNg6NAzuCwGGGSceXQHZ9y5bwG4kRTqE00IZmJwiNsBn7ZPniseeeXH4gq9xgSQE4LHCnOMgnBORjIA6Z361zxJdNv3IWrKyI8vLBDy1u256fO/v6Lr5a5Pto7aNosrKyIxmViTqwM4ySNOc+HpWXG+cjYqq3CF3c4jKYAfGMk6j4CMjIPrsTXfylwaS1thHK4dyzuxHQFiSQuw239PWtHOfL0F1CDMpPdEMpBIIyQGGR5Ef2FHF7m2OfVZNUX6m5iXtvcjkjpys+HcRN8mpMxxAlW3GrUpwVGCRsfxfp6jul4BbNpLQRMU+UsgJH3IrLgvCIraFYohpRfU5JJ3JJ8zmu6pNut+Vnkc0SExWBZrvSgOY+SbW9AMilJU/hzxnRIh/lcf2ORVfW3MPEYOJCzeaad1ZVQMqgSR6h43AXcaM+IHII69auCql5l58t7fmFS2QtvbmGZiQv8AEeN8qD82kEEjr1xnFQe3V1pXYuQIS4lgdYrfp6hWyK9rkseLwTDMM0co9UdW/saIeLwPK0SyxtKm7Rh1LL9VByKsWRaeYeARXttJbzAmOQYODgjBBBB8iCAahuUOzay4fGVjTvWY6jJKFZvYDwjAHoPWmqiiKO4ry9bXMYjnhjlQHUFZQQD6j0pLXibcFm+GIM1rNl7YBhriOoBozqP8PLZVidtxVi1Bc0cm29+E73UrR50uhAIBxkbggg4Hl5VB+rT5eVoxjCJR496etcrv4RxiO4iWSM7HOxxkEEgggHqCK7HcAEk4A3JNKbdlXDCB+4IYADvFkdHOPMsjDJqJ5i7OXS2k+Fur1jjPcNMZEcAjK4YZ6e9TaCatR0sfLpaaaT17X1TNwfjVvLczCOVGYkYAPUBV3HqM+lT1UdyhJcSypHDHkxyh2YrjSV2YM+NhjbHv0q3P20y/xYJU91AkX9YyT+qitOREyMjQbWz6jhx4sgbG7UCLUrStz5O1vAbmHImXSmpRnKk76h5gdR6H71q4r2k28MwjVWk8OtmBUBRv5MQS2BnT1+tS6WpuV1SfwnGyA41Kw/EQdgQegP1PlWVj26vss4ifCWSyN8p3F9Qq45S4+5dEEkrGaX96uAQQ5+cN5Nk9atuKIKoCjAHQUt8P7PbW3LNCZEc/K+snT9AdiPY5o4nziLIKl0jGRjhDGBiToCRkjSRkZBPmMZq/ImY7cCgFqy3R5c4GKyvTv1/H9kz1HcwzqttKWYKNJ3Jxv5DfzzXAnOkDAd2ssj+caRksp9GxsD96Tu0pryaOKQ27xwxlsjUGbLAYZlXOAACP8VQjAc4AnZZcWATTtiedIJq1YvDOJxTJmJ1cDYlTnB9/SvOJcbt7ddU80UQ9XdV/uaqrlHgsnEXBMk0EEaaHa3buu9IIwrMB4iNycU98M7NeGwHUtsjv11y5lbPrmQn+mKnOxsby1psKWbjjGmMbTYCWpe0e4vD3FiIonlkEaSyMSVXDEvoC4JwNhnqRmpfhnZJw+NkkmQ3VwpLtNMzMZHO+WXOkjPQEHHvU3w/k2zgnM8UKrIc7gnAz10rnC59hU1WWMPA85XMt8DnA47S0ULvffqle+7MuGSnUbSNG/NFmI/rGRSryb2RT2XETObkNbq7yIoB1szKyjWSPJW3wTnAq0qKsWRFFFFERRRRREVi7AAk9Buaypb5+5gW1s3JyWlDRIB+Zlbc+wG9ccQ0WVZFG6V4YwWTsFx9lCE8MSQ9Z5J5z/wByVz/anClbs3uE/Z8USdbcCFsEEFgoOQR1B1Z++KaaAgiwuSRujcWPFEJa45yFa3U4ncMJAACVIw2OmpWBBx/XGDUjw+/Kt3MoCuo8JGyyKPNfTHmvl9MGpSk3tVuQnDz4lDF0C56nfcJ749PLNdawX91a1z5nMje7bgXwAmdeKwkErIjaeulgcfXB2qD49yovEUHfEpg5QqBqHr8w2B9PPA+lVlylxhBc20Y7tWaYeMnBYEbofI7DYeuKvMVfkwMYdINghbM3GP0+ceG/fm+oXBwPg0drAsMedK53PUknJJ9ya78V7RWcChQXmucXuLnGyUndnx7t7+2/4N3Iyj0WYCQfbJanGq3h5kituN3hyTHKsCyEY8EieAnBO4wwBxkjf0qyK4HB3CslgkiDS8VYsfZFFFFSVKKKKKIiiiiiIooooiKjuO8AhvIu6nXUuQwwcEEdCCOh3/rUjRXCL2Kk1xYQ5pohVpdXg5dcltcvD7hiVxhpIZtOdO5GtHC56+Ej9W/hXOlnPHqEyRnJVo5GVHUjqGUt/UZBzsaW+0+wS/ktOG48Usnfu46xRRghmHoWLaRn3qU4V2WcLghWL4WKXTnxyoru2fViP6dBQCkc4uNnlZcW7RbWFnRNc7ouoiIah5YBbONyQM74zWHL/LUskwvb7DXH+6iG6W6nyX1k9W/T1rjuOyS0NwJIyYo8gmBAApxjp+UHG4+tPAFQZrs6vZacgY4azwSbrzX39PnZRfGeV7a6geGWJdEm5KgKQw6MCBswO4NLfCOZpLCT4PiT5ABNveEeGZF/C+Okyjr+br9XmlrnvlNr+BURxG8b61JyVOxUg49j1qTyQCRyqoBG+RolNNvc+inbG/jmQSRsHRujDf8AyaW+aO0W1tNcSHv7pdIW3QEku5ARWIGFySOpzUbw/skgK5upJpZWOXKTSIudhsqsPIDfqaVOZuzWLhl3DfJJL8J38PfxaiSg1AhixOXQSBSQdxnrRpJG65K1jXkMNi9j3CauB9mQZlub52kunbvZFUgRhiQQoAG6rgDrvin+vAa9oGgcBJJpJAA9xIGwvoEUUUVJVIooooiKKKKIiiiiiIrTe6+7fu8a9LaM9NWDpz7ZxW6iiKoOyaz4p8fLLfQyg926STTEksdSFFjHQAeI+HwkEegq368r2iIooooiKKKKIiuDjtjFNbTRzDMbo6uBucYOce/mPoK768NEVV9kPaWbkRWcgBdEYI4JLFYtODIuMDKkYIY7qc+VWrVFdhv+1Lv/AKcn/mWr1oulFFFFFxFFFFEX/9k="/>
          <p:cNvSpPr>
            <a:spLocks noChangeAspect="1" noChangeArrowheads="1"/>
          </p:cNvSpPr>
          <p:nvPr/>
        </p:nvSpPr>
        <p:spPr bwMode="auto">
          <a:xfrm>
            <a:off x="63500" y="-561975"/>
            <a:ext cx="1524000" cy="1152525"/>
          </a:xfrm>
          <a:prstGeom prst="rect">
            <a:avLst/>
          </a:prstGeom>
          <a:noFill/>
          <a:ln w="9525">
            <a:noFill/>
            <a:miter lim="800000"/>
            <a:headEnd/>
            <a:tailEnd/>
          </a:ln>
        </p:spPr>
        <p:txBody>
          <a:bodyPr/>
          <a:lstStyle/>
          <a:p>
            <a:endParaRPr lang="en-US" dirty="0">
              <a:latin typeface="Gill Sans MT" pitchFamily="34" charset="0"/>
            </a:endParaRPr>
          </a:p>
        </p:txBody>
      </p:sp>
      <p:sp>
        <p:nvSpPr>
          <p:cNvPr id="48135" name="AutoShape 10" descr="data:image/jpg;base64,/9j/4AAQSkZJRgABAQAAAQABAAD/2wCEAAkGBhISEBUUExQVFBUUGRYWGBYYGR0bIBocGhoVGh0eHB4aHCkqHhskGRgcHzIgJCcpLSw4Fx4xNjQqNy0rOCkBCQoKDgwOGg8PGjUkHiQqLC01NCk1LSkqLyk1LSo1KiosLzYqLSosKi80LCwsNCktLS40LCwsKjQqLS8pLCksNP/AABEIAHkAoAMBIgACEQEDEQH/xAAbAAACAgMBAAAAAAAAAAAAAAAABgUHAgMEAf/EAD4QAAIBAwIDBgQDBgILAAAAAAECAwAEERIhBQYxBxMiQVFhFDJxgUJSkRUjM2KhsYLwJTQ1Q1Njc4OzwfH/xAAZAQEAAwEBAAAAAAAAAAAAAAAAAgMEAQX/xAAwEQABBAEDAgUDAgcBAAAAAAABAAIDEQQSITFBURMiYYHwBXGhFNEjQlKxweHxMv/aAAwDAQACEQMRAD8AvGiiiiIooooiKKKxcZBwce9EQsgJIBBI6j0+tZVRfLfBLzgnEUmvmHw0skiNcoc6mkACmY9QhYZ8XQ5q6uHcUhuE1wyJKmSNSMGGR1GQetEXVRRRREUUVpurtIkLyMEVdyzHAH1JougXsFurF2wCfStFlxKKZNcTq6fmUgj/AO0mc+9pcVsslvbt3l2YmZdOCsQ/O7Z20jLYGTtS0LSDRG64+Ru19eIXZg7kRhu87vDEsAgBzINIADDPQnBGPQ1ZFLXJvI9rYRJ3SIZigEk+MtIepOfQtvj6Uy0XEUUUURFFeMwAydgOppA5S7X4L+77hIygZnWJi4LPoXVkpjKqVBwcnpg4oiZOdTdfAT/Bf6xo/d4xnqM6c/i05x74qvuROZ+LW0Ba8sb2aHYas65VYZ1t3b4Yo2xwOmDjrVu0URJ6drXCzGzm40FSAYmRhICdsaMZJ+ma4eY+0uNoXjsO9nuAMnu4mPdDPiMmV8LAZ8J3z5Vh2z8tQXHDnlbCzQ+OJhgFm6aCT1BB6ewNTnZ9wuCCwiSCQyg5d5GOWaRt31e4O2PLAqJ32tWsDm1JpsA+32Styd2id2ub55VibAWeRDo176lLquFHykBvfemfnPis37PaWyPeE6fFHhzoJ8RXGcnH/umSSFWBVgCDsQdwR7g0ncT7Pki1zcPkks5gC2iLeOQjfDRN4d+mVx1qLWEM037q+TJa/I8ZrABYOnp8KT+E8OvuOcPdTdvDb/LpkQO0ki4JDPsQgcDbc79dqleVeyu+tYj/AKTeKU6RiJFaPSgwuVcAsQPPbbA3pU4RxR1WWfxhixOtG04lYliWUdc4Odqu7hN53sEb5BLKpOkggEgZG3oa1yY3gtadVrZ9UxHQuEhI839OwsAX8236KruZhxqGdQzS3WFPdtboYgzHONQXIDA7+LYj705cp8/W91iFyYbtABJbyju31ADUVB+YZ32prpU7QOXILq3OpI+/XT3TsCWUgg7FRncZ23+lZWMpxN8rG+fxmxxkBobtfvyVLtzRaDXm4i/dglvGNgOvnSTxq5ueNx93aIIrRWDfETah3zLnAjUb6M/iPp7Um8FbvP3DRqQGDuWjLFQvUNgHCY65GKva1kQopjKlCBpK4xjyxjyrVkwsbQabsLVm4wwJmmJ9nn9ikTgvZNAy6uIAXEhwAA7hAqgADAIDHbqR6CjjPYdwudlZUe30jSVhYKG64JDA779RjPnmrAzSfz9zaIbVxBIO9yoOk5KqT4jt0ONvvVEbAKaFiLn5c9uPmcfsEn3nPF7w+6+ClmWYxLqRzD4pVwNAbB2P4dS+nnVi8c5ytLKNWuZVjZgCI/mck+QRdyc7dMVVtrayNPHEHkiu3ZUebCyMI2Abw6gSrgHOc7VZnL3IVnaN3iIZJju1xMe8kY+upun2xVkuOYXf+rB3W76lC2ARxho45H8w7/gm/VIHHuP8UuLgSwW14kbDEEZzHk9NT6cgb74fy9q6+IdtzW0ognsmiljQtMJJVXcDIEekMG1eWSKtWqh4ne2d5xyOSaFWWA/DhWxl5DJhXIxuqt+E+ufasvljNk8lVVLmMDY2D+G3ettu59UyRcq3nEcPxOXu4DgixgYhcf8AOk6uf5RgVOcG5DsLSZpre3SORhjUM7Dz0gnC59qnhXtXLzUUUUURLnPPKhv7dY1cI6OHUncHYgg49j1pZ4Zd3PBSRejvrWZwxu4wx7lyFXEqnfR4Rhx9/aya0XkkYjYylRHg6i+NOPPVnbGPWoaG6tXVaP1Mng+Bflu69VlBco6K6MrKwBVlIIIPQgjqKzdwBk7VQN7xS1S6kis3Y2auHVFdu7yQNfd56DUD02HlVm8jZuIXaTWYlciIO2fDjoT1bB232rYYKi8S/Za5fp5jxW5OoEHp/jnn0pKXMnFjFxMiNIQraHQBVKu4zhpMjY5LDI3GQetWX+y4ZQJYyY3YZ7yJgM/XGz/4gakhCoxgDw9Nun09KXeZrVra3lntdSSAZ0KMq5JAyU9RnOR6b5rIxps73aplm/UCOMNAIFX3PcpY525hv7W4hjMjCNhkSxoF1kkjDagwBXbIGxBzimi2nYWolJU3UkexzqAcr0GnPh1emSfeq85f5onLgiWeSVnXwk6lZT82V9R1BGKsHjI+Bja6U6gi+NGx4sn8GB4Dk+QwfP1q+TFdC69V6vwt/wBRxnQCKDSL7jl2/X03/wCJW7PuYbkzP8S7hQWSQy5x3m2kDwgKRgggnfI2rv5+4bKkRaxLrk6pYotXiG2CqqNjk5OMZ261Fcv83P8AvS4hMdxPl0OSR3gUZAPVBgZHWpXnmSWwt1NvI4WRgj7Z0DBOVbqgJ2x0GdsecDhvY0RuPPVTkZMM5jjG1pJFD+Xbm/nal38s8Gmntla8MyjJ0wFyML5az8xP1PTFR/aDCyWvd2SYUEd8kSEkqdhkqDtnrnfp71Hck8ZklljiEk7q4bvdR1BSMlSpPy5xg/WrNgt1RcKMD/O59T712fGMX8Mm9uQs+U1+Fma3AHfVXTk7b/OqTuQ7SFMvKmi6kLPmQMHKtvjL/MR0JHXbNObSgbEgZ6VqvbGOVdMihh138vcHqD7iqS4tfNHfyC5Bl0MwVWc/Jvoww/lwf71PHi8Q6SVzFxnfUZnW6jV9/YbhP3HeZ57qdrHhpHeLtcXfVLcHyX80x8h5fY4keB9nVlasjpGWkQfxHZmZm83OTjWSSc4qK7KON2j2ghiKJKjOzxY0PuxOplO5yMeIZ8qes1U9gDiOaXnkuhe5rXdxt1H7Fe0UUVxUoorg45xqG0t3nnbTHGMscZ9gAB1JJxj3qBse1LhskQkecQZwdE3gbBGQwXJypHQjNEXvafczx8OkkhYpoKtIQcHu/wAWD9cfbNQHKPJ3xsazX6zPGNPcwSyOUxgEuUJ3JJ2DZHt0qL7Ue1C0ms/hbdxJ8SQjy4cLGoKkn5ct/hz5+2bI5S4ul1ZQzIpRXQYU+WnK7HAyNtjgZGKr0DXqtaxkkY5g0iibvr8/33Wy85atZUVJII2VPkGkDSPQY6D2rVJwAR4a10wsABoAwjgdAyjof5hv9amKKttZi5xGm9klXvabHFOYXhYNGMy+JfD0J07+PY523NMqWhl8Unynog6YP5j5/Qf1qBv+TbS5v3kkjyyrEThiNRGv5gDuMaR9hTaBVTQ+zq46LTO7HLGeCCHV5r6n0/PZIZ5YsbbiIBjRI5YWK6mICurgHTk7Eqwx9Nq7uKOyQyh8zWqAly4DMgG+PFtIB1wdxgZzUdztyTdXF4k8LKyaBGyMQCo3zpDAg5B/WmjgyRSWghOWCoIZEcYbZdJDj1I3985BNS1ucTanNp0skMmpx5G9gdrVXcj8KjluPAxf5mjjcJuFI3c5Ogg4Ow38s7068YlgazuTcjMyo2Y5NsNg6NAzuCwGGGSceXQHZ9y5bwG4kRTqE00IZmJwiNsBn7ZPniseeeXH4gq9xgSQE4LHCnOMgnBORjIA6Z361zxJdNv3IWrKyI8vLBDy1u256fO/v6Lr5a5Pto7aNosrKyIxmViTqwM4ySNOc+HpWXG+cjYqq3CF3c4jKYAfGMk6j4CMjIPrsTXfylwaS1thHK4dyzuxHQFiSQuw239PWtHOfL0F1CDMpPdEMpBIIyQGGR5Ef2FHF7m2OfVZNUX6m5iXtvcjkjpys+HcRN8mpMxxAlW3GrUpwVGCRsfxfp6jul4BbNpLQRMU+UsgJH3IrLgvCIraFYohpRfU5JJ3JJ8zmu6pNut+Vnkc0SExWBZrvSgOY+SbW9AMilJU/hzxnRIh/lcf2ORVfW3MPEYOJCzeaad1ZVQMqgSR6h43AXcaM+IHII69auCql5l58t7fmFS2QtvbmGZiQv8AEeN8qD82kEEjr1xnFQe3V1pXYuQIS4lgdYrfp6hWyK9rkseLwTDMM0co9UdW/saIeLwPK0SyxtKm7Rh1LL9VByKsWRaeYeARXttJbzAmOQYODgjBBBB8iCAahuUOzay4fGVjTvWY6jJKFZvYDwjAHoPWmqiiKO4ry9bXMYjnhjlQHUFZQQD6j0pLXibcFm+GIM1rNl7YBhriOoBozqP8PLZVidtxVi1Bc0cm29+E73UrR50uhAIBxkbggg4Hl5VB+rT5eVoxjCJR496etcrv4RxiO4iWSM7HOxxkEEgggHqCK7HcAEk4A3JNKbdlXDCB+4IYADvFkdHOPMsjDJqJ5i7OXS2k+Fur1jjPcNMZEcAjK4YZ6e9TaCatR0sfLpaaaT17X1TNwfjVvLczCOVGYkYAPUBV3HqM+lT1UdyhJcSypHDHkxyh2YrjSV2YM+NhjbHv0q3P20y/xYJU91AkX9YyT+qitOREyMjQbWz6jhx4sgbG7UCLUrStz5O1vAbmHImXSmpRnKk76h5gdR6H71q4r2k28MwjVWk8OtmBUBRv5MQS2BnT1+tS6WpuV1SfwnGyA41Kw/EQdgQegP1PlWVj26vss4ifCWSyN8p3F9Qq45S4+5dEEkrGaX96uAQQ5+cN5Nk9atuKIKoCjAHQUt8P7PbW3LNCZEc/K+snT9AdiPY5o4nziLIKl0jGRjhDGBiToCRkjSRkZBPmMZq/ImY7cCgFqy3R5c4GKyvTv1/H9kz1HcwzqttKWYKNJ3Jxv5DfzzXAnOkDAd2ssj+caRksp9GxsD96Tu0pryaOKQ27xwxlsjUGbLAYZlXOAACP8VQjAc4AnZZcWATTtiedIJq1YvDOJxTJmJ1cDYlTnB9/SvOJcbt7ddU80UQ9XdV/uaqrlHgsnEXBMk0EEaaHa3buu9IIwrMB4iNycU98M7NeGwHUtsjv11y5lbPrmQn+mKnOxsby1psKWbjjGmMbTYCWpe0e4vD3FiIonlkEaSyMSVXDEvoC4JwNhnqRmpfhnZJw+NkkmQ3VwpLtNMzMZHO+WXOkjPQEHHvU3w/k2zgnM8UKrIc7gnAz10rnC59hU1WWMPA85XMt8DnA47S0ULvffqle+7MuGSnUbSNG/NFmI/rGRSryb2RT2XETObkNbq7yIoB1szKyjWSPJW3wTnAq0qKsWRFFFFERRRRREVi7AAk9Buaypb5+5gW1s3JyWlDRIB+Zlbc+wG9ccQ0WVZFG6V4YwWTsFx9lCE8MSQ9Z5J5z/wByVz/anClbs3uE/Z8USdbcCFsEEFgoOQR1B1Z++KaaAgiwuSRujcWPFEJa45yFa3U4ncMJAACVIw2OmpWBBx/XGDUjw+/Kt3MoCuo8JGyyKPNfTHmvl9MGpSk3tVuQnDz4lDF0C56nfcJ749PLNdawX91a1z5nMje7bgXwAmdeKwkErIjaeulgcfXB2qD49yovEUHfEpg5QqBqHr8w2B9PPA+lVlylxhBc20Y7tWaYeMnBYEbofI7DYeuKvMVfkwMYdINghbM3GP0+ceG/fm+oXBwPg0drAsMedK53PUknJJ9ya78V7RWcChQXmucXuLnGyUndnx7t7+2/4N3Iyj0WYCQfbJanGq3h5kituN3hyTHKsCyEY8EieAnBO4wwBxkjf0qyK4HB3CslgkiDS8VYsfZFFFFSVKKKKKIiiiiiIooooiKjuO8AhvIu6nXUuQwwcEEdCCOh3/rUjRXCL2Kk1xYQ5pohVpdXg5dcltcvD7hiVxhpIZtOdO5GtHC56+Ej9W/hXOlnPHqEyRnJVo5GVHUjqGUt/UZBzsaW+0+wS/ktOG48Usnfu46xRRghmHoWLaRn3qU4V2WcLghWL4WKXTnxyoru2fViP6dBQCkc4uNnlZcW7RbWFnRNc7ouoiIah5YBbONyQM74zWHL/LUskwvb7DXH+6iG6W6nyX1k9W/T1rjuOyS0NwJIyYo8gmBAApxjp+UHG4+tPAFQZrs6vZacgY4azwSbrzX39PnZRfGeV7a6geGWJdEm5KgKQw6MCBswO4NLfCOZpLCT4PiT5ABNveEeGZF/C+Okyjr+br9XmlrnvlNr+BURxG8b61JyVOxUg49j1qTyQCRyqoBG+RolNNvc+inbG/jmQSRsHRujDf8AyaW+aO0W1tNcSHv7pdIW3QEku5ARWIGFySOpzUbw/skgK5upJpZWOXKTSIudhsqsPIDfqaVOZuzWLhl3DfJJL8J38PfxaiSg1AhixOXQSBSQdxnrRpJG65K1jXkMNi9j3CauB9mQZlub52kunbvZFUgRhiQQoAG6rgDrvin+vAa9oGgcBJJpJAA9xIGwvoEUUUVJVIooooiKKKKIiiiiiIrTe6+7fu8a9LaM9NWDpz7ZxW6iiKoOyaz4p8fLLfQyg926STTEksdSFFjHQAeI+HwkEegq368r2iIooooiKKKKIiuDjtjFNbTRzDMbo6uBucYOce/mPoK768NEVV9kPaWbkRWcgBdEYI4JLFYtODIuMDKkYIY7qc+VWrVFdhv+1Lv/AKcn/mWr1oulFFFFFxFFFFEX/9k="/>
          <p:cNvSpPr>
            <a:spLocks noChangeAspect="1" noChangeArrowheads="1"/>
          </p:cNvSpPr>
          <p:nvPr/>
        </p:nvSpPr>
        <p:spPr bwMode="auto">
          <a:xfrm>
            <a:off x="63500" y="-561975"/>
            <a:ext cx="1524000" cy="1152525"/>
          </a:xfrm>
          <a:prstGeom prst="rect">
            <a:avLst/>
          </a:prstGeom>
          <a:noFill/>
          <a:ln w="9525">
            <a:noFill/>
            <a:miter lim="800000"/>
            <a:headEnd/>
            <a:tailEnd/>
          </a:ln>
        </p:spPr>
        <p:txBody>
          <a:bodyPr/>
          <a:lstStyle/>
          <a:p>
            <a:endParaRPr lang="en-US" dirty="0">
              <a:latin typeface="Gill Sans MT" pitchFamily="34" charset="0"/>
            </a:endParaRPr>
          </a:p>
        </p:txBody>
      </p:sp>
      <p:pic>
        <p:nvPicPr>
          <p:cNvPr id="48136" name="Picture 12" descr="http://t0.gstatic.com/images?q=tbn:ANd9GcTp5w-fi7W25mp4ayR095WsH4WhE6nyT9T-L11MJ_JS5j8HdTPMjg"/>
          <p:cNvPicPr>
            <a:picLocks noChangeAspect="1" noChangeArrowheads="1"/>
          </p:cNvPicPr>
          <p:nvPr/>
        </p:nvPicPr>
        <p:blipFill>
          <a:blip r:embed="rId4" cstate="print">
            <a:clrChange>
              <a:clrFrom>
                <a:srgbClr val="FDFFFE"/>
              </a:clrFrom>
              <a:clrTo>
                <a:srgbClr val="FDFFFE">
                  <a:alpha val="0"/>
                </a:srgbClr>
              </a:clrTo>
            </a:clrChange>
          </a:blip>
          <a:srcRect/>
          <a:stretch>
            <a:fillRect/>
          </a:stretch>
        </p:blipFill>
        <p:spPr bwMode="auto">
          <a:xfrm>
            <a:off x="914400" y="457200"/>
            <a:ext cx="3000375" cy="2495550"/>
          </a:xfrm>
          <a:prstGeom prst="rect">
            <a:avLst/>
          </a:prstGeom>
          <a:noFill/>
          <a:ln w="9525">
            <a:noFill/>
            <a:miter lim="800000"/>
            <a:headEnd/>
            <a:tailEnd/>
          </a:ln>
        </p:spPr>
      </p:pic>
      <p:pic>
        <p:nvPicPr>
          <p:cNvPr id="48137" name="Picture 14" descr="http://t3.gstatic.com/images?q=tbn:ANd9GcTU1HLx5GAkVeX4BHlW6p1OjUGB950MryRvceds2ewYLilZyvyT"/>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791200" y="3657600"/>
            <a:ext cx="2895600" cy="2987675"/>
          </a:xfrm>
          <a:prstGeom prst="rect">
            <a:avLst/>
          </a:prstGeom>
          <a:noFill/>
          <a:ln w="9525">
            <a:noFill/>
            <a:miter lim="800000"/>
            <a:headEnd/>
            <a:tailEnd/>
          </a:ln>
        </p:spPr>
      </p:pic>
      <p:pic>
        <p:nvPicPr>
          <p:cNvPr id="21520" name="Picture 16" descr="http://t3.gstatic.com/images?q=tbn:ANd9GcQbsU195kILdgO8CB0y6G8bzJPyIIsNMo5P2jnoJkVsov3rTH3-"/>
          <p:cNvPicPr>
            <a:picLocks noChangeAspect="1" noChangeArrowheads="1"/>
          </p:cNvPicPr>
          <p:nvPr/>
        </p:nvPicPr>
        <p:blipFill>
          <a:blip r:embed="rId6" cstate="print"/>
          <a:srcRect/>
          <a:stretch>
            <a:fillRect/>
          </a:stretch>
        </p:blipFill>
        <p:spPr bwMode="auto">
          <a:xfrm>
            <a:off x="3962400" y="0"/>
            <a:ext cx="2514600" cy="2828926"/>
          </a:xfrm>
          <a:prstGeom prst="rect">
            <a:avLst/>
          </a:prstGeom>
          <a:ln>
            <a:noFill/>
          </a:ln>
          <a:effectLst>
            <a:softEdge rad="112500"/>
          </a:effectLst>
        </p:spPr>
      </p:pic>
      <p:sp>
        <p:nvSpPr>
          <p:cNvPr id="48139" name="Rectangle 10"/>
          <p:cNvSpPr>
            <a:spLocks noChangeArrowheads="1"/>
          </p:cNvSpPr>
          <p:nvPr/>
        </p:nvSpPr>
        <p:spPr bwMode="auto">
          <a:xfrm>
            <a:off x="0" y="6488113"/>
            <a:ext cx="9144000" cy="369887"/>
          </a:xfrm>
          <a:prstGeom prst="rect">
            <a:avLst/>
          </a:prstGeom>
          <a:noFill/>
          <a:ln w="9525">
            <a:noFill/>
            <a:miter lim="800000"/>
            <a:headEnd/>
            <a:tailEnd/>
          </a:ln>
        </p:spPr>
        <p:txBody>
          <a:bodyPr>
            <a:spAutoFit/>
          </a:bodyPr>
          <a:lstStyle/>
          <a:p>
            <a:pPr algn="ctr"/>
            <a:r>
              <a:rPr lang="en-US" dirty="0">
                <a:latin typeface="Gill Sans MT" pitchFamily="34" charset="0"/>
                <a:hlinkClick r:id="rId7"/>
              </a:rPr>
              <a:t>http://www.teachersdomain.org/asset/nsn11_vid_lifeorigins/</a:t>
            </a:r>
            <a:r>
              <a:rPr lang="en-US" dirty="0">
                <a:latin typeface="Gill Sans MT" pitchFamily="34" charset="0"/>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Substances Essential For Life</a:t>
            </a:r>
          </a:p>
        </p:txBody>
      </p:sp>
      <p:sp>
        <p:nvSpPr>
          <p:cNvPr id="3" name="Content Placeholder 2"/>
          <p:cNvSpPr>
            <a:spLocks noGrp="1"/>
          </p:cNvSpPr>
          <p:nvPr>
            <p:ph idx="1"/>
          </p:nvPr>
        </p:nvSpPr>
        <p:spPr>
          <a:xfrm>
            <a:off x="1435100" y="1143000"/>
            <a:ext cx="7499350" cy="4800600"/>
          </a:xfrm>
        </p:spPr>
        <p:txBody>
          <a:bodyPr>
            <a:normAutofit/>
          </a:bodyPr>
          <a:lstStyle/>
          <a:p>
            <a:pPr eaLnBrk="1" hangingPunct="1">
              <a:lnSpc>
                <a:spcPct val="80000"/>
              </a:lnSpc>
            </a:pPr>
            <a:r>
              <a:rPr lang="en-US" sz="2200" dirty="0" smtClean="0"/>
              <a:t>Our bodies need about </a:t>
            </a:r>
            <a:r>
              <a:rPr lang="en-US" sz="2200" b="1" dirty="0" smtClean="0">
                <a:solidFill>
                  <a:srgbClr val="7030A0"/>
                </a:solidFill>
              </a:rPr>
              <a:t>25</a:t>
            </a:r>
            <a:r>
              <a:rPr lang="en-US" sz="2200" dirty="0" smtClean="0"/>
              <a:t> elements for normal </a:t>
            </a:r>
            <a:r>
              <a:rPr lang="en-US" sz="2200" b="1" dirty="0" smtClean="0">
                <a:solidFill>
                  <a:srgbClr val="7030A0"/>
                </a:solidFill>
              </a:rPr>
              <a:t>growth</a:t>
            </a:r>
          </a:p>
          <a:p>
            <a:pPr eaLnBrk="1" hangingPunct="1">
              <a:lnSpc>
                <a:spcPct val="80000"/>
              </a:lnSpc>
            </a:pPr>
            <a:r>
              <a:rPr lang="en-US" sz="2200" dirty="0" smtClean="0"/>
              <a:t>The most common chemical compounds of living things are:</a:t>
            </a:r>
          </a:p>
          <a:p>
            <a:pPr lvl="1" eaLnBrk="1" hangingPunct="1">
              <a:lnSpc>
                <a:spcPct val="80000"/>
              </a:lnSpc>
            </a:pPr>
            <a:r>
              <a:rPr lang="en-US" sz="2000" b="1" dirty="0" smtClean="0">
                <a:solidFill>
                  <a:srgbClr val="7030A0"/>
                </a:solidFill>
              </a:rPr>
              <a:t>Carbon</a:t>
            </a:r>
          </a:p>
          <a:p>
            <a:pPr lvl="1" eaLnBrk="1" hangingPunct="1">
              <a:lnSpc>
                <a:spcPct val="80000"/>
              </a:lnSpc>
            </a:pPr>
            <a:r>
              <a:rPr lang="en-US" sz="2000" b="1" dirty="0" smtClean="0">
                <a:solidFill>
                  <a:srgbClr val="7030A0"/>
                </a:solidFill>
              </a:rPr>
              <a:t>Oxygen</a:t>
            </a:r>
          </a:p>
          <a:p>
            <a:pPr lvl="1" eaLnBrk="1" hangingPunct="1">
              <a:lnSpc>
                <a:spcPct val="80000"/>
              </a:lnSpc>
            </a:pPr>
            <a:r>
              <a:rPr lang="en-US" sz="2000" b="1" dirty="0" smtClean="0">
                <a:solidFill>
                  <a:srgbClr val="7030A0"/>
                </a:solidFill>
              </a:rPr>
              <a:t>Hydrogen</a:t>
            </a:r>
          </a:p>
          <a:p>
            <a:pPr lvl="1" eaLnBrk="1" hangingPunct="1">
              <a:lnSpc>
                <a:spcPct val="80000"/>
              </a:lnSpc>
              <a:buFont typeface="Verdana" pitchFamily="34" charset="0"/>
              <a:buNone/>
            </a:pPr>
            <a:endParaRPr lang="en-US" sz="2000" dirty="0" smtClean="0"/>
          </a:p>
          <a:p>
            <a:pPr eaLnBrk="1" hangingPunct="1">
              <a:lnSpc>
                <a:spcPct val="80000"/>
              </a:lnSpc>
            </a:pPr>
            <a:r>
              <a:rPr lang="en-US" sz="2200" dirty="0" smtClean="0"/>
              <a:t>Together they make up the complex molecules that form:</a:t>
            </a:r>
          </a:p>
          <a:p>
            <a:pPr lvl="1" eaLnBrk="1" hangingPunct="1">
              <a:lnSpc>
                <a:spcPct val="80000"/>
              </a:lnSpc>
            </a:pPr>
            <a:r>
              <a:rPr lang="en-US" sz="2000" b="1" dirty="0" smtClean="0">
                <a:solidFill>
                  <a:srgbClr val="7030A0"/>
                </a:solidFill>
              </a:rPr>
              <a:t>Sugar</a:t>
            </a:r>
          </a:p>
          <a:p>
            <a:pPr lvl="1" eaLnBrk="1" hangingPunct="1">
              <a:lnSpc>
                <a:spcPct val="80000"/>
              </a:lnSpc>
            </a:pPr>
            <a:r>
              <a:rPr lang="en-US" sz="2000" dirty="0" smtClean="0"/>
              <a:t>Starch</a:t>
            </a:r>
          </a:p>
          <a:p>
            <a:pPr lvl="1" eaLnBrk="1" hangingPunct="1">
              <a:lnSpc>
                <a:spcPct val="80000"/>
              </a:lnSpc>
            </a:pPr>
            <a:r>
              <a:rPr lang="en-US" sz="2000" dirty="0" smtClean="0"/>
              <a:t>Fat</a:t>
            </a:r>
          </a:p>
          <a:p>
            <a:pPr lvl="1" eaLnBrk="1" hangingPunct="1">
              <a:lnSpc>
                <a:spcPct val="80000"/>
              </a:lnSpc>
            </a:pPr>
            <a:r>
              <a:rPr lang="en-US" sz="2000" b="1" dirty="0" smtClean="0">
                <a:solidFill>
                  <a:srgbClr val="7030A0"/>
                </a:solidFill>
              </a:rPr>
              <a:t>Oil </a:t>
            </a:r>
          </a:p>
          <a:p>
            <a:pPr lvl="1" eaLnBrk="1" hangingPunct="1">
              <a:lnSpc>
                <a:spcPct val="80000"/>
              </a:lnSpc>
            </a:pPr>
            <a:r>
              <a:rPr lang="en-US" sz="2000" dirty="0" smtClean="0"/>
              <a:t>Wax</a:t>
            </a:r>
          </a:p>
          <a:p>
            <a:pPr lvl="1" eaLnBrk="1" hangingPunct="1">
              <a:lnSpc>
                <a:spcPct val="80000"/>
              </a:lnSpc>
            </a:pPr>
            <a:r>
              <a:rPr lang="en-US" sz="2000" b="1" dirty="0" smtClean="0">
                <a:solidFill>
                  <a:srgbClr val="7030A0"/>
                </a:solidFill>
              </a:rPr>
              <a:t>Proteins</a:t>
            </a:r>
          </a:p>
        </p:txBody>
      </p:sp>
      <p:sp>
        <p:nvSpPr>
          <p:cNvPr id="49156" name="AutoShape 2" descr="data:image/jpg;base64,/9j/4AAQSkZJRgABAQAAAQABAAD/2wCEAAkGBggRBQkSEhQVFRITGBQaFRUWFBAUHBwhFhkhHR0dGyAjJyceHyUjGSQeKy8sLCg1LDguIR89NTM2QSYrODUBCQoKDQsNGg4OGTUkHiQpNSw1NjU1NTY1NTU1NTU1NTQ0LDQ1LDQ0NS81NTU0LTQ1NTU1NTU0NTYtNTUtMTU0Lv/AABEIAFAAUAMBIgACEQEDEQH/xAAbAAACAwEBAQAAAAAAAAAAAAAABQQGBwMCAf/EADkQAAEDAgQBCAkDBAMAAAAAAAECAwQAEQUGEiExBxMUNkFRdLMWIjJUYXGBlNKRobEVM0JyIyQm/8QAGQEAAgMBAAAAAAAAAAAAAAAAAQMAAgQF/8QALREAAgIABAIIBwEAAAAAAAAAAAECEQMEEiExQQUTUWFxseHwFSIygZGh8RT/2gAMAwEAAhEDEQA/ALvlzAcsjKmX+dixyt5mOATGZVdRaSSVHTxO/E70zYwHKq5DyOhR0qQASFRGE3BJGoeruLg0Zcwwu5My2dak82zGWAAg3IZSN7g9l+FMmsCIlSF86s84pJULNbhPBF9N9NtrfOoVd2JG4WTVMauiR7am0i8Nq/8Ay+wfZ2ChwJrp/ScpmW62mFHUpOrYRGNym2oJOmxtqF6nJyo2IJbDqxctb2bJszbQn2bWFu657a6qy230h9QcWCsOWto9Uu21qTtxNu29t6OxX5yLAy3ld6IhxEKNpVe14rCeBtw01J9C8ue5Rfto/wCNNI0ZDcZtCRZKAAkdwAsK7UC6utxL6F5c9yi/bR/xo9C8ue5Rfto/406oqBKknB8tKxB5tvD47hbIDihHiBKSd7XUBc27q55tylgCMnYwpESMlSY8gpUI7AIIaUQQQm4INQpmW5o/qbaWiXHHw4y+NNkhRubm902tv37VYs4A+gmNX3PRpHlKouqFxk23Z6yX1GwPw0byk06pLkvqNgfho3lJp1QGBRRUPE8Sjx4DzzqtLaBdRtf9O8k8KKTk6XEKV7ImUVimPcreMOurEezDe9jZKl/Mk7D6d/E1EVm3O7TaXVrkBAtutmyN+FyUgWPzrux6BzLinKSi3ybNayc63aRu1FUvk3zhNnwpfPBAU0UDUkEatQPEd+3Z31cxwrj5jAnl8V4U+KMs4uEtLDSKTZ0H/h8c8NJ8pVOqS506jY54aT5SqSVDJfUbA/DRvKTTqkuS+o2B+GjeUmnVQgVmXLViTiYOHsA2S4palfHRYJ/ck/QVptZdy2QllnDHQPVBcQT/ALWI/hVdXodReew9Xf5M05WutVkbkdy+wt2TKWnUptQQ3ffSbXUfnYgD699ausG1ZjyMYywI8yKTZZVziAe0FICrfIgH61p5WKPTLm87PX9vAGZb612LsNwDD40iSplsNl3SVhOyfVvaw4DieFMxwqMxiUVcp9tC0qW3bWkEEp1cAe7hUmuZNycrnx7xDu9wpLnTqNjnhpPlKp1SXOnUbHPDSfKVVABkvqNgfho3lJp1SXJfUbA/DRvKTTqoQKXY7gkWXhLzDt9K+0cQRwI+INMaKtGThJSi6aCm07RguLcnuYokoqbSpxKTdLrOq47th64O/wDNdOm5+dSGv+4dVh/bcb4b+1YW/Wt10i9Fq73xyckutw4ya5v35Ua/9bf1RTZReS7K+JQ4UwvpCS6WylIIJGkHjbYcf2q9DhRYV9rjZnMTzOK8WfF9hmnNzk5MKS506jY54aT5SqdUlzp1Gxzw0nylUgoJcHxd9vLeU47QTzkiO1ZS9RSlLbCCo2BBJ3FhcfOmUzHXo0doPpSta1LCA0QnUBvshRKr24gXt370iwXFcru5OwFLsqOhxlmOUkSWULQoNJBtvcdxB+tS3JGTy4yrpzXOIKyHOms6zzgAUCdXAgDbsttWuEsDTFSXbfjvW/4GJx2smxM6RnpUFDTTyy+2l0EBuyUleg6rqFtJ42v8Kg5fzwDg8FUoKCnUPL50JQEnmd1bA3Fk27N694XKyXHkMLblxwptrmk3lsn1deu26uOrtrhDTkdsMjpbC0tocQhLkxlaUhz2wAVf5DY/Cna8nUoqLrl28/T3Re8LdV73J68+REw3VradTZlL6UnmiVtqUBcWUQDci4JBplguOtvzpbehaFtBskL0bh0EpIsT2A7cRVd05I6K6gzGFBTaWrqmskpQk3CEnVsL/wACmULG8pNYjJdTMja3Q2FXlMHZoEJt622xNKxHldL0J3y/Xf4lJaK24/z1LRRSX00y575F+5j/AJUemmXPfIv3Mf8AKsYsdUlzp1Gxzw0nylUemmXPfIv3Mf8AKlObs3YAvJuMJTLjKUqPIASJDBJJaUAAAq5JNQh//9k="/>
          <p:cNvSpPr>
            <a:spLocks noChangeAspect="1" noChangeArrowheads="1"/>
          </p:cNvSpPr>
          <p:nvPr/>
        </p:nvSpPr>
        <p:spPr bwMode="auto">
          <a:xfrm>
            <a:off x="63500" y="-385763"/>
            <a:ext cx="781050" cy="781051"/>
          </a:xfrm>
          <a:prstGeom prst="rect">
            <a:avLst/>
          </a:prstGeom>
          <a:noFill/>
          <a:ln w="9525">
            <a:noFill/>
            <a:miter lim="800000"/>
            <a:headEnd/>
            <a:tailEnd/>
          </a:ln>
        </p:spPr>
        <p:txBody>
          <a:bodyPr/>
          <a:lstStyle/>
          <a:p>
            <a:endParaRPr lang="en-US" dirty="0">
              <a:latin typeface="Gill Sans MT" pitchFamily="34" charset="0"/>
            </a:endParaRPr>
          </a:p>
        </p:txBody>
      </p:sp>
      <p:sp>
        <p:nvSpPr>
          <p:cNvPr id="49157" name="AutoShape 4" descr="data:image/jpg;base64,/9j/4AAQSkZJRgABAQAAAQABAAD/2wCEAAkGBggRBQkSEhQVFRITGBQaFRUWFBAUHBwhFhkhHR0dGyAjJyceHyUjGSQeKy8sLCg1LDguIR89NTM2QSYrODUBCQoKDQsNGg4OGTUkHiQpNSw1NjU1NTY1NTU1NTU1NTQ0LDQ1LDQ0NS81NTU0LTQ1NTU1NTU0NTYtNTUtMTU0Lv/AABEIAFAAUAMBIgACEQEDEQH/xAAbAAACAwEBAQAAAAAAAAAAAAAABQQGBwMCAf/EADkQAAEDAgQBCAkDBAMAAAAAAAECAwQAEQUGEiExBxMUNkFRdLMWIjJUYXGBlNKRobEVM0JyIyQm/8QAGQEAAgMBAAAAAAAAAAAAAAAAAQMAAgQF/8QALREAAgIABAIIBwEAAAAAAAAAAAECEQMEEiExQQUTUWFxseHwFSIygZGh8RT/2gAMAwEAAhEDEQA/ALvlzAcsjKmX+dixyt5mOATGZVdRaSSVHTxO/E70zYwHKq5DyOhR0qQASFRGE3BJGoeruLg0Zcwwu5My2dak82zGWAAg3IZSN7g9l+FMmsCIlSF86s84pJULNbhPBF9N9NtrfOoVd2JG4WTVMauiR7am0i8Nq/8Ay+wfZ2ChwJrp/ScpmW62mFHUpOrYRGNym2oJOmxtqF6nJyo2IJbDqxctb2bJszbQn2bWFu657a6qy230h9QcWCsOWto9Uu21qTtxNu29t6OxX5yLAy3ld6IhxEKNpVe14rCeBtw01J9C8ue5Rfto/wCNNI0ZDcZtCRZKAAkdwAsK7UC6utxL6F5c9yi/bR/xo9C8ue5Rfto/406oqBKknB8tKxB5tvD47hbIDihHiBKSd7XUBc27q55tylgCMnYwpESMlSY8gpUI7AIIaUQQQm4INQpmW5o/qbaWiXHHw4y+NNkhRubm902tv37VYs4A+gmNX3PRpHlKouqFxk23Z6yX1GwPw0byk06pLkvqNgfho3lJp1QGBRRUPE8Sjx4DzzqtLaBdRtf9O8k8KKTk6XEKV7ImUVimPcreMOurEezDe9jZKl/Mk7D6d/E1EVm3O7TaXVrkBAtutmyN+FyUgWPzrux6BzLinKSi3ybNayc63aRu1FUvk3zhNnwpfPBAU0UDUkEatQPEd+3Z31cxwrj5jAnl8V4U+KMs4uEtLDSKTZ0H/h8c8NJ8pVOqS506jY54aT5SqSVDJfUbA/DRvKTTqkuS+o2B+GjeUmnVQgVmXLViTiYOHsA2S4palfHRYJ/ck/QVptZdy2QllnDHQPVBcQT/ALWI/hVdXodReew9Xf5M05WutVkbkdy+wt2TKWnUptQQ3ffSbXUfnYgD699ausG1ZjyMYywI8yKTZZVziAe0FICrfIgH61p5WKPTLm87PX9vAGZb612LsNwDD40iSplsNl3SVhOyfVvaw4DieFMxwqMxiUVcp9tC0qW3bWkEEp1cAe7hUmuZNycrnx7xDu9wpLnTqNjnhpPlKp1SXOnUbHPDSfKVVABkvqNgfho3lJp1SXJfUbA/DRvKTTqoQKXY7gkWXhLzDt9K+0cQRwI+INMaKtGThJSi6aCm07RguLcnuYokoqbSpxKTdLrOq47th64O/wDNdOm5+dSGv+4dVh/bcb4b+1YW/Wt10i9Fq73xyckutw4ya5v35Ua/9bf1RTZReS7K+JQ4UwvpCS6WylIIJGkHjbYcf2q9DhRYV9rjZnMTzOK8WfF9hmnNzk5MKS506jY54aT5SqdUlzp1Gxzw0nylUgoJcHxd9vLeU47QTzkiO1ZS9RSlLbCCo2BBJ3FhcfOmUzHXo0doPpSta1LCA0QnUBvshRKr24gXt370iwXFcru5OwFLsqOhxlmOUkSWULQoNJBtvcdxB+tS3JGTy4yrpzXOIKyHOms6zzgAUCdXAgDbsttWuEsDTFSXbfjvW/4GJx2smxM6RnpUFDTTyy+2l0EBuyUleg6rqFtJ42v8Kg5fzwDg8FUoKCnUPL50JQEnmd1bA3Fk27N694XKyXHkMLblxwptrmk3lsn1deu26uOrtrhDTkdsMjpbC0tocQhLkxlaUhz2wAVf5DY/Cna8nUoqLrl28/T3Re8LdV73J68+REw3VradTZlL6UnmiVtqUBcWUQDci4JBplguOtvzpbehaFtBskL0bh0EpIsT2A7cRVd05I6K6gzGFBTaWrqmskpQk3CEnVsL/wACmULG8pNYjJdTMja3Q2FXlMHZoEJt622xNKxHldL0J3y/Xf4lJaK24/z1LRRSX00y575F+5j/AJUemmXPfIv3Mf8AKsYsdUlzp1Gxzw0nylUemmXPfIv3Mf8AKlObs3YAvJuMJTLjKUqPIASJDBJJaUAAAq5JNQh//9k="/>
          <p:cNvSpPr>
            <a:spLocks noChangeAspect="1" noChangeArrowheads="1"/>
          </p:cNvSpPr>
          <p:nvPr/>
        </p:nvSpPr>
        <p:spPr bwMode="auto">
          <a:xfrm>
            <a:off x="63500" y="-385763"/>
            <a:ext cx="781050" cy="781051"/>
          </a:xfrm>
          <a:prstGeom prst="rect">
            <a:avLst/>
          </a:prstGeom>
          <a:noFill/>
          <a:ln w="9525">
            <a:noFill/>
            <a:miter lim="800000"/>
            <a:headEnd/>
            <a:tailEnd/>
          </a:ln>
        </p:spPr>
        <p:txBody>
          <a:bodyPr/>
          <a:lstStyle/>
          <a:p>
            <a:endParaRPr lang="en-US" dirty="0">
              <a:latin typeface="Gill Sans MT" pitchFamily="34" charset="0"/>
            </a:endParaRPr>
          </a:p>
        </p:txBody>
      </p:sp>
      <p:pic>
        <p:nvPicPr>
          <p:cNvPr id="49158" name="Picture 6" descr="http://t3.gstatic.com/images?q=tbn:ANd9GcQTloZxcK66f4nFX1khWvr6GfwRs1E6NlyA3DfC3XnAeckz3LySyA"/>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657600" y="3733800"/>
            <a:ext cx="1520825" cy="1266825"/>
          </a:xfrm>
          <a:prstGeom prst="rect">
            <a:avLst/>
          </a:prstGeom>
          <a:noFill/>
          <a:ln w="9525">
            <a:noFill/>
            <a:miter lim="800000"/>
            <a:headEnd/>
            <a:tailEnd/>
          </a:ln>
        </p:spPr>
      </p:pic>
      <p:pic>
        <p:nvPicPr>
          <p:cNvPr id="49159" name="Picture 8" descr="http://t1.gstatic.com/images?q=tbn:ANd9GcTEOwvPb3a-Zpy7YlfLQ6HB7WfDjnQUV25sTfnufxlzN7Jvn-no"/>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6705600" y="3581400"/>
            <a:ext cx="2286000" cy="1981200"/>
          </a:xfrm>
          <a:prstGeom prst="rect">
            <a:avLst/>
          </a:prstGeom>
          <a:noFill/>
          <a:ln w="9525">
            <a:noFill/>
            <a:miter lim="800000"/>
            <a:headEnd/>
            <a:tailEnd/>
          </a:ln>
        </p:spPr>
      </p:pic>
      <p:pic>
        <p:nvPicPr>
          <p:cNvPr id="49160" name="Picture 10" descr="http://t3.gstatic.com/images?q=tbn:ANd9GcSjJ5fFLEO3hr6us26K0LgBMhOSgDzC4RRje-ngwcvEAx-PD7lthA"/>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5057775"/>
            <a:ext cx="3200400" cy="1800225"/>
          </a:xfrm>
          <a:prstGeom prst="rect">
            <a:avLst/>
          </a:prstGeom>
          <a:noFill/>
          <a:ln w="9525">
            <a:noFill/>
            <a:miter lim="800000"/>
            <a:headEnd/>
            <a:tailEnd/>
          </a:ln>
        </p:spPr>
      </p:pic>
      <p:pic>
        <p:nvPicPr>
          <p:cNvPr id="20492" name="Picture 12" descr="http://t0.gstatic.com/images?q=tbn:ANd9GcRLyMIP_bodx05BbIU_3ym_CsKMzMAxkw1DOWT3hC3Bq0NVnXmp"/>
          <p:cNvPicPr>
            <a:picLocks noChangeAspect="1" noChangeArrowheads="1"/>
          </p:cNvPicPr>
          <p:nvPr/>
        </p:nvPicPr>
        <p:blipFill>
          <a:blip r:embed="rId5" cstate="print"/>
          <a:srcRect/>
          <a:stretch>
            <a:fillRect/>
          </a:stretch>
        </p:blipFill>
        <p:spPr bwMode="auto">
          <a:xfrm>
            <a:off x="4124325" y="4953000"/>
            <a:ext cx="2505075" cy="181927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57200" y="274638"/>
            <a:ext cx="8229600" cy="868362"/>
          </a:xfrm>
        </p:spPr>
        <p:txBody>
          <a:bodyPr/>
          <a:lstStyle/>
          <a:p>
            <a:pPr eaLnBrk="1" fontAlgn="auto" hangingPunct="1">
              <a:spcAft>
                <a:spcPts val="0"/>
              </a:spcAft>
              <a:defRPr/>
            </a:pPr>
            <a:r>
              <a:rPr lang="en-US" dirty="0" smtClean="0">
                <a:solidFill>
                  <a:schemeClr val="tx2">
                    <a:satMod val="130000"/>
                  </a:schemeClr>
                </a:solidFill>
                <a:ea typeface="+mj-ea"/>
                <a:cs typeface="+mj-cs"/>
              </a:rPr>
              <a:t>Nutrients</a:t>
            </a:r>
          </a:p>
        </p:txBody>
      </p:sp>
      <p:sp>
        <p:nvSpPr>
          <p:cNvPr id="22531" name="Rectangle 3"/>
          <p:cNvSpPr>
            <a:spLocks noGrp="1" noChangeArrowheads="1"/>
          </p:cNvSpPr>
          <p:nvPr>
            <p:ph type="body" idx="4294967295"/>
          </p:nvPr>
        </p:nvSpPr>
        <p:spPr>
          <a:xfrm>
            <a:off x="914400" y="1295400"/>
            <a:ext cx="8229600" cy="4830763"/>
          </a:xfrm>
        </p:spPr>
        <p:txBody>
          <a:bodyPr>
            <a:normAutofit/>
          </a:bodyPr>
          <a:lstStyle/>
          <a:p>
            <a:pPr eaLnBrk="1" hangingPunct="1">
              <a:lnSpc>
                <a:spcPct val="90000"/>
              </a:lnSpc>
            </a:pPr>
            <a:r>
              <a:rPr lang="en-US" sz="3000" dirty="0" smtClean="0"/>
              <a:t>The elements required for life can be divided into two groups:</a:t>
            </a:r>
          </a:p>
          <a:p>
            <a:pPr lvl="1" eaLnBrk="1" hangingPunct="1">
              <a:lnSpc>
                <a:spcPct val="90000"/>
              </a:lnSpc>
            </a:pPr>
            <a:r>
              <a:rPr lang="en-US" sz="2600" b="1" dirty="0" smtClean="0">
                <a:solidFill>
                  <a:srgbClr val="7030A0"/>
                </a:solidFill>
              </a:rPr>
              <a:t>Macronutrients </a:t>
            </a:r>
            <a:r>
              <a:rPr lang="en-US" sz="2600" dirty="0" smtClean="0"/>
              <a:t>– C, </a:t>
            </a:r>
            <a:r>
              <a:rPr lang="en-US" sz="2600" b="1" dirty="0" smtClean="0">
                <a:solidFill>
                  <a:srgbClr val="7030A0"/>
                </a:solidFill>
              </a:rPr>
              <a:t>Mg,</a:t>
            </a:r>
            <a:r>
              <a:rPr lang="en-US" sz="2600" dirty="0" smtClean="0"/>
              <a:t> H, O, </a:t>
            </a:r>
            <a:r>
              <a:rPr lang="en-US" sz="2600" b="1" dirty="0" smtClean="0">
                <a:solidFill>
                  <a:srgbClr val="7030A0"/>
                </a:solidFill>
              </a:rPr>
              <a:t>P, K</a:t>
            </a:r>
            <a:r>
              <a:rPr lang="en-US" sz="2600" dirty="0" smtClean="0"/>
              <a:t>, N, S, </a:t>
            </a:r>
            <a:r>
              <a:rPr lang="en-US" sz="2600" b="1" dirty="0" smtClean="0">
                <a:solidFill>
                  <a:srgbClr val="7030A0"/>
                </a:solidFill>
              </a:rPr>
              <a:t>Ca</a:t>
            </a:r>
          </a:p>
          <a:p>
            <a:pPr lvl="2" eaLnBrk="1" hangingPunct="1">
              <a:lnSpc>
                <a:spcPct val="90000"/>
              </a:lnSpc>
            </a:pPr>
            <a:r>
              <a:rPr lang="en-US" sz="2200" dirty="0" smtClean="0"/>
              <a:t>These 9 elements are essential for the normal growth of plants</a:t>
            </a:r>
          </a:p>
          <a:p>
            <a:pPr lvl="2" eaLnBrk="1" hangingPunct="1">
              <a:lnSpc>
                <a:spcPct val="90000"/>
              </a:lnSpc>
            </a:pPr>
            <a:r>
              <a:rPr lang="en-US" sz="2200" dirty="0" smtClean="0"/>
              <a:t>Macro</a:t>
            </a:r>
            <a:r>
              <a:rPr lang="en-US" sz="2200" dirty="0" smtClean="0">
                <a:sym typeface="Wingdings" pitchFamily="2" charset="2"/>
              </a:rPr>
              <a:t> </a:t>
            </a:r>
            <a:r>
              <a:rPr lang="en-US" sz="2200" b="1" dirty="0" smtClean="0">
                <a:solidFill>
                  <a:srgbClr val="7030A0"/>
                </a:solidFill>
                <a:sym typeface="Wingdings" pitchFamily="2" charset="2"/>
              </a:rPr>
              <a:t>large amounts</a:t>
            </a:r>
            <a:endParaRPr lang="en-US" sz="2200" b="1" dirty="0" smtClean="0">
              <a:solidFill>
                <a:srgbClr val="7030A0"/>
              </a:solidFill>
            </a:endParaRPr>
          </a:p>
          <a:p>
            <a:pPr lvl="1" eaLnBrk="1" hangingPunct="1">
              <a:lnSpc>
                <a:spcPct val="90000"/>
              </a:lnSpc>
            </a:pPr>
            <a:r>
              <a:rPr lang="en-US" sz="2600" b="1" dirty="0" smtClean="0">
                <a:solidFill>
                  <a:srgbClr val="7030A0"/>
                </a:solidFill>
              </a:rPr>
              <a:t>Micronutrients</a:t>
            </a:r>
            <a:r>
              <a:rPr lang="en-US" sz="2600" dirty="0" smtClean="0"/>
              <a:t> – minor or trace</a:t>
            </a:r>
          </a:p>
          <a:p>
            <a:pPr lvl="1" eaLnBrk="1" hangingPunct="1">
              <a:lnSpc>
                <a:spcPct val="90000"/>
              </a:lnSpc>
              <a:buFont typeface="Verdana" pitchFamily="34" charset="0"/>
              <a:buNone/>
            </a:pPr>
            <a:r>
              <a:rPr lang="en-US" sz="2600" dirty="0" smtClean="0"/>
              <a:t> amounts</a:t>
            </a:r>
          </a:p>
          <a:p>
            <a:pPr lvl="2" eaLnBrk="1" hangingPunct="1">
              <a:lnSpc>
                <a:spcPct val="90000"/>
              </a:lnSpc>
            </a:pPr>
            <a:endParaRPr lang="en-US" sz="2200" dirty="0" smtClean="0"/>
          </a:p>
          <a:p>
            <a:pPr eaLnBrk="1" hangingPunct="1">
              <a:lnSpc>
                <a:spcPct val="90000"/>
              </a:lnSpc>
            </a:pPr>
            <a:r>
              <a:rPr lang="en-US" sz="3000" dirty="0" smtClean="0"/>
              <a:t>Nutrients must be available                         within </a:t>
            </a:r>
            <a:r>
              <a:rPr lang="en-US" sz="3000" b="1" dirty="0" smtClean="0">
                <a:solidFill>
                  <a:srgbClr val="7030A0"/>
                </a:solidFill>
              </a:rPr>
              <a:t>optimal limits                                        </a:t>
            </a:r>
            <a:r>
              <a:rPr lang="en-US" sz="2600" dirty="0" smtClean="0"/>
              <a:t>(ie. Not too much nor too little)</a:t>
            </a:r>
          </a:p>
        </p:txBody>
      </p:sp>
      <p:pic>
        <p:nvPicPr>
          <p:cNvPr id="50180" name="Picture 5" descr="http://www.fitnessrxs.com/images/j0402349.jpg"/>
          <p:cNvPicPr>
            <a:picLocks noChangeAspect="1" noChangeArrowheads="1"/>
          </p:cNvPicPr>
          <p:nvPr/>
        </p:nvPicPr>
        <p:blipFill>
          <a:blip r:embed="rId3" cstate="print"/>
          <a:srcRect/>
          <a:stretch>
            <a:fillRect/>
          </a:stretch>
        </p:blipFill>
        <p:spPr bwMode="auto">
          <a:xfrm>
            <a:off x="6629400" y="3124200"/>
            <a:ext cx="2514600" cy="3365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5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25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253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253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253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2531">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25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t2.gstatic.com/images?q=tbn:ANd9GcSsmOapkxQNX9hpJaRpQYUPW_gm_IwpUE08MY5mymIy-74074gOIQ"/>
          <p:cNvPicPr>
            <a:picLocks noChangeAspect="1" noChangeArrowheads="1"/>
          </p:cNvPicPr>
          <p:nvPr/>
        </p:nvPicPr>
        <p:blipFill>
          <a:blip r:embed="rId2" cstate="print"/>
          <a:srcRect/>
          <a:stretch>
            <a:fillRect/>
          </a:stretch>
        </p:blipFill>
        <p:spPr bwMode="auto">
          <a:xfrm>
            <a:off x="1219200" y="198120"/>
            <a:ext cx="3429000" cy="2314576"/>
          </a:xfrm>
          <a:prstGeom prst="rect">
            <a:avLst/>
          </a:prstGeom>
          <a:ln>
            <a:noFill/>
          </a:ln>
          <a:effectLst>
            <a:softEdge rad="112500"/>
          </a:effectLst>
        </p:spPr>
      </p:pic>
      <p:pic>
        <p:nvPicPr>
          <p:cNvPr id="18436" name="Picture 4" descr="http://t1.gstatic.com/images?q=tbn:ANd9GcSxYJUObZAakXN6qbn1U78uli_2A8MxzslR9XJnHyOi9n4KlfY1"/>
          <p:cNvPicPr>
            <a:picLocks noChangeAspect="1" noChangeArrowheads="1"/>
          </p:cNvPicPr>
          <p:nvPr/>
        </p:nvPicPr>
        <p:blipFill>
          <a:blip r:embed="rId3" cstate="print"/>
          <a:srcRect/>
          <a:stretch>
            <a:fillRect/>
          </a:stretch>
        </p:blipFill>
        <p:spPr bwMode="auto">
          <a:xfrm>
            <a:off x="5562600" y="2590800"/>
            <a:ext cx="2971800" cy="3968793"/>
          </a:xfrm>
          <a:prstGeom prst="rect">
            <a:avLst/>
          </a:prstGeom>
          <a:ln>
            <a:noFill/>
          </a:ln>
          <a:effectLst>
            <a:softEdge rad="112500"/>
          </a:effectLst>
        </p:spPr>
      </p:pic>
      <p:sp>
        <p:nvSpPr>
          <p:cNvPr id="52228" name="AutoShape 6" descr="data:image/jpg;base64,/9j/4AAQSkZJRgABAQAAAQABAAD/2wBDAAkGBwgHBgkIBwgKCgkLDRYPDQwMDRsUFRAWIB0iIiAdHx8kKDQsJCYxJx8fLT0tMTU3Ojo6Iys/RD84QzQ5Ojf/2wBDAQoKCg0MDRoPDxo3JR8lNzc3Nzc3Nzc3Nzc3Nzc3Nzc3Nzc3Nzc3Nzc3Nzc3Nzc3Nzc3Nzc3Nzc3Nzc3Nzc3Nzf/wAARCACRALMDASIAAhEBAxEB/8QAHAAAAAcBAQAAAAAAAAAAAAAAAAECBAUGBwMI/8QAPxAAAgEDAgQDBgMFBwMFAAAAAQIDAAQRBRIGITFBE1FhBxQicYGRMqGxFSNCUsEzNDZyc9HwFiRiNUN0ksL/xAAYAQADAQEAAAAAAAAAAAAAAAAAAQIDBP/EACMRAAICAgICAgMBAAAAAAAAAAABAhESIQMxIkETMgQjUWH/2gAMAwEAAhEDEQA/ANrFKogKM9KBAzQoAUfagAs4GaSXxUTxJfyaZpcl/CU3QYOxjgSDuvzrKeKvaBeaiPCtXe3hxzVeX3bvRfoDaEuoGfas0ZbyDDNdd2a8tycQT2l8oW5Y7SSCNwIPqPrW2ezni0a7Z+73T/8Adwr36uvn60AXkGlCuakEUsHlQAqioUdIYO1A9KOkscUAExxzqD4g4l0zQlQ38+HcEpEi7mYfKnHEGrQ6Npc97PkiMYVR1Zuwrz/xDq0t9eTXmpSFpZHJZQeSdwvyFOwNR1T2paTb2oe1ilnlf8MZ+DGPOmGj+1q2uHC6pYm3VhlZIm3gc/LrWJXvvCz7jvKg7h/4j5V1TfBbq1ydqs2UYc8gn9KHFrsE0z1bZ3cd3bpPE4ZHGVwc04zWQex/iUM0mkTzggANHy+eQK1tSO3SkmDVHQYpVIHOlZxTAKhR5oUhiqMUmlCqJDFJPlR96D0AZb7XtUcCOxiBKxDxHUNgMx6A+lZpYStLLGNRWKZAMgKNqA558qtPGtydR4nvycERvsjQdCRyyar174US+ANrOSN8Y5AgeVKC3sv0QmsPJf3lxe6aAIM4VHRQMY6DlVq4Ll1DSDbXUoLsqr8QXG0fyk9+tMJXtrkRQ2Ni6FQGclepHb61O6Ym63aKeZRI68lByBgcsf7Vo66EoNqzaNJ1CLUbOKeI/iHxDPMHyp+vSsGsNd1bQtSHgyhYsjdzyHHyrSNC42S9Ph3Vqykc/EjOVP0rLJXRb4pJWXQUYptaXltdjdbyhvMU5JGOtBmHXOTzzTG/1mxsVLTzYbsqgkms2419pt7ZbrfSLNY2YY8af4iPUAcvvVKLYm6LD7R7iEaT4cjlWVt6p13YHf71ijrBcXDxvdJJKcFokjL7T6kdDXePiifVH931V7meUuXWRObEk9xUqkcscAa0BBUZC7NrMfXNNwp7CMr0VjVYkt4HeOZpZlwTnlioCeeXbGGmQ7RjrjI7Vabm3vi5V4i8kpzKzqNq/fmaOW3hsmt7d4C6SnLMqg486t76EtdjbhnV4rPVbZrfKyxsVWTosg69a9KaNee/6ZbXI5eJGCRXnDUkia4ijtrchYxvdio5fyit84FJPDFkCxOExk96wiqkaydosa0vtXND610HOqZAMUKPFCgAwc0ecUkdKPFMQY586a3tyluVMqnYxxuHn5HypyKaav4K6bctdbfAELF93TABoAwnWZraLia6d7cXET3DdZCDzGfhIpi7pe6k3umn7mDfBHuLbfzptFJNfM+pErFZR7ljVVwAB/vV79n+kWyWhvreIr4/NSy4IGe1EaNdpBWHC9yRE8jLDu7BfiNWC04XtVyZtxBGMjlmrdFZptQlcsB1rv7vg57eVU2jO2Vy24U0xk/e2ULDydcnFOE4P0uME28AgJ7xkirFGvnXTFTl/gW/6RWkaKmnStIsrPkYANSx5DlQ7UVICtXPC1tcXDySzXLKxyE34A+tcJOCtEkXE2nJL3/eMx/rVtxSGFUpNITVlQXgzQIvii0e1jK9GVMH70x1Thq1IAtIWjbGMqxx+dXmVcIflXDwVKrypuVgrRj/ABPp02mRM88LFcAiSM/T6YqoXEYjlSVrCeVJAAhWUkHHy+dblrNmlxazxyoHRuqkZzWWapotwtz4FsxS3A3Okec7fIDscnFCkkaYNqyp6xMm5LC1hCPM6mXYxYrz5Ln716H4WiWDRLWIDGIgcfOsWXhqR5GEYSJ5SfiEgZ489PhrZuHWYWkAYgYQDH0qZumJK0TSAiu46VyXkBS88qRIrI86FcPCc89woVNsqkOR0oZos5FDPKtCBMsqQxPJK21FBZmJ6AVj3tD42l1i1fTdGjla3mG0uRt3DuT3AxUv7T+KR4jaFZvgKN106nr5Jnt61nugXLS3F1cZBTwzsOMYODWbk70aKN9k/oVnb6nw1La+FIhIMRV127WHMH5Z71pvDdittplvHsAVY1A5elZFwPde66hcwXF7JM1wxK72yM4rcdPx7rFg5G0Vog5HpIerjAx0o8US9KUKTMwxSs0WKOkMFHRUKABQIoUDQAhgMHd0qM/adpDLLHc3McRRwg3tjtUqaqfFvD0l9A81iiNN1eJ+kn+xpFJolv3Ny8gRlIxzIPY96p3EcPu8F0Ld1DvG6LIeitjkDVPseILzQNWUSo6Ju2Mj9MeR8jV01G70zUrJki8Ml8NJCeR5/wDOtKUXWjbjkk99GM37TWV/HILjw723IXKuOp6DHfvW2ezjX7bWdJUGRRcqSWjJGfXFZHxZwxBp95HdGXw7WYtlz1Q5BwT5YploeuHhrU7W4s5dyRDG7YdrZ65+dTb02DgtpdHppZU5DeDXQc8mqpwXrNpr2nrqFo5bLFSpHNT3BFWpDyq072YySTpCxQocqFMkV0ppqt2LPTrm4P8A7UbN18hTrPnVZ9odyLfhHUXyATGFB+ZFNrQjA5xeXclzcSEtLM5OG6biaL9pyR6LJBa7d8cbRkDntBBzjzPrTNNYI92tYm2TbgZHK+nauskllppCW/hytPtVol6Ef7nOPrWbi0jRTVkfpaTR20axFvEeUMq56FeeT869D+zfiOPXNGWMgrc2w2yrjvWTaWsctzCJIESIZXCr0x61oXs4sJLDWNVwAIW27Md81orugaWNmkqeVdAeVcRS1JzTaMzsKFJBoFqQCqFFmhSGHQNFmiNABmuMr7RnAPpXQnlTW5Y4wKBxVspvGuiLdRS3sCLvVCZFP8WO/wA6o/DM6ahrUNqhBSzjLs69xkfbrjHpWrarn9n3YHxN4LY/+prMuFbGU6Tc3UkZhnvD4a4PPw1Jy31oypUa42xjxcbTU0913NKqzHG0cj9arN5ptrp8a288zR7mBjLpuUA+vlnPWrJxrqNvoltaWlrCglI3AY6Adz9ahNL1621LdZaqYlMhK78Y7cvzrCSfZ0ZRaSHHAmoXHCnF8MdywSwvyUfB+DJ/Cw+3516BhbK5BGD0xXnjiGwBs0jTcHVOQB5qR3H1H51tnBl89/w1p1zIcyPAoc/+QGDWsHaOXlVMsGTQoDpQqzI6seRqh+1xz/0fLEpIMsyLyOOXer0/Q1S/aham54UmcKzeBNHKQoycBuf60S+oLsw+ws7W+06e0kgkLwThmuUYFnUjpz8hSYNOiVre5gs5FjXazzXB5sem7PYd8UylvJbK7cRx4R1wuQcOeikj6mpi34hudZUxN4ccMMILBFwDjvj6CrTg42wUZZ0iwSLY22nrBczrDcE4CswGM4YfflWocFOr2bED4twyfoKwGfTp9YvkLQokO1QzgnJ/PHlW5+zayaw0KOPezpnCFuuB51CaclRrOMoxeRdRRr1pINKXpVMxR0FAjnRrRnpUjELnkPWjNK5VBcVatJplgptionlbapbntGMk4pN0NJskL7UrPT9rXt3FAG6Bz1rpaXttdxeLbTxyp5oc1jmoXjzy+Lclp3J5vKef08q5Q6vc2Dh7Jmt3zk7D+L5ipy2afHo25m8u9NnIZtpI3dh51UOCuMX1i5ewvUVblE3Bh/GPlVtuljlXEiqfI46Va2T9WMtSnghjdXIZiOa9fvWYcQahdmdLHR0SKNcKOwVR3qw67r+l22p2tjayJdSySMjoOi/Cep+dV+KW3RrhpmRS+ct/KKl77Nk6Wig6/GXuSJZ2mmjO1y/8Qz+mcVAXGn+EsNw/wxMcHnzHPkf0qwa54rI8/hsrm4Xb0wynljP2rlxHELe0jaJi6NEBhh2PLJ+RBqYppbFyPy16BpOrSz+Ba3bMJohgOxz4idv1rdfZ0rx8KWSuB+H+ted+G5/F1GMSjPhneT6AdK9M8LQmDQrGN8hhAucjnnFVBUZTdk0DyoUQHKhWlEHY81NMr22S8tZbeVQUlUoc+tPexrmwwKEJnlvi2yurTU7iF02S2shjZTyyOzD0xioew8W1vFWIMhcbSpHpnnWxe2nR482mqQqPGfMTgdWwCQfWsvt5dmqWXjL+N2JZ+WR0+vSs0q0XftFiMKW0ixxybJgM5HQ8vKtV9n2qLPw9vn2oLZ2R2PQjqDWZWtt+0tYtos7RO4+LHT/mKveo6YuhaXDpsLl45H8SZgMFz2GKm8Xkjsl+yKhLskr3jfFwyWVsHTOFZurn0FP+GOI7rUr57a6RMbNytGDy59DVV0fRLjVbrdzhijc7pU+oKr9+taBo+k22mxbLaPb5sepqoZNWzLm+OLxiiWTmKX2pKjAo6o5giao3tB8Q3Vscfu1U/I5q8P05darnGdmbnT/FDAGA7jnuKmauLNONpSVlL0bh+fVi7I6xBPxO65yT2FN+JeGb7T7ZpjsljTmXi6gfKp7SuLdM0eyWD3eeQrzZlAGTS24+0K/3294s1ukgKsZh8OD5ntWcYxa29mspzUtLRTeGp/deKdMuVGBOCjn1xWj8X3D23Dt48TlH2AAg9M/8NZnMq2eoZhdXit7gPE6nIKk8sfStJ4rU3XDV5sGXaHev0Ga2jszmvJNGR2txJ7zHdMwCojMqgDJLAgfUc6aahevb2qSOjOzyYVF6le5pQu4Le2CvGA4QYzy3HJ/oBy+dNXjuL24TfKVO0bcKSq+vp2rPHKWjX5MUtHfUra51C6RI/ihjZZZsgYB+nLt09KrWq6g19eXFvHyjjIRCfMHmfvU/ea9dWelX1tZzBBf7FfbjsSDg+uar1tZwXF+6xEtGgAJHmBSi7Qc12SvC2k/tbV4LOEGJ5iqyuB0Ucz969K2sYSFVXoAAKz/2X8PLaWgv5o8TPyTlzAzzP1rR1XlWsVSOaW2FmhS9vpQpiOnc0lhmlUMUxGbe0uNL3UtPsZM7GyeRwckGs/4U4Ojm4vNrq0huIrEGQANycAgqT5fL0rYOMtAk1IRXNp/bxdumR86y6zbU9O4hnutzRzOqRsrJlWAHPl5ZNZ5VOmbQhlHxHGqXY0/WLW/j2kmQuVx5MeX2qz2ct5xjdiR08C2jOSB/CvlnzNVaex9+uf39q/ijLOUYAY9AT+VXjh3W9H0iyWzPjxMv42kj6nzJFLts3alFLWy32VrFbQpDAu1FGAPKn6YxUVp2r6ffNi0u4ZTnmFbn9qlUYEVra9HI012dBQogaM1IjlM4RSzHCgZJPasv4t16bUZ2ijZkslblt6yetXviSC7u7ZLO1baJfxnPQCo7TuEbSJg9yxlcDkOgFZzyekbceK3IzTacFo4C586jb5JZFkLRBGA5A9SK3hdKsVQKLWIDH8tVTjThuM2rXdjCA8fNlHTHnUPirZpDmy8TKtJdm09w3VAyj6cxWyaROL7QbVydweEBvXlisihh928bxOQeXIH0xirjwVxDaWnDV095KUisJdrHqcHmAK1g6kRyRbRRNQ09H1dYXG4wZB9CST+ld9JEyQTrb/DHKGIkf8K+v2pnqN544vb4nZ7zMxUnlgE8vyqM1PiOCC3FraEuY4/DA/hHLGfWo57xUY+zp/FlFSfJP0QzYkljtyzsI3fp/Ec8vyFaH7OeD5r5lnuk2wBsknq57019m/BUurOt9dx4tm2vk9/ICtzsbKG0iWG3jCIByAGKuETj5J5M62VulvGkUahUQYCgdKeEYpMa4peKtszQVClUKQBUY5UmlCmIMgEYNN5bKGRw7xIzDoSOYpzR0DQwl062nRvFt43+aioHU+D7eXMlkTDIwxt7H0q2gUR2jqQM8hk0mk1suM3F2jJYtOWzvpRdM1vcpjw2UZwwPf0rQOHdXXUrchiFuI/7RP6j0qvcSPFLqjmNFbGAT58jUlwpprRsLt1KfAUUHq3mxrDjk8qXR1csU+NSl2WsdKOkjkBShmug4hLIDQApVAUAFiuM6BoyCMg8sV3rnJ0pLQGP8bac9jPMsK996Z7g/wDMVQ4IbqV57aEHw7oqXHbKk4P51uXG9gJtPFxtBaL8We6msvjtJBqRgsUEkxUsIu+PMUlDy30b/I8dEHrVsl3Hb6XG4XfKsS5HVu5/SrvofsqhS3t4tRv2mhibf4CIFVj6nqapmoWssOrQySKUktpgmzPPPJiTj6favQNku6FG81Bq3FS7MG2grK0jtYEghjVEQBQqjAAp4iYNKVeVLAxQ2CDAoUeKBFSAmhR0KAE0YoUKYhQozQoUDAKj9a/s4f8AU/pQoVMuiodlSl/vTf5hV0sP7uv+UUKFY8XbOrn+qHNLFChXQcYKFChQAQpD0KFAEVxF/wCkXX+maynRv8YWP+kf0NChTXZUeiG1z/EN/wD/ADf/AMrW66f/AHSH/IP0oUKt9k+h6vSjFChUMBVEelChUgFQoUKAP//Z"/>
          <p:cNvSpPr>
            <a:spLocks noChangeAspect="1" noChangeArrowheads="1"/>
          </p:cNvSpPr>
          <p:nvPr/>
        </p:nvSpPr>
        <p:spPr bwMode="auto">
          <a:xfrm>
            <a:off x="63500" y="-538163"/>
            <a:ext cx="1343025" cy="1095376"/>
          </a:xfrm>
          <a:prstGeom prst="rect">
            <a:avLst/>
          </a:prstGeom>
          <a:noFill/>
          <a:ln w="9525">
            <a:noFill/>
            <a:miter lim="800000"/>
            <a:headEnd/>
            <a:tailEnd/>
          </a:ln>
        </p:spPr>
        <p:txBody>
          <a:bodyPr/>
          <a:lstStyle/>
          <a:p>
            <a:endParaRPr lang="en-US" dirty="0">
              <a:latin typeface="Gill Sans MT" pitchFamily="34" charset="0"/>
            </a:endParaRPr>
          </a:p>
        </p:txBody>
      </p:sp>
      <p:sp>
        <p:nvSpPr>
          <p:cNvPr id="52229" name="AutoShape 8" descr="data:image/jpg;base64,/9j/4AAQSkZJRgABAQAAAQABAAD/2wBDAAkGBwgHBgkIBwgKCgkLDRYPDQwMDRsUFRAWIB0iIiAdHx8kKDQsJCYxJx8fLT0tMTU3Ojo6Iys/RD84QzQ5Ojf/2wBDAQoKCg0MDRoPDxo3JR8lNzc3Nzc3Nzc3Nzc3Nzc3Nzc3Nzc3Nzc3Nzc3Nzc3Nzc3Nzc3Nzc3Nzc3Nzc3Nzc3Nzf/wAARCACRALMDASIAAhEBAxEB/8QAHAAAAAcBAQAAAAAAAAAAAAAAAAECBAUGBwMI/8QAPxAAAgEDAgQDBgMFBwMFAAAAAQIDAAQRBRIGITFBE1FhBxQicYGRMqGxFSNCUsEzNDZyc9HwFiRiNUN0ksL/xAAYAQADAQEAAAAAAAAAAAAAAAAAAQIDBP/EACMRAAICAgICAgMBAAAAAAAAAAABAhESIQMxIkETMgQjUWH/2gAMAwEAAhEDEQA/ANrFKogKM9KBAzQoAUfagAs4GaSXxUTxJfyaZpcl/CU3QYOxjgSDuvzrKeKvaBeaiPCtXe3hxzVeX3bvRfoDaEuoGfas0ZbyDDNdd2a8tycQT2l8oW5Y7SSCNwIPqPrW2ezni0a7Z+73T/8Adwr36uvn60AXkGlCuakEUsHlQAqioUdIYO1A9KOkscUAExxzqD4g4l0zQlQ38+HcEpEi7mYfKnHEGrQ6Npc97PkiMYVR1Zuwrz/xDq0t9eTXmpSFpZHJZQeSdwvyFOwNR1T2paTb2oe1ilnlf8MZ+DGPOmGj+1q2uHC6pYm3VhlZIm3gc/LrWJXvvCz7jvKg7h/4j5V1TfBbq1ydqs2UYc8gn9KHFrsE0z1bZ3cd3bpPE4ZHGVwc04zWQex/iUM0mkTzggANHy+eQK1tSO3SkmDVHQYpVIHOlZxTAKhR5oUhiqMUmlCqJDFJPlR96D0AZb7XtUcCOxiBKxDxHUNgMx6A+lZpYStLLGNRWKZAMgKNqA558qtPGtydR4nvycERvsjQdCRyyar174US+ANrOSN8Y5AgeVKC3sv0QmsPJf3lxe6aAIM4VHRQMY6DlVq4Ll1DSDbXUoLsqr8QXG0fyk9+tMJXtrkRQ2Ni6FQGclepHb61O6Ym63aKeZRI68lByBgcsf7Vo66EoNqzaNJ1CLUbOKeI/iHxDPMHyp+vSsGsNd1bQtSHgyhYsjdzyHHyrSNC42S9Ph3Vqykc/EjOVP0rLJXRb4pJWXQUYptaXltdjdbyhvMU5JGOtBmHXOTzzTG/1mxsVLTzYbsqgkms2419pt7ZbrfSLNY2YY8af4iPUAcvvVKLYm6LD7R7iEaT4cjlWVt6p13YHf71ijrBcXDxvdJJKcFokjL7T6kdDXePiifVH931V7meUuXWRObEk9xUqkcscAa0BBUZC7NrMfXNNwp7CMr0VjVYkt4HeOZpZlwTnlioCeeXbGGmQ7RjrjI7Vabm3vi5V4i8kpzKzqNq/fmaOW3hsmt7d4C6SnLMqg486t76EtdjbhnV4rPVbZrfKyxsVWTosg69a9KaNee/6ZbXI5eJGCRXnDUkia4ijtrchYxvdio5fyit84FJPDFkCxOExk96wiqkaydosa0vtXND610HOqZAMUKPFCgAwc0ecUkdKPFMQY586a3tyluVMqnYxxuHn5HypyKaav4K6bctdbfAELF93TABoAwnWZraLia6d7cXET3DdZCDzGfhIpi7pe6k3umn7mDfBHuLbfzptFJNfM+pErFZR7ljVVwAB/vV79n+kWyWhvreIr4/NSy4IGe1EaNdpBWHC9yRE8jLDu7BfiNWC04XtVyZtxBGMjlmrdFZptQlcsB1rv7vg57eVU2jO2Vy24U0xk/e2ULDydcnFOE4P0uME28AgJ7xkirFGvnXTFTl/gW/6RWkaKmnStIsrPkYANSx5DlQ7UVICtXPC1tcXDySzXLKxyE34A+tcJOCtEkXE2nJL3/eMx/rVtxSGFUpNITVlQXgzQIvii0e1jK9GVMH70x1Thq1IAtIWjbGMqxx+dXmVcIflXDwVKrypuVgrRj/ABPp02mRM88LFcAiSM/T6YqoXEYjlSVrCeVJAAhWUkHHy+dblrNmlxazxyoHRuqkZzWWapotwtz4FsxS3A3Okec7fIDscnFCkkaYNqyp6xMm5LC1hCPM6mXYxYrz5Ln716H4WiWDRLWIDGIgcfOsWXhqR5GEYSJ5SfiEgZ489PhrZuHWYWkAYgYQDH0qZumJK0TSAiu46VyXkBS88qRIrI86FcPCc89woVNsqkOR0oZos5FDPKtCBMsqQxPJK21FBZmJ6AVj3tD42l1i1fTdGjla3mG0uRt3DuT3AxUv7T+KR4jaFZvgKN106nr5Jnt61nugXLS3F1cZBTwzsOMYODWbk70aKN9k/oVnb6nw1La+FIhIMRV127WHMH5Z71pvDdittplvHsAVY1A5elZFwPde66hcwXF7JM1wxK72yM4rcdPx7rFg5G0Vog5HpIerjAx0o8US9KUKTMwxSs0WKOkMFHRUKABQIoUDQAhgMHd0qM/adpDLLHc3McRRwg3tjtUqaqfFvD0l9A81iiNN1eJ+kn+xpFJolv3Ny8gRlIxzIPY96p3EcPu8F0Ld1DvG6LIeitjkDVPseILzQNWUSo6Ju2Mj9MeR8jV01G70zUrJki8Ml8NJCeR5/wDOtKUXWjbjkk99GM37TWV/HILjw723IXKuOp6DHfvW2ezjX7bWdJUGRRcqSWjJGfXFZHxZwxBp95HdGXw7WYtlz1Q5BwT5YploeuHhrU7W4s5dyRDG7YdrZ65+dTb02DgtpdHppZU5DeDXQc8mqpwXrNpr2nrqFo5bLFSpHNT3BFWpDyq072YySTpCxQocqFMkV0ppqt2LPTrm4P8A7UbN18hTrPnVZ9odyLfhHUXyATGFB+ZFNrQjA5xeXclzcSEtLM5OG6biaL9pyR6LJBa7d8cbRkDntBBzjzPrTNNYI92tYm2TbgZHK+nauskllppCW/hytPtVol6Ef7nOPrWbi0jRTVkfpaTR20axFvEeUMq56FeeT869D+zfiOPXNGWMgrc2w2yrjvWTaWsctzCJIESIZXCr0x61oXs4sJLDWNVwAIW27Md81orugaWNmkqeVdAeVcRS1JzTaMzsKFJBoFqQCqFFmhSGHQNFmiNABmuMr7RnAPpXQnlTW5Y4wKBxVspvGuiLdRS3sCLvVCZFP8WO/wA6o/DM6ahrUNqhBSzjLs69xkfbrjHpWrarn9n3YHxN4LY/+prMuFbGU6Tc3UkZhnvD4a4PPw1Jy31oypUa42xjxcbTU0913NKqzHG0cj9arN5ptrp8a288zR7mBjLpuUA+vlnPWrJxrqNvoltaWlrCglI3AY6Adz9ahNL1621LdZaqYlMhK78Y7cvzrCSfZ0ZRaSHHAmoXHCnF8MdywSwvyUfB+DJ/Cw+3516BhbK5BGD0xXnjiGwBs0jTcHVOQB5qR3H1H51tnBl89/w1p1zIcyPAoc/+QGDWsHaOXlVMsGTQoDpQqzI6seRqh+1xz/0fLEpIMsyLyOOXer0/Q1S/aham54UmcKzeBNHKQoycBuf60S+oLsw+ws7W+06e0kgkLwThmuUYFnUjpz8hSYNOiVre5gs5FjXazzXB5sem7PYd8UylvJbK7cRx4R1wuQcOeikj6mpi34hudZUxN4ccMMILBFwDjvj6CrTg42wUZZ0iwSLY22nrBczrDcE4CswGM4YfflWocFOr2bED4twyfoKwGfTp9YvkLQokO1QzgnJ/PHlW5+zayaw0KOPezpnCFuuB51CaclRrOMoxeRdRRr1pINKXpVMxR0FAjnRrRnpUjELnkPWjNK5VBcVatJplgptionlbapbntGMk4pN0NJskL7UrPT9rXt3FAG6Bz1rpaXttdxeLbTxyp5oc1jmoXjzy+Lclp3J5vKef08q5Q6vc2Dh7Jmt3zk7D+L5ipy2afHo25m8u9NnIZtpI3dh51UOCuMX1i5ewvUVblE3Bh/GPlVtuljlXEiqfI46Va2T9WMtSnghjdXIZiOa9fvWYcQahdmdLHR0SKNcKOwVR3qw67r+l22p2tjayJdSySMjoOi/Cep+dV+KW3RrhpmRS+ct/KKl77Nk6Wig6/GXuSJZ2mmjO1y/8Qz+mcVAXGn+EsNw/wxMcHnzHPkf0qwa54rI8/hsrm4Xb0wynljP2rlxHELe0jaJi6NEBhh2PLJ+RBqYppbFyPy16BpOrSz+Ba3bMJohgOxz4idv1rdfZ0rx8KWSuB+H+ted+G5/F1GMSjPhneT6AdK9M8LQmDQrGN8hhAucjnnFVBUZTdk0DyoUQHKhWlEHY81NMr22S8tZbeVQUlUoc+tPexrmwwKEJnlvi2yurTU7iF02S2shjZTyyOzD0xioew8W1vFWIMhcbSpHpnnWxe2nR482mqQqPGfMTgdWwCQfWsvt5dmqWXjL+N2JZ+WR0+vSs0q0XftFiMKW0ixxybJgM5HQ8vKtV9n2qLPw9vn2oLZ2R2PQjqDWZWtt+0tYtos7RO4+LHT/mKveo6YuhaXDpsLl45H8SZgMFz2GKm8Xkjsl+yKhLskr3jfFwyWVsHTOFZurn0FP+GOI7rUr57a6RMbNytGDy59DVV0fRLjVbrdzhijc7pU+oKr9+taBo+k22mxbLaPb5sepqoZNWzLm+OLxiiWTmKX2pKjAo6o5giao3tB8Q3Vscfu1U/I5q8P05darnGdmbnT/FDAGA7jnuKmauLNONpSVlL0bh+fVi7I6xBPxO65yT2FN+JeGb7T7ZpjsljTmXi6gfKp7SuLdM0eyWD3eeQrzZlAGTS24+0K/3294s1ukgKsZh8OD5ntWcYxa29mspzUtLRTeGp/deKdMuVGBOCjn1xWj8X3D23Dt48TlH2AAg9M/8NZnMq2eoZhdXit7gPE6nIKk8sfStJ4rU3XDV5sGXaHev0Ga2jszmvJNGR2txJ7zHdMwCojMqgDJLAgfUc6aahevb2qSOjOzyYVF6le5pQu4Le2CvGA4QYzy3HJ/oBy+dNXjuL24TfKVO0bcKSq+vp2rPHKWjX5MUtHfUra51C6RI/ihjZZZsgYB+nLt09KrWq6g19eXFvHyjjIRCfMHmfvU/ea9dWelX1tZzBBf7FfbjsSDg+uar1tZwXF+6xEtGgAJHmBSi7Qc12SvC2k/tbV4LOEGJ5iqyuB0Ucz969K2sYSFVXoAAKz/2X8PLaWgv5o8TPyTlzAzzP1rR1XlWsVSOaW2FmhS9vpQpiOnc0lhmlUMUxGbe0uNL3UtPsZM7GyeRwckGs/4U4Ojm4vNrq0huIrEGQANycAgqT5fL0rYOMtAk1IRXNp/bxdumR86y6zbU9O4hnutzRzOqRsrJlWAHPl5ZNZ5VOmbQhlHxHGqXY0/WLW/j2kmQuVx5MeX2qz2ct5xjdiR08C2jOSB/CvlnzNVaex9+uf39q/ijLOUYAY9AT+VXjh3W9H0iyWzPjxMv42kj6nzJFLts3alFLWy32VrFbQpDAu1FGAPKn6YxUVp2r6ffNi0u4ZTnmFbn9qlUYEVra9HI012dBQogaM1IjlM4RSzHCgZJPasv4t16bUZ2ijZkslblt6yetXviSC7u7ZLO1baJfxnPQCo7TuEbSJg9yxlcDkOgFZzyekbceK3IzTacFo4C586jb5JZFkLRBGA5A9SK3hdKsVQKLWIDH8tVTjThuM2rXdjCA8fNlHTHnUPirZpDmy8TKtJdm09w3VAyj6cxWyaROL7QbVydweEBvXlisihh928bxOQeXIH0xirjwVxDaWnDV095KUisJdrHqcHmAK1g6kRyRbRRNQ09H1dYXG4wZB9CST+ld9JEyQTrb/DHKGIkf8K+v2pnqN544vb4nZ7zMxUnlgE8vyqM1PiOCC3FraEuY4/DA/hHLGfWo57xUY+zp/FlFSfJP0QzYkljtyzsI3fp/Ec8vyFaH7OeD5r5lnuk2wBsknq57019m/BUurOt9dx4tm2vk9/ICtzsbKG0iWG3jCIByAGKuETj5J5M62VulvGkUahUQYCgdKeEYpMa4peKtszQVClUKQBUY5UmlCmIMgEYNN5bKGRw7xIzDoSOYpzR0DQwl062nRvFt43+aioHU+D7eXMlkTDIwxt7H0q2gUR2jqQM8hk0mk1suM3F2jJYtOWzvpRdM1vcpjw2UZwwPf0rQOHdXXUrchiFuI/7RP6j0qvcSPFLqjmNFbGAT58jUlwpprRsLt1KfAUUHq3mxrDjk8qXR1csU+NSl2WsdKOkjkBShmug4hLIDQApVAUAFiuM6BoyCMg8sV3rnJ0pLQGP8bac9jPMsK996Z7g/wDMVQ4IbqV57aEHw7oqXHbKk4P51uXG9gJtPFxtBaL8We6msvjtJBqRgsUEkxUsIu+PMUlDy30b/I8dEHrVsl3Hb6XG4XfKsS5HVu5/SrvofsqhS3t4tRv2mhibf4CIFVj6nqapmoWssOrQySKUktpgmzPPPJiTj6favQNku6FG81Bq3FS7MG2grK0jtYEghjVEQBQqjAAp4iYNKVeVLAxQ2CDAoUeKBFSAmhR0KAE0YoUKYhQozQoUDAKj9a/s4f8AU/pQoVMuiodlSl/vTf5hV0sP7uv+UUKFY8XbOrn+qHNLFChXQcYKFChQAQpD0KFAEVxF/wCkXX+maynRv8YWP+kf0NChTXZUeiG1z/EN/wD/ADf/AMrW66f/AHSH/IP0oUKt9k+h6vSjFChUMBVEelChUgFQoUKAP//Z"/>
          <p:cNvSpPr>
            <a:spLocks noChangeAspect="1" noChangeArrowheads="1"/>
          </p:cNvSpPr>
          <p:nvPr/>
        </p:nvSpPr>
        <p:spPr bwMode="auto">
          <a:xfrm>
            <a:off x="63500" y="-538163"/>
            <a:ext cx="1343025" cy="1095376"/>
          </a:xfrm>
          <a:prstGeom prst="rect">
            <a:avLst/>
          </a:prstGeom>
          <a:noFill/>
          <a:ln w="9525">
            <a:noFill/>
            <a:miter lim="800000"/>
            <a:headEnd/>
            <a:tailEnd/>
          </a:ln>
        </p:spPr>
        <p:txBody>
          <a:bodyPr/>
          <a:lstStyle/>
          <a:p>
            <a:endParaRPr lang="en-US" dirty="0">
              <a:latin typeface="Gill Sans MT" pitchFamily="34" charset="0"/>
            </a:endParaRPr>
          </a:p>
        </p:txBody>
      </p:sp>
      <p:pic>
        <p:nvPicPr>
          <p:cNvPr id="52230" name="Picture 10" descr="http://t2.gstatic.com/images?q=tbn:ANd9GcSjwHMrb8-mdskqAAMlEj7GITbv7XuSqVluGVgCFmG2NHqgrH56"/>
          <p:cNvPicPr>
            <a:picLocks noChangeAspect="1" noChangeArrowheads="1"/>
          </p:cNvPicPr>
          <p:nvPr/>
        </p:nvPicPr>
        <p:blipFill>
          <a:blip r:embed="rId4" cstate="print">
            <a:clrChange>
              <a:clrFrom>
                <a:srgbClr val="FDFDFD"/>
              </a:clrFrom>
              <a:clrTo>
                <a:srgbClr val="FDFDFD">
                  <a:alpha val="0"/>
                </a:srgbClr>
              </a:clrTo>
            </a:clrChange>
          </a:blip>
          <a:srcRect/>
          <a:stretch>
            <a:fillRect/>
          </a:stretch>
        </p:blipFill>
        <p:spPr bwMode="auto">
          <a:xfrm>
            <a:off x="304800" y="2362200"/>
            <a:ext cx="3757613" cy="2438400"/>
          </a:xfrm>
          <a:prstGeom prst="rect">
            <a:avLst/>
          </a:prstGeom>
          <a:noFill/>
          <a:ln w="9525">
            <a:noFill/>
            <a:miter lim="800000"/>
            <a:headEnd/>
            <a:tailEnd/>
          </a:ln>
        </p:spPr>
      </p:pic>
      <p:pic>
        <p:nvPicPr>
          <p:cNvPr id="52231" name="Picture 12" descr="http://t3.gstatic.com/images?q=tbn:ANd9GcTMD07I9elMt_qaoCLm-EVl1AY_uPTAhsBJegMJCThhZW_0qVT3uA"/>
          <p:cNvPicPr>
            <a:picLocks noChangeAspect="1" noChangeArrowheads="1"/>
          </p:cNvPicPr>
          <p:nvPr/>
        </p:nvPicPr>
        <p:blipFill>
          <a:blip r:embed="rId5" cstate="print"/>
          <a:srcRect/>
          <a:stretch>
            <a:fillRect/>
          </a:stretch>
        </p:blipFill>
        <p:spPr bwMode="auto">
          <a:xfrm>
            <a:off x="5257800" y="228600"/>
            <a:ext cx="2981325" cy="2133600"/>
          </a:xfrm>
          <a:prstGeom prst="rect">
            <a:avLst/>
          </a:prstGeom>
          <a:noFill/>
          <a:ln w="9525">
            <a:noFill/>
            <a:miter lim="800000"/>
            <a:headEnd/>
            <a:tailEnd/>
          </a:ln>
        </p:spPr>
      </p:pic>
      <p:pic>
        <p:nvPicPr>
          <p:cNvPr id="18446" name="Picture 14" descr="http://www.elkantlers.com/webcam35.jpg"/>
          <p:cNvPicPr>
            <a:picLocks noChangeAspect="1" noChangeArrowheads="1"/>
          </p:cNvPicPr>
          <p:nvPr/>
        </p:nvPicPr>
        <p:blipFill>
          <a:blip r:embed="rId6" cstate="print"/>
          <a:srcRect/>
          <a:stretch>
            <a:fillRect/>
          </a:stretch>
        </p:blipFill>
        <p:spPr bwMode="auto">
          <a:xfrm>
            <a:off x="1981200" y="4800600"/>
            <a:ext cx="3619500" cy="2057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2"/>
          <p:cNvSpPr>
            <a:spLocks noGrp="1"/>
          </p:cNvSpPr>
          <p:nvPr>
            <p:ph idx="1"/>
          </p:nvPr>
        </p:nvSpPr>
        <p:spPr>
          <a:xfrm>
            <a:off x="1143000" y="228600"/>
            <a:ext cx="7497763" cy="6400800"/>
          </a:xfrm>
        </p:spPr>
        <p:txBody>
          <a:bodyPr/>
          <a:lstStyle/>
          <a:p>
            <a:pPr eaLnBrk="1" hangingPunct="1">
              <a:buFont typeface="Wingdings 2" pitchFamily="18" charset="2"/>
              <a:buNone/>
            </a:pPr>
            <a:r>
              <a:rPr lang="en-US" b="1" dirty="0" smtClean="0"/>
              <a:t>Organic compounds</a:t>
            </a:r>
          </a:p>
          <a:p>
            <a:pPr lvl="1" eaLnBrk="1" hangingPunct="1"/>
            <a:r>
              <a:rPr lang="en-US" dirty="0" smtClean="0"/>
              <a:t>Contain </a:t>
            </a:r>
            <a:r>
              <a:rPr lang="en-US" b="1" dirty="0" smtClean="0">
                <a:solidFill>
                  <a:srgbClr val="7030A0"/>
                </a:solidFill>
              </a:rPr>
              <a:t>carbon &amp; hydrogen</a:t>
            </a:r>
          </a:p>
          <a:p>
            <a:pPr lvl="1" eaLnBrk="1" hangingPunct="1"/>
            <a:r>
              <a:rPr lang="en-US" dirty="0" smtClean="0"/>
              <a:t>Very </a:t>
            </a:r>
            <a:r>
              <a:rPr lang="en-US" b="1" dirty="0" smtClean="0">
                <a:solidFill>
                  <a:srgbClr val="7030A0"/>
                </a:solidFill>
              </a:rPr>
              <a:t>large</a:t>
            </a:r>
            <a:r>
              <a:rPr lang="en-US" dirty="0" smtClean="0"/>
              <a:t> and </a:t>
            </a:r>
            <a:r>
              <a:rPr lang="en-US" b="1" dirty="0" smtClean="0">
                <a:solidFill>
                  <a:srgbClr val="7030A0"/>
                </a:solidFill>
              </a:rPr>
              <a:t>complex</a:t>
            </a:r>
          </a:p>
          <a:p>
            <a:pPr lvl="1" eaLnBrk="1" hangingPunct="1"/>
            <a:r>
              <a:rPr lang="en-US" dirty="0" smtClean="0"/>
              <a:t>Far </a:t>
            </a:r>
            <a:r>
              <a:rPr lang="en-US" dirty="0" smtClean="0">
                <a:solidFill>
                  <a:srgbClr val="7030A0"/>
                </a:solidFill>
              </a:rPr>
              <a:t>more</a:t>
            </a:r>
            <a:r>
              <a:rPr lang="en-US" dirty="0" smtClean="0"/>
              <a:t> organic compounds than inorganic compounds</a:t>
            </a:r>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eaLnBrk="1" hangingPunct="1">
              <a:buFont typeface="Wingdings 2" pitchFamily="18" charset="2"/>
              <a:buNone/>
            </a:pPr>
            <a:r>
              <a:rPr lang="en-US" b="1" dirty="0" smtClean="0"/>
              <a:t>Inorganic Compounds</a:t>
            </a:r>
          </a:p>
          <a:p>
            <a:pPr lvl="1" eaLnBrk="1" hangingPunct="1"/>
            <a:r>
              <a:rPr lang="en-US" b="1" dirty="0" smtClean="0">
                <a:solidFill>
                  <a:srgbClr val="7030A0"/>
                </a:solidFill>
              </a:rPr>
              <a:t>Do NOT </a:t>
            </a:r>
            <a:r>
              <a:rPr lang="en-US" dirty="0" smtClean="0"/>
              <a:t>contain carbon</a:t>
            </a:r>
          </a:p>
          <a:p>
            <a:pPr eaLnBrk="1" hangingPunct="1"/>
            <a:endParaRPr lang="en-US" dirty="0" smtClean="0"/>
          </a:p>
        </p:txBody>
      </p:sp>
      <p:pic>
        <p:nvPicPr>
          <p:cNvPr id="4" name="Picture 2" descr="http://t0.gstatic.com/images?q=tbn:ANd9GcRc2dxyWQeJq7PZL5807uv1o2ujOogu43qvs2-qna9qRLDpBhPsvg"/>
          <p:cNvPicPr>
            <a:picLocks noChangeAspect="1" noChangeArrowheads="1"/>
          </p:cNvPicPr>
          <p:nvPr/>
        </p:nvPicPr>
        <p:blipFill>
          <a:blip r:embed="rId2" cstate="print"/>
          <a:srcRect/>
          <a:stretch>
            <a:fillRect/>
          </a:stretch>
        </p:blipFill>
        <p:spPr bwMode="auto">
          <a:xfrm>
            <a:off x="5638800" y="2209800"/>
            <a:ext cx="2133600" cy="2468283"/>
          </a:xfrm>
          <a:prstGeom prst="rect">
            <a:avLst/>
          </a:prstGeom>
          <a:ln>
            <a:noFill/>
          </a:ln>
          <a:effectLst>
            <a:softEdge rad="112500"/>
          </a:effectLst>
        </p:spPr>
      </p:pic>
      <p:pic>
        <p:nvPicPr>
          <p:cNvPr id="53252" name="Picture 2" descr="http://t2.gstatic.com/images?q=tbn:ANd9GcTwIZYC28Bru5-8QFgr3DlLl0McY51BqEWdA8cip01lwGgHuHe14Q"/>
          <p:cNvPicPr>
            <a:picLocks noChangeAspect="1" noChangeArrowheads="1"/>
          </p:cNvPicPr>
          <p:nvPr/>
        </p:nvPicPr>
        <p:blipFill>
          <a:blip r:embed="rId3" cstate="print"/>
          <a:srcRect/>
          <a:stretch>
            <a:fillRect/>
          </a:stretch>
        </p:blipFill>
        <p:spPr bwMode="auto">
          <a:xfrm>
            <a:off x="6477000" y="4684713"/>
            <a:ext cx="1524000" cy="2173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435100" y="-76200"/>
            <a:ext cx="7499350" cy="1143000"/>
          </a:xfrm>
        </p:spPr>
        <p:txBody>
          <a:bodyPr/>
          <a:lstStyle/>
          <a:p>
            <a:pPr eaLnBrk="1" fontAlgn="auto" hangingPunct="1">
              <a:spcAft>
                <a:spcPts val="0"/>
              </a:spcAft>
              <a:defRPr/>
            </a:pPr>
            <a:r>
              <a:rPr lang="en-US" dirty="0" smtClean="0">
                <a:solidFill>
                  <a:schemeClr val="tx2">
                    <a:satMod val="130000"/>
                  </a:schemeClr>
                </a:solidFill>
                <a:ea typeface="+mj-ea"/>
                <a:cs typeface="+mj-cs"/>
              </a:rPr>
              <a:t>Organic Molecules</a:t>
            </a:r>
          </a:p>
        </p:txBody>
      </p:sp>
      <p:sp>
        <p:nvSpPr>
          <p:cNvPr id="23555" name="Content Placeholder 2"/>
          <p:cNvSpPr>
            <a:spLocks noGrp="1"/>
          </p:cNvSpPr>
          <p:nvPr>
            <p:ph idx="1"/>
          </p:nvPr>
        </p:nvSpPr>
        <p:spPr>
          <a:xfrm>
            <a:off x="609600" y="838200"/>
            <a:ext cx="8305800" cy="6019800"/>
          </a:xfrm>
        </p:spPr>
        <p:txBody>
          <a:bodyPr/>
          <a:lstStyle/>
          <a:p>
            <a:pPr eaLnBrk="1" hangingPunct="1"/>
            <a:r>
              <a:rPr lang="en-US" b="1" dirty="0" smtClean="0">
                <a:solidFill>
                  <a:srgbClr val="7030A0"/>
                </a:solidFill>
              </a:rPr>
              <a:t>Four types </a:t>
            </a:r>
            <a:r>
              <a:rPr lang="en-US" dirty="0" smtClean="0"/>
              <a:t>of organic molecules make up living things:</a:t>
            </a:r>
          </a:p>
          <a:p>
            <a:pPr lvl="1" eaLnBrk="1" hangingPunct="1">
              <a:buFont typeface="Verdana" pitchFamily="34" charset="0"/>
              <a:buNone/>
            </a:pPr>
            <a:r>
              <a:rPr lang="en-US" dirty="0" smtClean="0"/>
              <a:t>1) </a:t>
            </a:r>
            <a:r>
              <a:rPr lang="en-US" b="1" dirty="0" smtClean="0">
                <a:solidFill>
                  <a:srgbClr val="7030A0"/>
                </a:solidFill>
              </a:rPr>
              <a:t>Carbohydrates</a:t>
            </a:r>
            <a:r>
              <a:rPr lang="en-US" dirty="0" smtClean="0"/>
              <a:t> – organic molecules made up of atoms of </a:t>
            </a:r>
            <a:r>
              <a:rPr lang="en-US" b="1" dirty="0" smtClean="0">
                <a:solidFill>
                  <a:srgbClr val="7030A0"/>
                </a:solidFill>
              </a:rPr>
              <a:t>carbon</a:t>
            </a:r>
            <a:r>
              <a:rPr lang="en-US" dirty="0" smtClean="0"/>
              <a:t>, hydrogen and </a:t>
            </a:r>
            <a:r>
              <a:rPr lang="en-US" b="1" dirty="0" smtClean="0">
                <a:solidFill>
                  <a:srgbClr val="7030A0"/>
                </a:solidFill>
              </a:rPr>
              <a:t>oxygen.</a:t>
            </a:r>
          </a:p>
          <a:p>
            <a:pPr lvl="3" eaLnBrk="1" hangingPunct="1"/>
            <a:r>
              <a:rPr lang="en-US" dirty="0" smtClean="0"/>
              <a:t>Examples: </a:t>
            </a:r>
            <a:r>
              <a:rPr lang="en-US" b="1" dirty="0" smtClean="0">
                <a:solidFill>
                  <a:srgbClr val="7030A0"/>
                </a:solidFill>
              </a:rPr>
              <a:t>sugars &amp; starches</a:t>
            </a:r>
          </a:p>
          <a:p>
            <a:pPr lvl="3" eaLnBrk="1" hangingPunct="1"/>
            <a:endParaRPr lang="en-US" dirty="0" smtClean="0"/>
          </a:p>
          <a:p>
            <a:pPr lvl="3" eaLnBrk="1" hangingPunct="1"/>
            <a:endParaRPr lang="en-US" dirty="0" smtClean="0"/>
          </a:p>
          <a:p>
            <a:pPr lvl="3" eaLnBrk="1" hangingPunct="1">
              <a:buFont typeface="Wingdings 2" pitchFamily="18" charset="2"/>
              <a:buNone/>
            </a:pPr>
            <a:endParaRPr lang="en-US" dirty="0" smtClean="0"/>
          </a:p>
          <a:p>
            <a:pPr lvl="3" eaLnBrk="1" hangingPunct="1">
              <a:buFont typeface="Wingdings 2" pitchFamily="18" charset="2"/>
              <a:buNone/>
            </a:pPr>
            <a:endParaRPr lang="en-US" dirty="0" smtClean="0"/>
          </a:p>
          <a:p>
            <a:pPr lvl="1" eaLnBrk="1" hangingPunct="1">
              <a:buFont typeface="Verdana" pitchFamily="34" charset="0"/>
              <a:buNone/>
            </a:pPr>
            <a:r>
              <a:rPr lang="en-US" dirty="0" smtClean="0"/>
              <a:t>2) </a:t>
            </a:r>
            <a:r>
              <a:rPr lang="en-US" b="1" dirty="0" smtClean="0">
                <a:solidFill>
                  <a:srgbClr val="7030A0"/>
                </a:solidFill>
              </a:rPr>
              <a:t>Lipids </a:t>
            </a:r>
            <a:r>
              <a:rPr lang="en-US" dirty="0" smtClean="0"/>
              <a:t>– compounds composed of </a:t>
            </a:r>
            <a:r>
              <a:rPr lang="en-US" b="1" dirty="0" smtClean="0">
                <a:solidFill>
                  <a:srgbClr val="7030A0"/>
                </a:solidFill>
              </a:rPr>
              <a:t>many</a:t>
            </a:r>
            <a:r>
              <a:rPr lang="en-US" dirty="0" smtClean="0"/>
              <a:t> carbon, </a:t>
            </a:r>
            <a:r>
              <a:rPr lang="en-US" b="1" dirty="0" smtClean="0">
                <a:solidFill>
                  <a:srgbClr val="7030A0"/>
                </a:solidFill>
              </a:rPr>
              <a:t>hydrogen</a:t>
            </a:r>
            <a:r>
              <a:rPr lang="en-US" dirty="0" smtClean="0"/>
              <a:t> and </a:t>
            </a:r>
            <a:r>
              <a:rPr lang="en-US" b="1" dirty="0" smtClean="0">
                <a:solidFill>
                  <a:srgbClr val="7030A0"/>
                </a:solidFill>
              </a:rPr>
              <a:t>oxygen</a:t>
            </a:r>
            <a:r>
              <a:rPr lang="en-US" dirty="0" smtClean="0"/>
              <a:t> atoms</a:t>
            </a:r>
          </a:p>
          <a:p>
            <a:pPr lvl="2" eaLnBrk="1" hangingPunct="1"/>
            <a:r>
              <a:rPr lang="en-US" dirty="0" smtClean="0"/>
              <a:t>Examples: </a:t>
            </a:r>
            <a:r>
              <a:rPr lang="en-US" b="1" dirty="0" smtClean="0">
                <a:solidFill>
                  <a:srgbClr val="7030A0"/>
                </a:solidFill>
              </a:rPr>
              <a:t>fats &amp; oils</a:t>
            </a:r>
          </a:p>
          <a:p>
            <a:pPr lvl="2" eaLnBrk="1" hangingPunct="1"/>
            <a:endParaRPr lang="en-US" dirty="0" smtClean="0"/>
          </a:p>
          <a:p>
            <a:pPr lvl="2" eaLnBrk="1" hangingPunct="1"/>
            <a:endParaRPr lang="en-US" dirty="0" smtClean="0"/>
          </a:p>
          <a:p>
            <a:pPr lvl="2" eaLnBrk="1" hangingPunct="1"/>
            <a:endParaRPr lang="en-US" dirty="0" smtClean="0"/>
          </a:p>
        </p:txBody>
      </p:sp>
      <p:pic>
        <p:nvPicPr>
          <p:cNvPr id="54276" name="Picture 2" descr="http://t0.gstatic.com/images?q=tbn:ANd9GcTn5gKIkyJuAZ3HxSdsNXftB5RGNNt7K8uGfMvtfWMW4G2_9pu3"/>
          <p:cNvPicPr>
            <a:picLocks noChangeAspect="1" noChangeArrowheads="1"/>
          </p:cNvPicPr>
          <p:nvPr/>
        </p:nvPicPr>
        <p:blipFill>
          <a:blip r:embed="rId2" cstate="print"/>
          <a:srcRect/>
          <a:stretch>
            <a:fillRect/>
          </a:stretch>
        </p:blipFill>
        <p:spPr bwMode="auto">
          <a:xfrm>
            <a:off x="5476875" y="2820988"/>
            <a:ext cx="2514600" cy="1827212"/>
          </a:xfrm>
          <a:prstGeom prst="rect">
            <a:avLst/>
          </a:prstGeom>
          <a:noFill/>
          <a:ln w="9525">
            <a:noFill/>
            <a:miter lim="800000"/>
            <a:headEnd/>
            <a:tailEnd/>
          </a:ln>
        </p:spPr>
      </p:pic>
      <p:pic>
        <p:nvPicPr>
          <p:cNvPr id="54277" name="Picture 4" descr="http://t1.gstatic.com/images?q=tbn:ANd9GcRDtPB9YLz1I1ZcBNMM7RoqqsZu88_ZN2osSuMTDcVNKE5vPd20ew"/>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172200" y="5181600"/>
            <a:ext cx="2733675" cy="1676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555">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5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7620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Organic Molecules</a:t>
            </a:r>
          </a:p>
        </p:txBody>
      </p:sp>
      <p:sp>
        <p:nvSpPr>
          <p:cNvPr id="55299" name="Content Placeholder 2"/>
          <p:cNvSpPr>
            <a:spLocks noGrp="1"/>
          </p:cNvSpPr>
          <p:nvPr>
            <p:ph idx="1"/>
          </p:nvPr>
        </p:nvSpPr>
        <p:spPr>
          <a:xfrm>
            <a:off x="990600" y="990600"/>
            <a:ext cx="8153400" cy="5867400"/>
          </a:xfrm>
        </p:spPr>
        <p:txBody>
          <a:bodyPr/>
          <a:lstStyle/>
          <a:p>
            <a:pPr lvl="1" eaLnBrk="1" hangingPunct="1">
              <a:buFont typeface="Verdana" pitchFamily="34" charset="0"/>
              <a:buNone/>
            </a:pPr>
            <a:r>
              <a:rPr lang="en-US" dirty="0" smtClean="0"/>
              <a:t>3) </a:t>
            </a:r>
            <a:r>
              <a:rPr lang="en-US" b="1" dirty="0" smtClean="0">
                <a:solidFill>
                  <a:srgbClr val="7030A0"/>
                </a:solidFill>
              </a:rPr>
              <a:t>Proteins and Amino Acids</a:t>
            </a:r>
            <a:r>
              <a:rPr lang="en-US" dirty="0" smtClean="0"/>
              <a:t>– used by organisms for </a:t>
            </a:r>
            <a:r>
              <a:rPr lang="en-US" b="1" dirty="0" smtClean="0">
                <a:solidFill>
                  <a:srgbClr val="7030A0"/>
                </a:solidFill>
              </a:rPr>
              <a:t>growth</a:t>
            </a:r>
            <a:r>
              <a:rPr lang="en-US" dirty="0" smtClean="0"/>
              <a:t>, </a:t>
            </a:r>
            <a:r>
              <a:rPr lang="en-US" b="1" dirty="0" smtClean="0">
                <a:solidFill>
                  <a:srgbClr val="7030A0"/>
                </a:solidFill>
              </a:rPr>
              <a:t>repair</a:t>
            </a:r>
            <a:r>
              <a:rPr lang="en-US" dirty="0" smtClean="0"/>
              <a:t> and as a source of </a:t>
            </a:r>
            <a:r>
              <a:rPr lang="en-US" b="1" dirty="0" smtClean="0">
                <a:solidFill>
                  <a:srgbClr val="7030A0"/>
                </a:solidFill>
              </a:rPr>
              <a:t>energy</a:t>
            </a:r>
            <a:r>
              <a:rPr lang="en-US" dirty="0" smtClean="0"/>
              <a:t>. </a:t>
            </a:r>
          </a:p>
          <a:p>
            <a:pPr lvl="2" eaLnBrk="1" hangingPunct="1"/>
            <a:r>
              <a:rPr lang="en-US" dirty="0" smtClean="0"/>
              <a:t>They are also the main component of </a:t>
            </a:r>
            <a:r>
              <a:rPr lang="en-US" b="1" dirty="0" smtClean="0">
                <a:solidFill>
                  <a:srgbClr val="7030A0"/>
                </a:solidFill>
              </a:rPr>
              <a:t>enzymes</a:t>
            </a:r>
            <a:r>
              <a:rPr lang="en-US" dirty="0" smtClean="0"/>
              <a:t>. </a:t>
            </a:r>
          </a:p>
          <a:p>
            <a:pPr lvl="2" eaLnBrk="1" hangingPunct="1"/>
            <a:r>
              <a:rPr lang="en-US" dirty="0" smtClean="0"/>
              <a:t>A protein is made up of units called </a:t>
            </a:r>
            <a:r>
              <a:rPr lang="en-US" b="1" dirty="0" smtClean="0">
                <a:solidFill>
                  <a:srgbClr val="7030A0"/>
                </a:solidFill>
              </a:rPr>
              <a:t>amino acids</a:t>
            </a:r>
          </a:p>
          <a:p>
            <a:pPr lvl="3" eaLnBrk="1" hangingPunct="1"/>
            <a:r>
              <a:rPr lang="en-US" dirty="0" smtClean="0"/>
              <a:t>Examples: </a:t>
            </a:r>
            <a:r>
              <a:rPr lang="en-US" b="1" dirty="0" smtClean="0">
                <a:solidFill>
                  <a:srgbClr val="7030A0"/>
                </a:solidFill>
              </a:rPr>
              <a:t>hormones &amp; enzymes </a:t>
            </a:r>
          </a:p>
          <a:p>
            <a:pPr lvl="1" eaLnBrk="1" hangingPunct="1"/>
            <a:endParaRPr lang="en-US" dirty="0" smtClean="0"/>
          </a:p>
          <a:p>
            <a:pPr lvl="1" eaLnBrk="1" hangingPunct="1"/>
            <a:endParaRPr lang="en-US" dirty="0" smtClean="0"/>
          </a:p>
          <a:p>
            <a:pPr lvl="1" eaLnBrk="1" hangingPunct="1">
              <a:buFont typeface="Verdana" pitchFamily="34" charset="0"/>
              <a:buNone/>
            </a:pPr>
            <a:endParaRPr lang="en-US" dirty="0" smtClean="0"/>
          </a:p>
          <a:p>
            <a:pPr eaLnBrk="1" hangingPunct="1"/>
            <a:endParaRPr lang="en-US" dirty="0" smtClean="0"/>
          </a:p>
        </p:txBody>
      </p:sp>
      <p:pic>
        <p:nvPicPr>
          <p:cNvPr id="55300" name="Picture 2" descr="http://t3.gstatic.com/images?q=tbn:ANd9GcQG9s4wODz5amm-__MPQ28P84Ibba_Qz9dtvitiveUfHu7FfaU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38200" y="3886200"/>
            <a:ext cx="3810000" cy="2595563"/>
          </a:xfrm>
          <a:prstGeom prst="rect">
            <a:avLst/>
          </a:prstGeom>
          <a:noFill/>
          <a:ln w="9525">
            <a:noFill/>
            <a:miter lim="800000"/>
            <a:headEnd/>
            <a:tailEnd/>
          </a:ln>
        </p:spPr>
      </p:pic>
      <p:pic>
        <p:nvPicPr>
          <p:cNvPr id="55301" name="Picture 4" descr="http://t1.gstatic.com/images?q=tbn:ANd9GcThTkh8LR9R4kGmmpAvgvNrQj1WfDOr9wfKTyCJqaNK7Ngxe9e5_A"/>
          <p:cNvPicPr>
            <a:picLocks noChangeAspect="1" noChangeArrowheads="1"/>
          </p:cNvPicPr>
          <p:nvPr/>
        </p:nvPicPr>
        <p:blipFill>
          <a:blip r:embed="rId3" cstate="print"/>
          <a:srcRect/>
          <a:stretch>
            <a:fillRect/>
          </a:stretch>
        </p:blipFill>
        <p:spPr bwMode="auto">
          <a:xfrm>
            <a:off x="5105400" y="3621088"/>
            <a:ext cx="3810000" cy="3236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8" descr="http://t3.gstatic.com/images?q=tbn:ANd9GcSNNl4QQelfNbjFITjztzwSCM0KW-1Vrdqt6RzPA645rfmXu5SB"/>
          <p:cNvPicPr>
            <a:picLocks noChangeAspect="1" noChangeArrowheads="1"/>
          </p:cNvPicPr>
          <p:nvPr/>
        </p:nvPicPr>
        <p:blipFill>
          <a:blip r:embed="rId2" cstate="print"/>
          <a:srcRect/>
          <a:stretch>
            <a:fillRect/>
          </a:stretch>
        </p:blipFill>
        <p:spPr bwMode="auto">
          <a:xfrm>
            <a:off x="1447800" y="228600"/>
            <a:ext cx="6477000" cy="6448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Organic Molecules</a:t>
            </a:r>
          </a:p>
        </p:txBody>
      </p:sp>
      <p:sp>
        <p:nvSpPr>
          <p:cNvPr id="57347" name="Content Placeholder 2"/>
          <p:cNvSpPr>
            <a:spLocks noGrp="1"/>
          </p:cNvSpPr>
          <p:nvPr>
            <p:ph idx="1"/>
          </p:nvPr>
        </p:nvSpPr>
        <p:spPr/>
        <p:txBody>
          <a:bodyPr/>
          <a:lstStyle/>
          <a:p>
            <a:pPr lvl="1" eaLnBrk="1" hangingPunct="1">
              <a:buFont typeface="Verdana" pitchFamily="34" charset="0"/>
              <a:buNone/>
            </a:pPr>
            <a:r>
              <a:rPr lang="en-US" b="1" dirty="0" smtClean="0">
                <a:solidFill>
                  <a:srgbClr val="7030A0"/>
                </a:solidFill>
              </a:rPr>
              <a:t>4) Nucleic acids </a:t>
            </a:r>
            <a:r>
              <a:rPr lang="en-US" dirty="0" smtClean="0"/>
              <a:t>– the </a:t>
            </a:r>
            <a:r>
              <a:rPr lang="en-US" b="1" dirty="0" smtClean="0">
                <a:solidFill>
                  <a:srgbClr val="7030A0"/>
                </a:solidFill>
              </a:rPr>
              <a:t>largest</a:t>
            </a:r>
            <a:r>
              <a:rPr lang="en-US" dirty="0" smtClean="0"/>
              <a:t> and most </a:t>
            </a:r>
            <a:r>
              <a:rPr lang="en-US" b="1" dirty="0" smtClean="0">
                <a:solidFill>
                  <a:srgbClr val="7030A0"/>
                </a:solidFill>
              </a:rPr>
              <a:t>complex</a:t>
            </a:r>
            <a:r>
              <a:rPr lang="en-US" dirty="0" smtClean="0"/>
              <a:t> molecules found in all living things.</a:t>
            </a:r>
          </a:p>
          <a:p>
            <a:pPr lvl="2" eaLnBrk="1" hangingPunct="1"/>
            <a:r>
              <a:rPr lang="en-US" dirty="0" smtClean="0"/>
              <a:t>All cells contain 2 important nucleic acids:</a:t>
            </a:r>
          </a:p>
          <a:p>
            <a:pPr lvl="3" eaLnBrk="1" hangingPunct="1"/>
            <a:r>
              <a:rPr lang="en-US" b="1" dirty="0" smtClean="0">
                <a:solidFill>
                  <a:srgbClr val="7030A0"/>
                </a:solidFill>
              </a:rPr>
              <a:t>1.  DNA= deoxyribonucleic acid</a:t>
            </a:r>
          </a:p>
          <a:p>
            <a:pPr lvl="3" eaLnBrk="1" hangingPunct="1"/>
            <a:r>
              <a:rPr lang="en-US" b="1" dirty="0" smtClean="0">
                <a:solidFill>
                  <a:srgbClr val="7030A0"/>
                </a:solidFill>
              </a:rPr>
              <a:t>2. RNA= ribonucleic acid</a:t>
            </a:r>
          </a:p>
          <a:p>
            <a:pPr lvl="3" eaLnBrk="1" hangingPunct="1"/>
            <a:r>
              <a:rPr lang="en-US" dirty="0" smtClean="0"/>
              <a:t>DNA &amp; RNA are made up of : ribose, phosphates &amp; nitrogen</a:t>
            </a:r>
          </a:p>
          <a:p>
            <a:pPr eaLnBrk="1" hangingPunct="1">
              <a:buFont typeface="Wingdings 2" pitchFamily="18" charset="2"/>
              <a:buNone/>
            </a:pPr>
            <a:endParaRPr lang="en-US" dirty="0" smtClean="0"/>
          </a:p>
        </p:txBody>
      </p:sp>
      <p:pic>
        <p:nvPicPr>
          <p:cNvPr id="57348" name="Picture 4" descr="http://t2.gstatic.com/images?q=tbn:ANd9GcTu5JUfvjRcfyN9-gZU4m4kny4EQ7dQVDzVR2C6eG_4H920Jhxc"/>
          <p:cNvPicPr>
            <a:picLocks noChangeAspect="1" noChangeArrowheads="1"/>
          </p:cNvPicPr>
          <p:nvPr/>
        </p:nvPicPr>
        <p:blipFill>
          <a:blip r:embed="rId2" cstate="print">
            <a:clrChange>
              <a:clrFrom>
                <a:srgbClr val="FEFEFE"/>
              </a:clrFrom>
              <a:clrTo>
                <a:srgbClr val="FEFEFE">
                  <a:alpha val="0"/>
                </a:srgbClr>
              </a:clrTo>
            </a:clrChange>
          </a:blip>
          <a:srcRect/>
          <a:stretch>
            <a:fillRect/>
          </a:stretch>
        </p:blipFill>
        <p:spPr bwMode="auto">
          <a:xfrm>
            <a:off x="0" y="0"/>
            <a:ext cx="14779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ea typeface="+mj-ea"/>
                <a:cs typeface="+mj-cs"/>
              </a:rPr>
              <a:t>Practice </a:t>
            </a:r>
          </a:p>
        </p:txBody>
      </p:sp>
      <p:sp>
        <p:nvSpPr>
          <p:cNvPr id="58371" name="Content Placeholder 2"/>
          <p:cNvSpPr>
            <a:spLocks noGrp="1"/>
          </p:cNvSpPr>
          <p:nvPr>
            <p:ph idx="1"/>
          </p:nvPr>
        </p:nvSpPr>
        <p:spPr/>
        <p:txBody>
          <a:bodyPr/>
          <a:lstStyle/>
          <a:p>
            <a:pPr eaLnBrk="1" hangingPunct="1"/>
            <a:r>
              <a:rPr lang="en-US" dirty="0" smtClean="0"/>
              <a:t>Read pages 196-211</a:t>
            </a:r>
          </a:p>
          <a:p>
            <a:pPr lvl="1" eaLnBrk="1" hangingPunct="1"/>
            <a:r>
              <a:rPr lang="en-US" dirty="0" smtClean="0"/>
              <a:t>Take additional meaningful notes</a:t>
            </a:r>
          </a:p>
          <a:p>
            <a:pPr lvl="1" eaLnBrk="1" hangingPunct="1"/>
            <a:r>
              <a:rPr lang="en-US" dirty="0" smtClean="0"/>
              <a:t>Copy chart on page 197 if not already done</a:t>
            </a:r>
          </a:p>
          <a:p>
            <a:pPr lvl="1" eaLnBrk="1" hangingPunct="1"/>
            <a:r>
              <a:rPr lang="en-US" dirty="0" smtClean="0"/>
              <a:t>Mark labs together</a:t>
            </a:r>
          </a:p>
          <a:p>
            <a:pPr lvl="1" eaLnBrk="1" hangingPunct="1"/>
            <a:endParaRPr lang="en-US" dirty="0" smtClean="0"/>
          </a:p>
          <a:p>
            <a:pPr eaLnBrk="1" hangingPunct="1"/>
            <a:r>
              <a:rPr lang="en-US" dirty="0" smtClean="0"/>
              <a:t>Check &amp; Reflect page 211 # 8ab, 9ab, 11</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590800"/>
            <a:ext cx="7497763" cy="1143000"/>
          </a:xfrm>
        </p:spPr>
        <p:txBody>
          <a:bodyPr vert="horz" wrap="square" lIns="91440" tIns="45720" rIns="91440" bIns="45720" numCol="1" anchorCtr="0" compatLnSpc="1">
            <a:prstTxWarp prst="textNoShape">
              <a:avLst/>
            </a:prstTxWarp>
            <a:normAutofit fontScale="90000"/>
          </a:bodyPr>
          <a:lstStyle/>
          <a:p>
            <a:pPr eaLnBrk="1" hangingPunct="1"/>
            <a:r>
              <a:rPr lang="en-US" sz="3900" dirty="0" smtClean="0">
                <a:effectLst>
                  <a:outerShdw blurRad="38100" dist="38100" dir="2700000" algn="tl">
                    <a:srgbClr val="C0C0C0"/>
                  </a:outerShdw>
                </a:effectLst>
              </a:rPr>
              <a:t>Uptake of Materials and Nutrients 			</a:t>
            </a:r>
          </a:p>
        </p:txBody>
      </p:sp>
      <p:pic>
        <p:nvPicPr>
          <p:cNvPr id="59396" name="Picture 4" descr="http://t2.gstatic.com/images?q=tbn:ANd9GcRwrn3rI7E_-8VRwfH7_0y_1ASw_d35e9I0rqYuGJhkxCcBBwpEO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2819400"/>
            <a:ext cx="3124200" cy="4064001"/>
          </a:xfrm>
          <a:prstGeom prst="rect">
            <a:avLst/>
          </a:prstGeom>
          <a:noFill/>
        </p:spPr>
      </p:pic>
      <p:pic>
        <p:nvPicPr>
          <p:cNvPr id="59398" name="Picture 6" descr="http://t2.gstatic.com/images?q=tbn:ANd9GcRIPmOK3ahi1pM7GLvSrsAY-tnWlYbDXVQoLZWn9Xp8E3936HdTiA"/>
          <p:cNvPicPr>
            <a:picLocks noChangeAspect="1" noChangeArrowheads="1"/>
          </p:cNvPicPr>
          <p:nvPr/>
        </p:nvPicPr>
        <p:blipFill>
          <a:blip r:embed="rId3" cstate="print"/>
          <a:srcRect/>
          <a:stretch>
            <a:fillRect/>
          </a:stretch>
        </p:blipFill>
        <p:spPr bwMode="auto">
          <a:xfrm>
            <a:off x="4191000" y="3276600"/>
            <a:ext cx="3352800" cy="3352800"/>
          </a:xfrm>
          <a:prstGeom prst="rect">
            <a:avLst/>
          </a:prstGeom>
          <a:ln>
            <a:noFill/>
          </a:ln>
          <a:effectLst>
            <a:softEdge rad="112500"/>
          </a:effectLst>
        </p:spPr>
      </p:pic>
      <p:pic>
        <p:nvPicPr>
          <p:cNvPr id="59400" name="Picture 8" descr="http://t3.gstatic.com/images?q=tbn:ANd9GcRfB-1KWkmjJW2GlwkElslTwvCtazBUz6_1xW5uttzWp83877qqgQ"/>
          <p:cNvPicPr>
            <a:picLocks noChangeAspect="1" noChangeArrowheads="1"/>
          </p:cNvPicPr>
          <p:nvPr/>
        </p:nvPicPr>
        <p:blipFill>
          <a:blip r:embed="rId4" cstate="print"/>
          <a:srcRect/>
          <a:stretch>
            <a:fillRect/>
          </a:stretch>
        </p:blipFill>
        <p:spPr bwMode="auto">
          <a:xfrm>
            <a:off x="2362200" y="0"/>
            <a:ext cx="2428875" cy="2619375"/>
          </a:xfrm>
          <a:prstGeom prst="rect">
            <a:avLst/>
          </a:prstGeom>
          <a:ln>
            <a:noFill/>
          </a:ln>
          <a:effectLst>
            <a:softEdge rad="112500"/>
          </a:effectLst>
        </p:spPr>
      </p:pic>
      <p:pic>
        <p:nvPicPr>
          <p:cNvPr id="59402" name="Picture 10" descr="http://t1.gstatic.com/images?q=tbn:ANd9GcRc__RXMa1PaEV5ImPPo7QPaFfCHqVGx_UPTANDjq7NrweLcUzRdA"/>
          <p:cNvPicPr>
            <a:picLocks noChangeAspect="1" noChangeArrowheads="1"/>
          </p:cNvPicPr>
          <p:nvPr/>
        </p:nvPicPr>
        <p:blipFill>
          <a:blip r:embed="rId5" cstate="print"/>
          <a:srcRect/>
          <a:stretch>
            <a:fillRect/>
          </a:stretch>
        </p:blipFill>
        <p:spPr bwMode="auto">
          <a:xfrm rot="1169560">
            <a:off x="6449282" y="515119"/>
            <a:ext cx="2063427" cy="20151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90500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	Lets Investigate Plants!!!!!!!!</a:t>
            </a:r>
          </a:p>
        </p:txBody>
      </p:sp>
      <p:sp>
        <p:nvSpPr>
          <p:cNvPr id="60420" name="AutoShape 4" descr="data:image/jpg;base64,/9j/4AAQSkZJRgABAQAAAQABAAD/2wBDAAkGBwgHBgkIBwgKCgkLDRYPDQwMDRsUFRAWIB0iIiAdHx8kKDQsJCYxJx8fLT0tMTU3Ojo6Iys/RD84QzQ5Ojf/2wBDAQoKCg0MDRoPDxo3JR8lNzc3Nzc3Nzc3Nzc3Nzc3Nzc3Nzc3Nzc3Nzc3Nzc3Nzc3Nzc3Nzc3Nzc3Nzc3Nzc3Nzf/wAARCACUALADASIAAhEBAxEB/8QAGwAAAgIDAQAAAAAAAAAAAAAAAAUEBgECAwf/xABHEAACAQMDAgQDBAUHCQkAAAABAgMABBEFEiEGMRMiQVEUYXEjMoGRBxVCUqEkU4KxtMHRNTZVYnJ1kqLxJSYzQ0Rjc4Tw/8QAGgEBAAMBAQEAAAAAAAAAAAAAAAECAwQFBv/EACYRAQEBAAICAgAFBQAAAAAAAAABAgMRBCESMRMzQVFhBRUiMnH/2gAMAwEAAhEDEQA/APcMigMDUDUrE3jwODH9kT5ZY965OPMBkeYY4PzNRrWwuNPlJgaNvE4clcZxk7nOeWOe4oHG4e9G4VXptHe5lubuy1VojcAmOSMltoIwfXBGe3t6V1m065lEEUerOJIINkuWOXz+0QCO+CM/XHPIB5kUZHvVel0u8R45Z9adYIYmDg5XLFVAZju7AqT/AEqnaXYXFrcySTX8k6OiqsROVTAA4zk/iSTzQROq7i4EEdrazSQmRWeSSJCz7QQMKBznLD8AapQsrzS1S9s55BMpBOImAwQSOT94DbyD2qxW9pP1C2vwTXciyWWrNHaSfzS+DCdvHplm/Oolj0bqQmCXN1FHbcq3hsWYqe4UEADPvQWuyvbm9s4J4LUBZIw2ZZNo5HoACfzxUj+XAZxb59st/hXeKNIY1jjAVEAVVHoBW9BD+InjP29qcfvwtvH4g4P5A12huIp1JjcNg4Yeqn2I9K6McDmqT1L1Do7atBBZXQm1SwbxGFvNxGOxV8cHg9j278Got6V3uYz8qu5YVgEV5Nd67czybpJzn6k4+VddP6ovrKRQspeMcGOQ5Uj+6qfOOH+4Y79z09NublYBxHJK3HkjAJ+tVPUWmv5pvGuCrh2RLYtgcFQOOxzn3+lWDQNRt9TsRcW+Q2ftFb7wb512vNKsrtxLNFmQD76MUP5git8akvbq1PxM9ykmiSSW13bQxTvLHLkOjOGAG3O4DuuDxVpHaqre650/0xO1uI2M5A3rCN749NxJ/gTTbRNfsdbjZ7CXcUI3owwy/Uf31TXJnWvTpz43Njim9ZvX7mtFYB5rNFBRRRQQ73ULaxaIXLsPEJ24RmAxjJOBwORyeOaX6hNpep29s7alEIy4dCsg8+Tt/rIGe4JpnPZQXE8M08au8OfDLDO0nGT9eO9K7jRNJsomuJI3CqyNhWZiXUBUwPU8AD60EY6VpUlrDaQajGkaWy2ypG6fcQ4wPbng4x6ewqNLZaDDMUk1eITOCHBkQlsSc7vcAyqCDxjGajQ3OhXJigSG9iW5jKCchiBltmN37wwoHtwfSpwl6bNwjh3EjuQo2uN2HEh4x23MvP0FB1k07RlhuIpL9CJBHG4MqliyYZfmWwM+/rU7RNPs7WSWW0ufiCQImO4HYVJJHHY+bn580p+B6btraJhDIkNyPFBVXydvfPqPvE/nTLQJtPcltPM6+OPiGSQEA7gpyM8ZHHb3+dBF6P8A8odVf76b+zwVZOKoOkave2us9T2ml6Lc39w+rl95cRQIDBAPNIfXg8KGPbjmm40fqHVGDazrQsrcjmz0pdp9Mhpm8x9fuhaBrq2v6To5RdRv4IZZM+HCWzJJjvtQcn8BSldd1zVeNC0N4YCcC71UmAEe6xYLn+kFz6e9M9I6c0nR2Z9PsYo53AElw+Xlkx+87ZZvxNNQMUFVPSk9+hbqjWbrURnd8NB/Jrcd+NqHcwwedzNnFedao9tbSyR2VtDbQAkrHDGEVcngYFe3N2P0rybSOmJtZ6gvoZ8rZW0xSVx6kE+UfhVNztxeXjW7nMIINN1nVYpBo1qZpdmV3DyZ74J7D1rFnp+pXGnteR2spSJ2iuIwuXhkXujqOVI+foQexFe42Nlb2NslvaxLHGgwAtV3qGzutEvW6j0aB5gQo1Kyj5NxGOPEUfziDnj7wGPbEfD0TwsfHq/arfo61CVNYNqr4E0ZADAkZHI9frXolzHqT7PAuLdfOC26EkFccj71IbXSLJtesuotHdJLO5jJcxcqdw8rj69j/wBas0N7bXEtxDBMkkls4SZVOTGxAIB+eCD+NWk9NvExrhzc/wAvIJvBt9e1NdZVTL45IMsbOMb8ngHuU+6fSm36PYSvVMvwzl4FtyXwQQucFQSCckcjv6GrbeWXTvUUniXCq8qAjed0TYBwe+M4IIplpljpulw+Dp6RQxk8gHJY/Mnk1jnhs12+g5v6nnfj3El7skv7ev1hkKzXGG4hmdkjkVmXuAc4zXauh4wooooIGsakml2fxMiO6BgCEBJwfYDvS49Q2N0Xt5bWVwY0Zo3jBB3jyqQfXJUY92HpzT8gHuM0BVHZQPwoK3ZXuj3Zhto9KCJJ4gRZLZVBxyeMeveuFlq2mvBHLJoywysrS7FSM4IXPB4ycDGfTjOMjM6bVrsalLbw6XIUSaOMSkEK4bOW7cAYBP1FaPqeoxX0sX6tEkXjJEhXcCAzEbicdsAE0HF9TsTZwmHSFYKzxJE6xrs+zL4Hpg9uPf2qXoV/p91cTRWNi1s8SKrnwAg442gjg4+XHtXH9ezou6fTJY02O5Zt20bVJIPl4xgD554zXbp7VLjUi0s1oIopMtC658ygL7gZzkkHj6UEXo4f9odU/wC+W/s8FPrq6htIjJPIERRk55/hVa6cuorKbq25nO2OPWGJP/14Kr2va017OyQymVGIIwCAPlj5VXevjHN5HkTin8rs3UulCEy/FqQDghVJP5YqFa9WQXupW9pZwSOsrFS7cYwCc4qi3dzElksMWABktgVL6S+J08t1BJGj2SP4E2R5kQ4y6/JTjI9s+2DXO7XLjyuTk3Mz6/V6TqV2tlp9xdPnEMZfA7nA7VF6bsTZaRAkygXEg8Wcj1kblv4nH4UgfqGHqHVo9Hto2MYnSRpQfLJEo3n8yFH4mrkoq/27sam9fKX02rDdqzRUtVMm/wC5epPPgL03ey7psfdsJ2/a+UTnv6Kxz2JxI6S/zg6vI/0lH/Z4qst5bQ3ltLbXUSTQSoUkjcAqynggiqd+juwGl6h1RYpPNNHBqKKjzNubb4EZAJ7nAwMnnigYSnpy+Zka5RtriTdv8uWkd8A9j5lfIHoOeK53KdOyxB2v1ABKriTuTghcevKDHrxWsN909cQNLFayusj8l1I3kHHJY9vNjB9DgjAIBDd6De3BS3s2keDMhZwyYKjcO/fkfwz7UEzQrbToB4kF0Li5tVYzMPKR4nmOVHbOOBU2HqDSpkDJfwfeCkFuVYjIUj0OPSlVpeabHFd3FraPDI7xxMsrNHv3AEFs9gPEPp7n1rWW50GxSyae28NpWkkiVGyAY8sSOeQSuRgYPBPegcXGvaVbSvHcahbRugBZWkAIywUcfNiB9TTIHNVu2Ok3d2LCGydN8LCQbtuNjKCpAbk8jnse2T2qxqMUG1FFFBxuRKLeU25UTbD4e4ZG7HGRkcZ+YpBFJ1Pt3MluWck4ZVwnkXA4f97efXkgcDmrLWMCgrUjdTtJFH4VsEP/AIsiAAgYB4BY+vH0P0pppEuoNFINUgWNxI3h7MYKcYzgnnv+VMcCjA9qCl6po91a6P1G7mNvjdRF3EEJJ2BIVweO+Yz78YqlbZkIBwo9QK9ivbZLu2kt5M7JFKtjvXk/UGmXmjXfgz+eNuY5QOGH+NZcmbfby/P47dTZXeh44GcdzXq1hpaL0gmnqow9oQf9pgST+Zryxg10ogCF2fyhR3bPoK9ktVa20qJZuHjgAb5ELTjV8HHvXagfostM6vqU7DiCNIl+RYkn+CivTBVN/RpEVsL+Yjma7Y598AD+vNXIVpPp3eLn48UFFFFS6BVZ6Ztp4Nc6pkmhkRJ79HiZlwHUQRjI9xkEfhVmoxQIrK5S7BS+tUCMysPsW8rZJ2t3ywI79uaciJM7gq5PqFH0rLRRs6uyKXTO1iOVz3xW9BwNrEZN5UE7SuD2wfl29K3aGNsBkU47ZXOK6UUGixIr7wqhvcCt6KKAooooCiiigKKKKAqHqenW+pWzW91GGQ8g+qn3B96mUURZLOqqXTnSK6bfyXNy4kMZItx6Y/ePz9Pzqwas2zS7o/8Attj8RUzFL9eONJuv/jNR9Rl8M8fHZkq/R5Ht6aikP/mzSv8A85/wqyiq/wBBf5pad/sMf+Y1YBSfSeH8vP8Axmiiipaiiikeh6tc3+qa/azLGE0+7WGHYMEqYkfnnk5Y+1A7BB7Vmqzp1x1Jb2sYvLZbmdhuYkqv7K4XIwByW9PTHOc1KtbzWjdxrcWieA8pBKrgomOCfN6nJ+WQOe9A8rGarwvdd3xI1kGA5dgAue/Hc+49s7fTPHT4vW3tkf4GOOYzlSobcBHjhjnHIJ7DvigfUVxs3lktYXuIxHM0amRAc7WI5H512oCiiigKKKKAooooMMQBk1Fa8QHGx+K7zAleKXODk1TVsWzJUk3y/wA2/wDD/Gl+uXu7S7hUiYll28/Pj++umMml2s3Vvb2jCZ8My7lVRliAcngVS7vS34c16a9EXYi6ZsoijEoGB5/1jT4Xw/mm/MVQ+kr97aSSyuY2SORy0Rb9k8ZH8R9M1cO3eozu2JvFMf4povk/cf8AhXRbuNiB5s+xFLfWoupa1p+jrG19MfFkO2K3jQySyn2VFBJ/uq81VbmRY9wxmqp0mQ3UHWG0j/KSD3/9PFWoteoOolX4yWXQdNJybeBwbqYezSDiMH2TJ/1hXHoOwttN1PquzsoxFBHqKbVyT3gjJJJ5JJJJPzrRQ502O9tZdk77lk4P2rSeYA5bJ+7uOPL8qjJB1EkAae+txJyP2cYJb129wNoBxjg5B9dm6fZokT4i3AVGXK2+Dzj7QebiTj73z7VL1G2W90eeHU2gRX7mRQQnPGecZ7e1BHW21xY7VYb2HCWgSQMA26bGNxbHIzj0HY+4xwkt+pJRIqXcUQMgA3hSSuDnBAGBkj58enat10qS3uYLqHWGitPiPEEIJ2Sb3YhR5sc7lUDt64yRjncaHqlxHckau0Ekk0jRMA7+GhYkYO8EeUqMDA47dyQsVsGS3iSRtzhAGOc5OOa60itdONnraXVzqjyGRJI44JJGwWZ95wC2OFCjGOAvGMmnKTRuWCupKHa2DnB9j+Y/Og6UUUUBRRRQFFFFBpIcKaV3cyxAs2foFJJ/Kmkoyhpc8fn3tkn0+VU2vkrMt5eOERGtIQRuYkM7g+gxkD6mo1+EjWSC0dmuZl+2lfzssfbGT9cAfOpmqXcWnWxlnnjt4dwQuyk7mY8KoHJJPAFLdTWWOxcQxTnxH888rbWYkEDH0GKy16jXPutbSxM+hXEpU+NJLJPF7qwOB+YBH0NMLjWdOtNPN/e3cVtbgcvK20A+31+VIrK/1i3YaNpViz3BQTG+vXxDHG3ZhjmRs58ox8yK62XSqWGojU7yWTU73cXLTKuISe5hTGF+nc+5qZOp2jV7vTp8brOu5TSYjplgwH8vu48zSD18OE9uP2n/AOE056f0Cx0pjNGr3F7IuJb25bxJ5fq59M84GB8qmROkqCSNgVYbgflS3UOq9J0m5+HuJZHmXBZIk3bfqe34VPcn2Y498l6xO6tIAxVV6U/zg6wz/pKP+zxU70jV7HWLb4jT5vFjBwwwQVPsQeQaR9JkHqDq/Pb9ZR/2eKtZZZ6Y6zc3rU6rn+qtEl3KdYkZnVVP26AsDtK9gOML29RnOamWy6TGsog1MfayC4V9ynBHqOOfnnPcfKuRHTMlv8VsxHcSrEXEcgy0YwN3GQAAOTxgD5VzsF6fms7k20E86xwoskjq6tKGIUDLYyfs174AG30qUOyrpV1avaS6grwRTKUfcAQ+W5Bx33Bu3b0rZLLR4tOa2F7mK7kyJDtI8hB2jjaFB/ZxjkgVlLPQ1s5pJbXw1hISeEMzlSDgLhScgls49fbIrZrrQLlFRsyJuMmDHJtJxuOeORxwD6rxyKCL+q9Ha6lmj1CYyW9x4sh8QMEaUEDOR282fwHtXeDpixmeK6S8uJUJL90KyZ758vI47UWU+hKphiWVXnm2MjCRmZ4zkZ9eBg/Qc9jiboOo6VPELXSWdo4lyPs3A25IzlhyCcke45HFA4ooozQFcrmXwLeSXGdilsfQZrpmsMqupVhkEYIoKjF1ojy7DCy/ZBzhckHBLLjPdcEH5itm6ztltpbjEhijyWbwSOMjkAnJ7+nzqw/q2yJLG3jyc5JHv3/rNY/VdiQ4NtEQ5ywx945zk+/NW7ivVL9N6gS8up7Zo5TJEWGEjJ3YYjg//u9TXN1KMpCsA95Tub/hBx/Gu1pDZLLK9mIfEU7JShBII5w3z5zg+9SH4Q4qlWhQbNFkDy7pZAMB5OSvzA7D8BUbWyq6ZM7FV2ANk+nP/Wu+q6hZ6Zbvdahcw20CnBklYKM+g+Z+VViTW7nXUmFrYXNraQvGYZbtArXDNnGE7gevmA4xwKystjXN6vs0itbxtKsJrQQrex2yrtnU7W8o4P4/1mpWm3s89uGuoAJFJV/C5UMO+Oc0xbkYbGfWor2UbT+PGzxOww/hsV38cZ+lOulvl66rEBEXiLAkpVuVXafKfXv2Hbj615faPZrJdLqiZuTMwfejMxOGyFIOFbfjk8V6mfGtkaYs00SDLAqN4Hyx976Yz86SapD0hqsVtqF8QslxGsilWeORgf3lGDnjHPPBquuO6+nZ4XmcfBdTcvV/WfZZ+jSKaHWtRjSTxLdIgHcdi2eP4bq9GCLk4UebluO/1pfoEOlQWAXRhCLfPPhnJJ+eec/WmYGOwrXjz8c9OXzPInkc15JOkZNOso4xHHawrGrbgixgAH3xWUsLSON447aFEkXa6rGAGHPBHqOT+ZqTRV3MhPpVlJA9u0C+A6BDEBhAuc4A7DJ7+9dP1fZ5U/CQZQEL9mPKCMEDjjIqTRQRBpdgCCLK2BGMHwl4wcj09K3isbWE5it4kOd2VQDnnn+J/OpFFBgn3pPqS6sNREtk2bdIseESoDvhu/r32fnUWCw1WGH4aW4NyWjjyzMVHlADLuHbPvjPOfTB3mt9ZWC2gs76KJ0STxN7bjyDsGWUkhcjnjOOe9BgT9QM8f8AJ40XGWOAT64yN3c+ozx6E0XdxrrWVr4FqizSRSfEEEExvt8m3J5ya3FlrPxG83quqQTLGTgZdj5GYBQDgY5+vFaix1rK51IErvy+1N2CV2/sY/Z549T+AC3Gv78mzh2gJzwPfII3ceme+PnipOlPqzXBGoxoEaJWJGBsfauVHPPO7v8ALnniC1l1MbecfrOHxyX8IqihVyy7f2D2AbjnvyTxifpUGoxXVx8XcRy27FjGqsCVJdjjsD2x6mgV9LXMNrc9WT3MqQwprDM8kjBVUfDwckngVrL1Hfa0fD6TsllgON2qXgK24HvGv3pT9ML6bqXaH07Yat1B1Hd6mst0kGsHw7WSQ+CG8CE7ynZm5GN2cYGOavYVQoCgAAYAHpQVKw6Xt4LpNQ1OeXVdUQYW6uwD4fv4aAbU/ojPzrEg8O0c8maO8D5J7kkYJ/osKsc8eOe1Kp7OQ/FEqWWSWJsADlBtyB8+D+dZXvtrOukyM+IoYetdkhJI9qXXtzd2knwlnCrOMEuwyFUnA4/A1Dstc1COMTXPgywjJZQAr7cgEj6GtZxWzthebMvS0xxhQK8zkjsppzLdOhuJGdpi87KTL5vKwx5RkAZ/CvTlO5AR2IzSLVulbDUro3DGSCVvvtGRhvwPrSelvsm6Pja2164jtXLWcsDOO57MAp5A/wBbB9RV4Hal2jaPaaRA0dqrZY5d3OWamNAUUUUBRRRQFFFFAVW9Wt1OqSXAklSTNtHlJCvlLnI4oooEkF7dPEshurgFZVAAnfH3mBzzznaDzn27cVz1Wee3a/ktriaJxOykpIRlfEnYjv8AIDjsO2KKKCRrOoXVubTZPMd2liVvtXG4hk74I79ie/zFM+kJ5TPeRyO0hMzEu5yxICiiig36O/yh1V/vpv7PBVloooNSoPcVkKB2ooqAg6qiEdk97GzJNFjBHY4ORn6Uk0Fm1S+a2uXYW4UMYkOAe3B9ccCiitsf6uTf5kXleFGK2oorJ1iiiigKKKKAooooCiiig//Z"/>
          <p:cNvSpPr>
            <a:spLocks noChangeAspect="1" noChangeArrowheads="1"/>
          </p:cNvSpPr>
          <p:nvPr/>
        </p:nvSpPr>
        <p:spPr bwMode="auto">
          <a:xfrm>
            <a:off x="84138" y="-431800"/>
            <a:ext cx="1057275" cy="885825"/>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60422" name="Picture 6" descr="http://bio1903.nicerweb.com/Locked/media/ch37/37_02PlantNutrientUptake.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04799" y="2743200"/>
            <a:ext cx="4547853" cy="4114800"/>
          </a:xfrm>
          <a:prstGeom prst="rect">
            <a:avLst/>
          </a:prstGeom>
          <a:noFill/>
        </p:spPr>
      </p:pic>
      <p:pic>
        <p:nvPicPr>
          <p:cNvPr id="60426" name="Picture 10" descr="http://t2.gstatic.com/images?q=tbn:ANd9GcTSOBb4XeARS9Dj_kI5ac0FsTka4_4n-U0TjhTrQ9fLcTRWSMuNeQ"/>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29200" y="2819400"/>
            <a:ext cx="3886200" cy="3810000"/>
          </a:xfrm>
          <a:prstGeom prst="rect">
            <a:avLst/>
          </a:prstGeom>
          <a:noFill/>
        </p:spPr>
      </p:pic>
      <p:pic>
        <p:nvPicPr>
          <p:cNvPr id="60428" name="Picture 12" descr="http://t1.gstatic.com/images?q=tbn:ANd9GcTtf-AxBo5V8WJCYnKesvGZ_RT5vPqWfuJ2Ixyg3lqOMsr2WcLe"/>
          <p:cNvPicPr>
            <a:picLocks noChangeAspect="1" noChangeArrowheads="1"/>
          </p:cNvPicPr>
          <p:nvPr/>
        </p:nvPicPr>
        <p:blipFill>
          <a:blip r:embed="rId4" cstate="print">
            <a:clrChange>
              <a:clrFrom>
                <a:srgbClr val="FEFEF6"/>
              </a:clrFrom>
              <a:clrTo>
                <a:srgbClr val="FEFEF6">
                  <a:alpha val="0"/>
                </a:srgbClr>
              </a:clrTo>
            </a:clrChange>
          </a:blip>
          <a:srcRect/>
          <a:stretch>
            <a:fillRect/>
          </a:stretch>
        </p:blipFill>
        <p:spPr bwMode="auto">
          <a:xfrm>
            <a:off x="1981200" y="0"/>
            <a:ext cx="5562600" cy="2305051"/>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Intake of Substances</a:t>
            </a:r>
          </a:p>
        </p:txBody>
      </p:sp>
      <p:sp>
        <p:nvSpPr>
          <p:cNvPr id="61443" name="Content Placeholder 2"/>
          <p:cNvSpPr>
            <a:spLocks noGrp="1"/>
          </p:cNvSpPr>
          <p:nvPr>
            <p:ph idx="1"/>
          </p:nvPr>
        </p:nvSpPr>
        <p:spPr/>
        <p:txBody>
          <a:bodyPr/>
          <a:lstStyle/>
          <a:p>
            <a:pPr eaLnBrk="1" hangingPunct="1"/>
            <a:r>
              <a:rPr lang="en-US" dirty="0" smtClean="0"/>
              <a:t>Nutrients can enter plants by</a:t>
            </a:r>
          </a:p>
          <a:p>
            <a:pPr lvl="1" eaLnBrk="1" hangingPunct="1"/>
            <a:r>
              <a:rPr lang="en-US" b="1" dirty="0" smtClean="0">
                <a:solidFill>
                  <a:srgbClr val="002060"/>
                </a:solidFill>
              </a:rPr>
              <a:t>Diffusion</a:t>
            </a:r>
          </a:p>
          <a:p>
            <a:pPr lvl="1" eaLnBrk="1" hangingPunct="1"/>
            <a:r>
              <a:rPr lang="en-US" b="1" dirty="0" smtClean="0">
                <a:solidFill>
                  <a:srgbClr val="002060"/>
                </a:solidFill>
              </a:rPr>
              <a:t>Osmosis</a:t>
            </a:r>
          </a:p>
          <a:p>
            <a:pPr lvl="1" eaLnBrk="1" hangingPunct="1"/>
            <a:r>
              <a:rPr lang="en-US" b="1" dirty="0" smtClean="0">
                <a:solidFill>
                  <a:srgbClr val="002060"/>
                </a:solidFill>
              </a:rPr>
              <a:t>Active transport</a:t>
            </a:r>
          </a:p>
          <a:p>
            <a:pPr eaLnBrk="1" hangingPunct="1"/>
            <a:endParaRPr lang="en-US" dirty="0" smtClean="0"/>
          </a:p>
        </p:txBody>
      </p:sp>
      <p:pic>
        <p:nvPicPr>
          <p:cNvPr id="5" name="Picture 11" descr="http://kenpitts.net/bio/images/active_transport.gif"/>
          <p:cNvPicPr>
            <a:picLocks noChangeAspect="1" noChangeArrowheads="1"/>
          </p:cNvPicPr>
          <p:nvPr/>
        </p:nvPicPr>
        <p:blipFill>
          <a:blip r:embed="rId2" cstate="print"/>
          <a:srcRect/>
          <a:stretch>
            <a:fillRect/>
          </a:stretch>
        </p:blipFill>
        <p:spPr bwMode="auto">
          <a:xfrm>
            <a:off x="685800" y="3829050"/>
            <a:ext cx="5181600" cy="3028950"/>
          </a:xfrm>
          <a:prstGeom prst="rect">
            <a:avLst/>
          </a:prstGeom>
          <a:noFill/>
          <a:ln w="9525">
            <a:noFill/>
            <a:miter lim="800000"/>
            <a:headEnd/>
            <a:tailEnd/>
          </a:ln>
        </p:spPr>
      </p:pic>
      <p:pic>
        <p:nvPicPr>
          <p:cNvPr id="6" name="Picture 9" descr="http://biol1114.okstate.edu/images/Dialysis.jpg"/>
          <p:cNvPicPr>
            <a:picLocks noChangeAspect="1" noChangeArrowheads="1"/>
          </p:cNvPicPr>
          <p:nvPr/>
        </p:nvPicPr>
        <p:blipFill>
          <a:blip r:embed="rId3" cstate="print"/>
          <a:srcRect/>
          <a:stretch>
            <a:fillRect/>
          </a:stretch>
        </p:blipFill>
        <p:spPr bwMode="auto">
          <a:xfrm>
            <a:off x="5791200" y="2103438"/>
            <a:ext cx="2971800" cy="2651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xit" presetSubtype="16" fill="hold" nodeType="clickEffect">
                                  <p:stCondLst>
                                    <p:cond delay="0"/>
                                  </p:stCondLst>
                                  <p:childTnLst>
                                    <p:animEffect transition="out" filter="box(in)">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Passive or Active?</a:t>
            </a:r>
          </a:p>
        </p:txBody>
      </p:sp>
      <p:sp>
        <p:nvSpPr>
          <p:cNvPr id="62467" name="Content Placeholder 2"/>
          <p:cNvSpPr>
            <a:spLocks noGrp="1"/>
          </p:cNvSpPr>
          <p:nvPr>
            <p:ph idx="1"/>
          </p:nvPr>
        </p:nvSpPr>
        <p:spPr/>
        <p:txBody>
          <a:bodyPr/>
          <a:lstStyle/>
          <a:p>
            <a:pPr eaLnBrk="1" hangingPunct="1"/>
            <a:r>
              <a:rPr lang="en-US" b="1" dirty="0" smtClean="0"/>
              <a:t>Passive Transport: </a:t>
            </a:r>
            <a:r>
              <a:rPr lang="en-US" dirty="0" smtClean="0"/>
              <a:t>does </a:t>
            </a:r>
            <a:r>
              <a:rPr lang="en-US" b="1" dirty="0" smtClean="0">
                <a:solidFill>
                  <a:srgbClr val="002060"/>
                </a:solidFill>
              </a:rPr>
              <a:t>not require </a:t>
            </a:r>
            <a:r>
              <a:rPr lang="en-US" dirty="0" smtClean="0"/>
              <a:t>the plant to use </a:t>
            </a:r>
            <a:r>
              <a:rPr lang="en-US" b="1" dirty="0" smtClean="0">
                <a:solidFill>
                  <a:srgbClr val="002060"/>
                </a:solidFill>
              </a:rPr>
              <a:t>energy</a:t>
            </a:r>
            <a:r>
              <a:rPr lang="en-US" dirty="0" smtClean="0"/>
              <a:t>.</a:t>
            </a:r>
          </a:p>
          <a:p>
            <a:pPr lvl="1" eaLnBrk="1" hangingPunct="1"/>
            <a:r>
              <a:rPr lang="en-US" dirty="0" smtClean="0"/>
              <a:t>Happens through </a:t>
            </a:r>
            <a:r>
              <a:rPr lang="en-US" b="1" dirty="0" smtClean="0">
                <a:solidFill>
                  <a:srgbClr val="002060"/>
                </a:solidFill>
              </a:rPr>
              <a:t>diffusion and osmosis</a:t>
            </a:r>
          </a:p>
          <a:p>
            <a:pPr eaLnBrk="1" hangingPunct="1"/>
            <a:endParaRPr lang="en-US" dirty="0" smtClean="0"/>
          </a:p>
          <a:p>
            <a:pPr eaLnBrk="1" hangingPunct="1">
              <a:buFont typeface="Wingdings 2" pitchFamily="18" charset="2"/>
              <a:buNone/>
            </a:pPr>
            <a:endParaRPr lang="en-US" dirty="0" smtClean="0"/>
          </a:p>
        </p:txBody>
      </p:sp>
      <p:pic>
        <p:nvPicPr>
          <p:cNvPr id="62469" name="Picture 5" descr="http://t2.gstatic.com/images?q=tbn:ANd9GcSMXvYd5PRM4dG4GNpAgK4JS8tkcyzx3502ZiWa8FXe-K_G1yWP"/>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3410101"/>
            <a:ext cx="4267200" cy="3447900"/>
          </a:xfrm>
          <a:prstGeom prst="rect">
            <a:avLst/>
          </a:prstGeom>
          <a:noFill/>
        </p:spPr>
      </p:pic>
      <p:pic>
        <p:nvPicPr>
          <p:cNvPr id="62471" name="Picture 7" descr="http://t0.gstatic.com/images?q=tbn:ANd9GcRVuLbvgBGzGqzdmGyQA8-TizAVToDgUUbSrTNYSGdi4iedDQLL"/>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572000" y="2930714"/>
            <a:ext cx="4191000" cy="3927286"/>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152400"/>
            <a:ext cx="7499350" cy="1143000"/>
          </a:xfrm>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Diffusion</a:t>
            </a:r>
          </a:p>
        </p:txBody>
      </p:sp>
      <p:sp>
        <p:nvSpPr>
          <p:cNvPr id="3" name="Content Placeholder 2"/>
          <p:cNvSpPr>
            <a:spLocks noGrp="1"/>
          </p:cNvSpPr>
          <p:nvPr>
            <p:ph idx="1"/>
          </p:nvPr>
        </p:nvSpPr>
        <p:spPr>
          <a:xfrm>
            <a:off x="1435100" y="914400"/>
            <a:ext cx="7499350" cy="5715000"/>
          </a:xfrm>
        </p:spPr>
        <p:txBody>
          <a:bodyPr>
            <a:normAutofit fontScale="92500" lnSpcReduction="10000"/>
          </a:bodyPr>
          <a:lstStyle/>
          <a:p>
            <a:pPr eaLnBrk="1" hangingPunct="1">
              <a:lnSpc>
                <a:spcPct val="90000"/>
              </a:lnSpc>
            </a:pPr>
            <a:r>
              <a:rPr lang="en-US" b="1" dirty="0" smtClean="0">
                <a:solidFill>
                  <a:srgbClr val="002060"/>
                </a:solidFill>
              </a:rPr>
              <a:t>Diffusion: </a:t>
            </a:r>
            <a:r>
              <a:rPr lang="en-US" dirty="0" smtClean="0"/>
              <a:t>is the movement of molecules from an area of </a:t>
            </a:r>
            <a:r>
              <a:rPr lang="en-US" b="1" dirty="0" smtClean="0">
                <a:solidFill>
                  <a:srgbClr val="002060"/>
                </a:solidFill>
              </a:rPr>
              <a:t>high </a:t>
            </a:r>
            <a:r>
              <a:rPr lang="en-US" dirty="0" smtClean="0"/>
              <a:t>concentration to an area of </a:t>
            </a:r>
            <a:r>
              <a:rPr lang="en-US" b="1" dirty="0" smtClean="0">
                <a:solidFill>
                  <a:srgbClr val="002060"/>
                </a:solidFill>
              </a:rPr>
              <a:t>low</a:t>
            </a:r>
            <a:r>
              <a:rPr lang="en-US" dirty="0" smtClean="0"/>
              <a:t> concentration</a:t>
            </a:r>
          </a:p>
          <a:p>
            <a:pPr eaLnBrk="1" hangingPunct="1">
              <a:lnSpc>
                <a:spcPct val="90000"/>
              </a:lnSpc>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buNone/>
            </a:pPr>
            <a:endParaRPr lang="en-US" dirty="0" smtClean="0"/>
          </a:p>
          <a:p>
            <a:pPr eaLnBrk="1" hangingPunct="1">
              <a:lnSpc>
                <a:spcPct val="90000"/>
              </a:lnSpc>
            </a:pPr>
            <a:r>
              <a:rPr lang="en-US" dirty="0" smtClean="0"/>
              <a:t>An evening out or balancing of the concentration of a substance in a solution</a:t>
            </a:r>
          </a:p>
          <a:p>
            <a:pPr eaLnBrk="1" hangingPunct="1">
              <a:lnSpc>
                <a:spcPct val="90000"/>
              </a:lnSpc>
              <a:buNone/>
            </a:pPr>
            <a:r>
              <a:rPr lang="en-US" dirty="0" smtClean="0">
                <a:sym typeface="Wingdings" pitchFamily="2" charset="2"/>
              </a:rPr>
              <a:t></a:t>
            </a:r>
            <a:r>
              <a:rPr lang="en-US" b="1" dirty="0" smtClean="0">
                <a:solidFill>
                  <a:srgbClr val="002060"/>
                </a:solidFill>
                <a:sym typeface="Wingdings" pitchFamily="2" charset="2"/>
              </a:rPr>
              <a:t> Equilibrium</a:t>
            </a:r>
            <a:endParaRPr lang="en-US" b="1" dirty="0" smtClean="0">
              <a:solidFill>
                <a:srgbClr val="002060"/>
              </a:solidFill>
            </a:endParaRPr>
          </a:p>
        </p:txBody>
      </p:sp>
      <p:pic>
        <p:nvPicPr>
          <p:cNvPr id="12290" name="Picture 2" descr="http://www.indiana.edu/~phys215/lecture/lecnotes/lecgraphics/diffusion.gif"/>
          <p:cNvPicPr>
            <a:picLocks noChangeAspect="1" noChangeArrowheads="1" noCrop="1"/>
          </p:cNvPicPr>
          <p:nvPr/>
        </p:nvPicPr>
        <p:blipFill>
          <a:blip r:embed="rId2" cstate="print"/>
          <a:srcRect/>
          <a:stretch>
            <a:fillRect/>
          </a:stretch>
        </p:blipFill>
        <p:spPr bwMode="auto">
          <a:xfrm>
            <a:off x="1143000" y="2124074"/>
            <a:ext cx="7620000" cy="2981326"/>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Osmosis</a:t>
            </a:r>
          </a:p>
        </p:txBody>
      </p:sp>
      <p:sp>
        <p:nvSpPr>
          <p:cNvPr id="64515" name="Content Placeholder 2"/>
          <p:cNvSpPr>
            <a:spLocks noGrp="1"/>
          </p:cNvSpPr>
          <p:nvPr>
            <p:ph idx="1"/>
          </p:nvPr>
        </p:nvSpPr>
        <p:spPr/>
        <p:txBody>
          <a:bodyPr/>
          <a:lstStyle/>
          <a:p>
            <a:pPr eaLnBrk="1" hangingPunct="1"/>
            <a:r>
              <a:rPr lang="en-US" b="1" dirty="0" smtClean="0">
                <a:solidFill>
                  <a:srgbClr val="002060"/>
                </a:solidFill>
              </a:rPr>
              <a:t>Osmosis: water</a:t>
            </a:r>
            <a:r>
              <a:rPr lang="en-US" dirty="0" smtClean="0"/>
              <a:t> is drawn into the cell because the concentration of water inside the cell is great than it is outside the wall.</a:t>
            </a:r>
          </a:p>
          <a:p>
            <a:pPr eaLnBrk="1" hangingPunct="1"/>
            <a:r>
              <a:rPr lang="en-US" dirty="0" smtClean="0"/>
              <a:t>Water moves through a </a:t>
            </a:r>
          </a:p>
          <a:p>
            <a:pPr eaLnBrk="1" hangingPunct="1">
              <a:buNone/>
            </a:pPr>
            <a:r>
              <a:rPr lang="en-US" b="1" dirty="0" smtClean="0">
                <a:solidFill>
                  <a:srgbClr val="002060"/>
                </a:solidFill>
              </a:rPr>
              <a:t>semi permeable membrane.</a:t>
            </a:r>
          </a:p>
        </p:txBody>
      </p:sp>
      <p:pic>
        <p:nvPicPr>
          <p:cNvPr id="64517" name="Picture 5" descr="http://t1.gstatic.com/images?q=tbn:ANd9GcRFrMqwJCohQYzFRg-LQpslHKO8mMPVct4IjGU6mIZcs8JspyhVqQ"/>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886200" y="3864067"/>
            <a:ext cx="4953000" cy="2841533"/>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Compare…</a:t>
            </a:r>
            <a:endParaRPr lang="en-US" dirty="0"/>
          </a:p>
        </p:txBody>
      </p:sp>
      <p:sp>
        <p:nvSpPr>
          <p:cNvPr id="3" name="Content Placeholder 2"/>
          <p:cNvSpPr>
            <a:spLocks noGrp="1"/>
          </p:cNvSpPr>
          <p:nvPr>
            <p:ph idx="1"/>
          </p:nvPr>
        </p:nvSpPr>
        <p:spPr/>
        <p:txBody>
          <a:bodyPr/>
          <a:lstStyle/>
          <a:p>
            <a:r>
              <a:rPr lang="en-US" dirty="0" smtClean="0">
                <a:hlinkClick r:id="rId2"/>
              </a:rPr>
              <a:t>http://highered.mcgraw-hill.com/sites/0072495855/student_view0/chapter2/animation__how_osmosis_works.html</a:t>
            </a:r>
            <a:r>
              <a:rPr lang="en-US" dirty="0" smtClean="0"/>
              <a:t> </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Passive or Active? </a:t>
            </a:r>
          </a:p>
        </p:txBody>
      </p:sp>
      <p:sp>
        <p:nvSpPr>
          <p:cNvPr id="65539" name="Content Placeholder 2"/>
          <p:cNvSpPr>
            <a:spLocks noGrp="1"/>
          </p:cNvSpPr>
          <p:nvPr>
            <p:ph idx="1"/>
          </p:nvPr>
        </p:nvSpPr>
        <p:spPr/>
        <p:txBody>
          <a:bodyPr/>
          <a:lstStyle/>
          <a:p>
            <a:pPr eaLnBrk="1" hangingPunct="1"/>
            <a:r>
              <a:rPr lang="en-US" b="1" dirty="0" smtClean="0"/>
              <a:t>Active Transport: </a:t>
            </a:r>
            <a:r>
              <a:rPr lang="en-US" dirty="0" smtClean="0"/>
              <a:t>Requires the plant to </a:t>
            </a:r>
            <a:r>
              <a:rPr lang="en-US" b="1" dirty="0" smtClean="0">
                <a:solidFill>
                  <a:srgbClr val="002060"/>
                </a:solidFill>
              </a:rPr>
              <a:t>use energy </a:t>
            </a:r>
            <a:r>
              <a:rPr lang="en-US" dirty="0" smtClean="0"/>
              <a:t>to move molecules of nutrients in the direction </a:t>
            </a:r>
            <a:r>
              <a:rPr lang="en-US" b="1" dirty="0" smtClean="0">
                <a:solidFill>
                  <a:srgbClr val="002060"/>
                </a:solidFill>
              </a:rPr>
              <a:t>opposite</a:t>
            </a:r>
            <a:r>
              <a:rPr lang="en-US" dirty="0" smtClean="0"/>
              <a:t> to </a:t>
            </a:r>
            <a:r>
              <a:rPr lang="en-US" b="1" dirty="0" smtClean="0">
                <a:solidFill>
                  <a:srgbClr val="002060"/>
                </a:solidFill>
              </a:rPr>
              <a:t>diffusion</a:t>
            </a:r>
          </a:p>
          <a:p>
            <a:pPr eaLnBrk="1" hangingPunct="1"/>
            <a:endParaRPr lang="en-US" dirty="0" smtClean="0"/>
          </a:p>
        </p:txBody>
      </p:sp>
      <p:pic>
        <p:nvPicPr>
          <p:cNvPr id="65541" name="Picture 5" descr="http://t0.gstatic.com/images?q=tbn:ANd9GcSJRbbuLBG2HkjRaoArDGd08_sCqO26Eic2VOn-7XZd-39x4IW49A"/>
          <p:cNvPicPr>
            <a:picLocks noChangeAspect="1" noChangeArrowheads="1"/>
          </p:cNvPicPr>
          <p:nvPr/>
        </p:nvPicPr>
        <p:blipFill>
          <a:blip r:embed="rId2" cstate="print"/>
          <a:srcRect/>
          <a:stretch>
            <a:fillRect/>
          </a:stretch>
        </p:blipFill>
        <p:spPr bwMode="auto">
          <a:xfrm>
            <a:off x="3505200" y="2968688"/>
            <a:ext cx="4800600" cy="3889312"/>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143000" y="-228600"/>
            <a:ext cx="7497763" cy="1143000"/>
          </a:xfrm>
        </p:spPr>
        <p:txBody>
          <a:bodyPr/>
          <a:lstStyle/>
          <a:p>
            <a:pPr eaLnBrk="1" fontAlgn="auto" hangingPunct="1">
              <a:spcAft>
                <a:spcPts val="0"/>
              </a:spcAft>
              <a:defRPr/>
            </a:pPr>
            <a:r>
              <a:rPr lang="en-US" dirty="0" smtClean="0">
                <a:solidFill>
                  <a:schemeClr val="tx2">
                    <a:satMod val="130000"/>
                  </a:schemeClr>
                </a:solidFill>
                <a:ea typeface="+mj-ea"/>
                <a:cs typeface="+mj-cs"/>
              </a:rPr>
              <a:t>Humans &amp; Animals</a:t>
            </a:r>
          </a:p>
        </p:txBody>
      </p:sp>
      <p:sp>
        <p:nvSpPr>
          <p:cNvPr id="3" name="Content Placeholder 2"/>
          <p:cNvSpPr>
            <a:spLocks noGrp="1"/>
          </p:cNvSpPr>
          <p:nvPr>
            <p:ph idx="1"/>
          </p:nvPr>
        </p:nvSpPr>
        <p:spPr>
          <a:xfrm>
            <a:off x="838200" y="685800"/>
            <a:ext cx="8686800" cy="3962400"/>
          </a:xfrm>
        </p:spPr>
        <p:txBody>
          <a:bodyPr/>
          <a:lstStyle/>
          <a:p>
            <a:pPr eaLnBrk="1" hangingPunct="1"/>
            <a:r>
              <a:rPr lang="en-US" dirty="0" smtClean="0"/>
              <a:t>obtain nutrients from food by</a:t>
            </a:r>
          </a:p>
          <a:p>
            <a:pPr lvl="1" eaLnBrk="1" hangingPunct="1"/>
            <a:r>
              <a:rPr lang="en-US" b="1" dirty="0" smtClean="0">
                <a:solidFill>
                  <a:srgbClr val="002060"/>
                </a:solidFill>
              </a:rPr>
              <a:t>Ingestion</a:t>
            </a:r>
            <a:r>
              <a:rPr lang="en-US" dirty="0" smtClean="0"/>
              <a:t> – food is taken into the body</a:t>
            </a:r>
          </a:p>
          <a:p>
            <a:pPr lvl="1" eaLnBrk="1" hangingPunct="1"/>
            <a:r>
              <a:rPr lang="en-US" b="1" dirty="0" smtClean="0">
                <a:solidFill>
                  <a:srgbClr val="002060"/>
                </a:solidFill>
              </a:rPr>
              <a:t>Digestion</a:t>
            </a:r>
            <a:r>
              <a:rPr lang="en-US" dirty="0" smtClean="0"/>
              <a:t> – </a:t>
            </a:r>
            <a:r>
              <a:rPr lang="en-US" b="1" dirty="0" smtClean="0">
                <a:solidFill>
                  <a:srgbClr val="002060"/>
                </a:solidFill>
              </a:rPr>
              <a:t>chemical bonds are broken </a:t>
            </a:r>
            <a:r>
              <a:rPr lang="en-US" dirty="0" smtClean="0"/>
              <a:t>(hydrolysis)</a:t>
            </a:r>
          </a:p>
          <a:p>
            <a:pPr lvl="2" eaLnBrk="1" hangingPunct="1"/>
            <a:r>
              <a:rPr lang="en-US" dirty="0" smtClean="0"/>
              <a:t>Mechanical </a:t>
            </a:r>
            <a:r>
              <a:rPr lang="en-US" dirty="0" smtClean="0">
                <a:sym typeface="Wingdings" pitchFamily="2" charset="2"/>
              </a:rPr>
              <a:t> </a:t>
            </a:r>
            <a:r>
              <a:rPr lang="en-US" b="1" dirty="0" smtClean="0">
                <a:solidFill>
                  <a:srgbClr val="002060"/>
                </a:solidFill>
                <a:sym typeface="Wingdings" pitchFamily="2" charset="2"/>
              </a:rPr>
              <a:t>Chewing Food</a:t>
            </a:r>
            <a:endParaRPr lang="en-US" b="1" dirty="0" smtClean="0">
              <a:solidFill>
                <a:srgbClr val="002060"/>
              </a:solidFill>
            </a:endParaRPr>
          </a:p>
          <a:p>
            <a:pPr lvl="2" eaLnBrk="1" hangingPunct="1"/>
            <a:r>
              <a:rPr lang="en-US" dirty="0" smtClean="0"/>
              <a:t>Chemical</a:t>
            </a:r>
            <a:r>
              <a:rPr lang="en-US" dirty="0" smtClean="0">
                <a:sym typeface="Wingdings" pitchFamily="2" charset="2"/>
              </a:rPr>
              <a:t> </a:t>
            </a:r>
            <a:r>
              <a:rPr lang="en-US" b="1" dirty="0" smtClean="0">
                <a:solidFill>
                  <a:srgbClr val="002060"/>
                </a:solidFill>
                <a:sym typeface="Wingdings" pitchFamily="2" charset="2"/>
              </a:rPr>
              <a:t>Enzymes</a:t>
            </a:r>
            <a:endParaRPr lang="en-US" b="1" dirty="0" smtClean="0">
              <a:solidFill>
                <a:srgbClr val="002060"/>
              </a:solidFill>
            </a:endParaRPr>
          </a:p>
          <a:p>
            <a:pPr lvl="1" eaLnBrk="1" hangingPunct="1"/>
            <a:r>
              <a:rPr lang="en-US" dirty="0" smtClean="0"/>
              <a:t>Absorption - </a:t>
            </a:r>
            <a:r>
              <a:rPr lang="en-US" b="1" dirty="0" smtClean="0">
                <a:solidFill>
                  <a:srgbClr val="002060"/>
                </a:solidFill>
              </a:rPr>
              <a:t>nutrients</a:t>
            </a:r>
            <a:r>
              <a:rPr lang="en-US" dirty="0" smtClean="0"/>
              <a:t> are moved into the body</a:t>
            </a:r>
          </a:p>
          <a:p>
            <a:pPr lvl="1" eaLnBrk="1" hangingPunct="1"/>
            <a:r>
              <a:rPr lang="en-US" dirty="0" smtClean="0"/>
              <a:t>Egestion - </a:t>
            </a:r>
            <a:r>
              <a:rPr lang="en-US" b="1" dirty="0" smtClean="0">
                <a:solidFill>
                  <a:srgbClr val="002060"/>
                </a:solidFill>
              </a:rPr>
              <a:t>indigestible</a:t>
            </a:r>
            <a:r>
              <a:rPr lang="en-US" dirty="0" smtClean="0"/>
              <a:t> material removed from the body</a:t>
            </a:r>
          </a:p>
        </p:txBody>
      </p:sp>
      <p:pic>
        <p:nvPicPr>
          <p:cNvPr id="66564" name="Picture 5"/>
          <p:cNvPicPr>
            <a:picLocks noChangeAspect="1" noChangeArrowheads="1"/>
          </p:cNvPicPr>
          <p:nvPr/>
        </p:nvPicPr>
        <p:blipFill>
          <a:blip r:embed="rId2" cstate="print"/>
          <a:srcRect/>
          <a:stretch>
            <a:fillRect/>
          </a:stretch>
        </p:blipFill>
        <p:spPr bwMode="auto">
          <a:xfrm>
            <a:off x="5715000" y="4953000"/>
            <a:ext cx="2744788" cy="1762125"/>
          </a:xfrm>
          <a:prstGeom prst="rect">
            <a:avLst/>
          </a:prstGeom>
          <a:noFill/>
          <a:ln w="9525">
            <a:noFill/>
            <a:miter lim="800000"/>
            <a:headEnd/>
            <a:tailEnd/>
          </a:ln>
        </p:spPr>
      </p:pic>
      <p:pic>
        <p:nvPicPr>
          <p:cNvPr id="66565" name="Picture 5"/>
          <p:cNvPicPr>
            <a:picLocks noChangeAspect="1" noChangeArrowheads="1"/>
          </p:cNvPicPr>
          <p:nvPr/>
        </p:nvPicPr>
        <p:blipFill>
          <a:blip r:embed="rId3" cstate="print"/>
          <a:srcRect/>
          <a:stretch>
            <a:fillRect/>
          </a:stretch>
        </p:blipFill>
        <p:spPr bwMode="auto">
          <a:xfrm>
            <a:off x="2895600" y="4724400"/>
            <a:ext cx="2400300" cy="1800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Hydrolysis</a:t>
            </a:r>
          </a:p>
        </p:txBody>
      </p:sp>
      <p:sp>
        <p:nvSpPr>
          <p:cNvPr id="67587" name="Content Placeholder 2"/>
          <p:cNvSpPr>
            <a:spLocks noGrp="1"/>
          </p:cNvSpPr>
          <p:nvPr>
            <p:ph idx="1"/>
          </p:nvPr>
        </p:nvSpPr>
        <p:spPr/>
        <p:txBody>
          <a:bodyPr/>
          <a:lstStyle/>
          <a:p>
            <a:pPr eaLnBrk="1" hangingPunct="1"/>
            <a:r>
              <a:rPr lang="en-US" dirty="0" smtClean="0"/>
              <a:t>Hydrolysis is the </a:t>
            </a:r>
            <a:r>
              <a:rPr lang="en-US" b="1" dirty="0" smtClean="0">
                <a:solidFill>
                  <a:srgbClr val="002060"/>
                </a:solidFill>
              </a:rPr>
              <a:t>breakdown</a:t>
            </a:r>
            <a:r>
              <a:rPr lang="en-US" dirty="0" smtClean="0"/>
              <a:t> or </a:t>
            </a:r>
            <a:r>
              <a:rPr lang="en-US" b="1" dirty="0" smtClean="0">
                <a:solidFill>
                  <a:srgbClr val="002060"/>
                </a:solidFill>
              </a:rPr>
              <a:t>digestion</a:t>
            </a:r>
            <a:r>
              <a:rPr lang="en-US" dirty="0" smtClean="0"/>
              <a:t> of large organic molecules</a:t>
            </a:r>
          </a:p>
          <a:p>
            <a:pPr lvl="1" eaLnBrk="1" hangingPunct="1"/>
            <a:r>
              <a:rPr lang="en-US" dirty="0" smtClean="0"/>
              <a:t>Hydro= </a:t>
            </a:r>
            <a:r>
              <a:rPr lang="en-US" b="1" dirty="0" smtClean="0">
                <a:solidFill>
                  <a:srgbClr val="002060"/>
                </a:solidFill>
              </a:rPr>
              <a:t>Water</a:t>
            </a:r>
          </a:p>
          <a:p>
            <a:pPr lvl="1" eaLnBrk="1" hangingPunct="1"/>
            <a:r>
              <a:rPr lang="en-US" dirty="0" smtClean="0"/>
              <a:t>Lysis= </a:t>
            </a:r>
            <a:r>
              <a:rPr lang="en-US" b="1" dirty="0" smtClean="0">
                <a:solidFill>
                  <a:srgbClr val="002060"/>
                </a:solidFill>
              </a:rPr>
              <a:t>breakdown</a:t>
            </a:r>
          </a:p>
          <a:p>
            <a:pPr eaLnBrk="1" hangingPunct="1">
              <a:buFont typeface="Wingdings 2" pitchFamily="18" charset="2"/>
              <a:buNone/>
            </a:pPr>
            <a:r>
              <a:rPr lang="en-US" dirty="0" smtClean="0"/>
              <a:t>Let’s breakdown Hydrolysis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2400"/>
            <a:ext cx="7497763" cy="990600"/>
          </a:xfrm>
        </p:spPr>
        <p:txBody>
          <a:bodyPr>
            <a:normAutofit/>
          </a:bodyPr>
          <a:lstStyle/>
          <a:p>
            <a:pPr eaLnBrk="1" hangingPunct="1">
              <a:lnSpc>
                <a:spcPct val="80000"/>
              </a:lnSpc>
              <a:buNone/>
            </a:pPr>
            <a:r>
              <a:rPr lang="en-US" sz="2200" dirty="0" smtClean="0"/>
              <a:t> Where did it go? And how did it get there? </a:t>
            </a:r>
          </a:p>
          <a:p>
            <a:pPr eaLnBrk="1" hangingPunct="1">
              <a:lnSpc>
                <a:spcPct val="80000"/>
              </a:lnSpc>
              <a:buNone/>
            </a:pPr>
            <a:r>
              <a:rPr lang="en-US" sz="2200" dirty="0" smtClean="0"/>
              <a:t>label mechanical and chemical breakdown</a:t>
            </a:r>
          </a:p>
        </p:txBody>
      </p:sp>
      <p:sp>
        <p:nvSpPr>
          <p:cNvPr id="68611" name="TextBox 3"/>
          <p:cNvSpPr txBox="1">
            <a:spLocks noChangeArrowheads="1"/>
          </p:cNvSpPr>
          <p:nvPr/>
        </p:nvSpPr>
        <p:spPr bwMode="auto">
          <a:xfrm>
            <a:off x="1752600" y="6096000"/>
            <a:ext cx="6335713" cy="369888"/>
          </a:xfrm>
          <a:prstGeom prst="rect">
            <a:avLst/>
          </a:prstGeom>
          <a:noFill/>
          <a:ln w="9525">
            <a:noFill/>
            <a:miter lim="800000"/>
            <a:headEnd/>
            <a:tailEnd/>
          </a:ln>
        </p:spPr>
        <p:txBody>
          <a:bodyPr>
            <a:spAutoFit/>
          </a:bodyPr>
          <a:lstStyle/>
          <a:p>
            <a:r>
              <a:rPr lang="en-US" dirty="0">
                <a:latin typeface="Gill Sans MT" pitchFamily="34" charset="0"/>
                <a:hlinkClick r:id="rId2"/>
              </a:rPr>
              <a:t>http://</a:t>
            </a:r>
            <a:r>
              <a:rPr lang="en-US" dirty="0" smtClean="0">
                <a:latin typeface="Gill Sans MT" pitchFamily="34" charset="0"/>
                <a:hlinkClick r:id="rId2"/>
              </a:rPr>
              <a:t>www.youtube.com/watch?v=A7jKCfx-0Mo</a:t>
            </a:r>
            <a:r>
              <a:rPr lang="en-US" dirty="0" smtClean="0">
                <a:latin typeface="Gill Sans MT" pitchFamily="34" charset="0"/>
              </a:rPr>
              <a:t> </a:t>
            </a:r>
            <a:endParaRPr lang="en-US" dirty="0">
              <a:latin typeface="Gill Sans MT" pitchFamily="34" charset="0"/>
            </a:endParaRPr>
          </a:p>
        </p:txBody>
      </p:sp>
      <p:pic>
        <p:nvPicPr>
          <p:cNvPr id="68613" name="Picture 5" descr="http://t3.gstatic.com/images?q=tbn:ANd9GcSfilGKx1tLs8RP8_5MvR0b_sblEVba6MPEj1yQJmDRJ7MgPzs8"/>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533400" y="914400"/>
            <a:ext cx="4122715" cy="4419600"/>
          </a:xfrm>
          <a:prstGeom prst="rect">
            <a:avLst/>
          </a:prstGeom>
          <a:noFill/>
        </p:spPr>
      </p:pic>
      <p:pic>
        <p:nvPicPr>
          <p:cNvPr id="68615" name="Picture 7" descr="http://t0.gstatic.com/images?q=tbn:ANd9GcSlhxw_AtKZPJUf1v-soWXQFaMFC5K8YQDpDTwTbend6wOQqIKBDA"/>
          <p:cNvPicPr>
            <a:picLocks noChangeAspect="1" noChangeArrowheads="1"/>
          </p:cNvPicPr>
          <p:nvPr/>
        </p:nvPicPr>
        <p:blipFill>
          <a:blip r:embed="rId4" cstate="print"/>
          <a:srcRect/>
          <a:stretch>
            <a:fillRect/>
          </a:stretch>
        </p:blipFill>
        <p:spPr bwMode="auto">
          <a:xfrm>
            <a:off x="4648200" y="838200"/>
            <a:ext cx="4267200" cy="47244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Substrate</a:t>
            </a:r>
          </a:p>
        </p:txBody>
      </p:sp>
      <p:sp>
        <p:nvSpPr>
          <p:cNvPr id="69635" name="Content Placeholder 2"/>
          <p:cNvSpPr>
            <a:spLocks noGrp="1"/>
          </p:cNvSpPr>
          <p:nvPr>
            <p:ph idx="1"/>
          </p:nvPr>
        </p:nvSpPr>
        <p:spPr/>
        <p:txBody>
          <a:bodyPr/>
          <a:lstStyle/>
          <a:p>
            <a:pPr eaLnBrk="1" hangingPunct="1"/>
            <a:r>
              <a:rPr lang="en-US" dirty="0" smtClean="0"/>
              <a:t>A substrate is the material on which an organisms </a:t>
            </a:r>
            <a:r>
              <a:rPr lang="en-US" b="1" dirty="0" smtClean="0">
                <a:solidFill>
                  <a:srgbClr val="002060"/>
                </a:solidFill>
              </a:rPr>
              <a:t>moves or lives</a:t>
            </a:r>
          </a:p>
        </p:txBody>
      </p:sp>
      <p:pic>
        <p:nvPicPr>
          <p:cNvPr id="69637" name="Picture 5" descr="http://t1.gstatic.com/images?q=tbn:ANd9GcSB-_b4txwhDq7OOpC50FkKC5Pnd1ZMlcr3r32Jr6bA5Nao6H_YGw"/>
          <p:cNvPicPr>
            <a:picLocks noChangeAspect="1" noChangeArrowheads="1"/>
          </p:cNvPicPr>
          <p:nvPr/>
        </p:nvPicPr>
        <p:blipFill>
          <a:blip r:embed="rId2" cstate="print"/>
          <a:srcRect/>
          <a:stretch>
            <a:fillRect/>
          </a:stretch>
        </p:blipFill>
        <p:spPr bwMode="auto">
          <a:xfrm>
            <a:off x="381000" y="2842549"/>
            <a:ext cx="3962400" cy="3561145"/>
          </a:xfrm>
          <a:prstGeom prst="rect">
            <a:avLst/>
          </a:prstGeom>
          <a:ln>
            <a:noFill/>
          </a:ln>
          <a:effectLst>
            <a:softEdge rad="112500"/>
          </a:effectLst>
        </p:spPr>
      </p:pic>
      <p:pic>
        <p:nvPicPr>
          <p:cNvPr id="69639" name="Picture 7" descr="http://t0.gstatic.com/images?q=tbn:ANd9GcSjRenCF0iLfEbB1paVc7mtyrWmFNqO-Fg7EhZlX9uLT0PmH5O7"/>
          <p:cNvPicPr>
            <a:picLocks noChangeAspect="1" noChangeArrowheads="1"/>
          </p:cNvPicPr>
          <p:nvPr/>
        </p:nvPicPr>
        <p:blipFill>
          <a:blip r:embed="rId3" cstate="print"/>
          <a:srcRect/>
          <a:stretch>
            <a:fillRect/>
          </a:stretch>
        </p:blipFill>
        <p:spPr bwMode="auto">
          <a:xfrm>
            <a:off x="4724400" y="3810000"/>
            <a:ext cx="4107981" cy="273367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Review…</a:t>
            </a:r>
            <a:endParaRPr lang="en-US" dirty="0"/>
          </a:p>
        </p:txBody>
      </p:sp>
      <p:sp>
        <p:nvSpPr>
          <p:cNvPr id="3" name="Content Placeholder 2"/>
          <p:cNvSpPr>
            <a:spLocks noGrp="1"/>
          </p:cNvSpPr>
          <p:nvPr>
            <p:ph idx="1"/>
          </p:nvPr>
        </p:nvSpPr>
        <p:spPr/>
        <p:txBody>
          <a:bodyPr/>
          <a:lstStyle/>
          <a:p>
            <a:r>
              <a:rPr lang="en-US" dirty="0" smtClean="0"/>
              <a:t>- </a:t>
            </a:r>
            <a:r>
              <a:rPr lang="en-US" b="1" dirty="0" smtClean="0">
                <a:solidFill>
                  <a:srgbClr val="0070C0"/>
                </a:solidFill>
              </a:rPr>
              <a:t>Abiotic factors </a:t>
            </a:r>
            <a:r>
              <a:rPr lang="en-US" dirty="0" smtClean="0"/>
              <a:t>- water temperature, rate of flow (turbulence), obstacles in the water, wind, amount of photosynthesis by water plants</a:t>
            </a:r>
          </a:p>
          <a:p>
            <a:pPr>
              <a:buNone/>
            </a:pPr>
            <a:r>
              <a:rPr lang="en-US" dirty="0" smtClean="0">
                <a:sym typeface="Wingdings" pitchFamily="2" charset="2"/>
              </a:rPr>
              <a:t> </a:t>
            </a:r>
            <a:r>
              <a:rPr lang="en-US" b="1" dirty="0" smtClean="0">
                <a:solidFill>
                  <a:srgbClr val="0070C0"/>
                </a:solidFill>
                <a:sym typeface="Wingdings" pitchFamily="2" charset="2"/>
              </a:rPr>
              <a:t>Non-living</a:t>
            </a:r>
            <a:endParaRPr lang="en-US" b="1" dirty="0" smtClean="0">
              <a:solidFill>
                <a:srgbClr val="0070C0"/>
              </a:solidFill>
            </a:endParaRPr>
          </a:p>
          <a:p>
            <a:pPr>
              <a:buNone/>
            </a:pPr>
            <a:r>
              <a:rPr lang="en-US" dirty="0" smtClean="0"/>
              <a:t/>
            </a:r>
            <a:br>
              <a:rPr lang="en-US" dirty="0" smtClean="0"/>
            </a:br>
            <a:r>
              <a:rPr lang="en-US" dirty="0" smtClean="0"/>
              <a:t>- </a:t>
            </a:r>
            <a:r>
              <a:rPr lang="en-US" b="1" dirty="0" smtClean="0">
                <a:solidFill>
                  <a:srgbClr val="0070C0"/>
                </a:solidFill>
              </a:rPr>
              <a:t>Biotic factors </a:t>
            </a:r>
            <a:r>
              <a:rPr lang="en-US" dirty="0" smtClean="0"/>
              <a:t>- number of organisms using oxygen </a:t>
            </a:r>
          </a:p>
          <a:p>
            <a:pPr>
              <a:buNone/>
            </a:pPr>
            <a:r>
              <a:rPr lang="en-US" dirty="0" smtClean="0">
                <a:sym typeface="Wingdings" pitchFamily="2" charset="2"/>
              </a:rPr>
              <a:t> </a:t>
            </a:r>
            <a:r>
              <a:rPr lang="en-US" b="1" dirty="0" smtClean="0">
                <a:solidFill>
                  <a:srgbClr val="0070C0"/>
                </a:solidFill>
                <a:sym typeface="Wingdings" pitchFamily="2" charset="2"/>
              </a:rPr>
              <a:t>Living</a:t>
            </a:r>
            <a:endParaRPr lang="en-US" b="1" dirty="0" smtClean="0">
              <a:solidFill>
                <a:srgbClr val="0070C0"/>
              </a:solidFill>
            </a:endParaRP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 on Reviewing</a:t>
            </a:r>
            <a:endParaRPr lang="en-US" dirty="0"/>
          </a:p>
        </p:txBody>
      </p:sp>
      <p:sp>
        <p:nvSpPr>
          <p:cNvPr id="3" name="Content Placeholder 2"/>
          <p:cNvSpPr>
            <a:spLocks noGrp="1"/>
          </p:cNvSpPr>
          <p:nvPr>
            <p:ph idx="1"/>
          </p:nvPr>
        </p:nvSpPr>
        <p:spPr/>
        <p:txBody>
          <a:bodyPr/>
          <a:lstStyle/>
          <a:p>
            <a:r>
              <a:rPr lang="en-US" b="1" dirty="0" smtClean="0">
                <a:solidFill>
                  <a:srgbClr val="0070C0"/>
                </a:solidFill>
              </a:rPr>
              <a:t>Toxicity: </a:t>
            </a:r>
            <a:r>
              <a:rPr lang="en-US" dirty="0" smtClean="0"/>
              <a:t>describes how </a:t>
            </a:r>
            <a:r>
              <a:rPr lang="en-US" b="1" dirty="0" smtClean="0">
                <a:solidFill>
                  <a:srgbClr val="0070C0"/>
                </a:solidFill>
              </a:rPr>
              <a:t>poisonous</a:t>
            </a:r>
            <a:r>
              <a:rPr lang="en-US" dirty="0" smtClean="0"/>
              <a:t> a substance is</a:t>
            </a:r>
            <a:endParaRPr lang="en-US" dirty="0"/>
          </a:p>
        </p:txBody>
      </p:sp>
      <p:pic>
        <p:nvPicPr>
          <p:cNvPr id="90114" name="Picture 2" descr="http://t3.gstatic.com/images?q=tbn:ANd9GcSdrSDUPNWPbjiqY-S9Fs5dIeG31nj_RGs40SVuPCzCiVnRLGfJ9Q"/>
          <p:cNvPicPr>
            <a:picLocks noChangeAspect="1" noChangeArrowheads="1"/>
          </p:cNvPicPr>
          <p:nvPr/>
        </p:nvPicPr>
        <p:blipFill>
          <a:blip r:embed="rId2" cstate="print"/>
          <a:srcRect/>
          <a:stretch>
            <a:fillRect/>
          </a:stretch>
        </p:blipFill>
        <p:spPr bwMode="auto">
          <a:xfrm>
            <a:off x="1981200" y="2590800"/>
            <a:ext cx="6172200" cy="39663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862201">
            <a:off x="798376" y="2353901"/>
            <a:ext cx="7499350" cy="1143000"/>
          </a:xfrm>
        </p:spPr>
        <p:txBody>
          <a:bodyPr>
            <a:noAutofit/>
          </a:bodyPr>
          <a:lstStyle/>
          <a:p>
            <a:pPr algn="ctr"/>
            <a:r>
              <a:rPr lang="en-CA" sz="5400" dirty="0" smtClean="0">
                <a:latin typeface="Algerian" pitchFamily="82" charset="0"/>
              </a:rPr>
              <a:t>Monitoring Quantity of Chemicals in the Environment </a:t>
            </a:r>
            <a:endParaRPr lang="en-CA" sz="5400" dirty="0">
              <a:latin typeface="Algerian" pitchFamily="82" charset="0"/>
            </a:endParaRPr>
          </a:p>
        </p:txBody>
      </p:sp>
    </p:spTree>
    <p:extLst>
      <p:ext uri="{BB962C8B-B14F-4D97-AF65-F5344CB8AC3E}">
        <p14:creationId xmlns:p14="http://schemas.microsoft.com/office/powerpoint/2010/main" val="2547194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499350" cy="1143000"/>
          </a:xfrm>
        </p:spPr>
        <p:txBody>
          <a:bodyPr/>
          <a:lstStyle/>
          <a:p>
            <a:pPr algn="ctr"/>
            <a:r>
              <a:rPr lang="en-US" dirty="0" smtClean="0"/>
              <a:t>Monitoring Chemicals</a:t>
            </a:r>
            <a:endParaRPr lang="en-US" dirty="0"/>
          </a:p>
        </p:txBody>
      </p:sp>
      <p:pic>
        <p:nvPicPr>
          <p:cNvPr id="73730" name="Picture 2" descr="http://t2.gstatic.com/images?q=tbn:ANd9GcRPOPPiH0OwJlduXwtl-eZTsWpXQeG5G2QccJaHU0R2kaJhh1B8"/>
          <p:cNvPicPr>
            <a:picLocks noChangeAspect="1" noChangeArrowheads="1"/>
          </p:cNvPicPr>
          <p:nvPr/>
        </p:nvPicPr>
        <p:blipFill>
          <a:blip r:embed="rId2" cstate="print"/>
          <a:srcRect/>
          <a:stretch>
            <a:fillRect/>
          </a:stretch>
        </p:blipFill>
        <p:spPr bwMode="auto">
          <a:xfrm>
            <a:off x="1371600" y="1335072"/>
            <a:ext cx="7315200" cy="5370528"/>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Water Quality</a:t>
            </a:r>
            <a:endParaRPr lang="en-US" dirty="0"/>
          </a:p>
        </p:txBody>
      </p:sp>
      <p:pic>
        <p:nvPicPr>
          <p:cNvPr id="74754" name="Picture 2" descr="http://t2.gstatic.com/images?q=tbn:ANd9GcTL4seFzx_lIKEfn_eZKHLGrqKGzjH_MJ0_xxo-nnkSbS-RKatL0Q"/>
          <p:cNvPicPr>
            <a:picLocks noChangeAspect="1" noChangeArrowheads="1"/>
          </p:cNvPicPr>
          <p:nvPr/>
        </p:nvPicPr>
        <p:blipFill>
          <a:blip r:embed="rId2" cstate="print"/>
          <a:srcRect/>
          <a:stretch>
            <a:fillRect/>
          </a:stretch>
        </p:blipFill>
        <p:spPr bwMode="auto">
          <a:xfrm>
            <a:off x="609600" y="1295400"/>
            <a:ext cx="4909538" cy="4953000"/>
          </a:xfrm>
          <a:prstGeom prst="rect">
            <a:avLst/>
          </a:prstGeom>
          <a:ln>
            <a:noFill/>
          </a:ln>
          <a:effectLst>
            <a:softEdge rad="112500"/>
          </a:effectLst>
        </p:spPr>
      </p:pic>
      <p:pic>
        <p:nvPicPr>
          <p:cNvPr id="74756" name="Picture 4" descr="http://t1.gstatic.com/images?q=tbn:ANd9GcRubBBJ3gHSIWCFhC-nxN2MU5azw_YVCzAPSyAkO-LzO-Fk03l7"/>
          <p:cNvPicPr>
            <a:picLocks noChangeAspect="1" noChangeArrowheads="1"/>
          </p:cNvPicPr>
          <p:nvPr/>
        </p:nvPicPr>
        <p:blipFill>
          <a:blip r:embed="rId3" cstate="print"/>
          <a:srcRect/>
          <a:stretch>
            <a:fillRect/>
          </a:stretch>
        </p:blipFill>
        <p:spPr bwMode="auto">
          <a:xfrm>
            <a:off x="5562600" y="1600200"/>
            <a:ext cx="3352800" cy="5029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Quality</a:t>
            </a:r>
            <a:endParaRPr lang="en-US" dirty="0"/>
          </a:p>
        </p:txBody>
      </p:sp>
      <p:sp>
        <p:nvSpPr>
          <p:cNvPr id="3" name="Content Placeholder 2"/>
          <p:cNvSpPr>
            <a:spLocks noGrp="1"/>
          </p:cNvSpPr>
          <p:nvPr>
            <p:ph idx="1"/>
          </p:nvPr>
        </p:nvSpPr>
        <p:spPr/>
        <p:txBody>
          <a:bodyPr/>
          <a:lstStyle/>
          <a:p>
            <a:r>
              <a:rPr lang="en-US" dirty="0" smtClean="0"/>
              <a:t>Water quality is determined according to what the water is used for.</a:t>
            </a:r>
          </a:p>
          <a:p>
            <a:r>
              <a:rPr lang="en-US" dirty="0" smtClean="0"/>
              <a:t>Both Provincial and Federal Government guidelines for water quality in </a:t>
            </a:r>
            <a:r>
              <a:rPr lang="en-US" b="1" dirty="0" smtClean="0">
                <a:solidFill>
                  <a:srgbClr val="0070C0"/>
                </a:solidFill>
              </a:rPr>
              <a:t>five categories of water use:</a:t>
            </a:r>
          </a:p>
          <a:p>
            <a:pPr lvl="1"/>
            <a:r>
              <a:rPr lang="en-US" dirty="0" smtClean="0"/>
              <a:t>1) </a:t>
            </a:r>
            <a:r>
              <a:rPr lang="en-US" b="1" dirty="0" smtClean="0">
                <a:solidFill>
                  <a:srgbClr val="0070C0"/>
                </a:solidFill>
              </a:rPr>
              <a:t>Human drinking water</a:t>
            </a:r>
          </a:p>
          <a:p>
            <a:pPr lvl="1"/>
            <a:r>
              <a:rPr lang="en-US" b="1" dirty="0" smtClean="0">
                <a:solidFill>
                  <a:srgbClr val="0070C0"/>
                </a:solidFill>
              </a:rPr>
              <a:t>2) Recreation</a:t>
            </a:r>
          </a:p>
          <a:p>
            <a:pPr lvl="1"/>
            <a:r>
              <a:rPr lang="en-US" b="1" dirty="0" smtClean="0">
                <a:solidFill>
                  <a:srgbClr val="0070C0"/>
                </a:solidFill>
              </a:rPr>
              <a:t>3) Livestock drinking water</a:t>
            </a:r>
          </a:p>
          <a:p>
            <a:pPr lvl="1"/>
            <a:r>
              <a:rPr lang="en-US" b="1" dirty="0" smtClean="0">
                <a:solidFill>
                  <a:srgbClr val="0070C0"/>
                </a:solidFill>
              </a:rPr>
              <a:t>4) Irrigation</a:t>
            </a:r>
          </a:p>
          <a:p>
            <a:pPr lvl="1"/>
            <a:r>
              <a:rPr lang="en-US" b="1" dirty="0" smtClean="0">
                <a:solidFill>
                  <a:srgbClr val="0070C0"/>
                </a:solidFill>
              </a:rPr>
              <a:t>5) protection of aquatic life</a:t>
            </a:r>
            <a:endParaRPr lang="en-US" b="1" dirty="0">
              <a:solidFill>
                <a:srgbClr val="0070C0"/>
              </a:solidFill>
            </a:endParaRPr>
          </a:p>
        </p:txBody>
      </p:sp>
      <p:pic>
        <p:nvPicPr>
          <p:cNvPr id="75778" name="Picture 2" descr="http://t1.gstatic.com/images?q=tbn:ANd9GcR-JA-qyJjk_BXvdKfwDYZ8agXjdHnecloEBAchXYsgs_NU9SCM"/>
          <p:cNvPicPr>
            <a:picLocks noChangeAspect="1" noChangeArrowheads="1"/>
          </p:cNvPicPr>
          <p:nvPr/>
        </p:nvPicPr>
        <p:blipFill>
          <a:blip r:embed="rId2" cstate="print"/>
          <a:srcRect/>
          <a:stretch>
            <a:fillRect/>
          </a:stretch>
        </p:blipFill>
        <p:spPr bwMode="auto">
          <a:xfrm>
            <a:off x="7086600" y="0"/>
            <a:ext cx="1571625" cy="1621406"/>
          </a:xfrm>
          <a:prstGeom prst="rect">
            <a:avLst/>
          </a:prstGeom>
          <a:ln>
            <a:noFill/>
          </a:ln>
          <a:effectLst>
            <a:softEdge rad="112500"/>
          </a:effectLst>
        </p:spPr>
      </p:pic>
      <p:pic>
        <p:nvPicPr>
          <p:cNvPr id="75780" name="Picture 4" descr="http://t1.gstatic.com/images?q=tbn:ANd9GcQySMe_3XllPlU74XmuXQj7IfBHJ2iDlCdRfR8DP1fHfEnohHW_"/>
          <p:cNvPicPr>
            <a:picLocks noChangeAspect="1" noChangeArrowheads="1"/>
          </p:cNvPicPr>
          <p:nvPr/>
        </p:nvPicPr>
        <p:blipFill>
          <a:blip r:embed="rId3" cstate="print"/>
          <a:srcRect/>
          <a:stretch>
            <a:fillRect/>
          </a:stretch>
        </p:blipFill>
        <p:spPr bwMode="auto">
          <a:xfrm>
            <a:off x="6629400" y="3733800"/>
            <a:ext cx="2514600" cy="2514600"/>
          </a:xfrm>
          <a:prstGeom prst="rect">
            <a:avLst/>
          </a:prstGeom>
          <a:ln>
            <a:noFill/>
          </a:ln>
          <a:effectLst>
            <a:softEdge rad="112500"/>
          </a:effectLst>
        </p:spPr>
      </p:pic>
      <p:pic>
        <p:nvPicPr>
          <p:cNvPr id="75782" name="Picture 6" descr="http://t0.gstatic.com/images?q=tbn:ANd9GcSFtD_fAxfg0_oTAmgBvKgAkJozy1gHipLQTuu3pxZgqZzdeSvj"/>
          <p:cNvPicPr>
            <a:picLocks noChangeAspect="1" noChangeArrowheads="1"/>
          </p:cNvPicPr>
          <p:nvPr/>
        </p:nvPicPr>
        <p:blipFill>
          <a:blip r:embed="rId4" cstate="print"/>
          <a:srcRect/>
          <a:stretch>
            <a:fillRect/>
          </a:stretch>
        </p:blipFill>
        <p:spPr bwMode="auto">
          <a:xfrm>
            <a:off x="0" y="4457699"/>
            <a:ext cx="1905000" cy="240030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Test Water Quality?</a:t>
            </a:r>
            <a:endParaRPr lang="en-US" dirty="0"/>
          </a:p>
        </p:txBody>
      </p:sp>
      <p:sp>
        <p:nvSpPr>
          <p:cNvPr id="3" name="Content Placeholder 2"/>
          <p:cNvSpPr>
            <a:spLocks noGrp="1"/>
          </p:cNvSpPr>
          <p:nvPr>
            <p:ph idx="1"/>
          </p:nvPr>
        </p:nvSpPr>
        <p:spPr/>
        <p:txBody>
          <a:bodyPr/>
          <a:lstStyle/>
          <a:p>
            <a:r>
              <a:rPr lang="en-US" dirty="0" smtClean="0"/>
              <a:t>Scientists and technicians make sure that these guidelines are being met by monitoring water quality.</a:t>
            </a:r>
          </a:p>
          <a:p>
            <a:r>
              <a:rPr lang="en-US" dirty="0" smtClean="0"/>
              <a:t>They use </a:t>
            </a:r>
            <a:r>
              <a:rPr lang="en-US" b="1" dirty="0" smtClean="0">
                <a:solidFill>
                  <a:srgbClr val="0070C0"/>
                </a:solidFill>
              </a:rPr>
              <a:t>biological</a:t>
            </a:r>
            <a:r>
              <a:rPr lang="en-US" dirty="0" smtClean="0"/>
              <a:t> and </a:t>
            </a:r>
            <a:r>
              <a:rPr lang="en-US" b="1" dirty="0" smtClean="0">
                <a:solidFill>
                  <a:srgbClr val="0070C0"/>
                </a:solidFill>
              </a:rPr>
              <a:t>chemical </a:t>
            </a:r>
            <a:r>
              <a:rPr lang="en-US" dirty="0" smtClean="0"/>
              <a:t>indicators</a:t>
            </a:r>
          </a:p>
          <a:p>
            <a:pPr>
              <a:buNone/>
            </a:pPr>
            <a:endParaRPr lang="en-US" dirty="0"/>
          </a:p>
        </p:txBody>
      </p:sp>
      <p:pic>
        <p:nvPicPr>
          <p:cNvPr id="76802" name="Picture 2" descr="http://t3.gstatic.com/images?q=tbn:ANd9GcRTziyT9tdxIbqOKY2tVYww_TnV8644LHnzjvRj3RZe5b7mhsat"/>
          <p:cNvPicPr>
            <a:picLocks noChangeAspect="1" noChangeArrowheads="1"/>
          </p:cNvPicPr>
          <p:nvPr/>
        </p:nvPicPr>
        <p:blipFill>
          <a:blip r:embed="rId2" cstate="print"/>
          <a:srcRect/>
          <a:stretch>
            <a:fillRect/>
          </a:stretch>
        </p:blipFill>
        <p:spPr bwMode="auto">
          <a:xfrm>
            <a:off x="381000" y="4038600"/>
            <a:ext cx="4267200" cy="2514600"/>
          </a:xfrm>
          <a:prstGeom prst="rect">
            <a:avLst/>
          </a:prstGeom>
          <a:ln>
            <a:noFill/>
          </a:ln>
          <a:effectLst>
            <a:softEdge rad="112500"/>
          </a:effectLst>
        </p:spPr>
      </p:pic>
      <p:pic>
        <p:nvPicPr>
          <p:cNvPr id="76804" name="Picture 4" descr="http://t3.gstatic.com/images?q=tbn:ANd9GcRdMz8197eWPLXjIwdzRs0MxXIm-oyrEZZ85iRwEQz3dw7rqyd6wg"/>
          <p:cNvPicPr>
            <a:picLocks noChangeAspect="1" noChangeArrowheads="1"/>
          </p:cNvPicPr>
          <p:nvPr/>
        </p:nvPicPr>
        <p:blipFill>
          <a:blip r:embed="rId3" cstate="print"/>
          <a:srcRect/>
          <a:stretch>
            <a:fillRect/>
          </a:stretch>
        </p:blipFill>
        <p:spPr bwMode="auto">
          <a:xfrm>
            <a:off x="5181600" y="3657600"/>
            <a:ext cx="3124200" cy="300141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Indicators</a:t>
            </a:r>
            <a:endParaRPr lang="en-US" dirty="0"/>
          </a:p>
        </p:txBody>
      </p:sp>
      <p:sp>
        <p:nvSpPr>
          <p:cNvPr id="3" name="Content Placeholder 2"/>
          <p:cNvSpPr>
            <a:spLocks noGrp="1"/>
          </p:cNvSpPr>
          <p:nvPr>
            <p:ph idx="1"/>
          </p:nvPr>
        </p:nvSpPr>
        <p:spPr/>
        <p:txBody>
          <a:bodyPr/>
          <a:lstStyle/>
          <a:p>
            <a:r>
              <a:rPr lang="en-US" dirty="0" smtClean="0"/>
              <a:t>Scientists use organisms that live in water to help determine water quality.</a:t>
            </a:r>
          </a:p>
          <a:p>
            <a:r>
              <a:rPr lang="en-US" dirty="0" smtClean="0"/>
              <a:t>These indicators include </a:t>
            </a:r>
            <a:r>
              <a:rPr lang="en-US" b="1" dirty="0" smtClean="0">
                <a:solidFill>
                  <a:srgbClr val="0070C0"/>
                </a:solidFill>
              </a:rPr>
              <a:t>fish</a:t>
            </a:r>
            <a:r>
              <a:rPr lang="en-US" dirty="0" smtClean="0"/>
              <a:t>, plants, worms, </a:t>
            </a:r>
            <a:r>
              <a:rPr lang="en-US" b="1" dirty="0" smtClean="0">
                <a:solidFill>
                  <a:srgbClr val="0070C0"/>
                </a:solidFill>
              </a:rPr>
              <a:t>insects</a:t>
            </a:r>
            <a:r>
              <a:rPr lang="en-US" dirty="0" smtClean="0"/>
              <a:t>, plankton, protozoa, bacteria and </a:t>
            </a:r>
            <a:r>
              <a:rPr lang="en-US" b="1" dirty="0" smtClean="0">
                <a:solidFill>
                  <a:srgbClr val="0070C0"/>
                </a:solidFill>
              </a:rPr>
              <a:t>viruses</a:t>
            </a:r>
            <a:endParaRPr lang="en-US" b="1" dirty="0">
              <a:solidFill>
                <a:srgbClr val="0070C0"/>
              </a:solidFill>
            </a:endParaRPr>
          </a:p>
        </p:txBody>
      </p:sp>
      <p:pic>
        <p:nvPicPr>
          <p:cNvPr id="77826" name="Picture 2" descr="http://t1.gstatic.com/images?q=tbn:ANd9GcQarcG3MBEKgO6HL_C5ApCo3ioybd2v9YIoU7P0IX3HMK-7XoN7KQ"/>
          <p:cNvPicPr>
            <a:picLocks noChangeAspect="1" noChangeArrowheads="1"/>
          </p:cNvPicPr>
          <p:nvPr/>
        </p:nvPicPr>
        <p:blipFill>
          <a:blip r:embed="rId2" cstate="print">
            <a:clrChange>
              <a:clrFrom>
                <a:srgbClr val="FBFDFC"/>
              </a:clrFrom>
              <a:clrTo>
                <a:srgbClr val="FBFDFC">
                  <a:alpha val="0"/>
                </a:srgbClr>
              </a:clrTo>
            </a:clrChange>
          </a:blip>
          <a:srcRect/>
          <a:stretch>
            <a:fillRect/>
          </a:stretch>
        </p:blipFill>
        <p:spPr bwMode="auto">
          <a:xfrm>
            <a:off x="0" y="4114800"/>
            <a:ext cx="3200400" cy="2667001"/>
          </a:xfrm>
          <a:prstGeom prst="rect">
            <a:avLst/>
          </a:prstGeom>
          <a:noFill/>
        </p:spPr>
      </p:pic>
      <p:pic>
        <p:nvPicPr>
          <p:cNvPr id="77828" name="Picture 4" descr="http://t0.gstatic.com/images?q=tbn:ANd9GcRfLWwNM1IhrkHJZnOQR9fy4Mdu2YR3LqBjAyoIVj9Vzi6kSnohwQ"/>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867400" y="1"/>
            <a:ext cx="3276600" cy="1600200"/>
          </a:xfrm>
          <a:prstGeom prst="rect">
            <a:avLst/>
          </a:prstGeom>
          <a:noFill/>
        </p:spPr>
      </p:pic>
      <p:pic>
        <p:nvPicPr>
          <p:cNvPr id="77830" name="Picture 6" descr="http://t3.gstatic.com/images?q=tbn:ANd9GcT0g-_FtMOanCMOyPYMze5R3eut429BYrZgloy75voS_oDpz3hfGg"/>
          <p:cNvPicPr>
            <a:picLocks noChangeAspect="1" noChangeArrowheads="1"/>
          </p:cNvPicPr>
          <p:nvPr/>
        </p:nvPicPr>
        <p:blipFill>
          <a:blip r:embed="rId4" cstate="print"/>
          <a:srcRect/>
          <a:stretch>
            <a:fillRect/>
          </a:stretch>
        </p:blipFill>
        <p:spPr bwMode="auto">
          <a:xfrm>
            <a:off x="3200400" y="4318700"/>
            <a:ext cx="3276600" cy="2263075"/>
          </a:xfrm>
          <a:prstGeom prst="rect">
            <a:avLst/>
          </a:prstGeom>
          <a:ln>
            <a:noFill/>
          </a:ln>
          <a:effectLst>
            <a:softEdge rad="112500"/>
          </a:effectLst>
        </p:spPr>
      </p:pic>
      <p:pic>
        <p:nvPicPr>
          <p:cNvPr id="77832" name="Picture 8" descr="http://t3.gstatic.com/images?q=tbn:ANd9GcTNPlvmPaygaTnk5si5yIoQvHQD2upuzowvjC9hkKLoaNJzpwnLRA"/>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800601" y="4648201"/>
            <a:ext cx="4343400" cy="220980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Microbiological Indicators</a:t>
            </a:r>
            <a:endParaRPr lang="en-US" dirty="0"/>
          </a:p>
        </p:txBody>
      </p:sp>
      <p:sp>
        <p:nvSpPr>
          <p:cNvPr id="3" name="Content Placeholder 2"/>
          <p:cNvSpPr>
            <a:spLocks noGrp="1"/>
          </p:cNvSpPr>
          <p:nvPr>
            <p:ph idx="1"/>
          </p:nvPr>
        </p:nvSpPr>
        <p:spPr>
          <a:xfrm>
            <a:off x="1435100" y="1219200"/>
            <a:ext cx="7499350" cy="4800600"/>
          </a:xfrm>
        </p:spPr>
        <p:txBody>
          <a:bodyPr/>
          <a:lstStyle/>
          <a:p>
            <a:r>
              <a:rPr lang="en-US" dirty="0" smtClean="0"/>
              <a:t>Microscopic organisms such as bacteria can cause serious health problems</a:t>
            </a:r>
          </a:p>
          <a:p>
            <a:r>
              <a:rPr lang="en-US" dirty="0" smtClean="0"/>
              <a:t>Water samples are taken to determine the </a:t>
            </a:r>
            <a:r>
              <a:rPr lang="en-US" b="1" dirty="0" smtClean="0">
                <a:solidFill>
                  <a:srgbClr val="0070C0"/>
                </a:solidFill>
              </a:rPr>
              <a:t>numbers</a:t>
            </a:r>
            <a:r>
              <a:rPr lang="en-US" dirty="0" smtClean="0"/>
              <a:t> and </a:t>
            </a:r>
            <a:r>
              <a:rPr lang="en-US" b="1" dirty="0" smtClean="0">
                <a:solidFill>
                  <a:srgbClr val="0070C0"/>
                </a:solidFill>
              </a:rPr>
              <a:t>types</a:t>
            </a:r>
            <a:r>
              <a:rPr lang="en-US" dirty="0" smtClean="0"/>
              <a:t> of microscopic organisms</a:t>
            </a:r>
          </a:p>
          <a:p>
            <a:r>
              <a:rPr lang="en-US" dirty="0" smtClean="0"/>
              <a:t>Examples: </a:t>
            </a:r>
            <a:r>
              <a:rPr lang="en-US" b="1" dirty="0" smtClean="0">
                <a:solidFill>
                  <a:srgbClr val="0070C0"/>
                </a:solidFill>
              </a:rPr>
              <a:t>Escherichia coli</a:t>
            </a:r>
            <a:endParaRPr lang="en-US" b="1" dirty="0">
              <a:solidFill>
                <a:srgbClr val="0070C0"/>
              </a:solidFill>
            </a:endParaRPr>
          </a:p>
        </p:txBody>
      </p:sp>
      <p:pic>
        <p:nvPicPr>
          <p:cNvPr id="78850" name="Picture 2" descr="http://t0.gstatic.com/images?q=tbn:ANd9GcRZojErdfb962YlBlZEzm91gTNB8EbysIymXgFoXTqDYzmEjSVioA"/>
          <p:cNvPicPr>
            <a:picLocks noChangeAspect="1" noChangeArrowheads="1"/>
          </p:cNvPicPr>
          <p:nvPr/>
        </p:nvPicPr>
        <p:blipFill>
          <a:blip r:embed="rId2" cstate="print"/>
          <a:srcRect/>
          <a:stretch>
            <a:fillRect/>
          </a:stretch>
        </p:blipFill>
        <p:spPr bwMode="auto">
          <a:xfrm>
            <a:off x="381000" y="4267200"/>
            <a:ext cx="4038600" cy="2331135"/>
          </a:xfrm>
          <a:prstGeom prst="rect">
            <a:avLst/>
          </a:prstGeom>
          <a:ln>
            <a:noFill/>
          </a:ln>
          <a:effectLst>
            <a:softEdge rad="112500"/>
          </a:effectLst>
        </p:spPr>
      </p:pic>
      <p:pic>
        <p:nvPicPr>
          <p:cNvPr id="78852" name="Picture 4" descr="http://t3.gstatic.com/images?q=tbn:ANd9GcRUe_Jrbk4jPqNEd-gofvmjsqfnVAlUirx7aLagV1RhKKdEe-5rWw"/>
          <p:cNvPicPr>
            <a:picLocks noChangeAspect="1" noChangeArrowheads="1"/>
          </p:cNvPicPr>
          <p:nvPr/>
        </p:nvPicPr>
        <p:blipFill>
          <a:blip r:embed="rId3" cstate="print"/>
          <a:srcRect/>
          <a:stretch>
            <a:fillRect/>
          </a:stretch>
        </p:blipFill>
        <p:spPr bwMode="auto">
          <a:xfrm>
            <a:off x="6096000" y="4152224"/>
            <a:ext cx="2819400" cy="2781976"/>
          </a:xfrm>
          <a:prstGeom prst="rect">
            <a:avLst/>
          </a:prstGeom>
          <a:ln>
            <a:noFill/>
          </a:ln>
          <a:effectLst>
            <a:softEdge rad="112500"/>
          </a:effectLst>
        </p:spPr>
      </p:pic>
      <p:sp>
        <p:nvSpPr>
          <p:cNvPr id="6" name="Rectangle 5"/>
          <p:cNvSpPr/>
          <p:nvPr/>
        </p:nvSpPr>
        <p:spPr>
          <a:xfrm>
            <a:off x="0" y="6211669"/>
            <a:ext cx="9144000" cy="646331"/>
          </a:xfrm>
          <a:prstGeom prst="rect">
            <a:avLst/>
          </a:prstGeom>
        </p:spPr>
        <p:txBody>
          <a:bodyPr wrap="square">
            <a:spAutoFit/>
          </a:bodyPr>
          <a:lstStyle/>
          <a:p>
            <a:r>
              <a:rPr lang="en-US" dirty="0" smtClean="0">
                <a:hlinkClick r:id="rId4"/>
              </a:rPr>
              <a:t>http://video.ca.msn.com/watch/video/tragic-memories/16ai6310n?cpkey=7ec5262f-e411-4cb1-b3e2-6887ff318be6%7c%7c%7c%7c</a:t>
            </a:r>
            <a:r>
              <a:rPr lang="en-US" dirty="0" smtClean="0"/>
              <a:t> </a:t>
            </a:r>
            <a:endParaRPr lang="en-US" dirty="0"/>
          </a:p>
        </p:txBody>
      </p:sp>
      <p:sp>
        <p:nvSpPr>
          <p:cNvPr id="4" name="Rectangle 3"/>
          <p:cNvSpPr/>
          <p:nvPr/>
        </p:nvSpPr>
        <p:spPr>
          <a:xfrm>
            <a:off x="1388001" y="30079"/>
            <a:ext cx="3031599" cy="369332"/>
          </a:xfrm>
          <a:prstGeom prst="rect">
            <a:avLst/>
          </a:prstGeom>
        </p:spPr>
        <p:txBody>
          <a:bodyPr wrap="none">
            <a:spAutoFit/>
          </a:bodyPr>
          <a:lstStyle/>
          <a:p>
            <a:r>
              <a:rPr lang="en-CA" dirty="0">
                <a:hlinkClick r:id="rId5"/>
              </a:rPr>
              <a:t>http://</a:t>
            </a:r>
            <a:r>
              <a:rPr lang="en-CA" dirty="0" smtClean="0">
                <a:hlinkClick r:id="rId5"/>
              </a:rPr>
              <a:t>vimeo.com/18382889</a:t>
            </a:r>
            <a:r>
              <a:rPr lang="en-CA" dirty="0" smtClean="0"/>
              <a:t> </a:t>
            </a:r>
            <a:endParaRPr lang="en-CA"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Aquatic Invertebrates</a:t>
            </a:r>
            <a:endParaRPr lang="en-US" dirty="0"/>
          </a:p>
        </p:txBody>
      </p:sp>
      <p:sp>
        <p:nvSpPr>
          <p:cNvPr id="3" name="Content Placeholder 2"/>
          <p:cNvSpPr>
            <a:spLocks noGrp="1"/>
          </p:cNvSpPr>
          <p:nvPr>
            <p:ph idx="1"/>
          </p:nvPr>
        </p:nvSpPr>
        <p:spPr/>
        <p:txBody>
          <a:bodyPr/>
          <a:lstStyle/>
          <a:p>
            <a:r>
              <a:rPr lang="en-US" dirty="0" smtClean="0"/>
              <a:t>Some biological indicators of water quality show the </a:t>
            </a:r>
            <a:r>
              <a:rPr lang="en-US" b="1" dirty="0" smtClean="0">
                <a:solidFill>
                  <a:srgbClr val="0070C0"/>
                </a:solidFill>
              </a:rPr>
              <a:t>effects</a:t>
            </a:r>
            <a:r>
              <a:rPr lang="en-US" dirty="0" smtClean="0"/>
              <a:t> of pollution, which may indicate </a:t>
            </a:r>
            <a:r>
              <a:rPr lang="en-US" b="1" dirty="0" smtClean="0">
                <a:solidFill>
                  <a:srgbClr val="0070C0"/>
                </a:solidFill>
              </a:rPr>
              <a:t>unsafe</a:t>
            </a:r>
            <a:r>
              <a:rPr lang="en-US" dirty="0" smtClean="0"/>
              <a:t> water</a:t>
            </a:r>
          </a:p>
          <a:p>
            <a:pPr>
              <a:buNone/>
            </a:pPr>
            <a:r>
              <a:rPr lang="en-US" dirty="0" smtClean="0"/>
              <a:t>Example:  </a:t>
            </a:r>
            <a:r>
              <a:rPr lang="en-US" b="1" dirty="0" smtClean="0">
                <a:solidFill>
                  <a:srgbClr val="0070C0"/>
                </a:solidFill>
              </a:rPr>
              <a:t>Aquatic Invertebrates</a:t>
            </a:r>
            <a:endParaRPr lang="en-US" b="1" dirty="0">
              <a:solidFill>
                <a:srgbClr val="0070C0"/>
              </a:solidFill>
            </a:endParaRPr>
          </a:p>
        </p:txBody>
      </p:sp>
      <p:sp>
        <p:nvSpPr>
          <p:cNvPr id="79874" name="AutoShape 2" descr="data:image/jpg;base64,/9j/4AAQSkZJRgABAQAAAQABAAD/2wBDAAkGBwgHBgkIBwgKCgkLDRYPDQwMDRsUFRAWIB0iIiAdHx8kKDQsJCYxJx8fLT0tMTU3Ojo6Iys/RD84QzQ5Ojf/2wBDAQoKCg0MDRoPDxo3JR8lNzc3Nzc3Nzc3Nzc3Nzc3Nzc3Nzc3Nzc3Nzc3Nzc3Nzc3Nzc3Nzc3Nzc3Nzc3Nzc3Nzf/wAARCACGAMIDASIAAhEBAxEB/8QAHAAAAQUBAQEAAAAAAAAAAAAABQACAwQGAQcI/8QASBAAAgEDAwIEAwQGAw4HAQAAAQIDAAQRBRIhMUEGE1FxImGBFDKRoQcVI0Kx0VLB8BYkJTM2YmNzgqOys+HxJjQ3U5Ki0sL/xAAZAQADAQEBAAAAAAAAAAAAAAABAgMEAAX/xAAlEQACAgICAQQDAQEAAAAAAAAAAQIRAyESMQQTIkFRFDJhgZH/2gAMAwEAAhEDEQA/ACFsZUZn5xU363QHy2IBodNqwSIjBORWWvL0yzkpkc0J44ypobm4m2kviz/s8EGrJl/ZLyMt6msfYaq8SBWU++Ksmysb5QZogzsfvsx3Z9SazvHsrz1YdWVw+Md6mEmBkjIoFpE0trc3Nhd3RuXQB4ywwVXpj2zRi1zOwUZBY4HyqEoOEqLQcZRsK6LbtPc+aUIjTOGKkjcKMmys5g0k0IlkPG5wRn86jitzBbLAiv5QBwvc+pzVWYhJSqtMpwMFH6D2qkJygrSshNqTqxrWNsrqbbzbdv6AclT8selPlnd7d4xndjHXIzkYxTbd5SHEkxlTPCkfEPoKC6nfi0k8ySQlVGQeCSfXmqLJy2kDhvbBd/GZ9SKvuKIASD1DZqQx5yT3qe1RWj834y0h3HcMGp/KBxVP6KeV/pf/AMvr8f6K3/5EdY0Vsv0w/wDqDqP+qt/+RHWNFU+BCWAL5i78bCeSc9PpzW/0vwFN9jttZgu4miO5JbeXhhuXaNp/eB3d8fxof+jvRk1fUVMD2pe3xI0Mz4kJHQoOQwPQjtwfSt3ql1bXuqabZaTZxxXkrI94GiGzYF6LJjggAjHHWsPleRLG1GKNGOCkrZ4tdW01pcSW9zG0U0TbXRxgg1oNAs7u/wDD2r2jW032aNBeRTlSESVOCCenxIzDk9QK19lNaaTdXtxLaJ9tDeWbuWUy4AbCkBuXAGNxzzg46AUNaLxH4ivxYX+rW9vYOcyfZmxHtI9B1yOm44qn5Ckr6JuDTPPR90mtB49RYvFt/CihY4yiog6KoRcAUW87wRo8o8q2udadAfvkpGT8+n5A1ldXv5NU1O5vpVCtM+7aDnaOw+fGKtGTlLqkDoqUqVKnCKmmu5rhrkKzlKlSoinvCWIkXaV4HfFQ/qeLcSEH4UZEbrkqhMZ/eHSoZ7y2hdQjE8DcMdDQ2U0C/wBWkD7nAqH7Iw6KRzWg82J8FWA9BTpJnwI1hVi39Gp3sfjoxlu06+M0SZWxLAUG7joAf6jXoWk2cVsiXV9NBbq/3POkCAj1GetZPW7O4stSstblh3RWyOHTaT1B25A6jsax15rl3qE8l9qNyyyIRtzhiT1AGeAOK6UHJom58YtH0BtEg8yCaOQgc+XIGwPpQvXbk2WnySyRmVQMgAY5968Zne8sbZNQzsJKl5Yp8vHuzt3qR6g5xRfS/GF60V7Z3s8lwjxhY1mAbyyQcjd1xxnJz1/C7UoLa0ZVUn2bqO/As4LyDEZkUFh1znt09+9ZK+v49SvQksgdCQ0hAxgddv49/nVqbUvI8N2sRIRTb70fODu7j3BrG3V35ETMijdI/D88r2FY8NOTbNc5VFI2E2tW8b7fMAx+VRN4khQcHI9awitJdFz5qqVGQO5q/YW09wVikBVWGCT2FXkiak2Uf0vHd4+v29YrY/7iOslAiu2Gcr6BV3FvkBWt/S4Nvj2/Gc4hth/uI6x6MyMGUlWByCOoNOcHrWeXRoBd2mkyrKG2JfXUbERsR+6PuhvTOa3Xh7UBe+FbrWvEEvkW8bpBEINyKSAR5hUH4jlunTK9M157pWty2tzIL0NeWdyAl3BK5PmqOnJ5DAnII6Gifi3W9PuNM0zSdCEy2VtFmVpODLJ6kfLn6k1nzYudJr/f4PF0aiFItRf7JaT2dzaiJA2J97KAc7QD0zz8xgjuMWbEXEt4k9pIlw8UQV1UHdGQSMnpuHJ4rCeA7uK18T2Qunxazv5M6kAhlYYAOfnivQItetZvEcui+Qum3tu7QwzySn4yGwoDHoWBBBIOa8/yfHnBvhvRfHNNe4Cy+CrPUXuZorgWiqWO9V/ZEA8kD5YOR2rOar4UubSD7VYXMGpWfaa2Ofyr1i70zM1za3CMNQJZty/D5ncAEcKMFckdTxXn2uWGo6BdSapo0jxjg3EcEBEKDOAechh2PofTOA3ieXKb4N7+LFyQS2jEKrGQIFJYnAXHOfSjZ8NXFvaC51a4ttMVhujjuGPmydOkagnHvipb3xjf3N4b2K3s7W8ZArTwQ/FgemSQM+2fnQG5mluZmmnkeSVzl3dslj8zXqLk+9ESS7ghgYCG6juARnMasMfiBVY0sUjRAcpUqVEB7Ze6hPaxbp5mjtyOjfDu9qqiabUQUtLcxhl3B5sgDnA47/24o7PBBfPFNfRKTGAIUc8KAMcD3Oc/9KmKwRSOkbIDxgMCcnHPepzzcdJGhYm92ZHVZddsdojtIpQoBLRoxA9+ciqVp4wubadDe6RJgH/GQyHP4H+dbG6ij8pWlmKzA8sG4H068+tDZ7nTQrfaZIDzg/CCam8rfwMsVdSL2leIre8DCIeYrRvuid8MDtOCQe2R16V5pcLFJJFPOUMfnBSuSN+BycemTz+FbdYtDWMfZjafaS+WDxAZXHHXr36+tDUsNP1Oe61HU5WhnDmKGKK3LRlV4ABU8EfFx6U8JU7ZLJBtUUL02d14eiErtHfO7Mnx7lJ/oBAMgehoZpqNEm2cuB/SABz2xnPHH4Ub1LwsIreV4pMRxZ2AycnA75AwOpxk1No3h25vdICM4keSNguTzznaPlxitGXKmZY4mkd1a4a70OCRSCjXL+VgdI3RCB+Xf1qSTSoL+zisbSRzqVvFkQrGW3hu5+fQ5qHSIbWS4s7HUNShsIomee4aWQLsYBVCnJx0UAdjzivXtIXQpd8+lSWUplRUd7dlZiB05HJ6n8ayT5QTlFGmKi1xZ4vb+FtQt5wt3FscckMMEitFDps4Ro1XkqRx97jrmtz4msorhoY4VZpEZlUo23naDt/Dms3JaGJQ13HIp5xuTPJ+fU0FObjykhoqCejzX9Lgx48vh/obb/kR1jhWy/S9/l9f46eVb/8AISsaK0fBL5O4rp5pUq4ajqkryDgjkGtP4/miutUsb1IXguLnT4ZLlGxuWTkZOPUBT68ihvha1trrWoRfjNpCrzzL/SVFLYPyOAD8iao6jfXGpX097dvvnncu5/qHyHQD0pWrkmA9U8C+JF8Tyrp+qXCQ6nHH8M7ED7Si9RzjDY6+oz07aC/01dStXS6gSaSMDNpvxEvBxuYdeMds9CAuc14IpKsCpIYHII6g17FoPiNBJYx30ubfVLZZ7cKv+MnyEkhJz3cFhnj4sHtXk+d4ck/Vw9/RfHkr2yPLvEOknSdRlg3o6Z3I6Z24z059Oh5NDByK9b8e6K2q2zSiILdIC0MaYwvdgTxnP056Dk15Kc4HFb/E8j18Sl8/JPJHhKhU012uGtIjOUqVKiKe7XN7sXZOFdgeCWJ7enf/AKUx74OPKCbMoQSMDJ9T/CiN1AqYmBdlICg4xuHcVVhSJbYNsKSJlic4DD+w9allim7Rsi2tMGW+ntNkO0kjO2Nnp88VDcadZwtvuLUvyQSmSCR3ojcTQoEf9opCnBj6Hjgc9R2xVLz2lmG7c4ZQOEJJ+VJ7qHUUNnhs43/vaBDbk7kWSIZHaqZ2z3HkTxOsaEPtQ7Wzz0q/JDEGRTK547DqfQDsabE0RdgC8iE53FM9Pn/Ki48onLTBgluIr9ZBcSJGG35STlT3z6j+VegeG7O0+ySN9qtmjkyVUMFJUDnA/lWSWBGmRUJPfG3kcc8VYtrUbzLbgYQ/Eq4/iK6U0o0xPRuVrQN1jT7aLVlmaMDT5WJARSoVc449Bkd8+uKguILAzZ026kiK58tsEH8R8vStdbiPc0c0ccsTglY5MAHqDkjoe/8A3oQPD0Y3rFvTccBs7ucZ9cCpRyu9jSwqqSLWheJJrOWxs9SuDdI0u4XUjEtHgdCcEnp1Jzgmtde+I9Ha0D3TQHCFgNoZgc47D+2K821XRbi3tDKLmKdcYCZOR2x6g+3TipNKeK7hTa2LkL0IIBPqTyPlV5ZvbohHBGUtmV/S+2/9IGoNjbuitzj0/YR1jRWx/S6P/Hl91/xNt1/1CVjl61T4I9MdSpUq4csWV7NZGcwFQZoXhYkZ+FuDj6VXrma79a44XSjlncPqOgNYFwJtNL3Vq27B2HHmIPbAcd+G9eAeK6GZejEduDXVoDR6p4E8Ww6laXNl4gyY7S3M80q5ZrhVIBLdywBGeu4ZzWO1Cfw1qtzPJBHPo0pYmMkebE4zwWAGUb2yP6x3huVU1mFZWIimSSGT5q6Mp/jQx9yNtPBHBFRh48ITco6s5ybSTLd7ptxaDzJFVoWPwTRMHjb2I6exwapN1qWG4nhyIpHQHqAeD7jvTHYt2A9hVxRlKlSrgH0LHq+hmR0/wo/GMHysAfhUEZ0Kdz/fus5+6m9ojsHoPh6fKh1jZeUT53VhyTVq306J2Zo3BA5ryJeVJXR7S8aDVsvrY6E8expNVkwc5Z4+PpimvDpIVtkmtKmeiNEBn16UIeeWG5MKqxz3FS/a5If2UjDDDINcs+U70IfBcjttDVgQur9c7iITg/8Axp8Vlo0km6KfWEI6ENCOfX7tAp9RjQlWnBJ/dHeoTqX2eM8FiOQo9KosuZ9CPFjQdS30N7how+srt6kmHDevarqx6GwZlOppnj4TENo6en8c1kNO1iZ1EjwkAknHpVi71OYyL5KrHv8AyoynlbpiKEO0aeefQbSPajam3+api/DkVGNS0N4mt0TVEMnJx5WeufSs5NA0ygtIcsMlqn060twD5b4cdW6mg5tK2coIK+Z4e8tI2h1ZyO58rJPqeKbbRaFZ5YNrR3knYWh4z24XpUDFILctLcIuP3h1oc2s2m8iP7RO/QkKABQWSclpBeOK7ZN4i0Pwz4j1WfVrv9dwyyKiskZhCgIgUYyM9FoZD4I8Hyo7pNr+E/zoOf8A61JPrK3DBfJZVQ8rnk0y51SAxfsYigyM5bOKssmUm8GI7/cR4NyB9q10Mf3S0Of+GpP7gfCXDCfXducZ3wf/AJqD7QjAFpct6txirunNH9muJHUmYEJEFOOe5I9qMss0rsEcEG6op/3FeDiSFuNeIHfMOP8AhqNPB3g93K+Z4gx/S3Qf/mjMrKkLOF4Hw89zU+hWskjM7MF+Gs8vMnFWaIeHjl2gQngLwZIMpfa2T/RzFkfTbSj8B+DnlWKO81tmZtpAaHj3+GjmrQWyBQrgyA4JXgg+1V7NZYZ/2R80Y3Hjpj50q8zI43Y78HFdFaT9HPhbT5RN9r1vzIWDAb4Tkg8fu81Sh8EeFLy6KGXXw7ksWaS3AHc9qNyXKzXBN+Jck+mVxV15rINmEoTwqDuD6H6V35eVL7B+Fiszafo/8IyTNElxrp2jJbMOP+GnD9HXhTYzyTa7GBnBd4RnH+zWghto3chljghJ3bgxU7s+gqpqNzDYxyRNveNiEaTzC2SenHXn5Vy8vNJ0hX4mFdggeAPBhH/ndbPs0H8qVHo72FEVBpcoCgD7qj/+qVN+Xl+xfxMX0VLZ5Jot0zYI6gU61uraKZ40YhsdSetWFFvArhW6jkMaELpUsspkDKATwFPas8FB3ejRJy6L8yTN8Ue3Lj71ZnV7q4iudu4vt6nHSjhku7ZWiVcDGAz9BQC4066nuHeeV9pPxMvQitHjpXcqonk1GkDo0WdzM7KHXpk4xTor2d7vyGEZV/3h2op+rbZdoMsZA7inXkNsJFaMqD044zWv1YvVEHjkcMpjk2IQwxk4HAqZYWmYNgnPfstPjlcFY5FAXru24xV97a3juYsSZB5BIIUn5Gs8ppFUtFyJIktUL4wBzmhyzi1t5bhXVEzg4GWb2ogJkgmlF0scQUbjk8Mv9u1Cbxo7m7DSqBjIjCjjHc1KKd+4ZddA0NfajJIwyiY4LsMj5+9ceG5s1MlsFwBtKlsnFE7SzjlkjhQBM5LOTgfX5Vd/VtultOLG6juZI2+NANpVhjOR6YParPJ9CqK+THQyzXVyIhGdzHLOx/tin3a3tvKVVY5IQ2GG34sHqOtXtQRsbtyK46qOq/z9qHtNcPCqxQ73Bwzdcdfy6+1PF2rSBKNMLaYqukfmLiNePj7j2o5J5SW9rHABtQZJAHGM9fn/ANKzVjDdtHGViI3Nn1xitJZGNLFoJLf9oxbc7seenYewqWXoeKXZDslu2xGrH0AopbNJYMqPzIOsWM49KHWST6fKZLWZlycgBeAas2UyRXBkuI2kyfiCkqT9axySrZpjKugkk13JJInkwgsB+78QHvUfkXW5jJcSQxtxvVRt/M1bg1qxaaOL7OIy/wAKsTtx6fFnrUmsvYs6O9w29B8KRsSOxyeOv4VNa70Bzl9AK+sphKsct1NKjd02jPPTjpXdPQwSKYEiiVc5lfLM3UY6/wAKsw2VpKjELcLKzcSSgnjHfjgdeo7VTd511RUjgAVm25B3KoB+8c/KrXapCLvZHd300QIZhEhYjOQFP9eau6V4cEfmNJcfHJgnkFlGOgOOvPap7ScTzyiG2W5KcedKUxnp8K59PanmV4ox9vYsyhiu3A2j5HH1pJSaVLQ6imxw0mBQFM6ZHBzHSqJdQtSoKxzMCODu6/nSqfDKPygU4jEjv5i7QwxhhnNSrI8S7o41HoT0FCkWedw5c7R0UnpVqNZmnKKQypyB6iruCIObsleW4lQhYt+4/dPSu3VhI0B3yANt+4tXoZT5gi2Ylxk56e1NlTG1vMActxk81ybFvYE/VkLbgJtu37xZ84pJp8JQPaksUPDgmijW8cER8pgHkb48nj3qMS24YCVnlwDhVIwD+OBVPUkBK9sEywyCQuzOxB5BXIP4YpNf30S7TEpXt5eMfn0ohMJblcwose3qS1U7kSW4KM4ZyOkfY+9MpJjxhYG1V5LkvjzC25cr3HPf61AuoNC+yZgrBcDPP0oqpc5yiSO3LB15PyJ61R1HWAziP9SWlwI+OQY8fXP9VaIrnpE+ShbZFJqqpbs4B2PkEg4PPFLw5dta+btmY87VEpGeaC6pqV7IqyjTobVEP7g3AEdM/MZpaLfQl/8ACMrRvu3BmXgknJJqnpNReiXrwlI0d6hcmaRXLk/eAx/DiotKjhjZFmTbG/JG7gD0z/GtFbNBPAroyyoRncoyMfSor/R7K9twUVQ45yDz07Y71m5pe16K22Eb25tjZM0aokmeDGcewpQWu+0Wd2284JOME/KsxaaVqEbmNIZZbVMbmUFjjvxWgaS4mZbO1sQrINoLMTs+eKjljvTstCKSpiKKiO7TKqqeSxIqjd3sXH2aWa5JfYqWy5+vfiiS6YWt1e+aQTZ5ilAbd8gq5xUri6ggRZmCREkiOMLGEXPdgB29OaSNBcknSQKi+1SusW0HaRlSOc9s/wAq14nNlpkcskZWVAOo3E+3PWgVj5MFyxdYnIJaPa5IUn0I649qtQ3UkrsRakBPiYs4+IH0APy96SceT60M5lg31u7CMEPM5xtZueeT0yO56VDc3DwSyxyw27SKdoVAAX9Nx9qaXjLGacEIuRgtjB6Y7cD65qtYhhcOIoyV37lMnOc9/lQUUrBZJC89s0i2xtY5mG9klbC59yBniuz69DMpiltQSeC7gbRz1yeMewqtqEOpXUxV1jCRLuQ45Y+gA6gVLZ7YpCZoTbuFzwm7PqPSmUVVsVyt6IzcWhJwkRHYraZH0PpSq0JLNhuM04zzj7IOPypV1r6f/Ral9nIoVWQEROY1HB3AVAgaW7LL5iKCMhjxj+NXxPHJArRQK/TPx4IPvTmje4G2Z1SRVGVPBA9qCk12Bxsja52gqYkhYY+IMSw9M1DKQro0bb8rliwOPpmiEKnAhQIvQb5HxTZLSORCwuYy+Rl0JGfl1P40VJULxd0CCqyAMCskpJyE+EqPxwfypqSCKbzRCcsMAKM/2NXzb2/KK4kK/F0JOfUVPb27GLesPlxjnfL1I/lXPJ9F4Yvtgi+u3ijILftWyMjjH5nNAhdyNJJnasYAIZv3+/0qXV77zb2ePzFEeBsfb90Y6AUMN1GpWKJi+47QfXtj2+uK14seraDkj8J0gxbCN4i0krRyuQEUJnv69M+lULUHzZJCBKokfO2PoBxgcnHJ746H6SRx3e3y1aMMrAgGQdf7dqpNcT6U00jMyA5DXEQAZW3Y59e+DzjPpWjEquuzHm/hHJNZSSyrI52TPyGJXB7mojoelA7lujKSPumRG2+2KGwS/rOYtIqjB+Ejk9DgdMnp+dbLQtCE8BAhLS5wCVIAPrTZsnprbOxQjPbRR02O0scCFiEzyD3FGDdQZaSFynw8q7b8fXj86vN4dA2CVIYh93Cjdk+uSD+HNXotIsoRGscbOuPvFd2T6/2FYMmWMnZrj7dAfTpSkTqd+znL4wDxnvwfzo1CLc2qSTRYJGQqndknoTjpkfLHtXRAjTCGSVliVSSNmR14Hy96SW0mDukEqMcxjft4HTk8j2/nUJO0CUoyZEIruUrIJzCmCWVG2hvoM8cdsVDeWDgsl0ZJkJ+FUX7g7ck80Xmt7duZHWNgvwgOGAx0A+dNdoU2OxkfeeQoOfz6D2FJz2HjfQNSKyQsDbuQoyMykbvkRjP1zTbu8ScA2cYVk6Er8KgfOrN19nkcw24ZWJBPlnBYe/WuNYSQxCNR5Kkc5y26nTj2xGn0UFnJjSV2lm2Y5BCg98AHrSt5ZJrkk2flK4wpZsnPzxRmwsFEhdIVwBtwTnOf4Vf/AL3RtwSLenGcdKEsiWkjowfYGitWW6V7q5JyCBtI4Hv/ACqpc3VtBMvkyzQ7TgpFghifU96vahMbyUC3LI4yDuQMD889qorYy7SGSMuT944BJ+QpU77Zakjv60i7OP8AaUZ+vNKp18PXBUH9WwdP/dpU3GIfUX0hkFvF+2EaGIDB3K3xE9j0FD7jVLl5nVtjrwuW+9gfOlSp8atuyD6Rav7rFsJ0ijXYy4AHUn/vU0bRyKly8e2Rj0U/Dk/96VKhJJRQ+L96J71kihcFd5iGTkDH0oRPeT3sDRPLJHEMDCNzjPzpUqOFJqyk3tIqSaPbtID8RcAncT1xXI9PgXafLj+F+oXnnmlSrRyfVk32EprCMFcJESxHO3HtzWa1/SZdSeGGGRY5A+0clVOfUAfKlSoeNJ8gZoRapoJaZ4NTRpbbzrhZZ5XGCseFHuO/vW01KdbC2C5kYLgBVIVefalSrPnnKc05M6EVGNIbbsk88mYg0sWFO44HI/HtXLwuskaSHAcElUbge3GaVKpyVMRO3sH6pPFptuL5UZgF4XOSCe+an0yddStFN7vYNwFU4ApUqo/0A/2LkmmWkI8xA2xSCynnIx0qKT9tdoqqAqruGSeKVKoPsrDomuYwPiQKh4UlR15rrhg3xqm4rweTSpVwsWU5F8qV2DuGlOdynG32FWnUCREyfiGffilSrpFIdjSmNjHBjzjaBtOfXNV1tfPMVwhGUOBuJNKlSwHmFDFADgvPkdcNSpUqpSIWz//Z"/>
          <p:cNvSpPr>
            <a:spLocks noChangeAspect="1" noChangeArrowheads="1"/>
          </p:cNvSpPr>
          <p:nvPr/>
        </p:nvSpPr>
        <p:spPr bwMode="auto">
          <a:xfrm>
            <a:off x="63500" y="-477838"/>
            <a:ext cx="1409700" cy="97155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79876" name="Picture 4" descr="http://t1.gstatic.com/images?q=tbn:ANd9GcQLdIfySNbxuoxgv5Z-dH9N4f4SQ9tcK-X4Nb_lH6uLJIK1X_wu"/>
          <p:cNvPicPr>
            <a:picLocks noChangeAspect="1" noChangeArrowheads="1"/>
          </p:cNvPicPr>
          <p:nvPr/>
        </p:nvPicPr>
        <p:blipFill>
          <a:blip r:embed="rId2" cstate="print"/>
          <a:srcRect/>
          <a:stretch>
            <a:fillRect/>
          </a:stretch>
        </p:blipFill>
        <p:spPr bwMode="auto">
          <a:xfrm>
            <a:off x="152400" y="3886200"/>
            <a:ext cx="3962400" cy="2719582"/>
          </a:xfrm>
          <a:prstGeom prst="rect">
            <a:avLst/>
          </a:prstGeom>
          <a:ln>
            <a:noFill/>
          </a:ln>
          <a:effectLst>
            <a:softEdge rad="112500"/>
          </a:effectLst>
        </p:spPr>
      </p:pic>
      <p:pic>
        <p:nvPicPr>
          <p:cNvPr id="79878" name="Picture 6" descr="http://t0.gstatic.com/images?q=tbn:ANd9GcT5g5ywF3EczaVuYcXMiElMZI5g2OHnRx9odHWq9eWnRICYzKJINQ"/>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67475" y="0"/>
            <a:ext cx="2676525" cy="1714501"/>
          </a:xfrm>
          <a:prstGeom prst="rect">
            <a:avLst/>
          </a:prstGeom>
          <a:noFill/>
        </p:spPr>
      </p:pic>
      <p:pic>
        <p:nvPicPr>
          <p:cNvPr id="79880" name="Picture 8" descr="http://t1.gstatic.com/images?q=tbn:ANd9GcRi__4ySGOt9XXXYt_LNiLqTJNRc93j8aFSAQ-rT-Q-ZoQsf_SG"/>
          <p:cNvPicPr>
            <a:picLocks noChangeAspect="1" noChangeArrowheads="1"/>
          </p:cNvPicPr>
          <p:nvPr/>
        </p:nvPicPr>
        <p:blipFill>
          <a:blip r:embed="rId4" cstate="print"/>
          <a:srcRect/>
          <a:stretch>
            <a:fillRect/>
          </a:stretch>
        </p:blipFill>
        <p:spPr bwMode="auto">
          <a:xfrm>
            <a:off x="5029200" y="3657600"/>
            <a:ext cx="2971800" cy="2971800"/>
          </a:xfrm>
          <a:prstGeom prst="rect">
            <a:avLst/>
          </a:prstGeom>
          <a:ln>
            <a:noFill/>
          </a:ln>
          <a:effectLst>
            <a:softEdge rad="112500"/>
          </a:effectLst>
        </p:spPr>
      </p:pic>
      <p:sp>
        <p:nvSpPr>
          <p:cNvPr id="8" name="Rectangle 7"/>
          <p:cNvSpPr/>
          <p:nvPr/>
        </p:nvSpPr>
        <p:spPr>
          <a:xfrm>
            <a:off x="0" y="6488668"/>
            <a:ext cx="9144000" cy="369332"/>
          </a:xfrm>
          <a:prstGeom prst="rect">
            <a:avLst/>
          </a:prstGeom>
        </p:spPr>
        <p:txBody>
          <a:bodyPr wrap="square">
            <a:spAutoFit/>
          </a:bodyPr>
          <a:lstStyle/>
          <a:p>
            <a:pPr algn="ctr"/>
            <a:r>
              <a:rPr lang="en-US" dirty="0" smtClean="0">
                <a:hlinkClick r:id="rId5"/>
              </a:rPr>
              <a:t>http://www.youtube.com/watch?v=wBX9LpZKV-A</a:t>
            </a:r>
            <a:r>
              <a:rPr lang="en-US" dirty="0" smtClean="0"/>
              <a:t> </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Aquatic Environments</a:t>
            </a:r>
            <a:endParaRPr lang="en-US" dirty="0"/>
          </a:p>
        </p:txBody>
      </p:sp>
      <p:sp>
        <p:nvSpPr>
          <p:cNvPr id="3" name="Content Placeholder 2"/>
          <p:cNvSpPr>
            <a:spLocks noGrp="1"/>
          </p:cNvSpPr>
          <p:nvPr>
            <p:ph idx="1"/>
          </p:nvPr>
        </p:nvSpPr>
        <p:spPr/>
        <p:txBody>
          <a:bodyPr/>
          <a:lstStyle/>
          <a:p>
            <a:r>
              <a:rPr lang="en-US" dirty="0" smtClean="0"/>
              <a:t>If the </a:t>
            </a:r>
            <a:r>
              <a:rPr lang="en-US" b="1" dirty="0" smtClean="0">
                <a:solidFill>
                  <a:srgbClr val="0070C0"/>
                </a:solidFill>
              </a:rPr>
              <a:t>pH</a:t>
            </a:r>
            <a:r>
              <a:rPr lang="en-US" dirty="0" smtClean="0"/>
              <a:t> of the water in an aquatic ecosystem is </a:t>
            </a:r>
            <a:r>
              <a:rPr lang="en-US" b="1" dirty="0" smtClean="0">
                <a:solidFill>
                  <a:srgbClr val="0070C0"/>
                </a:solidFill>
              </a:rPr>
              <a:t>below 5(acidic) </a:t>
            </a:r>
            <a:r>
              <a:rPr lang="en-US" dirty="0" smtClean="0"/>
              <a:t>you will not find many fish or insects there</a:t>
            </a:r>
          </a:p>
          <a:p>
            <a:r>
              <a:rPr lang="en-US" dirty="0" smtClean="0"/>
              <a:t>The diversity of all organisms </a:t>
            </a:r>
            <a:r>
              <a:rPr lang="en-US" b="1" dirty="0" smtClean="0">
                <a:solidFill>
                  <a:srgbClr val="0070C0"/>
                </a:solidFill>
              </a:rPr>
              <a:t>decreases</a:t>
            </a:r>
            <a:r>
              <a:rPr lang="en-US" dirty="0" smtClean="0"/>
              <a:t> as acidity </a:t>
            </a:r>
            <a:r>
              <a:rPr lang="en-US" b="1" dirty="0" smtClean="0">
                <a:solidFill>
                  <a:srgbClr val="0070C0"/>
                </a:solidFill>
              </a:rPr>
              <a:t>increases</a:t>
            </a:r>
            <a:r>
              <a:rPr lang="en-US" dirty="0" smtClean="0"/>
              <a:t> and dissolved oxygen decreases. </a:t>
            </a:r>
          </a:p>
          <a:p>
            <a:endParaRPr lang="en-US" dirty="0"/>
          </a:p>
        </p:txBody>
      </p:sp>
      <p:pic>
        <p:nvPicPr>
          <p:cNvPr id="80898" name="Picture 2" descr="http://www.fao.org/typo3temp/pics/c45d27bb59.jpg"/>
          <p:cNvPicPr>
            <a:picLocks noChangeAspect="1" noChangeArrowheads="1"/>
          </p:cNvPicPr>
          <p:nvPr/>
        </p:nvPicPr>
        <p:blipFill>
          <a:blip r:embed="rId2" cstate="print"/>
          <a:srcRect/>
          <a:stretch>
            <a:fillRect/>
          </a:stretch>
        </p:blipFill>
        <p:spPr bwMode="auto">
          <a:xfrm>
            <a:off x="3886200" y="3962399"/>
            <a:ext cx="4381500" cy="289560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Chemical Factors That Affect Organisms</a:t>
            </a:r>
            <a:endParaRPr lang="en-US" dirty="0"/>
          </a:p>
        </p:txBody>
      </p:sp>
      <p:sp>
        <p:nvSpPr>
          <p:cNvPr id="3" name="Content Placeholder 2"/>
          <p:cNvSpPr>
            <a:spLocks noGrp="1"/>
          </p:cNvSpPr>
          <p:nvPr>
            <p:ph idx="1"/>
          </p:nvPr>
        </p:nvSpPr>
        <p:spPr/>
        <p:txBody>
          <a:bodyPr/>
          <a:lstStyle/>
          <a:p>
            <a:r>
              <a:rPr lang="en-US" sz="2400" dirty="0" smtClean="0"/>
              <a:t>Water in the environment is never completely pure</a:t>
            </a:r>
          </a:p>
          <a:p>
            <a:r>
              <a:rPr lang="en-US" sz="2400" dirty="0" smtClean="0"/>
              <a:t>It contains many different </a:t>
            </a:r>
            <a:r>
              <a:rPr lang="en-US" sz="2400" b="1" dirty="0" smtClean="0">
                <a:solidFill>
                  <a:srgbClr val="0070C0"/>
                </a:solidFill>
              </a:rPr>
              <a:t>organic</a:t>
            </a:r>
            <a:r>
              <a:rPr lang="en-US" sz="2400" dirty="0" smtClean="0"/>
              <a:t> and inorganic compounds.</a:t>
            </a:r>
          </a:p>
          <a:p>
            <a:r>
              <a:rPr lang="en-US" sz="2400" dirty="0" smtClean="0"/>
              <a:t>The concentration of these compounds affects water quality</a:t>
            </a:r>
          </a:p>
          <a:p>
            <a:r>
              <a:rPr lang="en-US" sz="2400" dirty="0" smtClean="0"/>
              <a:t>The following are the most commonly monitored as indicators of water quality:</a:t>
            </a:r>
          </a:p>
          <a:p>
            <a:pPr lvl="1"/>
            <a:r>
              <a:rPr lang="en-US" sz="2400" dirty="0" smtClean="0"/>
              <a:t>A) </a:t>
            </a:r>
            <a:r>
              <a:rPr lang="en-US" sz="2400" b="1" dirty="0" smtClean="0">
                <a:solidFill>
                  <a:srgbClr val="0070C0"/>
                </a:solidFill>
              </a:rPr>
              <a:t>dissolved oxygen</a:t>
            </a:r>
            <a:r>
              <a:rPr lang="en-US" sz="2400" dirty="0" smtClean="0"/>
              <a:t>		B) Acidity</a:t>
            </a:r>
          </a:p>
          <a:p>
            <a:pPr lvl="1"/>
            <a:r>
              <a:rPr lang="en-US" sz="2400" dirty="0" smtClean="0"/>
              <a:t>C) Heavy Metals			D) </a:t>
            </a:r>
            <a:r>
              <a:rPr lang="en-US" sz="2400" b="1" dirty="0" smtClean="0">
                <a:solidFill>
                  <a:srgbClr val="0070C0"/>
                </a:solidFill>
              </a:rPr>
              <a:t>Pesticides</a:t>
            </a:r>
          </a:p>
          <a:p>
            <a:pPr lvl="1"/>
            <a:r>
              <a:rPr lang="en-US" sz="2400" dirty="0" smtClean="0"/>
              <a:t>E) </a:t>
            </a:r>
            <a:r>
              <a:rPr lang="en-US" sz="2400" b="1" dirty="0" smtClean="0">
                <a:solidFill>
                  <a:srgbClr val="0070C0"/>
                </a:solidFill>
              </a:rPr>
              <a:t>Nitrogen	</a:t>
            </a:r>
            <a:r>
              <a:rPr lang="en-US" sz="2400" dirty="0" smtClean="0"/>
              <a:t>		F) Phosphorous</a:t>
            </a:r>
          </a:p>
          <a:p>
            <a:pPr lvl="1"/>
            <a:r>
              <a:rPr lang="en-US" sz="2400" dirty="0" smtClean="0"/>
              <a:t>G) Sodium Chloride		H) Magnesium sulfate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Measuring Chemicals in the Environment</a:t>
            </a:r>
            <a:endParaRPr lang="en-US" dirty="0"/>
          </a:p>
        </p:txBody>
      </p:sp>
      <p:sp>
        <p:nvSpPr>
          <p:cNvPr id="3" name="Content Placeholder 2"/>
          <p:cNvSpPr>
            <a:spLocks noGrp="1"/>
          </p:cNvSpPr>
          <p:nvPr>
            <p:ph idx="1"/>
          </p:nvPr>
        </p:nvSpPr>
        <p:spPr/>
        <p:txBody>
          <a:bodyPr/>
          <a:lstStyle/>
          <a:p>
            <a:r>
              <a:rPr lang="en-US" dirty="0" smtClean="0"/>
              <a:t>The concentration of chemicals in the environment is usually measured in parts per million (</a:t>
            </a:r>
            <a:r>
              <a:rPr lang="en-US" b="1" dirty="0" smtClean="0">
                <a:solidFill>
                  <a:srgbClr val="0070C0"/>
                </a:solidFill>
              </a:rPr>
              <a:t>ppm</a:t>
            </a:r>
            <a:r>
              <a:rPr lang="en-US" dirty="0" smtClean="0"/>
              <a:t>) or milligrams per liter(</a:t>
            </a:r>
            <a:r>
              <a:rPr lang="en-US" b="1" dirty="0" smtClean="0">
                <a:solidFill>
                  <a:srgbClr val="0070C0"/>
                </a:solidFill>
              </a:rPr>
              <a:t>mg/L</a:t>
            </a:r>
            <a:r>
              <a:rPr lang="en-US" dirty="0" smtClean="0"/>
              <a:t>)</a:t>
            </a:r>
          </a:p>
          <a:p>
            <a:pPr>
              <a:buNone/>
            </a:pPr>
            <a:r>
              <a:rPr lang="en-US" dirty="0" smtClean="0"/>
              <a:t>1) Calculate the salt concentration (in ppm) when you have dissolved 10 mg of salt into 250 g of water (250 mL of water has a mass of 250 g).</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499350" cy="914400"/>
          </a:xfrm>
        </p:spPr>
        <p:txBody>
          <a:bodyPr/>
          <a:lstStyle/>
          <a:p>
            <a:r>
              <a:rPr lang="en-US" dirty="0" smtClean="0"/>
              <a:t>Dissolved Oxygen</a:t>
            </a:r>
            <a:endParaRPr lang="en-US" dirty="0"/>
          </a:p>
        </p:txBody>
      </p:sp>
      <p:sp>
        <p:nvSpPr>
          <p:cNvPr id="3" name="Content Placeholder 2"/>
          <p:cNvSpPr>
            <a:spLocks noGrp="1"/>
          </p:cNvSpPr>
          <p:nvPr>
            <p:ph idx="1"/>
          </p:nvPr>
        </p:nvSpPr>
        <p:spPr>
          <a:xfrm>
            <a:off x="838200" y="762000"/>
            <a:ext cx="8305800" cy="6096000"/>
          </a:xfrm>
        </p:spPr>
        <p:txBody>
          <a:bodyPr/>
          <a:lstStyle/>
          <a:p>
            <a:r>
              <a:rPr lang="en-US" sz="2800" dirty="0" smtClean="0"/>
              <a:t>Dissolved oxygen is </a:t>
            </a:r>
            <a:r>
              <a:rPr lang="en-US" sz="2800" b="1" dirty="0" smtClean="0">
                <a:solidFill>
                  <a:srgbClr val="0070C0"/>
                </a:solidFill>
              </a:rPr>
              <a:t>essential</a:t>
            </a:r>
            <a:r>
              <a:rPr lang="en-US" sz="2800" dirty="0" smtClean="0"/>
              <a:t> for the health of aquatic life</a:t>
            </a:r>
          </a:p>
          <a:p>
            <a:pPr lvl="0"/>
            <a:r>
              <a:rPr lang="en-US" sz="2800" dirty="0" smtClean="0"/>
              <a:t>An acceptable </a:t>
            </a:r>
            <a:r>
              <a:rPr lang="en-US" sz="2800" dirty="0"/>
              <a:t>level of dissolved oxygen for aquatic life is </a:t>
            </a:r>
            <a:r>
              <a:rPr lang="en-US" sz="2800" dirty="0" smtClean="0"/>
              <a:t>between</a:t>
            </a:r>
            <a:r>
              <a:rPr lang="en-US" sz="2800" u="sng" dirty="0"/>
              <a:t> </a:t>
            </a:r>
            <a:r>
              <a:rPr lang="en-US" sz="2800" u="sng" dirty="0" smtClean="0"/>
              <a:t>5</a:t>
            </a:r>
            <a:r>
              <a:rPr lang="en-US" sz="2800" dirty="0" smtClean="0"/>
              <a:t> and</a:t>
            </a:r>
            <a:r>
              <a:rPr lang="en-US" sz="2800" u="sng" dirty="0"/>
              <a:t> </a:t>
            </a:r>
            <a:r>
              <a:rPr lang="en-US" sz="2800" u="sng" dirty="0" smtClean="0"/>
              <a:t>8</a:t>
            </a:r>
            <a:r>
              <a:rPr lang="en-US" sz="2800" dirty="0" smtClean="0"/>
              <a:t> </a:t>
            </a:r>
            <a:r>
              <a:rPr lang="en-US" sz="2800" dirty="0"/>
              <a:t>ppm</a:t>
            </a:r>
            <a:endParaRPr lang="en-CA" sz="2800" dirty="0"/>
          </a:p>
          <a:p>
            <a:endParaRPr lang="en-US" sz="2800" dirty="0" smtClean="0"/>
          </a:p>
          <a:p>
            <a:r>
              <a:rPr lang="en-US" sz="2800" dirty="0" smtClean="0"/>
              <a:t>The level of dissolved oxygen in water depends on:</a:t>
            </a:r>
          </a:p>
          <a:p>
            <a:pPr lvl="1"/>
            <a:r>
              <a:rPr lang="en-US" b="1" dirty="0" smtClean="0">
                <a:solidFill>
                  <a:srgbClr val="0070C0"/>
                </a:solidFill>
              </a:rPr>
              <a:t>Temperature</a:t>
            </a:r>
          </a:p>
          <a:p>
            <a:pPr lvl="1"/>
            <a:r>
              <a:rPr lang="en-US" b="1" dirty="0" smtClean="0">
                <a:solidFill>
                  <a:srgbClr val="0070C0"/>
                </a:solidFill>
              </a:rPr>
              <a:t>Turbulence due to wind or speed of moving water</a:t>
            </a:r>
          </a:p>
          <a:p>
            <a:pPr lvl="1"/>
            <a:r>
              <a:rPr lang="en-US" b="1" dirty="0" smtClean="0">
                <a:solidFill>
                  <a:srgbClr val="0070C0"/>
                </a:solidFill>
              </a:rPr>
              <a:t>Amount of photosynthesis by plants and algae in the water</a:t>
            </a:r>
          </a:p>
          <a:p>
            <a:pPr lvl="1"/>
            <a:r>
              <a:rPr lang="en-US" b="1" dirty="0" smtClean="0">
                <a:solidFill>
                  <a:srgbClr val="0070C0"/>
                </a:solidFill>
              </a:rPr>
              <a:t>The number of organisms using up the oxygen</a:t>
            </a:r>
            <a:endParaRPr lang="en-US" b="1" dirty="0">
              <a:solidFill>
                <a:srgbClr val="0070C0"/>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Dissolved Oxygen</a:t>
            </a:r>
            <a:endParaRPr lang="en-US" dirty="0"/>
          </a:p>
        </p:txBody>
      </p:sp>
      <p:sp>
        <p:nvSpPr>
          <p:cNvPr id="3" name="Content Placeholder 2"/>
          <p:cNvSpPr>
            <a:spLocks noGrp="1"/>
          </p:cNvSpPr>
          <p:nvPr>
            <p:ph idx="1"/>
          </p:nvPr>
        </p:nvSpPr>
        <p:spPr/>
        <p:txBody>
          <a:bodyPr/>
          <a:lstStyle/>
          <a:p>
            <a:r>
              <a:rPr lang="en-US" dirty="0" smtClean="0"/>
              <a:t>Five milligrams per liter (</a:t>
            </a:r>
            <a:r>
              <a:rPr lang="en-US" b="1" dirty="0" smtClean="0">
                <a:solidFill>
                  <a:srgbClr val="0070C0"/>
                </a:solidFill>
              </a:rPr>
              <a:t>equals 5ppm</a:t>
            </a:r>
            <a:r>
              <a:rPr lang="en-US" dirty="0" smtClean="0"/>
              <a:t>) of dissolved oxygen will support most organisms that live in lakes and streams</a:t>
            </a:r>
          </a:p>
          <a:p>
            <a:pPr>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97601893"/>
              </p:ext>
            </p:extLst>
          </p:nvPr>
        </p:nvGraphicFramePr>
        <p:xfrm>
          <a:off x="1295400" y="3124199"/>
          <a:ext cx="7620000" cy="3129281"/>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tblGrid>
              <a:tr h="506513">
                <a:tc>
                  <a:txBody>
                    <a:bodyPr/>
                    <a:lstStyle/>
                    <a:p>
                      <a:r>
                        <a:rPr lang="en-US" dirty="0" smtClean="0"/>
                        <a:t>Dissolved</a:t>
                      </a:r>
                      <a:r>
                        <a:rPr lang="en-US" baseline="0" dirty="0" smtClean="0"/>
                        <a:t> Oxygen (ppm or mg/L)</a:t>
                      </a:r>
                      <a:endParaRPr lang="en-US" dirty="0"/>
                    </a:p>
                  </a:txBody>
                  <a:tcPr/>
                </a:tc>
                <a:tc>
                  <a:txBody>
                    <a:bodyPr/>
                    <a:lstStyle/>
                    <a:p>
                      <a:r>
                        <a:rPr lang="en-US" dirty="0" smtClean="0"/>
                        <a:t>Invertebrates</a:t>
                      </a:r>
                      <a:endParaRPr lang="en-US" dirty="0"/>
                    </a:p>
                  </a:txBody>
                  <a:tcPr/>
                </a:tc>
                <a:extLst>
                  <a:ext uri="{0D108BD9-81ED-4DB2-BD59-A6C34878D82A}">
                    <a16:rowId xmlns:a16="http://schemas.microsoft.com/office/drawing/2014/main" val="10000"/>
                  </a:ext>
                </a:extLst>
              </a:tr>
              <a:tr h="874256">
                <a:tc>
                  <a:txBody>
                    <a:bodyPr/>
                    <a:lstStyle/>
                    <a:p>
                      <a:r>
                        <a:rPr lang="en-CA" dirty="0" smtClean="0"/>
                        <a:t>Poor Quality</a:t>
                      </a:r>
                      <a:r>
                        <a:rPr lang="en-CA" baseline="0" dirty="0" smtClean="0"/>
                        <a:t> (0-4 ppm)</a:t>
                      </a:r>
                      <a:endParaRPr lang="en-CA" dirty="0"/>
                    </a:p>
                  </a:txBody>
                  <a:tcPr/>
                </a:tc>
                <a:tc>
                  <a:txBody>
                    <a:bodyPr/>
                    <a:lstStyle/>
                    <a:p>
                      <a:r>
                        <a:rPr lang="en-US" dirty="0" smtClean="0"/>
                        <a:t>Midge</a:t>
                      </a:r>
                      <a:r>
                        <a:rPr lang="en-US" baseline="0" dirty="0" smtClean="0"/>
                        <a:t> larvae , Leech, Mosquito wriggler</a:t>
                      </a:r>
                      <a:endParaRPr lang="en-US" dirty="0"/>
                    </a:p>
                  </a:txBody>
                  <a:tcPr/>
                </a:tc>
                <a:extLst>
                  <a:ext uri="{0D108BD9-81ED-4DB2-BD59-A6C34878D82A}">
                    <a16:rowId xmlns:a16="http://schemas.microsoft.com/office/drawing/2014/main" val="10001"/>
                  </a:ext>
                </a:extLst>
              </a:tr>
              <a:tr h="874256">
                <a:tc>
                  <a:txBody>
                    <a:bodyPr/>
                    <a:lstStyle/>
                    <a:p>
                      <a:r>
                        <a:rPr lang="en-CA" dirty="0" smtClean="0"/>
                        <a:t>Moderate Quality</a:t>
                      </a:r>
                      <a:r>
                        <a:rPr lang="en-CA" baseline="0" dirty="0" smtClean="0"/>
                        <a:t> (5-8 ppm)</a:t>
                      </a:r>
                      <a:endParaRPr lang="en-CA" dirty="0"/>
                    </a:p>
                  </a:txBody>
                  <a:tcPr/>
                </a:tc>
                <a:tc>
                  <a:txBody>
                    <a:bodyPr/>
                    <a:lstStyle/>
                    <a:p>
                      <a:r>
                        <a:rPr lang="en-US" dirty="0" smtClean="0"/>
                        <a:t>Freshwater</a:t>
                      </a:r>
                      <a:r>
                        <a:rPr lang="en-US" baseline="0" dirty="0" smtClean="0"/>
                        <a:t> clam, Dragonfly nymph, Fairy shrimp ,Mayflies, Stoneflies</a:t>
                      </a:r>
                      <a:endParaRPr lang="en-US" dirty="0"/>
                    </a:p>
                  </a:txBody>
                  <a:tcPr/>
                </a:tc>
                <a:extLst>
                  <a:ext uri="{0D108BD9-81ED-4DB2-BD59-A6C34878D82A}">
                    <a16:rowId xmlns:a16="http://schemas.microsoft.com/office/drawing/2014/main" val="10002"/>
                  </a:ext>
                </a:extLst>
              </a:tr>
              <a:tr h="874256">
                <a:tc>
                  <a:txBody>
                    <a:bodyPr/>
                    <a:lstStyle/>
                    <a:p>
                      <a:r>
                        <a:rPr lang="en-CA" dirty="0" smtClean="0"/>
                        <a:t>Good Quality</a:t>
                      </a:r>
                      <a:r>
                        <a:rPr lang="en-CA" baseline="0" dirty="0" smtClean="0"/>
                        <a:t> (9-10 ppm)</a:t>
                      </a:r>
                      <a:endParaRPr lang="en-CA" dirty="0"/>
                    </a:p>
                  </a:txBody>
                  <a:tcPr/>
                </a:tc>
                <a:tc>
                  <a:txBody>
                    <a:bodyPr/>
                    <a:lstStyle/>
                    <a:p>
                      <a:r>
                        <a:rPr lang="en-US" dirty="0" err="1" smtClean="0"/>
                        <a:t>Caddisfy</a:t>
                      </a:r>
                      <a:r>
                        <a:rPr lang="en-US" baseline="0" dirty="0" smtClean="0"/>
                        <a:t> larvae, Stonefly larvae, Mayfly larvae and some worms</a:t>
                      </a:r>
                      <a:endParaRPr lang="en-US" dirty="0"/>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Try This</a:t>
            </a:r>
            <a:endParaRPr lang="en-US" dirty="0"/>
          </a:p>
        </p:txBody>
      </p:sp>
      <p:sp>
        <p:nvSpPr>
          <p:cNvPr id="3" name="Content Placeholder 2"/>
          <p:cNvSpPr>
            <a:spLocks noGrp="1"/>
          </p:cNvSpPr>
          <p:nvPr>
            <p:ph idx="1"/>
          </p:nvPr>
        </p:nvSpPr>
        <p:spPr/>
        <p:txBody>
          <a:bodyPr/>
          <a:lstStyle/>
          <a:p>
            <a:r>
              <a:rPr lang="en-US" sz="2800" dirty="0" smtClean="0"/>
              <a:t>Estimate the oxygen levels in each sample by looking at the number of freshwater invertebrates in the following samples. </a:t>
            </a:r>
          </a:p>
          <a:p>
            <a:pPr>
              <a:buNone/>
            </a:pPr>
            <a:r>
              <a:rPr lang="en-US" sz="2800" b="1" dirty="0" smtClean="0"/>
              <a:t>(i)</a:t>
            </a:r>
            <a:r>
              <a:rPr lang="en-US" sz="2800" dirty="0" smtClean="0"/>
              <a:t> Site A sample: 3 midges, 3 caddis flies, 1 damsel fly, 1 leech </a:t>
            </a:r>
          </a:p>
          <a:p>
            <a:pPr>
              <a:buNone/>
            </a:pPr>
            <a:r>
              <a:rPr lang="en-US" sz="2800" b="1" dirty="0" smtClean="0"/>
              <a:t>(ii)</a:t>
            </a:r>
            <a:r>
              <a:rPr lang="en-US" sz="2800" dirty="0" smtClean="0"/>
              <a:t> Site B sample: 4 crane flies, 5 dragonflies, 1 stonefly, 3 blackflies </a:t>
            </a:r>
          </a:p>
          <a:p>
            <a:pPr>
              <a:buNone/>
            </a:pPr>
            <a:r>
              <a:rPr lang="en-US" sz="2800" b="1" dirty="0" smtClean="0"/>
              <a:t>(iii)</a:t>
            </a:r>
            <a:r>
              <a:rPr lang="en-US" sz="2800" dirty="0" smtClean="0"/>
              <a:t> Site C sample: 1 gilled snail, 5 mayflies, 2 crane flies, 1 crayfish </a:t>
            </a:r>
          </a:p>
          <a:p>
            <a:pPr>
              <a:buNone/>
            </a:pPr>
            <a:r>
              <a:rPr lang="en-US" sz="2800" b="1" dirty="0" smtClean="0"/>
              <a:t>(iv)</a:t>
            </a:r>
            <a:r>
              <a:rPr lang="en-US" sz="2800" dirty="0" smtClean="0"/>
              <a:t> Site D sample: 3 midges, 4 leeches, 1 worm, 1 dragonfly</a:t>
            </a:r>
          </a:p>
          <a:p>
            <a:endParaRPr lang="en-US" sz="28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Phosphorous and Nitrogen Content</a:t>
            </a:r>
            <a:endParaRPr lang="en-US" dirty="0"/>
          </a:p>
        </p:txBody>
      </p:sp>
      <p:sp>
        <p:nvSpPr>
          <p:cNvPr id="3" name="Content Placeholder 2"/>
          <p:cNvSpPr>
            <a:spLocks noGrp="1"/>
          </p:cNvSpPr>
          <p:nvPr>
            <p:ph idx="1"/>
          </p:nvPr>
        </p:nvSpPr>
        <p:spPr>
          <a:xfrm>
            <a:off x="1435100" y="1447800"/>
            <a:ext cx="7499350" cy="5181600"/>
          </a:xfrm>
        </p:spPr>
        <p:txBody>
          <a:bodyPr/>
          <a:lstStyle/>
          <a:p>
            <a:r>
              <a:rPr lang="en-US" dirty="0" smtClean="0"/>
              <a:t>One factor that can affect dissolved oxygen is an increase in phosphorous and nitrogen in the water</a:t>
            </a:r>
            <a:r>
              <a:rPr lang="en-US" dirty="0" smtClean="0">
                <a:sym typeface="Wingdings" pitchFamily="2" charset="2"/>
              </a:rPr>
              <a:t> </a:t>
            </a:r>
            <a:r>
              <a:rPr lang="en-US" b="1" dirty="0" smtClean="0">
                <a:solidFill>
                  <a:srgbClr val="0070C0"/>
                </a:solidFill>
                <a:sym typeface="Wingdings" pitchFamily="2" charset="2"/>
              </a:rPr>
              <a:t>Optimal limits</a:t>
            </a:r>
          </a:p>
          <a:p>
            <a:r>
              <a:rPr lang="en-US" dirty="0" smtClean="0">
                <a:sym typeface="Wingdings" pitchFamily="2" charset="2"/>
              </a:rPr>
              <a:t>Fertilizer runoff </a:t>
            </a:r>
            <a:r>
              <a:rPr lang="en-US" b="1" dirty="0" smtClean="0">
                <a:solidFill>
                  <a:srgbClr val="0070C0"/>
                </a:solidFill>
                <a:sym typeface="Wingdings" pitchFamily="2" charset="2"/>
              </a:rPr>
              <a:t>increased phosphorus and nitrogen in water</a:t>
            </a:r>
            <a:r>
              <a:rPr lang="en-US" dirty="0" smtClean="0">
                <a:sym typeface="Wingdings" pitchFamily="2" charset="2"/>
              </a:rPr>
              <a:t> increased growth of algae  </a:t>
            </a:r>
            <a:r>
              <a:rPr lang="en-US" b="1" dirty="0" smtClean="0">
                <a:solidFill>
                  <a:srgbClr val="0070C0"/>
                </a:solidFill>
                <a:sym typeface="Wingdings" pitchFamily="2" charset="2"/>
              </a:rPr>
              <a:t>grow/die</a:t>
            </a:r>
            <a:r>
              <a:rPr lang="en-US" dirty="0" smtClean="0">
                <a:sym typeface="Wingdings" pitchFamily="2" charset="2"/>
              </a:rPr>
              <a:t> dead organic matter bacteria eat </a:t>
            </a:r>
            <a:r>
              <a:rPr lang="en-US" b="1" dirty="0" smtClean="0">
                <a:solidFill>
                  <a:srgbClr val="0070C0"/>
                </a:solidFill>
                <a:sym typeface="Wingdings" pitchFamily="2" charset="2"/>
              </a:rPr>
              <a:t>bacteria increase</a:t>
            </a:r>
            <a:r>
              <a:rPr lang="en-US" dirty="0" smtClean="0">
                <a:sym typeface="Wingdings" pitchFamily="2" charset="2"/>
              </a:rPr>
              <a:t> use up dissolved oxygenoxygen content decreases  aquatic life dies</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Acidity </a:t>
            </a:r>
            <a:endParaRPr lang="en-US" dirty="0"/>
          </a:p>
        </p:txBody>
      </p:sp>
      <p:sp>
        <p:nvSpPr>
          <p:cNvPr id="3" name="Content Placeholder 2"/>
          <p:cNvSpPr>
            <a:spLocks noGrp="1"/>
          </p:cNvSpPr>
          <p:nvPr>
            <p:ph idx="1"/>
          </p:nvPr>
        </p:nvSpPr>
        <p:spPr/>
        <p:txBody>
          <a:bodyPr/>
          <a:lstStyle/>
          <a:p>
            <a:r>
              <a:rPr lang="en-US" dirty="0" smtClean="0"/>
              <a:t>Precipitation with a </a:t>
            </a:r>
            <a:r>
              <a:rPr lang="en-US" b="1" dirty="0" smtClean="0">
                <a:solidFill>
                  <a:srgbClr val="0070C0"/>
                </a:solidFill>
              </a:rPr>
              <a:t>pH lower than 5.6 </a:t>
            </a:r>
            <a:r>
              <a:rPr lang="en-US" dirty="0" smtClean="0"/>
              <a:t>is considered </a:t>
            </a:r>
            <a:r>
              <a:rPr lang="en-US" b="1" dirty="0" smtClean="0">
                <a:solidFill>
                  <a:srgbClr val="0070C0"/>
                </a:solidFill>
              </a:rPr>
              <a:t>acid</a:t>
            </a:r>
            <a:r>
              <a:rPr lang="en-US" dirty="0" smtClean="0"/>
              <a:t> rain or snow</a:t>
            </a:r>
          </a:p>
          <a:p>
            <a:r>
              <a:rPr lang="en-US" dirty="0" smtClean="0"/>
              <a:t>When acid precipitation falls on aquatic ecosystems the acidity in the water increases and the diversity of living things decreases</a:t>
            </a:r>
          </a:p>
          <a:p>
            <a:r>
              <a:rPr lang="en-US" b="1" dirty="0" smtClean="0">
                <a:solidFill>
                  <a:srgbClr val="0070C0"/>
                </a:solidFill>
              </a:rPr>
              <a:t>Spring Acid Shock!!!! </a:t>
            </a:r>
            <a:endParaRPr lang="en-US" b="1" dirty="0">
              <a:solidFill>
                <a:srgbClr val="0070C0"/>
              </a:solidFill>
            </a:endParaRPr>
          </a:p>
        </p:txBody>
      </p:sp>
      <p:pic>
        <p:nvPicPr>
          <p:cNvPr id="81922" name="Picture 2" descr="http://t0.gstatic.com/images?q=tbn:ANd9GcQ6F2H6agUQlXO3-atYVMw619SvX2_raqpPOKoXHxt4o7QBI3Ls"/>
          <p:cNvPicPr>
            <a:picLocks noChangeAspect="1" noChangeArrowheads="1"/>
          </p:cNvPicPr>
          <p:nvPr/>
        </p:nvPicPr>
        <p:blipFill>
          <a:blip r:embed="rId2" cstate="print"/>
          <a:srcRect/>
          <a:stretch>
            <a:fillRect/>
          </a:stretch>
        </p:blipFill>
        <p:spPr bwMode="auto">
          <a:xfrm>
            <a:off x="0" y="5114924"/>
            <a:ext cx="3657600" cy="1743076"/>
          </a:xfrm>
          <a:prstGeom prst="rect">
            <a:avLst/>
          </a:prstGeom>
          <a:ln>
            <a:noFill/>
          </a:ln>
          <a:effectLst>
            <a:softEdge rad="112500"/>
          </a:effectLst>
        </p:spPr>
      </p:pic>
      <p:sp>
        <p:nvSpPr>
          <p:cNvPr id="81924" name="AutoShape 4" descr="data:image/jpg;base64,/9j/4AAQSkZJRgABAQAAAQABAAD/2wCEAAkGBhMREBUUExQUFBUVGBgVGRgXFBQXFRcXGBkbFxgbGBkXHCYgGh4jIRgZHy8gIycpLC0sFx4xNTAqNSgsLCkBCQoKDgwOGg8PGikcHRwsLCkpKSkpLCksKSksKSkpKSwpKSksKSkpKSkpKSkpKSkpKSkpKSkpLCwpKSwpKSwsKf/AABEIAIQAsAMBIgACEQEDEQH/xAAbAAACAwEBAQAAAAAAAAAAAAADBAACBQEGB//EADsQAAECBAQDBgQFAwQDAQAAAAECEQADITEEEkFRImFxBRMygZGhQrHB8CNSctHhBjPxFEOCkiRiYxX/xAAZAQEBAQEBAQAAAAAAAAAAAAABAAIDBAX/xAAfEQEBAQACAwEBAQEAAAAAAAAAARECIRIxQQORUTL/2gAMAwEAAhEDEQA/ANWJHIkezXzsQn723MAmcVnA00J3L/CPfZngl+gLdT+w+7QQQbp9MhMkJxEoJKKKmEsgAlWQglwT0rtGxGPMQpOIkDhFFCwzOEHM9a9TyjXjPC+3TnPTsdEVeI8b1zxd4jxV4jw+Sxd4gMVeJB5LF4kUeOvDqxaJFXjrxasdiRx47Fqx0RI5EeHRjrxHjkdi1YXKogV/nTrGR2ljwqUsJTMoWP4awRq4BFRo/XaPN9i/1HknJExYy92EZQT4qNT4cznf6Dz8v0y47z8/r3Mshgx2/eOrSCGNupHq2kI9jTgqRLawQlPmkZT7g1hmcXDcvv75xvWc7YuHL4qWagd7NAHwgd0NrGlo9DHn8PLeehX/ANl1CWBaVvayrRtlZ8/v7/xHPhenTnOxXiQh2VNdJqSQoguX1JFehh143LrnZi8R4q8R4Vizx0GKvHCT/P7fvBqwHH43ukFTAtVszFtW57CGSIze2WElf6FHXQPf66xo5ngl7asmOx2KvEjQyLR14FPnBCSo2SHghi1Y68R448SLRizxHisD78ZwnUpKh5UI+vlFpx4PG/1cVskBKAakkrVQgg0JtTaF+y+2JfdoRlC1OhhLZLfDlUTV6BRUH8qwrjpSEKQSkHhAzBeZJBDKAGhBq/8AmNHsjteR+GlaJYWAZecpYqGU+IAXIa5GseKXfr0Zje7Gx68pSZawlDgKJLLIeiaNtV411KcdWHTf61jN7FxyTJQCoJUHS3hOYObG9IemT6gCpNH2fXnb3j0y9OdnbElr/wDJlgpAzTpjXYfheguKfqj0T/yeUeeWojFSyCSDNmdD+G21bM/WNWZPy5mqOBhsFUZ+be0Z4+q1ynavYw4V1/3D03p6v5xoPGF2FPIVNSVPxD1UVV87eUaSVgzyNpfzUDG+N6Z5Ts28RUwC+4HmaCAS8YhUxcsF1IYqG2az9Y5iyMof8yfnCzhp4jwBWIZTHUA+ZURE/wBSMxGwCubEkRasL9tq/Bm3/tqPkxfXpd7Wh4KeovCGMVnkrcB1ylc2CkENzuYblTwUg3oD7fxGftNnUHiZg7OHPMPA0zQwO9frCGIxAMySrdRq2hCh5VaG0SGO1D+EurcJ8rfwIalqcesIdoqPdzGoSkivSGjPAA5sPVovpzoeOvAs8cE4fT2eFkaFFkGeBshWpu6VfSD54RViQZqTVh3ot+VIfraCtR89ny3KBcZZYc0bQswo7tTUBoiJKEKIq8uYzkEggnMBToQ5tBggkyVPTJKJBHxBZGxa7sbvZxBFkBMxYDnvEqUDWjKbWtDdm5Ujy49C8zs4mYqZlzZVKIdRCXzaJ0tG4MXMyEqKTlUlLNQlTpalWFb7axlKm5c4cBySAaakPW/RhaG1rHdTGJYqlG2yyL+ZeHc9KSVWfjO7XJUXLrmElwB4ctG0rD57UQogh8qwlTlnT3ayDazj0I5xidqoCJctQoc6w9BqoFmpfaKyG7uWEmuRdKAEhSiXTs503hlGGTjTLnTgGdRGoagUoVprR/WHOz+3TnSVJd3Q4YOAlKsxc12pGfiEjvZwL1JAoHGbKQ+1HB/iKhI/DBLMsBtzlUGL2cpoRWlIvKxY0Ozu0mnrUcodW5GZ0uHrXoawed2sorAIIDgtrwF35BX7eeNlrTSZqxZOQOU7GrU8oYxM01OocVoD4nvuR7er5XB4zTqMfmUDZiE1LmhEwPsat5RoTcdlnVALgJFLAKv97R59J7vOoigLnVgGT6/zDU6cVqSqgdIUK08SVMTtW8U5LG6pf4TA/CQa0AYp2+7wKVjXlONRLHPw35wlJxubhahGbYEkknzYM3MQtg8YgoFbpS3UUNduQ2jXl2PE/wBn4wlXSZzFCkB666RSdNOWVyWfQKIhTCKYqNPEijF34k/QnzjqpoVk5Zta1L1bnB5HGvicTmRMB0Qv1yln2q3rFyrwWanzT+x9YzUKcrGqkrAbWuVI2HX/ANjBMdOIKavUC1KpB+eh3jU5C8T87GeAg1LkjVsqtPKKz5+U5i1FGlajJVj0rGf/AKjMpvykuX5zPS4H/GCY6dwTanwkhhQuGP3yivO4PGGMb2oEghPidgLZqkCpDXB6NWEsPOUWUoD/AHdXAKpRJD30AhDtCalTFV8xqC2ZJzEp0II06mGcNOdFFE1UbgllSyAHazU/zGPPapxYeI4EILhTIAc1LhTun1DQSalu9JFRNlpOj8C2T7+5jPTjAoJcORlILKAJci2hqL0oNY1Z0v8AvBq99KBaln1F725mOboSx4HfOoBQYsC4GYqIIcW1NKtGklQKJrAgJ7ujUqQb+R9TGV2muo1dS2FNkOwh1QOWcjmghndwWDtowau5jP0jY+SVhCSClAUslRS4OZSgdWYbPWKYUpzJR+UqBcMlsyk61rwv/EE7WUyJQzUzqLUYDMoUIFd9YTkTz30wO3ErS3F8vF5xq0GZ7HETGUFJClsqrHKSBQXte1IpLxQzOyjkmSiKVdImA9Q5gU5kzFgMEnv9XYDMfP0hjAg9+opJGUyhRhQghqXcE15c4ze6lcTNBCVJcZxLVQj4k6WY8Lx1LkqccKitBL1BS9A/nTmIoFsmSSW/DllyaggLru/nrDs1CimW7cS1BzUk5l2LczVtYSFPmJmJLAMoKcguaKc21Hs3WLKDooWdJSGFjmSdqUULbNAUrTkUzAiYoMHpmTTk/wA2gOKxKu4lKenEkB2AIyl6as0FuUHcJLIUNyACavm7tVm6EQklg1wlKiCT/wBg3qflBMDis0yWC/E6nFmSlYV0PENbaQrPOVR4bh/FqCw02LUi3rU0RNPfTEkkOZe1GOYj2J6GKrXwu5ulm5oADdLwHtOYO+nJDVLjY0HDSjgl2hWTij3ZzEll5Xp+mp9H6Qzl2mzKnAgFw4zFT2BSoj0bTkYGhXAHJV/bVVwWcpc/dWjiJoDBvFn2I+I/UX3gcyQ6AxCc0tFdkgl6G1IdIwmcKv0zCTchlKAf7+sBEwtMClDiFMxdjxFho5cMOUXmzykqFA6WDmpdZJAc8zFFS3E0KSCVFISSKApQHrvsecFoUxKA4LiqmU5ISWBFQLN+a7GDSh3aRmUDmUALAZQ6SToAKFxo0Y6gt1AqSQ6QxcrCnDAMXN+cOSZoTQnMUlOavE+b4WqbmnyjE5CPMScWxAQFAFgeJZFxdm5b2EerKwZs+rDvZLhmNabfbR5DDqGdLhrDMHo5uAKx6WWohU8FiypBZlAOZocnNVqaxtQHtRQSXvmURq58KdOkachBacbcRLW/3Gpc6C8YuLnPMc0KZ80X0zJygC4DuPONTs0uMUQD5iw73U3Pyg9VoftMEy0BiSFLbYgKWr6mFcNWdigWoMws7mcgm32Q8aePw7ol0cKKlCtS3fKqCzUAHzjzvYk4rm4lXCOAqcGn9xJGppGviP41Y79aVEZimaORJBWS55EmGZa8il1IZeHJFrsG936wDt/AhU+Y9AtAWC3hULH1Af8AVDM8Bap2mY4YjepSTRtCfekZ5ZqIYxeWWNGEsvzzTh7kC0PYhTSZa0GoSZhqdDS9QeJvKEMeFHvgW4FShsAAZqmL/qg+IbuJafERKYcI4SpQLv5Ug5XxugLEkpdJek0g7EGUmvkbwMcWBlVqFzFGz+FFn+Qi2LQchWbZswc6mUA130e0LlB/0Ms0H4kwguzOkGvIt69YrfKIx/T6gVIJUHzTAXAPhRQH15NTeBmbx8Tt3ZqpiKoKa8wS4OhA5xb+liO9li9VhrJVwmhPoOeYaQLtQBKmBYhAaw/PuR084p6q+NDtHjnzHI4gjQEuyTpd2ZucCky2w017qmpDEtwgsokMWchomLnJBWVKCc0tIAdnJCWUE3UcvFpbnDGUFE4AN3SyfzPx0YcwRTlDej9AxOLMtprZmK2pSqUkBtmN+kCw+OYocgJUh97EpIAcGya9YL2rLJlJLFIPeM42CQQefCD5xmImOwBDhJBD5VcrniAA2jHwNbtwsMw/MEgvpxP7v6iGMQSy0srK6j4XISANCWNWG9DCvbUsKQGOqqEK8QyuG0enWC4ftBIM0FzmTw01e5OhbTQQcrNNsY+KIclTlTZiHSlgCf2tfTV4JKxaSh2U5UCAUlaKl1HOavbfyimPn1IBYEkPZNTUOaPQl2ekLiUVBkgFVBmzNTmK6AEOd4OM/wBYGkdnywUElSySklASSokqFHTTRvONpSFmZOzJEvOuSpSXSpWVCs4Dg6t7RmjtCTLWChaQCUqZLkODmIa42YFoNjMcha1KQFgKrxgDUkMH2NIbysmn0CvsrNPKsymXMKwBQF1Es7t/HlDXZ8nMJrTRLIl5sikmpzPRq/FudYSM/KoFJOYU1r5JNWHLeOoxopsaMkkgj5katGPO32Y1cFPSEpWtYKSojKzqfIphWuooNzGdhcKmTLOUg50lCk0zaKFOZJrqwi658tKJRSCFpKipXCc1inLZvcu76QpipiVKBseIBhcEhmU+5NByi8vkT0Xb6s3du3GhSC1A6crluRs+0JTlgTgosgNKOUKChlGUkJO+UbXpCMzvClJDBncEsSCosSqu7V/LABOIUHDFnBeoYMK/4FovLanoO08ilYrKlLLtVITQgIJBLEAHTnzjImlQPiCQwAFbWBv78oDKxykKcUDkUNfC3PSOImioADvlervYCz6/ODndGigZUFHCQviapLs1LuamnMQ6ZAThkylqJUmaOECgGWp3LkkMdn1hDDTCDXMToXIBdxwt8oLMxgWoqbxEqurajAm1NvWLjzyFrdiYKSjESiSSpJDE5lAnKoU1antaMxGGzTZpVUhDJuRcBQ5BgREw8vYgEO5FASQxKaU23gpm58xLqJuQzl1Ai1ASyvUCNT9OrC5jcMhczMtm7pIBAJAU229B0h/GZTLn5KlUxbu9gM1j5BuRjIK3JJdyajT7vekcExCiywTZndyb6aBtOcE/SjWjjJYmiYtAUUy8uYkpCQFukc1OSW2AjPlYPKvNTM5Jd6PRhsGNoIcYkJUlKa8NfymmrM5cOOQhadPzlkmo+J1Cty+h0YRi87elaZxU2rjlQHKGAYlTaPqPzGM3GYh/gID0JzEIc6Oz+bQaYtQIFCA5opRU4uWP6TpoYoZS1LckmtDQgC5JBYV1INt4ePvayXmYML48zjwjgYOau4pSp2gsuWJSCPIkkVOxS/28WBABYA3Lu6iHsSTWh5wFUgrIzWrwh35k5fK5jW718QKO6z0SBZmLgkc1PStj6xpyZCULAKkgg/DwhiA2jjfnGThMIQXKkpr8TEgCxpZ3Yb2jQUaUmZkmjMqrVb2u3KHn76UaSJYKCUlLu4LP8ISVAkVOrb9IH/8Am8TCguPYhyQSSKAVqYBKmqDBK6agt5h/4pBJmNCSxLkkAjYamh+vlHLb6b6G7tSPCiVxUYFeZJrd9S1i+loz04sS6ZUncglwag1cilBpBp+KXUpyEGhZBLNu5gJnJfR2KaAZRYjz/mH2Fp+IIVxJKX1oAw3A+nvFpc1KqAUrdIOta2ZhfpFpEgLpVWgqOr8t3gqsMUuzWcuB6gMPlTeM7CiMClyq9dyT969ILlCUuSjNzHvpAqqJDnZqsxGu+/nFJgBoCWToDVmL9C5ciM7aNdlJfwsWIKbsW2re3KKGWsOwerkqyliT4hziYcjIACpBYgn4g3M+nlHTMrRg4AJAdV2YDoAbi9432liWdq0y2AT/AMquAS/pElyCMxJBzkPV+IOQw6fOgjoypsSaghyalzdP5qeUB74jMSoDicbveztu3ltF36WijDrzEBnYm4JZ+dU/Fzjs3s9SVE3zAJFLlmJ2Dfe0UlYgKBa7EZr0DG30OgMMYjFnX4X8nAfr0ForathZWFARUEuWJcCptUWtcv4Yp3iUk5lLCtAopIFOVeZ+2kvtIIqc1aeSfE3nyHtDeLny50vMkgHNQUc2vqT5tZoe57DJKKgJUlZS9V0Yc62NYdlyCElZAJDWCbgMK0NyK9ItKkKBNaF8rJDgk0NKsQOesMZyNBZyWLUNi3IbXEN5fEGnB5iKCjAu7uWNx7PC0uSEua2GtC75T1pqIbwoKXcEk0dzV9a/OBKn5UsolsxuK31a45xmVMzsxZVKmKUSTlIbRgnMKcjASGmlqMQ3zbpHYkd77rFMYeaVEu1Q/q37mLlfCskBVUitmyqPzAiRIxPbRGSrhUbcJUwoH6Q5hEjKgsx4T1vEiRvmY0kcIcUoWtSmkWWWfq3yiRI8l9kJ8yiLM1qO6VEvyoKQFctiWez+ZPppEiRviobkS3kzVWylKQBZi4r6P5mKYfwg68I+/WJEh5eogJ6+Icq+dozsYXKDqosfavWsSJG/z9xk33IQeGjtr5R1M0qoTQqL/wDV6PaJEgRXtRVE9B7xSQrKZaAAy8ubcufZtIkSOvH/AI/qaPfZDRKfERq9Kgu7vSH+7fKpyCpSRc6irPbaJEjy8kpJlvMmB1cISRXVzUwl2hNZRDBgAWqz+J2Ba8SJGuHv+H4//9k="/>
          <p:cNvSpPr>
            <a:spLocks noChangeAspect="1" noChangeArrowheads="1"/>
          </p:cNvSpPr>
          <p:nvPr/>
        </p:nvSpPr>
        <p:spPr bwMode="auto">
          <a:xfrm>
            <a:off x="63500" y="-614363"/>
            <a:ext cx="1676400" cy="12573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81926" name="AutoShape 6" descr="data:image/jpg;base64,/9j/4AAQSkZJRgABAQAAAQABAAD/2wCEAAkGBhMREBUUExQUFBUVGBgVGRgXFBQXFRcXGBkbFxgbGBkXHCYgGh4jIRgZHy8gIycpLC0sFx4xNTAqNSgsLCkBCQoKDgwOGg8PGikcHRwsLCkpKSkpLCksKSksKSkpKSwpKSksKSkpKSkpKSkpKSkpKSkpKSkpLCwpKSwpKSwsKf/AABEIAIQAsAMBIgACEQEDEQH/xAAbAAACAwEBAQAAAAAAAAAAAAADBAACBQEGB//EADsQAAECBAQDBgQFAwQDAQAAAAECEQADITEEEkFRImFxBRMygZGhQrHB8CNSctHhBjPxFEOCkiRiYxX/xAAZAQEBAQEBAQAAAAAAAAAAAAABAAIDBAX/xAAfEQEBAQACAwEBAQEAAAAAAAAAARECIRIxQQORUTL/2gAMAwEAAhEDEQA/ANWJHIkezXzsQn723MAmcVnA00J3L/CPfZngl+gLdT+w+7QQQbp9MhMkJxEoJKKKmEsgAlWQglwT0rtGxGPMQpOIkDhFFCwzOEHM9a9TyjXjPC+3TnPTsdEVeI8b1zxd4jxV4jw+Sxd4gMVeJB5LF4kUeOvDqxaJFXjrxasdiRx47Fqx0RI5EeHRjrxHjkdi1YXKogV/nTrGR2ljwqUsJTMoWP4awRq4BFRo/XaPN9i/1HknJExYy92EZQT4qNT4cznf6Dz8v0y47z8/r3Mshgx2/eOrSCGNupHq2kI9jTgqRLawQlPmkZT7g1hmcXDcvv75xvWc7YuHL4qWagd7NAHwgd0NrGlo9DHn8PLeehX/ANl1CWBaVvayrRtlZ8/v7/xHPhenTnOxXiQh2VNdJqSQoguX1JFehh143LrnZi8R4q8R4Vizx0GKvHCT/P7fvBqwHH43ukFTAtVszFtW57CGSIze2WElf6FHXQPf66xo5ngl7asmOx2KvEjQyLR14FPnBCSo2SHghi1Y68R448SLRizxHisD78ZwnUpKh5UI+vlFpx4PG/1cVskBKAakkrVQgg0JtTaF+y+2JfdoRlC1OhhLZLfDlUTV6BRUH8qwrjpSEKQSkHhAzBeZJBDKAGhBq/8AmNHsjteR+GlaJYWAZecpYqGU+IAXIa5GseKXfr0Zje7Gx68pSZawlDgKJLLIeiaNtV411KcdWHTf61jN7FxyTJQCoJUHS3hOYObG9IemT6gCpNH2fXnb3j0y9OdnbElr/wDJlgpAzTpjXYfheguKfqj0T/yeUeeWojFSyCSDNmdD+G21bM/WNWZPy5mqOBhsFUZ+be0Z4+q1ynavYw4V1/3D03p6v5xoPGF2FPIVNSVPxD1UVV87eUaSVgzyNpfzUDG+N6Z5Ts28RUwC+4HmaCAS8YhUxcsF1IYqG2az9Y5iyMof8yfnCzhp4jwBWIZTHUA+ZURE/wBSMxGwCubEkRasL9tq/Bm3/tqPkxfXpd7Wh4KeovCGMVnkrcB1ylc2CkENzuYblTwUg3oD7fxGftNnUHiZg7OHPMPA0zQwO9frCGIxAMySrdRq2hCh5VaG0SGO1D+EurcJ8rfwIalqcesIdoqPdzGoSkivSGjPAA5sPVovpzoeOvAs8cE4fT2eFkaFFkGeBshWpu6VfSD54RViQZqTVh3ot+VIfraCtR89ny3KBcZZYc0bQswo7tTUBoiJKEKIq8uYzkEggnMBToQ5tBggkyVPTJKJBHxBZGxa7sbvZxBFkBMxYDnvEqUDWjKbWtDdm5Ujy49C8zs4mYqZlzZVKIdRCXzaJ0tG4MXMyEqKTlUlLNQlTpalWFb7axlKm5c4cBySAaakPW/RhaG1rHdTGJYqlG2yyL+ZeHc9KSVWfjO7XJUXLrmElwB4ctG0rD57UQogh8qwlTlnT3ayDazj0I5xidqoCJctQoc6w9BqoFmpfaKyG7uWEmuRdKAEhSiXTs503hlGGTjTLnTgGdRGoagUoVprR/WHOz+3TnSVJd3Q4YOAlKsxc12pGfiEjvZwL1JAoHGbKQ+1HB/iKhI/DBLMsBtzlUGL2cpoRWlIvKxY0Ozu0mnrUcodW5GZ0uHrXoawed2sorAIIDgtrwF35BX7eeNlrTSZqxZOQOU7GrU8oYxM01OocVoD4nvuR7er5XB4zTqMfmUDZiE1LmhEwPsat5RoTcdlnVALgJFLAKv97R59J7vOoigLnVgGT6/zDU6cVqSqgdIUK08SVMTtW8U5LG6pf4TA/CQa0AYp2+7wKVjXlONRLHPw35wlJxubhahGbYEkknzYM3MQtg8YgoFbpS3UUNduQ2jXl2PE/wBn4wlXSZzFCkB666RSdNOWVyWfQKIhTCKYqNPEijF34k/QnzjqpoVk5Zta1L1bnB5HGvicTmRMB0Qv1yln2q3rFyrwWanzT+x9YzUKcrGqkrAbWuVI2HX/ANjBMdOIKavUC1KpB+eh3jU5C8T87GeAg1LkjVsqtPKKz5+U5i1FGlajJVj0rGf/AKjMpvykuX5zPS4H/GCY6dwTanwkhhQuGP3yivO4PGGMb2oEghPidgLZqkCpDXB6NWEsPOUWUoD/AHdXAKpRJD30AhDtCalTFV8xqC2ZJzEp0II06mGcNOdFFE1UbgllSyAHazU/zGPPapxYeI4EILhTIAc1LhTun1DQSalu9JFRNlpOj8C2T7+5jPTjAoJcORlILKAJci2hqL0oNY1Z0v8AvBq99KBaln1F725mOboSx4HfOoBQYsC4GYqIIcW1NKtGklQKJrAgJ7ujUqQb+R9TGV2muo1dS2FNkOwh1QOWcjmghndwWDtowau5jP0jY+SVhCSClAUslRS4OZSgdWYbPWKYUpzJR+UqBcMlsyk61rwv/EE7WUyJQzUzqLUYDMoUIFd9YTkTz30wO3ErS3F8vF5xq0GZ7HETGUFJClsqrHKSBQXte1IpLxQzOyjkmSiKVdImA9Q5gU5kzFgMEnv9XYDMfP0hjAg9+opJGUyhRhQghqXcE15c4ze6lcTNBCVJcZxLVQj4k6WY8Lx1LkqccKitBL1BS9A/nTmIoFsmSSW/DllyaggLru/nrDs1CimW7cS1BzUk5l2LczVtYSFPmJmJLAMoKcguaKc21Hs3WLKDooWdJSGFjmSdqUULbNAUrTkUzAiYoMHpmTTk/wA2gOKxKu4lKenEkB2AIyl6as0FuUHcJLIUNyACavm7tVm6EQklg1wlKiCT/wBg3qflBMDis0yWC/E6nFmSlYV0PENbaQrPOVR4bh/FqCw02LUi3rU0RNPfTEkkOZe1GOYj2J6GKrXwu5ulm5oADdLwHtOYO+nJDVLjY0HDSjgl2hWTij3ZzEll5Xp+mp9H6Qzl2mzKnAgFw4zFT2BSoj0bTkYGhXAHJV/bVVwWcpc/dWjiJoDBvFn2I+I/UX3gcyQ6AxCc0tFdkgl6G1IdIwmcKv0zCTchlKAf7+sBEwtMClDiFMxdjxFho5cMOUXmzykqFA6WDmpdZJAc8zFFS3E0KSCVFISSKApQHrvsecFoUxKA4LiqmU5ISWBFQLN+a7GDSh3aRmUDmUALAZQ6SToAKFxo0Y6gt1AqSQ6QxcrCnDAMXN+cOSZoTQnMUlOavE+b4WqbmnyjE5CPMScWxAQFAFgeJZFxdm5b2EerKwZs+rDvZLhmNabfbR5DDqGdLhrDMHo5uAKx6WWohU8FiypBZlAOZocnNVqaxtQHtRQSXvmURq58KdOkachBacbcRLW/3Gpc6C8YuLnPMc0KZ80X0zJygC4DuPONTs0uMUQD5iw73U3Pyg9VoftMEy0BiSFLbYgKWr6mFcNWdigWoMws7mcgm32Q8aePw7ol0cKKlCtS3fKqCzUAHzjzvYk4rm4lXCOAqcGn9xJGppGviP41Y79aVEZimaORJBWS55EmGZa8il1IZeHJFrsG936wDt/AhU+Y9AtAWC3hULH1Af8AVDM8Bap2mY4YjepSTRtCfekZ5ZqIYxeWWNGEsvzzTh7kC0PYhTSZa0GoSZhqdDS9QeJvKEMeFHvgW4FShsAAZqmL/qg+IbuJafERKYcI4SpQLv5Ug5XxugLEkpdJek0g7EGUmvkbwMcWBlVqFzFGz+FFn+Qi2LQchWbZswc6mUA130e0LlB/0Ms0H4kwguzOkGvIt69YrfKIx/T6gVIJUHzTAXAPhRQH15NTeBmbx8Tt3ZqpiKoKa8wS4OhA5xb+liO9li9VhrJVwmhPoOeYaQLtQBKmBYhAaw/PuR084p6q+NDtHjnzHI4gjQEuyTpd2ZucCky2w017qmpDEtwgsokMWchomLnJBWVKCc0tIAdnJCWUE3UcvFpbnDGUFE4AN3SyfzPx0YcwRTlDej9AxOLMtprZmK2pSqUkBtmN+kCw+OYocgJUh97EpIAcGya9YL2rLJlJLFIPeM42CQQefCD5xmImOwBDhJBD5VcrniAA2jHwNbtwsMw/MEgvpxP7v6iGMQSy0srK6j4XISANCWNWG9DCvbUsKQGOqqEK8QyuG0enWC4ftBIM0FzmTw01e5OhbTQQcrNNsY+KIclTlTZiHSlgCf2tfTV4JKxaSh2U5UCAUlaKl1HOavbfyimPn1IBYEkPZNTUOaPQl2ekLiUVBkgFVBmzNTmK6AEOd4OM/wBYGkdnywUElSySklASSokqFHTTRvONpSFmZOzJEvOuSpSXSpWVCs4Dg6t7RmjtCTLWChaQCUqZLkODmIa42YFoNjMcha1KQFgKrxgDUkMH2NIbysmn0CvsrNPKsymXMKwBQF1Es7t/HlDXZ8nMJrTRLIl5sikmpzPRq/FudYSM/KoFJOYU1r5JNWHLeOoxopsaMkkgj5katGPO32Y1cFPSEpWtYKSojKzqfIphWuooNzGdhcKmTLOUg50lCk0zaKFOZJrqwi658tKJRSCFpKipXCc1inLZvcu76QpipiVKBseIBhcEhmU+5NByi8vkT0Xb6s3du3GhSC1A6crluRs+0JTlgTgosgNKOUKChlGUkJO+UbXpCMzvClJDBncEsSCosSqu7V/LABOIUHDFnBeoYMK/4FovLanoO08ilYrKlLLtVITQgIJBLEAHTnzjImlQPiCQwAFbWBv78oDKxykKcUDkUNfC3PSOImioADvlervYCz6/ODndGigZUFHCQviapLs1LuamnMQ6ZAThkylqJUmaOECgGWp3LkkMdn1hDDTCDXMToXIBdxwt8oLMxgWoqbxEqurajAm1NvWLjzyFrdiYKSjESiSSpJDE5lAnKoU1antaMxGGzTZpVUhDJuRcBQ5BgREw8vYgEO5FASQxKaU23gpm58xLqJuQzl1Ai1ASyvUCNT9OrC5jcMhczMtm7pIBAJAU229B0h/GZTLn5KlUxbu9gM1j5BuRjIK3JJdyajT7vekcExCiywTZndyb6aBtOcE/SjWjjJYmiYtAUUy8uYkpCQFukc1OSW2AjPlYPKvNTM5Jd6PRhsGNoIcYkJUlKa8NfymmrM5cOOQhadPzlkmo+J1Cty+h0YRi87elaZxU2rjlQHKGAYlTaPqPzGM3GYh/gID0JzEIc6Oz+bQaYtQIFCA5opRU4uWP6TpoYoZS1LckmtDQgC5JBYV1INt4ePvayXmYML48zjwjgYOau4pSp2gsuWJSCPIkkVOxS/28WBABYA3Lu6iHsSTWh5wFUgrIzWrwh35k5fK5jW718QKO6z0SBZmLgkc1PStj6xpyZCULAKkgg/DwhiA2jjfnGThMIQXKkpr8TEgCxpZ3Yb2jQUaUmZkmjMqrVb2u3KHn76UaSJYKCUlLu4LP8ISVAkVOrb9IH/8Am8TCguPYhyQSSKAVqYBKmqDBK6agt5h/4pBJmNCSxLkkAjYamh+vlHLb6b6G7tSPCiVxUYFeZJrd9S1i+loz04sS6ZUncglwag1cilBpBp+KXUpyEGhZBLNu5gJnJfR2KaAZRYjz/mH2Fp+IIVxJKX1oAw3A+nvFpc1KqAUrdIOta2ZhfpFpEgLpVWgqOr8t3gqsMUuzWcuB6gMPlTeM7CiMClyq9dyT969ILlCUuSjNzHvpAqqJDnZqsxGu+/nFJgBoCWToDVmL9C5ciM7aNdlJfwsWIKbsW2re3KKGWsOwerkqyliT4hziYcjIACpBYgn4g3M+nlHTMrRg4AJAdV2YDoAbi9432liWdq0y2AT/AMquAS/pElyCMxJBzkPV+IOQw6fOgjoypsSaghyalzdP5qeUB74jMSoDicbveztu3ltF36WijDrzEBnYm4JZ+dU/Fzjs3s9SVE3zAJFLlmJ2Dfe0UlYgKBa7EZr0DG30OgMMYjFnX4X8nAfr0ForathZWFARUEuWJcCptUWtcv4Yp3iUk5lLCtAopIFOVeZ+2kvtIIqc1aeSfE3nyHtDeLny50vMkgHNQUc2vqT5tZoe57DJKKgJUlZS9V0Yc62NYdlyCElZAJDWCbgMK0NyK9ItKkKBNaF8rJDgk0NKsQOesMZyNBZyWLUNi3IbXEN5fEGnB5iKCjAu7uWNx7PC0uSEua2GtC75T1pqIbwoKXcEk0dzV9a/OBKn5UsolsxuK31a45xmVMzsxZVKmKUSTlIbRgnMKcjASGmlqMQ3zbpHYkd77rFMYeaVEu1Q/q37mLlfCskBVUitmyqPzAiRIxPbRGSrhUbcJUwoH6Q5hEjKgsx4T1vEiRvmY0kcIcUoWtSmkWWWfq3yiRI8l9kJ8yiLM1qO6VEvyoKQFctiWez+ZPppEiRviobkS3kzVWylKQBZi4r6P5mKYfwg68I+/WJEh5eogJ6+Icq+dozsYXKDqosfavWsSJG/z9xk33IQeGjtr5R1M0qoTQqL/wDV6PaJEgRXtRVE9B7xSQrKZaAAy8ubcufZtIkSOvH/AI/qaPfZDRKfERq9Kgu7vSH+7fKpyCpSRc6irPbaJEjy8kpJlvMmB1cISRXVzUwl2hNZRDBgAWqz+J2Ba8SJGuHv+H4//9k="/>
          <p:cNvSpPr>
            <a:spLocks noChangeAspect="1" noChangeArrowheads="1"/>
          </p:cNvSpPr>
          <p:nvPr/>
        </p:nvSpPr>
        <p:spPr bwMode="auto">
          <a:xfrm>
            <a:off x="63500" y="-614363"/>
            <a:ext cx="1676400" cy="12573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81928" name="Picture 8" descr="http://t3.gstatic.com/images?q=tbn:ANd9GcQk-8j27d429oNmswgE38iUC_BTqSXAgSon44YZ-AstxlbT74DPEg"/>
          <p:cNvPicPr>
            <a:picLocks noChangeAspect="1" noChangeArrowheads="1"/>
          </p:cNvPicPr>
          <p:nvPr/>
        </p:nvPicPr>
        <p:blipFill>
          <a:blip cstate="print"/>
          <a:srcRect/>
          <a:stretch>
            <a:fillRect/>
          </a:stretch>
        </p:blipFill>
        <p:spPr bwMode="auto">
          <a:xfrm>
            <a:off x="5410200" y="4038601"/>
            <a:ext cx="3733800" cy="281553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Heavy Metals</a:t>
            </a:r>
            <a:endParaRPr lang="en-US" dirty="0"/>
          </a:p>
        </p:txBody>
      </p:sp>
      <p:pic>
        <p:nvPicPr>
          <p:cNvPr id="92162" name="Picture 2" descr="http://t1.gstatic.com/images?q=tbn:ANd9GcRXfg-owQUuCqdLhttyxRjV0FD_1PblxfnJb-x_UdhpMiQrF40wnA"/>
          <p:cNvPicPr>
            <a:picLocks noChangeAspect="1" noChangeArrowheads="1"/>
          </p:cNvPicPr>
          <p:nvPr/>
        </p:nvPicPr>
        <p:blipFill>
          <a:blip r:embed="rId2" cstate="print"/>
          <a:srcRect/>
          <a:stretch>
            <a:fillRect/>
          </a:stretch>
        </p:blipFill>
        <p:spPr bwMode="auto">
          <a:xfrm>
            <a:off x="1219200" y="1315915"/>
            <a:ext cx="3733800" cy="5275385"/>
          </a:xfrm>
          <a:prstGeom prst="rect">
            <a:avLst/>
          </a:prstGeom>
          <a:noFill/>
        </p:spPr>
      </p:pic>
      <p:pic>
        <p:nvPicPr>
          <p:cNvPr id="92164" name="Picture 4" descr="http://t2.gstatic.com/images?q=tbn:ANd9GcR0PFhigDdlEHaTjgGzhHWnzvP04d4nOhJ2ZB1comgHA263i7eV"/>
          <p:cNvPicPr>
            <a:picLocks noChangeAspect="1" noChangeArrowheads="1"/>
          </p:cNvPicPr>
          <p:nvPr/>
        </p:nvPicPr>
        <p:blipFill>
          <a:blip r:embed="rId3" cstate="print"/>
          <a:srcRect/>
          <a:stretch>
            <a:fillRect/>
          </a:stretch>
        </p:blipFill>
        <p:spPr bwMode="auto">
          <a:xfrm>
            <a:off x="5105400" y="2438400"/>
            <a:ext cx="3810000" cy="3032127"/>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dirty="0" smtClean="0"/>
              <a:t>Pesticides </a:t>
            </a:r>
            <a:endParaRPr lang="en-US" sz="2800" dirty="0" smtClean="0"/>
          </a:p>
        </p:txBody>
      </p:sp>
      <p:sp>
        <p:nvSpPr>
          <p:cNvPr id="47107" name="Content Placeholder 2"/>
          <p:cNvSpPr>
            <a:spLocks noGrp="1"/>
          </p:cNvSpPr>
          <p:nvPr>
            <p:ph idx="1"/>
          </p:nvPr>
        </p:nvSpPr>
        <p:spPr>
          <a:xfrm>
            <a:off x="914400" y="1371600"/>
            <a:ext cx="8229600" cy="2971800"/>
          </a:xfrm>
        </p:spPr>
        <p:txBody>
          <a:bodyPr/>
          <a:lstStyle/>
          <a:p>
            <a:r>
              <a:rPr lang="en-US" dirty="0" smtClean="0"/>
              <a:t>Can remain in environment for long periods of time</a:t>
            </a:r>
          </a:p>
          <a:p>
            <a:r>
              <a:rPr lang="en-US" dirty="0" smtClean="0"/>
              <a:t>Pesticide resistant pest may develop</a:t>
            </a:r>
          </a:p>
          <a:p>
            <a:r>
              <a:rPr lang="en-US" dirty="0" smtClean="0"/>
              <a:t>Mixed pesticides in environment may be toxic</a:t>
            </a:r>
          </a:p>
        </p:txBody>
      </p:sp>
      <p:pic>
        <p:nvPicPr>
          <p:cNvPr id="47108" name="Picture 2" descr="http://www.napamosquito.org/Images/PesticideLogo-wb.jpg"/>
          <p:cNvPicPr>
            <a:picLocks noChangeAspect="1" noChangeArrowheads="1"/>
          </p:cNvPicPr>
          <p:nvPr/>
        </p:nvPicPr>
        <p:blipFill>
          <a:blip r:embed="rId2" cstate="print"/>
          <a:srcRect/>
          <a:stretch>
            <a:fillRect/>
          </a:stretch>
        </p:blipFill>
        <p:spPr bwMode="auto">
          <a:xfrm>
            <a:off x="2743200" y="3829050"/>
            <a:ext cx="4591050" cy="302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Salt Content</a:t>
            </a:r>
            <a:endParaRPr lang="en-CA" dirty="0" smtClean="0"/>
          </a:p>
        </p:txBody>
      </p:sp>
      <p:sp>
        <p:nvSpPr>
          <p:cNvPr id="48131" name="Content Placeholder 2"/>
          <p:cNvSpPr>
            <a:spLocks noGrp="1"/>
          </p:cNvSpPr>
          <p:nvPr>
            <p:ph idx="1"/>
          </p:nvPr>
        </p:nvSpPr>
        <p:spPr/>
        <p:txBody>
          <a:bodyPr/>
          <a:lstStyle/>
          <a:p>
            <a:r>
              <a:rPr lang="en-US" dirty="0" smtClean="0"/>
              <a:t>Salinity increases can be harmful to fresh water habitats.</a:t>
            </a:r>
          </a:p>
          <a:p>
            <a:r>
              <a:rPr lang="en-US" dirty="0" smtClean="0"/>
              <a:t>Salt content can increase due to </a:t>
            </a:r>
          </a:p>
          <a:p>
            <a:pPr lvl="1"/>
            <a:r>
              <a:rPr lang="en-US" dirty="0" smtClean="0"/>
              <a:t>geology</a:t>
            </a:r>
          </a:p>
          <a:p>
            <a:pPr lvl="1"/>
            <a:r>
              <a:rPr lang="en-US" dirty="0" smtClean="0"/>
              <a:t>surface runoff </a:t>
            </a:r>
          </a:p>
          <a:p>
            <a:pPr lvl="1"/>
            <a:r>
              <a:rPr lang="en-US" dirty="0" smtClean="0"/>
              <a:t>evaporation</a:t>
            </a:r>
            <a:endParaRPr lang="en-CA" dirty="0" smtClean="0"/>
          </a:p>
        </p:txBody>
      </p:sp>
      <p:pic>
        <p:nvPicPr>
          <p:cNvPr id="48132" name="Picture 2"/>
          <p:cNvPicPr>
            <a:picLocks noChangeAspect="1" noChangeArrowheads="1"/>
          </p:cNvPicPr>
          <p:nvPr/>
        </p:nvPicPr>
        <p:blipFill>
          <a:blip r:embed="rId2" cstate="print"/>
          <a:srcRect/>
          <a:stretch>
            <a:fillRect/>
          </a:stretch>
        </p:blipFill>
        <p:spPr bwMode="auto">
          <a:xfrm>
            <a:off x="4495800" y="3370263"/>
            <a:ext cx="4181475" cy="27257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499350" cy="1143000"/>
          </a:xfrm>
        </p:spPr>
        <p:txBody>
          <a:bodyPr/>
          <a:lstStyle/>
          <a:p>
            <a:r>
              <a:rPr lang="en-US" dirty="0" smtClean="0"/>
              <a:t>Measuring Toxicity</a:t>
            </a:r>
            <a:endParaRPr lang="en-US" dirty="0"/>
          </a:p>
        </p:txBody>
      </p:sp>
      <p:sp>
        <p:nvSpPr>
          <p:cNvPr id="3" name="Content Placeholder 2"/>
          <p:cNvSpPr>
            <a:spLocks noGrp="1"/>
          </p:cNvSpPr>
          <p:nvPr>
            <p:ph idx="1"/>
          </p:nvPr>
        </p:nvSpPr>
        <p:spPr>
          <a:xfrm>
            <a:off x="990600" y="990600"/>
            <a:ext cx="7499350" cy="4800600"/>
          </a:xfrm>
        </p:spPr>
        <p:txBody>
          <a:bodyPr/>
          <a:lstStyle/>
          <a:p>
            <a:r>
              <a:rPr lang="en-US" dirty="0" smtClean="0"/>
              <a:t>Toxins are substances that produce serious health problems or death when introduced into an organism</a:t>
            </a:r>
          </a:p>
          <a:p>
            <a:r>
              <a:rPr lang="en-US" dirty="0" smtClean="0"/>
              <a:t>When we </a:t>
            </a:r>
            <a:r>
              <a:rPr lang="en-US" b="1" dirty="0" smtClean="0">
                <a:solidFill>
                  <a:srgbClr val="0070C0"/>
                </a:solidFill>
              </a:rPr>
              <a:t>compare toxins </a:t>
            </a:r>
            <a:r>
              <a:rPr lang="en-US" dirty="0" smtClean="0"/>
              <a:t>we use a measurement called </a:t>
            </a:r>
            <a:r>
              <a:rPr lang="en-US" b="1" dirty="0" smtClean="0">
                <a:solidFill>
                  <a:srgbClr val="0070C0"/>
                </a:solidFill>
              </a:rPr>
              <a:t>LD50</a:t>
            </a:r>
          </a:p>
          <a:p>
            <a:pPr lvl="2"/>
            <a:r>
              <a:rPr lang="en-US" dirty="0" smtClean="0"/>
              <a:t>LD</a:t>
            </a:r>
            <a:r>
              <a:rPr lang="en-US" dirty="0" smtClean="0">
                <a:sym typeface="Wingdings" pitchFamily="2" charset="2"/>
              </a:rPr>
              <a:t> </a:t>
            </a:r>
            <a:r>
              <a:rPr lang="en-US" b="1" dirty="0" smtClean="0">
                <a:solidFill>
                  <a:srgbClr val="0070C0"/>
                </a:solidFill>
                <a:sym typeface="Wingdings" pitchFamily="2" charset="2"/>
              </a:rPr>
              <a:t>Lethal Dose</a:t>
            </a:r>
          </a:p>
          <a:p>
            <a:pPr lvl="2"/>
            <a:r>
              <a:rPr lang="en-US" dirty="0" smtClean="0">
                <a:sym typeface="Wingdings" pitchFamily="2" charset="2"/>
              </a:rPr>
              <a:t>50  </a:t>
            </a:r>
            <a:r>
              <a:rPr lang="en-US" b="1" dirty="0" smtClean="0">
                <a:solidFill>
                  <a:srgbClr val="0070C0"/>
                </a:solidFill>
                <a:sym typeface="Wingdings" pitchFamily="2" charset="2"/>
              </a:rPr>
              <a:t>50%</a:t>
            </a:r>
          </a:p>
          <a:p>
            <a:r>
              <a:rPr lang="en-US" dirty="0" smtClean="0">
                <a:sym typeface="Wingdings" pitchFamily="2" charset="2"/>
              </a:rPr>
              <a:t>LD50 is the amount of a substance that causes </a:t>
            </a:r>
            <a:r>
              <a:rPr lang="en-US" b="1" dirty="0" smtClean="0">
                <a:solidFill>
                  <a:srgbClr val="0070C0"/>
                </a:solidFill>
                <a:sym typeface="Wingdings" pitchFamily="2" charset="2"/>
              </a:rPr>
              <a:t>50% </a:t>
            </a:r>
            <a:r>
              <a:rPr lang="en-US" dirty="0" smtClean="0">
                <a:sym typeface="Wingdings" pitchFamily="2" charset="2"/>
              </a:rPr>
              <a:t>of a group of test animals to </a:t>
            </a:r>
            <a:r>
              <a:rPr lang="en-US" b="1" dirty="0" smtClean="0">
                <a:solidFill>
                  <a:srgbClr val="0070C0"/>
                </a:solidFill>
                <a:sym typeface="Wingdings" pitchFamily="2" charset="2"/>
              </a:rPr>
              <a:t>die</a:t>
            </a:r>
            <a:r>
              <a:rPr lang="en-US" dirty="0" smtClean="0">
                <a:sym typeface="Wingdings" pitchFamily="2" charset="2"/>
              </a:rPr>
              <a:t> if they are given a specified dose of the substance all at once</a:t>
            </a:r>
          </a:p>
        </p:txBody>
      </p:sp>
      <p:pic>
        <p:nvPicPr>
          <p:cNvPr id="91138" name="Picture 2" descr="http://t1.gstatic.com/images?q=tbn:ANd9GcTVQNt-sNTlZe4IZeohK0XHd1m9D9z7bHHzuPoS8k6zYyzZyrvYWA"/>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010400" y="2438400"/>
            <a:ext cx="2133600" cy="2133600"/>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1447800" y="0"/>
            <a:ext cx="7499350" cy="1143000"/>
          </a:xfrm>
        </p:spPr>
        <p:txBody>
          <a:bodyPr/>
          <a:lstStyle/>
          <a:p>
            <a:r>
              <a:rPr lang="en-US" dirty="0" smtClean="0"/>
              <a:t>Measuring Toxicity </a:t>
            </a:r>
            <a:endParaRPr lang="en-US" sz="1800" dirty="0" smtClean="0"/>
          </a:p>
        </p:txBody>
      </p:sp>
      <p:sp>
        <p:nvSpPr>
          <p:cNvPr id="49155" name="Content Placeholder 2"/>
          <p:cNvSpPr>
            <a:spLocks noGrp="1"/>
          </p:cNvSpPr>
          <p:nvPr>
            <p:ph idx="1"/>
          </p:nvPr>
        </p:nvSpPr>
        <p:spPr>
          <a:xfrm>
            <a:off x="685800" y="1066800"/>
            <a:ext cx="8458200" cy="3349625"/>
          </a:xfrm>
        </p:spPr>
        <p:txBody>
          <a:bodyPr/>
          <a:lstStyle/>
          <a:p>
            <a:pPr algn="ctr">
              <a:buNone/>
            </a:pPr>
            <a:endParaRPr lang="en-US" dirty="0" smtClean="0"/>
          </a:p>
          <a:p>
            <a:pPr algn="ctr">
              <a:buFontTx/>
              <a:buNone/>
            </a:pPr>
            <a:r>
              <a:rPr lang="en-US" dirty="0" smtClean="0"/>
              <a:t>(Note:  lower LD50 = more toxic)</a:t>
            </a:r>
          </a:p>
        </p:txBody>
      </p:sp>
      <p:pic>
        <p:nvPicPr>
          <p:cNvPr id="49156" name="Picture 4"/>
          <p:cNvPicPr>
            <a:picLocks noChangeAspect="1" noChangeArrowheads="1"/>
          </p:cNvPicPr>
          <p:nvPr/>
        </p:nvPicPr>
        <p:blipFill>
          <a:blip r:embed="rId2" cstate="print"/>
          <a:srcRect/>
          <a:stretch>
            <a:fillRect/>
          </a:stretch>
        </p:blipFill>
        <p:spPr bwMode="auto">
          <a:xfrm>
            <a:off x="2362200" y="2590800"/>
            <a:ext cx="4876800" cy="426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Try These </a:t>
            </a:r>
            <a:endParaRPr lang="en-US" dirty="0"/>
          </a:p>
        </p:txBody>
      </p:sp>
      <p:sp>
        <p:nvSpPr>
          <p:cNvPr id="3" name="Content Placeholder 2"/>
          <p:cNvSpPr>
            <a:spLocks noGrp="1"/>
          </p:cNvSpPr>
          <p:nvPr>
            <p:ph idx="1"/>
          </p:nvPr>
        </p:nvSpPr>
        <p:spPr/>
        <p:txBody>
          <a:bodyPr/>
          <a:lstStyle/>
          <a:p>
            <a:r>
              <a:rPr lang="en-US" sz="1800" dirty="0" smtClean="0"/>
              <a:t>Which of the following statements </a:t>
            </a:r>
            <a:r>
              <a:rPr lang="en-US" sz="1800" b="1" dirty="0" smtClean="0"/>
              <a:t>best defines the term LD50? </a:t>
            </a:r>
          </a:p>
          <a:p>
            <a:pPr>
              <a:buNone/>
            </a:pPr>
            <a:endParaRPr lang="en-US" sz="1800" b="1" dirty="0" smtClean="0"/>
          </a:p>
          <a:p>
            <a:pPr>
              <a:buNone/>
            </a:pPr>
            <a:r>
              <a:rPr lang="en-US" sz="1800" b="1" dirty="0" smtClean="0"/>
              <a:t>A. LD50 is the proportion of the first 50 organisms in a test population that dies when exposed to a particular substance. </a:t>
            </a:r>
          </a:p>
          <a:p>
            <a:pPr>
              <a:buNone/>
            </a:pPr>
            <a:r>
              <a:rPr lang="en-US" sz="1800" b="1" dirty="0" smtClean="0"/>
              <a:t>B. LD50 is the proportion of the first 50 organisms in a test population that becomes sick when exposed to a particular substance. </a:t>
            </a:r>
          </a:p>
          <a:p>
            <a:pPr>
              <a:buNone/>
            </a:pPr>
            <a:r>
              <a:rPr lang="en-US" sz="1800" b="1" dirty="0" smtClean="0"/>
              <a:t>C. LD50 is the concentration of a substance administered to a test population that kills half the organisms in the test population. </a:t>
            </a:r>
          </a:p>
          <a:p>
            <a:pPr>
              <a:buNone/>
            </a:pPr>
            <a:r>
              <a:rPr lang="en-US" sz="1800" b="1" dirty="0" smtClean="0"/>
              <a:t>D. LD50 is the concentration of a substance administered to a test population that makes half the organisms in the test population sick.</a:t>
            </a:r>
            <a:endParaRPr lang="en-US" sz="18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r>
              <a:rPr lang="en-US" dirty="0" smtClean="0">
                <a:effectLst>
                  <a:outerShdw blurRad="38100" dist="38100" dir="2700000" algn="tl">
                    <a:srgbClr val="C0C0C0"/>
                  </a:outerShdw>
                </a:effectLst>
              </a:rPr>
              <a:t>Your Task</a:t>
            </a:r>
          </a:p>
        </p:txBody>
      </p:sp>
      <p:sp>
        <p:nvSpPr>
          <p:cNvPr id="70659" name="Content Placeholder 2"/>
          <p:cNvSpPr>
            <a:spLocks noGrp="1"/>
          </p:cNvSpPr>
          <p:nvPr>
            <p:ph idx="1"/>
          </p:nvPr>
        </p:nvSpPr>
        <p:spPr/>
        <p:txBody>
          <a:bodyPr/>
          <a:lstStyle/>
          <a:p>
            <a:pPr eaLnBrk="1" hangingPunct="1"/>
            <a:r>
              <a:rPr lang="en-US" dirty="0" smtClean="0"/>
              <a:t>Read 204-223</a:t>
            </a:r>
          </a:p>
          <a:p>
            <a:pPr lvl="1" eaLnBrk="1" hangingPunct="1"/>
            <a:r>
              <a:rPr lang="en-US" dirty="0" smtClean="0"/>
              <a:t>Make sure that you go over the section on Lethal Dose!!!!!</a:t>
            </a:r>
          </a:p>
          <a:p>
            <a:pPr lvl="1" eaLnBrk="1" hangingPunct="1"/>
            <a:r>
              <a:rPr lang="en-US" dirty="0" smtClean="0"/>
              <a:t>ppm!!!!!</a:t>
            </a:r>
          </a:p>
          <a:p>
            <a:pPr eaLnBrk="1" hangingPunct="1"/>
            <a:r>
              <a:rPr lang="en-US" dirty="0" smtClean="0"/>
              <a:t>Check &amp; Reflect page 209 </a:t>
            </a:r>
          </a:p>
          <a:p>
            <a:pPr lvl="1" eaLnBrk="1" hangingPunct="1"/>
            <a:r>
              <a:rPr lang="en-US" dirty="0" smtClean="0"/>
              <a:t>Questions #1-7</a:t>
            </a:r>
          </a:p>
          <a:p>
            <a:pPr eaLnBrk="1" hangingPunct="1"/>
            <a:r>
              <a:rPr lang="en-US" dirty="0" smtClean="0"/>
              <a:t>Check and Reflect page 224</a:t>
            </a:r>
          </a:p>
          <a:p>
            <a:pPr lvl="1" eaLnBrk="1" hangingPunct="1"/>
            <a:r>
              <a:rPr lang="en-US" dirty="0" smtClean="0"/>
              <a:t>Questions: 1-8, 11</a:t>
            </a:r>
          </a:p>
          <a:p>
            <a:pPr eaLnBrk="1" hangingPunct="1">
              <a:buFont typeface="Wingdings 2" pitchFamily="18" charset="2"/>
              <a:buNone/>
            </a:pPr>
            <a:endParaRPr lang="en-US" dirty="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http://www2.canada.com/topics/bodyandhealth/1382253.bin?size=l"/>
          <p:cNvPicPr>
            <a:picLocks noChangeAspect="1" noChangeArrowheads="1"/>
          </p:cNvPicPr>
          <p:nvPr/>
        </p:nvPicPr>
        <p:blipFill>
          <a:blip r:embed="rId2" cstate="print"/>
          <a:srcRect/>
          <a:stretch>
            <a:fillRect/>
          </a:stretch>
        </p:blipFill>
        <p:spPr bwMode="auto">
          <a:xfrm rot="20904579">
            <a:off x="304080" y="240964"/>
            <a:ext cx="4147157" cy="3447889"/>
          </a:xfrm>
          <a:prstGeom prst="rect">
            <a:avLst/>
          </a:prstGeom>
          <a:ln>
            <a:noFill/>
          </a:ln>
          <a:effectLst>
            <a:softEdge rad="112500"/>
          </a:effectLst>
        </p:spPr>
      </p:pic>
      <p:pic>
        <p:nvPicPr>
          <p:cNvPr id="4098" name="Picture 2" descr="http://t1.gstatic.com/images?q=tbn:ANd9GcSX4SkcRiVVLOZLZ90QvQk5L4CPt52gxxteZj2wHzpP-ZdnnAfl"/>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419600" y="3733800"/>
            <a:ext cx="4267200" cy="2895600"/>
          </a:xfrm>
          <a:prstGeom prst="round2SameRect">
            <a:avLst/>
          </a:prstGeom>
          <a:ln>
            <a:noFill/>
          </a:ln>
          <a:effectLst>
            <a:softEdge rad="112500"/>
          </a:effectLst>
        </p:spPr>
      </p:pic>
      <p:pic>
        <p:nvPicPr>
          <p:cNvPr id="4100" name="Picture 4" descr="http://t3.gstatic.com/images?q=tbn:ANd9GcTKxHscBWuIN8sC3R_4zkTepJq03NxwWFoYTikeBwYN3zdF_vQhsw"/>
          <p:cNvPicPr>
            <a:picLocks noChangeAspect="1" noChangeArrowheads="1"/>
          </p:cNvPicPr>
          <p:nvPr/>
        </p:nvPicPr>
        <p:blipFill>
          <a:blip r:embed="rId4" cstate="print"/>
          <a:srcRect/>
          <a:stretch>
            <a:fillRect/>
          </a:stretch>
        </p:blipFill>
        <p:spPr bwMode="auto">
          <a:xfrm>
            <a:off x="5105400" y="0"/>
            <a:ext cx="3810000" cy="3461199"/>
          </a:xfrm>
          <a:prstGeom prst="rect">
            <a:avLst/>
          </a:prstGeom>
          <a:ln>
            <a:noFill/>
          </a:ln>
          <a:effectLst>
            <a:softEdge rad="317500"/>
          </a:effectLst>
        </p:spPr>
      </p:pic>
      <p:sp>
        <p:nvSpPr>
          <p:cNvPr id="2" name="Title 1"/>
          <p:cNvSpPr>
            <a:spLocks noGrp="1"/>
          </p:cNvSpPr>
          <p:nvPr>
            <p:ph type="title"/>
          </p:nvPr>
        </p:nvSpPr>
        <p:spPr>
          <a:xfrm>
            <a:off x="914400" y="2819400"/>
            <a:ext cx="7499350" cy="1143000"/>
          </a:xfrm>
        </p:spPr>
        <p:txBody>
          <a:bodyPr/>
          <a:lstStyle/>
          <a:p>
            <a:pPr algn="ctr"/>
            <a:r>
              <a:rPr lang="en-US" dirty="0" smtClean="0">
                <a:solidFill>
                  <a:srgbClr val="FF0000"/>
                </a:solidFill>
              </a:rPr>
              <a:t>Monitoring Air Quality</a:t>
            </a:r>
            <a:endParaRPr lang="en-US" dirty="0">
              <a:solidFill>
                <a:srgbClr val="FF0000"/>
              </a:solidFill>
            </a:endParaRPr>
          </a:p>
        </p:txBody>
      </p:sp>
      <p:pic>
        <p:nvPicPr>
          <p:cNvPr id="4102" name="Picture 6" descr="http://t2.gstatic.com/images?q=tbn:ANd9GcQid4WLz2qy0jgVtn1Cda0vWMdZsvHBcTMNbOcV-drN1UN2hPB-CA"/>
          <p:cNvPicPr>
            <a:picLocks noChangeAspect="1" noChangeArrowheads="1"/>
          </p:cNvPicPr>
          <p:nvPr/>
        </p:nvPicPr>
        <p:blipFill>
          <a:blip r:embed="rId5" cstate="print">
            <a:clrChange>
              <a:clrFrom>
                <a:srgbClr val="FFFFFD"/>
              </a:clrFrom>
              <a:clrTo>
                <a:srgbClr val="FFFFFD">
                  <a:alpha val="0"/>
                </a:srgbClr>
              </a:clrTo>
            </a:clrChange>
          </a:blip>
          <a:srcRect/>
          <a:stretch>
            <a:fillRect/>
          </a:stretch>
        </p:blipFill>
        <p:spPr bwMode="auto">
          <a:xfrm>
            <a:off x="0" y="3897995"/>
            <a:ext cx="4267200" cy="2960005"/>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dirty="0" smtClean="0"/>
              <a:t>Air Composition</a:t>
            </a:r>
          </a:p>
        </p:txBody>
      </p:sp>
      <p:sp>
        <p:nvSpPr>
          <p:cNvPr id="3" name="Content Placeholder 2"/>
          <p:cNvSpPr>
            <a:spLocks noGrp="1"/>
          </p:cNvSpPr>
          <p:nvPr>
            <p:ph idx="1"/>
          </p:nvPr>
        </p:nvSpPr>
        <p:spPr>
          <a:xfrm>
            <a:off x="990600" y="1600200"/>
            <a:ext cx="8153400" cy="4876800"/>
          </a:xfrm>
        </p:spPr>
        <p:txBody>
          <a:bodyPr/>
          <a:lstStyle/>
          <a:p>
            <a:r>
              <a:rPr lang="en-US" dirty="0" smtClean="0"/>
              <a:t>Air is made up of:</a:t>
            </a:r>
          </a:p>
          <a:p>
            <a:pPr lvl="1"/>
            <a:r>
              <a:rPr lang="en-US" dirty="0" smtClean="0"/>
              <a:t>Nitrogen </a:t>
            </a:r>
            <a:r>
              <a:rPr lang="en-US" sz="2400" dirty="0" smtClean="0"/>
              <a:t>(</a:t>
            </a:r>
            <a:r>
              <a:rPr lang="en-US" sz="2400" dirty="0" smtClean="0">
                <a:solidFill>
                  <a:srgbClr val="660066"/>
                </a:solidFill>
              </a:rPr>
              <a:t>78%</a:t>
            </a:r>
            <a:r>
              <a:rPr lang="en-US" sz="2400" dirty="0" smtClean="0"/>
              <a:t>)</a:t>
            </a:r>
          </a:p>
          <a:p>
            <a:pPr lvl="1"/>
            <a:r>
              <a:rPr lang="en-US" dirty="0" smtClean="0"/>
              <a:t>Oxygen </a:t>
            </a:r>
            <a:r>
              <a:rPr lang="en-US" sz="2400" dirty="0" smtClean="0">
                <a:solidFill>
                  <a:srgbClr val="660066"/>
                </a:solidFill>
              </a:rPr>
              <a:t>(21%</a:t>
            </a:r>
            <a:r>
              <a:rPr lang="en-US" sz="2400" dirty="0" smtClean="0"/>
              <a:t>)</a:t>
            </a:r>
          </a:p>
          <a:p>
            <a:pPr lvl="1"/>
            <a:r>
              <a:rPr lang="en-US" dirty="0" smtClean="0"/>
              <a:t>Argon </a:t>
            </a:r>
            <a:r>
              <a:rPr lang="en-US" sz="2400" dirty="0" smtClean="0"/>
              <a:t>(</a:t>
            </a:r>
            <a:r>
              <a:rPr lang="en-US" sz="2400" dirty="0" smtClean="0">
                <a:solidFill>
                  <a:srgbClr val="660066"/>
                </a:solidFill>
              </a:rPr>
              <a:t>&lt; 1%</a:t>
            </a:r>
            <a:r>
              <a:rPr lang="en-US" sz="2400" dirty="0" smtClean="0"/>
              <a:t>)</a:t>
            </a:r>
          </a:p>
          <a:p>
            <a:pPr lvl="1"/>
            <a:r>
              <a:rPr lang="en-US" dirty="0" smtClean="0"/>
              <a:t>Carbon Dioxide </a:t>
            </a:r>
            <a:r>
              <a:rPr lang="en-US" sz="2400" dirty="0" smtClean="0">
                <a:solidFill>
                  <a:srgbClr val="660066"/>
                </a:solidFill>
              </a:rPr>
              <a:t>(0.03%</a:t>
            </a:r>
            <a:r>
              <a:rPr lang="en-US" sz="2400" dirty="0" smtClean="0"/>
              <a:t>)</a:t>
            </a:r>
          </a:p>
          <a:p>
            <a:pPr lvl="1"/>
            <a:r>
              <a:rPr lang="en-US" dirty="0" smtClean="0"/>
              <a:t>Trace gases – H</a:t>
            </a:r>
            <a:r>
              <a:rPr lang="en-US" baseline="-25000" dirty="0" smtClean="0"/>
              <a:t>2</a:t>
            </a:r>
            <a:r>
              <a:rPr lang="en-US" dirty="0" smtClean="0"/>
              <a:t> &amp; </a:t>
            </a:r>
            <a:r>
              <a:rPr lang="en-US" dirty="0" smtClean="0">
                <a:solidFill>
                  <a:srgbClr val="660066"/>
                </a:solidFill>
              </a:rPr>
              <a:t>Ne</a:t>
            </a:r>
          </a:p>
        </p:txBody>
      </p:sp>
      <p:pic>
        <p:nvPicPr>
          <p:cNvPr id="52228" name="Picture 4"/>
          <p:cNvPicPr>
            <a:picLocks noChangeAspect="1" noChangeArrowheads="1"/>
          </p:cNvPicPr>
          <p:nvPr/>
        </p:nvPicPr>
        <p:blipFill>
          <a:blip r:embed="rId2" cstate="print"/>
          <a:srcRect/>
          <a:stretch>
            <a:fillRect/>
          </a:stretch>
        </p:blipFill>
        <p:spPr bwMode="auto">
          <a:xfrm>
            <a:off x="5181600" y="1644650"/>
            <a:ext cx="3695700" cy="36226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dirty="0" smtClean="0"/>
              <a:t>Measuring Air Quality</a:t>
            </a:r>
          </a:p>
        </p:txBody>
      </p:sp>
      <p:sp>
        <p:nvSpPr>
          <p:cNvPr id="3" name="Content Placeholder 2"/>
          <p:cNvSpPr>
            <a:spLocks noGrp="1"/>
          </p:cNvSpPr>
          <p:nvPr>
            <p:ph idx="1"/>
          </p:nvPr>
        </p:nvSpPr>
        <p:spPr>
          <a:xfrm>
            <a:off x="914400" y="1447800"/>
            <a:ext cx="8229600" cy="2133600"/>
          </a:xfrm>
        </p:spPr>
        <p:txBody>
          <a:bodyPr/>
          <a:lstStyle/>
          <a:p>
            <a:r>
              <a:rPr lang="en-US" dirty="0" smtClean="0"/>
              <a:t>Air quality can be determined in </a:t>
            </a:r>
            <a:r>
              <a:rPr lang="en-US" dirty="0" smtClean="0">
                <a:solidFill>
                  <a:srgbClr val="660066"/>
                </a:solidFill>
              </a:rPr>
              <a:t>two</a:t>
            </a:r>
            <a:r>
              <a:rPr lang="en-US" dirty="0" smtClean="0"/>
              <a:t> ways:</a:t>
            </a:r>
          </a:p>
          <a:p>
            <a:pPr lvl="1"/>
            <a:r>
              <a:rPr lang="en-US" dirty="0" smtClean="0"/>
              <a:t>Measuring </a:t>
            </a:r>
            <a:r>
              <a:rPr lang="en-US" dirty="0" smtClean="0">
                <a:solidFill>
                  <a:srgbClr val="660066"/>
                </a:solidFill>
              </a:rPr>
              <a:t>levels </a:t>
            </a:r>
            <a:r>
              <a:rPr lang="en-US" dirty="0" smtClean="0"/>
              <a:t>of </a:t>
            </a:r>
            <a:r>
              <a:rPr lang="en-US" dirty="0" smtClean="0">
                <a:solidFill>
                  <a:srgbClr val="660066"/>
                </a:solidFill>
              </a:rPr>
              <a:t>pollutants</a:t>
            </a:r>
          </a:p>
          <a:p>
            <a:pPr lvl="1"/>
            <a:r>
              <a:rPr lang="en-US" dirty="0" smtClean="0"/>
              <a:t>Estimating </a:t>
            </a:r>
            <a:r>
              <a:rPr lang="en-US" dirty="0" smtClean="0">
                <a:solidFill>
                  <a:srgbClr val="660066"/>
                </a:solidFill>
              </a:rPr>
              <a:t>emissions</a:t>
            </a:r>
            <a:r>
              <a:rPr lang="en-US" dirty="0" smtClean="0"/>
              <a:t> from pollution sources</a:t>
            </a:r>
          </a:p>
        </p:txBody>
      </p:sp>
      <p:pic>
        <p:nvPicPr>
          <p:cNvPr id="53252" name="Picture 2" descr="http://www.e-ntech.com/cms/images/IAQ%20Measurement.jpg"/>
          <p:cNvPicPr>
            <a:picLocks noChangeAspect="1" noChangeArrowheads="1"/>
          </p:cNvPicPr>
          <p:nvPr/>
        </p:nvPicPr>
        <p:blipFill>
          <a:blip r:embed="rId2" cstate="print"/>
          <a:srcRect/>
          <a:stretch>
            <a:fillRect/>
          </a:stretch>
        </p:blipFill>
        <p:spPr bwMode="auto">
          <a:xfrm>
            <a:off x="1295400" y="3200400"/>
            <a:ext cx="2584450" cy="3429000"/>
          </a:xfrm>
          <a:prstGeom prst="rect">
            <a:avLst/>
          </a:prstGeom>
          <a:ln>
            <a:noFill/>
          </a:ln>
          <a:effectLst>
            <a:softEdge rad="112500"/>
          </a:effectLst>
        </p:spPr>
      </p:pic>
      <p:pic>
        <p:nvPicPr>
          <p:cNvPr id="97282" name="Picture 2" descr="http://t3.gstatic.com/images?q=tbn:ANd9GcTJV8Shy0m8oKgaK0-tV52CKHzmcrkVuutgrfSM4j-fSisu1gz3"/>
          <p:cNvPicPr>
            <a:picLocks noChangeAspect="1" noChangeArrowheads="1"/>
          </p:cNvPicPr>
          <p:nvPr/>
        </p:nvPicPr>
        <p:blipFill>
          <a:blip r:embed="rId3" cstate="print"/>
          <a:srcRect/>
          <a:stretch>
            <a:fillRect/>
          </a:stretch>
        </p:blipFill>
        <p:spPr bwMode="auto">
          <a:xfrm>
            <a:off x="4343400" y="3505200"/>
            <a:ext cx="4600574" cy="3200400"/>
          </a:xfrm>
          <a:prstGeom prst="rect">
            <a:avLst/>
          </a:prstGeom>
          <a:ln>
            <a:noFill/>
          </a:ln>
          <a:effectLst>
            <a:softEdge rad="112500"/>
          </a:effectLst>
        </p:spPr>
      </p:pic>
      <p:sp>
        <p:nvSpPr>
          <p:cNvPr id="2" name="Rectangle 1"/>
          <p:cNvSpPr/>
          <p:nvPr/>
        </p:nvSpPr>
        <p:spPr>
          <a:xfrm>
            <a:off x="1066800" y="16271"/>
            <a:ext cx="6858000" cy="369332"/>
          </a:xfrm>
          <a:prstGeom prst="rect">
            <a:avLst/>
          </a:prstGeom>
        </p:spPr>
        <p:txBody>
          <a:bodyPr wrap="square">
            <a:spAutoFit/>
          </a:bodyPr>
          <a:lstStyle/>
          <a:p>
            <a:r>
              <a:rPr lang="en-CA" dirty="0">
                <a:hlinkClick r:id="rId4"/>
              </a:rPr>
              <a:t>http://</a:t>
            </a:r>
            <a:r>
              <a:rPr lang="en-CA" dirty="0" smtClean="0">
                <a:hlinkClick r:id="rId4"/>
              </a:rPr>
              <a:t>www.youtube.com/watch?v=BlPsCPAx1Os</a:t>
            </a:r>
            <a:r>
              <a:rPr lang="en-CA" dirty="0" smtClean="0"/>
              <a:t> </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1295400" y="609600"/>
            <a:ext cx="7499350" cy="990600"/>
          </a:xfrm>
        </p:spPr>
        <p:txBody>
          <a:bodyPr/>
          <a:lstStyle/>
          <a:p>
            <a:r>
              <a:rPr lang="en-US" dirty="0" smtClean="0"/>
              <a:t>Sulfur Dioxide – </a:t>
            </a:r>
            <a:r>
              <a:rPr lang="en-US" dirty="0" smtClean="0">
                <a:solidFill>
                  <a:srgbClr val="660066"/>
                </a:solidFill>
              </a:rPr>
              <a:t>SO</a:t>
            </a:r>
            <a:r>
              <a:rPr lang="en-US" baseline="-25000" dirty="0" smtClean="0">
                <a:solidFill>
                  <a:srgbClr val="660066"/>
                </a:solidFill>
              </a:rPr>
              <a:t>2</a:t>
            </a:r>
          </a:p>
        </p:txBody>
      </p:sp>
      <p:sp>
        <p:nvSpPr>
          <p:cNvPr id="54275" name="Content Placeholder 2"/>
          <p:cNvSpPr>
            <a:spLocks noGrp="1"/>
          </p:cNvSpPr>
          <p:nvPr>
            <p:ph idx="1"/>
          </p:nvPr>
        </p:nvSpPr>
        <p:spPr>
          <a:xfrm>
            <a:off x="685800" y="1981200"/>
            <a:ext cx="8229600" cy="4114800"/>
          </a:xfrm>
        </p:spPr>
        <p:txBody>
          <a:bodyPr/>
          <a:lstStyle/>
          <a:p>
            <a:r>
              <a:rPr lang="en-US" dirty="0" smtClean="0"/>
              <a:t>SO</a:t>
            </a:r>
            <a:r>
              <a:rPr lang="en-US" baseline="-25000" dirty="0" smtClean="0"/>
              <a:t>2</a:t>
            </a:r>
            <a:r>
              <a:rPr lang="en-US" dirty="0" smtClean="0"/>
              <a:t> pollution comes from</a:t>
            </a:r>
          </a:p>
          <a:p>
            <a:pPr lvl="1"/>
            <a:r>
              <a:rPr lang="en-US" dirty="0" smtClean="0"/>
              <a:t>Industrial </a:t>
            </a:r>
            <a:r>
              <a:rPr lang="en-US" dirty="0" smtClean="0">
                <a:solidFill>
                  <a:srgbClr val="660066"/>
                </a:solidFill>
              </a:rPr>
              <a:t>processes</a:t>
            </a:r>
          </a:p>
          <a:p>
            <a:pPr lvl="1"/>
            <a:r>
              <a:rPr lang="en-US" dirty="0" smtClean="0"/>
              <a:t>Burning </a:t>
            </a:r>
            <a:r>
              <a:rPr lang="en-US" dirty="0" smtClean="0">
                <a:solidFill>
                  <a:srgbClr val="660066"/>
                </a:solidFill>
              </a:rPr>
              <a:t>fossil</a:t>
            </a:r>
            <a:r>
              <a:rPr lang="en-US" dirty="0" smtClean="0"/>
              <a:t> fuels</a:t>
            </a:r>
          </a:p>
          <a:p>
            <a:r>
              <a:rPr lang="en-US" dirty="0" smtClean="0"/>
              <a:t>Produces </a:t>
            </a:r>
            <a:r>
              <a:rPr lang="en-US" dirty="0" smtClean="0">
                <a:solidFill>
                  <a:srgbClr val="660066"/>
                </a:solidFill>
              </a:rPr>
              <a:t>acid rain </a:t>
            </a:r>
            <a:r>
              <a:rPr lang="en-US" dirty="0" smtClean="0"/>
              <a:t>when mixed with </a:t>
            </a:r>
            <a:r>
              <a:rPr lang="en-US" dirty="0" smtClean="0">
                <a:solidFill>
                  <a:srgbClr val="660066"/>
                </a:solidFill>
              </a:rPr>
              <a:t>H</a:t>
            </a:r>
            <a:r>
              <a:rPr lang="en-US" baseline="-25000" dirty="0" smtClean="0">
                <a:solidFill>
                  <a:srgbClr val="660066"/>
                </a:solidFill>
              </a:rPr>
              <a:t>2</a:t>
            </a:r>
            <a:r>
              <a:rPr lang="en-US" dirty="0" smtClean="0">
                <a:solidFill>
                  <a:srgbClr val="660066"/>
                </a:solidFill>
              </a:rPr>
              <a:t>O</a:t>
            </a:r>
            <a:r>
              <a:rPr lang="en-US" dirty="0" smtClean="0"/>
              <a:t> in atmosphere</a:t>
            </a:r>
          </a:p>
          <a:p>
            <a:r>
              <a:rPr lang="en-US" dirty="0" smtClean="0"/>
              <a:t>SO</a:t>
            </a:r>
            <a:r>
              <a:rPr lang="en-US" baseline="-25000" dirty="0" smtClean="0"/>
              <a:t>2</a:t>
            </a:r>
            <a:r>
              <a:rPr lang="en-US" dirty="0" smtClean="0"/>
              <a:t> removed using </a:t>
            </a:r>
            <a:r>
              <a:rPr lang="en-US" dirty="0" smtClean="0">
                <a:solidFill>
                  <a:srgbClr val="660066"/>
                </a:solidFill>
              </a:rPr>
              <a:t>scrubbers</a:t>
            </a:r>
            <a:r>
              <a:rPr lang="en-US" dirty="0" smtClean="0"/>
              <a:t> in stacks which react </a:t>
            </a:r>
            <a:r>
              <a:rPr lang="en-US" dirty="0" smtClean="0">
                <a:solidFill>
                  <a:srgbClr val="660066"/>
                </a:solidFill>
              </a:rPr>
              <a:t>limestone</a:t>
            </a:r>
            <a:r>
              <a:rPr lang="en-US" dirty="0" smtClean="0"/>
              <a:t> to produce </a:t>
            </a:r>
            <a:r>
              <a:rPr lang="en-US" dirty="0" smtClean="0">
                <a:solidFill>
                  <a:srgbClr val="660066"/>
                </a:solidFill>
              </a:rPr>
              <a:t>gypsum</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dirty="0" smtClean="0"/>
              <a:t>Nitrogen Oxides - </a:t>
            </a:r>
            <a:r>
              <a:rPr lang="en-US" dirty="0" smtClean="0">
                <a:solidFill>
                  <a:srgbClr val="660066"/>
                </a:solidFill>
              </a:rPr>
              <a:t>NO</a:t>
            </a:r>
            <a:r>
              <a:rPr lang="en-US" baseline="-25000" dirty="0" smtClean="0">
                <a:solidFill>
                  <a:srgbClr val="660066"/>
                </a:solidFill>
              </a:rPr>
              <a:t>x</a:t>
            </a:r>
          </a:p>
        </p:txBody>
      </p:sp>
      <p:sp>
        <p:nvSpPr>
          <p:cNvPr id="55299" name="Content Placeholder 2"/>
          <p:cNvSpPr>
            <a:spLocks noGrp="1"/>
          </p:cNvSpPr>
          <p:nvPr>
            <p:ph idx="1"/>
          </p:nvPr>
        </p:nvSpPr>
        <p:spPr>
          <a:xfrm>
            <a:off x="457200" y="1600200"/>
            <a:ext cx="8229600" cy="2514600"/>
          </a:xfrm>
        </p:spPr>
        <p:txBody>
          <a:bodyPr/>
          <a:lstStyle/>
          <a:p>
            <a:r>
              <a:rPr lang="en-US" dirty="0" smtClean="0"/>
              <a:t>Formed mainly by vehicle </a:t>
            </a:r>
            <a:r>
              <a:rPr lang="en-US" dirty="0" smtClean="0">
                <a:solidFill>
                  <a:srgbClr val="660066"/>
                </a:solidFill>
              </a:rPr>
              <a:t>exhaust</a:t>
            </a:r>
            <a:r>
              <a:rPr lang="en-US" dirty="0" smtClean="0"/>
              <a:t> but also from industrial processes</a:t>
            </a:r>
          </a:p>
          <a:p>
            <a:r>
              <a:rPr lang="en-US" dirty="0" smtClean="0"/>
              <a:t>Forms </a:t>
            </a:r>
            <a:r>
              <a:rPr lang="en-US" dirty="0" smtClean="0">
                <a:solidFill>
                  <a:srgbClr val="660066"/>
                </a:solidFill>
              </a:rPr>
              <a:t>brownish</a:t>
            </a:r>
            <a:r>
              <a:rPr lang="en-US" dirty="0" smtClean="0"/>
              <a:t> gas</a:t>
            </a:r>
          </a:p>
          <a:p>
            <a:r>
              <a:rPr lang="en-US" dirty="0" smtClean="0"/>
              <a:t>Also contributes to </a:t>
            </a:r>
            <a:r>
              <a:rPr lang="en-US" dirty="0" smtClean="0">
                <a:solidFill>
                  <a:srgbClr val="660066"/>
                </a:solidFill>
              </a:rPr>
              <a:t>acid rain</a:t>
            </a:r>
          </a:p>
        </p:txBody>
      </p:sp>
      <p:pic>
        <p:nvPicPr>
          <p:cNvPr id="55300" name="Picture 2" descr="http://www.topnews.in/health/files/car-exhaust-fumes1.jpg"/>
          <p:cNvPicPr>
            <a:picLocks noChangeAspect="1" noChangeArrowheads="1"/>
          </p:cNvPicPr>
          <p:nvPr/>
        </p:nvPicPr>
        <p:blipFill>
          <a:blip r:embed="rId2" cstate="print"/>
          <a:srcRect/>
          <a:stretch>
            <a:fillRect/>
          </a:stretch>
        </p:blipFill>
        <p:spPr bwMode="auto">
          <a:xfrm>
            <a:off x="4800600" y="3905250"/>
            <a:ext cx="3810000" cy="2952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t0.gstatic.com/images?q=tbn:ANd9GcQL7f2BfoLBGmfKncBnxgHsGETC2jvzqu7EyUduEsDDB3XAOEUSyA"/>
          <p:cNvPicPr>
            <a:picLocks noChangeAspect="1" noChangeArrowheads="1"/>
          </p:cNvPicPr>
          <p:nvPr/>
        </p:nvPicPr>
        <p:blipFill>
          <a:blip r:embed="rId2" cstate="print"/>
          <a:srcRect/>
          <a:stretch>
            <a:fillRect/>
          </a:stretch>
        </p:blipFill>
        <p:spPr bwMode="auto">
          <a:xfrm>
            <a:off x="304800" y="685800"/>
            <a:ext cx="8610600" cy="5377235"/>
          </a:xfrm>
          <a:prstGeom prst="rect">
            <a:avLst/>
          </a:prstGeom>
          <a:ln>
            <a:noFill/>
          </a:ln>
          <a:effectLst>
            <a:softEdge rad="112500"/>
          </a:effectLst>
        </p:spPr>
      </p:pic>
      <p:sp>
        <p:nvSpPr>
          <p:cNvPr id="2" name="Rectangle 1"/>
          <p:cNvSpPr/>
          <p:nvPr/>
        </p:nvSpPr>
        <p:spPr>
          <a:xfrm>
            <a:off x="422564" y="6063035"/>
            <a:ext cx="6400800" cy="369332"/>
          </a:xfrm>
          <a:prstGeom prst="rect">
            <a:avLst/>
          </a:prstGeom>
        </p:spPr>
        <p:txBody>
          <a:bodyPr wrap="square">
            <a:spAutoFit/>
          </a:bodyPr>
          <a:lstStyle/>
          <a:p>
            <a:r>
              <a:rPr lang="en-CA" dirty="0">
                <a:hlinkClick r:id="rId3"/>
              </a:rPr>
              <a:t>http://</a:t>
            </a:r>
            <a:r>
              <a:rPr lang="en-CA" dirty="0" smtClean="0">
                <a:hlinkClick r:id="rId3"/>
              </a:rPr>
              <a:t>www.youtube.com/watch?v=HE6Y0iEuXMQ</a:t>
            </a:r>
            <a:r>
              <a:rPr lang="en-CA" dirty="0" smtClean="0"/>
              <a:t> </a:t>
            </a:r>
            <a:endParaRPr lang="en-CA"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6019800"/>
            <a:ext cx="7499350" cy="609600"/>
          </a:xfrm>
        </p:spPr>
        <p:txBody>
          <a:bodyPr/>
          <a:lstStyle/>
          <a:p>
            <a:pPr algn="ctr"/>
            <a:r>
              <a:rPr lang="en-US" dirty="0" smtClean="0"/>
              <a:t>Do skill practice on page 226</a:t>
            </a:r>
            <a:endParaRPr lang="en-US" dirty="0"/>
          </a:p>
        </p:txBody>
      </p:sp>
      <p:pic>
        <p:nvPicPr>
          <p:cNvPr id="101378" name="Picture 2" descr="http://t0.gstatic.com/images?q=tbn:ANd9GcTPAjlAaxzImv6Cq4DB7MTdD72FdtGS483CoZAiS6EBNa6VeYii"/>
          <p:cNvPicPr>
            <a:picLocks noChangeAspect="1" noChangeArrowheads="1"/>
          </p:cNvPicPr>
          <p:nvPr/>
        </p:nvPicPr>
        <p:blipFill>
          <a:blip r:embed="rId2" cstate="print"/>
          <a:srcRect l="6584" t="7692" r="4527" b="15385"/>
          <a:stretch>
            <a:fillRect/>
          </a:stretch>
        </p:blipFill>
        <p:spPr bwMode="auto">
          <a:xfrm>
            <a:off x="1219200" y="152400"/>
            <a:ext cx="7924800" cy="5867400"/>
          </a:xfrm>
          <a:prstGeom prst="rect">
            <a:avLst/>
          </a:prstGeom>
          <a:noFill/>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dirty="0" smtClean="0"/>
              <a:t>Carbon Monoxide</a:t>
            </a:r>
          </a:p>
        </p:txBody>
      </p:sp>
      <p:sp>
        <p:nvSpPr>
          <p:cNvPr id="3" name="Content Placeholder 2"/>
          <p:cNvSpPr>
            <a:spLocks noGrp="1"/>
          </p:cNvSpPr>
          <p:nvPr>
            <p:ph idx="1"/>
          </p:nvPr>
        </p:nvSpPr>
        <p:spPr>
          <a:xfrm>
            <a:off x="762000" y="1600200"/>
            <a:ext cx="8229600" cy="3962400"/>
          </a:xfrm>
        </p:spPr>
        <p:txBody>
          <a:bodyPr/>
          <a:lstStyle/>
          <a:p>
            <a:r>
              <a:rPr lang="en-US" dirty="0" smtClean="0"/>
              <a:t>Odorless &amp; colorless (</a:t>
            </a:r>
            <a:r>
              <a:rPr lang="en-US" dirty="0" smtClean="0">
                <a:solidFill>
                  <a:srgbClr val="660066"/>
                </a:solidFill>
              </a:rPr>
              <a:t>silent killer</a:t>
            </a:r>
            <a:r>
              <a:rPr lang="en-US" dirty="0" smtClean="0"/>
              <a:t>)</a:t>
            </a:r>
          </a:p>
          <a:p>
            <a:r>
              <a:rPr lang="en-US" dirty="0" smtClean="0"/>
              <a:t>Forms in </a:t>
            </a:r>
            <a:r>
              <a:rPr lang="en-US" dirty="0" smtClean="0">
                <a:solidFill>
                  <a:srgbClr val="660066"/>
                </a:solidFill>
              </a:rPr>
              <a:t>combustion</a:t>
            </a:r>
            <a:r>
              <a:rPr lang="en-US" dirty="0" smtClean="0"/>
              <a:t> reactions in which there is </a:t>
            </a:r>
            <a:r>
              <a:rPr lang="en-US" dirty="0" smtClean="0">
                <a:solidFill>
                  <a:srgbClr val="660066"/>
                </a:solidFill>
              </a:rPr>
              <a:t>not</a:t>
            </a:r>
            <a:r>
              <a:rPr lang="en-US" dirty="0" smtClean="0"/>
              <a:t> enough O</a:t>
            </a:r>
            <a:r>
              <a:rPr lang="en-US" baseline="-25000" dirty="0" smtClean="0"/>
              <a:t>2</a:t>
            </a:r>
          </a:p>
          <a:p>
            <a:r>
              <a:rPr lang="en-US" dirty="0" smtClean="0"/>
              <a:t>Dangerous gas can cause</a:t>
            </a:r>
          </a:p>
          <a:p>
            <a:pPr lvl="1"/>
            <a:r>
              <a:rPr lang="en-US" dirty="0" smtClean="0"/>
              <a:t>Headaches</a:t>
            </a:r>
          </a:p>
          <a:p>
            <a:pPr lvl="1"/>
            <a:r>
              <a:rPr lang="en-US" dirty="0" smtClean="0"/>
              <a:t>Sleepiness</a:t>
            </a:r>
          </a:p>
          <a:p>
            <a:pPr lvl="1"/>
            <a:r>
              <a:rPr lang="en-US" dirty="0" smtClean="0"/>
              <a:t>Brain damage -&gt; </a:t>
            </a:r>
            <a:r>
              <a:rPr lang="en-US" dirty="0" smtClean="0">
                <a:solidFill>
                  <a:srgbClr val="660066"/>
                </a:solidFill>
              </a:rPr>
              <a:t>death</a:t>
            </a:r>
          </a:p>
        </p:txBody>
      </p:sp>
      <p:pic>
        <p:nvPicPr>
          <p:cNvPr id="56324" name="Picture 5"/>
          <p:cNvPicPr>
            <a:picLocks noChangeAspect="1" noChangeArrowheads="1"/>
          </p:cNvPicPr>
          <p:nvPr/>
        </p:nvPicPr>
        <p:blipFill>
          <a:blip r:embed="rId2" cstate="print"/>
          <a:srcRect/>
          <a:stretch>
            <a:fillRect/>
          </a:stretch>
        </p:blipFill>
        <p:spPr bwMode="auto">
          <a:xfrm>
            <a:off x="5334000" y="4322763"/>
            <a:ext cx="3795713" cy="2535237"/>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499350" cy="1143000"/>
          </a:xfrm>
        </p:spPr>
        <p:txBody>
          <a:bodyPr/>
          <a:lstStyle/>
          <a:p>
            <a:r>
              <a:rPr lang="en-US" dirty="0" smtClean="0"/>
              <a:t>Ground-Level Ozone</a:t>
            </a:r>
            <a:endParaRPr lang="en-US" dirty="0"/>
          </a:p>
        </p:txBody>
      </p:sp>
      <p:sp>
        <p:nvSpPr>
          <p:cNvPr id="3" name="Content Placeholder 2"/>
          <p:cNvSpPr>
            <a:spLocks noGrp="1"/>
          </p:cNvSpPr>
          <p:nvPr>
            <p:ph idx="1"/>
          </p:nvPr>
        </p:nvSpPr>
        <p:spPr>
          <a:xfrm>
            <a:off x="1143000" y="914400"/>
            <a:ext cx="7499350" cy="4800600"/>
          </a:xfrm>
        </p:spPr>
        <p:txBody>
          <a:bodyPr/>
          <a:lstStyle/>
          <a:p>
            <a:r>
              <a:rPr lang="en-US" sz="1800" dirty="0" smtClean="0"/>
              <a:t>Ozone found at the Earth’s upper atmosphere as well as on the Earth’s surface</a:t>
            </a:r>
          </a:p>
          <a:p>
            <a:r>
              <a:rPr lang="en-US" sz="1800" dirty="0" smtClean="0"/>
              <a:t>Ozone is an:</a:t>
            </a:r>
          </a:p>
          <a:p>
            <a:pPr lvl="1"/>
            <a:r>
              <a:rPr lang="en-US" sz="1800" dirty="0" smtClean="0"/>
              <a:t>Odorless </a:t>
            </a:r>
            <a:r>
              <a:rPr lang="en-US" sz="1800" dirty="0" smtClean="0">
                <a:solidFill>
                  <a:srgbClr val="660066"/>
                </a:solidFill>
              </a:rPr>
              <a:t>gas</a:t>
            </a:r>
          </a:p>
          <a:p>
            <a:pPr lvl="1"/>
            <a:r>
              <a:rPr lang="en-US" sz="1800" dirty="0" smtClean="0"/>
              <a:t>Colorless gas</a:t>
            </a:r>
          </a:p>
          <a:p>
            <a:pPr lvl="1"/>
            <a:r>
              <a:rPr lang="en-US" sz="1800" dirty="0" smtClean="0"/>
              <a:t>Composed of </a:t>
            </a:r>
            <a:r>
              <a:rPr lang="en-US" sz="1800" dirty="0" smtClean="0">
                <a:solidFill>
                  <a:srgbClr val="660066"/>
                </a:solidFill>
              </a:rPr>
              <a:t>3 </a:t>
            </a:r>
            <a:r>
              <a:rPr lang="en-US" sz="1800" dirty="0" smtClean="0"/>
              <a:t>oxygen atoms</a:t>
            </a:r>
          </a:p>
          <a:p>
            <a:r>
              <a:rPr lang="en-US" sz="1800" dirty="0" smtClean="0"/>
              <a:t>At ground level it forms from </a:t>
            </a:r>
            <a:r>
              <a:rPr lang="en-US" sz="1800" dirty="0" smtClean="0">
                <a:solidFill>
                  <a:srgbClr val="660066"/>
                </a:solidFill>
              </a:rPr>
              <a:t>reactions</a:t>
            </a:r>
            <a:r>
              <a:rPr lang="en-US" sz="1800" dirty="0" smtClean="0"/>
              <a:t> between </a:t>
            </a:r>
            <a:r>
              <a:rPr lang="en-US" sz="1800" dirty="0" smtClean="0">
                <a:solidFill>
                  <a:srgbClr val="660066"/>
                </a:solidFill>
              </a:rPr>
              <a:t>oxygen</a:t>
            </a:r>
            <a:r>
              <a:rPr lang="en-US" sz="1800" dirty="0" smtClean="0"/>
              <a:t>, nitrogen oxides and </a:t>
            </a:r>
            <a:r>
              <a:rPr lang="en-US" sz="1800" dirty="0" smtClean="0">
                <a:solidFill>
                  <a:srgbClr val="660066"/>
                </a:solidFill>
              </a:rPr>
              <a:t>volatile</a:t>
            </a:r>
            <a:r>
              <a:rPr lang="en-US" sz="1800" dirty="0" smtClean="0"/>
              <a:t> organic compounds (</a:t>
            </a:r>
            <a:r>
              <a:rPr lang="en-US" sz="1800" dirty="0" smtClean="0">
                <a:solidFill>
                  <a:srgbClr val="660066"/>
                </a:solidFill>
              </a:rPr>
              <a:t>VOCs</a:t>
            </a:r>
            <a:r>
              <a:rPr lang="en-US" sz="1800" dirty="0" smtClean="0"/>
              <a:t>)</a:t>
            </a:r>
          </a:p>
          <a:p>
            <a:pPr lvl="1"/>
            <a:r>
              <a:rPr lang="en-US" sz="1800" dirty="0" smtClean="0"/>
              <a:t>VOC’s</a:t>
            </a:r>
            <a:r>
              <a:rPr lang="en-US" sz="1800" dirty="0" smtClean="0">
                <a:solidFill>
                  <a:srgbClr val="660066"/>
                </a:solidFill>
                <a:sym typeface="Wingdings" pitchFamily="2" charset="2"/>
              </a:rPr>
              <a:t> organic </a:t>
            </a:r>
            <a:r>
              <a:rPr lang="en-US" sz="1800" dirty="0" smtClean="0">
                <a:sym typeface="Wingdings" pitchFamily="2" charset="2"/>
              </a:rPr>
              <a:t>chemicals that </a:t>
            </a:r>
            <a:r>
              <a:rPr lang="en-US" sz="1800" dirty="0" smtClean="0">
                <a:solidFill>
                  <a:srgbClr val="660066"/>
                </a:solidFill>
                <a:sym typeface="Wingdings" pitchFamily="2" charset="2"/>
              </a:rPr>
              <a:t>evaporate</a:t>
            </a:r>
            <a:r>
              <a:rPr lang="en-US" sz="1800" dirty="0" smtClean="0">
                <a:sym typeface="Wingdings" pitchFamily="2" charset="2"/>
              </a:rPr>
              <a:t> easily</a:t>
            </a:r>
          </a:p>
          <a:p>
            <a:pPr lvl="2"/>
            <a:r>
              <a:rPr lang="en-US" sz="1800" dirty="0" smtClean="0">
                <a:sym typeface="Wingdings" pitchFamily="2" charset="2"/>
              </a:rPr>
              <a:t>Most </a:t>
            </a:r>
            <a:r>
              <a:rPr lang="en-US" sz="1800" dirty="0" smtClean="0">
                <a:solidFill>
                  <a:srgbClr val="660066"/>
                </a:solidFill>
                <a:sym typeface="Wingdings" pitchFamily="2" charset="2"/>
              </a:rPr>
              <a:t>VOCs</a:t>
            </a:r>
            <a:r>
              <a:rPr lang="en-US" sz="1800" dirty="0" smtClean="0">
                <a:sym typeface="Wingdings" pitchFamily="2" charset="2"/>
              </a:rPr>
              <a:t> come from human made products such as solvents and </a:t>
            </a:r>
            <a:r>
              <a:rPr lang="en-US" sz="1800" dirty="0" smtClean="0">
                <a:solidFill>
                  <a:srgbClr val="660066"/>
                </a:solidFill>
                <a:sym typeface="Wingdings" pitchFamily="2" charset="2"/>
              </a:rPr>
              <a:t>gasoline's</a:t>
            </a:r>
          </a:p>
          <a:p>
            <a:r>
              <a:rPr lang="en-US" sz="1800" dirty="0" smtClean="0"/>
              <a:t>Can cause </a:t>
            </a:r>
            <a:r>
              <a:rPr lang="en-US" sz="1800" dirty="0" smtClean="0">
                <a:solidFill>
                  <a:srgbClr val="660066"/>
                </a:solidFill>
              </a:rPr>
              <a:t>lung</a:t>
            </a:r>
            <a:r>
              <a:rPr lang="en-US" sz="1800" dirty="0" smtClean="0"/>
              <a:t> damage and </a:t>
            </a:r>
            <a:r>
              <a:rPr lang="en-US" sz="1800" dirty="0" smtClean="0">
                <a:solidFill>
                  <a:srgbClr val="660066"/>
                </a:solidFill>
              </a:rPr>
              <a:t>affect crops</a:t>
            </a:r>
          </a:p>
          <a:p>
            <a:endParaRPr lang="en-US" sz="2200" dirty="0" smtClean="0">
              <a:sym typeface="Wingdings" pitchFamily="2" charset="2"/>
            </a:endParaRPr>
          </a:p>
        </p:txBody>
      </p:sp>
      <p:pic>
        <p:nvPicPr>
          <p:cNvPr id="4" name="Picture 4"/>
          <p:cNvPicPr>
            <a:picLocks noChangeAspect="1" noChangeArrowheads="1"/>
          </p:cNvPicPr>
          <p:nvPr/>
        </p:nvPicPr>
        <p:blipFill>
          <a:blip r:embed="rId2" cstate="print"/>
          <a:srcRect/>
          <a:stretch>
            <a:fillRect/>
          </a:stretch>
        </p:blipFill>
        <p:spPr bwMode="auto">
          <a:xfrm>
            <a:off x="5358725" y="4267200"/>
            <a:ext cx="3785275" cy="2514600"/>
          </a:xfrm>
          <a:prstGeom prst="rect">
            <a:avLst/>
          </a:prstGeom>
          <a:ln>
            <a:noFill/>
          </a:ln>
          <a:effectLst>
            <a:softEdge rad="112500"/>
          </a:effectLst>
        </p:spPr>
      </p:pic>
      <p:pic>
        <p:nvPicPr>
          <p:cNvPr id="5" name="Picture 2" descr="http://www.worldofstock.com/slides/BEN1616.jpg"/>
          <p:cNvPicPr>
            <a:picLocks noChangeAspect="1" noChangeArrowheads="1"/>
          </p:cNvPicPr>
          <p:nvPr/>
        </p:nvPicPr>
        <p:blipFill>
          <a:blip r:embed="rId3" cstate="print"/>
          <a:srcRect/>
          <a:stretch>
            <a:fillRect/>
          </a:stretch>
        </p:blipFill>
        <p:spPr bwMode="auto">
          <a:xfrm>
            <a:off x="0" y="4800600"/>
            <a:ext cx="5410200" cy="2057400"/>
          </a:xfrm>
          <a:prstGeom prst="rect">
            <a:avLst/>
          </a:prstGeom>
          <a:ln>
            <a:noFill/>
          </a:ln>
          <a:effectLst>
            <a:softEdge rad="112500"/>
          </a:effectLst>
        </p:spPr>
      </p:pic>
      <p:sp>
        <p:nvSpPr>
          <p:cNvPr id="6" name="Rectangle 5"/>
          <p:cNvSpPr/>
          <p:nvPr/>
        </p:nvSpPr>
        <p:spPr>
          <a:xfrm>
            <a:off x="990600" y="0"/>
            <a:ext cx="8001000" cy="369332"/>
          </a:xfrm>
          <a:prstGeom prst="rect">
            <a:avLst/>
          </a:prstGeom>
        </p:spPr>
        <p:txBody>
          <a:bodyPr wrap="square">
            <a:spAutoFit/>
          </a:bodyPr>
          <a:lstStyle/>
          <a:p>
            <a:r>
              <a:rPr lang="en-CA" dirty="0">
                <a:hlinkClick r:id="rId4"/>
              </a:rPr>
              <a:t>http://</a:t>
            </a:r>
            <a:r>
              <a:rPr lang="en-CA" dirty="0" smtClean="0">
                <a:hlinkClick r:id="rId4"/>
              </a:rPr>
              <a:t>www.youtube.com/watch?v=3s5G-mP4_qg</a:t>
            </a:r>
            <a:r>
              <a:rPr lang="en-CA" dirty="0" smtClean="0"/>
              <a:t> </a:t>
            </a:r>
            <a:endParaRPr lang="en-CA"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Task</a:t>
            </a:r>
            <a:endParaRPr lang="en-US" dirty="0"/>
          </a:p>
        </p:txBody>
      </p:sp>
      <p:sp>
        <p:nvSpPr>
          <p:cNvPr id="3" name="Content Placeholder 2"/>
          <p:cNvSpPr>
            <a:spLocks noGrp="1"/>
          </p:cNvSpPr>
          <p:nvPr>
            <p:ph idx="1"/>
          </p:nvPr>
        </p:nvSpPr>
        <p:spPr/>
        <p:txBody>
          <a:bodyPr/>
          <a:lstStyle/>
          <a:p>
            <a:r>
              <a:rPr lang="en-US" dirty="0" smtClean="0"/>
              <a:t>Read 225-227</a:t>
            </a:r>
          </a:p>
          <a:p>
            <a:r>
              <a:rPr lang="en-US" dirty="0" smtClean="0"/>
              <a:t>Check &amp; Reflect  p 228  #1-7</a:t>
            </a:r>
          </a:p>
          <a:p>
            <a:pPr>
              <a:buNone/>
            </a:pPr>
            <a:endParaRPr lang="en-US" dirty="0"/>
          </a:p>
        </p:txBody>
      </p:sp>
      <p:pic>
        <p:nvPicPr>
          <p:cNvPr id="103426" name="Picture 2" descr="http://t0.gstatic.com/images?q=tbn:ANd9GcTXM0IgVGzkODAGxxPN2qfp8SmFXLgZypfIMYkI_LTEHzXzEt2d"/>
          <p:cNvPicPr>
            <a:picLocks noChangeAspect="1" noChangeArrowheads="1"/>
          </p:cNvPicPr>
          <p:nvPr/>
        </p:nvPicPr>
        <p:blipFill>
          <a:blip r:embed="rId2" cstate="print"/>
          <a:srcRect/>
          <a:stretch>
            <a:fillRect/>
          </a:stretch>
        </p:blipFill>
        <p:spPr bwMode="auto">
          <a:xfrm>
            <a:off x="1219200" y="2508482"/>
            <a:ext cx="7239000" cy="4349518"/>
          </a:xfrm>
          <a:prstGeom prst="rect">
            <a:avLst/>
          </a:prstGeom>
          <a:noFill/>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http://www.eaglemonitors.com/images/eagle_truck.jpg"/>
          <p:cNvPicPr>
            <a:picLocks noChangeAspect="1" noChangeArrowheads="1"/>
          </p:cNvPicPr>
          <p:nvPr/>
        </p:nvPicPr>
        <p:blipFill>
          <a:blip r:embed="rId2" cstate="print"/>
          <a:srcRect/>
          <a:stretch>
            <a:fillRect/>
          </a:stretch>
        </p:blipFill>
        <p:spPr bwMode="auto">
          <a:xfrm>
            <a:off x="0" y="3200400"/>
            <a:ext cx="5257800" cy="3657600"/>
          </a:xfrm>
          <a:prstGeom prst="rect">
            <a:avLst/>
          </a:prstGeom>
          <a:ln>
            <a:noFill/>
          </a:ln>
          <a:effectLst>
            <a:softEdge rad="112500"/>
          </a:effectLst>
        </p:spPr>
      </p:pic>
      <p:pic>
        <p:nvPicPr>
          <p:cNvPr id="4" name="Picture 6" descr="http://www.treehugger.com/sulfur-bill.jpg"/>
          <p:cNvPicPr>
            <a:picLocks noChangeAspect="1" noChangeArrowheads="1"/>
          </p:cNvPicPr>
          <p:nvPr/>
        </p:nvPicPr>
        <p:blipFill>
          <a:blip r:embed="rId3" cstate="print"/>
          <a:srcRect/>
          <a:stretch>
            <a:fillRect/>
          </a:stretch>
        </p:blipFill>
        <p:spPr bwMode="auto">
          <a:xfrm rot="497336">
            <a:off x="3959060" y="55087"/>
            <a:ext cx="5246688" cy="3505200"/>
          </a:xfrm>
          <a:prstGeom prst="rect">
            <a:avLst/>
          </a:prstGeom>
          <a:ln>
            <a:noFill/>
          </a:ln>
          <a:effectLst>
            <a:softEdge rad="112500"/>
          </a:effectLst>
        </p:spPr>
      </p:pic>
      <p:pic>
        <p:nvPicPr>
          <p:cNvPr id="106498" name="Picture 2" descr="http://t3.gstatic.com/images?q=tbn:ANd9GcSWYSjOJ_YlhdF9Ekvqxy9-lLhl93f8BarsUkE39oGxiSsCapht"/>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410200" y="3581400"/>
            <a:ext cx="3200400" cy="2971800"/>
          </a:xfrm>
          <a:prstGeom prst="rect">
            <a:avLst/>
          </a:prstGeom>
          <a:noFill/>
        </p:spPr>
      </p:pic>
      <p:pic>
        <p:nvPicPr>
          <p:cNvPr id="106500" name="Picture 4" descr="http://t2.gstatic.com/images?q=tbn:ANd9GcQpZs1ab-It59D_aqFJYl8hfQ9khAY-Z8unGX5OS5uyFL250zOn1A"/>
          <p:cNvPicPr>
            <a:picLocks noChangeAspect="1" noChangeArrowheads="1"/>
          </p:cNvPicPr>
          <p:nvPr/>
        </p:nvPicPr>
        <p:blipFill>
          <a:blip r:embed="rId5" cstate="print"/>
          <a:srcRect/>
          <a:stretch>
            <a:fillRect/>
          </a:stretch>
        </p:blipFill>
        <p:spPr bwMode="auto">
          <a:xfrm>
            <a:off x="0" y="0"/>
            <a:ext cx="4827519" cy="3253712"/>
          </a:xfrm>
          <a:prstGeom prst="rect">
            <a:avLst/>
          </a:prstGeom>
          <a:ln>
            <a:noFill/>
          </a:ln>
          <a:effectLst>
            <a:softEdge rad="112500"/>
          </a:effectLst>
        </p:spPr>
      </p:pic>
      <p:sp>
        <p:nvSpPr>
          <p:cNvPr id="2" name="Title 1"/>
          <p:cNvSpPr>
            <a:spLocks noGrp="1"/>
          </p:cNvSpPr>
          <p:nvPr>
            <p:ph type="title"/>
          </p:nvPr>
        </p:nvSpPr>
        <p:spPr>
          <a:xfrm rot="20661539">
            <a:off x="1512223" y="1430888"/>
            <a:ext cx="7499350" cy="2012373"/>
          </a:xfrm>
        </p:spPr>
        <p:txBody>
          <a:bodyPr>
            <a:noAutofit/>
          </a:bodyPr>
          <a:lstStyle/>
          <a:p>
            <a:r>
              <a:rPr lang="en-US" sz="6000" dirty="0" smtClean="0">
                <a:solidFill>
                  <a:srgbClr val="FF0000"/>
                </a:solidFill>
                <a:latin typeface="Algerian" pitchFamily="82" charset="0"/>
              </a:rPr>
              <a:t>Monitoring the Atmosphere</a:t>
            </a:r>
            <a:endParaRPr lang="en-US" sz="6000" dirty="0">
              <a:solidFill>
                <a:srgbClr val="FF0000"/>
              </a:solidFill>
              <a:latin typeface="Algerian" pitchFamily="82"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9350" cy="990600"/>
          </a:xfrm>
        </p:spPr>
        <p:txBody>
          <a:bodyPr/>
          <a:lstStyle/>
          <a:p>
            <a:pPr algn="ctr"/>
            <a:r>
              <a:rPr lang="en-US" dirty="0" smtClean="0"/>
              <a:t>The Greenhouse Effect?</a:t>
            </a:r>
            <a:endParaRPr lang="en-US" dirty="0"/>
          </a:p>
        </p:txBody>
      </p:sp>
      <p:pic>
        <p:nvPicPr>
          <p:cNvPr id="107522" name="Picture 2" descr="http://t3.gstatic.com/images?q=tbn:ANd9GcSNHniqtXJ3QjciZthuuYWmelerYcvgCuBiVJZiQ8Al4zzM0MSS"/>
          <p:cNvPicPr>
            <a:picLocks noChangeAspect="1" noChangeArrowheads="1"/>
          </p:cNvPicPr>
          <p:nvPr/>
        </p:nvPicPr>
        <p:blipFill>
          <a:blip r:embed="rId2" cstate="print"/>
          <a:srcRect/>
          <a:stretch>
            <a:fillRect/>
          </a:stretch>
        </p:blipFill>
        <p:spPr bwMode="auto">
          <a:xfrm>
            <a:off x="0" y="1066800"/>
            <a:ext cx="4648200" cy="3522319"/>
          </a:xfrm>
          <a:prstGeom prst="rect">
            <a:avLst/>
          </a:prstGeom>
          <a:ln>
            <a:noFill/>
          </a:ln>
          <a:effectLst>
            <a:softEdge rad="112500"/>
          </a:effectLst>
        </p:spPr>
      </p:pic>
      <p:pic>
        <p:nvPicPr>
          <p:cNvPr id="107524" name="Picture 4" descr="http://t2.gstatic.com/images?q=tbn:ANd9GcSn5CtgN7y7ZYlgRvrLxOD9EdVj7r0PLexISZYoOUgGhdf40LLW"/>
          <p:cNvPicPr>
            <a:picLocks noChangeAspect="1" noChangeArrowheads="1"/>
          </p:cNvPicPr>
          <p:nvPr/>
        </p:nvPicPr>
        <p:blipFill>
          <a:blip r:embed="rId3" cstate="print"/>
          <a:srcRect l="1639" t="10417" r="4918"/>
          <a:stretch>
            <a:fillRect/>
          </a:stretch>
        </p:blipFill>
        <p:spPr bwMode="auto">
          <a:xfrm>
            <a:off x="4572000" y="1219200"/>
            <a:ext cx="4343400" cy="3276600"/>
          </a:xfrm>
          <a:prstGeom prst="rect">
            <a:avLst/>
          </a:prstGeom>
          <a:noFill/>
        </p:spPr>
      </p:pic>
      <p:pic>
        <p:nvPicPr>
          <p:cNvPr id="107526" name="Picture 6" descr="http://t1.gstatic.com/images?q=tbn:ANd9GcQp1MBpN0lqgsG1wEh28N4Tqn7GCQBJBZkI5V6-u9YhhhTH3VigIQ"/>
          <p:cNvPicPr>
            <a:picLocks noChangeAspect="1" noChangeArrowheads="1"/>
          </p:cNvPicPr>
          <p:nvPr/>
        </p:nvPicPr>
        <p:blipFill>
          <a:blip r:embed="rId4" cstate="print"/>
          <a:srcRect/>
          <a:stretch>
            <a:fillRect/>
          </a:stretch>
        </p:blipFill>
        <p:spPr bwMode="auto">
          <a:xfrm>
            <a:off x="0" y="4503156"/>
            <a:ext cx="4648200" cy="2354844"/>
          </a:xfrm>
          <a:prstGeom prst="rect">
            <a:avLst/>
          </a:prstGeom>
          <a:ln>
            <a:noFill/>
          </a:ln>
          <a:effectLst>
            <a:softEdge rad="112500"/>
          </a:effectLst>
        </p:spPr>
      </p:pic>
      <p:pic>
        <p:nvPicPr>
          <p:cNvPr id="107528" name="Picture 8" descr="http://t0.gstatic.com/images?q=tbn:ANd9GcSJgeACMyuJ39xz6H8B3sQpxvg_S9zHatwCOykXFNdT8byUKd23VF0syZA"/>
          <p:cNvPicPr>
            <a:picLocks noChangeAspect="1" noChangeArrowheads="1"/>
          </p:cNvPicPr>
          <p:nvPr/>
        </p:nvPicPr>
        <p:blipFill>
          <a:blip r:embed="rId5" cstate="print"/>
          <a:srcRect/>
          <a:stretch>
            <a:fillRect/>
          </a:stretch>
        </p:blipFill>
        <p:spPr bwMode="auto">
          <a:xfrm>
            <a:off x="4724400" y="4495800"/>
            <a:ext cx="3962400" cy="2362200"/>
          </a:xfrm>
          <a:prstGeom prst="rect">
            <a:avLst/>
          </a:prstGeom>
          <a:noFill/>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dirty="0" smtClean="0"/>
              <a:t>Greenhouse Gases</a:t>
            </a:r>
            <a:endParaRPr lang="en-CA" dirty="0" smtClean="0"/>
          </a:p>
        </p:txBody>
      </p:sp>
      <p:sp>
        <p:nvSpPr>
          <p:cNvPr id="60419" name="Content Placeholder 2"/>
          <p:cNvSpPr>
            <a:spLocks noGrp="1"/>
          </p:cNvSpPr>
          <p:nvPr>
            <p:ph idx="1"/>
          </p:nvPr>
        </p:nvSpPr>
        <p:spPr>
          <a:xfrm>
            <a:off x="457200" y="1600200"/>
            <a:ext cx="8229600" cy="4191000"/>
          </a:xfrm>
        </p:spPr>
        <p:txBody>
          <a:bodyPr/>
          <a:lstStyle/>
          <a:p>
            <a:r>
              <a:rPr lang="en-US" b="1" dirty="0" smtClean="0"/>
              <a:t>Greenhouse gases</a:t>
            </a:r>
            <a:r>
              <a:rPr lang="en-US" dirty="0" smtClean="0"/>
              <a:t> are gases in the atmosphere that absorb and emit radiation</a:t>
            </a:r>
          </a:p>
          <a:p>
            <a:r>
              <a:rPr lang="en-US" dirty="0" smtClean="0"/>
              <a:t>The main greenhouse gases are </a:t>
            </a:r>
          </a:p>
          <a:p>
            <a:pPr lvl="1"/>
            <a:r>
              <a:rPr lang="en-US" dirty="0" smtClean="0">
                <a:solidFill>
                  <a:srgbClr val="FF0000"/>
                </a:solidFill>
              </a:rPr>
              <a:t>water vapor</a:t>
            </a:r>
          </a:p>
          <a:p>
            <a:pPr lvl="1"/>
            <a:r>
              <a:rPr lang="en-US" dirty="0" smtClean="0">
                <a:solidFill>
                  <a:srgbClr val="FF0000"/>
                </a:solidFill>
              </a:rPr>
              <a:t>carbon dioxide</a:t>
            </a:r>
          </a:p>
          <a:p>
            <a:pPr lvl="1"/>
            <a:r>
              <a:rPr lang="en-US" dirty="0" smtClean="0">
                <a:solidFill>
                  <a:srgbClr val="FF0000"/>
                </a:solidFill>
              </a:rPr>
              <a:t>methane</a:t>
            </a:r>
          </a:p>
          <a:p>
            <a:pPr lvl="1"/>
            <a:r>
              <a:rPr lang="en-US" dirty="0" smtClean="0">
                <a:solidFill>
                  <a:srgbClr val="FF0000"/>
                </a:solidFill>
              </a:rPr>
              <a:t> nitrous oxides</a:t>
            </a:r>
          </a:p>
          <a:p>
            <a:pPr lvl="1"/>
            <a:r>
              <a:rPr lang="en-US" dirty="0" smtClean="0">
                <a:solidFill>
                  <a:srgbClr val="FF0000"/>
                </a:solidFill>
              </a:rPr>
              <a:t>ozone</a:t>
            </a:r>
          </a:p>
        </p:txBody>
      </p:sp>
      <p:pic>
        <p:nvPicPr>
          <p:cNvPr id="60420" name="Picture 4"/>
          <p:cNvPicPr>
            <a:picLocks noChangeAspect="1" noChangeArrowheads="1"/>
          </p:cNvPicPr>
          <p:nvPr/>
        </p:nvPicPr>
        <p:blipFill>
          <a:blip r:embed="rId2" cstate="print"/>
          <a:srcRect/>
          <a:stretch>
            <a:fillRect/>
          </a:stretch>
        </p:blipFill>
        <p:spPr bwMode="auto">
          <a:xfrm>
            <a:off x="4171950" y="3619500"/>
            <a:ext cx="4972050" cy="32385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19">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1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419">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41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419">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419">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419">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4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dirty="0" smtClean="0"/>
              <a:t>Greenhouse Effect</a:t>
            </a:r>
            <a:endParaRPr lang="en-CA" dirty="0" smtClean="0"/>
          </a:p>
        </p:txBody>
      </p:sp>
      <p:sp>
        <p:nvSpPr>
          <p:cNvPr id="61443" name="Content Placeholder 2"/>
          <p:cNvSpPr>
            <a:spLocks noGrp="1"/>
          </p:cNvSpPr>
          <p:nvPr>
            <p:ph idx="1"/>
          </p:nvPr>
        </p:nvSpPr>
        <p:spPr/>
        <p:txBody>
          <a:bodyPr/>
          <a:lstStyle/>
          <a:p>
            <a:endParaRPr lang="en-CA" dirty="0" smtClean="0"/>
          </a:p>
        </p:txBody>
      </p:sp>
      <p:pic>
        <p:nvPicPr>
          <p:cNvPr id="61444" name="Picture 2" descr="File:The green house effect.svg">
            <a:hlinkClick r:id="rId2"/>
          </p:cNvPr>
          <p:cNvPicPr>
            <a:picLocks noChangeAspect="1" noChangeArrowheads="1"/>
          </p:cNvPicPr>
          <p:nvPr/>
        </p:nvPicPr>
        <p:blipFill>
          <a:blip r:embed="rId3" cstate="print"/>
          <a:srcRect/>
          <a:stretch>
            <a:fillRect/>
          </a:stretch>
        </p:blipFill>
        <p:spPr bwMode="auto">
          <a:xfrm>
            <a:off x="25400" y="0"/>
            <a:ext cx="91186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1066800" y="0"/>
            <a:ext cx="7499350" cy="838200"/>
          </a:xfrm>
        </p:spPr>
        <p:txBody>
          <a:bodyPr/>
          <a:lstStyle/>
          <a:p>
            <a:r>
              <a:rPr lang="en-US" dirty="0" smtClean="0"/>
              <a:t>Enhanced Greenhouse Effect</a:t>
            </a:r>
            <a:endParaRPr lang="en-CA" dirty="0" smtClean="0"/>
          </a:p>
        </p:txBody>
      </p:sp>
      <p:sp>
        <p:nvSpPr>
          <p:cNvPr id="62467" name="Content Placeholder 2"/>
          <p:cNvSpPr>
            <a:spLocks noGrp="1"/>
          </p:cNvSpPr>
          <p:nvPr>
            <p:ph idx="1"/>
          </p:nvPr>
        </p:nvSpPr>
        <p:spPr>
          <a:xfrm>
            <a:off x="0" y="1676400"/>
            <a:ext cx="5105400" cy="5181600"/>
          </a:xfrm>
        </p:spPr>
        <p:txBody>
          <a:bodyPr/>
          <a:lstStyle/>
          <a:p>
            <a:r>
              <a:rPr lang="en-US" dirty="0" smtClean="0"/>
              <a:t>Human caused emissions</a:t>
            </a:r>
          </a:p>
          <a:p>
            <a:r>
              <a:rPr lang="en-US" dirty="0" smtClean="0"/>
              <a:t>Water vapor is the #1 greenhouse gas</a:t>
            </a:r>
          </a:p>
          <a:p>
            <a:r>
              <a:rPr lang="en-US" dirty="0" smtClean="0"/>
              <a:t>CO</a:t>
            </a:r>
            <a:r>
              <a:rPr lang="en-US" baseline="-25000" dirty="0" smtClean="0"/>
              <a:t>2</a:t>
            </a:r>
            <a:r>
              <a:rPr lang="en-US" dirty="0" smtClean="0"/>
              <a:t> is </a:t>
            </a:r>
            <a:r>
              <a:rPr lang="en-US" b="1" dirty="0" smtClean="0">
                <a:solidFill>
                  <a:srgbClr val="FF3300"/>
                </a:solidFill>
              </a:rPr>
              <a:t>NOT</a:t>
            </a:r>
            <a:r>
              <a:rPr lang="en-US" dirty="0" smtClean="0"/>
              <a:t> a pollutant</a:t>
            </a:r>
          </a:p>
          <a:p>
            <a:r>
              <a:rPr lang="en-US" dirty="0" smtClean="0"/>
              <a:t>The enhanced greenhouse effect results in </a:t>
            </a:r>
            <a:r>
              <a:rPr lang="en-US" dirty="0" smtClean="0">
                <a:solidFill>
                  <a:srgbClr val="FF0000"/>
                </a:solidFill>
              </a:rPr>
              <a:t>increased</a:t>
            </a:r>
            <a:r>
              <a:rPr lang="en-US" dirty="0" smtClean="0"/>
              <a:t> concentration of gases which traps even more heat</a:t>
            </a:r>
          </a:p>
          <a:p>
            <a:endParaRPr lang="en-CA" dirty="0" smtClean="0"/>
          </a:p>
        </p:txBody>
      </p:sp>
      <p:pic>
        <p:nvPicPr>
          <p:cNvPr id="62468" name="Picture 2" descr="http://www.maf.govt.nz/mafnet/rural-nz/sustainable-resource-use/climate/impact-on-industries/greenhouse.jpg"/>
          <p:cNvPicPr>
            <a:picLocks noChangeAspect="1" noChangeArrowheads="1"/>
          </p:cNvPicPr>
          <p:nvPr/>
        </p:nvPicPr>
        <p:blipFill>
          <a:blip r:embed="rId2" cstate="print"/>
          <a:srcRect/>
          <a:stretch>
            <a:fillRect/>
          </a:stretch>
        </p:blipFill>
        <p:spPr bwMode="auto">
          <a:xfrm>
            <a:off x="5181599" y="1905000"/>
            <a:ext cx="3732213" cy="4191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7">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46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467">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46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4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Warming</a:t>
            </a:r>
            <a:endParaRPr lang="en-US" dirty="0"/>
          </a:p>
        </p:txBody>
      </p:sp>
      <p:sp>
        <p:nvSpPr>
          <p:cNvPr id="3" name="Content Placeholder 2"/>
          <p:cNvSpPr>
            <a:spLocks noGrp="1"/>
          </p:cNvSpPr>
          <p:nvPr>
            <p:ph idx="1"/>
          </p:nvPr>
        </p:nvSpPr>
        <p:spPr>
          <a:xfrm>
            <a:off x="1435100" y="1219200"/>
            <a:ext cx="7499350" cy="5029200"/>
          </a:xfrm>
        </p:spPr>
        <p:txBody>
          <a:bodyPr/>
          <a:lstStyle/>
          <a:p>
            <a:r>
              <a:rPr lang="en-US" dirty="0" smtClean="0"/>
              <a:t>This temperature increase worldwide is known as </a:t>
            </a:r>
            <a:r>
              <a:rPr lang="en-US" dirty="0" smtClean="0">
                <a:solidFill>
                  <a:srgbClr val="FF0000"/>
                </a:solidFill>
              </a:rPr>
              <a:t>GLOBAL WARMING or CLIMATE CHANGE</a:t>
            </a:r>
          </a:p>
          <a:p>
            <a:r>
              <a:rPr lang="en-US" dirty="0" smtClean="0"/>
              <a:t>Global warming may lead to climate change which could affect all living things. These effects could include:</a:t>
            </a:r>
          </a:p>
          <a:p>
            <a:pPr lvl="1"/>
            <a:r>
              <a:rPr lang="en-US" dirty="0" smtClean="0"/>
              <a:t>- More </a:t>
            </a:r>
            <a:r>
              <a:rPr lang="en-US" dirty="0" smtClean="0">
                <a:solidFill>
                  <a:srgbClr val="FF0000"/>
                </a:solidFill>
              </a:rPr>
              <a:t>violent</a:t>
            </a:r>
            <a:r>
              <a:rPr lang="en-US" dirty="0" smtClean="0"/>
              <a:t> storms</a:t>
            </a:r>
          </a:p>
          <a:p>
            <a:pPr lvl="1"/>
            <a:r>
              <a:rPr lang="en-US" dirty="0" smtClean="0"/>
              <a:t>- Flooding of </a:t>
            </a:r>
            <a:r>
              <a:rPr lang="en-US" dirty="0" smtClean="0">
                <a:solidFill>
                  <a:srgbClr val="FF0000"/>
                </a:solidFill>
              </a:rPr>
              <a:t>costal</a:t>
            </a:r>
            <a:r>
              <a:rPr lang="en-US" dirty="0" smtClean="0"/>
              <a:t> areas from </a:t>
            </a:r>
            <a:r>
              <a:rPr lang="en-US" dirty="0" smtClean="0">
                <a:solidFill>
                  <a:srgbClr val="FF0000"/>
                </a:solidFill>
              </a:rPr>
              <a:t>melting</a:t>
            </a:r>
            <a:r>
              <a:rPr lang="en-US" dirty="0" smtClean="0"/>
              <a:t> ice caps</a:t>
            </a:r>
          </a:p>
          <a:p>
            <a:pPr lvl="1"/>
            <a:r>
              <a:rPr lang="en-US" dirty="0" smtClean="0"/>
              <a:t>- Spread of </a:t>
            </a:r>
            <a:r>
              <a:rPr lang="en-US" dirty="0" smtClean="0">
                <a:solidFill>
                  <a:srgbClr val="FF0000"/>
                </a:solidFill>
              </a:rPr>
              <a:t>diseases.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914400" y="0"/>
            <a:ext cx="8229600" cy="1143000"/>
          </a:xfrm>
        </p:spPr>
        <p:txBody>
          <a:bodyPr/>
          <a:lstStyle/>
          <a:p>
            <a:r>
              <a:rPr lang="en-US" dirty="0" smtClean="0"/>
              <a:t>Global Warming?</a:t>
            </a:r>
            <a:endParaRPr lang="en-CA" dirty="0" smtClean="0"/>
          </a:p>
        </p:txBody>
      </p:sp>
      <p:sp>
        <p:nvSpPr>
          <p:cNvPr id="63491" name="Content Placeholder 2"/>
          <p:cNvSpPr>
            <a:spLocks noGrp="1"/>
          </p:cNvSpPr>
          <p:nvPr>
            <p:ph idx="1"/>
          </p:nvPr>
        </p:nvSpPr>
        <p:spPr>
          <a:xfrm>
            <a:off x="533400" y="1295400"/>
            <a:ext cx="8763000" cy="3124200"/>
          </a:xfrm>
        </p:spPr>
        <p:txBody>
          <a:bodyPr/>
          <a:lstStyle/>
          <a:p>
            <a:r>
              <a:rPr lang="en-US" dirty="0" smtClean="0"/>
              <a:t>Some scientists say that human activities -&gt; climate change </a:t>
            </a:r>
            <a:r>
              <a:rPr lang="en-US" sz="2400" dirty="0" smtClean="0"/>
              <a:t>(the new term for global warming)</a:t>
            </a:r>
          </a:p>
          <a:p>
            <a:r>
              <a:rPr lang="en-US" dirty="0" smtClean="0"/>
              <a:t>There is some controversy regarding these claims and data</a:t>
            </a:r>
          </a:p>
          <a:p>
            <a:endParaRPr lang="en-CA" dirty="0" smtClean="0"/>
          </a:p>
        </p:txBody>
      </p:sp>
      <p:pic>
        <p:nvPicPr>
          <p:cNvPr id="132098" name="Picture 2" descr="http://pajamasmedia.com/eddriscoll/files/2009/12/global-warming-hoax.jpg"/>
          <p:cNvPicPr>
            <a:picLocks noChangeAspect="1" noChangeArrowheads="1"/>
          </p:cNvPicPr>
          <p:nvPr/>
        </p:nvPicPr>
        <p:blipFill>
          <a:blip r:embed="rId2" cstate="print"/>
          <a:srcRect/>
          <a:stretch>
            <a:fillRect/>
          </a:stretch>
        </p:blipFill>
        <p:spPr bwMode="auto">
          <a:xfrm>
            <a:off x="1600200" y="3417888"/>
            <a:ext cx="5667375" cy="34401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132098"/>
                                        </p:tgtEl>
                                        <p:attrNameLst>
                                          <p:attrName>style.visibility</p:attrName>
                                        </p:attrNameLst>
                                      </p:cBhvr>
                                      <p:to>
                                        <p:strVal val="visible"/>
                                      </p:to>
                                    </p:set>
                                    <p:animEffect transition="in" filter="fade">
                                      <p:cBhvr>
                                        <p:cTn id="19" dur="2000"/>
                                        <p:tgtEl>
                                          <p:spTgt spid="132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dirty="0" smtClean="0"/>
              <a:t>Ozone</a:t>
            </a:r>
            <a:endParaRPr lang="en-CA" dirty="0" smtClean="0"/>
          </a:p>
        </p:txBody>
      </p:sp>
      <p:sp>
        <p:nvSpPr>
          <p:cNvPr id="64515" name="Content Placeholder 2"/>
          <p:cNvSpPr>
            <a:spLocks noGrp="1"/>
          </p:cNvSpPr>
          <p:nvPr>
            <p:ph idx="1"/>
          </p:nvPr>
        </p:nvSpPr>
        <p:spPr>
          <a:xfrm>
            <a:off x="457200" y="1600200"/>
            <a:ext cx="4953000" cy="4953000"/>
          </a:xfrm>
        </p:spPr>
        <p:txBody>
          <a:bodyPr/>
          <a:lstStyle/>
          <a:p>
            <a:r>
              <a:rPr lang="en-US" dirty="0" smtClean="0"/>
              <a:t>Ozone </a:t>
            </a:r>
            <a:r>
              <a:rPr lang="en-US" sz="2400" dirty="0" smtClean="0"/>
              <a:t>(O</a:t>
            </a:r>
            <a:r>
              <a:rPr lang="en-US" sz="2400" baseline="-25000" dirty="0" smtClean="0"/>
              <a:t>3</a:t>
            </a:r>
            <a:r>
              <a:rPr lang="en-US" sz="2400" dirty="0" smtClean="0"/>
              <a:t> </a:t>
            </a:r>
            <a:r>
              <a:rPr lang="en-US" sz="2400" baseline="-25000" dirty="0" smtClean="0"/>
              <a:t>(g) </a:t>
            </a:r>
            <a:r>
              <a:rPr lang="en-US" sz="2400" dirty="0" smtClean="0"/>
              <a:t>) </a:t>
            </a:r>
            <a:r>
              <a:rPr lang="en-US" dirty="0" smtClean="0"/>
              <a:t>protects us from UV radiation</a:t>
            </a:r>
          </a:p>
          <a:p>
            <a:r>
              <a:rPr lang="en-US" dirty="0" smtClean="0"/>
              <a:t>Ozone depletion was caused by CFCs</a:t>
            </a:r>
          </a:p>
          <a:p>
            <a:r>
              <a:rPr lang="en-US" dirty="0" smtClean="0"/>
              <a:t>Ozone depletion noticed in the 1970s has made some significant recovery since the banning of CFCs</a:t>
            </a:r>
            <a:endParaRPr lang="en-CA" dirty="0" smtClean="0"/>
          </a:p>
        </p:txBody>
      </p:sp>
      <p:pic>
        <p:nvPicPr>
          <p:cNvPr id="64516" name="Picture 2" descr="http://www.ec.gc.ca/ozone/DOCS/KIDZONE/images/ozn_layr.gif"/>
          <p:cNvPicPr>
            <a:picLocks noChangeAspect="1" noChangeArrowheads="1"/>
          </p:cNvPicPr>
          <p:nvPr/>
        </p:nvPicPr>
        <p:blipFill>
          <a:blip r:embed="rId2" cstate="print"/>
          <a:srcRect/>
          <a:stretch>
            <a:fillRect/>
          </a:stretch>
        </p:blipFill>
        <p:spPr bwMode="auto">
          <a:xfrm>
            <a:off x="5410200" y="1585913"/>
            <a:ext cx="3733800" cy="52720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15">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5">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45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dirty="0" smtClean="0"/>
              <a:t>CFCs &amp; Ozone Destruction</a:t>
            </a:r>
            <a:endParaRPr lang="en-CA" dirty="0" smtClean="0"/>
          </a:p>
        </p:txBody>
      </p:sp>
      <p:sp>
        <p:nvSpPr>
          <p:cNvPr id="65539" name="Content Placeholder 2"/>
          <p:cNvSpPr>
            <a:spLocks noGrp="1"/>
          </p:cNvSpPr>
          <p:nvPr>
            <p:ph idx="1"/>
          </p:nvPr>
        </p:nvSpPr>
        <p:spPr>
          <a:xfrm>
            <a:off x="457200" y="1600200"/>
            <a:ext cx="8229600" cy="2590800"/>
          </a:xfrm>
        </p:spPr>
        <p:txBody>
          <a:bodyPr/>
          <a:lstStyle/>
          <a:p>
            <a:r>
              <a:rPr lang="en-US" dirty="0" smtClean="0"/>
              <a:t>CFCs were widely used as a propellant in aerosols and as a coolant in refrigerators</a:t>
            </a:r>
          </a:p>
          <a:p>
            <a:r>
              <a:rPr lang="en-US" dirty="0" smtClean="0"/>
              <a:t>1 molecule of CFC can destroy 100 000 O</a:t>
            </a:r>
            <a:r>
              <a:rPr lang="en-US" baseline="-25000" dirty="0" smtClean="0"/>
              <a:t>3</a:t>
            </a:r>
            <a:r>
              <a:rPr lang="en-US" dirty="0" smtClean="0"/>
              <a:t> molecules</a:t>
            </a:r>
            <a:endParaRPr lang="en-CA" dirty="0" smtClean="0"/>
          </a:p>
        </p:txBody>
      </p:sp>
      <p:pic>
        <p:nvPicPr>
          <p:cNvPr id="65540" name="Picture 2" descr="http://www.ozone-depletion.net/ozone2000.jpg"/>
          <p:cNvPicPr>
            <a:picLocks noChangeAspect="1" noChangeArrowheads="1"/>
          </p:cNvPicPr>
          <p:nvPr/>
        </p:nvPicPr>
        <p:blipFill>
          <a:blip r:embed="rId2" cstate="print"/>
          <a:srcRect/>
          <a:stretch>
            <a:fillRect/>
          </a:stretch>
        </p:blipFill>
        <p:spPr bwMode="auto">
          <a:xfrm>
            <a:off x="3886200" y="3429000"/>
            <a:ext cx="4572000" cy="3429000"/>
          </a:xfrm>
          <a:prstGeom prst="rect">
            <a:avLst/>
          </a:prstGeom>
          <a:noFill/>
          <a:ln w="9525">
            <a:noFill/>
            <a:miter lim="800000"/>
            <a:headEnd/>
            <a:tailEnd/>
          </a:ln>
        </p:spPr>
      </p:pic>
      <p:sp>
        <p:nvSpPr>
          <p:cNvPr id="65541" name="TextBox 1"/>
          <p:cNvSpPr txBox="1">
            <a:spLocks noChangeArrowheads="1"/>
          </p:cNvSpPr>
          <p:nvPr/>
        </p:nvSpPr>
        <p:spPr bwMode="auto">
          <a:xfrm>
            <a:off x="231775" y="6172200"/>
            <a:ext cx="8878888" cy="369888"/>
          </a:xfrm>
          <a:prstGeom prst="rect">
            <a:avLst/>
          </a:prstGeom>
          <a:noFill/>
          <a:ln w="9525">
            <a:noFill/>
            <a:miter lim="800000"/>
            <a:headEnd/>
            <a:tailEnd/>
          </a:ln>
        </p:spPr>
        <p:txBody>
          <a:bodyPr wrap="none">
            <a:spAutoFit/>
          </a:bodyPr>
          <a:lstStyle/>
          <a:p>
            <a:r>
              <a:rPr lang="en-CA" dirty="0">
                <a:hlinkClick r:id="rId3"/>
              </a:rPr>
              <a:t>http://newsisaconversation.blogspot.com/2007/03/what-happened-to-ozone-hole.html</a:t>
            </a:r>
            <a:endParaRPr lang="en-CA"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dirty="0" smtClean="0"/>
              <a:t>Practice</a:t>
            </a:r>
            <a:endParaRPr lang="en-CA" dirty="0" smtClean="0"/>
          </a:p>
        </p:txBody>
      </p:sp>
      <p:sp>
        <p:nvSpPr>
          <p:cNvPr id="66563" name="Content Placeholder 2"/>
          <p:cNvSpPr>
            <a:spLocks noGrp="1"/>
          </p:cNvSpPr>
          <p:nvPr>
            <p:ph idx="1"/>
          </p:nvPr>
        </p:nvSpPr>
        <p:spPr>
          <a:xfrm>
            <a:off x="914400" y="1219200"/>
            <a:ext cx="8229600" cy="1295400"/>
          </a:xfrm>
        </p:spPr>
        <p:txBody>
          <a:bodyPr/>
          <a:lstStyle/>
          <a:p>
            <a:r>
              <a:rPr lang="en-US" dirty="0" smtClean="0"/>
              <a:t>Read 229 – 232 </a:t>
            </a:r>
          </a:p>
          <a:p>
            <a:r>
              <a:rPr lang="en-US" dirty="0" smtClean="0"/>
              <a:t> Check and Reflect page 233 Q’s: 1,3,6,8</a:t>
            </a:r>
            <a:endParaRPr lang="en-CA" dirty="0" smtClean="0"/>
          </a:p>
        </p:txBody>
      </p:sp>
      <p:pic>
        <p:nvPicPr>
          <p:cNvPr id="66564" name="Picture 2" descr="http://papundits.files.wordpress.com/2009/04/timeflipflop.jpg"/>
          <p:cNvPicPr>
            <a:picLocks noChangeAspect="1" noChangeArrowheads="1"/>
          </p:cNvPicPr>
          <p:nvPr/>
        </p:nvPicPr>
        <p:blipFill>
          <a:blip r:embed="rId3" cstate="print"/>
          <a:srcRect/>
          <a:stretch>
            <a:fillRect/>
          </a:stretch>
        </p:blipFill>
        <p:spPr bwMode="auto">
          <a:xfrm>
            <a:off x="1676400" y="2438400"/>
            <a:ext cx="6324600" cy="4108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9" name="Picture 5"/>
          <p:cNvPicPr>
            <a:picLocks noChangeAspect="1" noChangeArrowheads="1"/>
          </p:cNvPicPr>
          <p:nvPr/>
        </p:nvPicPr>
        <p:blipFill>
          <a:blip r:embed="rId3" cstate="print"/>
          <a:srcRect/>
          <a:stretch>
            <a:fillRect/>
          </a:stretch>
        </p:blipFill>
        <p:spPr bwMode="auto">
          <a:xfrm>
            <a:off x="1371600" y="1143000"/>
            <a:ext cx="7315200" cy="4616450"/>
          </a:xfrm>
          <a:prstGeom prst="rect">
            <a:avLst/>
          </a:prstGeom>
          <a:ln>
            <a:noFill/>
          </a:ln>
          <a:effectLst>
            <a:softEdge rad="112500"/>
          </a:effectLst>
        </p:spPr>
      </p:pic>
      <p:sp>
        <p:nvSpPr>
          <p:cNvPr id="67587" name="Title 1"/>
          <p:cNvSpPr>
            <a:spLocks noGrp="1"/>
          </p:cNvSpPr>
          <p:nvPr>
            <p:ph type="title"/>
          </p:nvPr>
        </p:nvSpPr>
        <p:spPr>
          <a:xfrm>
            <a:off x="1644650" y="0"/>
            <a:ext cx="7499350" cy="1143000"/>
          </a:xfrm>
        </p:spPr>
        <p:txBody>
          <a:bodyPr/>
          <a:lstStyle/>
          <a:p>
            <a:pPr algn="l"/>
            <a:r>
              <a:rPr lang="en-US" dirty="0" smtClean="0"/>
              <a:t>Section Review p 234</a:t>
            </a:r>
            <a:endParaRPr lang="en-CA" dirty="0" smtClean="0"/>
          </a:p>
        </p:txBody>
      </p:sp>
      <p:sp>
        <p:nvSpPr>
          <p:cNvPr id="2" name="Content Placeholder 2"/>
          <p:cNvSpPr>
            <a:spLocks noGrp="1"/>
          </p:cNvSpPr>
          <p:nvPr>
            <p:ph idx="1"/>
          </p:nvPr>
        </p:nvSpPr>
        <p:spPr>
          <a:xfrm>
            <a:off x="762000" y="5867400"/>
            <a:ext cx="7848600" cy="762000"/>
          </a:xfrm>
        </p:spPr>
        <p:txBody>
          <a:bodyPr/>
          <a:lstStyle/>
          <a:p>
            <a:r>
              <a:rPr lang="en-US" dirty="0" smtClean="0"/>
              <a:t>Group Review – Answer</a:t>
            </a:r>
            <a:r>
              <a:rPr lang="en-CA" dirty="0" smtClean="0"/>
              <a:t>  </a:t>
            </a:r>
            <a:r>
              <a:rPr lang="en-US" dirty="0" smtClean="0"/>
              <a:t># 1 – 11</a:t>
            </a:r>
          </a:p>
          <a:p>
            <a:pPr lvl="2"/>
            <a:endParaRPr lang="en-US" dirty="0" smtClean="0"/>
          </a:p>
        </p:txBody>
      </p:sp>
      <p:pic>
        <p:nvPicPr>
          <p:cNvPr id="6758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010400" y="4873625"/>
            <a:ext cx="1828800" cy="19843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75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758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bg/>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Social and Environmental Context</a:t>
            </a:r>
            <a:endParaRPr lang="en-US" dirty="0"/>
          </a:p>
        </p:txBody>
      </p:sp>
      <p:sp>
        <p:nvSpPr>
          <p:cNvPr id="3" name="Content Placeholder 2"/>
          <p:cNvSpPr>
            <a:spLocks noGrp="1"/>
          </p:cNvSpPr>
          <p:nvPr>
            <p:ph idx="1"/>
          </p:nvPr>
        </p:nvSpPr>
        <p:spPr/>
        <p:txBody>
          <a:bodyPr/>
          <a:lstStyle/>
          <a:p>
            <a:r>
              <a:rPr lang="en-US" dirty="0" smtClean="0"/>
              <a:t>You need to create an ad campaign (commercial, website, newspaper ad, poster, wiki, blog, </a:t>
            </a:r>
            <a:r>
              <a:rPr lang="en-US" dirty="0" err="1" smtClean="0"/>
              <a:t>imovie</a:t>
            </a:r>
            <a:r>
              <a:rPr lang="en-US" dirty="0" smtClean="0"/>
              <a:t>) to address one of the topics provided.</a:t>
            </a:r>
          </a:p>
          <a:p>
            <a:r>
              <a:rPr lang="en-US" dirty="0" smtClean="0"/>
              <a:t>You will have one class period to research this and come up with an idea and half a class to pull everything together.</a:t>
            </a:r>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4650" y="2590800"/>
            <a:ext cx="7499350" cy="1143000"/>
          </a:xfrm>
        </p:spPr>
        <p:txBody>
          <a:bodyPr>
            <a:normAutofit/>
          </a:bodyPr>
          <a:lstStyle/>
          <a:p>
            <a:r>
              <a:rPr lang="en-US" dirty="0" smtClean="0"/>
              <a:t>Spread of Harmful Substances</a:t>
            </a:r>
            <a:endParaRPr lang="en-US" dirty="0"/>
          </a:p>
        </p:txBody>
      </p:sp>
      <p:pic>
        <p:nvPicPr>
          <p:cNvPr id="12290" name="Picture 2" descr="http://t2.gstatic.com/images?q=tbn:ANd9GcQsQdJwp0fK2CEB-S7ESKdww_c1ZrRjL4ioq1bZFWHDh5M43Df6mA"/>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886200" y="3508882"/>
            <a:ext cx="5257800" cy="3349118"/>
          </a:xfrm>
          <a:prstGeom prst="rect">
            <a:avLst/>
          </a:prstGeom>
          <a:noFill/>
        </p:spPr>
      </p:pic>
      <p:pic>
        <p:nvPicPr>
          <p:cNvPr id="12292" name="Picture 4" descr="http://t0.gstatic.com/images?q=tbn:ANd9GcT-rIBz_drB-RKossVo_11AnKkGkcmChFmYx6tgjxcxetKSbQ7Mjw"/>
          <p:cNvPicPr>
            <a:picLocks noChangeAspect="1" noChangeArrowheads="1"/>
          </p:cNvPicPr>
          <p:nvPr/>
        </p:nvPicPr>
        <p:blipFill>
          <a:blip r:embed="rId3" cstate="print"/>
          <a:srcRect/>
          <a:stretch>
            <a:fillRect/>
          </a:stretch>
        </p:blipFill>
        <p:spPr bwMode="auto">
          <a:xfrm>
            <a:off x="2895600" y="152400"/>
            <a:ext cx="3886200" cy="2672657"/>
          </a:xfrm>
          <a:prstGeom prst="rect">
            <a:avLst/>
          </a:prstGeom>
          <a:noFill/>
        </p:spPr>
      </p:pic>
      <p:sp>
        <p:nvSpPr>
          <p:cNvPr id="12294" name="AutoShape 6" descr="data:image/jpeg;base64,/9j/4AAQSkZJRgABAQAAAQABAAD/2wBDAAkGBwgHBgkIBwgKCgkLDRYPDQwMDRsUFRAWIB0iIiAdHx8kKDQsJCYxJx8fLT0tMTU3Ojo6Iys/RD84QzQ5Ojf/2wBDAQoKCg0MDRoPDxo3JR8lNzc3Nzc3Nzc3Nzc3Nzc3Nzc3Nzc3Nzc3Nzc3Nzc3Nzc3Nzc3Nzc3Nzc3Nzc3Nzc3Nzf/wAARCACDAMYDASIAAhEBAxEB/8QAGgAAAgMBAQAAAAAAAAAAAAAAAgQAAQMFBv/EADYQAAICAQMDAgQFAwMEAwAAAAECABEDBBIhMUFRE2EFInGBFDKRobEjUvAG0eEVJEJiksHx/8QAGQEBAQEBAQEAAAAAAAAAAAAAAAECAwQF/8QAIBEBAQEBAQEAAgIDAAAAAAAAAAERAhIhA0ETMSJhcf/aAAwDAQACEQMRAD8A9K+E+DBOEjqI4+PnvAKdqnw9fcKelKOE+I1slFDLoWGnNXUr0PNfrGdp7SvTk2hU6e+hH6yvw3Pb9Y0ye0EpLtPhY6Yg8FSPrBOmPlRGdkm0gcXG0+FfwreVgnSnyv7xuj5gkGPp8KnS+SP0gHS/+4P2jZ3eYBDeZfp/iVOmA6EX9IJ0x8CNU3mUdzdesu1MhM6ZvH7wDpm8D9Y2ysINGPVTITbTN4H6wDpnPb944QfJmZUj/wDJdqWQm2mbx+8A6Zv7THCDBYN5Mu1nISOnb+0zM6dv7Y6wbzMzf9xl9VLIU/DMf/GSM/N/dJNeqz5j3rrzAKxpkEApPO7aXKjxBK+0YKSikilivtK2xkpK2QFisooIzsglJQsUEo44wccrZAWKQSkaKQNkaFikE44yUglI0LFIJSMlIJSXUKnHMykcZZmUjQq2OAccaKQSsumFDjgNjjbLM2WXUwqVNQCD7xlkgFZdTCxBvvJN9skup9e7YcwCoi+TWIuMuXG0C7HMn4kHvOP1puVEHbMfxI8wV1auLVgRdcSLhjZMGzYFyemc+IP027xdyjqAOpE8j8VJb4xkyC6GRef0m+OfTPfXl7AFGdkXIrMv5gDyv1Ex1uQ6fSZsw22ilgD3nJ0mav8AUOuyE8FBz56SfFPieLVfDNQuBi3Kr0q7I8x4u4e5muvp29bBjy2PnUNx7iGVnn8muzJ/pzE2DIceUKqgjrQNTT4j8SzrrdFhwZNqs6+qRXzA8UeP8uLxdP5JI6wzYWzNgXMhzJ+bGDyIRWeaw5mT/VWTIDw9g/8Ax/4na1PxBNPhbM1sq9l6mOubMhz3umivEErEtL8Ww6jKcablYUQGHUeRUy+Ga3Ll0ztqH3OMhF1XEnnqNTqV0CsArAbUbQSTwOTM01aZUV0a1YWDUz9a+NCpgFTKOeAc8v0WVMAiUc48wTmEqIRM2Es5h5gNmEAWEArLOUQDlmkVtklerJKJkZTR29IWPW5UAU5CVHmKswHCn6e8zLkGjxO3mPL7rpH4g395EFNWUUqjEc3UQJ46cccyt5Xgk13FyeYe6dzajK67WLFb79JhmJysWckk9Zj6uTk0lE9LkOQkAEbSOpESYXrTOPP6bs4NkqBd/wCeJiqWhIBqgPvcpSQ3ysRxx2lW5N1ye8uGjfcca42ravAH3uTbbHKzfMCD/hmLv5PMreDx9qjDWi2uQZA3zAg33m+qc5MQ3OWteeK/aK0F6E39ekhocBiT3uSwlyD01YMwy+F22DLU5TjKq5VQ1mjXMxGTnyfEgzMFoUQ1WD1EWas6OZdTnyY/l5VrBPmTT6g48KIR0FdYo2pLUoUheAdvgHiTDnCuAV3dQw8iTz8PX082tVaDGmPa5X4oGc3KFJ3blB7XZoSnYheCCPNyeYv8lNa3Ic2NQLoHdx+k0TUqqAFqoVz3igasN5G5PNV/Exo8M5X0762Ll8nu7ronUDzKOYEE3OWcrLa1xdWDcMuaJo32qPBPyHG1IHmCdRxZifrZReMOyo35lB4P2iWpZ7YJWw9qlnCdfmsddc+/8tn6STh6dn05JQgbu0k1fxsz8zuPkcmrs9hAOVlovYPioll1ICjaDya5NcQ9OGyWTls3VrN2OM63+jpykk/KxFdgSLmRyD/1r26zF3dAyeq7ADt2HiYHMqD5rP36xIXo4cp9vaH65UcKoI5FXFMORci/Mt2aFHpDxsrZCMYBI8cyWEpnLkIXe7lr6Am/rKyap0SlG0duf94uxRWFsU3HsLlDJhBoWTY6t1H2jGvVbLm5q6vzJkylB8rE/URbJnfhOm0UATR+pkDFqo2x6gxiejHrEEfO32gNnKMd5YDua5mO7czKCet0Okt2IVdgVSQCPm9oxPQhqV4IyG67ioY1B4tlIPcxU7lYAigf1/eZ5nobgCvHQipfOp6w+2ZFILVz3lHM+0Dt9KqcX/qD48LqMabg9B7P8TT4frsmofJuCIdo6A8/zL4v9n8jrjKRfymx1IuUcqq9fN9xREQbVbWNg/df3iHxHWZlK+nkZQQSa837yTjat/Jkdv1dxI+Y+TViCcrVyOfecrR6rM+nAbI5YnqO82/EKRbEVfFdveW8Yns4dQzLtPntM2fL1CWBFjlVTZbdfBsVUE6hBQDE3dkV/tHkvf8AswWY2Spv6wC5utswx5MLvb5Cig88X/EZRMLFWOqQqTzRqvrctmJPoV9Qj5MZMkJ8WmHXU17iSRcZ5MzPSMWZutDnpIhcIQTtxt/byTE8WfFkDO+RvVuwy17SZWx7gWy3RF0Bx+h5M6Y4nPVVFVlYbu4KXUNdSM2zH6WIPwFZVC37H394rg1GIZlcb2w7gXLKaq6uNrrdPp9SLVaZ1osO1g9fEljU/wCt8+qUZnxnFhUqx4XGKHtLyfEMWobGmPT48BUEMU5viKavTrjzPqX1OAYmykj+pyRfbzLObR4sQyafVjOlEt0BHsf+ZnI1vTf8S7fkO77j+IGpyOmE0oW7BJ6/7dppgrMv/b7S/UWgYVY9pWsV/T9BiEdiTZ6C5P21mwu+Y1/UyGuygX/neZ5mZlUY3c5G4Ve46zuaJNK2lXEyYmcIFagLPABPnrOPrGCZa3uVwMQlsflrxHN25h1x5mibBjXErPmG8IN3mz7TPL6KOEXJkYMRztB/Xmc3VfFT6pLl2HNNwe8T1HxXIecVBgepAJE6ziud6n6er0+lxnIuEZmDOCyNfA9uZy/jOqGg1LIobIhLK1nkAdDOKNbqcuDYvzML/qOP49+YrqcuocY/XfcqLsW2BoeOP/uXn8dl+067mfI6uDKNTpzlVatuR1qM/DXGNco/8iBXPfn/AInnl1eTHpvQxnat2D3EzfVZnYs2RiTx44nTxsxjfuvUt8SxLqF075drv1s8X9e0X1+TfkVSeQDxuvj7zzBY888GX6jhlKsQR05ifjkpeteq0ruumUBeLPzbLh/MRuLMwXqQnHtc5/wX4kMjLhz5VxspvcxABArj69Z6DS5sZ+HajT+vp2zZChRBlS6Dd+eJy73n9N8zSeLJoqb8SmRC3RlHTn9JnlTDvUYsnW6u+BEM/wAUwqSF+Y14qzL1PxX4YxXJp8eqFjlXdS1+9cSzip62G39EN0csDUApjCXubgX2iWDXafPalsmNgCRdHd976xtcmg/BJq2z5HUfmwIlG+4B+veXMJNK585xtsUWKvkyRDJrUyZXYqVXcdi9aXsL81JOk5+MWtWzZEJ28DxI+d8bNyCDx8rWB7xF3N2Cf1ljKS9k2JcR1tPr8mkLBGx5FJsqQaah+1zDWahdRnLBfTx9FQWQP1ihyqRwal5dQcoxhuQgA8dOPuaEeZurpl3R0RGJIxj5b7czNxt78Hmr7TH1EogBi1nqe3aC+QmiOwqMQ2utyqtJkdeRW01VRl/jOrcp6j3kQ2MpALdCK/ecs2o3XQg7gxA/wxeZVlsNp8R1n4hs+NmDtY+U8cw8utz5sBxZ8xLM24ttG4+1xTcBx1lhgDdkn+I8w2rZaFA/LVzIHdR7SOdvQg3B3kA/NVijUoO6cV46QMrEtKO56bk+57yeOR16QB6iSExv3+ggEG+JUQ8yAXNAgoeT3BkQqCbUg9BzIM2FGjNsOXKSXRnJQG2XsOhs/cfrHdBkxNtwvp9I5Zx8z41Y13BZganfzv8ADVwZfQXJrEZNrejexeASO3HANdOLmOu8/Tc42f28inzcKpF9AYDjY9E3XJEazNhbJu02N8FEFLybv1NCYMq7TdlvBXgj6zcrIC18qaE1R0dfTY0VBYUeenWHm04x4cWVceY4nX8zJQscEcEzUZk/AMrYNSxDis/qnYO3Tb1+8mrhE8ngyRw5hkQKmJGC0Acg56SS6yTsky64ux9zBPtIJRLlgmUR3lrAIMBz3hBhVnr9IBU+RKrzA1ZgVqACBz7wess+IBE2b7QCxvrIQe0qjAK5AaNwaIEnMDQ5WIA4lo2PcN6g+fEAIxF9pCsDX+mjEL0v83mTeW78TMACv5lXfeATMC+49pFBYkD5j4MCuvMgbnk1A1BrhrFdo2fjnxFcGTTjV5BhyIcbIAACpFEHjnjjzOezFuL495REmRZbFsxPTke8gY+ZX0+8K6vaSPPMqDDZSlANt3ciuIR1Oo9FsBz5PRYgnHu+Ukcjjt9oKuVDAWbPEzG5jwDciitiK3HiSTjs1SQgO0IfkMkkoE9BCWSSALE+ZCZJIFrLXqZJIAsZFkkgQcmTufpJJA1J+UD2mRJuSSBYPEo8SSQqQTJJCKMuSSFHhALi4TG2MkkIEGM6hmXLjUMQCoJF95JJFhckt1kkkhH/2Q=="/>
          <p:cNvSpPr>
            <a:spLocks noChangeAspect="1" noChangeArrowheads="1"/>
          </p:cNvSpPr>
          <p:nvPr/>
        </p:nvSpPr>
        <p:spPr bwMode="auto">
          <a:xfrm>
            <a:off x="63500" y="-500063"/>
            <a:ext cx="1552575" cy="10287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2296" name="AutoShape 8" descr="data:image/jpeg;base64,/9j/4AAQSkZJRgABAQAAAQABAAD/2wBDAAkGBwgHBgkIBwgKCgkLDRYPDQwMDRsUFRAWIB0iIiAdHx8kKDQsJCYxJx8fLT0tMTU3Ojo6Iys/RD84QzQ5Ojf/2wBDAQoKCg0MDRoPDxo3JR8lNzc3Nzc3Nzc3Nzc3Nzc3Nzc3Nzc3Nzc3Nzc3Nzc3Nzc3Nzc3Nzc3Nzc3Nzc3Nzc3Nzf/wAARCACDAMYDASIAAhEBAxEB/8QAGgAAAgMBAQAAAAAAAAAAAAAAAgQAAQMFBv/EADYQAAICAQMDAgQFAwMEAwAAAAECABEDBBIhMUFRE2EFInGBFDKRobEjUvAG0eEVJEJiksHx/8QAGQEBAQEBAQEAAAAAAAAAAAAAAAECAwQF/8QAIBEBAQEBAQEAAgIDAAAAAAAAAAERAhIhA0ETMSJhcf/aAAwDAQACEQMRAD8A9K+E+DBOEjqI4+PnvAKdqnw9fcKelKOE+I1slFDLoWGnNXUr0PNfrGdp7SvTk2hU6e+hH6yvw3Pb9Y0ye0EpLtPhY6Yg8FSPrBOmPlRGdkm0gcXG0+FfwreVgnSnyv7xuj5gkGPp8KnS+SP0gHS/+4P2jZ3eYBDeZfp/iVOmA6EX9IJ0x8CNU3mUdzdesu1MhM6ZvH7wDpm8D9Y2ysINGPVTITbTN4H6wDpnPb944QfJmZUj/wDJdqWQm2mbx+8A6Zv7THCDBYN5Mu1nISOnb+0zM6dv7Y6wbzMzf9xl9VLIU/DMf/GSM/N/dJNeqz5j3rrzAKxpkEApPO7aXKjxBK+0YKSikilivtK2xkpK2QFisooIzsglJQsUEo44wccrZAWKQSkaKQNkaFikE44yUglI0LFIJSMlIJSXUKnHMykcZZmUjQq2OAccaKQSsumFDjgNjjbLM2WXUwqVNQCD7xlkgFZdTCxBvvJN9skup9e7YcwCoi+TWIuMuXG0C7HMn4kHvOP1puVEHbMfxI8wV1auLVgRdcSLhjZMGzYFyemc+IP027xdyjqAOpE8j8VJb4xkyC6GRef0m+OfTPfXl7AFGdkXIrMv5gDyv1Ex1uQ6fSZsw22ilgD3nJ0mav8AUOuyE8FBz56SfFPieLVfDNQuBi3Kr0q7I8x4u4e5muvp29bBjy2PnUNx7iGVnn8muzJ/pzE2DIceUKqgjrQNTT4j8SzrrdFhwZNqs6+qRXzA8UeP8uLxdP5JI6wzYWzNgXMhzJ+bGDyIRWeaw5mT/VWTIDw9g/8Ax/4na1PxBNPhbM1sq9l6mOubMhz3umivEErEtL8Ww6jKcablYUQGHUeRUy+Ga3Ll0ztqH3OMhF1XEnnqNTqV0CsArAbUbQSTwOTM01aZUV0a1YWDUz9a+NCpgFTKOeAc8v0WVMAiUc48wTmEqIRM2Es5h5gNmEAWEArLOUQDlmkVtklerJKJkZTR29IWPW5UAU5CVHmKswHCn6e8zLkGjxO3mPL7rpH4g395EFNWUUqjEc3UQJ46cccyt5Xgk13FyeYe6dzajK67WLFb79JhmJysWckk9Zj6uTk0lE9LkOQkAEbSOpESYXrTOPP6bs4NkqBd/wCeJiqWhIBqgPvcpSQ3ysRxx2lW5N1ye8uGjfcca42ravAH3uTbbHKzfMCD/hmLv5PMreDx9qjDWi2uQZA3zAg33m+qc5MQ3OWteeK/aK0F6E39ekhocBiT3uSwlyD01YMwy+F22DLU5TjKq5VQ1mjXMxGTnyfEgzMFoUQ1WD1EWas6OZdTnyY/l5VrBPmTT6g48KIR0FdYo2pLUoUheAdvgHiTDnCuAV3dQw8iTz8PX082tVaDGmPa5X4oGc3KFJ3blB7XZoSnYheCCPNyeYv8lNa3Ic2NQLoHdx+k0TUqqAFqoVz3igasN5G5PNV/Exo8M5X0762Ll8nu7ronUDzKOYEE3OWcrLa1xdWDcMuaJo32qPBPyHG1IHmCdRxZifrZReMOyo35lB4P2iWpZ7YJWw9qlnCdfmsddc+/8tn6STh6dn05JQgbu0k1fxsz8zuPkcmrs9hAOVlovYPioll1ICjaDya5NcQ9OGyWTls3VrN2OM63+jpykk/KxFdgSLmRyD/1r26zF3dAyeq7ADt2HiYHMqD5rP36xIXo4cp9vaH65UcKoI5FXFMORci/Mt2aFHpDxsrZCMYBI8cyWEpnLkIXe7lr6Am/rKyap0SlG0duf94uxRWFsU3HsLlDJhBoWTY6t1H2jGvVbLm5q6vzJkylB8rE/URbJnfhOm0UATR+pkDFqo2x6gxiejHrEEfO32gNnKMd5YDua5mO7czKCet0Okt2IVdgVSQCPm9oxPQhqV4IyG67ioY1B4tlIPcxU7lYAigf1/eZ5nobgCvHQipfOp6w+2ZFILVz3lHM+0Dt9KqcX/qD48LqMabg9B7P8TT4frsmofJuCIdo6A8/zL4v9n8jrjKRfymx1IuUcqq9fN9xREQbVbWNg/df3iHxHWZlK+nkZQQSa837yTjat/Jkdv1dxI+Y+TViCcrVyOfecrR6rM+nAbI5YnqO82/EKRbEVfFdveW8Yns4dQzLtPntM2fL1CWBFjlVTZbdfBsVUE6hBQDE3dkV/tHkvf8AswWY2Spv6wC5utswx5MLvb5Cig88X/EZRMLFWOqQqTzRqvrctmJPoV9Qj5MZMkJ8WmHXU17iSRcZ5MzPSMWZutDnpIhcIQTtxt/byTE8WfFkDO+RvVuwy17SZWx7gWy3RF0Bx+h5M6Y4nPVVFVlYbu4KXUNdSM2zH6WIPwFZVC37H394rg1GIZlcb2w7gXLKaq6uNrrdPp9SLVaZ1osO1g9fEljU/wCt8+qUZnxnFhUqx4XGKHtLyfEMWobGmPT48BUEMU5viKavTrjzPqX1OAYmykj+pyRfbzLObR4sQyafVjOlEt0BHsf+ZnI1vTf8S7fkO77j+IGpyOmE0oW7BJ6/7dppgrMv/b7S/UWgYVY9pWsV/T9BiEdiTZ6C5P21mwu+Y1/UyGuygX/neZ5mZlUY3c5G4Ve46zuaJNK2lXEyYmcIFagLPABPnrOPrGCZa3uVwMQlsflrxHN25h1x5mibBjXErPmG8IN3mz7TPL6KOEXJkYMRztB/Xmc3VfFT6pLl2HNNwe8T1HxXIecVBgepAJE6ziud6n6er0+lxnIuEZmDOCyNfA9uZy/jOqGg1LIobIhLK1nkAdDOKNbqcuDYvzML/qOP49+YrqcuocY/XfcqLsW2BoeOP/uXn8dl+067mfI6uDKNTpzlVatuR1qM/DXGNco/8iBXPfn/AInnl1eTHpvQxnat2D3EzfVZnYs2RiTx44nTxsxjfuvUt8SxLqF075drv1s8X9e0X1+TfkVSeQDxuvj7zzBY888GX6jhlKsQR05ifjkpeteq0ruumUBeLPzbLh/MRuLMwXqQnHtc5/wX4kMjLhz5VxspvcxABArj69Z6DS5sZ+HajT+vp2zZChRBlS6Dd+eJy73n9N8zSeLJoqb8SmRC3RlHTn9JnlTDvUYsnW6u+BEM/wAUwqSF+Y14qzL1PxX4YxXJp8eqFjlXdS1+9cSzip62G39EN0csDUApjCXubgX2iWDXafPalsmNgCRdHd976xtcmg/BJq2z5HUfmwIlG+4B+veXMJNK585xtsUWKvkyRDJrUyZXYqVXcdi9aXsL81JOk5+MWtWzZEJ28DxI+d8bNyCDx8rWB7xF3N2Cf1ljKS9k2JcR1tPr8mkLBGx5FJsqQaah+1zDWahdRnLBfTx9FQWQP1ihyqRwal5dQcoxhuQgA8dOPuaEeZurpl3R0RGJIxj5b7czNxt78Hmr7TH1EogBi1nqe3aC+QmiOwqMQ2utyqtJkdeRW01VRl/jOrcp6j3kQ2MpALdCK/ecs2o3XQg7gxA/wxeZVlsNp8R1n4hs+NmDtY+U8cw8utz5sBxZ8xLM24ttG4+1xTcBx1lhgDdkn+I8w2rZaFA/LVzIHdR7SOdvQg3B3kA/NVijUoO6cV46QMrEtKO56bk+57yeOR16QB6iSExv3+ggEG+JUQ8yAXNAgoeT3BkQqCbUg9BzIM2FGjNsOXKSXRnJQG2XsOhs/cfrHdBkxNtwvp9I5Zx8z41Y13BZganfzv8ADVwZfQXJrEZNrejexeASO3HANdOLmOu8/Tc42f28inzcKpF9AYDjY9E3XJEazNhbJu02N8FEFLybv1NCYMq7TdlvBXgj6zcrIC18qaE1R0dfTY0VBYUeenWHm04x4cWVceY4nX8zJQscEcEzUZk/AMrYNSxDis/qnYO3Tb1+8mrhE8ngyRw5hkQKmJGC0Acg56SS6yTsky64ux9zBPtIJRLlgmUR3lrAIMBz3hBhVnr9IBU+RKrzA1ZgVqACBz7wess+IBE2b7QCxvrIQe0qjAK5AaNwaIEnMDQ5WIA4lo2PcN6g+fEAIxF9pCsDX+mjEL0v83mTeW78TMACv5lXfeATMC+49pFBYkD5j4MCuvMgbnk1A1BrhrFdo2fjnxFcGTTjV5BhyIcbIAACpFEHjnjjzOezFuL495REmRZbFsxPTke8gY+ZX0+8K6vaSPPMqDDZSlANt3ciuIR1Oo9FsBz5PRYgnHu+Ukcjjt9oKuVDAWbPEzG5jwDciitiK3HiSTjs1SQgO0IfkMkkoE9BCWSSALE+ZCZJIFrLXqZJIAsZFkkgQcmTufpJJA1J+UD2mRJuSSBYPEo8SSQqQTJJCKMuSSFHhALi4TG2MkkIEGM6hmXLjUMQCoJF95JJFhckt1kkkhH/2Q=="/>
          <p:cNvSpPr>
            <a:spLocks noChangeAspect="1" noChangeArrowheads="1"/>
          </p:cNvSpPr>
          <p:nvPr/>
        </p:nvSpPr>
        <p:spPr bwMode="auto">
          <a:xfrm>
            <a:off x="63500" y="-500063"/>
            <a:ext cx="1552575" cy="10287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2298" name="Picture 10" descr="http://t2.gstatic.com/images?q=tbn:ANd9GcSWzi1MiQz12cOaHzH_noqksl97iNDkr5txbWc_ppLaD7_y6qx2"/>
          <p:cNvPicPr>
            <a:picLocks noChangeAspect="1" noChangeArrowheads="1"/>
          </p:cNvPicPr>
          <p:nvPr/>
        </p:nvPicPr>
        <p:blipFill>
          <a:blip r:embed="rId4" cstate="print"/>
          <a:srcRect/>
          <a:stretch>
            <a:fillRect/>
          </a:stretch>
        </p:blipFill>
        <p:spPr bwMode="auto">
          <a:xfrm>
            <a:off x="0" y="3733800"/>
            <a:ext cx="3752850" cy="287655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2590800"/>
            <a:ext cx="7499350" cy="2819400"/>
          </a:xfrm>
        </p:spPr>
        <p:txBody>
          <a:bodyPr/>
          <a:lstStyle/>
          <a:p>
            <a:r>
              <a:rPr lang="en-US" dirty="0" smtClean="0"/>
              <a:t>Potentially harmful substances are spread and concentrated in the environment in various ways.</a:t>
            </a:r>
          </a:p>
          <a:p>
            <a:endParaRPr lang="en-US" dirty="0"/>
          </a:p>
        </p:txBody>
      </p:sp>
      <p:pic>
        <p:nvPicPr>
          <p:cNvPr id="11266" name="Picture 2" descr="http://t2.gstatic.com/images?q=tbn:ANd9GcQctG3BAoNhkWNA6xEG7M6QLiUoKJavNuXGiX5ULWq4pZVkd4cHwQ"/>
          <p:cNvPicPr>
            <a:picLocks noChangeAspect="1" noChangeArrowheads="1"/>
          </p:cNvPicPr>
          <p:nvPr/>
        </p:nvPicPr>
        <p:blipFill>
          <a:blip r:embed="rId2" cstate="print"/>
          <a:srcRect/>
          <a:stretch>
            <a:fillRect/>
          </a:stretch>
        </p:blipFill>
        <p:spPr bwMode="auto">
          <a:xfrm>
            <a:off x="3200400" y="381000"/>
            <a:ext cx="3200400" cy="2168770"/>
          </a:xfrm>
          <a:prstGeom prst="rect">
            <a:avLst/>
          </a:prstGeom>
          <a:ln>
            <a:noFill/>
          </a:ln>
          <a:effectLst>
            <a:softEdge rad="112500"/>
          </a:effectLst>
        </p:spPr>
      </p:pic>
      <p:pic>
        <p:nvPicPr>
          <p:cNvPr id="11268" name="Picture 4" descr="http://t3.gstatic.com/images?q=tbn:ANd9GcT8UhEnlhlVhQZpcuaaP5gKdcJfmaqpHl3AMdwog8Vu81ghXvkr"/>
          <p:cNvPicPr>
            <a:picLocks noChangeAspect="1" noChangeArrowheads="1"/>
          </p:cNvPicPr>
          <p:nvPr/>
        </p:nvPicPr>
        <p:blipFill>
          <a:blip r:embed="rId3" cstate="print"/>
          <a:srcRect/>
          <a:stretch>
            <a:fillRect/>
          </a:stretch>
        </p:blipFill>
        <p:spPr bwMode="auto">
          <a:xfrm>
            <a:off x="4267200" y="3886200"/>
            <a:ext cx="3914775" cy="2605106"/>
          </a:xfrm>
          <a:prstGeom prst="rect">
            <a:avLst/>
          </a:prstGeom>
          <a:ln>
            <a:noFill/>
          </a:ln>
          <a:effectLst>
            <a:softEdge rad="112500"/>
          </a:effectLst>
        </p:spPr>
      </p:pic>
      <p:pic>
        <p:nvPicPr>
          <p:cNvPr id="11270" name="Picture 6" descr="http://t2.gstatic.com/images?q=tbn:ANd9GcSbMLkiyG9bhxTSyD6i2NQK_UFHoBzK-wfV2ejq_xDtrEvb_qR-"/>
          <p:cNvPicPr>
            <a:picLocks noChangeAspect="1" noChangeArrowheads="1"/>
          </p:cNvPicPr>
          <p:nvPr/>
        </p:nvPicPr>
        <p:blipFill>
          <a:blip r:embed="rId4" cstate="print"/>
          <a:srcRect/>
          <a:stretch>
            <a:fillRect/>
          </a:stretch>
        </p:blipFill>
        <p:spPr bwMode="auto">
          <a:xfrm>
            <a:off x="304800" y="4130962"/>
            <a:ext cx="3657600" cy="240319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Release at the Source</a:t>
            </a:r>
            <a:endParaRPr lang="en-US" dirty="0"/>
          </a:p>
        </p:txBody>
      </p:sp>
      <p:sp>
        <p:nvSpPr>
          <p:cNvPr id="3" name="Content Placeholder 2"/>
          <p:cNvSpPr>
            <a:spLocks noGrp="1"/>
          </p:cNvSpPr>
          <p:nvPr>
            <p:ph idx="1"/>
          </p:nvPr>
        </p:nvSpPr>
        <p:spPr/>
        <p:txBody>
          <a:bodyPr/>
          <a:lstStyle/>
          <a:p>
            <a:pPr eaLnBrk="1" hangingPunct="1"/>
            <a:r>
              <a:rPr lang="en-US" dirty="0" smtClean="0"/>
              <a:t>Source of pollutants may be difficult to identify because many have been dispersed over large areas </a:t>
            </a:r>
            <a:r>
              <a:rPr lang="en-US" sz="2000" dirty="0" smtClean="0"/>
              <a:t>[even globally]</a:t>
            </a:r>
            <a:endParaRPr lang="en-US" sz="2000" dirty="0"/>
          </a:p>
        </p:txBody>
      </p:sp>
      <p:pic>
        <p:nvPicPr>
          <p:cNvPr id="4" name="Picture 5" descr="http://i.treehugger.com/images/2007/5/24/SmokeStack.jpg"/>
          <p:cNvPicPr>
            <a:picLocks noChangeAspect="1" noChangeArrowheads="1"/>
          </p:cNvPicPr>
          <p:nvPr/>
        </p:nvPicPr>
        <p:blipFill>
          <a:blip r:embed="rId2" cstate="print"/>
          <a:srcRect/>
          <a:stretch>
            <a:fillRect/>
          </a:stretch>
        </p:blipFill>
        <p:spPr bwMode="auto">
          <a:xfrm>
            <a:off x="2819400" y="3429000"/>
            <a:ext cx="4448175" cy="31813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499350" cy="1143000"/>
          </a:xfrm>
        </p:spPr>
        <p:txBody>
          <a:bodyPr>
            <a:normAutofit fontScale="90000"/>
          </a:bodyPr>
          <a:lstStyle/>
          <a:p>
            <a:r>
              <a:rPr lang="en-US" dirty="0" smtClean="0"/>
              <a:t>	Transport of Materials Through 		Air, Soil, and Water</a:t>
            </a:r>
            <a:endParaRPr lang="en-US" dirty="0"/>
          </a:p>
        </p:txBody>
      </p:sp>
      <p:sp>
        <p:nvSpPr>
          <p:cNvPr id="3" name="Content Placeholder 2"/>
          <p:cNvSpPr>
            <a:spLocks noGrp="1"/>
          </p:cNvSpPr>
          <p:nvPr>
            <p:ph idx="1"/>
          </p:nvPr>
        </p:nvSpPr>
        <p:spPr>
          <a:xfrm>
            <a:off x="1371600" y="1028700"/>
            <a:ext cx="7499350" cy="4800600"/>
          </a:xfrm>
        </p:spPr>
        <p:txBody>
          <a:bodyPr/>
          <a:lstStyle/>
          <a:p>
            <a:r>
              <a:rPr lang="en-US" dirty="0" smtClean="0"/>
              <a:t>Transport in Air:</a:t>
            </a:r>
          </a:p>
          <a:p>
            <a:pPr lvl="1"/>
            <a:r>
              <a:rPr lang="en-US" dirty="0" smtClean="0"/>
              <a:t>There are three stages of transport of substances in air:</a:t>
            </a:r>
          </a:p>
          <a:p>
            <a:pPr marL="917575" lvl="1" indent="-514350">
              <a:buAutoNum type="arabicParenR"/>
            </a:pPr>
            <a:r>
              <a:rPr lang="en-US" b="1" dirty="0" smtClean="0">
                <a:solidFill>
                  <a:srgbClr val="FF0000"/>
                </a:solidFill>
              </a:rPr>
              <a:t>Release</a:t>
            </a:r>
            <a:r>
              <a:rPr lang="en-US" dirty="0" smtClean="0"/>
              <a:t> of the chemical at the source</a:t>
            </a:r>
          </a:p>
          <a:p>
            <a:pPr marL="917575" lvl="1" indent="-514350">
              <a:buAutoNum type="arabicParenR"/>
            </a:pPr>
            <a:r>
              <a:rPr lang="en-US" b="1" dirty="0" smtClean="0">
                <a:solidFill>
                  <a:srgbClr val="FF0000"/>
                </a:solidFill>
              </a:rPr>
              <a:t>Dispersion </a:t>
            </a:r>
            <a:r>
              <a:rPr lang="en-US" dirty="0" smtClean="0"/>
              <a:t>of the chemical in the atmosphere</a:t>
            </a:r>
          </a:p>
          <a:p>
            <a:pPr marL="917575" lvl="1" indent="-514350">
              <a:buAutoNum type="arabicParenR"/>
            </a:pPr>
            <a:r>
              <a:rPr lang="en-US" b="1" dirty="0" smtClean="0">
                <a:solidFill>
                  <a:srgbClr val="FF0000"/>
                </a:solidFill>
              </a:rPr>
              <a:t>Deposition</a:t>
            </a:r>
            <a:r>
              <a:rPr lang="en-US" dirty="0" smtClean="0"/>
              <a:t> of the chemical in soil or water</a:t>
            </a:r>
            <a:endParaRPr lang="en-US" dirty="0"/>
          </a:p>
        </p:txBody>
      </p:sp>
      <p:pic>
        <p:nvPicPr>
          <p:cNvPr id="4" name="Picture 5" descr="http://www.uky.edu/KGS/coal/images/smokestack_l.jpg"/>
          <p:cNvPicPr>
            <a:picLocks noChangeAspect="1" noChangeArrowheads="1"/>
          </p:cNvPicPr>
          <p:nvPr/>
        </p:nvPicPr>
        <p:blipFill>
          <a:blip r:embed="rId2" cstate="print"/>
          <a:srcRect/>
          <a:stretch>
            <a:fillRect/>
          </a:stretch>
        </p:blipFill>
        <p:spPr bwMode="auto">
          <a:xfrm>
            <a:off x="3276600" y="4445000"/>
            <a:ext cx="5486400" cy="24130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Detective Work…</a:t>
            </a:r>
            <a:endParaRPr lang="en-US" dirty="0"/>
          </a:p>
        </p:txBody>
      </p:sp>
      <p:sp>
        <p:nvSpPr>
          <p:cNvPr id="3" name="Content Placeholder 2"/>
          <p:cNvSpPr>
            <a:spLocks noGrp="1"/>
          </p:cNvSpPr>
          <p:nvPr>
            <p:ph idx="1"/>
          </p:nvPr>
        </p:nvSpPr>
        <p:spPr/>
        <p:txBody>
          <a:bodyPr/>
          <a:lstStyle/>
          <a:p>
            <a:r>
              <a:rPr lang="en-US" dirty="0" smtClean="0"/>
              <a:t>In order to determine the </a:t>
            </a:r>
            <a:r>
              <a:rPr lang="en-US" b="1" dirty="0" smtClean="0">
                <a:solidFill>
                  <a:srgbClr val="FF0000"/>
                </a:solidFill>
              </a:rPr>
              <a:t>direction</a:t>
            </a:r>
            <a:r>
              <a:rPr lang="en-US" dirty="0" smtClean="0"/>
              <a:t> and </a:t>
            </a:r>
            <a:r>
              <a:rPr lang="en-US" b="1" dirty="0" smtClean="0">
                <a:solidFill>
                  <a:srgbClr val="FF0000"/>
                </a:solidFill>
              </a:rPr>
              <a:t>distance</a:t>
            </a:r>
            <a:r>
              <a:rPr lang="en-US" dirty="0" smtClean="0"/>
              <a:t> that airborne chemicals travel we must consider the following:</a:t>
            </a:r>
          </a:p>
          <a:p>
            <a:pPr lvl="1"/>
            <a:r>
              <a:rPr lang="en-US" dirty="0" smtClean="0"/>
              <a:t>Pollutants properties</a:t>
            </a:r>
          </a:p>
          <a:p>
            <a:pPr lvl="1"/>
            <a:r>
              <a:rPr lang="en-US" dirty="0" smtClean="0"/>
              <a:t>The wind </a:t>
            </a:r>
            <a:r>
              <a:rPr lang="en-US" b="1" dirty="0" smtClean="0">
                <a:solidFill>
                  <a:srgbClr val="FF0000"/>
                </a:solidFill>
              </a:rPr>
              <a:t>speed</a:t>
            </a:r>
          </a:p>
          <a:p>
            <a:pPr lvl="1"/>
            <a:r>
              <a:rPr lang="en-US" dirty="0" smtClean="0"/>
              <a:t>Direction of</a:t>
            </a:r>
            <a:r>
              <a:rPr lang="en-US" b="1" dirty="0" smtClean="0">
                <a:solidFill>
                  <a:srgbClr val="FF0000"/>
                </a:solidFill>
              </a:rPr>
              <a:t> prevailing </a:t>
            </a:r>
            <a:r>
              <a:rPr lang="en-US" dirty="0" smtClean="0"/>
              <a:t>winds</a:t>
            </a:r>
          </a:p>
          <a:p>
            <a:pPr lvl="1"/>
            <a:r>
              <a:rPr lang="en-US" dirty="0" smtClean="0"/>
              <a:t>Precipitation</a:t>
            </a:r>
          </a:p>
          <a:p>
            <a:pPr lvl="1"/>
            <a:endParaRPr lang="en-US" dirty="0" smtClean="0"/>
          </a:p>
          <a:p>
            <a:pPr lvl="1"/>
            <a:r>
              <a:rPr lang="en-US" dirty="0" smtClean="0"/>
              <a:t>Do activity on</a:t>
            </a:r>
          </a:p>
          <a:p>
            <a:pPr lvl="1">
              <a:buNone/>
            </a:pPr>
            <a:r>
              <a:rPr lang="en-US" dirty="0" smtClean="0"/>
              <a:t>Page 238</a:t>
            </a:r>
            <a:endParaRPr lang="en-US" dirty="0"/>
          </a:p>
        </p:txBody>
      </p:sp>
      <p:pic>
        <p:nvPicPr>
          <p:cNvPr id="9218" name="Picture 2" descr="http://t3.gstatic.com/images?q=tbn:ANd9GcQb9qz5_ELmjU5QQ4rrnKIglPqu7w4wAgjjRsfVZf_dy-XxH2t_"/>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791200" y="0"/>
            <a:ext cx="1762125" cy="1600200"/>
          </a:xfrm>
          <a:prstGeom prst="rect">
            <a:avLst/>
          </a:prstGeom>
          <a:noFill/>
        </p:spPr>
      </p:pic>
      <p:pic>
        <p:nvPicPr>
          <p:cNvPr id="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77000" y="2743200"/>
            <a:ext cx="2667000" cy="2179320"/>
          </a:xfrm>
          <a:prstGeom prst="rect">
            <a:avLst/>
          </a:prstGeom>
          <a:noFill/>
          <a:ln w="9525">
            <a:noFill/>
            <a:miter lim="800000"/>
            <a:headEnd/>
            <a:tailEnd/>
          </a:ln>
        </p:spPr>
      </p:pic>
      <p:pic>
        <p:nvPicPr>
          <p:cNvPr id="9220" name="Picture 4" descr="http://images.zaazu.com/img/Rain-animated-animation-rain-smiley-emoticon-000400-large.gif"/>
          <p:cNvPicPr>
            <a:picLocks noChangeAspect="1" noChangeArrowheads="1"/>
          </p:cNvPicPr>
          <p:nvPr/>
        </p:nvPicPr>
        <p:blipFill>
          <a:blip r:embed="rId4" cstate="print"/>
          <a:srcRect/>
          <a:stretch>
            <a:fillRect/>
          </a:stretch>
        </p:blipFill>
        <p:spPr bwMode="auto">
          <a:xfrm>
            <a:off x="3886200" y="4085729"/>
            <a:ext cx="2514600" cy="2674488"/>
          </a:xfrm>
          <a:prstGeom prst="rect">
            <a:avLst/>
          </a:prstGeom>
          <a:noFill/>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274638"/>
            <a:ext cx="6267450" cy="1143000"/>
          </a:xfrm>
        </p:spPr>
        <p:txBody>
          <a:bodyPr/>
          <a:lstStyle/>
          <a:p>
            <a:r>
              <a:rPr lang="en-US" dirty="0" smtClean="0"/>
              <a:t>Transport in Groundwater</a:t>
            </a:r>
            <a:endParaRPr lang="en-US" dirty="0"/>
          </a:p>
        </p:txBody>
      </p:sp>
      <p:sp>
        <p:nvSpPr>
          <p:cNvPr id="3" name="Content Placeholder 2"/>
          <p:cNvSpPr>
            <a:spLocks noGrp="1"/>
          </p:cNvSpPr>
          <p:nvPr>
            <p:ph idx="1"/>
          </p:nvPr>
        </p:nvSpPr>
        <p:spPr>
          <a:xfrm>
            <a:off x="2362200" y="1447800"/>
            <a:ext cx="6572250" cy="4800600"/>
          </a:xfrm>
        </p:spPr>
        <p:txBody>
          <a:bodyPr/>
          <a:lstStyle/>
          <a:p>
            <a:pPr eaLnBrk="1" hangingPunct="1"/>
            <a:r>
              <a:rPr lang="en-US" dirty="0" smtClean="0"/>
              <a:t>Contaminants can enter the surface water in a number of ways:</a:t>
            </a:r>
          </a:p>
          <a:p>
            <a:pPr lvl="1" eaLnBrk="1" hangingPunct="1"/>
            <a:r>
              <a:rPr lang="en-US" dirty="0" smtClean="0"/>
              <a:t>From the </a:t>
            </a:r>
            <a:r>
              <a:rPr lang="en-US" b="1" dirty="0" smtClean="0">
                <a:solidFill>
                  <a:srgbClr val="FF0000"/>
                </a:solidFill>
              </a:rPr>
              <a:t>air</a:t>
            </a:r>
          </a:p>
          <a:p>
            <a:pPr lvl="1" eaLnBrk="1" hangingPunct="1"/>
            <a:r>
              <a:rPr lang="en-US" dirty="0" smtClean="0"/>
              <a:t>From </a:t>
            </a:r>
            <a:r>
              <a:rPr lang="en-US" b="1" dirty="0" smtClean="0">
                <a:solidFill>
                  <a:srgbClr val="FF0000"/>
                </a:solidFill>
              </a:rPr>
              <a:t>groundwater</a:t>
            </a:r>
          </a:p>
          <a:p>
            <a:pPr lvl="1" eaLnBrk="1" hangingPunct="1"/>
            <a:r>
              <a:rPr lang="en-US" dirty="0" smtClean="0"/>
              <a:t>Runoff from </a:t>
            </a:r>
            <a:r>
              <a:rPr lang="en-US" b="1" dirty="0" smtClean="0">
                <a:solidFill>
                  <a:srgbClr val="FF0000"/>
                </a:solidFill>
              </a:rPr>
              <a:t>industrial</a:t>
            </a:r>
            <a:r>
              <a:rPr lang="en-US" dirty="0" smtClean="0"/>
              <a:t> sites, </a:t>
            </a:r>
            <a:r>
              <a:rPr lang="en-US" b="1" dirty="0" smtClean="0">
                <a:solidFill>
                  <a:srgbClr val="FF0000"/>
                </a:solidFill>
              </a:rPr>
              <a:t>agriculture</a:t>
            </a:r>
            <a:r>
              <a:rPr lang="en-US" dirty="0" smtClean="0"/>
              <a:t> &amp; civic storm-water/</a:t>
            </a:r>
            <a:r>
              <a:rPr lang="en-US" b="1" dirty="0" smtClean="0">
                <a:solidFill>
                  <a:srgbClr val="FF0000"/>
                </a:solidFill>
              </a:rPr>
              <a:t>waste</a:t>
            </a:r>
            <a:r>
              <a:rPr lang="en-US" dirty="0" smtClean="0"/>
              <a:t>-water</a:t>
            </a:r>
          </a:p>
          <a:p>
            <a:pPr eaLnBrk="1" hangingPunct="1"/>
            <a:r>
              <a:rPr lang="en-US" dirty="0" smtClean="0"/>
              <a:t>Potential to damage community </a:t>
            </a:r>
            <a:r>
              <a:rPr lang="en-US" b="1" dirty="0" smtClean="0">
                <a:solidFill>
                  <a:srgbClr val="FF0000"/>
                </a:solidFill>
              </a:rPr>
              <a:t>drinking</a:t>
            </a:r>
            <a:r>
              <a:rPr lang="en-US" dirty="0" smtClean="0"/>
              <a:t> water</a:t>
            </a:r>
          </a:p>
          <a:p>
            <a:endParaRPr lang="en-US" dirty="0"/>
          </a:p>
        </p:txBody>
      </p:sp>
      <p:pic>
        <p:nvPicPr>
          <p:cNvPr id="8194" name="Picture 2" descr="http://t3.gstatic.com/images?q=tbn:ANd9GcR6QY-2jBKfoEcEHlWB2fmvNvZRaDb1jA89b9b2UTYzED1LAdph"/>
          <p:cNvPicPr>
            <a:picLocks noChangeAspect="1" noChangeArrowheads="1"/>
          </p:cNvPicPr>
          <p:nvPr/>
        </p:nvPicPr>
        <p:blipFill>
          <a:blip r:embed="rId2" cstate="print"/>
          <a:srcRect/>
          <a:stretch>
            <a:fillRect/>
          </a:stretch>
        </p:blipFill>
        <p:spPr bwMode="auto">
          <a:xfrm>
            <a:off x="0" y="0"/>
            <a:ext cx="2514600" cy="6858001"/>
          </a:xfrm>
          <a:prstGeom prst="rect">
            <a:avLst/>
          </a:prstGeom>
          <a:noFill/>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499350" cy="914400"/>
          </a:xfrm>
        </p:spPr>
        <p:txBody>
          <a:bodyPr/>
          <a:lstStyle/>
          <a:p>
            <a:r>
              <a:rPr lang="en-US" dirty="0" smtClean="0"/>
              <a:t>Transport in Soil</a:t>
            </a:r>
            <a:endParaRPr lang="en-US" dirty="0"/>
          </a:p>
        </p:txBody>
      </p:sp>
      <p:sp>
        <p:nvSpPr>
          <p:cNvPr id="3" name="Content Placeholder 2"/>
          <p:cNvSpPr>
            <a:spLocks noGrp="1"/>
          </p:cNvSpPr>
          <p:nvPr>
            <p:ph idx="1"/>
          </p:nvPr>
        </p:nvSpPr>
        <p:spPr>
          <a:xfrm>
            <a:off x="609600" y="990600"/>
            <a:ext cx="8324850" cy="5867400"/>
          </a:xfrm>
        </p:spPr>
        <p:txBody>
          <a:bodyPr/>
          <a:lstStyle/>
          <a:p>
            <a:r>
              <a:rPr lang="en-US" dirty="0" smtClean="0"/>
              <a:t>Water landing on soil can do </a:t>
            </a:r>
            <a:r>
              <a:rPr lang="en-US" b="1" dirty="0" smtClean="0">
                <a:solidFill>
                  <a:srgbClr val="FF0000"/>
                </a:solidFill>
              </a:rPr>
              <a:t>4</a:t>
            </a:r>
            <a:r>
              <a:rPr lang="en-US" dirty="0" smtClean="0"/>
              <a:t> things:</a:t>
            </a:r>
          </a:p>
          <a:p>
            <a:pPr lvl="1"/>
            <a:r>
              <a:rPr lang="en-US" dirty="0" smtClean="0"/>
              <a:t>1) </a:t>
            </a:r>
            <a:r>
              <a:rPr lang="en-US" b="1" dirty="0" smtClean="0">
                <a:solidFill>
                  <a:srgbClr val="FF0000"/>
                </a:solidFill>
              </a:rPr>
              <a:t>Evaporate</a:t>
            </a:r>
          </a:p>
          <a:p>
            <a:pPr lvl="1"/>
            <a:r>
              <a:rPr lang="en-US" dirty="0" smtClean="0"/>
              <a:t>2) </a:t>
            </a:r>
            <a:r>
              <a:rPr lang="en-US" b="1" dirty="0" smtClean="0">
                <a:solidFill>
                  <a:srgbClr val="FF0000"/>
                </a:solidFill>
              </a:rPr>
              <a:t>Soak</a:t>
            </a:r>
            <a:r>
              <a:rPr lang="en-US" dirty="0" smtClean="0"/>
              <a:t> into the soil and is taken up by plants</a:t>
            </a:r>
          </a:p>
          <a:p>
            <a:pPr lvl="1"/>
            <a:r>
              <a:rPr lang="en-US" dirty="0" smtClean="0"/>
              <a:t>3) Some </a:t>
            </a:r>
            <a:r>
              <a:rPr lang="en-US" b="1" dirty="0" smtClean="0">
                <a:solidFill>
                  <a:srgbClr val="FF0000"/>
                </a:solidFill>
              </a:rPr>
              <a:t>runs</a:t>
            </a:r>
            <a:r>
              <a:rPr lang="en-US" dirty="0" smtClean="0"/>
              <a:t> onto the streets or streams</a:t>
            </a:r>
          </a:p>
          <a:p>
            <a:pPr lvl="1"/>
            <a:r>
              <a:rPr lang="en-US" dirty="0" smtClean="0"/>
              <a:t>4) Some soaks through the soil and moves </a:t>
            </a:r>
            <a:r>
              <a:rPr lang="en-US" b="1" dirty="0" smtClean="0">
                <a:solidFill>
                  <a:srgbClr val="FF0000"/>
                </a:solidFill>
              </a:rPr>
              <a:t>downwards.</a:t>
            </a:r>
            <a:r>
              <a:rPr lang="en-US" dirty="0" smtClean="0"/>
              <a:t>  As it moves down the water dissolves substances in the soil and carries them</a:t>
            </a:r>
            <a:r>
              <a:rPr lang="en-US" dirty="0" smtClean="0">
                <a:sym typeface="Wingdings"/>
              </a:rPr>
              <a:t> Leachate</a:t>
            </a:r>
          </a:p>
          <a:p>
            <a:pPr lvl="1"/>
            <a:endParaRPr lang="en-US" dirty="0" smtClean="0">
              <a:sym typeface="Wingdings"/>
            </a:endParaRPr>
          </a:p>
          <a:p>
            <a:pPr lvl="2"/>
            <a:r>
              <a:rPr lang="en-US" b="1" dirty="0" smtClean="0">
                <a:sym typeface="Wingdings"/>
              </a:rPr>
              <a:t>Leachate: </a:t>
            </a:r>
            <a:r>
              <a:rPr lang="en-US" dirty="0" smtClean="0">
                <a:sym typeface="Wingdings"/>
              </a:rPr>
              <a:t>Liquid mixture formed as water passes through chemicals in the soil.</a:t>
            </a:r>
          </a:p>
          <a:p>
            <a:pPr lvl="1"/>
            <a:r>
              <a:rPr lang="en-US" dirty="0" smtClean="0"/>
              <a:t>Pore size affects fate of precipitation</a:t>
            </a:r>
          </a:p>
          <a:p>
            <a:pPr lvl="1"/>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Task</a:t>
            </a:r>
            <a:endParaRPr lang="en-US" dirty="0"/>
          </a:p>
        </p:txBody>
      </p:sp>
      <p:sp>
        <p:nvSpPr>
          <p:cNvPr id="3" name="Content Placeholder 2"/>
          <p:cNvSpPr>
            <a:spLocks noGrp="1"/>
          </p:cNvSpPr>
          <p:nvPr>
            <p:ph idx="1"/>
          </p:nvPr>
        </p:nvSpPr>
        <p:spPr/>
        <p:txBody>
          <a:bodyPr/>
          <a:lstStyle/>
          <a:p>
            <a:pPr eaLnBrk="1" hangingPunct="1"/>
            <a:r>
              <a:rPr lang="en-US" dirty="0" smtClean="0"/>
              <a:t>Read pages 236 – 242</a:t>
            </a:r>
          </a:p>
          <a:p>
            <a:pPr eaLnBrk="1" hangingPunct="1"/>
            <a:r>
              <a:rPr lang="en-US" dirty="0" smtClean="0"/>
              <a:t>Check and Reflect pg 242 # 1-8</a:t>
            </a:r>
            <a:endParaRPr lang="en-US" dirty="0"/>
          </a:p>
        </p:txBody>
      </p:sp>
      <p:pic>
        <p:nvPicPr>
          <p:cNvPr id="6146" name="Picture 2" descr="http://t0.gstatic.com/images?q=tbn:ANd9GcSE7vna-ACSZ8QBlzZwjyOtSAVMYDyNc1IWcdb0FJzbgHW02qSd"/>
          <p:cNvPicPr>
            <a:picLocks noChangeAspect="1" noChangeArrowheads="1"/>
          </p:cNvPicPr>
          <p:nvPr/>
        </p:nvPicPr>
        <p:blipFill>
          <a:blip r:embed="rId2" cstate="print"/>
          <a:srcRect/>
          <a:stretch>
            <a:fillRect/>
          </a:stretch>
        </p:blipFill>
        <p:spPr bwMode="auto">
          <a:xfrm>
            <a:off x="2590800" y="2590800"/>
            <a:ext cx="4191000" cy="4045857"/>
          </a:xfrm>
          <a:prstGeom prst="rect">
            <a:avLst/>
          </a:prstGeom>
          <a:noFill/>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It Out</a:t>
            </a:r>
            <a:endParaRPr lang="en-US" dirty="0"/>
          </a:p>
        </p:txBody>
      </p:sp>
      <p:sp>
        <p:nvSpPr>
          <p:cNvPr id="3" name="Content Placeholder 2"/>
          <p:cNvSpPr>
            <a:spLocks noGrp="1"/>
          </p:cNvSpPr>
          <p:nvPr>
            <p:ph idx="1"/>
          </p:nvPr>
        </p:nvSpPr>
        <p:spPr/>
        <p:txBody>
          <a:bodyPr/>
          <a:lstStyle/>
          <a:p>
            <a:r>
              <a:rPr lang="en-US" dirty="0" smtClean="0">
                <a:hlinkClick r:id="rId2"/>
              </a:rPr>
              <a:t>http://www.teachersdomain.org/asset/ess05_vid_rhine/</a:t>
            </a:r>
            <a:r>
              <a:rPr lang="en-US" dirty="0" smtClean="0"/>
              <a:t> </a:t>
            </a:r>
          </a:p>
          <a:p>
            <a:r>
              <a:rPr lang="en-US" dirty="0" smtClean="0">
                <a:hlinkClick r:id="rId3"/>
              </a:rPr>
              <a:t>http://www.teachersdomain.org/asset/envh10_vid_envdallas/</a:t>
            </a:r>
            <a:r>
              <a:rPr lang="en-US" dirty="0" smtClean="0"/>
              <a:t> </a:t>
            </a:r>
          </a:p>
          <a:p>
            <a:r>
              <a:rPr lang="en-US" dirty="0" smtClean="0">
                <a:hlinkClick r:id="rId4"/>
              </a:rPr>
              <a:t>http://www.teachersdomain.org/asset/frnpw10_vid_industry/</a:t>
            </a:r>
            <a:r>
              <a:rPr lang="en-US" dirty="0" smtClean="0"/>
              <a:t>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57500"/>
            <a:ext cx="7499350" cy="1143000"/>
          </a:xfrm>
        </p:spPr>
        <p:txBody>
          <a:bodyPr>
            <a:normAutofit fontScale="90000"/>
          </a:bodyPr>
          <a:lstStyle/>
          <a:p>
            <a:r>
              <a:rPr lang="en-US" dirty="0" smtClean="0"/>
              <a:t>	Changing Concentrations of 	Chemicals in the Environment</a:t>
            </a:r>
            <a:endParaRPr lang="en-US" dirty="0"/>
          </a:p>
        </p:txBody>
      </p:sp>
      <p:pic>
        <p:nvPicPr>
          <p:cNvPr id="5122" name="Picture 2" descr="http://t3.gstatic.com/images?q=tbn:ANd9GcTOm5du7DEh4zcBA1s01AafWt1bntboPStqlevVmLq4oxYS8pQ0ew"/>
          <p:cNvPicPr>
            <a:picLocks noChangeAspect="1" noChangeArrowheads="1"/>
          </p:cNvPicPr>
          <p:nvPr/>
        </p:nvPicPr>
        <p:blipFill>
          <a:blip r:embed="rId2" cstate="print">
            <a:clrChange>
              <a:clrFrom>
                <a:srgbClr val="F8F8F8"/>
              </a:clrFrom>
              <a:clrTo>
                <a:srgbClr val="F8F8F8">
                  <a:alpha val="0"/>
                </a:srgbClr>
              </a:clrTo>
            </a:clrChange>
          </a:blip>
          <a:srcRect/>
          <a:stretch>
            <a:fillRect/>
          </a:stretch>
        </p:blipFill>
        <p:spPr bwMode="auto">
          <a:xfrm>
            <a:off x="0" y="0"/>
            <a:ext cx="3733800" cy="2833521"/>
          </a:xfrm>
          <a:prstGeom prst="rect">
            <a:avLst/>
          </a:prstGeom>
          <a:noFill/>
        </p:spPr>
      </p:pic>
      <p:pic>
        <p:nvPicPr>
          <p:cNvPr id="5126" name="Picture 6" descr="http://t2.gstatic.com/images?q=tbn:ANd9GcRx6CVCU5yClxx_emEeeAOwSUpZlDSJffgytEB5BtzGRflKAcLuVw"/>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114800" y="3755569"/>
            <a:ext cx="5029200" cy="3102431"/>
          </a:xfrm>
          <a:prstGeom prst="rect">
            <a:avLst/>
          </a:prstGeom>
          <a:noFill/>
        </p:spPr>
      </p:pic>
      <p:pic>
        <p:nvPicPr>
          <p:cNvPr id="5128" name="Picture 8" descr="http://t1.gstatic.com/images?q=tbn:ANd9GcRILpEapMdDwwdO3UiYxF8zpN09IQbyUZlvPC314oAXu1LCaRFI-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4267200"/>
            <a:ext cx="4267200" cy="2590800"/>
          </a:xfrm>
          <a:prstGeom prst="rect">
            <a:avLst/>
          </a:prstGeom>
          <a:noFill/>
        </p:spPr>
      </p:pic>
      <p:pic>
        <p:nvPicPr>
          <p:cNvPr id="5130" name="Picture 10" descr="http://t2.gstatic.com/images?q=tbn:ANd9GcQ9uGFi6VIAnHXukMgkaA3Ikkcudjj2bjuEKSd_rBdZWwWgsubZ3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038600" y="0"/>
            <a:ext cx="4495800" cy="2971800"/>
          </a:xfrm>
          <a:prstGeom prst="rect">
            <a:avLst/>
          </a:prstGeom>
          <a:noFill/>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Concentration</a:t>
            </a:r>
            <a:endParaRPr lang="en-US" dirty="0"/>
          </a:p>
        </p:txBody>
      </p:sp>
      <p:sp>
        <p:nvSpPr>
          <p:cNvPr id="3" name="Content Placeholder 2"/>
          <p:cNvSpPr>
            <a:spLocks noGrp="1"/>
          </p:cNvSpPr>
          <p:nvPr>
            <p:ph idx="1"/>
          </p:nvPr>
        </p:nvSpPr>
        <p:spPr/>
        <p:txBody>
          <a:bodyPr/>
          <a:lstStyle/>
          <a:p>
            <a:r>
              <a:rPr lang="en-US" dirty="0" smtClean="0"/>
              <a:t>The concentration of chemicals in the environment can be changed using different techniques.</a:t>
            </a:r>
          </a:p>
          <a:p>
            <a:pPr eaLnBrk="1" hangingPunct="1"/>
            <a:r>
              <a:rPr lang="en-US" dirty="0" smtClean="0"/>
              <a:t>Techniques include:</a:t>
            </a:r>
          </a:p>
          <a:p>
            <a:pPr lvl="1" eaLnBrk="1" hangingPunct="1"/>
            <a:r>
              <a:rPr lang="en-US" dirty="0" smtClean="0"/>
              <a:t>Dispersion</a:t>
            </a:r>
          </a:p>
          <a:p>
            <a:pPr lvl="1" eaLnBrk="1" hangingPunct="1"/>
            <a:r>
              <a:rPr lang="en-US" dirty="0" smtClean="0"/>
              <a:t>Dilution</a:t>
            </a:r>
          </a:p>
          <a:p>
            <a:pPr lvl="1" eaLnBrk="1" hangingPunct="1"/>
            <a:r>
              <a:rPr lang="en-US" dirty="0" smtClean="0"/>
              <a:t>Biodegradation</a:t>
            </a:r>
          </a:p>
          <a:p>
            <a:pPr lvl="1" eaLnBrk="1" hangingPunct="1"/>
            <a:r>
              <a:rPr lang="en-US" dirty="0" smtClean="0"/>
              <a:t>Phytoremediation</a:t>
            </a:r>
          </a:p>
          <a:p>
            <a:pPr lvl="1" eaLnBrk="1" hangingPunct="1"/>
            <a:r>
              <a:rPr lang="en-US" dirty="0" smtClean="0"/>
              <a:t>Photolysis</a:t>
            </a:r>
          </a:p>
          <a:p>
            <a:endParaRPr lang="en-US" dirty="0"/>
          </a:p>
        </p:txBody>
      </p:sp>
      <p:pic>
        <p:nvPicPr>
          <p:cNvPr id="4098" name="Picture 2" descr="http://t3.gstatic.com/images?q=tbn:ANd9GcSl5RVWByCKyV_gsDNa7MEVkQ62Fb2fq30XIaTjUcEAj2z05rS_ig"/>
          <p:cNvPicPr>
            <a:picLocks noChangeAspect="1" noChangeArrowheads="1"/>
          </p:cNvPicPr>
          <p:nvPr/>
        </p:nvPicPr>
        <p:blipFill>
          <a:blip r:embed="rId2" cstate="print"/>
          <a:srcRect/>
          <a:stretch>
            <a:fillRect/>
          </a:stretch>
        </p:blipFill>
        <p:spPr bwMode="auto">
          <a:xfrm>
            <a:off x="5181600" y="3227624"/>
            <a:ext cx="3810000" cy="2639776"/>
          </a:xfrm>
          <a:prstGeom prst="rect">
            <a:avLst/>
          </a:prstGeom>
          <a:ln>
            <a:noFill/>
          </a:ln>
          <a:effectLst>
            <a:softEdge rad="112500"/>
          </a:effectLst>
        </p:spPr>
      </p:pic>
      <p:pic>
        <p:nvPicPr>
          <p:cNvPr id="4100" name="Picture 4" descr="http://t3.gstatic.com/images?q=tbn:ANd9GcRXw4HgW_xhRm-Pn5cCU_x2MoaxediylD-CW34cREA7pGR7jJF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5143499"/>
            <a:ext cx="3200400" cy="1714501"/>
          </a:xfrm>
          <a:prstGeom prst="rect">
            <a:avLst/>
          </a:prstGeom>
          <a:noFill/>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Dispersion and Dilution</a:t>
            </a:r>
            <a:endParaRPr lang="en-US" dirty="0"/>
          </a:p>
        </p:txBody>
      </p:sp>
      <p:sp>
        <p:nvSpPr>
          <p:cNvPr id="3" name="Content Placeholder 2"/>
          <p:cNvSpPr>
            <a:spLocks noGrp="1"/>
          </p:cNvSpPr>
          <p:nvPr>
            <p:ph idx="1"/>
          </p:nvPr>
        </p:nvSpPr>
        <p:spPr/>
        <p:txBody>
          <a:bodyPr/>
          <a:lstStyle/>
          <a:p>
            <a:r>
              <a:rPr lang="en-US" b="1" dirty="0" smtClean="0">
                <a:solidFill>
                  <a:srgbClr val="FF0000"/>
                </a:solidFill>
              </a:rPr>
              <a:t>Spreading</a:t>
            </a:r>
            <a:r>
              <a:rPr lang="en-US" dirty="0" smtClean="0"/>
              <a:t> the chemical around or reducing its </a:t>
            </a:r>
            <a:r>
              <a:rPr lang="en-US" b="1" dirty="0" smtClean="0">
                <a:solidFill>
                  <a:srgbClr val="FF0000"/>
                </a:solidFill>
              </a:rPr>
              <a:t>[ ] </a:t>
            </a:r>
            <a:r>
              <a:rPr lang="en-US" dirty="0" smtClean="0"/>
              <a:t>(concentration)</a:t>
            </a:r>
          </a:p>
          <a:p>
            <a:pPr>
              <a:buNone/>
            </a:pPr>
            <a:r>
              <a:rPr lang="en-US" dirty="0" smtClean="0"/>
              <a:t> </a:t>
            </a:r>
          </a:p>
          <a:p>
            <a:endParaRPr lang="en-US" dirty="0"/>
          </a:p>
        </p:txBody>
      </p:sp>
      <p:pic>
        <p:nvPicPr>
          <p:cNvPr id="5" name="Picture 6" descr="serial%20dilution"/>
          <p:cNvPicPr>
            <a:picLocks noChangeAspect="1" noChangeArrowheads="1"/>
          </p:cNvPicPr>
          <p:nvPr/>
        </p:nvPicPr>
        <p:blipFill>
          <a:blip r:embed="rId2" cstate="print"/>
          <a:srcRect/>
          <a:stretch>
            <a:fillRect/>
          </a:stretch>
        </p:blipFill>
        <p:spPr bwMode="auto">
          <a:xfrm>
            <a:off x="1295400" y="2819400"/>
            <a:ext cx="6400800" cy="3459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99350" cy="838200"/>
          </a:xfrm>
        </p:spPr>
        <p:txBody>
          <a:bodyPr/>
          <a:lstStyle/>
          <a:p>
            <a:r>
              <a:rPr lang="en-US" dirty="0" smtClean="0"/>
              <a:t>Biodegradation</a:t>
            </a:r>
            <a:endParaRPr lang="en-US" dirty="0"/>
          </a:p>
        </p:txBody>
      </p:sp>
      <p:sp>
        <p:nvSpPr>
          <p:cNvPr id="3" name="Content Placeholder 2"/>
          <p:cNvSpPr>
            <a:spLocks noGrp="1"/>
          </p:cNvSpPr>
          <p:nvPr>
            <p:ph idx="1"/>
          </p:nvPr>
        </p:nvSpPr>
        <p:spPr>
          <a:xfrm>
            <a:off x="914400" y="685800"/>
            <a:ext cx="7880350" cy="6172200"/>
          </a:xfrm>
        </p:spPr>
        <p:txBody>
          <a:bodyPr/>
          <a:lstStyle/>
          <a:p>
            <a:pPr eaLnBrk="1" hangingPunct="1"/>
            <a:r>
              <a:rPr lang="en-US" dirty="0" smtClean="0"/>
              <a:t>Using living things to reduce the [ ] of chemicals</a:t>
            </a:r>
          </a:p>
          <a:p>
            <a:r>
              <a:rPr lang="en-US" dirty="0" smtClean="0"/>
              <a:t>This is a multi-step process in which the large </a:t>
            </a:r>
            <a:r>
              <a:rPr lang="en-US" b="1" dirty="0" smtClean="0">
                <a:solidFill>
                  <a:srgbClr val="FF0000"/>
                </a:solidFill>
              </a:rPr>
              <a:t>organic</a:t>
            </a:r>
            <a:r>
              <a:rPr lang="en-US" dirty="0" smtClean="0"/>
              <a:t> molecules are broken down (</a:t>
            </a:r>
            <a:r>
              <a:rPr lang="en-US" b="1" dirty="0" smtClean="0">
                <a:solidFill>
                  <a:srgbClr val="FF0000"/>
                </a:solidFill>
              </a:rPr>
              <a:t>hydrolyzed</a:t>
            </a:r>
            <a:r>
              <a:rPr lang="en-US" dirty="0" smtClean="0"/>
              <a:t>) either inside or outside bacteria. </a:t>
            </a:r>
          </a:p>
          <a:p>
            <a:r>
              <a:rPr lang="en-US" dirty="0" smtClean="0"/>
              <a:t>The rate of biodegradation is dependent on:</a:t>
            </a:r>
          </a:p>
          <a:p>
            <a:pPr lvl="1"/>
            <a:r>
              <a:rPr lang="en-US" dirty="0" smtClean="0"/>
              <a:t>1) </a:t>
            </a:r>
            <a:r>
              <a:rPr lang="en-US" b="1" dirty="0" smtClean="0">
                <a:solidFill>
                  <a:srgbClr val="FF0000"/>
                </a:solidFill>
              </a:rPr>
              <a:t>Temperature</a:t>
            </a:r>
          </a:p>
          <a:p>
            <a:pPr lvl="1"/>
            <a:r>
              <a:rPr lang="en-US" dirty="0" smtClean="0"/>
              <a:t>2) Moisture</a:t>
            </a:r>
          </a:p>
          <a:p>
            <a:pPr lvl="1"/>
            <a:r>
              <a:rPr lang="en-US" dirty="0" smtClean="0"/>
              <a:t>3) Oxygen Supply</a:t>
            </a:r>
          </a:p>
          <a:p>
            <a:pPr lvl="1"/>
            <a:r>
              <a:rPr lang="en-US" dirty="0" smtClean="0"/>
              <a:t>4) </a:t>
            </a:r>
            <a:r>
              <a:rPr lang="en-US" b="1" dirty="0" smtClean="0">
                <a:solidFill>
                  <a:srgbClr val="FF0000"/>
                </a:solidFill>
              </a:rPr>
              <a:t>Vegetation</a:t>
            </a:r>
          </a:p>
          <a:p>
            <a:pPr lvl="1"/>
            <a:r>
              <a:rPr lang="en-US" b="1" dirty="0" smtClean="0">
                <a:solidFill>
                  <a:srgbClr val="FF0000"/>
                </a:solidFill>
              </a:rPr>
              <a:t>5) pH </a:t>
            </a:r>
            <a:endParaRPr lang="en-US" b="1" dirty="0">
              <a:solidFill>
                <a:srgbClr val="FF0000"/>
              </a:solidFill>
            </a:endParaRPr>
          </a:p>
        </p:txBody>
      </p:sp>
      <p:pic>
        <p:nvPicPr>
          <p:cNvPr id="19458" name="Picture 2" descr="http://t0.gstatic.com/images?q=tbn:ANd9GcSxHC9haRf11ZztZu0dVq_Bxt79VwpB9AZ87Rtg4tI0zoMwty8Bj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34000" y="4419601"/>
            <a:ext cx="3124200" cy="2438400"/>
          </a:xfrm>
          <a:prstGeom prst="rect">
            <a:avLst/>
          </a:prstGeom>
          <a:noFill/>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Bacteria and Biodegradation</a:t>
            </a:r>
            <a:endParaRPr lang="en-US" dirty="0"/>
          </a:p>
        </p:txBody>
      </p:sp>
      <p:sp>
        <p:nvSpPr>
          <p:cNvPr id="3" name="Content Placeholder 2"/>
          <p:cNvSpPr>
            <a:spLocks noGrp="1"/>
          </p:cNvSpPr>
          <p:nvPr>
            <p:ph idx="1"/>
          </p:nvPr>
        </p:nvSpPr>
        <p:spPr/>
        <p:txBody>
          <a:bodyPr/>
          <a:lstStyle/>
          <a:p>
            <a:r>
              <a:rPr lang="en-US" dirty="0" smtClean="0"/>
              <a:t>Bacteria can be of two types:</a:t>
            </a:r>
          </a:p>
          <a:p>
            <a:pPr marL="917575" lvl="1" indent="-514350">
              <a:buAutoNum type="arabicParenR"/>
            </a:pPr>
            <a:r>
              <a:rPr lang="en-US" dirty="0" smtClean="0"/>
              <a:t>Aerobic: bacteria that </a:t>
            </a:r>
            <a:r>
              <a:rPr lang="en-US" b="1" dirty="0" smtClean="0">
                <a:solidFill>
                  <a:srgbClr val="FF0000"/>
                </a:solidFill>
              </a:rPr>
              <a:t>require oxygen</a:t>
            </a:r>
          </a:p>
          <a:p>
            <a:pPr marL="917575" lvl="1" indent="-514350">
              <a:buAutoNum type="arabicParenR"/>
            </a:pPr>
            <a:endParaRPr lang="en-US" dirty="0" smtClean="0"/>
          </a:p>
          <a:p>
            <a:pPr marL="917575" lvl="1" indent="-514350">
              <a:buAutoNum type="arabicParenR"/>
            </a:pPr>
            <a:r>
              <a:rPr lang="en-US" dirty="0" smtClean="0"/>
              <a:t>Anaerobic: bacteria that live </a:t>
            </a:r>
            <a:r>
              <a:rPr lang="en-US" b="1" dirty="0" smtClean="0">
                <a:solidFill>
                  <a:srgbClr val="FF0000"/>
                </a:solidFill>
              </a:rPr>
              <a:t>“without oxygen”</a:t>
            </a:r>
            <a:endParaRPr lang="en-US" b="1" dirty="0">
              <a:solidFill>
                <a:srgbClr val="FF0000"/>
              </a:solidFill>
            </a:endParaRPr>
          </a:p>
        </p:txBody>
      </p:sp>
      <p:pic>
        <p:nvPicPr>
          <p:cNvPr id="18434" name="Picture 2" descr="http://t3.gstatic.com/images?q=tbn:ANd9GcQpBBiqF4HAW8yI77xyKBkP9RKtnlRz5ngFniRVBnWEtNUIiXzi"/>
          <p:cNvPicPr>
            <a:picLocks noChangeAspect="1" noChangeArrowheads="1"/>
          </p:cNvPicPr>
          <p:nvPr/>
        </p:nvPicPr>
        <p:blipFill>
          <a:blip r:embed="rId2" cstate="print"/>
          <a:srcRect/>
          <a:stretch>
            <a:fillRect/>
          </a:stretch>
        </p:blipFill>
        <p:spPr bwMode="auto">
          <a:xfrm>
            <a:off x="3810000" y="3505200"/>
            <a:ext cx="4267200" cy="3048001"/>
          </a:xfrm>
          <a:prstGeom prst="rect">
            <a:avLst/>
          </a:prstGeom>
          <a:noFill/>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Phytoremediation</a:t>
            </a:r>
            <a:endParaRPr lang="en-US" dirty="0"/>
          </a:p>
        </p:txBody>
      </p:sp>
      <p:sp>
        <p:nvSpPr>
          <p:cNvPr id="3" name="Content Placeholder 2"/>
          <p:cNvSpPr>
            <a:spLocks noGrp="1"/>
          </p:cNvSpPr>
          <p:nvPr>
            <p:ph idx="1"/>
          </p:nvPr>
        </p:nvSpPr>
        <p:spPr/>
        <p:txBody>
          <a:bodyPr/>
          <a:lstStyle/>
          <a:p>
            <a:pPr eaLnBrk="1" hangingPunct="1"/>
            <a:r>
              <a:rPr lang="en-US" dirty="0" smtClean="0"/>
              <a:t>Using </a:t>
            </a:r>
            <a:r>
              <a:rPr lang="en-US" b="1" dirty="0" smtClean="0">
                <a:solidFill>
                  <a:srgbClr val="FF0000"/>
                </a:solidFill>
              </a:rPr>
              <a:t>plants</a:t>
            </a:r>
            <a:r>
              <a:rPr lang="en-US" dirty="0" smtClean="0"/>
              <a:t> to remediate (</a:t>
            </a:r>
            <a:r>
              <a:rPr lang="en-US" b="1" dirty="0" smtClean="0">
                <a:solidFill>
                  <a:srgbClr val="FF0000"/>
                </a:solidFill>
              </a:rPr>
              <a:t>fix</a:t>
            </a:r>
            <a:r>
              <a:rPr lang="en-US" dirty="0" smtClean="0"/>
              <a:t>) soils</a:t>
            </a:r>
          </a:p>
          <a:p>
            <a:pPr eaLnBrk="1" hangingPunct="1"/>
            <a:r>
              <a:rPr lang="en-US" dirty="0" smtClean="0"/>
              <a:t>Plants are grown and harvested then burned or </a:t>
            </a:r>
            <a:r>
              <a:rPr lang="en-US" b="1" dirty="0" smtClean="0">
                <a:solidFill>
                  <a:srgbClr val="FF0000"/>
                </a:solidFill>
              </a:rPr>
              <a:t>composted</a:t>
            </a:r>
          </a:p>
          <a:p>
            <a:pPr eaLnBrk="1" hangingPunct="1"/>
            <a:r>
              <a:rPr lang="en-US" dirty="0" smtClean="0"/>
              <a:t>This </a:t>
            </a:r>
            <a:r>
              <a:rPr lang="en-US" b="1" dirty="0" smtClean="0">
                <a:solidFill>
                  <a:srgbClr val="FF0000"/>
                </a:solidFill>
              </a:rPr>
              <a:t>biotic</a:t>
            </a:r>
            <a:r>
              <a:rPr lang="en-US" dirty="0" smtClean="0"/>
              <a:t> activity </a:t>
            </a:r>
            <a:r>
              <a:rPr lang="en-US" b="1" dirty="0" smtClean="0">
                <a:solidFill>
                  <a:srgbClr val="FF0000"/>
                </a:solidFill>
              </a:rPr>
              <a:t>reduces</a:t>
            </a:r>
            <a:r>
              <a:rPr lang="en-US" dirty="0" smtClean="0"/>
              <a:t> the                     amount of toxins in the soil</a:t>
            </a:r>
          </a:p>
          <a:p>
            <a:pPr>
              <a:buNone/>
            </a:pPr>
            <a:endParaRPr lang="en-US" dirty="0"/>
          </a:p>
        </p:txBody>
      </p:sp>
      <p:pic>
        <p:nvPicPr>
          <p:cNvPr id="17412" name="Picture 4" descr="http://t1.gstatic.com/images?q=tbn:ANd9GcQCciW-7vC59lW_8CGeUAYx5zO2XjGlxQiFOiAwn2Vige7yf-RT2g"/>
          <p:cNvPicPr>
            <a:picLocks noChangeAspect="1" noChangeArrowheads="1"/>
          </p:cNvPicPr>
          <p:nvPr/>
        </p:nvPicPr>
        <p:blipFill>
          <a:blip r:embed="rId2" cstate="print"/>
          <a:srcRect/>
          <a:stretch>
            <a:fillRect/>
          </a:stretch>
        </p:blipFill>
        <p:spPr bwMode="auto">
          <a:xfrm>
            <a:off x="1066800" y="4246002"/>
            <a:ext cx="4191000" cy="2611998"/>
          </a:xfrm>
          <a:prstGeom prst="rect">
            <a:avLst/>
          </a:prstGeom>
          <a:ln>
            <a:noFill/>
          </a:ln>
          <a:effectLst>
            <a:softEdge rad="112500"/>
          </a:effectLst>
        </p:spPr>
      </p:pic>
      <p:pic>
        <p:nvPicPr>
          <p:cNvPr id="17414" name="Picture 6" descr="http://t3.gstatic.com/images?q=tbn:ANd9GcS4O0YePTSNk6JnsO0RQM_ns6R2hn7OihK0LYd94YPQ4GaOSgsH"/>
          <p:cNvPicPr>
            <a:picLocks noChangeAspect="1" noChangeArrowheads="1"/>
          </p:cNvPicPr>
          <p:nvPr/>
        </p:nvPicPr>
        <p:blipFill>
          <a:blip r:embed="rId3" cstate="print"/>
          <a:srcRect/>
          <a:stretch>
            <a:fillRect/>
          </a:stretch>
        </p:blipFill>
        <p:spPr bwMode="auto">
          <a:xfrm>
            <a:off x="5410200" y="4267200"/>
            <a:ext cx="3200400" cy="23972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762000"/>
            <a:ext cx="2984500" cy="1143000"/>
          </a:xfrm>
        </p:spPr>
        <p:txBody>
          <a:bodyPr/>
          <a:lstStyle/>
          <a:p>
            <a:r>
              <a:rPr lang="en-US" dirty="0" smtClean="0"/>
              <a:t>Photolysis</a:t>
            </a:r>
            <a:endParaRPr lang="en-US" dirty="0"/>
          </a:p>
        </p:txBody>
      </p:sp>
      <p:sp>
        <p:nvSpPr>
          <p:cNvPr id="3" name="Content Placeholder 2"/>
          <p:cNvSpPr>
            <a:spLocks noGrp="1"/>
          </p:cNvSpPr>
          <p:nvPr>
            <p:ph idx="1"/>
          </p:nvPr>
        </p:nvSpPr>
        <p:spPr>
          <a:xfrm>
            <a:off x="1435100" y="2286000"/>
            <a:ext cx="7499350" cy="3962400"/>
          </a:xfrm>
        </p:spPr>
        <p:txBody>
          <a:bodyPr/>
          <a:lstStyle/>
          <a:p>
            <a:r>
              <a:rPr lang="en-US" dirty="0" smtClean="0"/>
              <a:t>Photolysis is the breakdown of </a:t>
            </a:r>
            <a:r>
              <a:rPr lang="en-US" b="1" dirty="0" smtClean="0">
                <a:solidFill>
                  <a:srgbClr val="FF0000"/>
                </a:solidFill>
              </a:rPr>
              <a:t>chemical</a:t>
            </a:r>
            <a:r>
              <a:rPr lang="en-US" dirty="0" smtClean="0"/>
              <a:t> substances by sunlight</a:t>
            </a:r>
          </a:p>
          <a:p>
            <a:pPr eaLnBrk="1" hangingPunct="1"/>
            <a:r>
              <a:rPr lang="en-US" dirty="0" smtClean="0"/>
              <a:t>Using </a:t>
            </a:r>
            <a:r>
              <a:rPr lang="en-US" b="1" dirty="0" smtClean="0">
                <a:solidFill>
                  <a:srgbClr val="FF0000"/>
                </a:solidFill>
              </a:rPr>
              <a:t>sunlight</a:t>
            </a:r>
            <a:r>
              <a:rPr lang="en-US" dirty="0" smtClean="0"/>
              <a:t> to breakdown compounds</a:t>
            </a:r>
          </a:p>
          <a:p>
            <a:pPr lvl="1" eaLnBrk="1" hangingPunct="1"/>
            <a:r>
              <a:rPr lang="en-US" dirty="0" smtClean="0"/>
              <a:t>NO</a:t>
            </a:r>
            <a:r>
              <a:rPr lang="en-US" baseline="-25000" dirty="0" smtClean="0"/>
              <a:t>2</a:t>
            </a:r>
            <a:r>
              <a:rPr lang="en-US" dirty="0" smtClean="0"/>
              <a:t> </a:t>
            </a:r>
            <a:r>
              <a:rPr lang="en-US" dirty="0" smtClean="0">
                <a:sym typeface="Wingdings" pitchFamily="-107" charset="2"/>
              </a:rPr>
              <a:t> NO + O</a:t>
            </a:r>
            <a:r>
              <a:rPr lang="en-US" baseline="-25000" dirty="0" smtClean="0">
                <a:sym typeface="Wingdings" pitchFamily="-107" charset="2"/>
              </a:rPr>
              <a:t>2</a:t>
            </a:r>
            <a:endParaRPr lang="en-US" dirty="0" smtClean="0">
              <a:sym typeface="Wingdings" pitchFamily="-107" charset="2"/>
            </a:endParaRPr>
          </a:p>
          <a:p>
            <a:pPr lvl="1" eaLnBrk="1" hangingPunct="1"/>
            <a:r>
              <a:rPr lang="en-US" dirty="0" smtClean="0">
                <a:sym typeface="Wingdings" pitchFamily="-107" charset="2"/>
              </a:rPr>
              <a:t>Photodegradable plastic</a:t>
            </a:r>
            <a:endParaRPr lang="en-US" dirty="0" smtClean="0"/>
          </a:p>
          <a:p>
            <a:endParaRPr lang="en-US" dirty="0" smtClean="0"/>
          </a:p>
        </p:txBody>
      </p:sp>
      <p:sp>
        <p:nvSpPr>
          <p:cNvPr id="4" name="Rectangle 3"/>
          <p:cNvSpPr/>
          <p:nvPr/>
        </p:nvSpPr>
        <p:spPr>
          <a:xfrm>
            <a:off x="685800" y="6019800"/>
            <a:ext cx="7848600" cy="369332"/>
          </a:xfrm>
          <a:prstGeom prst="rect">
            <a:avLst/>
          </a:prstGeom>
        </p:spPr>
        <p:txBody>
          <a:bodyPr wrap="square">
            <a:spAutoFit/>
          </a:bodyPr>
          <a:lstStyle/>
          <a:p>
            <a:r>
              <a:rPr lang="en-US" dirty="0" smtClean="0">
                <a:hlinkClick r:id="rId2"/>
              </a:rPr>
              <a:t>http://www.ted.com/talks/capt_charles_moore_on_the_seas_of_plastic.html</a:t>
            </a:r>
            <a:r>
              <a:rPr lang="en-US" dirty="0" smtClean="0"/>
              <a:t> </a:t>
            </a:r>
            <a:endParaRPr lang="en-US" dirty="0"/>
          </a:p>
        </p:txBody>
      </p:sp>
      <p:pic>
        <p:nvPicPr>
          <p:cNvPr id="16386" name="Picture 2" descr="http://t0.gstatic.com/images?q=tbn:ANd9GcQGT7viOOlD3lyz8Jyn-VWLu9tXgZtDacUGqgUxxx0WePQk6YaJ"/>
          <p:cNvPicPr>
            <a:picLocks noChangeAspect="1" noChangeArrowheads="1"/>
          </p:cNvPicPr>
          <p:nvPr/>
        </p:nvPicPr>
        <p:blipFill>
          <a:blip r:embed="rId3" cstate="print">
            <a:clrChange>
              <a:clrFrom>
                <a:srgbClr val="FFFFDB"/>
              </a:clrFrom>
              <a:clrTo>
                <a:srgbClr val="FFFFDB">
                  <a:alpha val="0"/>
                </a:srgbClr>
              </a:clrTo>
            </a:clrChange>
          </a:blip>
          <a:srcRect/>
          <a:stretch>
            <a:fillRect/>
          </a:stretch>
        </p:blipFill>
        <p:spPr bwMode="auto">
          <a:xfrm>
            <a:off x="4953000" y="0"/>
            <a:ext cx="3124200" cy="2143125"/>
          </a:xfrm>
          <a:prstGeom prst="rect">
            <a:avLst/>
          </a:prstGeom>
          <a:noFill/>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lar-Bear-lg.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Task</a:t>
            </a:r>
            <a:endParaRPr lang="en-US" dirty="0"/>
          </a:p>
        </p:txBody>
      </p:sp>
      <p:sp>
        <p:nvSpPr>
          <p:cNvPr id="3" name="Content Placeholder 2"/>
          <p:cNvSpPr>
            <a:spLocks noGrp="1"/>
          </p:cNvSpPr>
          <p:nvPr>
            <p:ph idx="1"/>
          </p:nvPr>
        </p:nvSpPr>
        <p:spPr/>
        <p:txBody>
          <a:bodyPr/>
          <a:lstStyle/>
          <a:p>
            <a:pPr eaLnBrk="1" hangingPunct="1"/>
            <a:r>
              <a:rPr lang="en-US" dirty="0" smtClean="0"/>
              <a:t>Read pages 243 - 247</a:t>
            </a:r>
          </a:p>
          <a:p>
            <a:pPr eaLnBrk="1" hangingPunct="1"/>
            <a:r>
              <a:rPr lang="en-US" dirty="0" smtClean="0"/>
              <a:t>Check and Reflect page 247  # 1 - 8</a:t>
            </a:r>
          </a:p>
          <a:p>
            <a:endParaRPr lang="en-US" dirty="0"/>
          </a:p>
        </p:txBody>
      </p:sp>
      <p:pic>
        <p:nvPicPr>
          <p:cNvPr id="15362" name="Picture 2" descr="http://t0.gstatic.com/images?q=tbn:ANd9GcSGX4PUzjNUcCkSboNQQb1LNRPW3Mv5H-P4o3TdhKE5wOhqfPMNaw"/>
          <p:cNvPicPr>
            <a:picLocks noChangeAspect="1" noChangeArrowheads="1"/>
          </p:cNvPicPr>
          <p:nvPr/>
        </p:nvPicPr>
        <p:blipFill>
          <a:blip r:embed="rId2" cstate="print"/>
          <a:srcRect/>
          <a:stretch>
            <a:fillRect/>
          </a:stretch>
        </p:blipFill>
        <p:spPr bwMode="auto">
          <a:xfrm>
            <a:off x="1143000" y="2590800"/>
            <a:ext cx="7620000" cy="3810000"/>
          </a:xfrm>
          <a:prstGeom prst="rect">
            <a:avLst/>
          </a:prstGeom>
          <a:noFill/>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Hazardous Household Chemicals</a:t>
            </a:r>
            <a:endParaRPr lang="en-US" dirty="0"/>
          </a:p>
        </p:txBody>
      </p:sp>
      <p:sp>
        <p:nvSpPr>
          <p:cNvPr id="21506" name="AutoShape 2" descr="data:image/jpeg;base64,/9j/4AAQSkZJRgABAQAAAQABAAD/2wCEAAkGBhQREBIREhITFBQQGBkUGBgYFxgXHhweFhYZFiIYFx4gHycgFx8kJSQVHzshIygpLS44Hh84ODA2NSg3LCsBCQoKBQUFDQUFDSkYEhgpKSkpKSkpKSkpKSkpKSkpKSkpKSkpKSkpKSkpKSkpKSkpKSkpKSkpKSkpKSkpKSkpKf/AABEIAH8AyAMBIgACEQEDEQH/xAAcAAEAAwEBAQEBAAAAAAAAAAAABQYHBAMCCAH/xAA5EAACAQMDAwMCAwcCBgMAAAABAgMABBEFEiEGEzEHIkEUUTJhcRUjQlKhsdEWkTNDVWKB0ySio//EABQBAQAAAAAAAAAAAAAAAAAAAAD/xAAUEQEAAAAAAAAAAAAAAAAAAAAA/9oADAMBAAIRAxEAPwDcayDqn1FutQvV0zRGGVOZbkYKgKcHacECMfLcljgL/wB1i9b714tGnMbshZkQkHGVdgCp/IjiozQZ7LRdIgCypBcahbtMskgLbpBb93LEDlVLKAvzkAAljkOL/RXUf/V4f/t/6akOjevJ7a7Ok6uQLjP7ifwswY8DOByfAOOfwkBh7sqstT1MXaMmqxsxX6lWe9URkFsbWV2Cqx8mJgCB8CtN9QtRtdU0W5lKKbixWN2XOXgkkVGKE8H5KHIAJQgjK8BqtKq/pjevNpFlJK7SO0fLMck4Zl5PycAcmrRQKrvXHXEGl2xmmO52yIogQGkYfA+wHGWxxkfJANirFLHRY9R6rvVu8zJZIHjRjlfaYwFI+VBZm2+CfOecg0ay6i1KP6xb2O1SclkjYFfafBUBGIU/G45Pn5yWs2XUWmx/WNex3SQEM8agt7R5LAopKj52nI8/GRbuuetnt452hbY9tuMeCrLNtiYOjgjcnaYox+DmPn34Hn0p1jNNJFFKSLqURh4HVVVVhMsU0sZBG9jIrcfHsABALEJ/ofriDVLYTQna64EsRILRsfg/cHnDY5wfkECxViNhbQ2HWHahXtRzx42JkLukj34wOAuRnHgcYrbqBSlR/UHc+kuOySsvak7ZHw2xtp8HwcfB/SgzX1I9SZJZxo+lndczN25JVYDYflEb4Yc5b+HBA5/DXI+idQFjJdSaxdq6SSQpErSt3HWUwoEYzKfewAGV4z4r29Gul4rqwMn08bSJd7JHOdxiMOGXk8Ah2XAxn9Rmr5BIsTwxXHsFrNcSqmTumleRnRYV8zBUk3EgYDFOfa2AzuLWdS0G6DzzTXtvthFyCXcRPKpbYrMSA68kEHDArnG4Y3HRNbhvIEuLdw8cgyCP6gjyCPBB8Vnc+lpJIVuYJLmaPf2rBWDoveBUXF5LyokfDne59oPtUkZPB6BxGOfWINpRYZowI9/cCHdcKQG4DH2qN2BnaKDYaUpQcOt63DZwPcXDhI4xkk/0AHkk+AB5rHbKTUuo7l54bibT7GLKRlS2WP5hXXuN9znC+B+cl6/oudLacv8ATCdhMqh+VPaJORxuCiQDnPJx81OeolwdNj0xrKCHfHcC2iUoSAJonTaNpDcnacA8kDOTQVa19PJ59y23U7zSKpYKsjt+Q3bbliozgZwfPj4qT9OvUWaGf9j6tlLmMhIpXOe59ldvljxtfnd88/ipk2hLp9nNeWK3IW4int2FxtO5Nsasu1URkdcynkkA27DkMDV79dtHhGkGQQxh4WiSNggBVd23YpHhcE+3x+VBqFKiOkJS2n2bMSzNbwkkkkkmJSSSeST5yaUEB6xaNNdaTNFBGZHBR9q8khG3HaP4jj4HJ+KgOkfUWG50qG3jtHupolitntvaRwoRZX3DHZJC5fadmeR4zqtZf1x6XTfVpqekusN2GzIhIVXz5cfGT4ZTw2c8HO4OS66F1GS5DLDaw2yFZzCsjmNyEBNsYWLQrk+0yhB/P5O2vr1L65txo80Dwy2092XRLd1VXG2XLSsASAhIb3Z9xPGea8+31T/Na/8A4/4rt6H9Lpvq31PVnWa7LZjQEMqY8OfjI4CqOFxnk42haPTKxkh0mzjlRo3WPlWGCMszcj4OCODzVopSgVhOo3x0nql7u7Ekdtd7grjJVlZFXJx5CtgkckcHHit2qJ6o6Xg1C2e2uFyjcgjhkYeHQ/DD/IPBxQZj1L0rLcavDIY5BaXCyRi5tnyCtwGYbgsbYPLqS2UYMvK/Pzf9IyrrHdgtysEbMbi6nkYIF74umKgqmMDKDG9MFfBBNfGmdKdQ6crWtpNBJbxse2z7PB54DZKD525IBz+tNT6U6h1FVtbuaCO3kYdxk2eBzyFwXHztyATj9aDzt9X/AGx1Nb3FnGzW+nrteU8KRmQ7ufGSxAHk4Jx5xttRPS/S8Gn2yW1uuEXkk8s7Hy7n5Y/4A4GKlqBX8Nf2lB+Z9N6tl0WyvtLmgxcNKr4cb45EZUjeNsYO1kGQynkE+CBnSOmdenNvFKqBoVa2gglUyQrMveeHaLYA9sopck7sHbGfA4sHqL6dQ6rBg4S4jB7UuPHzsf7of6eR9jUIug+oVUKNXjwoAGWkJ445Jjyf1NBM9QdXNppud0sMMKMWjzZTu0rODIy7hLHGX3bufBGDng4ivQGyuGW/vp0wL90dWwF3lWmZ2UfC5cY+POPFeVh6N3dzdxzavei6ii5CK0hyePbyqhFOATt5OB+o12GEIoVQFVQAABgAAYAAHgD7UH3SlKDMPX/p+S40+OWJXc2shdwpOAhQguV/iwdvPkDd8E1y6/qL9RaXE+msqXEEuZYmcBk3xSRMucYIIZsNgAjPyCBrNZR1B6Pzx3pvNHuUszKGEiHcqgkg+zapG0+dpGAQMfZQp2pekGq3JVWitUDEF2zGDuOQXZhud/P35x+HNT3rV1n9Uw0S0iaaZ3TuEA8MDuEaD5PgkngD/wAle3/RHUX/AFeL/d//AFVYPTP0rj0pO5IVlunyGkAOFH8seRkfmfJ/SgtfTVk0NlawyAB4YYo2AORlI1U4PzyDSpKlApSlApSlApSlApSlApSlApSlApSlApSlApSlApSlApSlApSlApSlArn1DUI4InmmdUjjBZmY4AApqGoR28TzTOqRxgszMcAAVk+oX51fN7d7otJtt8kFuSEe7aFGkJIJGRhWwv5H82Afc3q3dpMl+1q40eRjCrbffwf+OfkAnIA8HBH4vOq6fqEc8STQurxyAMrKcgg1+drnr7WpGNs9tG0TJvMBtl7XY3Yzu+IPjuh8Ac7vmrR0/cy6NGl3Axn0ucI88AYSSWbSosg58sAGXJIUkYyM4YhtNK59P1CO4iSaF1eOQBlZTkEGuigUpVF9Q/UP6QrZWa97ULjCxxgbtm7w7j+oB/U8eQeofqH9IVs7Ne9qFxhY4wN2zd4dx/UA/qePPt0P1w07tYXyiHULce9PAlA/5sXwQRzgfqOPFW0Gxj0YTXl23fvVw93I4OQssbsi27MQH3OvbyM5II4A46L+WPXIormPFvOvZW1mjYPIk5V5JIpNp3dpRs/Eqn8TYweQ1WlUvofrhp3awvlEOoW496eFlA/5sXwQRzgfqOPF0oFKUoFZV1B1ve6lNNb6GUK2IEks5KnuNk7YYs5BBw3PhseQOW+uotYuNdeaw01xHaRhluLvkq7Y4gix+JScbiM5B+2N/wBdM28EC3a2BaNr0W8FuMKrBPp1l7+0DLFBMWJPnauSCSxCxenvqFHqcRRh2ruDiaE5BBB2llB525455U8H4Jt9Yh1B0W0c/wBRpQS2n01Tkh41jEcYYASs3MksnuyT7AFKsdwJq++nHqRFqsH8MdzEB3Ys/wDjemeSh/3GcH4JC5UpSgVD9VdVQadbNc3DYVeFUfidj4RB8k/05J4FOquqoNOtmubhsKOFUY3Ox8Ig+Sf6ck8Cs7FvKJIdd1jCKsirDbMGK20b5xIfky52Hlf1AOO2HRZdc6jZyLd6rCI7G+I2hQS1oTwolGM4YYJzzk/B9h1GCdXVXRgyuAysCCCCMggjgg+c1i9j15eGO5n1SKOXT7iCV4VxCqv7l2qQrO4BysZ/FtZ1yc8116Hrc2hxwSyLJJpN4iSpgmR7VpUEnaJwN6ZOAcD78HIYNgpXPp+oR3ESTQurxyAMrKcgg0oKh6q9JTX9tGYDva2fu/TucRz4wdj4IOeDjkDlvGQwj7HqbS7uzgmnt9j2LC3FuY3kkhkICCEKoyQ+wINwAbG085WtHrPPUT07eZxqOnkR30OGI42zbCGAcH2lgQME8HAB+CoVmLpCZ5EiOn3bWmdysZ40dYmG0RbmQ3C/uycxF0Gcrj5Ng/1FpWnWcktpbDddN2BbiN0eaRBt7RVlydpYqxAIBJHJOD8af63QmyZ5YmF/GwhNoAwd5TkAICCQpIOeCV8EEkbpDonoeQTNqmohWvpuVQAbLdT/AAIORu+7ZPzySSzB6+lXSU1jbSGc7GuX7v06HMcGcnYmSTnkZ5I4XzgsbvSlArEbWBuntYknvVNxbX52resCzxkknD48E/xADkKCvAK1t1cWs6NFdwPbzoJI5BhlP9wfII8gjkUGM9ZNcXeqC2WcFblJVjSVZZIik6kJPD2gQV24G/wpHPBNR+jW7R692YZsSpMCYYYTHGuZ3kdWYou9Y4y/vKrncAvt5qbt5ZOn7mO0vl+o0p5N9vM6BzA/JGeDgjk4A+7L/Ete3UGsPrV3NpukhI4GI+tvFUe8DI2hhjePxAc5fnBCgkh49UX513U4bfTAq/s9t0moLk7PPtjIIDLnJAz7yOMKCW2WFCqqCxYgAFjgE4Hk4AGT54AFRvTPTMGn2yW1uu1F5JPLMx8u5+WP+AMAYqVoFRXVOgi+tJrUyPF3lK70OCP1/mU+CvyMipWlBjvSHWh0QSaVqUaobZHlgkTCrMoDPtycDcxBAY4yfacEc/fSeupcxQC3iniEzu6lHWb3QRI4tpdpiMSrti2g+50jxuG5qv3W3RMGqWxgmGGGTHIAC0bfcfcHjK/P+xGZ9MdRRaN9Vper28ce9D+/SPK3Ee0oFfAy3GVB/UHDZLBbNe1G0t7VLm8V5UYdyKCZFi5A3EvGcRGYkuwBCsckAZUkV7o3QptW1T9uMhtIFOIVT2vNtyu6Qj8QI4J+fwjgZr00zouTW7mDUL2JILGJdttahQrmMY2mQgDCN5xnxgAYOTrcUQVQqgKqgAADAAHAAHwKD7pSlBnnqL0rP9Tb6tbKbmSx5NrJllZfJaAfwSjzwDnCkcrhoPq71BttR0I3KoH7M9uZ7dm5GJQSjHGdrAMA+OeeMgga/WWeofp28cx1XTY1ace6e2ZBIk4zknZ/E3yV8twRhh7gyLqnqIyJIDnukopJEeHH/wAjfLGwXcwdiHzuwSx84UjV9c62SHS7HTYIlury8tYEWEqHCh4V90g8fmAftk4A5hNS65066t7f6HTYX1GYlEh7CkRM2AWb2hZR8jPHycYIq++nnp2LENc3Ld+/uMtLKTu27uSiE/1Pz+mBQe3pd0Q+l2XaklZ5JDvddxKIcfhjH9z8mlXGlApSmaCF/wBHWn1v7Q7C/U7du/n9N2PG7HG7GccZqapmmaBSlKBSlKDi1jRoruB7edBJHIMMp/uD5BHkEciufpnpmDT7ZLa3XaicknlmY+Xc4GWP+AMAYqVzTNApTNKBSlKBUZrXTVtedr6mFJew4kTcM4I/uDxlTwcDI4qTpQKUpQKUpQKUpQRmn9NW0E89xFCiS3JzI4HLY/tnyceTyeak6UoFKUoK36hXEsdhJJC8kfbZGleIAusQcGQx5BG4JuPj4pNpECQG4N3ddpUMu8XUzDYF37gQx3DHPGasMsQZSrAMrAggjIIPGCPkVnEdjaxF9M1GUJFYsLq0kaVof3TlogrPv5MZLR+4+4FeDzQZlf8Aq9cpcECKZYshgklxdiTYcMMt3doJHOdpHI8/O36NpkN1bxXCXF4FmRZAPq5SRuGcHDYyOQfzBrHLmZnv+4ZtQf8AdP23kDLIYVSUl1kaHt9huGOYicZx9mvbWtpJF9PY3b3M2slYp52m7r9qFdzluNsbKjhAu0fjXKnBwFm9Pbx5oJ5O7LNA87/TPLneYgFHJIBI3dzBPOMVaq8rW1WJEjjUKkahFUeAFGAB+QGBXrQKoVxazXOq3NtLf3Vtsjjlt0tyiK0ZJVnYsrlnD8H8PxjI8X2qx11blI4r+Nd0unMZsDy0RGJYx+qe7yOUX9CHHcdGuhQHVNXO9tuRJEQOCctiH2jjGfHIrl03Q47gqIda1STfEs4KyRkbHYqCW7G0EkMNpO72txwaq3XevPdzr2I3eFkmjVk93c3WokSMxcsZdzb1I2kozcN7tvFomoS6bMidiVLbvSjsO5WXK3G2F1G4tIWjbtrGN3c7DYBC7wF01nRprJ7RotSv5ZJrmKIRyvE6upbMgIEQ8RiRs5Hj74q/1UOnYPrbyTUmctFFvt7RfaV25CyTqQPd3GXAIONo8nI22+gV8ThirBCA2DgkFgDjgkAgkflkfqK+6UGd9I9Kpd2268mu3u4XaG4xdTph4zjhVcAArsYcDIIPzUHovSW+4sIWlvHUrei4f6mZd/08kcSOAJMpy2MD5PyBmrlfobHUkuQcW+o4gmHgLMv/AA5SfA3jMR8c7PJIAidTijivxtmjZrgXCYDjc7SXFtmAKFc4UA7mADBXJGNuQEMmj2zQPM091HHMzSo5urodm2A2rMwMnuaUqxQMMkuMKQjCvboSG5GtTiPvxWawo7QzyvK4357e8OS0Tthn2g8DgnPFdWtRG2j+ta2RpoxuiiyRDHMT2VWKMKJLiUkIu7aOBHsKirf0Xokttbf/ACHD3M7GadxjBkbA4wAMABVHHhRQT1KUoKp6h5EVuWkkjtxcILlkdoz22DJlmUgqocxknIwAa49T6LtIDDn60iaRYsi9uRt3A4JzLyMjHH3q3alpyXEMkEq7o5VKMPuGGDz5B/Mcise9QbyRdDurC4k7k9hLboXwQZI2OY5TyeSAQec5U/cEhz6JrVnPqrac8F3EokliWX9o3bbjGWA9vAG7H83FXWx6WsnskvXN7FG0QnO69uSVQp3MnbIc+3njNZbP1pAdOmtS+9IvdFESg9hgWFVZRlGYF1l3RkHdFIxVeN2g6XqCahZ6TpyZZJIIprnIx+5t8R7T9+5Iu354DeMg0Fp9O+7+zoDM8j7wWjMhDP2mJMYkI4Z9m3JpVlpQKp/qT0/34IrlLZbmawkE6RMM9wcB48YJORggD5VeD+E3ClBwafrUM1sl2rqIXj7u4kABcbiWOcLjnOfGD9qrPQOlwyS3OqRoqi8ZlhIGMxK5Jc8ZzK+6Q5P8nAINc110TdZls45Ihp91N3XGZBJHGcM9vGM4CyN4KldoL8cjF8ijCgKoACjAAGAAOMAfAoPqlKUClKUGXwdD2q6n9M6yQtGDc2U0TGM9vIEttu53bCScZLBZTjaAK6euOjbZrlXQE398/aicnPZXb+8mVBjOxdxDNyGZMMvtxaer9De4iR7chbq1YSwMSVG4eY3I5MbjKkfPH2rn6a0Sb6me+vEjW4mCwoiOZBHEnu2hioJLMWY/HC8DByE7punJbwxwRLtjiUIo84CjA58k/meTXTSlApSlBHdQ6DFe20ttMCY5Rg44I+QynBwQefFZr0T6crJLO085cpKyXUJX8UylXEyzbt4V/ZJt/wC4g/Ya3VT1zpm4W9GoWDxLM8fYmjl3duRc5WQlfcGQ/wC44BHJIQOmaGLnWZSQjxWMrTue3gG4kUKiKzAsSkYVmw5Unt4VcCtKqF6R6dFjarFu3yMTJNIeTJK/udycfJzj8sVNUClKUCqH6n9OI6peshdIV7d0g8yWxYOwGFLbo2AkGCvh+eeL5XzLEGUqwBDDBBGQQeMEfIoM41L0u0WK1a6eImCKMyBhPKQVwX9h34bdnjnnIqwenehm3s1d4+3JOFcoQcxoFCxwnIBPbTapyASd5IySTG2vRN0O1aST27afBL3FTZIZWRGLpDIxYqyqdo8ZIUZ4JFXugUpSg//Z"/>
          <p:cNvSpPr>
            <a:spLocks noChangeAspect="1" noChangeArrowheads="1"/>
          </p:cNvSpPr>
          <p:nvPr/>
        </p:nvSpPr>
        <p:spPr bwMode="auto">
          <a:xfrm>
            <a:off x="63500" y="-592138"/>
            <a:ext cx="1905000" cy="1209676"/>
          </a:xfrm>
          <a:prstGeom prst="rect">
            <a:avLst/>
          </a:prstGeom>
          <a:noFill/>
        </p:spPr>
        <p:txBody>
          <a:bodyPr vert="horz" wrap="square" lIns="91440" tIns="45720" rIns="91440" bIns="45720" numCol="1" anchor="t" anchorCtr="0" compatLnSpc="1">
            <a:prstTxWarp prst="textNoShape">
              <a:avLst/>
            </a:prstTxWarp>
          </a:bodyPr>
          <a:lstStyle/>
          <a:p>
            <a:endParaRPr lang="en-CA" dirty="0"/>
          </a:p>
        </p:txBody>
      </p:sp>
      <p:sp>
        <p:nvSpPr>
          <p:cNvPr id="21508" name="AutoShape 4" descr="data:image/jpeg;base64,/9j/4AAQSkZJRgABAQAAAQABAAD/2wCEAAkGBhQREBIREhITFBQQGBkUGBgYFxgXHhweFhYZFiIYFx4gHycgFx8kJSQVHzshIygpLS44Hh84ODA2NSg3LCsBCQoKBQUFDQUFDSkYEhgpKSkpKSkpKSkpKSkpKSkpKSkpKSkpKSkpKSkpKSkpKSkpKSkpKSkpKSkpKSkpKSkpKf/AABEIAH8AyAMBIgACEQEDEQH/xAAcAAEAAwEBAQEBAAAAAAAAAAAABQYHBAMCCAH/xAA5EAACAQMDAwMCAwcCBgMAAAABAgMABBEFEiEGEzEHIkEUUTJhcRUjQlKhsdEWkTNDVWKB0ySio//EABQBAQAAAAAAAAAAAAAAAAAAAAD/xAAUEQEAAAAAAAAAAAAAAAAAAAAA/9oADAMBAAIRAxEAPwDcayDqn1FutQvV0zRGGVOZbkYKgKcHacECMfLcljgL/wB1i9b714tGnMbshZkQkHGVdgCp/IjiozQZ7LRdIgCypBcahbtMskgLbpBb93LEDlVLKAvzkAAljkOL/RXUf/V4f/t/6akOjevJ7a7Ok6uQLjP7ifwswY8DOByfAOOfwkBh7sqstT1MXaMmqxsxX6lWe9URkFsbWV2Cqx8mJgCB8CtN9QtRtdU0W5lKKbixWN2XOXgkkVGKE8H5KHIAJQgjK8BqtKq/pjevNpFlJK7SO0fLMck4Zl5PycAcmrRQKrvXHXEGl2xmmO52yIogQGkYfA+wHGWxxkfJANirFLHRY9R6rvVu8zJZIHjRjlfaYwFI+VBZm2+CfOecg0ay6i1KP6xb2O1SclkjYFfafBUBGIU/G45Pn5yWs2XUWmx/WNex3SQEM8agt7R5LAopKj52nI8/GRbuuetnt452hbY9tuMeCrLNtiYOjgjcnaYox+DmPn34Hn0p1jNNJFFKSLqURh4HVVVVhMsU0sZBG9jIrcfHsABALEJ/ofriDVLYTQna64EsRILRsfg/cHnDY5wfkECxViNhbQ2HWHahXtRzx42JkLukj34wOAuRnHgcYrbqBSlR/UHc+kuOySsvak7ZHw2xtp8HwcfB/SgzX1I9SZJZxo+lndczN25JVYDYflEb4Yc5b+HBA5/DXI+idQFjJdSaxdq6SSQpErSt3HWUwoEYzKfewAGV4z4r29Gul4rqwMn08bSJd7JHOdxiMOGXk8Ah2XAxn9Rmr5BIsTwxXHsFrNcSqmTumleRnRYV8zBUk3EgYDFOfa2AzuLWdS0G6DzzTXtvthFyCXcRPKpbYrMSA68kEHDArnG4Y3HRNbhvIEuLdw8cgyCP6gjyCPBB8Vnc+lpJIVuYJLmaPf2rBWDoveBUXF5LyokfDne59oPtUkZPB6BxGOfWINpRYZowI9/cCHdcKQG4DH2qN2BnaKDYaUpQcOt63DZwPcXDhI4xkk/0AHkk+AB5rHbKTUuo7l54bibT7GLKRlS2WP5hXXuN9znC+B+cl6/oudLacv8ATCdhMqh+VPaJORxuCiQDnPJx81OeolwdNj0xrKCHfHcC2iUoSAJonTaNpDcnacA8kDOTQVa19PJ59y23U7zSKpYKsjt+Q3bbliozgZwfPj4qT9OvUWaGf9j6tlLmMhIpXOe59ldvljxtfnd88/ipk2hLp9nNeWK3IW4int2FxtO5Nsasu1URkdcynkkA27DkMDV79dtHhGkGQQxh4WiSNggBVd23YpHhcE+3x+VBqFKiOkJS2n2bMSzNbwkkkkkmJSSSeST5yaUEB6xaNNdaTNFBGZHBR9q8khG3HaP4jj4HJ+KgOkfUWG50qG3jtHupolitntvaRwoRZX3DHZJC5fadmeR4zqtZf1x6XTfVpqekusN2GzIhIVXz5cfGT4ZTw2c8HO4OS66F1GS5DLDaw2yFZzCsjmNyEBNsYWLQrk+0yhB/P5O2vr1L65txo80Dwy2092XRLd1VXG2XLSsASAhIb3Z9xPGea8+31T/Na/8A4/4rt6H9Lpvq31PVnWa7LZjQEMqY8OfjI4CqOFxnk42haPTKxkh0mzjlRo3WPlWGCMszcj4OCODzVopSgVhOo3x0nql7u7Ekdtd7grjJVlZFXJx5CtgkckcHHit2qJ6o6Xg1C2e2uFyjcgjhkYeHQ/DD/IPBxQZj1L0rLcavDIY5BaXCyRi5tnyCtwGYbgsbYPLqS2UYMvK/Pzf9IyrrHdgtysEbMbi6nkYIF74umKgqmMDKDG9MFfBBNfGmdKdQ6crWtpNBJbxse2z7PB54DZKD525IBz+tNT6U6h1FVtbuaCO3kYdxk2eBzyFwXHztyATj9aDzt9X/AGx1Nb3FnGzW+nrteU8KRmQ7ufGSxAHk4Jx5xttRPS/S8Gn2yW1uuEXkk8s7Hy7n5Y/4A4GKlqBX8Nf2lB+Z9N6tl0WyvtLmgxcNKr4cb45EZUjeNsYO1kGQynkE+CBnSOmdenNvFKqBoVa2gglUyQrMveeHaLYA9sopck7sHbGfA4sHqL6dQ6rBg4S4jB7UuPHzsf7of6eR9jUIug+oVUKNXjwoAGWkJ445Jjyf1NBM9QdXNppud0sMMKMWjzZTu0rODIy7hLHGX3bufBGDng4ivQGyuGW/vp0wL90dWwF3lWmZ2UfC5cY+POPFeVh6N3dzdxzavei6ii5CK0hyePbyqhFOATt5OB+o12GEIoVQFVQAABgAAYAAHgD7UH3SlKDMPX/p+S40+OWJXc2shdwpOAhQguV/iwdvPkDd8E1y6/qL9RaXE+msqXEEuZYmcBk3xSRMucYIIZsNgAjPyCBrNZR1B6Pzx3pvNHuUszKGEiHcqgkg+zapG0+dpGAQMfZQp2pekGq3JVWitUDEF2zGDuOQXZhud/P35x+HNT3rV1n9Uw0S0iaaZ3TuEA8MDuEaD5PgkngD/wAle3/RHUX/AFeL/d//AFVYPTP0rj0pO5IVlunyGkAOFH8seRkfmfJ/SgtfTVk0NlawyAB4YYo2AORlI1U4PzyDSpKlApSlApSlApSlApSlApSlApSlApSlApSlApSlApSlApSlApSlApSlArn1DUI4InmmdUjjBZmY4AApqGoR28TzTOqRxgszMcAAVk+oX51fN7d7otJtt8kFuSEe7aFGkJIJGRhWwv5H82Afc3q3dpMl+1q40eRjCrbffwf+OfkAnIA8HBH4vOq6fqEc8STQurxyAMrKcgg1+drnr7WpGNs9tG0TJvMBtl7XY3Yzu+IPjuh8Ac7vmrR0/cy6NGl3Axn0ucI88AYSSWbSosg58sAGXJIUkYyM4YhtNK59P1CO4iSaF1eOQBlZTkEGuigUpVF9Q/UP6QrZWa97ULjCxxgbtm7w7j+oB/U8eQeofqH9IVs7Ne9qFxhY4wN2zd4dx/UA/qePPt0P1w07tYXyiHULce9PAlA/5sXwQRzgfqOPFW0Gxj0YTXl23fvVw93I4OQssbsi27MQH3OvbyM5II4A46L+WPXIormPFvOvZW1mjYPIk5V5JIpNp3dpRs/Eqn8TYweQ1WlUvofrhp3awvlEOoW496eFlA/5sXwQRzgfqOPF0oFKUoFZV1B1ve6lNNb6GUK2IEks5KnuNk7YYs5BBw3PhseQOW+uotYuNdeaw01xHaRhluLvkq7Y4gix+JScbiM5B+2N/wBdM28EC3a2BaNr0W8FuMKrBPp1l7+0DLFBMWJPnauSCSxCxenvqFHqcRRh2ruDiaE5BBB2llB525455U8H4Jt9Yh1B0W0c/wBRpQS2n01Tkh41jEcYYASs3MksnuyT7AFKsdwJq++nHqRFqsH8MdzEB3Ys/wDjemeSh/3GcH4JC5UpSgVD9VdVQadbNc3DYVeFUfidj4RB8k/05J4FOquqoNOtmubhsKOFUY3Ox8Ig+Sf6ck8Cs7FvKJIdd1jCKsirDbMGK20b5xIfky52Hlf1AOO2HRZdc6jZyLd6rCI7G+I2hQS1oTwolGM4YYJzzk/B9h1GCdXVXRgyuAysCCCCMggjgg+c1i9j15eGO5n1SKOXT7iCV4VxCqv7l2qQrO4BysZ/FtZ1yc8116Hrc2hxwSyLJJpN4iSpgmR7VpUEnaJwN6ZOAcD78HIYNgpXPp+oR3ESTQurxyAMrKcgg0oKh6q9JTX9tGYDva2fu/TucRz4wdj4IOeDjkDlvGQwj7HqbS7uzgmnt9j2LC3FuY3kkhkICCEKoyQ+wINwAbG085WtHrPPUT07eZxqOnkR30OGI42zbCGAcH2lgQME8HAB+CoVmLpCZ5EiOn3bWmdysZ40dYmG0RbmQ3C/uycxF0Gcrj5Ng/1FpWnWcktpbDddN2BbiN0eaRBt7RVlydpYqxAIBJHJOD8af63QmyZ5YmF/GwhNoAwd5TkAICCQpIOeCV8EEkbpDonoeQTNqmohWvpuVQAbLdT/AAIORu+7ZPzySSzB6+lXSU1jbSGc7GuX7v06HMcGcnYmSTnkZ5I4XzgsbvSlArEbWBuntYknvVNxbX52resCzxkknD48E/xADkKCvAK1t1cWs6NFdwPbzoJI5BhlP9wfII8gjkUGM9ZNcXeqC2WcFblJVjSVZZIik6kJPD2gQV24G/wpHPBNR+jW7R692YZsSpMCYYYTHGuZ3kdWYou9Y4y/vKrncAvt5qbt5ZOn7mO0vl+o0p5N9vM6BzA/JGeDgjk4A+7L/Ete3UGsPrV3NpukhI4GI+tvFUe8DI2hhjePxAc5fnBCgkh49UX513U4bfTAq/s9t0moLk7PPtjIIDLnJAz7yOMKCW2WFCqqCxYgAFjgE4Hk4AGT54AFRvTPTMGn2yW1uu1F5JPLMx8u5+WP+AMAYqVoFRXVOgi+tJrUyPF3lK70OCP1/mU+CvyMipWlBjvSHWh0QSaVqUaobZHlgkTCrMoDPtycDcxBAY4yfacEc/fSeupcxQC3iniEzu6lHWb3QRI4tpdpiMSrti2g+50jxuG5qv3W3RMGqWxgmGGGTHIAC0bfcfcHjK/P+xGZ9MdRRaN9Vper28ce9D+/SPK3Ee0oFfAy3GVB/UHDZLBbNe1G0t7VLm8V5UYdyKCZFi5A3EvGcRGYkuwBCsckAZUkV7o3QptW1T9uMhtIFOIVT2vNtyu6Qj8QI4J+fwjgZr00zouTW7mDUL2JILGJdttahQrmMY2mQgDCN5xnxgAYOTrcUQVQqgKqgAADAAHAAHwKD7pSlBnnqL0rP9Tb6tbKbmSx5NrJllZfJaAfwSjzwDnCkcrhoPq71BttR0I3KoH7M9uZ7dm5GJQSjHGdrAMA+OeeMgga/WWeofp28cx1XTY1ace6e2ZBIk4zknZ/E3yV8twRhh7gyLqnqIyJIDnukopJEeHH/wAjfLGwXcwdiHzuwSx84UjV9c62SHS7HTYIlury8tYEWEqHCh4V90g8fmAftk4A5hNS65066t7f6HTYX1GYlEh7CkRM2AWb2hZR8jPHycYIq++nnp2LENc3Ld+/uMtLKTu27uSiE/1Pz+mBQe3pd0Q+l2XaklZ5JDvddxKIcfhjH9z8mlXGlApSmaCF/wBHWn1v7Q7C/U7du/n9N2PG7HG7GccZqapmmaBSlKBSlKDi1jRoruB7edBJHIMMp/uD5BHkEciufpnpmDT7ZLa3XaicknlmY+Xc4GWP+AMAYqVzTNApTNKBSlKBUZrXTVtedr6mFJew4kTcM4I/uDxlTwcDI4qTpQKUpQKUpQKUpQRmn9NW0E89xFCiS3JzI4HLY/tnyceTyeak6UoFKUoK36hXEsdhJJC8kfbZGleIAusQcGQx5BG4JuPj4pNpECQG4N3ddpUMu8XUzDYF37gQx3DHPGasMsQZSrAMrAggjIIPGCPkVnEdjaxF9M1GUJFYsLq0kaVof3TlogrPv5MZLR+4+4FeDzQZlf8Aq9cpcECKZYshgklxdiTYcMMt3doJHOdpHI8/O36NpkN1bxXCXF4FmRZAPq5SRuGcHDYyOQfzBrHLmZnv+4ZtQf8AdP23kDLIYVSUl1kaHt9huGOYicZx9mvbWtpJF9PY3b3M2slYp52m7r9qFdzluNsbKjhAu0fjXKnBwFm9Pbx5oJ5O7LNA87/TPLneYgFHJIBI3dzBPOMVaq8rW1WJEjjUKkahFUeAFGAB+QGBXrQKoVxazXOq3NtLf3Vtsjjlt0tyiK0ZJVnYsrlnD8H8PxjI8X2qx11blI4r+Nd0unMZsDy0RGJYx+qe7yOUX9CHHcdGuhQHVNXO9tuRJEQOCctiH2jjGfHIrl03Q47gqIda1STfEs4KyRkbHYqCW7G0EkMNpO72txwaq3XevPdzr2I3eFkmjVk93c3WokSMxcsZdzb1I2kozcN7tvFomoS6bMidiVLbvSjsO5WXK3G2F1G4tIWjbtrGN3c7DYBC7wF01nRprJ7RotSv5ZJrmKIRyvE6upbMgIEQ8RiRs5Hj74q/1UOnYPrbyTUmctFFvt7RfaV25CyTqQPd3GXAIONo8nI22+gV8ThirBCA2DgkFgDjgkAgkflkfqK+6UGd9I9Kpd2268mu3u4XaG4xdTph4zjhVcAArsYcDIIPzUHovSW+4sIWlvHUrei4f6mZd/08kcSOAJMpy2MD5PyBmrlfobHUkuQcW+o4gmHgLMv/AA5SfA3jMR8c7PJIAidTijivxtmjZrgXCYDjc7SXFtmAKFc4UA7mADBXJGNuQEMmj2zQPM091HHMzSo5urodm2A2rMwMnuaUqxQMMkuMKQjCvboSG5GtTiPvxWawo7QzyvK4357e8OS0Tthn2g8DgnPFdWtRG2j+ta2RpoxuiiyRDHMT2VWKMKJLiUkIu7aOBHsKirf0Xokttbf/ACHD3M7GadxjBkbA4wAMABVHHhRQT1KUoKp6h5EVuWkkjtxcILlkdoz22DJlmUgqocxknIwAa49T6LtIDDn60iaRYsi9uRt3A4JzLyMjHH3q3alpyXEMkEq7o5VKMPuGGDz5B/Mcise9QbyRdDurC4k7k9hLboXwQZI2OY5TyeSAQec5U/cEhz6JrVnPqrac8F3EokliWX9o3bbjGWA9vAG7H83FXWx6WsnskvXN7FG0QnO69uSVQp3MnbIc+3njNZbP1pAdOmtS+9IvdFESg9hgWFVZRlGYF1l3RkHdFIxVeN2g6XqCahZ6TpyZZJIIprnIx+5t8R7T9+5Iu354DeMg0Fp9O+7+zoDM8j7wWjMhDP2mJMYkI4Z9m3JpVlpQKp/qT0/34IrlLZbmawkE6RMM9wcB48YJORggD5VeD+E3ClBwafrUM1sl2rqIXj7u4kABcbiWOcLjnOfGD9qrPQOlwyS3OqRoqi8ZlhIGMxK5Jc8ZzK+6Q5P8nAINc110TdZls45Ihp91N3XGZBJHGcM9vGM4CyN4KldoL8cjF8ijCgKoACjAAGAAOMAfAoPqlKUClKUGXwdD2q6n9M6yQtGDc2U0TGM9vIEttu53bCScZLBZTjaAK6euOjbZrlXQE398/aicnPZXb+8mVBjOxdxDNyGZMMvtxaer9De4iR7chbq1YSwMSVG4eY3I5MbjKkfPH2rn6a0Sb6me+vEjW4mCwoiOZBHEnu2hioJLMWY/HC8DByE7punJbwxwRLtjiUIo84CjA58k/meTXTSlApSlBHdQ6DFe20ttMCY5Rg44I+QynBwQefFZr0T6crJLO085cpKyXUJX8UylXEyzbt4V/ZJt/wC4g/Ya3VT1zpm4W9GoWDxLM8fYmjl3duRc5WQlfcGQ/wC44BHJIQOmaGLnWZSQjxWMrTue3gG4kUKiKzAsSkYVmw5Unt4VcCtKqF6R6dFjarFu3yMTJNIeTJK/udycfJzj8sVNUClKUCqH6n9OI6peshdIV7d0g8yWxYOwGFLbo2AkGCvh+eeL5XzLEGUqwBDDBBGQQeMEfIoM41L0u0WK1a6eImCKMyBhPKQVwX9h34bdnjnnIqwenehm3s1d4+3JOFcoQcxoFCxwnIBPbTapyASd5IySTG2vRN0O1aST27afBL3FTZIZWRGLpDIxYqyqdo8ZIUZ4JFXugUpSg//Z"/>
          <p:cNvSpPr>
            <a:spLocks noChangeAspect="1" noChangeArrowheads="1"/>
          </p:cNvSpPr>
          <p:nvPr/>
        </p:nvSpPr>
        <p:spPr bwMode="auto">
          <a:xfrm>
            <a:off x="63500" y="-592138"/>
            <a:ext cx="1905000" cy="1209676"/>
          </a:xfrm>
          <a:prstGeom prst="rect">
            <a:avLst/>
          </a:prstGeom>
          <a:noFill/>
        </p:spPr>
        <p:txBody>
          <a:bodyPr vert="horz" wrap="square" lIns="91440" tIns="45720" rIns="91440" bIns="45720" numCol="1" anchor="t" anchorCtr="0" compatLnSpc="1">
            <a:prstTxWarp prst="textNoShape">
              <a:avLst/>
            </a:prstTxWarp>
          </a:bodyPr>
          <a:lstStyle/>
          <a:p>
            <a:endParaRPr lang="en-CA" dirty="0"/>
          </a:p>
        </p:txBody>
      </p:sp>
      <p:sp>
        <p:nvSpPr>
          <p:cNvPr id="21510" name="AutoShape 6" descr="data:image/jpeg;base64,/9j/4AAQSkZJRgABAQAAAQABAAD/2wCEAAkGBhQREBIREhITFBQQGBkUGBgYFxgXHhweFhYZFiIYFx4gHycgFx8kJSQVHzshIygpLS44Hh84ODA2NSg3LCsBCQoKBQUFDQUFDSkYEhgpKSkpKSkpKSkpKSkpKSkpKSkpKSkpKSkpKSkpKSkpKSkpKSkpKSkpKSkpKSkpKSkpKf/AABEIAH8AyAMBIgACEQEDEQH/xAAcAAEAAwEBAQEBAAAAAAAAAAAABQYHBAMCCAH/xAA5EAACAQMDAwMCAwcCBgMAAAABAgMABBEFEiEGEzEHIkEUUTJhcRUjQlKhsdEWkTNDVWKB0ySio//EABQBAQAAAAAAAAAAAAAAAAAAAAD/xAAUEQEAAAAAAAAAAAAAAAAAAAAA/9oADAMBAAIRAxEAPwDcayDqn1FutQvV0zRGGVOZbkYKgKcHacECMfLcljgL/wB1i9b714tGnMbshZkQkHGVdgCp/IjiozQZ7LRdIgCypBcahbtMskgLbpBb93LEDlVLKAvzkAAljkOL/RXUf/V4f/t/6akOjevJ7a7Ok6uQLjP7ifwswY8DOByfAOOfwkBh7sqstT1MXaMmqxsxX6lWe9URkFsbWV2Cqx8mJgCB8CtN9QtRtdU0W5lKKbixWN2XOXgkkVGKE8H5KHIAJQgjK8BqtKq/pjevNpFlJK7SO0fLMck4Zl5PycAcmrRQKrvXHXEGl2xmmO52yIogQGkYfA+wHGWxxkfJANirFLHRY9R6rvVu8zJZIHjRjlfaYwFI+VBZm2+CfOecg0ay6i1KP6xb2O1SclkjYFfafBUBGIU/G45Pn5yWs2XUWmx/WNex3SQEM8agt7R5LAopKj52nI8/GRbuuetnt452hbY9tuMeCrLNtiYOjgjcnaYox+DmPn34Hn0p1jNNJFFKSLqURh4HVVVVhMsU0sZBG9jIrcfHsABALEJ/ofriDVLYTQna64EsRILRsfg/cHnDY5wfkECxViNhbQ2HWHahXtRzx42JkLukj34wOAuRnHgcYrbqBSlR/UHc+kuOySsvak7ZHw2xtp8HwcfB/SgzX1I9SZJZxo+lndczN25JVYDYflEb4Yc5b+HBA5/DXI+idQFjJdSaxdq6SSQpErSt3HWUwoEYzKfewAGV4z4r29Gul4rqwMn08bSJd7JHOdxiMOGXk8Ah2XAxn9Rmr5BIsTwxXHsFrNcSqmTumleRnRYV8zBUk3EgYDFOfa2AzuLWdS0G6DzzTXtvthFyCXcRPKpbYrMSA68kEHDArnG4Y3HRNbhvIEuLdw8cgyCP6gjyCPBB8Vnc+lpJIVuYJLmaPf2rBWDoveBUXF5LyokfDne59oPtUkZPB6BxGOfWINpRYZowI9/cCHdcKQG4DH2qN2BnaKDYaUpQcOt63DZwPcXDhI4xkk/0AHkk+AB5rHbKTUuo7l54bibT7GLKRlS2WP5hXXuN9znC+B+cl6/oudLacv8ATCdhMqh+VPaJORxuCiQDnPJx81OeolwdNj0xrKCHfHcC2iUoSAJonTaNpDcnacA8kDOTQVa19PJ59y23U7zSKpYKsjt+Q3bbliozgZwfPj4qT9OvUWaGf9j6tlLmMhIpXOe59ldvljxtfnd88/ipk2hLp9nNeWK3IW4int2FxtO5Nsasu1URkdcynkkA27DkMDV79dtHhGkGQQxh4WiSNggBVd23YpHhcE+3x+VBqFKiOkJS2n2bMSzNbwkkkkkmJSSSeST5yaUEB6xaNNdaTNFBGZHBR9q8khG3HaP4jj4HJ+KgOkfUWG50qG3jtHupolitntvaRwoRZX3DHZJC5fadmeR4zqtZf1x6XTfVpqekusN2GzIhIVXz5cfGT4ZTw2c8HO4OS66F1GS5DLDaw2yFZzCsjmNyEBNsYWLQrk+0yhB/P5O2vr1L65txo80Dwy2092XRLd1VXG2XLSsASAhIb3Z9xPGea8+31T/Na/8A4/4rt6H9Lpvq31PVnWa7LZjQEMqY8OfjI4CqOFxnk42haPTKxkh0mzjlRo3WPlWGCMszcj4OCODzVopSgVhOo3x0nql7u7Ekdtd7grjJVlZFXJx5CtgkckcHHit2qJ6o6Xg1C2e2uFyjcgjhkYeHQ/DD/IPBxQZj1L0rLcavDIY5BaXCyRi5tnyCtwGYbgsbYPLqS2UYMvK/Pzf9IyrrHdgtysEbMbi6nkYIF74umKgqmMDKDG9MFfBBNfGmdKdQ6crWtpNBJbxse2z7PB54DZKD525IBz+tNT6U6h1FVtbuaCO3kYdxk2eBzyFwXHztyATj9aDzt9X/AGx1Nb3FnGzW+nrteU8KRmQ7ufGSxAHk4Jx5xttRPS/S8Gn2yW1uuEXkk8s7Hy7n5Y/4A4GKlqBX8Nf2lB+Z9N6tl0WyvtLmgxcNKr4cb45EZUjeNsYO1kGQynkE+CBnSOmdenNvFKqBoVa2gglUyQrMveeHaLYA9sopck7sHbGfA4sHqL6dQ6rBg4S4jB7UuPHzsf7of6eR9jUIug+oVUKNXjwoAGWkJ445Jjyf1NBM9QdXNppud0sMMKMWjzZTu0rODIy7hLHGX3bufBGDng4ivQGyuGW/vp0wL90dWwF3lWmZ2UfC5cY+POPFeVh6N3dzdxzavei6ii5CK0hyePbyqhFOATt5OB+o12GEIoVQFVQAABgAAYAAHgD7UH3SlKDMPX/p+S40+OWJXc2shdwpOAhQguV/iwdvPkDd8E1y6/qL9RaXE+msqXEEuZYmcBk3xSRMucYIIZsNgAjPyCBrNZR1B6Pzx3pvNHuUszKGEiHcqgkg+zapG0+dpGAQMfZQp2pekGq3JVWitUDEF2zGDuOQXZhud/P35x+HNT3rV1n9Uw0S0iaaZ3TuEA8MDuEaD5PgkngD/wAle3/RHUX/AFeL/d//AFVYPTP0rj0pO5IVlunyGkAOFH8seRkfmfJ/SgtfTVk0NlawyAB4YYo2AORlI1U4PzyDSpKlApSlApSlApSlApSlApSlApSlApSlApSlApSlApSlApSlApSlApSlArn1DUI4InmmdUjjBZmY4AApqGoR28TzTOqRxgszMcAAVk+oX51fN7d7otJtt8kFuSEe7aFGkJIJGRhWwv5H82Afc3q3dpMl+1q40eRjCrbffwf+OfkAnIA8HBH4vOq6fqEc8STQurxyAMrKcgg1+drnr7WpGNs9tG0TJvMBtl7XY3Yzu+IPjuh8Ac7vmrR0/cy6NGl3Axn0ucI88AYSSWbSosg58sAGXJIUkYyM4YhtNK59P1CO4iSaF1eOQBlZTkEGuigUpVF9Q/UP6QrZWa97ULjCxxgbtm7w7j+oB/U8eQeofqH9IVs7Ne9qFxhY4wN2zd4dx/UA/qePPt0P1w07tYXyiHULce9PAlA/5sXwQRzgfqOPFW0Gxj0YTXl23fvVw93I4OQssbsi27MQH3OvbyM5II4A46L+WPXIormPFvOvZW1mjYPIk5V5JIpNp3dpRs/Eqn8TYweQ1WlUvofrhp3awvlEOoW496eFlA/5sXwQRzgfqOPF0oFKUoFZV1B1ve6lNNb6GUK2IEks5KnuNk7YYs5BBw3PhseQOW+uotYuNdeaw01xHaRhluLvkq7Y4gix+JScbiM5B+2N/wBdM28EC3a2BaNr0W8FuMKrBPp1l7+0DLFBMWJPnauSCSxCxenvqFHqcRRh2ruDiaE5BBB2llB525455U8H4Jt9Yh1B0W0c/wBRpQS2n01Tkh41jEcYYASs3MksnuyT7AFKsdwJq++nHqRFqsH8MdzEB3Ys/wDjemeSh/3GcH4JC5UpSgVD9VdVQadbNc3DYVeFUfidj4RB8k/05J4FOquqoNOtmubhsKOFUY3Ox8Ig+Sf6ck8Cs7FvKJIdd1jCKsirDbMGK20b5xIfky52Hlf1AOO2HRZdc6jZyLd6rCI7G+I2hQS1oTwolGM4YYJzzk/B9h1GCdXVXRgyuAysCCCCMggjgg+c1i9j15eGO5n1SKOXT7iCV4VxCqv7l2qQrO4BysZ/FtZ1yc8116Hrc2hxwSyLJJpN4iSpgmR7VpUEnaJwN6ZOAcD78HIYNgpXPp+oR3ESTQurxyAMrKcgg0oKh6q9JTX9tGYDva2fu/TucRz4wdj4IOeDjkDlvGQwj7HqbS7uzgmnt9j2LC3FuY3kkhkICCEKoyQ+wINwAbG085WtHrPPUT07eZxqOnkR30OGI42zbCGAcH2lgQME8HAB+CoVmLpCZ5EiOn3bWmdysZ40dYmG0RbmQ3C/uycxF0Gcrj5Ng/1FpWnWcktpbDddN2BbiN0eaRBt7RVlydpYqxAIBJHJOD8af63QmyZ5YmF/GwhNoAwd5TkAICCQpIOeCV8EEkbpDonoeQTNqmohWvpuVQAbLdT/AAIORu+7ZPzySSzB6+lXSU1jbSGc7GuX7v06HMcGcnYmSTnkZ5I4XzgsbvSlArEbWBuntYknvVNxbX52resCzxkknD48E/xADkKCvAK1t1cWs6NFdwPbzoJI5BhlP9wfII8gjkUGM9ZNcXeqC2WcFblJVjSVZZIik6kJPD2gQV24G/wpHPBNR+jW7R692YZsSpMCYYYTHGuZ3kdWYou9Y4y/vKrncAvt5qbt5ZOn7mO0vl+o0p5N9vM6BzA/JGeDgjk4A+7L/Ete3UGsPrV3NpukhI4GI+tvFUe8DI2hhjePxAc5fnBCgkh49UX513U4bfTAq/s9t0moLk7PPtjIIDLnJAz7yOMKCW2WFCqqCxYgAFjgE4Hk4AGT54AFRvTPTMGn2yW1uu1F5JPLMx8u5+WP+AMAYqVoFRXVOgi+tJrUyPF3lK70OCP1/mU+CvyMipWlBjvSHWh0QSaVqUaobZHlgkTCrMoDPtycDcxBAY4yfacEc/fSeupcxQC3iniEzu6lHWb3QRI4tpdpiMSrti2g+50jxuG5qv3W3RMGqWxgmGGGTHIAC0bfcfcHjK/P+xGZ9MdRRaN9Vper28ce9D+/SPK3Ee0oFfAy3GVB/UHDZLBbNe1G0t7VLm8V5UYdyKCZFi5A3EvGcRGYkuwBCsckAZUkV7o3QptW1T9uMhtIFOIVT2vNtyu6Qj8QI4J+fwjgZr00zouTW7mDUL2JILGJdttahQrmMY2mQgDCN5xnxgAYOTrcUQVQqgKqgAADAAHAAHwKD7pSlBnnqL0rP9Tb6tbKbmSx5NrJllZfJaAfwSjzwDnCkcrhoPq71BttR0I3KoH7M9uZ7dm5GJQSjHGdrAMA+OeeMgga/WWeofp28cx1XTY1ace6e2ZBIk4zknZ/E3yV8twRhh7gyLqnqIyJIDnukopJEeHH/wAjfLGwXcwdiHzuwSx84UjV9c62SHS7HTYIlury8tYEWEqHCh4V90g8fmAftk4A5hNS65066t7f6HTYX1GYlEh7CkRM2AWb2hZR8jPHycYIq++nnp2LENc3Ld+/uMtLKTu27uSiE/1Pz+mBQe3pd0Q+l2XaklZ5JDvddxKIcfhjH9z8mlXGlApSmaCF/wBHWn1v7Q7C/U7du/n9N2PG7HG7GccZqapmmaBSlKBSlKDi1jRoruB7edBJHIMMp/uD5BHkEciufpnpmDT7ZLa3XaicknlmY+Xc4GWP+AMAYqVzTNApTNKBSlKBUZrXTVtedr6mFJew4kTcM4I/uDxlTwcDI4qTpQKUpQKUpQKUpQRmn9NW0E89xFCiS3JzI4HLY/tnyceTyeak6UoFKUoK36hXEsdhJJC8kfbZGleIAusQcGQx5BG4JuPj4pNpECQG4N3ddpUMu8XUzDYF37gQx3DHPGasMsQZSrAMrAggjIIPGCPkVnEdjaxF9M1GUJFYsLq0kaVof3TlogrPv5MZLR+4+4FeDzQZlf8Aq9cpcECKZYshgklxdiTYcMMt3doJHOdpHI8/O36NpkN1bxXCXF4FmRZAPq5SRuGcHDYyOQfzBrHLmZnv+4ZtQf8AdP23kDLIYVSUl1kaHt9huGOYicZx9mvbWtpJF9PY3b3M2slYp52m7r9qFdzluNsbKjhAu0fjXKnBwFm9Pbx5oJ5O7LNA87/TPLneYgFHJIBI3dzBPOMVaq8rW1WJEjjUKkahFUeAFGAB+QGBXrQKoVxazXOq3NtLf3Vtsjjlt0tyiK0ZJVnYsrlnD8H8PxjI8X2qx11blI4r+Nd0unMZsDy0RGJYx+qe7yOUX9CHHcdGuhQHVNXO9tuRJEQOCctiH2jjGfHIrl03Q47gqIda1STfEs4KyRkbHYqCW7G0EkMNpO72txwaq3XevPdzr2I3eFkmjVk93c3WokSMxcsZdzb1I2kozcN7tvFomoS6bMidiVLbvSjsO5WXK3G2F1G4tIWjbtrGN3c7DYBC7wF01nRprJ7RotSv5ZJrmKIRyvE6upbMgIEQ8RiRs5Hj74q/1UOnYPrbyTUmctFFvt7RfaV25CyTqQPd3GXAIONo8nI22+gV8ThirBCA2DgkFgDjgkAgkflkfqK+6UGd9I9Kpd2268mu3u4XaG4xdTph4zjhVcAArsYcDIIPzUHovSW+4sIWlvHUrei4f6mZd/08kcSOAJMpy2MD5PyBmrlfobHUkuQcW+o4gmHgLMv/AA5SfA3jMR8c7PJIAidTijivxtmjZrgXCYDjc7SXFtmAKFc4UA7mADBXJGNuQEMmj2zQPM091HHMzSo5urodm2A2rMwMnuaUqxQMMkuMKQjCvboSG5GtTiPvxWawo7QzyvK4357e8OS0Tthn2g8DgnPFdWtRG2j+ta2RpoxuiiyRDHMT2VWKMKJLiUkIu7aOBHsKirf0Xokttbf/ACHD3M7GadxjBkbA4wAMABVHHhRQT1KUoKp6h5EVuWkkjtxcILlkdoz22DJlmUgqocxknIwAa49T6LtIDDn60iaRYsi9uRt3A4JzLyMjHH3q3alpyXEMkEq7o5VKMPuGGDz5B/Mcise9QbyRdDurC4k7k9hLboXwQZI2OY5TyeSAQec5U/cEhz6JrVnPqrac8F3EokliWX9o3bbjGWA9vAG7H83FXWx6WsnskvXN7FG0QnO69uSVQp3MnbIc+3njNZbP1pAdOmtS+9IvdFESg9hgWFVZRlGYF1l3RkHdFIxVeN2g6XqCahZ6TpyZZJIIprnIx+5t8R7T9+5Iu354DeMg0Fp9O+7+zoDM8j7wWjMhDP2mJMYkI4Z9m3JpVlpQKp/qT0/34IrlLZbmawkE6RMM9wcB48YJORggD5VeD+E3ClBwafrUM1sl2rqIXj7u4kABcbiWOcLjnOfGD9qrPQOlwyS3OqRoqi8ZlhIGMxK5Jc8ZzK+6Q5P8nAINc110TdZls45Ihp91N3XGZBJHGcM9vGM4CyN4KldoL8cjF8ijCgKoACjAAGAAOMAfAoPqlKUClKUGXwdD2q6n9M6yQtGDc2U0TGM9vIEttu53bCScZLBZTjaAK6euOjbZrlXQE398/aicnPZXb+8mVBjOxdxDNyGZMMvtxaer9De4iR7chbq1YSwMSVG4eY3I5MbjKkfPH2rn6a0Sb6me+vEjW4mCwoiOZBHEnu2hioJLMWY/HC8DByE7punJbwxwRLtjiUIo84CjA58k/meTXTSlApSlBHdQ6DFe20ttMCY5Rg44I+QynBwQefFZr0T6crJLO085cpKyXUJX8UylXEyzbt4V/ZJt/wC4g/Ya3VT1zpm4W9GoWDxLM8fYmjl3duRc5WQlfcGQ/wC44BHJIQOmaGLnWZSQjxWMrTue3gG4kUKiKzAsSkYVmw5Unt4VcCtKqF6R6dFjarFu3yMTJNIeTJK/udycfJzj8sVNUClKUCqH6n9OI6peshdIV7d0g8yWxYOwGFLbo2AkGCvh+eeL5XzLEGUqwBDDBBGQQeMEfIoM41L0u0WK1a6eImCKMyBhPKQVwX9h34bdnjnnIqwenehm3s1d4+3JOFcoQcxoFCxwnIBPbTapyASd5IySTG2vRN0O1aST27afBL3FTZIZWRGLpDIxYqyqdo8ZIUZ4JFXugUpSg//Z"/>
          <p:cNvSpPr>
            <a:spLocks noChangeAspect="1" noChangeArrowheads="1"/>
          </p:cNvSpPr>
          <p:nvPr/>
        </p:nvSpPr>
        <p:spPr bwMode="auto">
          <a:xfrm>
            <a:off x="63500" y="-592138"/>
            <a:ext cx="1905000" cy="1209676"/>
          </a:xfrm>
          <a:prstGeom prst="rect">
            <a:avLst/>
          </a:prstGeom>
          <a:noFill/>
        </p:spPr>
        <p:txBody>
          <a:bodyPr vert="horz" wrap="square" lIns="91440" tIns="45720" rIns="91440" bIns="45720" numCol="1" anchor="t" anchorCtr="0" compatLnSpc="1">
            <a:prstTxWarp prst="textNoShape">
              <a:avLst/>
            </a:prstTxWarp>
          </a:bodyPr>
          <a:lstStyle/>
          <a:p>
            <a:endParaRPr lang="en-CA" dirty="0"/>
          </a:p>
        </p:txBody>
      </p:sp>
      <p:pic>
        <p:nvPicPr>
          <p:cNvPr id="21512" name="Picture 8" descr="http://t2.gstatic.com/images?q=tbn:ANd9GcST9qX3R9U8GMC7IgYLuXMB5etwgq6PzAhihUH5Vn4oMahEFFBD6w"/>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1752600"/>
            <a:ext cx="4495800" cy="3200402"/>
          </a:xfrm>
          <a:prstGeom prst="rect">
            <a:avLst/>
          </a:prstGeom>
          <a:noFill/>
        </p:spPr>
      </p:pic>
      <p:pic>
        <p:nvPicPr>
          <p:cNvPr id="21514" name="Picture 10" descr="http://t3.gstatic.com/images?q=tbn:ANd9GcTSqJox9A8gKAGANxPKh7b7t9sMHfzI11dNPZexfF1CwwcNB5Kreg"/>
          <p:cNvPicPr>
            <a:picLocks noChangeAspect="1" noChangeArrowheads="1"/>
          </p:cNvPicPr>
          <p:nvPr/>
        </p:nvPicPr>
        <p:blipFill>
          <a:blip r:embed="rId3" cstate="print"/>
          <a:srcRect/>
          <a:stretch>
            <a:fillRect/>
          </a:stretch>
        </p:blipFill>
        <p:spPr bwMode="auto">
          <a:xfrm>
            <a:off x="5181600" y="1371600"/>
            <a:ext cx="3962400" cy="2636799"/>
          </a:xfrm>
          <a:prstGeom prst="rect">
            <a:avLst/>
          </a:prstGeom>
          <a:ln>
            <a:noFill/>
          </a:ln>
          <a:effectLst>
            <a:softEdge rad="112500"/>
          </a:effectLst>
        </p:spPr>
      </p:pic>
      <p:pic>
        <p:nvPicPr>
          <p:cNvPr id="21516" name="Picture 12" descr="http://t1.gstatic.com/images?q=tbn:ANd9GcRflk1aF_hI47OUM6pF_GHBW9HrrfgXIDi0F7ai7jCQQpoM__0B"/>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76600" y="3962401"/>
            <a:ext cx="5867400" cy="2895600"/>
          </a:xfrm>
          <a:prstGeom prst="rect">
            <a:avLst/>
          </a:prstGeom>
          <a:noFill/>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a:bodyPr>
          <a:lstStyle/>
          <a:p>
            <a:pPr eaLnBrk="1" hangingPunct="1"/>
            <a:r>
              <a:rPr lang="en-US" sz="4000" dirty="0" smtClean="0"/>
              <a:t>Close to Home…</a:t>
            </a:r>
          </a:p>
        </p:txBody>
      </p:sp>
      <p:sp>
        <p:nvSpPr>
          <p:cNvPr id="84995" name="Rectangle 3"/>
          <p:cNvSpPr>
            <a:spLocks noGrp="1" noChangeArrowheads="1"/>
          </p:cNvSpPr>
          <p:nvPr>
            <p:ph type="body" idx="1"/>
          </p:nvPr>
        </p:nvSpPr>
        <p:spPr>
          <a:xfrm>
            <a:off x="1066800" y="1600200"/>
            <a:ext cx="8229600" cy="1066800"/>
          </a:xfrm>
        </p:spPr>
        <p:txBody>
          <a:bodyPr/>
          <a:lstStyle/>
          <a:p>
            <a:pPr eaLnBrk="1" hangingPunct="1">
              <a:lnSpc>
                <a:spcPct val="90000"/>
              </a:lnSpc>
            </a:pPr>
            <a:r>
              <a:rPr lang="en-US" dirty="0" smtClean="0"/>
              <a:t>Lynnview Ridge – lead contamination</a:t>
            </a:r>
          </a:p>
          <a:p>
            <a:pPr eaLnBrk="1" hangingPunct="1">
              <a:lnSpc>
                <a:spcPct val="90000"/>
              </a:lnSpc>
              <a:buNone/>
            </a:pPr>
            <a:endParaRPr lang="en-US" dirty="0" smtClean="0"/>
          </a:p>
        </p:txBody>
      </p:sp>
      <p:pic>
        <p:nvPicPr>
          <p:cNvPr id="84996" name="Picture 4" descr="ab-lynnridge"/>
          <p:cNvPicPr>
            <a:picLocks noChangeAspect="1" noChangeArrowheads="1"/>
          </p:cNvPicPr>
          <p:nvPr/>
        </p:nvPicPr>
        <p:blipFill>
          <a:blip r:embed="rId2" cstate="print"/>
          <a:srcRect/>
          <a:stretch>
            <a:fillRect/>
          </a:stretch>
        </p:blipFill>
        <p:spPr bwMode="auto">
          <a:xfrm>
            <a:off x="1447800" y="2952013"/>
            <a:ext cx="5362575" cy="37297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normAutofit fontScale="90000"/>
          </a:bodyPr>
          <a:lstStyle/>
          <a:p>
            <a:r>
              <a:rPr lang="en-US" b="1" dirty="0" smtClean="0"/>
              <a:t>The Exxon Valdez Disaster: 20 Years Later </a:t>
            </a:r>
            <a:endParaRPr lang="en-CA" dirty="0" smtClean="0"/>
          </a:p>
        </p:txBody>
      </p:sp>
      <p:sp>
        <p:nvSpPr>
          <p:cNvPr id="88067" name="Content Placeholder 2"/>
          <p:cNvSpPr>
            <a:spLocks noGrp="1"/>
          </p:cNvSpPr>
          <p:nvPr>
            <p:ph idx="1"/>
          </p:nvPr>
        </p:nvSpPr>
        <p:spPr/>
        <p:txBody>
          <a:bodyPr/>
          <a:lstStyle/>
          <a:p>
            <a:r>
              <a:rPr lang="en-US" dirty="0" smtClean="0">
                <a:hlinkClick r:id="rId2"/>
              </a:rPr>
              <a:t>YouTube 1 </a:t>
            </a:r>
            <a:r>
              <a:rPr lang="en-US" sz="2000" dirty="0" smtClean="0"/>
              <a:t>(2:22)</a:t>
            </a:r>
          </a:p>
          <a:p>
            <a:r>
              <a:rPr lang="en-US" dirty="0" smtClean="0">
                <a:hlinkClick r:id="rId3"/>
              </a:rPr>
              <a:t>YouTube 2 </a:t>
            </a:r>
            <a:r>
              <a:rPr lang="en-US" sz="2000" dirty="0" smtClean="0"/>
              <a:t>(9:52)</a:t>
            </a:r>
            <a:endParaRPr lang="en-CA" sz="2000" dirty="0" smtClean="0"/>
          </a:p>
        </p:txBody>
      </p:sp>
      <p:pic>
        <p:nvPicPr>
          <p:cNvPr id="88068" name="Picture 2" descr="http://acrossthestreetnet.files.wordpress.com/2009/12/joseph-hazelwood.jpg"/>
          <p:cNvPicPr>
            <a:picLocks noChangeAspect="1" noChangeArrowheads="1"/>
          </p:cNvPicPr>
          <p:nvPr/>
        </p:nvPicPr>
        <p:blipFill>
          <a:blip r:embed="rId4" cstate="print"/>
          <a:srcRect/>
          <a:stretch>
            <a:fillRect/>
          </a:stretch>
        </p:blipFill>
        <p:spPr bwMode="auto">
          <a:xfrm>
            <a:off x="1524000" y="2895600"/>
            <a:ext cx="3006725" cy="3962400"/>
          </a:xfrm>
          <a:prstGeom prst="rect">
            <a:avLst/>
          </a:prstGeom>
          <a:noFill/>
          <a:ln w="9525">
            <a:noFill/>
            <a:miter lim="800000"/>
            <a:headEnd/>
            <a:tailEnd/>
          </a:ln>
        </p:spPr>
      </p:pic>
      <p:pic>
        <p:nvPicPr>
          <p:cNvPr id="88069" name="Picture 4" descr="http://seattletimes.nwsource.com/ABPub/2009/03/31/2008957361.gif"/>
          <p:cNvPicPr>
            <a:picLocks noChangeAspect="1" noChangeArrowheads="1"/>
          </p:cNvPicPr>
          <p:nvPr/>
        </p:nvPicPr>
        <p:blipFill>
          <a:blip r:embed="rId5" cstate="print"/>
          <a:srcRect/>
          <a:stretch>
            <a:fillRect/>
          </a:stretch>
        </p:blipFill>
        <p:spPr bwMode="auto">
          <a:xfrm>
            <a:off x="5181600" y="1589088"/>
            <a:ext cx="3505200" cy="5268912"/>
          </a:xfrm>
          <a:prstGeom prst="rect">
            <a:avLst/>
          </a:prstGeom>
          <a:noFill/>
          <a:ln w="9525">
            <a:noFill/>
            <a:miter lim="800000"/>
            <a:headEnd/>
            <a:tailEnd/>
          </a:ln>
        </p:spPr>
      </p:pic>
      <p:sp>
        <p:nvSpPr>
          <p:cNvPr id="6" name="Rectangle 5"/>
          <p:cNvSpPr/>
          <p:nvPr/>
        </p:nvSpPr>
        <p:spPr>
          <a:xfrm>
            <a:off x="0" y="2590800"/>
            <a:ext cx="9144000" cy="369332"/>
          </a:xfrm>
          <a:prstGeom prst="rect">
            <a:avLst/>
          </a:prstGeom>
        </p:spPr>
        <p:txBody>
          <a:bodyPr wrap="square">
            <a:spAutoFit/>
          </a:bodyPr>
          <a:lstStyle/>
          <a:p>
            <a:r>
              <a:rPr lang="en-CA" dirty="0" smtClean="0">
                <a:hlinkClick r:id="rId2"/>
              </a:rPr>
              <a:t>http://www.youtube.com/watch?v=MbjC9SMKClE</a:t>
            </a:r>
            <a:r>
              <a:rPr lang="en-CA" dirty="0" smtClean="0"/>
              <a:t> </a:t>
            </a:r>
            <a:endParaRPr lang="en-CA" dirty="0"/>
          </a:p>
        </p:txBody>
      </p:sp>
      <p:sp>
        <p:nvSpPr>
          <p:cNvPr id="7" name="Rectangle 6"/>
          <p:cNvSpPr/>
          <p:nvPr/>
        </p:nvSpPr>
        <p:spPr>
          <a:xfrm>
            <a:off x="0" y="3048000"/>
            <a:ext cx="8839200" cy="369332"/>
          </a:xfrm>
          <a:prstGeom prst="rect">
            <a:avLst/>
          </a:prstGeom>
        </p:spPr>
        <p:txBody>
          <a:bodyPr wrap="square">
            <a:spAutoFit/>
          </a:bodyPr>
          <a:lstStyle/>
          <a:p>
            <a:r>
              <a:rPr lang="en-CA" dirty="0" smtClean="0">
                <a:hlinkClick r:id="rId3"/>
              </a:rPr>
              <a:t>http://www.youtube.com/watch?v=YkzB1ZYcTwM&amp;NR=1</a:t>
            </a:r>
            <a:r>
              <a:rPr lang="en-CA" dirty="0" smtClean="0"/>
              <a:t> </a:t>
            </a:r>
            <a:endParaRPr lang="en-CA"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dirty="0" smtClean="0"/>
              <a:t>Alberta Spills: Wabamun Lake</a:t>
            </a:r>
          </a:p>
        </p:txBody>
      </p:sp>
      <p:pic>
        <p:nvPicPr>
          <p:cNvPr id="90115" name="Picture 4" descr="wabamun lake"/>
          <p:cNvPicPr>
            <a:picLocks noGrp="1" noChangeAspect="1" noChangeArrowheads="1"/>
          </p:cNvPicPr>
          <p:nvPr>
            <p:ph type="body" idx="1"/>
          </p:nvPr>
        </p:nvPicPr>
        <p:blipFill>
          <a:blip r:embed="rId2" cstate="print"/>
          <a:srcRect/>
          <a:stretch>
            <a:fillRect/>
          </a:stretch>
        </p:blipFill>
        <p:spPr>
          <a:xfrm>
            <a:off x="762000" y="1524000"/>
            <a:ext cx="7239000" cy="4932363"/>
          </a:xfrm>
          <a:noFill/>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274638"/>
            <a:ext cx="8229600" cy="944562"/>
          </a:xfrm>
        </p:spPr>
        <p:txBody>
          <a:bodyPr/>
          <a:lstStyle/>
          <a:p>
            <a:pPr eaLnBrk="1" hangingPunct="1"/>
            <a:r>
              <a:rPr lang="en-US" sz="4000" dirty="0" smtClean="0"/>
              <a:t>Alberta Spills: Wabamun Lake</a:t>
            </a:r>
          </a:p>
        </p:txBody>
      </p:sp>
      <p:sp>
        <p:nvSpPr>
          <p:cNvPr id="91139" name="Rectangle 3"/>
          <p:cNvSpPr>
            <a:spLocks noGrp="1" noChangeArrowheads="1"/>
          </p:cNvSpPr>
          <p:nvPr>
            <p:ph type="body" idx="1"/>
          </p:nvPr>
        </p:nvSpPr>
        <p:spPr>
          <a:xfrm>
            <a:off x="457200" y="1447800"/>
            <a:ext cx="8229600" cy="2438400"/>
          </a:xfrm>
        </p:spPr>
        <p:txBody>
          <a:bodyPr/>
          <a:lstStyle/>
          <a:p>
            <a:pPr eaLnBrk="1" hangingPunct="1"/>
            <a:r>
              <a:rPr lang="en-US" dirty="0" smtClean="0"/>
              <a:t>Lake Wabamun, one of the best-known lakes of Alberta, lies 60 km west of Edmonton. It is a large shallow lake that is 19.2 km long and 6.6 km wide.</a:t>
            </a:r>
          </a:p>
        </p:txBody>
      </p:sp>
      <p:pic>
        <p:nvPicPr>
          <p:cNvPr id="91140" name="Picture 4"/>
          <p:cNvPicPr>
            <a:picLocks noChangeAspect="1" noChangeArrowheads="1"/>
          </p:cNvPicPr>
          <p:nvPr/>
        </p:nvPicPr>
        <p:blipFill>
          <a:blip r:embed="rId2" cstate="print"/>
          <a:srcRect/>
          <a:stretch>
            <a:fillRect/>
          </a:stretch>
        </p:blipFill>
        <p:spPr bwMode="auto">
          <a:xfrm>
            <a:off x="304800" y="3651250"/>
            <a:ext cx="4730750" cy="3221038"/>
          </a:xfrm>
          <a:prstGeom prst="rect">
            <a:avLst/>
          </a:prstGeom>
          <a:noFill/>
          <a:ln w="9525">
            <a:noFill/>
            <a:miter lim="800000"/>
            <a:headEnd/>
            <a:tailEnd/>
          </a:ln>
          <a:effectLst/>
        </p:spPr>
      </p:pic>
      <p:pic>
        <p:nvPicPr>
          <p:cNvPr id="91141" name="Picture 5"/>
          <p:cNvPicPr>
            <a:picLocks noChangeAspect="1" noChangeArrowheads="1"/>
          </p:cNvPicPr>
          <p:nvPr/>
        </p:nvPicPr>
        <p:blipFill>
          <a:blip r:embed="rId3" cstate="print"/>
          <a:srcRect/>
          <a:stretch>
            <a:fillRect/>
          </a:stretch>
        </p:blipFill>
        <p:spPr bwMode="auto">
          <a:xfrm>
            <a:off x="5035550" y="3651250"/>
            <a:ext cx="3944938" cy="3206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dirty="0" smtClean="0"/>
              <a:t>Alberta Spills: Wabamun Lake</a:t>
            </a:r>
          </a:p>
        </p:txBody>
      </p:sp>
      <p:sp>
        <p:nvSpPr>
          <p:cNvPr id="92163" name="Rectangle 3"/>
          <p:cNvSpPr>
            <a:spLocks noGrp="1" noChangeArrowheads="1"/>
          </p:cNvSpPr>
          <p:nvPr>
            <p:ph type="body" idx="1"/>
          </p:nvPr>
        </p:nvSpPr>
        <p:spPr/>
        <p:txBody>
          <a:bodyPr/>
          <a:lstStyle/>
          <a:p>
            <a:pPr eaLnBrk="1" hangingPunct="1"/>
            <a:r>
              <a:rPr lang="en-US" dirty="0" smtClean="0"/>
              <a:t>On August 3, 2005, 43 CN railcars went off the tracks beside Lake Wabamun, spilling Bunker C oil and pole treating oil into the lake.</a:t>
            </a:r>
          </a:p>
          <a:p>
            <a:pPr eaLnBrk="1" hangingPunct="1"/>
            <a:r>
              <a:rPr lang="en-US" dirty="0" smtClean="0"/>
              <a:t>Alberta Environment closely monitored CN’s clean-up of the spill site, the lake and the shoreline.</a:t>
            </a:r>
          </a:p>
          <a:p>
            <a:pPr eaLnBrk="1" hangingPunct="1">
              <a:buNone/>
            </a:pPr>
            <a:endParaRPr lang="en-US" dirty="0" smtClean="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dirty="0" smtClean="0"/>
              <a:t>Alberta Spills: Glennifer Lake</a:t>
            </a:r>
          </a:p>
        </p:txBody>
      </p:sp>
      <p:pic>
        <p:nvPicPr>
          <p:cNvPr id="93188" name="Picture 2" descr="http://www.cbc.ca/gfx/images/news/photos/2008/06/16/cgy-glennifer-lake.jpg"/>
          <p:cNvPicPr>
            <a:picLocks noChangeAspect="1" noChangeArrowheads="1"/>
          </p:cNvPicPr>
          <p:nvPr/>
        </p:nvPicPr>
        <p:blipFill>
          <a:blip r:embed="rId2" cstate="print"/>
          <a:srcRect/>
          <a:stretch>
            <a:fillRect/>
          </a:stretch>
        </p:blipFill>
        <p:spPr bwMode="auto">
          <a:xfrm>
            <a:off x="4191000" y="3153172"/>
            <a:ext cx="4953000" cy="3704828"/>
          </a:xfrm>
          <a:prstGeom prst="rect">
            <a:avLst/>
          </a:prstGeom>
          <a:noFill/>
          <a:ln w="9525">
            <a:noFill/>
            <a:miter lim="800000"/>
            <a:headEnd/>
            <a:tailEnd/>
          </a:ln>
        </p:spPr>
      </p:pic>
      <p:pic>
        <p:nvPicPr>
          <p:cNvPr id="93189" name="Picture 6" descr="http://www.cbc.ca/gfx/images/news/photos/2008/06/18/cgy-gleniffer-debris.jpg"/>
          <p:cNvPicPr>
            <a:picLocks noChangeAspect="1" noChangeArrowheads="1"/>
          </p:cNvPicPr>
          <p:nvPr/>
        </p:nvPicPr>
        <p:blipFill>
          <a:blip r:embed="rId3" cstate="print"/>
          <a:srcRect/>
          <a:stretch>
            <a:fillRect/>
          </a:stretch>
        </p:blipFill>
        <p:spPr bwMode="auto">
          <a:xfrm>
            <a:off x="533400" y="1295400"/>
            <a:ext cx="4419600" cy="3266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dirty="0" smtClean="0"/>
              <a:t>Mosquito Control</a:t>
            </a:r>
          </a:p>
        </p:txBody>
      </p:sp>
      <p:pic>
        <p:nvPicPr>
          <p:cNvPr id="94212" name="Picture 2" descr="http://unleashingideas.org/blog/wp-content/uploads/2008/07/mosquito.jpg"/>
          <p:cNvPicPr>
            <a:picLocks noChangeAspect="1" noChangeArrowheads="1"/>
          </p:cNvPicPr>
          <p:nvPr/>
        </p:nvPicPr>
        <p:blipFill>
          <a:blip r:embed="rId2" cstate="print"/>
          <a:srcRect r="29600"/>
          <a:stretch>
            <a:fillRect/>
          </a:stretch>
        </p:blipFill>
        <p:spPr bwMode="auto">
          <a:xfrm>
            <a:off x="5334000" y="2971800"/>
            <a:ext cx="3352800" cy="3638550"/>
          </a:xfrm>
          <a:prstGeom prst="rect">
            <a:avLst/>
          </a:prstGeom>
          <a:ln>
            <a:noFill/>
          </a:ln>
          <a:effectLst>
            <a:softEdge rad="112500"/>
          </a:effectLst>
        </p:spPr>
      </p:pic>
      <p:pic>
        <p:nvPicPr>
          <p:cNvPr id="94213" name="Picture 4" descr="http://www.iconocast.com/00014/H0/News9_0.jpg"/>
          <p:cNvPicPr>
            <a:picLocks noChangeAspect="1" noChangeArrowheads="1"/>
          </p:cNvPicPr>
          <p:nvPr/>
        </p:nvPicPr>
        <p:blipFill>
          <a:blip r:embed="rId3" cstate="print"/>
          <a:srcRect/>
          <a:stretch>
            <a:fillRect/>
          </a:stretch>
        </p:blipFill>
        <p:spPr bwMode="auto">
          <a:xfrm>
            <a:off x="1219200" y="1676400"/>
            <a:ext cx="4076700" cy="361156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499350" cy="1143000"/>
          </a:xfrm>
        </p:spPr>
        <p:txBody>
          <a:bodyPr/>
          <a:lstStyle/>
          <a:p>
            <a:r>
              <a:rPr lang="en-US" dirty="0" smtClean="0"/>
              <a:t>I Want to Suck Your Blood</a:t>
            </a:r>
            <a:endParaRPr lang="en-US" dirty="0"/>
          </a:p>
        </p:txBody>
      </p:sp>
      <p:sp>
        <p:nvSpPr>
          <p:cNvPr id="3" name="Content Placeholder 2"/>
          <p:cNvSpPr>
            <a:spLocks noGrp="1"/>
          </p:cNvSpPr>
          <p:nvPr>
            <p:ph idx="1"/>
          </p:nvPr>
        </p:nvSpPr>
        <p:spPr>
          <a:xfrm>
            <a:off x="822325" y="1371600"/>
            <a:ext cx="7499350" cy="4800600"/>
          </a:xfrm>
        </p:spPr>
        <p:txBody>
          <a:bodyPr/>
          <a:lstStyle/>
          <a:p>
            <a:r>
              <a:rPr lang="en-US" dirty="0" smtClean="0"/>
              <a:t>Every time an insecticide is </a:t>
            </a:r>
          </a:p>
          <a:p>
            <a:pPr>
              <a:buNone/>
            </a:pPr>
            <a:r>
              <a:rPr lang="en-US" dirty="0" smtClean="0"/>
              <a:t>used, it introduces chemicals </a:t>
            </a:r>
          </a:p>
          <a:p>
            <a:pPr>
              <a:buNone/>
            </a:pPr>
            <a:r>
              <a:rPr lang="en-US" dirty="0" smtClean="0"/>
              <a:t>into the local environment.</a:t>
            </a:r>
          </a:p>
          <a:p>
            <a:r>
              <a:rPr lang="en-US" dirty="0" smtClean="0"/>
              <a:t>Though these chemicals are closely regulated, to limit damage to the environment. These insecticides used to kill mosquitoes may kill other species of insects as well</a:t>
            </a:r>
            <a:endParaRPr lang="en-US" dirty="0"/>
          </a:p>
        </p:txBody>
      </p:sp>
      <p:pic>
        <p:nvPicPr>
          <p:cNvPr id="4" name="Picture 3" descr="mosquito.gif"/>
          <p:cNvPicPr>
            <a:picLocks noChangeAspect="1"/>
          </p:cNvPicPr>
          <p:nvPr/>
        </p:nvPicPr>
        <p:blipFill>
          <a:blip r:embed="rId2" cstate="print"/>
          <a:stretch>
            <a:fillRect/>
          </a:stretch>
        </p:blipFill>
        <p:spPr>
          <a:xfrm>
            <a:off x="5943599" y="0"/>
            <a:ext cx="3200401" cy="3744467"/>
          </a:xfrm>
          <a:prstGeom prst="rect">
            <a:avLst/>
          </a:prstGeom>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499350" cy="1143000"/>
          </a:xfrm>
        </p:spPr>
        <p:txBody>
          <a:bodyPr/>
          <a:lstStyle/>
          <a:p>
            <a:r>
              <a:rPr lang="en-US" dirty="0" smtClean="0"/>
              <a:t>So What Are We Doing?</a:t>
            </a:r>
            <a:endParaRPr lang="en-US" dirty="0"/>
          </a:p>
        </p:txBody>
      </p:sp>
      <p:pic>
        <p:nvPicPr>
          <p:cNvPr id="6" name="Picture 5" descr="banner.jpg"/>
          <p:cNvPicPr>
            <a:picLocks noChangeAspect="1"/>
          </p:cNvPicPr>
          <p:nvPr/>
        </p:nvPicPr>
        <p:blipFill>
          <a:blip r:embed="rId2" cstate="print"/>
          <a:stretch>
            <a:fillRect/>
          </a:stretch>
        </p:blipFill>
        <p:spPr>
          <a:xfrm>
            <a:off x="1066800" y="1295400"/>
            <a:ext cx="7924800" cy="1721224"/>
          </a:xfrm>
          <a:prstGeom prst="rect">
            <a:avLst/>
          </a:prstGeom>
        </p:spPr>
      </p:pic>
      <p:sp>
        <p:nvSpPr>
          <p:cNvPr id="7" name="Rectangle 6"/>
          <p:cNvSpPr/>
          <p:nvPr/>
        </p:nvSpPr>
        <p:spPr>
          <a:xfrm>
            <a:off x="1219200" y="3429000"/>
            <a:ext cx="7620000" cy="3108544"/>
          </a:xfrm>
          <a:prstGeom prst="rect">
            <a:avLst/>
          </a:prstGeom>
        </p:spPr>
        <p:txBody>
          <a:bodyPr wrap="square">
            <a:spAutoFit/>
          </a:bodyPr>
          <a:lstStyle/>
          <a:p>
            <a:r>
              <a:rPr lang="en-US" sz="1400" dirty="0" smtClean="0"/>
              <a:t>Monitoring of mosquitoes takes place from May until September.</a:t>
            </a:r>
          </a:p>
          <a:p>
            <a:endParaRPr lang="en-US" sz="1400" dirty="0" smtClean="0"/>
          </a:p>
          <a:p>
            <a:r>
              <a:rPr lang="en-US" sz="1400" dirty="0" smtClean="0"/>
              <a:t>A one-kilometre buffer zone around the City is monitored and larvae are counted using a dipper cup in stagnant water.</a:t>
            </a:r>
          </a:p>
          <a:p>
            <a:endParaRPr lang="en-US" sz="1400" dirty="0" smtClean="0"/>
          </a:p>
          <a:p>
            <a:r>
              <a:rPr lang="en-US" sz="1400" dirty="0" smtClean="0"/>
              <a:t>Areas temporarily subject to higher population due to heavy rains are more likely to be potential problem areas compared to permanent water bodies because permanent areas have established predators.</a:t>
            </a:r>
          </a:p>
          <a:p>
            <a:endParaRPr lang="en-US" sz="1400" dirty="0" smtClean="0"/>
          </a:p>
          <a:p>
            <a:r>
              <a:rPr lang="en-US" sz="1400" dirty="0" smtClean="0"/>
              <a:t>The Parks Department regularly checks these sites and track larvae counts and stages. When larval dip yields 25, spraying of </a:t>
            </a:r>
            <a:r>
              <a:rPr lang="en-US" sz="1400" dirty="0" err="1" smtClean="0"/>
              <a:t>larvicide</a:t>
            </a:r>
            <a:r>
              <a:rPr lang="en-US" sz="1400" dirty="0" smtClean="0"/>
              <a:t> commences. The Parks Department only sprays for larvae not adult mosquitoes. The chemical of choice is a biological control called </a:t>
            </a:r>
            <a:r>
              <a:rPr lang="en-US" sz="1400" dirty="0" err="1" smtClean="0"/>
              <a:t>Vectobac</a:t>
            </a:r>
            <a:r>
              <a:rPr lang="en-US" sz="1400" dirty="0" smtClean="0"/>
              <a:t>. It is a very safe and only harms mosquito larvae. A follow-up evaluation of the area is made within four days</a:t>
            </a:r>
            <a:endParaRPr lang="en-US" sz="1400" dirty="0"/>
          </a:p>
        </p:txBody>
      </p:sp>
      <p:pic>
        <p:nvPicPr>
          <p:cNvPr id="8" name="Picture 7" descr="zARD_L432.jpg"/>
          <p:cNvPicPr>
            <a:picLocks noChangeAspect="1"/>
          </p:cNvPicPr>
          <p:nvPr/>
        </p:nvPicPr>
        <p:blipFill>
          <a:blip r:embed="rId3" cstate="print"/>
          <a:stretch>
            <a:fillRect/>
          </a:stretch>
        </p:blipFill>
        <p:spPr>
          <a:xfrm>
            <a:off x="6019800" y="0"/>
            <a:ext cx="3124200" cy="1397000"/>
          </a:xfrm>
          <a:prstGeom prst="rect">
            <a:avLst/>
          </a:prstGeom>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752600"/>
            <a:ext cx="7772400" cy="5105400"/>
          </a:xfrm>
        </p:spPr>
        <p:txBody>
          <a:bodyPr/>
          <a:lstStyle/>
          <a:p>
            <a:r>
              <a:rPr lang="en-US" sz="1600" b="1" dirty="0" smtClean="0"/>
              <a:t>How we control mosquito populations in Calgary</a:t>
            </a:r>
          </a:p>
          <a:p>
            <a:r>
              <a:rPr lang="en-US" sz="1600" dirty="0" smtClean="0"/>
              <a:t>The City’s mosquito control program aims to improve the quality of life of </a:t>
            </a:r>
            <a:r>
              <a:rPr lang="en-US" sz="1600" dirty="0" err="1" smtClean="0"/>
              <a:t>Calgarians</a:t>
            </a:r>
            <a:r>
              <a:rPr lang="en-US" sz="1600" dirty="0" smtClean="0"/>
              <a:t> by reducing mosquitoes, which are considered both a nuisance and a medical threat, while protecting our natural spaces by using means considered to have the least impact on the environment.</a:t>
            </a:r>
          </a:p>
          <a:p>
            <a:r>
              <a:rPr lang="en-US" sz="1600" dirty="0" smtClean="0"/>
              <a:t>The City carefully monitors the mosquito population in Calgary by monitoring larvae. If it is determined that larvae numbers are above threshold levels, control measures are initiated. "</a:t>
            </a:r>
            <a:r>
              <a:rPr lang="en-US" sz="1600" dirty="0" err="1" smtClean="0"/>
              <a:t>Larvaciding</a:t>
            </a:r>
            <a:r>
              <a:rPr lang="en-US" sz="1600" dirty="0" smtClean="0"/>
              <a:t>" is the method used by The City and is the most efficient and effective means of controlling mosquitoes through non-toxic means. Treatments within the city involve the direct application of a natural, non-toxic </a:t>
            </a:r>
            <a:r>
              <a:rPr lang="en-US" sz="1600" dirty="0" err="1" smtClean="0"/>
              <a:t>larvacide</a:t>
            </a:r>
            <a:r>
              <a:rPr lang="en-US" sz="1600" dirty="0" smtClean="0"/>
              <a:t>. This is a controlled and specific application to pools of standing water where mosquitoes lay their eggs. The application kills the mosquito larvae while having little or no impact on other life forms. In the city, products are applied in a granular form which allows for direct application – eliminating any possibility of drifting to other areas of the environment. Aerial applications via helicopters are used for the buffer zone around the city.</a:t>
            </a:r>
          </a:p>
          <a:p>
            <a:endParaRPr lang="en-US" dirty="0"/>
          </a:p>
        </p:txBody>
      </p:sp>
      <p:pic>
        <p:nvPicPr>
          <p:cNvPr id="4" name="Picture 3" descr="city-of-calgary-logo.gif"/>
          <p:cNvPicPr>
            <a:picLocks noChangeAspect="1"/>
          </p:cNvPicPr>
          <p:nvPr/>
        </p:nvPicPr>
        <p:blipFill>
          <a:blip r:embed="rId2" cstate="print"/>
          <a:stretch>
            <a:fillRect/>
          </a:stretch>
        </p:blipFill>
        <p:spPr>
          <a:xfrm>
            <a:off x="3124200" y="0"/>
            <a:ext cx="4419600" cy="1676400"/>
          </a:xfrm>
          <a:prstGeom prst="rect">
            <a:avLst/>
          </a:prstGeom>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 and Benefits</a:t>
            </a:r>
            <a:endParaRPr lang="en-US" dirty="0"/>
          </a:p>
        </p:txBody>
      </p:sp>
      <p:pic>
        <p:nvPicPr>
          <p:cNvPr id="10242" name="Picture 2" descr="http://t2.gstatic.com/images?q=tbn:ANd9GcQYmrunnUV1S-wkR7eGF6fT0SDEekHVnwMoAf-Kk5bomhmV_4Q0"/>
          <p:cNvPicPr>
            <a:picLocks noChangeAspect="1" noChangeArrowheads="1"/>
          </p:cNvPicPr>
          <p:nvPr/>
        </p:nvPicPr>
        <p:blipFill>
          <a:blip r:embed="rId2" cstate="print"/>
          <a:srcRect/>
          <a:stretch>
            <a:fillRect/>
          </a:stretch>
        </p:blipFill>
        <p:spPr bwMode="auto">
          <a:xfrm>
            <a:off x="990600" y="3633205"/>
            <a:ext cx="4953000" cy="3224795"/>
          </a:xfrm>
          <a:prstGeom prst="rect">
            <a:avLst/>
          </a:prstGeom>
          <a:noFill/>
        </p:spPr>
      </p:pic>
      <p:pic>
        <p:nvPicPr>
          <p:cNvPr id="10244" name="Picture 4" descr="http://t1.gstatic.com/images?q=tbn:ANd9GcS-SX6kJspZCj66qw-xhov-oUoBva2-3tqRTnBHuzwibOfxMmpt"/>
          <p:cNvPicPr>
            <a:picLocks noChangeAspect="1" noChangeArrowheads="1"/>
          </p:cNvPicPr>
          <p:nvPr/>
        </p:nvPicPr>
        <p:blipFill>
          <a:blip r:embed="rId3" cstate="print"/>
          <a:srcRect/>
          <a:stretch>
            <a:fillRect/>
          </a:stretch>
        </p:blipFill>
        <p:spPr bwMode="auto">
          <a:xfrm>
            <a:off x="4648200" y="1219200"/>
            <a:ext cx="4038600" cy="22094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West Nile Virus</a:t>
            </a:r>
            <a:endParaRPr lang="en-CA" dirty="0"/>
          </a:p>
        </p:txBody>
      </p:sp>
      <p:pic>
        <p:nvPicPr>
          <p:cNvPr id="161794" name="Picture 2" descr="http://t0.gstatic.com/images?q=tbn:ANd9GcTjMhmpF0BvLxkL2yfiGRzMa-OqQWangFD_dH6BRQN-KHY_veyt5Q"/>
          <p:cNvPicPr>
            <a:picLocks noChangeAspect="1" noChangeArrowheads="1"/>
          </p:cNvPicPr>
          <p:nvPr/>
        </p:nvPicPr>
        <p:blipFill>
          <a:blip r:embed="rId2" cstate="print"/>
          <a:srcRect/>
          <a:stretch>
            <a:fillRect/>
          </a:stretch>
        </p:blipFill>
        <p:spPr bwMode="auto">
          <a:xfrm>
            <a:off x="1295400" y="1371601"/>
            <a:ext cx="7467600" cy="5486400"/>
          </a:xfrm>
          <a:prstGeom prst="rect">
            <a:avLst/>
          </a:prstGeom>
          <a:noFill/>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Hazardous Household Chemicals</a:t>
            </a:r>
            <a:endParaRPr lang="en-US" dirty="0"/>
          </a:p>
        </p:txBody>
      </p:sp>
      <p:sp>
        <p:nvSpPr>
          <p:cNvPr id="3" name="Content Placeholder 2"/>
          <p:cNvSpPr>
            <a:spLocks noGrp="1"/>
          </p:cNvSpPr>
          <p:nvPr>
            <p:ph idx="1"/>
          </p:nvPr>
        </p:nvSpPr>
        <p:spPr/>
        <p:txBody>
          <a:bodyPr/>
          <a:lstStyle/>
          <a:p>
            <a:r>
              <a:rPr lang="en-US" dirty="0" smtClean="0"/>
              <a:t>Government regulations are designed to protect consumers and reduce the risks associated with transporting, storing, using and disposing hazardous materials.</a:t>
            </a:r>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499350" cy="1143000"/>
          </a:xfrm>
        </p:spPr>
        <p:txBody>
          <a:bodyPr>
            <a:normAutofit fontScale="90000"/>
          </a:bodyPr>
          <a:lstStyle/>
          <a:p>
            <a:r>
              <a:rPr lang="en-US" dirty="0" smtClean="0"/>
              <a:t>How Do We Get Rid Of Chemicals?</a:t>
            </a:r>
            <a:endParaRPr lang="en-US" dirty="0"/>
          </a:p>
        </p:txBody>
      </p:sp>
      <p:sp>
        <p:nvSpPr>
          <p:cNvPr id="3" name="Content Placeholder 2"/>
          <p:cNvSpPr>
            <a:spLocks noGrp="1"/>
          </p:cNvSpPr>
          <p:nvPr>
            <p:ph idx="1"/>
          </p:nvPr>
        </p:nvSpPr>
        <p:spPr>
          <a:xfrm>
            <a:off x="1435100" y="762000"/>
            <a:ext cx="7499350" cy="4800600"/>
          </a:xfrm>
        </p:spPr>
        <p:txBody>
          <a:bodyPr/>
          <a:lstStyle/>
          <a:p>
            <a:endParaRPr lang="en-US" sz="1800" dirty="0" smtClean="0"/>
          </a:p>
          <a:p>
            <a:r>
              <a:rPr lang="en-US" sz="2400" dirty="0" smtClean="0"/>
              <a:t>Never pour hazardous waste down the drain or soil or throw them into the garbage.</a:t>
            </a:r>
          </a:p>
          <a:p>
            <a:pPr>
              <a:buNone/>
            </a:pPr>
            <a:endParaRPr lang="en-US" sz="2400" dirty="0" smtClean="0"/>
          </a:p>
          <a:p>
            <a:r>
              <a:rPr lang="en-US" sz="2400" dirty="0" smtClean="0"/>
              <a:t>Disposing of hazardous household products by pouring them into the soil or putting them in the garbage can contribute to contamination of drinking water, soil and air.</a:t>
            </a:r>
            <a:endParaRPr lang="en-US" sz="2400" dirty="0"/>
          </a:p>
        </p:txBody>
      </p:sp>
      <p:pic>
        <p:nvPicPr>
          <p:cNvPr id="4" name="Picture 3" descr="ag-roundup-schedule.jpg"/>
          <p:cNvPicPr>
            <a:picLocks noChangeAspect="1"/>
          </p:cNvPicPr>
          <p:nvPr/>
        </p:nvPicPr>
        <p:blipFill>
          <a:blip r:embed="rId2" cstate="print"/>
          <a:stretch>
            <a:fillRect/>
          </a:stretch>
        </p:blipFill>
        <p:spPr>
          <a:xfrm>
            <a:off x="2438400" y="3657600"/>
            <a:ext cx="6705600" cy="3200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in a Label</a:t>
            </a:r>
            <a:endParaRPr lang="en-US" dirty="0"/>
          </a:p>
        </p:txBody>
      </p:sp>
      <p:sp>
        <p:nvSpPr>
          <p:cNvPr id="3" name="Content Placeholder 2"/>
          <p:cNvSpPr>
            <a:spLocks noGrp="1"/>
          </p:cNvSpPr>
          <p:nvPr>
            <p:ph idx="1"/>
          </p:nvPr>
        </p:nvSpPr>
        <p:spPr/>
        <p:txBody>
          <a:bodyPr/>
          <a:lstStyle/>
          <a:p>
            <a:r>
              <a:rPr lang="en-US" dirty="0" smtClean="0"/>
              <a:t>If a potentially hazardous chemical is being transported, stored or used it must be labeled to alert workers to the dangers of the product and to provide basic safety precautions</a:t>
            </a:r>
            <a:endParaRPr lang="en-US" dirty="0"/>
          </a:p>
        </p:txBody>
      </p:sp>
      <p:pic>
        <p:nvPicPr>
          <p:cNvPr id="7170" name="Picture 2" descr="http://t2.gstatic.com/images?q=tbn:ANd9GcSGFyPVpwUxu_LaRXLT-lvI6lupv_9KMdd_0RbHA8tHkJqjH0kB"/>
          <p:cNvPicPr>
            <a:picLocks noChangeAspect="1" noChangeArrowheads="1"/>
          </p:cNvPicPr>
          <p:nvPr/>
        </p:nvPicPr>
        <p:blipFill>
          <a:blip r:embed="rId2" cstate="print"/>
          <a:srcRect/>
          <a:stretch>
            <a:fillRect/>
          </a:stretch>
        </p:blipFill>
        <p:spPr bwMode="auto">
          <a:xfrm>
            <a:off x="1600200" y="3947101"/>
            <a:ext cx="6629400" cy="2910900"/>
          </a:xfrm>
          <a:prstGeom prst="rect">
            <a:avLst/>
          </a:prstGeom>
          <a:noFill/>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499350" cy="838200"/>
          </a:xfrm>
        </p:spPr>
        <p:txBody>
          <a:bodyPr/>
          <a:lstStyle/>
          <a:p>
            <a:r>
              <a:rPr lang="en-US" dirty="0" smtClean="0"/>
              <a:t>Labels</a:t>
            </a:r>
            <a:endParaRPr lang="en-US" dirty="0"/>
          </a:p>
        </p:txBody>
      </p:sp>
      <p:sp>
        <p:nvSpPr>
          <p:cNvPr id="3" name="Content Placeholder 2"/>
          <p:cNvSpPr>
            <a:spLocks noGrp="1"/>
          </p:cNvSpPr>
          <p:nvPr>
            <p:ph idx="1"/>
          </p:nvPr>
        </p:nvSpPr>
        <p:spPr>
          <a:xfrm>
            <a:off x="1066800" y="762000"/>
            <a:ext cx="7867650" cy="59436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a:lstStyle/>
          <a:p>
            <a:pPr>
              <a:buNone/>
            </a:pPr>
            <a:r>
              <a:rPr lang="en-US" sz="1400" dirty="0" smtClean="0"/>
              <a:t>Use Limitations:</a:t>
            </a:r>
          </a:p>
          <a:p>
            <a:r>
              <a:rPr lang="en-US" sz="1400" dirty="0" smtClean="0"/>
              <a:t>Use on exterior surfaces only</a:t>
            </a:r>
          </a:p>
          <a:p>
            <a:r>
              <a:rPr lang="en-US" sz="1400" dirty="0" smtClean="0"/>
              <a:t>Use only above ground</a:t>
            </a:r>
          </a:p>
          <a:p>
            <a:r>
              <a:rPr lang="en-US" sz="1400" dirty="0" smtClean="0"/>
              <a:t>Keep away from water systems since product is toxic to fish</a:t>
            </a:r>
          </a:p>
          <a:p>
            <a:pPr>
              <a:buNone/>
            </a:pPr>
            <a:endParaRPr lang="en-US" sz="1400" dirty="0" smtClean="0"/>
          </a:p>
          <a:p>
            <a:pPr>
              <a:buNone/>
            </a:pPr>
            <a:r>
              <a:rPr lang="en-US" sz="1400" dirty="0" smtClean="0"/>
              <a:t>Directions for Use:</a:t>
            </a:r>
          </a:p>
          <a:p>
            <a:r>
              <a:rPr lang="en-US" sz="1400" dirty="0" smtClean="0"/>
              <a:t>Be sure to have a clean dry surface before you apply this product</a:t>
            </a:r>
          </a:p>
          <a:p>
            <a:r>
              <a:rPr lang="en-US" sz="1400" dirty="0" smtClean="0"/>
              <a:t>Use a brush to apply. Do not spray.</a:t>
            </a:r>
          </a:p>
          <a:p>
            <a:r>
              <a:rPr lang="en-US" sz="1400" dirty="0" smtClean="0"/>
              <a:t>Use full strength. Do not dilute</a:t>
            </a:r>
          </a:p>
          <a:p>
            <a:pPr>
              <a:buNone/>
            </a:pPr>
            <a:endParaRPr lang="en-US" sz="1400" dirty="0" smtClean="0"/>
          </a:p>
          <a:p>
            <a:pPr>
              <a:buNone/>
            </a:pPr>
            <a:r>
              <a:rPr lang="en-US" sz="1400" dirty="0" smtClean="0"/>
              <a:t>Precautions:</a:t>
            </a:r>
          </a:p>
          <a:p>
            <a:r>
              <a:rPr lang="en-US" sz="1400" dirty="0" smtClean="0"/>
              <a:t>Avoid breathing vapors</a:t>
            </a:r>
          </a:p>
          <a:p>
            <a:r>
              <a:rPr lang="en-US" sz="1400" dirty="0" smtClean="0"/>
              <a:t>Keep away from open flames or sparks</a:t>
            </a:r>
          </a:p>
          <a:p>
            <a:r>
              <a:rPr lang="en-US" sz="1400" dirty="0" smtClean="0"/>
              <a:t>Avoid skin contact</a:t>
            </a:r>
          </a:p>
          <a:p>
            <a:r>
              <a:rPr lang="en-US" sz="1400" dirty="0" smtClean="0"/>
              <a:t>Wash with soap and water after using this product</a:t>
            </a:r>
          </a:p>
          <a:p>
            <a:endParaRPr lang="en-US" sz="1400" dirty="0" smtClean="0"/>
          </a:p>
          <a:p>
            <a:pPr>
              <a:buNone/>
            </a:pPr>
            <a:r>
              <a:rPr lang="en-US" sz="1400" dirty="0" smtClean="0"/>
              <a:t>First Aid:</a:t>
            </a:r>
          </a:p>
          <a:p>
            <a:r>
              <a:rPr lang="en-US" sz="1400" dirty="0" smtClean="0"/>
              <a:t>If swallowed do not induce vomiting. Call a doctor or poison control center immediately.</a:t>
            </a:r>
          </a:p>
          <a:p>
            <a:r>
              <a:rPr lang="en-US" sz="1400" dirty="0" smtClean="0"/>
              <a:t>If spilled on skin, wash with vegetable oil followed by soap and water</a:t>
            </a:r>
          </a:p>
          <a:p>
            <a:r>
              <a:rPr lang="en-US" sz="1400" dirty="0" smtClean="0"/>
              <a:t>If splashed in eye, flush eyes with water for 15 min.</a:t>
            </a:r>
          </a:p>
          <a:p>
            <a:pPr>
              <a:buNone/>
            </a:pPr>
            <a:endParaRPr lang="en-US"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Product Regulations</a:t>
            </a:r>
            <a:endParaRPr lang="en-US" dirty="0"/>
          </a:p>
        </p:txBody>
      </p:sp>
      <p:sp>
        <p:nvSpPr>
          <p:cNvPr id="3" name="Content Placeholder 2"/>
          <p:cNvSpPr>
            <a:spLocks noGrp="1"/>
          </p:cNvSpPr>
          <p:nvPr>
            <p:ph idx="1"/>
          </p:nvPr>
        </p:nvSpPr>
        <p:spPr>
          <a:xfrm>
            <a:off x="1435100" y="1447800"/>
            <a:ext cx="7499350" cy="5029200"/>
          </a:xfrm>
        </p:spPr>
        <p:txBody>
          <a:bodyPr/>
          <a:lstStyle/>
          <a:p>
            <a:r>
              <a:rPr lang="en-US" dirty="0" smtClean="0"/>
              <a:t>Certain products require government approval before they can be sold.</a:t>
            </a:r>
          </a:p>
          <a:p>
            <a:r>
              <a:rPr lang="en-US" dirty="0" smtClean="0"/>
              <a:t>Companies need to follow a strict testing process and must provide detailed information that includes:</a:t>
            </a:r>
          </a:p>
          <a:p>
            <a:pPr lvl="2"/>
            <a:r>
              <a:rPr lang="en-US" dirty="0" smtClean="0"/>
              <a:t>Intended use, physical, chemical properties and active ingredient(s)</a:t>
            </a:r>
          </a:p>
          <a:p>
            <a:pPr lvl="2"/>
            <a:r>
              <a:rPr lang="en-US" dirty="0" smtClean="0"/>
              <a:t>Instructions for use, safety precautions</a:t>
            </a:r>
          </a:p>
          <a:p>
            <a:pPr lvl="2"/>
            <a:r>
              <a:rPr lang="en-US" dirty="0" smtClean="0"/>
              <a:t>Health effects, environmental effects, toxicity to humans and first aid instructions in case of poisoning.</a:t>
            </a:r>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0"/>
            <a:ext cx="8229600" cy="1143000"/>
          </a:xfrm>
        </p:spPr>
        <p:txBody>
          <a:bodyPr/>
          <a:lstStyle/>
          <a:p>
            <a:pPr eaLnBrk="1" hangingPunct="1"/>
            <a:r>
              <a:rPr lang="en-US" dirty="0" smtClean="0"/>
              <a:t>Your Task</a:t>
            </a:r>
          </a:p>
        </p:txBody>
      </p:sp>
      <p:sp>
        <p:nvSpPr>
          <p:cNvPr id="95235" name="Rectangle 3"/>
          <p:cNvSpPr>
            <a:spLocks noGrp="1" noChangeArrowheads="1"/>
          </p:cNvSpPr>
          <p:nvPr>
            <p:ph type="body" idx="1"/>
          </p:nvPr>
        </p:nvSpPr>
        <p:spPr>
          <a:xfrm>
            <a:off x="457200" y="1219200"/>
            <a:ext cx="8229600" cy="4419600"/>
          </a:xfrm>
        </p:spPr>
        <p:txBody>
          <a:bodyPr/>
          <a:lstStyle/>
          <a:p>
            <a:pPr eaLnBrk="1" hangingPunct="1"/>
            <a:r>
              <a:rPr lang="en-US" sz="2800" dirty="0" smtClean="0"/>
              <a:t>Check and Reflect </a:t>
            </a:r>
            <a:r>
              <a:rPr lang="en-US" sz="2800" dirty="0" err="1" smtClean="0"/>
              <a:t>pg</a:t>
            </a:r>
            <a:r>
              <a:rPr lang="en-US" sz="2800" dirty="0" smtClean="0"/>
              <a:t> 252  questions 2, ,3ab, 4, 6</a:t>
            </a:r>
          </a:p>
          <a:p>
            <a:pPr eaLnBrk="1" hangingPunct="1"/>
            <a:r>
              <a:rPr lang="en-US" dirty="0" smtClean="0"/>
              <a:t>Read </a:t>
            </a:r>
            <a:r>
              <a:rPr lang="en-US" dirty="0" err="1" smtClean="0"/>
              <a:t>pg</a:t>
            </a:r>
            <a:r>
              <a:rPr lang="en-US" dirty="0" smtClean="0"/>
              <a:t> 253 – 258</a:t>
            </a:r>
          </a:p>
          <a:p>
            <a:pPr eaLnBrk="1" hangingPunct="1"/>
            <a:r>
              <a:rPr lang="en-US" dirty="0" smtClean="0"/>
              <a:t>Note: blue boxed sections</a:t>
            </a:r>
          </a:p>
          <a:p>
            <a:pPr eaLnBrk="1" hangingPunct="1"/>
            <a:r>
              <a:rPr lang="en-US" dirty="0" smtClean="0"/>
              <a:t>Check &amp; Reflect p 259  Questions # 3, 7 &amp; 8</a:t>
            </a:r>
          </a:p>
          <a:p>
            <a:pPr eaLnBrk="1" hangingPunct="1"/>
            <a:endParaRPr lang="en-US" sz="1800" dirty="0" smtClean="0"/>
          </a:p>
          <a:p>
            <a:pPr eaLnBrk="1" hangingPunct="1"/>
            <a:endParaRPr lang="en-US" sz="1800" dirty="0" smtClean="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dirty="0" smtClean="0"/>
              <a:t>Section Review</a:t>
            </a:r>
            <a:endParaRPr lang="en-CA" dirty="0" smtClean="0"/>
          </a:p>
        </p:txBody>
      </p:sp>
      <p:sp>
        <p:nvSpPr>
          <p:cNvPr id="97283" name="Content Placeholder 2"/>
          <p:cNvSpPr>
            <a:spLocks noGrp="1"/>
          </p:cNvSpPr>
          <p:nvPr>
            <p:ph idx="1"/>
          </p:nvPr>
        </p:nvSpPr>
        <p:spPr>
          <a:xfrm>
            <a:off x="457200" y="1600200"/>
            <a:ext cx="4267200" cy="2895600"/>
          </a:xfrm>
        </p:spPr>
        <p:txBody>
          <a:bodyPr/>
          <a:lstStyle/>
          <a:p>
            <a:r>
              <a:rPr lang="en-US" dirty="0" smtClean="0"/>
              <a:t>Page 247 Questions1,5</a:t>
            </a:r>
          </a:p>
          <a:p>
            <a:r>
              <a:rPr lang="en-US" dirty="0" smtClean="0"/>
              <a:t>Page 260 Questions 1,2,5</a:t>
            </a:r>
            <a:endParaRPr lang="en-CA" dirty="0" smtClean="0"/>
          </a:p>
        </p:txBody>
      </p:sp>
      <p:pic>
        <p:nvPicPr>
          <p:cNvPr id="97284" name="Picture 2"/>
          <p:cNvPicPr>
            <a:picLocks noChangeAspect="1" noChangeArrowheads="1"/>
          </p:cNvPicPr>
          <p:nvPr/>
        </p:nvPicPr>
        <p:blipFill>
          <a:blip r:embed="rId2" cstate="print"/>
          <a:srcRect/>
          <a:stretch>
            <a:fillRect/>
          </a:stretch>
        </p:blipFill>
        <p:spPr bwMode="auto">
          <a:xfrm>
            <a:off x="4953000" y="1447800"/>
            <a:ext cx="3505200" cy="5270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381000" y="0"/>
            <a:ext cx="8229600" cy="1143000"/>
          </a:xfrm>
        </p:spPr>
        <p:txBody>
          <a:bodyPr/>
          <a:lstStyle/>
          <a:p>
            <a:pPr eaLnBrk="1" hangingPunct="1"/>
            <a:r>
              <a:rPr lang="en-US" dirty="0" smtClean="0"/>
              <a:t>Exam Preparation</a:t>
            </a:r>
          </a:p>
        </p:txBody>
      </p:sp>
      <p:sp>
        <p:nvSpPr>
          <p:cNvPr id="98307" name="Rectangle 3"/>
          <p:cNvSpPr>
            <a:spLocks noGrp="1" noChangeArrowheads="1"/>
          </p:cNvSpPr>
          <p:nvPr>
            <p:ph type="body" idx="1"/>
          </p:nvPr>
        </p:nvSpPr>
        <p:spPr>
          <a:xfrm>
            <a:off x="152400" y="4343400"/>
            <a:ext cx="8991600" cy="2286000"/>
          </a:xfrm>
        </p:spPr>
        <p:txBody>
          <a:bodyPr/>
          <a:lstStyle/>
          <a:p>
            <a:pPr eaLnBrk="1" hangingPunct="1"/>
            <a:r>
              <a:rPr lang="en-US" dirty="0" smtClean="0"/>
              <a:t>Section Review  page 260  </a:t>
            </a:r>
          </a:p>
          <a:p>
            <a:pPr eaLnBrk="1" hangingPunct="1"/>
            <a:r>
              <a:rPr lang="en-US" dirty="0" smtClean="0"/>
              <a:t>Unit Summary page 262</a:t>
            </a:r>
          </a:p>
          <a:p>
            <a:pPr eaLnBrk="1" hangingPunct="1"/>
            <a:r>
              <a:rPr lang="en-US" dirty="0" smtClean="0"/>
              <a:t>Unit Review  p 266  </a:t>
            </a:r>
            <a:r>
              <a:rPr lang="en-US" sz="2800" dirty="0" smtClean="0"/>
              <a:t># 1,4,7,10,12,13,14,18,21,22,23,26</a:t>
            </a:r>
          </a:p>
          <a:p>
            <a:pPr eaLnBrk="1" hangingPunct="1"/>
            <a:r>
              <a:rPr lang="en-US" sz="2800" dirty="0" smtClean="0"/>
              <a:t>Unit Test:</a:t>
            </a:r>
          </a:p>
        </p:txBody>
      </p:sp>
      <p:pic>
        <p:nvPicPr>
          <p:cNvPr id="98308" name="Picture 4" descr="Study"/>
          <p:cNvPicPr>
            <a:picLocks noChangeAspect="1" noChangeArrowheads="1"/>
          </p:cNvPicPr>
          <p:nvPr/>
        </p:nvPicPr>
        <p:blipFill>
          <a:blip r:embed="rId2" cstate="print"/>
          <a:srcRect/>
          <a:stretch>
            <a:fillRect/>
          </a:stretch>
        </p:blipFill>
        <p:spPr bwMode="auto">
          <a:xfrm>
            <a:off x="1600200" y="914400"/>
            <a:ext cx="5148263"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11128</TotalTime>
  <Words>4683</Words>
  <Application>Microsoft Office PowerPoint</Application>
  <PresentationFormat>On-screen Show (4:3)</PresentationFormat>
  <Paragraphs>719</Paragraphs>
  <Slides>146</Slides>
  <Notes>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146</vt:i4>
      </vt:variant>
    </vt:vector>
  </HeadingPairs>
  <TitlesOfParts>
    <vt:vector size="160" baseType="lpstr">
      <vt:lpstr>ＭＳ Ｐゴシック</vt:lpstr>
      <vt:lpstr>Algerian</vt:lpstr>
      <vt:lpstr>Arial</vt:lpstr>
      <vt:lpstr>Bernard MT Condensed</vt:lpstr>
      <vt:lpstr>Calibri</vt:lpstr>
      <vt:lpstr>Georgia</vt:lpstr>
      <vt:lpstr>Gill Sans MT</vt:lpstr>
      <vt:lpstr>Impact</vt:lpstr>
      <vt:lpstr>Symbol</vt:lpstr>
      <vt:lpstr>Times New Roman</vt:lpstr>
      <vt:lpstr>Verdana</vt:lpstr>
      <vt:lpstr>Wingdings</vt:lpstr>
      <vt:lpstr>Wingdings 2</vt:lpstr>
      <vt:lpstr>Solstice</vt:lpstr>
      <vt:lpstr>Environmental Chemistry</vt:lpstr>
      <vt:lpstr>Chemicals in the Environment</vt:lpstr>
      <vt:lpstr>Chemicals in the Environment</vt:lpstr>
      <vt:lpstr>Chemicals in the Environment</vt:lpstr>
      <vt:lpstr>The Nitrogen Cycle</vt:lpstr>
      <vt:lpstr>PowerPoint Presentation</vt:lpstr>
      <vt:lpstr>Farmers and Nitrogen</vt:lpstr>
      <vt:lpstr>Carbon Cycle</vt:lpstr>
      <vt:lpstr>The Water Cycle</vt:lpstr>
      <vt:lpstr>Pollution</vt:lpstr>
      <vt:lpstr>What’s The Big Deal?</vt:lpstr>
      <vt:lpstr>Fertilizers</vt:lpstr>
      <vt:lpstr>Pesticides</vt:lpstr>
      <vt:lpstr>Solid Wastes</vt:lpstr>
      <vt:lpstr>Wastewater</vt:lpstr>
      <vt:lpstr>Wastewater</vt:lpstr>
      <vt:lpstr>Fossil Fuels</vt:lpstr>
      <vt:lpstr>Electrical Energy</vt:lpstr>
      <vt:lpstr>Dirty Fuels</vt:lpstr>
      <vt:lpstr>Your Task</vt:lpstr>
      <vt:lpstr>Thought of the Day</vt:lpstr>
      <vt:lpstr>PowerPoint Presentation</vt:lpstr>
      <vt:lpstr>PowerPoint Presentation</vt:lpstr>
      <vt:lpstr>PowerPoint Presentation</vt:lpstr>
      <vt:lpstr>PowerPoint Presentation</vt:lpstr>
      <vt:lpstr>PowerPoint Presentation</vt:lpstr>
      <vt:lpstr>PowerPoint Presentation</vt:lpstr>
      <vt:lpstr>pH Scale</vt:lpstr>
      <vt:lpstr>PowerPoint Presentation</vt:lpstr>
      <vt:lpstr>PowerPoint Presentation</vt:lpstr>
      <vt:lpstr>PowerPoint Presentation</vt:lpstr>
      <vt:lpstr>PowerPoint Presentation</vt:lpstr>
      <vt:lpstr>Neutralization Reaction</vt:lpstr>
      <vt:lpstr>Assignment </vt:lpstr>
      <vt:lpstr>Quiz for November 8, 2011</vt:lpstr>
      <vt:lpstr>Quiz Answers</vt:lpstr>
      <vt:lpstr>Thought of the Day…</vt:lpstr>
      <vt:lpstr>Essentials For Life</vt:lpstr>
      <vt:lpstr>Substances Essential For Life</vt:lpstr>
      <vt:lpstr>Nutrients</vt:lpstr>
      <vt:lpstr>PowerPoint Presentation</vt:lpstr>
      <vt:lpstr>PowerPoint Presentation</vt:lpstr>
      <vt:lpstr>Organic Molecules</vt:lpstr>
      <vt:lpstr>Organic Molecules</vt:lpstr>
      <vt:lpstr>PowerPoint Presentation</vt:lpstr>
      <vt:lpstr>Organic Molecules</vt:lpstr>
      <vt:lpstr>Practice </vt:lpstr>
      <vt:lpstr>Uptake of Materials and Nutrients    </vt:lpstr>
      <vt:lpstr> Lets Investigate Plants!!!!!!!!</vt:lpstr>
      <vt:lpstr>Intake of Substances</vt:lpstr>
      <vt:lpstr>Passive or Active?</vt:lpstr>
      <vt:lpstr>Diffusion</vt:lpstr>
      <vt:lpstr>Osmosis</vt:lpstr>
      <vt:lpstr>Lets Compare…</vt:lpstr>
      <vt:lpstr>Passive or Active? </vt:lpstr>
      <vt:lpstr>Humans &amp; Animals</vt:lpstr>
      <vt:lpstr>Hydrolysis</vt:lpstr>
      <vt:lpstr>PowerPoint Presentation</vt:lpstr>
      <vt:lpstr>Substrate</vt:lpstr>
      <vt:lpstr>Lets Review…</vt:lpstr>
      <vt:lpstr>Keep on Reviewing</vt:lpstr>
      <vt:lpstr>Monitoring Quantity of Chemicals in the Environment </vt:lpstr>
      <vt:lpstr>Monitoring Chemicals</vt:lpstr>
      <vt:lpstr>Monitoring Water Quality</vt:lpstr>
      <vt:lpstr>Water Quality</vt:lpstr>
      <vt:lpstr>How Do We Test Water Quality?</vt:lpstr>
      <vt:lpstr>Biological Indicators</vt:lpstr>
      <vt:lpstr>Microbiological Indicators</vt:lpstr>
      <vt:lpstr>Aquatic Invertebrates</vt:lpstr>
      <vt:lpstr>Aquatic Environments</vt:lpstr>
      <vt:lpstr>Chemical Factors That Affect Organisms</vt:lpstr>
      <vt:lpstr>Measuring Chemicals in the Environment</vt:lpstr>
      <vt:lpstr>Dissolved Oxygen</vt:lpstr>
      <vt:lpstr>Dissolved Oxygen</vt:lpstr>
      <vt:lpstr>Try This</vt:lpstr>
      <vt:lpstr>Phosphorous and Nitrogen Content</vt:lpstr>
      <vt:lpstr>Acidity </vt:lpstr>
      <vt:lpstr>Heavy Metals</vt:lpstr>
      <vt:lpstr>Pesticides </vt:lpstr>
      <vt:lpstr>Salt Content</vt:lpstr>
      <vt:lpstr>Measuring Toxicity</vt:lpstr>
      <vt:lpstr>Measuring Toxicity </vt:lpstr>
      <vt:lpstr>Try These </vt:lpstr>
      <vt:lpstr>Your Task</vt:lpstr>
      <vt:lpstr>Monitoring Air Quality</vt:lpstr>
      <vt:lpstr>Air Composition</vt:lpstr>
      <vt:lpstr>Measuring Air Quality</vt:lpstr>
      <vt:lpstr>Sulfur Dioxide – SO2</vt:lpstr>
      <vt:lpstr>Nitrogen Oxides - NOx</vt:lpstr>
      <vt:lpstr>PowerPoint Presentation</vt:lpstr>
      <vt:lpstr>PowerPoint Presentation</vt:lpstr>
      <vt:lpstr>Carbon Monoxide</vt:lpstr>
      <vt:lpstr>Ground-Level Ozone</vt:lpstr>
      <vt:lpstr>Your Task</vt:lpstr>
      <vt:lpstr>Monitoring the Atmosphere</vt:lpstr>
      <vt:lpstr>The Greenhouse Effect?</vt:lpstr>
      <vt:lpstr>Greenhouse Gases</vt:lpstr>
      <vt:lpstr>Greenhouse Effect</vt:lpstr>
      <vt:lpstr>Enhanced Greenhouse Effect</vt:lpstr>
      <vt:lpstr>Global Warming</vt:lpstr>
      <vt:lpstr>Global Warming?</vt:lpstr>
      <vt:lpstr>Ozone</vt:lpstr>
      <vt:lpstr>CFCs &amp; Ozone Destruction</vt:lpstr>
      <vt:lpstr>Practice</vt:lpstr>
      <vt:lpstr>Section Review p 234</vt:lpstr>
      <vt:lpstr>Social and Environmental Context</vt:lpstr>
      <vt:lpstr>Spread of Harmful Substances</vt:lpstr>
      <vt:lpstr>PowerPoint Presentation</vt:lpstr>
      <vt:lpstr>Release at the Source</vt:lpstr>
      <vt:lpstr> Transport of Materials Through   Air, Soil, and Water</vt:lpstr>
      <vt:lpstr>Detective Work…</vt:lpstr>
      <vt:lpstr>Transport in Groundwater</vt:lpstr>
      <vt:lpstr>Transport in Soil</vt:lpstr>
      <vt:lpstr>Your Task</vt:lpstr>
      <vt:lpstr>Check It Out</vt:lpstr>
      <vt:lpstr> Changing Concentrations of  Chemicals in the Environment</vt:lpstr>
      <vt:lpstr>Changing Concentration</vt:lpstr>
      <vt:lpstr>Dispersion and Dilution</vt:lpstr>
      <vt:lpstr>Biodegradation</vt:lpstr>
      <vt:lpstr>Bacteria and Biodegradation</vt:lpstr>
      <vt:lpstr>Phytoremediation</vt:lpstr>
      <vt:lpstr>Photolysis</vt:lpstr>
      <vt:lpstr>PowerPoint Presentation</vt:lpstr>
      <vt:lpstr>Your Task</vt:lpstr>
      <vt:lpstr>Hazardous Household Chemicals</vt:lpstr>
      <vt:lpstr>Close to Home…</vt:lpstr>
      <vt:lpstr>The Exxon Valdez Disaster: 20 Years Later </vt:lpstr>
      <vt:lpstr>Alberta Spills: Wabamun Lake</vt:lpstr>
      <vt:lpstr>Alberta Spills: Wabamun Lake</vt:lpstr>
      <vt:lpstr>Alberta Spills: Wabamun Lake</vt:lpstr>
      <vt:lpstr>Alberta Spills: Glennifer Lake</vt:lpstr>
      <vt:lpstr>Mosquito Control</vt:lpstr>
      <vt:lpstr>I Want to Suck Your Blood</vt:lpstr>
      <vt:lpstr>So What Are We Doing?</vt:lpstr>
      <vt:lpstr>PowerPoint Presentation</vt:lpstr>
      <vt:lpstr>Costs and Benefits</vt:lpstr>
      <vt:lpstr>West Nile Virus</vt:lpstr>
      <vt:lpstr>Hazardous Household Chemicals</vt:lpstr>
      <vt:lpstr>How Do We Get Rid Of Chemicals?</vt:lpstr>
      <vt:lpstr>What’s in a Label</vt:lpstr>
      <vt:lpstr>Labels</vt:lpstr>
      <vt:lpstr>New Product Regulations</vt:lpstr>
      <vt:lpstr>Your Task</vt:lpstr>
      <vt:lpstr>Section Review</vt:lpstr>
      <vt:lpstr>Exam Preparation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Chemistry</dc:title>
  <dc:creator>Philip</dc:creator>
  <cp:lastModifiedBy>EPSB</cp:lastModifiedBy>
  <cp:revision>84</cp:revision>
  <dcterms:created xsi:type="dcterms:W3CDTF">2011-12-08T20:07:33Z</dcterms:created>
  <dcterms:modified xsi:type="dcterms:W3CDTF">2019-06-19T19:31:56Z</dcterms:modified>
</cp:coreProperties>
</file>