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6"/>
  </p:notesMasterIdLst>
  <p:sldIdLst>
    <p:sldId id="257" r:id="rId2"/>
    <p:sldId id="290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89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91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1" r:id="rId86"/>
    <p:sldId id="340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4" r:id="rId109"/>
    <p:sldId id="363" r:id="rId110"/>
    <p:sldId id="365" r:id="rId111"/>
    <p:sldId id="366" r:id="rId112"/>
    <p:sldId id="367" r:id="rId113"/>
    <p:sldId id="368" r:id="rId114"/>
    <p:sldId id="369" r:id="rId1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1710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lang="en-CA"/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Who Runs The Show?</c:v>
                </c:pt>
              </c:strCache>
            </c:strRef>
          </c:tx>
          <c:cat>
            <c:strRef>
              <c:f>Sheet1!$A$2:$A$5</c:f>
              <c:strCache>
                <c:ptCount val="3"/>
                <c:pt idx="0">
                  <c:v>Wife</c:v>
                </c:pt>
                <c:pt idx="1">
                  <c:v>Kids</c:v>
                </c:pt>
                <c:pt idx="2">
                  <c:v>Me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3.5</c:v>
                </c:pt>
                <c:pt idx="2">
                  <c:v>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80018447694038397"/>
          <c:y val="0.42515526574803097"/>
          <c:w val="0.18552980877390299"/>
          <c:h val="0.26020497047244101"/>
        </c:manualLayout>
      </c:layout>
      <c:overlay val="0"/>
      <c:txPr>
        <a:bodyPr/>
        <a:lstStyle/>
        <a:p>
          <a:pPr>
            <a:defRPr lang="en-CA"/>
          </a:pPr>
          <a:endParaRPr lang="en-US"/>
        </a:p>
      </c:txPr>
    </c:legend>
    <c:plotVisOnly val="1"/>
    <c:dispBlanksAs val="gap"/>
    <c:showDLblsOverMax val="0"/>
  </c:chart>
  <c:spPr>
    <a:noFill/>
    <a:ln w="3175">
      <a:solidFill>
        <a:srgbClr val="4F81BD">
          <a:shade val="50000"/>
        </a:srgbClr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680521-EBF6-407A-87A1-2C47986C771D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244B7E-86C7-477E-A995-9937BC210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862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50EA1C-3F8C-4C4C-8216-C452FC9209B4}" type="slidenum">
              <a:rPr lang="en-US"/>
              <a:pPr/>
              <a:t>6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F0E928-FC0C-1940-BB44-331A78B16E78}" type="slidenum">
              <a:rPr lang="en-US"/>
              <a:pPr/>
              <a:t>8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</a:rPr>
              <a:t>Label the vertices A, B, C</a:t>
            </a:r>
          </a:p>
          <a:p>
            <a:pPr eaLnBrk="1" hangingPunct="1"/>
            <a:r>
              <a:rPr lang="en-US">
                <a:ea typeface="ＭＳ Ｐゴシック" charset="-128"/>
              </a:rPr>
              <a:t>Label the new translation A’, B’, C’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B148C9-2052-6944-A37E-1845B166F6F2}" type="slidenum">
              <a:rPr lang="en-US"/>
              <a:pPr/>
              <a:t>9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324ABF-CBE2-E14A-9299-A77B6047F8FA}" type="slidenum">
              <a:rPr lang="en-US"/>
              <a:pPr/>
              <a:t>11</a:t>
            </a:fld>
            <a:endParaRPr 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34" charset="-128"/>
            </a:endParaRPr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6857FF40-7DDE-4FC2-93B6-6D70DDED93F7}" type="slidenum">
              <a:rPr lang="en-US" sz="1200" smtClean="0"/>
              <a:pPr/>
              <a:t>13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November 24</a:t>
            </a:r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AC4DC24-F2A5-A243-A865-AF3C2972951E}" type="slidenum">
              <a:rPr lang="en-US" sz="1200"/>
              <a:pPr/>
              <a:t>43</a:t>
            </a:fld>
            <a:endParaRPr 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4AC24-7923-4C92-9A47-657780A6BB6C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3883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9A3E81-B582-4E44-B124-8EFB77421E5B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8681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A3148F-B3FA-4DA2-9DF5-0793BBA0926E}" type="slidenum">
              <a:rPr lang="en-US" smtClean="0"/>
              <a:pPr/>
              <a:t>88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65B30BA-C4EC-7549-9882-4671205AFF1D}" type="slidenum">
              <a:rPr lang="en-US"/>
              <a:pPr eaLnBrk="1" hangingPunct="1"/>
              <a:t>94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AB5D3-33C2-4ECB-AE7F-A0C8B03510F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11C43-ACC7-457A-8415-AFF957141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809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AB5D3-33C2-4ECB-AE7F-A0C8B03510F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11C43-ACC7-457A-8415-AFF957141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596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AB5D3-33C2-4ECB-AE7F-A0C8B03510F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11C43-ACC7-457A-8415-AFF957141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481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AB5D3-33C2-4ECB-AE7F-A0C8B03510F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11C43-ACC7-457A-8415-AFF957141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585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AB5D3-33C2-4ECB-AE7F-A0C8B03510F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11C43-ACC7-457A-8415-AFF957141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463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AB5D3-33C2-4ECB-AE7F-A0C8B03510F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11C43-ACC7-457A-8415-AFF957141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679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AB5D3-33C2-4ECB-AE7F-A0C8B03510F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11C43-ACC7-457A-8415-AFF957141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033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AB5D3-33C2-4ECB-AE7F-A0C8B03510F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11C43-ACC7-457A-8415-AFF957141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397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AB5D3-33C2-4ECB-AE7F-A0C8B03510F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11C43-ACC7-457A-8415-AFF957141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969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AB5D3-33C2-4ECB-AE7F-A0C8B03510F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11C43-ACC7-457A-8415-AFF957141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882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AB5D3-33C2-4ECB-AE7F-A0C8B03510F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11C43-ACC7-457A-8415-AFF957141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657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E7B35-5DD9-48D2-B7A6-BA6ED07F70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961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AB5D3-33C2-4ECB-AE7F-A0C8B03510FB}" type="datetimeFigureOut">
              <a:rPr lang="en-US" smtClean="0"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11C43-ACC7-457A-8415-AFF957141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514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earnalberta.ca/content/memg/index.html?term=Division02/Parallel/index.html" TargetMode="Externa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arnalberta.ca/content/memg/index.html?term=Division02/Perpendicular/index.html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earnalberta.ca/content/memg/index.html?term=Division03/Circumference/index.html" TargetMode="Externa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arnalberta.ca/content/memg/index.html?term=Division03/Circle_Graph/index.html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earnalberta.ca/content/mesg/html/math6web/index.html?page=lessons&amp;lesson=m6lessonshell08.swf" TargetMode="External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earnalberta.ca/content/memg/index.html?term=Division02/Variable/index.html" TargetMode="External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 7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243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3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/>
              <a:t>Cartesian Plane </a:t>
            </a:r>
            <a:r>
              <a:rPr lang="en-US" dirty="0" smtClean="0"/>
              <a:t>(or </a:t>
            </a:r>
            <a:r>
              <a:rPr lang="en-US" b="1" dirty="0" smtClean="0"/>
              <a:t>coordinate grid</a:t>
            </a:r>
            <a:r>
              <a:rPr lang="en-US" dirty="0" smtClean="0"/>
              <a:t>) is made up of two number lines that intersect perpendicularly at their respective zero points.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Cartesian Plane</a:t>
            </a:r>
            <a:br>
              <a:rPr lang="en-US" dirty="0" smtClean="0"/>
            </a:br>
            <a:r>
              <a:rPr lang="en-US" sz="1778" dirty="0" smtClean="0"/>
              <a:t>Student Outcome: Identify and plot points in the 4 quadrants of the Cartesian 		plan using ordered pairs</a:t>
            </a:r>
            <a:endParaRPr lang="en-US" sz="1778" dirty="0"/>
          </a:p>
        </p:txBody>
      </p:sp>
      <p:pic>
        <p:nvPicPr>
          <p:cNvPr id="5" name="Picture 4" descr="cartesian-plane-1-ax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1400" y="3124200"/>
            <a:ext cx="4814888" cy="3209925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2743200" y="4038600"/>
            <a:ext cx="3124200" cy="6096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38200" y="3505200"/>
            <a:ext cx="2133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ORIGIN</a:t>
            </a:r>
          </a:p>
          <a:p>
            <a:r>
              <a:rPr lang="en-US" dirty="0" smtClean="0"/>
              <a:t>The point where the x-axis and the y-axis cross</a:t>
            </a:r>
          </a:p>
          <a:p>
            <a:r>
              <a:rPr lang="en-US" dirty="0" smtClean="0"/>
              <a:t>(0,0)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24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horizontal axis is called the </a:t>
            </a:r>
            <a:r>
              <a:rPr lang="en-US" b="1" i="1" dirty="0" smtClean="0"/>
              <a:t>x</a:t>
            </a:r>
            <a:r>
              <a:rPr lang="en-US" b="1" dirty="0" smtClean="0"/>
              <a:t>-axis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vertical axis is called the </a:t>
            </a:r>
            <a:r>
              <a:rPr lang="en-US" b="1" i="1" dirty="0" smtClean="0"/>
              <a:t>y</a:t>
            </a:r>
            <a:r>
              <a:rPr lang="en-US" b="1" dirty="0" smtClean="0"/>
              <a:t>-axis</a:t>
            </a:r>
            <a:r>
              <a:rPr lang="en-US" dirty="0" smtClean="0"/>
              <a:t>.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Parts of a Cartesian Plane</a:t>
            </a:r>
            <a:br>
              <a:rPr lang="en-US" dirty="0" smtClean="0"/>
            </a:br>
            <a:r>
              <a:rPr lang="en-US" sz="1778" dirty="0" smtClean="0"/>
              <a:t>Student Outcome: Identify and plot points in the 4 quadrants of the Cartesian 		plan using ordered pairs</a:t>
            </a:r>
            <a:endParaRPr lang="en-US" sz="1778" dirty="0"/>
          </a:p>
        </p:txBody>
      </p:sp>
      <p:pic>
        <p:nvPicPr>
          <p:cNvPr id="4" name="Picture 3" descr="cartesian-plane-2-x-axi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09800" y="2133600"/>
            <a:ext cx="4724400" cy="1320243"/>
          </a:xfrm>
          <a:prstGeom prst="rect">
            <a:avLst/>
          </a:prstGeom>
        </p:spPr>
      </p:pic>
      <p:pic>
        <p:nvPicPr>
          <p:cNvPr id="5" name="Picture 4" descr="cartesian-plane-3-y-axi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15200" y="3048000"/>
            <a:ext cx="1514168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63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Coordinate Grid is made up of 4 Quadrants.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Quadrants</a:t>
            </a:r>
            <a:br>
              <a:rPr lang="en-US" dirty="0" smtClean="0"/>
            </a:br>
            <a:r>
              <a:rPr lang="en-US" sz="1778" dirty="0" smtClean="0"/>
              <a:t>Student Outcome: Identify and plot points in the 4 quadrants of the Cartesian 		plan using ordered pairs</a:t>
            </a:r>
            <a:endParaRPr lang="en-US" sz="1778" dirty="0"/>
          </a:p>
        </p:txBody>
      </p:sp>
      <p:grpSp>
        <p:nvGrpSpPr>
          <p:cNvPr id="9" name="Group 8"/>
          <p:cNvGrpSpPr/>
          <p:nvPr/>
        </p:nvGrpSpPr>
        <p:grpSpPr>
          <a:xfrm>
            <a:off x="3429000" y="2819400"/>
            <a:ext cx="5105400" cy="3209925"/>
            <a:chOff x="3352800" y="2819400"/>
            <a:chExt cx="5105400" cy="3209925"/>
          </a:xfrm>
        </p:grpSpPr>
        <p:pic>
          <p:nvPicPr>
            <p:cNvPr id="4" name="Picture 3" descr="cartesian-plane-1-axes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81400" y="2819400"/>
              <a:ext cx="4814888" cy="3209925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6553200" y="29718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QUADRANT I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429000" y="2971800"/>
              <a:ext cx="1828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QUADRANT II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352800" y="5257800"/>
              <a:ext cx="1828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QUADRANT III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477000" y="5257800"/>
              <a:ext cx="1828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QUADRANT IV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1131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1.1 The Cartesian </a:t>
            </a:r>
            <a:r>
              <a:rPr lang="en-US" dirty="0" smtClean="0"/>
              <a:t>Plane</a:t>
            </a:r>
            <a:br>
              <a:rPr lang="en-US" dirty="0" smtClean="0"/>
            </a:br>
            <a:r>
              <a:rPr lang="en-US" sz="1778" dirty="0" smtClean="0"/>
              <a:t>Student Outcome: Identify and plot points in the 4 quadrants of the Cartesian 		plan using ordered pairs</a:t>
            </a:r>
            <a:endParaRPr lang="en-US" sz="1778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981200"/>
            <a:ext cx="7772400" cy="4114800"/>
          </a:xfrm>
        </p:spPr>
        <p:txBody>
          <a:bodyPr/>
          <a:lstStyle/>
          <a:p>
            <a:pPr eaLnBrk="1" hangingPunct="1"/>
            <a:r>
              <a:rPr lang="en-US"/>
              <a:t>Identify Points on a Coordinate Grid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2590800"/>
            <a:ext cx="3581400" cy="356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4800600" y="2590800"/>
            <a:ext cx="350520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A: (x, y)</a:t>
            </a:r>
          </a:p>
          <a:p>
            <a:pPr>
              <a:spcBef>
                <a:spcPct val="50000"/>
              </a:spcBef>
            </a:pPr>
            <a:r>
              <a:rPr lang="en-US" sz="2400"/>
              <a:t>B: (x, y)</a:t>
            </a:r>
          </a:p>
          <a:p>
            <a:pPr>
              <a:spcBef>
                <a:spcPct val="50000"/>
              </a:spcBef>
            </a:pPr>
            <a:r>
              <a:rPr lang="en-US" sz="2400"/>
              <a:t>C: (x, y)</a:t>
            </a:r>
          </a:p>
          <a:p>
            <a:pPr>
              <a:spcBef>
                <a:spcPct val="50000"/>
              </a:spcBef>
            </a:pPr>
            <a:r>
              <a:rPr lang="en-US" sz="2400"/>
              <a:t>D: (x, y)</a:t>
            </a:r>
          </a:p>
        </p:txBody>
      </p:sp>
      <p:sp>
        <p:nvSpPr>
          <p:cNvPr id="9222" name="AutoShape 6"/>
          <p:cNvSpPr>
            <a:spLocks noChangeArrowheads="1"/>
          </p:cNvSpPr>
          <p:nvPr/>
        </p:nvSpPr>
        <p:spPr bwMode="auto">
          <a:xfrm>
            <a:off x="-5791200" y="4800600"/>
            <a:ext cx="3200400" cy="2819400"/>
          </a:xfrm>
          <a:prstGeom prst="cloudCallout">
            <a:avLst>
              <a:gd name="adj1" fmla="val -33037"/>
              <a:gd name="adj2" fmla="val 54843"/>
            </a:avLst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>
                <a:solidFill>
                  <a:schemeClr val="bg1"/>
                </a:solidFill>
              </a:rPr>
              <a:t>HINT: To find the </a:t>
            </a:r>
          </a:p>
          <a:p>
            <a:pPr algn="ctr"/>
            <a:r>
              <a:rPr lang="en-US" sz="1800">
                <a:solidFill>
                  <a:schemeClr val="bg1"/>
                </a:solidFill>
              </a:rPr>
              <a:t>   X coordinate count how </a:t>
            </a:r>
          </a:p>
          <a:p>
            <a:pPr algn="ctr"/>
            <a:r>
              <a:rPr lang="en-US" sz="1800">
                <a:solidFill>
                  <a:schemeClr val="bg1"/>
                </a:solidFill>
              </a:rPr>
              <a:t>many units to the right </a:t>
            </a:r>
          </a:p>
          <a:p>
            <a:pPr algn="ctr"/>
            <a:r>
              <a:rPr lang="en-US" sz="1800">
                <a:solidFill>
                  <a:schemeClr val="bg1"/>
                </a:solidFill>
              </a:rPr>
              <a:t>if positive, </a:t>
            </a:r>
          </a:p>
          <a:p>
            <a:pPr algn="ctr"/>
            <a:r>
              <a:rPr lang="en-US" sz="1800">
                <a:solidFill>
                  <a:schemeClr val="bg1"/>
                </a:solidFill>
              </a:rPr>
              <a:t>or how many units to the </a:t>
            </a:r>
          </a:p>
          <a:p>
            <a:pPr algn="ctr"/>
            <a:r>
              <a:rPr lang="en-US" sz="1800">
                <a:solidFill>
                  <a:schemeClr val="bg1"/>
                </a:solidFill>
              </a:rPr>
              <a:t>left if negative.</a:t>
            </a:r>
            <a:endParaRPr lang="en-US" sz="1800">
              <a:solidFill>
                <a:schemeClr val="tx2"/>
              </a:solidFill>
            </a:endParaRPr>
          </a:p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01424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Translations are SLIDES!!!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</a:t>
            </a:r>
            <a:endParaRPr lang="en-US" dirty="0"/>
          </a:p>
        </p:txBody>
      </p:sp>
      <p:pic>
        <p:nvPicPr>
          <p:cNvPr id="4" name="Picture 3" descr="Snail_pac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2492115"/>
            <a:ext cx="5172075" cy="14131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4724400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Let's examine some translations related to coordinate geometry.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12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1.3 Transformations</a:t>
            </a:r>
            <a:br>
              <a:rPr lang="en-US" dirty="0" smtClean="0"/>
            </a:br>
            <a:r>
              <a:rPr lang="en-US" sz="1778" dirty="0" smtClean="0"/>
              <a:t>Student Outcome: I can perform and describe transformations of a 2-D</a:t>
            </a:r>
            <a:br>
              <a:rPr lang="en-US" sz="1778" dirty="0" smtClean="0"/>
            </a:br>
            <a:r>
              <a:rPr lang="en-US" sz="1778" dirty="0" smtClean="0"/>
              <a:t>		shape in all 4 quadrants of a Cartesian plane.</a:t>
            </a:r>
            <a:endParaRPr lang="en-US" sz="1778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4876800" cy="1066800"/>
          </a:xfrm>
        </p:spPr>
        <p:txBody>
          <a:bodyPr/>
          <a:lstStyle/>
          <a:p>
            <a:pPr eaLnBrk="1" hangingPunct="1"/>
            <a:r>
              <a:rPr lang="en-US" b="1"/>
              <a:t>Translation</a:t>
            </a:r>
            <a:r>
              <a:rPr lang="en-US"/>
              <a:t>:</a:t>
            </a:r>
          </a:p>
          <a:p>
            <a:pPr lvl="1" eaLnBrk="1" hangingPunct="1"/>
            <a:r>
              <a:rPr lang="en-US" sz="2400"/>
              <a:t>A slide along a straight line</a:t>
            </a:r>
            <a:endParaRPr lang="en-US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2438400"/>
            <a:ext cx="3505200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Rectangle 6"/>
          <p:cNvSpPr>
            <a:spLocks noChangeArrowheads="1"/>
          </p:cNvSpPr>
          <p:nvPr/>
        </p:nvSpPr>
        <p:spPr bwMode="auto">
          <a:xfrm>
            <a:off x="533400" y="3276600"/>
            <a:ext cx="464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533400" y="3429000"/>
            <a:ext cx="44196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lvl="1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</a:pPr>
            <a:r>
              <a:rPr lang="en-US">
                <a:latin typeface="Times New Roman" charset="0"/>
              </a:rPr>
              <a:t>Count the number of horizontal units and vertical units represented by the translation arrow.</a:t>
            </a:r>
          </a:p>
        </p:txBody>
      </p:sp>
      <p:sp>
        <p:nvSpPr>
          <p:cNvPr id="19463" name="Rectangle 8"/>
          <p:cNvSpPr>
            <a:spLocks noChangeArrowheads="1"/>
          </p:cNvSpPr>
          <p:nvPr/>
        </p:nvSpPr>
        <p:spPr bwMode="auto">
          <a:xfrm>
            <a:off x="857250" y="4830763"/>
            <a:ext cx="409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533400" y="5181600"/>
            <a:ext cx="8610600" cy="70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lvl="1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</a:pPr>
            <a:r>
              <a:rPr lang="en-US" dirty="0">
                <a:latin typeface="Times New Roman" charset="0"/>
              </a:rPr>
              <a:t>The horizontal distance is 8 units to the right, and the vertical distance</a:t>
            </a:r>
            <a:r>
              <a:rPr lang="en-US" dirty="0" smtClean="0">
                <a:latin typeface="Times New Roman" charset="0"/>
              </a:rPr>
              <a:t> is 2 units down</a:t>
            </a:r>
          </a:p>
          <a:p>
            <a:pPr lvl="1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</a:pPr>
            <a:r>
              <a:rPr lang="en-US" dirty="0" smtClean="0">
                <a:latin typeface="Times New Roman" charset="0"/>
              </a:rPr>
              <a:t>(+8 -2)  </a:t>
            </a:r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68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  <p:bldP spid="7175" grpId="0"/>
      <p:bldP spid="717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685800"/>
            <a:ext cx="7793038" cy="1143000"/>
          </a:xfrm>
        </p:spPr>
        <p:txBody>
          <a:bodyPr>
            <a:noAutofit/>
          </a:bodyPr>
          <a:lstStyle/>
          <a:p>
            <a:pPr algn="ctr"/>
            <a:r>
              <a:rPr lang="en-US" dirty="0" smtClean="0"/>
              <a:t>1.3 Transformations</a:t>
            </a:r>
            <a:br>
              <a:rPr lang="en-US" dirty="0" smtClean="0"/>
            </a:br>
            <a:r>
              <a:rPr lang="en-US" sz="1600" dirty="0" smtClean="0"/>
              <a:t>Student Outcome: I can perform and describe transformations of a 2-D 			shape in all 4 quadrants of a Cartesian plane.</a:t>
            </a:r>
            <a:r>
              <a:rPr lang="en-US" sz="1778" dirty="0" smtClean="0"/>
              <a:t/>
            </a:r>
            <a:br>
              <a:rPr lang="en-US" sz="1778" dirty="0" smtClean="0"/>
            </a:br>
            <a:r>
              <a:rPr lang="en-US" sz="1778" dirty="0" smtClean="0"/>
              <a:t>		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7772400" cy="4114800"/>
          </a:xfrm>
        </p:spPr>
        <p:txBody>
          <a:bodyPr/>
          <a:lstStyle/>
          <a:p>
            <a:pPr eaLnBrk="1" hangingPunct="1"/>
            <a:r>
              <a:rPr lang="en-US" dirty="0"/>
              <a:t>Translation:</a:t>
            </a:r>
          </a:p>
          <a:p>
            <a:pPr lvl="1" eaLnBrk="1" hangingPunct="1"/>
            <a:r>
              <a:rPr lang="en-US" sz="2400" dirty="0"/>
              <a:t>Count the number of horizontal units the image has shifted.</a:t>
            </a:r>
          </a:p>
          <a:p>
            <a:pPr lvl="1" eaLnBrk="1" hangingPunct="1"/>
            <a:r>
              <a:rPr lang="en-US" sz="2400" dirty="0"/>
              <a:t>Count the number of vertical units the image has shifted.</a:t>
            </a:r>
            <a:endParaRPr lang="en-US" dirty="0"/>
          </a:p>
          <a:p>
            <a:pPr eaLnBrk="1" hangingPunct="1"/>
            <a:endParaRPr lang="en-US" dirty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3200400"/>
            <a:ext cx="4419600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AutoShape 5"/>
          <p:cNvSpPr>
            <a:spLocks noChangeArrowheads="1"/>
          </p:cNvSpPr>
          <p:nvPr/>
        </p:nvSpPr>
        <p:spPr bwMode="auto">
          <a:xfrm>
            <a:off x="228600" y="3733800"/>
            <a:ext cx="3886200" cy="2286000"/>
          </a:xfrm>
          <a:prstGeom prst="wedgeRectCallout">
            <a:avLst>
              <a:gd name="adj1" fmla="val -43750"/>
              <a:gd name="adj2" fmla="val 70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/>
              <a:t>We would say the </a:t>
            </a:r>
          </a:p>
          <a:p>
            <a:pPr algn="ctr"/>
            <a:r>
              <a:rPr lang="en-US" dirty="0"/>
              <a:t>Transformation is</a:t>
            </a:r>
            <a:r>
              <a:rPr lang="en-US" dirty="0" smtClean="0"/>
              <a:t>:</a:t>
            </a:r>
          </a:p>
          <a:p>
            <a:pPr algn="ctr"/>
            <a:r>
              <a:rPr lang="en-US" dirty="0" smtClean="0"/>
              <a:t>1 unit left,6 units up </a:t>
            </a:r>
          </a:p>
          <a:p>
            <a:pPr algn="ctr"/>
            <a:r>
              <a:rPr lang="en-US" dirty="0" smtClean="0"/>
              <a:t>or</a:t>
            </a:r>
          </a:p>
          <a:p>
            <a:pPr algn="ctr"/>
            <a:r>
              <a:rPr lang="en-US" dirty="0" smtClean="0"/>
              <a:t>(-1+,6)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27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0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</a:t>
            </a:r>
            <a:r>
              <a:rPr lang="en-US" b="1" dirty="0" smtClean="0"/>
              <a:t>reflection </a:t>
            </a:r>
            <a:r>
              <a:rPr lang="en-US" dirty="0" smtClean="0"/>
              <a:t>is often called a flip. </a:t>
            </a:r>
            <a:br>
              <a:rPr lang="en-US" dirty="0" smtClean="0"/>
            </a:br>
            <a:r>
              <a:rPr lang="en-US" dirty="0" smtClean="0"/>
              <a:t>Under a reflection, the figure does not change size. </a:t>
            </a:r>
          </a:p>
          <a:p>
            <a:r>
              <a:rPr lang="en-US" dirty="0" smtClean="0"/>
              <a:t>It is simply flipped over the line of reflection.</a:t>
            </a:r>
          </a:p>
          <a:p>
            <a:endParaRPr lang="en-US" dirty="0"/>
          </a:p>
        </p:txBody>
      </p:sp>
      <p:pic>
        <p:nvPicPr>
          <p:cNvPr id="3" name="Picture 2" descr="redpep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4600" y="228600"/>
            <a:ext cx="1295400" cy="18048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8600" y="19050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Reflecting over the x-axis: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2514600"/>
            <a:ext cx="2514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When you reflect a point across the x-axis, the x-coordinate remains the same, but the y-coordinate is transformed into its opposite. 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2057400"/>
            <a:ext cx="5257800" cy="4629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86884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79303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1.3 </a:t>
            </a:r>
            <a:r>
              <a:rPr lang="en-US" dirty="0" smtClean="0"/>
              <a:t>Transformations</a:t>
            </a:r>
            <a:br>
              <a:rPr lang="en-US" dirty="0" smtClean="0"/>
            </a:br>
            <a:r>
              <a:rPr lang="en-US" sz="1778" dirty="0" smtClean="0"/>
              <a:t>Student Outcome: I can perform and describe transformations of a 2-D</a:t>
            </a:r>
            <a:br>
              <a:rPr lang="en-US" sz="1778" dirty="0" smtClean="0"/>
            </a:br>
            <a:r>
              <a:rPr lang="en-US" sz="1778" dirty="0" smtClean="0"/>
              <a:t>		shape in all 4 quadrants of a Cartesian plane.</a:t>
            </a:r>
            <a:endParaRPr lang="en-US" sz="1778" dirty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8382000" cy="4114800"/>
          </a:xfrm>
        </p:spPr>
        <p:txBody>
          <a:bodyPr/>
          <a:lstStyle/>
          <a:p>
            <a:pPr eaLnBrk="1" hangingPunct="1"/>
            <a:r>
              <a:rPr lang="en-US" b="1" dirty="0"/>
              <a:t>  Rotation:</a:t>
            </a:r>
          </a:p>
          <a:p>
            <a:pPr lvl="1" eaLnBrk="1" hangingPunct="1"/>
            <a:r>
              <a:rPr lang="en-US" sz="2400" b="1" dirty="0"/>
              <a:t>A turn about a fixed point called “the center of rotation”</a:t>
            </a:r>
          </a:p>
          <a:p>
            <a:pPr lvl="1" eaLnBrk="1" hangingPunct="1"/>
            <a:r>
              <a:rPr lang="en-US" sz="2400" b="1" dirty="0"/>
              <a:t>The rotation can be clockwise or counterclockwise.</a:t>
            </a:r>
            <a:endParaRPr lang="en-US" b="1" dirty="0"/>
          </a:p>
          <a:p>
            <a:pPr lvl="1" eaLnBrk="1" hangingPunct="1"/>
            <a:endParaRPr lang="en-US" dirty="0"/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581400"/>
            <a:ext cx="4191000" cy="296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3581400"/>
            <a:ext cx="4191000" cy="296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2442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165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Place Value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2743200"/>
          <a:ext cx="8534400" cy="1011331"/>
        </p:xfrm>
        <a:graphic>
          <a:graphicData uri="http://schemas.openxmlformats.org/drawingml/2006/table">
            <a:tbl>
              <a:tblPr/>
              <a:tblGrid>
                <a:gridCol w="1544638"/>
                <a:gridCol w="1274762"/>
                <a:gridCol w="838200"/>
                <a:gridCol w="977900"/>
                <a:gridCol w="1176338"/>
                <a:gridCol w="969962"/>
                <a:gridCol w="1752600"/>
              </a:tblGrid>
              <a:tr h="63994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29" charset="0"/>
                          <a:ea typeface="ＭＳ Ｐゴシック" pitchFamily="29" charset="-128"/>
                          <a:cs typeface="ＭＳ Ｐゴシック" pitchFamily="29" charset="-128"/>
                        </a:rPr>
                        <a:t>Thousands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29" charset="0"/>
                          <a:ea typeface="ＭＳ Ｐゴシック" pitchFamily="29" charset="-128"/>
                          <a:cs typeface="ＭＳ Ｐゴシック" pitchFamily="29" charset="-128"/>
                        </a:rPr>
                        <a:t>Hundreds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29" charset="0"/>
                          <a:ea typeface="ＭＳ Ｐゴシック" pitchFamily="29" charset="-128"/>
                          <a:cs typeface="ＭＳ Ｐゴシック" pitchFamily="29" charset="-128"/>
                        </a:rPr>
                        <a:t>Tens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29" charset="0"/>
                          <a:ea typeface="ＭＳ Ｐゴシック" pitchFamily="29" charset="-128"/>
                          <a:cs typeface="ＭＳ Ｐゴシック" pitchFamily="29" charset="-128"/>
                        </a:rPr>
                        <a:t>Ones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29" charset="0"/>
                          <a:ea typeface="ＭＳ Ｐゴシック" pitchFamily="29" charset="-128"/>
                          <a:cs typeface="ＭＳ Ｐゴシック" pitchFamily="29" charset="-128"/>
                        </a:rPr>
                        <a:t>Decimal Point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29" charset="0"/>
                          <a:ea typeface="ＭＳ Ｐゴシック" pitchFamily="29" charset="-128"/>
                          <a:cs typeface="ＭＳ Ｐゴシック" pitchFamily="29" charset="-128"/>
                        </a:rPr>
                        <a:t>Tenths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29" charset="0"/>
                          <a:ea typeface="ＭＳ Ｐゴシック" pitchFamily="29" charset="-128"/>
                          <a:cs typeface="ＭＳ Ｐゴシック" pitchFamily="29" charset="-128"/>
                        </a:rPr>
                        <a:t>Hundredths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7129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29" charset="0"/>
                          <a:ea typeface="ＭＳ Ｐゴシック" pitchFamily="29" charset="-128"/>
                          <a:cs typeface="ＭＳ Ｐゴシック" pitchFamily="29" charset="-128"/>
                        </a:rPr>
                        <a:t>1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29" charset="0"/>
                          <a:ea typeface="ＭＳ Ｐゴシック" pitchFamily="29" charset="-128"/>
                          <a:cs typeface="ＭＳ Ｐゴシック" pitchFamily="29" charset="-128"/>
                        </a:rPr>
                        <a:t>2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29" charset="0"/>
                          <a:ea typeface="ＭＳ Ｐゴシック" pitchFamily="29" charset="-128"/>
                          <a:cs typeface="ＭＳ Ｐゴシック" pitchFamily="29" charset="-128"/>
                        </a:rPr>
                        <a:t>4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29" charset="0"/>
                          <a:ea typeface="ＭＳ Ｐゴシック" pitchFamily="29" charset="-128"/>
                          <a:cs typeface="ＭＳ Ｐゴシック" pitchFamily="29" charset="-128"/>
                        </a:rPr>
                        <a:t>7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29" charset="0"/>
                          <a:ea typeface="ＭＳ Ｐゴシック" pitchFamily="29" charset="-128"/>
                          <a:cs typeface="ＭＳ Ｐゴシック" pitchFamily="29" charset="-128"/>
                        </a:rPr>
                        <a:t>.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29" charset="0"/>
                          <a:ea typeface="ＭＳ Ｐゴシック" pitchFamily="29" charset="-128"/>
                          <a:cs typeface="ＭＳ Ｐゴシック" pitchFamily="29" charset="-128"/>
                        </a:rPr>
                        <a:t>6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29" charset="0"/>
                          <a:ea typeface="ＭＳ Ｐゴシック" pitchFamily="29" charset="-128"/>
                          <a:cs typeface="ＭＳ Ｐゴシック" pitchFamily="29" charset="-128"/>
                        </a:rPr>
                        <a:t>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4125" name="TextBox 5"/>
          <p:cNvSpPr txBox="1">
            <a:spLocks noChangeArrowheads="1"/>
          </p:cNvSpPr>
          <p:nvPr/>
        </p:nvSpPr>
        <p:spPr bwMode="auto">
          <a:xfrm>
            <a:off x="762000" y="2133600"/>
            <a:ext cx="76962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buFont typeface="Wingdings" pitchFamily="2" charset="2"/>
              <a:buChar char="§"/>
            </a:pPr>
            <a:r>
              <a:rPr lang="en-US"/>
              <a:t> </a:t>
            </a:r>
            <a:r>
              <a:rPr lang="en-US" sz="2600"/>
              <a:t>The place value chart below shows 1247.63</a:t>
            </a:r>
          </a:p>
        </p:txBody>
      </p:sp>
      <p:sp>
        <p:nvSpPr>
          <p:cNvPr id="4126" name="TextBox 6"/>
          <p:cNvSpPr txBox="1">
            <a:spLocks noChangeArrowheads="1"/>
          </p:cNvSpPr>
          <p:nvPr/>
        </p:nvSpPr>
        <p:spPr bwMode="auto">
          <a:xfrm>
            <a:off x="609600" y="4114800"/>
            <a:ext cx="8534400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buFont typeface="Wingdings" pitchFamily="2" charset="2"/>
              <a:buChar char="§"/>
            </a:pPr>
            <a:r>
              <a:rPr lang="en-US"/>
              <a:t> </a:t>
            </a:r>
            <a:r>
              <a:rPr lang="en-US" sz="2600"/>
              <a:t>The number 1248.63 is one more than 1247.63</a:t>
            </a:r>
          </a:p>
          <a:p>
            <a:pPr>
              <a:buFont typeface="Wingdings" pitchFamily="2" charset="2"/>
              <a:buChar char="§"/>
            </a:pPr>
            <a:endParaRPr lang="en-US" sz="2600"/>
          </a:p>
          <a:p>
            <a:pPr>
              <a:buFont typeface="Wingdings" pitchFamily="2" charset="2"/>
              <a:buChar char="§"/>
            </a:pPr>
            <a:r>
              <a:rPr lang="en-US" sz="2600"/>
              <a:t>The number 1147.63 is one hundred less than 1247.63</a:t>
            </a:r>
          </a:p>
          <a:p>
            <a:pPr>
              <a:buFont typeface="Wingdings" pitchFamily="2" charset="2"/>
              <a:buChar char="§"/>
            </a:pPr>
            <a:endParaRPr lang="en-US" sz="2600"/>
          </a:p>
          <a:p>
            <a:pPr>
              <a:buFont typeface="Wingdings" pitchFamily="2" charset="2"/>
              <a:buChar char="§"/>
            </a:pPr>
            <a:r>
              <a:rPr lang="en-US" sz="2600"/>
              <a:t>The number 1247.83 is two tenths more than 1247.63</a:t>
            </a:r>
          </a:p>
        </p:txBody>
      </p:sp>
    </p:spTree>
    <p:extLst>
      <p:ext uri="{BB962C8B-B14F-4D97-AF65-F5344CB8AC3E}">
        <p14:creationId xmlns:p14="http://schemas.microsoft.com/office/powerpoint/2010/main" val="392309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1350963" y="685800"/>
            <a:ext cx="7793037" cy="1143000"/>
          </a:xfrm>
        </p:spPr>
        <p:txBody>
          <a:bodyPr/>
          <a:lstStyle/>
          <a:p>
            <a:pPr eaLnBrk="1" hangingPunct="1"/>
            <a:r>
              <a:rPr lang="en-US" sz="2800" smtClean="0">
                <a:ea typeface="ＭＳ Ｐゴシック" pitchFamily="34" charset="-128"/>
              </a:rPr>
              <a:t>Review – Adding and Subtracting Decimals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304800" y="2017713"/>
            <a:ext cx="8650288" cy="4114800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 eaLnBrk="1" hangingPunct="1">
              <a:buFont typeface="Wingdings" charset="2"/>
              <a:buNone/>
              <a:defRPr/>
            </a:pPr>
            <a:r>
              <a:rPr lang="en-US" sz="2400" dirty="0" smtClean="0"/>
              <a:t>What do you need to do?</a:t>
            </a:r>
          </a:p>
          <a:p>
            <a:pPr eaLnBrk="1" hangingPunct="1">
              <a:buFont typeface="Wingdings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charset="2"/>
              <a:buAutoNum type="arabicPeriod"/>
              <a:defRPr/>
            </a:pPr>
            <a:r>
              <a:rPr lang="en-US" sz="2400" dirty="0" smtClean="0"/>
              <a:t>Line up the decimals</a:t>
            </a:r>
          </a:p>
          <a:p>
            <a:pPr eaLnBrk="1" hangingPunct="1">
              <a:buFont typeface="Wingdings" charset="2"/>
              <a:buAutoNum type="arabicPeriod"/>
              <a:defRPr/>
            </a:pPr>
            <a:r>
              <a:rPr lang="en-US" sz="2400" dirty="0" smtClean="0"/>
              <a:t>Add zeros into place values that are empty (if you wish)</a:t>
            </a:r>
          </a:p>
          <a:p>
            <a:pPr eaLnBrk="1" hangingPunct="1">
              <a:buFont typeface="Wingdings" charset="2"/>
              <a:buAutoNum type="arabicPeriod"/>
              <a:defRPr/>
            </a:pPr>
            <a:endParaRPr lang="en-US" sz="2400" dirty="0" smtClean="0"/>
          </a:p>
          <a:p>
            <a:pPr eaLnBrk="1" hangingPunct="1">
              <a:buFont typeface="Wingdings" charset="2"/>
              <a:buAutoNum type="arabicPeriod"/>
              <a:defRPr/>
            </a:pPr>
            <a:r>
              <a:rPr lang="en-US" sz="2400" dirty="0" smtClean="0"/>
              <a:t>Ex: 12.3 + 2. 4 =		12.3		12.3</a:t>
            </a:r>
          </a:p>
          <a:p>
            <a:pPr lvl="7">
              <a:buFont typeface="Wingdings" pitchFamily="-112" charset="2"/>
              <a:buNone/>
              <a:defRPr/>
            </a:pPr>
            <a:r>
              <a:rPr lang="en-US" sz="2400" dirty="0" smtClean="0"/>
              <a:t>  +	  </a:t>
            </a:r>
            <a:r>
              <a:rPr lang="en-US" sz="2400" u="sng" dirty="0" smtClean="0"/>
              <a:t>2.4</a:t>
            </a:r>
            <a:r>
              <a:rPr lang="en-US" sz="2400" dirty="0" smtClean="0"/>
              <a:t>	       +  </a:t>
            </a:r>
            <a:r>
              <a:rPr lang="en-US" sz="2400" u="sng" dirty="0" smtClean="0">
                <a:solidFill>
                  <a:srgbClr val="FF0000"/>
                </a:solidFill>
              </a:rPr>
              <a:t>0</a:t>
            </a:r>
            <a:r>
              <a:rPr lang="en-US" sz="2400" u="sng" dirty="0" smtClean="0"/>
              <a:t>2.4</a:t>
            </a:r>
          </a:p>
          <a:p>
            <a:pPr lvl="8">
              <a:buFont typeface="Wingdings" pitchFamily="-112" charset="2"/>
              <a:buNone/>
              <a:defRPr/>
            </a:pPr>
            <a:r>
              <a:rPr lang="en-US" sz="2400" dirty="0" smtClean="0"/>
              <a:t>14.7		14.7</a:t>
            </a:r>
          </a:p>
          <a:p>
            <a:pPr lvl="8">
              <a:buFont typeface="Wingdings" pitchFamily="-112" charset="2"/>
              <a:buNone/>
              <a:defRPr/>
            </a:pPr>
            <a:endParaRPr lang="en-US" sz="1800" dirty="0" smtClean="0"/>
          </a:p>
          <a:p>
            <a:pPr lvl="8">
              <a:buFont typeface="Wingdings" pitchFamily="-112" charset="2"/>
              <a:buNone/>
              <a:defRPr/>
            </a:pPr>
            <a:endParaRPr lang="en-US" sz="1800" dirty="0" smtClean="0"/>
          </a:p>
          <a:p>
            <a:pPr lvl="7">
              <a:buFont typeface="Wingdings" pitchFamily="-112" charset="2"/>
              <a:buAutoNum type="arabicPeriod"/>
              <a:defRPr/>
            </a:pPr>
            <a:endParaRPr lang="en-US" sz="600" dirty="0" smtClean="0"/>
          </a:p>
          <a:p>
            <a:pPr eaLnBrk="1" hangingPunct="1">
              <a:buFont typeface="Wingdings" charset="2"/>
              <a:buAutoNum type="arabicPeriod"/>
              <a:defRPr/>
            </a:pPr>
            <a:endParaRPr lang="en-US" sz="1800" dirty="0" smtClean="0"/>
          </a:p>
          <a:p>
            <a:pPr eaLnBrk="1" hangingPunct="1">
              <a:buFont typeface="Wingdings" charset="2"/>
              <a:buNone/>
              <a:defRPr/>
            </a:pP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170094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17538"/>
            <a:ext cx="8029575" cy="1143000"/>
          </a:xfrm>
        </p:spPr>
        <p:txBody>
          <a:bodyPr/>
          <a:lstStyle/>
          <a:p>
            <a:pPr algn="ctr" eaLnBrk="1" hangingPunct="1"/>
            <a:r>
              <a:rPr lang="en-US" smtClean="0">
                <a:ea typeface="ＭＳ Ｐゴシック" pitchFamily="34" charset="-128"/>
              </a:rPr>
              <a:t>2.1 Add and Subtract Decimals</a:t>
            </a:r>
            <a:br>
              <a:rPr lang="en-US" smtClean="0">
                <a:ea typeface="ＭＳ Ｐゴシック" pitchFamily="34" charset="-128"/>
              </a:rPr>
            </a:br>
            <a:r>
              <a:rPr lang="en-US" sz="1800" smtClean="0">
                <a:ea typeface="ＭＳ Ｐゴシック" pitchFamily="34" charset="-128"/>
              </a:rPr>
              <a:t>Student Outcome: I can use different strategies to estimate decimals.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7772400" cy="4535488"/>
          </a:xfrm>
        </p:spPr>
        <p:txBody>
          <a:bodyPr/>
          <a:lstStyle/>
          <a:p>
            <a:pPr eaLnBrk="1" hangingPunct="1"/>
            <a:r>
              <a:rPr lang="en-US" sz="2800" smtClean="0">
                <a:ea typeface="ＭＳ Ｐゴシック" pitchFamily="34" charset="-128"/>
              </a:rPr>
              <a:t>Pg 44 Vocabulary:</a:t>
            </a:r>
          </a:p>
          <a:p>
            <a:pPr lvl="1" eaLnBrk="1" hangingPunct="1"/>
            <a:r>
              <a:rPr lang="en-US" b="1" u="sng" smtClean="0">
                <a:solidFill>
                  <a:srgbClr val="FF0000"/>
                </a:solidFill>
                <a:ea typeface="ＭＳ Ｐゴシック" pitchFamily="34" charset="-128"/>
              </a:rPr>
              <a:t>Estimate</a:t>
            </a:r>
            <a:r>
              <a:rPr lang="en-US" b="1" smtClean="0">
                <a:solidFill>
                  <a:srgbClr val="FF0000"/>
                </a:solidFill>
                <a:ea typeface="ＭＳ Ｐゴシック" pitchFamily="34" charset="-128"/>
              </a:rPr>
              <a:t>:</a:t>
            </a:r>
            <a:r>
              <a:rPr lang="en-US" sz="2400" b="1" smtClean="0">
                <a:solidFill>
                  <a:srgbClr val="FF0000"/>
                </a:solidFill>
                <a:ea typeface="ＭＳ Ｐゴシック" pitchFamily="34" charset="-128"/>
              </a:rPr>
              <a:t> 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to </a:t>
            </a:r>
            <a:r>
              <a:rPr lang="en-US" b="1" smtClean="0">
                <a:ea typeface="ＭＳ Ｐゴシック" pitchFamily="34" charset="-128"/>
              </a:rPr>
              <a:t>approximate</a:t>
            </a:r>
            <a:r>
              <a:rPr lang="en-US" smtClean="0">
                <a:ea typeface="ＭＳ Ｐゴシック" pitchFamily="34" charset="-128"/>
              </a:rPr>
              <a:t> an answer</a:t>
            </a:r>
            <a:endParaRPr lang="en-US" sz="2000" smtClean="0">
              <a:ea typeface="ＭＳ Ｐゴシック" pitchFamily="34" charset="-128"/>
            </a:endParaRPr>
          </a:p>
          <a:p>
            <a:pPr lvl="1" eaLnBrk="1" hangingPunct="1"/>
            <a:r>
              <a:rPr lang="en-US" b="1" u="sng" smtClean="0">
                <a:solidFill>
                  <a:srgbClr val="FF0000"/>
                </a:solidFill>
                <a:ea typeface="ＭＳ Ｐゴシック" pitchFamily="34" charset="-128"/>
              </a:rPr>
              <a:t>Overestimate</a:t>
            </a:r>
            <a:r>
              <a:rPr lang="en-US" sz="2400" b="1" u="sng" smtClean="0">
                <a:solidFill>
                  <a:srgbClr val="FF0000"/>
                </a:solidFill>
                <a:ea typeface="ＭＳ Ｐゴシック" pitchFamily="34" charset="-128"/>
              </a:rPr>
              <a:t>: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Estimate that is </a:t>
            </a:r>
            <a:r>
              <a:rPr lang="en-US" b="1" smtClean="0">
                <a:ea typeface="ＭＳ Ｐゴシック" pitchFamily="34" charset="-128"/>
              </a:rPr>
              <a:t>larger</a:t>
            </a:r>
            <a:r>
              <a:rPr lang="en-US" smtClean="0">
                <a:ea typeface="ＭＳ Ｐゴシック" pitchFamily="34" charset="-128"/>
              </a:rPr>
              <a:t> than the actual answer</a:t>
            </a:r>
            <a:endParaRPr lang="en-US" sz="2000" smtClean="0">
              <a:ea typeface="ＭＳ Ｐゴシック" pitchFamily="34" charset="-128"/>
            </a:endParaRPr>
          </a:p>
          <a:p>
            <a:pPr lvl="1" eaLnBrk="1" hangingPunct="1"/>
            <a:r>
              <a:rPr lang="en-US" b="1" u="sng" smtClean="0">
                <a:solidFill>
                  <a:srgbClr val="FF0000"/>
                </a:solidFill>
                <a:ea typeface="ＭＳ Ｐゴシック" pitchFamily="34" charset="-128"/>
              </a:rPr>
              <a:t>Underestimate</a:t>
            </a:r>
            <a:r>
              <a:rPr lang="en-US" sz="2400" b="1" u="sng" smtClean="0">
                <a:solidFill>
                  <a:srgbClr val="FF0000"/>
                </a:solidFill>
                <a:ea typeface="ＭＳ Ｐゴシック" pitchFamily="34" charset="-128"/>
              </a:rPr>
              <a:t>: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Estimate that is </a:t>
            </a:r>
            <a:r>
              <a:rPr lang="en-US" b="1" smtClean="0">
                <a:ea typeface="ＭＳ Ｐゴシック" pitchFamily="34" charset="-128"/>
              </a:rPr>
              <a:t>smaller</a:t>
            </a:r>
            <a:r>
              <a:rPr lang="en-US" smtClean="0">
                <a:ea typeface="ＭＳ Ｐゴシック" pitchFamily="34" charset="-128"/>
              </a:rPr>
              <a:t> than the actual answer</a:t>
            </a:r>
            <a:endParaRPr lang="en-US" sz="2000" smtClean="0">
              <a:ea typeface="ＭＳ Ｐゴシック" pitchFamily="34" charset="-128"/>
            </a:endParaRPr>
          </a:p>
          <a:p>
            <a:pPr lvl="2" eaLnBrk="1" hangingPunct="1"/>
            <a:endParaRPr lang="en-US" sz="2000" smtClean="0">
              <a:ea typeface="ＭＳ Ｐゴシック" pitchFamily="34" charset="-128"/>
            </a:endParaRP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214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>
                <a:ea typeface="ＭＳ Ｐゴシック" pitchFamily="34" charset="-128"/>
              </a:rPr>
              <a:t>Multiplying Decimals</a:t>
            </a:r>
            <a:br>
              <a:rPr lang="en-US" smtClean="0">
                <a:ea typeface="ＭＳ Ｐゴシック" pitchFamily="34" charset="-128"/>
              </a:rPr>
            </a:br>
            <a:r>
              <a:rPr lang="en-US" sz="2000" smtClean="0">
                <a:ea typeface="ＭＳ Ｐゴシック" pitchFamily="34" charset="-128"/>
              </a:rPr>
              <a:t>Student Outcome: I can estimate by +,-,x,÷ decimals.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381000" y="2017713"/>
            <a:ext cx="8574088" cy="462597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Use front-end estimation and relative size to estimate: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2.65 x 3.72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Front-End Estimation:</a:t>
            </a:r>
          </a:p>
          <a:p>
            <a:pPr lvl="2" eaLnBrk="1" hangingPunct="1">
              <a:buFont typeface="Wingdings" pitchFamily="2" charset="2"/>
              <a:buNone/>
            </a:pPr>
            <a:endParaRPr lang="en-US" smtClean="0">
              <a:ea typeface="ＭＳ Ｐゴシック" pitchFamily="34" charset="-128"/>
            </a:endParaRP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Relative Size</a:t>
            </a:r>
            <a:r>
              <a:rPr lang="en-US" smtClean="0">
                <a:ea typeface="ＭＳ Ｐゴシック" pitchFamily="34" charset="-128"/>
                <a:sym typeface="Wingdings" pitchFamily="2" charset="2"/>
              </a:rPr>
              <a:t>: (are there easier #</a:t>
            </a:r>
            <a:r>
              <a:rPr lang="ja-JP" altLang="en-US" smtClean="0">
                <a:ea typeface="ＭＳ Ｐゴシック" pitchFamily="34" charset="-128"/>
                <a:sym typeface="Wingdings" pitchFamily="2" charset="2"/>
              </a:rPr>
              <a:t>’</a:t>
            </a:r>
            <a:r>
              <a:rPr lang="en-US" altLang="ja-JP" smtClean="0">
                <a:ea typeface="ＭＳ Ｐゴシック" pitchFamily="34" charset="-128"/>
                <a:sym typeface="Wingdings" pitchFamily="2" charset="2"/>
              </a:rPr>
              <a:t>s to use)</a:t>
            </a:r>
            <a:endParaRPr lang="en-US" altLang="ja-JP" smtClean="0">
              <a:ea typeface="ＭＳ Ｐゴシック" pitchFamily="34" charset="-128"/>
            </a:endParaRPr>
          </a:p>
          <a:p>
            <a:pPr lvl="2" eaLnBrk="1" hangingPunct="1"/>
            <a:endParaRPr lang="en-US" smtClean="0">
              <a:ea typeface="ＭＳ Ｐゴシック" pitchFamily="34" charset="-128"/>
            </a:endParaRP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Compensation: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790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8382000" cy="1143000"/>
          </a:xfrm>
        </p:spPr>
        <p:txBody>
          <a:bodyPr/>
          <a:lstStyle/>
          <a:p>
            <a:pPr algn="ctr" eaLnBrk="1" hangingPunct="1"/>
            <a:r>
              <a:rPr lang="en-US" sz="4000" smtClean="0">
                <a:ea typeface="ＭＳ Ｐゴシック" pitchFamily="34" charset="-128"/>
              </a:rPr>
              <a:t>Dividing Decimal Numbers</a:t>
            </a:r>
            <a:br>
              <a:rPr lang="en-US" sz="4000" smtClean="0">
                <a:ea typeface="ＭＳ Ｐゴシック" pitchFamily="34" charset="-128"/>
              </a:rPr>
            </a:br>
            <a:r>
              <a:rPr lang="en-US" sz="2000" smtClean="0">
                <a:ea typeface="ＭＳ Ｐゴシック" pitchFamily="34" charset="-128"/>
              </a:rPr>
              <a:t>Student Outcome: I can estimate by +,-,x,÷ decimals.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762000" y="2017713"/>
            <a:ext cx="8193088" cy="41148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Example 1: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A) 15.4 ÷ 3.6 = 4.27778</a:t>
            </a:r>
          </a:p>
          <a:p>
            <a:pPr eaLnBrk="1" hangingPunct="1">
              <a:buFont typeface="Wingdings" pitchFamily="2" charset="2"/>
              <a:buNone/>
            </a:pPr>
            <a:endParaRPr lang="en-US" sz="2800" i="1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800" i="1" smtClean="0">
                <a:ea typeface="ＭＳ Ｐゴシック" pitchFamily="34" charset="-128"/>
              </a:rPr>
              <a:t>Front-End Estimation: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Things I know: 15 ÷ 3 = 5</a:t>
            </a:r>
          </a:p>
          <a:p>
            <a:pPr lvl="2" eaLnBrk="1" hangingPunct="1"/>
            <a:r>
              <a:rPr lang="en-US" smtClean="0">
                <a:ea typeface="ＭＳ Ｐゴシック" pitchFamily="34" charset="-128"/>
              </a:rPr>
              <a:t>The answer closest to 5 is 4.27778</a:t>
            </a:r>
          </a:p>
        </p:txBody>
      </p:sp>
    </p:spTree>
    <p:extLst>
      <p:ext uri="{BB962C8B-B14F-4D97-AF65-F5344CB8AC3E}">
        <p14:creationId xmlns:p14="http://schemas.microsoft.com/office/powerpoint/2010/main" val="327379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2800" b="1" smtClean="0">
                <a:ea typeface="ＭＳ Ｐゴシック" pitchFamily="34" charset="-128"/>
              </a:rPr>
              <a:t>Use Estimation to Place the Decimal Point</a:t>
            </a:r>
            <a:r>
              <a:rPr lang="en-US" sz="2800" smtClean="0">
                <a:ea typeface="ＭＳ Ｐゴシック" pitchFamily="34" charset="-128"/>
              </a:rPr>
              <a:t>.</a:t>
            </a:r>
            <a:br>
              <a:rPr lang="en-US" sz="2800" smtClean="0">
                <a:ea typeface="ＭＳ Ｐゴシック" pitchFamily="34" charset="-128"/>
              </a:rPr>
            </a:br>
            <a:r>
              <a:rPr lang="en-US" sz="1600" smtClean="0">
                <a:ea typeface="ＭＳ Ｐゴシック" pitchFamily="34" charset="-128"/>
              </a:rPr>
              <a:t>Student Outcome: I can problem solve using decimals.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457200" y="2017713"/>
            <a:ext cx="8497888" cy="41148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Example #2: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000" smtClean="0">
                <a:ea typeface="ＭＳ Ｐゴシック" pitchFamily="34" charset="-128"/>
              </a:rPr>
              <a:t>Four friends buy 1.36L of pure orange juice and divide it equally.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A) Estimate each person</a:t>
            </a:r>
            <a:r>
              <a:rPr lang="ja-JP" altLang="en-US" smtClean="0">
                <a:ea typeface="ＭＳ Ｐゴシック" pitchFamily="34" charset="-128"/>
              </a:rPr>
              <a:t>’</a:t>
            </a:r>
            <a:r>
              <a:rPr lang="en-US" altLang="ja-JP" smtClean="0">
                <a:ea typeface="ＭＳ Ｐゴシック" pitchFamily="34" charset="-128"/>
              </a:rPr>
              <a:t>s share.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B) Calculate each person</a:t>
            </a:r>
            <a:r>
              <a:rPr lang="ja-JP" altLang="en-US" smtClean="0">
                <a:ea typeface="ＭＳ Ｐゴシック" pitchFamily="34" charset="-128"/>
              </a:rPr>
              <a:t>’</a:t>
            </a:r>
            <a:r>
              <a:rPr lang="en-US" altLang="ja-JP" smtClean="0">
                <a:ea typeface="ＭＳ Ｐゴシック" pitchFamily="34" charset="-128"/>
              </a:rPr>
              <a:t>s share.</a:t>
            </a:r>
            <a:endParaRPr lang="en-US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558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b="1" smtClean="0">
                <a:ea typeface="ＭＳ Ｐゴシック" pitchFamily="34" charset="-128"/>
              </a:rPr>
              <a:t>Use Estimation to Place the Decimal Point</a:t>
            </a:r>
            <a:r>
              <a:rPr lang="en-US" sz="4000" smtClean="0">
                <a:ea typeface="ＭＳ Ｐゴシック" pitchFamily="34" charset="-128"/>
              </a:rPr>
              <a:t>.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304800" y="2017713"/>
            <a:ext cx="8650288" cy="4114800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 eaLnBrk="1" hangingPunct="1">
              <a:buFont typeface="Wingdings" charset="2"/>
              <a:buChar char="n"/>
              <a:defRPr/>
            </a:pPr>
            <a:r>
              <a:rPr lang="en-US" dirty="0">
                <a:ea typeface="ＭＳ Ｐゴシック" charset="-128"/>
                <a:cs typeface="ＭＳ Ｐゴシック" charset="-128"/>
              </a:rPr>
              <a:t>Solution:</a:t>
            </a:r>
          </a:p>
          <a:p>
            <a:pPr lvl="1" eaLnBrk="1" hangingPunct="1">
              <a:buFont typeface="Wingdings" charset="2"/>
              <a:buChar char="n"/>
              <a:defRPr/>
            </a:pPr>
            <a:r>
              <a:rPr lang="en-US" dirty="0"/>
              <a:t>A) To estimate, round 1.36L to a number that is easier to work with.</a:t>
            </a:r>
          </a:p>
          <a:p>
            <a:pPr lvl="2" eaLnBrk="1" hangingPunct="1">
              <a:buFont typeface="Wingdings" charset="2"/>
              <a:buChar char="n"/>
              <a:defRPr/>
            </a:pPr>
            <a:r>
              <a:rPr lang="en-US" dirty="0">
                <a:ea typeface="ＭＳ Ｐゴシック" charset="-128"/>
              </a:rPr>
              <a:t>Try 1.2</a:t>
            </a:r>
          </a:p>
          <a:p>
            <a:pPr lvl="3" eaLnBrk="1" hangingPunct="1">
              <a:buFont typeface="Wingdings" charset="2"/>
              <a:buChar char="n"/>
              <a:defRPr/>
            </a:pPr>
            <a:r>
              <a:rPr lang="en-US" sz="2200" dirty="0">
                <a:ea typeface="ＭＳ Ｐゴシック" charset="-128"/>
              </a:rPr>
              <a:t>1.2 ÷ 4 = 0.3   </a:t>
            </a:r>
            <a:r>
              <a:rPr lang="en-US" sz="2200" b="1" dirty="0">
                <a:ea typeface="ＭＳ Ｐゴシック" charset="-128"/>
              </a:rPr>
              <a:t>Underestimate</a:t>
            </a:r>
          </a:p>
          <a:p>
            <a:pPr lvl="2" eaLnBrk="1" hangingPunct="1">
              <a:buFont typeface="Wingdings" charset="2"/>
              <a:buChar char="n"/>
              <a:defRPr/>
            </a:pPr>
            <a:r>
              <a:rPr lang="en-US" dirty="0">
                <a:ea typeface="ＭＳ Ｐゴシック" charset="-128"/>
              </a:rPr>
              <a:t>Try 1.</a:t>
            </a:r>
          </a:p>
          <a:p>
            <a:pPr lvl="3" eaLnBrk="1" hangingPunct="1">
              <a:buFont typeface="Wingdings" charset="2"/>
              <a:buChar char="n"/>
              <a:defRPr/>
            </a:pPr>
            <a:r>
              <a:rPr lang="en-US" sz="2200" dirty="0">
                <a:ea typeface="ＭＳ Ｐゴシック" charset="-128"/>
              </a:rPr>
              <a:t>1.6 ÷ 4 = 0.4   </a:t>
            </a:r>
            <a:r>
              <a:rPr lang="en-US" sz="2200" b="1" dirty="0" smtClean="0">
                <a:ea typeface="ＭＳ Ｐゴシック" charset="-128"/>
              </a:rPr>
              <a:t>Overestimate</a:t>
            </a:r>
          </a:p>
          <a:p>
            <a:pPr lvl="3" eaLnBrk="1" hangingPunct="1">
              <a:buFont typeface="Wingdings" charset="2"/>
              <a:buChar char="n"/>
              <a:defRPr/>
            </a:pPr>
            <a:endParaRPr lang="en-US" sz="2200" b="1" dirty="0" smtClean="0">
              <a:ea typeface="ＭＳ Ｐゴシック" charset="-128"/>
            </a:endParaRPr>
          </a:p>
          <a:p>
            <a:pPr lvl="8">
              <a:defRPr/>
            </a:pPr>
            <a:r>
              <a:rPr lang="en-US" sz="2200" dirty="0" smtClean="0">
                <a:ea typeface="ＭＳ Ｐゴシック" charset="-128"/>
              </a:rPr>
              <a:t>     		Things I know</a:t>
            </a:r>
            <a:endParaRPr lang="en-US" sz="2200" dirty="0">
              <a:ea typeface="ＭＳ Ｐゴシック" charset="-128"/>
            </a:endParaRPr>
          </a:p>
        </p:txBody>
      </p:sp>
      <p:sp>
        <p:nvSpPr>
          <p:cNvPr id="44036" name="Cloud Callout 3"/>
          <p:cNvSpPr>
            <a:spLocks noChangeArrowheads="1"/>
          </p:cNvSpPr>
          <p:nvPr/>
        </p:nvSpPr>
        <p:spPr bwMode="auto">
          <a:xfrm>
            <a:off x="5715000" y="3276600"/>
            <a:ext cx="3429000" cy="15240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2000" b="1"/>
              <a:t>   12 ÷ 4 = 3  So </a:t>
            </a:r>
          </a:p>
          <a:p>
            <a:r>
              <a:rPr lang="en-US" sz="2000" b="1"/>
              <a:t>  1.2 ÷ 4 = 0.3</a:t>
            </a:r>
          </a:p>
          <a:p>
            <a:endParaRPr lang="en-US"/>
          </a:p>
        </p:txBody>
      </p:sp>
      <p:sp>
        <p:nvSpPr>
          <p:cNvPr id="44037" name="Cloud Callout 4"/>
          <p:cNvSpPr>
            <a:spLocks noChangeArrowheads="1"/>
          </p:cNvSpPr>
          <p:nvPr/>
        </p:nvSpPr>
        <p:spPr bwMode="auto">
          <a:xfrm>
            <a:off x="914400" y="5334000"/>
            <a:ext cx="3505200" cy="12954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16 ÷ 4 = 4 So</a:t>
            </a:r>
          </a:p>
          <a:p>
            <a:r>
              <a:rPr lang="en-US">
                <a:solidFill>
                  <a:schemeClr val="bg1"/>
                </a:solidFill>
              </a:rPr>
              <a:t>1.6 ÷ 4 = 0.4</a:t>
            </a:r>
          </a:p>
        </p:txBody>
      </p:sp>
      <p:sp>
        <p:nvSpPr>
          <p:cNvPr id="44038" name="Right Arrow 5"/>
          <p:cNvSpPr>
            <a:spLocks noChangeArrowheads="1"/>
          </p:cNvSpPr>
          <p:nvPr/>
        </p:nvSpPr>
        <p:spPr bwMode="auto">
          <a:xfrm rot="10800000">
            <a:off x="4495800" y="5562600"/>
            <a:ext cx="12192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39" name="Up Arrow 6"/>
          <p:cNvSpPr>
            <a:spLocks noChangeArrowheads="1"/>
          </p:cNvSpPr>
          <p:nvPr/>
        </p:nvSpPr>
        <p:spPr bwMode="auto">
          <a:xfrm rot="1509411">
            <a:off x="5916613" y="4295775"/>
            <a:ext cx="401637" cy="1066800"/>
          </a:xfrm>
          <a:prstGeom prst="upArrow">
            <a:avLst>
              <a:gd name="adj1" fmla="val 50000"/>
              <a:gd name="adj2" fmla="val 5011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33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/>
          <a:lstStyle/>
          <a:p>
            <a:pPr algn="ctr" eaLnBrk="1" hangingPunct="1"/>
            <a:r>
              <a:rPr lang="en-US" smtClean="0">
                <a:ea typeface="ＭＳ Ｐゴシック" pitchFamily="34" charset="-128"/>
              </a:rPr>
              <a:t>    BEDMAS</a:t>
            </a:r>
            <a:br>
              <a:rPr lang="en-US" smtClean="0">
                <a:ea typeface="ＭＳ Ｐゴシック" pitchFamily="34" charset="-128"/>
              </a:rPr>
            </a:br>
            <a:r>
              <a:rPr lang="en-US" sz="2000" smtClean="0">
                <a:ea typeface="ＭＳ Ｐゴシック" pitchFamily="34" charset="-128"/>
              </a:rPr>
              <a:t>Student Outcome: I can solve problems using order of operations.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1981200"/>
            <a:ext cx="5791200" cy="4525963"/>
          </a:xfrm>
        </p:spPr>
        <p:txBody>
          <a:bodyPr/>
          <a:lstStyle/>
          <a:p>
            <a:pPr eaLnBrk="1" hangingPunct="1"/>
            <a:r>
              <a:rPr lang="en-US" sz="2800" smtClean="0">
                <a:ea typeface="ＭＳ Ｐゴシック" pitchFamily="34" charset="-128"/>
              </a:rPr>
              <a:t>Remember the order by the phrase</a:t>
            </a:r>
          </a:p>
          <a:p>
            <a:pPr eaLnBrk="1" hangingPunct="1"/>
            <a:r>
              <a:rPr lang="en-US" sz="2800" smtClean="0">
                <a:ea typeface="ＭＳ Ｐゴシック" pitchFamily="34" charset="-128"/>
              </a:rPr>
              <a:t>B - BRACKETS</a:t>
            </a:r>
          </a:p>
          <a:p>
            <a:pPr eaLnBrk="1" hangingPunct="1"/>
            <a:r>
              <a:rPr lang="en-US" sz="2800" smtClean="0">
                <a:ea typeface="ＭＳ Ｐゴシック" pitchFamily="34" charset="-128"/>
              </a:rPr>
              <a:t>E - EXPONENTS</a:t>
            </a:r>
          </a:p>
          <a:p>
            <a:pPr eaLnBrk="1" hangingPunct="1"/>
            <a:r>
              <a:rPr lang="en-US" sz="2800" smtClean="0">
                <a:ea typeface="ＭＳ Ｐゴシック" pitchFamily="34" charset="-128"/>
              </a:rPr>
              <a:t>D/M – DIVIDE OR MULTIPLY</a:t>
            </a:r>
          </a:p>
          <a:p>
            <a:pPr eaLnBrk="1" hangingPunct="1"/>
            <a:r>
              <a:rPr lang="en-US" sz="2800" smtClean="0">
                <a:ea typeface="ＭＳ Ｐゴシック" pitchFamily="34" charset="-128"/>
              </a:rPr>
              <a:t>A/S – ADD OR SUBTRACT</a:t>
            </a:r>
          </a:p>
        </p:txBody>
      </p:sp>
      <p:pic>
        <p:nvPicPr>
          <p:cNvPr id="54276" name="Picture 4" descr="bs00559_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5105400"/>
            <a:ext cx="4033838" cy="2376488"/>
          </a:xfrm>
        </p:spPr>
      </p:pic>
    </p:spTree>
    <p:extLst>
      <p:ext uri="{BB962C8B-B14F-4D97-AF65-F5344CB8AC3E}">
        <p14:creationId xmlns:p14="http://schemas.microsoft.com/office/powerpoint/2010/main" val="15902138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85800" y="617538"/>
            <a:ext cx="8458200" cy="1143000"/>
          </a:xfrm>
        </p:spPr>
        <p:txBody>
          <a:bodyPr/>
          <a:lstStyle/>
          <a:p>
            <a:pPr algn="ctr" eaLnBrk="1" hangingPunct="1"/>
            <a:r>
              <a:rPr lang="en-US" smtClean="0">
                <a:ea typeface="ＭＳ Ｐゴシック" pitchFamily="34" charset="-128"/>
              </a:rPr>
              <a:t>The </a:t>
            </a:r>
            <a:r>
              <a:rPr lang="ja-JP" altLang="en-US" smtClean="0">
                <a:ea typeface="ＭＳ Ｐゴシック" pitchFamily="34" charset="-128"/>
              </a:rPr>
              <a:t>“</a:t>
            </a:r>
            <a:r>
              <a:rPr lang="en-US" altLang="ja-JP" smtClean="0">
                <a:ea typeface="ＭＳ Ｐゴシック" pitchFamily="34" charset="-128"/>
              </a:rPr>
              <a:t>B</a:t>
            </a:r>
            <a:r>
              <a:rPr lang="ja-JP" altLang="en-US" smtClean="0">
                <a:ea typeface="ＭＳ Ｐゴシック" pitchFamily="34" charset="-128"/>
              </a:rPr>
              <a:t>”</a:t>
            </a:r>
            <a:r>
              <a:rPr lang="en-US" altLang="ja-JP" smtClean="0">
                <a:ea typeface="ＭＳ Ｐゴシック" pitchFamily="34" charset="-128"/>
              </a:rPr>
              <a:t> and </a:t>
            </a:r>
            <a:r>
              <a:rPr lang="ja-JP" altLang="en-US" smtClean="0">
                <a:ea typeface="ＭＳ Ｐゴシック" pitchFamily="34" charset="-128"/>
              </a:rPr>
              <a:t>“</a:t>
            </a:r>
            <a:r>
              <a:rPr lang="en-US" altLang="ja-JP" smtClean="0">
                <a:ea typeface="ＭＳ Ｐゴシック" pitchFamily="34" charset="-128"/>
              </a:rPr>
              <a:t>E</a:t>
            </a:r>
            <a:r>
              <a:rPr lang="ja-JP" altLang="en-US" smtClean="0">
                <a:ea typeface="ＭＳ Ｐゴシック" pitchFamily="34" charset="-128"/>
              </a:rPr>
              <a:t>”</a:t>
            </a:r>
            <a:r>
              <a:rPr lang="en-US" altLang="ja-JP" smtClean="0">
                <a:ea typeface="ＭＳ Ｐゴシック" pitchFamily="34" charset="-128"/>
              </a:rPr>
              <a:t/>
            </a:r>
            <a:br>
              <a:rPr lang="en-US" altLang="ja-JP" smtClean="0">
                <a:ea typeface="ＭＳ Ｐゴシック" pitchFamily="34" charset="-128"/>
              </a:rPr>
            </a:br>
            <a:r>
              <a:rPr lang="en-US" altLang="ja-JP" sz="2000" smtClean="0">
                <a:ea typeface="ＭＳ Ｐゴシック" pitchFamily="34" charset="-128"/>
              </a:rPr>
              <a:t>Student Outcome: I can solve problems using order of operations.</a:t>
            </a:r>
            <a:endParaRPr lang="en-US" sz="2000" smtClean="0">
              <a:ea typeface="ＭＳ Ｐゴシック" pitchFamily="34" charset="-128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905000"/>
            <a:ext cx="7696200" cy="23622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The </a:t>
            </a:r>
            <a:r>
              <a:rPr lang="ja-JP" altLang="en-US" smtClean="0">
                <a:ea typeface="ＭＳ Ｐゴシック" pitchFamily="34" charset="-128"/>
              </a:rPr>
              <a:t>“</a:t>
            </a:r>
            <a:r>
              <a:rPr lang="en-US" altLang="ja-JP" smtClean="0">
                <a:ea typeface="ＭＳ Ｐゴシック" pitchFamily="34" charset="-128"/>
              </a:rPr>
              <a:t>B</a:t>
            </a:r>
            <a:r>
              <a:rPr lang="ja-JP" altLang="en-US" smtClean="0">
                <a:ea typeface="ＭＳ Ｐゴシック" pitchFamily="34" charset="-128"/>
              </a:rPr>
              <a:t>”</a:t>
            </a:r>
            <a:r>
              <a:rPr lang="en-US" altLang="ja-JP" smtClean="0">
                <a:ea typeface="ＭＳ Ｐゴシック" pitchFamily="34" charset="-128"/>
              </a:rPr>
              <a:t> stands for items in </a:t>
            </a:r>
            <a:r>
              <a:rPr lang="en-US" altLang="ja-JP" u="sng" smtClean="0">
                <a:ea typeface="ＭＳ Ｐゴシック" pitchFamily="34" charset="-128"/>
              </a:rPr>
              <a:t>brackets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Do all items in the brackets first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838200" y="4191000"/>
            <a:ext cx="8097838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</a:pPr>
            <a:r>
              <a:rPr lang="en-US" sz="3200">
                <a:latin typeface="Tahoma" pitchFamily="34" charset="0"/>
              </a:rPr>
              <a:t>The </a:t>
            </a:r>
            <a:r>
              <a:rPr lang="ja-JP" altLang="en-US" sz="3200">
                <a:latin typeface="Tahoma" pitchFamily="34" charset="0"/>
              </a:rPr>
              <a:t>“</a:t>
            </a:r>
            <a:r>
              <a:rPr lang="en-US" altLang="ja-JP" sz="3200">
                <a:latin typeface="Tahoma" pitchFamily="34" charset="0"/>
              </a:rPr>
              <a:t>E</a:t>
            </a:r>
            <a:r>
              <a:rPr lang="ja-JP" altLang="en-US" sz="3200">
                <a:latin typeface="Tahoma" pitchFamily="34" charset="0"/>
              </a:rPr>
              <a:t>”</a:t>
            </a:r>
            <a:r>
              <a:rPr lang="en-US" altLang="ja-JP" sz="3200">
                <a:latin typeface="Tahoma" pitchFamily="34" charset="0"/>
              </a:rPr>
              <a:t> stands for </a:t>
            </a:r>
            <a:r>
              <a:rPr lang="en-US" altLang="ja-JP" sz="3200" u="sng">
                <a:latin typeface="Tahoma" pitchFamily="34" charset="0"/>
              </a:rPr>
              <a:t>Exponents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</a:pPr>
            <a:r>
              <a:rPr lang="en-US" sz="3200">
                <a:latin typeface="Tahoma" pitchFamily="34" charset="0"/>
              </a:rPr>
              <a:t>Do anything that has a exponent (power)</a:t>
            </a:r>
          </a:p>
          <a:p>
            <a:pPr eaLnBrk="1" hangingPunct="1"/>
            <a:endParaRPr lang="en-US">
              <a:latin typeface="Tahoma" pitchFamily="34" charset="0"/>
            </a:endParaRP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3810000" y="5410200"/>
            <a:ext cx="87788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6000">
                <a:solidFill>
                  <a:schemeClr val="tx2"/>
                </a:solidFill>
                <a:latin typeface="Tahoma" pitchFamily="34" charset="0"/>
              </a:rPr>
              <a:t>8</a:t>
            </a:r>
            <a:r>
              <a:rPr lang="en-US" sz="6000" baseline="30000">
                <a:solidFill>
                  <a:schemeClr val="tx2"/>
                </a:solidFill>
                <a:latin typeface="Tahoma" pitchFamily="34" charset="0"/>
              </a:rPr>
              <a:t>2</a:t>
            </a:r>
            <a:endParaRPr lang="en-US" sz="6000">
              <a:solidFill>
                <a:schemeClr val="tx2"/>
              </a:solidFill>
              <a:latin typeface="Tahoma" pitchFamily="34" charset="0"/>
            </a:endParaRPr>
          </a:p>
        </p:txBody>
      </p:sp>
      <p:sp>
        <p:nvSpPr>
          <p:cNvPr id="55302" name="TextBox 6"/>
          <p:cNvSpPr txBox="1">
            <a:spLocks noChangeArrowheads="1"/>
          </p:cNvSpPr>
          <p:nvPr/>
        </p:nvSpPr>
        <p:spPr bwMode="auto">
          <a:xfrm>
            <a:off x="2895600" y="2971800"/>
            <a:ext cx="2667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sz="6000"/>
              <a:t>(2 + 3)</a:t>
            </a:r>
          </a:p>
        </p:txBody>
      </p:sp>
    </p:spTree>
    <p:extLst>
      <p:ext uri="{BB962C8B-B14F-4D97-AF65-F5344CB8AC3E}">
        <p14:creationId xmlns:p14="http://schemas.microsoft.com/office/powerpoint/2010/main" val="20719355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  <p:bldP spid="17413" grpId="0" autoUpdateAnimBg="0"/>
      <p:bldP spid="17414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09600" y="617538"/>
            <a:ext cx="8534400" cy="1143000"/>
          </a:xfrm>
        </p:spPr>
        <p:txBody>
          <a:bodyPr/>
          <a:lstStyle/>
          <a:p>
            <a:pPr algn="ctr" eaLnBrk="1" hangingPunct="1"/>
            <a:r>
              <a:rPr lang="en-US" smtClean="0">
                <a:ea typeface="ＭＳ Ｐゴシック" pitchFamily="34" charset="-128"/>
              </a:rPr>
              <a:t>The </a:t>
            </a:r>
            <a:r>
              <a:rPr lang="ja-JP" altLang="en-US" smtClean="0">
                <a:ea typeface="ＭＳ Ｐゴシック" pitchFamily="34" charset="-128"/>
              </a:rPr>
              <a:t>“</a:t>
            </a:r>
            <a:r>
              <a:rPr lang="en-US" altLang="ja-JP" smtClean="0">
                <a:ea typeface="ＭＳ Ｐゴシック" pitchFamily="34" charset="-128"/>
              </a:rPr>
              <a:t>DM</a:t>
            </a:r>
            <a:r>
              <a:rPr lang="ja-JP" altLang="en-US" smtClean="0">
                <a:ea typeface="ＭＳ Ｐゴシック" pitchFamily="34" charset="-128"/>
              </a:rPr>
              <a:t>”</a:t>
            </a:r>
            <a:r>
              <a:rPr lang="en-US" altLang="ja-JP" smtClean="0">
                <a:ea typeface="ＭＳ Ｐゴシック" pitchFamily="34" charset="-128"/>
              </a:rPr>
              <a:t/>
            </a:r>
            <a:br>
              <a:rPr lang="en-US" altLang="ja-JP" smtClean="0">
                <a:ea typeface="ＭＳ Ｐゴシック" pitchFamily="34" charset="-128"/>
              </a:rPr>
            </a:br>
            <a:r>
              <a:rPr lang="en-US" altLang="ja-JP" sz="2000" smtClean="0">
                <a:ea typeface="ＭＳ Ｐゴシック" pitchFamily="34" charset="-128"/>
              </a:rPr>
              <a:t>Student Outcome: I can solve problems using order of operations.</a:t>
            </a:r>
            <a:endParaRPr lang="en-US" sz="2000" smtClean="0">
              <a:ea typeface="ＭＳ Ｐゴシック" pitchFamily="34" charset="-128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057400"/>
            <a:ext cx="7772400" cy="41148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Represents </a:t>
            </a:r>
            <a:r>
              <a:rPr lang="en-US" u="sng" smtClean="0">
                <a:ea typeface="ＭＳ Ｐゴシック" pitchFamily="34" charset="-128"/>
              </a:rPr>
              <a:t>divide and multiply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Do </a:t>
            </a:r>
            <a:r>
              <a:rPr lang="en-US" u="sng" smtClean="0">
                <a:ea typeface="ＭＳ Ｐゴシック" pitchFamily="34" charset="-128"/>
              </a:rPr>
              <a:t>which ever</a:t>
            </a:r>
            <a:r>
              <a:rPr lang="en-US" smtClean="0">
                <a:ea typeface="ＭＳ Ｐゴシック" pitchFamily="34" charset="-128"/>
              </a:rPr>
              <a:t> one of these comes first in the problem</a:t>
            </a:r>
          </a:p>
        </p:txBody>
      </p:sp>
      <p:pic>
        <p:nvPicPr>
          <p:cNvPr id="18436" name="Picture 4" descr="sy01265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0"/>
            <a:ext cx="1638300" cy="346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2651125" y="4046538"/>
            <a:ext cx="501173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3200">
                <a:latin typeface="Tahoma" pitchFamily="34" charset="0"/>
              </a:rPr>
              <a:t>Work these two operations</a:t>
            </a:r>
          </a:p>
          <a:p>
            <a:pPr eaLnBrk="1" hangingPunct="1"/>
            <a:r>
              <a:rPr lang="en-US" sz="3200">
                <a:latin typeface="Tahoma" pitchFamily="34" charset="0"/>
              </a:rPr>
              <a:t>from left to right</a:t>
            </a:r>
          </a:p>
        </p:txBody>
      </p:sp>
    </p:spTree>
    <p:extLst>
      <p:ext uri="{BB962C8B-B14F-4D97-AF65-F5344CB8AC3E}">
        <p14:creationId xmlns:p14="http://schemas.microsoft.com/office/powerpoint/2010/main" val="3549383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  <p:bldP spid="18437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62000" y="617538"/>
            <a:ext cx="8382000" cy="1143000"/>
          </a:xfrm>
        </p:spPr>
        <p:txBody>
          <a:bodyPr/>
          <a:lstStyle/>
          <a:p>
            <a:pPr algn="ctr" eaLnBrk="1" hangingPunct="1"/>
            <a:r>
              <a:rPr lang="en-US" smtClean="0">
                <a:ea typeface="ＭＳ Ｐゴシック" pitchFamily="34" charset="-128"/>
              </a:rPr>
              <a:t>The </a:t>
            </a:r>
            <a:r>
              <a:rPr lang="ja-JP" altLang="en-US" smtClean="0">
                <a:ea typeface="ＭＳ Ｐゴシック" pitchFamily="34" charset="-128"/>
              </a:rPr>
              <a:t>“</a:t>
            </a:r>
            <a:r>
              <a:rPr lang="en-US" altLang="ja-JP" smtClean="0">
                <a:ea typeface="ＭＳ Ｐゴシック" pitchFamily="34" charset="-128"/>
              </a:rPr>
              <a:t>AS</a:t>
            </a:r>
            <a:r>
              <a:rPr lang="ja-JP" altLang="en-US" smtClean="0">
                <a:ea typeface="ＭＳ Ｐゴシック" pitchFamily="34" charset="-128"/>
              </a:rPr>
              <a:t>”</a:t>
            </a:r>
            <a:r>
              <a:rPr lang="en-US" altLang="ja-JP" smtClean="0">
                <a:ea typeface="ＭＳ Ｐゴシック" pitchFamily="34" charset="-128"/>
              </a:rPr>
              <a:t/>
            </a:r>
            <a:br>
              <a:rPr lang="en-US" altLang="ja-JP" smtClean="0">
                <a:ea typeface="ＭＳ Ｐゴシック" pitchFamily="34" charset="-128"/>
              </a:rPr>
            </a:br>
            <a:r>
              <a:rPr lang="en-US" altLang="ja-JP" sz="2000" smtClean="0">
                <a:ea typeface="ＭＳ Ｐゴシック" pitchFamily="34" charset="-128"/>
              </a:rPr>
              <a:t>Student Outcome: I can solve problems using order of operations..</a:t>
            </a:r>
            <a:endParaRPr lang="en-US" sz="2000" smtClean="0">
              <a:ea typeface="ＭＳ Ｐゴシック" pitchFamily="34" charset="-128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Represents </a:t>
            </a:r>
            <a:r>
              <a:rPr lang="en-US" u="sng" smtClean="0">
                <a:ea typeface="ＭＳ Ｐゴシック" pitchFamily="34" charset="-128"/>
              </a:rPr>
              <a:t>Add and Subtract</a:t>
            </a:r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Do which ever one of these comes first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Work left to right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You can only work with 2 numbers at a time.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  <p:sp>
        <p:nvSpPr>
          <p:cNvPr id="19460" name="WordArt 4"/>
          <p:cNvSpPr>
            <a:spLocks noChangeArrowheads="1" noChangeShapeType="1" noTextEdit="1"/>
          </p:cNvSpPr>
          <p:nvPr/>
        </p:nvSpPr>
        <p:spPr bwMode="auto">
          <a:xfrm>
            <a:off x="3429000" y="4953000"/>
            <a:ext cx="2828925" cy="1028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>
                      <a:alpha val="74997"/>
                    </a:srgbClr>
                  </a:outerShdw>
                </a:effectLst>
                <a:latin typeface="Impact"/>
              </a:rPr>
              <a:t>8 + 7 - 5 + 2</a:t>
            </a:r>
          </a:p>
        </p:txBody>
      </p:sp>
    </p:spTree>
    <p:extLst>
      <p:ext uri="{BB962C8B-B14F-4D97-AF65-F5344CB8AC3E}">
        <p14:creationId xmlns:p14="http://schemas.microsoft.com/office/powerpoint/2010/main" val="34501154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  <p:bldP spid="1946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694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What You Will Learn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2400" dirty="0" smtClean="0"/>
              <a:t>To draw a line segment parallel to another line segment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2400" dirty="0" smtClean="0"/>
              <a:t>To draw a line segment perpendicular to another line segment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2400" dirty="0" smtClean="0"/>
              <a:t>To draw a line that divides a line segment in half and is perpendicular to it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2400" dirty="0" smtClean="0"/>
              <a:t>To divide an angle in half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2400" dirty="0" smtClean="0"/>
              <a:t>To develop and use formulas to calculate the area of triangles and parallelograms.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endParaRPr lang="en-US" sz="2400" dirty="0" smtClean="0"/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2400" b="1" u="sng" dirty="0" smtClean="0"/>
              <a:t>CHALLENGE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sz="2400" dirty="0" smtClean="0"/>
              <a:t>Try to draw </a:t>
            </a:r>
            <a:r>
              <a:rPr lang="en-US" sz="2400" smtClean="0"/>
              <a:t>what you </a:t>
            </a:r>
            <a:r>
              <a:rPr lang="en-US" sz="2400" dirty="0" smtClean="0"/>
              <a:t>think the first 5 bullets may look like. 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44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What Are Line Segments?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17638"/>
            <a:ext cx="8686800" cy="4525963"/>
          </a:xfrm>
        </p:spPr>
        <p:txBody>
          <a:bodyPr/>
          <a:lstStyle/>
          <a:p>
            <a:pPr>
              <a:buClr>
                <a:srgbClr val="0000FF"/>
              </a:buClr>
              <a:buFont typeface="Wingdings" charset="2"/>
              <a:buChar char="§"/>
            </a:pPr>
            <a:r>
              <a:rPr lang="en-US" b="1" u="sng" dirty="0" smtClean="0">
                <a:solidFill>
                  <a:srgbClr val="FF0000"/>
                </a:solidFill>
              </a:rPr>
              <a:t>Parallel Line Segments</a:t>
            </a:r>
          </a:p>
          <a:p>
            <a:pPr lvl="1">
              <a:buClr>
                <a:srgbClr val="0000FF"/>
              </a:buClr>
              <a:buFont typeface="Wingdings" charset="2"/>
              <a:buChar char="§"/>
            </a:pPr>
            <a:r>
              <a:rPr lang="en-US" dirty="0" smtClean="0"/>
              <a:t>Describes lines in the same plane that never cross, or intersect</a:t>
            </a:r>
          </a:p>
          <a:p>
            <a:pPr lvl="1">
              <a:buClr>
                <a:srgbClr val="0000FF"/>
              </a:buClr>
              <a:buFont typeface="Wingdings" charset="2"/>
              <a:buChar char="§"/>
            </a:pPr>
            <a:r>
              <a:rPr lang="en-US" dirty="0" smtClean="0"/>
              <a:t>They are marked using arrows</a:t>
            </a:r>
          </a:p>
          <a:p>
            <a:pPr lvl="1">
              <a:buClr>
                <a:srgbClr val="0000FF"/>
              </a:buClr>
              <a:buFont typeface="Wingdings" charset="2"/>
              <a:buChar char="§"/>
            </a:pPr>
            <a:r>
              <a:rPr lang="en-US" dirty="0" smtClean="0"/>
              <a:t>The perpendicular distance between</a:t>
            </a:r>
          </a:p>
          <a:p>
            <a:pPr lvl="1">
              <a:buClr>
                <a:srgbClr val="0000FF"/>
              </a:buClr>
              <a:buNone/>
            </a:pPr>
            <a:r>
              <a:rPr lang="en-US" dirty="0" smtClean="0"/>
              <a:t>	line segments must be the same at </a:t>
            </a:r>
          </a:p>
          <a:p>
            <a:pPr lvl="1">
              <a:buClr>
                <a:srgbClr val="0000FF"/>
              </a:buClr>
              <a:buNone/>
            </a:pPr>
            <a:r>
              <a:rPr lang="en-US" dirty="0" smtClean="0"/>
              <a:t>	each end of the segment.</a:t>
            </a:r>
          </a:p>
          <a:p>
            <a:pPr lvl="1">
              <a:buClr>
                <a:srgbClr val="0000FF"/>
              </a:buClr>
              <a:buFont typeface="Wingdings" charset="2"/>
              <a:buChar char="§"/>
            </a:pPr>
            <a:r>
              <a:rPr lang="en-US" dirty="0" smtClean="0"/>
              <a:t>To create, use a ruler and a right triangle, or paper folding</a:t>
            </a:r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2590800"/>
            <a:ext cx="2438400" cy="2035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655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0"/>
            <a:ext cx="8458200" cy="914400"/>
          </a:xfrm>
        </p:spPr>
        <p:txBody>
          <a:bodyPr>
            <a:normAutofit fontScale="92500" lnSpcReduction="10000"/>
          </a:bodyPr>
          <a:lstStyle/>
          <a:p>
            <a:pPr algn="r"/>
            <a:endParaRPr lang="en-US" sz="2800" b="1" dirty="0" smtClean="0"/>
          </a:p>
          <a:p>
            <a:r>
              <a:rPr lang="en-US" sz="2800" b="1" dirty="0" smtClean="0"/>
              <a:t>Student Outcome: I will be able to describe different shapes 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914400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5777598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Learn Alberta</a:t>
            </a:r>
          </a:p>
          <a:p>
            <a:r>
              <a:rPr lang="en-US" sz="1600" dirty="0" smtClean="0">
                <a:hlinkClick r:id="rId2"/>
              </a:rPr>
              <a:t>http://www.learnalberta.ca/content/memg/index.html?term=Division02/Parallel/index.html</a:t>
            </a:r>
            <a:endParaRPr lang="en-US" sz="1600" dirty="0" smtClean="0"/>
          </a:p>
          <a:p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368604" y="3343377"/>
            <a:ext cx="2130442" cy="19422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rot="19614485">
            <a:off x="4933697" y="3261650"/>
            <a:ext cx="3216732" cy="1782363"/>
          </a:xfrm>
          <a:prstGeom prst="rect">
            <a:avLst/>
          </a:prstGeom>
          <a:solidFill>
            <a:srgbClr val="C0504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1000" y="1434085"/>
            <a:ext cx="8458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Parallel</a:t>
            </a:r>
            <a:r>
              <a:rPr lang="en-US" dirty="0" smtClean="0"/>
              <a:t>:  two lines or two sides that are the same distance apart and never meet.</a:t>
            </a:r>
          </a:p>
          <a:p>
            <a:endParaRPr lang="en-US" dirty="0" smtClean="0"/>
          </a:p>
          <a:p>
            <a:r>
              <a:rPr lang="en-US" sz="2400" b="1" u="sng" dirty="0" smtClean="0"/>
              <a:t>Arrows</a:t>
            </a:r>
            <a:r>
              <a:rPr lang="en-US" dirty="0" smtClean="0"/>
              <a:t>:  show parallel sides</a:t>
            </a:r>
          </a:p>
          <a:p>
            <a:endParaRPr lang="en-US" dirty="0" smtClean="0"/>
          </a:p>
          <a:p>
            <a:r>
              <a:rPr lang="en-US" sz="2400" b="1" u="sng" dirty="0" smtClean="0"/>
              <a:t>Vertex</a:t>
            </a:r>
            <a:r>
              <a:rPr lang="en-US" dirty="0" smtClean="0"/>
              <a:t>:  the </a:t>
            </a:r>
            <a:r>
              <a:rPr lang="en-US" b="1" dirty="0" smtClean="0">
                <a:solidFill>
                  <a:srgbClr val="FF0000"/>
                </a:solidFill>
              </a:rPr>
              <a:t>point</a:t>
            </a:r>
            <a:r>
              <a:rPr lang="en-US" dirty="0" smtClean="0"/>
              <a:t> where sides meet or intersect</a:t>
            </a:r>
            <a:endParaRPr lang="en-US" dirty="0"/>
          </a:p>
        </p:txBody>
      </p:sp>
      <p:sp>
        <p:nvSpPr>
          <p:cNvPr id="9" name="Half Frame 8"/>
          <p:cNvSpPr/>
          <p:nvPr/>
        </p:nvSpPr>
        <p:spPr>
          <a:xfrm rot="19398797">
            <a:off x="1448464" y="3231995"/>
            <a:ext cx="409055" cy="534419"/>
          </a:xfrm>
          <a:prstGeom prst="halfFram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Half Frame 12"/>
          <p:cNvSpPr/>
          <p:nvPr/>
        </p:nvSpPr>
        <p:spPr>
          <a:xfrm rot="2817505">
            <a:off x="2306914" y="4057340"/>
            <a:ext cx="409055" cy="534419"/>
          </a:xfrm>
          <a:prstGeom prst="halfFram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Half Frame 13"/>
          <p:cNvSpPr/>
          <p:nvPr/>
        </p:nvSpPr>
        <p:spPr>
          <a:xfrm rot="19398797">
            <a:off x="1429609" y="5018417"/>
            <a:ext cx="409055" cy="534419"/>
          </a:xfrm>
          <a:prstGeom prst="halfFram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Half Frame 14"/>
          <p:cNvSpPr/>
          <p:nvPr/>
        </p:nvSpPr>
        <p:spPr>
          <a:xfrm rot="2817505">
            <a:off x="2294518" y="4389201"/>
            <a:ext cx="409055" cy="534419"/>
          </a:xfrm>
          <a:prstGeom prst="halfFram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Half Frame 15"/>
          <p:cNvSpPr/>
          <p:nvPr/>
        </p:nvSpPr>
        <p:spPr>
          <a:xfrm rot="2817505">
            <a:off x="176472" y="4389200"/>
            <a:ext cx="409055" cy="534419"/>
          </a:xfrm>
          <a:prstGeom prst="halfFram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Half Frame 16"/>
          <p:cNvSpPr/>
          <p:nvPr/>
        </p:nvSpPr>
        <p:spPr>
          <a:xfrm rot="2817505">
            <a:off x="176472" y="4057340"/>
            <a:ext cx="409055" cy="534419"/>
          </a:xfrm>
          <a:prstGeom prst="halfFram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Half Frame 17"/>
          <p:cNvSpPr/>
          <p:nvPr/>
        </p:nvSpPr>
        <p:spPr>
          <a:xfrm rot="17174805">
            <a:off x="5824233" y="3192320"/>
            <a:ext cx="409055" cy="534419"/>
          </a:xfrm>
          <a:prstGeom prst="halfFram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Half Frame 18"/>
          <p:cNvSpPr/>
          <p:nvPr/>
        </p:nvSpPr>
        <p:spPr>
          <a:xfrm rot="17174805">
            <a:off x="6814833" y="4660318"/>
            <a:ext cx="409055" cy="534419"/>
          </a:xfrm>
          <a:prstGeom prst="halfFram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Half Frame 19"/>
          <p:cNvSpPr/>
          <p:nvPr/>
        </p:nvSpPr>
        <p:spPr>
          <a:xfrm rot="990616">
            <a:off x="7442357" y="2761851"/>
            <a:ext cx="409055" cy="534419"/>
          </a:xfrm>
          <a:prstGeom prst="halfFram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Half Frame 20"/>
          <p:cNvSpPr/>
          <p:nvPr/>
        </p:nvSpPr>
        <p:spPr>
          <a:xfrm rot="990616">
            <a:off x="7594756" y="3073602"/>
            <a:ext cx="409055" cy="534419"/>
          </a:xfrm>
          <a:prstGeom prst="halfFram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Half Frame 21"/>
          <p:cNvSpPr/>
          <p:nvPr/>
        </p:nvSpPr>
        <p:spPr>
          <a:xfrm rot="990616">
            <a:off x="4775515" y="4406744"/>
            <a:ext cx="409055" cy="534419"/>
          </a:xfrm>
          <a:prstGeom prst="halfFram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Half Frame 22"/>
          <p:cNvSpPr/>
          <p:nvPr/>
        </p:nvSpPr>
        <p:spPr>
          <a:xfrm rot="990616">
            <a:off x="4944304" y="4721061"/>
            <a:ext cx="409055" cy="534419"/>
          </a:xfrm>
          <a:prstGeom prst="halfFram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97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What Are Line Segments?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00FF"/>
              </a:buClr>
              <a:buFont typeface="Wingdings" charset="2"/>
              <a:buChar char="§"/>
            </a:pPr>
            <a:r>
              <a:rPr lang="en-US" b="1" u="sng" dirty="0" smtClean="0">
                <a:solidFill>
                  <a:srgbClr val="FF0000"/>
                </a:solidFill>
              </a:rPr>
              <a:t>Perpendicular Line Segments</a:t>
            </a:r>
          </a:p>
          <a:p>
            <a:pPr lvl="1">
              <a:buClr>
                <a:srgbClr val="0000FF"/>
              </a:buClr>
              <a:buFont typeface="Wingdings" charset="2"/>
              <a:buChar char="§"/>
            </a:pPr>
            <a:r>
              <a:rPr lang="en-US" dirty="0" smtClean="0"/>
              <a:t>Describes lines that intersect at right angles (90°)</a:t>
            </a:r>
          </a:p>
          <a:p>
            <a:pPr lvl="1">
              <a:buClr>
                <a:srgbClr val="0000FF"/>
              </a:buClr>
              <a:buFont typeface="Wingdings" charset="2"/>
              <a:buChar char="§"/>
            </a:pPr>
            <a:r>
              <a:rPr lang="en-US" dirty="0" smtClean="0"/>
              <a:t>They are marked using a small square</a:t>
            </a:r>
          </a:p>
          <a:p>
            <a:pPr lvl="1">
              <a:buClr>
                <a:srgbClr val="0000FF"/>
              </a:buClr>
              <a:buFont typeface="Wingdings" charset="2"/>
              <a:buChar char="§"/>
            </a:pPr>
            <a:r>
              <a:rPr lang="en-US" dirty="0" smtClean="0"/>
              <a:t>To create use a ruler and a protractor, </a:t>
            </a:r>
          </a:p>
          <a:p>
            <a:pPr lvl="1">
              <a:buClr>
                <a:srgbClr val="0000FF"/>
              </a:buClr>
              <a:buNone/>
            </a:pPr>
            <a:r>
              <a:rPr lang="en-US" dirty="0" smtClean="0"/>
              <a:t>	or paper folding.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3785476"/>
            <a:ext cx="2286000" cy="2653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4315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0"/>
            <a:ext cx="8458200" cy="9144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Student Outcome: I will be able to describe different shapes </a:t>
            </a:r>
          </a:p>
          <a:p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914400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-48020" y="91440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b="1" dirty="0" smtClean="0"/>
              <a:t>   Perpendicular: </a:t>
            </a:r>
            <a:r>
              <a:rPr lang="en-US" dirty="0" smtClean="0"/>
              <a:t>where a horizontal edge and vertical edge intersect to form a right angle</a:t>
            </a:r>
          </a:p>
          <a:p>
            <a:pPr algn="ctr"/>
            <a:r>
              <a:rPr lang="en-CA" dirty="0" smtClean="0"/>
              <a:t>	OR</a:t>
            </a:r>
          </a:p>
          <a:p>
            <a:r>
              <a:rPr lang="en-CA" dirty="0" smtClean="0"/>
              <a:t>			      when two sides of any shape intersect to make a right angle</a:t>
            </a:r>
            <a:endParaRPr lang="en-US" dirty="0" smtClean="0"/>
          </a:p>
          <a:p>
            <a:endParaRPr lang="en-US" b="1" dirty="0" smtClean="0"/>
          </a:p>
          <a:p>
            <a:r>
              <a:rPr lang="en-US" b="1" dirty="0" smtClean="0"/>
              <a:t>   Right Angle: </a:t>
            </a:r>
            <a:r>
              <a:rPr lang="en-US" dirty="0" smtClean="0"/>
              <a:t>90’ symbol is a box in the corner</a:t>
            </a:r>
            <a:r>
              <a:rPr lang="en-US" b="1" dirty="0" smtClean="0"/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678873" y="2803083"/>
            <a:ext cx="523861" cy="2923309"/>
          </a:xfrm>
          <a:prstGeom prst="rect">
            <a:avLst/>
          </a:prstGeom>
          <a:noFill/>
        </p:spPr>
        <p:txBody>
          <a:bodyPr vert="wordArtVert" wrap="square" lIns="91440" tIns="45720" rIns="91440" bIns="45720" anchor="ctr" anchorCtr="0">
            <a:spAutoFit/>
          </a:bodyPr>
          <a:lstStyle/>
          <a:p>
            <a:pPr algn="ctr"/>
            <a:r>
              <a:rPr lang="en-CA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Vertical</a:t>
            </a:r>
            <a:endParaRPr lang="en-US" sz="2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39455" y="5495559"/>
            <a:ext cx="3084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Horizontal</a:t>
            </a:r>
            <a:endParaRPr lang="en-US" sz="2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" name="Picture 2" descr="http://static.newworldencyclopedia.org/thumb/6/6c/Right_angle.svg/600px-Right_angle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2734" y="2803083"/>
            <a:ext cx="3825009" cy="2806976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381000" y="6088558"/>
            <a:ext cx="8153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400" dirty="0" smtClean="0"/>
              <a:t>Learn Alberta  - Perpendicular</a:t>
            </a:r>
            <a:endParaRPr lang="en-US" sz="1400" dirty="0" smtClean="0"/>
          </a:p>
          <a:p>
            <a:r>
              <a:rPr lang="en-US" sz="1400" dirty="0" smtClean="0">
                <a:hlinkClick r:id="rId3"/>
              </a:rPr>
              <a:t>http://www.learnalberta.ca/content/memg/index.html?term=Division02/Perpendicular/index.html</a:t>
            </a:r>
            <a:endParaRPr lang="en-US" sz="1400" dirty="0" smtClean="0"/>
          </a:p>
          <a:p>
            <a:endParaRPr lang="en-CA" sz="1400" dirty="0" smtClean="0"/>
          </a:p>
        </p:txBody>
      </p:sp>
      <p:sp>
        <p:nvSpPr>
          <p:cNvPr id="10" name="Right Triangle 9"/>
          <p:cNvSpPr/>
          <p:nvPr/>
        </p:nvSpPr>
        <p:spPr>
          <a:xfrm rot="2742403">
            <a:off x="6201331" y="3314981"/>
            <a:ext cx="1517046" cy="1433384"/>
          </a:xfrm>
          <a:prstGeom prst="rt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107382" y="3740681"/>
            <a:ext cx="14270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smtClean="0"/>
              <a:t>Vertical side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5027743" y="3228109"/>
            <a:ext cx="1580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smtClean="0"/>
              <a:t>Perpendicular side</a:t>
            </a:r>
            <a:endParaRPr lang="en-US" sz="1200" dirty="0"/>
          </a:p>
        </p:txBody>
      </p:sp>
      <p:sp>
        <p:nvSpPr>
          <p:cNvPr id="14" name="Rectangle 13"/>
          <p:cNvSpPr/>
          <p:nvPr/>
        </p:nvSpPr>
        <p:spPr>
          <a:xfrm>
            <a:off x="5027743" y="4488873"/>
            <a:ext cx="13966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200" dirty="0" smtClean="0"/>
              <a:t>Perpendicular side</a:t>
            </a:r>
            <a:endParaRPr lang="en-US" sz="1200" dirty="0"/>
          </a:p>
        </p:txBody>
      </p:sp>
      <p:sp>
        <p:nvSpPr>
          <p:cNvPr id="17" name="Snip Diagonal Corner Rectangle 16"/>
          <p:cNvSpPr/>
          <p:nvPr/>
        </p:nvSpPr>
        <p:spPr>
          <a:xfrm>
            <a:off x="7647709" y="2209890"/>
            <a:ext cx="1191491" cy="778362"/>
          </a:xfrm>
          <a:prstGeom prst="snip2Diag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87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u="sng" dirty="0" smtClean="0"/>
              <a:t>Student Outcome:</a:t>
            </a:r>
            <a:r>
              <a:rPr lang="en-US" sz="2400" dirty="0" smtClean="0"/>
              <a:t> I will understand and be able to draw a 	perpendicular bisector.</a:t>
            </a:r>
            <a:endParaRPr lang="en-US" sz="24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 Perpendicular </a:t>
            </a:r>
            <a:r>
              <a:rPr lang="en-US" dirty="0">
                <a:solidFill>
                  <a:srgbClr val="FF0000"/>
                </a:solidFill>
              </a:rPr>
              <a:t>B</a:t>
            </a:r>
            <a:r>
              <a:rPr lang="en-US" dirty="0" smtClean="0">
                <a:solidFill>
                  <a:srgbClr val="FF0000"/>
                </a:solidFill>
              </a:rPr>
              <a:t>isector:</a:t>
            </a:r>
          </a:p>
          <a:p>
            <a:pPr lvl="1"/>
            <a:r>
              <a:rPr lang="en-US" dirty="0" smtClean="0"/>
              <a:t>cuts a line segment in half and is at right angles (90°) to the line segment.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If line segment AB is 2</a:t>
            </a:r>
          </a:p>
          <a:p>
            <a:pPr lvl="1">
              <a:buNone/>
            </a:pPr>
            <a:r>
              <a:rPr lang="en-US" dirty="0" smtClean="0"/>
              <a:t>    20cm long where</a:t>
            </a:r>
          </a:p>
          <a:p>
            <a:pPr lvl="1">
              <a:buNone/>
            </a:pPr>
            <a:r>
              <a:rPr lang="en-US" dirty="0" smtClean="0"/>
              <a:t>    is the perpendicular</a:t>
            </a:r>
          </a:p>
          <a:p>
            <a:pPr lvl="1">
              <a:buNone/>
            </a:pPr>
            <a:r>
              <a:rPr lang="en-US" dirty="0" smtClean="0"/>
              <a:t>    bisector?</a:t>
            </a:r>
            <a:endParaRPr lang="en-US" dirty="0"/>
          </a:p>
        </p:txBody>
      </p:sp>
      <p:pic>
        <p:nvPicPr>
          <p:cNvPr id="4" name="Picture 3" descr="perpendicularBisector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297180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56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u="sng" dirty="0" smtClean="0"/>
              <a:t>Student Outcome:</a:t>
            </a:r>
            <a:r>
              <a:rPr lang="en-US" sz="2400" dirty="0" smtClean="0"/>
              <a:t> I will understand and be able to draw an</a:t>
            </a:r>
            <a:br>
              <a:rPr lang="en-US" sz="2400" dirty="0" smtClean="0"/>
            </a:br>
            <a:r>
              <a:rPr lang="en-US" sz="2400" dirty="0" smtClean="0"/>
              <a:t>					 angle bisector.</a:t>
            </a:r>
            <a:endParaRPr lang="en-US" sz="24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dirty="0" smtClean="0"/>
              <a:t>An angle bisector is a line that divides the angle evenly in terms of degrees. 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760" y="3212976"/>
            <a:ext cx="3200400" cy="323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131840" y="4221088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45’</a:t>
            </a:r>
            <a:endParaRPr lang="en-US" sz="2800" b="1" dirty="0"/>
          </a:p>
        </p:txBody>
      </p:sp>
      <p:sp>
        <p:nvSpPr>
          <p:cNvPr id="7" name="Flowchart: Connector 6"/>
          <p:cNvSpPr/>
          <p:nvPr/>
        </p:nvSpPr>
        <p:spPr>
          <a:xfrm>
            <a:off x="4211960" y="4221088"/>
            <a:ext cx="216024" cy="216024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788024" y="3573016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D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5612160" y="3212976"/>
            <a:ext cx="3074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&lt;ABD = 45’     </a:t>
            </a:r>
          </a:p>
          <a:p>
            <a:r>
              <a:rPr lang="en-US" dirty="0" smtClean="0"/>
              <a:t>What is</a:t>
            </a:r>
          </a:p>
          <a:p>
            <a:r>
              <a:rPr lang="en-US" dirty="0" smtClean="0"/>
              <a:t>&lt;DAC =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70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u="sng" dirty="0" smtClean="0"/>
              <a:t>Student Outcome:</a:t>
            </a:r>
            <a:r>
              <a:rPr lang="en-US" sz="2400" dirty="0" smtClean="0"/>
              <a:t> I will understand and be able to draw an</a:t>
            </a:r>
            <a:br>
              <a:rPr lang="en-US" sz="2400" dirty="0" smtClean="0"/>
            </a:br>
            <a:r>
              <a:rPr lang="en-US" sz="2400" dirty="0" smtClean="0"/>
              <a:t>					 angle bisector.</a:t>
            </a:r>
            <a:endParaRPr lang="en-US" sz="24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dirty="0" smtClean="0"/>
              <a:t>To draw a line that divides a line segment in half and is perpendicular to it</a:t>
            </a:r>
          </a:p>
          <a:p>
            <a:pPr>
              <a:buClr>
                <a:srgbClr val="FF0000"/>
              </a:buClr>
              <a:buFont typeface="Wingdings" charset="2"/>
              <a:buChar char="§"/>
            </a:pPr>
            <a:endParaRPr lang="en-US" dirty="0" smtClean="0"/>
          </a:p>
          <a:p>
            <a:pPr>
              <a:buClr>
                <a:srgbClr val="FF0000"/>
              </a:buClr>
              <a:buNone/>
            </a:pPr>
            <a:endParaRPr lang="en-US" dirty="0" smtClean="0"/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dirty="0" smtClean="0"/>
              <a:t>To divide an angle in half</a:t>
            </a:r>
            <a:endParaRPr lang="en-US" dirty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5861550">
            <a:off x="3570922" y="4313322"/>
            <a:ext cx="2442322" cy="27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00" y="2286000"/>
            <a:ext cx="2400300" cy="2450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6871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707" y="968189"/>
            <a:ext cx="7799387" cy="67304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85707" y="1641231"/>
            <a:ext cx="7799387" cy="566615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Student Outcome: I will be able to understand perimeter. </a:t>
            </a:r>
            <a:endParaRPr lang="en-US" dirty="0"/>
          </a:p>
        </p:txBody>
      </p:sp>
      <p:pic>
        <p:nvPicPr>
          <p:cNvPr id="2052" name="Picture 4" descr="http://www.herkimergenerals.com/design/facility_pics/Baseball_field_ariel_shot_2a.JPG?max_width=45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9846" y="3925598"/>
            <a:ext cx="4286250" cy="246697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85707" y="2694492"/>
            <a:ext cx="779938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3200" dirty="0" smtClean="0">
                <a:latin typeface="Cooper Black" pitchFamily="18" charset="0"/>
              </a:rPr>
              <a:t>			Perimeter: </a:t>
            </a:r>
            <a:r>
              <a:rPr lang="en-CA" dirty="0" smtClean="0">
                <a:latin typeface="Cooper Black" pitchFamily="18" charset="0"/>
              </a:rPr>
              <a:t>the </a:t>
            </a:r>
            <a:r>
              <a:rPr lang="en-CA" sz="2400" u="sng" dirty="0" smtClean="0">
                <a:latin typeface="Cooper Black" pitchFamily="18" charset="0"/>
              </a:rPr>
              <a:t>distance</a:t>
            </a:r>
            <a:r>
              <a:rPr lang="en-CA" sz="2400" dirty="0" smtClean="0">
                <a:latin typeface="Cooper Black" pitchFamily="18" charset="0"/>
              </a:rPr>
              <a:t> </a:t>
            </a:r>
            <a:r>
              <a:rPr lang="en-CA" dirty="0" smtClean="0">
                <a:latin typeface="Cooper Black" pitchFamily="18" charset="0"/>
              </a:rPr>
              <a:t>around a shape </a:t>
            </a:r>
          </a:p>
          <a:p>
            <a:pPr algn="ctr"/>
            <a:r>
              <a:rPr lang="en-CA" dirty="0" smtClean="0">
                <a:latin typeface="Cooper Black" pitchFamily="18" charset="0"/>
              </a:rPr>
              <a:t>                                              or </a:t>
            </a:r>
          </a:p>
          <a:p>
            <a:pPr algn="ctr"/>
            <a:r>
              <a:rPr lang="en-CA" dirty="0" smtClean="0">
                <a:latin typeface="Cooper Black" pitchFamily="18" charset="0"/>
              </a:rPr>
              <a:t>                          			    the </a:t>
            </a:r>
            <a:r>
              <a:rPr lang="en-CA" sz="2400" u="sng" dirty="0" smtClean="0">
                <a:latin typeface="Cooper Black" pitchFamily="18" charset="0"/>
              </a:rPr>
              <a:t>sum </a:t>
            </a:r>
            <a:r>
              <a:rPr lang="en-CA" dirty="0" smtClean="0">
                <a:latin typeface="Cooper Black" pitchFamily="18" charset="0"/>
              </a:rPr>
              <a:t>of all the sides</a:t>
            </a:r>
            <a:endParaRPr lang="en-US" dirty="0">
              <a:latin typeface="Cooper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98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707" y="968189"/>
            <a:ext cx="7799387" cy="67304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85707" y="1641231"/>
            <a:ext cx="7799387" cy="566615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Student Outcome I will be able to understand area.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71055" y="2895600"/>
            <a:ext cx="8201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latin typeface="Cooper Black" pitchFamily="18" charset="0"/>
              </a:rPr>
              <a:t> </a:t>
            </a:r>
            <a:endParaRPr lang="en-US" dirty="0">
              <a:latin typeface="Cooper Black" pitchFamily="18" charset="0"/>
            </a:endParaRPr>
          </a:p>
        </p:txBody>
      </p:sp>
      <p:pic>
        <p:nvPicPr>
          <p:cNvPr id="2050" name="Picture 2" descr="http://www.brainpickings.org/wp-content/uploads/2009/05/fields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9527" y="3574472"/>
            <a:ext cx="5832764" cy="280504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49382" y="2207846"/>
            <a:ext cx="842356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latin typeface="Cooper Black" pitchFamily="18" charset="0"/>
              </a:rPr>
              <a:t>  </a:t>
            </a:r>
            <a:r>
              <a:rPr lang="en-CA" sz="3200" dirty="0" smtClean="0">
                <a:latin typeface="Cooper Black" pitchFamily="18" charset="0"/>
              </a:rPr>
              <a:t>Area</a:t>
            </a:r>
            <a:r>
              <a:rPr lang="en-CA" dirty="0" smtClean="0">
                <a:latin typeface="Cooper Black" pitchFamily="18" charset="0"/>
              </a:rPr>
              <a:t>: the amount of surface a shape covers</a:t>
            </a:r>
          </a:p>
          <a:p>
            <a:r>
              <a:rPr lang="en-CA" dirty="0" smtClean="0">
                <a:latin typeface="Cooper Black" pitchFamily="18" charset="0"/>
              </a:rPr>
              <a:t>             	   : it is 2-dimensional - length (l) and width (w)</a:t>
            </a:r>
          </a:p>
          <a:p>
            <a:r>
              <a:rPr lang="en-CA" dirty="0" smtClean="0">
                <a:latin typeface="Cooper Black" pitchFamily="18" charset="0"/>
              </a:rPr>
              <a:t>	    	   : measured in square units (cm ²) or (m²)</a:t>
            </a:r>
            <a:endParaRPr lang="en-US" dirty="0" smtClean="0">
              <a:latin typeface="Cooper Black" pitchFamily="18" charset="0"/>
            </a:endParaRPr>
          </a:p>
          <a:p>
            <a:pPr algn="ctr"/>
            <a:endParaRPr lang="en-US" dirty="0">
              <a:latin typeface="Cooper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30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z.about.com/d/math/1/0/j/rectangle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609600"/>
            <a:ext cx="3546475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4876800" y="533400"/>
            <a:ext cx="3886200" cy="1524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Area of a rectangle or square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Area = length x width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A = l x w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pic>
        <p:nvPicPr>
          <p:cNvPr id="4" name="Picture 3" descr="http://z.about.com/d/math/1/0/m/parallelogram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3810000"/>
            <a:ext cx="3505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4572000" y="3810000"/>
            <a:ext cx="3962400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Area of a parallelogram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Area = base x height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A = b x 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73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2000" y="609600"/>
            <a:ext cx="7772400" cy="147002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Practical Quiz #3</a:t>
            </a:r>
            <a:endParaRPr lang="en-US" b="1" u="sng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1700808"/>
            <a:ext cx="9144000" cy="2664296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On a piece of paper</a:t>
            </a:r>
          </a:p>
          <a:p>
            <a:r>
              <a:rPr lang="en-US" dirty="0" smtClean="0"/>
              <a:t> </a:t>
            </a:r>
          </a:p>
          <a:p>
            <a:pPr marL="514350" indent="-514350">
              <a:buAutoNum type="arabicPeriod"/>
            </a:pPr>
            <a:r>
              <a:rPr lang="en-US" dirty="0" smtClean="0"/>
              <a:t>Draw a parallelogram with a height of 3cm and a base of 8cm.  Solve the area.(on the front)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Draw a triangle with a base of 6cm and a height of 5cm.           Solve </a:t>
            </a:r>
            <a:r>
              <a:rPr lang="en-US" smtClean="0"/>
              <a:t>the area.(</a:t>
            </a:r>
            <a:r>
              <a:rPr lang="en-US" dirty="0" smtClean="0"/>
              <a:t>on the back)</a:t>
            </a:r>
          </a:p>
          <a:p>
            <a:pPr marL="514350" indent="-514350">
              <a:buAutoNum type="arabicPeriod"/>
            </a:pPr>
            <a:endParaRPr lang="en-US" dirty="0" smtClean="0"/>
          </a:p>
        </p:txBody>
      </p:sp>
      <p:pic>
        <p:nvPicPr>
          <p:cNvPr id="1026" name="Picture 2" descr="C:\Documents and Settings\lon.bosch\Local Settings\Temporary Internet Files\Content.IE5\GFS3XTD1\MC900441397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7824" y="4114800"/>
            <a:ext cx="2743200" cy="274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6947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9498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993062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b="1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b="1">
                <a:latin typeface="Arial" charset="0"/>
                <a:ea typeface="ＭＳ Ｐゴシック" charset="0"/>
                <a:cs typeface="ＭＳ Ｐゴシック" charset="0"/>
              </a:rPr>
              <a:t>Student Objective: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228600" y="2017713"/>
            <a:ext cx="8726488" cy="41148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After this lesson, I </a:t>
            </a:r>
            <a:r>
              <a:rPr lang="en-US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will 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be able to…</a:t>
            </a:r>
          </a:p>
          <a:p>
            <a:pPr lvl="1" eaLnBrk="1" hangingPunct="1"/>
            <a:r>
              <a:rPr lang="en-US">
                <a:latin typeface="Arial" charset="0"/>
                <a:ea typeface="ＭＳ Ｐゴシック" charset="0"/>
              </a:rPr>
              <a:t>Estimate percents as fractions or as decimals</a:t>
            </a:r>
          </a:p>
          <a:p>
            <a:pPr lvl="1" eaLnBrk="1" hangingPunct="1"/>
            <a:r>
              <a:rPr lang="en-US">
                <a:latin typeface="Arial" charset="0"/>
                <a:ea typeface="ＭＳ Ｐゴシック" charset="0"/>
              </a:rPr>
              <a:t>Compare and order fractions decimals, and percents</a:t>
            </a:r>
          </a:p>
          <a:p>
            <a:pPr lvl="1" eaLnBrk="1" hangingPunct="1"/>
            <a:r>
              <a:rPr lang="en-US">
                <a:latin typeface="Arial" charset="0"/>
                <a:ea typeface="ＭＳ Ｐゴシック" charset="0"/>
              </a:rPr>
              <a:t>Estimate and solve problems involving percent</a:t>
            </a:r>
          </a:p>
        </p:txBody>
      </p:sp>
    </p:spTree>
    <p:extLst>
      <p:ext uri="{BB962C8B-B14F-4D97-AF65-F5344CB8AC3E}">
        <p14:creationId xmlns:p14="http://schemas.microsoft.com/office/powerpoint/2010/main" val="103070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071563" y="617538"/>
            <a:ext cx="7929562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b="1" dirty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Percent</a:t>
            </a:r>
            <a:br>
              <a:rPr lang="en-US" b="1" dirty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16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Student Objective: I will be able to problem solve using percents from 1%-100%</a:t>
            </a:r>
            <a:r>
              <a:rPr lang="en-US" sz="1600" b="1" dirty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 		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2017713"/>
            <a:ext cx="8497888" cy="4114800"/>
          </a:xfrm>
        </p:spPr>
        <p:txBody>
          <a:bodyPr/>
          <a:lstStyle/>
          <a:p>
            <a:pPr eaLnBrk="1" hangingPunct="1">
              <a:buClr>
                <a:srgbClr val="0000FF"/>
              </a:buClr>
              <a:buSzPct val="120000"/>
              <a:buFont typeface="Wingdings" charset="0"/>
              <a:buChar char="§"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What does it mean??</a:t>
            </a:r>
          </a:p>
          <a:p>
            <a:pPr lvl="1" eaLnBrk="1" hangingPunct="1">
              <a:buClr>
                <a:srgbClr val="0000FF"/>
              </a:buClr>
              <a:buSzPct val="120000"/>
              <a:buFont typeface="Wingdings" charset="0"/>
              <a:buChar char="§"/>
            </a:pPr>
            <a:r>
              <a:rPr lang="ja-JP" altLang="en-US">
                <a:latin typeface="Arial" charset="0"/>
                <a:ea typeface="ＭＳ Ｐゴシック" charset="0"/>
              </a:rPr>
              <a:t>“</a:t>
            </a:r>
            <a:r>
              <a:rPr lang="en-US">
                <a:latin typeface="Arial" charset="0"/>
                <a:ea typeface="ＭＳ Ｐゴシック" charset="0"/>
              </a:rPr>
              <a:t>out of 100</a:t>
            </a:r>
            <a:r>
              <a:rPr lang="ja-JP" altLang="en-US">
                <a:latin typeface="Arial" charset="0"/>
                <a:ea typeface="ＭＳ Ｐゴシック" charset="0"/>
              </a:rPr>
              <a:t>”</a:t>
            </a:r>
            <a:endParaRPr lang="en-US">
              <a:latin typeface="Arial" charset="0"/>
              <a:ea typeface="ＭＳ Ｐゴシック" charset="0"/>
            </a:endParaRPr>
          </a:p>
          <a:p>
            <a:pPr lvl="1" eaLnBrk="1" hangingPunct="1">
              <a:buClr>
                <a:srgbClr val="0000FF"/>
              </a:buClr>
              <a:buSzPct val="120000"/>
              <a:buFont typeface="Wingdings" charset="0"/>
              <a:buChar char="§"/>
            </a:pPr>
            <a:r>
              <a:rPr lang="en-US">
                <a:latin typeface="Arial" charset="0"/>
                <a:ea typeface="ＭＳ Ｐゴシック" charset="0"/>
              </a:rPr>
              <a:t>Ex: 20 out of 100 or 20% or </a:t>
            </a:r>
            <a:r>
              <a:rPr lang="en-US" u="sng">
                <a:latin typeface="Arial" charset="0"/>
                <a:ea typeface="ＭＳ Ｐゴシック" charset="0"/>
              </a:rPr>
              <a:t>20</a:t>
            </a:r>
            <a:r>
              <a:rPr lang="en-US">
                <a:latin typeface="Arial" charset="0"/>
                <a:ea typeface="ＭＳ Ｐゴシック" charset="0"/>
              </a:rPr>
              <a:t> or 0.20</a:t>
            </a:r>
          </a:p>
          <a:p>
            <a:pPr eaLnBrk="1" hangingPunct="1">
              <a:buFont typeface="Wingdings" charset="0"/>
              <a:buNone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						    100</a:t>
            </a:r>
          </a:p>
          <a:p>
            <a:pPr eaLnBrk="1" hangingPunct="1">
              <a:buFont typeface="Wingdings" charset="0"/>
              <a:buNone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							</a:t>
            </a:r>
            <a:r>
              <a:rPr lang="ja-JP" altLang="en-US" u="sng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u="sng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of</a:t>
            </a:r>
            <a:r>
              <a:rPr lang="ja-JP" altLang="en-US" u="sng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u="sng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 means x</a:t>
            </a:r>
          </a:p>
        </p:txBody>
      </p:sp>
      <p:pic>
        <p:nvPicPr>
          <p:cNvPr id="7172" name="Picture 3" descr="DecimalGrid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594100"/>
            <a:ext cx="3517900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725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928688" y="617538"/>
            <a:ext cx="8215312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b="1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Percent</a:t>
            </a:r>
            <a:br>
              <a:rPr lang="en-US" b="1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</a:br>
            <a:r>
              <a:rPr lang="en-US" b="1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1600" i="1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charset="-128"/>
                <a:cs typeface="ＭＳ Ｐゴシック" charset="-128"/>
              </a:rPr>
              <a:t>Student Objective: I will be able to problem solve using percents from 1%-100%</a:t>
            </a:r>
            <a:r>
              <a:rPr lang="en-US" sz="1600" b="1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 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2017713"/>
            <a:ext cx="8497888" cy="4840287"/>
          </a:xfrm>
        </p:spPr>
        <p:txBody>
          <a:bodyPr/>
          <a:lstStyle/>
          <a:p>
            <a:pPr lvl="1" eaLnBrk="1" hangingPunct="1">
              <a:buClr>
                <a:srgbClr val="0000FF"/>
              </a:buClr>
              <a:buSzPct val="120000"/>
              <a:buFont typeface="Wingdings" charset="0"/>
              <a:buNone/>
            </a:pPr>
            <a:r>
              <a:rPr lang="en-US">
                <a:latin typeface="Arial" charset="0"/>
                <a:ea typeface="ＭＳ Ｐゴシック" charset="0"/>
              </a:rPr>
              <a:t>Ex: 64%  =   </a:t>
            </a:r>
            <a:r>
              <a:rPr lang="en-US" u="sng">
                <a:latin typeface="Arial" charset="0"/>
                <a:ea typeface="ＭＳ Ｐゴシック" charset="0"/>
              </a:rPr>
              <a:t>64</a:t>
            </a:r>
            <a:r>
              <a:rPr lang="en-US">
                <a:latin typeface="Arial" charset="0"/>
                <a:ea typeface="ＭＳ Ｐゴシック" charset="0"/>
              </a:rPr>
              <a:t>   =  0.64</a:t>
            </a:r>
          </a:p>
          <a:p>
            <a:pPr lvl="1" eaLnBrk="1" hangingPunct="1">
              <a:buClr>
                <a:srgbClr val="0000FF"/>
              </a:buClr>
              <a:buSzPct val="120000"/>
              <a:buFont typeface="Wingdings" charset="0"/>
              <a:buNone/>
            </a:pPr>
            <a:r>
              <a:rPr lang="en-US">
                <a:latin typeface="Arial" charset="0"/>
                <a:ea typeface="ＭＳ Ｐゴシック" charset="0"/>
              </a:rPr>
              <a:t>			     100	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Ex: 91% =	    =</a:t>
            </a:r>
          </a:p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Ex: 37% =         =</a:t>
            </a:r>
          </a:p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  </a:t>
            </a:r>
            <a:r>
              <a:rPr lang="en-US" u="sng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Bonus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Ex: 107% =       =</a:t>
            </a:r>
          </a:p>
        </p:txBody>
      </p:sp>
    </p:spTree>
    <p:extLst>
      <p:ext uri="{BB962C8B-B14F-4D97-AF65-F5344CB8AC3E}">
        <p14:creationId xmlns:p14="http://schemas.microsoft.com/office/powerpoint/2010/main" val="154830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Friendly</a:t>
            </a:r>
            <a:r>
              <a:rPr lang="ja-JP" altLang="en-US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Percents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0" y="2017713"/>
            <a:ext cx="9144000" cy="4114800"/>
          </a:xfrm>
        </p:spPr>
        <p:txBody>
          <a:bodyPr/>
          <a:lstStyle/>
          <a:p>
            <a:pPr lvl="1" eaLnBrk="1" hangingPunct="1">
              <a:buClr>
                <a:srgbClr val="0000FF"/>
              </a:buClr>
              <a:buSzPct val="120000"/>
              <a:buFont typeface="Wingdings" charset="0"/>
              <a:buNone/>
            </a:pPr>
            <a:r>
              <a:rPr lang="en-US">
                <a:latin typeface="Arial" charset="0"/>
                <a:ea typeface="ＭＳ Ｐゴシック" charset="0"/>
              </a:rPr>
              <a:t>Discuss with your partner</a:t>
            </a:r>
          </a:p>
          <a:p>
            <a:pPr lvl="1" eaLnBrk="1" hangingPunct="1">
              <a:buClr>
                <a:srgbClr val="0000FF"/>
              </a:buClr>
              <a:buSzPct val="120000"/>
              <a:buFont typeface="Wingdings" charset="0"/>
              <a:buNone/>
            </a:pPr>
            <a:endParaRPr lang="en-US">
              <a:latin typeface="Arial" charset="0"/>
              <a:ea typeface="ＭＳ Ｐゴシック" charset="0"/>
            </a:endParaRPr>
          </a:p>
          <a:p>
            <a:pPr lvl="1" algn="ctr" eaLnBrk="1" hangingPunct="1">
              <a:buClr>
                <a:srgbClr val="0000FF"/>
              </a:buClr>
              <a:buSzPct val="120000"/>
              <a:buFont typeface="Wingdings" charset="0"/>
              <a:buNone/>
            </a:pPr>
            <a:r>
              <a:rPr lang="en-US">
                <a:latin typeface="Arial" charset="0"/>
                <a:ea typeface="ＭＳ Ｐゴシック" charset="0"/>
              </a:rPr>
              <a:t>What are </a:t>
            </a:r>
            <a:r>
              <a:rPr lang="en-US" b="1" i="1" u="sng">
                <a:solidFill>
                  <a:srgbClr val="FF0000"/>
                </a:solidFill>
                <a:latin typeface="Arial" charset="0"/>
                <a:ea typeface="ＭＳ Ｐゴシック" charset="0"/>
              </a:rPr>
              <a:t>FRIENDLY</a:t>
            </a:r>
            <a:r>
              <a:rPr lang="en-US">
                <a:latin typeface="Arial" charset="0"/>
                <a:ea typeface="ＭＳ Ｐゴシック" charset="0"/>
              </a:rPr>
              <a:t> percent numbers </a:t>
            </a:r>
            <a:r>
              <a:rPr lang="ja-JP" altLang="en-US">
                <a:latin typeface="Arial" charset="0"/>
                <a:ea typeface="ＭＳ Ｐゴシック" charset="0"/>
              </a:rPr>
              <a:t>“</a:t>
            </a:r>
            <a:r>
              <a:rPr lang="en-US">
                <a:latin typeface="Arial" charset="0"/>
                <a:ea typeface="ＭＳ Ｐゴシック" charset="0"/>
              </a:rPr>
              <a:t>percentages</a:t>
            </a:r>
            <a:r>
              <a:rPr lang="ja-JP" altLang="en-US">
                <a:latin typeface="Arial" charset="0"/>
                <a:ea typeface="ＭＳ Ｐゴシック" charset="0"/>
              </a:rPr>
              <a:t>”</a:t>
            </a:r>
            <a:r>
              <a:rPr lang="en-US">
                <a:latin typeface="Arial" charset="0"/>
                <a:ea typeface="ＭＳ Ｐゴシック" charset="0"/>
              </a:rPr>
              <a:t> to work with? and why?</a:t>
            </a:r>
          </a:p>
        </p:txBody>
      </p:sp>
    </p:spTree>
    <p:extLst>
      <p:ext uri="{BB962C8B-B14F-4D97-AF65-F5344CB8AC3E}">
        <p14:creationId xmlns:p14="http://schemas.microsoft.com/office/powerpoint/2010/main" val="336813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Friendly</a:t>
            </a:r>
            <a:r>
              <a:rPr lang="ja-JP" altLang="en-US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Percents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-304800" y="1981200"/>
            <a:ext cx="9144000" cy="4114800"/>
          </a:xfrm>
        </p:spPr>
        <p:txBody>
          <a:bodyPr/>
          <a:lstStyle/>
          <a:p>
            <a:pPr lvl="1" eaLnBrk="1" hangingPunct="1">
              <a:buClr>
                <a:srgbClr val="0000FF"/>
              </a:buClr>
              <a:buSzPct val="120000"/>
              <a:buFont typeface="Wingdings" charset="0"/>
              <a:buNone/>
            </a:pPr>
            <a:r>
              <a:rPr lang="en-US">
                <a:latin typeface="Arial" charset="0"/>
                <a:ea typeface="ＭＳ Ｐゴシック" charset="0"/>
              </a:rPr>
              <a:t>    25%		   50%		75%		   100%</a:t>
            </a:r>
          </a:p>
        </p:txBody>
      </p:sp>
      <p:pic>
        <p:nvPicPr>
          <p:cNvPr id="1126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276600"/>
            <a:ext cx="3352800" cy="254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743200"/>
            <a:ext cx="3873500" cy="367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5"/>
          <p:cNvSpPr>
            <a:spLocks noChangeArrowheads="1"/>
          </p:cNvSpPr>
          <p:nvPr/>
        </p:nvSpPr>
        <p:spPr bwMode="auto">
          <a:xfrm>
            <a:off x="2971800" y="4572000"/>
            <a:ext cx="1828800" cy="198120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56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785813" y="617538"/>
            <a:ext cx="8358187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b="1" smtClean="0">
                <a:solidFill>
                  <a:srgbClr val="000090"/>
                </a:solidFill>
                <a:ea typeface="ＭＳ Ｐゴシック" charset="-128"/>
              </a:rPr>
              <a:t>Friendly Percent Numbers</a:t>
            </a:r>
            <a:br>
              <a:rPr lang="en-US" b="1" smtClean="0">
                <a:solidFill>
                  <a:srgbClr val="000090"/>
                </a:solidFill>
                <a:ea typeface="ＭＳ Ｐゴシック" charset="-128"/>
              </a:rPr>
            </a:br>
            <a:r>
              <a:rPr lang="en-US" b="1" smtClean="0">
                <a:solidFill>
                  <a:srgbClr val="0000FF"/>
                </a:solidFill>
                <a:ea typeface="ＭＳ Ｐゴシック" charset="-128"/>
              </a:rPr>
              <a:t> </a:t>
            </a:r>
            <a:r>
              <a:rPr lang="en-US" sz="1600" i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-128"/>
              </a:rPr>
              <a:t>Student Objective: I will be able to problem solve using percents from 1%-100%</a:t>
            </a:r>
            <a:endParaRPr lang="en-US" sz="1600" i="1" smtClean="0">
              <a:solidFill>
                <a:srgbClr val="00009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charset="-128"/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421688" cy="41148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What is 25% of $10.00? = 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What is 50% of $10.00? = 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What is 75% of $10.00? =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What is 100% of $10.00? =</a:t>
            </a:r>
          </a:p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eaLnBrk="1" hangingPunct="1">
              <a:buFont typeface="Wingdings" charset="0"/>
              <a:buNone/>
            </a:pPr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What strategy did you use to solve this problem?</a:t>
            </a:r>
          </a:p>
        </p:txBody>
      </p:sp>
    </p:spTree>
    <p:extLst>
      <p:ext uri="{BB962C8B-B14F-4D97-AF65-F5344CB8AC3E}">
        <p14:creationId xmlns:p14="http://schemas.microsoft.com/office/powerpoint/2010/main" val="355296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Un</a:t>
            </a:r>
            <a:r>
              <a:rPr lang="en-US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Friendly</a:t>
            </a:r>
            <a:r>
              <a:rPr lang="ja-JP" altLang="en-US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Percents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-304800" y="1981200"/>
            <a:ext cx="9144000" cy="4114800"/>
          </a:xfrm>
        </p:spPr>
        <p:txBody>
          <a:bodyPr/>
          <a:lstStyle/>
          <a:p>
            <a:pPr lvl="1" algn="ctr" eaLnBrk="1" hangingPunct="1">
              <a:buClr>
                <a:srgbClr val="0000FF"/>
              </a:buClr>
              <a:buSzPct val="120000"/>
              <a:buFont typeface="Wingdings" charset="0"/>
              <a:buNone/>
            </a:pPr>
            <a:r>
              <a:rPr lang="en-US">
                <a:latin typeface="Arial" charset="0"/>
                <a:ea typeface="ＭＳ Ｐゴシック" charset="0"/>
              </a:rPr>
              <a:t>    17%, 93%, 77%, 33%, 54%.......</a:t>
            </a:r>
          </a:p>
          <a:p>
            <a:pPr lvl="1" eaLnBrk="1" hangingPunct="1">
              <a:buClr>
                <a:srgbClr val="0000FF"/>
              </a:buClr>
              <a:buSzPct val="120000"/>
              <a:buFont typeface="Wingdings" charset="0"/>
              <a:buNone/>
            </a:pPr>
            <a:endParaRPr lang="en-US">
              <a:latin typeface="Arial" charset="0"/>
              <a:ea typeface="ＭＳ Ｐゴシック" charset="0"/>
            </a:endParaRPr>
          </a:p>
          <a:p>
            <a:pPr lvl="1" algn="ctr" eaLnBrk="1" hangingPunct="1">
              <a:buClr>
                <a:srgbClr val="0000FF"/>
              </a:buClr>
              <a:buSzPct val="120000"/>
              <a:buFont typeface="Wingdings" charset="0"/>
              <a:buNone/>
            </a:pPr>
            <a:r>
              <a:rPr lang="en-US">
                <a:latin typeface="Arial" charset="0"/>
                <a:ea typeface="ＭＳ Ｐゴシック" charset="0"/>
              </a:rPr>
              <a:t>So how do you work with these percents?</a:t>
            </a:r>
          </a:p>
          <a:p>
            <a:pPr lvl="1" eaLnBrk="1" hangingPunct="1">
              <a:buClr>
                <a:srgbClr val="0000FF"/>
              </a:buClr>
              <a:buSzPct val="120000"/>
              <a:buFont typeface="Wingdings" charset="0"/>
              <a:buNone/>
            </a:pPr>
            <a:endParaRPr lang="en-US">
              <a:latin typeface="Arial" charset="0"/>
              <a:ea typeface="ＭＳ Ｐゴシック" charset="0"/>
            </a:endParaRPr>
          </a:p>
          <a:p>
            <a:pPr lvl="1" algn="ctr" eaLnBrk="1" hangingPunct="1">
              <a:buClr>
                <a:srgbClr val="0000FF"/>
              </a:buClr>
              <a:buSzPct val="120000"/>
              <a:buFont typeface="Wingdings" charset="0"/>
              <a:buNone/>
            </a:pPr>
            <a:r>
              <a:rPr lang="en-US" sz="2400" u="sng">
                <a:solidFill>
                  <a:srgbClr val="FF0000"/>
                </a:solidFill>
                <a:latin typeface="Arial" charset="0"/>
                <a:ea typeface="ＭＳ Ｐゴシック" charset="0"/>
              </a:rPr>
              <a:t>You must convert the percent to a decimal then multiple</a:t>
            </a:r>
          </a:p>
        </p:txBody>
      </p:sp>
    </p:spTree>
    <p:extLst>
      <p:ext uri="{BB962C8B-B14F-4D97-AF65-F5344CB8AC3E}">
        <p14:creationId xmlns:p14="http://schemas.microsoft.com/office/powerpoint/2010/main" val="332082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>
                <a:latin typeface="Arial" charset="0"/>
                <a:ea typeface="ＭＳ Ｐゴシック" charset="0"/>
                <a:cs typeface="ＭＳ Ｐゴシック" charset="0"/>
              </a:rPr>
              <a:t>Show What You Know…</a:t>
            </a:r>
            <a:br>
              <a:rPr lang="en-US" b="1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1600" i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Student Outcome: I will be able convert %</a:t>
            </a:r>
            <a:r>
              <a:rPr lang="ja-JP" altLang="en-US" sz="1600" i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1600" i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s, decimals and fractions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533400" y="2017713"/>
            <a:ext cx="8421688" cy="4114800"/>
          </a:xfrm>
        </p:spPr>
        <p:txBody>
          <a:bodyPr/>
          <a:lstStyle/>
          <a:p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A) 56%, 0.48, ½  (place in ascending order)</a:t>
            </a:r>
          </a:p>
          <a:p>
            <a:endParaRPr lang="en-US" sz="280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sz="280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sz="280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B) 35%, 39/100, 0.36 (place in descending order)</a:t>
            </a:r>
          </a:p>
        </p:txBody>
      </p:sp>
    </p:spTree>
    <p:extLst>
      <p:ext uri="{BB962C8B-B14F-4D97-AF65-F5344CB8AC3E}">
        <p14:creationId xmlns:p14="http://schemas.microsoft.com/office/powerpoint/2010/main" val="295645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 charset="0"/>
                <a:ea typeface="ＭＳ Ｐゴシック" charset="0"/>
                <a:cs typeface="ＭＳ Ｐゴシック" charset="0"/>
              </a:rPr>
              <a:t>Using Your Table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457200" y="2017713"/>
            <a:ext cx="8497888" cy="4687887"/>
          </a:xfrm>
        </p:spPr>
        <p:txBody>
          <a:bodyPr/>
          <a:lstStyle/>
          <a:p>
            <a:r>
              <a:rPr lang="en-US" sz="3000">
                <a:latin typeface="Arial" charset="0"/>
                <a:ea typeface="ＭＳ Ｐゴシック" charset="0"/>
                <a:cs typeface="ＭＳ Ｐゴシック" charset="0"/>
              </a:rPr>
              <a:t>Goalies can be rated on </a:t>
            </a:r>
            <a:r>
              <a:rPr lang="ja-JP" altLang="en-US" sz="300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3000">
                <a:latin typeface="Arial" charset="0"/>
                <a:ea typeface="ＭＳ Ｐゴシック" charset="0"/>
                <a:cs typeface="ＭＳ Ｐゴシック" charset="0"/>
              </a:rPr>
              <a:t>save percentages.</a:t>
            </a:r>
            <a:r>
              <a:rPr lang="ja-JP" altLang="en-US" sz="300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3000">
                <a:latin typeface="Arial" charset="0"/>
                <a:ea typeface="ＭＳ Ｐゴシック" charset="0"/>
                <a:cs typeface="ＭＳ Ｐゴシック" charset="0"/>
              </a:rPr>
              <a:t> This statistic is the ratio of saves to shots on goal.</a:t>
            </a:r>
          </a:p>
          <a:p>
            <a:pPr>
              <a:buFont typeface="Wingdings" charset="0"/>
              <a:buNone/>
            </a:pPr>
            <a:endParaRPr lang="en-US" sz="300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b="1">
                <a:latin typeface="Arial" charset="0"/>
                <a:ea typeface="ＭＳ Ｐゴシック" charset="0"/>
              </a:rPr>
              <a:t>Save Percentage = </a:t>
            </a:r>
            <a:r>
              <a:rPr lang="en-US" b="1" u="sng">
                <a:latin typeface="Arial" charset="0"/>
                <a:ea typeface="ＭＳ Ｐゴシック" charset="0"/>
              </a:rPr>
              <a:t>Number of Saves</a:t>
            </a:r>
          </a:p>
          <a:p>
            <a:pPr lvl="1">
              <a:buFont typeface="Wingdings" charset="0"/>
              <a:buNone/>
            </a:pPr>
            <a:r>
              <a:rPr lang="en-US" b="1">
                <a:latin typeface="Arial" charset="0"/>
                <a:ea typeface="ＭＳ Ｐゴシック" charset="0"/>
              </a:rPr>
              <a:t>					      Shots on Goal</a:t>
            </a:r>
          </a:p>
        </p:txBody>
      </p:sp>
    </p:spTree>
    <p:extLst>
      <p:ext uri="{BB962C8B-B14F-4D97-AF65-F5344CB8AC3E}">
        <p14:creationId xmlns:p14="http://schemas.microsoft.com/office/powerpoint/2010/main" val="81731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 charset="0"/>
                <a:ea typeface="ＭＳ Ｐゴシック" charset="0"/>
                <a:cs typeface="ＭＳ Ｐゴシック" charset="0"/>
              </a:rPr>
              <a:t>Extending Your Thinking!!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533400" y="2017713"/>
            <a:ext cx="8421688" cy="4114800"/>
          </a:xfrm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Using our chart, decide which goalie is having the best season. </a:t>
            </a:r>
          </a:p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Is it better to have a higher or lower save percentage?</a:t>
            </a:r>
          </a:p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How are the decimal and fraction forms of the save percentage related?</a:t>
            </a:r>
          </a:p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Which form is more useful? Why?</a:t>
            </a:r>
          </a:p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78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Convert Fractions to Decimals and Percents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2017713"/>
          <a:ext cx="8574087" cy="2782888"/>
        </p:xfrm>
        <a:graphic>
          <a:graphicData uri="http://schemas.openxmlformats.org/drawingml/2006/table">
            <a:tbl>
              <a:tblPr/>
              <a:tblGrid>
                <a:gridCol w="2133600"/>
                <a:gridCol w="990600"/>
                <a:gridCol w="1524000"/>
                <a:gridCol w="2057400"/>
                <a:gridCol w="1868487"/>
              </a:tblGrid>
              <a:tr h="103839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Team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Wins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Losses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Winning %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(Decimal)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Winning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581499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Miami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59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581499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New Jersey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581499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Los Angeles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37923" name="TextBox 4"/>
          <p:cNvSpPr txBox="1">
            <a:spLocks noChangeArrowheads="1"/>
          </p:cNvSpPr>
          <p:nvPr/>
        </p:nvSpPr>
        <p:spPr bwMode="auto">
          <a:xfrm>
            <a:off x="1143000" y="5410200"/>
            <a:ext cx="67056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600" b="1"/>
              <a:t>Team Percentage = </a:t>
            </a:r>
            <a:r>
              <a:rPr lang="en-US" sz="2600" b="1" u="sng"/>
              <a:t>Number of wins</a:t>
            </a:r>
          </a:p>
          <a:p>
            <a:r>
              <a:rPr lang="en-US" sz="2600" b="1"/>
              <a:t>		           Total game played</a:t>
            </a:r>
          </a:p>
        </p:txBody>
      </p:sp>
    </p:spTree>
    <p:extLst>
      <p:ext uri="{BB962C8B-B14F-4D97-AF65-F5344CB8AC3E}">
        <p14:creationId xmlns:p14="http://schemas.microsoft.com/office/powerpoint/2010/main" val="53927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>
                <a:latin typeface="Arial" charset="0"/>
                <a:ea typeface="ＭＳ Ｐゴシック" charset="0"/>
                <a:cs typeface="ＭＳ Ｐゴシック" charset="0"/>
              </a:rPr>
              <a:t>4.2 Estimate Percents</a:t>
            </a:r>
            <a:br>
              <a:rPr lang="en-US" b="1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1600" i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Student Outcome: I will be able to make estimations using %</a:t>
            </a:r>
            <a:r>
              <a:rPr lang="ja-JP" altLang="en-US" sz="1600" i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1600" i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s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>
          <a:xfrm>
            <a:off x="533400" y="2017713"/>
            <a:ext cx="8421688" cy="4114800"/>
          </a:xfrm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Ex: Paige has answered 94 questions correctly out of 140 questions. </a:t>
            </a:r>
          </a:p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Estimate her mark as a percent.</a:t>
            </a:r>
          </a:p>
        </p:txBody>
      </p:sp>
    </p:spTree>
    <p:extLst>
      <p:ext uri="{BB962C8B-B14F-4D97-AF65-F5344CB8AC3E}">
        <p14:creationId xmlns:p14="http://schemas.microsoft.com/office/powerpoint/2010/main" val="142987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>
                <a:latin typeface="Arial" charset="0"/>
                <a:ea typeface="ＭＳ Ｐゴシック" charset="0"/>
                <a:cs typeface="ＭＳ Ｐゴシック" charset="0"/>
              </a:rPr>
              <a:t>Solution</a:t>
            </a:r>
            <a:br>
              <a:rPr lang="en-US" b="1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1600" i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Student Outcome: I will be able to make estimations using %</a:t>
            </a:r>
            <a:r>
              <a:rPr lang="ja-JP" altLang="en-US" sz="1600" i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1600" i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s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341313" y="1828800"/>
            <a:ext cx="8802687" cy="4114800"/>
          </a:xfrm>
        </p:spPr>
        <p:txBody>
          <a:bodyPr>
            <a:normAutofit fontScale="92500" lnSpcReduction="10000"/>
          </a:bodyPr>
          <a:lstStyle/>
          <a:p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Think: What is 50% of 140?</a:t>
            </a:r>
          </a:p>
          <a:p>
            <a:pPr lvl="1"/>
            <a:r>
              <a:rPr lang="en-US" sz="2500">
                <a:latin typeface="Arial" charset="0"/>
                <a:ea typeface="ＭＳ Ｐゴシック" charset="0"/>
              </a:rPr>
              <a:t>Half of 140 is 70</a:t>
            </a:r>
          </a:p>
          <a:p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Think: what is 10% of 140?</a:t>
            </a:r>
          </a:p>
          <a:p>
            <a:pPr lvl="1"/>
            <a:r>
              <a:rPr lang="en-US" sz="2500">
                <a:latin typeface="Arial" charset="0"/>
                <a:ea typeface="ＭＳ Ｐゴシック" charset="0"/>
              </a:rPr>
              <a:t>140 ÷ 10 = 14</a:t>
            </a:r>
          </a:p>
          <a:p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50% + 10% = 60% of 140</a:t>
            </a:r>
          </a:p>
          <a:p>
            <a:pPr lvl="1"/>
            <a:r>
              <a:rPr lang="en-US" sz="2400">
                <a:latin typeface="Arial" charset="0"/>
                <a:ea typeface="ＭＳ Ｐゴシック" charset="0"/>
              </a:rPr>
              <a:t>70 + 14 = 84</a:t>
            </a:r>
          </a:p>
          <a:p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50% + 10% + 10% = 70% of 140</a:t>
            </a:r>
          </a:p>
          <a:p>
            <a:pPr lvl="1"/>
            <a:r>
              <a:rPr lang="en-US" sz="2400">
                <a:latin typeface="Arial" charset="0"/>
                <a:ea typeface="ＭＳ Ｐゴシック" charset="0"/>
              </a:rPr>
              <a:t>70 + 14 + 14 = 98</a:t>
            </a:r>
          </a:p>
          <a:p>
            <a:pPr algn="ctr"/>
            <a:r>
              <a:rPr lang="en-US" sz="2800" b="1">
                <a:latin typeface="Arial" charset="0"/>
                <a:ea typeface="ＭＳ Ｐゴシック" charset="0"/>
                <a:cs typeface="ＭＳ Ｐゴシック" charset="0"/>
              </a:rPr>
              <a:t>The answer is between 60% and 70%, but closer to 70%</a:t>
            </a:r>
          </a:p>
          <a:p>
            <a:endParaRPr lang="en-US" sz="280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2228" name="Cloud Callout 3"/>
          <p:cNvSpPr>
            <a:spLocks noChangeArrowheads="1"/>
          </p:cNvSpPr>
          <p:nvPr/>
        </p:nvSpPr>
        <p:spPr bwMode="auto">
          <a:xfrm>
            <a:off x="5181600" y="3962400"/>
            <a:ext cx="2514600" cy="685800"/>
          </a:xfrm>
          <a:prstGeom prst="cloudCallout">
            <a:avLst>
              <a:gd name="adj1" fmla="val -80477"/>
              <a:gd name="adj2" fmla="val 44769"/>
            </a:avLst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/>
              <a:t>TOO LOW</a:t>
            </a:r>
          </a:p>
        </p:txBody>
      </p:sp>
      <p:sp>
        <p:nvSpPr>
          <p:cNvPr id="52229" name="Cloud Callout 4"/>
          <p:cNvSpPr>
            <a:spLocks noChangeArrowheads="1"/>
          </p:cNvSpPr>
          <p:nvPr/>
        </p:nvSpPr>
        <p:spPr bwMode="auto">
          <a:xfrm>
            <a:off x="6248400" y="5029200"/>
            <a:ext cx="2895600" cy="762000"/>
          </a:xfrm>
          <a:prstGeom prst="cloudCallout">
            <a:avLst>
              <a:gd name="adj1" fmla="val -109958"/>
              <a:gd name="adj2" fmla="val 30588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/>
              <a:t>TOO HIGH</a:t>
            </a:r>
          </a:p>
        </p:txBody>
      </p:sp>
    </p:spTree>
    <p:extLst>
      <p:ext uri="{BB962C8B-B14F-4D97-AF65-F5344CB8AC3E}">
        <p14:creationId xmlns:p14="http://schemas.microsoft.com/office/powerpoint/2010/main" val="34708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ubtitle 2"/>
          <p:cNvSpPr>
            <a:spLocks noGrp="1"/>
          </p:cNvSpPr>
          <p:nvPr>
            <p:ph type="subTitle" idx="1"/>
          </p:nvPr>
        </p:nvSpPr>
        <p:spPr>
          <a:xfrm>
            <a:off x="304800" y="1905000"/>
            <a:ext cx="8534400" cy="41148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sz="2000">
                <a:latin typeface="Algerian" charset="0"/>
                <a:ea typeface="ＭＳ Ｐゴシック" charset="0"/>
                <a:cs typeface="ＭＳ Ｐゴシック" charset="0"/>
              </a:rPr>
              <a:t>         	</a:t>
            </a:r>
          </a:p>
          <a:p>
            <a:pPr>
              <a:buFont typeface="Wingdings" charset="0"/>
              <a:buNone/>
            </a:pPr>
            <a:r>
              <a:rPr lang="en-US" sz="2000">
                <a:latin typeface="Algerian" charset="0"/>
                <a:ea typeface="ＭＳ Ｐゴシック" charset="0"/>
                <a:cs typeface="ＭＳ Ｐゴシック" charset="0"/>
              </a:rPr>
              <a:t>	</a:t>
            </a:r>
          </a:p>
          <a:p>
            <a:pPr>
              <a:buFont typeface="Wingdings" charset="0"/>
              <a:buNone/>
            </a:pPr>
            <a:endParaRPr lang="en-US" sz="2000">
              <a:latin typeface="Algerian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sz="2000">
              <a:latin typeface="Algerian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sz="2000">
              <a:latin typeface="Algerian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sz="2000">
              <a:latin typeface="Algerian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sz="2000">
              <a:latin typeface="Algerian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sz="2000">
              <a:latin typeface="Algerian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sz="2000">
              <a:latin typeface="Algerian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sz="2000">
              <a:latin typeface="Algerian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sz="2000">
              <a:latin typeface="Algeri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19" name="TextBox 10"/>
          <p:cNvSpPr txBox="1">
            <a:spLocks noChangeArrowheads="1"/>
          </p:cNvSpPr>
          <p:nvPr/>
        </p:nvSpPr>
        <p:spPr bwMode="auto">
          <a:xfrm>
            <a:off x="1447800" y="1905000"/>
            <a:ext cx="7162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>
              <a:latin typeface="Algerian" charset="0"/>
            </a:endParaRPr>
          </a:p>
          <a:p>
            <a:r>
              <a:rPr lang="en-US">
                <a:latin typeface="Algerian" charset="0"/>
              </a:rPr>
              <a:t>		</a:t>
            </a:r>
          </a:p>
        </p:txBody>
      </p:sp>
      <p:sp>
        <p:nvSpPr>
          <p:cNvPr id="60420" name="TextBox 7"/>
          <p:cNvSpPr txBox="1">
            <a:spLocks noChangeArrowheads="1"/>
          </p:cNvSpPr>
          <p:nvPr/>
        </p:nvSpPr>
        <p:spPr bwMode="auto">
          <a:xfrm>
            <a:off x="1219200" y="6096000"/>
            <a:ext cx="75438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endParaRPr lang="en-US" sz="2400">
              <a:latin typeface="Algerian" charset="0"/>
            </a:endParaRPr>
          </a:p>
          <a:p>
            <a:pPr algn="ctr"/>
            <a:endParaRPr lang="en-US"/>
          </a:p>
        </p:txBody>
      </p:sp>
      <p:sp>
        <p:nvSpPr>
          <p:cNvPr id="60421" name="TextBox 8"/>
          <p:cNvSpPr txBox="1">
            <a:spLocks noChangeArrowheads="1"/>
          </p:cNvSpPr>
          <p:nvPr/>
        </p:nvSpPr>
        <p:spPr bwMode="auto">
          <a:xfrm>
            <a:off x="1160463" y="170973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/>
          </a:p>
        </p:txBody>
      </p:sp>
      <p:pic>
        <p:nvPicPr>
          <p:cNvPr id="6042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828800"/>
            <a:ext cx="587057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3" name="Title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94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 charset="0"/>
                <a:ea typeface="ＭＳ Ｐゴシック" charset="0"/>
                <a:cs typeface="ＭＳ Ｐゴシック" charset="0"/>
              </a:rPr>
              <a:t>Key Ideas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421688" cy="4840288"/>
          </a:xfrm>
        </p:spPr>
        <p:txBody>
          <a:bodyPr/>
          <a:lstStyle/>
          <a:p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To change a fraction to a decimal number, divide the numerator by the denominator.</a:t>
            </a:r>
          </a:p>
          <a:p>
            <a:pPr lvl="1"/>
            <a:r>
              <a:rPr lang="en-US">
                <a:latin typeface="Arial" charset="0"/>
                <a:ea typeface="ＭＳ Ｐゴシック" charset="0"/>
              </a:rPr>
              <a:t>Ex: 3/8 = 3 ÷ 8 = 0.375</a:t>
            </a:r>
          </a:p>
          <a:p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Repeating decimal numbers can be written using a bar notion</a:t>
            </a:r>
          </a:p>
          <a:p>
            <a:pPr lvl="1"/>
            <a:r>
              <a:rPr lang="en-US" sz="2400">
                <a:latin typeface="Arial" charset="0"/>
                <a:ea typeface="ＭＳ Ｐゴシック" charset="0"/>
              </a:rPr>
              <a:t>Ex: 1/3 = 0.333… = 0.3</a:t>
            </a:r>
          </a:p>
          <a:p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To express a terminating decimal number as a fraction, use place value to determine the denominator</a:t>
            </a:r>
          </a:p>
          <a:p>
            <a:pPr lvl="1"/>
            <a:r>
              <a:rPr lang="en-US" sz="2400">
                <a:latin typeface="Arial" charset="0"/>
                <a:ea typeface="ＭＳ Ｐゴシック" charset="0"/>
              </a:rPr>
              <a:t>0.9 = 9/10	0.59 = 59/100	1.463 = 1463/1000</a:t>
            </a:r>
          </a:p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62468" name="Straight Connector 4"/>
          <p:cNvCxnSpPr>
            <a:cxnSpLocks noChangeShapeType="1"/>
          </p:cNvCxnSpPr>
          <p:nvPr/>
        </p:nvCxnSpPr>
        <p:spPr bwMode="auto">
          <a:xfrm>
            <a:off x="4267200" y="4267200"/>
            <a:ext cx="3048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7610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6344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5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Probability</a:t>
            </a:r>
            <a:r>
              <a:rPr lang="en-CA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	</a:t>
            </a:r>
            <a:r>
              <a:rPr lang="en-CA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  </a:t>
            </a:r>
            <a:endParaRPr lang="en-CA" sz="3200" dirty="0" smtClean="0">
              <a:effectLst>
                <a:outerShdw blurRad="38100" dist="38100" dir="2700000" algn="tl">
                  <a:srgbClr val="000000"/>
                </a:outerShdw>
              </a:effectLst>
              <a:latin typeface="Berlin Sans FB" pitchFamily="34" charset="0"/>
            </a:endParaRPr>
          </a:p>
          <a:p>
            <a:pPr algn="ctr">
              <a:defRPr/>
            </a:pPr>
            <a:r>
              <a:rPr lang="en-CA" sz="1600" dirty="0" smtClean="0">
                <a:latin typeface="Berlin Sans FB" pitchFamily="34" charset="0"/>
              </a:rPr>
              <a:t>Student Outcome: I will be able to write probabilities as ratios, fractions and percents.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219200"/>
            <a:ext cx="8763000" cy="2971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2400" u="sng" dirty="0" smtClean="0"/>
              <a:t>Probability</a:t>
            </a:r>
            <a:r>
              <a:rPr lang="en-CA" sz="2400" dirty="0" smtClean="0"/>
              <a:t>: is the likelihood or chance of an event occurring.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2400" u="sng" dirty="0" smtClean="0"/>
              <a:t>Outcome</a:t>
            </a:r>
            <a:r>
              <a:rPr lang="en-CA" sz="2400" dirty="0" smtClean="0"/>
              <a:t>: any possible result of a probability event.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2400" u="sng" dirty="0" smtClean="0"/>
              <a:t>Favourable Outcome</a:t>
            </a:r>
            <a:r>
              <a:rPr lang="en-CA" sz="2400" dirty="0" smtClean="0"/>
              <a:t>: a successful result in a probability event.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400" dirty="0" smtClean="0"/>
              <a:t>				   (ex: rolling the #1 on a die)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2400" u="sng" dirty="0" smtClean="0"/>
              <a:t>Possible Outcome</a:t>
            </a:r>
            <a:r>
              <a:rPr lang="en-CA" sz="2400" dirty="0" smtClean="0"/>
              <a:t>: all the results that could occur during a probability </a:t>
            </a:r>
          </a:p>
          <a:p>
            <a:pPr marL="1524000" lvl="2" indent="-609600">
              <a:spcBef>
                <a:spcPct val="20000"/>
              </a:spcBef>
              <a:defRPr/>
            </a:pPr>
            <a:r>
              <a:rPr lang="en-CA" sz="2400" dirty="0" smtClean="0"/>
              <a:t>		             event (ex: rolling a die - - #1, #2, #3, #4, #5, #6)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CA" sz="24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2800" dirty="0" smtClean="0">
                <a:solidFill>
                  <a:srgbClr val="0070C0"/>
                </a:solidFill>
              </a:rPr>
              <a:t>P = Favourable Outcomes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dirty="0"/>
              <a:t> </a:t>
            </a:r>
            <a:r>
              <a:rPr lang="en-CA" sz="2800" dirty="0" smtClean="0"/>
              <a:t>         	    </a:t>
            </a:r>
            <a:r>
              <a:rPr lang="en-CA" sz="2800" dirty="0" smtClean="0">
                <a:solidFill>
                  <a:srgbClr val="FF0000"/>
                </a:solidFill>
              </a:rPr>
              <a:t>Possible Outcomes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295400" y="3733800"/>
            <a:ext cx="29718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3"/>
          <p:cNvSpPr txBox="1">
            <a:spLocks noChangeArrowheads="1"/>
          </p:cNvSpPr>
          <p:nvPr/>
        </p:nvSpPr>
        <p:spPr>
          <a:xfrm>
            <a:off x="152400" y="4191000"/>
            <a:ext cx="8763000" cy="19812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dirty="0" smtClean="0"/>
              <a:t>What is the </a:t>
            </a:r>
            <a:r>
              <a:rPr lang="en-CA" sz="2800" i="1" dirty="0" smtClean="0">
                <a:solidFill>
                  <a:srgbClr val="FF0000"/>
                </a:solidFill>
              </a:rPr>
              <a:t>probability</a:t>
            </a:r>
            <a:r>
              <a:rPr lang="en-CA" sz="2800" dirty="0" smtClean="0"/>
              <a:t> of rolling the number 2 on a dice?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2800" dirty="0" smtClean="0"/>
              <a:t>What is the  favourable outcome?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2800" dirty="0" smtClean="0"/>
              <a:t>How many possible outcomes?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9" name="Picture 5" descr="http://www.dkimages.com/discover/previews/844/350786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4800600"/>
            <a:ext cx="982258" cy="990600"/>
          </a:xfrm>
          <a:prstGeom prst="rect">
            <a:avLst/>
          </a:prstGeom>
          <a:noFill/>
        </p:spPr>
      </p:pic>
      <p:sp>
        <p:nvSpPr>
          <p:cNvPr id="18" name="Circular Arrow 17"/>
          <p:cNvSpPr/>
          <p:nvPr/>
        </p:nvSpPr>
        <p:spPr>
          <a:xfrm rot="16200000">
            <a:off x="247650" y="1657350"/>
            <a:ext cx="1028700" cy="914400"/>
          </a:xfrm>
          <a:prstGeom prst="circularArrow">
            <a:avLst>
              <a:gd name="adj1" fmla="val 12500"/>
              <a:gd name="adj2" fmla="val 1142317"/>
              <a:gd name="adj3" fmla="val 20457681"/>
              <a:gd name="adj4" fmla="val 10800000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44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11430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5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How to </a:t>
            </a:r>
            <a:r>
              <a:rPr lang="en-CA" sz="5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express</a:t>
            </a:r>
            <a:r>
              <a:rPr lang="en-CA" sz="5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 probability</a:t>
            </a:r>
          </a:p>
          <a:p>
            <a:pPr algn="ctr">
              <a:defRPr/>
            </a:pPr>
            <a:r>
              <a:rPr lang="en-CA" sz="1600" dirty="0" smtClean="0">
                <a:latin typeface="Berlin Sans FB" pitchFamily="34" charset="0"/>
              </a:rPr>
              <a:t>Student Outcome: I will be able to write probabilities as ratios, fractions and percents.</a:t>
            </a:r>
          </a:p>
          <a:p>
            <a:pPr algn="ctr">
              <a:defRPr/>
            </a:pPr>
            <a:endParaRPr lang="en-US" sz="1600" dirty="0">
              <a:effectLst>
                <a:outerShdw blurRad="38100" dist="38100" dir="2700000" algn="tl">
                  <a:srgbClr val="000000"/>
                </a:outerShdw>
              </a:effectLst>
              <a:latin typeface="Berlin Sans FB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219200"/>
            <a:ext cx="87630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2800" dirty="0" smtClean="0"/>
              <a:t>Probability can be written in 3 ways...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>
              <a:solidFill>
                <a:srgbClr val="FF0000"/>
              </a:solidFill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2800" dirty="0" smtClean="0">
                <a:solidFill>
                  <a:srgbClr val="FF0000"/>
                </a:solidFill>
              </a:rPr>
              <a:t>As a </a:t>
            </a:r>
            <a:r>
              <a:rPr lang="en-CA" sz="2800" b="1" i="1" dirty="0" smtClean="0">
                <a:solidFill>
                  <a:srgbClr val="FF0000"/>
                </a:solidFill>
              </a:rPr>
              <a:t>fraction</a:t>
            </a:r>
            <a:r>
              <a:rPr lang="en-CA" sz="2800" dirty="0" smtClean="0">
                <a:solidFill>
                  <a:srgbClr val="FF0000"/>
                </a:solidFill>
              </a:rPr>
              <a:t>  =  </a:t>
            </a:r>
            <a:r>
              <a:rPr lang="en-CA" sz="4400" dirty="0" smtClean="0">
                <a:solidFill>
                  <a:srgbClr val="002060"/>
                </a:solidFill>
              </a:rPr>
              <a:t>1/6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CA" sz="900" dirty="0" smtClean="0">
              <a:solidFill>
                <a:srgbClr val="FF0000"/>
              </a:solidFill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2800" dirty="0" smtClean="0">
                <a:solidFill>
                  <a:srgbClr val="FF0000"/>
                </a:solidFill>
              </a:rPr>
              <a:t>As a </a:t>
            </a:r>
            <a:r>
              <a:rPr lang="en-CA" sz="2800" b="1" i="1" dirty="0" smtClean="0">
                <a:solidFill>
                  <a:srgbClr val="FF0000"/>
                </a:solidFill>
              </a:rPr>
              <a:t>decimal</a:t>
            </a:r>
            <a:r>
              <a:rPr lang="en-CA" sz="2800" dirty="0" smtClean="0">
                <a:solidFill>
                  <a:srgbClr val="FF0000"/>
                </a:solidFill>
              </a:rPr>
              <a:t>  =  </a:t>
            </a:r>
            <a:r>
              <a:rPr lang="en-CA" sz="4400" dirty="0" smtClean="0">
                <a:solidFill>
                  <a:srgbClr val="002060"/>
                </a:solidFill>
              </a:rPr>
              <a:t>0.16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400" dirty="0" smtClean="0">
              <a:solidFill>
                <a:srgbClr val="FF0000"/>
              </a:solidFill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2800" dirty="0" smtClean="0">
                <a:solidFill>
                  <a:srgbClr val="FF0000"/>
                </a:solidFill>
              </a:rPr>
              <a:t>As a </a:t>
            </a:r>
            <a:r>
              <a:rPr lang="en-CA" sz="2800" b="1" i="1" dirty="0" smtClean="0">
                <a:solidFill>
                  <a:srgbClr val="FF0000"/>
                </a:solidFill>
              </a:rPr>
              <a:t>percent</a:t>
            </a:r>
            <a:r>
              <a:rPr lang="en-CA" sz="2800" dirty="0" smtClean="0">
                <a:solidFill>
                  <a:srgbClr val="FF0000"/>
                </a:solidFill>
              </a:rPr>
              <a:t>  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dirty="0" smtClean="0">
                <a:solidFill>
                  <a:srgbClr val="FF0000"/>
                </a:solidFill>
              </a:rPr>
              <a:t>         0.16 x 100% = </a:t>
            </a:r>
            <a:r>
              <a:rPr lang="en-CA" sz="4400" dirty="0" smtClean="0">
                <a:solidFill>
                  <a:srgbClr val="002060"/>
                </a:solidFill>
              </a:rPr>
              <a:t>17%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400" dirty="0" smtClean="0">
              <a:solidFill>
                <a:srgbClr val="FF0000"/>
              </a:solidFill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>
          <a:xfrm>
            <a:off x="5867400" y="1828800"/>
            <a:ext cx="3048000" cy="43434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dirty="0" smtClean="0"/>
              <a:t>How often will the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dirty="0" smtClean="0"/>
              <a:t>number 2 show up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dirty="0" smtClean="0"/>
              <a:t>when rolled?</a:t>
            </a: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9" name="Picture 5" descr="http://www.dkimages.com/discover/previews/844/350786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3733800"/>
            <a:ext cx="1841500" cy="1857139"/>
          </a:xfrm>
          <a:prstGeom prst="rect">
            <a:avLst/>
          </a:prstGeom>
          <a:noFill/>
        </p:spPr>
      </p:pic>
      <p:cxnSp>
        <p:nvCxnSpPr>
          <p:cNvPr id="8" name="Straight Connector 7"/>
          <p:cNvCxnSpPr/>
          <p:nvPr/>
        </p:nvCxnSpPr>
        <p:spPr>
          <a:xfrm>
            <a:off x="3886200" y="3352800"/>
            <a:ext cx="228600" cy="1588"/>
          </a:xfrm>
          <a:prstGeom prst="line">
            <a:avLst/>
          </a:prstGeom>
          <a:ln w="254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678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12192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5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Determine</a:t>
            </a:r>
            <a:r>
              <a:rPr lang="en-CA" sz="5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 the probability</a:t>
            </a:r>
          </a:p>
          <a:p>
            <a:pPr algn="ctr">
              <a:defRPr/>
            </a:pPr>
            <a:r>
              <a:rPr lang="en-CA" sz="1600" dirty="0" smtClean="0">
                <a:latin typeface="Berlin Sans FB" pitchFamily="34" charset="0"/>
              </a:rPr>
              <a:t>Student Outcome: I will be able to write probabilities as ratios, fractions and percents.</a:t>
            </a:r>
          </a:p>
          <a:p>
            <a:pPr algn="ctr">
              <a:defRPr/>
            </a:pPr>
            <a:endParaRPr lang="en-US" sz="1600" dirty="0">
              <a:latin typeface="Berlin Sans FB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219200"/>
            <a:ext cx="87630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400" dirty="0" smtClean="0"/>
              <a:t>First you must find the </a:t>
            </a:r>
            <a:r>
              <a:rPr lang="en-CA" sz="2400" i="1" dirty="0" smtClean="0">
                <a:solidFill>
                  <a:srgbClr val="FF0000"/>
                </a:solidFill>
              </a:rPr>
              <a:t>possible outcomes </a:t>
            </a:r>
            <a:r>
              <a:rPr lang="en-CA" sz="2400" dirty="0" smtClean="0"/>
              <a:t>(all possibilities)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400" dirty="0" smtClean="0"/>
              <a:t>and then the  </a:t>
            </a:r>
            <a:r>
              <a:rPr lang="en-CA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favourable outcomes </a:t>
            </a:r>
            <a:r>
              <a:rPr lang="en-CA" sz="2400" dirty="0" smtClean="0"/>
              <a:t>(what you’re looking for).  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400" dirty="0" smtClean="0"/>
              <a:t>Then place them into the probability equation.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en-CA" sz="2800" dirty="0" smtClean="0"/>
              <a:t>Rolling an even number on a die?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en-CA" sz="2800" dirty="0" smtClean="0"/>
              <a:t>Pulling a red card out from a deck of cards?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en-CA" sz="2800" dirty="0" smtClean="0"/>
              <a:t>Using a four colored spinner to find green?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en-CA" sz="2800" dirty="0" smtClean="0"/>
              <a:t>Selecting a girl from your class?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28800" y="2667000"/>
            <a:ext cx="4419600" cy="104028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609600" lvl="0" indent="-609600">
              <a:spcBef>
                <a:spcPct val="20000"/>
              </a:spcBef>
              <a:defRPr/>
            </a:pPr>
            <a:r>
              <a:rPr lang="en-CA" sz="2800" b="1" dirty="0" smtClean="0">
                <a:solidFill>
                  <a:srgbClr val="0070C0"/>
                </a:solidFill>
              </a:rPr>
              <a:t> P = Favourable Outcomes</a:t>
            </a:r>
          </a:p>
          <a:p>
            <a:pPr marL="609600" lvl="0" indent="-609600">
              <a:spcBef>
                <a:spcPct val="20000"/>
              </a:spcBef>
              <a:defRPr/>
            </a:pPr>
            <a:r>
              <a:rPr lang="en-CA" sz="2800" b="1" dirty="0" smtClean="0">
                <a:solidFill>
                  <a:srgbClr val="FF0000"/>
                </a:solidFill>
              </a:rPr>
              <a:t>           Possible Outcomes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2590800" y="3200400"/>
            <a:ext cx="3352800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004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11430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5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Determine</a:t>
            </a:r>
            <a:r>
              <a:rPr lang="en-CA" sz="5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 the probability</a:t>
            </a:r>
          </a:p>
          <a:p>
            <a:pPr algn="ctr">
              <a:defRPr/>
            </a:pPr>
            <a:r>
              <a:rPr lang="en-CA" sz="1600" dirty="0" smtClean="0">
                <a:latin typeface="Berlin Sans FB" pitchFamily="34" charset="0"/>
              </a:rPr>
              <a:t>Student Outcome: I will be able to write probabilities as ratios, fractions and percents.</a:t>
            </a:r>
          </a:p>
          <a:p>
            <a:pPr algn="ctr">
              <a:defRPr/>
            </a:pPr>
            <a:endParaRPr lang="en-US" sz="1600" dirty="0">
              <a:effectLst>
                <a:outerShdw blurRad="38100" dist="38100" dir="2700000" algn="tl">
                  <a:srgbClr val="000000"/>
                </a:outerShdw>
              </a:effectLst>
              <a:latin typeface="Berlin Sans FB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219200"/>
            <a:ext cx="87630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dirty="0" smtClean="0"/>
              <a:t>A cookie jar contains 3 chocolate chip, 5 raisin, 11 Oreos,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dirty="0" smtClean="0"/>
              <a:t>and 6 almond cookies.  Find the probability if you were to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dirty="0" smtClean="0"/>
              <a:t>reach inside the cookie jar for each of the cookies above.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8600" y="2895600"/>
          <a:ext cx="8686800" cy="3738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60"/>
                <a:gridCol w="1737360"/>
                <a:gridCol w="1737360"/>
                <a:gridCol w="1737360"/>
                <a:gridCol w="1737360"/>
              </a:tblGrid>
              <a:tr h="947873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Type of Cookie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>
                        <a:alpha val="3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Chocolate Chip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>
                        <a:alpha val="3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Raisin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>
                        <a:alpha val="3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Oreo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>
                        <a:alpha val="3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Almond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>
                        <a:alpha val="38039"/>
                      </a:srgbClr>
                    </a:solidFill>
                  </a:tcPr>
                </a:tc>
              </a:tr>
              <a:tr h="699285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1" dirty="0" smtClean="0">
                          <a:solidFill>
                            <a:srgbClr val="FF0000"/>
                          </a:solidFill>
                        </a:rPr>
                        <a:t>Fraction</a:t>
                      </a:r>
                      <a:endParaRPr lang="en-US" sz="2800" b="1" i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99285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1" dirty="0" smtClean="0">
                          <a:solidFill>
                            <a:srgbClr val="FF0000"/>
                          </a:solidFill>
                        </a:rPr>
                        <a:t>Decimal</a:t>
                      </a:r>
                      <a:endParaRPr lang="en-US" sz="2800" b="1" i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99285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1" dirty="0" smtClean="0">
                          <a:solidFill>
                            <a:srgbClr val="FF0000"/>
                          </a:solidFill>
                        </a:rPr>
                        <a:t>Percent</a:t>
                      </a:r>
                      <a:endParaRPr lang="en-US" sz="2800" b="1" i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92556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1" dirty="0" smtClean="0">
                          <a:solidFill>
                            <a:srgbClr val="FF0000"/>
                          </a:solidFill>
                        </a:rPr>
                        <a:t>Ratio</a:t>
                      </a:r>
                      <a:endParaRPr lang="en-US" sz="2800" b="1" i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744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11430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5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Organized Outcomes</a:t>
            </a:r>
          </a:p>
          <a:p>
            <a:pPr algn="ctr">
              <a:defRPr/>
            </a:pPr>
            <a:r>
              <a:rPr lang="en-CA" sz="1600" dirty="0" smtClean="0">
                <a:latin typeface="Berlin Sans FB" pitchFamily="34" charset="0"/>
              </a:rPr>
              <a:t>Student Outcome: I will be able to create a sample space involving 2 independent events.</a:t>
            </a:r>
          </a:p>
          <a:p>
            <a:pPr algn="ctr">
              <a:defRPr/>
            </a:pPr>
            <a:endParaRPr lang="en-US" sz="1600" dirty="0">
              <a:latin typeface="Berlin Sans FB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219200"/>
            <a:ext cx="87630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3200" b="1" i="1" u="sng" dirty="0" smtClean="0"/>
              <a:t>Independent Events</a:t>
            </a:r>
            <a:r>
              <a:rPr lang="en-CA" sz="3200" dirty="0" smtClean="0"/>
              <a:t>: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3200" dirty="0" smtClean="0"/>
              <a:t>The outcome of one event has no effect on the outcome of another event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3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3200" dirty="0" smtClean="0"/>
              <a:t>Example: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http://msnbcmedia3.msn.com/j/msnbc/Components/Photos/070601/070601_loonie_hmed_12p.hmedi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343400"/>
            <a:ext cx="1066800" cy="1062906"/>
          </a:xfrm>
          <a:prstGeom prst="rect">
            <a:avLst/>
          </a:prstGeom>
          <a:noFill/>
        </p:spPr>
      </p:pic>
      <p:pic>
        <p:nvPicPr>
          <p:cNvPr id="1028" name="Picture 4" descr="http://upload.wikimedia.org/wikipedia/en/d/d4/Loonie_obverse_vie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4343400"/>
            <a:ext cx="1066800" cy="1066800"/>
          </a:xfrm>
          <a:prstGeom prst="rect">
            <a:avLst/>
          </a:prstGeom>
          <a:noFill/>
        </p:spPr>
      </p:pic>
      <p:pic>
        <p:nvPicPr>
          <p:cNvPr id="1030" name="Picture 6" descr="http://www.spartanclassic.com/images/rock_paper_scissors_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2743200"/>
            <a:ext cx="2486025" cy="3619500"/>
          </a:xfrm>
          <a:prstGeom prst="rect">
            <a:avLst/>
          </a:prstGeom>
          <a:noFill/>
        </p:spPr>
      </p:pic>
      <p:sp>
        <p:nvSpPr>
          <p:cNvPr id="7" name="Rounded Rectangle 6"/>
          <p:cNvSpPr/>
          <p:nvPr/>
        </p:nvSpPr>
        <p:spPr>
          <a:xfrm>
            <a:off x="4191000" y="3276600"/>
            <a:ext cx="1447800" cy="2895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solidFill>
                  <a:schemeClr val="tx1"/>
                </a:solidFill>
              </a:rPr>
              <a:t>ROCK</a:t>
            </a:r>
          </a:p>
          <a:p>
            <a:pPr algn="ctr"/>
            <a:endParaRPr lang="en-CA" sz="2400" b="1" dirty="0" smtClean="0">
              <a:solidFill>
                <a:schemeClr val="tx1"/>
              </a:solidFill>
            </a:endParaRPr>
          </a:p>
          <a:p>
            <a:pPr algn="ctr"/>
            <a:endParaRPr lang="en-CA" sz="2400" b="1" dirty="0" smtClean="0">
              <a:solidFill>
                <a:schemeClr val="tx1"/>
              </a:solidFill>
            </a:endParaRPr>
          </a:p>
          <a:p>
            <a:pPr algn="ctr"/>
            <a:r>
              <a:rPr lang="en-CA" sz="2400" b="1" dirty="0" smtClean="0">
                <a:solidFill>
                  <a:schemeClr val="tx1"/>
                </a:solidFill>
              </a:rPr>
              <a:t>PAPER</a:t>
            </a:r>
          </a:p>
          <a:p>
            <a:pPr algn="ctr"/>
            <a:endParaRPr lang="en-CA" sz="2400" b="1" dirty="0" smtClean="0">
              <a:solidFill>
                <a:schemeClr val="tx1"/>
              </a:solidFill>
            </a:endParaRPr>
          </a:p>
          <a:p>
            <a:pPr algn="ctr"/>
            <a:endParaRPr lang="en-CA" sz="2400" b="1" dirty="0" smtClean="0">
              <a:solidFill>
                <a:schemeClr val="tx1"/>
              </a:solidFill>
            </a:endParaRPr>
          </a:p>
          <a:p>
            <a:pPr algn="ctr"/>
            <a:r>
              <a:rPr lang="en-CA" sz="2400" b="1" dirty="0" smtClean="0">
                <a:solidFill>
                  <a:schemeClr val="tx1"/>
                </a:solidFill>
              </a:rPr>
              <a:t>SCISSOR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33400" y="5638800"/>
            <a:ext cx="2743200" cy="838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solidFill>
                  <a:schemeClr val="tx1"/>
                </a:solidFill>
              </a:rPr>
              <a:t>Tails               Head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64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11430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5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Organized Outcomes</a:t>
            </a:r>
          </a:p>
          <a:p>
            <a:pPr algn="ctr">
              <a:defRPr/>
            </a:pPr>
            <a:r>
              <a:rPr lang="en-CA" sz="1600" dirty="0" smtClean="0">
                <a:latin typeface="Berlin Sans FB" pitchFamily="34" charset="0"/>
              </a:rPr>
              <a:t>Student Outcome: I will be able to create a sample space involving 2 independent events.</a:t>
            </a:r>
          </a:p>
          <a:p>
            <a:pPr algn="ctr">
              <a:defRPr/>
            </a:pPr>
            <a:endParaRPr lang="en-US" sz="1600" dirty="0">
              <a:effectLst>
                <a:outerShdw blurRad="38100" dist="38100" dir="2700000" algn="tl">
                  <a:srgbClr val="000000"/>
                </a:outerShdw>
              </a:effectLst>
              <a:latin typeface="Berlin Sans FB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219200"/>
            <a:ext cx="87630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3200" dirty="0" smtClean="0"/>
              <a:t>You can find the </a:t>
            </a:r>
            <a:r>
              <a:rPr lang="en-CA" sz="3200" b="1" i="1" dirty="0" smtClean="0"/>
              <a:t>sample space </a:t>
            </a:r>
            <a:r>
              <a:rPr lang="en-CA" sz="3200" dirty="0" smtClean="0"/>
              <a:t>of two independent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3200" dirty="0" smtClean="0"/>
              <a:t>events in many ways.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CA" sz="3200" dirty="0" smtClean="0"/>
              <a:t>Chart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CA" sz="3200" dirty="0" smtClean="0"/>
              <a:t>Tree Diagram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CA" sz="3200" dirty="0" smtClean="0"/>
              <a:t>Spider Diagram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CA" sz="3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3200" dirty="0" smtClean="0"/>
              <a:t>Your choice, but showing one of the above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3200" dirty="0" smtClean="0"/>
              <a:t>illustrates that you can find the </a:t>
            </a:r>
            <a:r>
              <a:rPr lang="en-CA" sz="3200" i="1" dirty="0" smtClean="0">
                <a:solidFill>
                  <a:srgbClr val="FF0000"/>
                </a:solidFill>
              </a:rPr>
              <a:t>favourable</a:t>
            </a:r>
            <a:r>
              <a:rPr lang="en-CA" sz="3200" dirty="0" smtClean="0"/>
              <a:t> and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3200" i="1" dirty="0" smtClean="0">
                <a:solidFill>
                  <a:srgbClr val="0066FF"/>
                </a:solidFill>
              </a:rPr>
              <a:t>possible</a:t>
            </a:r>
            <a:r>
              <a:rPr lang="en-CA" sz="3200" dirty="0" smtClean="0"/>
              <a:t> outcomes for probability.</a:t>
            </a: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035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10668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5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Chart</a:t>
            </a:r>
          </a:p>
          <a:p>
            <a:pPr algn="ctr">
              <a:defRPr/>
            </a:pPr>
            <a:r>
              <a:rPr lang="en-CA" sz="1600" dirty="0" smtClean="0">
                <a:latin typeface="Berlin Sans FB" pitchFamily="34" charset="0"/>
              </a:rPr>
              <a:t>Student Outcome: I will be able to create a sample space involving 2 independent events.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219200"/>
            <a:ext cx="87630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3200" b="1" i="1" u="sng" dirty="0" smtClean="0"/>
              <a:t>Sample Space</a:t>
            </a:r>
            <a:r>
              <a:rPr lang="en-CA" sz="3200" b="1" i="1" dirty="0" smtClean="0"/>
              <a:t>: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2800" dirty="0" smtClean="0"/>
              <a:t>All possible outcomes of an event/experiment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dirty="0" smtClean="0"/>
              <a:t>	(all the combinations)</a:t>
            </a:r>
          </a:p>
          <a:p>
            <a:pPr marL="1981200" lvl="3" indent="-609600">
              <a:spcBef>
                <a:spcPct val="20000"/>
              </a:spcBef>
              <a:defRPr/>
            </a:pPr>
            <a:r>
              <a:rPr lang="en-CA" sz="2800" dirty="0" smtClean="0"/>
              <a:t>		         coin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dirty="0" smtClean="0"/>
              <a:t>       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dirty="0" smtClean="0"/>
              <a:t>        hand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2800" dirty="0" smtClean="0"/>
              <a:t>What is the probability of Paper/Head?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2800" dirty="0" smtClean="0"/>
              <a:t>What is the probability of tails showing up?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http://msnbcmedia3.msn.com/j/msnbc/Components/Photos/070601/070601_loonie_hmed_12p.hmedi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4876800"/>
            <a:ext cx="1066800" cy="1062906"/>
          </a:xfrm>
          <a:prstGeom prst="rect">
            <a:avLst/>
          </a:prstGeom>
          <a:noFill/>
        </p:spPr>
      </p:pic>
      <p:pic>
        <p:nvPicPr>
          <p:cNvPr id="1028" name="Picture 4" descr="http://upload.wikimedia.org/wikipedia/en/d/d4/Loonie_obverse_vie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4876800"/>
            <a:ext cx="1066800" cy="1066800"/>
          </a:xfrm>
          <a:prstGeom prst="rect">
            <a:avLst/>
          </a:prstGeom>
          <a:noFill/>
        </p:spPr>
      </p:pic>
      <p:pic>
        <p:nvPicPr>
          <p:cNvPr id="1030" name="Picture 6" descr="http://www.spartanclassic.com/images/rock_paper_scissors_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57975" y="1219200"/>
            <a:ext cx="2486025" cy="3467100"/>
          </a:xfrm>
          <a:prstGeom prst="rect">
            <a:avLst/>
          </a:prstGeom>
          <a:noFill/>
        </p:spPr>
      </p:pic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676400" y="2819400"/>
          <a:ext cx="3733800" cy="2298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600"/>
                <a:gridCol w="1244600"/>
                <a:gridCol w="1244600"/>
              </a:tblGrid>
              <a:tr h="926668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 smtClean="0">
                          <a:solidFill>
                            <a:schemeClr val="tx1"/>
                          </a:solidFill>
                        </a:rPr>
                        <a:t>Sample Space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0" dirty="0" smtClean="0">
                          <a:solidFill>
                            <a:schemeClr val="tx1"/>
                          </a:solidFill>
                        </a:rPr>
                        <a:t>Head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FFCC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0" dirty="0" smtClean="0">
                          <a:solidFill>
                            <a:schemeClr val="tx1"/>
                          </a:solidFill>
                        </a:rPr>
                        <a:t>Tail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FFCC">
                        <a:alpha val="14902"/>
                      </a:srgbClr>
                    </a:solidFill>
                  </a:tcPr>
                </a:tc>
              </a:tr>
              <a:tr h="409668">
                <a:tc>
                  <a:txBody>
                    <a:bodyPr/>
                    <a:lstStyle/>
                    <a:p>
                      <a:r>
                        <a:rPr lang="en-CA" sz="2400" dirty="0" smtClean="0">
                          <a:solidFill>
                            <a:schemeClr val="tx1"/>
                          </a:solidFill>
                        </a:rPr>
                        <a:t>Rock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FF">
                        <a:alpha val="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9668">
                <a:tc>
                  <a:txBody>
                    <a:bodyPr/>
                    <a:lstStyle/>
                    <a:p>
                      <a:r>
                        <a:rPr lang="en-CA" sz="2400" dirty="0" smtClean="0">
                          <a:solidFill>
                            <a:schemeClr val="tx1"/>
                          </a:solidFill>
                        </a:rPr>
                        <a:t>Paper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FF">
                        <a:alpha val="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9668">
                <a:tc>
                  <a:txBody>
                    <a:bodyPr/>
                    <a:lstStyle/>
                    <a:p>
                      <a:r>
                        <a:rPr lang="en-CA" sz="2400" dirty="0" smtClean="0">
                          <a:solidFill>
                            <a:schemeClr val="tx1"/>
                          </a:solidFill>
                        </a:rPr>
                        <a:t>Scissor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FF">
                        <a:alpha val="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52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9906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“Tree Diagram” </a:t>
            </a:r>
            <a:r>
              <a:rPr lang="en-CA" sz="4000" dirty="0" smtClean="0">
                <a:latin typeface="Berlin Sans FB" pitchFamily="34" charset="0"/>
              </a:rPr>
              <a:t>to represent Outcomes</a:t>
            </a:r>
          </a:p>
          <a:p>
            <a:pPr algn="ctr">
              <a:defRPr/>
            </a:pPr>
            <a:r>
              <a:rPr lang="en-CA" sz="1600" dirty="0" smtClean="0">
                <a:latin typeface="Berlin Sans FB" pitchFamily="34" charset="0"/>
              </a:rPr>
              <a:t>Student Outcome: I will be able to create a sample space involving 2 independent events.</a:t>
            </a:r>
          </a:p>
          <a:p>
            <a:pPr algn="ctr">
              <a:defRPr/>
            </a:pPr>
            <a:endParaRPr lang="en-CA" sz="1600" dirty="0" smtClean="0">
              <a:latin typeface="Berlin Sans FB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219200"/>
            <a:ext cx="87630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http://msnbcmedia3.msn.com/j/msnbc/Components/Photos/070601/070601_loonie_hmed_12p.hmedi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4876800"/>
            <a:ext cx="1066800" cy="1062906"/>
          </a:xfrm>
          <a:prstGeom prst="rect">
            <a:avLst/>
          </a:prstGeom>
          <a:noFill/>
        </p:spPr>
      </p:pic>
      <p:pic>
        <p:nvPicPr>
          <p:cNvPr id="1028" name="Picture 4" descr="http://upload.wikimedia.org/wikipedia/en/d/d4/Loonie_obverse_vie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4876800"/>
            <a:ext cx="1066800" cy="1066800"/>
          </a:xfrm>
          <a:prstGeom prst="rect">
            <a:avLst/>
          </a:prstGeom>
          <a:noFill/>
        </p:spPr>
      </p:pic>
      <p:pic>
        <p:nvPicPr>
          <p:cNvPr id="1030" name="Picture 6" descr="http://www.spartanclassic.com/images/rock_paper_scissors_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57975" y="1219200"/>
            <a:ext cx="2486025" cy="3467100"/>
          </a:xfrm>
          <a:prstGeom prst="rect">
            <a:avLst/>
          </a:prstGeom>
          <a:noFill/>
        </p:spPr>
      </p:pic>
      <p:sp>
        <p:nvSpPr>
          <p:cNvPr id="8" name="Rounded Rectangle 7"/>
          <p:cNvSpPr/>
          <p:nvPr/>
        </p:nvSpPr>
        <p:spPr>
          <a:xfrm>
            <a:off x="2438400" y="1676400"/>
            <a:ext cx="2362200" cy="990600"/>
          </a:xfrm>
          <a:prstGeom prst="roundRect">
            <a:avLst/>
          </a:prstGeom>
          <a:solidFill>
            <a:srgbClr val="66FFCC">
              <a:alpha val="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800" dirty="0" smtClean="0">
              <a:solidFill>
                <a:schemeClr val="tx1"/>
              </a:solidFill>
            </a:endParaRPr>
          </a:p>
          <a:p>
            <a:pPr algn="ctr"/>
            <a:r>
              <a:rPr lang="en-CA" sz="3200" b="1" dirty="0" smtClean="0">
                <a:solidFill>
                  <a:schemeClr val="tx1"/>
                </a:solidFill>
              </a:rPr>
              <a:t>H	T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752600" y="3124200"/>
            <a:ext cx="3657600" cy="990600"/>
          </a:xfrm>
          <a:prstGeom prst="roundRect">
            <a:avLst/>
          </a:prstGeom>
          <a:solidFill>
            <a:srgbClr val="00FF00">
              <a:alpha val="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200" b="1" dirty="0" smtClean="0">
              <a:solidFill>
                <a:schemeClr val="tx1"/>
              </a:solidFill>
            </a:endParaRPr>
          </a:p>
          <a:p>
            <a:pPr algn="ctr"/>
            <a:r>
              <a:rPr lang="en-CA" sz="3200" b="1" dirty="0" smtClean="0">
                <a:solidFill>
                  <a:schemeClr val="tx1"/>
                </a:solidFill>
              </a:rPr>
              <a:t>R  P  S          R  P  S</a:t>
            </a:r>
            <a:endParaRPr lang="en-US" sz="3200" b="1" dirty="0" smtClean="0">
              <a:solidFill>
                <a:schemeClr val="tx1"/>
              </a:solidFill>
            </a:endParaRPr>
          </a:p>
          <a:p>
            <a:pPr algn="ctr"/>
            <a:r>
              <a:rPr lang="en-CA" sz="2800" b="1" dirty="0" smtClean="0">
                <a:solidFill>
                  <a:schemeClr val="tx1"/>
                </a:solidFill>
              </a:rPr>
              <a:t>      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09600" y="1752600"/>
            <a:ext cx="1447800" cy="533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solidFill>
                  <a:schemeClr val="tx1"/>
                </a:solidFill>
              </a:rPr>
              <a:t>Coin Flip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04800" y="3276600"/>
            <a:ext cx="1447800" cy="533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solidFill>
                  <a:schemeClr val="tx1"/>
                </a:solidFill>
              </a:rPr>
              <a:t>Rock, Paper, Scissor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66800" y="4419600"/>
            <a:ext cx="5029200" cy="1295400"/>
          </a:xfrm>
          <a:prstGeom prst="roundRect">
            <a:avLst/>
          </a:prstGeom>
          <a:solidFill>
            <a:srgbClr val="00CC00">
              <a:alpha val="902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chemeClr val="tx1"/>
                </a:solidFill>
              </a:rPr>
              <a:t>H, Rock</a:t>
            </a:r>
            <a:r>
              <a:rPr lang="en-US" sz="2800" dirty="0" smtClean="0">
                <a:solidFill>
                  <a:schemeClr val="tx1"/>
                </a:solidFill>
              </a:rPr>
              <a:t>		T, Rock</a:t>
            </a:r>
          </a:p>
          <a:p>
            <a:pPr algn="ctr"/>
            <a:r>
              <a:rPr lang="en-CA" sz="2800" dirty="0" smtClean="0">
                <a:solidFill>
                  <a:schemeClr val="tx1"/>
                </a:solidFill>
              </a:rPr>
              <a:t> H, Paper		T, Paper</a:t>
            </a:r>
          </a:p>
          <a:p>
            <a:pPr algn="ctr"/>
            <a:r>
              <a:rPr lang="en-CA" sz="2800" dirty="0" smtClean="0">
                <a:solidFill>
                  <a:schemeClr val="tx1"/>
                </a:solidFill>
              </a:rPr>
              <a:t>   H, Scissor	  T, Scissor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95600" y="5867400"/>
            <a:ext cx="1752600" cy="533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solidFill>
                  <a:schemeClr val="tx1"/>
                </a:solidFill>
              </a:rPr>
              <a:t>Outcomes</a:t>
            </a:r>
          </a:p>
        </p:txBody>
      </p:sp>
      <p:cxnSp>
        <p:nvCxnSpPr>
          <p:cNvPr id="17" name="Straight Connector 16"/>
          <p:cNvCxnSpPr/>
          <p:nvPr/>
        </p:nvCxnSpPr>
        <p:spPr>
          <a:xfrm rot="5400000">
            <a:off x="2286000" y="2438400"/>
            <a:ext cx="914400" cy="914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2476500" y="2628900"/>
            <a:ext cx="914400" cy="533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2667000" y="2819400"/>
            <a:ext cx="91440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6200000" flipH="1">
            <a:off x="4038600" y="2514600"/>
            <a:ext cx="914400" cy="762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6200000" flipH="1">
            <a:off x="3848100" y="2705100"/>
            <a:ext cx="914400" cy="381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3657600" y="2895600"/>
            <a:ext cx="9144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3124200" y="1447800"/>
            <a:ext cx="609600" cy="457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16200000" flipH="1">
            <a:off x="3543300" y="1485900"/>
            <a:ext cx="609600" cy="381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066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12954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“Spider Diagram” </a:t>
            </a:r>
            <a:r>
              <a:rPr lang="en-CA" sz="3600" dirty="0" smtClean="0">
                <a:latin typeface="Berlin Sans FB" pitchFamily="34" charset="0"/>
              </a:rPr>
              <a:t>to represent Outcomes</a:t>
            </a:r>
          </a:p>
          <a:p>
            <a:pPr algn="ctr">
              <a:defRPr/>
            </a:pPr>
            <a:r>
              <a:rPr lang="en-CA" sz="1600" dirty="0" smtClean="0">
                <a:latin typeface="Berlin Sans FB" pitchFamily="34" charset="0"/>
              </a:rPr>
              <a:t>Student Outcome: I will be able to create a sample space involving 2 independent events.</a:t>
            </a:r>
          </a:p>
          <a:p>
            <a:pPr algn="ctr">
              <a:defRPr/>
            </a:pPr>
            <a:endParaRPr lang="en-US" sz="1600" dirty="0">
              <a:latin typeface="Berlin Sans FB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219200"/>
            <a:ext cx="87630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http://msnbcmedia3.msn.com/j/msnbc/Components/Photos/070601/070601_loonie_hmed_12p.hmedi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2819400"/>
            <a:ext cx="1981200" cy="1973968"/>
          </a:xfrm>
          <a:prstGeom prst="rect">
            <a:avLst/>
          </a:prstGeom>
          <a:noFill/>
        </p:spPr>
      </p:pic>
      <p:pic>
        <p:nvPicPr>
          <p:cNvPr id="1028" name="Picture 4" descr="http://upload.wikimedia.org/wikipedia/en/d/d4/Loonie_obverse_vie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2819400"/>
            <a:ext cx="1905000" cy="1905000"/>
          </a:xfrm>
          <a:prstGeom prst="rect">
            <a:avLst/>
          </a:prstGeom>
          <a:noFill/>
        </p:spPr>
      </p:pic>
      <p:sp>
        <p:nvSpPr>
          <p:cNvPr id="23" name="Oval 22"/>
          <p:cNvSpPr/>
          <p:nvPr/>
        </p:nvSpPr>
        <p:spPr>
          <a:xfrm>
            <a:off x="7162800" y="1981200"/>
            <a:ext cx="1524000" cy="1066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chemeClr val="tx1"/>
                </a:solidFill>
              </a:rPr>
              <a:t>Rock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228600" y="1981200"/>
            <a:ext cx="1524000" cy="1066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chemeClr val="tx1"/>
                </a:solidFill>
              </a:rPr>
              <a:t>Rock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228600" y="3352800"/>
            <a:ext cx="1524000" cy="1066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chemeClr val="tx1"/>
                </a:solidFill>
              </a:rPr>
              <a:t>Paper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7162800" y="3352800"/>
            <a:ext cx="1524000" cy="1066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chemeClr val="tx1"/>
                </a:solidFill>
              </a:rPr>
              <a:t>Paper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304800" y="4724400"/>
            <a:ext cx="1524000" cy="1066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300" dirty="0" smtClean="0">
                <a:solidFill>
                  <a:schemeClr val="tx1"/>
                </a:solidFill>
              </a:rPr>
              <a:t>Scissor</a:t>
            </a: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7162800" y="4724400"/>
            <a:ext cx="1524000" cy="1066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300" dirty="0" smtClean="0">
                <a:solidFill>
                  <a:schemeClr val="tx1"/>
                </a:solidFill>
              </a:rPr>
              <a:t>Scissor</a:t>
            </a:r>
            <a:endParaRPr lang="en-US" sz="2300" dirty="0">
              <a:solidFill>
                <a:schemeClr val="tx1"/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1752600" y="2590800"/>
            <a:ext cx="762000" cy="6096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6477000" y="2743200"/>
            <a:ext cx="762000" cy="457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752600" y="3886200"/>
            <a:ext cx="5334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1752600" y="4343400"/>
            <a:ext cx="762000" cy="685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endCxn id="26" idx="2"/>
          </p:cNvCxnSpPr>
          <p:nvPr/>
        </p:nvCxnSpPr>
        <p:spPr>
          <a:xfrm>
            <a:off x="6705600" y="3886200"/>
            <a:ext cx="4572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6477000" y="4419600"/>
            <a:ext cx="762000" cy="6096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endCxn id="1026" idx="1"/>
          </p:cNvCxnSpPr>
          <p:nvPr/>
        </p:nvCxnSpPr>
        <p:spPr>
          <a:xfrm flipV="1">
            <a:off x="4191000" y="3806384"/>
            <a:ext cx="609600" cy="3616"/>
          </a:xfrm>
          <a:prstGeom prst="line">
            <a:avLst/>
          </a:prstGeom>
          <a:ln w="317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885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9906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3400" dirty="0" smtClean="0">
                <a:latin typeface="Berlin Sans FB" pitchFamily="34" charset="0"/>
              </a:rPr>
              <a:t>Probabilities of </a:t>
            </a:r>
            <a:r>
              <a:rPr lang="en-CA" sz="3400" b="1" i="1" dirty="0" smtClean="0">
                <a:solidFill>
                  <a:srgbClr val="FF0000"/>
                </a:solidFill>
                <a:latin typeface="Berlin Sans FB" pitchFamily="34" charset="0"/>
              </a:rPr>
              <a:t>Simple Independent </a:t>
            </a:r>
            <a:r>
              <a:rPr lang="en-CA" sz="3400" dirty="0" smtClean="0">
                <a:latin typeface="Berlin Sans FB" pitchFamily="34" charset="0"/>
              </a:rPr>
              <a:t>Events</a:t>
            </a:r>
          </a:p>
          <a:p>
            <a:pPr algn="ctr">
              <a:defRPr/>
            </a:pPr>
            <a:r>
              <a:rPr lang="en-CA" sz="1600" dirty="0" smtClean="0">
                <a:latin typeface="Berlin Sans FB" pitchFamily="34" charset="0"/>
              </a:rPr>
              <a:t>Student Outcome: I will learn about theoretical probability.</a:t>
            </a:r>
          </a:p>
          <a:p>
            <a:pPr algn="ctr">
              <a:defRPr/>
            </a:pPr>
            <a:endParaRPr lang="en-US" sz="1600" dirty="0">
              <a:latin typeface="Berlin Sans FB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219200"/>
            <a:ext cx="8763000" cy="1447800"/>
          </a:xfrm>
          <a:prstGeom prst="rect">
            <a:avLst/>
          </a:prstGeom>
          <a:solidFill>
            <a:srgbClr val="FFC000">
              <a:alpha val="56000"/>
            </a:srgbClr>
          </a:solidFill>
        </p:spPr>
        <p:txBody>
          <a:bodyPr vert="horz" lIns="91440" tIns="45720" rIns="91440" bIns="45720" rtlCol="0">
            <a:normAutofit lnSpcReduction="10000"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b="1" i="1" dirty="0" smtClean="0"/>
              <a:t>Random</a:t>
            </a:r>
            <a:r>
              <a:rPr lang="en-CA" sz="2800" dirty="0" smtClean="0"/>
              <a:t>:  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dirty="0" smtClean="0"/>
              <a:t>an event in which every outcome has an equal chance of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dirty="0" smtClean="0"/>
              <a:t>occurring.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3200400"/>
            <a:ext cx="8686800" cy="3108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609600" lvl="0" indent="-609600">
              <a:spcBef>
                <a:spcPct val="20000"/>
              </a:spcBef>
              <a:defRPr/>
            </a:pPr>
            <a:r>
              <a:rPr lang="en-CA" sz="2800" dirty="0" smtClean="0"/>
              <a:t>A school gym has </a:t>
            </a:r>
            <a:r>
              <a:rPr lang="en-CA" sz="2800" i="1" dirty="0" smtClean="0"/>
              <a:t>three</a:t>
            </a:r>
            <a:r>
              <a:rPr lang="en-CA" sz="2800" dirty="0" smtClean="0"/>
              <a:t> doors on the stage and </a:t>
            </a:r>
            <a:r>
              <a:rPr lang="en-CA" sz="2800" i="1" dirty="0" smtClean="0"/>
              <a:t>two</a:t>
            </a:r>
            <a:r>
              <a:rPr lang="en-CA" sz="2800" dirty="0" smtClean="0"/>
              <a:t> back</a:t>
            </a:r>
          </a:p>
          <a:p>
            <a:pPr marL="609600" lvl="0" indent="-609600">
              <a:spcBef>
                <a:spcPct val="20000"/>
              </a:spcBef>
              <a:defRPr/>
            </a:pPr>
            <a:r>
              <a:rPr lang="en-CA" sz="2800" dirty="0" smtClean="0"/>
              <a:t>doors.  During a school play, each character enters through</a:t>
            </a:r>
          </a:p>
          <a:p>
            <a:pPr marL="609600" lvl="0" indent="-609600">
              <a:spcBef>
                <a:spcPct val="20000"/>
              </a:spcBef>
              <a:defRPr/>
            </a:pPr>
            <a:r>
              <a:rPr lang="en-CA" sz="2800" dirty="0" smtClean="0"/>
              <a:t>one of the five doors.  The next character to enter can be</a:t>
            </a:r>
          </a:p>
          <a:p>
            <a:pPr marL="609600" lvl="0" indent="-609600">
              <a:spcBef>
                <a:spcPct val="20000"/>
              </a:spcBef>
              <a:defRPr/>
            </a:pPr>
            <a:r>
              <a:rPr lang="en-CA" sz="2800" dirty="0" smtClean="0"/>
              <a:t>either a boy or a girl.  Use a “</a:t>
            </a:r>
            <a:r>
              <a:rPr lang="en-CA" sz="2800" b="1" i="1" dirty="0" smtClean="0">
                <a:solidFill>
                  <a:srgbClr val="FF0000"/>
                </a:solidFill>
              </a:rPr>
              <a:t>Tree Diagram</a:t>
            </a:r>
            <a:r>
              <a:rPr lang="en-CA" sz="2800" dirty="0" smtClean="0"/>
              <a:t>” to determine</a:t>
            </a:r>
          </a:p>
          <a:p>
            <a:pPr marL="609600" lvl="0" indent="-609600">
              <a:spcBef>
                <a:spcPct val="20000"/>
              </a:spcBef>
              <a:defRPr/>
            </a:pPr>
            <a:r>
              <a:rPr lang="en-CA" sz="2800" dirty="0" smtClean="0"/>
              <a:t>to show the </a:t>
            </a:r>
            <a:r>
              <a:rPr lang="en-CA" sz="2800" b="1" i="1" dirty="0" smtClean="0"/>
              <a:t>sample space</a:t>
            </a:r>
            <a:r>
              <a:rPr lang="en-CA" sz="2800" dirty="0" smtClean="0"/>
              <a:t>.  Then answer the questions on</a:t>
            </a:r>
          </a:p>
          <a:p>
            <a:pPr marL="609600" lvl="0" indent="-609600">
              <a:spcBef>
                <a:spcPct val="20000"/>
              </a:spcBef>
              <a:defRPr/>
            </a:pPr>
            <a:r>
              <a:rPr lang="en-CA" sz="2800" dirty="0" smtClean="0"/>
              <a:t>the next slide!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27432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Problem: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89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9906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3600" dirty="0" smtClean="0">
                <a:latin typeface="Berlin Sans FB" pitchFamily="34" charset="0"/>
              </a:rPr>
              <a:t>Using a Table to </a:t>
            </a:r>
            <a:r>
              <a:rPr lang="en-CA" sz="3600" b="1" i="1" dirty="0" smtClean="0">
                <a:solidFill>
                  <a:srgbClr val="FF0000"/>
                </a:solidFill>
                <a:latin typeface="Berlin Sans FB" pitchFamily="34" charset="0"/>
              </a:rPr>
              <a:t>DETERMINE</a:t>
            </a:r>
            <a:r>
              <a:rPr lang="en-CA" sz="3600" dirty="0" smtClean="0">
                <a:latin typeface="Berlin Sans FB" pitchFamily="34" charset="0"/>
              </a:rPr>
              <a:t> Probabilities</a:t>
            </a:r>
          </a:p>
          <a:p>
            <a:pPr algn="ctr">
              <a:defRPr/>
            </a:pPr>
            <a:r>
              <a:rPr lang="en-CA" sz="1600" dirty="0" smtClean="0">
                <a:latin typeface="Berlin Sans FB" pitchFamily="34" charset="0"/>
              </a:rPr>
              <a:t>Student Outcome: I will learn about theoretical probability.</a:t>
            </a:r>
          </a:p>
          <a:p>
            <a:pPr algn="ctr">
              <a:defRPr/>
            </a:pPr>
            <a:endParaRPr lang="en-US" sz="1600" dirty="0">
              <a:latin typeface="Berlin Sans FB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219200"/>
            <a:ext cx="8763000" cy="3048000"/>
          </a:xfrm>
          <a:prstGeom prst="rect">
            <a:avLst/>
          </a:prstGeom>
          <a:solidFill>
            <a:schemeClr val="accent2">
              <a:lumMod val="60000"/>
              <a:lumOff val="40000"/>
              <a:alpha val="56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b="1" i="1" dirty="0" smtClean="0"/>
              <a:t>How to determine probabilities</a:t>
            </a:r>
            <a:r>
              <a:rPr lang="en-CA" sz="2800" dirty="0" smtClean="0"/>
              <a:t>:  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dirty="0" smtClean="0"/>
              <a:t>	Probability (P) = </a:t>
            </a:r>
            <a:r>
              <a:rPr lang="en-CA" sz="2800" u="sng" dirty="0" smtClean="0"/>
              <a:t>favourable outcomes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dirty="0" smtClean="0"/>
              <a:t>				     possible outcomes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dirty="0" smtClean="0"/>
              <a:t>				= decimal  x 100%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4495800"/>
            <a:ext cx="8686800" cy="20744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609600" lvl="0" indent="-609600">
              <a:spcBef>
                <a:spcPct val="20000"/>
              </a:spcBef>
              <a:defRPr/>
            </a:pPr>
            <a:r>
              <a:rPr lang="en-CA" sz="2800" dirty="0" smtClean="0"/>
              <a:t>Use your results from the “tree diagram” of the gym doors</a:t>
            </a:r>
          </a:p>
          <a:p>
            <a:pPr marL="609600" lvl="0" indent="-609600">
              <a:spcBef>
                <a:spcPct val="20000"/>
              </a:spcBef>
              <a:defRPr/>
            </a:pPr>
            <a:r>
              <a:rPr lang="en-CA" sz="2800" dirty="0" smtClean="0"/>
              <a:t>and place them into a chart.  Then determine the</a:t>
            </a:r>
          </a:p>
          <a:p>
            <a:pPr marL="609600" lvl="0" indent="-609600">
              <a:spcBef>
                <a:spcPct val="20000"/>
              </a:spcBef>
              <a:defRPr/>
            </a:pPr>
            <a:r>
              <a:rPr lang="en-CA" sz="2800" dirty="0" smtClean="0"/>
              <a:t>probabilities for the chart.</a:t>
            </a:r>
          </a:p>
          <a:p>
            <a:pPr marL="609600" lvl="0" indent="-609600">
              <a:spcBef>
                <a:spcPct val="20000"/>
              </a:spcBef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4120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US" sz="5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Practical Quiz #2</a:t>
            </a:r>
            <a:endParaRPr lang="en-US" sz="5400" dirty="0">
              <a:effectLst>
                <a:outerShdw blurRad="38100" dist="38100" dir="2700000" algn="tl">
                  <a:srgbClr val="000000"/>
                </a:outerShdw>
              </a:effectLst>
              <a:latin typeface="Berlin Sans FB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219200"/>
            <a:ext cx="87630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400" u="sng" dirty="0" smtClean="0">
                <a:solidFill>
                  <a:srgbClr val="FF0000"/>
                </a:solidFill>
              </a:rPr>
              <a:t>On the front of the paper:</a:t>
            </a:r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400" dirty="0" smtClean="0"/>
              <a:t>Draw a sample space using  a chart for the following events.</a:t>
            </a:r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400" u="sng" dirty="0" smtClean="0">
                <a:solidFill>
                  <a:srgbClr val="FF0000"/>
                </a:solidFill>
              </a:rPr>
              <a:t>On the back of the paper:</a:t>
            </a:r>
          </a:p>
          <a:p>
            <a:pPr marL="609600" indent="-609600">
              <a:spcBef>
                <a:spcPct val="20000"/>
              </a:spcBef>
              <a:defRPr/>
            </a:pPr>
            <a:r>
              <a:rPr lang="en-CA" sz="2400" dirty="0" smtClean="0"/>
              <a:t>Draw a sample space using  a tree diagram for the following events.</a:t>
            </a:r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3600" dirty="0" smtClean="0"/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3600" dirty="0" smtClean="0"/>
              <a:t>Rolling a </a:t>
            </a:r>
            <a:r>
              <a:rPr lang="en-CA" sz="3600" u="sng" dirty="0" smtClean="0"/>
              <a:t>4 sided</a:t>
            </a:r>
            <a:r>
              <a:rPr lang="en-CA" sz="3600" dirty="0" smtClean="0"/>
              <a:t> die and flipping a quarter.</a:t>
            </a:r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3600" dirty="0" smtClean="0"/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3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8" name="Picture 4" descr="http://www.fotosearch.com/bthumb/OMU/OMU131/16P01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4343400"/>
            <a:ext cx="2209799" cy="2209800"/>
          </a:xfrm>
          <a:prstGeom prst="rect">
            <a:avLst/>
          </a:prstGeom>
          <a:noFill/>
        </p:spPr>
      </p:pic>
      <p:pic>
        <p:nvPicPr>
          <p:cNvPr id="1030" name="Picture 6" descr="http://www.extrabit.com/dice/d4-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4267200"/>
            <a:ext cx="2362200" cy="2362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348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2025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685800" y="5638800"/>
            <a:ext cx="1066800" cy="53340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685800" y="2362200"/>
            <a:ext cx="990600" cy="5334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3" name="Trapezoid 12"/>
          <p:cNvSpPr/>
          <p:nvPr/>
        </p:nvSpPr>
        <p:spPr>
          <a:xfrm>
            <a:off x="6019800" y="3429000"/>
            <a:ext cx="609600" cy="609600"/>
          </a:xfrm>
          <a:prstGeom prst="trapezoid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4191000" y="3505200"/>
            <a:ext cx="4572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5105400" y="3505200"/>
            <a:ext cx="4572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151" name="Content Placeholder 2"/>
          <p:cNvSpPr>
            <a:spLocks noGrp="1"/>
          </p:cNvSpPr>
          <p:nvPr>
            <p:ph idx="1"/>
          </p:nvPr>
        </p:nvSpPr>
        <p:spPr>
          <a:xfrm>
            <a:off x="2057400" y="2209800"/>
            <a:ext cx="6629400" cy="39163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en-CA" dirty="0">
              <a:ea typeface="ＭＳ Ｐゴシック" charset="-128"/>
              <a:cs typeface="ＭＳ Ｐゴシック" charset="-128"/>
            </a:endParaRPr>
          </a:p>
          <a:p>
            <a:pPr eaLnBrk="1" hangingPunct="1">
              <a:buFont typeface="Arial" charset="0"/>
              <a:buNone/>
            </a:pPr>
            <a:endParaRPr lang="en-CA" dirty="0">
              <a:ea typeface="ＭＳ Ｐゴシック" charset="-128"/>
              <a:cs typeface="ＭＳ Ｐゴシック" charset="-128"/>
            </a:endParaRPr>
          </a:p>
          <a:p>
            <a:pPr eaLnBrk="1" hangingPunct="1">
              <a:buFont typeface="Arial" charset="0"/>
              <a:buNone/>
            </a:pPr>
            <a:r>
              <a:rPr lang="en-CA" dirty="0">
                <a:ea typeface="ＭＳ Ｐゴシック" charset="-128"/>
                <a:cs typeface="ＭＳ Ｐゴシック" charset="-128"/>
              </a:rPr>
              <a:t>	</a:t>
            </a:r>
          </a:p>
          <a:p>
            <a:pPr eaLnBrk="1" hangingPunct="1">
              <a:buFont typeface="Arial" charset="0"/>
              <a:buNone/>
            </a:pP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  <a:solidFill>
            <a:schemeClr val="accent3"/>
          </a:solidFill>
          <a:effectLst>
            <a:glow rad="101600">
              <a:srgbClr val="FFFF00">
                <a:alpha val="75000"/>
              </a:srgbClr>
            </a:glow>
            <a:softEdge rad="330200"/>
          </a:effectLst>
        </p:spPr>
        <p:txBody>
          <a:bodyPr>
            <a:normAutofit/>
          </a:bodyPr>
          <a:lstStyle/>
          <a:p>
            <a:pPr eaLnBrk="1" hangingPunct="1"/>
            <a:r>
              <a:rPr lang="en-CA" sz="3200" b="1" dirty="0" smtClean="0">
                <a:solidFill>
                  <a:srgbClr val="17375E"/>
                </a:solidFill>
                <a:latin typeface="Apple Casual" charset="0"/>
                <a:ea typeface="ＭＳ Ｐゴシック" charset="-128"/>
                <a:cs typeface="ＭＳ Ｐゴシック" charset="-128"/>
              </a:rPr>
              <a:t>Patterns in Multiplication and Division</a:t>
            </a:r>
            <a:endParaRPr lang="en-US" sz="3200" b="1" dirty="0">
              <a:solidFill>
                <a:srgbClr val="17375E"/>
              </a:solidFill>
              <a:latin typeface="Apple Casu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04" name="Rectangle 4"/>
          <p:cNvSpPr>
            <a:spLocks noChangeArrowheads="1"/>
          </p:cNvSpPr>
          <p:nvPr/>
        </p:nvSpPr>
        <p:spPr bwMode="auto">
          <a:xfrm>
            <a:off x="609600" y="1752600"/>
            <a:ext cx="7391400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CA" sz="1600" dirty="0">
              <a:latin typeface="Calibri" pitchFamily="34" charset="0"/>
              <a:ea typeface="+mn-ea"/>
              <a:cs typeface="+mn-cs"/>
            </a:endParaRPr>
          </a:p>
          <a:p>
            <a:pPr>
              <a:defRPr/>
            </a:pPr>
            <a:endParaRPr lang="en-CA" sz="2400" dirty="0">
              <a:latin typeface="Calibri" pitchFamily="34" charset="0"/>
              <a:ea typeface="+mn-ea"/>
              <a:cs typeface="+mn-cs"/>
            </a:endParaRPr>
          </a:p>
          <a:p>
            <a:pPr>
              <a:defRPr/>
            </a:pPr>
            <a:r>
              <a:rPr lang="en-CA" sz="2400" dirty="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rPr>
              <a:t>Factors</a:t>
            </a:r>
            <a:r>
              <a:rPr lang="en-CA" sz="2400" dirty="0">
                <a:latin typeface="Calibri" pitchFamily="34" charset="0"/>
                <a:ea typeface="+mn-ea"/>
                <a:cs typeface="+mn-cs"/>
              </a:rPr>
              <a:t>: numbers you multiply to get a product.</a:t>
            </a:r>
          </a:p>
          <a:p>
            <a:pPr>
              <a:defRPr/>
            </a:pPr>
            <a:endParaRPr lang="en-CA" sz="2400" dirty="0">
              <a:latin typeface="Calibri" pitchFamily="34" charset="0"/>
              <a:ea typeface="+mn-ea"/>
              <a:cs typeface="+mn-cs"/>
            </a:endParaRPr>
          </a:p>
          <a:p>
            <a:pPr>
              <a:defRPr/>
            </a:pPr>
            <a:endParaRPr lang="en-CA" sz="2400" dirty="0">
              <a:latin typeface="Calibri" pitchFamily="34" charset="0"/>
              <a:ea typeface="+mn-ea"/>
              <a:cs typeface="+mn-cs"/>
            </a:endParaRPr>
          </a:p>
          <a:p>
            <a:pPr algn="ctr">
              <a:defRPr/>
            </a:pPr>
            <a:r>
              <a:rPr lang="en-CA" sz="3600" dirty="0">
                <a:latin typeface="Calibri" pitchFamily="34" charset="0"/>
                <a:ea typeface="+mn-ea"/>
                <a:cs typeface="+mn-cs"/>
              </a:rPr>
              <a:t>Example:     </a:t>
            </a:r>
            <a:r>
              <a:rPr lang="en-CA" sz="3600" dirty="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rPr>
              <a:t>6</a:t>
            </a:r>
            <a:r>
              <a:rPr lang="en-CA" sz="3600" dirty="0">
                <a:latin typeface="Calibri" pitchFamily="34" charset="0"/>
                <a:ea typeface="+mn-ea"/>
                <a:cs typeface="+mn-cs"/>
              </a:rPr>
              <a:t>   x  </a:t>
            </a:r>
            <a:r>
              <a:rPr lang="en-CA" sz="3600" dirty="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rPr>
              <a:t>4</a:t>
            </a:r>
            <a:r>
              <a:rPr lang="en-CA" sz="3600" dirty="0">
                <a:latin typeface="Calibri" pitchFamily="34" charset="0"/>
                <a:ea typeface="+mn-ea"/>
                <a:cs typeface="+mn-cs"/>
              </a:rPr>
              <a:t>   = 24</a:t>
            </a:r>
          </a:p>
          <a:p>
            <a:pPr algn="ctr">
              <a:defRPr/>
            </a:pPr>
            <a:endParaRPr lang="en-CA" sz="3600" dirty="0">
              <a:latin typeface="Calibri" pitchFamily="34" charset="0"/>
              <a:ea typeface="+mn-ea"/>
              <a:cs typeface="+mn-cs"/>
            </a:endParaRPr>
          </a:p>
          <a:p>
            <a:pPr algn="ctr">
              <a:defRPr/>
            </a:pPr>
            <a:endParaRPr lang="en-CA" sz="3600" dirty="0">
              <a:latin typeface="Calibri" pitchFamily="34" charset="0"/>
              <a:ea typeface="+mn-ea"/>
              <a:cs typeface="+mn-cs"/>
            </a:endParaRPr>
          </a:p>
          <a:p>
            <a:pPr algn="ctr">
              <a:defRPr/>
            </a:pPr>
            <a:r>
              <a:rPr lang="en-CA" dirty="0">
                <a:latin typeface="Calibri" pitchFamily="34" charset="0"/>
                <a:ea typeface="+mn-ea"/>
                <a:cs typeface="+mn-cs"/>
              </a:rPr>
              <a:t>      		        Factors                  Product</a:t>
            </a:r>
          </a:p>
          <a:p>
            <a:pPr algn="ctr">
              <a:defRPr/>
            </a:pPr>
            <a:endParaRPr lang="en-CA" dirty="0">
              <a:latin typeface="Calibri" pitchFamily="34" charset="0"/>
              <a:ea typeface="+mn-ea"/>
              <a:cs typeface="+mn-cs"/>
            </a:endParaRPr>
          </a:p>
          <a:p>
            <a:pPr>
              <a:defRPr/>
            </a:pPr>
            <a:r>
              <a:rPr lang="en-CA" sz="2400" dirty="0">
                <a:latin typeface="+mn-lt"/>
                <a:ea typeface="+mn-ea"/>
                <a:cs typeface="+mn-cs"/>
              </a:rPr>
              <a:t>Product: the result of </a:t>
            </a:r>
            <a:r>
              <a:rPr lang="en-CA" sz="2400" dirty="0" smtClean="0">
                <a:latin typeface="+mn-lt"/>
                <a:ea typeface="+mn-ea"/>
                <a:cs typeface="+mn-cs"/>
              </a:rPr>
              <a:t> </a:t>
            </a:r>
            <a:r>
              <a:rPr lang="en-CA" sz="2400" dirty="0">
                <a:latin typeface="+mn-lt"/>
                <a:ea typeface="+mn-ea"/>
                <a:cs typeface="+mn-cs"/>
              </a:rPr>
              <a:t>multiplication (answer).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rot="16200000" flipV="1">
            <a:off x="4305300" y="4229100"/>
            <a:ext cx="6096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H="1" flipV="1">
            <a:off x="4610100" y="4152900"/>
            <a:ext cx="6858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6020594" y="4418806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963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n 22"/>
          <p:cNvSpPr/>
          <p:nvPr/>
        </p:nvSpPr>
        <p:spPr>
          <a:xfrm>
            <a:off x="4343400" y="3352800"/>
            <a:ext cx="457200" cy="762000"/>
          </a:xfrm>
          <a:prstGeom prst="can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2" name="Isosceles Triangle 21"/>
          <p:cNvSpPr/>
          <p:nvPr/>
        </p:nvSpPr>
        <p:spPr>
          <a:xfrm>
            <a:off x="4876800" y="3352800"/>
            <a:ext cx="609600" cy="685800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3657600" y="3429000"/>
            <a:ext cx="5334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81000" y="2362200"/>
            <a:ext cx="1752600" cy="3810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222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en-CA" dirty="0">
              <a:ea typeface="ＭＳ Ｐゴシック" charset="-128"/>
              <a:cs typeface="ＭＳ Ｐゴシック" charset="-128"/>
            </a:endParaRPr>
          </a:p>
          <a:p>
            <a:pPr eaLnBrk="1" hangingPunct="1">
              <a:buFont typeface="Arial" charset="0"/>
              <a:buNone/>
            </a:pPr>
            <a:endParaRPr lang="en-CA" dirty="0">
              <a:ea typeface="ＭＳ Ｐゴシック" charset="-128"/>
              <a:cs typeface="ＭＳ Ｐゴシック" charset="-128"/>
            </a:endParaRPr>
          </a:p>
          <a:p>
            <a:pPr eaLnBrk="1" hangingPunct="1">
              <a:buFont typeface="Arial" charset="0"/>
              <a:buNone/>
            </a:pPr>
            <a:r>
              <a:rPr lang="en-CA" dirty="0">
                <a:ea typeface="ＭＳ Ｐゴシック" charset="-128"/>
                <a:cs typeface="ＭＳ Ｐゴシック" charset="-128"/>
              </a:rPr>
              <a:t>	</a:t>
            </a:r>
          </a:p>
          <a:p>
            <a:pPr eaLnBrk="1" hangingPunct="1">
              <a:buFont typeface="Arial" charset="0"/>
              <a:buNone/>
            </a:pP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solidFill>
            <a:schemeClr val="accent3"/>
          </a:solidFill>
          <a:effectLst>
            <a:glow rad="101600">
              <a:srgbClr val="FFFF00">
                <a:alpha val="75000"/>
              </a:srgbClr>
            </a:glow>
            <a:softEdge rad="330200"/>
          </a:effectLst>
        </p:spPr>
        <p:txBody>
          <a:bodyPr>
            <a:normAutofit/>
          </a:bodyPr>
          <a:lstStyle/>
          <a:p>
            <a:pPr eaLnBrk="1" hangingPunct="1"/>
            <a:r>
              <a:rPr lang="en-CA" sz="3200" b="1" dirty="0">
                <a:solidFill>
                  <a:srgbClr val="17375E"/>
                </a:solidFill>
                <a:latin typeface="Apple Casual" charset="0"/>
                <a:ea typeface="ＭＳ Ｐゴシック" charset="-128"/>
                <a:cs typeface="ＭＳ Ｐゴシック" charset="-128"/>
              </a:rPr>
              <a:t>Patterns in Multiplication and Division</a:t>
            </a:r>
            <a:endParaRPr lang="en-US" sz="3200" b="1" dirty="0">
              <a:solidFill>
                <a:srgbClr val="17375E"/>
              </a:solidFill>
              <a:latin typeface="Apple Casu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26" name="Rectangle 4"/>
          <p:cNvSpPr>
            <a:spLocks noChangeArrowheads="1"/>
          </p:cNvSpPr>
          <p:nvPr/>
        </p:nvSpPr>
        <p:spPr bwMode="auto">
          <a:xfrm>
            <a:off x="304800" y="1600200"/>
            <a:ext cx="8382000" cy="698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CA" sz="2400" dirty="0" smtClean="0">
              <a:latin typeface="Calibri" charset="0"/>
            </a:endParaRPr>
          </a:p>
          <a:p>
            <a:endParaRPr lang="en-CA" sz="2400" dirty="0">
              <a:latin typeface="Calibri" charset="0"/>
            </a:endParaRPr>
          </a:p>
          <a:p>
            <a:r>
              <a:rPr lang="en-CA" sz="2400" dirty="0">
                <a:solidFill>
                  <a:schemeClr val="bg1"/>
                </a:solidFill>
                <a:latin typeface="Calibri" charset="0"/>
              </a:rPr>
              <a:t>Opposites:</a:t>
            </a:r>
            <a:r>
              <a:rPr lang="en-CA" sz="2400" dirty="0">
                <a:latin typeface="Calibri" charset="0"/>
              </a:rPr>
              <a:t>	using multiplication to solve division</a:t>
            </a:r>
          </a:p>
          <a:p>
            <a:endParaRPr lang="en-CA" sz="2400" dirty="0">
              <a:latin typeface="Calibri" charset="0"/>
            </a:endParaRPr>
          </a:p>
          <a:p>
            <a:endParaRPr lang="en-CA" sz="2400" dirty="0">
              <a:latin typeface="Calibri" charset="0"/>
            </a:endParaRPr>
          </a:p>
          <a:p>
            <a:pPr algn="ctr"/>
            <a:r>
              <a:rPr lang="en-CA" sz="3200" dirty="0">
                <a:solidFill>
                  <a:schemeClr val="bg1"/>
                </a:solidFill>
                <a:latin typeface="Calibri" charset="0"/>
              </a:rPr>
              <a:t>42</a:t>
            </a:r>
            <a:r>
              <a:rPr lang="en-CA" sz="3200" dirty="0">
                <a:latin typeface="Calibri" charset="0"/>
              </a:rPr>
              <a:t> ÷ </a:t>
            </a:r>
            <a:r>
              <a:rPr lang="en-CA" sz="3200" dirty="0">
                <a:solidFill>
                  <a:schemeClr val="bg1"/>
                </a:solidFill>
                <a:latin typeface="Calibri" charset="0"/>
              </a:rPr>
              <a:t>7</a:t>
            </a:r>
            <a:r>
              <a:rPr lang="en-CA" sz="3200" dirty="0">
                <a:latin typeface="Calibri" charset="0"/>
              </a:rPr>
              <a:t> = 6</a:t>
            </a:r>
          </a:p>
          <a:p>
            <a:pPr algn="ctr"/>
            <a:endParaRPr lang="en-CA" sz="3200" dirty="0">
              <a:latin typeface="Calibri" charset="0"/>
            </a:endParaRPr>
          </a:p>
          <a:p>
            <a:pPr algn="ctr"/>
            <a:endParaRPr lang="en-CA" sz="3200" dirty="0">
              <a:latin typeface="Calibri" charset="0"/>
            </a:endParaRPr>
          </a:p>
          <a:p>
            <a:r>
              <a:rPr lang="en-CA" sz="3200" dirty="0">
                <a:latin typeface="Calibri" charset="0"/>
              </a:rPr>
              <a:t>                   Dividend	Divisor	Quotient</a:t>
            </a:r>
          </a:p>
          <a:p>
            <a:endParaRPr lang="en-CA" sz="3200" dirty="0">
              <a:latin typeface="Calibri" charset="0"/>
            </a:endParaRPr>
          </a:p>
          <a:p>
            <a:pPr algn="ctr"/>
            <a:r>
              <a:rPr lang="en-CA" sz="2400" dirty="0">
                <a:latin typeface="Calibri" charset="0"/>
              </a:rPr>
              <a:t>What </a:t>
            </a:r>
            <a:r>
              <a:rPr lang="en-CA" sz="2400" dirty="0" smtClean="0">
                <a:latin typeface="Calibri" charset="0"/>
              </a:rPr>
              <a:t> </a:t>
            </a:r>
            <a:r>
              <a:rPr lang="en-CA" sz="2400" dirty="0">
                <a:latin typeface="Calibri" charset="0"/>
              </a:rPr>
              <a:t>multiplication equations can I create from </a:t>
            </a:r>
            <a:r>
              <a:rPr lang="en-CA" sz="2400" dirty="0" smtClean="0">
                <a:latin typeface="Calibri" charset="0"/>
              </a:rPr>
              <a:t>above</a:t>
            </a:r>
          </a:p>
          <a:p>
            <a:r>
              <a:rPr lang="en-CA" sz="2400" dirty="0" smtClean="0">
                <a:latin typeface="Calibri" charset="0"/>
              </a:rPr>
              <a:t>		1</a:t>
            </a:r>
            <a:r>
              <a:rPr lang="en-CA" sz="2400" dirty="0">
                <a:latin typeface="Calibri" charset="0"/>
              </a:rPr>
              <a:t>.			</a:t>
            </a:r>
            <a:r>
              <a:rPr lang="en-CA" sz="2400" dirty="0" smtClean="0">
                <a:latin typeface="Calibri" charset="0"/>
              </a:rPr>
              <a:t>	</a:t>
            </a:r>
            <a:endParaRPr lang="en-CA" sz="2400" dirty="0">
              <a:latin typeface="Calibri" charset="0"/>
            </a:endParaRPr>
          </a:p>
          <a:p>
            <a:endParaRPr lang="en-CA" sz="2400" dirty="0">
              <a:latin typeface="Calibri" charset="0"/>
            </a:endParaRPr>
          </a:p>
          <a:p>
            <a:endParaRPr lang="en-CA" sz="2400" dirty="0">
              <a:latin typeface="Calibri" charset="0"/>
            </a:endParaRPr>
          </a:p>
          <a:p>
            <a:endParaRPr lang="en-CA" sz="2400" dirty="0">
              <a:latin typeface="Calibri" charset="0"/>
            </a:endParaRPr>
          </a:p>
          <a:p>
            <a:endParaRPr lang="en-CA" sz="2400" dirty="0">
              <a:latin typeface="Calibri" charset="0"/>
            </a:endParaRPr>
          </a:p>
          <a:p>
            <a:endParaRPr lang="en-CA" sz="2400" dirty="0">
              <a:latin typeface="Calibri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2971800" y="4038600"/>
            <a:ext cx="6858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 flipH="1" flipV="1">
            <a:off x="4267994" y="4495006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0800000">
            <a:off x="5257800" y="4114800"/>
            <a:ext cx="6096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5796136" y="2996952"/>
            <a:ext cx="3168352" cy="1000132"/>
          </a:xfrm>
          <a:prstGeom prst="roundRect">
            <a:avLst/>
          </a:prstGeom>
          <a:solidFill>
            <a:srgbClr val="FFFF00">
              <a:alpha val="4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9600" lvl="0" indent="-609600">
              <a:spcBef>
                <a:spcPct val="20000"/>
              </a:spcBef>
              <a:buSzPct val="73000"/>
              <a:defRPr/>
            </a:pPr>
            <a:r>
              <a:rPr lang="en-CA" sz="1600" i="1" dirty="0" smtClean="0">
                <a:solidFill>
                  <a:schemeClr val="tx2"/>
                </a:solidFill>
              </a:rPr>
              <a:t>quotient: </a:t>
            </a:r>
            <a:r>
              <a:rPr lang="en-CA" sz="1600" dirty="0" smtClean="0">
                <a:solidFill>
                  <a:schemeClr val="tx1"/>
                </a:solidFill>
              </a:rPr>
              <a:t>is </a:t>
            </a:r>
            <a:r>
              <a:rPr lang="en-CA" sz="1600" dirty="0">
                <a:solidFill>
                  <a:schemeClr val="tx1"/>
                </a:solidFill>
              </a:rPr>
              <a:t>the result of a division.  </a:t>
            </a:r>
          </a:p>
        </p:txBody>
      </p:sp>
    </p:spTree>
    <p:extLst>
      <p:ext uri="{BB962C8B-B14F-4D97-AF65-F5344CB8AC3E}">
        <p14:creationId xmlns:p14="http://schemas.microsoft.com/office/powerpoint/2010/main" val="220459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113346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4400" dirty="0" smtClean="0">
                <a:latin typeface="Berlin Sans FB" pitchFamily="34" charset="0"/>
              </a:rPr>
              <a:t>Introduction to Fraction </a:t>
            </a:r>
            <a:r>
              <a:rPr lang="en-CA" sz="4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Operations</a:t>
            </a:r>
          </a:p>
          <a:p>
            <a:pPr algn="ctr">
              <a:defRPr/>
            </a:pPr>
            <a:r>
              <a:rPr lang="en-CA" sz="1600" dirty="0" smtClean="0">
                <a:latin typeface="Berlin Sans FB" pitchFamily="34" charset="0"/>
              </a:rPr>
              <a:t>Student Outcome: I will learn why a number is divisible by 2, 3, 4, 5, 6, 8, 9, 10 and NOT 0</a:t>
            </a:r>
          </a:p>
          <a:p>
            <a:pPr algn="ctr">
              <a:defRPr/>
            </a:pPr>
            <a:endParaRPr lang="en-US" sz="1600" i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erlin Sans FB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219200"/>
            <a:ext cx="87630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b="1" dirty="0" smtClean="0">
                <a:solidFill>
                  <a:srgbClr val="FF0000"/>
                </a:solidFill>
              </a:rPr>
              <a:t>Divisibility</a:t>
            </a:r>
            <a:r>
              <a:rPr lang="en-CA" sz="2800" dirty="0" smtClean="0"/>
              <a:t>:</a:t>
            </a:r>
            <a:r>
              <a:rPr lang="en-CA" sz="2400" dirty="0" smtClean="0"/>
              <a:t> how can you determine if a number is divisible by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400" dirty="0"/>
              <a:t> </a:t>
            </a:r>
            <a:r>
              <a:rPr lang="en-CA" sz="2400" dirty="0" smtClean="0"/>
              <a:t>                        2,3,4,5,6,7,8,9 or 10?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400" smtClean="0"/>
              <a:t>With a partner….</a:t>
            </a:r>
            <a:endParaRPr lang="en-CA" sz="24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400" dirty="0">
              <a:solidFill>
                <a:srgbClr val="002060"/>
              </a:solidFill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2800" dirty="0" smtClean="0">
                <a:solidFill>
                  <a:srgbClr val="002060"/>
                </a:solidFill>
              </a:rPr>
              <a:t>Complete the chart on the next slides and circle all the numbers divisible by 2,3,4,5,6,7,8,9, and 10.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2800" dirty="0" smtClean="0">
                <a:solidFill>
                  <a:srgbClr val="002060"/>
                </a:solidFill>
              </a:rPr>
              <a:t>Then find a pattern with the numbers to figure out divisibility rules.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2800" dirty="0" smtClean="0">
                <a:solidFill>
                  <a:srgbClr val="002060"/>
                </a:solidFill>
              </a:rPr>
              <a:t>Reflect on your findings with your class.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400" dirty="0" smtClean="0">
              <a:solidFill>
                <a:srgbClr val="FF0000"/>
              </a:solidFill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491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0"/>
          <p:cNvSpPr>
            <a:spLocks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2800" dirty="0" smtClean="0">
                <a:latin typeface="Berlin Sans FB" pitchFamily="34" charset="0"/>
              </a:rPr>
              <a:t>Student Outcome: Use Divisibility Rules to </a:t>
            </a:r>
            <a:r>
              <a:rPr lang="en-CA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SORT </a:t>
            </a:r>
            <a:r>
              <a:rPr lang="en-CA" sz="2800" dirty="0" smtClean="0">
                <a:latin typeface="Berlin Sans FB" pitchFamily="34" charset="0"/>
              </a:rPr>
              <a:t>Numbers</a:t>
            </a:r>
            <a:endParaRPr lang="en-US" sz="2800" dirty="0">
              <a:latin typeface="Berlin Sans FB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85786" y="1357298"/>
            <a:ext cx="2500330" cy="714380"/>
          </a:xfrm>
          <a:prstGeom prst="roundRect">
            <a:avLst/>
          </a:prstGeom>
          <a:solidFill>
            <a:srgbClr val="FF00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chemeClr val="tx1"/>
                </a:solidFill>
              </a:rPr>
              <a:t>Carroll Diagram</a:t>
            </a:r>
            <a:endParaRPr lang="en-CA" sz="2400" dirty="0">
              <a:solidFill>
                <a:schemeClr val="tx1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285720" y="2428868"/>
          <a:ext cx="3786213" cy="2964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2071"/>
                <a:gridCol w="1262071"/>
                <a:gridCol w="1262071"/>
              </a:tblGrid>
              <a:tr h="994889">
                <a:tc>
                  <a:txBody>
                    <a:bodyPr/>
                    <a:lstStyle/>
                    <a:p>
                      <a:pPr algn="ctr"/>
                      <a:endParaRPr lang="en-CA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 smtClean="0">
                          <a:solidFill>
                            <a:schemeClr val="tx1"/>
                          </a:solidFill>
                        </a:rPr>
                        <a:t>Divisibility by 9</a:t>
                      </a:r>
                      <a:endParaRPr lang="en-CA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 smtClean="0">
                          <a:solidFill>
                            <a:schemeClr val="tx1"/>
                          </a:solidFill>
                        </a:rPr>
                        <a:t>Not</a:t>
                      </a:r>
                      <a:r>
                        <a:rPr lang="en-CA" sz="1800" b="1" baseline="0" dirty="0" smtClean="0">
                          <a:solidFill>
                            <a:schemeClr val="tx1"/>
                          </a:solidFill>
                        </a:rPr>
                        <a:t> Divisible by 9</a:t>
                      </a:r>
                      <a:endParaRPr lang="en-CA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948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 b="1" dirty="0" smtClean="0">
                          <a:solidFill>
                            <a:schemeClr val="tx1"/>
                          </a:solidFill>
                        </a:rPr>
                        <a:t>Divisibility by 6</a:t>
                      </a:r>
                    </a:p>
                    <a:p>
                      <a:pPr algn="ctr"/>
                      <a:endParaRPr lang="en-CA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>
                        <a:alpha val="4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 smtClean="0">
                          <a:solidFill>
                            <a:schemeClr val="tx1"/>
                          </a:solidFill>
                        </a:rPr>
                        <a:t>162</a:t>
                      </a:r>
                    </a:p>
                    <a:p>
                      <a:pPr algn="ctr"/>
                      <a:r>
                        <a:rPr lang="en-CA" sz="1800" b="1" dirty="0" smtClean="0">
                          <a:solidFill>
                            <a:schemeClr val="tx1"/>
                          </a:solidFill>
                        </a:rPr>
                        <a:t>3996</a:t>
                      </a:r>
                      <a:endParaRPr lang="en-CA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  <a:p>
                      <a:pPr algn="ctr"/>
                      <a:r>
                        <a:rPr lang="en-CA" sz="1800" b="1" dirty="0" smtClean="0">
                          <a:solidFill>
                            <a:schemeClr val="tx1"/>
                          </a:solidFill>
                        </a:rPr>
                        <a:t>31 974</a:t>
                      </a:r>
                      <a:endParaRPr lang="en-CA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744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 b="1" dirty="0" smtClean="0">
                          <a:solidFill>
                            <a:schemeClr val="tx1"/>
                          </a:solidFill>
                        </a:rPr>
                        <a:t>Not</a:t>
                      </a:r>
                      <a:r>
                        <a:rPr lang="en-CA" sz="1800" b="1" baseline="0" dirty="0" smtClean="0">
                          <a:solidFill>
                            <a:schemeClr val="tx1"/>
                          </a:solidFill>
                        </a:rPr>
                        <a:t> Divisible by 6</a:t>
                      </a:r>
                      <a:endParaRPr lang="en-CA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>
                        <a:alpha val="4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1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CA" sz="1800" b="1" dirty="0" smtClean="0">
                          <a:solidFill>
                            <a:schemeClr val="tx1"/>
                          </a:solidFill>
                        </a:rPr>
                        <a:t>23 517</a:t>
                      </a:r>
                      <a:endParaRPr lang="en-CA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1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CA" sz="1800" b="1" dirty="0" smtClean="0">
                          <a:solidFill>
                            <a:schemeClr val="tx1"/>
                          </a:solidFill>
                        </a:rPr>
                        <a:t>79</a:t>
                      </a:r>
                      <a:endParaRPr lang="en-CA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4" name="Straight Connector 13"/>
          <p:cNvCxnSpPr/>
          <p:nvPr/>
        </p:nvCxnSpPr>
        <p:spPr>
          <a:xfrm rot="5400000">
            <a:off x="1954192" y="3617000"/>
            <a:ext cx="4806072" cy="250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500694" y="1357298"/>
            <a:ext cx="2500330" cy="714380"/>
          </a:xfrm>
          <a:prstGeom prst="roundRect">
            <a:avLst/>
          </a:prstGeom>
          <a:solidFill>
            <a:srgbClr val="00B05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chemeClr val="tx1"/>
                </a:solidFill>
              </a:rPr>
              <a:t>Venn Diagram</a:t>
            </a:r>
            <a:endParaRPr lang="en-CA" sz="2400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427984" y="2276872"/>
            <a:ext cx="2857520" cy="314327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9" name="Oval 18"/>
          <p:cNvSpPr/>
          <p:nvPr/>
        </p:nvSpPr>
        <p:spPr>
          <a:xfrm>
            <a:off x="6084168" y="2276872"/>
            <a:ext cx="2857520" cy="3143272"/>
          </a:xfrm>
          <a:prstGeom prst="ellipse">
            <a:avLst/>
          </a:prstGeom>
          <a:solidFill>
            <a:schemeClr val="bg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0" name="Rectangle 19"/>
          <p:cNvSpPr/>
          <p:nvPr/>
        </p:nvSpPr>
        <p:spPr>
          <a:xfrm>
            <a:off x="4929190" y="2714620"/>
            <a:ext cx="1857388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1" name="Rectangle 20"/>
          <p:cNvSpPr/>
          <p:nvPr/>
        </p:nvSpPr>
        <p:spPr>
          <a:xfrm>
            <a:off x="4716016" y="2348880"/>
            <a:ext cx="2143140" cy="11430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chemeClr val="tx1"/>
                </a:solidFill>
              </a:rPr>
              <a:t>Divisible </a:t>
            </a:r>
          </a:p>
          <a:p>
            <a:pPr algn="ctr"/>
            <a:r>
              <a:rPr lang="en-CA" b="1" dirty="0" smtClean="0">
                <a:solidFill>
                  <a:schemeClr val="tx1"/>
                </a:solidFill>
              </a:rPr>
              <a:t>by 6</a:t>
            </a:r>
            <a:r>
              <a:rPr lang="en-CA" dirty="0" smtClean="0">
                <a:solidFill>
                  <a:schemeClr val="tx1"/>
                </a:solidFill>
              </a:rPr>
              <a:t> </a:t>
            </a:r>
            <a:r>
              <a:rPr lang="en-CA" dirty="0" smtClean="0"/>
              <a:t>6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660232" y="2348880"/>
            <a:ext cx="2143140" cy="11430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chemeClr val="tx1"/>
                </a:solidFill>
              </a:rPr>
              <a:t>Divisible </a:t>
            </a:r>
          </a:p>
          <a:p>
            <a:pPr algn="ctr"/>
            <a:r>
              <a:rPr lang="en-CA" b="1" dirty="0" smtClean="0">
                <a:solidFill>
                  <a:schemeClr val="tx1"/>
                </a:solidFill>
              </a:rPr>
              <a:t>by 9</a:t>
            </a:r>
            <a:r>
              <a:rPr lang="en-CA" dirty="0" smtClean="0">
                <a:solidFill>
                  <a:schemeClr val="tx1"/>
                </a:solidFill>
              </a:rPr>
              <a:t> </a:t>
            </a:r>
            <a:r>
              <a:rPr lang="en-CA" dirty="0" smtClean="0"/>
              <a:t>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139952" y="3429000"/>
            <a:ext cx="2143140" cy="11430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chemeClr val="tx1"/>
                </a:solidFill>
              </a:rPr>
              <a:t>30</a:t>
            </a:r>
          </a:p>
          <a:p>
            <a:pPr algn="ctr"/>
            <a:endParaRPr lang="en-CA" b="1" dirty="0" smtClean="0">
              <a:solidFill>
                <a:schemeClr val="tx1"/>
              </a:solidFill>
            </a:endParaRPr>
          </a:p>
          <a:p>
            <a:pPr algn="ctr"/>
            <a:r>
              <a:rPr lang="en-CA" b="1" dirty="0" smtClean="0">
                <a:solidFill>
                  <a:schemeClr val="tx1"/>
                </a:solidFill>
              </a:rPr>
              <a:t>31 974</a:t>
            </a:r>
            <a:r>
              <a:rPr lang="en-CA" dirty="0" smtClean="0"/>
              <a:t>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724128" y="3212976"/>
            <a:ext cx="2143140" cy="11430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chemeClr val="tx1"/>
                </a:solidFill>
              </a:rPr>
              <a:t>162</a:t>
            </a:r>
          </a:p>
          <a:p>
            <a:pPr algn="ctr"/>
            <a:endParaRPr lang="en-CA" b="1" dirty="0" smtClean="0">
              <a:solidFill>
                <a:schemeClr val="tx1"/>
              </a:solidFill>
            </a:endParaRPr>
          </a:p>
          <a:p>
            <a:pPr algn="ctr"/>
            <a:r>
              <a:rPr lang="en-CA" b="1" dirty="0" smtClean="0">
                <a:solidFill>
                  <a:schemeClr val="tx1"/>
                </a:solidFill>
              </a:rPr>
              <a:t>3996</a:t>
            </a:r>
            <a:r>
              <a:rPr lang="en-CA" dirty="0" smtClean="0"/>
              <a:t>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000860" y="3501008"/>
            <a:ext cx="2143140" cy="11430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chemeClr val="tx1"/>
                </a:solidFill>
              </a:rPr>
              <a:t>     23 517</a:t>
            </a:r>
            <a:r>
              <a:rPr lang="en-CA" dirty="0" smtClean="0"/>
              <a:t>6</a:t>
            </a: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>
          <a:xfrm>
            <a:off x="323528" y="5517232"/>
            <a:ext cx="3705220" cy="9286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000" dirty="0" smtClean="0"/>
              <a:t>Shows how numbers are the</a:t>
            </a:r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000" b="1" i="1" dirty="0" smtClean="0"/>
              <a:t>same</a:t>
            </a:r>
            <a:r>
              <a:rPr lang="en-CA" sz="2000" dirty="0" smtClean="0"/>
              <a:t> and </a:t>
            </a:r>
            <a:r>
              <a:rPr lang="en-CA" sz="2000" b="1" i="1" dirty="0" smtClean="0"/>
              <a:t>different</a:t>
            </a:r>
            <a:r>
              <a:rPr lang="en-CA" sz="2000" dirty="0" smtClean="0"/>
              <a:t>!</a:t>
            </a:r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3000"/>
              <a:buBlip>
                <a:blip r:embed="rId2"/>
              </a:buBlip>
              <a:tabLst/>
              <a:defRPr/>
            </a:pPr>
            <a:endParaRPr lang="en-CA" sz="2400" dirty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400" dirty="0" smtClean="0">
              <a:solidFill>
                <a:srgbClr val="FF0000"/>
              </a:solidFill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>
          <a:xfrm>
            <a:off x="5004048" y="5445224"/>
            <a:ext cx="3705220" cy="7143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000" dirty="0" smtClean="0"/>
              <a:t>Shows </a:t>
            </a:r>
            <a:r>
              <a:rPr lang="en-CA" sz="2000" b="1" i="1" dirty="0" smtClean="0"/>
              <a:t>relationships</a:t>
            </a:r>
            <a:r>
              <a:rPr lang="en-CA" sz="2000" dirty="0" smtClean="0"/>
              <a:t> between</a:t>
            </a:r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000" dirty="0" smtClean="0"/>
              <a:t>groups of numbers.</a:t>
            </a:r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3000"/>
              <a:buBlip>
                <a:blip r:embed="rId2"/>
              </a:buBlip>
              <a:tabLst/>
              <a:defRPr/>
            </a:pPr>
            <a:endParaRPr lang="en-CA" sz="2400" dirty="0"/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400" dirty="0" smtClean="0">
              <a:solidFill>
                <a:srgbClr val="FF0000"/>
              </a:solidFill>
            </a:endParaRPr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91680" y="6381328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Discuss with you partner why each number belongs where is does.</a:t>
            </a:r>
            <a:endParaRPr lang="en-US" b="1" dirty="0"/>
          </a:p>
        </p:txBody>
      </p:sp>
      <p:sp>
        <p:nvSpPr>
          <p:cNvPr id="28" name="Rectangle 27"/>
          <p:cNvSpPr/>
          <p:nvPr/>
        </p:nvSpPr>
        <p:spPr>
          <a:xfrm>
            <a:off x="8460432" y="515719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b="1" dirty="0" smtClean="0"/>
              <a:t>79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26850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0"/>
          <p:cNvSpPr>
            <a:spLocks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2800" dirty="0" smtClean="0">
                <a:latin typeface="Berlin Sans FB" pitchFamily="34" charset="0"/>
              </a:rPr>
              <a:t>Student Outcome: Use Divisibility Rules to </a:t>
            </a:r>
            <a:r>
              <a:rPr lang="en-CA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SORT </a:t>
            </a:r>
            <a:r>
              <a:rPr lang="en-CA" sz="2800" dirty="0" smtClean="0">
                <a:latin typeface="Berlin Sans FB" pitchFamily="34" charset="0"/>
              </a:rPr>
              <a:t>Numbers</a:t>
            </a:r>
            <a:endParaRPr lang="en-US" sz="2800" dirty="0">
              <a:latin typeface="Berlin Sans FB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012160" y="1340768"/>
            <a:ext cx="2500330" cy="714380"/>
          </a:xfrm>
          <a:prstGeom prst="roundRect">
            <a:avLst/>
          </a:prstGeom>
          <a:solidFill>
            <a:srgbClr val="00B05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chemeClr val="tx1"/>
                </a:solidFill>
              </a:rPr>
              <a:t>Venn Diagram</a:t>
            </a:r>
            <a:endParaRPr lang="en-CA" sz="2400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57158" y="2636912"/>
            <a:ext cx="5500726" cy="35781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0" name="Rectangle 19"/>
          <p:cNvSpPr/>
          <p:nvPr/>
        </p:nvSpPr>
        <p:spPr>
          <a:xfrm>
            <a:off x="4929190" y="2714620"/>
            <a:ext cx="1857388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1" name="Rectangle 20"/>
          <p:cNvSpPr/>
          <p:nvPr/>
        </p:nvSpPr>
        <p:spPr>
          <a:xfrm>
            <a:off x="1928794" y="2428868"/>
            <a:ext cx="2143140" cy="11430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dirty="0" smtClean="0">
                <a:solidFill>
                  <a:schemeClr val="tx1"/>
                </a:solidFill>
              </a:rPr>
              <a:t>Divisible </a:t>
            </a:r>
          </a:p>
          <a:p>
            <a:pPr algn="ctr"/>
            <a:r>
              <a:rPr lang="en-CA" sz="2000" b="1" dirty="0" smtClean="0">
                <a:solidFill>
                  <a:schemeClr val="tx1"/>
                </a:solidFill>
              </a:rPr>
              <a:t>by 2</a:t>
            </a:r>
            <a:r>
              <a:rPr lang="en-CA" sz="2000" dirty="0" smtClean="0">
                <a:solidFill>
                  <a:schemeClr val="tx1"/>
                </a:solidFill>
              </a:rPr>
              <a:t> </a:t>
            </a:r>
            <a:r>
              <a:rPr lang="en-CA" dirty="0" smtClean="0"/>
              <a:t>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85786" y="3786190"/>
            <a:ext cx="2143140" cy="11430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 smtClean="0"/>
          </a:p>
        </p:txBody>
      </p:sp>
      <p:sp>
        <p:nvSpPr>
          <p:cNvPr id="17" name="Rectangle 16"/>
          <p:cNvSpPr/>
          <p:nvPr/>
        </p:nvSpPr>
        <p:spPr>
          <a:xfrm>
            <a:off x="0" y="1285860"/>
            <a:ext cx="5796136" cy="12858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000" b="1" dirty="0" smtClean="0">
                <a:solidFill>
                  <a:schemeClr val="tx1"/>
                </a:solidFill>
              </a:rPr>
              <a:t>Fill in the Venn diagram with 7 other numbers. There must be a minimum 2 numbers in each section.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3571868" y="2571744"/>
            <a:ext cx="5214974" cy="3643338"/>
          </a:xfrm>
          <a:prstGeom prst="ellipse">
            <a:avLst/>
          </a:prstGeom>
          <a:solidFill>
            <a:schemeClr val="bg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8" name="Rectangle 27"/>
          <p:cNvSpPr/>
          <p:nvPr/>
        </p:nvSpPr>
        <p:spPr>
          <a:xfrm>
            <a:off x="5143504" y="2428868"/>
            <a:ext cx="2143140" cy="11430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dirty="0" smtClean="0">
                <a:solidFill>
                  <a:schemeClr val="tx1"/>
                </a:solidFill>
              </a:rPr>
              <a:t>Divisible </a:t>
            </a:r>
          </a:p>
          <a:p>
            <a:pPr algn="ctr"/>
            <a:r>
              <a:rPr lang="en-CA" sz="2000" b="1" dirty="0" smtClean="0">
                <a:solidFill>
                  <a:schemeClr val="tx1"/>
                </a:solidFill>
              </a:rPr>
              <a:t>By 5</a:t>
            </a:r>
            <a:r>
              <a:rPr lang="en-CA" sz="2000" dirty="0" smtClean="0">
                <a:solidFill>
                  <a:schemeClr val="tx1"/>
                </a:solidFill>
              </a:rPr>
              <a:t> </a:t>
            </a:r>
            <a:r>
              <a:rPr lang="en-CA" dirty="0" smtClean="0"/>
              <a:t>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608" y="6309320"/>
            <a:ext cx="7344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Share your number with the group beside you.  Do their numbers work?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6550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0"/>
          <p:cNvSpPr>
            <a:spLocks/>
          </p:cNvSpPr>
          <p:nvPr/>
        </p:nvSpPr>
        <p:spPr bwMode="auto">
          <a:xfrm>
            <a:off x="0" y="142852"/>
            <a:ext cx="9144000" cy="709634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2000" dirty="0" smtClean="0">
                <a:latin typeface="Berlin Sans FB" pitchFamily="34" charset="0"/>
              </a:rPr>
              <a:t>Student Outcome: I will be able to use Divisibility Rules to </a:t>
            </a:r>
            <a:r>
              <a:rPr lang="en-CA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Determine Factors</a:t>
            </a:r>
            <a:endParaRPr lang="en-US" sz="2000" dirty="0">
              <a:latin typeface="Berlin Sans FB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57620" y="6429396"/>
            <a:ext cx="5072098" cy="4286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0" name="Rectangle 19"/>
          <p:cNvSpPr/>
          <p:nvPr/>
        </p:nvSpPr>
        <p:spPr>
          <a:xfrm>
            <a:off x="4929190" y="2714620"/>
            <a:ext cx="1857388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0" y="1071546"/>
            <a:ext cx="9144000" cy="55721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Factors</a:t>
            </a:r>
            <a:r>
              <a:rPr lang="en-CA" sz="2400" dirty="0" smtClean="0"/>
              <a:t>: a number that two or more numbers are divisible by</a:t>
            </a:r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400" dirty="0" smtClean="0"/>
              <a:t>						OR</a:t>
            </a:r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400" dirty="0" smtClean="0"/>
              <a:t>			      numbers you multiply together to get a product</a:t>
            </a:r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4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400" dirty="0" smtClean="0">
                <a:solidFill>
                  <a:srgbClr val="FF0000"/>
                </a:solidFill>
              </a:rPr>
              <a:t>Example</a:t>
            </a:r>
            <a:r>
              <a:rPr lang="en-CA" sz="2400" dirty="0" smtClean="0"/>
              <a:t>:  4 is a common factor of 8 &amp; 12 			HOW?</a:t>
            </a:r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4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3000"/>
              <a:buBlip>
                <a:blip r:embed="rId2"/>
              </a:buBlip>
              <a:tabLst/>
              <a:defRPr/>
            </a:pPr>
            <a:r>
              <a:rPr lang="en-CA" sz="2400" dirty="0" smtClean="0"/>
              <a:t>1 x 8 = 8		1 x 12 = 12</a:t>
            </a:r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3000"/>
              <a:buBlip>
                <a:blip r:embed="rId2"/>
              </a:buBlip>
              <a:tabLst/>
              <a:defRPr/>
            </a:pPr>
            <a:r>
              <a:rPr lang="en-CA" sz="2400" dirty="0" smtClean="0"/>
              <a:t>2 x 4 = 8		2 x 6 = 12</a:t>
            </a:r>
          </a:p>
          <a:p>
            <a:pPr marL="2895600" lvl="5" indent="-609600">
              <a:spcBef>
                <a:spcPct val="20000"/>
              </a:spcBef>
              <a:buSzPct val="73000"/>
              <a:defRPr/>
            </a:pPr>
            <a:r>
              <a:rPr lang="en-CA" sz="2400" dirty="0" smtClean="0"/>
              <a:t>       3 x 4 = 12</a:t>
            </a:r>
          </a:p>
          <a:p>
            <a:pPr marL="2895600" lvl="5" indent="-609600">
              <a:spcBef>
                <a:spcPct val="20000"/>
              </a:spcBef>
              <a:buSzPct val="73000"/>
              <a:defRPr/>
            </a:pPr>
            <a:endParaRPr lang="en-CA" sz="2400" dirty="0" smtClean="0"/>
          </a:p>
          <a:p>
            <a:pPr marL="2895600" lvl="5" indent="-609600">
              <a:spcBef>
                <a:spcPct val="20000"/>
              </a:spcBef>
              <a:buSzPct val="73000"/>
              <a:defRPr/>
            </a:pPr>
            <a:endParaRPr lang="en-CA" sz="2400" dirty="0" smtClean="0"/>
          </a:p>
          <a:p>
            <a:pPr marL="2895600" lvl="5" indent="-609600">
              <a:spcBef>
                <a:spcPct val="20000"/>
              </a:spcBef>
              <a:buSzPct val="73000"/>
              <a:defRPr/>
            </a:pPr>
            <a:endParaRPr lang="en-CA" sz="2400" dirty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400" dirty="0" smtClean="0">
              <a:solidFill>
                <a:srgbClr val="FF0000"/>
              </a:solidFill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436096" y="2924944"/>
            <a:ext cx="151216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5085184"/>
            <a:ext cx="8064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What is the greatest common factor (GCF) for 8 and 12?</a:t>
            </a:r>
          </a:p>
          <a:p>
            <a:pPr algn="ctr"/>
            <a:endParaRPr lang="en-US" b="1" dirty="0" smtClean="0"/>
          </a:p>
          <a:p>
            <a:pPr algn="ctr"/>
            <a:r>
              <a:rPr lang="en-US" b="1" dirty="0" smtClean="0"/>
              <a:t>How would you describe in your own words (GCF)?  Then discuss with your partner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3095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0"/>
          <p:cNvSpPr>
            <a:spLocks/>
          </p:cNvSpPr>
          <p:nvPr/>
        </p:nvSpPr>
        <p:spPr bwMode="auto">
          <a:xfrm>
            <a:off x="0" y="142852"/>
            <a:ext cx="9144000" cy="709634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2000" dirty="0" smtClean="0">
                <a:latin typeface="Berlin Sans FB" pitchFamily="34" charset="0"/>
              </a:rPr>
              <a:t>Student Outcome: I will be able to use Divisibility Rules to place fractions in </a:t>
            </a:r>
            <a:r>
              <a:rPr lang="en-CA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lowest terms.</a:t>
            </a:r>
            <a:endParaRPr lang="en-US" sz="2000" dirty="0">
              <a:latin typeface="Berlin Sans FB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929190" y="2714620"/>
            <a:ext cx="1857388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0" y="1000108"/>
            <a:ext cx="9144000" cy="55721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Lowest Terms</a:t>
            </a:r>
            <a:r>
              <a:rPr lang="en-CA" sz="2400" dirty="0" smtClean="0"/>
              <a:t>: </a:t>
            </a:r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000" dirty="0" smtClean="0"/>
              <a:t>when the numerator and denominator of the fraction have </a:t>
            </a:r>
            <a:r>
              <a:rPr lang="en-CA" sz="2000" b="1" i="1" dirty="0" smtClean="0">
                <a:solidFill>
                  <a:srgbClr val="FF0000"/>
                </a:solidFill>
              </a:rPr>
              <a:t>no</a:t>
            </a:r>
            <a:r>
              <a:rPr lang="en-CA" sz="2000" dirty="0" smtClean="0"/>
              <a:t> common factors than 1.</a:t>
            </a:r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4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4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4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endParaRPr lang="en-CA" sz="28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3000"/>
              <a:buBlip>
                <a:blip r:embed="rId2"/>
              </a:buBlip>
              <a:tabLst/>
              <a:defRPr/>
            </a:pPr>
            <a:endParaRPr lang="en-CA" sz="2400" dirty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400" dirty="0" smtClean="0">
              <a:solidFill>
                <a:srgbClr val="FF0000"/>
              </a:solidFill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85720" y="2643182"/>
            <a:ext cx="4071966" cy="3000396"/>
          </a:xfrm>
          <a:prstGeom prst="roundRect">
            <a:avLst/>
          </a:prstGeom>
          <a:solidFill>
            <a:schemeClr val="accent1">
              <a:alpha val="1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CA" sz="2800" b="1" i="1" dirty="0" smtClean="0">
              <a:solidFill>
                <a:srgbClr val="FF0000"/>
              </a:solidFill>
            </a:endParaRPr>
          </a:p>
          <a:p>
            <a:pPr lvl="0" algn="ctr"/>
            <a:r>
              <a:rPr lang="en-CA" sz="2800" b="1" i="1" dirty="0" smtClean="0">
                <a:solidFill>
                  <a:srgbClr val="FF0000"/>
                </a:solidFill>
              </a:rPr>
              <a:t>Example</a:t>
            </a:r>
            <a:r>
              <a:rPr lang="en-CA" sz="2800" dirty="0" smtClean="0">
                <a:solidFill>
                  <a:schemeClr val="tx1"/>
                </a:solidFill>
              </a:rPr>
              <a:t>:  </a:t>
            </a:r>
            <a:r>
              <a:rPr lang="en-CA" sz="3600" dirty="0" smtClean="0">
                <a:solidFill>
                  <a:schemeClr val="tx1"/>
                </a:solidFill>
              </a:rPr>
              <a:t>12  =  6</a:t>
            </a:r>
          </a:p>
          <a:p>
            <a:pPr lvl="0" algn="ctr"/>
            <a:r>
              <a:rPr lang="en-CA" sz="3600" dirty="0" smtClean="0">
                <a:solidFill>
                  <a:schemeClr val="tx1"/>
                </a:solidFill>
              </a:rPr>
              <a:t>                42     21</a:t>
            </a:r>
          </a:p>
          <a:p>
            <a:pPr lvl="0" algn="ctr"/>
            <a:endParaRPr lang="en-CA" sz="3600" dirty="0" smtClean="0">
              <a:solidFill>
                <a:schemeClr val="tx1"/>
              </a:solidFill>
            </a:endParaRPr>
          </a:p>
          <a:p>
            <a:pPr algn="ctr"/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357422" y="3929066"/>
            <a:ext cx="57150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357554" y="3929066"/>
            <a:ext cx="571504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urved Connector 12"/>
          <p:cNvCxnSpPr/>
          <p:nvPr/>
        </p:nvCxnSpPr>
        <p:spPr>
          <a:xfrm flipV="1">
            <a:off x="2714612" y="3071810"/>
            <a:ext cx="428628" cy="285752"/>
          </a:xfrm>
          <a:prstGeom prst="curvedConnector3">
            <a:avLst>
              <a:gd name="adj1" fmla="val 50000"/>
            </a:avLst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/>
          <p:nvPr/>
        </p:nvCxnSpPr>
        <p:spPr>
          <a:xfrm>
            <a:off x="2714612" y="4500570"/>
            <a:ext cx="357190" cy="285752"/>
          </a:xfrm>
          <a:prstGeom prst="curvedConnector3">
            <a:avLst>
              <a:gd name="adj1" fmla="val 50000"/>
            </a:avLst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071802" y="2786058"/>
            <a:ext cx="642942" cy="571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÷ 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000364" y="4500570"/>
            <a:ext cx="642942" cy="571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÷ 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643438" y="1981200"/>
            <a:ext cx="4500562" cy="4429156"/>
          </a:xfrm>
          <a:prstGeom prst="rect">
            <a:avLst/>
          </a:prstGeom>
          <a:solidFill>
            <a:schemeClr val="accent3">
              <a:lumMod val="20000"/>
              <a:lumOff val="80000"/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800" i="1" u="sng" dirty="0" smtClean="0">
              <a:solidFill>
                <a:srgbClr val="FF0000"/>
              </a:solidFill>
            </a:endParaRPr>
          </a:p>
          <a:p>
            <a:pPr algn="ctr"/>
            <a:endParaRPr lang="en-CA" sz="2800" i="1" u="sng" dirty="0" smtClean="0">
              <a:solidFill>
                <a:srgbClr val="FF0000"/>
              </a:solidFill>
            </a:endParaRPr>
          </a:p>
          <a:p>
            <a:pPr algn="ctr"/>
            <a:r>
              <a:rPr lang="en-CA" sz="2800" i="1" u="sng" dirty="0" smtClean="0">
                <a:solidFill>
                  <a:srgbClr val="FF0000"/>
                </a:solidFill>
              </a:rPr>
              <a:t>Ask Yourself?</a:t>
            </a:r>
          </a:p>
          <a:p>
            <a:endParaRPr lang="en-CA" sz="2400" dirty="0" smtClean="0">
              <a:solidFill>
                <a:schemeClr val="tx1"/>
              </a:solidFill>
            </a:endParaRPr>
          </a:p>
          <a:p>
            <a:r>
              <a:rPr lang="en-CA" sz="2400" dirty="0" smtClean="0">
                <a:solidFill>
                  <a:schemeClr val="tx1"/>
                </a:solidFill>
              </a:rPr>
              <a:t>What are things you know that will help with the factoring?</a:t>
            </a:r>
          </a:p>
          <a:p>
            <a:endParaRPr lang="en-CA" sz="2400" dirty="0" smtClean="0">
              <a:solidFill>
                <a:schemeClr val="tx1"/>
              </a:solidFill>
            </a:endParaRPr>
          </a:p>
          <a:p>
            <a:r>
              <a:rPr lang="en-CA" sz="2400" dirty="0" smtClean="0">
                <a:solidFill>
                  <a:schemeClr val="tx1"/>
                </a:solidFill>
              </a:rPr>
              <a:t>What number can I factor out of the numerator and denominator?</a:t>
            </a:r>
          </a:p>
          <a:p>
            <a:endParaRPr lang="en-CA" sz="2400" dirty="0" smtClean="0">
              <a:solidFill>
                <a:schemeClr val="tx1"/>
              </a:solidFill>
            </a:endParaRPr>
          </a:p>
          <a:p>
            <a:r>
              <a:rPr lang="en-CA" sz="2400" dirty="0" smtClean="0">
                <a:solidFill>
                  <a:schemeClr val="tx1"/>
                </a:solidFill>
              </a:rPr>
              <a:t>Can I use other numbers to make factoring quicker?</a:t>
            </a:r>
          </a:p>
          <a:p>
            <a:endParaRPr lang="en-CA" sz="2400" dirty="0" smtClean="0">
              <a:solidFill>
                <a:schemeClr val="tx1"/>
              </a:solidFill>
            </a:endParaRPr>
          </a:p>
          <a:p>
            <a:endParaRPr lang="en-CA" sz="2400" dirty="0" smtClean="0">
              <a:solidFill>
                <a:schemeClr val="tx1"/>
              </a:solidFill>
            </a:endParaRPr>
          </a:p>
          <a:p>
            <a:endParaRPr lang="en-CA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7206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0"/>
          <p:cNvSpPr>
            <a:spLocks/>
          </p:cNvSpPr>
          <p:nvPr/>
        </p:nvSpPr>
        <p:spPr bwMode="auto">
          <a:xfrm>
            <a:off x="0" y="142852"/>
            <a:ext cx="9144000" cy="928694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2000" dirty="0" smtClean="0">
                <a:latin typeface="Berlin Sans FB" pitchFamily="34" charset="0"/>
              </a:rPr>
              <a:t>Student Outcome: I will learn how to add fractions with </a:t>
            </a:r>
            <a:r>
              <a:rPr lang="en-CA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Like</a:t>
            </a:r>
            <a:r>
              <a:rPr lang="en-CA" sz="2000" dirty="0" smtClean="0">
                <a:latin typeface="Berlin Sans FB" pitchFamily="34" charset="0"/>
              </a:rPr>
              <a:t> denominators</a:t>
            </a:r>
            <a:endParaRPr lang="en-US" sz="20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929190" y="2714620"/>
            <a:ext cx="1857388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0" y="1000108"/>
            <a:ext cx="9144000" cy="55721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4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4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4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endParaRPr lang="en-CA" sz="28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3000"/>
              <a:buBlip>
                <a:blip r:embed="rId2"/>
              </a:buBlip>
              <a:tabLst/>
              <a:defRPr/>
            </a:pPr>
            <a:endParaRPr lang="en-CA" sz="2400" dirty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400" dirty="0" smtClean="0">
              <a:solidFill>
                <a:srgbClr val="FF0000"/>
              </a:solidFill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52400" y="1219200"/>
            <a:ext cx="8763000" cy="5638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4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4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4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4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endParaRPr lang="en-CA" sz="24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en-CA" sz="2400" dirty="0" smtClean="0"/>
              <a:t>Name the fractions above…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en-CA" sz="2400" dirty="0" smtClean="0"/>
              <a:t>What if I were to </a:t>
            </a:r>
            <a:r>
              <a:rPr lang="en-CA" sz="2400" b="1" i="1" dirty="0" smtClean="0"/>
              <a:t>ADD</a:t>
            </a:r>
            <a:r>
              <a:rPr lang="en-CA" sz="2400" dirty="0" smtClean="0"/>
              <a:t> the same fraction to the one above…how many parts would need to be colored in?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en-CA" sz="2400" dirty="0" smtClean="0"/>
              <a:t>What is the name of our new fraction?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en-CA" sz="2400" dirty="0" smtClean="0"/>
              <a:t>Using other pattern blocks can it be reduced to simplest form? 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Hexagon 8"/>
          <p:cNvSpPr/>
          <p:nvPr/>
        </p:nvSpPr>
        <p:spPr>
          <a:xfrm>
            <a:off x="381000" y="1524000"/>
            <a:ext cx="1447800" cy="1371600"/>
          </a:xfrm>
          <a:prstGeom prst="hex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181600" y="1524000"/>
          <a:ext cx="1249680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208280"/>
                <a:gridCol w="208280"/>
                <a:gridCol w="208280"/>
                <a:gridCol w="208280"/>
                <a:gridCol w="208280"/>
              </a:tblGrid>
              <a:tr h="685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Isosceles Triangle 10"/>
          <p:cNvSpPr/>
          <p:nvPr/>
        </p:nvSpPr>
        <p:spPr>
          <a:xfrm>
            <a:off x="762000" y="2286000"/>
            <a:ext cx="685800" cy="609600"/>
          </a:xfrm>
          <a:prstGeom prst="triangle">
            <a:avLst>
              <a:gd name="adj" fmla="val 4497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Hexagon 23"/>
          <p:cNvSpPr/>
          <p:nvPr/>
        </p:nvSpPr>
        <p:spPr>
          <a:xfrm>
            <a:off x="1981200" y="1524000"/>
            <a:ext cx="1447800" cy="1371600"/>
          </a:xfrm>
          <a:prstGeom prst="hex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Isosceles Triangle 25"/>
          <p:cNvSpPr/>
          <p:nvPr/>
        </p:nvSpPr>
        <p:spPr>
          <a:xfrm>
            <a:off x="1979712" y="1556792"/>
            <a:ext cx="720080" cy="648072"/>
          </a:xfrm>
          <a:prstGeom prst="triangle">
            <a:avLst>
              <a:gd name="adj" fmla="val 4497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10119" y="3436783"/>
            <a:ext cx="8354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___	+	___	=		____	+	____     = 			 		</a:t>
            </a:r>
            <a:endParaRPr lang="en-US" dirty="0"/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6934200" y="1524000"/>
          <a:ext cx="1249680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208280"/>
                <a:gridCol w="208280"/>
                <a:gridCol w="208280"/>
                <a:gridCol w="208280"/>
                <a:gridCol w="208280"/>
              </a:tblGrid>
              <a:tr h="685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Isosceles Triangle 12"/>
          <p:cNvSpPr/>
          <p:nvPr/>
        </p:nvSpPr>
        <p:spPr>
          <a:xfrm>
            <a:off x="2339752" y="2204864"/>
            <a:ext cx="757808" cy="681608"/>
          </a:xfrm>
          <a:prstGeom prst="triangle">
            <a:avLst>
              <a:gd name="adj" fmla="val 4497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18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20255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12954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4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Common Denominators</a:t>
            </a:r>
          </a:p>
          <a:p>
            <a:pPr algn="ctr">
              <a:defRPr/>
            </a:pPr>
            <a:r>
              <a:rPr lang="en-CA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Student Outcome: I will learn about multiples and how it relates to common denominators</a:t>
            </a:r>
            <a:endParaRPr lang="en-US" i="1" dirty="0">
              <a:effectLst>
                <a:outerShdw blurRad="38100" dist="38100" dir="2700000" algn="tl">
                  <a:srgbClr val="000000"/>
                </a:outerShdw>
              </a:effectLst>
              <a:latin typeface="Berlin Sans FB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219200"/>
            <a:ext cx="87630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400" dirty="0"/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400" dirty="0" smtClean="0"/>
              <a:t>What is a </a:t>
            </a:r>
            <a:r>
              <a:rPr lang="en-CA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denominator</a:t>
            </a:r>
            <a:r>
              <a:rPr lang="en-CA" sz="2400" dirty="0" smtClean="0"/>
              <a:t>?</a:t>
            </a:r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400" dirty="0" smtClean="0"/>
              <a:t>	</a:t>
            </a:r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400" dirty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4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400" dirty="0" smtClean="0">
              <a:solidFill>
                <a:srgbClr val="FF0000"/>
              </a:solidFill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" y="2514600"/>
          <a:ext cx="8763000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1000"/>
                <a:gridCol w="2921000"/>
                <a:gridCol w="2921000"/>
              </a:tblGrid>
              <a:tr h="651386">
                <a:tc>
                  <a:txBody>
                    <a:bodyPr/>
                    <a:lstStyle/>
                    <a:p>
                      <a:pPr algn="ctr"/>
                      <a:r>
                        <a:rPr lang="en-CA" sz="2400" b="0" dirty="0" smtClean="0">
                          <a:solidFill>
                            <a:schemeClr val="tx1"/>
                          </a:solidFill>
                        </a:rPr>
                        <a:t>Definition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5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0" baseline="0" dirty="0" smtClean="0">
                          <a:solidFill>
                            <a:schemeClr val="tx1"/>
                          </a:solidFill>
                        </a:rPr>
                        <a:t>Fraction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5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0" dirty="0" smtClean="0">
                          <a:solidFill>
                            <a:schemeClr val="tx1"/>
                          </a:solidFill>
                        </a:rPr>
                        <a:t>Fraction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52941"/>
                      </a:srgbClr>
                    </a:solidFill>
                  </a:tcPr>
                </a:tc>
              </a:tr>
              <a:tr h="1693607">
                <a:tc rowSpan="2"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en-CA" sz="1800" dirty="0" smtClean="0"/>
                        <a:t>a common </a:t>
                      </a:r>
                      <a:r>
                        <a:rPr lang="en-CA" sz="1800" b="1" u="sng" dirty="0" smtClean="0">
                          <a:solidFill>
                            <a:srgbClr val="FF0000"/>
                          </a:solidFill>
                        </a:rPr>
                        <a:t>multiple </a:t>
                      </a:r>
                      <a:r>
                        <a:rPr lang="en-CA" sz="1800" dirty="0" smtClean="0"/>
                        <a:t>of the        fractions denominators</a:t>
                      </a:r>
                    </a:p>
                    <a:p>
                      <a:pPr>
                        <a:buFontTx/>
                        <a:buChar char="-"/>
                      </a:pPr>
                      <a:endParaRPr lang="en-CA" sz="1800" dirty="0" smtClean="0"/>
                    </a:p>
                    <a:p>
                      <a:pPr algn="ctr">
                        <a:buFontTx/>
                        <a:buNone/>
                      </a:pPr>
                      <a:r>
                        <a:rPr lang="en-CA" sz="1800" dirty="0" smtClean="0"/>
                        <a:t>Or</a:t>
                      </a:r>
                    </a:p>
                    <a:p>
                      <a:pPr>
                        <a:buFontTx/>
                        <a:buChar char="-"/>
                      </a:pPr>
                      <a:endParaRPr lang="en-CA" sz="1800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en-CA" sz="1800" dirty="0" smtClean="0"/>
                        <a:t>Making equivalent fractions</a:t>
                      </a:r>
                      <a:r>
                        <a:rPr lang="en-CA" sz="1800" baseline="0" dirty="0" smtClean="0"/>
                        <a:t> with the same denominator (common)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600" dirty="0" smtClean="0"/>
                        <a:t>1/3</a:t>
                      </a:r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600" dirty="0" smtClean="0"/>
                        <a:t>1/2</a:t>
                      </a:r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9360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Multiples of 3</a:t>
                      </a:r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Multiples</a:t>
                      </a:r>
                      <a:r>
                        <a:rPr lang="en-US" baseline="0" dirty="0" smtClean="0"/>
                        <a:t> of 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505200" y="4038600"/>
          <a:ext cx="2057400" cy="50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  <a:gridCol w="685800"/>
              </a:tblGrid>
              <a:tr h="508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324600" y="4038600"/>
          <a:ext cx="205740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700"/>
                <a:gridCol w="1028700"/>
              </a:tblGrid>
              <a:tr h="533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407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219200"/>
            <a:ext cx="87630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2400" dirty="0" smtClean="0"/>
              <a:t>Which of the models below are examples of common denominators?</a:t>
            </a:r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32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400" dirty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4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400" dirty="0" smtClean="0">
              <a:solidFill>
                <a:srgbClr val="FF0000"/>
              </a:solidFill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143000" y="2133600"/>
          <a:ext cx="716280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2560"/>
                <a:gridCol w="1432560"/>
                <a:gridCol w="1432560"/>
                <a:gridCol w="1432560"/>
                <a:gridCol w="1432560"/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143000" y="2667000"/>
          <a:ext cx="71628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6280"/>
                <a:gridCol w="716280"/>
                <a:gridCol w="716280"/>
                <a:gridCol w="716280"/>
                <a:gridCol w="716280"/>
                <a:gridCol w="716280"/>
                <a:gridCol w="716280"/>
                <a:gridCol w="716280"/>
                <a:gridCol w="716280"/>
                <a:gridCol w="716280"/>
              </a:tblGrid>
              <a:tr h="304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1143000" y="3733800"/>
          <a:ext cx="716280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7600"/>
                <a:gridCol w="2387600"/>
                <a:gridCol w="2387600"/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143000" y="4343400"/>
          <a:ext cx="716280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3800"/>
                <a:gridCol w="1193800"/>
                <a:gridCol w="1193800"/>
                <a:gridCol w="1193800"/>
                <a:gridCol w="1193800"/>
                <a:gridCol w="1193800"/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1143000" y="5334000"/>
          <a:ext cx="716280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0700"/>
                <a:gridCol w="1790700"/>
                <a:gridCol w="1790700"/>
                <a:gridCol w="1790700"/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143000" y="5943600"/>
          <a:ext cx="716280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5350"/>
                <a:gridCol w="895350"/>
                <a:gridCol w="895350"/>
                <a:gridCol w="895350"/>
                <a:gridCol w="895350"/>
                <a:gridCol w="895350"/>
                <a:gridCol w="895350"/>
                <a:gridCol w="895350"/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" name="Title 10"/>
          <p:cNvSpPr>
            <a:spLocks/>
          </p:cNvSpPr>
          <p:nvPr/>
        </p:nvSpPr>
        <p:spPr bwMode="auto">
          <a:xfrm>
            <a:off x="0" y="152400"/>
            <a:ext cx="9144000" cy="10668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4000" dirty="0" smtClean="0">
                <a:latin typeface="Berlin Sans FB" pitchFamily="34" charset="0"/>
              </a:rPr>
              <a:t>Determine the “Equivalent Fraction”</a:t>
            </a:r>
          </a:p>
          <a:p>
            <a:pPr algn="ctr">
              <a:defRPr/>
            </a:pPr>
            <a:r>
              <a:rPr lang="en-CA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Student Outcome: I will  be able to model and explain equivalent fractions</a:t>
            </a:r>
            <a:endParaRPr lang="en-US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Berlin Sans FB" pitchFamily="34" charset="0"/>
            </a:endParaRPr>
          </a:p>
          <a:p>
            <a:pPr algn="ctr">
              <a:defRPr/>
            </a:pPr>
            <a:endParaRPr lang="en-US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56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10668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3600" dirty="0" smtClean="0">
                <a:latin typeface="Berlin Sans FB" pitchFamily="34" charset="0"/>
              </a:rPr>
              <a:t>Adding Fractions of </a:t>
            </a:r>
            <a:r>
              <a:rPr lang="en-CA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Different Denominators</a:t>
            </a:r>
          </a:p>
          <a:p>
            <a:pPr algn="ctr">
              <a:defRPr/>
            </a:pPr>
            <a:r>
              <a:rPr lang="en-CA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Student Outcome: I will understand adding fractions with different (unlike) denominators.</a:t>
            </a:r>
            <a:endParaRPr lang="en-US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Berlin Sans FB" pitchFamily="34" charset="0"/>
            </a:endParaRPr>
          </a:p>
          <a:p>
            <a:pPr algn="ctr">
              <a:defRPr/>
            </a:pP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219200"/>
            <a:ext cx="8763000" cy="541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2400" dirty="0" smtClean="0"/>
              <a:t>You will be able to model and understand how to add fractions of different denominators</a:t>
            </a:r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5400" dirty="0" smtClean="0"/>
              <a:t>				</a:t>
            </a:r>
            <a:r>
              <a:rPr lang="en-CA" sz="4400" dirty="0" smtClean="0"/>
              <a:t>1	+	1</a:t>
            </a:r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4400" dirty="0" smtClean="0"/>
              <a:t>				2		3</a:t>
            </a:r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4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4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400" dirty="0" smtClean="0"/>
              <a:t>How can you add the two fractions together if they are NOT equal</a:t>
            </a:r>
          </a:p>
          <a:p>
            <a:pPr marL="609600" lvl="0" indent="-609600">
              <a:spcBef>
                <a:spcPct val="20000"/>
              </a:spcBef>
              <a:defRPr/>
            </a:pPr>
            <a:r>
              <a:rPr lang="en-CA" sz="2400" dirty="0" smtClean="0"/>
              <a:t>sections (denominators)?</a:t>
            </a:r>
            <a:r>
              <a:rPr lang="en-CA" sz="2400" b="1" dirty="0" smtClean="0">
                <a:solidFill>
                  <a:srgbClr val="0070C0"/>
                </a:solidFill>
              </a:rPr>
              <a:t> Hint</a:t>
            </a:r>
            <a:r>
              <a:rPr lang="en-CA" sz="2400" dirty="0" smtClean="0">
                <a:solidFill>
                  <a:srgbClr val="0070C0"/>
                </a:solidFill>
              </a:rPr>
              <a:t>…find the lowest common multiple!</a:t>
            </a:r>
            <a:endParaRPr lang="en-CA" sz="24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4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54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54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54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54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400" dirty="0" smtClean="0">
              <a:solidFill>
                <a:srgbClr val="FF0000"/>
              </a:solidFill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895600" y="30480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800600" y="29718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3962400"/>
          <a:ext cx="3505200" cy="43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1752600"/>
              </a:tblGrid>
              <a:tr h="431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267200" y="3962400"/>
          <a:ext cx="35052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8400"/>
                <a:gridCol w="1168400"/>
                <a:gridCol w="1168400"/>
              </a:tblGrid>
              <a:tr h="457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57200" y="4572000"/>
          <a:ext cx="3505200" cy="43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200"/>
                <a:gridCol w="584200"/>
                <a:gridCol w="584200"/>
                <a:gridCol w="584200"/>
                <a:gridCol w="584200"/>
                <a:gridCol w="584200"/>
              </a:tblGrid>
              <a:tr h="431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267200" y="4572000"/>
          <a:ext cx="35052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200"/>
                <a:gridCol w="584200"/>
                <a:gridCol w="584200"/>
                <a:gridCol w="584200"/>
                <a:gridCol w="584200"/>
                <a:gridCol w="584200"/>
              </a:tblGrid>
              <a:tr h="457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5638800" y="1828800"/>
            <a:ext cx="3352800" cy="1905000"/>
          </a:xfrm>
          <a:prstGeom prst="roundRect">
            <a:avLst/>
          </a:prstGeom>
          <a:solidFill>
            <a:srgbClr val="FFFF00">
              <a:alpha val="1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New Addition Fraction Statement</a:t>
            </a:r>
          </a:p>
          <a:p>
            <a:pPr marL="457200" indent="-457200" algn="ctr"/>
            <a:endParaRPr lang="en-US" sz="800" dirty="0" smtClean="0">
              <a:solidFill>
                <a:schemeClr val="tx1"/>
              </a:solidFill>
            </a:endParaRPr>
          </a:p>
          <a:p>
            <a:pPr marL="457200" indent="-457200" algn="ctr">
              <a:buAutoNum type="arabicPlain" startAt="3"/>
            </a:pPr>
            <a:r>
              <a:rPr lang="en-US" sz="3200" dirty="0" smtClean="0">
                <a:solidFill>
                  <a:schemeClr val="tx1"/>
                </a:solidFill>
              </a:rPr>
              <a:t>+   2</a:t>
            </a:r>
          </a:p>
          <a:p>
            <a:pPr marL="457200" indent="-457200"/>
            <a:r>
              <a:rPr lang="en-US" sz="3200" dirty="0" smtClean="0">
                <a:solidFill>
                  <a:schemeClr val="tx1"/>
                </a:solidFill>
              </a:rPr>
              <a:t>          6        6  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457200" indent="-457200" algn="ctr"/>
            <a:endParaRPr lang="en-US" sz="2000" dirty="0" smtClean="0">
              <a:solidFill>
                <a:schemeClr val="tx1"/>
              </a:solidFill>
            </a:endParaRPr>
          </a:p>
          <a:p>
            <a:pPr marL="457200" indent="-457200" algn="ctr"/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1410494" y="4456906"/>
            <a:ext cx="1600200" cy="1588"/>
          </a:xfrm>
          <a:prstGeom prst="line">
            <a:avLst/>
          </a:prstGeom>
          <a:ln w="25400">
            <a:solidFill>
              <a:srgbClr val="66F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4610894" y="4456906"/>
            <a:ext cx="1600200" cy="1588"/>
          </a:xfrm>
          <a:prstGeom prst="line">
            <a:avLst/>
          </a:prstGeom>
          <a:ln w="25400">
            <a:solidFill>
              <a:srgbClr val="66F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3467894" y="4456906"/>
            <a:ext cx="1600200" cy="1588"/>
          </a:xfrm>
          <a:prstGeom prst="line">
            <a:avLst/>
          </a:prstGeom>
          <a:ln w="25400">
            <a:solidFill>
              <a:srgbClr val="66F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-342106" y="4456906"/>
            <a:ext cx="1600200" cy="1588"/>
          </a:xfrm>
          <a:prstGeom prst="line">
            <a:avLst/>
          </a:prstGeom>
          <a:ln w="25400">
            <a:solidFill>
              <a:srgbClr val="66F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543800" y="32766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629400" y="32766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20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12954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Mixed</a:t>
            </a:r>
            <a:r>
              <a:rPr lang="en-CA" sz="4800" dirty="0" smtClean="0">
                <a:latin typeface="Aharoni" pitchFamily="2" charset="-79"/>
                <a:cs typeface="Aharoni" pitchFamily="2" charset="-79"/>
              </a:rPr>
              <a:t> Numbers</a:t>
            </a:r>
          </a:p>
          <a:p>
            <a:pPr algn="ctr">
              <a:defRPr/>
            </a:pPr>
            <a:r>
              <a:rPr lang="en-CA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Student Outcome: I will learn the relationship between mixed numbers and improper fractions.</a:t>
            </a:r>
            <a:endParaRPr lang="en-US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219200"/>
            <a:ext cx="8763000" cy="563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54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54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54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54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54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400" dirty="0" smtClean="0">
              <a:solidFill>
                <a:srgbClr val="FF0000"/>
              </a:solidFill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1524000"/>
            <a:ext cx="8077200" cy="1752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3600" dirty="0" smtClean="0">
                <a:solidFill>
                  <a:srgbClr val="008000"/>
                </a:solidFill>
              </a:rPr>
              <a:t>What is a mixed number?</a:t>
            </a:r>
          </a:p>
          <a:p>
            <a:r>
              <a:rPr lang="en-CA" sz="3600" dirty="0" smtClean="0">
                <a:solidFill>
                  <a:srgbClr val="FF0000"/>
                </a:solidFill>
              </a:rPr>
              <a:t>: contains a whole number with a fraction.</a:t>
            </a:r>
          </a:p>
          <a:p>
            <a:r>
              <a:rPr lang="en-CA" sz="3600" dirty="0" smtClean="0">
                <a:solidFill>
                  <a:srgbClr val="FF0000"/>
                </a:solidFill>
              </a:rPr>
              <a:t>: is the cousin of the improper fraction.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38102" y="4027714"/>
            <a:ext cx="44465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4000" u="sng" dirty="0" smtClean="0"/>
              <a:t>3</a:t>
            </a:r>
          </a:p>
          <a:p>
            <a:pPr algn="ctr"/>
            <a:r>
              <a:rPr lang="en-CA" sz="4000" dirty="0" smtClean="0"/>
              <a:t>6</a:t>
            </a:r>
          </a:p>
          <a:p>
            <a:endParaRPr lang="en-US" sz="4000" dirty="0"/>
          </a:p>
        </p:txBody>
      </p:sp>
      <p:sp>
        <p:nvSpPr>
          <p:cNvPr id="15" name="TextBox 14"/>
          <p:cNvSpPr txBox="1"/>
          <p:nvPr/>
        </p:nvSpPr>
        <p:spPr>
          <a:xfrm>
            <a:off x="2819400" y="4038600"/>
            <a:ext cx="5278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1</a:t>
            </a:r>
            <a:endParaRPr lang="en-US" sz="7200" dirty="0"/>
          </a:p>
        </p:txBody>
      </p:sp>
      <p:sp>
        <p:nvSpPr>
          <p:cNvPr id="16" name="TextBox 15"/>
          <p:cNvSpPr txBox="1"/>
          <p:nvPr/>
        </p:nvSpPr>
        <p:spPr>
          <a:xfrm>
            <a:off x="4114800" y="4191000"/>
            <a:ext cx="4401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=</a:t>
            </a:r>
            <a:endParaRPr lang="en-US" sz="4000" dirty="0"/>
          </a:p>
        </p:txBody>
      </p:sp>
      <p:sp>
        <p:nvSpPr>
          <p:cNvPr id="17" name="TextBox 16"/>
          <p:cNvSpPr txBox="1"/>
          <p:nvPr/>
        </p:nvSpPr>
        <p:spPr>
          <a:xfrm>
            <a:off x="5029200" y="4038600"/>
            <a:ext cx="4446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4000" u="sng" dirty="0" smtClean="0"/>
              <a:t>9</a:t>
            </a:r>
          </a:p>
          <a:p>
            <a:pPr algn="ctr"/>
            <a:r>
              <a:rPr lang="en-CA" sz="4000" dirty="0" smtClean="0"/>
              <a:t>6</a:t>
            </a:r>
            <a:endParaRPr lang="en-US" sz="4000" dirty="0"/>
          </a:p>
        </p:txBody>
      </p:sp>
      <p:sp>
        <p:nvSpPr>
          <p:cNvPr id="18" name="TextBox 17"/>
          <p:cNvSpPr txBox="1"/>
          <p:nvPr/>
        </p:nvSpPr>
        <p:spPr>
          <a:xfrm>
            <a:off x="762000" y="5867400"/>
            <a:ext cx="8053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Use pattern blocks to try and prove!!!   How did you show this?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0" y="42672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How?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9743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12954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4800" dirty="0" smtClean="0">
                <a:latin typeface="Aharoni" pitchFamily="2" charset="-79"/>
                <a:cs typeface="Aharoni" pitchFamily="2" charset="-79"/>
              </a:rPr>
              <a:t>Add </a:t>
            </a:r>
            <a:r>
              <a:rPr lang="en-CA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Mixed</a:t>
            </a:r>
            <a:r>
              <a:rPr lang="en-CA" sz="4800" dirty="0" smtClean="0">
                <a:latin typeface="Aharoni" pitchFamily="2" charset="-79"/>
                <a:cs typeface="Aharoni" pitchFamily="2" charset="-79"/>
              </a:rPr>
              <a:t> Numbers</a:t>
            </a:r>
          </a:p>
          <a:p>
            <a:pPr algn="ctr">
              <a:defRPr/>
            </a:pPr>
            <a:r>
              <a:rPr lang="en-CA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Student Outcome: I will be able to add mixed numbers.</a:t>
            </a:r>
            <a:endParaRPr lang="en-US" sz="16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  <a:p>
            <a:pPr algn="ctr">
              <a:defRPr/>
            </a:pPr>
            <a:endParaRPr lang="en-US" sz="16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219200"/>
            <a:ext cx="8763000" cy="5334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6600" dirty="0" smtClean="0"/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6600" dirty="0" smtClean="0"/>
              <a:t>1   </a:t>
            </a:r>
            <a:r>
              <a:rPr lang="en-CA" sz="3200" dirty="0" smtClean="0"/>
              <a:t>      </a:t>
            </a:r>
            <a:r>
              <a:rPr lang="en-CA" sz="4800" dirty="0" smtClean="0"/>
              <a:t>+</a:t>
            </a:r>
            <a:r>
              <a:rPr lang="en-CA" sz="6600" dirty="0" smtClean="0"/>
              <a:t>  1</a:t>
            </a:r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900" dirty="0" smtClean="0"/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900" dirty="0" smtClean="0"/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900" dirty="0" smtClean="0"/>
          </a:p>
          <a:p>
            <a:pPr marL="609600" lvl="0" indent="-609600">
              <a:spcBef>
                <a:spcPct val="20000"/>
              </a:spcBef>
              <a:defRPr/>
            </a:pPr>
            <a:endParaRPr lang="en-CA" sz="3200" b="1" dirty="0" smtClean="0">
              <a:solidFill>
                <a:srgbClr val="0070C0"/>
              </a:solidFill>
            </a:endParaRPr>
          </a:p>
          <a:p>
            <a:pPr marL="609600" lvl="0" indent="-609600">
              <a:spcBef>
                <a:spcPct val="20000"/>
              </a:spcBef>
              <a:defRPr/>
            </a:pPr>
            <a:endParaRPr lang="en-CA" sz="3200" b="1" dirty="0" smtClean="0">
              <a:solidFill>
                <a:srgbClr val="0070C0"/>
              </a:solidFill>
            </a:endParaRPr>
          </a:p>
          <a:p>
            <a:pPr marL="609600" lvl="0" indent="-609600">
              <a:spcBef>
                <a:spcPct val="20000"/>
              </a:spcBef>
              <a:defRPr/>
            </a:pPr>
            <a:endParaRPr lang="en-CA" sz="3200" b="1" dirty="0" smtClean="0">
              <a:solidFill>
                <a:srgbClr val="0070C0"/>
              </a:solidFill>
            </a:endParaRPr>
          </a:p>
          <a:p>
            <a:pPr marL="609600" lvl="0" indent="-609600">
              <a:spcBef>
                <a:spcPct val="20000"/>
              </a:spcBef>
              <a:defRPr/>
            </a:pPr>
            <a:endParaRPr lang="en-CA" sz="3200" b="1" dirty="0" smtClean="0">
              <a:solidFill>
                <a:srgbClr val="0070C0"/>
              </a:solidFill>
            </a:endParaRPr>
          </a:p>
          <a:p>
            <a:pPr marL="609600" lvl="0" indent="-609600">
              <a:spcBef>
                <a:spcPct val="20000"/>
              </a:spcBef>
              <a:defRPr/>
            </a:pPr>
            <a:r>
              <a:rPr lang="en-CA" sz="3200" b="1" dirty="0" smtClean="0"/>
              <a:t>Steps:</a:t>
            </a:r>
          </a:p>
          <a:p>
            <a:pPr marL="609600" lvl="0" indent="-60960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CA" sz="3200" b="1" dirty="0" smtClean="0">
                <a:solidFill>
                  <a:srgbClr val="0070C0"/>
                </a:solidFill>
              </a:rPr>
              <a:t>Add the whole #’s </a:t>
            </a:r>
          </a:p>
          <a:p>
            <a:pPr marL="609600" lvl="0" indent="-60960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CA" sz="3200" b="1" dirty="0" smtClean="0">
                <a:solidFill>
                  <a:srgbClr val="0070C0"/>
                </a:solidFill>
              </a:rPr>
              <a:t>Find Lowest Common Denominators</a:t>
            </a:r>
          </a:p>
          <a:p>
            <a:pPr marL="609600" lvl="0" indent="-60960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CA" sz="3200" b="1" dirty="0" smtClean="0">
                <a:solidFill>
                  <a:srgbClr val="0070C0"/>
                </a:solidFill>
              </a:rPr>
              <a:t>Add the numerators</a:t>
            </a:r>
          </a:p>
          <a:p>
            <a:pPr marL="609600" lvl="0" indent="-60960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CA" sz="3200" b="1" dirty="0" smtClean="0">
                <a:solidFill>
                  <a:srgbClr val="0070C0"/>
                </a:solidFill>
              </a:rPr>
              <a:t>Place the fraction into lowest terms</a:t>
            </a:r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54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54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54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5400" dirty="0" smtClean="0"/>
          </a:p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54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4400" dirty="0" smtClean="0">
              <a:solidFill>
                <a:srgbClr val="FF0000"/>
              </a:solidFill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0" y="1524000"/>
            <a:ext cx="838200" cy="1905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400" u="sng" dirty="0" smtClean="0">
                <a:solidFill>
                  <a:schemeClr val="tx1"/>
                </a:solidFill>
              </a:rPr>
              <a:t>3</a:t>
            </a:r>
          </a:p>
          <a:p>
            <a:pPr algn="ctr"/>
            <a:r>
              <a:rPr lang="en-CA" sz="4400" dirty="0" smtClean="0">
                <a:solidFill>
                  <a:schemeClr val="tx1"/>
                </a:solidFill>
              </a:rPr>
              <a:t>8</a:t>
            </a:r>
            <a:endParaRPr lang="en-CA" sz="4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62600" y="1524000"/>
            <a:ext cx="838200" cy="1905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400" u="sng" dirty="0" smtClean="0">
                <a:solidFill>
                  <a:schemeClr val="tx1"/>
                </a:solidFill>
              </a:rPr>
              <a:t>4</a:t>
            </a:r>
          </a:p>
          <a:p>
            <a:pPr algn="ctr"/>
            <a:r>
              <a:rPr lang="en-CA" sz="4400" dirty="0" smtClean="0">
                <a:solidFill>
                  <a:schemeClr val="tx1"/>
                </a:solidFill>
              </a:rPr>
              <a:t>8</a:t>
            </a:r>
            <a:endParaRPr lang="en-CA" sz="4400" dirty="0">
              <a:solidFill>
                <a:schemeClr val="tx1"/>
              </a:solidFill>
            </a:endParaRPr>
          </a:p>
        </p:txBody>
      </p:sp>
      <p:pic>
        <p:nvPicPr>
          <p:cNvPr id="20484" name="Picture 4" descr="http://static.abcteach.com/content_preview/f/fractions_3eighths_gs_p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200400"/>
            <a:ext cx="914400" cy="914400"/>
          </a:xfrm>
          <a:prstGeom prst="rect">
            <a:avLst/>
          </a:prstGeom>
          <a:noFill/>
        </p:spPr>
      </p:pic>
      <p:pic>
        <p:nvPicPr>
          <p:cNvPr id="20486" name="Picture 6" descr="http://static.abcteach.com/content_preview/f/fractions_4eighths_gs_p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3276600"/>
            <a:ext cx="914400" cy="914400"/>
          </a:xfrm>
          <a:prstGeom prst="rect">
            <a:avLst/>
          </a:prstGeom>
          <a:noFill/>
        </p:spPr>
      </p:pic>
      <p:pic>
        <p:nvPicPr>
          <p:cNvPr id="20488" name="Picture 8" descr="http://static.abcteach.com/free_preview/f/fractions_1_gs_p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2971800"/>
            <a:ext cx="1295400" cy="1295400"/>
          </a:xfrm>
          <a:prstGeom prst="rect">
            <a:avLst/>
          </a:prstGeom>
          <a:noFill/>
        </p:spPr>
      </p:pic>
      <p:pic>
        <p:nvPicPr>
          <p:cNvPr id="12" name="Picture 8" descr="http://static.abcteach.com/free_preview/f/fractions_1_gs_p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3124200"/>
            <a:ext cx="1295400" cy="1295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184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Circles</a:t>
            </a:r>
            <a:r>
              <a:rPr lang="en-CA" sz="5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CA" sz="5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(Unit 8)</a:t>
            </a:r>
            <a:endParaRPr lang="en-US" sz="5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1219200"/>
            <a:ext cx="8763000" cy="396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09600" lvl="0" indent="-609600" algn="ctr">
              <a:spcBef>
                <a:spcPct val="20000"/>
              </a:spcBef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9600" y="2590800"/>
            <a:ext cx="83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1" y="1600200"/>
            <a:ext cx="4191000" cy="35671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2175688" y="484788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1" y="1752600"/>
            <a:ext cx="4572000" cy="329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79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Construct Circles</a:t>
            </a:r>
            <a:r>
              <a:rPr lang="en-CA" sz="5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CA" sz="5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(Unit 8)</a:t>
            </a:r>
          </a:p>
          <a:p>
            <a:pPr algn="ctr">
              <a:defRPr/>
            </a:pPr>
            <a:r>
              <a:rPr lang="en-CA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Student outcome: I will be able to describe the relationship of radius, diameter and circumference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219200"/>
            <a:ext cx="87630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300" dirty="0" smtClean="0"/>
              <a:t>Use your compass to draw a circle…Use a ruler to find your radius first!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2057400" y="1752600"/>
            <a:ext cx="5029200" cy="48006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http://pro.corbis.com/images/42-17659913.jpg?size=572&amp;uid=%7B9AAFFC16-2F25-4816-98CE-18686D0468CD%7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752600"/>
            <a:ext cx="1447800" cy="1678608"/>
          </a:xfrm>
          <a:prstGeom prst="rect">
            <a:avLst/>
          </a:prstGeom>
          <a:noFill/>
        </p:spPr>
      </p:pic>
      <p:cxnSp>
        <p:nvCxnSpPr>
          <p:cNvPr id="7" name="Straight Arrow Connector 6"/>
          <p:cNvCxnSpPr/>
          <p:nvPr/>
        </p:nvCxnSpPr>
        <p:spPr>
          <a:xfrm rot="10800000" flipV="1">
            <a:off x="1066800" y="1676400"/>
            <a:ext cx="1066800" cy="5334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5" idx="6"/>
          </p:cNvCxnSpPr>
          <p:nvPr/>
        </p:nvCxnSpPr>
        <p:spPr>
          <a:xfrm flipH="1" flipV="1">
            <a:off x="4572000" y="4114800"/>
            <a:ext cx="2514600" cy="3810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6324600" y="3200400"/>
            <a:ext cx="1066800" cy="7620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7239000" y="2667000"/>
            <a:ext cx="1752600" cy="1524000"/>
          </a:xfrm>
          <a:prstGeom prst="roundRect">
            <a:avLst/>
          </a:prstGeom>
          <a:solidFill>
            <a:schemeClr val="accent6">
              <a:lumMod val="20000"/>
              <a:lumOff val="80000"/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chemeClr val="accent6">
                    <a:lumMod val="75000"/>
                  </a:schemeClr>
                </a:solidFill>
              </a:rPr>
              <a:t>Radius</a:t>
            </a:r>
          </a:p>
          <a:p>
            <a:r>
              <a:rPr lang="en-CA" sz="1400" dirty="0" smtClean="0">
                <a:solidFill>
                  <a:schemeClr val="tx1"/>
                </a:solidFill>
              </a:rPr>
              <a:t>Distance from the centre of the circle to the outside edge…represented by “</a:t>
            </a:r>
            <a:r>
              <a:rPr lang="en-CA" sz="1400" b="1" dirty="0" smtClean="0">
                <a:solidFill>
                  <a:schemeClr val="tx1"/>
                </a:solidFill>
              </a:rPr>
              <a:t>r</a:t>
            </a:r>
            <a:r>
              <a:rPr lang="en-CA" sz="1400" dirty="0" smtClean="0">
                <a:solidFill>
                  <a:schemeClr val="tx1"/>
                </a:solidFill>
              </a:rPr>
              <a:t>”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572000" y="4038600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rot="5400000" flipH="1" flipV="1">
            <a:off x="2781300" y="2476500"/>
            <a:ext cx="3581400" cy="33528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2057400" y="4648200"/>
            <a:ext cx="2057400" cy="2286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228600" y="4800600"/>
            <a:ext cx="1905000" cy="1905000"/>
          </a:xfrm>
          <a:prstGeom prst="roundRect">
            <a:avLst/>
          </a:prstGeom>
          <a:solidFill>
            <a:schemeClr val="accent6">
              <a:lumMod val="20000"/>
              <a:lumOff val="80000"/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B050"/>
                </a:solidFill>
              </a:rPr>
              <a:t>Diameter</a:t>
            </a:r>
          </a:p>
          <a:p>
            <a:r>
              <a:rPr lang="en-CA" sz="1400" dirty="0" smtClean="0">
                <a:solidFill>
                  <a:schemeClr val="tx1"/>
                </a:solidFill>
              </a:rPr>
              <a:t>Distance  across a circle through its centre…represented by “</a:t>
            </a:r>
            <a:r>
              <a:rPr lang="en-CA" sz="1400" b="1" dirty="0" smtClean="0">
                <a:solidFill>
                  <a:schemeClr val="tx1"/>
                </a:solidFill>
              </a:rPr>
              <a:t>d</a:t>
            </a:r>
            <a:r>
              <a:rPr lang="en-CA" sz="1400" dirty="0" smtClean="0">
                <a:solidFill>
                  <a:schemeClr val="tx1"/>
                </a:solidFill>
              </a:rPr>
              <a:t>”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95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0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5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Circumference </a:t>
            </a:r>
            <a:r>
              <a:rPr lang="en-CA" sz="5400" b="1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of a Circle</a:t>
            </a:r>
          </a:p>
          <a:p>
            <a:pPr algn="ctr">
              <a:defRPr/>
            </a:pPr>
            <a:r>
              <a:rPr lang="en-CA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Student outcome: I will understand radius, diameter, circumference relationships.</a:t>
            </a:r>
          </a:p>
          <a:p>
            <a:pPr algn="ctr">
              <a:defRPr/>
            </a:pP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219200"/>
            <a:ext cx="87630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b="1" dirty="0" smtClean="0">
                <a:solidFill>
                  <a:schemeClr val="tx2"/>
                </a:solidFill>
              </a:rPr>
              <a:t>Circumference:  </a:t>
            </a:r>
            <a:r>
              <a:rPr lang="en-CA" sz="2600" dirty="0" smtClean="0"/>
              <a:t>is the distance (perimeter) around a circle.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219200" y="2743200"/>
            <a:ext cx="6172200" cy="2514600"/>
          </a:xfrm>
          <a:prstGeom prst="roundRect">
            <a:avLst/>
          </a:prstGeom>
          <a:solidFill>
            <a:srgbClr val="FF000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8800" b="1" dirty="0" smtClean="0">
                <a:solidFill>
                  <a:schemeClr val="tx1"/>
                </a:solidFill>
              </a:rPr>
              <a:t>C = 3 x d</a:t>
            </a:r>
            <a:r>
              <a:rPr lang="en-CA" sz="2400" b="1" dirty="0" smtClean="0">
                <a:solidFill>
                  <a:schemeClr val="tx1"/>
                </a:solidFill>
              </a:rPr>
              <a:t> (estimated)</a:t>
            </a:r>
            <a:endParaRPr lang="en-CA" sz="8800" b="1" dirty="0" smtClean="0">
              <a:solidFill>
                <a:schemeClr val="tx1"/>
              </a:solidFill>
            </a:endParaRPr>
          </a:p>
          <a:p>
            <a:pPr algn="ctr"/>
            <a:r>
              <a:rPr lang="en-CA" sz="8800" b="1" dirty="0" smtClean="0">
                <a:solidFill>
                  <a:schemeClr val="tx1"/>
                </a:solidFill>
              </a:rPr>
              <a:t>C = ∏ x d</a:t>
            </a:r>
            <a:r>
              <a:rPr lang="en-CA" sz="2400" b="1" dirty="0" smtClean="0">
                <a:solidFill>
                  <a:schemeClr val="tx1"/>
                </a:solidFill>
              </a:rPr>
              <a:t>   (actual)</a:t>
            </a:r>
            <a:r>
              <a:rPr lang="en-CA" sz="8800" b="1" dirty="0" smtClean="0">
                <a:solidFill>
                  <a:schemeClr val="tx1"/>
                </a:solidFill>
              </a:rPr>
              <a:t> </a:t>
            </a:r>
            <a:endParaRPr lang="en-CA" sz="8800" b="1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1752600"/>
            <a:ext cx="744235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CA" dirty="0" smtClean="0"/>
              <a:t>What is the relationship between the diameter and circumference of a circle?</a:t>
            </a:r>
          </a:p>
          <a:p>
            <a:endParaRPr lang="en-CA" dirty="0" smtClean="0"/>
          </a:p>
          <a:p>
            <a:pPr algn="ctr"/>
            <a:r>
              <a:rPr lang="en-CA" b="1" dirty="0" smtClean="0"/>
              <a:t>∏ is very close to 3 (friendly number)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14400" y="6019800"/>
            <a:ext cx="7456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hlinkClick r:id="rId2"/>
              </a:rPr>
              <a:t>http://www.learnalberta.ca/content/memg/index.html?term=Division03/Circumference/index.html</a:t>
            </a:r>
            <a:endParaRPr lang="en-US" sz="1400" dirty="0" smtClean="0"/>
          </a:p>
          <a:p>
            <a:endParaRPr lang="en-US" sz="1400" dirty="0"/>
          </a:p>
        </p:txBody>
      </p:sp>
      <p:sp>
        <p:nvSpPr>
          <p:cNvPr id="10" name="Rectangle 9"/>
          <p:cNvSpPr/>
          <p:nvPr/>
        </p:nvSpPr>
        <p:spPr>
          <a:xfrm>
            <a:off x="2362200" y="5562600"/>
            <a:ext cx="43811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09600" lvl="0" indent="-609600" algn="ctr">
              <a:spcBef>
                <a:spcPct val="20000"/>
              </a:spcBef>
              <a:defRPr/>
            </a:pPr>
            <a:r>
              <a:rPr lang="en-CA" dirty="0" smtClean="0"/>
              <a:t>The “</a:t>
            </a:r>
            <a:r>
              <a:rPr lang="en-CA" b="1" i="1" dirty="0" smtClean="0"/>
              <a:t>∏</a:t>
            </a:r>
            <a:r>
              <a:rPr lang="en-CA" dirty="0" smtClean="0"/>
              <a:t>” is known as </a:t>
            </a:r>
            <a:r>
              <a:rPr lang="en-CA" b="1" i="1" dirty="0" smtClean="0"/>
              <a:t>pi </a:t>
            </a:r>
            <a:r>
              <a:rPr lang="en-CA" dirty="0" smtClean="0"/>
              <a:t>and is known as </a:t>
            </a:r>
            <a:r>
              <a:rPr lang="en-CA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3.14</a:t>
            </a:r>
          </a:p>
        </p:txBody>
      </p:sp>
    </p:spTree>
    <p:extLst>
      <p:ext uri="{BB962C8B-B14F-4D97-AF65-F5344CB8AC3E}">
        <p14:creationId xmlns:p14="http://schemas.microsoft.com/office/powerpoint/2010/main" val="421144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10668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Circumference </a:t>
            </a:r>
            <a:r>
              <a:rPr lang="en-CA" sz="6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of a Circle</a:t>
            </a:r>
          </a:p>
          <a:p>
            <a:pPr algn="ctr">
              <a:defRPr/>
            </a:pPr>
            <a:r>
              <a:rPr lang="en-CA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Student outcome: I will understand radius, diameter, circumference relationships</a:t>
            </a: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219200"/>
            <a:ext cx="87630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b="1" dirty="0" smtClean="0">
                <a:solidFill>
                  <a:schemeClr val="tx2"/>
                </a:solidFill>
              </a:rPr>
              <a:t>Circumference:  </a:t>
            </a:r>
            <a:r>
              <a:rPr lang="en-CA" sz="2600" dirty="0" smtClean="0"/>
              <a:t>is the distance (perimeter) around a circle.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600" dirty="0" smtClean="0"/>
              <a:t>The “</a:t>
            </a:r>
            <a:r>
              <a:rPr lang="en-CA" sz="2600" b="1" i="1" dirty="0" smtClean="0"/>
              <a:t>∏</a:t>
            </a:r>
            <a:r>
              <a:rPr lang="en-CA" sz="2600" dirty="0" smtClean="0"/>
              <a:t>” is known as </a:t>
            </a:r>
            <a:r>
              <a:rPr lang="en-CA" sz="2600" b="1" i="1" dirty="0" smtClean="0"/>
              <a:t>pi </a:t>
            </a:r>
            <a:r>
              <a:rPr lang="en-CA" sz="2600" dirty="0" smtClean="0"/>
              <a:t>and is known as </a:t>
            </a:r>
            <a:r>
              <a:rPr lang="en-C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3.14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30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0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04800" y="2286000"/>
          <a:ext cx="8305800" cy="308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8600"/>
                <a:gridCol w="2768600"/>
                <a:gridCol w="2768600"/>
              </a:tblGrid>
              <a:tr h="104435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20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000" b="1" dirty="0" smtClean="0">
                          <a:solidFill>
                            <a:schemeClr val="tx1"/>
                          </a:solidFill>
                        </a:rPr>
                        <a:t>Diameter</a:t>
                      </a:r>
                    </a:p>
                    <a:p>
                      <a:pPr algn="ctr"/>
                      <a:endParaRPr lang="en-CA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 smtClean="0">
                          <a:solidFill>
                            <a:schemeClr val="tx1"/>
                          </a:solidFill>
                        </a:rPr>
                        <a:t>Estimated </a:t>
                      </a:r>
                    </a:p>
                    <a:p>
                      <a:pPr algn="ctr"/>
                      <a:r>
                        <a:rPr lang="en-CA" sz="2000" b="1" dirty="0" smtClean="0">
                          <a:solidFill>
                            <a:schemeClr val="tx1"/>
                          </a:solidFill>
                        </a:rPr>
                        <a:t>Circumference</a:t>
                      </a:r>
                    </a:p>
                    <a:p>
                      <a:pPr algn="ctr"/>
                      <a:r>
                        <a:rPr lang="en-CA" sz="2000" b="1" dirty="0" smtClean="0">
                          <a:solidFill>
                            <a:schemeClr val="tx1"/>
                          </a:solidFill>
                        </a:rPr>
                        <a:t>C= 3 x d</a:t>
                      </a:r>
                    </a:p>
                    <a:p>
                      <a:pPr algn="ctr"/>
                      <a:endParaRPr lang="en-CA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 smtClean="0">
                          <a:solidFill>
                            <a:schemeClr val="tx1"/>
                          </a:solidFill>
                        </a:rPr>
                        <a:t>Actual </a:t>
                      </a:r>
                    </a:p>
                    <a:p>
                      <a:pPr algn="ctr"/>
                      <a:r>
                        <a:rPr lang="en-CA" sz="2000" b="1" dirty="0" smtClean="0">
                          <a:solidFill>
                            <a:schemeClr val="tx1"/>
                          </a:solidFill>
                        </a:rPr>
                        <a:t>Circumference</a:t>
                      </a:r>
                    </a:p>
                    <a:p>
                      <a:pPr algn="ctr"/>
                      <a:r>
                        <a:rPr lang="en-CA" sz="20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CA" sz="2000" b="1" baseline="0" dirty="0" smtClean="0">
                          <a:solidFill>
                            <a:schemeClr val="tx1"/>
                          </a:solidFill>
                        </a:rPr>
                        <a:t>= ∏ x d</a:t>
                      </a:r>
                      <a:endParaRPr lang="en-CA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>
                        <a:alpha val="52000"/>
                      </a:srgbClr>
                    </a:solidFill>
                  </a:tcPr>
                </a:tc>
              </a:tr>
              <a:tr h="591680"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/>
                        <a:t>5</a:t>
                      </a:r>
                      <a:endParaRPr lang="en-CA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91680"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/>
                        <a:t>12</a:t>
                      </a:r>
                      <a:endParaRPr lang="en-CA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91680"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/>
                        <a:t>7</a:t>
                      </a:r>
                      <a:endParaRPr lang="en-CA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126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715000"/>
          </a:xfrm>
        </p:spPr>
        <p:txBody>
          <a:bodyPr>
            <a:normAutofit/>
          </a:bodyPr>
          <a:lstStyle/>
          <a:p>
            <a:pPr algn="l"/>
            <a:endParaRPr lang="en-CA" sz="2400" b="1" dirty="0" smtClean="0">
              <a:solidFill>
                <a:schemeClr val="accent2"/>
              </a:solidFill>
            </a:endParaRPr>
          </a:p>
          <a:p>
            <a:pPr algn="l"/>
            <a:endParaRPr lang="en-CA" sz="2400" dirty="0" smtClean="0">
              <a:solidFill>
                <a:schemeClr val="tx1"/>
              </a:solidFill>
            </a:endParaRPr>
          </a:p>
          <a:p>
            <a:pPr algn="l"/>
            <a:endParaRPr lang="en-CA" dirty="0" smtClean="0">
              <a:solidFill>
                <a:schemeClr val="tx1"/>
              </a:solidFill>
            </a:endParaRPr>
          </a:p>
          <a:p>
            <a:pPr algn="l"/>
            <a:endParaRPr lang="en-CA" dirty="0" smtClean="0">
              <a:solidFill>
                <a:schemeClr val="tx1"/>
              </a:solidFill>
            </a:endParaRPr>
          </a:p>
          <a:p>
            <a:pPr algn="l"/>
            <a:endParaRPr lang="en-CA" dirty="0" smtClean="0">
              <a:solidFill>
                <a:schemeClr val="tx1"/>
              </a:solidFill>
            </a:endParaRPr>
          </a:p>
          <a:p>
            <a:pPr algn="l"/>
            <a:endParaRPr lang="en-CA" dirty="0" smtClean="0">
              <a:solidFill>
                <a:schemeClr val="tx1"/>
              </a:solidFill>
            </a:endParaRPr>
          </a:p>
          <a:p>
            <a:pPr algn="l"/>
            <a:endParaRPr lang="en-CA" dirty="0" smtClean="0">
              <a:solidFill>
                <a:schemeClr val="tx1"/>
              </a:solidFill>
            </a:endParaRPr>
          </a:p>
          <a:p>
            <a:pPr algn="l"/>
            <a:endParaRPr lang="en-CA" dirty="0" smtClean="0">
              <a:solidFill>
                <a:schemeClr val="tx1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381000" y="1905000"/>
          <a:ext cx="8534400" cy="479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3886200"/>
                <a:gridCol w="3352800"/>
              </a:tblGrid>
              <a:tr h="762000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 smtClean="0">
                          <a:solidFill>
                            <a:schemeClr val="tx1"/>
                          </a:solidFill>
                        </a:rPr>
                        <a:t>Radius</a:t>
                      </a:r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 smtClean="0">
                          <a:solidFill>
                            <a:srgbClr val="FF0000"/>
                          </a:solidFill>
                        </a:rPr>
                        <a:t>Estimate Area </a:t>
                      </a:r>
                    </a:p>
                    <a:p>
                      <a:pPr algn="ctr"/>
                      <a:r>
                        <a:rPr lang="en-CA" sz="2400" dirty="0" smtClean="0">
                          <a:solidFill>
                            <a:schemeClr val="tx1"/>
                          </a:solidFill>
                        </a:rPr>
                        <a:t>A = 3</a:t>
                      </a:r>
                      <a:r>
                        <a:rPr lang="en-CA" sz="2400" baseline="0" dirty="0" smtClean="0">
                          <a:solidFill>
                            <a:schemeClr val="tx1"/>
                          </a:solidFill>
                        </a:rPr>
                        <a:t> x r x r       or         A = 3r²</a:t>
                      </a:r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 smtClean="0">
                          <a:solidFill>
                            <a:srgbClr val="FF0000"/>
                          </a:solidFill>
                        </a:rPr>
                        <a:t>Actual Area</a:t>
                      </a:r>
                    </a:p>
                    <a:p>
                      <a:pPr algn="ctr"/>
                      <a:r>
                        <a:rPr lang="en-CA" sz="240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CA" sz="2400" baseline="0" dirty="0" smtClean="0">
                          <a:solidFill>
                            <a:schemeClr val="tx1"/>
                          </a:solidFill>
                        </a:rPr>
                        <a:t> = </a:t>
                      </a:r>
                      <a:r>
                        <a:rPr lang="en-CA" sz="2400" dirty="0" smtClean="0">
                          <a:solidFill>
                            <a:schemeClr val="tx1"/>
                          </a:solidFill>
                        </a:rPr>
                        <a:t>∏r²   or </a:t>
                      </a:r>
                      <a:r>
                        <a:rPr lang="en-CA" sz="2400" baseline="0" dirty="0" smtClean="0">
                          <a:solidFill>
                            <a:schemeClr val="tx1"/>
                          </a:solidFill>
                        </a:rPr>
                        <a:t>  A = </a:t>
                      </a:r>
                      <a:r>
                        <a:rPr lang="en-CA" sz="2400" dirty="0" smtClean="0">
                          <a:solidFill>
                            <a:schemeClr val="tx1"/>
                          </a:solidFill>
                        </a:rPr>
                        <a:t>∏ x r x r </a:t>
                      </a:r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1231937">
                <a:tc>
                  <a:txBody>
                    <a:bodyPr/>
                    <a:lstStyle/>
                    <a:p>
                      <a:pPr algn="ctr"/>
                      <a:endParaRPr lang="en-CA" sz="2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CA" sz="2800" b="1" dirty="0" smtClean="0">
                          <a:solidFill>
                            <a:schemeClr val="tx1"/>
                          </a:solidFill>
                        </a:rPr>
                        <a:t>6 cm</a:t>
                      </a:r>
                      <a:endParaRPr lang="en-CA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1937">
                <a:tc>
                  <a:txBody>
                    <a:bodyPr/>
                    <a:lstStyle/>
                    <a:p>
                      <a:pPr algn="ctr"/>
                      <a:endParaRPr lang="en-CA" sz="2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b="1" dirty="0" smtClean="0">
                          <a:solidFill>
                            <a:schemeClr val="tx1"/>
                          </a:solidFill>
                        </a:rPr>
                        <a:t>8 cm</a:t>
                      </a:r>
                    </a:p>
                    <a:p>
                      <a:pPr algn="ctr"/>
                      <a:endParaRPr lang="en-CA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1937">
                <a:tc>
                  <a:txBody>
                    <a:bodyPr/>
                    <a:lstStyle/>
                    <a:p>
                      <a:pPr algn="ctr"/>
                      <a:endParaRPr lang="en-CA" sz="2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b="1" dirty="0" smtClean="0">
                          <a:solidFill>
                            <a:schemeClr val="tx1"/>
                          </a:solidFill>
                        </a:rPr>
                        <a:t>14 cm</a:t>
                      </a:r>
                    </a:p>
                    <a:p>
                      <a:pPr algn="ctr"/>
                      <a:endParaRPr lang="en-CA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8" name="Title 10"/>
          <p:cNvSpPr>
            <a:spLocks/>
          </p:cNvSpPr>
          <p:nvPr/>
        </p:nvSpPr>
        <p:spPr bwMode="auto">
          <a:xfrm>
            <a:off x="0" y="152400"/>
            <a:ext cx="9144000" cy="10668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</a:t>
            </a:r>
            <a:r>
              <a:rPr lang="en-CA" sz="6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CA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a Circle</a:t>
            </a:r>
          </a:p>
          <a:p>
            <a:pPr algn="ctr">
              <a:defRPr/>
            </a:pPr>
            <a:r>
              <a:rPr lang="en-CA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Student outcome: I will be able to solve the area of a circle.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8220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6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What is a </a:t>
            </a:r>
            <a:r>
              <a:rPr lang="en-CA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“Circle Graph”</a:t>
            </a:r>
          </a:p>
          <a:p>
            <a:pPr algn="ctr">
              <a:defRPr/>
            </a:pPr>
            <a:r>
              <a:rPr lang="en-CA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Student outcome: I will be able to read a circle graph.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219200"/>
            <a:ext cx="87630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4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30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0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28600" y="3886200"/>
            <a:ext cx="2819400" cy="2667000"/>
          </a:xfrm>
          <a:prstGeom prst="roundRect">
            <a:avLst/>
          </a:prstGeom>
          <a:solidFill>
            <a:srgbClr val="FFFF00">
              <a:alpha val="7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9600" lvl="0" indent="-609600">
              <a:spcBef>
                <a:spcPct val="20000"/>
              </a:spcBef>
              <a:defRPr/>
            </a:pPr>
            <a:r>
              <a:rPr lang="en-CA" sz="2000" b="1" dirty="0" smtClean="0">
                <a:solidFill>
                  <a:schemeClr val="tx1"/>
                </a:solidFill>
              </a:rPr>
              <a:t>Sector</a:t>
            </a:r>
            <a:r>
              <a:rPr lang="en-CA" b="1" dirty="0" smtClean="0">
                <a:solidFill>
                  <a:schemeClr val="tx1"/>
                </a:solidFill>
              </a:rPr>
              <a:t>:  </a:t>
            </a:r>
          </a:p>
          <a:p>
            <a:pPr marL="609600" lvl="0" indent="-609600">
              <a:spcBef>
                <a:spcPct val="20000"/>
              </a:spcBef>
              <a:defRPr/>
            </a:pPr>
            <a:r>
              <a:rPr lang="en-CA" sz="2000" dirty="0" smtClean="0">
                <a:solidFill>
                  <a:schemeClr val="tx1"/>
                </a:solidFill>
              </a:rPr>
              <a:t>a section of a circle</a:t>
            </a:r>
          </a:p>
          <a:p>
            <a:pPr marL="609600" lvl="0" indent="-609600">
              <a:spcBef>
                <a:spcPct val="20000"/>
              </a:spcBef>
              <a:defRPr/>
            </a:pPr>
            <a:r>
              <a:rPr lang="en-CA" sz="2000" dirty="0" smtClean="0">
                <a:solidFill>
                  <a:schemeClr val="tx1"/>
                </a:solidFill>
              </a:rPr>
              <a:t>formed by two radii</a:t>
            </a:r>
          </a:p>
          <a:p>
            <a:pPr marL="609600" lvl="0" indent="-609600">
              <a:spcBef>
                <a:spcPct val="20000"/>
              </a:spcBef>
              <a:defRPr/>
            </a:pPr>
            <a:r>
              <a:rPr lang="en-CA" sz="2000" dirty="0" smtClean="0">
                <a:solidFill>
                  <a:schemeClr val="tx1"/>
                </a:solidFill>
              </a:rPr>
              <a:t>and the arc of the</a:t>
            </a:r>
          </a:p>
          <a:p>
            <a:pPr marL="609600" lvl="0" indent="-609600">
              <a:spcBef>
                <a:spcPct val="20000"/>
              </a:spcBef>
              <a:defRPr/>
            </a:pPr>
            <a:r>
              <a:rPr lang="en-CA" sz="2000" dirty="0" smtClean="0">
                <a:solidFill>
                  <a:schemeClr val="tx1"/>
                </a:solidFill>
              </a:rPr>
              <a:t>edge of a circle, which</a:t>
            </a:r>
          </a:p>
          <a:p>
            <a:pPr marL="609600" lvl="0" indent="-609600">
              <a:spcBef>
                <a:spcPct val="20000"/>
              </a:spcBef>
              <a:defRPr/>
            </a:pPr>
            <a:r>
              <a:rPr lang="en-CA" sz="2000" dirty="0" smtClean="0">
                <a:solidFill>
                  <a:schemeClr val="tx1"/>
                </a:solidFill>
              </a:rPr>
              <a:t>connect the radii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8600" y="1371600"/>
            <a:ext cx="2743200" cy="1981200"/>
          </a:xfrm>
          <a:prstGeom prst="roundRect">
            <a:avLst/>
          </a:prstGeom>
          <a:solidFill>
            <a:srgbClr val="00B05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9600" lvl="0" indent="-609600">
              <a:spcBef>
                <a:spcPct val="20000"/>
              </a:spcBef>
              <a:defRPr/>
            </a:pPr>
            <a:r>
              <a:rPr lang="en-CA" sz="2000" b="1" dirty="0" smtClean="0">
                <a:solidFill>
                  <a:schemeClr val="tx1"/>
                </a:solidFill>
              </a:rPr>
              <a:t>Circle Graph:  </a:t>
            </a:r>
          </a:p>
          <a:p>
            <a:pPr marL="609600" lvl="0" indent="-609600">
              <a:spcBef>
                <a:spcPct val="20000"/>
              </a:spcBef>
              <a:defRPr/>
            </a:pPr>
            <a:r>
              <a:rPr lang="en-CA" sz="2000" dirty="0" smtClean="0">
                <a:solidFill>
                  <a:schemeClr val="tx1"/>
                </a:solidFill>
              </a:rPr>
              <a:t>a graph that</a:t>
            </a:r>
          </a:p>
          <a:p>
            <a:pPr marL="609600" lvl="0" indent="-609600">
              <a:spcBef>
                <a:spcPct val="20000"/>
              </a:spcBef>
              <a:defRPr/>
            </a:pPr>
            <a:r>
              <a:rPr lang="en-CA" sz="2000" dirty="0" smtClean="0">
                <a:solidFill>
                  <a:schemeClr val="tx1"/>
                </a:solidFill>
              </a:rPr>
              <a:t>represents data using </a:t>
            </a:r>
          </a:p>
          <a:p>
            <a:pPr marL="609600" lvl="0" indent="-609600">
              <a:spcBef>
                <a:spcPct val="20000"/>
              </a:spcBef>
              <a:defRPr/>
            </a:pPr>
            <a:r>
              <a:rPr lang="en-CA" sz="2000" dirty="0" smtClean="0">
                <a:solidFill>
                  <a:schemeClr val="tx1"/>
                </a:solidFill>
              </a:rPr>
              <a:t>sections of a circle</a:t>
            </a:r>
          </a:p>
        </p:txBody>
      </p:sp>
      <p:graphicFrame>
        <p:nvGraphicFramePr>
          <p:cNvPr id="8" name="Chart 7"/>
          <p:cNvGraphicFramePr/>
          <p:nvPr/>
        </p:nvGraphicFramePr>
        <p:xfrm>
          <a:off x="3581400" y="1524000"/>
          <a:ext cx="5334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0" name="Straight Arrow Connector 9"/>
          <p:cNvCxnSpPr/>
          <p:nvPr/>
        </p:nvCxnSpPr>
        <p:spPr>
          <a:xfrm>
            <a:off x="2971800" y="2514600"/>
            <a:ext cx="990600" cy="152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048000" y="4114800"/>
            <a:ext cx="1752600" cy="838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2895600" y="2895600"/>
            <a:ext cx="2209800" cy="1905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3048000" y="4419600"/>
            <a:ext cx="3505200" cy="533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581400" y="5791200"/>
            <a:ext cx="533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hlinkClick r:id="rId3"/>
              </a:rPr>
              <a:t>http://www.learnalberta.ca/content/memg/index.html?term=Division03/Circle_Graph/index.html</a:t>
            </a:r>
            <a:endParaRPr lang="en-US" sz="1400" dirty="0" smtClean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4075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Create </a:t>
            </a:r>
            <a:r>
              <a:rPr lang="en-CA" sz="6000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Circle Graphs</a:t>
            </a:r>
          </a:p>
          <a:p>
            <a:pPr algn="ctr">
              <a:defRPr/>
            </a:pPr>
            <a:r>
              <a:rPr lang="en-CA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Student outcome: I will be able to build a circle graph.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219200"/>
            <a:ext cx="87630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4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30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0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152400" y="1219200"/>
            <a:ext cx="8839200" cy="5638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3200" b="1" dirty="0" smtClean="0"/>
              <a:t>You will need…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dirty="0" smtClean="0"/>
              <a:t>Ruler		Protractor	      Compass	             Pencil Crayons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4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dirty="0" smtClean="0"/>
              <a:t>Construct a circle graph with a radius of 8 cm.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en-CA" sz="2400" dirty="0" smtClean="0"/>
              <a:t>Create the circle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4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400" b="1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400" b="1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400" b="1" dirty="0" smtClean="0"/>
              <a:t>Questions</a:t>
            </a:r>
            <a:r>
              <a:rPr lang="en-CA" sz="2400" dirty="0" smtClean="0"/>
              <a:t>: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400" dirty="0" smtClean="0"/>
              <a:t>a) 	What is the diameter?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400" dirty="0" smtClean="0"/>
              <a:t>b)	How many degrees are in the top ½ of the circle?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400" dirty="0" smtClean="0"/>
              <a:t>c)	How many degrees are in the bottom ½ of the circle?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400" dirty="0" smtClean="0"/>
              <a:t>d) 	What is the sum of the central angles of a circle?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3429000" y="3276600"/>
            <a:ext cx="1828800" cy="1676400"/>
          </a:xfrm>
          <a:prstGeom prst="ellipse">
            <a:avLst/>
          </a:prstGeom>
          <a:solidFill>
            <a:srgbClr val="FFFF00">
              <a:alpha val="6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Arrow Connector 6"/>
          <p:cNvCxnSpPr>
            <a:endCxn id="5" idx="6"/>
          </p:cNvCxnSpPr>
          <p:nvPr/>
        </p:nvCxnSpPr>
        <p:spPr>
          <a:xfrm>
            <a:off x="4419600" y="4114800"/>
            <a:ext cx="838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4419600" y="4114800"/>
            <a:ext cx="685800" cy="381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chemeClr val="tx1"/>
                </a:solidFill>
              </a:rPr>
              <a:t>8 cm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2514600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 bwMode="auto">
          <a:xfrm>
            <a:off x="6934200" y="3352800"/>
            <a:ext cx="1447800" cy="16026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Freeform 1"/>
          <p:cNvSpPr/>
          <p:nvPr/>
        </p:nvSpPr>
        <p:spPr>
          <a:xfrm>
            <a:off x="4364832" y="4121944"/>
            <a:ext cx="50007" cy="71439"/>
          </a:xfrm>
          <a:custGeom>
            <a:avLst/>
            <a:gdLst/>
            <a:ahLst/>
            <a:cxnLst/>
            <a:rect l="0" t="0" r="0" b="0"/>
            <a:pathLst>
              <a:path w="50007" h="71439">
                <a:moveTo>
                  <a:pt x="28575" y="0"/>
                </a:moveTo>
                <a:lnTo>
                  <a:pt x="28575" y="0"/>
                </a:lnTo>
                <a:lnTo>
                  <a:pt x="21431" y="0"/>
                </a:lnTo>
                <a:lnTo>
                  <a:pt x="21431" y="0"/>
                </a:lnTo>
                <a:lnTo>
                  <a:pt x="21431" y="0"/>
                </a:lnTo>
                <a:lnTo>
                  <a:pt x="21431" y="0"/>
                </a:lnTo>
                <a:lnTo>
                  <a:pt x="21431" y="0"/>
                </a:lnTo>
                <a:lnTo>
                  <a:pt x="21431" y="0"/>
                </a:lnTo>
                <a:lnTo>
                  <a:pt x="21431" y="0"/>
                </a:lnTo>
                <a:lnTo>
                  <a:pt x="21431" y="0"/>
                </a:lnTo>
                <a:lnTo>
                  <a:pt x="21431" y="0"/>
                </a:lnTo>
                <a:lnTo>
                  <a:pt x="21431" y="0"/>
                </a:lnTo>
                <a:lnTo>
                  <a:pt x="28575" y="7144"/>
                </a:lnTo>
                <a:lnTo>
                  <a:pt x="28575" y="7144"/>
                </a:lnTo>
                <a:lnTo>
                  <a:pt x="28575" y="14287"/>
                </a:lnTo>
                <a:lnTo>
                  <a:pt x="28575" y="21431"/>
                </a:lnTo>
                <a:lnTo>
                  <a:pt x="28575" y="21431"/>
                </a:lnTo>
                <a:lnTo>
                  <a:pt x="28575" y="21431"/>
                </a:lnTo>
                <a:lnTo>
                  <a:pt x="28575" y="21431"/>
                </a:lnTo>
                <a:lnTo>
                  <a:pt x="28575" y="21431"/>
                </a:lnTo>
                <a:lnTo>
                  <a:pt x="21431" y="21431"/>
                </a:lnTo>
                <a:lnTo>
                  <a:pt x="21431" y="28575"/>
                </a:lnTo>
                <a:lnTo>
                  <a:pt x="14287" y="28575"/>
                </a:lnTo>
                <a:lnTo>
                  <a:pt x="14287" y="21431"/>
                </a:lnTo>
                <a:lnTo>
                  <a:pt x="14287" y="21431"/>
                </a:lnTo>
                <a:lnTo>
                  <a:pt x="7143" y="21431"/>
                </a:lnTo>
                <a:lnTo>
                  <a:pt x="7143" y="21431"/>
                </a:lnTo>
                <a:lnTo>
                  <a:pt x="7143" y="21431"/>
                </a:lnTo>
                <a:lnTo>
                  <a:pt x="7143" y="21431"/>
                </a:lnTo>
                <a:lnTo>
                  <a:pt x="7143" y="21431"/>
                </a:lnTo>
                <a:lnTo>
                  <a:pt x="7143" y="21431"/>
                </a:lnTo>
                <a:lnTo>
                  <a:pt x="7143" y="21431"/>
                </a:lnTo>
                <a:lnTo>
                  <a:pt x="14287" y="21431"/>
                </a:lnTo>
                <a:lnTo>
                  <a:pt x="14287" y="21431"/>
                </a:lnTo>
                <a:lnTo>
                  <a:pt x="14287" y="21431"/>
                </a:lnTo>
                <a:lnTo>
                  <a:pt x="21431" y="28575"/>
                </a:lnTo>
                <a:lnTo>
                  <a:pt x="28575" y="28575"/>
                </a:lnTo>
                <a:lnTo>
                  <a:pt x="28575" y="35719"/>
                </a:lnTo>
                <a:lnTo>
                  <a:pt x="28575" y="42863"/>
                </a:lnTo>
                <a:lnTo>
                  <a:pt x="28575" y="42863"/>
                </a:lnTo>
                <a:lnTo>
                  <a:pt x="28575" y="50006"/>
                </a:lnTo>
                <a:lnTo>
                  <a:pt x="28575" y="57150"/>
                </a:lnTo>
                <a:lnTo>
                  <a:pt x="28575" y="57150"/>
                </a:lnTo>
                <a:lnTo>
                  <a:pt x="28575" y="57150"/>
                </a:lnTo>
                <a:lnTo>
                  <a:pt x="21431" y="64294"/>
                </a:lnTo>
                <a:lnTo>
                  <a:pt x="21431" y="64294"/>
                </a:lnTo>
                <a:lnTo>
                  <a:pt x="21431" y="64294"/>
                </a:lnTo>
                <a:lnTo>
                  <a:pt x="14287" y="64294"/>
                </a:lnTo>
                <a:lnTo>
                  <a:pt x="14287" y="64294"/>
                </a:lnTo>
                <a:lnTo>
                  <a:pt x="14287" y="64294"/>
                </a:lnTo>
                <a:lnTo>
                  <a:pt x="7143" y="57150"/>
                </a:lnTo>
                <a:lnTo>
                  <a:pt x="7143" y="50006"/>
                </a:lnTo>
                <a:lnTo>
                  <a:pt x="7143" y="42863"/>
                </a:lnTo>
                <a:lnTo>
                  <a:pt x="7143" y="35719"/>
                </a:lnTo>
                <a:lnTo>
                  <a:pt x="14287" y="28575"/>
                </a:lnTo>
                <a:lnTo>
                  <a:pt x="14287" y="28575"/>
                </a:lnTo>
                <a:lnTo>
                  <a:pt x="14287" y="28575"/>
                </a:lnTo>
                <a:lnTo>
                  <a:pt x="21431" y="21431"/>
                </a:lnTo>
                <a:lnTo>
                  <a:pt x="21431" y="21431"/>
                </a:lnTo>
                <a:lnTo>
                  <a:pt x="21431" y="21431"/>
                </a:lnTo>
                <a:lnTo>
                  <a:pt x="28575" y="21431"/>
                </a:lnTo>
                <a:lnTo>
                  <a:pt x="28575" y="28575"/>
                </a:lnTo>
                <a:lnTo>
                  <a:pt x="35718" y="28575"/>
                </a:lnTo>
                <a:lnTo>
                  <a:pt x="35718" y="35719"/>
                </a:lnTo>
                <a:lnTo>
                  <a:pt x="35718" y="35719"/>
                </a:lnTo>
                <a:lnTo>
                  <a:pt x="35718" y="42863"/>
                </a:lnTo>
                <a:lnTo>
                  <a:pt x="35718" y="42863"/>
                </a:lnTo>
                <a:lnTo>
                  <a:pt x="35718" y="50006"/>
                </a:lnTo>
                <a:lnTo>
                  <a:pt x="35718" y="57150"/>
                </a:lnTo>
                <a:lnTo>
                  <a:pt x="28575" y="57150"/>
                </a:lnTo>
                <a:lnTo>
                  <a:pt x="28575" y="64294"/>
                </a:lnTo>
                <a:lnTo>
                  <a:pt x="21431" y="64294"/>
                </a:lnTo>
                <a:lnTo>
                  <a:pt x="14287" y="64294"/>
                </a:lnTo>
                <a:lnTo>
                  <a:pt x="14287" y="71438"/>
                </a:lnTo>
                <a:lnTo>
                  <a:pt x="7143" y="64294"/>
                </a:lnTo>
                <a:lnTo>
                  <a:pt x="7143" y="64294"/>
                </a:lnTo>
                <a:lnTo>
                  <a:pt x="0" y="64294"/>
                </a:lnTo>
                <a:lnTo>
                  <a:pt x="0" y="57150"/>
                </a:lnTo>
                <a:lnTo>
                  <a:pt x="0" y="57150"/>
                </a:lnTo>
                <a:lnTo>
                  <a:pt x="0" y="50006"/>
                </a:lnTo>
                <a:lnTo>
                  <a:pt x="0" y="42863"/>
                </a:lnTo>
                <a:lnTo>
                  <a:pt x="0" y="35719"/>
                </a:lnTo>
                <a:lnTo>
                  <a:pt x="7143" y="35719"/>
                </a:lnTo>
                <a:lnTo>
                  <a:pt x="7143" y="28575"/>
                </a:lnTo>
                <a:lnTo>
                  <a:pt x="7143" y="28575"/>
                </a:lnTo>
                <a:lnTo>
                  <a:pt x="14287" y="21431"/>
                </a:lnTo>
                <a:lnTo>
                  <a:pt x="14287" y="14287"/>
                </a:lnTo>
                <a:lnTo>
                  <a:pt x="21431" y="14287"/>
                </a:lnTo>
                <a:lnTo>
                  <a:pt x="28575" y="14287"/>
                </a:lnTo>
                <a:lnTo>
                  <a:pt x="28575" y="14287"/>
                </a:lnTo>
                <a:lnTo>
                  <a:pt x="35718" y="14287"/>
                </a:lnTo>
                <a:lnTo>
                  <a:pt x="35718" y="14287"/>
                </a:lnTo>
                <a:lnTo>
                  <a:pt x="42862" y="14287"/>
                </a:lnTo>
                <a:lnTo>
                  <a:pt x="42862" y="21431"/>
                </a:lnTo>
                <a:lnTo>
                  <a:pt x="50006" y="21431"/>
                </a:lnTo>
                <a:lnTo>
                  <a:pt x="50006" y="28575"/>
                </a:lnTo>
                <a:lnTo>
                  <a:pt x="50006" y="28575"/>
                </a:lnTo>
                <a:lnTo>
                  <a:pt x="50006" y="35719"/>
                </a:lnTo>
                <a:lnTo>
                  <a:pt x="42862" y="42863"/>
                </a:lnTo>
                <a:lnTo>
                  <a:pt x="42862" y="42863"/>
                </a:lnTo>
                <a:lnTo>
                  <a:pt x="35718" y="50006"/>
                </a:lnTo>
                <a:lnTo>
                  <a:pt x="35718" y="50006"/>
                </a:lnTo>
                <a:lnTo>
                  <a:pt x="28575" y="50006"/>
                </a:lnTo>
                <a:lnTo>
                  <a:pt x="28575" y="57150"/>
                </a:lnTo>
                <a:lnTo>
                  <a:pt x="21431" y="50006"/>
                </a:lnTo>
                <a:lnTo>
                  <a:pt x="14287" y="50006"/>
                </a:lnTo>
                <a:lnTo>
                  <a:pt x="14287" y="50006"/>
                </a:lnTo>
                <a:lnTo>
                  <a:pt x="7143" y="42863"/>
                </a:lnTo>
                <a:lnTo>
                  <a:pt x="7143" y="42863"/>
                </a:lnTo>
                <a:lnTo>
                  <a:pt x="0" y="35719"/>
                </a:lnTo>
                <a:lnTo>
                  <a:pt x="0" y="35719"/>
                </a:lnTo>
                <a:lnTo>
                  <a:pt x="0" y="28575"/>
                </a:lnTo>
                <a:lnTo>
                  <a:pt x="0" y="28575"/>
                </a:lnTo>
                <a:lnTo>
                  <a:pt x="0" y="21431"/>
                </a:lnTo>
                <a:lnTo>
                  <a:pt x="0" y="14287"/>
                </a:lnTo>
                <a:lnTo>
                  <a:pt x="0" y="14287"/>
                </a:lnTo>
                <a:lnTo>
                  <a:pt x="0" y="14287"/>
                </a:lnTo>
                <a:lnTo>
                  <a:pt x="0" y="14287"/>
                </a:lnTo>
                <a:lnTo>
                  <a:pt x="0" y="7144"/>
                </a:lnTo>
                <a:lnTo>
                  <a:pt x="0" y="7144"/>
                </a:lnTo>
                <a:lnTo>
                  <a:pt x="0" y="71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4179094" y="3957638"/>
            <a:ext cx="450057" cy="514351"/>
          </a:xfrm>
          <a:custGeom>
            <a:avLst/>
            <a:gdLst/>
            <a:ahLst/>
            <a:cxnLst/>
            <a:rect l="0" t="0" r="0" b="0"/>
            <a:pathLst>
              <a:path w="450057" h="514351">
                <a:moveTo>
                  <a:pt x="292894" y="14287"/>
                </a:moveTo>
                <a:lnTo>
                  <a:pt x="292894" y="7143"/>
                </a:lnTo>
                <a:lnTo>
                  <a:pt x="292894" y="7143"/>
                </a:lnTo>
                <a:lnTo>
                  <a:pt x="292894" y="7143"/>
                </a:lnTo>
                <a:lnTo>
                  <a:pt x="285750" y="7143"/>
                </a:lnTo>
                <a:lnTo>
                  <a:pt x="278606" y="7143"/>
                </a:lnTo>
                <a:lnTo>
                  <a:pt x="278606" y="0"/>
                </a:lnTo>
                <a:lnTo>
                  <a:pt x="271463" y="0"/>
                </a:lnTo>
                <a:lnTo>
                  <a:pt x="264319" y="0"/>
                </a:lnTo>
                <a:lnTo>
                  <a:pt x="257175" y="0"/>
                </a:lnTo>
                <a:lnTo>
                  <a:pt x="250031" y="0"/>
                </a:lnTo>
                <a:lnTo>
                  <a:pt x="242888" y="0"/>
                </a:lnTo>
                <a:lnTo>
                  <a:pt x="235744" y="0"/>
                </a:lnTo>
                <a:lnTo>
                  <a:pt x="221456" y="0"/>
                </a:lnTo>
                <a:lnTo>
                  <a:pt x="214313" y="0"/>
                </a:lnTo>
                <a:lnTo>
                  <a:pt x="200025" y="7143"/>
                </a:lnTo>
                <a:lnTo>
                  <a:pt x="185738" y="14287"/>
                </a:lnTo>
                <a:lnTo>
                  <a:pt x="171450" y="21431"/>
                </a:lnTo>
                <a:lnTo>
                  <a:pt x="157163" y="28575"/>
                </a:lnTo>
                <a:lnTo>
                  <a:pt x="142875" y="35718"/>
                </a:lnTo>
                <a:lnTo>
                  <a:pt x="135731" y="42862"/>
                </a:lnTo>
                <a:lnTo>
                  <a:pt x="121444" y="50006"/>
                </a:lnTo>
                <a:lnTo>
                  <a:pt x="107156" y="57150"/>
                </a:lnTo>
                <a:lnTo>
                  <a:pt x="100013" y="71437"/>
                </a:lnTo>
                <a:lnTo>
                  <a:pt x="85725" y="78581"/>
                </a:lnTo>
                <a:lnTo>
                  <a:pt x="71438" y="92868"/>
                </a:lnTo>
                <a:lnTo>
                  <a:pt x="64294" y="107156"/>
                </a:lnTo>
                <a:lnTo>
                  <a:pt x="57150" y="121443"/>
                </a:lnTo>
                <a:lnTo>
                  <a:pt x="42863" y="135731"/>
                </a:lnTo>
                <a:lnTo>
                  <a:pt x="35719" y="150018"/>
                </a:lnTo>
                <a:lnTo>
                  <a:pt x="28575" y="164306"/>
                </a:lnTo>
                <a:lnTo>
                  <a:pt x="21431" y="178593"/>
                </a:lnTo>
                <a:lnTo>
                  <a:pt x="14288" y="192881"/>
                </a:lnTo>
                <a:lnTo>
                  <a:pt x="7144" y="207169"/>
                </a:lnTo>
                <a:lnTo>
                  <a:pt x="7144" y="228600"/>
                </a:lnTo>
                <a:lnTo>
                  <a:pt x="0" y="242887"/>
                </a:lnTo>
                <a:lnTo>
                  <a:pt x="0" y="257175"/>
                </a:lnTo>
                <a:lnTo>
                  <a:pt x="0" y="271462"/>
                </a:lnTo>
                <a:lnTo>
                  <a:pt x="0" y="285750"/>
                </a:lnTo>
                <a:lnTo>
                  <a:pt x="0" y="300037"/>
                </a:lnTo>
                <a:lnTo>
                  <a:pt x="0" y="321469"/>
                </a:lnTo>
                <a:lnTo>
                  <a:pt x="7144" y="335756"/>
                </a:lnTo>
                <a:lnTo>
                  <a:pt x="7144" y="350044"/>
                </a:lnTo>
                <a:lnTo>
                  <a:pt x="14288" y="371475"/>
                </a:lnTo>
                <a:lnTo>
                  <a:pt x="21431" y="385762"/>
                </a:lnTo>
                <a:lnTo>
                  <a:pt x="21431" y="400050"/>
                </a:lnTo>
                <a:lnTo>
                  <a:pt x="35719" y="421481"/>
                </a:lnTo>
                <a:lnTo>
                  <a:pt x="42863" y="428625"/>
                </a:lnTo>
                <a:lnTo>
                  <a:pt x="50006" y="442912"/>
                </a:lnTo>
                <a:lnTo>
                  <a:pt x="64294" y="457200"/>
                </a:lnTo>
                <a:lnTo>
                  <a:pt x="71438" y="471487"/>
                </a:lnTo>
                <a:lnTo>
                  <a:pt x="85725" y="478631"/>
                </a:lnTo>
                <a:lnTo>
                  <a:pt x="92869" y="485775"/>
                </a:lnTo>
                <a:lnTo>
                  <a:pt x="107156" y="492919"/>
                </a:lnTo>
                <a:lnTo>
                  <a:pt x="121444" y="500062"/>
                </a:lnTo>
                <a:lnTo>
                  <a:pt x="135731" y="507206"/>
                </a:lnTo>
                <a:lnTo>
                  <a:pt x="150019" y="507206"/>
                </a:lnTo>
                <a:lnTo>
                  <a:pt x="164306" y="514350"/>
                </a:lnTo>
                <a:lnTo>
                  <a:pt x="185738" y="514350"/>
                </a:lnTo>
                <a:lnTo>
                  <a:pt x="200025" y="507206"/>
                </a:lnTo>
                <a:lnTo>
                  <a:pt x="214313" y="507206"/>
                </a:lnTo>
                <a:lnTo>
                  <a:pt x="228600" y="500062"/>
                </a:lnTo>
                <a:lnTo>
                  <a:pt x="250031" y="492919"/>
                </a:lnTo>
                <a:lnTo>
                  <a:pt x="264319" y="485775"/>
                </a:lnTo>
                <a:lnTo>
                  <a:pt x="278606" y="478631"/>
                </a:lnTo>
                <a:lnTo>
                  <a:pt x="300038" y="464344"/>
                </a:lnTo>
                <a:lnTo>
                  <a:pt x="314325" y="450056"/>
                </a:lnTo>
                <a:lnTo>
                  <a:pt x="328613" y="442912"/>
                </a:lnTo>
                <a:lnTo>
                  <a:pt x="342900" y="428625"/>
                </a:lnTo>
                <a:lnTo>
                  <a:pt x="357188" y="414337"/>
                </a:lnTo>
                <a:lnTo>
                  <a:pt x="371475" y="392906"/>
                </a:lnTo>
                <a:lnTo>
                  <a:pt x="385763" y="378619"/>
                </a:lnTo>
                <a:lnTo>
                  <a:pt x="400050" y="357187"/>
                </a:lnTo>
                <a:lnTo>
                  <a:pt x="407194" y="342900"/>
                </a:lnTo>
                <a:lnTo>
                  <a:pt x="421481" y="321469"/>
                </a:lnTo>
                <a:lnTo>
                  <a:pt x="428625" y="307181"/>
                </a:lnTo>
                <a:lnTo>
                  <a:pt x="435769" y="285750"/>
                </a:lnTo>
                <a:lnTo>
                  <a:pt x="435769" y="271462"/>
                </a:lnTo>
                <a:lnTo>
                  <a:pt x="442913" y="250031"/>
                </a:lnTo>
                <a:lnTo>
                  <a:pt x="442913" y="235744"/>
                </a:lnTo>
                <a:lnTo>
                  <a:pt x="450056" y="221456"/>
                </a:lnTo>
                <a:lnTo>
                  <a:pt x="450056" y="200025"/>
                </a:lnTo>
                <a:lnTo>
                  <a:pt x="450056" y="185737"/>
                </a:lnTo>
                <a:lnTo>
                  <a:pt x="450056" y="164306"/>
                </a:lnTo>
                <a:lnTo>
                  <a:pt x="442913" y="150018"/>
                </a:lnTo>
                <a:lnTo>
                  <a:pt x="442913" y="135731"/>
                </a:lnTo>
                <a:lnTo>
                  <a:pt x="435769" y="114300"/>
                </a:lnTo>
                <a:lnTo>
                  <a:pt x="428625" y="100012"/>
                </a:lnTo>
                <a:lnTo>
                  <a:pt x="421481" y="85725"/>
                </a:lnTo>
                <a:lnTo>
                  <a:pt x="407194" y="71437"/>
                </a:lnTo>
                <a:lnTo>
                  <a:pt x="400050" y="64293"/>
                </a:lnTo>
                <a:lnTo>
                  <a:pt x="385763" y="50006"/>
                </a:lnTo>
                <a:lnTo>
                  <a:pt x="378619" y="42862"/>
                </a:lnTo>
                <a:lnTo>
                  <a:pt x="364331" y="35718"/>
                </a:lnTo>
                <a:lnTo>
                  <a:pt x="350044" y="35718"/>
                </a:lnTo>
                <a:lnTo>
                  <a:pt x="342900" y="28575"/>
                </a:lnTo>
                <a:lnTo>
                  <a:pt x="335756" y="28575"/>
                </a:lnTo>
                <a:lnTo>
                  <a:pt x="335756" y="285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5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Create </a:t>
            </a:r>
            <a:r>
              <a:rPr lang="en-CA" sz="6000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Circle Graphs</a:t>
            </a:r>
          </a:p>
          <a:p>
            <a:pPr algn="ctr">
              <a:defRPr/>
            </a:pPr>
            <a:r>
              <a:rPr lang="en-CA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Student outcome: I will be able to build a circle graph.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219200"/>
            <a:ext cx="87630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4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30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0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6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152400" y="1219200"/>
            <a:ext cx="8839200" cy="541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3200" b="1" dirty="0" smtClean="0"/>
              <a:t>How do we find the “degrees” of something?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3200" b="1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3200" b="1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3200" b="1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3200" b="1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3200" b="1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4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2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28600" y="1905000"/>
            <a:ext cx="8686800" cy="1676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9600" indent="-609600">
              <a:spcBef>
                <a:spcPct val="20000"/>
              </a:spcBef>
              <a:defRPr/>
            </a:pPr>
            <a:r>
              <a:rPr lang="en-CA" sz="4400" b="1" dirty="0" smtClean="0">
                <a:solidFill>
                  <a:schemeClr val="tx1"/>
                </a:solidFill>
              </a:rPr>
              <a:t>%  of 360°			decimal  x 360°</a:t>
            </a:r>
          </a:p>
          <a:p>
            <a:pPr marL="609600" lvl="0" indent="-609600">
              <a:spcBef>
                <a:spcPct val="20000"/>
              </a:spcBef>
              <a:defRPr/>
            </a:pPr>
            <a:endParaRPr lang="en-CA" sz="4400" b="1" u="sng" dirty="0" smtClean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28600" y="4114800"/>
            <a:ext cx="8686800" cy="2133600"/>
          </a:xfrm>
          <a:prstGeom prst="roundRect">
            <a:avLst/>
          </a:prstGeom>
          <a:solidFill>
            <a:srgbClr val="66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9600" lvl="0" indent="-609600">
              <a:spcBef>
                <a:spcPct val="20000"/>
              </a:spcBef>
              <a:defRPr/>
            </a:pPr>
            <a:r>
              <a:rPr lang="en-CA" sz="4000" b="1" dirty="0" smtClean="0">
                <a:solidFill>
                  <a:schemeClr val="tx1"/>
                </a:solidFill>
              </a:rPr>
              <a:t>Example:  45%  x 360°    </a:t>
            </a:r>
          </a:p>
          <a:p>
            <a:pPr marL="609600" lvl="0" indent="-609600">
              <a:spcBef>
                <a:spcPct val="20000"/>
              </a:spcBef>
              <a:defRPr/>
            </a:pPr>
            <a:r>
              <a:rPr lang="en-CA" sz="4000" b="1" dirty="0" smtClean="0">
                <a:solidFill>
                  <a:schemeClr val="tx1"/>
                </a:solidFill>
              </a:rPr>
              <a:t>			   0.45  x 360°  = </a:t>
            </a:r>
            <a:r>
              <a:rPr lang="en-CA" sz="4000" b="1" dirty="0" smtClean="0">
                <a:solidFill>
                  <a:srgbClr val="FF0000"/>
                </a:solidFill>
              </a:rPr>
              <a:t>162°</a:t>
            </a:r>
            <a:r>
              <a:rPr lang="en-CA" sz="4000" b="1" dirty="0" smtClean="0">
                <a:solidFill>
                  <a:schemeClr val="tx1"/>
                </a:solidFill>
              </a:rPr>
              <a:t> </a:t>
            </a:r>
            <a:endParaRPr lang="en-CA" sz="4000" b="1" u="sng" dirty="0" smtClean="0">
              <a:solidFill>
                <a:schemeClr val="tx1"/>
              </a:solidFill>
            </a:endParaRPr>
          </a:p>
          <a:p>
            <a:pPr marL="609600" lvl="0" indent="-609600">
              <a:spcBef>
                <a:spcPct val="20000"/>
              </a:spcBef>
              <a:defRPr/>
            </a:pPr>
            <a:r>
              <a:rPr lang="en-CA" sz="4000" b="1" dirty="0" smtClean="0">
                <a:solidFill>
                  <a:schemeClr val="tx1"/>
                </a:solidFill>
              </a:rPr>
              <a:t>                          </a:t>
            </a:r>
          </a:p>
        </p:txBody>
      </p:sp>
      <p:sp>
        <p:nvSpPr>
          <p:cNvPr id="8" name="Right Arrow 7"/>
          <p:cNvSpPr/>
          <p:nvPr/>
        </p:nvSpPr>
        <p:spPr>
          <a:xfrm>
            <a:off x="3429000" y="2209800"/>
            <a:ext cx="914400" cy="45720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32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28600" y="1447800"/>
            <a:ext cx="8763000" cy="1447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sz="1200">
              <a:latin typeface="Arial" charset="0"/>
              <a:ea typeface="ＭＳ Ｐゴシック" charset="0"/>
              <a:cs typeface="ＭＳ Ｐゴシック" charset="0"/>
              <a:hlinkClick r:id=""/>
            </a:endParaRPr>
          </a:p>
          <a:p>
            <a:pPr marL="609600" indent="-609600" eaLnBrk="1" hangingPunct="1">
              <a:buFontTx/>
              <a:buNone/>
            </a:pPr>
            <a:endParaRPr lang="en-US" sz="1200">
              <a:latin typeface="Arial" charset="0"/>
              <a:ea typeface="ＭＳ Ｐゴシック" charset="0"/>
              <a:cs typeface="ＭＳ Ｐゴシック" charset="0"/>
              <a:hlinkClick r:id=""/>
            </a:endParaRPr>
          </a:p>
          <a:p>
            <a:pPr marL="609600" indent="-609600" eaLnBrk="1" hangingPunct="1">
              <a:buFontTx/>
              <a:buNone/>
            </a:pPr>
            <a:r>
              <a:rPr lang="en-US" sz="1200">
                <a:latin typeface="Arial" charset="0"/>
                <a:ea typeface="ＭＳ Ｐゴシック" charset="0"/>
                <a:cs typeface="ＭＳ Ｐゴシック" charset="0"/>
                <a:hlinkClick r:id=""/>
              </a:rPr>
              <a:t>http://www.learnalberta.ca/content/mesg/html/math6web/index.html?page=lessons&amp;lesson=m6lessonshell06.swf</a:t>
            </a:r>
            <a:endParaRPr lang="en-US" sz="12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buFontTx/>
              <a:buNone/>
            </a:pPr>
            <a:endParaRPr lang="en-CA" sz="12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buFontTx/>
              <a:buNone/>
            </a:pPr>
            <a:r>
              <a:rPr lang="en-CA" sz="1600">
                <a:latin typeface="Arial" charset="0"/>
                <a:ea typeface="ＭＳ Ｐゴシック" charset="0"/>
                <a:cs typeface="ＭＳ Ｐゴシック" charset="0"/>
              </a:rPr>
              <a:t>Learn Alberta</a:t>
            </a:r>
          </a:p>
        </p:txBody>
      </p:sp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CA" sz="4400" b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charset="0"/>
              </a:rPr>
              <a:t>Let’s Review Integers   </a:t>
            </a:r>
            <a:r>
              <a:rPr lang="en-CA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charset="0"/>
              </a:rPr>
              <a:t>(Unit 9)</a:t>
            </a:r>
            <a:endParaRPr lang="en-US" sz="44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auhaus 9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90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28600" y="5181600"/>
            <a:ext cx="8763000" cy="1447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CA" sz="2200">
                <a:latin typeface="Arial" charset="0"/>
                <a:ea typeface="ＭＳ Ｐゴシック" charset="0"/>
                <a:cs typeface="ＭＳ Ｐゴシック" charset="0"/>
              </a:rPr>
              <a:t>1.     Combine 2 red chips and 2 blue chips…what is their sum?</a:t>
            </a:r>
          </a:p>
          <a:p>
            <a:pPr marL="609600" indent="-609600" eaLnBrk="1" hangingPunct="1">
              <a:buFontTx/>
              <a:buNone/>
            </a:pPr>
            <a:endParaRPr lang="en-CA" sz="22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buFontTx/>
              <a:buNone/>
            </a:pPr>
            <a:r>
              <a:rPr lang="en-CA" sz="2200">
                <a:latin typeface="Arial" charset="0"/>
                <a:ea typeface="ＭＳ Ｐゴシック" charset="0"/>
                <a:cs typeface="ＭＳ Ｐゴシック" charset="0"/>
              </a:rPr>
              <a:t>2.     Make the above into an </a:t>
            </a:r>
            <a:r>
              <a:rPr lang="en-CA" sz="2200" b="1">
                <a:latin typeface="Arial" charset="0"/>
                <a:ea typeface="ＭＳ Ｐゴシック" charset="0"/>
                <a:cs typeface="ＭＳ Ｐゴシック" charset="0"/>
              </a:rPr>
              <a:t>addition statement</a:t>
            </a:r>
            <a:r>
              <a:rPr lang="en-CA" sz="2200">
                <a:latin typeface="Arial" charset="0"/>
                <a:ea typeface="ＭＳ Ｐゴシック" charset="0"/>
                <a:cs typeface="ＭＳ Ｐゴシック" charset="0"/>
              </a:rPr>
              <a:t> …use brackets.</a:t>
            </a:r>
          </a:p>
        </p:txBody>
      </p:sp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4400" b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charset="0"/>
                <a:ea typeface="ＭＳ Ｐゴシック" charset="-128"/>
                <a:cs typeface="+mn-cs"/>
              </a:rPr>
              <a:t>Add &amp; Subtract Integers   </a:t>
            </a:r>
            <a:r>
              <a:rPr lang="en-CA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charset="0"/>
                <a:ea typeface="ＭＳ Ｐゴシック" charset="-128"/>
                <a:cs typeface="+mn-cs"/>
              </a:rPr>
              <a:t>(Unit 9)</a:t>
            </a:r>
            <a:endParaRPr lang="en-US" sz="44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auhaus 93" charset="0"/>
              <a:ea typeface="ＭＳ Ｐゴシック" charset="-128"/>
              <a:cs typeface="+mn-cs"/>
            </a:endParaRPr>
          </a:p>
        </p:txBody>
      </p:sp>
      <p:sp>
        <p:nvSpPr>
          <p:cNvPr id="3076" name="Text Box 9"/>
          <p:cNvSpPr txBox="1">
            <a:spLocks noChangeArrowheads="1"/>
          </p:cNvSpPr>
          <p:nvPr/>
        </p:nvSpPr>
        <p:spPr bwMode="auto">
          <a:xfrm>
            <a:off x="228600" y="3962400"/>
            <a:ext cx="86868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CA" b="1">
              <a:solidFill>
                <a:srgbClr val="FF0000"/>
              </a:solidFill>
            </a:endParaRPr>
          </a:p>
          <a:p>
            <a:pPr eaLnBrk="1" hangingPunct="1"/>
            <a:r>
              <a:rPr lang="en-CA" b="1">
                <a:solidFill>
                  <a:srgbClr val="FF0000"/>
                </a:solidFill>
              </a:rPr>
              <a:t>	Red</a:t>
            </a:r>
            <a:r>
              <a:rPr lang="en-CA"/>
              <a:t> Chips = +1			</a:t>
            </a:r>
            <a:r>
              <a:rPr lang="en-CA" b="1">
                <a:solidFill>
                  <a:srgbClr val="0066FF"/>
                </a:solidFill>
              </a:rPr>
              <a:t>Blue</a:t>
            </a:r>
            <a:r>
              <a:rPr lang="en-CA"/>
              <a:t> Chips = -1</a:t>
            </a:r>
          </a:p>
          <a:p>
            <a:pPr eaLnBrk="1" hangingPunct="1"/>
            <a:endParaRPr lang="en-US"/>
          </a:p>
        </p:txBody>
      </p:sp>
      <p:pic>
        <p:nvPicPr>
          <p:cNvPr id="3077" name="Picture 11" descr="50 DICE SPOKE POKER CHIPS - BL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038600"/>
            <a:ext cx="73342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13" descr="50 DICE SPOKE POKER CHIPS -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114800"/>
            <a:ext cx="68262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15" descr="number%20l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87630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484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52400" y="1295400"/>
            <a:ext cx="8763000" cy="9906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CA" sz="2200">
                <a:latin typeface="Arial" charset="0"/>
                <a:ea typeface="ＭＳ Ｐゴシック" charset="0"/>
                <a:cs typeface="ＭＳ Ｐゴシック" charset="0"/>
              </a:rPr>
              <a:t>Zero Pair: combining (+1) with (-1)		(+1) + (-1) = 0  </a:t>
            </a:r>
          </a:p>
        </p:txBody>
      </p:sp>
      <p:sp>
        <p:nvSpPr>
          <p:cNvPr id="11" name="Title 10"/>
          <p:cNvSpPr>
            <a:spLocks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54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charset="0"/>
                <a:ea typeface="ＭＳ Ｐゴシック" charset="-128"/>
                <a:cs typeface="+mn-cs"/>
              </a:rPr>
              <a:t>Zero</a:t>
            </a:r>
            <a:r>
              <a:rPr lang="en-CA" sz="5400" b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charset="0"/>
                <a:ea typeface="ＭＳ Ｐゴシック" charset="-128"/>
                <a:cs typeface="+mn-cs"/>
              </a:rPr>
              <a:t> Pairs</a:t>
            </a:r>
            <a:endParaRPr lang="en-CA" sz="2000">
              <a:solidFill>
                <a:srgbClr val="002060"/>
              </a:solidFill>
              <a:latin typeface="Bauhaus 93" charset="0"/>
              <a:ea typeface="ＭＳ Ｐゴシック" charset="-128"/>
              <a:cs typeface="+mn-cs"/>
            </a:endParaRPr>
          </a:p>
          <a:p>
            <a:pPr algn="ctr">
              <a:defRPr/>
            </a:pPr>
            <a:r>
              <a:rPr lang="en-CA" sz="2000">
                <a:solidFill>
                  <a:srgbClr val="002060"/>
                </a:solidFill>
                <a:latin typeface="Bauhaus 93" charset="0"/>
                <a:ea typeface="ＭＳ Ｐゴシック" charset="-128"/>
                <a:cs typeface="+mn-cs"/>
              </a:rPr>
              <a:t>Student Outcome: I learn about zero pairs.</a:t>
            </a:r>
            <a:endParaRPr lang="en-CA" sz="5400">
              <a:solidFill>
                <a:srgbClr val="002060"/>
              </a:solidFill>
              <a:latin typeface="Bauhaus 93" charset="0"/>
              <a:ea typeface="ＭＳ Ｐゴシック" charset="-128"/>
              <a:cs typeface="+mn-cs"/>
            </a:endParaRPr>
          </a:p>
          <a:p>
            <a:pPr algn="ctr">
              <a:defRPr/>
            </a:pPr>
            <a:endParaRPr lang="en-US" sz="2000">
              <a:solidFill>
                <a:srgbClr val="FF0000"/>
              </a:solidFill>
              <a:latin typeface="Bauhaus 93" charset="0"/>
              <a:ea typeface="ＭＳ Ｐゴシック" charset="-128"/>
              <a:cs typeface="+mn-cs"/>
            </a:endParaRPr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0" y="2971800"/>
            <a:ext cx="8763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609600" indent="-609600" algn="ctr">
              <a:spcBef>
                <a:spcPct val="20000"/>
              </a:spcBef>
            </a:pPr>
            <a:r>
              <a:rPr lang="en-CA" sz="2200" b="1" u="sng"/>
              <a:t>We can combine numerous zero pairs to solve problems:</a:t>
            </a:r>
          </a:p>
          <a:p>
            <a:pPr marL="609600" indent="-609600">
              <a:spcBef>
                <a:spcPct val="20000"/>
              </a:spcBef>
            </a:pPr>
            <a:endParaRPr lang="en-CA" sz="2200"/>
          </a:p>
          <a:p>
            <a:pPr marL="609600" indent="-609600">
              <a:spcBef>
                <a:spcPct val="20000"/>
              </a:spcBef>
            </a:pPr>
            <a:r>
              <a:rPr lang="en-CA" sz="2200"/>
              <a:t>For example:   </a:t>
            </a:r>
          </a:p>
          <a:p>
            <a:pPr marL="609600" indent="-609600">
              <a:spcBef>
                <a:spcPct val="20000"/>
              </a:spcBef>
              <a:buFontTx/>
              <a:buAutoNum type="alphaLcPeriod"/>
            </a:pPr>
            <a:r>
              <a:rPr lang="en-CA" sz="2200"/>
              <a:t>(+1) + (-1) =</a:t>
            </a:r>
          </a:p>
          <a:p>
            <a:pPr marL="609600" indent="-609600">
              <a:spcBef>
                <a:spcPct val="20000"/>
              </a:spcBef>
              <a:buFontTx/>
              <a:buAutoNum type="alphaLcPeriod"/>
            </a:pPr>
            <a:r>
              <a:rPr lang="en-CA" sz="2200"/>
              <a:t>(-3) + (+3) =</a:t>
            </a:r>
          </a:p>
          <a:p>
            <a:pPr marL="609600" indent="-609600">
              <a:spcBef>
                <a:spcPct val="20000"/>
              </a:spcBef>
              <a:buFontTx/>
              <a:buAutoNum type="alphaLcPeriod"/>
            </a:pPr>
            <a:r>
              <a:rPr lang="en-CA" sz="2200"/>
              <a:t>(+11) + (-11) =</a:t>
            </a:r>
          </a:p>
        </p:txBody>
      </p:sp>
      <p:sp>
        <p:nvSpPr>
          <p:cNvPr id="6" name="Right Arrow 5"/>
          <p:cNvSpPr>
            <a:spLocks noChangeArrowheads="1"/>
          </p:cNvSpPr>
          <p:nvPr/>
        </p:nvSpPr>
        <p:spPr bwMode="auto">
          <a:xfrm>
            <a:off x="4724400" y="1371600"/>
            <a:ext cx="6096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33399"/>
          </a:solidFill>
          <a:ln w="9525">
            <a:solidFill>
              <a:srgbClr val="B6DCDF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126" name="Picture 11" descr="50 DICE SPOKE POKER CHIPS - BL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4800600"/>
            <a:ext cx="73342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13" descr="50 DICE SPOKE POKER CHIPS -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3810000"/>
            <a:ext cx="68262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13" descr="50 DICE SPOKE POKER CHIPS -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00" y="3941763"/>
            <a:ext cx="68262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13" descr="50 DICE SPOKE POKER CHIPS -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962400"/>
            <a:ext cx="68262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1" descr="50 DICE SPOKE POKER CHIPS - BL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724400"/>
            <a:ext cx="73342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11" descr="50 DICE SPOKE POKER CHIPS - BL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800600"/>
            <a:ext cx="73342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Picture 11" descr="50 DICE SPOKE POKER CHIPS - BL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800600"/>
            <a:ext cx="73342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3" name="Picture 13" descr="50 DICE SPOKE POKER CHIPS -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962400"/>
            <a:ext cx="68262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278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52400" y="1295400"/>
            <a:ext cx="8763000" cy="990600"/>
          </a:xfrm>
        </p:spPr>
        <p:txBody>
          <a:bodyPr>
            <a:normAutofit fontScale="92500" lnSpcReduction="10000"/>
          </a:bodyPr>
          <a:lstStyle/>
          <a:p>
            <a:pPr marL="609600" indent="-609600" eaLnBrk="1" hangingPunct="1">
              <a:buFontTx/>
              <a:buNone/>
            </a:pPr>
            <a:r>
              <a:rPr lang="en-CA" sz="2200" b="1" u="sng">
                <a:latin typeface="Arial" charset="0"/>
                <a:ea typeface="ＭＳ Ｐゴシック" charset="0"/>
                <a:cs typeface="ＭＳ Ｐゴシック" charset="0"/>
              </a:rPr>
              <a:t>Grouping</a:t>
            </a:r>
            <a:r>
              <a:rPr lang="en-CA" sz="2200" b="1">
                <a:latin typeface="Arial" charset="0"/>
                <a:ea typeface="ＭＳ Ｐゴシック" charset="0"/>
                <a:cs typeface="ＭＳ Ｐゴシック" charset="0"/>
              </a:rPr>
              <a:t>: </a:t>
            </a:r>
            <a:r>
              <a:rPr lang="en-CA" sz="2200">
                <a:latin typeface="Arial" charset="0"/>
                <a:ea typeface="ＭＳ Ｐゴシック" charset="0"/>
                <a:cs typeface="ＭＳ Ｐゴシック" charset="0"/>
              </a:rPr>
              <a:t>combining “positives with positives” “positives with 		       negatives” or “negatives with negatives” to allow us to 		       solve</a:t>
            </a:r>
          </a:p>
        </p:txBody>
      </p:sp>
      <p:sp>
        <p:nvSpPr>
          <p:cNvPr id="11" name="Title 10"/>
          <p:cNvSpPr>
            <a:spLocks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54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charset="0"/>
                <a:ea typeface="ＭＳ Ｐゴシック" charset="-128"/>
                <a:cs typeface="+mn-cs"/>
              </a:rPr>
              <a:t>Adding </a:t>
            </a:r>
            <a:r>
              <a:rPr lang="en-CA" sz="5400" b="1">
                <a:effectLst>
                  <a:outerShdw blurRad="38100" dist="38100" dir="2700000" algn="tl">
                    <a:srgbClr val="FFFFFF"/>
                  </a:outerShdw>
                </a:effectLst>
                <a:latin typeface="Bauhaus 93" charset="0"/>
                <a:ea typeface="ＭＳ Ｐゴシック" charset="-128"/>
                <a:cs typeface="+mn-cs"/>
              </a:rPr>
              <a:t>Integers</a:t>
            </a:r>
          </a:p>
          <a:p>
            <a:pPr algn="ctr">
              <a:defRPr/>
            </a:pPr>
            <a:r>
              <a:rPr lang="en-CA" sz="2000">
                <a:solidFill>
                  <a:srgbClr val="002060"/>
                </a:solidFill>
                <a:latin typeface="Bauhaus 93" charset="0"/>
                <a:ea typeface="ＭＳ Ｐゴシック" charset="-128"/>
                <a:cs typeface="+mn-cs"/>
              </a:rPr>
              <a:t>Student Outcome: I will be able to add integers using integer chips.</a:t>
            </a:r>
            <a:endParaRPr lang="en-US" sz="2000">
              <a:solidFill>
                <a:srgbClr val="FF0000"/>
              </a:solidFill>
              <a:latin typeface="Bauhaus 93" charset="0"/>
              <a:ea typeface="ＭＳ Ｐゴシック" charset="-128"/>
              <a:cs typeface="+mn-cs"/>
            </a:endParaRPr>
          </a:p>
          <a:p>
            <a:pPr algn="ctr">
              <a:defRPr/>
            </a:pPr>
            <a:endParaRPr lang="en-US" sz="2000" b="1">
              <a:effectLst>
                <a:outerShdw blurRad="38100" dist="38100" dir="2700000" algn="tl">
                  <a:srgbClr val="FFFFFF"/>
                </a:outerShdw>
              </a:effectLst>
              <a:latin typeface="Bauhaus 93" charset="0"/>
              <a:ea typeface="ＭＳ Ｐゴシック" charset="-128"/>
              <a:cs typeface="+mn-cs"/>
            </a:endParaRPr>
          </a:p>
        </p:txBody>
      </p:sp>
      <p:pic>
        <p:nvPicPr>
          <p:cNvPr id="6148" name="Picture 6" descr="50 DICE SPOKE POKER CHIPS - BLU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2672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7" descr="50 DICE SPOKE POKER CHIPS - R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6576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Rectangle 3"/>
          <p:cNvSpPr>
            <a:spLocks noChangeArrowheads="1"/>
          </p:cNvSpPr>
          <p:nvPr/>
        </p:nvSpPr>
        <p:spPr bwMode="auto">
          <a:xfrm>
            <a:off x="228600" y="2362200"/>
            <a:ext cx="8763000" cy="259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</a:pPr>
            <a:r>
              <a:rPr lang="en-CA" sz="2200" b="1"/>
              <a:t>Addition Statements</a:t>
            </a:r>
            <a:r>
              <a:rPr lang="en-CA" sz="2200"/>
              <a:t>:   </a:t>
            </a:r>
            <a:endParaRPr lang="en-CA" sz="800"/>
          </a:p>
          <a:p>
            <a:pPr marL="609600" indent="-609600">
              <a:spcBef>
                <a:spcPct val="20000"/>
              </a:spcBef>
            </a:pPr>
            <a:endParaRPr lang="en-CA" sz="2200"/>
          </a:p>
          <a:p>
            <a:pPr marL="609600" indent="-609600">
              <a:spcBef>
                <a:spcPct val="20000"/>
              </a:spcBef>
            </a:pPr>
            <a:r>
              <a:rPr lang="en-CA" sz="2400"/>
              <a:t>       (+1) + (+2) = ______	             (+5) + (- 4) = ______</a:t>
            </a:r>
          </a:p>
        </p:txBody>
      </p:sp>
      <p:pic>
        <p:nvPicPr>
          <p:cNvPr id="6151" name="Picture 10" descr="50 DICE SPOKE POKER CHIPS - BLU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2672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11" descr="50 DICE SPOKE POKER CHIPS - BLU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2672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12" descr="50 DICE SPOKE POKER CHIPS - BLU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2672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3" descr="50 DICE SPOKE POKER CHIPS - R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1148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14" descr="50 DICE SPOKE POKER CHIPS - R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6576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Picture 15" descr="50 DICE SPOKE POKER CHIPS - R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8100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7" name="Picture 16" descr="50 DICE SPOKE POKER CHIPS - R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8100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8" name="Picture 17" descr="50 DICE SPOKE POKER CHIPS - R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8100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9" name="Picture 18" descr="50 DICE SPOKE POKER CHIPS - R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8100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0" name="Picture 19" descr="50 DICE SPOKE POKER CHIPS - R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8100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1" name="Line 20"/>
          <p:cNvSpPr>
            <a:spLocks noChangeShapeType="1"/>
          </p:cNvSpPr>
          <p:nvPr/>
        </p:nvSpPr>
        <p:spPr bwMode="auto">
          <a:xfrm>
            <a:off x="4343400" y="2362200"/>
            <a:ext cx="0" cy="2590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2" name="Rectangle 3"/>
          <p:cNvSpPr>
            <a:spLocks noChangeArrowheads="1"/>
          </p:cNvSpPr>
          <p:nvPr/>
        </p:nvSpPr>
        <p:spPr bwMode="auto">
          <a:xfrm>
            <a:off x="152400" y="5029200"/>
            <a:ext cx="8763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</a:pPr>
            <a:r>
              <a:rPr lang="en-CA" sz="2200"/>
              <a:t>Your turn…apply</a:t>
            </a:r>
            <a:r>
              <a:rPr lang="en-CA" sz="2200" b="1"/>
              <a:t> “integer addition”</a:t>
            </a:r>
          </a:p>
          <a:p>
            <a:pPr marL="609600" indent="-609600">
              <a:spcBef>
                <a:spcPct val="20000"/>
              </a:spcBef>
            </a:pPr>
            <a:endParaRPr lang="en-CA" sz="800" b="1"/>
          </a:p>
          <a:p>
            <a:pPr marL="609600" indent="-609600">
              <a:spcBef>
                <a:spcPct val="20000"/>
              </a:spcBef>
              <a:buFontTx/>
              <a:buAutoNum type="arabicPeriod"/>
            </a:pPr>
            <a:r>
              <a:rPr lang="en-CA" sz="2000"/>
              <a:t>Draw the model for (-3) + (+ 4)</a:t>
            </a:r>
            <a:endParaRPr lang="en-CA" sz="200"/>
          </a:p>
          <a:p>
            <a:pPr marL="609600" indent="-609600">
              <a:spcBef>
                <a:spcPct val="20000"/>
              </a:spcBef>
            </a:pPr>
            <a:endParaRPr lang="en-CA" sz="2000"/>
          </a:p>
          <a:p>
            <a:pPr marL="609600" indent="-609600">
              <a:spcBef>
                <a:spcPct val="20000"/>
              </a:spcBef>
            </a:pPr>
            <a:r>
              <a:rPr lang="en-CA" sz="2000"/>
              <a:t>2.     Draw the model for (+11) + (-3)</a:t>
            </a:r>
          </a:p>
        </p:txBody>
      </p:sp>
      <p:sp>
        <p:nvSpPr>
          <p:cNvPr id="6163" name="Freeform 24"/>
          <p:cNvSpPr>
            <a:spLocks/>
          </p:cNvSpPr>
          <p:nvPr/>
        </p:nvSpPr>
        <p:spPr bwMode="auto">
          <a:xfrm>
            <a:off x="889000" y="3568700"/>
            <a:ext cx="1485900" cy="1092200"/>
          </a:xfrm>
          <a:custGeom>
            <a:avLst/>
            <a:gdLst>
              <a:gd name="T0" fmla="*/ 2147483647 w 936"/>
              <a:gd name="T1" fmla="*/ 2147483647 h 688"/>
              <a:gd name="T2" fmla="*/ 2147483647 w 936"/>
              <a:gd name="T3" fmla="*/ 2147483647 h 688"/>
              <a:gd name="T4" fmla="*/ 2147483647 w 936"/>
              <a:gd name="T5" fmla="*/ 2147483647 h 688"/>
              <a:gd name="T6" fmla="*/ 2147483647 w 936"/>
              <a:gd name="T7" fmla="*/ 2147483647 h 688"/>
              <a:gd name="T8" fmla="*/ 2147483647 w 936"/>
              <a:gd name="T9" fmla="*/ 2147483647 h 688"/>
              <a:gd name="T10" fmla="*/ 2147483647 w 936"/>
              <a:gd name="T11" fmla="*/ 2147483647 h 688"/>
              <a:gd name="T12" fmla="*/ 2147483647 w 936"/>
              <a:gd name="T13" fmla="*/ 2147483647 h 688"/>
              <a:gd name="T14" fmla="*/ 2147483647 w 936"/>
              <a:gd name="T15" fmla="*/ 2147483647 h 688"/>
              <a:gd name="T16" fmla="*/ 2147483647 w 936"/>
              <a:gd name="T17" fmla="*/ 2147483647 h 688"/>
              <a:gd name="T18" fmla="*/ 2147483647 w 936"/>
              <a:gd name="T19" fmla="*/ 2147483647 h 688"/>
              <a:gd name="T20" fmla="*/ 2147483647 w 936"/>
              <a:gd name="T21" fmla="*/ 2147483647 h 688"/>
              <a:gd name="T22" fmla="*/ 2147483647 w 936"/>
              <a:gd name="T23" fmla="*/ 2147483647 h 68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36"/>
              <a:gd name="T37" fmla="*/ 0 h 688"/>
              <a:gd name="T38" fmla="*/ 936 w 936"/>
              <a:gd name="T39" fmla="*/ 688 h 68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36" h="688">
                <a:moveTo>
                  <a:pt x="16" y="248"/>
                </a:moveTo>
                <a:cubicBezTo>
                  <a:pt x="8" y="208"/>
                  <a:pt x="0" y="136"/>
                  <a:pt x="16" y="104"/>
                </a:cubicBezTo>
                <a:cubicBezTo>
                  <a:pt x="32" y="72"/>
                  <a:pt x="24" y="72"/>
                  <a:pt x="112" y="56"/>
                </a:cubicBezTo>
                <a:cubicBezTo>
                  <a:pt x="200" y="40"/>
                  <a:pt x="416" y="0"/>
                  <a:pt x="544" y="8"/>
                </a:cubicBezTo>
                <a:cubicBezTo>
                  <a:pt x="672" y="16"/>
                  <a:pt x="824" y="56"/>
                  <a:pt x="880" y="104"/>
                </a:cubicBezTo>
                <a:cubicBezTo>
                  <a:pt x="936" y="152"/>
                  <a:pt x="888" y="208"/>
                  <a:pt x="880" y="296"/>
                </a:cubicBezTo>
                <a:cubicBezTo>
                  <a:pt x="872" y="384"/>
                  <a:pt x="888" y="576"/>
                  <a:pt x="832" y="632"/>
                </a:cubicBezTo>
                <a:cubicBezTo>
                  <a:pt x="776" y="688"/>
                  <a:pt x="608" y="672"/>
                  <a:pt x="544" y="632"/>
                </a:cubicBezTo>
                <a:cubicBezTo>
                  <a:pt x="480" y="592"/>
                  <a:pt x="488" y="440"/>
                  <a:pt x="448" y="392"/>
                </a:cubicBezTo>
                <a:cubicBezTo>
                  <a:pt x="408" y="344"/>
                  <a:pt x="368" y="352"/>
                  <a:pt x="304" y="344"/>
                </a:cubicBezTo>
                <a:cubicBezTo>
                  <a:pt x="240" y="336"/>
                  <a:pt x="112" y="368"/>
                  <a:pt x="64" y="344"/>
                </a:cubicBezTo>
                <a:cubicBezTo>
                  <a:pt x="16" y="320"/>
                  <a:pt x="24" y="288"/>
                  <a:pt x="16" y="248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4" name="AutoShape 25"/>
          <p:cNvSpPr>
            <a:spLocks noChangeArrowheads="1"/>
          </p:cNvSpPr>
          <p:nvPr/>
        </p:nvSpPr>
        <p:spPr bwMode="auto">
          <a:xfrm>
            <a:off x="4876800" y="3733800"/>
            <a:ext cx="381000" cy="990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65" name="AutoShape 26"/>
          <p:cNvSpPr>
            <a:spLocks noChangeArrowheads="1"/>
          </p:cNvSpPr>
          <p:nvPr/>
        </p:nvSpPr>
        <p:spPr bwMode="auto">
          <a:xfrm>
            <a:off x="5334000" y="3733800"/>
            <a:ext cx="381000" cy="990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66" name="AutoShape 27"/>
          <p:cNvSpPr>
            <a:spLocks noChangeArrowheads="1"/>
          </p:cNvSpPr>
          <p:nvPr/>
        </p:nvSpPr>
        <p:spPr bwMode="auto">
          <a:xfrm>
            <a:off x="6248400" y="3733800"/>
            <a:ext cx="381000" cy="990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67" name="AutoShape 28"/>
          <p:cNvSpPr>
            <a:spLocks noChangeArrowheads="1"/>
          </p:cNvSpPr>
          <p:nvPr/>
        </p:nvSpPr>
        <p:spPr bwMode="auto">
          <a:xfrm>
            <a:off x="5791200" y="3733800"/>
            <a:ext cx="381000" cy="990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42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11430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CA" sz="4000" b="1">
                <a:effectLst>
                  <a:outerShdw blurRad="38100" dist="38100" dir="2700000" algn="tl">
                    <a:srgbClr val="FFFFFF"/>
                  </a:outerShdw>
                </a:effectLst>
                <a:latin typeface="Bauhaus 93" charset="0"/>
              </a:rPr>
              <a:t>What is the </a:t>
            </a:r>
            <a:r>
              <a:rPr lang="en-CA" sz="40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charset="0"/>
              </a:rPr>
              <a:t>“addition statement?”</a:t>
            </a:r>
          </a:p>
          <a:p>
            <a:pPr algn="ctr"/>
            <a:r>
              <a:rPr lang="en-CA" sz="2000">
                <a:solidFill>
                  <a:srgbClr val="002060"/>
                </a:solidFill>
                <a:latin typeface="Bauhaus 93" charset="0"/>
              </a:rPr>
              <a:t>Student Outcome: I will be able to add integers using a number line.</a:t>
            </a:r>
            <a:endParaRPr lang="en-US" sz="2000">
              <a:solidFill>
                <a:srgbClr val="FF0000"/>
              </a:solidFill>
              <a:latin typeface="Bauhaus 93" charset="0"/>
            </a:endParaRPr>
          </a:p>
          <a:p>
            <a:pPr algn="ctr"/>
            <a:endParaRPr lang="en-US" sz="2000">
              <a:solidFill>
                <a:srgbClr val="FF0000"/>
              </a:solidFill>
              <a:latin typeface="Bauhaus 93" charset="0"/>
            </a:endParaRPr>
          </a:p>
        </p:txBody>
      </p:sp>
      <p:sp>
        <p:nvSpPr>
          <p:cNvPr id="17411" name="AutoShape 3"/>
          <p:cNvSpPr>
            <a:spLocks noChangeArrowheads="1"/>
          </p:cNvSpPr>
          <p:nvPr/>
        </p:nvSpPr>
        <p:spPr bwMode="auto">
          <a:xfrm>
            <a:off x="2362200" y="3124200"/>
            <a:ext cx="1524000" cy="304800"/>
          </a:xfrm>
          <a:prstGeom prst="rightArrow">
            <a:avLst>
              <a:gd name="adj1" fmla="val 50000"/>
              <a:gd name="adj2" fmla="val 1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7412" name="Picture 4" descr="f-73-3-pr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86106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Subtitle 4"/>
          <p:cNvSpPr>
            <a:spLocks/>
          </p:cNvSpPr>
          <p:nvPr/>
        </p:nvSpPr>
        <p:spPr bwMode="auto">
          <a:xfrm>
            <a:off x="152400" y="1295400"/>
            <a:ext cx="8763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</a:pPr>
            <a:r>
              <a:rPr lang="en-CA" sz="2400"/>
              <a:t>The addition statement below is…</a:t>
            </a:r>
          </a:p>
          <a:p>
            <a:pPr marL="609600" indent="-609600">
              <a:spcBef>
                <a:spcPct val="20000"/>
              </a:spcBef>
            </a:pPr>
            <a:endParaRPr lang="en-CA" sz="2400"/>
          </a:p>
          <a:p>
            <a:pPr marL="609600" indent="-609600" algn="ctr">
              <a:spcBef>
                <a:spcPct val="20000"/>
              </a:spcBef>
            </a:pPr>
            <a:r>
              <a:rPr lang="en-CA" sz="3200" b="1"/>
              <a:t>(+4) + (+3)</a:t>
            </a:r>
          </a:p>
          <a:p>
            <a:pPr marL="609600" indent="-609600" algn="ctr">
              <a:spcBef>
                <a:spcPct val="20000"/>
              </a:spcBef>
            </a:pPr>
            <a:endParaRPr lang="en-CA" sz="3200" b="1"/>
          </a:p>
          <a:p>
            <a:pPr marL="609600" indent="-609600">
              <a:spcBef>
                <a:spcPct val="20000"/>
              </a:spcBef>
            </a:pPr>
            <a:endParaRPr lang="en-CA" sz="3200" b="1"/>
          </a:p>
          <a:p>
            <a:pPr marL="609600" indent="-609600">
              <a:spcBef>
                <a:spcPct val="20000"/>
              </a:spcBef>
            </a:pPr>
            <a:endParaRPr lang="en-CA" sz="3200" b="1"/>
          </a:p>
          <a:p>
            <a:pPr marL="609600" indent="-609600">
              <a:spcBef>
                <a:spcPct val="20000"/>
              </a:spcBef>
              <a:buFontTx/>
              <a:buAutoNum type="arabicPeriod"/>
            </a:pPr>
            <a:r>
              <a:rPr lang="en-CA" sz="2400"/>
              <a:t>What do the colors of the arrows represent?</a:t>
            </a:r>
          </a:p>
          <a:p>
            <a:pPr marL="609600" indent="-609600">
              <a:spcBef>
                <a:spcPct val="20000"/>
              </a:spcBef>
              <a:buFontTx/>
              <a:buAutoNum type="arabicPeriod"/>
            </a:pPr>
            <a:r>
              <a:rPr lang="en-CA" sz="2400"/>
              <a:t>What do the length of the arrows represent?</a:t>
            </a:r>
          </a:p>
          <a:p>
            <a:pPr marL="609600" indent="-609600">
              <a:spcBef>
                <a:spcPct val="20000"/>
              </a:spcBef>
              <a:buFontTx/>
              <a:buAutoNum type="arabicPeriod"/>
            </a:pPr>
            <a:r>
              <a:rPr lang="en-CA" sz="2400"/>
              <a:t>What is the total?</a:t>
            </a:r>
          </a:p>
          <a:p>
            <a:pPr marL="609600" indent="-609600">
              <a:spcBef>
                <a:spcPct val="20000"/>
              </a:spcBef>
            </a:pPr>
            <a:endParaRPr lang="en-CA" sz="2400" b="1"/>
          </a:p>
          <a:p>
            <a:pPr marL="609600" indent="-609600" algn="ctr">
              <a:spcBef>
                <a:spcPct val="20000"/>
              </a:spcBef>
            </a:pPr>
            <a:endParaRPr lang="en-US" sz="2800" b="1">
              <a:solidFill>
                <a:srgbClr val="FF0000"/>
              </a:solidFill>
            </a:endParaRPr>
          </a:p>
          <a:p>
            <a:pPr marL="609600" indent="-609600" algn="ctr">
              <a:spcBef>
                <a:spcPct val="20000"/>
              </a:spcBef>
            </a:pPr>
            <a:endParaRPr lang="en-CA" sz="3200">
              <a:solidFill>
                <a:srgbClr val="898989"/>
              </a:solidFill>
            </a:endParaRPr>
          </a:p>
          <a:p>
            <a:pPr marL="609600" indent="-609600" algn="ctr">
              <a:spcBef>
                <a:spcPct val="20000"/>
              </a:spcBef>
            </a:pPr>
            <a:endParaRPr lang="en-CA" sz="3200">
              <a:solidFill>
                <a:srgbClr val="898989"/>
              </a:solidFill>
            </a:endParaRPr>
          </a:p>
          <a:p>
            <a:pPr marL="609600" indent="-609600" algn="ctr">
              <a:spcBef>
                <a:spcPct val="20000"/>
              </a:spcBef>
            </a:pPr>
            <a:endParaRPr lang="en-CA" sz="3200">
              <a:solidFill>
                <a:srgbClr val="898989"/>
              </a:solidFill>
            </a:endParaRPr>
          </a:p>
          <a:p>
            <a:pPr marL="609600" indent="-609600" algn="ctr">
              <a:spcBef>
                <a:spcPct val="20000"/>
              </a:spcBef>
            </a:pPr>
            <a:endParaRPr lang="en-US" sz="3200">
              <a:solidFill>
                <a:srgbClr val="898989"/>
              </a:solidFill>
            </a:endParaRPr>
          </a:p>
        </p:txBody>
      </p:sp>
      <p:sp>
        <p:nvSpPr>
          <p:cNvPr id="17414" name="Line 10"/>
          <p:cNvSpPr>
            <a:spLocks noChangeShapeType="1"/>
          </p:cNvSpPr>
          <p:nvPr/>
        </p:nvSpPr>
        <p:spPr bwMode="auto">
          <a:xfrm>
            <a:off x="4572000" y="3581400"/>
            <a:ext cx="19050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5" name="Line 11"/>
          <p:cNvSpPr>
            <a:spLocks noChangeShapeType="1"/>
          </p:cNvSpPr>
          <p:nvPr/>
        </p:nvSpPr>
        <p:spPr bwMode="auto">
          <a:xfrm>
            <a:off x="6553200" y="3581400"/>
            <a:ext cx="12954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8806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4800">
                <a:effectLst>
                  <a:outerShdw blurRad="38100" dist="38100" dir="2700000" algn="tl">
                    <a:srgbClr val="FFFFFF"/>
                  </a:outerShdw>
                </a:effectLst>
                <a:latin typeface="Bauhaus 93" charset="0"/>
                <a:ea typeface="ＭＳ Ｐゴシック" charset="-128"/>
                <a:cs typeface="+mn-cs"/>
              </a:rPr>
              <a:t>Explore Integer </a:t>
            </a:r>
            <a:r>
              <a:rPr lang="en-CA" sz="48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charset="0"/>
                <a:ea typeface="ＭＳ Ｐゴシック" charset="-128"/>
                <a:cs typeface="+mn-cs"/>
              </a:rPr>
              <a:t>Subtraction</a:t>
            </a:r>
          </a:p>
          <a:p>
            <a:pPr algn="ctr">
              <a:defRPr/>
            </a:pPr>
            <a:r>
              <a:rPr lang="en-CA" sz="2000">
                <a:solidFill>
                  <a:srgbClr val="002060"/>
                </a:solidFill>
                <a:latin typeface="Bauhaus 93" charset="0"/>
                <a:ea typeface="ＭＳ Ｐゴシック" charset="-128"/>
                <a:cs typeface="+mn-cs"/>
              </a:rPr>
              <a:t>Student Outcome: I will be able to subtract integers using integer chips.</a:t>
            </a:r>
            <a:endParaRPr lang="en-US" sz="2000">
              <a:solidFill>
                <a:srgbClr val="FF0000"/>
              </a:solidFill>
              <a:latin typeface="Bauhaus 93" charset="0"/>
              <a:ea typeface="ＭＳ Ｐゴシック" charset="-128"/>
              <a:cs typeface="+mn-cs"/>
            </a:endParaRPr>
          </a:p>
          <a:p>
            <a:pPr algn="ctr">
              <a:defRPr/>
            </a:pPr>
            <a:endParaRPr lang="en-US" sz="2000">
              <a:solidFill>
                <a:srgbClr val="FF0000"/>
              </a:solidFill>
              <a:latin typeface="Bauhaus 93" charset="0"/>
              <a:ea typeface="ＭＳ Ｐゴシック" charset="-128"/>
              <a:cs typeface="+mn-cs"/>
            </a:endParaRPr>
          </a:p>
        </p:txBody>
      </p:sp>
      <p:sp>
        <p:nvSpPr>
          <p:cNvPr id="33795" name="Subtitle 4"/>
          <p:cNvSpPr>
            <a:spLocks noGrp="1"/>
          </p:cNvSpPr>
          <p:nvPr>
            <p:ph type="subTitle" idx="4294967295"/>
          </p:nvPr>
        </p:nvSpPr>
        <p:spPr>
          <a:xfrm>
            <a:off x="152400" y="1295400"/>
            <a:ext cx="8763000" cy="51816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CA" sz="2800">
                <a:latin typeface="Arial" charset="0"/>
                <a:ea typeface="ＭＳ Ｐゴシック" charset="0"/>
                <a:cs typeface="ＭＳ Ｐゴシック" charset="0"/>
              </a:rPr>
              <a:t>Subtract integers using integer chips…</a:t>
            </a:r>
          </a:p>
          <a:p>
            <a:pPr marL="0" indent="0" eaLnBrk="1" hangingPunct="1">
              <a:buFontTx/>
              <a:buNone/>
            </a:pPr>
            <a:endParaRPr lang="en-CA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CA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CA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AutoNum type="arabicPeriod"/>
            </a:pPr>
            <a:r>
              <a:rPr lang="en-CA" sz="2400">
                <a:latin typeface="Arial" charset="0"/>
                <a:ea typeface="ＭＳ Ｐゴシック" charset="0"/>
                <a:cs typeface="ＭＳ Ｐゴシック" charset="0"/>
              </a:rPr>
              <a:t>What is the subtraction expression for the model above?</a:t>
            </a:r>
          </a:p>
          <a:p>
            <a:pPr marL="0" indent="0" eaLnBrk="1" hangingPunct="1">
              <a:buFontTx/>
              <a:buNone/>
            </a:pPr>
            <a:endParaRPr lang="en-CA" sz="24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AutoNum type="arabicPeriod"/>
            </a:pPr>
            <a:endParaRPr lang="en-CA" sz="24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AutoNum type="arabicPeriod"/>
            </a:pPr>
            <a:r>
              <a:rPr lang="en-CA" sz="2400">
                <a:latin typeface="Arial" charset="0"/>
                <a:ea typeface="ＭＳ Ｐゴシック" charset="0"/>
                <a:cs typeface="ＭＳ Ｐゴシック" charset="0"/>
              </a:rPr>
              <a:t>Take away 4 red chips from the original 6 red chips…what do    you have left?</a:t>
            </a:r>
          </a:p>
          <a:p>
            <a:pPr marL="0" indent="0" eaLnBrk="1" hangingPunct="1">
              <a:buFontTx/>
              <a:buNone/>
            </a:pPr>
            <a:endParaRPr lang="en-CA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US" b="1">
              <a:solidFill>
                <a:srgbClr val="0070C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US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3796" name="Picture 13" descr="50 DICE SPOKE POKER CHIPS -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057400"/>
            <a:ext cx="3778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13" descr="50 DICE SPOKE POKER CHIPS -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514600"/>
            <a:ext cx="3778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13" descr="50 DICE SPOKE POKER CHIPS -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514600"/>
            <a:ext cx="3778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13" descr="50 DICE SPOKE POKER CHIPS -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057400"/>
            <a:ext cx="3778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Picture 13" descr="50 DICE SPOKE POKER CHIPS -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057400"/>
            <a:ext cx="3778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1" name="Picture 13" descr="50 DICE SPOKE POKER CHIPS -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14600"/>
            <a:ext cx="3778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2" name="Picture 13" descr="50 DICE SPOKE POKER CHIPS -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57400"/>
            <a:ext cx="3778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3" name="Picture 13" descr="50 DICE SPOKE POKER CHIPS -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514600"/>
            <a:ext cx="3778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4" name="Picture 13" descr="50 DICE SPOKE POKER CHIPS -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057400"/>
            <a:ext cx="3778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ounded Rectangle 14"/>
          <p:cNvSpPr/>
          <p:nvPr/>
        </p:nvSpPr>
        <p:spPr>
          <a:xfrm>
            <a:off x="228600" y="1905000"/>
            <a:ext cx="5638800" cy="1371600"/>
          </a:xfrm>
          <a:prstGeom prst="roundRect">
            <a:avLst/>
          </a:prstGeom>
          <a:solidFill>
            <a:srgbClr val="92D050">
              <a:alpha val="1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33806" name="Picture 13" descr="50 DICE SPOKE POKER CHIPS -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514600"/>
            <a:ext cx="3778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543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12192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CA" sz="4800">
                <a:effectLst>
                  <a:outerShdw blurRad="38100" dist="38100" dir="2700000" algn="tl">
                    <a:srgbClr val="FFFFFF"/>
                  </a:outerShdw>
                </a:effectLst>
                <a:latin typeface="Bauhaus 93" charset="0"/>
              </a:rPr>
              <a:t>Model it… </a:t>
            </a:r>
            <a:r>
              <a:rPr lang="en-CA" sz="48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charset="0"/>
              </a:rPr>
              <a:t>Subtraction</a:t>
            </a:r>
          </a:p>
          <a:p>
            <a:pPr algn="ctr"/>
            <a:r>
              <a:rPr lang="en-CA" sz="2000">
                <a:solidFill>
                  <a:srgbClr val="002060"/>
                </a:solidFill>
                <a:latin typeface="Bauhaus 93" charset="0"/>
              </a:rPr>
              <a:t>Student Outcome: I will be able to subtract integers using integer chips.</a:t>
            </a:r>
            <a:endParaRPr lang="en-US" sz="2000">
              <a:solidFill>
                <a:srgbClr val="FF0000"/>
              </a:solidFill>
              <a:latin typeface="Bauhaus 93" charset="0"/>
            </a:endParaRPr>
          </a:p>
          <a:p>
            <a:pPr algn="ctr"/>
            <a:endParaRPr lang="en-US" sz="2000">
              <a:solidFill>
                <a:srgbClr val="FF0000"/>
              </a:solidFill>
              <a:latin typeface="Bauhaus 93" charset="0"/>
            </a:endParaRPr>
          </a:p>
        </p:txBody>
      </p:sp>
      <p:sp>
        <p:nvSpPr>
          <p:cNvPr id="36867" name="Subtitle 4"/>
          <p:cNvSpPr>
            <a:spLocks noGrp="1"/>
          </p:cNvSpPr>
          <p:nvPr>
            <p:ph type="subTitle" idx="4294967295"/>
          </p:nvPr>
        </p:nvSpPr>
        <p:spPr>
          <a:xfrm>
            <a:off x="152400" y="1295400"/>
            <a:ext cx="8763000" cy="5181600"/>
          </a:xfrm>
        </p:spPr>
        <p:txBody>
          <a:bodyPr/>
          <a:lstStyle/>
          <a:p>
            <a:pPr marL="533400" indent="-533400" eaLnBrk="1" hangingPunct="1">
              <a:buFontTx/>
              <a:buNone/>
            </a:pPr>
            <a:r>
              <a:rPr lang="en-CA" sz="3600">
                <a:latin typeface="Arial" charset="0"/>
                <a:ea typeface="ＭＳ Ｐゴシック" charset="0"/>
                <a:cs typeface="ＭＳ Ｐゴシック" charset="0"/>
              </a:rPr>
              <a:t>Model the equations below…</a:t>
            </a:r>
          </a:p>
          <a:p>
            <a:pPr marL="533400" indent="-533400" eaLnBrk="1" hangingPunct="1">
              <a:buFontTx/>
              <a:buNone/>
            </a:pPr>
            <a:endParaRPr lang="en-CA" sz="36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533400" indent="-533400" eaLnBrk="1" hangingPunct="1">
              <a:buFontTx/>
              <a:buNone/>
            </a:pPr>
            <a:endParaRPr lang="en-CA" sz="36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533400" indent="-533400" eaLnBrk="1" hangingPunct="1">
              <a:buFontTx/>
              <a:buNone/>
            </a:pPr>
            <a:r>
              <a:rPr lang="en-CA" sz="3600" b="1">
                <a:latin typeface="Arial" charset="0"/>
                <a:ea typeface="ＭＳ Ｐゴシック" charset="0"/>
                <a:cs typeface="ＭＳ Ｐゴシック" charset="0"/>
              </a:rPr>
              <a:t>	(-5) – (-2)				(+8) – (+3)</a:t>
            </a:r>
          </a:p>
          <a:p>
            <a:pPr marL="533400" indent="-533400" eaLnBrk="1" hangingPunct="1">
              <a:buFontTx/>
              <a:buNone/>
            </a:pPr>
            <a:endParaRPr lang="en-CA" sz="10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533400" indent="-533400" eaLnBrk="1" hangingPunct="1">
              <a:buFontTx/>
              <a:buNone/>
            </a:pPr>
            <a:endParaRPr lang="en-CA" sz="10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533400" indent="-533400" algn="ctr" eaLnBrk="1" hangingPunct="1">
              <a:buFontTx/>
              <a:buNone/>
            </a:pPr>
            <a:endParaRPr lang="en-CA" sz="2800">
              <a:solidFill>
                <a:srgbClr val="0066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533400" indent="-533400" eaLnBrk="1" hangingPunct="1">
              <a:buFontTx/>
              <a:buNone/>
            </a:pPr>
            <a:endParaRPr lang="en-CA" sz="36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533400" indent="-533400" algn="ctr" eaLnBrk="1" hangingPunct="1">
              <a:buFontTx/>
              <a:buNone/>
            </a:pPr>
            <a:endParaRPr lang="en-US" sz="4000" b="1">
              <a:solidFill>
                <a:srgbClr val="0070C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533400" indent="-533400" algn="ctr" eaLnBrk="1" hangingPunct="1">
              <a:buFontTx/>
              <a:buNone/>
            </a:pPr>
            <a:endParaRPr lang="en-CA" sz="4000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533400" indent="-533400" algn="ctr" eaLnBrk="1" hangingPunct="1">
              <a:buFontTx/>
              <a:buNone/>
            </a:pPr>
            <a:endParaRPr lang="en-CA" sz="4000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533400" indent="-533400" algn="ctr" eaLnBrk="1" hangingPunct="1">
              <a:buFontTx/>
              <a:buNone/>
            </a:pPr>
            <a:endParaRPr lang="en-CA" sz="4000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533400" indent="-533400" algn="ctr" eaLnBrk="1" hangingPunct="1">
              <a:buFontTx/>
              <a:buNone/>
            </a:pPr>
            <a:endParaRPr lang="en-US" sz="4000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04800" y="2057400"/>
            <a:ext cx="3657600" cy="1143000"/>
          </a:xfrm>
          <a:prstGeom prst="roundRect">
            <a:avLst/>
          </a:prstGeom>
          <a:solidFill>
            <a:srgbClr val="92D050">
              <a:alpha val="1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Rounded Rectangle 14"/>
          <p:cNvSpPr/>
          <p:nvPr/>
        </p:nvSpPr>
        <p:spPr>
          <a:xfrm>
            <a:off x="4876800" y="2057400"/>
            <a:ext cx="3657600" cy="1143000"/>
          </a:xfrm>
          <a:prstGeom prst="roundRect">
            <a:avLst/>
          </a:prstGeom>
          <a:solidFill>
            <a:srgbClr val="92D050">
              <a:alpha val="1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36870" name="Picture 11" descr="50 DICE SPOKE POKER CHIPS - BLU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098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Picture 11" descr="50 DICE SPOKE POKER CHIPS - BLU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098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2" name="Picture 11" descr="50 DICE SPOKE POKER CHIPS - BLU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5908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3" name="Picture 11" descr="50 DICE SPOKE POKER CHIPS - BLU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098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4" name="Picture 11" descr="50 DICE SPOKE POKER CHIPS - BLU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5908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5" name="Line 24"/>
          <p:cNvSpPr>
            <a:spLocks noChangeShapeType="1"/>
          </p:cNvSpPr>
          <p:nvPr/>
        </p:nvSpPr>
        <p:spPr bwMode="auto">
          <a:xfrm flipH="1">
            <a:off x="1447800" y="2209800"/>
            <a:ext cx="381000" cy="3048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6" name="Line 26"/>
          <p:cNvSpPr>
            <a:spLocks noChangeShapeType="1"/>
          </p:cNvSpPr>
          <p:nvPr/>
        </p:nvSpPr>
        <p:spPr bwMode="auto">
          <a:xfrm flipH="1">
            <a:off x="1219200" y="2667000"/>
            <a:ext cx="381000" cy="3048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6877" name="Picture 13" descr="50 DICE SPOKE POKER CHIPS -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133600"/>
            <a:ext cx="3778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8" name="Picture 13" descr="50 DICE SPOKE POKER CHIPS -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590800"/>
            <a:ext cx="3778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9" name="Picture 13" descr="50 DICE SPOKE POKER CHIPS -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590800"/>
            <a:ext cx="3778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0" name="Picture 13" descr="50 DICE SPOKE POKER CHIPS -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133600"/>
            <a:ext cx="3778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1" name="Picture 13" descr="50 DICE SPOKE POKER CHIPS -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133600"/>
            <a:ext cx="3778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2" name="Picture 13" descr="50 DICE SPOKE POKER CHIPS -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590800"/>
            <a:ext cx="3778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3" name="Picture 13" descr="50 DICE SPOKE POKER CHIPS -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133600"/>
            <a:ext cx="3778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4" name="Picture 13" descr="50 DICE SPOKE POKER CHIPS -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590800"/>
            <a:ext cx="3778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85" name="Line 39"/>
          <p:cNvSpPr>
            <a:spLocks noChangeShapeType="1"/>
          </p:cNvSpPr>
          <p:nvPr/>
        </p:nvSpPr>
        <p:spPr bwMode="auto">
          <a:xfrm flipH="1">
            <a:off x="6400800" y="2667000"/>
            <a:ext cx="381000" cy="304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6" name="Line 40"/>
          <p:cNvSpPr>
            <a:spLocks noChangeShapeType="1"/>
          </p:cNvSpPr>
          <p:nvPr/>
        </p:nvSpPr>
        <p:spPr bwMode="auto">
          <a:xfrm flipH="1">
            <a:off x="5486400" y="2667000"/>
            <a:ext cx="381000" cy="304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7" name="Line 41"/>
          <p:cNvSpPr>
            <a:spLocks noChangeShapeType="1"/>
          </p:cNvSpPr>
          <p:nvPr/>
        </p:nvSpPr>
        <p:spPr bwMode="auto">
          <a:xfrm flipH="1">
            <a:off x="5943600" y="2667000"/>
            <a:ext cx="381000" cy="304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8" name="Rectangle 45"/>
          <p:cNvSpPr>
            <a:spLocks noChangeArrowheads="1"/>
          </p:cNvSpPr>
          <p:nvPr/>
        </p:nvSpPr>
        <p:spPr bwMode="auto">
          <a:xfrm>
            <a:off x="0" y="4114800"/>
            <a:ext cx="9144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algn="ctr"/>
            <a:r>
              <a:rPr lang="en-CA" sz="2400"/>
              <a:t>What do you notice about each equation? </a:t>
            </a:r>
          </a:p>
          <a:p>
            <a:pPr marL="342900" indent="-342900"/>
            <a:endParaRPr lang="en-CA" sz="2400"/>
          </a:p>
        </p:txBody>
      </p:sp>
      <p:sp>
        <p:nvSpPr>
          <p:cNvPr id="36889" name="Oval 40"/>
          <p:cNvSpPr>
            <a:spLocks noChangeArrowheads="1"/>
          </p:cNvSpPr>
          <p:nvPr/>
        </p:nvSpPr>
        <p:spPr bwMode="auto">
          <a:xfrm rot="-3022136">
            <a:off x="928688" y="2311400"/>
            <a:ext cx="1295400" cy="4572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90" name="Line 41"/>
          <p:cNvSpPr>
            <a:spLocks noChangeShapeType="1"/>
          </p:cNvSpPr>
          <p:nvPr/>
        </p:nvSpPr>
        <p:spPr bwMode="auto">
          <a:xfrm flipV="1">
            <a:off x="1905000" y="2438400"/>
            <a:ext cx="685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1" name="Oval 40"/>
          <p:cNvSpPr>
            <a:spLocks noChangeArrowheads="1"/>
          </p:cNvSpPr>
          <p:nvPr/>
        </p:nvSpPr>
        <p:spPr bwMode="auto">
          <a:xfrm>
            <a:off x="5410200" y="2514600"/>
            <a:ext cx="15240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92" name="Line 41"/>
          <p:cNvSpPr>
            <a:spLocks noChangeShapeType="1"/>
          </p:cNvSpPr>
          <p:nvPr/>
        </p:nvSpPr>
        <p:spPr bwMode="auto">
          <a:xfrm flipV="1">
            <a:off x="7010400" y="2743200"/>
            <a:ext cx="685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7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0"/>
            <a:ext cx="9144000" cy="15240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CA" sz="4800">
                <a:effectLst>
                  <a:outerShdw blurRad="38100" dist="38100" dir="2700000" algn="tl">
                    <a:srgbClr val="FFFFFF"/>
                  </a:outerShdw>
                </a:effectLst>
                <a:latin typeface="Bauhaus 93" charset="0"/>
              </a:rPr>
              <a:t>Model it… </a:t>
            </a:r>
            <a:r>
              <a:rPr lang="en-CA" sz="48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charset="0"/>
              </a:rPr>
              <a:t>Subtraction</a:t>
            </a:r>
          </a:p>
          <a:p>
            <a:pPr algn="ctr"/>
            <a:r>
              <a:rPr lang="en-CA" sz="2000">
                <a:solidFill>
                  <a:srgbClr val="002060"/>
                </a:solidFill>
                <a:latin typeface="Bauhaus 93" charset="0"/>
              </a:rPr>
              <a:t>Student Outcome: I will learn different strategies to use addition to subtract integers..</a:t>
            </a:r>
            <a:endParaRPr lang="en-US" sz="2000">
              <a:solidFill>
                <a:srgbClr val="FF0000"/>
              </a:solidFill>
              <a:latin typeface="Bauhaus 93" charset="0"/>
            </a:endParaRPr>
          </a:p>
          <a:p>
            <a:pPr algn="ctr"/>
            <a:endParaRPr lang="en-US" sz="2000">
              <a:solidFill>
                <a:srgbClr val="FF0000"/>
              </a:solidFill>
              <a:latin typeface="Bauhaus 93" charset="0"/>
            </a:endParaRPr>
          </a:p>
        </p:txBody>
      </p:sp>
      <p:sp>
        <p:nvSpPr>
          <p:cNvPr id="38915" name="Subtitle 4"/>
          <p:cNvSpPr>
            <a:spLocks noGrp="1"/>
          </p:cNvSpPr>
          <p:nvPr>
            <p:ph type="subTitle" idx="4294967295"/>
          </p:nvPr>
        </p:nvSpPr>
        <p:spPr>
          <a:xfrm>
            <a:off x="152400" y="1295400"/>
            <a:ext cx="8763000" cy="51816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endParaRPr lang="en-CA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CA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CA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r>
              <a:rPr lang="en-CA" sz="280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CA" sz="280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CA" sz="4800" b="1">
                <a:latin typeface="Arial" charset="0"/>
                <a:ea typeface="ＭＳ Ｐゴシック" charset="0"/>
                <a:cs typeface="ＭＳ Ｐゴシック" charset="0"/>
              </a:rPr>
              <a:t>STRATEGY #1</a:t>
            </a:r>
          </a:p>
          <a:p>
            <a:pPr marL="0" indent="0" algn="ctr" eaLnBrk="1" hangingPunct="1">
              <a:buFontTx/>
              <a:buNone/>
            </a:pPr>
            <a:r>
              <a:rPr lang="en-CA" sz="4800" b="1">
                <a:latin typeface="Arial" charset="0"/>
                <a:ea typeface="ＭＳ Ｐゴシック" charset="0"/>
                <a:cs typeface="ＭＳ Ｐゴシック" charset="0"/>
              </a:rPr>
              <a:t>“Move in – Move out”</a:t>
            </a:r>
          </a:p>
          <a:p>
            <a:pPr marL="0" indent="0" eaLnBrk="1" hangingPunct="1">
              <a:buFontTx/>
              <a:buNone/>
            </a:pPr>
            <a:endParaRPr lang="en-CA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CA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r>
              <a:rPr lang="en-CA" sz="2800" b="1">
                <a:latin typeface="Arial" charset="0"/>
                <a:ea typeface="ＭＳ Ｐゴシック" charset="0"/>
                <a:cs typeface="ＭＳ Ｐゴシック" charset="0"/>
              </a:rPr>
              <a:t>	</a:t>
            </a:r>
          </a:p>
          <a:p>
            <a:pPr marL="0" indent="0" eaLnBrk="1" hangingPunct="1">
              <a:buFontTx/>
              <a:buNone/>
            </a:pPr>
            <a:endParaRPr lang="en-CA" sz="2800" b="1">
              <a:solidFill>
                <a:srgbClr val="0066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US" b="1">
              <a:solidFill>
                <a:srgbClr val="0070C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US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5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0"/>
            <a:ext cx="9144000" cy="13716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CA" sz="4000">
                <a:effectLst>
                  <a:outerShdw blurRad="38100" dist="38100" dir="2700000" algn="tl">
                    <a:srgbClr val="FFFFFF"/>
                  </a:outerShdw>
                </a:effectLst>
                <a:latin typeface="Bauhaus 93" charset="0"/>
              </a:rPr>
              <a:t>What if the Integer #’s are </a:t>
            </a:r>
            <a:r>
              <a:rPr lang="en-CA" sz="40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charset="0"/>
              </a:rPr>
              <a:t>different</a:t>
            </a:r>
            <a:r>
              <a:rPr lang="en-CA" sz="4000">
                <a:effectLst>
                  <a:outerShdw blurRad="38100" dist="38100" dir="2700000" algn="tl">
                    <a:srgbClr val="FFFFFF"/>
                  </a:outerShdw>
                </a:effectLst>
                <a:latin typeface="Bauhaus 93" charset="0"/>
              </a:rPr>
              <a:t>?</a:t>
            </a:r>
          </a:p>
          <a:p>
            <a:pPr algn="ctr"/>
            <a:r>
              <a:rPr lang="en-CA" sz="2000">
                <a:solidFill>
                  <a:srgbClr val="002060"/>
                </a:solidFill>
                <a:latin typeface="Bauhaus 93" charset="0"/>
              </a:rPr>
              <a:t>Student Outcome: I will learn different strategies to use addition to subtract integers..</a:t>
            </a:r>
            <a:endParaRPr lang="en-US" sz="2000">
              <a:solidFill>
                <a:srgbClr val="FF0000"/>
              </a:solidFill>
              <a:latin typeface="Bauhaus 93" charset="0"/>
            </a:endParaRPr>
          </a:p>
          <a:p>
            <a:pPr algn="ctr"/>
            <a:endParaRPr lang="en-US" sz="2000">
              <a:solidFill>
                <a:srgbClr val="FF0000"/>
              </a:solidFill>
              <a:latin typeface="Bauhaus 93" charset="0"/>
            </a:endParaRPr>
          </a:p>
        </p:txBody>
      </p:sp>
      <p:sp>
        <p:nvSpPr>
          <p:cNvPr id="39939" name="Subtitle 4"/>
          <p:cNvSpPr>
            <a:spLocks noGrp="1"/>
          </p:cNvSpPr>
          <p:nvPr>
            <p:ph type="subTitle" idx="4294967295"/>
          </p:nvPr>
        </p:nvSpPr>
        <p:spPr>
          <a:xfrm>
            <a:off x="152400" y="1295400"/>
            <a:ext cx="8763000" cy="22860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CA" b="1">
                <a:latin typeface="Arial" charset="0"/>
                <a:ea typeface="ＭＳ Ｐゴシック" charset="0"/>
                <a:cs typeface="ＭＳ Ｐゴシック" charset="0"/>
              </a:rPr>
              <a:t>(+ 2) – (+5)</a:t>
            </a:r>
          </a:p>
          <a:p>
            <a:pPr marL="0" indent="0" algn="ctr" eaLnBrk="1" hangingPunct="1">
              <a:buFontTx/>
              <a:buNone/>
            </a:pPr>
            <a:endParaRPr lang="en-CA" b="1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 b="1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 b="1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CA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CA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CA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US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52400" y="2057400"/>
            <a:ext cx="1905000" cy="990600"/>
          </a:xfrm>
          <a:prstGeom prst="roundRect">
            <a:avLst/>
          </a:prstGeom>
          <a:solidFill>
            <a:srgbClr val="92D050">
              <a:alpha val="1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2514600" y="2057400"/>
            <a:ext cx="1905000" cy="990600"/>
          </a:xfrm>
          <a:prstGeom prst="roundRect">
            <a:avLst/>
          </a:prstGeom>
          <a:solidFill>
            <a:srgbClr val="92D050">
              <a:alpha val="1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4800600" y="2057400"/>
            <a:ext cx="1905000" cy="990600"/>
          </a:xfrm>
          <a:prstGeom prst="roundRect">
            <a:avLst/>
          </a:prstGeom>
          <a:solidFill>
            <a:srgbClr val="92D050">
              <a:alpha val="1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7086600" y="2057400"/>
            <a:ext cx="1905000" cy="990600"/>
          </a:xfrm>
          <a:prstGeom prst="roundRect">
            <a:avLst/>
          </a:prstGeom>
          <a:solidFill>
            <a:srgbClr val="92D050">
              <a:alpha val="1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2" name="Right Arrow 21"/>
          <p:cNvSpPr/>
          <p:nvPr/>
        </p:nvSpPr>
        <p:spPr>
          <a:xfrm>
            <a:off x="2133600" y="2438400"/>
            <a:ext cx="304800" cy="1524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Right Arrow 22"/>
          <p:cNvSpPr/>
          <p:nvPr/>
        </p:nvSpPr>
        <p:spPr>
          <a:xfrm>
            <a:off x="6781800" y="2438400"/>
            <a:ext cx="304800" cy="1524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4" name="Right Arrow 23"/>
          <p:cNvSpPr/>
          <p:nvPr/>
        </p:nvSpPr>
        <p:spPr>
          <a:xfrm>
            <a:off x="4495800" y="2438400"/>
            <a:ext cx="304800" cy="1524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39947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8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9" name="Subtitle 4"/>
          <p:cNvSpPr>
            <a:spLocks/>
          </p:cNvSpPr>
          <p:nvPr/>
        </p:nvSpPr>
        <p:spPr bwMode="auto">
          <a:xfrm>
            <a:off x="0" y="3276600"/>
            <a:ext cx="91440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</a:pPr>
            <a:r>
              <a:rPr lang="en-CA" sz="2400" b="1"/>
              <a:t>Steps to follow:</a:t>
            </a:r>
          </a:p>
          <a:p>
            <a:pPr marL="609600" indent="-609600">
              <a:spcBef>
                <a:spcPct val="20000"/>
              </a:spcBef>
              <a:buFontTx/>
              <a:buAutoNum type="arabicPeriod"/>
            </a:pPr>
            <a:r>
              <a:rPr lang="en-CA" sz="2400"/>
              <a:t>Model the first integer</a:t>
            </a:r>
            <a:endParaRPr lang="en-CA" sz="2400" b="1">
              <a:solidFill>
                <a:srgbClr val="0066FF"/>
              </a:solidFill>
            </a:endParaRPr>
          </a:p>
          <a:p>
            <a:pPr marL="609600" indent="-609600">
              <a:spcBef>
                <a:spcPct val="20000"/>
              </a:spcBef>
              <a:buFontTx/>
              <a:buAutoNum type="arabicPeriod" startAt="2"/>
            </a:pPr>
            <a:r>
              <a:rPr lang="en-CA" sz="2000" b="1">
                <a:solidFill>
                  <a:srgbClr val="0066FF"/>
                </a:solidFill>
              </a:rPr>
              <a:t>Move in </a:t>
            </a:r>
            <a:r>
              <a:rPr lang="en-CA" sz="2000"/>
              <a:t>enough to model the second integer</a:t>
            </a:r>
          </a:p>
          <a:p>
            <a:pPr marL="609600" indent="-609600">
              <a:spcBef>
                <a:spcPct val="20000"/>
              </a:spcBef>
            </a:pPr>
            <a:r>
              <a:rPr lang="en-CA" sz="2400"/>
              <a:t>3.</a:t>
            </a:r>
            <a:r>
              <a:rPr lang="en-CA" sz="2400" b="1"/>
              <a:t>    </a:t>
            </a:r>
            <a:r>
              <a:rPr lang="en-CA" sz="2400" b="1">
                <a:solidFill>
                  <a:srgbClr val="FF0000"/>
                </a:solidFill>
              </a:rPr>
              <a:t>Remove</a:t>
            </a:r>
            <a:r>
              <a:rPr lang="en-CA" sz="2400"/>
              <a:t> the chips asked in the subtraction statement</a:t>
            </a:r>
          </a:p>
          <a:p>
            <a:pPr marL="609600" indent="-609600">
              <a:spcBef>
                <a:spcPct val="20000"/>
              </a:spcBef>
            </a:pPr>
            <a:r>
              <a:rPr lang="en-CA" sz="2400"/>
              <a:t>4.    What is left</a:t>
            </a:r>
          </a:p>
          <a:p>
            <a:pPr marL="609600" indent="-609600">
              <a:spcBef>
                <a:spcPct val="20000"/>
              </a:spcBef>
            </a:pPr>
            <a:endParaRPr lang="en-CA" sz="2400"/>
          </a:p>
        </p:txBody>
      </p:sp>
      <p:pic>
        <p:nvPicPr>
          <p:cNvPr id="39950" name="Picture 11" descr="50 DICE SPOKE POKER CHIPS - BL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5146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1" name="Picture 11" descr="50 DICE SPOKE POKER CHIPS - BL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5146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2" name="Picture 11" descr="50 DICE SPOKE POKER CHIPS - BL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5146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3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4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5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6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7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8" name="Picture 11" descr="50 DICE SPOKE POKER CHIPS - BL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590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9" name="Picture 11" descr="50 DICE SPOKE POKER CHIPS - BL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590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60" name="Picture 11" descr="50 DICE SPOKE POKER CHIPS - BL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90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61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62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63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64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65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66" name="Oval 40"/>
          <p:cNvSpPr>
            <a:spLocks noChangeArrowheads="1"/>
          </p:cNvSpPr>
          <p:nvPr/>
        </p:nvSpPr>
        <p:spPr bwMode="auto">
          <a:xfrm>
            <a:off x="4800600" y="2057400"/>
            <a:ext cx="1981200" cy="4572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67" name="Line 41"/>
          <p:cNvSpPr>
            <a:spLocks noChangeShapeType="1"/>
          </p:cNvSpPr>
          <p:nvPr/>
        </p:nvSpPr>
        <p:spPr bwMode="auto">
          <a:xfrm flipV="1">
            <a:off x="6553200" y="1828800"/>
            <a:ext cx="381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8" name="TextBox 45"/>
          <p:cNvSpPr txBox="1">
            <a:spLocks noChangeArrowheads="1"/>
          </p:cNvSpPr>
          <p:nvPr/>
        </p:nvSpPr>
        <p:spPr bwMode="auto">
          <a:xfrm flipH="1">
            <a:off x="609600" y="1676400"/>
            <a:ext cx="37782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Step 1		         Step 2	</a:t>
            </a:r>
          </a:p>
        </p:txBody>
      </p:sp>
      <p:sp>
        <p:nvSpPr>
          <p:cNvPr id="39969" name="TextBox 46"/>
          <p:cNvSpPr txBox="1">
            <a:spLocks noChangeArrowheads="1"/>
          </p:cNvSpPr>
          <p:nvPr/>
        </p:nvSpPr>
        <p:spPr bwMode="auto">
          <a:xfrm>
            <a:off x="5334000" y="1676400"/>
            <a:ext cx="8524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Step 3</a:t>
            </a:r>
          </a:p>
          <a:p>
            <a:pPr eaLnBrk="1" hangingPunct="1"/>
            <a:endParaRPr lang="en-US"/>
          </a:p>
        </p:txBody>
      </p:sp>
      <p:sp>
        <p:nvSpPr>
          <p:cNvPr id="39970" name="TextBox 47"/>
          <p:cNvSpPr txBox="1">
            <a:spLocks noChangeArrowheads="1"/>
          </p:cNvSpPr>
          <p:nvPr/>
        </p:nvSpPr>
        <p:spPr bwMode="auto">
          <a:xfrm>
            <a:off x="7620000" y="1676400"/>
            <a:ext cx="8524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Step 4</a:t>
            </a:r>
          </a:p>
          <a:p>
            <a:pPr eaLnBrk="1" hangingPunct="1"/>
            <a:endParaRPr lang="en-US"/>
          </a:p>
        </p:txBody>
      </p:sp>
      <p:pic>
        <p:nvPicPr>
          <p:cNvPr id="39971" name="Picture 11" descr="50 DICE SPOKE POKER CHIPS - BL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5146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72" name="Picture 11" descr="50 DICE SPOKE POKER CHIPS - BL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25146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73" name="Picture 11" descr="50 DICE SPOKE POKER CHIPS - BL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25146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74" name="Oval 40"/>
          <p:cNvSpPr>
            <a:spLocks noChangeArrowheads="1"/>
          </p:cNvSpPr>
          <p:nvPr/>
        </p:nvSpPr>
        <p:spPr bwMode="auto">
          <a:xfrm>
            <a:off x="3124200" y="2133600"/>
            <a:ext cx="1143000" cy="762000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75" name="Line 41"/>
          <p:cNvSpPr>
            <a:spLocks noChangeShapeType="1"/>
          </p:cNvSpPr>
          <p:nvPr/>
        </p:nvSpPr>
        <p:spPr bwMode="auto">
          <a:xfrm>
            <a:off x="2895600" y="1905000"/>
            <a:ext cx="381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84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16002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CA" sz="4800">
                <a:effectLst>
                  <a:outerShdw blurRad="38100" dist="38100" dir="2700000" algn="tl">
                    <a:srgbClr val="FFFFFF"/>
                  </a:outerShdw>
                </a:effectLst>
                <a:latin typeface="Bauhaus 93" charset="0"/>
              </a:rPr>
              <a:t>Model it… </a:t>
            </a:r>
            <a:r>
              <a:rPr lang="en-CA" sz="48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charset="0"/>
              </a:rPr>
              <a:t>Subtraction</a:t>
            </a:r>
          </a:p>
          <a:p>
            <a:pPr algn="ctr"/>
            <a:r>
              <a:rPr lang="en-CA" sz="2000">
                <a:solidFill>
                  <a:srgbClr val="002060"/>
                </a:solidFill>
                <a:latin typeface="Bauhaus 93" charset="0"/>
              </a:rPr>
              <a:t>Student Outcome: I will learn different strategies to use addition to subtract integers..</a:t>
            </a:r>
            <a:endParaRPr lang="en-US" sz="2000">
              <a:solidFill>
                <a:srgbClr val="FF0000"/>
              </a:solidFill>
              <a:latin typeface="Bauhaus 93" charset="0"/>
            </a:endParaRPr>
          </a:p>
          <a:p>
            <a:pPr algn="ctr"/>
            <a:endParaRPr lang="en-US" sz="2000">
              <a:solidFill>
                <a:srgbClr val="FF0000"/>
              </a:solidFill>
              <a:latin typeface="Bauhaus 93" charset="0"/>
            </a:endParaRPr>
          </a:p>
        </p:txBody>
      </p:sp>
      <p:sp>
        <p:nvSpPr>
          <p:cNvPr id="45059" name="Subtitle 4"/>
          <p:cNvSpPr>
            <a:spLocks noGrp="1"/>
          </p:cNvSpPr>
          <p:nvPr>
            <p:ph type="subTitle" idx="4294967295"/>
          </p:nvPr>
        </p:nvSpPr>
        <p:spPr>
          <a:xfrm>
            <a:off x="152400" y="1295400"/>
            <a:ext cx="8763000" cy="51816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endParaRPr lang="en-CA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CA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CA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r>
              <a:rPr lang="en-CA" sz="280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CA" sz="280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CA" sz="4800" b="1">
                <a:latin typeface="Arial" charset="0"/>
                <a:ea typeface="ＭＳ Ｐゴシック" charset="0"/>
                <a:cs typeface="ＭＳ Ｐゴシック" charset="0"/>
              </a:rPr>
              <a:t>STRATEGY #2</a:t>
            </a:r>
          </a:p>
          <a:p>
            <a:pPr marL="0" indent="0" algn="ctr" eaLnBrk="1" hangingPunct="1">
              <a:buFontTx/>
              <a:buNone/>
            </a:pPr>
            <a:r>
              <a:rPr lang="en-CA" sz="4800" b="1">
                <a:latin typeface="Arial" charset="0"/>
                <a:ea typeface="ＭＳ Ｐゴシック" charset="0"/>
                <a:cs typeface="ＭＳ Ｐゴシック" charset="0"/>
              </a:rPr>
              <a:t>“Zero Pairs”</a:t>
            </a:r>
          </a:p>
          <a:p>
            <a:pPr marL="0" indent="0" eaLnBrk="1" hangingPunct="1">
              <a:buFontTx/>
              <a:buNone/>
            </a:pPr>
            <a:endParaRPr lang="en-CA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CA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r>
              <a:rPr lang="en-CA" sz="2800" b="1">
                <a:latin typeface="Arial" charset="0"/>
                <a:ea typeface="ＭＳ Ｐゴシック" charset="0"/>
                <a:cs typeface="ＭＳ Ｐゴシック" charset="0"/>
              </a:rPr>
              <a:t>	</a:t>
            </a:r>
          </a:p>
          <a:p>
            <a:pPr marL="0" indent="0" eaLnBrk="1" hangingPunct="1">
              <a:buFontTx/>
              <a:buNone/>
            </a:pPr>
            <a:endParaRPr lang="en-CA" sz="2800" b="1">
              <a:solidFill>
                <a:srgbClr val="0066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US" b="1">
              <a:solidFill>
                <a:srgbClr val="0070C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US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07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0"/>
            <a:ext cx="9144000" cy="13716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CA" sz="4000">
                <a:effectLst>
                  <a:outerShdw blurRad="38100" dist="38100" dir="2700000" algn="tl">
                    <a:srgbClr val="FFFFFF"/>
                  </a:outerShdw>
                </a:effectLst>
                <a:latin typeface="Bauhaus 93" charset="0"/>
              </a:rPr>
              <a:t>What if the Integer #’s are </a:t>
            </a:r>
            <a:r>
              <a:rPr lang="en-CA" sz="40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charset="0"/>
              </a:rPr>
              <a:t>different</a:t>
            </a:r>
            <a:r>
              <a:rPr lang="en-CA" sz="4000">
                <a:effectLst>
                  <a:outerShdw blurRad="38100" dist="38100" dir="2700000" algn="tl">
                    <a:srgbClr val="FFFFFF"/>
                  </a:outerShdw>
                </a:effectLst>
                <a:latin typeface="Bauhaus 93" charset="0"/>
              </a:rPr>
              <a:t>?</a:t>
            </a:r>
          </a:p>
          <a:p>
            <a:pPr algn="ctr"/>
            <a:r>
              <a:rPr lang="en-CA" sz="2000">
                <a:solidFill>
                  <a:srgbClr val="002060"/>
                </a:solidFill>
                <a:latin typeface="Bauhaus 93" charset="0"/>
              </a:rPr>
              <a:t>Student Outcome: I will learn different strategies to use addition to subtract integers..</a:t>
            </a:r>
            <a:endParaRPr lang="en-US" sz="2000">
              <a:solidFill>
                <a:srgbClr val="FF0000"/>
              </a:solidFill>
              <a:latin typeface="Bauhaus 93" charset="0"/>
            </a:endParaRPr>
          </a:p>
          <a:p>
            <a:pPr algn="ctr"/>
            <a:endParaRPr lang="en-US" sz="2000">
              <a:solidFill>
                <a:srgbClr val="FF0000"/>
              </a:solidFill>
              <a:latin typeface="Bauhaus 93" charset="0"/>
            </a:endParaRPr>
          </a:p>
        </p:txBody>
      </p:sp>
      <p:sp>
        <p:nvSpPr>
          <p:cNvPr id="46083" name="Subtitle 4"/>
          <p:cNvSpPr>
            <a:spLocks noGrp="1"/>
          </p:cNvSpPr>
          <p:nvPr>
            <p:ph type="subTitle" idx="4294967295"/>
          </p:nvPr>
        </p:nvSpPr>
        <p:spPr>
          <a:xfrm>
            <a:off x="152400" y="1295400"/>
            <a:ext cx="8763000" cy="22860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CA" b="1">
                <a:latin typeface="Arial" charset="0"/>
                <a:ea typeface="ＭＳ Ｐゴシック" charset="0"/>
                <a:cs typeface="ＭＳ Ｐゴシック" charset="0"/>
              </a:rPr>
              <a:t>(+ 2) – (- 4)</a:t>
            </a:r>
          </a:p>
          <a:p>
            <a:pPr marL="0" indent="0" algn="ctr" eaLnBrk="1" hangingPunct="1">
              <a:buFontTx/>
              <a:buNone/>
            </a:pPr>
            <a:endParaRPr lang="en-CA" b="1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 b="1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 b="1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CA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CA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CA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US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52400" y="2057400"/>
            <a:ext cx="1905000" cy="990600"/>
          </a:xfrm>
          <a:prstGeom prst="roundRect">
            <a:avLst/>
          </a:prstGeom>
          <a:solidFill>
            <a:srgbClr val="92D050">
              <a:alpha val="1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2514600" y="2057400"/>
            <a:ext cx="1905000" cy="990600"/>
          </a:xfrm>
          <a:prstGeom prst="roundRect">
            <a:avLst/>
          </a:prstGeom>
          <a:solidFill>
            <a:srgbClr val="92D050">
              <a:alpha val="1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4800600" y="2057400"/>
            <a:ext cx="1905000" cy="990600"/>
          </a:xfrm>
          <a:prstGeom prst="roundRect">
            <a:avLst/>
          </a:prstGeom>
          <a:solidFill>
            <a:srgbClr val="92D050">
              <a:alpha val="1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7086600" y="2057400"/>
            <a:ext cx="1905000" cy="990600"/>
          </a:xfrm>
          <a:prstGeom prst="roundRect">
            <a:avLst/>
          </a:prstGeom>
          <a:solidFill>
            <a:srgbClr val="92D050">
              <a:alpha val="1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2" name="Right Arrow 21"/>
          <p:cNvSpPr/>
          <p:nvPr/>
        </p:nvSpPr>
        <p:spPr>
          <a:xfrm>
            <a:off x="2133600" y="2438400"/>
            <a:ext cx="304800" cy="1524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Right Arrow 22"/>
          <p:cNvSpPr/>
          <p:nvPr/>
        </p:nvSpPr>
        <p:spPr>
          <a:xfrm>
            <a:off x="6781800" y="2438400"/>
            <a:ext cx="304800" cy="1524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4" name="Right Arrow 23"/>
          <p:cNvSpPr/>
          <p:nvPr/>
        </p:nvSpPr>
        <p:spPr>
          <a:xfrm>
            <a:off x="4495800" y="2438400"/>
            <a:ext cx="304800" cy="1524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46091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2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93" name="Subtitle 4"/>
          <p:cNvSpPr>
            <a:spLocks/>
          </p:cNvSpPr>
          <p:nvPr/>
        </p:nvSpPr>
        <p:spPr bwMode="auto">
          <a:xfrm>
            <a:off x="0" y="3276600"/>
            <a:ext cx="91440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</a:pPr>
            <a:r>
              <a:rPr lang="en-CA" sz="2400" b="1"/>
              <a:t>Steps to follow:</a:t>
            </a:r>
          </a:p>
          <a:p>
            <a:pPr marL="609600" indent="-609600">
              <a:spcBef>
                <a:spcPct val="20000"/>
              </a:spcBef>
              <a:buFontTx/>
              <a:buAutoNum type="arabicPeriod"/>
            </a:pPr>
            <a:r>
              <a:rPr lang="en-CA" sz="2400"/>
              <a:t>Model what the question is asking</a:t>
            </a:r>
            <a:endParaRPr lang="en-CA" sz="2400" b="1">
              <a:solidFill>
                <a:srgbClr val="0066FF"/>
              </a:solidFill>
            </a:endParaRPr>
          </a:p>
          <a:p>
            <a:pPr marL="609600" indent="-609600">
              <a:spcBef>
                <a:spcPct val="20000"/>
              </a:spcBef>
              <a:buFontTx/>
              <a:buAutoNum type="arabicPeriod" startAt="2"/>
            </a:pPr>
            <a:r>
              <a:rPr lang="en-CA" sz="2000" b="1">
                <a:solidFill>
                  <a:srgbClr val="0066FF"/>
                </a:solidFill>
              </a:rPr>
              <a:t>ZERO PAIRS: </a:t>
            </a:r>
            <a:r>
              <a:rPr lang="en-CA" sz="2000" b="1"/>
              <a:t>2</a:t>
            </a:r>
            <a:r>
              <a:rPr lang="en-CA" sz="2000" b="1" baseline="30000"/>
              <a:t>nd</a:t>
            </a:r>
            <a:r>
              <a:rPr lang="en-CA" sz="2000" b="1"/>
              <a:t> integer </a:t>
            </a:r>
            <a:r>
              <a:rPr lang="en-CA" sz="2000"/>
              <a:t>reversing the (+) or (-) of number…</a:t>
            </a:r>
          </a:p>
          <a:p>
            <a:pPr marL="609600" indent="-609600">
              <a:spcBef>
                <a:spcPct val="20000"/>
              </a:spcBef>
            </a:pPr>
            <a:r>
              <a:rPr lang="en-CA" sz="2400"/>
              <a:t>3.</a:t>
            </a:r>
            <a:r>
              <a:rPr lang="en-CA" sz="2400" b="1"/>
              <a:t>    </a:t>
            </a:r>
            <a:r>
              <a:rPr lang="en-CA" sz="2400" b="1">
                <a:solidFill>
                  <a:srgbClr val="FF0000"/>
                </a:solidFill>
              </a:rPr>
              <a:t>Remove</a:t>
            </a:r>
            <a:r>
              <a:rPr lang="en-CA" sz="2400"/>
              <a:t> the chips asked in the subtraction statement</a:t>
            </a:r>
          </a:p>
          <a:p>
            <a:pPr marL="609600" indent="-609600">
              <a:spcBef>
                <a:spcPct val="20000"/>
              </a:spcBef>
            </a:pPr>
            <a:r>
              <a:rPr lang="en-CA" sz="2400"/>
              <a:t>4.    Then </a:t>
            </a:r>
            <a:r>
              <a:rPr lang="en-CA" sz="2400" b="1">
                <a:solidFill>
                  <a:srgbClr val="FF0000"/>
                </a:solidFill>
              </a:rPr>
              <a:t>group</a:t>
            </a:r>
            <a:r>
              <a:rPr lang="en-CA" sz="2400"/>
              <a:t> the chips left over!</a:t>
            </a:r>
          </a:p>
          <a:p>
            <a:pPr marL="609600" indent="-609600">
              <a:spcBef>
                <a:spcPct val="20000"/>
              </a:spcBef>
            </a:pPr>
            <a:endParaRPr lang="en-CA" sz="2400"/>
          </a:p>
        </p:txBody>
      </p:sp>
      <p:pic>
        <p:nvPicPr>
          <p:cNvPr id="46094" name="Picture 11" descr="50 DICE SPOKE POKER CHIPS - BL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5" name="Picture 11" descr="50 DICE SPOKE POKER CHIPS - BL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6" name="Picture 11" descr="50 DICE SPOKE POKER CHIPS - BL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7" name="Picture 11" descr="50 DICE SPOKE POKER CHIPS - BL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8" name="Picture 11" descr="50 DICE SPOKE POKER CHIPS - BL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9" name="Picture 11" descr="50 DICE SPOKE POKER CHIPS - BL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0" name="Picture 11" descr="50 DICE SPOKE POKER CHIPS - BL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1" name="Picture 11" descr="50 DICE SPOKE POKER CHIPS - BL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2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3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4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5146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5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5146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6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5146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7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5146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8" name="Picture 11" descr="50 DICE SPOKE POKER CHIPS - BL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9" name="Picture 11" descr="50 DICE SPOKE POKER CHIPS - BL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10" name="Picture 11" descr="50 DICE SPOKE POKER CHIPS - BL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11" name="Picture 11" descr="50 DICE SPOKE POKER CHIPS - BL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12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13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209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14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5146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15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5146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16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146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17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5146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118" name="Oval 40"/>
          <p:cNvSpPr>
            <a:spLocks noChangeArrowheads="1"/>
          </p:cNvSpPr>
          <p:nvPr/>
        </p:nvSpPr>
        <p:spPr bwMode="auto">
          <a:xfrm>
            <a:off x="5486400" y="2057400"/>
            <a:ext cx="1295400" cy="4572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19" name="Line 41"/>
          <p:cNvSpPr>
            <a:spLocks noChangeShapeType="1"/>
          </p:cNvSpPr>
          <p:nvPr/>
        </p:nvSpPr>
        <p:spPr bwMode="auto">
          <a:xfrm flipV="1">
            <a:off x="6553200" y="1828800"/>
            <a:ext cx="381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6120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22860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21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22860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22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22860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23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22860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24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2860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25" name="Picture 13" descr="50 DICE SPOKE POKER CHIPS -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2860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126" name="TextBox 45"/>
          <p:cNvSpPr txBox="1">
            <a:spLocks noChangeArrowheads="1"/>
          </p:cNvSpPr>
          <p:nvPr/>
        </p:nvSpPr>
        <p:spPr bwMode="auto">
          <a:xfrm flipH="1">
            <a:off x="641350" y="1676400"/>
            <a:ext cx="37782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Step 1		         Step 2	</a:t>
            </a:r>
          </a:p>
        </p:txBody>
      </p:sp>
      <p:sp>
        <p:nvSpPr>
          <p:cNvPr id="46127" name="TextBox 46"/>
          <p:cNvSpPr txBox="1">
            <a:spLocks noChangeArrowheads="1"/>
          </p:cNvSpPr>
          <p:nvPr/>
        </p:nvSpPr>
        <p:spPr bwMode="auto">
          <a:xfrm>
            <a:off x="5334000" y="1676400"/>
            <a:ext cx="8524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Step 3</a:t>
            </a:r>
          </a:p>
          <a:p>
            <a:pPr eaLnBrk="1" hangingPunct="1"/>
            <a:endParaRPr lang="en-US"/>
          </a:p>
        </p:txBody>
      </p:sp>
      <p:sp>
        <p:nvSpPr>
          <p:cNvPr id="46128" name="TextBox 47"/>
          <p:cNvSpPr txBox="1">
            <a:spLocks noChangeArrowheads="1"/>
          </p:cNvSpPr>
          <p:nvPr/>
        </p:nvSpPr>
        <p:spPr bwMode="auto">
          <a:xfrm>
            <a:off x="7620000" y="1676400"/>
            <a:ext cx="8524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Step 4</a:t>
            </a:r>
          </a:p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7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15240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CA" sz="4800">
                <a:effectLst>
                  <a:outerShdw blurRad="38100" dist="38100" dir="2700000" algn="tl">
                    <a:srgbClr val="FFFFFF"/>
                  </a:outerShdw>
                </a:effectLst>
                <a:latin typeface="Bauhaus 93" charset="0"/>
              </a:rPr>
              <a:t>Model it… </a:t>
            </a:r>
            <a:r>
              <a:rPr lang="en-CA" sz="48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charset="0"/>
              </a:rPr>
              <a:t>Subtraction</a:t>
            </a:r>
          </a:p>
          <a:p>
            <a:pPr algn="ctr"/>
            <a:r>
              <a:rPr lang="en-CA" sz="2000">
                <a:solidFill>
                  <a:srgbClr val="002060"/>
                </a:solidFill>
                <a:latin typeface="Bauhaus 93" charset="0"/>
              </a:rPr>
              <a:t>Student Outcome: I will learn different strategies to use addition to subtract integers..</a:t>
            </a:r>
            <a:endParaRPr lang="en-US" sz="2000">
              <a:solidFill>
                <a:srgbClr val="FF0000"/>
              </a:solidFill>
              <a:latin typeface="Bauhaus 93" charset="0"/>
            </a:endParaRPr>
          </a:p>
          <a:p>
            <a:pPr algn="ctr"/>
            <a:endParaRPr lang="en-US" sz="2000">
              <a:solidFill>
                <a:srgbClr val="FF0000"/>
              </a:solidFill>
              <a:latin typeface="Bauhaus 93" charset="0"/>
            </a:endParaRPr>
          </a:p>
        </p:txBody>
      </p:sp>
      <p:sp>
        <p:nvSpPr>
          <p:cNvPr id="56323" name="Subtitle 4"/>
          <p:cNvSpPr>
            <a:spLocks noGrp="1"/>
          </p:cNvSpPr>
          <p:nvPr>
            <p:ph type="subTitle" idx="4294967295"/>
          </p:nvPr>
        </p:nvSpPr>
        <p:spPr>
          <a:xfrm>
            <a:off x="152400" y="1295400"/>
            <a:ext cx="8763000" cy="518160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FontTx/>
              <a:buNone/>
            </a:pPr>
            <a:endParaRPr lang="en-CA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CA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CA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r>
              <a:rPr lang="en-CA" sz="280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CA" sz="280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CA" sz="4800" b="1">
                <a:latin typeface="Arial" charset="0"/>
                <a:ea typeface="ＭＳ Ｐゴシック" charset="0"/>
                <a:cs typeface="ＭＳ Ｐゴシック" charset="0"/>
              </a:rPr>
              <a:t>STRATEGY #3</a:t>
            </a:r>
          </a:p>
          <a:p>
            <a:pPr marL="0" indent="0" algn="ctr" eaLnBrk="1" hangingPunct="1">
              <a:buFontTx/>
              <a:buNone/>
            </a:pPr>
            <a:r>
              <a:rPr lang="en-CA" sz="4800" b="1">
                <a:latin typeface="Arial" charset="0"/>
                <a:ea typeface="ＭＳ Ｐゴシック" charset="0"/>
                <a:cs typeface="ＭＳ Ｐゴシック" charset="0"/>
              </a:rPr>
              <a:t>“Sub to Add”</a:t>
            </a:r>
          </a:p>
          <a:p>
            <a:pPr marL="0" indent="0" eaLnBrk="1" hangingPunct="1">
              <a:buFontTx/>
              <a:buNone/>
            </a:pPr>
            <a:endParaRPr lang="en-CA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CA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r>
              <a:rPr lang="en-CA" sz="2800" b="1">
                <a:latin typeface="Arial" charset="0"/>
                <a:ea typeface="ＭＳ Ｐゴシック" charset="0"/>
                <a:cs typeface="ＭＳ Ｐゴシック" charset="0"/>
              </a:rPr>
              <a:t>	</a:t>
            </a:r>
          </a:p>
          <a:p>
            <a:pPr marL="0" indent="0" eaLnBrk="1" hangingPunct="1">
              <a:buFontTx/>
              <a:buNone/>
            </a:pPr>
            <a:endParaRPr lang="en-CA" sz="2800" b="1">
              <a:solidFill>
                <a:srgbClr val="0066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US" b="1">
              <a:solidFill>
                <a:srgbClr val="0070C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US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78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48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charset="0"/>
                <a:ea typeface="ＭＳ Ｐゴシック" charset="-128"/>
                <a:cs typeface="+mn-cs"/>
              </a:rPr>
              <a:t>Subtracting </a:t>
            </a:r>
            <a:r>
              <a:rPr lang="en-CA" sz="4800" b="1" i="1">
                <a:effectLst>
                  <a:outerShdw blurRad="38100" dist="38100" dir="2700000" algn="tl">
                    <a:srgbClr val="FFFFFF"/>
                  </a:outerShdw>
                </a:effectLst>
                <a:latin typeface="Bauhaus 93" charset="0"/>
                <a:ea typeface="ＭＳ Ｐゴシック" charset="-128"/>
                <a:cs typeface="+mn-cs"/>
              </a:rPr>
              <a:t>Integers</a:t>
            </a:r>
            <a:endParaRPr lang="en-US" sz="4800" b="1">
              <a:effectLst>
                <a:outerShdw blurRad="38100" dist="38100" dir="2700000" algn="tl">
                  <a:srgbClr val="FFFFFF"/>
                </a:outerShdw>
              </a:effectLst>
              <a:latin typeface="Bauhaus 93" charset="0"/>
              <a:ea typeface="ＭＳ Ｐゴシック" charset="-128"/>
              <a:cs typeface="+mn-cs"/>
            </a:endParaRPr>
          </a:p>
        </p:txBody>
      </p:sp>
      <p:sp>
        <p:nvSpPr>
          <p:cNvPr id="57347" name="Subtitle 4"/>
          <p:cNvSpPr>
            <a:spLocks noGrp="1"/>
          </p:cNvSpPr>
          <p:nvPr>
            <p:ph type="subTitle" idx="4294967295"/>
          </p:nvPr>
        </p:nvSpPr>
        <p:spPr>
          <a:xfrm>
            <a:off x="0" y="1066800"/>
            <a:ext cx="8458200" cy="54864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CA" sz="2400">
                <a:latin typeface="Arial" charset="0"/>
                <a:ea typeface="ＭＳ Ｐゴシック" charset="0"/>
                <a:cs typeface="ＭＳ Ｐゴシック" charset="0"/>
              </a:rPr>
              <a:t>Use integer chips to find the answer to the subtraction statement below…</a:t>
            </a:r>
          </a:p>
          <a:p>
            <a:pPr marL="0" indent="0" eaLnBrk="1" hangingPunct="1">
              <a:buFontTx/>
              <a:buNone/>
            </a:pPr>
            <a:endParaRPr lang="en-CA" sz="24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r>
              <a:rPr lang="en-CA" sz="2800" b="1">
                <a:latin typeface="Arial" charset="0"/>
                <a:ea typeface="ＭＳ Ｐゴシック" charset="0"/>
                <a:cs typeface="ＭＳ Ｐゴシック" charset="0"/>
              </a:rPr>
              <a:t>(+4) – (+ 2)</a:t>
            </a:r>
          </a:p>
          <a:p>
            <a:pPr marL="0" indent="0" eaLnBrk="1" hangingPunct="1">
              <a:buFontTx/>
              <a:buNone/>
            </a:pPr>
            <a:endParaRPr lang="en-CA" sz="800">
              <a:solidFill>
                <a:srgbClr val="0066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CA" sz="800">
              <a:solidFill>
                <a:srgbClr val="0066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r>
              <a:rPr lang="en-CA" sz="2400">
                <a:solidFill>
                  <a:srgbClr val="0066FF"/>
                </a:solidFill>
                <a:latin typeface="Arial" charset="0"/>
                <a:ea typeface="ＭＳ Ｐゴシック" charset="0"/>
                <a:cs typeface="ＭＳ Ｐゴシック" charset="0"/>
              </a:rPr>
              <a:t>What happens when we change the </a:t>
            </a:r>
            <a:r>
              <a:rPr lang="en-CA" sz="2400" b="1">
                <a:solidFill>
                  <a:srgbClr val="0066FF"/>
                </a:solidFill>
                <a:latin typeface="Arial" charset="0"/>
                <a:ea typeface="ＭＳ Ｐゴシック" charset="0"/>
                <a:cs typeface="ＭＳ Ｐゴシック" charset="0"/>
              </a:rPr>
              <a:t>subtraction</a:t>
            </a:r>
            <a:r>
              <a:rPr lang="en-CA" sz="2400">
                <a:solidFill>
                  <a:srgbClr val="0066FF"/>
                </a:solidFill>
                <a:latin typeface="Arial" charset="0"/>
                <a:ea typeface="ＭＳ Ｐゴシック" charset="0"/>
                <a:cs typeface="ＭＳ Ｐゴシック" charset="0"/>
              </a:rPr>
              <a:t> statement to an </a:t>
            </a:r>
            <a:r>
              <a:rPr lang="en-CA" sz="2400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addition</a:t>
            </a:r>
            <a:r>
              <a:rPr lang="en-CA" sz="2400">
                <a:solidFill>
                  <a:srgbClr val="0066FF"/>
                </a:solidFill>
                <a:latin typeface="Arial" charset="0"/>
                <a:ea typeface="ＭＳ Ｐゴシック" charset="0"/>
                <a:cs typeface="ＭＳ Ｐゴシック" charset="0"/>
              </a:rPr>
              <a:t> statement?</a:t>
            </a:r>
          </a:p>
          <a:p>
            <a:pPr marL="0" indent="0" eaLnBrk="1" hangingPunct="1">
              <a:buFontTx/>
              <a:buNone/>
            </a:pPr>
            <a:endParaRPr lang="en-CA" sz="800" b="1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r>
              <a:rPr lang="en-CA" sz="2800" b="1">
                <a:latin typeface="Arial" charset="0"/>
                <a:ea typeface="ＭＳ Ｐゴシック" charset="0"/>
                <a:cs typeface="ＭＳ Ｐゴシック" charset="0"/>
              </a:rPr>
              <a:t>(+4) + (- 2)</a:t>
            </a:r>
          </a:p>
          <a:p>
            <a:pPr marL="0" indent="0" eaLnBrk="1" hangingPunct="1">
              <a:buFontTx/>
              <a:buNone/>
            </a:pPr>
            <a:endParaRPr lang="en-CA" sz="2800" b="1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CA" sz="2800" b="1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AutoNum type="arabicPeriod"/>
            </a:pPr>
            <a:r>
              <a:rPr lang="en-CA" sz="2400">
                <a:latin typeface="Arial" charset="0"/>
                <a:ea typeface="ＭＳ Ｐゴシック" charset="0"/>
                <a:cs typeface="ＭＳ Ｐゴシック" charset="0"/>
              </a:rPr>
              <a:t>The answers are ____________________.</a:t>
            </a:r>
          </a:p>
          <a:p>
            <a:pPr marL="0" indent="0" eaLnBrk="1" hangingPunct="1">
              <a:buFontTx/>
              <a:buAutoNum type="arabicPeriod"/>
            </a:pPr>
            <a:r>
              <a:rPr lang="en-CA" sz="2400">
                <a:latin typeface="Arial" charset="0"/>
                <a:ea typeface="ＭＳ Ｐゴシック" charset="0"/>
                <a:cs typeface="ＭＳ Ｐゴシック" charset="0"/>
              </a:rPr>
              <a:t>Which of the two methods above are easier?</a:t>
            </a:r>
          </a:p>
          <a:p>
            <a:pPr marL="0" indent="0" eaLnBrk="1" hangingPunct="1">
              <a:buFontTx/>
              <a:buNone/>
            </a:pPr>
            <a:endParaRPr lang="en-CA" sz="24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US" b="1">
              <a:solidFill>
                <a:srgbClr val="0070C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US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057400" y="1828800"/>
          <a:ext cx="6858000" cy="1243013"/>
        </p:xfrm>
        <a:graphic>
          <a:graphicData uri="http://schemas.openxmlformats.org/drawingml/2006/table">
            <a:tbl>
              <a:tblPr/>
              <a:tblGrid>
                <a:gridCol w="2286000"/>
                <a:gridCol w="2286000"/>
                <a:gridCol w="2286000"/>
              </a:tblGrid>
              <a:tr h="365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Zero Pair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T="45691" marB="456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Remove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T="45691" marB="456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Group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T="45691" marB="456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15686"/>
                      </a:srgbClr>
                    </a:solidFill>
                  </a:tcPr>
                </a:tc>
              </a:tr>
              <a:tr h="8773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T="45691" marB="456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>
                        <a:alpha val="1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T="45691" marB="456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>
                        <a:alpha val="1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T="45691" marB="456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>
                        <a:alpha val="16078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981200" y="4038600"/>
          <a:ext cx="6934200" cy="1371600"/>
        </p:xfrm>
        <a:graphic>
          <a:graphicData uri="http://schemas.openxmlformats.org/drawingml/2006/table">
            <a:tbl>
              <a:tblPr/>
              <a:tblGrid>
                <a:gridCol w="2311400"/>
                <a:gridCol w="2311400"/>
                <a:gridCol w="2311400"/>
              </a:tblGrid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Zero Pair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Remove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Group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15686"/>
                      </a:srgbClr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NOT needed!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>
                        <a:alpha val="1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NOT needed!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>
                        <a:alpha val="1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>
                        <a:alpha val="16078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651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ubtitle 4"/>
          <p:cNvSpPr>
            <a:spLocks noGrp="1"/>
          </p:cNvSpPr>
          <p:nvPr>
            <p:ph type="subTitle" idx="4294967295"/>
          </p:nvPr>
        </p:nvSpPr>
        <p:spPr>
          <a:xfrm>
            <a:off x="152400" y="1295400"/>
            <a:ext cx="8763000" cy="533400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FontTx/>
              <a:buNone/>
            </a:pPr>
            <a:r>
              <a:rPr lang="en-CA" sz="2400">
                <a:latin typeface="Arial" charset="0"/>
                <a:ea typeface="ＭＳ Ｐゴシック" charset="0"/>
                <a:cs typeface="ＭＳ Ｐゴシック" charset="0"/>
              </a:rPr>
              <a:t>Use the “Wind Chill Chart” on </a:t>
            </a:r>
            <a:r>
              <a:rPr lang="en-CA" sz="2400" b="1">
                <a:latin typeface="Arial" charset="0"/>
                <a:ea typeface="ＭＳ Ｐゴシック" charset="0"/>
                <a:cs typeface="ＭＳ Ｐゴシック" charset="0"/>
              </a:rPr>
              <a:t>page 337 </a:t>
            </a:r>
            <a:r>
              <a:rPr lang="en-CA" sz="2400">
                <a:latin typeface="Arial" charset="0"/>
                <a:ea typeface="ＭＳ Ｐゴシック" charset="0"/>
                <a:cs typeface="ＭＳ Ｐゴシック" charset="0"/>
              </a:rPr>
              <a:t>to answer the question below.</a:t>
            </a:r>
          </a:p>
          <a:p>
            <a:pPr marL="0" indent="0" eaLnBrk="1" hangingPunct="1">
              <a:buFontTx/>
              <a:buNone/>
            </a:pPr>
            <a:endParaRPr lang="en-CA" sz="24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AutoNum type="arabicPeriod"/>
            </a:pPr>
            <a:r>
              <a:rPr lang="en-CA" sz="2400">
                <a:latin typeface="Arial" charset="0"/>
                <a:ea typeface="ＭＳ Ｐゴシック" charset="0"/>
                <a:cs typeface="ＭＳ Ｐゴシック" charset="0"/>
              </a:rPr>
              <a:t>If the air temperature is – 20ºC and the wind speed is </a:t>
            </a:r>
          </a:p>
          <a:p>
            <a:pPr marL="0" indent="0" eaLnBrk="1" hangingPunct="1">
              <a:buFontTx/>
              <a:buNone/>
            </a:pPr>
            <a:r>
              <a:rPr lang="en-CA" sz="2400">
                <a:latin typeface="Arial" charset="0"/>
                <a:ea typeface="ＭＳ Ｐゴシック" charset="0"/>
                <a:cs typeface="ＭＳ Ｐゴシック" charset="0"/>
              </a:rPr>
              <a:t>     10 km/h…then what is the “</a:t>
            </a:r>
            <a:r>
              <a:rPr lang="en-CA" altLang="ja-JP" sz="2400" b="1">
                <a:solidFill>
                  <a:srgbClr val="0066FF"/>
                </a:solidFill>
                <a:latin typeface="Arial" charset="0"/>
                <a:ea typeface="ＭＳ Ｐゴシック" charset="0"/>
                <a:cs typeface="ＭＳ Ｐゴシック" charset="0"/>
              </a:rPr>
              <a:t>wind chill</a:t>
            </a:r>
            <a:r>
              <a:rPr lang="en-CA" sz="240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CA" altLang="ja-JP" sz="2400">
                <a:latin typeface="Arial" charset="0"/>
                <a:ea typeface="ＭＳ Ｐゴシック" charset="0"/>
                <a:cs typeface="ＭＳ Ｐゴシック" charset="0"/>
              </a:rPr>
              <a:t> temperature?</a:t>
            </a:r>
          </a:p>
          <a:p>
            <a:pPr marL="0" indent="0" eaLnBrk="1" hangingPunct="1">
              <a:buFontTx/>
              <a:buNone/>
            </a:pPr>
            <a:r>
              <a:rPr lang="en-CA" sz="2400"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  <a:p>
            <a:pPr marL="0" indent="0" eaLnBrk="1" hangingPunct="1">
              <a:buFontTx/>
              <a:buAutoNum type="arabicPeriod" startAt="2"/>
            </a:pPr>
            <a:r>
              <a:rPr lang="en-CA" sz="2400">
                <a:latin typeface="Arial" charset="0"/>
                <a:ea typeface="ＭＳ Ｐゴシック" charset="0"/>
                <a:cs typeface="ＭＳ Ｐゴシック" charset="0"/>
              </a:rPr>
              <a:t>If the air temperature is - 25ºC…and the wind speed is </a:t>
            </a:r>
          </a:p>
          <a:p>
            <a:pPr marL="0" indent="0" eaLnBrk="1" hangingPunct="1">
              <a:buFontTx/>
              <a:buNone/>
            </a:pPr>
            <a:r>
              <a:rPr lang="en-CA" sz="2400">
                <a:latin typeface="Arial" charset="0"/>
                <a:ea typeface="ＭＳ Ｐゴシック" charset="0"/>
                <a:cs typeface="ＭＳ Ｐゴシック" charset="0"/>
              </a:rPr>
              <a:t>      50 km/h…then what is the “</a:t>
            </a:r>
            <a:r>
              <a:rPr lang="en-CA" altLang="ja-JP" sz="2400" b="1">
                <a:solidFill>
                  <a:srgbClr val="0066FF"/>
                </a:solidFill>
                <a:latin typeface="Arial" charset="0"/>
                <a:ea typeface="ＭＳ Ｐゴシック" charset="0"/>
                <a:cs typeface="ＭＳ Ｐゴシック" charset="0"/>
              </a:rPr>
              <a:t>wind chill</a:t>
            </a:r>
            <a:r>
              <a:rPr lang="en-CA" sz="240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CA" altLang="ja-JP" sz="2400">
                <a:latin typeface="Arial" charset="0"/>
                <a:ea typeface="ＭＳ Ｐゴシック" charset="0"/>
                <a:cs typeface="ＭＳ Ｐゴシック" charset="0"/>
              </a:rPr>
              <a:t> temperature?</a:t>
            </a:r>
          </a:p>
          <a:p>
            <a:pPr marL="0" indent="0" eaLnBrk="1" hangingPunct="1">
              <a:buFontTx/>
              <a:buNone/>
            </a:pPr>
            <a:endParaRPr lang="en-CA" sz="24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endParaRPr lang="en-CA" sz="24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Tx/>
              <a:buNone/>
            </a:pPr>
            <a:r>
              <a:rPr lang="en-CA" sz="2400">
                <a:latin typeface="Arial" charset="0"/>
                <a:ea typeface="ＭＳ Ｐゴシック" charset="0"/>
                <a:cs typeface="ＭＳ Ｐゴシック" charset="0"/>
              </a:rPr>
              <a:t>3.  What are the </a:t>
            </a:r>
            <a:r>
              <a:rPr lang="en-CA" sz="2400" b="1" i="1">
                <a:latin typeface="Arial" charset="0"/>
                <a:ea typeface="ＭＳ Ｐゴシック" charset="0"/>
                <a:cs typeface="ＭＳ Ｐゴシック" charset="0"/>
              </a:rPr>
              <a:t>differences</a:t>
            </a:r>
            <a:r>
              <a:rPr lang="en-CA" sz="2400">
                <a:latin typeface="Arial" charset="0"/>
                <a:ea typeface="ＭＳ Ｐゴシック" charset="0"/>
                <a:cs typeface="ＭＳ Ｐゴシック" charset="0"/>
              </a:rPr>
              <a:t> between the air temperature and the “wind chill” temperatures above? (</a:t>
            </a:r>
            <a:r>
              <a:rPr lang="en-CA" sz="2400" b="1">
                <a:solidFill>
                  <a:srgbClr val="0066FF"/>
                </a:solidFill>
                <a:latin typeface="Arial" charset="0"/>
                <a:ea typeface="ＭＳ Ｐゴシック" charset="0"/>
                <a:cs typeface="ＭＳ Ｐゴシック" charset="0"/>
              </a:rPr>
              <a:t>Hint…colder!)</a:t>
            </a:r>
          </a:p>
          <a:p>
            <a:pPr marL="0" indent="0" eaLnBrk="1" hangingPunct="1">
              <a:buFontTx/>
              <a:buNone/>
            </a:pPr>
            <a:r>
              <a:rPr lang="en-CA" sz="2400"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  <a:p>
            <a:pPr marL="0" indent="0" eaLnBrk="1" hangingPunct="1">
              <a:buFontTx/>
              <a:buAutoNum type="arabicPeriod" startAt="2"/>
            </a:pPr>
            <a:endParaRPr lang="en-CA" sz="240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US" b="1">
              <a:solidFill>
                <a:srgbClr val="0070C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CA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FontTx/>
              <a:buNone/>
            </a:pPr>
            <a:endParaRPr lang="en-US">
              <a:solidFill>
                <a:srgbClr val="898989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itle 10"/>
          <p:cNvSpPr>
            <a:spLocks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4800">
                <a:effectLst>
                  <a:outerShdw blurRad="38100" dist="38100" dir="2700000" algn="tl">
                    <a:srgbClr val="FFFFFF"/>
                  </a:outerShdw>
                </a:effectLst>
                <a:latin typeface="Bauhaus 93" charset="0"/>
                <a:ea typeface="ＭＳ Ｐゴシック" charset="-128"/>
                <a:cs typeface="+mn-cs"/>
              </a:rPr>
              <a:t>Applying Integer </a:t>
            </a:r>
            <a:r>
              <a:rPr lang="en-CA" sz="4800" i="1">
                <a:solidFill>
                  <a:srgbClr val="00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charset="0"/>
                <a:ea typeface="ＭＳ Ｐゴシック" charset="-128"/>
                <a:cs typeface="+mn-cs"/>
              </a:rPr>
              <a:t>Operations</a:t>
            </a:r>
          </a:p>
          <a:p>
            <a:pPr algn="ctr">
              <a:defRPr/>
            </a:pPr>
            <a:r>
              <a:rPr lang="en-CA" sz="2000">
                <a:solidFill>
                  <a:srgbClr val="002060"/>
                </a:solidFill>
                <a:latin typeface="Bauhaus 93" charset="0"/>
                <a:ea typeface="ＭＳ Ｐゴシック" charset="-128"/>
                <a:cs typeface="+mn-cs"/>
              </a:rPr>
              <a:t>Student Outcome: I will decide when to add and subtract integers.</a:t>
            </a:r>
            <a:endParaRPr lang="en-US" sz="2000">
              <a:solidFill>
                <a:srgbClr val="FF0000"/>
              </a:solidFill>
              <a:latin typeface="Bauhaus 93" charset="0"/>
              <a:ea typeface="ＭＳ Ｐゴシック" charset="-128"/>
              <a:cs typeface="+mn-cs"/>
            </a:endParaRPr>
          </a:p>
          <a:p>
            <a:pPr algn="ctr">
              <a:defRPr/>
            </a:pPr>
            <a:endParaRPr lang="en-US" sz="2000">
              <a:solidFill>
                <a:srgbClr val="0066FF"/>
              </a:solidFill>
              <a:latin typeface="Bauhaus 93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461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2590800"/>
            <a:ext cx="8763000" cy="3276600"/>
          </a:xfrm>
        </p:spPr>
        <p:txBody>
          <a:bodyPr>
            <a:normAutofit/>
          </a:bodyPr>
          <a:lstStyle/>
          <a:p>
            <a:pPr marL="609600" indent="-609600" eaLnBrk="1" hangingPunct="1"/>
            <a:r>
              <a:rPr lang="en-CA" sz="2800" dirty="0" smtClean="0">
                <a:solidFill>
                  <a:schemeClr val="tx1"/>
                </a:solidFill>
              </a:rPr>
              <a:t>Learn Alberta - video</a:t>
            </a:r>
          </a:p>
          <a:p>
            <a:pPr marL="609600" indent="-609600" eaLnBrk="1" hangingPunct="1"/>
            <a:endParaRPr lang="en-CA" sz="1400" dirty="0" smtClean="0">
              <a:solidFill>
                <a:schemeClr val="tx1"/>
              </a:solidFill>
            </a:endParaRPr>
          </a:p>
          <a:p>
            <a:pPr marL="609600" indent="-609600"/>
            <a:endParaRPr lang="en-CA" sz="1400" dirty="0" smtClean="0">
              <a:solidFill>
                <a:schemeClr val="tx1"/>
              </a:solidFill>
            </a:endParaRPr>
          </a:p>
          <a:p>
            <a:pPr marL="609600" indent="-609600"/>
            <a:r>
              <a:rPr lang="en-US" sz="1400" dirty="0" smtClean="0">
                <a:solidFill>
                  <a:schemeClr val="tx1"/>
                </a:solidFill>
                <a:hlinkClick r:id="rId2"/>
              </a:rPr>
              <a:t>http://www.learnalberta.ca/content/mesg/html/math6web/index.html?page=lessons&amp;lesson=m6lessonshell08.swf</a:t>
            </a:r>
            <a:endParaRPr lang="en-US" sz="1400" dirty="0" smtClean="0">
              <a:solidFill>
                <a:schemeClr val="tx1"/>
              </a:solidFill>
            </a:endParaRPr>
          </a:p>
          <a:p>
            <a:pPr marL="609600" indent="-609600"/>
            <a:endParaRPr lang="en-CA" sz="1400" dirty="0" smtClean="0">
              <a:solidFill>
                <a:schemeClr val="tx1"/>
              </a:solidFill>
            </a:endParaRPr>
          </a:p>
          <a:p>
            <a:pPr marL="609600" indent="-609600"/>
            <a:endParaRPr lang="en-CA" sz="1400" dirty="0" smtClean="0">
              <a:solidFill>
                <a:schemeClr val="tx1"/>
              </a:solidFill>
            </a:endParaRPr>
          </a:p>
          <a:p>
            <a:pPr marL="609600" indent="-609600" algn="l"/>
            <a:endParaRPr lang="en-CA" sz="1400" dirty="0" smtClean="0">
              <a:solidFill>
                <a:schemeClr val="tx1"/>
              </a:solidFill>
            </a:endParaRPr>
          </a:p>
        </p:txBody>
      </p:sp>
      <p:sp>
        <p:nvSpPr>
          <p:cNvPr id="11" name="Title 10"/>
          <p:cNvSpPr>
            <a:spLocks/>
          </p:cNvSpPr>
          <p:nvPr/>
        </p:nvSpPr>
        <p:spPr bwMode="auto">
          <a:xfrm>
            <a:off x="0" y="1066800"/>
            <a:ext cx="9144000" cy="14478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(Unit 10) Review</a:t>
            </a:r>
          </a:p>
          <a:p>
            <a:pPr algn="ctr">
              <a:defRPr/>
            </a:pPr>
            <a:r>
              <a:rPr lang="en-CA" sz="4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Expressions/Equations/Variables</a:t>
            </a:r>
            <a:endParaRPr lang="en-US" sz="4400" b="1" dirty="0">
              <a:effectLst>
                <a:outerShdw blurRad="38100" dist="38100" dir="2700000" algn="tl">
                  <a:srgbClr val="000000"/>
                </a:outerShdw>
              </a:effectLst>
              <a:latin typeface="Bauhaus 9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68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1219200"/>
            <a:ext cx="8763000" cy="2971800"/>
          </a:xfrm>
        </p:spPr>
        <p:txBody>
          <a:bodyPr>
            <a:normAutofit lnSpcReduction="10000"/>
          </a:bodyPr>
          <a:lstStyle/>
          <a:p>
            <a:pPr marL="609600" indent="-609600" algn="l" eaLnBrk="1" hangingPunct="1"/>
            <a:r>
              <a:rPr lang="en-CA" sz="2800" dirty="0" smtClean="0">
                <a:solidFill>
                  <a:schemeClr val="tx1"/>
                </a:solidFill>
              </a:rPr>
              <a:t>Patterns can be made of shapes, colours, number, letters,</a:t>
            </a:r>
          </a:p>
          <a:p>
            <a:pPr marL="609600" indent="-609600" algn="l" eaLnBrk="1" hangingPunct="1"/>
            <a:r>
              <a:rPr lang="en-CA" sz="2800" dirty="0" smtClean="0">
                <a:solidFill>
                  <a:schemeClr val="tx1"/>
                </a:solidFill>
              </a:rPr>
              <a:t>words and more.  Some patterns are quite easy to</a:t>
            </a:r>
          </a:p>
          <a:p>
            <a:pPr marL="609600" indent="-609600" algn="l" eaLnBrk="1" hangingPunct="1"/>
            <a:r>
              <a:rPr lang="en-CA" sz="2800" dirty="0" smtClean="0">
                <a:solidFill>
                  <a:schemeClr val="tx1"/>
                </a:solidFill>
              </a:rPr>
              <a:t>describe.  Others can be more difficult.</a:t>
            </a:r>
          </a:p>
          <a:p>
            <a:pPr marL="609600" indent="-609600" algn="l" eaLnBrk="1" hangingPunct="1"/>
            <a:r>
              <a:rPr lang="en-CA" sz="2800" b="1" dirty="0" smtClean="0">
                <a:solidFill>
                  <a:srgbClr val="0070C0"/>
                </a:solidFill>
              </a:rPr>
              <a:t>Find the Pattern</a:t>
            </a:r>
          </a:p>
          <a:p>
            <a:pPr marL="609600" indent="-609600" algn="l" eaLnBrk="1" hangingPunct="1"/>
            <a:r>
              <a:rPr lang="en-CA" sz="2800" b="1" dirty="0" smtClean="0">
                <a:solidFill>
                  <a:srgbClr val="0070C0"/>
                </a:solidFill>
              </a:rPr>
              <a:t>How many cubes are in the  4</a:t>
            </a:r>
            <a:r>
              <a:rPr lang="en-CA" sz="2800" b="1" baseline="30000" dirty="0" smtClean="0">
                <a:solidFill>
                  <a:srgbClr val="0070C0"/>
                </a:solidFill>
              </a:rPr>
              <a:t>th</a:t>
            </a:r>
            <a:r>
              <a:rPr lang="en-CA" sz="2800" b="1" dirty="0" smtClean="0">
                <a:solidFill>
                  <a:srgbClr val="0070C0"/>
                </a:solidFill>
              </a:rPr>
              <a:t> and 7</a:t>
            </a:r>
            <a:r>
              <a:rPr lang="en-CA" sz="2800" b="1" baseline="30000" dirty="0" smtClean="0">
                <a:solidFill>
                  <a:srgbClr val="0070C0"/>
                </a:solidFill>
              </a:rPr>
              <a:t>th</a:t>
            </a:r>
            <a:r>
              <a:rPr lang="en-CA" sz="2800" b="1" dirty="0" smtClean="0">
                <a:solidFill>
                  <a:srgbClr val="0070C0"/>
                </a:solidFill>
              </a:rPr>
              <a:t> shape?  </a:t>
            </a:r>
          </a:p>
          <a:p>
            <a:pPr marL="609600" indent="-609600" algn="l" eaLnBrk="1" hangingPunct="1"/>
            <a:r>
              <a:rPr lang="en-US" sz="2800" b="1" dirty="0" smtClean="0">
                <a:solidFill>
                  <a:srgbClr val="0070C0"/>
                </a:solidFill>
              </a:rPr>
              <a:t>How will you do this?</a:t>
            </a:r>
          </a:p>
        </p:txBody>
      </p:sp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11430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Describe Patterns   </a:t>
            </a:r>
            <a:r>
              <a:rPr lang="en-CA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(Unit 10)</a:t>
            </a:r>
          </a:p>
          <a:p>
            <a:pPr algn="ctr">
              <a:defRPr/>
            </a:pPr>
            <a:r>
              <a:rPr lang="en-CA" sz="2000" dirty="0" smtClean="0">
                <a:solidFill>
                  <a:srgbClr val="002060"/>
                </a:solidFill>
                <a:latin typeface="Bauhaus 93" charset="0"/>
              </a:rPr>
              <a:t>Student Outcome: Describe patterns using words, tables and diagrams.</a:t>
            </a:r>
            <a:endParaRPr lang="en-US" sz="2000" dirty="0" smtClean="0">
              <a:solidFill>
                <a:srgbClr val="FF0000"/>
              </a:solidFill>
              <a:latin typeface="Bauhaus 93" charset="0"/>
            </a:endParaRPr>
          </a:p>
          <a:p>
            <a:pPr algn="ctr">
              <a:defRPr/>
            </a:pPr>
            <a:endParaRPr lang="en-US" sz="2000" dirty="0">
              <a:solidFill>
                <a:srgbClr val="FF0000"/>
              </a:solidFill>
              <a:latin typeface="Bauhaus 93" pitchFamily="82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191000"/>
            <a:ext cx="5562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9108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1447800"/>
            <a:ext cx="8763000" cy="2590800"/>
          </a:xfrm>
          <a:ln>
            <a:noFill/>
          </a:ln>
        </p:spPr>
        <p:txBody>
          <a:bodyPr>
            <a:normAutofit fontScale="92500" lnSpcReduction="10000"/>
          </a:bodyPr>
          <a:lstStyle/>
          <a:p>
            <a:pPr marL="609600" indent="-609600" algn="l" eaLnBrk="1" hangingPunct="1"/>
            <a:r>
              <a:rPr lang="en-CA" sz="2800" b="1" dirty="0" smtClean="0">
                <a:solidFill>
                  <a:schemeClr val="tx1"/>
                </a:solidFill>
              </a:rPr>
              <a:t>Find the </a:t>
            </a:r>
            <a:r>
              <a:rPr lang="en-CA" sz="3500" b="1" dirty="0" smtClean="0">
                <a:solidFill>
                  <a:schemeClr val="tx1"/>
                </a:solidFill>
              </a:rPr>
              <a:t>pattern</a:t>
            </a:r>
            <a:r>
              <a:rPr lang="en-CA" sz="2800" b="1" dirty="0" smtClean="0">
                <a:solidFill>
                  <a:schemeClr val="tx1"/>
                </a:solidFill>
              </a:rPr>
              <a:t> of “ninths” changed to decimals.</a:t>
            </a:r>
          </a:p>
          <a:p>
            <a:pPr marL="609600" indent="-609600" algn="l" eaLnBrk="1" hangingPunct="1"/>
            <a:endParaRPr lang="en-CA" sz="2800" b="1" dirty="0">
              <a:solidFill>
                <a:schemeClr val="tx1"/>
              </a:solidFill>
            </a:endParaRPr>
          </a:p>
          <a:p>
            <a:pPr marL="609600" indent="-609600" algn="l" eaLnBrk="1" hangingPunct="1"/>
            <a:r>
              <a:rPr lang="en-CA" sz="2800" b="1" dirty="0" smtClean="0">
                <a:solidFill>
                  <a:schemeClr val="tx1"/>
                </a:solidFill>
              </a:rPr>
              <a:t>Example:  </a:t>
            </a:r>
            <a:r>
              <a:rPr lang="en-CA" sz="3500" b="1" dirty="0" smtClean="0">
                <a:solidFill>
                  <a:srgbClr val="FF0000"/>
                </a:solidFill>
              </a:rPr>
              <a:t>1/9</a:t>
            </a:r>
            <a:r>
              <a:rPr lang="en-CA" sz="3500" b="1" dirty="0" smtClean="0">
                <a:solidFill>
                  <a:schemeClr val="tx1"/>
                </a:solidFill>
              </a:rPr>
              <a:t> =</a:t>
            </a:r>
            <a:r>
              <a:rPr lang="en-CA" sz="3500" b="1" dirty="0" smtClean="0">
                <a:solidFill>
                  <a:srgbClr val="FF0000"/>
                </a:solidFill>
              </a:rPr>
              <a:t> 0.111111111 </a:t>
            </a:r>
            <a:r>
              <a:rPr lang="en-CA" sz="2800" b="1" dirty="0" smtClean="0">
                <a:solidFill>
                  <a:schemeClr val="tx1"/>
                </a:solidFill>
              </a:rPr>
              <a:t>repeated</a:t>
            </a:r>
          </a:p>
          <a:p>
            <a:pPr marL="609600" indent="-609600" algn="l" eaLnBrk="1" hangingPunct="1"/>
            <a:r>
              <a:rPr lang="en-CA" sz="2800" b="1" dirty="0" smtClean="0">
                <a:solidFill>
                  <a:schemeClr val="tx1"/>
                </a:solidFill>
              </a:rPr>
              <a:t>                                               </a:t>
            </a:r>
            <a:r>
              <a:rPr lang="en-CA" sz="2800" b="1" dirty="0" smtClean="0">
                <a:solidFill>
                  <a:srgbClr val="FF0000"/>
                </a:solidFill>
              </a:rPr>
              <a:t>__</a:t>
            </a:r>
            <a:endParaRPr lang="en-CA" sz="2800" b="1" dirty="0">
              <a:solidFill>
                <a:srgbClr val="FF0000"/>
              </a:solidFill>
            </a:endParaRPr>
          </a:p>
          <a:p>
            <a:pPr marL="609600" indent="-609600" algn="l" eaLnBrk="1" hangingPunct="1"/>
            <a:r>
              <a:rPr lang="en-CA" sz="2800" b="1" dirty="0" smtClean="0">
                <a:solidFill>
                  <a:schemeClr val="tx1"/>
                </a:solidFill>
              </a:rPr>
              <a:t>This can be changed to  </a:t>
            </a:r>
            <a:r>
              <a:rPr lang="en-CA" sz="3500" b="1" dirty="0" smtClean="0">
                <a:solidFill>
                  <a:srgbClr val="FF0000"/>
                </a:solidFill>
              </a:rPr>
              <a:t>0.1</a:t>
            </a:r>
            <a:r>
              <a:rPr lang="en-CA" sz="3500" b="1" dirty="0" smtClean="0">
                <a:solidFill>
                  <a:schemeClr val="tx1"/>
                </a:solidFill>
              </a:rPr>
              <a:t> </a:t>
            </a:r>
            <a:r>
              <a:rPr lang="en-CA" sz="2800" b="1" dirty="0" smtClean="0">
                <a:solidFill>
                  <a:schemeClr val="tx1"/>
                </a:solidFill>
              </a:rPr>
              <a:t>called a </a:t>
            </a:r>
            <a:r>
              <a:rPr lang="en-CA" sz="2800" b="1" dirty="0" smtClean="0">
                <a:solidFill>
                  <a:srgbClr val="0070C0"/>
                </a:solidFill>
              </a:rPr>
              <a:t>repeating decimal</a:t>
            </a:r>
            <a:endParaRPr lang="en-US" sz="2800" b="1" dirty="0" smtClean="0">
              <a:solidFill>
                <a:srgbClr val="0070C0"/>
              </a:solidFill>
            </a:endParaRPr>
          </a:p>
        </p:txBody>
      </p:sp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12192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Describe a </a:t>
            </a:r>
            <a:r>
              <a:rPr lang="en-CA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Number Pattern</a:t>
            </a:r>
            <a:r>
              <a:rPr lang="en-CA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…</a:t>
            </a:r>
          </a:p>
          <a:p>
            <a:pPr algn="ctr">
              <a:defRPr/>
            </a:pPr>
            <a:r>
              <a:rPr lang="en-CA" sz="2000" dirty="0" smtClean="0">
                <a:solidFill>
                  <a:srgbClr val="002060"/>
                </a:solidFill>
                <a:latin typeface="Bauhaus 93" charset="0"/>
              </a:rPr>
              <a:t>Student Outcome: Describe patterns with repeating decimals.</a:t>
            </a:r>
            <a:endParaRPr lang="en-US" sz="2000" dirty="0" smtClean="0">
              <a:solidFill>
                <a:srgbClr val="FF0000"/>
              </a:solidFill>
              <a:latin typeface="Bauhaus 93" charset="0"/>
            </a:endParaRP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>
          <a:xfrm>
            <a:off x="228600" y="4267200"/>
            <a:ext cx="8534400" cy="1905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CA" sz="2800" b="1" dirty="0" smtClean="0"/>
              <a:t>Change the ninths below to </a:t>
            </a:r>
            <a:r>
              <a:rPr lang="en-CA" sz="2800" b="1" dirty="0" smtClean="0">
                <a:solidFill>
                  <a:srgbClr val="0070C0"/>
                </a:solidFill>
              </a:rPr>
              <a:t>repeating decimals</a:t>
            </a:r>
            <a:r>
              <a:rPr lang="en-CA" sz="2800" b="1" dirty="0" smtClean="0"/>
              <a:t>!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CA" sz="2800" b="1" dirty="0" smtClean="0"/>
              <a:t>2/9 = 		   5/9 = 	         8/9 = 		   3/9 =</a:t>
            </a:r>
            <a:endParaRPr kumimoji="0" lang="en-C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27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1447800"/>
            <a:ext cx="8763000" cy="1219200"/>
          </a:xfrm>
          <a:ln>
            <a:noFill/>
          </a:ln>
        </p:spPr>
        <p:txBody>
          <a:bodyPr>
            <a:normAutofit/>
          </a:bodyPr>
          <a:lstStyle/>
          <a:p>
            <a:pPr marL="609600" indent="-609600" algn="l" eaLnBrk="1" hangingPunct="1"/>
            <a:r>
              <a:rPr lang="en-CA" sz="2800" dirty="0" smtClean="0">
                <a:solidFill>
                  <a:schemeClr val="tx1"/>
                </a:solidFill>
              </a:rPr>
              <a:t>Write the </a:t>
            </a:r>
            <a:r>
              <a:rPr lang="en-CA" sz="2800" b="1" dirty="0" smtClean="0">
                <a:solidFill>
                  <a:schemeClr val="tx1"/>
                </a:solidFill>
              </a:rPr>
              <a:t>“</a:t>
            </a:r>
            <a:r>
              <a:rPr lang="en-CA" sz="2800" b="1" i="1" dirty="0" smtClean="0">
                <a:solidFill>
                  <a:srgbClr val="0070C0"/>
                </a:solidFill>
              </a:rPr>
              <a:t>expression</a:t>
            </a:r>
            <a:r>
              <a:rPr lang="en-CA" sz="2800" b="1" dirty="0" smtClean="0">
                <a:solidFill>
                  <a:schemeClr val="tx1"/>
                </a:solidFill>
              </a:rPr>
              <a:t>” </a:t>
            </a:r>
            <a:r>
              <a:rPr lang="en-CA" sz="2800" dirty="0" smtClean="0">
                <a:solidFill>
                  <a:schemeClr val="tx1"/>
                </a:solidFill>
              </a:rPr>
              <a:t>to represent the pattern…</a:t>
            </a:r>
            <a:endParaRPr lang="en-US" sz="2800" dirty="0" smtClean="0">
              <a:solidFill>
                <a:srgbClr val="0070C0"/>
              </a:solidFill>
            </a:endParaRPr>
          </a:p>
        </p:txBody>
      </p:sp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12192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4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Exploring </a:t>
            </a:r>
            <a:r>
              <a:rPr lang="en-CA" sz="4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Variables &amp; Expressions</a:t>
            </a:r>
            <a:r>
              <a:rPr lang="en-CA" sz="4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…</a:t>
            </a:r>
          </a:p>
          <a:p>
            <a:pPr algn="ctr">
              <a:defRPr/>
            </a:pPr>
            <a:r>
              <a:rPr lang="en-CA" sz="2000" dirty="0" smtClean="0">
                <a:solidFill>
                  <a:srgbClr val="002060"/>
                </a:solidFill>
                <a:latin typeface="Bauhaus 93" charset="0"/>
              </a:rPr>
              <a:t>Student Outcome: I can write an expression to represent a pattern.</a:t>
            </a:r>
            <a:endParaRPr lang="en-US" sz="2000" dirty="0" smtClean="0">
              <a:solidFill>
                <a:srgbClr val="FF0000"/>
              </a:solidFill>
              <a:latin typeface="Bauhaus 93" charset="0"/>
            </a:endParaRPr>
          </a:p>
          <a:p>
            <a:pPr algn="ctr">
              <a:defRPr/>
            </a:pPr>
            <a:endParaRPr lang="en-US" sz="2000" dirty="0">
              <a:solidFill>
                <a:srgbClr val="FF0000"/>
              </a:solidFill>
              <a:latin typeface="Bauhaus 93" pitchFamily="82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52400" y="2133600"/>
            <a:ext cx="8839200" cy="457200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CA" sz="3100" b="1" noProof="0" dirty="0" smtClean="0">
                <a:solidFill>
                  <a:schemeClr val="accent2"/>
                </a:solidFill>
              </a:rPr>
              <a:t>  </a:t>
            </a:r>
            <a:r>
              <a:rPr lang="en-CA" sz="3200" dirty="0" smtClean="0">
                <a:solidFill>
                  <a:schemeClr val="accent2"/>
                </a:solidFill>
              </a:rPr>
              <a:t>Use your data to find expressions for patterns…</a:t>
            </a:r>
            <a:endParaRPr kumimoji="0" lang="en-CA" sz="3200" i="0" u="none" strike="noStrike" kern="1200" cap="none" spc="0" normalizeH="0" baseline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CA" sz="24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57200" y="2743200"/>
          <a:ext cx="8077202" cy="19205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3886"/>
                <a:gridCol w="1153886"/>
                <a:gridCol w="1153886"/>
                <a:gridCol w="1153886"/>
                <a:gridCol w="1153886"/>
                <a:gridCol w="1153886"/>
                <a:gridCol w="1153886"/>
              </a:tblGrid>
              <a:tr h="624542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chemeClr val="tx1"/>
                          </a:solidFill>
                        </a:rPr>
                        <a:t>Picture #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CA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CA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CA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CA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CA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CA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113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White Tiles</a:t>
                      </a: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8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03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Red Tiles</a:t>
                      </a: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1828800" y="4953000"/>
            <a:ext cx="4648200" cy="533400"/>
          </a:xfrm>
          <a:prstGeom prst="rect">
            <a:avLst/>
          </a:prstGeom>
          <a:solidFill>
            <a:srgbClr val="F8FDBB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609600" lvl="0" indent="-609600">
              <a:spcBef>
                <a:spcPct val="20000"/>
              </a:spcBef>
              <a:defRPr/>
            </a:pPr>
            <a:r>
              <a:rPr lang="en-CA" sz="2800" b="1" noProof="0" dirty="0" smtClean="0">
                <a:solidFill>
                  <a:srgbClr val="FF0000"/>
                </a:solidFill>
              </a:rPr>
              <a:t>Red Tiles = </a:t>
            </a:r>
            <a:r>
              <a:rPr lang="en-CA" sz="2800" b="1" noProof="0" dirty="0" smtClean="0"/>
              <a:t>W</a:t>
            </a:r>
            <a:r>
              <a:rPr lang="en-CA" sz="2800" b="1" dirty="0" smtClean="0"/>
              <a:t> ÷ 2 or W/2 </a:t>
            </a:r>
            <a:endParaRPr kumimoji="0" lang="en-CA" sz="24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1828800" y="5715000"/>
            <a:ext cx="4648200" cy="53340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CA" sz="2800" b="1" noProof="0" dirty="0" smtClean="0">
                <a:solidFill>
                  <a:schemeClr val="bg1"/>
                </a:solidFill>
              </a:rPr>
              <a:t>White Tiles </a:t>
            </a:r>
            <a:r>
              <a:rPr lang="en-CA" sz="2800" b="1" noProof="0" dirty="0" smtClean="0"/>
              <a:t>=</a:t>
            </a:r>
            <a:r>
              <a:rPr lang="en-CA" sz="2800" b="1" noProof="0" dirty="0" smtClean="0">
                <a:solidFill>
                  <a:schemeClr val="accent2"/>
                </a:solidFill>
              </a:rPr>
              <a:t> </a:t>
            </a:r>
            <a:endParaRPr kumimoji="0" lang="en-CA" sz="24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5103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1447800"/>
            <a:ext cx="8763000" cy="2362200"/>
          </a:xfrm>
          <a:ln>
            <a:noFill/>
          </a:ln>
        </p:spPr>
        <p:txBody>
          <a:bodyPr>
            <a:normAutofit fontScale="92500" lnSpcReduction="10000"/>
          </a:bodyPr>
          <a:lstStyle/>
          <a:p>
            <a:pPr marL="609600" indent="-609600" algn="l" eaLnBrk="1" hangingPunct="1"/>
            <a:r>
              <a:rPr lang="en-CA" sz="2400" b="1" dirty="0" smtClean="0">
                <a:solidFill>
                  <a:schemeClr val="tx1"/>
                </a:solidFill>
              </a:rPr>
              <a:t>Variable:  </a:t>
            </a:r>
            <a:r>
              <a:rPr lang="en-CA" sz="2000" dirty="0" smtClean="0">
                <a:solidFill>
                  <a:schemeClr val="tx1"/>
                </a:solidFill>
              </a:rPr>
              <a:t>a letter that represents an unknown number (x, a, b, etc…)</a:t>
            </a:r>
          </a:p>
          <a:p>
            <a:pPr marL="609600" indent="-609600" algn="l" eaLnBrk="1" hangingPunct="1"/>
            <a:r>
              <a:rPr lang="en-CA" sz="2400" b="1" dirty="0" smtClean="0">
                <a:solidFill>
                  <a:schemeClr val="tx1"/>
                </a:solidFill>
              </a:rPr>
              <a:t>Expression:  </a:t>
            </a:r>
            <a:r>
              <a:rPr lang="en-CA" sz="2000" dirty="0" smtClean="0">
                <a:solidFill>
                  <a:schemeClr val="tx1"/>
                </a:solidFill>
              </a:rPr>
              <a:t>a number or variable combined with an operation (+, -, x…)  </a:t>
            </a:r>
          </a:p>
          <a:p>
            <a:pPr marL="609600" indent="-609600" algn="l" eaLnBrk="1" hangingPunct="1"/>
            <a:r>
              <a:rPr lang="en-CA" sz="2400" b="1" dirty="0" smtClean="0">
                <a:solidFill>
                  <a:schemeClr val="tx1"/>
                </a:solidFill>
              </a:rPr>
              <a:t>Value:  </a:t>
            </a:r>
            <a:r>
              <a:rPr lang="en-CA" sz="2000" dirty="0" smtClean="0">
                <a:solidFill>
                  <a:schemeClr val="tx1"/>
                </a:solidFill>
              </a:rPr>
              <a:t>a known or calculated amount</a:t>
            </a:r>
          </a:p>
          <a:p>
            <a:pPr marL="609600" indent="-609600" algn="l" eaLnBrk="1" hangingPunct="1"/>
            <a:r>
              <a:rPr lang="en-CA" sz="2000" b="1" dirty="0" smtClean="0">
                <a:solidFill>
                  <a:schemeClr val="tx1"/>
                </a:solidFill>
              </a:rPr>
              <a:t>Equation: </a:t>
            </a:r>
            <a:r>
              <a:rPr lang="en-CA" sz="2000" dirty="0" smtClean="0">
                <a:solidFill>
                  <a:schemeClr val="tx1"/>
                </a:solidFill>
              </a:rPr>
              <a:t>a mathematical statement with 2 expressions ( = )</a:t>
            </a:r>
            <a:endParaRPr lang="en-CA" sz="2000" b="1" dirty="0" smtClean="0">
              <a:solidFill>
                <a:schemeClr val="tx1"/>
              </a:solidFill>
            </a:endParaRPr>
          </a:p>
          <a:p>
            <a:pPr marL="609600" indent="-609600" algn="l" eaLnBrk="1" hangingPunct="1"/>
            <a:r>
              <a:rPr lang="en-CA" sz="2400" b="1" dirty="0" smtClean="0">
                <a:solidFill>
                  <a:schemeClr val="tx1"/>
                </a:solidFill>
              </a:rPr>
              <a:t>Constant:  </a:t>
            </a:r>
            <a:r>
              <a:rPr lang="en-CA" sz="2000" dirty="0" smtClean="0">
                <a:solidFill>
                  <a:schemeClr val="tx1"/>
                </a:solidFill>
              </a:rPr>
              <a:t>a number that does NOT change.  It increases or decreases the value.</a:t>
            </a:r>
          </a:p>
          <a:p>
            <a:pPr marL="609600" indent="-609600" algn="l" eaLnBrk="1" hangingPunct="1"/>
            <a:r>
              <a:rPr lang="en-CA" sz="2400" b="1" dirty="0" smtClean="0">
                <a:solidFill>
                  <a:schemeClr val="tx1"/>
                </a:solidFill>
              </a:rPr>
              <a:t>Numerical Coefficient:</a:t>
            </a:r>
            <a:r>
              <a:rPr lang="en-CA" sz="2000" dirty="0" smtClean="0">
                <a:solidFill>
                  <a:schemeClr val="tx1"/>
                </a:solidFill>
              </a:rPr>
              <a:t>  a number that multiplies the variable.</a:t>
            </a:r>
          </a:p>
          <a:p>
            <a:pPr marL="609600" indent="-609600" algn="l" eaLnBrk="1" hangingPunct="1"/>
            <a:endParaRPr lang="en-CA" sz="2000" dirty="0" smtClean="0">
              <a:solidFill>
                <a:schemeClr val="tx1"/>
              </a:solidFill>
            </a:endParaRPr>
          </a:p>
          <a:p>
            <a:pPr marL="609600" indent="-609600" algn="l" eaLnBrk="1" hangingPunct="1"/>
            <a:endParaRPr lang="en-CA" sz="2000" dirty="0" smtClean="0">
              <a:solidFill>
                <a:schemeClr val="tx1"/>
              </a:solidFill>
            </a:endParaRPr>
          </a:p>
          <a:p>
            <a:pPr marL="609600" indent="-609600" algn="l" eaLnBrk="1" hangingPunct="1"/>
            <a:endParaRPr lang="en-US" sz="2000" dirty="0" smtClean="0">
              <a:solidFill>
                <a:srgbClr val="0070C0"/>
              </a:solidFill>
            </a:endParaRP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>
          <a:xfrm>
            <a:off x="-381000" y="2133600"/>
            <a:ext cx="8534400" cy="1905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0"/>
          <p:cNvSpPr>
            <a:spLocks/>
          </p:cNvSpPr>
          <p:nvPr/>
        </p:nvSpPr>
        <p:spPr bwMode="auto">
          <a:xfrm>
            <a:off x="0" y="152400"/>
            <a:ext cx="9144000" cy="12192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Describing </a:t>
            </a:r>
            <a:r>
              <a:rPr lang="en-CA" sz="4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patterns</a:t>
            </a:r>
            <a:r>
              <a:rPr lang="en-CA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 using </a:t>
            </a:r>
            <a:r>
              <a:rPr lang="en-CA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EXPRESSIONS</a:t>
            </a:r>
          </a:p>
          <a:p>
            <a:pPr algn="ctr">
              <a:defRPr/>
            </a:pPr>
            <a:r>
              <a:rPr lang="en-CA" sz="2000" dirty="0" smtClean="0">
                <a:solidFill>
                  <a:srgbClr val="002060"/>
                </a:solidFill>
                <a:latin typeface="Bauhaus 93" charset="0"/>
              </a:rPr>
              <a:t>Student Outcome: Identify constant, numerical coefficient and variable.</a:t>
            </a:r>
            <a:endParaRPr lang="en-US" sz="2000" dirty="0" smtClean="0">
              <a:solidFill>
                <a:srgbClr val="FF0000"/>
              </a:solidFill>
              <a:latin typeface="Bauhaus 93" charset="0"/>
            </a:endParaRPr>
          </a:p>
          <a:p>
            <a:pPr algn="ctr">
              <a:defRPr/>
            </a:pPr>
            <a:endParaRPr lang="en-US" sz="2000" dirty="0">
              <a:solidFill>
                <a:srgbClr val="FF0000"/>
              </a:solidFill>
              <a:latin typeface="Bauhaus 93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3657600"/>
            <a:ext cx="8839200" cy="1107996"/>
          </a:xfrm>
          <a:prstGeom prst="rect">
            <a:avLst/>
          </a:prstGeom>
          <a:solidFill>
            <a:srgbClr val="FF99FF">
              <a:alpha val="14118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2600" b="1" dirty="0" smtClean="0"/>
              <a:t>Label the “terms” above to the arrows in the example below…</a:t>
            </a:r>
          </a:p>
          <a:p>
            <a:pPr algn="ctr"/>
            <a:r>
              <a:rPr lang="en-CA" sz="1600" dirty="0" smtClean="0"/>
              <a:t>Learn Alberta</a:t>
            </a:r>
          </a:p>
          <a:p>
            <a:pPr algn="ctr"/>
            <a:r>
              <a:rPr lang="en-US" sz="1200" dirty="0" smtClean="0">
                <a:hlinkClick r:id="rId2"/>
              </a:rPr>
              <a:t>http://www.learnalberta.ca/content/memg/index.html?term=Division02/Variable/index.html</a:t>
            </a:r>
            <a:endParaRPr lang="en-US" sz="1200" dirty="0" smtClean="0"/>
          </a:p>
          <a:p>
            <a:pPr algn="ctr"/>
            <a:endParaRPr lang="en-US" sz="1200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228600" y="5029200"/>
            <a:ext cx="8763000" cy="9144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3c</a:t>
            </a:r>
            <a:r>
              <a:rPr kumimoji="0" lang="en-CA" sz="5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x 4 = </a:t>
            </a:r>
            <a:r>
              <a:rPr lang="en-CA" sz="5400" dirty="0" smtClean="0"/>
              <a:t>36</a:t>
            </a:r>
            <a:endParaRPr kumimoji="0" lang="en-CA" sz="5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429000" y="5334000"/>
            <a:ext cx="457200" cy="457200"/>
          </a:xfrm>
          <a:prstGeom prst="ellipse">
            <a:avLst/>
          </a:prstGeom>
          <a:solidFill>
            <a:schemeClr val="accent3">
              <a:lumMod val="20000"/>
              <a:lumOff val="80000"/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3048000" y="5181600"/>
            <a:ext cx="381000" cy="609600"/>
          </a:xfrm>
          <a:prstGeom prst="ellipse">
            <a:avLst/>
          </a:prstGeom>
          <a:solidFill>
            <a:schemeClr val="accent3">
              <a:lumMod val="20000"/>
              <a:lumOff val="80000"/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4343400" y="5181600"/>
            <a:ext cx="457200" cy="609600"/>
          </a:xfrm>
          <a:prstGeom prst="ellipse">
            <a:avLst/>
          </a:prstGeom>
          <a:solidFill>
            <a:schemeClr val="accent3">
              <a:lumMod val="20000"/>
              <a:lumOff val="80000"/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5334000" y="5181600"/>
            <a:ext cx="838200" cy="609600"/>
          </a:xfrm>
          <a:prstGeom prst="ellipse">
            <a:avLst/>
          </a:prstGeom>
          <a:solidFill>
            <a:schemeClr val="accent3">
              <a:lumMod val="20000"/>
              <a:lumOff val="80000"/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2133600" y="4724400"/>
            <a:ext cx="4267200" cy="1371600"/>
          </a:xfrm>
          <a:prstGeom prst="ellipse">
            <a:avLst/>
          </a:prstGeom>
          <a:solidFill>
            <a:schemeClr val="accent3">
              <a:lumMod val="20000"/>
              <a:lumOff val="80000"/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6400800" y="4953000"/>
            <a:ext cx="7620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648200" y="54864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>
            <a:off x="3162300" y="5981700"/>
            <a:ext cx="5334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0800000">
            <a:off x="1828800" y="5410200"/>
            <a:ext cx="12192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6172200" y="5562600"/>
            <a:ext cx="9144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2667000" y="4876800"/>
            <a:ext cx="2209800" cy="1143000"/>
          </a:xfrm>
          <a:prstGeom prst="ellipse">
            <a:avLst/>
          </a:prstGeom>
          <a:solidFill>
            <a:schemeClr val="accent3">
              <a:lumMod val="20000"/>
              <a:lumOff val="80000"/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1447800" y="5638800"/>
            <a:ext cx="12954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5864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1447800"/>
            <a:ext cx="8763000" cy="5410200"/>
          </a:xfrm>
          <a:ln>
            <a:noFill/>
          </a:ln>
        </p:spPr>
        <p:txBody>
          <a:bodyPr>
            <a:normAutofit/>
          </a:bodyPr>
          <a:lstStyle/>
          <a:p>
            <a:pPr marL="609600" indent="-609600" algn="l" eaLnBrk="1" hangingPunct="1"/>
            <a:endParaRPr lang="en-CA" sz="2400" dirty="0" smtClean="0">
              <a:solidFill>
                <a:schemeClr val="tx1"/>
              </a:solidFill>
            </a:endParaRPr>
          </a:p>
          <a:p>
            <a:pPr marL="609600" indent="-609600" algn="l">
              <a:buAutoNum type="arabicPeriod"/>
            </a:pPr>
            <a:r>
              <a:rPr lang="en-CA" sz="2400" dirty="0" smtClean="0">
                <a:solidFill>
                  <a:schemeClr val="tx1"/>
                </a:solidFill>
              </a:rPr>
              <a:t>Find the pattern(s)…put into words</a:t>
            </a:r>
          </a:p>
          <a:p>
            <a:pPr marL="609600" indent="-609600" algn="l">
              <a:buFont typeface="Arial" pitchFamily="34" charset="0"/>
              <a:buAutoNum type="arabicPeriod"/>
            </a:pPr>
            <a:r>
              <a:rPr lang="en-CA" sz="2400" dirty="0" smtClean="0">
                <a:solidFill>
                  <a:schemeClr val="tx1"/>
                </a:solidFill>
              </a:rPr>
              <a:t>Create a T-chart</a:t>
            </a:r>
          </a:p>
          <a:p>
            <a:pPr marL="609600" indent="-609600" algn="l">
              <a:buAutoNum type="arabicPeriod"/>
            </a:pPr>
            <a:r>
              <a:rPr lang="en-CA" sz="2400" dirty="0" smtClean="0">
                <a:solidFill>
                  <a:schemeClr val="tx1"/>
                </a:solidFill>
              </a:rPr>
              <a:t>Find an expression for the diagrams and number of toothpicks.</a:t>
            </a:r>
          </a:p>
          <a:p>
            <a:pPr marL="609600" indent="-609600" algn="l">
              <a:buAutoNum type="arabicPeriod"/>
            </a:pPr>
            <a:r>
              <a:rPr lang="en-CA" sz="2400" dirty="0" smtClean="0">
                <a:solidFill>
                  <a:schemeClr val="tx1"/>
                </a:solidFill>
              </a:rPr>
              <a:t>Predict the number of toothpicks for diagrams 10, 22 and 35.</a:t>
            </a:r>
          </a:p>
          <a:p>
            <a:pPr marL="609600" indent="-609600" algn="l">
              <a:buAutoNum type="arabicPeriod"/>
            </a:pPr>
            <a:r>
              <a:rPr lang="en-CA" sz="2400" dirty="0" smtClean="0">
                <a:solidFill>
                  <a:schemeClr val="tx1"/>
                </a:solidFill>
              </a:rPr>
              <a:t>Do you see another pattern? </a:t>
            </a:r>
            <a:r>
              <a:rPr lang="en-CA" sz="2400" b="1" dirty="0" smtClean="0">
                <a:solidFill>
                  <a:srgbClr val="FF0000"/>
                </a:solidFill>
              </a:rPr>
              <a:t>HINT </a:t>
            </a:r>
            <a:r>
              <a:rPr lang="en-CA" sz="2400" dirty="0" smtClean="0">
                <a:solidFill>
                  <a:schemeClr val="tx1"/>
                </a:solidFill>
              </a:rPr>
              <a:t>“use the base” Can we create an expression based on the base and total number of toothpicks?</a:t>
            </a:r>
          </a:p>
          <a:p>
            <a:pPr marL="609600" indent="-609600" algn="l" eaLnBrk="1" hangingPunct="1"/>
            <a:endParaRPr lang="en-CA" sz="2000" dirty="0" smtClean="0">
              <a:solidFill>
                <a:schemeClr val="tx1"/>
              </a:solidFill>
            </a:endParaRPr>
          </a:p>
          <a:p>
            <a:pPr marL="609600" indent="-609600" algn="l" eaLnBrk="1" hangingPunct="1"/>
            <a:endParaRPr lang="en-CA" sz="2000" dirty="0" smtClean="0">
              <a:solidFill>
                <a:schemeClr val="tx1"/>
              </a:solidFill>
            </a:endParaRPr>
          </a:p>
          <a:p>
            <a:pPr marL="609600" indent="-609600" algn="l" eaLnBrk="1" hangingPunct="1"/>
            <a:endParaRPr lang="en-US" sz="2000" dirty="0" smtClean="0">
              <a:solidFill>
                <a:srgbClr val="0070C0"/>
              </a:solidFill>
            </a:endParaRP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>
          <a:xfrm>
            <a:off x="-685800" y="2133600"/>
            <a:ext cx="8534400" cy="1905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0"/>
          <p:cNvSpPr>
            <a:spLocks/>
          </p:cNvSpPr>
          <p:nvPr/>
        </p:nvSpPr>
        <p:spPr bwMode="auto">
          <a:xfrm>
            <a:off x="0" y="152400"/>
            <a:ext cx="9144000" cy="12954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Describing </a:t>
            </a:r>
            <a:r>
              <a:rPr lang="en-CA" sz="4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patterns</a:t>
            </a:r>
            <a:r>
              <a:rPr lang="en-CA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 using </a:t>
            </a:r>
            <a:r>
              <a:rPr lang="en-CA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EXPRESSIONS</a:t>
            </a:r>
          </a:p>
          <a:p>
            <a:pPr algn="ctr">
              <a:defRPr/>
            </a:pPr>
            <a:r>
              <a:rPr lang="en-CA" sz="2000" dirty="0" smtClean="0">
                <a:solidFill>
                  <a:srgbClr val="002060"/>
                </a:solidFill>
                <a:latin typeface="Bauhaus 93" charset="0"/>
              </a:rPr>
              <a:t>Student Outcome: I can write an expression to represent a pattern.</a:t>
            </a:r>
            <a:endParaRPr lang="en-US" sz="2000" dirty="0" smtClean="0">
              <a:solidFill>
                <a:srgbClr val="FF0000"/>
              </a:solidFill>
              <a:latin typeface="Bauhaus 93" charset="0"/>
            </a:endParaRPr>
          </a:p>
          <a:p>
            <a:pPr algn="ctr">
              <a:defRPr/>
            </a:pPr>
            <a:endParaRPr lang="en-US" sz="2000" dirty="0">
              <a:solidFill>
                <a:srgbClr val="FF0000"/>
              </a:solidFill>
              <a:latin typeface="Bauhaus 93" pitchFamily="82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914400" y="6324600"/>
            <a:ext cx="685800" cy="1588"/>
          </a:xfrm>
          <a:prstGeom prst="line">
            <a:avLst/>
          </a:prstGeom>
          <a:ln w="31750" cap="rnd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 flipH="1" flipV="1">
            <a:off x="838200" y="5943600"/>
            <a:ext cx="381000" cy="381000"/>
          </a:xfrm>
          <a:prstGeom prst="line">
            <a:avLst/>
          </a:prstGeom>
          <a:ln w="31750" cap="rnd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6200000" flipH="1">
            <a:off x="1295400" y="5943600"/>
            <a:ext cx="381000" cy="381000"/>
          </a:xfrm>
          <a:prstGeom prst="line">
            <a:avLst/>
          </a:prstGeom>
          <a:ln w="31750" cap="rnd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 flipH="1" flipV="1">
            <a:off x="2400300" y="5372100"/>
            <a:ext cx="457200" cy="381000"/>
          </a:xfrm>
          <a:prstGeom prst="line">
            <a:avLst/>
          </a:prstGeom>
          <a:ln w="31750" cap="rnd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 flipH="1" flipV="1">
            <a:off x="1943100" y="5905500"/>
            <a:ext cx="457200" cy="381000"/>
          </a:xfrm>
          <a:prstGeom prst="line">
            <a:avLst/>
          </a:prstGeom>
          <a:ln w="31750" cap="rnd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819400" y="6324600"/>
            <a:ext cx="685800" cy="1588"/>
          </a:xfrm>
          <a:prstGeom prst="line">
            <a:avLst/>
          </a:prstGeom>
          <a:ln w="31750" cap="rnd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2057400" y="6324600"/>
            <a:ext cx="685800" cy="1588"/>
          </a:xfrm>
          <a:prstGeom prst="line">
            <a:avLst/>
          </a:prstGeom>
          <a:ln w="31750" cap="rnd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16200000" flipH="1">
            <a:off x="3162300" y="5905500"/>
            <a:ext cx="533400" cy="304800"/>
          </a:xfrm>
          <a:prstGeom prst="line">
            <a:avLst/>
          </a:prstGeom>
          <a:ln w="31750" cap="rnd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16200000" flipH="1">
            <a:off x="2857500" y="5372100"/>
            <a:ext cx="381000" cy="304800"/>
          </a:xfrm>
          <a:prstGeom prst="line">
            <a:avLst/>
          </a:prstGeom>
          <a:ln w="31750" cap="rnd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267200" y="6629400"/>
            <a:ext cx="685800" cy="1588"/>
          </a:xfrm>
          <a:prstGeom prst="line">
            <a:avLst/>
          </a:prstGeom>
          <a:ln w="31750" cap="rnd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5943600" y="6629400"/>
            <a:ext cx="685800" cy="1588"/>
          </a:xfrm>
          <a:prstGeom prst="line">
            <a:avLst/>
          </a:prstGeom>
          <a:ln w="31750" cap="rnd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105400" y="6629400"/>
            <a:ext cx="685800" cy="1588"/>
          </a:xfrm>
          <a:prstGeom prst="line">
            <a:avLst/>
          </a:prstGeom>
          <a:ln w="31750" cap="rnd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 flipH="1" flipV="1">
            <a:off x="5067300" y="5143500"/>
            <a:ext cx="457200" cy="381000"/>
          </a:xfrm>
          <a:prstGeom prst="line">
            <a:avLst/>
          </a:prstGeom>
          <a:ln w="31750" cap="rnd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5400000" flipH="1" flipV="1">
            <a:off x="4610100" y="5676900"/>
            <a:ext cx="457200" cy="381000"/>
          </a:xfrm>
          <a:prstGeom prst="line">
            <a:avLst/>
          </a:prstGeom>
          <a:ln w="31750" cap="rnd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5400000" flipH="1" flipV="1">
            <a:off x="4152900" y="6210300"/>
            <a:ext cx="457200" cy="381000"/>
          </a:xfrm>
          <a:prstGeom prst="line">
            <a:avLst/>
          </a:prstGeom>
          <a:ln w="31750" cap="rnd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rot="16200000" flipH="1">
            <a:off x="6362700" y="6210300"/>
            <a:ext cx="381000" cy="304800"/>
          </a:xfrm>
          <a:prstGeom prst="line">
            <a:avLst/>
          </a:prstGeom>
          <a:ln w="31750" cap="rnd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16200000" flipH="1">
            <a:off x="5981700" y="5753100"/>
            <a:ext cx="381000" cy="304800"/>
          </a:xfrm>
          <a:prstGeom prst="line">
            <a:avLst/>
          </a:prstGeom>
          <a:ln w="31750" cap="rnd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rot="16200000" flipH="1">
            <a:off x="5524500" y="5219700"/>
            <a:ext cx="457200" cy="381000"/>
          </a:xfrm>
          <a:prstGeom prst="line">
            <a:avLst/>
          </a:prstGeom>
          <a:ln w="31750" cap="rnd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5952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1447800"/>
            <a:ext cx="8763000" cy="5181600"/>
          </a:xfrm>
          <a:ln>
            <a:noFill/>
          </a:ln>
        </p:spPr>
        <p:txBody>
          <a:bodyPr>
            <a:normAutofit/>
          </a:bodyPr>
          <a:lstStyle/>
          <a:p>
            <a:pPr marL="609600" indent="-609600" algn="l" eaLnBrk="1" hangingPunct="1"/>
            <a:r>
              <a:rPr lang="en-CA" sz="2600" dirty="0" smtClean="0">
                <a:solidFill>
                  <a:schemeClr val="tx1"/>
                </a:solidFill>
              </a:rPr>
              <a:t>Complete #4 on page 361 (squares made from toothpicks)…you</a:t>
            </a:r>
          </a:p>
          <a:p>
            <a:pPr marL="609600" indent="-609600" algn="l" eaLnBrk="1" hangingPunct="1"/>
            <a:r>
              <a:rPr lang="en-CA" sz="2600" dirty="0" smtClean="0">
                <a:solidFill>
                  <a:schemeClr val="tx1"/>
                </a:solidFill>
              </a:rPr>
              <a:t>may work with a partner and discuss.</a:t>
            </a:r>
          </a:p>
          <a:p>
            <a:pPr marL="609600" indent="-609600" algn="l" eaLnBrk="1" hangingPunct="1"/>
            <a:endParaRPr lang="en-CA" sz="2600" dirty="0" smtClean="0">
              <a:solidFill>
                <a:schemeClr val="tx1"/>
              </a:solidFill>
            </a:endParaRPr>
          </a:p>
          <a:p>
            <a:pPr marL="609600" indent="-609600" algn="l" eaLnBrk="1" hangingPunct="1">
              <a:buAutoNum type="arabicPeriod"/>
            </a:pPr>
            <a:r>
              <a:rPr lang="en-CA" sz="2600" dirty="0" smtClean="0">
                <a:solidFill>
                  <a:schemeClr val="tx1"/>
                </a:solidFill>
              </a:rPr>
              <a:t>Find the pattern(s)…put into words</a:t>
            </a:r>
          </a:p>
          <a:p>
            <a:pPr marL="609600" indent="-609600" algn="l">
              <a:buFont typeface="Arial" pitchFamily="34" charset="0"/>
              <a:buAutoNum type="arabicPeriod"/>
            </a:pPr>
            <a:r>
              <a:rPr lang="en-CA" sz="2600" dirty="0" smtClean="0">
                <a:solidFill>
                  <a:schemeClr val="tx1"/>
                </a:solidFill>
              </a:rPr>
              <a:t>Create a T-chart</a:t>
            </a:r>
          </a:p>
          <a:p>
            <a:pPr marL="609600" indent="-609600" algn="l" eaLnBrk="1" hangingPunct="1">
              <a:buAutoNum type="arabicPeriod"/>
            </a:pPr>
            <a:r>
              <a:rPr lang="en-CA" sz="2600" dirty="0" smtClean="0">
                <a:solidFill>
                  <a:schemeClr val="tx1"/>
                </a:solidFill>
              </a:rPr>
              <a:t>Find the expressions comparing the “</a:t>
            </a:r>
            <a:r>
              <a:rPr lang="en-CA" sz="2600" b="1" dirty="0" smtClean="0">
                <a:solidFill>
                  <a:srgbClr val="FF0000"/>
                </a:solidFill>
              </a:rPr>
              <a:t>base</a:t>
            </a:r>
            <a:r>
              <a:rPr lang="en-CA" sz="2600" dirty="0" smtClean="0">
                <a:solidFill>
                  <a:schemeClr val="tx1"/>
                </a:solidFill>
              </a:rPr>
              <a:t>” and the “</a:t>
            </a:r>
            <a:r>
              <a:rPr lang="en-CA" sz="2600" b="1" dirty="0" smtClean="0">
                <a:solidFill>
                  <a:srgbClr val="FF0000"/>
                </a:solidFill>
              </a:rPr>
              <a:t>total</a:t>
            </a:r>
            <a:r>
              <a:rPr lang="en-CA" sz="2600" dirty="0" smtClean="0">
                <a:solidFill>
                  <a:schemeClr val="tx1"/>
                </a:solidFill>
              </a:rPr>
              <a:t> </a:t>
            </a:r>
            <a:r>
              <a:rPr lang="en-CA" sz="2600" b="1" dirty="0" smtClean="0">
                <a:solidFill>
                  <a:srgbClr val="FF0000"/>
                </a:solidFill>
              </a:rPr>
              <a:t>number of toothpicks</a:t>
            </a:r>
            <a:r>
              <a:rPr lang="en-CA" sz="2600" dirty="0" smtClean="0">
                <a:solidFill>
                  <a:schemeClr val="tx1"/>
                </a:solidFill>
              </a:rPr>
              <a:t>”</a:t>
            </a:r>
          </a:p>
          <a:p>
            <a:pPr marL="609600" indent="-609600" algn="l" eaLnBrk="1" hangingPunct="1">
              <a:buAutoNum type="arabicPeriod"/>
            </a:pPr>
            <a:r>
              <a:rPr lang="en-CA" sz="2600" dirty="0" smtClean="0">
                <a:solidFill>
                  <a:schemeClr val="tx1"/>
                </a:solidFill>
              </a:rPr>
              <a:t>Predict the total number of toothpicks (perimeter) if the base is 10, 22 and 35?</a:t>
            </a:r>
          </a:p>
          <a:p>
            <a:pPr marL="609600" indent="-609600" algn="l" eaLnBrk="1" hangingPunct="1">
              <a:buAutoNum type="arabicPeriod"/>
            </a:pPr>
            <a:r>
              <a:rPr lang="en-CA" sz="2600" dirty="0" smtClean="0">
                <a:solidFill>
                  <a:schemeClr val="tx1"/>
                </a:solidFill>
              </a:rPr>
              <a:t>Predict the # of toothpicks on the base if the perimeter is </a:t>
            </a:r>
          </a:p>
          <a:p>
            <a:pPr marL="609600" indent="-609600" algn="l" eaLnBrk="1" hangingPunct="1"/>
            <a:r>
              <a:rPr lang="en-CA" sz="2600" dirty="0" smtClean="0">
                <a:solidFill>
                  <a:schemeClr val="tx1"/>
                </a:solidFill>
              </a:rPr>
              <a:t>        40, 60, and 120?</a:t>
            </a:r>
          </a:p>
          <a:p>
            <a:pPr marL="609600" indent="-609600" algn="l" eaLnBrk="1" hangingPunct="1"/>
            <a:endParaRPr lang="en-CA" sz="2600" dirty="0" smtClean="0">
              <a:solidFill>
                <a:schemeClr val="tx1"/>
              </a:solidFill>
            </a:endParaRPr>
          </a:p>
          <a:p>
            <a:pPr marL="609600" indent="-609600" algn="l" eaLnBrk="1" hangingPunct="1"/>
            <a:endParaRPr lang="en-CA" sz="2600" dirty="0" smtClean="0">
              <a:solidFill>
                <a:schemeClr val="tx1"/>
              </a:solidFill>
            </a:endParaRPr>
          </a:p>
          <a:p>
            <a:pPr marL="609600" indent="-609600" algn="l" eaLnBrk="1" hangingPunct="1"/>
            <a:endParaRPr lang="en-CA" sz="2600" dirty="0" smtClean="0">
              <a:solidFill>
                <a:schemeClr val="tx1"/>
              </a:solidFill>
            </a:endParaRPr>
          </a:p>
          <a:p>
            <a:pPr marL="609600" indent="-609600" algn="l" eaLnBrk="1" hangingPunct="1"/>
            <a:endParaRPr lang="en-CA" sz="2000" dirty="0" smtClean="0">
              <a:solidFill>
                <a:schemeClr val="tx1"/>
              </a:solidFill>
            </a:endParaRPr>
          </a:p>
          <a:p>
            <a:pPr marL="609600" indent="-609600" algn="l" eaLnBrk="1" hangingPunct="1"/>
            <a:endParaRPr lang="en-CA" sz="2000" dirty="0" smtClean="0">
              <a:solidFill>
                <a:schemeClr val="tx1"/>
              </a:solidFill>
            </a:endParaRPr>
          </a:p>
          <a:p>
            <a:pPr marL="609600" indent="-609600" algn="l" eaLnBrk="1" hangingPunct="1"/>
            <a:endParaRPr lang="en-US" sz="2000" dirty="0" smtClean="0">
              <a:solidFill>
                <a:srgbClr val="0070C0"/>
              </a:solidFill>
            </a:endParaRP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>
          <a:xfrm>
            <a:off x="-685800" y="2133600"/>
            <a:ext cx="8534400" cy="1905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0"/>
          <p:cNvSpPr>
            <a:spLocks/>
          </p:cNvSpPr>
          <p:nvPr/>
        </p:nvSpPr>
        <p:spPr bwMode="auto">
          <a:xfrm>
            <a:off x="0" y="152400"/>
            <a:ext cx="9144000" cy="11430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Describing </a:t>
            </a:r>
            <a:r>
              <a:rPr lang="en-CA" sz="4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patterns</a:t>
            </a:r>
            <a:r>
              <a:rPr lang="en-CA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 using </a:t>
            </a:r>
            <a:r>
              <a:rPr lang="en-CA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EXPRESSIONS</a:t>
            </a:r>
          </a:p>
          <a:p>
            <a:pPr algn="ctr">
              <a:defRPr/>
            </a:pPr>
            <a:r>
              <a:rPr lang="en-CA" sz="2000" dirty="0" smtClean="0">
                <a:solidFill>
                  <a:srgbClr val="002060"/>
                </a:solidFill>
                <a:latin typeface="Bauhaus 93" charset="0"/>
              </a:rPr>
              <a:t>Student Outcome: I can write an expression to represent a pattern.</a:t>
            </a:r>
            <a:endParaRPr lang="en-US" sz="2000" dirty="0" smtClean="0">
              <a:solidFill>
                <a:srgbClr val="FF0000"/>
              </a:solidFill>
              <a:latin typeface="Bauhaus 93" charset="0"/>
            </a:endParaRPr>
          </a:p>
          <a:p>
            <a:pPr algn="ctr">
              <a:defRPr/>
            </a:pPr>
            <a:endParaRPr lang="en-US" sz="2000" dirty="0">
              <a:solidFill>
                <a:srgbClr val="FF0000"/>
              </a:solidFill>
              <a:latin typeface="Bauhaus 9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349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Evaluate Expressions</a:t>
            </a:r>
            <a:r>
              <a:rPr lang="en-CA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…</a:t>
            </a:r>
          </a:p>
          <a:p>
            <a:pPr algn="ctr">
              <a:defRPr/>
            </a:pPr>
            <a:r>
              <a:rPr lang="en-CA" sz="2000" dirty="0" smtClean="0">
                <a:solidFill>
                  <a:srgbClr val="002060"/>
                </a:solidFill>
                <a:latin typeface="Bauhaus 93" charset="0"/>
              </a:rPr>
              <a:t>Student Outcome: I will be able to model an expression.</a:t>
            </a:r>
            <a:endParaRPr lang="en-US" sz="2000" dirty="0" smtClean="0">
              <a:solidFill>
                <a:srgbClr val="FF0000"/>
              </a:solidFill>
              <a:latin typeface="Bauhaus 93" charset="0"/>
            </a:endParaRPr>
          </a:p>
          <a:p>
            <a:pPr algn="ctr">
              <a:defRPr/>
            </a:pPr>
            <a:endParaRPr lang="en-US" sz="2000" dirty="0">
              <a:solidFill>
                <a:srgbClr val="FF0000"/>
              </a:solidFill>
              <a:latin typeface="Bauhaus 93" pitchFamily="82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52400" y="1316182"/>
            <a:ext cx="8763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Model an expression</a:t>
            </a:r>
            <a:r>
              <a:rPr kumimoji="0" lang="en-C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C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draw a picture for an expression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CA" sz="2400" b="1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Let “</a:t>
            </a:r>
            <a:r>
              <a:rPr lang="en-CA" sz="2400" b="1" dirty="0" smtClean="0"/>
              <a:t>c</a:t>
            </a:r>
            <a:r>
              <a:rPr kumimoji="0" lang="en-C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 represent the unknown number of pennies in the </a:t>
            </a:r>
            <a:r>
              <a:rPr lang="en-CA" sz="2400" b="1" dirty="0" smtClean="0"/>
              <a:t>cup(s)</a:t>
            </a:r>
            <a:r>
              <a:rPr kumimoji="0" lang="en-C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…then add 4 more pennies.  If you where to Place 6 pennies in the cup.  Write the </a:t>
            </a:r>
            <a:r>
              <a:rPr kumimoji="0" lang="en-C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expression</a:t>
            </a:r>
            <a:r>
              <a:rPr kumimoji="0" lang="en-C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draw a </a:t>
            </a:r>
            <a:r>
              <a:rPr kumimoji="0" lang="en-C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model</a:t>
            </a:r>
            <a:r>
              <a:rPr kumimoji="0" lang="en-C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for the expression, what is the value of “</a:t>
            </a:r>
            <a:r>
              <a:rPr lang="en-CA" sz="2400" b="1" dirty="0" smtClean="0"/>
              <a:t>c</a:t>
            </a:r>
            <a:r>
              <a:rPr kumimoji="0" lang="en-C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 and find the </a:t>
            </a:r>
            <a:r>
              <a:rPr kumimoji="0" lang="en-C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value </a:t>
            </a:r>
            <a:r>
              <a:rPr kumimoji="0" lang="en-C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 the expression?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23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solidFill>
            <a:srgbClr val="FEFC75"/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CA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Evaluate Expressions</a:t>
            </a:r>
            <a:r>
              <a:rPr lang="en-CA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…</a:t>
            </a:r>
            <a:br>
              <a:rPr lang="en-CA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</a:br>
            <a:r>
              <a:rPr lang="en-CA" sz="2222" dirty="0" smtClean="0">
                <a:solidFill>
                  <a:srgbClr val="002060"/>
                </a:solidFill>
                <a:latin typeface="Bauhaus 93" charset="0"/>
              </a:rPr>
              <a:t>Student Outcome: I will be able to model an expression.</a:t>
            </a:r>
            <a:r>
              <a:rPr lang="en-US" sz="4000" dirty="0" smtClean="0">
                <a:solidFill>
                  <a:srgbClr val="FF0000"/>
                </a:solidFill>
                <a:latin typeface="Bauhaus 93" charset="0"/>
              </a:rPr>
              <a:t/>
            </a:r>
            <a:br>
              <a:rPr lang="en-US" sz="4000" dirty="0" smtClean="0">
                <a:solidFill>
                  <a:srgbClr val="FF0000"/>
                </a:solidFill>
                <a:latin typeface="Bauhaus 93" charset="0"/>
              </a:rPr>
            </a:b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auhaus 93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199" y="1618468"/>
            <a:ext cx="822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u="sng" dirty="0" smtClean="0"/>
              <a:t>Student Outcome</a:t>
            </a:r>
            <a:r>
              <a:rPr lang="en-US" sz="2000" dirty="0" smtClean="0"/>
              <a:t>  I can make and solve equations with adding and subtracting 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964642" y="2861351"/>
            <a:ext cx="7266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 smtClean="0">
              <a:latin typeface="Marker Felt"/>
              <a:cs typeface="Marker Felt"/>
            </a:endParaRPr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52400" y="2018578"/>
            <a:ext cx="8763000" cy="1908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CA" sz="2400" b="1" dirty="0" smtClean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2" descr="http://www.crobike.de/en/werbemittel_bilder/branders/2000/161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14800"/>
            <a:ext cx="2209800" cy="2209800"/>
          </a:xfrm>
          <a:prstGeom prst="rect">
            <a:avLst/>
          </a:prstGeom>
          <a:noFill/>
        </p:spPr>
      </p:pic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0" y="4114800"/>
          <a:ext cx="4114800" cy="225552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371600"/>
                <a:gridCol w="1371600"/>
                <a:gridCol w="13716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0070C0"/>
                          </a:solidFill>
                        </a:rPr>
                        <a:t>Expression</a:t>
                      </a:r>
                      <a:endParaRPr lang="en-US" sz="2000" b="1" dirty="0">
                        <a:ln>
                          <a:solidFill>
                            <a:schemeClr val="bg1"/>
                          </a:solidFill>
                        </a:ln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0070C0"/>
                          </a:solidFill>
                        </a:rPr>
                        <a:t>Value of “c”</a:t>
                      </a:r>
                      <a:endParaRPr lang="en-US" sz="2000" b="1" dirty="0">
                        <a:ln>
                          <a:solidFill>
                            <a:schemeClr val="bg1"/>
                          </a:solidFill>
                        </a:ln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0070C0"/>
                          </a:solidFill>
                        </a:rPr>
                        <a:t>Value of Expression</a:t>
                      </a:r>
                      <a:endParaRPr lang="en-US" sz="2000" b="1" dirty="0">
                        <a:ln>
                          <a:solidFill>
                            <a:schemeClr val="bg1"/>
                          </a:solidFill>
                        </a:ln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98593">
                <a:tc>
                  <a:txBody>
                    <a:bodyPr/>
                    <a:lstStyle/>
                    <a:p>
                      <a:pPr algn="ctr"/>
                      <a:endParaRPr lang="en-CA" sz="3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CA" sz="3200" dirty="0" smtClean="0">
                          <a:solidFill>
                            <a:schemeClr val="tx1"/>
                          </a:solidFill>
                        </a:rPr>
                        <a:t>c + 4</a:t>
                      </a:r>
                    </a:p>
                    <a:p>
                      <a:pPr algn="ctr"/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3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CA" sz="3200" dirty="0" smtClean="0">
                          <a:solidFill>
                            <a:schemeClr val="tx1"/>
                          </a:solidFill>
                        </a:rPr>
                        <a:t>c = 6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3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CA" sz="32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1" name="Picture 2" descr="http://www.loveagolden.com/_borders/din1w1vw%5B1%5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9730" y="4648200"/>
            <a:ext cx="434070" cy="441325"/>
          </a:xfrm>
          <a:prstGeom prst="rect">
            <a:avLst/>
          </a:prstGeom>
          <a:noFill/>
        </p:spPr>
      </p:pic>
      <p:pic>
        <p:nvPicPr>
          <p:cNvPr id="12" name="Picture 2" descr="http://www.loveagolden.com/_borders/din1w1vw%5B1%5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9730" y="5241925"/>
            <a:ext cx="434070" cy="441325"/>
          </a:xfrm>
          <a:prstGeom prst="rect">
            <a:avLst/>
          </a:prstGeom>
          <a:noFill/>
        </p:spPr>
      </p:pic>
      <p:pic>
        <p:nvPicPr>
          <p:cNvPr id="13" name="Picture 2" descr="http://www.loveagolden.com/_borders/din1w1vw%5B1%5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0397" y="5241925"/>
            <a:ext cx="434070" cy="441325"/>
          </a:xfrm>
          <a:prstGeom prst="rect">
            <a:avLst/>
          </a:prstGeom>
          <a:noFill/>
        </p:spPr>
      </p:pic>
      <p:pic>
        <p:nvPicPr>
          <p:cNvPr id="14" name="Picture 2" descr="http://www.loveagolden.com/_borders/din1w1vw%5B1%5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0397" y="4648200"/>
            <a:ext cx="434070" cy="441325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671520" y="2219084"/>
            <a:ext cx="80152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/>
              <a:t>Let “c” represent the unknown number of pennies in the cup(s)…then add 4 more pennies.  If you place 6 more pennies in the cup.  Write the </a:t>
            </a:r>
            <a:r>
              <a:rPr lang="en-CA" sz="2400" b="1" dirty="0" smtClean="0">
                <a:solidFill>
                  <a:srgbClr val="FF0000"/>
                </a:solidFill>
              </a:rPr>
              <a:t>expression</a:t>
            </a:r>
            <a:r>
              <a:rPr lang="en-CA" sz="2400" b="1" dirty="0" smtClean="0"/>
              <a:t>, what is the value of “c” and find the </a:t>
            </a:r>
            <a:r>
              <a:rPr lang="en-CA" sz="2400" b="1" dirty="0" smtClean="0">
                <a:solidFill>
                  <a:srgbClr val="FF0000"/>
                </a:solidFill>
              </a:rPr>
              <a:t>value </a:t>
            </a:r>
            <a:r>
              <a:rPr lang="en-CA" sz="2400" b="1" dirty="0" smtClean="0"/>
              <a:t>of the expression? 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724400" y="5181600"/>
            <a:ext cx="1060823" cy="794310"/>
          </a:xfrm>
          <a:prstGeom prst="roundRect">
            <a:avLst/>
          </a:prstGeom>
          <a:solidFill>
            <a:srgbClr val="0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6096000" y="5181600"/>
            <a:ext cx="1087718" cy="794310"/>
          </a:xfrm>
          <a:prstGeom prst="roundRect">
            <a:avLst/>
          </a:prstGeom>
          <a:solidFill>
            <a:srgbClr val="0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7543800" y="5181600"/>
            <a:ext cx="881530" cy="794310"/>
          </a:xfrm>
          <a:prstGeom prst="roundRect">
            <a:avLst/>
          </a:prstGeom>
          <a:solidFill>
            <a:srgbClr val="0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Subtitle 4"/>
          <p:cNvSpPr txBox="1">
            <a:spLocks/>
          </p:cNvSpPr>
          <p:nvPr/>
        </p:nvSpPr>
        <p:spPr>
          <a:xfrm>
            <a:off x="1905000" y="4648200"/>
            <a:ext cx="533400" cy="914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</a:t>
            </a:r>
            <a:endParaRPr kumimoji="0" lang="en-US" sz="66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184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EFC75"/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CA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Evaluate Expressions</a:t>
            </a:r>
            <a:r>
              <a:rPr lang="en-CA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…</a:t>
            </a:r>
            <a:br>
              <a:rPr lang="en-CA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</a:br>
            <a:r>
              <a:rPr lang="en-CA" sz="2222" dirty="0" smtClean="0">
                <a:solidFill>
                  <a:srgbClr val="002060"/>
                </a:solidFill>
                <a:latin typeface="Bauhaus 93" charset="0"/>
              </a:rPr>
              <a:t>Student Outcome: I will be able to model an expression.</a:t>
            </a:r>
            <a:r>
              <a:rPr lang="en-US" sz="4000" dirty="0" smtClean="0">
                <a:solidFill>
                  <a:srgbClr val="FF0000"/>
                </a:solidFill>
                <a:latin typeface="Bauhaus 93" charset="0"/>
              </a:rPr>
              <a:t/>
            </a:r>
            <a:br>
              <a:rPr lang="en-US" sz="4000" dirty="0" smtClean="0">
                <a:solidFill>
                  <a:srgbClr val="FF0000"/>
                </a:solidFill>
                <a:latin typeface="Bauhaus 93" charset="0"/>
              </a:rPr>
            </a:b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auhaus 93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199" y="1618468"/>
            <a:ext cx="822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u="sng" dirty="0" smtClean="0"/>
              <a:t>Student Outcome</a:t>
            </a:r>
            <a:r>
              <a:rPr lang="en-US" sz="2000" dirty="0" smtClean="0"/>
              <a:t>  I can make and solve equations with adding and subtracting 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964642" y="2861351"/>
            <a:ext cx="7266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 smtClean="0">
              <a:latin typeface="Marker Felt"/>
              <a:cs typeface="Marker Felt"/>
            </a:endParaRPr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52400" y="2018578"/>
            <a:ext cx="8763000" cy="1908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CA" sz="2400" b="1" dirty="0" smtClean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2" descr="http://www.crobike.de/en/werbemittel_bilder/branders/2000/161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14800"/>
            <a:ext cx="2209800" cy="2209800"/>
          </a:xfrm>
          <a:prstGeom prst="rect">
            <a:avLst/>
          </a:prstGeom>
          <a:noFill/>
        </p:spPr>
      </p:pic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0" y="4114800"/>
          <a:ext cx="4114800" cy="225552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371600"/>
                <a:gridCol w="1371600"/>
                <a:gridCol w="13716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0070C0"/>
                          </a:solidFill>
                        </a:rPr>
                        <a:t>Expression</a:t>
                      </a:r>
                      <a:endParaRPr lang="en-US" sz="2000" b="1" dirty="0">
                        <a:ln>
                          <a:solidFill>
                            <a:schemeClr val="bg1"/>
                          </a:solidFill>
                        </a:ln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0070C0"/>
                          </a:solidFill>
                        </a:rPr>
                        <a:t>Value of “c”</a:t>
                      </a:r>
                      <a:endParaRPr lang="en-US" sz="2000" b="1" dirty="0">
                        <a:ln>
                          <a:solidFill>
                            <a:schemeClr val="bg1"/>
                          </a:solidFill>
                        </a:ln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0070C0"/>
                          </a:solidFill>
                        </a:rPr>
                        <a:t>Value of Expression</a:t>
                      </a:r>
                      <a:endParaRPr lang="en-US" sz="2000" b="1" dirty="0">
                        <a:ln>
                          <a:solidFill>
                            <a:schemeClr val="bg1"/>
                          </a:solidFill>
                        </a:ln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98593">
                <a:tc>
                  <a:txBody>
                    <a:bodyPr/>
                    <a:lstStyle/>
                    <a:p>
                      <a:pPr algn="ctr"/>
                      <a:endParaRPr lang="en-CA" sz="3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CA" sz="3200" dirty="0" smtClean="0">
                          <a:solidFill>
                            <a:schemeClr val="tx1"/>
                          </a:solidFill>
                        </a:rPr>
                        <a:t>c + 4</a:t>
                      </a:r>
                    </a:p>
                    <a:p>
                      <a:pPr algn="ctr"/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3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CA" sz="3200" dirty="0" smtClean="0">
                          <a:solidFill>
                            <a:schemeClr val="tx1"/>
                          </a:solidFill>
                        </a:rPr>
                        <a:t>c = 6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3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CA" sz="32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1" name="Picture 2" descr="http://www.loveagolden.com/_borders/din1w1vw%5B1%5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9730" y="4648200"/>
            <a:ext cx="434070" cy="441325"/>
          </a:xfrm>
          <a:prstGeom prst="rect">
            <a:avLst/>
          </a:prstGeom>
          <a:noFill/>
        </p:spPr>
      </p:pic>
      <p:pic>
        <p:nvPicPr>
          <p:cNvPr id="12" name="Picture 2" descr="http://www.loveagolden.com/_borders/din1w1vw%5B1%5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9730" y="5241925"/>
            <a:ext cx="434070" cy="441325"/>
          </a:xfrm>
          <a:prstGeom prst="rect">
            <a:avLst/>
          </a:prstGeom>
          <a:noFill/>
        </p:spPr>
      </p:pic>
      <p:pic>
        <p:nvPicPr>
          <p:cNvPr id="13" name="Picture 2" descr="http://www.loveagolden.com/_borders/din1w1vw%5B1%5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0397" y="5241925"/>
            <a:ext cx="434070" cy="441325"/>
          </a:xfrm>
          <a:prstGeom prst="rect">
            <a:avLst/>
          </a:prstGeom>
          <a:noFill/>
        </p:spPr>
      </p:pic>
      <p:pic>
        <p:nvPicPr>
          <p:cNvPr id="14" name="Picture 2" descr="http://www.loveagolden.com/_borders/din1w1vw%5B1%5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0397" y="4648200"/>
            <a:ext cx="434070" cy="441325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671520" y="2219084"/>
            <a:ext cx="80152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/>
              <a:t>Let “c” represent the unknown number of pennies in the cup…then add 4 more pennies.  Place 6 more pennies in the cup.  Write the </a:t>
            </a:r>
            <a:r>
              <a:rPr lang="en-CA" sz="2400" b="1" dirty="0" smtClean="0">
                <a:solidFill>
                  <a:srgbClr val="FF0000"/>
                </a:solidFill>
              </a:rPr>
              <a:t>expression</a:t>
            </a:r>
            <a:r>
              <a:rPr lang="en-CA" sz="2400" b="1" dirty="0" smtClean="0"/>
              <a:t>, what is the value of “c” and find the </a:t>
            </a:r>
            <a:r>
              <a:rPr lang="en-CA" sz="2400" b="1" dirty="0" smtClean="0">
                <a:solidFill>
                  <a:srgbClr val="FF0000"/>
                </a:solidFill>
              </a:rPr>
              <a:t>value </a:t>
            </a:r>
            <a:r>
              <a:rPr lang="en-CA" sz="2400" b="1" dirty="0" smtClean="0"/>
              <a:t>of the expression?  </a:t>
            </a:r>
          </a:p>
        </p:txBody>
      </p:sp>
      <p:sp>
        <p:nvSpPr>
          <p:cNvPr id="20" name="Subtitle 4"/>
          <p:cNvSpPr txBox="1">
            <a:spLocks/>
          </p:cNvSpPr>
          <p:nvPr/>
        </p:nvSpPr>
        <p:spPr>
          <a:xfrm>
            <a:off x="1905000" y="4648200"/>
            <a:ext cx="533400" cy="914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</a:t>
            </a:r>
            <a:endParaRPr kumimoji="0" lang="en-US" sz="66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9" name="Picture 2" descr="http://www.loveagolden.com/_borders/din1w1vw%5B1%5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5638800"/>
            <a:ext cx="434070" cy="441325"/>
          </a:xfrm>
          <a:prstGeom prst="rect">
            <a:avLst/>
          </a:prstGeom>
          <a:noFill/>
        </p:spPr>
      </p:pic>
      <p:pic>
        <p:nvPicPr>
          <p:cNvPr id="21" name="Picture 2" descr="http://www.loveagolden.com/_borders/din1w1vw%5B1%5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5181600"/>
            <a:ext cx="434070" cy="441325"/>
          </a:xfrm>
          <a:prstGeom prst="rect">
            <a:avLst/>
          </a:prstGeom>
          <a:noFill/>
        </p:spPr>
      </p:pic>
      <p:pic>
        <p:nvPicPr>
          <p:cNvPr id="22" name="Picture 2" descr="http://www.loveagolden.com/_borders/din1w1vw%5B1%5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5181600"/>
            <a:ext cx="434070" cy="441325"/>
          </a:xfrm>
          <a:prstGeom prst="rect">
            <a:avLst/>
          </a:prstGeom>
          <a:noFill/>
        </p:spPr>
      </p:pic>
      <p:pic>
        <p:nvPicPr>
          <p:cNvPr id="23" name="Picture 2" descr="http://www.loveagolden.com/_borders/din1w1vw%5B1%5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4648200"/>
            <a:ext cx="434070" cy="441325"/>
          </a:xfrm>
          <a:prstGeom prst="rect">
            <a:avLst/>
          </a:prstGeom>
          <a:noFill/>
        </p:spPr>
      </p:pic>
      <p:pic>
        <p:nvPicPr>
          <p:cNvPr id="24" name="Picture 2" descr="http://www.loveagolden.com/_borders/din1w1vw%5B1%5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4648200"/>
            <a:ext cx="434070" cy="441325"/>
          </a:xfrm>
          <a:prstGeom prst="rect">
            <a:avLst/>
          </a:prstGeom>
          <a:noFill/>
        </p:spPr>
      </p:pic>
      <p:pic>
        <p:nvPicPr>
          <p:cNvPr id="25" name="Picture 2" descr="http://www.loveagolden.com/_borders/din1w1vw%5B1%5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648200"/>
            <a:ext cx="434070" cy="4413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7169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1447800"/>
            <a:ext cx="8763000" cy="4953000"/>
          </a:xfrm>
          <a:ln>
            <a:noFill/>
          </a:ln>
        </p:spPr>
        <p:txBody>
          <a:bodyPr>
            <a:normAutofit/>
          </a:bodyPr>
          <a:lstStyle/>
          <a:p>
            <a:pPr marL="609600" indent="-609600" algn="l" eaLnBrk="1" hangingPunct="1"/>
            <a:r>
              <a:rPr lang="en-CA" sz="2800" b="1" dirty="0" smtClean="0">
                <a:solidFill>
                  <a:schemeClr val="tx1"/>
                </a:solidFill>
              </a:rPr>
              <a:t>Linear Relation</a:t>
            </a:r>
            <a:r>
              <a:rPr lang="en-CA" sz="2800" dirty="0" smtClean="0">
                <a:solidFill>
                  <a:schemeClr val="tx1"/>
                </a:solidFill>
              </a:rPr>
              <a:t>:  </a:t>
            </a:r>
          </a:p>
          <a:p>
            <a:pPr marL="609600" indent="-609600" algn="l" eaLnBrk="1" hangingPunct="1"/>
            <a:r>
              <a:rPr lang="en-CA" sz="2400" dirty="0" smtClean="0">
                <a:solidFill>
                  <a:schemeClr val="tx1"/>
                </a:solidFill>
              </a:rPr>
              <a:t>a pattern made by two sets of numbers that results in points</a:t>
            </a:r>
          </a:p>
          <a:p>
            <a:pPr marL="609600" indent="-609600" algn="l" eaLnBrk="1" hangingPunct="1"/>
            <a:r>
              <a:rPr lang="en-CA" sz="2400" dirty="0" smtClean="0">
                <a:solidFill>
                  <a:schemeClr val="tx1"/>
                </a:solidFill>
              </a:rPr>
              <a:t>along a straight line (pattern) on a coordinate grid.</a:t>
            </a:r>
          </a:p>
          <a:p>
            <a:pPr marL="609600" indent="-609600" algn="l" eaLnBrk="1" hangingPunct="1"/>
            <a:endParaRPr lang="en-CA" sz="2400" dirty="0" smtClean="0">
              <a:solidFill>
                <a:schemeClr val="tx1"/>
              </a:solidFill>
            </a:endParaRPr>
          </a:p>
          <a:p>
            <a:pPr marL="609600" indent="-609600" algn="l" eaLnBrk="1" hangingPunct="1"/>
            <a:endParaRPr lang="en-US" sz="2400" dirty="0" smtClean="0">
              <a:solidFill>
                <a:srgbClr val="0070C0"/>
              </a:solidFill>
            </a:endParaRPr>
          </a:p>
        </p:txBody>
      </p:sp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12192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Graph </a:t>
            </a:r>
            <a:r>
              <a:rPr lang="en-CA" sz="5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Linear Relations </a:t>
            </a:r>
            <a:r>
              <a:rPr lang="en-CA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…</a:t>
            </a:r>
          </a:p>
          <a:p>
            <a:pPr algn="ctr">
              <a:defRPr/>
            </a:pPr>
            <a:r>
              <a:rPr lang="en-CA" sz="2000" dirty="0" smtClean="0">
                <a:solidFill>
                  <a:srgbClr val="002060"/>
                </a:solidFill>
                <a:latin typeface="Bauhaus 93" charset="0"/>
              </a:rPr>
              <a:t>Student Outcome: I will be able to graph a linear relation.</a:t>
            </a:r>
            <a:endParaRPr lang="en-US" sz="2000" dirty="0" smtClean="0">
              <a:solidFill>
                <a:srgbClr val="FF0000"/>
              </a:solidFill>
              <a:latin typeface="Bauhaus 93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971800"/>
            <a:ext cx="36576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4191000" y="3048000"/>
            <a:ext cx="4800600" cy="3657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CA" sz="2400" dirty="0" smtClean="0">
                <a:solidFill>
                  <a:srgbClr val="0070C0"/>
                </a:solidFill>
              </a:rPr>
              <a:t>What can we do to make the data on the grid make more sense?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sz="240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 startAt="2"/>
              <a:tabLst/>
              <a:defRPr/>
            </a:pPr>
            <a:r>
              <a:rPr lang="en-CA" sz="2400" dirty="0" smtClean="0">
                <a:solidFill>
                  <a:srgbClr val="0070C0"/>
                </a:solidFill>
              </a:rPr>
              <a:t>What is the pattern?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 startAt="3"/>
              <a:tabLst/>
              <a:defRPr/>
            </a:pPr>
            <a:r>
              <a:rPr kumimoji="0" lang="en-CA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 “expression?”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C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3427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/>
          </p:cNvSpPr>
          <p:nvPr/>
        </p:nvSpPr>
        <p:spPr bwMode="auto">
          <a:xfrm>
            <a:off x="0" y="152400"/>
            <a:ext cx="9144000" cy="914400"/>
          </a:xfrm>
          <a:prstGeom prst="rect">
            <a:avLst/>
          </a:prstGeom>
          <a:solidFill>
            <a:srgbClr val="E8F2D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CA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Plot Points  </a:t>
            </a:r>
            <a:r>
              <a:rPr lang="en-CA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uhaus 93" pitchFamily="82" charset="0"/>
              </a:rPr>
              <a:t>From a Given Data…</a:t>
            </a:r>
            <a:endParaRPr 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auhaus 93" pitchFamily="82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0" y="1143000"/>
          <a:ext cx="3276600" cy="5592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2200"/>
                <a:gridCol w="1092200"/>
                <a:gridCol w="1092200"/>
              </a:tblGrid>
              <a:tr h="808689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chemeClr val="tx1"/>
                          </a:solidFill>
                        </a:rPr>
                        <a:t>Number of Pups, “p”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chemeClr val="tx1"/>
                          </a:solidFill>
                        </a:rPr>
                        <a:t>Number</a:t>
                      </a:r>
                      <a:r>
                        <a:rPr lang="en-CA" baseline="0" dirty="0" smtClean="0">
                          <a:solidFill>
                            <a:schemeClr val="tx1"/>
                          </a:solidFill>
                        </a:rPr>
                        <a:t> of Fish, “f”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chemeClr val="tx1"/>
                          </a:solidFill>
                        </a:rPr>
                        <a:t>Ordered Pair (p,</a:t>
                      </a:r>
                      <a:r>
                        <a:rPr lang="en-CA" baseline="0" dirty="0" smtClean="0">
                          <a:solidFill>
                            <a:schemeClr val="tx1"/>
                          </a:solidFill>
                        </a:rPr>
                        <a:t> f)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46000"/>
                      </a:srgbClr>
                    </a:solidFill>
                  </a:tcPr>
                </a:tc>
              </a:tr>
              <a:tr h="935542">
                <a:tc>
                  <a:txBody>
                    <a:bodyPr/>
                    <a:lstStyle/>
                    <a:p>
                      <a:pPr algn="ctr"/>
                      <a:endParaRPr lang="en-CA" sz="2300" dirty="0" smtClean="0"/>
                    </a:p>
                    <a:p>
                      <a:pPr algn="ctr"/>
                      <a:r>
                        <a:rPr lang="en-CA" sz="2300" dirty="0" smtClean="0"/>
                        <a:t>1</a:t>
                      </a:r>
                      <a:endParaRPr lang="en-US" sz="2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2300" dirty="0" smtClean="0"/>
                    </a:p>
                    <a:p>
                      <a:pPr algn="ctr"/>
                      <a:r>
                        <a:rPr lang="en-CA" sz="2300" dirty="0" smtClean="0"/>
                        <a:t>3</a:t>
                      </a:r>
                      <a:endParaRPr lang="en-US" sz="2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2300" dirty="0" smtClean="0"/>
                    </a:p>
                    <a:p>
                      <a:pPr algn="ctr"/>
                      <a:r>
                        <a:rPr lang="en-CA" sz="2300" dirty="0" smtClean="0"/>
                        <a:t>(1,</a:t>
                      </a:r>
                      <a:r>
                        <a:rPr lang="en-CA" sz="2300" baseline="0" dirty="0" smtClean="0"/>
                        <a:t> 3)</a:t>
                      </a:r>
                      <a:endParaRPr lang="en-US" sz="2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35542">
                <a:tc>
                  <a:txBody>
                    <a:bodyPr/>
                    <a:lstStyle/>
                    <a:p>
                      <a:pPr algn="ctr"/>
                      <a:endParaRPr lang="en-CA" sz="2300" dirty="0" smtClean="0"/>
                    </a:p>
                    <a:p>
                      <a:pPr algn="ctr"/>
                      <a:r>
                        <a:rPr lang="en-CA" sz="2300" dirty="0" smtClean="0"/>
                        <a:t>2</a:t>
                      </a:r>
                      <a:endParaRPr lang="en-US" sz="2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2300" dirty="0" smtClean="0"/>
                    </a:p>
                    <a:p>
                      <a:pPr algn="ctr"/>
                      <a:r>
                        <a:rPr lang="en-CA" sz="2300" dirty="0" smtClean="0"/>
                        <a:t>6</a:t>
                      </a:r>
                      <a:endParaRPr lang="en-US" sz="2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2300" dirty="0" smtClean="0"/>
                    </a:p>
                    <a:p>
                      <a:pPr algn="ctr"/>
                      <a:r>
                        <a:rPr lang="en-CA" sz="2300" dirty="0" smtClean="0"/>
                        <a:t>(2, 6)</a:t>
                      </a:r>
                      <a:endParaRPr lang="en-US" sz="2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35542">
                <a:tc>
                  <a:txBody>
                    <a:bodyPr/>
                    <a:lstStyle/>
                    <a:p>
                      <a:pPr algn="ctr"/>
                      <a:endParaRPr lang="en-CA" sz="2300" dirty="0" smtClean="0"/>
                    </a:p>
                    <a:p>
                      <a:pPr algn="ctr"/>
                      <a:r>
                        <a:rPr lang="en-CA" sz="2300" dirty="0" smtClean="0"/>
                        <a:t>3</a:t>
                      </a:r>
                      <a:endParaRPr lang="en-US" sz="2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2300" dirty="0" smtClean="0"/>
                    </a:p>
                    <a:p>
                      <a:pPr algn="ctr"/>
                      <a:r>
                        <a:rPr lang="en-CA" sz="2300" dirty="0" smtClean="0"/>
                        <a:t>9</a:t>
                      </a:r>
                      <a:endParaRPr lang="en-US" sz="2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2300" dirty="0" smtClean="0"/>
                    </a:p>
                    <a:p>
                      <a:pPr algn="ctr"/>
                      <a:r>
                        <a:rPr lang="en-CA" sz="2300" dirty="0" smtClean="0"/>
                        <a:t>(3, 9)</a:t>
                      </a:r>
                      <a:endParaRPr lang="en-US" sz="2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35542">
                <a:tc>
                  <a:txBody>
                    <a:bodyPr/>
                    <a:lstStyle/>
                    <a:p>
                      <a:pPr algn="ctr"/>
                      <a:endParaRPr lang="en-CA" sz="2300" dirty="0" smtClean="0"/>
                    </a:p>
                    <a:p>
                      <a:pPr algn="ctr"/>
                      <a:r>
                        <a:rPr lang="en-CA" sz="2300" dirty="0" smtClean="0"/>
                        <a:t>7</a:t>
                      </a:r>
                      <a:endParaRPr lang="en-US" sz="2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2300" dirty="0" smtClean="0"/>
                    </a:p>
                    <a:p>
                      <a:pPr algn="ctr"/>
                      <a:r>
                        <a:rPr lang="en-CA" sz="2300" dirty="0" smtClean="0"/>
                        <a:t>21</a:t>
                      </a:r>
                      <a:endParaRPr lang="en-US" sz="2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2300" dirty="0" smtClean="0"/>
                    </a:p>
                    <a:p>
                      <a:pPr algn="ctr"/>
                      <a:r>
                        <a:rPr lang="en-CA" sz="2300" dirty="0" smtClean="0"/>
                        <a:t>(7, 21)</a:t>
                      </a:r>
                      <a:endParaRPr lang="en-US" sz="2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35542">
                <a:tc>
                  <a:txBody>
                    <a:bodyPr/>
                    <a:lstStyle/>
                    <a:p>
                      <a:pPr algn="ctr"/>
                      <a:endParaRPr lang="en-CA" sz="2300" dirty="0" smtClean="0"/>
                    </a:p>
                    <a:p>
                      <a:pPr algn="ctr"/>
                      <a:r>
                        <a:rPr lang="en-CA" sz="2300" dirty="0" smtClean="0"/>
                        <a:t>10</a:t>
                      </a:r>
                      <a:endParaRPr lang="en-US" sz="2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2300" dirty="0" smtClean="0"/>
                    </a:p>
                    <a:p>
                      <a:pPr algn="ctr"/>
                      <a:r>
                        <a:rPr lang="en-CA" sz="2300" dirty="0" smtClean="0"/>
                        <a:t>30</a:t>
                      </a:r>
                      <a:endParaRPr lang="en-US" sz="2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2300" dirty="0" smtClean="0"/>
                    </a:p>
                    <a:p>
                      <a:pPr algn="ctr"/>
                      <a:r>
                        <a:rPr lang="en-CA" sz="2300" dirty="0" smtClean="0"/>
                        <a:t>(10, 30)</a:t>
                      </a:r>
                      <a:endParaRPr lang="en-US" sz="2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3" name="Straight Connector 12"/>
          <p:cNvCxnSpPr/>
          <p:nvPr/>
        </p:nvCxnSpPr>
        <p:spPr>
          <a:xfrm rot="5400000">
            <a:off x="952500" y="3924300"/>
            <a:ext cx="5410200" cy="1588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3886200" y="1219200"/>
            <a:ext cx="5105400" cy="5334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CA" sz="2400" dirty="0" smtClean="0"/>
              <a:t>What is the pattern?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en-CA" sz="24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en-CA" sz="24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CA" sz="2400" dirty="0" smtClean="0"/>
              <a:t>What is the expression to find “p”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en-CA" sz="24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lang="en-CA" sz="24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lang="en-CA" sz="2400" dirty="0" smtClean="0"/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CA" sz="2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What is the </a:t>
            </a:r>
            <a:r>
              <a:rPr lang="en-CA" sz="2400" dirty="0" smtClean="0"/>
              <a:t>expression to find “f”</a:t>
            </a:r>
            <a:endParaRPr kumimoji="0" lang="en-CA" sz="24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C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332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5113</Words>
  <Application>Microsoft Office PowerPoint</Application>
  <PresentationFormat>On-screen Show (4:3)</PresentationFormat>
  <Paragraphs>1470</Paragraphs>
  <Slides>114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114</vt:i4>
      </vt:variant>
    </vt:vector>
  </HeadingPairs>
  <TitlesOfParts>
    <vt:vector size="115" baseType="lpstr">
      <vt:lpstr>Office Theme</vt:lpstr>
      <vt:lpstr>Math 7 Review</vt:lpstr>
      <vt:lpstr>Chapter 1</vt:lpstr>
      <vt:lpstr>Cartesian Plane Student Outcome: Identify and plot points in the 4 quadrants of the Cartesian   plan using ordered pairs</vt:lpstr>
      <vt:lpstr>Parts of a Cartesian Plane Student Outcome: Identify and plot points in the 4 quadrants of the Cartesian   plan using ordered pairs</vt:lpstr>
      <vt:lpstr>Quadrants Student Outcome: Identify and plot points in the 4 quadrants of the Cartesian   plan using ordered pairs</vt:lpstr>
      <vt:lpstr>1.1 The Cartesian Plane Student Outcome: Identify and plot points in the 4 quadrants of the Cartesian   plan using ordered pairs</vt:lpstr>
      <vt:lpstr>Translation</vt:lpstr>
      <vt:lpstr>1.3 Transformations Student Outcome: I can perform and describe transformations of a 2-D   shape in all 4 quadrants of a Cartesian plane.</vt:lpstr>
      <vt:lpstr>1.3 Transformations Student Outcome: I can perform and describe transformations of a 2-D    shape in all 4 quadrants of a Cartesian plane.    </vt:lpstr>
      <vt:lpstr>PowerPoint Presentation</vt:lpstr>
      <vt:lpstr>1.3 Transformations Student Outcome: I can perform and describe transformations of a 2-D   shape in all 4 quadrants of a Cartesian plane.</vt:lpstr>
      <vt:lpstr>Chapter 2</vt:lpstr>
      <vt:lpstr>Place Value</vt:lpstr>
      <vt:lpstr>Review – Adding and Subtracting Decimals</vt:lpstr>
      <vt:lpstr>2.1 Add and Subtract Decimals Student Outcome: I can use different strategies to estimate decimals.</vt:lpstr>
      <vt:lpstr>Multiplying Decimals Student Outcome: I can estimate by +,-,x,÷ decimals.</vt:lpstr>
      <vt:lpstr>Dividing Decimal Numbers Student Outcome: I can estimate by +,-,x,÷ decimals.</vt:lpstr>
      <vt:lpstr>Use Estimation to Place the Decimal Point. Student Outcome: I can problem solve using decimals.</vt:lpstr>
      <vt:lpstr>Use Estimation to Place the Decimal Point.</vt:lpstr>
      <vt:lpstr>    BEDMAS Student Outcome: I can solve problems using order of operations.</vt:lpstr>
      <vt:lpstr>The “B” and “E” Student Outcome: I can solve problems using order of operations.</vt:lpstr>
      <vt:lpstr>The “DM” Student Outcome: I can solve problems using order of operations.</vt:lpstr>
      <vt:lpstr>The “AS” Student Outcome: I can solve problems using order of operations..</vt:lpstr>
      <vt:lpstr>Chapter 3</vt:lpstr>
      <vt:lpstr>What You Will Learn</vt:lpstr>
      <vt:lpstr>What Are Line Segments?</vt:lpstr>
      <vt:lpstr>PowerPoint Presentation</vt:lpstr>
      <vt:lpstr>What Are Line Segments?</vt:lpstr>
      <vt:lpstr>PowerPoint Presentation</vt:lpstr>
      <vt:lpstr>Student Outcome: I will understand and be able to draw a  perpendicular bisector.</vt:lpstr>
      <vt:lpstr>Student Outcome: I will understand and be able to draw an       angle bisector.</vt:lpstr>
      <vt:lpstr>Student Outcome: I will understand and be able to draw an       angle bisector.</vt:lpstr>
      <vt:lpstr>Review</vt:lpstr>
      <vt:lpstr>Review</vt:lpstr>
      <vt:lpstr>PowerPoint Presentation</vt:lpstr>
      <vt:lpstr>Practical Quiz #3</vt:lpstr>
      <vt:lpstr>Chapter 4</vt:lpstr>
      <vt:lpstr> Student Objective:</vt:lpstr>
      <vt:lpstr>Percent Student Objective: I will be able to problem solve using percents from 1%-100%   </vt:lpstr>
      <vt:lpstr>Percent  Student Objective: I will be able to problem solve using percents from 1%-100% </vt:lpstr>
      <vt:lpstr>“Friendly” Percents</vt:lpstr>
      <vt:lpstr>“Friendly” Percents</vt:lpstr>
      <vt:lpstr>Friendly Percent Numbers  Student Objective: I will be able to problem solve using percents from 1%-100%</vt:lpstr>
      <vt:lpstr>“UnFriendly” Percents</vt:lpstr>
      <vt:lpstr>Show What You Know… Student Outcome: I will be able convert %’s, decimals and fractions</vt:lpstr>
      <vt:lpstr>Using Your Table</vt:lpstr>
      <vt:lpstr>Extending Your Thinking!!</vt:lpstr>
      <vt:lpstr>Convert Fractions to Decimals and Percents</vt:lpstr>
      <vt:lpstr>4.2 Estimate Percents Student Outcome: I will be able to make estimations using %’s</vt:lpstr>
      <vt:lpstr>Solution Student Outcome: I will be able to make estimations using %’s</vt:lpstr>
      <vt:lpstr>PowerPoint Presentation</vt:lpstr>
      <vt:lpstr>Key Ideas</vt:lpstr>
      <vt:lpstr>Chapter 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Chapter 6</vt:lpstr>
      <vt:lpstr>Patterns in Multiplication and Division</vt:lpstr>
      <vt:lpstr>Patterns in Multiplication and Division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Chapter 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Evaluate Expressions… Student Outcome: I will be able to model an expression. </vt:lpstr>
      <vt:lpstr>Evaluate Expressions… Student Outcome: I will be able to model an expression. </vt:lpstr>
      <vt:lpstr>PowerPoint Presentation</vt:lpstr>
      <vt:lpstr>PowerPoint Presentation</vt:lpstr>
    </vt:vector>
  </TitlesOfParts>
  <Company>Medicine Hat Catholic Board of Education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 7 Review</dc:title>
  <dc:creator>Jeffrey.Buckle</dc:creator>
  <cp:lastModifiedBy>Carol Ayres</cp:lastModifiedBy>
  <cp:revision>12</cp:revision>
  <dcterms:created xsi:type="dcterms:W3CDTF">2013-05-16T17:59:56Z</dcterms:created>
  <dcterms:modified xsi:type="dcterms:W3CDTF">2015-02-25T21:29:47Z</dcterms:modified>
</cp:coreProperties>
</file>