
<file path=[Content_Types].xml><?xml version="1.0" encoding="utf-8"?>
<Types xmlns="http://schemas.openxmlformats.org/package/2006/content-types">
  <Default Extension="tmp" ContentType="image/png"/>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handoutMasterIdLst>
    <p:handoutMasterId r:id="rId108"/>
  </p:handoutMasterIdLst>
  <p:sldIdLst>
    <p:sldId id="256" r:id="rId2"/>
    <p:sldId id="352" r:id="rId3"/>
    <p:sldId id="347" r:id="rId4"/>
    <p:sldId id="348" r:id="rId5"/>
    <p:sldId id="349" r:id="rId6"/>
    <p:sldId id="350" r:id="rId7"/>
    <p:sldId id="257" r:id="rId8"/>
    <p:sldId id="258" r:id="rId9"/>
    <p:sldId id="259" r:id="rId10"/>
    <p:sldId id="260" r:id="rId11"/>
    <p:sldId id="261" r:id="rId12"/>
    <p:sldId id="265" r:id="rId13"/>
    <p:sldId id="262" r:id="rId14"/>
    <p:sldId id="263" r:id="rId15"/>
    <p:sldId id="264" r:id="rId16"/>
    <p:sldId id="266" r:id="rId17"/>
    <p:sldId id="267" r:id="rId18"/>
    <p:sldId id="268" r:id="rId19"/>
    <p:sldId id="269" r:id="rId20"/>
    <p:sldId id="270" r:id="rId21"/>
    <p:sldId id="271" r:id="rId22"/>
    <p:sldId id="272" r:id="rId23"/>
    <p:sldId id="275" r:id="rId24"/>
    <p:sldId id="276" r:id="rId25"/>
    <p:sldId id="273" r:id="rId26"/>
    <p:sldId id="277" r:id="rId27"/>
    <p:sldId id="283" r:id="rId28"/>
    <p:sldId id="289" r:id="rId29"/>
    <p:sldId id="290" r:id="rId30"/>
    <p:sldId id="291" r:id="rId31"/>
    <p:sldId id="292" r:id="rId32"/>
    <p:sldId id="294" r:id="rId33"/>
    <p:sldId id="293" r:id="rId34"/>
    <p:sldId id="295" r:id="rId35"/>
    <p:sldId id="296" r:id="rId36"/>
    <p:sldId id="297" r:id="rId37"/>
    <p:sldId id="302" r:id="rId38"/>
    <p:sldId id="299" r:id="rId39"/>
    <p:sldId id="300" r:id="rId40"/>
    <p:sldId id="303" r:id="rId41"/>
    <p:sldId id="353" r:id="rId42"/>
    <p:sldId id="354" r:id="rId43"/>
    <p:sldId id="355" r:id="rId44"/>
    <p:sldId id="356" r:id="rId45"/>
    <p:sldId id="278" r:id="rId46"/>
    <p:sldId id="284" r:id="rId47"/>
    <p:sldId id="304" r:id="rId48"/>
    <p:sldId id="305" r:id="rId49"/>
    <p:sldId id="306" r:id="rId50"/>
    <p:sldId id="307" r:id="rId51"/>
    <p:sldId id="308" r:id="rId52"/>
    <p:sldId id="309" r:id="rId53"/>
    <p:sldId id="279" r:id="rId54"/>
    <p:sldId id="357" r:id="rId55"/>
    <p:sldId id="314" r:id="rId56"/>
    <p:sldId id="358" r:id="rId57"/>
    <p:sldId id="343" r:id="rId58"/>
    <p:sldId id="345" r:id="rId59"/>
    <p:sldId id="346" r:id="rId60"/>
    <p:sldId id="316" r:id="rId61"/>
    <p:sldId id="310" r:id="rId62"/>
    <p:sldId id="311" r:id="rId63"/>
    <p:sldId id="312" r:id="rId64"/>
    <p:sldId id="313" r:id="rId65"/>
    <p:sldId id="344" r:id="rId66"/>
    <p:sldId id="360" r:id="rId67"/>
    <p:sldId id="362" r:id="rId68"/>
    <p:sldId id="363" r:id="rId69"/>
    <p:sldId id="365" r:id="rId70"/>
    <p:sldId id="366" r:id="rId71"/>
    <p:sldId id="367" r:id="rId72"/>
    <p:sldId id="280" r:id="rId73"/>
    <p:sldId id="286" r:id="rId74"/>
    <p:sldId id="368" r:id="rId75"/>
    <p:sldId id="369" r:id="rId76"/>
    <p:sldId id="370" r:id="rId77"/>
    <p:sldId id="371" r:id="rId78"/>
    <p:sldId id="372" r:id="rId79"/>
    <p:sldId id="373" r:id="rId80"/>
    <p:sldId id="374" r:id="rId81"/>
    <p:sldId id="375" r:id="rId82"/>
    <p:sldId id="376" r:id="rId83"/>
    <p:sldId id="377" r:id="rId84"/>
    <p:sldId id="378" r:id="rId85"/>
    <p:sldId id="281" r:id="rId86"/>
    <p:sldId id="379" r:id="rId87"/>
    <p:sldId id="380" r:id="rId88"/>
    <p:sldId id="381" r:id="rId89"/>
    <p:sldId id="382" r:id="rId90"/>
    <p:sldId id="383" r:id="rId91"/>
    <p:sldId id="384" r:id="rId92"/>
    <p:sldId id="386" r:id="rId93"/>
    <p:sldId id="387" r:id="rId94"/>
    <p:sldId id="388" r:id="rId95"/>
    <p:sldId id="389" r:id="rId96"/>
    <p:sldId id="282" r:id="rId97"/>
    <p:sldId id="288" r:id="rId98"/>
    <p:sldId id="396" r:id="rId99"/>
    <p:sldId id="390" r:id="rId100"/>
    <p:sldId id="391" r:id="rId101"/>
    <p:sldId id="392" r:id="rId102"/>
    <p:sldId id="393" r:id="rId103"/>
    <p:sldId id="394" r:id="rId104"/>
    <p:sldId id="397" r:id="rId105"/>
    <p:sldId id="395" r:id="rId106"/>
    <p:sldId id="398" r:id="rId10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31" autoAdjust="0"/>
    <p:restoredTop sz="94660"/>
  </p:normalViewPr>
  <p:slideViewPr>
    <p:cSldViewPr>
      <p:cViewPr>
        <p:scale>
          <a:sx n="107" d="100"/>
          <a:sy n="107" d="100"/>
        </p:scale>
        <p:origin x="-90"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presProps" Target="pres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3ADF0019-948C-494A-A8E0-D38218705826}" type="datetimeFigureOut">
              <a:rPr lang="en-CA" smtClean="0"/>
              <a:t>11/04/2018</a:t>
            </a:fld>
            <a:endParaRPr lang="en-CA"/>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68CE6E2E-B068-4FD7-9CCB-B4A1EA9F4B0D}" type="slidenum">
              <a:rPr lang="en-CA" smtClean="0"/>
              <a:t>‹#›</a:t>
            </a:fld>
            <a:endParaRPr lang="en-CA"/>
          </a:p>
        </p:txBody>
      </p:sp>
    </p:spTree>
    <p:extLst>
      <p:ext uri="{BB962C8B-B14F-4D97-AF65-F5344CB8AC3E}">
        <p14:creationId xmlns:p14="http://schemas.microsoft.com/office/powerpoint/2010/main" val="37760815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2050" name="Picture 2" descr="Chemistry elements backgrounds"/>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685800" y="2130425"/>
            <a:ext cx="7772400" cy="1470025"/>
          </a:xfrm>
        </p:spPr>
        <p:txBody>
          <a:bodyPr/>
          <a:lstStyle>
            <a:lvl1pPr>
              <a:defRPr>
                <a:latin typeface="Baskerville Old Face" panose="02020602080505020303" pitchFamily="18" charset="0"/>
              </a:defRPr>
            </a:lvl1pPr>
          </a:lstStyle>
          <a:p>
            <a:r>
              <a:rPr lang="en-US" dirty="0" smtClean="0"/>
              <a:t>Click to edit Master title style</a:t>
            </a:r>
            <a:endParaRPr lang="en-CA"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solidFill>
                <a:latin typeface="Baskerville Old Face" panose="02020602080505020303"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CA" dirty="0"/>
          </a:p>
        </p:txBody>
      </p:sp>
      <p:sp>
        <p:nvSpPr>
          <p:cNvPr id="4" name="Date Placeholder 3"/>
          <p:cNvSpPr>
            <a:spLocks noGrp="1"/>
          </p:cNvSpPr>
          <p:nvPr>
            <p:ph type="dt" sz="half" idx="10"/>
          </p:nvPr>
        </p:nvSpPr>
        <p:spPr/>
        <p:txBody>
          <a:bodyPr/>
          <a:lstStyle/>
          <a:p>
            <a:fld id="{753154C4-4155-43F0-8B91-41C58C27B176}" type="datetimeFigureOut">
              <a:rPr lang="en-CA" smtClean="0"/>
              <a:t>11/04/2018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8E67396-D670-40E3-B29B-98D26A18243E}" type="slidenum">
              <a:rPr lang="en-CA" smtClean="0"/>
              <a:t>‹#›</a:t>
            </a:fld>
            <a:endParaRPr lang="en-CA"/>
          </a:p>
        </p:txBody>
      </p:sp>
    </p:spTree>
    <p:extLst>
      <p:ext uri="{BB962C8B-B14F-4D97-AF65-F5344CB8AC3E}">
        <p14:creationId xmlns:p14="http://schemas.microsoft.com/office/powerpoint/2010/main" val="20701171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a:xfrm>
            <a:off x="457200" y="1600201"/>
            <a:ext cx="8229600" cy="3352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753154C4-4155-43F0-8B91-41C58C27B176}" type="datetimeFigureOut">
              <a:rPr lang="en-CA" smtClean="0"/>
              <a:t>11/04/2018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8E67396-D670-40E3-B29B-98D26A18243E}" type="slidenum">
              <a:rPr lang="en-CA" smtClean="0"/>
              <a:t>‹#›</a:t>
            </a:fld>
            <a:endParaRPr lang="en-CA"/>
          </a:p>
        </p:txBody>
      </p:sp>
    </p:spTree>
    <p:extLst>
      <p:ext uri="{BB962C8B-B14F-4D97-AF65-F5344CB8AC3E}">
        <p14:creationId xmlns:p14="http://schemas.microsoft.com/office/powerpoint/2010/main" val="3566505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3154C4-4155-43F0-8B91-41C58C27B176}" type="datetimeFigureOut">
              <a:rPr lang="en-CA" smtClean="0"/>
              <a:t>11/04/2018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8E67396-D670-40E3-B29B-98D26A18243E}" type="slidenum">
              <a:rPr lang="en-CA" smtClean="0"/>
              <a:t>‹#›</a:t>
            </a:fld>
            <a:endParaRPr lang="en-CA"/>
          </a:p>
        </p:txBody>
      </p:sp>
    </p:spTree>
    <p:extLst>
      <p:ext uri="{BB962C8B-B14F-4D97-AF65-F5344CB8AC3E}">
        <p14:creationId xmlns:p14="http://schemas.microsoft.com/office/powerpoint/2010/main" val="3715016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753154C4-4155-43F0-8B91-41C58C27B176}" type="datetimeFigureOut">
              <a:rPr lang="en-CA" smtClean="0"/>
              <a:t>11/04/2018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8E67396-D670-40E3-B29B-98D26A18243E}" type="slidenum">
              <a:rPr lang="en-CA" smtClean="0"/>
              <a:t>‹#›</a:t>
            </a:fld>
            <a:endParaRPr lang="en-CA"/>
          </a:p>
        </p:txBody>
      </p:sp>
    </p:spTree>
    <p:extLst>
      <p:ext uri="{BB962C8B-B14F-4D97-AF65-F5344CB8AC3E}">
        <p14:creationId xmlns:p14="http://schemas.microsoft.com/office/powerpoint/2010/main" val="2946916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753154C4-4155-43F0-8B91-41C58C27B176}" type="datetimeFigureOut">
              <a:rPr lang="en-CA" smtClean="0"/>
              <a:t>11/04/2018</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18E67396-D670-40E3-B29B-98D26A18243E}" type="slidenum">
              <a:rPr lang="en-CA" smtClean="0"/>
              <a:t>‹#›</a:t>
            </a:fld>
            <a:endParaRPr lang="en-CA"/>
          </a:p>
        </p:txBody>
      </p:sp>
    </p:spTree>
    <p:extLst>
      <p:ext uri="{BB962C8B-B14F-4D97-AF65-F5344CB8AC3E}">
        <p14:creationId xmlns:p14="http://schemas.microsoft.com/office/powerpoint/2010/main" val="10804289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753154C4-4155-43F0-8B91-41C58C27B176}" type="datetimeFigureOut">
              <a:rPr lang="en-CA" smtClean="0"/>
              <a:t>11/04/2018</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18E67396-D670-40E3-B29B-98D26A18243E}" type="slidenum">
              <a:rPr lang="en-CA" smtClean="0"/>
              <a:t>‹#›</a:t>
            </a:fld>
            <a:endParaRPr lang="en-CA"/>
          </a:p>
        </p:txBody>
      </p:sp>
    </p:spTree>
    <p:extLst>
      <p:ext uri="{BB962C8B-B14F-4D97-AF65-F5344CB8AC3E}">
        <p14:creationId xmlns:p14="http://schemas.microsoft.com/office/powerpoint/2010/main" val="31495720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3154C4-4155-43F0-8B91-41C58C27B176}" type="datetimeFigureOut">
              <a:rPr lang="en-CA" smtClean="0"/>
              <a:t>11/04/2018</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18E67396-D670-40E3-B29B-98D26A18243E}" type="slidenum">
              <a:rPr lang="en-CA" smtClean="0"/>
              <a:t>‹#›</a:t>
            </a:fld>
            <a:endParaRPr lang="en-CA"/>
          </a:p>
        </p:txBody>
      </p:sp>
    </p:spTree>
    <p:extLst>
      <p:ext uri="{BB962C8B-B14F-4D97-AF65-F5344CB8AC3E}">
        <p14:creationId xmlns:p14="http://schemas.microsoft.com/office/powerpoint/2010/main" val="22792995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3154C4-4155-43F0-8B91-41C58C27B176}" type="datetimeFigureOut">
              <a:rPr lang="en-CA" smtClean="0"/>
              <a:t>11/04/2018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8E67396-D670-40E3-B29B-98D26A18243E}" type="slidenum">
              <a:rPr lang="en-CA" smtClean="0"/>
              <a:t>‹#›</a:t>
            </a:fld>
            <a:endParaRPr lang="en-CA"/>
          </a:p>
        </p:txBody>
      </p:sp>
    </p:spTree>
    <p:extLst>
      <p:ext uri="{BB962C8B-B14F-4D97-AF65-F5344CB8AC3E}">
        <p14:creationId xmlns:p14="http://schemas.microsoft.com/office/powerpoint/2010/main" val="27468420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3154C4-4155-43F0-8B91-41C58C27B176}" type="datetimeFigureOut">
              <a:rPr lang="en-CA" smtClean="0"/>
              <a:t>11/04/2018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8E67396-D670-40E3-B29B-98D26A18243E}" type="slidenum">
              <a:rPr lang="en-CA" smtClean="0"/>
              <a:t>‹#›</a:t>
            </a:fld>
            <a:endParaRPr lang="en-CA"/>
          </a:p>
        </p:txBody>
      </p:sp>
    </p:spTree>
    <p:extLst>
      <p:ext uri="{BB962C8B-B14F-4D97-AF65-F5344CB8AC3E}">
        <p14:creationId xmlns:p14="http://schemas.microsoft.com/office/powerpoint/2010/main" val="18184002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753154C4-4155-43F0-8B91-41C58C27B176}" type="datetimeFigureOut">
              <a:rPr lang="en-CA" smtClean="0"/>
              <a:t>11/04/2018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8E67396-D670-40E3-B29B-98D26A18243E}" type="slidenum">
              <a:rPr lang="en-CA" smtClean="0"/>
              <a:t>‹#›</a:t>
            </a:fld>
            <a:endParaRPr lang="en-CA"/>
          </a:p>
        </p:txBody>
      </p:sp>
    </p:spTree>
    <p:extLst>
      <p:ext uri="{BB962C8B-B14F-4D97-AF65-F5344CB8AC3E}">
        <p14:creationId xmlns:p14="http://schemas.microsoft.com/office/powerpoint/2010/main" val="6200983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753154C4-4155-43F0-8B91-41C58C27B176}" type="datetimeFigureOut">
              <a:rPr lang="en-CA" smtClean="0"/>
              <a:t>11/04/2018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8E67396-D670-40E3-B29B-98D26A18243E}" type="slidenum">
              <a:rPr lang="en-CA" smtClean="0"/>
              <a:t>‹#›</a:t>
            </a:fld>
            <a:endParaRPr lang="en-CA"/>
          </a:p>
        </p:txBody>
      </p:sp>
    </p:spTree>
    <p:extLst>
      <p:ext uri="{BB962C8B-B14F-4D97-AF65-F5344CB8AC3E}">
        <p14:creationId xmlns:p14="http://schemas.microsoft.com/office/powerpoint/2010/main" val="26202558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CA"/>
          </a:p>
        </p:txBody>
      </p:sp>
      <p:sp>
        <p:nvSpPr>
          <p:cNvPr id="3" name="Table Placeholder 2"/>
          <p:cNvSpPr>
            <a:spLocks noGrp="1"/>
          </p:cNvSpPr>
          <p:nvPr>
            <p:ph type="tbl" idx="1"/>
          </p:nvPr>
        </p:nvSpPr>
        <p:spPr>
          <a:xfrm>
            <a:off x="457200" y="1600200"/>
            <a:ext cx="8229600" cy="4525963"/>
          </a:xfrm>
        </p:spPr>
        <p:txBody>
          <a:bodyPr/>
          <a:lstStyle/>
          <a:p>
            <a:endParaRPr lang="en-CA"/>
          </a:p>
        </p:txBody>
      </p:sp>
      <p:sp>
        <p:nvSpPr>
          <p:cNvPr id="4" name="Date Placeholder 3"/>
          <p:cNvSpPr>
            <a:spLocks noGrp="1"/>
          </p:cNvSpPr>
          <p:nvPr>
            <p:ph type="dt" sz="half" idx="10"/>
          </p:nvPr>
        </p:nvSpPr>
        <p:spPr>
          <a:xfrm>
            <a:off x="457200" y="6245225"/>
            <a:ext cx="2133600" cy="476250"/>
          </a:xfrm>
        </p:spPr>
        <p:txBody>
          <a:bodyPr/>
          <a:lstStyle>
            <a:lvl1pPr>
              <a:defRPr/>
            </a:lvl1pPr>
          </a:lstStyle>
          <a:p>
            <a:endParaRPr lang="en-CA" altLang="en-US"/>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endParaRPr lang="en-CA" altLang="en-US"/>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fld id="{026BA7A5-65C9-430D-845A-2181A66FB1EF}" type="slidenum">
              <a:rPr lang="en-CA" altLang="en-US"/>
              <a:pPr/>
              <a:t>‹#›</a:t>
            </a:fld>
            <a:endParaRPr lang="en-CA" altLang="en-US"/>
          </a:p>
        </p:txBody>
      </p:sp>
    </p:spTree>
    <p:extLst>
      <p:ext uri="{BB962C8B-B14F-4D97-AF65-F5344CB8AC3E}">
        <p14:creationId xmlns:p14="http://schemas.microsoft.com/office/powerpoint/2010/main" val="1861173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1"/>
            <a:ext cx="8229600" cy="34290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3154C4-4155-43F0-8B91-41C58C27B176}" type="datetimeFigureOut">
              <a:rPr lang="en-CA" smtClean="0"/>
              <a:t>11/04/2018</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E67396-D670-40E3-B29B-98D26A18243E}" type="slidenum">
              <a:rPr lang="en-CA" smtClean="0"/>
              <a:t>‹#›</a:t>
            </a:fld>
            <a:endParaRPr lang="en-CA"/>
          </a:p>
        </p:txBody>
      </p:sp>
      <p:pic>
        <p:nvPicPr>
          <p:cNvPr id="3076" name="Picture 4" descr="http://creativechemistry.weebly.com/uploads/2/2/9/9/22997270/8035463_orig.jpg?217"/>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0" y="4614671"/>
            <a:ext cx="3048000" cy="2243329"/>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ttp://thumbs.dreamstime.com/z/chemistry-concept-wall-cubes-wiyh-periodic-table-elemen-element-d-31628226.jpg"/>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r="7240" b="16974"/>
          <a:stretch/>
        </p:blipFill>
        <p:spPr bwMode="auto">
          <a:xfrm>
            <a:off x="5943600" y="4511282"/>
            <a:ext cx="3200400" cy="234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449699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ctr" defTabSz="914400" rtl="0" eaLnBrk="1" latinLnBrk="0" hangingPunct="1">
        <a:spcBef>
          <a:spcPct val="0"/>
        </a:spcBef>
        <a:buNone/>
        <a:defRPr sz="4400" kern="1200">
          <a:solidFill>
            <a:schemeClr val="tx1"/>
          </a:solidFill>
          <a:latin typeface="Baskerville Old Face" panose="02020602080505020303" pitchFamily="18"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Baskerville Old Face" panose="02020602080505020303" pitchFamily="18"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Baskerville Old Face" panose="02020602080505020303" pitchFamily="18"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Baskerville Old Face" panose="02020602080505020303"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Baskerville Old Face" panose="02020602080505020303"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Baskerville Old Face" panose="02020602080505020303"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72.xml"/><Relationship Id="rId3" Type="http://schemas.openxmlformats.org/officeDocument/2006/relationships/slide" Target="slide7.xml"/><Relationship Id="rId7" Type="http://schemas.openxmlformats.org/officeDocument/2006/relationships/slide" Target="slide53.xml"/><Relationship Id="rId2" Type="http://schemas.openxmlformats.org/officeDocument/2006/relationships/slide" Target="slide3.xml"/><Relationship Id="rId1" Type="http://schemas.openxmlformats.org/officeDocument/2006/relationships/slideLayout" Target="../slideLayouts/slideLayout4.xml"/><Relationship Id="rId6" Type="http://schemas.openxmlformats.org/officeDocument/2006/relationships/slide" Target="slide45.xml"/><Relationship Id="rId5" Type="http://schemas.openxmlformats.org/officeDocument/2006/relationships/slide" Target="slide26.xml"/><Relationship Id="rId10" Type="http://schemas.openxmlformats.org/officeDocument/2006/relationships/slide" Target="slide96.xml"/><Relationship Id="rId4" Type="http://schemas.openxmlformats.org/officeDocument/2006/relationships/slide" Target="slide17.xml"/><Relationship Id="rId9" Type="http://schemas.openxmlformats.org/officeDocument/2006/relationships/slide" Target="slide85.xml"/></Relationships>
</file>

<file path=ppt/slides/_rels/slide3.xml.rels><?xml version="1.0" encoding="UTF-8" standalone="yes"?>
<Relationships xmlns="http://schemas.openxmlformats.org/package/2006/relationships"><Relationship Id="rId3" Type="http://schemas.openxmlformats.org/officeDocument/2006/relationships/image" Target="../media/image5.tmp"/><Relationship Id="rId2" Type="http://schemas.openxmlformats.org/officeDocument/2006/relationships/image" Target="../media/image4.tmp"/><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7.tmp"/><Relationship Id="rId2" Type="http://schemas.openxmlformats.org/officeDocument/2006/relationships/image" Target="../media/image6.tmp"/><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tmp"/><Relationship Id="rId2" Type="http://schemas.openxmlformats.org/officeDocument/2006/relationships/image" Target="../media/image8.tmp"/><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tmp"/><Relationship Id="rId2" Type="http://schemas.openxmlformats.org/officeDocument/2006/relationships/image" Target="../media/image10.tmp"/><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www.youtube.com/watch?v=HQ9Fhd7P_HA"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hyperlink" Target="http://www.youtube.com/watch?v=v1TfPDlA1xE"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9.tmp"/><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0.tmp"/><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21.tmp"/><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22.tmp"/><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23.tmp"/><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s>
</file>

<file path=ppt/slides/_rels/slide5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2.tmp"/><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The%20Periodic%20Table.notebook" TargetMode="Externa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hyperlink" Target="https://www.youtube.com/watch?v=5Vd5pqjbWJU" TargetMode="External"/><Relationship Id="rId2" Type="http://schemas.openxmlformats.org/officeDocument/2006/relationships/hyperlink" Target="https://www.youtube.com/watch?v=D4pQz3TC0Jo" TargetMode="Externa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6.wmf"/></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37.tmp"/><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Chemistry elements background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p:txBody>
          <a:bodyPr/>
          <a:lstStyle/>
          <a:p>
            <a:r>
              <a:rPr lang="en-CA" dirty="0" smtClean="0">
                <a:latin typeface="Baskerville Old Face" panose="02020602080505020303" pitchFamily="18" charset="0"/>
              </a:rPr>
              <a:t>Unit 2: Matter and Chemical Change</a:t>
            </a:r>
            <a:endParaRPr lang="en-CA" dirty="0">
              <a:latin typeface="Baskerville Old Face" panose="02020602080505020303" pitchFamily="18" charset="0"/>
            </a:endParaRPr>
          </a:p>
        </p:txBody>
      </p:sp>
      <p:sp>
        <p:nvSpPr>
          <p:cNvPr id="3" name="Subtitle 2"/>
          <p:cNvSpPr>
            <a:spLocks noGrp="1"/>
          </p:cNvSpPr>
          <p:nvPr>
            <p:ph type="subTitle" idx="1"/>
          </p:nvPr>
        </p:nvSpPr>
        <p:spPr/>
        <p:txBody>
          <a:bodyPr/>
          <a:lstStyle/>
          <a:p>
            <a:r>
              <a:rPr lang="en-CA" dirty="0" smtClean="0">
                <a:solidFill>
                  <a:schemeClr val="tx1"/>
                </a:solidFill>
                <a:latin typeface="Baskerville Old Face" panose="02020602080505020303" pitchFamily="18" charset="0"/>
              </a:rPr>
              <a:t>Science 9</a:t>
            </a:r>
          </a:p>
          <a:p>
            <a:r>
              <a:rPr lang="en-CA" dirty="0" smtClean="0">
                <a:solidFill>
                  <a:schemeClr val="tx1"/>
                </a:solidFill>
                <a:latin typeface="Baskerville Old Face" panose="02020602080505020303" pitchFamily="18" charset="0"/>
              </a:rPr>
              <a:t>Mrs. Sample</a:t>
            </a:r>
            <a:endParaRPr lang="en-CA" dirty="0">
              <a:solidFill>
                <a:schemeClr val="tx1"/>
              </a:solidFill>
              <a:latin typeface="Baskerville Old Face" panose="02020602080505020303" pitchFamily="18" charset="0"/>
            </a:endParaRPr>
          </a:p>
        </p:txBody>
      </p:sp>
    </p:spTree>
    <p:extLst>
      <p:ext uri="{BB962C8B-B14F-4D97-AF65-F5344CB8AC3E}">
        <p14:creationId xmlns:p14="http://schemas.microsoft.com/office/powerpoint/2010/main" val="41858153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Sections</a:t>
            </a:r>
            <a:endParaRPr lang="en-CA" dirty="0"/>
          </a:p>
        </p:txBody>
      </p:sp>
      <p:sp>
        <p:nvSpPr>
          <p:cNvPr id="3" name="Content Placeholder 2"/>
          <p:cNvSpPr>
            <a:spLocks noGrp="1"/>
          </p:cNvSpPr>
          <p:nvPr>
            <p:ph sz="half" idx="1"/>
          </p:nvPr>
        </p:nvSpPr>
        <p:spPr/>
        <p:txBody>
          <a:bodyPr/>
          <a:lstStyle/>
          <a:p>
            <a:r>
              <a:rPr lang="en-CA" dirty="0" smtClean="0">
                <a:hlinkClick r:id="rId2" action="ppaction://hlinksldjump"/>
              </a:rPr>
              <a:t>Safety/WHMIS</a:t>
            </a:r>
            <a:endParaRPr lang="en-CA" dirty="0" smtClean="0"/>
          </a:p>
          <a:p>
            <a:r>
              <a:rPr lang="en-CA" dirty="0" smtClean="0">
                <a:hlinkClick r:id="rId3" action="ppaction://hlinksldjump"/>
              </a:rPr>
              <a:t>Topic 1</a:t>
            </a:r>
            <a:endParaRPr lang="en-CA" dirty="0" smtClean="0"/>
          </a:p>
          <a:p>
            <a:r>
              <a:rPr lang="en-CA" dirty="0" smtClean="0">
                <a:hlinkClick r:id="rId4" action="ppaction://hlinksldjump"/>
              </a:rPr>
              <a:t>Topic 2</a:t>
            </a:r>
            <a:endParaRPr lang="en-CA" dirty="0" smtClean="0"/>
          </a:p>
          <a:p>
            <a:r>
              <a:rPr lang="en-CA" dirty="0" smtClean="0">
                <a:hlinkClick r:id="rId5" action="ppaction://hlinksldjump"/>
              </a:rPr>
              <a:t>Topic 3</a:t>
            </a:r>
            <a:endParaRPr lang="en-CA" dirty="0" smtClean="0"/>
          </a:p>
          <a:p>
            <a:r>
              <a:rPr lang="en-CA" dirty="0" smtClean="0">
                <a:hlinkClick r:id="rId6" action="ppaction://hlinksldjump"/>
              </a:rPr>
              <a:t>Topic 4</a:t>
            </a:r>
            <a:endParaRPr lang="en-CA" dirty="0"/>
          </a:p>
        </p:txBody>
      </p:sp>
      <p:sp>
        <p:nvSpPr>
          <p:cNvPr id="4" name="Content Placeholder 3"/>
          <p:cNvSpPr>
            <a:spLocks noGrp="1"/>
          </p:cNvSpPr>
          <p:nvPr>
            <p:ph sz="half" idx="2"/>
          </p:nvPr>
        </p:nvSpPr>
        <p:spPr/>
        <p:txBody>
          <a:bodyPr/>
          <a:lstStyle/>
          <a:p>
            <a:r>
              <a:rPr lang="en-CA" dirty="0" smtClean="0">
                <a:hlinkClick r:id="rId7" action="ppaction://hlinksldjump"/>
              </a:rPr>
              <a:t>Topic 5</a:t>
            </a:r>
            <a:endParaRPr lang="en-CA" dirty="0" smtClean="0"/>
          </a:p>
          <a:p>
            <a:r>
              <a:rPr lang="en-CA" dirty="0" smtClean="0">
                <a:hlinkClick r:id="rId8" action="ppaction://hlinksldjump"/>
              </a:rPr>
              <a:t>Topic 6</a:t>
            </a:r>
            <a:endParaRPr lang="en-CA" dirty="0" smtClean="0"/>
          </a:p>
          <a:p>
            <a:r>
              <a:rPr lang="en-CA" dirty="0" smtClean="0">
                <a:hlinkClick r:id="rId9" action="ppaction://hlinksldjump"/>
              </a:rPr>
              <a:t>Topic 7</a:t>
            </a:r>
            <a:endParaRPr lang="en-CA" dirty="0" smtClean="0"/>
          </a:p>
          <a:p>
            <a:r>
              <a:rPr lang="en-CA" dirty="0" smtClean="0">
                <a:hlinkClick r:id="rId10" action="ppaction://hlinksldjump"/>
              </a:rPr>
              <a:t>Topic 8</a:t>
            </a:r>
            <a:endParaRPr lang="en-CA" dirty="0"/>
          </a:p>
        </p:txBody>
      </p:sp>
    </p:spTree>
    <p:extLst>
      <p:ext uri="{BB962C8B-B14F-4D97-AF65-F5344CB8AC3E}">
        <p14:creationId xmlns:p14="http://schemas.microsoft.com/office/powerpoint/2010/main" val="4687145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WHMIS Symbols</a:t>
            </a:r>
            <a:endParaRPr lang="en-CA" dirty="0"/>
          </a:p>
        </p:txBody>
      </p:sp>
      <p:sp>
        <p:nvSpPr>
          <p:cNvPr id="7" name="Text Placeholder 6"/>
          <p:cNvSpPr>
            <a:spLocks noGrp="1"/>
          </p:cNvSpPr>
          <p:nvPr>
            <p:ph type="body" idx="1"/>
          </p:nvPr>
        </p:nvSpPr>
        <p:spPr/>
        <p:txBody>
          <a:bodyPr/>
          <a:lstStyle/>
          <a:p>
            <a:r>
              <a:rPr lang="en-CA" dirty="0" smtClean="0"/>
              <a:t>Compressed Gas</a:t>
            </a:r>
            <a:endParaRPr lang="en-CA" dirty="0"/>
          </a:p>
        </p:txBody>
      </p:sp>
      <p:pic>
        <p:nvPicPr>
          <p:cNvPr id="14" name="Picture Placeholder 13" descr="Screen Clipping"/>
          <p:cNvPicPr>
            <a:picLocks noGrp="1" noChangeAspect="1"/>
          </p:cNvPicPr>
          <p:nvPr>
            <p:ph sz="half" idx="2"/>
          </p:nvPr>
        </p:nvPicPr>
        <p:blipFill rotWithShape="1">
          <a:blip r:embed="rId2">
            <a:extLst>
              <a:ext uri="{28A0092B-C50C-407E-A947-70E740481C1C}">
                <a14:useLocalDpi xmlns:a14="http://schemas.microsoft.com/office/drawing/2010/main" val="0"/>
              </a:ext>
            </a:extLst>
          </a:blip>
          <a:stretch/>
        </p:blipFill>
        <p:spPr>
          <a:xfrm>
            <a:off x="1110265" y="2745385"/>
            <a:ext cx="2734057" cy="2810267"/>
          </a:xfrm>
        </p:spPr>
      </p:pic>
      <p:sp>
        <p:nvSpPr>
          <p:cNvPr id="3" name="Text Placeholder 2"/>
          <p:cNvSpPr>
            <a:spLocks noGrp="1"/>
          </p:cNvSpPr>
          <p:nvPr>
            <p:ph type="body" sz="quarter" idx="3"/>
          </p:nvPr>
        </p:nvSpPr>
        <p:spPr/>
        <p:txBody>
          <a:bodyPr/>
          <a:lstStyle/>
          <a:p>
            <a:r>
              <a:rPr lang="en-CA" dirty="0" smtClean="0"/>
              <a:t>Flammable </a:t>
            </a:r>
            <a:endParaRPr lang="en-CA" dirty="0"/>
          </a:p>
        </p:txBody>
      </p:sp>
      <p:pic>
        <p:nvPicPr>
          <p:cNvPr id="8" name="Picture Placeholder 2" descr="Screen Clipping"/>
          <p:cNvPicPr>
            <a:picLocks noGrp="1" noChangeAspect="1"/>
          </p:cNvPicPr>
          <p:nvPr>
            <p:ph sz="quarter" idx="4"/>
          </p:nvPr>
        </p:nvPicPr>
        <p:blipFill rotWithShape="1">
          <a:blip r:embed="rId3">
            <a:extLst>
              <a:ext uri="{28A0092B-C50C-407E-A947-70E740481C1C}">
                <a14:useLocalDpi xmlns:a14="http://schemas.microsoft.com/office/drawing/2010/main" val="0"/>
              </a:ext>
            </a:extLst>
          </a:blip>
          <a:srcRect l="373" r="100"/>
          <a:stretch/>
        </p:blipFill>
        <p:spPr>
          <a:xfrm>
            <a:off x="5271247" y="2759675"/>
            <a:ext cx="2796988" cy="2781688"/>
          </a:xfrm>
        </p:spPr>
      </p:pic>
    </p:spTree>
    <p:extLst>
      <p:ext uri="{BB962C8B-B14F-4D97-AF65-F5344CB8AC3E}">
        <p14:creationId xmlns:p14="http://schemas.microsoft.com/office/powerpoint/2010/main" val="4148398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WHMIS Symbols</a:t>
            </a:r>
            <a:endParaRPr lang="en-CA" dirty="0"/>
          </a:p>
        </p:txBody>
      </p:sp>
      <p:sp>
        <p:nvSpPr>
          <p:cNvPr id="3" name="Text Placeholder 2"/>
          <p:cNvSpPr>
            <a:spLocks noGrp="1"/>
          </p:cNvSpPr>
          <p:nvPr>
            <p:ph type="body" idx="1"/>
          </p:nvPr>
        </p:nvSpPr>
        <p:spPr/>
        <p:txBody>
          <a:bodyPr/>
          <a:lstStyle/>
          <a:p>
            <a:r>
              <a:rPr lang="en-CA" dirty="0" smtClean="0"/>
              <a:t>Oxidizing Material</a:t>
            </a:r>
            <a:endParaRPr lang="en-CA" dirty="0"/>
          </a:p>
        </p:txBody>
      </p:sp>
      <p:sp>
        <p:nvSpPr>
          <p:cNvPr id="5" name="Text Placeholder 4"/>
          <p:cNvSpPr>
            <a:spLocks noGrp="1"/>
          </p:cNvSpPr>
          <p:nvPr>
            <p:ph type="body" sz="quarter" idx="3"/>
          </p:nvPr>
        </p:nvSpPr>
        <p:spPr/>
        <p:txBody>
          <a:bodyPr/>
          <a:lstStyle/>
          <a:p>
            <a:r>
              <a:rPr lang="en-CA" dirty="0" smtClean="0"/>
              <a:t>Corrosive </a:t>
            </a:r>
            <a:endParaRPr lang="en-CA" dirty="0"/>
          </a:p>
        </p:txBody>
      </p:sp>
      <p:pic>
        <p:nvPicPr>
          <p:cNvPr id="7" name="Picture Placeholder 2" descr="Screen Clipping"/>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877" r="-210"/>
          <a:stretch/>
        </p:blipFill>
        <p:spPr>
          <a:xfrm>
            <a:off x="1129552" y="2759675"/>
            <a:ext cx="2725271" cy="2781688"/>
          </a:xfrm>
        </p:spPr>
      </p:pic>
      <p:pic>
        <p:nvPicPr>
          <p:cNvPr id="8" name="Picture Placeholder 2" descr="Screen Clipping"/>
          <p:cNvPicPr>
            <a:picLocks noGrp="1" noChangeAspect="1"/>
          </p:cNvPicPr>
          <p:nvPr>
            <p:ph sz="quarter" idx="4"/>
          </p:nvPr>
        </p:nvPicPr>
        <p:blipFill rotWithShape="1">
          <a:blip r:embed="rId3">
            <a:extLst>
              <a:ext uri="{28A0092B-C50C-407E-A947-70E740481C1C}">
                <a14:useLocalDpi xmlns:a14="http://schemas.microsoft.com/office/drawing/2010/main" val="0"/>
              </a:ext>
            </a:extLst>
          </a:blip>
          <a:srcRect l="346" r="944"/>
          <a:stretch/>
        </p:blipFill>
        <p:spPr>
          <a:xfrm>
            <a:off x="5307106" y="2764438"/>
            <a:ext cx="2689412" cy="2772162"/>
          </a:xfrm>
        </p:spPr>
      </p:pic>
    </p:spTree>
    <p:extLst>
      <p:ext uri="{BB962C8B-B14F-4D97-AF65-F5344CB8AC3E}">
        <p14:creationId xmlns:p14="http://schemas.microsoft.com/office/powerpoint/2010/main" val="6679445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WHMIS Symbols</a:t>
            </a:r>
            <a:endParaRPr lang="en-CA" dirty="0"/>
          </a:p>
        </p:txBody>
      </p:sp>
      <p:sp>
        <p:nvSpPr>
          <p:cNvPr id="3" name="Text Placeholder 2"/>
          <p:cNvSpPr>
            <a:spLocks noGrp="1"/>
          </p:cNvSpPr>
          <p:nvPr>
            <p:ph type="body" idx="1"/>
          </p:nvPr>
        </p:nvSpPr>
        <p:spPr/>
        <p:txBody>
          <a:bodyPr/>
          <a:lstStyle/>
          <a:p>
            <a:r>
              <a:rPr lang="en-CA" dirty="0" smtClean="0"/>
              <a:t>Poisonous</a:t>
            </a:r>
            <a:endParaRPr lang="en-CA" dirty="0"/>
          </a:p>
        </p:txBody>
      </p:sp>
      <p:sp>
        <p:nvSpPr>
          <p:cNvPr id="5" name="Text Placeholder 4"/>
          <p:cNvSpPr>
            <a:spLocks noGrp="1"/>
          </p:cNvSpPr>
          <p:nvPr>
            <p:ph type="body" sz="quarter" idx="3"/>
          </p:nvPr>
        </p:nvSpPr>
        <p:spPr/>
        <p:txBody>
          <a:bodyPr/>
          <a:lstStyle/>
          <a:p>
            <a:r>
              <a:rPr lang="en-CA" dirty="0" smtClean="0"/>
              <a:t>Toxic</a:t>
            </a:r>
            <a:endParaRPr lang="en-CA" dirty="0"/>
          </a:p>
        </p:txBody>
      </p:sp>
      <p:pic>
        <p:nvPicPr>
          <p:cNvPr id="7" name="Picture Placeholder 2" descr="Screen Clipping"/>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395" r="-35"/>
          <a:stretch/>
        </p:blipFill>
        <p:spPr>
          <a:xfrm>
            <a:off x="1111624" y="2754911"/>
            <a:ext cx="2743200" cy="2791215"/>
          </a:xfrm>
        </p:spPr>
      </p:pic>
      <p:pic>
        <p:nvPicPr>
          <p:cNvPr id="8" name="Picture Placeholder 2" descr="Screen Clipping"/>
          <p:cNvPicPr>
            <a:picLocks noGrp="1" noChangeAspect="1"/>
          </p:cNvPicPr>
          <p:nvPr>
            <p:ph sz="quarter" idx="4"/>
          </p:nvPr>
        </p:nvPicPr>
        <p:blipFill rotWithShape="1">
          <a:blip r:embed="rId3">
            <a:extLst>
              <a:ext uri="{28A0092B-C50C-407E-A947-70E740481C1C}">
                <a14:useLocalDpi xmlns:a14="http://schemas.microsoft.com/office/drawing/2010/main" val="0"/>
              </a:ext>
            </a:extLst>
          </a:blip>
          <a:srcRect l="-278" r="-601"/>
          <a:stretch/>
        </p:blipFill>
        <p:spPr>
          <a:xfrm>
            <a:off x="5468471" y="2850175"/>
            <a:ext cx="2402541" cy="2600688"/>
          </a:xfrm>
        </p:spPr>
      </p:pic>
    </p:spTree>
    <p:extLst>
      <p:ext uri="{BB962C8B-B14F-4D97-AF65-F5344CB8AC3E}">
        <p14:creationId xmlns:p14="http://schemas.microsoft.com/office/powerpoint/2010/main" val="33277113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WHMIS Symbols</a:t>
            </a:r>
            <a:endParaRPr lang="en-CA" dirty="0"/>
          </a:p>
        </p:txBody>
      </p:sp>
      <p:sp>
        <p:nvSpPr>
          <p:cNvPr id="3" name="Text Placeholder 2"/>
          <p:cNvSpPr>
            <a:spLocks noGrp="1"/>
          </p:cNvSpPr>
          <p:nvPr>
            <p:ph type="body" idx="1"/>
          </p:nvPr>
        </p:nvSpPr>
        <p:spPr/>
        <p:txBody>
          <a:bodyPr/>
          <a:lstStyle/>
          <a:p>
            <a:r>
              <a:rPr lang="en-CA" dirty="0" err="1" smtClean="0"/>
              <a:t>Biohazardous</a:t>
            </a:r>
            <a:r>
              <a:rPr lang="en-CA" dirty="0" smtClean="0"/>
              <a:t> </a:t>
            </a:r>
            <a:endParaRPr lang="en-CA" dirty="0"/>
          </a:p>
        </p:txBody>
      </p:sp>
      <p:sp>
        <p:nvSpPr>
          <p:cNvPr id="5" name="Text Placeholder 4"/>
          <p:cNvSpPr>
            <a:spLocks noGrp="1"/>
          </p:cNvSpPr>
          <p:nvPr>
            <p:ph type="body" sz="quarter" idx="3"/>
          </p:nvPr>
        </p:nvSpPr>
        <p:spPr/>
        <p:txBody>
          <a:bodyPr/>
          <a:lstStyle/>
          <a:p>
            <a:r>
              <a:rPr lang="en-CA" dirty="0" smtClean="0"/>
              <a:t>Reactive</a:t>
            </a:r>
            <a:endParaRPr lang="en-CA" dirty="0"/>
          </a:p>
        </p:txBody>
      </p:sp>
      <p:pic>
        <p:nvPicPr>
          <p:cNvPr id="7" name="Picture Placeholder 2" descr="Screen Clipping"/>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429" r="-863"/>
          <a:stretch/>
        </p:blipFill>
        <p:spPr>
          <a:xfrm>
            <a:off x="1093694" y="2754911"/>
            <a:ext cx="2779059" cy="2791215"/>
          </a:xfrm>
        </p:spPr>
      </p:pic>
      <p:pic>
        <p:nvPicPr>
          <p:cNvPr id="8" name="Picture Placeholder 2" descr="Screen Clipping"/>
          <p:cNvPicPr>
            <a:picLocks noGrp="1" noChangeAspect="1"/>
          </p:cNvPicPr>
          <p:nvPr>
            <p:ph sz="quarter" idx="4"/>
          </p:nvPr>
        </p:nvPicPr>
        <p:blipFill rotWithShape="1">
          <a:blip r:embed="rId3">
            <a:extLst>
              <a:ext uri="{28A0092B-C50C-407E-A947-70E740481C1C}">
                <a14:useLocalDpi xmlns:a14="http://schemas.microsoft.com/office/drawing/2010/main" val="0"/>
              </a:ext>
            </a:extLst>
          </a:blip>
          <a:srcRect l="-49" r="-990"/>
          <a:stretch/>
        </p:blipFill>
        <p:spPr>
          <a:xfrm>
            <a:off x="5307106" y="2769201"/>
            <a:ext cx="2743200" cy="2762636"/>
          </a:xfrm>
        </p:spPr>
      </p:pic>
    </p:spTree>
    <p:extLst>
      <p:ext uri="{BB962C8B-B14F-4D97-AF65-F5344CB8AC3E}">
        <p14:creationId xmlns:p14="http://schemas.microsoft.com/office/powerpoint/2010/main" val="2565436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Classifying Matter</a:t>
            </a:r>
            <a:endParaRPr lang="en-CA" dirty="0"/>
          </a:p>
        </p:txBody>
      </p:sp>
      <p:sp>
        <p:nvSpPr>
          <p:cNvPr id="3" name="Content Placeholder 2"/>
          <p:cNvSpPr>
            <a:spLocks noGrp="1"/>
          </p:cNvSpPr>
          <p:nvPr>
            <p:ph idx="1"/>
          </p:nvPr>
        </p:nvSpPr>
        <p:spPr/>
        <p:txBody>
          <a:bodyPr/>
          <a:lstStyle/>
          <a:p>
            <a:r>
              <a:rPr lang="en-CA" dirty="0" smtClean="0"/>
              <a:t>Chemistry includes facts and observations about matter, laws that summarize patterns of behaviour in matter, and theories that explain the patterns of behaviour. </a:t>
            </a:r>
            <a:endParaRPr lang="en-CA" dirty="0"/>
          </a:p>
        </p:txBody>
      </p:sp>
    </p:spTree>
    <p:extLst>
      <p:ext uri="{BB962C8B-B14F-4D97-AF65-F5344CB8AC3E}">
        <p14:creationId xmlns:p14="http://schemas.microsoft.com/office/powerpoint/2010/main" val="30824092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The Particle Model of Matter</a:t>
            </a:r>
            <a:endParaRPr lang="en-CA" dirty="0"/>
          </a:p>
        </p:txBody>
      </p:sp>
      <p:sp>
        <p:nvSpPr>
          <p:cNvPr id="3" name="Content Placeholder 2"/>
          <p:cNvSpPr>
            <a:spLocks noGrp="1"/>
          </p:cNvSpPr>
          <p:nvPr>
            <p:ph idx="1"/>
          </p:nvPr>
        </p:nvSpPr>
        <p:spPr/>
        <p:txBody>
          <a:bodyPr>
            <a:normAutofit fontScale="85000" lnSpcReduction="10000"/>
          </a:bodyPr>
          <a:lstStyle/>
          <a:p>
            <a:r>
              <a:rPr lang="en-CA" dirty="0" smtClean="0"/>
              <a:t>All matter is made up of extremely tiny particles</a:t>
            </a:r>
          </a:p>
          <a:p>
            <a:r>
              <a:rPr lang="en-CA" dirty="0" smtClean="0"/>
              <a:t>Each pure substance has its own kind of particle, different from the particles of other pure substances</a:t>
            </a:r>
          </a:p>
          <a:p>
            <a:r>
              <a:rPr lang="en-CA" dirty="0" smtClean="0"/>
              <a:t>Particles attract each other</a:t>
            </a:r>
          </a:p>
          <a:p>
            <a:r>
              <a:rPr lang="en-CA" dirty="0" smtClean="0"/>
              <a:t>Particles are always moving</a:t>
            </a:r>
          </a:p>
          <a:p>
            <a:r>
              <a:rPr lang="en-CA" dirty="0" smtClean="0"/>
              <a:t>Particles at a higher temperature move faster on average than particles at a lower temperature</a:t>
            </a:r>
          </a:p>
          <a:p>
            <a:endParaRPr lang="en-CA" dirty="0"/>
          </a:p>
        </p:txBody>
      </p:sp>
    </p:spTree>
    <p:extLst>
      <p:ext uri="{BB962C8B-B14F-4D97-AF65-F5344CB8AC3E}">
        <p14:creationId xmlns:p14="http://schemas.microsoft.com/office/powerpoint/2010/main" val="19665355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Mixtures</a:t>
            </a:r>
            <a:endParaRPr lang="en-CA" dirty="0"/>
          </a:p>
        </p:txBody>
      </p:sp>
      <p:sp>
        <p:nvSpPr>
          <p:cNvPr id="3" name="Content Placeholder 2"/>
          <p:cNvSpPr>
            <a:spLocks noGrp="1"/>
          </p:cNvSpPr>
          <p:nvPr>
            <p:ph idx="1"/>
          </p:nvPr>
        </p:nvSpPr>
        <p:spPr>
          <a:xfrm>
            <a:off x="457200" y="1600200"/>
            <a:ext cx="8229600" cy="3505199"/>
          </a:xfrm>
        </p:spPr>
        <p:txBody>
          <a:bodyPr>
            <a:normAutofit fontScale="92500"/>
          </a:bodyPr>
          <a:lstStyle/>
          <a:p>
            <a:r>
              <a:rPr lang="en-CA" dirty="0" smtClean="0"/>
              <a:t>You have already learned that matter can be classified according to its state as a gas, a liquid, or a solid. Matter can be further classified according to its composition as a mixture or a pure substance. </a:t>
            </a:r>
          </a:p>
          <a:p>
            <a:r>
              <a:rPr lang="en-CA" dirty="0" smtClean="0"/>
              <a:t>Each pure substance contains its own unique kind of particle. Mixtures contain at least two kinds of particles. </a:t>
            </a:r>
            <a:endParaRPr lang="en-CA" dirty="0"/>
          </a:p>
        </p:txBody>
      </p:sp>
    </p:spTree>
    <p:extLst>
      <p:ext uri="{BB962C8B-B14F-4D97-AF65-F5344CB8AC3E}">
        <p14:creationId xmlns:p14="http://schemas.microsoft.com/office/powerpoint/2010/main" val="9463618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Mixtures </a:t>
            </a:r>
            <a:endParaRPr lang="en-CA" dirty="0"/>
          </a:p>
        </p:txBody>
      </p:sp>
      <p:sp>
        <p:nvSpPr>
          <p:cNvPr id="3" name="Content Placeholder 2"/>
          <p:cNvSpPr>
            <a:spLocks noGrp="1"/>
          </p:cNvSpPr>
          <p:nvPr>
            <p:ph idx="1"/>
          </p:nvPr>
        </p:nvSpPr>
        <p:spPr/>
        <p:txBody>
          <a:bodyPr/>
          <a:lstStyle/>
          <a:p>
            <a:r>
              <a:rPr lang="en-CA" dirty="0" smtClean="0"/>
              <a:t>Mixtures can be classified by their properties. </a:t>
            </a:r>
          </a:p>
          <a:p>
            <a:pPr lvl="1"/>
            <a:r>
              <a:rPr lang="en-CA" dirty="0" smtClean="0"/>
              <a:t>If the particles are uniformly scattered, the mixture is homogeneous. </a:t>
            </a:r>
          </a:p>
          <a:p>
            <a:pPr lvl="1"/>
            <a:r>
              <a:rPr lang="en-CA" dirty="0" smtClean="0"/>
              <a:t>If the particles are not uniformly scattered, the mixture is heterogeneous. </a:t>
            </a:r>
            <a:endParaRPr lang="en-CA" dirty="0"/>
          </a:p>
        </p:txBody>
      </p:sp>
    </p:spTree>
    <p:extLst>
      <p:ext uri="{BB962C8B-B14F-4D97-AF65-F5344CB8AC3E}">
        <p14:creationId xmlns:p14="http://schemas.microsoft.com/office/powerpoint/2010/main" val="5423109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Mixtures of Matter</a:t>
            </a:r>
            <a:endParaRPr lang="en-CA" dirty="0"/>
          </a:p>
        </p:txBody>
      </p:sp>
      <p:sp>
        <p:nvSpPr>
          <p:cNvPr id="3" name="Content Placeholder 2"/>
          <p:cNvSpPr>
            <a:spLocks noGrp="1"/>
          </p:cNvSpPr>
          <p:nvPr>
            <p:ph idx="1"/>
          </p:nvPr>
        </p:nvSpPr>
        <p:spPr/>
        <p:txBody>
          <a:bodyPr/>
          <a:lstStyle/>
          <a:p>
            <a:r>
              <a:rPr lang="en-CA" dirty="0" smtClean="0"/>
              <a:t>Most matter is found in the form of homogeneous or heterogeneous mixtures. </a:t>
            </a:r>
          </a:p>
          <a:p>
            <a:pPr lvl="1"/>
            <a:r>
              <a:rPr lang="en-CA" dirty="0" smtClean="0"/>
              <a:t>Homogeneous mixtures (solutions) are usually clear if they are liquids and cannot be filtered to separate the particle. </a:t>
            </a:r>
          </a:p>
          <a:p>
            <a:pPr lvl="2"/>
            <a:r>
              <a:rPr lang="en-CA" dirty="0" smtClean="0"/>
              <a:t>The scattering of light cannot be seen when you shine a flashlight in a solution. </a:t>
            </a:r>
            <a:endParaRPr lang="en-CA" dirty="0"/>
          </a:p>
        </p:txBody>
      </p:sp>
    </p:spTree>
    <p:extLst>
      <p:ext uri="{BB962C8B-B14F-4D97-AF65-F5344CB8AC3E}">
        <p14:creationId xmlns:p14="http://schemas.microsoft.com/office/powerpoint/2010/main" val="1830479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Mixtures of Matter</a:t>
            </a:r>
            <a:endParaRPr lang="en-CA" dirty="0"/>
          </a:p>
        </p:txBody>
      </p:sp>
      <p:sp>
        <p:nvSpPr>
          <p:cNvPr id="3" name="Content Placeholder 2"/>
          <p:cNvSpPr>
            <a:spLocks noGrp="1"/>
          </p:cNvSpPr>
          <p:nvPr>
            <p:ph idx="1"/>
          </p:nvPr>
        </p:nvSpPr>
        <p:spPr/>
        <p:txBody>
          <a:bodyPr>
            <a:normAutofit fontScale="92500" lnSpcReduction="20000"/>
          </a:bodyPr>
          <a:lstStyle/>
          <a:p>
            <a:r>
              <a:rPr lang="en-CA" dirty="0" smtClean="0"/>
              <a:t>Most matter is found in the form of homogeneous or heterogeneous mixtures. </a:t>
            </a:r>
          </a:p>
          <a:p>
            <a:pPr lvl="1"/>
            <a:r>
              <a:rPr lang="en-CA" dirty="0" smtClean="0"/>
              <a:t>Heterogeneous mixtures (mechanical mixtures) can be further classified based on the size of particles. </a:t>
            </a:r>
          </a:p>
          <a:p>
            <a:pPr lvl="2"/>
            <a:r>
              <a:rPr lang="en-CA" dirty="0" smtClean="0"/>
              <a:t>In ordinary mechanical mixtures, the different parts are big enough to see, and they stay mixed. </a:t>
            </a:r>
          </a:p>
          <a:p>
            <a:pPr lvl="1"/>
            <a:r>
              <a:rPr lang="en-CA" dirty="0" smtClean="0"/>
              <a:t>Example: granite is an ordinary mechanical mixture because you can see the particles of quartz, feldspar, and mica.  </a:t>
            </a:r>
            <a:endParaRPr lang="en-CA" dirty="0"/>
          </a:p>
        </p:txBody>
      </p:sp>
    </p:spTree>
    <p:extLst>
      <p:ext uri="{BB962C8B-B14F-4D97-AF65-F5344CB8AC3E}">
        <p14:creationId xmlns:p14="http://schemas.microsoft.com/office/powerpoint/2010/main" val="19169726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Mixtures of Matter</a:t>
            </a:r>
            <a:endParaRPr lang="en-CA" dirty="0"/>
          </a:p>
        </p:txBody>
      </p:sp>
      <p:sp>
        <p:nvSpPr>
          <p:cNvPr id="3" name="Content Placeholder 2"/>
          <p:cNvSpPr>
            <a:spLocks noGrp="1"/>
          </p:cNvSpPr>
          <p:nvPr>
            <p:ph idx="1"/>
          </p:nvPr>
        </p:nvSpPr>
        <p:spPr/>
        <p:txBody>
          <a:bodyPr>
            <a:normAutofit lnSpcReduction="10000"/>
          </a:bodyPr>
          <a:lstStyle/>
          <a:p>
            <a:r>
              <a:rPr lang="en-CA" dirty="0" smtClean="0"/>
              <a:t>A suspension is a heterogeneous mixture made of large particles that are uniformly mixed but will settle if left undisturbed. </a:t>
            </a:r>
          </a:p>
          <a:p>
            <a:pPr lvl="1"/>
            <a:r>
              <a:rPr lang="en-CA" dirty="0" smtClean="0"/>
              <a:t>Example: flour, charcoal, or powdered chalk mixed in water. </a:t>
            </a:r>
          </a:p>
          <a:p>
            <a:r>
              <a:rPr lang="en-CA" dirty="0" smtClean="0"/>
              <a:t>Suspensions can be separated by filtering and will scatter light. </a:t>
            </a:r>
            <a:endParaRPr lang="en-CA" dirty="0"/>
          </a:p>
        </p:txBody>
      </p:sp>
    </p:spTree>
    <p:extLst>
      <p:ext uri="{BB962C8B-B14F-4D97-AF65-F5344CB8AC3E}">
        <p14:creationId xmlns:p14="http://schemas.microsoft.com/office/powerpoint/2010/main" val="390858554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Mixtures of Matter</a:t>
            </a:r>
            <a:endParaRPr lang="en-CA" dirty="0"/>
          </a:p>
        </p:txBody>
      </p:sp>
      <p:sp>
        <p:nvSpPr>
          <p:cNvPr id="3" name="Content Placeholder 2"/>
          <p:cNvSpPr>
            <a:spLocks noGrp="1"/>
          </p:cNvSpPr>
          <p:nvPr>
            <p:ph idx="1"/>
          </p:nvPr>
        </p:nvSpPr>
        <p:spPr/>
        <p:txBody>
          <a:bodyPr>
            <a:normAutofit lnSpcReduction="10000"/>
          </a:bodyPr>
          <a:lstStyle/>
          <a:p>
            <a:r>
              <a:rPr lang="en-CA" dirty="0" smtClean="0"/>
              <a:t>Colloids are heterogeneous mixtures composed of fine particles evenly distributed throughout a second substance. </a:t>
            </a:r>
          </a:p>
          <a:p>
            <a:pPr lvl="1"/>
            <a:r>
              <a:rPr lang="en-CA" dirty="0" smtClean="0"/>
              <a:t>Examples: hair gel, clouds</a:t>
            </a:r>
          </a:p>
          <a:p>
            <a:r>
              <a:rPr lang="en-CA" dirty="0" smtClean="0"/>
              <a:t>Whether a mixture forms a solution, colloid, or suspension depends on the size of the particles, solubility, and mixing ability (miscibility)</a:t>
            </a:r>
          </a:p>
        </p:txBody>
      </p:sp>
    </p:spTree>
    <p:extLst>
      <p:ext uri="{BB962C8B-B14F-4D97-AF65-F5344CB8AC3E}">
        <p14:creationId xmlns:p14="http://schemas.microsoft.com/office/powerpoint/2010/main" val="39085855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Mixtures of Matter</a:t>
            </a:r>
            <a:endParaRPr lang="en-CA" dirty="0"/>
          </a:p>
        </p:txBody>
      </p:sp>
      <p:sp>
        <p:nvSpPr>
          <p:cNvPr id="3" name="Content Placeholder 2"/>
          <p:cNvSpPr>
            <a:spLocks noGrp="1"/>
          </p:cNvSpPr>
          <p:nvPr>
            <p:ph idx="1"/>
          </p:nvPr>
        </p:nvSpPr>
        <p:spPr/>
        <p:txBody>
          <a:bodyPr/>
          <a:lstStyle/>
          <a:p>
            <a:r>
              <a:rPr lang="en-CA" dirty="0" smtClean="0"/>
              <a:t>Emulsions are types of colloids in which liquids are dispersed in liquids. </a:t>
            </a:r>
          </a:p>
          <a:p>
            <a:pPr lvl="1"/>
            <a:r>
              <a:rPr lang="en-CA" dirty="0" smtClean="0"/>
              <a:t>Examples: mayonnaise, milk, jelly, and salad dressing. </a:t>
            </a:r>
          </a:p>
          <a:p>
            <a:r>
              <a:rPr lang="en-CA" dirty="0" smtClean="0"/>
              <a:t>Many emulsions quickly separate to form layers of the original liquids. </a:t>
            </a:r>
            <a:endParaRPr lang="en-CA" dirty="0"/>
          </a:p>
        </p:txBody>
      </p:sp>
    </p:spTree>
    <p:extLst>
      <p:ext uri="{BB962C8B-B14F-4D97-AF65-F5344CB8AC3E}">
        <p14:creationId xmlns:p14="http://schemas.microsoft.com/office/powerpoint/2010/main" val="39085855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Emulsifying Agents</a:t>
            </a:r>
            <a:endParaRPr lang="en-CA" dirty="0"/>
          </a:p>
        </p:txBody>
      </p:sp>
      <p:sp>
        <p:nvSpPr>
          <p:cNvPr id="3" name="Content Placeholder 2"/>
          <p:cNvSpPr>
            <a:spLocks noGrp="1"/>
          </p:cNvSpPr>
          <p:nvPr>
            <p:ph idx="1"/>
          </p:nvPr>
        </p:nvSpPr>
        <p:spPr/>
        <p:txBody>
          <a:bodyPr/>
          <a:lstStyle/>
          <a:p>
            <a:r>
              <a:rPr lang="en-CA" dirty="0" smtClean="0"/>
              <a:t>The addition of an emulsifying agent may keep a liquid dispersed in another liquid. </a:t>
            </a:r>
          </a:p>
          <a:p>
            <a:r>
              <a:rPr lang="en-CA" dirty="0" smtClean="0"/>
              <a:t>If a suitable emulsifying agent is added to oil and vinegar salad dressing, the oil droplets cannot clump together to form a separate layer. </a:t>
            </a:r>
            <a:endParaRPr lang="en-CA" dirty="0"/>
          </a:p>
        </p:txBody>
      </p:sp>
    </p:spTree>
    <p:extLst>
      <p:ext uri="{BB962C8B-B14F-4D97-AF65-F5344CB8AC3E}">
        <p14:creationId xmlns:p14="http://schemas.microsoft.com/office/powerpoint/2010/main" val="16022945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Changes in Matter</a:t>
            </a:r>
            <a:endParaRPr lang="en-CA" dirty="0"/>
          </a:p>
        </p:txBody>
      </p:sp>
      <p:sp>
        <p:nvSpPr>
          <p:cNvPr id="3" name="Text Placeholder 2"/>
          <p:cNvSpPr>
            <a:spLocks noGrp="1"/>
          </p:cNvSpPr>
          <p:nvPr>
            <p:ph type="body" idx="1"/>
          </p:nvPr>
        </p:nvSpPr>
        <p:spPr/>
        <p:txBody>
          <a:bodyPr/>
          <a:lstStyle/>
          <a:p>
            <a:r>
              <a:rPr lang="en-CA" dirty="0" smtClean="0"/>
              <a:t>Science 9</a:t>
            </a:r>
            <a:endParaRPr lang="en-CA" dirty="0"/>
          </a:p>
        </p:txBody>
      </p:sp>
    </p:spTree>
    <p:extLst>
      <p:ext uri="{BB962C8B-B14F-4D97-AF65-F5344CB8AC3E}">
        <p14:creationId xmlns:p14="http://schemas.microsoft.com/office/powerpoint/2010/main" val="6078268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Chemical and Physical Changes</a:t>
            </a:r>
            <a:endParaRPr lang="en-CA" dirty="0"/>
          </a:p>
        </p:txBody>
      </p:sp>
      <p:sp>
        <p:nvSpPr>
          <p:cNvPr id="3" name="Content Placeholder 2"/>
          <p:cNvSpPr>
            <a:spLocks noGrp="1"/>
          </p:cNvSpPr>
          <p:nvPr>
            <p:ph idx="1"/>
          </p:nvPr>
        </p:nvSpPr>
        <p:spPr/>
        <p:txBody>
          <a:bodyPr/>
          <a:lstStyle/>
          <a:p>
            <a:r>
              <a:rPr lang="en-CA" dirty="0" smtClean="0"/>
              <a:t>Chemists classify changes in matter into two categories – physical changes and chemical changes. </a:t>
            </a:r>
            <a:endParaRPr lang="en-CA" dirty="0"/>
          </a:p>
        </p:txBody>
      </p:sp>
    </p:spTree>
    <p:extLst>
      <p:ext uri="{BB962C8B-B14F-4D97-AF65-F5344CB8AC3E}">
        <p14:creationId xmlns:p14="http://schemas.microsoft.com/office/powerpoint/2010/main" val="37290882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Physical Change</a:t>
            </a:r>
            <a:endParaRPr lang="en-CA" dirty="0"/>
          </a:p>
        </p:txBody>
      </p:sp>
      <p:sp>
        <p:nvSpPr>
          <p:cNvPr id="3" name="Content Placeholder 2"/>
          <p:cNvSpPr>
            <a:spLocks noGrp="1"/>
          </p:cNvSpPr>
          <p:nvPr>
            <p:ph sz="half" idx="1"/>
          </p:nvPr>
        </p:nvSpPr>
        <p:spPr/>
        <p:txBody>
          <a:bodyPr/>
          <a:lstStyle/>
          <a:p>
            <a:r>
              <a:rPr lang="en-CA" dirty="0" smtClean="0"/>
              <a:t>During a physical change a substance changes in form but not in chemical composition. No new substances are formed. </a:t>
            </a:r>
            <a:endParaRPr lang="en-CA" dirty="0"/>
          </a:p>
        </p:txBody>
      </p:sp>
      <p:sp>
        <p:nvSpPr>
          <p:cNvPr id="4" name="Content Placeholder 3"/>
          <p:cNvSpPr>
            <a:spLocks noGrp="1"/>
          </p:cNvSpPr>
          <p:nvPr>
            <p:ph sz="half" idx="2"/>
          </p:nvPr>
        </p:nvSpPr>
        <p:spPr/>
        <p:txBody>
          <a:bodyPr/>
          <a:lstStyle/>
          <a:p>
            <a:r>
              <a:rPr lang="en-CA" dirty="0" smtClean="0"/>
              <a:t>Examples:</a:t>
            </a:r>
          </a:p>
          <a:p>
            <a:pPr lvl="1"/>
            <a:r>
              <a:rPr lang="en-CA" dirty="0" smtClean="0"/>
              <a:t>Ice melting</a:t>
            </a:r>
          </a:p>
          <a:p>
            <a:pPr lvl="1"/>
            <a:r>
              <a:rPr lang="en-CA" dirty="0" smtClean="0"/>
              <a:t>Ice freezing</a:t>
            </a:r>
          </a:p>
          <a:p>
            <a:pPr lvl="1"/>
            <a:r>
              <a:rPr lang="en-CA" dirty="0" smtClean="0"/>
              <a:t>The taste of chlorinated water</a:t>
            </a:r>
          </a:p>
          <a:p>
            <a:pPr lvl="1"/>
            <a:endParaRPr lang="en-CA" dirty="0"/>
          </a:p>
        </p:txBody>
      </p:sp>
    </p:spTree>
    <p:extLst>
      <p:ext uri="{BB962C8B-B14F-4D97-AF65-F5344CB8AC3E}">
        <p14:creationId xmlns:p14="http://schemas.microsoft.com/office/powerpoint/2010/main" val="281876200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Chemical Change</a:t>
            </a:r>
            <a:endParaRPr lang="en-CA" dirty="0"/>
          </a:p>
        </p:txBody>
      </p:sp>
      <p:sp>
        <p:nvSpPr>
          <p:cNvPr id="3" name="Content Placeholder 2"/>
          <p:cNvSpPr>
            <a:spLocks noGrp="1"/>
          </p:cNvSpPr>
          <p:nvPr>
            <p:ph sz="half" idx="1"/>
          </p:nvPr>
        </p:nvSpPr>
        <p:spPr/>
        <p:txBody>
          <a:bodyPr/>
          <a:lstStyle/>
          <a:p>
            <a:r>
              <a:rPr lang="en-CA" dirty="0" smtClean="0"/>
              <a:t>A chemical change causes one or more new substances to be formed. A chemical change may be difficult or impossible to reverse. </a:t>
            </a:r>
            <a:endParaRPr lang="en-CA" dirty="0"/>
          </a:p>
        </p:txBody>
      </p:sp>
      <p:sp>
        <p:nvSpPr>
          <p:cNvPr id="4" name="Content Placeholder 3"/>
          <p:cNvSpPr>
            <a:spLocks noGrp="1"/>
          </p:cNvSpPr>
          <p:nvPr>
            <p:ph sz="half" idx="2"/>
          </p:nvPr>
        </p:nvSpPr>
        <p:spPr/>
        <p:txBody>
          <a:bodyPr/>
          <a:lstStyle/>
          <a:p>
            <a:r>
              <a:rPr lang="en-CA" dirty="0" smtClean="0"/>
              <a:t>Examples: </a:t>
            </a:r>
          </a:p>
          <a:p>
            <a:pPr lvl="1"/>
            <a:r>
              <a:rPr lang="en-CA" dirty="0" smtClean="0"/>
              <a:t>Burning paper (or just about anything else)</a:t>
            </a:r>
          </a:p>
          <a:p>
            <a:pPr lvl="1"/>
            <a:r>
              <a:rPr lang="en-CA" dirty="0" smtClean="0"/>
              <a:t>Heating mercury oxide</a:t>
            </a:r>
          </a:p>
          <a:p>
            <a:pPr lvl="1"/>
            <a:r>
              <a:rPr lang="en-CA" dirty="0" smtClean="0"/>
              <a:t>Rusting</a:t>
            </a:r>
          </a:p>
          <a:p>
            <a:pPr lvl="1"/>
            <a:r>
              <a:rPr lang="en-CA" dirty="0" smtClean="0"/>
              <a:t>Digestion </a:t>
            </a:r>
            <a:endParaRPr lang="en-CA" dirty="0"/>
          </a:p>
        </p:txBody>
      </p:sp>
    </p:spTree>
    <p:extLst>
      <p:ext uri="{BB962C8B-B14F-4D97-AF65-F5344CB8AC3E}">
        <p14:creationId xmlns:p14="http://schemas.microsoft.com/office/powerpoint/2010/main" val="29383889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CA" dirty="0" smtClean="0"/>
              <a:t>Evidence of Chemical Change</a:t>
            </a:r>
            <a:endParaRPr lang="en-CA" dirty="0"/>
          </a:p>
        </p:txBody>
      </p:sp>
      <p:sp>
        <p:nvSpPr>
          <p:cNvPr id="3" name="Content Placeholder 2"/>
          <p:cNvSpPr>
            <a:spLocks noGrp="1"/>
          </p:cNvSpPr>
          <p:nvPr>
            <p:ph idx="1"/>
          </p:nvPr>
        </p:nvSpPr>
        <p:spPr>
          <a:xfrm>
            <a:off x="457200" y="1066800"/>
            <a:ext cx="8305800" cy="4114800"/>
          </a:xfrm>
        </p:spPr>
        <p:txBody>
          <a:bodyPr>
            <a:normAutofit fontScale="92500" lnSpcReduction="20000"/>
          </a:bodyPr>
          <a:lstStyle/>
          <a:p>
            <a:pPr marL="0" indent="0">
              <a:buNone/>
            </a:pPr>
            <a:r>
              <a:rPr lang="en-CA" dirty="0" smtClean="0"/>
              <a:t>Chemical changes or reactions have probably taken place if </a:t>
            </a:r>
            <a:r>
              <a:rPr lang="en-CA" b="1" dirty="0" smtClean="0"/>
              <a:t>2 or more </a:t>
            </a:r>
            <a:r>
              <a:rPr lang="en-CA" dirty="0" smtClean="0"/>
              <a:t>of the following happen: </a:t>
            </a:r>
          </a:p>
          <a:p>
            <a:r>
              <a:rPr lang="en-CA" dirty="0" smtClean="0"/>
              <a:t>Heat is produced or absorbed</a:t>
            </a:r>
          </a:p>
          <a:p>
            <a:r>
              <a:rPr lang="en-CA" dirty="0" smtClean="0"/>
              <a:t>The starting material is used up</a:t>
            </a:r>
          </a:p>
          <a:p>
            <a:r>
              <a:rPr lang="en-CA" dirty="0" smtClean="0"/>
              <a:t>There is a change in colour</a:t>
            </a:r>
          </a:p>
          <a:p>
            <a:r>
              <a:rPr lang="en-CA" dirty="0" smtClean="0"/>
              <a:t>A material with new properties forms</a:t>
            </a:r>
          </a:p>
          <a:p>
            <a:r>
              <a:rPr lang="en-CA" dirty="0" smtClean="0"/>
              <a:t>Gas bubbles form in a liquid</a:t>
            </a:r>
          </a:p>
          <a:p>
            <a:r>
              <a:rPr lang="en-CA" dirty="0" smtClean="0"/>
              <a:t>A precipitate forms in a liquid</a:t>
            </a:r>
          </a:p>
          <a:p>
            <a:r>
              <a:rPr lang="en-CA" dirty="0" smtClean="0"/>
              <a:t>The change is difficult to reverse</a:t>
            </a:r>
            <a:endParaRPr lang="en-CA" dirty="0"/>
          </a:p>
        </p:txBody>
      </p:sp>
    </p:spTree>
    <p:extLst>
      <p:ext uri="{BB962C8B-B14F-4D97-AF65-F5344CB8AC3E}">
        <p14:creationId xmlns:p14="http://schemas.microsoft.com/office/powerpoint/2010/main" val="84155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Physical Properties</a:t>
            </a:r>
            <a:endParaRPr lang="en-CA" dirty="0"/>
          </a:p>
        </p:txBody>
      </p:sp>
      <p:sp>
        <p:nvSpPr>
          <p:cNvPr id="5" name="Content Placeholder 4"/>
          <p:cNvSpPr>
            <a:spLocks noGrp="1"/>
          </p:cNvSpPr>
          <p:nvPr>
            <p:ph idx="1"/>
          </p:nvPr>
        </p:nvSpPr>
        <p:spPr/>
        <p:txBody>
          <a:bodyPr>
            <a:normAutofit lnSpcReduction="10000"/>
          </a:bodyPr>
          <a:lstStyle/>
          <a:p>
            <a:r>
              <a:rPr lang="en-CA" dirty="0" smtClean="0"/>
              <a:t>Any property that can be observed or measured without forming a new substance is a physical property. </a:t>
            </a:r>
          </a:p>
          <a:p>
            <a:pPr lvl="1"/>
            <a:r>
              <a:rPr lang="en-CA" dirty="0" smtClean="0"/>
              <a:t>Example: Density (the amount of matter that occupies a certain space)</a:t>
            </a:r>
          </a:p>
          <a:p>
            <a:r>
              <a:rPr lang="en-CA" dirty="0" smtClean="0"/>
              <a:t>Physical properties are often further classified as either qualitative or quantitative. </a:t>
            </a:r>
          </a:p>
        </p:txBody>
      </p:sp>
    </p:spTree>
    <p:extLst>
      <p:ext uri="{BB962C8B-B14F-4D97-AF65-F5344CB8AC3E}">
        <p14:creationId xmlns:p14="http://schemas.microsoft.com/office/powerpoint/2010/main" val="6703200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Physical Properties</a:t>
            </a:r>
            <a:endParaRPr lang="en-CA" dirty="0"/>
          </a:p>
        </p:txBody>
      </p:sp>
      <p:sp>
        <p:nvSpPr>
          <p:cNvPr id="3" name="Text Placeholder 2"/>
          <p:cNvSpPr>
            <a:spLocks noGrp="1"/>
          </p:cNvSpPr>
          <p:nvPr>
            <p:ph type="body" idx="1"/>
          </p:nvPr>
        </p:nvSpPr>
        <p:spPr/>
        <p:txBody>
          <a:bodyPr/>
          <a:lstStyle/>
          <a:p>
            <a:r>
              <a:rPr lang="en-CA" dirty="0" smtClean="0"/>
              <a:t>Qualitative </a:t>
            </a:r>
            <a:endParaRPr lang="en-CA" dirty="0"/>
          </a:p>
        </p:txBody>
      </p:sp>
      <p:sp>
        <p:nvSpPr>
          <p:cNvPr id="4" name="Content Placeholder 3"/>
          <p:cNvSpPr>
            <a:spLocks noGrp="1"/>
          </p:cNvSpPr>
          <p:nvPr>
            <p:ph sz="half" idx="2"/>
          </p:nvPr>
        </p:nvSpPr>
        <p:spPr/>
        <p:txBody>
          <a:bodyPr/>
          <a:lstStyle/>
          <a:p>
            <a:r>
              <a:rPr lang="en-CA" dirty="0" smtClean="0"/>
              <a:t>A qualitative physical property is a characteristic of a substance that can be described but might not be measured (a quality)</a:t>
            </a:r>
            <a:endParaRPr lang="en-CA" dirty="0"/>
          </a:p>
        </p:txBody>
      </p:sp>
      <p:sp>
        <p:nvSpPr>
          <p:cNvPr id="5" name="Text Placeholder 4"/>
          <p:cNvSpPr>
            <a:spLocks noGrp="1"/>
          </p:cNvSpPr>
          <p:nvPr>
            <p:ph type="body" sz="quarter" idx="3"/>
          </p:nvPr>
        </p:nvSpPr>
        <p:spPr/>
        <p:txBody>
          <a:bodyPr/>
          <a:lstStyle/>
          <a:p>
            <a:r>
              <a:rPr lang="en-CA" dirty="0" smtClean="0"/>
              <a:t>Examples</a:t>
            </a:r>
            <a:endParaRPr lang="en-CA" dirty="0"/>
          </a:p>
        </p:txBody>
      </p:sp>
      <p:sp>
        <p:nvSpPr>
          <p:cNvPr id="6" name="Content Placeholder 5"/>
          <p:cNvSpPr>
            <a:spLocks noGrp="1"/>
          </p:cNvSpPr>
          <p:nvPr>
            <p:ph sz="quarter" idx="4"/>
          </p:nvPr>
        </p:nvSpPr>
        <p:spPr/>
        <p:txBody>
          <a:bodyPr/>
          <a:lstStyle/>
          <a:p>
            <a:r>
              <a:rPr lang="en-CA" dirty="0" smtClean="0"/>
              <a:t>Colour</a:t>
            </a:r>
          </a:p>
          <a:p>
            <a:r>
              <a:rPr lang="en-CA" dirty="0" smtClean="0"/>
              <a:t>Texture</a:t>
            </a:r>
          </a:p>
          <a:p>
            <a:r>
              <a:rPr lang="en-CA" dirty="0" smtClean="0"/>
              <a:t>Taste</a:t>
            </a:r>
          </a:p>
          <a:p>
            <a:r>
              <a:rPr lang="en-CA" dirty="0" smtClean="0"/>
              <a:t>Smell</a:t>
            </a:r>
          </a:p>
          <a:p>
            <a:r>
              <a:rPr lang="en-CA" dirty="0" smtClean="0"/>
              <a:t>State</a:t>
            </a:r>
          </a:p>
          <a:p>
            <a:r>
              <a:rPr lang="en-CA" dirty="0" smtClean="0"/>
              <a:t>Crystal shape</a:t>
            </a:r>
          </a:p>
          <a:p>
            <a:r>
              <a:rPr lang="en-CA" dirty="0" smtClean="0"/>
              <a:t>Malleability</a:t>
            </a:r>
          </a:p>
          <a:p>
            <a:r>
              <a:rPr lang="en-CA" dirty="0" smtClean="0"/>
              <a:t>Ductility </a:t>
            </a:r>
            <a:endParaRPr lang="en-CA" dirty="0"/>
          </a:p>
        </p:txBody>
      </p:sp>
    </p:spTree>
    <p:extLst>
      <p:ext uri="{BB962C8B-B14F-4D97-AF65-F5344CB8AC3E}">
        <p14:creationId xmlns:p14="http://schemas.microsoft.com/office/powerpoint/2010/main" val="18570396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Physical Properties</a:t>
            </a:r>
            <a:endParaRPr lang="en-CA" dirty="0"/>
          </a:p>
        </p:txBody>
      </p:sp>
      <p:sp>
        <p:nvSpPr>
          <p:cNvPr id="3" name="Text Placeholder 2"/>
          <p:cNvSpPr>
            <a:spLocks noGrp="1"/>
          </p:cNvSpPr>
          <p:nvPr>
            <p:ph type="body" idx="1"/>
          </p:nvPr>
        </p:nvSpPr>
        <p:spPr/>
        <p:txBody>
          <a:bodyPr/>
          <a:lstStyle/>
          <a:p>
            <a:r>
              <a:rPr lang="en-CA" dirty="0" smtClean="0"/>
              <a:t>Quantitative</a:t>
            </a:r>
            <a:endParaRPr lang="en-CA" dirty="0"/>
          </a:p>
        </p:txBody>
      </p:sp>
      <p:sp>
        <p:nvSpPr>
          <p:cNvPr id="4" name="Content Placeholder 3"/>
          <p:cNvSpPr>
            <a:spLocks noGrp="1"/>
          </p:cNvSpPr>
          <p:nvPr>
            <p:ph sz="half" idx="2"/>
          </p:nvPr>
        </p:nvSpPr>
        <p:spPr/>
        <p:txBody>
          <a:bodyPr/>
          <a:lstStyle/>
          <a:p>
            <a:r>
              <a:rPr lang="en-CA" dirty="0" smtClean="0"/>
              <a:t>A quantitative physical property is a characteristic of a substance that can be measured numerically (a quantity)</a:t>
            </a:r>
            <a:endParaRPr lang="en-CA" dirty="0"/>
          </a:p>
        </p:txBody>
      </p:sp>
      <p:sp>
        <p:nvSpPr>
          <p:cNvPr id="5" name="Text Placeholder 4"/>
          <p:cNvSpPr>
            <a:spLocks noGrp="1"/>
          </p:cNvSpPr>
          <p:nvPr>
            <p:ph type="body" sz="quarter" idx="3"/>
          </p:nvPr>
        </p:nvSpPr>
        <p:spPr/>
        <p:txBody>
          <a:bodyPr/>
          <a:lstStyle/>
          <a:p>
            <a:r>
              <a:rPr lang="en-CA" dirty="0" smtClean="0"/>
              <a:t>Examples</a:t>
            </a:r>
            <a:endParaRPr lang="en-CA" dirty="0"/>
          </a:p>
        </p:txBody>
      </p:sp>
      <p:sp>
        <p:nvSpPr>
          <p:cNvPr id="6" name="Content Placeholder 5"/>
          <p:cNvSpPr>
            <a:spLocks noGrp="1"/>
          </p:cNvSpPr>
          <p:nvPr>
            <p:ph sz="quarter" idx="4"/>
          </p:nvPr>
        </p:nvSpPr>
        <p:spPr/>
        <p:txBody>
          <a:bodyPr/>
          <a:lstStyle/>
          <a:p>
            <a:r>
              <a:rPr lang="en-CA" dirty="0" smtClean="0"/>
              <a:t>Melting temperature</a:t>
            </a:r>
          </a:p>
          <a:p>
            <a:r>
              <a:rPr lang="en-CA" dirty="0" smtClean="0"/>
              <a:t>Boiling temperature</a:t>
            </a:r>
          </a:p>
          <a:p>
            <a:r>
              <a:rPr lang="en-CA" dirty="0" smtClean="0"/>
              <a:t>Density</a:t>
            </a:r>
          </a:p>
          <a:p>
            <a:r>
              <a:rPr lang="en-CA" dirty="0" smtClean="0"/>
              <a:t>Viscosity</a:t>
            </a:r>
          </a:p>
          <a:p>
            <a:r>
              <a:rPr lang="en-CA" dirty="0" smtClean="0"/>
              <a:t>Solubility</a:t>
            </a:r>
          </a:p>
          <a:p>
            <a:r>
              <a:rPr lang="en-CA" dirty="0" smtClean="0"/>
              <a:t>Electrical conductivity</a:t>
            </a:r>
          </a:p>
          <a:p>
            <a:r>
              <a:rPr lang="en-CA" dirty="0" smtClean="0"/>
              <a:t>Heat conductivity</a:t>
            </a:r>
            <a:endParaRPr lang="en-CA" dirty="0"/>
          </a:p>
        </p:txBody>
      </p:sp>
    </p:spTree>
    <p:extLst>
      <p:ext uri="{BB962C8B-B14F-4D97-AF65-F5344CB8AC3E}">
        <p14:creationId xmlns:p14="http://schemas.microsoft.com/office/powerpoint/2010/main" val="279654028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Chemical Properties</a:t>
            </a:r>
            <a:endParaRPr lang="en-CA" dirty="0"/>
          </a:p>
        </p:txBody>
      </p:sp>
      <p:sp>
        <p:nvSpPr>
          <p:cNvPr id="3" name="Content Placeholder 2"/>
          <p:cNvSpPr>
            <a:spLocks noGrp="1"/>
          </p:cNvSpPr>
          <p:nvPr>
            <p:ph sz="half" idx="1"/>
          </p:nvPr>
        </p:nvSpPr>
        <p:spPr/>
        <p:txBody>
          <a:bodyPr>
            <a:normAutofit fontScale="85000" lnSpcReduction="20000"/>
          </a:bodyPr>
          <a:lstStyle/>
          <a:p>
            <a:pPr marL="0" indent="-400050"/>
            <a:r>
              <a:rPr lang="en-CA" dirty="0" smtClean="0"/>
              <a:t>Any property that describes how a substance reacts with another substance when forming a new substance is a chemical property</a:t>
            </a:r>
          </a:p>
        </p:txBody>
      </p:sp>
      <p:sp>
        <p:nvSpPr>
          <p:cNvPr id="4" name="Content Placeholder 3"/>
          <p:cNvSpPr>
            <a:spLocks noGrp="1"/>
          </p:cNvSpPr>
          <p:nvPr>
            <p:ph sz="half" idx="2"/>
          </p:nvPr>
        </p:nvSpPr>
        <p:spPr>
          <a:xfrm>
            <a:off x="4648200" y="1600201"/>
            <a:ext cx="4038600" cy="3581400"/>
          </a:xfrm>
        </p:spPr>
        <p:txBody>
          <a:bodyPr>
            <a:normAutofit fontScale="85000" lnSpcReduction="20000"/>
          </a:bodyPr>
          <a:lstStyle/>
          <a:p>
            <a:pPr marL="0" lvl="1" indent="0">
              <a:buNone/>
            </a:pPr>
            <a:r>
              <a:rPr lang="en-CA" dirty="0" smtClean="0"/>
              <a:t>Examples:</a:t>
            </a:r>
          </a:p>
          <a:p>
            <a:pPr marL="0" indent="-400050"/>
            <a:r>
              <a:rPr lang="en-CA" dirty="0" smtClean="0"/>
              <a:t>Reacts with water</a:t>
            </a:r>
          </a:p>
          <a:p>
            <a:pPr marL="0" indent="-400050"/>
            <a:r>
              <a:rPr lang="en-CA" dirty="0" smtClean="0"/>
              <a:t>Reacts with air</a:t>
            </a:r>
          </a:p>
          <a:p>
            <a:pPr marL="0" indent="-400050"/>
            <a:r>
              <a:rPr lang="en-CA" dirty="0" smtClean="0"/>
              <a:t>Reacts with pure oxygen</a:t>
            </a:r>
          </a:p>
          <a:p>
            <a:pPr marL="0" indent="-400050"/>
            <a:r>
              <a:rPr lang="en-CA" dirty="0" smtClean="0"/>
              <a:t>Reacts with acids</a:t>
            </a:r>
          </a:p>
          <a:p>
            <a:pPr marL="0" indent="-400050"/>
            <a:r>
              <a:rPr lang="en-CA" dirty="0" smtClean="0"/>
              <a:t>Reacts with other pure substances</a:t>
            </a:r>
          </a:p>
          <a:p>
            <a:pPr marL="0" indent="-400050"/>
            <a:r>
              <a:rPr lang="en-CA" dirty="0" smtClean="0"/>
              <a:t>Toxicity</a:t>
            </a:r>
          </a:p>
          <a:p>
            <a:pPr marL="0" indent="-400050"/>
            <a:r>
              <a:rPr lang="en-CA" dirty="0" smtClean="0"/>
              <a:t>Combustibility </a:t>
            </a:r>
          </a:p>
          <a:p>
            <a:pPr marL="0" indent="-400050"/>
            <a:r>
              <a:rPr lang="en-CA" dirty="0" smtClean="0"/>
              <a:t>Stability </a:t>
            </a:r>
          </a:p>
        </p:txBody>
      </p:sp>
    </p:spTree>
    <p:extLst>
      <p:ext uri="{BB962C8B-B14F-4D97-AF65-F5344CB8AC3E}">
        <p14:creationId xmlns:p14="http://schemas.microsoft.com/office/powerpoint/2010/main" val="109284727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What are elements? </a:t>
            </a:r>
            <a:endParaRPr lang="en-CA" dirty="0"/>
          </a:p>
        </p:txBody>
      </p:sp>
      <p:sp>
        <p:nvSpPr>
          <p:cNvPr id="3" name="Text Placeholder 2"/>
          <p:cNvSpPr>
            <a:spLocks noGrp="1"/>
          </p:cNvSpPr>
          <p:nvPr>
            <p:ph type="body" idx="1"/>
          </p:nvPr>
        </p:nvSpPr>
        <p:spPr/>
        <p:txBody>
          <a:bodyPr/>
          <a:lstStyle/>
          <a:p>
            <a:r>
              <a:rPr lang="en-CA" dirty="0" smtClean="0"/>
              <a:t>Science 9</a:t>
            </a:r>
            <a:endParaRPr lang="en-CA" dirty="0"/>
          </a:p>
        </p:txBody>
      </p:sp>
    </p:spTree>
    <p:extLst>
      <p:ext uri="{BB962C8B-B14F-4D97-AF65-F5344CB8AC3E}">
        <p14:creationId xmlns:p14="http://schemas.microsoft.com/office/powerpoint/2010/main" val="322123258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What are Elements?</a:t>
            </a:r>
            <a:endParaRPr lang="en-CA" dirty="0"/>
          </a:p>
        </p:txBody>
      </p:sp>
      <p:sp>
        <p:nvSpPr>
          <p:cNvPr id="3" name="Content Placeholder 2"/>
          <p:cNvSpPr>
            <a:spLocks noGrp="1"/>
          </p:cNvSpPr>
          <p:nvPr>
            <p:ph idx="1"/>
          </p:nvPr>
        </p:nvSpPr>
        <p:spPr/>
        <p:txBody>
          <a:bodyPr>
            <a:normAutofit fontScale="92500"/>
          </a:bodyPr>
          <a:lstStyle/>
          <a:p>
            <a:r>
              <a:rPr lang="en-CA" dirty="0"/>
              <a:t>Ancient Greek </a:t>
            </a:r>
            <a:r>
              <a:rPr lang="en-CA" dirty="0" smtClean="0"/>
              <a:t>philosophers </a:t>
            </a:r>
            <a:r>
              <a:rPr lang="en-CA" dirty="0"/>
              <a:t>views of the </a:t>
            </a:r>
            <a:r>
              <a:rPr lang="en-CA" dirty="0" smtClean="0"/>
              <a:t>elements:</a:t>
            </a:r>
            <a:endParaRPr lang="en-CA" dirty="0"/>
          </a:p>
          <a:p>
            <a:pPr lvl="1"/>
            <a:r>
              <a:rPr lang="en-CA" dirty="0"/>
              <a:t>Thought that matter was made out of fire, water, earth and air.  </a:t>
            </a:r>
          </a:p>
          <a:p>
            <a:pPr lvl="1"/>
            <a:r>
              <a:rPr lang="en-CA" dirty="0"/>
              <a:t>These four substances were called “elements”.  </a:t>
            </a:r>
          </a:p>
          <a:p>
            <a:pPr lvl="1"/>
            <a:r>
              <a:rPr lang="en-CA" dirty="0"/>
              <a:t>Combinations of the elements had varying properties of hotness, dryness, coldness and </a:t>
            </a:r>
            <a:r>
              <a:rPr lang="en-CA" dirty="0" smtClean="0"/>
              <a:t>wetness</a:t>
            </a:r>
            <a:endParaRPr lang="en-CA" dirty="0"/>
          </a:p>
        </p:txBody>
      </p:sp>
    </p:spTree>
    <p:extLst>
      <p:ext uri="{BB962C8B-B14F-4D97-AF65-F5344CB8AC3E}">
        <p14:creationId xmlns:p14="http://schemas.microsoft.com/office/powerpoint/2010/main" val="281682363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What are Elements? </a:t>
            </a:r>
            <a:endParaRPr lang="en-CA" dirty="0"/>
          </a:p>
        </p:txBody>
      </p:sp>
      <p:sp>
        <p:nvSpPr>
          <p:cNvPr id="3" name="Content Placeholder 2"/>
          <p:cNvSpPr>
            <a:spLocks noGrp="1"/>
          </p:cNvSpPr>
          <p:nvPr>
            <p:ph idx="1"/>
          </p:nvPr>
        </p:nvSpPr>
        <p:spPr/>
        <p:txBody>
          <a:bodyPr/>
          <a:lstStyle/>
          <a:p>
            <a:r>
              <a:rPr lang="en-CA" dirty="0" smtClean="0"/>
              <a:t>Alchemists view of the elements:</a:t>
            </a:r>
          </a:p>
          <a:p>
            <a:pPr lvl="1"/>
            <a:r>
              <a:rPr lang="en-CA" dirty="0" smtClean="0"/>
              <a:t>Performed </a:t>
            </a:r>
            <a:r>
              <a:rPr lang="en-CA" dirty="0"/>
              <a:t>investigations to try and turn worthless metals into gold.</a:t>
            </a:r>
          </a:p>
          <a:p>
            <a:pPr lvl="1"/>
            <a:r>
              <a:rPr lang="en-CA" dirty="0"/>
              <a:t>Developed many useful procedures such as distillation and described the properties of many materials.</a:t>
            </a:r>
          </a:p>
          <a:p>
            <a:endParaRPr lang="en-US" dirty="0"/>
          </a:p>
        </p:txBody>
      </p:sp>
    </p:spTree>
    <p:extLst>
      <p:ext uri="{BB962C8B-B14F-4D97-AF65-F5344CB8AC3E}">
        <p14:creationId xmlns:p14="http://schemas.microsoft.com/office/powerpoint/2010/main" val="411988586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What are Elements? </a:t>
            </a:r>
            <a:endParaRPr lang="en-CA" dirty="0"/>
          </a:p>
        </p:txBody>
      </p:sp>
      <p:sp>
        <p:nvSpPr>
          <p:cNvPr id="3" name="Content Placeholder 2"/>
          <p:cNvSpPr>
            <a:spLocks noGrp="1"/>
          </p:cNvSpPr>
          <p:nvPr>
            <p:ph sz="half" idx="1"/>
          </p:nvPr>
        </p:nvSpPr>
        <p:spPr>
          <a:xfrm>
            <a:off x="457200" y="1600200"/>
            <a:ext cx="5334000" cy="4525963"/>
          </a:xfrm>
        </p:spPr>
        <p:txBody>
          <a:bodyPr>
            <a:normAutofit/>
          </a:bodyPr>
          <a:lstStyle/>
          <a:p>
            <a:r>
              <a:rPr lang="en-CA" sz="3200" dirty="0"/>
              <a:t>The </a:t>
            </a:r>
            <a:r>
              <a:rPr lang="en-CA" sz="3200" dirty="0" smtClean="0"/>
              <a:t>current view </a:t>
            </a:r>
            <a:r>
              <a:rPr lang="en-CA" sz="3200" dirty="0"/>
              <a:t>of the </a:t>
            </a:r>
            <a:r>
              <a:rPr lang="en-CA" sz="3200" dirty="0" smtClean="0"/>
              <a:t>elements:</a:t>
            </a:r>
            <a:endParaRPr lang="en-CA" sz="3200" dirty="0"/>
          </a:p>
          <a:p>
            <a:pPr lvl="1"/>
            <a:r>
              <a:rPr lang="en-CA" sz="2800" dirty="0"/>
              <a:t>Sir Francis Bacon (1561-1626</a:t>
            </a:r>
            <a:r>
              <a:rPr lang="en-CA" sz="2800" dirty="0" smtClean="0"/>
              <a:t>):</a:t>
            </a:r>
            <a:endParaRPr lang="en-CA" sz="2800" dirty="0"/>
          </a:p>
          <a:p>
            <a:pPr lvl="2"/>
            <a:r>
              <a:rPr lang="en-CA" sz="2400" dirty="0"/>
              <a:t>Published a book stating that science should be built on experimental </a:t>
            </a:r>
            <a:r>
              <a:rPr lang="en-CA" sz="2400" dirty="0" smtClean="0"/>
              <a:t>evidence </a:t>
            </a:r>
            <a:r>
              <a:rPr lang="en-CA" sz="2400" dirty="0"/>
              <a:t>rather than on thought</a:t>
            </a:r>
          </a:p>
          <a:p>
            <a:endParaRPr lang="en-US" sz="3200" dirty="0"/>
          </a:p>
        </p:txBody>
      </p:sp>
      <p:pic>
        <p:nvPicPr>
          <p:cNvPr id="5" name="Picture 2" descr="http://www.iep.utm.edu/wp-content/media/bacon-francis1.jp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198236" y="1143000"/>
            <a:ext cx="2745740" cy="350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17770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What are Elements? </a:t>
            </a:r>
            <a:endParaRPr lang="en-CA" dirty="0"/>
          </a:p>
        </p:txBody>
      </p:sp>
      <p:sp>
        <p:nvSpPr>
          <p:cNvPr id="3" name="Content Placeholder 2"/>
          <p:cNvSpPr>
            <a:spLocks noGrp="1"/>
          </p:cNvSpPr>
          <p:nvPr>
            <p:ph idx="1"/>
          </p:nvPr>
        </p:nvSpPr>
        <p:spPr>
          <a:xfrm>
            <a:off x="457200" y="1600201"/>
            <a:ext cx="5715000" cy="3352800"/>
          </a:xfrm>
        </p:spPr>
        <p:txBody>
          <a:bodyPr>
            <a:normAutofit/>
          </a:bodyPr>
          <a:lstStyle/>
          <a:p>
            <a:r>
              <a:rPr lang="en-CA" dirty="0"/>
              <a:t>Robert Boyle (1627-1691):</a:t>
            </a:r>
          </a:p>
          <a:p>
            <a:pPr lvl="1"/>
            <a:r>
              <a:rPr lang="en-CA" dirty="0" smtClean="0"/>
              <a:t>Recognized </a:t>
            </a:r>
            <a:r>
              <a:rPr lang="en-CA" dirty="0"/>
              <a:t>that elements could combine to form compounds.</a:t>
            </a:r>
          </a:p>
          <a:p>
            <a:pPr lvl="1"/>
            <a:r>
              <a:rPr lang="en-CA" dirty="0" smtClean="0"/>
              <a:t>The </a:t>
            </a:r>
            <a:r>
              <a:rPr lang="en-CA" dirty="0"/>
              <a:t>ideas of Bacon and Boyle led to the search for elements</a:t>
            </a:r>
            <a:endParaRPr lang="en-US" dirty="0"/>
          </a:p>
          <a:p>
            <a:endParaRPr lang="en-CA" dirty="0"/>
          </a:p>
        </p:txBody>
      </p:sp>
      <p:pic>
        <p:nvPicPr>
          <p:cNvPr id="4" name="Picture 2" descr="http://content.answcdn.com/main/content/img/scitech/HSrober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0" y="1219200"/>
            <a:ext cx="266700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44238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Taking Matter Apart</a:t>
            </a:r>
            <a:endParaRPr lang="en-CA" dirty="0"/>
          </a:p>
        </p:txBody>
      </p:sp>
      <p:sp>
        <p:nvSpPr>
          <p:cNvPr id="3" name="Content Placeholder 2"/>
          <p:cNvSpPr>
            <a:spLocks noGrp="1"/>
          </p:cNvSpPr>
          <p:nvPr>
            <p:ph idx="1"/>
          </p:nvPr>
        </p:nvSpPr>
        <p:spPr>
          <a:xfrm>
            <a:off x="381000" y="1600201"/>
            <a:ext cx="6096000" cy="3352800"/>
          </a:xfrm>
        </p:spPr>
        <p:txBody>
          <a:bodyPr>
            <a:normAutofit/>
          </a:bodyPr>
          <a:lstStyle/>
          <a:p>
            <a:r>
              <a:rPr lang="en-CA" dirty="0"/>
              <a:t>Antoine Lavoisier (1743-1794</a:t>
            </a:r>
            <a:r>
              <a:rPr lang="en-CA" dirty="0" smtClean="0"/>
              <a:t>):</a:t>
            </a:r>
            <a:endParaRPr lang="en-CA" dirty="0"/>
          </a:p>
          <a:p>
            <a:pPr lvl="1"/>
            <a:r>
              <a:rPr lang="en-CA" dirty="0" smtClean="0"/>
              <a:t>Devout Catholic</a:t>
            </a:r>
          </a:p>
          <a:p>
            <a:pPr lvl="1"/>
            <a:r>
              <a:rPr lang="en-CA" dirty="0" smtClean="0"/>
              <a:t>Widely considered the “Father of Modern Chemistry”</a:t>
            </a:r>
          </a:p>
          <a:p>
            <a:pPr lvl="1"/>
            <a:r>
              <a:rPr lang="en-CA" dirty="0" smtClean="0"/>
              <a:t>Was guillotined during the French Revolution</a:t>
            </a:r>
            <a:endParaRPr lang="en-CA" dirty="0"/>
          </a:p>
        </p:txBody>
      </p:sp>
      <p:pic>
        <p:nvPicPr>
          <p:cNvPr id="4" name="Picture 2" descr="http://desafiociencia.files.wordpress.com/2009/05/antoine_lavoisi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98359" y="1296586"/>
            <a:ext cx="2545641" cy="30468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60596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Taking Matter Apart</a:t>
            </a:r>
            <a:endParaRPr lang="en-CA" dirty="0"/>
          </a:p>
        </p:txBody>
      </p:sp>
      <p:sp>
        <p:nvSpPr>
          <p:cNvPr id="3" name="Content Placeholder 2"/>
          <p:cNvSpPr>
            <a:spLocks noGrp="1"/>
          </p:cNvSpPr>
          <p:nvPr>
            <p:ph idx="1"/>
          </p:nvPr>
        </p:nvSpPr>
        <p:spPr>
          <a:xfrm>
            <a:off x="381000" y="1600201"/>
            <a:ext cx="6096000" cy="3352800"/>
          </a:xfrm>
        </p:spPr>
        <p:txBody>
          <a:bodyPr>
            <a:normAutofit/>
          </a:bodyPr>
          <a:lstStyle/>
          <a:p>
            <a:r>
              <a:rPr lang="en-CA" dirty="0"/>
              <a:t>Antoine Lavoisier (1743-1794</a:t>
            </a:r>
            <a:r>
              <a:rPr lang="en-CA" dirty="0" smtClean="0"/>
              <a:t>):</a:t>
            </a:r>
            <a:endParaRPr lang="en-CA" dirty="0"/>
          </a:p>
          <a:p>
            <a:pPr lvl="1"/>
            <a:r>
              <a:rPr lang="en-CA" dirty="0"/>
              <a:t>He defined elements as pure substances that cannot be decomposed into simpler substances by means of a chemical change</a:t>
            </a:r>
          </a:p>
          <a:p>
            <a:pPr lvl="1"/>
            <a:r>
              <a:rPr lang="en-CA" dirty="0"/>
              <a:t>He identified 23 pure </a:t>
            </a:r>
            <a:r>
              <a:rPr lang="en-CA" dirty="0" smtClean="0"/>
              <a:t>substances</a:t>
            </a:r>
            <a:endParaRPr lang="en-CA" dirty="0"/>
          </a:p>
        </p:txBody>
      </p:sp>
      <p:pic>
        <p:nvPicPr>
          <p:cNvPr id="4" name="Picture 2" descr="http://desafiociencia.files.wordpress.com/2009/05/antoine_lavoisi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98359" y="1296586"/>
            <a:ext cx="2545641" cy="30468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69749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Law of Conservation of Mass</a:t>
            </a:r>
            <a:endParaRPr lang="en-CA" dirty="0"/>
          </a:p>
        </p:txBody>
      </p:sp>
      <p:sp>
        <p:nvSpPr>
          <p:cNvPr id="3" name="Content Placeholder 2"/>
          <p:cNvSpPr>
            <a:spLocks noGrp="1"/>
          </p:cNvSpPr>
          <p:nvPr>
            <p:ph idx="1"/>
          </p:nvPr>
        </p:nvSpPr>
        <p:spPr/>
        <p:txBody>
          <a:bodyPr/>
          <a:lstStyle/>
          <a:p>
            <a:r>
              <a:rPr lang="en-CA" dirty="0" smtClean="0"/>
              <a:t>Lavoisier also discovered the Law of Conservation of Mass:</a:t>
            </a:r>
          </a:p>
          <a:p>
            <a:pPr lvl="1"/>
            <a:r>
              <a:rPr lang="en-CA" dirty="0" smtClean="0"/>
              <a:t>In a chemical change, the </a:t>
            </a:r>
            <a:r>
              <a:rPr lang="en-CA" b="1" dirty="0" smtClean="0"/>
              <a:t>total mass </a:t>
            </a:r>
            <a:r>
              <a:rPr lang="en-CA" dirty="0" smtClean="0"/>
              <a:t>of the </a:t>
            </a:r>
            <a:r>
              <a:rPr lang="en-CA" b="1" dirty="0" smtClean="0"/>
              <a:t>new substance</a:t>
            </a:r>
            <a:r>
              <a:rPr lang="en-CA" dirty="0" smtClean="0"/>
              <a:t> is always the same as the </a:t>
            </a:r>
            <a:r>
              <a:rPr lang="en-CA" b="1" dirty="0" smtClean="0"/>
              <a:t>total mass </a:t>
            </a:r>
            <a:r>
              <a:rPr lang="en-CA" dirty="0" smtClean="0"/>
              <a:t>of the </a:t>
            </a:r>
            <a:r>
              <a:rPr lang="en-CA" b="1" dirty="0" smtClean="0"/>
              <a:t>original substance</a:t>
            </a:r>
            <a:r>
              <a:rPr lang="en-CA" dirty="0" smtClean="0"/>
              <a:t>. </a:t>
            </a:r>
            <a:endParaRPr lang="en-CA" dirty="0"/>
          </a:p>
        </p:txBody>
      </p:sp>
    </p:spTree>
    <p:extLst>
      <p:ext uri="{BB962C8B-B14F-4D97-AF65-F5344CB8AC3E}">
        <p14:creationId xmlns:p14="http://schemas.microsoft.com/office/powerpoint/2010/main" val="30075382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Law of Definite Composition </a:t>
            </a:r>
            <a:endParaRPr lang="en-CA"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10000"/>
              </a:bodyPr>
              <a:lstStyle/>
              <a:p>
                <a:r>
                  <a:rPr lang="en-CA" dirty="0" smtClean="0"/>
                  <a:t>The Law of Definite Composition</a:t>
                </a:r>
                <a:r>
                  <a:rPr lang="en-CA" b="1" dirty="0" smtClean="0"/>
                  <a:t>:</a:t>
                </a:r>
                <a:endParaRPr lang="en-CA" dirty="0" smtClean="0"/>
              </a:p>
              <a:p>
                <a:pPr lvl="1"/>
                <a:r>
                  <a:rPr lang="en-CA" dirty="0" smtClean="0"/>
                  <a:t>Compounds are pure substances that contain </a:t>
                </a:r>
                <a:r>
                  <a:rPr lang="en-CA" b="1" dirty="0" smtClean="0"/>
                  <a:t>two or more</a:t>
                </a:r>
                <a:r>
                  <a:rPr lang="en-CA" dirty="0" smtClean="0"/>
                  <a:t> elements combined together in </a:t>
                </a:r>
                <a:r>
                  <a:rPr lang="en-CA" b="1" dirty="0" smtClean="0"/>
                  <a:t>fixed</a:t>
                </a:r>
                <a:r>
                  <a:rPr lang="en-CA" dirty="0" smtClean="0"/>
                  <a:t> (or defined) proportions</a:t>
                </a:r>
              </a:p>
              <a:p>
                <a:pPr lvl="1"/>
                <a:r>
                  <a:rPr lang="en-CA" dirty="0" smtClean="0"/>
                  <a:t>Example: Water (</a:t>
                </a:r>
                <a14:m>
                  <m:oMath xmlns:m="http://schemas.openxmlformats.org/officeDocument/2006/math">
                    <m:sSub>
                      <m:sSubPr>
                        <m:ctrlPr>
                          <a:rPr lang="en-US" b="0" i="1" smtClean="0">
                            <a:latin typeface="Cambria Math"/>
                          </a:rPr>
                        </m:ctrlPr>
                      </m:sSubPr>
                      <m:e>
                        <m:r>
                          <m:rPr>
                            <m:sty m:val="p"/>
                          </m:rPr>
                          <a:rPr lang="en-US" b="0" i="0" smtClean="0">
                            <a:latin typeface="Cambria Math"/>
                          </a:rPr>
                          <m:t>H</m:t>
                        </m:r>
                      </m:e>
                      <m:sub>
                        <m:r>
                          <a:rPr lang="en-US" b="0" i="0" smtClean="0">
                            <a:latin typeface="Cambria Math"/>
                          </a:rPr>
                          <m:t>2</m:t>
                        </m:r>
                      </m:sub>
                    </m:sSub>
                    <m:r>
                      <m:rPr>
                        <m:sty m:val="p"/>
                      </m:rPr>
                      <a:rPr lang="en-US" b="0" i="0" smtClean="0">
                        <a:latin typeface="Cambria Math"/>
                      </a:rPr>
                      <m:t>O</m:t>
                    </m:r>
                  </m:oMath>
                </a14:m>
                <a:r>
                  <a:rPr lang="en-CA" dirty="0" smtClean="0"/>
                  <a:t>) always contains 11% hydrogen and 89% oxygen by mass</a:t>
                </a:r>
              </a:p>
              <a:p>
                <a:pPr lvl="1"/>
                <a:r>
                  <a:rPr lang="en-CA" dirty="0"/>
                  <a:t>Example: </a:t>
                </a:r>
                <a:r>
                  <a:rPr lang="en-CA" dirty="0" smtClean="0"/>
                  <a:t>Hydrogen peroxide </a:t>
                </a:r>
                <a:r>
                  <a:rPr lang="en-CA" dirty="0"/>
                  <a:t>(</a:t>
                </a:r>
                <a14:m>
                  <m:oMath xmlns:m="http://schemas.openxmlformats.org/officeDocument/2006/math">
                    <m:sSub>
                      <m:sSubPr>
                        <m:ctrlPr>
                          <a:rPr lang="en-US" i="1">
                            <a:latin typeface="Cambria Math"/>
                          </a:rPr>
                        </m:ctrlPr>
                      </m:sSubPr>
                      <m:e>
                        <m:r>
                          <m:rPr>
                            <m:sty m:val="p"/>
                          </m:rPr>
                          <a:rPr lang="en-US">
                            <a:latin typeface="Cambria Math"/>
                          </a:rPr>
                          <m:t>H</m:t>
                        </m:r>
                      </m:e>
                      <m:sub>
                        <m:r>
                          <a:rPr lang="en-US">
                            <a:latin typeface="Cambria Math"/>
                          </a:rPr>
                          <m:t>2</m:t>
                        </m:r>
                      </m:sub>
                    </m:sSub>
                    <m:sSub>
                      <m:sSubPr>
                        <m:ctrlPr>
                          <a:rPr lang="en-US" b="0" i="1" smtClean="0">
                            <a:latin typeface="Cambria Math"/>
                          </a:rPr>
                        </m:ctrlPr>
                      </m:sSubPr>
                      <m:e>
                        <m:r>
                          <m:rPr>
                            <m:sty m:val="p"/>
                          </m:rPr>
                          <a:rPr lang="en-US">
                            <a:latin typeface="Cambria Math"/>
                          </a:rPr>
                          <m:t>O</m:t>
                        </m:r>
                      </m:e>
                      <m:sub>
                        <m:r>
                          <a:rPr lang="en-US" b="0" i="0" smtClean="0">
                            <a:latin typeface="Cambria Math"/>
                          </a:rPr>
                          <m:t>2</m:t>
                        </m:r>
                      </m:sub>
                    </m:sSub>
                  </m:oMath>
                </a14:m>
                <a:r>
                  <a:rPr lang="en-CA" dirty="0"/>
                  <a:t>) </a:t>
                </a:r>
                <a:r>
                  <a:rPr lang="en-CA" dirty="0" smtClean="0"/>
                  <a:t>contains 6% </a:t>
                </a:r>
                <a:r>
                  <a:rPr lang="en-CA" dirty="0"/>
                  <a:t>hydrogen and </a:t>
                </a:r>
                <a:r>
                  <a:rPr lang="en-CA" dirty="0" smtClean="0"/>
                  <a:t>94% </a:t>
                </a:r>
                <a:r>
                  <a:rPr lang="en-CA" dirty="0"/>
                  <a:t>oxygen by </a:t>
                </a:r>
                <a:r>
                  <a:rPr lang="en-CA" dirty="0" smtClean="0"/>
                  <a:t>mass</a:t>
                </a:r>
                <a:endParaRPr lang="en-CA"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481" t="-3636" r="-889" b="-909"/>
                </a:stretch>
              </a:blipFill>
            </p:spPr>
            <p:txBody>
              <a:bodyPr/>
              <a:lstStyle/>
              <a:p>
                <a:r>
                  <a:rPr lang="en-CA">
                    <a:noFill/>
                  </a:rPr>
                  <a:t> </a:t>
                </a:r>
              </a:p>
            </p:txBody>
          </p:sp>
        </mc:Fallback>
      </mc:AlternateContent>
    </p:spTree>
    <p:extLst>
      <p:ext uri="{BB962C8B-B14F-4D97-AF65-F5344CB8AC3E}">
        <p14:creationId xmlns:p14="http://schemas.microsoft.com/office/powerpoint/2010/main" val="22074683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New Discoveries</a:t>
            </a:r>
            <a:endParaRPr lang="en-CA" sz="3600" dirty="0">
              <a:solidFill>
                <a:schemeClr val="accent2"/>
              </a:solidFill>
            </a:endParaRPr>
          </a:p>
        </p:txBody>
      </p:sp>
      <p:sp>
        <p:nvSpPr>
          <p:cNvPr id="3" name="Content Placeholder 2"/>
          <p:cNvSpPr>
            <a:spLocks noGrp="1"/>
          </p:cNvSpPr>
          <p:nvPr>
            <p:ph idx="1"/>
          </p:nvPr>
        </p:nvSpPr>
        <p:spPr>
          <a:xfrm>
            <a:off x="457200" y="1600201"/>
            <a:ext cx="6248400" cy="3352800"/>
          </a:xfrm>
        </p:spPr>
        <p:txBody>
          <a:bodyPr>
            <a:normAutofit lnSpcReduction="10000"/>
          </a:bodyPr>
          <a:lstStyle/>
          <a:p>
            <a:r>
              <a:rPr lang="en-CA" dirty="0" smtClean="0"/>
              <a:t>The </a:t>
            </a:r>
            <a:r>
              <a:rPr lang="en-CA" dirty="0"/>
              <a:t>Voltaic Pile (The Battery):</a:t>
            </a:r>
          </a:p>
          <a:p>
            <a:pPr lvl="1"/>
            <a:r>
              <a:rPr lang="en-CA" dirty="0" smtClean="0"/>
              <a:t>By </a:t>
            </a:r>
            <a:r>
              <a:rPr lang="en-CA" dirty="0"/>
              <a:t>the 19</a:t>
            </a:r>
            <a:r>
              <a:rPr lang="en-CA" baseline="30000" dirty="0"/>
              <a:t>th</a:t>
            </a:r>
            <a:r>
              <a:rPr lang="en-CA" dirty="0"/>
              <a:t> </a:t>
            </a:r>
            <a:r>
              <a:rPr lang="en-CA" dirty="0" smtClean="0"/>
              <a:t>century, </a:t>
            </a:r>
            <a:r>
              <a:rPr lang="en-CA" dirty="0"/>
              <a:t>scientists discovered electricity </a:t>
            </a:r>
          </a:p>
          <a:p>
            <a:pPr lvl="1"/>
            <a:r>
              <a:rPr lang="en-CA" dirty="0" smtClean="0"/>
              <a:t>Scientists </a:t>
            </a:r>
            <a:r>
              <a:rPr lang="en-CA" dirty="0"/>
              <a:t>found that they could use electricity to convert water into </a:t>
            </a:r>
            <a:r>
              <a:rPr lang="en-CA" dirty="0" smtClean="0"/>
              <a:t>hydrogen gas and </a:t>
            </a:r>
            <a:r>
              <a:rPr lang="en-CA" dirty="0"/>
              <a:t>o</a:t>
            </a:r>
            <a:r>
              <a:rPr lang="en-CA" dirty="0" smtClean="0"/>
              <a:t>xygen </a:t>
            </a:r>
            <a:r>
              <a:rPr lang="en-CA" dirty="0"/>
              <a:t>gas</a:t>
            </a:r>
          </a:p>
          <a:p>
            <a:pPr lvl="1"/>
            <a:r>
              <a:rPr lang="en-CA" dirty="0" smtClean="0"/>
              <a:t>This </a:t>
            </a:r>
            <a:r>
              <a:rPr lang="en-CA" dirty="0"/>
              <a:t>process is called </a:t>
            </a:r>
            <a:r>
              <a:rPr lang="en-CA" dirty="0">
                <a:hlinkClick r:id="rId2"/>
              </a:rPr>
              <a:t>electrolysis</a:t>
            </a:r>
            <a:endParaRPr lang="en-CA" dirty="0"/>
          </a:p>
        </p:txBody>
      </p:sp>
      <p:pic>
        <p:nvPicPr>
          <p:cNvPr id="8194" name="Picture 2" descr="http://www.batteryfacts.co.uk/images/History/VoltaicPil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228600"/>
            <a:ext cx="2514600" cy="4400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064508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Dalton’s Atomic Theory</a:t>
            </a:r>
            <a:endParaRPr lang="en-CA" sz="3600" dirty="0">
              <a:solidFill>
                <a:schemeClr val="accent2"/>
              </a:solidFill>
            </a:endParaRPr>
          </a:p>
        </p:txBody>
      </p:sp>
      <p:sp>
        <p:nvSpPr>
          <p:cNvPr id="3" name="Content Placeholder 2"/>
          <p:cNvSpPr>
            <a:spLocks noGrp="1"/>
          </p:cNvSpPr>
          <p:nvPr>
            <p:ph idx="1"/>
          </p:nvPr>
        </p:nvSpPr>
        <p:spPr>
          <a:xfrm>
            <a:off x="76200" y="1295400"/>
            <a:ext cx="6477000" cy="3733800"/>
          </a:xfrm>
        </p:spPr>
        <p:txBody>
          <a:bodyPr>
            <a:normAutofit fontScale="77500" lnSpcReduction="20000"/>
          </a:bodyPr>
          <a:lstStyle/>
          <a:p>
            <a:r>
              <a:rPr lang="en-CA" dirty="0" smtClean="0"/>
              <a:t>John </a:t>
            </a:r>
            <a:r>
              <a:rPr lang="en-CA" dirty="0"/>
              <a:t>Dalton (1766-1844</a:t>
            </a:r>
            <a:r>
              <a:rPr lang="en-CA" dirty="0" smtClean="0"/>
              <a:t>):</a:t>
            </a:r>
          </a:p>
          <a:p>
            <a:pPr lvl="1"/>
            <a:r>
              <a:rPr lang="en-CA" dirty="0" smtClean="0"/>
              <a:t>All </a:t>
            </a:r>
            <a:r>
              <a:rPr lang="en-CA" dirty="0"/>
              <a:t>matter is made up of small particles called </a:t>
            </a:r>
            <a:r>
              <a:rPr lang="en-CA" dirty="0" smtClean="0"/>
              <a:t>atoms</a:t>
            </a:r>
          </a:p>
          <a:p>
            <a:pPr lvl="1"/>
            <a:r>
              <a:rPr lang="en-CA" dirty="0" smtClean="0"/>
              <a:t>Atoms </a:t>
            </a:r>
            <a:r>
              <a:rPr lang="en-CA" dirty="0"/>
              <a:t>cannot be created, destroyed, or divided into smaller </a:t>
            </a:r>
            <a:r>
              <a:rPr lang="en-CA" dirty="0" smtClean="0"/>
              <a:t>particles</a:t>
            </a:r>
          </a:p>
          <a:p>
            <a:pPr lvl="1"/>
            <a:r>
              <a:rPr lang="en-CA" dirty="0" smtClean="0"/>
              <a:t>All </a:t>
            </a:r>
            <a:r>
              <a:rPr lang="en-CA" dirty="0"/>
              <a:t>atoms of the same element are identical in mass and </a:t>
            </a:r>
            <a:r>
              <a:rPr lang="en-CA" dirty="0" smtClean="0"/>
              <a:t>size</a:t>
            </a:r>
            <a:endParaRPr lang="en-CA" dirty="0"/>
          </a:p>
          <a:p>
            <a:pPr lvl="1"/>
            <a:r>
              <a:rPr lang="en-CA" dirty="0" smtClean="0"/>
              <a:t>Atoms </a:t>
            </a:r>
            <a:r>
              <a:rPr lang="en-CA" dirty="0"/>
              <a:t>of one element are different in mass and size from the atoms of other </a:t>
            </a:r>
            <a:r>
              <a:rPr lang="en-CA" dirty="0" smtClean="0"/>
              <a:t>elements</a:t>
            </a:r>
          </a:p>
          <a:p>
            <a:pPr lvl="1"/>
            <a:r>
              <a:rPr lang="en-CA" dirty="0" smtClean="0"/>
              <a:t>Compounds </a:t>
            </a:r>
            <a:r>
              <a:rPr lang="en-CA" dirty="0"/>
              <a:t>are created when atoms of different elements link together in definite proportions</a:t>
            </a:r>
          </a:p>
        </p:txBody>
      </p:sp>
      <p:pic>
        <p:nvPicPr>
          <p:cNvPr id="9218" name="Picture 2" descr="http://2.bp.blogspot.com/_CBwb08UCtuQ/TDMvzqkCK3I/AAAAAAAAAOs/hg7av7szL14/s1600/dalton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1348" y="1219200"/>
            <a:ext cx="2360240" cy="281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8181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p:cTn id="21"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 calcmode="lin" valueType="num">
                                      <p:cBhvr>
                                        <p:cTn id="28"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3">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p:cTn id="35"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hlinkClick r:id="rId2"/>
              </a:rPr>
              <a:t>Elements</a:t>
            </a:r>
            <a:endParaRPr lang="en-CA" sz="3600" dirty="0">
              <a:solidFill>
                <a:schemeClr val="accent2"/>
              </a:solidFill>
            </a:endParaRPr>
          </a:p>
        </p:txBody>
      </p:sp>
      <p:sp>
        <p:nvSpPr>
          <p:cNvPr id="3" name="Content Placeholder 2"/>
          <p:cNvSpPr>
            <a:spLocks noGrp="1"/>
          </p:cNvSpPr>
          <p:nvPr>
            <p:ph idx="1"/>
          </p:nvPr>
        </p:nvSpPr>
        <p:spPr>
          <a:xfrm>
            <a:off x="381000" y="1600200"/>
            <a:ext cx="8382000" cy="2803376"/>
          </a:xfrm>
        </p:spPr>
        <p:txBody>
          <a:bodyPr>
            <a:normAutofit/>
          </a:bodyPr>
          <a:lstStyle/>
          <a:p>
            <a:r>
              <a:rPr lang="en-CA" dirty="0" smtClean="0"/>
              <a:t>A </a:t>
            </a:r>
            <a:r>
              <a:rPr lang="en-CA" dirty="0"/>
              <a:t>pure substance made up of </a:t>
            </a:r>
            <a:r>
              <a:rPr lang="en-CA" b="1" u="sng" dirty="0"/>
              <a:t>one</a:t>
            </a:r>
            <a:r>
              <a:rPr lang="en-CA" dirty="0"/>
              <a:t> </a:t>
            </a:r>
            <a:r>
              <a:rPr lang="en-CA" dirty="0" smtClean="0"/>
              <a:t>type </a:t>
            </a:r>
            <a:r>
              <a:rPr lang="en-CA" dirty="0"/>
              <a:t>of particle (atom)</a:t>
            </a:r>
          </a:p>
          <a:p>
            <a:r>
              <a:rPr lang="en-CA" dirty="0"/>
              <a:t>Each element has its own distinct properties and cannot be broken down into simpler substances by means of a </a:t>
            </a:r>
            <a:r>
              <a:rPr lang="en-CA" b="1" u="sng" dirty="0" smtClean="0"/>
              <a:t>chemical</a:t>
            </a:r>
            <a:r>
              <a:rPr lang="en-CA" dirty="0"/>
              <a:t> </a:t>
            </a:r>
            <a:r>
              <a:rPr lang="en-CA" dirty="0" smtClean="0"/>
              <a:t>change</a:t>
            </a:r>
            <a:endParaRPr lang="en-CA" dirty="0"/>
          </a:p>
          <a:p>
            <a:pPr marL="0" indent="0">
              <a:buNone/>
            </a:pPr>
            <a:endParaRPr lang="en-CA" dirty="0"/>
          </a:p>
        </p:txBody>
      </p:sp>
      <p:sp>
        <p:nvSpPr>
          <p:cNvPr id="4" name="Rectangle 3"/>
          <p:cNvSpPr/>
          <p:nvPr/>
        </p:nvSpPr>
        <p:spPr>
          <a:xfrm>
            <a:off x="5791200" y="4419600"/>
            <a:ext cx="3352800" cy="2438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242" name="Picture 2" descr="http://www.chemicalelements.com/graphics/tabl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0603" y="4267200"/>
            <a:ext cx="4782362" cy="259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453904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Compounds</a:t>
            </a:r>
            <a:endParaRPr lang="en-CA" sz="3600" dirty="0">
              <a:solidFill>
                <a:schemeClr val="accent2"/>
              </a:solidFill>
            </a:endParaRPr>
          </a:p>
        </p:txBody>
      </p:sp>
      <p:sp>
        <p:nvSpPr>
          <p:cNvPr id="3" name="Content Placeholder 2"/>
          <p:cNvSpPr>
            <a:spLocks noGrp="1"/>
          </p:cNvSpPr>
          <p:nvPr>
            <p:ph idx="1"/>
          </p:nvPr>
        </p:nvSpPr>
        <p:spPr>
          <a:xfrm>
            <a:off x="381000" y="1600201"/>
            <a:ext cx="6019800" cy="3352800"/>
          </a:xfrm>
        </p:spPr>
        <p:txBody>
          <a:bodyPr>
            <a:normAutofit/>
          </a:bodyPr>
          <a:lstStyle/>
          <a:p>
            <a:r>
              <a:rPr lang="en-CA" dirty="0" smtClean="0"/>
              <a:t>Pure </a:t>
            </a:r>
            <a:r>
              <a:rPr lang="en-CA" dirty="0"/>
              <a:t>substances that are made up of </a:t>
            </a:r>
            <a:r>
              <a:rPr lang="en-CA" b="1" u="sng" dirty="0"/>
              <a:t>two or more </a:t>
            </a:r>
            <a:r>
              <a:rPr lang="en-CA" dirty="0"/>
              <a:t>elements chemically combined together</a:t>
            </a:r>
          </a:p>
          <a:p>
            <a:r>
              <a:rPr lang="en-CA" dirty="0"/>
              <a:t>Compounds can be broken down into elements again by chemical </a:t>
            </a:r>
            <a:r>
              <a:rPr lang="en-CA" dirty="0" smtClean="0"/>
              <a:t>means</a:t>
            </a:r>
            <a:endParaRPr lang="en-CA" dirty="0"/>
          </a:p>
        </p:txBody>
      </p:sp>
      <p:pic>
        <p:nvPicPr>
          <p:cNvPr id="11266" name="Picture 2" descr="http://www.godunov.com/bucky/buckyball-2.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01731" y="0"/>
            <a:ext cx="2842267" cy="28518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780290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Laws, Theories, Models and Observations</a:t>
            </a:r>
            <a:endParaRPr lang="en-CA" sz="3600" dirty="0">
              <a:solidFill>
                <a:schemeClr val="accent2"/>
              </a:solidFill>
            </a:endParaRPr>
          </a:p>
        </p:txBody>
      </p:sp>
      <p:sp>
        <p:nvSpPr>
          <p:cNvPr id="3" name="Content Placeholder 2"/>
          <p:cNvSpPr>
            <a:spLocks noGrp="1"/>
          </p:cNvSpPr>
          <p:nvPr>
            <p:ph idx="1"/>
          </p:nvPr>
        </p:nvSpPr>
        <p:spPr/>
        <p:txBody>
          <a:bodyPr>
            <a:normAutofit/>
          </a:bodyPr>
          <a:lstStyle/>
          <a:p>
            <a:pPr marL="0" indent="0">
              <a:buNone/>
            </a:pPr>
            <a:r>
              <a:rPr lang="en-CA" dirty="0"/>
              <a:t> </a:t>
            </a:r>
            <a:r>
              <a:rPr lang="en-CA" dirty="0" smtClean="0"/>
              <a:t>Laws:</a:t>
            </a:r>
            <a:endParaRPr lang="en-CA" dirty="0"/>
          </a:p>
          <a:p>
            <a:r>
              <a:rPr lang="en-CA" dirty="0" smtClean="0"/>
              <a:t>Simply </a:t>
            </a:r>
            <a:r>
              <a:rPr lang="en-CA" b="1" dirty="0"/>
              <a:t>describe</a:t>
            </a:r>
            <a:r>
              <a:rPr lang="en-CA" dirty="0"/>
              <a:t> </a:t>
            </a:r>
            <a:r>
              <a:rPr lang="en-CA" b="1" dirty="0"/>
              <a:t>and summarize </a:t>
            </a:r>
            <a:r>
              <a:rPr lang="en-CA" dirty="0"/>
              <a:t>what </a:t>
            </a:r>
            <a:r>
              <a:rPr lang="en-CA" dirty="0" smtClean="0"/>
              <a:t>happens</a:t>
            </a:r>
            <a:endParaRPr lang="en-CA" dirty="0"/>
          </a:p>
          <a:p>
            <a:pPr marL="0" indent="0">
              <a:buNone/>
            </a:pPr>
            <a:r>
              <a:rPr lang="en-CA" dirty="0"/>
              <a:t>Theories</a:t>
            </a:r>
            <a:r>
              <a:rPr lang="en-CA" dirty="0" smtClean="0"/>
              <a:t>:</a:t>
            </a:r>
            <a:endParaRPr lang="en-CA" dirty="0"/>
          </a:p>
          <a:p>
            <a:r>
              <a:rPr lang="en-CA" dirty="0" smtClean="0"/>
              <a:t>Imaginative </a:t>
            </a:r>
            <a:r>
              <a:rPr lang="en-CA" dirty="0"/>
              <a:t>ways to </a:t>
            </a:r>
            <a:r>
              <a:rPr lang="en-CA" b="1" dirty="0"/>
              <a:t>explain</a:t>
            </a:r>
            <a:r>
              <a:rPr lang="en-CA" dirty="0"/>
              <a:t> why something </a:t>
            </a:r>
            <a:r>
              <a:rPr lang="en-CA" dirty="0" smtClean="0"/>
              <a:t>happens</a:t>
            </a:r>
            <a:endParaRPr lang="en-CA" dirty="0"/>
          </a:p>
        </p:txBody>
      </p:sp>
    </p:spTree>
    <p:extLst>
      <p:ext uri="{BB962C8B-B14F-4D97-AF65-F5344CB8AC3E}">
        <p14:creationId xmlns:p14="http://schemas.microsoft.com/office/powerpoint/2010/main" val="173419359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Laws, Theories, Models and Observations</a:t>
            </a:r>
            <a:endParaRPr lang="en-CA" dirty="0"/>
          </a:p>
        </p:txBody>
      </p:sp>
      <p:pic>
        <p:nvPicPr>
          <p:cNvPr id="5" name="Content Placeholder 4"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089" y="1981200"/>
            <a:ext cx="9069911" cy="2209927"/>
          </a:xfrm>
        </p:spPr>
      </p:pic>
    </p:spTree>
    <p:extLst>
      <p:ext uri="{BB962C8B-B14F-4D97-AF65-F5344CB8AC3E}">
        <p14:creationId xmlns:p14="http://schemas.microsoft.com/office/powerpoint/2010/main" val="392515347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The Plum Pudding Model</a:t>
            </a:r>
            <a:endParaRPr lang="en-CA" dirty="0"/>
          </a:p>
        </p:txBody>
      </p:sp>
      <p:sp>
        <p:nvSpPr>
          <p:cNvPr id="3" name="Content Placeholder 2"/>
          <p:cNvSpPr>
            <a:spLocks noGrp="1"/>
          </p:cNvSpPr>
          <p:nvPr>
            <p:ph sz="half" idx="1"/>
          </p:nvPr>
        </p:nvSpPr>
        <p:spPr>
          <a:xfrm>
            <a:off x="0" y="1265237"/>
            <a:ext cx="5867400" cy="4297363"/>
          </a:xfrm>
        </p:spPr>
        <p:txBody>
          <a:bodyPr>
            <a:normAutofit/>
          </a:bodyPr>
          <a:lstStyle/>
          <a:p>
            <a:r>
              <a:rPr lang="en-CA" sz="2500" dirty="0" smtClean="0"/>
              <a:t>Thomson studied particles in gas discharge tubes, and discovered streams of negatively charged particles (electrons)</a:t>
            </a:r>
          </a:p>
          <a:p>
            <a:r>
              <a:rPr lang="en-CA" sz="2500" dirty="0" smtClean="0"/>
              <a:t>Since atoms do not normally have a charge, he reasoned that there must also be positively charged particles in the atom</a:t>
            </a:r>
          </a:p>
          <a:p>
            <a:r>
              <a:rPr lang="en-CA" sz="2500" dirty="0" smtClean="0"/>
              <a:t>He envisioned negatively charged electrons stuck in the positively charged mass</a:t>
            </a:r>
            <a:endParaRPr lang="en-CA" sz="2500" dirty="0"/>
          </a:p>
        </p:txBody>
      </p:sp>
      <p:pic>
        <p:nvPicPr>
          <p:cNvPr id="5" name="Content Placeholder 4" descr="Screen Clipping"/>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11418" r="5999" b="26893"/>
          <a:stretch/>
        </p:blipFill>
        <p:spPr>
          <a:xfrm>
            <a:off x="5791200" y="1371600"/>
            <a:ext cx="3110753" cy="3294665"/>
          </a:xfrm>
        </p:spPr>
      </p:pic>
    </p:spTree>
    <p:extLst>
      <p:ext uri="{BB962C8B-B14F-4D97-AF65-F5344CB8AC3E}">
        <p14:creationId xmlns:p14="http://schemas.microsoft.com/office/powerpoint/2010/main" val="36648563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The Planetary Model</a:t>
            </a:r>
            <a:endParaRPr lang="en-CA" dirty="0"/>
          </a:p>
        </p:txBody>
      </p:sp>
      <p:sp>
        <p:nvSpPr>
          <p:cNvPr id="3" name="Content Placeholder 2"/>
          <p:cNvSpPr>
            <a:spLocks noGrp="1"/>
          </p:cNvSpPr>
          <p:nvPr>
            <p:ph sz="half" idx="1"/>
          </p:nvPr>
        </p:nvSpPr>
        <p:spPr>
          <a:xfrm>
            <a:off x="0" y="1295401"/>
            <a:ext cx="5867400" cy="3886200"/>
          </a:xfrm>
        </p:spPr>
        <p:txBody>
          <a:bodyPr>
            <a:normAutofit fontScale="92500" lnSpcReduction="10000"/>
          </a:bodyPr>
          <a:lstStyle/>
          <a:p>
            <a:r>
              <a:rPr lang="en-CA" dirty="0" smtClean="0"/>
              <a:t>Rutherford hypothesized that almost all of the mass of the atom was in the centre, which he called the </a:t>
            </a:r>
            <a:r>
              <a:rPr lang="en-CA" b="1" dirty="0" smtClean="0"/>
              <a:t>nucleus</a:t>
            </a:r>
            <a:endParaRPr lang="en-CA" dirty="0" smtClean="0"/>
          </a:p>
          <a:p>
            <a:r>
              <a:rPr lang="en-CA" dirty="0" smtClean="0"/>
              <a:t>The rest of the atom was mostly empty space occupied by tiny electrons</a:t>
            </a:r>
          </a:p>
          <a:p>
            <a:r>
              <a:rPr lang="en-CA" dirty="0" smtClean="0"/>
              <a:t>He called the positively charged particles in the nucleus </a:t>
            </a:r>
            <a:r>
              <a:rPr lang="en-CA" b="1" dirty="0" smtClean="0"/>
              <a:t>protons</a:t>
            </a:r>
            <a:endParaRPr lang="en-CA" dirty="0" smtClean="0"/>
          </a:p>
          <a:p>
            <a:r>
              <a:rPr lang="en-CA" dirty="0" smtClean="0"/>
              <a:t>Neutrons, the uncharged particles in the nucleus, were discovered years later</a:t>
            </a:r>
          </a:p>
          <a:p>
            <a:endParaRPr lang="en-CA" dirty="0"/>
          </a:p>
        </p:txBody>
      </p:sp>
      <p:pic>
        <p:nvPicPr>
          <p:cNvPr id="5" name="Content Placeholder 4" descr="Screen Clipping"/>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14091" r="9850" b="29558"/>
          <a:stretch/>
        </p:blipFill>
        <p:spPr>
          <a:xfrm>
            <a:off x="5936050" y="1219200"/>
            <a:ext cx="3005932" cy="3352800"/>
          </a:xfrm>
        </p:spPr>
      </p:pic>
    </p:spTree>
    <p:extLst>
      <p:ext uri="{BB962C8B-B14F-4D97-AF65-F5344CB8AC3E}">
        <p14:creationId xmlns:p14="http://schemas.microsoft.com/office/powerpoint/2010/main" val="35402519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Bohr’s Atomic Model</a:t>
            </a:r>
            <a:endParaRPr lang="en-CA" dirty="0"/>
          </a:p>
        </p:txBody>
      </p:sp>
      <p:sp>
        <p:nvSpPr>
          <p:cNvPr id="3" name="Content Placeholder 2"/>
          <p:cNvSpPr>
            <a:spLocks noGrp="1"/>
          </p:cNvSpPr>
          <p:nvPr>
            <p:ph sz="half" idx="1"/>
          </p:nvPr>
        </p:nvSpPr>
        <p:spPr>
          <a:xfrm>
            <a:off x="0" y="1143000"/>
            <a:ext cx="4876800" cy="3916363"/>
          </a:xfrm>
        </p:spPr>
        <p:txBody>
          <a:bodyPr>
            <a:normAutofit fontScale="85000" lnSpcReduction="20000"/>
          </a:bodyPr>
          <a:lstStyle/>
          <a:p>
            <a:r>
              <a:rPr lang="en-CA" dirty="0" smtClean="0"/>
              <a:t>Both Bohr and Rutherford pictured the atom like a </a:t>
            </a:r>
            <a:r>
              <a:rPr lang="en-CA" b="1" dirty="0" smtClean="0"/>
              <a:t>miniature solar system</a:t>
            </a:r>
          </a:p>
          <a:p>
            <a:r>
              <a:rPr lang="en-CA" dirty="0" smtClean="0"/>
              <a:t>Electrons rotated around the nucleus like planets around the sun</a:t>
            </a:r>
          </a:p>
          <a:p>
            <a:r>
              <a:rPr lang="en-CA" dirty="0" smtClean="0"/>
              <a:t>Bohr suggested that electrons move around the nucleus in fixed pathways called electron shells</a:t>
            </a:r>
          </a:p>
          <a:p>
            <a:r>
              <a:rPr lang="en-CA" dirty="0" smtClean="0"/>
              <a:t>Exact path and position of electrons could not be determined precisely, but their energy level could be determined. </a:t>
            </a:r>
            <a:endParaRPr lang="en-CA" dirty="0"/>
          </a:p>
        </p:txBody>
      </p:sp>
      <p:pic>
        <p:nvPicPr>
          <p:cNvPr id="5" name="Content Placeholder 4" descr="Screen Clipping"/>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b="31942"/>
          <a:stretch/>
        </p:blipFill>
        <p:spPr>
          <a:xfrm>
            <a:off x="4620862" y="1295400"/>
            <a:ext cx="4470949" cy="2895600"/>
          </a:xfrm>
        </p:spPr>
      </p:pic>
    </p:spTree>
    <p:extLst>
      <p:ext uri="{BB962C8B-B14F-4D97-AF65-F5344CB8AC3E}">
        <p14:creationId xmlns:p14="http://schemas.microsoft.com/office/powerpoint/2010/main" val="151442640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The Electron Cloud Model</a:t>
            </a:r>
            <a:endParaRPr lang="en-CA" dirty="0"/>
          </a:p>
        </p:txBody>
      </p:sp>
      <p:sp>
        <p:nvSpPr>
          <p:cNvPr id="3" name="Content Placeholder 2"/>
          <p:cNvSpPr>
            <a:spLocks noGrp="1"/>
          </p:cNvSpPr>
          <p:nvPr>
            <p:ph sz="half" idx="1"/>
          </p:nvPr>
        </p:nvSpPr>
        <p:spPr>
          <a:xfrm>
            <a:off x="152400" y="1447800"/>
            <a:ext cx="5562600" cy="3733801"/>
          </a:xfrm>
        </p:spPr>
        <p:txBody>
          <a:bodyPr>
            <a:normAutofit fontScale="92500" lnSpcReduction="10000"/>
          </a:bodyPr>
          <a:lstStyle/>
          <a:p>
            <a:r>
              <a:rPr lang="en-CA" dirty="0" smtClean="0"/>
              <a:t>Quantum model</a:t>
            </a:r>
          </a:p>
          <a:p>
            <a:r>
              <a:rPr lang="en-CA" dirty="0" smtClean="0"/>
              <a:t>Louis de Broglie, Erwin Schrödinger, and others</a:t>
            </a:r>
          </a:p>
          <a:p>
            <a:r>
              <a:rPr lang="en-CA" dirty="0" smtClean="0"/>
              <a:t>Agreed with Bohr’s theory of electron levels</a:t>
            </a:r>
          </a:p>
          <a:p>
            <a:r>
              <a:rPr lang="en-CA" dirty="0" smtClean="0"/>
              <a:t>Suggested that there was an area around the nucleus where electrons were most likely to be found, called the “electron cloud”</a:t>
            </a:r>
            <a:endParaRPr lang="en-CA" dirty="0"/>
          </a:p>
        </p:txBody>
      </p:sp>
      <p:pic>
        <p:nvPicPr>
          <p:cNvPr id="5" name="Content Placeholder 4" descr="Screen Clipping"/>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8684" r="9523" b="19085"/>
          <a:stretch/>
        </p:blipFill>
        <p:spPr>
          <a:xfrm>
            <a:off x="5840506" y="1091874"/>
            <a:ext cx="3151094" cy="3591668"/>
          </a:xfrm>
        </p:spPr>
      </p:pic>
    </p:spTree>
    <p:extLst>
      <p:ext uri="{BB962C8B-B14F-4D97-AF65-F5344CB8AC3E}">
        <p14:creationId xmlns:p14="http://schemas.microsoft.com/office/powerpoint/2010/main" val="12457485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Classifying elements</a:t>
            </a:r>
            <a:endParaRPr lang="en-CA" dirty="0"/>
          </a:p>
        </p:txBody>
      </p:sp>
      <p:sp>
        <p:nvSpPr>
          <p:cNvPr id="3" name="Text Placeholder 2"/>
          <p:cNvSpPr>
            <a:spLocks noGrp="1"/>
          </p:cNvSpPr>
          <p:nvPr>
            <p:ph type="body" idx="1"/>
          </p:nvPr>
        </p:nvSpPr>
        <p:spPr/>
        <p:txBody>
          <a:bodyPr/>
          <a:lstStyle/>
          <a:p>
            <a:r>
              <a:rPr lang="en-CA" dirty="0" smtClean="0"/>
              <a:t>Science 9</a:t>
            </a:r>
            <a:endParaRPr lang="en-CA" dirty="0"/>
          </a:p>
        </p:txBody>
      </p:sp>
    </p:spTree>
    <p:extLst>
      <p:ext uri="{BB962C8B-B14F-4D97-AF65-F5344CB8AC3E}">
        <p14:creationId xmlns:p14="http://schemas.microsoft.com/office/powerpoint/2010/main" val="376276448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Element Symbols</a:t>
            </a:r>
            <a:endParaRPr lang="en-CA" dirty="0"/>
          </a:p>
        </p:txBody>
      </p:sp>
      <p:sp>
        <p:nvSpPr>
          <p:cNvPr id="3" name="Content Placeholder 2"/>
          <p:cNvSpPr>
            <a:spLocks noGrp="1"/>
          </p:cNvSpPr>
          <p:nvPr>
            <p:ph idx="1"/>
          </p:nvPr>
        </p:nvSpPr>
        <p:spPr/>
        <p:txBody>
          <a:bodyPr/>
          <a:lstStyle/>
          <a:p>
            <a:r>
              <a:rPr lang="en-CA" dirty="0" smtClean="0"/>
              <a:t>Elements: </a:t>
            </a:r>
          </a:p>
          <a:p>
            <a:pPr lvl="1"/>
            <a:r>
              <a:rPr lang="en-CA" dirty="0" smtClean="0"/>
              <a:t>Substances that cannot be broken down into other substances</a:t>
            </a:r>
            <a:endParaRPr lang="en-CA" dirty="0"/>
          </a:p>
        </p:txBody>
      </p:sp>
    </p:spTree>
    <p:extLst>
      <p:ext uri="{BB962C8B-B14F-4D97-AF65-F5344CB8AC3E}">
        <p14:creationId xmlns:p14="http://schemas.microsoft.com/office/powerpoint/2010/main" val="352741813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Element Symbols</a:t>
            </a:r>
            <a:endParaRPr lang="en-CA" dirty="0"/>
          </a:p>
        </p:txBody>
      </p:sp>
      <p:sp>
        <p:nvSpPr>
          <p:cNvPr id="3" name="Content Placeholder 2"/>
          <p:cNvSpPr>
            <a:spLocks noGrp="1"/>
          </p:cNvSpPr>
          <p:nvPr>
            <p:ph idx="1"/>
          </p:nvPr>
        </p:nvSpPr>
        <p:spPr/>
        <p:txBody>
          <a:bodyPr>
            <a:normAutofit fontScale="92500" lnSpcReduction="10000"/>
          </a:bodyPr>
          <a:lstStyle/>
          <a:p>
            <a:r>
              <a:rPr lang="en-CA" dirty="0" smtClean="0"/>
              <a:t>Chemists use one, two or three letters to represent elements. </a:t>
            </a:r>
          </a:p>
          <a:p>
            <a:r>
              <a:rPr lang="en-CA" dirty="0" smtClean="0"/>
              <a:t>The first letter is a </a:t>
            </a:r>
            <a:r>
              <a:rPr lang="en-CA" b="1" dirty="0" smtClean="0"/>
              <a:t>capital</a:t>
            </a:r>
            <a:r>
              <a:rPr lang="en-CA" dirty="0" smtClean="0"/>
              <a:t>, and those that follower are </a:t>
            </a:r>
            <a:r>
              <a:rPr lang="en-CA" b="1" dirty="0" smtClean="0"/>
              <a:t>lower case. </a:t>
            </a:r>
            <a:endParaRPr lang="en-CA" dirty="0" smtClean="0"/>
          </a:p>
          <a:p>
            <a:r>
              <a:rPr lang="en-CA" dirty="0" smtClean="0"/>
              <a:t>Examples: </a:t>
            </a:r>
          </a:p>
          <a:p>
            <a:pPr lvl="1"/>
            <a:r>
              <a:rPr lang="en-CA" dirty="0" smtClean="0"/>
              <a:t>The symbol for zinc is Zn</a:t>
            </a:r>
          </a:p>
          <a:p>
            <a:pPr lvl="1"/>
            <a:r>
              <a:rPr lang="en-CA" dirty="0" smtClean="0"/>
              <a:t>The symbol for phosphorus is P</a:t>
            </a:r>
            <a:endParaRPr lang="en-CA" dirty="0"/>
          </a:p>
        </p:txBody>
      </p:sp>
    </p:spTree>
    <p:extLst>
      <p:ext uri="{BB962C8B-B14F-4D97-AF65-F5344CB8AC3E}">
        <p14:creationId xmlns:p14="http://schemas.microsoft.com/office/powerpoint/2010/main" val="410531381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Element Classification</a:t>
            </a:r>
            <a:endParaRPr lang="en-CA" dirty="0"/>
          </a:p>
        </p:txBody>
      </p:sp>
      <p:sp>
        <p:nvSpPr>
          <p:cNvPr id="3" name="Content Placeholder 2"/>
          <p:cNvSpPr>
            <a:spLocks noGrp="1"/>
          </p:cNvSpPr>
          <p:nvPr>
            <p:ph idx="1"/>
          </p:nvPr>
        </p:nvSpPr>
        <p:spPr/>
        <p:txBody>
          <a:bodyPr/>
          <a:lstStyle/>
          <a:p>
            <a:r>
              <a:rPr lang="en-CA" dirty="0" smtClean="0"/>
              <a:t>One method used to classify elements is that they are put into one of the following three categories: </a:t>
            </a:r>
          </a:p>
          <a:p>
            <a:pPr lvl="1"/>
            <a:r>
              <a:rPr lang="en-CA" dirty="0" smtClean="0"/>
              <a:t>Metals</a:t>
            </a:r>
          </a:p>
          <a:p>
            <a:pPr lvl="1"/>
            <a:r>
              <a:rPr lang="en-CA" dirty="0" smtClean="0"/>
              <a:t>Non-metals</a:t>
            </a:r>
          </a:p>
          <a:p>
            <a:pPr lvl="1"/>
            <a:r>
              <a:rPr lang="en-CA" dirty="0" smtClean="0"/>
              <a:t>Metalloids </a:t>
            </a:r>
            <a:endParaRPr lang="en-CA" dirty="0"/>
          </a:p>
        </p:txBody>
      </p:sp>
    </p:spTree>
    <p:extLst>
      <p:ext uri="{BB962C8B-B14F-4D97-AF65-F5344CB8AC3E}">
        <p14:creationId xmlns:p14="http://schemas.microsoft.com/office/powerpoint/2010/main" val="253947190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CA"/>
              <a:t>Metals</a:t>
            </a:r>
          </a:p>
        </p:txBody>
      </p:sp>
      <p:sp>
        <p:nvSpPr>
          <p:cNvPr id="4099" name="Rectangle 3"/>
          <p:cNvSpPr>
            <a:spLocks noGrp="1" noChangeArrowheads="1"/>
          </p:cNvSpPr>
          <p:nvPr>
            <p:ph type="body" idx="1"/>
          </p:nvPr>
        </p:nvSpPr>
        <p:spPr/>
        <p:txBody>
          <a:bodyPr>
            <a:normAutofit fontScale="85000" lnSpcReduction="20000"/>
          </a:bodyPr>
          <a:lstStyle/>
          <a:p>
            <a:r>
              <a:rPr lang="en-US" dirty="0"/>
              <a:t>Solids </a:t>
            </a:r>
            <a:r>
              <a:rPr lang="en-US" dirty="0" smtClean="0"/>
              <a:t>(except Mercury, </a:t>
            </a:r>
            <a:r>
              <a:rPr lang="en-US" dirty="0"/>
              <a:t>which is </a:t>
            </a:r>
            <a:r>
              <a:rPr lang="en-US" dirty="0" smtClean="0"/>
              <a:t>liquid)</a:t>
            </a:r>
            <a:r>
              <a:rPr lang="en-CA" dirty="0" smtClean="0"/>
              <a:t> </a:t>
            </a:r>
            <a:endParaRPr lang="en-CA" dirty="0"/>
          </a:p>
          <a:p>
            <a:r>
              <a:rPr lang="en-US" dirty="0" smtClean="0"/>
              <a:t>Shiny/luster</a:t>
            </a:r>
            <a:endParaRPr lang="en-CA" dirty="0"/>
          </a:p>
          <a:p>
            <a:r>
              <a:rPr lang="en-US" dirty="0" smtClean="0"/>
              <a:t>Good </a:t>
            </a:r>
            <a:r>
              <a:rPr lang="en-US" dirty="0"/>
              <a:t>conductors of heat and electricity</a:t>
            </a:r>
            <a:r>
              <a:rPr lang="en-CA" dirty="0"/>
              <a:t> </a:t>
            </a:r>
          </a:p>
          <a:p>
            <a:r>
              <a:rPr lang="en-US" dirty="0"/>
              <a:t>Malleable - can be flattened into sheets without crumbling</a:t>
            </a:r>
          </a:p>
          <a:p>
            <a:r>
              <a:rPr lang="en-US" dirty="0"/>
              <a:t>Ductile – can be stretched into long wires</a:t>
            </a:r>
          </a:p>
          <a:p>
            <a:r>
              <a:rPr lang="en-US" dirty="0"/>
              <a:t>Found on the </a:t>
            </a:r>
            <a:r>
              <a:rPr lang="en-US" b="1" dirty="0"/>
              <a:t>left side </a:t>
            </a:r>
            <a:r>
              <a:rPr lang="en-US" dirty="0"/>
              <a:t>of the staircase line on the periodic table.</a:t>
            </a:r>
            <a:endParaRPr lang="en-CA" dirty="0"/>
          </a:p>
        </p:txBody>
      </p:sp>
      <p:pic>
        <p:nvPicPr>
          <p:cNvPr id="5122" name="Picture 2" descr="http://3.bp.blogspot.com/-dnuTtGbFhqc/TY4uFoGU3nI/AAAAAAAACo4/pIH5FSJpN0I/s1600/mercury-element-toxi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4208" y="332656"/>
            <a:ext cx="2485405" cy="24854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964010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CA" dirty="0" smtClean="0"/>
              <a:t>Non-Metals</a:t>
            </a:r>
            <a:endParaRPr lang="en-CA" dirty="0"/>
          </a:p>
        </p:txBody>
      </p:sp>
      <p:sp>
        <p:nvSpPr>
          <p:cNvPr id="5123" name="Rectangle 3"/>
          <p:cNvSpPr>
            <a:spLocks noGrp="1" noChangeArrowheads="1"/>
          </p:cNvSpPr>
          <p:nvPr>
            <p:ph type="body" idx="1"/>
          </p:nvPr>
        </p:nvSpPr>
        <p:spPr>
          <a:xfrm>
            <a:off x="457200" y="1600201"/>
            <a:ext cx="8229600" cy="3047999"/>
          </a:xfrm>
        </p:spPr>
        <p:txBody>
          <a:bodyPr>
            <a:normAutofit fontScale="85000" lnSpcReduction="10000"/>
          </a:bodyPr>
          <a:lstStyle/>
          <a:p>
            <a:r>
              <a:rPr lang="en-US" dirty="0"/>
              <a:t>S</a:t>
            </a:r>
            <a:r>
              <a:rPr lang="en-US" dirty="0" smtClean="0"/>
              <a:t>ome gases and </a:t>
            </a:r>
            <a:r>
              <a:rPr lang="en-US" dirty="0"/>
              <a:t>some </a:t>
            </a:r>
            <a:r>
              <a:rPr lang="en-US" dirty="0" smtClean="0"/>
              <a:t>solids </a:t>
            </a:r>
          </a:p>
          <a:p>
            <a:pPr lvl="1"/>
            <a:r>
              <a:rPr lang="en-US" dirty="0" smtClean="0"/>
              <a:t>Bromine is the only liquid</a:t>
            </a:r>
            <a:endParaRPr lang="en-US" dirty="0"/>
          </a:p>
          <a:p>
            <a:r>
              <a:rPr lang="en-US" dirty="0" smtClean="0"/>
              <a:t>Not </a:t>
            </a:r>
            <a:r>
              <a:rPr lang="en-US" dirty="0"/>
              <a:t>very shiny</a:t>
            </a:r>
          </a:p>
          <a:p>
            <a:r>
              <a:rPr lang="en-US" dirty="0"/>
              <a:t>Poor conductors of heat and electricity</a:t>
            </a:r>
          </a:p>
          <a:p>
            <a:r>
              <a:rPr lang="en-US" dirty="0" smtClean="0"/>
              <a:t>Brittle, </a:t>
            </a:r>
            <a:r>
              <a:rPr lang="en-US" dirty="0"/>
              <a:t>not ductile</a:t>
            </a:r>
          </a:p>
          <a:p>
            <a:r>
              <a:rPr lang="en-US" dirty="0"/>
              <a:t>Found on the </a:t>
            </a:r>
            <a:r>
              <a:rPr lang="en-US" b="1" dirty="0"/>
              <a:t>right side </a:t>
            </a:r>
            <a:r>
              <a:rPr lang="en-US" dirty="0"/>
              <a:t>of the staircase line on the periodic table.</a:t>
            </a:r>
            <a:endParaRPr lang="en-CA" dirty="0"/>
          </a:p>
          <a:p>
            <a:endParaRPr lang="en-CA" dirty="0"/>
          </a:p>
        </p:txBody>
      </p:sp>
      <p:pic>
        <p:nvPicPr>
          <p:cNvPr id="4098" name="Picture 2" descr="http://www.crscientific.com/brominecell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4288" y="404664"/>
            <a:ext cx="1666875" cy="2586038"/>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upload.wikimedia.org/wikipedia/commons/thumb/f/f3/GraphiteUSGOV.jpg/240px-GraphiteUSGOV.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4869160"/>
            <a:ext cx="1944216" cy="1903712"/>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www.diamondvues.com/84%20Carat%20Diamon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9872" y="4869160"/>
            <a:ext cx="2315407" cy="1881981"/>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http://www.scientiaweb.com/wp-content/uploads/2011/02/sulfur.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8184" y="4365104"/>
            <a:ext cx="2438400" cy="2162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19102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CA" dirty="0" smtClean="0"/>
              <a:t>Metalloids / Semi-Metals</a:t>
            </a:r>
            <a:endParaRPr lang="en-CA" dirty="0"/>
          </a:p>
        </p:txBody>
      </p:sp>
      <p:sp>
        <p:nvSpPr>
          <p:cNvPr id="6147" name="Rectangle 3"/>
          <p:cNvSpPr>
            <a:spLocks noGrp="1" noChangeArrowheads="1"/>
          </p:cNvSpPr>
          <p:nvPr>
            <p:ph type="body" idx="1"/>
          </p:nvPr>
        </p:nvSpPr>
        <p:spPr>
          <a:xfrm>
            <a:off x="381000" y="1447800"/>
            <a:ext cx="8391723" cy="3352800"/>
          </a:xfrm>
        </p:spPr>
        <p:txBody>
          <a:bodyPr>
            <a:normAutofit fontScale="92500"/>
          </a:bodyPr>
          <a:lstStyle/>
          <a:p>
            <a:r>
              <a:rPr lang="en-US" dirty="0"/>
              <a:t>Solids </a:t>
            </a:r>
          </a:p>
          <a:p>
            <a:r>
              <a:rPr lang="en-US" dirty="0"/>
              <a:t>S</a:t>
            </a:r>
            <a:r>
              <a:rPr lang="en-US" dirty="0" smtClean="0"/>
              <a:t>ome </a:t>
            </a:r>
            <a:r>
              <a:rPr lang="en-US" dirty="0"/>
              <a:t>are </a:t>
            </a:r>
            <a:r>
              <a:rPr lang="en-US" dirty="0" smtClean="0"/>
              <a:t>shiny, and </a:t>
            </a:r>
            <a:r>
              <a:rPr lang="en-US" dirty="0"/>
              <a:t>some are dull</a:t>
            </a:r>
          </a:p>
          <a:p>
            <a:r>
              <a:rPr lang="en-US" dirty="0"/>
              <a:t>S</a:t>
            </a:r>
            <a:r>
              <a:rPr lang="en-US" dirty="0" smtClean="0"/>
              <a:t>ome </a:t>
            </a:r>
            <a:r>
              <a:rPr lang="en-US" dirty="0"/>
              <a:t>conduct electricity, somewhat poor conductors of heat </a:t>
            </a:r>
          </a:p>
          <a:p>
            <a:r>
              <a:rPr lang="en-US" dirty="0"/>
              <a:t>Brittle not ductile</a:t>
            </a:r>
          </a:p>
          <a:p>
            <a:r>
              <a:rPr lang="en-US" dirty="0"/>
              <a:t>Found </a:t>
            </a:r>
            <a:r>
              <a:rPr lang="en-US" b="1" dirty="0"/>
              <a:t>along</a:t>
            </a:r>
            <a:r>
              <a:rPr lang="en-US" dirty="0"/>
              <a:t> the staircase line on the periodic table.</a:t>
            </a:r>
            <a:endParaRPr lang="en-CA" dirty="0"/>
          </a:p>
          <a:p>
            <a:endParaRPr lang="en-CA" dirty="0"/>
          </a:p>
        </p:txBody>
      </p:sp>
      <p:pic>
        <p:nvPicPr>
          <p:cNvPr id="3074" name="Picture 2" descr="http://www.webelements.com/_media/elements/element-pics-theo/5_B_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4869160"/>
            <a:ext cx="1872208" cy="187220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www.bestchem.net/wp-content/uploads/2011/03/Germaniu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2280" y="1038509"/>
            <a:ext cx="1756643" cy="1756643"/>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upload.wikimedia.org/wikipedia/commons/thumb/6/66/Antimony_massive.jpg/220px-Antimony_massiv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8064" y="4748205"/>
            <a:ext cx="2095500" cy="1962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231861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CA"/>
              <a:t>Element Classification</a:t>
            </a:r>
          </a:p>
        </p:txBody>
      </p:sp>
      <p:sp>
        <p:nvSpPr>
          <p:cNvPr id="7171" name="Rectangle 3"/>
          <p:cNvSpPr>
            <a:spLocks noGrp="1" noChangeArrowheads="1"/>
          </p:cNvSpPr>
          <p:nvPr>
            <p:ph type="body" idx="1"/>
          </p:nvPr>
        </p:nvSpPr>
        <p:spPr/>
        <p:txBody>
          <a:bodyPr>
            <a:normAutofit lnSpcReduction="10000"/>
          </a:bodyPr>
          <a:lstStyle/>
          <a:p>
            <a:r>
              <a:rPr lang="en-CA" dirty="0"/>
              <a:t>Another way elements are classified is that they are placed into chemical </a:t>
            </a:r>
            <a:r>
              <a:rPr lang="en-CA" b="1" dirty="0"/>
              <a:t>families</a:t>
            </a:r>
            <a:r>
              <a:rPr lang="en-CA" dirty="0"/>
              <a:t>.</a:t>
            </a:r>
          </a:p>
          <a:p>
            <a:pPr lvl="1"/>
            <a:r>
              <a:rPr lang="en-CA" dirty="0"/>
              <a:t>Chemical families are a group of elements that have similar properties.</a:t>
            </a:r>
          </a:p>
          <a:p>
            <a:r>
              <a:rPr lang="en-CA" dirty="0"/>
              <a:t>On the periodic </a:t>
            </a:r>
            <a:r>
              <a:rPr lang="en-CA" dirty="0" smtClean="0"/>
              <a:t>table, </a:t>
            </a:r>
            <a:r>
              <a:rPr lang="en-CA" dirty="0"/>
              <a:t>chemical families are also called groups and are organized in </a:t>
            </a:r>
            <a:r>
              <a:rPr lang="en-CA" dirty="0" smtClean="0"/>
              <a:t>vertical columns</a:t>
            </a:r>
            <a:r>
              <a:rPr lang="en-CA" dirty="0"/>
              <a:t>.</a:t>
            </a:r>
          </a:p>
        </p:txBody>
      </p:sp>
    </p:spTree>
    <p:extLst>
      <p:ext uri="{BB962C8B-B14F-4D97-AF65-F5344CB8AC3E}">
        <p14:creationId xmlns:p14="http://schemas.microsoft.com/office/powerpoint/2010/main" val="313149380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The periodic table</a:t>
            </a:r>
            <a:endParaRPr lang="en-CA" dirty="0"/>
          </a:p>
        </p:txBody>
      </p:sp>
      <p:sp>
        <p:nvSpPr>
          <p:cNvPr id="3" name="Text Placeholder 2"/>
          <p:cNvSpPr>
            <a:spLocks noGrp="1"/>
          </p:cNvSpPr>
          <p:nvPr>
            <p:ph type="body" idx="1"/>
          </p:nvPr>
        </p:nvSpPr>
        <p:spPr/>
        <p:txBody>
          <a:bodyPr/>
          <a:lstStyle/>
          <a:p>
            <a:r>
              <a:rPr lang="en-CA" dirty="0" smtClean="0"/>
              <a:t>Science 9</a:t>
            </a:r>
            <a:endParaRPr lang="en-CA" dirty="0"/>
          </a:p>
        </p:txBody>
      </p:sp>
    </p:spTree>
    <p:extLst>
      <p:ext uri="{BB962C8B-B14F-4D97-AF65-F5344CB8AC3E}">
        <p14:creationId xmlns:p14="http://schemas.microsoft.com/office/powerpoint/2010/main" val="376276448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The Periodic Table</a:t>
            </a:r>
            <a:endParaRPr lang="en-CA" dirty="0"/>
          </a:p>
        </p:txBody>
      </p:sp>
      <p:sp>
        <p:nvSpPr>
          <p:cNvPr id="3" name="Content Placeholder 2"/>
          <p:cNvSpPr>
            <a:spLocks noGrp="1"/>
          </p:cNvSpPr>
          <p:nvPr>
            <p:ph idx="1"/>
          </p:nvPr>
        </p:nvSpPr>
        <p:spPr/>
        <p:txBody>
          <a:bodyPr>
            <a:normAutofit fontScale="92500" lnSpcReduction="10000"/>
          </a:bodyPr>
          <a:lstStyle/>
          <a:p>
            <a:pPr lvl="0"/>
            <a:r>
              <a:rPr lang="en-US" dirty="0"/>
              <a:t>Was developed as a way to systematically organize all of the elements</a:t>
            </a:r>
          </a:p>
          <a:p>
            <a:pPr lvl="0"/>
            <a:r>
              <a:rPr lang="en-US" dirty="0"/>
              <a:t>Elements – a pure substance that cannot be further decomposed chemically, it is composed only of one type of atom</a:t>
            </a:r>
          </a:p>
          <a:p>
            <a:pPr lvl="0"/>
            <a:r>
              <a:rPr lang="en-US" dirty="0"/>
              <a:t>Many different models to organize the elements were </a:t>
            </a:r>
            <a:r>
              <a:rPr lang="en-US" dirty="0" smtClean="0"/>
              <a:t>proposed</a:t>
            </a:r>
            <a:endParaRPr lang="en-US" dirty="0"/>
          </a:p>
        </p:txBody>
      </p:sp>
    </p:spTree>
    <p:extLst>
      <p:ext uri="{BB962C8B-B14F-4D97-AF65-F5344CB8AC3E}">
        <p14:creationId xmlns:p14="http://schemas.microsoft.com/office/powerpoint/2010/main" val="196253820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Dmitri Mendeleev</a:t>
            </a:r>
            <a:endParaRPr lang="en-CA" sz="3600" dirty="0">
              <a:solidFill>
                <a:schemeClr val="accent2"/>
              </a:solidFill>
            </a:endParaRPr>
          </a:p>
        </p:txBody>
      </p:sp>
      <p:sp>
        <p:nvSpPr>
          <p:cNvPr id="3" name="Content Placeholder 2"/>
          <p:cNvSpPr>
            <a:spLocks noGrp="1"/>
          </p:cNvSpPr>
          <p:nvPr>
            <p:ph idx="1"/>
          </p:nvPr>
        </p:nvSpPr>
        <p:spPr/>
        <p:txBody>
          <a:bodyPr>
            <a:normAutofit/>
          </a:bodyPr>
          <a:lstStyle/>
          <a:p>
            <a:pPr lvl="0"/>
            <a:r>
              <a:rPr lang="en-US" dirty="0" smtClean="0"/>
              <a:t>Dmitri </a:t>
            </a:r>
            <a:r>
              <a:rPr lang="en-US" dirty="0"/>
              <a:t>Mendeleev came up with the periodic table that we use today which lists the elements in order of atomic mass</a:t>
            </a:r>
          </a:p>
          <a:p>
            <a:pPr lvl="1"/>
            <a:r>
              <a:rPr lang="en-US" dirty="0"/>
              <a:t>At the time Mendeleev contained some blank spaces where the known elements did not appear to fit, suggesting that there were elements still to be discovered that fit there (which was true)</a:t>
            </a:r>
          </a:p>
        </p:txBody>
      </p:sp>
    </p:spTree>
    <p:extLst>
      <p:ext uri="{BB962C8B-B14F-4D97-AF65-F5344CB8AC3E}">
        <p14:creationId xmlns:p14="http://schemas.microsoft.com/office/powerpoint/2010/main" val="406295349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The Periodic Table</a:t>
            </a:r>
            <a:endParaRPr lang="en-CA" dirty="0"/>
          </a:p>
        </p:txBody>
      </p:sp>
      <p:sp>
        <p:nvSpPr>
          <p:cNvPr id="3" name="Content Placeholder 2"/>
          <p:cNvSpPr>
            <a:spLocks noGrp="1"/>
          </p:cNvSpPr>
          <p:nvPr>
            <p:ph sz="half" idx="1"/>
          </p:nvPr>
        </p:nvSpPr>
        <p:spPr/>
        <p:txBody>
          <a:bodyPr/>
          <a:lstStyle/>
          <a:p>
            <a:pPr lvl="0"/>
            <a:r>
              <a:rPr lang="en-US" dirty="0"/>
              <a:t>Every element is in sequence </a:t>
            </a:r>
          </a:p>
          <a:p>
            <a:pPr lvl="1"/>
            <a:r>
              <a:rPr lang="en-US" dirty="0"/>
              <a:t>With the shape is makes it difficult to print on a page and so it is often rearranged</a:t>
            </a:r>
          </a:p>
          <a:p>
            <a:endParaRPr lang="en-CA" dirty="0"/>
          </a:p>
        </p:txBody>
      </p:sp>
      <p:sp>
        <p:nvSpPr>
          <p:cNvPr id="4" name="Content Placeholder 3"/>
          <p:cNvSpPr>
            <a:spLocks noGrp="1"/>
          </p:cNvSpPr>
          <p:nvPr>
            <p:ph sz="half" idx="2"/>
          </p:nvPr>
        </p:nvSpPr>
        <p:spPr/>
        <p:txBody>
          <a:bodyPr/>
          <a:lstStyle/>
          <a:p>
            <a:pPr marL="0" indent="0">
              <a:buNone/>
            </a:pPr>
            <a:r>
              <a:rPr lang="en-US" dirty="0"/>
              <a:t>Each block contains the same parts:</a:t>
            </a:r>
          </a:p>
          <a:p>
            <a:pPr marL="0" indent="0">
              <a:buNone/>
            </a:pPr>
            <a:endParaRPr lang="en-CA" dirty="0"/>
          </a:p>
        </p:txBody>
      </p:sp>
      <p:pic>
        <p:nvPicPr>
          <p:cNvPr id="5" name="Picture 4"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9200" y="2685946"/>
            <a:ext cx="2743200" cy="2691442"/>
          </a:xfrm>
          <a:prstGeom prst="rect">
            <a:avLst/>
          </a:prstGeom>
        </p:spPr>
      </p:pic>
    </p:spTree>
    <p:extLst>
      <p:ext uri="{BB962C8B-B14F-4D97-AF65-F5344CB8AC3E}">
        <p14:creationId xmlns:p14="http://schemas.microsoft.com/office/powerpoint/2010/main" val="6891519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The Periodic Table</a:t>
            </a:r>
            <a:endParaRPr lang="en-CA" sz="3600" dirty="0">
              <a:solidFill>
                <a:schemeClr val="accent2"/>
              </a:solidFill>
            </a:endParaRPr>
          </a:p>
        </p:txBody>
      </p:sp>
      <p:sp>
        <p:nvSpPr>
          <p:cNvPr id="3" name="Content Placeholder 2"/>
          <p:cNvSpPr>
            <a:spLocks noGrp="1"/>
          </p:cNvSpPr>
          <p:nvPr>
            <p:ph idx="1"/>
          </p:nvPr>
        </p:nvSpPr>
        <p:spPr/>
        <p:txBody>
          <a:bodyPr>
            <a:normAutofit fontScale="85000" lnSpcReduction="10000"/>
          </a:bodyPr>
          <a:lstStyle/>
          <a:p>
            <a:pPr marL="0" indent="0">
              <a:buNone/>
            </a:pPr>
            <a:r>
              <a:rPr lang="en-US" dirty="0" smtClean="0"/>
              <a:t>The periodic table is organized into groups/families and periods</a:t>
            </a:r>
          </a:p>
          <a:p>
            <a:r>
              <a:rPr lang="en-US" dirty="0" smtClean="0"/>
              <a:t>Groups (Families) - Vertical columns</a:t>
            </a:r>
          </a:p>
          <a:p>
            <a:pPr lvl="1"/>
            <a:r>
              <a:rPr lang="en-US" dirty="0" smtClean="0"/>
              <a:t>18 Groups on the Periodic </a:t>
            </a:r>
            <a:r>
              <a:rPr lang="en-US" dirty="0"/>
              <a:t>T</a:t>
            </a:r>
            <a:r>
              <a:rPr lang="en-US" dirty="0" smtClean="0"/>
              <a:t>able</a:t>
            </a:r>
          </a:p>
          <a:p>
            <a:pPr lvl="1"/>
            <a:r>
              <a:rPr lang="en-US" dirty="0" smtClean="0"/>
              <a:t>Elements in each group have similar chemical properties</a:t>
            </a:r>
          </a:p>
          <a:p>
            <a:r>
              <a:rPr lang="en-US" dirty="0" smtClean="0"/>
              <a:t>Periods - Horizontal rows</a:t>
            </a:r>
          </a:p>
          <a:p>
            <a:pPr lvl="1"/>
            <a:r>
              <a:rPr lang="en-US" dirty="0" smtClean="0"/>
              <a:t>Properties gradually change from metallic to non-metallic</a:t>
            </a:r>
          </a:p>
        </p:txBody>
      </p:sp>
    </p:spTree>
    <p:extLst>
      <p:ext uri="{BB962C8B-B14F-4D97-AF65-F5344CB8AC3E}">
        <p14:creationId xmlns:p14="http://schemas.microsoft.com/office/powerpoint/2010/main" val="418243993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The Periodic Table</a:t>
            </a:r>
            <a:endParaRPr lang="en-C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1981201"/>
            <a:ext cx="9185692" cy="2362199"/>
          </a:xfrm>
          <a:prstGeom prst="rect">
            <a:avLst/>
          </a:prstGeom>
          <a:noFill/>
          <a:ln>
            <a:noFill/>
          </a:ln>
        </p:spPr>
      </p:pic>
    </p:spTree>
    <p:extLst>
      <p:ext uri="{BB962C8B-B14F-4D97-AF65-F5344CB8AC3E}">
        <p14:creationId xmlns:p14="http://schemas.microsoft.com/office/powerpoint/2010/main" val="108529098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The Periodic Table</a:t>
            </a:r>
            <a:endParaRPr lang="en-CA" dirty="0"/>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b="27907"/>
          <a:stretch/>
        </p:blipFill>
        <p:spPr bwMode="auto">
          <a:xfrm>
            <a:off x="914400" y="1059275"/>
            <a:ext cx="7146667" cy="3131725"/>
          </a:xfrm>
          <a:prstGeom prst="rect">
            <a:avLst/>
          </a:prstGeom>
          <a:noFill/>
          <a:ln>
            <a:noFill/>
          </a:ln>
        </p:spPr>
      </p:pic>
      <p:pic>
        <p:nvPicPr>
          <p:cNvPr id="5" name="Content Placeholder 3"/>
          <p:cNvPicPr>
            <a:picLocks noChangeAspect="1"/>
          </p:cNvPicPr>
          <p:nvPr/>
        </p:nvPicPr>
        <p:blipFill rotWithShape="1">
          <a:blip r:embed="rId2">
            <a:extLst>
              <a:ext uri="{28A0092B-C50C-407E-A947-70E740481C1C}">
                <a14:useLocalDpi xmlns:a14="http://schemas.microsoft.com/office/drawing/2010/main" val="0"/>
              </a:ext>
            </a:extLst>
          </a:blip>
          <a:srcRect l="23140" t="63142"/>
          <a:stretch/>
        </p:blipFill>
        <p:spPr bwMode="auto">
          <a:xfrm>
            <a:off x="2590800" y="3810000"/>
            <a:ext cx="5492928" cy="1601114"/>
          </a:xfrm>
          <a:prstGeom prst="rect">
            <a:avLst/>
          </a:prstGeom>
          <a:noFill/>
          <a:ln>
            <a:noFill/>
          </a:ln>
        </p:spPr>
      </p:pic>
    </p:spTree>
    <p:extLst>
      <p:ext uri="{BB962C8B-B14F-4D97-AF65-F5344CB8AC3E}">
        <p14:creationId xmlns:p14="http://schemas.microsoft.com/office/powerpoint/2010/main" val="315600819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hlinkClick r:id="rId2" action="ppaction://hlinkfile"/>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555" t="6708" r="14073" b="6925"/>
          <a:stretch/>
        </p:blipFill>
        <p:spPr bwMode="auto">
          <a:xfrm rot="16200000">
            <a:off x="2340727" y="-1121526"/>
            <a:ext cx="4365812" cy="7523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32445" y="188640"/>
            <a:ext cx="8229600" cy="1143000"/>
          </a:xfrm>
        </p:spPr>
        <p:txBody>
          <a:bodyPr>
            <a:normAutofit/>
          </a:bodyPr>
          <a:lstStyle/>
          <a:p>
            <a:r>
              <a:rPr lang="en-CA" dirty="0"/>
              <a:t>The Periodic Table</a:t>
            </a:r>
            <a:endParaRPr lang="en-CA" sz="3600" dirty="0">
              <a:solidFill>
                <a:schemeClr val="accent2"/>
              </a:solidFill>
            </a:endParaRPr>
          </a:p>
        </p:txBody>
      </p:sp>
      <p:sp>
        <p:nvSpPr>
          <p:cNvPr id="3" name="Content Placeholder 2"/>
          <p:cNvSpPr>
            <a:spLocks noGrp="1"/>
          </p:cNvSpPr>
          <p:nvPr>
            <p:ph idx="1"/>
          </p:nvPr>
        </p:nvSpPr>
        <p:spPr/>
        <p:txBody>
          <a:bodyPr>
            <a:normAutofit/>
          </a:bodyPr>
          <a:lstStyle/>
          <a:p>
            <a:pPr marL="0" indent="0">
              <a:buNone/>
            </a:pPr>
            <a:endParaRPr lang="en-US" b="1" i="1" dirty="0" smtClean="0"/>
          </a:p>
          <a:p>
            <a:pPr lvl="1"/>
            <a:endParaRPr lang="en-US" dirty="0" smtClean="0"/>
          </a:p>
        </p:txBody>
      </p:sp>
    </p:spTree>
    <p:extLst>
      <p:ext uri="{BB962C8B-B14F-4D97-AF65-F5344CB8AC3E}">
        <p14:creationId xmlns:p14="http://schemas.microsoft.com/office/powerpoint/2010/main" val="312738847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Alkali Metals</a:t>
            </a:r>
            <a:endParaRPr lang="en-CA" dirty="0"/>
          </a:p>
        </p:txBody>
      </p:sp>
      <p:sp>
        <p:nvSpPr>
          <p:cNvPr id="3" name="Content Placeholder 2"/>
          <p:cNvSpPr>
            <a:spLocks noGrp="1"/>
          </p:cNvSpPr>
          <p:nvPr>
            <p:ph idx="1"/>
          </p:nvPr>
        </p:nvSpPr>
        <p:spPr/>
        <p:txBody>
          <a:bodyPr/>
          <a:lstStyle/>
          <a:p>
            <a:r>
              <a:rPr lang="en-CA" dirty="0" smtClean="0"/>
              <a:t>Most metals are reactive, but alkali metals are so reactive that many of them require special storage. </a:t>
            </a:r>
          </a:p>
          <a:p>
            <a:endParaRPr lang="en-CA" dirty="0"/>
          </a:p>
          <a:p>
            <a:r>
              <a:rPr lang="en-CA" dirty="0" smtClean="0">
                <a:hlinkClick r:id="rId2"/>
              </a:rPr>
              <a:t>Cesium </a:t>
            </a:r>
            <a:r>
              <a:rPr lang="en-CA" dirty="0" smtClean="0">
                <a:hlinkClick r:id="rId3"/>
              </a:rPr>
              <a:t>in </a:t>
            </a:r>
            <a:r>
              <a:rPr lang="en-CA" dirty="0" smtClean="0">
                <a:hlinkClick r:id="rId2"/>
              </a:rPr>
              <a:t>Water</a:t>
            </a:r>
            <a:endParaRPr lang="en-CA" dirty="0"/>
          </a:p>
        </p:txBody>
      </p:sp>
    </p:spTree>
    <p:extLst>
      <p:ext uri="{BB962C8B-B14F-4D97-AF65-F5344CB8AC3E}">
        <p14:creationId xmlns:p14="http://schemas.microsoft.com/office/powerpoint/2010/main" val="240190125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Alkaline Earth Metals</a:t>
            </a:r>
            <a:endParaRPr lang="en-CA" dirty="0"/>
          </a:p>
        </p:txBody>
      </p:sp>
      <p:sp>
        <p:nvSpPr>
          <p:cNvPr id="3" name="Content Placeholder 2"/>
          <p:cNvSpPr>
            <a:spLocks noGrp="1"/>
          </p:cNvSpPr>
          <p:nvPr>
            <p:ph idx="1"/>
          </p:nvPr>
        </p:nvSpPr>
        <p:spPr/>
        <p:txBody>
          <a:bodyPr>
            <a:normAutofit lnSpcReduction="10000"/>
          </a:bodyPr>
          <a:lstStyle/>
          <a:p>
            <a:r>
              <a:rPr lang="en-CA" dirty="0" smtClean="0"/>
              <a:t>The name “Alkaline Earth” originates with early chemists who thought anything that was insoluble in water and unchanged by heat was one of the “earth” elements. </a:t>
            </a:r>
          </a:p>
          <a:p>
            <a:r>
              <a:rPr lang="en-CA" dirty="0" smtClean="0"/>
              <a:t>Alkaline earth elements react fairly vigorously with some substances, but are not as reactive as the alkali metals. </a:t>
            </a:r>
            <a:endParaRPr lang="en-CA" dirty="0"/>
          </a:p>
        </p:txBody>
      </p:sp>
    </p:spTree>
    <p:extLst>
      <p:ext uri="{BB962C8B-B14F-4D97-AF65-F5344CB8AC3E}">
        <p14:creationId xmlns:p14="http://schemas.microsoft.com/office/powerpoint/2010/main" val="227151446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Noble Gases</a:t>
            </a:r>
            <a:endParaRPr lang="en-CA" dirty="0"/>
          </a:p>
        </p:txBody>
      </p:sp>
      <p:sp>
        <p:nvSpPr>
          <p:cNvPr id="3" name="Content Placeholder 2"/>
          <p:cNvSpPr>
            <a:spLocks noGrp="1"/>
          </p:cNvSpPr>
          <p:nvPr>
            <p:ph idx="1"/>
          </p:nvPr>
        </p:nvSpPr>
        <p:spPr/>
        <p:txBody>
          <a:bodyPr/>
          <a:lstStyle/>
          <a:p>
            <a:r>
              <a:rPr lang="en-CA" dirty="0" smtClean="0"/>
              <a:t>Chemists find the noble gases interesting because they are so unreactive. </a:t>
            </a:r>
          </a:p>
          <a:p>
            <a:r>
              <a:rPr lang="en-CA" dirty="0" smtClean="0"/>
              <a:t>Numerous laboratory experiments have confirmed that all noble gases are chemically “stable”, and therefore are highly unlikely to take part in a chemical change</a:t>
            </a:r>
          </a:p>
          <a:p>
            <a:endParaRPr lang="en-CA" dirty="0"/>
          </a:p>
        </p:txBody>
      </p:sp>
    </p:spTree>
    <p:extLst>
      <p:ext uri="{BB962C8B-B14F-4D97-AF65-F5344CB8AC3E}">
        <p14:creationId xmlns:p14="http://schemas.microsoft.com/office/powerpoint/2010/main" val="148511808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Halogens</a:t>
            </a:r>
            <a:endParaRPr lang="en-CA" dirty="0"/>
          </a:p>
        </p:txBody>
      </p:sp>
      <p:sp>
        <p:nvSpPr>
          <p:cNvPr id="3" name="Content Placeholder 2"/>
          <p:cNvSpPr>
            <a:spLocks noGrp="1"/>
          </p:cNvSpPr>
          <p:nvPr>
            <p:ph idx="1"/>
          </p:nvPr>
        </p:nvSpPr>
        <p:spPr/>
        <p:txBody>
          <a:bodyPr>
            <a:normAutofit lnSpcReduction="10000"/>
          </a:bodyPr>
          <a:lstStyle/>
          <a:p>
            <a:r>
              <a:rPr lang="en-CA" dirty="0" smtClean="0"/>
              <a:t>Halogens are naturally found in the form of compounds because halogen atoms react vigorously with almost every other element</a:t>
            </a:r>
          </a:p>
          <a:p>
            <a:r>
              <a:rPr lang="en-CA" dirty="0" smtClean="0"/>
              <a:t>Like alkali metal, they have an unpaired electron</a:t>
            </a:r>
          </a:p>
          <a:p>
            <a:pPr lvl="1"/>
            <a:r>
              <a:rPr lang="en-CA" dirty="0" smtClean="0"/>
              <a:t>Halogens tend to gain an available electron when they form compounds</a:t>
            </a:r>
            <a:endParaRPr lang="en-CA" dirty="0"/>
          </a:p>
        </p:txBody>
      </p:sp>
    </p:spTree>
    <p:extLst>
      <p:ext uri="{BB962C8B-B14F-4D97-AF65-F5344CB8AC3E}">
        <p14:creationId xmlns:p14="http://schemas.microsoft.com/office/powerpoint/2010/main" val="395521849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Non-Metals</a:t>
            </a:r>
            <a:endParaRPr lang="en-CA" sz="3600" dirty="0">
              <a:solidFill>
                <a:schemeClr val="accent2"/>
              </a:solidFill>
            </a:endParaRPr>
          </a:p>
        </p:txBody>
      </p:sp>
      <p:sp>
        <p:nvSpPr>
          <p:cNvPr id="3" name="Content Placeholder 2"/>
          <p:cNvSpPr>
            <a:spLocks noGrp="1"/>
          </p:cNvSpPr>
          <p:nvPr>
            <p:ph idx="1"/>
          </p:nvPr>
        </p:nvSpPr>
        <p:spPr/>
        <p:txBody>
          <a:bodyPr>
            <a:normAutofit/>
          </a:bodyPr>
          <a:lstStyle/>
          <a:p>
            <a:r>
              <a:rPr lang="en-US" dirty="0" smtClean="0"/>
              <a:t>Note:</a:t>
            </a:r>
          </a:p>
          <a:p>
            <a:pPr lvl="1"/>
            <a:r>
              <a:rPr lang="en-US" dirty="0" smtClean="0"/>
              <a:t>All elements above #93 are synthetic </a:t>
            </a:r>
          </a:p>
          <a:p>
            <a:pPr lvl="2"/>
            <a:r>
              <a:rPr lang="en-US" dirty="0" smtClean="0"/>
              <a:t>Can only be formed in a lab for a very short amount of time</a:t>
            </a:r>
          </a:p>
          <a:p>
            <a:pPr lvl="1"/>
            <a:endParaRPr lang="en-US" dirty="0" smtClean="0"/>
          </a:p>
        </p:txBody>
      </p:sp>
    </p:spTree>
    <p:extLst>
      <p:ext uri="{BB962C8B-B14F-4D97-AF65-F5344CB8AC3E}">
        <p14:creationId xmlns:p14="http://schemas.microsoft.com/office/powerpoint/2010/main" val="138691999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467" name="Group 107"/>
          <p:cNvGraphicFramePr>
            <a:graphicFrameLocks noGrp="1"/>
          </p:cNvGraphicFramePr>
          <p:nvPr>
            <p:ph idx="1"/>
            <p:extLst>
              <p:ext uri="{D42A27DB-BD31-4B8C-83A1-F6EECF244321}">
                <p14:modId xmlns:p14="http://schemas.microsoft.com/office/powerpoint/2010/main" val="79695569"/>
              </p:ext>
            </p:extLst>
          </p:nvPr>
        </p:nvGraphicFramePr>
        <p:xfrm>
          <a:off x="-2" y="272893"/>
          <a:ext cx="9144002" cy="4299107"/>
        </p:xfrm>
        <a:graphic>
          <a:graphicData uri="http://schemas.openxmlformats.org/drawingml/2006/table">
            <a:tbl>
              <a:tblPr/>
              <a:tblGrid>
                <a:gridCol w="1709480"/>
                <a:gridCol w="1339067"/>
                <a:gridCol w="1337428"/>
                <a:gridCol w="2081534"/>
                <a:gridCol w="1412822"/>
                <a:gridCol w="1263671"/>
              </a:tblGrid>
              <a:tr h="988178">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200" b="1" i="0" u="none" strike="noStrike" cap="none" normalizeH="0" baseline="0" dirty="0" smtClean="0">
                          <a:ln>
                            <a:noFill/>
                          </a:ln>
                          <a:solidFill>
                            <a:schemeClr val="tx1"/>
                          </a:solidFill>
                          <a:effectLst/>
                          <a:latin typeface="Arial" charset="0"/>
                        </a:rPr>
                        <a:t>Subatomic particle</a:t>
                      </a:r>
                      <a:endParaRPr kumimoji="0" lang="en-CA" altLang="en-US" sz="2200" b="1"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200" b="1" i="0" u="none" strike="noStrike" cap="none" normalizeH="0" baseline="0" smtClean="0">
                          <a:ln>
                            <a:noFill/>
                          </a:ln>
                          <a:solidFill>
                            <a:schemeClr val="tx1"/>
                          </a:solidFill>
                          <a:effectLst/>
                          <a:latin typeface="Arial" charset="0"/>
                        </a:rPr>
                        <a:t>Relative charge</a:t>
                      </a:r>
                      <a:endParaRPr kumimoji="0" lang="en-CA" altLang="en-US" sz="2200" b="1"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200" b="1" i="0" u="none" strike="noStrike" cap="none" normalizeH="0" baseline="0" smtClean="0">
                          <a:ln>
                            <a:noFill/>
                          </a:ln>
                          <a:solidFill>
                            <a:schemeClr val="tx1"/>
                          </a:solidFill>
                          <a:effectLst/>
                          <a:latin typeface="Arial" charset="0"/>
                        </a:rPr>
                        <a:t>Symbol</a:t>
                      </a:r>
                      <a:endParaRPr kumimoji="0" lang="en-CA" altLang="en-US" sz="2200" b="1"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200" b="1" i="0" u="none" strike="noStrike" cap="none" normalizeH="0" baseline="0" smtClean="0">
                          <a:ln>
                            <a:noFill/>
                          </a:ln>
                          <a:solidFill>
                            <a:schemeClr val="tx1"/>
                          </a:solidFill>
                          <a:effectLst/>
                          <a:latin typeface="Arial" charset="0"/>
                        </a:rPr>
                        <a:t>Mass (kg)</a:t>
                      </a:r>
                      <a:endParaRPr kumimoji="0" lang="en-CA" altLang="en-US" sz="2200" b="1"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200" b="1" i="0" u="none" strike="noStrike" cap="none" normalizeH="0" baseline="0" smtClean="0">
                          <a:ln>
                            <a:noFill/>
                          </a:ln>
                          <a:solidFill>
                            <a:schemeClr val="tx1"/>
                          </a:solidFill>
                          <a:effectLst/>
                          <a:latin typeface="Arial" charset="0"/>
                        </a:rPr>
                        <a:t>Relative mass</a:t>
                      </a:r>
                      <a:endParaRPr kumimoji="0" lang="en-CA" altLang="en-US" sz="2200" b="1"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200" b="1" i="0" u="none" strike="noStrike" cap="none" normalizeH="0" baseline="0" smtClean="0">
                          <a:ln>
                            <a:noFill/>
                          </a:ln>
                          <a:solidFill>
                            <a:schemeClr val="tx1"/>
                          </a:solidFill>
                          <a:effectLst/>
                          <a:latin typeface="Arial" charset="0"/>
                        </a:rPr>
                        <a:t>Radius (m)</a:t>
                      </a:r>
                      <a:endParaRPr kumimoji="0" lang="en-CA" altLang="en-US" sz="2200" b="1" i="0" u="none" strike="noStrike" cap="none" normalizeH="0" baseline="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CA" altLang="en-US" sz="22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93907">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Arial" charset="0"/>
                        </a:rPr>
                        <a:t>proton </a:t>
                      </a:r>
                      <a:endParaRPr kumimoji="0" lang="en-CA" altLang="en-US" sz="28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Arial" charset="0"/>
                        </a:rPr>
                        <a:t>1+</a:t>
                      </a:r>
                      <a:endParaRPr kumimoji="0" lang="en-CA" altLang="en-US"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0" i="1" u="none" strike="noStrike" cap="none" normalizeH="0" baseline="0" dirty="0" smtClean="0">
                          <a:ln>
                            <a:noFill/>
                          </a:ln>
                          <a:solidFill>
                            <a:schemeClr val="tx1"/>
                          </a:solidFill>
                          <a:effectLst/>
                          <a:latin typeface="Arial" charset="0"/>
                        </a:rPr>
                        <a:t>p</a:t>
                      </a:r>
                      <a:r>
                        <a:rPr kumimoji="0" lang="en-US" altLang="en-US" sz="2800" b="0" i="0" u="none" strike="noStrike" cap="none" normalizeH="0" baseline="30000" dirty="0" smtClean="0">
                          <a:ln>
                            <a:noFill/>
                          </a:ln>
                          <a:solidFill>
                            <a:schemeClr val="tx1"/>
                          </a:solidFill>
                          <a:effectLst/>
                          <a:latin typeface="Arial" charset="0"/>
                        </a:rPr>
                        <a:t>+</a:t>
                      </a:r>
                      <a:endParaRPr kumimoji="0" lang="en-CA" altLang="en-US" sz="2800" b="0" i="0" u="none" strike="noStrike" cap="none" normalizeH="0" baseline="3000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Arial" charset="0"/>
                        </a:rPr>
                        <a:t>1.67</a:t>
                      </a:r>
                      <a:r>
                        <a:rPr kumimoji="0" lang="en-US" altLang="en-US" sz="2800" b="0" i="0" u="none" strike="noStrike" cap="none" normalizeH="0" baseline="0" smtClean="0">
                          <a:ln>
                            <a:noFill/>
                          </a:ln>
                          <a:solidFill>
                            <a:schemeClr val="tx1"/>
                          </a:solidFill>
                          <a:effectLst/>
                          <a:latin typeface="Arial" charset="0"/>
                          <a:sym typeface="Symbol" pitchFamily="18" charset="2"/>
                        </a:rPr>
                        <a:t></a:t>
                      </a:r>
                      <a:r>
                        <a:rPr kumimoji="0" lang="en-US" altLang="en-US" sz="2800" b="0" i="0" u="none" strike="noStrike" cap="none" normalizeH="0" baseline="0" smtClean="0">
                          <a:ln>
                            <a:noFill/>
                          </a:ln>
                          <a:solidFill>
                            <a:schemeClr val="tx1"/>
                          </a:solidFill>
                          <a:effectLst/>
                          <a:latin typeface="Arial" charset="0"/>
                        </a:rPr>
                        <a:t>10</a:t>
                      </a:r>
                      <a:r>
                        <a:rPr kumimoji="0" lang="en-US" altLang="en-US" sz="2800" b="0" i="0" u="none" strike="noStrike" cap="none" normalizeH="0" baseline="30000" smtClean="0">
                          <a:ln>
                            <a:noFill/>
                          </a:ln>
                          <a:solidFill>
                            <a:schemeClr val="tx1"/>
                          </a:solidFill>
                          <a:effectLst/>
                          <a:latin typeface="Arial" charset="0"/>
                        </a:rPr>
                        <a:t>–27</a:t>
                      </a:r>
                      <a:endParaRPr kumimoji="0" lang="en-CA" altLang="en-US" sz="2800" b="0" i="0" u="none" strike="noStrike" cap="none" normalizeH="0" baseline="3000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CA" altLang="en-US" sz="2800" b="0" i="0" u="none" strike="noStrike" cap="none" normalizeH="0" baseline="0" smtClean="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Arial" charset="0"/>
                        </a:rPr>
                        <a:t>10</a:t>
                      </a:r>
                      <a:r>
                        <a:rPr kumimoji="0" lang="en-US" altLang="en-US" sz="2800" b="0" i="0" u="none" strike="noStrike" cap="none" normalizeH="0" baseline="30000" smtClean="0">
                          <a:ln>
                            <a:noFill/>
                          </a:ln>
                          <a:solidFill>
                            <a:schemeClr val="tx1"/>
                          </a:solidFill>
                          <a:effectLst/>
                          <a:latin typeface="Arial" charset="0"/>
                        </a:rPr>
                        <a:t>–15</a:t>
                      </a:r>
                      <a:endParaRPr kumimoji="0" lang="en-CA" altLang="en-US" sz="2800" b="0" i="0" u="none" strike="noStrike" cap="none" normalizeH="0" baseline="3000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74357">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Arial" charset="0"/>
                        </a:rPr>
                        <a:t>neutron</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CA" altLang="en-US" sz="28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CA" altLang="en-US" sz="2800" b="0" i="0" u="none" strike="noStrike" cap="none" normalizeH="0" baseline="0" smtClean="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0" i="1" u="none" strike="noStrike" cap="none" normalizeH="0" baseline="0" smtClean="0">
                          <a:ln>
                            <a:noFill/>
                          </a:ln>
                          <a:solidFill>
                            <a:schemeClr val="tx1"/>
                          </a:solidFill>
                          <a:effectLst/>
                          <a:latin typeface="Arial" charset="0"/>
                        </a:rPr>
                        <a:t>n</a:t>
                      </a:r>
                      <a:r>
                        <a:rPr kumimoji="0" lang="en-US" altLang="en-US" sz="2800" b="0" i="1" u="none" strike="noStrike" cap="none" normalizeH="0" baseline="30000" smtClean="0">
                          <a:ln>
                            <a:noFill/>
                          </a:ln>
                          <a:solidFill>
                            <a:schemeClr val="tx1"/>
                          </a:solidFill>
                          <a:effectLst/>
                          <a:latin typeface="Arial" charset="0"/>
                        </a:rPr>
                        <a:t>0</a:t>
                      </a:r>
                      <a:endParaRPr kumimoji="0" lang="en-CA" altLang="en-US" sz="2800" b="0" i="1"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Arial" charset="0"/>
                        </a:rPr>
                        <a:t>1.67</a:t>
                      </a:r>
                      <a:r>
                        <a:rPr kumimoji="0" lang="en-US" altLang="en-US" sz="2800" b="0" i="0" u="none" strike="noStrike" cap="none" normalizeH="0" baseline="0" smtClean="0">
                          <a:ln>
                            <a:noFill/>
                          </a:ln>
                          <a:solidFill>
                            <a:schemeClr val="tx1"/>
                          </a:solidFill>
                          <a:effectLst/>
                          <a:latin typeface="Arial" charset="0"/>
                          <a:sym typeface="Symbol" pitchFamily="18" charset="2"/>
                        </a:rPr>
                        <a:t></a:t>
                      </a:r>
                      <a:r>
                        <a:rPr kumimoji="0" lang="en-US" altLang="en-US" sz="2800" b="0" i="0" u="none" strike="noStrike" cap="none" normalizeH="0" baseline="0" smtClean="0">
                          <a:ln>
                            <a:noFill/>
                          </a:ln>
                          <a:solidFill>
                            <a:schemeClr val="tx1"/>
                          </a:solidFill>
                          <a:effectLst/>
                          <a:latin typeface="Arial" charset="0"/>
                        </a:rPr>
                        <a:t>10</a:t>
                      </a:r>
                      <a:r>
                        <a:rPr kumimoji="0" lang="en-US" altLang="en-US" sz="2800" b="0" i="0" u="none" strike="noStrike" cap="none" normalizeH="0" baseline="30000" smtClean="0">
                          <a:ln>
                            <a:noFill/>
                          </a:ln>
                          <a:solidFill>
                            <a:schemeClr val="tx1"/>
                          </a:solidFill>
                          <a:effectLst/>
                          <a:latin typeface="Arial" charset="0"/>
                        </a:rPr>
                        <a:t>–27</a:t>
                      </a:r>
                      <a:endParaRPr kumimoji="0" lang="en-CA" altLang="en-US" sz="2800" b="0" i="0" u="none" strike="noStrike" cap="none" normalizeH="0" baseline="3000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CA" altLang="en-US" sz="2800" b="0" i="0" u="none" strike="noStrike" cap="none" normalizeH="0" baseline="0" smtClean="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Arial" charset="0"/>
                        </a:rPr>
                        <a:t>10</a:t>
                      </a:r>
                      <a:r>
                        <a:rPr kumimoji="0" lang="en-US" altLang="en-US" sz="2800" b="0" i="0" u="none" strike="noStrike" cap="none" normalizeH="0" baseline="30000" smtClean="0">
                          <a:ln>
                            <a:noFill/>
                          </a:ln>
                          <a:solidFill>
                            <a:schemeClr val="tx1"/>
                          </a:solidFill>
                          <a:effectLst/>
                          <a:latin typeface="Arial" charset="0"/>
                        </a:rPr>
                        <a:t>–15</a:t>
                      </a:r>
                      <a:endParaRPr kumimoji="0" lang="en-CA" altLang="en-US" sz="2800" b="0" i="0" u="none" strike="noStrike" cap="none" normalizeH="0" baseline="3000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53558">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Arial" charset="0"/>
                        </a:rPr>
                        <a:t>Electron</a:t>
                      </a:r>
                      <a:endParaRPr kumimoji="0" lang="en-CA" altLang="en-US" sz="28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Arial" charset="0"/>
                        </a:rPr>
                        <a:t>1– </a:t>
                      </a:r>
                      <a:endParaRPr kumimoji="0" lang="en-CA" altLang="en-US"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0" i="1" u="none" strike="noStrike" cap="none" normalizeH="0" baseline="0" smtClean="0">
                          <a:ln>
                            <a:noFill/>
                          </a:ln>
                          <a:solidFill>
                            <a:schemeClr val="tx1"/>
                          </a:solidFill>
                          <a:effectLst/>
                          <a:latin typeface="Arial" charset="0"/>
                        </a:rPr>
                        <a:t>e</a:t>
                      </a:r>
                      <a:r>
                        <a:rPr kumimoji="0" lang="en-US" altLang="en-US" sz="2800" b="0" i="0" u="none" strike="noStrike" cap="none" normalizeH="0" baseline="30000" smtClean="0">
                          <a:ln>
                            <a:noFill/>
                          </a:ln>
                          <a:solidFill>
                            <a:schemeClr val="tx1"/>
                          </a:solidFill>
                          <a:effectLst/>
                          <a:latin typeface="Arial" charset="0"/>
                        </a:rPr>
                        <a:t>–</a:t>
                      </a:r>
                      <a:endParaRPr kumimoji="0" lang="en-CA" altLang="en-US" sz="2800" b="0" i="0" u="none" strike="noStrike" cap="none" normalizeH="0" baseline="3000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Arial" charset="0"/>
                        </a:rPr>
                        <a:t>9.02</a:t>
                      </a:r>
                      <a:r>
                        <a:rPr kumimoji="0" lang="en-US" altLang="en-US" sz="2800" b="0" i="0" u="none" strike="noStrike" cap="none" normalizeH="0" baseline="0" smtClean="0">
                          <a:ln>
                            <a:noFill/>
                          </a:ln>
                          <a:solidFill>
                            <a:schemeClr val="tx1"/>
                          </a:solidFill>
                          <a:effectLst/>
                          <a:latin typeface="Arial" charset="0"/>
                          <a:sym typeface="Symbol" pitchFamily="18" charset="2"/>
                        </a:rPr>
                        <a:t></a:t>
                      </a:r>
                      <a:r>
                        <a:rPr kumimoji="0" lang="en-US" altLang="en-US" sz="2800" b="0" i="0" u="none" strike="noStrike" cap="none" normalizeH="0" baseline="0" smtClean="0">
                          <a:ln>
                            <a:noFill/>
                          </a:ln>
                          <a:solidFill>
                            <a:schemeClr val="tx1"/>
                          </a:solidFill>
                          <a:effectLst/>
                          <a:latin typeface="Arial" charset="0"/>
                        </a:rPr>
                        <a:t>10</a:t>
                      </a:r>
                      <a:r>
                        <a:rPr kumimoji="0" lang="en-US" altLang="en-US" sz="2800" b="0" i="0" u="none" strike="noStrike" cap="none" normalizeH="0" baseline="30000" smtClean="0">
                          <a:ln>
                            <a:noFill/>
                          </a:ln>
                          <a:solidFill>
                            <a:schemeClr val="tx1"/>
                          </a:solidFill>
                          <a:effectLst/>
                          <a:latin typeface="Arial" charset="0"/>
                        </a:rPr>
                        <a:t>–31</a:t>
                      </a:r>
                      <a:endParaRPr kumimoji="0" lang="en-CA" altLang="en-US" sz="2800" b="0" i="0" u="none" strike="noStrike" cap="none" normalizeH="0" baseline="3000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smtClean="0">
                          <a:ln>
                            <a:noFill/>
                          </a:ln>
                          <a:solidFill>
                            <a:schemeClr val="tx1"/>
                          </a:solidFill>
                          <a:effectLst/>
                          <a:latin typeface="Arial" charset="0"/>
                        </a:rPr>
                        <a:t> </a:t>
                      </a:r>
                      <a:r>
                        <a:rPr kumimoji="0" lang="en-US" altLang="en-US" sz="2800" b="0" i="0" u="sng" strike="noStrike" cap="none" normalizeH="0" baseline="0" dirty="0" smtClean="0">
                          <a:ln>
                            <a:noFill/>
                          </a:ln>
                          <a:solidFill>
                            <a:schemeClr val="tx1"/>
                          </a:solidFill>
                          <a:effectLst/>
                          <a:latin typeface="Arial" charset="0"/>
                        </a:rPr>
                        <a:t>_</a:t>
                      </a:r>
                      <a:r>
                        <a:rPr kumimoji="0" lang="en-US" altLang="en-US" sz="2800" b="1" i="0" u="sng" strike="noStrike" cap="none" normalizeH="0" baseline="0" dirty="0" smtClean="0">
                          <a:ln>
                            <a:noFill/>
                          </a:ln>
                          <a:solidFill>
                            <a:schemeClr val="tx1"/>
                          </a:solidFill>
                          <a:effectLst/>
                          <a:latin typeface="Arial" charset="0"/>
                        </a:rPr>
                        <a:t>1_</a:t>
                      </a:r>
                      <a:r>
                        <a:rPr kumimoji="0" lang="en-US" altLang="en-US" sz="2800" b="0" i="0" u="sng" strike="noStrike" cap="none" normalizeH="0" baseline="0" dirty="0" smtClean="0">
                          <a:ln>
                            <a:noFill/>
                          </a:ln>
                          <a:solidFill>
                            <a:schemeClr val="tx1"/>
                          </a:solidFill>
                          <a:effectLst/>
                          <a:latin typeface="Arial" charset="0"/>
                        </a:rPr>
                        <a:t> </a:t>
                      </a:r>
                      <a:r>
                        <a:rPr kumimoji="0" lang="en-US" altLang="en-US" sz="2800" b="0" i="0" u="none" strike="noStrike" cap="none" normalizeH="0" baseline="0" dirty="0" smtClean="0">
                          <a:ln>
                            <a:noFill/>
                          </a:ln>
                          <a:solidFill>
                            <a:schemeClr val="tx1"/>
                          </a:solidFill>
                          <a:effectLst/>
                          <a:latin typeface="Arial" charset="0"/>
                        </a:rPr>
                        <a:t>     1850</a:t>
                      </a:r>
                      <a:endParaRPr kumimoji="0" lang="en-CA" altLang="en-US" sz="28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smtClean="0">
                          <a:ln>
                            <a:noFill/>
                          </a:ln>
                          <a:solidFill>
                            <a:schemeClr val="tx1"/>
                          </a:solidFill>
                          <a:effectLst/>
                          <a:latin typeface="Arial" charset="0"/>
                        </a:rPr>
                        <a:t>smaller than</a:t>
                      </a:r>
                      <a:r>
                        <a:rPr kumimoji="0" lang="en-US" altLang="en-US" sz="2800" b="0" i="0" u="none" strike="noStrike" cap="none" normalizeH="0" baseline="0" dirty="0" smtClean="0">
                          <a:ln>
                            <a:noFill/>
                          </a:ln>
                          <a:solidFill>
                            <a:schemeClr val="tx1"/>
                          </a:solidFill>
                          <a:effectLst/>
                          <a:latin typeface="Arial" charset="0"/>
                        </a:rPr>
                        <a:t> 10</a:t>
                      </a:r>
                      <a:r>
                        <a:rPr kumimoji="0" lang="en-US" altLang="en-US" sz="2800" b="0" i="0" u="none" strike="noStrike" cap="none" normalizeH="0" baseline="30000" dirty="0" smtClean="0">
                          <a:ln>
                            <a:noFill/>
                          </a:ln>
                          <a:solidFill>
                            <a:schemeClr val="tx1"/>
                          </a:solidFill>
                          <a:effectLst/>
                          <a:latin typeface="Arial" charset="0"/>
                        </a:rPr>
                        <a:t>–18</a:t>
                      </a:r>
                      <a:endParaRPr kumimoji="0" lang="en-CA" altLang="en-US" sz="28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529193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CA" altLang="en-US"/>
              <a:t>Nuclear Notation</a:t>
            </a:r>
          </a:p>
        </p:txBody>
      </p:sp>
      <p:sp>
        <p:nvSpPr>
          <p:cNvPr id="12293"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CA"/>
          </a:p>
        </p:txBody>
      </p:sp>
      <p:graphicFrame>
        <p:nvGraphicFramePr>
          <p:cNvPr id="12292" name="Object 4"/>
          <p:cNvGraphicFramePr>
            <a:graphicFrameLocks noChangeAspect="1"/>
          </p:cNvGraphicFramePr>
          <p:nvPr>
            <p:extLst>
              <p:ext uri="{D42A27DB-BD31-4B8C-83A1-F6EECF244321}">
                <p14:modId xmlns:p14="http://schemas.microsoft.com/office/powerpoint/2010/main" val="4129016478"/>
              </p:ext>
            </p:extLst>
          </p:nvPr>
        </p:nvGraphicFramePr>
        <p:xfrm>
          <a:off x="1600200" y="1371600"/>
          <a:ext cx="6096000" cy="3683059"/>
        </p:xfrm>
        <a:graphic>
          <a:graphicData uri="http://schemas.openxmlformats.org/presentationml/2006/ole">
            <mc:AlternateContent xmlns:mc="http://schemas.openxmlformats.org/markup-compatibility/2006">
              <mc:Choice xmlns:v="urn:schemas-microsoft-com:vml" Requires="v">
                <p:oleObj spid="_x0000_s1043" name="CorelDRAW" r:id="rId3" imgW="2695575" imgH="1628775" progId="CorelDRAW.Graphic.14">
                  <p:embed/>
                </p:oleObj>
              </mc:Choice>
              <mc:Fallback>
                <p:oleObj name="CorelDRAW" r:id="rId3" imgW="2695575" imgH="1628775" progId="CorelDRAW.Graphic.1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1371600"/>
                        <a:ext cx="6096000" cy="3683059"/>
                      </a:xfrm>
                      <a:prstGeom prst="rect">
                        <a:avLst/>
                      </a:prstGeom>
                      <a:noFill/>
                    </p:spPr>
                  </p:pic>
                </p:oleObj>
              </mc:Fallback>
            </mc:AlternateContent>
          </a:graphicData>
        </a:graphic>
      </p:graphicFrame>
    </p:spTree>
    <p:extLst>
      <p:ext uri="{BB962C8B-B14F-4D97-AF65-F5344CB8AC3E}">
        <p14:creationId xmlns:p14="http://schemas.microsoft.com/office/powerpoint/2010/main" val="190945187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Example</a:t>
            </a:r>
            <a:endParaRPr lang="en-CA" dirty="0"/>
          </a:p>
        </p:txBody>
      </p:sp>
      <p:sp>
        <p:nvSpPr>
          <p:cNvPr id="3" name="Content Placeholder 2"/>
          <p:cNvSpPr>
            <a:spLocks noGrp="1"/>
          </p:cNvSpPr>
          <p:nvPr>
            <p:ph idx="1"/>
          </p:nvPr>
        </p:nvSpPr>
        <p:spPr/>
        <p:txBody>
          <a:bodyPr/>
          <a:lstStyle/>
          <a:p>
            <a:r>
              <a:rPr lang="en-CA" dirty="0" smtClean="0"/>
              <a:t>Write the standard notation for: </a:t>
            </a:r>
          </a:p>
          <a:p>
            <a:pPr lvl="1"/>
            <a:r>
              <a:rPr lang="en-CA" dirty="0" smtClean="0"/>
              <a:t>Magnesium (has 12 neutrons)</a:t>
            </a:r>
          </a:p>
          <a:p>
            <a:pPr lvl="1"/>
            <a:r>
              <a:rPr lang="en-CA" dirty="0" smtClean="0"/>
              <a:t>Iron (has 30 neutrons)</a:t>
            </a:r>
          </a:p>
          <a:p>
            <a:pPr lvl="1"/>
            <a:r>
              <a:rPr lang="en-CA" dirty="0" smtClean="0"/>
              <a:t>Hydrogen (mass number of 1)</a:t>
            </a:r>
            <a:endParaRPr lang="en-CA" dirty="0"/>
          </a:p>
        </p:txBody>
      </p:sp>
    </p:spTree>
    <p:extLst>
      <p:ext uri="{BB962C8B-B14F-4D97-AF65-F5344CB8AC3E}">
        <p14:creationId xmlns:p14="http://schemas.microsoft.com/office/powerpoint/2010/main" val="175062839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rmAutofit fontScale="90000"/>
          </a:bodyPr>
          <a:lstStyle/>
          <a:p>
            <a:r>
              <a:rPr lang="en-US" altLang="en-US" sz="4000" b="1"/>
              <a:t>Atomic number (A)</a:t>
            </a:r>
            <a:r>
              <a:rPr lang="en-US" altLang="en-US" sz="4000"/>
              <a:t/>
            </a:r>
            <a:br>
              <a:rPr lang="en-US" altLang="en-US" sz="4000"/>
            </a:br>
            <a:endParaRPr lang="en-CA" altLang="en-US" sz="4000"/>
          </a:p>
        </p:txBody>
      </p:sp>
      <p:sp>
        <p:nvSpPr>
          <p:cNvPr id="17411" name="Rectangle 3"/>
          <p:cNvSpPr>
            <a:spLocks noGrp="1" noChangeArrowheads="1"/>
          </p:cNvSpPr>
          <p:nvPr>
            <p:ph type="body" idx="1"/>
          </p:nvPr>
        </p:nvSpPr>
        <p:spPr>
          <a:xfrm>
            <a:off x="457200" y="1066800"/>
            <a:ext cx="8229600" cy="3810000"/>
          </a:xfrm>
        </p:spPr>
        <p:txBody>
          <a:bodyPr>
            <a:normAutofit/>
          </a:bodyPr>
          <a:lstStyle/>
          <a:p>
            <a:pPr>
              <a:lnSpc>
                <a:spcPct val="90000"/>
              </a:lnSpc>
            </a:pPr>
            <a:r>
              <a:rPr lang="en-US" altLang="en-US" dirty="0" smtClean="0"/>
              <a:t>Each </a:t>
            </a:r>
            <a:r>
              <a:rPr lang="en-US" altLang="en-US" dirty="0"/>
              <a:t>element has a unique atomic number</a:t>
            </a:r>
          </a:p>
          <a:p>
            <a:pPr>
              <a:lnSpc>
                <a:spcPct val="90000"/>
              </a:lnSpc>
            </a:pPr>
            <a:r>
              <a:rPr lang="en-US" altLang="en-US" dirty="0" smtClean="0"/>
              <a:t>The </a:t>
            </a:r>
            <a:r>
              <a:rPr lang="en-US" altLang="en-US" dirty="0"/>
              <a:t>atomic number tells us how many protons there are in the nucleus</a:t>
            </a:r>
            <a:endParaRPr lang="en-CA" altLang="en-US" dirty="0"/>
          </a:p>
          <a:p>
            <a:pPr>
              <a:lnSpc>
                <a:spcPct val="90000"/>
              </a:lnSpc>
            </a:pPr>
            <a:r>
              <a:rPr lang="en-CA" altLang="en-US" dirty="0"/>
              <a:t>The atom as a whole must be neutral so to balance the positive charges of the protons the atom must have an equal number of negative charges (electrons).</a:t>
            </a:r>
          </a:p>
          <a:p>
            <a:pPr marL="0" indent="0">
              <a:lnSpc>
                <a:spcPct val="90000"/>
              </a:lnSpc>
              <a:buNone/>
            </a:pPr>
            <a:r>
              <a:rPr lang="en-US" altLang="en-US" sz="2200" b="1" dirty="0" smtClean="0"/>
              <a:t>Atomic </a:t>
            </a:r>
            <a:r>
              <a:rPr lang="en-US" altLang="en-US" sz="2200" b="1" dirty="0"/>
              <a:t>number (A)   =    # of protons    =    # of electrons</a:t>
            </a:r>
          </a:p>
        </p:txBody>
      </p:sp>
    </p:spTree>
    <p:extLst>
      <p:ext uri="{BB962C8B-B14F-4D97-AF65-F5344CB8AC3E}">
        <p14:creationId xmlns:p14="http://schemas.microsoft.com/office/powerpoint/2010/main" val="358113430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ltLang="en-US" b="1"/>
              <a:t>Mass Number (Z)</a:t>
            </a:r>
            <a:endParaRPr lang="en-CA" altLang="en-US" b="1"/>
          </a:p>
        </p:txBody>
      </p:sp>
      <p:sp>
        <p:nvSpPr>
          <p:cNvPr id="18435" name="Rectangle 3"/>
          <p:cNvSpPr>
            <a:spLocks noGrp="1" noChangeArrowheads="1"/>
          </p:cNvSpPr>
          <p:nvPr>
            <p:ph type="body" idx="1"/>
          </p:nvPr>
        </p:nvSpPr>
        <p:spPr/>
        <p:txBody>
          <a:bodyPr/>
          <a:lstStyle/>
          <a:p>
            <a:r>
              <a:rPr lang="en-US" altLang="en-US" dirty="0"/>
              <a:t>total # of protons and neutrons in the nucleus</a:t>
            </a:r>
            <a:endParaRPr lang="en-US" altLang="en-US" b="1" dirty="0"/>
          </a:p>
          <a:p>
            <a:pPr marL="0" indent="0">
              <a:buNone/>
            </a:pPr>
            <a:r>
              <a:rPr lang="en-US" altLang="en-US" b="1" dirty="0"/>
              <a:t>Mass Number (Z)  </a:t>
            </a:r>
            <a:r>
              <a:rPr lang="en-US" altLang="en-US" b="1" dirty="0" smtClean="0"/>
              <a:t>= </a:t>
            </a:r>
            <a:r>
              <a:rPr lang="en-US" altLang="en-US" b="1" dirty="0"/>
              <a:t># of protons  + </a:t>
            </a:r>
            <a:r>
              <a:rPr lang="en-US" altLang="en-US" b="1" dirty="0" smtClean="0"/>
              <a:t># </a:t>
            </a:r>
            <a:r>
              <a:rPr lang="en-US" altLang="en-US" b="1" dirty="0"/>
              <a:t>of neutrons</a:t>
            </a:r>
          </a:p>
        </p:txBody>
      </p:sp>
    </p:spTree>
    <p:extLst>
      <p:ext uri="{BB962C8B-B14F-4D97-AF65-F5344CB8AC3E}">
        <p14:creationId xmlns:p14="http://schemas.microsoft.com/office/powerpoint/2010/main" val="216749690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78" name="Rectangle 22"/>
          <p:cNvSpPr>
            <a:spLocks noGrp="1" noChangeArrowheads="1"/>
          </p:cNvSpPr>
          <p:nvPr>
            <p:ph type="title"/>
          </p:nvPr>
        </p:nvSpPr>
        <p:spPr/>
        <p:txBody>
          <a:bodyPr>
            <a:normAutofit fontScale="90000"/>
          </a:bodyPr>
          <a:lstStyle/>
          <a:p>
            <a:r>
              <a:rPr lang="en-US" altLang="en-US" sz="4000"/>
              <a:t>Example: Use your periodic table to complete the chart below.</a:t>
            </a:r>
            <a:endParaRPr lang="en-CA" altLang="en-US" sz="4000"/>
          </a:p>
        </p:txBody>
      </p:sp>
      <p:graphicFrame>
        <p:nvGraphicFramePr>
          <p:cNvPr id="19503" name="Group 47"/>
          <p:cNvGraphicFramePr>
            <a:graphicFrameLocks noGrp="1"/>
          </p:cNvGraphicFramePr>
          <p:nvPr>
            <p:ph idx="1"/>
            <p:extLst>
              <p:ext uri="{D42A27DB-BD31-4B8C-83A1-F6EECF244321}">
                <p14:modId xmlns:p14="http://schemas.microsoft.com/office/powerpoint/2010/main" val="2242673983"/>
              </p:ext>
            </p:extLst>
          </p:nvPr>
        </p:nvGraphicFramePr>
        <p:xfrm>
          <a:off x="250825" y="1600200"/>
          <a:ext cx="8642350" cy="4200144"/>
        </p:xfrm>
        <a:graphic>
          <a:graphicData uri="http://schemas.openxmlformats.org/drawingml/2006/table">
            <a:tbl>
              <a:tblPr/>
              <a:tblGrid>
                <a:gridCol w="2808288"/>
                <a:gridCol w="2952750"/>
                <a:gridCol w="2881312"/>
              </a:tblGrid>
              <a:tr h="609600">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smtClean="0">
                          <a:ln>
                            <a:noFill/>
                          </a:ln>
                          <a:solidFill>
                            <a:schemeClr val="tx1"/>
                          </a:solidFill>
                          <a:effectLst/>
                          <a:latin typeface="Arial" charset="0"/>
                        </a:rPr>
                        <a:t>boron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Arial" charset="0"/>
                        </a:rPr>
                        <a:t>nitrogen</a:t>
                      </a:r>
                      <a:endParaRPr kumimoji="0" lang="en-CA" altLang="en-US"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Arial" charset="0"/>
                        </a:rPr>
                        <a:t>phosphorous</a:t>
                      </a:r>
                      <a:endParaRPr kumimoji="0" lang="en-CA" altLang="en-US"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36850">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smtClean="0">
                          <a:ln>
                            <a:noFill/>
                          </a:ln>
                          <a:solidFill>
                            <a:schemeClr val="tx1"/>
                          </a:solidFill>
                          <a:effectLst/>
                          <a:latin typeface="Arial" charset="0"/>
                        </a:rPr>
                        <a:t>A =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smtClean="0">
                          <a:ln>
                            <a:noFill/>
                          </a:ln>
                          <a:solidFill>
                            <a:schemeClr val="tx1"/>
                          </a:solidFill>
                          <a:effectLst/>
                          <a:latin typeface="Arial" charset="0"/>
                        </a:rPr>
                        <a:t>Z =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smtClean="0">
                          <a:ln>
                            <a:noFill/>
                          </a:ln>
                          <a:solidFill>
                            <a:schemeClr val="tx1"/>
                          </a:solidFill>
                          <a:effectLst/>
                          <a:latin typeface="Arial" charset="0"/>
                        </a:rPr>
                        <a:t>protons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smtClean="0">
                          <a:ln>
                            <a:noFill/>
                          </a:ln>
                          <a:solidFill>
                            <a:schemeClr val="tx1"/>
                          </a:solidFill>
                          <a:effectLst/>
                          <a:latin typeface="Arial" charset="0"/>
                        </a:rPr>
                        <a:t>electrons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smtClean="0">
                          <a:ln>
                            <a:noFill/>
                          </a:ln>
                          <a:solidFill>
                            <a:schemeClr val="tx1"/>
                          </a:solidFill>
                          <a:effectLst/>
                          <a:latin typeface="Arial" charset="0"/>
                        </a:rPr>
                        <a:t>neutrons = 6</a:t>
                      </a:r>
                      <a:endParaRPr kumimoji="0" lang="en-CA" altLang="en-US" sz="28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CA" altLang="en-US" sz="28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CA" altLang="en-US" sz="28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smtClean="0">
                          <a:ln>
                            <a:noFill/>
                          </a:ln>
                          <a:solidFill>
                            <a:schemeClr val="tx1"/>
                          </a:solidFill>
                          <a:effectLst/>
                          <a:latin typeface="Arial" charset="0"/>
                        </a:rPr>
                        <a:t>A =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smtClean="0">
                          <a:ln>
                            <a:noFill/>
                          </a:ln>
                          <a:solidFill>
                            <a:schemeClr val="tx1"/>
                          </a:solidFill>
                          <a:effectLst/>
                          <a:latin typeface="Arial" charset="0"/>
                        </a:rPr>
                        <a:t>Z = 14</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smtClean="0">
                          <a:ln>
                            <a:noFill/>
                          </a:ln>
                          <a:solidFill>
                            <a:schemeClr val="tx1"/>
                          </a:solidFill>
                          <a:effectLst/>
                          <a:latin typeface="Arial" charset="0"/>
                        </a:rPr>
                        <a:t>protons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smtClean="0">
                          <a:ln>
                            <a:noFill/>
                          </a:ln>
                          <a:solidFill>
                            <a:schemeClr val="tx1"/>
                          </a:solidFill>
                          <a:effectLst/>
                          <a:latin typeface="Arial" charset="0"/>
                        </a:rPr>
                        <a:t>electrons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smtClean="0">
                          <a:ln>
                            <a:noFill/>
                          </a:ln>
                          <a:solidFill>
                            <a:schemeClr val="tx1"/>
                          </a:solidFill>
                          <a:effectLst/>
                          <a:latin typeface="Arial" charset="0"/>
                        </a:rPr>
                        <a:t>neutrons = </a:t>
                      </a:r>
                      <a:endParaRPr kumimoji="0" lang="en-CA" altLang="en-US" sz="28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CA" altLang="en-US" sz="28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CA" altLang="en-US" sz="28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smtClean="0">
                          <a:ln>
                            <a:noFill/>
                          </a:ln>
                          <a:solidFill>
                            <a:schemeClr val="tx1"/>
                          </a:solidFill>
                          <a:effectLst/>
                          <a:latin typeface="Arial" charset="0"/>
                        </a:rPr>
                        <a:t>A =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smtClean="0">
                          <a:ln>
                            <a:noFill/>
                          </a:ln>
                          <a:solidFill>
                            <a:schemeClr val="tx1"/>
                          </a:solidFill>
                          <a:effectLst/>
                          <a:latin typeface="Arial" charset="0"/>
                        </a:rPr>
                        <a:t>Z =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smtClean="0">
                          <a:ln>
                            <a:noFill/>
                          </a:ln>
                          <a:solidFill>
                            <a:schemeClr val="tx1"/>
                          </a:solidFill>
                          <a:effectLst/>
                          <a:latin typeface="Arial" charset="0"/>
                        </a:rPr>
                        <a:t>protons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smtClean="0">
                          <a:ln>
                            <a:noFill/>
                          </a:ln>
                          <a:solidFill>
                            <a:schemeClr val="tx1"/>
                          </a:solidFill>
                          <a:effectLst/>
                          <a:latin typeface="Arial" charset="0"/>
                        </a:rPr>
                        <a:t>electrons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smtClean="0">
                          <a:ln>
                            <a:noFill/>
                          </a:ln>
                          <a:solidFill>
                            <a:schemeClr val="tx1"/>
                          </a:solidFill>
                          <a:effectLst/>
                          <a:latin typeface="Arial" charset="0"/>
                        </a:rPr>
                        <a:t>neutrons = 16</a:t>
                      </a:r>
                      <a:endParaRPr kumimoji="0" lang="en-CA" altLang="en-US" sz="28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CA" altLang="en-US" sz="28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CA" altLang="en-US" sz="28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59469570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Chemical compounds</a:t>
            </a:r>
            <a:endParaRPr lang="en-CA" dirty="0"/>
          </a:p>
        </p:txBody>
      </p:sp>
      <p:sp>
        <p:nvSpPr>
          <p:cNvPr id="3" name="Text Placeholder 2"/>
          <p:cNvSpPr>
            <a:spLocks noGrp="1"/>
          </p:cNvSpPr>
          <p:nvPr>
            <p:ph type="body" idx="1"/>
          </p:nvPr>
        </p:nvSpPr>
        <p:spPr/>
        <p:txBody>
          <a:bodyPr/>
          <a:lstStyle/>
          <a:p>
            <a:r>
              <a:rPr lang="en-CA" dirty="0" smtClean="0"/>
              <a:t>Science 9</a:t>
            </a:r>
            <a:endParaRPr lang="en-CA" dirty="0"/>
          </a:p>
        </p:txBody>
      </p:sp>
    </p:spTree>
    <p:extLst>
      <p:ext uri="{BB962C8B-B14F-4D97-AF65-F5344CB8AC3E}">
        <p14:creationId xmlns:p14="http://schemas.microsoft.com/office/powerpoint/2010/main" val="376276448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Chemical Compounds</a:t>
            </a:r>
            <a:endParaRPr lang="en-CA" dirty="0"/>
          </a:p>
        </p:txBody>
      </p:sp>
      <p:sp>
        <p:nvSpPr>
          <p:cNvPr id="3" name="Content Placeholder 2"/>
          <p:cNvSpPr>
            <a:spLocks noGrp="1"/>
          </p:cNvSpPr>
          <p:nvPr>
            <p:ph idx="1"/>
          </p:nvPr>
        </p:nvSpPr>
        <p:spPr/>
        <p:txBody>
          <a:bodyPr>
            <a:normAutofit fontScale="77500" lnSpcReduction="20000"/>
          </a:bodyPr>
          <a:lstStyle/>
          <a:p>
            <a:pPr lvl="0"/>
            <a:r>
              <a:rPr lang="en-US" dirty="0"/>
              <a:t>There are over 112 elements. These elements can combine in groups of two, three or more to form compounds. </a:t>
            </a:r>
          </a:p>
          <a:p>
            <a:pPr lvl="0"/>
            <a:r>
              <a:rPr lang="en-US" dirty="0"/>
              <a:t>Elements are held together by chemical bonds. Chemical bonds are formed when </a:t>
            </a:r>
            <a:r>
              <a:rPr lang="en-US" dirty="0" smtClean="0"/>
              <a:t>elements gain, lose, or share electrons</a:t>
            </a:r>
            <a:endParaRPr lang="en-US" dirty="0"/>
          </a:p>
          <a:p>
            <a:pPr lvl="0"/>
            <a:r>
              <a:rPr lang="en-US" dirty="0"/>
              <a:t>If atoms transfer electrons to other atoms, an </a:t>
            </a:r>
            <a:r>
              <a:rPr lang="en-US" b="1" dirty="0"/>
              <a:t>ionic compound</a:t>
            </a:r>
            <a:r>
              <a:rPr lang="en-US" dirty="0"/>
              <a:t> is formed. </a:t>
            </a:r>
          </a:p>
          <a:p>
            <a:pPr lvl="0"/>
            <a:r>
              <a:rPr lang="en-US" dirty="0"/>
              <a:t>If atoms share electrons, a </a:t>
            </a:r>
            <a:r>
              <a:rPr lang="en-US" b="1" dirty="0"/>
              <a:t>molecular compound </a:t>
            </a:r>
            <a:r>
              <a:rPr lang="en-US" dirty="0"/>
              <a:t>is formed. </a:t>
            </a:r>
          </a:p>
        </p:txBody>
      </p:sp>
    </p:spTree>
    <p:extLst>
      <p:ext uri="{BB962C8B-B14F-4D97-AF65-F5344CB8AC3E}">
        <p14:creationId xmlns:p14="http://schemas.microsoft.com/office/powerpoint/2010/main" val="588437040"/>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Formulas for Compounds</a:t>
            </a:r>
            <a:endParaRPr lang="en-CA"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pPr lvl="0"/>
                <a:r>
                  <a:rPr lang="en-US" dirty="0"/>
                  <a:t>A chemical formula uses symbols and numerals to represent the composition of a pure substance. Each symbol in a chemical formula represents an atom of an element. </a:t>
                </a:r>
              </a:p>
              <a:p>
                <a:pPr marL="0" indent="0">
                  <a:buNone/>
                </a:pPr>
                <a14:m>
                  <m:oMathPara xmlns:m="http://schemas.openxmlformats.org/officeDocument/2006/math">
                    <m:oMathParaPr>
                      <m:jc m:val="centerGroup"/>
                    </m:oMathParaPr>
                    <m:oMath xmlns:m="http://schemas.openxmlformats.org/officeDocument/2006/math">
                      <m:sSub>
                        <m:sSubPr>
                          <m:ctrlPr>
                            <a:rPr lang="en-US" sz="6600" i="1">
                              <a:latin typeface="Cambria Math"/>
                            </a:rPr>
                          </m:ctrlPr>
                        </m:sSubPr>
                        <m:e>
                          <m:r>
                            <m:rPr>
                              <m:sty m:val="p"/>
                            </m:rPr>
                            <a:rPr lang="en-US" sz="6600">
                              <a:latin typeface="Cambria Math"/>
                            </a:rPr>
                            <m:t>H</m:t>
                          </m:r>
                        </m:e>
                        <m:sub>
                          <m:r>
                            <a:rPr lang="en-US" sz="6600">
                              <a:latin typeface="Cambria Math"/>
                            </a:rPr>
                            <m:t>2</m:t>
                          </m:r>
                        </m:sub>
                      </m:sSub>
                      <m:sSub>
                        <m:sSubPr>
                          <m:ctrlPr>
                            <a:rPr lang="en-US" sz="6600" i="1">
                              <a:latin typeface="Cambria Math"/>
                            </a:rPr>
                          </m:ctrlPr>
                        </m:sSubPr>
                        <m:e>
                          <m:r>
                            <m:rPr>
                              <m:sty m:val="p"/>
                            </m:rPr>
                            <a:rPr lang="en-US" sz="6600">
                              <a:latin typeface="Cambria Math"/>
                            </a:rPr>
                            <m:t>O</m:t>
                          </m:r>
                        </m:e>
                        <m:sub>
                          <m:r>
                            <a:rPr lang="en-US" sz="6600">
                              <a:latin typeface="Cambria Math"/>
                            </a:rPr>
                            <m:t>(</m:t>
                          </m:r>
                          <m:r>
                            <a:rPr lang="en-US" sz="6600" i="1">
                              <a:latin typeface="Cambria Math"/>
                            </a:rPr>
                            <m:t>𝑙</m:t>
                          </m:r>
                          <m:r>
                            <a:rPr lang="en-US" sz="6600">
                              <a:latin typeface="Cambria Math"/>
                            </a:rPr>
                            <m:t>)</m:t>
                          </m:r>
                        </m:sub>
                      </m:sSub>
                    </m:oMath>
                  </m:oMathPara>
                </a14:m>
                <a:endParaRPr lang="en-US" sz="66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630" t="-2364" r="-2519"/>
                </a:stretch>
              </a:blipFill>
            </p:spPr>
            <p:txBody>
              <a:bodyPr/>
              <a:lstStyle/>
              <a:p>
                <a:r>
                  <a:rPr lang="en-CA">
                    <a:noFill/>
                  </a:rPr>
                  <a:t> </a:t>
                </a:r>
              </a:p>
            </p:txBody>
          </p:sp>
        </mc:Fallback>
      </mc:AlternateContent>
    </p:spTree>
    <p:extLst>
      <p:ext uri="{BB962C8B-B14F-4D97-AF65-F5344CB8AC3E}">
        <p14:creationId xmlns:p14="http://schemas.microsoft.com/office/powerpoint/2010/main" val="347431434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Formulas for Compounds</a:t>
            </a:r>
            <a:endParaRPr lang="en-CA"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pPr lvl="0"/>
                <a:r>
                  <a:rPr lang="en-US" dirty="0"/>
                  <a:t>If there is more than one atom of an element, a small number written below the line (a subscript) follows the elements, symbol. The subscript shows the number of atoms. </a:t>
                </a:r>
              </a:p>
              <a:p>
                <a:pPr marL="0" indent="0">
                  <a:buNone/>
                </a:pPr>
                <a14:m>
                  <m:oMathPara xmlns:m="http://schemas.openxmlformats.org/officeDocument/2006/math">
                    <m:oMathParaPr>
                      <m:jc m:val="centerGroup"/>
                    </m:oMathParaPr>
                    <m:oMath xmlns:m="http://schemas.openxmlformats.org/officeDocument/2006/math">
                      <m:sSub>
                        <m:sSubPr>
                          <m:ctrlPr>
                            <a:rPr lang="en-US" sz="6600" i="1">
                              <a:latin typeface="Cambria Math"/>
                            </a:rPr>
                          </m:ctrlPr>
                        </m:sSubPr>
                        <m:e>
                          <m:r>
                            <m:rPr>
                              <m:sty m:val="p"/>
                            </m:rPr>
                            <a:rPr lang="en-US" sz="6600">
                              <a:latin typeface="Cambria Math"/>
                            </a:rPr>
                            <m:t>H</m:t>
                          </m:r>
                        </m:e>
                        <m:sub>
                          <m:r>
                            <a:rPr lang="en-US" sz="6600">
                              <a:latin typeface="Cambria Math"/>
                            </a:rPr>
                            <m:t>2</m:t>
                          </m:r>
                        </m:sub>
                      </m:sSub>
                      <m:sSub>
                        <m:sSubPr>
                          <m:ctrlPr>
                            <a:rPr lang="en-US" sz="6600" i="1">
                              <a:latin typeface="Cambria Math"/>
                            </a:rPr>
                          </m:ctrlPr>
                        </m:sSubPr>
                        <m:e>
                          <m:r>
                            <m:rPr>
                              <m:sty m:val="p"/>
                            </m:rPr>
                            <a:rPr lang="en-US" sz="6600">
                              <a:latin typeface="Cambria Math"/>
                            </a:rPr>
                            <m:t>O</m:t>
                          </m:r>
                        </m:e>
                        <m:sub>
                          <m:r>
                            <a:rPr lang="en-US" sz="6600">
                              <a:latin typeface="Cambria Math"/>
                            </a:rPr>
                            <m:t>(</m:t>
                          </m:r>
                          <m:r>
                            <a:rPr lang="en-US" sz="6600" i="1">
                              <a:latin typeface="Cambria Math"/>
                            </a:rPr>
                            <m:t>𝑙</m:t>
                          </m:r>
                          <m:r>
                            <a:rPr lang="en-US" sz="6600">
                              <a:latin typeface="Cambria Math"/>
                            </a:rPr>
                            <m:t>)</m:t>
                          </m:r>
                        </m:sub>
                      </m:sSub>
                    </m:oMath>
                  </m:oMathPara>
                </a14:m>
                <a:endParaRPr lang="en-US" sz="66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630" t="-2364" r="-1704"/>
                </a:stretch>
              </a:blipFill>
            </p:spPr>
            <p:txBody>
              <a:bodyPr/>
              <a:lstStyle/>
              <a:p>
                <a:r>
                  <a:rPr lang="en-CA">
                    <a:noFill/>
                  </a:rPr>
                  <a:t> </a:t>
                </a:r>
              </a:p>
            </p:txBody>
          </p:sp>
        </mc:Fallback>
      </mc:AlternateContent>
    </p:spTree>
    <p:extLst>
      <p:ext uri="{BB962C8B-B14F-4D97-AF65-F5344CB8AC3E}">
        <p14:creationId xmlns:p14="http://schemas.microsoft.com/office/powerpoint/2010/main" val="305910413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Formulas for Compounds</a:t>
            </a:r>
            <a:endParaRPr lang="en-CA"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lvl="0"/>
                <a:r>
                  <a:rPr lang="en-US" dirty="0"/>
                  <a:t>The Law of Definite Composition tells us that every pure substance has a fixed and definite composition. </a:t>
                </a:r>
                <a:endParaRPr lang="en-US" sz="2800" dirty="0"/>
              </a:p>
              <a:p>
                <a:pPr lvl="1"/>
                <a:r>
                  <a:rPr lang="en-US" dirty="0"/>
                  <a:t>Example: The chemical formula for water, </a:t>
                </a:r>
                <a14:m>
                  <m:oMath xmlns:m="http://schemas.openxmlformats.org/officeDocument/2006/math">
                    <m:sSub>
                      <m:sSubPr>
                        <m:ctrlPr>
                          <a:rPr lang="en-US" i="1">
                            <a:latin typeface="Cambria Math"/>
                          </a:rPr>
                        </m:ctrlPr>
                      </m:sSubPr>
                      <m:e>
                        <m:r>
                          <m:rPr>
                            <m:sty m:val="p"/>
                          </m:rPr>
                          <a:rPr lang="en-US">
                            <a:latin typeface="Cambria Math"/>
                          </a:rPr>
                          <m:t>H</m:t>
                        </m:r>
                      </m:e>
                      <m:sub>
                        <m:r>
                          <a:rPr lang="en-US">
                            <a:latin typeface="Cambria Math"/>
                          </a:rPr>
                          <m:t>2</m:t>
                        </m:r>
                      </m:sub>
                    </m:sSub>
                    <m:r>
                      <m:rPr>
                        <m:sty m:val="p"/>
                      </m:rPr>
                      <a:rPr lang="en-US">
                        <a:latin typeface="Cambria Math"/>
                      </a:rPr>
                      <m:t>O</m:t>
                    </m:r>
                  </m:oMath>
                </a14:m>
                <a:r>
                  <a:rPr lang="en-US" dirty="0"/>
                  <a:t>, says that water must always contain two atoms of hydrogen for each atom of oxygen, regardless of its state. </a:t>
                </a:r>
                <a:endParaRPr lang="en-US" sz="2400" dirty="0"/>
              </a:p>
              <a:p>
                <a:endParaRPr lang="en-CA"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630" t="-2364" r="-444" b="-4727"/>
                </a:stretch>
              </a:blipFill>
            </p:spPr>
            <p:txBody>
              <a:bodyPr/>
              <a:lstStyle/>
              <a:p>
                <a:r>
                  <a:rPr lang="en-CA">
                    <a:noFill/>
                  </a:rPr>
                  <a:t> </a:t>
                </a:r>
              </a:p>
            </p:txBody>
          </p:sp>
        </mc:Fallback>
      </mc:AlternateContent>
    </p:spTree>
    <p:extLst>
      <p:ext uri="{BB962C8B-B14F-4D97-AF65-F5344CB8AC3E}">
        <p14:creationId xmlns:p14="http://schemas.microsoft.com/office/powerpoint/2010/main" val="2885467003"/>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Subscripts </a:t>
            </a:r>
            <a:endParaRPr lang="en-CA" dirty="0"/>
          </a:p>
        </p:txBody>
      </p:sp>
      <p:sp>
        <p:nvSpPr>
          <p:cNvPr id="3" name="Content Placeholder 2"/>
          <p:cNvSpPr>
            <a:spLocks noGrp="1"/>
          </p:cNvSpPr>
          <p:nvPr>
            <p:ph idx="1"/>
          </p:nvPr>
        </p:nvSpPr>
        <p:spPr/>
        <p:txBody>
          <a:bodyPr>
            <a:normAutofit lnSpcReduction="10000"/>
          </a:bodyPr>
          <a:lstStyle/>
          <a:p>
            <a:pPr lvl="0"/>
            <a:r>
              <a:rPr lang="en-US" dirty="0"/>
              <a:t>Subscripts also indicate the state of the substance: </a:t>
            </a:r>
          </a:p>
          <a:p>
            <a:r>
              <a:rPr lang="en-US" i="1" dirty="0"/>
              <a:t>s</a:t>
            </a:r>
            <a:r>
              <a:rPr lang="en-US" dirty="0"/>
              <a:t> </a:t>
            </a:r>
            <a:r>
              <a:rPr lang="en-US" dirty="0" smtClean="0"/>
              <a:t>– solid</a:t>
            </a:r>
          </a:p>
          <a:p>
            <a:r>
              <a:rPr lang="en-US" i="1" dirty="0" smtClean="0"/>
              <a:t>l</a:t>
            </a:r>
            <a:r>
              <a:rPr lang="en-US" dirty="0" smtClean="0"/>
              <a:t> </a:t>
            </a:r>
            <a:r>
              <a:rPr lang="en-US" dirty="0"/>
              <a:t>- </a:t>
            </a:r>
            <a:r>
              <a:rPr lang="en-US" dirty="0" smtClean="0"/>
              <a:t>liquid</a:t>
            </a:r>
            <a:endParaRPr lang="en-US" dirty="0"/>
          </a:p>
          <a:p>
            <a:r>
              <a:rPr lang="en-US" i="1" dirty="0"/>
              <a:t>g</a:t>
            </a:r>
            <a:r>
              <a:rPr lang="en-US" dirty="0"/>
              <a:t> </a:t>
            </a:r>
            <a:r>
              <a:rPr lang="en-US" dirty="0" smtClean="0"/>
              <a:t>– gas</a:t>
            </a:r>
          </a:p>
          <a:p>
            <a:r>
              <a:rPr lang="en-US" i="1" dirty="0" err="1" smtClean="0"/>
              <a:t>aq</a:t>
            </a:r>
            <a:r>
              <a:rPr lang="en-US" dirty="0" smtClean="0"/>
              <a:t> – aqueous (in solution)</a:t>
            </a:r>
            <a:endParaRPr lang="en-US" dirty="0"/>
          </a:p>
        </p:txBody>
      </p:sp>
    </p:spTree>
    <p:extLst>
      <p:ext uri="{BB962C8B-B14F-4D97-AF65-F5344CB8AC3E}">
        <p14:creationId xmlns:p14="http://schemas.microsoft.com/office/powerpoint/2010/main" val="3233269793"/>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Molecular Compounds </a:t>
            </a:r>
            <a:endParaRPr lang="en-CA" dirty="0"/>
          </a:p>
        </p:txBody>
      </p:sp>
      <p:sp>
        <p:nvSpPr>
          <p:cNvPr id="3" name="Content Placeholder 2"/>
          <p:cNvSpPr>
            <a:spLocks noGrp="1"/>
          </p:cNvSpPr>
          <p:nvPr>
            <p:ph idx="1"/>
          </p:nvPr>
        </p:nvSpPr>
        <p:spPr/>
        <p:txBody>
          <a:bodyPr>
            <a:normAutofit fontScale="92500" lnSpcReduction="20000"/>
          </a:bodyPr>
          <a:lstStyle/>
          <a:p>
            <a:pPr lvl="0"/>
            <a:r>
              <a:rPr lang="en-US" dirty="0"/>
              <a:t>A molecule is the smallest independent unit of a pure substance and is generally a cluster of atoms joined together. These atoms stay linked together regardless of how many times the substance is melted, boiled, or frozen.</a:t>
            </a:r>
          </a:p>
          <a:p>
            <a:pPr lvl="0"/>
            <a:r>
              <a:rPr lang="en-US" dirty="0"/>
              <a:t>Most molecular compounds do not form large structures. Although the bonding between atoms is strong, the attraction between molecules is weak. </a:t>
            </a:r>
          </a:p>
        </p:txBody>
      </p:sp>
    </p:spTree>
    <p:extLst>
      <p:ext uri="{BB962C8B-B14F-4D97-AF65-F5344CB8AC3E}">
        <p14:creationId xmlns:p14="http://schemas.microsoft.com/office/powerpoint/2010/main" val="203330198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Molecular Compounds</a:t>
            </a:r>
            <a:endParaRPr lang="en-CA" dirty="0"/>
          </a:p>
        </p:txBody>
      </p:sp>
      <p:sp>
        <p:nvSpPr>
          <p:cNvPr id="3" name="Content Placeholder 2"/>
          <p:cNvSpPr>
            <a:spLocks noGrp="1"/>
          </p:cNvSpPr>
          <p:nvPr>
            <p:ph idx="1"/>
          </p:nvPr>
        </p:nvSpPr>
        <p:spPr/>
        <p:txBody>
          <a:bodyPr>
            <a:normAutofit fontScale="92500" lnSpcReduction="20000"/>
          </a:bodyPr>
          <a:lstStyle/>
          <a:p>
            <a:pPr lvl="0"/>
            <a:r>
              <a:rPr lang="en-US" dirty="0"/>
              <a:t>When you melt or vaporize a molecular compound, you must apply enough energy to overcome the attraction between the molecules. </a:t>
            </a:r>
            <a:endParaRPr lang="en-US" dirty="0" smtClean="0"/>
          </a:p>
          <a:p>
            <a:pPr lvl="0"/>
            <a:r>
              <a:rPr lang="en-US" dirty="0" smtClean="0"/>
              <a:t>Because </a:t>
            </a:r>
            <a:r>
              <a:rPr lang="en-US" dirty="0"/>
              <a:t>this attraction is weak, </a:t>
            </a:r>
            <a:r>
              <a:rPr lang="en-US" dirty="0" smtClean="0"/>
              <a:t>most molecular compounds have low melting and boiling points. </a:t>
            </a:r>
          </a:p>
          <a:p>
            <a:pPr lvl="0"/>
            <a:r>
              <a:rPr lang="en-US" dirty="0" smtClean="0"/>
              <a:t>Because </a:t>
            </a:r>
            <a:r>
              <a:rPr lang="en-US" dirty="0"/>
              <a:t>molecular compounds have no free electrons, they are </a:t>
            </a:r>
            <a:r>
              <a:rPr lang="en-US" dirty="0" smtClean="0"/>
              <a:t>poor electrical conductors, </a:t>
            </a:r>
            <a:r>
              <a:rPr lang="en-US" dirty="0"/>
              <a:t>even when in a liquid state. </a:t>
            </a:r>
          </a:p>
          <a:p>
            <a:endParaRPr lang="en-CA" dirty="0"/>
          </a:p>
        </p:txBody>
      </p:sp>
    </p:spTree>
    <p:extLst>
      <p:ext uri="{BB962C8B-B14F-4D97-AF65-F5344CB8AC3E}">
        <p14:creationId xmlns:p14="http://schemas.microsoft.com/office/powerpoint/2010/main" val="1007545684"/>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Diatomic Molecular Compounds </a:t>
            </a:r>
            <a:endParaRPr lang="en-CA" dirty="0"/>
          </a:p>
        </p:txBody>
      </p:sp>
      <p:sp>
        <p:nvSpPr>
          <p:cNvPr id="3" name="Content Placeholder 2"/>
          <p:cNvSpPr>
            <a:spLocks noGrp="1"/>
          </p:cNvSpPr>
          <p:nvPr>
            <p:ph idx="1"/>
          </p:nvPr>
        </p:nvSpPr>
        <p:spPr/>
        <p:txBody>
          <a:bodyPr>
            <a:normAutofit fontScale="92500" lnSpcReduction="10000"/>
          </a:bodyPr>
          <a:lstStyle/>
          <a:p>
            <a:pPr lvl="0"/>
            <a:r>
              <a:rPr lang="en-US" dirty="0"/>
              <a:t>Diatomic molecules are molecules made of </a:t>
            </a:r>
            <a:r>
              <a:rPr lang="en-US" dirty="0" smtClean="0"/>
              <a:t>two atoms of the same element. </a:t>
            </a:r>
            <a:r>
              <a:rPr lang="en-US" dirty="0"/>
              <a:t>Oxygen, nitrogen, and hydrogen are examples of diatomic molecules. </a:t>
            </a:r>
          </a:p>
          <a:p>
            <a:pPr lvl="0"/>
            <a:r>
              <a:rPr lang="en-US" dirty="0"/>
              <a:t>To write the formula, use the chemical symbol with a subscript 2. </a:t>
            </a:r>
          </a:p>
          <a:p>
            <a:pPr lvl="0"/>
            <a:r>
              <a:rPr lang="en-US" dirty="0"/>
              <a:t>To name the compound, write the element’s name. </a:t>
            </a:r>
          </a:p>
          <a:p>
            <a:endParaRPr lang="en-CA" dirty="0"/>
          </a:p>
        </p:txBody>
      </p:sp>
    </p:spTree>
    <p:extLst>
      <p:ext uri="{BB962C8B-B14F-4D97-AF65-F5344CB8AC3E}">
        <p14:creationId xmlns:p14="http://schemas.microsoft.com/office/powerpoint/2010/main" val="1968603025"/>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Binary Molecular Compounds</a:t>
            </a:r>
            <a:endParaRPr lang="en-CA" dirty="0"/>
          </a:p>
        </p:txBody>
      </p:sp>
      <p:sp>
        <p:nvSpPr>
          <p:cNvPr id="3" name="Content Placeholder 2"/>
          <p:cNvSpPr>
            <a:spLocks noGrp="1"/>
          </p:cNvSpPr>
          <p:nvPr>
            <p:ph idx="1"/>
          </p:nvPr>
        </p:nvSpPr>
        <p:spPr/>
        <p:txBody>
          <a:bodyPr>
            <a:normAutofit fontScale="92500" lnSpcReduction="20000"/>
          </a:bodyPr>
          <a:lstStyle/>
          <a:p>
            <a:pPr lvl="0"/>
            <a:r>
              <a:rPr lang="en-US" dirty="0"/>
              <a:t>Binary molecular compounds are composed of </a:t>
            </a:r>
            <a:r>
              <a:rPr lang="en-US" dirty="0" smtClean="0"/>
              <a:t>two different elements. </a:t>
            </a:r>
            <a:endParaRPr lang="en-US" dirty="0"/>
          </a:p>
          <a:p>
            <a:pPr lvl="0"/>
            <a:r>
              <a:rPr lang="en-US" dirty="0"/>
              <a:t>Steps for naming binary molecular compounds: </a:t>
            </a:r>
          </a:p>
          <a:p>
            <a:pPr lvl="1"/>
            <a:r>
              <a:rPr lang="en-US" dirty="0" smtClean="0"/>
              <a:t>Write the name of the first element</a:t>
            </a:r>
            <a:endParaRPr lang="en-US" dirty="0"/>
          </a:p>
          <a:p>
            <a:pPr lvl="1"/>
            <a:r>
              <a:rPr lang="en-US" dirty="0" smtClean="0"/>
              <a:t>Change the ending on the name of the second element to </a:t>
            </a:r>
            <a:r>
              <a:rPr lang="en-US" dirty="0"/>
              <a:t>-</a:t>
            </a:r>
            <a:r>
              <a:rPr lang="en-US" i="1" dirty="0" smtClean="0"/>
              <a:t>ide</a:t>
            </a:r>
            <a:endParaRPr lang="en-US" dirty="0" smtClean="0"/>
          </a:p>
          <a:p>
            <a:pPr lvl="1"/>
            <a:r>
              <a:rPr lang="en-US" dirty="0" smtClean="0"/>
              <a:t>Use a prefix to indicate the number of each type of atom in the formula</a:t>
            </a:r>
            <a:endParaRPr lang="en-US" dirty="0"/>
          </a:p>
          <a:p>
            <a:endParaRPr lang="en-CA" dirty="0"/>
          </a:p>
        </p:txBody>
      </p:sp>
    </p:spTree>
    <p:extLst>
      <p:ext uri="{BB962C8B-B14F-4D97-AF65-F5344CB8AC3E}">
        <p14:creationId xmlns:p14="http://schemas.microsoft.com/office/powerpoint/2010/main" val="551106581"/>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Ionic Compounds</a:t>
            </a:r>
            <a:endParaRPr lang="en-CA" dirty="0"/>
          </a:p>
        </p:txBody>
      </p:sp>
      <p:sp>
        <p:nvSpPr>
          <p:cNvPr id="3" name="Content Placeholder 2"/>
          <p:cNvSpPr>
            <a:spLocks noGrp="1"/>
          </p:cNvSpPr>
          <p:nvPr>
            <p:ph idx="1"/>
          </p:nvPr>
        </p:nvSpPr>
        <p:spPr/>
        <p:txBody>
          <a:bodyPr>
            <a:normAutofit fontScale="77500" lnSpcReduction="20000"/>
          </a:bodyPr>
          <a:lstStyle/>
          <a:p>
            <a:pPr lvl="0"/>
            <a:r>
              <a:rPr lang="en-US" dirty="0"/>
              <a:t>These are compounds composed of </a:t>
            </a:r>
            <a:r>
              <a:rPr lang="en-US" dirty="0" smtClean="0"/>
              <a:t>a metal and a non-metal</a:t>
            </a:r>
            <a:endParaRPr lang="en-US" dirty="0"/>
          </a:p>
          <a:p>
            <a:pPr lvl="0"/>
            <a:r>
              <a:rPr lang="en-US" dirty="0"/>
              <a:t>Ionic compounds are held together by ionic bonds. This type of bonding involves a complete transfer of electrons from metallic atoms to nonmetallic atoms. </a:t>
            </a:r>
          </a:p>
          <a:p>
            <a:pPr lvl="0"/>
            <a:r>
              <a:rPr lang="en-US" dirty="0"/>
              <a:t>An ion is a particle or group of particles with a positive or negative charge. This charge is due to a loss or gain of electron(s)</a:t>
            </a:r>
          </a:p>
          <a:p>
            <a:pPr lvl="0"/>
            <a:r>
              <a:rPr lang="en-US" dirty="0"/>
              <a:t>Anion: an anion is an ion with a negative charge</a:t>
            </a:r>
          </a:p>
          <a:p>
            <a:r>
              <a:rPr lang="en-US" dirty="0" err="1"/>
              <a:t>Cation</a:t>
            </a:r>
            <a:r>
              <a:rPr lang="en-US" dirty="0"/>
              <a:t>: a </a:t>
            </a:r>
            <a:r>
              <a:rPr lang="en-US" dirty="0" err="1"/>
              <a:t>cation</a:t>
            </a:r>
            <a:r>
              <a:rPr lang="en-US" dirty="0"/>
              <a:t> is an ion with a positive charge</a:t>
            </a:r>
            <a:endParaRPr lang="en-CA" dirty="0"/>
          </a:p>
        </p:txBody>
      </p:sp>
    </p:spTree>
    <p:extLst>
      <p:ext uri="{BB962C8B-B14F-4D97-AF65-F5344CB8AC3E}">
        <p14:creationId xmlns:p14="http://schemas.microsoft.com/office/powerpoint/2010/main" val="955769020"/>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Naming Ionic Compounds</a:t>
            </a:r>
            <a:endParaRPr lang="en-CA" dirty="0"/>
          </a:p>
        </p:txBody>
      </p:sp>
      <p:sp>
        <p:nvSpPr>
          <p:cNvPr id="3" name="Content Placeholder 2"/>
          <p:cNvSpPr>
            <a:spLocks noGrp="1"/>
          </p:cNvSpPr>
          <p:nvPr>
            <p:ph idx="1"/>
          </p:nvPr>
        </p:nvSpPr>
        <p:spPr/>
        <p:txBody>
          <a:bodyPr/>
          <a:lstStyle/>
          <a:p>
            <a:pPr lvl="0"/>
            <a:r>
              <a:rPr lang="en-US" dirty="0"/>
              <a:t>The rules for naming binary ionic compounds are similar to those for binary molecular compounds. A key difference is the name of the compound </a:t>
            </a:r>
            <a:r>
              <a:rPr lang="en-US" b="1" dirty="0"/>
              <a:t>does </a:t>
            </a:r>
            <a:r>
              <a:rPr lang="en-US" b="1" dirty="0" smtClean="0"/>
              <a:t>not</a:t>
            </a:r>
            <a:r>
              <a:rPr lang="en-US" dirty="0"/>
              <a:t> </a:t>
            </a:r>
            <a:r>
              <a:rPr lang="en-US" dirty="0" smtClean="0"/>
              <a:t>indicate the number of ions in each element. </a:t>
            </a:r>
            <a:endParaRPr lang="en-US" dirty="0"/>
          </a:p>
          <a:p>
            <a:endParaRPr lang="en-CA" dirty="0"/>
          </a:p>
        </p:txBody>
      </p:sp>
    </p:spTree>
    <p:extLst>
      <p:ext uri="{BB962C8B-B14F-4D97-AF65-F5344CB8AC3E}">
        <p14:creationId xmlns:p14="http://schemas.microsoft.com/office/powerpoint/2010/main" val="1204549373"/>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Rules for Naming Ionic Compounds</a:t>
            </a:r>
            <a:endParaRPr lang="en-CA" dirty="0"/>
          </a:p>
        </p:txBody>
      </p:sp>
      <p:sp>
        <p:nvSpPr>
          <p:cNvPr id="3" name="Content Placeholder 2"/>
          <p:cNvSpPr>
            <a:spLocks noGrp="1"/>
          </p:cNvSpPr>
          <p:nvPr>
            <p:ph idx="1"/>
          </p:nvPr>
        </p:nvSpPr>
        <p:spPr/>
        <p:txBody>
          <a:bodyPr>
            <a:normAutofit fontScale="92500" lnSpcReduction="20000"/>
          </a:bodyPr>
          <a:lstStyle/>
          <a:p>
            <a:r>
              <a:rPr lang="en-US" dirty="0"/>
              <a:t>The name includes both elements in the compound, with the </a:t>
            </a:r>
            <a:r>
              <a:rPr lang="en-US" dirty="0" smtClean="0"/>
              <a:t>name of </a:t>
            </a:r>
            <a:r>
              <a:rPr lang="en-US" dirty="0"/>
              <a:t>the metallic element first.</a:t>
            </a:r>
          </a:p>
          <a:p>
            <a:r>
              <a:rPr lang="en-US" dirty="0" smtClean="0"/>
              <a:t>The </a:t>
            </a:r>
            <a:r>
              <a:rPr lang="en-US" dirty="0"/>
              <a:t>non-metallic element is second. Its ending is changed to -</a:t>
            </a:r>
            <a:r>
              <a:rPr lang="en-US" i="1" dirty="0"/>
              <a:t>ide</a:t>
            </a:r>
            <a:r>
              <a:rPr lang="en-US" dirty="0"/>
              <a:t>.</a:t>
            </a:r>
          </a:p>
          <a:p>
            <a:r>
              <a:rPr lang="en-US" dirty="0" smtClean="0"/>
              <a:t>Subscripts </a:t>
            </a:r>
            <a:r>
              <a:rPr lang="en-US" dirty="0"/>
              <a:t>indicate the ratio of ions in the compound. For </a:t>
            </a:r>
            <a:r>
              <a:rPr lang="en-US" dirty="0" smtClean="0"/>
              <a:t>example, in </a:t>
            </a:r>
            <a:r>
              <a:rPr lang="en-US" dirty="0"/>
              <a:t>CaCl</a:t>
            </a:r>
            <a:r>
              <a:rPr lang="en-US" baseline="-25000" dirty="0"/>
              <a:t>2</a:t>
            </a:r>
            <a:r>
              <a:rPr lang="en-US" dirty="0"/>
              <a:t> the ratio of calcium to chloride ions is 1:2.</a:t>
            </a:r>
            <a:endParaRPr lang="en-CA" dirty="0"/>
          </a:p>
        </p:txBody>
      </p:sp>
    </p:spTree>
    <p:extLst>
      <p:ext uri="{BB962C8B-B14F-4D97-AF65-F5344CB8AC3E}">
        <p14:creationId xmlns:p14="http://schemas.microsoft.com/office/powerpoint/2010/main" val="21846498"/>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Chemical reactions</a:t>
            </a:r>
            <a:endParaRPr lang="en-CA" dirty="0"/>
          </a:p>
        </p:txBody>
      </p:sp>
      <p:sp>
        <p:nvSpPr>
          <p:cNvPr id="3" name="Text Placeholder 2"/>
          <p:cNvSpPr>
            <a:spLocks noGrp="1"/>
          </p:cNvSpPr>
          <p:nvPr>
            <p:ph type="body" idx="1"/>
          </p:nvPr>
        </p:nvSpPr>
        <p:spPr/>
        <p:txBody>
          <a:bodyPr/>
          <a:lstStyle/>
          <a:p>
            <a:r>
              <a:rPr lang="en-CA" dirty="0" smtClean="0"/>
              <a:t>Science 9</a:t>
            </a:r>
            <a:endParaRPr lang="en-CA" dirty="0"/>
          </a:p>
        </p:txBody>
      </p:sp>
    </p:spTree>
    <p:extLst>
      <p:ext uri="{BB962C8B-B14F-4D97-AF65-F5344CB8AC3E}">
        <p14:creationId xmlns:p14="http://schemas.microsoft.com/office/powerpoint/2010/main" val="3762764489"/>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Chemical Reactions</a:t>
            </a:r>
            <a:endParaRPr lang="en-CA" dirty="0"/>
          </a:p>
        </p:txBody>
      </p:sp>
      <p:sp>
        <p:nvSpPr>
          <p:cNvPr id="3" name="Content Placeholder 2"/>
          <p:cNvSpPr>
            <a:spLocks noGrp="1"/>
          </p:cNvSpPr>
          <p:nvPr>
            <p:ph idx="1"/>
          </p:nvPr>
        </p:nvSpPr>
        <p:spPr/>
        <p:txBody>
          <a:bodyPr>
            <a:normAutofit/>
          </a:bodyPr>
          <a:lstStyle/>
          <a:p>
            <a:pPr lvl="0"/>
            <a:r>
              <a:rPr lang="en-US" dirty="0"/>
              <a:t>A chemical reaction occurs when </a:t>
            </a:r>
            <a:r>
              <a:rPr lang="en-US" dirty="0" smtClean="0"/>
              <a:t>one or more substances change</a:t>
            </a:r>
            <a:endParaRPr lang="en-US" dirty="0"/>
          </a:p>
          <a:p>
            <a:pPr lvl="0"/>
            <a:r>
              <a:rPr lang="en-US" dirty="0"/>
              <a:t>The substances that go into a chemical reaction are the </a:t>
            </a:r>
            <a:r>
              <a:rPr lang="en-US" b="1" dirty="0" smtClean="0"/>
              <a:t>reactants</a:t>
            </a:r>
            <a:endParaRPr lang="en-US" b="1" dirty="0"/>
          </a:p>
          <a:p>
            <a:pPr lvl="0"/>
            <a:r>
              <a:rPr lang="en-US" dirty="0"/>
              <a:t>The substances produced by a chemical reaction are the </a:t>
            </a:r>
            <a:r>
              <a:rPr lang="en-US" b="1" dirty="0" smtClean="0"/>
              <a:t>products</a:t>
            </a:r>
            <a:endParaRPr lang="en-US" b="1" dirty="0"/>
          </a:p>
          <a:p>
            <a:endParaRPr lang="en-CA" dirty="0"/>
          </a:p>
        </p:txBody>
      </p:sp>
    </p:spTree>
    <p:extLst>
      <p:ext uri="{BB962C8B-B14F-4D97-AF65-F5344CB8AC3E}">
        <p14:creationId xmlns:p14="http://schemas.microsoft.com/office/powerpoint/2010/main" val="2406788955"/>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Evidence of a Chemical Reaction</a:t>
            </a:r>
            <a:endParaRPr lang="en-CA" dirty="0"/>
          </a:p>
        </p:txBody>
      </p:sp>
      <p:sp>
        <p:nvSpPr>
          <p:cNvPr id="3" name="Content Placeholder 2"/>
          <p:cNvSpPr>
            <a:spLocks noGrp="1"/>
          </p:cNvSpPr>
          <p:nvPr>
            <p:ph idx="1"/>
          </p:nvPr>
        </p:nvSpPr>
        <p:spPr/>
        <p:txBody>
          <a:bodyPr>
            <a:normAutofit lnSpcReduction="10000"/>
          </a:bodyPr>
          <a:lstStyle/>
          <a:p>
            <a:pPr lvl="0"/>
            <a:r>
              <a:rPr lang="en-US" dirty="0"/>
              <a:t>Formation of a gas</a:t>
            </a:r>
          </a:p>
          <a:p>
            <a:pPr lvl="0"/>
            <a:r>
              <a:rPr lang="en-US" dirty="0"/>
              <a:t>Formation of a solid (precipitate)</a:t>
            </a:r>
          </a:p>
          <a:p>
            <a:pPr lvl="0"/>
            <a:r>
              <a:rPr lang="en-US" dirty="0" err="1"/>
              <a:t>Odour</a:t>
            </a:r>
            <a:r>
              <a:rPr lang="en-US" dirty="0"/>
              <a:t> change</a:t>
            </a:r>
          </a:p>
          <a:p>
            <a:pPr lvl="0"/>
            <a:r>
              <a:rPr lang="en-US" dirty="0" err="1"/>
              <a:t>Colour</a:t>
            </a:r>
            <a:r>
              <a:rPr lang="en-US" dirty="0"/>
              <a:t> change</a:t>
            </a:r>
          </a:p>
          <a:p>
            <a:pPr lvl="0"/>
            <a:r>
              <a:rPr lang="en-US" dirty="0"/>
              <a:t>Energy change: </a:t>
            </a:r>
            <a:r>
              <a:rPr lang="en-US" dirty="0" smtClean="0"/>
              <a:t>temperature change, emission of light, emission of sound, electrical energy</a:t>
            </a:r>
            <a:endParaRPr lang="en-US" dirty="0"/>
          </a:p>
        </p:txBody>
      </p:sp>
    </p:spTree>
    <p:extLst>
      <p:ext uri="{BB962C8B-B14F-4D97-AF65-F5344CB8AC3E}">
        <p14:creationId xmlns:p14="http://schemas.microsoft.com/office/powerpoint/2010/main" val="77256132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Energy Changes in Chemical Reactions</a:t>
            </a:r>
            <a:endParaRPr lang="en-CA" dirty="0"/>
          </a:p>
        </p:txBody>
      </p:sp>
      <p:sp>
        <p:nvSpPr>
          <p:cNvPr id="3" name="Content Placeholder 2"/>
          <p:cNvSpPr>
            <a:spLocks noGrp="1"/>
          </p:cNvSpPr>
          <p:nvPr>
            <p:ph idx="1"/>
          </p:nvPr>
        </p:nvSpPr>
        <p:spPr/>
        <p:txBody>
          <a:bodyPr>
            <a:normAutofit/>
          </a:bodyPr>
          <a:lstStyle/>
          <a:p>
            <a:pPr lvl="1"/>
            <a:r>
              <a:rPr lang="en-US" dirty="0"/>
              <a:t>Reactions that release energy are classified as </a:t>
            </a:r>
            <a:r>
              <a:rPr lang="en-US" b="1" dirty="0" smtClean="0"/>
              <a:t>exothermic. </a:t>
            </a:r>
            <a:r>
              <a:rPr lang="en-US" dirty="0" smtClean="0"/>
              <a:t>This </a:t>
            </a:r>
            <a:r>
              <a:rPr lang="en-US" dirty="0"/>
              <a:t>is caused by chemical bonds </a:t>
            </a:r>
            <a:r>
              <a:rPr lang="en-US" b="1" dirty="0" smtClean="0"/>
              <a:t>forming. </a:t>
            </a:r>
            <a:endParaRPr lang="en-US" sz="2400" dirty="0"/>
          </a:p>
          <a:p>
            <a:pPr lvl="1"/>
            <a:r>
              <a:rPr lang="en-US" dirty="0"/>
              <a:t>Reactions that absorb energy are classified as </a:t>
            </a:r>
            <a:r>
              <a:rPr lang="en-US" b="1" dirty="0" smtClean="0"/>
              <a:t>endothermic. </a:t>
            </a:r>
            <a:r>
              <a:rPr lang="en-US" dirty="0" smtClean="0"/>
              <a:t>This </a:t>
            </a:r>
            <a:r>
              <a:rPr lang="en-US" dirty="0"/>
              <a:t>is caused by chemical bonds </a:t>
            </a:r>
            <a:r>
              <a:rPr lang="en-US" b="1" dirty="0" smtClean="0"/>
              <a:t>breaking. </a:t>
            </a:r>
            <a:endParaRPr lang="en-US" sz="2400" b="1" dirty="0"/>
          </a:p>
        </p:txBody>
      </p:sp>
    </p:spTree>
    <p:extLst>
      <p:ext uri="{BB962C8B-B14F-4D97-AF65-F5344CB8AC3E}">
        <p14:creationId xmlns:p14="http://schemas.microsoft.com/office/powerpoint/2010/main" val="1069062934"/>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Law of Conservation of Energy</a:t>
            </a:r>
            <a:endParaRPr lang="en-CA" dirty="0"/>
          </a:p>
        </p:txBody>
      </p:sp>
      <p:sp>
        <p:nvSpPr>
          <p:cNvPr id="3" name="Content Placeholder 2"/>
          <p:cNvSpPr>
            <a:spLocks noGrp="1"/>
          </p:cNvSpPr>
          <p:nvPr>
            <p:ph idx="1"/>
          </p:nvPr>
        </p:nvSpPr>
        <p:spPr/>
        <p:txBody>
          <a:bodyPr/>
          <a:lstStyle/>
          <a:p>
            <a:r>
              <a:rPr lang="en-CA" dirty="0" smtClean="0"/>
              <a:t>Energy can be converted from one form to another, but the total energy in the universe remains constant. </a:t>
            </a:r>
          </a:p>
          <a:p>
            <a:endParaRPr lang="en-CA" dirty="0"/>
          </a:p>
          <a:p>
            <a:pPr lvl="1"/>
            <a:r>
              <a:rPr lang="en-CA" dirty="0" smtClean="0"/>
              <a:t>Breaking chemical bonds </a:t>
            </a:r>
            <a:r>
              <a:rPr lang="en-CA" b="1" dirty="0" smtClean="0"/>
              <a:t>takes in </a:t>
            </a:r>
            <a:r>
              <a:rPr lang="en-CA" dirty="0" smtClean="0"/>
              <a:t>energy.</a:t>
            </a:r>
          </a:p>
          <a:p>
            <a:pPr lvl="1"/>
            <a:r>
              <a:rPr lang="en-CA" dirty="0" smtClean="0"/>
              <a:t>Forming chemical bonds </a:t>
            </a:r>
            <a:r>
              <a:rPr lang="en-CA" b="1" dirty="0" smtClean="0"/>
              <a:t>releases</a:t>
            </a:r>
            <a:r>
              <a:rPr lang="en-CA" dirty="0" smtClean="0"/>
              <a:t> energy. </a:t>
            </a:r>
            <a:endParaRPr lang="en-CA" dirty="0"/>
          </a:p>
        </p:txBody>
      </p:sp>
    </p:spTree>
    <p:extLst>
      <p:ext uri="{BB962C8B-B14F-4D97-AF65-F5344CB8AC3E}">
        <p14:creationId xmlns:p14="http://schemas.microsoft.com/office/powerpoint/2010/main" val="358619091"/>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Chemical Equations</a:t>
            </a:r>
            <a:endParaRPr lang="en-CA" dirty="0"/>
          </a:p>
        </p:txBody>
      </p:sp>
      <p:sp>
        <p:nvSpPr>
          <p:cNvPr id="3" name="Content Placeholder 2"/>
          <p:cNvSpPr>
            <a:spLocks noGrp="1"/>
          </p:cNvSpPr>
          <p:nvPr>
            <p:ph idx="1"/>
          </p:nvPr>
        </p:nvSpPr>
        <p:spPr>
          <a:xfrm>
            <a:off x="0" y="1600201"/>
            <a:ext cx="9144000" cy="3352800"/>
          </a:xfrm>
        </p:spPr>
        <p:txBody>
          <a:bodyPr>
            <a:normAutofit fontScale="92500"/>
          </a:bodyPr>
          <a:lstStyle/>
          <a:p>
            <a:r>
              <a:rPr lang="en-CA" dirty="0" smtClean="0"/>
              <a:t>One way to describe a chemical reaction is with a word equation that describes the reactants and products. </a:t>
            </a:r>
          </a:p>
          <a:p>
            <a:endParaRPr lang="en-CA" dirty="0"/>
          </a:p>
          <a:p>
            <a:r>
              <a:rPr lang="en-CA" sz="3000" b="1" dirty="0"/>
              <a:t>r</a:t>
            </a:r>
            <a:r>
              <a:rPr lang="en-CA" sz="3000" b="1" dirty="0" smtClean="0"/>
              <a:t>eactants:  </a:t>
            </a:r>
            <a:r>
              <a:rPr lang="en-CA" sz="3000" dirty="0" smtClean="0"/>
              <a:t>the substance(s) that go into a chemical reaction</a:t>
            </a:r>
          </a:p>
          <a:p>
            <a:r>
              <a:rPr lang="en-CA" sz="3000" b="1" dirty="0" smtClean="0"/>
              <a:t>products: </a:t>
            </a:r>
            <a:r>
              <a:rPr lang="en-CA" sz="3000" dirty="0" smtClean="0"/>
              <a:t>the substance(s) produced by a chemical reaction</a:t>
            </a:r>
            <a:endParaRPr lang="en-CA" sz="3000" b="1" dirty="0"/>
          </a:p>
        </p:txBody>
      </p:sp>
    </p:spTree>
    <p:extLst>
      <p:ext uri="{BB962C8B-B14F-4D97-AF65-F5344CB8AC3E}">
        <p14:creationId xmlns:p14="http://schemas.microsoft.com/office/powerpoint/2010/main" val="1073777254"/>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207" y="180819"/>
            <a:ext cx="8892393" cy="3171981"/>
          </a:xfrm>
          <a:prstGeom prst="rect">
            <a:avLst/>
          </a:prstGeom>
        </p:spPr>
      </p:pic>
      <p:sp>
        <p:nvSpPr>
          <p:cNvPr id="6" name="Content Placeholder 5"/>
          <p:cNvSpPr>
            <a:spLocks noGrp="1"/>
          </p:cNvSpPr>
          <p:nvPr>
            <p:ph idx="1"/>
          </p:nvPr>
        </p:nvSpPr>
        <p:spPr>
          <a:xfrm>
            <a:off x="381000" y="3505200"/>
            <a:ext cx="8229600" cy="1600200"/>
          </a:xfrm>
        </p:spPr>
        <p:txBody>
          <a:bodyPr>
            <a:normAutofit/>
          </a:bodyPr>
          <a:lstStyle/>
          <a:p>
            <a:r>
              <a:rPr lang="en-CA" sz="2800" dirty="0" smtClean="0"/>
              <a:t>You can convert a word equation into a chemical equation by substituting the chemical formulas for the chemical names. </a:t>
            </a:r>
            <a:endParaRPr lang="en-CA" sz="2800" dirty="0"/>
          </a:p>
        </p:txBody>
      </p:sp>
    </p:spTree>
    <p:extLst>
      <p:ext uri="{BB962C8B-B14F-4D97-AF65-F5344CB8AC3E}">
        <p14:creationId xmlns:p14="http://schemas.microsoft.com/office/powerpoint/2010/main" val="1954891144"/>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Examples </a:t>
            </a:r>
            <a:endParaRPr lang="en-CA" dirty="0"/>
          </a:p>
        </p:txBody>
      </p:sp>
      <p:sp>
        <p:nvSpPr>
          <p:cNvPr id="3" name="Content Placeholder 2"/>
          <p:cNvSpPr>
            <a:spLocks noGrp="1"/>
          </p:cNvSpPr>
          <p:nvPr>
            <p:ph idx="1"/>
          </p:nvPr>
        </p:nvSpPr>
        <p:spPr>
          <a:xfrm>
            <a:off x="0" y="1600200"/>
            <a:ext cx="9144000" cy="3352800"/>
          </a:xfrm>
        </p:spPr>
        <p:txBody>
          <a:bodyPr>
            <a:normAutofit/>
          </a:bodyPr>
          <a:lstStyle/>
          <a:p>
            <a:pPr marL="0" indent="0" algn="ctr">
              <a:buNone/>
            </a:pPr>
            <a:r>
              <a:rPr lang="en-CA" dirty="0" smtClean="0"/>
              <a:t>iron + oxygen </a:t>
            </a:r>
            <a:r>
              <a:rPr lang="en-CA" dirty="0" smtClean="0">
                <a:sym typeface="Wingdings" panose="05000000000000000000" pitchFamily="2" charset="2"/>
              </a:rPr>
              <a:t> iron (II) oxide</a:t>
            </a:r>
          </a:p>
          <a:p>
            <a:pPr marL="0" indent="0" algn="ctr">
              <a:buNone/>
            </a:pPr>
            <a:r>
              <a:rPr lang="en-CA" dirty="0" smtClean="0"/>
              <a:t>4 Fe + 3 O</a:t>
            </a:r>
            <a:r>
              <a:rPr lang="en-CA" baseline="-25000" dirty="0"/>
              <a:t>2</a:t>
            </a:r>
            <a:r>
              <a:rPr lang="en-CA" dirty="0" smtClean="0"/>
              <a:t> </a:t>
            </a:r>
            <a:r>
              <a:rPr lang="en-CA" dirty="0" smtClean="0">
                <a:sym typeface="Wingdings" panose="05000000000000000000" pitchFamily="2" charset="2"/>
              </a:rPr>
              <a:t> 2 Fe</a:t>
            </a:r>
            <a:r>
              <a:rPr lang="en-CA" baseline="-25000" dirty="0" smtClean="0">
                <a:sym typeface="Wingdings" panose="05000000000000000000" pitchFamily="2" charset="2"/>
              </a:rPr>
              <a:t>2</a:t>
            </a:r>
            <a:r>
              <a:rPr lang="en-CA" dirty="0" smtClean="0">
                <a:sym typeface="Wingdings" panose="05000000000000000000" pitchFamily="2" charset="2"/>
              </a:rPr>
              <a:t>O</a:t>
            </a:r>
            <a:r>
              <a:rPr lang="en-CA" baseline="-25000" dirty="0" smtClean="0">
                <a:sym typeface="Wingdings" panose="05000000000000000000" pitchFamily="2" charset="2"/>
              </a:rPr>
              <a:t>3</a:t>
            </a:r>
            <a:endParaRPr lang="en-CA" baseline="-25000" dirty="0"/>
          </a:p>
          <a:p>
            <a:pPr marL="0" indent="0" algn="ctr">
              <a:buNone/>
            </a:pPr>
            <a:endParaRPr lang="en-CA" dirty="0"/>
          </a:p>
          <a:p>
            <a:pPr marL="0" indent="0" algn="ctr">
              <a:buNone/>
            </a:pPr>
            <a:r>
              <a:rPr lang="en-CA" sz="2800" dirty="0" smtClean="0"/>
              <a:t>carbon dioxide + water + light energy </a:t>
            </a:r>
            <a:r>
              <a:rPr lang="en-CA" sz="2800" dirty="0" smtClean="0">
                <a:sym typeface="Wingdings" panose="05000000000000000000" pitchFamily="2" charset="2"/>
              </a:rPr>
              <a:t> oxygen + glucose</a:t>
            </a:r>
          </a:p>
          <a:p>
            <a:pPr marL="0" indent="0" algn="ctr">
              <a:buNone/>
            </a:pPr>
            <a:r>
              <a:rPr lang="en-CA" dirty="0" smtClean="0">
                <a:sym typeface="Wingdings" panose="05000000000000000000" pitchFamily="2" charset="2"/>
              </a:rPr>
              <a:t>6 CO</a:t>
            </a:r>
            <a:r>
              <a:rPr lang="en-CA" baseline="-25000" dirty="0" smtClean="0">
                <a:sym typeface="Wingdings" panose="05000000000000000000" pitchFamily="2" charset="2"/>
              </a:rPr>
              <a:t>2</a:t>
            </a:r>
            <a:r>
              <a:rPr lang="en-CA" dirty="0" smtClean="0">
                <a:sym typeface="Wingdings" panose="05000000000000000000" pitchFamily="2" charset="2"/>
              </a:rPr>
              <a:t> + 6 H</a:t>
            </a:r>
            <a:r>
              <a:rPr lang="en-CA" baseline="-25000" dirty="0" smtClean="0">
                <a:sym typeface="Wingdings" panose="05000000000000000000" pitchFamily="2" charset="2"/>
              </a:rPr>
              <a:t>2</a:t>
            </a:r>
            <a:r>
              <a:rPr lang="en-CA" dirty="0" smtClean="0">
                <a:sym typeface="Wingdings" panose="05000000000000000000" pitchFamily="2" charset="2"/>
              </a:rPr>
              <a:t>O + energy  6 O</a:t>
            </a:r>
            <a:r>
              <a:rPr lang="en-CA" baseline="-25000" dirty="0" smtClean="0">
                <a:sym typeface="Wingdings" panose="05000000000000000000" pitchFamily="2" charset="2"/>
              </a:rPr>
              <a:t>2</a:t>
            </a:r>
            <a:r>
              <a:rPr lang="en-CA" dirty="0" smtClean="0">
                <a:sym typeface="Wingdings" panose="05000000000000000000" pitchFamily="2" charset="2"/>
              </a:rPr>
              <a:t> + C</a:t>
            </a:r>
            <a:r>
              <a:rPr lang="en-CA" baseline="-25000" dirty="0">
                <a:sym typeface="Wingdings" panose="05000000000000000000" pitchFamily="2" charset="2"/>
              </a:rPr>
              <a:t>6</a:t>
            </a:r>
            <a:r>
              <a:rPr lang="en-CA" dirty="0" smtClean="0">
                <a:sym typeface="Wingdings" panose="05000000000000000000" pitchFamily="2" charset="2"/>
              </a:rPr>
              <a:t>H</a:t>
            </a:r>
            <a:r>
              <a:rPr lang="en-CA" baseline="-25000" dirty="0">
                <a:sym typeface="Wingdings" panose="05000000000000000000" pitchFamily="2" charset="2"/>
              </a:rPr>
              <a:t>12</a:t>
            </a:r>
            <a:r>
              <a:rPr lang="en-CA" dirty="0" smtClean="0">
                <a:sym typeface="Wingdings" panose="05000000000000000000" pitchFamily="2" charset="2"/>
              </a:rPr>
              <a:t>O</a:t>
            </a:r>
            <a:r>
              <a:rPr lang="en-CA" baseline="-25000" dirty="0" smtClean="0">
                <a:sym typeface="Wingdings" panose="05000000000000000000" pitchFamily="2" charset="2"/>
              </a:rPr>
              <a:t>6</a:t>
            </a:r>
            <a:endParaRPr lang="en-CA" baseline="-25000" dirty="0"/>
          </a:p>
        </p:txBody>
      </p:sp>
      <p:sp>
        <p:nvSpPr>
          <p:cNvPr id="4" name="Content Placeholder 2"/>
          <p:cNvSpPr txBox="1">
            <a:spLocks/>
          </p:cNvSpPr>
          <p:nvPr/>
        </p:nvSpPr>
        <p:spPr>
          <a:xfrm>
            <a:off x="0" y="1600200"/>
            <a:ext cx="9144000" cy="3352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Baskerville Old Face" panose="02020602080505020303" pitchFamily="18"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Baskerville Old Face" panose="02020602080505020303" pitchFamily="18"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Baskerville Old Face" panose="02020602080505020303"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Baskerville Old Face" panose="02020602080505020303"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Baskerville Old Face" panose="02020602080505020303"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CA" dirty="0" smtClean="0"/>
              <a:t>iron + oxygen </a:t>
            </a:r>
            <a:r>
              <a:rPr lang="en-CA" dirty="0" smtClean="0">
                <a:sym typeface="Wingdings" panose="05000000000000000000" pitchFamily="2" charset="2"/>
              </a:rPr>
              <a:t> iron (II) oxide</a:t>
            </a:r>
          </a:p>
          <a:p>
            <a:pPr marL="0" indent="0" algn="ctr">
              <a:buFont typeface="Arial" panose="020B0604020202020204" pitchFamily="34" charset="0"/>
              <a:buNone/>
            </a:pPr>
            <a:r>
              <a:rPr lang="en-CA" dirty="0" smtClean="0"/>
              <a:t>   Fe + </a:t>
            </a:r>
            <a:r>
              <a:rPr lang="en-CA" dirty="0">
                <a:solidFill>
                  <a:schemeClr val="bg1"/>
                </a:solidFill>
              </a:rPr>
              <a:t> </a:t>
            </a:r>
            <a:r>
              <a:rPr lang="en-CA" dirty="0" smtClean="0">
                <a:solidFill>
                  <a:schemeClr val="bg1"/>
                </a:solidFill>
              </a:rPr>
              <a:t> </a:t>
            </a:r>
            <a:r>
              <a:rPr lang="en-CA" dirty="0" smtClean="0"/>
              <a:t> O</a:t>
            </a:r>
            <a:r>
              <a:rPr lang="en-CA" baseline="-25000" dirty="0" smtClean="0"/>
              <a:t>2</a:t>
            </a:r>
            <a:r>
              <a:rPr lang="en-CA" dirty="0" smtClean="0"/>
              <a:t> </a:t>
            </a:r>
            <a:r>
              <a:rPr lang="en-CA" dirty="0" smtClean="0">
                <a:sym typeface="Wingdings" panose="05000000000000000000" pitchFamily="2" charset="2"/>
              </a:rPr>
              <a:t> </a:t>
            </a:r>
            <a:r>
              <a:rPr lang="en-CA" dirty="0">
                <a:solidFill>
                  <a:schemeClr val="bg1"/>
                </a:solidFill>
                <a:sym typeface="Wingdings" panose="05000000000000000000" pitchFamily="2" charset="2"/>
              </a:rPr>
              <a:t> </a:t>
            </a:r>
            <a:r>
              <a:rPr lang="en-CA" dirty="0" smtClean="0">
                <a:solidFill>
                  <a:schemeClr val="bg1"/>
                </a:solidFill>
                <a:sym typeface="Wingdings" panose="05000000000000000000" pitchFamily="2" charset="2"/>
              </a:rPr>
              <a:t> </a:t>
            </a:r>
            <a:r>
              <a:rPr lang="en-CA" dirty="0" smtClean="0">
                <a:sym typeface="Wingdings" panose="05000000000000000000" pitchFamily="2" charset="2"/>
              </a:rPr>
              <a:t> Fe</a:t>
            </a:r>
            <a:r>
              <a:rPr lang="en-CA" baseline="-25000" dirty="0" smtClean="0">
                <a:sym typeface="Wingdings" panose="05000000000000000000" pitchFamily="2" charset="2"/>
              </a:rPr>
              <a:t>2</a:t>
            </a:r>
            <a:r>
              <a:rPr lang="en-CA" dirty="0" smtClean="0">
                <a:sym typeface="Wingdings" panose="05000000000000000000" pitchFamily="2" charset="2"/>
              </a:rPr>
              <a:t>O</a:t>
            </a:r>
            <a:r>
              <a:rPr lang="en-CA" baseline="-25000" dirty="0" smtClean="0">
                <a:sym typeface="Wingdings" panose="05000000000000000000" pitchFamily="2" charset="2"/>
              </a:rPr>
              <a:t>3</a:t>
            </a:r>
            <a:endParaRPr lang="en-CA" baseline="-25000" dirty="0" smtClean="0"/>
          </a:p>
          <a:p>
            <a:pPr marL="0" indent="0" algn="ctr">
              <a:buFont typeface="Arial" panose="020B0604020202020204" pitchFamily="34" charset="0"/>
              <a:buNone/>
            </a:pPr>
            <a:endParaRPr lang="en-CA" dirty="0" smtClean="0"/>
          </a:p>
          <a:p>
            <a:pPr marL="0" indent="0" algn="ctr">
              <a:buFont typeface="Arial" panose="020B0604020202020204" pitchFamily="34" charset="0"/>
              <a:buNone/>
            </a:pPr>
            <a:r>
              <a:rPr lang="en-CA" sz="2800" dirty="0" smtClean="0"/>
              <a:t>carbon dioxide + water + light energy </a:t>
            </a:r>
            <a:r>
              <a:rPr lang="en-CA" sz="2800" dirty="0" smtClean="0">
                <a:sym typeface="Wingdings" panose="05000000000000000000" pitchFamily="2" charset="2"/>
              </a:rPr>
              <a:t> oxygen + glucose</a:t>
            </a:r>
          </a:p>
          <a:p>
            <a:pPr marL="0" indent="0" algn="ctr">
              <a:buFont typeface="Arial" panose="020B0604020202020204" pitchFamily="34" charset="0"/>
              <a:buNone/>
            </a:pPr>
            <a:r>
              <a:rPr lang="en-CA" dirty="0">
                <a:solidFill>
                  <a:schemeClr val="bg1"/>
                </a:solidFill>
                <a:sym typeface="Wingdings" panose="05000000000000000000" pitchFamily="2" charset="2"/>
              </a:rPr>
              <a:t> </a:t>
            </a:r>
            <a:r>
              <a:rPr lang="en-CA" dirty="0" smtClean="0">
                <a:solidFill>
                  <a:schemeClr val="bg1"/>
                </a:solidFill>
                <a:sym typeface="Wingdings" panose="05000000000000000000" pitchFamily="2" charset="2"/>
              </a:rPr>
              <a:t>  </a:t>
            </a:r>
            <a:r>
              <a:rPr lang="en-CA" dirty="0" smtClean="0">
                <a:sym typeface="Wingdings" panose="05000000000000000000" pitchFamily="2" charset="2"/>
              </a:rPr>
              <a:t>CO</a:t>
            </a:r>
            <a:r>
              <a:rPr lang="en-CA" baseline="-25000" dirty="0" smtClean="0">
                <a:sym typeface="Wingdings" panose="05000000000000000000" pitchFamily="2" charset="2"/>
              </a:rPr>
              <a:t>2</a:t>
            </a:r>
            <a:r>
              <a:rPr lang="en-CA" dirty="0" smtClean="0">
                <a:sym typeface="Wingdings" panose="05000000000000000000" pitchFamily="2" charset="2"/>
              </a:rPr>
              <a:t> + </a:t>
            </a:r>
            <a:r>
              <a:rPr lang="en-CA" dirty="0">
                <a:solidFill>
                  <a:schemeClr val="bg1"/>
                </a:solidFill>
                <a:sym typeface="Wingdings" panose="05000000000000000000" pitchFamily="2" charset="2"/>
              </a:rPr>
              <a:t> </a:t>
            </a:r>
            <a:r>
              <a:rPr lang="en-CA" dirty="0" smtClean="0">
                <a:solidFill>
                  <a:schemeClr val="bg1"/>
                </a:solidFill>
                <a:sym typeface="Wingdings" panose="05000000000000000000" pitchFamily="2" charset="2"/>
              </a:rPr>
              <a:t> </a:t>
            </a:r>
            <a:r>
              <a:rPr lang="en-CA" dirty="0" smtClean="0">
                <a:sym typeface="Wingdings" panose="05000000000000000000" pitchFamily="2" charset="2"/>
              </a:rPr>
              <a:t> H</a:t>
            </a:r>
            <a:r>
              <a:rPr lang="en-CA" baseline="-25000" dirty="0" smtClean="0">
                <a:sym typeface="Wingdings" panose="05000000000000000000" pitchFamily="2" charset="2"/>
              </a:rPr>
              <a:t>2</a:t>
            </a:r>
            <a:r>
              <a:rPr lang="en-CA" dirty="0" smtClean="0">
                <a:sym typeface="Wingdings" panose="05000000000000000000" pitchFamily="2" charset="2"/>
              </a:rPr>
              <a:t>O + energy  </a:t>
            </a:r>
            <a:r>
              <a:rPr lang="en-CA" dirty="0">
                <a:solidFill>
                  <a:schemeClr val="bg1"/>
                </a:solidFill>
                <a:sym typeface="Wingdings" panose="05000000000000000000" pitchFamily="2" charset="2"/>
              </a:rPr>
              <a:t> </a:t>
            </a:r>
            <a:r>
              <a:rPr lang="en-CA" dirty="0" smtClean="0">
                <a:solidFill>
                  <a:schemeClr val="bg1"/>
                </a:solidFill>
                <a:sym typeface="Wingdings" panose="05000000000000000000" pitchFamily="2" charset="2"/>
              </a:rPr>
              <a:t> </a:t>
            </a:r>
            <a:r>
              <a:rPr lang="en-CA" dirty="0" smtClean="0">
                <a:sym typeface="Wingdings" panose="05000000000000000000" pitchFamily="2" charset="2"/>
              </a:rPr>
              <a:t> O</a:t>
            </a:r>
            <a:r>
              <a:rPr lang="en-CA" baseline="-25000" dirty="0" smtClean="0">
                <a:sym typeface="Wingdings" panose="05000000000000000000" pitchFamily="2" charset="2"/>
              </a:rPr>
              <a:t>2</a:t>
            </a:r>
            <a:r>
              <a:rPr lang="en-CA" dirty="0" smtClean="0">
                <a:sym typeface="Wingdings" panose="05000000000000000000" pitchFamily="2" charset="2"/>
              </a:rPr>
              <a:t> + C</a:t>
            </a:r>
            <a:r>
              <a:rPr lang="en-CA" baseline="-25000" dirty="0" smtClean="0">
                <a:sym typeface="Wingdings" panose="05000000000000000000" pitchFamily="2" charset="2"/>
              </a:rPr>
              <a:t>6</a:t>
            </a:r>
            <a:r>
              <a:rPr lang="en-CA" dirty="0" smtClean="0">
                <a:sym typeface="Wingdings" panose="05000000000000000000" pitchFamily="2" charset="2"/>
              </a:rPr>
              <a:t>H</a:t>
            </a:r>
            <a:r>
              <a:rPr lang="en-CA" baseline="-25000" dirty="0" smtClean="0">
                <a:sym typeface="Wingdings" panose="05000000000000000000" pitchFamily="2" charset="2"/>
              </a:rPr>
              <a:t>12</a:t>
            </a:r>
            <a:r>
              <a:rPr lang="en-CA" dirty="0" smtClean="0">
                <a:sym typeface="Wingdings" panose="05000000000000000000" pitchFamily="2" charset="2"/>
              </a:rPr>
              <a:t>O</a:t>
            </a:r>
            <a:r>
              <a:rPr lang="en-CA" baseline="-25000" dirty="0" smtClean="0">
                <a:sym typeface="Wingdings" panose="05000000000000000000" pitchFamily="2" charset="2"/>
              </a:rPr>
              <a:t>6</a:t>
            </a:r>
            <a:endParaRPr lang="en-CA" baseline="-25000" dirty="0"/>
          </a:p>
        </p:txBody>
      </p:sp>
    </p:spTree>
    <p:extLst>
      <p:ext uri="{BB962C8B-B14F-4D97-AF65-F5344CB8AC3E}">
        <p14:creationId xmlns:p14="http://schemas.microsoft.com/office/powerpoint/2010/main" val="591387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Balancing Chemical Equations</a:t>
            </a:r>
            <a:endParaRPr lang="en-CA" dirty="0"/>
          </a:p>
        </p:txBody>
      </p:sp>
      <p:sp>
        <p:nvSpPr>
          <p:cNvPr id="3" name="Content Placeholder 2"/>
          <p:cNvSpPr>
            <a:spLocks noGrp="1"/>
          </p:cNvSpPr>
          <p:nvPr>
            <p:ph idx="1"/>
          </p:nvPr>
        </p:nvSpPr>
        <p:spPr>
          <a:xfrm>
            <a:off x="457200" y="1600200"/>
            <a:ext cx="8229600" cy="4876799"/>
          </a:xfrm>
        </p:spPr>
        <p:txBody>
          <a:bodyPr>
            <a:normAutofit/>
          </a:bodyPr>
          <a:lstStyle/>
          <a:p>
            <a:r>
              <a:rPr lang="en-CA" dirty="0" smtClean="0"/>
              <a:t>You need the same number of each atom on each side. </a:t>
            </a:r>
          </a:p>
          <a:p>
            <a:r>
              <a:rPr lang="en-CA" dirty="0" smtClean="0"/>
              <a:t>You can only change the number in front (the coefficient)</a:t>
            </a:r>
          </a:p>
          <a:p>
            <a:endParaRPr lang="en-CA" dirty="0"/>
          </a:p>
          <a:p>
            <a:r>
              <a:rPr lang="en-CA" dirty="0" smtClean="0"/>
              <a:t>ex.          2 Cu + O</a:t>
            </a:r>
            <a:r>
              <a:rPr lang="en-CA" baseline="-25000" dirty="0" smtClean="0"/>
              <a:t>2</a:t>
            </a:r>
            <a:r>
              <a:rPr lang="en-CA" dirty="0" smtClean="0"/>
              <a:t> </a:t>
            </a:r>
            <a:r>
              <a:rPr lang="en-CA" dirty="0" smtClean="0">
                <a:sym typeface="Wingdings" panose="05000000000000000000" pitchFamily="2" charset="2"/>
              </a:rPr>
              <a:t> 2 </a:t>
            </a:r>
            <a:r>
              <a:rPr lang="en-CA" dirty="0" err="1" smtClean="0">
                <a:sym typeface="Wingdings" panose="05000000000000000000" pitchFamily="2" charset="2"/>
              </a:rPr>
              <a:t>CuO</a:t>
            </a:r>
            <a:endParaRPr lang="en-CA" dirty="0" smtClean="0">
              <a:sym typeface="Wingdings" panose="05000000000000000000" pitchFamily="2" charset="2"/>
            </a:endParaRPr>
          </a:p>
          <a:p>
            <a:pPr marL="0" indent="0">
              <a:buNone/>
            </a:pPr>
            <a:r>
              <a:rPr lang="en-CA" dirty="0" smtClean="0"/>
              <a:t>                          This is </a:t>
            </a:r>
            <a:r>
              <a:rPr lang="en-CA" b="1" dirty="0" smtClean="0"/>
              <a:t>balanced. </a:t>
            </a:r>
            <a:endParaRPr lang="en-CA" dirty="0"/>
          </a:p>
        </p:txBody>
      </p:sp>
    </p:spTree>
    <p:extLst>
      <p:ext uri="{BB962C8B-B14F-4D97-AF65-F5344CB8AC3E}">
        <p14:creationId xmlns:p14="http://schemas.microsoft.com/office/powerpoint/2010/main" val="491324033"/>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Balancing Tips</a:t>
            </a:r>
            <a:endParaRPr lang="en-CA" dirty="0"/>
          </a:p>
        </p:txBody>
      </p:sp>
      <p:sp>
        <p:nvSpPr>
          <p:cNvPr id="3" name="Content Placeholder 2"/>
          <p:cNvSpPr>
            <a:spLocks noGrp="1"/>
          </p:cNvSpPr>
          <p:nvPr>
            <p:ph idx="1"/>
          </p:nvPr>
        </p:nvSpPr>
        <p:spPr/>
        <p:txBody>
          <a:bodyPr>
            <a:normAutofit fontScale="85000" lnSpcReduction="10000"/>
          </a:bodyPr>
          <a:lstStyle/>
          <a:p>
            <a:pPr lvl="0"/>
            <a:r>
              <a:rPr lang="en-US" dirty="0"/>
              <a:t>if there is a base (OH) change the water to HOH first</a:t>
            </a:r>
          </a:p>
          <a:p>
            <a:pPr lvl="0"/>
            <a:r>
              <a:rPr lang="en-US" dirty="0"/>
              <a:t>pick an element </a:t>
            </a:r>
            <a:r>
              <a:rPr lang="en-US" dirty="0" smtClean="0"/>
              <a:t>(</a:t>
            </a:r>
            <a:r>
              <a:rPr lang="en-US" dirty="0"/>
              <a:t>usually not H or O) on one </a:t>
            </a:r>
            <a:r>
              <a:rPr lang="en-US" dirty="0" smtClean="0"/>
              <a:t>side, then </a:t>
            </a:r>
            <a:r>
              <a:rPr lang="en-US" dirty="0"/>
              <a:t>balance other </a:t>
            </a:r>
            <a:r>
              <a:rPr lang="en-US" dirty="0" smtClean="0"/>
              <a:t>side</a:t>
            </a:r>
            <a:endParaRPr lang="en-US" dirty="0"/>
          </a:p>
          <a:p>
            <a:pPr lvl="0"/>
            <a:r>
              <a:rPr lang="en-US" dirty="0"/>
              <a:t>move on to another and do the same</a:t>
            </a:r>
          </a:p>
          <a:p>
            <a:pPr lvl="0"/>
            <a:r>
              <a:rPr lang="en-US" dirty="0"/>
              <a:t>double check, sometimes you will have to go back and change numbers</a:t>
            </a:r>
          </a:p>
          <a:p>
            <a:pPr lvl="0"/>
            <a:r>
              <a:rPr lang="en-US" dirty="0"/>
              <a:t>if can only have </a:t>
            </a:r>
            <a:r>
              <a:rPr lang="en-US" dirty="0" smtClean="0"/>
              <a:t>evens, </a:t>
            </a:r>
            <a:r>
              <a:rPr lang="en-US" dirty="0"/>
              <a:t>double the </a:t>
            </a:r>
            <a:r>
              <a:rPr lang="en-US" dirty="0" smtClean="0"/>
              <a:t>number</a:t>
            </a:r>
            <a:endParaRPr lang="en-US" dirty="0"/>
          </a:p>
        </p:txBody>
      </p:sp>
    </p:spTree>
    <p:extLst>
      <p:ext uri="{BB962C8B-B14F-4D97-AF65-F5344CB8AC3E}">
        <p14:creationId xmlns:p14="http://schemas.microsoft.com/office/powerpoint/2010/main" val="3739734409"/>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Examples</a:t>
            </a:r>
            <a:endParaRPr lang="en-CA" dirty="0"/>
          </a:p>
        </p:txBody>
      </p:sp>
      <p:sp>
        <p:nvSpPr>
          <p:cNvPr id="3" name="Content Placeholder 2"/>
          <p:cNvSpPr>
            <a:spLocks noGrp="1"/>
          </p:cNvSpPr>
          <p:nvPr>
            <p:ph idx="1"/>
          </p:nvPr>
        </p:nvSpPr>
        <p:spPr/>
        <p:txBody>
          <a:bodyPr>
            <a:normAutofit/>
          </a:bodyPr>
          <a:lstStyle/>
          <a:p>
            <a:r>
              <a:rPr lang="en-US" dirty="0" smtClean="0"/>
              <a:t>C</a:t>
            </a:r>
            <a:r>
              <a:rPr lang="en-US" baseline="-25000" dirty="0" smtClean="0"/>
              <a:t>2</a:t>
            </a:r>
            <a:r>
              <a:rPr lang="en-US" dirty="0" smtClean="0"/>
              <a:t>H</a:t>
            </a:r>
            <a:r>
              <a:rPr lang="en-US" baseline="-25000" dirty="0"/>
              <a:t>4</a:t>
            </a:r>
            <a:r>
              <a:rPr lang="en-US" dirty="0" smtClean="0"/>
              <a:t> + O</a:t>
            </a:r>
            <a:r>
              <a:rPr lang="en-US" baseline="-25000" dirty="0"/>
              <a:t>2 </a:t>
            </a:r>
            <a:r>
              <a:rPr lang="en-US" dirty="0" smtClean="0">
                <a:sym typeface="Wingdings" panose="05000000000000000000" pitchFamily="2" charset="2"/>
              </a:rPr>
              <a:t> CO</a:t>
            </a:r>
            <a:r>
              <a:rPr lang="en-US" baseline="-25000" dirty="0">
                <a:sym typeface="Wingdings" panose="05000000000000000000" pitchFamily="2" charset="2"/>
              </a:rPr>
              <a:t>2</a:t>
            </a:r>
            <a:r>
              <a:rPr lang="en-US" dirty="0" smtClean="0">
                <a:sym typeface="Wingdings" panose="05000000000000000000" pitchFamily="2" charset="2"/>
              </a:rPr>
              <a:t> + H</a:t>
            </a:r>
            <a:r>
              <a:rPr lang="en-US" baseline="-25000" dirty="0">
                <a:sym typeface="Wingdings" panose="05000000000000000000" pitchFamily="2" charset="2"/>
              </a:rPr>
              <a:t>2</a:t>
            </a:r>
            <a:r>
              <a:rPr lang="en-US" dirty="0" smtClean="0">
                <a:sym typeface="Wingdings" panose="05000000000000000000" pitchFamily="2" charset="2"/>
              </a:rPr>
              <a:t>O</a:t>
            </a:r>
          </a:p>
          <a:p>
            <a:r>
              <a:rPr lang="en-US" dirty="0" smtClean="0">
                <a:sym typeface="Wingdings" panose="05000000000000000000" pitchFamily="2" charset="2"/>
              </a:rPr>
              <a:t>Cr</a:t>
            </a:r>
            <a:r>
              <a:rPr lang="en-US" baseline="-25000" dirty="0">
                <a:sym typeface="Wingdings" panose="05000000000000000000" pitchFamily="2" charset="2"/>
              </a:rPr>
              <a:t>2</a:t>
            </a:r>
            <a:r>
              <a:rPr lang="en-US" dirty="0" smtClean="0">
                <a:sym typeface="Wingdings" panose="05000000000000000000" pitchFamily="2" charset="2"/>
              </a:rPr>
              <a:t>O</a:t>
            </a:r>
            <a:r>
              <a:rPr lang="en-US" baseline="-25000" dirty="0">
                <a:sym typeface="Wingdings" panose="05000000000000000000" pitchFamily="2" charset="2"/>
              </a:rPr>
              <a:t>3</a:t>
            </a:r>
            <a:r>
              <a:rPr lang="en-US" dirty="0" smtClean="0">
                <a:sym typeface="Wingdings" panose="05000000000000000000" pitchFamily="2" charset="2"/>
              </a:rPr>
              <a:t>  Cr + O</a:t>
            </a:r>
            <a:r>
              <a:rPr lang="en-US" baseline="-25000" dirty="0">
                <a:sym typeface="Wingdings" panose="05000000000000000000" pitchFamily="2" charset="2"/>
              </a:rPr>
              <a:t>2</a:t>
            </a:r>
          </a:p>
          <a:p>
            <a:r>
              <a:rPr lang="en-US" dirty="0" smtClean="0">
                <a:sym typeface="Wingdings" panose="05000000000000000000" pitchFamily="2" charset="2"/>
              </a:rPr>
              <a:t>H</a:t>
            </a:r>
            <a:r>
              <a:rPr lang="en-US" baseline="-25000" dirty="0">
                <a:sym typeface="Wingdings" panose="05000000000000000000" pitchFamily="2" charset="2"/>
              </a:rPr>
              <a:t>2 </a:t>
            </a:r>
            <a:r>
              <a:rPr lang="en-US" dirty="0" smtClean="0">
                <a:sym typeface="Wingdings" panose="05000000000000000000" pitchFamily="2" charset="2"/>
              </a:rPr>
              <a:t>+ Fe</a:t>
            </a:r>
            <a:r>
              <a:rPr lang="en-US" baseline="-25000" dirty="0">
                <a:sym typeface="Wingdings" panose="05000000000000000000" pitchFamily="2" charset="2"/>
              </a:rPr>
              <a:t>2</a:t>
            </a:r>
            <a:r>
              <a:rPr lang="en-US" dirty="0" smtClean="0">
                <a:sym typeface="Wingdings" panose="05000000000000000000" pitchFamily="2" charset="2"/>
              </a:rPr>
              <a:t>O</a:t>
            </a:r>
            <a:r>
              <a:rPr lang="en-US" baseline="-25000" dirty="0">
                <a:sym typeface="Wingdings" panose="05000000000000000000" pitchFamily="2" charset="2"/>
              </a:rPr>
              <a:t>3</a:t>
            </a:r>
            <a:r>
              <a:rPr lang="en-US" dirty="0" smtClean="0">
                <a:sym typeface="Wingdings" panose="05000000000000000000" pitchFamily="2" charset="2"/>
              </a:rPr>
              <a:t>  Fe + H</a:t>
            </a:r>
            <a:r>
              <a:rPr lang="en-US" baseline="-25000" dirty="0">
                <a:sym typeface="Wingdings" panose="05000000000000000000" pitchFamily="2" charset="2"/>
              </a:rPr>
              <a:t>2</a:t>
            </a:r>
            <a:r>
              <a:rPr lang="en-US" dirty="0" smtClean="0">
                <a:sym typeface="Wingdings" panose="05000000000000000000" pitchFamily="2" charset="2"/>
              </a:rPr>
              <a:t>O</a:t>
            </a:r>
          </a:p>
          <a:p>
            <a:r>
              <a:rPr lang="en-US" dirty="0" smtClean="0">
                <a:sym typeface="Wingdings" panose="05000000000000000000" pitchFamily="2" charset="2"/>
              </a:rPr>
              <a:t>Cl</a:t>
            </a:r>
            <a:r>
              <a:rPr lang="en-US" baseline="-25000" dirty="0">
                <a:sym typeface="Wingdings" panose="05000000000000000000" pitchFamily="2" charset="2"/>
              </a:rPr>
              <a:t>2</a:t>
            </a:r>
            <a:r>
              <a:rPr lang="en-US" dirty="0" smtClean="0">
                <a:sym typeface="Wingdings" panose="05000000000000000000" pitchFamily="2" charset="2"/>
              </a:rPr>
              <a:t> + </a:t>
            </a:r>
            <a:r>
              <a:rPr lang="en-US" dirty="0" err="1" smtClean="0">
                <a:sym typeface="Wingdings" panose="05000000000000000000" pitchFamily="2" charset="2"/>
              </a:rPr>
              <a:t>NaBr</a:t>
            </a:r>
            <a:r>
              <a:rPr lang="en-US" dirty="0" smtClean="0">
                <a:sym typeface="Wingdings" panose="05000000000000000000" pitchFamily="2" charset="2"/>
              </a:rPr>
              <a:t>  Br</a:t>
            </a:r>
            <a:r>
              <a:rPr lang="en-US" baseline="-25000" dirty="0">
                <a:sym typeface="Wingdings" panose="05000000000000000000" pitchFamily="2" charset="2"/>
              </a:rPr>
              <a:t>2</a:t>
            </a:r>
            <a:r>
              <a:rPr lang="en-US" dirty="0" smtClean="0">
                <a:sym typeface="Wingdings" panose="05000000000000000000" pitchFamily="2" charset="2"/>
              </a:rPr>
              <a:t> + </a:t>
            </a:r>
            <a:r>
              <a:rPr lang="en-US" dirty="0" err="1" smtClean="0">
                <a:sym typeface="Wingdings" panose="05000000000000000000" pitchFamily="2" charset="2"/>
              </a:rPr>
              <a:t>NaCl</a:t>
            </a:r>
            <a:r>
              <a:rPr lang="en-US" dirty="0"/>
              <a:t>	 </a:t>
            </a:r>
          </a:p>
        </p:txBody>
      </p:sp>
    </p:spTree>
    <p:extLst>
      <p:ext uri="{BB962C8B-B14F-4D97-AF65-F5344CB8AC3E}">
        <p14:creationId xmlns:p14="http://schemas.microsoft.com/office/powerpoint/2010/main" val="1737361517"/>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Reaction rate</a:t>
            </a:r>
            <a:endParaRPr lang="en-CA" dirty="0"/>
          </a:p>
        </p:txBody>
      </p:sp>
      <p:sp>
        <p:nvSpPr>
          <p:cNvPr id="3" name="Text Placeholder 2"/>
          <p:cNvSpPr>
            <a:spLocks noGrp="1"/>
          </p:cNvSpPr>
          <p:nvPr>
            <p:ph type="body" idx="1"/>
          </p:nvPr>
        </p:nvSpPr>
        <p:spPr/>
        <p:txBody>
          <a:bodyPr/>
          <a:lstStyle/>
          <a:p>
            <a:r>
              <a:rPr lang="en-CA" dirty="0" smtClean="0"/>
              <a:t>Science 9</a:t>
            </a:r>
            <a:endParaRPr lang="en-CA" dirty="0"/>
          </a:p>
        </p:txBody>
      </p:sp>
    </p:spTree>
    <p:extLst>
      <p:ext uri="{BB962C8B-B14F-4D97-AF65-F5344CB8AC3E}">
        <p14:creationId xmlns:p14="http://schemas.microsoft.com/office/powerpoint/2010/main" val="3762764489"/>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Reaction Rates</a:t>
            </a:r>
            <a:endParaRPr lang="en-CA" dirty="0"/>
          </a:p>
        </p:txBody>
      </p:sp>
      <p:sp>
        <p:nvSpPr>
          <p:cNvPr id="3" name="Content Placeholder 2"/>
          <p:cNvSpPr>
            <a:spLocks noGrp="1"/>
          </p:cNvSpPr>
          <p:nvPr>
            <p:ph idx="1"/>
          </p:nvPr>
        </p:nvSpPr>
        <p:spPr/>
        <p:txBody>
          <a:bodyPr>
            <a:normAutofit/>
          </a:bodyPr>
          <a:lstStyle/>
          <a:p>
            <a:pPr lvl="0"/>
            <a:r>
              <a:rPr lang="en-US" dirty="0"/>
              <a:t>The reaction rate is a measure of how fast a reaction occurs</a:t>
            </a:r>
            <a:endParaRPr lang="en-US" sz="2800" dirty="0"/>
          </a:p>
          <a:p>
            <a:pPr lvl="0"/>
            <a:r>
              <a:rPr lang="en-US" dirty="0"/>
              <a:t>To find the rate of reaction, you can measure either how quickly one of the reactants is disappearing or how quickly one of the products in </a:t>
            </a:r>
            <a:r>
              <a:rPr lang="en-US" dirty="0" smtClean="0"/>
              <a:t>disappearing</a:t>
            </a:r>
            <a:endParaRPr lang="en-US" sz="2800" dirty="0"/>
          </a:p>
        </p:txBody>
      </p:sp>
    </p:spTree>
    <p:extLst>
      <p:ext uri="{BB962C8B-B14F-4D97-AF65-F5344CB8AC3E}">
        <p14:creationId xmlns:p14="http://schemas.microsoft.com/office/powerpoint/2010/main" val="3379736068"/>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Reaction Rates</a:t>
            </a:r>
            <a:endParaRPr lang="en-CA" dirty="0"/>
          </a:p>
        </p:txBody>
      </p:sp>
      <p:sp>
        <p:nvSpPr>
          <p:cNvPr id="3" name="Content Placeholder 2"/>
          <p:cNvSpPr>
            <a:spLocks noGrp="1"/>
          </p:cNvSpPr>
          <p:nvPr>
            <p:ph idx="1"/>
          </p:nvPr>
        </p:nvSpPr>
        <p:spPr/>
        <p:txBody>
          <a:bodyPr>
            <a:normAutofit fontScale="92500" lnSpcReduction="20000"/>
          </a:bodyPr>
          <a:lstStyle/>
          <a:p>
            <a:pPr lvl="0"/>
            <a:r>
              <a:rPr lang="en-US" dirty="0" smtClean="0"/>
              <a:t>The </a:t>
            </a:r>
            <a:r>
              <a:rPr lang="en-US" dirty="0"/>
              <a:t>rate of a chemical reaction can be </a:t>
            </a:r>
            <a:r>
              <a:rPr lang="en-US" dirty="0" smtClean="0"/>
              <a:t>sped </a:t>
            </a:r>
            <a:r>
              <a:rPr lang="en-US" dirty="0"/>
              <a:t>up or slowed down by changing the temperature. </a:t>
            </a:r>
            <a:endParaRPr lang="en-US" sz="2800" dirty="0"/>
          </a:p>
          <a:p>
            <a:pPr lvl="1"/>
            <a:r>
              <a:rPr lang="en-US" dirty="0"/>
              <a:t>At higher temperatures the rate of most chemical reactions increases. </a:t>
            </a:r>
            <a:endParaRPr lang="en-US" sz="2400" dirty="0"/>
          </a:p>
          <a:p>
            <a:pPr lvl="0"/>
            <a:r>
              <a:rPr lang="en-US" dirty="0"/>
              <a:t>Other ways of changing the rate of reaction are: </a:t>
            </a:r>
            <a:endParaRPr lang="en-US" sz="2800" dirty="0"/>
          </a:p>
          <a:p>
            <a:pPr lvl="1"/>
            <a:r>
              <a:rPr lang="en-US" dirty="0" smtClean="0"/>
              <a:t>Stirring </a:t>
            </a:r>
            <a:endParaRPr lang="en-US" sz="2400" dirty="0"/>
          </a:p>
          <a:p>
            <a:pPr lvl="1"/>
            <a:r>
              <a:rPr lang="en-US" dirty="0" smtClean="0"/>
              <a:t>Changing the size of the reactants</a:t>
            </a:r>
            <a:endParaRPr lang="en-US" sz="2400" dirty="0"/>
          </a:p>
          <a:p>
            <a:pPr lvl="1"/>
            <a:r>
              <a:rPr lang="en-US" dirty="0" smtClean="0"/>
              <a:t>Changing the concentration of the reactants</a:t>
            </a:r>
            <a:endParaRPr lang="en-US" sz="2400" dirty="0"/>
          </a:p>
        </p:txBody>
      </p:sp>
    </p:spTree>
    <p:extLst>
      <p:ext uri="{BB962C8B-B14F-4D97-AF65-F5344CB8AC3E}">
        <p14:creationId xmlns:p14="http://schemas.microsoft.com/office/powerpoint/2010/main" val="969552333"/>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Catalysts</a:t>
            </a:r>
            <a:endParaRPr lang="en-CA" dirty="0"/>
          </a:p>
        </p:txBody>
      </p:sp>
      <p:sp>
        <p:nvSpPr>
          <p:cNvPr id="3" name="Content Placeholder 2"/>
          <p:cNvSpPr>
            <a:spLocks noGrp="1"/>
          </p:cNvSpPr>
          <p:nvPr>
            <p:ph idx="1"/>
          </p:nvPr>
        </p:nvSpPr>
        <p:spPr/>
        <p:txBody>
          <a:bodyPr>
            <a:normAutofit fontScale="77500" lnSpcReduction="20000"/>
          </a:bodyPr>
          <a:lstStyle/>
          <a:p>
            <a:pPr lvl="0"/>
            <a:r>
              <a:rPr lang="en-US" dirty="0"/>
              <a:t>Another way to change the rate of a reaction  is to add or remove a substance called a catalyst</a:t>
            </a:r>
          </a:p>
          <a:p>
            <a:pPr lvl="0"/>
            <a:r>
              <a:rPr lang="en-US" dirty="0"/>
              <a:t>A catalyst is </a:t>
            </a:r>
            <a:r>
              <a:rPr lang="en-US" dirty="0" smtClean="0"/>
              <a:t>a substance that speeds up the rate of a reaction without being changed itself. </a:t>
            </a:r>
            <a:endParaRPr lang="en-US" dirty="0"/>
          </a:p>
          <a:p>
            <a:pPr lvl="1"/>
            <a:r>
              <a:rPr lang="en-US" dirty="0"/>
              <a:t>A catalyst does not affect the amount of product produced in a chemical reaction. It only affects the </a:t>
            </a:r>
            <a:r>
              <a:rPr lang="en-US" i="1" dirty="0"/>
              <a:t>speed</a:t>
            </a:r>
            <a:r>
              <a:rPr lang="en-US" dirty="0"/>
              <a:t> of the reaction. </a:t>
            </a:r>
          </a:p>
          <a:p>
            <a:pPr lvl="1"/>
            <a:r>
              <a:rPr lang="en-US" dirty="0"/>
              <a:t>Example: the production of vegetable shortening, synthetic rubber, and high-octane gasoline are all chemical processes that succeed with the help of catalysts. </a:t>
            </a:r>
          </a:p>
        </p:txBody>
      </p:sp>
    </p:spTree>
    <p:extLst>
      <p:ext uri="{BB962C8B-B14F-4D97-AF65-F5344CB8AC3E}">
        <p14:creationId xmlns:p14="http://schemas.microsoft.com/office/powerpoint/2010/main" val="1334660177"/>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Enzymes </a:t>
            </a:r>
            <a:endParaRPr lang="en-CA" dirty="0"/>
          </a:p>
        </p:txBody>
      </p:sp>
      <p:sp>
        <p:nvSpPr>
          <p:cNvPr id="3" name="Content Placeholder 2"/>
          <p:cNvSpPr>
            <a:spLocks noGrp="1"/>
          </p:cNvSpPr>
          <p:nvPr>
            <p:ph idx="1"/>
          </p:nvPr>
        </p:nvSpPr>
        <p:spPr/>
        <p:txBody>
          <a:bodyPr>
            <a:normAutofit fontScale="92500" lnSpcReduction="10000"/>
          </a:bodyPr>
          <a:lstStyle/>
          <a:p>
            <a:pPr lvl="0"/>
            <a:r>
              <a:rPr lang="en-US" dirty="0"/>
              <a:t>An enzyme is </a:t>
            </a:r>
            <a:r>
              <a:rPr lang="en-US" dirty="0" smtClean="0"/>
              <a:t>a natural catalyst made by living things. </a:t>
            </a:r>
            <a:endParaRPr lang="en-US" dirty="0"/>
          </a:p>
          <a:p>
            <a:pPr lvl="0"/>
            <a:r>
              <a:rPr lang="en-US" dirty="0"/>
              <a:t>Almost all reactions that take place in the body are catalyzed by enzymes. </a:t>
            </a:r>
          </a:p>
          <a:p>
            <a:pPr lvl="0"/>
            <a:r>
              <a:rPr lang="en-US" dirty="0"/>
              <a:t>Example: when you get a foreign particle in your eye, an enzyme in your tears attacks the cell walls of bacteria, preventing them from infecting the eye. </a:t>
            </a:r>
          </a:p>
        </p:txBody>
      </p:sp>
    </p:spTree>
    <p:extLst>
      <p:ext uri="{BB962C8B-B14F-4D97-AF65-F5344CB8AC3E}">
        <p14:creationId xmlns:p14="http://schemas.microsoft.com/office/powerpoint/2010/main" val="3487769560"/>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Inhibitors </a:t>
            </a:r>
            <a:endParaRPr lang="en-CA" dirty="0"/>
          </a:p>
        </p:txBody>
      </p:sp>
      <p:sp>
        <p:nvSpPr>
          <p:cNvPr id="3" name="Content Placeholder 2"/>
          <p:cNvSpPr>
            <a:spLocks noGrp="1"/>
          </p:cNvSpPr>
          <p:nvPr>
            <p:ph idx="1"/>
          </p:nvPr>
        </p:nvSpPr>
        <p:spPr/>
        <p:txBody>
          <a:bodyPr>
            <a:normAutofit fontScale="92500" lnSpcReduction="20000"/>
          </a:bodyPr>
          <a:lstStyle/>
          <a:p>
            <a:pPr lvl="0"/>
            <a:r>
              <a:rPr lang="en-US" dirty="0"/>
              <a:t>Inhibitors are </a:t>
            </a:r>
            <a:r>
              <a:rPr lang="en-US" dirty="0" smtClean="0"/>
              <a:t>substances that slow down chemical reactions. </a:t>
            </a:r>
            <a:endParaRPr lang="en-US" dirty="0"/>
          </a:p>
          <a:p>
            <a:pPr lvl="0"/>
            <a:r>
              <a:rPr lang="en-US" dirty="0"/>
              <a:t>Example: some plants have natural inhibitors in their seeds to prevent germination until conditions are just right. </a:t>
            </a:r>
          </a:p>
          <a:p>
            <a:pPr lvl="0"/>
            <a:r>
              <a:rPr lang="en-US" dirty="0" smtClean="0"/>
              <a:t>Example: an inhibitor is added to bottles of hydrogen peroxide to prevent its molecules from decomposing too quickly. </a:t>
            </a:r>
            <a:endParaRPr lang="en-US" dirty="0"/>
          </a:p>
        </p:txBody>
      </p:sp>
    </p:spTree>
    <p:extLst>
      <p:ext uri="{BB962C8B-B14F-4D97-AF65-F5344CB8AC3E}">
        <p14:creationId xmlns:p14="http://schemas.microsoft.com/office/powerpoint/2010/main" val="1937479467"/>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Corrosion </a:t>
            </a:r>
            <a:endParaRPr lang="en-CA" dirty="0"/>
          </a:p>
        </p:txBody>
      </p:sp>
      <p:sp>
        <p:nvSpPr>
          <p:cNvPr id="3" name="Content Placeholder 2"/>
          <p:cNvSpPr>
            <a:spLocks noGrp="1"/>
          </p:cNvSpPr>
          <p:nvPr>
            <p:ph idx="1"/>
          </p:nvPr>
        </p:nvSpPr>
        <p:spPr/>
        <p:txBody>
          <a:bodyPr>
            <a:normAutofit lnSpcReduction="10000"/>
          </a:bodyPr>
          <a:lstStyle/>
          <a:p>
            <a:pPr lvl="0"/>
            <a:r>
              <a:rPr lang="en-US" dirty="0"/>
              <a:t>Corrosion is the oxidation of metals or rocks in the presence of air and moisture</a:t>
            </a:r>
            <a:endParaRPr lang="en-US" sz="2800" dirty="0"/>
          </a:p>
          <a:p>
            <a:pPr lvl="0"/>
            <a:r>
              <a:rPr lang="en-US" dirty="0"/>
              <a:t>A common example of corrosion is rust</a:t>
            </a:r>
            <a:endParaRPr lang="en-US" sz="2800" dirty="0"/>
          </a:p>
          <a:p>
            <a:pPr lvl="1"/>
            <a:r>
              <a:rPr lang="en-US" dirty="0"/>
              <a:t>Rust is iron oxide, a product of the chemical reaction of iron, oxygen, and moisture. </a:t>
            </a:r>
            <a:endParaRPr lang="en-US" sz="2400" dirty="0"/>
          </a:p>
          <a:p>
            <a:pPr lvl="1"/>
            <a:r>
              <a:rPr lang="en-US" dirty="0"/>
              <a:t>Note that while water is needed for rusting, it is not a part of the chemical equation. </a:t>
            </a:r>
            <a:endParaRPr lang="en-US" sz="2400" dirty="0"/>
          </a:p>
        </p:txBody>
      </p:sp>
    </p:spTree>
    <p:extLst>
      <p:ext uri="{BB962C8B-B14F-4D97-AF65-F5344CB8AC3E}">
        <p14:creationId xmlns:p14="http://schemas.microsoft.com/office/powerpoint/2010/main" val="1569976277"/>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Preventing Corrosion </a:t>
            </a:r>
            <a:endParaRPr lang="en-CA" dirty="0"/>
          </a:p>
        </p:txBody>
      </p:sp>
      <p:sp>
        <p:nvSpPr>
          <p:cNvPr id="3" name="Content Placeholder 2"/>
          <p:cNvSpPr>
            <a:spLocks noGrp="1"/>
          </p:cNvSpPr>
          <p:nvPr>
            <p:ph idx="1"/>
          </p:nvPr>
        </p:nvSpPr>
        <p:spPr/>
        <p:txBody>
          <a:bodyPr>
            <a:normAutofit/>
          </a:bodyPr>
          <a:lstStyle/>
          <a:p>
            <a:pPr lvl="0"/>
            <a:r>
              <a:rPr lang="en-US" dirty="0"/>
              <a:t>Corroded materials </a:t>
            </a:r>
            <a:r>
              <a:rPr lang="en-US" dirty="0" smtClean="0"/>
              <a:t>lose their strength. Once </a:t>
            </a:r>
            <a:r>
              <a:rPr lang="en-US" dirty="0"/>
              <a:t>the top layer of metal has corroded, more surface area is exposed. Oxygen from the air can then reach the inner layers</a:t>
            </a:r>
          </a:p>
          <a:p>
            <a:pPr lvl="0"/>
            <a:r>
              <a:rPr lang="en-US" dirty="0"/>
              <a:t>One way to protect a metal from corrosion is to apply a thin coating of paint. </a:t>
            </a:r>
          </a:p>
        </p:txBody>
      </p:sp>
    </p:spTree>
    <p:extLst>
      <p:ext uri="{BB962C8B-B14F-4D97-AF65-F5344CB8AC3E}">
        <p14:creationId xmlns:p14="http://schemas.microsoft.com/office/powerpoint/2010/main" val="3862137924"/>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Preventing Corrosion </a:t>
            </a:r>
            <a:endParaRPr lang="en-CA" dirty="0"/>
          </a:p>
        </p:txBody>
      </p:sp>
      <p:sp>
        <p:nvSpPr>
          <p:cNvPr id="3" name="Content Placeholder 2"/>
          <p:cNvSpPr>
            <a:spLocks noGrp="1"/>
          </p:cNvSpPr>
          <p:nvPr>
            <p:ph idx="1"/>
          </p:nvPr>
        </p:nvSpPr>
        <p:spPr/>
        <p:txBody>
          <a:bodyPr>
            <a:normAutofit/>
          </a:bodyPr>
          <a:lstStyle/>
          <a:p>
            <a:pPr lvl="0"/>
            <a:r>
              <a:rPr lang="en-US" dirty="0" smtClean="0"/>
              <a:t>Galvanization</a:t>
            </a:r>
            <a:r>
              <a:rPr lang="en-US" dirty="0"/>
              <a:t>: </a:t>
            </a:r>
            <a:r>
              <a:rPr lang="en-US" dirty="0" smtClean="0"/>
              <a:t>the process of coating metals with a thin layer of zinc. </a:t>
            </a:r>
            <a:endParaRPr lang="en-US" dirty="0"/>
          </a:p>
          <a:p>
            <a:pPr lvl="0"/>
            <a:r>
              <a:rPr lang="en-US" dirty="0"/>
              <a:t>Other metals, including chromium, are also used to prevent corrosion or rusting. </a:t>
            </a:r>
            <a:endParaRPr lang="en-US" dirty="0" smtClean="0"/>
          </a:p>
        </p:txBody>
      </p:sp>
    </p:spTree>
    <p:extLst>
      <p:ext uri="{BB962C8B-B14F-4D97-AF65-F5344CB8AC3E}">
        <p14:creationId xmlns:p14="http://schemas.microsoft.com/office/powerpoint/2010/main" val="140104573"/>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Combustion</a:t>
            </a:r>
            <a:endParaRPr lang="en-CA" dirty="0"/>
          </a:p>
        </p:txBody>
      </p:sp>
      <p:sp>
        <p:nvSpPr>
          <p:cNvPr id="3" name="Content Placeholder 2"/>
          <p:cNvSpPr>
            <a:spLocks noGrp="1"/>
          </p:cNvSpPr>
          <p:nvPr>
            <p:ph idx="1"/>
          </p:nvPr>
        </p:nvSpPr>
        <p:spPr/>
        <p:txBody>
          <a:bodyPr>
            <a:normAutofit fontScale="92500" lnSpcReduction="20000"/>
          </a:bodyPr>
          <a:lstStyle/>
          <a:p>
            <a:pPr lvl="0"/>
            <a:r>
              <a:rPr lang="en-US" dirty="0"/>
              <a:t>Combustion is the highly exothermic reaction between a substance and oxygen. </a:t>
            </a:r>
            <a:endParaRPr lang="en-US" sz="2800" dirty="0"/>
          </a:p>
          <a:p>
            <a:pPr lvl="0"/>
            <a:r>
              <a:rPr lang="en-US" dirty="0"/>
              <a:t>The equation for the combustion of propane is: </a:t>
            </a:r>
            <a:endParaRPr lang="en-US" sz="2800" dirty="0"/>
          </a:p>
          <a:p>
            <a:r>
              <a:rPr lang="en-US" dirty="0" smtClean="0"/>
              <a:t>C</a:t>
            </a:r>
            <a:r>
              <a:rPr lang="en-US" baseline="-25000" dirty="0" smtClean="0"/>
              <a:t>3</a:t>
            </a:r>
            <a:r>
              <a:rPr lang="en-US" dirty="0" smtClean="0"/>
              <a:t>H</a:t>
            </a:r>
            <a:r>
              <a:rPr lang="en-US" baseline="-25000" dirty="0"/>
              <a:t>8(g) </a:t>
            </a:r>
            <a:r>
              <a:rPr lang="en-US" dirty="0" smtClean="0"/>
              <a:t>+ 5 O</a:t>
            </a:r>
            <a:r>
              <a:rPr lang="en-US" baseline="-25000" dirty="0" smtClean="0"/>
              <a:t>2(g)</a:t>
            </a:r>
            <a:r>
              <a:rPr lang="en-US" dirty="0" smtClean="0"/>
              <a:t> </a:t>
            </a:r>
            <a:r>
              <a:rPr lang="en-US" dirty="0" smtClean="0">
                <a:sym typeface="Wingdings" panose="05000000000000000000" pitchFamily="2" charset="2"/>
              </a:rPr>
              <a:t> 3 CO</a:t>
            </a:r>
            <a:r>
              <a:rPr lang="en-US" baseline="-25000" dirty="0">
                <a:sym typeface="Wingdings" panose="05000000000000000000" pitchFamily="2" charset="2"/>
              </a:rPr>
              <a:t>2(g) </a:t>
            </a:r>
            <a:r>
              <a:rPr lang="en-US" dirty="0" smtClean="0">
                <a:sym typeface="Wingdings" panose="05000000000000000000" pitchFamily="2" charset="2"/>
              </a:rPr>
              <a:t>+ 4 H</a:t>
            </a:r>
            <a:r>
              <a:rPr lang="en-US" baseline="-25000" dirty="0">
                <a:sym typeface="Wingdings" panose="05000000000000000000" pitchFamily="2" charset="2"/>
              </a:rPr>
              <a:t>2</a:t>
            </a:r>
            <a:r>
              <a:rPr lang="en-US" dirty="0" smtClean="0">
                <a:sym typeface="Wingdings" panose="05000000000000000000" pitchFamily="2" charset="2"/>
              </a:rPr>
              <a:t>O</a:t>
            </a:r>
            <a:r>
              <a:rPr lang="en-US" baseline="-25000" dirty="0">
                <a:sym typeface="Wingdings" panose="05000000000000000000" pitchFamily="2" charset="2"/>
              </a:rPr>
              <a:t>(g) </a:t>
            </a:r>
            <a:r>
              <a:rPr lang="en-US" dirty="0" smtClean="0">
                <a:sym typeface="Wingdings" panose="05000000000000000000" pitchFamily="2" charset="2"/>
              </a:rPr>
              <a:t>+ energy (heat)</a:t>
            </a:r>
            <a:endParaRPr lang="en-US" sz="2800" dirty="0"/>
          </a:p>
          <a:p>
            <a:pPr lvl="0"/>
            <a:r>
              <a:rPr lang="en-US" dirty="0"/>
              <a:t>From the equation, we can see that the reactants are always </a:t>
            </a:r>
            <a:r>
              <a:rPr lang="en-US" dirty="0" smtClean="0"/>
              <a:t>oxygen and a fuel, and </a:t>
            </a:r>
            <a:r>
              <a:rPr lang="en-US" dirty="0"/>
              <a:t>the products are always </a:t>
            </a:r>
            <a:r>
              <a:rPr lang="en-US" dirty="0" smtClean="0"/>
              <a:t>water and carbon dioxide. </a:t>
            </a:r>
            <a:endParaRPr lang="en-US" sz="2800" dirty="0"/>
          </a:p>
        </p:txBody>
      </p:sp>
    </p:spTree>
    <p:extLst>
      <p:ext uri="{BB962C8B-B14F-4D97-AF65-F5344CB8AC3E}">
        <p14:creationId xmlns:p14="http://schemas.microsoft.com/office/powerpoint/2010/main" val="2623853823"/>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Combustion</a:t>
            </a:r>
            <a:endParaRPr lang="en-CA" dirty="0"/>
          </a:p>
        </p:txBody>
      </p:sp>
      <p:sp>
        <p:nvSpPr>
          <p:cNvPr id="3" name="Content Placeholder 2"/>
          <p:cNvSpPr>
            <a:spLocks noGrp="1"/>
          </p:cNvSpPr>
          <p:nvPr>
            <p:ph idx="1"/>
          </p:nvPr>
        </p:nvSpPr>
        <p:spPr/>
        <p:txBody>
          <a:bodyPr>
            <a:normAutofit lnSpcReduction="10000"/>
          </a:bodyPr>
          <a:lstStyle/>
          <a:p>
            <a:pPr lvl="0"/>
            <a:r>
              <a:rPr lang="en-US" dirty="0" smtClean="0"/>
              <a:t>The </a:t>
            </a:r>
            <a:r>
              <a:rPr lang="en-US" dirty="0"/>
              <a:t>products of combustion are not always beneficial. </a:t>
            </a:r>
            <a:endParaRPr lang="en-US" sz="2800" dirty="0"/>
          </a:p>
          <a:p>
            <a:pPr lvl="1"/>
            <a:r>
              <a:rPr lang="en-US" dirty="0"/>
              <a:t>Burning wood or coal produces smoke and ash as well as heat. </a:t>
            </a:r>
            <a:endParaRPr lang="en-US" sz="2400" dirty="0"/>
          </a:p>
          <a:p>
            <a:pPr lvl="1"/>
            <a:r>
              <a:rPr lang="en-US" dirty="0"/>
              <a:t>Soot, carbon monoxide, carbon dioxide, and oxides of sulfur and nitrogen can be created by the combustion of </a:t>
            </a:r>
            <a:r>
              <a:rPr lang="en-US" dirty="0" smtClean="0"/>
              <a:t>fuels</a:t>
            </a:r>
            <a:endParaRPr lang="en-US" sz="2400" dirty="0"/>
          </a:p>
        </p:txBody>
      </p:sp>
    </p:spTree>
    <p:extLst>
      <p:ext uri="{BB962C8B-B14F-4D97-AF65-F5344CB8AC3E}">
        <p14:creationId xmlns:p14="http://schemas.microsoft.com/office/powerpoint/2010/main" val="144342385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9149</TotalTime>
  <Words>4077</Words>
  <Application>Microsoft Office PowerPoint</Application>
  <PresentationFormat>On-screen Show (4:3)</PresentationFormat>
  <Paragraphs>495</Paragraphs>
  <Slides>106</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106</vt:i4>
      </vt:variant>
    </vt:vector>
  </HeadingPairs>
  <TitlesOfParts>
    <vt:vector size="108" baseType="lpstr">
      <vt:lpstr>Office Theme</vt:lpstr>
      <vt:lpstr>CorelDRAW</vt:lpstr>
      <vt:lpstr>Unit 2: Matter and Chemical Change</vt:lpstr>
      <vt:lpstr>Sections</vt:lpstr>
      <vt:lpstr>WHMIS Symbols</vt:lpstr>
      <vt:lpstr>WHMIS Symbols</vt:lpstr>
      <vt:lpstr>WHMIS Symbols</vt:lpstr>
      <vt:lpstr>WHMIS Symbols</vt:lpstr>
      <vt:lpstr>Classifying Matter</vt:lpstr>
      <vt:lpstr>The Particle Model of Matter</vt:lpstr>
      <vt:lpstr>Mixtures</vt:lpstr>
      <vt:lpstr>Mixtures </vt:lpstr>
      <vt:lpstr>Mixtures of Matter</vt:lpstr>
      <vt:lpstr>Mixtures of Matter</vt:lpstr>
      <vt:lpstr>Mixtures of Matter</vt:lpstr>
      <vt:lpstr>Mixtures of Matter</vt:lpstr>
      <vt:lpstr>Mixtures of Matter</vt:lpstr>
      <vt:lpstr>Emulsifying Agents</vt:lpstr>
      <vt:lpstr>Changes in Matter</vt:lpstr>
      <vt:lpstr>Chemical and Physical Changes</vt:lpstr>
      <vt:lpstr>Physical Change</vt:lpstr>
      <vt:lpstr>Chemical Change</vt:lpstr>
      <vt:lpstr>Evidence of Chemical Change</vt:lpstr>
      <vt:lpstr>Physical Properties</vt:lpstr>
      <vt:lpstr>Physical Properties</vt:lpstr>
      <vt:lpstr>Physical Properties</vt:lpstr>
      <vt:lpstr>Chemical Properties</vt:lpstr>
      <vt:lpstr>What are elements? </vt:lpstr>
      <vt:lpstr>What are Elements?</vt:lpstr>
      <vt:lpstr>What are Elements? </vt:lpstr>
      <vt:lpstr>What are Elements? </vt:lpstr>
      <vt:lpstr>What are Elements? </vt:lpstr>
      <vt:lpstr>Taking Matter Apart</vt:lpstr>
      <vt:lpstr>Taking Matter Apart</vt:lpstr>
      <vt:lpstr>Law of Conservation of Mass</vt:lpstr>
      <vt:lpstr>Law of Definite Composition </vt:lpstr>
      <vt:lpstr>New Discoveries</vt:lpstr>
      <vt:lpstr>Dalton’s Atomic Theory</vt:lpstr>
      <vt:lpstr>Elements</vt:lpstr>
      <vt:lpstr>Compounds</vt:lpstr>
      <vt:lpstr>Laws, Theories, Models and Observations</vt:lpstr>
      <vt:lpstr>Laws, Theories, Models and Observations</vt:lpstr>
      <vt:lpstr>The Plum Pudding Model</vt:lpstr>
      <vt:lpstr>The Planetary Model</vt:lpstr>
      <vt:lpstr>Bohr’s Atomic Model</vt:lpstr>
      <vt:lpstr>The Electron Cloud Model</vt:lpstr>
      <vt:lpstr>Classifying elements</vt:lpstr>
      <vt:lpstr>Element Symbols</vt:lpstr>
      <vt:lpstr>Element Symbols</vt:lpstr>
      <vt:lpstr>Element Classification</vt:lpstr>
      <vt:lpstr>Metals</vt:lpstr>
      <vt:lpstr>Non-Metals</vt:lpstr>
      <vt:lpstr>Metalloids / Semi-Metals</vt:lpstr>
      <vt:lpstr>Element Classification</vt:lpstr>
      <vt:lpstr>The periodic table</vt:lpstr>
      <vt:lpstr>The Periodic Table</vt:lpstr>
      <vt:lpstr>Dmitri Mendeleev</vt:lpstr>
      <vt:lpstr>The Periodic Table</vt:lpstr>
      <vt:lpstr>The Periodic Table</vt:lpstr>
      <vt:lpstr>The Periodic Table</vt:lpstr>
      <vt:lpstr>The Periodic Table</vt:lpstr>
      <vt:lpstr>The Periodic Table</vt:lpstr>
      <vt:lpstr>Alkali Metals</vt:lpstr>
      <vt:lpstr>Alkaline Earth Metals</vt:lpstr>
      <vt:lpstr>Noble Gases</vt:lpstr>
      <vt:lpstr>Halogens</vt:lpstr>
      <vt:lpstr>Non-Metals</vt:lpstr>
      <vt:lpstr>PowerPoint Presentation</vt:lpstr>
      <vt:lpstr>Nuclear Notation</vt:lpstr>
      <vt:lpstr>Example</vt:lpstr>
      <vt:lpstr>Atomic number (A) </vt:lpstr>
      <vt:lpstr>Mass Number (Z)</vt:lpstr>
      <vt:lpstr>Example: Use your periodic table to complete the chart below.</vt:lpstr>
      <vt:lpstr>Chemical compounds</vt:lpstr>
      <vt:lpstr>Chemical Compounds</vt:lpstr>
      <vt:lpstr>Formulas for Compounds</vt:lpstr>
      <vt:lpstr>Formulas for Compounds</vt:lpstr>
      <vt:lpstr>Formulas for Compounds</vt:lpstr>
      <vt:lpstr>Subscripts </vt:lpstr>
      <vt:lpstr>Molecular Compounds </vt:lpstr>
      <vt:lpstr>Molecular Compounds</vt:lpstr>
      <vt:lpstr>Diatomic Molecular Compounds </vt:lpstr>
      <vt:lpstr>Binary Molecular Compounds</vt:lpstr>
      <vt:lpstr>Ionic Compounds</vt:lpstr>
      <vt:lpstr>Naming Ionic Compounds</vt:lpstr>
      <vt:lpstr>Rules for Naming Ionic Compounds</vt:lpstr>
      <vt:lpstr>Chemical reactions</vt:lpstr>
      <vt:lpstr>Chemical Reactions</vt:lpstr>
      <vt:lpstr>Evidence of a Chemical Reaction</vt:lpstr>
      <vt:lpstr>Energy Changes in Chemical Reactions</vt:lpstr>
      <vt:lpstr>Law of Conservation of Energy</vt:lpstr>
      <vt:lpstr>Chemical Equations</vt:lpstr>
      <vt:lpstr>PowerPoint Presentation</vt:lpstr>
      <vt:lpstr>Examples </vt:lpstr>
      <vt:lpstr>Balancing Chemical Equations</vt:lpstr>
      <vt:lpstr>Balancing Tips</vt:lpstr>
      <vt:lpstr>Examples</vt:lpstr>
      <vt:lpstr>Reaction rate</vt:lpstr>
      <vt:lpstr>Reaction Rates</vt:lpstr>
      <vt:lpstr>Reaction Rates</vt:lpstr>
      <vt:lpstr>Catalysts</vt:lpstr>
      <vt:lpstr>Enzymes </vt:lpstr>
      <vt:lpstr>Inhibitors </vt:lpstr>
      <vt:lpstr>Corrosion </vt:lpstr>
      <vt:lpstr>Preventing Corrosion </vt:lpstr>
      <vt:lpstr>Preventing Corrosion </vt:lpstr>
      <vt:lpstr>Combustion</vt:lpstr>
      <vt:lpstr>Combustion</vt:lpstr>
    </vt:vector>
  </TitlesOfParts>
  <Company>Christ the Redeemer Catholic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TECH</dc:creator>
  <cp:lastModifiedBy>EPSB</cp:lastModifiedBy>
  <cp:revision>71</cp:revision>
  <cp:lastPrinted>2014-11-07T19:02:42Z</cp:lastPrinted>
  <dcterms:created xsi:type="dcterms:W3CDTF">2014-11-07T04:14:57Z</dcterms:created>
  <dcterms:modified xsi:type="dcterms:W3CDTF">2018-04-11T19:18:54Z</dcterms:modified>
</cp:coreProperties>
</file>