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ags/tag9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slideMasters/slideMaster7.xml" ContentType="application/vnd.openxmlformats-officedocument.presentationml.slideMaster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9" r:id="rId7"/>
  </p:sldMasterIdLst>
  <p:handoutMasterIdLst>
    <p:handoutMasterId r:id="rId28"/>
  </p:handoutMasterIdLst>
  <p:sldIdLst>
    <p:sldId id="282" r:id="rId8"/>
    <p:sldId id="303" r:id="rId9"/>
    <p:sldId id="304" r:id="rId10"/>
    <p:sldId id="305" r:id="rId11"/>
    <p:sldId id="306" r:id="rId12"/>
    <p:sldId id="307" r:id="rId13"/>
    <p:sldId id="320" r:id="rId14"/>
    <p:sldId id="314" r:id="rId15"/>
    <p:sldId id="258" r:id="rId16"/>
    <p:sldId id="322" r:id="rId17"/>
    <p:sldId id="319" r:id="rId18"/>
    <p:sldId id="259" r:id="rId19"/>
    <p:sldId id="288" r:id="rId20"/>
    <p:sldId id="260" r:id="rId21"/>
    <p:sldId id="261" r:id="rId22"/>
    <p:sldId id="316" r:id="rId23"/>
    <p:sldId id="317" r:id="rId24"/>
    <p:sldId id="263" r:id="rId25"/>
    <p:sldId id="310" r:id="rId26"/>
    <p:sldId id="275" r:id="rId27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algn="l" rtl="0" fontAlgn="base">
      <a:lnSpc>
        <a:spcPct val="90000"/>
      </a:lnSpc>
      <a:spcBef>
        <a:spcPct val="30000"/>
      </a:spcBef>
      <a:spcAft>
        <a:spcPct val="30000"/>
      </a:spcAft>
      <a:buChar char="•"/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30000"/>
      </a:spcBef>
      <a:spcAft>
        <a:spcPct val="30000"/>
      </a:spcAft>
      <a:buChar char="•"/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30000"/>
      </a:spcBef>
      <a:spcAft>
        <a:spcPct val="30000"/>
      </a:spcAft>
      <a:buChar char="•"/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30000"/>
      </a:spcBef>
      <a:spcAft>
        <a:spcPct val="30000"/>
      </a:spcAft>
      <a:buChar char="•"/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30000"/>
      </a:spcBef>
      <a:spcAft>
        <a:spcPct val="30000"/>
      </a:spcAft>
      <a:buChar char="•"/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200"/>
            </a:lvl1pPr>
          </a:lstStyle>
          <a:p>
            <a:pPr>
              <a:defRPr/>
            </a:pPr>
            <a:fld id="{C50A817D-0F1E-402C-9912-8FD808505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" Target="../slides/slid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jpeg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image" Target="../media/image16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8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2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3" name="Header" descr="12_ALG1_Header_01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2052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4" name="Header" descr="12_ALG1_Header_01_0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7" name="Menu_btn" descr="12_ALG1_MenuButton">
            <a:hlinkClick r:id="rId19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0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6" name="Header" descr="12_ALG1_Header_01_0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099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1" name="Header" descr="12_ALG1_Header_01_0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4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5123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5" name="Header" descr="12_ALG1_Header_01_0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8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147" name="Picture 16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49" name="Header" descr="12_ALG1_Header_01_0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2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72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3" name="Header" descr="12_ALG1_Header_01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4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6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Splash Screen</a:t>
            </a:r>
          </a:p>
        </p:txBody>
      </p:sp>
      <p:pic>
        <p:nvPicPr>
          <p:cNvPr id="8196" name="SplashHeader" descr="12_ALG1_Header_01_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8197" name="Forward_btn" descr="12_ALG1_ForwardButton">
            <a:hlinkClick r:id="rId5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smtClean="0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19.44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20.44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20.54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21.54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sum of 2.19 + 18.35.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6075" indent="-346075"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54" name="Picture 10" descr="01-01-2"/>
          <p:cNvPicPr>
            <a:picLocks noChangeAspect="1" noChangeArrowheads="1"/>
          </p:cNvPicPr>
          <p:nvPr/>
        </p:nvPicPr>
        <p:blipFill>
          <a:blip r:embed="rId4" cstate="print"/>
          <a:srcRect b="79892"/>
          <a:stretch>
            <a:fillRect/>
          </a:stretch>
        </p:blipFill>
        <p:spPr bwMode="auto">
          <a:xfrm>
            <a:off x="1095375" y="1473200"/>
            <a:ext cx="35829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smtClean="0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4004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6075" indent="-346075"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1066800" y="2124075"/>
            <a:ext cx="2790825" cy="3695700"/>
            <a:chOff x="672" y="1338"/>
            <a:chExt cx="1758" cy="2328"/>
          </a:xfrm>
        </p:grpSpPr>
        <p:sp>
          <p:nvSpPr>
            <p:cNvPr id="1024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248" name="Picture 11" descr="01-01-2"/>
            <p:cNvPicPr>
              <a:picLocks noChangeAspect="1" noChangeArrowheads="1"/>
            </p:cNvPicPr>
            <p:nvPr/>
          </p:nvPicPr>
          <p:blipFill>
            <a:blip r:embed="rId4" cstate="print"/>
            <a:srcRect t="17935" r="78423" b="59627"/>
            <a:stretch>
              <a:fillRect/>
            </a:stretch>
          </p:blipFill>
          <p:spPr bwMode="auto">
            <a:xfrm>
              <a:off x="1013" y="1338"/>
              <a:ext cx="487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9" name="Picture 12" descr="01-01-2"/>
            <p:cNvPicPr>
              <a:picLocks noChangeAspect="1" noChangeArrowheads="1"/>
            </p:cNvPicPr>
            <p:nvPr/>
          </p:nvPicPr>
          <p:blipFill>
            <a:blip r:embed="rId4" cstate="print"/>
            <a:srcRect t="39597" r="78423" b="39597"/>
            <a:stretch>
              <a:fillRect/>
            </a:stretch>
          </p:blipFill>
          <p:spPr bwMode="auto">
            <a:xfrm>
              <a:off x="1013" y="1972"/>
              <a:ext cx="487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0" name="Picture 13" descr="01-01-2"/>
            <p:cNvPicPr>
              <a:picLocks noChangeAspect="1" noChangeArrowheads="1"/>
            </p:cNvPicPr>
            <p:nvPr/>
          </p:nvPicPr>
          <p:blipFill>
            <a:blip r:embed="rId4" cstate="print"/>
            <a:srcRect t="59395" r="78423" b="20497"/>
            <a:stretch>
              <a:fillRect/>
            </a:stretch>
          </p:blipFill>
          <p:spPr bwMode="auto">
            <a:xfrm>
              <a:off x="1013" y="2554"/>
              <a:ext cx="487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1" name="Picture 14" descr="01-01-2"/>
            <p:cNvPicPr>
              <a:picLocks noChangeAspect="1" noChangeArrowheads="1"/>
            </p:cNvPicPr>
            <p:nvPr/>
          </p:nvPicPr>
          <p:blipFill>
            <a:blip r:embed="rId4" cstate="print"/>
            <a:srcRect t="80357" r="78423"/>
            <a:stretch>
              <a:fillRect/>
            </a:stretch>
          </p:blipFill>
          <p:spPr bwMode="auto">
            <a:xfrm>
              <a:off x="1013" y="3160"/>
              <a:ext cx="487" cy="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smtClean="0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15.3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14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quotient of 84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÷ 6.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6075" indent="-346075"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602" name="Picture 10" descr="01-01-4"/>
          <p:cNvPicPr>
            <a:picLocks noChangeAspect="1" noChangeArrowheads="1"/>
          </p:cNvPicPr>
          <p:nvPr/>
        </p:nvPicPr>
        <p:blipFill>
          <a:blip r:embed="rId4" cstate="print"/>
          <a:srcRect b="80016"/>
          <a:stretch>
            <a:fillRect/>
          </a:stretch>
        </p:blipFill>
        <p:spPr bwMode="auto">
          <a:xfrm>
            <a:off x="1085850" y="1479550"/>
            <a:ext cx="393065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smtClean="0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438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6075" indent="-346075"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0607" name="Group 15"/>
          <p:cNvGrpSpPr>
            <a:grpSpLocks/>
          </p:cNvGrpSpPr>
          <p:nvPr/>
        </p:nvGrpSpPr>
        <p:grpSpPr bwMode="auto">
          <a:xfrm>
            <a:off x="1066800" y="2165350"/>
            <a:ext cx="2790825" cy="3616325"/>
            <a:chOff x="672" y="1364"/>
            <a:chExt cx="1758" cy="2278"/>
          </a:xfrm>
        </p:grpSpPr>
        <p:sp>
          <p:nvSpPr>
            <p:cNvPr id="1229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None/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296" name="Picture 11" descr="01-01-4"/>
            <p:cNvPicPr>
              <a:picLocks noChangeAspect="1" noChangeArrowheads="1"/>
            </p:cNvPicPr>
            <p:nvPr/>
          </p:nvPicPr>
          <p:blipFill>
            <a:blip r:embed="rId4" cstate="print"/>
            <a:srcRect t="19595" r="90146" b="59720"/>
            <a:stretch>
              <a:fillRect/>
            </a:stretch>
          </p:blipFill>
          <p:spPr bwMode="auto">
            <a:xfrm>
              <a:off x="1028" y="1364"/>
              <a:ext cx="244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7" name="Picture 12" descr="01-01-4"/>
            <p:cNvPicPr>
              <a:picLocks noChangeAspect="1" noChangeArrowheads="1"/>
            </p:cNvPicPr>
            <p:nvPr/>
          </p:nvPicPr>
          <p:blipFill>
            <a:blip r:embed="rId4" cstate="print"/>
            <a:srcRect t="40125" r="91841" b="39891"/>
            <a:stretch>
              <a:fillRect/>
            </a:stretch>
          </p:blipFill>
          <p:spPr bwMode="auto">
            <a:xfrm>
              <a:off x="1028" y="1952"/>
              <a:ext cx="202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8" name="Picture 13" descr="01-01-4"/>
            <p:cNvPicPr>
              <a:picLocks noChangeAspect="1" noChangeArrowheads="1"/>
            </p:cNvPicPr>
            <p:nvPr/>
          </p:nvPicPr>
          <p:blipFill>
            <a:blip r:embed="rId4" cstate="print"/>
            <a:srcRect t="60187" r="90872" b="18896"/>
            <a:stretch>
              <a:fillRect/>
            </a:stretch>
          </p:blipFill>
          <p:spPr bwMode="auto">
            <a:xfrm>
              <a:off x="1028" y="2550"/>
              <a:ext cx="226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9" name="Picture 14" descr="01-01-4"/>
            <p:cNvPicPr>
              <a:picLocks noChangeAspect="1" noChangeArrowheads="1"/>
            </p:cNvPicPr>
            <p:nvPr/>
          </p:nvPicPr>
          <p:blipFill>
            <a:blip r:embed="rId4" cstate="print"/>
            <a:srcRect t="80016" r="91599"/>
            <a:stretch>
              <a:fillRect/>
            </a:stretch>
          </p:blipFill>
          <p:spPr bwMode="auto">
            <a:xfrm>
              <a:off x="1028" y="3128"/>
              <a:ext cx="208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7" name="Picture 11" descr="01-01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219200"/>
            <a:ext cx="4067175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smtClean="0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2.9 m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2.5 m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1.8 m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1.45 m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3886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perimeter of the figure.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28416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6075" indent="-346075"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smtClean="0"/>
              <a:t>5-Minute Check 6</a:t>
            </a:r>
          </a:p>
        </p:txBody>
      </p:sp>
      <p:sp>
        <p:nvSpPr>
          <p:cNvPr id="14746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17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17.6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None/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</a:t>
            </a:r>
          </a:p>
        </p:txBody>
      </p:sp>
      <p:sp>
        <p:nvSpPr>
          <p:cNvPr id="14746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mean of the following set of data.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/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15, 23, 18, 17, 8, 20, 16, 23, 17, 18, 25, 15, 13, 19, 17</a:t>
            </a:r>
          </a:p>
        </p:txBody>
      </p:sp>
      <p:sp>
        <p:nvSpPr>
          <p:cNvPr id="147463" name="AutoShape 7"/>
          <p:cNvSpPr>
            <a:spLocks noChangeArrowheads="1"/>
          </p:cNvSpPr>
          <p:nvPr/>
        </p:nvSpPr>
        <p:spPr bwMode="auto">
          <a:xfrm>
            <a:off x="533400" y="40290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6075" indent="-346075" algn="ctr"/>
            <a:endParaRPr lang="en-US"/>
          </a:p>
        </p:txBody>
      </p:sp>
      <p:pic>
        <p:nvPicPr>
          <p:cNvPr id="147465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66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1" grpId="0" autoUpdateAnimBg="0"/>
      <p:bldP spid="147462" grpId="0" autoUpdateAnimBg="0"/>
      <p:bldP spid="1474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CCSS</a:t>
            </a:r>
            <a:endParaRPr lang="en-US" b="1" smtClean="0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467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A.SSE.1a Interpret parts of an expression, such as terms, factors, and coefficients.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A.SSE.2 Use the structure of an expression to identify ways to rewrite it.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4 Model with mathematics.</a:t>
            </a:r>
          </a:p>
        </p:txBody>
      </p:sp>
      <p:pic>
        <p:nvPicPr>
          <p:cNvPr id="15364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743075"/>
            <a:ext cx="7620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/>
              <a:t>You performed operations on integers.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/>
            <a:r>
              <a:rPr lang="en-US"/>
              <a:t>Write verbal expressions for algebraic expressions.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/>
            <a:r>
              <a:rPr lang="en-US"/>
              <a:t>Write algebraic expressions for verbal expressions.</a:t>
            </a:r>
          </a:p>
        </p:txBody>
      </p:sp>
      <p:pic>
        <p:nvPicPr>
          <p:cNvPr id="4112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3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Vocabulary</a:t>
            </a:r>
          </a:p>
        </p:txBody>
      </p:sp>
      <p:sp>
        <p:nvSpPr>
          <p:cNvPr id="88072" name="Text Box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812800" y="1538288"/>
            <a:ext cx="7620000" cy="4893647"/>
          </a:xfrm>
          <a:prstGeom prst="rect">
            <a:avLst/>
          </a:prstGeom>
          <a:blipFill rotWithShape="1">
            <a:blip r:embed="rId3" cstate="print"/>
            <a:stretch>
              <a:fillRect l="-1360" t="-2117" b="-623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pic>
        <p:nvPicPr>
          <p:cNvPr id="17412" name="Vocab_img" descr="12_ALG1_NewVocabula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725" y="817563"/>
            <a:ext cx="37750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KC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" y="2133600"/>
            <a:ext cx="8686800" cy="234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793750" y="1371600"/>
            <a:ext cx="76200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/>
              <a:t>Translating Verbal and Algebraic Expressions</a:t>
            </a:r>
          </a:p>
          <a:p>
            <a:pPr>
              <a:buFontTx/>
              <a:buNone/>
            </a:pPr>
            <a:r>
              <a:rPr lang="en-US"/>
              <a:t>	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1</a:t>
            </a:r>
          </a:p>
        </p:txBody>
      </p:sp>
      <p:sp>
        <p:nvSpPr>
          <p:cNvPr id="19459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Verbal Expressions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 verbal expression for 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1</a:t>
            </a:r>
          </a:p>
        </p:txBody>
      </p:sp>
      <p:sp>
        <p:nvSpPr>
          <p:cNvPr id="20483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Verbal Expressions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 verbal expression for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2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Algebraic Expressions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Write an algebraic expression for 5 less than a number </a:t>
            </a:r>
            <a:r>
              <a:rPr lang="en-US" sz="2400" b="1" i="1">
                <a:solidFill>
                  <a:srgbClr val="00539D"/>
                </a:solidFill>
              </a:rPr>
              <a:t>c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2</a:t>
            </a: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Algebraic Expressions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Write an algebraic expression for 9 plus the product of 2 and </a:t>
            </a:r>
            <a:r>
              <a:rPr lang="en-US" sz="2400" b="1" i="1">
                <a:solidFill>
                  <a:srgbClr val="00539D"/>
                </a:solidFill>
              </a:rPr>
              <a:t>d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2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Algebraic Expressions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C.</a:t>
            </a:r>
            <a:r>
              <a:rPr lang="en-US" sz="2400" b="1">
                <a:solidFill>
                  <a:srgbClr val="00539D"/>
                </a:solidFill>
              </a:rPr>
              <a:t> Write an algebraic expression for two fifths of the area </a:t>
            </a: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2</a:t>
            </a:r>
          </a:p>
        </p:txBody>
      </p:sp>
      <p:sp>
        <p:nvSpPr>
          <p:cNvPr id="12391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D.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Write an algebraic expression for the difference of 6 and 4 times a number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x.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Algebraic Expressions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3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an Expression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EC1D24"/>
                </a:solidFill>
                <a:cs typeface="Arial" pitchFamily="34" charset="0"/>
              </a:rPr>
              <a:t>ENTERTAINMENT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 Mr. Nehru bought two adult tickets and three student tickets for the planetarium show. Write an algebraic expression that represents the cost of the tickets.</a:t>
            </a:r>
            <a:r>
              <a:rPr lang="en-US" sz="2400"/>
              <a:t>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3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5049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b="1">
                <a:solidFill>
                  <a:srgbClr val="EC1D24"/>
                </a:solidFill>
              </a:rPr>
              <a:t>MONEY</a:t>
            </a:r>
            <a:r>
              <a:rPr lang="en-US" sz="2400" b="1">
                <a:solidFill>
                  <a:srgbClr val="00539D"/>
                </a:solidFill>
              </a:rPr>
              <a:t>  Lorenzo bought a bag of peanuts that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cost </a:t>
            </a:r>
            <a:r>
              <a:rPr lang="en-US" sz="2400" b="1" i="1">
                <a:solidFill>
                  <a:srgbClr val="00539D"/>
                </a:solidFill>
              </a:rPr>
              <a:t>p</a:t>
            </a:r>
            <a:r>
              <a:rPr lang="en-US" sz="2400" b="1">
                <a:solidFill>
                  <a:srgbClr val="00539D"/>
                </a:solidFill>
              </a:rPr>
              <a:t> dollars and he gave the cashier a $20 bill. Write an expression for the amount of change that he will receive.</a:t>
            </a:r>
            <a:r>
              <a:rPr lang="en-US" sz="1200"/>
              <a:t>  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sz="2000" b="1">
                <a:solidFill>
                  <a:srgbClr val="EC1D24"/>
                </a:solidFill>
              </a:rPr>
              <a:t>Write an Expression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  <p:tag name="INCLUDESESSIO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2;2;2;4;4;"/>
  <p:tag name="CHARTSTRINGSTD" val="0 3 0 2"/>
  <p:tag name="CHARTSTRINGREV" val="2 0 3 0"/>
  <p:tag name="CHARTSTRINGSTDPER" val="0 0.6 0 0.4"/>
  <p:tag name="CHARTSTRINGREVPER" val="0.4 0 0.6 0"/>
  <p:tag name="RESPONSESGATHERED" val="False"/>
  <p:tag name="QUESTIONALIAS" val="5-Minute Check 1"/>
  <p:tag name="ANSWERSALIAS" val="A¤B¤C¤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3;3;3;2;4;"/>
  <p:tag name="CHARTSTRINGSTD" val="0 1 3 1"/>
  <p:tag name="CHARTSTRINGREV" val="1 3 1 0"/>
  <p:tag name="CHARTSTRINGSTDPER" val="0 0.2 0.6 0.2"/>
  <p:tag name="CHARTSTRINGREVPER" val="0.2 0.6 0.2 0"/>
  <p:tag name="RESPONSESGATHERED" val="False"/>
  <p:tag name="QUESTIONALIAS" val="5-Minute Check 2"/>
  <p:tag name="ANSWERSALIAS" val="A¤B¤C¤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4;1;2;2;2;"/>
  <p:tag name="CHARTSTRINGSTD" val="1 3 0 1"/>
  <p:tag name="CHARTSTRINGREV" val="1 0 3 1"/>
  <p:tag name="CHARTSTRINGSTDPER" val="0.2 0.6 0 0.2"/>
  <p:tag name="CHARTSTRINGREVPER" val="0.2 0 0.6 0.2"/>
  <p:tag name="RESPONSESGATHERED" val="False"/>
  <p:tag name="QUESTIONALIAS" val="5-Minute Check 3"/>
  <p:tag name="ANSWERSALIAS" val="A¤B¤C¤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3;2;3;2;2;"/>
  <p:tag name="CHARTSTRINGSTD" val="0 3 2 0"/>
  <p:tag name="CHARTSTRINGREV" val="0 2 3 0"/>
  <p:tag name="CHARTSTRINGSTDPER" val="0 0.6 0.4 0"/>
  <p:tag name="CHARTSTRINGREVPER" val="0 0.4 0.6 0"/>
  <p:tag name="RESPONSESGATHERED" val="False"/>
  <p:tag name="QUESTIONALIAS" val="5-Minute Check 4"/>
  <p:tag name="ANSWERSALIAS" val="A¤B¤C¤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2;1;3;1;3;"/>
  <p:tag name="CHARTSTRINGSTD" val="2 1 2 0"/>
  <p:tag name="CHARTSTRINGREV" val="0 2 1 2"/>
  <p:tag name="CHARTSTRINGSTDPER" val="0.4 0.2 0.4 0"/>
  <p:tag name="CHARTSTRINGREVPER" val="0 0.4 0.2 0.4"/>
  <p:tag name="RESPONSESGATHERED" val="False"/>
  <p:tag name="QUESTIONALIAS" val="5-Minute Check 5"/>
  <p:tag name="ANSWERSALIAS" val="A¤B¤C¤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2F046649AA4F4F37AFBF6DFDF6FEF6EF"/>
  <p:tag name="VALUES" val="Incorrect¤Correct¤Incorrect¤Incorrect"/>
  <p:tag name="TOTALRESPONSES" val="5"/>
  <p:tag name="SLICED" val="False"/>
  <p:tag name="RESPONSES" val="NA,1,5,1;4;3;3;1;"/>
  <p:tag name="CHARTSTRINGSTD" val="2 0 2 1"/>
  <p:tag name="CHARTSTRINGREV" val="1 2 0 2"/>
  <p:tag name="CHARTSTRINGSTDPER" val="0.4 0 0.4 0.2"/>
  <p:tag name="CHARTSTRINGREVPER" val="0.2 0.4 0 0.4"/>
  <p:tag name="RESPONSESGATHERED" val="False"/>
  <p:tag name="QUESTIONALIAS" val="5-Minute Check 6"/>
  <p:tag name="ANSWERSALIAS" val="A¤B¤C¤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|smicln|Incorrect|smicln|Incorrect|smicln|Incorrect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|smicln|Incorrect|smicln|Incorrect|smicln|Incorrect"/>
  <p:tag name="QUESTIONALIAS" val="Example 3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6075" marR="0" indent="-346075" algn="l" defTabSz="914400" rtl="0" eaLnBrk="1" fontAlgn="base" latinLnBrk="0" hangingPunct="1">
          <a:lnSpc>
            <a:spcPct val="90000"/>
          </a:lnSpc>
          <a:spcBef>
            <a:spcPct val="30000"/>
          </a:spcBef>
          <a:spcAft>
            <a:spcPct val="3000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1480</TotalTime>
  <Words>296</Words>
  <Application>Microsoft Office PowerPoint</Application>
  <PresentationFormat>On-screen Show (4:3)</PresentationFormat>
  <Paragraphs>75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11_Default Design</vt:lpstr>
      <vt:lpstr>Splash Screen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KC</vt:lpstr>
      <vt:lpstr>Example 1</vt:lpstr>
      <vt:lpstr>Example 1</vt:lpstr>
      <vt:lpstr>Example 2</vt:lpstr>
      <vt:lpstr>Example 2</vt:lpstr>
      <vt:lpstr>Example 2</vt:lpstr>
      <vt:lpstr>Example 2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Rachel</dc:creator>
  <cp:lastModifiedBy>tchavel</cp:lastModifiedBy>
  <cp:revision>90</cp:revision>
  <dcterms:created xsi:type="dcterms:W3CDTF">2007-12-06T14:31:51Z</dcterms:created>
  <dcterms:modified xsi:type="dcterms:W3CDTF">2015-12-17T12:46:13Z</dcterms:modified>
</cp:coreProperties>
</file>