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9" r:id="rId9"/>
  </p:sldMasterIdLst>
  <p:handoutMasterIdLst>
    <p:handoutMasterId r:id="rId40"/>
  </p:handoutMasterIdLst>
  <p:sldIdLst>
    <p:sldId id="282" r:id="rId10"/>
    <p:sldId id="257" r:id="rId11"/>
    <p:sldId id="303" r:id="rId12"/>
    <p:sldId id="304" r:id="rId13"/>
    <p:sldId id="305" r:id="rId14"/>
    <p:sldId id="306" r:id="rId15"/>
    <p:sldId id="307" r:id="rId16"/>
    <p:sldId id="322" r:id="rId17"/>
    <p:sldId id="314" r:id="rId18"/>
    <p:sldId id="258" r:id="rId19"/>
    <p:sldId id="290" r:id="rId20"/>
    <p:sldId id="259" r:id="rId21"/>
    <p:sldId id="308" r:id="rId22"/>
    <p:sldId id="315" r:id="rId23"/>
    <p:sldId id="260" r:id="rId24"/>
    <p:sldId id="309" r:id="rId25"/>
    <p:sldId id="263" r:id="rId26"/>
    <p:sldId id="291" r:id="rId27"/>
    <p:sldId id="316" r:id="rId28"/>
    <p:sldId id="317" r:id="rId29"/>
    <p:sldId id="318" r:id="rId30"/>
    <p:sldId id="319" r:id="rId31"/>
    <p:sldId id="320" r:id="rId32"/>
    <p:sldId id="293" r:id="rId33"/>
    <p:sldId id="311" r:id="rId34"/>
    <p:sldId id="296" r:id="rId35"/>
    <p:sldId id="297" r:id="rId36"/>
    <p:sldId id="321" r:id="rId37"/>
    <p:sldId id="312" r:id="rId38"/>
    <p:sldId id="275" r:id="rId39"/>
  </p:sldIdLst>
  <p:sldSz cx="9144000" cy="6858000" type="screen4x3"/>
  <p:notesSz cx="6858000" cy="9144000"/>
  <p:custDataLst>
    <p:tags r:id="rId4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65" autoAdjust="0"/>
    <p:restoredTop sz="94686" autoAdjust="0"/>
  </p:normalViewPr>
  <p:slideViewPr>
    <p:cSldViewPr>
      <p:cViewPr>
        <p:scale>
          <a:sx n="50" d="100"/>
          <a:sy n="50" d="100"/>
        </p:scale>
        <p:origin x="-1236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7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7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773E0F2-E07E-42C5-8596-5765E880E2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jpe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8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1028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Header" descr="12_ALG1_Header_01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2051" name="Picture 5" descr="CheckPointICON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18984C"/>
                </a:solidFill>
              </a:rPr>
              <a:t>Over Lesson 1–1</a:t>
            </a:r>
          </a:p>
        </p:txBody>
      </p:sp>
      <p:pic>
        <p:nvPicPr>
          <p:cNvPr id="2053" name="Picture 21" descr="5Min Check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9" name="Header" descr="12_ALG1_Header_01_02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30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Header" descr="12_ALG1_Header_01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4099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5" name="Header" descr="12_ALG1_Header_01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5123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9" name="Header" descr="12_ALG1_Header_01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6147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3" name="Header" descr="12_ALG1_Header_01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7171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7" name="Header" descr="12_ALG1_Header_01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8195" name="Picture 15" descr="Real World Ex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1" name="Header" descr="12_ALG1_Header_01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19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9220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3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5" name="Header" descr="12_ALG1_Header_01_02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9.xml"/><Relationship Id="rId7" Type="http://schemas.openxmlformats.org/officeDocument/2006/relationships/slide" Target="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11" Type="http://schemas.openxmlformats.org/officeDocument/2006/relationships/slide" Target="slide26.xml"/><Relationship Id="rId5" Type="http://schemas.openxmlformats.org/officeDocument/2006/relationships/slide" Target="slide11.xml"/><Relationship Id="rId10" Type="http://schemas.openxmlformats.org/officeDocument/2006/relationships/slide" Target="slide24.xml"/><Relationship Id="rId4" Type="http://schemas.openxmlformats.org/officeDocument/2006/relationships/slide" Target="slide10.xml"/><Relationship Id="rId9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8.jpe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8.jpe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8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9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8.jpe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8.jpe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42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41.png"/><Relationship Id="rId5" Type="http://schemas.openxmlformats.org/officeDocument/2006/relationships/image" Target="../media/image8.jpe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image" Target="../media/image8.jpe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ags" Target="../tags/tag3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0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1.xml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5" Type="http://schemas.openxmlformats.org/officeDocument/2006/relationships/image" Target="../media/image8.jpe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0.xml"/><Relationship Id="rId1" Type="http://schemas.openxmlformats.org/officeDocument/2006/relationships/tags" Target="../tags/tag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Splash Screen</a:t>
            </a:r>
          </a:p>
        </p:txBody>
      </p:sp>
      <p:pic>
        <p:nvPicPr>
          <p:cNvPr id="10244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SplashHeader" descr="12_ALG1_Header_01_02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Lesson Menu</a:t>
            </a:r>
          </a:p>
        </p:txBody>
      </p:sp>
      <p:sp>
        <p:nvSpPr>
          <p:cNvPr id="1126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1–1)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alt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6" action="ppaction://hlinksldjump"/>
              </a:rPr>
              <a:t>Example 1: Evaluate Expressions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7" action="ppaction://hlinksldjump"/>
              </a:rPr>
              <a:t>Key Concept: Order of Operations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8" action="ppaction://hlinksldjump"/>
              </a:rPr>
              <a:t>Example 2:	Use Order of Operations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9" action="ppaction://hlinksldjump"/>
              </a:rPr>
              <a:t>Example 3:	Expressions with Grouping Symbols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10" action="ppaction://hlinksldjump"/>
              </a:rPr>
              <a:t>Example 4:	Evaluate an Algebraic Expression</a:t>
            </a:r>
            <a:endParaRPr lang="en-US" alt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000" b="1">
                <a:solidFill>
                  <a:srgbClr val="E01B22"/>
                </a:solidFill>
                <a:hlinkClick r:id="rId11" action="ppaction://hlinksldjump"/>
              </a:rPr>
              <a:t>Example 5:  Real-World Example: Write and Evaluate an Expression</a:t>
            </a:r>
            <a:endParaRPr lang="en-US" alt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17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12 + 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12 – 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12 </a:t>
            </a:r>
            <a:r>
              <a:rPr lang="en-US" alt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÷ </a:t>
            </a:r>
            <a:r>
              <a:rPr lang="en-US" altLang="en-US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n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12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7467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Write an algebraic expression for </a:t>
            </a:r>
            <a:r>
              <a:rPr lang="en-US" altLang="en-US" sz="2400" b="1" i="1">
                <a:solidFill>
                  <a:srgbClr val="00539D"/>
                </a:solidFill>
                <a:cs typeface="Times New Roman" pitchFamily="18" charset="0"/>
              </a:rPr>
              <a:t>the difference of 12 and n.</a:t>
            </a:r>
            <a:endParaRPr lang="en-US" altLang="en-US" sz="2400" b="1">
              <a:solidFill>
                <a:srgbClr val="00539D"/>
              </a:solidFill>
              <a:cs typeface="Times New Roman" pitchFamily="18" charset="0"/>
            </a:endParaRP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37242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17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4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altLang="en-US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altLang="en-US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4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endParaRPr lang="pt-BR" altLang="en-US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4 + 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altLang="en-US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altLang="en-US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4 + 2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endParaRPr lang="pt-BR" altLang="en-US" sz="2400" b="1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Write an algebraic expression for </a:t>
            </a:r>
            <a:r>
              <a:rPr lang="en-US" altLang="en-US" sz="2400" b="1" i="1">
                <a:solidFill>
                  <a:srgbClr val="00539D"/>
                </a:solidFill>
                <a:cs typeface="Times New Roman" pitchFamily="18" charset="0"/>
              </a:rPr>
              <a:t>four times the square of n.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27908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49530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six 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 less than two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six times 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 more than two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the difference of six and two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two less than six times 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m</a:t>
            </a:r>
            <a:endParaRPr lang="pt-BR" altLang="en-US" sz="2400" b="1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Write a verbal expression for 6</a:t>
            </a:r>
            <a:r>
              <a:rPr lang="en-US" altLang="en-US" sz="2400" b="1" i="1">
                <a:solidFill>
                  <a:srgbClr val="00539D"/>
                </a:solidFill>
                <a:cs typeface="Times New Roman" pitchFamily="18" charset="0"/>
              </a:rPr>
              <a:t>m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 – 2.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52689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4953000" cy="370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two 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c 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plus 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d</a:t>
            </a:r>
            <a:endParaRPr lang="pt-BR" altLang="en-US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two times the square of a number 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c 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plus a number 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d</a:t>
            </a:r>
            <a:endParaRPr lang="pt-BR" altLang="en-US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two plus the square of a number 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c 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plus a number 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d</a:t>
            </a:r>
            <a:endParaRPr lang="pt-BR" altLang="en-US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the square of a number 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c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 plus a number </a:t>
            </a:r>
            <a:r>
              <a:rPr lang="pt-BR" altLang="en-US" sz="2400" b="1" i="1">
                <a:solidFill>
                  <a:srgbClr val="000000"/>
                </a:solidFill>
                <a:sym typeface="Symbol" pitchFamily="18" charset="2"/>
              </a:rPr>
              <a:t>d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 times two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Write a verbal expression for 2</a:t>
            </a:r>
            <a:r>
              <a:rPr lang="en-US" altLang="en-US" sz="2400" b="1" i="1">
                <a:solidFill>
                  <a:srgbClr val="00539D"/>
                </a:solidFill>
                <a:cs typeface="Times New Roman" pitchFamily="18" charset="0"/>
              </a:rPr>
              <a:t>c</a:t>
            </a:r>
            <a:r>
              <a:rPr lang="en-US" altLang="en-US" sz="800" b="1" i="1">
                <a:solidFill>
                  <a:srgbClr val="00539D"/>
                </a:solidFill>
                <a:cs typeface="Times New Roman" pitchFamily="18" charset="0"/>
              </a:rPr>
              <a:t> </a:t>
            </a:r>
            <a:r>
              <a:rPr lang="en-US" alt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 + </a:t>
            </a:r>
            <a:r>
              <a:rPr lang="en-US" altLang="en-US" sz="2400" b="1" i="1">
                <a:solidFill>
                  <a:srgbClr val="00539D"/>
                </a:solidFill>
                <a:cs typeface="Times New Roman" pitchFamily="18" charset="0"/>
              </a:rPr>
              <a:t>d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32289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5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7467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Mechanical pencils sell or $0.79 each, and pens sell for $0.89 each. Write an expression for the cost of </a:t>
            </a:r>
            <a:r>
              <a:rPr lang="en-US" altLang="en-US" sz="2400" b="1" i="1">
                <a:solidFill>
                  <a:srgbClr val="00539D"/>
                </a:solidFill>
                <a:cs typeface="Times New Roman" pitchFamily="18" charset="0"/>
              </a:rPr>
              <a:t>m 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pencils and </a:t>
            </a:r>
            <a:r>
              <a:rPr lang="en-US" altLang="en-US" sz="2400" b="1" i="1">
                <a:solidFill>
                  <a:srgbClr val="00539D"/>
                </a:solidFill>
                <a:cs typeface="Times New Roman" pitchFamily="18" charset="0"/>
              </a:rPr>
              <a:t>p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 pens.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50323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1628" name="Group 12"/>
          <p:cNvGrpSpPr>
            <a:grpSpLocks/>
          </p:cNvGrpSpPr>
          <p:nvPr/>
        </p:nvGrpSpPr>
        <p:grpSpPr bwMode="auto">
          <a:xfrm>
            <a:off x="1066800" y="2905125"/>
            <a:ext cx="2790825" cy="3409950"/>
            <a:chOff x="672" y="1830"/>
            <a:chExt cx="1758" cy="2148"/>
          </a:xfrm>
        </p:grpSpPr>
        <p:sp>
          <p:nvSpPr>
            <p:cNvPr id="16391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946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altLang="en-US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altLang="en-US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altLang="en-US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altLang="en-US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altLang="en-US" sz="2400">
                  <a:solidFill>
                    <a:srgbClr val="000000"/>
                  </a:solidFill>
                  <a:sym typeface="Symbol" pitchFamily="18" charset="2"/>
                </a:rPr>
                <a:t>0.79</a:t>
              </a:r>
              <a:r>
                <a:rPr lang="pt-BR" altLang="en-US" sz="2400" i="1">
                  <a:solidFill>
                    <a:srgbClr val="000000"/>
                  </a:solidFill>
                  <a:sym typeface="Symbol" pitchFamily="18" charset="2"/>
                </a:rPr>
                <a:t>p</a:t>
              </a:r>
              <a:r>
                <a:rPr lang="pt-BR" altLang="en-US" sz="2400">
                  <a:solidFill>
                    <a:srgbClr val="000000"/>
                  </a:solidFill>
                  <a:sym typeface="Symbol" pitchFamily="18" charset="2"/>
                </a:rPr>
                <a:t> + 0.89</a:t>
              </a:r>
              <a:r>
                <a:rPr lang="pt-BR" altLang="en-US" sz="2400" i="1">
                  <a:solidFill>
                    <a:srgbClr val="000000"/>
                  </a:solidFill>
                  <a:sym typeface="Symbol" pitchFamily="18" charset="2"/>
                </a:rPr>
                <a:t>m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altLang="en-US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altLang="en-US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altLang="en-US" sz="2400">
                  <a:solidFill>
                    <a:srgbClr val="000000"/>
                  </a:solidFill>
                  <a:sym typeface="Symbol" pitchFamily="18" charset="2"/>
                </a:rPr>
                <a:t>0.79</a:t>
              </a:r>
              <a:r>
                <a:rPr lang="pt-BR" altLang="en-US" sz="2400" i="1">
                  <a:solidFill>
                    <a:srgbClr val="000000"/>
                  </a:solidFill>
                  <a:sym typeface="Symbol" pitchFamily="18" charset="2"/>
                </a:rPr>
                <a:t>m </a:t>
              </a:r>
              <a:r>
                <a:rPr lang="pt-BR" altLang="en-US" sz="2400">
                  <a:solidFill>
                    <a:srgbClr val="000000"/>
                  </a:solidFill>
                  <a:sym typeface="Symbol" pitchFamily="18" charset="2"/>
                </a:rPr>
                <a:t>+ 0.89</a:t>
              </a:r>
              <a:r>
                <a:rPr lang="pt-BR" altLang="en-US" sz="2400" i="1">
                  <a:solidFill>
                    <a:srgbClr val="000000"/>
                  </a:solidFill>
                  <a:sym typeface="Symbol" pitchFamily="18" charset="2"/>
                </a:rPr>
                <a:t>p</a:t>
              </a:r>
              <a:endParaRPr lang="pt-BR" altLang="en-US" sz="2400">
                <a:solidFill>
                  <a:srgbClr val="000000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altLang="en-US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altLang="en-US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altLang="en-US" sz="2400">
                  <a:solidFill>
                    <a:srgbClr val="000000"/>
                  </a:solidFill>
                  <a:sym typeface="Symbol" pitchFamily="18" charset="2"/>
                </a:rPr>
                <a:t>0.79 + 0.89</a:t>
              </a:r>
              <a:r>
                <a:rPr lang="pt-BR" altLang="en-US" sz="2400" i="1">
                  <a:solidFill>
                    <a:srgbClr val="000000"/>
                  </a:solidFill>
                  <a:sym typeface="Symbol" pitchFamily="18" charset="2"/>
                </a:rPr>
                <a:t>mp</a:t>
              </a:r>
              <a:endParaRPr lang="pt-BR" altLang="en-US" sz="2400">
                <a:solidFill>
                  <a:srgbClr val="000000"/>
                </a:solidFill>
                <a:sym typeface="Symbol" pitchFamily="18" charset="2"/>
              </a:endParaRPr>
            </a:p>
          </p:txBody>
        </p:sp>
        <p:pic>
          <p:nvPicPr>
            <p:cNvPr id="16392" name="Picture 11" descr="01-02-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20" y="1830"/>
              <a:ext cx="622" cy="5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pPr eaLnBrk="1" hangingPunct="1"/>
            <a:r>
              <a:rPr lang="en-US" altLang="en-US" smtClean="0"/>
              <a:t>5-Minute Check 6</a:t>
            </a:r>
          </a:p>
        </p:txBody>
      </p:sp>
      <p:sp>
        <p:nvSpPr>
          <p:cNvPr id="146438" name="TPQuestion"/>
          <p:cNvSpPr>
            <a:spLocks noChangeArrowheads="1"/>
          </p:cNvSpPr>
          <p:nvPr/>
        </p:nvSpPr>
        <p:spPr bwMode="auto">
          <a:xfrm>
            <a:off x="685800" y="1657350"/>
            <a:ext cx="76962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The area of a trapezoid is one half of the product of the height </a:t>
            </a:r>
            <a:r>
              <a:rPr lang="en-US" altLang="en-US" sz="2400" b="1" i="1">
                <a:solidFill>
                  <a:srgbClr val="00539D"/>
                </a:solidFill>
                <a:cs typeface="Times New Roman" pitchFamily="18" charset="0"/>
              </a:rPr>
              <a:t>h 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and the sum of the bases </a:t>
            </a:r>
            <a:r>
              <a:rPr lang="en-US" alt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altLang="en-US" sz="2400" b="1" baseline="-18000">
                <a:solidFill>
                  <a:srgbClr val="00539D"/>
                </a:solidFill>
                <a:cs typeface="Times New Roman" pitchFamily="18" charset="0"/>
              </a:rPr>
              <a:t>1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 and </a:t>
            </a:r>
            <a:r>
              <a:rPr lang="en-US" alt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altLang="en-US" sz="2400" b="1" baseline="-18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 of the trapezoid. Write an expression that gives the area of a trapezoid.</a:t>
            </a:r>
          </a:p>
        </p:txBody>
      </p:sp>
      <p:sp>
        <p:nvSpPr>
          <p:cNvPr id="146439" name="AutoShape 7"/>
          <p:cNvSpPr>
            <a:spLocks noChangeArrowheads="1"/>
          </p:cNvSpPr>
          <p:nvPr/>
        </p:nvSpPr>
        <p:spPr bwMode="auto">
          <a:xfrm>
            <a:off x="533400" y="33528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4644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442" name="Picture 10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6447" name="Group 15"/>
          <p:cNvGrpSpPr>
            <a:grpSpLocks/>
          </p:cNvGrpSpPr>
          <p:nvPr/>
        </p:nvGrpSpPr>
        <p:grpSpPr bwMode="auto">
          <a:xfrm>
            <a:off x="1066800" y="3136900"/>
            <a:ext cx="2790825" cy="3282950"/>
            <a:chOff x="672" y="1976"/>
            <a:chExt cx="1758" cy="2068"/>
          </a:xfrm>
        </p:grpSpPr>
        <p:sp>
          <p:nvSpPr>
            <p:cNvPr id="17416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2082"/>
              <a:ext cx="1758" cy="1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</a:pPr>
              <a:r>
                <a:rPr lang="pt-BR" altLang="en-US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altLang="en-US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</a:pPr>
              <a:r>
                <a:rPr lang="pt-BR" altLang="en-US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altLang="en-US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</a:pPr>
              <a:r>
                <a:rPr lang="pt-BR" altLang="en-US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altLang="en-US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70000"/>
                </a:spcBef>
                <a:spcAft>
                  <a:spcPct val="70000"/>
                </a:spcAft>
                <a:buClr>
                  <a:srgbClr val="00539D"/>
                </a:buClr>
              </a:pPr>
              <a:r>
                <a:rPr lang="pt-BR" altLang="en-US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altLang="en-US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7417" name="Picture 11" descr="01-02-6"/>
            <p:cNvPicPr>
              <a:picLocks noChangeAspect="1" noChangeArrowheads="1"/>
            </p:cNvPicPr>
            <p:nvPr/>
          </p:nvPicPr>
          <p:blipFill>
            <a:blip r:embed="rId6" cstate="print"/>
            <a:srcRect b="82513"/>
            <a:stretch>
              <a:fillRect/>
            </a:stretch>
          </p:blipFill>
          <p:spPr bwMode="auto">
            <a:xfrm>
              <a:off x="1002" y="1976"/>
              <a:ext cx="731" cy="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8" name="Picture 12" descr="01-02-6"/>
            <p:cNvPicPr>
              <a:picLocks noChangeAspect="1" noChangeArrowheads="1"/>
            </p:cNvPicPr>
            <p:nvPr/>
          </p:nvPicPr>
          <p:blipFill>
            <a:blip r:embed="rId6" cstate="print"/>
            <a:srcRect t="25380" b="55786"/>
            <a:stretch>
              <a:fillRect/>
            </a:stretch>
          </p:blipFill>
          <p:spPr bwMode="auto">
            <a:xfrm>
              <a:off x="1002" y="2486"/>
              <a:ext cx="731" cy="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9" name="Picture 13" descr="01-02-6"/>
            <p:cNvPicPr>
              <a:picLocks noChangeAspect="1" noChangeArrowheads="1"/>
            </p:cNvPicPr>
            <p:nvPr/>
          </p:nvPicPr>
          <p:blipFill>
            <a:blip r:embed="rId6" cstate="print"/>
            <a:srcRect t="52597" b="27954"/>
            <a:stretch>
              <a:fillRect/>
            </a:stretch>
          </p:blipFill>
          <p:spPr bwMode="auto">
            <a:xfrm>
              <a:off x="1002" y="3004"/>
              <a:ext cx="731" cy="5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20" name="Picture 14" descr="01-02-6"/>
            <p:cNvPicPr>
              <a:picLocks noChangeAspect="1" noChangeArrowheads="1"/>
            </p:cNvPicPr>
            <p:nvPr/>
          </p:nvPicPr>
          <p:blipFill>
            <a:blip r:embed="rId6" cstate="print"/>
            <a:srcRect t="80551"/>
            <a:stretch>
              <a:fillRect/>
            </a:stretch>
          </p:blipFill>
          <p:spPr bwMode="auto">
            <a:xfrm>
              <a:off x="1002" y="3538"/>
              <a:ext cx="731" cy="5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6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6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6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6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8" grpId="0" autoUpdateAnimBg="0"/>
      <p:bldP spid="1464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CCSS</a:t>
            </a:r>
            <a:endParaRPr lang="en-US" altLang="en-US" b="1" smtClean="0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385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8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A.SSE.1b Interpret complicated expressions by viewing one or more of their parts as a single entity.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A.SSE.2 Use the structure of an expression to identify ways to rewrite it.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8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7 Look for and make use of structure.</a:t>
            </a:r>
          </a:p>
        </p:txBody>
      </p:sp>
      <p:pic>
        <p:nvPicPr>
          <p:cNvPr id="18436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437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800"/>
              <a:t>You expressed algebraic expressions verbally.</a:t>
            </a:r>
            <a:br>
              <a:rPr lang="en-US" altLang="en-US" sz="2800"/>
            </a:br>
            <a:endParaRPr lang="en-US" altLang="en-US" sz="280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98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/>
              <a:t>Evaluate numerical expressions by using the order of operations.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/>
              <a:t>Evaluate algebraic expressions by using the order of operations.</a:t>
            </a:r>
          </a:p>
        </p:txBody>
      </p:sp>
      <p:pic>
        <p:nvPicPr>
          <p:cNvPr id="412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2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/>
              <a:t>evaluate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812800" y="24765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altLang="en-US" sz="2800"/>
              <a:t>order of operations</a:t>
            </a:r>
          </a:p>
        </p:txBody>
      </p:sp>
      <p:pic>
        <p:nvPicPr>
          <p:cNvPr id="2048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1</a:t>
            </a:r>
          </a:p>
        </p:txBody>
      </p:sp>
      <p:sp>
        <p:nvSpPr>
          <p:cNvPr id="21507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Evaluate Expressions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Evaluate 2</a:t>
            </a:r>
            <a:r>
              <a:rPr lang="en-US" alt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6</a:t>
            </a: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en-US" alt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533400" y="2168525"/>
            <a:ext cx="8077200" cy="1223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l"/>
                <a:tab pos="1714500" algn="l"/>
                <a:tab pos="5143500" algn="l"/>
              </a:tabLst>
            </a:pPr>
            <a:r>
              <a:rPr lang="en-US" altLang="en-US" sz="2400">
                <a:solidFill>
                  <a:srgbClr val="E01B22"/>
                </a:solidFill>
              </a:rPr>
              <a:t>	2</a:t>
            </a:r>
            <a:r>
              <a:rPr lang="en-US" altLang="en-US" sz="2400" baseline="40000">
                <a:solidFill>
                  <a:srgbClr val="E01B22"/>
                </a:solidFill>
              </a:rPr>
              <a:t>6</a:t>
            </a:r>
            <a:r>
              <a:rPr lang="en-US" altLang="en-US" sz="2400">
                <a:solidFill>
                  <a:srgbClr val="000000"/>
                </a:solidFill>
              </a:rPr>
              <a:t>	= 2 ● 2 ● 2 ● 2 ● 2 ● 2 	Use 2 as a factor </a:t>
            </a:r>
            <a:br>
              <a:rPr lang="en-US" altLang="en-US" sz="2400">
                <a:solidFill>
                  <a:srgbClr val="000000"/>
                </a:solidFill>
              </a:rPr>
            </a:br>
            <a:r>
              <a:rPr lang="en-US" altLang="en-US" sz="2400">
                <a:solidFill>
                  <a:srgbClr val="000000"/>
                </a:solidFill>
              </a:rPr>
              <a:t>			6 times.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371600" algn="l"/>
                <a:tab pos="1714500" algn="l"/>
                <a:tab pos="5143500" algn="l"/>
              </a:tabLst>
            </a:pPr>
            <a:r>
              <a:rPr lang="en-US" altLang="en-US" sz="2400">
                <a:solidFill>
                  <a:srgbClr val="E01B22"/>
                </a:solidFill>
              </a:rPr>
              <a:t>		</a:t>
            </a:r>
            <a:r>
              <a:rPr lang="en-US" altLang="en-US" sz="2400"/>
              <a:t>= 64	Multiply.	</a:t>
            </a:r>
          </a:p>
        </p:txBody>
      </p:sp>
      <p:sp>
        <p:nvSpPr>
          <p:cNvPr id="5905" name="Rectangle 785"/>
          <p:cNvSpPr>
            <a:spLocks noChangeArrowheads="1"/>
          </p:cNvSpPr>
          <p:nvPr/>
        </p:nvSpPr>
        <p:spPr bwMode="auto">
          <a:xfrm>
            <a:off x="533400" y="49768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514600" indent="-21701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5143500" algn="l"/>
              </a:tabLst>
            </a:pPr>
            <a:r>
              <a:rPr lang="en-US" altLang="en-US" sz="2400" b="1">
                <a:solidFill>
                  <a:srgbClr val="00539D"/>
                </a:solidFill>
              </a:rPr>
              <a:t>Answer:</a:t>
            </a:r>
            <a:r>
              <a:rPr lang="en-US" altLang="en-US" sz="2400">
                <a:solidFill>
                  <a:srgbClr val="E01B22"/>
                </a:solidFill>
              </a:rPr>
              <a:t>  64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build="p" autoUpdateAnimBg="0"/>
      <p:bldP spid="590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1</a:t>
            </a:r>
          </a:p>
        </p:txBody>
      </p:sp>
      <p:sp>
        <p:nvSpPr>
          <p:cNvPr id="11366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251075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64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128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192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256</a:t>
            </a:r>
          </a:p>
        </p:txBody>
      </p:sp>
      <p:sp>
        <p:nvSpPr>
          <p:cNvPr id="113670" name="TPQuestion"/>
          <p:cNvSpPr>
            <a:spLocks noChangeArrowheads="1"/>
          </p:cNvSpPr>
          <p:nvPr/>
        </p:nvSpPr>
        <p:spPr bwMode="auto">
          <a:xfrm>
            <a:off x="476250" y="1508125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Evaluate 4</a:t>
            </a:r>
            <a:r>
              <a:rPr lang="en-US" alt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4</a:t>
            </a: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66775" y="50387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9" grpId="0" autoUpdateAnimBg="0"/>
      <p:bldP spid="113670" grpId="0" autoUpdateAnimBg="0"/>
      <p:bldP spid="11367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KC</a:t>
            </a:r>
          </a:p>
        </p:txBody>
      </p:sp>
      <p:pic>
        <p:nvPicPr>
          <p:cNvPr id="23555" name="Picture 8" descr="KC_alg_L01-0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2</a:t>
            </a:r>
          </a:p>
        </p:txBody>
      </p:sp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Use Order of Operations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Evaluate 48 ÷ 2</a:t>
            </a:r>
            <a:r>
              <a:rPr lang="en-US" alt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● 3 + 5.</a:t>
            </a:r>
            <a:endParaRPr lang="en-US" alt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33400" y="2168525"/>
            <a:ext cx="8077200" cy="1844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514600" algn="l"/>
                <a:tab pos="5143500" algn="l"/>
              </a:tabLst>
            </a:pPr>
            <a:r>
              <a:rPr lang="en-US" altLang="en-US" sz="2400">
                <a:solidFill>
                  <a:srgbClr val="000000"/>
                </a:solidFill>
              </a:rPr>
              <a:t>48 ÷ </a:t>
            </a:r>
            <a:r>
              <a:rPr lang="en-US" altLang="en-US" sz="2400">
                <a:solidFill>
                  <a:srgbClr val="E01B22"/>
                </a:solidFill>
              </a:rPr>
              <a:t>2</a:t>
            </a:r>
            <a:r>
              <a:rPr lang="en-US" altLang="en-US" sz="2400" baseline="40000">
                <a:solidFill>
                  <a:srgbClr val="E01B22"/>
                </a:solidFill>
              </a:rPr>
              <a:t>3</a:t>
            </a:r>
            <a:r>
              <a:rPr lang="en-US" altLang="en-US" sz="2400">
                <a:solidFill>
                  <a:srgbClr val="000000"/>
                </a:solidFill>
              </a:rPr>
              <a:t> ● 3 + 5	= 48 ÷ </a:t>
            </a:r>
            <a:r>
              <a:rPr lang="en-US" altLang="en-US" sz="2400">
                <a:solidFill>
                  <a:srgbClr val="E01B22"/>
                </a:solidFill>
              </a:rPr>
              <a:t>8</a:t>
            </a:r>
            <a:r>
              <a:rPr lang="en-US" altLang="en-US" sz="2400">
                <a:solidFill>
                  <a:srgbClr val="000000"/>
                </a:solidFill>
              </a:rPr>
              <a:t> ● 3 + 5	Evaluate powers.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514600" algn="l"/>
                <a:tab pos="5143500" algn="l"/>
              </a:tabLst>
            </a:pPr>
            <a:r>
              <a:rPr lang="en-US" altLang="en-US" sz="2400">
                <a:solidFill>
                  <a:srgbClr val="000000"/>
                </a:solidFill>
              </a:rPr>
              <a:t>	= </a:t>
            </a:r>
            <a:r>
              <a:rPr lang="en-US" altLang="en-US" sz="2400">
                <a:solidFill>
                  <a:srgbClr val="E01B22"/>
                </a:solidFill>
              </a:rPr>
              <a:t>6</a:t>
            </a:r>
            <a:r>
              <a:rPr lang="en-US" altLang="en-US" sz="2400">
                <a:solidFill>
                  <a:srgbClr val="000000"/>
                </a:solidFill>
              </a:rPr>
              <a:t> ● 3 + 5	Divide 48 by 8.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514600" algn="l"/>
                <a:tab pos="5143500" algn="l"/>
              </a:tabLst>
            </a:pPr>
            <a:r>
              <a:rPr lang="en-US" altLang="en-US" sz="2400">
                <a:solidFill>
                  <a:srgbClr val="000000"/>
                </a:solidFill>
              </a:rPr>
              <a:t>	= </a:t>
            </a:r>
            <a:r>
              <a:rPr lang="en-US" altLang="en-US" sz="2400">
                <a:solidFill>
                  <a:srgbClr val="E01B22"/>
                </a:solidFill>
              </a:rPr>
              <a:t>18</a:t>
            </a:r>
            <a:r>
              <a:rPr lang="en-US" altLang="en-US" sz="2400">
                <a:solidFill>
                  <a:srgbClr val="000000"/>
                </a:solidFill>
              </a:rPr>
              <a:t> + 5	Multiply 6 and 3.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514600" algn="l"/>
                <a:tab pos="5143500" algn="l"/>
              </a:tabLst>
            </a:pPr>
            <a:r>
              <a:rPr lang="en-US" altLang="en-US" sz="2400">
                <a:solidFill>
                  <a:srgbClr val="E01B22"/>
                </a:solidFill>
              </a:rPr>
              <a:t>	</a:t>
            </a:r>
            <a:r>
              <a:rPr lang="en-US" altLang="en-US" sz="2400"/>
              <a:t>= 23	Add 18 and 5.	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533400" y="49768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514600" indent="-21701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5143500" algn="l"/>
              </a:tabLst>
            </a:pPr>
            <a:r>
              <a:rPr lang="en-US" altLang="en-US" sz="2400" b="1">
                <a:solidFill>
                  <a:srgbClr val="00539D"/>
                </a:solidFill>
              </a:rPr>
              <a:t>Answer:</a:t>
            </a:r>
            <a:r>
              <a:rPr lang="en-US" altLang="en-US" sz="2400">
                <a:solidFill>
                  <a:srgbClr val="E01B22"/>
                </a:solidFill>
              </a:rPr>
              <a:t>  23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  <p:bldP spid="6151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2</a:t>
            </a:r>
          </a:p>
        </p:txBody>
      </p:sp>
      <p:sp>
        <p:nvSpPr>
          <p:cNvPr id="11469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24155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15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30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olidFill>
                  <a:srgbClr val="000000"/>
                </a:solidFill>
                <a:sym typeface="Symbol" pitchFamily="18" charset="2"/>
              </a:rPr>
              <a:t>	45</a:t>
            </a:r>
          </a:p>
        </p:txBody>
      </p:sp>
      <p:sp>
        <p:nvSpPr>
          <p:cNvPr id="114694" name="TPQuestion"/>
          <p:cNvSpPr>
            <a:spLocks noChangeArrowheads="1"/>
          </p:cNvSpPr>
          <p:nvPr/>
        </p:nvSpPr>
        <p:spPr bwMode="auto">
          <a:xfrm>
            <a:off x="476250" y="149860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Evaluate [(9</a:t>
            </a:r>
            <a:r>
              <a:rPr lang="en-US" altLang="en-US" sz="2400" b="1" baseline="3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 – 9) </a:t>
            </a:r>
            <a:r>
              <a:rPr lang="en-US" altLang="en-US" sz="2400" b="1">
                <a:solidFill>
                  <a:srgbClr val="00539D"/>
                </a:solidFill>
              </a:rPr>
              <a:t>÷</a:t>
            </a:r>
            <a:r>
              <a:rPr lang="en-US" altLang="en-US" sz="2400">
                <a:solidFill>
                  <a:srgbClr val="000000"/>
                </a:solidFill>
              </a:rPr>
              <a:t> 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12]5.</a:t>
            </a:r>
            <a:r>
              <a:rPr lang="en-US" altLang="en-US" sz="1200"/>
              <a:t> 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76300" y="40894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3" grpId="0" autoUpdateAnimBg="0"/>
      <p:bldP spid="114694" grpId="0" autoUpdateAnimBg="0"/>
      <p:bldP spid="11469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3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Expressions with Grouping Symbols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Evaluate (8 – 3) ● 3(3 + 2).</a:t>
            </a:r>
            <a:endParaRPr lang="en-US" alt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33400" y="2108200"/>
            <a:ext cx="8232775" cy="22463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42291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2743200" algn="l"/>
                <a:tab pos="2971800" algn="l"/>
              </a:tabLst>
            </a:pPr>
            <a:r>
              <a:rPr lang="en-US" altLang="en-US" sz="2400">
                <a:solidFill>
                  <a:srgbClr val="000000"/>
                </a:solidFill>
              </a:rPr>
              <a:t>(</a:t>
            </a:r>
            <a:r>
              <a:rPr lang="en-US" altLang="en-US" sz="2400">
                <a:solidFill>
                  <a:srgbClr val="E01B22"/>
                </a:solidFill>
              </a:rPr>
              <a:t>8 – 3</a:t>
            </a:r>
            <a:r>
              <a:rPr lang="en-US" altLang="en-US" sz="2400">
                <a:solidFill>
                  <a:srgbClr val="000000"/>
                </a:solidFill>
              </a:rPr>
              <a:t>) ● 3(</a:t>
            </a:r>
            <a:r>
              <a:rPr lang="en-US" altLang="en-US" sz="2400">
                <a:solidFill>
                  <a:srgbClr val="339966"/>
                </a:solidFill>
              </a:rPr>
              <a:t>3 + 2</a:t>
            </a:r>
            <a:r>
              <a:rPr lang="en-US" altLang="en-US" sz="2400">
                <a:solidFill>
                  <a:srgbClr val="000000"/>
                </a:solidFill>
              </a:rPr>
              <a:t>)	=	</a:t>
            </a:r>
            <a:r>
              <a:rPr lang="en-US" altLang="en-US" sz="2400">
                <a:solidFill>
                  <a:srgbClr val="E01B22"/>
                </a:solidFill>
              </a:rPr>
              <a:t>5</a:t>
            </a:r>
            <a:r>
              <a:rPr lang="en-US" altLang="en-US" sz="2400">
                <a:solidFill>
                  <a:srgbClr val="000000"/>
                </a:solidFill>
              </a:rPr>
              <a:t> </a:t>
            </a:r>
            <a:r>
              <a:rPr lang="en-US" altLang="en-US" sz="2400">
                <a:solidFill>
                  <a:srgbClr val="000000"/>
                </a:solidFill>
                <a:cs typeface="Arial" pitchFamily="34" charset="0"/>
              </a:rPr>
              <a:t>● 3(</a:t>
            </a:r>
            <a:r>
              <a:rPr lang="en-US" altLang="en-US" sz="2400">
                <a:solidFill>
                  <a:srgbClr val="339966"/>
                </a:solidFill>
                <a:cs typeface="Arial" pitchFamily="34" charset="0"/>
              </a:rPr>
              <a:t>5</a:t>
            </a:r>
            <a:r>
              <a:rPr lang="en-US" altLang="en-US" sz="2400">
                <a:solidFill>
                  <a:srgbClr val="000000"/>
                </a:solidFill>
                <a:cs typeface="Arial" pitchFamily="34" charset="0"/>
              </a:rPr>
              <a:t>)	Evaluate inside parentheses.</a:t>
            </a:r>
          </a:p>
          <a:p>
            <a:pPr marL="4572000" indent="-42291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2743200" algn="l"/>
                <a:tab pos="2971800" algn="l"/>
              </a:tabLst>
            </a:pPr>
            <a:r>
              <a:rPr lang="en-US" altLang="en-US" sz="2400">
                <a:solidFill>
                  <a:srgbClr val="000000"/>
                </a:solidFill>
                <a:cs typeface="Arial" pitchFamily="34" charset="0"/>
              </a:rPr>
              <a:t>	=	5 ● 15	Multiply 3 by 5.</a:t>
            </a:r>
          </a:p>
          <a:p>
            <a:pPr marL="4572000" indent="-4229100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2743200" algn="l"/>
                <a:tab pos="2971800" algn="l"/>
              </a:tabLst>
            </a:pPr>
            <a:r>
              <a:rPr lang="en-US" altLang="en-US" sz="2400">
                <a:solidFill>
                  <a:srgbClr val="E01B22"/>
                </a:solidFill>
              </a:rPr>
              <a:t>	</a:t>
            </a:r>
            <a:r>
              <a:rPr lang="en-US" altLang="en-US" sz="2400"/>
              <a:t>=	75	Multiply 5 by 15.</a:t>
            </a:r>
          </a:p>
          <a:p>
            <a:pPr marL="4572000" indent="-42291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2743200" algn="l"/>
                <a:tab pos="2971800" algn="l"/>
              </a:tabLst>
            </a:pPr>
            <a:endParaRPr lang="en-US" altLang="en-US" sz="24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2571750" algn="l"/>
                <a:tab pos="3943350" algn="l"/>
              </a:tabLst>
            </a:pPr>
            <a:r>
              <a:rPr lang="en-US" altLang="en-US" sz="2400" b="1">
                <a:solidFill>
                  <a:srgbClr val="00539D"/>
                </a:solidFill>
              </a:rPr>
              <a:t>Answer:</a:t>
            </a:r>
            <a:r>
              <a:rPr lang="en-US" altLang="en-US" sz="2400">
                <a:solidFill>
                  <a:srgbClr val="E01B22"/>
                </a:solidFill>
              </a:rPr>
              <a:t>  75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1" grpId="0" build="p" autoUpdateAnimBg="0"/>
      <p:bldP spid="9222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3</a:t>
            </a: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Expressions with Grouping Symbols</a:t>
            </a:r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Evaluate 4[12 </a:t>
            </a:r>
            <a:r>
              <a:rPr lang="en-US" alt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÷</a:t>
            </a: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(6 – 2)]</a:t>
            </a:r>
            <a:r>
              <a:rPr lang="en-US" alt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</a:p>
        </p:txBody>
      </p:sp>
      <p:sp>
        <p:nvSpPr>
          <p:cNvPr id="91142" name="Text Box 6"/>
          <p:cNvSpPr txBox="1">
            <a:spLocks noChangeArrowheads="1"/>
          </p:cNvSpPr>
          <p:nvPr/>
        </p:nvSpPr>
        <p:spPr bwMode="auto">
          <a:xfrm>
            <a:off x="533400" y="2108200"/>
            <a:ext cx="8394700" cy="2720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2571750" algn="l"/>
                <a:tab pos="4572000" algn="l"/>
              </a:tabLst>
            </a:pPr>
            <a:r>
              <a:rPr lang="en-US" altLang="en-US" sz="2400">
                <a:solidFill>
                  <a:srgbClr val="000000"/>
                </a:solidFill>
              </a:rPr>
              <a:t> 4[12 ÷ (</a:t>
            </a:r>
            <a:r>
              <a:rPr lang="en-US" altLang="en-US" sz="2400">
                <a:solidFill>
                  <a:srgbClr val="E01B22"/>
                </a:solidFill>
              </a:rPr>
              <a:t>6 – 2</a:t>
            </a:r>
            <a:r>
              <a:rPr lang="en-US" altLang="en-US" sz="2400">
                <a:solidFill>
                  <a:srgbClr val="000000"/>
                </a:solidFill>
              </a:rPr>
              <a:t>)]</a:t>
            </a:r>
            <a:r>
              <a:rPr lang="en-US" altLang="en-US" sz="2400" baseline="40000">
                <a:solidFill>
                  <a:srgbClr val="000000"/>
                </a:solidFill>
              </a:rPr>
              <a:t>2</a:t>
            </a:r>
            <a:r>
              <a:rPr lang="en-US" altLang="en-US" sz="2400">
                <a:solidFill>
                  <a:srgbClr val="000000"/>
                </a:solidFill>
              </a:rPr>
              <a:t>	= </a:t>
            </a:r>
            <a:r>
              <a:rPr lang="en-US" altLang="en-US" sz="2400"/>
              <a:t>4(12 </a:t>
            </a:r>
            <a:r>
              <a:rPr lang="en-US" altLang="en-US" sz="2400">
                <a:cs typeface="Arial" pitchFamily="34" charset="0"/>
              </a:rPr>
              <a:t>÷</a:t>
            </a:r>
            <a:r>
              <a:rPr lang="en-US" altLang="en-US" sz="2400">
                <a:solidFill>
                  <a:srgbClr val="E01B22"/>
                </a:solidFill>
                <a:cs typeface="Arial" pitchFamily="34" charset="0"/>
              </a:rPr>
              <a:t> 4</a:t>
            </a:r>
            <a:r>
              <a:rPr lang="en-US" altLang="en-US" sz="2400">
                <a:cs typeface="Arial" pitchFamily="34" charset="0"/>
              </a:rPr>
              <a:t>)</a:t>
            </a:r>
            <a:r>
              <a:rPr lang="en-US" altLang="en-US" sz="2400" baseline="40000">
                <a:cs typeface="Arial" pitchFamily="34" charset="0"/>
              </a:rPr>
              <a:t>2</a:t>
            </a:r>
            <a:r>
              <a:rPr lang="en-US" altLang="en-US" sz="2400">
                <a:solidFill>
                  <a:srgbClr val="000000"/>
                </a:solidFill>
                <a:cs typeface="Arial" pitchFamily="34" charset="0"/>
              </a:rPr>
              <a:t>	Evaluate innermost 			expression first.</a:t>
            </a:r>
          </a:p>
          <a:p>
            <a:pPr marL="3429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2571750" algn="l"/>
                <a:tab pos="4572000" algn="l"/>
              </a:tabLst>
            </a:pPr>
            <a:r>
              <a:rPr lang="en-US" altLang="en-US" sz="2400">
                <a:solidFill>
                  <a:srgbClr val="000000"/>
                </a:solidFill>
                <a:cs typeface="Arial" pitchFamily="34" charset="0"/>
              </a:rPr>
              <a:t>	= 4(</a:t>
            </a:r>
            <a:r>
              <a:rPr lang="en-US" altLang="en-US" sz="2400">
                <a:solidFill>
                  <a:srgbClr val="E01B22"/>
                </a:solidFill>
                <a:cs typeface="Arial" pitchFamily="34" charset="0"/>
              </a:rPr>
              <a:t>3</a:t>
            </a:r>
            <a:r>
              <a:rPr lang="en-US" altLang="en-US" sz="2400">
                <a:solidFill>
                  <a:srgbClr val="000000"/>
                </a:solidFill>
                <a:cs typeface="Arial" pitchFamily="34" charset="0"/>
              </a:rPr>
              <a:t>)</a:t>
            </a:r>
            <a:r>
              <a:rPr lang="en-US" altLang="en-US" sz="2400" baseline="40000">
                <a:solidFill>
                  <a:srgbClr val="000000"/>
                </a:solidFill>
                <a:cs typeface="Arial" pitchFamily="34" charset="0"/>
              </a:rPr>
              <a:t>2</a:t>
            </a:r>
            <a:r>
              <a:rPr lang="en-US" altLang="en-US" sz="2400">
                <a:solidFill>
                  <a:srgbClr val="000000"/>
                </a:solidFill>
                <a:cs typeface="Arial" pitchFamily="34" charset="0"/>
              </a:rPr>
              <a:t>	Evaluate expression in 			grouping symbol.</a:t>
            </a:r>
          </a:p>
          <a:p>
            <a:pPr marL="3429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2571750" algn="l"/>
                <a:tab pos="4572000" algn="l"/>
              </a:tabLst>
            </a:pPr>
            <a:r>
              <a:rPr lang="en-US" altLang="en-US" sz="2400">
                <a:solidFill>
                  <a:srgbClr val="000000"/>
                </a:solidFill>
                <a:cs typeface="Arial" pitchFamily="34" charset="0"/>
              </a:rPr>
              <a:t>	= 4(</a:t>
            </a:r>
            <a:r>
              <a:rPr lang="en-US" altLang="en-US" sz="2400">
                <a:solidFill>
                  <a:srgbClr val="E01B22"/>
                </a:solidFill>
                <a:cs typeface="Arial" pitchFamily="34" charset="0"/>
              </a:rPr>
              <a:t>9</a:t>
            </a:r>
            <a:r>
              <a:rPr lang="en-US" altLang="en-US" sz="2400">
                <a:solidFill>
                  <a:srgbClr val="000000"/>
                </a:solidFill>
                <a:cs typeface="Arial" pitchFamily="34" charset="0"/>
              </a:rPr>
              <a:t>)	Evaluate power.</a:t>
            </a:r>
          </a:p>
          <a:p>
            <a:pPr marL="3429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2571750" algn="l"/>
                <a:tab pos="4572000" algn="l"/>
              </a:tabLst>
            </a:pPr>
            <a:r>
              <a:rPr lang="en-US" altLang="en-US" sz="2400">
                <a:cs typeface="Arial" pitchFamily="34" charset="0"/>
              </a:rPr>
              <a:t>	</a:t>
            </a:r>
            <a:r>
              <a:rPr lang="en-US" altLang="en-US" sz="2400"/>
              <a:t>= 36	Multiply.</a:t>
            </a:r>
            <a:endParaRPr lang="en-US" altLang="en-US" sz="2400">
              <a:cs typeface="Arial" pitchFamily="34" charset="0"/>
            </a:endParaRPr>
          </a:p>
        </p:txBody>
      </p:sp>
      <p:sp>
        <p:nvSpPr>
          <p:cNvPr id="91143" name="Rectangle 7"/>
          <p:cNvSpPr>
            <a:spLocks noChangeArrowheads="1"/>
          </p:cNvSpPr>
          <p:nvPr/>
        </p:nvSpPr>
        <p:spPr bwMode="auto">
          <a:xfrm>
            <a:off x="533400" y="51927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2571750" algn="l"/>
                <a:tab pos="4572000" algn="l"/>
              </a:tabLst>
            </a:pPr>
            <a:r>
              <a:rPr lang="en-US" altLang="en-US" sz="2400" b="1">
                <a:solidFill>
                  <a:srgbClr val="00539D"/>
                </a:solidFill>
              </a:rPr>
              <a:t>Answer:</a:t>
            </a:r>
            <a:r>
              <a:rPr lang="en-US" altLang="en-US" sz="2400">
                <a:solidFill>
                  <a:srgbClr val="E01B22"/>
                </a:solidFill>
              </a:rPr>
              <a:t> 	36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1" grpId="0" build="p" autoUpdateAnimBg="0" advAuto="0"/>
      <p:bldP spid="91142" grpId="0" build="p" autoUpdateAnimBg="0"/>
      <p:bldP spid="9114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3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Expressions with Grouping Symbols</a:t>
            </a:r>
          </a:p>
        </p:txBody>
      </p:sp>
      <p:sp>
        <p:nvSpPr>
          <p:cNvPr id="139268" name="Rectangle 4"/>
          <p:cNvSpPr>
            <a:spLocks noChangeArrowheads="1"/>
          </p:cNvSpPr>
          <p:nvPr/>
        </p:nvSpPr>
        <p:spPr bwMode="auto">
          <a:xfrm>
            <a:off x="4679950" y="3279775"/>
            <a:ext cx="3859213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2571750" algn="l"/>
                <a:tab pos="4572000" algn="l"/>
              </a:tabLst>
            </a:pPr>
            <a:r>
              <a:rPr lang="en-US" altLang="en-US" sz="2400"/>
              <a:t>Evaluate the power in the numerator.</a:t>
            </a:r>
          </a:p>
        </p:txBody>
      </p:sp>
      <p:grpSp>
        <p:nvGrpSpPr>
          <p:cNvPr id="139269" name="Group 5"/>
          <p:cNvGrpSpPr>
            <a:grpSpLocks/>
          </p:cNvGrpSpPr>
          <p:nvPr/>
        </p:nvGrpSpPr>
        <p:grpSpPr bwMode="auto">
          <a:xfrm>
            <a:off x="876300" y="1287463"/>
            <a:ext cx="7705725" cy="828675"/>
            <a:chOff x="552" y="811"/>
            <a:chExt cx="4854" cy="522"/>
          </a:xfrm>
        </p:grpSpPr>
        <p:sp>
          <p:nvSpPr>
            <p:cNvPr id="28684" name="Rectangle 6"/>
            <p:cNvSpPr>
              <a:spLocks noChangeArrowheads="1"/>
            </p:cNvSpPr>
            <p:nvPr/>
          </p:nvSpPr>
          <p:spPr bwMode="auto">
            <a:xfrm>
              <a:off x="552" y="947"/>
              <a:ext cx="48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alt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C.</a:t>
              </a:r>
              <a:r>
                <a:rPr lang="en-US" alt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</a:t>
              </a:r>
              <a:endParaRPr lang="en-US" alt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</p:txBody>
        </p:sp>
        <p:pic>
          <p:nvPicPr>
            <p:cNvPr id="28685" name="Picture 7" descr="alg01_6"/>
            <p:cNvPicPr>
              <a:picLocks noChangeAspect="1" noChangeArrowheads="1"/>
            </p:cNvPicPr>
            <p:nvPr/>
          </p:nvPicPr>
          <p:blipFill>
            <a:blip r:embed="rId3" cstate="print"/>
            <a:srcRect r="48561" b="50475"/>
            <a:stretch>
              <a:fillRect/>
            </a:stretch>
          </p:blipFill>
          <p:spPr bwMode="auto">
            <a:xfrm>
              <a:off x="828" y="811"/>
              <a:ext cx="2109" cy="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9272" name="Picture 8" descr="alg01_6"/>
          <p:cNvPicPr>
            <a:picLocks noChangeAspect="1" noChangeArrowheads="1"/>
          </p:cNvPicPr>
          <p:nvPr/>
        </p:nvPicPr>
        <p:blipFill>
          <a:blip r:embed="rId3" cstate="print"/>
          <a:srcRect t="53795"/>
          <a:stretch>
            <a:fillRect/>
          </a:stretch>
        </p:blipFill>
        <p:spPr bwMode="auto">
          <a:xfrm>
            <a:off x="923925" y="2292350"/>
            <a:ext cx="650875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73" name="Picture 9" descr="alg01_7"/>
          <p:cNvPicPr>
            <a:picLocks noChangeAspect="1" noChangeArrowheads="1"/>
          </p:cNvPicPr>
          <p:nvPr/>
        </p:nvPicPr>
        <p:blipFill>
          <a:blip r:embed="rId4" cstate="print"/>
          <a:srcRect t="66560" r="30814"/>
          <a:stretch>
            <a:fillRect/>
          </a:stretch>
        </p:blipFill>
        <p:spPr bwMode="auto">
          <a:xfrm>
            <a:off x="923925" y="4940300"/>
            <a:ext cx="38639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74" name="Picture 10" descr="alg01_7"/>
          <p:cNvPicPr>
            <a:picLocks noChangeAspect="1" noChangeArrowheads="1"/>
          </p:cNvPicPr>
          <p:nvPr/>
        </p:nvPicPr>
        <p:blipFill>
          <a:blip r:embed="rId4" cstate="print"/>
          <a:srcRect t="33249" r="32092" b="31972"/>
          <a:stretch>
            <a:fillRect/>
          </a:stretch>
        </p:blipFill>
        <p:spPr bwMode="auto">
          <a:xfrm>
            <a:off x="923925" y="4064000"/>
            <a:ext cx="3792538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75" name="Picture 11" descr="alg01_7"/>
          <p:cNvPicPr>
            <a:picLocks noChangeAspect="1" noChangeArrowheads="1"/>
          </p:cNvPicPr>
          <p:nvPr/>
        </p:nvPicPr>
        <p:blipFill>
          <a:blip r:embed="rId4" cstate="print"/>
          <a:srcRect r="32745" b="66751"/>
          <a:stretch>
            <a:fillRect/>
          </a:stretch>
        </p:blipFill>
        <p:spPr bwMode="auto">
          <a:xfrm>
            <a:off x="923925" y="3189288"/>
            <a:ext cx="3756025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9276" name="Rectangle 12"/>
          <p:cNvSpPr>
            <a:spLocks noChangeArrowheads="1"/>
          </p:cNvSpPr>
          <p:nvPr/>
        </p:nvSpPr>
        <p:spPr bwMode="auto">
          <a:xfrm>
            <a:off x="4679950" y="4171950"/>
            <a:ext cx="3859213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2571750" algn="l"/>
                <a:tab pos="4572000" algn="l"/>
              </a:tabLst>
            </a:pPr>
            <a:r>
              <a:rPr lang="en-US" altLang="en-US" sz="2400"/>
              <a:t>Multiply 6 and 2 in the numerator.</a:t>
            </a:r>
          </a:p>
        </p:txBody>
      </p:sp>
      <p:sp>
        <p:nvSpPr>
          <p:cNvPr id="139277" name="Rectangle 13"/>
          <p:cNvSpPr>
            <a:spLocks noChangeArrowheads="1"/>
          </p:cNvSpPr>
          <p:nvPr/>
        </p:nvSpPr>
        <p:spPr bwMode="auto">
          <a:xfrm>
            <a:off x="4679950" y="5018088"/>
            <a:ext cx="3859213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2571750" algn="l"/>
                <a:tab pos="4572000" algn="l"/>
              </a:tabLst>
            </a:pPr>
            <a:r>
              <a:rPr lang="en-US" altLang="en-US" sz="2400"/>
              <a:t>Subtract 32 and 12 in the numerator.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9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9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9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9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9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9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8" grpId="0" autoUpdateAnimBg="0"/>
      <p:bldP spid="139276" grpId="0" autoUpdateAnimBg="0"/>
      <p:bldP spid="139277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3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Expressions with Grouping Symbols</a:t>
            </a:r>
          </a:p>
        </p:txBody>
      </p:sp>
      <p:pic>
        <p:nvPicPr>
          <p:cNvPr id="140299" name="Picture 11" descr="ALG01_8"/>
          <p:cNvPicPr>
            <a:picLocks noChangeAspect="1" noChangeArrowheads="1"/>
          </p:cNvPicPr>
          <p:nvPr/>
        </p:nvPicPr>
        <p:blipFill>
          <a:blip r:embed="rId3" cstate="print"/>
          <a:srcRect t="52272"/>
          <a:stretch>
            <a:fillRect/>
          </a:stretch>
        </p:blipFill>
        <p:spPr bwMode="auto">
          <a:xfrm>
            <a:off x="2649538" y="2338388"/>
            <a:ext cx="2011362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300" name="Picture 12" descr="ALG01_8"/>
          <p:cNvPicPr>
            <a:picLocks noChangeAspect="1" noChangeArrowheads="1"/>
          </p:cNvPicPr>
          <p:nvPr/>
        </p:nvPicPr>
        <p:blipFill>
          <a:blip r:embed="rId3" cstate="print"/>
          <a:srcRect b="47728"/>
          <a:stretch>
            <a:fillRect/>
          </a:stretch>
        </p:blipFill>
        <p:spPr bwMode="auto">
          <a:xfrm>
            <a:off x="2649538" y="1293813"/>
            <a:ext cx="2011362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0301" name="Text Box 13"/>
          <p:cNvSpPr txBox="1">
            <a:spLocks noChangeArrowheads="1"/>
          </p:cNvSpPr>
          <p:nvPr/>
        </p:nvSpPr>
        <p:spPr bwMode="auto">
          <a:xfrm>
            <a:off x="5011738" y="1450975"/>
            <a:ext cx="34575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/>
              <a:t>Evaluate the power in the denominator.</a:t>
            </a:r>
          </a:p>
        </p:txBody>
      </p:sp>
      <p:sp>
        <p:nvSpPr>
          <p:cNvPr id="140302" name="Text Box 14"/>
          <p:cNvSpPr txBox="1">
            <a:spLocks noChangeArrowheads="1"/>
          </p:cNvSpPr>
          <p:nvPr/>
        </p:nvSpPr>
        <p:spPr bwMode="auto">
          <a:xfrm>
            <a:off x="5011738" y="2462213"/>
            <a:ext cx="34575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/>
              <a:t>Multiply 5 and 3 in the denominator.</a:t>
            </a:r>
          </a:p>
        </p:txBody>
      </p:sp>
      <p:sp>
        <p:nvSpPr>
          <p:cNvPr id="140306" name="Text Box 18"/>
          <p:cNvSpPr txBox="1">
            <a:spLocks noChangeArrowheads="1"/>
          </p:cNvSpPr>
          <p:nvPr/>
        </p:nvSpPr>
        <p:spPr bwMode="auto">
          <a:xfrm>
            <a:off x="5011738" y="3467100"/>
            <a:ext cx="37433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/>
              <a:t>Subtract from left to right in the denominator.</a:t>
            </a:r>
          </a:p>
        </p:txBody>
      </p:sp>
      <p:pic>
        <p:nvPicPr>
          <p:cNvPr id="140307" name="Picture 19" descr="1-2-3edi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7950" y="3473450"/>
            <a:ext cx="1408113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0308" name="Rectangle 20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2571750" algn="l"/>
                <a:tab pos="3943350" algn="l"/>
              </a:tabLst>
            </a:pPr>
            <a:r>
              <a:rPr lang="en-US" altLang="en-US" sz="2400" b="1">
                <a:solidFill>
                  <a:srgbClr val="00539D"/>
                </a:solidFill>
              </a:rPr>
              <a:t>Answer:</a:t>
            </a:r>
            <a:r>
              <a:rPr lang="en-US" altLang="en-US" sz="2400">
                <a:solidFill>
                  <a:srgbClr val="E01B22"/>
                </a:solidFill>
              </a:rPr>
              <a:t>  2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0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0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0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0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0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0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0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301" grpId="0" autoUpdateAnimBg="0"/>
      <p:bldP spid="140302" grpId="0" autoUpdateAnimBg="0"/>
      <p:bldP spid="140306" grpId="0" autoUpdateAnimBg="0"/>
      <p:bldP spid="140308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3</a:t>
            </a:r>
          </a:p>
        </p:txBody>
      </p:sp>
      <p:sp>
        <p:nvSpPr>
          <p:cNvPr id="142343" name="Oval 7"/>
          <p:cNvSpPr>
            <a:spLocks noChangeArrowheads="1"/>
          </p:cNvSpPr>
          <p:nvPr/>
        </p:nvSpPr>
        <p:spPr bwMode="auto">
          <a:xfrm>
            <a:off x="914400" y="40576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423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3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234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ym typeface="Symbol" pitchFamily="18" charset="2"/>
              </a:rPr>
              <a:t>	–60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ym typeface="Symbol" pitchFamily="18" charset="2"/>
              </a:rPr>
              <a:t>	66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ym typeface="Symbol" pitchFamily="18" charset="2"/>
              </a:rPr>
              <a:t>	88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ym typeface="Symbol" pitchFamily="18" charset="2"/>
              </a:rPr>
              <a:t>	68</a:t>
            </a:r>
          </a:p>
        </p:txBody>
      </p:sp>
      <p:sp>
        <p:nvSpPr>
          <p:cNvPr id="142347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 Evaluate the expression 2(4 + 7) ● (9 – 5).</a:t>
            </a:r>
            <a:endParaRPr lang="en-US" altLang="en-US" sz="2400" b="1">
              <a:solidFill>
                <a:srgbClr val="00539D"/>
              </a:solidFill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2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2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2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2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3" grpId="0" animBg="1"/>
      <p:bldP spid="142346" grpId="0" autoUpdateAnimBg="0"/>
      <p:bldP spid="142347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3</a:t>
            </a:r>
          </a:p>
        </p:txBody>
      </p:sp>
      <p:sp>
        <p:nvSpPr>
          <p:cNvPr id="143365" name="Oval 5"/>
          <p:cNvSpPr>
            <a:spLocks noChangeArrowheads="1"/>
          </p:cNvSpPr>
          <p:nvPr/>
        </p:nvSpPr>
        <p:spPr bwMode="auto">
          <a:xfrm>
            <a:off x="914400" y="50101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31748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70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ym typeface="Symbol" pitchFamily="18" charset="2"/>
              </a:rPr>
              <a:t>	9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ym typeface="Symbol" pitchFamily="18" charset="2"/>
              </a:rPr>
              <a:t>	18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ym typeface="Symbol" pitchFamily="18" charset="2"/>
              </a:rPr>
              <a:t>	108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ym typeface="Symbol" pitchFamily="18" charset="2"/>
              </a:rPr>
              <a:t>	3</a:t>
            </a:r>
          </a:p>
        </p:txBody>
      </p:sp>
      <p:sp>
        <p:nvSpPr>
          <p:cNvPr id="143371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E01B22"/>
                </a:solidFill>
                <a:cs typeface="Times New Roman" pitchFamily="18" charset="0"/>
              </a:rPr>
              <a:t>B.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 Evaluate the expression 3[5 – 2 ● 2]</a:t>
            </a:r>
            <a:r>
              <a:rPr lang="en-US" alt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  <a:endParaRPr lang="en-US" altLang="en-US" sz="2400" b="1">
              <a:solidFill>
                <a:srgbClr val="00539D"/>
              </a:solidFill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3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5" grpId="0" animBg="1"/>
      <p:bldP spid="143370" grpId="0" autoUpdateAnimBg="0"/>
      <p:bldP spid="143371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3</a:t>
            </a:r>
          </a:p>
        </p:txBody>
      </p:sp>
      <p:sp>
        <p:nvSpPr>
          <p:cNvPr id="144389" name="Oval 5"/>
          <p:cNvSpPr>
            <a:spLocks noChangeArrowheads="1"/>
          </p:cNvSpPr>
          <p:nvPr/>
        </p:nvSpPr>
        <p:spPr bwMode="auto">
          <a:xfrm>
            <a:off x="914400" y="22002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32772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4394" name="Group 10"/>
          <p:cNvGrpSpPr>
            <a:grpSpLocks/>
          </p:cNvGrpSpPr>
          <p:nvPr/>
        </p:nvGrpSpPr>
        <p:grpSpPr bwMode="auto">
          <a:xfrm>
            <a:off x="533400" y="1277938"/>
            <a:ext cx="4013200" cy="831850"/>
            <a:chOff x="336" y="805"/>
            <a:chExt cx="2528" cy="524"/>
          </a:xfrm>
        </p:grpSpPr>
        <p:sp>
          <p:nvSpPr>
            <p:cNvPr id="32779" name="TPQuestion"/>
            <p:cNvSpPr>
              <a:spLocks noChangeArrowheads="1"/>
            </p:cNvSpPr>
            <p:nvPr/>
          </p:nvSpPr>
          <p:spPr bwMode="auto">
            <a:xfrm>
              <a:off x="336" y="948"/>
              <a:ext cx="1297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altLang="en-US" sz="2400" b="1">
                  <a:solidFill>
                    <a:srgbClr val="E01B22"/>
                  </a:solidFill>
                  <a:cs typeface="Times New Roman" pitchFamily="18" charset="0"/>
                </a:rPr>
                <a:t>C.</a:t>
              </a:r>
              <a:r>
                <a:rPr lang="en-US" altLang="en-US" sz="2400" b="1">
                  <a:solidFill>
                    <a:srgbClr val="00539D"/>
                  </a:solidFill>
                  <a:cs typeface="Times New Roman" pitchFamily="18" charset="0"/>
                </a:rPr>
                <a:t> </a:t>
              </a:r>
              <a:endParaRPr lang="en-US" altLang="en-US" sz="2400" b="1">
                <a:solidFill>
                  <a:srgbClr val="00539D"/>
                </a:solidFill>
                <a:cs typeface="Arial" pitchFamily="34" charset="0"/>
              </a:endParaRPr>
            </a:p>
          </p:txBody>
        </p:sp>
        <p:pic>
          <p:nvPicPr>
            <p:cNvPr id="32780" name="Picture 12" descr="alg01_10"/>
            <p:cNvPicPr>
              <a:picLocks noChangeAspect="1" noChangeArrowheads="1"/>
            </p:cNvPicPr>
            <p:nvPr/>
          </p:nvPicPr>
          <p:blipFill>
            <a:blip r:embed="rId6" cstate="print"/>
            <a:srcRect l="11780"/>
            <a:stretch>
              <a:fillRect/>
            </a:stretch>
          </p:blipFill>
          <p:spPr bwMode="auto">
            <a:xfrm>
              <a:off x="827" y="805"/>
              <a:ext cx="2037" cy="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4397" name="Group 13"/>
          <p:cNvGrpSpPr>
            <a:grpSpLocks/>
          </p:cNvGrpSpPr>
          <p:nvPr/>
        </p:nvGrpSpPr>
        <p:grpSpPr bwMode="auto">
          <a:xfrm>
            <a:off x="914400" y="2209800"/>
            <a:ext cx="2790825" cy="3398838"/>
            <a:chOff x="576" y="1392"/>
            <a:chExt cx="1758" cy="2141"/>
          </a:xfrm>
        </p:grpSpPr>
        <p:sp>
          <p:nvSpPr>
            <p:cNvPr id="32776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altLang="en-US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altLang="en-US" sz="2400" b="1">
                  <a:sym typeface="Symbol" pitchFamily="18" charset="2"/>
                </a:rPr>
                <a:t>	</a:t>
              </a:r>
              <a:r>
                <a:rPr lang="pt-BR" altLang="en-US" sz="2400">
                  <a:sym typeface="Symbol" pitchFamily="18" charset="2"/>
                </a:rPr>
                <a:t>1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altLang="en-US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altLang="en-US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altLang="en-US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altLang="en-US" sz="2400" b="1">
                  <a:sym typeface="Symbol" pitchFamily="18" charset="2"/>
                </a:rPr>
                <a:t>	</a:t>
              </a:r>
              <a:r>
                <a:rPr lang="pt-BR" altLang="en-US" sz="2400">
                  <a:sym typeface="Symbol" pitchFamily="18" charset="2"/>
                </a:rPr>
                <a:t>4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altLang="en-US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altLang="en-US" sz="2400" b="1">
                  <a:sym typeface="Symbol" pitchFamily="18" charset="2"/>
                </a:rPr>
                <a:t>	</a:t>
              </a:r>
            </a:p>
          </p:txBody>
        </p:sp>
        <p:pic>
          <p:nvPicPr>
            <p:cNvPr id="32777" name="Picture 15" descr="alg01_11"/>
            <p:cNvPicPr>
              <a:picLocks noChangeAspect="1" noChangeArrowheads="1"/>
            </p:cNvPicPr>
            <p:nvPr/>
          </p:nvPicPr>
          <p:blipFill>
            <a:blip r:embed="rId7" cstate="print"/>
            <a:srcRect t="15576" b="52725"/>
            <a:stretch>
              <a:fillRect/>
            </a:stretch>
          </p:blipFill>
          <p:spPr bwMode="auto">
            <a:xfrm>
              <a:off x="943" y="1820"/>
              <a:ext cx="299" cy="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78" name="Picture 16" descr="alg01_11"/>
            <p:cNvPicPr>
              <a:picLocks noChangeAspect="1" noChangeArrowheads="1"/>
            </p:cNvPicPr>
            <p:nvPr/>
          </p:nvPicPr>
          <p:blipFill>
            <a:blip r:embed="rId7" cstate="print"/>
            <a:srcRect l="-13713" t="68301"/>
            <a:stretch>
              <a:fillRect/>
            </a:stretch>
          </p:blipFill>
          <p:spPr bwMode="auto">
            <a:xfrm>
              <a:off x="901" y="3034"/>
              <a:ext cx="340" cy="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4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4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4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Evaluate an Algebraic Expression</a:t>
            </a: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Evaluate 2(</a:t>
            </a:r>
            <a:r>
              <a:rPr lang="en-US" alt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alt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</a:t>
            </a:r>
            <a:r>
              <a:rPr lang="en-US" alt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 + </a:t>
            </a:r>
            <a:r>
              <a:rPr lang="en-US" alt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z</a:t>
            </a:r>
            <a:r>
              <a:rPr lang="en-US" alt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if </a:t>
            </a:r>
            <a:r>
              <a:rPr lang="en-US" alt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4, </a:t>
            </a:r>
            <a:r>
              <a:rPr lang="en-US" alt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3, and </a:t>
            </a:r>
            <a:r>
              <a:rPr lang="en-US" alt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z</a:t>
            </a:r>
            <a:r>
              <a:rPr lang="en-US" alt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2.</a:t>
            </a:r>
            <a:endParaRPr lang="en-US" alt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3191" name="Text Box 7"/>
          <p:cNvSpPr txBox="1">
            <a:spLocks noChangeArrowheads="1"/>
          </p:cNvSpPr>
          <p:nvPr/>
        </p:nvSpPr>
        <p:spPr bwMode="auto">
          <a:xfrm>
            <a:off x="533400" y="2349500"/>
            <a:ext cx="8077200" cy="34877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2114550" algn="l"/>
                <a:tab pos="4572000" algn="l"/>
              </a:tabLst>
            </a:pPr>
            <a:r>
              <a:rPr lang="en-US" altLang="en-US" sz="2400">
                <a:solidFill>
                  <a:srgbClr val="000000"/>
                </a:solidFill>
              </a:rPr>
              <a:t>2(</a:t>
            </a:r>
            <a:r>
              <a:rPr lang="en-US" altLang="en-US" sz="2400" i="1">
                <a:solidFill>
                  <a:srgbClr val="E01B22"/>
                </a:solidFill>
              </a:rPr>
              <a:t>x</a:t>
            </a:r>
            <a:r>
              <a:rPr lang="en-US" altLang="en-US" sz="2400" baseline="40000">
                <a:solidFill>
                  <a:srgbClr val="000000"/>
                </a:solidFill>
              </a:rPr>
              <a:t>2</a:t>
            </a:r>
            <a:r>
              <a:rPr lang="en-US" altLang="en-US" sz="2400">
                <a:solidFill>
                  <a:srgbClr val="000000"/>
                </a:solidFill>
              </a:rPr>
              <a:t> – </a:t>
            </a:r>
            <a:r>
              <a:rPr lang="en-US" altLang="en-US" sz="2400" i="1">
                <a:solidFill>
                  <a:srgbClr val="339966"/>
                </a:solidFill>
              </a:rPr>
              <a:t>y</a:t>
            </a:r>
            <a:r>
              <a:rPr lang="en-US" altLang="en-US" sz="2400">
                <a:solidFill>
                  <a:srgbClr val="000000"/>
                </a:solidFill>
              </a:rPr>
              <a:t>) +</a:t>
            </a:r>
            <a:r>
              <a:rPr lang="en-US" altLang="en-US" sz="2400" i="1">
                <a:solidFill>
                  <a:srgbClr val="00539D"/>
                </a:solidFill>
              </a:rPr>
              <a:t>z</a:t>
            </a:r>
            <a:r>
              <a:rPr lang="en-US" altLang="en-US" sz="2400" baseline="40000">
                <a:solidFill>
                  <a:srgbClr val="000000"/>
                </a:solidFill>
              </a:rPr>
              <a:t>2</a:t>
            </a:r>
            <a:r>
              <a:rPr lang="en-US" altLang="en-US" sz="2400">
                <a:solidFill>
                  <a:srgbClr val="000000"/>
                </a:solidFill>
              </a:rPr>
              <a:t>	= 2(</a:t>
            </a:r>
            <a:r>
              <a:rPr lang="en-US" altLang="en-US" sz="2400">
                <a:solidFill>
                  <a:srgbClr val="E01B22"/>
                </a:solidFill>
              </a:rPr>
              <a:t>4</a:t>
            </a:r>
            <a:r>
              <a:rPr lang="en-US" altLang="en-US" sz="2400" baseline="40000">
                <a:solidFill>
                  <a:srgbClr val="000000"/>
                </a:solidFill>
              </a:rPr>
              <a:t>2</a:t>
            </a:r>
            <a:r>
              <a:rPr lang="en-US" altLang="en-US" sz="2400">
                <a:solidFill>
                  <a:srgbClr val="000000"/>
                </a:solidFill>
              </a:rPr>
              <a:t> – </a:t>
            </a:r>
            <a:r>
              <a:rPr lang="en-US" altLang="en-US" sz="2400">
                <a:solidFill>
                  <a:srgbClr val="339966"/>
                </a:solidFill>
              </a:rPr>
              <a:t>3</a:t>
            </a:r>
            <a:r>
              <a:rPr lang="en-US" altLang="en-US" sz="2400">
                <a:solidFill>
                  <a:srgbClr val="000000"/>
                </a:solidFill>
              </a:rPr>
              <a:t>) + </a:t>
            </a:r>
            <a:r>
              <a:rPr lang="en-US" altLang="en-US" sz="2400">
                <a:solidFill>
                  <a:srgbClr val="00539D"/>
                </a:solidFill>
              </a:rPr>
              <a:t>2</a:t>
            </a:r>
            <a:r>
              <a:rPr lang="en-US" altLang="en-US" sz="2400" baseline="40000">
                <a:solidFill>
                  <a:srgbClr val="000000"/>
                </a:solidFill>
              </a:rPr>
              <a:t>2	</a:t>
            </a:r>
            <a:r>
              <a:rPr lang="en-US" altLang="en-US" sz="2400">
                <a:solidFill>
                  <a:srgbClr val="000000"/>
                </a:solidFill>
              </a:rPr>
              <a:t>Replace </a:t>
            </a:r>
            <a:r>
              <a:rPr lang="en-US" altLang="en-US" sz="2400" i="1">
                <a:solidFill>
                  <a:srgbClr val="000000"/>
                </a:solidFill>
              </a:rPr>
              <a:t>x</a:t>
            </a:r>
            <a:r>
              <a:rPr lang="en-US" altLang="en-US" sz="2400">
                <a:solidFill>
                  <a:srgbClr val="000000"/>
                </a:solidFill>
              </a:rPr>
              <a:t> with 4, </a:t>
            </a:r>
            <a:r>
              <a:rPr lang="en-US" altLang="en-US" sz="2400" i="1">
                <a:solidFill>
                  <a:srgbClr val="000000"/>
                </a:solidFill>
              </a:rPr>
              <a:t>y</a:t>
            </a:r>
            <a:r>
              <a:rPr lang="en-US" altLang="en-US" sz="2400">
                <a:solidFill>
                  <a:srgbClr val="000000"/>
                </a:solidFill>
              </a:rPr>
              <a:t> with 		3 and </a:t>
            </a:r>
            <a:r>
              <a:rPr lang="en-US" altLang="en-US" sz="2400" i="1">
                <a:solidFill>
                  <a:srgbClr val="000000"/>
                </a:solidFill>
              </a:rPr>
              <a:t>z</a:t>
            </a:r>
            <a:r>
              <a:rPr lang="en-US" altLang="en-US" sz="2400">
                <a:solidFill>
                  <a:srgbClr val="000000"/>
                </a:solidFill>
              </a:rPr>
              <a:t> with 2.</a:t>
            </a:r>
          </a:p>
          <a:p>
            <a:pPr marL="3429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2114550" algn="l"/>
                <a:tab pos="4572000" algn="l"/>
              </a:tabLst>
            </a:pPr>
            <a:r>
              <a:rPr lang="en-US" altLang="en-US" sz="2400">
                <a:solidFill>
                  <a:srgbClr val="000000"/>
                </a:solidFill>
              </a:rPr>
              <a:t>	= 2(</a:t>
            </a:r>
            <a:r>
              <a:rPr lang="en-US" altLang="en-US" sz="2400">
                <a:solidFill>
                  <a:srgbClr val="E01B22"/>
                </a:solidFill>
              </a:rPr>
              <a:t>16</a:t>
            </a:r>
            <a:r>
              <a:rPr lang="en-US" altLang="en-US" sz="2400">
                <a:solidFill>
                  <a:srgbClr val="000000"/>
                </a:solidFill>
              </a:rPr>
              <a:t> – 3) + 2</a:t>
            </a:r>
            <a:r>
              <a:rPr lang="en-US" altLang="en-US" sz="2400" baseline="40000">
                <a:solidFill>
                  <a:srgbClr val="000000"/>
                </a:solidFill>
              </a:rPr>
              <a:t>2</a:t>
            </a:r>
            <a:r>
              <a:rPr lang="en-US" altLang="en-US" sz="2400">
                <a:solidFill>
                  <a:srgbClr val="000000"/>
                </a:solidFill>
              </a:rPr>
              <a:t>	Evaluate 4</a:t>
            </a:r>
            <a:r>
              <a:rPr lang="en-US" altLang="en-US" sz="2400" baseline="40000">
                <a:solidFill>
                  <a:srgbClr val="000000"/>
                </a:solidFill>
              </a:rPr>
              <a:t>2</a:t>
            </a:r>
            <a:r>
              <a:rPr lang="en-US" altLang="en-US" sz="2400">
                <a:solidFill>
                  <a:srgbClr val="000000"/>
                </a:solidFill>
              </a:rPr>
              <a:t>.</a:t>
            </a:r>
          </a:p>
          <a:p>
            <a:pPr marL="3429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2114550" algn="l"/>
                <a:tab pos="4572000" algn="l"/>
              </a:tabLst>
            </a:pPr>
            <a:r>
              <a:rPr lang="en-US" altLang="en-US" sz="2400">
                <a:solidFill>
                  <a:srgbClr val="000000"/>
                </a:solidFill>
              </a:rPr>
              <a:t>	= 2(</a:t>
            </a:r>
            <a:r>
              <a:rPr lang="en-US" altLang="en-US" sz="2400">
                <a:solidFill>
                  <a:srgbClr val="E01B22"/>
                </a:solidFill>
              </a:rPr>
              <a:t>13</a:t>
            </a:r>
            <a:r>
              <a:rPr lang="en-US" altLang="en-US" sz="2400">
                <a:solidFill>
                  <a:srgbClr val="000000"/>
                </a:solidFill>
              </a:rPr>
              <a:t>) + 2</a:t>
            </a:r>
            <a:r>
              <a:rPr lang="en-US" altLang="en-US" sz="2400" baseline="40000">
                <a:solidFill>
                  <a:srgbClr val="000000"/>
                </a:solidFill>
              </a:rPr>
              <a:t>2</a:t>
            </a:r>
            <a:r>
              <a:rPr lang="en-US" altLang="en-US" sz="2400">
                <a:solidFill>
                  <a:srgbClr val="000000"/>
                </a:solidFill>
              </a:rPr>
              <a:t>	Subtract 3 from 16.</a:t>
            </a:r>
          </a:p>
          <a:p>
            <a:pPr marL="3429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2114550" algn="l"/>
                <a:tab pos="4572000" algn="l"/>
              </a:tabLst>
            </a:pPr>
            <a:r>
              <a:rPr lang="en-US" altLang="en-US" sz="2400">
                <a:solidFill>
                  <a:srgbClr val="000000"/>
                </a:solidFill>
              </a:rPr>
              <a:t>	= 2(13) + </a:t>
            </a:r>
            <a:r>
              <a:rPr lang="en-US" altLang="en-US" sz="2400">
                <a:solidFill>
                  <a:srgbClr val="E01B22"/>
                </a:solidFill>
              </a:rPr>
              <a:t>4	</a:t>
            </a:r>
            <a:r>
              <a:rPr lang="en-US" altLang="en-US" sz="2400"/>
              <a:t>Evaluate 2</a:t>
            </a:r>
            <a:r>
              <a:rPr lang="en-US" altLang="en-US" sz="2400" baseline="40000"/>
              <a:t>2</a:t>
            </a:r>
            <a:r>
              <a:rPr lang="en-US" altLang="en-US" sz="2400"/>
              <a:t>.</a:t>
            </a:r>
          </a:p>
          <a:p>
            <a:pPr marL="3429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2114550" algn="l"/>
                <a:tab pos="4572000" algn="l"/>
              </a:tabLst>
            </a:pPr>
            <a:r>
              <a:rPr lang="en-US" altLang="en-US" sz="2400"/>
              <a:t>	= 26 + 4	Multiply 2 and 13.</a:t>
            </a:r>
          </a:p>
          <a:p>
            <a:pPr marL="3429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tabLst>
                <a:tab pos="2114550" algn="l"/>
                <a:tab pos="4572000" algn="l"/>
              </a:tabLst>
            </a:pPr>
            <a:r>
              <a:rPr lang="en-US" altLang="en-US" sz="2400">
                <a:solidFill>
                  <a:srgbClr val="E01B22"/>
                </a:solidFill>
              </a:rPr>
              <a:t>	</a:t>
            </a:r>
            <a:r>
              <a:rPr lang="en-US" altLang="en-US" sz="2400"/>
              <a:t>= 30	Add.</a:t>
            </a:r>
          </a:p>
        </p:txBody>
      </p:sp>
      <p:sp>
        <p:nvSpPr>
          <p:cNvPr id="93192" name="Rectangle 8"/>
          <p:cNvSpPr>
            <a:spLocks noChangeArrowheads="1"/>
          </p:cNvSpPr>
          <p:nvPr/>
        </p:nvSpPr>
        <p:spPr bwMode="auto">
          <a:xfrm>
            <a:off x="533400" y="5876925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2114550" algn="l"/>
                <a:tab pos="4572000" algn="l"/>
              </a:tabLst>
            </a:pPr>
            <a:r>
              <a:rPr lang="en-US" altLang="en-US" sz="2400" b="1">
                <a:solidFill>
                  <a:srgbClr val="00539D"/>
                </a:solidFill>
              </a:rPr>
              <a:t>Answer:</a:t>
            </a:r>
            <a:r>
              <a:rPr lang="en-US" altLang="en-US" sz="2400">
                <a:solidFill>
                  <a:srgbClr val="E01B22"/>
                </a:solidFill>
              </a:rPr>
              <a:t>  30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3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3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3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31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3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0" grpId="0" build="p" autoUpdateAnimBg="0" advAuto="0"/>
      <p:bldP spid="93191" grpId="0" build="p" autoUpdateAnimBg="0"/>
      <p:bldP spid="93192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4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904875" y="31242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74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ym typeface="Symbol" pitchFamily="18" charset="2"/>
              </a:rPr>
              <a:t>	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ym typeface="Symbol" pitchFamily="18" charset="2"/>
              </a:rPr>
              <a:t>	28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ym typeface="Symbol" pitchFamily="18" charset="2"/>
              </a:rPr>
              <a:t>	36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ym typeface="Symbol" pitchFamily="18" charset="2"/>
              </a:rPr>
              <a:t>	10</a:t>
            </a:r>
          </a:p>
        </p:txBody>
      </p:sp>
      <p:sp>
        <p:nvSpPr>
          <p:cNvPr id="116747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Evaluate </a:t>
            </a:r>
            <a:r>
              <a:rPr lang="en-US" alt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altLang="en-US" sz="2400" b="1" baseline="4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 – </a:t>
            </a:r>
            <a:r>
              <a:rPr lang="en-US" alt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alt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 + </a:t>
            </a:r>
            <a:r>
              <a:rPr lang="en-US" altLang="en-US" sz="2400" b="1" i="1">
                <a:solidFill>
                  <a:srgbClr val="00539D"/>
                </a:solidFill>
                <a:cs typeface="Times New Roman" pitchFamily="18" charset="0"/>
              </a:rPr>
              <a:t>z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, if </a:t>
            </a:r>
            <a:r>
              <a:rPr lang="en-US" alt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 = 3, </a:t>
            </a:r>
            <a:r>
              <a:rPr lang="en-US" alt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 = 2, and </a:t>
            </a:r>
            <a:r>
              <a:rPr lang="en-US" altLang="en-US" sz="2400" b="1" i="1">
                <a:solidFill>
                  <a:srgbClr val="00539D"/>
                </a:solidFill>
                <a:cs typeface="Times New Roman" pitchFamily="18" charset="0"/>
              </a:rPr>
              <a:t>z</a:t>
            </a:r>
            <a:r>
              <a:rPr lang="en-US" altLang="en-US" sz="2400" b="1">
                <a:solidFill>
                  <a:srgbClr val="00539D"/>
                </a:solidFill>
                <a:cs typeface="Times New Roman" pitchFamily="18" charset="0"/>
              </a:rPr>
              <a:t> = 5.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  <p:bldP spid="116746" grpId="0" autoUpdateAnimBg="0"/>
      <p:bldP spid="116747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5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Write and Evaluate an Expression</a:t>
            </a:r>
          </a:p>
        </p:txBody>
      </p:sp>
      <p:sp>
        <p:nvSpPr>
          <p:cNvPr id="96262" name="Rectangle 6"/>
          <p:cNvSpPr>
            <a:spLocks noChangeArrowheads="1"/>
          </p:cNvSpPr>
          <p:nvPr/>
        </p:nvSpPr>
        <p:spPr bwMode="auto">
          <a:xfrm>
            <a:off x="876300" y="1503363"/>
            <a:ext cx="7943850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2400" b="1">
                <a:solidFill>
                  <a:srgbClr val="E01B22"/>
                </a:solidFill>
              </a:rPr>
              <a:t>ARCHITECTURE  </a:t>
            </a:r>
            <a:r>
              <a:rPr lang="en-US" altLang="en-US" sz="2400" b="1">
                <a:solidFill>
                  <a:srgbClr val="00539D"/>
                </a:solidFill>
              </a:rPr>
              <a:t>Each side of the Great Pyramid at Giza, Egypt, is a triangle. The base of each triangle once measured 230 meters. The height of each triangle once measured 187 meters. The area of a triangle is one-half the product of the base </a:t>
            </a:r>
            <a:r>
              <a:rPr lang="en-US" altLang="en-US" sz="2400" b="1" i="1">
                <a:solidFill>
                  <a:srgbClr val="00539D"/>
                </a:solidFill>
              </a:rPr>
              <a:t>b</a:t>
            </a:r>
            <a:r>
              <a:rPr lang="en-US" altLang="en-US" sz="2400" b="1">
                <a:solidFill>
                  <a:srgbClr val="00539D"/>
                </a:solidFill>
              </a:rPr>
              <a:t> and its height </a:t>
            </a:r>
            <a:r>
              <a:rPr lang="en-US" altLang="en-US" sz="2400" b="1" i="1">
                <a:solidFill>
                  <a:srgbClr val="00539D"/>
                </a:solidFill>
              </a:rPr>
              <a:t>h</a:t>
            </a:r>
            <a:r>
              <a:rPr lang="en-US" altLang="en-US" sz="2400" b="1">
                <a:solidFill>
                  <a:srgbClr val="00539D"/>
                </a:solidFill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2" grpId="0" build="p" autoUpdateAnimBg="0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5</a:t>
            </a:r>
          </a:p>
        </p:txBody>
      </p:sp>
      <p:sp>
        <p:nvSpPr>
          <p:cNvPr id="36867" name="Text Box 10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Write and Evaluate an Expression</a:t>
            </a:r>
          </a:p>
        </p:txBody>
      </p:sp>
      <p:sp>
        <p:nvSpPr>
          <p:cNvPr id="97291" name="Rectangle 11"/>
          <p:cNvSpPr>
            <a:spLocks noChangeArrowheads="1"/>
          </p:cNvSpPr>
          <p:nvPr/>
        </p:nvSpPr>
        <p:spPr bwMode="auto">
          <a:xfrm>
            <a:off x="876300" y="1503363"/>
            <a:ext cx="79438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altLang="en-US" sz="2400" b="1">
                <a:solidFill>
                  <a:srgbClr val="E01B22"/>
                </a:solidFill>
              </a:rPr>
              <a:t>A.</a:t>
            </a:r>
            <a:r>
              <a:rPr lang="en-US" altLang="en-US" sz="2400" b="1">
                <a:solidFill>
                  <a:srgbClr val="00539D"/>
                </a:solidFill>
              </a:rPr>
              <a:t> Write an expression that represents the area of one side of the Great Pyramid.</a:t>
            </a:r>
          </a:p>
        </p:txBody>
      </p:sp>
      <p:pic>
        <p:nvPicPr>
          <p:cNvPr id="97292" name="Picture 12" descr="alg01_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5081588"/>
            <a:ext cx="202882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93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2390775"/>
            <a:ext cx="7286625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97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7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91" grpId="0" build="p" autoUpdateAnimBg="0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5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EC1D24"/>
                </a:solidFill>
              </a:rPr>
              <a:t>Write and Evaluate an Expression</a:t>
            </a:r>
          </a:p>
        </p:txBody>
      </p:sp>
      <p:sp>
        <p:nvSpPr>
          <p:cNvPr id="145412" name="Rectangle 4"/>
          <p:cNvSpPr>
            <a:spLocks noChangeArrowheads="1"/>
          </p:cNvSpPr>
          <p:nvPr/>
        </p:nvSpPr>
        <p:spPr bwMode="auto">
          <a:xfrm>
            <a:off x="876300" y="1522413"/>
            <a:ext cx="794385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altLang="en-US" sz="2400" b="1">
                <a:solidFill>
                  <a:srgbClr val="E01B22"/>
                </a:solidFill>
              </a:rPr>
              <a:t>B.</a:t>
            </a:r>
            <a:r>
              <a:rPr lang="en-US" altLang="en-US" sz="2400" b="1">
                <a:solidFill>
                  <a:srgbClr val="00539D"/>
                </a:solidFill>
              </a:rPr>
              <a:t> Find the area of one side of the Great Pyramid.</a:t>
            </a:r>
          </a:p>
        </p:txBody>
      </p:sp>
      <p:pic>
        <p:nvPicPr>
          <p:cNvPr id="145413" name="Picture 5" descr="alg01_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4563" y="1952625"/>
            <a:ext cx="530225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414" name="Picture 6" descr="alG01_15"/>
          <p:cNvPicPr>
            <a:picLocks noChangeAspect="1" noChangeArrowheads="1"/>
          </p:cNvPicPr>
          <p:nvPr/>
        </p:nvPicPr>
        <p:blipFill>
          <a:blip r:embed="rId4" cstate="print"/>
          <a:srcRect t="85481"/>
          <a:stretch>
            <a:fillRect/>
          </a:stretch>
        </p:blipFill>
        <p:spPr bwMode="auto">
          <a:xfrm>
            <a:off x="960438" y="4826000"/>
            <a:ext cx="27241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415" name="Text Box 7"/>
          <p:cNvSpPr txBox="1">
            <a:spLocks noChangeArrowheads="1"/>
          </p:cNvSpPr>
          <p:nvPr/>
        </p:nvSpPr>
        <p:spPr bwMode="auto">
          <a:xfrm>
            <a:off x="4067175" y="2846388"/>
            <a:ext cx="48609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/>
              <a:t>Replace </a:t>
            </a:r>
            <a:r>
              <a:rPr lang="en-US" altLang="en-US" sz="2400" i="1"/>
              <a:t>b</a:t>
            </a:r>
            <a:r>
              <a:rPr lang="en-US" altLang="en-US" sz="2400"/>
              <a:t> with 230 and </a:t>
            </a:r>
            <a:r>
              <a:rPr lang="en-US" altLang="en-US" sz="2400" i="1"/>
              <a:t>h</a:t>
            </a:r>
            <a:r>
              <a:rPr lang="en-US" altLang="en-US" sz="2400"/>
              <a:t> with 187.</a:t>
            </a:r>
          </a:p>
        </p:txBody>
      </p:sp>
      <p:pic>
        <p:nvPicPr>
          <p:cNvPr id="145417" name="Picture 9" descr="alG01_15"/>
          <p:cNvPicPr>
            <a:picLocks noChangeAspect="1" noChangeArrowheads="1"/>
          </p:cNvPicPr>
          <p:nvPr/>
        </p:nvPicPr>
        <p:blipFill>
          <a:blip r:embed="rId4" cstate="print"/>
          <a:srcRect t="28081" b="41306"/>
          <a:stretch>
            <a:fillRect/>
          </a:stretch>
        </p:blipFill>
        <p:spPr bwMode="auto">
          <a:xfrm>
            <a:off x="960438" y="3636963"/>
            <a:ext cx="27241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418" name="Picture 10" descr="alG01_15"/>
          <p:cNvPicPr>
            <a:picLocks noChangeAspect="1" noChangeArrowheads="1"/>
          </p:cNvPicPr>
          <p:nvPr/>
        </p:nvPicPr>
        <p:blipFill>
          <a:blip r:embed="rId4" cstate="print"/>
          <a:srcRect b="73213"/>
          <a:stretch>
            <a:fillRect/>
          </a:stretch>
        </p:blipFill>
        <p:spPr bwMode="auto">
          <a:xfrm>
            <a:off x="960438" y="2733675"/>
            <a:ext cx="272415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419" name="Text Box 11"/>
          <p:cNvSpPr txBox="1">
            <a:spLocks noChangeArrowheads="1"/>
          </p:cNvSpPr>
          <p:nvPr/>
        </p:nvSpPr>
        <p:spPr bwMode="auto">
          <a:xfrm>
            <a:off x="4067175" y="3790950"/>
            <a:ext cx="4033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/>
              <a:t>Multiply 230 by 187.</a:t>
            </a:r>
          </a:p>
        </p:txBody>
      </p:sp>
      <p:grpSp>
        <p:nvGrpSpPr>
          <p:cNvPr id="145420" name="Group 12"/>
          <p:cNvGrpSpPr>
            <a:grpSpLocks/>
          </p:cNvGrpSpPr>
          <p:nvPr/>
        </p:nvGrpSpPr>
        <p:grpSpPr bwMode="auto">
          <a:xfrm>
            <a:off x="4067175" y="4654550"/>
            <a:ext cx="4860925" cy="755650"/>
            <a:chOff x="2562" y="2778"/>
            <a:chExt cx="3062" cy="476"/>
          </a:xfrm>
        </p:grpSpPr>
        <p:sp>
          <p:nvSpPr>
            <p:cNvPr id="37901" name="Text Box 13"/>
            <p:cNvSpPr txBox="1">
              <a:spLocks noChangeArrowheads="1"/>
            </p:cNvSpPr>
            <p:nvPr/>
          </p:nvSpPr>
          <p:spPr bwMode="auto">
            <a:xfrm>
              <a:off x="2562" y="2871"/>
              <a:ext cx="30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400"/>
                <a:t>Multiply     by 43,010.</a:t>
              </a:r>
            </a:p>
          </p:txBody>
        </p:sp>
        <p:pic>
          <p:nvPicPr>
            <p:cNvPr id="37902" name="Picture 14" descr="alG01_15"/>
            <p:cNvPicPr>
              <a:picLocks noChangeAspect="1" noChangeArrowheads="1"/>
            </p:cNvPicPr>
            <p:nvPr/>
          </p:nvPicPr>
          <p:blipFill>
            <a:blip r:embed="rId4" cstate="print"/>
            <a:srcRect r="91200" b="73213"/>
            <a:stretch>
              <a:fillRect/>
            </a:stretch>
          </p:blipFill>
          <p:spPr bwMode="auto">
            <a:xfrm>
              <a:off x="3319" y="2778"/>
              <a:ext cx="151" cy="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5424" name="Rectangle 16"/>
          <p:cNvSpPr>
            <a:spLocks noChangeArrowheads="1"/>
          </p:cNvSpPr>
          <p:nvPr/>
        </p:nvSpPr>
        <p:spPr bwMode="auto">
          <a:xfrm>
            <a:off x="876300" y="5600700"/>
            <a:ext cx="79438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371600" indent="-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altLang="en-US" sz="2400" b="1">
                <a:solidFill>
                  <a:srgbClr val="00539D"/>
                </a:solidFill>
              </a:rPr>
              <a:t>Answer:  </a:t>
            </a:r>
            <a:r>
              <a:rPr lang="en-US" altLang="en-US" sz="2400">
                <a:solidFill>
                  <a:srgbClr val="E01B22"/>
                </a:solidFill>
              </a:rPr>
              <a:t>The area of one side of the Great Pyramid is 21,505 m</a:t>
            </a:r>
            <a:r>
              <a:rPr lang="en-US" altLang="en-US" sz="2400" baseline="40000">
                <a:solidFill>
                  <a:srgbClr val="E01B22"/>
                </a:solidFill>
              </a:rPr>
              <a:t>2</a:t>
            </a:r>
            <a:r>
              <a:rPr lang="en-US" altLang="en-US" sz="2400">
                <a:solidFill>
                  <a:srgbClr val="E01B22"/>
                </a:solidFill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5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5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5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5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5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5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5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5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5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2" grpId="0" build="p" autoUpdateAnimBg="0" advAuto="0"/>
      <p:bldP spid="145415" grpId="0" autoUpdateAnimBg="0"/>
      <p:bldP spid="145419" grpId="0" autoUpdateAnimBg="0"/>
      <p:bldP spid="145424" grpId="0" build="p" autoUpdateAnimBg="0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 5</a:t>
            </a:r>
          </a:p>
        </p:txBody>
      </p: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904875" y="23717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/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7770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382838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altLang="en-US" sz="2400" b="1">
                <a:sym typeface="Symbol" pitchFamily="18" charset="2"/>
              </a:rPr>
              <a:t>	3813 ft</a:t>
            </a:r>
            <a:r>
              <a:rPr lang="pt-BR" altLang="en-US" sz="2400" b="1" baseline="40000">
                <a:sym typeface="Symbol" pitchFamily="18" charset="2"/>
              </a:rPr>
              <a:t>2</a:t>
            </a:r>
            <a:endParaRPr lang="pt-BR" altLang="en-US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altLang="en-US" sz="2400" b="1">
                <a:sym typeface="Symbol" pitchFamily="18" charset="2"/>
              </a:rPr>
              <a:t>	7626 ft</a:t>
            </a:r>
            <a:r>
              <a:rPr lang="pt-BR" altLang="en-US" sz="2400" b="1" baseline="40000">
                <a:sym typeface="Symbol" pitchFamily="18" charset="2"/>
              </a:rPr>
              <a:t>2</a:t>
            </a:r>
            <a:endParaRPr lang="pt-BR" altLang="en-US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altLang="en-US" sz="2400" b="1">
                <a:sym typeface="Symbol" pitchFamily="18" charset="2"/>
              </a:rPr>
              <a:t>	15,252 ft</a:t>
            </a:r>
            <a:r>
              <a:rPr lang="pt-BR" altLang="en-US" sz="2400" b="1" baseline="40000">
                <a:sym typeface="Symbol" pitchFamily="18" charset="2"/>
              </a:rPr>
              <a:t>2</a:t>
            </a:r>
            <a:endParaRPr lang="pt-BR" altLang="en-US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altLang="en-US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altLang="en-US" sz="2400" b="1">
                <a:sym typeface="Symbol" pitchFamily="18" charset="2"/>
              </a:rPr>
              <a:t>	32 ft</a:t>
            </a:r>
            <a:r>
              <a:rPr lang="pt-BR" altLang="en-US" sz="2400" b="1" baseline="40000">
                <a:sym typeface="Symbol" pitchFamily="18" charset="2"/>
              </a:rPr>
              <a:t>2</a:t>
            </a:r>
          </a:p>
        </p:txBody>
      </p:sp>
      <p:sp>
        <p:nvSpPr>
          <p:cNvPr id="117771" name="TPQuestion"/>
          <p:cNvSpPr>
            <a:spLocks noChangeArrowheads="1"/>
          </p:cNvSpPr>
          <p:nvPr/>
        </p:nvSpPr>
        <p:spPr bwMode="auto">
          <a:xfrm>
            <a:off x="533400" y="1504950"/>
            <a:ext cx="8382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altLang="en-US" sz="2400" b="1">
                <a:solidFill>
                  <a:srgbClr val="00539D"/>
                </a:solidFill>
              </a:rPr>
              <a:t>Find the area of a triangle with a base of 123 feet and </a:t>
            </a:r>
            <a:br>
              <a:rPr lang="en-US" altLang="en-US" sz="2400" b="1">
                <a:solidFill>
                  <a:srgbClr val="00539D"/>
                </a:solidFill>
              </a:rPr>
            </a:br>
            <a:r>
              <a:rPr lang="en-US" altLang="en-US" sz="2400" b="1">
                <a:solidFill>
                  <a:srgbClr val="00539D"/>
                </a:solidFill>
              </a:rPr>
              <a:t>a height of 62 feet.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7" grpId="0" animBg="1"/>
      <p:bldP spid="117770" grpId="0" autoUpdateAnimBg="0"/>
      <p:bldP spid="117771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  <p:tag name="INCLUDESESSION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Correct¤Incorrect¤Incorrect"/>
  <p:tag name="TOTALRESPONSES" val="5"/>
  <p:tag name="SLICED" val="False"/>
  <p:tag name="RESPONSES" val="NA,1,5,4;2;3;4;3;"/>
  <p:tag name="CHARTSTRINGSTD" val="0 1 2 2"/>
  <p:tag name="CHARTSTRINGREV" val="2 2 1 0"/>
  <p:tag name="CHARTSTRINGSTDPER" val="0 0.2 0.4 0.4"/>
  <p:tag name="CHARTSTRINGREVPER" val="0.4 0.4 0.2 0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Correct¤Incorrect¤Incorrect¤Incorrect"/>
  <p:tag name="TOTALRESPONSES" val="5"/>
  <p:tag name="SLICED" val="False"/>
  <p:tag name="RESPONSES" val="NA,1,5,2;4;3;2;3;"/>
  <p:tag name="CHARTSTRINGSTD" val="0 2 2 1"/>
  <p:tag name="CHARTSTRINGREV" val="1 2 2 0"/>
  <p:tag name="CHARTSTRINGSTDPER" val="0 0.4 0.4 0.2"/>
  <p:tag name="CHARTSTRINGREVPER" val="0.2 0.4 0.4 0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Incorrect¤Correct"/>
  <p:tag name="TOTALRESPONSES" val="5"/>
  <p:tag name="SLICED" val="False"/>
  <p:tag name="RESPONSES" val="NA,1,5,4;3;1;2;1;"/>
  <p:tag name="CHARTSTRINGSTD" val="2 1 1 1"/>
  <p:tag name="CHARTSTRINGREV" val="1 1 1 2"/>
  <p:tag name="CHARTSTRINGSTDPER" val="0.4 0.2 0.2 0.2"/>
  <p:tag name="CHARTSTRINGREVPER" val="0.2 0.2 0.2 0.4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Correct¤Incorrect"/>
  <p:tag name="TOTALRESPONSES" val="5"/>
  <p:tag name="SLICED" val="False"/>
  <p:tag name="RESPONSES" val="NA,1,5,3;4;3;3;2;"/>
  <p:tag name="CHARTSTRINGSTD" val="0 1 3 1"/>
  <p:tag name="CHARTSTRINGREV" val="1 3 1 0"/>
  <p:tag name="CHARTSTRINGSTDPER" val="0 0.2 0.6 0.2"/>
  <p:tag name="CHARTSTRINGREVPER" val="0.2 0.6 0.2 0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Correct¤Incorrect"/>
  <p:tag name="TOTALRESPONSES" val="5"/>
  <p:tag name="SLICED" val="False"/>
  <p:tag name="RESPONSES" val="NA,1,5,4;1;1;3;2;"/>
  <p:tag name="CHARTSTRINGSTD" val="2 1 1 1"/>
  <p:tag name="CHARTSTRINGREV" val="1 1 1 2"/>
  <p:tag name="CHARTSTRINGSTDPER" val="0.4 0.2 0.2 0.2"/>
  <p:tag name="CHARTSTRINGREVPER" val="0.2 0.2 0.2 0.4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D430698154B6482F9771A01E7C165A91"/>
  <p:tag name="VALUES" val="Correct¤Incorrect¤Incorrect¤Incorrect"/>
  <p:tag name="TOTALRESPONSES" val="5"/>
  <p:tag name="SLICED" val="False"/>
  <p:tag name="RESPONSES" val="NA,1,5,3;2;2;1;4;"/>
  <p:tag name="CHARTSTRINGSTD" val="1 2 1 1"/>
  <p:tag name="CHARTSTRINGREV" val="1 1 2 1"/>
  <p:tag name="CHARTSTRINGSTDPER" val="0.2 0.4 0.2 0.2"/>
  <p:tag name="CHARTSTRINGREVPER" val="0.2 0.2 0.4 0.2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|smicln|Incorrect|smicln|Incorrect|smicln|Correct"/>
  <p:tag name="QUESTIONALIAS" val="Example 1"/>
  <p:tag name="ANSWERSALIAS" val="A¤B¤C¤D"/>
  <p:tag name="RESPONSESGATHER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|smicln|Incorrect|smicln|Correct|smicln|Incorrect"/>
  <p:tag name="QUESTIONALIAS" val="Example 2"/>
  <p:tag name="ANSWERSALIAS" val="A¤B¤C¤D"/>
  <p:tag name="RESPONSESGATHER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9C3B2E2EA03242AA915B08D10795935E"/>
  <p:tag name="VALUES" val="Incorrect|smicln|Incorrect|smicln|Correct|smicln|Incorrect"/>
  <p:tag name="QUESTIONALIAS" val="Example 3"/>
  <p:tag name="ANSWERSALIAS" val="A¤B¤C¤D"/>
  <p:tag name="RESPONSESGATHER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9"/>
  <p:tag name="SLIDEGUID" val="7DE0519C5C2543378ADC8E6B86B0C450"/>
  <p:tag name="VALUES" val="Incorrect¤Incorrect¤Incorrect¤Correct"/>
  <p:tag name="QUESTIONALIAS" val="Example 3"/>
  <p:tag name="ANSWERSALIAS" val="A¤B¤C¤D"/>
  <p:tag name="RESPONSESGATHERED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0"/>
  <p:tag name="SLIDEGUID" val="FD11B4BEC75045E5A927AA31C73CBB6A"/>
  <p:tag name="VALUES" val="Correct¤Incorrect¤Incorrect¤Incorrect"/>
  <p:tag name="QUESTIONALIAS" val="Example 3"/>
  <p:tag name="ANSWERSALIAS" val="A¤B¤C¤D"/>
  <p:tag name="RESPONSESGATHERED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Correct¤Incorrect¤Incorrect"/>
  <p:tag name="QUESTIONALIAS" val="Example 4"/>
  <p:tag name="ANSWERSALIAS" val="A¤B¤C¤D"/>
  <p:tag name="RESPONSESGATHERED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VALUES" val="Correct¤Incorrect¤Incorrect¤Incorrect"/>
  <p:tag name="QUESTIONALIAS" val="Example 5"/>
  <p:tag name="ANSWERSALIAS" val="A¤B¤C¤D"/>
  <p:tag name="RESPONSESGATHERED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1312</TotalTime>
  <Words>715</Words>
  <Application>Microsoft Office PowerPoint</Application>
  <PresentationFormat>On-screen Show (4:3)</PresentationFormat>
  <Paragraphs>170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30</vt:i4>
      </vt:variant>
    </vt:vector>
  </HeadingPairs>
  <TitlesOfParts>
    <vt:vector size="44" baseType="lpstr">
      <vt:lpstr>Arial</vt:lpstr>
      <vt:lpstr>Calibri</vt:lpstr>
      <vt:lpstr>Symbol</vt:lpstr>
      <vt:lpstr>Times New Roman</vt:lpstr>
      <vt:lpstr>FormataOTFCn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Example 1</vt:lpstr>
      <vt:lpstr>Example 1</vt:lpstr>
      <vt:lpstr>KC</vt:lpstr>
      <vt:lpstr>Example 2</vt:lpstr>
      <vt:lpstr>Example 2</vt:lpstr>
      <vt:lpstr>Example 3</vt:lpstr>
      <vt:lpstr>Example 3</vt:lpstr>
      <vt:lpstr>Example 3</vt:lpstr>
      <vt:lpstr>Example 3</vt:lpstr>
      <vt:lpstr>Example 3</vt:lpstr>
      <vt:lpstr>Example 3</vt:lpstr>
      <vt:lpstr>Example 3</vt:lpstr>
      <vt:lpstr>Example 4</vt:lpstr>
      <vt:lpstr>Example 4</vt:lpstr>
      <vt:lpstr>Example 5</vt:lpstr>
      <vt:lpstr>Example 5</vt:lpstr>
      <vt:lpstr>Example 5</vt:lpstr>
      <vt:lpstr>Example 5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92</cp:revision>
  <dcterms:created xsi:type="dcterms:W3CDTF">2007-12-06T14:31:51Z</dcterms:created>
  <dcterms:modified xsi:type="dcterms:W3CDTF">2015-12-17T12:47:01Z</dcterms:modified>
</cp:coreProperties>
</file>