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9" r:id="rId7"/>
  </p:sldMasterIdLst>
  <p:handoutMasterIdLst>
    <p:handoutMasterId r:id="rId33"/>
  </p:handoutMasterIdLst>
  <p:sldIdLst>
    <p:sldId id="282" r:id="rId8"/>
    <p:sldId id="257" r:id="rId9"/>
    <p:sldId id="303" r:id="rId10"/>
    <p:sldId id="304" r:id="rId11"/>
    <p:sldId id="305" r:id="rId12"/>
    <p:sldId id="306" r:id="rId13"/>
    <p:sldId id="307" r:id="rId14"/>
    <p:sldId id="319" r:id="rId15"/>
    <p:sldId id="314" r:id="rId16"/>
    <p:sldId id="258" r:id="rId17"/>
    <p:sldId id="290" r:id="rId18"/>
    <p:sldId id="302" r:id="rId19"/>
    <p:sldId id="315" r:id="rId20"/>
    <p:sldId id="316" r:id="rId21"/>
    <p:sldId id="259" r:id="rId22"/>
    <p:sldId id="288" r:id="rId23"/>
    <p:sldId id="308" r:id="rId24"/>
    <p:sldId id="317" r:id="rId25"/>
    <p:sldId id="318" r:id="rId26"/>
    <p:sldId id="260" r:id="rId27"/>
    <p:sldId id="261" r:id="rId28"/>
    <p:sldId id="309" r:id="rId29"/>
    <p:sldId id="263" r:id="rId30"/>
    <p:sldId id="310" r:id="rId31"/>
    <p:sldId id="275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42614C6-AF22-47A6-B57F-7BB86C5E2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6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18984C"/>
                </a:solidFill>
              </a:rPr>
              <a:t>Over Lesson 1–2</a:t>
            </a:r>
          </a:p>
        </p:txBody>
      </p:sp>
      <p:pic>
        <p:nvPicPr>
          <p:cNvPr id="2053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Header" descr="12_ALG1_Header_01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Header" descr="12_ALG1_Header_01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Header" descr="12_ALG1_Header_0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5123" name="Picture 17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Header" descr="12_ALG1_Header_0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6147" name="Picture 18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Header" descr="12_ALG1_Header_01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7172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Header" descr="12_ALG1_Header_01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3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19.xml"/><Relationship Id="rId5" Type="http://schemas.openxmlformats.org/officeDocument/2006/relationships/slide" Target="slide11.xml"/><Relationship Id="rId10" Type="http://schemas.openxmlformats.org/officeDocument/2006/relationships/slide" Target="slide18.xml"/><Relationship Id="rId4" Type="http://schemas.openxmlformats.org/officeDocument/2006/relationships/slide" Target="slide10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1.png"/><Relationship Id="rId5" Type="http://schemas.openxmlformats.org/officeDocument/2006/relationships/image" Target="../media/image8.jpe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5.png"/><Relationship Id="rId5" Type="http://schemas.openxmlformats.org/officeDocument/2006/relationships/image" Target="../media/image8.jpe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Splash Screen</a:t>
            </a:r>
          </a:p>
        </p:txBody>
      </p:sp>
      <p:pic>
        <p:nvPicPr>
          <p:cNvPr id="8196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SplashHeader" descr="12_ALG1_Header_01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 Menu</a:t>
            </a:r>
          </a:p>
        </p:txBody>
      </p:sp>
      <p:sp>
        <p:nvSpPr>
          <p:cNvPr id="9219" name="Lessonmenutext"/>
          <p:cNvSpPr txBox="1">
            <a:spLocks noChangeArrowheads="1"/>
          </p:cNvSpPr>
          <p:nvPr/>
        </p:nvSpPr>
        <p:spPr bwMode="auto">
          <a:xfrm>
            <a:off x="1066800" y="172243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" action="ppaction://hlinkshowjump?jump=nextslide"/>
              </a:rPr>
              <a:t>Five-Minute Check (over Lesson 1–2)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altLang="en-US" sz="19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6" action="ppaction://hlinksldjump"/>
              </a:rPr>
              <a:t>Key Concept: Properties of Equality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7" action="ppaction://hlinksldjump"/>
              </a:rPr>
              <a:t>Key Concept: Addition Properties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8" action="ppaction://hlinksldjump"/>
              </a:rPr>
              <a:t>Key Concept: Multiplication Properties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9" action="ppaction://hlinksldjump"/>
              </a:rPr>
              <a:t>Example 1:	Evaluate Using Properties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10" action="ppaction://hlinksldjump"/>
              </a:rPr>
              <a:t>Key Concept: Commutative Property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11" action="ppaction://hlinksldjump"/>
              </a:rPr>
              <a:t>Key Concept: Associative Property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12" action="ppaction://hlinksldjump"/>
              </a:rPr>
              <a:t>Example 2:  Real-World Example: Apply Properties of Numbers</a:t>
            </a:r>
            <a:endParaRPr lang="en-US" altLang="en-US" sz="19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1900" b="1">
                <a:solidFill>
                  <a:srgbClr val="E01B22"/>
                </a:solidFill>
                <a:hlinkClick r:id="rId13" action="ppaction://hlinksldjump"/>
              </a:rPr>
              <a:t>Example 3:	Use Multiplication Properties</a:t>
            </a:r>
            <a:endParaRPr lang="en-US" altLang="en-US" sz="19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38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Evaluate the expression 20 – 6 </a:t>
            </a:r>
            <a:r>
              <a:rPr lang="en-US" altLang="en-US" sz="2400" b="1">
                <a:solidFill>
                  <a:srgbClr val="00539D"/>
                </a:solidFill>
                <a:cs typeface="Arial" pitchFamily="34" charset="0"/>
              </a:rPr>
              <a:t>• 3.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50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Evaluate the expression 2(15 + 3) – 11 </a:t>
            </a:r>
            <a:r>
              <a:rPr lang="en-US" altLang="en-US" sz="2400" b="1">
                <a:solidFill>
                  <a:srgbClr val="00539D"/>
                </a:solidFill>
                <a:cs typeface="Arial" pitchFamily="34" charset="0"/>
              </a:rPr>
              <a:t>• 2.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8" name="Picture 10" descr="01-03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850" y="1438275"/>
            <a:ext cx="59420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21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00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170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165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125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2" name="Picture 10" descr="01-03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5850" y="1647825"/>
            <a:ext cx="6224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7" name="Picture 11" descr="01-03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447800"/>
            <a:ext cx="32766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603625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16 units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32 units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62 units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80 units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4724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The area of a parallelogram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is the product of its base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and height. What is the area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of the parallelogram when </a:t>
            </a:r>
            <a:b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n 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= 3?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9737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6</a:t>
            </a:r>
          </a:p>
        </p:txBody>
      </p:sp>
      <p:sp>
        <p:nvSpPr>
          <p:cNvPr id="13824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72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156</a:t>
            </a:r>
          </a:p>
        </p:txBody>
      </p:sp>
      <p:sp>
        <p:nvSpPr>
          <p:cNvPr id="13824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Simplify 40 </a:t>
            </a:r>
            <a:r>
              <a:rPr lang="en-US" altLang="en-US" sz="2400" b="1">
                <a:solidFill>
                  <a:srgbClr val="00539D"/>
                </a:solidFill>
                <a:cs typeface="Arial" pitchFamily="34" charset="0"/>
              </a:rPr>
              <a:t>÷ 5 + 5 • 2(13 – 7).</a:t>
            </a:r>
          </a:p>
        </p:txBody>
      </p:sp>
      <p:sp>
        <p:nvSpPr>
          <p:cNvPr id="138247" name="AutoShape 7"/>
          <p:cNvSpPr>
            <a:spLocks noChangeArrowheads="1"/>
          </p:cNvSpPr>
          <p:nvPr/>
        </p:nvSpPr>
        <p:spPr bwMode="auto">
          <a:xfrm>
            <a:off x="533400" y="339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38249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50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utoUpdateAnimBg="0"/>
      <p:bldP spid="138246" grpId="0" autoUpdateAnimBg="0"/>
      <p:bldP spid="1382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CCSS</a:t>
            </a:r>
            <a:endParaRPr lang="en-US" alt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A.SSE.1b Interpret complicated expressions by viewing one or more of their parts as a single entity.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2 Reason abstractly and quantitatively.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alt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3 Construct viable arguments and critique the 	reasoning of others.</a:t>
            </a:r>
          </a:p>
        </p:txBody>
      </p:sp>
      <p:pic>
        <p:nvPicPr>
          <p:cNvPr id="16388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9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/>
              <a:t>You used the order of operations to simplify expressions.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Recognize the properties of equality and identity.</a:t>
            </a:r>
            <a:endParaRPr lang="en-US" altLang="en-US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Recognize the Commutative and Associative Properties.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equivalent expressions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additive identity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multiplicative identity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multiplicative inverse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reciprocal</a:t>
            </a:r>
          </a:p>
        </p:txBody>
      </p:sp>
      <p:pic>
        <p:nvPicPr>
          <p:cNvPr id="18437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 1</a:t>
            </a:r>
          </a:p>
        </p:txBody>
      </p:sp>
      <p:pic>
        <p:nvPicPr>
          <p:cNvPr id="19459" name="Picture 12" descr="KC_alg_L01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" y="704850"/>
            <a:ext cx="7810500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 2</a:t>
            </a:r>
          </a:p>
        </p:txBody>
      </p:sp>
      <p:pic>
        <p:nvPicPr>
          <p:cNvPr id="20483" name="Picture 7" descr="KC_alg_L01-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 3</a:t>
            </a:r>
          </a:p>
        </p:txBody>
      </p:sp>
      <p:pic>
        <p:nvPicPr>
          <p:cNvPr id="21507" name="Picture 7" descr="KC_alg_L01-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73200"/>
            <a:ext cx="80041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25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Evaluate Using Properties</a:t>
            </a:r>
          </a:p>
        </p:txBody>
      </p:sp>
      <p:grpSp>
        <p:nvGrpSpPr>
          <p:cNvPr id="5903" name="Group 783"/>
          <p:cNvGrpSpPr>
            <a:grpSpLocks/>
          </p:cNvGrpSpPr>
          <p:nvPr/>
        </p:nvGrpSpPr>
        <p:grpSpPr bwMode="auto">
          <a:xfrm>
            <a:off x="485775" y="1209675"/>
            <a:ext cx="8077200" cy="1330325"/>
            <a:chOff x="355" y="839"/>
            <a:chExt cx="5088" cy="838"/>
          </a:xfrm>
        </p:grpSpPr>
        <p:sp>
          <p:nvSpPr>
            <p:cNvPr id="22539" name="Text Box 784"/>
            <p:cNvSpPr txBox="1">
              <a:spLocks noChangeArrowheads="1"/>
            </p:cNvSpPr>
            <p:nvPr/>
          </p:nvSpPr>
          <p:spPr bwMode="auto">
            <a:xfrm>
              <a:off x="355" y="1412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altLang="en-US" sz="2400" b="1">
                  <a:solidFill>
                    <a:srgbClr val="00539D"/>
                  </a:solidFill>
                </a:rPr>
                <a:t>Name the property used in each step.</a:t>
              </a:r>
            </a:p>
          </p:txBody>
        </p:sp>
        <p:pic>
          <p:nvPicPr>
            <p:cNvPr id="22540" name="Picture 785" descr="ALG01_2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6" y="839"/>
              <a:ext cx="2908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906" name="Picture 786" descr="ALG01_25"/>
          <p:cNvPicPr>
            <a:picLocks noChangeAspect="1" noChangeArrowheads="1"/>
          </p:cNvPicPr>
          <p:nvPr/>
        </p:nvPicPr>
        <p:blipFill>
          <a:blip r:embed="rId4" cstate="print"/>
          <a:srcRect t="66644"/>
          <a:stretch>
            <a:fillRect/>
          </a:stretch>
        </p:blipFill>
        <p:spPr bwMode="auto">
          <a:xfrm>
            <a:off x="873125" y="4891088"/>
            <a:ext cx="59785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07" name="Picture 787" descr="ALG01_25"/>
          <p:cNvPicPr>
            <a:picLocks noChangeAspect="1" noChangeArrowheads="1"/>
          </p:cNvPicPr>
          <p:nvPr/>
        </p:nvPicPr>
        <p:blipFill>
          <a:blip r:embed="rId4" cstate="print"/>
          <a:srcRect t="34073" b="33356"/>
          <a:stretch>
            <a:fillRect/>
          </a:stretch>
        </p:blipFill>
        <p:spPr bwMode="auto">
          <a:xfrm>
            <a:off x="873125" y="3863975"/>
            <a:ext cx="59785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08" name="Picture 788" descr="ALG01_25"/>
          <p:cNvPicPr>
            <a:picLocks noChangeAspect="1" noChangeArrowheads="1"/>
          </p:cNvPicPr>
          <p:nvPr/>
        </p:nvPicPr>
        <p:blipFill>
          <a:blip r:embed="rId4" cstate="print"/>
          <a:srcRect b="67429"/>
          <a:stretch>
            <a:fillRect/>
          </a:stretch>
        </p:blipFill>
        <p:spPr bwMode="auto">
          <a:xfrm>
            <a:off x="873125" y="2622550"/>
            <a:ext cx="59785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5106988" y="3244850"/>
            <a:ext cx="3455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Substitution: 12 – 8 = 4</a:t>
            </a:r>
          </a:p>
        </p:txBody>
      </p:sp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5106988" y="4505325"/>
            <a:ext cx="3455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Substitution: 15 </a:t>
            </a:r>
            <a:r>
              <a:rPr lang="en-US" altLang="en-US" sz="2400">
                <a:cs typeface="Arial" pitchFamily="34" charset="0"/>
              </a:rPr>
              <a:t>÷</a:t>
            </a:r>
            <a:r>
              <a:rPr lang="en-US" altLang="en-US" sz="2400"/>
              <a:t> 5 = 3</a:t>
            </a:r>
          </a:p>
        </p:txBody>
      </p:sp>
      <p:sp>
        <p:nvSpPr>
          <p:cNvPr id="5911" name="Text Box 791"/>
          <p:cNvSpPr txBox="1">
            <a:spLocks noChangeArrowheads="1"/>
          </p:cNvSpPr>
          <p:nvPr/>
        </p:nvSpPr>
        <p:spPr bwMode="auto">
          <a:xfrm>
            <a:off x="5106988" y="5646738"/>
            <a:ext cx="3455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Substitution: 3 – 2 = 1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9" grpId="0" autoUpdateAnimBg="0"/>
      <p:bldP spid="5910" grpId="0" autoUpdateAnimBg="0"/>
      <p:bldP spid="591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4181475" y="2144713"/>
            <a:ext cx="45148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Multiplicative Identity: 3(1) = 3 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466725" y="41957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86150" indent="-31416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14850" algn="l"/>
              </a:tabLst>
            </a:pPr>
            <a:r>
              <a:rPr lang="en-US" altLang="en-US" sz="2400"/>
              <a:t>	= 4	Substitution: 1 + 3 = 4</a:t>
            </a:r>
          </a:p>
        </p:txBody>
      </p:sp>
      <p:pic>
        <p:nvPicPr>
          <p:cNvPr id="86027" name="Picture 11" descr="ALG01_26"/>
          <p:cNvPicPr>
            <a:picLocks noChangeAspect="1" noChangeArrowheads="1"/>
          </p:cNvPicPr>
          <p:nvPr/>
        </p:nvPicPr>
        <p:blipFill>
          <a:blip r:embed="rId3" cstate="print"/>
          <a:srcRect t="69672" r="36954" b="-5737"/>
          <a:stretch>
            <a:fillRect/>
          </a:stretch>
        </p:blipFill>
        <p:spPr bwMode="auto">
          <a:xfrm>
            <a:off x="4030663" y="2789238"/>
            <a:ext cx="893762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8" name="Picture 12" descr="ALG01_26"/>
          <p:cNvPicPr>
            <a:picLocks noChangeAspect="1" noChangeArrowheads="1"/>
          </p:cNvPicPr>
          <p:nvPr/>
        </p:nvPicPr>
        <p:blipFill>
          <a:blip r:embed="rId3" cstate="print"/>
          <a:srcRect b="39754"/>
          <a:stretch>
            <a:fillRect/>
          </a:stretch>
        </p:blipFill>
        <p:spPr bwMode="auto">
          <a:xfrm>
            <a:off x="4030663" y="1323975"/>
            <a:ext cx="1417637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6029" name="Group 13"/>
          <p:cNvGrpSpPr>
            <a:grpSpLocks/>
          </p:cNvGrpSpPr>
          <p:nvPr/>
        </p:nvGrpSpPr>
        <p:grpSpPr bwMode="auto">
          <a:xfrm>
            <a:off x="4181475" y="3249613"/>
            <a:ext cx="4608513" cy="792162"/>
            <a:chOff x="2676" y="2047"/>
            <a:chExt cx="2903" cy="499"/>
          </a:xfrm>
        </p:grpSpPr>
        <p:sp>
          <p:nvSpPr>
            <p:cNvPr id="23562" name="Rectangle 14"/>
            <p:cNvSpPr>
              <a:spLocks noChangeArrowheads="1"/>
            </p:cNvSpPr>
            <p:nvPr/>
          </p:nvSpPr>
          <p:spPr bwMode="auto">
            <a:xfrm>
              <a:off x="2676" y="2156"/>
              <a:ext cx="2903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alt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Multiplicative Inverse:     (4) = 1</a:t>
              </a:r>
            </a:p>
          </p:txBody>
        </p:sp>
        <p:pic>
          <p:nvPicPr>
            <p:cNvPr id="23563" name="Picture 15" descr="ALG01_26"/>
            <p:cNvPicPr>
              <a:picLocks noChangeAspect="1" noChangeArrowheads="1"/>
            </p:cNvPicPr>
            <p:nvPr/>
          </p:nvPicPr>
          <p:blipFill>
            <a:blip r:embed="rId3" cstate="print"/>
            <a:srcRect l="15341" r="61813" b="31830"/>
            <a:stretch>
              <a:fillRect/>
            </a:stretch>
          </p:blipFill>
          <p:spPr bwMode="auto">
            <a:xfrm>
              <a:off x="4626" y="2047"/>
              <a:ext cx="204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466725" y="48450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86150" indent="-31416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1485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4</a:t>
            </a:r>
          </a:p>
        </p:txBody>
      </p:sp>
      <p:sp>
        <p:nvSpPr>
          <p:cNvPr id="23561" name="Text Box 17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Evaluate Using Properties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autoUpdateAnimBg="0"/>
      <p:bldP spid="86026" grpId="0" build="p" autoUpdateAnimBg="0"/>
      <p:bldP spid="8603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3114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0</a:t>
            </a:r>
          </a:p>
        </p:txBody>
      </p:sp>
      <p:pic>
        <p:nvPicPr>
          <p:cNvPr id="113676" name="Picture 12" descr="ALG01_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4088" y="1323975"/>
            <a:ext cx="45704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 4</a:t>
            </a:r>
          </a:p>
        </p:txBody>
      </p:sp>
      <p:pic>
        <p:nvPicPr>
          <p:cNvPr id="25603" name="Picture 12" descr="KC_alg_L01-0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5" y="1495425"/>
            <a:ext cx="809625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 5</a:t>
            </a:r>
          </a:p>
        </p:txBody>
      </p:sp>
      <p:pic>
        <p:nvPicPr>
          <p:cNvPr id="26627" name="Picture 8" descr="KC_alg_L01-03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495425"/>
            <a:ext cx="8067675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Apply Properties of Numbers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44577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HORSEBACK RIDING</a:t>
            </a:r>
            <a:r>
              <a:rPr lang="en-US" altLang="en-US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Migina made a list of trail lengths to find the total miles she rode. Find the total miles Migina rode her horse.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14375" y="4278313"/>
            <a:ext cx="23431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Bent Tree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781300" y="4278313"/>
            <a:ext cx="195738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Knob Hill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591050" y="4278313"/>
            <a:ext cx="20351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Meadowrun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362700" y="4278313"/>
            <a:ext cx="20351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Pinehurst</a:t>
            </a:r>
          </a:p>
        </p:txBody>
      </p:sp>
      <p:grpSp>
        <p:nvGrpSpPr>
          <p:cNvPr id="6160" name="Group 16"/>
          <p:cNvGrpSpPr>
            <a:grpSpLocks/>
          </p:cNvGrpSpPr>
          <p:nvPr/>
        </p:nvGrpSpPr>
        <p:grpSpPr bwMode="auto">
          <a:xfrm>
            <a:off x="1000125" y="4757738"/>
            <a:ext cx="7637463" cy="804862"/>
            <a:chOff x="768" y="2900"/>
            <a:chExt cx="4811" cy="507"/>
          </a:xfrm>
        </p:grpSpPr>
        <p:sp>
          <p:nvSpPr>
            <p:cNvPr id="27659" name="AutoShape 11"/>
            <p:cNvSpPr>
              <a:spLocks/>
            </p:cNvSpPr>
            <p:nvPr/>
          </p:nvSpPr>
          <p:spPr bwMode="black">
            <a:xfrm rot="-5400000">
              <a:off x="1221" y="2447"/>
              <a:ext cx="216" cy="1122"/>
            </a:xfrm>
            <a:prstGeom prst="leftBrace">
              <a:avLst>
                <a:gd name="adj1" fmla="val 43287"/>
                <a:gd name="adj2" fmla="val 50000"/>
              </a:avLst>
            </a:prstGeom>
            <a:noFill/>
            <a:ln w="2540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0" name="AutoShape 12"/>
            <p:cNvSpPr>
              <a:spLocks/>
            </p:cNvSpPr>
            <p:nvPr/>
          </p:nvSpPr>
          <p:spPr bwMode="black">
            <a:xfrm rot="-5400000">
              <a:off x="2396" y="2439"/>
              <a:ext cx="216" cy="1137"/>
            </a:xfrm>
            <a:prstGeom prst="leftBrace">
              <a:avLst>
                <a:gd name="adj1" fmla="val 43866"/>
                <a:gd name="adj2" fmla="val 50000"/>
              </a:avLst>
            </a:prstGeom>
            <a:noFill/>
            <a:ln w="2540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1" name="AutoShape 13"/>
            <p:cNvSpPr>
              <a:spLocks/>
            </p:cNvSpPr>
            <p:nvPr/>
          </p:nvSpPr>
          <p:spPr bwMode="black">
            <a:xfrm rot="-5400000">
              <a:off x="3569" y="2445"/>
              <a:ext cx="216" cy="1125"/>
            </a:xfrm>
            <a:prstGeom prst="leftBrace">
              <a:avLst>
                <a:gd name="adj1" fmla="val 43403"/>
                <a:gd name="adj2" fmla="val 50000"/>
              </a:avLst>
            </a:prstGeom>
            <a:noFill/>
            <a:ln w="2540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2" name="AutoShape 14"/>
            <p:cNvSpPr>
              <a:spLocks/>
            </p:cNvSpPr>
            <p:nvPr/>
          </p:nvSpPr>
          <p:spPr bwMode="black">
            <a:xfrm rot="-5400000">
              <a:off x="4681" y="2503"/>
              <a:ext cx="216" cy="1010"/>
            </a:xfrm>
            <a:prstGeom prst="leftBrace">
              <a:avLst>
                <a:gd name="adj1" fmla="val 38966"/>
                <a:gd name="adj2" fmla="val 50000"/>
              </a:avLst>
            </a:prstGeom>
            <a:noFill/>
            <a:ln w="2540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1145" y="3142"/>
              <a:ext cx="443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13716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028700" algn="l"/>
                  <a:tab pos="1828800" algn="l"/>
                  <a:tab pos="2914650" algn="l"/>
                  <a:tab pos="3371850" algn="l"/>
                  <a:tab pos="3714750" algn="l"/>
                  <a:tab pos="4743450" algn="l"/>
                </a:tabLst>
              </a:pPr>
              <a:r>
                <a:rPr lang="en-US" altLang="en-US" sz="2400"/>
                <a:t>4.25	+	6.50	+		9.00	+	7.75</a:t>
              </a:r>
            </a:p>
          </p:txBody>
        </p:sp>
      </p:grpSp>
      <p:pic>
        <p:nvPicPr>
          <p:cNvPr id="6161" name="Picture 17" descr="E-1-3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5950" y="1447800"/>
            <a:ext cx="26098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autoUpdateAnimBg="0"/>
      <p:bldP spid="6151" grpId="0" autoUpdateAnimBg="0"/>
      <p:bldP spid="6152" grpId="0" autoUpdateAnimBg="0"/>
      <p:bldP spid="615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09625" y="1504950"/>
            <a:ext cx="787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284413" algn="l"/>
                <a:tab pos="5029200" algn="l"/>
              </a:tabLst>
            </a:pPr>
            <a:r>
              <a:rPr lang="en-US" altLang="en-US" sz="2400">
                <a:cs typeface="Times New Roman" pitchFamily="18" charset="0"/>
              </a:rPr>
              <a:t>= 4.25 + 7.75 + 6.50 + 9.00	</a:t>
            </a:r>
            <a:r>
              <a:rPr lang="en-US" altLang="en-US" sz="2400">
                <a:ea typeface="Times New Roman" pitchFamily="18" charset="0"/>
                <a:cs typeface="Arial" pitchFamily="34" charset="0"/>
              </a:rPr>
              <a:t>Commutative (+)</a:t>
            </a:r>
            <a:endParaRPr lang="en-US" altLang="en-US" sz="2400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809625" y="2052638"/>
            <a:ext cx="7877175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eaLnBrk="0" hangingPunct="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284413" algn="l"/>
                <a:tab pos="5029200" algn="l"/>
              </a:tabLst>
            </a:pPr>
            <a:r>
              <a:rPr lang="en-US" altLang="en-US" sz="2400">
                <a:cs typeface="Times New Roman" pitchFamily="18" charset="0"/>
              </a:rPr>
              <a:t>= (4.25 + 7.75) + (6.50 + 9.00)	</a:t>
            </a:r>
            <a:r>
              <a:rPr lang="en-US" altLang="en-US" sz="2400">
                <a:ea typeface="Times New Roman" pitchFamily="18" charset="0"/>
                <a:cs typeface="Arial" pitchFamily="34" charset="0"/>
              </a:rPr>
              <a:t>Associative (+)</a:t>
            </a:r>
            <a:endParaRPr lang="en-US" altLang="en-US" sz="2400"/>
          </a:p>
          <a:p>
            <a:pPr marL="457200" eaLnBrk="0" hangingPunct="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284413" algn="l"/>
                <a:tab pos="5029200" algn="l"/>
              </a:tabLst>
            </a:pPr>
            <a:r>
              <a:rPr lang="en-US" altLang="en-US" sz="2400">
                <a:cs typeface="Times New Roman" pitchFamily="18" charset="0"/>
              </a:rPr>
              <a:t>= 12.00 + 15.50</a:t>
            </a:r>
            <a:r>
              <a:rPr lang="en-US" altLang="en-US" sz="2400" b="1">
                <a:cs typeface="Times New Roman" pitchFamily="18" charset="0"/>
              </a:rPr>
              <a:t>	</a:t>
            </a:r>
            <a:r>
              <a:rPr lang="en-US" altLang="en-US" sz="2400">
                <a:cs typeface="Times New Roman" pitchFamily="18" charset="0"/>
              </a:rPr>
              <a:t>Substitution</a:t>
            </a:r>
            <a:endParaRPr lang="en-US" altLang="en-US" sz="2400"/>
          </a:p>
          <a:p>
            <a:pPr marL="457200" eaLnBrk="0" hangingPunct="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284413" algn="l"/>
                <a:tab pos="5029200" algn="l"/>
              </a:tabLst>
            </a:pPr>
            <a:r>
              <a:rPr lang="en-US" altLang="en-US" sz="2400">
                <a:cs typeface="Times New Roman" pitchFamily="18" charset="0"/>
              </a:rPr>
              <a:t>=</a:t>
            </a:r>
            <a:r>
              <a:rPr lang="en-US" altLang="en-US" sz="2400" b="1">
                <a:cs typeface="Times New Roman" pitchFamily="18" charset="0"/>
              </a:rPr>
              <a:t> </a:t>
            </a:r>
            <a:r>
              <a:rPr lang="en-US" altLang="en-US" sz="2400">
                <a:cs typeface="Times New Roman" pitchFamily="18" charset="0"/>
              </a:rPr>
              <a:t>27.50</a:t>
            </a:r>
            <a:r>
              <a:rPr lang="en-US" altLang="en-US" sz="2400" b="1">
                <a:cs typeface="Times New Roman" pitchFamily="18" charset="0"/>
              </a:rPr>
              <a:t>		</a:t>
            </a:r>
            <a:r>
              <a:rPr lang="en-US" altLang="en-US" sz="2400">
                <a:cs typeface="Times New Roman" pitchFamily="18" charset="0"/>
              </a:rPr>
              <a:t>Substitution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66725" y="48450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86150" indent="-31416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51485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Migina rode 27.5 miles on the trails. </a:t>
            </a: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Apply Properties of Numbers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6" grpId="0" build="p"/>
      <p:bldP spid="717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25755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4.5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5.5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6.0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6.2 mi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49339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EC1D24"/>
                </a:solidFill>
                <a:cs typeface="Times New Roman" pitchFamily="18" charset="0"/>
              </a:rPr>
              <a:t>TRANSPORTATION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 Darlene rode the city train from the Winchester Street Station to the airport. How far did she travel on the train?</a:t>
            </a:r>
            <a:r>
              <a:rPr lang="en-US" altLang="en-US" sz="1200"/>
              <a:t> 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57250" y="39243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712788"/>
            <a:ext cx="28463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9" name="Picture 11" descr="E-1-3-2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914400"/>
            <a:ext cx="32004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Use Multiplication Properties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876300" y="1503363"/>
            <a:ext cx="80565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Evaluate 2 ● 8 ● 5 ● 7 using properties of numbers. Name the property used in each step.</a:t>
            </a:r>
            <a:endParaRPr lang="en-US" alt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33400" y="2311400"/>
            <a:ext cx="8393113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/>
              <a:t>You can rearrange and group the factors to make mental calculations easier.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533400" y="54927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171700" algn="l"/>
                <a:tab pos="54864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560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533400" y="3214688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l"/>
                <a:tab pos="5486400" algn="l"/>
              </a:tabLst>
            </a:pPr>
            <a:r>
              <a:rPr lang="en-US" altLang="en-US" sz="2400"/>
              <a:t>2 ● 8 ● 5 ● 7	= 2 ● 5 ● 8 ● 7	Commutative (</a:t>
            </a:r>
            <a:r>
              <a:rPr lang="en-US" altLang="en-US" sz="2400">
                <a:cs typeface="Arial" pitchFamily="34" charset="0"/>
              </a:rPr>
              <a:t>×</a:t>
            </a:r>
            <a:r>
              <a:rPr lang="en-US" altLang="en-US" sz="2400"/>
              <a:t>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l"/>
                <a:tab pos="5486400" algn="l"/>
              </a:tabLst>
            </a:pPr>
            <a:r>
              <a:rPr lang="en-US" altLang="en-US" sz="2400"/>
              <a:t>	= (2 </a:t>
            </a:r>
            <a:r>
              <a:rPr lang="en-US" altLang="en-US" sz="2400">
                <a:cs typeface="Arial" pitchFamily="34" charset="0"/>
              </a:rPr>
              <a:t>● 5) ● (8 ● 7)	Associative </a:t>
            </a:r>
            <a:r>
              <a:rPr lang="en-US" altLang="en-US" sz="2400"/>
              <a:t>(×)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l"/>
                <a:tab pos="5486400" algn="l"/>
              </a:tabLst>
            </a:pPr>
            <a:r>
              <a:rPr lang="en-US" altLang="en-US" sz="2400"/>
              <a:t>	= 10 </a:t>
            </a:r>
            <a:r>
              <a:rPr lang="en-US" altLang="en-US" sz="2400">
                <a:cs typeface="Arial" pitchFamily="34" charset="0"/>
              </a:rPr>
              <a:t>● 56	Substitution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l"/>
                <a:tab pos="54864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/>
              <a:t>= 560	Substitution</a:t>
            </a:r>
            <a:endParaRPr lang="en-US" altLang="en-US" sz="2400"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build="p" autoUpdateAnimBg="0" advAuto="0"/>
      <p:bldP spid="9228" grpId="0" build="p" autoUpdateAnimBg="0"/>
      <p:bldP spid="9229" grpId="0" build="p" autoUpdateAnimBg="0"/>
      <p:bldP spid="9230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8050" y="5000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45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36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15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180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Evaluate 3 ● 5 ● 3 ● 4.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3;4;1;4;4;"/>
  <p:tag name="CHARTSTRINGSTD" val="1 0 1 3"/>
  <p:tag name="CHARTSTRINGREV" val="3 1 0 1"/>
  <p:tag name="CHARTSTRINGSTDPER" val="0.2 0 0.2 0.6"/>
  <p:tag name="CHARTSTRINGREVPER" val="0.6 0.2 0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4;3;4;2;2;"/>
  <p:tag name="CHARTSTRINGSTD" val="0 2 1 2"/>
  <p:tag name="CHARTSTRINGREV" val="2 1 2 0"/>
  <p:tag name="CHARTSTRINGSTDPER" val="0 0.4 0.2 0.4"/>
  <p:tag name="CHARTSTRINGREVPER" val="0.4 0.2 0.4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4;3;4;2;1;"/>
  <p:tag name="CHARTSTRINGSTD" val="1 1 1 2"/>
  <p:tag name="CHARTSTRINGREV" val="2 1 1 1"/>
  <p:tag name="CHARTSTRINGSTDPER" val="0.2 0.2 0.2 0.4"/>
  <p:tag name="CHARTSTRINGREVPER" val="0.4 0.2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SLICEDITEM" val="B"/>
  <p:tag name="SLICED" val="True"/>
  <p:tag name="SLICESTRINGSTD" val="0 0 0 0"/>
  <p:tag name="SLICESTRINGREV" val="0 0 0 0"/>
  <p:tag name="SLICESTRINGSTDPER" val="NaN NaN NaN NaN"/>
  <p:tag name="SLICESTRINGREVPER" val="NaN NaN NaN NaN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1;3;1;4;4;"/>
  <p:tag name="CHARTSTRINGSTD" val="2 0 1 2"/>
  <p:tag name="CHARTSTRINGREV" val="2 1 0 2"/>
  <p:tag name="CHARTSTRINGSTDPER" val="0.4 0 0.2 0.4"/>
  <p:tag name="CHARTSTRINGREVPER" val="0.4 0.2 0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DBC9B85194144564B41A558C457487C5"/>
  <p:tag name="VALUES" val="Incorrect¤Correct¤In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Correct|smicln|Incorrect|smicln|Incorrect"/>
  <p:tag name="QUESTIONALIAS" val="Example 1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Correct|smicln|Incorrect|smicln|Incorrect"/>
  <p:tag name="QUESTIONALIAS" val="Example 2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|smicln|Incorrect|smicln|Incorrect|smicln|Correct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</TotalTime>
  <Words>453</Words>
  <Application>Microsoft Office PowerPoint</Application>
  <PresentationFormat>On-screen Show (4:3)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Calibri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KC 1</vt:lpstr>
      <vt:lpstr>KC 2</vt:lpstr>
      <vt:lpstr>KC 3</vt:lpstr>
      <vt:lpstr>Example 1</vt:lpstr>
      <vt:lpstr>Example 1</vt:lpstr>
      <vt:lpstr>Example 1</vt:lpstr>
      <vt:lpstr>KC 4</vt:lpstr>
      <vt:lpstr>KC 5</vt:lpstr>
      <vt:lpstr>Example 2</vt:lpstr>
      <vt:lpstr>Example 2</vt:lpstr>
      <vt:lpstr>Example 2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87</cp:revision>
  <dcterms:created xsi:type="dcterms:W3CDTF">2007-12-06T14:31:51Z</dcterms:created>
  <dcterms:modified xsi:type="dcterms:W3CDTF">2015-12-17T12:47:30Z</dcterms:modified>
</cp:coreProperties>
</file>