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60" r:id="rId8"/>
    <p:sldMasterId id="2147483659" r:id="rId9"/>
  </p:sldMasterIdLst>
  <p:handoutMasterIdLst>
    <p:handoutMasterId r:id="rId39"/>
  </p:handoutMasterIdLst>
  <p:sldIdLst>
    <p:sldId id="282" r:id="rId10"/>
    <p:sldId id="257" r:id="rId11"/>
    <p:sldId id="303" r:id="rId12"/>
    <p:sldId id="304" r:id="rId13"/>
    <p:sldId id="305" r:id="rId14"/>
    <p:sldId id="306" r:id="rId15"/>
    <p:sldId id="314" r:id="rId16"/>
    <p:sldId id="258" r:id="rId17"/>
    <p:sldId id="290" r:id="rId18"/>
    <p:sldId id="302" r:id="rId19"/>
    <p:sldId id="259" r:id="rId20"/>
    <p:sldId id="319" r:id="rId21"/>
    <p:sldId id="308" r:id="rId22"/>
    <p:sldId id="260" r:id="rId23"/>
    <p:sldId id="309" r:id="rId24"/>
    <p:sldId id="263" r:id="rId25"/>
    <p:sldId id="291" r:id="rId26"/>
    <p:sldId id="310" r:id="rId27"/>
    <p:sldId id="316" r:id="rId28"/>
    <p:sldId id="293" r:id="rId29"/>
    <p:sldId id="294" r:id="rId30"/>
    <p:sldId id="311" r:id="rId31"/>
    <p:sldId id="317" r:id="rId32"/>
    <p:sldId id="296" r:id="rId33"/>
    <p:sldId id="297" r:id="rId34"/>
    <p:sldId id="312" r:id="rId35"/>
    <p:sldId id="318" r:id="rId36"/>
    <p:sldId id="315" r:id="rId37"/>
    <p:sldId id="275" r:id="rId38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/>
            </a:lvl1pPr>
          </a:lstStyle>
          <a:p>
            <a:pPr>
              <a:defRPr/>
            </a:pPr>
            <a:fld id="{76211FA1-0DA3-4D91-B4EF-1AC25859A6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8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1028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Header" descr="12_ALG1_Header_01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2051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18984C"/>
                </a:solidFill>
              </a:rPr>
              <a:t>Over Lesson 1–3</a:t>
            </a:r>
          </a:p>
        </p:txBody>
      </p:sp>
      <p:pic>
        <p:nvPicPr>
          <p:cNvPr id="2053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Header" descr="12_ALG1_Header_01_04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30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Header" descr="12_ALG1_Header_01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4099" name="Picture 16" descr="Real World Ex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Header" descr="12_ALG1_Header_0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5123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Header" descr="12_ALG1_Header_0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6147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Header" descr="12_ALG1_Header_0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7171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Header" descr="12_ALG1_Header_0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8195" name="Picture 13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Header" descr="12_ALG1_Header_0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9220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5" name="Header" descr="12_ALG1_Header_01_04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12" Type="http://schemas.openxmlformats.org/officeDocument/2006/relationships/slide" Target="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0.xml"/><Relationship Id="rId11" Type="http://schemas.openxmlformats.org/officeDocument/2006/relationships/slide" Target="slide24.xml"/><Relationship Id="rId5" Type="http://schemas.openxmlformats.org/officeDocument/2006/relationships/slide" Target="slide9.xml"/><Relationship Id="rId10" Type="http://schemas.openxmlformats.org/officeDocument/2006/relationships/slide" Target="slide20.xml"/><Relationship Id="rId4" Type="http://schemas.openxmlformats.org/officeDocument/2006/relationships/slide" Target="slide8.xml"/><Relationship Id="rId9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8.jpe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8.jpe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8.jpe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8.jpe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8.jpe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8.jpe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8.jpe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8.jpe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tags" Target="../tags/tag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Splash Screen</a:t>
            </a:r>
          </a:p>
        </p:txBody>
      </p:sp>
      <p:pic>
        <p:nvPicPr>
          <p:cNvPr id="10244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SplashHeader" descr="12_ALG1_Header_01_04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Lesson Menu</a:t>
            </a:r>
          </a:p>
        </p:txBody>
      </p:sp>
      <p:sp>
        <p:nvSpPr>
          <p:cNvPr id="1126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" action="ppaction://hlinkshowjump?jump=nextslide"/>
              </a:rPr>
              <a:t>Five-Minute Check (over Lesson 1–3)</a:t>
            </a:r>
            <a:endParaRPr lang="en-US" alt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altLang="en-US" sz="2000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alt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alt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rId6" action="ppaction://hlinksldjump"/>
              </a:rPr>
              <a:t>Key Concept:  Distributive Property</a:t>
            </a:r>
            <a:endParaRPr lang="en-US" alt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rId7" action="ppaction://hlinksldjump"/>
              </a:rPr>
              <a:t>Example 1:  Real-World Example: Distribute Over Addition</a:t>
            </a:r>
            <a:endParaRPr lang="en-US" alt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rId8" action="ppaction://hlinksldjump"/>
              </a:rPr>
              <a:t>Example 2:	Mental Math</a:t>
            </a:r>
            <a:endParaRPr lang="en-US" alt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rId9" action="ppaction://hlinksldjump"/>
              </a:rPr>
              <a:t>Example 3:	Algebraic Expressions</a:t>
            </a:r>
            <a:endParaRPr lang="en-US" alt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rId10" action="ppaction://hlinksldjump"/>
              </a:rPr>
              <a:t>Example 4:	Combine Like Terms</a:t>
            </a:r>
            <a:endParaRPr lang="en-US" alt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rId11" action="ppaction://hlinksldjump"/>
              </a:rPr>
              <a:t>Example 5:	Write and Simplify Expressions</a:t>
            </a:r>
            <a:endParaRPr lang="en-US" alt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>
                <a:solidFill>
                  <a:srgbClr val="E01B22"/>
                </a:solidFill>
                <a:hlinkClick r:id="rId12" action="ppaction://hlinksldjump"/>
              </a:rPr>
              <a:t>Concept Summary:  Properties of Numbers</a:t>
            </a:r>
            <a:endParaRPr lang="en-US" altLang="en-US" sz="20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4114800" cy="355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Multiplicative Property of Zero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Multiplicative Inverse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Commutative Property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Identity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Which property is demonstrated in the equation</a:t>
            </a:r>
            <a:b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8 </a:t>
            </a:r>
            <a:r>
              <a:rPr lang="en-US" altLang="en-US" sz="2400">
                <a:solidFill>
                  <a:srgbClr val="00539D"/>
                </a:solidFill>
                <a:cs typeface="Arial" pitchFamily="34" charset="0"/>
              </a:rPr>
              <a:t>• 0 = 0?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7908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4876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Associative Property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Multiplicative Inverse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Commutative Property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Substitution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What property is demonstrated in the equation</a:t>
            </a:r>
            <a:b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7 + (11 – 5) = 7 + 6</a:t>
            </a:r>
            <a:r>
              <a:rPr lang="en-US" altLang="en-US" sz="2400">
                <a:solidFill>
                  <a:srgbClr val="00539D"/>
                </a:solidFill>
                <a:cs typeface="Arial" pitchFamily="34" charset="0"/>
              </a:rPr>
              <a:t>?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5832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8" name="Picture 10" descr="01-04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5850" y="1485900"/>
            <a:ext cx="35004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–1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4020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4419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Commutative Property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Identity Property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Associative Property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Distributive Property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Name the addition property shown by</a:t>
            </a:r>
            <a:b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(6 + 9) + 8 = 6 + (9 + 8).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660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2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CCSS</a:t>
            </a:r>
            <a:endParaRPr lang="en-US" altLang="en-US" b="1" smtClean="0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 b="0">
                <a:ea typeface="Times New Roman" pitchFamily="18" charset="0"/>
                <a:cs typeface="FormataOTFCn" charset="0"/>
              </a:rPr>
              <a:t>A.SSE.1a Interpret parts of an expression, such as terms, factors, and coefficients.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 b="0">
                <a:ea typeface="Times New Roman" pitchFamily="18" charset="0"/>
                <a:cs typeface="FormataOTFCn" charset="0"/>
              </a:rPr>
              <a:t>A.SSE.2 Use the structure of an expression to identify ways to rewrite it.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 b="0">
                <a:ea typeface="Times New Roman" pitchFamily="18" charset="0"/>
                <a:cs typeface="FormataOTFCn" charset="0"/>
              </a:rPr>
              <a:t>1 Make sense of problems and persevere in 	solving them.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 b="0">
                <a:ea typeface="Times New Roman" pitchFamily="18" charset="0"/>
                <a:cs typeface="FormataOTFCn" charset="0"/>
              </a:rPr>
              <a:t>8 Look for and express regularity in repeated 	reasoning.</a:t>
            </a:r>
          </a:p>
        </p:txBody>
      </p:sp>
      <p:pic>
        <p:nvPicPr>
          <p:cNvPr id="16388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9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800" b="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800" b="0"/>
              <a:t>You explored Associative and Commutative Properties.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 b="0"/>
              <a:t>Use the Distributive Property to evaluate expressions. 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 b="0"/>
              <a:t>Use the Distributive Property to simplify expressions.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 b="0"/>
              <a:t>like terms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6975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 b="0"/>
              <a:t>simplest form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 b="0"/>
              <a:t>coefficient</a:t>
            </a:r>
          </a:p>
        </p:txBody>
      </p:sp>
      <p:pic>
        <p:nvPicPr>
          <p:cNvPr id="18437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Concept</a:t>
            </a:r>
          </a:p>
        </p:txBody>
      </p:sp>
      <p:pic>
        <p:nvPicPr>
          <p:cNvPr id="19459" name="Picture 12" descr="KC_alg_L01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20483" name="Text Box 11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EC1D24"/>
                </a:solidFill>
              </a:rPr>
              <a:t>Distribute Over Addition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90575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FITNESS</a:t>
            </a:r>
            <a:r>
              <a:rPr lang="en-US" alt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Julio walks 5 days a week. He walks at a fast rate for 7 minutes and cools down for 2 minutes. Use the Distributive Property to write and evaluate an expression that determines the total number of minutes Julio walks.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3429000"/>
            <a:ext cx="8305800" cy="2684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Understand</a:t>
            </a:r>
            <a:r>
              <a:rPr lang="en-US" altLang="en-US" sz="2400" b="0">
                <a:solidFill>
                  <a:srgbClr val="000000"/>
                </a:solidFill>
              </a:rPr>
              <a:t>	You need to find the total number of</a:t>
            </a:r>
            <a:br>
              <a:rPr lang="en-US" altLang="en-US" sz="2400" b="0">
                <a:solidFill>
                  <a:srgbClr val="000000"/>
                </a:solidFill>
              </a:rPr>
            </a:br>
            <a:r>
              <a:rPr lang="en-US" altLang="en-US" sz="2400" b="0">
                <a:solidFill>
                  <a:srgbClr val="000000"/>
                </a:solidFill>
              </a:rPr>
              <a:t>	minutes Julio walks in a week.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Plan</a:t>
            </a:r>
            <a:r>
              <a:rPr lang="en-US" altLang="en-US" sz="2400" b="0">
                <a:solidFill>
                  <a:srgbClr val="000000"/>
                </a:solidFill>
              </a:rPr>
              <a:t>	Julio walks 5 days for 7 + 2 minutes a day.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Solve</a:t>
            </a:r>
            <a:r>
              <a:rPr lang="en-US" altLang="en-US" sz="2400" b="0">
                <a:solidFill>
                  <a:srgbClr val="000000"/>
                </a:solidFill>
              </a:rPr>
              <a:t>	Write an expression that shows the</a:t>
            </a:r>
            <a:br>
              <a:rPr lang="en-US" altLang="en-US" sz="2400" b="0">
                <a:solidFill>
                  <a:srgbClr val="000000"/>
                </a:solidFill>
              </a:rPr>
            </a:br>
            <a:r>
              <a:rPr lang="en-US" altLang="en-US" sz="2400" b="0">
                <a:solidFill>
                  <a:srgbClr val="000000"/>
                </a:solidFill>
              </a:rPr>
              <a:t>	product of the number of days that Julio </a:t>
            </a:r>
            <a:br>
              <a:rPr lang="en-US" altLang="en-US" sz="2400" b="0">
                <a:solidFill>
                  <a:srgbClr val="000000"/>
                </a:solidFill>
              </a:rPr>
            </a:br>
            <a:r>
              <a:rPr lang="en-US" altLang="en-US" sz="2400" b="0">
                <a:solidFill>
                  <a:srgbClr val="000000"/>
                </a:solidFill>
              </a:rPr>
              <a:t>	walks and the sum of the number of </a:t>
            </a:r>
            <a:br>
              <a:rPr lang="en-US" altLang="en-US" sz="2400" b="0">
                <a:solidFill>
                  <a:srgbClr val="000000"/>
                </a:solidFill>
              </a:rPr>
            </a:br>
            <a:r>
              <a:rPr lang="en-US" altLang="en-US" sz="2400" b="0">
                <a:solidFill>
                  <a:srgbClr val="000000"/>
                </a:solidFill>
              </a:rPr>
              <a:t>	minutes he walks at each rate.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EC1D24"/>
                </a:solidFill>
              </a:rPr>
              <a:t>Distribute Over Addition</a:t>
            </a: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533400" y="1504950"/>
            <a:ext cx="80772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</a:tabLst>
            </a:pPr>
            <a:r>
              <a:rPr lang="en-US" altLang="en-US" sz="2400" b="0">
                <a:solidFill>
                  <a:srgbClr val="E01B22"/>
                </a:solidFill>
              </a:rPr>
              <a:t>	5</a:t>
            </a:r>
            <a:r>
              <a:rPr lang="en-US" altLang="en-US" sz="2400" b="0">
                <a:solidFill>
                  <a:srgbClr val="000000"/>
                </a:solidFill>
              </a:rPr>
              <a:t>(7 + 2)	=	</a:t>
            </a:r>
            <a:r>
              <a:rPr lang="en-US" altLang="en-US" sz="2400" b="0">
                <a:solidFill>
                  <a:srgbClr val="E01B22"/>
                </a:solidFill>
              </a:rPr>
              <a:t>5</a:t>
            </a:r>
            <a:r>
              <a:rPr lang="en-US" altLang="en-US" sz="2400" b="0"/>
              <a:t>(7)</a:t>
            </a:r>
            <a:r>
              <a:rPr lang="en-US" altLang="en-US" sz="2400" b="0">
                <a:solidFill>
                  <a:srgbClr val="E01B22"/>
                </a:solidFill>
              </a:rPr>
              <a:t> </a:t>
            </a:r>
            <a:r>
              <a:rPr lang="en-US" altLang="en-US" sz="2400" b="0">
                <a:solidFill>
                  <a:srgbClr val="000000"/>
                </a:solidFill>
              </a:rPr>
              <a:t>+ </a:t>
            </a:r>
            <a:r>
              <a:rPr lang="en-US" altLang="en-US" sz="2400" b="0">
                <a:solidFill>
                  <a:srgbClr val="E01B22"/>
                </a:solidFill>
              </a:rPr>
              <a:t>5</a:t>
            </a:r>
            <a:r>
              <a:rPr lang="en-US" altLang="en-US" sz="2400" b="0"/>
              <a:t>(2)</a:t>
            </a:r>
            <a:r>
              <a:rPr lang="en-US" altLang="en-US" sz="2400" b="0">
                <a:solidFill>
                  <a:srgbClr val="000000"/>
                </a:solidFill>
              </a:rPr>
              <a:t>		Distributive 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		=	35 + 10		Multiply.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		=	45			Add.</a:t>
            </a:r>
          </a:p>
        </p:txBody>
      </p:sp>
      <p:sp>
        <p:nvSpPr>
          <p:cNvPr id="141318" name="Rectangle 6"/>
          <p:cNvSpPr>
            <a:spLocks noChangeArrowheads="1"/>
          </p:cNvSpPr>
          <p:nvPr/>
        </p:nvSpPr>
        <p:spPr bwMode="auto">
          <a:xfrm>
            <a:off x="533400" y="34290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Answer:</a:t>
            </a:r>
            <a:r>
              <a:rPr lang="en-US" altLang="en-US" sz="2400" b="0">
                <a:solidFill>
                  <a:srgbClr val="E01B22"/>
                </a:solidFill>
              </a:rPr>
              <a:t> 	Julio walks 45 minutes a week.</a:t>
            </a:r>
          </a:p>
        </p:txBody>
      </p:sp>
      <p:sp>
        <p:nvSpPr>
          <p:cNvPr id="141319" name="Rectangle 7"/>
          <p:cNvSpPr>
            <a:spLocks noChangeArrowheads="1"/>
          </p:cNvSpPr>
          <p:nvPr/>
        </p:nvSpPr>
        <p:spPr bwMode="auto">
          <a:xfrm>
            <a:off x="533400" y="4014788"/>
            <a:ext cx="8229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Check:</a:t>
            </a:r>
            <a:r>
              <a:rPr lang="en-US" altLang="en-US" sz="2400" b="0">
                <a:solidFill>
                  <a:srgbClr val="E01B22"/>
                </a:solidFill>
              </a:rPr>
              <a:t> 	</a:t>
            </a:r>
            <a:r>
              <a:rPr lang="en-US" altLang="en-US" sz="2400" b="0"/>
              <a:t>The total number of days he walks is 5 days, and he walks 9 minutes per day. Multiply 5 by 9 to get 45. Therefore, he walks 45 minutes per week.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1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1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1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1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7" grpId="0" build="p" autoUpdateAnimBg="0"/>
      <p:bldP spid="141318" grpId="0" build="p" autoUpdateAnimBg="0"/>
      <p:bldP spid="14131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23925" y="4876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789363"/>
            <a:ext cx="534987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ym typeface="Symbol" pitchFamily="18" charset="2"/>
              </a:rPr>
              <a:t>	15 + 5 </a:t>
            </a:r>
            <a:r>
              <a:rPr lang="pt-BR" altLang="en-US" sz="2400">
                <a:cs typeface="Arial" pitchFamily="34" charset="0"/>
                <a:sym typeface="Symbol" pitchFamily="18" charset="2"/>
              </a:rPr>
              <a:t>● 10; 65 minutes</a:t>
            </a: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ym typeface="Symbol" pitchFamily="18" charset="2"/>
              </a:rPr>
              <a:t>	5 </a:t>
            </a:r>
            <a:r>
              <a:rPr lang="pt-BR" altLang="en-US" sz="2400">
                <a:cs typeface="Arial" pitchFamily="34" charset="0"/>
                <a:sym typeface="Symbol" pitchFamily="18" charset="2"/>
              </a:rPr>
              <a:t>● 15 + 10; 85 minutes</a:t>
            </a:r>
            <a:endParaRPr lang="pt-BR" altLang="en-US" sz="2400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ym typeface="Symbol" pitchFamily="18" charset="2"/>
              </a:rPr>
              <a:t>	5 </a:t>
            </a:r>
            <a:r>
              <a:rPr lang="pt-BR" altLang="en-US" sz="2400">
                <a:cs typeface="Arial" pitchFamily="34" charset="0"/>
                <a:sym typeface="Symbol" pitchFamily="18" charset="2"/>
              </a:rPr>
              <a:t>● 15 + 5 ● 10; 125 minutes</a:t>
            </a:r>
            <a:endParaRPr lang="pt-BR" altLang="en-US" sz="2400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ym typeface="Symbol" pitchFamily="18" charset="2"/>
              </a:rPr>
              <a:t>	15 + 10; 25 minutes</a:t>
            </a:r>
          </a:p>
        </p:txBody>
      </p:sp>
      <p:sp>
        <p:nvSpPr>
          <p:cNvPr id="113680" name="TPQuestion"/>
          <p:cNvSpPr>
            <a:spLocks noChangeArrowheads="1"/>
          </p:cNvSpPr>
          <p:nvPr/>
        </p:nvSpPr>
        <p:spPr bwMode="auto">
          <a:xfrm>
            <a:off x="533400" y="1504950"/>
            <a:ext cx="82010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>
                <a:solidFill>
                  <a:srgbClr val="E01B22"/>
                </a:solidFill>
                <a:cs typeface="Times New Roman" pitchFamily="18" charset="0"/>
              </a:rPr>
              <a:t>WALKING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 Susanne walks to school and home from school 5 days each week. She walks to school in </a:t>
            </a:r>
            <a:b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15 minutes and then walks home in 10 minutes. Rewrite 5(15 + 10) using the Distributive Property. Then evaluate to find the total number of minutes Susanne spends walking to and home from school.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9" grpId="0" autoUpdateAnimBg="0"/>
      <p:bldP spid="11368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EC1D24"/>
                </a:solidFill>
              </a:rPr>
              <a:t>Mental Math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Use the Distributive Property to rewrite 12 ● 82. </a:t>
            </a:r>
            <a:b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Then evaluate.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513013"/>
            <a:ext cx="8077200" cy="2063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1543050" algn="r"/>
                <a:tab pos="1657350" algn="l"/>
                <a:tab pos="1943100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	12 ● </a:t>
            </a:r>
            <a:r>
              <a:rPr lang="en-US" altLang="en-US" sz="2400" b="0">
                <a:solidFill>
                  <a:srgbClr val="E01B22"/>
                </a:solidFill>
              </a:rPr>
              <a:t>82</a:t>
            </a:r>
            <a:r>
              <a:rPr lang="en-US" altLang="en-US" sz="2400" b="0">
                <a:solidFill>
                  <a:srgbClr val="000000"/>
                </a:solidFill>
              </a:rPr>
              <a:t>	=	(</a:t>
            </a:r>
            <a:r>
              <a:rPr lang="en-US" altLang="en-US" sz="2400" b="0">
                <a:solidFill>
                  <a:srgbClr val="E01B22"/>
                </a:solidFill>
              </a:rPr>
              <a:t>10 + 2</a:t>
            </a:r>
            <a:r>
              <a:rPr lang="en-US" altLang="en-US" sz="2400" b="0">
                <a:solidFill>
                  <a:srgbClr val="000000"/>
                </a:solidFill>
              </a:rPr>
              <a:t>)82	Think: 12 = 10 + 2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1543050" algn="r"/>
                <a:tab pos="1657350" algn="l"/>
                <a:tab pos="1943100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		=	10(82) + 2(82)	Distributive Property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1543050" algn="r"/>
                <a:tab pos="1657350" algn="l"/>
                <a:tab pos="1943100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		=	820 + 164	Multiply.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1543050" algn="r"/>
                <a:tab pos="1657350" algn="l"/>
                <a:tab pos="1943100" algn="l"/>
                <a:tab pos="4572000" algn="l"/>
              </a:tabLst>
            </a:pPr>
            <a:r>
              <a:rPr lang="en-US" altLang="en-US" sz="2400" b="0">
                <a:solidFill>
                  <a:srgbClr val="E01B22"/>
                </a:solidFill>
              </a:rPr>
              <a:t>	</a:t>
            </a:r>
            <a:r>
              <a:rPr lang="en-US" altLang="en-US" sz="2400" b="0"/>
              <a:t>	=	984 	Add.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51419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5720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Answer:</a:t>
            </a:r>
            <a:r>
              <a:rPr lang="en-US" altLang="en-US" sz="2400" b="0">
                <a:solidFill>
                  <a:srgbClr val="E01B22"/>
                </a:solidFill>
              </a:rPr>
              <a:t>  984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14400" y="44323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565400"/>
            <a:ext cx="3505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ym typeface="Symbol" pitchFamily="18" charset="2"/>
              </a:rPr>
              <a:t>	6(50); 300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ym typeface="Symbol" pitchFamily="18" charset="2"/>
              </a:rPr>
              <a:t>	6(50 </a:t>
            </a:r>
            <a:r>
              <a:rPr lang="en-US" altLang="en-US" sz="2400">
                <a:cs typeface="Times New Roman" pitchFamily="18" charset="0"/>
              </a:rPr>
              <a:t>● 4); 1200</a:t>
            </a:r>
            <a:endParaRPr lang="pt-BR" altLang="en-US" sz="2400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ym typeface="Symbol" pitchFamily="18" charset="2"/>
              </a:rPr>
              <a:t>	6(50 </a:t>
            </a:r>
            <a:r>
              <a:rPr lang="en-US" altLang="en-US" sz="2400">
                <a:cs typeface="Times New Roman" pitchFamily="18" charset="0"/>
              </a:rPr>
              <a:t>+ 4); 324</a:t>
            </a:r>
            <a:endParaRPr lang="pt-BR" altLang="en-US" sz="2400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ym typeface="Symbol" pitchFamily="18" charset="2"/>
              </a:rPr>
              <a:t>	6(50 + 4); 654</a:t>
            </a:r>
          </a:p>
        </p:txBody>
      </p:sp>
      <p:sp>
        <p:nvSpPr>
          <p:cNvPr id="114700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Use the Distributive Property to rewrite 6 ● 54. </a:t>
            </a:r>
            <a:b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Then evaluate.</a:t>
            </a:r>
            <a:endParaRPr lang="en-US" altLang="en-US" sz="2400">
              <a:solidFill>
                <a:srgbClr val="00539D"/>
              </a:solidFill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9" grpId="0" autoUpdateAnimBg="0"/>
      <p:bldP spid="11470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EC1D24"/>
                </a:solidFill>
              </a:rPr>
              <a:t>Algebraic Expressions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Rewrite 12(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+ 3) using the Distributive Property.</a:t>
            </a:r>
            <a:b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Then simplify.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2568575"/>
            <a:ext cx="8077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28750" algn="r"/>
                <a:tab pos="1714500" algn="l"/>
                <a:tab pos="2057400" algn="l"/>
                <a:tab pos="4572000" algn="l"/>
              </a:tabLst>
            </a:pPr>
            <a:r>
              <a:rPr lang="en-US" altLang="en-US" sz="2400" b="0">
                <a:solidFill>
                  <a:srgbClr val="E01B22"/>
                </a:solidFill>
              </a:rPr>
              <a:t>	12</a:t>
            </a:r>
            <a:r>
              <a:rPr lang="en-US" altLang="en-US" sz="2400" b="0">
                <a:solidFill>
                  <a:srgbClr val="000000"/>
                </a:solidFill>
              </a:rPr>
              <a:t>(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>
                <a:solidFill>
                  <a:srgbClr val="000000"/>
                </a:solidFill>
              </a:rPr>
              <a:t> + 3)	=	</a:t>
            </a:r>
            <a:r>
              <a:rPr lang="en-US" altLang="en-US" sz="2400" b="0">
                <a:solidFill>
                  <a:srgbClr val="E01B22"/>
                </a:solidFill>
              </a:rPr>
              <a:t>12</a:t>
            </a:r>
            <a:r>
              <a:rPr lang="en-US" altLang="en-US" sz="2400" b="0">
                <a:solidFill>
                  <a:srgbClr val="000000"/>
                </a:solidFill>
              </a:rPr>
              <a:t> </a:t>
            </a: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● </a:t>
            </a:r>
            <a:r>
              <a:rPr lang="en-US" altLang="en-US" sz="2400" b="0" i="1">
                <a:solidFill>
                  <a:srgbClr val="000000"/>
                </a:solidFill>
                <a:cs typeface="Arial" pitchFamily="34" charset="0"/>
              </a:rPr>
              <a:t>y</a:t>
            </a: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 + </a:t>
            </a:r>
            <a:r>
              <a:rPr lang="en-US" altLang="en-US" sz="2400" b="0">
                <a:solidFill>
                  <a:srgbClr val="E01B22"/>
                </a:solidFill>
                <a:cs typeface="Arial" pitchFamily="34" charset="0"/>
              </a:rPr>
              <a:t>12</a:t>
            </a: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 ● 3	Distributive 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28750" algn="r"/>
                <a:tab pos="1714500" algn="l"/>
                <a:tab pos="2057400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		=	12</a:t>
            </a:r>
            <a:r>
              <a:rPr lang="en-US" altLang="en-US" sz="2400" b="0" i="1">
                <a:solidFill>
                  <a:srgbClr val="000000"/>
                </a:solidFill>
                <a:cs typeface="Arial" pitchFamily="34" charset="0"/>
              </a:rPr>
              <a:t>y</a:t>
            </a: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 + 36	Multiply.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Answer:</a:t>
            </a:r>
            <a:r>
              <a:rPr lang="en-US" altLang="en-US" sz="2400" b="0">
                <a:solidFill>
                  <a:srgbClr val="E01B22"/>
                </a:solidFill>
              </a:rPr>
              <a:t> 	12</a:t>
            </a:r>
            <a:r>
              <a:rPr lang="en-US" altLang="en-US" sz="2400" b="0" i="1">
                <a:solidFill>
                  <a:srgbClr val="E01B22"/>
                </a:solidFill>
              </a:rPr>
              <a:t>y</a:t>
            </a:r>
            <a:r>
              <a:rPr lang="en-US" altLang="en-US" sz="2400" b="0">
                <a:solidFill>
                  <a:srgbClr val="E01B22"/>
                </a:solidFill>
              </a:rPr>
              <a:t> + 36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EC1D24"/>
                </a:solidFill>
              </a:rPr>
              <a:t>Algebraic Expressions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Rewrite 4(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altLang="en-US" sz="2400" i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+ 8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+ 2) using the Distributive Property. Then simplify.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533400" y="2568575"/>
            <a:ext cx="8251825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486400" indent="-5143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57425" algn="l"/>
              </a:tabLst>
            </a:pPr>
            <a:r>
              <a:rPr lang="en-US" altLang="en-US" sz="2400" b="0">
                <a:solidFill>
                  <a:srgbClr val="E01B22"/>
                </a:solidFill>
              </a:rPr>
              <a:t>4</a:t>
            </a:r>
            <a:r>
              <a:rPr lang="en-US" altLang="en-US" sz="2400" b="0">
                <a:solidFill>
                  <a:srgbClr val="000000"/>
                </a:solidFill>
              </a:rPr>
              <a:t>(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 i="1" baseline="40000">
                <a:solidFill>
                  <a:srgbClr val="000000"/>
                </a:solidFill>
              </a:rPr>
              <a:t>2</a:t>
            </a:r>
            <a:r>
              <a:rPr lang="en-US" altLang="en-US" sz="2400" b="0">
                <a:solidFill>
                  <a:srgbClr val="000000"/>
                </a:solidFill>
              </a:rPr>
              <a:t> + 8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>
                <a:solidFill>
                  <a:srgbClr val="000000"/>
                </a:solidFill>
              </a:rPr>
              <a:t> + 2)	= </a:t>
            </a:r>
            <a:r>
              <a:rPr lang="en-US" altLang="en-US" sz="2400" b="0">
                <a:solidFill>
                  <a:srgbClr val="E01B22"/>
                </a:solidFill>
              </a:rPr>
              <a:t>4</a:t>
            </a: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(</a:t>
            </a:r>
            <a:r>
              <a:rPr lang="en-US" altLang="en-US" sz="2400" b="0" i="1">
                <a:solidFill>
                  <a:srgbClr val="000000"/>
                </a:solidFill>
                <a:cs typeface="Arial" pitchFamily="34" charset="0"/>
              </a:rPr>
              <a:t>y</a:t>
            </a:r>
            <a:r>
              <a:rPr lang="en-US" altLang="en-US" sz="2400" b="0" i="1" baseline="4000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) + </a:t>
            </a:r>
            <a:r>
              <a:rPr lang="en-US" altLang="en-US" sz="2400" b="0">
                <a:solidFill>
                  <a:srgbClr val="E01B22"/>
                </a:solidFill>
                <a:cs typeface="Arial" pitchFamily="34" charset="0"/>
              </a:rPr>
              <a:t>4</a:t>
            </a: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(8</a:t>
            </a:r>
            <a:r>
              <a:rPr lang="en-US" altLang="en-US" sz="2400" b="0" i="1">
                <a:solidFill>
                  <a:srgbClr val="000000"/>
                </a:solidFill>
                <a:cs typeface="Arial" pitchFamily="34" charset="0"/>
              </a:rPr>
              <a:t>y</a:t>
            </a: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) + </a:t>
            </a:r>
            <a:r>
              <a:rPr lang="en-US" altLang="en-US" sz="2400" b="0">
                <a:solidFill>
                  <a:srgbClr val="E01B22"/>
                </a:solidFill>
                <a:cs typeface="Arial" pitchFamily="34" charset="0"/>
              </a:rPr>
              <a:t>4</a:t>
            </a:r>
            <a:r>
              <a:rPr lang="en-US" altLang="en-US" sz="2400" b="0">
                <a:solidFill>
                  <a:srgbClr val="000000"/>
                </a:solidFill>
                <a:cs typeface="Arial" pitchFamily="34" charset="0"/>
              </a:rPr>
              <a:t>(2)	Distributive </a:t>
            </a:r>
            <a:r>
              <a:rPr lang="en-US" altLang="en-US" sz="2400" b="0">
                <a:cs typeface="Arial" pitchFamily="34" charset="0"/>
              </a:rPr>
              <a:t>Property</a:t>
            </a:r>
          </a:p>
          <a:p>
            <a:pPr marL="5486400" indent="-5143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57425" algn="l"/>
              </a:tabLst>
            </a:pPr>
            <a:r>
              <a:rPr lang="en-US" altLang="en-US" sz="2400" b="0"/>
              <a:t>	= 4</a:t>
            </a:r>
            <a:r>
              <a:rPr lang="en-US" altLang="en-US" sz="2400" b="0" i="1"/>
              <a:t>y</a:t>
            </a:r>
            <a:r>
              <a:rPr lang="en-US" altLang="en-US" sz="2400" b="0" i="1" baseline="40000"/>
              <a:t>2</a:t>
            </a:r>
            <a:r>
              <a:rPr lang="en-US" altLang="en-US" sz="2400" b="0"/>
              <a:t> + 32</a:t>
            </a:r>
            <a:r>
              <a:rPr lang="en-US" altLang="en-US" sz="2400" b="0" i="1"/>
              <a:t>y</a:t>
            </a:r>
            <a:r>
              <a:rPr lang="en-US" altLang="en-US" sz="2400" b="0"/>
              <a:t> + 8	Multiply.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533400" y="422116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286000" algn="l"/>
                <a:tab pos="54864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Answer:</a:t>
            </a:r>
            <a:r>
              <a:rPr lang="en-US" altLang="en-US" sz="2400" b="0">
                <a:solidFill>
                  <a:srgbClr val="E01B22"/>
                </a:solidFill>
              </a:rPr>
              <a:t>  4</a:t>
            </a:r>
            <a:r>
              <a:rPr lang="en-US" altLang="en-US" sz="2400" b="0" i="1">
                <a:solidFill>
                  <a:srgbClr val="E01B22"/>
                </a:solidFill>
              </a:rPr>
              <a:t>y</a:t>
            </a:r>
            <a:r>
              <a:rPr lang="en-US" altLang="en-US" sz="2400" b="0" i="1" baseline="40000">
                <a:solidFill>
                  <a:srgbClr val="E01B22"/>
                </a:solidFill>
              </a:rPr>
              <a:t>2</a:t>
            </a:r>
            <a:r>
              <a:rPr lang="en-US" altLang="en-US" sz="2400" b="0">
                <a:solidFill>
                  <a:srgbClr val="E01B22"/>
                </a:solidFill>
              </a:rPr>
              <a:t> + 32</a:t>
            </a:r>
            <a:r>
              <a:rPr lang="en-US" altLang="en-US" sz="2400" b="0" i="1">
                <a:solidFill>
                  <a:srgbClr val="E01B22"/>
                </a:solidFill>
              </a:rPr>
              <a:t>y</a:t>
            </a:r>
            <a:r>
              <a:rPr lang="en-US" altLang="en-US" sz="2400" b="0">
                <a:solidFill>
                  <a:srgbClr val="E01B22"/>
                </a:solidFill>
              </a:rPr>
              <a:t> + 8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2" grpId="0" build="p" autoUpdateAnimBg="0" advAuto="0"/>
      <p:bldP spid="91143" grpId="0" build="p" autoUpdateAnimBg="0"/>
      <p:bldP spid="9114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04875" y="3295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379663"/>
            <a:ext cx="4233863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ym typeface="Symbol" pitchFamily="18" charset="2"/>
              </a:rPr>
              <a:t>	6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>
                <a:sym typeface="Symbol" pitchFamily="18" charset="2"/>
              </a:rPr>
              <a:t> –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ym typeface="Symbol" pitchFamily="18" charset="2"/>
              </a:rPr>
              <a:t>	6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>
                <a:sym typeface="Symbol" pitchFamily="18" charset="2"/>
              </a:rPr>
              <a:t> – 24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ym typeface="Symbol" pitchFamily="18" charset="2"/>
              </a:rPr>
              <a:t>	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>
                <a:sym typeface="Symbol" pitchFamily="18" charset="2"/>
              </a:rPr>
              <a:t> – 24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ym typeface="Symbol" pitchFamily="18" charset="2"/>
              </a:rPr>
              <a:t>	6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>
                <a:sym typeface="Symbol" pitchFamily="18" charset="2"/>
              </a:rPr>
              <a:t> + 2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Simplify 6(</a:t>
            </a:r>
            <a:r>
              <a:rPr lang="en-US" alt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– 4).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135173" name="Oval 5"/>
          <p:cNvSpPr>
            <a:spLocks noChangeArrowheads="1"/>
          </p:cNvSpPr>
          <p:nvPr/>
        </p:nvSpPr>
        <p:spPr bwMode="auto">
          <a:xfrm>
            <a:off x="942975" y="3752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28676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17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44563" y="2060575"/>
            <a:ext cx="5170487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15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ym typeface="Symbol" pitchFamily="18" charset="2"/>
              </a:rPr>
              <a:t>	3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 baseline="40000">
                <a:sym typeface="Symbol" pitchFamily="18" charset="2"/>
              </a:rPr>
              <a:t>3</a:t>
            </a:r>
            <a:r>
              <a:rPr lang="pt-BR" altLang="en-US" sz="2400">
                <a:sym typeface="Symbol" pitchFamily="18" charset="2"/>
              </a:rPr>
              <a:t> + 2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 baseline="40000">
                <a:sym typeface="Symbol" pitchFamily="18" charset="2"/>
              </a:rPr>
              <a:t>2</a:t>
            </a:r>
            <a:r>
              <a:rPr lang="pt-BR" altLang="en-US" sz="2400">
                <a:sym typeface="Symbol" pitchFamily="18" charset="2"/>
              </a:rPr>
              <a:t> – 5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>
                <a:sym typeface="Symbol" pitchFamily="18" charset="2"/>
              </a:rPr>
              <a:t> + 7 </a:t>
            </a:r>
          </a:p>
          <a:p>
            <a:pPr marL="533400" indent="-533400">
              <a:lnSpc>
                <a:spcPct val="15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ym typeface="Symbol" pitchFamily="18" charset="2"/>
              </a:rPr>
              <a:t>	4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 baseline="40000">
                <a:sym typeface="Symbol" pitchFamily="18" charset="2"/>
              </a:rPr>
              <a:t>3</a:t>
            </a:r>
            <a:r>
              <a:rPr lang="pt-BR" altLang="en-US" sz="2400">
                <a:sym typeface="Symbol" pitchFamily="18" charset="2"/>
              </a:rPr>
              <a:t> + 5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 baseline="40000">
                <a:sym typeface="Symbol" pitchFamily="18" charset="2"/>
              </a:rPr>
              <a:t>2</a:t>
            </a:r>
            <a:r>
              <a:rPr lang="pt-BR" altLang="en-US" sz="2400">
                <a:sym typeface="Symbol" pitchFamily="18" charset="2"/>
              </a:rPr>
              <a:t> – 2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>
                <a:sym typeface="Symbol" pitchFamily="18" charset="2"/>
              </a:rPr>
              <a:t> + 10 </a:t>
            </a:r>
          </a:p>
          <a:p>
            <a:pPr marL="533400" indent="-533400">
              <a:lnSpc>
                <a:spcPct val="15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ym typeface="Symbol" pitchFamily="18" charset="2"/>
              </a:rPr>
              <a:t>	3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 baseline="40000">
                <a:sym typeface="Symbol" pitchFamily="18" charset="2"/>
              </a:rPr>
              <a:t>3</a:t>
            </a:r>
            <a:r>
              <a:rPr lang="pt-BR" altLang="en-US" sz="2400">
                <a:sym typeface="Symbol" pitchFamily="18" charset="2"/>
              </a:rPr>
              <a:t> + 6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 baseline="40000">
                <a:sym typeface="Symbol" pitchFamily="18" charset="2"/>
              </a:rPr>
              <a:t>2</a:t>
            </a:r>
            <a:r>
              <a:rPr lang="pt-BR" altLang="en-US" sz="2400">
                <a:sym typeface="Symbol" pitchFamily="18" charset="2"/>
              </a:rPr>
              <a:t> – 15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>
                <a:sym typeface="Symbol" pitchFamily="18" charset="2"/>
              </a:rPr>
              <a:t> + 21 </a:t>
            </a:r>
          </a:p>
          <a:p>
            <a:pPr marL="533400" indent="-533400">
              <a:lnSpc>
                <a:spcPct val="15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ym typeface="Symbol" pitchFamily="18" charset="2"/>
              </a:rPr>
              <a:t>	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 baseline="40000">
                <a:sym typeface="Symbol" pitchFamily="18" charset="2"/>
              </a:rPr>
              <a:t>3</a:t>
            </a:r>
            <a:r>
              <a:rPr lang="pt-BR" altLang="en-US" sz="2400">
                <a:sym typeface="Symbol" pitchFamily="18" charset="2"/>
              </a:rPr>
              <a:t> + 2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 baseline="40000">
                <a:sym typeface="Symbol" pitchFamily="18" charset="2"/>
              </a:rPr>
              <a:t>2</a:t>
            </a:r>
            <a:r>
              <a:rPr lang="pt-BR" altLang="en-US" sz="2400">
                <a:sym typeface="Symbol" pitchFamily="18" charset="2"/>
              </a:rPr>
              <a:t> – 5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>
                <a:sym typeface="Symbol" pitchFamily="18" charset="2"/>
              </a:rPr>
              <a:t> + 21</a:t>
            </a:r>
          </a:p>
        </p:txBody>
      </p:sp>
      <p:sp>
        <p:nvSpPr>
          <p:cNvPr id="13517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Simplify 3(</a:t>
            </a:r>
            <a:r>
              <a:rPr lang="en-US" alt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altLang="en-US" sz="2400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alt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altLang="en-US" sz="2400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– 5</a:t>
            </a:r>
            <a:r>
              <a:rPr lang="en-US" alt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+ 7).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 animBg="1"/>
      <p:bldP spid="135176" grpId="0" autoUpdateAnimBg="0"/>
      <p:bldP spid="135177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EC1D24"/>
                </a:solidFill>
              </a:rPr>
              <a:t>Combine Like Terms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Simplify 17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+ 21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altLang="en-US" sz="2400" b="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3400" y="2576513"/>
            <a:ext cx="8077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19275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17</a:t>
            </a:r>
            <a:r>
              <a:rPr lang="en-US" altLang="en-US" sz="2400" b="0" i="1">
                <a:solidFill>
                  <a:srgbClr val="000000"/>
                </a:solidFill>
              </a:rPr>
              <a:t>a</a:t>
            </a:r>
            <a:r>
              <a:rPr lang="en-US" altLang="en-US" sz="2400" b="0">
                <a:solidFill>
                  <a:srgbClr val="000000"/>
                </a:solidFill>
              </a:rPr>
              <a:t> + 21</a:t>
            </a:r>
            <a:r>
              <a:rPr lang="en-US" altLang="en-US" sz="2400" b="0" i="1">
                <a:solidFill>
                  <a:srgbClr val="000000"/>
                </a:solidFill>
              </a:rPr>
              <a:t>a</a:t>
            </a:r>
            <a:r>
              <a:rPr lang="en-US" altLang="en-US" sz="2400" b="0">
                <a:solidFill>
                  <a:srgbClr val="000000"/>
                </a:solidFill>
              </a:rPr>
              <a:t> = (17 + 21)</a:t>
            </a:r>
            <a:r>
              <a:rPr lang="en-US" altLang="en-US" sz="2400" b="0" i="1">
                <a:solidFill>
                  <a:srgbClr val="000000"/>
                </a:solidFill>
              </a:rPr>
              <a:t>a	</a:t>
            </a:r>
            <a:r>
              <a:rPr lang="en-US" altLang="en-US" sz="2400" b="0">
                <a:solidFill>
                  <a:srgbClr val="000000"/>
                </a:solidFill>
              </a:rPr>
              <a:t>Distributive 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819275" algn="l"/>
                <a:tab pos="4572000" algn="l"/>
              </a:tabLst>
            </a:pPr>
            <a:r>
              <a:rPr lang="en-US" altLang="en-US" sz="2400" b="0">
                <a:solidFill>
                  <a:srgbClr val="E01B22"/>
                </a:solidFill>
              </a:rPr>
              <a:t>	</a:t>
            </a:r>
            <a:r>
              <a:rPr lang="en-US" altLang="en-US" sz="2400" b="0"/>
              <a:t>= 38</a:t>
            </a:r>
            <a:r>
              <a:rPr lang="en-US" altLang="en-US" sz="2400" b="0" i="1"/>
              <a:t>a	</a:t>
            </a:r>
            <a:r>
              <a:rPr lang="en-US" altLang="en-US" sz="2400" b="0"/>
              <a:t>Substitution</a:t>
            </a:r>
            <a:r>
              <a:rPr lang="en-US" altLang="en-US" sz="2400" b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45720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Answer:</a:t>
            </a:r>
            <a:r>
              <a:rPr lang="en-US" altLang="en-US" sz="2400" b="0">
                <a:solidFill>
                  <a:srgbClr val="E01B22"/>
                </a:solidFill>
              </a:rPr>
              <a:t> 	38</a:t>
            </a:r>
            <a:r>
              <a:rPr lang="en-US" altLang="en-US" sz="2400" b="0" i="1">
                <a:solidFill>
                  <a:srgbClr val="E01B22"/>
                </a:solidFill>
              </a:rPr>
              <a:t>a</a:t>
            </a:r>
            <a:endParaRPr lang="en-US" altLang="en-US" sz="2400" b="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  <p:bldP spid="9319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EC1D24"/>
                </a:solidFill>
              </a:rPr>
              <a:t>Combine Like Terms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Simplify 12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altLang="en-US" sz="2400" i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8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altLang="en-US" sz="2400" i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+ 6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533400" y="2576513"/>
            <a:ext cx="8077200" cy="1223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486400" indent="-5143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62225" algn="l"/>
                <a:tab pos="5486400" algn="l"/>
              </a:tabLst>
            </a:pPr>
            <a:r>
              <a:rPr lang="en-US" alt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12</a:t>
            </a:r>
            <a:r>
              <a:rPr lang="en-US" alt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altLang="en-US" sz="2400" b="0" i="1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8</a:t>
            </a:r>
            <a:r>
              <a:rPr lang="en-US" alt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altLang="en-US" sz="2400" b="0" i="1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+ 6</a:t>
            </a:r>
            <a:r>
              <a:rPr lang="en-US" alt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 = </a:t>
            </a:r>
            <a:r>
              <a:rPr lang="en-US" alt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(12 – 8)</a:t>
            </a:r>
            <a:r>
              <a:rPr lang="en-US" alt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altLang="en-US" sz="2400" b="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+ 6</a:t>
            </a:r>
            <a:r>
              <a:rPr lang="en-US" altLang="en-US" sz="2400" b="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	</a:t>
            </a:r>
            <a:r>
              <a:rPr lang="en-US" altLang="en-US" sz="2400" b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Distributive Property</a:t>
            </a:r>
          </a:p>
          <a:p>
            <a:pPr marL="5486400" indent="-5143500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562225" algn="l"/>
                <a:tab pos="5486400" algn="l"/>
              </a:tabLst>
            </a:pPr>
            <a:r>
              <a:rPr lang="en-US" altLang="en-US" sz="2400" b="0">
                <a:ea typeface="Times New Roman" pitchFamily="18" charset="0"/>
                <a:cs typeface="Arial" pitchFamily="34" charset="0"/>
              </a:rPr>
              <a:t>	= 4</a:t>
            </a:r>
            <a:r>
              <a:rPr lang="en-US" altLang="en-US" sz="2400" b="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altLang="en-US" sz="2400" b="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 b="0">
                <a:ea typeface="Times New Roman" pitchFamily="18" charset="0"/>
                <a:cs typeface="Arial" pitchFamily="34" charset="0"/>
              </a:rPr>
              <a:t> + 6</a:t>
            </a:r>
            <a:r>
              <a:rPr lang="en-US" altLang="en-US" sz="2400" b="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altLang="en-US" sz="2400" b="0">
                <a:ea typeface="Times New Roman" pitchFamily="18" charset="0"/>
                <a:cs typeface="Arial" pitchFamily="34" charset="0"/>
              </a:rPr>
              <a:t>	Substitution</a:t>
            </a:r>
            <a:endParaRPr lang="en-US" altLang="en-US" sz="2400" b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628900" algn="l"/>
                <a:tab pos="54864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Answer:</a:t>
            </a:r>
            <a:r>
              <a:rPr lang="en-US" altLang="en-US" sz="2400" b="0">
                <a:solidFill>
                  <a:srgbClr val="E01B22"/>
                </a:solidFill>
              </a:rPr>
              <a:t> 	4</a:t>
            </a:r>
            <a:r>
              <a:rPr lang="en-US" altLang="en-US" sz="2400" b="0" i="1">
                <a:solidFill>
                  <a:srgbClr val="E01B22"/>
                </a:solidFill>
              </a:rPr>
              <a:t>b</a:t>
            </a:r>
            <a:r>
              <a:rPr lang="en-US" altLang="en-US" sz="2400" b="0" baseline="40000">
                <a:solidFill>
                  <a:srgbClr val="E01B22"/>
                </a:solidFill>
              </a:rPr>
              <a:t>2</a:t>
            </a:r>
            <a:r>
              <a:rPr lang="en-US" altLang="en-US" sz="2400" b="0">
                <a:solidFill>
                  <a:srgbClr val="E01B22"/>
                </a:solidFill>
              </a:rPr>
              <a:t> + 6</a:t>
            </a:r>
            <a:r>
              <a:rPr lang="en-US" altLang="en-US" sz="2400" b="0" i="1">
                <a:solidFill>
                  <a:srgbClr val="E01B22"/>
                </a:solidFill>
              </a:rPr>
              <a:t>b</a:t>
            </a:r>
            <a:endParaRPr lang="en-US" altLang="en-US" sz="2400" b="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build="p" autoUpdateAnimBg="0" advAuto="0"/>
      <p:bldP spid="94214" grpId="0" build="p" autoUpdateAnimBg="0"/>
      <p:bldP spid="94215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14400" y="50006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ym typeface="Symbol" pitchFamily="18" charset="2"/>
              </a:rPr>
              <a:t>	5</a:t>
            </a:r>
            <a:r>
              <a:rPr lang="pt-BR" altLang="en-US" sz="2400" i="1">
                <a:sym typeface="Symbol" pitchFamily="18" charset="2"/>
              </a:rPr>
              <a:t>x</a:t>
            </a:r>
            <a:r>
              <a:rPr lang="pt-BR" altLang="en-US" sz="2400" baseline="40000">
                <a:sym typeface="Symbol" pitchFamily="18" charset="2"/>
              </a:rPr>
              <a:t>2</a:t>
            </a:r>
            <a:endParaRPr lang="pt-BR" altLang="en-US" sz="2400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ym typeface="Symbol" pitchFamily="18" charset="2"/>
              </a:rPr>
              <a:t>	23</a:t>
            </a:r>
            <a:r>
              <a:rPr lang="pt-BR" altLang="en-US" sz="2400" i="1">
                <a:sym typeface="Symbol" pitchFamily="18" charset="2"/>
              </a:rPr>
              <a:t>x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ym typeface="Symbol" pitchFamily="18" charset="2"/>
              </a:rPr>
              <a:t>	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ym typeface="Symbol" pitchFamily="18" charset="2"/>
              </a:rPr>
              <a:t>	5</a:t>
            </a:r>
            <a:r>
              <a:rPr lang="pt-BR" altLang="en-US" sz="2400" i="1">
                <a:sym typeface="Symbol" pitchFamily="18" charset="2"/>
              </a:rPr>
              <a:t>x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Simplify 14</a:t>
            </a:r>
            <a:r>
              <a:rPr lang="en-US" alt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– 9</a:t>
            </a:r>
            <a:r>
              <a:rPr lang="en-US" altLang="en-US" sz="2400" i="1">
                <a:solidFill>
                  <a:srgbClr val="00539D"/>
                </a:solidFill>
                <a:cs typeface="Times New Roman" pitchFamily="18" charset="0"/>
              </a:rPr>
              <a:t>x.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136197" name="Oval 5"/>
          <p:cNvSpPr>
            <a:spLocks noChangeArrowheads="1"/>
          </p:cNvSpPr>
          <p:nvPr/>
        </p:nvSpPr>
        <p:spPr bwMode="auto">
          <a:xfrm>
            <a:off x="914400" y="2200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32772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20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ym typeface="Symbol" pitchFamily="18" charset="2"/>
              </a:rPr>
              <a:t>	6</a:t>
            </a:r>
            <a:r>
              <a:rPr lang="pt-BR" altLang="en-US" sz="2400" i="1">
                <a:sym typeface="Symbol" pitchFamily="18" charset="2"/>
              </a:rPr>
              <a:t>n</a:t>
            </a:r>
            <a:r>
              <a:rPr lang="pt-BR" altLang="en-US" sz="2400" baseline="40000">
                <a:sym typeface="Symbol" pitchFamily="18" charset="2"/>
              </a:rPr>
              <a:t>2 </a:t>
            </a:r>
            <a:r>
              <a:rPr lang="pt-BR" altLang="en-US" sz="2400">
                <a:sym typeface="Symbol" pitchFamily="18" charset="2"/>
              </a:rPr>
              <a:t>+ 15</a:t>
            </a:r>
            <a:r>
              <a:rPr lang="pt-BR" altLang="en-US" sz="2400" i="1">
                <a:sym typeface="Symbol" pitchFamily="18" charset="2"/>
              </a:rPr>
              <a:t>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ym typeface="Symbol" pitchFamily="18" charset="2"/>
              </a:rPr>
              <a:t>	21</a:t>
            </a:r>
            <a:r>
              <a:rPr lang="pt-BR" altLang="en-US" sz="2400" i="1">
                <a:sym typeface="Symbol" pitchFamily="18" charset="2"/>
              </a:rPr>
              <a:t>n</a:t>
            </a:r>
            <a:r>
              <a:rPr lang="pt-BR" altLang="en-US" sz="2400" baseline="40000">
                <a:sym typeface="Symbol" pitchFamily="18" charset="2"/>
              </a:rPr>
              <a:t>2</a:t>
            </a:r>
            <a:endParaRPr lang="pt-BR" altLang="en-US" sz="2400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ym typeface="Symbol" pitchFamily="18" charset="2"/>
              </a:rPr>
              <a:t>	6</a:t>
            </a:r>
            <a:r>
              <a:rPr lang="pt-BR" altLang="en-US" sz="2400" i="1">
                <a:sym typeface="Symbol" pitchFamily="18" charset="2"/>
              </a:rPr>
              <a:t>n</a:t>
            </a:r>
            <a:r>
              <a:rPr lang="pt-BR" altLang="en-US" sz="2400" baseline="40000">
                <a:sym typeface="Symbol" pitchFamily="18" charset="2"/>
              </a:rPr>
              <a:t>2 </a:t>
            </a:r>
            <a:r>
              <a:rPr lang="pt-BR" altLang="en-US" sz="2400">
                <a:sym typeface="Symbol" pitchFamily="18" charset="2"/>
              </a:rPr>
              <a:t>+ 56</a:t>
            </a:r>
            <a:r>
              <a:rPr lang="pt-BR" altLang="en-US" sz="2400" i="1">
                <a:sym typeface="Symbol" pitchFamily="18" charset="2"/>
              </a:rPr>
              <a:t>n</a:t>
            </a:r>
            <a:endParaRPr lang="pt-BR" altLang="en-US" sz="2400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ym typeface="Symbol" pitchFamily="18" charset="2"/>
              </a:rPr>
              <a:t>	62</a:t>
            </a:r>
            <a:r>
              <a:rPr lang="pt-BR" altLang="en-US" sz="2400" i="1">
                <a:sym typeface="Symbol" pitchFamily="18" charset="2"/>
              </a:rPr>
              <a:t>n</a:t>
            </a:r>
            <a:r>
              <a:rPr lang="pt-BR" altLang="en-US" sz="2400" baseline="40000">
                <a:sym typeface="Symbol" pitchFamily="18" charset="2"/>
              </a:rPr>
              <a:t>2</a:t>
            </a:r>
          </a:p>
        </p:txBody>
      </p:sp>
      <p:sp>
        <p:nvSpPr>
          <p:cNvPr id="13620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Simplify 6</a:t>
            </a:r>
            <a:r>
              <a:rPr lang="en-US" altLang="en-US" sz="2400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altLang="en-US" sz="2400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+ 7</a:t>
            </a:r>
            <a:r>
              <a:rPr lang="en-US" altLang="en-US" sz="2400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altLang="en-US" sz="2400">
                <a:solidFill>
                  <a:srgbClr val="00539D"/>
                </a:solidFill>
                <a:cs typeface="Times New Roman" pitchFamily="18" charset="0"/>
              </a:rPr>
              <a:t> + 8</a:t>
            </a:r>
            <a:r>
              <a:rPr lang="en-US" altLang="en-US" sz="2400" i="1">
                <a:solidFill>
                  <a:srgbClr val="00539D"/>
                </a:solidFill>
                <a:cs typeface="Times New Roman" pitchFamily="18" charset="0"/>
              </a:rPr>
              <a:t>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7" grpId="0" animBg="1"/>
      <p:bldP spid="136202" grpId="0" autoUpdateAnimBg="0"/>
      <p:bldP spid="13620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EC1D24"/>
                </a:solidFill>
              </a:rPr>
              <a:t>Write and Simplify Expressions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Use the expression 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six times the sum of x and y increased by four times the difference of 5x and 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an algebraic expression for the verbal expression.</a:t>
            </a:r>
          </a:p>
        </p:txBody>
      </p:sp>
      <p:pic>
        <p:nvPicPr>
          <p:cNvPr id="96263" name="Picture 7" descr="E-1-4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975" y="3200400"/>
            <a:ext cx="7239000" cy="221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4" name="Rectangle 8"/>
          <p:cNvSpPr>
            <a:spLocks noChangeArrowheads="1"/>
          </p:cNvSpPr>
          <p:nvPr/>
        </p:nvSpPr>
        <p:spPr bwMode="auto">
          <a:xfrm>
            <a:off x="533400" y="55991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628900" algn="l"/>
                <a:tab pos="54864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Answer:</a:t>
            </a:r>
            <a:r>
              <a:rPr lang="en-US" altLang="en-US" sz="2400" b="0">
                <a:solidFill>
                  <a:srgbClr val="E01B22"/>
                </a:solidFill>
              </a:rPr>
              <a:t> 	6(</a:t>
            </a:r>
            <a:r>
              <a:rPr lang="en-US" altLang="en-US" sz="2400" b="0" i="1">
                <a:solidFill>
                  <a:srgbClr val="E01B22"/>
                </a:solidFill>
              </a:rPr>
              <a:t>x </a:t>
            </a:r>
            <a:r>
              <a:rPr lang="en-US" altLang="en-US" sz="2400" b="0">
                <a:solidFill>
                  <a:srgbClr val="E01B22"/>
                </a:solidFill>
              </a:rPr>
              <a:t>+ </a:t>
            </a:r>
            <a:r>
              <a:rPr lang="en-US" altLang="en-US" sz="2400" b="0" i="1">
                <a:solidFill>
                  <a:srgbClr val="E01B22"/>
                </a:solidFill>
              </a:rPr>
              <a:t>y</a:t>
            </a:r>
            <a:r>
              <a:rPr lang="en-US" altLang="en-US" sz="2400" b="0">
                <a:solidFill>
                  <a:srgbClr val="E01B22"/>
                </a:solidFill>
              </a:rPr>
              <a:t>) + 4(5</a:t>
            </a:r>
            <a:r>
              <a:rPr lang="en-US" altLang="en-US" sz="2400" b="0" i="1">
                <a:solidFill>
                  <a:srgbClr val="E01B22"/>
                </a:solidFill>
              </a:rPr>
              <a:t>x</a:t>
            </a:r>
            <a:r>
              <a:rPr lang="en-US" altLang="en-US" sz="2400" b="0">
                <a:solidFill>
                  <a:srgbClr val="E01B22"/>
                </a:solidFill>
              </a:rPr>
              <a:t> – </a:t>
            </a:r>
            <a:r>
              <a:rPr lang="en-US" altLang="en-US" sz="2400" b="0" i="1">
                <a:solidFill>
                  <a:srgbClr val="E01B22"/>
                </a:solidFill>
              </a:rPr>
              <a:t>y</a:t>
            </a:r>
            <a:r>
              <a:rPr lang="en-US" altLang="en-US" sz="2400" b="0">
                <a:solidFill>
                  <a:srgbClr val="E01B22"/>
                </a:solidFill>
              </a:rPr>
              <a:t>)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 advAuto="0"/>
      <p:bldP spid="96264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EC1D24"/>
                </a:solidFill>
              </a:rPr>
              <a:t>Write and Simplify Expressions</a:t>
            </a:r>
          </a:p>
        </p:txBody>
      </p:sp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Simplify the expression and indicate the properties used.</a:t>
            </a: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533400" y="2309813"/>
            <a:ext cx="8077200" cy="3524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858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1819275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6(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 + 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>
                <a:solidFill>
                  <a:srgbClr val="000000"/>
                </a:solidFill>
              </a:rPr>
              <a:t>) + 4(5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 – 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>
                <a:solidFill>
                  <a:srgbClr val="000000"/>
                </a:solidFill>
              </a:rPr>
              <a:t>)</a:t>
            </a:r>
          </a:p>
          <a:p>
            <a:pPr marL="6858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1819275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= 6(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) + 6(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>
                <a:solidFill>
                  <a:srgbClr val="000000"/>
                </a:solidFill>
              </a:rPr>
              <a:t>) + 4(5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) – 4(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>
                <a:solidFill>
                  <a:srgbClr val="000000"/>
                </a:solidFill>
              </a:rPr>
              <a:t>) </a:t>
            </a:r>
            <a:r>
              <a:rPr lang="en-US" altLang="en-US" sz="2400" b="0" i="1">
                <a:solidFill>
                  <a:srgbClr val="000000"/>
                </a:solidFill>
              </a:rPr>
              <a:t>	</a:t>
            </a:r>
            <a:r>
              <a:rPr lang="en-US" altLang="en-US" sz="2400" b="0">
                <a:solidFill>
                  <a:srgbClr val="000000"/>
                </a:solidFill>
              </a:rPr>
              <a:t>Distributive Property</a:t>
            </a:r>
          </a:p>
          <a:p>
            <a:pPr marL="6858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1819275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= 6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 + 6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>
                <a:solidFill>
                  <a:srgbClr val="000000"/>
                </a:solidFill>
              </a:rPr>
              <a:t> + 20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 – 4</a:t>
            </a:r>
            <a:r>
              <a:rPr lang="en-US" altLang="en-US" sz="2400" b="0" i="1">
                <a:solidFill>
                  <a:srgbClr val="000000"/>
                </a:solidFill>
              </a:rPr>
              <a:t>y	</a:t>
            </a:r>
            <a:r>
              <a:rPr lang="en-US" altLang="en-US" sz="2400" b="0">
                <a:solidFill>
                  <a:srgbClr val="000000"/>
                </a:solidFill>
              </a:rPr>
              <a:t>Multiply.</a:t>
            </a:r>
          </a:p>
          <a:p>
            <a:pPr marL="6858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1819275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= 6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 + 20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 + 6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>
                <a:solidFill>
                  <a:srgbClr val="000000"/>
                </a:solidFill>
              </a:rPr>
              <a:t> – 4</a:t>
            </a:r>
            <a:r>
              <a:rPr lang="en-US" altLang="en-US" sz="2400" b="0" i="1">
                <a:solidFill>
                  <a:srgbClr val="000000"/>
                </a:solidFill>
              </a:rPr>
              <a:t>y	</a:t>
            </a:r>
            <a:r>
              <a:rPr lang="en-US" altLang="en-US" sz="2400" b="0">
                <a:solidFill>
                  <a:srgbClr val="000000"/>
                </a:solidFill>
              </a:rPr>
              <a:t>Commutative (+)</a:t>
            </a:r>
          </a:p>
          <a:p>
            <a:pPr marL="6858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1819275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= (6 + 20)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 + (6</a:t>
            </a:r>
            <a:r>
              <a:rPr lang="en-US" altLang="en-US" sz="2400" b="0" i="1">
                <a:solidFill>
                  <a:srgbClr val="000000"/>
                </a:solidFill>
              </a:rPr>
              <a:t> </a:t>
            </a:r>
            <a:r>
              <a:rPr lang="en-US" altLang="en-US" sz="2400" b="0">
                <a:solidFill>
                  <a:srgbClr val="000000"/>
                </a:solidFill>
              </a:rPr>
              <a:t>– 4)</a:t>
            </a:r>
            <a:r>
              <a:rPr lang="en-US" altLang="en-US" sz="2400" b="0" i="1">
                <a:solidFill>
                  <a:srgbClr val="000000"/>
                </a:solidFill>
              </a:rPr>
              <a:t>y	</a:t>
            </a:r>
            <a:r>
              <a:rPr lang="en-US" altLang="en-US" sz="2400" b="0">
                <a:solidFill>
                  <a:srgbClr val="000000"/>
                </a:solidFill>
              </a:rPr>
              <a:t>Distributive Property</a:t>
            </a:r>
          </a:p>
          <a:p>
            <a:pPr marL="6858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tabLst>
                <a:tab pos="1819275" algn="l"/>
                <a:tab pos="4572000" algn="l"/>
              </a:tabLst>
            </a:pPr>
            <a:r>
              <a:rPr lang="en-US" altLang="en-US" sz="2400" b="0">
                <a:solidFill>
                  <a:srgbClr val="000000"/>
                </a:solidFill>
              </a:rPr>
              <a:t>= 26</a:t>
            </a:r>
            <a:r>
              <a:rPr lang="en-US" altLang="en-US" sz="2400" b="0" i="1">
                <a:solidFill>
                  <a:srgbClr val="000000"/>
                </a:solidFill>
              </a:rPr>
              <a:t>x</a:t>
            </a:r>
            <a:r>
              <a:rPr lang="en-US" altLang="en-US" sz="2400" b="0">
                <a:solidFill>
                  <a:srgbClr val="000000"/>
                </a:solidFill>
              </a:rPr>
              <a:t> + 2</a:t>
            </a:r>
            <a:r>
              <a:rPr lang="en-US" altLang="en-US" sz="2400" b="0" i="1">
                <a:solidFill>
                  <a:srgbClr val="000000"/>
                </a:solidFill>
              </a:rPr>
              <a:t>y</a:t>
            </a:r>
            <a:r>
              <a:rPr lang="en-US" altLang="en-US" sz="2400" b="0">
                <a:solidFill>
                  <a:srgbClr val="000000"/>
                </a:solidFill>
              </a:rPr>
              <a:t>	</a:t>
            </a:r>
            <a:r>
              <a:rPr lang="en-US" altLang="en-US" sz="2400" b="0"/>
              <a:t>Substitution</a:t>
            </a:r>
            <a:endParaRPr lang="en-US" altLang="en-US" sz="2400" b="0">
              <a:solidFill>
                <a:srgbClr val="000000"/>
              </a:solidFill>
            </a:endParaRPr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533400" y="6037263"/>
            <a:ext cx="45720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628900" algn="l"/>
                <a:tab pos="5486400" algn="l"/>
              </a:tabLst>
            </a:pPr>
            <a:r>
              <a:rPr lang="en-US" altLang="en-US" sz="2400">
                <a:solidFill>
                  <a:srgbClr val="00539D"/>
                </a:solidFill>
              </a:rPr>
              <a:t>Answer:</a:t>
            </a:r>
            <a:r>
              <a:rPr lang="en-US" altLang="en-US" sz="2400" b="0">
                <a:solidFill>
                  <a:srgbClr val="E01B22"/>
                </a:solidFill>
              </a:rPr>
              <a:t> 	26</a:t>
            </a:r>
            <a:r>
              <a:rPr lang="en-US" altLang="en-US" sz="2400" b="0" i="1">
                <a:solidFill>
                  <a:srgbClr val="E01B22"/>
                </a:solidFill>
              </a:rPr>
              <a:t>x </a:t>
            </a:r>
            <a:r>
              <a:rPr lang="en-US" altLang="en-US" sz="2400" b="0">
                <a:solidFill>
                  <a:srgbClr val="E01B22"/>
                </a:solidFill>
              </a:rPr>
              <a:t>+ 2</a:t>
            </a:r>
            <a:r>
              <a:rPr lang="en-US" altLang="en-US" sz="2400" b="0" i="1">
                <a:solidFill>
                  <a:srgbClr val="E01B22"/>
                </a:solidFill>
              </a:rPr>
              <a:t>y</a:t>
            </a:r>
            <a:endParaRPr lang="en-US" altLang="en-US" sz="2400" b="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7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72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72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7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6" grpId="0" build="p" autoUpdateAnimBg="0" advAuto="0"/>
      <p:bldP spid="97287" grpId="0" build="p" autoUpdateAnimBg="0"/>
      <p:bldP spid="97288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11776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175000"/>
            <a:ext cx="50101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3(2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) + 2(4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– 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3(2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– 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) + 2(4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2(2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– 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) + 3(4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3(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– 2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) + 2(4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)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76300" y="40767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876300" y="1503363"/>
            <a:ext cx="77057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Use the expression 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three times the difference of 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 and y increased by two times the sum of 4x and 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an algebraic expression for the verbal expression.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utoUpdateAnimBg="0"/>
      <p:bldP spid="117767" grpId="0" animBg="1"/>
      <p:bldP spid="117771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1372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86000"/>
            <a:ext cx="2790825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+ 4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endParaRPr lang="pt-BR" altLang="en-US" sz="2400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11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endParaRPr lang="pt-BR" altLang="en-US" sz="2400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14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– 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</a:p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altLang="en-US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	12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altLang="en-US" sz="240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altLang="en-US" sz="2400" i="1">
                <a:solidFill>
                  <a:srgbClr val="000000"/>
                </a:solidFill>
                <a:sym typeface="Symbol" pitchFamily="18" charset="2"/>
              </a:rPr>
              <a:t>y</a:t>
            </a:r>
            <a:endParaRPr lang="pt-BR" altLang="en-US" sz="2400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37222" name="Oval 6"/>
          <p:cNvSpPr>
            <a:spLocks noChangeArrowheads="1"/>
          </p:cNvSpPr>
          <p:nvPr/>
        </p:nvSpPr>
        <p:spPr bwMode="auto">
          <a:xfrm>
            <a:off x="876300" y="40925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36869" name="Picture 7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8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26" name="Rectangle 10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Simplify the expression 3(2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 + 2(4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</a:t>
            </a:r>
            <a:r>
              <a:rPr lang="en-US" alt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7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1" grpId="0" autoUpdateAnimBg="0"/>
      <p:bldP spid="137222" grpId="0" animBg="1"/>
      <p:bldP spid="137226" grpId="0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Concept</a:t>
            </a:r>
          </a:p>
        </p:txBody>
      </p:sp>
      <p:pic>
        <p:nvPicPr>
          <p:cNvPr id="37891" name="Picture 7" descr="KC_alg_L01-04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00" y="1390650"/>
            <a:ext cx="8010525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TOTALRESPONSES" val="5"/>
  <p:tag name="SLICED" val="False"/>
  <p:tag name="RESPONSES" val="NA,1,5,2;2;2;3;4;"/>
  <p:tag name="CHARTSTRINGSTD" val="0 3 1 1"/>
  <p:tag name="CHARTSTRINGREV" val="1 1 3 0"/>
  <p:tag name="CHARTSTRINGSTDPER" val="0 0.6 0.2 0.2"/>
  <p:tag name="CHARTSTRINGREVPER" val="0.2 0.2 0.6 0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TOTALRESPONSES" val="5"/>
  <p:tag name="SLICED" val="False"/>
  <p:tag name="RESPONSES" val="NA,1,5,1;4;2;2;2;"/>
  <p:tag name="CHARTSTRINGSTD" val="1 3 0 1"/>
  <p:tag name="CHARTSTRINGREV" val="1 0 3 1"/>
  <p:tag name="CHARTSTRINGSTDPER" val="0.2 0.6 0 0.2"/>
  <p:tag name="CHARTSTRINGREVPER" val="0.2 0 0.6 0.2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5"/>
  <p:tag name="SLICED" val="False"/>
  <p:tag name="RESPONSES" val="NA,1,5,1;2;1;4;2;"/>
  <p:tag name="CHARTSTRINGSTD" val="2 2 0 1"/>
  <p:tag name="CHARTSTRINGREV" val="1 0 2 2"/>
  <p:tag name="CHARTSTRINGSTDPER" val="0.4 0.4 0 0.2"/>
  <p:tag name="CHARTSTRINGREVPER" val="0.2 0 0.4 0.4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TOTALRESPONSES" val="5"/>
  <p:tag name="SLICED" val="False"/>
  <p:tag name="RESPONSES" val="NA,1,5,1;4;3;3;2;"/>
  <p:tag name="CHARTSTRINGSTD" val="1 1 2 1"/>
  <p:tag name="CHARTSTRINGREV" val="1 2 1 1"/>
  <p:tag name="CHARTSTRINGSTDPER" val="0.2 0.2 0.4 0.2"/>
  <p:tag name="CHARTSTRINGREVPER" val="0.2 0.4 0.2 0.2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|smicln|Incorrect|smicln|Correct|smicln|Incorrect"/>
  <p:tag name="QUESTIONALIAS" val="Example 1"/>
  <p:tag name="ANSWERSALIAS" val="A¤B¤C¤D"/>
  <p:tag name="RESPONSESGATHER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|smicln|Incorrect|smicln|Correct|smicln|Incorrect"/>
  <p:tag name="QUESTIONALIAS" val="Example 2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|smicln|Correct|smicln|Incorrect|smicln|Incorrect"/>
  <p:tag name="QUESTIONALIAS" val="Example 3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3D2BBBB0DFEE4C81BC06DE8C30985464"/>
  <p:tag name="VALUES" val="Incorrect|smicln|Incorrect|smicln|Correct|smicln|Incorrect"/>
  <p:tag name="QUESTIONALIAS" val="Example 3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|smicln|Incorrect|smicln|Incorrect|smicln|Correct"/>
  <p:tag name="QUESTIONALIAS" val="Example 4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3DDE9617E05D40C19A24421750F5284F"/>
  <p:tag name="VALUES" val="Correct¤Incorrect¤Incorrect¤Incorrect"/>
  <p:tag name="QUESTIONALIAS" val="Example 4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Correct¤Incorrect¤Incorrect"/>
  <p:tag name="TOTALRESPONSES" val="5"/>
  <p:tag name="SLICED" val="False"/>
  <p:tag name="RESPONSES" val="NA,1,5,2;2;3;1;1;"/>
  <p:tag name="CHARTSTRINGSTD" val="2 2 1 0"/>
  <p:tag name="CHARTSTRINGREV" val="0 1 2 2"/>
  <p:tag name="CHARTSTRINGSTDPER" val="0.4 0.4 0.2 0"/>
  <p:tag name="CHARTSTRINGREVPER" val="0 0.2 0.4 0.4"/>
  <p:tag name="QUESTIONALIAS" val="Example 5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45C11FD506E64EFF9DB874F8F731888D"/>
  <p:tag name="VALUES" val="Incorrect¤Incorrect¤Correct¤Incorrect"/>
  <p:tag name="TOTALRESPONSES" val="5"/>
  <p:tag name="SLICED" val="False"/>
  <p:tag name="RESPONSES" val="NA,1,5,4;2;3;3;1;"/>
  <p:tag name="CHARTSTRINGSTD" val="1 1 2 1"/>
  <p:tag name="CHARTSTRINGREV" val="1 2 1 1"/>
  <p:tag name="CHARTSTRINGSTDPER" val="0.2 0.2 0.4 0.2"/>
  <p:tag name="CHARTSTRINGREVPER" val="0.2 0.4 0.2 0.2"/>
  <p:tag name="QUESTIONALIAS" val="Example 5"/>
  <p:tag name="ANSWERSALIAS" val="A¤B¤C¤D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1299</TotalTime>
  <Words>579</Words>
  <Application>Microsoft Office PowerPoint</Application>
  <PresentationFormat>On-screen Show (4:3)</PresentationFormat>
  <Paragraphs>164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Calibri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2</vt:lpstr>
      <vt:lpstr>Example 2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Example 4</vt:lpstr>
      <vt:lpstr>Example 5</vt:lpstr>
      <vt:lpstr>Example 5</vt:lpstr>
      <vt:lpstr>Example 5</vt:lpstr>
      <vt:lpstr>Example 5</vt:lpstr>
      <vt:lpstr>Concept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89</cp:revision>
  <dcterms:created xsi:type="dcterms:W3CDTF">2007-12-06T14:31:51Z</dcterms:created>
  <dcterms:modified xsi:type="dcterms:W3CDTF">2015-12-17T12:48:06Z</dcterms:modified>
</cp:coreProperties>
</file>