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9" r:id="rId9"/>
  </p:sldMasterIdLst>
  <p:handoutMasterIdLst>
    <p:handoutMasterId r:id="rId36"/>
  </p:handoutMasterIdLst>
  <p:sldIdLst>
    <p:sldId id="282" r:id="rId10"/>
    <p:sldId id="257" r:id="rId11"/>
    <p:sldId id="303" r:id="rId12"/>
    <p:sldId id="304" r:id="rId13"/>
    <p:sldId id="305" r:id="rId14"/>
    <p:sldId id="306" r:id="rId15"/>
    <p:sldId id="307" r:id="rId16"/>
    <p:sldId id="318" r:id="rId17"/>
    <p:sldId id="314" r:id="rId18"/>
    <p:sldId id="258" r:id="rId19"/>
    <p:sldId id="290" r:id="rId20"/>
    <p:sldId id="259" r:id="rId21"/>
    <p:sldId id="308" r:id="rId22"/>
    <p:sldId id="260" r:id="rId23"/>
    <p:sldId id="319" r:id="rId24"/>
    <p:sldId id="309" r:id="rId25"/>
    <p:sldId id="263" r:id="rId26"/>
    <p:sldId id="316" r:id="rId27"/>
    <p:sldId id="310" r:id="rId28"/>
    <p:sldId id="317" r:id="rId29"/>
    <p:sldId id="293" r:id="rId30"/>
    <p:sldId id="311" r:id="rId31"/>
    <p:sldId id="296" r:id="rId32"/>
    <p:sldId id="297" r:id="rId33"/>
    <p:sldId id="312" r:id="rId34"/>
    <p:sldId id="275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lnSpc>
        <a:spcPct val="90000"/>
      </a:lnSpc>
      <a:spcBef>
        <a:spcPct val="40000"/>
      </a:spcBef>
      <a:spcAft>
        <a:spcPct val="40000"/>
      </a:spcAft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40000"/>
      </a:spcBef>
      <a:spcAft>
        <a:spcPct val="40000"/>
      </a:spcAft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40000"/>
      </a:spcBef>
      <a:spcAft>
        <a:spcPct val="40000"/>
      </a:spcAft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40000"/>
      </a:spcBef>
      <a:spcAft>
        <a:spcPct val="40000"/>
      </a:spcAft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40000"/>
      </a:spcBef>
      <a:spcAft>
        <a:spcPct val="40000"/>
      </a:spcAft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6239CF4-5DB7-41FE-987F-126BD0F2B5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8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1028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2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33" name="Header" descr="12_ALG1_Header_01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051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18984C"/>
                </a:solidFill>
              </a:rPr>
              <a:t>Over Lesson 1–4</a:t>
            </a:r>
          </a:p>
        </p:txBody>
      </p:sp>
      <p:pic>
        <p:nvPicPr>
          <p:cNvPr id="2053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059" name="Header" descr="12_ALG1_Header_01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30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8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080" name="Header" descr="12_ALG1_Header_01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4099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05" name="Header" descr="12_ALG1_Header_0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5123" name="Picture 17" descr="Std Test 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29" name="Header" descr="12_ALG1_Header_0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6147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153" name="Header" descr="12_ALG1_Header_0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7171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177" name="Header" descr="12_ALG1_Header_0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8195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81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81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819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82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8201" name="Header" descr="12_ALG1_Header_0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9220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221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22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223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22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225" name="Header" descr="12_ALG1_Header_01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9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3.xml"/><Relationship Id="rId4" Type="http://schemas.openxmlformats.org/officeDocument/2006/relationships/slide" Target="slide10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1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0.pn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44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3.png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Splash Screen</a:t>
            </a:r>
          </a:p>
        </p:txBody>
      </p:sp>
      <p:pic>
        <p:nvPicPr>
          <p:cNvPr id="10244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245" name="SplashHeader" descr="12_ALG1_Header_01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Lesson Menu</a:t>
            </a:r>
          </a:p>
        </p:txBody>
      </p:sp>
      <p:sp>
        <p:nvSpPr>
          <p:cNvPr id="1126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1–4)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cs typeface="Arial" pitchFamily="34" charset="0"/>
                <a:hlinkClick r:id="rId3" action="ppaction://hlinksldjump"/>
              </a:rPr>
              <a:t>CCSS</a:t>
            </a:r>
            <a:endParaRPr lang="en-US" alt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6" action="ppaction://hlinksldjump"/>
              </a:rPr>
              <a:t>Example 1:	Use a Replacement Set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7" action="ppaction://hlinksldjump"/>
              </a:rPr>
              <a:t>Example 2:	Standardized Test Example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8" action="ppaction://hlinksldjump"/>
              </a:rPr>
              <a:t>Example 3:	Solutions of Equations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9" action="ppaction://hlinksldjump"/>
              </a:rPr>
              <a:t>Example 4:	Identities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10" action="ppaction://hlinksldjump"/>
              </a:rPr>
              <a:t>Example 5:	Equations Involving Two Variables</a:t>
            </a:r>
            <a:endParaRPr lang="en-US" alt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110 – 88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11 + 10 – 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198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22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Simplify 11(10 – 8).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278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24</a:t>
            </a:r>
            <a:r>
              <a:rPr lang="pt-BR" altLang="en-US" b="1" i="1">
                <a:sym typeface="Symbol" pitchFamily="18" charset="2"/>
              </a:rPr>
              <a:t>x</a:t>
            </a:r>
            <a:r>
              <a:rPr lang="pt-BR" altLang="en-US" b="1">
                <a:sym typeface="Symbol" pitchFamily="18" charset="2"/>
              </a:rPr>
              <a:t> + 5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24</a:t>
            </a:r>
            <a:r>
              <a:rPr lang="pt-BR" altLang="en-US" b="1" i="1">
                <a:sym typeface="Symbol" pitchFamily="18" charset="2"/>
              </a:rPr>
              <a:t>x </a:t>
            </a:r>
            <a:r>
              <a:rPr lang="pt-BR" altLang="en-US" b="1">
                <a:sym typeface="Symbol" pitchFamily="18" charset="2"/>
              </a:rPr>
              <a:t>+ 30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10</a:t>
            </a:r>
            <a:r>
              <a:rPr lang="pt-BR" altLang="en-US" b="1" i="1">
                <a:sym typeface="Symbol" pitchFamily="18" charset="2"/>
              </a:rPr>
              <a:t>x</a:t>
            </a:r>
            <a:r>
              <a:rPr lang="pt-BR" altLang="en-US" b="1">
                <a:sym typeface="Symbol" pitchFamily="18" charset="2"/>
              </a:rPr>
              <a:t> + 5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10</a:t>
            </a:r>
            <a:r>
              <a:rPr lang="pt-BR" altLang="en-US" b="1" i="1">
                <a:sym typeface="Symbol" pitchFamily="18" charset="2"/>
              </a:rPr>
              <a:t>x</a:t>
            </a:r>
            <a:r>
              <a:rPr lang="pt-BR" altLang="en-US" b="1">
                <a:sym typeface="Symbol" pitchFamily="18" charset="2"/>
              </a:rPr>
              <a:t> + 30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Simplify 6(4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+ 5).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4004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2</a:t>
            </a:r>
            <a:r>
              <a:rPr lang="pt-BR" altLang="en-US" b="1" i="1">
                <a:sym typeface="Symbol" pitchFamily="18" charset="2"/>
              </a:rPr>
              <a:t>d</a:t>
            </a:r>
            <a:r>
              <a:rPr lang="pt-BR" altLang="en-US" b="1">
                <a:sym typeface="Symbol" pitchFamily="18" charset="2"/>
              </a:rPr>
              <a:t> + 16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2</a:t>
            </a:r>
            <a:r>
              <a:rPr lang="pt-BR" altLang="en-US" b="1" i="1">
                <a:sym typeface="Symbol" pitchFamily="18" charset="2"/>
              </a:rPr>
              <a:t>d</a:t>
            </a:r>
            <a:r>
              <a:rPr lang="pt-BR" altLang="en-US" b="1">
                <a:sym typeface="Symbol" pitchFamily="18" charset="2"/>
              </a:rPr>
              <a:t> + 63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18</a:t>
            </a:r>
            <a:r>
              <a:rPr lang="pt-BR" altLang="en-US" b="1" i="1">
                <a:sym typeface="Symbol" pitchFamily="18" charset="2"/>
              </a:rPr>
              <a:t>d</a:t>
            </a:r>
            <a:r>
              <a:rPr lang="pt-BR" altLang="en-US" b="1">
                <a:sym typeface="Symbol" pitchFamily="18" charset="2"/>
              </a:rPr>
              <a:t> + 16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18</a:t>
            </a:r>
            <a:r>
              <a:rPr lang="pt-BR" altLang="en-US" b="1" i="1">
                <a:sym typeface="Symbol" pitchFamily="18" charset="2"/>
              </a:rPr>
              <a:t>d </a:t>
            </a:r>
            <a:r>
              <a:rPr lang="pt-BR" altLang="en-US" b="1">
                <a:sym typeface="Symbol" pitchFamily="18" charset="2"/>
              </a:rPr>
              <a:t>+ 63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Simplify (2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+ 7)9.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11</a:t>
            </a:r>
            <a:r>
              <a:rPr lang="pt-BR" altLang="en-US" b="1" i="1">
                <a:sym typeface="Symbol" pitchFamily="18" charset="2"/>
              </a:rPr>
              <a:t>n </a:t>
            </a:r>
            <a:r>
              <a:rPr lang="pt-BR" altLang="en-US" b="1">
                <a:sym typeface="Symbol" pitchFamily="18" charset="2"/>
              </a:rPr>
              <a:t>+ 9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9</a:t>
            </a:r>
            <a:r>
              <a:rPr lang="pt-BR" altLang="en-US" b="1" i="1">
                <a:sym typeface="Symbol" pitchFamily="18" charset="2"/>
              </a:rPr>
              <a:t>n </a:t>
            </a:r>
            <a:r>
              <a:rPr lang="pt-BR" altLang="en-US" b="1">
                <a:sym typeface="Symbol" pitchFamily="18" charset="2"/>
              </a:rPr>
              <a:t>+ 11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20</a:t>
            </a:r>
            <a:r>
              <a:rPr lang="pt-BR" altLang="en-US" b="1" i="1">
                <a:sym typeface="Symbol" pitchFamily="18" charset="2"/>
              </a:rPr>
              <a:t>n</a:t>
            </a:r>
            <a:endParaRPr lang="pt-BR" altLang="en-US" b="1">
              <a:sym typeface="Symbol" pitchFamily="18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20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Simplify 8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+ 9 + 3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4574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A theater has 176 seats and standing room for another 20 people. Write an expression to determine the number of people who attended </a:t>
            </a:r>
            <a:b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3 performances if all of the spaces were sold for each performance.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029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628" name="Group 12"/>
          <p:cNvGrpSpPr>
            <a:grpSpLocks/>
          </p:cNvGrpSpPr>
          <p:nvPr/>
        </p:nvGrpSpPr>
        <p:grpSpPr bwMode="auto">
          <a:xfrm>
            <a:off x="1066800" y="3556000"/>
            <a:ext cx="2790825" cy="2698750"/>
            <a:chOff x="672" y="2240"/>
            <a:chExt cx="1758" cy="1700"/>
          </a:xfrm>
        </p:grpSpPr>
        <p:sp>
          <p:nvSpPr>
            <p:cNvPr id="1639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240"/>
              <a:ext cx="1758" cy="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altLang="en-US" b="1">
                  <a:sym typeface="Symbol" pitchFamily="18" charset="2"/>
                </a:rPr>
                <a:t>	</a:t>
              </a:r>
              <a:r>
                <a:rPr lang="pt-BR" altLang="en-US">
                  <a:sym typeface="Symbol" pitchFamily="18" charset="2"/>
                </a:rPr>
                <a:t>3(176)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altLang="en-US" b="1">
                  <a:sym typeface="Symbol" pitchFamily="18" charset="2"/>
                </a:rPr>
                <a:t>	</a:t>
              </a:r>
              <a:r>
                <a:rPr lang="pt-BR" altLang="en-US">
                  <a:sym typeface="Symbol" pitchFamily="18" charset="2"/>
                </a:rPr>
                <a:t>3(176) + 20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altLang="en-US" b="1">
                  <a:sym typeface="Symbol" pitchFamily="18" charset="2"/>
                </a:rPr>
                <a:t>	</a:t>
              </a:r>
              <a:r>
                <a:rPr lang="pt-BR" altLang="en-US">
                  <a:sym typeface="Symbol" pitchFamily="18" charset="2"/>
                </a:rPr>
                <a:t>3(176 + 20)</a:t>
              </a:r>
            </a:p>
            <a:p>
              <a:pPr marL="533400" indent="-533400">
                <a:spcBef>
                  <a:spcPct val="50000"/>
                </a:spcBef>
                <a:spcAft>
                  <a:spcPct val="50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altLang="en-US" b="1">
                  <a:sym typeface="Symbol" pitchFamily="18" charset="2"/>
                </a:rPr>
                <a:t>	</a:t>
              </a:r>
            </a:p>
          </p:txBody>
        </p:sp>
        <p:pic>
          <p:nvPicPr>
            <p:cNvPr id="16392" name="Picture 11" descr="01-05-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80" y="3444"/>
              <a:ext cx="80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6</a:t>
            </a:r>
          </a:p>
        </p:txBody>
      </p:sp>
      <p:sp>
        <p:nvSpPr>
          <p:cNvPr id="12390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9</a:t>
            </a:r>
            <a:r>
              <a:rPr lang="pt-BR" altLang="en-US" b="1" i="1">
                <a:sym typeface="Symbol" pitchFamily="18" charset="2"/>
              </a:rPr>
              <a:t>z</a:t>
            </a:r>
            <a:r>
              <a:rPr lang="pt-BR" altLang="en-US" b="1">
                <a:sym typeface="Symbol" pitchFamily="18" charset="2"/>
              </a:rPr>
              <a:t> – 15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9</a:t>
            </a:r>
            <a:r>
              <a:rPr lang="pt-BR" altLang="en-US" b="1" i="1">
                <a:sym typeface="Symbol" pitchFamily="18" charset="2"/>
              </a:rPr>
              <a:t>z</a:t>
            </a:r>
            <a:r>
              <a:rPr lang="pt-BR" altLang="en-US" b="1">
                <a:sym typeface="Symbol" pitchFamily="18" charset="2"/>
              </a:rPr>
              <a:t> – 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6</a:t>
            </a:r>
            <a:r>
              <a:rPr lang="pt-BR" altLang="en-US" b="1" i="1">
                <a:sym typeface="Symbol" pitchFamily="18" charset="2"/>
              </a:rPr>
              <a:t>z</a:t>
            </a:r>
            <a:endParaRPr lang="pt-BR" altLang="en-US" b="1">
              <a:sym typeface="Symbol" pitchFamily="18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pt-BR" altLang="en-US" b="1" i="1">
                <a:sym typeface="Symbol" pitchFamily="18" charset="2"/>
              </a:rPr>
              <a:t>z </a:t>
            </a:r>
            <a:r>
              <a:rPr lang="pt-BR" altLang="en-US" b="1">
                <a:sym typeface="Symbol" pitchFamily="18" charset="2"/>
              </a:rPr>
              <a:t>– 3</a:t>
            </a:r>
            <a:endParaRPr lang="pt-BR" altLang="en-US" b="1" i="1">
              <a:sym typeface="Symbol" pitchFamily="18" charset="2"/>
            </a:endParaRPr>
          </a:p>
        </p:txBody>
      </p:sp>
      <p:sp>
        <p:nvSpPr>
          <p:cNvPr id="12391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Use the Distributive Property to evaluate</a:t>
            </a:r>
            <a:b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5(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– 3) + 4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23911" name="AutoShape 7"/>
          <p:cNvSpPr>
            <a:spLocks noChangeArrowheads="1"/>
          </p:cNvSpPr>
          <p:nvPr/>
        </p:nvSpPr>
        <p:spPr bwMode="auto">
          <a:xfrm>
            <a:off x="533400" y="2781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23913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4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autoUpdateAnimBg="0"/>
      <p:bldP spid="123910" grpId="0" autoUpdateAnimBg="0"/>
      <p:bldP spid="1239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CCSS</a:t>
            </a:r>
            <a:endParaRPr lang="en-US" altLang="en-US" b="1" smtClean="0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941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tabLst>
                <a:tab pos="285750" algn="l"/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 sz="2600" b="1"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285750" algn="l"/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 sz="2600">
                <a:ea typeface="Times New Roman" pitchFamily="18" charset="0"/>
                <a:cs typeface="FormataOTFCn" charset="0"/>
              </a:rPr>
              <a:t>A.CED.1 Create equations and inequalities in one variable and use them to solve problems.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285750" algn="l"/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 sz="2600">
                <a:ea typeface="Times New Roman" pitchFamily="18" charset="0"/>
                <a:cs typeface="FormataOTFCn" charset="0"/>
              </a:rPr>
              <a:t>A.REI.3 Solve linear equations and inequalities in one variable, including equations with coefficients represented by letters.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285750" algn="l"/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 sz="2600" b="1"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spcBef>
                <a:spcPct val="20000"/>
              </a:spcBef>
              <a:spcAft>
                <a:spcPct val="20000"/>
              </a:spcAft>
              <a:tabLst>
                <a:tab pos="285750" algn="l"/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 sz="2600">
                <a:ea typeface="Times New Roman" pitchFamily="18" charset="0"/>
                <a:cs typeface="FormataOTFCn" charset="0"/>
              </a:rPr>
              <a:t>3 Construct viable arguments and critique the 	reasoning of others.</a:t>
            </a:r>
          </a:p>
        </p:txBody>
      </p:sp>
      <p:pic>
        <p:nvPicPr>
          <p:cNvPr id="18436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8437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alt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800">
                <a:solidFill>
                  <a:schemeClr val="tx1"/>
                </a:solidFill>
              </a:rPr>
              <a:t>You simplified expressions. </a:t>
            </a:r>
            <a:br>
              <a:rPr lang="en-US" altLang="en-US" sz="2800">
                <a:solidFill>
                  <a:schemeClr val="tx1"/>
                </a:solidFill>
              </a:rPr>
            </a:br>
            <a:endParaRPr lang="en-US" altLang="en-US" sz="2800">
              <a:solidFill>
                <a:schemeClr val="tx1"/>
              </a:solidFill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Solve equations with one variable.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053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Solve equations with two variables.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3225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open sentence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6975"/>
            <a:ext cx="34544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equation</a:t>
            </a:r>
          </a:p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solving</a:t>
            </a:r>
          </a:p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solution</a:t>
            </a:r>
          </a:p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replacement set</a:t>
            </a:r>
          </a:p>
        </p:txBody>
      </p:sp>
      <p:sp>
        <p:nvSpPr>
          <p:cNvPr id="88074" name="Text Box 10"/>
          <p:cNvSpPr txBox="1">
            <a:spLocks noChangeArrowheads="1"/>
          </p:cNvSpPr>
          <p:nvPr/>
        </p:nvSpPr>
        <p:spPr bwMode="auto">
          <a:xfrm>
            <a:off x="4724400" y="1828800"/>
            <a:ext cx="3454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set</a:t>
            </a:r>
          </a:p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element</a:t>
            </a:r>
          </a:p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solution set</a:t>
            </a:r>
          </a:p>
          <a:p>
            <a:pPr marL="346075" indent="-346075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identity</a:t>
            </a:r>
          </a:p>
        </p:txBody>
      </p:sp>
      <p:pic>
        <p:nvPicPr>
          <p:cNvPr id="20486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8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8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  <p:bldP spid="8807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21507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C1D24"/>
                </a:solidFill>
              </a:rPr>
              <a:t>Use a Replacement Set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09625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b="1">
                <a:solidFill>
                  <a:srgbClr val="00539D"/>
                </a:solidFill>
              </a:rPr>
              <a:t>Find the solution set for 4</a:t>
            </a:r>
            <a:r>
              <a:rPr lang="en-US" altLang="en-US" b="1" i="1">
                <a:solidFill>
                  <a:srgbClr val="00539D"/>
                </a:solidFill>
              </a:rPr>
              <a:t>a</a:t>
            </a:r>
            <a:r>
              <a:rPr lang="en-US" altLang="en-US" b="1">
                <a:solidFill>
                  <a:srgbClr val="00539D"/>
                </a:solidFill>
              </a:rPr>
              <a:t> + 7 = 23 if the replacement set is {2, 3, 4, 5, 6}.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466725" y="2312988"/>
            <a:ext cx="83597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>
                <a:solidFill>
                  <a:schemeClr val="tx1"/>
                </a:solidFill>
              </a:rPr>
              <a:t>Replace </a:t>
            </a:r>
            <a:r>
              <a:rPr lang="en-US" altLang="en-US" i="1">
                <a:solidFill>
                  <a:schemeClr val="tx1"/>
                </a:solidFill>
              </a:rPr>
              <a:t>a</a:t>
            </a:r>
            <a:r>
              <a:rPr lang="en-US" altLang="en-US">
                <a:solidFill>
                  <a:schemeClr val="tx1"/>
                </a:solidFill>
              </a:rPr>
              <a:t> in 4</a:t>
            </a:r>
            <a:r>
              <a:rPr lang="en-US" altLang="en-US" i="1">
                <a:solidFill>
                  <a:schemeClr val="tx1"/>
                </a:solidFill>
              </a:rPr>
              <a:t>a</a:t>
            </a:r>
            <a:r>
              <a:rPr lang="en-US" altLang="en-US">
                <a:solidFill>
                  <a:schemeClr val="tx1"/>
                </a:solidFill>
              </a:rPr>
              <a:t> + 7 = 23 with each value in the replacement set.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466725" y="56372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Answer:</a:t>
            </a:r>
            <a:r>
              <a:rPr lang="en-US" altLang="en-US">
                <a:solidFill>
                  <a:srgbClr val="E01B22"/>
                </a:solidFill>
              </a:rPr>
              <a:t> 	The solution set is {4}.</a:t>
            </a:r>
          </a:p>
        </p:txBody>
      </p:sp>
      <p:pic>
        <p:nvPicPr>
          <p:cNvPr id="5913" name="Picture 793" descr="E-1-5-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4238" y="3135313"/>
            <a:ext cx="3987800" cy="20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14" name="Picture 794" descr="E-1-5-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4238" y="3135313"/>
            <a:ext cx="3987800" cy="20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19" name="Picture 79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4238" y="3135313"/>
            <a:ext cx="3987800" cy="206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921" name="Picture 8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4238" y="3135313"/>
            <a:ext cx="3987800" cy="206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923" name="Picture 8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4238" y="3135313"/>
            <a:ext cx="3987800" cy="206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911" name="Rectangle 791"/>
          <p:cNvSpPr>
            <a:spLocks noChangeArrowheads="1"/>
          </p:cNvSpPr>
          <p:nvPr/>
        </p:nvSpPr>
        <p:spPr bwMode="auto">
          <a:xfrm>
            <a:off x="4452938" y="4114800"/>
            <a:ext cx="423862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1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33051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382838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olidFill>
                  <a:schemeClr val="tx1"/>
                </a:solidFill>
                <a:sym typeface="Symbol" pitchFamily="18" charset="2"/>
              </a:rPr>
              <a:t>	{0}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olidFill>
                  <a:schemeClr val="tx1"/>
                </a:solidFill>
                <a:sym typeface="Symbol" pitchFamily="18" charset="2"/>
              </a:rPr>
              <a:t>	{2}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olidFill>
                  <a:schemeClr val="tx1"/>
                </a:solidFill>
                <a:sym typeface="Symbol" pitchFamily="18" charset="2"/>
              </a:rPr>
              <a:t>	{1}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olidFill>
                  <a:schemeClr val="tx1"/>
                </a:solidFill>
                <a:sym typeface="Symbol" pitchFamily="18" charset="2"/>
              </a:rPr>
              <a:t>	{4}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Find the solution set for 6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– 5 = 7 if the </a:t>
            </a:r>
            <a:b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replacement set is {0, 1, 2, 3, 4}.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09625" y="1503363"/>
            <a:ext cx="77057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b="1">
                <a:solidFill>
                  <a:srgbClr val="00539D"/>
                </a:solidFill>
              </a:rPr>
              <a:t>Solve 3 + 4(2</a:t>
            </a:r>
            <a:r>
              <a:rPr lang="en-US" altLang="en-US" b="1" baseline="30000">
                <a:solidFill>
                  <a:srgbClr val="00539D"/>
                </a:solidFill>
              </a:rPr>
              <a:t>3 </a:t>
            </a:r>
            <a:r>
              <a:rPr lang="en-US" altLang="en-US" b="1">
                <a:solidFill>
                  <a:srgbClr val="00539D"/>
                </a:solidFill>
              </a:rPr>
              <a:t>– 2) = </a:t>
            </a:r>
            <a:r>
              <a:rPr lang="en-US" altLang="en-US" b="1" i="1">
                <a:solidFill>
                  <a:srgbClr val="00539D"/>
                </a:solidFill>
              </a:rPr>
              <a:t>b</a:t>
            </a:r>
            <a:r>
              <a:rPr lang="en-US" altLang="en-US" b="1">
                <a:solidFill>
                  <a:srgbClr val="00539D"/>
                </a:solidFill>
              </a:rPr>
              <a:t>.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b="1">
                <a:solidFill>
                  <a:srgbClr val="00539D"/>
                </a:solidFill>
              </a:rPr>
              <a:t>A  </a:t>
            </a:r>
            <a:r>
              <a:rPr lang="en-US" altLang="en-US">
                <a:solidFill>
                  <a:schemeClr val="tx1"/>
                </a:solidFill>
              </a:rPr>
              <a:t>19</a:t>
            </a:r>
            <a:r>
              <a:rPr lang="en-US" altLang="en-US" b="1">
                <a:solidFill>
                  <a:srgbClr val="00539D"/>
                </a:solidFill>
              </a:rPr>
              <a:t>		B  </a:t>
            </a:r>
            <a:r>
              <a:rPr lang="en-US" altLang="en-US">
                <a:solidFill>
                  <a:schemeClr val="tx1"/>
                </a:solidFill>
              </a:rPr>
              <a:t>27</a:t>
            </a:r>
            <a:r>
              <a:rPr lang="en-US" altLang="en-US" b="1">
                <a:solidFill>
                  <a:srgbClr val="00539D"/>
                </a:solidFill>
              </a:rPr>
              <a:t>		C  </a:t>
            </a:r>
            <a:r>
              <a:rPr lang="en-US" altLang="en-US">
                <a:solidFill>
                  <a:schemeClr val="tx1"/>
                </a:solidFill>
              </a:rPr>
              <a:t>33</a:t>
            </a:r>
            <a:r>
              <a:rPr lang="en-US" altLang="en-US">
                <a:solidFill>
                  <a:srgbClr val="00539D"/>
                </a:solidFill>
              </a:rPr>
              <a:t>	</a:t>
            </a:r>
            <a:r>
              <a:rPr lang="en-US" altLang="en-US" b="1">
                <a:solidFill>
                  <a:srgbClr val="00539D"/>
                </a:solidFill>
              </a:rPr>
              <a:t>	D  </a:t>
            </a:r>
            <a:r>
              <a:rPr lang="en-US" altLang="en-US">
                <a:solidFill>
                  <a:schemeClr val="tx1"/>
                </a:solidFill>
              </a:rPr>
              <a:t>42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576513"/>
            <a:ext cx="8077200" cy="162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spcBef>
                <a:spcPct val="20000"/>
              </a:spcBef>
              <a:spcAft>
                <a:spcPct val="20000"/>
              </a:spcAft>
              <a:tabLst>
                <a:tab pos="36576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Read the Test Item</a:t>
            </a:r>
            <a:r>
              <a:rPr lang="en-US" altLang="en-US" b="1"/>
              <a:t>	</a:t>
            </a:r>
            <a:r>
              <a:rPr lang="en-US" altLang="en-US"/>
              <a:t>You need to apply the order of</a:t>
            </a:r>
            <a:br>
              <a:rPr lang="en-US" altLang="en-US"/>
            </a:br>
            <a:r>
              <a:rPr lang="en-US" altLang="en-US"/>
              <a:t>	operations to the expression to</a:t>
            </a:r>
            <a:br>
              <a:rPr lang="en-US" altLang="en-US"/>
            </a:br>
            <a:r>
              <a:rPr lang="en-US" altLang="en-US"/>
              <a:t>	solve for </a:t>
            </a:r>
            <a:r>
              <a:rPr lang="en-US" altLang="en-US" i="1"/>
              <a:t>b</a:t>
            </a:r>
            <a:r>
              <a:rPr lang="en-US" altLang="en-US"/>
              <a:t>.</a:t>
            </a:r>
          </a:p>
          <a:p>
            <a:pPr marL="285750">
              <a:spcBef>
                <a:spcPct val="20000"/>
              </a:spcBef>
              <a:spcAft>
                <a:spcPct val="20000"/>
              </a:spcAft>
              <a:tabLst>
                <a:tab pos="36576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Solve the Test Item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33400" y="4367213"/>
            <a:ext cx="8077200" cy="1662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85800">
              <a:tabLst>
                <a:tab pos="3429000" algn="r"/>
                <a:tab pos="3657600" algn="l"/>
                <a:tab pos="5143500" algn="l"/>
              </a:tabLst>
            </a:pPr>
            <a:r>
              <a:rPr lang="en-US" altLang="en-US">
                <a:solidFill>
                  <a:schemeClr val="tx1"/>
                </a:solidFill>
              </a:rPr>
              <a:t>	3 + 4(2</a:t>
            </a:r>
            <a:r>
              <a:rPr lang="en-US" altLang="en-US" baseline="30000">
                <a:solidFill>
                  <a:schemeClr val="tx1"/>
                </a:solidFill>
              </a:rPr>
              <a:t>3 </a:t>
            </a:r>
            <a:r>
              <a:rPr lang="en-US" altLang="en-US">
                <a:solidFill>
                  <a:schemeClr val="tx1"/>
                </a:solidFill>
              </a:rPr>
              <a:t>– 2) = </a:t>
            </a:r>
            <a:r>
              <a:rPr lang="en-US" altLang="en-US" i="1">
                <a:solidFill>
                  <a:schemeClr val="tx1"/>
                </a:solidFill>
              </a:rPr>
              <a:t>b</a:t>
            </a:r>
            <a:r>
              <a:rPr lang="en-US" altLang="en-US"/>
              <a:t> </a:t>
            </a:r>
            <a:r>
              <a:rPr lang="en-US" altLang="en-US" i="1"/>
              <a:t>		</a:t>
            </a:r>
            <a:r>
              <a:rPr lang="en-US" altLang="en-US"/>
              <a:t>Original equation</a:t>
            </a:r>
          </a:p>
          <a:p>
            <a:pPr marL="685800">
              <a:tabLst>
                <a:tab pos="3429000" algn="r"/>
                <a:tab pos="3657600" algn="l"/>
                <a:tab pos="5143500" algn="l"/>
              </a:tabLst>
            </a:pPr>
            <a:r>
              <a:rPr lang="en-US" altLang="en-US">
                <a:solidFill>
                  <a:schemeClr val="tx1"/>
                </a:solidFill>
              </a:rPr>
              <a:t>	3 + 4(8</a:t>
            </a:r>
            <a:r>
              <a:rPr lang="en-US" altLang="en-US" baseline="30000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– 2) = </a:t>
            </a:r>
            <a:r>
              <a:rPr lang="en-US" altLang="en-US" i="1">
                <a:solidFill>
                  <a:schemeClr val="tx1"/>
                </a:solidFill>
              </a:rPr>
              <a:t>b</a:t>
            </a:r>
            <a:r>
              <a:rPr lang="en-US" altLang="en-US"/>
              <a:t> </a:t>
            </a:r>
            <a:r>
              <a:rPr lang="en-US" altLang="en-US" i="1"/>
              <a:t>		</a:t>
            </a:r>
            <a:r>
              <a:rPr lang="en-US" altLang="en-US"/>
              <a:t>Evaluate powers.</a:t>
            </a:r>
          </a:p>
          <a:p>
            <a:pPr marL="685800">
              <a:tabLst>
                <a:tab pos="3429000" algn="r"/>
                <a:tab pos="3657600" algn="l"/>
                <a:tab pos="5143500" algn="l"/>
              </a:tabLst>
            </a:pPr>
            <a:r>
              <a:rPr lang="en-US" altLang="en-US">
                <a:solidFill>
                  <a:schemeClr val="tx1"/>
                </a:solidFill>
              </a:rPr>
              <a:t>	3 + 4(6) = </a:t>
            </a:r>
            <a:r>
              <a:rPr lang="en-US" altLang="en-US" i="1">
                <a:solidFill>
                  <a:schemeClr val="tx1"/>
                </a:solidFill>
              </a:rPr>
              <a:t>b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r>
              <a:rPr lang="en-US" altLang="en-US" i="1"/>
              <a:t>		</a:t>
            </a:r>
            <a:r>
              <a:rPr lang="en-US" altLang="en-US"/>
              <a:t>Subtract 2 from 8.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2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533400" y="1514475"/>
            <a:ext cx="8077200" cy="1041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85800">
              <a:tabLst>
                <a:tab pos="3429000" algn="r"/>
                <a:tab pos="3657600" algn="l"/>
                <a:tab pos="5143500" algn="l"/>
              </a:tabLst>
            </a:pPr>
            <a:r>
              <a:rPr lang="en-US" altLang="en-US">
                <a:solidFill>
                  <a:schemeClr val="tx1"/>
                </a:solidFill>
              </a:rPr>
              <a:t>	3 + 24 = </a:t>
            </a:r>
            <a:r>
              <a:rPr lang="en-US" altLang="en-US" i="1">
                <a:solidFill>
                  <a:schemeClr val="tx1"/>
                </a:solidFill>
              </a:rPr>
              <a:t>b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r>
              <a:rPr lang="en-US" altLang="en-US" i="1"/>
              <a:t>		</a:t>
            </a:r>
            <a:r>
              <a:rPr lang="en-US" altLang="en-US"/>
              <a:t>Multiply 4 by 6.</a:t>
            </a:r>
          </a:p>
          <a:p>
            <a:pPr marL="685800">
              <a:tabLst>
                <a:tab pos="3429000" algn="r"/>
                <a:tab pos="3657600" algn="l"/>
                <a:tab pos="5143500" algn="l"/>
              </a:tabLst>
            </a:pPr>
            <a:r>
              <a:rPr lang="en-US" altLang="en-US"/>
              <a:t>	 </a:t>
            </a:r>
            <a:r>
              <a:rPr lang="en-US" altLang="en-US">
                <a:solidFill>
                  <a:schemeClr val="tx1"/>
                </a:solidFill>
              </a:rPr>
              <a:t>27 = </a:t>
            </a:r>
            <a:r>
              <a:rPr lang="en-US" altLang="en-US" i="1">
                <a:solidFill>
                  <a:schemeClr val="tx1"/>
                </a:solidFill>
              </a:rPr>
              <a:t>b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r>
              <a:rPr lang="en-US" altLang="en-US"/>
              <a:t>		</a:t>
            </a:r>
            <a:r>
              <a:rPr lang="en-US" altLang="en-US">
                <a:solidFill>
                  <a:schemeClr val="tx1"/>
                </a:solidFill>
              </a:rPr>
              <a:t>Add.</a:t>
            </a:r>
            <a:r>
              <a:rPr lang="en-US" altLang="en-US"/>
              <a:t>	</a:t>
            </a:r>
          </a:p>
        </p:txBody>
      </p:sp>
      <p:sp>
        <p:nvSpPr>
          <p:cNvPr id="128005" name="Rectangle 5"/>
          <p:cNvSpPr>
            <a:spLocks noChangeArrowheads="1"/>
          </p:cNvSpPr>
          <p:nvPr/>
        </p:nvSpPr>
        <p:spPr bwMode="auto">
          <a:xfrm>
            <a:off x="533400" y="50292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Answer:</a:t>
            </a:r>
            <a:r>
              <a:rPr lang="en-US" altLang="en-US">
                <a:solidFill>
                  <a:srgbClr val="E01B22"/>
                </a:solidFill>
              </a:rPr>
              <a:t> 	The correct answer is B.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 build="p" autoUpdateAnimBg="0"/>
      <p:bldP spid="12800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6463" y="5386388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56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457200"/>
            <a:ext cx="122237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8" name="Picture 10" descr="ALG01_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4563" y="1271588"/>
            <a:ext cx="3300412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4699" name="Group 11"/>
          <p:cNvGrpSpPr>
            <a:grpSpLocks/>
          </p:cNvGrpSpPr>
          <p:nvPr/>
        </p:nvGrpSpPr>
        <p:grpSpPr bwMode="auto">
          <a:xfrm>
            <a:off x="914400" y="2587625"/>
            <a:ext cx="2790825" cy="3225800"/>
            <a:chOff x="576" y="1630"/>
            <a:chExt cx="1758" cy="2032"/>
          </a:xfrm>
        </p:grpSpPr>
        <p:sp>
          <p:nvSpPr>
            <p:cNvPr id="25608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3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altLang="en-US" b="1">
                  <a:solidFill>
                    <a:schemeClr val="tx1"/>
                  </a:solidFill>
                  <a:sym typeface="Symbol" pitchFamily="18" charset="2"/>
                </a:rPr>
                <a:t>	</a:t>
              </a:r>
              <a:r>
                <a:rPr lang="pt-BR" altLang="en-US">
                  <a:solidFill>
                    <a:schemeClr val="tx1"/>
                  </a:solidFill>
                  <a:sym typeface="Symbol" pitchFamily="18" charset="2"/>
                </a:rPr>
                <a:t>1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altLang="en-US" b="1">
                  <a:solidFill>
                    <a:schemeClr val="tx1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altLang="en-US" b="1">
                  <a:solidFill>
                    <a:schemeClr val="tx1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altLang="en-US" b="1">
                  <a:solidFill>
                    <a:schemeClr val="tx1"/>
                  </a:solidFill>
                  <a:sym typeface="Symbol" pitchFamily="18" charset="2"/>
                </a:rPr>
                <a:t>	</a:t>
              </a:r>
              <a:r>
                <a:rPr lang="pt-BR" altLang="en-US">
                  <a:solidFill>
                    <a:schemeClr val="tx1"/>
                  </a:solidFill>
                  <a:sym typeface="Symbol" pitchFamily="18" charset="2"/>
                </a:rPr>
                <a:t>6</a:t>
              </a:r>
            </a:p>
          </p:txBody>
        </p:sp>
        <p:pic>
          <p:nvPicPr>
            <p:cNvPr id="25609" name="Picture 13" descr="ALG01_19"/>
            <p:cNvPicPr>
              <a:picLocks noChangeAspect="1" noChangeArrowheads="1"/>
            </p:cNvPicPr>
            <p:nvPr/>
          </p:nvPicPr>
          <p:blipFill>
            <a:blip r:embed="rId7" cstate="print"/>
            <a:srcRect t="18800" r="1338" b="49561"/>
            <a:stretch>
              <a:fillRect/>
            </a:stretch>
          </p:blipFill>
          <p:spPr bwMode="auto">
            <a:xfrm>
              <a:off x="948" y="2093"/>
              <a:ext cx="29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0" name="Picture 14" descr="ALG01_19"/>
            <p:cNvPicPr>
              <a:picLocks noChangeAspect="1" noChangeArrowheads="1"/>
            </p:cNvPicPr>
            <p:nvPr/>
          </p:nvPicPr>
          <p:blipFill>
            <a:blip r:embed="rId7" cstate="print"/>
            <a:srcRect t="51761" r="1338" b="16600"/>
            <a:stretch>
              <a:fillRect/>
            </a:stretch>
          </p:blipFill>
          <p:spPr bwMode="auto">
            <a:xfrm>
              <a:off x="948" y="2694"/>
              <a:ext cx="295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3A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C1D24"/>
                </a:solidFill>
              </a:rPr>
              <a:t>Solutions of Equations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09625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Solve 4 + (</a:t>
            </a:r>
            <a:r>
              <a:rPr lang="en-US" altLang="en-US" b="1">
                <a:solidFill>
                  <a:srgbClr val="00539D"/>
                </a:solidFill>
              </a:rPr>
              <a:t>3</a:t>
            </a:r>
            <a:r>
              <a:rPr lang="en-US" altLang="en-US" b="1" baseline="30000">
                <a:solidFill>
                  <a:srgbClr val="00539D"/>
                </a:solidFill>
              </a:rPr>
              <a:t>2</a:t>
            </a:r>
            <a:r>
              <a:rPr lang="en-US" altLang="en-US" b="1">
                <a:solidFill>
                  <a:srgbClr val="00539D"/>
                </a:solidFill>
              </a:rPr>
              <a:t> + 7) </a:t>
            </a: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÷ </a:t>
            </a:r>
            <a:r>
              <a:rPr lang="en-US" altLang="en-US" b="1" i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b="1">
                <a:solidFill>
                  <a:srgbClr val="00539D"/>
                </a:solidFill>
              </a:rPr>
              <a:t>= 8. 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133600"/>
            <a:ext cx="8077200" cy="1041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85800">
              <a:tabLst>
                <a:tab pos="3429000" algn="r"/>
                <a:tab pos="3657600" algn="l"/>
                <a:tab pos="4343400" algn="l"/>
              </a:tabLst>
            </a:pPr>
            <a:r>
              <a:rPr lang="en-US" altLang="en-US">
                <a:solidFill>
                  <a:schemeClr val="tx1"/>
                </a:solidFill>
              </a:rPr>
              <a:t>	 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4 + (</a:t>
            </a:r>
            <a:r>
              <a:rPr lang="en-US" altLang="en-US">
                <a:solidFill>
                  <a:schemeClr val="tx1"/>
                </a:solidFill>
              </a:rPr>
              <a:t>3</a:t>
            </a:r>
            <a:r>
              <a:rPr lang="en-US" altLang="en-US" baseline="30000">
                <a:solidFill>
                  <a:schemeClr val="tx1"/>
                </a:solidFill>
              </a:rPr>
              <a:t>2</a:t>
            </a:r>
            <a:r>
              <a:rPr lang="en-US" altLang="en-US">
                <a:solidFill>
                  <a:schemeClr val="tx1"/>
                </a:solidFill>
              </a:rPr>
              <a:t> + 7) 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÷ 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= 8</a:t>
            </a:r>
            <a:r>
              <a:rPr lang="en-US" altLang="en-US"/>
              <a:t> </a:t>
            </a:r>
            <a:r>
              <a:rPr lang="en-US" altLang="en-US" i="1"/>
              <a:t>		</a:t>
            </a:r>
            <a:r>
              <a:rPr lang="en-US" altLang="en-US"/>
              <a:t>Original equation</a:t>
            </a:r>
          </a:p>
          <a:p>
            <a:pPr marL="685800">
              <a:tabLst>
                <a:tab pos="3429000" algn="r"/>
                <a:tab pos="3657600" algn="l"/>
                <a:tab pos="4343400" algn="l"/>
              </a:tabLst>
            </a:pPr>
            <a:r>
              <a:rPr lang="en-US" altLang="en-US">
                <a:solidFill>
                  <a:schemeClr val="tx1"/>
                </a:solidFill>
              </a:rPr>
              <a:t>	 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4 + (</a:t>
            </a:r>
            <a:r>
              <a:rPr lang="en-US" altLang="en-US">
                <a:solidFill>
                  <a:schemeClr val="tx1"/>
                </a:solidFill>
              </a:rPr>
              <a:t>9 + 7) 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÷ 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= 8</a:t>
            </a:r>
            <a:r>
              <a:rPr lang="en-US" altLang="en-US"/>
              <a:t> </a:t>
            </a:r>
            <a:r>
              <a:rPr lang="en-US" altLang="en-US" i="1"/>
              <a:t>		</a:t>
            </a:r>
            <a:r>
              <a:rPr lang="en-US" altLang="en-US"/>
              <a:t>Evaluate powers.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77838" y="57673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Answer:</a:t>
            </a:r>
            <a:r>
              <a:rPr lang="en-US" altLang="en-US">
                <a:solidFill>
                  <a:srgbClr val="E01B22"/>
                </a:solidFill>
              </a:rPr>
              <a:t> 	This equation has a unique solution of 4.</a:t>
            </a:r>
            <a:r>
              <a:rPr lang="en-US" altLang="en-US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33400" y="4040188"/>
            <a:ext cx="8458200" cy="1662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85800">
              <a:tabLst>
                <a:tab pos="2917825" algn="r"/>
                <a:tab pos="3017838" algn="l"/>
                <a:tab pos="3268663" algn="l"/>
                <a:tab pos="4343400" algn="l"/>
              </a:tabLst>
            </a:pP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	4</a:t>
            </a:r>
            <a:r>
              <a:rPr lang="en-US" altLang="en-US" i="1">
                <a:solidFill>
                  <a:schemeClr val="tx1"/>
                </a:solidFill>
                <a:cs typeface="Times New Roman" pitchFamily="18" charset="0"/>
              </a:rPr>
              <a:t>n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 + 16</a:t>
            </a:r>
            <a:r>
              <a:rPr lang="en-US" altLang="en-US">
                <a:solidFill>
                  <a:schemeClr val="tx1"/>
                </a:solidFill>
              </a:rPr>
              <a:t>	=	8</a:t>
            </a:r>
            <a:r>
              <a:rPr lang="en-US" altLang="en-US" i="1">
                <a:solidFill>
                  <a:schemeClr val="tx1"/>
                </a:solidFill>
              </a:rPr>
              <a:t>n</a:t>
            </a:r>
            <a:r>
              <a:rPr lang="en-US" altLang="en-US"/>
              <a:t> </a:t>
            </a:r>
            <a:r>
              <a:rPr lang="en-US" altLang="en-US" i="1"/>
              <a:t>	</a:t>
            </a:r>
            <a:r>
              <a:rPr lang="en-US" altLang="en-US"/>
              <a:t>Multiply each side by </a:t>
            </a:r>
            <a:r>
              <a:rPr lang="en-US" altLang="en-US" i="1"/>
              <a:t>n.</a:t>
            </a:r>
            <a:endParaRPr lang="en-US" altLang="en-US"/>
          </a:p>
          <a:p>
            <a:pPr marL="685800">
              <a:tabLst>
                <a:tab pos="2917825" algn="r"/>
                <a:tab pos="3017838" algn="l"/>
                <a:tab pos="3268663" algn="l"/>
                <a:tab pos="4343400" algn="l"/>
              </a:tabLst>
            </a:pPr>
            <a:r>
              <a:rPr lang="en-US" altLang="en-US">
                <a:solidFill>
                  <a:schemeClr val="tx1"/>
                </a:solidFill>
              </a:rPr>
              <a:t>	16	=	4</a:t>
            </a:r>
            <a:r>
              <a:rPr lang="en-US" altLang="en-US" i="1">
                <a:solidFill>
                  <a:schemeClr val="tx1"/>
                </a:solidFill>
              </a:rPr>
              <a:t>n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r>
              <a:rPr lang="en-US" altLang="en-US"/>
              <a:t>	</a:t>
            </a:r>
            <a:r>
              <a:rPr lang="en-US" altLang="en-US">
                <a:solidFill>
                  <a:schemeClr val="tx1"/>
                </a:solidFill>
              </a:rPr>
              <a:t>Subtract 4</a:t>
            </a:r>
            <a:r>
              <a:rPr lang="en-US" altLang="en-US" i="1">
                <a:solidFill>
                  <a:schemeClr val="tx1"/>
                </a:solidFill>
              </a:rPr>
              <a:t>n</a:t>
            </a:r>
            <a:r>
              <a:rPr lang="en-US" altLang="en-US">
                <a:solidFill>
                  <a:schemeClr val="tx1"/>
                </a:solidFill>
              </a:rPr>
              <a:t> from each side.</a:t>
            </a:r>
          </a:p>
          <a:p>
            <a:pPr marL="685800">
              <a:tabLst>
                <a:tab pos="2917825" algn="r"/>
                <a:tab pos="3017838" algn="l"/>
                <a:tab pos="3268663" algn="l"/>
                <a:tab pos="4343400" algn="l"/>
              </a:tabLst>
            </a:pPr>
            <a:r>
              <a:rPr lang="en-US" altLang="en-US">
                <a:solidFill>
                  <a:schemeClr val="tx1"/>
                </a:solidFill>
              </a:rPr>
              <a:t>	4	=	</a:t>
            </a:r>
            <a:r>
              <a:rPr lang="en-US" altLang="en-US" i="1">
                <a:solidFill>
                  <a:schemeClr val="tx1"/>
                </a:solidFill>
              </a:rPr>
              <a:t>n       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r>
              <a:rPr lang="en-US" altLang="en-US"/>
              <a:t>	</a:t>
            </a:r>
            <a:r>
              <a:rPr lang="en-US" altLang="en-US">
                <a:solidFill>
                  <a:schemeClr val="tx1"/>
                </a:solidFill>
              </a:rPr>
              <a:t>Divide each side by 4. </a:t>
            </a:r>
            <a:r>
              <a:rPr lang="en-US" altLang="en-US"/>
              <a:t>	</a:t>
            </a:r>
          </a:p>
        </p:txBody>
      </p: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533400" y="3175000"/>
            <a:ext cx="8077200" cy="827088"/>
            <a:chOff x="336" y="2000"/>
            <a:chExt cx="5088" cy="521"/>
          </a:xfrm>
        </p:grpSpPr>
        <p:pic>
          <p:nvPicPr>
            <p:cNvPr id="26633" name="Picture 8" descr="1-5-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75" y="2000"/>
              <a:ext cx="924" cy="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4" name="Text Box 10"/>
            <p:cNvSpPr txBox="1">
              <a:spLocks noChangeArrowheads="1"/>
            </p:cNvSpPr>
            <p:nvPr/>
          </p:nvSpPr>
          <p:spPr bwMode="auto">
            <a:xfrm>
              <a:off x="336" y="2127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685800">
                <a:tabLst>
                  <a:tab pos="3429000" algn="r"/>
                  <a:tab pos="3657600" algn="l"/>
                  <a:tab pos="4343400" algn="l"/>
                </a:tabLst>
              </a:pPr>
              <a:r>
                <a:rPr lang="en-US" altLang="en-US">
                  <a:solidFill>
                    <a:schemeClr val="tx1"/>
                  </a:solidFill>
                </a:rPr>
                <a:t>	</a:t>
              </a:r>
              <a:r>
                <a:rPr lang="en-US" altLang="en-US" i="1"/>
                <a:t>		</a:t>
              </a:r>
              <a:r>
                <a:rPr lang="en-US" altLang="en-US"/>
                <a:t>Add 9 and 7.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  <p:bldP spid="922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3B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C1D24"/>
                </a:solidFill>
              </a:rPr>
              <a:t>Solutions of Equations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809625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Solve 4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– (</a:t>
            </a:r>
            <a:r>
              <a:rPr lang="en-US" altLang="en-US" b="1">
                <a:solidFill>
                  <a:srgbClr val="00539D"/>
                </a:solidFill>
              </a:rPr>
              <a:t>12 + 2) </a:t>
            </a: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= </a:t>
            </a:r>
            <a:r>
              <a:rPr lang="en-US" altLang="en-US" b="1" i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(6 – 2) – 9</a:t>
            </a:r>
            <a:r>
              <a:rPr lang="en-US" altLang="en-US" b="1">
                <a:solidFill>
                  <a:srgbClr val="00539D"/>
                </a:solidFill>
              </a:rPr>
              <a:t>. </a:t>
            </a: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533400" y="2133600"/>
            <a:ext cx="8077200" cy="294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>
                <a:solidFill>
                  <a:schemeClr val="tx1"/>
                </a:solidFill>
              </a:rPr>
              <a:t>	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4</a:t>
            </a:r>
            <a:r>
              <a:rPr lang="en-US" altLang="en-US" i="1">
                <a:solidFill>
                  <a:schemeClr val="tx1"/>
                </a:solidFill>
                <a:cs typeface="Times New Roman" pitchFamily="18" charset="0"/>
              </a:rPr>
              <a:t>n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 – (</a:t>
            </a:r>
            <a:r>
              <a:rPr lang="en-US" altLang="en-US">
                <a:solidFill>
                  <a:schemeClr val="tx1"/>
                </a:solidFill>
              </a:rPr>
              <a:t>12 + 2)	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=	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(6 – 2) – 9</a:t>
            </a:r>
            <a:r>
              <a:rPr lang="en-US" altLang="en-US"/>
              <a:t> </a:t>
            </a:r>
            <a:r>
              <a:rPr lang="en-US" altLang="en-US" i="1"/>
              <a:t>	</a:t>
            </a:r>
            <a:r>
              <a:rPr lang="en-US" altLang="en-US"/>
              <a:t>Original equation</a:t>
            </a:r>
          </a:p>
          <a:p>
            <a:pPr marL="288925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>
                <a:solidFill>
                  <a:schemeClr val="tx1"/>
                </a:solidFill>
              </a:rPr>
              <a:t>	 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4</a:t>
            </a:r>
            <a:r>
              <a:rPr lang="en-US" altLang="en-US" i="1">
                <a:solidFill>
                  <a:schemeClr val="tx1"/>
                </a:solidFill>
                <a:cs typeface="Times New Roman" pitchFamily="18" charset="0"/>
              </a:rPr>
              <a:t>n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 – </a:t>
            </a:r>
            <a:r>
              <a:rPr lang="en-US" altLang="en-US">
                <a:solidFill>
                  <a:schemeClr val="tx1"/>
                </a:solidFill>
              </a:rPr>
              <a:t>12 – 2	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=	6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– 2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– 9</a:t>
            </a:r>
            <a:r>
              <a:rPr lang="en-US" altLang="en-US"/>
              <a:t> </a:t>
            </a:r>
            <a:r>
              <a:rPr lang="en-US" altLang="en-US" i="1"/>
              <a:t>	</a:t>
            </a:r>
            <a:r>
              <a:rPr lang="en-US" altLang="en-US"/>
              <a:t>Distributive Property</a:t>
            </a:r>
          </a:p>
          <a:p>
            <a:pPr marL="288925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>
                <a:solidFill>
                  <a:schemeClr val="tx1"/>
                </a:solidFill>
              </a:rPr>
              <a:t>	 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4</a:t>
            </a:r>
            <a:r>
              <a:rPr lang="en-US" altLang="en-US" i="1">
                <a:solidFill>
                  <a:schemeClr val="tx1"/>
                </a:solidFill>
                <a:cs typeface="Times New Roman" pitchFamily="18" charset="0"/>
              </a:rPr>
              <a:t>n</a:t>
            </a:r>
            <a:r>
              <a:rPr lang="en-US" altLang="en-US">
                <a:solidFill>
                  <a:schemeClr val="tx1"/>
                </a:solidFill>
                <a:cs typeface="Times New Roman" pitchFamily="18" charset="0"/>
              </a:rPr>
              <a:t> – </a:t>
            </a:r>
            <a:r>
              <a:rPr lang="en-US" altLang="en-US">
                <a:solidFill>
                  <a:schemeClr val="tx1"/>
                </a:solidFill>
              </a:rPr>
              <a:t>14 	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=	4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n 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– 9</a:t>
            </a:r>
            <a:r>
              <a:rPr lang="en-US" altLang="en-US"/>
              <a:t> </a:t>
            </a:r>
            <a:r>
              <a:rPr lang="en-US" altLang="en-US" i="1"/>
              <a:t>	</a:t>
            </a:r>
            <a:r>
              <a:rPr lang="en-US" altLang="en-US"/>
              <a:t>Simplify.</a:t>
            </a:r>
          </a:p>
          <a:p>
            <a:pPr marL="288925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/>
              <a:t>No matter what value is substituted for </a:t>
            </a:r>
            <a:r>
              <a:rPr lang="en-US" altLang="en-US" i="1"/>
              <a:t>n</a:t>
            </a:r>
            <a:r>
              <a:rPr lang="en-US" altLang="en-US"/>
              <a:t>, the left side of the equation will always be 5 less than the right side of the equation. So, the equation will never be true. </a:t>
            </a:r>
          </a:p>
        </p:txBody>
      </p:sp>
      <p:sp>
        <p:nvSpPr>
          <p:cNvPr id="121862" name="Rectangle 6"/>
          <p:cNvSpPr>
            <a:spLocks noChangeArrowheads="1"/>
          </p:cNvSpPr>
          <p:nvPr/>
        </p:nvSpPr>
        <p:spPr bwMode="auto">
          <a:xfrm>
            <a:off x="533400" y="52387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Answer:</a:t>
            </a:r>
            <a:r>
              <a:rPr lang="en-US" altLang="en-US">
                <a:solidFill>
                  <a:srgbClr val="E01B22"/>
                </a:solidFill>
              </a:rPr>
              <a:t> 	Therefore, there is no solution of this equation.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build="p" autoUpdateAnimBg="0" advAuto="0"/>
      <p:bldP spid="121861" grpId="0" build="p" autoUpdateAnimBg="0"/>
      <p:bldP spid="121862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3A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479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pt-BR" altLang="en-US" b="1" i="1">
                <a:sym typeface="Symbol" pitchFamily="18" charset="2"/>
              </a:rPr>
              <a:t>f</a:t>
            </a:r>
            <a:r>
              <a:rPr lang="pt-BR" altLang="en-US" b="1">
                <a:sym typeface="Symbol" pitchFamily="18" charset="2"/>
              </a:rPr>
              <a:t> = 1</a:t>
            </a:r>
            <a:endParaRPr lang="pt-BR" altLang="en-US" b="1" i="1">
              <a:sym typeface="Symbol" pitchFamily="18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pt-BR" altLang="en-US" b="1" i="1">
                <a:sym typeface="Symbol" pitchFamily="18" charset="2"/>
              </a:rPr>
              <a:t>f</a:t>
            </a:r>
            <a:r>
              <a:rPr lang="pt-BR" altLang="en-US" b="1">
                <a:sym typeface="Symbol" pitchFamily="18" charset="2"/>
              </a:rPr>
              <a:t> = 2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pt-BR" altLang="en-US" b="1" i="1">
                <a:sym typeface="Symbol" pitchFamily="18" charset="2"/>
              </a:rPr>
              <a:t>f</a:t>
            </a:r>
            <a:r>
              <a:rPr lang="pt-BR" altLang="en-US" b="1">
                <a:sym typeface="Symbol" pitchFamily="18" charset="2"/>
              </a:rPr>
              <a:t> = 11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pt-BR" altLang="en-US" b="1" i="1">
                <a:sym typeface="Symbol" pitchFamily="18" charset="2"/>
              </a:rPr>
              <a:t>f</a:t>
            </a:r>
            <a:r>
              <a:rPr lang="pt-BR" altLang="en-US" b="1">
                <a:sym typeface="Symbol" pitchFamily="18" charset="2"/>
              </a:rPr>
              <a:t> = 12</a:t>
            </a: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5049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Solve (4</a:t>
            </a:r>
            <a:r>
              <a:rPr lang="en-US" altLang="en-US" b="1" baseline="3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– 6) + 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– 9 = 12.</a:t>
            </a:r>
            <a:r>
              <a:rPr lang="en-US" altLang="en-US" sz="12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40957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3B</a:t>
            </a:r>
          </a:p>
        </p:txBody>
      </p:sp>
      <p:sp>
        <p:nvSpPr>
          <p:cNvPr id="122886" name="TPQuestion"/>
          <p:cNvSpPr>
            <a:spLocks noChangeArrowheads="1"/>
          </p:cNvSpPr>
          <p:nvPr/>
        </p:nvSpPr>
        <p:spPr bwMode="auto">
          <a:xfrm>
            <a:off x="476250" y="149860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pt-BR" altLang="en-US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pt-BR" altLang="en-US" b="1">
                <a:solidFill>
                  <a:srgbClr val="00539D"/>
                </a:solidFill>
                <a:cs typeface="Times New Roman" pitchFamily="18" charset="0"/>
              </a:rPr>
              <a:t> Solve 2</a:t>
            </a:r>
            <a:r>
              <a:rPr lang="pt-BR" altLang="en-US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pt-BR" altLang="en-US" b="1">
                <a:solidFill>
                  <a:srgbClr val="00539D"/>
                </a:solidFill>
                <a:cs typeface="Times New Roman" pitchFamily="18" charset="0"/>
              </a:rPr>
              <a:t> + 7</a:t>
            </a:r>
            <a:r>
              <a:rPr lang="pt-BR" altLang="en-US" b="1" baseline="3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pt-BR" altLang="en-US" b="1">
                <a:solidFill>
                  <a:srgbClr val="00539D"/>
                </a:solidFill>
                <a:cs typeface="Times New Roman" pitchFamily="18" charset="0"/>
              </a:rPr>
              <a:t> – 29 = (2</a:t>
            </a:r>
            <a:r>
              <a:rPr lang="pt-BR" altLang="en-US" b="1" baseline="3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pt-BR" altLang="en-US" b="1">
                <a:solidFill>
                  <a:srgbClr val="00539D"/>
                </a:solidFill>
                <a:cs typeface="Times New Roman" pitchFamily="18" charset="0"/>
              </a:rPr>
              <a:t> – 3 • 2)</a:t>
            </a:r>
            <a:r>
              <a:rPr lang="pt-BR" altLang="en-US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pt-BR" altLang="en-US" b="1">
                <a:solidFill>
                  <a:srgbClr val="00539D"/>
                </a:solidFill>
                <a:cs typeface="Times New Roman" pitchFamily="18" charset="0"/>
              </a:rPr>
              <a:t> + 29.</a:t>
            </a:r>
            <a:r>
              <a:rPr lang="en-US" altLang="en-US" sz="120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122887" name="Oval 7"/>
          <p:cNvSpPr>
            <a:spLocks noChangeArrowheads="1"/>
          </p:cNvSpPr>
          <p:nvPr/>
        </p:nvSpPr>
        <p:spPr bwMode="auto">
          <a:xfrm>
            <a:off x="876300" y="5041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2892" name="Group 12"/>
          <p:cNvGrpSpPr>
            <a:grpSpLocks/>
          </p:cNvGrpSpPr>
          <p:nvPr/>
        </p:nvGrpSpPr>
        <p:grpSpPr bwMode="auto">
          <a:xfrm>
            <a:off x="857250" y="2097088"/>
            <a:ext cx="4552950" cy="3370262"/>
            <a:chOff x="540" y="1187"/>
            <a:chExt cx="2868" cy="2123"/>
          </a:xfrm>
        </p:grpSpPr>
        <p:sp>
          <p:nvSpPr>
            <p:cNvPr id="2970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278"/>
              <a:ext cx="286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altLang="en-US" b="1">
                  <a:sym typeface="Symbol" pitchFamily="18" charset="2"/>
                </a:rPr>
                <a:t>	</a:t>
              </a:r>
              <a:endParaRPr lang="pt-BR" altLang="en-US" b="1" i="1">
                <a:sym typeface="Symbol" pitchFamily="18" charset="2"/>
              </a:endParaRP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altLang="en-US" b="1">
                  <a:sym typeface="Symbol" pitchFamily="18" charset="2"/>
                </a:rPr>
                <a:t>	</a:t>
              </a: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altLang="en-US" b="1">
                  <a:sym typeface="Symbol" pitchFamily="18" charset="2"/>
                </a:rPr>
                <a:t>	</a:t>
              </a:r>
              <a:r>
                <a:rPr lang="pt-BR" altLang="en-US">
                  <a:sym typeface="Symbol" pitchFamily="18" charset="2"/>
                </a:rPr>
                <a:t>any real number</a:t>
              </a:r>
              <a:endParaRPr lang="pt-BR" altLang="en-US" b="1">
                <a:sym typeface="Symbol" pitchFamily="18" charset="2"/>
              </a:endParaRPr>
            </a:p>
            <a:p>
              <a:pPr marL="533400" indent="-533400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altLang="en-US" b="1">
                  <a:sym typeface="Symbol" pitchFamily="18" charset="2"/>
                </a:rPr>
                <a:t>	</a:t>
              </a:r>
              <a:r>
                <a:rPr lang="pt-BR" altLang="en-US">
                  <a:sym typeface="Symbol" pitchFamily="18" charset="2"/>
                </a:rPr>
                <a:t>no solution</a:t>
              </a:r>
              <a:endParaRPr lang="pt-BR" altLang="en-US" b="1">
                <a:sym typeface="Symbol" pitchFamily="18" charset="2"/>
              </a:endParaRPr>
            </a:p>
          </p:txBody>
        </p:sp>
        <p:pic>
          <p:nvPicPr>
            <p:cNvPr id="29705" name="Picture 10" descr="1-5-3c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64" y="1776"/>
              <a:ext cx="600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6" name="Picture 11" descr="1-5-3c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64" y="1187"/>
              <a:ext cx="480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6" grpId="0" autoUpdateAnimBg="0"/>
      <p:bldP spid="12288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C1D24"/>
                </a:solidFill>
              </a:rPr>
              <a:t>Identities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09625" y="137160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Solve (5 + 8 ÷ 4) + 3</a:t>
            </a:r>
            <a:r>
              <a:rPr lang="en-US" altLang="en-US" b="1" i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k</a:t>
            </a: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 = 3(</a:t>
            </a:r>
            <a:r>
              <a:rPr lang="en-US" altLang="en-US" b="1" i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k</a:t>
            </a: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 + 32) – 89. 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1828800"/>
            <a:ext cx="8229600" cy="3451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>
              <a:spcBef>
                <a:spcPct val="20000"/>
              </a:spcBef>
              <a:spcAft>
                <a:spcPct val="20000"/>
              </a:spcAft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>
                <a:solidFill>
                  <a:schemeClr val="tx1"/>
                </a:solidFill>
              </a:rPr>
              <a:t>	 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(5 + 8 ÷ 4) + 3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k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	=	3(</a:t>
            </a:r>
            <a:r>
              <a:rPr lang="en-US" alt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k</a:t>
            </a:r>
            <a:r>
              <a:rPr lang="en-US" alt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+ 32) – 89</a:t>
            </a:r>
            <a:r>
              <a:rPr lang="en-US" altLang="en-US" b="1">
                <a:solidFill>
                  <a:srgbClr val="00539D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en-US" i="1"/>
              <a:t>	</a:t>
            </a:r>
            <a:r>
              <a:rPr lang="en-US" altLang="en-US"/>
              <a:t>Original equation</a:t>
            </a:r>
          </a:p>
          <a:p>
            <a:pPr marL="288925">
              <a:spcBef>
                <a:spcPct val="20000"/>
              </a:spcBef>
              <a:spcAft>
                <a:spcPct val="20000"/>
              </a:spcAft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>
                <a:solidFill>
                  <a:schemeClr val="tx1"/>
                </a:solidFill>
              </a:rPr>
              <a:t>	 </a:t>
            </a:r>
            <a:r>
              <a:rPr lang="en-US" altLang="en-US"/>
              <a:t>(5 + 2) + 3</a:t>
            </a:r>
            <a:r>
              <a:rPr lang="en-US" altLang="en-US" i="1"/>
              <a:t>k</a:t>
            </a:r>
            <a:r>
              <a:rPr lang="en-US" altLang="en-US"/>
              <a:t>	=	3(</a:t>
            </a:r>
            <a:r>
              <a:rPr lang="en-US" altLang="en-US" i="1"/>
              <a:t>k</a:t>
            </a:r>
            <a:r>
              <a:rPr lang="en-US" altLang="en-US"/>
              <a:t> + </a:t>
            </a:r>
            <a:r>
              <a:rPr lang="en-US" altLang="en-US">
                <a:solidFill>
                  <a:schemeClr val="tx1"/>
                </a:solidFill>
              </a:rPr>
              <a:t>32</a:t>
            </a:r>
            <a:r>
              <a:rPr lang="en-US" altLang="en-US"/>
              <a:t>) – 89 </a:t>
            </a:r>
            <a:r>
              <a:rPr lang="en-US" altLang="en-US" i="1"/>
              <a:t>	</a:t>
            </a:r>
            <a:r>
              <a:rPr lang="en-US" altLang="en-US"/>
              <a:t>Divide 8 by 4.</a:t>
            </a:r>
          </a:p>
          <a:p>
            <a:pPr marL="288925">
              <a:spcBef>
                <a:spcPct val="20000"/>
              </a:spcBef>
              <a:spcAft>
                <a:spcPct val="20000"/>
              </a:spcAft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/>
              <a:t>	7 + 3</a:t>
            </a:r>
            <a:r>
              <a:rPr lang="en-US" altLang="en-US" i="1"/>
              <a:t>k</a:t>
            </a:r>
            <a:r>
              <a:rPr lang="en-US" altLang="en-US"/>
              <a:t>	=	3(</a:t>
            </a:r>
            <a:r>
              <a:rPr lang="en-US" altLang="en-US" i="1"/>
              <a:t>k</a:t>
            </a:r>
            <a:r>
              <a:rPr lang="en-US" altLang="en-US"/>
              <a:t> + </a:t>
            </a:r>
            <a:r>
              <a:rPr lang="en-US" altLang="en-US">
                <a:solidFill>
                  <a:schemeClr val="tx1"/>
                </a:solidFill>
              </a:rPr>
              <a:t>32</a:t>
            </a:r>
            <a:r>
              <a:rPr lang="en-US" altLang="en-US"/>
              <a:t>) – 89	Add 5 and 2.</a:t>
            </a:r>
          </a:p>
          <a:p>
            <a:pPr marL="288925">
              <a:spcBef>
                <a:spcPct val="20000"/>
              </a:spcBef>
              <a:spcAft>
                <a:spcPct val="20000"/>
              </a:spcAft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/>
              <a:t>	7 + 3</a:t>
            </a:r>
            <a:r>
              <a:rPr lang="en-US" altLang="en-US" i="1"/>
              <a:t>k</a:t>
            </a:r>
            <a:r>
              <a:rPr lang="en-US" altLang="en-US"/>
              <a:t>	=	3</a:t>
            </a:r>
            <a:r>
              <a:rPr lang="en-US" altLang="en-US" i="1"/>
              <a:t>k</a:t>
            </a:r>
            <a:r>
              <a:rPr lang="en-US" altLang="en-US"/>
              <a:t> + 96 – 89	Distributive Property</a:t>
            </a:r>
          </a:p>
          <a:p>
            <a:pPr marL="288925">
              <a:spcBef>
                <a:spcPct val="20000"/>
              </a:spcBef>
              <a:spcAft>
                <a:spcPct val="20000"/>
              </a:spcAft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/>
              <a:t>	7 + 3</a:t>
            </a:r>
            <a:r>
              <a:rPr lang="en-US" altLang="en-US" i="1"/>
              <a:t>k</a:t>
            </a:r>
            <a:r>
              <a:rPr lang="en-US" altLang="en-US"/>
              <a:t>	=	3</a:t>
            </a:r>
            <a:r>
              <a:rPr lang="en-US" altLang="en-US" i="1"/>
              <a:t>k</a:t>
            </a:r>
            <a:r>
              <a:rPr lang="en-US" altLang="en-US"/>
              <a:t> + 7	Subtract 89 from 96.</a:t>
            </a:r>
          </a:p>
          <a:p>
            <a:pPr marL="288925">
              <a:spcBef>
                <a:spcPct val="20000"/>
              </a:spcBef>
              <a:spcAft>
                <a:spcPct val="20000"/>
              </a:spcAft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r>
              <a:rPr lang="en-US" altLang="en-US"/>
              <a:t>No matter what real value is substituted for </a:t>
            </a:r>
            <a:r>
              <a:rPr lang="en-US" altLang="en-US" i="1"/>
              <a:t>k</a:t>
            </a:r>
            <a:r>
              <a:rPr lang="en-US" altLang="en-US"/>
              <a:t>, the left side of the equation will always be equal to the right side of the equation. So, the equation will always be true.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477838" y="55626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Answer:</a:t>
            </a:r>
            <a:r>
              <a:rPr lang="en-US" altLang="en-US">
                <a:solidFill>
                  <a:srgbClr val="E01B22"/>
                </a:solidFill>
              </a:rPr>
              <a:t> 	</a:t>
            </a:r>
            <a:r>
              <a:rPr lang="en-US" altLang="en-US">
                <a:solidFill>
                  <a:srgbClr val="E01B22"/>
                </a:solidFill>
                <a:cs typeface="Times New Roman" pitchFamily="18" charset="0"/>
              </a:rPr>
              <a:t>Therefore, the solution of this equation could be any real number.</a:t>
            </a:r>
            <a:r>
              <a:rPr lang="en-US" altLang="en-US">
                <a:solidFill>
                  <a:srgbClr val="E01B22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52663"/>
            <a:ext cx="40957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pt-BR" altLang="en-US" b="1" i="1">
                <a:sym typeface="Symbol" pitchFamily="18" charset="2"/>
              </a:rPr>
              <a:t>d</a:t>
            </a:r>
            <a:r>
              <a:rPr lang="pt-BR" altLang="en-US" b="1">
                <a:sym typeface="Symbol" pitchFamily="18" charset="2"/>
              </a:rPr>
              <a:t> = 0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pt-BR" altLang="en-US" b="1" i="1">
                <a:sym typeface="Symbol" pitchFamily="18" charset="2"/>
              </a:rPr>
              <a:t>d</a:t>
            </a:r>
            <a:r>
              <a:rPr lang="pt-BR" altLang="en-US" b="1">
                <a:sym typeface="Symbol" pitchFamily="18" charset="2"/>
              </a:rPr>
              <a:t> = 4</a:t>
            </a:r>
            <a:endParaRPr lang="pt-BR" altLang="en-US" b="1" i="1">
              <a:sym typeface="Symbol" pitchFamily="18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any real number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no solution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509713"/>
            <a:ext cx="80200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Solve 4</a:t>
            </a:r>
            <a:r>
              <a:rPr lang="en-US" altLang="en-US" b="1" baseline="3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+ 6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– (2 • 8) = (3</a:t>
            </a:r>
            <a:r>
              <a:rPr lang="en-US" altLang="en-US" b="1" baseline="3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– 1 – 2)</a:t>
            </a:r>
            <a:r>
              <a:rPr lang="en-US" altLang="en-US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+ 48. 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410051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C1D24"/>
                </a:solidFill>
              </a:rPr>
              <a:t>Equations Involving Two Variables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09625" y="1503363"/>
            <a:ext cx="7705725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 b="1">
                <a:solidFill>
                  <a:srgbClr val="EC1D24"/>
                </a:solidFill>
                <a:ea typeface="Times New Roman" pitchFamily="18" charset="0"/>
                <a:cs typeface="Arial" pitchFamily="34" charset="0"/>
              </a:rPr>
              <a:t>GYM MEMBERSHIP</a:t>
            </a:r>
            <a:r>
              <a:rPr lang="en-US" altLang="en-US" b="1">
                <a:ea typeface="Times New Roman" pitchFamily="18" charset="0"/>
                <a:cs typeface="Arial Unicode MS" pitchFamily="34" charset="-128"/>
              </a:rPr>
              <a:t>  </a:t>
            </a:r>
            <a:r>
              <a:rPr lang="en-US" altLang="en-US" b="1">
                <a:solidFill>
                  <a:srgbClr val="00539D"/>
                </a:solidFill>
                <a:ea typeface="Times New Roman" pitchFamily="18" charset="0"/>
                <a:cs typeface="Arial Unicode MS" pitchFamily="34" charset="-128"/>
              </a:rPr>
              <a:t>Dalila pays $16 per month for a gym membership. In addition, she pays $2 per Pilates class. Write and solve an equation to find the total amount Dalila spent this month if she took 12 Pilates classes.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809625" y="3365500"/>
            <a:ext cx="7705725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>
                <a:ea typeface="Times New Roman" pitchFamily="18" charset="0"/>
                <a:cs typeface="Arial Unicode MS" pitchFamily="34" charset="-128"/>
              </a:rPr>
              <a:t>The cost for the gym membership is a flat rate. The variable is the number of Pilates classes she attends. The total cost is the price per month for the gym membership plus $2 times the number of times she attends a Pilates class. Let 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c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be the total cost and 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p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be the number of Pilates classes.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>
                <a:ea typeface="Times New Roman" pitchFamily="18" charset="0"/>
                <a:cs typeface="Arial Unicode MS" pitchFamily="34" charset="-128"/>
              </a:rPr>
              <a:t>	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c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= 2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p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+ 16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1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809625" y="1512888"/>
            <a:ext cx="7705725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>
                <a:ea typeface="Times New Roman" pitchFamily="18" charset="0"/>
                <a:cs typeface="Arial Unicode MS" pitchFamily="34" charset="-128"/>
              </a:rPr>
              <a:t>To find the total cost for the month, substitute 12 for 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p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in the equation.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EC1D24"/>
                </a:solidFill>
              </a:rPr>
              <a:t>Equations Involving Two Variables</a:t>
            </a:r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809625" y="2381250"/>
            <a:ext cx="7705725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>
                <a:ea typeface="Times New Roman" pitchFamily="18" charset="0"/>
                <a:cs typeface="Arial Unicode MS" pitchFamily="34" charset="-128"/>
              </a:rPr>
              <a:t>	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c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= 2</a:t>
            </a:r>
            <a:r>
              <a:rPr lang="en-US" altLang="en-US" i="1">
                <a:solidFill>
                  <a:srgbClr val="EC1D24"/>
                </a:solidFill>
                <a:ea typeface="Times New Roman" pitchFamily="18" charset="0"/>
                <a:cs typeface="Arial Unicode MS" pitchFamily="34" charset="-128"/>
              </a:rPr>
              <a:t>p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+ 16		Original equation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>
                <a:ea typeface="Times New Roman" pitchFamily="18" charset="0"/>
                <a:cs typeface="Arial Unicode MS" pitchFamily="34" charset="-128"/>
              </a:rPr>
              <a:t>	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c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= 2</a:t>
            </a:r>
            <a:r>
              <a:rPr lang="en-US" altLang="en-US">
                <a:solidFill>
                  <a:srgbClr val="EC1D24"/>
                </a:solidFill>
                <a:ea typeface="Times New Roman" pitchFamily="18" charset="0"/>
                <a:cs typeface="Arial Unicode MS" pitchFamily="34" charset="-128"/>
              </a:rPr>
              <a:t>(12)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+ 16		Substitute 12 for 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p.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	c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= 24 + 16		Multiply</a:t>
            </a: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.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r>
              <a:rPr lang="en-US" altLang="en-US" i="1">
                <a:ea typeface="Times New Roman" pitchFamily="18" charset="0"/>
                <a:cs typeface="Arial Unicode MS" pitchFamily="34" charset="-128"/>
              </a:rPr>
              <a:t>	c</a:t>
            </a:r>
            <a:r>
              <a:rPr lang="en-US" altLang="en-US">
                <a:ea typeface="Times New Roman" pitchFamily="18" charset="0"/>
                <a:cs typeface="Arial Unicode MS" pitchFamily="34" charset="-128"/>
              </a:rPr>
              <a:t> = 40			Add 24 and 16.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Clr>
                <a:srgbClr val="FFFFFF"/>
              </a:buClr>
              <a:tabLst>
                <a:tab pos="457200" algn="l"/>
              </a:tabLst>
            </a:pPr>
            <a:endParaRPr lang="en-US" altLang="en-US">
              <a:ea typeface="Times New Roman" pitchFamily="18" charset="0"/>
              <a:cs typeface="Arial Unicode MS" pitchFamily="34" charset="-128"/>
            </a:endParaRP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477838" y="54102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2628900" algn="l"/>
                <a:tab pos="5486400" algn="l"/>
              </a:tabLst>
            </a:pPr>
            <a:r>
              <a:rPr lang="en-US" altLang="en-US" b="1">
                <a:solidFill>
                  <a:srgbClr val="00539D"/>
                </a:solidFill>
              </a:rPr>
              <a:t>Answer:</a:t>
            </a:r>
            <a:r>
              <a:rPr lang="en-US" altLang="en-US">
                <a:solidFill>
                  <a:srgbClr val="E01B22"/>
                </a:solidFill>
              </a:rPr>
              <a:t> 	</a:t>
            </a:r>
            <a:r>
              <a:rPr lang="en-US" altLang="en-US">
                <a:solidFill>
                  <a:srgbClr val="E01B22"/>
                </a:solidFill>
                <a:cs typeface="Times New Roman" pitchFamily="18" charset="0"/>
              </a:rPr>
              <a:t>Dalila’s total cost this month at the gym is $40.</a:t>
            </a:r>
            <a:r>
              <a:rPr lang="en-US" altLang="en-US">
                <a:solidFill>
                  <a:srgbClr val="E01B22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7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6" grpId="0" build="p" autoUpdateAnimBg="0" advAuto="0"/>
      <p:bldP spid="97287" grpId="0" build="p" autoUpdateAnimBg="0" advAuto="0"/>
      <p:bldP spid="97288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11776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032125"/>
            <a:ext cx="41719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nb-NO" altLang="en-US" b="1" i="1">
                <a:cs typeface="Times New Roman" pitchFamily="18" charset="0"/>
                <a:sym typeface="Symbol" pitchFamily="18" charset="2"/>
              </a:rPr>
              <a:t>c </a:t>
            </a:r>
            <a:r>
              <a:rPr lang="nb-NO" altLang="en-US" b="1">
                <a:cs typeface="Times New Roman" pitchFamily="18" charset="0"/>
                <a:sym typeface="Symbol" pitchFamily="18" charset="2"/>
              </a:rPr>
              <a:t>= 42</a:t>
            </a:r>
            <a:r>
              <a:rPr lang="nb-NO" altLang="en-US" b="1" i="1">
                <a:cs typeface="Times New Roman" pitchFamily="18" charset="0"/>
                <a:sym typeface="Symbol" pitchFamily="18" charset="2"/>
              </a:rPr>
              <a:t> </a:t>
            </a:r>
            <a:r>
              <a:rPr lang="nb-NO" altLang="en-US" b="1">
                <a:cs typeface="Times New Roman" pitchFamily="18" charset="0"/>
                <a:sym typeface="Symbol" pitchFamily="18" charset="2"/>
              </a:rPr>
              <a:t>+ 9.25; $51.25</a:t>
            </a:r>
            <a:r>
              <a:rPr lang="en-US" altLang="en-US" b="1">
                <a:sym typeface="Symbol" pitchFamily="18" charset="2"/>
              </a:rPr>
              <a:t> </a:t>
            </a:r>
            <a:endParaRPr lang="pt-BR" altLang="en-US" b="1">
              <a:sym typeface="Symbol" pitchFamily="18" charset="2"/>
            </a:endParaRPr>
          </a:p>
          <a:p>
            <a:pPr marL="533400" indent="-533400"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nb-NO" altLang="en-US" b="1" i="1">
                <a:cs typeface="Times New Roman" pitchFamily="18" charset="0"/>
                <a:sym typeface="Symbol" pitchFamily="18" charset="2"/>
              </a:rPr>
              <a:t>c </a:t>
            </a:r>
            <a:r>
              <a:rPr lang="nb-NO" altLang="en-US" b="1">
                <a:cs typeface="Times New Roman" pitchFamily="18" charset="0"/>
                <a:sym typeface="Symbol" pitchFamily="18" charset="2"/>
              </a:rPr>
              <a:t>= 9.25</a:t>
            </a:r>
            <a:r>
              <a:rPr lang="nb-NO" altLang="en-US" b="1" i="1">
                <a:cs typeface="Times New Roman" pitchFamily="18" charset="0"/>
                <a:sym typeface="Symbol" pitchFamily="18" charset="2"/>
              </a:rPr>
              <a:t>j </a:t>
            </a:r>
            <a:r>
              <a:rPr lang="nb-NO" altLang="en-US" b="1">
                <a:cs typeface="Times New Roman" pitchFamily="18" charset="0"/>
                <a:sym typeface="Symbol" pitchFamily="18" charset="2"/>
              </a:rPr>
              <a:t>+ 42; $97.50</a:t>
            </a:r>
            <a:r>
              <a:rPr lang="en-US" altLang="en-US" b="1">
                <a:sym typeface="Symbol" pitchFamily="18" charset="2"/>
              </a:rPr>
              <a:t> </a:t>
            </a:r>
            <a:endParaRPr lang="pt-BR" altLang="en-US" b="1">
              <a:sym typeface="Symbol" pitchFamily="18" charset="2"/>
            </a:endParaRPr>
          </a:p>
          <a:p>
            <a:pPr marL="533400" indent="-533400"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nb-NO" altLang="en-US" b="1" i="1">
                <a:cs typeface="Times New Roman" pitchFamily="18" charset="0"/>
                <a:sym typeface="Symbol" pitchFamily="18" charset="2"/>
              </a:rPr>
              <a:t>c</a:t>
            </a:r>
            <a:r>
              <a:rPr lang="nb-NO" altLang="en-US" b="1">
                <a:cs typeface="Times New Roman" pitchFamily="18" charset="0"/>
                <a:sym typeface="Symbol" pitchFamily="18" charset="2"/>
              </a:rPr>
              <a:t> = (42 – 9.25)</a:t>
            </a:r>
            <a:r>
              <a:rPr lang="nb-NO" altLang="en-US" b="1" i="1">
                <a:cs typeface="Times New Roman" pitchFamily="18" charset="0"/>
                <a:sym typeface="Symbol" pitchFamily="18" charset="2"/>
              </a:rPr>
              <a:t>j</a:t>
            </a:r>
            <a:r>
              <a:rPr lang="nb-NO" altLang="en-US" b="1">
                <a:cs typeface="Times New Roman" pitchFamily="18" charset="0"/>
                <a:sym typeface="Symbol" pitchFamily="18" charset="2"/>
              </a:rPr>
              <a:t>; $196.50</a:t>
            </a:r>
            <a:r>
              <a:rPr lang="en-US" altLang="en-US" b="1">
                <a:sym typeface="Symbol" pitchFamily="18" charset="2"/>
              </a:rPr>
              <a:t> </a:t>
            </a:r>
            <a:endParaRPr lang="pt-BR" altLang="en-US" b="1">
              <a:sym typeface="Symbol" pitchFamily="18" charset="2"/>
            </a:endParaRPr>
          </a:p>
          <a:p>
            <a:pPr marL="533400" indent="-533400"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altLang="en-US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b="1">
                <a:sym typeface="Symbol" pitchFamily="18" charset="2"/>
              </a:rPr>
              <a:t>	</a:t>
            </a:r>
            <a:r>
              <a:rPr lang="nb-NO" altLang="en-US" b="1" i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c</a:t>
            </a:r>
            <a:r>
              <a:rPr lang="nb-NO" altLang="en-US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= 42</a:t>
            </a:r>
            <a:r>
              <a:rPr lang="nb-NO" altLang="en-US" b="1" i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j </a:t>
            </a:r>
            <a:r>
              <a:rPr lang="nb-NO" altLang="en-US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+ 9.25; $261.25</a:t>
            </a:r>
            <a:r>
              <a:rPr lang="en-US" altLang="en-US" b="1">
                <a:sym typeface="Symbol" pitchFamily="18" charset="2"/>
              </a:rPr>
              <a:t> </a:t>
            </a:r>
            <a:endParaRPr lang="pt-BR" altLang="en-US" b="1">
              <a:sym typeface="Symbol" pitchFamily="18" charset="2"/>
            </a:endParaRPr>
          </a:p>
        </p:txBody>
      </p:sp>
      <p:sp>
        <p:nvSpPr>
          <p:cNvPr id="117766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EC1D24"/>
                </a:solidFill>
                <a:cs typeface="Times New Roman" pitchFamily="18" charset="0"/>
              </a:rPr>
              <a:t>SHOPPING</a:t>
            </a:r>
            <a:r>
              <a:rPr lang="en-US" altLang="en-US" b="1">
                <a:solidFill>
                  <a:srgbClr val="00539D"/>
                </a:solidFill>
                <a:cs typeface="Times New Roman" pitchFamily="18" charset="0"/>
              </a:rPr>
              <a:t>  An online catalog’s price for a jacket is $42.00. The company also charges $9.25 for shipping per order. Write and solve an equation to find the total cost of an order for 6 jackets.</a:t>
            </a:r>
            <a:r>
              <a:rPr lang="en-US" altLang="en-US" sz="12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76300" y="543401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tabLst>
                <a:tab pos="2484438" algn="r"/>
                <a:tab pos="2590800" algn="l"/>
                <a:tab pos="2835275" algn="l"/>
                <a:tab pos="4914900" algn="l"/>
              </a:tabLst>
            </a:pPr>
            <a:endParaRPr lang="en-US" alt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utoUpdateAnimBg="0"/>
      <p:bldP spid="117766" grpId="0" autoUpdateAnimBg="0"/>
      <p:bldP spid="11776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3;1;2;2;1;"/>
  <p:tag name="CHARTSTRINGSTD" val="2 2 1 0"/>
  <p:tag name="CHARTSTRINGREV" val="0 1 2 2"/>
  <p:tag name="CHARTSTRINGSTDPER" val="0.4 0.4 0.2 0"/>
  <p:tag name="CHARTSTRINGREVPER" val="0 0.2 0.4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4;3;2;1;3;"/>
  <p:tag name="CHARTSTRINGSTD" val="1 1 2 1"/>
  <p:tag name="CHARTSTRINGREV" val="1 2 1 1"/>
  <p:tag name="CHARTSTRINGSTDPER" val="0.2 0.2 0.4 0.2"/>
  <p:tag name="CHARTSTRINGREVPER" val="0.2 0.4 0.2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1;3;1;1;4;"/>
  <p:tag name="CHARTSTRINGSTD" val="3 0 1 1"/>
  <p:tag name="CHARTSTRINGREV" val="1 1 0 3"/>
  <p:tag name="CHARTSTRINGSTDPER" val="0.6 0 0.2 0.2"/>
  <p:tag name="CHARTSTRINGREVPER" val="0.2 0.2 0 0.6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3;3;2;1;2;"/>
  <p:tag name="CHARTSTRINGSTD" val="1 2 2 0"/>
  <p:tag name="CHARTSTRINGREV" val="0 2 2 1"/>
  <p:tag name="CHARTSTRINGSTDPER" val="0.2 0.4 0.4 0"/>
  <p:tag name="CHARTSTRINGREVPER" val="0 0.4 0.4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C62C5B86BB17497192CFB587AFCAF12B"/>
  <p:tag name="VALUES" val="Correct¤Incorrect¤Incorrect¤Incorrect"/>
  <p:tag name="TOTALRESPONSES" val="5"/>
  <p:tag name="SLICED" val="False"/>
  <p:tag name="RESPONSES" val="NA,1,5,4;2;2;3;4;"/>
  <p:tag name="CHARTSTRINGSTD" val="0 2 1 2"/>
  <p:tag name="CHARTSTRINGREV" val="2 1 2 0"/>
  <p:tag name="CHARTSTRINGSTDPER" val="0 0.4 0.2 0.4"/>
  <p:tag name="CHARTSTRINGREVPER" val="0.4 0.2 0.4 0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|smicln|Correct|smicln|Incorrect|smicln|Incorrect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|smicln|Incorrect|smicln|Incorrect|smicln|Correct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|smicln|Incorrect|smicln|Correct|smicln|Incorrect"/>
  <p:tag name="QUESTIONALIAS" val="Example 3A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457F982157BA4D1C8D9E4BCFCC5610F5"/>
  <p:tag name="VALUES" val="Incorrect¤Incorrect¤Incorrect¤Correct"/>
  <p:tag name="QUESTIONALIAS" val="Example 3B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Correct¤Incorrect"/>
  <p:tag name="QUESTIONALIAS" val="Example 4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QUESTIONALIAS" val="Example 5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40000"/>
          </a:spcAft>
          <a:buClrTx/>
          <a:buSzTx/>
          <a:buFontTx/>
          <a:buNone/>
          <a:tabLst>
            <a:tab pos="2484438" algn="r"/>
            <a:tab pos="2590800" algn="l"/>
            <a:tab pos="2835275" algn="l"/>
            <a:tab pos="4914900" algn="l"/>
          </a:tabLst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</TotalTime>
  <Words>618</Words>
  <Application>Microsoft Office PowerPoint</Application>
  <PresentationFormat>On-screen Show (4:3)</PresentationFormat>
  <Paragraphs>163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26</vt:i4>
      </vt:variant>
    </vt:vector>
  </HeadingPairs>
  <TitlesOfParts>
    <vt:vector size="42" baseType="lpstr">
      <vt:lpstr>Arial</vt:lpstr>
      <vt:lpstr>Calibri</vt:lpstr>
      <vt:lpstr>Symbol</vt:lpstr>
      <vt:lpstr>Times New Roman</vt:lpstr>
      <vt:lpstr>FormataOTFCn</vt:lpstr>
      <vt:lpstr>Wingdings</vt:lpstr>
      <vt:lpstr>Arial Unicode MS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</vt:lpstr>
      <vt:lpstr>Example 1</vt:lpstr>
      <vt:lpstr>Example 2</vt:lpstr>
      <vt:lpstr>Example 2</vt:lpstr>
      <vt:lpstr>Example 2</vt:lpstr>
      <vt:lpstr>Example 3A</vt:lpstr>
      <vt:lpstr>Example 3B</vt:lpstr>
      <vt:lpstr>Example 3A</vt:lpstr>
      <vt:lpstr>Example 3B</vt:lpstr>
      <vt:lpstr>Example 4</vt:lpstr>
      <vt:lpstr>Example 4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101</cp:revision>
  <dcterms:created xsi:type="dcterms:W3CDTF">2007-12-06T14:31:51Z</dcterms:created>
  <dcterms:modified xsi:type="dcterms:W3CDTF">2015-12-17T12:48:41Z</dcterms:modified>
</cp:coreProperties>
</file>