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9" r:id="rId9"/>
  </p:sldMasterIdLst>
  <p:handoutMasterIdLst>
    <p:handoutMasterId r:id="rId41"/>
  </p:handoutMasterIdLst>
  <p:sldIdLst>
    <p:sldId id="282" r:id="rId10"/>
    <p:sldId id="257" r:id="rId11"/>
    <p:sldId id="303" r:id="rId12"/>
    <p:sldId id="305" r:id="rId13"/>
    <p:sldId id="325" r:id="rId14"/>
    <p:sldId id="314" r:id="rId15"/>
    <p:sldId id="258" r:id="rId16"/>
    <p:sldId id="290" r:id="rId17"/>
    <p:sldId id="302" r:id="rId18"/>
    <p:sldId id="259" r:id="rId19"/>
    <p:sldId id="288" r:id="rId20"/>
    <p:sldId id="308" r:id="rId21"/>
    <p:sldId id="316" r:id="rId22"/>
    <p:sldId id="260" r:id="rId23"/>
    <p:sldId id="319" r:id="rId24"/>
    <p:sldId id="261" r:id="rId25"/>
    <p:sldId id="320" r:id="rId26"/>
    <p:sldId id="321" r:id="rId27"/>
    <p:sldId id="309" r:id="rId28"/>
    <p:sldId id="263" r:id="rId29"/>
    <p:sldId id="310" r:id="rId30"/>
    <p:sldId id="315" r:id="rId31"/>
    <p:sldId id="293" r:id="rId32"/>
    <p:sldId id="294" r:id="rId33"/>
    <p:sldId id="311" r:id="rId34"/>
    <p:sldId id="322" r:id="rId35"/>
    <p:sldId id="296" r:id="rId36"/>
    <p:sldId id="323" r:id="rId37"/>
    <p:sldId id="312" r:id="rId38"/>
    <p:sldId id="324" r:id="rId39"/>
    <p:sldId id="275" r:id="rId40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BF075C7-6453-41AB-B877-C50D8873A0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6953250"/>
            <a:ext cx="3657600" cy="182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21.xml"/><Relationship Id="rId19" Type="http://schemas.openxmlformats.org/officeDocument/2006/relationships/slide" Target="../slides/slid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8.jpeg"/><Relationship Id="rId22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5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8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7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18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9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1028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Header" descr="12_ALG1_Header_01_0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2051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18984C"/>
                </a:solidFill>
              </a:rPr>
              <a:t>Over Lesson 1–6</a:t>
            </a:r>
          </a:p>
        </p:txBody>
      </p:sp>
      <p:pic>
        <p:nvPicPr>
          <p:cNvPr id="2053" name="Picture 21" descr="5Min Check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Menu_btn" descr="12_ALG1_MenuButton">
            <a:hlinkClick r:id="rId19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Header" descr="12_ALG1_Header_01_07"/>
          <p:cNvPicPr>
            <a:picLocks noChangeAspect="1" noChangeArrowheads="1"/>
          </p:cNvPicPr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30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Header" descr="12_ALG1_Header_01_0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4099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Header" descr="12_ALG1_Header_01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5123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9" name="Header" descr="12_ALG1_Header_01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6147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3" name="Header" descr="12_ALG1_Header_01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7171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Header" descr="12_ALG1_Header_01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8195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1" name="Header" descr="12_ALG1_Header_01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9220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5" name="Header" descr="12_ALG1_Header_01_07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6.xml"/><Relationship Id="rId7" Type="http://schemas.openxmlformats.org/officeDocument/2006/relationships/slide" Target="slide10.xml"/><Relationship Id="rId12" Type="http://schemas.openxmlformats.org/officeDocument/2006/relationships/slide" Target="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9.xml"/><Relationship Id="rId11" Type="http://schemas.openxmlformats.org/officeDocument/2006/relationships/slide" Target="slide23.xml"/><Relationship Id="rId5" Type="http://schemas.openxmlformats.org/officeDocument/2006/relationships/slide" Target="slide8.xml"/><Relationship Id="rId10" Type="http://schemas.openxmlformats.org/officeDocument/2006/relationships/slide" Target="slide22.xml"/><Relationship Id="rId4" Type="http://schemas.openxmlformats.org/officeDocument/2006/relationships/slide" Target="slide7.xml"/><Relationship Id="rId9" Type="http://schemas.openxmlformats.org/officeDocument/2006/relationships/slide" Target="slide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5.jpe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1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38.jpeg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2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42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41.jpeg"/><Relationship Id="rId5" Type="http://schemas.openxmlformats.org/officeDocument/2006/relationships/image" Target="../media/image8.jpeg"/><Relationship Id="rId4" Type="http://schemas.openxmlformats.org/officeDocument/2006/relationships/image" Target="../media/image37.png"/><Relationship Id="rId9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8.jpeg"/><Relationship Id="rId5" Type="http://schemas.openxmlformats.org/officeDocument/2006/relationships/image" Target="../media/image3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3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9.xml"/><Relationship Id="rId1" Type="http://schemas.openxmlformats.org/officeDocument/2006/relationships/tags" Target="../tags/tag3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9.xml"/><Relationship Id="rId1" Type="http://schemas.openxmlformats.org/officeDocument/2006/relationships/tags" Target="../tags/tag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0.xml"/><Relationship Id="rId1" Type="http://schemas.openxmlformats.org/officeDocument/2006/relationships/tags" Target="../tags/tag3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0.xml"/><Relationship Id="rId1" Type="http://schemas.openxmlformats.org/officeDocument/2006/relationships/tags" Target="../tags/tag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1.xml"/><Relationship Id="rId1" Type="http://schemas.openxmlformats.org/officeDocument/2006/relationships/tags" Target="../tags/tag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Splash Screen</a:t>
            </a:r>
          </a:p>
        </p:txBody>
      </p:sp>
      <p:pic>
        <p:nvPicPr>
          <p:cNvPr id="10244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SplashHeader" descr="12_ALG1_Header_01_07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Lesson Menu</a:t>
            </a:r>
          </a:p>
        </p:txBody>
      </p:sp>
      <p:sp>
        <p:nvSpPr>
          <p:cNvPr id="1126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1–6)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alt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6" action="ppaction://hlinksldjump"/>
              </a:rPr>
              <a:t>Key Concept:  Function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7" action="ppaction://hlinksldjump"/>
              </a:rPr>
              <a:t>Example 1:	Identify Functions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8" action="ppaction://hlinksldjump"/>
              </a:rPr>
              <a:t>Example 2:	Draw Graphs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9" action="ppaction://hlinksldjump"/>
              </a:rPr>
              <a:t>Example 3:	Equations as Functions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10" action="ppaction://hlinksldjump"/>
              </a:rPr>
              <a:t>Concept Summary:  Representations of a Function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11" action="ppaction://hlinksldjump"/>
              </a:rPr>
              <a:t>Example 4:	Function Values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12" action="ppaction://hlinksldjump"/>
              </a:rPr>
              <a:t>Example 5:	Nonlinear Function Values</a:t>
            </a:r>
            <a:endParaRPr lang="en-US" alt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5-Minute Check 1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Which expresses the relation {(–1, 0), (2, –4), </a:t>
            </a:r>
            <a:b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(–3, 1), (4, –3)} correctly?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14350" y="48958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7719" name="Group 199"/>
          <p:cNvGrpSpPr>
            <a:grpSpLocks/>
          </p:cNvGrpSpPr>
          <p:nvPr/>
        </p:nvGrpSpPr>
        <p:grpSpPr bwMode="auto">
          <a:xfrm>
            <a:off x="619125" y="2743200"/>
            <a:ext cx="6991350" cy="3730625"/>
            <a:chOff x="678" y="1728"/>
            <a:chExt cx="4404" cy="2350"/>
          </a:xfrm>
        </p:grpSpPr>
        <p:sp>
          <p:nvSpPr>
            <p:cNvPr id="1229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8" y="1824"/>
              <a:ext cx="4404" cy="14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57200"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  <a:tabLst>
                  <a:tab pos="2971800" algn="l"/>
                  <a:tab pos="4114800" algn="l"/>
                </a:tabLst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altLang="en-US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</a:p>
            <a:p>
              <a:pPr marL="457200"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  <a:tabLst>
                  <a:tab pos="2971800" algn="l"/>
                  <a:tab pos="4114800" algn="l"/>
                </a:tabLst>
              </a:pPr>
              <a:endParaRPr lang="pt-BR" altLang="en-US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457200"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  <a:tabLst>
                  <a:tab pos="2971800" algn="l"/>
                  <a:tab pos="4114800" algn="l"/>
                </a:tabLst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endParaRPr lang="pt-BR" altLang="en-US" sz="2400" b="1">
                <a:solidFill>
                  <a:srgbClr val="000000"/>
                </a:solidFill>
                <a:sym typeface="Symbol" pitchFamily="18" charset="2"/>
              </a:endParaRPr>
            </a:p>
          </p:txBody>
        </p:sp>
        <p:pic>
          <p:nvPicPr>
            <p:cNvPr id="12296" name="Picture 196" descr="1-7-1-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71" y="1728"/>
              <a:ext cx="933" cy="1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7" name="Picture 197" descr="1-7-1-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80" y="1728"/>
              <a:ext cx="933" cy="1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8" name="Picture 198" descr="1-7-1-C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371" y="3072"/>
              <a:ext cx="1169" cy="1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5-Minute Check 3</a:t>
            </a:r>
          </a:p>
        </p:txBody>
      </p:sp>
      <p:graphicFrame>
        <p:nvGraphicFramePr>
          <p:cNvPr id="109606" name="Group 38"/>
          <p:cNvGraphicFramePr>
            <a:graphicFrameLocks noGrp="1"/>
          </p:cNvGraphicFramePr>
          <p:nvPr>
            <p:ph sz="quarter" idx="2"/>
          </p:nvPr>
        </p:nvGraphicFramePr>
        <p:xfrm>
          <a:off x="514350" y="3810000"/>
          <a:ext cx="1524000" cy="1630364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</a:tblGrid>
              <a:tr h="407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bills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tips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$1.25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$1.50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327400"/>
            <a:ext cx="5029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tabLst>
                <a:tab pos="1828800" algn="l"/>
                <a:tab pos="3657600" algn="l"/>
                <a:tab pos="3714750" algn="l"/>
              </a:tabLst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endParaRPr lang="pt-BR" altLang="en-US" sz="24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2400300" y="34020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09581" name="Picture 13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82" name="TPQuestion"/>
          <p:cNvSpPr>
            <a:spLocks noChangeArrowheads="1"/>
          </p:cNvSpPr>
          <p:nvPr/>
        </p:nvSpPr>
        <p:spPr bwMode="auto">
          <a:xfrm>
            <a:off x="685800" y="1657350"/>
            <a:ext cx="7620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Jason, a waiter, expressed his customers’ bills and the tips they left him as the relation </a:t>
            </a:r>
            <a:b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{(10, 2), (8, 1.5), (4, 1.25)}. Which table correctly expresses the relation?</a:t>
            </a:r>
          </a:p>
        </p:txBody>
      </p:sp>
      <p:graphicFrame>
        <p:nvGraphicFramePr>
          <p:cNvPr id="109607" name="Group 39"/>
          <p:cNvGraphicFramePr>
            <a:graphicFrameLocks noGrp="1"/>
          </p:cNvGraphicFramePr>
          <p:nvPr>
            <p:ph sz="quarter" idx="3"/>
          </p:nvPr>
        </p:nvGraphicFramePr>
        <p:xfrm>
          <a:off x="2333625" y="3810000"/>
          <a:ext cx="1524000" cy="1630364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</a:tblGrid>
              <a:tr h="407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bills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tips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$1.50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$1.25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9625" name="Group 57"/>
          <p:cNvGraphicFramePr>
            <a:graphicFrameLocks noGrp="1"/>
          </p:cNvGraphicFramePr>
          <p:nvPr/>
        </p:nvGraphicFramePr>
        <p:xfrm>
          <a:off x="4162425" y="3810000"/>
          <a:ext cx="1524000" cy="1630364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</a:tblGrid>
              <a:tr h="407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bills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tips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$1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9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9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9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5" grpId="0" animBg="1"/>
      <p:bldP spid="10958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3</a:t>
            </a:r>
          </a:p>
        </p:txBody>
      </p:sp>
      <p:sp>
        <p:nvSpPr>
          <p:cNvPr id="14746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75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alt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ℓ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 + 8</a:t>
            </a:r>
            <a:endParaRPr lang="pt-BR" altLang="en-US" sz="2400" b="1" i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8 – </a:t>
            </a:r>
            <a:r>
              <a:rPr lang="pt-BR" alt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ℓ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endParaRPr lang="pt-BR" altLang="en-US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alt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ℓ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 = 8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8</a:t>
            </a:r>
            <a:r>
              <a:rPr lang="pt-BR" alt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ℓ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</a:p>
        </p:txBody>
      </p:sp>
      <p:sp>
        <p:nvSpPr>
          <p:cNvPr id="147462" name="TPQuestion"/>
          <p:cNvSpPr>
            <a:spLocks noChangeArrowheads="1"/>
          </p:cNvSpPr>
          <p:nvPr/>
        </p:nvSpPr>
        <p:spPr bwMode="auto">
          <a:xfrm>
            <a:off x="685800" y="1657350"/>
            <a:ext cx="7620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A student earns $8 for every lawn he mows. Which equation shows the relationship between the number of lawns mowed </a:t>
            </a:r>
            <a:r>
              <a:rPr lang="en-US" altLang="en-US" sz="2400" b="1">
                <a:solidFill>
                  <a:srgbClr val="00539D"/>
                </a:solidFill>
              </a:rPr>
              <a:t>ℓ 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and the wages earned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d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?</a:t>
            </a:r>
          </a:p>
        </p:txBody>
      </p:sp>
      <p:sp>
        <p:nvSpPr>
          <p:cNvPr id="147463" name="AutoShape 7"/>
          <p:cNvSpPr>
            <a:spLocks noChangeArrowheads="1"/>
          </p:cNvSpPr>
          <p:nvPr/>
        </p:nvSpPr>
        <p:spPr bwMode="auto">
          <a:xfrm>
            <a:off x="533400" y="60499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47464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65" name="Picture 9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1" grpId="0" autoUpdateAnimBg="0"/>
      <p:bldP spid="147462" grpId="0" autoUpdateAnimBg="0"/>
      <p:bldP spid="14746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CCSS</a:t>
            </a:r>
            <a:endParaRPr lang="en-US" altLang="en-US" b="1" smtClean="0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altLang="en-US" sz="2200" b="1">
                <a:ea typeface="Times New Roman" pitchFamily="18" charset="0"/>
                <a:cs typeface="FormataOTFCnMd" charset="0"/>
              </a:rPr>
              <a:t>Content Standards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altLang="en-US" sz="2200">
                <a:ea typeface="Times New Roman" pitchFamily="18" charset="0"/>
                <a:cs typeface="FormataOTFCnMd" charset="0"/>
              </a:rPr>
              <a:t>F.IF.1 Understand that a function from one set (called the  domain) to another set (called the range) assigns to each element of the domain exactly one element of the range. If </a:t>
            </a:r>
            <a:r>
              <a:rPr lang="en-US" altLang="en-US" sz="2200" i="1">
                <a:ea typeface="Times New Roman" pitchFamily="18" charset="0"/>
                <a:cs typeface="FormataOTFCnMd" charset="0"/>
              </a:rPr>
              <a:t>f</a:t>
            </a:r>
            <a:r>
              <a:rPr lang="en-US" altLang="en-US" sz="2200">
                <a:ea typeface="Times New Roman" pitchFamily="18" charset="0"/>
                <a:cs typeface="FormataOTFCnMd" charset="0"/>
              </a:rPr>
              <a:t> is a function and </a:t>
            </a:r>
            <a:r>
              <a:rPr lang="en-US" altLang="en-US" sz="2200" i="1">
                <a:ea typeface="Times New Roman" pitchFamily="18" charset="0"/>
                <a:cs typeface="FormataOTFCnMd" charset="0"/>
              </a:rPr>
              <a:t>x</a:t>
            </a:r>
            <a:r>
              <a:rPr lang="en-US" altLang="en-US" sz="2200">
                <a:ea typeface="Times New Roman" pitchFamily="18" charset="0"/>
                <a:cs typeface="FormataOTFCnMd" charset="0"/>
              </a:rPr>
              <a:t> is an element of its domain, then </a:t>
            </a:r>
            <a:r>
              <a:rPr lang="en-US" altLang="en-US" sz="2200" i="1">
                <a:ea typeface="Times New Roman" pitchFamily="18" charset="0"/>
                <a:cs typeface="FormataOTFCnMd" charset="0"/>
              </a:rPr>
              <a:t>f</a:t>
            </a:r>
            <a:r>
              <a:rPr lang="en-US" altLang="en-US" sz="2200">
                <a:ea typeface="Times New Roman" pitchFamily="18" charset="0"/>
                <a:cs typeface="FormataOTFCnMd" charset="0"/>
              </a:rPr>
              <a:t>(</a:t>
            </a:r>
            <a:r>
              <a:rPr lang="en-US" altLang="en-US" sz="2200" i="1">
                <a:ea typeface="Times New Roman" pitchFamily="18" charset="0"/>
                <a:cs typeface="FormataOTFCnMd" charset="0"/>
              </a:rPr>
              <a:t>x</a:t>
            </a:r>
            <a:r>
              <a:rPr lang="en-US" altLang="en-US" sz="2200">
                <a:ea typeface="Times New Roman" pitchFamily="18" charset="0"/>
                <a:cs typeface="FormataOTFCnMd" charset="0"/>
              </a:rPr>
              <a:t>) denotes the output of </a:t>
            </a:r>
            <a:r>
              <a:rPr lang="en-US" altLang="en-US" sz="2200" i="1">
                <a:ea typeface="Times New Roman" pitchFamily="18" charset="0"/>
                <a:cs typeface="FormataOTFCnMd" charset="0"/>
              </a:rPr>
              <a:t>f</a:t>
            </a:r>
            <a:r>
              <a:rPr lang="en-US" altLang="en-US" sz="2200">
                <a:ea typeface="Times New Roman" pitchFamily="18" charset="0"/>
                <a:cs typeface="FormataOTFCnMd" charset="0"/>
              </a:rPr>
              <a:t> corresponding to the input </a:t>
            </a:r>
            <a:r>
              <a:rPr lang="en-US" altLang="en-US" sz="2200" i="1">
                <a:ea typeface="Times New Roman" pitchFamily="18" charset="0"/>
                <a:cs typeface="FormataOTFCnMd" charset="0"/>
              </a:rPr>
              <a:t>x</a:t>
            </a:r>
            <a:r>
              <a:rPr lang="en-US" altLang="en-US" sz="2200">
                <a:ea typeface="Times New Roman" pitchFamily="18" charset="0"/>
                <a:cs typeface="FormataOTFCnMd" charset="0"/>
              </a:rPr>
              <a:t>. The graph of </a:t>
            </a:r>
            <a:r>
              <a:rPr lang="en-US" altLang="en-US" sz="2200" i="1">
                <a:ea typeface="Times New Roman" pitchFamily="18" charset="0"/>
                <a:cs typeface="FormataOTFCnMd" charset="0"/>
              </a:rPr>
              <a:t>f</a:t>
            </a:r>
            <a:r>
              <a:rPr lang="en-US" altLang="en-US" sz="2200">
                <a:ea typeface="Times New Roman" pitchFamily="18" charset="0"/>
                <a:cs typeface="FormataOTFCnMd" charset="0"/>
              </a:rPr>
              <a:t> is the graph of the equation </a:t>
            </a:r>
            <a:r>
              <a:rPr lang="en-US" altLang="en-US" sz="2200" i="1">
                <a:ea typeface="Times New Roman" pitchFamily="18" charset="0"/>
                <a:cs typeface="FormataOTFCnMd" charset="0"/>
              </a:rPr>
              <a:t>y = f</a:t>
            </a:r>
            <a:r>
              <a:rPr lang="en-US" altLang="en-US" sz="2200">
                <a:ea typeface="Times New Roman" pitchFamily="18" charset="0"/>
                <a:cs typeface="FormataOTFCnMd" charset="0"/>
              </a:rPr>
              <a:t>(</a:t>
            </a:r>
            <a:r>
              <a:rPr lang="en-US" altLang="en-US" sz="2200" i="1">
                <a:ea typeface="Times New Roman" pitchFamily="18" charset="0"/>
                <a:cs typeface="FormataOTFCnMd" charset="0"/>
              </a:rPr>
              <a:t>x</a:t>
            </a:r>
            <a:r>
              <a:rPr lang="en-US" altLang="en-US" sz="2200">
                <a:ea typeface="Times New Roman" pitchFamily="18" charset="0"/>
                <a:cs typeface="FormataOTFCnMd" charset="0"/>
              </a:rPr>
              <a:t>).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altLang="en-US" sz="2200">
                <a:ea typeface="Times New Roman" pitchFamily="18" charset="0"/>
                <a:cs typeface="FormataOTFCnMd" charset="0"/>
              </a:rPr>
              <a:t>F.IF.2 Use function notation, evaluate functions for inputs in their domains, and interpret statements that use function notation in terms of a context.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altLang="en-US" sz="2200" b="1">
                <a:ea typeface="Times New Roman" pitchFamily="18" charset="0"/>
                <a:cs typeface="FormataOTFCnMd" charset="0"/>
              </a:rPr>
              <a:t>Mathematical Practices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altLang="en-US" sz="2200">
                <a:ea typeface="Times New Roman" pitchFamily="18" charset="0"/>
                <a:cs typeface="FormataOTFCnMd" charset="0"/>
              </a:rPr>
              <a:t>3 Construct viable arguments and critique the reasoning 	of others.</a:t>
            </a:r>
          </a:p>
        </p:txBody>
      </p:sp>
      <p:pic>
        <p:nvPicPr>
          <p:cNvPr id="15364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5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altLang="en-US" sz="2800"/>
              <a:t>You solved equation with elements from a replacement set.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Determine whether a relation is a function.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70535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Find function values.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endParaRPr lang="en-US" altLang="en-US" sz="2800"/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function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66975"/>
            <a:ext cx="7620000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discrete function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continuous function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vertical line test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function notation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nonlinear function</a:t>
            </a:r>
          </a:p>
        </p:txBody>
      </p:sp>
      <p:pic>
        <p:nvPicPr>
          <p:cNvPr id="17413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8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Concept 1</a:t>
            </a:r>
          </a:p>
        </p:txBody>
      </p:sp>
      <p:pic>
        <p:nvPicPr>
          <p:cNvPr id="18435" name="Picture 11" descr="KC_alg_L01-07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380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sp>
        <p:nvSpPr>
          <p:cNvPr id="19459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Identify Functions</a:t>
            </a:r>
          </a:p>
        </p:txBody>
      </p:sp>
      <p:sp>
        <p:nvSpPr>
          <p:cNvPr id="5903" name="Rectangle 78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3363"/>
            <a:ext cx="8229600" cy="7493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 smtClean="0">
                <a:solidFill>
                  <a:srgbClr val="EC1D24"/>
                </a:solidFill>
              </a:rPr>
              <a:t>	A.</a:t>
            </a:r>
            <a:r>
              <a:rPr lang="en-US" altLang="en-US" sz="2400" b="1" smtClean="0"/>
              <a:t> </a:t>
            </a:r>
            <a:r>
              <a:rPr lang="en-US" altLang="en-US" sz="2400" b="1" smtClean="0">
                <a:solidFill>
                  <a:srgbClr val="00539D"/>
                </a:solidFill>
              </a:rPr>
              <a:t>Determine whether the relation is a function. Explain.</a:t>
            </a:r>
          </a:p>
        </p:txBody>
      </p:sp>
      <p:sp>
        <p:nvSpPr>
          <p:cNvPr id="5904" name="Rectangle 784"/>
          <p:cNvSpPr>
            <a:spLocks noChangeArrowheads="1"/>
          </p:cNvSpPr>
          <p:nvPr/>
        </p:nvSpPr>
        <p:spPr bwMode="auto">
          <a:xfrm>
            <a:off x="533400" y="5019675"/>
            <a:ext cx="8229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	This is a function because the mapping shows each element of the domain paired with exactly one member of the range.</a:t>
            </a:r>
          </a:p>
        </p:txBody>
      </p:sp>
      <p:grpSp>
        <p:nvGrpSpPr>
          <p:cNvPr id="5908" name="Group 788"/>
          <p:cNvGrpSpPr>
            <a:grpSpLocks/>
          </p:cNvGrpSpPr>
          <p:nvPr/>
        </p:nvGrpSpPr>
        <p:grpSpPr bwMode="auto">
          <a:xfrm>
            <a:off x="3082925" y="2298700"/>
            <a:ext cx="2965450" cy="2501900"/>
            <a:chOff x="1942" y="1448"/>
            <a:chExt cx="1868" cy="1576"/>
          </a:xfrm>
        </p:grpSpPr>
        <p:pic>
          <p:nvPicPr>
            <p:cNvPr id="19463" name="Picture 785" descr="3_2_1a"/>
            <p:cNvPicPr>
              <a:picLocks noChangeAspect="1" noChangeArrowheads="1"/>
            </p:cNvPicPr>
            <p:nvPr/>
          </p:nvPicPr>
          <p:blipFill>
            <a:blip r:embed="rId3" cstate="print"/>
            <a:srcRect t="11937"/>
            <a:stretch>
              <a:fillRect/>
            </a:stretch>
          </p:blipFill>
          <p:spPr bwMode="auto">
            <a:xfrm>
              <a:off x="1942" y="1696"/>
              <a:ext cx="1868" cy="1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4" name="Text Box 786"/>
            <p:cNvSpPr txBox="1">
              <a:spLocks noChangeArrowheads="1"/>
            </p:cNvSpPr>
            <p:nvPr/>
          </p:nvSpPr>
          <p:spPr bwMode="auto">
            <a:xfrm>
              <a:off x="1956" y="1448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en-US" sz="2000"/>
                <a:t>Domain</a:t>
              </a:r>
            </a:p>
          </p:txBody>
        </p:sp>
        <p:sp>
          <p:nvSpPr>
            <p:cNvPr id="19465" name="Text Box 787"/>
            <p:cNvSpPr txBox="1">
              <a:spLocks noChangeArrowheads="1"/>
            </p:cNvSpPr>
            <p:nvPr/>
          </p:nvSpPr>
          <p:spPr bwMode="auto">
            <a:xfrm>
              <a:off x="3138" y="1448"/>
              <a:ext cx="5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en-US" sz="2000"/>
                <a:t>Range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sp>
        <p:nvSpPr>
          <p:cNvPr id="20483" name="Text Box 10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Identify Functions</a:t>
            </a:r>
          </a:p>
        </p:txBody>
      </p:sp>
      <p:sp>
        <p:nvSpPr>
          <p:cNvPr id="860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3363"/>
            <a:ext cx="8229600" cy="7493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 smtClean="0"/>
              <a:t>	</a:t>
            </a:r>
            <a:r>
              <a:rPr lang="en-US" altLang="en-US" sz="2400" b="1" smtClean="0">
                <a:solidFill>
                  <a:srgbClr val="E01B22"/>
                </a:solidFill>
              </a:rPr>
              <a:t>B.</a:t>
            </a:r>
            <a:r>
              <a:rPr lang="en-US" altLang="en-US" sz="2400" b="1" smtClean="0"/>
              <a:t> </a:t>
            </a:r>
            <a:r>
              <a:rPr lang="en-US" altLang="en-US" sz="2400" b="1" smtClean="0">
                <a:solidFill>
                  <a:srgbClr val="00539D"/>
                </a:solidFill>
              </a:rPr>
              <a:t>Determine whether the relation is a function. Explain.</a:t>
            </a:r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3362325" y="2500313"/>
            <a:ext cx="516255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	This table represents a function because the table shows each element of the domain paired with exactly one element of the range.</a:t>
            </a:r>
          </a:p>
        </p:txBody>
      </p:sp>
      <p:pic>
        <p:nvPicPr>
          <p:cNvPr id="86030" name="Picture 14" descr="1-7-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566988"/>
            <a:ext cx="2590800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7" grpId="0" build="p" autoUpdateAnimBg="0" advAuto="0"/>
      <p:bldP spid="8602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76" name="Picture 12" descr="3_2_3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4000" y="1571625"/>
            <a:ext cx="1930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75" name="TPQuestion"/>
          <p:cNvSpPr>
            <a:spLocks noChangeArrowheads="1"/>
          </p:cNvSpPr>
          <p:nvPr/>
        </p:nvSpPr>
        <p:spPr bwMode="auto">
          <a:xfrm>
            <a:off x="533400" y="1455738"/>
            <a:ext cx="60198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E01B22"/>
                </a:solidFill>
              </a:rPr>
              <a:t>A.</a:t>
            </a:r>
            <a:r>
              <a:rPr lang="en-US" altLang="en-US" sz="2400" b="1">
                <a:solidFill>
                  <a:srgbClr val="00539D"/>
                </a:solidFill>
              </a:rPr>
              <a:t> Is this relation a function? Explain.</a:t>
            </a:r>
          </a:p>
        </p:txBody>
      </p:sp>
      <p:sp>
        <p:nvSpPr>
          <p:cNvPr id="11367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6300" y="2286000"/>
            <a:ext cx="47244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  <a:buFontTx/>
              <a:buAutoNum type="alphaUcPeriod"/>
            </a:pPr>
            <a:r>
              <a:rPr lang="en-US" altLang="en-US" sz="2400" b="1"/>
              <a:t>Yes; for each element of the domain, there is only one corresponding </a:t>
            </a:r>
            <a:br>
              <a:rPr lang="en-US" altLang="en-US" sz="2400" b="1"/>
            </a:br>
            <a:r>
              <a:rPr lang="en-US" altLang="en-US" sz="2400" b="1"/>
              <a:t>element in the range.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  <a:buFontTx/>
              <a:buAutoNum type="alphaUcPeriod"/>
            </a:pPr>
            <a:r>
              <a:rPr lang="en-US" altLang="en-US" sz="2400" b="1"/>
              <a:t>Yes; it can be represented by a mapping.</a:t>
            </a:r>
            <a:endParaRPr lang="en-US" altLang="en-US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  <a:buFontTx/>
              <a:buAutoNum type="alphaUcPeriod"/>
            </a:pPr>
            <a:r>
              <a:rPr lang="en-US" altLang="en-US" sz="2400" b="1"/>
              <a:t>No; it has negative </a:t>
            </a:r>
            <a:br>
              <a:rPr lang="en-US" altLang="en-US" sz="2400" b="1"/>
            </a:br>
            <a:r>
              <a:rPr lang="en-US" altLang="en-US" sz="2400" b="1" i="1"/>
              <a:t>x</a:t>
            </a:r>
            <a:r>
              <a:rPr lang="en-US" altLang="en-US" sz="2400" b="1"/>
              <a:t>-values.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  <a:buFontTx/>
              <a:buAutoNum type="alphaUcPeriod"/>
            </a:pPr>
            <a:r>
              <a:rPr lang="en-US" altLang="en-US" sz="2400" b="1"/>
              <a:t>No; both –2 and 2 are in </a:t>
            </a:r>
            <a:br>
              <a:rPr lang="en-US" altLang="en-US" sz="2400" b="1"/>
            </a:br>
            <a:r>
              <a:rPr lang="en-US" altLang="en-US" sz="2400" b="1"/>
              <a:t>the range.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85825" y="22764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3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3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3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3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5" grpId="0" autoUpdateAnimBg="0"/>
      <p:bldP spid="113677" grpId="0" build="p" autoUpdateAnimBg="0" advAuto="0"/>
      <p:bldP spid="1136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pic>
        <p:nvPicPr>
          <p:cNvPr id="22531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106" name="Oval 10"/>
          <p:cNvSpPr>
            <a:spLocks noChangeArrowheads="1"/>
          </p:cNvSpPr>
          <p:nvPr/>
        </p:nvSpPr>
        <p:spPr bwMode="auto">
          <a:xfrm>
            <a:off x="876300" y="22479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32107" name="TPQuestion"/>
          <p:cNvSpPr>
            <a:spLocks noChangeArrowheads="1"/>
          </p:cNvSpPr>
          <p:nvPr/>
        </p:nvSpPr>
        <p:spPr bwMode="auto">
          <a:xfrm>
            <a:off x="523875" y="1455738"/>
            <a:ext cx="6562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E01B22"/>
                </a:solidFill>
              </a:rPr>
              <a:t>B.</a:t>
            </a:r>
            <a:r>
              <a:rPr lang="en-US" altLang="en-US" sz="2400" b="1">
                <a:solidFill>
                  <a:srgbClr val="00539D"/>
                </a:solidFill>
              </a:rPr>
              <a:t> Is this relation a function? Explain.</a:t>
            </a:r>
          </a:p>
        </p:txBody>
      </p:sp>
      <p:pic>
        <p:nvPicPr>
          <p:cNvPr id="132108" name="Picture 12" descr="3_2_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00" y="1295400"/>
            <a:ext cx="9271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10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6300" y="2255838"/>
            <a:ext cx="4800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  <a:buFontTx/>
              <a:buAutoNum type="alphaUcPeriod"/>
            </a:pPr>
            <a:r>
              <a:rPr lang="en-US" altLang="en-US" sz="2400" b="1"/>
              <a:t>No; the element 3 in the domain is paired with both 2 and –1 in the range.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  <a:buFontTx/>
              <a:buAutoNum type="alphaUcPeriod"/>
            </a:pPr>
            <a:r>
              <a:rPr lang="en-US" altLang="en-US" sz="2400" b="1"/>
              <a:t>No; there are negative values in the range.</a:t>
            </a:r>
            <a:endParaRPr lang="en-US" altLang="en-US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  <a:buFontTx/>
              <a:buAutoNum type="alphaUcPeriod"/>
            </a:pPr>
            <a:r>
              <a:rPr lang="en-US" altLang="en-US" sz="2400" b="1"/>
              <a:t>Yes; it is a line when graphed.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  <a:buFontTx/>
              <a:buAutoNum type="alphaUcPeriod"/>
            </a:pPr>
            <a:r>
              <a:rPr lang="en-US" altLang="en-US" sz="2400" b="1"/>
              <a:t>Yes; it can be represented in a chart.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2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2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2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2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6" grpId="0" animBg="1"/>
      <p:bldP spid="132107" grpId="0" autoUpdateAnimBg="0"/>
      <p:bldP spid="132109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Draw Graphs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14475"/>
            <a:ext cx="78962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 SCHOOL CAFETERIA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There are three lunch periods at a school. During the first period, 352 students eat. During the second period, 304 students eat. During the third period, 391 students eat. Make a table showing the number of students for each of the three lunch periods.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533400" y="3914775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	</a:t>
            </a:r>
          </a:p>
        </p:txBody>
      </p:sp>
      <p:pic>
        <p:nvPicPr>
          <p:cNvPr id="6153" name="Picture 9" descr="01-09-0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4000500"/>
            <a:ext cx="2741613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Draw Graphs</a:t>
            </a:r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876300" y="3656013"/>
            <a:ext cx="79438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 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Determine the domain and range of the function.</a:t>
            </a:r>
          </a:p>
        </p:txBody>
      </p:sp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533400" y="4746625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D: {1, 2, 3}; R: {352, 304, 391}	</a:t>
            </a:r>
          </a:p>
        </p:txBody>
      </p:sp>
      <p:pic>
        <p:nvPicPr>
          <p:cNvPr id="135175" name="Picture 7" descr="01-09-0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0875" y="1371600"/>
            <a:ext cx="2741613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5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5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2" grpId="0" build="p" autoUpdateAnimBg="0" advAuto="0"/>
      <p:bldP spid="13517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Draw Graphs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876300" y="3505200"/>
            <a:ext cx="75628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C.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Write the data as a set of ordered pairs. Then draw the graph.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33400" y="4313238"/>
            <a:ext cx="8077200" cy="1077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sz="2400"/>
              <a:t>The ordered pairs can be determined from the table. </a:t>
            </a:r>
            <a:br>
              <a:rPr lang="en-US" altLang="en-US" sz="2400"/>
            </a:br>
            <a:r>
              <a:rPr lang="en-US" altLang="en-US" sz="2400"/>
              <a:t>The period is the independent variable and the number </a:t>
            </a:r>
            <a:br>
              <a:rPr lang="en-US" altLang="en-US" sz="2400"/>
            </a:br>
            <a:r>
              <a:rPr lang="en-US" altLang="en-US" sz="2400"/>
              <a:t>of students is the dependent variable.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533400" y="555625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	The ordered pairs are {1, 352}, {2, 304}, and {3, 391}.</a:t>
            </a:r>
          </a:p>
        </p:txBody>
      </p:sp>
      <p:pic>
        <p:nvPicPr>
          <p:cNvPr id="7179" name="Picture 11" descr="01-09-0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0875" y="1371600"/>
            <a:ext cx="2741613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build="p" autoUpdateAnimBg="0" advAuto="0"/>
      <p:bldP spid="7175" grpId="0" build="p" autoUpdateAnimBg="0"/>
      <p:bldP spid="7176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Draw Graphs</a:t>
            </a:r>
          </a:p>
        </p:txBody>
      </p:sp>
      <p:sp>
        <p:nvSpPr>
          <p:cNvPr id="136200" name="Rectangle 8"/>
          <p:cNvSpPr>
            <a:spLocks noChangeArrowheads="1"/>
          </p:cNvSpPr>
          <p:nvPr/>
        </p:nvSpPr>
        <p:spPr bwMode="auto">
          <a:xfrm>
            <a:off x="819150" y="1500188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Answer:</a:t>
            </a:r>
          </a:p>
        </p:txBody>
      </p:sp>
      <p:pic>
        <p:nvPicPr>
          <p:cNvPr id="136202" name="Picture 10" descr="E-1-9-4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1163" y="1533525"/>
            <a:ext cx="3227387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6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3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00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Draw Graphs</a:t>
            </a:r>
          </a:p>
        </p:txBody>
      </p:sp>
      <p:sp>
        <p:nvSpPr>
          <p:cNvPr id="137220" name="Rectangle 4"/>
          <p:cNvSpPr>
            <a:spLocks noChangeArrowheads="1"/>
          </p:cNvSpPr>
          <p:nvPr/>
        </p:nvSpPr>
        <p:spPr bwMode="auto">
          <a:xfrm>
            <a:off x="876300" y="4333875"/>
            <a:ext cx="79438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D. 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State whether the function is </a:t>
            </a:r>
            <a:r>
              <a:rPr lang="en-US" alt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discrete 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or </a:t>
            </a:r>
            <a:r>
              <a:rPr lang="en-US" alt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continuous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 Explain your reasoning.</a:t>
            </a:r>
          </a:p>
        </p:txBody>
      </p:sp>
      <p:sp>
        <p:nvSpPr>
          <p:cNvPr id="137221" name="Rectangle 5"/>
          <p:cNvSpPr>
            <a:spLocks noChangeArrowheads="1"/>
          </p:cNvSpPr>
          <p:nvPr/>
        </p:nvSpPr>
        <p:spPr bwMode="auto">
          <a:xfrm>
            <a:off x="533400" y="54229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	Because the points are not connected, the function is discrete.	</a:t>
            </a:r>
          </a:p>
        </p:txBody>
      </p:sp>
      <p:pic>
        <p:nvPicPr>
          <p:cNvPr id="137224" name="Picture 8" descr="E-1-9-4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35350" y="1333500"/>
            <a:ext cx="22510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7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0" grpId="0" build="p" autoUpdateAnimBg="0" advAuto="0"/>
      <p:bldP spid="13722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2105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</a:rPr>
              <a:t>At a car dealership, a salesman worked for three days. On the first day, he sold 5 cars. On the second day he sold 3 cars. On the third, he sold 8 cars. Make a table showing the number of cars sold for </a:t>
            </a:r>
            <a:br>
              <a:rPr lang="en-US" altLang="en-US" sz="2400" b="1">
                <a:solidFill>
                  <a:srgbClr val="00539D"/>
                </a:solidFill>
              </a:rPr>
            </a:br>
            <a:r>
              <a:rPr lang="en-US" altLang="en-US" sz="2400" b="1">
                <a:solidFill>
                  <a:srgbClr val="00539D"/>
                </a:solidFill>
              </a:rPr>
              <a:t>each day.</a:t>
            </a:r>
          </a:p>
        </p:txBody>
      </p:sp>
      <p:grpSp>
        <p:nvGrpSpPr>
          <p:cNvPr id="114700" name="Group 12"/>
          <p:cNvGrpSpPr>
            <a:grpSpLocks/>
          </p:cNvGrpSpPr>
          <p:nvPr/>
        </p:nvGrpSpPr>
        <p:grpSpPr bwMode="auto">
          <a:xfrm>
            <a:off x="900113" y="3321050"/>
            <a:ext cx="5026025" cy="2809875"/>
            <a:chOff x="567" y="2092"/>
            <a:chExt cx="3166" cy="1770"/>
          </a:xfrm>
        </p:grpSpPr>
        <p:sp>
          <p:nvSpPr>
            <p:cNvPr id="2868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7" y="2092"/>
              <a:ext cx="3166" cy="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  <a:tabLst>
                  <a:tab pos="3486150" algn="l"/>
                </a:tabLst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A.		</a:t>
              </a:r>
            </a:p>
            <a:p>
              <a:pPr marL="533400" indent="-53340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  <a:tabLst>
                  <a:tab pos="3486150" algn="l"/>
                </a:tabLst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altLang="en-US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  <a:tabLst>
                  <a:tab pos="3486150" algn="l"/>
                </a:tabLst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C.		</a:t>
              </a:r>
            </a:p>
            <a:p>
              <a:pPr marL="533400" indent="-53340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  <a:tabLst>
                  <a:tab pos="3486150" algn="l"/>
                </a:tabLst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altLang="en-US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28681" name="Picture 14" descr="ALG01-09-4b-YT-A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62" y="3430"/>
              <a:ext cx="1293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2" name="Picture 15" descr="ALG01-09-4b-YT-A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62" y="2118"/>
              <a:ext cx="1293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3" name="Picture 16" descr="ALG01-09-4b-YT-A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62" y="2558"/>
              <a:ext cx="1293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4" name="Picture 17" descr="ALG01-09-4b-YT-A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62" y="2998"/>
              <a:ext cx="1293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85825" y="5400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9" grpId="0" autoUpdateAnimBg="0"/>
      <p:bldP spid="11469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Equations as Functions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71600"/>
            <a:ext cx="8229600" cy="4206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  <a:buFontTx/>
              <a:buNone/>
            </a:pPr>
            <a:r>
              <a:rPr lang="en-US" altLang="en-US" sz="2400" b="1" smtClean="0">
                <a:solidFill>
                  <a:srgbClr val="5B57A6"/>
                </a:solidFill>
              </a:rPr>
              <a:t>	</a:t>
            </a:r>
            <a:r>
              <a:rPr lang="en-US" altLang="en-US" sz="2400" b="1" smtClean="0">
                <a:solidFill>
                  <a:srgbClr val="00539D"/>
                </a:solidFill>
              </a:rPr>
              <a:t>Determine whether </a:t>
            </a:r>
            <a:r>
              <a:rPr lang="en-US" altLang="en-US" sz="2400" b="1" i="1" smtClean="0">
                <a:solidFill>
                  <a:srgbClr val="00539D"/>
                </a:solidFill>
              </a:rPr>
              <a:t>x</a:t>
            </a:r>
            <a:r>
              <a:rPr lang="en-US" altLang="en-US" sz="2400" b="1" smtClean="0">
                <a:solidFill>
                  <a:srgbClr val="00539D"/>
                </a:solidFill>
              </a:rPr>
              <a:t> = –2 is a function.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81063" y="1919288"/>
            <a:ext cx="4757737" cy="3378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657350" algn="l"/>
                <a:tab pos="1943100" algn="l"/>
                <a:tab pos="4114800" algn="l"/>
              </a:tabLst>
            </a:pPr>
            <a:r>
              <a:rPr lang="en-US" altLang="en-US" sz="2400"/>
              <a:t>Graph the equation. Since the graph is in the form </a:t>
            </a:r>
            <a:r>
              <a:rPr lang="en-US" altLang="en-US" sz="2400" i="1"/>
              <a:t>Ax </a:t>
            </a:r>
            <a:r>
              <a:rPr lang="en-US" altLang="en-US" sz="2400"/>
              <a:t>+ </a:t>
            </a:r>
            <a:r>
              <a:rPr lang="en-US" altLang="en-US" sz="2400" i="1"/>
              <a:t>By </a:t>
            </a:r>
            <a:r>
              <a:rPr lang="en-US" altLang="en-US" sz="2400"/>
              <a:t>= </a:t>
            </a:r>
            <a:r>
              <a:rPr lang="en-US" altLang="en-US" sz="2400" i="1"/>
              <a:t>C</a:t>
            </a:r>
            <a:r>
              <a:rPr lang="en-US" altLang="en-US" sz="2400"/>
              <a:t>, the graph of the equation will be a line. Place your pencil at the left of the graph to represent a vertical line. Slowly move the pencil to the right across the graph. At </a:t>
            </a:r>
            <a:r>
              <a:rPr lang="en-US" altLang="en-US" sz="2400" i="1"/>
              <a:t>x = –</a:t>
            </a:r>
            <a:r>
              <a:rPr lang="en-US" altLang="en-US" sz="2400"/>
              <a:t>2</a:t>
            </a:r>
            <a:r>
              <a:rPr lang="en-US" altLang="en-US" sz="2400" i="1"/>
              <a:t> </a:t>
            </a:r>
            <a:r>
              <a:rPr lang="en-US" altLang="en-US" sz="2400"/>
              <a:t>this vertical line passes through more than one point on the graph.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533400" y="5414963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	The graph does not pass the vertical line test. Thus, the line does not represent a function.</a:t>
            </a:r>
          </a:p>
        </p:txBody>
      </p:sp>
      <p:pic>
        <p:nvPicPr>
          <p:cNvPr id="9223" name="Picture 7" descr="3_2_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5475" y="2057400"/>
            <a:ext cx="2741613" cy="2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  <p:bldP spid="9222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2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6900" y="2011363"/>
            <a:ext cx="2844800" cy="256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9475" y="36607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22" name="TPQuestion"/>
          <p:cNvSpPr>
            <a:spLocks noChangeArrowheads="1"/>
          </p:cNvSpPr>
          <p:nvPr/>
        </p:nvSpPr>
        <p:spPr bwMode="auto">
          <a:xfrm>
            <a:off x="533400" y="1493838"/>
            <a:ext cx="80391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/>
            <a:r>
              <a:rPr lang="en-US" altLang="en-US" sz="2400" b="1">
                <a:solidFill>
                  <a:srgbClr val="00539D"/>
                </a:solidFill>
              </a:rPr>
              <a:t>Determine whether 3</a:t>
            </a:r>
            <a:r>
              <a:rPr lang="en-US" altLang="en-US" sz="2400" b="1" i="1">
                <a:solidFill>
                  <a:srgbClr val="00539D"/>
                </a:solidFill>
              </a:rPr>
              <a:t>x </a:t>
            </a:r>
            <a:r>
              <a:rPr lang="en-US" altLang="en-US" sz="2400" b="1">
                <a:solidFill>
                  <a:srgbClr val="00539D"/>
                </a:solidFill>
              </a:rPr>
              <a:t>+ 2</a:t>
            </a:r>
            <a:r>
              <a:rPr lang="en-US" altLang="en-US" sz="2400" b="1" i="1">
                <a:solidFill>
                  <a:srgbClr val="00539D"/>
                </a:solidFill>
              </a:rPr>
              <a:t>y</a:t>
            </a:r>
            <a:r>
              <a:rPr lang="en-US" altLang="en-US" sz="2400" b="1">
                <a:solidFill>
                  <a:srgbClr val="00539D"/>
                </a:solidFill>
              </a:rPr>
              <a:t> = 12 is a function.</a:t>
            </a:r>
          </a:p>
        </p:txBody>
      </p:sp>
      <p:sp>
        <p:nvSpPr>
          <p:cNvPr id="11572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85825" y="3657600"/>
            <a:ext cx="7696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20000"/>
              </a:spcBef>
              <a:spcAft>
                <a:spcPts val="200"/>
              </a:spcAft>
              <a:buClr>
                <a:srgbClr val="00539D"/>
              </a:buClr>
              <a:buFontTx/>
              <a:buAutoNum type="alphaUcPeriod"/>
            </a:pPr>
            <a:r>
              <a:rPr lang="en-US" altLang="en-US" sz="2400" b="1"/>
              <a:t>yes</a:t>
            </a:r>
            <a:br>
              <a:rPr lang="en-US" altLang="en-US" sz="2400" b="1"/>
            </a:br>
            <a:endParaRPr lang="en-US" altLang="en-US" sz="2400" b="1">
              <a:sym typeface="Symbol" pitchFamily="18" charset="2"/>
            </a:endParaRPr>
          </a:p>
          <a:p>
            <a:pPr marL="533400" indent="-533400">
              <a:spcBef>
                <a:spcPct val="20000"/>
              </a:spcBef>
              <a:spcAft>
                <a:spcPts val="200"/>
              </a:spcAft>
              <a:buClr>
                <a:srgbClr val="00539D"/>
              </a:buClr>
              <a:buFontTx/>
              <a:buAutoNum type="alphaUcPeriod"/>
            </a:pPr>
            <a:r>
              <a:rPr lang="en-US" altLang="en-US" sz="2400" b="1"/>
              <a:t>no</a:t>
            </a:r>
            <a:br>
              <a:rPr lang="en-US" altLang="en-US" sz="2400" b="1"/>
            </a:br>
            <a:endParaRPr lang="en-US" altLang="en-US" sz="2400" b="1">
              <a:sym typeface="Symbol" pitchFamily="18" charset="2"/>
            </a:endParaRPr>
          </a:p>
          <a:p>
            <a:pPr marL="533400" indent="-533400">
              <a:spcBef>
                <a:spcPct val="20000"/>
              </a:spcBef>
              <a:spcAft>
                <a:spcPts val="200"/>
              </a:spcAft>
              <a:buClr>
                <a:srgbClr val="00539D"/>
              </a:buClr>
              <a:buFontTx/>
              <a:buAutoNum type="alphaUcPeriod"/>
            </a:pPr>
            <a:r>
              <a:rPr lang="en-US" altLang="en-US" sz="2400" b="1"/>
              <a:t>not enough information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5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5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  <p:bldP spid="115724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Concept 2</a:t>
            </a:r>
          </a:p>
        </p:txBody>
      </p:sp>
      <p:pic>
        <p:nvPicPr>
          <p:cNvPr id="31747" name="Picture 7" descr="KC_alg_L01-07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825" y="1495425"/>
            <a:ext cx="8029575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4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Function Values</a:t>
            </a: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493838"/>
            <a:ext cx="8458200" cy="7493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US" altLang="en-US" sz="2400" b="1" smtClean="0"/>
              <a:t>	</a:t>
            </a:r>
            <a:r>
              <a:rPr lang="en-US" altLang="en-US" sz="2400" b="1" smtClean="0">
                <a:solidFill>
                  <a:srgbClr val="EC1D24"/>
                </a:solidFill>
              </a:rPr>
              <a:t>A. </a:t>
            </a:r>
            <a:r>
              <a:rPr lang="en-US" altLang="en-US" sz="2400" b="1" smtClean="0">
                <a:solidFill>
                  <a:srgbClr val="00539D"/>
                </a:solidFill>
              </a:rPr>
              <a:t>If </a:t>
            </a:r>
            <a:r>
              <a:rPr lang="en-US" altLang="en-US" sz="2400" b="1" i="1" smtClean="0">
                <a:solidFill>
                  <a:srgbClr val="00539D"/>
                </a:solidFill>
              </a:rPr>
              <a:t>f</a:t>
            </a:r>
            <a:r>
              <a:rPr lang="en-US" altLang="en-US" sz="2400" b="1" smtClean="0">
                <a:solidFill>
                  <a:srgbClr val="00539D"/>
                </a:solidFill>
              </a:rPr>
              <a:t>(</a:t>
            </a:r>
            <a:r>
              <a:rPr lang="en-US" altLang="en-US" sz="2400" b="1" i="1" smtClean="0">
                <a:solidFill>
                  <a:srgbClr val="00539D"/>
                </a:solidFill>
              </a:rPr>
              <a:t>x</a:t>
            </a:r>
            <a:r>
              <a:rPr lang="en-US" altLang="en-US" sz="2400" b="1" smtClean="0">
                <a:solidFill>
                  <a:srgbClr val="00539D"/>
                </a:solidFill>
              </a:rPr>
              <a:t>) = 3</a:t>
            </a:r>
            <a:r>
              <a:rPr lang="en-US" altLang="en-US" sz="2400" b="1" i="1" smtClean="0">
                <a:solidFill>
                  <a:srgbClr val="00539D"/>
                </a:solidFill>
              </a:rPr>
              <a:t>x –</a:t>
            </a:r>
            <a:r>
              <a:rPr lang="en-US" altLang="en-US" sz="2400" b="1" smtClean="0">
                <a:solidFill>
                  <a:srgbClr val="00539D"/>
                </a:solidFill>
              </a:rPr>
              <a:t> 4, find </a:t>
            </a:r>
            <a:r>
              <a:rPr lang="en-US" altLang="en-US" sz="2400" b="1" i="1" smtClean="0">
                <a:solidFill>
                  <a:srgbClr val="00539D"/>
                </a:solidFill>
              </a:rPr>
              <a:t>f</a:t>
            </a:r>
            <a:r>
              <a:rPr lang="en-US" altLang="en-US" sz="2400" b="1" smtClean="0">
                <a:solidFill>
                  <a:srgbClr val="00539D"/>
                </a:solidFill>
              </a:rPr>
              <a:t>(4).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881063" y="2209800"/>
            <a:ext cx="7881937" cy="1662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  <a:tabLst>
                <a:tab pos="1485900" algn="r"/>
                <a:tab pos="1600200" algn="l"/>
                <a:tab pos="1885950" algn="l"/>
                <a:tab pos="3886200" algn="l"/>
              </a:tabLst>
            </a:pPr>
            <a:r>
              <a:rPr lang="en-US" altLang="en-US" sz="2400">
                <a:sym typeface="Symbol" pitchFamily="18" charset="2"/>
              </a:rPr>
              <a:t>	</a:t>
            </a:r>
            <a:r>
              <a:rPr lang="en-US" altLang="en-US" sz="2400" i="1">
                <a:sym typeface="Symbol" pitchFamily="18" charset="2"/>
              </a:rPr>
              <a:t>f</a:t>
            </a:r>
            <a:r>
              <a:rPr lang="en-US" altLang="en-US" sz="2400">
                <a:sym typeface="Symbol" pitchFamily="18" charset="2"/>
              </a:rPr>
              <a:t>(</a:t>
            </a:r>
            <a:r>
              <a:rPr lang="en-US" altLang="en-US" sz="2400">
                <a:solidFill>
                  <a:srgbClr val="E01B22"/>
                </a:solidFill>
                <a:sym typeface="Symbol" pitchFamily="18" charset="2"/>
              </a:rPr>
              <a:t>4</a:t>
            </a:r>
            <a:r>
              <a:rPr lang="en-US" altLang="en-US" sz="2400">
                <a:sym typeface="Symbol" pitchFamily="18" charset="2"/>
              </a:rPr>
              <a:t>)	=	3(</a:t>
            </a:r>
            <a:r>
              <a:rPr lang="en-US" altLang="en-US" sz="2400">
                <a:solidFill>
                  <a:srgbClr val="E01B22"/>
                </a:solidFill>
                <a:sym typeface="Symbol" pitchFamily="18" charset="2"/>
              </a:rPr>
              <a:t>4</a:t>
            </a:r>
            <a:r>
              <a:rPr lang="en-US" altLang="en-US" sz="2400">
                <a:sym typeface="Symbol" pitchFamily="18" charset="2"/>
              </a:rPr>
              <a:t>) – 4	Replace </a:t>
            </a:r>
            <a:r>
              <a:rPr lang="en-US" altLang="en-US" sz="2400" i="1">
                <a:sym typeface="Symbol" pitchFamily="18" charset="2"/>
              </a:rPr>
              <a:t>x </a:t>
            </a:r>
            <a:r>
              <a:rPr lang="en-US" altLang="en-US" sz="2400">
                <a:sym typeface="Symbol" pitchFamily="18" charset="2"/>
              </a:rPr>
              <a:t>with </a:t>
            </a:r>
            <a:r>
              <a:rPr lang="en-US" altLang="en-US" sz="2400">
                <a:solidFill>
                  <a:srgbClr val="E01B22"/>
                </a:solidFill>
                <a:sym typeface="Symbol" pitchFamily="18" charset="2"/>
              </a:rPr>
              <a:t>4</a:t>
            </a:r>
            <a:r>
              <a:rPr lang="en-US" altLang="en-US" sz="2400">
                <a:sym typeface="Symbol" pitchFamily="18" charset="2"/>
              </a:rPr>
              <a:t>.</a:t>
            </a:r>
          </a:p>
          <a:p>
            <a:pPr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  <a:tabLst>
                <a:tab pos="1485900" algn="r"/>
                <a:tab pos="1600200" algn="l"/>
                <a:tab pos="1885950" algn="l"/>
                <a:tab pos="3886200" algn="l"/>
              </a:tabLst>
            </a:pPr>
            <a:r>
              <a:rPr lang="en-US" altLang="en-US" sz="2400">
                <a:sym typeface="Symbol" pitchFamily="18" charset="2"/>
              </a:rPr>
              <a:t>		=	12 – 4	</a:t>
            </a:r>
            <a:r>
              <a:rPr lang="pt-BR" altLang="en-US" sz="2400">
                <a:sym typeface="Symbol" pitchFamily="18" charset="2"/>
              </a:rPr>
              <a:t>Multiply.</a:t>
            </a:r>
            <a:endParaRPr lang="en-US" altLang="en-US" sz="240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  <a:tabLst>
                <a:tab pos="1485900" algn="r"/>
                <a:tab pos="1600200" algn="l"/>
                <a:tab pos="1885950" algn="l"/>
                <a:tab pos="3886200" algn="l"/>
              </a:tabLst>
            </a:pPr>
            <a:r>
              <a:rPr lang="pt-BR" altLang="en-US" sz="2400">
                <a:sym typeface="Symbol" pitchFamily="18" charset="2"/>
              </a:rPr>
              <a:t>		= </a:t>
            </a:r>
            <a:r>
              <a:rPr lang="en-US" altLang="en-US" sz="2400">
                <a:sym typeface="Symbol" pitchFamily="18" charset="2"/>
              </a:rPr>
              <a:t>8</a:t>
            </a:r>
            <a:r>
              <a:rPr lang="pt-BR" altLang="en-US" sz="2400">
                <a:sym typeface="Symbol" pitchFamily="18" charset="2"/>
              </a:rPr>
              <a:t>	Subtract.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533400" y="41910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	</a:t>
            </a:r>
            <a:r>
              <a:rPr lang="en-US" altLang="en-US" sz="2400" i="1">
                <a:solidFill>
                  <a:srgbClr val="E01B22"/>
                </a:solidFill>
              </a:rPr>
              <a:t>f</a:t>
            </a:r>
            <a:r>
              <a:rPr lang="en-US" altLang="en-US" sz="2400">
                <a:solidFill>
                  <a:srgbClr val="E01B22"/>
                </a:solidFill>
              </a:rPr>
              <a:t>(4) = 8</a:t>
            </a:r>
            <a:endParaRPr lang="en-US" altLang="en-US" sz="2400" i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  <p:bldP spid="93190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4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Function Values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493838"/>
            <a:ext cx="8458200" cy="7493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US" altLang="en-US" sz="2400" b="1" smtClean="0">
                <a:solidFill>
                  <a:srgbClr val="00539D"/>
                </a:solidFill>
              </a:rPr>
              <a:t>	</a:t>
            </a:r>
            <a:r>
              <a:rPr lang="en-US" altLang="en-US" sz="2400" b="1" smtClean="0">
                <a:solidFill>
                  <a:srgbClr val="EC1D24"/>
                </a:solidFill>
              </a:rPr>
              <a:t>B.</a:t>
            </a:r>
            <a:r>
              <a:rPr lang="en-US" altLang="en-US" sz="2400" b="1" smtClean="0">
                <a:solidFill>
                  <a:srgbClr val="00539D"/>
                </a:solidFill>
              </a:rPr>
              <a:t> If </a:t>
            </a:r>
            <a:r>
              <a:rPr lang="en-US" altLang="en-US" sz="2400" b="1" i="1" smtClean="0">
                <a:solidFill>
                  <a:srgbClr val="00539D"/>
                </a:solidFill>
              </a:rPr>
              <a:t>f</a:t>
            </a:r>
            <a:r>
              <a:rPr lang="en-US" altLang="en-US" sz="2400" b="1" smtClean="0">
                <a:solidFill>
                  <a:srgbClr val="00539D"/>
                </a:solidFill>
              </a:rPr>
              <a:t>(</a:t>
            </a:r>
            <a:r>
              <a:rPr lang="en-US" altLang="en-US" sz="2400" b="1" i="1" smtClean="0">
                <a:solidFill>
                  <a:srgbClr val="00539D"/>
                </a:solidFill>
              </a:rPr>
              <a:t>x</a:t>
            </a:r>
            <a:r>
              <a:rPr lang="en-US" altLang="en-US" sz="2400" b="1" smtClean="0">
                <a:solidFill>
                  <a:srgbClr val="00539D"/>
                </a:solidFill>
              </a:rPr>
              <a:t>) = 3</a:t>
            </a:r>
            <a:r>
              <a:rPr lang="en-US" altLang="en-US" sz="2400" b="1" i="1" smtClean="0">
                <a:solidFill>
                  <a:srgbClr val="00539D"/>
                </a:solidFill>
              </a:rPr>
              <a:t>x –</a:t>
            </a:r>
            <a:r>
              <a:rPr lang="en-US" altLang="en-US" sz="2400" b="1" smtClean="0">
                <a:solidFill>
                  <a:srgbClr val="00539D"/>
                </a:solidFill>
              </a:rPr>
              <a:t> 4, find </a:t>
            </a:r>
            <a:r>
              <a:rPr lang="en-US" altLang="en-US" sz="2400" b="1" i="1" smtClean="0">
                <a:solidFill>
                  <a:srgbClr val="00539D"/>
                </a:solidFill>
              </a:rPr>
              <a:t>f</a:t>
            </a:r>
            <a:r>
              <a:rPr lang="en-US" altLang="en-US" sz="2400" b="1" smtClean="0">
                <a:solidFill>
                  <a:srgbClr val="00539D"/>
                </a:solidFill>
              </a:rPr>
              <a:t>(–5).</a:t>
            </a: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881063" y="2209800"/>
            <a:ext cx="7881937" cy="1662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  <a:tabLst>
                <a:tab pos="1485900" algn="r"/>
                <a:tab pos="1600200" algn="l"/>
                <a:tab pos="1885950" algn="l"/>
                <a:tab pos="3886200" algn="l"/>
              </a:tabLst>
            </a:pPr>
            <a:r>
              <a:rPr lang="en-US" altLang="en-US" sz="2400">
                <a:sym typeface="Symbol" pitchFamily="18" charset="2"/>
              </a:rPr>
              <a:t>	</a:t>
            </a:r>
            <a:r>
              <a:rPr lang="en-US" altLang="en-US" sz="2400" i="1">
                <a:sym typeface="Symbol" pitchFamily="18" charset="2"/>
              </a:rPr>
              <a:t>f</a:t>
            </a:r>
            <a:r>
              <a:rPr lang="en-US" altLang="en-US" sz="2400">
                <a:sym typeface="Symbol" pitchFamily="18" charset="2"/>
              </a:rPr>
              <a:t>(</a:t>
            </a:r>
            <a:r>
              <a:rPr lang="en-US" altLang="en-US" sz="2400">
                <a:solidFill>
                  <a:srgbClr val="E01B22"/>
                </a:solidFill>
                <a:sym typeface="Symbol" pitchFamily="18" charset="2"/>
              </a:rPr>
              <a:t>–5)</a:t>
            </a:r>
            <a:r>
              <a:rPr lang="en-US" altLang="en-US" sz="2400">
                <a:sym typeface="Symbol" pitchFamily="18" charset="2"/>
              </a:rPr>
              <a:t>	=	3(</a:t>
            </a:r>
            <a:r>
              <a:rPr lang="en-US" altLang="en-US" sz="2400">
                <a:solidFill>
                  <a:srgbClr val="E01B22"/>
                </a:solidFill>
                <a:sym typeface="Symbol" pitchFamily="18" charset="2"/>
              </a:rPr>
              <a:t>–5</a:t>
            </a:r>
            <a:r>
              <a:rPr lang="en-US" altLang="en-US" sz="2400">
                <a:sym typeface="Symbol" pitchFamily="18" charset="2"/>
              </a:rPr>
              <a:t>) – 4	Replace </a:t>
            </a:r>
            <a:r>
              <a:rPr lang="en-US" altLang="en-US" sz="2400" i="1">
                <a:sym typeface="Symbol" pitchFamily="18" charset="2"/>
              </a:rPr>
              <a:t>x </a:t>
            </a:r>
            <a:r>
              <a:rPr lang="en-US" altLang="en-US" sz="2400">
                <a:sym typeface="Symbol" pitchFamily="18" charset="2"/>
              </a:rPr>
              <a:t>with </a:t>
            </a:r>
            <a:r>
              <a:rPr lang="en-US" altLang="en-US" sz="2400">
                <a:solidFill>
                  <a:srgbClr val="E01B22"/>
                </a:solidFill>
                <a:sym typeface="Symbol" pitchFamily="18" charset="2"/>
              </a:rPr>
              <a:t>–5</a:t>
            </a:r>
            <a:r>
              <a:rPr lang="en-US" altLang="en-US" sz="2400">
                <a:sym typeface="Symbol" pitchFamily="18" charset="2"/>
              </a:rPr>
              <a:t>.</a:t>
            </a:r>
          </a:p>
          <a:p>
            <a:pPr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  <a:tabLst>
                <a:tab pos="1485900" algn="r"/>
                <a:tab pos="1600200" algn="l"/>
                <a:tab pos="1885950" algn="l"/>
                <a:tab pos="3886200" algn="l"/>
              </a:tabLst>
            </a:pPr>
            <a:r>
              <a:rPr lang="en-US" altLang="en-US" sz="2400">
                <a:sym typeface="Symbol" pitchFamily="18" charset="2"/>
              </a:rPr>
              <a:t>		=	–15 – 4	</a:t>
            </a:r>
            <a:r>
              <a:rPr lang="pt-BR" altLang="en-US" sz="2400">
                <a:sym typeface="Symbol" pitchFamily="18" charset="2"/>
              </a:rPr>
              <a:t>Multiply.</a:t>
            </a:r>
            <a:endParaRPr lang="en-US" altLang="en-US" sz="240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  <a:tabLst>
                <a:tab pos="1485900" algn="r"/>
                <a:tab pos="1600200" algn="l"/>
                <a:tab pos="1885950" algn="l"/>
                <a:tab pos="3886200" algn="l"/>
              </a:tabLst>
            </a:pPr>
            <a:r>
              <a:rPr lang="pt-BR" altLang="en-US" sz="2400">
                <a:sym typeface="Symbol" pitchFamily="18" charset="2"/>
              </a:rPr>
              <a:t>		= </a:t>
            </a:r>
            <a:r>
              <a:rPr lang="en-US" altLang="en-US" sz="2400">
                <a:sym typeface="Symbol" pitchFamily="18" charset="2"/>
              </a:rPr>
              <a:t>–19</a:t>
            </a:r>
            <a:r>
              <a:rPr lang="pt-BR" altLang="en-US" sz="2400">
                <a:sym typeface="Symbol" pitchFamily="18" charset="2"/>
              </a:rPr>
              <a:t>	Subtract.</a:t>
            </a: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533400" y="41910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	</a:t>
            </a:r>
            <a:r>
              <a:rPr lang="en-US" altLang="en-US" sz="2400" i="1">
                <a:solidFill>
                  <a:srgbClr val="E01B22"/>
                </a:solidFill>
              </a:rPr>
              <a:t>f</a:t>
            </a:r>
            <a:r>
              <a:rPr lang="en-US" altLang="en-US" sz="2400">
                <a:solidFill>
                  <a:srgbClr val="E01B22"/>
                </a:solidFill>
              </a:rPr>
              <a:t>(–5) = –19</a:t>
            </a:r>
            <a:endParaRPr lang="en-US" altLang="en-US" sz="2400" i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build="p" autoUpdateAnimBg="0" advAuto="0"/>
      <p:bldP spid="94213" grpId="0" build="p" autoUpdateAnimBg="0"/>
      <p:bldP spid="94214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4953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6300" y="2314575"/>
            <a:ext cx="411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ym typeface="Symbol" pitchFamily="18" charset="2"/>
              </a:rPr>
              <a:t>	8 </a:t>
            </a:r>
          </a:p>
          <a:p>
            <a:pPr marL="533400" indent="-533400"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ym typeface="Symbol" pitchFamily="18" charset="2"/>
              </a:rPr>
              <a:t>	7 </a:t>
            </a:r>
          </a:p>
          <a:p>
            <a:pPr marL="533400" indent="-533400"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ym typeface="Symbol" pitchFamily="18" charset="2"/>
              </a:rPr>
              <a:t>	6</a:t>
            </a:r>
          </a:p>
          <a:p>
            <a:pPr marL="533400" indent="-533400"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ym typeface="Symbol" pitchFamily="18" charset="2"/>
              </a:rPr>
              <a:t>	11</a:t>
            </a:r>
          </a:p>
        </p:txBody>
      </p:sp>
      <p:sp>
        <p:nvSpPr>
          <p:cNvPr id="116747" name="TPQuestion"/>
          <p:cNvSpPr>
            <a:spLocks noChangeArrowheads="1"/>
          </p:cNvSpPr>
          <p:nvPr/>
        </p:nvSpPr>
        <p:spPr bwMode="auto">
          <a:xfrm>
            <a:off x="533400" y="1493838"/>
            <a:ext cx="8610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/>
            <a:r>
              <a:rPr lang="en-US" altLang="en-US" sz="2400" b="1">
                <a:solidFill>
                  <a:srgbClr val="E01B22"/>
                </a:solidFill>
              </a:rPr>
              <a:t>A.</a:t>
            </a:r>
            <a:r>
              <a:rPr lang="en-US" altLang="en-US" sz="2400" b="1">
                <a:solidFill>
                  <a:srgbClr val="00539D"/>
                </a:solidFill>
              </a:rPr>
              <a:t> If </a:t>
            </a:r>
            <a:r>
              <a:rPr lang="en-US" altLang="en-US" sz="2400" b="1" i="1">
                <a:solidFill>
                  <a:srgbClr val="00539D"/>
                </a:solidFill>
              </a:rPr>
              <a:t>f</a:t>
            </a:r>
            <a:r>
              <a:rPr lang="en-US" altLang="en-US" sz="2400" b="1">
                <a:solidFill>
                  <a:srgbClr val="00539D"/>
                </a:solidFill>
              </a:rPr>
              <a:t>(</a:t>
            </a:r>
            <a:r>
              <a:rPr lang="en-US" altLang="en-US" sz="2400" b="1" i="1">
                <a:solidFill>
                  <a:srgbClr val="00539D"/>
                </a:solidFill>
              </a:rPr>
              <a:t>x</a:t>
            </a:r>
            <a:r>
              <a:rPr lang="en-US" altLang="en-US" sz="2400" b="1">
                <a:solidFill>
                  <a:srgbClr val="00539D"/>
                </a:solidFill>
              </a:rPr>
              <a:t>) = 2</a:t>
            </a:r>
            <a:r>
              <a:rPr lang="en-US" altLang="en-US" sz="2400" b="1" i="1">
                <a:solidFill>
                  <a:srgbClr val="00539D"/>
                </a:solidFill>
              </a:rPr>
              <a:t>x</a:t>
            </a:r>
            <a:r>
              <a:rPr lang="en-US" altLang="en-US" sz="2400" b="1">
                <a:solidFill>
                  <a:srgbClr val="00539D"/>
                </a:solidFill>
              </a:rPr>
              <a:t> + 5, find </a:t>
            </a:r>
            <a:r>
              <a:rPr lang="en-US" altLang="en-US" sz="2400" b="1" i="1">
                <a:solidFill>
                  <a:srgbClr val="00539D"/>
                </a:solidFill>
              </a:rPr>
              <a:t>f</a:t>
            </a:r>
            <a:r>
              <a:rPr lang="en-US" altLang="en-US" sz="2400" b="1">
                <a:solidFill>
                  <a:srgbClr val="00539D"/>
                </a:solidFill>
              </a:rPr>
              <a:t>(3).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6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6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6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build="p" autoUpdateAnimBg="0" advAuto="0"/>
      <p:bldP spid="11674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4</a:t>
            </a:r>
          </a:p>
        </p:txBody>
      </p:sp>
      <p:sp>
        <p:nvSpPr>
          <p:cNvPr id="138245" name="Oval 5"/>
          <p:cNvSpPr>
            <a:spLocks noChangeArrowheads="1"/>
          </p:cNvSpPr>
          <p:nvPr/>
        </p:nvSpPr>
        <p:spPr bwMode="auto">
          <a:xfrm>
            <a:off x="876300" y="3200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38246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47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6300" y="2314575"/>
            <a:ext cx="411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ym typeface="Symbol" pitchFamily="18" charset="2"/>
              </a:rPr>
              <a:t>	–3 </a:t>
            </a:r>
          </a:p>
          <a:p>
            <a:pPr marL="533400" indent="-533400"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ym typeface="Symbol" pitchFamily="18" charset="2"/>
              </a:rPr>
              <a:t>	–11</a:t>
            </a:r>
          </a:p>
          <a:p>
            <a:pPr marL="533400" indent="-533400"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ym typeface="Symbol" pitchFamily="18" charset="2"/>
              </a:rPr>
              <a:t>	21</a:t>
            </a:r>
          </a:p>
          <a:p>
            <a:pPr marL="533400" indent="-533400"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ym typeface="Symbol" pitchFamily="18" charset="2"/>
              </a:rPr>
              <a:t>	–16</a:t>
            </a:r>
          </a:p>
        </p:txBody>
      </p:sp>
      <p:sp>
        <p:nvSpPr>
          <p:cNvPr id="138249" name="TPQuestion"/>
          <p:cNvSpPr>
            <a:spLocks noChangeArrowheads="1"/>
          </p:cNvSpPr>
          <p:nvPr/>
        </p:nvSpPr>
        <p:spPr bwMode="auto">
          <a:xfrm>
            <a:off x="533400" y="1493838"/>
            <a:ext cx="8610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228600"/>
            <a:r>
              <a:rPr lang="en-US" altLang="en-US" sz="2400" b="1">
                <a:solidFill>
                  <a:srgbClr val="E01B22"/>
                </a:solidFill>
              </a:rPr>
              <a:t>B.</a:t>
            </a:r>
            <a:r>
              <a:rPr lang="en-US" altLang="en-US" sz="2400" b="1">
                <a:solidFill>
                  <a:srgbClr val="00539D"/>
                </a:solidFill>
              </a:rPr>
              <a:t> If </a:t>
            </a:r>
            <a:r>
              <a:rPr lang="en-US" altLang="en-US" sz="2400" b="1" i="1">
                <a:solidFill>
                  <a:srgbClr val="00539D"/>
                </a:solidFill>
              </a:rPr>
              <a:t>f</a:t>
            </a:r>
            <a:r>
              <a:rPr lang="en-US" altLang="en-US" sz="2400" b="1">
                <a:solidFill>
                  <a:srgbClr val="00539D"/>
                </a:solidFill>
              </a:rPr>
              <a:t>(</a:t>
            </a:r>
            <a:r>
              <a:rPr lang="en-US" altLang="en-US" sz="2400" b="1" i="1">
                <a:solidFill>
                  <a:srgbClr val="00539D"/>
                </a:solidFill>
              </a:rPr>
              <a:t>x</a:t>
            </a:r>
            <a:r>
              <a:rPr lang="en-US" altLang="en-US" sz="2400" b="1">
                <a:solidFill>
                  <a:srgbClr val="00539D"/>
                </a:solidFill>
              </a:rPr>
              <a:t>) = 2</a:t>
            </a:r>
            <a:r>
              <a:rPr lang="en-US" altLang="en-US" sz="2400" b="1" i="1">
                <a:solidFill>
                  <a:srgbClr val="00539D"/>
                </a:solidFill>
              </a:rPr>
              <a:t>x</a:t>
            </a:r>
            <a:r>
              <a:rPr lang="en-US" altLang="en-US" sz="2400" b="1">
                <a:solidFill>
                  <a:srgbClr val="00539D"/>
                </a:solidFill>
              </a:rPr>
              <a:t> + 5, find </a:t>
            </a:r>
            <a:r>
              <a:rPr lang="en-US" altLang="en-US" sz="2400" b="1" i="1">
                <a:solidFill>
                  <a:srgbClr val="00539D"/>
                </a:solidFill>
              </a:rPr>
              <a:t>f</a:t>
            </a:r>
            <a:r>
              <a:rPr lang="en-US" altLang="en-US" sz="2400" b="1">
                <a:solidFill>
                  <a:srgbClr val="00539D"/>
                </a:solidFill>
              </a:rPr>
              <a:t>(–8).</a:t>
            </a:r>
            <a:r>
              <a:rPr lang="en-US" altLang="en-US" sz="2000" b="1">
                <a:solidFill>
                  <a:srgbClr val="00539D"/>
                </a:solidFill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8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8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8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82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5" grpId="0" animBg="1"/>
      <p:bldP spid="138248" grpId="0" build="p" autoUpdateAnimBg="0" advAuto="0"/>
      <p:bldP spid="13824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Nonlinear Function Values</a:t>
            </a:r>
          </a:p>
        </p:txBody>
      </p:sp>
      <p:sp>
        <p:nvSpPr>
          <p:cNvPr id="9626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493838"/>
            <a:ext cx="8458200" cy="7493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US" altLang="en-US" sz="2400" b="1" smtClean="0"/>
              <a:t>	</a:t>
            </a:r>
            <a:r>
              <a:rPr lang="en-US" altLang="en-US" sz="2400" b="1" smtClean="0">
                <a:solidFill>
                  <a:srgbClr val="EC1D24"/>
                </a:solidFill>
              </a:rPr>
              <a:t>A. </a:t>
            </a:r>
            <a:r>
              <a:rPr lang="en-US" altLang="en-US" sz="2400" b="1" smtClean="0">
                <a:solidFill>
                  <a:srgbClr val="00539D"/>
                </a:solidFill>
              </a:rPr>
              <a:t>If </a:t>
            </a:r>
            <a:r>
              <a:rPr lang="en-US" altLang="en-US" sz="2400" b="1" i="1" smtClean="0">
                <a:solidFill>
                  <a:srgbClr val="00539D"/>
                </a:solidFill>
              </a:rPr>
              <a:t>h</a:t>
            </a:r>
            <a:r>
              <a:rPr lang="en-US" altLang="en-US" sz="2400" b="1" smtClean="0">
                <a:solidFill>
                  <a:srgbClr val="00539D"/>
                </a:solidFill>
              </a:rPr>
              <a:t>(</a:t>
            </a:r>
            <a:r>
              <a:rPr lang="en-US" altLang="en-US" sz="2400" b="1" i="1" smtClean="0">
                <a:solidFill>
                  <a:srgbClr val="00539D"/>
                </a:solidFill>
              </a:rPr>
              <a:t>t</a:t>
            </a:r>
            <a:r>
              <a:rPr lang="en-US" altLang="en-US" sz="2400" b="1" smtClean="0">
                <a:solidFill>
                  <a:srgbClr val="00539D"/>
                </a:solidFill>
              </a:rPr>
              <a:t>) = 1248 – 160</a:t>
            </a:r>
            <a:r>
              <a:rPr lang="en-US" altLang="en-US" sz="2400" b="1" i="1" smtClean="0">
                <a:solidFill>
                  <a:srgbClr val="00539D"/>
                </a:solidFill>
              </a:rPr>
              <a:t>t +</a:t>
            </a:r>
            <a:r>
              <a:rPr lang="en-US" altLang="en-US" sz="2400" b="1" smtClean="0">
                <a:solidFill>
                  <a:srgbClr val="00539D"/>
                </a:solidFill>
              </a:rPr>
              <a:t> 16</a:t>
            </a:r>
            <a:r>
              <a:rPr lang="en-US" altLang="en-US" sz="2400" b="1" i="1" smtClean="0">
                <a:solidFill>
                  <a:srgbClr val="00539D"/>
                </a:solidFill>
              </a:rPr>
              <a:t>t</a:t>
            </a:r>
            <a:r>
              <a:rPr lang="en-US" altLang="en-US" sz="2400" b="1" baseline="30000" smtClean="0">
                <a:solidFill>
                  <a:srgbClr val="00539D"/>
                </a:solidFill>
              </a:rPr>
              <a:t>2</a:t>
            </a:r>
            <a:r>
              <a:rPr lang="en-US" altLang="en-US" sz="2400" b="1" smtClean="0">
                <a:solidFill>
                  <a:srgbClr val="00539D"/>
                </a:solidFill>
              </a:rPr>
              <a:t>, find </a:t>
            </a:r>
            <a:r>
              <a:rPr lang="en-US" altLang="en-US" sz="2400" b="1" i="1" smtClean="0">
                <a:solidFill>
                  <a:srgbClr val="00539D"/>
                </a:solidFill>
              </a:rPr>
              <a:t>h</a:t>
            </a:r>
            <a:r>
              <a:rPr lang="en-US" altLang="en-US" sz="2400" b="1" smtClean="0">
                <a:solidFill>
                  <a:srgbClr val="00539D"/>
                </a:solidFill>
              </a:rPr>
              <a:t>(3).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881063" y="2209800"/>
            <a:ext cx="7881937" cy="1662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  <a:tabLst>
                <a:tab pos="914400" algn="r"/>
                <a:tab pos="1028700" algn="l"/>
                <a:tab pos="1314450" algn="l"/>
                <a:tab pos="4800600" algn="l"/>
              </a:tabLst>
            </a:pPr>
            <a:r>
              <a:rPr lang="en-US" altLang="en-US" sz="2400">
                <a:sym typeface="Symbol" pitchFamily="18" charset="2"/>
              </a:rPr>
              <a:t>	</a:t>
            </a:r>
            <a:r>
              <a:rPr lang="en-US" altLang="en-US" sz="2400" i="1">
                <a:sym typeface="Symbol" pitchFamily="18" charset="2"/>
              </a:rPr>
              <a:t>h</a:t>
            </a:r>
            <a:r>
              <a:rPr lang="en-US" altLang="en-US" sz="2400">
                <a:sym typeface="Symbol" pitchFamily="18" charset="2"/>
              </a:rPr>
              <a:t>(3)	=	</a:t>
            </a:r>
            <a:r>
              <a:rPr lang="en-US" altLang="en-US" sz="2400"/>
              <a:t>1248 – 160(3)</a:t>
            </a:r>
            <a:r>
              <a:rPr lang="en-US" altLang="en-US" sz="2400" i="1"/>
              <a:t> +</a:t>
            </a:r>
            <a:r>
              <a:rPr lang="en-US" altLang="en-US" sz="2400"/>
              <a:t> 16(3)</a:t>
            </a:r>
            <a:r>
              <a:rPr lang="en-US" altLang="en-US" sz="2400" baseline="30000"/>
              <a:t>2</a:t>
            </a:r>
            <a:r>
              <a:rPr lang="en-US" altLang="en-US" sz="2400">
                <a:sym typeface="Symbol" pitchFamily="18" charset="2"/>
              </a:rPr>
              <a:t> 	Replace </a:t>
            </a:r>
            <a:r>
              <a:rPr lang="en-US" altLang="en-US" sz="2400" i="1">
                <a:sym typeface="Symbol" pitchFamily="18" charset="2"/>
              </a:rPr>
              <a:t>t </a:t>
            </a:r>
            <a:r>
              <a:rPr lang="en-US" altLang="en-US" sz="2400">
                <a:sym typeface="Symbol" pitchFamily="18" charset="2"/>
              </a:rPr>
              <a:t>with 3.</a:t>
            </a:r>
          </a:p>
          <a:p>
            <a:pPr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  <a:tabLst>
                <a:tab pos="914400" algn="r"/>
                <a:tab pos="1028700" algn="l"/>
                <a:tab pos="1314450" algn="l"/>
                <a:tab pos="4800600" algn="l"/>
              </a:tabLst>
            </a:pPr>
            <a:r>
              <a:rPr lang="en-US" altLang="en-US" sz="2400">
                <a:sym typeface="Symbol" pitchFamily="18" charset="2"/>
              </a:rPr>
              <a:t>		=	1248 – 480 + 144	</a:t>
            </a:r>
            <a:r>
              <a:rPr lang="pt-BR" altLang="en-US" sz="2400">
                <a:sym typeface="Symbol" pitchFamily="18" charset="2"/>
              </a:rPr>
              <a:t>Multiply.</a:t>
            </a:r>
            <a:endParaRPr lang="en-US" altLang="en-US" sz="240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  <a:tabLst>
                <a:tab pos="914400" algn="r"/>
                <a:tab pos="1028700" algn="l"/>
                <a:tab pos="1314450" algn="l"/>
                <a:tab pos="4800600" algn="l"/>
              </a:tabLst>
            </a:pPr>
            <a:r>
              <a:rPr lang="pt-BR" altLang="en-US" sz="2400">
                <a:sym typeface="Symbol" pitchFamily="18" charset="2"/>
              </a:rPr>
              <a:t>		= </a:t>
            </a:r>
            <a:r>
              <a:rPr lang="en-US" altLang="en-US" sz="2400">
                <a:sym typeface="Symbol" pitchFamily="18" charset="2"/>
              </a:rPr>
              <a:t>912</a:t>
            </a:r>
            <a:r>
              <a:rPr lang="pt-BR" altLang="en-US" sz="2400">
                <a:sym typeface="Symbol" pitchFamily="18" charset="2"/>
              </a:rPr>
              <a:t>	Simplify.</a:t>
            </a:r>
          </a:p>
        </p:txBody>
      </p:sp>
      <p:sp>
        <p:nvSpPr>
          <p:cNvPr id="96265" name="Rectangle 9"/>
          <p:cNvSpPr>
            <a:spLocks noChangeArrowheads="1"/>
          </p:cNvSpPr>
          <p:nvPr/>
        </p:nvSpPr>
        <p:spPr bwMode="auto">
          <a:xfrm>
            <a:off x="533400" y="481965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	</a:t>
            </a:r>
            <a:r>
              <a:rPr lang="en-US" altLang="en-US" sz="2400" i="1">
                <a:solidFill>
                  <a:srgbClr val="E01B22"/>
                </a:solidFill>
              </a:rPr>
              <a:t>h</a:t>
            </a:r>
            <a:r>
              <a:rPr lang="en-US" altLang="en-US" sz="2400">
                <a:solidFill>
                  <a:srgbClr val="E01B22"/>
                </a:solidFill>
              </a:rPr>
              <a:t>(3) = 912</a:t>
            </a:r>
            <a:endParaRPr lang="en-US" altLang="en-US" sz="2400" i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2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3" grpId="0" build="p" autoUpdateAnimBg="0" advAuto="0"/>
      <p:bldP spid="96264" grpId="0" build="p" autoUpdateAnimBg="0"/>
      <p:bldP spid="96265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Nonlinear Function Values</a:t>
            </a:r>
          </a:p>
        </p:txBody>
      </p:sp>
      <p:sp>
        <p:nvSpPr>
          <p:cNvPr id="13926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493838"/>
            <a:ext cx="8458200" cy="7493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US" altLang="en-US" sz="2400" b="1" smtClean="0"/>
              <a:t>	</a:t>
            </a:r>
            <a:r>
              <a:rPr lang="en-US" altLang="en-US" sz="2400" b="1" smtClean="0">
                <a:solidFill>
                  <a:srgbClr val="EC1D24"/>
                </a:solidFill>
              </a:rPr>
              <a:t>B. </a:t>
            </a:r>
            <a:r>
              <a:rPr lang="en-US" altLang="en-US" sz="2400" b="1" smtClean="0">
                <a:solidFill>
                  <a:srgbClr val="00539D"/>
                </a:solidFill>
              </a:rPr>
              <a:t>If </a:t>
            </a:r>
            <a:r>
              <a:rPr lang="en-US" altLang="en-US" sz="2400" b="1" i="1" smtClean="0">
                <a:solidFill>
                  <a:srgbClr val="00539D"/>
                </a:solidFill>
              </a:rPr>
              <a:t>h</a:t>
            </a:r>
            <a:r>
              <a:rPr lang="en-US" altLang="en-US" sz="2400" b="1" smtClean="0">
                <a:solidFill>
                  <a:srgbClr val="00539D"/>
                </a:solidFill>
              </a:rPr>
              <a:t>(</a:t>
            </a:r>
            <a:r>
              <a:rPr lang="en-US" altLang="en-US" sz="2400" b="1" i="1" smtClean="0">
                <a:solidFill>
                  <a:srgbClr val="00539D"/>
                </a:solidFill>
              </a:rPr>
              <a:t>t</a:t>
            </a:r>
            <a:r>
              <a:rPr lang="en-US" altLang="en-US" sz="2400" b="1" smtClean="0">
                <a:solidFill>
                  <a:srgbClr val="00539D"/>
                </a:solidFill>
              </a:rPr>
              <a:t>) = 1248 – 160</a:t>
            </a:r>
            <a:r>
              <a:rPr lang="en-US" altLang="en-US" sz="2400" b="1" i="1" smtClean="0">
                <a:solidFill>
                  <a:srgbClr val="00539D"/>
                </a:solidFill>
              </a:rPr>
              <a:t>t +</a:t>
            </a:r>
            <a:r>
              <a:rPr lang="en-US" altLang="en-US" sz="2400" b="1" smtClean="0">
                <a:solidFill>
                  <a:srgbClr val="00539D"/>
                </a:solidFill>
              </a:rPr>
              <a:t> 16</a:t>
            </a:r>
            <a:r>
              <a:rPr lang="en-US" altLang="en-US" sz="2400" b="1" i="1" smtClean="0">
                <a:solidFill>
                  <a:srgbClr val="00539D"/>
                </a:solidFill>
              </a:rPr>
              <a:t>t</a:t>
            </a:r>
            <a:r>
              <a:rPr lang="en-US" altLang="en-US" sz="2400" b="1" baseline="30000" smtClean="0">
                <a:solidFill>
                  <a:srgbClr val="00539D"/>
                </a:solidFill>
              </a:rPr>
              <a:t>2</a:t>
            </a:r>
            <a:r>
              <a:rPr lang="en-US" altLang="en-US" sz="2400" b="1" smtClean="0">
                <a:solidFill>
                  <a:srgbClr val="00539D"/>
                </a:solidFill>
              </a:rPr>
              <a:t>, find </a:t>
            </a:r>
            <a:r>
              <a:rPr lang="en-US" altLang="en-US" sz="2400" b="1" i="1" smtClean="0">
                <a:solidFill>
                  <a:srgbClr val="00539D"/>
                </a:solidFill>
              </a:rPr>
              <a:t>h</a:t>
            </a:r>
            <a:r>
              <a:rPr lang="en-US" altLang="en-US" sz="2400" b="1" smtClean="0">
                <a:solidFill>
                  <a:srgbClr val="00539D"/>
                </a:solidFill>
              </a:rPr>
              <a:t>(2</a:t>
            </a:r>
            <a:r>
              <a:rPr lang="en-US" altLang="en-US" sz="2400" b="1" i="1" smtClean="0">
                <a:solidFill>
                  <a:srgbClr val="00539D"/>
                </a:solidFill>
              </a:rPr>
              <a:t>z</a:t>
            </a:r>
            <a:r>
              <a:rPr lang="en-US" altLang="en-US" sz="2400" b="1" smtClean="0">
                <a:solidFill>
                  <a:srgbClr val="00539D"/>
                </a:solidFill>
              </a:rPr>
              <a:t>).</a:t>
            </a:r>
          </a:p>
        </p:txBody>
      </p:sp>
      <p:sp>
        <p:nvSpPr>
          <p:cNvPr id="139269" name="Text Box 5"/>
          <p:cNvSpPr txBox="1">
            <a:spLocks noChangeArrowheads="1"/>
          </p:cNvSpPr>
          <p:nvPr/>
        </p:nvSpPr>
        <p:spPr bwMode="auto">
          <a:xfrm>
            <a:off x="881063" y="2209800"/>
            <a:ext cx="7881937" cy="1662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  <a:tabLst>
                <a:tab pos="914400" algn="r"/>
                <a:tab pos="1028700" algn="l"/>
                <a:tab pos="1314450" algn="l"/>
                <a:tab pos="5029200" algn="l"/>
              </a:tabLst>
            </a:pPr>
            <a:r>
              <a:rPr lang="en-US" altLang="en-US" sz="2400">
                <a:sym typeface="Symbol" pitchFamily="18" charset="2"/>
              </a:rPr>
              <a:t>	</a:t>
            </a:r>
            <a:r>
              <a:rPr lang="en-US" altLang="en-US" sz="2400" i="1">
                <a:sym typeface="Symbol" pitchFamily="18" charset="2"/>
              </a:rPr>
              <a:t>h</a:t>
            </a:r>
            <a:r>
              <a:rPr lang="en-US" altLang="en-US" sz="2400">
                <a:sym typeface="Symbol" pitchFamily="18" charset="2"/>
              </a:rPr>
              <a:t>(2</a:t>
            </a:r>
            <a:r>
              <a:rPr lang="en-US" altLang="en-US" sz="2400" i="1">
                <a:sym typeface="Symbol" pitchFamily="18" charset="2"/>
              </a:rPr>
              <a:t>z</a:t>
            </a:r>
            <a:r>
              <a:rPr lang="en-US" altLang="en-US" sz="2400">
                <a:sym typeface="Symbol" pitchFamily="18" charset="2"/>
              </a:rPr>
              <a:t>)	=	</a:t>
            </a:r>
            <a:r>
              <a:rPr lang="en-US" altLang="en-US" sz="2400"/>
              <a:t>1248 – 160(2</a:t>
            </a:r>
            <a:r>
              <a:rPr lang="en-US" altLang="en-US" sz="2400" i="1"/>
              <a:t>z</a:t>
            </a:r>
            <a:r>
              <a:rPr lang="en-US" altLang="en-US" sz="2400"/>
              <a:t>)</a:t>
            </a:r>
            <a:r>
              <a:rPr lang="en-US" altLang="en-US" sz="2400" i="1"/>
              <a:t> +</a:t>
            </a:r>
            <a:r>
              <a:rPr lang="en-US" altLang="en-US" sz="2400"/>
              <a:t> 16(2</a:t>
            </a:r>
            <a:r>
              <a:rPr lang="en-US" altLang="en-US" sz="2400" i="1"/>
              <a:t>z</a:t>
            </a:r>
            <a:r>
              <a:rPr lang="en-US" altLang="en-US" sz="2400"/>
              <a:t>)</a:t>
            </a:r>
            <a:r>
              <a:rPr lang="en-US" altLang="en-US" sz="2400" baseline="30000"/>
              <a:t>2</a:t>
            </a:r>
            <a:r>
              <a:rPr lang="en-US" altLang="en-US" sz="2400">
                <a:sym typeface="Symbol" pitchFamily="18" charset="2"/>
              </a:rPr>
              <a:t> 	Replace </a:t>
            </a:r>
            <a:r>
              <a:rPr lang="en-US" altLang="en-US" sz="2400" i="1">
                <a:sym typeface="Symbol" pitchFamily="18" charset="2"/>
              </a:rPr>
              <a:t>t </a:t>
            </a:r>
            <a:r>
              <a:rPr lang="en-US" altLang="en-US" sz="2400">
                <a:sym typeface="Symbol" pitchFamily="18" charset="2"/>
              </a:rPr>
              <a:t>with 2</a:t>
            </a:r>
            <a:r>
              <a:rPr lang="en-US" altLang="en-US" sz="2400" i="1">
                <a:sym typeface="Symbol" pitchFamily="18" charset="2"/>
              </a:rPr>
              <a:t>z</a:t>
            </a:r>
            <a:r>
              <a:rPr lang="en-US" altLang="en-US" sz="2400">
                <a:sym typeface="Symbol" pitchFamily="18" charset="2"/>
              </a:rPr>
              <a:t>.</a:t>
            </a:r>
          </a:p>
          <a:p>
            <a:pPr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  <a:tabLst>
                <a:tab pos="914400" algn="r"/>
                <a:tab pos="1028700" algn="l"/>
                <a:tab pos="1314450" algn="l"/>
                <a:tab pos="5029200" algn="l"/>
              </a:tabLst>
            </a:pPr>
            <a:r>
              <a:rPr lang="en-US" altLang="en-US" sz="2400">
                <a:sym typeface="Symbol" pitchFamily="18" charset="2"/>
              </a:rPr>
              <a:t>		=	1248 – 320</a:t>
            </a:r>
            <a:r>
              <a:rPr lang="en-US" altLang="en-US" sz="2400" i="1">
                <a:sym typeface="Symbol" pitchFamily="18" charset="2"/>
              </a:rPr>
              <a:t>z</a:t>
            </a:r>
            <a:r>
              <a:rPr lang="en-US" altLang="en-US" sz="2400">
                <a:sym typeface="Symbol" pitchFamily="18" charset="2"/>
              </a:rPr>
              <a:t> + 64</a:t>
            </a:r>
            <a:r>
              <a:rPr lang="en-US" altLang="en-US" sz="2400" i="1">
                <a:sym typeface="Symbol" pitchFamily="18" charset="2"/>
              </a:rPr>
              <a:t>z</a:t>
            </a:r>
            <a:r>
              <a:rPr lang="en-US" altLang="en-US" sz="2400" baseline="30000"/>
              <a:t>2</a:t>
            </a:r>
            <a:r>
              <a:rPr lang="en-US" altLang="en-US" sz="2400">
                <a:sym typeface="Symbol" pitchFamily="18" charset="2"/>
              </a:rPr>
              <a:t>	</a:t>
            </a:r>
            <a:r>
              <a:rPr lang="pt-BR" altLang="en-US" sz="2400">
                <a:sym typeface="Symbol" pitchFamily="18" charset="2"/>
              </a:rPr>
              <a:t>Multiply.</a:t>
            </a:r>
            <a:endParaRPr lang="en-US" altLang="en-US" sz="2400">
              <a:sym typeface="Symbol" pitchFamily="18" charset="2"/>
            </a:endParaRPr>
          </a:p>
          <a:p>
            <a:pPr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  <a:tabLst>
                <a:tab pos="914400" algn="r"/>
                <a:tab pos="1028700" algn="l"/>
                <a:tab pos="1314450" algn="l"/>
                <a:tab pos="5029200" algn="l"/>
              </a:tabLst>
            </a:pPr>
            <a:r>
              <a:rPr lang="pt-BR" altLang="en-US" sz="2400">
                <a:sym typeface="Symbol" pitchFamily="18" charset="2"/>
              </a:rPr>
              <a:t>	</a:t>
            </a:r>
          </a:p>
        </p:txBody>
      </p:sp>
      <p:sp>
        <p:nvSpPr>
          <p:cNvPr id="139270" name="Rectangle 6"/>
          <p:cNvSpPr>
            <a:spLocks noChangeArrowheads="1"/>
          </p:cNvSpPr>
          <p:nvPr/>
        </p:nvSpPr>
        <p:spPr bwMode="auto">
          <a:xfrm>
            <a:off x="533400" y="481965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40000"/>
              </a:spcBef>
              <a:spcAft>
                <a:spcPct val="40000"/>
              </a:spcAft>
              <a:buClr>
                <a:srgbClr val="FFFFFF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00539D"/>
                </a:solidFill>
              </a:rPr>
              <a:t>	</a:t>
            </a:r>
            <a:r>
              <a:rPr lang="en-US" altLang="en-US" sz="2400" i="1">
                <a:solidFill>
                  <a:srgbClr val="EC1D24"/>
                </a:solidFill>
              </a:rPr>
              <a:t>h</a:t>
            </a:r>
            <a:r>
              <a:rPr lang="en-US" altLang="en-US" sz="2400">
                <a:solidFill>
                  <a:srgbClr val="EC1D24"/>
                </a:solidFill>
              </a:rPr>
              <a:t>(2</a:t>
            </a:r>
            <a:r>
              <a:rPr lang="en-US" altLang="en-US" sz="2400" i="1">
                <a:solidFill>
                  <a:srgbClr val="EC1D24"/>
                </a:solidFill>
              </a:rPr>
              <a:t>z</a:t>
            </a:r>
            <a:r>
              <a:rPr lang="en-US" altLang="en-US" sz="2400">
                <a:solidFill>
                  <a:srgbClr val="EC1D24"/>
                </a:solidFill>
              </a:rPr>
              <a:t>) = </a:t>
            </a:r>
            <a:r>
              <a:rPr lang="en-US" altLang="en-US" sz="2400">
                <a:solidFill>
                  <a:srgbClr val="EC1D24"/>
                </a:solidFill>
                <a:sym typeface="Symbol" pitchFamily="18" charset="2"/>
              </a:rPr>
              <a:t>1248 – 320</a:t>
            </a:r>
            <a:r>
              <a:rPr lang="en-US" altLang="en-US" sz="2400" i="1">
                <a:solidFill>
                  <a:srgbClr val="EC1D24"/>
                </a:solidFill>
                <a:sym typeface="Symbol" pitchFamily="18" charset="2"/>
              </a:rPr>
              <a:t>z</a:t>
            </a:r>
            <a:r>
              <a:rPr lang="en-US" altLang="en-US" sz="2400">
                <a:solidFill>
                  <a:srgbClr val="EC1D24"/>
                </a:solidFill>
                <a:sym typeface="Symbol" pitchFamily="18" charset="2"/>
              </a:rPr>
              <a:t> + 64</a:t>
            </a:r>
            <a:r>
              <a:rPr lang="en-US" altLang="en-US" sz="2400" i="1">
                <a:solidFill>
                  <a:srgbClr val="EC1D24"/>
                </a:solidFill>
                <a:sym typeface="Symbol" pitchFamily="18" charset="2"/>
              </a:rPr>
              <a:t>z</a:t>
            </a:r>
            <a:r>
              <a:rPr lang="en-US" altLang="en-US" sz="2400" baseline="30000">
                <a:solidFill>
                  <a:srgbClr val="EC1D24"/>
                </a:solidFill>
              </a:rPr>
              <a:t>2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9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9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9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8" grpId="0" build="p" autoUpdateAnimBg="0" advAuto="0"/>
      <p:bldP spid="139269" grpId="0" build="p" autoUpdateAnimBg="0"/>
      <p:bldP spid="139270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95350" y="39338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73" name="TPQuestion"/>
          <p:cNvSpPr>
            <a:spLocks noChangeArrowheads="1"/>
          </p:cNvSpPr>
          <p:nvPr/>
        </p:nvSpPr>
        <p:spPr bwMode="auto">
          <a:xfrm>
            <a:off x="523875" y="27035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266700">
              <a:lnSpc>
                <a:spcPct val="90000"/>
              </a:lnSpc>
            </a:pPr>
            <a:r>
              <a:rPr lang="en-US" altLang="en-US" sz="2400"/>
              <a:t>	</a:t>
            </a:r>
            <a:r>
              <a:rPr lang="en-US" altLang="en-US" sz="2400" b="1">
                <a:solidFill>
                  <a:srgbClr val="E01B22"/>
                </a:solidFill>
              </a:rPr>
              <a:t>A.</a:t>
            </a:r>
            <a:r>
              <a:rPr lang="en-US" altLang="en-US" sz="2400" b="1">
                <a:solidFill>
                  <a:srgbClr val="00539D"/>
                </a:solidFill>
              </a:rPr>
              <a:t> Find </a:t>
            </a:r>
            <a:r>
              <a:rPr lang="en-US" altLang="en-US" sz="2400" b="1" i="1">
                <a:solidFill>
                  <a:srgbClr val="00539D"/>
                </a:solidFill>
              </a:rPr>
              <a:t>h</a:t>
            </a:r>
            <a:r>
              <a:rPr lang="en-US" altLang="en-US" sz="2400" b="1">
                <a:solidFill>
                  <a:srgbClr val="00539D"/>
                </a:solidFill>
              </a:rPr>
              <a:t>(2).</a:t>
            </a:r>
          </a:p>
        </p:txBody>
      </p:sp>
      <p:sp>
        <p:nvSpPr>
          <p:cNvPr id="117774" name="TPQuestion"/>
          <p:cNvSpPr>
            <a:spLocks noChangeArrowheads="1"/>
          </p:cNvSpPr>
          <p:nvPr/>
        </p:nvSpPr>
        <p:spPr bwMode="auto">
          <a:xfrm>
            <a:off x="523875" y="149383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</a:rPr>
              <a:t>The function </a:t>
            </a:r>
            <a:r>
              <a:rPr lang="en-US" altLang="en-US" sz="2400" b="1" i="1">
                <a:solidFill>
                  <a:srgbClr val="00539D"/>
                </a:solidFill>
              </a:rPr>
              <a:t>h</a:t>
            </a:r>
            <a:r>
              <a:rPr lang="en-US" altLang="en-US" sz="2400" b="1">
                <a:solidFill>
                  <a:srgbClr val="00539D"/>
                </a:solidFill>
              </a:rPr>
              <a:t>(</a:t>
            </a:r>
            <a:r>
              <a:rPr lang="en-US" altLang="en-US" sz="2400" b="1" i="1">
                <a:solidFill>
                  <a:srgbClr val="00539D"/>
                </a:solidFill>
              </a:rPr>
              <a:t>t</a:t>
            </a:r>
            <a:r>
              <a:rPr lang="en-US" altLang="en-US" sz="2400" b="1">
                <a:solidFill>
                  <a:srgbClr val="00539D"/>
                </a:solidFill>
              </a:rPr>
              <a:t>) = 180</a:t>
            </a:r>
            <a:r>
              <a:rPr lang="en-US" altLang="en-US" sz="2400" b="1" i="1">
                <a:solidFill>
                  <a:srgbClr val="00539D"/>
                </a:solidFill>
              </a:rPr>
              <a:t> </a:t>
            </a:r>
            <a:r>
              <a:rPr lang="en-US" altLang="en-US" sz="2400" b="1">
                <a:solidFill>
                  <a:srgbClr val="00539D"/>
                </a:solidFill>
              </a:rPr>
              <a:t>– 16</a:t>
            </a:r>
            <a:r>
              <a:rPr lang="en-US" altLang="en-US" sz="2400" b="1" i="1">
                <a:solidFill>
                  <a:srgbClr val="00539D"/>
                </a:solidFill>
              </a:rPr>
              <a:t>t</a:t>
            </a:r>
            <a:r>
              <a:rPr lang="en-US" altLang="en-US" sz="2400" b="1" baseline="40000">
                <a:solidFill>
                  <a:srgbClr val="00539D"/>
                </a:solidFill>
              </a:rPr>
              <a:t>2 </a:t>
            </a:r>
            <a:r>
              <a:rPr lang="en-US" altLang="en-US" sz="2400" b="1">
                <a:solidFill>
                  <a:srgbClr val="00539D"/>
                </a:solidFill>
              </a:rPr>
              <a:t>represents the height of a ball thrown from a cliff that is 180 feet above the ground. </a:t>
            </a:r>
          </a:p>
        </p:txBody>
      </p:sp>
      <p:sp>
        <p:nvSpPr>
          <p:cNvPr id="11777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85825" y="3276600"/>
            <a:ext cx="4010025" cy="297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70000"/>
              </a:spcBef>
              <a:spcAft>
                <a:spcPts val="700"/>
              </a:spcAft>
              <a:buClr>
                <a:srgbClr val="00539D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A.</a:t>
            </a:r>
            <a:r>
              <a:rPr lang="en-US" altLang="en-US" sz="2400" b="1"/>
              <a:t>	164</a:t>
            </a:r>
            <a:r>
              <a:rPr lang="pl-PL" altLang="en-US" sz="2400" b="1"/>
              <a:t> ft </a:t>
            </a:r>
            <a:endParaRPr lang="en-US" altLang="en-US" sz="2400" b="1"/>
          </a:p>
          <a:p>
            <a:pPr marL="457200" indent="-457200">
              <a:lnSpc>
                <a:spcPct val="90000"/>
              </a:lnSpc>
              <a:spcBef>
                <a:spcPct val="70000"/>
              </a:spcBef>
              <a:spcAft>
                <a:spcPts val="700"/>
              </a:spcAft>
              <a:buClr>
                <a:srgbClr val="00539D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B.	</a:t>
            </a:r>
            <a:r>
              <a:rPr lang="en-US" altLang="en-US" sz="2400" b="1"/>
              <a:t>116 ft</a:t>
            </a:r>
          </a:p>
          <a:p>
            <a:pPr marL="457200" indent="-457200">
              <a:lnSpc>
                <a:spcPct val="90000"/>
              </a:lnSpc>
              <a:spcBef>
                <a:spcPct val="70000"/>
              </a:spcBef>
              <a:spcAft>
                <a:spcPts val="700"/>
              </a:spcAft>
              <a:buClr>
                <a:srgbClr val="00539D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C.	</a:t>
            </a:r>
            <a:r>
              <a:rPr lang="en-US" altLang="en-US" sz="2400" b="1"/>
              <a:t>180 ft</a:t>
            </a:r>
          </a:p>
          <a:p>
            <a:pPr marL="457200" indent="-457200">
              <a:lnSpc>
                <a:spcPct val="90000"/>
              </a:lnSpc>
              <a:spcBef>
                <a:spcPct val="70000"/>
              </a:spcBef>
              <a:spcAft>
                <a:spcPts val="700"/>
              </a:spcAft>
              <a:buClr>
                <a:srgbClr val="00539D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D.</a:t>
            </a:r>
            <a:r>
              <a:rPr lang="en-US" altLang="en-US" sz="2400" b="1"/>
              <a:t>	16</a:t>
            </a:r>
            <a:r>
              <a:rPr lang="pl-PL" altLang="en-US" sz="2400" b="1"/>
              <a:t> ft</a:t>
            </a:r>
            <a:endParaRPr lang="en-US" altLang="en-US" sz="24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7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7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7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7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7" grpId="0" animBg="1"/>
      <p:bldP spid="117773" grpId="0" autoUpdateAnimBg="0"/>
      <p:bldP spid="117774" grpId="0" autoUpdateAnimBg="0"/>
      <p:bldP spid="117777" grpId="0" build="p" autoUpdateAnimBg="0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pic>
        <p:nvPicPr>
          <p:cNvPr id="39939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296" name="TPQuestion"/>
          <p:cNvSpPr>
            <a:spLocks noChangeArrowheads="1"/>
          </p:cNvSpPr>
          <p:nvPr/>
        </p:nvSpPr>
        <p:spPr bwMode="auto">
          <a:xfrm>
            <a:off x="523875" y="27035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266700">
              <a:lnSpc>
                <a:spcPct val="90000"/>
              </a:lnSpc>
            </a:pPr>
            <a:r>
              <a:rPr lang="en-US" altLang="en-US" sz="2400"/>
              <a:t>	</a:t>
            </a:r>
            <a:r>
              <a:rPr lang="en-US" altLang="en-US" sz="2400" b="1">
                <a:solidFill>
                  <a:srgbClr val="E01B22"/>
                </a:solidFill>
              </a:rPr>
              <a:t>B.</a:t>
            </a:r>
            <a:r>
              <a:rPr lang="en-US" altLang="en-US" sz="2400" b="1">
                <a:solidFill>
                  <a:srgbClr val="00539D"/>
                </a:solidFill>
              </a:rPr>
              <a:t> Find </a:t>
            </a:r>
            <a:r>
              <a:rPr lang="en-US" altLang="en-US" sz="2400" b="1" i="1">
                <a:solidFill>
                  <a:srgbClr val="00539D"/>
                </a:solidFill>
              </a:rPr>
              <a:t>h</a:t>
            </a:r>
            <a:r>
              <a:rPr lang="en-US" altLang="en-US" sz="2400" b="1">
                <a:solidFill>
                  <a:srgbClr val="00539D"/>
                </a:solidFill>
              </a:rPr>
              <a:t>(3</a:t>
            </a:r>
            <a:r>
              <a:rPr lang="en-US" altLang="en-US" sz="2400" b="1" i="1">
                <a:solidFill>
                  <a:srgbClr val="00539D"/>
                </a:solidFill>
              </a:rPr>
              <a:t>z</a:t>
            </a:r>
            <a:r>
              <a:rPr lang="en-US" altLang="en-US" sz="2400" b="1">
                <a:solidFill>
                  <a:srgbClr val="00539D"/>
                </a:solidFill>
              </a:rPr>
              <a:t>).</a:t>
            </a:r>
          </a:p>
        </p:txBody>
      </p:sp>
      <p:sp>
        <p:nvSpPr>
          <p:cNvPr id="140297" name="TPQuestion"/>
          <p:cNvSpPr>
            <a:spLocks noChangeArrowheads="1"/>
          </p:cNvSpPr>
          <p:nvPr/>
        </p:nvSpPr>
        <p:spPr bwMode="auto">
          <a:xfrm>
            <a:off x="523875" y="149383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</a:rPr>
              <a:t>The function </a:t>
            </a:r>
            <a:r>
              <a:rPr lang="en-US" altLang="en-US" sz="2400" b="1" i="1">
                <a:solidFill>
                  <a:srgbClr val="00539D"/>
                </a:solidFill>
              </a:rPr>
              <a:t>h</a:t>
            </a:r>
            <a:r>
              <a:rPr lang="en-US" altLang="en-US" sz="2400" b="1">
                <a:solidFill>
                  <a:srgbClr val="00539D"/>
                </a:solidFill>
              </a:rPr>
              <a:t>(</a:t>
            </a:r>
            <a:r>
              <a:rPr lang="en-US" altLang="en-US" sz="2400" b="1" i="1">
                <a:solidFill>
                  <a:srgbClr val="00539D"/>
                </a:solidFill>
              </a:rPr>
              <a:t>t</a:t>
            </a:r>
            <a:r>
              <a:rPr lang="en-US" altLang="en-US" sz="2400" b="1">
                <a:solidFill>
                  <a:srgbClr val="00539D"/>
                </a:solidFill>
              </a:rPr>
              <a:t>) = 180</a:t>
            </a:r>
            <a:r>
              <a:rPr lang="en-US" altLang="en-US" sz="2400" b="1" i="1">
                <a:solidFill>
                  <a:srgbClr val="00539D"/>
                </a:solidFill>
              </a:rPr>
              <a:t> </a:t>
            </a:r>
            <a:r>
              <a:rPr lang="en-US" altLang="en-US" sz="2400" b="1">
                <a:solidFill>
                  <a:srgbClr val="00539D"/>
                </a:solidFill>
              </a:rPr>
              <a:t>– 16</a:t>
            </a:r>
            <a:r>
              <a:rPr lang="en-US" altLang="en-US" sz="2400" b="1" i="1">
                <a:solidFill>
                  <a:srgbClr val="00539D"/>
                </a:solidFill>
              </a:rPr>
              <a:t>t</a:t>
            </a:r>
            <a:r>
              <a:rPr lang="en-US" altLang="en-US" sz="2400" b="1" baseline="40000">
                <a:solidFill>
                  <a:srgbClr val="00539D"/>
                </a:solidFill>
              </a:rPr>
              <a:t>2 </a:t>
            </a:r>
            <a:r>
              <a:rPr lang="en-US" altLang="en-US" sz="2400" b="1">
                <a:solidFill>
                  <a:srgbClr val="00539D"/>
                </a:solidFill>
              </a:rPr>
              <a:t>represents the height of a ball thrown from a cliff that is 180 feet above the ground. </a:t>
            </a:r>
          </a:p>
        </p:txBody>
      </p:sp>
      <p:sp>
        <p:nvSpPr>
          <p:cNvPr id="1402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66775" y="3276600"/>
            <a:ext cx="4010025" cy="297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70000"/>
              </a:spcBef>
              <a:spcAft>
                <a:spcPts val="700"/>
              </a:spcAft>
              <a:buClr>
                <a:srgbClr val="00539D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A.</a:t>
            </a:r>
            <a:r>
              <a:rPr lang="en-US" altLang="en-US" sz="2400" b="1"/>
              <a:t>	</a:t>
            </a:r>
            <a:r>
              <a:rPr lang="pl-PL" altLang="en-US" sz="2400" b="1"/>
              <a:t>180 – 16</a:t>
            </a:r>
            <a:r>
              <a:rPr lang="pl-PL" altLang="en-US" sz="2400" b="1" i="1"/>
              <a:t>z</a:t>
            </a:r>
            <a:r>
              <a:rPr lang="pl-PL" altLang="en-US" sz="2400" b="1" baseline="30000"/>
              <a:t>2</a:t>
            </a:r>
            <a:r>
              <a:rPr lang="pl-PL" altLang="en-US" sz="2400" b="1"/>
              <a:t> ft </a:t>
            </a:r>
            <a:endParaRPr lang="en-US" altLang="en-US" sz="2400" b="1"/>
          </a:p>
          <a:p>
            <a:pPr marL="457200" indent="-457200">
              <a:lnSpc>
                <a:spcPct val="90000"/>
              </a:lnSpc>
              <a:spcBef>
                <a:spcPct val="70000"/>
              </a:spcBef>
              <a:spcAft>
                <a:spcPts val="700"/>
              </a:spcAft>
              <a:buClr>
                <a:srgbClr val="00539D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B.	</a:t>
            </a:r>
            <a:r>
              <a:rPr lang="en-US" altLang="en-US" sz="2400" b="1"/>
              <a:t>180 ft</a:t>
            </a:r>
          </a:p>
          <a:p>
            <a:pPr marL="457200" indent="-457200">
              <a:lnSpc>
                <a:spcPct val="90000"/>
              </a:lnSpc>
              <a:spcBef>
                <a:spcPct val="70000"/>
              </a:spcBef>
              <a:spcAft>
                <a:spcPts val="700"/>
              </a:spcAft>
              <a:buClr>
                <a:srgbClr val="00539D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C.	</a:t>
            </a:r>
            <a:r>
              <a:rPr lang="en-US" altLang="en-US" sz="2400" b="1"/>
              <a:t>36 ft</a:t>
            </a:r>
          </a:p>
          <a:p>
            <a:pPr marL="457200" indent="-457200">
              <a:lnSpc>
                <a:spcPct val="90000"/>
              </a:lnSpc>
              <a:spcBef>
                <a:spcPct val="70000"/>
              </a:spcBef>
              <a:spcAft>
                <a:spcPts val="700"/>
              </a:spcAft>
              <a:buClr>
                <a:srgbClr val="00539D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D.</a:t>
            </a:r>
            <a:r>
              <a:rPr lang="en-US" altLang="en-US" sz="2400" b="1"/>
              <a:t>	</a:t>
            </a:r>
            <a:r>
              <a:rPr lang="pl-PL" altLang="en-US" sz="2400" b="1"/>
              <a:t>180 – 144</a:t>
            </a:r>
            <a:r>
              <a:rPr lang="pl-PL" altLang="en-US" sz="2400" b="1" i="1"/>
              <a:t>z</a:t>
            </a:r>
            <a:r>
              <a:rPr lang="pl-PL" altLang="en-US" sz="2400" b="1" baseline="30000"/>
              <a:t>2</a:t>
            </a:r>
            <a:r>
              <a:rPr lang="pl-PL" altLang="en-US" sz="2400" b="1"/>
              <a:t> ft</a:t>
            </a:r>
            <a:endParaRPr lang="en-US" altLang="en-US" sz="2400" b="1"/>
          </a:p>
        </p:txBody>
      </p:sp>
      <p:sp>
        <p:nvSpPr>
          <p:cNvPr id="140293" name="Oval 5"/>
          <p:cNvSpPr>
            <a:spLocks noChangeArrowheads="1"/>
          </p:cNvSpPr>
          <p:nvPr/>
        </p:nvSpPr>
        <p:spPr bwMode="auto">
          <a:xfrm>
            <a:off x="876300" y="52768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0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0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0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0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6" grpId="0" autoUpdateAnimBg="0"/>
      <p:bldP spid="140297" grpId="0" autoUpdateAnimBg="0"/>
      <p:bldP spid="140298" grpId="0" build="p" autoUpdateAnimBg="0" advAuto="0"/>
      <p:bldP spid="14029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"/>
  <p:tag name="TOTALRESPONSES" val="5"/>
  <p:tag name="SLICED" val="False"/>
  <p:tag name="RESPONSES" val="NA,1,5,3;2;3;1;1;"/>
  <p:tag name="CHARTSTRINGSTD" val="2 1 2"/>
  <p:tag name="CHARTSTRINGREV" val="2 1 2"/>
  <p:tag name="CHARTSTRINGSTDPER" val="0.4 0.2 0.4"/>
  <p:tag name="CHARTSTRINGREVPER" val="0.4 0.2 0.4"/>
  <p:tag name="QUESTIONALIAS" val="5-Minute Check 1"/>
  <p:tag name="ANSWERSALIAS" val="A¤B¤C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TOTALRESPONSES" val="5"/>
  <p:tag name="SLICED" val="False"/>
  <p:tag name="RESPONSES" val="NA,1,5,2;2;1;3;1;"/>
  <p:tag name="CHARTSTRINGSTD" val="2 2 1"/>
  <p:tag name="CHARTSTRINGREV" val="1 2 2"/>
  <p:tag name="CHARTSTRINGSTDPER" val="0.4 0.4 0.2"/>
  <p:tag name="CHARTSTRINGREVPER" val="0.2 0.4 0.4"/>
  <p:tag name="QUESTIONALIAS" val="5-Minute Check 3"/>
  <p:tag name="ANSWERSALIAS" val="A¤B¤C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E65F314A8A3D4502AFCCE06D08F3CF9A"/>
  <p:tag name="VALUES" val="Incorrect¤Incorrect¤Incorrect¤Correct"/>
  <p:tag name="TOTALRESPONSES" val="5"/>
  <p:tag name="SLICED" val="False"/>
  <p:tag name="RESPONSES" val="NA,1,5,2;2;2;2;1;"/>
  <p:tag name="CHARTSTRINGSTD" val="1 4 0 0"/>
  <p:tag name="CHARTSTRINGREV" val="0 0 4 1"/>
  <p:tag name="CHARTSTRINGSTDPER" val="0.2 0.8 0 0"/>
  <p:tag name="CHARTSTRINGREVPER" val="0 0 0.8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|smicln|Incorrect|smicln|Incorrect|smicln|Incorrect"/>
  <p:tag name="QUESTIONALIAS" val="Example 1"/>
  <p:tag name="ANSWERSALIAS" val="A¤B¤C¤D"/>
  <p:tag name="RESPONSESGATHERED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226"/>
  <p:tag name="FONTSIZE" val="24"/>
  <p:tag name="BULLETTYPE" val="ppBulletAlphaUCPeriod"/>
  <p:tag name="ANSWERTEXT" val="Yes; for each element of the domain, there is only one corresponding element in the range.&#10;Yes; because it can be represented by a mapping.&#10;No; because it has negative x-values. &#10;No; because both –2 and 2 are in the range."/>
  <p:tag name="OLDNUMANSWERS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|smicln|Incorrect|smicln|Incorrect|smicln|Incorrect"/>
  <p:tag name="SLIDEORDER" val="7"/>
  <p:tag name="SLIDEGUID" val="5AC8B6A35CA348D1AB043313E5D82D1A"/>
  <p:tag name="QUESTIONALIAS" val="Example 1"/>
  <p:tag name="ANSWERSALIAS" val="A¤B¤C¤D"/>
  <p:tag name="RESPONSESGATHER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4"/>
  <p:tag name="TEXTLENGTH" val="226"/>
  <p:tag name="FONTSIZE" val="24"/>
  <p:tag name="BULLETTYPE" val="ppBulletAlphaUCPeriod"/>
  <p:tag name="ANSWERTEXT" val="No; because the element 3 in the domain is paired with both 2 and –1 in the range.&#10;No; because there are negative values in the range.&#10;Yes; because it is a line when graphed. &#10;Yes; because it can be represented in a chart.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|smicln|Incorrect|smicln|Incorrect|smicln|Correct"/>
  <p:tag name="QUESTIONALIAS" val="Example 2"/>
  <p:tag name="ANSWERSALIAS" val="A¤B¤C¤D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|smicln|Incorrect|smicln|Incorrect|smicln|Incorrect"/>
  <p:tag name="QUESTIONALIAS" val="Example 3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4"/>
  <p:tag name="FONTSIZE" val="24"/>
  <p:tag name="BULLETTYPE" val="ppBulletAlphaUCPeriod"/>
  <p:tag name="ANSWERTEXT" val="yes&#10;no&#10;not enough information "/>
  <p:tag name="OLDNUMANSWERS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|smicln|Incorrect|smicln|Incorrect|smicln|Correct"/>
  <p:tag name="QUESTIONALIAS" val="Example 4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D257C299A3FC4EC8B6E53C715D1D19DA"/>
  <p:tag name="VALUES" val="Incorrect|smicln|Correct|smicln|Incorrect|smicln|Correct"/>
  <p:tag name="QUESTIONALIAS" val="Example 4"/>
  <p:tag name="ANSWERSALIAS" val="A¤B¤C¤D"/>
  <p:tag name="RESPONSESGATHERED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|smicln|Correct|smicln|Incorrect|smicln|Incorrect"/>
  <p:tag name="QUESTIONALIAS" val="Example 5"/>
  <p:tag name="ANSWERSALIAS" val="A¤B¤C¤D"/>
  <p:tag name="RESPONSESGATHER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4"/>
  <p:tag name="TEXTLENGTH" val="33"/>
  <p:tag name="FONTSIZE" val="24"/>
  <p:tag name="BULLETTYPE" val="ppBulletAlphaUCPeriod"/>
  <p:tag name="ANSWERTEXT" val="164 ft &#10;116 ft&#10;180 ft&#10;16 f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F136FE8A2EF04836B8CFDD63C4C200E3"/>
  <p:tag name="VALUES" val="Incorrect|smicln|Correct|smicln|Incorrect|smicln|Correct"/>
  <p:tag name="QUESTIONALIAS" val="Example 5"/>
  <p:tag name="ANSWERSALIAS" val="A¤B¤C¤D"/>
  <p:tag name="RESPONSESGATHERED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4"/>
  <p:tag name="TEXTLENGTH" val="33"/>
  <p:tag name="FONTSIZE" val="24"/>
  <p:tag name="BULLETTYPE" val="ppBulletAlphaUCPeriod"/>
  <p:tag name="ANSWERTEXT" val="164 ft &#10;116 ft&#10;180 ft&#10;16 ft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</TotalTime>
  <Words>855</Words>
  <Application>Microsoft Office PowerPoint</Application>
  <PresentationFormat>On-screen Show (4:3)</PresentationFormat>
  <Paragraphs>184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31</vt:i4>
      </vt:variant>
    </vt:vector>
  </HeadingPairs>
  <TitlesOfParts>
    <vt:vector size="45" baseType="lpstr">
      <vt:lpstr>Arial</vt:lpstr>
      <vt:lpstr>Calibri</vt:lpstr>
      <vt:lpstr>Times New Roman</vt:lpstr>
      <vt:lpstr>Symbol</vt:lpstr>
      <vt:lpstr>FormataOTFCnMd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11_Default Design</vt:lpstr>
      <vt:lpstr>Splash Screen</vt:lpstr>
      <vt:lpstr>Lesson Menu</vt:lpstr>
      <vt:lpstr>5-Minute Check 1</vt:lpstr>
      <vt:lpstr>5-Minute Check 3</vt:lpstr>
      <vt:lpstr>5-Minute Check 3</vt:lpstr>
      <vt:lpstr>CCSS</vt:lpstr>
      <vt:lpstr>Then/Now</vt:lpstr>
      <vt:lpstr>Vocabulary</vt:lpstr>
      <vt:lpstr>Concept 1</vt:lpstr>
      <vt:lpstr>Example 1</vt:lpstr>
      <vt:lpstr>Example 1</vt:lpstr>
      <vt:lpstr>Example 1</vt:lpstr>
      <vt:lpstr>Example 1</vt:lpstr>
      <vt:lpstr>Example 2</vt:lpstr>
      <vt:lpstr>Example 2</vt:lpstr>
      <vt:lpstr>Example 2</vt:lpstr>
      <vt:lpstr>Example 2</vt:lpstr>
      <vt:lpstr>Example 2</vt:lpstr>
      <vt:lpstr>Example 2</vt:lpstr>
      <vt:lpstr>Example 3</vt:lpstr>
      <vt:lpstr>Example 3</vt:lpstr>
      <vt:lpstr>Concept 2</vt:lpstr>
      <vt:lpstr>Example 4</vt:lpstr>
      <vt:lpstr>Example 4</vt:lpstr>
      <vt:lpstr>Example 4</vt:lpstr>
      <vt:lpstr>Example 4</vt:lpstr>
      <vt:lpstr>Example 5</vt:lpstr>
      <vt:lpstr>Example 5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100</cp:revision>
  <dcterms:created xsi:type="dcterms:W3CDTF">2007-12-06T14:31:51Z</dcterms:created>
  <dcterms:modified xsi:type="dcterms:W3CDTF">2015-09-22T20:08:31Z</dcterms:modified>
</cp:coreProperties>
</file>