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9" r:id="rId8"/>
  </p:sldMasterIdLst>
  <p:handoutMasterIdLst>
    <p:handoutMasterId r:id="rId32"/>
  </p:handoutMasterIdLst>
  <p:sldIdLst>
    <p:sldId id="282" r:id="rId9"/>
    <p:sldId id="257" r:id="rId10"/>
    <p:sldId id="303" r:id="rId11"/>
    <p:sldId id="304" r:id="rId12"/>
    <p:sldId id="305" r:id="rId13"/>
    <p:sldId id="306" r:id="rId14"/>
    <p:sldId id="307" r:id="rId15"/>
    <p:sldId id="318" r:id="rId16"/>
    <p:sldId id="319" r:id="rId17"/>
    <p:sldId id="314" r:id="rId18"/>
    <p:sldId id="258" r:id="rId19"/>
    <p:sldId id="290" r:id="rId20"/>
    <p:sldId id="259" r:id="rId21"/>
    <p:sldId id="288" r:id="rId22"/>
    <p:sldId id="308" r:id="rId23"/>
    <p:sldId id="260" r:id="rId24"/>
    <p:sldId id="309" r:id="rId25"/>
    <p:sldId id="316" r:id="rId26"/>
    <p:sldId id="263" r:id="rId27"/>
    <p:sldId id="291" r:id="rId28"/>
    <p:sldId id="310" r:id="rId29"/>
    <p:sldId id="317" r:id="rId30"/>
    <p:sldId id="275" r:id="rId31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508A9C-E4DC-42D5-B506-1B20706C959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6953250"/>
            <a:ext cx="3657600" cy="182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1.xml"/><Relationship Id="rId19" Type="http://schemas.openxmlformats.org/officeDocument/2006/relationships/slide" Target="../slides/slid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8.jpeg"/><Relationship Id="rId22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5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6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17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1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1–7</a:t>
            </a:r>
          </a:p>
        </p:txBody>
      </p:sp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9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1_08"/>
          <p:cNvPicPr>
            <a:picLocks noChangeAspect="1" noChangeArrowheads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748" r:id="rId12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1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1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1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1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1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1_08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1.xml"/><Relationship Id="rId9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9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6.jpeg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36.jpeg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1.xml"/><Relationship Id="rId5" Type="http://schemas.openxmlformats.org/officeDocument/2006/relationships/image" Target="../media/image40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32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1_08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1–7)</a:t>
            </a:r>
            <a:endParaRPr lang="en-US" sz="2000" b="1">
              <a:solidFill>
                <a:srgbClr val="E01B2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Real-World Example:  Interpret Intercepts</a:t>
            </a:r>
            <a:endParaRPr lang="en-US" sz="2000" b="1">
              <a:solidFill>
                <a:srgbClr val="E01B2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  Real-World Example:  Interpret Symmetry</a:t>
            </a:r>
            <a:endParaRPr lang="en-US" sz="2000" b="1">
              <a:solidFill>
                <a:srgbClr val="E01B2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Concepts:  Positive, Negative, Increasing, Decreasing, 	</a:t>
            </a:r>
            <a:r>
              <a:rPr lang="en-US" sz="2000" b="1">
                <a:solidFill>
                  <a:srgbClr val="E01B22"/>
                </a:solidFill>
              </a:rPr>
              <a:t>		</a:t>
            </a: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Extrema, and End Behavior</a:t>
            </a:r>
            <a:endParaRPr lang="en-US" sz="2000" b="1">
              <a:solidFill>
                <a:srgbClr val="E01B2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  Real-World Example:  Interpret Extrema and End Behavior</a:t>
            </a:r>
            <a:endParaRPr lang="en-US" sz="2000" b="1">
              <a:solidFill>
                <a:srgbClr val="E01B2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  <a:tab pos="1943100" algn="l"/>
              </a:tabLst>
            </a:pP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87675"/>
            <a:ext cx="2790825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0337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3657600" algn="l"/>
              </a:tabLs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Is the relation a function?</a:t>
            </a:r>
          </a:p>
        </p:txBody>
      </p:sp>
      <p:pic>
        <p:nvPicPr>
          <p:cNvPr id="107549" name="Picture 29" descr="1-8-1-5m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1600200"/>
            <a:ext cx="1417638" cy="1292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9" grpId="0" animBg="1"/>
      <p:bldP spid="1075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4743450"/>
            <a:ext cx="2790825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  <a:tabLst>
                <a:tab pos="4114800" algn="l"/>
              </a:tabLs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Is the relation a function?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8037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aphicFrame>
        <p:nvGraphicFramePr>
          <p:cNvPr id="108801" name="Group 257"/>
          <p:cNvGraphicFramePr>
            <a:graphicFrameLocks noGrp="1"/>
          </p:cNvGraphicFramePr>
          <p:nvPr>
            <p:ph sz="half" idx="2"/>
          </p:nvPr>
        </p:nvGraphicFramePr>
        <p:xfrm>
          <a:off x="1600200" y="2276475"/>
          <a:ext cx="1371600" cy="2195513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D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–8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–6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–4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–10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8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16275"/>
            <a:ext cx="2790825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Is the relation {(7, 0), (0, 7), (–7, 0), (0, –7)}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function?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229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06675"/>
            <a:ext cx="2790825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Is the relation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6 a function?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6638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37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+ 7, find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(10).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493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3581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 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AutoNum type="alphaUcPeriod" startAt="4"/>
            </a:pP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</a:p>
        </p:txBody>
      </p:sp>
      <p:sp>
        <p:nvSpPr>
          <p:cNvPr id="12493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–2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2, find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(–2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sp>
        <p:nvSpPr>
          <p:cNvPr id="124935" name="AutoShape 7"/>
          <p:cNvSpPr>
            <a:spLocks noChangeArrowheads="1"/>
          </p:cNvSpPr>
          <p:nvPr/>
        </p:nvSpPr>
        <p:spPr bwMode="auto">
          <a:xfrm>
            <a:off x="533400" y="24669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4938" name="Picture 10" descr="5Min Num_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 autoUpdateAnimBg="0"/>
      <p:bldP spid="124934" grpId="0" autoUpdateAnimBg="0"/>
      <p:bldP spid="1249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5-Minute Check 7</a:t>
            </a:r>
          </a:p>
        </p:txBody>
      </p:sp>
      <p:sp>
        <p:nvSpPr>
          <p:cNvPr id="12595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822700"/>
            <a:ext cx="27908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{–3, 5, 9}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{–8, 0, 4}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{3, 5, 6}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{–2, 0, 1}</a:t>
            </a:r>
          </a:p>
        </p:txBody>
      </p:sp>
      <p:sp>
        <p:nvSpPr>
          <p:cNvPr id="12595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range shown in this function table?</a:t>
            </a:r>
          </a:p>
        </p:txBody>
      </p:sp>
      <p:sp>
        <p:nvSpPr>
          <p:cNvPr id="125959" name="AutoShape 7"/>
          <p:cNvSpPr>
            <a:spLocks noChangeArrowheads="1"/>
          </p:cNvSpPr>
          <p:nvPr/>
        </p:nvSpPr>
        <p:spPr bwMode="auto">
          <a:xfrm>
            <a:off x="533400" y="39068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6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graphicFrame>
        <p:nvGraphicFramePr>
          <p:cNvPr id="125989" name="Group 37"/>
          <p:cNvGraphicFramePr>
            <a:graphicFrameLocks noGrp="1"/>
          </p:cNvGraphicFramePr>
          <p:nvPr>
            <p:ph sz="half" idx="2"/>
          </p:nvPr>
        </p:nvGraphicFramePr>
        <p:xfrm>
          <a:off x="1971675" y="2162175"/>
          <a:ext cx="4419600" cy="1341120"/>
        </p:xfrm>
        <a:graphic>
          <a:graphicData uri="http://schemas.openxmlformats.org/drawingml/2006/table">
            <a:tbl>
              <a:tblPr/>
              <a:tblGrid>
                <a:gridCol w="1473200"/>
                <a:gridCol w="1473200"/>
                <a:gridCol w="1473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x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+ 5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D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–2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4(–2) + 5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–3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4(0) + 5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4(1) + 5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39D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5990" name="Picture 38" descr="5Min Num_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7" grpId="0" autoUpdateAnimBg="0"/>
      <p:bldP spid="125958" grpId="0" autoUpdateAnimBg="0"/>
      <p:bldP spid="1259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4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F.IF.4 For a function that models a relationship between two quantities, interpret key features of graphs and tables in terms of the quantities, and sketch graphs showing key features given a verbal description of the relationship.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1 Make sense of problems and persevere in 	solving them.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identified functions and found function values.</a:t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Interpret intercepts, and symmetry of graphs of functions.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Interpret positive, negative, increasing, and decreasing behavior, extrema, and end behavior of graphs of functions.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intercept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35306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i="1"/>
              <a:t>x</a:t>
            </a:r>
            <a:r>
              <a:rPr lang="en-US" sz="2800"/>
              <a:t>-intercept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i="1"/>
              <a:t>y</a:t>
            </a:r>
            <a:r>
              <a:rPr lang="en-US" sz="2800"/>
              <a:t>-intercept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line symmetry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positive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negative</a:t>
            </a:r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4457700" y="1828800"/>
            <a:ext cx="40005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increasing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decreasing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extrema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relative maximum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relative minimum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end behavior</a:t>
            </a:r>
          </a:p>
        </p:txBody>
      </p:sp>
      <p:pic>
        <p:nvPicPr>
          <p:cNvPr id="88076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8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8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8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  <p:bldP spid="880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Interpret Intercepts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COLLEGE </a:t>
            </a:r>
            <a:r>
              <a:rPr lang="en-US" sz="2400" b="1">
                <a:solidFill>
                  <a:srgbClr val="00539D"/>
                </a:solidFill>
              </a:rPr>
              <a:t> The graph shows the cost at a community college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as a function of the number of credit hours taken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. Identify the function as linear or nonlinear. Then estimate and interpret the intercepts of the graph of the function.</a:t>
            </a:r>
          </a:p>
        </p:txBody>
      </p:sp>
      <p:pic>
        <p:nvPicPr>
          <p:cNvPr id="5907" name="Picture 787" descr="11_ALG1_C01_L8_ex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7063" y="3200400"/>
            <a:ext cx="2809875" cy="30845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Interpret Intercepts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Linear or Nonlinear: Since the graph is a straight line, the graph is linear.</a:t>
            </a:r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876300" y="2238375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E01B22"/>
                </a:solidFill>
              </a:rPr>
              <a:t>	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-Intercept: The graph intersects the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-axis at about (0, 55), so the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 of the graph is about 50. This means that the there is an additional fee of $50 added to the cost charged per credit hour.</a:t>
            </a:r>
          </a:p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E01B22"/>
                </a:solidFill>
              </a:rPr>
              <a:t>	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-Intercept(s): The graph does not intersect the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-axis. This means that no amount of credit hours will cost $0.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8" grpId="0" build="p" autoUpdateAnimBg="0"/>
      <p:bldP spid="8602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95350" y="57943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825875"/>
            <a:ext cx="78486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ym typeface="Symbol" pitchFamily="18" charset="2"/>
              </a:rPr>
              <a:t>	</a:t>
            </a:r>
            <a:r>
              <a:rPr lang="en-US" sz="2000" b="1"/>
              <a:t>nonlinear; (0, 100): Zero revenue at a price of $100; (62, 0): $62 expected revenue at a cost of $0.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ym typeface="Symbol" pitchFamily="18" charset="2"/>
              </a:rPr>
              <a:t>	</a:t>
            </a:r>
            <a:r>
              <a:rPr lang="en-US" sz="2000" b="1"/>
              <a:t>nonlinear; (100, 0): Zero revenue at a price of $100; (0, 62): $62 expected revenue at a cost of $0.</a:t>
            </a:r>
            <a:endParaRPr lang="pt-BR" sz="20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ym typeface="Symbol" pitchFamily="18" charset="2"/>
              </a:rPr>
              <a:t>	</a:t>
            </a:r>
            <a:r>
              <a:rPr lang="en-US" sz="2000" b="1"/>
              <a:t>nonlinear; (100, 0): revenue at a price of $0; (0, 62): No expected revenue at a price of $62 per unit.</a:t>
            </a:r>
            <a:endParaRPr lang="pt-BR" sz="20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ym typeface="Symbol" pitchFamily="18" charset="2"/>
              </a:rPr>
              <a:t>	</a:t>
            </a:r>
            <a:r>
              <a:rPr lang="en-US" sz="2000" b="1"/>
              <a:t>nonlinear; (0, 100): revenue at a price of $0; (62, 0): No expected revenue at a price of $62 per unit.</a:t>
            </a:r>
            <a:endParaRPr lang="pt-BR" sz="2000" b="1"/>
          </a:p>
        </p:txBody>
      </p:sp>
      <p:sp>
        <p:nvSpPr>
          <p:cNvPr id="113677" name="TPQuestion"/>
          <p:cNvSpPr>
            <a:spLocks noChangeArrowheads="1"/>
          </p:cNvSpPr>
          <p:nvPr/>
        </p:nvSpPr>
        <p:spPr bwMode="auto">
          <a:xfrm>
            <a:off x="533400" y="1504950"/>
            <a:ext cx="55626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50000"/>
              </a:spcAft>
            </a:pPr>
            <a:r>
              <a:rPr lang="en-US" sz="2200" b="1">
                <a:solidFill>
                  <a:srgbClr val="E01B22"/>
                </a:solidFill>
              </a:rPr>
              <a:t>SALES </a:t>
            </a:r>
            <a:r>
              <a:rPr lang="en-US" sz="2200" b="1">
                <a:solidFill>
                  <a:srgbClr val="00539D"/>
                </a:solidFill>
              </a:rPr>
              <a:t> The graph shows the expected revenue </a:t>
            </a:r>
            <a:r>
              <a:rPr lang="en-US" sz="2200" b="1" i="1">
                <a:solidFill>
                  <a:srgbClr val="00539D"/>
                </a:solidFill>
              </a:rPr>
              <a:t>y</a:t>
            </a:r>
            <a:r>
              <a:rPr lang="en-US" sz="2200" b="1">
                <a:solidFill>
                  <a:srgbClr val="00539D"/>
                </a:solidFill>
              </a:rPr>
              <a:t> as a function of the price per unit </a:t>
            </a:r>
            <a:r>
              <a:rPr lang="en-US" sz="2200" b="1" i="1">
                <a:solidFill>
                  <a:srgbClr val="00539D"/>
                </a:solidFill>
              </a:rPr>
              <a:t>x</a:t>
            </a:r>
            <a:r>
              <a:rPr lang="en-US" sz="2200" b="1">
                <a:solidFill>
                  <a:srgbClr val="00539D"/>
                </a:solidFill>
              </a:rPr>
              <a:t>. Identify the function as linear or nonlinear. Then estimate and interpret the intercepts of the graph of the function.</a:t>
            </a:r>
          </a:p>
        </p:txBody>
      </p:sp>
      <p:pic>
        <p:nvPicPr>
          <p:cNvPr id="113679" name="Picture 15" descr="01_08_E1_CYP_A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371600"/>
            <a:ext cx="2552700" cy="2339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6" grpId="0" autoUpdateAnimBg="0"/>
      <p:bldP spid="11367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Interpret Symmetry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49911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MANUFACTURING </a:t>
            </a:r>
            <a:r>
              <a:rPr lang="en-US" sz="2400" b="1">
                <a:solidFill>
                  <a:srgbClr val="00539D"/>
                </a:solidFill>
              </a:rPr>
              <a:t> The graph shows the cost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to manufacture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units of a product. Describe and interpret any symmetry.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33400" y="4665663"/>
            <a:ext cx="82296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right half of the graph is the mirror image of the left half in approximately the line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30. The symmetry of the graph tells you that the cost to produce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more or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less than 30 units will be the same.</a:t>
            </a:r>
          </a:p>
        </p:txBody>
      </p:sp>
      <p:pic>
        <p:nvPicPr>
          <p:cNvPr id="6152" name="Picture 8" descr="11_ALG1_C01_L8_ex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5188" y="1447800"/>
            <a:ext cx="2665412" cy="2743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280511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00113" y="2832100"/>
            <a:ext cx="7862887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b="1">
                <a:sym typeface="Symbol" pitchFamily="18" charset="2"/>
              </a:rPr>
              <a:t>	</a:t>
            </a:r>
            <a:r>
              <a:rPr lang="en-US" b="1">
                <a:sym typeface="Symbol" pitchFamily="18" charset="2"/>
              </a:rPr>
              <a:t>The right half of the graph is the mirror </a:t>
            </a:r>
            <a:br>
              <a:rPr lang="en-US" b="1">
                <a:sym typeface="Symbol" pitchFamily="18" charset="2"/>
              </a:rPr>
            </a:br>
            <a:r>
              <a:rPr lang="en-US" b="1">
                <a:sym typeface="Symbol" pitchFamily="18" charset="2"/>
              </a:rPr>
              <a:t>image of the left half in approximately the </a:t>
            </a:r>
            <a:br>
              <a:rPr lang="en-US" b="1">
                <a:sym typeface="Symbol" pitchFamily="18" charset="2"/>
              </a:rPr>
            </a:br>
            <a:r>
              <a:rPr lang="en-US" b="1">
                <a:sym typeface="Symbol" pitchFamily="18" charset="2"/>
              </a:rPr>
              <a:t>line </a:t>
            </a:r>
            <a:r>
              <a:rPr lang="en-US" b="1" i="1">
                <a:sym typeface="Symbol" pitchFamily="18" charset="2"/>
              </a:rPr>
              <a:t>x</a:t>
            </a:r>
            <a:r>
              <a:rPr lang="en-US" b="1">
                <a:sym typeface="Symbol" pitchFamily="18" charset="2"/>
              </a:rPr>
              <a:t> = 30. The expected revenue at a </a:t>
            </a:r>
            <a:br>
              <a:rPr lang="en-US" b="1">
                <a:sym typeface="Symbol" pitchFamily="18" charset="2"/>
              </a:rPr>
            </a:br>
            <a:r>
              <a:rPr lang="en-US" b="1">
                <a:sym typeface="Symbol" pitchFamily="18" charset="2"/>
              </a:rPr>
              <a:t>price of </a:t>
            </a:r>
            <a:r>
              <a:rPr lang="en-US" b="1" i="1">
                <a:sym typeface="Symbol" pitchFamily="18" charset="2"/>
              </a:rPr>
              <a:t>n</a:t>
            </a:r>
            <a:r>
              <a:rPr lang="en-US" b="1">
                <a:sym typeface="Symbol" pitchFamily="18" charset="2"/>
              </a:rPr>
              <a:t> more or </a:t>
            </a:r>
            <a:r>
              <a:rPr lang="en-US" b="1" i="1">
                <a:sym typeface="Symbol" pitchFamily="18" charset="2"/>
              </a:rPr>
              <a:t>n</a:t>
            </a:r>
            <a:r>
              <a:rPr lang="en-US" b="1">
                <a:sym typeface="Symbol" pitchFamily="18" charset="2"/>
              </a:rPr>
              <a:t> less than 30 dollars </a:t>
            </a:r>
            <a:br>
              <a:rPr lang="en-US" b="1">
                <a:sym typeface="Symbol" pitchFamily="18" charset="2"/>
              </a:rPr>
            </a:br>
            <a:r>
              <a:rPr lang="en-US" b="1">
                <a:sym typeface="Symbol" pitchFamily="18" charset="2"/>
              </a:rPr>
              <a:t>per unit will be the same.</a:t>
            </a:r>
            <a:endParaRPr lang="pt-BR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b="1">
                <a:sym typeface="Symbol" pitchFamily="18" charset="2"/>
              </a:rPr>
              <a:t>	</a:t>
            </a:r>
            <a:r>
              <a:rPr lang="en-US" b="1">
                <a:sym typeface="Symbol" pitchFamily="18" charset="2"/>
              </a:rPr>
              <a:t>The right half of the graph is the mirror image of the left half in approximately the line </a:t>
            </a:r>
            <a:r>
              <a:rPr lang="en-US" b="1" i="1">
                <a:sym typeface="Symbol" pitchFamily="18" charset="2"/>
              </a:rPr>
              <a:t>x</a:t>
            </a:r>
            <a:r>
              <a:rPr lang="en-US" b="1">
                <a:sym typeface="Symbol" pitchFamily="18" charset="2"/>
              </a:rPr>
              <a:t> = 3. The expected revenue at a price of </a:t>
            </a:r>
            <a:r>
              <a:rPr lang="en-US" b="1" i="1">
                <a:sym typeface="Symbol" pitchFamily="18" charset="2"/>
              </a:rPr>
              <a:t>n</a:t>
            </a:r>
            <a:r>
              <a:rPr lang="en-US" b="1">
                <a:sym typeface="Symbol" pitchFamily="18" charset="2"/>
              </a:rPr>
              <a:t> more or </a:t>
            </a:r>
            <a:r>
              <a:rPr lang="en-US" b="1" i="1">
                <a:sym typeface="Symbol" pitchFamily="18" charset="2"/>
              </a:rPr>
              <a:t>n</a:t>
            </a:r>
            <a:r>
              <a:rPr lang="en-US" b="1">
                <a:sym typeface="Symbol" pitchFamily="18" charset="2"/>
              </a:rPr>
              <a:t> less than 3 dollars per unit will be the same.</a:t>
            </a:r>
            <a:endParaRPr lang="pt-BR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b="1">
                <a:sym typeface="Symbol" pitchFamily="18" charset="2"/>
              </a:rPr>
              <a:t>	There is no symmetry.</a:t>
            </a:r>
          </a:p>
          <a:p>
            <a:pPr marL="533400" indent="-53340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b="1">
                <a:sym typeface="Symbol" pitchFamily="18" charset="2"/>
              </a:rPr>
              <a:t>	</a:t>
            </a:r>
            <a:r>
              <a:rPr lang="en-US" b="1">
                <a:sym typeface="Symbol" pitchFamily="18" charset="2"/>
              </a:rPr>
              <a:t>The right half of the graph is the mirror image of the left half in approximately the line </a:t>
            </a:r>
            <a:r>
              <a:rPr lang="en-US" b="1" i="1">
                <a:sym typeface="Symbol" pitchFamily="18" charset="2"/>
              </a:rPr>
              <a:t>y</a:t>
            </a:r>
            <a:r>
              <a:rPr lang="en-US" b="1">
                <a:sym typeface="Symbol" pitchFamily="18" charset="2"/>
              </a:rPr>
              <a:t> = 1000. The expected price at a revenue of </a:t>
            </a:r>
            <a:r>
              <a:rPr lang="en-US" b="1" i="1">
                <a:sym typeface="Symbol" pitchFamily="18" charset="2"/>
              </a:rPr>
              <a:t>n</a:t>
            </a:r>
            <a:r>
              <a:rPr lang="en-US" b="1">
                <a:sym typeface="Symbol" pitchFamily="18" charset="2"/>
              </a:rPr>
              <a:t> more or </a:t>
            </a:r>
            <a:r>
              <a:rPr lang="en-US" b="1" i="1">
                <a:sym typeface="Symbol" pitchFamily="18" charset="2"/>
              </a:rPr>
              <a:t>n</a:t>
            </a:r>
            <a:r>
              <a:rPr lang="en-US" b="1">
                <a:sym typeface="Symbol" pitchFamily="18" charset="2"/>
              </a:rPr>
              <a:t> less than 1000 dollars per unit will be the same.</a:t>
            </a:r>
            <a:r>
              <a:rPr lang="en-US">
                <a:sym typeface="Symbol" pitchFamily="18" charset="2"/>
              </a:rPr>
              <a:t> </a:t>
            </a:r>
            <a:endParaRPr lang="pt-BR">
              <a:sym typeface="Symbol" pitchFamily="18" charset="2"/>
            </a:endParaRPr>
          </a:p>
        </p:txBody>
      </p:sp>
      <p:sp>
        <p:nvSpPr>
          <p:cNvPr id="114700" name="TPQuestion"/>
          <p:cNvSpPr>
            <a:spLocks noChangeArrowheads="1"/>
          </p:cNvSpPr>
          <p:nvPr/>
        </p:nvSpPr>
        <p:spPr bwMode="auto">
          <a:xfrm>
            <a:off x="533400" y="1504950"/>
            <a:ext cx="5486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</a:rPr>
              <a:t>SALES </a:t>
            </a:r>
            <a:r>
              <a:rPr lang="en-US" sz="2000" b="1">
                <a:solidFill>
                  <a:srgbClr val="00539D"/>
                </a:solidFill>
              </a:rPr>
              <a:t> The graph shows the expected revenue y as a function of the price per unit </a:t>
            </a:r>
            <a:r>
              <a:rPr lang="en-US" sz="2000" b="1" i="1">
                <a:solidFill>
                  <a:srgbClr val="00539D"/>
                </a:solidFill>
              </a:rPr>
              <a:t>x</a:t>
            </a:r>
            <a:r>
              <a:rPr lang="en-US" sz="2000" b="1">
                <a:solidFill>
                  <a:srgbClr val="00539D"/>
                </a:solidFill>
              </a:rPr>
              <a:t>. Describe and interpret any symmetry.</a:t>
            </a:r>
          </a:p>
        </p:txBody>
      </p:sp>
      <p:pic>
        <p:nvPicPr>
          <p:cNvPr id="114702" name="Picture 14" descr="01_08_E1_CYP_A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371600"/>
            <a:ext cx="2552700" cy="2339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9" grpId="0" autoUpdateAnimBg="0"/>
      <p:bldP spid="11470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</a:t>
            </a:r>
          </a:p>
        </p:txBody>
      </p:sp>
      <p:pic>
        <p:nvPicPr>
          <p:cNvPr id="121869" name="Picture 13" descr="KC_alg_L01-08A"/>
          <p:cNvPicPr>
            <a:picLocks noChangeAspect="1" noChangeArrowheads="1"/>
          </p:cNvPicPr>
          <p:nvPr/>
        </p:nvPicPr>
        <p:blipFill>
          <a:blip r:embed="rId3" cstate="print"/>
          <a:srcRect l="296"/>
          <a:stretch>
            <a:fillRect/>
          </a:stretch>
        </p:blipFill>
        <p:spPr bwMode="auto">
          <a:xfrm>
            <a:off x="1374775" y="719138"/>
            <a:ext cx="6400800" cy="5435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Interpret Extrema and End Behavior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DEER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The graph shows the population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of deer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years after the animals are introduced on an island. Estimate and interpret where the function is positive, negative, increasing, and decreasing, the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-coordinates of any relative extrema, and the end behavior of the graph.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</a:p>
        </p:txBody>
      </p:sp>
      <p:pic>
        <p:nvPicPr>
          <p:cNvPr id="9223" name="Picture 7" descr="11_ALG1_C01_L8_ex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581400"/>
            <a:ext cx="2571750" cy="2819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Interpret Extrema and End Behavior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endParaRPr lang="en-US" sz="2400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533400" y="1866900"/>
            <a:ext cx="8305800" cy="4627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 b="1">
                <a:solidFill>
                  <a:srgbClr val="EC1D24"/>
                </a:solidFill>
              </a:rPr>
              <a:t>Positive: 	</a:t>
            </a:r>
            <a:r>
              <a:rPr lang="en-US" sz="2000">
                <a:solidFill>
                  <a:srgbClr val="EC1D24"/>
                </a:solidFill>
              </a:rPr>
              <a:t>between x = 0 and about x = 7.5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 b="1">
                <a:solidFill>
                  <a:srgbClr val="EC1D24"/>
                </a:solidFill>
              </a:rPr>
              <a:t>Negative:</a:t>
            </a:r>
            <a:r>
              <a:rPr lang="en-US" sz="2000">
                <a:solidFill>
                  <a:srgbClr val="EC1D24"/>
                </a:solidFill>
              </a:rPr>
              <a:t>	for about </a:t>
            </a:r>
            <a:r>
              <a:rPr lang="en-US" sz="2000" i="1">
                <a:solidFill>
                  <a:srgbClr val="EC1D24"/>
                </a:solidFill>
              </a:rPr>
              <a:t>x</a:t>
            </a:r>
            <a:r>
              <a:rPr lang="en-US" sz="2000">
                <a:solidFill>
                  <a:srgbClr val="EC1D24"/>
                </a:solidFill>
              </a:rPr>
              <a:t> &gt; 7.5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>
                <a:solidFill>
                  <a:srgbClr val="EC1D24"/>
                </a:solidFill>
              </a:rPr>
              <a:t>This means that there were some deer on the island for almost 8 years after they were introduced to the island.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 b="1">
                <a:solidFill>
                  <a:srgbClr val="EC1D24"/>
                </a:solidFill>
              </a:rPr>
              <a:t>Increasing:	</a:t>
            </a:r>
            <a:r>
              <a:rPr lang="en-US" sz="2000">
                <a:solidFill>
                  <a:srgbClr val="EC1D24"/>
                </a:solidFill>
              </a:rPr>
              <a:t>for between about </a:t>
            </a:r>
            <a:r>
              <a:rPr lang="en-US" sz="2000" i="1">
                <a:solidFill>
                  <a:srgbClr val="EC1D24"/>
                </a:solidFill>
              </a:rPr>
              <a:t>x</a:t>
            </a:r>
            <a:r>
              <a:rPr lang="en-US" sz="2000">
                <a:solidFill>
                  <a:srgbClr val="EC1D24"/>
                </a:solidFill>
              </a:rPr>
              <a:t> = 1 and </a:t>
            </a:r>
            <a:r>
              <a:rPr lang="en-US" sz="2000" i="1">
                <a:solidFill>
                  <a:srgbClr val="EC1D24"/>
                </a:solidFill>
              </a:rPr>
              <a:t>x</a:t>
            </a:r>
            <a:r>
              <a:rPr lang="en-US" sz="2000">
                <a:solidFill>
                  <a:srgbClr val="EC1D24"/>
                </a:solidFill>
              </a:rPr>
              <a:t> = 4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 b="1">
                <a:solidFill>
                  <a:srgbClr val="EC1D24"/>
                </a:solidFill>
              </a:rPr>
              <a:t>Decreasing:</a:t>
            </a:r>
            <a:r>
              <a:rPr lang="en-US" sz="2000">
                <a:solidFill>
                  <a:srgbClr val="EC1D24"/>
                </a:solidFill>
              </a:rPr>
              <a:t>	for </a:t>
            </a:r>
            <a:r>
              <a:rPr lang="en-US" sz="2000" i="1">
                <a:solidFill>
                  <a:srgbClr val="EC1D24"/>
                </a:solidFill>
              </a:rPr>
              <a:t>x</a:t>
            </a:r>
            <a:r>
              <a:rPr lang="en-US" sz="2000">
                <a:solidFill>
                  <a:srgbClr val="EC1D24"/>
                </a:solidFill>
              </a:rPr>
              <a:t> &lt; 1 and </a:t>
            </a:r>
            <a:r>
              <a:rPr lang="en-US" sz="2000" i="1">
                <a:solidFill>
                  <a:srgbClr val="EC1D24"/>
                </a:solidFill>
              </a:rPr>
              <a:t>x</a:t>
            </a:r>
            <a:r>
              <a:rPr lang="en-US" sz="2000">
                <a:solidFill>
                  <a:srgbClr val="EC1D24"/>
                </a:solidFill>
              </a:rPr>
              <a:t> &gt; 4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>
                <a:solidFill>
                  <a:srgbClr val="EC1D24"/>
                </a:solidFill>
              </a:rPr>
              <a:t>This means that the deer population decreased for the first year, increased for the next three years, then decreased after year 4.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 b="1">
                <a:solidFill>
                  <a:srgbClr val="EC1D24"/>
                </a:solidFill>
              </a:rPr>
              <a:t>Relative Maximum:</a:t>
            </a:r>
            <a:r>
              <a:rPr lang="en-US" sz="2000">
                <a:solidFill>
                  <a:srgbClr val="EC1D24"/>
                </a:solidFill>
              </a:rPr>
              <a:t>	at about </a:t>
            </a:r>
            <a:r>
              <a:rPr lang="en-US" sz="2000" i="1">
                <a:solidFill>
                  <a:srgbClr val="EC1D24"/>
                </a:solidFill>
              </a:rPr>
              <a:t>x</a:t>
            </a:r>
            <a:r>
              <a:rPr lang="en-US" sz="2000">
                <a:solidFill>
                  <a:srgbClr val="EC1D24"/>
                </a:solidFill>
              </a:rPr>
              <a:t> = 4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 b="1">
                <a:solidFill>
                  <a:srgbClr val="EC1D24"/>
                </a:solidFill>
              </a:rPr>
              <a:t>Relative Minimum:</a:t>
            </a:r>
            <a:r>
              <a:rPr lang="en-US" sz="2000">
                <a:solidFill>
                  <a:srgbClr val="EC1D24"/>
                </a:solidFill>
              </a:rPr>
              <a:t>	at about </a:t>
            </a:r>
            <a:r>
              <a:rPr lang="en-US" sz="2000" i="1">
                <a:solidFill>
                  <a:srgbClr val="EC1D24"/>
                </a:solidFill>
              </a:rPr>
              <a:t>x</a:t>
            </a:r>
            <a:r>
              <a:rPr lang="en-US" sz="2000">
                <a:solidFill>
                  <a:srgbClr val="EC1D24"/>
                </a:solidFill>
              </a:rPr>
              <a:t> = 1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  <a:tab pos="1943100" algn="l"/>
                <a:tab pos="2800350" algn="l"/>
              </a:tabLst>
            </a:pPr>
            <a:r>
              <a:rPr lang="en-US" sz="2000">
                <a:solidFill>
                  <a:srgbClr val="EC1D24"/>
                </a:solidFill>
              </a:rPr>
              <a:t>The extrema of the graph indicate that the population experienced a relative low at year 1 and a relative high at year 4. The population then decreased to 0 after year 4.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1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11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1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build="p" autoUpdateAnimBg="0" advAuto="0"/>
      <p:bldP spid="9114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869950" y="1511300"/>
            <a:ext cx="77406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SPEED </a:t>
            </a:r>
            <a:r>
              <a:rPr lang="en-US" sz="2400" b="1">
                <a:solidFill>
                  <a:srgbClr val="00539D"/>
                </a:solidFill>
              </a:rPr>
              <a:t> The graph shows the speed of a car after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minutes. Estimate and interpret where the function is positive, negative, increasing, and decreasing, the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-coordinates of any relative extrema, and the end behavior of the graph.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  <p:pic>
        <p:nvPicPr>
          <p:cNvPr id="115725" name="Picture 13" descr="01_08_E1_CYP_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3100" y="3416300"/>
            <a:ext cx="2679700" cy="304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3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904875" y="26765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6" name="Picture 6" descr="Check Progr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7" name="Picture 7" descr="CheckPoint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914400" y="1503363"/>
            <a:ext cx="7705725" cy="469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en-US" sz="2400" b="1">
                <a:sym typeface="Symbol" pitchFamily="18" charset="2"/>
              </a:rPr>
              <a:t>	positive: 0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7.2, negative: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7.2 minutes;  decreasing: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1, 4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6 , increasing: 1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4,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6, max: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4, min: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1 and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6</a:t>
            </a: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	</a:t>
            </a:r>
            <a:r>
              <a:rPr lang="en-US" sz="2400" b="1">
                <a:sym typeface="Symbol" pitchFamily="18" charset="2"/>
              </a:rPr>
              <a:t>positive: 0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7.2, negative: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7.2 minutes;  increasing: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1, 4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6 , decreasing: 1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4, </a:t>
            </a:r>
            <a:br>
              <a:rPr lang="en-US" sz="2400" b="1">
                <a:sym typeface="Symbol" pitchFamily="18" charset="2"/>
              </a:rPr>
            </a:b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6, max: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4, min: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1 and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6</a:t>
            </a:r>
            <a:endParaRPr lang="pt-BR" sz="2400" b="1">
              <a:sym typeface="Symbol" pitchFamily="18" charset="2"/>
            </a:endParaRP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positive: 0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7.2, negative: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7.2 minutes;  increasing: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30, 90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120 , decreasing: </a:t>
            </a:r>
            <a:br>
              <a:rPr lang="en-US" sz="2400" b="1">
                <a:sym typeface="Symbol" pitchFamily="18" charset="2"/>
              </a:rPr>
            </a:br>
            <a:r>
              <a:rPr lang="en-US" sz="2400" b="1">
                <a:sym typeface="Symbol" pitchFamily="18" charset="2"/>
              </a:rPr>
              <a:t>30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90,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120, max: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1, min: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4</a:t>
            </a:r>
            <a:endParaRPr lang="pt-BR" sz="2400" b="1">
              <a:sym typeface="Symbol" pitchFamily="18" charset="2"/>
            </a:endParaRPr>
          </a:p>
          <a:p>
            <a:pPr marL="609600" indent="-6096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positive: 0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7.2, negative: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7.2 minutes;  increasing: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1, 4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6 , decreasing: 1 &lt;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&lt; 4, </a:t>
            </a:r>
            <a:br>
              <a:rPr lang="en-US" sz="2400" b="1">
                <a:sym typeface="Symbol" pitchFamily="18" charset="2"/>
              </a:rPr>
            </a:b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&gt; 6, max: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1 and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6, min: </a:t>
            </a:r>
            <a:r>
              <a:rPr lang="en-US" sz="2400" b="1" i="1">
                <a:sym typeface="Symbol" pitchFamily="18" charset="2"/>
              </a:rPr>
              <a:t>t</a:t>
            </a:r>
            <a:r>
              <a:rPr lang="en-US" sz="2400" b="1">
                <a:sym typeface="Symbol" pitchFamily="18" charset="2"/>
              </a:rPr>
              <a:t> = 4</a:t>
            </a:r>
            <a:r>
              <a:rPr lang="en-US" sz="2400">
                <a:sym typeface="Symbol" pitchFamily="18" charset="2"/>
              </a:rPr>
              <a:t> </a:t>
            </a:r>
            <a:endParaRPr lang="en-US" sz="2400" b="1">
              <a:sym typeface="Symbol" pitchFamily="18" charset="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5" grpId="0" animBg="1"/>
      <p:bldP spid="122891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"/>
  <p:tag name="TOTALRESPONSES" val="5"/>
  <p:tag name="SLICED" val="False"/>
  <p:tag name="RESPONSES" val="NA,1,5,2;1;2;1;2;"/>
  <p:tag name="CHARTSTRINGSTD" val="2 3"/>
  <p:tag name="CHARTSTRINGREV" val="3 2"/>
  <p:tag name="CHARTSTRINGSTDPER" val="0.4 0.6"/>
  <p:tag name="CHARTSTRINGREVPER" val="0.6 0.4"/>
  <p:tag name="QUESTIONALIAS" val="5-Minute Check 1"/>
  <p:tag name="ANSWERSALIAS" val="A¤B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"/>
  <p:tag name="TOTALRESPONSES" val="5"/>
  <p:tag name="SLICED" val="False"/>
  <p:tag name="RESPONSES" val="NA,1,5,1;2;2;2;1;"/>
  <p:tag name="CHARTSTRINGSTD" val="2 3"/>
  <p:tag name="CHARTSTRINGREV" val="3 2"/>
  <p:tag name="CHARTSTRINGSTDPER" val="0.4 0.6"/>
  <p:tag name="CHARTSTRINGREVPER" val="0.6 0.4"/>
  <p:tag name="QUESTIONALIAS" val="5-Minute Check 2"/>
  <p:tag name="ANSWERSALIAS" val="A¤B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"/>
  <p:tag name="TOTALRESPONSES" val="5"/>
  <p:tag name="SLICED" val="False"/>
  <p:tag name="RESPONSES" val="NA,1,5,2;2;1;1;1;"/>
  <p:tag name="CHARTSTRINGSTD" val="3 2"/>
  <p:tag name="CHARTSTRINGREV" val="2 3"/>
  <p:tag name="CHARTSTRINGSTDPER" val="0.6 0.4"/>
  <p:tag name="CHARTSTRINGREVPER" val="0.4 0.6"/>
  <p:tag name="QUESTIONALIAS" val="5-Minute Check 3"/>
  <p:tag name="ANSWERSALIAS" val="A¤B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"/>
  <p:tag name="TOTALRESPONSES" val="5"/>
  <p:tag name="SLICED" val="False"/>
  <p:tag name="RESPONSES" val="NA,1,5,1;2;1;1;2;"/>
  <p:tag name="CHARTSTRINGSTD" val="3 2"/>
  <p:tag name="CHARTSTRINGREV" val="2 3"/>
  <p:tag name="CHARTSTRINGSTDPER" val="0.6 0.4"/>
  <p:tag name="CHARTSTRINGREVPER" val="0.4 0.6"/>
  <p:tag name="QUESTIONALIAS" val="5-Minute Check 4"/>
  <p:tag name="ANSWERSALIAS" val="A¤B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4;4;2;3;2;"/>
  <p:tag name="CHARTSTRINGSTD" val="0 2 1 2"/>
  <p:tag name="CHARTSTRINGREV" val="2 1 2 0"/>
  <p:tag name="CHARTSTRINGSTDPER" val="0 0.4 0.2 0.4"/>
  <p:tag name="CHARTSTRINGREVPER" val="0.4 0.2 0.4 0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06C2200E1B4C419681C0EFA0D4DBD3E4"/>
  <p:tag name="VALUES" val="Correct¤Incorrect¤Incorrect¤Incorrect"/>
  <p:tag name="TOTALRESPONSES" val="5"/>
  <p:tag name="SLICED" val="False"/>
  <p:tag name="RESPONSES" val="NA,1,5,2;2;4;3;3;"/>
  <p:tag name="CHARTSTRINGSTD" val="0 2 2 1"/>
  <p:tag name="CHARTSTRINGREV" val="1 2 2 0"/>
  <p:tag name="CHARTSTRINGSTDPER" val="0 0.4 0.4 0.2"/>
  <p:tag name="CHARTSTRINGREVPER" val="0.2 0.4 0.4 0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C743900F668448E8A98A33B8B9BCCDFF"/>
  <p:tag name="VALUES" val="Correct¤Incorrect¤Incorrect¤Incorrect"/>
  <p:tag name="TOTALRESPONSES" val="5"/>
  <p:tag name="SLICED" val="False"/>
  <p:tag name="RESPONSES" val="NA,1,5,2;2;4;1;4;"/>
  <p:tag name="CHARTSTRINGSTD" val="1 2 0 2"/>
  <p:tag name="CHARTSTRINGREV" val="2 0 2 1"/>
  <p:tag name="CHARTSTRINGSTDPER" val="0.2 0.4 0 0.4"/>
  <p:tag name="CHARTSTRINGREVPER" val="0.4 0 0.4 0.2"/>
  <p:tag name="QUESTIONALIAS" val="5-Minute Check 7"/>
  <p:tag name="ANSWERSALIAS" val="A¤B¤C¤D"/>
  <p:tag name="RESPONSESGATHER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|smicln|Incorrect|smicln|Correct|smicln|Incorrect"/>
  <p:tag name="QUESTIONALIAS" val="Example 1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|smicln|Incorrect|smicln|Incorrect|smicln|Incorrect"/>
  <p:tag name="QUESTIONALIAS" val="Example 2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567681F4A34E4EB8833CAC73C7DE1BCE"/>
  <p:tag name="VALUES" val="Incorrect|smicln|Correct|smicln|Incorrect|smicln|Incorrect"/>
  <p:tag name="QUESTIONALIAS" val="Example 2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|smicln|Correct|smicln|Incorrect|smicln|Incorrect"/>
  <p:tag name="QUESTIONALIAS" val="Example 3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551353AB5D214556872CC6891601DC48"/>
  <p:tag name="VALUES" val="Incorrect|smicln|Incorrect|smicln|Incorrect|smicln|Correct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1303</TotalTime>
  <Words>589</Words>
  <Application>Microsoft Office PowerPoint</Application>
  <PresentationFormat>On-screen Show (4:3)</PresentationFormat>
  <Paragraphs>139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5-Minute Check 7</vt:lpstr>
      <vt:lpstr>CCSS</vt:lpstr>
      <vt:lpstr>Then/Now</vt:lpstr>
      <vt:lpstr>Vocabulary</vt:lpstr>
      <vt:lpstr>Example 1</vt:lpstr>
      <vt:lpstr>Example 1</vt:lpstr>
      <vt:lpstr>Example 1</vt:lpstr>
      <vt:lpstr>Example 2</vt:lpstr>
      <vt:lpstr>Example 2</vt:lpstr>
      <vt:lpstr>Key Concept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94</cp:revision>
  <dcterms:created xsi:type="dcterms:W3CDTF">2007-12-06T14:31:51Z</dcterms:created>
  <dcterms:modified xsi:type="dcterms:W3CDTF">2015-09-23T20:38:07Z</dcterms:modified>
</cp:coreProperties>
</file>