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20" r:id="rId18"/>
    <p:sldId id="314" r:id="rId19"/>
    <p:sldId id="258" r:id="rId20"/>
    <p:sldId id="290" r:id="rId21"/>
    <p:sldId id="302" r:id="rId22"/>
    <p:sldId id="259" r:id="rId23"/>
    <p:sldId id="288" r:id="rId24"/>
    <p:sldId id="308" r:id="rId25"/>
    <p:sldId id="315" r:id="rId26"/>
    <p:sldId id="260" r:id="rId27"/>
    <p:sldId id="261" r:id="rId28"/>
    <p:sldId id="321" r:id="rId29"/>
    <p:sldId id="263" r:id="rId30"/>
    <p:sldId id="291" r:id="rId31"/>
    <p:sldId id="317" r:id="rId32"/>
    <p:sldId id="318" r:id="rId33"/>
    <p:sldId id="310" r:id="rId34"/>
    <p:sldId id="319" r:id="rId35"/>
    <p:sldId id="293" r:id="rId36"/>
    <p:sldId id="294" r:id="rId37"/>
    <p:sldId id="311" r:id="rId38"/>
    <p:sldId id="296" r:id="rId39"/>
    <p:sldId id="297" r:id="rId40"/>
    <p:sldId id="312" r:id="rId41"/>
    <p:sldId id="275" r:id="rId42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18" autoAdjust="0"/>
    <p:restoredTop sz="94686" autoAdjust="0"/>
  </p:normalViewPr>
  <p:slideViewPr>
    <p:cSldViewPr>
      <p:cViewPr>
        <p:scale>
          <a:sx n="50" d="100"/>
          <a:sy n="50" d="100"/>
        </p:scale>
        <p:origin x="-117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0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Chapter 9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0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0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0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0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0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0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0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0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0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23.png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6.xml"/><Relationship Id="rId5" Type="http://schemas.openxmlformats.org/officeDocument/2006/relationships/slide" Target="slide11.xml"/><Relationship Id="rId10" Type="http://schemas.openxmlformats.org/officeDocument/2006/relationships/slide" Target="slide20.xml"/><Relationship Id="rId4" Type="http://schemas.openxmlformats.org/officeDocument/2006/relationships/slide" Target="slide10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4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3.png"/><Relationship Id="rId5" Type="http://schemas.openxmlformats.org/officeDocument/2006/relationships/image" Target="../media/image9.jpeg"/><Relationship Id="rId10" Type="http://schemas.openxmlformats.org/officeDocument/2006/relationships/image" Target="../media/image47.jpeg"/><Relationship Id="rId4" Type="http://schemas.openxmlformats.org/officeDocument/2006/relationships/image" Target="../media/image42.png"/><Relationship Id="rId9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29.xml"/><Relationship Id="rId7" Type="http://schemas.openxmlformats.org/officeDocument/2006/relationships/image" Target="../media/image9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2.png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4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63.pn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64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4.pn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8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68.pn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2.xml"/><Relationship Id="rId4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3.xml"/><Relationship Id="rId4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72.pn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0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789113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Chapter 9)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Square Root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Dilation of the Square Root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Graphing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2:	Reflection of the Square Root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Translation of the Square Root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4:	Real-World Example: Analyze a Radical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Example 5:	Transformations of the Square Root Function</a:t>
            </a:r>
            <a:endParaRPr lang="en-US" sz="2000" b="1">
              <a:solidFill>
                <a:srgbClr val="E01B22"/>
              </a:solidFill>
            </a:endParaRPr>
          </a:p>
        </p:txBody>
      </p:sp>
      <p:grpSp>
        <p:nvGrpSpPr>
          <p:cNvPr id="3102" name="Group 30"/>
          <p:cNvGrpSpPr>
            <a:grpSpLocks/>
          </p:cNvGrpSpPr>
          <p:nvPr/>
        </p:nvGrpSpPr>
        <p:grpSpPr bwMode="auto">
          <a:xfrm>
            <a:off x="3962400" y="4202113"/>
            <a:ext cx="1933575" cy="346075"/>
            <a:chOff x="2496" y="2647"/>
            <a:chExt cx="1218" cy="218"/>
          </a:xfrm>
        </p:grpSpPr>
        <p:pic>
          <p:nvPicPr>
            <p:cNvPr id="3101" name="Picture 29" descr="10-1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3" cstate="print"/>
            <a:srcRect b="62080"/>
            <a:stretch>
              <a:fillRect/>
            </a:stretch>
          </p:blipFill>
          <p:spPr bwMode="auto">
            <a:xfrm>
              <a:off x="2550" y="2647"/>
              <a:ext cx="1123" cy="218"/>
            </a:xfrm>
            <a:prstGeom prst="rect">
              <a:avLst/>
            </a:prstGeom>
            <a:noFill/>
          </p:spPr>
        </p:pic>
        <p:sp>
          <p:nvSpPr>
            <p:cNvPr id="3098" name="Line 26"/>
            <p:cNvSpPr>
              <a:spLocks noChangeShapeType="1"/>
            </p:cNvSpPr>
            <p:nvPr/>
          </p:nvSpPr>
          <p:spPr bwMode="auto">
            <a:xfrm>
              <a:off x="2496" y="2851"/>
              <a:ext cx="1218" cy="0"/>
            </a:xfrm>
            <a:prstGeom prst="line">
              <a:avLst/>
            </a:prstGeom>
            <a:noFill/>
            <a:ln w="1905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3886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(4, 17); maximum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7); minimum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(–2, 4); minimum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(–2, 17); maximum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are the coordinates of the vertex of the graph of 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 = 12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 Is the vertex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maximum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or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minimum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6721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–9,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–7,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4, 6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7, 4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21.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39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 = 0.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2495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1" name="Group 13"/>
          <p:cNvGrpSpPr>
            <a:grpSpLocks/>
          </p:cNvGrpSpPr>
          <p:nvPr/>
        </p:nvGrpSpPr>
        <p:grpSpPr bwMode="auto">
          <a:xfrm>
            <a:off x="1066800" y="2209800"/>
            <a:ext cx="2790825" cy="3657600"/>
            <a:chOff x="672" y="1392"/>
            <a:chExt cx="1758" cy="2304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–3, 2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8" name="Picture 10" descr="10-1-3"/>
            <p:cNvPicPr>
              <a:picLocks noChangeAspect="1" noChangeArrowheads="1"/>
            </p:cNvPicPr>
            <p:nvPr/>
          </p:nvPicPr>
          <p:blipFill>
            <a:blip r:embed="rId5" cstate="print"/>
            <a:srcRect b="64658"/>
            <a:stretch>
              <a:fillRect/>
            </a:stretch>
          </p:blipFill>
          <p:spPr bwMode="auto">
            <a:xfrm>
              <a:off x="1044" y="1392"/>
              <a:ext cx="795" cy="551"/>
            </a:xfrm>
            <a:prstGeom prst="rect">
              <a:avLst/>
            </a:prstGeom>
            <a:noFill/>
          </p:spPr>
        </p:pic>
        <p:pic>
          <p:nvPicPr>
            <p:cNvPr id="109579" name="Picture 11" descr="10-1-3"/>
            <p:cNvPicPr>
              <a:picLocks noChangeAspect="1" noChangeArrowheads="1"/>
            </p:cNvPicPr>
            <p:nvPr/>
          </p:nvPicPr>
          <p:blipFill>
            <a:blip r:embed="rId5" cstate="print"/>
            <a:srcRect t="33868" b="35214"/>
            <a:stretch>
              <a:fillRect/>
            </a:stretch>
          </p:blipFill>
          <p:spPr bwMode="auto">
            <a:xfrm>
              <a:off x="1056" y="2569"/>
              <a:ext cx="795" cy="482"/>
            </a:xfrm>
            <a:prstGeom prst="rect">
              <a:avLst/>
            </a:prstGeom>
            <a:noFill/>
          </p:spPr>
        </p:pic>
        <p:pic>
          <p:nvPicPr>
            <p:cNvPr id="109580" name="Picture 12" descr="10-1-3"/>
            <p:cNvPicPr>
              <a:picLocks noChangeAspect="1" noChangeArrowheads="1"/>
            </p:cNvPicPr>
            <p:nvPr/>
          </p:nvPicPr>
          <p:blipFill>
            <a:blip r:embed="rId5" cstate="print"/>
            <a:srcRect t="66133" r="15472"/>
            <a:stretch>
              <a:fillRect/>
            </a:stretch>
          </p:blipFill>
          <p:spPr bwMode="auto">
            <a:xfrm>
              <a:off x="1056" y="3168"/>
              <a:ext cx="672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4" name="Picture 12" descr="10-1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9625" y="3124200"/>
            <a:ext cx="2422525" cy="2439988"/>
          </a:xfrm>
          <a:prstGeom prst="rect">
            <a:avLst/>
          </a:prstGeom>
          <a:noFill/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219200" y="1371600"/>
            <a:ext cx="5867400" cy="977900"/>
            <a:chOff x="768" y="864"/>
            <a:chExt cx="3696" cy="616"/>
          </a:xfrm>
        </p:grpSpPr>
        <p:pic>
          <p:nvPicPr>
            <p:cNvPr id="110602" name="Picture 10" descr="10-1-4"/>
            <p:cNvPicPr>
              <a:picLocks noChangeAspect="1" noChangeArrowheads="1"/>
            </p:cNvPicPr>
            <p:nvPr/>
          </p:nvPicPr>
          <p:blipFill>
            <a:blip r:embed="rId6" cstate="print"/>
            <a:srcRect l="37195"/>
            <a:stretch>
              <a:fillRect/>
            </a:stretch>
          </p:blipFill>
          <p:spPr bwMode="auto">
            <a:xfrm>
              <a:off x="2100" y="864"/>
              <a:ext cx="2364" cy="616"/>
            </a:xfrm>
            <a:prstGeom prst="rect">
              <a:avLst/>
            </a:prstGeom>
            <a:noFill/>
          </p:spPr>
        </p:pic>
        <p:pic>
          <p:nvPicPr>
            <p:cNvPr id="110605" name="Picture 13" descr="10-1-4"/>
            <p:cNvPicPr>
              <a:picLocks noChangeAspect="1" noChangeArrowheads="1"/>
            </p:cNvPicPr>
            <p:nvPr/>
          </p:nvPicPr>
          <p:blipFill>
            <a:blip r:embed="rId6" cstate="print"/>
            <a:srcRect l="319" r="66844"/>
            <a:stretch>
              <a:fillRect/>
            </a:stretch>
          </p:blipFill>
          <p:spPr bwMode="auto">
            <a:xfrm>
              <a:off x="768" y="864"/>
              <a:ext cx="1236" cy="616"/>
            </a:xfrm>
            <a:prstGeom prst="rect">
              <a:avLst/>
            </a:prstGeom>
            <a:noFill/>
          </p:spPr>
        </p:pic>
        <p:pic>
          <p:nvPicPr>
            <p:cNvPr id="110606" name="Picture 14" descr="10-1-4"/>
            <p:cNvPicPr>
              <a:picLocks noChangeAspect="1" noChangeArrowheads="1"/>
            </p:cNvPicPr>
            <p:nvPr/>
          </p:nvPicPr>
          <p:blipFill>
            <a:blip r:embed="rId6" cstate="print"/>
            <a:srcRect l="34431" r="62805"/>
            <a:stretch>
              <a:fillRect/>
            </a:stretch>
          </p:blipFill>
          <p:spPr bwMode="auto">
            <a:xfrm>
              <a:off x="1996" y="864"/>
              <a:ext cx="104" cy="61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1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9175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$826.13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$954.72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$1260.36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$1531.54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work of art purchased for $1200 increases in value 5% each year for 5 years. What is its value after 5 years?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485775" y="58769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361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5181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(–0.5); –30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(–0.5)</a:t>
            </a:r>
            <a:r>
              <a:rPr lang="pt-BR" sz="2400" b="1" i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; –0.15625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(–0.5)</a:t>
            </a:r>
            <a:r>
              <a:rPr lang="pt-BR" sz="2400" b="1" i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 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 1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; –0.3125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10[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+ (–0.5)]; 55</a:t>
            </a:r>
          </a:p>
        </p:txBody>
      </p:sp>
      <p:sp>
        <p:nvSpPr>
          <p:cNvPr id="1361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the function rule and find the sixth term of a sequence with a first term of 10 and common ratio of –0.5.</a:t>
            </a:r>
          </a:p>
        </p:txBody>
      </p:sp>
      <p:pic>
        <p:nvPicPr>
          <p:cNvPr id="13620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36204" name="Picture 12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600200"/>
            <a:ext cx="457200" cy="420688"/>
          </a:xfrm>
          <a:prstGeom prst="rect">
            <a:avLst/>
          </a:prstGeom>
          <a:noFill/>
        </p:spPr>
      </p:pic>
      <p:sp>
        <p:nvSpPr>
          <p:cNvPr id="136205" name="AutoShape 13"/>
          <p:cNvSpPr>
            <a:spLocks noChangeArrowheads="1"/>
          </p:cNvSpPr>
          <p:nvPr/>
        </p:nvSpPr>
        <p:spPr bwMode="auto">
          <a:xfrm>
            <a:off x="485775" y="4953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 autoUpdateAnimBg="0"/>
      <p:bldP spid="136198" grpId="0" autoUpdateAnimBg="0"/>
      <p:bldP spid="13620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F.IF.4 For a function that models a relationship between two quantities, interpret key features of graphs and tables in terms of the quantities, and sketch graphs showing key features given a verbal description of the relationship.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F.IF.7b Graph square root, cube root, and piecewise-defined functions, including step functions and absolute value functions.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graphed and analyzed linear, exponential, and quadratic functions.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Graph and analyze dilations of radical functions.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Graph and analyze reflections and translations of radical functions.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square root function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01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radical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radicand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6" name="Picture 10" descr="KC_alg_L010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272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Dilation of the Square Root Function</a:t>
            </a:r>
          </a:p>
        </p:txBody>
      </p:sp>
      <p:sp>
        <p:nvSpPr>
          <p:cNvPr id="5903" name="Text Box 783"/>
          <p:cNvSpPr txBox="1">
            <a:spLocks noChangeArrowheads="1"/>
          </p:cNvSpPr>
          <p:nvPr/>
        </p:nvSpPr>
        <p:spPr bwMode="auto">
          <a:xfrm>
            <a:off x="533400" y="2286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	Make a table.</a:t>
            </a:r>
          </a:p>
        </p:txBody>
      </p:sp>
      <p:pic>
        <p:nvPicPr>
          <p:cNvPr id="5908" name="Picture 788" descr="10-1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450" y="1219200"/>
            <a:ext cx="6800850" cy="804863"/>
          </a:xfrm>
          <a:prstGeom prst="rect">
            <a:avLst/>
          </a:prstGeom>
          <a:noFill/>
        </p:spPr>
      </p:pic>
      <p:pic>
        <p:nvPicPr>
          <p:cNvPr id="5913" name="Picture 793" descr="E-10-1-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9513" y="3124200"/>
            <a:ext cx="6764337" cy="1262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Dilation of the Square Root Function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533400" y="13716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6002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>
                <a:solidFill>
                  <a:srgbClr val="000000"/>
                </a:solidFill>
              </a:rPr>
              <a:t>	Plot the points. Draw a smooth curve.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5229225"/>
            <a:ext cx="7924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domain is {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│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≥ 0}, and the range </a:t>
            </a:r>
            <a:br>
              <a:rPr lang="en-US" sz="2400">
                <a:solidFill>
                  <a:srgbClr val="E01B22"/>
                </a:solidFill>
                <a:cs typeface="Arial" pitchFamily="34" charset="0"/>
              </a:rPr>
            </a:b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is {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│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≥ 0}.</a:t>
            </a:r>
            <a:endParaRPr lang="en-US" sz="2400" i="1">
              <a:solidFill>
                <a:srgbClr val="E01B22"/>
              </a:solidFill>
              <a:cs typeface="Arial" pitchFamily="34" charset="0"/>
            </a:endParaRPr>
          </a:p>
        </p:txBody>
      </p:sp>
      <p:pic>
        <p:nvPicPr>
          <p:cNvPr id="86028" name="Picture 12" descr="E-10-1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8788" y="1838325"/>
            <a:ext cx="3125787" cy="3167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/>
      <p:bldP spid="8602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3675" name="Picture 11" descr="10-1-1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6300" y="1323975"/>
            <a:ext cx="2632075" cy="484188"/>
          </a:xfrm>
          <a:prstGeom prst="rect">
            <a:avLst/>
          </a:prstGeom>
          <a:noFill/>
        </p:spPr>
      </p:pic>
      <p:grpSp>
        <p:nvGrpSpPr>
          <p:cNvPr id="113680" name="Group 16"/>
          <p:cNvGrpSpPr>
            <a:grpSpLocks/>
          </p:cNvGrpSpPr>
          <p:nvPr/>
        </p:nvGrpSpPr>
        <p:grpSpPr bwMode="auto">
          <a:xfrm>
            <a:off x="838200" y="1987550"/>
            <a:ext cx="5600700" cy="4032250"/>
            <a:chOff x="528" y="1252"/>
            <a:chExt cx="3528" cy="2540"/>
          </a:xfrm>
        </p:grpSpPr>
        <p:sp>
          <p:nvSpPr>
            <p:cNvPr id="11366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306"/>
              <a:ext cx="2994" cy="1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  <a:tabLst>
                  <a:tab pos="297180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3676" name="Picture 12" descr="E-10-1-1a-CY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18" y="1252"/>
              <a:ext cx="1180" cy="1196"/>
            </a:xfrm>
            <a:prstGeom prst="rect">
              <a:avLst/>
            </a:prstGeom>
            <a:noFill/>
          </p:spPr>
        </p:pic>
        <p:pic>
          <p:nvPicPr>
            <p:cNvPr id="113677" name="Picture 13" descr="E-10-1-1b-CY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876" y="1252"/>
              <a:ext cx="1180" cy="1195"/>
            </a:xfrm>
            <a:prstGeom prst="rect">
              <a:avLst/>
            </a:prstGeom>
            <a:noFill/>
          </p:spPr>
        </p:pic>
        <p:pic>
          <p:nvPicPr>
            <p:cNvPr id="113678" name="Picture 14" descr="E-10-1-1c-CY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18" y="2597"/>
              <a:ext cx="1180" cy="1195"/>
            </a:xfrm>
            <a:prstGeom prst="rect">
              <a:avLst/>
            </a:prstGeom>
            <a:noFill/>
          </p:spPr>
        </p:pic>
        <p:pic>
          <p:nvPicPr>
            <p:cNvPr id="113679" name="Picture 15" descr="E-10-1-1d-CY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76" y="2597"/>
              <a:ext cx="1180" cy="1195"/>
            </a:xfrm>
            <a:prstGeom prst="rect">
              <a:avLst/>
            </a:prstGeom>
            <a:noFill/>
          </p:spPr>
        </p:pic>
      </p:grp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3800475" y="2047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0839" name="Picture 7" descr="KC_alg_L010-01B"/>
          <p:cNvPicPr>
            <a:picLocks noChangeAspect="1" noChangeArrowheads="1"/>
          </p:cNvPicPr>
          <p:nvPr/>
        </p:nvPicPr>
        <p:blipFill>
          <a:blip r:embed="rId3" cstate="print"/>
          <a:srcRect l="694"/>
          <a:stretch>
            <a:fillRect/>
          </a:stretch>
        </p:blipFill>
        <p:spPr bwMode="auto">
          <a:xfrm>
            <a:off x="495300" y="1495425"/>
            <a:ext cx="8181975" cy="2625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Reflection of the Square Root Function</a:t>
            </a:r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876300" y="1200150"/>
            <a:ext cx="7705725" cy="1196975"/>
            <a:chOff x="552" y="756"/>
            <a:chExt cx="4854" cy="754"/>
          </a:xfrm>
        </p:grpSpPr>
        <p:pic>
          <p:nvPicPr>
            <p:cNvPr id="6150" name="Picture 6" descr="10-1-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8" y="756"/>
              <a:ext cx="1860" cy="501"/>
            </a:xfrm>
            <a:prstGeom prst="rect">
              <a:avLst/>
            </a:prstGeom>
            <a:noFill/>
          </p:spPr>
        </p:pic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552" y="762"/>
              <a:ext cx="485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                                 Compare it to the parent graph. State the domain and range.</a:t>
              </a:r>
            </a:p>
          </p:txBody>
        </p:sp>
      </p:grp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" y="2438400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Make a table of values. Then plot the points on a coordinate system and draw a smooth curve that connects them.</a:t>
            </a:r>
          </a:p>
        </p:txBody>
      </p:sp>
      <p:pic>
        <p:nvPicPr>
          <p:cNvPr id="6156" name="Picture 12" descr="E-10-1-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6563" y="3714750"/>
            <a:ext cx="5713412" cy="1143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Reflection of the Square Root Function</a:t>
            </a:r>
          </a:p>
        </p:txBody>
      </p:sp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533400" y="4200525"/>
            <a:ext cx="7924800" cy="2012950"/>
            <a:chOff x="336" y="2646"/>
            <a:chExt cx="4992" cy="1268"/>
          </a:xfrm>
        </p:grpSpPr>
        <p:pic>
          <p:nvPicPr>
            <p:cNvPr id="7175" name="Picture 7" descr="10-1-2 an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50" y="3130"/>
              <a:ext cx="639" cy="304"/>
            </a:xfrm>
            <a:prstGeom prst="rect">
              <a:avLst/>
            </a:prstGeom>
            <a:noFill/>
          </p:spPr>
        </p:pic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336" y="2646"/>
              <a:ext cx="4992" cy="1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05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Notice that the graph is in the 4th quadrant.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>
                  <a:solidFill>
                    <a:srgbClr val="E01B22"/>
                  </a:solidFill>
                </a:rPr>
                <a:t>It is a vertical compression of the graph of                                            		that has been reflected across the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-axis. The domain is {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│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≥ 0}, and the range is {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│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≤ 0}.</a:t>
              </a:r>
              <a:endParaRPr lang="en-US" sz="2400" i="1">
                <a:solidFill>
                  <a:srgbClr val="E01B22"/>
                </a:solidFill>
                <a:cs typeface="Arial" pitchFamily="34" charset="0"/>
              </a:endParaRPr>
            </a:p>
          </p:txBody>
        </p:sp>
      </p:grpSp>
      <p:pic>
        <p:nvPicPr>
          <p:cNvPr id="7177" name="Picture 9" descr="E-10-1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2300" y="1233488"/>
            <a:ext cx="2806700" cy="2844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3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hidden">
          <a:xfrm>
            <a:off x="7086600" y="3810000"/>
            <a:ext cx="1447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US" sz="3200">
                <a:solidFill>
                  <a:schemeClr val="bg1"/>
                </a:solidFill>
              </a:rPr>
              <a:t>A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US" sz="3200">
                <a:solidFill>
                  <a:schemeClr val="bg1"/>
                </a:solidFill>
              </a:rPr>
              <a:t>B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US" sz="3200">
                <a:solidFill>
                  <a:schemeClr val="bg1"/>
                </a:solidFill>
              </a:rPr>
              <a:t>C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US" sz="32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3721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37222" name="Picture 6" descr="10-1-2 cy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5188" y="1314450"/>
            <a:ext cx="7019925" cy="923925"/>
          </a:xfrm>
          <a:prstGeom prst="rect">
            <a:avLst/>
          </a:prstGeom>
          <a:noFill/>
        </p:spPr>
      </p:pic>
      <p:pic>
        <p:nvPicPr>
          <p:cNvPr id="137224" name="Picture 8" descr="Check Progres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7225" name="Picture 9" descr="CheckPointIC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7236" name="Group 20"/>
          <p:cNvGrpSpPr>
            <a:grpSpLocks/>
          </p:cNvGrpSpPr>
          <p:nvPr/>
        </p:nvGrpSpPr>
        <p:grpSpPr bwMode="auto">
          <a:xfrm>
            <a:off x="838200" y="2470150"/>
            <a:ext cx="5314950" cy="3816350"/>
            <a:chOff x="528" y="1556"/>
            <a:chExt cx="3348" cy="2404"/>
          </a:xfrm>
        </p:grpSpPr>
        <p:sp>
          <p:nvSpPr>
            <p:cNvPr id="137227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28" y="1578"/>
              <a:ext cx="3348" cy="2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vertical stretch of              that has been reflected over the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-axis.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translation of              that has been reflected over the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-axis.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vertical stretch of              that has been reflected over the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-axis.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translation of              that has been reflected over the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-axis.</a:t>
              </a:r>
            </a:p>
          </p:txBody>
        </p:sp>
        <p:pic>
          <p:nvPicPr>
            <p:cNvPr id="137228" name="Picture 12" descr="10-1-2 cyp an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57" y="1556"/>
              <a:ext cx="639" cy="304"/>
            </a:xfrm>
            <a:prstGeom prst="rect">
              <a:avLst/>
            </a:prstGeom>
            <a:noFill/>
          </p:spPr>
        </p:pic>
        <p:pic>
          <p:nvPicPr>
            <p:cNvPr id="137229" name="Picture 13" descr="10-1-2 cyp an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33" y="2192"/>
              <a:ext cx="639" cy="304"/>
            </a:xfrm>
            <a:prstGeom prst="rect">
              <a:avLst/>
            </a:prstGeom>
            <a:noFill/>
          </p:spPr>
        </p:pic>
        <p:pic>
          <p:nvPicPr>
            <p:cNvPr id="137230" name="Picture 14" descr="10-1-2 cyp an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63" y="2822"/>
              <a:ext cx="639" cy="304"/>
            </a:xfrm>
            <a:prstGeom prst="rect">
              <a:avLst/>
            </a:prstGeom>
            <a:noFill/>
          </p:spPr>
        </p:pic>
        <p:pic>
          <p:nvPicPr>
            <p:cNvPr id="137231" name="Picture 15" descr="10-1-2 cyp ans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15" y="3470"/>
              <a:ext cx="639" cy="304"/>
            </a:xfrm>
            <a:prstGeom prst="rect">
              <a:avLst/>
            </a:prstGeom>
            <a:noFill/>
          </p:spPr>
        </p:pic>
      </p:grpSp>
      <p:pic>
        <p:nvPicPr>
          <p:cNvPr id="137232" name="Picture 16" descr="E-10-1-2-CY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4950" y="1930400"/>
            <a:ext cx="1873250" cy="1897063"/>
          </a:xfrm>
          <a:prstGeom prst="rect">
            <a:avLst/>
          </a:prstGeom>
          <a:noFill/>
        </p:spPr>
      </p:pic>
      <p:sp>
        <p:nvSpPr>
          <p:cNvPr id="137223" name="Oval 7"/>
          <p:cNvSpPr>
            <a:spLocks noChangeArrowheads="1"/>
          </p:cNvSpPr>
          <p:nvPr/>
        </p:nvSpPr>
        <p:spPr bwMode="auto">
          <a:xfrm>
            <a:off x="819150" y="25050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3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Translation of the Square Root Function</a:t>
            </a:r>
          </a:p>
        </p:txBody>
      </p:sp>
      <p:pic>
        <p:nvPicPr>
          <p:cNvPr id="9220" name="Picture 4" descr="10-1-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300" y="1295400"/>
            <a:ext cx="7834313" cy="977900"/>
          </a:xfrm>
          <a:prstGeom prst="rect">
            <a:avLst/>
          </a:prstGeom>
          <a:noFill/>
        </p:spPr>
      </p:pic>
      <p:pic>
        <p:nvPicPr>
          <p:cNvPr id="9222" name="Picture 6" descr="E-10-1-3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0500" y="2471738"/>
            <a:ext cx="6207125" cy="12620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Translation of the Square Root Function</a:t>
            </a:r>
          </a:p>
        </p:txBody>
      </p:sp>
      <p:grpSp>
        <p:nvGrpSpPr>
          <p:cNvPr id="91143" name="Group 7"/>
          <p:cNvGrpSpPr>
            <a:grpSpLocks/>
          </p:cNvGrpSpPr>
          <p:nvPr/>
        </p:nvGrpSpPr>
        <p:grpSpPr bwMode="auto">
          <a:xfrm>
            <a:off x="876300" y="4027488"/>
            <a:ext cx="7705725" cy="798512"/>
            <a:chOff x="552" y="2231"/>
            <a:chExt cx="4854" cy="503"/>
          </a:xfrm>
        </p:grpSpPr>
        <p:pic>
          <p:nvPicPr>
            <p:cNvPr id="91142" name="Picture 6" descr="10-1-3a-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8" y="2428"/>
              <a:ext cx="887" cy="306"/>
            </a:xfrm>
            <a:prstGeom prst="rect">
              <a:avLst/>
            </a:prstGeom>
            <a:noFill/>
          </p:spPr>
        </p:pic>
        <p:sp>
          <p:nvSpPr>
            <p:cNvPr id="91141" name="Rectangle 5"/>
            <p:cNvSpPr>
              <a:spLocks noChangeArrowheads="1"/>
            </p:cNvSpPr>
            <p:nvPr/>
          </p:nvSpPr>
          <p:spPr bwMode="auto">
            <a:xfrm>
              <a:off x="552" y="2231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Notice that the values of 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g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(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) are 1 less than those of</a:t>
              </a:r>
              <a:endParaRPr lang="en-US" sz="2400" i="1">
                <a:ea typeface="Times New Roman" pitchFamily="18" charset="0"/>
                <a:cs typeface="Arial" pitchFamily="34" charset="0"/>
              </a:endParaRPr>
            </a:p>
          </p:txBody>
        </p:sp>
      </p:grp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533400" y="4965700"/>
            <a:ext cx="7924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This is a vertical translation 1 unit down from the parent function. The domain is {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│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≥ 0}, and the range is {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g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(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)│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g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(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) ≥ –1}.</a:t>
            </a:r>
          </a:p>
        </p:txBody>
      </p:sp>
      <p:grpSp>
        <p:nvGrpSpPr>
          <p:cNvPr id="91151" name="Group 15"/>
          <p:cNvGrpSpPr>
            <a:grpSpLocks/>
          </p:cNvGrpSpPr>
          <p:nvPr/>
        </p:nvGrpSpPr>
        <p:grpSpPr bwMode="auto">
          <a:xfrm>
            <a:off x="3314700" y="1319213"/>
            <a:ext cx="2495550" cy="2528887"/>
            <a:chOff x="2088" y="831"/>
            <a:chExt cx="1572" cy="1593"/>
          </a:xfrm>
        </p:grpSpPr>
        <p:pic>
          <p:nvPicPr>
            <p:cNvPr id="91147" name="Picture 11" descr="E-10-1-3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88" y="831"/>
              <a:ext cx="1572" cy="1593"/>
            </a:xfrm>
            <a:prstGeom prst="rect">
              <a:avLst/>
            </a:prstGeom>
            <a:noFill/>
          </p:spPr>
        </p:pic>
        <p:sp>
          <p:nvSpPr>
            <p:cNvPr id="91148" name="Text Box 12"/>
            <p:cNvSpPr txBox="1">
              <a:spLocks noChangeArrowheads="1"/>
            </p:cNvSpPr>
            <p:nvPr/>
          </p:nvSpPr>
          <p:spPr bwMode="auto">
            <a:xfrm>
              <a:off x="2841" y="1198"/>
              <a:ext cx="161" cy="1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1">
              <a:spAutoFit/>
            </a:bodyPr>
            <a:lstStyle/>
            <a:p>
              <a:r>
                <a:rPr lang="en-US" sz="1400" i="1"/>
                <a:t>f</a:t>
              </a:r>
              <a:r>
                <a:rPr lang="en-US" sz="1400"/>
                <a:t>(</a:t>
              </a:r>
              <a:r>
                <a:rPr lang="en-US" sz="1400" i="1"/>
                <a:t>x</a:t>
              </a:r>
              <a:r>
                <a:rPr lang="en-US" sz="1400"/>
                <a:t>)</a:t>
              </a:r>
            </a:p>
          </p:txBody>
        </p:sp>
        <p:sp>
          <p:nvSpPr>
            <p:cNvPr id="91149" name="Text Box 13"/>
            <p:cNvSpPr txBox="1">
              <a:spLocks noChangeArrowheads="1"/>
            </p:cNvSpPr>
            <p:nvPr/>
          </p:nvSpPr>
          <p:spPr bwMode="auto">
            <a:xfrm>
              <a:off x="3292" y="1470"/>
              <a:ext cx="192" cy="1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1">
              <a:spAutoFit/>
            </a:bodyPr>
            <a:lstStyle/>
            <a:p>
              <a:r>
                <a:rPr lang="en-US" sz="1400" i="1"/>
                <a:t>g</a:t>
              </a:r>
              <a:r>
                <a:rPr lang="en-US" sz="1400"/>
                <a:t>(</a:t>
              </a:r>
              <a:r>
                <a:rPr lang="en-US" sz="1400" i="1"/>
                <a:t>x</a:t>
              </a:r>
              <a:r>
                <a:rPr lang="en-US" sz="1400"/>
                <a:t>)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Translation of the Square Root Function</a:t>
            </a:r>
          </a:p>
        </p:txBody>
      </p:sp>
      <p:pic>
        <p:nvPicPr>
          <p:cNvPr id="133126" name="Picture 6" descr="10-1-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300" y="1295400"/>
            <a:ext cx="7688263" cy="968375"/>
          </a:xfrm>
          <a:prstGeom prst="rect">
            <a:avLst/>
          </a:prstGeom>
          <a:noFill/>
        </p:spPr>
      </p:pic>
      <p:pic>
        <p:nvPicPr>
          <p:cNvPr id="133127" name="Picture 7" descr="E-10-1-3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3250" y="2466975"/>
            <a:ext cx="5375275" cy="14001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Translation of the Square Root Function</a:t>
            </a:r>
          </a:p>
        </p:txBody>
      </p:sp>
      <p:sp>
        <p:nvSpPr>
          <p:cNvPr id="134152" name="Rectangle 8"/>
          <p:cNvSpPr>
            <a:spLocks noChangeArrowheads="1"/>
          </p:cNvSpPr>
          <p:nvPr/>
        </p:nvSpPr>
        <p:spPr bwMode="auto">
          <a:xfrm>
            <a:off x="533400" y="4727575"/>
            <a:ext cx="7924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This is a horizontal translation 1 unit to the left of the parent function. The domain is {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│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≥ –1}, and the range is {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│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≥ 0}.</a:t>
            </a:r>
            <a:endParaRPr lang="en-US" sz="2400" i="1">
              <a:solidFill>
                <a:srgbClr val="E01B22"/>
              </a:solidFill>
              <a:cs typeface="Arial" pitchFamily="34" charset="0"/>
            </a:endParaRPr>
          </a:p>
        </p:txBody>
      </p:sp>
      <p:grpSp>
        <p:nvGrpSpPr>
          <p:cNvPr id="134156" name="Group 12"/>
          <p:cNvGrpSpPr>
            <a:grpSpLocks/>
          </p:cNvGrpSpPr>
          <p:nvPr/>
        </p:nvGrpSpPr>
        <p:grpSpPr bwMode="auto">
          <a:xfrm>
            <a:off x="3155950" y="1562100"/>
            <a:ext cx="2816225" cy="2852738"/>
            <a:chOff x="1988" y="984"/>
            <a:chExt cx="1774" cy="1797"/>
          </a:xfrm>
        </p:grpSpPr>
        <p:pic>
          <p:nvPicPr>
            <p:cNvPr id="134153" name="Picture 9" descr="E-10-1-3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88" y="984"/>
              <a:ext cx="1774" cy="1797"/>
            </a:xfrm>
            <a:prstGeom prst="rect">
              <a:avLst/>
            </a:prstGeom>
            <a:noFill/>
          </p:spPr>
        </p:pic>
        <p:sp>
          <p:nvSpPr>
            <p:cNvPr id="134154" name="Text Box 10"/>
            <p:cNvSpPr txBox="1">
              <a:spLocks noChangeArrowheads="1"/>
            </p:cNvSpPr>
            <p:nvPr/>
          </p:nvSpPr>
          <p:spPr bwMode="auto">
            <a:xfrm>
              <a:off x="2693" y="1403"/>
              <a:ext cx="192" cy="1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1">
              <a:spAutoFit/>
            </a:bodyPr>
            <a:lstStyle/>
            <a:p>
              <a:r>
                <a:rPr lang="en-US" sz="1400" i="1"/>
                <a:t>h</a:t>
              </a:r>
              <a:r>
                <a:rPr lang="en-US" sz="1400"/>
                <a:t>(</a:t>
              </a:r>
              <a:r>
                <a:rPr lang="en-US" sz="1400" i="1"/>
                <a:t>x</a:t>
              </a:r>
              <a:r>
                <a:rPr lang="en-US" sz="1400"/>
                <a:t>)</a:t>
              </a:r>
            </a:p>
          </p:txBody>
        </p:sp>
        <p:sp>
          <p:nvSpPr>
            <p:cNvPr id="134155" name="Text Box 11"/>
            <p:cNvSpPr txBox="1">
              <a:spLocks noChangeArrowheads="1"/>
            </p:cNvSpPr>
            <p:nvPr/>
          </p:nvSpPr>
          <p:spPr bwMode="auto">
            <a:xfrm>
              <a:off x="3037" y="1604"/>
              <a:ext cx="161" cy="1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1">
              <a:spAutoFit/>
            </a:bodyPr>
            <a:lstStyle/>
            <a:p>
              <a:r>
                <a:rPr lang="en-US" sz="1400" i="1"/>
                <a:t>f</a:t>
              </a:r>
              <a:r>
                <a:rPr lang="en-US" sz="1400"/>
                <a:t>(</a:t>
              </a:r>
              <a:r>
                <a:rPr lang="en-US" sz="1400" i="1"/>
                <a:t>x</a:t>
              </a:r>
              <a:r>
                <a:rPr lang="en-US" sz="1400"/>
                <a:t>)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2" name="Picture 10" descr="10-1-3a 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6775" y="1314450"/>
            <a:ext cx="6727825" cy="923925"/>
          </a:xfrm>
          <a:prstGeom prst="rect">
            <a:avLst/>
          </a:prstGeom>
          <a:noFill/>
        </p:spPr>
      </p:pic>
      <p:grpSp>
        <p:nvGrpSpPr>
          <p:cNvPr id="115730" name="Group 18"/>
          <p:cNvGrpSpPr>
            <a:grpSpLocks/>
          </p:cNvGrpSpPr>
          <p:nvPr/>
        </p:nvGrpSpPr>
        <p:grpSpPr bwMode="auto">
          <a:xfrm>
            <a:off x="838200" y="2355850"/>
            <a:ext cx="5357813" cy="3797300"/>
            <a:chOff x="528" y="1484"/>
            <a:chExt cx="3375" cy="2392"/>
          </a:xfrm>
        </p:grpSpPr>
        <p:sp>
          <p:nvSpPr>
            <p:cNvPr id="11572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494"/>
              <a:ext cx="3348" cy="2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horizontal translation of              that has been shifted 3 units right.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vertical translation of              that has been shifted 3 units down.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horizontal translation of              that has been shifted 3 units left.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vertical translation of              that has been shifted 3 units up.</a:t>
              </a:r>
            </a:p>
          </p:txBody>
        </p:sp>
        <p:pic>
          <p:nvPicPr>
            <p:cNvPr id="115726" name="Picture 14" descr="10-1-2 cyp an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64" y="1484"/>
              <a:ext cx="639" cy="304"/>
            </a:xfrm>
            <a:prstGeom prst="rect">
              <a:avLst/>
            </a:prstGeom>
            <a:noFill/>
          </p:spPr>
        </p:pic>
        <p:pic>
          <p:nvPicPr>
            <p:cNvPr id="115727" name="Picture 15" descr="10-1-2 cyp an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36" y="2108"/>
              <a:ext cx="639" cy="304"/>
            </a:xfrm>
            <a:prstGeom prst="rect">
              <a:avLst/>
            </a:prstGeom>
            <a:noFill/>
          </p:spPr>
        </p:pic>
        <p:pic>
          <p:nvPicPr>
            <p:cNvPr id="115728" name="Picture 16" descr="10-1-2 cyp an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52" y="2744"/>
              <a:ext cx="639" cy="304"/>
            </a:xfrm>
            <a:prstGeom prst="rect">
              <a:avLst/>
            </a:prstGeom>
            <a:noFill/>
          </p:spPr>
        </p:pic>
        <p:pic>
          <p:nvPicPr>
            <p:cNvPr id="115729" name="Picture 17" descr="10-1-2 cyp an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42" y="3386"/>
              <a:ext cx="639" cy="304"/>
            </a:xfrm>
            <a:prstGeom prst="rect">
              <a:avLst/>
            </a:prstGeom>
            <a:noFill/>
          </p:spPr>
        </p:pic>
      </p:grp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19150" y="5391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pic>
        <p:nvPicPr>
          <p:cNvPr id="13517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517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5190" name="Group 22"/>
          <p:cNvGrpSpPr>
            <a:grpSpLocks/>
          </p:cNvGrpSpPr>
          <p:nvPr/>
        </p:nvGrpSpPr>
        <p:grpSpPr bwMode="auto">
          <a:xfrm>
            <a:off x="838200" y="2305050"/>
            <a:ext cx="5314950" cy="3578225"/>
            <a:chOff x="528" y="1452"/>
            <a:chExt cx="3348" cy="2254"/>
          </a:xfrm>
        </p:grpSpPr>
        <p:pic>
          <p:nvPicPr>
            <p:cNvPr id="135183" name="Picture 15" descr="10-1-2 cyp an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24" y="2622"/>
              <a:ext cx="616" cy="293"/>
            </a:xfrm>
            <a:prstGeom prst="rect">
              <a:avLst/>
            </a:prstGeom>
            <a:noFill/>
          </p:spPr>
        </p:pic>
        <p:pic>
          <p:nvPicPr>
            <p:cNvPr id="135181" name="Picture 13" descr="10-1-2 cyp an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0" y="1452"/>
              <a:ext cx="616" cy="293"/>
            </a:xfrm>
            <a:prstGeom prst="rect">
              <a:avLst/>
            </a:prstGeom>
            <a:noFill/>
          </p:spPr>
        </p:pic>
        <p:sp>
          <p:nvSpPr>
            <p:cNvPr id="13518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456"/>
              <a:ext cx="3348" cy="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horizontal translation of              that has been shifted 4 units right.</a:t>
              </a:r>
            </a:p>
            <a:p>
              <a:pPr marL="533400" indent="-533400"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horizontal translation of              that has been shifted 4 units left.</a:t>
              </a:r>
            </a:p>
            <a:p>
              <a:pPr marL="533400" indent="-533400"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vertical translation of              </a:t>
              </a:r>
              <a:br>
                <a:rPr lang="pt-BR" sz="2200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that has been shifted 4 units up.</a:t>
              </a:r>
            </a:p>
            <a:p>
              <a:pPr marL="533400" indent="-533400"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It is a vertical translation of              </a:t>
              </a:r>
              <a:br>
                <a:rPr lang="pt-BR" sz="2200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that has been shifted 4 units down.</a:t>
              </a:r>
            </a:p>
          </p:txBody>
        </p:sp>
        <p:pic>
          <p:nvPicPr>
            <p:cNvPr id="135182" name="Picture 14" descr="10-1-2 cyp an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46" y="2022"/>
              <a:ext cx="616" cy="293"/>
            </a:xfrm>
            <a:prstGeom prst="rect">
              <a:avLst/>
            </a:prstGeom>
            <a:noFill/>
          </p:spPr>
        </p:pic>
        <p:pic>
          <p:nvPicPr>
            <p:cNvPr id="135184" name="Picture 16" descr="10-1-2 cyp an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30" y="3216"/>
              <a:ext cx="616" cy="293"/>
            </a:xfrm>
            <a:prstGeom prst="rect">
              <a:avLst/>
            </a:prstGeom>
            <a:noFill/>
          </p:spPr>
        </p:pic>
      </p:grpSp>
      <p:sp>
        <p:nvSpPr>
          <p:cNvPr id="135175" name="Oval 7"/>
          <p:cNvSpPr>
            <a:spLocks noChangeArrowheads="1"/>
          </p:cNvSpPr>
          <p:nvPr/>
        </p:nvSpPr>
        <p:spPr bwMode="auto">
          <a:xfrm>
            <a:off x="819150" y="2343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5189" name="Picture 21" descr="10-1-3b cy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6775" y="1295400"/>
            <a:ext cx="7064375" cy="974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28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Analyze a Radical Function</a:t>
            </a:r>
          </a:p>
        </p:txBody>
      </p:sp>
      <p:grpSp>
        <p:nvGrpSpPr>
          <p:cNvPr id="93191" name="Group 7"/>
          <p:cNvGrpSpPr>
            <a:grpSpLocks/>
          </p:cNvGrpSpPr>
          <p:nvPr/>
        </p:nvGrpSpPr>
        <p:grpSpPr bwMode="auto">
          <a:xfrm>
            <a:off x="876300" y="1360488"/>
            <a:ext cx="7581900" cy="1735137"/>
            <a:chOff x="552" y="857"/>
            <a:chExt cx="4776" cy="1093"/>
          </a:xfrm>
        </p:grpSpPr>
        <p:pic>
          <p:nvPicPr>
            <p:cNvPr id="93190" name="Picture 6" descr="10-1-4q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12" y="1038"/>
              <a:ext cx="916" cy="306"/>
            </a:xfrm>
            <a:prstGeom prst="rect">
              <a:avLst/>
            </a:prstGeom>
            <a:noFill/>
          </p:spPr>
        </p:pic>
        <p:sp>
          <p:nvSpPr>
            <p:cNvPr id="93188" name="Rectangle 4"/>
            <p:cNvSpPr>
              <a:spLocks noChangeArrowheads="1"/>
            </p:cNvSpPr>
            <p:nvPr/>
          </p:nvSpPr>
          <p:spPr bwMode="auto">
            <a:xfrm>
              <a:off x="552" y="857"/>
              <a:ext cx="4776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TSUNAMIS</a:t>
              </a:r>
              <a:r>
                <a:rPr lang="en-US" sz="2400" b="1"/>
                <a:t>  </a:t>
              </a:r>
              <a:r>
                <a:rPr lang="en-US" sz="2400" b="1">
                  <a:solidFill>
                    <a:srgbClr val="00539D"/>
                  </a:solidFill>
                </a:rPr>
                <a:t>The speed </a:t>
              </a:r>
              <a:r>
                <a:rPr lang="en-US" sz="2400" b="1" i="1">
                  <a:solidFill>
                    <a:srgbClr val="00539D"/>
                  </a:solidFill>
                </a:rPr>
                <a:t>s</a:t>
              </a:r>
              <a:r>
                <a:rPr lang="en-US" sz="2400" b="1">
                  <a:solidFill>
                    <a:srgbClr val="00539D"/>
                  </a:solidFill>
                </a:rPr>
                <a:t> of a tsunami, in meters per second, is given by the function          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where </a:t>
              </a:r>
              <a:r>
                <a:rPr lang="en-US" sz="2400" b="1" i="1">
                  <a:solidFill>
                    <a:srgbClr val="00539D"/>
                  </a:solidFill>
                </a:rPr>
                <a:t>d</a:t>
              </a:r>
              <a:r>
                <a:rPr lang="en-US" sz="2400" b="1">
                  <a:solidFill>
                    <a:srgbClr val="00539D"/>
                  </a:solidFill>
                </a:rPr>
                <a:t> is the depth of the ocean water in meters. Graph the function. If a tsunami is traveling in water 26 meters deep, what is its speed?</a:t>
              </a:r>
            </a:p>
          </p:txBody>
        </p:sp>
      </p:grp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876300" y="3124200"/>
            <a:ext cx="468630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Use a graphing calculator to graph the function. To find the speed of the wave, substitute 26 meters for </a:t>
            </a:r>
            <a:r>
              <a:rPr lang="en-US" sz="2400" i="1"/>
              <a:t>d</a:t>
            </a:r>
            <a:r>
              <a:rPr lang="en-US" sz="2400"/>
              <a:t>.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3727450" y="5076825"/>
            <a:ext cx="38481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function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3727450" y="5662613"/>
            <a:ext cx="38481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d</a:t>
            </a:r>
            <a:r>
              <a:rPr lang="en-US" sz="2400">
                <a:solidFill>
                  <a:srgbClr val="000000"/>
                </a:solidFill>
              </a:rPr>
              <a:t> = 26</a:t>
            </a:r>
            <a:endParaRPr lang="en-US" sz="2400" i="1">
              <a:solidFill>
                <a:srgbClr val="000000"/>
              </a:solidFill>
            </a:endParaRPr>
          </a:p>
        </p:txBody>
      </p:sp>
      <p:pic>
        <p:nvPicPr>
          <p:cNvPr id="93195" name="Picture 11" descr="10-1-4q-1"/>
          <p:cNvPicPr>
            <a:picLocks noChangeAspect="1" noChangeArrowheads="1"/>
          </p:cNvPicPr>
          <p:nvPr/>
        </p:nvPicPr>
        <p:blipFill>
          <a:blip r:embed="rId4" cstate="print"/>
          <a:srcRect b="73305"/>
          <a:stretch>
            <a:fillRect/>
          </a:stretch>
        </p:blipFill>
        <p:spPr bwMode="auto">
          <a:xfrm>
            <a:off x="1066800" y="5029200"/>
            <a:ext cx="1946275" cy="506413"/>
          </a:xfrm>
          <a:prstGeom prst="rect">
            <a:avLst/>
          </a:prstGeom>
          <a:noFill/>
        </p:spPr>
      </p:pic>
      <p:pic>
        <p:nvPicPr>
          <p:cNvPr id="93196" name="Picture 12" descr="10-1-4q-1"/>
          <p:cNvPicPr>
            <a:picLocks noChangeAspect="1" noChangeArrowheads="1"/>
          </p:cNvPicPr>
          <p:nvPr/>
        </p:nvPicPr>
        <p:blipFill>
          <a:blip r:embed="rId4" cstate="print"/>
          <a:srcRect t="25105" b="45689"/>
          <a:stretch>
            <a:fillRect/>
          </a:stretch>
        </p:blipFill>
        <p:spPr bwMode="auto">
          <a:xfrm>
            <a:off x="1066800" y="5600700"/>
            <a:ext cx="1946275" cy="554038"/>
          </a:xfrm>
          <a:prstGeom prst="rect">
            <a:avLst/>
          </a:prstGeom>
          <a:noFill/>
        </p:spPr>
      </p:pic>
      <p:pic>
        <p:nvPicPr>
          <p:cNvPr id="93198" name="Picture 14" descr="E-10-1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124200"/>
            <a:ext cx="2514600" cy="17256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build="p" autoUpdateAnimBg="0"/>
      <p:bldP spid="93192" grpId="0" build="p" autoUpdateAnimBg="0" advAuto="0"/>
      <p:bldP spid="93193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28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Analyze a Radical Function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4600575" y="1381125"/>
            <a:ext cx="38290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Use a calculator.</a:t>
            </a: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4600575" y="2322513"/>
            <a:ext cx="38290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533400" y="461962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speed of the wave is about 15.8 meters per second at an ocean depth of 26 meters.</a:t>
            </a: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2152650" y="2333625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cs typeface="Arial" pitchFamily="34" charset="0"/>
              </a:rPr>
              <a:t>≈ 15.8</a:t>
            </a:r>
          </a:p>
        </p:txBody>
      </p:sp>
      <p:sp>
        <p:nvSpPr>
          <p:cNvPr id="94218" name="Text Box 10"/>
          <p:cNvSpPr txBox="1">
            <a:spLocks noChangeArrowheads="1"/>
          </p:cNvSpPr>
          <p:nvPr/>
        </p:nvSpPr>
        <p:spPr bwMode="auto">
          <a:xfrm>
            <a:off x="2152650" y="1343025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cs typeface="Arial" pitchFamily="34" charset="0"/>
              </a:rPr>
              <a:t>≈ 3.1(5.099)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 advAuto="0"/>
      <p:bldP spid="94215" grpId="0" build="p" autoUpdateAnimBg="0" advAuto="0"/>
      <p:bldP spid="94216" grpId="0" build="p" autoUpdateAnimBg="0"/>
      <p:bldP spid="94217" grpId="0" autoUpdateAnimBg="0"/>
      <p:bldP spid="9421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3981450"/>
            <a:ext cx="433387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333 m/s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18.3 m/s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33.2 m/s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22.5 m/s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5938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47" name="Group 11"/>
          <p:cNvGrpSpPr>
            <a:grpSpLocks/>
          </p:cNvGrpSpPr>
          <p:nvPr/>
        </p:nvGrpSpPr>
        <p:grpSpPr bwMode="auto">
          <a:xfrm>
            <a:off x="476250" y="1333500"/>
            <a:ext cx="8020050" cy="2647950"/>
            <a:chOff x="300" y="840"/>
            <a:chExt cx="5052" cy="1668"/>
          </a:xfrm>
        </p:grpSpPr>
        <p:sp>
          <p:nvSpPr>
            <p:cNvPr id="116742" name="TPQuestion"/>
            <p:cNvSpPr>
              <a:spLocks noChangeArrowheads="1"/>
            </p:cNvSpPr>
            <p:nvPr/>
          </p:nvSpPr>
          <p:spPr bwMode="auto">
            <a:xfrm>
              <a:off x="300" y="840"/>
              <a:ext cx="5052" cy="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When Reina drops her key down to her friend from the apartment window, the velocity </a:t>
              </a:r>
              <a:r>
                <a:rPr lang="en-US" sz="2400" b="1" i="1">
                  <a:solidFill>
                    <a:srgbClr val="00539D"/>
                  </a:solidFill>
                </a:rPr>
                <a:t>v</a:t>
              </a:r>
              <a:r>
                <a:rPr lang="en-US" sz="2400" b="1">
                  <a:solidFill>
                    <a:srgbClr val="00539D"/>
                  </a:solidFill>
                </a:rPr>
                <a:t> it is traveling is given by                 where </a:t>
              </a:r>
              <a:r>
                <a:rPr lang="en-US" sz="2400" b="1" i="1">
                  <a:solidFill>
                    <a:srgbClr val="00539D"/>
                  </a:solidFill>
                </a:rPr>
                <a:t>g </a:t>
              </a:r>
              <a:r>
                <a:rPr lang="en-US" sz="2400" b="1">
                  <a:solidFill>
                    <a:srgbClr val="00539D"/>
                  </a:solidFill>
                </a:rPr>
                <a:t>is the constant,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9.8 meters per second squared, and </a:t>
              </a:r>
              <a:r>
                <a:rPr lang="en-US" sz="2400" b="1" i="1">
                  <a:solidFill>
                    <a:srgbClr val="00539D"/>
                  </a:solidFill>
                </a:rPr>
                <a:t>h </a:t>
              </a:r>
              <a:r>
                <a:rPr lang="en-US" sz="2400" b="1">
                  <a:solidFill>
                    <a:srgbClr val="00539D"/>
                  </a:solidFill>
                </a:rPr>
                <a:t>is the height from which it falls. Graph the function. If the key is dropped from 17 meters, what is its velocity when it hits the ground?</a:t>
              </a:r>
            </a:p>
          </p:txBody>
        </p:sp>
        <p:pic>
          <p:nvPicPr>
            <p:cNvPr id="116746" name="Picture 10" descr="10-1-4 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78" y="1302"/>
              <a:ext cx="887" cy="322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38200" y="4648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Transformations of the Square Root Function</a:t>
            </a:r>
          </a:p>
        </p:txBody>
      </p:sp>
      <p:pic>
        <p:nvPicPr>
          <p:cNvPr id="96263" name="Picture 7" descr="10-1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625" y="1285875"/>
            <a:ext cx="6883400" cy="977900"/>
          </a:xfrm>
          <a:prstGeom prst="rect">
            <a:avLst/>
          </a:prstGeom>
          <a:noFill/>
        </p:spPr>
      </p:pic>
      <p:pic>
        <p:nvPicPr>
          <p:cNvPr id="96266" name="Picture 10" descr="E-10-1-5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0600" y="2476500"/>
            <a:ext cx="4597400" cy="11953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Transformations of the Square Root Function</a:t>
            </a:r>
          </a:p>
        </p:txBody>
      </p:sp>
      <p:grpSp>
        <p:nvGrpSpPr>
          <p:cNvPr id="97292" name="Group 12"/>
          <p:cNvGrpSpPr>
            <a:grpSpLocks/>
          </p:cNvGrpSpPr>
          <p:nvPr/>
        </p:nvGrpSpPr>
        <p:grpSpPr bwMode="auto">
          <a:xfrm>
            <a:off x="533400" y="4584700"/>
            <a:ext cx="7924800" cy="1552575"/>
            <a:chOff x="336" y="2888"/>
            <a:chExt cx="4992" cy="978"/>
          </a:xfrm>
        </p:grpSpPr>
        <p:pic>
          <p:nvPicPr>
            <p:cNvPr id="97286" name="Picture 6" descr="10-1-5an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71" y="3116"/>
              <a:ext cx="639" cy="304"/>
            </a:xfrm>
            <a:prstGeom prst="rect">
              <a:avLst/>
            </a:prstGeom>
            <a:noFill/>
          </p:spPr>
        </p:pic>
        <p:sp>
          <p:nvSpPr>
            <p:cNvPr id="97285" name="Rectangle 5"/>
            <p:cNvSpPr>
              <a:spLocks noChangeArrowheads="1"/>
            </p:cNvSpPr>
            <p:nvPr/>
          </p:nvSpPr>
          <p:spPr bwMode="auto">
            <a:xfrm>
              <a:off x="336" y="2888"/>
              <a:ext cx="4992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This graph is a vertical stretch of the graph of             that has been translated 2 units right. The domain is {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│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≥ 2}, and the range is {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│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≥ 0}.</a:t>
              </a:r>
              <a:endParaRPr lang="en-US" sz="2400" i="1">
                <a:solidFill>
                  <a:srgbClr val="E01B22"/>
                </a:solidFill>
                <a:cs typeface="Arial" pitchFamily="34" charset="0"/>
              </a:endParaRPr>
            </a:p>
          </p:txBody>
        </p:sp>
      </p:grpSp>
      <p:pic>
        <p:nvPicPr>
          <p:cNvPr id="97288" name="Picture 8" descr="E-10-1-5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1188" y="1562100"/>
            <a:ext cx="2816225" cy="28527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86000"/>
            <a:ext cx="4838700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domain is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4}, and the range is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–1}.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domain is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3}, and the range is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0}.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domain is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0}, and the range is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0}.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domain is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–4}, and the range is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–1}.</a:t>
            </a:r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57250" y="5657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72" name="Picture 12" descr="10-1-5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0" y="1312863"/>
            <a:ext cx="6553200" cy="4873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utoUpdateAnimBg="0"/>
      <p:bldP spid="11776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D2F8A8AE734F4BC2BF49ED0B7DB06BA6"/>
  <p:tag name="VALUES" val="Incorrect¤Incorrect¤Correct¤Incorrect"/>
  <p:tag name="QUESTIONALIAS" val="5-Minute Check 6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5D491BA827F49FFA3C27494611983D8"/>
  <p:tag name="SLIDEID" val="15D491BA827F49FFA3C27494611983D8"/>
  <p:tag name="SLIDEORDER" val="1"/>
  <p:tag name="SLIDETYPE" val="Q"/>
  <p:tag name="DEMOGRAPHIC" val="False"/>
  <p:tag name="SPEEDSCORING" val="False"/>
  <p:tag name="QUESTIONALIAS" val="Example 2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10"/>
  <p:tag name="FONTSIZE" val="32"/>
  <p:tag name="BULLETTYPE" val="ppBulletArabicPeriod"/>
  <p:tag name="ANSWERTEXT" val="A&#10;B&#10;C&#10;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QUESTIONALIAS" val="Example 3A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4E2AAFC45B2B4B19B6AACA942D21B2C7"/>
  <p:tag name="VALUES" val="Correct¤Incorrect¤Incorrect¤Incorrect"/>
  <p:tag name="QUESTIONALIAS" val="Example 3B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QUESTIONALIAS" val="Example 4"/>
  <p:tag name="ANSWERSALIAS" val="A¤B¤C¤D"/>
  <p:tag name="RESPONSESGATHER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"/>
  <p:tag name="ANSWERSALIAS" val="A¤B¤C¤D"/>
  <p:tag name="RESPONSESGATHERED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1770</TotalTime>
  <Words>571</Words>
  <Application>Microsoft Office PowerPoint</Application>
  <PresentationFormat>On-screen Show (4:3)</PresentationFormat>
  <Paragraphs>147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 1</vt:lpstr>
      <vt:lpstr>Example 1</vt:lpstr>
      <vt:lpstr>Example 1</vt:lpstr>
      <vt:lpstr>Example 1</vt:lpstr>
      <vt:lpstr>Concept 2</vt:lpstr>
      <vt:lpstr>Example 2</vt:lpstr>
      <vt:lpstr>Example 2</vt:lpstr>
      <vt:lpstr>Example 2</vt:lpstr>
      <vt:lpstr>Example 3A</vt:lpstr>
      <vt:lpstr>Example 3A</vt:lpstr>
      <vt:lpstr>Example 3B</vt:lpstr>
      <vt:lpstr>Example 3B</vt:lpstr>
      <vt:lpstr>Example 3A</vt:lpstr>
      <vt:lpstr>Example 3B</vt:lpstr>
      <vt:lpstr>Example 4</vt:lpstr>
      <vt:lpstr>Example 4</vt:lpstr>
      <vt:lpstr>Example 4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129</cp:revision>
  <dcterms:created xsi:type="dcterms:W3CDTF">2007-12-06T14:31:51Z</dcterms:created>
  <dcterms:modified xsi:type="dcterms:W3CDTF">2015-11-17T17:54:08Z</dcterms:modified>
</cp:coreProperties>
</file>