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14" r:id="rId17"/>
    <p:sldId id="258" r:id="rId18"/>
    <p:sldId id="290" r:id="rId19"/>
    <p:sldId id="302" r:id="rId20"/>
    <p:sldId id="259" r:id="rId21"/>
    <p:sldId id="308" r:id="rId22"/>
    <p:sldId id="260" r:id="rId23"/>
    <p:sldId id="309" r:id="rId24"/>
    <p:sldId id="263" r:id="rId25"/>
    <p:sldId id="310" r:id="rId26"/>
    <p:sldId id="315" r:id="rId27"/>
    <p:sldId id="293" r:id="rId28"/>
    <p:sldId id="316" r:id="rId29"/>
    <p:sldId id="294" r:id="rId30"/>
    <p:sldId id="311" r:id="rId31"/>
    <p:sldId id="296" r:id="rId32"/>
    <p:sldId id="312" r:id="rId33"/>
    <p:sldId id="275" r:id="rId34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0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18984C"/>
                </a:solidFill>
              </a:rPr>
              <a:t>Over Lesson 10–2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0_02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0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10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10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10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2" name="Picture 18" descr="Std Test 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Header" descr="12_ALG1_Header_10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0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0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0_02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7.xml"/><Relationship Id="rId7" Type="http://schemas.openxmlformats.org/officeDocument/2006/relationships/slide" Target="slide11.xml"/><Relationship Id="rId12" Type="http://schemas.openxmlformats.org/officeDocument/2006/relationships/slide" Target="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0.xml"/><Relationship Id="rId11" Type="http://schemas.openxmlformats.org/officeDocument/2006/relationships/slide" Target="slide18.xml"/><Relationship Id="rId5" Type="http://schemas.openxmlformats.org/officeDocument/2006/relationships/slide" Target="slide9.xml"/><Relationship Id="rId10" Type="http://schemas.openxmlformats.org/officeDocument/2006/relationships/slide" Target="slide17.xml"/><Relationship Id="rId4" Type="http://schemas.openxmlformats.org/officeDocument/2006/relationships/slide" Target="slide8.xml"/><Relationship Id="rId9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6.jpe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2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3.xml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6.xml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48.png"/><Relationship Id="rId5" Type="http://schemas.openxmlformats.org/officeDocument/2006/relationships/image" Target="../media/image9.jpe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19.xml"/><Relationship Id="rId5" Type="http://schemas.openxmlformats.org/officeDocument/2006/relationships/image" Target="../media/image48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8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51.png"/><Relationship Id="rId5" Type="http://schemas.openxmlformats.org/officeDocument/2006/relationships/image" Target="../media/image9.jpe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7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56.png"/><Relationship Id="rId5" Type="http://schemas.openxmlformats.org/officeDocument/2006/relationships/image" Target="../media/image9.jpe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26.xml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28.xml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64.png"/><Relationship Id="rId5" Type="http://schemas.openxmlformats.org/officeDocument/2006/relationships/image" Target="../media/image9.jpe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69.png"/><Relationship Id="rId5" Type="http://schemas.openxmlformats.org/officeDocument/2006/relationships/image" Target="../media/image9.jpe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0_02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414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" action="ppaction://hlinkshowjump?jump=nextslide"/>
              </a:rPr>
              <a:t>Five-Minute Check (over Lesson 10–1)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6" action="ppaction://hlinksldjump"/>
              </a:rPr>
              <a:t>Key Concept: Product Property of Square Roots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7" action="ppaction://hlinksldjump"/>
              </a:rPr>
              <a:t>Example 1:	Simplify Square Roots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8" action="ppaction://hlinksldjump"/>
              </a:rPr>
              <a:t>Example 2:	Multiply Square Roots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9" action="ppaction://hlinksldjump"/>
              </a:rPr>
              <a:t>Example 3:	Simplify a Square Root with Variables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10" action="ppaction://hlinksldjump"/>
              </a:rPr>
              <a:t>Key Concept: Quotient Property of Square Roots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11" action="ppaction://hlinksldjump"/>
              </a:rPr>
              <a:t>Example 4:	Standardized Test Example</a:t>
            </a:r>
            <a:endParaRPr lang="en-US" sz="2000">
              <a:solidFill>
                <a:srgbClr val="E01B22"/>
              </a:solidFill>
            </a:endParaRPr>
          </a:p>
          <a:p>
            <a:pPr marL="1485900" indent="-14859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>
                <a:solidFill>
                  <a:srgbClr val="E01B22"/>
                </a:solidFill>
                <a:hlinkClick r:id="rId12" action="ppaction://hlinksldjump"/>
              </a:rPr>
              <a:t>Example 5:	Use Conjugates to Rationalize a Denominator</a:t>
            </a:r>
            <a:endParaRPr lang="en-US" sz="200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19335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381125"/>
            <a:ext cx="457200" cy="422275"/>
          </a:xfrm>
          <a:prstGeom prst="rect">
            <a:avLst/>
          </a:prstGeom>
          <a:noFill/>
        </p:spPr>
      </p:pic>
      <p:pic>
        <p:nvPicPr>
          <p:cNvPr id="107538" name="Picture 18" descr="10-2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04900" y="1339850"/>
            <a:ext cx="6057900" cy="527050"/>
          </a:xfrm>
          <a:prstGeom prst="rect">
            <a:avLst/>
          </a:prstGeom>
          <a:noFill/>
        </p:spPr>
      </p:pic>
      <p:grpSp>
        <p:nvGrpSpPr>
          <p:cNvPr id="107545" name="Group 25"/>
          <p:cNvGrpSpPr>
            <a:grpSpLocks/>
          </p:cNvGrpSpPr>
          <p:nvPr/>
        </p:nvGrpSpPr>
        <p:grpSpPr bwMode="auto">
          <a:xfrm>
            <a:off x="1066800" y="1771650"/>
            <a:ext cx="5648325" cy="4400550"/>
            <a:chOff x="672" y="1116"/>
            <a:chExt cx="3558" cy="2772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116"/>
              <a:ext cx="3558" cy="1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120000"/>
                </a:lnSpc>
                <a:spcBef>
                  <a:spcPct val="95000"/>
                </a:spcBef>
                <a:spcAft>
                  <a:spcPct val="95000"/>
                </a:spcAft>
                <a:buClr>
                  <a:srgbClr val="00539D"/>
                </a:buClr>
                <a:tabLst>
                  <a:tab pos="2743200" algn="l"/>
                </a:tabLst>
              </a:pPr>
              <a:r>
                <a:rPr lang="pt-BR" sz="22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	D = {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≥ 2}	</a:t>
              </a:r>
              <a:r>
                <a:rPr lang="pt-BR" sz="2200">
                  <a:solidFill>
                    <a:srgbClr val="00539D"/>
                  </a:solidFill>
                  <a:sym typeface="Symbol" pitchFamily="18" charset="2"/>
                </a:rPr>
                <a:t>B.   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D = {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≥ 2}</a:t>
              </a:r>
            </a:p>
            <a:p>
              <a:pPr marL="533400" indent="-533400">
                <a:lnSpc>
                  <a:spcPct val="120000"/>
                </a:lnSpc>
                <a:spcBef>
                  <a:spcPct val="95000"/>
                </a:spcBef>
                <a:spcAft>
                  <a:spcPct val="95000"/>
                </a:spcAft>
                <a:buClr>
                  <a:srgbClr val="00539D"/>
                </a:buClr>
                <a:tabLst>
                  <a:tab pos="2743200" algn="l"/>
                </a:tabLst>
              </a:pPr>
              <a:endParaRPr lang="pt-BR" sz="2400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120000"/>
                </a:lnSpc>
                <a:spcBef>
                  <a:spcPct val="95000"/>
                </a:spcBef>
                <a:spcAft>
                  <a:spcPct val="95000"/>
                </a:spcAft>
                <a:buClr>
                  <a:srgbClr val="00539D"/>
                </a:buClr>
                <a:tabLst>
                  <a:tab pos="2743200" algn="l"/>
                </a:tabLst>
              </a:pPr>
              <a:r>
                <a:rPr lang="pt-BR" sz="22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	D = {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≥ 0}	</a:t>
              </a:r>
              <a:r>
                <a:rPr lang="pt-BR" sz="2200">
                  <a:solidFill>
                    <a:srgbClr val="00539D"/>
                  </a:solidFill>
                  <a:sym typeface="Symbol" pitchFamily="18" charset="2"/>
                </a:rPr>
                <a:t>D.   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D = {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≥ 0}</a:t>
              </a:r>
            </a:p>
          </p:txBody>
        </p:sp>
        <p:pic>
          <p:nvPicPr>
            <p:cNvPr id="107541" name="Picture 21" descr="10-2-1-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72" y="1434"/>
              <a:ext cx="1117" cy="1083"/>
            </a:xfrm>
            <a:prstGeom prst="rect">
              <a:avLst/>
            </a:prstGeom>
            <a:noFill/>
          </p:spPr>
        </p:pic>
        <p:pic>
          <p:nvPicPr>
            <p:cNvPr id="107542" name="Picture 22" descr="10-2-1-B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741" y="1434"/>
              <a:ext cx="1117" cy="1084"/>
            </a:xfrm>
            <a:prstGeom prst="rect">
              <a:avLst/>
            </a:prstGeom>
            <a:noFill/>
          </p:spPr>
        </p:pic>
        <p:pic>
          <p:nvPicPr>
            <p:cNvPr id="107543" name="Picture 23" descr="10-2-1-C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72" y="2804"/>
              <a:ext cx="1117" cy="1084"/>
            </a:xfrm>
            <a:prstGeom prst="rect">
              <a:avLst/>
            </a:prstGeom>
            <a:noFill/>
          </p:spPr>
        </p:pic>
        <p:pic>
          <p:nvPicPr>
            <p:cNvPr id="107544" name="Picture 24" descr="10-2-1-D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741" y="2804"/>
              <a:ext cx="1117" cy="108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0386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381125"/>
            <a:ext cx="457200" cy="420688"/>
          </a:xfrm>
          <a:prstGeom prst="rect">
            <a:avLst/>
          </a:prstGeom>
          <a:noFill/>
        </p:spPr>
      </p:pic>
      <p:pic>
        <p:nvPicPr>
          <p:cNvPr id="108556" name="Picture 12" descr="10-2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1333500"/>
            <a:ext cx="5607050" cy="527050"/>
          </a:xfrm>
          <a:prstGeom prst="rect">
            <a:avLst/>
          </a:prstGeom>
          <a:noFill/>
        </p:spPr>
      </p:pic>
      <p:grpSp>
        <p:nvGrpSpPr>
          <p:cNvPr id="108561" name="Group 17"/>
          <p:cNvGrpSpPr>
            <a:grpSpLocks/>
          </p:cNvGrpSpPr>
          <p:nvPr/>
        </p:nvGrpSpPr>
        <p:grpSpPr bwMode="auto">
          <a:xfrm>
            <a:off x="1066800" y="1828800"/>
            <a:ext cx="5772150" cy="4256088"/>
            <a:chOff x="672" y="1152"/>
            <a:chExt cx="3636" cy="2681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152"/>
              <a:ext cx="3636" cy="1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11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  <a:tabLst>
                  <a:tab pos="2743200" algn="l"/>
                </a:tabLst>
              </a:pPr>
              <a:r>
                <a:rPr lang="pt-BR" sz="22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	R = {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≥ 0}	</a:t>
              </a:r>
              <a:r>
                <a:rPr lang="pt-BR" sz="2200">
                  <a:solidFill>
                    <a:srgbClr val="00539D"/>
                  </a:solidFill>
                  <a:sym typeface="Symbol" pitchFamily="18" charset="2"/>
                </a:rPr>
                <a:t>B.   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R = {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≥ 5}</a:t>
              </a:r>
            </a:p>
            <a:p>
              <a:pPr marL="533400" indent="-533400">
                <a:lnSpc>
                  <a:spcPct val="11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  <a:tabLst>
                  <a:tab pos="2743200" algn="l"/>
                </a:tabLst>
              </a:pPr>
              <a:endParaRPr lang="pt-BR" sz="2200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11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  <a:tabLst>
                  <a:tab pos="2743200" algn="l"/>
                </a:tabLst>
              </a:pPr>
              <a:r>
                <a:rPr lang="pt-BR" sz="22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	R = {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≥ 5}	</a:t>
              </a:r>
              <a:r>
                <a:rPr lang="pt-BR" sz="2200">
                  <a:solidFill>
                    <a:srgbClr val="00539D"/>
                  </a:solidFill>
                  <a:sym typeface="Symbol" pitchFamily="18" charset="2"/>
                </a:rPr>
                <a:t>D.   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R = {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2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200">
                  <a:solidFill>
                    <a:srgbClr val="000000"/>
                  </a:solidFill>
                  <a:sym typeface="Symbol" pitchFamily="18" charset="2"/>
                </a:rPr>
                <a:t> ≥ –5}</a:t>
              </a:r>
            </a:p>
          </p:txBody>
        </p:sp>
        <p:pic>
          <p:nvPicPr>
            <p:cNvPr id="108557" name="Picture 13" descr="10-2-2-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08" y="1420"/>
              <a:ext cx="1100" cy="1087"/>
            </a:xfrm>
            <a:prstGeom prst="rect">
              <a:avLst/>
            </a:prstGeom>
            <a:noFill/>
          </p:spPr>
        </p:pic>
        <p:pic>
          <p:nvPicPr>
            <p:cNvPr id="108558" name="Picture 14" descr="10-2-2-b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718" y="1422"/>
              <a:ext cx="1106" cy="1085"/>
            </a:xfrm>
            <a:prstGeom prst="rect">
              <a:avLst/>
            </a:prstGeom>
            <a:noFill/>
          </p:spPr>
        </p:pic>
        <p:pic>
          <p:nvPicPr>
            <p:cNvPr id="108559" name="Picture 15" descr="10-2-2-c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08" y="2754"/>
              <a:ext cx="1100" cy="1079"/>
            </a:xfrm>
            <a:prstGeom prst="rect">
              <a:avLst/>
            </a:prstGeom>
            <a:noFill/>
          </p:spPr>
        </p:pic>
        <p:pic>
          <p:nvPicPr>
            <p:cNvPr id="108560" name="Picture 16" descr="10-2-2-d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718" y="2761"/>
              <a:ext cx="1100" cy="107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479800"/>
            <a:ext cx="2790825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about 5.2 ft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about 4.3 ft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about 3.8 ft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about 3.2 ft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3942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381125"/>
            <a:ext cx="457200" cy="420688"/>
          </a:xfrm>
          <a:prstGeom prst="rect">
            <a:avLst/>
          </a:prstGeom>
          <a:noFill/>
        </p:spPr>
      </p:pic>
      <p:pic>
        <p:nvPicPr>
          <p:cNvPr id="109579" name="Picture 11" descr="10-2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1390650"/>
            <a:ext cx="7299325" cy="17954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457200" y="4724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3" name="Picture 11" descr="10-2-4"/>
          <p:cNvPicPr>
            <a:picLocks noChangeAspect="1" noChangeArrowheads="1"/>
          </p:cNvPicPr>
          <p:nvPr/>
        </p:nvPicPr>
        <p:blipFill>
          <a:blip r:embed="rId5" cstate="print"/>
          <a:srcRect b="85117"/>
          <a:stretch>
            <a:fillRect/>
          </a:stretch>
        </p:blipFill>
        <p:spPr bwMode="auto">
          <a:xfrm>
            <a:off x="1085850" y="1676400"/>
            <a:ext cx="6902450" cy="936625"/>
          </a:xfrm>
          <a:prstGeom prst="rect">
            <a:avLst/>
          </a:prstGeom>
          <a:noFill/>
        </p:spPr>
      </p:pic>
      <p:pic>
        <p:nvPicPr>
          <p:cNvPr id="110612" name="Picture 20" descr="Std Test Pra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grpSp>
        <p:nvGrpSpPr>
          <p:cNvPr id="110621" name="Group 29"/>
          <p:cNvGrpSpPr>
            <a:grpSpLocks/>
          </p:cNvGrpSpPr>
          <p:nvPr/>
        </p:nvGrpSpPr>
        <p:grpSpPr bwMode="auto">
          <a:xfrm>
            <a:off x="990600" y="2971800"/>
            <a:ext cx="2911475" cy="3276600"/>
            <a:chOff x="624" y="1872"/>
            <a:chExt cx="1834" cy="2064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24" y="1968"/>
              <a:ext cx="1758" cy="1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</a:p>
            <a:p>
              <a:pPr marL="533400" indent="-5334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</a:p>
            <a:p>
              <a:pPr marL="533400" indent="-5334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3200" b="0">
                  <a:sym typeface="Symbol" pitchFamily="18" charset="2"/>
                </a:rPr>
                <a:t> </a:t>
              </a:r>
              <a:endParaRPr lang="pt-BR" sz="2400">
                <a:solidFill>
                  <a:srgbClr val="000000"/>
                </a:solidFill>
                <a:sym typeface="Symbol" pitchFamily="18" charset="2"/>
              </a:endParaRPr>
            </a:p>
          </p:txBody>
        </p:sp>
        <p:pic>
          <p:nvPicPr>
            <p:cNvPr id="110604" name="Picture 12" descr="10-2-4"/>
            <p:cNvPicPr>
              <a:picLocks noChangeAspect="1" noChangeArrowheads="1"/>
            </p:cNvPicPr>
            <p:nvPr/>
          </p:nvPicPr>
          <p:blipFill>
            <a:blip r:embed="rId5" cstate="print"/>
            <a:srcRect t="29767" r="83900" b="61757"/>
            <a:stretch>
              <a:fillRect/>
            </a:stretch>
          </p:blipFill>
          <p:spPr bwMode="auto">
            <a:xfrm>
              <a:off x="1560" y="1968"/>
              <a:ext cx="700" cy="336"/>
            </a:xfrm>
            <a:prstGeom prst="rect">
              <a:avLst/>
            </a:prstGeom>
            <a:noFill/>
          </p:spPr>
        </p:pic>
        <p:pic>
          <p:nvPicPr>
            <p:cNvPr id="110606" name="Picture 14" descr="10-2-4"/>
            <p:cNvPicPr>
              <a:picLocks noChangeAspect="1" noChangeArrowheads="1"/>
            </p:cNvPicPr>
            <p:nvPr/>
          </p:nvPicPr>
          <p:blipFill>
            <a:blip r:embed="rId5" cstate="print"/>
            <a:srcRect t="51186" r="83900" b="41397"/>
            <a:stretch>
              <a:fillRect/>
            </a:stretch>
          </p:blipFill>
          <p:spPr bwMode="auto">
            <a:xfrm>
              <a:off x="1584" y="2466"/>
              <a:ext cx="700" cy="294"/>
            </a:xfrm>
            <a:prstGeom prst="rect">
              <a:avLst/>
            </a:prstGeom>
            <a:noFill/>
          </p:spPr>
        </p:pic>
        <p:pic>
          <p:nvPicPr>
            <p:cNvPr id="110602" name="Picture 10" descr="10-2-4"/>
            <p:cNvPicPr>
              <a:picLocks noChangeAspect="1" noChangeArrowheads="1"/>
            </p:cNvPicPr>
            <p:nvPr/>
          </p:nvPicPr>
          <p:blipFill>
            <a:blip r:embed="rId5" cstate="print"/>
            <a:srcRect t="72150" r="83900" b="20586"/>
            <a:stretch>
              <a:fillRect/>
            </a:stretch>
          </p:blipFill>
          <p:spPr bwMode="auto">
            <a:xfrm>
              <a:off x="1572" y="2940"/>
              <a:ext cx="700" cy="288"/>
            </a:xfrm>
            <a:prstGeom prst="rect">
              <a:avLst/>
            </a:prstGeom>
            <a:noFill/>
          </p:spPr>
        </p:pic>
        <p:pic>
          <p:nvPicPr>
            <p:cNvPr id="110608" name="Picture 16" descr="10-2-4"/>
            <p:cNvPicPr>
              <a:picLocks noChangeAspect="1" noChangeArrowheads="1"/>
            </p:cNvPicPr>
            <p:nvPr/>
          </p:nvPicPr>
          <p:blipFill>
            <a:blip r:embed="rId5" cstate="print"/>
            <a:srcRect t="93037" r="83900"/>
            <a:stretch>
              <a:fillRect/>
            </a:stretch>
          </p:blipFill>
          <p:spPr bwMode="auto">
            <a:xfrm>
              <a:off x="1758" y="3516"/>
              <a:ext cx="700" cy="276"/>
            </a:xfrm>
            <a:prstGeom prst="rect">
              <a:avLst/>
            </a:prstGeom>
            <a:noFill/>
          </p:spPr>
        </p:pic>
        <p:sp>
          <p:nvSpPr>
            <p:cNvPr id="110613" name="Text Box 21"/>
            <p:cNvSpPr txBox="1">
              <a:spLocks noChangeArrowheads="1"/>
            </p:cNvSpPr>
            <p:nvPr/>
          </p:nvSpPr>
          <p:spPr bwMode="auto">
            <a:xfrm>
              <a:off x="1410" y="1950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;</a:t>
              </a:r>
            </a:p>
          </p:txBody>
        </p:sp>
        <p:pic>
          <p:nvPicPr>
            <p:cNvPr id="110614" name="Picture 22" descr="10-2-4"/>
            <p:cNvPicPr>
              <a:picLocks noChangeAspect="1" noChangeArrowheads="1"/>
            </p:cNvPicPr>
            <p:nvPr/>
          </p:nvPicPr>
          <p:blipFill>
            <a:blip r:embed="rId5" cstate="print"/>
            <a:srcRect t="16447" r="88316" b="70233"/>
            <a:stretch>
              <a:fillRect/>
            </a:stretch>
          </p:blipFill>
          <p:spPr bwMode="auto">
            <a:xfrm>
              <a:off x="980" y="1872"/>
              <a:ext cx="508" cy="528"/>
            </a:xfrm>
            <a:prstGeom prst="rect">
              <a:avLst/>
            </a:prstGeom>
            <a:noFill/>
          </p:spPr>
        </p:pic>
        <p:sp>
          <p:nvSpPr>
            <p:cNvPr id="110615" name="Text Box 23"/>
            <p:cNvSpPr txBox="1">
              <a:spLocks noChangeArrowheads="1"/>
            </p:cNvSpPr>
            <p:nvPr/>
          </p:nvSpPr>
          <p:spPr bwMode="auto">
            <a:xfrm>
              <a:off x="1464" y="240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;</a:t>
              </a:r>
            </a:p>
          </p:txBody>
        </p:sp>
        <p:pic>
          <p:nvPicPr>
            <p:cNvPr id="110616" name="Picture 24" descr="10-2-4"/>
            <p:cNvPicPr>
              <a:picLocks noChangeAspect="1" noChangeArrowheads="1"/>
            </p:cNvPicPr>
            <p:nvPr/>
          </p:nvPicPr>
          <p:blipFill>
            <a:blip r:embed="rId5" cstate="print"/>
            <a:srcRect t="37790" r="88316" b="50026"/>
            <a:stretch>
              <a:fillRect/>
            </a:stretch>
          </p:blipFill>
          <p:spPr bwMode="auto">
            <a:xfrm>
              <a:off x="980" y="2349"/>
              <a:ext cx="508" cy="483"/>
            </a:xfrm>
            <a:prstGeom prst="rect">
              <a:avLst/>
            </a:prstGeom>
            <a:noFill/>
          </p:spPr>
        </p:pic>
        <p:sp>
          <p:nvSpPr>
            <p:cNvPr id="110617" name="Text Box 25"/>
            <p:cNvSpPr txBox="1">
              <a:spLocks noChangeArrowheads="1"/>
            </p:cNvSpPr>
            <p:nvPr/>
          </p:nvSpPr>
          <p:spPr bwMode="auto">
            <a:xfrm>
              <a:off x="1458" y="2880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;</a:t>
              </a:r>
            </a:p>
          </p:txBody>
        </p:sp>
        <p:pic>
          <p:nvPicPr>
            <p:cNvPr id="110618" name="Picture 26" descr="10-2-4"/>
            <p:cNvPicPr>
              <a:picLocks noChangeAspect="1" noChangeArrowheads="1"/>
            </p:cNvPicPr>
            <p:nvPr/>
          </p:nvPicPr>
          <p:blipFill>
            <a:blip r:embed="rId5" cstate="print"/>
            <a:srcRect t="59132" r="88316" b="29062"/>
            <a:stretch>
              <a:fillRect/>
            </a:stretch>
          </p:blipFill>
          <p:spPr bwMode="auto">
            <a:xfrm>
              <a:off x="980" y="2844"/>
              <a:ext cx="508" cy="468"/>
            </a:xfrm>
            <a:prstGeom prst="rect">
              <a:avLst/>
            </a:prstGeom>
            <a:noFill/>
          </p:spPr>
        </p:pic>
        <p:sp>
          <p:nvSpPr>
            <p:cNvPr id="110619" name="Text Box 27"/>
            <p:cNvSpPr txBox="1">
              <a:spLocks noChangeArrowheads="1"/>
            </p:cNvSpPr>
            <p:nvPr/>
          </p:nvSpPr>
          <p:spPr bwMode="auto">
            <a:xfrm>
              <a:off x="1620" y="3468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0"/>
                <a:t>;</a:t>
              </a:r>
            </a:p>
          </p:txBody>
        </p:sp>
        <p:pic>
          <p:nvPicPr>
            <p:cNvPr id="110620" name="Picture 28" descr="10-2-4"/>
            <p:cNvPicPr>
              <a:picLocks noChangeAspect="1" noChangeArrowheads="1"/>
            </p:cNvPicPr>
            <p:nvPr/>
          </p:nvPicPr>
          <p:blipFill>
            <a:blip r:embed="rId5" cstate="print"/>
            <a:srcRect t="79414" r="83900" b="6963"/>
            <a:stretch>
              <a:fillRect/>
            </a:stretch>
          </p:blipFill>
          <p:spPr bwMode="auto">
            <a:xfrm>
              <a:off x="980" y="3396"/>
              <a:ext cx="700" cy="54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0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9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 b="0"/>
              <a:t>A.REI.4a Use the method of completing the square to transform any quadratic equation in </a:t>
            </a:r>
            <a:r>
              <a:rPr lang="en-US" sz="2600" b="0" i="1"/>
              <a:t>x </a:t>
            </a:r>
            <a:r>
              <a:rPr lang="en-US" sz="2600" b="0"/>
              <a:t>into an equation of the form (</a:t>
            </a:r>
            <a:r>
              <a:rPr lang="en-US" sz="2600" b="0" i="1"/>
              <a:t>x </a:t>
            </a:r>
            <a:r>
              <a:rPr lang="en-US" sz="2600" b="0"/>
              <a:t>– </a:t>
            </a:r>
            <a:r>
              <a:rPr lang="en-US" sz="2600" b="0" i="1"/>
              <a:t>p</a:t>
            </a:r>
            <a:r>
              <a:rPr lang="en-US" sz="2600" b="0"/>
              <a:t>)</a:t>
            </a:r>
            <a:r>
              <a:rPr lang="en-US" sz="2600" b="0" baseline="40000"/>
              <a:t>2</a:t>
            </a:r>
            <a:r>
              <a:rPr lang="en-US" sz="2600" b="0"/>
              <a:t> = </a:t>
            </a:r>
            <a:r>
              <a:rPr lang="en-US" sz="2600" b="0" i="1"/>
              <a:t>q </a:t>
            </a:r>
            <a:r>
              <a:rPr lang="en-US" sz="2600" b="0"/>
              <a:t>that has the same solutions. Derive the quadratic formula from this form.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 b="0"/>
              <a:t>7 Look for and make use of structure.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 b="0"/>
              <a:t>8 Look for and express regularity in repeated 	reasoning.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 b="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0">
                <a:solidFill>
                  <a:srgbClr val="000000"/>
                </a:solidFill>
              </a:rPr>
              <a:t>You simplified radicals.</a:t>
            </a:r>
            <a:endParaRPr lang="en-US" sz="2800" b="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Simplify radical expressions by using the Product Property of Square Roots.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3175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Simplify radical expressions by using the Quotient Property of Square Roots.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radical expression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7015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rationalizing the denominator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b="0"/>
              <a:t>conjugate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1</a:t>
            </a:r>
          </a:p>
        </p:txBody>
      </p:sp>
      <p:pic>
        <p:nvPicPr>
          <p:cNvPr id="106508" name="Picture 12" descr="KC_alg_L010-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3764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Simplify Square Roots</a:t>
            </a:r>
          </a:p>
        </p:txBody>
      </p:sp>
      <p:sp>
        <p:nvSpPr>
          <p:cNvPr id="5913" name="Text Box 793"/>
          <p:cNvSpPr txBox="1">
            <a:spLocks noChangeArrowheads="1"/>
          </p:cNvSpPr>
          <p:nvPr/>
        </p:nvSpPr>
        <p:spPr bwMode="auto">
          <a:xfrm>
            <a:off x="4114800" y="2247900"/>
            <a:ext cx="4800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solidFill>
                  <a:srgbClr val="000000"/>
                </a:solidFill>
              </a:rPr>
              <a:t>Prime factorization of 52</a:t>
            </a:r>
          </a:p>
        </p:txBody>
      </p:sp>
      <p:pic>
        <p:nvPicPr>
          <p:cNvPr id="5914" name="Picture 794" descr="eq_41"/>
          <p:cNvPicPr>
            <a:picLocks noChangeAspect="1" noChangeArrowheads="1"/>
          </p:cNvPicPr>
          <p:nvPr/>
        </p:nvPicPr>
        <p:blipFill>
          <a:blip r:embed="rId3" cstate="print"/>
          <a:srcRect b="76038"/>
          <a:stretch>
            <a:fillRect/>
          </a:stretch>
        </p:blipFill>
        <p:spPr bwMode="auto">
          <a:xfrm>
            <a:off x="933450" y="1343025"/>
            <a:ext cx="2322513" cy="495300"/>
          </a:xfrm>
          <a:prstGeom prst="rect">
            <a:avLst/>
          </a:prstGeom>
          <a:noFill/>
        </p:spPr>
      </p:pic>
      <p:pic>
        <p:nvPicPr>
          <p:cNvPr id="5915" name="Picture 795" descr="eq_41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t="24425" b="51152"/>
          <a:stretch>
            <a:fillRect/>
          </a:stretch>
        </p:blipFill>
        <p:spPr bwMode="auto">
          <a:xfrm>
            <a:off x="933450" y="2181225"/>
            <a:ext cx="2322513" cy="504825"/>
          </a:xfrm>
          <a:prstGeom prst="rect">
            <a:avLst/>
          </a:prstGeom>
          <a:noFill/>
        </p:spPr>
      </p:pic>
      <p:sp>
        <p:nvSpPr>
          <p:cNvPr id="5918" name="Rectangle 798"/>
          <p:cNvSpPr>
            <a:spLocks noChangeArrowheads="1"/>
          </p:cNvSpPr>
          <p:nvPr/>
        </p:nvSpPr>
        <p:spPr bwMode="auto">
          <a:xfrm>
            <a:off x="533400" y="49403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				   </a:t>
            </a:r>
            <a:endParaRPr lang="en-US" sz="2400" b="0">
              <a:solidFill>
                <a:srgbClr val="000000"/>
              </a:solidFill>
            </a:endParaRPr>
          </a:p>
        </p:txBody>
      </p:sp>
      <p:pic>
        <p:nvPicPr>
          <p:cNvPr id="5922" name="Picture 802" descr="eq_41"/>
          <p:cNvPicPr>
            <a:picLocks noChangeAspect="1" noChangeArrowheads="1"/>
          </p:cNvPicPr>
          <p:nvPr/>
        </p:nvPicPr>
        <p:blipFill>
          <a:blip r:embed="rId3" cstate="print"/>
          <a:srcRect l="10027" t="76950" r="54099"/>
          <a:stretch>
            <a:fillRect/>
          </a:stretch>
        </p:blipFill>
        <p:spPr bwMode="auto">
          <a:xfrm>
            <a:off x="2281238" y="4883150"/>
            <a:ext cx="850900" cy="487363"/>
          </a:xfrm>
          <a:prstGeom prst="rect">
            <a:avLst/>
          </a:prstGeom>
          <a:noFill/>
        </p:spPr>
      </p:pic>
      <p:grpSp>
        <p:nvGrpSpPr>
          <p:cNvPr id="5926" name="Group 806"/>
          <p:cNvGrpSpPr>
            <a:grpSpLocks/>
          </p:cNvGrpSpPr>
          <p:nvPr/>
        </p:nvGrpSpPr>
        <p:grpSpPr bwMode="auto">
          <a:xfrm>
            <a:off x="827088" y="4038600"/>
            <a:ext cx="8088312" cy="473075"/>
            <a:chOff x="521" y="2544"/>
            <a:chExt cx="5095" cy="298"/>
          </a:xfrm>
        </p:grpSpPr>
        <p:sp>
          <p:nvSpPr>
            <p:cNvPr id="5921" name="Text Box 801"/>
            <p:cNvSpPr txBox="1">
              <a:spLocks noChangeArrowheads="1"/>
            </p:cNvSpPr>
            <p:nvPr/>
          </p:nvSpPr>
          <p:spPr bwMode="auto">
            <a:xfrm>
              <a:off x="521" y="2577"/>
              <a:ext cx="5095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657600" indent="-33147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685800" algn="l"/>
                  <a:tab pos="914400" algn="l"/>
                </a:tabLst>
              </a:pPr>
              <a:r>
                <a:rPr lang="en-US" sz="2400" b="0">
                  <a:solidFill>
                    <a:srgbClr val="000000"/>
                  </a:solidFill>
                </a:rPr>
                <a:t>	= </a:t>
              </a:r>
              <a:r>
                <a:rPr lang="en-US" sz="2400" b="0"/>
                <a:t>2</a:t>
              </a:r>
              <a:r>
                <a:rPr lang="en-US" sz="2400" b="0">
                  <a:solidFill>
                    <a:srgbClr val="000000"/>
                  </a:solidFill>
                </a:rPr>
                <a:t> </a:t>
              </a:r>
              <a:r>
                <a:rPr lang="en-US" sz="2200" b="0">
                  <a:solidFill>
                    <a:srgbClr val="000000"/>
                  </a:solidFill>
                  <a:cs typeface="Arial" pitchFamily="34" charset="0"/>
                </a:rPr>
                <a:t>●</a:t>
              </a:r>
              <a:r>
                <a:rPr lang="en-US" sz="2400" b="0">
                  <a:solidFill>
                    <a:srgbClr val="000000"/>
                  </a:solidFill>
                </a:rPr>
                <a:t>	Simplify.</a:t>
              </a:r>
            </a:p>
          </p:txBody>
        </p:sp>
        <p:pic>
          <p:nvPicPr>
            <p:cNvPr id="5924" name="Picture 804" descr="10-2-1-redo"/>
            <p:cNvPicPr>
              <a:picLocks noChangeAspect="1" noChangeArrowheads="1"/>
            </p:cNvPicPr>
            <p:nvPr/>
          </p:nvPicPr>
          <p:blipFill>
            <a:blip r:embed="rId4" cstate="print"/>
            <a:srcRect l="29871" t="59760" r="21288"/>
            <a:stretch>
              <a:fillRect/>
            </a:stretch>
          </p:blipFill>
          <p:spPr bwMode="auto">
            <a:xfrm>
              <a:off x="1488" y="2544"/>
              <a:ext cx="443" cy="260"/>
            </a:xfrm>
            <a:prstGeom prst="rect">
              <a:avLst/>
            </a:prstGeom>
            <a:noFill/>
          </p:spPr>
        </p:pic>
      </p:grpSp>
      <p:grpSp>
        <p:nvGrpSpPr>
          <p:cNvPr id="5927" name="Group 807"/>
          <p:cNvGrpSpPr>
            <a:grpSpLocks/>
          </p:cNvGrpSpPr>
          <p:nvPr/>
        </p:nvGrpSpPr>
        <p:grpSpPr bwMode="auto">
          <a:xfrm>
            <a:off x="1563688" y="2971800"/>
            <a:ext cx="7351712" cy="909638"/>
            <a:chOff x="985" y="1872"/>
            <a:chExt cx="4631" cy="573"/>
          </a:xfrm>
        </p:grpSpPr>
        <p:pic>
          <p:nvPicPr>
            <p:cNvPr id="5916" name="Picture 796" descr="eq_41"/>
            <p:cNvPicPr>
              <a:picLocks noChangeAspect="1" noChangeArrowheads="1"/>
            </p:cNvPicPr>
            <p:nvPr/>
          </p:nvPicPr>
          <p:blipFill>
            <a:blip r:embed="rId3" cstate="print">
              <a:lum contrast="100000"/>
              <a:grayscl/>
              <a:biLevel thresh="50000"/>
            </a:blip>
            <a:srcRect t="49770" r="85304" b="19354"/>
            <a:stretch>
              <a:fillRect/>
            </a:stretch>
          </p:blipFill>
          <p:spPr bwMode="auto">
            <a:xfrm>
              <a:off x="985" y="1902"/>
              <a:ext cx="215" cy="402"/>
            </a:xfrm>
            <a:prstGeom prst="rect">
              <a:avLst/>
            </a:prstGeom>
            <a:noFill/>
          </p:spPr>
        </p:pic>
        <p:sp>
          <p:nvSpPr>
            <p:cNvPr id="5917" name="Text Box 797"/>
            <p:cNvSpPr txBox="1">
              <a:spLocks noChangeArrowheads="1"/>
            </p:cNvSpPr>
            <p:nvPr/>
          </p:nvSpPr>
          <p:spPr bwMode="auto">
            <a:xfrm>
              <a:off x="2592" y="1973"/>
              <a:ext cx="3024" cy="4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0">
                  <a:solidFill>
                    <a:srgbClr val="000000"/>
                  </a:solidFill>
                </a:rPr>
                <a:t>Product Property of Square Roots</a:t>
              </a:r>
            </a:p>
          </p:txBody>
        </p:sp>
        <p:pic>
          <p:nvPicPr>
            <p:cNvPr id="5925" name="Picture 805" descr="10-2-1-redo"/>
            <p:cNvPicPr>
              <a:picLocks noChangeAspect="1" noChangeArrowheads="1"/>
            </p:cNvPicPr>
            <p:nvPr/>
          </p:nvPicPr>
          <p:blipFill>
            <a:blip r:embed="rId4" cstate="print"/>
            <a:srcRect b="52048"/>
            <a:stretch>
              <a:fillRect/>
            </a:stretch>
          </p:blipFill>
          <p:spPr bwMode="auto">
            <a:xfrm>
              <a:off x="1104" y="1872"/>
              <a:ext cx="916" cy="31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3" grpId="0" build="p" autoUpdateAnimBg="0" advAuto="0"/>
      <p:bldP spid="591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3681" name="Picture 17" descr="eq_42"/>
          <p:cNvPicPr>
            <a:picLocks noChangeAspect="1" noChangeArrowheads="1"/>
          </p:cNvPicPr>
          <p:nvPr/>
        </p:nvPicPr>
        <p:blipFill>
          <a:blip r:embed="rId6" cstate="print"/>
          <a:srcRect b="80360"/>
          <a:stretch>
            <a:fillRect/>
          </a:stretch>
        </p:blipFill>
        <p:spPr bwMode="auto">
          <a:xfrm>
            <a:off x="942975" y="1333500"/>
            <a:ext cx="2011363" cy="484188"/>
          </a:xfrm>
          <a:prstGeom prst="rect">
            <a:avLst/>
          </a:prstGeom>
          <a:noFill/>
        </p:spPr>
      </p:pic>
      <p:grpSp>
        <p:nvGrpSpPr>
          <p:cNvPr id="113682" name="Group 18"/>
          <p:cNvGrpSpPr>
            <a:grpSpLocks/>
          </p:cNvGrpSpPr>
          <p:nvPr/>
        </p:nvGrpSpPr>
        <p:grpSpPr bwMode="auto">
          <a:xfrm>
            <a:off x="914400" y="2105025"/>
            <a:ext cx="2790825" cy="3330575"/>
            <a:chOff x="576" y="1326"/>
            <a:chExt cx="1758" cy="2098"/>
          </a:xfrm>
        </p:grpSpPr>
        <p:sp>
          <p:nvSpPr>
            <p:cNvPr id="11368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="0">
                  <a:solidFill>
                    <a:srgbClr val="000000"/>
                  </a:solidFill>
                  <a:sym typeface="Symbol" pitchFamily="18" charset="2"/>
                </a:rPr>
                <a:t>15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3684" name="Picture 20" descr="eq_42"/>
            <p:cNvPicPr>
              <a:picLocks noChangeAspect="1" noChangeArrowheads="1"/>
            </p:cNvPicPr>
            <p:nvPr/>
          </p:nvPicPr>
          <p:blipFill>
            <a:blip r:embed="rId6" cstate="print"/>
            <a:srcRect t="20090" r="62509" b="59885"/>
            <a:stretch>
              <a:fillRect/>
            </a:stretch>
          </p:blipFill>
          <p:spPr bwMode="auto">
            <a:xfrm>
              <a:off x="948" y="1326"/>
              <a:ext cx="475" cy="311"/>
            </a:xfrm>
            <a:prstGeom prst="rect">
              <a:avLst/>
            </a:prstGeom>
            <a:noFill/>
          </p:spPr>
        </p:pic>
        <p:pic>
          <p:nvPicPr>
            <p:cNvPr id="113685" name="Picture 21" descr="eq_42"/>
            <p:cNvPicPr>
              <a:picLocks noChangeAspect="1" noChangeArrowheads="1"/>
            </p:cNvPicPr>
            <p:nvPr/>
          </p:nvPicPr>
          <p:blipFill>
            <a:blip r:embed="rId6" cstate="print"/>
            <a:srcRect t="41339" r="62509" b="36703"/>
            <a:stretch>
              <a:fillRect/>
            </a:stretch>
          </p:blipFill>
          <p:spPr bwMode="auto">
            <a:xfrm>
              <a:off x="948" y="1927"/>
              <a:ext cx="475" cy="341"/>
            </a:xfrm>
            <a:prstGeom prst="rect">
              <a:avLst/>
            </a:prstGeom>
            <a:noFill/>
          </p:spPr>
        </p:pic>
        <p:pic>
          <p:nvPicPr>
            <p:cNvPr id="113686" name="Picture 22" descr="eq_42"/>
            <p:cNvPicPr>
              <a:picLocks noChangeAspect="1" noChangeArrowheads="1"/>
            </p:cNvPicPr>
            <p:nvPr/>
          </p:nvPicPr>
          <p:blipFill>
            <a:blip r:embed="rId6" cstate="print"/>
            <a:srcRect t="81520" r="62509"/>
            <a:stretch>
              <a:fillRect/>
            </a:stretch>
          </p:blipFill>
          <p:spPr bwMode="auto">
            <a:xfrm>
              <a:off x="948" y="3121"/>
              <a:ext cx="475" cy="287"/>
            </a:xfrm>
            <a:prstGeom prst="rect">
              <a:avLst/>
            </a:prstGeom>
            <a:noFill/>
          </p:spPr>
        </p:pic>
      </p:grp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04875" y="3124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Multiply Square Roots</a:t>
            </a:r>
          </a:p>
        </p:txBody>
      </p:sp>
      <p:pic>
        <p:nvPicPr>
          <p:cNvPr id="6161" name="Picture 17" descr="eq_43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t="23981" b="49347"/>
          <a:stretch>
            <a:fillRect/>
          </a:stretch>
        </p:blipFill>
        <p:spPr bwMode="auto">
          <a:xfrm>
            <a:off x="942975" y="2038350"/>
            <a:ext cx="4543425" cy="550863"/>
          </a:xfrm>
          <a:prstGeom prst="rect">
            <a:avLst/>
          </a:prstGeom>
          <a:noFill/>
        </p:spPr>
      </p:pic>
      <p:pic>
        <p:nvPicPr>
          <p:cNvPr id="6162" name="Picture 18" descr="eq_43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t="50269" r="49686" b="25365"/>
          <a:stretch>
            <a:fillRect/>
          </a:stretch>
        </p:blipFill>
        <p:spPr bwMode="auto">
          <a:xfrm>
            <a:off x="2209800" y="2944813"/>
            <a:ext cx="2286000" cy="503237"/>
          </a:xfrm>
          <a:prstGeom prst="rect">
            <a:avLst/>
          </a:prstGeom>
          <a:noFill/>
        </p:spPr>
      </p:pic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5257800" y="2100263"/>
            <a:ext cx="3657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solidFill>
                  <a:srgbClr val="000000"/>
                </a:solidFill>
              </a:rPr>
              <a:t>Product Property</a:t>
            </a:r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5257800" y="3046413"/>
            <a:ext cx="3657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solidFill>
                  <a:srgbClr val="000000"/>
                </a:solidFill>
              </a:rPr>
              <a:t>Product Property</a:t>
            </a:r>
          </a:p>
        </p:txBody>
      </p:sp>
      <p:grpSp>
        <p:nvGrpSpPr>
          <p:cNvPr id="6165" name="Group 21"/>
          <p:cNvGrpSpPr>
            <a:grpSpLocks/>
          </p:cNvGrpSpPr>
          <p:nvPr/>
        </p:nvGrpSpPr>
        <p:grpSpPr bwMode="auto">
          <a:xfrm>
            <a:off x="533400" y="4846638"/>
            <a:ext cx="8229600" cy="550862"/>
            <a:chOff x="336" y="3107"/>
            <a:chExt cx="5184" cy="347"/>
          </a:xfrm>
        </p:grpSpPr>
        <p:sp>
          <p:nvSpPr>
            <p:cNvPr id="6166" name="Rectangle 22"/>
            <p:cNvSpPr>
              <a:spLocks noChangeArrowheads="1"/>
            </p:cNvSpPr>
            <p:nvPr/>
          </p:nvSpPr>
          <p:spPr bwMode="auto">
            <a:xfrm>
              <a:off x="336" y="3168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>
                  <a:solidFill>
                    <a:srgbClr val="00539D"/>
                  </a:solidFill>
                </a:rPr>
                <a:t>Answer:	</a:t>
              </a:r>
              <a:r>
                <a:rPr lang="en-US" sz="2400" b="0">
                  <a:solidFill>
                    <a:srgbClr val="E01B22"/>
                  </a:solidFill>
                </a:rPr>
                <a:t>4				     </a:t>
              </a:r>
              <a:endParaRPr lang="en-US" sz="2400" b="0">
                <a:solidFill>
                  <a:srgbClr val="000000"/>
                </a:solidFill>
              </a:endParaRPr>
            </a:p>
          </p:txBody>
        </p:sp>
        <p:pic>
          <p:nvPicPr>
            <p:cNvPr id="6167" name="Picture 23" descr="eq_43"/>
            <p:cNvPicPr>
              <a:picLocks noChangeAspect="1" noChangeArrowheads="1"/>
            </p:cNvPicPr>
            <p:nvPr/>
          </p:nvPicPr>
          <p:blipFill>
            <a:blip r:embed="rId3" cstate="print"/>
            <a:srcRect l="89413" t="23981" b="49347"/>
            <a:stretch>
              <a:fillRect/>
            </a:stretch>
          </p:blipFill>
          <p:spPr bwMode="auto">
            <a:xfrm>
              <a:off x="1602" y="3107"/>
              <a:ext cx="303" cy="347"/>
            </a:xfrm>
            <a:prstGeom prst="rect">
              <a:avLst/>
            </a:prstGeom>
            <a:noFill/>
          </p:spPr>
        </p:pic>
      </p:grpSp>
      <p:grpSp>
        <p:nvGrpSpPr>
          <p:cNvPr id="6173" name="Group 29"/>
          <p:cNvGrpSpPr>
            <a:grpSpLocks/>
          </p:cNvGrpSpPr>
          <p:nvPr/>
        </p:nvGrpSpPr>
        <p:grpSpPr bwMode="auto">
          <a:xfrm>
            <a:off x="588963" y="3676650"/>
            <a:ext cx="8267700" cy="508000"/>
            <a:chOff x="371" y="2316"/>
            <a:chExt cx="5208" cy="320"/>
          </a:xfrm>
        </p:grpSpPr>
        <p:sp>
          <p:nvSpPr>
            <p:cNvPr id="6169" name="Text Box 25"/>
            <p:cNvSpPr txBox="1">
              <a:spLocks noChangeArrowheads="1"/>
            </p:cNvSpPr>
            <p:nvPr/>
          </p:nvSpPr>
          <p:spPr bwMode="auto">
            <a:xfrm>
              <a:off x="371" y="2357"/>
              <a:ext cx="520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029200" indent="-46863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543050" algn="l"/>
                  <a:tab pos="1828800" algn="l"/>
                </a:tabLst>
              </a:pPr>
              <a:r>
                <a:rPr lang="en-US" sz="2400" b="0">
                  <a:solidFill>
                    <a:srgbClr val="000000"/>
                  </a:solidFill>
                </a:rPr>
                <a:t>	= 2 </a:t>
              </a:r>
              <a:r>
                <a:rPr lang="en-US" sz="2400" b="0">
                  <a:solidFill>
                    <a:srgbClr val="000000"/>
                  </a:solidFill>
                  <a:cs typeface="Arial" pitchFamily="34" charset="0"/>
                </a:rPr>
                <a:t>● 2</a:t>
              </a:r>
              <a:r>
                <a:rPr lang="en-US" sz="2400" b="0">
                  <a:solidFill>
                    <a:srgbClr val="000000"/>
                  </a:solidFill>
                </a:rPr>
                <a:t> </a:t>
              </a:r>
              <a:r>
                <a:rPr lang="en-US" sz="2400" b="0">
                  <a:solidFill>
                    <a:srgbClr val="000000"/>
                  </a:solidFill>
                  <a:cs typeface="Arial" pitchFamily="34" charset="0"/>
                </a:rPr>
                <a:t>●</a:t>
              </a:r>
              <a:r>
                <a:rPr lang="en-US" sz="2400" b="0">
                  <a:solidFill>
                    <a:srgbClr val="000000"/>
                  </a:solidFill>
                </a:rPr>
                <a:t> 	Simplify.</a:t>
              </a:r>
            </a:p>
          </p:txBody>
        </p:sp>
        <p:pic>
          <p:nvPicPr>
            <p:cNvPr id="6170" name="Picture 26" descr="eq_57"/>
            <p:cNvPicPr>
              <a:picLocks noChangeAspect="1" noChangeArrowheads="1"/>
            </p:cNvPicPr>
            <p:nvPr/>
          </p:nvPicPr>
          <p:blipFill>
            <a:blip r:embed="rId4" cstate="print"/>
            <a:srcRect l="23270" t="41997" r="65378" b="37265"/>
            <a:stretch>
              <a:fillRect/>
            </a:stretch>
          </p:blipFill>
          <p:spPr bwMode="auto">
            <a:xfrm>
              <a:off x="2221" y="2316"/>
              <a:ext cx="323" cy="320"/>
            </a:xfrm>
            <a:prstGeom prst="rect">
              <a:avLst/>
            </a:prstGeom>
            <a:noFill/>
          </p:spPr>
        </p:pic>
      </p:grpSp>
      <p:grpSp>
        <p:nvGrpSpPr>
          <p:cNvPr id="6172" name="Group 28"/>
          <p:cNvGrpSpPr>
            <a:grpSpLocks/>
          </p:cNvGrpSpPr>
          <p:nvPr/>
        </p:nvGrpSpPr>
        <p:grpSpPr bwMode="auto">
          <a:xfrm>
            <a:off x="942975" y="1333500"/>
            <a:ext cx="2686050" cy="571500"/>
            <a:chOff x="594" y="840"/>
            <a:chExt cx="1692" cy="360"/>
          </a:xfrm>
        </p:grpSpPr>
        <p:pic>
          <p:nvPicPr>
            <p:cNvPr id="6160" name="Picture 16" descr="eq_43"/>
            <p:cNvPicPr>
              <a:picLocks noChangeAspect="1" noChangeArrowheads="1"/>
            </p:cNvPicPr>
            <p:nvPr/>
          </p:nvPicPr>
          <p:blipFill>
            <a:blip r:embed="rId3" cstate="print"/>
            <a:srcRect l="15303" r="52831" b="76941"/>
            <a:stretch>
              <a:fillRect/>
            </a:stretch>
          </p:blipFill>
          <p:spPr bwMode="auto">
            <a:xfrm>
              <a:off x="1374" y="852"/>
              <a:ext cx="912" cy="300"/>
            </a:xfrm>
            <a:prstGeom prst="rect">
              <a:avLst/>
            </a:prstGeom>
            <a:noFill/>
          </p:spPr>
        </p:pic>
        <p:pic>
          <p:nvPicPr>
            <p:cNvPr id="6171" name="Picture 27" descr="eq_42"/>
            <p:cNvPicPr>
              <a:picLocks noChangeAspect="1" noChangeArrowheads="1"/>
            </p:cNvPicPr>
            <p:nvPr/>
          </p:nvPicPr>
          <p:blipFill>
            <a:blip r:embed="rId5" cstate="print"/>
            <a:srcRect r="37016" b="76819"/>
            <a:stretch>
              <a:fillRect/>
            </a:stretch>
          </p:blipFill>
          <p:spPr bwMode="auto">
            <a:xfrm>
              <a:off x="594" y="840"/>
              <a:ext cx="798" cy="36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3" grpId="0" build="p" autoUpdateAnimBg="0" advAuto="0"/>
      <p:bldP spid="6164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4705" name="Group 17"/>
          <p:cNvGrpSpPr>
            <a:grpSpLocks/>
          </p:cNvGrpSpPr>
          <p:nvPr/>
        </p:nvGrpSpPr>
        <p:grpSpPr bwMode="auto">
          <a:xfrm>
            <a:off x="914400" y="2066925"/>
            <a:ext cx="2790825" cy="3368675"/>
            <a:chOff x="576" y="1302"/>
            <a:chExt cx="1758" cy="2122"/>
          </a:xfrm>
        </p:grpSpPr>
        <p:sp>
          <p:nvSpPr>
            <p:cNvPr id="11470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="0">
                  <a:solidFill>
                    <a:srgbClr val="000000"/>
                  </a:solidFill>
                  <a:sym typeface="Symbol" pitchFamily="18" charset="2"/>
                </a:rPr>
                <a:t>35</a:t>
              </a:r>
            </a:p>
          </p:txBody>
        </p:sp>
        <p:pic>
          <p:nvPicPr>
            <p:cNvPr id="114707" name="Picture 19" descr="eq_44"/>
            <p:cNvPicPr>
              <a:picLocks noChangeAspect="1" noChangeArrowheads="1"/>
            </p:cNvPicPr>
            <p:nvPr/>
          </p:nvPicPr>
          <p:blipFill>
            <a:blip r:embed="rId6" cstate="print"/>
            <a:srcRect t="18677" r="62721" b="57977"/>
            <a:stretch>
              <a:fillRect/>
            </a:stretch>
          </p:blipFill>
          <p:spPr bwMode="auto">
            <a:xfrm>
              <a:off x="942" y="1302"/>
              <a:ext cx="485" cy="360"/>
            </a:xfrm>
            <a:prstGeom prst="rect">
              <a:avLst/>
            </a:prstGeom>
            <a:noFill/>
          </p:spPr>
        </p:pic>
        <p:pic>
          <p:nvPicPr>
            <p:cNvPr id="114708" name="Picture 20" descr="eq_44"/>
            <p:cNvPicPr>
              <a:picLocks noChangeAspect="1" noChangeArrowheads="1"/>
            </p:cNvPicPr>
            <p:nvPr/>
          </p:nvPicPr>
          <p:blipFill>
            <a:blip r:embed="rId6" cstate="print"/>
            <a:srcRect t="42024" r="67793" b="38132"/>
            <a:stretch>
              <a:fillRect/>
            </a:stretch>
          </p:blipFill>
          <p:spPr bwMode="auto">
            <a:xfrm>
              <a:off x="942" y="1932"/>
              <a:ext cx="419" cy="306"/>
            </a:xfrm>
            <a:prstGeom prst="rect">
              <a:avLst/>
            </a:prstGeom>
            <a:noFill/>
          </p:spPr>
        </p:pic>
        <p:pic>
          <p:nvPicPr>
            <p:cNvPr id="114709" name="Picture 21" descr="eq_44"/>
            <p:cNvPicPr>
              <a:picLocks noChangeAspect="1" noChangeArrowheads="1"/>
            </p:cNvPicPr>
            <p:nvPr/>
          </p:nvPicPr>
          <p:blipFill>
            <a:blip r:embed="rId6" cstate="print"/>
            <a:srcRect t="63036" r="60876" b="16731"/>
            <a:stretch>
              <a:fillRect/>
            </a:stretch>
          </p:blipFill>
          <p:spPr bwMode="auto">
            <a:xfrm>
              <a:off x="942" y="2526"/>
              <a:ext cx="509" cy="312"/>
            </a:xfrm>
            <a:prstGeom prst="rect">
              <a:avLst/>
            </a:prstGeom>
            <a:noFill/>
          </p:spPr>
        </p:pic>
      </p:grp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04875" y="22002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14711" name="Group 23"/>
          <p:cNvGrpSpPr>
            <a:grpSpLocks/>
          </p:cNvGrpSpPr>
          <p:nvPr/>
        </p:nvGrpSpPr>
        <p:grpSpPr bwMode="auto">
          <a:xfrm>
            <a:off x="942975" y="1333500"/>
            <a:ext cx="2562225" cy="647700"/>
            <a:chOff x="594" y="840"/>
            <a:chExt cx="1614" cy="408"/>
          </a:xfrm>
        </p:grpSpPr>
        <p:pic>
          <p:nvPicPr>
            <p:cNvPr id="114704" name="Picture 16" descr="eq_44"/>
            <p:cNvPicPr>
              <a:picLocks noChangeAspect="1" noChangeArrowheads="1"/>
            </p:cNvPicPr>
            <p:nvPr/>
          </p:nvPicPr>
          <p:blipFill>
            <a:blip r:embed="rId6" cstate="print"/>
            <a:srcRect l="33589" b="73930"/>
            <a:stretch>
              <a:fillRect/>
            </a:stretch>
          </p:blipFill>
          <p:spPr bwMode="auto">
            <a:xfrm>
              <a:off x="1344" y="846"/>
              <a:ext cx="864" cy="402"/>
            </a:xfrm>
            <a:prstGeom prst="rect">
              <a:avLst/>
            </a:prstGeom>
            <a:noFill/>
          </p:spPr>
        </p:pic>
        <p:pic>
          <p:nvPicPr>
            <p:cNvPr id="114710" name="Picture 22" descr="eq_42"/>
            <p:cNvPicPr>
              <a:picLocks noChangeAspect="1" noChangeArrowheads="1"/>
            </p:cNvPicPr>
            <p:nvPr/>
          </p:nvPicPr>
          <p:blipFill>
            <a:blip r:embed="rId7" cstate="print"/>
            <a:srcRect r="37016" b="76819"/>
            <a:stretch>
              <a:fillRect/>
            </a:stretch>
          </p:blipFill>
          <p:spPr bwMode="auto">
            <a:xfrm>
              <a:off x="594" y="840"/>
              <a:ext cx="798" cy="36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Simplify a Square Root with Variables</a:t>
            </a:r>
          </a:p>
        </p:txBody>
      </p:sp>
      <p:pic>
        <p:nvPicPr>
          <p:cNvPr id="9220" name="Picture 4" descr="eq_45"/>
          <p:cNvPicPr>
            <a:picLocks noChangeAspect="1" noChangeArrowheads="1"/>
          </p:cNvPicPr>
          <p:nvPr/>
        </p:nvPicPr>
        <p:blipFill>
          <a:blip r:embed="rId3" cstate="print"/>
          <a:srcRect r="49933" b="86720"/>
          <a:stretch>
            <a:fillRect/>
          </a:stretch>
        </p:blipFill>
        <p:spPr bwMode="auto">
          <a:xfrm>
            <a:off x="933450" y="1333500"/>
            <a:ext cx="2979738" cy="520700"/>
          </a:xfrm>
          <a:prstGeom prst="rect">
            <a:avLst/>
          </a:prstGeom>
          <a:noFill/>
        </p:spPr>
      </p:pic>
      <p:pic>
        <p:nvPicPr>
          <p:cNvPr id="9221" name="Picture 5" descr="eq_45"/>
          <p:cNvPicPr>
            <a:picLocks noChangeAspect="1" noChangeArrowheads="1"/>
          </p:cNvPicPr>
          <p:nvPr/>
        </p:nvPicPr>
        <p:blipFill>
          <a:blip r:embed="rId3" cstate="print"/>
          <a:srcRect t="13603" r="24486" b="72632"/>
          <a:stretch>
            <a:fillRect/>
          </a:stretch>
        </p:blipFill>
        <p:spPr bwMode="auto">
          <a:xfrm>
            <a:off x="933450" y="2000250"/>
            <a:ext cx="4494213" cy="539750"/>
          </a:xfrm>
          <a:prstGeom prst="rect">
            <a:avLst/>
          </a:prstGeom>
          <a:noFill/>
        </p:spPr>
      </p:pic>
      <p:pic>
        <p:nvPicPr>
          <p:cNvPr id="9222" name="Picture 6" descr="eq_45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l="23846" t="28421" b="57571"/>
          <a:stretch>
            <a:fillRect/>
          </a:stretch>
        </p:blipFill>
        <p:spPr bwMode="auto">
          <a:xfrm>
            <a:off x="933450" y="2733675"/>
            <a:ext cx="4532313" cy="549275"/>
          </a:xfrm>
          <a:prstGeom prst="rect">
            <a:avLst/>
          </a:prstGeom>
          <a:noFill/>
        </p:spPr>
      </p:pic>
      <p:pic>
        <p:nvPicPr>
          <p:cNvPr id="9225" name="Picture 9" descr="eq_45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l="24025" t="57303" r="37753" b="26915"/>
          <a:stretch>
            <a:fillRect/>
          </a:stretch>
        </p:blipFill>
        <p:spPr bwMode="auto">
          <a:xfrm>
            <a:off x="944563" y="4183063"/>
            <a:ext cx="2274887" cy="619125"/>
          </a:xfrm>
          <a:prstGeom prst="rect">
            <a:avLst/>
          </a:prstGeom>
          <a:noFill/>
        </p:spPr>
      </p:pic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5086350" y="2128838"/>
            <a:ext cx="3657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solidFill>
                  <a:srgbClr val="000000"/>
                </a:solidFill>
              </a:rPr>
              <a:t>Prime factorization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086350" y="2867025"/>
            <a:ext cx="3657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solidFill>
                  <a:srgbClr val="000000"/>
                </a:solidFill>
              </a:rPr>
              <a:t>Product Property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5086350" y="3532188"/>
            <a:ext cx="3657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solidFill>
                  <a:srgbClr val="000000"/>
                </a:solidFill>
              </a:rPr>
              <a:t>Simplify.</a:t>
            </a:r>
          </a:p>
        </p:txBody>
      </p:sp>
      <p:grpSp>
        <p:nvGrpSpPr>
          <p:cNvPr id="9240" name="Group 24"/>
          <p:cNvGrpSpPr>
            <a:grpSpLocks/>
          </p:cNvGrpSpPr>
          <p:nvPr/>
        </p:nvGrpSpPr>
        <p:grpSpPr bwMode="auto">
          <a:xfrm>
            <a:off x="5400675" y="4038600"/>
            <a:ext cx="3057525" cy="1371600"/>
            <a:chOff x="3402" y="2544"/>
            <a:chExt cx="1926" cy="864"/>
          </a:xfrm>
        </p:grpSpPr>
        <p:pic>
          <p:nvPicPr>
            <p:cNvPr id="9229" name="Picture 13" descr="GC9_11"/>
            <p:cNvPicPr>
              <a:picLocks noChangeAspect="1" noChangeArrowheads="1"/>
            </p:cNvPicPr>
            <p:nvPr/>
          </p:nvPicPr>
          <p:blipFill>
            <a:blip r:embed="rId4" cstate="print"/>
            <a:srcRect r="25081" b="46411"/>
            <a:stretch>
              <a:fillRect/>
            </a:stretch>
          </p:blipFill>
          <p:spPr bwMode="auto">
            <a:xfrm>
              <a:off x="3464" y="2544"/>
              <a:ext cx="1864" cy="336"/>
            </a:xfrm>
            <a:prstGeom prst="rect">
              <a:avLst/>
            </a:prstGeom>
            <a:noFill/>
          </p:spPr>
        </p:pic>
        <p:pic>
          <p:nvPicPr>
            <p:cNvPr id="9234" name="Picture 18" descr="GC9_11"/>
            <p:cNvPicPr>
              <a:picLocks noChangeAspect="1" noChangeArrowheads="1"/>
            </p:cNvPicPr>
            <p:nvPr/>
          </p:nvPicPr>
          <p:blipFill>
            <a:blip r:embed="rId4" cstate="print"/>
            <a:srcRect t="53589" r="64389" b="1436"/>
            <a:stretch>
              <a:fillRect/>
            </a:stretch>
          </p:blipFill>
          <p:spPr bwMode="auto">
            <a:xfrm>
              <a:off x="3770" y="2790"/>
              <a:ext cx="886" cy="282"/>
            </a:xfrm>
            <a:prstGeom prst="rect">
              <a:avLst/>
            </a:prstGeom>
            <a:noFill/>
          </p:spPr>
        </p:pic>
        <p:pic>
          <p:nvPicPr>
            <p:cNvPr id="9235" name="Picture 19" descr="GC9_11"/>
            <p:cNvPicPr>
              <a:picLocks noChangeAspect="1" noChangeArrowheads="1"/>
            </p:cNvPicPr>
            <p:nvPr/>
          </p:nvPicPr>
          <p:blipFill>
            <a:blip r:embed="rId4" cstate="print"/>
            <a:srcRect l="73312" r="11012" b="46411"/>
            <a:stretch>
              <a:fillRect/>
            </a:stretch>
          </p:blipFill>
          <p:spPr bwMode="auto">
            <a:xfrm>
              <a:off x="3402" y="2784"/>
              <a:ext cx="390" cy="336"/>
            </a:xfrm>
            <a:prstGeom prst="rect">
              <a:avLst/>
            </a:prstGeom>
            <a:noFill/>
          </p:spPr>
        </p:pic>
        <p:pic>
          <p:nvPicPr>
            <p:cNvPr id="9236" name="Picture 20" descr="GC9_11"/>
            <p:cNvPicPr>
              <a:picLocks noChangeAspect="1" noChangeArrowheads="1"/>
            </p:cNvPicPr>
            <p:nvPr/>
          </p:nvPicPr>
          <p:blipFill>
            <a:blip r:embed="rId4" cstate="print"/>
            <a:srcRect l="34726" t="53589" b="479"/>
            <a:stretch>
              <a:fillRect/>
            </a:stretch>
          </p:blipFill>
          <p:spPr bwMode="auto">
            <a:xfrm>
              <a:off x="3468" y="3120"/>
              <a:ext cx="1624" cy="288"/>
            </a:xfrm>
            <a:prstGeom prst="rect">
              <a:avLst/>
            </a:prstGeom>
            <a:noFill/>
          </p:spPr>
        </p:pic>
      </p:grpSp>
      <p:grpSp>
        <p:nvGrpSpPr>
          <p:cNvPr id="9244" name="Group 28"/>
          <p:cNvGrpSpPr>
            <a:grpSpLocks/>
          </p:cNvGrpSpPr>
          <p:nvPr/>
        </p:nvGrpSpPr>
        <p:grpSpPr bwMode="auto">
          <a:xfrm>
            <a:off x="685800" y="5557838"/>
            <a:ext cx="8229600" cy="557212"/>
            <a:chOff x="432" y="3501"/>
            <a:chExt cx="5184" cy="351"/>
          </a:xfrm>
        </p:grpSpPr>
        <p:pic>
          <p:nvPicPr>
            <p:cNvPr id="9243" name="Picture 27" descr="10-2-3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12" y="3501"/>
              <a:ext cx="1203" cy="351"/>
            </a:xfrm>
            <a:prstGeom prst="rect">
              <a:avLst/>
            </a:prstGeom>
            <a:noFill/>
          </p:spPr>
        </p:pic>
        <p:sp>
          <p:nvSpPr>
            <p:cNvPr id="9232" name="Rectangle 16"/>
            <p:cNvSpPr>
              <a:spLocks noChangeArrowheads="1"/>
            </p:cNvSpPr>
            <p:nvPr/>
          </p:nvSpPr>
          <p:spPr bwMode="auto">
            <a:xfrm>
              <a:off x="432" y="3533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>
                  <a:solidFill>
                    <a:srgbClr val="00539D"/>
                  </a:solidFill>
                </a:rPr>
                <a:t>Answer:</a:t>
              </a:r>
              <a:r>
                <a:rPr lang="en-US" sz="2400" b="0">
                  <a:solidFill>
                    <a:srgbClr val="E01B22"/>
                  </a:solidFill>
                </a:rPr>
                <a:t> 	</a:t>
              </a:r>
            </a:p>
          </p:txBody>
        </p:sp>
      </p:grpSp>
      <p:pic>
        <p:nvPicPr>
          <p:cNvPr id="9241" name="Picture 25" descr="10-2-3-REDO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0600" y="3444875"/>
            <a:ext cx="3665538" cy="5111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 build="p" autoUpdateAnimBg="0" advAuto="0"/>
      <p:bldP spid="9227" grpId="0" build="p" autoUpdateAnimBg="0" advAuto="0"/>
      <p:bldP spid="9228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04875" y="42100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36" name="Picture 24" descr="10-2-3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2975" y="1314450"/>
            <a:ext cx="2851150" cy="536575"/>
          </a:xfrm>
          <a:prstGeom prst="rect">
            <a:avLst/>
          </a:prstGeom>
          <a:noFill/>
        </p:spPr>
      </p:pic>
      <p:grpSp>
        <p:nvGrpSpPr>
          <p:cNvPr id="115741" name="Group 29"/>
          <p:cNvGrpSpPr>
            <a:grpSpLocks/>
          </p:cNvGrpSpPr>
          <p:nvPr/>
        </p:nvGrpSpPr>
        <p:grpSpPr bwMode="auto">
          <a:xfrm>
            <a:off x="904875" y="2257425"/>
            <a:ext cx="2790825" cy="3409950"/>
            <a:chOff x="570" y="1422"/>
            <a:chExt cx="1758" cy="2148"/>
          </a:xfrm>
        </p:grpSpPr>
        <p:pic>
          <p:nvPicPr>
            <p:cNvPr id="115740" name="Picture 28" descr="10-2-3b"/>
            <p:cNvPicPr>
              <a:picLocks noChangeAspect="1" noChangeArrowheads="1"/>
            </p:cNvPicPr>
            <p:nvPr/>
          </p:nvPicPr>
          <p:blipFill>
            <a:blip r:embed="rId7" cstate="print"/>
            <a:srcRect t="51282"/>
            <a:stretch>
              <a:fillRect/>
            </a:stretch>
          </p:blipFill>
          <p:spPr bwMode="auto">
            <a:xfrm>
              <a:off x="948" y="2628"/>
              <a:ext cx="990" cy="342"/>
            </a:xfrm>
            <a:prstGeom prst="rect">
              <a:avLst/>
            </a:prstGeom>
            <a:noFill/>
          </p:spPr>
        </p:pic>
        <p:sp>
          <p:nvSpPr>
            <p:cNvPr id="11573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0" y="1488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5731" name="Picture 19" descr="eq_46"/>
            <p:cNvPicPr>
              <a:picLocks noChangeAspect="1" noChangeArrowheads="1"/>
            </p:cNvPicPr>
            <p:nvPr/>
          </p:nvPicPr>
          <p:blipFill>
            <a:blip r:embed="rId8" cstate="print"/>
            <a:srcRect t="18202" r="42581" b="58989"/>
            <a:stretch>
              <a:fillRect/>
            </a:stretch>
          </p:blipFill>
          <p:spPr bwMode="auto">
            <a:xfrm>
              <a:off x="948" y="1422"/>
              <a:ext cx="1068" cy="406"/>
            </a:xfrm>
            <a:prstGeom prst="rect">
              <a:avLst/>
            </a:prstGeom>
            <a:noFill/>
          </p:spPr>
        </p:pic>
        <p:pic>
          <p:nvPicPr>
            <p:cNvPr id="115734" name="Picture 22" descr="eq_46"/>
            <p:cNvPicPr>
              <a:picLocks noChangeAspect="1" noChangeArrowheads="1"/>
            </p:cNvPicPr>
            <p:nvPr/>
          </p:nvPicPr>
          <p:blipFill>
            <a:blip r:embed="rId8" cstate="print"/>
            <a:srcRect t="80225" r="44194"/>
            <a:stretch>
              <a:fillRect/>
            </a:stretch>
          </p:blipFill>
          <p:spPr bwMode="auto">
            <a:xfrm>
              <a:off x="948" y="3218"/>
              <a:ext cx="1038" cy="352"/>
            </a:xfrm>
            <a:prstGeom prst="rect">
              <a:avLst/>
            </a:prstGeom>
            <a:noFill/>
          </p:spPr>
        </p:pic>
        <p:pic>
          <p:nvPicPr>
            <p:cNvPr id="115739" name="Picture 27" descr="10-2-3b"/>
            <p:cNvPicPr>
              <a:picLocks noChangeAspect="1" noChangeArrowheads="1"/>
            </p:cNvPicPr>
            <p:nvPr/>
          </p:nvPicPr>
          <p:blipFill>
            <a:blip r:embed="rId7" cstate="print"/>
            <a:srcRect b="51282"/>
            <a:stretch>
              <a:fillRect/>
            </a:stretch>
          </p:blipFill>
          <p:spPr bwMode="auto">
            <a:xfrm>
              <a:off x="948" y="2034"/>
              <a:ext cx="990" cy="34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2</a:t>
            </a:r>
          </a:p>
        </p:txBody>
      </p:sp>
      <p:pic>
        <p:nvPicPr>
          <p:cNvPr id="120838" name="Picture 6" descr="KC_alg_L010-02B"/>
          <p:cNvPicPr>
            <a:picLocks noChangeAspect="1" noChangeArrowheads="1"/>
          </p:cNvPicPr>
          <p:nvPr/>
        </p:nvPicPr>
        <p:blipFill>
          <a:blip r:embed="rId3" cstate="print"/>
          <a:srcRect l="925"/>
          <a:stretch>
            <a:fillRect/>
          </a:stretch>
        </p:blipFill>
        <p:spPr bwMode="auto">
          <a:xfrm>
            <a:off x="514350" y="1495425"/>
            <a:ext cx="8162925" cy="21113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grpSp>
        <p:nvGrpSpPr>
          <p:cNvPr id="93198" name="Group 14"/>
          <p:cNvGrpSpPr>
            <a:grpSpLocks/>
          </p:cNvGrpSpPr>
          <p:nvPr/>
        </p:nvGrpSpPr>
        <p:grpSpPr bwMode="auto">
          <a:xfrm>
            <a:off x="885825" y="1120775"/>
            <a:ext cx="7705725" cy="927100"/>
            <a:chOff x="558" y="706"/>
            <a:chExt cx="4854" cy="584"/>
          </a:xfrm>
        </p:grpSpPr>
        <p:sp>
          <p:nvSpPr>
            <p:cNvPr id="93196" name="Rectangle 12"/>
            <p:cNvSpPr>
              <a:spLocks noChangeArrowheads="1"/>
            </p:cNvSpPr>
            <p:nvPr/>
          </p:nvSpPr>
          <p:spPr bwMode="auto">
            <a:xfrm>
              <a:off x="558" y="864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Which expression is equivalent to          ?</a:t>
              </a:r>
            </a:p>
          </p:txBody>
        </p:sp>
        <p:pic>
          <p:nvPicPr>
            <p:cNvPr id="93197" name="Picture 13" descr="eq_48"/>
            <p:cNvPicPr>
              <a:picLocks noChangeAspect="1" noChangeArrowheads="1"/>
            </p:cNvPicPr>
            <p:nvPr/>
          </p:nvPicPr>
          <p:blipFill>
            <a:blip r:embed="rId3" cstate="print"/>
            <a:srcRect l="22484" r="64261" b="77116"/>
            <a:stretch>
              <a:fillRect/>
            </a:stretch>
          </p:blipFill>
          <p:spPr bwMode="auto">
            <a:xfrm>
              <a:off x="3750" y="706"/>
              <a:ext cx="474" cy="584"/>
            </a:xfrm>
            <a:prstGeom prst="rect">
              <a:avLst/>
            </a:prstGeom>
            <a:noFill/>
          </p:spPr>
        </p:pic>
      </p:grpSp>
      <p:grpSp>
        <p:nvGrpSpPr>
          <p:cNvPr id="93204" name="Group 20"/>
          <p:cNvGrpSpPr>
            <a:grpSpLocks/>
          </p:cNvGrpSpPr>
          <p:nvPr/>
        </p:nvGrpSpPr>
        <p:grpSpPr bwMode="auto">
          <a:xfrm>
            <a:off x="885825" y="1955800"/>
            <a:ext cx="6591300" cy="2019300"/>
            <a:chOff x="558" y="1232"/>
            <a:chExt cx="4152" cy="1272"/>
          </a:xfrm>
        </p:grpSpPr>
        <p:sp>
          <p:nvSpPr>
            <p:cNvPr id="93199" name="Rectangle 15"/>
            <p:cNvSpPr>
              <a:spLocks noChangeArrowheads="1"/>
            </p:cNvSpPr>
            <p:nvPr/>
          </p:nvSpPr>
          <p:spPr bwMode="auto">
            <a:xfrm>
              <a:off x="558" y="1352"/>
              <a:ext cx="4152" cy="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1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2971800" algn="l"/>
                </a:tabLst>
              </a:pP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A	C</a:t>
              </a:r>
            </a:p>
            <a:p>
              <a:pPr>
                <a:lnSpc>
                  <a:spcPct val="11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2971800" algn="l"/>
                </a:tabLst>
              </a:pPr>
              <a:r>
                <a:rPr lang="en-US" sz="2400" b="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 </a:t>
              </a:r>
              <a:br>
                <a:rPr lang="en-US" sz="2400" b="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B	D</a:t>
              </a:r>
              <a:endParaRPr lang="en-US" sz="2400" b="0">
                <a:solidFill>
                  <a:srgbClr val="00539D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93200" name="Picture 16" descr="10-2-4"/>
            <p:cNvPicPr>
              <a:picLocks noChangeAspect="1" noChangeArrowheads="1"/>
            </p:cNvPicPr>
            <p:nvPr/>
          </p:nvPicPr>
          <p:blipFill>
            <a:blip r:embed="rId4" cstate="print"/>
            <a:srcRect b="75739"/>
            <a:stretch>
              <a:fillRect/>
            </a:stretch>
          </p:blipFill>
          <p:spPr bwMode="auto">
            <a:xfrm>
              <a:off x="907" y="1235"/>
              <a:ext cx="466" cy="542"/>
            </a:xfrm>
            <a:prstGeom prst="rect">
              <a:avLst/>
            </a:prstGeom>
            <a:noFill/>
          </p:spPr>
        </p:pic>
        <p:pic>
          <p:nvPicPr>
            <p:cNvPr id="93201" name="Picture 17" descr="10-2-4"/>
            <p:cNvPicPr>
              <a:picLocks noChangeAspect="1" noChangeArrowheads="1"/>
            </p:cNvPicPr>
            <p:nvPr/>
          </p:nvPicPr>
          <p:blipFill>
            <a:blip r:embed="rId4" cstate="print"/>
            <a:srcRect t="24709" b="49419"/>
            <a:stretch>
              <a:fillRect/>
            </a:stretch>
          </p:blipFill>
          <p:spPr bwMode="auto">
            <a:xfrm>
              <a:off x="907" y="1926"/>
              <a:ext cx="466" cy="578"/>
            </a:xfrm>
            <a:prstGeom prst="rect">
              <a:avLst/>
            </a:prstGeom>
            <a:noFill/>
          </p:spPr>
        </p:pic>
        <p:pic>
          <p:nvPicPr>
            <p:cNvPr id="93202" name="Picture 18" descr="10-2-4"/>
            <p:cNvPicPr>
              <a:picLocks noChangeAspect="1" noChangeArrowheads="1"/>
            </p:cNvPicPr>
            <p:nvPr/>
          </p:nvPicPr>
          <p:blipFill>
            <a:blip r:embed="rId4" cstate="print"/>
            <a:srcRect t="49687" b="25246"/>
            <a:stretch>
              <a:fillRect/>
            </a:stretch>
          </p:blipFill>
          <p:spPr bwMode="auto">
            <a:xfrm>
              <a:off x="2802" y="1232"/>
              <a:ext cx="466" cy="560"/>
            </a:xfrm>
            <a:prstGeom prst="rect">
              <a:avLst/>
            </a:prstGeom>
            <a:noFill/>
          </p:spPr>
        </p:pic>
        <p:pic>
          <p:nvPicPr>
            <p:cNvPr id="93203" name="Picture 19" descr="10-2-4"/>
            <p:cNvPicPr>
              <a:picLocks noChangeAspect="1" noChangeArrowheads="1"/>
            </p:cNvPicPr>
            <p:nvPr/>
          </p:nvPicPr>
          <p:blipFill>
            <a:blip r:embed="rId4" cstate="print"/>
            <a:srcRect t="75201"/>
            <a:stretch>
              <a:fillRect/>
            </a:stretch>
          </p:blipFill>
          <p:spPr bwMode="auto">
            <a:xfrm>
              <a:off x="2802" y="1835"/>
              <a:ext cx="466" cy="554"/>
            </a:xfrm>
            <a:prstGeom prst="rect">
              <a:avLst/>
            </a:prstGeom>
            <a:noFill/>
          </p:spPr>
        </p:pic>
      </p:grpSp>
      <p:sp>
        <p:nvSpPr>
          <p:cNvPr id="93205" name="Text Box 21"/>
          <p:cNvSpPr txBox="1">
            <a:spLocks noChangeArrowheads="1"/>
          </p:cNvSpPr>
          <p:nvPr/>
        </p:nvSpPr>
        <p:spPr bwMode="auto">
          <a:xfrm>
            <a:off x="879475" y="4095750"/>
            <a:ext cx="76200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>
                <a:solidFill>
                  <a:srgbClr val="00539D"/>
                </a:solidFill>
              </a:rPr>
              <a:t>Read the Test Item</a:t>
            </a: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 b="0"/>
              <a:t>The radical expression needs to be simplified.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3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32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4114800" y="3289300"/>
            <a:ext cx="43243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solidFill>
                  <a:srgbClr val="000000"/>
                </a:solidFill>
              </a:rPr>
              <a:t>Product Property of Square Roots</a:t>
            </a:r>
          </a:p>
        </p:txBody>
      </p:sp>
      <p:pic>
        <p:nvPicPr>
          <p:cNvPr id="132100" name="Picture 4" descr="eq_48"/>
          <p:cNvPicPr>
            <a:picLocks noChangeAspect="1" noChangeArrowheads="1"/>
          </p:cNvPicPr>
          <p:nvPr/>
        </p:nvPicPr>
        <p:blipFill>
          <a:blip r:embed="rId3" cstate="print"/>
          <a:srcRect t="22571" b="53606"/>
          <a:stretch>
            <a:fillRect/>
          </a:stretch>
        </p:blipFill>
        <p:spPr bwMode="auto">
          <a:xfrm>
            <a:off x="942975" y="1981200"/>
            <a:ext cx="5676900" cy="965200"/>
          </a:xfrm>
          <a:prstGeom prst="rect">
            <a:avLst/>
          </a:prstGeom>
          <a:noFill/>
        </p:spPr>
      </p:pic>
      <p:pic>
        <p:nvPicPr>
          <p:cNvPr id="132101" name="Picture 5" descr="eq_48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t="46848" r="78543" b="31471"/>
          <a:stretch>
            <a:fillRect/>
          </a:stretch>
        </p:blipFill>
        <p:spPr bwMode="auto">
          <a:xfrm>
            <a:off x="1676400" y="3095625"/>
            <a:ext cx="1217613" cy="877888"/>
          </a:xfrm>
          <a:prstGeom prst="rect">
            <a:avLst/>
          </a:prstGeom>
          <a:noFill/>
        </p:spPr>
      </p:pic>
      <p:sp>
        <p:nvSpPr>
          <p:cNvPr id="132103" name="Rectangle 7"/>
          <p:cNvSpPr>
            <a:spLocks noChangeArrowheads="1"/>
          </p:cNvSpPr>
          <p:nvPr/>
        </p:nvSpPr>
        <p:spPr bwMode="auto">
          <a:xfrm>
            <a:off x="885825" y="1371600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the Test Item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build="p" autoUpdateAnimBg="0" advAuto="0"/>
      <p:bldP spid="13210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4038600" y="1573213"/>
            <a:ext cx="47244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solidFill>
                  <a:srgbClr val="000000"/>
                </a:solidFill>
              </a:rPr>
              <a:t>Prime factorization</a:t>
            </a:r>
          </a:p>
        </p:txBody>
      </p:sp>
      <p:pic>
        <p:nvPicPr>
          <p:cNvPr id="94214" name="Picture 6" descr="eq_49"/>
          <p:cNvPicPr preferRelativeResize="0"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b="62613"/>
          <a:stretch>
            <a:fillRect/>
          </a:stretch>
        </p:blipFill>
        <p:spPr bwMode="auto">
          <a:xfrm>
            <a:off x="1600200" y="2324100"/>
            <a:ext cx="1133475" cy="858838"/>
          </a:xfrm>
          <a:prstGeom prst="rect">
            <a:avLst/>
          </a:prstGeom>
          <a:noFill/>
        </p:spPr>
      </p:pic>
      <p:pic>
        <p:nvPicPr>
          <p:cNvPr id="94215" name="Picture 7" descr="eq_49"/>
          <p:cNvPicPr>
            <a:picLocks noChangeAspect="1" noChangeArrowheads="1"/>
          </p:cNvPicPr>
          <p:nvPr/>
        </p:nvPicPr>
        <p:blipFill>
          <a:blip r:embed="rId3" cstate="print"/>
          <a:srcRect t="38562" b="38148"/>
          <a:stretch>
            <a:fillRect/>
          </a:stretch>
        </p:blipFill>
        <p:spPr bwMode="auto">
          <a:xfrm>
            <a:off x="4343400" y="2409825"/>
            <a:ext cx="1133475" cy="534988"/>
          </a:xfrm>
          <a:prstGeom prst="rect">
            <a:avLst/>
          </a:prstGeom>
          <a:noFill/>
        </p:spPr>
      </p:pic>
      <p:grpSp>
        <p:nvGrpSpPr>
          <p:cNvPr id="94222" name="Group 14"/>
          <p:cNvGrpSpPr>
            <a:grpSpLocks/>
          </p:cNvGrpSpPr>
          <p:nvPr/>
        </p:nvGrpSpPr>
        <p:grpSpPr bwMode="auto">
          <a:xfrm>
            <a:off x="1219200" y="3313113"/>
            <a:ext cx="6810375" cy="877887"/>
            <a:chOff x="816" y="1968"/>
            <a:chExt cx="4290" cy="553"/>
          </a:xfrm>
        </p:grpSpPr>
        <p:sp>
          <p:nvSpPr>
            <p:cNvPr id="94217" name="Rectangle 9"/>
            <p:cNvSpPr>
              <a:spLocks noChangeArrowheads="1"/>
            </p:cNvSpPr>
            <p:nvPr/>
          </p:nvSpPr>
          <p:spPr bwMode="auto">
            <a:xfrm>
              <a:off x="816" y="2136"/>
              <a:ext cx="429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086100" indent="-2741613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714500" algn="l"/>
                </a:tabLst>
              </a:pPr>
              <a:r>
                <a:rPr lang="en-US" sz="2400" b="0">
                  <a:solidFill>
                    <a:srgbClr val="E01B22"/>
                  </a:solidFill>
                </a:rPr>
                <a:t>		</a:t>
              </a:r>
              <a:r>
                <a:rPr lang="en-US" sz="2400" b="0"/>
                <a:t>Simplify.</a:t>
              </a:r>
            </a:p>
          </p:txBody>
        </p:sp>
        <p:pic>
          <p:nvPicPr>
            <p:cNvPr id="94218" name="Picture 10" descr="eq_49"/>
            <p:cNvPicPr preferRelativeResize="0">
              <a:picLocks noChangeAspect="1" noChangeArrowheads="1"/>
            </p:cNvPicPr>
            <p:nvPr/>
          </p:nvPicPr>
          <p:blipFill>
            <a:blip r:embed="rId3" cstate="print">
              <a:lum contrast="100000"/>
              <a:grayscl/>
              <a:biLevel thresh="50000"/>
            </a:blip>
            <a:srcRect t="61783"/>
            <a:stretch>
              <a:fillRect/>
            </a:stretch>
          </p:blipFill>
          <p:spPr bwMode="auto">
            <a:xfrm>
              <a:off x="1056" y="1968"/>
              <a:ext cx="714" cy="553"/>
            </a:xfrm>
            <a:prstGeom prst="rect">
              <a:avLst/>
            </a:prstGeom>
            <a:noFill/>
          </p:spPr>
        </p:pic>
      </p:grpSp>
      <p:sp>
        <p:nvSpPr>
          <p:cNvPr id="94220" name="Rectangle 12"/>
          <p:cNvSpPr>
            <a:spLocks noChangeArrowheads="1"/>
          </p:cNvSpPr>
          <p:nvPr/>
        </p:nvSpPr>
        <p:spPr bwMode="auto">
          <a:xfrm>
            <a:off x="533400" y="493236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43350" indent="-35988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714500" algn="l"/>
              </a:tabLst>
            </a:pPr>
            <a:r>
              <a:rPr lang="en-US" sz="2400">
                <a:solidFill>
                  <a:srgbClr val="00539D"/>
                </a:solidFill>
              </a:rPr>
              <a:t>Answer:</a:t>
            </a:r>
            <a:r>
              <a:rPr lang="en-US" sz="2400" b="0">
                <a:solidFill>
                  <a:srgbClr val="E01B22"/>
                </a:solidFill>
              </a:rPr>
              <a:t> 	The correct choice is D.	</a:t>
            </a:r>
            <a:endParaRPr lang="en-US" sz="2400" b="0"/>
          </a:p>
        </p:txBody>
      </p:sp>
      <p:pic>
        <p:nvPicPr>
          <p:cNvPr id="94223" name="Picture 15" descr="10-2-4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0675" y="1385888"/>
            <a:ext cx="2436813" cy="8699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3" grpId="0" build="p" autoUpdateAnimBg="0" advAuto="0"/>
      <p:bldP spid="942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838200"/>
            <a:ext cx="1981200" cy="357188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6758" name="Group 22"/>
          <p:cNvGrpSpPr>
            <a:grpSpLocks/>
          </p:cNvGrpSpPr>
          <p:nvPr/>
        </p:nvGrpSpPr>
        <p:grpSpPr bwMode="auto">
          <a:xfrm>
            <a:off x="914400" y="2205038"/>
            <a:ext cx="2790825" cy="3686175"/>
            <a:chOff x="576" y="1389"/>
            <a:chExt cx="1758" cy="2322"/>
          </a:xfrm>
        </p:grpSpPr>
        <p:sp>
          <p:nvSpPr>
            <p:cNvPr id="11675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2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6760" name="Picture 24" descr="eq_51"/>
            <p:cNvPicPr>
              <a:picLocks noChangeAspect="1" noChangeArrowheads="1"/>
            </p:cNvPicPr>
            <p:nvPr/>
          </p:nvPicPr>
          <p:blipFill>
            <a:blip r:embed="rId6" cstate="print"/>
            <a:srcRect t="20274" r="71535" b="60190"/>
            <a:stretch>
              <a:fillRect/>
            </a:stretch>
          </p:blipFill>
          <p:spPr bwMode="auto">
            <a:xfrm>
              <a:off x="948" y="1389"/>
              <a:ext cx="382" cy="555"/>
            </a:xfrm>
            <a:prstGeom prst="rect">
              <a:avLst/>
            </a:prstGeom>
            <a:noFill/>
          </p:spPr>
        </p:pic>
        <p:pic>
          <p:nvPicPr>
            <p:cNvPr id="116761" name="Picture 25" descr="eq_51"/>
            <p:cNvPicPr>
              <a:picLocks noChangeAspect="1" noChangeArrowheads="1"/>
            </p:cNvPicPr>
            <p:nvPr/>
          </p:nvPicPr>
          <p:blipFill>
            <a:blip r:embed="rId6" cstate="print"/>
            <a:srcRect t="39915" r="71535" b="38860"/>
            <a:stretch>
              <a:fillRect/>
            </a:stretch>
          </p:blipFill>
          <p:spPr bwMode="auto">
            <a:xfrm>
              <a:off x="948" y="1986"/>
              <a:ext cx="382" cy="603"/>
            </a:xfrm>
            <a:prstGeom prst="rect">
              <a:avLst/>
            </a:prstGeom>
            <a:noFill/>
          </p:spPr>
        </p:pic>
        <p:pic>
          <p:nvPicPr>
            <p:cNvPr id="116762" name="Picture 26" descr="eq_51"/>
            <p:cNvPicPr>
              <a:picLocks noChangeAspect="1" noChangeArrowheads="1"/>
            </p:cNvPicPr>
            <p:nvPr/>
          </p:nvPicPr>
          <p:blipFill>
            <a:blip r:embed="rId6" cstate="print"/>
            <a:srcRect t="61035" r="71535" b="19008"/>
            <a:stretch>
              <a:fillRect/>
            </a:stretch>
          </p:blipFill>
          <p:spPr bwMode="auto">
            <a:xfrm>
              <a:off x="948" y="2592"/>
              <a:ext cx="382" cy="567"/>
            </a:xfrm>
            <a:prstGeom prst="rect">
              <a:avLst/>
            </a:prstGeom>
            <a:noFill/>
          </p:spPr>
        </p:pic>
        <p:pic>
          <p:nvPicPr>
            <p:cNvPr id="116763" name="Picture 27" descr="eq_51"/>
            <p:cNvPicPr>
              <a:picLocks noChangeAspect="1" noChangeArrowheads="1"/>
            </p:cNvPicPr>
            <p:nvPr/>
          </p:nvPicPr>
          <p:blipFill>
            <a:blip r:embed="rId6" cstate="print"/>
            <a:srcRect t="80676" r="71535"/>
            <a:stretch>
              <a:fillRect/>
            </a:stretch>
          </p:blipFill>
          <p:spPr bwMode="auto">
            <a:xfrm>
              <a:off x="948" y="3162"/>
              <a:ext cx="382" cy="549"/>
            </a:xfrm>
            <a:prstGeom prst="rect">
              <a:avLst/>
            </a:prstGeom>
            <a:noFill/>
          </p:spPr>
        </p:pic>
      </p:grp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914400" y="42481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57" name="Picture 21" descr="eq_51"/>
          <p:cNvPicPr>
            <a:picLocks noChangeAspect="1" noChangeArrowheads="1"/>
          </p:cNvPicPr>
          <p:nvPr/>
        </p:nvPicPr>
        <p:blipFill>
          <a:blip r:embed="rId6" cstate="print"/>
          <a:srcRect b="80464"/>
          <a:stretch>
            <a:fillRect/>
          </a:stretch>
        </p:blipFill>
        <p:spPr bwMode="auto">
          <a:xfrm>
            <a:off x="923925" y="1295400"/>
            <a:ext cx="2130425" cy="8810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302" name="Picture 46" descr="10-2-5"/>
          <p:cNvPicPr>
            <a:picLocks noChangeAspect="1" noChangeArrowheads="1"/>
          </p:cNvPicPr>
          <p:nvPr/>
        </p:nvPicPr>
        <p:blipFill>
          <a:blip r:embed="rId3" cstate="print"/>
          <a:srcRect l="22675" t="45941" r="45786" b="39641"/>
          <a:stretch>
            <a:fillRect/>
          </a:stretch>
        </p:blipFill>
        <p:spPr bwMode="auto">
          <a:xfrm>
            <a:off x="1981200" y="4287838"/>
            <a:ext cx="1377950" cy="893762"/>
          </a:xfrm>
          <a:prstGeom prst="rect">
            <a:avLst/>
          </a:prstGeom>
          <a:noFill/>
        </p:spPr>
      </p:pic>
      <p:pic>
        <p:nvPicPr>
          <p:cNvPr id="96298" name="Picture 42" descr="10-2-5"/>
          <p:cNvPicPr>
            <a:picLocks noChangeAspect="1" noChangeArrowheads="1"/>
          </p:cNvPicPr>
          <p:nvPr/>
        </p:nvPicPr>
        <p:blipFill>
          <a:blip r:embed="rId4" cstate="print"/>
          <a:srcRect l="23111" t="75288" b="9372"/>
          <a:stretch>
            <a:fillRect/>
          </a:stretch>
        </p:blipFill>
        <p:spPr bwMode="auto">
          <a:xfrm>
            <a:off x="4924425" y="2162175"/>
            <a:ext cx="3359150" cy="950913"/>
          </a:xfrm>
          <a:prstGeom prst="rect">
            <a:avLst/>
          </a:prstGeom>
          <a:noFill/>
        </p:spPr>
      </p:pic>
      <p:pic>
        <p:nvPicPr>
          <p:cNvPr id="96294" name="Picture 38" descr="10-2-5"/>
          <p:cNvPicPr>
            <a:picLocks noChangeAspect="1" noChangeArrowheads="1"/>
          </p:cNvPicPr>
          <p:nvPr/>
        </p:nvPicPr>
        <p:blipFill>
          <a:blip r:embed="rId4" cstate="print"/>
          <a:srcRect t="14136" r="22238" b="70679"/>
          <a:stretch>
            <a:fillRect/>
          </a:stretch>
        </p:blipFill>
        <p:spPr bwMode="auto">
          <a:xfrm>
            <a:off x="942975" y="2143125"/>
            <a:ext cx="3397250" cy="941388"/>
          </a:xfrm>
          <a:prstGeom prst="rect">
            <a:avLst/>
          </a:prstGeom>
          <a:noFill/>
        </p:spPr>
      </p:pic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EC1D24"/>
                </a:solidFill>
              </a:rPr>
              <a:t>Use Conjugates to Rationalize a Denominator</a:t>
            </a:r>
          </a:p>
        </p:txBody>
      </p:sp>
      <p:sp>
        <p:nvSpPr>
          <p:cNvPr id="96277" name="Text Box 21"/>
          <p:cNvSpPr txBox="1">
            <a:spLocks noChangeArrowheads="1"/>
          </p:cNvSpPr>
          <p:nvPr/>
        </p:nvSpPr>
        <p:spPr bwMode="auto">
          <a:xfrm>
            <a:off x="4619625" y="3371850"/>
            <a:ext cx="437197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0">
                <a:solidFill>
                  <a:srgbClr val="000000"/>
                </a:solidFill>
              </a:rPr>
              <a:t>(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>
                <a:solidFill>
                  <a:srgbClr val="000000"/>
                </a:solidFill>
              </a:rPr>
              <a:t> – </a:t>
            </a:r>
            <a:r>
              <a:rPr lang="en-US" sz="2400" b="0" i="1">
                <a:solidFill>
                  <a:srgbClr val="000000"/>
                </a:solidFill>
              </a:rPr>
              <a:t>b</a:t>
            </a:r>
            <a:r>
              <a:rPr lang="en-US" sz="2400" b="0">
                <a:solidFill>
                  <a:srgbClr val="000000"/>
                </a:solidFill>
              </a:rPr>
              <a:t>)(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>
                <a:solidFill>
                  <a:srgbClr val="000000"/>
                </a:solidFill>
              </a:rPr>
              <a:t> + </a:t>
            </a:r>
            <a:r>
              <a:rPr lang="en-US" sz="2400" b="0" i="1">
                <a:solidFill>
                  <a:srgbClr val="000000"/>
                </a:solidFill>
              </a:rPr>
              <a:t>b</a:t>
            </a:r>
            <a:r>
              <a:rPr lang="en-US" sz="2400" b="0">
                <a:solidFill>
                  <a:srgbClr val="000000"/>
                </a:solidFill>
              </a:rPr>
              <a:t>) = </a:t>
            </a:r>
            <a:r>
              <a:rPr lang="en-US" sz="2400" b="0" i="1">
                <a:solidFill>
                  <a:srgbClr val="000000"/>
                </a:solidFill>
              </a:rPr>
              <a:t>a</a:t>
            </a:r>
            <a:r>
              <a:rPr lang="en-US" sz="2400" b="0" baseline="40000">
                <a:solidFill>
                  <a:srgbClr val="000000"/>
                </a:solidFill>
              </a:rPr>
              <a:t>2</a:t>
            </a:r>
            <a:r>
              <a:rPr lang="en-US" sz="2400" b="0">
                <a:solidFill>
                  <a:srgbClr val="000000"/>
                </a:solidFill>
              </a:rPr>
              <a:t> – </a:t>
            </a:r>
            <a:r>
              <a:rPr lang="en-US" sz="2400" b="0" i="1">
                <a:solidFill>
                  <a:srgbClr val="000000"/>
                </a:solidFill>
              </a:rPr>
              <a:t>b</a:t>
            </a:r>
            <a:r>
              <a:rPr lang="en-US" sz="2400" b="0" baseline="40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96284" name="Rectangle 28"/>
          <p:cNvSpPr>
            <a:spLocks noChangeArrowheads="1"/>
          </p:cNvSpPr>
          <p:nvPr/>
        </p:nvSpPr>
        <p:spPr bwMode="auto">
          <a:xfrm>
            <a:off x="533400" y="5381625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0">
                <a:solidFill>
                  <a:srgbClr val="E01B22"/>
                </a:solidFill>
              </a:rPr>
              <a:t>				        </a:t>
            </a:r>
            <a:r>
              <a:rPr lang="en-US" sz="2400" b="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96287" name="Picture 31" descr="10-2-5"/>
          <p:cNvPicPr>
            <a:picLocks noChangeAspect="1" noChangeArrowheads="1"/>
          </p:cNvPicPr>
          <p:nvPr/>
        </p:nvPicPr>
        <p:blipFill>
          <a:blip r:embed="rId5" cstate="print"/>
          <a:srcRect l="23500" r="21307" b="85361"/>
          <a:stretch>
            <a:fillRect/>
          </a:stretch>
        </p:blipFill>
        <p:spPr bwMode="auto">
          <a:xfrm>
            <a:off x="914400" y="1230313"/>
            <a:ext cx="2438400" cy="903287"/>
          </a:xfrm>
          <a:prstGeom prst="rect">
            <a:avLst/>
          </a:prstGeom>
          <a:noFill/>
        </p:spPr>
      </p:pic>
      <p:pic>
        <p:nvPicPr>
          <p:cNvPr id="96288" name="Picture 32" descr="10-2-5"/>
          <p:cNvPicPr>
            <a:picLocks noChangeAspect="1" noChangeArrowheads="1"/>
          </p:cNvPicPr>
          <p:nvPr/>
        </p:nvPicPr>
        <p:blipFill>
          <a:blip r:embed="rId5" cstate="print"/>
          <a:srcRect t="90764" r="63385"/>
          <a:stretch>
            <a:fillRect/>
          </a:stretch>
        </p:blipFill>
        <p:spPr bwMode="auto">
          <a:xfrm>
            <a:off x="4800600" y="4410075"/>
            <a:ext cx="1617663" cy="569913"/>
          </a:xfrm>
          <a:prstGeom prst="rect">
            <a:avLst/>
          </a:prstGeom>
          <a:noFill/>
        </p:spPr>
      </p:pic>
      <p:pic>
        <p:nvPicPr>
          <p:cNvPr id="96292" name="Picture 36" descr="10-2-5"/>
          <p:cNvPicPr>
            <a:picLocks noChangeAspect="1" noChangeArrowheads="1"/>
          </p:cNvPicPr>
          <p:nvPr/>
        </p:nvPicPr>
        <p:blipFill>
          <a:blip r:embed="rId5" cstate="print"/>
          <a:srcRect t="59892" r="35788" b="24054"/>
          <a:stretch>
            <a:fillRect/>
          </a:stretch>
        </p:blipFill>
        <p:spPr bwMode="auto">
          <a:xfrm>
            <a:off x="973138" y="5181600"/>
            <a:ext cx="2836862" cy="990600"/>
          </a:xfrm>
          <a:prstGeom prst="rect">
            <a:avLst/>
          </a:prstGeom>
          <a:noFill/>
        </p:spPr>
      </p:pic>
      <p:pic>
        <p:nvPicPr>
          <p:cNvPr id="96293" name="Picture 37" descr="10-2-5_edit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1200" y="3124200"/>
            <a:ext cx="1627188" cy="8858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6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6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6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6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6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77" grpId="0" build="p" autoUpdateAnimBg="0" advAuto="0"/>
      <p:bldP spid="9628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7777" name="Picture 17" descr="eq_53"/>
          <p:cNvPicPr>
            <a:picLocks noChangeAspect="1" noChangeArrowheads="1"/>
          </p:cNvPicPr>
          <p:nvPr/>
        </p:nvPicPr>
        <p:blipFill>
          <a:blip r:embed="rId6" cstate="print"/>
          <a:srcRect b="75763"/>
          <a:stretch>
            <a:fillRect/>
          </a:stretch>
        </p:blipFill>
        <p:spPr bwMode="auto">
          <a:xfrm>
            <a:off x="933450" y="1343025"/>
            <a:ext cx="2395538" cy="831850"/>
          </a:xfrm>
          <a:prstGeom prst="rect">
            <a:avLst/>
          </a:prstGeom>
          <a:noFill/>
        </p:spPr>
      </p:pic>
      <p:grpSp>
        <p:nvGrpSpPr>
          <p:cNvPr id="117778" name="Group 18"/>
          <p:cNvGrpSpPr>
            <a:grpSpLocks/>
          </p:cNvGrpSpPr>
          <p:nvPr/>
        </p:nvGrpSpPr>
        <p:grpSpPr bwMode="auto">
          <a:xfrm>
            <a:off x="914400" y="2333625"/>
            <a:ext cx="2790825" cy="3305175"/>
            <a:chOff x="576" y="1470"/>
            <a:chExt cx="1758" cy="2082"/>
          </a:xfrm>
        </p:grpSpPr>
        <p:sp>
          <p:nvSpPr>
            <p:cNvPr id="11777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2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7780" name="Picture 20" descr="eq_53"/>
            <p:cNvPicPr>
              <a:picLocks noChangeAspect="1" noChangeArrowheads="1"/>
            </p:cNvPicPr>
            <p:nvPr/>
          </p:nvPicPr>
          <p:blipFill>
            <a:blip r:embed="rId6" cstate="print"/>
            <a:srcRect t="24699" r="40955" b="59113"/>
            <a:stretch>
              <a:fillRect/>
            </a:stretch>
          </p:blipFill>
          <p:spPr bwMode="auto">
            <a:xfrm>
              <a:off x="948" y="1470"/>
              <a:ext cx="891" cy="350"/>
            </a:xfrm>
            <a:prstGeom prst="rect">
              <a:avLst/>
            </a:prstGeom>
            <a:noFill/>
          </p:spPr>
        </p:pic>
        <p:pic>
          <p:nvPicPr>
            <p:cNvPr id="117781" name="Picture 21" descr="eq_53"/>
            <p:cNvPicPr>
              <a:picLocks noChangeAspect="1" noChangeArrowheads="1"/>
            </p:cNvPicPr>
            <p:nvPr/>
          </p:nvPicPr>
          <p:blipFill>
            <a:blip r:embed="rId6" cstate="print"/>
            <a:srcRect t="40518" r="40955" b="29417"/>
            <a:stretch>
              <a:fillRect/>
            </a:stretch>
          </p:blipFill>
          <p:spPr bwMode="auto">
            <a:xfrm>
              <a:off x="948" y="1920"/>
              <a:ext cx="891" cy="650"/>
            </a:xfrm>
            <a:prstGeom prst="rect">
              <a:avLst/>
            </a:prstGeom>
            <a:noFill/>
          </p:spPr>
        </p:pic>
        <p:pic>
          <p:nvPicPr>
            <p:cNvPr id="117782" name="Picture 22" descr="eq_53"/>
            <p:cNvPicPr>
              <a:picLocks noChangeAspect="1" noChangeArrowheads="1"/>
            </p:cNvPicPr>
            <p:nvPr/>
          </p:nvPicPr>
          <p:blipFill>
            <a:blip r:embed="rId6" cstate="print"/>
            <a:srcRect t="70769" r="40955" b="14708"/>
            <a:stretch>
              <a:fillRect/>
            </a:stretch>
          </p:blipFill>
          <p:spPr bwMode="auto">
            <a:xfrm>
              <a:off x="948" y="2640"/>
              <a:ext cx="891" cy="314"/>
            </a:xfrm>
            <a:prstGeom prst="rect">
              <a:avLst/>
            </a:prstGeom>
            <a:noFill/>
          </p:spPr>
        </p:pic>
        <p:pic>
          <p:nvPicPr>
            <p:cNvPr id="117783" name="Picture 23" descr="eq_53"/>
            <p:cNvPicPr>
              <a:picLocks noChangeAspect="1" noChangeArrowheads="1"/>
            </p:cNvPicPr>
            <p:nvPr/>
          </p:nvPicPr>
          <p:blipFill>
            <a:blip r:embed="rId6" cstate="print"/>
            <a:srcRect t="86586" r="40955"/>
            <a:stretch>
              <a:fillRect/>
            </a:stretch>
          </p:blipFill>
          <p:spPr bwMode="auto">
            <a:xfrm>
              <a:off x="948" y="3250"/>
              <a:ext cx="891" cy="290"/>
            </a:xfrm>
            <a:prstGeom prst="rect">
              <a:avLst/>
            </a:prstGeom>
            <a:noFill/>
          </p:spPr>
        </p:pic>
      </p:grp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904875" y="24098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¤Incorrect¤In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QUESTIONALIAS" val="Example 1"/>
  <p:tag name="ANSWERSALIAS" val="A¤B¤C¤D"/>
  <p:tag name="RESPONSESGATHERED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QUESTIONALIAS" val="Example 2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Correct¤Incorrect"/>
  <p:tag name="QUESTIONALIAS" val="Example 3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Correct¤Incorrect"/>
  <p:tag name="QUESTIONALIAS" val="Example 4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Correct¤Incorrect¤Incorrect¤Incorrect"/>
  <p:tag name="QUESTIONALIAS" val="Example 5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1672</TotalTime>
  <Words>306</Words>
  <Application>Microsoft Office PowerPoint</Application>
  <PresentationFormat>On-screen Show (4:3)</PresentationFormat>
  <Paragraphs>113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CCSS</vt:lpstr>
      <vt:lpstr>Then/Now</vt:lpstr>
      <vt:lpstr>Vocabulary</vt:lpstr>
      <vt:lpstr>Concept 1</vt:lpstr>
      <vt:lpstr>Example 1</vt:lpstr>
      <vt:lpstr>Example 1</vt:lpstr>
      <vt:lpstr>Example 2</vt:lpstr>
      <vt:lpstr>Example 2</vt:lpstr>
      <vt:lpstr>Example 3</vt:lpstr>
      <vt:lpstr>Example 3</vt:lpstr>
      <vt:lpstr>Concept 2</vt:lpstr>
      <vt:lpstr>Example 4</vt:lpstr>
      <vt:lpstr>Example 4</vt:lpstr>
      <vt:lpstr>Example 4</vt:lpstr>
      <vt:lpstr>Example 4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103</cp:revision>
  <dcterms:created xsi:type="dcterms:W3CDTF">2007-12-06T14:31:51Z</dcterms:created>
  <dcterms:modified xsi:type="dcterms:W3CDTF">2015-11-17T17:54:47Z</dcterms:modified>
</cp:coreProperties>
</file>