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5" r:id="rId18"/>
    <p:sldId id="314" r:id="rId19"/>
    <p:sldId id="258" r:id="rId20"/>
    <p:sldId id="259" r:id="rId21"/>
    <p:sldId id="288" r:id="rId22"/>
    <p:sldId id="308" r:id="rId23"/>
    <p:sldId id="317" r:id="rId24"/>
    <p:sldId id="260" r:id="rId25"/>
    <p:sldId id="309" r:id="rId26"/>
    <p:sldId id="263" r:id="rId27"/>
    <p:sldId id="291" r:id="rId28"/>
    <p:sldId id="310" r:id="rId29"/>
    <p:sldId id="318" r:id="rId30"/>
    <p:sldId id="293" r:id="rId31"/>
    <p:sldId id="294" r:id="rId32"/>
    <p:sldId id="311" r:id="rId33"/>
    <p:sldId id="316" r:id="rId34"/>
    <p:sldId id="275" r:id="rId35"/>
  </p:sldIdLst>
  <p:sldSz cx="9144000" cy="6858000" type="screen4x3"/>
  <p:notesSz cx="6858000" cy="9144000"/>
  <p:custDataLst>
    <p:tags r:id="rId3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E01B22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97" autoAdjust="0"/>
    <p:restoredTop sz="94686" autoAdjust="0"/>
  </p:normalViewPr>
  <p:slideViewPr>
    <p:cSldViewPr>
      <p:cViewPr>
        <p:scale>
          <a:sx n="50" d="100"/>
          <a:sy n="50" d="100"/>
        </p:scale>
        <p:origin x="-1206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ags" Target="tags/tag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10_03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10–2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10_03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10_03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10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10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10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22" name="Picture 18" descr="Real World Ex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30" name="Header" descr="12_ALG1_Header_10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10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10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10_03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slide" Target="slide9.xml"/><Relationship Id="rId7" Type="http://schemas.openxmlformats.org/officeDocument/2006/relationships/slide" Target="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5.xml"/><Relationship Id="rId5" Type="http://schemas.openxmlformats.org/officeDocument/2006/relationships/slide" Target="slide11.xml"/><Relationship Id="rId4" Type="http://schemas.openxmlformats.org/officeDocument/2006/relationships/slide" Target="slide10.xml"/><Relationship Id="rId9" Type="http://schemas.openxmlformats.org/officeDocument/2006/relationships/slide" Target="slide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42.png"/><Relationship Id="rId5" Type="http://schemas.openxmlformats.org/officeDocument/2006/relationships/image" Target="../media/image9.jpe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43.png"/><Relationship Id="rId5" Type="http://schemas.openxmlformats.org/officeDocument/2006/relationships/image" Target="../media/image9.jpe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45.png"/><Relationship Id="rId5" Type="http://schemas.openxmlformats.org/officeDocument/2006/relationships/image" Target="../media/image9.jpe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8.xml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51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50.png"/><Relationship Id="rId5" Type="http://schemas.openxmlformats.org/officeDocument/2006/relationships/image" Target="../media/image9.jpe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52.png"/><Relationship Id="rId5" Type="http://schemas.openxmlformats.org/officeDocument/2006/relationships/image" Target="../media/image9.jpe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3.xml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4.xml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56.png"/><Relationship Id="rId5" Type="http://schemas.openxmlformats.org/officeDocument/2006/relationships/image" Target="../media/image9.jpe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10_03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95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10–2)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Example 1:	Add and Subtract Expressions with Like Radicands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Example 2:	Add and Subtract Expressions with Unlike Radicands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3:	Multiply Radical Expressions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4:	Real-World Example: Multiply Radical Expressions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Concept Summary: Operations with Radical Expressions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527843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  <p:pic>
        <p:nvPicPr>
          <p:cNvPr id="107537" name="Picture 17" descr="10-3-1"/>
          <p:cNvPicPr>
            <a:picLocks noChangeAspect="1" noChangeArrowheads="1"/>
          </p:cNvPicPr>
          <p:nvPr/>
        </p:nvPicPr>
        <p:blipFill>
          <a:blip r:embed="rId5" cstate="print"/>
          <a:srcRect b="79169"/>
          <a:stretch>
            <a:fillRect/>
          </a:stretch>
        </p:blipFill>
        <p:spPr bwMode="auto">
          <a:xfrm>
            <a:off x="1095375" y="1601788"/>
            <a:ext cx="2166938" cy="541337"/>
          </a:xfrm>
          <a:prstGeom prst="rect">
            <a:avLst/>
          </a:prstGeom>
          <a:noFill/>
        </p:spPr>
      </p:pic>
      <p:grpSp>
        <p:nvGrpSpPr>
          <p:cNvPr id="107543" name="Group 23"/>
          <p:cNvGrpSpPr>
            <a:grpSpLocks/>
          </p:cNvGrpSpPr>
          <p:nvPr/>
        </p:nvGrpSpPr>
        <p:grpSpPr bwMode="auto">
          <a:xfrm>
            <a:off x="1066800" y="2286000"/>
            <a:ext cx="2790825" cy="3340100"/>
            <a:chOff x="672" y="1440"/>
            <a:chExt cx="1758" cy="2104"/>
          </a:xfrm>
        </p:grpSpPr>
        <p:sp>
          <p:nvSpPr>
            <p:cNvPr id="107526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7538" name="Picture 18" descr="10-3-1"/>
            <p:cNvPicPr>
              <a:picLocks noChangeAspect="1" noChangeArrowheads="1"/>
            </p:cNvPicPr>
            <p:nvPr/>
          </p:nvPicPr>
          <p:blipFill>
            <a:blip r:embed="rId5" cstate="print"/>
            <a:srcRect t="79474" r="63956"/>
            <a:stretch>
              <a:fillRect/>
            </a:stretch>
          </p:blipFill>
          <p:spPr bwMode="auto">
            <a:xfrm>
              <a:off x="1080" y="3198"/>
              <a:ext cx="492" cy="336"/>
            </a:xfrm>
            <a:prstGeom prst="rect">
              <a:avLst/>
            </a:prstGeom>
            <a:noFill/>
          </p:spPr>
        </p:pic>
        <p:pic>
          <p:nvPicPr>
            <p:cNvPr id="107539" name="Picture 19" descr="10-3-1"/>
            <p:cNvPicPr>
              <a:picLocks noChangeAspect="1" noChangeArrowheads="1"/>
            </p:cNvPicPr>
            <p:nvPr/>
          </p:nvPicPr>
          <p:blipFill>
            <a:blip r:embed="rId5" cstate="print"/>
            <a:srcRect t="17899" r="61319" b="58644"/>
            <a:stretch>
              <a:fillRect/>
            </a:stretch>
          </p:blipFill>
          <p:spPr bwMode="auto">
            <a:xfrm>
              <a:off x="1056" y="1440"/>
              <a:ext cx="528" cy="384"/>
            </a:xfrm>
            <a:prstGeom prst="rect">
              <a:avLst/>
            </a:prstGeom>
            <a:noFill/>
          </p:spPr>
        </p:pic>
        <p:pic>
          <p:nvPicPr>
            <p:cNvPr id="107540" name="Picture 20" descr="10-3-1"/>
            <p:cNvPicPr>
              <a:picLocks noChangeAspect="1" noChangeArrowheads="1"/>
            </p:cNvPicPr>
            <p:nvPr/>
          </p:nvPicPr>
          <p:blipFill>
            <a:blip r:embed="rId5" cstate="print"/>
            <a:srcRect t="38425" r="63297" b="41051"/>
            <a:stretch>
              <a:fillRect/>
            </a:stretch>
          </p:blipFill>
          <p:spPr bwMode="auto">
            <a:xfrm>
              <a:off x="1056" y="2028"/>
              <a:ext cx="501" cy="336"/>
            </a:xfrm>
            <a:prstGeom prst="rect">
              <a:avLst/>
            </a:prstGeom>
            <a:noFill/>
          </p:spPr>
        </p:pic>
        <p:pic>
          <p:nvPicPr>
            <p:cNvPr id="107541" name="Picture 21" descr="10-3-1"/>
            <p:cNvPicPr>
              <a:picLocks noChangeAspect="1" noChangeArrowheads="1"/>
            </p:cNvPicPr>
            <p:nvPr/>
          </p:nvPicPr>
          <p:blipFill>
            <a:blip r:embed="rId5" cstate="print"/>
            <a:srcRect t="58582" r="63956" b="17593"/>
            <a:stretch>
              <a:fillRect/>
            </a:stretch>
          </p:blipFill>
          <p:spPr bwMode="auto">
            <a:xfrm>
              <a:off x="1062" y="2598"/>
              <a:ext cx="492" cy="39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24765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08554" name="Picture 10" descr="10-3-2"/>
          <p:cNvPicPr>
            <a:picLocks noChangeAspect="1" noChangeArrowheads="1"/>
          </p:cNvPicPr>
          <p:nvPr/>
        </p:nvPicPr>
        <p:blipFill>
          <a:blip r:embed="rId5" cstate="print"/>
          <a:srcRect b="74327"/>
          <a:stretch>
            <a:fillRect/>
          </a:stretch>
        </p:blipFill>
        <p:spPr bwMode="auto">
          <a:xfrm>
            <a:off x="1085850" y="1628775"/>
            <a:ext cx="3181350" cy="500063"/>
          </a:xfrm>
          <a:prstGeom prst="rect">
            <a:avLst/>
          </a:prstGeom>
          <a:noFill/>
        </p:spPr>
      </p:pic>
      <p:grpSp>
        <p:nvGrpSpPr>
          <p:cNvPr id="108557" name="Group 13"/>
          <p:cNvGrpSpPr>
            <a:grpSpLocks/>
          </p:cNvGrpSpPr>
          <p:nvPr/>
        </p:nvGrpSpPr>
        <p:grpSpPr bwMode="auto">
          <a:xfrm>
            <a:off x="1066800" y="2400300"/>
            <a:ext cx="2790825" cy="3225800"/>
            <a:chOff x="672" y="1512"/>
            <a:chExt cx="1758" cy="2032"/>
          </a:xfrm>
        </p:grpSpPr>
        <p:sp>
          <p:nvSpPr>
            <p:cNvPr id="10854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144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36</a:t>
              </a:r>
            </a:p>
          </p:txBody>
        </p:sp>
        <p:pic>
          <p:nvPicPr>
            <p:cNvPr id="108555" name="Picture 11" descr="10-3-2"/>
            <p:cNvPicPr>
              <a:picLocks noChangeAspect="1" noChangeArrowheads="1"/>
            </p:cNvPicPr>
            <p:nvPr/>
          </p:nvPicPr>
          <p:blipFill>
            <a:blip r:embed="rId5" cstate="print"/>
            <a:srcRect t="48412" r="61676" b="11736"/>
            <a:stretch>
              <a:fillRect/>
            </a:stretch>
          </p:blipFill>
          <p:spPr bwMode="auto">
            <a:xfrm>
              <a:off x="1056" y="2586"/>
              <a:ext cx="768" cy="489"/>
            </a:xfrm>
            <a:prstGeom prst="rect">
              <a:avLst/>
            </a:prstGeom>
            <a:noFill/>
          </p:spPr>
        </p:pic>
        <p:pic>
          <p:nvPicPr>
            <p:cNvPr id="108556" name="Picture 12" descr="10-3-2"/>
            <p:cNvPicPr>
              <a:picLocks noChangeAspect="1" noChangeArrowheads="1"/>
            </p:cNvPicPr>
            <p:nvPr/>
          </p:nvPicPr>
          <p:blipFill>
            <a:blip r:embed="rId5" cstate="print"/>
            <a:srcRect t="25673" r="61676" b="46944"/>
            <a:stretch>
              <a:fillRect/>
            </a:stretch>
          </p:blipFill>
          <p:spPr bwMode="auto">
            <a:xfrm>
              <a:off x="1056" y="2052"/>
              <a:ext cx="768" cy="33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33924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09578" name="Picture 10" descr="10-3-3"/>
          <p:cNvPicPr>
            <a:picLocks noChangeAspect="1" noChangeArrowheads="1"/>
          </p:cNvPicPr>
          <p:nvPr/>
        </p:nvPicPr>
        <p:blipFill>
          <a:blip r:embed="rId5" cstate="print"/>
          <a:srcRect b="81482"/>
          <a:stretch>
            <a:fillRect/>
          </a:stretch>
        </p:blipFill>
        <p:spPr bwMode="auto">
          <a:xfrm>
            <a:off x="1095375" y="1581150"/>
            <a:ext cx="2468563" cy="571500"/>
          </a:xfrm>
          <a:prstGeom prst="rect">
            <a:avLst/>
          </a:prstGeom>
          <a:noFill/>
        </p:spPr>
      </p:pic>
      <p:grpSp>
        <p:nvGrpSpPr>
          <p:cNvPr id="109583" name="Group 15"/>
          <p:cNvGrpSpPr>
            <a:grpSpLocks/>
          </p:cNvGrpSpPr>
          <p:nvPr/>
        </p:nvGrpSpPr>
        <p:grpSpPr bwMode="auto">
          <a:xfrm>
            <a:off x="1066800" y="2266950"/>
            <a:ext cx="2790825" cy="3524250"/>
            <a:chOff x="672" y="1428"/>
            <a:chExt cx="1758" cy="2220"/>
          </a:xfrm>
        </p:grpSpPr>
        <p:sp>
          <p:nvSpPr>
            <p:cNvPr id="10957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9579" name="Picture 11" descr="10-3-3"/>
            <p:cNvPicPr>
              <a:picLocks noChangeAspect="1" noChangeArrowheads="1"/>
            </p:cNvPicPr>
            <p:nvPr/>
          </p:nvPicPr>
          <p:blipFill>
            <a:blip r:embed="rId5" cstate="print"/>
            <a:srcRect t="33333" r="33955" b="46915"/>
            <a:stretch>
              <a:fillRect/>
            </a:stretch>
          </p:blipFill>
          <p:spPr bwMode="auto">
            <a:xfrm>
              <a:off x="1037" y="2016"/>
              <a:ext cx="1027" cy="384"/>
            </a:xfrm>
            <a:prstGeom prst="rect">
              <a:avLst/>
            </a:prstGeom>
            <a:noFill/>
          </p:spPr>
        </p:pic>
        <p:pic>
          <p:nvPicPr>
            <p:cNvPr id="109580" name="Picture 12" descr="10-3-3"/>
            <p:cNvPicPr>
              <a:picLocks noChangeAspect="1" noChangeArrowheads="1"/>
            </p:cNvPicPr>
            <p:nvPr/>
          </p:nvPicPr>
          <p:blipFill>
            <a:blip r:embed="rId5" cstate="print"/>
            <a:srcRect t="67902" r="33955" b="7870"/>
            <a:stretch>
              <a:fillRect/>
            </a:stretch>
          </p:blipFill>
          <p:spPr bwMode="auto">
            <a:xfrm>
              <a:off x="1056" y="3177"/>
              <a:ext cx="1027" cy="471"/>
            </a:xfrm>
            <a:prstGeom prst="rect">
              <a:avLst/>
            </a:prstGeom>
            <a:noFill/>
          </p:spPr>
        </p:pic>
        <p:pic>
          <p:nvPicPr>
            <p:cNvPr id="109581" name="Picture 13" descr="10-3-3"/>
            <p:cNvPicPr>
              <a:picLocks noChangeAspect="1" noChangeArrowheads="1"/>
            </p:cNvPicPr>
            <p:nvPr/>
          </p:nvPicPr>
          <p:blipFill>
            <a:blip r:embed="rId5" cstate="print"/>
            <a:srcRect t="16049" r="33955" b="64198"/>
            <a:stretch>
              <a:fillRect/>
            </a:stretch>
          </p:blipFill>
          <p:spPr bwMode="auto">
            <a:xfrm>
              <a:off x="1037" y="1428"/>
              <a:ext cx="1027" cy="384"/>
            </a:xfrm>
            <a:prstGeom prst="rect">
              <a:avLst/>
            </a:prstGeom>
            <a:noFill/>
          </p:spPr>
        </p:pic>
        <p:pic>
          <p:nvPicPr>
            <p:cNvPr id="109582" name="Picture 14" descr="10-3-3"/>
            <p:cNvPicPr>
              <a:picLocks noChangeAspect="1" noChangeArrowheads="1"/>
            </p:cNvPicPr>
            <p:nvPr/>
          </p:nvPicPr>
          <p:blipFill>
            <a:blip r:embed="rId5" cstate="print"/>
            <a:srcRect t="53087" r="33955" b="29630"/>
            <a:stretch>
              <a:fillRect/>
            </a:stretch>
          </p:blipFill>
          <p:spPr bwMode="auto">
            <a:xfrm>
              <a:off x="1056" y="2640"/>
              <a:ext cx="1027" cy="33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475456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0603" name="Picture 11" descr="10-3-4"/>
          <p:cNvPicPr>
            <a:picLocks noChangeAspect="1" noChangeArrowheads="1"/>
          </p:cNvPicPr>
          <p:nvPr/>
        </p:nvPicPr>
        <p:blipFill>
          <a:blip r:embed="rId5" cstate="print"/>
          <a:srcRect b="78482"/>
          <a:stretch>
            <a:fillRect/>
          </a:stretch>
        </p:blipFill>
        <p:spPr bwMode="auto">
          <a:xfrm>
            <a:off x="1095375" y="1438275"/>
            <a:ext cx="2984500" cy="990600"/>
          </a:xfrm>
          <a:prstGeom prst="rect">
            <a:avLst/>
          </a:prstGeom>
          <a:noFill/>
        </p:spPr>
      </p:pic>
      <p:grpSp>
        <p:nvGrpSpPr>
          <p:cNvPr id="110607" name="Group 15"/>
          <p:cNvGrpSpPr>
            <a:grpSpLocks/>
          </p:cNvGrpSpPr>
          <p:nvPr/>
        </p:nvGrpSpPr>
        <p:grpSpPr bwMode="auto">
          <a:xfrm>
            <a:off x="1066800" y="2286000"/>
            <a:ext cx="2790825" cy="4038600"/>
            <a:chOff x="672" y="1440"/>
            <a:chExt cx="1758" cy="2544"/>
          </a:xfrm>
        </p:grpSpPr>
        <p:sp>
          <p:nvSpPr>
            <p:cNvPr id="11059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616"/>
              <a:ext cx="1758" cy="2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0602" name="Picture 10" descr="10-3-4"/>
            <p:cNvPicPr>
              <a:picLocks noChangeAspect="1" noChangeArrowheads="1"/>
            </p:cNvPicPr>
            <p:nvPr/>
          </p:nvPicPr>
          <p:blipFill>
            <a:blip r:embed="rId5" cstate="print"/>
            <a:srcRect t="18896" r="65851" b="59586"/>
            <a:stretch>
              <a:fillRect/>
            </a:stretch>
          </p:blipFill>
          <p:spPr bwMode="auto">
            <a:xfrm>
              <a:off x="1008" y="1440"/>
              <a:ext cx="642" cy="624"/>
            </a:xfrm>
            <a:prstGeom prst="rect">
              <a:avLst/>
            </a:prstGeom>
            <a:noFill/>
          </p:spPr>
        </p:pic>
        <p:pic>
          <p:nvPicPr>
            <p:cNvPr id="110604" name="Picture 12" descr="10-3-4"/>
            <p:cNvPicPr>
              <a:picLocks noChangeAspect="1" noChangeArrowheads="1"/>
            </p:cNvPicPr>
            <p:nvPr/>
          </p:nvPicPr>
          <p:blipFill>
            <a:blip r:embed="rId5" cstate="print"/>
            <a:srcRect t="60277" r="73511" b="18207"/>
            <a:stretch>
              <a:fillRect/>
            </a:stretch>
          </p:blipFill>
          <p:spPr bwMode="auto">
            <a:xfrm>
              <a:off x="1056" y="2784"/>
              <a:ext cx="498" cy="624"/>
            </a:xfrm>
            <a:prstGeom prst="rect">
              <a:avLst/>
            </a:prstGeom>
            <a:noFill/>
          </p:spPr>
        </p:pic>
        <p:pic>
          <p:nvPicPr>
            <p:cNvPr id="110605" name="Picture 13" descr="10-3-4"/>
            <p:cNvPicPr>
              <a:picLocks noChangeAspect="1" noChangeArrowheads="1"/>
            </p:cNvPicPr>
            <p:nvPr/>
          </p:nvPicPr>
          <p:blipFill>
            <a:blip r:embed="rId5" cstate="print"/>
            <a:srcRect t="40414" r="77022" b="38069"/>
            <a:stretch>
              <a:fillRect/>
            </a:stretch>
          </p:blipFill>
          <p:spPr bwMode="auto">
            <a:xfrm>
              <a:off x="1008" y="2154"/>
              <a:ext cx="432" cy="624"/>
            </a:xfrm>
            <a:prstGeom prst="rect">
              <a:avLst/>
            </a:prstGeom>
            <a:noFill/>
          </p:spPr>
        </p:pic>
        <p:pic>
          <p:nvPicPr>
            <p:cNvPr id="110606" name="Picture 14" descr="10-3-4"/>
            <p:cNvPicPr>
              <a:picLocks noChangeAspect="1" noChangeArrowheads="1"/>
            </p:cNvPicPr>
            <p:nvPr/>
          </p:nvPicPr>
          <p:blipFill>
            <a:blip r:embed="rId5" cstate="print"/>
            <a:srcRect t="81793" r="65851"/>
            <a:stretch>
              <a:fillRect/>
            </a:stretch>
          </p:blipFill>
          <p:spPr bwMode="auto">
            <a:xfrm>
              <a:off x="1104" y="3456"/>
              <a:ext cx="642" cy="52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The formula for the total surface area of a cube with side ℓ is 6ℓ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 The surface area of a cube is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648 square feet. What is the length of side ℓ?</a:t>
            </a:r>
            <a:endParaRPr lang="en-US" sz="2400" b="1">
              <a:solidFill>
                <a:srgbClr val="00539D"/>
              </a:solidFill>
              <a:cs typeface="Arial" pitchFamily="34" charset="0"/>
            </a:endParaRP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419100" y="59070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11631" name="Group 15"/>
          <p:cNvGrpSpPr>
            <a:grpSpLocks/>
          </p:cNvGrpSpPr>
          <p:nvPr/>
        </p:nvGrpSpPr>
        <p:grpSpPr bwMode="auto">
          <a:xfrm>
            <a:off x="1066800" y="2971800"/>
            <a:ext cx="2819400" cy="3276600"/>
            <a:chOff x="672" y="1872"/>
            <a:chExt cx="1776" cy="2064"/>
          </a:xfrm>
        </p:grpSpPr>
        <p:sp>
          <p:nvSpPr>
            <p:cNvPr id="111621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904"/>
              <a:ext cx="1776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1627" name="Picture 11" descr="10-3-5"/>
            <p:cNvPicPr>
              <a:picLocks noChangeAspect="1" noChangeArrowheads="1"/>
            </p:cNvPicPr>
            <p:nvPr/>
          </p:nvPicPr>
          <p:blipFill>
            <a:blip r:embed="rId5" cstate="print"/>
            <a:srcRect t="22342" b="51772"/>
            <a:stretch>
              <a:fillRect/>
            </a:stretch>
          </p:blipFill>
          <p:spPr bwMode="auto">
            <a:xfrm>
              <a:off x="1040" y="2406"/>
              <a:ext cx="616" cy="336"/>
            </a:xfrm>
            <a:prstGeom prst="rect">
              <a:avLst/>
            </a:prstGeom>
            <a:noFill/>
          </p:spPr>
        </p:pic>
        <p:pic>
          <p:nvPicPr>
            <p:cNvPr id="111628" name="Picture 12" descr="10-3-5"/>
            <p:cNvPicPr>
              <a:picLocks noChangeAspect="1" noChangeArrowheads="1"/>
            </p:cNvPicPr>
            <p:nvPr/>
          </p:nvPicPr>
          <p:blipFill>
            <a:blip r:embed="rId5" cstate="print"/>
            <a:srcRect b="77812"/>
            <a:stretch>
              <a:fillRect/>
            </a:stretch>
          </p:blipFill>
          <p:spPr bwMode="auto">
            <a:xfrm>
              <a:off x="1056" y="1872"/>
              <a:ext cx="616" cy="288"/>
            </a:xfrm>
            <a:prstGeom prst="rect">
              <a:avLst/>
            </a:prstGeom>
            <a:noFill/>
          </p:spPr>
        </p:pic>
        <p:pic>
          <p:nvPicPr>
            <p:cNvPr id="111629" name="Picture 13" descr="10-3-5"/>
            <p:cNvPicPr>
              <a:picLocks noChangeAspect="1" noChangeArrowheads="1"/>
            </p:cNvPicPr>
            <p:nvPr/>
          </p:nvPicPr>
          <p:blipFill>
            <a:blip r:embed="rId5" cstate="print"/>
            <a:srcRect t="48074" b="22342"/>
            <a:stretch>
              <a:fillRect/>
            </a:stretch>
          </p:blipFill>
          <p:spPr bwMode="auto">
            <a:xfrm>
              <a:off x="1056" y="2994"/>
              <a:ext cx="616" cy="384"/>
            </a:xfrm>
            <a:prstGeom prst="rect">
              <a:avLst/>
            </a:prstGeom>
            <a:noFill/>
          </p:spPr>
        </p:pic>
        <p:pic>
          <p:nvPicPr>
            <p:cNvPr id="111630" name="Picture 14" descr="10-3-5"/>
            <p:cNvPicPr>
              <a:picLocks noChangeAspect="1" noChangeArrowheads="1"/>
            </p:cNvPicPr>
            <p:nvPr/>
          </p:nvPicPr>
          <p:blipFill>
            <a:blip r:embed="rId5" cstate="print"/>
            <a:srcRect t="73959"/>
            <a:stretch>
              <a:fillRect/>
            </a:stretch>
          </p:blipFill>
          <p:spPr bwMode="auto">
            <a:xfrm>
              <a:off x="1058" y="3592"/>
              <a:ext cx="616" cy="33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533400" y="527843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0841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20842" name="Picture 10" descr="10-3-6"/>
          <p:cNvPicPr>
            <a:picLocks noChangeAspect="1" noChangeArrowheads="1"/>
          </p:cNvPicPr>
          <p:nvPr/>
        </p:nvPicPr>
        <p:blipFill>
          <a:blip r:embed="rId5" cstate="print"/>
          <a:srcRect b="78355"/>
          <a:stretch>
            <a:fillRect/>
          </a:stretch>
        </p:blipFill>
        <p:spPr bwMode="auto">
          <a:xfrm>
            <a:off x="1096963" y="1600200"/>
            <a:ext cx="3757612" cy="568325"/>
          </a:xfrm>
          <a:prstGeom prst="rect">
            <a:avLst/>
          </a:prstGeom>
          <a:noFill/>
        </p:spPr>
      </p:pic>
      <p:grpSp>
        <p:nvGrpSpPr>
          <p:cNvPr id="120848" name="Group 16"/>
          <p:cNvGrpSpPr>
            <a:grpSpLocks/>
          </p:cNvGrpSpPr>
          <p:nvPr/>
        </p:nvGrpSpPr>
        <p:grpSpPr bwMode="auto">
          <a:xfrm>
            <a:off x="1066800" y="2276475"/>
            <a:ext cx="2790825" cy="3349625"/>
            <a:chOff x="672" y="1434"/>
            <a:chExt cx="1758" cy="2110"/>
          </a:xfrm>
        </p:grpSpPr>
        <p:sp>
          <p:nvSpPr>
            <p:cNvPr id="12083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20843" name="Picture 11" descr="10-3-6"/>
            <p:cNvPicPr>
              <a:picLocks noChangeAspect="1" noChangeArrowheads="1"/>
            </p:cNvPicPr>
            <p:nvPr/>
          </p:nvPicPr>
          <p:blipFill>
            <a:blip r:embed="rId5" cstate="print"/>
            <a:srcRect t="59372" r="54753" b="17412"/>
            <a:stretch>
              <a:fillRect/>
            </a:stretch>
          </p:blipFill>
          <p:spPr bwMode="auto">
            <a:xfrm>
              <a:off x="1056" y="2592"/>
              <a:ext cx="1071" cy="384"/>
            </a:xfrm>
            <a:prstGeom prst="rect">
              <a:avLst/>
            </a:prstGeom>
            <a:noFill/>
          </p:spPr>
        </p:pic>
        <p:pic>
          <p:nvPicPr>
            <p:cNvPr id="120844" name="Picture 12" descr="10-3-6"/>
            <p:cNvPicPr>
              <a:picLocks noChangeAspect="1" noChangeArrowheads="1"/>
            </p:cNvPicPr>
            <p:nvPr/>
          </p:nvPicPr>
          <p:blipFill>
            <a:blip r:embed="rId5" cstate="print"/>
            <a:srcRect t="79686" r="54753"/>
            <a:stretch>
              <a:fillRect/>
            </a:stretch>
          </p:blipFill>
          <p:spPr bwMode="auto">
            <a:xfrm>
              <a:off x="1053" y="3192"/>
              <a:ext cx="1071" cy="336"/>
            </a:xfrm>
            <a:prstGeom prst="rect">
              <a:avLst/>
            </a:prstGeom>
            <a:noFill/>
          </p:spPr>
        </p:pic>
        <p:pic>
          <p:nvPicPr>
            <p:cNvPr id="120845" name="Picture 13" descr="10-3-6"/>
            <p:cNvPicPr>
              <a:picLocks noChangeAspect="1" noChangeArrowheads="1"/>
            </p:cNvPicPr>
            <p:nvPr/>
          </p:nvPicPr>
          <p:blipFill>
            <a:blip r:embed="rId5" cstate="print"/>
            <a:srcRect t="39056" r="54753" b="37727"/>
            <a:stretch>
              <a:fillRect/>
            </a:stretch>
          </p:blipFill>
          <p:spPr bwMode="auto">
            <a:xfrm>
              <a:off x="1056" y="2010"/>
              <a:ext cx="1071" cy="384"/>
            </a:xfrm>
            <a:prstGeom prst="rect">
              <a:avLst/>
            </a:prstGeom>
            <a:noFill/>
          </p:spPr>
        </p:pic>
        <p:pic>
          <p:nvPicPr>
            <p:cNvPr id="120846" name="Picture 14" descr="10-3-6"/>
            <p:cNvPicPr>
              <a:picLocks noChangeAspect="1" noChangeArrowheads="1"/>
            </p:cNvPicPr>
            <p:nvPr/>
          </p:nvPicPr>
          <p:blipFill>
            <a:blip r:embed="rId5" cstate="print"/>
            <a:srcRect t="18742" r="54753" b="58041"/>
            <a:stretch>
              <a:fillRect/>
            </a:stretch>
          </p:blipFill>
          <p:spPr bwMode="auto">
            <a:xfrm>
              <a:off x="1041" y="1434"/>
              <a:ext cx="1071" cy="384"/>
            </a:xfrm>
            <a:prstGeom prst="rect">
              <a:avLst/>
            </a:prstGeom>
            <a:noFill/>
          </p:spPr>
        </p:pic>
      </p:grpSp>
      <p:pic>
        <p:nvPicPr>
          <p:cNvPr id="120847" name="Picture 15" descr="5Min Num_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0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0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291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1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N.RN.2 Rewrite expressions involving radicals and rational exponents using the properties of exponents.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1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2 Reason abstractly and quantitatively.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2800"/>
              <a:t>You simplified radical expressions.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Add and subtract radical expressions.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6990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Multiply radical expressions.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1A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Add and Subtract Expressions with Like Radicands</a:t>
            </a:r>
          </a:p>
        </p:txBody>
      </p:sp>
      <p:grpSp>
        <p:nvGrpSpPr>
          <p:cNvPr id="5903" name="Group 783"/>
          <p:cNvGrpSpPr>
            <a:grpSpLocks/>
          </p:cNvGrpSpPr>
          <p:nvPr/>
        </p:nvGrpSpPr>
        <p:grpSpPr bwMode="auto">
          <a:xfrm>
            <a:off x="876300" y="1454150"/>
            <a:ext cx="7705725" cy="488950"/>
            <a:chOff x="552" y="916"/>
            <a:chExt cx="4854" cy="308"/>
          </a:xfrm>
        </p:grpSpPr>
        <p:sp>
          <p:nvSpPr>
            <p:cNvPr id="5904" name="Rectangle 784"/>
            <p:cNvSpPr>
              <a:spLocks noChangeArrowheads="1"/>
            </p:cNvSpPr>
            <p:nvPr/>
          </p:nvSpPr>
          <p:spPr bwMode="auto">
            <a:xfrm>
              <a:off x="552" y="947"/>
              <a:ext cx="485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A.</a:t>
              </a:r>
              <a:endPara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endParaRPr>
            </a:p>
          </p:txBody>
        </p:sp>
        <p:pic>
          <p:nvPicPr>
            <p:cNvPr id="5905" name="Picture 785" descr="eq_54"/>
            <p:cNvPicPr>
              <a:picLocks noChangeAspect="1" noChangeArrowheads="1"/>
            </p:cNvPicPr>
            <p:nvPr/>
          </p:nvPicPr>
          <p:blipFill>
            <a:blip r:embed="rId3" cstate="print"/>
            <a:srcRect r="14761" b="68182"/>
            <a:stretch>
              <a:fillRect/>
            </a:stretch>
          </p:blipFill>
          <p:spPr bwMode="auto">
            <a:xfrm>
              <a:off x="812" y="916"/>
              <a:ext cx="2356" cy="308"/>
            </a:xfrm>
            <a:prstGeom prst="rect">
              <a:avLst/>
            </a:prstGeom>
            <a:noFill/>
          </p:spPr>
        </p:pic>
      </p:grpSp>
      <p:pic>
        <p:nvPicPr>
          <p:cNvPr id="5906" name="Picture 786" descr="eq_54"/>
          <p:cNvPicPr>
            <a:picLocks noChangeAspect="1" noChangeArrowheads="1"/>
          </p:cNvPicPr>
          <p:nvPr/>
        </p:nvPicPr>
        <p:blipFill>
          <a:blip r:embed="rId3" cstate="print">
            <a:lum contrast="100000"/>
            <a:grayscl/>
            <a:biLevel thresh="50000"/>
          </a:blip>
          <a:srcRect t="30865" b="35905"/>
          <a:stretch>
            <a:fillRect/>
          </a:stretch>
        </p:blipFill>
        <p:spPr bwMode="auto">
          <a:xfrm>
            <a:off x="942975" y="2312988"/>
            <a:ext cx="4387850" cy="509587"/>
          </a:xfrm>
          <a:prstGeom prst="rect">
            <a:avLst/>
          </a:prstGeom>
          <a:noFill/>
        </p:spPr>
      </p:pic>
      <p:grpSp>
        <p:nvGrpSpPr>
          <p:cNvPr id="5914" name="Group 794"/>
          <p:cNvGrpSpPr>
            <a:grpSpLocks/>
          </p:cNvGrpSpPr>
          <p:nvPr/>
        </p:nvGrpSpPr>
        <p:grpSpPr bwMode="auto">
          <a:xfrm>
            <a:off x="533400" y="3319463"/>
            <a:ext cx="8229600" cy="492125"/>
            <a:chOff x="336" y="2091"/>
            <a:chExt cx="5184" cy="310"/>
          </a:xfrm>
        </p:grpSpPr>
        <p:sp>
          <p:nvSpPr>
            <p:cNvPr id="5908" name="Rectangle 788"/>
            <p:cNvSpPr>
              <a:spLocks noChangeArrowheads="1"/>
            </p:cNvSpPr>
            <p:nvPr/>
          </p:nvSpPr>
          <p:spPr bwMode="auto">
            <a:xfrm>
              <a:off x="336" y="2136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>
                  <a:solidFill>
                    <a:srgbClr val="E01B22"/>
                  </a:solidFill>
                </a:rPr>
                <a:t>					         </a:t>
              </a:r>
              <a:r>
                <a:rPr lang="en-US" sz="2400"/>
                <a:t>Simplify.</a:t>
              </a:r>
            </a:p>
          </p:txBody>
        </p:sp>
        <p:pic>
          <p:nvPicPr>
            <p:cNvPr id="5909" name="Picture 789" descr="eq_54"/>
            <p:cNvPicPr>
              <a:picLocks noChangeAspect="1" noChangeArrowheads="1"/>
            </p:cNvPicPr>
            <p:nvPr/>
          </p:nvPicPr>
          <p:blipFill>
            <a:blip r:embed="rId3" cstate="print">
              <a:lum contrast="100000"/>
              <a:grayscl/>
              <a:biLevel thresh="50000"/>
            </a:blip>
            <a:srcRect t="69922" r="76579"/>
            <a:stretch>
              <a:fillRect/>
            </a:stretch>
          </p:blipFill>
          <p:spPr bwMode="auto">
            <a:xfrm>
              <a:off x="2065" y="2091"/>
              <a:ext cx="647" cy="291"/>
            </a:xfrm>
            <a:prstGeom prst="rect">
              <a:avLst/>
            </a:prstGeom>
            <a:noFill/>
          </p:spPr>
        </p:pic>
      </p:grpSp>
      <p:sp>
        <p:nvSpPr>
          <p:cNvPr id="5910" name="Text Box 790"/>
          <p:cNvSpPr txBox="1">
            <a:spLocks noChangeArrowheads="1"/>
          </p:cNvSpPr>
          <p:nvPr/>
        </p:nvSpPr>
        <p:spPr bwMode="auto">
          <a:xfrm>
            <a:off x="5562600" y="2419350"/>
            <a:ext cx="32766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Distributive Property</a:t>
            </a:r>
          </a:p>
        </p:txBody>
      </p:sp>
      <p:grpSp>
        <p:nvGrpSpPr>
          <p:cNvPr id="5911" name="Group 791"/>
          <p:cNvGrpSpPr>
            <a:grpSpLocks/>
          </p:cNvGrpSpPr>
          <p:nvPr/>
        </p:nvGrpSpPr>
        <p:grpSpPr bwMode="auto">
          <a:xfrm>
            <a:off x="533400" y="4125913"/>
            <a:ext cx="8229600" cy="490537"/>
            <a:chOff x="336" y="2599"/>
            <a:chExt cx="5184" cy="309"/>
          </a:xfrm>
        </p:grpSpPr>
        <p:sp>
          <p:nvSpPr>
            <p:cNvPr id="5912" name="Rectangle 792"/>
            <p:cNvSpPr>
              <a:spLocks noChangeArrowheads="1"/>
            </p:cNvSpPr>
            <p:nvPr/>
          </p:nvSpPr>
          <p:spPr bwMode="auto">
            <a:xfrm>
              <a:off x="336" y="2643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				         </a:t>
              </a:r>
              <a:endParaRPr lang="en-US" sz="2400"/>
            </a:p>
          </p:txBody>
        </p:sp>
        <p:pic>
          <p:nvPicPr>
            <p:cNvPr id="5913" name="Picture 793" descr="eq_54"/>
            <p:cNvPicPr>
              <a:picLocks noChangeAspect="1" noChangeArrowheads="1"/>
            </p:cNvPicPr>
            <p:nvPr/>
          </p:nvPicPr>
          <p:blipFill>
            <a:blip r:embed="rId3" cstate="print"/>
            <a:srcRect l="5499" t="70041" r="76628" b="-1137"/>
            <a:stretch>
              <a:fillRect/>
            </a:stretch>
          </p:blipFill>
          <p:spPr bwMode="auto">
            <a:xfrm>
              <a:off x="1451" y="2599"/>
              <a:ext cx="494" cy="301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10" grpId="0" build="p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1B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Add and Subtract Expressions with Like Radicands</a:t>
            </a:r>
          </a:p>
        </p:txBody>
      </p:sp>
      <p:grpSp>
        <p:nvGrpSpPr>
          <p:cNvPr id="86025" name="Group 9"/>
          <p:cNvGrpSpPr>
            <a:grpSpLocks/>
          </p:cNvGrpSpPr>
          <p:nvPr/>
        </p:nvGrpSpPr>
        <p:grpSpPr bwMode="auto">
          <a:xfrm>
            <a:off x="876300" y="1447800"/>
            <a:ext cx="7705725" cy="476250"/>
            <a:chOff x="552" y="912"/>
            <a:chExt cx="4854" cy="300"/>
          </a:xfrm>
        </p:grpSpPr>
        <p:sp>
          <p:nvSpPr>
            <p:cNvPr id="86026" name="Rectangle 10"/>
            <p:cNvSpPr>
              <a:spLocks noChangeArrowheads="1"/>
            </p:cNvSpPr>
            <p:nvPr/>
          </p:nvSpPr>
          <p:spPr bwMode="auto">
            <a:xfrm>
              <a:off x="552" y="947"/>
              <a:ext cx="485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B.</a:t>
              </a:r>
            </a:p>
          </p:txBody>
        </p:sp>
        <p:pic>
          <p:nvPicPr>
            <p:cNvPr id="86027" name="Picture 11" descr="eq_55"/>
            <p:cNvPicPr>
              <a:picLocks noChangeAspect="1" noChangeArrowheads="1"/>
            </p:cNvPicPr>
            <p:nvPr/>
          </p:nvPicPr>
          <p:blipFill>
            <a:blip r:embed="rId3" cstate="print"/>
            <a:srcRect r="32309" b="77982"/>
            <a:stretch>
              <a:fillRect/>
            </a:stretch>
          </p:blipFill>
          <p:spPr bwMode="auto">
            <a:xfrm>
              <a:off x="810" y="912"/>
              <a:ext cx="3017" cy="288"/>
            </a:xfrm>
            <a:prstGeom prst="rect">
              <a:avLst/>
            </a:prstGeom>
            <a:noFill/>
          </p:spPr>
        </p:pic>
      </p:grpSp>
      <p:pic>
        <p:nvPicPr>
          <p:cNvPr id="86028" name="Picture 12" descr="eq_55"/>
          <p:cNvPicPr>
            <a:picLocks noChangeAspect="1" noChangeArrowheads="1"/>
          </p:cNvPicPr>
          <p:nvPr/>
        </p:nvPicPr>
        <p:blipFill>
          <a:blip r:embed="rId3" cstate="print"/>
          <a:srcRect t="24312" r="52098" b="54587"/>
          <a:stretch>
            <a:fillRect/>
          </a:stretch>
        </p:blipFill>
        <p:spPr bwMode="auto">
          <a:xfrm>
            <a:off x="954088" y="2000250"/>
            <a:ext cx="3389312" cy="438150"/>
          </a:xfrm>
          <a:prstGeom prst="rect">
            <a:avLst/>
          </a:prstGeom>
          <a:noFill/>
        </p:spPr>
      </p:pic>
      <p:pic>
        <p:nvPicPr>
          <p:cNvPr id="86029" name="Picture 13" descr="eq_55"/>
          <p:cNvPicPr>
            <a:picLocks noChangeAspect="1" noChangeArrowheads="1"/>
          </p:cNvPicPr>
          <p:nvPr/>
        </p:nvPicPr>
        <p:blipFill>
          <a:blip r:embed="rId3" cstate="print">
            <a:lum contrast="100000"/>
            <a:grayscl/>
            <a:biLevel thresh="50000"/>
          </a:blip>
          <a:srcRect l="44963" t="52753" b="25229"/>
          <a:stretch>
            <a:fillRect/>
          </a:stretch>
        </p:blipFill>
        <p:spPr bwMode="auto">
          <a:xfrm>
            <a:off x="1268413" y="3486150"/>
            <a:ext cx="3894137" cy="457200"/>
          </a:xfrm>
          <a:prstGeom prst="rect">
            <a:avLst/>
          </a:prstGeom>
          <a:noFill/>
        </p:spPr>
      </p:pic>
      <p:sp>
        <p:nvSpPr>
          <p:cNvPr id="86031" name="Rectangle 15"/>
          <p:cNvSpPr>
            <a:spLocks noChangeArrowheads="1"/>
          </p:cNvSpPr>
          <p:nvPr/>
        </p:nvSpPr>
        <p:spPr bwMode="auto">
          <a:xfrm>
            <a:off x="5029200" y="4475163"/>
            <a:ext cx="28194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42716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/>
              <a:t>Simplify.</a:t>
            </a:r>
          </a:p>
        </p:txBody>
      </p:sp>
      <p:pic>
        <p:nvPicPr>
          <p:cNvPr id="86032" name="Picture 16" descr="eq_55"/>
          <p:cNvPicPr>
            <a:picLocks noChangeAspect="1" noChangeArrowheads="1"/>
          </p:cNvPicPr>
          <p:nvPr/>
        </p:nvPicPr>
        <p:blipFill>
          <a:blip r:embed="rId3" cstate="print">
            <a:lum contrast="100000"/>
            <a:grayscl/>
            <a:biLevel thresh="50000"/>
          </a:blip>
          <a:srcRect t="77065" r="75656"/>
          <a:stretch>
            <a:fillRect/>
          </a:stretch>
        </p:blipFill>
        <p:spPr bwMode="auto">
          <a:xfrm>
            <a:off x="1524000" y="4400550"/>
            <a:ext cx="1722438" cy="476250"/>
          </a:xfrm>
          <a:prstGeom prst="rect">
            <a:avLst/>
          </a:prstGeom>
          <a:noFill/>
        </p:spPr>
      </p:pic>
      <p:sp>
        <p:nvSpPr>
          <p:cNvPr id="86033" name="Text Box 17"/>
          <p:cNvSpPr txBox="1">
            <a:spLocks noChangeArrowheads="1"/>
          </p:cNvSpPr>
          <p:nvPr/>
        </p:nvSpPr>
        <p:spPr bwMode="auto">
          <a:xfrm>
            <a:off x="5029200" y="2817813"/>
            <a:ext cx="37814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Commutative Property</a:t>
            </a:r>
          </a:p>
        </p:txBody>
      </p:sp>
      <p:sp>
        <p:nvSpPr>
          <p:cNvPr id="86034" name="Text Box 18"/>
          <p:cNvSpPr txBox="1">
            <a:spLocks noChangeArrowheads="1"/>
          </p:cNvSpPr>
          <p:nvPr/>
        </p:nvSpPr>
        <p:spPr bwMode="auto">
          <a:xfrm>
            <a:off x="5029200" y="3505200"/>
            <a:ext cx="32766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Distributive Property</a:t>
            </a:r>
          </a:p>
        </p:txBody>
      </p:sp>
      <p:grpSp>
        <p:nvGrpSpPr>
          <p:cNvPr id="86035" name="Group 19"/>
          <p:cNvGrpSpPr>
            <a:grpSpLocks/>
          </p:cNvGrpSpPr>
          <p:nvPr/>
        </p:nvGrpSpPr>
        <p:grpSpPr bwMode="auto">
          <a:xfrm>
            <a:off x="533400" y="5094288"/>
            <a:ext cx="8229600" cy="495300"/>
            <a:chOff x="336" y="3209"/>
            <a:chExt cx="5184" cy="312"/>
          </a:xfrm>
        </p:grpSpPr>
        <p:sp>
          <p:nvSpPr>
            <p:cNvPr id="86036" name="Rectangle 20"/>
            <p:cNvSpPr>
              <a:spLocks noChangeArrowheads="1"/>
            </p:cNvSpPr>
            <p:nvPr/>
          </p:nvSpPr>
          <p:spPr bwMode="auto">
            <a:xfrm>
              <a:off x="336" y="3256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				   </a:t>
              </a:r>
              <a:endParaRPr lang="en-US" sz="2400"/>
            </a:p>
          </p:txBody>
        </p:sp>
        <p:pic>
          <p:nvPicPr>
            <p:cNvPr id="86037" name="Picture 21" descr="eq_55"/>
            <p:cNvPicPr>
              <a:picLocks noChangeAspect="1" noChangeArrowheads="1"/>
            </p:cNvPicPr>
            <p:nvPr/>
          </p:nvPicPr>
          <p:blipFill>
            <a:blip r:embed="rId3" cstate="print"/>
            <a:srcRect l="3612" t="77065" r="75656"/>
            <a:stretch>
              <a:fillRect/>
            </a:stretch>
          </p:blipFill>
          <p:spPr bwMode="auto">
            <a:xfrm>
              <a:off x="1406" y="3209"/>
              <a:ext cx="924" cy="300"/>
            </a:xfrm>
            <a:prstGeom prst="rect">
              <a:avLst/>
            </a:prstGeom>
            <a:noFill/>
          </p:spPr>
        </p:pic>
      </p:grpSp>
      <p:pic>
        <p:nvPicPr>
          <p:cNvPr id="86038" name="Picture 22" descr="eq_55"/>
          <p:cNvPicPr>
            <a:picLocks noChangeAspect="1" noChangeArrowheads="1"/>
          </p:cNvPicPr>
          <p:nvPr/>
        </p:nvPicPr>
        <p:blipFill>
          <a:blip r:embed="rId3" cstate="print">
            <a:lum contrast="100000"/>
            <a:grayscl/>
            <a:biLevel thresh="50000"/>
          </a:blip>
          <a:srcRect l="47902" t="24312" b="48624"/>
          <a:stretch>
            <a:fillRect/>
          </a:stretch>
        </p:blipFill>
        <p:spPr bwMode="auto">
          <a:xfrm>
            <a:off x="1495425" y="2714625"/>
            <a:ext cx="3686175" cy="5619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6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6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6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6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6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6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31" grpId="0" autoUpdateAnimBg="0"/>
      <p:bldP spid="86033" grpId="0" build="p" autoUpdateAnimBg="0" advAuto="0"/>
      <p:bldP spid="86034" grpId="0" build="p" autoUpdateAnimBg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1A</a:t>
            </a:r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3675" name="Group 11"/>
          <p:cNvGrpSpPr>
            <a:grpSpLocks/>
          </p:cNvGrpSpPr>
          <p:nvPr/>
        </p:nvGrpSpPr>
        <p:grpSpPr bwMode="auto">
          <a:xfrm>
            <a:off x="571500" y="1312863"/>
            <a:ext cx="8172450" cy="496887"/>
            <a:chOff x="336" y="911"/>
            <a:chExt cx="5148" cy="313"/>
          </a:xfrm>
        </p:grpSpPr>
        <p:sp>
          <p:nvSpPr>
            <p:cNvPr id="113676" name="TPQuestion"/>
            <p:cNvSpPr>
              <a:spLocks noChangeArrowheads="1"/>
            </p:cNvSpPr>
            <p:nvPr/>
          </p:nvSpPr>
          <p:spPr bwMode="auto">
            <a:xfrm>
              <a:off x="336" y="948"/>
              <a:ext cx="5148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E01B22"/>
                  </a:solidFill>
                  <a:cs typeface="Times New Roman" pitchFamily="18" charset="0"/>
                </a:rPr>
                <a:t>A.</a:t>
              </a:r>
            </a:p>
          </p:txBody>
        </p:sp>
        <p:pic>
          <p:nvPicPr>
            <p:cNvPr id="113677" name="Picture 13" descr="eq_56"/>
            <p:cNvPicPr>
              <a:picLocks noChangeAspect="1" noChangeArrowheads="1"/>
            </p:cNvPicPr>
            <p:nvPr/>
          </p:nvPicPr>
          <p:blipFill>
            <a:blip r:embed="rId6" cstate="print"/>
            <a:srcRect b="79872"/>
            <a:stretch>
              <a:fillRect/>
            </a:stretch>
          </p:blipFill>
          <p:spPr bwMode="auto">
            <a:xfrm>
              <a:off x="817" y="911"/>
              <a:ext cx="2603" cy="313"/>
            </a:xfrm>
            <a:prstGeom prst="rect">
              <a:avLst/>
            </a:prstGeom>
            <a:noFill/>
          </p:spPr>
        </p:pic>
      </p:grpSp>
      <p:grpSp>
        <p:nvGrpSpPr>
          <p:cNvPr id="113678" name="Group 14"/>
          <p:cNvGrpSpPr>
            <a:grpSpLocks/>
          </p:cNvGrpSpPr>
          <p:nvPr/>
        </p:nvGrpSpPr>
        <p:grpSpPr bwMode="auto">
          <a:xfrm>
            <a:off x="914400" y="2279650"/>
            <a:ext cx="2790825" cy="3225800"/>
            <a:chOff x="576" y="1520"/>
            <a:chExt cx="1758" cy="2032"/>
          </a:xfrm>
        </p:grpSpPr>
        <p:sp>
          <p:nvSpPr>
            <p:cNvPr id="11367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520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65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</p:txBody>
        </p:sp>
        <p:pic>
          <p:nvPicPr>
            <p:cNvPr id="113680" name="Picture 16" descr="eq_56"/>
            <p:cNvPicPr>
              <a:picLocks noChangeAspect="1" noChangeArrowheads="1"/>
            </p:cNvPicPr>
            <p:nvPr/>
          </p:nvPicPr>
          <p:blipFill>
            <a:blip r:embed="rId6" cstate="print"/>
            <a:srcRect t="37042" r="75143" b="41286"/>
            <a:stretch>
              <a:fillRect/>
            </a:stretch>
          </p:blipFill>
          <p:spPr bwMode="auto">
            <a:xfrm>
              <a:off x="954" y="2039"/>
              <a:ext cx="647" cy="337"/>
            </a:xfrm>
            <a:prstGeom prst="rect">
              <a:avLst/>
            </a:prstGeom>
            <a:noFill/>
          </p:spPr>
        </p:pic>
        <p:pic>
          <p:nvPicPr>
            <p:cNvPr id="113681" name="Picture 17" descr="eq_56"/>
            <p:cNvPicPr>
              <a:picLocks noChangeAspect="1" noChangeArrowheads="1"/>
            </p:cNvPicPr>
            <p:nvPr/>
          </p:nvPicPr>
          <p:blipFill>
            <a:blip r:embed="rId6" cstate="print"/>
            <a:srcRect t="59421" r="75143" b="20836"/>
            <a:stretch>
              <a:fillRect/>
            </a:stretch>
          </p:blipFill>
          <p:spPr bwMode="auto">
            <a:xfrm>
              <a:off x="954" y="2645"/>
              <a:ext cx="647" cy="307"/>
            </a:xfrm>
            <a:prstGeom prst="rect">
              <a:avLst/>
            </a:prstGeom>
            <a:noFill/>
          </p:spPr>
        </p:pic>
        <p:pic>
          <p:nvPicPr>
            <p:cNvPr id="113682" name="Picture 18" descr="eq_56"/>
            <p:cNvPicPr>
              <a:picLocks noChangeAspect="1" noChangeArrowheads="1"/>
            </p:cNvPicPr>
            <p:nvPr/>
          </p:nvPicPr>
          <p:blipFill>
            <a:blip r:embed="rId6" cstate="print"/>
            <a:srcRect t="82187" r="75143"/>
            <a:stretch>
              <a:fillRect/>
            </a:stretch>
          </p:blipFill>
          <p:spPr bwMode="auto">
            <a:xfrm>
              <a:off x="954" y="3257"/>
              <a:ext cx="647" cy="277"/>
            </a:xfrm>
            <a:prstGeom prst="rect">
              <a:avLst/>
            </a:prstGeom>
            <a:noFill/>
          </p:spPr>
        </p:pic>
      </p:grp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914400" y="50577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1B</a:t>
            </a:r>
          </a:p>
        </p:txBody>
      </p:sp>
      <p:pic>
        <p:nvPicPr>
          <p:cNvPr id="13312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312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33130" name="Group 10"/>
          <p:cNvGrpSpPr>
            <a:grpSpLocks/>
          </p:cNvGrpSpPr>
          <p:nvPr/>
        </p:nvGrpSpPr>
        <p:grpSpPr bwMode="auto">
          <a:xfrm>
            <a:off x="533400" y="1304925"/>
            <a:ext cx="8172450" cy="487363"/>
            <a:chOff x="336" y="906"/>
            <a:chExt cx="5148" cy="307"/>
          </a:xfrm>
        </p:grpSpPr>
        <p:sp>
          <p:nvSpPr>
            <p:cNvPr id="133131" name="TPQuestion"/>
            <p:cNvSpPr>
              <a:spLocks noChangeArrowheads="1"/>
            </p:cNvSpPr>
            <p:nvPr/>
          </p:nvSpPr>
          <p:spPr bwMode="auto">
            <a:xfrm>
              <a:off x="336" y="948"/>
              <a:ext cx="5148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E01B22"/>
                  </a:solidFill>
                  <a:cs typeface="Times New Roman" pitchFamily="18" charset="0"/>
                </a:rPr>
                <a:t>B.</a:t>
              </a:r>
            </a:p>
          </p:txBody>
        </p:sp>
        <p:pic>
          <p:nvPicPr>
            <p:cNvPr id="133132" name="Picture 12" descr="eq_57"/>
            <p:cNvPicPr>
              <a:picLocks noChangeAspect="1" noChangeArrowheads="1"/>
            </p:cNvPicPr>
            <p:nvPr/>
          </p:nvPicPr>
          <p:blipFill>
            <a:blip r:embed="rId6" cstate="print"/>
            <a:srcRect b="81270"/>
            <a:stretch>
              <a:fillRect/>
            </a:stretch>
          </p:blipFill>
          <p:spPr bwMode="auto">
            <a:xfrm>
              <a:off x="810" y="906"/>
              <a:ext cx="2845" cy="289"/>
            </a:xfrm>
            <a:prstGeom prst="rect">
              <a:avLst/>
            </a:prstGeom>
            <a:noFill/>
          </p:spPr>
        </p:pic>
      </p:grpSp>
      <p:grpSp>
        <p:nvGrpSpPr>
          <p:cNvPr id="133133" name="Group 13"/>
          <p:cNvGrpSpPr>
            <a:grpSpLocks/>
          </p:cNvGrpSpPr>
          <p:nvPr/>
        </p:nvGrpSpPr>
        <p:grpSpPr bwMode="auto">
          <a:xfrm>
            <a:off x="914400" y="2219325"/>
            <a:ext cx="2790825" cy="3286125"/>
            <a:chOff x="576" y="1482"/>
            <a:chExt cx="1758" cy="2070"/>
          </a:xfrm>
        </p:grpSpPr>
        <p:sp>
          <p:nvSpPr>
            <p:cNvPr id="133134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520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3</a:t>
              </a:r>
            </a:p>
          </p:txBody>
        </p:sp>
        <p:pic>
          <p:nvPicPr>
            <p:cNvPr id="133135" name="Picture 15" descr="eq_57"/>
            <p:cNvPicPr>
              <a:picLocks noChangeAspect="1" noChangeArrowheads="1"/>
            </p:cNvPicPr>
            <p:nvPr/>
          </p:nvPicPr>
          <p:blipFill>
            <a:blip r:embed="rId6" cstate="print"/>
            <a:srcRect t="21387" r="85835" b="59494"/>
            <a:stretch>
              <a:fillRect/>
            </a:stretch>
          </p:blipFill>
          <p:spPr bwMode="auto">
            <a:xfrm>
              <a:off x="948" y="1482"/>
              <a:ext cx="403" cy="295"/>
            </a:xfrm>
            <a:prstGeom prst="rect">
              <a:avLst/>
            </a:prstGeom>
            <a:noFill/>
          </p:spPr>
        </p:pic>
        <p:pic>
          <p:nvPicPr>
            <p:cNvPr id="133136" name="Picture 16" descr="eq_57"/>
            <p:cNvPicPr>
              <a:picLocks noChangeAspect="1" noChangeArrowheads="1"/>
            </p:cNvPicPr>
            <p:nvPr/>
          </p:nvPicPr>
          <p:blipFill>
            <a:blip r:embed="rId6" cstate="print"/>
            <a:srcRect t="41997" r="65378" b="37718"/>
            <a:stretch>
              <a:fillRect/>
            </a:stretch>
          </p:blipFill>
          <p:spPr bwMode="auto">
            <a:xfrm>
              <a:off x="948" y="2063"/>
              <a:ext cx="985" cy="313"/>
            </a:xfrm>
            <a:prstGeom prst="rect">
              <a:avLst/>
            </a:prstGeom>
            <a:noFill/>
          </p:spPr>
        </p:pic>
        <p:pic>
          <p:nvPicPr>
            <p:cNvPr id="133137" name="Picture 17" descr="eq_57"/>
            <p:cNvPicPr>
              <a:picLocks noChangeAspect="1" noChangeArrowheads="1"/>
            </p:cNvPicPr>
            <p:nvPr/>
          </p:nvPicPr>
          <p:blipFill>
            <a:blip r:embed="rId6" cstate="print"/>
            <a:srcRect t="62994" r="85202" b="16721"/>
            <a:stretch>
              <a:fillRect/>
            </a:stretch>
          </p:blipFill>
          <p:spPr bwMode="auto">
            <a:xfrm>
              <a:off x="948" y="2639"/>
              <a:ext cx="421" cy="313"/>
            </a:xfrm>
            <a:prstGeom prst="rect">
              <a:avLst/>
            </a:prstGeom>
            <a:noFill/>
          </p:spPr>
        </p:pic>
      </p:grpSp>
      <p:sp>
        <p:nvSpPr>
          <p:cNvPr id="133127" name="Oval 7"/>
          <p:cNvSpPr>
            <a:spLocks noChangeArrowheads="1"/>
          </p:cNvSpPr>
          <p:nvPr/>
        </p:nvSpPr>
        <p:spPr bwMode="auto">
          <a:xfrm>
            <a:off x="904875" y="31908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Add and Subtract Expressions with Unlike Radicands</a:t>
            </a:r>
          </a:p>
        </p:txBody>
      </p:sp>
      <p:pic>
        <p:nvPicPr>
          <p:cNvPr id="6149" name="Picture 5" descr="eq_58"/>
          <p:cNvPicPr>
            <a:picLocks noChangeAspect="1" noChangeArrowheads="1"/>
          </p:cNvPicPr>
          <p:nvPr/>
        </p:nvPicPr>
        <p:blipFill>
          <a:blip r:embed="rId3" cstate="print"/>
          <a:srcRect r="50371" b="86504"/>
          <a:stretch>
            <a:fillRect/>
          </a:stretch>
        </p:blipFill>
        <p:spPr bwMode="auto">
          <a:xfrm>
            <a:off x="933450" y="1438275"/>
            <a:ext cx="4241800" cy="465138"/>
          </a:xfrm>
          <a:prstGeom prst="rect">
            <a:avLst/>
          </a:prstGeom>
          <a:noFill/>
        </p:spPr>
      </p:pic>
      <p:pic>
        <p:nvPicPr>
          <p:cNvPr id="6150" name="Picture 6" descr="eq_58"/>
          <p:cNvPicPr>
            <a:picLocks noChangeAspect="1" noChangeArrowheads="1"/>
          </p:cNvPicPr>
          <p:nvPr/>
        </p:nvPicPr>
        <p:blipFill>
          <a:blip r:embed="rId3" cstate="print"/>
          <a:srcRect t="14095" r="66530" b="70198"/>
          <a:stretch>
            <a:fillRect/>
          </a:stretch>
        </p:blipFill>
        <p:spPr bwMode="auto">
          <a:xfrm>
            <a:off x="949325" y="1905000"/>
            <a:ext cx="2860675" cy="541338"/>
          </a:xfrm>
          <a:prstGeom prst="rect">
            <a:avLst/>
          </a:prstGeom>
          <a:noFill/>
        </p:spPr>
      </p:pic>
      <p:pic>
        <p:nvPicPr>
          <p:cNvPr id="6151" name="Picture 7" descr="eq_58"/>
          <p:cNvPicPr>
            <a:picLocks noChangeAspect="1" noChangeArrowheads="1"/>
          </p:cNvPicPr>
          <p:nvPr/>
        </p:nvPicPr>
        <p:blipFill>
          <a:blip r:embed="rId3" cstate="print">
            <a:lum contrast="100000"/>
            <a:grayscl/>
            <a:biLevel thresh="50000"/>
          </a:blip>
          <a:srcRect l="32578" t="31506" b="48364"/>
          <a:stretch>
            <a:fillRect/>
          </a:stretch>
        </p:blipFill>
        <p:spPr bwMode="auto">
          <a:xfrm>
            <a:off x="981075" y="2543175"/>
            <a:ext cx="5762625" cy="693738"/>
          </a:xfrm>
          <a:prstGeom prst="rect">
            <a:avLst/>
          </a:prstGeom>
          <a:noFill/>
        </p:spPr>
      </p:pic>
      <p:pic>
        <p:nvPicPr>
          <p:cNvPr id="6152" name="Picture 8" descr="eq_58"/>
          <p:cNvPicPr>
            <a:picLocks noChangeAspect="1" noChangeArrowheads="1"/>
          </p:cNvPicPr>
          <p:nvPr/>
        </p:nvPicPr>
        <p:blipFill>
          <a:blip r:embed="rId3" cstate="print">
            <a:lum contrast="100000"/>
            <a:grayscl/>
            <a:biLevel thresh="50000"/>
          </a:blip>
          <a:srcRect l="32578" t="51958" r="21286" b="28467"/>
          <a:stretch>
            <a:fillRect/>
          </a:stretch>
        </p:blipFill>
        <p:spPr bwMode="auto">
          <a:xfrm>
            <a:off x="981075" y="3381375"/>
            <a:ext cx="3943350" cy="674688"/>
          </a:xfrm>
          <a:prstGeom prst="rect">
            <a:avLst/>
          </a:prstGeom>
          <a:noFill/>
        </p:spPr>
      </p:pic>
      <p:pic>
        <p:nvPicPr>
          <p:cNvPr id="6153" name="Picture 9" descr="eq_58"/>
          <p:cNvPicPr>
            <a:picLocks noChangeAspect="1" noChangeArrowheads="1"/>
          </p:cNvPicPr>
          <p:nvPr/>
        </p:nvPicPr>
        <p:blipFill>
          <a:blip r:embed="rId3" cstate="print">
            <a:lum contrast="100000"/>
            <a:grayscl/>
            <a:biLevel thresh="50000"/>
          </a:blip>
          <a:srcRect l="31686" t="71028" r="30869" b="14647"/>
          <a:stretch>
            <a:fillRect/>
          </a:stretch>
        </p:blipFill>
        <p:spPr bwMode="auto">
          <a:xfrm>
            <a:off x="914400" y="4060825"/>
            <a:ext cx="3200400" cy="493713"/>
          </a:xfrm>
          <a:prstGeom prst="rect">
            <a:avLst/>
          </a:prstGeom>
          <a:noFill/>
        </p:spPr>
      </p:pic>
      <p:pic>
        <p:nvPicPr>
          <p:cNvPr id="6154" name="Picture 10" descr="eq_58"/>
          <p:cNvPicPr>
            <a:picLocks noChangeAspect="1" noChangeArrowheads="1"/>
          </p:cNvPicPr>
          <p:nvPr/>
        </p:nvPicPr>
        <p:blipFill>
          <a:blip r:embed="rId3" cstate="print">
            <a:lum contrast="100000"/>
            <a:grayscl/>
            <a:biLevel thresh="50000"/>
          </a:blip>
          <a:srcRect t="85675" r="86813"/>
          <a:stretch>
            <a:fillRect/>
          </a:stretch>
        </p:blipFill>
        <p:spPr bwMode="auto">
          <a:xfrm>
            <a:off x="1038225" y="4670425"/>
            <a:ext cx="1127125" cy="493713"/>
          </a:xfrm>
          <a:prstGeom prst="rect">
            <a:avLst/>
          </a:prstGeom>
          <a:noFill/>
        </p:spPr>
      </p:pic>
      <p:grpSp>
        <p:nvGrpSpPr>
          <p:cNvPr id="6155" name="Group 11"/>
          <p:cNvGrpSpPr>
            <a:grpSpLocks/>
          </p:cNvGrpSpPr>
          <p:nvPr/>
        </p:nvGrpSpPr>
        <p:grpSpPr bwMode="auto">
          <a:xfrm>
            <a:off x="533400" y="5762625"/>
            <a:ext cx="8229600" cy="492125"/>
            <a:chOff x="336" y="3642"/>
            <a:chExt cx="5184" cy="310"/>
          </a:xfrm>
        </p:grpSpPr>
        <p:sp>
          <p:nvSpPr>
            <p:cNvPr id="6156" name="Rectangle 12"/>
            <p:cNvSpPr>
              <a:spLocks noChangeArrowheads="1"/>
            </p:cNvSpPr>
            <p:nvPr/>
          </p:nvSpPr>
          <p:spPr bwMode="auto">
            <a:xfrm>
              <a:off x="336" y="3687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				   </a:t>
              </a:r>
              <a:endParaRPr lang="en-US" sz="2400"/>
            </a:p>
          </p:txBody>
        </p:sp>
        <p:pic>
          <p:nvPicPr>
            <p:cNvPr id="6157" name="Picture 13" descr="eq_58"/>
            <p:cNvPicPr>
              <a:picLocks noChangeAspect="1" noChangeArrowheads="1"/>
            </p:cNvPicPr>
            <p:nvPr/>
          </p:nvPicPr>
          <p:blipFill>
            <a:blip r:embed="rId3" cstate="print"/>
            <a:srcRect l="2657" t="85675" r="86813" b="368"/>
            <a:stretch>
              <a:fillRect/>
            </a:stretch>
          </p:blipFill>
          <p:spPr bwMode="auto">
            <a:xfrm>
              <a:off x="1406" y="3642"/>
              <a:ext cx="567" cy="303"/>
            </a:xfrm>
            <a:prstGeom prst="rect">
              <a:avLst/>
            </a:prstGeom>
            <a:noFill/>
          </p:spPr>
        </p:pic>
      </p:grp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6781800" y="2619375"/>
            <a:ext cx="1905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Product Property</a:t>
            </a:r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6781800" y="345757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Simplify.</a:t>
            </a:r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6781800" y="4114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Multiply.</a:t>
            </a:r>
          </a:p>
        </p:txBody>
      </p:sp>
      <p:sp>
        <p:nvSpPr>
          <p:cNvPr id="6162" name="Text Box 18"/>
          <p:cNvSpPr txBox="1">
            <a:spLocks noChangeArrowheads="1"/>
          </p:cNvSpPr>
          <p:nvPr/>
        </p:nvSpPr>
        <p:spPr bwMode="auto">
          <a:xfrm>
            <a:off x="6781800" y="471487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Simplify.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9" grpId="0" autoUpdateAnimBg="0"/>
      <p:bldP spid="6160" grpId="0" autoUpdateAnimBg="0"/>
      <p:bldP spid="6161" grpId="0" autoUpdateAnimBg="0"/>
      <p:bldP spid="6162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4698" name="Picture 10" descr="eq_59"/>
          <p:cNvPicPr>
            <a:picLocks noChangeAspect="1" noChangeArrowheads="1"/>
          </p:cNvPicPr>
          <p:nvPr/>
        </p:nvPicPr>
        <p:blipFill>
          <a:blip r:embed="rId6" cstate="print"/>
          <a:srcRect b="79434"/>
          <a:stretch>
            <a:fillRect/>
          </a:stretch>
        </p:blipFill>
        <p:spPr bwMode="auto">
          <a:xfrm>
            <a:off x="933450" y="1339850"/>
            <a:ext cx="4332288" cy="508000"/>
          </a:xfrm>
          <a:prstGeom prst="rect">
            <a:avLst/>
          </a:prstGeom>
          <a:noFill/>
        </p:spPr>
      </p:pic>
      <p:grpSp>
        <p:nvGrpSpPr>
          <p:cNvPr id="114699" name="Group 11"/>
          <p:cNvGrpSpPr>
            <a:grpSpLocks/>
          </p:cNvGrpSpPr>
          <p:nvPr/>
        </p:nvGrpSpPr>
        <p:grpSpPr bwMode="auto">
          <a:xfrm>
            <a:off x="914400" y="2200275"/>
            <a:ext cx="2790825" cy="3321050"/>
            <a:chOff x="576" y="1458"/>
            <a:chExt cx="1758" cy="2092"/>
          </a:xfrm>
        </p:grpSpPr>
        <p:sp>
          <p:nvSpPr>
            <p:cNvPr id="114700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518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305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</p:txBody>
        </p:sp>
        <p:pic>
          <p:nvPicPr>
            <p:cNvPr id="114701" name="Picture 13" descr="eq_59"/>
            <p:cNvPicPr>
              <a:picLocks noChangeAspect="1" noChangeArrowheads="1"/>
            </p:cNvPicPr>
            <p:nvPr/>
          </p:nvPicPr>
          <p:blipFill>
            <a:blip r:embed="rId6" cstate="print"/>
            <a:srcRect t="19279" r="81349" b="60155"/>
            <a:stretch>
              <a:fillRect/>
            </a:stretch>
          </p:blipFill>
          <p:spPr bwMode="auto">
            <a:xfrm>
              <a:off x="948" y="1458"/>
              <a:ext cx="509" cy="320"/>
            </a:xfrm>
            <a:prstGeom prst="rect">
              <a:avLst/>
            </a:prstGeom>
            <a:noFill/>
          </p:spPr>
        </p:pic>
        <p:pic>
          <p:nvPicPr>
            <p:cNvPr id="114702" name="Picture 14" descr="eq_59"/>
            <p:cNvPicPr>
              <a:picLocks noChangeAspect="1" noChangeArrowheads="1"/>
            </p:cNvPicPr>
            <p:nvPr/>
          </p:nvPicPr>
          <p:blipFill>
            <a:blip r:embed="rId6" cstate="print"/>
            <a:srcRect t="60541" r="82228" b="19279"/>
            <a:stretch>
              <a:fillRect/>
            </a:stretch>
          </p:blipFill>
          <p:spPr bwMode="auto">
            <a:xfrm>
              <a:off x="948" y="2658"/>
              <a:ext cx="485" cy="314"/>
            </a:xfrm>
            <a:prstGeom prst="rect">
              <a:avLst/>
            </a:prstGeom>
            <a:noFill/>
          </p:spPr>
        </p:pic>
        <p:pic>
          <p:nvPicPr>
            <p:cNvPr id="114703" name="Picture 15" descr="eq_59"/>
            <p:cNvPicPr>
              <a:picLocks noChangeAspect="1" noChangeArrowheads="1"/>
            </p:cNvPicPr>
            <p:nvPr/>
          </p:nvPicPr>
          <p:blipFill>
            <a:blip r:embed="rId6" cstate="print"/>
            <a:srcRect t="80206" r="73433"/>
            <a:stretch>
              <a:fillRect/>
            </a:stretch>
          </p:blipFill>
          <p:spPr bwMode="auto">
            <a:xfrm>
              <a:off x="948" y="3238"/>
              <a:ext cx="725" cy="308"/>
            </a:xfrm>
            <a:prstGeom prst="rect">
              <a:avLst/>
            </a:prstGeom>
            <a:noFill/>
          </p:spPr>
        </p:pic>
      </p:grp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904875" y="22860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3A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Multiply Radical Expressions</a:t>
            </a:r>
          </a:p>
        </p:txBody>
      </p:sp>
      <p:pic>
        <p:nvPicPr>
          <p:cNvPr id="9222" name="Picture 6" descr="10-3-3 a and b"/>
          <p:cNvPicPr>
            <a:picLocks noChangeAspect="1" noChangeArrowheads="1"/>
          </p:cNvPicPr>
          <p:nvPr/>
        </p:nvPicPr>
        <p:blipFill>
          <a:blip r:embed="rId3" cstate="print"/>
          <a:srcRect b="60127"/>
          <a:stretch>
            <a:fillRect/>
          </a:stretch>
        </p:blipFill>
        <p:spPr bwMode="auto">
          <a:xfrm>
            <a:off x="923925" y="1314450"/>
            <a:ext cx="4040188" cy="593725"/>
          </a:xfrm>
          <a:prstGeom prst="rect">
            <a:avLst/>
          </a:prstGeom>
          <a:noFill/>
        </p:spPr>
      </p:pic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5638800" y="234315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Associative Property</a:t>
            </a: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5638800" y="30099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Multiply.</a:t>
            </a: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5638800" y="36957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Simplify.</a:t>
            </a: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5638800" y="432435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Multiply.</a:t>
            </a:r>
          </a:p>
        </p:txBody>
      </p:sp>
      <p:pic>
        <p:nvPicPr>
          <p:cNvPr id="9233" name="Picture 17" descr="10-3-3b"/>
          <p:cNvPicPr>
            <a:picLocks noChangeAspect="1" noChangeArrowheads="1"/>
          </p:cNvPicPr>
          <p:nvPr/>
        </p:nvPicPr>
        <p:blipFill>
          <a:blip r:embed="rId4" cstate="print"/>
          <a:srcRect t="80257" r="61461" b="-1865"/>
          <a:stretch>
            <a:fillRect/>
          </a:stretch>
        </p:blipFill>
        <p:spPr bwMode="auto">
          <a:xfrm>
            <a:off x="2400300" y="4267200"/>
            <a:ext cx="1524000" cy="533400"/>
          </a:xfrm>
          <a:prstGeom prst="rect">
            <a:avLst/>
          </a:prstGeom>
          <a:noFill/>
        </p:spPr>
      </p:pic>
      <p:pic>
        <p:nvPicPr>
          <p:cNvPr id="9234" name="Picture 18" descr="10-3-3b"/>
          <p:cNvPicPr>
            <a:picLocks noChangeAspect="1" noChangeArrowheads="1"/>
          </p:cNvPicPr>
          <p:nvPr/>
        </p:nvPicPr>
        <p:blipFill>
          <a:blip r:embed="rId4" cstate="print"/>
          <a:srcRect t="52477" r="52309" b="19742"/>
          <a:stretch>
            <a:fillRect/>
          </a:stretch>
        </p:blipFill>
        <p:spPr bwMode="auto">
          <a:xfrm>
            <a:off x="2400300" y="3581400"/>
            <a:ext cx="1885950" cy="685800"/>
          </a:xfrm>
          <a:prstGeom prst="rect">
            <a:avLst/>
          </a:prstGeom>
          <a:noFill/>
        </p:spPr>
      </p:pic>
      <p:pic>
        <p:nvPicPr>
          <p:cNvPr id="9235" name="Picture 19" descr="10-3-3b"/>
          <p:cNvPicPr>
            <a:picLocks noChangeAspect="1" noChangeArrowheads="1"/>
          </p:cNvPicPr>
          <p:nvPr/>
        </p:nvPicPr>
        <p:blipFill>
          <a:blip r:embed="rId4" cstate="print"/>
          <a:srcRect t="27782" r="48454" b="47523"/>
          <a:stretch>
            <a:fillRect/>
          </a:stretch>
        </p:blipFill>
        <p:spPr bwMode="auto">
          <a:xfrm>
            <a:off x="2400300" y="2971800"/>
            <a:ext cx="2038350" cy="609600"/>
          </a:xfrm>
          <a:prstGeom prst="rect">
            <a:avLst/>
          </a:prstGeom>
          <a:noFill/>
        </p:spPr>
      </p:pic>
      <p:pic>
        <p:nvPicPr>
          <p:cNvPr id="9236" name="Picture 20" descr="10-3-3b"/>
          <p:cNvPicPr>
            <a:picLocks noChangeAspect="1" noChangeArrowheads="1"/>
          </p:cNvPicPr>
          <p:nvPr/>
        </p:nvPicPr>
        <p:blipFill>
          <a:blip r:embed="rId4" cstate="print"/>
          <a:srcRect b="75305"/>
          <a:stretch>
            <a:fillRect/>
          </a:stretch>
        </p:blipFill>
        <p:spPr bwMode="auto">
          <a:xfrm>
            <a:off x="933450" y="2286000"/>
            <a:ext cx="3954463" cy="609600"/>
          </a:xfrm>
          <a:prstGeom prst="rect">
            <a:avLst/>
          </a:prstGeom>
          <a:noFill/>
        </p:spPr>
      </p:pic>
      <p:grpSp>
        <p:nvGrpSpPr>
          <p:cNvPr id="9238" name="Group 22"/>
          <p:cNvGrpSpPr>
            <a:grpSpLocks/>
          </p:cNvGrpSpPr>
          <p:nvPr/>
        </p:nvGrpSpPr>
        <p:grpSpPr bwMode="auto">
          <a:xfrm>
            <a:off x="533400" y="5543550"/>
            <a:ext cx="8229600" cy="609600"/>
            <a:chOff x="336" y="3492"/>
            <a:chExt cx="5184" cy="384"/>
          </a:xfrm>
        </p:grpSpPr>
        <p:sp>
          <p:nvSpPr>
            <p:cNvPr id="9225" name="Rectangle 9"/>
            <p:cNvSpPr>
              <a:spLocks noChangeArrowheads="1"/>
            </p:cNvSpPr>
            <p:nvPr/>
          </p:nvSpPr>
          <p:spPr bwMode="auto">
            <a:xfrm>
              <a:off x="336" y="3576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				   </a:t>
              </a:r>
              <a:endParaRPr lang="en-US" sz="2400"/>
            </a:p>
          </p:txBody>
        </p:sp>
        <p:pic>
          <p:nvPicPr>
            <p:cNvPr id="9237" name="Picture 21" descr="10-3-3b"/>
            <p:cNvPicPr>
              <a:picLocks noChangeAspect="1" noChangeArrowheads="1"/>
            </p:cNvPicPr>
            <p:nvPr/>
          </p:nvPicPr>
          <p:blipFill>
            <a:blip r:embed="rId5" cstate="print"/>
            <a:srcRect t="82462" r="72862" b="-2747"/>
            <a:stretch>
              <a:fillRect/>
            </a:stretch>
          </p:blipFill>
          <p:spPr bwMode="auto">
            <a:xfrm>
              <a:off x="1458" y="3492"/>
              <a:ext cx="676" cy="38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8" grpId="0" autoUpdateAnimBg="0"/>
      <p:bldP spid="9229" grpId="0" autoUpdateAnimBg="0"/>
      <p:bldP spid="9230" grpId="0" autoUpdateAnimBg="0"/>
      <p:bldP spid="9231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3B</a:t>
            </a:r>
          </a:p>
        </p:txBody>
      </p:sp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Multiply Radical Expressions</a:t>
            </a:r>
          </a:p>
        </p:txBody>
      </p:sp>
      <p:pic>
        <p:nvPicPr>
          <p:cNvPr id="91141" name="Picture 5" descr="10-3-3 a and b"/>
          <p:cNvPicPr>
            <a:picLocks noChangeAspect="1" noChangeArrowheads="1"/>
          </p:cNvPicPr>
          <p:nvPr/>
        </p:nvPicPr>
        <p:blipFill>
          <a:blip r:embed="rId3" cstate="print"/>
          <a:srcRect t="63965"/>
          <a:stretch>
            <a:fillRect/>
          </a:stretch>
        </p:blipFill>
        <p:spPr bwMode="auto">
          <a:xfrm>
            <a:off x="952500" y="1304925"/>
            <a:ext cx="4040188" cy="536575"/>
          </a:xfrm>
          <a:prstGeom prst="rect">
            <a:avLst/>
          </a:prstGeom>
          <a:noFill/>
        </p:spPr>
      </p:pic>
      <p:sp>
        <p:nvSpPr>
          <p:cNvPr id="91144" name="Text Box 8"/>
          <p:cNvSpPr txBox="1">
            <a:spLocks noChangeArrowheads="1"/>
          </p:cNvSpPr>
          <p:nvPr/>
        </p:nvSpPr>
        <p:spPr bwMode="auto">
          <a:xfrm>
            <a:off x="6477000" y="3238500"/>
            <a:ext cx="228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/>
              <a:t>Associative Property</a:t>
            </a:r>
          </a:p>
        </p:txBody>
      </p:sp>
      <p:sp>
        <p:nvSpPr>
          <p:cNvPr id="91145" name="Text Box 9"/>
          <p:cNvSpPr txBox="1">
            <a:spLocks noChangeArrowheads="1"/>
          </p:cNvSpPr>
          <p:nvPr/>
        </p:nvSpPr>
        <p:spPr bwMode="auto">
          <a:xfrm>
            <a:off x="6477000" y="3971925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Multiply.</a:t>
            </a:r>
          </a:p>
        </p:txBody>
      </p:sp>
      <p:sp>
        <p:nvSpPr>
          <p:cNvPr id="91146" name="Text Box 10"/>
          <p:cNvSpPr txBox="1">
            <a:spLocks noChangeArrowheads="1"/>
          </p:cNvSpPr>
          <p:nvPr/>
        </p:nvSpPr>
        <p:spPr bwMode="auto">
          <a:xfrm>
            <a:off x="6477000" y="47053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Simplify.</a:t>
            </a:r>
          </a:p>
        </p:txBody>
      </p:sp>
      <p:sp>
        <p:nvSpPr>
          <p:cNvPr id="91147" name="Text Box 11"/>
          <p:cNvSpPr txBox="1">
            <a:spLocks noChangeArrowheads="1"/>
          </p:cNvSpPr>
          <p:nvPr/>
        </p:nvSpPr>
        <p:spPr bwMode="auto">
          <a:xfrm>
            <a:off x="6477000" y="53721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Multiply.</a:t>
            </a:r>
          </a:p>
        </p:txBody>
      </p:sp>
      <p:sp>
        <p:nvSpPr>
          <p:cNvPr id="91148" name="Text Box 12"/>
          <p:cNvSpPr txBox="1">
            <a:spLocks noChangeArrowheads="1"/>
          </p:cNvSpPr>
          <p:nvPr/>
        </p:nvSpPr>
        <p:spPr bwMode="auto">
          <a:xfrm>
            <a:off x="6477000" y="2571750"/>
            <a:ext cx="228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/>
              <a:t>Distributive Property</a:t>
            </a:r>
          </a:p>
        </p:txBody>
      </p:sp>
      <p:grpSp>
        <p:nvGrpSpPr>
          <p:cNvPr id="91156" name="Group 20"/>
          <p:cNvGrpSpPr>
            <a:grpSpLocks/>
          </p:cNvGrpSpPr>
          <p:nvPr/>
        </p:nvGrpSpPr>
        <p:grpSpPr bwMode="auto">
          <a:xfrm>
            <a:off x="533400" y="5810250"/>
            <a:ext cx="8229600" cy="590550"/>
            <a:chOff x="336" y="3660"/>
            <a:chExt cx="5184" cy="372"/>
          </a:xfrm>
        </p:grpSpPr>
        <p:sp>
          <p:nvSpPr>
            <p:cNvPr id="91142" name="Rectangle 6"/>
            <p:cNvSpPr>
              <a:spLocks noChangeArrowheads="1"/>
            </p:cNvSpPr>
            <p:nvPr/>
          </p:nvSpPr>
          <p:spPr bwMode="auto">
            <a:xfrm>
              <a:off x="336" y="3767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				   </a:t>
              </a:r>
              <a:endParaRPr lang="en-US" sz="2400"/>
            </a:p>
          </p:txBody>
        </p:sp>
        <p:pic>
          <p:nvPicPr>
            <p:cNvPr id="91149" name="Picture 13" descr="10-3-3c"/>
            <p:cNvPicPr>
              <a:picLocks noChangeAspect="1" noChangeArrowheads="1"/>
            </p:cNvPicPr>
            <p:nvPr/>
          </p:nvPicPr>
          <p:blipFill>
            <a:blip r:embed="rId4" cstate="print"/>
            <a:srcRect t="87469" r="56845"/>
            <a:stretch>
              <a:fillRect/>
            </a:stretch>
          </p:blipFill>
          <p:spPr bwMode="auto">
            <a:xfrm>
              <a:off x="1392" y="3660"/>
              <a:ext cx="1488" cy="355"/>
            </a:xfrm>
            <a:prstGeom prst="rect">
              <a:avLst/>
            </a:prstGeom>
            <a:noFill/>
          </p:spPr>
        </p:pic>
      </p:grpSp>
      <p:pic>
        <p:nvPicPr>
          <p:cNvPr id="91150" name="Picture 14" descr="10-3-3c"/>
          <p:cNvPicPr>
            <a:picLocks noChangeAspect="1" noChangeArrowheads="1"/>
          </p:cNvPicPr>
          <p:nvPr/>
        </p:nvPicPr>
        <p:blipFill>
          <a:blip r:embed="rId4" cstate="print"/>
          <a:srcRect t="76244" r="62413" b="12531"/>
          <a:stretch>
            <a:fillRect/>
          </a:stretch>
        </p:blipFill>
        <p:spPr bwMode="auto">
          <a:xfrm>
            <a:off x="942975" y="5257800"/>
            <a:ext cx="2057400" cy="504825"/>
          </a:xfrm>
          <a:prstGeom prst="rect">
            <a:avLst/>
          </a:prstGeom>
          <a:noFill/>
        </p:spPr>
      </p:pic>
      <p:pic>
        <p:nvPicPr>
          <p:cNvPr id="91151" name="Picture 15" descr="10-3-3c"/>
          <p:cNvPicPr>
            <a:picLocks noChangeAspect="1" noChangeArrowheads="1"/>
          </p:cNvPicPr>
          <p:nvPr/>
        </p:nvPicPr>
        <p:blipFill>
          <a:blip r:embed="rId4" cstate="print"/>
          <a:srcRect t="62689" r="34570" b="22061"/>
          <a:stretch>
            <a:fillRect/>
          </a:stretch>
        </p:blipFill>
        <p:spPr bwMode="auto">
          <a:xfrm>
            <a:off x="942975" y="4648200"/>
            <a:ext cx="3581400" cy="685800"/>
          </a:xfrm>
          <a:prstGeom prst="rect">
            <a:avLst/>
          </a:prstGeom>
          <a:noFill/>
        </p:spPr>
      </p:pic>
      <p:pic>
        <p:nvPicPr>
          <p:cNvPr id="91152" name="Picture 16" descr="10-3-3c"/>
          <p:cNvPicPr>
            <a:picLocks noChangeAspect="1" noChangeArrowheads="1"/>
          </p:cNvPicPr>
          <p:nvPr/>
        </p:nvPicPr>
        <p:blipFill>
          <a:blip r:embed="rId4" cstate="print"/>
          <a:srcRect t="45747" r="30394" b="37309"/>
          <a:stretch>
            <a:fillRect/>
          </a:stretch>
        </p:blipFill>
        <p:spPr bwMode="auto">
          <a:xfrm>
            <a:off x="942975" y="3886200"/>
            <a:ext cx="3810000" cy="762000"/>
          </a:xfrm>
          <a:prstGeom prst="rect">
            <a:avLst/>
          </a:prstGeom>
          <a:noFill/>
        </p:spPr>
      </p:pic>
      <p:pic>
        <p:nvPicPr>
          <p:cNvPr id="91153" name="Picture 17" descr="10-3-3c"/>
          <p:cNvPicPr>
            <a:picLocks noChangeAspect="1" noChangeArrowheads="1"/>
          </p:cNvPicPr>
          <p:nvPr/>
        </p:nvPicPr>
        <p:blipFill>
          <a:blip r:embed="rId4" cstate="print"/>
          <a:srcRect t="28804" b="54253"/>
          <a:stretch>
            <a:fillRect/>
          </a:stretch>
        </p:blipFill>
        <p:spPr bwMode="auto">
          <a:xfrm>
            <a:off x="942975" y="3171825"/>
            <a:ext cx="5473700" cy="762000"/>
          </a:xfrm>
          <a:prstGeom prst="rect">
            <a:avLst/>
          </a:prstGeom>
          <a:noFill/>
        </p:spPr>
      </p:pic>
      <p:pic>
        <p:nvPicPr>
          <p:cNvPr id="91154" name="Picture 18" descr="10-3-3c"/>
          <p:cNvPicPr>
            <a:picLocks noChangeAspect="1" noChangeArrowheads="1"/>
          </p:cNvPicPr>
          <p:nvPr/>
        </p:nvPicPr>
        <p:blipFill>
          <a:blip r:embed="rId4" cstate="print"/>
          <a:srcRect t="13554" r="26218" b="71196"/>
          <a:stretch>
            <a:fillRect/>
          </a:stretch>
        </p:blipFill>
        <p:spPr bwMode="auto">
          <a:xfrm>
            <a:off x="942975" y="2505075"/>
            <a:ext cx="4038600" cy="685800"/>
          </a:xfrm>
          <a:prstGeom prst="rect">
            <a:avLst/>
          </a:prstGeom>
          <a:noFill/>
        </p:spPr>
      </p:pic>
      <p:pic>
        <p:nvPicPr>
          <p:cNvPr id="91155" name="Picture 19" descr="10-3-3c"/>
          <p:cNvPicPr>
            <a:picLocks noChangeAspect="1" noChangeArrowheads="1"/>
          </p:cNvPicPr>
          <p:nvPr/>
        </p:nvPicPr>
        <p:blipFill>
          <a:blip r:embed="rId4" cstate="print"/>
          <a:srcRect r="49884" b="86446"/>
          <a:stretch>
            <a:fillRect/>
          </a:stretch>
        </p:blipFill>
        <p:spPr bwMode="auto">
          <a:xfrm>
            <a:off x="942975" y="1828800"/>
            <a:ext cx="2743200" cy="6096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1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1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1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1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1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91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9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4" grpId="0" autoUpdateAnimBg="0"/>
      <p:bldP spid="91145" grpId="0" autoUpdateAnimBg="0"/>
      <p:bldP spid="91146" grpId="0" autoUpdateAnimBg="0"/>
      <p:bldP spid="91147" grpId="0" autoUpdateAnimBg="0"/>
      <p:bldP spid="91148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3A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76300" y="38766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5727" name="Group 15"/>
          <p:cNvGrpSpPr>
            <a:grpSpLocks/>
          </p:cNvGrpSpPr>
          <p:nvPr/>
        </p:nvGrpSpPr>
        <p:grpSpPr bwMode="auto">
          <a:xfrm>
            <a:off x="857250" y="1962150"/>
            <a:ext cx="2790825" cy="3292475"/>
            <a:chOff x="540" y="1236"/>
            <a:chExt cx="1758" cy="2074"/>
          </a:xfrm>
        </p:grpSpPr>
        <p:sp>
          <p:nvSpPr>
            <p:cNvPr id="11571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40" y="1278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5723" name="Picture 11" descr="10-3-3-CYPA"/>
            <p:cNvPicPr>
              <a:picLocks noChangeAspect="1" noChangeArrowheads="1"/>
            </p:cNvPicPr>
            <p:nvPr/>
          </p:nvPicPr>
          <p:blipFill>
            <a:blip r:embed="rId6" cstate="print"/>
            <a:srcRect t="81618" r="61926"/>
            <a:stretch>
              <a:fillRect/>
            </a:stretch>
          </p:blipFill>
          <p:spPr bwMode="auto">
            <a:xfrm>
              <a:off x="882" y="3000"/>
              <a:ext cx="672" cy="300"/>
            </a:xfrm>
            <a:prstGeom prst="rect">
              <a:avLst/>
            </a:prstGeom>
            <a:noFill/>
          </p:spPr>
        </p:pic>
        <p:pic>
          <p:nvPicPr>
            <p:cNvPr id="115724" name="Picture 12" descr="10-3-3-CYPA"/>
            <p:cNvPicPr>
              <a:picLocks noChangeAspect="1" noChangeArrowheads="1"/>
            </p:cNvPicPr>
            <p:nvPr/>
          </p:nvPicPr>
          <p:blipFill>
            <a:blip r:embed="rId6" cstate="print"/>
            <a:srcRect t="20589" r="61926" b="58087"/>
            <a:stretch>
              <a:fillRect/>
            </a:stretch>
          </p:blipFill>
          <p:spPr bwMode="auto">
            <a:xfrm>
              <a:off x="882" y="1236"/>
              <a:ext cx="672" cy="348"/>
            </a:xfrm>
            <a:prstGeom prst="rect">
              <a:avLst/>
            </a:prstGeom>
            <a:noFill/>
          </p:spPr>
        </p:pic>
        <p:pic>
          <p:nvPicPr>
            <p:cNvPr id="115725" name="Picture 13" descr="10-3-3-CYPA"/>
            <p:cNvPicPr>
              <a:picLocks noChangeAspect="1" noChangeArrowheads="1"/>
            </p:cNvPicPr>
            <p:nvPr/>
          </p:nvPicPr>
          <p:blipFill>
            <a:blip r:embed="rId6" cstate="print"/>
            <a:srcRect t="38971" r="61926" b="38235"/>
            <a:stretch>
              <a:fillRect/>
            </a:stretch>
          </p:blipFill>
          <p:spPr bwMode="auto">
            <a:xfrm>
              <a:off x="882" y="1788"/>
              <a:ext cx="672" cy="372"/>
            </a:xfrm>
            <a:prstGeom prst="rect">
              <a:avLst/>
            </a:prstGeom>
            <a:noFill/>
          </p:spPr>
        </p:pic>
        <p:pic>
          <p:nvPicPr>
            <p:cNvPr id="115726" name="Picture 14" descr="10-3-3-CYPA"/>
            <p:cNvPicPr>
              <a:picLocks noChangeAspect="1" noChangeArrowheads="1"/>
            </p:cNvPicPr>
            <p:nvPr/>
          </p:nvPicPr>
          <p:blipFill>
            <a:blip r:embed="rId6" cstate="print"/>
            <a:srcRect t="61765" r="61926" b="18750"/>
            <a:stretch>
              <a:fillRect/>
            </a:stretch>
          </p:blipFill>
          <p:spPr bwMode="auto">
            <a:xfrm>
              <a:off x="882" y="2418"/>
              <a:ext cx="672" cy="318"/>
            </a:xfrm>
            <a:prstGeom prst="rect">
              <a:avLst/>
            </a:prstGeom>
            <a:noFill/>
          </p:spPr>
        </p:pic>
      </p:grpSp>
      <p:pic>
        <p:nvPicPr>
          <p:cNvPr id="115729" name="Picture 17" descr="10-3-3-CYPA"/>
          <p:cNvPicPr>
            <a:picLocks noChangeAspect="1" noChangeArrowheads="1"/>
          </p:cNvPicPr>
          <p:nvPr/>
        </p:nvPicPr>
        <p:blipFill>
          <a:blip r:embed="rId7" cstate="print"/>
          <a:srcRect b="79411"/>
          <a:stretch>
            <a:fillRect/>
          </a:stretch>
        </p:blipFill>
        <p:spPr bwMode="auto">
          <a:xfrm>
            <a:off x="942975" y="1323975"/>
            <a:ext cx="3240088" cy="5334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3B</a:t>
            </a:r>
          </a:p>
        </p:txBody>
      </p:sp>
      <p:sp>
        <p:nvSpPr>
          <p:cNvPr id="134151" name="Oval 7"/>
          <p:cNvSpPr>
            <a:spLocks noChangeArrowheads="1"/>
          </p:cNvSpPr>
          <p:nvPr/>
        </p:nvSpPr>
        <p:spPr bwMode="auto">
          <a:xfrm>
            <a:off x="876300" y="29432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4152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4153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34154" name="Picture 10" descr="10-3-3-CYPB"/>
          <p:cNvPicPr>
            <a:picLocks noChangeAspect="1" noChangeArrowheads="1"/>
          </p:cNvPicPr>
          <p:nvPr/>
        </p:nvPicPr>
        <p:blipFill>
          <a:blip r:embed="rId6" cstate="print"/>
          <a:srcRect b="77946"/>
          <a:stretch>
            <a:fillRect/>
          </a:stretch>
        </p:blipFill>
        <p:spPr bwMode="auto">
          <a:xfrm>
            <a:off x="942975" y="1304925"/>
            <a:ext cx="4165600" cy="600075"/>
          </a:xfrm>
          <a:prstGeom prst="rect">
            <a:avLst/>
          </a:prstGeom>
          <a:noFill/>
        </p:spPr>
      </p:pic>
      <p:grpSp>
        <p:nvGrpSpPr>
          <p:cNvPr id="134159" name="Group 15"/>
          <p:cNvGrpSpPr>
            <a:grpSpLocks/>
          </p:cNvGrpSpPr>
          <p:nvPr/>
        </p:nvGrpSpPr>
        <p:grpSpPr bwMode="auto">
          <a:xfrm>
            <a:off x="857250" y="1905000"/>
            <a:ext cx="2790825" cy="3349625"/>
            <a:chOff x="540" y="1200"/>
            <a:chExt cx="1758" cy="2110"/>
          </a:xfrm>
        </p:grpSpPr>
        <p:sp>
          <p:nvSpPr>
            <p:cNvPr id="13414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40" y="1278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34155" name="Picture 11" descr="10-3-3-CYPB"/>
            <p:cNvPicPr>
              <a:picLocks noChangeAspect="1" noChangeArrowheads="1"/>
            </p:cNvPicPr>
            <p:nvPr/>
          </p:nvPicPr>
          <p:blipFill>
            <a:blip r:embed="rId6" cstate="print"/>
            <a:srcRect t="82147" r="50610"/>
            <a:stretch>
              <a:fillRect/>
            </a:stretch>
          </p:blipFill>
          <p:spPr bwMode="auto">
            <a:xfrm>
              <a:off x="876" y="2994"/>
              <a:ext cx="1296" cy="306"/>
            </a:xfrm>
            <a:prstGeom prst="rect">
              <a:avLst/>
            </a:prstGeom>
            <a:noFill/>
          </p:spPr>
        </p:pic>
        <p:pic>
          <p:nvPicPr>
            <p:cNvPr id="134156" name="Picture 12" descr="10-3-3-CYPB"/>
            <p:cNvPicPr>
              <a:picLocks noChangeAspect="1" noChangeArrowheads="1"/>
            </p:cNvPicPr>
            <p:nvPr/>
          </p:nvPicPr>
          <p:blipFill>
            <a:blip r:embed="rId6" cstate="print"/>
            <a:srcRect t="22404" r="50610" b="57993"/>
            <a:stretch>
              <a:fillRect/>
            </a:stretch>
          </p:blipFill>
          <p:spPr bwMode="auto">
            <a:xfrm>
              <a:off x="876" y="1200"/>
              <a:ext cx="1296" cy="336"/>
            </a:xfrm>
            <a:prstGeom prst="rect">
              <a:avLst/>
            </a:prstGeom>
            <a:noFill/>
          </p:spPr>
        </p:pic>
        <p:pic>
          <p:nvPicPr>
            <p:cNvPr id="134157" name="Picture 13" descr="10-3-3-CYPB"/>
            <p:cNvPicPr>
              <a:picLocks noChangeAspect="1" noChangeArrowheads="1"/>
            </p:cNvPicPr>
            <p:nvPr/>
          </p:nvPicPr>
          <p:blipFill>
            <a:blip r:embed="rId6" cstate="print"/>
            <a:srcRect t="44807" r="50610" b="36057"/>
            <a:stretch>
              <a:fillRect/>
            </a:stretch>
          </p:blipFill>
          <p:spPr bwMode="auto">
            <a:xfrm>
              <a:off x="876" y="1832"/>
              <a:ext cx="1296" cy="328"/>
            </a:xfrm>
            <a:prstGeom prst="rect">
              <a:avLst/>
            </a:prstGeom>
            <a:noFill/>
          </p:spPr>
        </p:pic>
        <p:pic>
          <p:nvPicPr>
            <p:cNvPr id="134158" name="Picture 14" descr="10-3-3-CYPB"/>
            <p:cNvPicPr>
              <a:picLocks noChangeAspect="1" noChangeArrowheads="1"/>
            </p:cNvPicPr>
            <p:nvPr/>
          </p:nvPicPr>
          <p:blipFill>
            <a:blip r:embed="rId6" cstate="print"/>
            <a:srcRect t="63943" r="50610" b="17853"/>
            <a:stretch>
              <a:fillRect/>
            </a:stretch>
          </p:blipFill>
          <p:spPr bwMode="auto">
            <a:xfrm>
              <a:off x="876" y="2424"/>
              <a:ext cx="1296" cy="312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4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4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4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4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5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4333875" y="771525"/>
            <a:ext cx="4276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Multiply Radical Expressions</a:t>
            </a:r>
          </a:p>
        </p:txBody>
      </p:sp>
      <p:grpSp>
        <p:nvGrpSpPr>
          <p:cNvPr id="93194" name="Group 10"/>
          <p:cNvGrpSpPr>
            <a:grpSpLocks/>
          </p:cNvGrpSpPr>
          <p:nvPr/>
        </p:nvGrpSpPr>
        <p:grpSpPr bwMode="auto">
          <a:xfrm>
            <a:off x="533400" y="1371600"/>
            <a:ext cx="8172450" cy="1462088"/>
            <a:chOff x="336" y="948"/>
            <a:chExt cx="5148" cy="921"/>
          </a:xfrm>
        </p:grpSpPr>
        <p:pic>
          <p:nvPicPr>
            <p:cNvPr id="93191" name="Picture 7" descr="eq_60"/>
            <p:cNvPicPr>
              <a:picLocks noChangeAspect="1" noChangeArrowheads="1"/>
            </p:cNvPicPr>
            <p:nvPr/>
          </p:nvPicPr>
          <p:blipFill>
            <a:blip r:embed="rId3" cstate="print"/>
            <a:srcRect l="27484" t="36871" r="51898" b="29453"/>
            <a:stretch>
              <a:fillRect/>
            </a:stretch>
          </p:blipFill>
          <p:spPr bwMode="auto">
            <a:xfrm>
              <a:off x="1440" y="1559"/>
              <a:ext cx="1021" cy="295"/>
            </a:xfrm>
            <a:prstGeom prst="rect">
              <a:avLst/>
            </a:prstGeom>
            <a:noFill/>
          </p:spPr>
        </p:pic>
        <p:sp>
          <p:nvSpPr>
            <p:cNvPr id="93192" name="TPQuestion"/>
            <p:cNvSpPr>
              <a:spLocks noChangeArrowheads="1"/>
            </p:cNvSpPr>
            <p:nvPr/>
          </p:nvSpPr>
          <p:spPr bwMode="auto">
            <a:xfrm>
              <a:off x="336" y="948"/>
              <a:ext cx="5148" cy="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E01B22"/>
                  </a:solidFill>
                  <a:cs typeface="Times New Roman" pitchFamily="18" charset="0"/>
                </a:rPr>
                <a:t>GEOMETRY  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Find the area of a rectangle in</a:t>
              </a:r>
              <a:r>
                <a:rPr lang="en-US" sz="1400" b="1">
                  <a:solidFill>
                    <a:srgbClr val="00539D"/>
                  </a:solidFill>
                  <a:cs typeface="Times New Roman" pitchFamily="18" charset="0"/>
                </a:rPr>
                <a:t/>
              </a:r>
              <a:br>
                <a:rPr lang="en-US" sz="1400" b="1">
                  <a:solidFill>
                    <a:srgbClr val="00539D"/>
                  </a:solidFill>
                  <a:cs typeface="Times New Roman" pitchFamily="18" charset="0"/>
                </a:rPr>
              </a:br>
              <a:r>
                <a:rPr lang="en-US" sz="1400" b="1">
                  <a:solidFill>
                    <a:srgbClr val="00539D"/>
                  </a:solidFill>
                  <a:cs typeface="Times New Roman" pitchFamily="18" charset="0"/>
                </a:rPr>
                <a:t/>
              </a:r>
              <a:br>
                <a:rPr lang="en-US" sz="1400" b="1">
                  <a:solidFill>
                    <a:srgbClr val="00539D"/>
                  </a:solidFill>
                  <a:cs typeface="Times New Roman" pitchFamily="18" charset="0"/>
                </a:rPr>
              </a:b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simplest form with a width of                     and a</a:t>
              </a:r>
              <a:b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</a:br>
              <a:r>
                <a:rPr lang="en-US" sz="1400" b="1">
                  <a:solidFill>
                    <a:srgbClr val="00539D"/>
                  </a:solidFill>
                  <a:cs typeface="Times New Roman" pitchFamily="18" charset="0"/>
                </a:rPr>
                <a:t/>
              </a:r>
              <a:br>
                <a:rPr lang="en-US" sz="1400" b="1">
                  <a:solidFill>
                    <a:srgbClr val="00539D"/>
                  </a:solidFill>
                  <a:cs typeface="Times New Roman" pitchFamily="18" charset="0"/>
                </a:rPr>
              </a:b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length of  </a:t>
              </a:r>
            </a:p>
          </p:txBody>
        </p:sp>
        <p:pic>
          <p:nvPicPr>
            <p:cNvPr id="93193" name="Picture 9" descr="eq_60"/>
            <p:cNvPicPr>
              <a:picLocks noChangeAspect="1" noChangeArrowheads="1"/>
            </p:cNvPicPr>
            <p:nvPr/>
          </p:nvPicPr>
          <p:blipFill>
            <a:blip r:embed="rId3" cstate="print"/>
            <a:srcRect l="77403" r="1575" b="62785"/>
            <a:stretch>
              <a:fillRect/>
            </a:stretch>
          </p:blipFill>
          <p:spPr bwMode="auto">
            <a:xfrm>
              <a:off x="3311" y="1242"/>
              <a:ext cx="1041" cy="326"/>
            </a:xfrm>
            <a:prstGeom prst="rect">
              <a:avLst/>
            </a:prstGeom>
            <a:noFill/>
          </p:spPr>
        </p:pic>
      </p:grpSp>
      <p:grpSp>
        <p:nvGrpSpPr>
          <p:cNvPr id="93196" name="Group 12"/>
          <p:cNvGrpSpPr>
            <a:grpSpLocks/>
          </p:cNvGrpSpPr>
          <p:nvPr/>
        </p:nvGrpSpPr>
        <p:grpSpPr bwMode="auto">
          <a:xfrm>
            <a:off x="533400" y="3100388"/>
            <a:ext cx="8077200" cy="623887"/>
            <a:chOff x="336" y="1953"/>
            <a:chExt cx="5088" cy="393"/>
          </a:xfrm>
        </p:grpSpPr>
        <p:sp>
          <p:nvSpPr>
            <p:cNvPr id="93188" name="Text Box 4"/>
            <p:cNvSpPr txBox="1">
              <a:spLocks noChangeArrowheads="1"/>
            </p:cNvSpPr>
            <p:nvPr/>
          </p:nvSpPr>
          <p:spPr bwMode="auto">
            <a:xfrm>
              <a:off x="336" y="2012"/>
              <a:ext cx="5088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5486400" algn="l"/>
                </a:tabLst>
              </a:pPr>
              <a:r>
                <a:rPr lang="en-US" sz="2400" i="1">
                  <a:solidFill>
                    <a:srgbClr val="000000"/>
                  </a:solidFill>
                </a:rPr>
                <a:t>A</a:t>
              </a:r>
              <a:r>
                <a:rPr lang="en-US" sz="2400">
                  <a:solidFill>
                    <a:srgbClr val="000000"/>
                  </a:solidFill>
                </a:rPr>
                <a:t> = 	</a:t>
              </a:r>
              <a:r>
                <a:rPr lang="en-US" sz="2400" i="1">
                  <a:solidFill>
                    <a:srgbClr val="000000"/>
                  </a:solidFill>
                </a:rPr>
                <a:t>A</a:t>
              </a:r>
              <a:r>
                <a:rPr lang="en-US" sz="2400">
                  <a:solidFill>
                    <a:srgbClr val="000000"/>
                  </a:solidFill>
                </a:rPr>
                <a:t> = </a:t>
              </a:r>
              <a:r>
                <a:rPr lang="en-US" sz="2400">
                  <a:solidFill>
                    <a:srgbClr val="000000"/>
                  </a:solidFill>
                  <a:cs typeface="Arial" pitchFamily="34" charset="0"/>
                </a:rPr>
                <a:t>ℓ ● </a:t>
              </a:r>
              <a:r>
                <a:rPr lang="en-US" sz="2400" i="1">
                  <a:solidFill>
                    <a:srgbClr val="000000"/>
                  </a:solidFill>
                  <a:cs typeface="Arial" pitchFamily="34" charset="0"/>
                </a:rPr>
                <a:t>w</a:t>
              </a:r>
            </a:p>
          </p:txBody>
        </p:sp>
        <p:pic>
          <p:nvPicPr>
            <p:cNvPr id="93195" name="Picture 11" descr="eq_61"/>
            <p:cNvPicPr>
              <a:picLocks noChangeAspect="1" noChangeArrowheads="1"/>
            </p:cNvPicPr>
            <p:nvPr/>
          </p:nvPicPr>
          <p:blipFill>
            <a:blip r:embed="rId4" cstate="print"/>
            <a:srcRect r="56660" b="85838"/>
            <a:stretch>
              <a:fillRect/>
            </a:stretch>
          </p:blipFill>
          <p:spPr bwMode="auto">
            <a:xfrm>
              <a:off x="947" y="1953"/>
              <a:ext cx="2281" cy="393"/>
            </a:xfrm>
            <a:prstGeom prst="rect">
              <a:avLst/>
            </a:prstGeom>
            <a:noFill/>
          </p:spPr>
        </p:pic>
      </p:grpSp>
      <p:pic>
        <p:nvPicPr>
          <p:cNvPr id="93197" name="Picture 13" descr="eq_61"/>
          <p:cNvPicPr>
            <a:picLocks noChangeAspect="1" noChangeArrowheads="1"/>
          </p:cNvPicPr>
          <p:nvPr/>
        </p:nvPicPr>
        <p:blipFill>
          <a:blip r:embed="rId4" cstate="print"/>
          <a:srcRect t="29837" r="43207" b="59027"/>
          <a:stretch>
            <a:fillRect/>
          </a:stretch>
        </p:blipFill>
        <p:spPr bwMode="auto">
          <a:xfrm>
            <a:off x="742950" y="5353050"/>
            <a:ext cx="4745038" cy="490538"/>
          </a:xfrm>
          <a:prstGeom prst="rect">
            <a:avLst/>
          </a:prstGeom>
          <a:noFill/>
        </p:spPr>
      </p:pic>
      <p:sp>
        <p:nvSpPr>
          <p:cNvPr id="93198" name="Text Box 14"/>
          <p:cNvSpPr txBox="1">
            <a:spLocks noChangeArrowheads="1"/>
          </p:cNvSpPr>
          <p:nvPr/>
        </p:nvSpPr>
        <p:spPr bwMode="auto">
          <a:xfrm>
            <a:off x="6153150" y="5446713"/>
            <a:ext cx="27146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Multiply.</a:t>
            </a:r>
          </a:p>
        </p:txBody>
      </p:sp>
      <p:grpSp>
        <p:nvGrpSpPr>
          <p:cNvPr id="93199" name="Group 15"/>
          <p:cNvGrpSpPr>
            <a:grpSpLocks/>
          </p:cNvGrpSpPr>
          <p:nvPr/>
        </p:nvGrpSpPr>
        <p:grpSpPr bwMode="auto">
          <a:xfrm>
            <a:off x="742950" y="3897313"/>
            <a:ext cx="7880350" cy="1266825"/>
            <a:chOff x="468" y="888"/>
            <a:chExt cx="4964" cy="798"/>
          </a:xfrm>
        </p:grpSpPr>
        <p:pic>
          <p:nvPicPr>
            <p:cNvPr id="93200" name="Picture 16" descr="eq_61"/>
            <p:cNvPicPr>
              <a:picLocks noChangeAspect="1" noChangeArrowheads="1"/>
            </p:cNvPicPr>
            <p:nvPr/>
          </p:nvPicPr>
          <p:blipFill>
            <a:blip r:embed="rId4" cstate="print"/>
            <a:srcRect t="14235" b="70068"/>
            <a:stretch>
              <a:fillRect/>
            </a:stretch>
          </p:blipFill>
          <p:spPr bwMode="auto">
            <a:xfrm>
              <a:off x="468" y="1276"/>
              <a:ext cx="4946" cy="410"/>
            </a:xfrm>
            <a:prstGeom prst="rect">
              <a:avLst/>
            </a:prstGeom>
            <a:noFill/>
          </p:spPr>
        </p:pic>
        <p:sp>
          <p:nvSpPr>
            <p:cNvPr id="93201" name="Text Box 17"/>
            <p:cNvSpPr txBox="1">
              <a:spLocks noChangeArrowheads="1"/>
            </p:cNvSpPr>
            <p:nvPr/>
          </p:nvSpPr>
          <p:spPr bwMode="auto">
            <a:xfrm>
              <a:off x="739" y="888"/>
              <a:ext cx="1088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000" b="1" i="1">
                  <a:solidFill>
                    <a:srgbClr val="E01B22"/>
                  </a:solidFill>
                </a:rPr>
                <a:t>F</a:t>
              </a:r>
              <a:r>
                <a:rPr lang="en-US" sz="2000" i="1"/>
                <a:t>irst terms</a:t>
              </a:r>
            </a:p>
          </p:txBody>
        </p:sp>
        <p:sp>
          <p:nvSpPr>
            <p:cNvPr id="93202" name="Text Box 18"/>
            <p:cNvSpPr txBox="1">
              <a:spLocks noChangeArrowheads="1"/>
            </p:cNvSpPr>
            <p:nvPr/>
          </p:nvSpPr>
          <p:spPr bwMode="auto">
            <a:xfrm>
              <a:off x="1803" y="888"/>
              <a:ext cx="992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000" b="1" i="1">
                  <a:solidFill>
                    <a:srgbClr val="E01B22"/>
                  </a:solidFill>
                </a:rPr>
                <a:t>O</a:t>
              </a:r>
              <a:r>
                <a:rPr lang="en-US" sz="2000" i="1"/>
                <a:t>uter terms</a:t>
              </a:r>
            </a:p>
          </p:txBody>
        </p:sp>
        <p:sp>
          <p:nvSpPr>
            <p:cNvPr id="93203" name="Text Box 19"/>
            <p:cNvSpPr txBox="1">
              <a:spLocks noChangeArrowheads="1"/>
            </p:cNvSpPr>
            <p:nvPr/>
          </p:nvSpPr>
          <p:spPr bwMode="auto">
            <a:xfrm>
              <a:off x="3062" y="888"/>
              <a:ext cx="943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000" b="1" i="1">
                  <a:solidFill>
                    <a:srgbClr val="E01B22"/>
                  </a:solidFill>
                </a:rPr>
                <a:t>I</a:t>
              </a:r>
              <a:r>
                <a:rPr lang="en-US" sz="2000" i="1"/>
                <a:t>nner terms</a:t>
              </a:r>
            </a:p>
          </p:txBody>
        </p:sp>
        <p:sp>
          <p:nvSpPr>
            <p:cNvPr id="93204" name="Text Box 20"/>
            <p:cNvSpPr txBox="1">
              <a:spLocks noChangeArrowheads="1"/>
            </p:cNvSpPr>
            <p:nvPr/>
          </p:nvSpPr>
          <p:spPr bwMode="auto">
            <a:xfrm>
              <a:off x="4416" y="888"/>
              <a:ext cx="895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000" b="1" i="1">
                  <a:solidFill>
                    <a:srgbClr val="E01B22"/>
                  </a:solidFill>
                </a:rPr>
                <a:t>L</a:t>
              </a:r>
              <a:r>
                <a:rPr lang="en-US" sz="2000" i="1"/>
                <a:t>ast terms</a:t>
              </a:r>
            </a:p>
          </p:txBody>
        </p:sp>
        <p:sp>
          <p:nvSpPr>
            <p:cNvPr id="93205" name="AutoShape 21"/>
            <p:cNvSpPr>
              <a:spLocks/>
            </p:cNvSpPr>
            <p:nvPr/>
          </p:nvSpPr>
          <p:spPr bwMode="invGray">
            <a:xfrm rot="5400000">
              <a:off x="1054" y="731"/>
              <a:ext cx="169" cy="945"/>
            </a:xfrm>
            <a:prstGeom prst="leftBrace">
              <a:avLst>
                <a:gd name="adj1" fmla="val 46598"/>
                <a:gd name="adj2" fmla="val 50000"/>
              </a:avLst>
            </a:prstGeom>
            <a:noFill/>
            <a:ln w="25400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93206" name="AutoShape 22"/>
            <p:cNvSpPr>
              <a:spLocks/>
            </p:cNvSpPr>
            <p:nvPr/>
          </p:nvSpPr>
          <p:spPr bwMode="invGray">
            <a:xfrm rot="5400000">
              <a:off x="2191" y="731"/>
              <a:ext cx="169" cy="945"/>
            </a:xfrm>
            <a:prstGeom prst="leftBrace">
              <a:avLst>
                <a:gd name="adj1" fmla="val 46598"/>
                <a:gd name="adj2" fmla="val 50000"/>
              </a:avLst>
            </a:prstGeom>
            <a:noFill/>
            <a:ln w="25400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93207" name="AutoShape 23"/>
            <p:cNvSpPr>
              <a:spLocks/>
            </p:cNvSpPr>
            <p:nvPr/>
          </p:nvSpPr>
          <p:spPr bwMode="invGray">
            <a:xfrm rot="5400000">
              <a:off x="3424" y="635"/>
              <a:ext cx="169" cy="1137"/>
            </a:xfrm>
            <a:prstGeom prst="leftBrace">
              <a:avLst>
                <a:gd name="adj1" fmla="val 56065"/>
                <a:gd name="adj2" fmla="val 50000"/>
              </a:avLst>
            </a:prstGeom>
            <a:noFill/>
            <a:ln w="25400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93208" name="AutoShape 24"/>
            <p:cNvSpPr>
              <a:spLocks/>
            </p:cNvSpPr>
            <p:nvPr/>
          </p:nvSpPr>
          <p:spPr bwMode="invGray">
            <a:xfrm rot="5400000">
              <a:off x="4779" y="635"/>
              <a:ext cx="169" cy="1137"/>
            </a:xfrm>
            <a:prstGeom prst="leftBrace">
              <a:avLst>
                <a:gd name="adj1" fmla="val 56065"/>
                <a:gd name="adj2" fmla="val 50000"/>
              </a:avLst>
            </a:prstGeom>
            <a:noFill/>
            <a:ln w="25400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3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3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8" grpId="0" build="p" autoUpdateAnimBg="0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4333875" y="771525"/>
            <a:ext cx="4276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Multiply Radical Expressions</a:t>
            </a:r>
          </a:p>
        </p:txBody>
      </p:sp>
      <p:pic>
        <p:nvPicPr>
          <p:cNvPr id="94214" name="Picture 6" descr="eq_61"/>
          <p:cNvPicPr>
            <a:picLocks noChangeAspect="1" noChangeArrowheads="1"/>
          </p:cNvPicPr>
          <p:nvPr/>
        </p:nvPicPr>
        <p:blipFill>
          <a:blip r:embed="rId3" cstate="print"/>
          <a:srcRect t="41513" r="33061" b="46703"/>
          <a:stretch>
            <a:fillRect/>
          </a:stretch>
        </p:blipFill>
        <p:spPr bwMode="auto">
          <a:xfrm>
            <a:off x="742950" y="1276350"/>
            <a:ext cx="5592763" cy="519113"/>
          </a:xfrm>
          <a:prstGeom prst="rect">
            <a:avLst/>
          </a:prstGeom>
          <a:noFill/>
        </p:spPr>
      </p:pic>
      <p:pic>
        <p:nvPicPr>
          <p:cNvPr id="94215" name="Picture 7" descr="eq_61"/>
          <p:cNvPicPr>
            <a:picLocks noChangeAspect="1" noChangeArrowheads="1"/>
          </p:cNvPicPr>
          <p:nvPr/>
        </p:nvPicPr>
        <p:blipFill>
          <a:blip r:embed="rId3" cstate="print"/>
          <a:srcRect t="54269" r="46513" b="34811"/>
          <a:stretch>
            <a:fillRect/>
          </a:stretch>
        </p:blipFill>
        <p:spPr bwMode="auto">
          <a:xfrm>
            <a:off x="742950" y="2136775"/>
            <a:ext cx="4468813" cy="481013"/>
          </a:xfrm>
          <a:prstGeom prst="rect">
            <a:avLst/>
          </a:prstGeom>
          <a:noFill/>
        </p:spPr>
      </p:pic>
      <p:sp>
        <p:nvSpPr>
          <p:cNvPr id="94217" name="Text Box 9"/>
          <p:cNvSpPr txBox="1">
            <a:spLocks noChangeArrowheads="1"/>
          </p:cNvSpPr>
          <p:nvPr/>
        </p:nvSpPr>
        <p:spPr bwMode="auto">
          <a:xfrm>
            <a:off x="5981700" y="1403350"/>
            <a:ext cx="2962275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Prime factorization</a:t>
            </a:r>
          </a:p>
        </p:txBody>
      </p:sp>
      <p:sp>
        <p:nvSpPr>
          <p:cNvPr id="94228" name="Text Box 20"/>
          <p:cNvSpPr txBox="1">
            <a:spLocks noChangeArrowheads="1"/>
          </p:cNvSpPr>
          <p:nvPr/>
        </p:nvSpPr>
        <p:spPr bwMode="auto">
          <a:xfrm>
            <a:off x="5981700" y="2211388"/>
            <a:ext cx="296227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94230" name="Rectangle 22"/>
          <p:cNvSpPr>
            <a:spLocks noChangeArrowheads="1"/>
          </p:cNvSpPr>
          <p:nvPr/>
        </p:nvSpPr>
        <p:spPr bwMode="auto">
          <a:xfrm>
            <a:off x="6438900" y="2847975"/>
            <a:ext cx="24193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Combine like terms.</a:t>
            </a:r>
          </a:p>
        </p:txBody>
      </p:sp>
      <p:pic>
        <p:nvPicPr>
          <p:cNvPr id="94231" name="Picture 23" descr="eq_61"/>
          <p:cNvPicPr>
            <a:picLocks noChangeAspect="1" noChangeArrowheads="1"/>
          </p:cNvPicPr>
          <p:nvPr/>
        </p:nvPicPr>
        <p:blipFill>
          <a:blip r:embed="rId3" cstate="print"/>
          <a:srcRect t="65730" r="72165" b="22270"/>
          <a:stretch>
            <a:fillRect/>
          </a:stretch>
        </p:blipFill>
        <p:spPr bwMode="auto">
          <a:xfrm>
            <a:off x="733425" y="2763838"/>
            <a:ext cx="2325688" cy="528637"/>
          </a:xfrm>
          <a:prstGeom prst="rect">
            <a:avLst/>
          </a:prstGeom>
          <a:noFill/>
        </p:spPr>
      </p:pic>
      <p:grpSp>
        <p:nvGrpSpPr>
          <p:cNvPr id="94236" name="Group 28"/>
          <p:cNvGrpSpPr>
            <a:grpSpLocks/>
          </p:cNvGrpSpPr>
          <p:nvPr/>
        </p:nvGrpSpPr>
        <p:grpSpPr bwMode="auto">
          <a:xfrm>
            <a:off x="533400" y="4132263"/>
            <a:ext cx="8229600" cy="950912"/>
            <a:chOff x="336" y="2603"/>
            <a:chExt cx="5184" cy="599"/>
          </a:xfrm>
        </p:grpSpPr>
        <p:sp>
          <p:nvSpPr>
            <p:cNvPr id="94233" name="Rectangle 25"/>
            <p:cNvSpPr>
              <a:spLocks noChangeArrowheads="1"/>
            </p:cNvSpPr>
            <p:nvPr/>
          </p:nvSpPr>
          <p:spPr bwMode="auto">
            <a:xfrm>
              <a:off x="336" y="2603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</a:t>
              </a:r>
            </a:p>
          </p:txBody>
        </p:sp>
        <p:pic>
          <p:nvPicPr>
            <p:cNvPr id="94235" name="Picture 27" descr="10-3-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28" y="2620"/>
              <a:ext cx="2470" cy="582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4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4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4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4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4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7" grpId="0" build="p" autoUpdateAnimBg="0" advAuto="0"/>
      <p:bldP spid="94228" grpId="0" build="p" autoUpdateAnimBg="0" advAuto="0"/>
      <p:bldP spid="94230" grpId="0" build="p" autoUpdateAnimBg="0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25938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6746" name="Group 10"/>
          <p:cNvGrpSpPr>
            <a:grpSpLocks/>
          </p:cNvGrpSpPr>
          <p:nvPr/>
        </p:nvGrpSpPr>
        <p:grpSpPr bwMode="auto">
          <a:xfrm>
            <a:off x="942975" y="1301750"/>
            <a:ext cx="7724775" cy="1012825"/>
            <a:chOff x="594" y="910"/>
            <a:chExt cx="4866" cy="638"/>
          </a:xfrm>
        </p:grpSpPr>
        <p:pic>
          <p:nvPicPr>
            <p:cNvPr id="116747" name="Picture 11" descr="eq_62"/>
            <p:cNvPicPr>
              <a:picLocks noChangeAspect="1" noChangeArrowheads="1"/>
            </p:cNvPicPr>
            <p:nvPr/>
          </p:nvPicPr>
          <p:blipFill>
            <a:blip r:embed="rId6" cstate="print"/>
            <a:srcRect b="84172"/>
            <a:stretch>
              <a:fillRect/>
            </a:stretch>
          </p:blipFill>
          <p:spPr bwMode="auto">
            <a:xfrm>
              <a:off x="594" y="910"/>
              <a:ext cx="4866" cy="308"/>
            </a:xfrm>
            <a:prstGeom prst="rect">
              <a:avLst/>
            </a:prstGeom>
            <a:noFill/>
          </p:spPr>
        </p:pic>
        <p:pic>
          <p:nvPicPr>
            <p:cNvPr id="116748" name="Picture 12" descr="eq_62"/>
            <p:cNvPicPr>
              <a:picLocks noChangeAspect="1" noChangeArrowheads="1"/>
            </p:cNvPicPr>
            <p:nvPr/>
          </p:nvPicPr>
          <p:blipFill>
            <a:blip r:embed="rId6" cstate="print"/>
            <a:srcRect l="38101" t="17009" r="58611" b="68398"/>
            <a:stretch>
              <a:fillRect/>
            </a:stretch>
          </p:blipFill>
          <p:spPr bwMode="auto">
            <a:xfrm>
              <a:off x="2374" y="1241"/>
              <a:ext cx="160" cy="284"/>
            </a:xfrm>
            <a:prstGeom prst="rect">
              <a:avLst/>
            </a:prstGeom>
            <a:noFill/>
          </p:spPr>
        </p:pic>
        <p:pic>
          <p:nvPicPr>
            <p:cNvPr id="116749" name="Picture 13" descr="eq_62"/>
            <p:cNvPicPr>
              <a:picLocks noChangeAspect="1" noChangeArrowheads="1"/>
            </p:cNvPicPr>
            <p:nvPr/>
          </p:nvPicPr>
          <p:blipFill>
            <a:blip r:embed="rId6" cstate="print"/>
            <a:srcRect t="17009" r="71660" b="68398"/>
            <a:stretch>
              <a:fillRect/>
            </a:stretch>
          </p:blipFill>
          <p:spPr bwMode="auto">
            <a:xfrm>
              <a:off x="594" y="1241"/>
              <a:ext cx="1379" cy="284"/>
            </a:xfrm>
            <a:prstGeom prst="rect">
              <a:avLst/>
            </a:prstGeom>
            <a:noFill/>
          </p:spPr>
        </p:pic>
        <p:pic>
          <p:nvPicPr>
            <p:cNvPr id="116750" name="Picture 14" descr="eq_62"/>
            <p:cNvPicPr>
              <a:picLocks noChangeAspect="1" noChangeArrowheads="1"/>
            </p:cNvPicPr>
            <p:nvPr/>
          </p:nvPicPr>
          <p:blipFill>
            <a:blip r:embed="rId6" cstate="print"/>
            <a:srcRect l="27867" t="17009" r="61406" b="68398"/>
            <a:stretch>
              <a:fillRect/>
            </a:stretch>
          </p:blipFill>
          <p:spPr bwMode="auto">
            <a:xfrm>
              <a:off x="2534" y="1241"/>
              <a:ext cx="522" cy="284"/>
            </a:xfrm>
            <a:prstGeom prst="rect">
              <a:avLst/>
            </a:prstGeom>
            <a:noFill/>
          </p:spPr>
        </p:pic>
        <p:pic>
          <p:nvPicPr>
            <p:cNvPr id="116751" name="Picture 15" descr="eq_62"/>
            <p:cNvPicPr>
              <a:picLocks noChangeAspect="1" noChangeArrowheads="1"/>
            </p:cNvPicPr>
            <p:nvPr/>
          </p:nvPicPr>
          <p:blipFill>
            <a:blip r:embed="rId6" cstate="print"/>
            <a:srcRect l="48849" t="17009" r="49301" b="67215"/>
            <a:stretch>
              <a:fillRect/>
            </a:stretch>
          </p:blipFill>
          <p:spPr bwMode="auto">
            <a:xfrm>
              <a:off x="3015" y="1241"/>
              <a:ext cx="90" cy="307"/>
            </a:xfrm>
            <a:prstGeom prst="rect">
              <a:avLst/>
            </a:prstGeom>
            <a:noFill/>
          </p:spPr>
        </p:pic>
        <p:pic>
          <p:nvPicPr>
            <p:cNvPr id="116752" name="Picture 16" descr="eq_62"/>
            <p:cNvPicPr>
              <a:picLocks noChangeAspect="1" noChangeArrowheads="1"/>
            </p:cNvPicPr>
            <p:nvPr/>
          </p:nvPicPr>
          <p:blipFill>
            <a:blip r:embed="rId6" cstate="print"/>
            <a:srcRect l="41389" t="17009" r="50781" b="68398"/>
            <a:stretch>
              <a:fillRect/>
            </a:stretch>
          </p:blipFill>
          <p:spPr bwMode="auto">
            <a:xfrm>
              <a:off x="1973" y="1241"/>
              <a:ext cx="381" cy="284"/>
            </a:xfrm>
            <a:prstGeom prst="rect">
              <a:avLst/>
            </a:prstGeom>
            <a:noFill/>
          </p:spPr>
        </p:pic>
      </p:grpSp>
      <p:grpSp>
        <p:nvGrpSpPr>
          <p:cNvPr id="116753" name="Group 17"/>
          <p:cNvGrpSpPr>
            <a:grpSpLocks/>
          </p:cNvGrpSpPr>
          <p:nvPr/>
        </p:nvGrpSpPr>
        <p:grpSpPr bwMode="auto">
          <a:xfrm>
            <a:off x="914400" y="2619375"/>
            <a:ext cx="3448050" cy="3324225"/>
            <a:chOff x="576" y="1650"/>
            <a:chExt cx="2172" cy="2094"/>
          </a:xfrm>
        </p:grpSpPr>
        <p:sp>
          <p:nvSpPr>
            <p:cNvPr id="116754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7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</p:txBody>
        </p:sp>
        <p:pic>
          <p:nvPicPr>
            <p:cNvPr id="116755" name="Picture 19" descr="eq_62"/>
            <p:cNvPicPr>
              <a:picLocks noChangeAspect="1" noChangeArrowheads="1"/>
            </p:cNvPicPr>
            <p:nvPr/>
          </p:nvPicPr>
          <p:blipFill>
            <a:blip r:embed="rId6" cstate="print"/>
            <a:srcRect t="32991" r="77928" b="50873"/>
            <a:stretch>
              <a:fillRect/>
            </a:stretch>
          </p:blipFill>
          <p:spPr bwMode="auto">
            <a:xfrm>
              <a:off x="948" y="1650"/>
              <a:ext cx="1074" cy="314"/>
            </a:xfrm>
            <a:prstGeom prst="rect">
              <a:avLst/>
            </a:prstGeom>
            <a:noFill/>
          </p:spPr>
        </p:pic>
        <p:pic>
          <p:nvPicPr>
            <p:cNvPr id="116756" name="Picture 20" descr="eq_62"/>
            <p:cNvPicPr>
              <a:picLocks noChangeAspect="1" noChangeArrowheads="1"/>
            </p:cNvPicPr>
            <p:nvPr/>
          </p:nvPicPr>
          <p:blipFill>
            <a:blip r:embed="rId6" cstate="print"/>
            <a:srcRect t="49332" r="75708" b="32991"/>
            <a:stretch>
              <a:fillRect/>
            </a:stretch>
          </p:blipFill>
          <p:spPr bwMode="auto">
            <a:xfrm>
              <a:off x="948" y="2224"/>
              <a:ext cx="1182" cy="344"/>
            </a:xfrm>
            <a:prstGeom prst="rect">
              <a:avLst/>
            </a:prstGeom>
            <a:noFill/>
          </p:spPr>
        </p:pic>
        <p:pic>
          <p:nvPicPr>
            <p:cNvPr id="116757" name="Picture 21" descr="eq_62"/>
            <p:cNvPicPr>
              <a:picLocks noChangeAspect="1" noChangeArrowheads="1"/>
            </p:cNvPicPr>
            <p:nvPr/>
          </p:nvPicPr>
          <p:blipFill>
            <a:blip r:embed="rId6" cstate="print"/>
            <a:srcRect t="67215" r="89642" b="17883"/>
            <a:stretch>
              <a:fillRect/>
            </a:stretch>
          </p:blipFill>
          <p:spPr bwMode="auto">
            <a:xfrm>
              <a:off x="1696" y="2842"/>
              <a:ext cx="504" cy="290"/>
            </a:xfrm>
            <a:prstGeom prst="rect">
              <a:avLst/>
            </a:prstGeom>
            <a:noFill/>
          </p:spPr>
        </p:pic>
        <p:pic>
          <p:nvPicPr>
            <p:cNvPr id="116758" name="Picture 22" descr="eq_62"/>
            <p:cNvPicPr>
              <a:picLocks noChangeAspect="1" noChangeArrowheads="1"/>
            </p:cNvPicPr>
            <p:nvPr/>
          </p:nvPicPr>
          <p:blipFill>
            <a:blip r:embed="rId6" cstate="print"/>
            <a:srcRect t="83247" r="63008"/>
            <a:stretch>
              <a:fillRect/>
            </a:stretch>
          </p:blipFill>
          <p:spPr bwMode="auto">
            <a:xfrm>
              <a:off x="948" y="3412"/>
              <a:ext cx="1800" cy="326"/>
            </a:xfrm>
            <a:prstGeom prst="rect">
              <a:avLst/>
            </a:prstGeom>
            <a:noFill/>
          </p:spPr>
        </p:pic>
        <p:pic>
          <p:nvPicPr>
            <p:cNvPr id="116759" name="Picture 23" descr="eq_62"/>
            <p:cNvPicPr>
              <a:picLocks noChangeAspect="1" noChangeArrowheads="1"/>
            </p:cNvPicPr>
            <p:nvPr/>
          </p:nvPicPr>
          <p:blipFill>
            <a:blip r:embed="rId6" cstate="print"/>
            <a:srcRect l="10358" t="67215" r="86684" b="16034"/>
            <a:stretch>
              <a:fillRect/>
            </a:stretch>
          </p:blipFill>
          <p:spPr bwMode="auto">
            <a:xfrm>
              <a:off x="1557" y="2842"/>
              <a:ext cx="144" cy="326"/>
            </a:xfrm>
            <a:prstGeom prst="rect">
              <a:avLst/>
            </a:prstGeom>
            <a:noFill/>
          </p:spPr>
        </p:pic>
        <p:pic>
          <p:nvPicPr>
            <p:cNvPr id="116760" name="Picture 24" descr="eq_62"/>
            <p:cNvPicPr>
              <a:picLocks noChangeAspect="1" noChangeArrowheads="1"/>
            </p:cNvPicPr>
            <p:nvPr/>
          </p:nvPicPr>
          <p:blipFill>
            <a:blip r:embed="rId6" cstate="print"/>
            <a:srcRect l="13318" t="67215" r="74599" b="17267"/>
            <a:stretch>
              <a:fillRect/>
            </a:stretch>
          </p:blipFill>
          <p:spPr bwMode="auto">
            <a:xfrm>
              <a:off x="960" y="2842"/>
              <a:ext cx="588" cy="302"/>
            </a:xfrm>
            <a:prstGeom prst="rect">
              <a:avLst/>
            </a:prstGeom>
            <a:noFill/>
          </p:spPr>
        </p:pic>
        <p:pic>
          <p:nvPicPr>
            <p:cNvPr id="116761" name="Picture 25" descr="eq_62"/>
            <p:cNvPicPr>
              <a:picLocks noChangeAspect="1" noChangeArrowheads="1"/>
            </p:cNvPicPr>
            <p:nvPr/>
          </p:nvPicPr>
          <p:blipFill>
            <a:blip r:embed="rId6" cstate="print"/>
            <a:srcRect l="25647" t="67215" r="63008" b="16650"/>
            <a:stretch>
              <a:fillRect/>
            </a:stretch>
          </p:blipFill>
          <p:spPr bwMode="auto">
            <a:xfrm>
              <a:off x="2196" y="2842"/>
              <a:ext cx="552" cy="314"/>
            </a:xfrm>
            <a:prstGeom prst="rect">
              <a:avLst/>
            </a:prstGeom>
            <a:noFill/>
          </p:spPr>
        </p:pic>
      </p:grp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923925" y="45624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1863" name="Picture 7" descr="KC_alg_L010-03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36147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Incorrect¤Correct"/>
  <p:tag name="RESPONSESGATHERED" val="False"/>
  <p:tag name="QUESTIONALIAS" val="5-Minute Check 1"/>
  <p:tag name="ANSWERSALIAS" val="A¤B¤C¤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Correct¤Incorrect¤Incorrect¤Incorrect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Correct¤Incorrect¤Incorrect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Correct¤Incorrect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Incorrect¤Correct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B620F208A82841EDADD0955A5D68C524"/>
  <p:tag name="VALUES" val="Incorrect¤Incorrect¤Incorrect¤Correct"/>
  <p:tag name="RESPONSESGATHERED" val="False"/>
  <p:tag name="QUESTIONALIAS" val="5-Minute Check 6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Incorrect¤Incorrect¤Correct"/>
  <p:tag name="QUESTIONALIAS" val="Example 1A"/>
  <p:tag name="ANSWERSALIAS" val="A¤B¤C¤D"/>
  <p:tag name="RESPONSESGATHERED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32EBDCFBE8F4C208F9CE58074D1D0CC"/>
  <p:tag name="VALUES" val="Incorrect¤Correct¤Incorrect¤Incorrect"/>
  <p:tag name="QUESTIONALIAS" val="Example 1B"/>
  <p:tag name="ANSWERSALIAS" val="A¤B¤C¤D"/>
  <p:tag name="RESPONSESGATHERED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Correct¤Incorrect¤Incorrect¤Incorrect"/>
  <p:tag name="QUESTIONALIAS" val="Example 2"/>
  <p:tag name="ANSWERSALIAS" val="A¤B¤C¤D"/>
  <p:tag name="RESPONSESGATHERED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Incorrect¤Correct¤Incorrect"/>
  <p:tag name="QUESTIONALIAS" val="Example 3A"/>
  <p:tag name="ANSWERSALIAS" val="A¤B¤C¤D"/>
  <p:tag name="RESPONSESGATHERED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64EB8F713BA34DC0BF91EB62FE5D1334"/>
  <p:tag name="VALUES" val="Incorrect¤Correct¤Incorrect¤Incorrect"/>
  <p:tag name="QUESTIONALIAS" val="Example 3B"/>
  <p:tag name="ANSWERSALIAS" val="A¤B¤C¤D"/>
  <p:tag name="RESPONSESGATHERED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Incorrect¤Correct¤Incorrect"/>
  <p:tag name="QUESTIONALIAS" val="Example 4"/>
  <p:tag name="ANSWERSALIAS" val="A¤B¤C¤D"/>
  <p:tag name="RESPONSESGATHERED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1526</TotalTime>
  <Words>295</Words>
  <Application>Microsoft Office PowerPoint</Application>
  <PresentationFormat>On-screen Show (4:3)</PresentationFormat>
  <Paragraphs>135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25</vt:i4>
      </vt:variant>
    </vt:vector>
  </HeadingPairs>
  <TitlesOfParts>
    <vt:vector size="38" baseType="lpstr">
      <vt:lpstr>Arial</vt:lpstr>
      <vt:lpstr>Symbol</vt:lpstr>
      <vt:lpstr>Times New Roman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Example 1A</vt:lpstr>
      <vt:lpstr>Example 1B</vt:lpstr>
      <vt:lpstr>Example 1A</vt:lpstr>
      <vt:lpstr>Example 1B</vt:lpstr>
      <vt:lpstr>Example 2</vt:lpstr>
      <vt:lpstr>Example 2</vt:lpstr>
      <vt:lpstr>Example 3A</vt:lpstr>
      <vt:lpstr>Example 3B</vt:lpstr>
      <vt:lpstr>Example 3A</vt:lpstr>
      <vt:lpstr>Example 3B</vt:lpstr>
      <vt:lpstr>Example 4</vt:lpstr>
      <vt:lpstr>Example 4</vt:lpstr>
      <vt:lpstr>Example 4</vt:lpstr>
      <vt:lpstr>Concept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102</cp:revision>
  <dcterms:created xsi:type="dcterms:W3CDTF">2007-12-06T14:31:51Z</dcterms:created>
  <dcterms:modified xsi:type="dcterms:W3CDTF">2015-11-17T17:55:20Z</dcterms:modified>
</cp:coreProperties>
</file>