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316" r:id="rId24"/>
    <p:sldId id="288" r:id="rId25"/>
    <p:sldId id="308" r:id="rId26"/>
    <p:sldId id="260" r:id="rId27"/>
    <p:sldId id="309" r:id="rId28"/>
    <p:sldId id="263" r:id="rId29"/>
    <p:sldId id="291" r:id="rId30"/>
    <p:sldId id="310" r:id="rId31"/>
    <p:sldId id="275" r:id="rId32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10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10–3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1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54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10–3)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Power Property of Equality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Real-World Example: Variable as a Radicand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Expression as a Radicand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Variable on Each Side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10-4-1"/>
          <p:cNvPicPr>
            <a:picLocks noChangeAspect="1" noChangeArrowheads="1"/>
          </p:cNvPicPr>
          <p:nvPr/>
        </p:nvPicPr>
        <p:blipFill>
          <a:blip r:embed="rId5" cstate="print"/>
          <a:srcRect b="77982"/>
          <a:stretch>
            <a:fillRect/>
          </a:stretch>
        </p:blipFill>
        <p:spPr bwMode="auto">
          <a:xfrm>
            <a:off x="1111250" y="1600200"/>
            <a:ext cx="4479925" cy="571500"/>
          </a:xfrm>
          <a:prstGeom prst="rect">
            <a:avLst/>
          </a:prstGeom>
          <a:noFill/>
        </p:spPr>
      </p:pic>
      <p:grpSp>
        <p:nvGrpSpPr>
          <p:cNvPr id="107543" name="Group 23"/>
          <p:cNvGrpSpPr>
            <a:grpSpLocks/>
          </p:cNvGrpSpPr>
          <p:nvPr/>
        </p:nvGrpSpPr>
        <p:grpSpPr bwMode="auto">
          <a:xfrm>
            <a:off x="1066800" y="2276475"/>
            <a:ext cx="2790825" cy="3349625"/>
            <a:chOff x="672" y="1434"/>
            <a:chExt cx="1758" cy="2110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8" name="Picture 18" descr="10-4-1"/>
            <p:cNvPicPr>
              <a:picLocks noChangeAspect="1" noChangeArrowheads="1"/>
            </p:cNvPicPr>
            <p:nvPr/>
          </p:nvPicPr>
          <p:blipFill>
            <a:blip r:embed="rId5" cstate="print"/>
            <a:srcRect t="38348" r="73848" b="38165"/>
            <a:stretch>
              <a:fillRect/>
            </a:stretch>
          </p:blipFill>
          <p:spPr bwMode="auto">
            <a:xfrm>
              <a:off x="1056" y="2016"/>
              <a:ext cx="738" cy="384"/>
            </a:xfrm>
            <a:prstGeom prst="rect">
              <a:avLst/>
            </a:prstGeom>
            <a:noFill/>
          </p:spPr>
        </p:pic>
        <p:pic>
          <p:nvPicPr>
            <p:cNvPr id="107539" name="Picture 19" descr="10-4-1"/>
            <p:cNvPicPr>
              <a:picLocks noChangeAspect="1" noChangeArrowheads="1"/>
            </p:cNvPicPr>
            <p:nvPr/>
          </p:nvPicPr>
          <p:blipFill>
            <a:blip r:embed="rId5" cstate="print"/>
            <a:srcRect t="17798" r="73848" b="58716"/>
            <a:stretch>
              <a:fillRect/>
            </a:stretch>
          </p:blipFill>
          <p:spPr bwMode="auto">
            <a:xfrm>
              <a:off x="1038" y="1434"/>
              <a:ext cx="738" cy="384"/>
            </a:xfrm>
            <a:prstGeom prst="rect">
              <a:avLst/>
            </a:prstGeom>
            <a:noFill/>
          </p:spPr>
        </p:pic>
        <p:pic>
          <p:nvPicPr>
            <p:cNvPr id="107540" name="Picture 20" descr="10-4-1"/>
            <p:cNvPicPr>
              <a:picLocks noChangeAspect="1" noChangeArrowheads="1"/>
            </p:cNvPicPr>
            <p:nvPr/>
          </p:nvPicPr>
          <p:blipFill>
            <a:blip r:embed="rId5" cstate="print"/>
            <a:srcRect t="58899" r="73848" b="17615"/>
            <a:stretch>
              <a:fillRect/>
            </a:stretch>
          </p:blipFill>
          <p:spPr bwMode="auto">
            <a:xfrm>
              <a:off x="1062" y="2610"/>
              <a:ext cx="738" cy="384"/>
            </a:xfrm>
            <a:prstGeom prst="rect">
              <a:avLst/>
            </a:prstGeom>
            <a:noFill/>
          </p:spPr>
        </p:pic>
        <p:pic>
          <p:nvPicPr>
            <p:cNvPr id="107541" name="Picture 21" descr="10-4-1"/>
            <p:cNvPicPr>
              <a:picLocks noChangeAspect="1" noChangeArrowheads="1"/>
            </p:cNvPicPr>
            <p:nvPr/>
          </p:nvPicPr>
          <p:blipFill>
            <a:blip r:embed="rId5" cstate="print"/>
            <a:srcRect t="82385" r="73848"/>
            <a:stretch>
              <a:fillRect/>
            </a:stretch>
          </p:blipFill>
          <p:spPr bwMode="auto">
            <a:xfrm>
              <a:off x="1056" y="3222"/>
              <a:ext cx="738" cy="28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10-4-2"/>
          <p:cNvPicPr>
            <a:picLocks noChangeAspect="1" noChangeArrowheads="1"/>
          </p:cNvPicPr>
          <p:nvPr/>
        </p:nvPicPr>
        <p:blipFill>
          <a:blip r:embed="rId5" cstate="print"/>
          <a:srcRect b="82396"/>
          <a:stretch>
            <a:fillRect/>
          </a:stretch>
        </p:blipFill>
        <p:spPr bwMode="auto">
          <a:xfrm>
            <a:off x="1104900" y="1600200"/>
            <a:ext cx="4762500" cy="457200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286000"/>
            <a:ext cx="2790825" cy="3340100"/>
            <a:chOff x="672" y="1440"/>
            <a:chExt cx="1758" cy="210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10-4-2"/>
            <p:cNvPicPr>
              <a:picLocks noChangeAspect="1" noChangeArrowheads="1"/>
            </p:cNvPicPr>
            <p:nvPr/>
          </p:nvPicPr>
          <p:blipFill>
            <a:blip r:embed="rId5" cstate="print"/>
            <a:srcRect t="17848" r="55200" b="61613"/>
            <a:stretch>
              <a:fillRect/>
            </a:stretch>
          </p:blipFill>
          <p:spPr bwMode="auto">
            <a:xfrm>
              <a:off x="1056" y="1440"/>
              <a:ext cx="1344" cy="336"/>
            </a:xfrm>
            <a:prstGeom prst="rect">
              <a:avLst/>
            </a:prstGeom>
            <a:noFill/>
          </p:spPr>
        </p:pic>
        <p:pic>
          <p:nvPicPr>
            <p:cNvPr id="108556" name="Picture 12" descr="10-4-2"/>
            <p:cNvPicPr>
              <a:picLocks noChangeAspect="1" noChangeArrowheads="1"/>
            </p:cNvPicPr>
            <p:nvPr/>
          </p:nvPicPr>
          <p:blipFill>
            <a:blip r:embed="rId5" cstate="print"/>
            <a:srcRect t="79890" r="63200"/>
            <a:stretch>
              <a:fillRect/>
            </a:stretch>
          </p:blipFill>
          <p:spPr bwMode="auto">
            <a:xfrm>
              <a:off x="1056" y="3198"/>
              <a:ext cx="1104" cy="329"/>
            </a:xfrm>
            <a:prstGeom prst="rect">
              <a:avLst/>
            </a:prstGeom>
            <a:noFill/>
          </p:spPr>
        </p:pic>
        <p:pic>
          <p:nvPicPr>
            <p:cNvPr id="108557" name="Picture 13" descr="10-4-2"/>
            <p:cNvPicPr>
              <a:picLocks noChangeAspect="1" noChangeArrowheads="1"/>
            </p:cNvPicPr>
            <p:nvPr/>
          </p:nvPicPr>
          <p:blipFill>
            <a:blip r:embed="rId5" cstate="print"/>
            <a:srcRect t="38815" r="63200" b="40648"/>
            <a:stretch>
              <a:fillRect/>
            </a:stretch>
          </p:blipFill>
          <p:spPr bwMode="auto">
            <a:xfrm>
              <a:off x="1056" y="2016"/>
              <a:ext cx="1104" cy="336"/>
            </a:xfrm>
            <a:prstGeom prst="rect">
              <a:avLst/>
            </a:prstGeom>
            <a:noFill/>
          </p:spPr>
        </p:pic>
        <p:pic>
          <p:nvPicPr>
            <p:cNvPr id="108558" name="Picture 14" descr="10-4-2"/>
            <p:cNvPicPr>
              <a:picLocks noChangeAspect="1" noChangeArrowheads="1"/>
            </p:cNvPicPr>
            <p:nvPr/>
          </p:nvPicPr>
          <p:blipFill>
            <a:blip r:embed="rId5" cstate="print"/>
            <a:srcRect t="59352" r="63200" b="20110"/>
            <a:stretch>
              <a:fillRect/>
            </a:stretch>
          </p:blipFill>
          <p:spPr bwMode="auto">
            <a:xfrm>
              <a:off x="1056" y="2592"/>
              <a:ext cx="1104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78" name="Picture 10" descr="10-4-3"/>
          <p:cNvPicPr>
            <a:picLocks noChangeAspect="1" noChangeArrowheads="1"/>
          </p:cNvPicPr>
          <p:nvPr/>
        </p:nvPicPr>
        <p:blipFill>
          <a:blip r:embed="rId5" cstate="print"/>
          <a:srcRect b="75499"/>
          <a:stretch>
            <a:fillRect/>
          </a:stretch>
        </p:blipFill>
        <p:spPr bwMode="auto">
          <a:xfrm>
            <a:off x="1087438" y="1590675"/>
            <a:ext cx="3884612" cy="64293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1066800" y="2400300"/>
            <a:ext cx="2790825" cy="3409950"/>
            <a:chOff x="672" y="1512"/>
            <a:chExt cx="1758" cy="2148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10-4-3"/>
            <p:cNvPicPr>
              <a:picLocks noChangeAspect="1" noChangeArrowheads="1"/>
            </p:cNvPicPr>
            <p:nvPr/>
          </p:nvPicPr>
          <p:blipFill>
            <a:blip r:embed="rId5" cstate="print"/>
            <a:srcRect t="65155" r="60809" b="8711"/>
            <a:stretch>
              <a:fillRect/>
            </a:stretch>
          </p:blipFill>
          <p:spPr bwMode="auto">
            <a:xfrm>
              <a:off x="1056" y="3228"/>
              <a:ext cx="959" cy="432"/>
            </a:xfrm>
            <a:prstGeom prst="rect">
              <a:avLst/>
            </a:prstGeom>
            <a:noFill/>
          </p:spPr>
        </p:pic>
        <p:pic>
          <p:nvPicPr>
            <p:cNvPr id="109580" name="Picture 12" descr="10-4-3"/>
            <p:cNvPicPr>
              <a:picLocks noChangeAspect="1" noChangeArrowheads="1"/>
            </p:cNvPicPr>
            <p:nvPr/>
          </p:nvPicPr>
          <p:blipFill>
            <a:blip r:embed="rId5" cstate="print"/>
            <a:srcRect t="41924" r="60809" b="34846"/>
            <a:stretch>
              <a:fillRect/>
            </a:stretch>
          </p:blipFill>
          <p:spPr bwMode="auto">
            <a:xfrm>
              <a:off x="1069" y="2586"/>
              <a:ext cx="959" cy="384"/>
            </a:xfrm>
            <a:prstGeom prst="rect">
              <a:avLst/>
            </a:prstGeom>
            <a:noFill/>
          </p:spPr>
        </p:pic>
        <p:pic>
          <p:nvPicPr>
            <p:cNvPr id="109581" name="Picture 13" descr="10-4-3"/>
            <p:cNvPicPr>
              <a:picLocks noChangeAspect="1" noChangeArrowheads="1"/>
            </p:cNvPicPr>
            <p:nvPr/>
          </p:nvPicPr>
          <p:blipFill>
            <a:blip r:embed="rId5" cstate="print"/>
            <a:srcRect t="21597" r="60809" b="52269"/>
            <a:stretch>
              <a:fillRect/>
            </a:stretch>
          </p:blipFill>
          <p:spPr bwMode="auto">
            <a:xfrm>
              <a:off x="1068" y="1980"/>
              <a:ext cx="959" cy="43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78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10-4-4"/>
          <p:cNvPicPr>
            <a:picLocks noChangeAspect="1" noChangeArrowheads="1"/>
          </p:cNvPicPr>
          <p:nvPr/>
        </p:nvPicPr>
        <p:blipFill>
          <a:blip r:embed="rId5" cstate="print"/>
          <a:srcRect b="72650"/>
          <a:stretch>
            <a:fillRect/>
          </a:stretch>
        </p:blipFill>
        <p:spPr bwMode="auto">
          <a:xfrm>
            <a:off x="1104900" y="1519238"/>
            <a:ext cx="2852738" cy="766762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2276475"/>
            <a:ext cx="2790825" cy="3349625"/>
            <a:chOff x="672" y="1434"/>
            <a:chExt cx="1758" cy="2110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3" name="Picture 11" descr="10-4-4"/>
            <p:cNvPicPr>
              <a:picLocks noChangeAspect="1" noChangeArrowheads="1"/>
            </p:cNvPicPr>
            <p:nvPr/>
          </p:nvPicPr>
          <p:blipFill>
            <a:blip r:embed="rId5" cstate="print"/>
            <a:srcRect t="62457" r="42738" b="18517"/>
            <a:stretch>
              <a:fillRect/>
            </a:stretch>
          </p:blipFill>
          <p:spPr bwMode="auto">
            <a:xfrm>
              <a:off x="1062" y="2616"/>
              <a:ext cx="1029" cy="336"/>
            </a:xfrm>
            <a:prstGeom prst="rect">
              <a:avLst/>
            </a:prstGeom>
            <a:noFill/>
          </p:spPr>
        </p:pic>
        <p:pic>
          <p:nvPicPr>
            <p:cNvPr id="110604" name="Picture 12" descr="10-4-4"/>
            <p:cNvPicPr>
              <a:picLocks noChangeAspect="1" noChangeArrowheads="1"/>
            </p:cNvPicPr>
            <p:nvPr/>
          </p:nvPicPr>
          <p:blipFill>
            <a:blip r:embed="rId5" cstate="print"/>
            <a:srcRect t="46149" r="42738" b="34825"/>
            <a:stretch>
              <a:fillRect/>
            </a:stretch>
          </p:blipFill>
          <p:spPr bwMode="auto">
            <a:xfrm>
              <a:off x="1044" y="2058"/>
              <a:ext cx="1029" cy="336"/>
            </a:xfrm>
            <a:prstGeom prst="rect">
              <a:avLst/>
            </a:prstGeom>
            <a:noFill/>
          </p:spPr>
        </p:pic>
        <p:pic>
          <p:nvPicPr>
            <p:cNvPr id="110605" name="Picture 13" descr="10-4-4"/>
            <p:cNvPicPr>
              <a:picLocks noChangeAspect="1" noChangeArrowheads="1"/>
            </p:cNvPicPr>
            <p:nvPr/>
          </p:nvPicPr>
          <p:blipFill>
            <a:blip r:embed="rId5" cstate="print"/>
            <a:srcRect t="23895" r="42738" b="53851"/>
            <a:stretch>
              <a:fillRect/>
            </a:stretch>
          </p:blipFill>
          <p:spPr bwMode="auto">
            <a:xfrm>
              <a:off x="1035" y="1434"/>
              <a:ext cx="1029" cy="393"/>
            </a:xfrm>
            <a:prstGeom prst="rect">
              <a:avLst/>
            </a:prstGeom>
            <a:noFill/>
          </p:spPr>
        </p:pic>
        <p:pic>
          <p:nvPicPr>
            <p:cNvPr id="110606" name="Picture 14" descr="10-4-4"/>
            <p:cNvPicPr>
              <a:picLocks noChangeAspect="1" noChangeArrowheads="1"/>
            </p:cNvPicPr>
            <p:nvPr/>
          </p:nvPicPr>
          <p:blipFill>
            <a:blip r:embed="rId5" cstate="print"/>
            <a:srcRect t="80974" r="42738"/>
            <a:stretch>
              <a:fillRect/>
            </a:stretch>
          </p:blipFill>
          <p:spPr bwMode="auto">
            <a:xfrm>
              <a:off x="1068" y="3198"/>
              <a:ext cx="1029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171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7" name="Picture 11" descr="10-4-5"/>
          <p:cNvPicPr>
            <a:picLocks noChangeAspect="1" noChangeArrowheads="1"/>
          </p:cNvPicPr>
          <p:nvPr/>
        </p:nvPicPr>
        <p:blipFill>
          <a:blip r:embed="rId5" cstate="print"/>
          <a:srcRect b="67108"/>
          <a:stretch>
            <a:fillRect/>
          </a:stretch>
        </p:blipFill>
        <p:spPr bwMode="auto">
          <a:xfrm>
            <a:off x="1073150" y="1698625"/>
            <a:ext cx="7461250" cy="1025525"/>
          </a:xfrm>
          <a:prstGeom prst="rect">
            <a:avLst/>
          </a:prstGeom>
          <a:noFill/>
        </p:spPr>
      </p:pic>
      <p:grpSp>
        <p:nvGrpSpPr>
          <p:cNvPr id="111632" name="Group 16"/>
          <p:cNvGrpSpPr>
            <a:grpSpLocks/>
          </p:cNvGrpSpPr>
          <p:nvPr/>
        </p:nvGrpSpPr>
        <p:grpSpPr bwMode="auto">
          <a:xfrm>
            <a:off x="1066800" y="3105150"/>
            <a:ext cx="3705225" cy="3295650"/>
            <a:chOff x="672" y="1956"/>
            <a:chExt cx="2334" cy="2076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00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8" name="Picture 12" descr="10-4-5"/>
            <p:cNvPicPr>
              <a:picLocks noChangeAspect="1" noChangeArrowheads="1"/>
            </p:cNvPicPr>
            <p:nvPr/>
          </p:nvPicPr>
          <p:blipFill>
            <a:blip r:embed="rId5" cstate="print"/>
            <a:srcRect t="65784" r="71404" b="14664"/>
            <a:stretch>
              <a:fillRect/>
            </a:stretch>
          </p:blipFill>
          <p:spPr bwMode="auto">
            <a:xfrm>
              <a:off x="1056" y="3078"/>
              <a:ext cx="1344" cy="384"/>
            </a:xfrm>
            <a:prstGeom prst="rect">
              <a:avLst/>
            </a:prstGeom>
            <a:noFill/>
          </p:spPr>
        </p:pic>
        <p:pic>
          <p:nvPicPr>
            <p:cNvPr id="111629" name="Picture 13" descr="10-4-5"/>
            <p:cNvPicPr>
              <a:picLocks noChangeAspect="1" noChangeArrowheads="1"/>
            </p:cNvPicPr>
            <p:nvPr/>
          </p:nvPicPr>
          <p:blipFill>
            <a:blip r:embed="rId5" cstate="print"/>
            <a:srcRect t="31569" r="58170" b="51323"/>
            <a:stretch>
              <a:fillRect/>
            </a:stretch>
          </p:blipFill>
          <p:spPr bwMode="auto">
            <a:xfrm>
              <a:off x="1038" y="1956"/>
              <a:ext cx="1966" cy="336"/>
            </a:xfrm>
            <a:prstGeom prst="rect">
              <a:avLst/>
            </a:prstGeom>
            <a:noFill/>
          </p:spPr>
        </p:pic>
        <p:pic>
          <p:nvPicPr>
            <p:cNvPr id="111630" name="Picture 14" descr="10-4-5"/>
            <p:cNvPicPr>
              <a:picLocks noChangeAspect="1" noChangeArrowheads="1"/>
            </p:cNvPicPr>
            <p:nvPr/>
          </p:nvPicPr>
          <p:blipFill>
            <a:blip r:embed="rId5" cstate="print"/>
            <a:srcRect t="48677" r="58170" b="31772"/>
            <a:stretch>
              <a:fillRect/>
            </a:stretch>
          </p:blipFill>
          <p:spPr bwMode="auto">
            <a:xfrm>
              <a:off x="1040" y="2514"/>
              <a:ext cx="1966" cy="384"/>
            </a:xfrm>
            <a:prstGeom prst="rect">
              <a:avLst/>
            </a:prstGeom>
            <a:noFill/>
          </p:spPr>
        </p:pic>
        <p:pic>
          <p:nvPicPr>
            <p:cNvPr id="111631" name="Picture 15" descr="10-4-5"/>
            <p:cNvPicPr>
              <a:picLocks noChangeAspect="1" noChangeArrowheads="1"/>
            </p:cNvPicPr>
            <p:nvPr/>
          </p:nvPicPr>
          <p:blipFill>
            <a:blip r:embed="rId5" cstate="print"/>
            <a:srcRect t="82893" r="63277"/>
            <a:stretch>
              <a:fillRect/>
            </a:stretch>
          </p:blipFill>
          <p:spPr bwMode="auto">
            <a:xfrm>
              <a:off x="1062" y="3684"/>
              <a:ext cx="1726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43" name="Picture 11" descr="10-4-6"/>
          <p:cNvPicPr>
            <a:picLocks noChangeAspect="1" noChangeArrowheads="1"/>
          </p:cNvPicPr>
          <p:nvPr/>
        </p:nvPicPr>
        <p:blipFill>
          <a:blip r:embed="rId6" cstate="print"/>
          <a:srcRect b="77635"/>
          <a:stretch>
            <a:fillRect/>
          </a:stretch>
        </p:blipFill>
        <p:spPr bwMode="auto">
          <a:xfrm>
            <a:off x="1096963" y="1600200"/>
            <a:ext cx="3757612" cy="609600"/>
          </a:xfrm>
          <a:prstGeom prst="rect">
            <a:avLst/>
          </a:prstGeom>
          <a:noFill/>
        </p:spPr>
      </p:pic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1066800" y="2209800"/>
            <a:ext cx="2819400" cy="3416300"/>
            <a:chOff x="672" y="1392"/>
            <a:chExt cx="1776" cy="2152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4" name="Picture 12" descr="10-4-6"/>
            <p:cNvPicPr>
              <a:picLocks noChangeAspect="1" noChangeArrowheads="1"/>
            </p:cNvPicPr>
            <p:nvPr/>
          </p:nvPicPr>
          <p:blipFill>
            <a:blip r:embed="rId6" cstate="print"/>
            <a:srcRect t="83867" r="42586"/>
            <a:stretch>
              <a:fillRect/>
            </a:stretch>
          </p:blipFill>
          <p:spPr bwMode="auto">
            <a:xfrm>
              <a:off x="1089" y="3251"/>
              <a:ext cx="1359" cy="277"/>
            </a:xfrm>
            <a:prstGeom prst="rect">
              <a:avLst/>
            </a:prstGeom>
            <a:noFill/>
          </p:spPr>
        </p:pic>
        <p:pic>
          <p:nvPicPr>
            <p:cNvPr id="120845" name="Picture 13" descr="10-4-6"/>
            <p:cNvPicPr>
              <a:picLocks noChangeAspect="1" noChangeArrowheads="1"/>
            </p:cNvPicPr>
            <p:nvPr/>
          </p:nvPicPr>
          <p:blipFill>
            <a:blip r:embed="rId6" cstate="print"/>
            <a:srcRect t="61502" r="42586" b="16133"/>
            <a:stretch>
              <a:fillRect/>
            </a:stretch>
          </p:blipFill>
          <p:spPr bwMode="auto">
            <a:xfrm>
              <a:off x="1077" y="2622"/>
              <a:ext cx="1359" cy="384"/>
            </a:xfrm>
            <a:prstGeom prst="rect">
              <a:avLst/>
            </a:prstGeom>
            <a:noFill/>
          </p:spPr>
        </p:pic>
        <p:pic>
          <p:nvPicPr>
            <p:cNvPr id="120846" name="Picture 14" descr="10-4-6"/>
            <p:cNvPicPr>
              <a:picLocks noChangeAspect="1" noChangeArrowheads="1"/>
            </p:cNvPicPr>
            <p:nvPr/>
          </p:nvPicPr>
          <p:blipFill>
            <a:blip r:embed="rId6" cstate="print"/>
            <a:srcRect t="41934" r="42586" b="35701"/>
            <a:stretch>
              <a:fillRect/>
            </a:stretch>
          </p:blipFill>
          <p:spPr bwMode="auto">
            <a:xfrm>
              <a:off x="1041" y="2016"/>
              <a:ext cx="1359" cy="384"/>
            </a:xfrm>
            <a:prstGeom prst="rect">
              <a:avLst/>
            </a:prstGeom>
            <a:noFill/>
          </p:spPr>
        </p:pic>
        <p:pic>
          <p:nvPicPr>
            <p:cNvPr id="120847" name="Picture 15" descr="10-4-6"/>
            <p:cNvPicPr>
              <a:picLocks noChangeAspect="1" noChangeArrowheads="1"/>
            </p:cNvPicPr>
            <p:nvPr/>
          </p:nvPicPr>
          <p:blipFill>
            <a:blip r:embed="rId6" cstate="print"/>
            <a:srcRect t="19569" r="62865" b="58066"/>
            <a:stretch>
              <a:fillRect/>
            </a:stretch>
          </p:blipFill>
          <p:spPr bwMode="auto">
            <a:xfrm>
              <a:off x="1041" y="1392"/>
              <a:ext cx="879" cy="3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N.RN.2 Rewrite expressions involving radicals and rational exponents using the properties of exponents.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A.CED.2 Create equations in two or more variables to represent relationships between quantities; graph equations on coordinate axes with labels and scales.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3 Construct viable arguments and critique the 	reasoning of others.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added, subtracted, and multiplied radical expressions.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radical equations.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radical equations with extraneous solutions.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radical equations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01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extraneous solutions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10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0177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7589838"/>
            <a:ext cx="3657600" cy="182562"/>
          </a:xfrm>
        </p:spPr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324350" y="77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as a Radicand</a:t>
            </a:r>
          </a:p>
        </p:txBody>
      </p:sp>
      <p:grpSp>
        <p:nvGrpSpPr>
          <p:cNvPr id="5913" name="Group 793"/>
          <p:cNvGrpSpPr>
            <a:grpSpLocks/>
          </p:cNvGrpSpPr>
          <p:nvPr/>
        </p:nvGrpSpPr>
        <p:grpSpPr bwMode="auto">
          <a:xfrm>
            <a:off x="876300" y="1209675"/>
            <a:ext cx="8039100" cy="2830513"/>
            <a:chOff x="552" y="762"/>
            <a:chExt cx="5064" cy="1783"/>
          </a:xfrm>
        </p:grpSpPr>
        <p:pic>
          <p:nvPicPr>
            <p:cNvPr id="5910" name="Picture 790" descr="eq_64"/>
            <p:cNvPicPr>
              <a:picLocks noChangeAspect="1" noChangeArrowheads="1"/>
            </p:cNvPicPr>
            <p:nvPr/>
          </p:nvPicPr>
          <p:blipFill>
            <a:blip r:embed="rId3" cstate="print"/>
            <a:srcRect l="32561" t="41324" r="54419" b="22119"/>
            <a:stretch>
              <a:fillRect/>
            </a:stretch>
          </p:blipFill>
          <p:spPr bwMode="auto">
            <a:xfrm>
              <a:off x="3227" y="1418"/>
              <a:ext cx="635" cy="514"/>
            </a:xfrm>
            <a:prstGeom prst="rect">
              <a:avLst/>
            </a:prstGeom>
            <a:noFill/>
          </p:spPr>
        </p:pic>
        <p:sp>
          <p:nvSpPr>
            <p:cNvPr id="5911" name="Rectangle 791"/>
            <p:cNvSpPr>
              <a:spLocks noChangeArrowheads="1"/>
            </p:cNvSpPr>
            <p:nvPr/>
          </p:nvSpPr>
          <p:spPr bwMode="auto">
            <a:xfrm>
              <a:off x="552" y="762"/>
              <a:ext cx="5064" cy="1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E01B22"/>
                  </a:solidFill>
                </a:rPr>
                <a:t>FREE-FALL HEIGHT</a:t>
              </a:r>
              <a:r>
                <a:rPr lang="en-US" sz="2400" b="1">
                  <a:solidFill>
                    <a:srgbClr val="00539D"/>
                  </a:solidFill>
                </a:rPr>
                <a:t>  An object is dropped from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an unknown height and reaches the ground in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5 seconds. Use the equation            , where </a:t>
              </a:r>
              <a:r>
                <a:rPr lang="en-US" sz="2400" b="1" i="1">
                  <a:solidFill>
                    <a:srgbClr val="00539D"/>
                  </a:solidFill>
                </a:rPr>
                <a:t>t</a:t>
              </a:r>
              <a:r>
                <a:rPr lang="en-US" sz="2400" b="1">
                  <a:solidFill>
                    <a:srgbClr val="00539D"/>
                  </a:solidFill>
                </a:rPr>
                <a:t> is time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in seconds and </a:t>
              </a:r>
              <a:r>
                <a:rPr lang="en-US" sz="2400" b="1" i="1">
                  <a:solidFill>
                    <a:srgbClr val="00539D"/>
                  </a:solidFill>
                </a:rPr>
                <a:t>h </a:t>
              </a:r>
              <a:r>
                <a:rPr lang="en-US" sz="2400" b="1">
                  <a:solidFill>
                    <a:srgbClr val="00539D"/>
                  </a:solidFill>
                </a:rPr>
                <a:t>is</a:t>
              </a:r>
              <a:r>
                <a:rPr lang="en-US" sz="2400" b="1" i="1">
                  <a:solidFill>
                    <a:srgbClr val="00539D"/>
                  </a:solidFill>
                </a:rPr>
                <a:t> </a:t>
              </a:r>
              <a:r>
                <a:rPr lang="en-US" sz="2400" b="1">
                  <a:solidFill>
                    <a:srgbClr val="00539D"/>
                  </a:solidFill>
                </a:rPr>
                <a:t>height in feet, to find the height</a:t>
              </a:r>
              <a:r>
                <a:rPr lang="en-US" b="1">
                  <a:solidFill>
                    <a:srgbClr val="00539D"/>
                  </a:solidFill>
                </a:rPr>
                <a:t/>
              </a:r>
              <a:br>
                <a:rPr lang="en-US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from which the object was dropped.</a:t>
              </a:r>
            </a:p>
          </p:txBody>
        </p:sp>
      </p:grpSp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533400" y="4114800"/>
            <a:ext cx="8382000" cy="1150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71750" indent="-22288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Understand	</a:t>
            </a:r>
            <a:r>
              <a:rPr lang="en-US" sz="2400">
                <a:solidFill>
                  <a:srgbClr val="000000"/>
                </a:solidFill>
              </a:rPr>
              <a:t>You know the time it takes for the object to hit the ground. You need to find the height.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7589838"/>
            <a:ext cx="3657600" cy="182562"/>
          </a:xfrm>
        </p:spPr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324350" y="77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as a Radicand</a:t>
            </a:r>
          </a:p>
        </p:txBody>
      </p:sp>
      <p:pic>
        <p:nvPicPr>
          <p:cNvPr id="121860" name="Picture 4" descr="eq_63"/>
          <p:cNvPicPr>
            <a:picLocks noChangeAspect="1" noChangeArrowheads="1"/>
          </p:cNvPicPr>
          <p:nvPr/>
        </p:nvPicPr>
        <p:blipFill>
          <a:blip r:embed="rId3" cstate="print"/>
          <a:srcRect t="40909" r="78055" b="37556"/>
          <a:stretch>
            <a:fillRect/>
          </a:stretch>
        </p:blipFill>
        <p:spPr bwMode="auto">
          <a:xfrm>
            <a:off x="952500" y="3959225"/>
            <a:ext cx="1590675" cy="917575"/>
          </a:xfrm>
          <a:prstGeom prst="rect">
            <a:avLst/>
          </a:prstGeom>
          <a:noFill/>
        </p:spPr>
      </p:pic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4611688" y="3409950"/>
            <a:ext cx="40941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438650" y="4252913"/>
            <a:ext cx="4467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Replace </a:t>
            </a:r>
            <a:r>
              <a:rPr lang="en-US" sz="2400" i="1">
                <a:solidFill>
                  <a:srgbClr val="000000"/>
                </a:solidFill>
              </a:rPr>
              <a:t>t</a:t>
            </a:r>
            <a:r>
              <a:rPr lang="en-US" sz="2400">
                <a:solidFill>
                  <a:srgbClr val="000000"/>
                </a:solidFill>
              </a:rPr>
              <a:t> with 5.</a:t>
            </a: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4438650" y="4884738"/>
            <a:ext cx="4467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 each side by 4.</a:t>
            </a:r>
          </a:p>
        </p:txBody>
      </p:sp>
      <p:pic>
        <p:nvPicPr>
          <p:cNvPr id="121865" name="Picture 9" descr="eq_63"/>
          <p:cNvPicPr>
            <a:picLocks noChangeAspect="1" noChangeArrowheads="1"/>
          </p:cNvPicPr>
          <p:nvPr/>
        </p:nvPicPr>
        <p:blipFill>
          <a:blip r:embed="rId4" cstate="print"/>
          <a:srcRect b="79962"/>
          <a:stretch>
            <a:fillRect/>
          </a:stretch>
        </p:blipFill>
        <p:spPr bwMode="auto">
          <a:xfrm>
            <a:off x="954088" y="1741488"/>
            <a:ext cx="7467600" cy="849312"/>
          </a:xfrm>
          <a:prstGeom prst="rect">
            <a:avLst/>
          </a:prstGeom>
          <a:noFill/>
        </p:spPr>
      </p:pic>
      <p:pic>
        <p:nvPicPr>
          <p:cNvPr id="121869" name="Picture 13" descr="eq_63"/>
          <p:cNvPicPr>
            <a:picLocks noChangeAspect="1" noChangeArrowheads="1"/>
          </p:cNvPicPr>
          <p:nvPr/>
        </p:nvPicPr>
        <p:blipFill>
          <a:blip r:embed="rId3" cstate="print"/>
          <a:srcRect t="19896" r="77267" b="59239"/>
          <a:stretch>
            <a:fillRect/>
          </a:stretch>
        </p:blipFill>
        <p:spPr bwMode="auto">
          <a:xfrm>
            <a:off x="952500" y="3124200"/>
            <a:ext cx="1647825" cy="889000"/>
          </a:xfrm>
          <a:prstGeom prst="rect">
            <a:avLst/>
          </a:prstGeom>
          <a:noFill/>
        </p:spPr>
      </p:pic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533400" y="1390650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71750" indent="-22288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21871" name="Text Box 15"/>
          <p:cNvSpPr txBox="1">
            <a:spLocks noChangeArrowheads="1"/>
          </p:cNvSpPr>
          <p:nvPr/>
        </p:nvSpPr>
        <p:spPr bwMode="auto">
          <a:xfrm>
            <a:off x="533400" y="2627313"/>
            <a:ext cx="8382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71750" indent="-22288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121872" name="Picture 16" descr="10-4-1-redo"/>
          <p:cNvPicPr>
            <a:picLocks noChangeAspect="1" noChangeArrowheads="1"/>
          </p:cNvPicPr>
          <p:nvPr/>
        </p:nvPicPr>
        <p:blipFill>
          <a:blip r:embed="rId5" cstate="print"/>
          <a:srcRect r="31470" b="55527"/>
          <a:stretch>
            <a:fillRect/>
          </a:stretch>
        </p:blipFill>
        <p:spPr bwMode="auto">
          <a:xfrm>
            <a:off x="1327150" y="4845050"/>
            <a:ext cx="1303338" cy="549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1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 build="p" autoUpdateAnimBg="0" advAuto="0"/>
      <p:bldP spid="121863" grpId="0" build="p" autoUpdateAnimBg="0" advAuto="0"/>
      <p:bldP spid="121864" grpId="0" build="p" autoUpdateAnimBg="0" advAuto="0"/>
      <p:bldP spid="121870" grpId="0" build="p" autoUpdateAnimBg="0"/>
      <p:bldP spid="12187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4324350" y="77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as a Radicand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4924425" y="1370013"/>
            <a:ext cx="39909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Square each side.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533400" y="2000250"/>
            <a:ext cx="8382000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400 =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	Simplify.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2513013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object was dropped from a height of 400 feet.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86031" name="Text Box 15"/>
          <p:cNvSpPr txBox="1">
            <a:spLocks noChangeArrowheads="1"/>
          </p:cNvSpPr>
          <p:nvPr/>
        </p:nvSpPr>
        <p:spPr bwMode="auto">
          <a:xfrm>
            <a:off x="533400" y="3228975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>
                <a:solidFill>
                  <a:srgbClr val="000000"/>
                </a:solidFill>
              </a:rPr>
              <a:t> by substituting 400 for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in the original equation.</a:t>
            </a:r>
          </a:p>
        </p:txBody>
      </p:sp>
      <p:pic>
        <p:nvPicPr>
          <p:cNvPr id="86034" name="Picture 18" descr="10-4-1a"/>
          <p:cNvPicPr>
            <a:picLocks noChangeAspect="1" noChangeArrowheads="1"/>
          </p:cNvPicPr>
          <p:nvPr/>
        </p:nvPicPr>
        <p:blipFill>
          <a:blip r:embed="rId3" cstate="print"/>
          <a:srcRect b="67647"/>
          <a:stretch>
            <a:fillRect/>
          </a:stretch>
        </p:blipFill>
        <p:spPr bwMode="auto">
          <a:xfrm>
            <a:off x="1066800" y="3600450"/>
            <a:ext cx="1389063" cy="838200"/>
          </a:xfrm>
          <a:prstGeom prst="rect">
            <a:avLst/>
          </a:prstGeom>
          <a:noFill/>
        </p:spPr>
      </p:pic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3810000" y="3838575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Original equation</a:t>
            </a:r>
          </a:p>
        </p:txBody>
      </p:sp>
      <p:sp>
        <p:nvSpPr>
          <p:cNvPr id="86036" name="Text Box 20"/>
          <p:cNvSpPr txBox="1">
            <a:spLocks noChangeArrowheads="1"/>
          </p:cNvSpPr>
          <p:nvPr/>
        </p:nvSpPr>
        <p:spPr bwMode="auto">
          <a:xfrm>
            <a:off x="3810000" y="47053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t</a:t>
            </a:r>
            <a:r>
              <a:rPr lang="en-US" sz="2400"/>
              <a:t> = 5 and </a:t>
            </a:r>
            <a:r>
              <a:rPr lang="en-US" sz="2400" i="1"/>
              <a:t>h</a:t>
            </a:r>
            <a:r>
              <a:rPr lang="en-US" sz="2400"/>
              <a:t> = 400</a:t>
            </a:r>
            <a:endParaRPr lang="en-US" sz="2400" i="1"/>
          </a:p>
        </p:txBody>
      </p:sp>
      <p:grpSp>
        <p:nvGrpSpPr>
          <p:cNvPr id="86038" name="Group 22"/>
          <p:cNvGrpSpPr>
            <a:grpSpLocks/>
          </p:cNvGrpSpPr>
          <p:nvPr/>
        </p:nvGrpSpPr>
        <p:grpSpPr bwMode="auto">
          <a:xfrm>
            <a:off x="1009650" y="4486275"/>
            <a:ext cx="1389063" cy="914400"/>
            <a:chOff x="672" y="2784"/>
            <a:chExt cx="875" cy="576"/>
          </a:xfrm>
        </p:grpSpPr>
        <p:pic>
          <p:nvPicPr>
            <p:cNvPr id="86033" name="Picture 17" descr="10-4-1a"/>
            <p:cNvPicPr>
              <a:picLocks noChangeAspect="1" noChangeArrowheads="1"/>
            </p:cNvPicPr>
            <p:nvPr/>
          </p:nvPicPr>
          <p:blipFill>
            <a:blip r:embed="rId3" cstate="print"/>
            <a:srcRect t="35294" b="29411"/>
            <a:stretch>
              <a:fillRect/>
            </a:stretch>
          </p:blipFill>
          <p:spPr bwMode="auto">
            <a:xfrm>
              <a:off x="672" y="2784"/>
              <a:ext cx="875" cy="576"/>
            </a:xfrm>
            <a:prstGeom prst="rect">
              <a:avLst/>
            </a:prstGeom>
            <a:noFill/>
          </p:spPr>
        </p:pic>
        <p:sp>
          <p:nvSpPr>
            <p:cNvPr id="86037" name="Text Box 21"/>
            <p:cNvSpPr txBox="1">
              <a:spLocks noChangeArrowheads="1"/>
            </p:cNvSpPr>
            <p:nvPr/>
          </p:nvSpPr>
          <p:spPr bwMode="auto">
            <a:xfrm>
              <a:off x="822" y="2923"/>
              <a:ext cx="19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?</a:t>
              </a:r>
            </a:p>
          </p:txBody>
        </p:sp>
      </p:grpSp>
      <p:grpSp>
        <p:nvGrpSpPr>
          <p:cNvPr id="86040" name="Group 24"/>
          <p:cNvGrpSpPr>
            <a:grpSpLocks/>
          </p:cNvGrpSpPr>
          <p:nvPr/>
        </p:nvGrpSpPr>
        <p:grpSpPr bwMode="auto">
          <a:xfrm>
            <a:off x="1009650" y="5276850"/>
            <a:ext cx="1389063" cy="838200"/>
            <a:chOff x="672" y="3312"/>
            <a:chExt cx="875" cy="528"/>
          </a:xfrm>
        </p:grpSpPr>
        <p:pic>
          <p:nvPicPr>
            <p:cNvPr id="86032" name="Picture 16" descr="10-4-1a"/>
            <p:cNvPicPr>
              <a:picLocks noChangeAspect="1" noChangeArrowheads="1"/>
            </p:cNvPicPr>
            <p:nvPr/>
          </p:nvPicPr>
          <p:blipFill>
            <a:blip r:embed="rId3" cstate="print"/>
            <a:srcRect t="67647"/>
            <a:stretch>
              <a:fillRect/>
            </a:stretch>
          </p:blipFill>
          <p:spPr bwMode="auto">
            <a:xfrm>
              <a:off x="672" y="3312"/>
              <a:ext cx="875" cy="528"/>
            </a:xfrm>
            <a:prstGeom prst="rect">
              <a:avLst/>
            </a:prstGeom>
            <a:noFill/>
          </p:spPr>
        </p:pic>
        <p:sp>
          <p:nvSpPr>
            <p:cNvPr id="86039" name="Text Box 23"/>
            <p:cNvSpPr txBox="1">
              <a:spLocks noChangeArrowheads="1"/>
            </p:cNvSpPr>
            <p:nvPr/>
          </p:nvSpPr>
          <p:spPr bwMode="auto">
            <a:xfrm>
              <a:off x="822" y="3439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?</a:t>
              </a:r>
            </a:p>
          </p:txBody>
        </p:sp>
      </p:grpSp>
      <p:pic>
        <p:nvPicPr>
          <p:cNvPr id="86042" name="Picture 26" descr="10-4-1a"/>
          <p:cNvPicPr>
            <a:picLocks noChangeAspect="1" noChangeArrowheads="1"/>
          </p:cNvPicPr>
          <p:nvPr/>
        </p:nvPicPr>
        <p:blipFill>
          <a:blip r:embed="rId4" cstate="print"/>
          <a:srcRect t="85229"/>
          <a:stretch>
            <a:fillRect/>
          </a:stretch>
        </p:blipFill>
        <p:spPr bwMode="auto">
          <a:xfrm>
            <a:off x="3857625" y="5459413"/>
            <a:ext cx="1511300" cy="455612"/>
          </a:xfrm>
          <a:prstGeom prst="rect">
            <a:avLst/>
          </a:prstGeom>
          <a:noFill/>
        </p:spPr>
      </p:pic>
      <p:sp>
        <p:nvSpPr>
          <p:cNvPr id="86043" name="Text Box 27"/>
          <p:cNvSpPr txBox="1">
            <a:spLocks noChangeArrowheads="1"/>
          </p:cNvSpPr>
          <p:nvPr/>
        </p:nvSpPr>
        <p:spPr bwMode="auto">
          <a:xfrm>
            <a:off x="942975" y="6019800"/>
            <a:ext cx="423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2857500" algn="l"/>
              </a:tabLst>
            </a:pPr>
            <a:r>
              <a:rPr lang="en-US" sz="2400"/>
              <a:t>5 = 5 </a:t>
            </a:r>
            <a:r>
              <a:rPr lang="en-US" sz="2400">
                <a:solidFill>
                  <a:srgbClr val="E01B22"/>
                </a:solidFill>
                <a:sym typeface="Wingdings 2" pitchFamily="18" charset="2"/>
              </a:rPr>
              <a:t>	</a:t>
            </a:r>
            <a:r>
              <a:rPr lang="en-US" sz="2400">
                <a:sym typeface="Wingdings 2" pitchFamily="18" charset="2"/>
              </a:rPr>
              <a:t>Divide.</a:t>
            </a:r>
            <a:endParaRPr lang="en-US" sz="2400" i="1">
              <a:sym typeface="Wingdings 2" pitchFamily="18" charset="2"/>
            </a:endParaRPr>
          </a:p>
        </p:txBody>
      </p:sp>
      <p:pic>
        <p:nvPicPr>
          <p:cNvPr id="86045" name="Picture 29" descr="10-4-1-redo"/>
          <p:cNvPicPr>
            <a:picLocks noChangeAspect="1" noChangeArrowheads="1"/>
          </p:cNvPicPr>
          <p:nvPr/>
        </p:nvPicPr>
        <p:blipFill>
          <a:blip r:embed="rId5" cstate="print"/>
          <a:srcRect t="44473"/>
          <a:stretch>
            <a:fillRect/>
          </a:stretch>
        </p:blipFill>
        <p:spPr bwMode="auto">
          <a:xfrm>
            <a:off x="962025" y="1279525"/>
            <a:ext cx="1901825" cy="685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  <p:bldP spid="86027" grpId="0" build="p" autoUpdateAnimBg="0"/>
      <p:bldP spid="86031" grpId="0" build="p" autoUpdateAnimBg="0"/>
      <p:bldP spid="86035" grpId="0" autoUpdateAnimBg="0"/>
      <p:bldP spid="86036" grpId="0" autoUpdateAnimBg="0"/>
      <p:bldP spid="8604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867150"/>
            <a:ext cx="27908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28 ft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11 ft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49 ft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784 ft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5705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3680" name="Group 16"/>
          <p:cNvGrpSpPr>
            <a:grpSpLocks/>
          </p:cNvGrpSpPr>
          <p:nvPr/>
        </p:nvGrpSpPr>
        <p:grpSpPr bwMode="auto">
          <a:xfrm>
            <a:off x="942975" y="1381125"/>
            <a:ext cx="7742238" cy="2232025"/>
            <a:chOff x="594" y="870"/>
            <a:chExt cx="4877" cy="1406"/>
          </a:xfrm>
        </p:grpSpPr>
        <p:pic>
          <p:nvPicPr>
            <p:cNvPr id="113676" name="Picture 12" descr="eq_64"/>
            <p:cNvPicPr>
              <a:picLocks noChangeAspect="1" noChangeArrowheads="1"/>
            </p:cNvPicPr>
            <p:nvPr/>
          </p:nvPicPr>
          <p:blipFill>
            <a:blip r:embed="rId6" cstate="print"/>
            <a:srcRect t="16643" r="67889"/>
            <a:stretch>
              <a:fillRect/>
            </a:stretch>
          </p:blipFill>
          <p:spPr bwMode="auto">
            <a:xfrm>
              <a:off x="594" y="1104"/>
              <a:ext cx="1566" cy="1172"/>
            </a:xfrm>
            <a:prstGeom prst="rect">
              <a:avLst/>
            </a:prstGeom>
            <a:noFill/>
          </p:spPr>
        </p:pic>
        <p:pic>
          <p:nvPicPr>
            <p:cNvPr id="113677" name="Picture 13" descr="10-4-1-cy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97" y="870"/>
              <a:ext cx="1959" cy="225"/>
            </a:xfrm>
            <a:prstGeom prst="rect">
              <a:avLst/>
            </a:prstGeom>
            <a:noFill/>
          </p:spPr>
        </p:pic>
        <p:pic>
          <p:nvPicPr>
            <p:cNvPr id="113678" name="Picture 14" descr="eq_64"/>
            <p:cNvPicPr>
              <a:picLocks noChangeAspect="1" noChangeArrowheads="1"/>
            </p:cNvPicPr>
            <p:nvPr/>
          </p:nvPicPr>
          <p:blipFill>
            <a:blip r:embed="rId6" cstate="print"/>
            <a:srcRect l="32111" r="12775" b="79944"/>
            <a:stretch>
              <a:fillRect/>
            </a:stretch>
          </p:blipFill>
          <p:spPr bwMode="auto">
            <a:xfrm>
              <a:off x="2640" y="870"/>
              <a:ext cx="2688" cy="282"/>
            </a:xfrm>
            <a:prstGeom prst="rect">
              <a:avLst/>
            </a:prstGeom>
            <a:noFill/>
          </p:spPr>
        </p:pic>
        <p:pic>
          <p:nvPicPr>
            <p:cNvPr id="113679" name="Picture 15" descr="eq_64"/>
            <p:cNvPicPr>
              <a:picLocks noChangeAspect="1" noChangeArrowheads="1"/>
            </p:cNvPicPr>
            <p:nvPr/>
          </p:nvPicPr>
          <p:blipFill>
            <a:blip r:embed="rId6" cstate="print"/>
            <a:srcRect l="32111" t="20056"/>
            <a:stretch>
              <a:fillRect/>
            </a:stretch>
          </p:blipFill>
          <p:spPr bwMode="auto">
            <a:xfrm>
              <a:off x="2160" y="1152"/>
              <a:ext cx="3311" cy="11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5" grpId="0" autoUpdateAnimBg="0"/>
      <p:bldP spid="1136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Expression as a Radicand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3400" y="46561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57650" indent="-3714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   x</a:t>
            </a:r>
            <a:r>
              <a:rPr lang="en-US" sz="2400">
                <a:solidFill>
                  <a:srgbClr val="000000"/>
                </a:solidFill>
              </a:rPr>
              <a:t> = 52	Add 3 to each side.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3400" y="54181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52.</a:t>
            </a:r>
          </a:p>
        </p:txBody>
      </p:sp>
      <p:pic>
        <p:nvPicPr>
          <p:cNvPr id="6151" name="Picture 7" descr="eq_65"/>
          <p:cNvPicPr>
            <a:picLocks noChangeAspect="1" noChangeArrowheads="1"/>
          </p:cNvPicPr>
          <p:nvPr/>
        </p:nvPicPr>
        <p:blipFill>
          <a:blip r:embed="rId3" cstate="print"/>
          <a:srcRect r="48566" b="85715"/>
          <a:stretch>
            <a:fillRect/>
          </a:stretch>
        </p:blipFill>
        <p:spPr bwMode="auto">
          <a:xfrm>
            <a:off x="933450" y="1304925"/>
            <a:ext cx="3046413" cy="484188"/>
          </a:xfrm>
          <a:prstGeom prst="rect">
            <a:avLst/>
          </a:prstGeom>
          <a:noFill/>
        </p:spPr>
      </p:pic>
      <p:pic>
        <p:nvPicPr>
          <p:cNvPr id="6152" name="Picture 8" descr="eq_65"/>
          <p:cNvPicPr>
            <a:picLocks noChangeAspect="1" noChangeArrowheads="1"/>
          </p:cNvPicPr>
          <p:nvPr/>
        </p:nvPicPr>
        <p:blipFill>
          <a:blip r:embed="rId3" cstate="print"/>
          <a:srcRect t="15176" r="64165" b="70538"/>
          <a:stretch>
            <a:fillRect/>
          </a:stretch>
        </p:blipFill>
        <p:spPr bwMode="auto">
          <a:xfrm>
            <a:off x="1000125" y="1884363"/>
            <a:ext cx="2122488" cy="484187"/>
          </a:xfrm>
          <a:prstGeom prst="rect">
            <a:avLst/>
          </a:prstGeom>
          <a:noFill/>
        </p:spPr>
      </p:pic>
      <p:pic>
        <p:nvPicPr>
          <p:cNvPr id="6153" name="Picture 9" descr="eq_65"/>
          <p:cNvPicPr>
            <a:picLocks noChangeAspect="1" noChangeArrowheads="1"/>
          </p:cNvPicPr>
          <p:nvPr/>
        </p:nvPicPr>
        <p:blipFill>
          <a:blip r:embed="rId3" cstate="print"/>
          <a:srcRect t="30070" r="64487" b="54520"/>
          <a:stretch>
            <a:fillRect/>
          </a:stretch>
        </p:blipFill>
        <p:spPr bwMode="auto">
          <a:xfrm>
            <a:off x="1000125" y="2513013"/>
            <a:ext cx="2103438" cy="522287"/>
          </a:xfrm>
          <a:prstGeom prst="rect">
            <a:avLst/>
          </a:prstGeom>
          <a:noFill/>
        </p:spPr>
      </p:pic>
      <p:pic>
        <p:nvPicPr>
          <p:cNvPr id="6154" name="Picture 10" descr="eq_65"/>
          <p:cNvPicPr>
            <a:picLocks noChangeAspect="1" noChangeArrowheads="1"/>
          </p:cNvPicPr>
          <p:nvPr/>
        </p:nvPicPr>
        <p:blipFill>
          <a:blip r:embed="rId3" cstate="print"/>
          <a:srcRect t="46370" r="60306" b="34567"/>
          <a:stretch>
            <a:fillRect/>
          </a:stretch>
        </p:blipFill>
        <p:spPr bwMode="auto">
          <a:xfrm>
            <a:off x="914400" y="3132138"/>
            <a:ext cx="2351088" cy="646112"/>
          </a:xfrm>
          <a:prstGeom prst="rect">
            <a:avLst/>
          </a:prstGeom>
          <a:noFill/>
        </p:spPr>
      </p:pic>
      <p:pic>
        <p:nvPicPr>
          <p:cNvPr id="6155" name="Picture 11" descr="eq_65"/>
          <p:cNvPicPr>
            <a:picLocks noChangeAspect="1" noChangeArrowheads="1"/>
          </p:cNvPicPr>
          <p:nvPr/>
        </p:nvPicPr>
        <p:blipFill>
          <a:blip r:embed="rId3" cstate="print"/>
          <a:srcRect t="69135" b="11522"/>
          <a:stretch>
            <a:fillRect/>
          </a:stretch>
        </p:blipFill>
        <p:spPr bwMode="auto">
          <a:xfrm>
            <a:off x="1000125" y="3894138"/>
            <a:ext cx="5922963" cy="655637"/>
          </a:xfrm>
          <a:prstGeom prst="rect">
            <a:avLst/>
          </a:prstGeom>
          <a:noFill/>
        </p:spPr>
      </p:pic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305300" y="1951038"/>
            <a:ext cx="40941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305300" y="2608263"/>
            <a:ext cx="4467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Subtract 8 from each side.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305300" y="3284538"/>
            <a:ext cx="4467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Square each side.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0" grpId="0" build="p" autoUpdateAnimBg="0"/>
      <p:bldP spid="6156" grpId="0" build="p" autoUpdateAnimBg="0" advAuto="0"/>
      <p:bldP spid="6157" grpId="0" build="p" autoUpdateAnimBg="0" advAuto="0"/>
      <p:bldP spid="6158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196</a:t>
            </a:r>
          </a:p>
        </p:txBody>
      </p:sp>
      <p:pic>
        <p:nvPicPr>
          <p:cNvPr id="114699" name="Picture 11" descr="eq_66"/>
          <p:cNvPicPr>
            <a:picLocks noChangeAspect="1" noChangeArrowheads="1"/>
          </p:cNvPicPr>
          <p:nvPr/>
        </p:nvPicPr>
        <p:blipFill>
          <a:blip r:embed="rId6" cstate="print"/>
          <a:srcRect b="47015"/>
          <a:stretch>
            <a:fillRect/>
          </a:stretch>
        </p:blipFill>
        <p:spPr bwMode="auto">
          <a:xfrm>
            <a:off x="935038" y="1323975"/>
            <a:ext cx="2989262" cy="450850"/>
          </a:xfrm>
          <a:prstGeom prst="rect">
            <a:avLst/>
          </a:prstGeom>
          <a:noFill/>
        </p:spPr>
      </p:pic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3114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 autoUpdateAnimBg="0"/>
      <p:bldP spid="1146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on Each Side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3400" y="3295650"/>
            <a:ext cx="7905750" cy="264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54475" indent="-37115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314700" algn="l"/>
              </a:tabLst>
            </a:pPr>
            <a:r>
              <a:rPr lang="en-US" sz="2400">
                <a:solidFill>
                  <a:srgbClr val="000000"/>
                </a:solidFill>
              </a:rPr>
              <a:t>	2 –</a:t>
            </a:r>
            <a:r>
              <a:rPr lang="en-US" sz="2400" i="1">
                <a:solidFill>
                  <a:srgbClr val="000000"/>
                </a:solidFill>
              </a:rPr>
              <a:t> y</a:t>
            </a:r>
            <a:r>
              <a:rPr lang="en-US" sz="2400">
                <a:solidFill>
                  <a:srgbClr val="000000"/>
                </a:solidFill>
              </a:rPr>
              <a:t> 	=	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	        Simplify.</a:t>
            </a:r>
          </a:p>
          <a:p>
            <a:pPr marL="4054475" indent="-37115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3147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0	=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+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– 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        Subtract 2 and add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to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each side.</a:t>
            </a:r>
          </a:p>
          <a:p>
            <a:pPr marL="4054475" indent="-37115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3147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0	=	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1)	Factor.</a:t>
            </a:r>
          </a:p>
          <a:p>
            <a:pPr marL="4054475" indent="-37115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31470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	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	=	0 or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	= 0	Zero Product Property</a:t>
            </a:r>
          </a:p>
          <a:p>
            <a:pPr marL="4054475" indent="-37115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31470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	y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–2        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= 1	Solve.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222" name="Picture 6" descr="eq_67"/>
          <p:cNvPicPr>
            <a:picLocks noChangeAspect="1" noChangeArrowheads="1"/>
          </p:cNvPicPr>
          <p:nvPr/>
        </p:nvPicPr>
        <p:blipFill>
          <a:blip r:embed="rId3" cstate="print"/>
          <a:srcRect t="12444" r="42067" b="74661"/>
          <a:stretch>
            <a:fillRect/>
          </a:stretch>
        </p:blipFill>
        <p:spPr bwMode="auto">
          <a:xfrm>
            <a:off x="942975" y="1924050"/>
            <a:ext cx="1895475" cy="542925"/>
          </a:xfrm>
          <a:prstGeom prst="rect">
            <a:avLst/>
          </a:prstGeom>
          <a:noFill/>
        </p:spPr>
      </p:pic>
      <p:pic>
        <p:nvPicPr>
          <p:cNvPr id="9223" name="Picture 7" descr="eq_67"/>
          <p:cNvPicPr>
            <a:picLocks noChangeAspect="1" noChangeArrowheads="1"/>
          </p:cNvPicPr>
          <p:nvPr/>
        </p:nvPicPr>
        <p:blipFill>
          <a:blip r:embed="rId3" cstate="print"/>
          <a:srcRect t="26244" r="37700" b="57240"/>
          <a:stretch>
            <a:fillRect/>
          </a:stretch>
        </p:blipFill>
        <p:spPr bwMode="auto">
          <a:xfrm>
            <a:off x="942975" y="2533650"/>
            <a:ext cx="2038350" cy="695325"/>
          </a:xfrm>
          <a:prstGeom prst="rect">
            <a:avLst/>
          </a:prstGeom>
          <a:noFill/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256088" y="2017713"/>
            <a:ext cx="40941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273550" y="2684463"/>
            <a:ext cx="4467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Square each side.</a:t>
            </a:r>
          </a:p>
        </p:txBody>
      </p: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933450" y="1304925"/>
            <a:ext cx="6534150" cy="504825"/>
            <a:chOff x="588" y="822"/>
            <a:chExt cx="4116" cy="318"/>
          </a:xfrm>
        </p:grpSpPr>
        <p:pic>
          <p:nvPicPr>
            <p:cNvPr id="9221" name="Picture 5" descr="eq_67"/>
            <p:cNvPicPr>
              <a:picLocks noChangeAspect="1" noChangeArrowheads="1"/>
            </p:cNvPicPr>
            <p:nvPr/>
          </p:nvPicPr>
          <p:blipFill>
            <a:blip r:embed="rId3" cstate="print"/>
            <a:srcRect r="23145" b="88010"/>
            <a:stretch>
              <a:fillRect/>
            </a:stretch>
          </p:blipFill>
          <p:spPr bwMode="auto">
            <a:xfrm>
              <a:off x="588" y="822"/>
              <a:ext cx="1584" cy="318"/>
            </a:xfrm>
            <a:prstGeom prst="rect">
              <a:avLst/>
            </a:prstGeom>
            <a:noFill/>
          </p:spPr>
        </p:pic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2064" y="840"/>
              <a:ext cx="26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00539D"/>
                  </a:solidFill>
                </a:rPr>
                <a:t>Check your solution.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  <p:bldP spid="9224" grpId="0" build="p" autoUpdateAnimBg="0" advAuto="0"/>
      <p:bldP spid="9225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Variable on Each Side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Check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33400" y="4937125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–2 does not satisfy the original equation, 1 is the only solution.</a:t>
            </a:r>
          </a:p>
        </p:txBody>
      </p:sp>
      <p:pic>
        <p:nvPicPr>
          <p:cNvPr id="91142" name="Picture 6" descr="eq_68"/>
          <p:cNvPicPr>
            <a:picLocks noChangeAspect="1" noChangeArrowheads="1"/>
          </p:cNvPicPr>
          <p:nvPr/>
        </p:nvPicPr>
        <p:blipFill>
          <a:blip r:embed="rId3" cstate="print"/>
          <a:srcRect b="75676"/>
          <a:stretch>
            <a:fillRect/>
          </a:stretch>
        </p:blipFill>
        <p:spPr bwMode="auto">
          <a:xfrm>
            <a:off x="933450" y="1866900"/>
            <a:ext cx="5229225" cy="493713"/>
          </a:xfrm>
          <a:prstGeom prst="rect">
            <a:avLst/>
          </a:prstGeom>
          <a:noFill/>
        </p:spPr>
      </p:pic>
      <p:grpSp>
        <p:nvGrpSpPr>
          <p:cNvPr id="91143" name="Group 7"/>
          <p:cNvGrpSpPr>
            <a:grpSpLocks/>
          </p:cNvGrpSpPr>
          <p:nvPr/>
        </p:nvGrpSpPr>
        <p:grpSpPr bwMode="auto">
          <a:xfrm>
            <a:off x="933450" y="2533650"/>
            <a:ext cx="2190750" cy="619125"/>
            <a:chOff x="588" y="1680"/>
            <a:chExt cx="1380" cy="390"/>
          </a:xfrm>
        </p:grpSpPr>
        <p:pic>
          <p:nvPicPr>
            <p:cNvPr id="91144" name="Picture 8" descr="eq_68"/>
            <p:cNvPicPr>
              <a:picLocks noChangeAspect="1" noChangeArrowheads="1"/>
            </p:cNvPicPr>
            <p:nvPr/>
          </p:nvPicPr>
          <p:blipFill>
            <a:blip r:embed="rId3" cstate="print"/>
            <a:srcRect t="25352" r="58105" b="44131"/>
            <a:stretch>
              <a:fillRect/>
            </a:stretch>
          </p:blipFill>
          <p:spPr bwMode="auto">
            <a:xfrm>
              <a:off x="588" y="1680"/>
              <a:ext cx="1380" cy="390"/>
            </a:xfrm>
            <a:prstGeom prst="rect">
              <a:avLst/>
            </a:prstGeom>
            <a:noFill/>
          </p:spPr>
        </p:pic>
        <p:sp>
          <p:nvSpPr>
            <p:cNvPr id="91145" name="Text Box 9"/>
            <p:cNvSpPr txBox="1">
              <a:spLocks noChangeArrowheads="1"/>
            </p:cNvSpPr>
            <p:nvPr/>
          </p:nvSpPr>
          <p:spPr bwMode="auto">
            <a:xfrm>
              <a:off x="1416" y="1698"/>
              <a:ext cx="228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91146" name="Group 10"/>
          <p:cNvGrpSpPr>
            <a:grpSpLocks/>
          </p:cNvGrpSpPr>
          <p:nvPr/>
        </p:nvGrpSpPr>
        <p:grpSpPr bwMode="auto">
          <a:xfrm>
            <a:off x="5048250" y="3305175"/>
            <a:ext cx="1362075" cy="523875"/>
            <a:chOff x="3180" y="2166"/>
            <a:chExt cx="858" cy="330"/>
          </a:xfrm>
        </p:grpSpPr>
        <p:pic>
          <p:nvPicPr>
            <p:cNvPr id="91147" name="Picture 11" descr="eq_68"/>
            <p:cNvPicPr>
              <a:picLocks noChangeAspect="1" noChangeArrowheads="1"/>
            </p:cNvPicPr>
            <p:nvPr/>
          </p:nvPicPr>
          <p:blipFill>
            <a:blip r:embed="rId3" cstate="print"/>
            <a:srcRect l="73953" t="55869" b="18311"/>
            <a:stretch>
              <a:fillRect/>
            </a:stretch>
          </p:blipFill>
          <p:spPr bwMode="auto">
            <a:xfrm>
              <a:off x="3180" y="2166"/>
              <a:ext cx="858" cy="330"/>
            </a:xfrm>
            <a:prstGeom prst="rect">
              <a:avLst/>
            </a:prstGeom>
            <a:noFill/>
          </p:spPr>
        </p:pic>
        <p:sp>
          <p:nvSpPr>
            <p:cNvPr id="91148" name="Text Box 12"/>
            <p:cNvSpPr txBox="1">
              <a:spLocks noChangeArrowheads="1"/>
            </p:cNvSpPr>
            <p:nvPr/>
          </p:nvSpPr>
          <p:spPr bwMode="auto">
            <a:xfrm>
              <a:off x="3528" y="2173"/>
              <a:ext cx="228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91149" name="Group 13"/>
          <p:cNvGrpSpPr>
            <a:grpSpLocks/>
          </p:cNvGrpSpPr>
          <p:nvPr/>
        </p:nvGrpSpPr>
        <p:grpSpPr bwMode="auto">
          <a:xfrm>
            <a:off x="933450" y="3295650"/>
            <a:ext cx="2114550" cy="485775"/>
            <a:chOff x="588" y="2160"/>
            <a:chExt cx="1332" cy="306"/>
          </a:xfrm>
        </p:grpSpPr>
        <p:pic>
          <p:nvPicPr>
            <p:cNvPr id="91150" name="Picture 14" descr="eq_68"/>
            <p:cNvPicPr>
              <a:picLocks noChangeAspect="1" noChangeArrowheads="1"/>
            </p:cNvPicPr>
            <p:nvPr/>
          </p:nvPicPr>
          <p:blipFill>
            <a:blip r:embed="rId3" cstate="print"/>
            <a:srcRect t="55399" r="59563" b="20657"/>
            <a:stretch>
              <a:fillRect/>
            </a:stretch>
          </p:blipFill>
          <p:spPr bwMode="auto">
            <a:xfrm>
              <a:off x="588" y="2160"/>
              <a:ext cx="1332" cy="306"/>
            </a:xfrm>
            <a:prstGeom prst="rect">
              <a:avLst/>
            </a:prstGeom>
            <a:noFill/>
          </p:spPr>
        </p:pic>
        <p:sp>
          <p:nvSpPr>
            <p:cNvPr id="91151" name="Text Box 15"/>
            <p:cNvSpPr txBox="1">
              <a:spLocks noChangeArrowheads="1"/>
            </p:cNvSpPr>
            <p:nvPr/>
          </p:nvSpPr>
          <p:spPr bwMode="auto">
            <a:xfrm>
              <a:off x="1434" y="2173"/>
              <a:ext cx="228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91152" name="Group 16"/>
          <p:cNvGrpSpPr>
            <a:grpSpLocks/>
          </p:cNvGrpSpPr>
          <p:nvPr/>
        </p:nvGrpSpPr>
        <p:grpSpPr bwMode="auto">
          <a:xfrm>
            <a:off x="5314950" y="4029075"/>
            <a:ext cx="1181100" cy="420688"/>
            <a:chOff x="3348" y="2622"/>
            <a:chExt cx="744" cy="265"/>
          </a:xfrm>
        </p:grpSpPr>
        <p:pic>
          <p:nvPicPr>
            <p:cNvPr id="91153" name="Picture 17" descr="eq_68"/>
            <p:cNvPicPr>
              <a:picLocks noChangeAspect="1" noChangeArrowheads="1"/>
            </p:cNvPicPr>
            <p:nvPr/>
          </p:nvPicPr>
          <p:blipFill>
            <a:blip r:embed="rId3" cstate="print"/>
            <a:srcRect l="79782" t="85445"/>
            <a:stretch>
              <a:fillRect/>
            </a:stretch>
          </p:blipFill>
          <p:spPr bwMode="auto">
            <a:xfrm>
              <a:off x="3348" y="2640"/>
              <a:ext cx="666" cy="186"/>
            </a:xfrm>
            <a:prstGeom prst="rect">
              <a:avLst/>
            </a:prstGeom>
            <a:noFill/>
          </p:spPr>
        </p:pic>
        <p:sp>
          <p:nvSpPr>
            <p:cNvPr id="91154" name="Rectangle 18"/>
            <p:cNvSpPr>
              <a:spLocks noChangeArrowheads="1"/>
            </p:cNvSpPr>
            <p:nvPr/>
          </p:nvSpPr>
          <p:spPr bwMode="auto">
            <a:xfrm>
              <a:off x="3825" y="2622"/>
              <a:ext cx="267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E01B22"/>
                  </a:solidFill>
                  <a:sym typeface="Wingdings" pitchFamily="2" charset="2"/>
                </a:rPr>
                <a:t></a:t>
              </a:r>
            </a:p>
          </p:txBody>
        </p:sp>
      </p:grpSp>
      <p:grpSp>
        <p:nvGrpSpPr>
          <p:cNvPr id="91155" name="Group 19"/>
          <p:cNvGrpSpPr>
            <a:grpSpLocks/>
          </p:cNvGrpSpPr>
          <p:nvPr/>
        </p:nvGrpSpPr>
        <p:grpSpPr bwMode="auto">
          <a:xfrm>
            <a:off x="933450" y="4000500"/>
            <a:ext cx="2425700" cy="420688"/>
            <a:chOff x="588" y="2604"/>
            <a:chExt cx="1528" cy="265"/>
          </a:xfrm>
        </p:grpSpPr>
        <p:sp>
          <p:nvSpPr>
            <p:cNvPr id="91156" name="Rectangle 20"/>
            <p:cNvSpPr>
              <a:spLocks noChangeArrowheads="1"/>
            </p:cNvSpPr>
            <p:nvPr/>
          </p:nvSpPr>
          <p:spPr bwMode="auto">
            <a:xfrm>
              <a:off x="1872" y="2604"/>
              <a:ext cx="24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E01B22"/>
                  </a:solidFill>
                  <a:sym typeface="Wingdings" pitchFamily="2" charset="2"/>
                </a:rPr>
                <a:t>X</a:t>
              </a:r>
            </a:p>
          </p:txBody>
        </p:sp>
        <p:pic>
          <p:nvPicPr>
            <p:cNvPr id="91157" name="Picture 21" descr="eq_68"/>
            <p:cNvPicPr>
              <a:picLocks noChangeAspect="1" noChangeArrowheads="1"/>
            </p:cNvPicPr>
            <p:nvPr/>
          </p:nvPicPr>
          <p:blipFill>
            <a:blip r:embed="rId3" cstate="print"/>
            <a:srcRect t="83098" r="59563" b="-470"/>
            <a:stretch>
              <a:fillRect/>
            </a:stretch>
          </p:blipFill>
          <p:spPr bwMode="auto">
            <a:xfrm>
              <a:off x="588" y="2610"/>
              <a:ext cx="1332" cy="222"/>
            </a:xfrm>
            <a:prstGeom prst="rect">
              <a:avLst/>
            </a:prstGeom>
            <a:noFill/>
          </p:spPr>
        </p:pic>
      </p:grpSp>
      <p:grpSp>
        <p:nvGrpSpPr>
          <p:cNvPr id="91158" name="Group 22"/>
          <p:cNvGrpSpPr>
            <a:grpSpLocks/>
          </p:cNvGrpSpPr>
          <p:nvPr/>
        </p:nvGrpSpPr>
        <p:grpSpPr bwMode="auto">
          <a:xfrm>
            <a:off x="4787900" y="2503488"/>
            <a:ext cx="1298575" cy="458787"/>
            <a:chOff x="3016" y="1661"/>
            <a:chExt cx="818" cy="289"/>
          </a:xfrm>
        </p:grpSpPr>
        <p:pic>
          <p:nvPicPr>
            <p:cNvPr id="91159" name="Picture 23" descr="10-3-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16" y="1680"/>
              <a:ext cx="818" cy="270"/>
            </a:xfrm>
            <a:prstGeom prst="rect">
              <a:avLst/>
            </a:prstGeom>
            <a:noFill/>
          </p:spPr>
        </p:pic>
        <p:sp>
          <p:nvSpPr>
            <p:cNvPr id="91160" name="Text Box 24"/>
            <p:cNvSpPr txBox="1">
              <a:spLocks noChangeArrowheads="1"/>
            </p:cNvSpPr>
            <p:nvPr/>
          </p:nvSpPr>
          <p:spPr bwMode="auto">
            <a:xfrm>
              <a:off x="3532" y="1661"/>
              <a:ext cx="182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?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–1,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–3</a:t>
            </a:r>
          </a:p>
        </p:txBody>
      </p:sp>
      <p:pic>
        <p:nvPicPr>
          <p:cNvPr id="115723" name="Picture 11" descr="eq_69"/>
          <p:cNvPicPr>
            <a:picLocks noChangeAspect="1" noChangeArrowheads="1"/>
          </p:cNvPicPr>
          <p:nvPr/>
        </p:nvPicPr>
        <p:blipFill>
          <a:blip r:embed="rId6" cstate="print"/>
          <a:srcRect b="42032"/>
          <a:stretch>
            <a:fillRect/>
          </a:stretch>
        </p:blipFill>
        <p:spPr bwMode="auto">
          <a:xfrm>
            <a:off x="933450" y="1304925"/>
            <a:ext cx="2568575" cy="525463"/>
          </a:xfrm>
          <a:prstGeom prst="rect">
            <a:avLst/>
          </a:prstGeom>
          <a:noFill/>
        </p:spPr>
      </p:pic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14400" y="2200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2" grpId="0" autoUpdateAnimBg="0"/>
      <p:bldP spid="1157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E94A4D9E3D04402988341985E5A39862"/>
  <p:tag name="VALUES" val="Incorrect¤Correct¤In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</TotalTime>
  <Words>308</Words>
  <Application>Microsoft Office PowerPoint</Application>
  <PresentationFormat>On-screen Show (4:3)</PresentationFormat>
  <Paragraphs>121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Symbol</vt:lpstr>
      <vt:lpstr>Times New Roman</vt:lpstr>
      <vt:lpstr>Wingdings 2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102</cp:revision>
  <dcterms:created xsi:type="dcterms:W3CDTF">2007-12-06T14:31:51Z</dcterms:created>
  <dcterms:modified xsi:type="dcterms:W3CDTF">2015-11-17T17:56:07Z</dcterms:modified>
</cp:coreProperties>
</file>