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302" r:id="rId22"/>
    <p:sldId id="259" r:id="rId23"/>
    <p:sldId id="288" r:id="rId24"/>
    <p:sldId id="308" r:id="rId25"/>
    <p:sldId id="317" r:id="rId26"/>
    <p:sldId id="260" r:id="rId27"/>
    <p:sldId id="309" r:id="rId28"/>
    <p:sldId id="316" r:id="rId29"/>
    <p:sldId id="263" r:id="rId30"/>
    <p:sldId id="319" r:id="rId31"/>
    <p:sldId id="275" r:id="rId32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318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10" autoAdjust="0"/>
    <p:restoredTop sz="94686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0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10–4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0_05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0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10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4" name="Picture 18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Header" descr="12_ALG1_Header_10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10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10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0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0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0_05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10" Type="http://schemas.openxmlformats.org/officeDocument/2006/relationships/slide" Target="slide20.xml"/><Relationship Id="rId4" Type="http://schemas.openxmlformats.org/officeDocument/2006/relationships/slide" Target="slide10.xml"/><Relationship Id="rId9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Relationship Id="rId5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9.jpe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46.jpeg"/><Relationship Id="rId5" Type="http://schemas.openxmlformats.org/officeDocument/2006/relationships/image" Target="../media/image9.jpe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9.jpe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9.jpe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0_05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10–4)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Key Concept: The Pythagorean Theorem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1:	Find the Length of a Side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Real-World Example: Find the Length of a Side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Key Concept: Converse of the Pythagorean Theorem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3:	Check for Right Triangles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565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26479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pic>
        <p:nvPicPr>
          <p:cNvPr id="107537" name="Picture 17" descr="10-5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1600200"/>
            <a:ext cx="2587625" cy="9239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514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457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4" name="Picture 10" descr="10-5-2"/>
          <p:cNvPicPr>
            <a:picLocks noChangeAspect="1" noChangeArrowheads="1"/>
          </p:cNvPicPr>
          <p:nvPr/>
        </p:nvPicPr>
        <p:blipFill>
          <a:blip r:embed="rId5" cstate="print"/>
          <a:srcRect b="17526"/>
          <a:stretch>
            <a:fillRect/>
          </a:stretch>
        </p:blipFill>
        <p:spPr bwMode="auto">
          <a:xfrm>
            <a:off x="1143000" y="1600200"/>
            <a:ext cx="2770188" cy="762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–42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2498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9578" name="Picture 10" descr="10-5-3"/>
          <p:cNvPicPr>
            <a:picLocks noChangeAspect="1" noChangeArrowheads="1"/>
          </p:cNvPicPr>
          <p:nvPr/>
        </p:nvPicPr>
        <p:blipFill>
          <a:blip r:embed="rId5" cstate="print"/>
          <a:srcRect b="25774"/>
          <a:stretch>
            <a:fillRect/>
          </a:stretch>
        </p:blipFill>
        <p:spPr bwMode="auto">
          <a:xfrm>
            <a:off x="1143000" y="1600200"/>
            <a:ext cx="2770188" cy="685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268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2" name="Picture 10" descr="10-5-4"/>
          <p:cNvPicPr>
            <a:picLocks noChangeAspect="1" noChangeArrowheads="1"/>
          </p:cNvPicPr>
          <p:nvPr/>
        </p:nvPicPr>
        <p:blipFill>
          <a:blip r:embed="rId5" cstate="print"/>
          <a:srcRect b="25645"/>
          <a:stretch>
            <a:fillRect/>
          </a:stretch>
        </p:blipFill>
        <p:spPr bwMode="auto">
          <a:xfrm>
            <a:off x="1143000" y="1600200"/>
            <a:ext cx="3198813" cy="685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46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5.2 m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4.7 m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4.2 m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3.7 m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circular pond has an area of 69.3 square meters. What is the radius of the pond? Round to the nearest tenth of a meter.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39465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radical equation has no solution?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grpSp>
        <p:nvGrpSpPr>
          <p:cNvPr id="120848" name="Group 16"/>
          <p:cNvGrpSpPr>
            <a:grpSpLocks/>
          </p:cNvGrpSpPr>
          <p:nvPr/>
        </p:nvGrpSpPr>
        <p:grpSpPr bwMode="auto">
          <a:xfrm>
            <a:off x="1066800" y="2362200"/>
            <a:ext cx="3267075" cy="3429000"/>
            <a:chOff x="672" y="1488"/>
            <a:chExt cx="2058" cy="2160"/>
          </a:xfrm>
        </p:grpSpPr>
        <p:sp>
          <p:nvSpPr>
            <p:cNvPr id="12083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0842" name="Picture 10" descr="10-5-6"/>
            <p:cNvPicPr>
              <a:picLocks noChangeAspect="1" noChangeArrowheads="1"/>
            </p:cNvPicPr>
            <p:nvPr/>
          </p:nvPicPr>
          <p:blipFill>
            <a:blip r:embed="rId5" cstate="print"/>
            <a:srcRect b="78844"/>
            <a:stretch>
              <a:fillRect/>
            </a:stretch>
          </p:blipFill>
          <p:spPr bwMode="auto">
            <a:xfrm>
              <a:off x="1036" y="1488"/>
              <a:ext cx="1670" cy="322"/>
            </a:xfrm>
            <a:prstGeom prst="rect">
              <a:avLst/>
            </a:prstGeom>
            <a:noFill/>
          </p:spPr>
        </p:pic>
        <p:pic>
          <p:nvPicPr>
            <p:cNvPr id="120843" name="Picture 11" descr="10-5-6"/>
            <p:cNvPicPr>
              <a:picLocks noChangeAspect="1" noChangeArrowheads="1"/>
            </p:cNvPicPr>
            <p:nvPr/>
          </p:nvPicPr>
          <p:blipFill>
            <a:blip r:embed="rId5" cstate="print"/>
            <a:srcRect t="68463" r="28743"/>
            <a:stretch>
              <a:fillRect/>
            </a:stretch>
          </p:blipFill>
          <p:spPr bwMode="auto">
            <a:xfrm>
              <a:off x="1056" y="3168"/>
              <a:ext cx="1190" cy="480"/>
            </a:xfrm>
            <a:prstGeom prst="rect">
              <a:avLst/>
            </a:prstGeom>
            <a:noFill/>
          </p:spPr>
        </p:pic>
        <p:pic>
          <p:nvPicPr>
            <p:cNvPr id="120844" name="Picture 12" descr="10-5-6"/>
            <p:cNvPicPr>
              <a:picLocks noChangeAspect="1" noChangeArrowheads="1"/>
            </p:cNvPicPr>
            <p:nvPr/>
          </p:nvPicPr>
          <p:blipFill>
            <a:blip r:embed="rId5" cstate="print"/>
            <a:srcRect t="18922" b="59001"/>
            <a:stretch>
              <a:fillRect/>
            </a:stretch>
          </p:blipFill>
          <p:spPr bwMode="auto">
            <a:xfrm>
              <a:off x="1060" y="2016"/>
              <a:ext cx="1670" cy="336"/>
            </a:xfrm>
            <a:prstGeom prst="rect">
              <a:avLst/>
            </a:prstGeom>
            <a:noFill/>
          </p:spPr>
        </p:pic>
        <p:pic>
          <p:nvPicPr>
            <p:cNvPr id="120845" name="Picture 13" descr="10-5-6"/>
            <p:cNvPicPr>
              <a:picLocks noChangeAspect="1" noChangeArrowheads="1"/>
            </p:cNvPicPr>
            <p:nvPr/>
          </p:nvPicPr>
          <p:blipFill>
            <a:blip r:embed="rId5" cstate="print"/>
            <a:srcRect t="40999" b="31537"/>
            <a:stretch>
              <a:fillRect/>
            </a:stretch>
          </p:blipFill>
          <p:spPr bwMode="auto">
            <a:xfrm>
              <a:off x="1056" y="2544"/>
              <a:ext cx="1670" cy="418"/>
            </a:xfrm>
            <a:prstGeom prst="rect">
              <a:avLst/>
            </a:prstGeom>
            <a:noFill/>
          </p:spPr>
        </p:pic>
      </p:grpSp>
      <p:pic>
        <p:nvPicPr>
          <p:cNvPr id="120847" name="Picture 15" descr="5Min Num_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/>
              <a:t>1 Make sense of problems and persevere in 	solving them.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800"/>
              <a:t>You solved quadratic equations by using the Square Root Property.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problems by using the Pythagorean Theorem.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3175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Determine whether a triangle is a right triangle.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hypotenuse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70150"/>
            <a:ext cx="76200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legs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converse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Pythagorean triple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1</a:t>
            </a:r>
          </a:p>
        </p:txBody>
      </p:sp>
      <p:pic>
        <p:nvPicPr>
          <p:cNvPr id="106506" name="Picture 10" descr="KC_alg_L010-05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1224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Find the Length of a Side</a:t>
            </a:r>
          </a:p>
        </p:txBody>
      </p:sp>
      <p:sp>
        <p:nvSpPr>
          <p:cNvPr id="5904" name="Rectangle 784"/>
          <p:cNvSpPr>
            <a:spLocks noChangeArrowheads="1"/>
          </p:cNvSpPr>
          <p:nvPr/>
        </p:nvSpPr>
        <p:spPr bwMode="auto">
          <a:xfrm>
            <a:off x="876300" y="1370013"/>
            <a:ext cx="65151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318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the length of the missing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side. If necessary, round to the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nearest hundredth.</a:t>
            </a:r>
          </a:p>
        </p:txBody>
      </p:sp>
      <p:sp>
        <p:nvSpPr>
          <p:cNvPr id="5910" name="Rectangle 790"/>
          <p:cNvSpPr>
            <a:spLocks noChangeArrowheads="1"/>
          </p:cNvSpPr>
          <p:nvPr/>
        </p:nvSpPr>
        <p:spPr bwMode="auto">
          <a:xfrm>
            <a:off x="533400" y="58277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30 units</a:t>
            </a:r>
          </a:p>
        </p:txBody>
      </p:sp>
      <p:sp>
        <p:nvSpPr>
          <p:cNvPr id="5911" name="Text Box 791"/>
          <p:cNvSpPr txBox="1">
            <a:spLocks noChangeArrowheads="1"/>
          </p:cNvSpPr>
          <p:nvPr/>
        </p:nvSpPr>
        <p:spPr bwMode="auto">
          <a:xfrm>
            <a:off x="533400" y="2817813"/>
            <a:ext cx="8077200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200400" indent="-2857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143250" algn="l"/>
              </a:tabLst>
            </a:pPr>
            <a:r>
              <a:rPr lang="en-US" sz="2400" i="1">
                <a:solidFill>
                  <a:srgbClr val="000000"/>
                </a:solidFill>
              </a:rPr>
              <a:t>c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=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>
                <a:solidFill>
                  <a:srgbClr val="000000"/>
                </a:solidFill>
              </a:rPr>
              <a:t>b</a:t>
            </a:r>
            <a:r>
              <a:rPr lang="en-US" sz="2400" baseline="40000"/>
              <a:t>2	</a:t>
            </a:r>
            <a:r>
              <a:rPr lang="en-US" sz="2400"/>
              <a:t>Pythagorean Theorem</a:t>
            </a:r>
          </a:p>
          <a:p>
            <a:pPr marL="3200400" indent="-2857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143250" algn="l"/>
              </a:tabLst>
            </a:pPr>
            <a:r>
              <a:rPr lang="en-US" sz="2400" i="1">
                <a:solidFill>
                  <a:srgbClr val="000000"/>
                </a:solidFill>
              </a:rPr>
              <a:t>c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= </a:t>
            </a:r>
            <a:r>
              <a:rPr lang="en-US" sz="2400">
                <a:solidFill>
                  <a:srgbClr val="E01B22"/>
                </a:solidFill>
              </a:rPr>
              <a:t>18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>
                <a:solidFill>
                  <a:srgbClr val="339933"/>
                </a:solidFill>
              </a:rPr>
              <a:t>24</a:t>
            </a:r>
            <a:r>
              <a:rPr lang="en-US" sz="2400" baseline="40000"/>
              <a:t>2	</a:t>
            </a:r>
            <a:r>
              <a:rPr lang="en-US" sz="2400" i="1"/>
              <a:t>a</a:t>
            </a:r>
            <a:r>
              <a:rPr lang="en-US" sz="2400"/>
              <a:t> = 18 and </a:t>
            </a:r>
            <a:r>
              <a:rPr lang="en-US" sz="2400" i="1"/>
              <a:t>b</a:t>
            </a:r>
            <a:r>
              <a:rPr lang="en-US" sz="2400"/>
              <a:t> = 24</a:t>
            </a:r>
          </a:p>
          <a:p>
            <a:pPr marL="3200400" indent="-2857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143250" algn="l"/>
              </a:tabLst>
            </a:pPr>
            <a:r>
              <a:rPr lang="en-US" sz="2400" i="1">
                <a:solidFill>
                  <a:srgbClr val="000000"/>
                </a:solidFill>
              </a:rPr>
              <a:t>c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= </a:t>
            </a:r>
            <a:r>
              <a:rPr lang="en-US" sz="2400"/>
              <a:t>324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/>
              <a:t>576</a:t>
            </a:r>
            <a:r>
              <a:rPr lang="en-US" sz="2400" baseline="40000"/>
              <a:t>	</a:t>
            </a:r>
            <a:r>
              <a:rPr lang="en-US" sz="2400"/>
              <a:t>Evaluate squares.</a:t>
            </a:r>
          </a:p>
          <a:p>
            <a:pPr marL="3200400" indent="-2857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143250" algn="l"/>
              </a:tabLst>
            </a:pPr>
            <a:r>
              <a:rPr lang="en-US" sz="2400" i="1"/>
              <a:t>c</a:t>
            </a:r>
            <a:r>
              <a:rPr lang="en-US" sz="2400" baseline="40000"/>
              <a:t>2</a:t>
            </a:r>
            <a:r>
              <a:rPr lang="en-US" sz="2400"/>
              <a:t> = 900	Simplify.</a:t>
            </a:r>
          </a:p>
        </p:txBody>
      </p:sp>
      <p:pic>
        <p:nvPicPr>
          <p:cNvPr id="5913" name="Picture 793" descr="eq_70"/>
          <p:cNvPicPr>
            <a:picLocks noChangeAspect="1" noChangeArrowheads="1"/>
          </p:cNvPicPr>
          <p:nvPr/>
        </p:nvPicPr>
        <p:blipFill>
          <a:blip r:embed="rId3" cstate="print"/>
          <a:srcRect t="60945"/>
          <a:stretch>
            <a:fillRect/>
          </a:stretch>
        </p:blipFill>
        <p:spPr bwMode="auto">
          <a:xfrm>
            <a:off x="1057275" y="5332413"/>
            <a:ext cx="1608138" cy="354012"/>
          </a:xfrm>
          <a:prstGeom prst="rect">
            <a:avLst/>
          </a:prstGeom>
          <a:noFill/>
        </p:spPr>
      </p:pic>
      <p:sp>
        <p:nvSpPr>
          <p:cNvPr id="5915" name="Text Box 795"/>
          <p:cNvSpPr txBox="1">
            <a:spLocks noChangeArrowheads="1"/>
          </p:cNvSpPr>
          <p:nvPr/>
        </p:nvSpPr>
        <p:spPr bwMode="auto">
          <a:xfrm>
            <a:off x="3457575" y="5294313"/>
            <a:ext cx="53816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Use the positive value.</a:t>
            </a:r>
          </a:p>
        </p:txBody>
      </p:sp>
      <p:pic>
        <p:nvPicPr>
          <p:cNvPr id="5917" name="Picture 797" descr="E-10-5-1-A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3175" y="990600"/>
            <a:ext cx="2376488" cy="1901825"/>
          </a:xfrm>
          <a:prstGeom prst="rect">
            <a:avLst/>
          </a:prstGeom>
          <a:noFill/>
        </p:spPr>
      </p:pic>
      <p:grpSp>
        <p:nvGrpSpPr>
          <p:cNvPr id="5922" name="Group 802"/>
          <p:cNvGrpSpPr>
            <a:grpSpLocks/>
          </p:cNvGrpSpPr>
          <p:nvPr/>
        </p:nvGrpSpPr>
        <p:grpSpPr bwMode="auto">
          <a:xfrm>
            <a:off x="625475" y="4711700"/>
            <a:ext cx="8229600" cy="533400"/>
            <a:chOff x="394" y="2968"/>
            <a:chExt cx="5184" cy="336"/>
          </a:xfrm>
        </p:grpSpPr>
        <p:pic>
          <p:nvPicPr>
            <p:cNvPr id="5912" name="Picture 792" descr="eq_70"/>
            <p:cNvPicPr>
              <a:picLocks noChangeAspect="1" noChangeArrowheads="1"/>
            </p:cNvPicPr>
            <p:nvPr/>
          </p:nvPicPr>
          <p:blipFill>
            <a:blip r:embed="rId3" cstate="print"/>
            <a:srcRect l="22507" r="49063" b="41156"/>
            <a:stretch>
              <a:fillRect/>
            </a:stretch>
          </p:blipFill>
          <p:spPr bwMode="auto">
            <a:xfrm>
              <a:off x="816" y="2968"/>
              <a:ext cx="288" cy="336"/>
            </a:xfrm>
            <a:prstGeom prst="rect">
              <a:avLst/>
            </a:prstGeom>
            <a:noFill/>
          </p:spPr>
        </p:pic>
        <p:sp>
          <p:nvSpPr>
            <p:cNvPr id="5914" name="Text Box 794"/>
            <p:cNvSpPr txBox="1">
              <a:spLocks noChangeArrowheads="1"/>
            </p:cNvSpPr>
            <p:nvPr/>
          </p:nvSpPr>
          <p:spPr bwMode="auto">
            <a:xfrm>
              <a:off x="394" y="2999"/>
              <a:ext cx="5184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8575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2971800" algn="l"/>
                </a:tabLst>
              </a:pPr>
              <a:r>
                <a:rPr lang="en-US" sz="2400" i="1">
                  <a:solidFill>
                    <a:srgbClr val="000000"/>
                  </a:solidFill>
                </a:rPr>
                <a:t>c	 </a:t>
              </a:r>
              <a:r>
                <a:rPr lang="en-US" sz="2400">
                  <a:solidFill>
                    <a:srgbClr val="000000"/>
                  </a:solidFill>
                </a:rPr>
                <a:t>Take the square root of each side.</a:t>
              </a:r>
            </a:p>
          </p:txBody>
        </p:sp>
        <p:pic>
          <p:nvPicPr>
            <p:cNvPr id="5919" name="Picture 799" descr="10-5-1-redo"/>
            <p:cNvPicPr>
              <a:picLocks noChangeAspect="1" noChangeArrowheads="1"/>
            </p:cNvPicPr>
            <p:nvPr/>
          </p:nvPicPr>
          <p:blipFill>
            <a:blip r:embed="rId5" cstate="print"/>
            <a:srcRect t="46602" r="7899"/>
            <a:stretch>
              <a:fillRect/>
            </a:stretch>
          </p:blipFill>
          <p:spPr bwMode="auto">
            <a:xfrm>
              <a:off x="1145" y="2968"/>
              <a:ext cx="583" cy="33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4" grpId="0" build="p" autoUpdateAnimBg="0" advAuto="0"/>
      <p:bldP spid="5910" grpId="0" build="p" autoUpdateAnimBg="0"/>
      <p:bldP spid="5911" grpId="0" build="p" autoUpdateAnimBg="0"/>
      <p:bldP spid="5915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Find the Length of a Side</a:t>
            </a:r>
          </a:p>
        </p:txBody>
      </p:sp>
      <p:pic>
        <p:nvPicPr>
          <p:cNvPr id="86025" name="Picture 9" descr="ALG10-04-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900" y="1524000"/>
            <a:ext cx="1581150" cy="2295525"/>
          </a:xfrm>
          <a:prstGeom prst="rect">
            <a:avLst/>
          </a:prstGeom>
          <a:noFill/>
        </p:spPr>
      </p:pic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876300" y="1370013"/>
            <a:ext cx="65151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318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the length of the missing side.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If necessary, round to the nearest hundredth.</a:t>
            </a:r>
          </a:p>
        </p:txBody>
      </p:sp>
      <p:sp>
        <p:nvSpPr>
          <p:cNvPr id="86027" name="Text Box 11"/>
          <p:cNvSpPr txBox="1">
            <a:spLocks noChangeArrowheads="1"/>
          </p:cNvSpPr>
          <p:nvPr/>
        </p:nvSpPr>
        <p:spPr bwMode="auto">
          <a:xfrm>
            <a:off x="533400" y="2497138"/>
            <a:ext cx="8077200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200400" indent="-2857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       c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=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>
                <a:solidFill>
                  <a:srgbClr val="000000"/>
                </a:solidFill>
              </a:rPr>
              <a:t>b</a:t>
            </a:r>
            <a:r>
              <a:rPr lang="en-US" sz="2400" baseline="40000"/>
              <a:t>2	</a:t>
            </a:r>
            <a:r>
              <a:rPr lang="en-US" sz="2400"/>
              <a:t>Pythagorean Theorem</a:t>
            </a:r>
          </a:p>
          <a:p>
            <a:pPr marL="3200400" indent="-2857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E01B22"/>
                </a:solidFill>
              </a:rPr>
              <a:t>     16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= </a:t>
            </a:r>
            <a:r>
              <a:rPr lang="en-US" sz="2400">
                <a:solidFill>
                  <a:srgbClr val="339933"/>
                </a:solidFill>
              </a:rPr>
              <a:t>9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/>
              <a:t>b</a:t>
            </a:r>
            <a:r>
              <a:rPr lang="en-US" sz="2400" baseline="40000"/>
              <a:t>2	</a:t>
            </a:r>
            <a:r>
              <a:rPr lang="en-US" sz="2400" i="1"/>
              <a:t>a</a:t>
            </a:r>
            <a:r>
              <a:rPr lang="en-US" sz="2400"/>
              <a:t> = 9 and </a:t>
            </a:r>
            <a:r>
              <a:rPr lang="en-US" sz="2400" i="1"/>
              <a:t>c</a:t>
            </a:r>
            <a:r>
              <a:rPr lang="en-US" sz="2400"/>
              <a:t> = 16</a:t>
            </a:r>
          </a:p>
          <a:p>
            <a:pPr marL="3200400" indent="-2857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     256</a:t>
            </a:r>
            <a:r>
              <a:rPr lang="en-US" sz="2400" i="1"/>
              <a:t> </a:t>
            </a:r>
            <a:r>
              <a:rPr lang="en-US" sz="2400"/>
              <a:t>= 81 + </a:t>
            </a:r>
            <a:r>
              <a:rPr lang="en-US" sz="2400" i="1"/>
              <a:t>b</a:t>
            </a:r>
            <a:r>
              <a:rPr lang="en-US" sz="2400" baseline="40000"/>
              <a:t>2</a:t>
            </a:r>
            <a:r>
              <a:rPr lang="en-US" sz="2400"/>
              <a:t>	Evaluate squares.</a:t>
            </a:r>
          </a:p>
          <a:p>
            <a:pPr marL="3200400" indent="-2857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     175 = </a:t>
            </a:r>
            <a:r>
              <a:rPr lang="en-US" sz="2400" i="1"/>
              <a:t>b</a:t>
            </a:r>
            <a:r>
              <a:rPr lang="en-US" sz="2400" baseline="40000"/>
              <a:t>2</a:t>
            </a:r>
            <a:r>
              <a:rPr lang="en-US" sz="2400"/>
              <a:t>	Subtract 81 from each side.</a:t>
            </a:r>
          </a:p>
        </p:txBody>
      </p:sp>
      <p:sp>
        <p:nvSpPr>
          <p:cNvPr id="86029" name="Rectangle 13"/>
          <p:cNvSpPr>
            <a:spLocks noChangeArrowheads="1"/>
          </p:cNvSpPr>
          <p:nvPr/>
        </p:nvSpPr>
        <p:spPr bwMode="auto">
          <a:xfrm>
            <a:off x="533400" y="57515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about 13.23 units</a:t>
            </a:r>
          </a:p>
        </p:txBody>
      </p:sp>
      <p:pic>
        <p:nvPicPr>
          <p:cNvPr id="86032" name="Picture 16" descr="eq_71"/>
          <p:cNvPicPr>
            <a:picLocks noChangeAspect="1" noChangeArrowheads="1"/>
          </p:cNvPicPr>
          <p:nvPr/>
        </p:nvPicPr>
        <p:blipFill>
          <a:blip r:embed="rId4" cstate="print"/>
          <a:srcRect l="34517" t="1042" b="43750"/>
          <a:stretch>
            <a:fillRect/>
          </a:stretch>
        </p:blipFill>
        <p:spPr bwMode="auto">
          <a:xfrm>
            <a:off x="3773488" y="4886325"/>
            <a:ext cx="4770437" cy="504825"/>
          </a:xfrm>
          <a:prstGeom prst="rect">
            <a:avLst/>
          </a:prstGeom>
          <a:noFill/>
        </p:spPr>
      </p:pic>
      <p:sp>
        <p:nvSpPr>
          <p:cNvPr id="86033" name="Text Box 17"/>
          <p:cNvSpPr txBox="1">
            <a:spLocks noChangeArrowheads="1"/>
          </p:cNvSpPr>
          <p:nvPr/>
        </p:nvSpPr>
        <p:spPr bwMode="auto">
          <a:xfrm>
            <a:off x="3457575" y="4400550"/>
            <a:ext cx="53816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Take the square root of each side.</a:t>
            </a:r>
          </a:p>
        </p:txBody>
      </p:sp>
      <p:grpSp>
        <p:nvGrpSpPr>
          <p:cNvPr id="86040" name="Group 24"/>
          <p:cNvGrpSpPr>
            <a:grpSpLocks/>
          </p:cNvGrpSpPr>
          <p:nvPr/>
        </p:nvGrpSpPr>
        <p:grpSpPr bwMode="auto">
          <a:xfrm>
            <a:off x="962025" y="4343400"/>
            <a:ext cx="1512888" cy="495300"/>
            <a:chOff x="606" y="2736"/>
            <a:chExt cx="953" cy="312"/>
          </a:xfrm>
        </p:grpSpPr>
        <p:pic>
          <p:nvPicPr>
            <p:cNvPr id="86030" name="Picture 14" descr="eq_71"/>
            <p:cNvPicPr>
              <a:picLocks noChangeAspect="1" noChangeArrowheads="1"/>
            </p:cNvPicPr>
            <p:nvPr/>
          </p:nvPicPr>
          <p:blipFill>
            <a:blip r:embed="rId4" cstate="print"/>
            <a:srcRect l="13336" t="2084" r="78841" b="43750"/>
            <a:stretch>
              <a:fillRect/>
            </a:stretch>
          </p:blipFill>
          <p:spPr bwMode="auto">
            <a:xfrm>
              <a:off x="1200" y="2736"/>
              <a:ext cx="359" cy="312"/>
            </a:xfrm>
            <a:prstGeom prst="rect">
              <a:avLst/>
            </a:prstGeom>
            <a:noFill/>
          </p:spPr>
        </p:pic>
        <p:pic>
          <p:nvPicPr>
            <p:cNvPr id="86036" name="Picture 20" descr="10-5-1-redo"/>
            <p:cNvPicPr>
              <a:picLocks noChangeAspect="1" noChangeArrowheads="1"/>
            </p:cNvPicPr>
            <p:nvPr/>
          </p:nvPicPr>
          <p:blipFill>
            <a:blip r:embed="rId5" cstate="print"/>
            <a:srcRect r="-7584" b="53398"/>
            <a:stretch>
              <a:fillRect/>
            </a:stretch>
          </p:blipFill>
          <p:spPr bwMode="auto">
            <a:xfrm>
              <a:off x="606" y="2754"/>
              <a:ext cx="681" cy="288"/>
            </a:xfrm>
            <a:prstGeom prst="rect">
              <a:avLst/>
            </a:prstGeom>
            <a:noFill/>
          </p:spPr>
        </p:pic>
      </p:grpSp>
      <p:grpSp>
        <p:nvGrpSpPr>
          <p:cNvPr id="86042" name="Group 26"/>
          <p:cNvGrpSpPr>
            <a:grpSpLocks/>
          </p:cNvGrpSpPr>
          <p:nvPr/>
        </p:nvGrpSpPr>
        <p:grpSpPr bwMode="auto">
          <a:xfrm>
            <a:off x="854075" y="4837113"/>
            <a:ext cx="1657350" cy="496887"/>
            <a:chOff x="538" y="3047"/>
            <a:chExt cx="1044" cy="313"/>
          </a:xfrm>
        </p:grpSpPr>
        <p:sp>
          <p:nvSpPr>
            <p:cNvPr id="86034" name="Text Box 18"/>
            <p:cNvSpPr txBox="1">
              <a:spLocks noChangeArrowheads="1"/>
            </p:cNvSpPr>
            <p:nvPr/>
          </p:nvSpPr>
          <p:spPr bwMode="auto">
            <a:xfrm>
              <a:off x="622" y="3072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13.23 </a:t>
              </a:r>
              <a:r>
                <a:rPr lang="en-US" sz="2400">
                  <a:cs typeface="Arial" pitchFamily="34" charset="0"/>
                </a:rPr>
                <a:t>≈ </a:t>
              </a:r>
              <a:r>
                <a:rPr lang="en-US" sz="2400" i="1">
                  <a:cs typeface="Arial" pitchFamily="34" charset="0"/>
                </a:rPr>
                <a:t>b</a:t>
              </a:r>
            </a:p>
          </p:txBody>
        </p:sp>
        <p:pic>
          <p:nvPicPr>
            <p:cNvPr id="86039" name="Picture 23" descr="10-5-1-redo"/>
            <p:cNvPicPr>
              <a:picLocks noChangeAspect="1" noChangeArrowheads="1"/>
            </p:cNvPicPr>
            <p:nvPr/>
          </p:nvPicPr>
          <p:blipFill>
            <a:blip r:embed="rId5" cstate="print"/>
            <a:srcRect r="77409" b="53398"/>
            <a:stretch>
              <a:fillRect/>
            </a:stretch>
          </p:blipFill>
          <p:spPr bwMode="auto">
            <a:xfrm>
              <a:off x="538" y="3047"/>
              <a:ext cx="143" cy="28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6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6" grpId="0" build="p" autoUpdateAnimBg="0" advAuto="0"/>
      <p:bldP spid="86027" grpId="0" build="p" autoUpdateAnimBg="0"/>
      <p:bldP spid="86029" grpId="0" build="p" autoUpdateAnimBg="0"/>
      <p:bldP spid="86033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489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45 units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85 units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65 units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925 units</a:t>
            </a: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371600"/>
            <a:ext cx="7924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318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Find the length of the hypotenuse of a right triangle if </a:t>
            </a:r>
            <a:r>
              <a:rPr lang="en-US" sz="2400" b="1" i="1">
                <a:solidFill>
                  <a:srgbClr val="00539D"/>
                </a:solidFill>
              </a:rPr>
              <a:t>a</a:t>
            </a:r>
            <a:r>
              <a:rPr lang="en-US" sz="2400" b="1">
                <a:solidFill>
                  <a:srgbClr val="00539D"/>
                </a:solidFill>
              </a:rPr>
              <a:t> = 25 and </a:t>
            </a:r>
            <a:r>
              <a:rPr lang="en-US" sz="2400" b="1" i="1">
                <a:solidFill>
                  <a:srgbClr val="00539D"/>
                </a:solidFill>
              </a:rPr>
              <a:t>b</a:t>
            </a:r>
            <a:r>
              <a:rPr lang="en-US" sz="2400" b="1">
                <a:solidFill>
                  <a:srgbClr val="00539D"/>
                </a:solidFill>
              </a:rPr>
              <a:t> = 60.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14400" y="43338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5" grpId="0" autoUpdateAnimBg="0"/>
      <p:bldP spid="113676" grpId="0" autoUpdateAnimBg="0"/>
      <p:bldP spid="11367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pic>
        <p:nvPicPr>
          <p:cNvPr id="13312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312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313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35814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about 12 units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about 22 units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about 16.25 units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about 5 units</a:t>
            </a:r>
          </a:p>
        </p:txBody>
      </p:sp>
      <p:sp>
        <p:nvSpPr>
          <p:cNvPr id="133131" name="TPQuestion"/>
          <p:cNvSpPr>
            <a:spLocks noChangeArrowheads="1"/>
          </p:cNvSpPr>
          <p:nvPr/>
        </p:nvSpPr>
        <p:spPr bwMode="auto">
          <a:xfrm>
            <a:off x="533400" y="1381125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318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Find the length of the missing side.</a:t>
            </a:r>
          </a:p>
        </p:txBody>
      </p:sp>
      <p:pic>
        <p:nvPicPr>
          <p:cNvPr id="133132" name="Picture 12" descr="ALG10-04-02-Y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15113" y="1423988"/>
            <a:ext cx="2138362" cy="2309812"/>
          </a:xfrm>
          <a:prstGeom prst="rect">
            <a:avLst/>
          </a:prstGeom>
          <a:noFill/>
        </p:spPr>
      </p:pic>
      <p:sp>
        <p:nvSpPr>
          <p:cNvPr id="133127" name="Oval 7"/>
          <p:cNvSpPr>
            <a:spLocks noChangeArrowheads="1"/>
          </p:cNvSpPr>
          <p:nvPr/>
        </p:nvSpPr>
        <p:spPr bwMode="auto">
          <a:xfrm>
            <a:off x="914400" y="40576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0" grpId="0" autoUpdateAnimBg="0"/>
      <p:bldP spid="133131" grpId="0" autoUpdateAnimBg="0"/>
      <p:bldP spid="1331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333875" y="771525"/>
            <a:ext cx="4276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Find the Length of a Side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370013"/>
            <a:ext cx="75819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31822"/>
                </a:solidFill>
                <a:ea typeface="Times New Roman" pitchFamily="18" charset="0"/>
                <a:cs typeface="Arial" pitchFamily="34" charset="0"/>
              </a:rPr>
              <a:t>TELEVISION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The diagonal of a television screen is 32 inches. The width of the screen is 21 inches. Find the height of the screen.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525713"/>
            <a:ext cx="8077200" cy="1370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200400" indent="-2857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       </a:t>
            </a:r>
            <a:r>
              <a:rPr lang="en-US" sz="2400">
                <a:solidFill>
                  <a:srgbClr val="000000"/>
                </a:solidFill>
              </a:rPr>
              <a:t>32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= 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+ 21</a:t>
            </a:r>
            <a:r>
              <a:rPr lang="en-US" sz="2400" baseline="40000"/>
              <a:t>2	</a:t>
            </a:r>
            <a:r>
              <a:rPr lang="en-US" sz="2400"/>
              <a:t>Pythagorean Theorem</a:t>
            </a:r>
          </a:p>
          <a:p>
            <a:pPr marL="3200400" indent="-2857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E01B22"/>
                </a:solidFill>
              </a:rPr>
              <a:t>  </a:t>
            </a:r>
            <a:r>
              <a:rPr lang="en-US" sz="2400"/>
              <a:t>  1024</a:t>
            </a:r>
            <a:r>
              <a:rPr lang="en-US" sz="2400" i="1"/>
              <a:t> </a:t>
            </a:r>
            <a:r>
              <a:rPr lang="en-US" sz="2400"/>
              <a:t>= </a:t>
            </a:r>
            <a:r>
              <a:rPr lang="en-US" sz="2400" i="1"/>
              <a:t>h</a:t>
            </a:r>
            <a:r>
              <a:rPr lang="en-US" sz="2400" baseline="40000"/>
              <a:t>2</a:t>
            </a:r>
            <a:r>
              <a:rPr lang="en-US" sz="2400"/>
              <a:t> + 441	Evaluate squares.</a:t>
            </a:r>
          </a:p>
          <a:p>
            <a:pPr marL="3200400" indent="-2857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      583 = </a:t>
            </a:r>
            <a:r>
              <a:rPr lang="en-US" sz="2400" i="1"/>
              <a:t>h</a:t>
            </a:r>
            <a:r>
              <a:rPr lang="en-US" sz="2400" baseline="40000"/>
              <a:t>2</a:t>
            </a:r>
            <a:r>
              <a:rPr lang="en-US" sz="2400"/>
              <a:t>	Subtract 441 from each side.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33400" y="5561013"/>
            <a:ext cx="7924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screen is approximately 24.15 inches high.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3457575" y="4979988"/>
            <a:ext cx="49911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Use the positive value.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3457575" y="3914775"/>
            <a:ext cx="53816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Take the square root of each side.</a:t>
            </a:r>
          </a:p>
        </p:txBody>
      </p:sp>
      <p:pic>
        <p:nvPicPr>
          <p:cNvPr id="6157" name="Picture 13" descr="10-5-2"/>
          <p:cNvPicPr>
            <a:picLocks noChangeAspect="1" noChangeArrowheads="1"/>
          </p:cNvPicPr>
          <p:nvPr/>
        </p:nvPicPr>
        <p:blipFill>
          <a:blip r:embed="rId3" cstate="print"/>
          <a:srcRect r="27036" b="77695"/>
          <a:stretch>
            <a:fillRect/>
          </a:stretch>
        </p:blipFill>
        <p:spPr bwMode="auto">
          <a:xfrm>
            <a:off x="1044575" y="3848100"/>
            <a:ext cx="1593850" cy="423863"/>
          </a:xfrm>
          <a:prstGeom prst="rect">
            <a:avLst/>
          </a:prstGeom>
          <a:noFill/>
        </p:spPr>
      </p:pic>
      <p:pic>
        <p:nvPicPr>
          <p:cNvPr id="6158" name="Picture 14" descr="10-5-2"/>
          <p:cNvPicPr>
            <a:picLocks noChangeAspect="1" noChangeArrowheads="1"/>
          </p:cNvPicPr>
          <p:nvPr/>
        </p:nvPicPr>
        <p:blipFill>
          <a:blip r:embed="rId3" cstate="print"/>
          <a:srcRect t="26065" r="27907" b="52130"/>
          <a:stretch>
            <a:fillRect/>
          </a:stretch>
        </p:blipFill>
        <p:spPr bwMode="auto">
          <a:xfrm>
            <a:off x="1047750" y="4410075"/>
            <a:ext cx="1574800" cy="414338"/>
          </a:xfrm>
          <a:prstGeom prst="rect">
            <a:avLst/>
          </a:prstGeom>
          <a:noFill/>
        </p:spPr>
      </p:pic>
      <p:pic>
        <p:nvPicPr>
          <p:cNvPr id="6159" name="Picture 15" descr="10-5-2"/>
          <p:cNvPicPr>
            <a:picLocks noChangeAspect="1" noChangeArrowheads="1"/>
          </p:cNvPicPr>
          <p:nvPr/>
        </p:nvPicPr>
        <p:blipFill>
          <a:blip r:embed="rId3" cstate="print"/>
          <a:srcRect t="49625" r="26163" b="29323"/>
          <a:stretch>
            <a:fillRect/>
          </a:stretch>
        </p:blipFill>
        <p:spPr bwMode="auto">
          <a:xfrm>
            <a:off x="1047750" y="4929188"/>
            <a:ext cx="1612900" cy="400050"/>
          </a:xfrm>
          <a:prstGeom prst="rect">
            <a:avLst/>
          </a:prstGeom>
          <a:noFill/>
        </p:spPr>
      </p:pic>
      <p:grpSp>
        <p:nvGrpSpPr>
          <p:cNvPr id="6161" name="Group 17"/>
          <p:cNvGrpSpPr>
            <a:grpSpLocks/>
          </p:cNvGrpSpPr>
          <p:nvPr/>
        </p:nvGrpSpPr>
        <p:grpSpPr bwMode="auto">
          <a:xfrm>
            <a:off x="3792538" y="4343400"/>
            <a:ext cx="4941887" cy="523875"/>
            <a:chOff x="2389" y="2718"/>
            <a:chExt cx="3113" cy="330"/>
          </a:xfrm>
        </p:grpSpPr>
        <p:pic>
          <p:nvPicPr>
            <p:cNvPr id="6160" name="Picture 16" descr="10-5-2"/>
            <p:cNvPicPr>
              <a:picLocks noChangeAspect="1" noChangeArrowheads="1"/>
            </p:cNvPicPr>
            <p:nvPr/>
          </p:nvPicPr>
          <p:blipFill>
            <a:blip r:embed="rId3" cstate="print"/>
            <a:srcRect l="47530" t="73183" b="1505"/>
            <a:stretch>
              <a:fillRect/>
            </a:stretch>
          </p:blipFill>
          <p:spPr bwMode="auto">
            <a:xfrm>
              <a:off x="4780" y="2718"/>
              <a:ext cx="722" cy="303"/>
            </a:xfrm>
            <a:prstGeom prst="rect">
              <a:avLst/>
            </a:prstGeom>
            <a:noFill/>
          </p:spPr>
        </p:pic>
        <p:pic>
          <p:nvPicPr>
            <p:cNvPr id="6154" name="Picture 10" descr="eq_71"/>
            <p:cNvPicPr>
              <a:picLocks noChangeAspect="1" noChangeArrowheads="1"/>
            </p:cNvPicPr>
            <p:nvPr/>
          </p:nvPicPr>
          <p:blipFill>
            <a:blip r:embed="rId4" cstate="print"/>
            <a:srcRect l="34517" t="1042" r="12291" b="45833"/>
            <a:stretch>
              <a:fillRect/>
            </a:stretch>
          </p:blipFill>
          <p:spPr bwMode="auto">
            <a:xfrm>
              <a:off x="2389" y="2742"/>
              <a:ext cx="2441" cy="30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uiExpand="1" build="p" autoUpdateAnimBg="0"/>
      <p:bldP spid="6151" grpId="0" build="p" autoUpdateAnimBg="0"/>
      <p:bldP spid="6155" grpId="0" build="p" autoUpdateAnimBg="0" advAuto="0"/>
      <p:bldP spid="6156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203575"/>
            <a:ext cx="42481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10.7 miles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13 miles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11.6 miles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9.22 miles</a:t>
            </a: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31822"/>
                </a:solidFill>
              </a:rPr>
              <a:t>HIKING</a:t>
            </a:r>
            <a:r>
              <a:rPr lang="en-US" sz="2400" b="1">
                <a:solidFill>
                  <a:srgbClr val="00539D"/>
                </a:solidFill>
              </a:rPr>
              <a:t>  Amarita is hiking out directly east from her camp on the plains. She walks for 6 miles before turning right and walking 7 more miles towards the south. After her hiking, how far does she need to walk for the shortest route straight back to camp?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57250" y="59817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546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4" grpId="0" autoUpdateAnimBg="0"/>
      <p:bldP spid="11469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2</a:t>
            </a:r>
          </a:p>
        </p:txBody>
      </p:sp>
      <p:pic>
        <p:nvPicPr>
          <p:cNvPr id="121866" name="Picture 10" descr="KC_alg_L010-05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76400"/>
            <a:ext cx="8299450" cy="15478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Check for Right Triangles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371600"/>
            <a:ext cx="75914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Determine whether 7, 12, and 15 can be the lengths of the sides of a right triangle.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33400" y="2143125"/>
            <a:ext cx="8305800" cy="787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5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Since the measure of the longest side is 15, let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15, 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7, and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12. Then determine whether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.</a:t>
            </a:r>
            <a:endParaRPr lang="en-US" sz="2400" baseline="40000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533400" y="5267325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38862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Since </a:t>
            </a:r>
            <a:r>
              <a:rPr lang="en-US" sz="2400" i="1">
                <a:solidFill>
                  <a:srgbClr val="E01B22"/>
                </a:solidFill>
              </a:rPr>
              <a:t>c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≠ 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a</a:t>
            </a:r>
            <a:r>
              <a:rPr lang="en-US" sz="2400" baseline="40000">
                <a:solidFill>
                  <a:srgbClr val="E01B22"/>
                </a:solidFill>
                <a:cs typeface="Arial" pitchFamily="34" charset="0"/>
              </a:rPr>
              <a:t>2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 + 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b</a:t>
            </a:r>
            <a:r>
              <a:rPr lang="en-US" sz="2400" baseline="40000">
                <a:solidFill>
                  <a:srgbClr val="E01B22"/>
                </a:solidFill>
                <a:cs typeface="Arial" pitchFamily="34" charset="0"/>
              </a:rPr>
              <a:t>2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, the triangle is not a right triangle.</a:t>
            </a:r>
          </a:p>
        </p:txBody>
      </p:sp>
      <p:grpSp>
        <p:nvGrpSpPr>
          <p:cNvPr id="9223" name="Group 7"/>
          <p:cNvGrpSpPr>
            <a:grpSpLocks/>
          </p:cNvGrpSpPr>
          <p:nvPr/>
        </p:nvGrpSpPr>
        <p:grpSpPr bwMode="auto">
          <a:xfrm>
            <a:off x="533400" y="3873500"/>
            <a:ext cx="8077200" cy="527050"/>
            <a:chOff x="336" y="2530"/>
            <a:chExt cx="5088" cy="332"/>
          </a:xfrm>
        </p:grpSpPr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336" y="2597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257300" algn="r"/>
                  <a:tab pos="1371600" algn="l"/>
                </a:tabLst>
              </a:pPr>
              <a:r>
                <a:rPr lang="en-US" sz="2400"/>
                <a:t>	225	= 49 + 144	Evaluate squares.</a:t>
              </a:r>
            </a:p>
          </p:txBody>
        </p:sp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1219" y="2530"/>
              <a:ext cx="181" cy="1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6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9226" name="Group 10"/>
          <p:cNvGrpSpPr>
            <a:grpSpLocks/>
          </p:cNvGrpSpPr>
          <p:nvPr/>
        </p:nvGrpSpPr>
        <p:grpSpPr bwMode="auto">
          <a:xfrm>
            <a:off x="533400" y="3394075"/>
            <a:ext cx="8077200" cy="523875"/>
            <a:chOff x="336" y="2228"/>
            <a:chExt cx="5088" cy="330"/>
          </a:xfrm>
        </p:grpSpPr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1219" y="2228"/>
              <a:ext cx="181" cy="1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6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9228" name="Text Box 12"/>
            <p:cNvSpPr txBox="1">
              <a:spLocks noChangeArrowheads="1"/>
            </p:cNvSpPr>
            <p:nvPr/>
          </p:nvSpPr>
          <p:spPr bwMode="auto">
            <a:xfrm>
              <a:off x="336" y="2293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257300" algn="r"/>
                  <a:tab pos="1371600" algn="l"/>
                </a:tabLst>
              </a:pPr>
              <a:r>
                <a:rPr lang="en-US" sz="2400">
                  <a:solidFill>
                    <a:srgbClr val="E01B22"/>
                  </a:solidFill>
                </a:rPr>
                <a:t>	15</a:t>
              </a:r>
              <a:r>
                <a:rPr lang="en-US" sz="2400" baseline="40000"/>
                <a:t>2	</a:t>
              </a:r>
              <a:r>
                <a:rPr lang="en-US" sz="2400">
                  <a:solidFill>
                    <a:srgbClr val="000000"/>
                  </a:solidFill>
                </a:rPr>
                <a:t>= </a:t>
              </a:r>
              <a:r>
                <a:rPr lang="en-US" sz="2400">
                  <a:solidFill>
                    <a:srgbClr val="339933"/>
                  </a:solidFill>
                </a:rPr>
                <a:t>7</a:t>
              </a:r>
              <a:r>
                <a:rPr lang="en-US" sz="2400" baseline="40000"/>
                <a:t>2</a:t>
              </a:r>
              <a:r>
                <a:rPr lang="en-US" sz="2400">
                  <a:solidFill>
                    <a:srgbClr val="000000"/>
                  </a:solidFill>
                </a:rPr>
                <a:t> + </a:t>
              </a:r>
              <a:r>
                <a:rPr lang="en-US" sz="2400">
                  <a:solidFill>
                    <a:srgbClr val="00539D"/>
                  </a:solidFill>
                </a:rPr>
                <a:t>12</a:t>
              </a:r>
              <a:r>
                <a:rPr lang="en-US" sz="2400" baseline="40000"/>
                <a:t>2		</a:t>
              </a:r>
              <a:r>
                <a:rPr lang="en-US" sz="2400" i="1"/>
                <a:t>a</a:t>
              </a:r>
              <a:r>
                <a:rPr lang="en-US" sz="2400"/>
                <a:t> = 7, </a:t>
              </a:r>
              <a:r>
                <a:rPr lang="en-US" sz="2400" i="1"/>
                <a:t>b</a:t>
              </a:r>
              <a:r>
                <a:rPr lang="en-US" sz="2400"/>
                <a:t> = 12, and </a:t>
              </a:r>
              <a:r>
                <a:rPr lang="en-US" sz="2400" i="1"/>
                <a:t>c</a:t>
              </a:r>
              <a:r>
                <a:rPr lang="en-US" sz="2400"/>
                <a:t> = 15</a:t>
              </a:r>
            </a:p>
          </p:txBody>
        </p:sp>
      </p:grp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533400" y="4449763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r"/>
                <a:tab pos="1371600" algn="l"/>
              </a:tabLst>
            </a:pPr>
            <a:r>
              <a:rPr lang="en-US" sz="2400"/>
              <a:t>	225	</a:t>
            </a:r>
            <a:r>
              <a:rPr lang="en-US" sz="2400">
                <a:cs typeface="Arial" pitchFamily="34" charset="0"/>
              </a:rPr>
              <a:t>≠ 193</a:t>
            </a:r>
            <a:r>
              <a:rPr lang="en-US" sz="2400"/>
              <a:t>		Add.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533400" y="30099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r"/>
                <a:tab pos="1371600" algn="l"/>
              </a:tabLst>
            </a:pPr>
            <a:r>
              <a:rPr lang="en-US" sz="2400" i="1">
                <a:solidFill>
                  <a:srgbClr val="000000"/>
                </a:solidFill>
              </a:rPr>
              <a:t>       	c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	=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>
                <a:solidFill>
                  <a:srgbClr val="000000"/>
                </a:solidFill>
              </a:rPr>
              <a:t>b</a:t>
            </a:r>
            <a:r>
              <a:rPr lang="en-US" sz="2400" baseline="40000"/>
              <a:t>2		</a:t>
            </a:r>
            <a:r>
              <a:rPr lang="en-US" sz="2400"/>
              <a:t>Pythagorean Theorem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  <p:bldP spid="9222" grpId="0" build="p" autoUpdateAnimBg="0"/>
      <p:bldP spid="9229" grpId="0" autoUpdateAnimBg="0"/>
      <p:bldP spid="923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35174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5175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517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91000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right triangle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not a right triangle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cannot be determined</a:t>
            </a:r>
          </a:p>
        </p:txBody>
      </p:sp>
      <p:sp>
        <p:nvSpPr>
          <p:cNvPr id="135177" name="TPQuestion"/>
          <p:cNvSpPr>
            <a:spLocks noChangeArrowheads="1"/>
          </p:cNvSpPr>
          <p:nvPr/>
        </p:nvSpPr>
        <p:spPr bwMode="auto">
          <a:xfrm>
            <a:off x="533400" y="1371600"/>
            <a:ext cx="79152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whether 33, 44, and 55 can be the lengths of the sides of a right triangle.</a:t>
            </a:r>
          </a:p>
        </p:txBody>
      </p:sp>
      <p:sp>
        <p:nvSpPr>
          <p:cNvPr id="135178" name="Oval 10"/>
          <p:cNvSpPr>
            <a:spLocks noChangeArrowheads="1"/>
          </p:cNvSpPr>
          <p:nvPr/>
        </p:nvSpPr>
        <p:spPr bwMode="auto">
          <a:xfrm>
            <a:off x="838200" y="25050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6" grpId="0" autoUpdateAnimBg="0"/>
      <p:bldP spid="135177" grpId="0" autoUpdateAnimBg="0"/>
      <p:bldP spid="13517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¤Incorrect¤In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Correct¤Incorrect¤Incorrect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20AF6F1F5BF5424BBEC3249358D993C0"/>
  <p:tag name="VALUES" val="Incorrect¤Incorrect¤Correct¤Incorrect"/>
  <p:tag name="QUESTIONALIAS" val="5-Minute Check 6"/>
  <p:tag name="ANSWERSALIAS" val="A¤B¤C¤D"/>
  <p:tag name="RESPONSESGATHER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Correct¤Incorrect"/>
  <p:tag name="QUESTIONALIAS" val="Example 1A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7921E1F3BED44BD9D0FA175EC32A9D7"/>
  <p:tag name="VALUES" val="Incorrect¤Incorrect¤Correct¤Incorrect"/>
  <p:tag name="QUESTIONALIAS" val="Example 1B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Incorrect¤Correct"/>
  <p:tag name="QUESTIONALIAS" val="Example 2"/>
  <p:tag name="ANSWERSALIAS" val="A¤B¤C¤D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8DFEF13E82434B8C869BC444A1C06DE7"/>
  <p:tag name="SLIDEID" val="8DFEF13E82434B8C869BC444A1C06DE7"/>
  <p:tag name="SLIDEORDER" val="1"/>
  <p:tag name="SLIDETYPE" val="Q"/>
  <p:tag name="DEMOGRAPHIC" val="False"/>
  <p:tag name="SPEEDSCORING" val="False"/>
  <p:tag name="QUESTIONALIAS" val="Example 3"/>
  <p:tag name="ANSWERSALIAS" val="A¤B¤C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1344</TotalTime>
  <Words>456</Words>
  <Application>Microsoft Office PowerPoint</Application>
  <PresentationFormat>On-screen Show (4:3)</PresentationFormat>
  <Paragraphs>122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Concept 1</vt:lpstr>
      <vt:lpstr>Example 1A</vt:lpstr>
      <vt:lpstr>Example 1B</vt:lpstr>
      <vt:lpstr>Example 1A</vt:lpstr>
      <vt:lpstr>Example 1B</vt:lpstr>
      <vt:lpstr>Example 2</vt:lpstr>
      <vt:lpstr>Example 2</vt:lpstr>
      <vt:lpstr>Concept 2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106</cp:revision>
  <dcterms:created xsi:type="dcterms:W3CDTF">2007-12-06T14:31:51Z</dcterms:created>
  <dcterms:modified xsi:type="dcterms:W3CDTF">2015-11-17T17:56:38Z</dcterms:modified>
</cp:coreProperties>
</file>