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22" r:id="rId16"/>
    <p:sldId id="306" r:id="rId17"/>
    <p:sldId id="314" r:id="rId18"/>
    <p:sldId id="258" r:id="rId19"/>
    <p:sldId id="290" r:id="rId20"/>
    <p:sldId id="302" r:id="rId21"/>
    <p:sldId id="259" r:id="rId22"/>
    <p:sldId id="288" r:id="rId23"/>
    <p:sldId id="319" r:id="rId24"/>
    <p:sldId id="308" r:id="rId25"/>
    <p:sldId id="260" r:id="rId26"/>
    <p:sldId id="309" r:id="rId27"/>
    <p:sldId id="263" r:id="rId28"/>
    <p:sldId id="291" r:id="rId29"/>
    <p:sldId id="320" r:id="rId30"/>
    <p:sldId id="321" r:id="rId31"/>
    <p:sldId id="310" r:id="rId32"/>
    <p:sldId id="293" r:id="rId33"/>
    <p:sldId id="294" r:id="rId34"/>
    <p:sldId id="311" r:id="rId35"/>
    <p:sldId id="315" r:id="rId36"/>
    <p:sldId id="296" r:id="rId37"/>
    <p:sldId id="297" r:id="rId38"/>
    <p:sldId id="312" r:id="rId39"/>
    <p:sldId id="275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30" autoAdjust="0"/>
    <p:restoredTop sz="94686" autoAdjust="0"/>
  </p:normalViewPr>
  <p:slideViewPr>
    <p:cSldViewPr>
      <p:cViewPr>
        <p:scale>
          <a:sx n="50" d="100"/>
          <a:sy n="50" d="100"/>
        </p:scale>
        <p:origin x="-109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0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8984C"/>
                </a:solidFill>
              </a:rPr>
              <a:t>Over Lesson 10–5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0_06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0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0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0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0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0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0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0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0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12" Type="http://schemas.openxmlformats.org/officeDocument/2006/relationships/slide" Target="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6.xml"/><Relationship Id="rId5" Type="http://schemas.openxmlformats.org/officeDocument/2006/relationships/slide" Target="slide10.xml"/><Relationship Id="rId10" Type="http://schemas.openxmlformats.org/officeDocument/2006/relationships/slide" Target="slide23.xml"/><Relationship Id="rId4" Type="http://schemas.openxmlformats.org/officeDocument/2006/relationships/slide" Target="slide9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1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0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6.jpe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9.jpe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7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53.jpe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0_06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" action="ppaction://hlinkshowjump?jump=nextslide"/>
              </a:rPr>
              <a:t>Five-Minute Check (over Lesson 10–5)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6" action="ppaction://hlinksldjump"/>
              </a:rPr>
              <a:t>Key Concept:  Trigonometric Ratios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7" action="ppaction://hlinksldjump"/>
              </a:rPr>
              <a:t>Example 1:	Find Sine, Cosine, and Tangent Ratios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8" action="ppaction://hlinksldjump"/>
              </a:rPr>
              <a:t>Example 2:	Use a Calculator to Evaluate Expressions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9" action="ppaction://hlinksldjump"/>
              </a:rPr>
              <a:t>Example 3:	Solve a Triangle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0" action="ppaction://hlinksldjump"/>
              </a:rPr>
              <a:t>Example 4:	Real-World Example: Find a Missing Side Length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1" action="ppaction://hlinksldjump"/>
              </a:rPr>
              <a:t>Key Concept:  Inverse Trigonometric Functions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2" action="ppaction://hlinksldjump"/>
              </a:rPr>
              <a:t>Example 5:	Find a Missing Angle Measure</a:t>
            </a:r>
            <a:endParaRPr lang="en-US" sz="20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pic>
        <p:nvPicPr>
          <p:cNvPr id="107540" name="Picture 20" descr="5m_10_5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2063" y="1390650"/>
            <a:ext cx="2001837" cy="2730500"/>
          </a:xfrm>
          <a:prstGeom prst="rect">
            <a:avLst/>
          </a:prstGeom>
          <a:noFill/>
        </p:spPr>
      </p:pic>
      <p:sp>
        <p:nvSpPr>
          <p:cNvPr id="1075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72.34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60.46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59.82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55.36</a:t>
            </a:r>
          </a:p>
        </p:txBody>
      </p:sp>
      <p:sp>
        <p:nvSpPr>
          <p:cNvPr id="10754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Find the missing length. If necessary, 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round to the nearest hundredth.</a:t>
            </a:r>
          </a:p>
        </p:txBody>
      </p:sp>
      <p:sp>
        <p:nvSpPr>
          <p:cNvPr id="107543" name="AutoShape 23"/>
          <p:cNvSpPr>
            <a:spLocks noChangeArrowheads="1"/>
          </p:cNvSpPr>
          <p:nvPr/>
        </p:nvSpPr>
        <p:spPr bwMode="auto">
          <a:xfrm>
            <a:off x="533400" y="36337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44" name="Picture 24" descr="5Min Num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1" grpId="0" autoUpdateAnimBg="0"/>
      <p:bldP spid="107542" grpId="0" autoUpdateAnimBg="0"/>
      <p:bldP spid="1075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19.80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18.72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16.55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14.41</a:t>
            </a:r>
          </a:p>
        </p:txBody>
      </p:sp>
      <p:sp>
        <p:nvSpPr>
          <p:cNvPr id="10855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Find the missing length. 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If necessary, round to the 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nearest hundredth.</a:t>
            </a:r>
          </a:p>
        </p:txBody>
      </p:sp>
      <p:sp>
        <p:nvSpPr>
          <p:cNvPr id="108558" name="AutoShape 14"/>
          <p:cNvSpPr>
            <a:spLocks noChangeArrowheads="1"/>
          </p:cNvSpPr>
          <p:nvPr/>
        </p:nvSpPr>
        <p:spPr bwMode="auto">
          <a:xfrm>
            <a:off x="533400" y="30321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9" name="Picture 15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60" name="Picture 16" descr="5m_10_5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590675"/>
            <a:ext cx="3144838" cy="12985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6" grpId="0" autoUpdateAnimBg="0"/>
      <p:bldP spid="108557" grpId="0" autoUpdateAnimBg="0"/>
      <p:bldP spid="1085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8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51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14.87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11.56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10.30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8.44</a:t>
            </a:r>
          </a:p>
        </p:txBody>
      </p:sp>
      <p:sp>
        <p:nvSpPr>
          <p:cNvPr id="109581" name="AutoShape 13"/>
          <p:cNvSpPr>
            <a:spLocks noChangeArrowheads="1"/>
          </p:cNvSpPr>
          <p:nvPr/>
        </p:nvSpPr>
        <p:spPr bwMode="auto">
          <a:xfrm>
            <a:off x="533400" y="5181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82" name="Picture 14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685800" y="1657350"/>
            <a:ext cx="8020050" cy="1406525"/>
            <a:chOff x="432" y="1044"/>
            <a:chExt cx="5052" cy="886"/>
          </a:xfrm>
        </p:grpSpPr>
        <p:sp>
          <p:nvSpPr>
            <p:cNvPr id="10958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If </a:t>
              </a: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c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is the measure of the hypotenuse of a right triangle, find the missing measure. If necessary, round to the nearest hundredth. </a:t>
              </a:r>
              <a:b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a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= 5, </a:t>
              </a: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b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= 9, </a:t>
              </a: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c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= _</a:t>
              </a:r>
              <a:r>
                <a:rPr lang="en-US" sz="2400" u="sng">
                  <a:solidFill>
                    <a:srgbClr val="00539D"/>
                  </a:solidFill>
                  <a:cs typeface="Times New Roman" pitchFamily="18" charset="0"/>
                </a:rPr>
                <a:t>_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__</a:t>
              </a:r>
            </a:p>
          </p:txBody>
        </p:sp>
        <p:sp>
          <p:nvSpPr>
            <p:cNvPr id="109585" name="Text Box 17"/>
            <p:cNvSpPr txBox="1">
              <a:spLocks noChangeArrowheads="1"/>
            </p:cNvSpPr>
            <p:nvPr/>
          </p:nvSpPr>
          <p:spPr bwMode="auto">
            <a:xfrm>
              <a:off x="2172" y="163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539D"/>
                  </a:solidFill>
                </a:rPr>
                <a:t>?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0" grpId="0" autoUpdateAnimBg="0"/>
      <p:bldP spid="1095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3108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15.3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13.7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9.11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6.3</a:t>
            </a:r>
          </a:p>
        </p:txBody>
      </p:sp>
      <p:sp>
        <p:nvSpPr>
          <p:cNvPr id="131082" name="AutoShape 10"/>
          <p:cNvSpPr>
            <a:spLocks noChangeArrowheads="1"/>
          </p:cNvSpPr>
          <p:nvPr/>
        </p:nvSpPr>
        <p:spPr bwMode="auto">
          <a:xfrm>
            <a:off x="533400" y="5118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3" name="Picture 11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31084" name="Group 12"/>
          <p:cNvGrpSpPr>
            <a:grpSpLocks/>
          </p:cNvGrpSpPr>
          <p:nvPr/>
        </p:nvGrpSpPr>
        <p:grpSpPr bwMode="auto">
          <a:xfrm>
            <a:off x="742950" y="1676400"/>
            <a:ext cx="8020050" cy="1735138"/>
            <a:chOff x="468" y="1056"/>
            <a:chExt cx="5052" cy="1093"/>
          </a:xfrm>
        </p:grpSpPr>
        <p:sp>
          <p:nvSpPr>
            <p:cNvPr id="131085" name="TPQuestion"/>
            <p:cNvSpPr>
              <a:spLocks noChangeArrowheads="1"/>
            </p:cNvSpPr>
            <p:nvPr/>
          </p:nvSpPr>
          <p:spPr bwMode="auto">
            <a:xfrm>
              <a:off x="468" y="1056"/>
              <a:ext cx="5052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If </a:t>
              </a: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c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is the measure of the hypotenuse of a right triangle, find the missing measure </a:t>
              </a: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b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. If necessary, round to the nearest hundredth.</a:t>
              </a:r>
              <a:b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a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= 6, </a:t>
              </a:r>
              <a:b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</a:br>
              <a:endParaRPr lang="en-US" sz="2400">
                <a:solidFill>
                  <a:srgbClr val="00539D"/>
                </a:solidFill>
                <a:cs typeface="Times New Roman" pitchFamily="18" charset="0"/>
              </a:endParaRPr>
            </a:p>
          </p:txBody>
        </p:sp>
        <p:pic>
          <p:nvPicPr>
            <p:cNvPr id="131086" name="Picture 14" descr="10-6-4"/>
            <p:cNvPicPr>
              <a:picLocks noChangeAspect="1" noChangeArrowheads="1"/>
            </p:cNvPicPr>
            <p:nvPr/>
          </p:nvPicPr>
          <p:blipFill>
            <a:blip r:embed="rId5" cstate="print"/>
            <a:srcRect l="-4257" t="13443" r="10356"/>
            <a:stretch>
              <a:fillRect/>
            </a:stretch>
          </p:blipFill>
          <p:spPr bwMode="auto">
            <a:xfrm>
              <a:off x="1200" y="1680"/>
              <a:ext cx="816" cy="26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1" grpId="0" autoUpdateAnimBg="0"/>
      <p:bldP spid="1310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60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10 yd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12 yd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16 yd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24 yd</a:t>
            </a:r>
          </a:p>
        </p:txBody>
      </p:sp>
      <p:sp>
        <p:nvSpPr>
          <p:cNvPr id="11060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The length of the hypotenuse of a right triangle is 26 yards long. The short leg is 10 yards long. What is the length of the longer leg?</a:t>
            </a:r>
          </a:p>
        </p:txBody>
      </p:sp>
      <p:sp>
        <p:nvSpPr>
          <p:cNvPr id="110607" name="AutoShape 15"/>
          <p:cNvSpPr>
            <a:spLocks noChangeArrowheads="1"/>
          </p:cNvSpPr>
          <p:nvPr/>
        </p:nvSpPr>
        <p:spPr bwMode="auto">
          <a:xfrm>
            <a:off x="533400" y="5897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8" name="Picture 16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9" name="Picture 17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5" grpId="0" autoUpdateAnimBg="0"/>
      <p:bldP spid="110606" grpId="0" autoUpdateAnimBg="0"/>
      <p:bldP spid="1106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/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b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solidFill>
                  <a:srgbClr val="000000"/>
                </a:solidFill>
              </a:rPr>
              <a:t>You used the Pythagorean Theorem.</a:t>
            </a:r>
            <a:endParaRPr lang="en-US" sz="2800" b="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Find trigonometric ratios of angles.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Use trigonometry to solve triangles.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375920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trigonometry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trigonometric ratio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sine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cosine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tangent</a:t>
            </a:r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4470400" y="1828800"/>
            <a:ext cx="3759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solving the triangle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inverse sine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inverse cosine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inverse tangent</a:t>
            </a:r>
          </a:p>
        </p:txBody>
      </p:sp>
      <p:pic>
        <p:nvPicPr>
          <p:cNvPr id="88076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8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/>
      <p:bldP spid="8807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10-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3813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Sine, Cosine, and Tangent Ratios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768350" y="1363663"/>
            <a:ext cx="77660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485900" algn="l"/>
              </a:tabLst>
            </a:pPr>
            <a:r>
              <a:rPr lang="en-US" sz="2400">
                <a:solidFill>
                  <a:srgbClr val="00539D"/>
                </a:solidFill>
              </a:rPr>
              <a:t>Find the values of the three trigonometric ratios for angle </a:t>
            </a:r>
            <a:r>
              <a:rPr lang="en-US" sz="2400" i="1">
                <a:solidFill>
                  <a:srgbClr val="00539D"/>
                </a:solidFill>
              </a:rPr>
              <a:t>B</a:t>
            </a:r>
            <a:r>
              <a:rPr lang="en-US" sz="2400">
                <a:solidFill>
                  <a:srgbClr val="00539D"/>
                </a:solidFill>
              </a:rPr>
              <a:t>.</a:t>
            </a:r>
          </a:p>
        </p:txBody>
      </p:sp>
      <p:pic>
        <p:nvPicPr>
          <p:cNvPr id="5911" name="Picture 791" descr="E-10-8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133600"/>
            <a:ext cx="3429000" cy="2085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Sine, Cosine, and Tangent Ratios</a:t>
            </a: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750888" y="1362075"/>
            <a:ext cx="7859712" cy="3341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971800" algn="l"/>
              </a:tabLst>
            </a:pPr>
            <a:r>
              <a:rPr lang="en-US" sz="2400">
                <a:solidFill>
                  <a:srgbClr val="00539D"/>
                </a:solidFill>
              </a:rPr>
              <a:t>Step 1</a:t>
            </a:r>
            <a:r>
              <a:rPr lang="en-US" sz="2400" b="0"/>
              <a:t>	     Use the Pythagorean Theorem to find </a:t>
            </a:r>
            <a:r>
              <a:rPr lang="en-US" sz="2400" b="0" i="1"/>
              <a:t>BC</a:t>
            </a:r>
            <a:r>
              <a:rPr lang="en-US" sz="2400" b="0"/>
              <a:t>.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971800" algn="l"/>
              </a:tabLst>
            </a:pPr>
            <a:r>
              <a:rPr lang="en-US" sz="2400" b="0"/>
              <a:t>	</a:t>
            </a:r>
            <a:r>
              <a:rPr lang="en-US" sz="2400" b="0" i="1"/>
              <a:t>a</a:t>
            </a:r>
            <a:r>
              <a:rPr lang="en-US" sz="2400" b="0" baseline="40000"/>
              <a:t>2</a:t>
            </a:r>
            <a:r>
              <a:rPr lang="en-US" sz="2400" b="0"/>
              <a:t> + </a:t>
            </a:r>
            <a:r>
              <a:rPr lang="en-US" sz="2400" b="0" i="1"/>
              <a:t>b</a:t>
            </a:r>
            <a:r>
              <a:rPr lang="en-US" sz="2400" b="0" baseline="40000"/>
              <a:t>2</a:t>
            </a:r>
            <a:r>
              <a:rPr lang="en-US" sz="2400" b="0"/>
              <a:t>	= </a:t>
            </a:r>
            <a:r>
              <a:rPr lang="en-US" sz="2400" b="0" i="1"/>
              <a:t>c</a:t>
            </a:r>
            <a:r>
              <a:rPr lang="en-US" sz="2400" b="0" baseline="40000"/>
              <a:t>2</a:t>
            </a:r>
            <a:r>
              <a:rPr lang="en-US" sz="2400" b="0"/>
              <a:t>	Pythagorean Theorem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971800" algn="l"/>
              </a:tabLst>
            </a:pPr>
            <a:r>
              <a:rPr lang="en-US" sz="2400" b="0"/>
              <a:t>	12</a:t>
            </a:r>
            <a:r>
              <a:rPr lang="en-US" sz="2400" b="0" baseline="40000"/>
              <a:t>2</a:t>
            </a:r>
            <a:r>
              <a:rPr lang="en-US" sz="2400" b="0"/>
              <a:t> +</a:t>
            </a:r>
            <a:r>
              <a:rPr lang="en-US" sz="2400" b="0" i="1"/>
              <a:t> b</a:t>
            </a:r>
            <a:r>
              <a:rPr lang="en-US" sz="2400" b="0" baseline="40000"/>
              <a:t>2</a:t>
            </a:r>
            <a:r>
              <a:rPr lang="en-US" sz="2400" b="0"/>
              <a:t>	= 13</a:t>
            </a:r>
            <a:r>
              <a:rPr lang="en-US" sz="2400" b="0" baseline="40000"/>
              <a:t>2</a:t>
            </a:r>
            <a:r>
              <a:rPr lang="en-US" sz="2400" b="0"/>
              <a:t>	</a:t>
            </a:r>
            <a:r>
              <a:rPr lang="en-US" sz="2400" b="0" i="1"/>
              <a:t>a</a:t>
            </a:r>
            <a:r>
              <a:rPr lang="en-US" sz="2400" b="0"/>
              <a:t> = 12 and </a:t>
            </a:r>
            <a:r>
              <a:rPr lang="en-US" sz="2400" b="0" i="1"/>
              <a:t>c</a:t>
            </a:r>
            <a:r>
              <a:rPr lang="en-US" sz="2400" b="0"/>
              <a:t> = 13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971800" algn="l"/>
              </a:tabLst>
            </a:pPr>
            <a:r>
              <a:rPr lang="en-US" sz="2400" b="0"/>
              <a:t>	144 + </a:t>
            </a:r>
            <a:r>
              <a:rPr lang="en-US" sz="2400" b="0" i="1"/>
              <a:t>b</a:t>
            </a:r>
            <a:r>
              <a:rPr lang="en-US" sz="2400" b="0" baseline="40000"/>
              <a:t>2</a:t>
            </a:r>
            <a:r>
              <a:rPr lang="en-US" sz="2400" b="0"/>
              <a:t>	= 169	Simplify.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971800" algn="l"/>
              </a:tabLst>
            </a:pPr>
            <a:r>
              <a:rPr lang="en-US" sz="2400" b="0"/>
              <a:t>	</a:t>
            </a:r>
            <a:r>
              <a:rPr lang="en-US" sz="2400" b="0" i="1"/>
              <a:t>b</a:t>
            </a:r>
            <a:r>
              <a:rPr lang="en-US" sz="2400" b="0" baseline="40000"/>
              <a:t>2</a:t>
            </a:r>
            <a:r>
              <a:rPr lang="en-US" sz="2400" b="0"/>
              <a:t>	= 25	Subtract 144 from each side.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971800" algn="l"/>
              </a:tabLst>
            </a:pPr>
            <a:r>
              <a:rPr lang="en-US" sz="2400" b="0"/>
              <a:t>	</a:t>
            </a:r>
            <a:r>
              <a:rPr lang="en-US" sz="2400" b="0" i="1"/>
              <a:t>b</a:t>
            </a:r>
            <a:r>
              <a:rPr lang="en-US" sz="2400" b="0"/>
              <a:t>	= 5	Take the square root of each side.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6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6" grpId="0" uiExpand="1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Sine, Cosine, and Tangent Ratios</a:t>
            </a:r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750888" y="1362075"/>
            <a:ext cx="7859712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Step 2</a:t>
            </a:r>
            <a:r>
              <a:rPr lang="en-US" sz="2400" b="0"/>
              <a:t>	Use the side lengths to write the trigonometric ratios.</a:t>
            </a:r>
          </a:p>
        </p:txBody>
      </p:sp>
      <p:pic>
        <p:nvPicPr>
          <p:cNvPr id="128016" name="Picture 16" descr="10-8-1"/>
          <p:cNvPicPr>
            <a:picLocks noChangeAspect="1" noChangeArrowheads="1"/>
          </p:cNvPicPr>
          <p:nvPr/>
        </p:nvPicPr>
        <p:blipFill>
          <a:blip r:embed="rId3" cstate="print"/>
          <a:srcRect r="38379" b="73807"/>
          <a:stretch>
            <a:fillRect/>
          </a:stretch>
        </p:blipFill>
        <p:spPr bwMode="auto">
          <a:xfrm>
            <a:off x="2105025" y="2168525"/>
            <a:ext cx="2895600" cy="914400"/>
          </a:xfrm>
          <a:prstGeom prst="rect">
            <a:avLst/>
          </a:prstGeom>
          <a:noFill/>
        </p:spPr>
      </p:pic>
      <p:grpSp>
        <p:nvGrpSpPr>
          <p:cNvPr id="128018" name="Group 18"/>
          <p:cNvGrpSpPr>
            <a:grpSpLocks/>
          </p:cNvGrpSpPr>
          <p:nvPr/>
        </p:nvGrpSpPr>
        <p:grpSpPr bwMode="auto">
          <a:xfrm>
            <a:off x="615950" y="5181600"/>
            <a:ext cx="6200775" cy="838200"/>
            <a:chOff x="388" y="3060"/>
            <a:chExt cx="3906" cy="528"/>
          </a:xfrm>
        </p:grpSpPr>
        <p:sp>
          <p:nvSpPr>
            <p:cNvPr id="128011" name="Rectangle 11"/>
            <p:cNvSpPr>
              <a:spLocks noChangeArrowheads="1"/>
            </p:cNvSpPr>
            <p:nvPr/>
          </p:nvSpPr>
          <p:spPr bwMode="auto">
            <a:xfrm>
              <a:off x="388" y="3206"/>
              <a:ext cx="87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00539D"/>
                  </a:solidFill>
                </a:rPr>
                <a:t>Answer:</a:t>
              </a:r>
            </a:p>
          </p:txBody>
        </p:sp>
        <p:pic>
          <p:nvPicPr>
            <p:cNvPr id="128017" name="Picture 17" descr="10-8-1"/>
            <p:cNvPicPr>
              <a:picLocks noChangeAspect="1" noChangeArrowheads="1"/>
            </p:cNvPicPr>
            <p:nvPr/>
          </p:nvPicPr>
          <p:blipFill>
            <a:blip r:embed="rId3" cstate="print"/>
            <a:srcRect t="75989"/>
            <a:stretch>
              <a:fillRect/>
            </a:stretch>
          </p:blipFill>
          <p:spPr bwMode="auto">
            <a:xfrm>
              <a:off x="1334" y="3060"/>
              <a:ext cx="2960" cy="528"/>
            </a:xfrm>
            <a:prstGeom prst="rect">
              <a:avLst/>
            </a:prstGeom>
            <a:noFill/>
          </p:spPr>
        </p:pic>
      </p:grpSp>
      <p:pic>
        <p:nvPicPr>
          <p:cNvPr id="128019" name="Picture 19" descr="10-8-1"/>
          <p:cNvPicPr>
            <a:picLocks noChangeAspect="1" noChangeArrowheads="1"/>
          </p:cNvPicPr>
          <p:nvPr/>
        </p:nvPicPr>
        <p:blipFill>
          <a:blip r:embed="rId3" cstate="print"/>
          <a:srcRect t="52390" r="30811" b="21419"/>
          <a:stretch>
            <a:fillRect/>
          </a:stretch>
        </p:blipFill>
        <p:spPr bwMode="auto">
          <a:xfrm>
            <a:off x="2057400" y="4206875"/>
            <a:ext cx="3251200" cy="914400"/>
          </a:xfrm>
          <a:prstGeom prst="rect">
            <a:avLst/>
          </a:prstGeom>
          <a:noFill/>
        </p:spPr>
      </p:pic>
      <p:pic>
        <p:nvPicPr>
          <p:cNvPr id="128020" name="Picture 20" descr="10-8-1"/>
          <p:cNvPicPr>
            <a:picLocks noChangeAspect="1" noChangeArrowheads="1"/>
          </p:cNvPicPr>
          <p:nvPr/>
        </p:nvPicPr>
        <p:blipFill>
          <a:blip r:embed="rId3" cstate="print"/>
          <a:srcRect t="24011" r="32433" b="47614"/>
          <a:stretch>
            <a:fillRect/>
          </a:stretch>
        </p:blipFill>
        <p:spPr bwMode="auto">
          <a:xfrm>
            <a:off x="2009775" y="3114675"/>
            <a:ext cx="3175000" cy="990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50900" y="4572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6" name="Text Box 12"/>
          <p:cNvSpPr txBox="1">
            <a:spLocks noChangeArrowheads="1"/>
          </p:cNvSpPr>
          <p:nvPr/>
        </p:nvSpPr>
        <p:spPr bwMode="auto">
          <a:xfrm>
            <a:off x="768350" y="1363663"/>
            <a:ext cx="53276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>
                <a:solidFill>
                  <a:srgbClr val="00539D"/>
                </a:solidFill>
              </a:rPr>
              <a:t>Find the values of the three trigonometric ratios for angle </a:t>
            </a:r>
            <a:r>
              <a:rPr lang="en-US" sz="2400" i="1">
                <a:solidFill>
                  <a:srgbClr val="00539D"/>
                </a:solidFill>
              </a:rPr>
              <a:t>B.</a:t>
            </a:r>
            <a:endParaRPr lang="en-US" sz="2400">
              <a:solidFill>
                <a:srgbClr val="00539D"/>
              </a:solidFill>
            </a:endParaRPr>
          </a:p>
        </p:txBody>
      </p:sp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857250" y="2667000"/>
            <a:ext cx="5610225" cy="3384550"/>
            <a:chOff x="540" y="1680"/>
            <a:chExt cx="3534" cy="2132"/>
          </a:xfrm>
        </p:grpSpPr>
        <p:sp>
          <p:nvSpPr>
            <p:cNvPr id="11366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814"/>
              <a:ext cx="2136" cy="1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5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5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5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5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3682" name="Picture 18" descr="10-8-1-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42" y="1680"/>
              <a:ext cx="3232" cy="2132"/>
            </a:xfrm>
            <a:prstGeom prst="rect">
              <a:avLst/>
            </a:prstGeom>
            <a:noFill/>
          </p:spPr>
        </p:pic>
      </p:grpSp>
      <p:pic>
        <p:nvPicPr>
          <p:cNvPr id="113679" name="Picture 15" descr="E-10-8-1-CY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050" y="1139825"/>
            <a:ext cx="2438400" cy="1479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Use a Calculator to Evaluate Expressions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768350" y="1363663"/>
            <a:ext cx="77660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485900" algn="l"/>
              </a:tabLst>
            </a:pPr>
            <a:r>
              <a:rPr lang="en-US" sz="2400">
                <a:solidFill>
                  <a:srgbClr val="00539D"/>
                </a:solidFill>
              </a:rPr>
              <a:t>Use a calculator to find tan 52° to the nearest </a:t>
            </a:r>
            <a:br>
              <a:rPr lang="en-US" sz="2400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ten-thousandth.</a:t>
            </a:r>
          </a:p>
        </p:txBody>
      </p:sp>
      <p:grpSp>
        <p:nvGrpSpPr>
          <p:cNvPr id="6164" name="Group 20"/>
          <p:cNvGrpSpPr>
            <a:grpSpLocks/>
          </p:cNvGrpSpPr>
          <p:nvPr/>
        </p:nvGrpSpPr>
        <p:grpSpPr bwMode="auto">
          <a:xfrm>
            <a:off x="750888" y="2266950"/>
            <a:ext cx="5592762" cy="452438"/>
            <a:chOff x="473" y="1428"/>
            <a:chExt cx="3523" cy="285"/>
          </a:xfrm>
        </p:grpSpPr>
        <p:sp>
          <p:nvSpPr>
            <p:cNvPr id="6160" name="Rectangle 16"/>
            <p:cNvSpPr>
              <a:spLocks noChangeArrowheads="1"/>
            </p:cNvSpPr>
            <p:nvPr/>
          </p:nvSpPr>
          <p:spPr bwMode="auto">
            <a:xfrm>
              <a:off x="473" y="1440"/>
              <a:ext cx="2551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714500" algn="r"/>
                  <a:tab pos="1828800" algn="l"/>
                  <a:tab pos="2971800" algn="l"/>
                </a:tabLst>
              </a:pPr>
              <a:r>
                <a:rPr lang="en-US" sz="2400"/>
                <a:t>Keystrokes:                </a:t>
              </a:r>
              <a:r>
                <a:rPr lang="en-US" sz="2400" b="0"/>
                <a:t>52</a:t>
              </a:r>
            </a:p>
          </p:txBody>
        </p:sp>
        <p:sp>
          <p:nvSpPr>
            <p:cNvPr id="6161" name="Text Box 17"/>
            <p:cNvSpPr txBox="1">
              <a:spLocks noChangeArrowheads="1"/>
            </p:cNvSpPr>
            <p:nvPr/>
          </p:nvSpPr>
          <p:spPr bwMode="auto">
            <a:xfrm>
              <a:off x="3132" y="1428"/>
              <a:ext cx="864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ENTER</a:t>
              </a:r>
            </a:p>
          </p:txBody>
        </p:sp>
        <p:sp>
          <p:nvSpPr>
            <p:cNvPr id="6162" name="Text Box 18"/>
            <p:cNvSpPr txBox="1">
              <a:spLocks noChangeArrowheads="1"/>
            </p:cNvSpPr>
            <p:nvPr/>
          </p:nvSpPr>
          <p:spPr bwMode="auto">
            <a:xfrm>
              <a:off x="2748" y="1428"/>
              <a:ext cx="240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)</a:t>
              </a:r>
            </a:p>
          </p:txBody>
        </p:sp>
        <p:sp>
          <p:nvSpPr>
            <p:cNvPr id="6163" name="Text Box 19"/>
            <p:cNvSpPr txBox="1">
              <a:spLocks noChangeArrowheads="1"/>
            </p:cNvSpPr>
            <p:nvPr/>
          </p:nvSpPr>
          <p:spPr bwMode="auto">
            <a:xfrm>
              <a:off x="1776" y="1428"/>
              <a:ext cx="606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TAN</a:t>
              </a:r>
            </a:p>
          </p:txBody>
        </p:sp>
      </p:grp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533400" y="46609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Rounded to the nearest ten-thousandth, </a:t>
            </a:r>
            <a:br>
              <a:rPr lang="en-US" sz="2400" b="0">
                <a:solidFill>
                  <a:srgbClr val="E01B22"/>
                </a:solidFill>
              </a:rPr>
            </a:br>
            <a:r>
              <a:rPr lang="en-US" sz="2400" b="0">
                <a:solidFill>
                  <a:srgbClr val="E01B22"/>
                </a:solidFill>
              </a:rPr>
              <a:t>tan 52° </a:t>
            </a:r>
            <a:r>
              <a:rPr lang="en-US" sz="2400" b="0">
                <a:solidFill>
                  <a:srgbClr val="E01B22"/>
                </a:solidFill>
                <a:cs typeface="Arial" pitchFamily="34" charset="0"/>
              </a:rPr>
              <a:t>≈ 1.2799.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 autoUpdateAnimBg="0"/>
      <p:bldP spid="6165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17800"/>
            <a:ext cx="48577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0.9945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0.1045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9.5144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0.7431</a:t>
            </a:r>
            <a:endParaRPr lang="pt-BR" sz="2400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57250" y="2733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ext Box 10"/>
          <p:cNvSpPr txBox="1">
            <a:spLocks noChangeArrowheads="1"/>
          </p:cNvSpPr>
          <p:nvPr/>
        </p:nvSpPr>
        <p:spPr bwMode="auto">
          <a:xfrm>
            <a:off x="768350" y="1363663"/>
            <a:ext cx="78422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>
                <a:solidFill>
                  <a:srgbClr val="00539D"/>
                </a:solidFill>
              </a:rPr>
              <a:t>Use a calculator to find sin 84° to the nearest </a:t>
            </a:r>
            <a:br>
              <a:rPr lang="en-US" sz="2400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ten-thousandth.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5" grpId="0" animBg="1"/>
      <p:bldP spid="11469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Solve a Triangle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68350" y="1363663"/>
            <a:ext cx="77660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485900" algn="l"/>
              </a:tabLst>
            </a:pPr>
            <a:r>
              <a:rPr lang="en-US" sz="2400">
                <a:solidFill>
                  <a:srgbClr val="00539D"/>
                </a:solidFill>
              </a:rPr>
              <a:t>Solve the right triangle. Round each side to the nearest tenth.</a:t>
            </a:r>
          </a:p>
        </p:txBody>
      </p:sp>
      <p:pic>
        <p:nvPicPr>
          <p:cNvPr id="9236" name="Picture 20" descr="E-10-8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286000"/>
            <a:ext cx="4724400" cy="28987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65" name="Picture 29" descr="10-8-3"/>
          <p:cNvPicPr>
            <a:picLocks noChangeAspect="1" noChangeArrowheads="1"/>
          </p:cNvPicPr>
          <p:nvPr/>
        </p:nvPicPr>
        <p:blipFill>
          <a:blip r:embed="rId3" cstate="print"/>
          <a:srcRect t="17673" r="-500" b="70473"/>
          <a:stretch>
            <a:fillRect/>
          </a:stretch>
        </p:blipFill>
        <p:spPr bwMode="auto">
          <a:xfrm>
            <a:off x="2181225" y="5267325"/>
            <a:ext cx="1911350" cy="517525"/>
          </a:xfrm>
          <a:prstGeom prst="rect">
            <a:avLst/>
          </a:prstGeom>
          <a:noFill/>
        </p:spPr>
      </p:pic>
      <p:pic>
        <p:nvPicPr>
          <p:cNvPr id="91162" name="Picture 26" descr="10-8-3"/>
          <p:cNvPicPr>
            <a:picLocks noChangeAspect="1" noChangeArrowheads="1"/>
          </p:cNvPicPr>
          <p:nvPr/>
        </p:nvPicPr>
        <p:blipFill>
          <a:blip r:embed="rId3" cstate="print"/>
          <a:srcRect b="80945"/>
          <a:stretch>
            <a:fillRect/>
          </a:stretch>
        </p:blipFill>
        <p:spPr bwMode="auto">
          <a:xfrm>
            <a:off x="2362200" y="4438650"/>
            <a:ext cx="1901825" cy="831850"/>
          </a:xfrm>
          <a:prstGeom prst="rect">
            <a:avLst/>
          </a:prstGeom>
          <a:noFill/>
        </p:spPr>
      </p:pic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Solve a Triangle</a:t>
            </a:r>
          </a:p>
        </p:txBody>
      </p:sp>
      <p:sp>
        <p:nvSpPr>
          <p:cNvPr id="91154" name="Rectangle 18"/>
          <p:cNvSpPr>
            <a:spLocks noChangeArrowheads="1"/>
          </p:cNvSpPr>
          <p:nvPr/>
        </p:nvSpPr>
        <p:spPr bwMode="auto">
          <a:xfrm>
            <a:off x="750888" y="1362075"/>
            <a:ext cx="7859712" cy="3159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>
                <a:solidFill>
                  <a:srgbClr val="00539D"/>
                </a:solidFill>
              </a:rPr>
              <a:t>Step 1	</a:t>
            </a:r>
            <a:r>
              <a:rPr lang="en-US" sz="2400" b="0"/>
              <a:t>Find the measure of </a:t>
            </a:r>
            <a:r>
              <a:rPr lang="en-US" sz="2400" b="0">
                <a:sym typeface="Symbol" pitchFamily="18" charset="2"/>
              </a:rPr>
              <a:t></a:t>
            </a:r>
            <a:r>
              <a:rPr lang="en-US" sz="2400" b="0" i="1">
                <a:sym typeface="Symbol" pitchFamily="18" charset="2"/>
              </a:rPr>
              <a:t>A</a:t>
            </a:r>
            <a:r>
              <a:rPr lang="en-US" sz="2400" b="0">
                <a:sym typeface="Symbol" pitchFamily="18" charset="2"/>
              </a:rPr>
              <a:t>.</a:t>
            </a:r>
          </a:p>
          <a:p>
            <a:pPr marL="1371600" indent="-13716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 b="0"/>
              <a:t>		180° – (90° + 62°)	= 28°</a:t>
            </a:r>
          </a:p>
          <a:p>
            <a:pPr marL="1371600" indent="-13716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 b="0"/>
              <a:t>The measure of </a:t>
            </a:r>
            <a:r>
              <a:rPr lang="en-US" sz="2400" b="0">
                <a:sym typeface="Symbol" pitchFamily="18" charset="2"/>
              </a:rPr>
              <a:t></a:t>
            </a:r>
            <a:r>
              <a:rPr lang="en-US" sz="2400" b="0" i="1">
                <a:sym typeface="Symbol" pitchFamily="18" charset="2"/>
              </a:rPr>
              <a:t>A</a:t>
            </a:r>
            <a:r>
              <a:rPr lang="en-US" sz="2400" b="0">
                <a:sym typeface="Symbol" pitchFamily="18" charset="2"/>
              </a:rPr>
              <a:t> = 28°.</a:t>
            </a:r>
          </a:p>
          <a:p>
            <a:pPr marL="1371600" indent="-13716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>
                <a:solidFill>
                  <a:srgbClr val="00539D"/>
                </a:solidFill>
                <a:sym typeface="Symbol" pitchFamily="18" charset="2"/>
              </a:rPr>
              <a:t>Step 2</a:t>
            </a:r>
            <a:r>
              <a:rPr lang="en-US" sz="2400" b="0">
                <a:sym typeface="Symbol" pitchFamily="18" charset="2"/>
              </a:rPr>
              <a:t>     Find </a:t>
            </a:r>
            <a:r>
              <a:rPr lang="en-US" sz="2400" b="0" i="1">
                <a:sym typeface="Symbol" pitchFamily="18" charset="2"/>
              </a:rPr>
              <a:t>a</a:t>
            </a:r>
            <a:r>
              <a:rPr lang="en-US" sz="2400" b="0">
                <a:sym typeface="Symbol" pitchFamily="18" charset="2"/>
              </a:rPr>
              <a:t>. Since you are given the measure of the side opposite </a:t>
            </a:r>
            <a:r>
              <a:rPr lang="en-US" sz="2400" b="0" i="1">
                <a:sym typeface="Symbol" pitchFamily="18" charset="2"/>
              </a:rPr>
              <a:t>B</a:t>
            </a:r>
            <a:r>
              <a:rPr lang="en-US" sz="2400" b="0">
                <a:sym typeface="Symbol" pitchFamily="18" charset="2"/>
              </a:rPr>
              <a:t> and are finding the measure of the side adjacent to </a:t>
            </a:r>
            <a:r>
              <a:rPr lang="en-US" sz="2400" b="0" i="1">
                <a:sym typeface="Symbol" pitchFamily="18" charset="2"/>
              </a:rPr>
              <a:t>B</a:t>
            </a:r>
            <a:r>
              <a:rPr lang="en-US" sz="2400" b="0">
                <a:sym typeface="Symbol" pitchFamily="18" charset="2"/>
              </a:rPr>
              <a:t>, use the tangent ratio.</a:t>
            </a:r>
            <a:endParaRPr lang="en-US" sz="2400" b="0" i="1">
              <a:sym typeface="Symbol" pitchFamily="18" charset="2"/>
            </a:endParaRP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5029200" y="4557713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Definition of tangent</a:t>
            </a:r>
          </a:p>
        </p:txBody>
      </p:sp>
      <p:sp>
        <p:nvSpPr>
          <p:cNvPr id="91161" name="Rectangle 25"/>
          <p:cNvSpPr>
            <a:spLocks noChangeArrowheads="1"/>
          </p:cNvSpPr>
          <p:nvPr/>
        </p:nvSpPr>
        <p:spPr bwMode="auto">
          <a:xfrm>
            <a:off x="750888" y="5334000"/>
            <a:ext cx="785971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457450" algn="r"/>
                <a:tab pos="2571750" algn="l"/>
                <a:tab pos="4286250" algn="l"/>
              </a:tabLst>
            </a:pPr>
            <a:r>
              <a:rPr lang="en-US" sz="2400" b="0" i="1"/>
              <a:t>			</a:t>
            </a:r>
            <a:r>
              <a:rPr lang="en-US" sz="2400" b="0"/>
              <a:t>Multiply each side by </a:t>
            </a:r>
            <a:r>
              <a:rPr lang="en-US" sz="2400" b="0" i="1"/>
              <a:t>a</a:t>
            </a:r>
            <a:r>
              <a:rPr lang="en-US" sz="2400" b="0"/>
              <a:t>.</a:t>
            </a:r>
            <a:endParaRPr lang="en-US" sz="2400" b="0" i="1"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1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4" grpId="0" uiExpand="1" build="p" autoUpdateAnimBg="0" advAuto="0"/>
      <p:bldP spid="91159" grpId="0" autoUpdateAnimBg="0"/>
      <p:bldP spid="9116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52" name="Picture 28" descr="10-8-3"/>
          <p:cNvPicPr>
            <a:picLocks noChangeAspect="1" noChangeArrowheads="1"/>
          </p:cNvPicPr>
          <p:nvPr/>
        </p:nvPicPr>
        <p:blipFill>
          <a:blip r:embed="rId3" cstate="print"/>
          <a:srcRect t="49745" b="31200"/>
          <a:stretch>
            <a:fillRect/>
          </a:stretch>
        </p:blipFill>
        <p:spPr bwMode="auto">
          <a:xfrm>
            <a:off x="2051050" y="4387850"/>
            <a:ext cx="1901825" cy="831850"/>
          </a:xfrm>
          <a:prstGeom prst="rect">
            <a:avLst/>
          </a:prstGeom>
          <a:noFill/>
        </p:spPr>
      </p:pic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Solve a Triangle</a:t>
            </a:r>
          </a:p>
        </p:txBody>
      </p:sp>
      <p:sp>
        <p:nvSpPr>
          <p:cNvPr id="129034" name="Rectangle 10"/>
          <p:cNvSpPr>
            <a:spLocks noChangeArrowheads="1"/>
          </p:cNvSpPr>
          <p:nvPr/>
        </p:nvSpPr>
        <p:spPr bwMode="auto">
          <a:xfrm>
            <a:off x="750888" y="2133600"/>
            <a:ext cx="785971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14550" algn="r"/>
                <a:tab pos="2228850" algn="l"/>
                <a:tab pos="3943350" algn="l"/>
              </a:tabLst>
            </a:pPr>
            <a:r>
              <a:rPr lang="en-US" sz="2400" b="0" i="1"/>
              <a:t>	a</a:t>
            </a:r>
            <a:r>
              <a:rPr lang="en-US" sz="1400" b="0" i="1"/>
              <a:t> 	</a:t>
            </a:r>
            <a:r>
              <a:rPr lang="en-US" sz="2400" b="0">
                <a:cs typeface="Arial" pitchFamily="34" charset="0"/>
              </a:rPr>
              <a:t>≈</a:t>
            </a:r>
            <a:r>
              <a:rPr lang="en-US" sz="2400" b="0"/>
              <a:t> 7.4	Use a calculator.</a:t>
            </a:r>
            <a:endParaRPr lang="en-US" sz="2400" b="0" i="1">
              <a:sym typeface="Symbol" pitchFamily="18" charset="2"/>
            </a:endParaRPr>
          </a:p>
        </p:txBody>
      </p:sp>
      <p:grpSp>
        <p:nvGrpSpPr>
          <p:cNvPr id="129037" name="Group 13"/>
          <p:cNvGrpSpPr>
            <a:grpSpLocks/>
          </p:cNvGrpSpPr>
          <p:nvPr/>
        </p:nvGrpSpPr>
        <p:grpSpPr bwMode="auto">
          <a:xfrm>
            <a:off x="750888" y="2676525"/>
            <a:ext cx="7859712" cy="461963"/>
            <a:chOff x="473" y="1686"/>
            <a:chExt cx="4951" cy="291"/>
          </a:xfrm>
        </p:grpSpPr>
        <p:pic>
          <p:nvPicPr>
            <p:cNvPr id="129031" name="Picture 7" descr="10-8-3"/>
            <p:cNvPicPr>
              <a:picLocks noChangeAspect="1" noChangeArrowheads="1"/>
            </p:cNvPicPr>
            <p:nvPr/>
          </p:nvPicPr>
          <p:blipFill>
            <a:blip r:embed="rId4" cstate="print"/>
            <a:srcRect t="38809" r="75542" b="50606"/>
            <a:stretch>
              <a:fillRect/>
            </a:stretch>
          </p:blipFill>
          <p:spPr bwMode="auto">
            <a:xfrm>
              <a:off x="2586" y="1686"/>
              <a:ext cx="384" cy="288"/>
            </a:xfrm>
            <a:prstGeom prst="rect">
              <a:avLst/>
            </a:prstGeom>
            <a:noFill/>
          </p:spPr>
        </p:pic>
        <p:sp>
          <p:nvSpPr>
            <p:cNvPr id="129035" name="Rectangle 11"/>
            <p:cNvSpPr>
              <a:spLocks noChangeArrowheads="1"/>
            </p:cNvSpPr>
            <p:nvPr/>
          </p:nvSpPr>
          <p:spPr bwMode="auto">
            <a:xfrm>
              <a:off x="473" y="1712"/>
              <a:ext cx="4951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114550" algn="r"/>
                  <a:tab pos="2228850" algn="l"/>
                  <a:tab pos="3943350" algn="l"/>
                </a:tabLst>
              </a:pPr>
              <a:r>
                <a:rPr lang="en-US" sz="2400" b="0" i="1"/>
                <a:t>	</a:t>
              </a:r>
              <a:r>
                <a:rPr lang="en-US" sz="2400" b="0"/>
                <a:t>So, the measure of </a:t>
              </a:r>
              <a:r>
                <a:rPr lang="en-US" sz="2400" b="0" i="1"/>
                <a:t>a</a:t>
              </a:r>
              <a:r>
                <a:rPr lang="en-US" sz="2400" b="0"/>
                <a:t> or         is about 7.4.</a:t>
              </a:r>
              <a:endParaRPr lang="en-US" sz="2400" b="0" i="1">
                <a:sym typeface="Symbol" pitchFamily="18" charset="2"/>
              </a:endParaRPr>
            </a:p>
          </p:txBody>
        </p:sp>
      </p:grpSp>
      <p:sp>
        <p:nvSpPr>
          <p:cNvPr id="129038" name="Rectangle 14"/>
          <p:cNvSpPr>
            <a:spLocks noChangeArrowheads="1"/>
          </p:cNvSpPr>
          <p:nvPr/>
        </p:nvSpPr>
        <p:spPr bwMode="auto">
          <a:xfrm>
            <a:off x="750888" y="3352800"/>
            <a:ext cx="7859712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>
                <a:solidFill>
                  <a:srgbClr val="00539D"/>
                </a:solidFill>
              </a:rPr>
              <a:t>Step 3	</a:t>
            </a:r>
            <a:r>
              <a:rPr lang="en-US" sz="2400" b="0"/>
              <a:t>Find </a:t>
            </a:r>
            <a:r>
              <a:rPr lang="en-US" sz="2400" b="0" i="1"/>
              <a:t>c</a:t>
            </a:r>
            <a:r>
              <a:rPr lang="en-US" sz="2400" b="0"/>
              <a:t>. Since you are given the measure of the side opposite </a:t>
            </a:r>
            <a:r>
              <a:rPr lang="en-US" sz="2400" b="0">
                <a:sym typeface="Symbol" pitchFamily="18" charset="2"/>
              </a:rPr>
              <a:t></a:t>
            </a:r>
            <a:r>
              <a:rPr lang="en-US" sz="2400" b="0" i="1">
                <a:sym typeface="Symbol" pitchFamily="18" charset="2"/>
              </a:rPr>
              <a:t>B</a:t>
            </a:r>
            <a:r>
              <a:rPr lang="en-US" sz="2400" b="0">
                <a:sym typeface="Symbol" pitchFamily="18" charset="2"/>
              </a:rPr>
              <a:t> and are finding the measure of the hypotenuse, use the sine ratio.</a:t>
            </a:r>
            <a:endParaRPr lang="en-US" sz="2400" b="0" i="1">
              <a:sym typeface="Symbol" pitchFamily="18" charset="2"/>
            </a:endParaRPr>
          </a:p>
        </p:txBody>
      </p:sp>
      <p:sp>
        <p:nvSpPr>
          <p:cNvPr id="129039" name="Text Box 15"/>
          <p:cNvSpPr txBox="1">
            <a:spLocks noChangeArrowheads="1"/>
          </p:cNvSpPr>
          <p:nvPr/>
        </p:nvSpPr>
        <p:spPr bwMode="auto">
          <a:xfrm>
            <a:off x="4648200" y="457200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Definition of sine</a:t>
            </a:r>
          </a:p>
        </p:txBody>
      </p:sp>
      <p:sp>
        <p:nvSpPr>
          <p:cNvPr id="129042" name="Text Box 18"/>
          <p:cNvSpPr txBox="1">
            <a:spLocks noChangeArrowheads="1"/>
          </p:cNvSpPr>
          <p:nvPr/>
        </p:nvSpPr>
        <p:spPr bwMode="auto">
          <a:xfrm>
            <a:off x="4648200" y="533400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Multiply each side by </a:t>
            </a:r>
            <a:r>
              <a:rPr lang="en-US" sz="2400" b="0" i="1"/>
              <a:t>c</a:t>
            </a:r>
            <a:r>
              <a:rPr lang="en-US" sz="2400" b="0"/>
              <a:t>.</a:t>
            </a:r>
          </a:p>
        </p:txBody>
      </p:sp>
      <p:grpSp>
        <p:nvGrpSpPr>
          <p:cNvPr id="129049" name="Group 25"/>
          <p:cNvGrpSpPr>
            <a:grpSpLocks/>
          </p:cNvGrpSpPr>
          <p:nvPr/>
        </p:nvGrpSpPr>
        <p:grpSpPr bwMode="auto">
          <a:xfrm>
            <a:off x="2790825" y="1206500"/>
            <a:ext cx="5819775" cy="841375"/>
            <a:chOff x="1758" y="760"/>
            <a:chExt cx="3666" cy="530"/>
          </a:xfrm>
        </p:grpSpPr>
        <p:pic>
          <p:nvPicPr>
            <p:cNvPr id="129047" name="Picture 23" descr="10-8-3"/>
            <p:cNvPicPr>
              <a:picLocks noChangeAspect="1" noChangeArrowheads="1"/>
            </p:cNvPicPr>
            <p:nvPr/>
          </p:nvPicPr>
          <p:blipFill>
            <a:blip r:embed="rId3" cstate="print"/>
            <a:srcRect t="29890" b="50836"/>
            <a:stretch>
              <a:fillRect/>
            </a:stretch>
          </p:blipFill>
          <p:spPr bwMode="auto">
            <a:xfrm>
              <a:off x="1758" y="760"/>
              <a:ext cx="1198" cy="530"/>
            </a:xfrm>
            <a:prstGeom prst="rect">
              <a:avLst/>
            </a:prstGeom>
            <a:noFill/>
          </p:spPr>
        </p:pic>
        <p:sp>
          <p:nvSpPr>
            <p:cNvPr id="129033" name="Text Box 9"/>
            <p:cNvSpPr txBox="1">
              <a:spLocks noChangeArrowheads="1"/>
            </p:cNvSpPr>
            <p:nvPr/>
          </p:nvSpPr>
          <p:spPr bwMode="auto">
            <a:xfrm>
              <a:off x="2934" y="858"/>
              <a:ext cx="2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Divide each side by tan</a:t>
              </a:r>
              <a:r>
                <a:rPr lang="en-US" sz="1400" b="0"/>
                <a:t> </a:t>
              </a:r>
              <a:r>
                <a:rPr lang="en-US" sz="2400" b="0"/>
                <a:t>62° </a:t>
              </a:r>
            </a:p>
          </p:txBody>
        </p:sp>
      </p:grpSp>
      <p:pic>
        <p:nvPicPr>
          <p:cNvPr id="129053" name="Picture 29" descr="10-8-3"/>
          <p:cNvPicPr>
            <a:picLocks noChangeAspect="1" noChangeArrowheads="1"/>
          </p:cNvPicPr>
          <p:nvPr/>
        </p:nvPicPr>
        <p:blipFill>
          <a:blip r:embed="rId3" cstate="print"/>
          <a:srcRect t="69164" b="20291"/>
          <a:stretch>
            <a:fillRect/>
          </a:stretch>
        </p:blipFill>
        <p:spPr bwMode="auto">
          <a:xfrm>
            <a:off x="2051050" y="5330825"/>
            <a:ext cx="1901825" cy="4603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9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9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4" grpId="0" build="p" autoUpdateAnimBg="0"/>
      <p:bldP spid="129038" grpId="0" build="p" autoUpdateAnimBg="0" advAuto="0"/>
      <p:bldP spid="129039" grpId="0" autoUpdateAnimBg="0"/>
      <p:bldP spid="12904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68" name="Picture 20" descr="10-8-3"/>
          <p:cNvPicPr>
            <a:picLocks noChangeAspect="1" noChangeArrowheads="1"/>
          </p:cNvPicPr>
          <p:nvPr/>
        </p:nvPicPr>
        <p:blipFill>
          <a:blip r:embed="rId3" cstate="print"/>
          <a:srcRect t="80072" r="15526"/>
          <a:stretch>
            <a:fillRect/>
          </a:stretch>
        </p:blipFill>
        <p:spPr bwMode="auto">
          <a:xfrm>
            <a:off x="2609850" y="1171575"/>
            <a:ext cx="1606550" cy="869950"/>
          </a:xfrm>
          <a:prstGeom prst="rect">
            <a:avLst/>
          </a:prstGeom>
          <a:noFill/>
        </p:spPr>
      </p:pic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Solve a Triangle</a:t>
            </a: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750888" y="2322513"/>
            <a:ext cx="785971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14550" algn="r"/>
                <a:tab pos="2228850" algn="l"/>
                <a:tab pos="3943350" algn="l"/>
              </a:tabLst>
            </a:pPr>
            <a:r>
              <a:rPr lang="en-US" sz="2400" b="0" i="1"/>
              <a:t>                     c</a:t>
            </a:r>
            <a:r>
              <a:rPr lang="en-US" sz="1400" b="0" i="1"/>
              <a:t> 	 </a:t>
            </a:r>
            <a:r>
              <a:rPr lang="en-US" sz="2400" b="0">
                <a:cs typeface="Arial" pitchFamily="34" charset="0"/>
              </a:rPr>
              <a:t>≈</a:t>
            </a:r>
            <a:r>
              <a:rPr lang="en-US" sz="2400" b="0"/>
              <a:t> 15.9	Use a calculator.</a:t>
            </a:r>
            <a:endParaRPr lang="en-US" sz="2400" b="0" i="1">
              <a:sym typeface="Symbol" pitchFamily="18" charset="2"/>
            </a:endParaRPr>
          </a:p>
        </p:txBody>
      </p:sp>
      <p:sp>
        <p:nvSpPr>
          <p:cNvPr id="130060" name="Text Box 12"/>
          <p:cNvSpPr txBox="1">
            <a:spLocks noChangeArrowheads="1"/>
          </p:cNvSpPr>
          <p:nvPr/>
        </p:nvSpPr>
        <p:spPr bwMode="auto">
          <a:xfrm>
            <a:off x="4648200" y="135255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Divide each side by sin 62° </a:t>
            </a:r>
          </a:p>
        </p:txBody>
      </p:sp>
      <p:grpSp>
        <p:nvGrpSpPr>
          <p:cNvPr id="130066" name="Group 18"/>
          <p:cNvGrpSpPr>
            <a:grpSpLocks/>
          </p:cNvGrpSpPr>
          <p:nvPr/>
        </p:nvGrpSpPr>
        <p:grpSpPr bwMode="auto">
          <a:xfrm>
            <a:off x="750888" y="3055938"/>
            <a:ext cx="7859712" cy="500062"/>
            <a:chOff x="473" y="1662"/>
            <a:chExt cx="4951" cy="315"/>
          </a:xfrm>
        </p:grpSpPr>
        <p:sp>
          <p:nvSpPr>
            <p:cNvPr id="130057" name="Rectangle 9"/>
            <p:cNvSpPr>
              <a:spLocks noChangeArrowheads="1"/>
            </p:cNvSpPr>
            <p:nvPr/>
          </p:nvSpPr>
          <p:spPr bwMode="auto">
            <a:xfrm>
              <a:off x="473" y="1712"/>
              <a:ext cx="4951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114550" algn="r"/>
                  <a:tab pos="2228850" algn="l"/>
                  <a:tab pos="3943350" algn="l"/>
                </a:tabLst>
              </a:pPr>
              <a:r>
                <a:rPr lang="en-US" sz="2400" b="0" i="1"/>
                <a:t>	</a:t>
              </a:r>
              <a:r>
                <a:rPr lang="en-US" sz="2400" b="0"/>
                <a:t>So, the measure of </a:t>
              </a:r>
              <a:r>
                <a:rPr lang="en-US" sz="2400" b="0" i="1"/>
                <a:t>c</a:t>
              </a:r>
              <a:r>
                <a:rPr lang="en-US" sz="2400" b="0"/>
                <a:t> or         is about 15.9.</a:t>
              </a:r>
              <a:endParaRPr lang="en-US" sz="2400" b="0" i="1">
                <a:sym typeface="Symbol" pitchFamily="18" charset="2"/>
              </a:endParaRPr>
            </a:p>
          </p:txBody>
        </p:sp>
        <p:pic>
          <p:nvPicPr>
            <p:cNvPr id="130064" name="Picture 16" descr="10-8-3"/>
            <p:cNvPicPr>
              <a:picLocks noChangeAspect="1" noChangeArrowheads="1"/>
            </p:cNvPicPr>
            <p:nvPr/>
          </p:nvPicPr>
          <p:blipFill>
            <a:blip r:embed="rId4" cstate="print"/>
            <a:srcRect t="90356" r="78598" b="133"/>
            <a:stretch>
              <a:fillRect/>
            </a:stretch>
          </p:blipFill>
          <p:spPr bwMode="auto">
            <a:xfrm>
              <a:off x="2604" y="1662"/>
              <a:ext cx="336" cy="288"/>
            </a:xfrm>
            <a:prstGeom prst="rect">
              <a:avLst/>
            </a:prstGeom>
            <a:noFill/>
          </p:spPr>
        </p:pic>
      </p:grpSp>
      <p:sp>
        <p:nvSpPr>
          <p:cNvPr id="130065" name="Rectangle 17"/>
          <p:cNvSpPr>
            <a:spLocks noChangeArrowheads="1"/>
          </p:cNvSpPr>
          <p:nvPr/>
        </p:nvSpPr>
        <p:spPr bwMode="auto">
          <a:xfrm>
            <a:off x="533400" y="43037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</a:t>
            </a:r>
            <a:r>
              <a:rPr lang="en-US" sz="2400" b="0" i="1">
                <a:solidFill>
                  <a:srgbClr val="E01B22"/>
                </a:solidFill>
              </a:rPr>
              <a:t>m</a:t>
            </a:r>
            <a:r>
              <a:rPr lang="en-US" sz="2400" b="0">
                <a:solidFill>
                  <a:srgbClr val="E01B22"/>
                </a:solidFill>
                <a:sym typeface="Symbol" pitchFamily="18" charset="2"/>
              </a:rPr>
              <a:t></a:t>
            </a:r>
            <a:r>
              <a:rPr lang="en-US" sz="2400" b="0" i="1">
                <a:solidFill>
                  <a:srgbClr val="E01B22"/>
                </a:solidFill>
                <a:sym typeface="Symbol" pitchFamily="18" charset="2"/>
              </a:rPr>
              <a:t>A</a:t>
            </a:r>
            <a:r>
              <a:rPr lang="en-US" sz="2400" b="0">
                <a:solidFill>
                  <a:srgbClr val="E01B22"/>
                </a:solidFill>
                <a:sym typeface="Symbol" pitchFamily="18" charset="2"/>
              </a:rPr>
              <a:t> = 28°, </a:t>
            </a:r>
            <a:r>
              <a:rPr lang="en-US" sz="2400" b="0" i="1">
                <a:solidFill>
                  <a:srgbClr val="E01B22"/>
                </a:solidFill>
                <a:sym typeface="Symbol" pitchFamily="18" charset="2"/>
              </a:rPr>
              <a:t>a</a:t>
            </a:r>
            <a:r>
              <a:rPr lang="en-US" sz="2400" b="0">
                <a:solidFill>
                  <a:srgbClr val="E01B22"/>
                </a:solidFill>
                <a:sym typeface="Symbol" pitchFamily="18" charset="2"/>
              </a:rPr>
              <a:t> </a:t>
            </a:r>
            <a:r>
              <a:rPr lang="en-US" sz="2400" b="0">
                <a:solidFill>
                  <a:srgbClr val="E01B22"/>
                </a:solidFill>
                <a:cs typeface="Arial" pitchFamily="34" charset="0"/>
                <a:sym typeface="Symbol" pitchFamily="18" charset="2"/>
              </a:rPr>
              <a:t>≈ 7.4, </a:t>
            </a:r>
            <a:r>
              <a:rPr lang="en-US" sz="2400" b="0" i="1">
                <a:solidFill>
                  <a:srgbClr val="E01B22"/>
                </a:solidFill>
                <a:cs typeface="Arial" pitchFamily="34" charset="0"/>
                <a:sym typeface="Symbol" pitchFamily="18" charset="2"/>
              </a:rPr>
              <a:t>c</a:t>
            </a:r>
            <a:r>
              <a:rPr lang="en-US" sz="2400" b="0">
                <a:solidFill>
                  <a:srgbClr val="E01B22"/>
                </a:solidFill>
                <a:cs typeface="Arial" pitchFamily="34" charset="0"/>
                <a:sym typeface="Symbol" pitchFamily="18" charset="2"/>
              </a:rPr>
              <a:t> ≈ 15.9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0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 build="p" autoUpdateAnimBg="0"/>
      <p:bldP spid="130060" grpId="0" autoUpdateAnimBg="0"/>
      <p:bldP spid="130065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38200" y="2743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17800"/>
            <a:ext cx="48577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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= 54°, 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≈ 8.3, </a:t>
            </a:r>
            <a:r>
              <a:rPr lang="pt-BR" sz="2400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c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≈ 10.2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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= 54°, 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≈ 7.4, </a:t>
            </a:r>
            <a:r>
              <a:rPr lang="pt-BR" sz="2400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c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≈ 4.4</a:t>
            </a:r>
            <a:endParaRPr lang="pt-BR" sz="24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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= 54°, 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≈ 3.5, </a:t>
            </a:r>
            <a:r>
              <a:rPr lang="pt-BR" sz="2400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c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≈ 10.2</a:t>
            </a:r>
            <a:endParaRPr lang="pt-BR" sz="24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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= 126°, 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≈ 8.3, </a:t>
            </a:r>
            <a:r>
              <a:rPr lang="pt-BR" sz="2400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c</a:t>
            </a:r>
            <a:r>
              <a:rPr lang="pt-BR" sz="24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≈ 12.0</a:t>
            </a:r>
          </a:p>
        </p:txBody>
      </p:sp>
      <p:sp>
        <p:nvSpPr>
          <p:cNvPr id="115728" name="Text Box 16"/>
          <p:cNvSpPr txBox="1">
            <a:spLocks noChangeArrowheads="1"/>
          </p:cNvSpPr>
          <p:nvPr/>
        </p:nvSpPr>
        <p:spPr bwMode="auto">
          <a:xfrm>
            <a:off x="768350" y="1363663"/>
            <a:ext cx="4489450" cy="1077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>
                <a:solidFill>
                  <a:srgbClr val="00539D"/>
                </a:solidFill>
              </a:rPr>
              <a:t>Solve the right triangle. Round each side length to the nearest tenth.</a:t>
            </a:r>
          </a:p>
        </p:txBody>
      </p:sp>
      <p:pic>
        <p:nvPicPr>
          <p:cNvPr id="115729" name="Picture 17" descr="E-10-8-3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295400"/>
            <a:ext cx="2514600" cy="19192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7" grpId="0" autoUpdateAnimBg="0"/>
      <p:bldP spid="11572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a Missing Side Length</a:t>
            </a:r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768350" y="1363663"/>
            <a:ext cx="7766050" cy="2282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1485900" algn="l"/>
              </a:tabLst>
            </a:pPr>
            <a:r>
              <a:rPr lang="en-US" sz="2400">
                <a:solidFill>
                  <a:srgbClr val="E01B22"/>
                </a:solidFill>
              </a:rPr>
              <a:t>CONVEYOR BELTS</a:t>
            </a:r>
            <a:r>
              <a:rPr lang="en-US" sz="2400">
                <a:solidFill>
                  <a:srgbClr val="00539D"/>
                </a:solidFill>
              </a:rPr>
              <a:t>  A conveyor belt moves recycled materials from Station A to Station B. The angle the conveyor belt makes with the floor of the first station is 15°. The conveyor belt is 18 feet long. What is the approximate height of the floor of Station B relative to Station A?</a:t>
            </a:r>
          </a:p>
        </p:txBody>
      </p:sp>
      <p:pic>
        <p:nvPicPr>
          <p:cNvPr id="93204" name="Picture 20" descr="E-10-8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114800"/>
            <a:ext cx="4495800" cy="18049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0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a Missing Side Length</a:t>
            </a:r>
          </a:p>
        </p:txBody>
      </p:sp>
      <p:pic>
        <p:nvPicPr>
          <p:cNvPr id="94227" name="Picture 19" descr="10-8-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289050"/>
            <a:ext cx="1641475" cy="795338"/>
          </a:xfrm>
          <a:prstGeom prst="rect">
            <a:avLst/>
          </a:prstGeom>
          <a:noFill/>
        </p:spPr>
      </p:pic>
      <p:sp>
        <p:nvSpPr>
          <p:cNvPr id="94228" name="Text Box 20"/>
          <p:cNvSpPr txBox="1">
            <a:spLocks noChangeArrowheads="1"/>
          </p:cNvSpPr>
          <p:nvPr/>
        </p:nvSpPr>
        <p:spPr bwMode="auto">
          <a:xfrm>
            <a:off x="4648200" y="144145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Definition of sine</a:t>
            </a:r>
          </a:p>
        </p:txBody>
      </p:sp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750888" y="2259013"/>
            <a:ext cx="7859712" cy="1004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14550" algn="r"/>
                <a:tab pos="2228850" algn="l"/>
                <a:tab pos="3943350" algn="l"/>
              </a:tabLst>
            </a:pPr>
            <a:r>
              <a:rPr lang="en-US" sz="2400" b="0" i="1"/>
              <a:t>	</a:t>
            </a:r>
            <a:r>
              <a:rPr lang="en-US" sz="2400" b="0"/>
              <a:t>18 </a:t>
            </a:r>
            <a:r>
              <a:rPr lang="en-US" sz="2400" b="0">
                <a:cs typeface="Arial" pitchFamily="34" charset="0"/>
              </a:rPr>
              <a:t>•</a:t>
            </a:r>
            <a:r>
              <a:rPr lang="en-US" sz="2400" b="0"/>
              <a:t> sin 15°</a:t>
            </a:r>
            <a:r>
              <a:rPr lang="en-US" sz="1400" b="0" i="1"/>
              <a:t> 	</a:t>
            </a:r>
            <a:r>
              <a:rPr lang="en-US" sz="2400" b="0">
                <a:cs typeface="Arial" pitchFamily="34" charset="0"/>
              </a:rPr>
              <a:t>=</a:t>
            </a:r>
            <a:r>
              <a:rPr lang="en-US" sz="2400" b="0"/>
              <a:t> </a:t>
            </a:r>
            <a:r>
              <a:rPr lang="en-US" sz="2400" b="0" i="1"/>
              <a:t>h</a:t>
            </a:r>
            <a:r>
              <a:rPr lang="en-US" sz="2400" b="0"/>
              <a:t>	Multiply each side by 18.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14550" algn="r"/>
                <a:tab pos="2228850" algn="l"/>
                <a:tab pos="3943350" algn="l"/>
              </a:tabLst>
            </a:pPr>
            <a:r>
              <a:rPr lang="en-US" sz="2400" b="0"/>
              <a:t>	4.7	</a:t>
            </a:r>
            <a:r>
              <a:rPr lang="en-US" sz="2400" b="0">
                <a:cs typeface="Arial" pitchFamily="34" charset="0"/>
              </a:rPr>
              <a:t>≈ </a:t>
            </a:r>
            <a:r>
              <a:rPr lang="en-US" sz="2400" b="0" i="1">
                <a:cs typeface="Arial" pitchFamily="34" charset="0"/>
              </a:rPr>
              <a:t>h	</a:t>
            </a:r>
            <a:r>
              <a:rPr lang="en-US" sz="2400" b="0">
                <a:cs typeface="Arial" pitchFamily="34" charset="0"/>
              </a:rPr>
              <a:t>Use a calculator.</a:t>
            </a:r>
            <a:endParaRPr lang="en-US" sz="2400" b="0" i="1">
              <a:cs typeface="Arial" pitchFamily="34" charset="0"/>
              <a:sym typeface="Symbol" pitchFamily="18" charset="2"/>
            </a:endParaRPr>
          </a:p>
        </p:txBody>
      </p:sp>
      <p:sp>
        <p:nvSpPr>
          <p:cNvPr id="94231" name="Rectangle 23"/>
          <p:cNvSpPr>
            <a:spLocks noChangeArrowheads="1"/>
          </p:cNvSpPr>
          <p:nvPr/>
        </p:nvSpPr>
        <p:spPr bwMode="auto">
          <a:xfrm>
            <a:off x="533400" y="39751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The height of the floor is approximately </a:t>
            </a:r>
            <a:br>
              <a:rPr lang="en-US" sz="2400" b="0">
                <a:solidFill>
                  <a:srgbClr val="E01B22"/>
                </a:solidFill>
              </a:rPr>
            </a:br>
            <a:r>
              <a:rPr lang="en-US" sz="2400" b="0">
                <a:solidFill>
                  <a:srgbClr val="E01B22"/>
                </a:solidFill>
              </a:rPr>
              <a:t>4.7 feet.</a:t>
            </a:r>
            <a:endParaRPr lang="en-US" sz="2400" b="0">
              <a:solidFill>
                <a:srgbClr val="E01B22"/>
              </a:solidFill>
              <a:cs typeface="Arial" pitchFamily="34" charset="0"/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8" grpId="0" autoUpdateAnimBg="0"/>
      <p:bldP spid="94229" grpId="0" build="p" autoUpdateAnimBg="0"/>
      <p:bldP spid="94231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625" y="2565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2.0 ft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3.8 ft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4.6 ft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12.3 ft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781050" y="25717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712788"/>
            <a:ext cx="2846388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768350" y="1363663"/>
            <a:ext cx="7689850" cy="1077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>
                <a:solidFill>
                  <a:srgbClr val="E01B22"/>
                </a:solidFill>
              </a:rPr>
              <a:t>BICYCLES </a:t>
            </a:r>
            <a:r>
              <a:rPr lang="en-US" sz="2400">
                <a:solidFill>
                  <a:srgbClr val="00539D"/>
                </a:solidFill>
              </a:rPr>
              <a:t> A bicycle ramp is 5 feet long. The angle the ramp makes with the ground is 24°. What is the approximate height of the ramp?</a:t>
            </a:r>
          </a:p>
        </p:txBody>
      </p:sp>
      <p:pic>
        <p:nvPicPr>
          <p:cNvPr id="116751" name="Picture 15" descr="E-10-8-4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2590800"/>
            <a:ext cx="3352800" cy="16144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3" grpId="0" animBg="1"/>
      <p:bldP spid="11675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0838" name="Picture 6" descr="KC_alg_L010-06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730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a Missing Angle Measure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62000" y="1363663"/>
            <a:ext cx="77660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485900" algn="l"/>
              </a:tabLst>
            </a:pPr>
            <a:r>
              <a:rPr lang="en-US" sz="2400">
                <a:solidFill>
                  <a:srgbClr val="00539D"/>
                </a:solidFill>
              </a:rPr>
              <a:t>Find </a:t>
            </a:r>
            <a:r>
              <a:rPr lang="en-US" sz="2400" i="1">
                <a:solidFill>
                  <a:srgbClr val="00539D"/>
                </a:solidFill>
              </a:rPr>
              <a:t>m</a:t>
            </a:r>
            <a:r>
              <a:rPr lang="en-US" sz="2400">
                <a:solidFill>
                  <a:srgbClr val="00539D"/>
                </a:solidFill>
                <a:sym typeface="Symbol" pitchFamily="18" charset="2"/>
              </a:rPr>
              <a:t></a:t>
            </a:r>
            <a:r>
              <a:rPr lang="en-US" sz="2400" i="1">
                <a:solidFill>
                  <a:srgbClr val="00539D"/>
                </a:solidFill>
                <a:sym typeface="Symbol" pitchFamily="18" charset="2"/>
              </a:rPr>
              <a:t>P</a:t>
            </a:r>
            <a:r>
              <a:rPr lang="en-US" sz="2400">
                <a:solidFill>
                  <a:srgbClr val="00539D"/>
                </a:solidFill>
                <a:sym typeface="Symbol" pitchFamily="18" charset="2"/>
              </a:rPr>
              <a:t> to the nearest degree.</a:t>
            </a:r>
          </a:p>
        </p:txBody>
      </p:sp>
      <p:pic>
        <p:nvPicPr>
          <p:cNvPr id="96265" name="Picture 9" descr="E-10-8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524000"/>
            <a:ext cx="1949450" cy="3667125"/>
          </a:xfrm>
          <a:prstGeom prst="rect">
            <a:avLst/>
          </a:prstGeom>
          <a:noFill/>
        </p:spPr>
      </p:pic>
      <p:sp>
        <p:nvSpPr>
          <p:cNvPr id="96266" name="Rectangle 10"/>
          <p:cNvSpPr>
            <a:spLocks noChangeArrowheads="1"/>
          </p:cNvSpPr>
          <p:nvPr/>
        </p:nvSpPr>
        <p:spPr bwMode="auto">
          <a:xfrm>
            <a:off x="750888" y="1981200"/>
            <a:ext cx="4964112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 b="0"/>
              <a:t>You know the measure of the side adjacent to </a:t>
            </a:r>
            <a:r>
              <a:rPr lang="en-US" sz="2400" b="0">
                <a:sym typeface="Symbol" pitchFamily="18" charset="2"/>
              </a:rPr>
              <a:t></a:t>
            </a:r>
            <a:r>
              <a:rPr lang="en-US" sz="2400" b="0" i="1">
                <a:sym typeface="Symbol" pitchFamily="18" charset="2"/>
              </a:rPr>
              <a:t>P</a:t>
            </a:r>
            <a:r>
              <a:rPr lang="en-US" sz="2400" b="0">
                <a:sym typeface="Symbol" pitchFamily="18" charset="2"/>
              </a:rPr>
              <a:t> and the measure of the hypotenuse. Use the cosine ratio.</a:t>
            </a:r>
            <a:endParaRPr lang="en-US" sz="2400" b="0" i="1">
              <a:sym typeface="Symbol" pitchFamily="18" charset="2"/>
            </a:endParaRPr>
          </a:p>
        </p:txBody>
      </p:sp>
      <p:pic>
        <p:nvPicPr>
          <p:cNvPr id="96267" name="Picture 11" descr="10-8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5" y="3495675"/>
            <a:ext cx="1543050" cy="795338"/>
          </a:xfrm>
          <a:prstGeom prst="rect">
            <a:avLst/>
          </a:prstGeom>
          <a:noFill/>
        </p:spPr>
      </p:pic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2971800" y="3648075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Definition of cosine</a:t>
            </a:r>
          </a:p>
        </p:txBody>
      </p:sp>
      <p:sp>
        <p:nvSpPr>
          <p:cNvPr id="96269" name="Rectangle 13"/>
          <p:cNvSpPr>
            <a:spLocks noChangeArrowheads="1"/>
          </p:cNvSpPr>
          <p:nvPr/>
        </p:nvSpPr>
        <p:spPr bwMode="auto">
          <a:xfrm>
            <a:off x="750888" y="4460875"/>
            <a:ext cx="4964112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3771900" algn="r"/>
                <a:tab pos="3886200" algn="l"/>
              </a:tabLst>
            </a:pPr>
            <a:r>
              <a:rPr lang="en-US" sz="2400" b="0"/>
              <a:t>Use a calculator and the [cos</a:t>
            </a:r>
            <a:r>
              <a:rPr lang="en-US" sz="2400" b="0" baseline="40000"/>
              <a:t>–1</a:t>
            </a:r>
            <a:r>
              <a:rPr lang="en-US" sz="2400" b="0"/>
              <a:t>] function to find the measure of the angle.</a:t>
            </a:r>
            <a:endParaRPr lang="en-US" sz="2400" b="0" i="1"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4" grpId="0" autoUpdateAnimBg="0"/>
      <p:bldP spid="96266" grpId="0" build="p" autoUpdateAnimBg="0" advAuto="0"/>
      <p:bldP spid="96268" grpId="0" autoUpdateAnimBg="0"/>
      <p:bldP spid="96269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Find a Missing Angle Measure</a:t>
            </a:r>
          </a:p>
        </p:txBody>
      </p:sp>
      <p:sp>
        <p:nvSpPr>
          <p:cNvPr id="97295" name="Text Box 15"/>
          <p:cNvSpPr txBox="1">
            <a:spLocks noChangeArrowheads="1"/>
          </p:cNvSpPr>
          <p:nvPr/>
        </p:nvSpPr>
        <p:spPr bwMode="auto">
          <a:xfrm>
            <a:off x="768350" y="5051425"/>
            <a:ext cx="8104188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/>
              <a:t> 	</a:t>
            </a:r>
            <a:r>
              <a:rPr lang="en-US" sz="2400" b="0">
                <a:solidFill>
                  <a:srgbClr val="E01B22"/>
                </a:solidFill>
              </a:rPr>
              <a:t>So, </a:t>
            </a:r>
            <a:r>
              <a:rPr lang="en-US" sz="2400" b="0" i="1">
                <a:solidFill>
                  <a:srgbClr val="E01B22"/>
                </a:solidFill>
              </a:rPr>
              <a:t>m</a:t>
            </a:r>
            <a:r>
              <a:rPr lang="en-US" sz="2400" b="0">
                <a:solidFill>
                  <a:srgbClr val="E01B22"/>
                </a:solidFill>
                <a:sym typeface="Symbol" pitchFamily="18" charset="2"/>
              </a:rPr>
              <a:t></a:t>
            </a:r>
            <a:r>
              <a:rPr lang="en-US" sz="2400" b="0" i="1">
                <a:solidFill>
                  <a:srgbClr val="E01B22"/>
                </a:solidFill>
                <a:sym typeface="Symbol" pitchFamily="18" charset="2"/>
              </a:rPr>
              <a:t>P</a:t>
            </a:r>
            <a:r>
              <a:rPr lang="en-US" sz="2400" b="0">
                <a:solidFill>
                  <a:srgbClr val="E01B22"/>
                </a:solidFill>
                <a:sym typeface="Symbol" pitchFamily="18" charset="2"/>
              </a:rPr>
              <a:t>  24°.</a:t>
            </a:r>
            <a:endParaRPr lang="en-US" sz="2400" b="0">
              <a:solidFill>
                <a:srgbClr val="E01B22"/>
              </a:solidFill>
              <a:cs typeface="Arial" pitchFamily="34" charset="0"/>
              <a:sym typeface="Symbol" pitchFamily="18" charset="2"/>
            </a:endParaRPr>
          </a:p>
        </p:txBody>
      </p:sp>
      <p:grpSp>
        <p:nvGrpSpPr>
          <p:cNvPr id="97301" name="Group 21"/>
          <p:cNvGrpSpPr>
            <a:grpSpLocks/>
          </p:cNvGrpSpPr>
          <p:nvPr/>
        </p:nvGrpSpPr>
        <p:grpSpPr bwMode="auto">
          <a:xfrm>
            <a:off x="750888" y="1323975"/>
            <a:ext cx="7859712" cy="968375"/>
            <a:chOff x="473" y="834"/>
            <a:chExt cx="4951" cy="610"/>
          </a:xfrm>
        </p:grpSpPr>
        <p:sp>
          <p:nvSpPr>
            <p:cNvPr id="97296" name="Rectangle 16"/>
            <p:cNvSpPr>
              <a:spLocks noChangeArrowheads="1"/>
            </p:cNvSpPr>
            <p:nvPr/>
          </p:nvSpPr>
          <p:spPr bwMode="auto">
            <a:xfrm>
              <a:off x="473" y="834"/>
              <a:ext cx="4951" cy="6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715000" indent="-5715000">
                <a:lnSpc>
                  <a:spcPct val="12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3771900" algn="r"/>
                  <a:tab pos="3886200" algn="l"/>
                </a:tabLst>
              </a:pPr>
              <a:r>
                <a:rPr lang="en-US" sz="2400"/>
                <a:t>Keystrokes:            </a:t>
              </a:r>
              <a:r>
                <a:rPr lang="en-US" sz="2400" b="0"/>
                <a:t>[cos</a:t>
              </a:r>
              <a:r>
                <a:rPr lang="en-US" sz="2400" b="0" baseline="40000"/>
                <a:t>–1</a:t>
              </a:r>
              <a:r>
                <a:rPr lang="en-US" sz="2400" b="0"/>
                <a:t>] 22       24                         23.55646431</a:t>
              </a:r>
              <a:endParaRPr lang="en-US" sz="2400" i="1">
                <a:sym typeface="Symbol" pitchFamily="18" charset="2"/>
              </a:endParaRPr>
            </a:p>
          </p:txBody>
        </p:sp>
        <p:sp>
          <p:nvSpPr>
            <p:cNvPr id="97297" name="Text Box 17"/>
            <p:cNvSpPr txBox="1">
              <a:spLocks noChangeArrowheads="1"/>
            </p:cNvSpPr>
            <p:nvPr/>
          </p:nvSpPr>
          <p:spPr bwMode="auto">
            <a:xfrm>
              <a:off x="4044" y="888"/>
              <a:ext cx="864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ENTER</a:t>
              </a:r>
            </a:p>
          </p:txBody>
        </p:sp>
        <p:sp>
          <p:nvSpPr>
            <p:cNvPr id="97298" name="Text Box 18"/>
            <p:cNvSpPr txBox="1">
              <a:spLocks noChangeArrowheads="1"/>
            </p:cNvSpPr>
            <p:nvPr/>
          </p:nvSpPr>
          <p:spPr bwMode="auto">
            <a:xfrm>
              <a:off x="3150" y="888"/>
              <a:ext cx="240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÷</a:t>
              </a:r>
            </a:p>
          </p:txBody>
        </p:sp>
        <p:sp>
          <p:nvSpPr>
            <p:cNvPr id="97299" name="Text Box 19"/>
            <p:cNvSpPr txBox="1">
              <a:spLocks noChangeArrowheads="1"/>
            </p:cNvSpPr>
            <p:nvPr/>
          </p:nvSpPr>
          <p:spPr bwMode="auto">
            <a:xfrm>
              <a:off x="1710" y="888"/>
              <a:ext cx="498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2nd</a:t>
              </a:r>
            </a:p>
          </p:txBody>
        </p:sp>
        <p:sp>
          <p:nvSpPr>
            <p:cNvPr id="97300" name="Text Box 20"/>
            <p:cNvSpPr txBox="1">
              <a:spLocks noChangeArrowheads="1"/>
            </p:cNvSpPr>
            <p:nvPr/>
          </p:nvSpPr>
          <p:spPr bwMode="auto">
            <a:xfrm>
              <a:off x="3756" y="888"/>
              <a:ext cx="240" cy="285"/>
            </a:xfrm>
            <a:prstGeom prst="rect">
              <a:avLst/>
            </a:prstGeom>
            <a:solidFill>
              <a:srgbClr val="FFCC00"/>
            </a:solidFill>
            <a:ln w="31750" algn="ctr">
              <a:solidFill>
                <a:srgbClr val="E01B2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2400" b="0">
                  <a:ea typeface="Times New Roman" pitchFamily="18" charset="0"/>
                  <a:cs typeface="Arial" pitchFamily="34" charset="0"/>
                </a:rPr>
                <a:t>)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38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28°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31°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36°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40° 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38200" y="5257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2" name="Text Box 12"/>
          <p:cNvSpPr txBox="1">
            <a:spLocks noChangeArrowheads="1"/>
          </p:cNvSpPr>
          <p:nvPr/>
        </p:nvSpPr>
        <p:spPr bwMode="auto">
          <a:xfrm>
            <a:off x="768350" y="1363663"/>
            <a:ext cx="76898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>
                <a:solidFill>
                  <a:srgbClr val="00539D"/>
                </a:solidFill>
              </a:rPr>
              <a:t>Find </a:t>
            </a:r>
            <a:r>
              <a:rPr lang="en-US" sz="2400" i="1">
                <a:solidFill>
                  <a:srgbClr val="00539D"/>
                </a:solidFill>
              </a:rPr>
              <a:t>m</a:t>
            </a:r>
            <a:r>
              <a:rPr lang="en-US" sz="2400">
                <a:solidFill>
                  <a:srgbClr val="00539D"/>
                </a:solidFill>
                <a:sym typeface="Symbol" pitchFamily="18" charset="2"/>
              </a:rPr>
              <a:t></a:t>
            </a:r>
            <a:r>
              <a:rPr lang="en-US" sz="2400" i="1">
                <a:solidFill>
                  <a:srgbClr val="00539D"/>
                </a:solidFill>
                <a:sym typeface="Symbol" pitchFamily="18" charset="2"/>
              </a:rPr>
              <a:t>L</a:t>
            </a:r>
            <a:r>
              <a:rPr lang="en-US" sz="2400">
                <a:solidFill>
                  <a:srgbClr val="00539D"/>
                </a:solidFill>
                <a:sym typeface="Symbol" pitchFamily="18" charset="2"/>
              </a:rPr>
              <a:t> to the nearest degree.</a:t>
            </a:r>
          </a:p>
        </p:txBody>
      </p:sp>
      <p:pic>
        <p:nvPicPr>
          <p:cNvPr id="117773" name="Picture 13" descr="E-10-8-5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371600"/>
            <a:ext cx="2155825" cy="23383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utoUpdateAnimBg="0"/>
      <p:bldP spid="117767" grpId="0" animBg="1"/>
      <p:bldP spid="11777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"/>
  <p:tag name="RESPONSESGATHERED" val="False"/>
  <p:tag name="QUESTIONALIAS" val="5-Minute Check 1"/>
  <p:tag name="ANSWERSALIAS" val="A¤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RESPONSESGATHERED" val="False"/>
  <p:tag name="QUESTIONALIAS" val="5-Minute Check 3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RESPONSESGATHERED" val="False"/>
  <p:tag name="QUESTIONALIAS" val="5-Minute Check 4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RESPONSESGATHERED" val="False"/>
  <p:tag name="QUESTIONALIAS" val="Example 2"/>
  <p:tag name="ANSWERSALIAS" val="A¤B¤C¤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QUESTIONALIAS" val="Example 4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</TotalTime>
  <Words>617</Words>
  <Application>Microsoft Office PowerPoint</Application>
  <PresentationFormat>On-screen Show (4:3)</PresentationFormat>
  <Paragraphs>166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3</vt:lpstr>
      <vt:lpstr>5-Minute Check 4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Concept 2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136</cp:revision>
  <dcterms:created xsi:type="dcterms:W3CDTF">2007-12-06T14:31:51Z</dcterms:created>
  <dcterms:modified xsi:type="dcterms:W3CDTF">2015-11-17T17:57:12Z</dcterms:modified>
</cp:coreProperties>
</file>