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288" r:id="rId24"/>
    <p:sldId id="318" r:id="rId25"/>
    <p:sldId id="320" r:id="rId26"/>
    <p:sldId id="321" r:id="rId27"/>
    <p:sldId id="324" r:id="rId28"/>
    <p:sldId id="325" r:id="rId29"/>
    <p:sldId id="326" r:id="rId30"/>
    <p:sldId id="327" r:id="rId31"/>
    <p:sldId id="260" r:id="rId32"/>
    <p:sldId id="309" r:id="rId33"/>
    <p:sldId id="316" r:id="rId34"/>
    <p:sldId id="263" r:id="rId35"/>
    <p:sldId id="310" r:id="rId36"/>
    <p:sldId id="293" r:id="rId37"/>
    <p:sldId id="328" r:id="rId38"/>
    <p:sldId id="311" r:id="rId39"/>
    <p:sldId id="296" r:id="rId40"/>
    <p:sldId id="297" r:id="rId41"/>
    <p:sldId id="312" r:id="rId42"/>
    <p:sldId id="317" r:id="rId43"/>
    <p:sldId id="275" r:id="rId44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0" autoAdjust="0"/>
    <p:restoredTop sz="94686" autoAdjust="0"/>
  </p:normalViewPr>
  <p:slideViewPr>
    <p:cSldViewPr>
      <p:cViewPr>
        <p:scale>
          <a:sx n="50" d="100"/>
          <a:sy n="50" d="100"/>
        </p:scale>
        <p:origin x="-109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1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10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1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1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33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7.xml"/><Relationship Id="rId5" Type="http://schemas.openxmlformats.org/officeDocument/2006/relationships/slide" Target="slide11.xml"/><Relationship Id="rId10" Type="http://schemas.openxmlformats.org/officeDocument/2006/relationships/slide" Target="slide25.xml"/><Relationship Id="rId4" Type="http://schemas.openxmlformats.org/officeDocument/2006/relationships/slide" Target="slide10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4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5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6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8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2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9.jpeg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9319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" action="ppaction://hlinkshowjump?jump=nextslide"/>
              </a:rPr>
              <a:t>Five-Minute Check (over Chapter 10)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b="1">
              <a:solidFill>
                <a:srgbClr val="E01B22"/>
              </a:solidFill>
              <a:cs typeface="Arial" pitchFamily="34" charset="0"/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6" action="ppaction://hlinksldjump"/>
              </a:rPr>
              <a:t>Key Concept:  Inverse Variation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7" action="ppaction://hlinksldjump"/>
              </a:rPr>
              <a:t>Example 1:	Identify Inverse and Direct Variations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8" action="ppaction://hlinksldjump"/>
              </a:rPr>
              <a:t>Example 2:	Write an Inverse Variation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9" action="ppaction://hlinksldjump"/>
              </a:rPr>
              <a:t>Key Concept:  Product Rule for Inverse Variations</a:t>
            </a:r>
            <a:endParaRPr lang="en-US" b="1" i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Example 3:	Solve for</a:t>
            </a:r>
            <a:r>
              <a:rPr lang="en-US" b="1" i="1">
                <a:solidFill>
                  <a:srgbClr val="E01B22"/>
                </a:solidFill>
                <a:hlinkClick r:id="rId10" action="ppaction://hlinksldjump"/>
              </a:rPr>
              <a:t> x</a:t>
            </a: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 or </a:t>
            </a:r>
            <a:r>
              <a:rPr lang="en-US" b="1" i="1">
                <a:solidFill>
                  <a:srgbClr val="E01B22"/>
                </a:solidFill>
                <a:hlinkClick r:id="rId10" action="ppaction://hlinksldjump"/>
              </a:rPr>
              <a:t>y</a:t>
            </a:r>
            <a:endParaRPr lang="en-US" b="1" i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1" action="ppaction://hlinksldjump"/>
              </a:rPr>
              <a:t>Example 4:	Real-World Example: Use Inverse Variations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2" action="ppaction://hlinksldjump"/>
              </a:rPr>
              <a:t>Example 5:	Graph an Inverse Variation</a:t>
            </a:r>
            <a:endParaRPr lang="en-US" b="1">
              <a:solidFill>
                <a:srgbClr val="E01B22"/>
              </a:solidFill>
            </a:endParaRPr>
          </a:p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3" action="ppaction://hlinksldjump"/>
              </a:rPr>
              <a:t>Concept Summary:  Direct and Inverse Variations</a:t>
            </a:r>
            <a:endParaRPr lang="en-US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8" name="Picture 18" descr="11-1-1"/>
          <p:cNvPicPr>
            <a:picLocks noChangeAspect="1" noChangeArrowheads="1"/>
          </p:cNvPicPr>
          <p:nvPr/>
        </p:nvPicPr>
        <p:blipFill>
          <a:blip r:embed="rId5" cstate="print"/>
          <a:srcRect b="79105"/>
          <a:stretch>
            <a:fillRect/>
          </a:stretch>
        </p:blipFill>
        <p:spPr bwMode="auto">
          <a:xfrm>
            <a:off x="1133475" y="1600200"/>
            <a:ext cx="2249488" cy="563563"/>
          </a:xfrm>
          <a:prstGeom prst="rect">
            <a:avLst/>
          </a:prstGeom>
          <a:noFill/>
        </p:spPr>
      </p:pic>
      <p:grpSp>
        <p:nvGrpSpPr>
          <p:cNvPr id="107542" name="Group 22"/>
          <p:cNvGrpSpPr>
            <a:grpSpLocks/>
          </p:cNvGrpSpPr>
          <p:nvPr/>
        </p:nvGrpSpPr>
        <p:grpSpPr bwMode="auto">
          <a:xfrm>
            <a:off x="1066800" y="2286000"/>
            <a:ext cx="2790825" cy="3352800"/>
            <a:chOff x="672" y="1440"/>
            <a:chExt cx="1758" cy="2112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11-1-1"/>
            <p:cNvPicPr>
              <a:picLocks noChangeAspect="1" noChangeArrowheads="1"/>
            </p:cNvPicPr>
            <p:nvPr/>
          </p:nvPicPr>
          <p:blipFill>
            <a:blip r:embed="rId5" cstate="print"/>
            <a:srcRect t="18069" r="58504" b="62154"/>
            <a:stretch>
              <a:fillRect/>
            </a:stretch>
          </p:blipFill>
          <p:spPr bwMode="auto">
            <a:xfrm>
              <a:off x="1056" y="1440"/>
              <a:ext cx="588" cy="336"/>
            </a:xfrm>
            <a:prstGeom prst="rect">
              <a:avLst/>
            </a:prstGeom>
            <a:noFill/>
          </p:spPr>
        </p:pic>
        <p:pic>
          <p:nvPicPr>
            <p:cNvPr id="107539" name="Picture 19" descr="11-1-1"/>
            <p:cNvPicPr>
              <a:picLocks noChangeAspect="1" noChangeArrowheads="1"/>
            </p:cNvPicPr>
            <p:nvPr/>
          </p:nvPicPr>
          <p:blipFill>
            <a:blip r:embed="rId5" cstate="print"/>
            <a:srcRect t="77399" r="51729"/>
            <a:stretch>
              <a:fillRect/>
            </a:stretch>
          </p:blipFill>
          <p:spPr bwMode="auto">
            <a:xfrm>
              <a:off x="1056" y="3168"/>
              <a:ext cx="684" cy="384"/>
            </a:xfrm>
            <a:prstGeom prst="rect">
              <a:avLst/>
            </a:prstGeom>
            <a:noFill/>
          </p:spPr>
        </p:pic>
        <p:pic>
          <p:nvPicPr>
            <p:cNvPr id="107540" name="Picture 20" descr="11-1-1"/>
            <p:cNvPicPr>
              <a:picLocks noChangeAspect="1" noChangeArrowheads="1"/>
            </p:cNvPicPr>
            <p:nvPr/>
          </p:nvPicPr>
          <p:blipFill>
            <a:blip r:embed="rId5" cstate="print"/>
            <a:srcRect t="37846" r="51729" b="39552"/>
            <a:stretch>
              <a:fillRect/>
            </a:stretch>
          </p:blipFill>
          <p:spPr bwMode="auto">
            <a:xfrm>
              <a:off x="1056" y="1980"/>
              <a:ext cx="684" cy="384"/>
            </a:xfrm>
            <a:prstGeom prst="rect">
              <a:avLst/>
            </a:prstGeom>
            <a:noFill/>
          </p:spPr>
        </p:pic>
        <p:pic>
          <p:nvPicPr>
            <p:cNvPr id="107541" name="Picture 21" descr="11-1-1"/>
            <p:cNvPicPr>
              <a:picLocks noChangeAspect="1" noChangeArrowheads="1"/>
            </p:cNvPicPr>
            <p:nvPr/>
          </p:nvPicPr>
          <p:blipFill>
            <a:blip r:embed="rId5" cstate="print"/>
            <a:srcRect t="57623" r="51729" b="19775"/>
            <a:stretch>
              <a:fillRect/>
            </a:stretch>
          </p:blipFill>
          <p:spPr bwMode="auto">
            <a:xfrm>
              <a:off x="1056" y="2568"/>
              <a:ext cx="684" cy="3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743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11-1-2"/>
          <p:cNvPicPr>
            <a:picLocks noChangeAspect="1" noChangeArrowheads="1"/>
          </p:cNvPicPr>
          <p:nvPr/>
        </p:nvPicPr>
        <p:blipFill>
          <a:blip r:embed="rId5" cstate="print"/>
          <a:srcRect b="80000"/>
          <a:stretch>
            <a:fillRect/>
          </a:stretch>
        </p:blipFill>
        <p:spPr bwMode="auto">
          <a:xfrm>
            <a:off x="1143000" y="1409700"/>
            <a:ext cx="3016250" cy="914400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343150"/>
            <a:ext cx="2790825" cy="4086225"/>
            <a:chOff x="672" y="1476"/>
            <a:chExt cx="1758" cy="257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64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11-1-2"/>
            <p:cNvPicPr>
              <a:picLocks noChangeAspect="1" noChangeArrowheads="1"/>
            </p:cNvPicPr>
            <p:nvPr/>
          </p:nvPicPr>
          <p:blipFill>
            <a:blip r:embed="rId5" cstate="print"/>
            <a:srcRect t="81667" r="70737"/>
            <a:stretch>
              <a:fillRect/>
            </a:stretch>
          </p:blipFill>
          <p:spPr bwMode="auto">
            <a:xfrm>
              <a:off x="1056" y="3522"/>
              <a:ext cx="556" cy="528"/>
            </a:xfrm>
            <a:prstGeom prst="rect">
              <a:avLst/>
            </a:prstGeom>
            <a:noFill/>
          </p:spPr>
        </p:pic>
        <p:pic>
          <p:nvPicPr>
            <p:cNvPr id="108556" name="Picture 12" descr="11-1-2"/>
            <p:cNvPicPr>
              <a:picLocks noChangeAspect="1" noChangeArrowheads="1"/>
            </p:cNvPicPr>
            <p:nvPr/>
          </p:nvPicPr>
          <p:blipFill>
            <a:blip r:embed="rId5" cstate="print"/>
            <a:srcRect t="20000" r="70737" b="60001"/>
            <a:stretch>
              <a:fillRect/>
            </a:stretch>
          </p:blipFill>
          <p:spPr bwMode="auto">
            <a:xfrm>
              <a:off x="1026" y="1476"/>
              <a:ext cx="556" cy="576"/>
            </a:xfrm>
            <a:prstGeom prst="rect">
              <a:avLst/>
            </a:prstGeom>
            <a:noFill/>
          </p:spPr>
        </p:pic>
        <p:pic>
          <p:nvPicPr>
            <p:cNvPr id="108557" name="Picture 13" descr="11-1-2"/>
            <p:cNvPicPr>
              <a:picLocks noChangeAspect="1" noChangeArrowheads="1"/>
            </p:cNvPicPr>
            <p:nvPr/>
          </p:nvPicPr>
          <p:blipFill>
            <a:blip r:embed="rId5" cstate="print"/>
            <a:srcRect t="39999" r="70737" b="40001"/>
            <a:stretch>
              <a:fillRect/>
            </a:stretch>
          </p:blipFill>
          <p:spPr bwMode="auto">
            <a:xfrm>
              <a:off x="1014" y="2094"/>
              <a:ext cx="556" cy="576"/>
            </a:xfrm>
            <a:prstGeom prst="rect">
              <a:avLst/>
            </a:prstGeom>
            <a:noFill/>
          </p:spPr>
        </p:pic>
        <p:pic>
          <p:nvPicPr>
            <p:cNvPr id="108558" name="Picture 14" descr="11-1-2"/>
            <p:cNvPicPr>
              <a:picLocks noChangeAspect="1" noChangeArrowheads="1"/>
            </p:cNvPicPr>
            <p:nvPr/>
          </p:nvPicPr>
          <p:blipFill>
            <a:blip r:embed="rId5" cstate="print"/>
            <a:srcRect t="59999" r="70737" b="18333"/>
            <a:stretch>
              <a:fillRect/>
            </a:stretch>
          </p:blipFill>
          <p:spPr bwMode="auto">
            <a:xfrm>
              <a:off x="1008" y="2826"/>
              <a:ext cx="556" cy="6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3813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11-1-3"/>
          <p:cNvPicPr>
            <a:picLocks noChangeAspect="1" noChangeArrowheads="1"/>
          </p:cNvPicPr>
          <p:nvPr/>
        </p:nvPicPr>
        <p:blipFill>
          <a:blip r:embed="rId5" cstate="print"/>
          <a:srcRect b="36530"/>
          <a:stretch>
            <a:fillRect/>
          </a:stretch>
        </p:blipFill>
        <p:spPr bwMode="auto">
          <a:xfrm>
            <a:off x="1138238" y="1600200"/>
            <a:ext cx="2824162" cy="609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11.14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9.21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7.48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5.62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the measure of the hypotenuse of a right triangle, find the missing measure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 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5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9.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041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48000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triangle has sides of 10 centimeters,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48 centimeters, and 50 centimeters. Is the triangle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right triangle?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038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cos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649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1066800" y="2286000"/>
            <a:ext cx="2790825" cy="3962400"/>
            <a:chOff x="672" y="1440"/>
            <a:chExt cx="1758" cy="2496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3" name="Picture 11" descr="11-16"/>
            <p:cNvPicPr>
              <a:picLocks noChangeAspect="1" noChangeArrowheads="1"/>
            </p:cNvPicPr>
            <p:nvPr/>
          </p:nvPicPr>
          <p:blipFill>
            <a:blip r:embed="rId5" cstate="print"/>
            <a:srcRect l="-18533" t="48866" r="7336" b="24480"/>
            <a:stretch>
              <a:fillRect/>
            </a:stretch>
          </p:blipFill>
          <p:spPr bwMode="auto">
            <a:xfrm>
              <a:off x="1002" y="2688"/>
              <a:ext cx="288" cy="576"/>
            </a:xfrm>
            <a:prstGeom prst="rect">
              <a:avLst/>
            </a:prstGeom>
            <a:noFill/>
          </p:spPr>
        </p:pic>
        <p:pic>
          <p:nvPicPr>
            <p:cNvPr id="120844" name="Picture 12" descr="11-16"/>
            <p:cNvPicPr>
              <a:picLocks noChangeAspect="1" noChangeArrowheads="1"/>
            </p:cNvPicPr>
            <p:nvPr/>
          </p:nvPicPr>
          <p:blipFill>
            <a:blip r:embed="rId5" cstate="print"/>
            <a:srcRect t="22212" r="7336" b="48912"/>
            <a:stretch>
              <a:fillRect/>
            </a:stretch>
          </p:blipFill>
          <p:spPr bwMode="auto">
            <a:xfrm>
              <a:off x="1032" y="2016"/>
              <a:ext cx="240" cy="624"/>
            </a:xfrm>
            <a:prstGeom prst="rect">
              <a:avLst/>
            </a:prstGeom>
            <a:noFill/>
          </p:spPr>
        </p:pic>
        <p:pic>
          <p:nvPicPr>
            <p:cNvPr id="120845" name="Picture 13" descr="11-16"/>
            <p:cNvPicPr>
              <a:picLocks noChangeAspect="1" noChangeArrowheads="1"/>
            </p:cNvPicPr>
            <p:nvPr/>
          </p:nvPicPr>
          <p:blipFill>
            <a:blip r:embed="rId5" cstate="print"/>
            <a:srcRect l="-11197" t="72884"/>
            <a:stretch>
              <a:fillRect/>
            </a:stretch>
          </p:blipFill>
          <p:spPr bwMode="auto">
            <a:xfrm>
              <a:off x="1008" y="3350"/>
              <a:ext cx="288" cy="586"/>
            </a:xfrm>
            <a:prstGeom prst="rect">
              <a:avLst/>
            </a:prstGeom>
            <a:noFill/>
          </p:spPr>
        </p:pic>
        <p:pic>
          <p:nvPicPr>
            <p:cNvPr id="120846" name="Picture 14" descr="11-16"/>
            <p:cNvPicPr>
              <a:picLocks noChangeAspect="1" noChangeArrowheads="1"/>
            </p:cNvPicPr>
            <p:nvPr/>
          </p:nvPicPr>
          <p:blipFill>
            <a:blip r:embed="rId5" cstate="print"/>
            <a:srcRect b="75568"/>
            <a:stretch>
              <a:fillRect/>
            </a:stretch>
          </p:blipFill>
          <p:spPr bwMode="auto">
            <a:xfrm>
              <a:off x="1056" y="1440"/>
              <a:ext cx="259" cy="528"/>
            </a:xfrm>
            <a:prstGeom prst="rect">
              <a:avLst/>
            </a:prstGeom>
            <a:noFill/>
          </p:spPr>
        </p:pic>
      </p:grpSp>
      <p:pic>
        <p:nvPicPr>
          <p:cNvPr id="120849" name="Picture 17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50" name="Picture 18" descr="11-1-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00450" y="1600200"/>
            <a:ext cx="2998788" cy="22971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1 Make sense of problems and persevere in 	solving 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solved problems involving direct variation.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and use inverse variations.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inverse variations.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inverse variation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product rule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6" name="Picture 10" descr="KC_alg_L11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228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Inverse and Direct Variations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371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whether the table represents an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variation. Explain.</a:t>
            </a: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533400" y="35052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Notice that </a:t>
            </a:r>
            <a:r>
              <a:rPr lang="en-US" sz="2400" i="1">
                <a:solidFill>
                  <a:srgbClr val="000000"/>
                </a:solidFill>
              </a:rPr>
              <a:t>xy</a:t>
            </a:r>
            <a:r>
              <a:rPr lang="en-US" sz="2400">
                <a:solidFill>
                  <a:srgbClr val="000000"/>
                </a:solidFill>
              </a:rPr>
              <a:t> is not constant. So, the table does not represent an indirect variation.</a:t>
            </a:r>
          </a:p>
        </p:txBody>
      </p:sp>
      <p:pic>
        <p:nvPicPr>
          <p:cNvPr id="5910" name="Picture 790" descr="11-1-1a"/>
          <p:cNvPicPr>
            <a:picLocks noChangeAspect="1" noChangeArrowheads="1"/>
          </p:cNvPicPr>
          <p:nvPr/>
        </p:nvPicPr>
        <p:blipFill>
          <a:blip r:embed="rId3" cstate="print"/>
          <a:srcRect l="68102" b="47021"/>
          <a:stretch>
            <a:fillRect/>
          </a:stretch>
        </p:blipFill>
        <p:spPr bwMode="auto">
          <a:xfrm>
            <a:off x="6443663" y="4402138"/>
            <a:ext cx="1624012" cy="1341437"/>
          </a:xfrm>
          <a:prstGeom prst="rect">
            <a:avLst/>
          </a:prstGeom>
          <a:noFill/>
        </p:spPr>
      </p:pic>
      <p:pic>
        <p:nvPicPr>
          <p:cNvPr id="5911" name="Picture 791" descr="11-1-1a"/>
          <p:cNvPicPr>
            <a:picLocks noChangeAspect="1" noChangeArrowheads="1"/>
          </p:cNvPicPr>
          <p:nvPr/>
        </p:nvPicPr>
        <p:blipFill>
          <a:blip r:embed="rId3" cstate="print"/>
          <a:srcRect l="32553" r="34238" b="47398"/>
          <a:stretch>
            <a:fillRect/>
          </a:stretch>
        </p:blipFill>
        <p:spPr bwMode="auto">
          <a:xfrm>
            <a:off x="3719513" y="4402138"/>
            <a:ext cx="1690687" cy="1331912"/>
          </a:xfrm>
          <a:prstGeom prst="rect">
            <a:avLst/>
          </a:prstGeom>
          <a:noFill/>
        </p:spPr>
      </p:pic>
      <p:pic>
        <p:nvPicPr>
          <p:cNvPr id="5912" name="Picture 792" descr="11-1-1a"/>
          <p:cNvPicPr>
            <a:picLocks noChangeAspect="1" noChangeArrowheads="1"/>
          </p:cNvPicPr>
          <p:nvPr/>
        </p:nvPicPr>
        <p:blipFill>
          <a:blip r:embed="rId3" cstate="print"/>
          <a:srcRect r="73152" b="47774"/>
          <a:stretch>
            <a:fillRect/>
          </a:stretch>
        </p:blipFill>
        <p:spPr bwMode="auto">
          <a:xfrm>
            <a:off x="1004888" y="4402138"/>
            <a:ext cx="1366837" cy="1322387"/>
          </a:xfrm>
          <a:prstGeom prst="rect">
            <a:avLst/>
          </a:prstGeom>
          <a:noFill/>
        </p:spPr>
      </p:pic>
      <p:pic>
        <p:nvPicPr>
          <p:cNvPr id="5914" name="Picture 794" descr="E-11-1-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9050" y="2141538"/>
            <a:ext cx="4003675" cy="12985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Inverse and Direct Variations</a:t>
            </a:r>
          </a:p>
        </p:txBody>
      </p:sp>
      <p:grpSp>
        <p:nvGrpSpPr>
          <p:cNvPr id="86027" name="Group 11"/>
          <p:cNvGrpSpPr>
            <a:grpSpLocks/>
          </p:cNvGrpSpPr>
          <p:nvPr/>
        </p:nvGrpSpPr>
        <p:grpSpPr bwMode="auto">
          <a:xfrm>
            <a:off x="533400" y="1209675"/>
            <a:ext cx="8229600" cy="1285875"/>
            <a:chOff x="336" y="762"/>
            <a:chExt cx="5184" cy="810"/>
          </a:xfrm>
        </p:grpSpPr>
        <p:pic>
          <p:nvPicPr>
            <p:cNvPr id="86025" name="Picture 9" descr="11-1-1a"/>
            <p:cNvPicPr>
              <a:picLocks noChangeAspect="1" noChangeArrowheads="1"/>
            </p:cNvPicPr>
            <p:nvPr/>
          </p:nvPicPr>
          <p:blipFill>
            <a:blip r:embed="rId3" cstate="print"/>
            <a:srcRect t="66959" r="78952"/>
            <a:stretch>
              <a:fillRect/>
            </a:stretch>
          </p:blipFill>
          <p:spPr bwMode="auto">
            <a:xfrm>
              <a:off x="2202" y="1045"/>
              <a:ext cx="675" cy="527"/>
            </a:xfrm>
            <a:prstGeom prst="rect">
              <a:avLst/>
            </a:prstGeom>
            <a:noFill/>
          </p:spPr>
        </p:pic>
        <p:sp>
          <p:nvSpPr>
            <p:cNvPr id="86026" name="Rectangle 10"/>
            <p:cNvSpPr>
              <a:spLocks noChangeArrowheads="1"/>
            </p:cNvSpPr>
            <p:nvPr/>
          </p:nvSpPr>
          <p:spPr bwMode="auto">
            <a:xfrm>
              <a:off x="336" y="762"/>
              <a:ext cx="5184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The table of values represents the direct variation            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Inverse and Direct Variations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876300" y="1371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whether the table represents an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variation. Explain.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33400" y="32004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In an inverse variation, </a:t>
            </a:r>
            <a:r>
              <a:rPr lang="en-US" sz="2400" i="1">
                <a:solidFill>
                  <a:srgbClr val="000000"/>
                </a:solidFill>
              </a:rPr>
              <a:t>xy</a:t>
            </a:r>
            <a:r>
              <a:rPr lang="en-US" sz="2400">
                <a:solidFill>
                  <a:srgbClr val="000000"/>
                </a:solidFill>
              </a:rPr>
              <a:t> equals a constant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. Find </a:t>
            </a:r>
            <a:r>
              <a:rPr lang="en-US" sz="2400" i="1">
                <a:solidFill>
                  <a:srgbClr val="000000"/>
                </a:solidFill>
              </a:rPr>
              <a:t>xy</a:t>
            </a:r>
            <a:r>
              <a:rPr lang="en-US" sz="2400">
                <a:solidFill>
                  <a:srgbClr val="000000"/>
                </a:solidFill>
              </a:rPr>
              <a:t> for each ordered pair in the table.</a:t>
            </a:r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533400" y="400050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</a:tabLst>
            </a:pPr>
            <a:r>
              <a:rPr lang="en-US" sz="2400">
                <a:solidFill>
                  <a:srgbClr val="000000"/>
                </a:solidFill>
              </a:rPr>
              <a:t>	1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12	=	12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2 ● 6	=	12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3 ● 4	=	12</a:t>
            </a:r>
          </a:p>
        </p:txBody>
      </p:sp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533400" y="54292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 product is constant, so the table represents an inverse variation.</a:t>
            </a:r>
          </a:p>
        </p:txBody>
      </p:sp>
      <p:pic>
        <p:nvPicPr>
          <p:cNvPr id="123915" name="Picture 11" descr="E-11-1-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9888" y="2132013"/>
            <a:ext cx="3300412" cy="1069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 advAuto="0"/>
      <p:bldP spid="123910" grpId="0" build="p" autoUpdateAnimBg="0"/>
      <p:bldP spid="123911" grpId="0" build="p" autoUpdateAnimBg="0"/>
      <p:bldP spid="1239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Inverse and Direct Variations</a:t>
            </a: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876300" y="1371600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whether –2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20 represents an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variation. Explain.</a:t>
            </a:r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876300" y="2286000"/>
            <a:ext cx="7572375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</a:rPr>
              <a:t>	–2</a:t>
            </a:r>
            <a:r>
              <a:rPr lang="en-US" sz="2400" i="1">
                <a:solidFill>
                  <a:srgbClr val="000000"/>
                </a:solidFill>
              </a:rPr>
              <a:t>xy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=	20	Write the equation.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xy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=	–10	Divide each side by –2.</a:t>
            </a:r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533400" y="4943475"/>
            <a:ext cx="79152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Since 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>
                <a:solidFill>
                  <a:srgbClr val="E01B22"/>
                </a:solidFill>
              </a:rPr>
              <a:t> is constant, the equation represents an inverse variation.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build="p" autoUpdateAnimBg="0" advAuto="0"/>
      <p:bldP spid="125961" grpId="0" build="p" autoUpdateAnimBg="0"/>
      <p:bldP spid="1259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1D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Identify Inverse and Direct Variations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876300" y="1371600"/>
            <a:ext cx="75723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D.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whether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0.5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represents an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variation. Explain.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876300" y="2286000"/>
            <a:ext cx="757237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</a:rPr>
              <a:t>The equation can be written as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533400" y="4943475"/>
            <a:ext cx="79152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Since the equation can be written in the form 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>
                <a:solidFill>
                  <a:srgbClr val="E01B22"/>
                </a:solidFill>
              </a:rPr>
              <a:t>=</a:t>
            </a:r>
            <a:r>
              <a:rPr lang="en-US" sz="2400" i="1">
                <a:solidFill>
                  <a:srgbClr val="E01B22"/>
                </a:solidFill>
              </a:rPr>
              <a:t> kx</a:t>
            </a:r>
            <a:r>
              <a:rPr lang="en-US" sz="2400">
                <a:solidFill>
                  <a:srgbClr val="E01B22"/>
                </a:solidFill>
              </a:rPr>
              <a:t>,</a:t>
            </a:r>
            <a:r>
              <a:rPr lang="en-US" sz="2400" i="1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it is a direct variation.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build="p" autoUpdateAnimBg="0" advAuto="0"/>
      <p:bldP spid="126981" grpId="0" build="p" autoUpdateAnimBg="0"/>
      <p:bldP spid="1269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13005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336800"/>
            <a:ext cx="36957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direct variation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inverse variation</a:t>
            </a:r>
          </a:p>
        </p:txBody>
      </p:sp>
      <p:sp>
        <p:nvSpPr>
          <p:cNvPr id="130055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the table represents an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variation.</a:t>
            </a: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857250" y="32480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0057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0058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30060" name="Picture 12" descr="E-11-1-1a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9325" y="2044700"/>
            <a:ext cx="3775075" cy="12239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 autoUpdateAnimBg="0"/>
      <p:bldP spid="130055" grpId="0" autoUpdateAnimBg="0"/>
      <p:bldP spid="13005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31078" name="Oval 6"/>
          <p:cNvSpPr>
            <a:spLocks noChangeArrowheads="1"/>
          </p:cNvSpPr>
          <p:nvPr/>
        </p:nvSpPr>
        <p:spPr bwMode="auto">
          <a:xfrm>
            <a:off x="866775" y="2333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79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0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336800"/>
            <a:ext cx="36957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direct variation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inverse variation</a:t>
            </a:r>
          </a:p>
        </p:txBody>
      </p:sp>
      <p:sp>
        <p:nvSpPr>
          <p:cNvPr id="13108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the table represents an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variation.</a:t>
            </a:r>
          </a:p>
        </p:txBody>
      </p:sp>
      <p:pic>
        <p:nvPicPr>
          <p:cNvPr id="131085" name="Picture 13" descr="E-11-1-1b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9325" y="2044700"/>
            <a:ext cx="3775075" cy="12271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8" grpId="0" animBg="1"/>
      <p:bldP spid="131081" grpId="0" autoUpdateAnimBg="0"/>
      <p:bldP spid="13108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32102" name="Oval 6"/>
          <p:cNvSpPr>
            <a:spLocks noChangeArrowheads="1"/>
          </p:cNvSpPr>
          <p:nvPr/>
        </p:nvSpPr>
        <p:spPr bwMode="auto">
          <a:xfrm>
            <a:off x="866775" y="2333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2103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2104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210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336800"/>
            <a:ext cx="36957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direct variation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inverse variation</a:t>
            </a:r>
          </a:p>
        </p:txBody>
      </p:sp>
      <p:sp>
        <p:nvSpPr>
          <p:cNvPr id="132106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C.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represents an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inverse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direct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variation.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 animBg="1"/>
      <p:bldP spid="132105" grpId="0" autoUpdateAnimBg="0"/>
      <p:bldP spid="13210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1D</a:t>
            </a:r>
          </a:p>
        </p:txBody>
      </p:sp>
      <p:pic>
        <p:nvPicPr>
          <p:cNvPr id="13312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312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312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36850"/>
            <a:ext cx="36957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direct variation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inverse variation</a:t>
            </a:r>
          </a:p>
        </p:txBody>
      </p:sp>
      <p:grpSp>
        <p:nvGrpSpPr>
          <p:cNvPr id="133130" name="Group 10"/>
          <p:cNvGrpSpPr>
            <a:grpSpLocks/>
          </p:cNvGrpSpPr>
          <p:nvPr/>
        </p:nvGrpSpPr>
        <p:grpSpPr bwMode="auto">
          <a:xfrm>
            <a:off x="476250" y="1174750"/>
            <a:ext cx="8020050" cy="1149350"/>
            <a:chOff x="300" y="740"/>
            <a:chExt cx="5052" cy="724"/>
          </a:xfrm>
        </p:grpSpPr>
        <p:sp>
          <p:nvSpPr>
            <p:cNvPr id="133131" name="TPQuestion"/>
            <p:cNvSpPr>
              <a:spLocks noChangeArrowheads="1"/>
            </p:cNvSpPr>
            <p:nvPr/>
          </p:nvSpPr>
          <p:spPr bwMode="auto">
            <a:xfrm>
              <a:off x="300" y="762"/>
              <a:ext cx="5052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D.</a:t>
              </a:r>
              <a:r>
                <a:rPr lang="en-US" sz="2400" b="1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Determine whether           represents an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inverse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or a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direct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variation.</a:t>
              </a:r>
            </a:p>
          </p:txBody>
        </p:sp>
        <p:pic>
          <p:nvPicPr>
            <p:cNvPr id="133132" name="Picture 12" descr="11-1-1d 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74" y="740"/>
              <a:ext cx="536" cy="536"/>
            </a:xfrm>
            <a:prstGeom prst="rect">
              <a:avLst/>
            </a:prstGeom>
            <a:noFill/>
          </p:spPr>
        </p:pic>
      </p:grpSp>
      <p:sp>
        <p:nvSpPr>
          <p:cNvPr id="133129" name="Oval 9"/>
          <p:cNvSpPr>
            <a:spLocks noChangeArrowheads="1"/>
          </p:cNvSpPr>
          <p:nvPr/>
        </p:nvSpPr>
        <p:spPr bwMode="auto">
          <a:xfrm>
            <a:off x="866775" y="3657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8" grpId="0" autoUpdateAnimBg="0"/>
      <p:bldP spid="1331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Write an Inverse Variation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371600"/>
            <a:ext cx="75819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Assume that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If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5 when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3, write an inverse variation equation that relates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76300" y="2614613"/>
            <a:ext cx="7572375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i="1">
                <a:solidFill>
                  <a:srgbClr val="00539D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=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Inverse variation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sz="2400">
                <a:solidFill>
                  <a:srgbClr val="00539D"/>
                </a:solidFill>
                <a:cs typeface="Arial" pitchFamily="34" charset="0"/>
              </a:rPr>
              <a:t>(5)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=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k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= 3 and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= 5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15	=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k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57350" algn="l"/>
                <a:tab pos="1943100" algn="l"/>
                <a:tab pos="3600450" algn="l"/>
              </a:tabLst>
            </a:pP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The constant of variation is 15.</a:t>
            </a:r>
          </a:p>
        </p:txBody>
      </p:sp>
      <p:grpSp>
        <p:nvGrpSpPr>
          <p:cNvPr id="6153" name="Group 9"/>
          <p:cNvGrpSpPr>
            <a:grpSpLocks/>
          </p:cNvGrpSpPr>
          <p:nvPr/>
        </p:nvGrpSpPr>
        <p:grpSpPr bwMode="auto">
          <a:xfrm>
            <a:off x="533400" y="4781550"/>
            <a:ext cx="7915275" cy="1276350"/>
            <a:chOff x="336" y="3012"/>
            <a:chExt cx="4986" cy="804"/>
          </a:xfrm>
        </p:grpSpPr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336" y="3012"/>
              <a:ext cx="4986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So, an equation that relates 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and 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is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 i="1">
                  <a:solidFill>
                    <a:srgbClr val="E01B22"/>
                  </a:solidFill>
                </a:rPr>
                <a:t>xy</a:t>
              </a:r>
              <a:r>
                <a:rPr lang="en-US" sz="2400">
                  <a:solidFill>
                    <a:srgbClr val="E01B22"/>
                  </a:solidFill>
                </a:rPr>
                <a:t> = 15 or</a:t>
              </a:r>
            </a:p>
          </p:txBody>
        </p:sp>
        <p:pic>
          <p:nvPicPr>
            <p:cNvPr id="6152" name="Picture 8" descr="11-1-2 an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52" y="3316"/>
              <a:ext cx="679" cy="50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37160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Assume that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–3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8, determine a correct inverse variation equation that relates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641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700" name="Group 12"/>
          <p:cNvGrpSpPr>
            <a:grpSpLocks/>
          </p:cNvGrpSpPr>
          <p:nvPr/>
        </p:nvGrpSpPr>
        <p:grpSpPr bwMode="auto">
          <a:xfrm>
            <a:off x="857250" y="2794000"/>
            <a:ext cx="2790825" cy="3421063"/>
            <a:chOff x="540" y="1760"/>
            <a:chExt cx="1758" cy="2155"/>
          </a:xfrm>
        </p:grpSpPr>
        <p:sp>
          <p:nvSpPr>
            <p:cNvPr id="11469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–3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8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24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</a:t>
              </a:r>
            </a:p>
          </p:txBody>
        </p:sp>
        <p:pic>
          <p:nvPicPr>
            <p:cNvPr id="114698" name="Picture 10" descr="11-1-2 cyp"/>
            <p:cNvPicPr>
              <a:picLocks noChangeAspect="1" noChangeArrowheads="1"/>
            </p:cNvPicPr>
            <p:nvPr/>
          </p:nvPicPr>
          <p:blipFill>
            <a:blip r:embed="rId6" cstate="print"/>
            <a:srcRect b="51015"/>
            <a:stretch>
              <a:fillRect/>
            </a:stretch>
          </p:blipFill>
          <p:spPr bwMode="auto">
            <a:xfrm>
              <a:off x="906" y="2814"/>
              <a:ext cx="743" cy="507"/>
            </a:xfrm>
            <a:prstGeom prst="rect">
              <a:avLst/>
            </a:prstGeom>
            <a:noFill/>
          </p:spPr>
        </p:pic>
        <p:pic>
          <p:nvPicPr>
            <p:cNvPr id="114699" name="Picture 11" descr="11-1-2 cyp"/>
            <p:cNvPicPr>
              <a:picLocks noChangeAspect="1" noChangeArrowheads="1"/>
            </p:cNvPicPr>
            <p:nvPr/>
          </p:nvPicPr>
          <p:blipFill>
            <a:blip r:embed="rId6" cstate="print"/>
            <a:srcRect t="52174"/>
            <a:stretch>
              <a:fillRect/>
            </a:stretch>
          </p:blipFill>
          <p:spPr bwMode="auto">
            <a:xfrm>
              <a:off x="901" y="3420"/>
              <a:ext cx="743" cy="4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autoUpdateAnimBg="0"/>
      <p:bldP spid="1146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2" name="Picture 6" descr="KC_alg_L11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863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Solve for </a:t>
            </a:r>
            <a:r>
              <a:rPr lang="en-US" sz="2000" b="1" i="1">
                <a:solidFill>
                  <a:srgbClr val="E01B22"/>
                </a:solidFill>
              </a:rPr>
              <a:t>x </a:t>
            </a:r>
            <a:r>
              <a:rPr lang="en-US" sz="2000" b="1">
                <a:solidFill>
                  <a:srgbClr val="E01B22"/>
                </a:solidFill>
              </a:rPr>
              <a:t>or </a:t>
            </a:r>
            <a:r>
              <a:rPr lang="en-US" sz="2000" b="1" i="1">
                <a:solidFill>
                  <a:srgbClr val="E01B22"/>
                </a:solidFill>
              </a:rPr>
              <a:t>y</a:t>
            </a:r>
            <a:endParaRPr lang="en-US" sz="2000" b="1">
              <a:solidFill>
                <a:srgbClr val="E01B22"/>
              </a:solidFill>
            </a:endParaRP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876300" y="13700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Assume that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If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5 when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12, find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15.</a:t>
            </a:r>
            <a:endParaRPr lang="en-US" sz="2400" b="1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533400" y="2181225"/>
            <a:ext cx="8077200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 = 12,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 = 5, and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= 15. Solve for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9234" name="Picture 18" descr="eq_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476750"/>
            <a:ext cx="1114425" cy="820738"/>
          </a:xfrm>
          <a:prstGeom prst="rect">
            <a:avLst/>
          </a:prstGeom>
          <a:noFill/>
        </p:spPr>
      </p:pic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990600" y="2743200"/>
            <a:ext cx="2743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3962400" y="2743200"/>
            <a:ext cx="5029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Product rule for inverse variations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3962400" y="3409950"/>
            <a:ext cx="4953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 = 12,</a:t>
            </a:r>
            <a:r>
              <a:rPr lang="en-US" sz="2400" i="1">
                <a:solidFill>
                  <a:srgbClr val="000000"/>
                </a:solidFill>
              </a:rPr>
              <a:t> 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 = 5, and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= 15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3962400" y="4741863"/>
            <a:ext cx="4576763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15.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828675" y="3409950"/>
            <a:ext cx="3124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l"/>
                <a:tab pos="1371600" algn="l"/>
              </a:tabLst>
            </a:pPr>
            <a:r>
              <a:rPr lang="en-US" sz="2400">
                <a:solidFill>
                  <a:srgbClr val="000000"/>
                </a:solidFill>
              </a:rPr>
              <a:t>12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5	=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 baseline="-25000">
                <a:solidFill>
                  <a:srgbClr val="000000"/>
                </a:solidFill>
                <a:cs typeface="Arial" pitchFamily="34" charset="0"/>
              </a:rPr>
              <a:t>2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15</a:t>
            </a:r>
            <a:endParaRPr lang="en-US" sz="2400" i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1352550" y="5399088"/>
            <a:ext cx="2057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4 =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3962400" y="5399088"/>
            <a:ext cx="4576763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828675" y="3995738"/>
            <a:ext cx="312420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l"/>
                <a:tab pos="1371600" algn="l"/>
              </a:tabLst>
            </a:pPr>
            <a:r>
              <a:rPr lang="en-US" sz="2400">
                <a:solidFill>
                  <a:srgbClr val="000000"/>
                </a:solidFill>
              </a:rPr>
              <a:t>       60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	=	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 baseline="-25000">
                <a:solidFill>
                  <a:srgbClr val="000000"/>
                </a:solidFill>
                <a:cs typeface="Arial" pitchFamily="34" charset="0"/>
              </a:rPr>
              <a:t>2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15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3962400" y="3995738"/>
            <a:ext cx="4171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533400" y="5875338"/>
            <a:ext cx="40290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4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 build="p" autoUpdateAnimBg="0" advAuto="0"/>
      <p:bldP spid="9232" grpId="0" build="p" autoUpdateAnimBg="0"/>
      <p:bldP spid="9235" grpId="0" autoUpdateAnimBg="0"/>
      <p:bldP spid="9236" grpId="0" autoUpdateAnimBg="0"/>
      <p:bldP spid="9237" grpId="0" autoUpdateAnimBg="0"/>
      <p:bldP spid="9238" grpId="0" autoUpdateAnimBg="0"/>
      <p:bldP spid="9239" grpId="0" autoUpdateAnimBg="0"/>
      <p:bldP spid="9240" grpId="0" autoUpdateAnimBg="0"/>
      <p:bldP spid="9241" grpId="0" autoUpdateAnimBg="0"/>
      <p:bldP spid="9242" grpId="0" autoUpdateAnimBg="0"/>
      <p:bldP spid="9243" grpId="0" autoUpdateAnimBg="0"/>
      <p:bldP spid="924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4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13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533400" y="1371600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varies inversely 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40, find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30.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57250" y="4257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4" grpId="0" autoUpdateAnimBg="0"/>
      <p:bldP spid="115725" grpId="0" autoUpdateAnimBg="0"/>
      <p:bldP spid="1157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Inverse Variations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876300" y="1379538"/>
            <a:ext cx="75819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PHYSICAL SCIENCE </a:t>
            </a:r>
            <a:r>
              <a:rPr lang="en-US" sz="22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When two people are balanced on a seesaw, their distances from the center of the seesaw are inversely proportional to their weights. How far should a 105-pound person sit from the center of the seesaw to balance a 63-pound person sitting 3.5 feet from the center?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533400" y="3397250"/>
            <a:ext cx="80772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Let </a:t>
            </a:r>
            <a:r>
              <a:rPr lang="en-US" sz="2200" i="1">
                <a:solidFill>
                  <a:srgbClr val="000000"/>
                </a:solidFill>
              </a:rPr>
              <a:t>w</a:t>
            </a:r>
            <a:r>
              <a:rPr lang="en-US" sz="2200" baseline="-25000">
                <a:solidFill>
                  <a:srgbClr val="000000"/>
                </a:solidFill>
              </a:rPr>
              <a:t>1</a:t>
            </a:r>
            <a:r>
              <a:rPr lang="en-US" sz="2200">
                <a:solidFill>
                  <a:srgbClr val="000000"/>
                </a:solidFill>
              </a:rPr>
              <a:t> = 63, </a:t>
            </a:r>
            <a:r>
              <a:rPr lang="en-US" sz="2200" i="1">
                <a:solidFill>
                  <a:srgbClr val="000000"/>
                </a:solidFill>
              </a:rPr>
              <a:t>d</a:t>
            </a:r>
            <a:r>
              <a:rPr lang="en-US" sz="2200" baseline="-25000">
                <a:solidFill>
                  <a:srgbClr val="000000"/>
                </a:solidFill>
              </a:rPr>
              <a:t>1</a:t>
            </a:r>
            <a:r>
              <a:rPr lang="en-US" sz="2200">
                <a:solidFill>
                  <a:srgbClr val="000000"/>
                </a:solidFill>
              </a:rPr>
              <a:t> = 3.5, and </a:t>
            </a:r>
            <a:r>
              <a:rPr lang="en-US" sz="2200" i="1">
                <a:solidFill>
                  <a:srgbClr val="000000"/>
                </a:solidFill>
              </a:rPr>
              <a:t>w</a:t>
            </a:r>
            <a:r>
              <a:rPr lang="en-US" sz="2200" baseline="-25000">
                <a:solidFill>
                  <a:srgbClr val="000000"/>
                </a:solidFill>
              </a:rPr>
              <a:t>2</a:t>
            </a:r>
            <a:r>
              <a:rPr lang="en-US" sz="2200">
                <a:solidFill>
                  <a:srgbClr val="000000"/>
                </a:solidFill>
              </a:rPr>
              <a:t> = 105. Solve for </a:t>
            </a:r>
            <a:r>
              <a:rPr lang="en-US" sz="2200" i="1">
                <a:solidFill>
                  <a:srgbClr val="000000"/>
                </a:solidFill>
              </a:rPr>
              <a:t>d</a:t>
            </a:r>
            <a:r>
              <a:rPr lang="en-US" sz="2200" baseline="-25000">
                <a:solidFill>
                  <a:srgbClr val="000000"/>
                </a:solidFill>
              </a:rPr>
              <a:t>2</a:t>
            </a:r>
            <a:r>
              <a:rPr lang="en-US" sz="22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3962400" y="3910013"/>
            <a:ext cx="50292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Product rule for inverse variations</a:t>
            </a:r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3962400" y="4452938"/>
            <a:ext cx="49530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Substitution</a:t>
            </a: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3962400" y="5072063"/>
            <a:ext cx="4576763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Divide each side by 105.</a:t>
            </a: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3962400" y="5683250"/>
            <a:ext cx="4576763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3206" name="Picture 22" descr="eq_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7613" y="4873625"/>
            <a:ext cx="1344612" cy="708025"/>
          </a:xfrm>
          <a:prstGeom prst="rect">
            <a:avLst/>
          </a:prstGeom>
          <a:noFill/>
        </p:spPr>
      </p:pic>
      <p:sp>
        <p:nvSpPr>
          <p:cNvPr id="93207" name="Text Box 23"/>
          <p:cNvSpPr txBox="1">
            <a:spLocks noChangeArrowheads="1"/>
          </p:cNvSpPr>
          <p:nvPr/>
        </p:nvSpPr>
        <p:spPr bwMode="auto">
          <a:xfrm>
            <a:off x="971550" y="3910013"/>
            <a:ext cx="27432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 i="1">
                <a:solidFill>
                  <a:srgbClr val="000000"/>
                </a:solidFill>
              </a:rPr>
              <a:t>w</a:t>
            </a:r>
            <a:r>
              <a:rPr lang="en-US" sz="2200" baseline="-25000">
                <a:solidFill>
                  <a:srgbClr val="000000"/>
                </a:solidFill>
              </a:rPr>
              <a:t>1</a:t>
            </a:r>
            <a:r>
              <a:rPr lang="en-US" sz="2200" i="1">
                <a:solidFill>
                  <a:srgbClr val="000000"/>
                </a:solidFill>
              </a:rPr>
              <a:t>d</a:t>
            </a:r>
            <a:r>
              <a:rPr lang="en-US" sz="2200" baseline="-25000">
                <a:solidFill>
                  <a:srgbClr val="000000"/>
                </a:solidFill>
              </a:rPr>
              <a:t>1</a:t>
            </a:r>
            <a:r>
              <a:rPr lang="en-US" sz="2200">
                <a:solidFill>
                  <a:srgbClr val="000000"/>
                </a:solidFill>
              </a:rPr>
              <a:t> = </a:t>
            </a:r>
            <a:r>
              <a:rPr lang="en-US" sz="2200" i="1">
                <a:solidFill>
                  <a:srgbClr val="000000"/>
                </a:solidFill>
              </a:rPr>
              <a:t>w</a:t>
            </a:r>
            <a:r>
              <a:rPr lang="en-US" sz="2200" baseline="-25000">
                <a:solidFill>
                  <a:srgbClr val="000000"/>
                </a:solidFill>
              </a:rPr>
              <a:t>2</a:t>
            </a:r>
            <a:r>
              <a:rPr lang="en-US" sz="2200" i="1">
                <a:solidFill>
                  <a:srgbClr val="000000"/>
                </a:solidFill>
              </a:rPr>
              <a:t>d</a:t>
            </a:r>
            <a:r>
              <a:rPr lang="en-US" sz="2200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533400" y="4452938"/>
            <a:ext cx="31242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63 </a:t>
            </a:r>
            <a:r>
              <a:rPr lang="en-US" sz="2200">
                <a:solidFill>
                  <a:srgbClr val="000000"/>
                </a:solidFill>
                <a:cs typeface="Arial" pitchFamily="34" charset="0"/>
              </a:rPr>
              <a:t>● 3.5 = 105</a:t>
            </a:r>
            <a:r>
              <a:rPr lang="en-US" sz="2200" i="1">
                <a:solidFill>
                  <a:srgbClr val="000000"/>
                </a:solidFill>
                <a:cs typeface="Arial" pitchFamily="34" charset="0"/>
              </a:rPr>
              <a:t>d</a:t>
            </a:r>
            <a:r>
              <a:rPr lang="en-US" sz="2200" baseline="-25000">
                <a:solidFill>
                  <a:srgbClr val="000000"/>
                </a:solidFill>
                <a:cs typeface="Arial" pitchFamily="34" charset="0"/>
              </a:rPr>
              <a:t>2</a:t>
            </a:r>
            <a:endParaRPr lang="en-US" sz="2200" i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3209" name="Text Box 25"/>
          <p:cNvSpPr txBox="1">
            <a:spLocks noChangeArrowheads="1"/>
          </p:cNvSpPr>
          <p:nvPr/>
        </p:nvSpPr>
        <p:spPr bwMode="auto">
          <a:xfrm>
            <a:off x="1162050" y="5702300"/>
            <a:ext cx="20574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2.1 = </a:t>
            </a:r>
            <a:r>
              <a:rPr lang="en-US" sz="2200" i="1">
                <a:solidFill>
                  <a:srgbClr val="000000"/>
                </a:solidFill>
              </a:rPr>
              <a:t>d</a:t>
            </a:r>
            <a:r>
              <a:rPr lang="en-US" sz="2200" baseline="-25000">
                <a:solidFill>
                  <a:srgbClr val="000000"/>
                </a:solidFill>
              </a:rPr>
              <a:t>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9" grpId="0" build="p" autoUpdateAnimBg="0" advAuto="0"/>
      <p:bldP spid="93200" grpId="0" build="p" autoUpdateAnimBg="0"/>
      <p:bldP spid="93202" grpId="0" autoUpdateAnimBg="0"/>
      <p:bldP spid="93203" grpId="0" autoUpdateAnimBg="0"/>
      <p:bldP spid="93204" grpId="0" autoUpdateAnimBg="0"/>
      <p:bldP spid="93205" grpId="0" autoUpdateAnimBg="0"/>
      <p:bldP spid="93207" grpId="0" autoUpdateAnimBg="0"/>
      <p:bldP spid="93208" grpId="0" autoUpdateAnimBg="0"/>
      <p:bldP spid="9320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Inverse Variations</a:t>
            </a:r>
          </a:p>
        </p:txBody>
      </p:sp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533400" y="1371600"/>
            <a:ext cx="82296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200" b="1">
                <a:solidFill>
                  <a:srgbClr val="00539D"/>
                </a:solidFill>
              </a:rPr>
              <a:t>Answer:</a:t>
            </a:r>
            <a:r>
              <a:rPr lang="en-US" sz="2200">
                <a:solidFill>
                  <a:srgbClr val="E01B22"/>
                </a:solidFill>
              </a:rPr>
              <a:t> 	To balance the seesaw, the 105-pound person should sit 2.1 feet from the center.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50" name="Rectangle 14"/>
          <p:cNvSpPr>
            <a:spLocks noChangeArrowheads="1"/>
          </p:cNvSpPr>
          <p:nvPr/>
        </p:nvSpPr>
        <p:spPr bwMode="auto">
          <a:xfrm>
            <a:off x="533400" y="1371600"/>
            <a:ext cx="50292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PHYSICAL SCIENCE</a:t>
            </a:r>
            <a:r>
              <a:rPr lang="en-US" sz="2400" b="1">
                <a:solidFill>
                  <a:srgbClr val="00539D"/>
                </a:solidFill>
              </a:rPr>
              <a:t>  When two objects are balanced on a lever, their distances from the fulcrum are inversely proportional to their weights. How far should a 2-kilogram weight be from the fulcrum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if a 6-kilogram weight is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3.2 meters from the fulcrum?</a:t>
            </a:r>
          </a:p>
        </p:txBody>
      </p:sp>
      <p:sp>
        <p:nvSpPr>
          <p:cNvPr id="116752" name="Rectangle 1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4725988"/>
            <a:ext cx="3962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  <a:tabLst>
                <a:tab pos="1828800" algn="l"/>
                <a:tab pos="22860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m	</a:t>
            </a: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m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  <a:tabLst>
                <a:tab pos="1828800" algn="l"/>
                <a:tab pos="2286000" algn="l"/>
              </a:tabLst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 m	</a:t>
            </a: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9.6 m</a:t>
            </a:r>
          </a:p>
        </p:txBody>
      </p:sp>
      <p:pic>
        <p:nvPicPr>
          <p:cNvPr id="116753" name="Picture 17" descr="ALG11-01-04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7850" y="1408113"/>
            <a:ext cx="2989263" cy="1974850"/>
          </a:xfrm>
          <a:prstGeom prst="rect">
            <a:avLst/>
          </a:prstGeom>
          <a:noFill/>
        </p:spPr>
      </p:pic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2705100" y="5457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0" grpId="0" autoUpdateAnimBg="0"/>
      <p:bldP spid="116752" grpId="0"/>
      <p:bldP spid="1167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Graph an Inverse Variation</a:t>
            </a: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876300" y="13700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Graph an inverse variation in which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 when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4.</a:t>
            </a:r>
            <a:endParaRPr lang="en-US" sz="2400" b="1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533400" y="2265363"/>
            <a:ext cx="7915275" cy="96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Solve for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Write an inverse variation equation.</a:t>
            </a:r>
          </a:p>
        </p:txBody>
      </p:sp>
      <p:sp>
        <p:nvSpPr>
          <p:cNvPr id="96270" name="Text Box 14"/>
          <p:cNvSpPr txBox="1">
            <a:spLocks noChangeArrowheads="1"/>
          </p:cNvSpPr>
          <p:nvPr/>
        </p:nvSpPr>
        <p:spPr bwMode="auto">
          <a:xfrm>
            <a:off x="1219200" y="3217863"/>
            <a:ext cx="1981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xy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96271" name="Text Box 15"/>
          <p:cNvSpPr txBox="1">
            <a:spLocks noChangeArrowheads="1"/>
          </p:cNvSpPr>
          <p:nvPr/>
        </p:nvSpPr>
        <p:spPr bwMode="invGray">
          <a:xfrm>
            <a:off x="4338638" y="3217863"/>
            <a:ext cx="45767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Inverse variation equation</a:t>
            </a:r>
          </a:p>
        </p:txBody>
      </p:sp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4338638" y="3894138"/>
            <a:ext cx="35861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4,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1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4338638" y="4570413"/>
            <a:ext cx="45767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constant of variation is 4.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762000" y="3894138"/>
            <a:ext cx="2362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(4)(1) =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96275" name="Text Box 19"/>
          <p:cNvSpPr txBox="1">
            <a:spLocks noChangeArrowheads="1"/>
          </p:cNvSpPr>
          <p:nvPr/>
        </p:nvSpPr>
        <p:spPr bwMode="auto">
          <a:xfrm>
            <a:off x="1352550" y="4570413"/>
            <a:ext cx="205740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4 =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</a:p>
        </p:txBody>
      </p:sp>
      <p:grpSp>
        <p:nvGrpSpPr>
          <p:cNvPr id="96278" name="Group 22"/>
          <p:cNvGrpSpPr>
            <a:grpSpLocks/>
          </p:cNvGrpSpPr>
          <p:nvPr/>
        </p:nvGrpSpPr>
        <p:grpSpPr bwMode="auto">
          <a:xfrm>
            <a:off x="533400" y="5000625"/>
            <a:ext cx="7915275" cy="795338"/>
            <a:chOff x="336" y="3150"/>
            <a:chExt cx="4986" cy="501"/>
          </a:xfrm>
        </p:grpSpPr>
        <p:sp>
          <p:nvSpPr>
            <p:cNvPr id="96276" name="Text Box 20"/>
            <p:cNvSpPr txBox="1">
              <a:spLocks noChangeArrowheads="1"/>
            </p:cNvSpPr>
            <p:nvPr/>
          </p:nvSpPr>
          <p:spPr bwMode="auto">
            <a:xfrm>
              <a:off x="336" y="3264"/>
              <a:ext cx="498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The inverse variation equation is </a:t>
              </a:r>
              <a:r>
                <a:rPr lang="en-US" sz="2400" i="1">
                  <a:solidFill>
                    <a:srgbClr val="000000"/>
                  </a:solidFill>
                </a:rPr>
                <a:t>xy</a:t>
              </a:r>
              <a:r>
                <a:rPr lang="en-US" sz="2400">
                  <a:solidFill>
                    <a:srgbClr val="000000"/>
                  </a:solidFill>
                </a:rPr>
                <a:t> = 4 or</a:t>
              </a:r>
            </a:p>
          </p:txBody>
        </p:sp>
        <p:pic>
          <p:nvPicPr>
            <p:cNvPr id="96277" name="Picture 21" descr="11-1-5_edit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88" y="3150"/>
              <a:ext cx="582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8" grpId="0" build="p" autoUpdateAnimBg="0" advAuto="0"/>
      <p:bldP spid="96269" grpId="0" build="p" autoUpdateAnimBg="0"/>
      <p:bldP spid="96270" grpId="0" autoUpdateAnimBg="0"/>
      <p:bldP spid="96271" grpId="0" autoUpdateAnimBg="0"/>
      <p:bldP spid="96272" grpId="0" autoUpdateAnimBg="0"/>
      <p:bldP spid="96273" grpId="0" autoUpdateAnimBg="0"/>
      <p:bldP spid="96274" grpId="0" autoUpdateAnimBg="0"/>
      <p:bldP spid="9627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Graph an Inverse Variation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876300" y="13795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Choose values for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whose product is 4.</a:t>
            </a:r>
          </a:p>
        </p:txBody>
      </p:sp>
      <p:pic>
        <p:nvPicPr>
          <p:cNvPr id="97285" name="Picture 5" descr="ALG11-01-02"/>
          <p:cNvPicPr>
            <a:picLocks noChangeAspect="1" noChangeArrowheads="1"/>
          </p:cNvPicPr>
          <p:nvPr/>
        </p:nvPicPr>
        <p:blipFill>
          <a:blip r:embed="rId3" cstate="print"/>
          <a:srcRect r="65535"/>
          <a:stretch>
            <a:fillRect/>
          </a:stretch>
        </p:blipFill>
        <p:spPr bwMode="auto">
          <a:xfrm>
            <a:off x="1314450" y="2044700"/>
            <a:ext cx="1608138" cy="3000375"/>
          </a:xfrm>
          <a:prstGeom prst="rect">
            <a:avLst/>
          </a:prstGeom>
          <a:noFill/>
        </p:spPr>
      </p:pic>
      <p:pic>
        <p:nvPicPr>
          <p:cNvPr id="97286" name="Picture 6" descr="ALG11-01-02"/>
          <p:cNvPicPr>
            <a:picLocks noChangeAspect="1" noChangeArrowheads="1"/>
          </p:cNvPicPr>
          <p:nvPr/>
        </p:nvPicPr>
        <p:blipFill>
          <a:blip r:embed="rId3" cstate="print"/>
          <a:srcRect l="32033"/>
          <a:stretch>
            <a:fillRect/>
          </a:stretch>
        </p:blipFill>
        <p:spPr bwMode="auto">
          <a:xfrm>
            <a:off x="4343400" y="2455863"/>
            <a:ext cx="3181350" cy="3009900"/>
          </a:xfrm>
          <a:prstGeom prst="rect">
            <a:avLst/>
          </a:prstGeom>
          <a:noFill/>
        </p:spPr>
      </p:pic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4032250" y="1947863"/>
            <a:ext cx="42989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build="p" autoUpdateAnimBg="0" advAuto="0"/>
      <p:bldP spid="9728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87" name="Group 27"/>
          <p:cNvGrpSpPr>
            <a:grpSpLocks/>
          </p:cNvGrpSpPr>
          <p:nvPr/>
        </p:nvGrpSpPr>
        <p:grpSpPr bwMode="auto">
          <a:xfrm>
            <a:off x="914400" y="2152650"/>
            <a:ext cx="5791200" cy="3933825"/>
            <a:chOff x="576" y="1356"/>
            <a:chExt cx="3648" cy="2478"/>
          </a:xfrm>
        </p:grpSpPr>
        <p:pic>
          <p:nvPicPr>
            <p:cNvPr id="117786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" y="1356"/>
              <a:ext cx="2928" cy="2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7779" name="Rectangle 19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62"/>
              <a:ext cx="3648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533400" y="1371600"/>
            <a:ext cx="7918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an inverse variation in which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8 when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3.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3648075" y="24669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7" grpId="0" autoUpdateAnimBg="0"/>
      <p:bldP spid="11776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2887" name="Picture 7" descr="KC_alg_L11-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066800"/>
            <a:ext cx="8239125" cy="46370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"/>
  <p:tag name="QUESTIONALIAS" val="5-Minute Check 5"/>
  <p:tag name="ANSWERSALIAS" val="A¤B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70E78515FC644DF5A3B1C571D1D2E6CF"/>
  <p:tag name="VALUES" val="Incorrect¤Incorrect¤Incorrect¤Correct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20785661FACD459E9B4F261F1616BA74"/>
  <p:tag name="SLIDEID" val="20785661FACD459E9B4F261F1616BA74"/>
  <p:tag name="SLIDEORDER" val="1"/>
  <p:tag name="SLIDETYPE" val="Q"/>
  <p:tag name="DEMOGRAPHIC" val="False"/>
  <p:tag name="SPEEDSCORING" val="False"/>
  <p:tag name="VALUES" val="Incorrect¤Correct"/>
  <p:tag name="QUESTIONALIAS" val="Example 1A"/>
  <p:tag name="ANSWERSALIAS" val="A¤B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47A80D2F090F4B91BBE0EEE47FF007E8"/>
  <p:tag name="SLIDEID" val="47A80D2F090F4B91BBE0EEE47FF007E8"/>
  <p:tag name="SLIDEORDER" val="1"/>
  <p:tag name="SLIDETYPE" val="Q"/>
  <p:tag name="DEMOGRAPHIC" val="False"/>
  <p:tag name="SPEEDSCORING" val="False"/>
  <p:tag name="VALUES" val="Correct¤Incorrect"/>
  <p:tag name="QUESTIONALIAS" val="Example 1B"/>
  <p:tag name="ANSWERSALIAS" val="A¤B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C147DEB862774BB5967F472BAA3BE846"/>
  <p:tag name="SLIDEID" val="C147DEB862774BB5967F472BAA3BE846"/>
  <p:tag name="SLIDEORDER" val="1"/>
  <p:tag name="SLIDETYPE" val="Q"/>
  <p:tag name="DEMOGRAPHIC" val="False"/>
  <p:tag name="SPEEDSCORING" val="False"/>
  <p:tag name="VALUES" val="Correct¤Incorrect"/>
  <p:tag name="QUESTIONALIAS" val="Example 1C"/>
  <p:tag name="ANSWERSALIAS" val="A¤B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6ADD61136754326A7826E83D034A277"/>
  <p:tag name="SLIDEID" val="96ADD61136754326A7826E83D034A277"/>
  <p:tag name="SLIDEORDER" val="1"/>
  <p:tag name="SLIDETYPE" val="Q"/>
  <p:tag name="DEMOGRAPHIC" val="False"/>
  <p:tag name="SPEEDSCORING" val="False"/>
  <p:tag name="VALUES" val="Incorrect¤Correct"/>
  <p:tag name="QUESTIONALIAS" val="Example 1D"/>
  <p:tag name="ANSWERSALIAS" val="A¤B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QUESTIONALIAS" val="Example 2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QUESTIONALIAS" val="Example 3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QUESTIONALIAS" val="Example 4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Correct¤Incorrect¤Incorrect"/>
  <p:tag name="QUESTIONALIAS" val="Example 5"/>
  <p:tag name="ANSWERSALIAS" val="A¤B¤C¤D"/>
  <p:tag name="RESPONSESGATHERED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</TotalTime>
  <Words>792</Words>
  <Application>Microsoft Office PowerPoint</Application>
  <PresentationFormat>On-screen Show (4:3)</PresentationFormat>
  <Paragraphs>175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 1</vt:lpstr>
      <vt:lpstr>Example 1A</vt:lpstr>
      <vt:lpstr>Example 1A</vt:lpstr>
      <vt:lpstr>Example 1B</vt:lpstr>
      <vt:lpstr>Example 1C</vt:lpstr>
      <vt:lpstr>Example 1D</vt:lpstr>
      <vt:lpstr>Example 1A</vt:lpstr>
      <vt:lpstr>Example 1B</vt:lpstr>
      <vt:lpstr>Example 1C</vt:lpstr>
      <vt:lpstr>Example 1D</vt:lpstr>
      <vt:lpstr>Example 2</vt:lpstr>
      <vt:lpstr>Example 2</vt:lpstr>
      <vt:lpstr>Concept</vt:lpstr>
      <vt:lpstr>Example 3</vt:lpstr>
      <vt:lpstr>Example 3</vt:lpstr>
      <vt:lpstr>Example 4</vt:lpstr>
      <vt:lpstr>Example 4</vt:lpstr>
      <vt:lpstr>Example 4</vt:lpstr>
      <vt:lpstr>Example 5</vt:lpstr>
      <vt:lpstr>Example 5</vt:lpstr>
      <vt:lpstr>Example 5</vt:lpstr>
      <vt:lpstr>Concept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132</cp:revision>
  <dcterms:created xsi:type="dcterms:W3CDTF">2007-12-06T14:31:51Z</dcterms:created>
  <dcterms:modified xsi:type="dcterms:W3CDTF">2015-12-17T13:07:42Z</dcterms:modified>
</cp:coreProperties>
</file>