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41"/>
  </p:notes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302" r:id="rId21"/>
    <p:sldId id="259" r:id="rId22"/>
    <p:sldId id="288" r:id="rId23"/>
    <p:sldId id="317" r:id="rId24"/>
    <p:sldId id="308" r:id="rId25"/>
    <p:sldId id="318" r:id="rId26"/>
    <p:sldId id="319" r:id="rId27"/>
    <p:sldId id="260" r:id="rId28"/>
    <p:sldId id="261" r:id="rId29"/>
    <p:sldId id="309" r:id="rId30"/>
    <p:sldId id="320" r:id="rId31"/>
    <p:sldId id="315" r:id="rId32"/>
    <p:sldId id="263" r:id="rId33"/>
    <p:sldId id="323" r:id="rId34"/>
    <p:sldId id="291" r:id="rId35"/>
    <p:sldId id="321" r:id="rId36"/>
    <p:sldId id="310" r:id="rId37"/>
    <p:sldId id="322" r:id="rId38"/>
    <p:sldId id="316" r:id="rId39"/>
    <p:sldId id="275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56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5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5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FC05C0-1C77-46D0-BD55-FBAED53F4E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86505E-44A3-4F64-8833-BC7BF28163FE}" type="slidenum">
              <a:rPr lang="en-US"/>
              <a:pPr/>
              <a:t>1</a:t>
            </a:fld>
            <a:endParaRPr lang="en-US"/>
          </a:p>
        </p:txBody>
      </p:sp>
      <p:sp>
        <p:nvSpPr>
          <p:cNvPr id="168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F4804-07CA-4DD9-ADF0-0937E6DBDCC1}" type="slidenum">
              <a:rPr lang="en-US"/>
              <a:pPr/>
              <a:t>2</a:t>
            </a:fld>
            <a:endParaRPr lang="en-US"/>
          </a:p>
        </p:txBody>
      </p:sp>
      <p:sp>
        <p:nvSpPr>
          <p:cNvPr id="169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5614AC-117F-4AF4-A43A-F091A2044A9C}" type="slidenum">
              <a:rPr lang="en-US"/>
              <a:pPr/>
              <a:t>3</a:t>
            </a:fld>
            <a:endParaRPr lang="en-US"/>
          </a:p>
        </p:txBody>
      </p:sp>
      <p:sp>
        <p:nvSpPr>
          <p:cNvPr id="171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620A4D-A792-40DD-87C2-8002BB698A56}" type="slidenum">
              <a:rPr lang="en-US"/>
              <a:pPr/>
              <a:t>4</a:t>
            </a:fld>
            <a:endParaRPr lang="en-US"/>
          </a:p>
        </p:txBody>
      </p:sp>
      <p:sp>
        <p:nvSpPr>
          <p:cNvPr id="1720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F29C1-C007-49F0-817C-3B057AC4F744}" type="slidenum">
              <a:rPr lang="en-US"/>
              <a:pPr/>
              <a:t>5</a:t>
            </a:fld>
            <a:endParaRPr lang="en-US"/>
          </a:p>
        </p:txBody>
      </p:sp>
      <p:sp>
        <p:nvSpPr>
          <p:cNvPr id="173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87937-EBC4-43C1-9FC6-FE8CD38B5C9D}" type="slidenum">
              <a:rPr lang="en-US"/>
              <a:pPr/>
              <a:t>6</a:t>
            </a:fld>
            <a:endParaRPr lang="en-US"/>
          </a:p>
        </p:txBody>
      </p:sp>
      <p:sp>
        <p:nvSpPr>
          <p:cNvPr id="1740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5E4FC4-F468-4CBF-A7F1-61E4E6A4001F}" type="slidenum">
              <a:rPr lang="en-US"/>
              <a:pPr/>
              <a:t>7</a:t>
            </a:fld>
            <a:endParaRPr lang="en-US"/>
          </a:p>
        </p:txBody>
      </p:sp>
      <p:sp>
        <p:nvSpPr>
          <p:cNvPr id="175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E14EB-2EA4-461A-B611-F9932E4A45C0}" type="slidenum">
              <a:rPr lang="en-US"/>
              <a:pPr/>
              <a:t>8</a:t>
            </a:fld>
            <a:endParaRPr lang="en-US"/>
          </a:p>
        </p:txBody>
      </p:sp>
      <p:sp>
        <p:nvSpPr>
          <p:cNvPr id="176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1BA93-24BA-4A99-92A7-12B6FE166149}" type="slidenum">
              <a:rPr lang="en-US"/>
              <a:pPr/>
              <a:t>9</a:t>
            </a:fld>
            <a:endParaRPr lang="en-US"/>
          </a:p>
        </p:txBody>
      </p:sp>
      <p:sp>
        <p:nvSpPr>
          <p:cNvPr id="177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958E32-1F79-42CF-BD16-9F27A98652A2}" type="slidenum">
              <a:rPr lang="en-US"/>
              <a:pPr/>
              <a:t>10</a:t>
            </a:fld>
            <a:endParaRPr lang="en-US"/>
          </a:p>
        </p:txBody>
      </p:sp>
      <p:sp>
        <p:nvSpPr>
          <p:cNvPr id="178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25DB62-88A5-49B0-B35C-170E5C9FEF1E}" type="slidenum">
              <a:rPr lang="en-US"/>
              <a:pPr/>
              <a:t>11</a:t>
            </a:fld>
            <a:endParaRPr lang="en-US"/>
          </a:p>
        </p:txBody>
      </p:sp>
      <p:sp>
        <p:nvSpPr>
          <p:cNvPr id="179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30CED-089E-4352-8D06-ED378B9CB56F}" type="slidenum">
              <a:rPr lang="en-US"/>
              <a:pPr/>
              <a:t>12</a:t>
            </a:fld>
            <a:endParaRPr lang="en-US"/>
          </a:p>
        </p:txBody>
      </p:sp>
      <p:sp>
        <p:nvSpPr>
          <p:cNvPr id="180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2DFB86-EDA2-4D22-9922-0B20629351D1}" type="slidenum">
              <a:rPr lang="en-US"/>
              <a:pPr/>
              <a:t>13</a:t>
            </a:fld>
            <a:endParaRPr lang="en-US"/>
          </a:p>
        </p:txBody>
      </p:sp>
      <p:sp>
        <p:nvSpPr>
          <p:cNvPr id="181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97DC2-C94D-473A-B96E-3BAE68C58A6F}" type="slidenum">
              <a:rPr lang="en-US"/>
              <a:pPr/>
              <a:t>14</a:t>
            </a:fld>
            <a:endParaRPr lang="en-US"/>
          </a:p>
        </p:txBody>
      </p:sp>
      <p:sp>
        <p:nvSpPr>
          <p:cNvPr id="182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2DE2CC-3A78-41F5-81B6-A8BBB59DD666}" type="slidenum">
              <a:rPr lang="en-US"/>
              <a:pPr/>
              <a:t>15</a:t>
            </a:fld>
            <a:endParaRPr lang="en-US"/>
          </a:p>
        </p:txBody>
      </p:sp>
      <p:sp>
        <p:nvSpPr>
          <p:cNvPr id="183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838E2A-6061-440A-9631-70E71984F0D4}" type="slidenum">
              <a:rPr lang="en-US"/>
              <a:pPr/>
              <a:t>16</a:t>
            </a:fld>
            <a:endParaRPr lang="en-US"/>
          </a:p>
        </p:txBody>
      </p:sp>
      <p:sp>
        <p:nvSpPr>
          <p:cNvPr id="184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09DE6-75CD-4A46-BB8B-D9EA65EABA64}" type="slidenum">
              <a:rPr lang="en-US"/>
              <a:pPr/>
              <a:t>17</a:t>
            </a:fld>
            <a:endParaRPr lang="en-US"/>
          </a:p>
        </p:txBody>
      </p:sp>
      <p:sp>
        <p:nvSpPr>
          <p:cNvPr id="185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74F533-0173-4F4A-82D0-0E78141BA9CF}" type="slidenum">
              <a:rPr lang="en-US"/>
              <a:pPr/>
              <a:t>18</a:t>
            </a:fld>
            <a:endParaRPr lang="en-US"/>
          </a:p>
        </p:txBody>
      </p:sp>
      <p:sp>
        <p:nvSpPr>
          <p:cNvPr id="186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B2964-4CA2-44AD-A2DB-B8A2ECD66AA4}" type="slidenum">
              <a:rPr lang="en-US"/>
              <a:pPr/>
              <a:t>19</a:t>
            </a:fld>
            <a:endParaRPr lang="en-US"/>
          </a:p>
        </p:txBody>
      </p:sp>
      <p:sp>
        <p:nvSpPr>
          <p:cNvPr id="187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8AE481-60B9-45C4-B597-571B56D93FD0}" type="slidenum">
              <a:rPr lang="en-US"/>
              <a:pPr/>
              <a:t>20</a:t>
            </a:fld>
            <a:endParaRPr lang="en-US"/>
          </a:p>
        </p:txBody>
      </p:sp>
      <p:sp>
        <p:nvSpPr>
          <p:cNvPr id="188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001BD3-FD16-47DB-888C-1E5E893F6C30}" type="slidenum">
              <a:rPr lang="en-US"/>
              <a:pPr/>
              <a:t>21</a:t>
            </a:fld>
            <a:endParaRPr lang="en-US"/>
          </a:p>
        </p:txBody>
      </p:sp>
      <p:sp>
        <p:nvSpPr>
          <p:cNvPr id="189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5F8F6C-9DCE-492E-B97F-E6CF13D4FD6C}" type="slidenum">
              <a:rPr lang="en-US"/>
              <a:pPr/>
              <a:t>22</a:t>
            </a:fld>
            <a:endParaRPr lang="en-US"/>
          </a:p>
        </p:txBody>
      </p:sp>
      <p:sp>
        <p:nvSpPr>
          <p:cNvPr id="190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1C771-961B-410F-9DEE-924E1585F449}" type="slidenum">
              <a:rPr lang="en-US"/>
              <a:pPr/>
              <a:t>23</a:t>
            </a:fld>
            <a:endParaRPr lang="en-US"/>
          </a:p>
        </p:txBody>
      </p:sp>
      <p:sp>
        <p:nvSpPr>
          <p:cNvPr id="191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CCE8F7-2779-4B80-AD47-6B817C9AB16C}" type="slidenum">
              <a:rPr lang="en-US"/>
              <a:pPr/>
              <a:t>24</a:t>
            </a:fld>
            <a:endParaRPr lang="en-US"/>
          </a:p>
        </p:txBody>
      </p:sp>
      <p:sp>
        <p:nvSpPr>
          <p:cNvPr id="192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5A083-0755-4979-BD12-D6E2A40C190B}" type="slidenum">
              <a:rPr lang="en-US"/>
              <a:pPr/>
              <a:t>25</a:t>
            </a:fld>
            <a:endParaRPr lang="en-US"/>
          </a:p>
        </p:txBody>
      </p:sp>
      <p:sp>
        <p:nvSpPr>
          <p:cNvPr id="193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F97B1-EE33-4607-B846-FC6101BF614D}" type="slidenum">
              <a:rPr lang="en-US"/>
              <a:pPr/>
              <a:t>26</a:t>
            </a:fld>
            <a:endParaRPr lang="en-US"/>
          </a:p>
        </p:txBody>
      </p:sp>
      <p:sp>
        <p:nvSpPr>
          <p:cNvPr id="194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AD24E-5448-4B77-A80D-D8A87B00A5DA}" type="slidenum">
              <a:rPr lang="en-US"/>
              <a:pPr/>
              <a:t>27</a:t>
            </a:fld>
            <a:endParaRPr lang="en-US"/>
          </a:p>
        </p:txBody>
      </p:sp>
      <p:sp>
        <p:nvSpPr>
          <p:cNvPr id="195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22BD7-F203-4BA6-94CE-6877DFA6F330}" type="slidenum">
              <a:rPr lang="en-US"/>
              <a:pPr/>
              <a:t>28</a:t>
            </a:fld>
            <a:endParaRPr lang="en-US"/>
          </a:p>
        </p:txBody>
      </p:sp>
      <p:sp>
        <p:nvSpPr>
          <p:cNvPr id="196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9E560D-2687-475A-8603-E9F4CEF6A634}" type="slidenum">
              <a:rPr lang="en-US"/>
              <a:pPr/>
              <a:t>29</a:t>
            </a:fld>
            <a:endParaRPr lang="en-US"/>
          </a:p>
        </p:txBody>
      </p:sp>
      <p:sp>
        <p:nvSpPr>
          <p:cNvPr id="197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BE3627-7460-46D4-99CD-4308293CFB5C}" type="slidenum">
              <a:rPr lang="en-US"/>
              <a:pPr/>
              <a:t>30</a:t>
            </a:fld>
            <a:endParaRPr lang="en-US"/>
          </a:p>
        </p:txBody>
      </p:sp>
      <p:sp>
        <p:nvSpPr>
          <p:cNvPr id="198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1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11–1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1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1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slide" Target="slide2.xml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notesSlide" Target="../notesSlides/notesSlide2.xml"/><Relationship Id="rId7" Type="http://schemas.openxmlformats.org/officeDocument/2006/relationships/slide" Target="slide11.xml"/><Relationship Id="rId12" Type="http://schemas.openxmlformats.org/officeDocument/2006/relationships/slide" Target="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11" Type="http://schemas.openxmlformats.org/officeDocument/2006/relationships/slide" Target="slide23.xml"/><Relationship Id="rId5" Type="http://schemas.openxmlformats.org/officeDocument/2006/relationships/slide" Target="slide9.xml"/><Relationship Id="rId10" Type="http://schemas.openxmlformats.org/officeDocument/2006/relationships/slide" Target="slide22.xml"/><Relationship Id="rId4" Type="http://schemas.openxmlformats.org/officeDocument/2006/relationships/slide" Target="slide8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8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9.jpe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9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9.jpe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9.xml"/><Relationship Id="rId6" Type="http://schemas.openxmlformats.org/officeDocument/2006/relationships/image" Target="../media/image45.pn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6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9.jpe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Relationship Id="rId5" Type="http://schemas.openxmlformats.org/officeDocument/2006/relationships/image" Target="../media/image52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5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9.jpe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9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1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5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2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11–1)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4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 Arithmetic Sequence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1:  Find Excluded Values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2:  Real-World Example: Graph Real-Life Rational Functions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Key Concept:  Asymptotes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3:  Identify and Use Asymptotes to Graph Functions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Concept Summary:  Families of Functions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 inverse variation equation that relates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–2.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733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39" name="Group 19"/>
          <p:cNvGrpSpPr>
            <a:grpSpLocks/>
          </p:cNvGrpSpPr>
          <p:nvPr/>
        </p:nvGrpSpPr>
        <p:grpSpPr bwMode="auto">
          <a:xfrm>
            <a:off x="1066800" y="2717800"/>
            <a:ext cx="2790825" cy="3529013"/>
            <a:chOff x="672" y="1712"/>
            <a:chExt cx="1758" cy="2223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–6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6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11-2-1"/>
            <p:cNvPicPr>
              <a:picLocks noChangeAspect="1" noChangeArrowheads="1"/>
            </p:cNvPicPr>
            <p:nvPr/>
          </p:nvPicPr>
          <p:blipFill>
            <a:blip r:embed="rId6" cstate="print"/>
            <a:srcRect b="49025"/>
            <a:stretch>
              <a:fillRect/>
            </a:stretch>
          </p:blipFill>
          <p:spPr bwMode="auto">
            <a:xfrm>
              <a:off x="1018" y="2166"/>
              <a:ext cx="656" cy="549"/>
            </a:xfrm>
            <a:prstGeom prst="rect">
              <a:avLst/>
            </a:prstGeom>
            <a:noFill/>
          </p:spPr>
        </p:pic>
        <p:pic>
          <p:nvPicPr>
            <p:cNvPr id="107538" name="Picture 18" descr="11-2-1"/>
            <p:cNvPicPr>
              <a:picLocks noChangeAspect="1" noChangeArrowheads="1"/>
            </p:cNvPicPr>
            <p:nvPr/>
          </p:nvPicPr>
          <p:blipFill>
            <a:blip r:embed="rId6" cstate="print"/>
            <a:srcRect t="46518"/>
            <a:stretch>
              <a:fillRect/>
            </a:stretch>
          </p:blipFill>
          <p:spPr bwMode="auto">
            <a:xfrm>
              <a:off x="1056" y="3300"/>
              <a:ext cx="656" cy="5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432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Assume that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–4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6, find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1.5.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686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10.8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12.4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Assume that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7.2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3, find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7052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 amperes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 amperes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 amperes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 amperes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77628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Electrical current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varies inversely with resistance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If the current in a wire is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1.5 amperes at 4 ohms resistance, what is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current at 1.2 ohms resistance?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041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19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77628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points (18, 4.5) and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3) are on the graph of an inverse variation. What is the missing value?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2819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ea typeface="Times New Roman" pitchFamily="18" charset="0"/>
                <a:cs typeface="FormataOTFCnMd" charset="0"/>
              </a:rPr>
              <a:t>A.CED.2 Create equations in two or more variables to represent relationships between quantities; graph equations on coordinate axes with labels and scales.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ea typeface="Times New Roman" pitchFamily="18" charset="0"/>
                <a:cs typeface="FormataOTFCnMd" charset="0"/>
              </a:rPr>
              <a:t>3 Construct viable arguments and critique 	the reasoning of others.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ea typeface="Times New Roman" pitchFamily="18" charset="0"/>
                <a:cs typeface="FormataOTFCnMd" charset="0"/>
              </a:rPr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wrote inverse variation equations. 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excluded values.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and use asymptotes to graph rational functions.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rational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excluded value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asymptote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8" name="Picture 12" descr="KC_alg_L11-0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" y="1495425"/>
            <a:ext cx="8239125" cy="3273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</a:p>
        </p:txBody>
      </p:sp>
      <p:grpSp>
        <p:nvGrpSpPr>
          <p:cNvPr id="5909" name="Group 789"/>
          <p:cNvGrpSpPr>
            <a:grpSpLocks/>
          </p:cNvGrpSpPr>
          <p:nvPr/>
        </p:nvGrpSpPr>
        <p:grpSpPr bwMode="auto">
          <a:xfrm>
            <a:off x="876300" y="1379538"/>
            <a:ext cx="7705725" cy="1173162"/>
            <a:chOff x="552" y="869"/>
            <a:chExt cx="4854" cy="739"/>
          </a:xfrm>
        </p:grpSpPr>
        <p:pic>
          <p:nvPicPr>
            <p:cNvPr id="5906" name="Picture 786" descr="11-2-1abcq"/>
            <p:cNvPicPr>
              <a:picLocks noChangeAspect="1" noChangeArrowheads="1"/>
            </p:cNvPicPr>
            <p:nvPr/>
          </p:nvPicPr>
          <p:blipFill>
            <a:blip r:embed="rId4" cstate="print"/>
            <a:srcRect r="36282" b="66154"/>
            <a:stretch>
              <a:fillRect/>
            </a:stretch>
          </p:blipFill>
          <p:spPr bwMode="auto">
            <a:xfrm>
              <a:off x="829" y="1080"/>
              <a:ext cx="569" cy="528"/>
            </a:xfrm>
            <a:prstGeom prst="rect">
              <a:avLst/>
            </a:prstGeom>
            <a:noFill/>
          </p:spPr>
        </p:pic>
        <p:sp>
          <p:nvSpPr>
            <p:cNvPr id="5903" name="Rectangle 783"/>
            <p:cNvSpPr>
              <a:spLocks noChangeArrowheads="1"/>
            </p:cNvSpPr>
            <p:nvPr/>
          </p:nvSpPr>
          <p:spPr bwMode="auto">
            <a:xfrm>
              <a:off x="552" y="869"/>
              <a:ext cx="4854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90525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A.	</a:t>
              </a:r>
              <a:r>
                <a:rPr lang="en-US" sz="2400" b="1">
                  <a:solidFill>
                    <a:srgbClr val="00539D"/>
                  </a:solidFill>
                </a:rPr>
                <a:t>State the excluded value for the function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90525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              .</a:t>
              </a:r>
            </a:p>
          </p:txBody>
        </p:sp>
      </p:grp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953000"/>
            <a:ext cx="79152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The denominator cannot equal 0. So, the excluded value is 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 = 0.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533400" y="4953000"/>
            <a:ext cx="79152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The excluded value is </a:t>
            </a:r>
            <a:r>
              <a:rPr lang="en-US" sz="2400" i="1">
                <a:solidFill>
                  <a:srgbClr val="E01B22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 = –2.</a:t>
            </a: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876300" y="2922588"/>
            <a:ext cx="7581900" cy="1296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r"/>
                <a:tab pos="1200150" algn="l"/>
                <a:tab pos="1543050" algn="l"/>
                <a:tab pos="36004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+ 2	=	0	Set the denominator equal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			to 0.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r"/>
                <a:tab pos="1200150" algn="l"/>
                <a:tab pos="1543050" algn="l"/>
                <a:tab pos="36004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	</a:t>
            </a:r>
            <a:r>
              <a:rPr lang="en-US" sz="2400">
                <a:solidFill>
                  <a:srgbClr val="000000"/>
                </a:solidFill>
              </a:rPr>
              <a:t>=	–2	Subtract 2 from each side.</a:t>
            </a:r>
          </a:p>
        </p:txBody>
      </p:sp>
      <p:grpSp>
        <p:nvGrpSpPr>
          <p:cNvPr id="86031" name="Group 15"/>
          <p:cNvGrpSpPr>
            <a:grpSpLocks/>
          </p:cNvGrpSpPr>
          <p:nvPr/>
        </p:nvGrpSpPr>
        <p:grpSpPr bwMode="auto">
          <a:xfrm>
            <a:off x="876300" y="1379538"/>
            <a:ext cx="7705725" cy="1230312"/>
            <a:chOff x="552" y="869"/>
            <a:chExt cx="4854" cy="775"/>
          </a:xfrm>
        </p:grpSpPr>
        <p:sp>
          <p:nvSpPr>
            <p:cNvPr id="86027" name="Rectangle 11"/>
            <p:cNvSpPr>
              <a:spLocks noChangeArrowheads="1"/>
            </p:cNvSpPr>
            <p:nvPr/>
          </p:nvSpPr>
          <p:spPr bwMode="auto">
            <a:xfrm>
              <a:off x="552" y="869"/>
              <a:ext cx="4854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8100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B.	</a:t>
              </a:r>
              <a:r>
                <a:rPr lang="en-US" sz="2400" b="1">
                  <a:solidFill>
                    <a:srgbClr val="00539D"/>
                  </a:solidFill>
                </a:rPr>
                <a:t>State the excluded value for the function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810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	               .</a:t>
              </a:r>
            </a:p>
          </p:txBody>
        </p:sp>
        <p:pic>
          <p:nvPicPr>
            <p:cNvPr id="86025" name="Picture 9" descr="11-2-1abcq"/>
            <p:cNvPicPr>
              <a:picLocks noChangeAspect="1" noChangeArrowheads="1"/>
            </p:cNvPicPr>
            <p:nvPr/>
          </p:nvPicPr>
          <p:blipFill>
            <a:blip r:embed="rId4" cstate="print"/>
            <a:srcRect t="33800" r="6718" b="31599"/>
            <a:stretch>
              <a:fillRect/>
            </a:stretch>
          </p:blipFill>
          <p:spPr bwMode="auto">
            <a:xfrm>
              <a:off x="816" y="1104"/>
              <a:ext cx="833" cy="54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8" grpId="0" build="p" autoUpdateAnimBg="0"/>
      <p:bldP spid="8603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Find Excluded Values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876300" y="2922588"/>
            <a:ext cx="7581900" cy="1296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r"/>
                <a:tab pos="1200150" algn="l"/>
                <a:tab pos="1543050" algn="l"/>
                <a:tab pos="3600450" algn="l"/>
              </a:tabLst>
            </a:pP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	=	0	Set the denominator equal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			to 0.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r"/>
                <a:tab pos="1200150" algn="l"/>
                <a:tab pos="1543050" algn="l"/>
                <a:tab pos="3600450" algn="l"/>
              </a:tabLst>
            </a:pP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x	</a:t>
            </a:r>
            <a:r>
              <a:rPr lang="en-US" sz="2400">
                <a:solidFill>
                  <a:srgbClr val="000000"/>
                </a:solidFill>
              </a:rPr>
              <a:t>=	–1	Subtract 1 from each side.</a:t>
            </a: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876300" y="4311650"/>
            <a:ext cx="7581900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r"/>
                <a:tab pos="1200150" algn="l"/>
                <a:tab pos="154305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</a:rPr>
              <a:t>				Divide each side by 2.</a:t>
            </a:r>
          </a:p>
        </p:txBody>
      </p:sp>
      <p:pic>
        <p:nvPicPr>
          <p:cNvPr id="122889" name="Picture 9" descr="11-2-1c"/>
          <p:cNvPicPr>
            <a:picLocks noChangeAspect="1" noChangeArrowheads="1"/>
          </p:cNvPicPr>
          <p:nvPr/>
        </p:nvPicPr>
        <p:blipFill>
          <a:blip r:embed="rId4" cstate="print"/>
          <a:srcRect b="49181"/>
          <a:stretch>
            <a:fillRect/>
          </a:stretch>
        </p:blipFill>
        <p:spPr bwMode="auto">
          <a:xfrm>
            <a:off x="1862138" y="4116388"/>
            <a:ext cx="1133475" cy="836612"/>
          </a:xfrm>
          <a:prstGeom prst="rect">
            <a:avLst/>
          </a:prstGeom>
          <a:noFill/>
        </p:spPr>
      </p:pic>
      <p:grpSp>
        <p:nvGrpSpPr>
          <p:cNvPr id="122891" name="Group 11"/>
          <p:cNvGrpSpPr>
            <a:grpSpLocks/>
          </p:cNvGrpSpPr>
          <p:nvPr/>
        </p:nvGrpSpPr>
        <p:grpSpPr bwMode="auto">
          <a:xfrm>
            <a:off x="533400" y="5010150"/>
            <a:ext cx="7915275" cy="808038"/>
            <a:chOff x="336" y="3156"/>
            <a:chExt cx="4986" cy="509"/>
          </a:xfrm>
        </p:grpSpPr>
        <p:sp>
          <p:nvSpPr>
            <p:cNvPr id="122886" name="Rectangle 6"/>
            <p:cNvSpPr>
              <a:spLocks noChangeArrowheads="1"/>
            </p:cNvSpPr>
            <p:nvPr/>
          </p:nvSpPr>
          <p:spPr bwMode="auto">
            <a:xfrm>
              <a:off x="336" y="3281"/>
              <a:ext cx="4986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  <a:cs typeface="Times New Roman" pitchFamily="18" charset="0"/>
                </a:rPr>
                <a:t>The excluded value is</a:t>
              </a:r>
            </a:p>
          </p:txBody>
        </p:sp>
        <p:pic>
          <p:nvPicPr>
            <p:cNvPr id="122890" name="Picture 10" descr="11-2-1c"/>
            <p:cNvPicPr>
              <a:picLocks noChangeAspect="1" noChangeArrowheads="1"/>
            </p:cNvPicPr>
            <p:nvPr/>
          </p:nvPicPr>
          <p:blipFill>
            <a:blip r:embed="rId4" cstate="print"/>
            <a:srcRect t="50916"/>
            <a:stretch>
              <a:fillRect/>
            </a:stretch>
          </p:blipFill>
          <p:spPr bwMode="auto">
            <a:xfrm>
              <a:off x="3348" y="3156"/>
              <a:ext cx="714" cy="509"/>
            </a:xfrm>
            <a:prstGeom prst="rect">
              <a:avLst/>
            </a:prstGeom>
            <a:noFill/>
          </p:spPr>
        </p:pic>
      </p:grpSp>
      <p:grpSp>
        <p:nvGrpSpPr>
          <p:cNvPr id="122892" name="Group 12"/>
          <p:cNvGrpSpPr>
            <a:grpSpLocks/>
          </p:cNvGrpSpPr>
          <p:nvPr/>
        </p:nvGrpSpPr>
        <p:grpSpPr bwMode="auto">
          <a:xfrm>
            <a:off x="876300" y="1379538"/>
            <a:ext cx="7705725" cy="1135062"/>
            <a:chOff x="552" y="869"/>
            <a:chExt cx="4854" cy="715"/>
          </a:xfrm>
        </p:grpSpPr>
        <p:sp>
          <p:nvSpPr>
            <p:cNvPr id="122885" name="Rectangle 5"/>
            <p:cNvSpPr>
              <a:spLocks noChangeArrowheads="1"/>
            </p:cNvSpPr>
            <p:nvPr/>
          </p:nvSpPr>
          <p:spPr bwMode="auto">
            <a:xfrm>
              <a:off x="552" y="869"/>
              <a:ext cx="4854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C.</a:t>
              </a:r>
              <a:r>
                <a:rPr lang="en-US" sz="2400" b="1">
                  <a:solidFill>
                    <a:srgbClr val="00539D"/>
                  </a:solidFill>
                </a:rPr>
                <a:t> State the excluded value for the function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                     .</a:t>
              </a:r>
            </a:p>
          </p:txBody>
        </p:sp>
        <p:pic>
          <p:nvPicPr>
            <p:cNvPr id="122884" name="Picture 4" descr="11-2-1abcq"/>
            <p:cNvPicPr>
              <a:picLocks noChangeAspect="1" noChangeArrowheads="1"/>
            </p:cNvPicPr>
            <p:nvPr/>
          </p:nvPicPr>
          <p:blipFill>
            <a:blip r:embed="rId5" cstate="print"/>
            <a:srcRect t="67799"/>
            <a:stretch>
              <a:fillRect/>
            </a:stretch>
          </p:blipFill>
          <p:spPr bwMode="auto">
            <a:xfrm>
              <a:off x="834" y="1082"/>
              <a:ext cx="893" cy="50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7" grpId="0" build="p" autoUpdateAnimBg="0"/>
      <p:bldP spid="12288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65425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9.4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–9.4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613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79" name="Group 15"/>
          <p:cNvGrpSpPr>
            <a:grpSpLocks/>
          </p:cNvGrpSpPr>
          <p:nvPr/>
        </p:nvGrpSpPr>
        <p:grpSpPr bwMode="auto">
          <a:xfrm>
            <a:off x="476250" y="1371600"/>
            <a:ext cx="8020050" cy="1163638"/>
            <a:chOff x="300" y="864"/>
            <a:chExt cx="5052" cy="733"/>
          </a:xfrm>
        </p:grpSpPr>
        <p:sp>
          <p:nvSpPr>
            <p:cNvPr id="113670" name="TPQuestion"/>
            <p:cNvSpPr>
              <a:spLocks noChangeArrowheads="1"/>
            </p:cNvSpPr>
            <p:nvPr/>
          </p:nvSpPr>
          <p:spPr bwMode="auto">
            <a:xfrm>
              <a:off x="300" y="864"/>
              <a:ext cx="5052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State the excluded value for the function</a:t>
              </a:r>
            </a:p>
          </p:txBody>
        </p:sp>
        <p:pic>
          <p:nvPicPr>
            <p:cNvPr id="113678" name="Picture 14" descr="11-2-1_cyp_edit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" y="1103"/>
              <a:ext cx="731" cy="49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390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6797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857250" y="5457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3917" name="Group 13"/>
          <p:cNvGrpSpPr>
            <a:grpSpLocks/>
          </p:cNvGrpSpPr>
          <p:nvPr/>
        </p:nvGrpSpPr>
        <p:grpSpPr bwMode="auto">
          <a:xfrm>
            <a:off x="476250" y="1371600"/>
            <a:ext cx="8020050" cy="1195388"/>
            <a:chOff x="300" y="864"/>
            <a:chExt cx="5052" cy="753"/>
          </a:xfrm>
        </p:grpSpPr>
        <p:sp>
          <p:nvSpPr>
            <p:cNvPr id="123910" name="TPQuestion"/>
            <p:cNvSpPr>
              <a:spLocks noChangeArrowheads="1"/>
            </p:cNvSpPr>
            <p:nvPr/>
          </p:nvSpPr>
          <p:spPr bwMode="auto">
            <a:xfrm>
              <a:off x="300" y="864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State the excluded value for the function.</a:t>
              </a:r>
            </a:p>
          </p:txBody>
        </p:sp>
        <p:pic>
          <p:nvPicPr>
            <p:cNvPr id="123916" name="Picture 12" descr="11-2-1b_cyp_edit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" y="1117"/>
              <a:ext cx="887" cy="50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utoUpdateAnimBg="0"/>
      <p:bldP spid="1239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pic>
        <p:nvPicPr>
          <p:cNvPr id="124936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7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4940" name="Group 12"/>
          <p:cNvGrpSpPr>
            <a:grpSpLocks/>
          </p:cNvGrpSpPr>
          <p:nvPr/>
        </p:nvGrpSpPr>
        <p:grpSpPr bwMode="auto">
          <a:xfrm>
            <a:off x="857250" y="2797175"/>
            <a:ext cx="2790825" cy="3716338"/>
            <a:chOff x="540" y="1702"/>
            <a:chExt cx="1758" cy="2341"/>
          </a:xfrm>
        </p:grpSpPr>
        <p:sp>
          <p:nvSpPr>
            <p:cNvPr id="12493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820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–2</a:t>
              </a:r>
            </a:p>
          </p:txBody>
        </p:sp>
        <p:pic>
          <p:nvPicPr>
            <p:cNvPr id="124939" name="Picture 11" descr="11-2-1c cy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6" y="1702"/>
              <a:ext cx="196" cy="506"/>
            </a:xfrm>
            <a:prstGeom prst="rect">
              <a:avLst/>
            </a:prstGeom>
            <a:noFill/>
          </p:spPr>
        </p:pic>
      </p:grp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866775" y="38957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24942" name="Group 14"/>
          <p:cNvGrpSpPr>
            <a:grpSpLocks/>
          </p:cNvGrpSpPr>
          <p:nvPr/>
        </p:nvGrpSpPr>
        <p:grpSpPr bwMode="auto">
          <a:xfrm>
            <a:off x="476250" y="1381125"/>
            <a:ext cx="8020050" cy="1163638"/>
            <a:chOff x="300" y="870"/>
            <a:chExt cx="5052" cy="733"/>
          </a:xfrm>
        </p:grpSpPr>
        <p:sp>
          <p:nvSpPr>
            <p:cNvPr id="124934" name="TPQuestion"/>
            <p:cNvSpPr>
              <a:spLocks noChangeArrowheads="1"/>
            </p:cNvSpPr>
            <p:nvPr/>
          </p:nvSpPr>
          <p:spPr bwMode="auto">
            <a:xfrm>
              <a:off x="300" y="870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C.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State the excluded value for the function.</a:t>
              </a:r>
            </a:p>
          </p:txBody>
        </p:sp>
        <p:pic>
          <p:nvPicPr>
            <p:cNvPr id="124941" name="Picture 13" descr="11-2-1c_cyp_edit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92" y="1135"/>
              <a:ext cx="921" cy="46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Graph Real-Life Rational Functions</a:t>
            </a: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876300" y="1303338"/>
            <a:ext cx="7581900" cy="2286000"/>
            <a:chOff x="552" y="821"/>
            <a:chExt cx="4776" cy="1440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552" y="821"/>
              <a:ext cx="477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TALENT SHOW</a:t>
              </a:r>
              <a:r>
                <a:rPr lang="en-US" sz="2400" b="1">
                  <a:solidFill>
                    <a:srgbClr val="000000"/>
                  </a:solidFill>
                </a:rPr>
                <a:t>  </a:t>
              </a:r>
              <a:r>
                <a:rPr lang="en-US" sz="2400" b="1">
                  <a:solidFill>
                    <a:srgbClr val="00539D"/>
                  </a:solidFill>
                </a:rPr>
                <a:t>If </a:t>
              </a:r>
              <a:r>
                <a:rPr lang="en-US" sz="2400" b="1" i="1">
                  <a:solidFill>
                    <a:srgbClr val="00539D"/>
                  </a:solidFill>
                </a:rPr>
                <a:t>x</a:t>
              </a:r>
              <a:r>
                <a:rPr lang="en-US" sz="2400" b="1">
                  <a:solidFill>
                    <a:srgbClr val="00539D"/>
                  </a:solidFill>
                </a:rPr>
                <a:t> students will compete in a talent show lasting 100 minutes, the function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 i="1">
                  <a:solidFill>
                    <a:srgbClr val="00539D"/>
                  </a:solidFill>
                </a:rPr>
                <a:t>     </a:t>
              </a:r>
              <a:r>
                <a:rPr lang="en-US" sz="2400" b="1">
                  <a:solidFill>
                    <a:srgbClr val="00539D"/>
                  </a:solidFill>
                </a:rPr>
                <a:t>         represents the number of minutes available for each act. Graph this function.</a:t>
              </a:r>
            </a:p>
          </p:txBody>
        </p:sp>
        <p:pic>
          <p:nvPicPr>
            <p:cNvPr id="6150" name="Picture 6" descr="11-2-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3" y="1482"/>
              <a:ext cx="726" cy="501"/>
            </a:xfrm>
            <a:prstGeom prst="rect">
              <a:avLst/>
            </a:prstGeom>
            <a:noFill/>
          </p:spPr>
        </p:pic>
      </p:grp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76300" y="3681413"/>
            <a:ext cx="7572375" cy="1150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Since the number of acts cannot be zero, it is reasonable to exclude negative values and only use positive values for </a:t>
            </a:r>
            <a:r>
              <a:rPr lang="en-US" sz="2400" i="1">
                <a:solidFill>
                  <a:srgbClr val="000000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6154" name="Picture 10" descr="E-11-2-2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6475" y="4884738"/>
            <a:ext cx="4570413" cy="10318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Graph Real-Life Rational Functions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33400" y="13716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E01B22"/>
              </a:solidFill>
            </a:endParaRPr>
          </a:p>
        </p:txBody>
      </p:sp>
      <p:pic>
        <p:nvPicPr>
          <p:cNvPr id="7176" name="Picture 8" descr="11-2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9075" y="1752600"/>
            <a:ext cx="3609975" cy="36464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701" name="Group 13"/>
          <p:cNvGrpSpPr>
            <a:grpSpLocks/>
          </p:cNvGrpSpPr>
          <p:nvPr/>
        </p:nvGrpSpPr>
        <p:grpSpPr bwMode="auto">
          <a:xfrm>
            <a:off x="476250" y="1200150"/>
            <a:ext cx="8020050" cy="4406900"/>
            <a:chOff x="300" y="756"/>
            <a:chExt cx="5052" cy="2776"/>
          </a:xfrm>
        </p:grpSpPr>
        <p:pic>
          <p:nvPicPr>
            <p:cNvPr id="114699" name="Picture 11" descr="11-2-2 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94" y="2080"/>
              <a:ext cx="806" cy="500"/>
            </a:xfrm>
            <a:prstGeom prst="rect">
              <a:avLst/>
            </a:prstGeom>
            <a:noFill/>
          </p:spPr>
        </p:pic>
        <p:sp>
          <p:nvSpPr>
            <p:cNvPr id="114694" name="TPQuestion"/>
            <p:cNvSpPr>
              <a:spLocks noChangeArrowheads="1"/>
            </p:cNvSpPr>
            <p:nvPr/>
          </p:nvSpPr>
          <p:spPr bwMode="auto">
            <a:xfrm>
              <a:off x="300" y="756"/>
              <a:ext cx="5052" cy="2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Dante and some friends are organizing a lawn service to earn some money for the summer. They have contracted many houses in the neighborhood and are on track to earn $300. The average share of profits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y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, represented by the function</a:t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decreases as the number of friends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Dante works with. Choose the graph that represents this function.  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5971" name="Group 19"/>
          <p:cNvGrpSpPr>
            <a:grpSpLocks/>
          </p:cNvGrpSpPr>
          <p:nvPr/>
        </p:nvGrpSpPr>
        <p:grpSpPr bwMode="auto">
          <a:xfrm>
            <a:off x="857250" y="1381125"/>
            <a:ext cx="5810250" cy="4772025"/>
            <a:chOff x="540" y="870"/>
            <a:chExt cx="3660" cy="3006"/>
          </a:xfrm>
        </p:grpSpPr>
        <p:pic>
          <p:nvPicPr>
            <p:cNvPr id="125970" name="Picture 1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4" y="870"/>
              <a:ext cx="3396" cy="3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595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020"/>
              <a:ext cx="3084" cy="1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  <a:tabLst>
                  <a:tab pos="28575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  <a:tabLst>
                  <a:tab pos="28575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  <a:tabLst>
                  <a:tab pos="28575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  <a:tabLst>
                  <a:tab pos="28575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3705225" y="1581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39" name="Picture 7" descr="KC_alg_L11-02B"/>
          <p:cNvPicPr>
            <a:picLocks noChangeAspect="1" noChangeArrowheads="1"/>
          </p:cNvPicPr>
          <p:nvPr/>
        </p:nvPicPr>
        <p:blipFill>
          <a:blip r:embed="rId4" cstate="print"/>
          <a:srcRect l="1041"/>
          <a:stretch>
            <a:fillRect/>
          </a:stretch>
        </p:blipFill>
        <p:spPr bwMode="auto">
          <a:xfrm>
            <a:off x="523875" y="1495425"/>
            <a:ext cx="8153400" cy="40655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and Use Asymptotes to Graph Functions</a:t>
            </a:r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876300" y="1238250"/>
            <a:ext cx="7705725" cy="1254125"/>
            <a:chOff x="552" y="780"/>
            <a:chExt cx="4854" cy="790"/>
          </a:xfrm>
        </p:grpSpPr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552" y="798"/>
              <a:ext cx="4854" cy="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A.</a:t>
              </a:r>
              <a:r>
                <a:rPr lang="en-US" sz="2400">
                  <a:solidFill>
                    <a:srgbClr val="000000"/>
                  </a:solidFill>
                </a:rPr>
                <a:t> </a:t>
              </a:r>
              <a:r>
                <a:rPr lang="en-US" sz="2400" b="1">
                  <a:solidFill>
                    <a:srgbClr val="00539D"/>
                  </a:solidFill>
                </a:rPr>
                <a:t>Identify the asymptotes for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Then graph the function.</a:t>
              </a:r>
            </a:p>
          </p:txBody>
        </p:sp>
        <p:pic>
          <p:nvPicPr>
            <p:cNvPr id="9221" name="Picture 5" descr="11-2-3q"/>
            <p:cNvPicPr>
              <a:picLocks noChangeAspect="1" noChangeArrowheads="1"/>
            </p:cNvPicPr>
            <p:nvPr/>
          </p:nvPicPr>
          <p:blipFill>
            <a:blip r:embed="rId4" cstate="print"/>
            <a:srcRect b="50337"/>
            <a:stretch>
              <a:fillRect/>
            </a:stretch>
          </p:blipFill>
          <p:spPr bwMode="auto">
            <a:xfrm>
              <a:off x="3342" y="780"/>
              <a:ext cx="893" cy="515"/>
            </a:xfrm>
            <a:prstGeom prst="rect">
              <a:avLst/>
            </a:prstGeom>
            <a:noFill/>
          </p:spPr>
        </p:pic>
      </p:grp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76300" y="2584450"/>
            <a:ext cx="5448300" cy="3414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	Identify and graph the 		asymptotes using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dashed lines.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	vertical asymptote: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0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horizontal asymptote: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–4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>
                <a:solidFill>
                  <a:srgbClr val="000000"/>
                </a:solidFill>
              </a:rPr>
              <a:t>	Make a table of values and 	plot the points.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Then connect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them.</a:t>
            </a:r>
          </a:p>
        </p:txBody>
      </p:sp>
      <p:pic>
        <p:nvPicPr>
          <p:cNvPr id="9226" name="Picture 10" descr="E-11-2-3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5029200"/>
            <a:ext cx="3592513" cy="962025"/>
          </a:xfrm>
          <a:prstGeom prst="rect">
            <a:avLst/>
          </a:prstGeom>
          <a:noFill/>
        </p:spPr>
      </p:pic>
      <p:pic>
        <p:nvPicPr>
          <p:cNvPr id="9230" name="Picture 14" descr="E-11-2-3b-A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2009775"/>
            <a:ext cx="2212975" cy="2914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uiExpand="1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and Use Asymptotes to Graph Functions</a:t>
            </a:r>
          </a:p>
        </p:txBody>
      </p:sp>
      <p:sp>
        <p:nvSpPr>
          <p:cNvPr id="129032" name="Rectangle 8"/>
          <p:cNvSpPr>
            <a:spLocks noChangeArrowheads="1"/>
          </p:cNvSpPr>
          <p:nvPr/>
        </p:nvSpPr>
        <p:spPr bwMode="auto">
          <a:xfrm>
            <a:off x="533400" y="15176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0;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–4</a:t>
            </a:r>
          </a:p>
        </p:txBody>
      </p:sp>
      <p:pic>
        <p:nvPicPr>
          <p:cNvPr id="129035" name="Picture 11" descr="E-11-2-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2209800"/>
            <a:ext cx="3810000" cy="3886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and Use Asymptotes to Graph Functions</a:t>
            </a:r>
          </a:p>
        </p:txBody>
      </p:sp>
      <p:grpSp>
        <p:nvGrpSpPr>
          <p:cNvPr id="91145" name="Group 9"/>
          <p:cNvGrpSpPr>
            <a:grpSpLocks/>
          </p:cNvGrpSpPr>
          <p:nvPr/>
        </p:nvGrpSpPr>
        <p:grpSpPr bwMode="auto">
          <a:xfrm>
            <a:off x="876300" y="1236663"/>
            <a:ext cx="7705725" cy="1255712"/>
            <a:chOff x="552" y="779"/>
            <a:chExt cx="4854" cy="791"/>
          </a:xfrm>
        </p:grpSpPr>
        <p:pic>
          <p:nvPicPr>
            <p:cNvPr id="91140" name="Picture 4" descr="11-2-3q"/>
            <p:cNvPicPr>
              <a:picLocks noChangeAspect="1" noChangeArrowheads="1"/>
            </p:cNvPicPr>
            <p:nvPr/>
          </p:nvPicPr>
          <p:blipFill>
            <a:blip r:embed="rId4" cstate="print"/>
            <a:srcRect t="50226"/>
            <a:stretch>
              <a:fillRect/>
            </a:stretch>
          </p:blipFill>
          <p:spPr bwMode="auto">
            <a:xfrm>
              <a:off x="3342" y="779"/>
              <a:ext cx="893" cy="516"/>
            </a:xfrm>
            <a:prstGeom prst="rect">
              <a:avLst/>
            </a:prstGeom>
            <a:noFill/>
          </p:spPr>
        </p:pic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552" y="798"/>
              <a:ext cx="4854" cy="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B.</a:t>
              </a:r>
              <a:r>
                <a:rPr lang="en-US" sz="2400">
                  <a:solidFill>
                    <a:srgbClr val="000000"/>
                  </a:solidFill>
                </a:rPr>
                <a:t> </a:t>
              </a:r>
              <a:r>
                <a:rPr lang="en-US" sz="2400" b="1">
                  <a:solidFill>
                    <a:srgbClr val="00539D"/>
                  </a:solidFill>
                </a:rPr>
                <a:t>Identify the asymptotes for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Then graph the function.</a:t>
              </a:r>
            </a:p>
          </p:txBody>
        </p:sp>
      </p:grp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876300" y="2584450"/>
            <a:ext cx="7581900" cy="162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	Identify and graph the asymptotes using 		dashed lines.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	vertical asymptote: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–2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horizontal asymptote: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0</a:t>
            </a:r>
          </a:p>
        </p:txBody>
      </p:sp>
      <p:pic>
        <p:nvPicPr>
          <p:cNvPr id="91152" name="Picture 16" descr="E-11-2-3b-A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429000"/>
            <a:ext cx="2266950" cy="22907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4" grpId="0" uiExpand="1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and Use Asymptotes to Graph Functions</a:t>
            </a:r>
          </a:p>
        </p:txBody>
      </p:sp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876300" y="1438275"/>
            <a:ext cx="75819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	</a:t>
            </a:r>
            <a:r>
              <a:rPr lang="en-US" sz="2400"/>
              <a:t>Make a table of values and plot the points.		Then connect them.	</a:t>
            </a:r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533400" y="34861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–2;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0</a:t>
            </a:r>
          </a:p>
        </p:txBody>
      </p:sp>
      <p:pic>
        <p:nvPicPr>
          <p:cNvPr id="126990" name="Picture 14" descr="E-11-2-3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97138" y="2327275"/>
            <a:ext cx="4122737" cy="1106488"/>
          </a:xfrm>
          <a:prstGeom prst="rect">
            <a:avLst/>
          </a:prstGeom>
          <a:noFill/>
        </p:spPr>
      </p:pic>
      <p:pic>
        <p:nvPicPr>
          <p:cNvPr id="126991" name="Picture 15" descr="E-11-2-3b-A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6125" y="3656013"/>
            <a:ext cx="2330450" cy="23542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6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6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6" grpId="0" build="p" autoUpdateAnimBg="0" advAuto="0"/>
      <p:bldP spid="12698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606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6,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63600" y="2260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11-2-3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6625" y="1338263"/>
            <a:ext cx="7169150" cy="7953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23" name="Group 23"/>
          <p:cNvGrpSpPr>
            <a:grpSpLocks/>
          </p:cNvGrpSpPr>
          <p:nvPr/>
        </p:nvGrpSpPr>
        <p:grpSpPr bwMode="auto">
          <a:xfrm>
            <a:off x="857250" y="2454275"/>
            <a:ext cx="4695825" cy="3717925"/>
            <a:chOff x="540" y="1546"/>
            <a:chExt cx="2958" cy="2342"/>
          </a:xfrm>
        </p:grpSpPr>
        <p:pic>
          <p:nvPicPr>
            <p:cNvPr id="128022" name="Picture 2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0" y="1632"/>
              <a:ext cx="2628" cy="2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800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546"/>
              <a:ext cx="2484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4003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4003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4003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2800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863600" y="4308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8" name="Picture 8" descr="Check Progres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8009" name="Picture 9" descr="CheckPointIC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28010" name="Picture 10" descr="11-2-3cyp"/>
          <p:cNvPicPr>
            <a:picLocks noChangeAspect="1" noChangeArrowheads="1"/>
          </p:cNvPicPr>
          <p:nvPr/>
        </p:nvPicPr>
        <p:blipFill>
          <a:blip r:embed="rId8" cstate="print"/>
          <a:srcRect t="49323" r="35562"/>
          <a:stretch>
            <a:fillRect/>
          </a:stretch>
        </p:blipFill>
        <p:spPr bwMode="auto">
          <a:xfrm>
            <a:off x="942975" y="1219200"/>
            <a:ext cx="4619625" cy="831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3</a:t>
            </a:r>
          </a:p>
        </p:txBody>
      </p:sp>
      <p:pic>
        <p:nvPicPr>
          <p:cNvPr id="121862" name="Picture 6" descr="KC_alg_L11-02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" y="1495425"/>
            <a:ext cx="8239125" cy="42195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TPVERSION" val="2007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1;2;1;3;2;"/>
  <p:tag name="CHARTSTRINGSTD" val="2 2 1 0"/>
  <p:tag name="CHARTSTRINGREV" val="0 1 2 2"/>
  <p:tag name="CHARTSTRINGSTDPER" val="0.4 0.4 0.2 0"/>
  <p:tag name="CHARTSTRINGREVPER" val="0 0.2 0.4 0.4"/>
  <p:tag name="ANSWERSALIAS" val="A¤B¤C¤D"/>
  <p:tag name="ANIMREMOVED" val="False"/>
  <p:tag name="QUESTIONTEXT" val="Write an inverse variation equation that relates x and y if y = 3 when x = –2."/>
  <p:tag name="QUESTIONALIAS" val="Write an inverse variation equation that relates x and y if y = 3 when x = –2."/>
  <p:tag name="VALUES" val="Incorrect¤Correct¤Incorrect¤Incorrect|smicln|Correct|smicln|Incorrect|smicln|Incorrect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TOTALRESPONSES" val="5"/>
  <p:tag name="SLICED" val="False"/>
  <p:tag name="RESPONSES" val="NA,1,5,2;3;2;3;1;"/>
  <p:tag name="CHARTSTRINGSTD" val="1 2 2 0"/>
  <p:tag name="CHARTSTRINGREV" val="0 2 2 1"/>
  <p:tag name="CHARTSTRINGSTDPER" val="0.2 0.4 0.4 0"/>
  <p:tag name="CHARTSTRINGREVPER" val="0 0.4 0.4 0.2"/>
  <p:tag name="ANSWERSALIAS" val="A¤B¤C¤D"/>
  <p:tag name="ANIMREMOVED" val="False"/>
  <p:tag name="QUESTIONTEXT" val="Assume that y varies inversely as x.If y = –4 when x = 6, find x when y = 1.5."/>
  <p:tag name="QUESTIONALIAS" val="Assume that y varies inversely as x.If y = –4 when x = 6, find x when y = 1.5."/>
  <p:tag name="VALUES" val="Incorrect¤Incorrect¤Correct¤Incorrect|smicln|Incorrect|smicln|Correct|smicln|Incorrect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4;2;1;4;4;"/>
  <p:tag name="CHARTSTRINGSTD" val="1 1 0 3"/>
  <p:tag name="CHARTSTRINGREV" val="3 0 1 1"/>
  <p:tag name="CHARTSTRINGSTDPER" val="0.2 0.2 0 0.6"/>
  <p:tag name="CHARTSTRINGREVPER" val="0.6 0 0.2 0.2"/>
  <p:tag name="ANSWERSALIAS" val="A¤B¤C¤D"/>
  <p:tag name="ANIMREMOVED" val="False"/>
  <p:tag name="QUESTIONTEXT" val="Assume that y varies inversely as x.If y = 7.2 when x = 3, find x when y = 2."/>
  <p:tag name="QUESTIONALIAS" val="Assume that y varies inversely as x.If y = 7.2 when x = 3, find x when y = 2."/>
  <p:tag name="VALUES" val="Incorrect¤Correct¤Incorrect¤Incorrect|smicln|Correct|smicln|Incorrect|smicln|Incorrect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TOTALRESPONSES" val="5"/>
  <p:tag name="SLICED" val="False"/>
  <p:tag name="RESPONSES" val="NA,1,5,4;2;2;4;3;"/>
  <p:tag name="CHARTSTRINGSTD" val="0 2 1 2"/>
  <p:tag name="CHARTSTRINGREV" val="2 1 2 0"/>
  <p:tag name="CHARTSTRINGSTDPER" val="0 0.4 0.2 0.4"/>
  <p:tag name="CHARTSTRINGREVPER" val="0.4 0.2 0.4 0"/>
  <p:tag name="ANSWERSALIAS" val="A¤B¤C¤D"/>
  <p:tag name="ANIMREMOVED" val="False"/>
  <p:tag name="QUESTIONTEXT" val="Electrical current I varies inversely with resistance R. If the current in a wire is 1.5 amperes at 4 ohms resistance, what is the current at 1.2 ohms resistance?"/>
  <p:tag name="QUESTIONALIAS" val="Electrical current I varies inversely with resistance R. If the current in a wire is 1.5 amperes at 4 ohms resistance, what is the current at 1.2 ohms resistance?"/>
  <p:tag name="VALUES" val="Incorrect¤Incorrect¤Correct¤Incorrect|smicln|Incorrect|smicln|Correct|smicln|Incorrect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TOTALRESPONSES" val="5"/>
  <p:tag name="SLICED" val="False"/>
  <p:tag name="RESPONSES" val="NA,1,5,2;2;3;2;4;"/>
  <p:tag name="CHARTSTRINGSTD" val="0 3 1 1"/>
  <p:tag name="CHARTSTRINGREV" val="1 1 3 0"/>
  <p:tag name="CHARTSTRINGSTDPER" val="0 0.6 0.2 0.2"/>
  <p:tag name="CHARTSTRINGREVPER" val="0.2 0.2 0.6 0"/>
  <p:tag name="ANSWERSALIAS" val="A¤B¤C¤D"/>
  <p:tag name="ANIMREMOVED" val="False"/>
  <p:tag name="QUESTIONTEXT" val="The points (18, 4.5) and (x, 3) are on the graph of an inverse variation. What is the missing value?"/>
  <p:tag name="QUESTIONALIAS" val="The points (18, 4.5) and (x, 3) are on the graph of an inverse variation. What is the missing value?"/>
  <p:tag name="VALUES" val="Correct|smicln|Incorrect|smicln|Incorrect|smicln|Incorrect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4;1;4;4;4;"/>
  <p:tag name="CHARTSTRINGSTD" val="1 0 0 4"/>
  <p:tag name="CHARTSTRINGREV" val="4 0 0 1"/>
  <p:tag name="CHARTSTRINGSTDPER" val="0.2 0 0 0.8"/>
  <p:tag name="CHARTSTRINGREVPER" val="0.8 0 0 0.2"/>
  <p:tag name="ANSWERSALIAS" val="A¤B¤C¤D"/>
  <p:tag name="ANIMREMOVED" val="False"/>
  <p:tag name="QUESTIONTEXT" val="Example 1A"/>
  <p:tag name="QUESTIONALIAS" val="Example 1A"/>
  <p:tag name="VALUES" val="Incorrect¤Incorrect¤Correct¤Incorrect|smicln|Incorrect|smicln|Correct|smicln|Incorrect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88E0E98B6A5477A9D4FC11276FED30E"/>
  <p:tag name="TOTALRESPONSES" val="5"/>
  <p:tag name="SLICED" val="False"/>
  <p:tag name="RESPONSES" val="NA,1,5,4;4;4;4;3;"/>
  <p:tag name="CHARTSTRINGSTD" val="0 0 1 4"/>
  <p:tag name="CHARTSTRINGREV" val="4 1 0 0"/>
  <p:tag name="CHARTSTRINGSTDPER" val="0 0 0.2 0.8"/>
  <p:tag name="CHARTSTRINGREVPER" val="0.8 0.2 0 0"/>
  <p:tag name="ANSWERSALIAS" val="A¤B¤C¤D"/>
  <p:tag name="ANIMREMOVED" val="False"/>
  <p:tag name="QUESTIONTEXT" val="Example 1B"/>
  <p:tag name="QUESTIONALIAS" val="Example 1B"/>
  <p:tag name="VALUES" val="Incorrect¤Incorrect¤Incorrect¤Correct|smicln|Incorrect|smicln|Incorrect|smicln|Correct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02B13AD6CCCA458596E6DD09EF91032E"/>
  <p:tag name="TOTALRESPONSES" val="5"/>
  <p:tag name="SLICED" val="False"/>
  <p:tag name="RESPONSES" val="NA,1,5,2;4;1;2;2;"/>
  <p:tag name="CHARTSTRINGSTD" val="1 3 0 1"/>
  <p:tag name="CHARTSTRINGREV" val="1 0 3 1"/>
  <p:tag name="CHARTSTRINGSTDPER" val="0.2 0.6 0 0.2"/>
  <p:tag name="CHARTSTRINGREVPER" val="0.2 0 0.6 0.2"/>
  <p:tag name="ANSWERSALIAS" val="A¤B¤C¤D"/>
  <p:tag name="ANIMREMOVED" val="False"/>
  <p:tag name="QUESTIONTEXT" val="Example 1C"/>
  <p:tag name="QUESTIONALIAS" val="Example 1C"/>
  <p:tag name="VALUES" val="Incorrect¤Correct¤Incorrect¤Incorrect|smicln|Correct|smicln|Incorrect|smicln|Incorrect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RESPONSESGATHERED" val="False"/>
  <p:tag name="SLIDEORDER" val="7"/>
  <p:tag name="QUESTIONALIAS" val="Example 2"/>
  <p:tag name="ANSWERSALIAS" val="A¤B¤C¤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3D0B83EC686C46EA95D44C69741132EF"/>
  <p:tag name="TOTALRESPONSES" val="5"/>
  <p:tag name="SLICED" val="False"/>
  <p:tag name="RESPONSES" val="NA,1,5,1;1;2;2;2;"/>
  <p:tag name="CHARTSTRINGSTD" val="2 3 0 0"/>
  <p:tag name="CHARTSTRINGREV" val="0 0 3 2"/>
  <p:tag name="CHARTSTRINGSTDPER" val="0.4 0.6 0 0"/>
  <p:tag name="CHARTSTRINGREVPER" val="0 0 0.6 0.4"/>
  <p:tag name="ANSWERSALIAS" val="A¤B¤C¤D"/>
  <p:tag name="ANIMREMOVED" val="False"/>
  <p:tag name="QUESTIONTEXT" val="Example 2"/>
  <p:tag name="QUESTIONALIAS" val="Example 2"/>
  <p:tag name="VALUES" val="Incorrect¤Correct¤Incorrect¤Incorrect|smicln|Correct|smicln|Incorrect|smicln|Incorrect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1;2;1;1;2;"/>
  <p:tag name="CHARTSTRINGSTD" val="3 2 0 0"/>
  <p:tag name="CHARTSTRINGREV" val="0 0 2 3"/>
  <p:tag name="CHARTSTRINGSTDPER" val="0.6 0.4 0 0"/>
  <p:tag name="CHARTSTRINGREVPER" val="0 0 0.4 0.6"/>
  <p:tag name="ANSWERSALIAS" val="A¤B¤C¤D"/>
  <p:tag name="ANIMREMOVED" val="False"/>
  <p:tag name="QUESTIONTEXT" val="Example 3A"/>
  <p:tag name="QUESTIONALIAS" val="Example 3A"/>
  <p:tag name="VALUES" val="Correct|smicln|Incorrect|smicln|Incorrect|smicln|Incorrect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50BCE3E58A54EE793D2AD4FDF2D2735"/>
  <p:tag name="TOTALRESPONSES" val="5"/>
  <p:tag name="SLICED" val="False"/>
  <p:tag name="RESPONSES" val="NA,1,5,2;2;3;4;1;"/>
  <p:tag name="CHARTSTRINGSTD" val="1 2 1 1"/>
  <p:tag name="CHARTSTRINGREV" val="1 1 2 1"/>
  <p:tag name="CHARTSTRINGSTDPER" val="0.2 0.4 0.2 0.2"/>
  <p:tag name="CHARTSTRINGREVPER" val="0.2 0.2 0.4 0.2"/>
  <p:tag name="ANSWERSALIAS" val="A¤B¤C¤D"/>
  <p:tag name="ANIMREMOVED" val="False"/>
  <p:tag name="QUESTIONTEXT" val="Example 3B"/>
  <p:tag name="QUESTIONALIAS" val="Example 3B"/>
  <p:tag name="VALUES" val="Incorrect¤Incorrect¤Correct¤Incorrect|smicln|Incorrect|smicln|Correct|smicln|Incorrect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1653</TotalTime>
  <Words>525</Words>
  <Application>Microsoft Office PowerPoint</Application>
  <PresentationFormat>On-screen Show (4:3)</PresentationFormat>
  <Paragraphs>170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Times New Roman</vt:lpstr>
      <vt:lpstr>Symbol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 1</vt:lpstr>
      <vt:lpstr>Example 1A</vt:lpstr>
      <vt:lpstr>Example 1B</vt:lpstr>
      <vt:lpstr>Example 1C</vt:lpstr>
      <vt:lpstr>Example 1A</vt:lpstr>
      <vt:lpstr>Example 1B</vt:lpstr>
      <vt:lpstr>Example 1C</vt:lpstr>
      <vt:lpstr>Example 2</vt:lpstr>
      <vt:lpstr>Example 2</vt:lpstr>
      <vt:lpstr>Example 2</vt:lpstr>
      <vt:lpstr>Example 2</vt:lpstr>
      <vt:lpstr>Concept 2</vt:lpstr>
      <vt:lpstr>Example 3A</vt:lpstr>
      <vt:lpstr>Example 3A</vt:lpstr>
      <vt:lpstr>Example 3B</vt:lpstr>
      <vt:lpstr>Example 3B</vt:lpstr>
      <vt:lpstr>Example 3A</vt:lpstr>
      <vt:lpstr>Example 3B</vt:lpstr>
      <vt:lpstr>Concept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131</cp:revision>
  <dcterms:created xsi:type="dcterms:W3CDTF">2007-12-06T14:31:51Z</dcterms:created>
  <dcterms:modified xsi:type="dcterms:W3CDTF">2015-12-17T13:09:25Z</dcterms:modified>
</cp:coreProperties>
</file>