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ags/tag38.xml" ContentType="application/vnd.openxmlformats-officedocument.presentationml.tags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41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tags/tag39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ags/tag45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sldIdLst>
    <p:sldId id="282" r:id="rId11"/>
    <p:sldId id="257" r:id="rId12"/>
    <p:sldId id="303" r:id="rId13"/>
    <p:sldId id="304" r:id="rId14"/>
    <p:sldId id="305" r:id="rId15"/>
    <p:sldId id="306" r:id="rId16"/>
    <p:sldId id="307" r:id="rId17"/>
    <p:sldId id="314" r:id="rId18"/>
    <p:sldId id="258" r:id="rId19"/>
    <p:sldId id="290" r:id="rId20"/>
    <p:sldId id="259" r:id="rId21"/>
    <p:sldId id="288" r:id="rId22"/>
    <p:sldId id="315" r:id="rId23"/>
    <p:sldId id="308" r:id="rId24"/>
    <p:sldId id="316" r:id="rId25"/>
    <p:sldId id="317" r:id="rId26"/>
    <p:sldId id="260" r:id="rId27"/>
    <p:sldId id="261" r:id="rId28"/>
    <p:sldId id="309" r:id="rId29"/>
    <p:sldId id="302" r:id="rId30"/>
    <p:sldId id="263" r:id="rId31"/>
    <p:sldId id="291" r:id="rId32"/>
    <p:sldId id="310" r:id="rId33"/>
    <p:sldId id="293" r:id="rId34"/>
    <p:sldId id="294" r:id="rId35"/>
    <p:sldId id="311" r:id="rId36"/>
    <p:sldId id="296" r:id="rId37"/>
    <p:sldId id="297" r:id="rId38"/>
    <p:sldId id="312" r:id="rId39"/>
    <p:sldId id="299" r:id="rId40"/>
    <p:sldId id="300" r:id="rId41"/>
    <p:sldId id="313" r:id="rId42"/>
    <p:sldId id="275" r:id="rId43"/>
  </p:sldIdLst>
  <p:sldSz cx="9144000" cy="6858000" type="screen4x3"/>
  <p:notesSz cx="6858000" cy="9144000"/>
  <p:custDataLst>
    <p:tags r:id="rId44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1B22"/>
    <a:srgbClr val="00539D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4" autoAdjust="0"/>
    <p:restoredTop sz="94686" autoAdjust="0"/>
  </p:normalViewPr>
  <p:slideViewPr>
    <p:cSldViewPr>
      <p:cViewPr>
        <p:scale>
          <a:sx n="50" d="100"/>
          <a:sy n="50" d="100"/>
        </p:scale>
        <p:origin x="-1188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slide" Target="slides/slide3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tags" Target="tags/tag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pn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7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8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19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9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7915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8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9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5" name="Header" descr="12_ALG1_Header_11_03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05" name="Picture 21" descr="5Min Check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</p:spPr>
      </p:pic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989" name="Picture 5" descr="CheckPointICON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18984C"/>
                </a:solidFill>
              </a:rPr>
              <a:t>Over Lesson 11–2</a:t>
            </a:r>
          </a:p>
        </p:txBody>
      </p:sp>
      <p:pic>
        <p:nvPicPr>
          <p:cNvPr id="4201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7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9" name="Header" descr="12_ALG1_Header_11_03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279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0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2" name="Header" descr="12_ALG1_Header_11_03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9642" name="Picture 10" descr="Example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6965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2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3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4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5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6" name="Header" descr="12_ALG1_Header_11_03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0674" name="Picture 18" descr="Real World Ex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067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0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2" name="Header" descr="12_ALG1_Header_11_03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698" name="Picture 18" descr="Std Test Example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170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2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3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4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5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6" name="Header" descr="12_ALG1_Header_11_03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2715" name="Picture 11" descr="Example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27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7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9" name="Header" descr="12_ALG1_Header_11_03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3739" name="Picture 11" descr="Example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3747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9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1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3" name="Header" descr="12_ALG1_Header_11_03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4763" name="Picture 11" descr="Example_6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4771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3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4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5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6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7" name="Header" descr="12_ALG1_Header_11_03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6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447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9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1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3" name="Header" descr="12_ALG1_Header_11_03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0.xml"/><Relationship Id="rId3" Type="http://schemas.openxmlformats.org/officeDocument/2006/relationships/slide" Target="slide8.xml"/><Relationship Id="rId7" Type="http://schemas.openxmlformats.org/officeDocument/2006/relationships/slide" Target="slide17.xml"/><Relationship Id="rId12" Type="http://schemas.openxmlformats.org/officeDocument/2006/relationships/slide" Target="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1.xml"/><Relationship Id="rId11" Type="http://schemas.openxmlformats.org/officeDocument/2006/relationships/slide" Target="slide27.xml"/><Relationship Id="rId5" Type="http://schemas.openxmlformats.org/officeDocument/2006/relationships/slide" Target="slide10.xml"/><Relationship Id="rId10" Type="http://schemas.openxmlformats.org/officeDocument/2006/relationships/slide" Target="slide24.xml"/><Relationship Id="rId4" Type="http://schemas.openxmlformats.org/officeDocument/2006/relationships/slide" Target="slide9.xml"/><Relationship Id="rId9" Type="http://schemas.openxmlformats.org/officeDocument/2006/relationships/slide" Target="slide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0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32.png"/><Relationship Id="rId5" Type="http://schemas.openxmlformats.org/officeDocument/2006/relationships/image" Target="../media/image30.png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5.xml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9.xml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45.png"/><Relationship Id="rId5" Type="http://schemas.openxmlformats.org/officeDocument/2006/relationships/image" Target="../media/image9.jpeg"/><Relationship Id="rId4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image" Target="../media/image46.png"/><Relationship Id="rId5" Type="http://schemas.openxmlformats.org/officeDocument/2006/relationships/image" Target="../media/image9.jpeg"/><Relationship Id="rId4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image" Target="../media/image47.png"/><Relationship Id="rId5" Type="http://schemas.openxmlformats.org/officeDocument/2006/relationships/image" Target="../media/image9.jpeg"/><Relationship Id="rId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6.xml"/><Relationship Id="rId4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7.xml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5" Type="http://schemas.openxmlformats.org/officeDocument/2006/relationships/image" Target="../media/image9.jpeg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3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1.xml"/><Relationship Id="rId4" Type="http://schemas.openxmlformats.org/officeDocument/2006/relationships/image" Target="../media/image5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image" Target="../media/image54.png"/><Relationship Id="rId5" Type="http://schemas.openxmlformats.org/officeDocument/2006/relationships/image" Target="../media/image44.png"/><Relationship Id="rId4" Type="http://schemas.openxmlformats.org/officeDocument/2006/relationships/image" Target="../media/image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5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7" Type="http://schemas.openxmlformats.org/officeDocument/2006/relationships/image" Target="../media/image59.png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image" Target="../media/image58.png"/><Relationship Id="rId5" Type="http://schemas.openxmlformats.org/officeDocument/2006/relationships/image" Target="../media/image9.jpeg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slideLayout" Target="../slideLayouts/slideLayout79.xml"/><Relationship Id="rId1" Type="http://schemas.openxmlformats.org/officeDocument/2006/relationships/tags" Target="../tags/tag39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slideLayout" Target="../slideLayouts/slideLayout79.xml"/><Relationship Id="rId1" Type="http://schemas.openxmlformats.org/officeDocument/2006/relationships/tags" Target="../tags/tag4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9.xml"/><Relationship Id="rId7" Type="http://schemas.openxmlformats.org/officeDocument/2006/relationships/image" Target="../media/image65.png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image" Target="../media/image64.png"/><Relationship Id="rId5" Type="http://schemas.openxmlformats.org/officeDocument/2006/relationships/image" Target="../media/image9.jpeg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slideLayout" Target="../slideLayouts/slideLayout90.xml"/><Relationship Id="rId1" Type="http://schemas.openxmlformats.org/officeDocument/2006/relationships/tags" Target="../tags/tag43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0.xml"/><Relationship Id="rId1" Type="http://schemas.openxmlformats.org/officeDocument/2006/relationships/tags" Target="../tags/tag4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0.xml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image" Target="../media/image69.png"/><Relationship Id="rId5" Type="http://schemas.openxmlformats.org/officeDocument/2006/relationships/image" Target="../media/image9.jpeg"/><Relationship Id="rId4" Type="http://schemas.openxmlformats.org/officeDocument/2006/relationships/image" Target="../media/image44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07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pic>
        <p:nvPicPr>
          <p:cNvPr id="36909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910" name="SplashHeader" descr="12_ALG1_Header_11_03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855788"/>
            <a:ext cx="7583488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" action="ppaction://hlinkshowjump?jump=nextslide"/>
              </a:rPr>
              <a:t>Five-Minute Check (over Lesson 11–2)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000000"/>
                </a:solidFill>
                <a:cs typeface="Arial" pitchFamily="34" charset="0"/>
                <a:hlinkClick r:id="rId3" action="ppaction://hlinksldjump"/>
              </a:rPr>
              <a:t>CCSS</a:t>
            </a:r>
            <a:endParaRPr lang="en-US" sz="2000" b="1">
              <a:solidFill>
                <a:srgbClr val="E01B22"/>
              </a:solidFill>
              <a:cs typeface="Arial" pitchFamily="34" charset="0"/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5" action="ppaction://hlinksldjump"/>
              </a:rPr>
              <a:t>New Vocabulary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6" action="ppaction://hlinksldjump"/>
              </a:rPr>
              <a:t>Example 1:	Find Excluded Values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7" action="ppaction://hlinksldjump"/>
              </a:rPr>
              <a:t>Example 2:	Real-World Example: Use Rational Expressions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8" action="ppaction://hlinksldjump"/>
              </a:rPr>
              <a:t>Key Concept:  Simplifying Rational Expressions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9" action="ppaction://hlinksldjump"/>
              </a:rPr>
              <a:t>Example 3:	Standardized Test Example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10" action="ppaction://hlinksldjump"/>
              </a:rPr>
              <a:t>Example 4:	Simplify Rational Expressions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11" action="ppaction://hlinksldjump"/>
              </a:rPr>
              <a:t>Example 5:	Recognize Opposites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12" action="ppaction://hlinksldjump"/>
              </a:rPr>
              <a:t>Example 6:	Rational Functions</a:t>
            </a:r>
            <a:endParaRPr lang="en-US" sz="2000" b="1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1</a:t>
            </a:r>
          </a:p>
        </p:txBody>
      </p:sp>
      <p:sp>
        <p:nvSpPr>
          <p:cNvPr id="10752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1750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4</a:t>
            </a: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533400" y="604043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</p:spPr>
      </p:pic>
      <p:pic>
        <p:nvPicPr>
          <p:cNvPr id="107537" name="Picture 17" descr="11-3-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85850" y="1701800"/>
            <a:ext cx="6508750" cy="12700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6" grpId="0" autoUpdateAnimBg="0"/>
      <p:bldP spid="1075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2</a:t>
            </a:r>
          </a:p>
        </p:txBody>
      </p:sp>
      <p:sp>
        <p:nvSpPr>
          <p:cNvPr id="10854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1750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–4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–2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4</a:t>
            </a: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533400" y="417195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08554" name="Picture 10" descr="11-3-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85850" y="1676400"/>
            <a:ext cx="6508750" cy="12700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9" grpId="0" autoUpdateAnimBg="0"/>
      <p:bldP spid="1085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sp>
        <p:nvSpPr>
          <p:cNvPr id="10957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0988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–6,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2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–7,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–6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–6,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8,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0</a:t>
            </a: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533400" y="50419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09584" name="Picture 1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63975" y="4175125"/>
            <a:ext cx="1746250" cy="177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09590" name="Group 22"/>
          <p:cNvGrpSpPr>
            <a:grpSpLocks/>
          </p:cNvGrpSpPr>
          <p:nvPr/>
        </p:nvGrpSpPr>
        <p:grpSpPr bwMode="auto">
          <a:xfrm>
            <a:off x="1035050" y="1454150"/>
            <a:ext cx="7359650" cy="1216025"/>
            <a:chOff x="652" y="916"/>
            <a:chExt cx="4636" cy="766"/>
          </a:xfrm>
        </p:grpSpPr>
        <p:pic>
          <p:nvPicPr>
            <p:cNvPr id="109578" name="Picture 10" descr="11-3-3"/>
            <p:cNvPicPr>
              <a:picLocks noChangeAspect="1" noChangeArrowheads="1"/>
            </p:cNvPicPr>
            <p:nvPr/>
          </p:nvPicPr>
          <p:blipFill>
            <a:blip r:embed="rId6" cstate="print"/>
            <a:srcRect l="14351" r="64996" b="31413"/>
            <a:stretch>
              <a:fillRect/>
            </a:stretch>
          </p:blipFill>
          <p:spPr bwMode="auto">
            <a:xfrm>
              <a:off x="1318" y="916"/>
              <a:ext cx="898" cy="524"/>
            </a:xfrm>
            <a:prstGeom prst="rect">
              <a:avLst/>
            </a:prstGeom>
            <a:noFill/>
          </p:spPr>
        </p:pic>
        <p:pic>
          <p:nvPicPr>
            <p:cNvPr id="109587" name="Picture 19" descr="11-3-4"/>
            <p:cNvPicPr>
              <a:picLocks noChangeAspect="1" noChangeArrowheads="1"/>
            </p:cNvPicPr>
            <p:nvPr/>
          </p:nvPicPr>
          <p:blipFill>
            <a:blip r:embed="rId7" cstate="print"/>
            <a:srcRect r="86803" b="48691"/>
            <a:stretch>
              <a:fillRect/>
            </a:stretch>
          </p:blipFill>
          <p:spPr bwMode="auto">
            <a:xfrm>
              <a:off x="652" y="918"/>
              <a:ext cx="644" cy="392"/>
            </a:xfrm>
            <a:prstGeom prst="rect">
              <a:avLst/>
            </a:prstGeom>
            <a:noFill/>
          </p:spPr>
        </p:pic>
        <p:pic>
          <p:nvPicPr>
            <p:cNvPr id="109588" name="Picture 20" descr="11-3-4"/>
            <p:cNvPicPr>
              <a:picLocks noChangeAspect="1" noChangeArrowheads="1"/>
            </p:cNvPicPr>
            <p:nvPr/>
          </p:nvPicPr>
          <p:blipFill>
            <a:blip r:embed="rId7" cstate="print"/>
            <a:srcRect l="37254" b="50262"/>
            <a:stretch>
              <a:fillRect/>
            </a:stretch>
          </p:blipFill>
          <p:spPr bwMode="auto">
            <a:xfrm>
              <a:off x="2226" y="918"/>
              <a:ext cx="3062" cy="380"/>
            </a:xfrm>
            <a:prstGeom prst="rect">
              <a:avLst/>
            </a:prstGeom>
            <a:noFill/>
          </p:spPr>
        </p:pic>
        <p:pic>
          <p:nvPicPr>
            <p:cNvPr id="109589" name="Picture 21" descr="11-3-4"/>
            <p:cNvPicPr>
              <a:picLocks noChangeAspect="1" noChangeArrowheads="1"/>
            </p:cNvPicPr>
            <p:nvPr/>
          </p:nvPicPr>
          <p:blipFill>
            <a:blip r:embed="rId7" cstate="print"/>
            <a:srcRect t="69110" r="79672"/>
            <a:stretch>
              <a:fillRect/>
            </a:stretch>
          </p:blipFill>
          <p:spPr bwMode="auto">
            <a:xfrm>
              <a:off x="652" y="1446"/>
              <a:ext cx="992" cy="236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" dur="500"/>
                                        <p:tgtEl>
                                          <p:spTgt spid="109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3" grpId="0" autoUpdateAnimBg="0"/>
      <p:bldP spid="1095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4</a:t>
            </a:r>
          </a:p>
        </p:txBody>
      </p:sp>
      <p:sp>
        <p:nvSpPr>
          <p:cNvPr id="11059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0988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–1,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–1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–2,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1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–1.5,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2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2,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3</a:t>
            </a:r>
          </a:p>
        </p:txBody>
      </p:sp>
      <p:sp>
        <p:nvSpPr>
          <p:cNvPr id="110599" name="AutoShape 7"/>
          <p:cNvSpPr>
            <a:spLocks noChangeArrowheads="1"/>
          </p:cNvSpPr>
          <p:nvPr/>
        </p:nvSpPr>
        <p:spPr bwMode="auto">
          <a:xfrm>
            <a:off x="419100" y="32004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0600" name="Picture 8" descr="5Min Num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10603" name="Picture 11" descr="11-3-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35050" y="1457325"/>
            <a:ext cx="7747000" cy="1212850"/>
          </a:xfrm>
          <a:prstGeom prst="rect">
            <a:avLst/>
          </a:prstGeom>
          <a:noFill/>
        </p:spPr>
      </p:pic>
      <p:pic>
        <p:nvPicPr>
          <p:cNvPr id="110606" name="Picture 1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57625" y="2533650"/>
            <a:ext cx="1746250" cy="177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" dur="500"/>
                                        <p:tgtEl>
                                          <p:spTgt spid="110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autoUpdateAnimBg="0"/>
      <p:bldP spid="11059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5</a:t>
            </a:r>
          </a:p>
        </p:txBody>
      </p:sp>
      <p:sp>
        <p:nvSpPr>
          <p:cNvPr id="111621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4;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5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–4;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3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–4;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–5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3;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–5</a:t>
            </a:r>
          </a:p>
        </p:txBody>
      </p:sp>
      <p:sp>
        <p:nvSpPr>
          <p:cNvPr id="111623" name="AutoShape 7"/>
          <p:cNvSpPr>
            <a:spLocks noChangeArrowheads="1"/>
          </p:cNvSpPr>
          <p:nvPr/>
        </p:nvSpPr>
        <p:spPr bwMode="auto">
          <a:xfrm>
            <a:off x="533400" y="43434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1624" name="Picture 8" descr="5Min Num_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11626" name="Picture 10" descr="Std Test Pra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</p:spPr>
      </p:pic>
      <p:pic>
        <p:nvPicPr>
          <p:cNvPr id="111627" name="Picture 11" descr="11-3-5"/>
          <p:cNvPicPr>
            <a:picLocks noChangeAspect="1" noChangeArrowheads="1"/>
          </p:cNvPicPr>
          <p:nvPr/>
        </p:nvPicPr>
        <p:blipFill>
          <a:blip r:embed="rId6" cstate="print"/>
          <a:srcRect t="9302"/>
          <a:stretch>
            <a:fillRect/>
          </a:stretch>
        </p:blipFill>
        <p:spPr bwMode="auto">
          <a:xfrm>
            <a:off x="1066800" y="1571625"/>
            <a:ext cx="6610350" cy="7429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1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1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1" grpId="0" autoUpdateAnimBg="0"/>
      <p:bldP spid="1116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CCSS</a:t>
            </a:r>
            <a:endParaRPr lang="en-US" b="1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315200" cy="103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 b="1">
                <a:ea typeface="Times New Roman" pitchFamily="18" charset="0"/>
                <a:cs typeface="FormataOTFCnMd" charset="0"/>
              </a:rPr>
              <a:t>Mathematical Practice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>
                <a:ea typeface="Times New Roman" pitchFamily="18" charset="0"/>
                <a:cs typeface="FormataOTFCnMd" charset="0"/>
              </a:rPr>
              <a:t>7 Look for and make use of structure.</a:t>
            </a:r>
          </a:p>
        </p:txBody>
      </p:sp>
      <p:pic>
        <p:nvPicPr>
          <p:cNvPr id="119819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21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80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227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>
                <a:solidFill>
                  <a:srgbClr val="000000"/>
                </a:solidFill>
              </a:rPr>
              <a:t>You simplified expressions involving the quotient of monomials.</a:t>
            </a:r>
            <a:endParaRPr lang="en-US" sz="2800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Identify values excluded from the domain of a rational expression.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5083175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Simplify rational expressions.</a:t>
            </a:r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Vocabulary</a:t>
            </a:r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812800" y="182880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rational expression</a:t>
            </a:r>
          </a:p>
        </p:txBody>
      </p:sp>
      <p:pic>
        <p:nvPicPr>
          <p:cNvPr id="88075" name="Vocab_img" descr="12_ALG1_NewVocabula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725" y="1108075"/>
            <a:ext cx="37750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1A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01B22"/>
                </a:solidFill>
              </a:rPr>
              <a:t>Find Excluded Values</a:t>
            </a:r>
          </a:p>
        </p:txBody>
      </p:sp>
      <p:sp>
        <p:nvSpPr>
          <p:cNvPr id="5911" name="Text Box 791"/>
          <p:cNvSpPr txBox="1">
            <a:spLocks noChangeArrowheads="1"/>
          </p:cNvSpPr>
          <p:nvPr/>
        </p:nvSpPr>
        <p:spPr bwMode="auto">
          <a:xfrm>
            <a:off x="876300" y="2159000"/>
            <a:ext cx="7572375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Exclude the values for which </a:t>
            </a:r>
            <a:r>
              <a:rPr lang="en-US" sz="2400" i="1">
                <a:solidFill>
                  <a:srgbClr val="000000"/>
                </a:solidFill>
              </a:rPr>
              <a:t>b</a:t>
            </a:r>
            <a:r>
              <a:rPr lang="en-US" sz="2400">
                <a:solidFill>
                  <a:srgbClr val="000000"/>
                </a:solidFill>
              </a:rPr>
              <a:t> + 7 = 0, because the denominator cannot equal 0.</a:t>
            </a:r>
          </a:p>
        </p:txBody>
      </p:sp>
      <p:sp>
        <p:nvSpPr>
          <p:cNvPr id="5912" name="Rectangle 792"/>
          <p:cNvSpPr>
            <a:spLocks noChangeArrowheads="1"/>
          </p:cNvSpPr>
          <p:nvPr/>
        </p:nvSpPr>
        <p:spPr bwMode="auto">
          <a:xfrm>
            <a:off x="533400" y="4941888"/>
            <a:ext cx="79248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</a:t>
            </a:r>
            <a:r>
              <a:rPr lang="en-US" sz="2400" i="1">
                <a:solidFill>
                  <a:srgbClr val="E01B22"/>
                </a:solidFill>
              </a:rPr>
              <a:t>b</a:t>
            </a:r>
            <a:r>
              <a:rPr lang="en-US" sz="2400">
                <a:solidFill>
                  <a:srgbClr val="E01B22"/>
                </a:solidFill>
              </a:rPr>
              <a:t> cannot equal –7.</a:t>
            </a:r>
          </a:p>
        </p:txBody>
      </p:sp>
      <p:grpSp>
        <p:nvGrpSpPr>
          <p:cNvPr id="5913" name="Group 793"/>
          <p:cNvGrpSpPr>
            <a:grpSpLocks/>
          </p:cNvGrpSpPr>
          <p:nvPr/>
        </p:nvGrpSpPr>
        <p:grpSpPr bwMode="auto">
          <a:xfrm>
            <a:off x="876300" y="1162050"/>
            <a:ext cx="7705725" cy="831850"/>
            <a:chOff x="552" y="816"/>
            <a:chExt cx="4854" cy="524"/>
          </a:xfrm>
        </p:grpSpPr>
        <p:sp>
          <p:nvSpPr>
            <p:cNvPr id="5914" name="Rectangle 794"/>
            <p:cNvSpPr>
              <a:spLocks noChangeArrowheads="1"/>
            </p:cNvSpPr>
            <p:nvPr/>
          </p:nvSpPr>
          <p:spPr bwMode="auto">
            <a:xfrm>
              <a:off x="552" y="947"/>
              <a:ext cx="485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solidFill>
                    <a:srgbClr val="E01B22"/>
                  </a:solidFill>
                  <a:ea typeface="Times New Roman" pitchFamily="18" charset="0"/>
                  <a:cs typeface="Arial" pitchFamily="34" charset="0"/>
                </a:rPr>
                <a:t>A.  </a:t>
              </a: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State the excluded value of</a:t>
              </a:r>
              <a:endPara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endParaRPr>
            </a:p>
          </p:txBody>
        </p:sp>
        <p:pic>
          <p:nvPicPr>
            <p:cNvPr id="5915" name="Picture 795" descr="eq_90"/>
            <p:cNvPicPr>
              <a:picLocks noChangeAspect="1" noChangeArrowheads="1"/>
            </p:cNvPicPr>
            <p:nvPr/>
          </p:nvPicPr>
          <p:blipFill>
            <a:blip r:embed="rId3" cstate="print"/>
            <a:srcRect l="79478"/>
            <a:stretch>
              <a:fillRect/>
            </a:stretch>
          </p:blipFill>
          <p:spPr bwMode="auto">
            <a:xfrm>
              <a:off x="3445" y="816"/>
              <a:ext cx="677" cy="524"/>
            </a:xfrm>
            <a:prstGeom prst="rect">
              <a:avLst/>
            </a:prstGeom>
            <a:noFill/>
          </p:spPr>
        </p:pic>
      </p:grpSp>
      <p:sp>
        <p:nvSpPr>
          <p:cNvPr id="5916" name="Text Box 796"/>
          <p:cNvSpPr txBox="1">
            <a:spLocks noChangeArrowheads="1"/>
          </p:cNvSpPr>
          <p:nvPr/>
        </p:nvSpPr>
        <p:spPr bwMode="auto">
          <a:xfrm>
            <a:off x="3962400" y="3789363"/>
            <a:ext cx="4486275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Subtract 7 from each side.</a:t>
            </a:r>
          </a:p>
        </p:txBody>
      </p:sp>
      <p:sp>
        <p:nvSpPr>
          <p:cNvPr id="5917" name="Text Box 797"/>
          <p:cNvSpPr txBox="1">
            <a:spLocks noChangeArrowheads="1"/>
          </p:cNvSpPr>
          <p:nvPr/>
        </p:nvSpPr>
        <p:spPr bwMode="auto">
          <a:xfrm>
            <a:off x="1076325" y="3094038"/>
            <a:ext cx="27432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i="1">
                <a:solidFill>
                  <a:srgbClr val="000000"/>
                </a:solidFill>
              </a:rPr>
              <a:t>b</a:t>
            </a:r>
            <a:r>
              <a:rPr lang="en-US" sz="2400">
                <a:solidFill>
                  <a:srgbClr val="000000"/>
                </a:solidFill>
              </a:rPr>
              <a:t> + 7 = 0</a:t>
            </a:r>
            <a:endParaRPr lang="en-US" sz="2400" baseline="-25000">
              <a:solidFill>
                <a:srgbClr val="000000"/>
              </a:solidFill>
            </a:endParaRPr>
          </a:p>
        </p:txBody>
      </p:sp>
      <p:sp>
        <p:nvSpPr>
          <p:cNvPr id="5918" name="Text Box 798"/>
          <p:cNvSpPr txBox="1">
            <a:spLocks noChangeArrowheads="1"/>
          </p:cNvSpPr>
          <p:nvPr/>
        </p:nvSpPr>
        <p:spPr bwMode="auto">
          <a:xfrm>
            <a:off x="1590675" y="3789363"/>
            <a:ext cx="16764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i="1">
                <a:solidFill>
                  <a:srgbClr val="000000"/>
                </a:solidFill>
              </a:rPr>
              <a:t>b</a:t>
            </a:r>
            <a:r>
              <a:rPr lang="en-US" sz="2400">
                <a:solidFill>
                  <a:srgbClr val="000000"/>
                </a:solidFill>
              </a:rPr>
              <a:t> = –7</a:t>
            </a:r>
            <a:endParaRPr lang="en-US" sz="2400" i="1">
              <a:solidFill>
                <a:srgbClr val="000000"/>
              </a:solidFill>
              <a:cs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9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9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11" grpId="0" build="p" autoUpdateAnimBg="0"/>
      <p:bldP spid="5912" grpId="0" build="p" autoUpdateAnimBg="0"/>
      <p:bldP spid="5916" grpId="0" autoUpdateAnimBg="0"/>
      <p:bldP spid="5917" grpId="0" autoUpdateAnimBg="0"/>
      <p:bldP spid="5918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1B</a:t>
            </a:r>
          </a:p>
        </p:txBody>
      </p:sp>
      <p:sp>
        <p:nvSpPr>
          <p:cNvPr id="86024" name="Text Box 8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01B22"/>
                </a:solidFill>
              </a:rPr>
              <a:t>Find Excluded Values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86038" name="Text Box 22"/>
          <p:cNvSpPr txBox="1">
            <a:spLocks noChangeArrowheads="1"/>
          </p:cNvSpPr>
          <p:nvPr/>
        </p:nvSpPr>
        <p:spPr bwMode="auto">
          <a:xfrm>
            <a:off x="533400" y="2066925"/>
            <a:ext cx="80772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Exclude the values for which </a:t>
            </a:r>
            <a:r>
              <a:rPr lang="en-US" sz="2400" i="1">
                <a:solidFill>
                  <a:srgbClr val="000000"/>
                </a:solidFill>
              </a:rPr>
              <a:t>a</a:t>
            </a:r>
            <a:r>
              <a:rPr lang="en-US" sz="2400" baseline="40000">
                <a:solidFill>
                  <a:srgbClr val="000000"/>
                </a:solidFill>
              </a:rPr>
              <a:t>2</a:t>
            </a:r>
            <a:r>
              <a:rPr lang="en-US" sz="2400">
                <a:solidFill>
                  <a:srgbClr val="000000"/>
                </a:solidFill>
              </a:rPr>
              <a:t> – </a:t>
            </a:r>
            <a:r>
              <a:rPr lang="en-US" sz="2400" i="1">
                <a:solidFill>
                  <a:srgbClr val="000000"/>
                </a:solidFill>
              </a:rPr>
              <a:t>a</a:t>
            </a:r>
            <a:r>
              <a:rPr lang="en-US" sz="2400">
                <a:solidFill>
                  <a:srgbClr val="000000"/>
                </a:solidFill>
              </a:rPr>
              <a:t> – 12 = 0.</a:t>
            </a:r>
          </a:p>
        </p:txBody>
      </p:sp>
      <p:sp>
        <p:nvSpPr>
          <p:cNvPr id="86039" name="Rectangle 23"/>
          <p:cNvSpPr>
            <a:spLocks noChangeArrowheads="1"/>
          </p:cNvSpPr>
          <p:nvPr/>
        </p:nvSpPr>
        <p:spPr bwMode="auto">
          <a:xfrm>
            <a:off x="533400" y="541020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</a:t>
            </a:r>
            <a:r>
              <a:rPr lang="en-US" sz="2400" i="1">
                <a:solidFill>
                  <a:srgbClr val="E01B22"/>
                </a:solidFill>
              </a:rPr>
              <a:t>a</a:t>
            </a:r>
            <a:r>
              <a:rPr lang="en-US" sz="2400">
                <a:solidFill>
                  <a:srgbClr val="E01B22"/>
                </a:solidFill>
              </a:rPr>
              <a:t> cannot equal –3 or 4.</a:t>
            </a:r>
          </a:p>
        </p:txBody>
      </p:sp>
      <p:sp>
        <p:nvSpPr>
          <p:cNvPr id="86040" name="Text Box 24"/>
          <p:cNvSpPr txBox="1">
            <a:spLocks noChangeArrowheads="1"/>
          </p:cNvSpPr>
          <p:nvPr/>
        </p:nvSpPr>
        <p:spPr bwMode="auto">
          <a:xfrm>
            <a:off x="4295775" y="3343275"/>
            <a:ext cx="36195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Factor.</a:t>
            </a:r>
          </a:p>
        </p:txBody>
      </p:sp>
      <p:sp>
        <p:nvSpPr>
          <p:cNvPr id="86041" name="Text Box 25"/>
          <p:cNvSpPr txBox="1">
            <a:spLocks noChangeArrowheads="1"/>
          </p:cNvSpPr>
          <p:nvPr/>
        </p:nvSpPr>
        <p:spPr bwMode="auto">
          <a:xfrm>
            <a:off x="1219200" y="2543175"/>
            <a:ext cx="27432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i="1">
                <a:solidFill>
                  <a:srgbClr val="000000"/>
                </a:solidFill>
              </a:rPr>
              <a:t>a</a:t>
            </a:r>
            <a:r>
              <a:rPr lang="en-US" sz="2400" baseline="40000">
                <a:solidFill>
                  <a:srgbClr val="000000"/>
                </a:solidFill>
              </a:rPr>
              <a:t>2</a:t>
            </a:r>
            <a:r>
              <a:rPr lang="en-US" sz="2400">
                <a:solidFill>
                  <a:srgbClr val="000000"/>
                </a:solidFill>
              </a:rPr>
              <a:t> – </a:t>
            </a:r>
            <a:r>
              <a:rPr lang="en-US" sz="2400" i="1">
                <a:solidFill>
                  <a:srgbClr val="000000"/>
                </a:solidFill>
              </a:rPr>
              <a:t>a</a:t>
            </a:r>
            <a:r>
              <a:rPr lang="en-US" sz="2400">
                <a:solidFill>
                  <a:srgbClr val="000000"/>
                </a:solidFill>
              </a:rPr>
              <a:t> – 12 = 0</a:t>
            </a:r>
          </a:p>
        </p:txBody>
      </p:sp>
      <p:sp>
        <p:nvSpPr>
          <p:cNvPr id="86042" name="Text Box 26"/>
          <p:cNvSpPr txBox="1">
            <a:spLocks noChangeArrowheads="1"/>
          </p:cNvSpPr>
          <p:nvPr/>
        </p:nvSpPr>
        <p:spPr bwMode="auto">
          <a:xfrm>
            <a:off x="914400" y="3343275"/>
            <a:ext cx="31242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(</a:t>
            </a:r>
            <a:r>
              <a:rPr lang="en-US" sz="2400" i="1">
                <a:solidFill>
                  <a:srgbClr val="000000"/>
                </a:solidFill>
              </a:rPr>
              <a:t>a</a:t>
            </a:r>
            <a:r>
              <a:rPr lang="en-US" sz="2400">
                <a:solidFill>
                  <a:srgbClr val="000000"/>
                </a:solidFill>
              </a:rPr>
              <a:t> + 3)(</a:t>
            </a:r>
            <a:r>
              <a:rPr lang="en-US" sz="2400" i="1">
                <a:solidFill>
                  <a:srgbClr val="000000"/>
                </a:solidFill>
              </a:rPr>
              <a:t>a</a:t>
            </a:r>
            <a:r>
              <a:rPr lang="en-US" sz="2400">
                <a:solidFill>
                  <a:srgbClr val="000000"/>
                </a:solidFill>
              </a:rPr>
              <a:t> – 4) = 0</a:t>
            </a:r>
            <a:endParaRPr lang="en-US" sz="2400">
              <a:solidFill>
                <a:srgbClr val="000000"/>
              </a:solidFill>
              <a:cs typeface="Arial" pitchFamily="34" charset="0"/>
            </a:endParaRPr>
          </a:p>
        </p:txBody>
      </p:sp>
      <p:grpSp>
        <p:nvGrpSpPr>
          <p:cNvPr id="86043" name="Group 27"/>
          <p:cNvGrpSpPr>
            <a:grpSpLocks/>
          </p:cNvGrpSpPr>
          <p:nvPr/>
        </p:nvGrpSpPr>
        <p:grpSpPr bwMode="auto">
          <a:xfrm>
            <a:off x="876300" y="1123950"/>
            <a:ext cx="7705725" cy="896938"/>
            <a:chOff x="552" y="786"/>
            <a:chExt cx="4854" cy="565"/>
          </a:xfrm>
        </p:grpSpPr>
        <p:sp>
          <p:nvSpPr>
            <p:cNvPr id="86044" name="Rectangle 28"/>
            <p:cNvSpPr>
              <a:spLocks noChangeArrowheads="1"/>
            </p:cNvSpPr>
            <p:nvPr/>
          </p:nvSpPr>
          <p:spPr bwMode="auto">
            <a:xfrm>
              <a:off x="552" y="947"/>
              <a:ext cx="485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solidFill>
                    <a:srgbClr val="E01B22"/>
                  </a:solidFill>
                  <a:ea typeface="Times New Roman" pitchFamily="18" charset="0"/>
                  <a:cs typeface="Arial" pitchFamily="34" charset="0"/>
                </a:rPr>
                <a:t>B.  </a:t>
              </a: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State the excluded values of</a:t>
              </a:r>
              <a:endPara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endParaRPr>
            </a:p>
          </p:txBody>
        </p:sp>
        <p:pic>
          <p:nvPicPr>
            <p:cNvPr id="86045" name="Picture 29" descr="eq_92"/>
            <p:cNvPicPr>
              <a:picLocks noChangeAspect="1" noChangeArrowheads="1"/>
            </p:cNvPicPr>
            <p:nvPr/>
          </p:nvPicPr>
          <p:blipFill>
            <a:blip r:embed="rId3" cstate="print"/>
            <a:srcRect l="71190" b="30400"/>
            <a:stretch>
              <a:fillRect/>
            </a:stretch>
          </p:blipFill>
          <p:spPr bwMode="auto">
            <a:xfrm>
              <a:off x="3548" y="786"/>
              <a:ext cx="1060" cy="565"/>
            </a:xfrm>
            <a:prstGeom prst="rect">
              <a:avLst/>
            </a:prstGeom>
            <a:noFill/>
          </p:spPr>
        </p:pic>
      </p:grpSp>
      <p:sp>
        <p:nvSpPr>
          <p:cNvPr id="86046" name="Text Box 30"/>
          <p:cNvSpPr txBox="1">
            <a:spLocks noChangeArrowheads="1"/>
          </p:cNvSpPr>
          <p:nvPr/>
        </p:nvSpPr>
        <p:spPr bwMode="auto">
          <a:xfrm>
            <a:off x="4295775" y="2543175"/>
            <a:ext cx="4543425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The denominator cannot equal zero.</a:t>
            </a:r>
          </a:p>
        </p:txBody>
      </p:sp>
      <p:sp>
        <p:nvSpPr>
          <p:cNvPr id="86047" name="Text Box 31"/>
          <p:cNvSpPr txBox="1">
            <a:spLocks noChangeArrowheads="1"/>
          </p:cNvSpPr>
          <p:nvPr/>
        </p:nvSpPr>
        <p:spPr bwMode="auto">
          <a:xfrm>
            <a:off x="3019425" y="4619625"/>
            <a:ext cx="1571625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i="1">
                <a:solidFill>
                  <a:srgbClr val="000000"/>
                </a:solidFill>
              </a:rPr>
              <a:t>a</a:t>
            </a:r>
            <a:r>
              <a:rPr lang="en-US" sz="2400">
                <a:solidFill>
                  <a:srgbClr val="000000"/>
                </a:solidFill>
              </a:rPr>
              <a:t> = 4</a:t>
            </a:r>
          </a:p>
        </p:txBody>
      </p:sp>
      <p:sp>
        <p:nvSpPr>
          <p:cNvPr id="86048" name="Text Box 32"/>
          <p:cNvSpPr txBox="1">
            <a:spLocks noChangeArrowheads="1"/>
          </p:cNvSpPr>
          <p:nvPr/>
        </p:nvSpPr>
        <p:spPr bwMode="auto">
          <a:xfrm>
            <a:off x="504825" y="3940175"/>
            <a:ext cx="2371725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828800" algn="l"/>
              </a:tabLst>
            </a:pPr>
            <a:r>
              <a:rPr lang="en-US" sz="2400" i="1">
                <a:solidFill>
                  <a:srgbClr val="000000"/>
                </a:solidFill>
              </a:rPr>
              <a:t>a </a:t>
            </a:r>
            <a:r>
              <a:rPr lang="en-US" sz="2400">
                <a:solidFill>
                  <a:srgbClr val="000000"/>
                </a:solidFill>
              </a:rPr>
              <a:t>+ 3 = 0 or</a:t>
            </a:r>
          </a:p>
        </p:txBody>
      </p:sp>
      <p:sp>
        <p:nvSpPr>
          <p:cNvPr id="86049" name="Text Box 33"/>
          <p:cNvSpPr txBox="1">
            <a:spLocks noChangeArrowheads="1"/>
          </p:cNvSpPr>
          <p:nvPr/>
        </p:nvSpPr>
        <p:spPr bwMode="auto">
          <a:xfrm>
            <a:off x="1028700" y="4619625"/>
            <a:ext cx="14478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i="1">
                <a:solidFill>
                  <a:srgbClr val="000000"/>
                </a:solidFill>
              </a:rPr>
              <a:t>a</a:t>
            </a:r>
            <a:r>
              <a:rPr lang="en-US" sz="2400">
                <a:solidFill>
                  <a:srgbClr val="000000"/>
                </a:solidFill>
              </a:rPr>
              <a:t> = –3</a:t>
            </a:r>
            <a:endParaRPr lang="en-US" sz="240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86050" name="Text Box 34"/>
          <p:cNvSpPr txBox="1">
            <a:spLocks noChangeArrowheads="1"/>
          </p:cNvSpPr>
          <p:nvPr/>
        </p:nvSpPr>
        <p:spPr bwMode="auto">
          <a:xfrm>
            <a:off x="2514600" y="3940175"/>
            <a:ext cx="1838325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i="1">
                <a:solidFill>
                  <a:srgbClr val="000000"/>
                </a:solidFill>
              </a:rPr>
              <a:t>a</a:t>
            </a:r>
            <a:r>
              <a:rPr lang="en-US" sz="2400">
                <a:solidFill>
                  <a:srgbClr val="000000"/>
                </a:solidFill>
              </a:rPr>
              <a:t> – 4 = 0</a:t>
            </a:r>
          </a:p>
        </p:txBody>
      </p:sp>
      <p:sp>
        <p:nvSpPr>
          <p:cNvPr id="86051" name="Text Box 35"/>
          <p:cNvSpPr txBox="1">
            <a:spLocks noChangeArrowheads="1"/>
          </p:cNvSpPr>
          <p:nvPr/>
        </p:nvSpPr>
        <p:spPr bwMode="auto">
          <a:xfrm>
            <a:off x="4295775" y="3924300"/>
            <a:ext cx="360045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Zero Product Property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6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6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6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6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6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6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6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6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86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86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860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38" grpId="0" build="p" autoUpdateAnimBg="0"/>
      <p:bldP spid="86039" grpId="0" build="p" autoUpdateAnimBg="0"/>
      <p:bldP spid="86040" grpId="0" autoUpdateAnimBg="0"/>
      <p:bldP spid="86041" grpId="0" autoUpdateAnimBg="0"/>
      <p:bldP spid="86042" grpId="0" autoUpdateAnimBg="0"/>
      <p:bldP spid="86046" grpId="0" autoUpdateAnimBg="0"/>
      <p:bldP spid="86047" grpId="0" autoUpdateAnimBg="0"/>
      <p:bldP spid="86048" grpId="0" autoUpdateAnimBg="0"/>
      <p:bldP spid="86049" grpId="0" autoUpdateAnimBg="0"/>
      <p:bldP spid="86050" grpId="0" autoUpdateAnimBg="0"/>
      <p:bldP spid="86051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65" name="Picture 33" descr="11-3-1c_edit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76475" y="4003675"/>
            <a:ext cx="950913" cy="796925"/>
          </a:xfrm>
          <a:prstGeom prst="rect">
            <a:avLst/>
          </a:prstGeom>
          <a:noFill/>
        </p:spPr>
      </p:pic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1C</a:t>
            </a:r>
          </a:p>
        </p:txBody>
      </p:sp>
      <p:sp>
        <p:nvSpPr>
          <p:cNvPr id="120835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01B22"/>
                </a:solidFill>
              </a:rPr>
              <a:t>Find Excluded Values</a:t>
            </a:r>
            <a:endParaRPr lang="en-US" sz="2000" b="1">
              <a:solidFill>
                <a:srgbClr val="EC1D24"/>
              </a:solidFill>
            </a:endParaRPr>
          </a:p>
        </p:txBody>
      </p:sp>
      <p:grpSp>
        <p:nvGrpSpPr>
          <p:cNvPr id="120851" name="Group 19"/>
          <p:cNvGrpSpPr>
            <a:grpSpLocks/>
          </p:cNvGrpSpPr>
          <p:nvPr/>
        </p:nvGrpSpPr>
        <p:grpSpPr bwMode="auto">
          <a:xfrm>
            <a:off x="876300" y="1166813"/>
            <a:ext cx="7705725" cy="847725"/>
            <a:chOff x="552" y="735"/>
            <a:chExt cx="4854" cy="534"/>
          </a:xfrm>
        </p:grpSpPr>
        <p:sp>
          <p:nvSpPr>
            <p:cNvPr id="120842" name="Rectangle 10"/>
            <p:cNvSpPr>
              <a:spLocks noChangeArrowheads="1"/>
            </p:cNvSpPr>
            <p:nvPr/>
          </p:nvSpPr>
          <p:spPr bwMode="auto">
            <a:xfrm>
              <a:off x="552" y="869"/>
              <a:ext cx="485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solidFill>
                    <a:srgbClr val="E01B22"/>
                  </a:solidFill>
                  <a:ea typeface="Times New Roman" pitchFamily="18" charset="0"/>
                  <a:cs typeface="Arial" pitchFamily="34" charset="0"/>
                </a:rPr>
                <a:t>C.  </a:t>
              </a: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State the excluded values of</a:t>
              </a:r>
              <a:endPara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endParaRPr>
            </a:p>
          </p:txBody>
        </p:sp>
        <p:pic>
          <p:nvPicPr>
            <p:cNvPr id="120849" name="Picture 17" descr="11-3-1c"/>
            <p:cNvPicPr>
              <a:picLocks noChangeAspect="1" noChangeArrowheads="1"/>
            </p:cNvPicPr>
            <p:nvPr/>
          </p:nvPicPr>
          <p:blipFill>
            <a:blip r:embed="rId4" cstate="print"/>
            <a:srcRect b="48555"/>
            <a:stretch>
              <a:fillRect/>
            </a:stretch>
          </p:blipFill>
          <p:spPr bwMode="auto">
            <a:xfrm>
              <a:off x="3540" y="735"/>
              <a:ext cx="956" cy="534"/>
            </a:xfrm>
            <a:prstGeom prst="rect">
              <a:avLst/>
            </a:prstGeom>
            <a:noFill/>
          </p:spPr>
        </p:pic>
      </p:grpSp>
      <p:sp>
        <p:nvSpPr>
          <p:cNvPr id="120853" name="Text Box 21"/>
          <p:cNvSpPr txBox="1">
            <a:spLocks noChangeArrowheads="1"/>
          </p:cNvSpPr>
          <p:nvPr/>
        </p:nvSpPr>
        <p:spPr bwMode="auto">
          <a:xfrm>
            <a:off x="533400" y="2066925"/>
            <a:ext cx="80772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Exclude the values for which 2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+ 1 = 0.</a:t>
            </a:r>
          </a:p>
        </p:txBody>
      </p:sp>
      <p:grpSp>
        <p:nvGrpSpPr>
          <p:cNvPr id="120864" name="Group 32"/>
          <p:cNvGrpSpPr>
            <a:grpSpLocks/>
          </p:cNvGrpSpPr>
          <p:nvPr/>
        </p:nvGrpSpPr>
        <p:grpSpPr bwMode="auto">
          <a:xfrm>
            <a:off x="533400" y="4972050"/>
            <a:ext cx="8229600" cy="838200"/>
            <a:chOff x="336" y="3336"/>
            <a:chExt cx="5184" cy="528"/>
          </a:xfrm>
        </p:grpSpPr>
        <p:pic>
          <p:nvPicPr>
            <p:cNvPr id="120850" name="Picture 18" descr="11-3-1c"/>
            <p:cNvPicPr>
              <a:picLocks noChangeAspect="1" noChangeArrowheads="1"/>
            </p:cNvPicPr>
            <p:nvPr/>
          </p:nvPicPr>
          <p:blipFill>
            <a:blip r:embed="rId4" cstate="print"/>
            <a:srcRect l="33264" t="49133" r="30753"/>
            <a:stretch>
              <a:fillRect/>
            </a:stretch>
          </p:blipFill>
          <p:spPr bwMode="auto">
            <a:xfrm>
              <a:off x="2748" y="3336"/>
              <a:ext cx="344" cy="528"/>
            </a:xfrm>
            <a:prstGeom prst="rect">
              <a:avLst/>
            </a:prstGeom>
            <a:noFill/>
          </p:spPr>
        </p:pic>
        <p:sp>
          <p:nvSpPr>
            <p:cNvPr id="120854" name="Rectangle 22"/>
            <p:cNvSpPr>
              <a:spLocks noChangeArrowheads="1"/>
            </p:cNvSpPr>
            <p:nvPr/>
          </p:nvSpPr>
          <p:spPr bwMode="auto">
            <a:xfrm>
              <a:off x="336" y="3473"/>
              <a:ext cx="518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712913" indent="-1368425">
                <a:lnSpc>
                  <a:spcPct val="90000"/>
                </a:lnSpc>
                <a:spcBef>
                  <a:spcPct val="20000"/>
                </a:spcBef>
                <a:buClr>
                  <a:srgbClr val="FFFFFF"/>
                </a:buClr>
                <a:tabLst>
                  <a:tab pos="1943100" algn="l"/>
                </a:tabLst>
              </a:pPr>
              <a:r>
                <a:rPr lang="en-US" sz="2400" b="1">
                  <a:solidFill>
                    <a:srgbClr val="00539D"/>
                  </a:solidFill>
                </a:rPr>
                <a:t>Answer:</a:t>
              </a:r>
              <a:r>
                <a:rPr lang="en-US" sz="2400">
                  <a:solidFill>
                    <a:srgbClr val="E01B22"/>
                  </a:solidFill>
                </a:rPr>
                <a:t> 	</a:t>
              </a:r>
              <a:r>
                <a:rPr lang="en-US" sz="2400" i="1">
                  <a:solidFill>
                    <a:srgbClr val="E01B22"/>
                  </a:solidFill>
                </a:rPr>
                <a:t>x</a:t>
              </a:r>
              <a:r>
                <a:rPr lang="en-US" sz="2400">
                  <a:solidFill>
                    <a:srgbClr val="E01B22"/>
                  </a:solidFill>
                </a:rPr>
                <a:t> cannot equal       .</a:t>
              </a:r>
            </a:p>
          </p:txBody>
        </p:sp>
      </p:grpSp>
      <p:sp>
        <p:nvSpPr>
          <p:cNvPr id="120855" name="Text Box 23"/>
          <p:cNvSpPr txBox="1">
            <a:spLocks noChangeArrowheads="1"/>
          </p:cNvSpPr>
          <p:nvPr/>
        </p:nvSpPr>
        <p:spPr bwMode="auto">
          <a:xfrm>
            <a:off x="4295775" y="3429000"/>
            <a:ext cx="409575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Subtract 1 from each side.</a:t>
            </a:r>
          </a:p>
        </p:txBody>
      </p:sp>
      <p:sp>
        <p:nvSpPr>
          <p:cNvPr id="120856" name="Text Box 24"/>
          <p:cNvSpPr txBox="1">
            <a:spLocks noChangeArrowheads="1"/>
          </p:cNvSpPr>
          <p:nvPr/>
        </p:nvSpPr>
        <p:spPr bwMode="auto">
          <a:xfrm>
            <a:off x="1219200" y="2628900"/>
            <a:ext cx="27432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2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+ 1 = 0</a:t>
            </a:r>
          </a:p>
        </p:txBody>
      </p:sp>
      <p:sp>
        <p:nvSpPr>
          <p:cNvPr id="120857" name="Text Box 25"/>
          <p:cNvSpPr txBox="1">
            <a:spLocks noChangeArrowheads="1"/>
          </p:cNvSpPr>
          <p:nvPr/>
        </p:nvSpPr>
        <p:spPr bwMode="auto">
          <a:xfrm>
            <a:off x="1733550" y="3427413"/>
            <a:ext cx="1895475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2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= –1</a:t>
            </a:r>
            <a:endParaRPr lang="en-US" sz="240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20858" name="Text Box 26"/>
          <p:cNvSpPr txBox="1">
            <a:spLocks noChangeArrowheads="1"/>
          </p:cNvSpPr>
          <p:nvPr/>
        </p:nvSpPr>
        <p:spPr bwMode="auto">
          <a:xfrm>
            <a:off x="4295775" y="2628900"/>
            <a:ext cx="4543425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The denominator cannot be zero.</a:t>
            </a:r>
          </a:p>
        </p:txBody>
      </p:sp>
      <p:sp>
        <p:nvSpPr>
          <p:cNvPr id="120863" name="Text Box 31"/>
          <p:cNvSpPr txBox="1">
            <a:spLocks noChangeArrowheads="1"/>
          </p:cNvSpPr>
          <p:nvPr/>
        </p:nvSpPr>
        <p:spPr bwMode="auto">
          <a:xfrm>
            <a:off x="4295775" y="4183063"/>
            <a:ext cx="360045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Divide each side by 2.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0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08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0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0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0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0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0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20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20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53" grpId="0" build="p" autoUpdateAnimBg="0"/>
      <p:bldP spid="120855" grpId="0" autoUpdateAnimBg="0"/>
      <p:bldP spid="120856" grpId="0" autoUpdateAnimBg="0"/>
      <p:bldP spid="120857" grpId="0" autoUpdateAnimBg="0"/>
      <p:bldP spid="120858" grpId="0" autoUpdateAnimBg="0"/>
      <p:bldP spid="120863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1A</a:t>
            </a:r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grpSp>
        <p:nvGrpSpPr>
          <p:cNvPr id="113681" name="Group 17"/>
          <p:cNvGrpSpPr>
            <a:grpSpLocks/>
          </p:cNvGrpSpPr>
          <p:nvPr/>
        </p:nvGrpSpPr>
        <p:grpSpPr bwMode="auto">
          <a:xfrm>
            <a:off x="533400" y="1158875"/>
            <a:ext cx="8172450" cy="879475"/>
            <a:chOff x="336" y="814"/>
            <a:chExt cx="5148" cy="554"/>
          </a:xfrm>
        </p:grpSpPr>
        <p:sp>
          <p:nvSpPr>
            <p:cNvPr id="113682" name="Rectangle 18"/>
            <p:cNvSpPr>
              <a:spLocks noChangeArrowheads="1"/>
            </p:cNvSpPr>
            <p:nvPr/>
          </p:nvSpPr>
          <p:spPr bwMode="auto">
            <a:xfrm>
              <a:off x="336" y="948"/>
              <a:ext cx="5148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</a:pPr>
              <a:r>
                <a:rPr lang="en-US" sz="2400" b="1">
                  <a:solidFill>
                    <a:srgbClr val="E01B22"/>
                  </a:solidFill>
                  <a:cs typeface="Times New Roman" pitchFamily="18" charset="0"/>
                </a:rPr>
                <a:t>A.</a:t>
              </a: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  State the excluded values of</a:t>
              </a:r>
            </a:p>
          </p:txBody>
        </p:sp>
        <p:pic>
          <p:nvPicPr>
            <p:cNvPr id="113683" name="Picture 19" descr="eq_91"/>
            <p:cNvPicPr>
              <a:picLocks noChangeAspect="1" noChangeArrowheads="1"/>
            </p:cNvPicPr>
            <p:nvPr/>
          </p:nvPicPr>
          <p:blipFill>
            <a:blip r:embed="rId6" cstate="print"/>
            <a:srcRect l="79297" b="50180"/>
            <a:stretch>
              <a:fillRect/>
            </a:stretch>
          </p:blipFill>
          <p:spPr bwMode="auto">
            <a:xfrm>
              <a:off x="3552" y="814"/>
              <a:ext cx="683" cy="554"/>
            </a:xfrm>
            <a:prstGeom prst="rect">
              <a:avLst/>
            </a:prstGeom>
            <a:noFill/>
          </p:spPr>
        </p:pic>
      </p:grpSp>
      <p:grpSp>
        <p:nvGrpSpPr>
          <p:cNvPr id="113684" name="Group 20"/>
          <p:cNvGrpSpPr>
            <a:grpSpLocks/>
          </p:cNvGrpSpPr>
          <p:nvPr/>
        </p:nvGrpSpPr>
        <p:grpSpPr bwMode="auto">
          <a:xfrm>
            <a:off x="914400" y="2038350"/>
            <a:ext cx="4800600" cy="3397250"/>
            <a:chOff x="576" y="1284"/>
            <a:chExt cx="3024" cy="2140"/>
          </a:xfrm>
        </p:grpSpPr>
        <p:sp>
          <p:nvSpPr>
            <p:cNvPr id="113685" name="Rectangle 21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392"/>
              <a:ext cx="3024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–3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0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y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 is all real numbers.</a:t>
              </a:r>
            </a:p>
          </p:txBody>
        </p:sp>
        <p:pic>
          <p:nvPicPr>
            <p:cNvPr id="113686" name="Picture 22" descr="eq_91"/>
            <p:cNvPicPr>
              <a:picLocks noChangeAspect="1" noChangeArrowheads="1"/>
            </p:cNvPicPr>
            <p:nvPr/>
          </p:nvPicPr>
          <p:blipFill>
            <a:blip r:embed="rId6" cstate="print"/>
            <a:srcRect t="50719" r="92210"/>
            <a:stretch>
              <a:fillRect/>
            </a:stretch>
          </p:blipFill>
          <p:spPr bwMode="auto">
            <a:xfrm>
              <a:off x="960" y="1284"/>
              <a:ext cx="257" cy="548"/>
            </a:xfrm>
            <a:prstGeom prst="rect">
              <a:avLst/>
            </a:prstGeom>
            <a:noFill/>
          </p:spPr>
        </p:pic>
      </p:grp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914400" y="31146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3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1B</a:t>
            </a:r>
          </a:p>
        </p:txBody>
      </p:sp>
      <p:pic>
        <p:nvPicPr>
          <p:cNvPr id="121864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21865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21870" name="Rectangle 1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209800"/>
            <a:ext cx="480060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	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0, 2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0, 2, 3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2, 3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is all real numbers.</a:t>
            </a:r>
          </a:p>
        </p:txBody>
      </p:sp>
      <p:grpSp>
        <p:nvGrpSpPr>
          <p:cNvPr id="121871" name="Group 15"/>
          <p:cNvGrpSpPr>
            <a:grpSpLocks/>
          </p:cNvGrpSpPr>
          <p:nvPr/>
        </p:nvGrpSpPr>
        <p:grpSpPr bwMode="auto">
          <a:xfrm>
            <a:off x="533400" y="1114425"/>
            <a:ext cx="8172450" cy="908050"/>
            <a:chOff x="336" y="786"/>
            <a:chExt cx="5148" cy="572"/>
          </a:xfrm>
        </p:grpSpPr>
        <p:sp>
          <p:nvSpPr>
            <p:cNvPr id="121872" name="Rectangle 16"/>
            <p:cNvSpPr>
              <a:spLocks noChangeArrowheads="1"/>
            </p:cNvSpPr>
            <p:nvPr/>
          </p:nvSpPr>
          <p:spPr bwMode="auto">
            <a:xfrm>
              <a:off x="336" y="948"/>
              <a:ext cx="5148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</a:pPr>
              <a:r>
                <a:rPr lang="en-US" sz="2400" b="1">
                  <a:solidFill>
                    <a:srgbClr val="E01B22"/>
                  </a:solidFill>
                  <a:cs typeface="Times New Roman" pitchFamily="18" charset="0"/>
                </a:rPr>
                <a:t>B.</a:t>
              </a: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  State the excluded values of</a:t>
              </a:r>
            </a:p>
          </p:txBody>
        </p:sp>
        <p:pic>
          <p:nvPicPr>
            <p:cNvPr id="121873" name="Picture 17" descr="eq_93"/>
            <p:cNvPicPr>
              <a:picLocks noChangeAspect="1" noChangeArrowheads="1"/>
            </p:cNvPicPr>
            <p:nvPr/>
          </p:nvPicPr>
          <p:blipFill>
            <a:blip r:embed="rId6" cstate="print"/>
            <a:srcRect l="70323" b="29556"/>
            <a:stretch>
              <a:fillRect/>
            </a:stretch>
          </p:blipFill>
          <p:spPr bwMode="auto">
            <a:xfrm>
              <a:off x="3552" y="786"/>
              <a:ext cx="1104" cy="572"/>
            </a:xfrm>
            <a:prstGeom prst="rect">
              <a:avLst/>
            </a:prstGeom>
            <a:noFill/>
          </p:spPr>
        </p:pic>
      </p:grpSp>
      <p:sp>
        <p:nvSpPr>
          <p:cNvPr id="121863" name="Oval 7"/>
          <p:cNvSpPr>
            <a:spLocks noChangeArrowheads="1"/>
          </p:cNvSpPr>
          <p:nvPr/>
        </p:nvSpPr>
        <p:spPr bwMode="auto">
          <a:xfrm>
            <a:off x="914400" y="40576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1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1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1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1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70" grpId="0" autoUpdateAnimBg="0"/>
      <p:bldP spid="12186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3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1C</a:t>
            </a:r>
          </a:p>
        </p:txBody>
      </p:sp>
      <p:sp>
        <p:nvSpPr>
          <p:cNvPr id="122887" name="Oval 7"/>
          <p:cNvSpPr>
            <a:spLocks noChangeArrowheads="1"/>
          </p:cNvSpPr>
          <p:nvPr/>
        </p:nvSpPr>
        <p:spPr bwMode="auto">
          <a:xfrm>
            <a:off x="847725" y="22669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2888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22889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grpSp>
        <p:nvGrpSpPr>
          <p:cNvPr id="122895" name="Group 15"/>
          <p:cNvGrpSpPr>
            <a:grpSpLocks/>
          </p:cNvGrpSpPr>
          <p:nvPr/>
        </p:nvGrpSpPr>
        <p:grpSpPr bwMode="auto">
          <a:xfrm>
            <a:off x="476250" y="1184275"/>
            <a:ext cx="8020050" cy="830263"/>
            <a:chOff x="300" y="746"/>
            <a:chExt cx="5052" cy="523"/>
          </a:xfrm>
        </p:grpSpPr>
        <p:sp>
          <p:nvSpPr>
            <p:cNvPr id="122886" name="TPQuestion"/>
            <p:cNvSpPr>
              <a:spLocks noChangeArrowheads="1"/>
            </p:cNvSpPr>
            <p:nvPr/>
          </p:nvSpPr>
          <p:spPr bwMode="auto">
            <a:xfrm>
              <a:off x="300" y="864"/>
              <a:ext cx="5052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</a:pPr>
              <a:r>
                <a:rPr lang="en-US" sz="2400" b="1">
                  <a:solidFill>
                    <a:srgbClr val="E01B22"/>
                  </a:solidFill>
                  <a:cs typeface="Times New Roman" pitchFamily="18" charset="0"/>
                </a:rPr>
                <a:t>C.</a:t>
              </a: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 State the excluded values of</a:t>
              </a:r>
            </a:p>
          </p:txBody>
        </p:sp>
        <p:pic>
          <p:nvPicPr>
            <p:cNvPr id="122890" name="Picture 10" descr="11-3-1c_cyp_edits"/>
            <p:cNvPicPr>
              <a:picLocks noChangeAspect="1" noChangeArrowheads="1"/>
            </p:cNvPicPr>
            <p:nvPr/>
          </p:nvPicPr>
          <p:blipFill>
            <a:blip r:embed="rId6" cstate="print"/>
            <a:srcRect b="78053"/>
            <a:stretch>
              <a:fillRect/>
            </a:stretch>
          </p:blipFill>
          <p:spPr bwMode="auto">
            <a:xfrm>
              <a:off x="3462" y="746"/>
              <a:ext cx="662" cy="523"/>
            </a:xfrm>
            <a:prstGeom prst="rect">
              <a:avLst/>
            </a:prstGeom>
            <a:noFill/>
          </p:spPr>
        </p:pic>
      </p:grpSp>
      <p:grpSp>
        <p:nvGrpSpPr>
          <p:cNvPr id="122896" name="Group 16"/>
          <p:cNvGrpSpPr>
            <a:grpSpLocks/>
          </p:cNvGrpSpPr>
          <p:nvPr/>
        </p:nvGrpSpPr>
        <p:grpSpPr bwMode="auto">
          <a:xfrm>
            <a:off x="857250" y="2105025"/>
            <a:ext cx="2790825" cy="3611563"/>
            <a:chOff x="540" y="1326"/>
            <a:chExt cx="1758" cy="2275"/>
          </a:xfrm>
        </p:grpSpPr>
        <p:sp>
          <p:nvSpPr>
            <p:cNvPr id="122885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40" y="1434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22891" name="Picture 11" descr="11-3-1c_cyp_edits"/>
            <p:cNvPicPr>
              <a:picLocks noChangeAspect="1" noChangeArrowheads="1"/>
            </p:cNvPicPr>
            <p:nvPr/>
          </p:nvPicPr>
          <p:blipFill>
            <a:blip r:embed="rId6" cstate="print"/>
            <a:srcRect t="22409" b="56400"/>
            <a:stretch>
              <a:fillRect/>
            </a:stretch>
          </p:blipFill>
          <p:spPr bwMode="auto">
            <a:xfrm>
              <a:off x="936" y="1326"/>
              <a:ext cx="662" cy="505"/>
            </a:xfrm>
            <a:prstGeom prst="rect">
              <a:avLst/>
            </a:prstGeom>
            <a:noFill/>
          </p:spPr>
        </p:pic>
        <p:pic>
          <p:nvPicPr>
            <p:cNvPr id="122892" name="Picture 12" descr="11-3-1c_cyp_edits"/>
            <p:cNvPicPr>
              <a:picLocks noChangeAspect="1" noChangeArrowheads="1"/>
            </p:cNvPicPr>
            <p:nvPr/>
          </p:nvPicPr>
          <p:blipFill>
            <a:blip r:embed="rId6" cstate="print"/>
            <a:srcRect t="44063" b="34746"/>
            <a:stretch>
              <a:fillRect/>
            </a:stretch>
          </p:blipFill>
          <p:spPr bwMode="auto">
            <a:xfrm>
              <a:off x="936" y="1902"/>
              <a:ext cx="662" cy="505"/>
            </a:xfrm>
            <a:prstGeom prst="rect">
              <a:avLst/>
            </a:prstGeom>
            <a:noFill/>
          </p:spPr>
        </p:pic>
        <p:pic>
          <p:nvPicPr>
            <p:cNvPr id="122893" name="Picture 13" descr="11-3-1c_cyp_edits"/>
            <p:cNvPicPr>
              <a:picLocks noChangeAspect="1" noChangeArrowheads="1"/>
            </p:cNvPicPr>
            <p:nvPr/>
          </p:nvPicPr>
          <p:blipFill>
            <a:blip r:embed="rId6" cstate="print"/>
            <a:srcRect t="65715" b="23668"/>
            <a:stretch>
              <a:fillRect/>
            </a:stretch>
          </p:blipFill>
          <p:spPr bwMode="auto">
            <a:xfrm>
              <a:off x="936" y="2610"/>
              <a:ext cx="662" cy="253"/>
            </a:xfrm>
            <a:prstGeom prst="rect">
              <a:avLst/>
            </a:prstGeom>
            <a:noFill/>
          </p:spPr>
        </p:pic>
        <p:pic>
          <p:nvPicPr>
            <p:cNvPr id="122894" name="Picture 14" descr="11-3-1c_cyp_edits"/>
            <p:cNvPicPr>
              <a:picLocks noChangeAspect="1" noChangeArrowheads="1"/>
            </p:cNvPicPr>
            <p:nvPr/>
          </p:nvPicPr>
          <p:blipFill>
            <a:blip r:embed="rId6" cstate="print"/>
            <a:srcRect t="77802"/>
            <a:stretch>
              <a:fillRect/>
            </a:stretch>
          </p:blipFill>
          <p:spPr bwMode="auto">
            <a:xfrm>
              <a:off x="936" y="3072"/>
              <a:ext cx="662" cy="529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2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2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2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4267200" y="771525"/>
            <a:ext cx="434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01B22"/>
                </a:solidFill>
              </a:rPr>
              <a:t>Use Rational Expressions</a:t>
            </a:r>
          </a:p>
        </p:txBody>
      </p:sp>
      <p:grpSp>
        <p:nvGrpSpPr>
          <p:cNvPr id="6161" name="Group 17"/>
          <p:cNvGrpSpPr>
            <a:grpSpLocks/>
          </p:cNvGrpSpPr>
          <p:nvPr/>
        </p:nvGrpSpPr>
        <p:grpSpPr bwMode="auto">
          <a:xfrm>
            <a:off x="876300" y="1193800"/>
            <a:ext cx="7705725" cy="2282825"/>
            <a:chOff x="552" y="752"/>
            <a:chExt cx="4854" cy="1438"/>
          </a:xfrm>
        </p:grpSpPr>
        <p:pic>
          <p:nvPicPr>
            <p:cNvPr id="6160" name="Picture 16" descr="11-3-2b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91" y="1086"/>
              <a:ext cx="363" cy="492"/>
            </a:xfrm>
            <a:prstGeom prst="rect">
              <a:avLst/>
            </a:prstGeom>
            <a:noFill/>
          </p:spPr>
        </p:pic>
        <p:sp>
          <p:nvSpPr>
            <p:cNvPr id="6150" name="Rectangle 6"/>
            <p:cNvSpPr>
              <a:spLocks noChangeArrowheads="1"/>
            </p:cNvSpPr>
            <p:nvPr/>
          </p:nvSpPr>
          <p:spPr bwMode="auto">
            <a:xfrm>
              <a:off x="552" y="752"/>
              <a:ext cx="4854" cy="1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  <a:spcBef>
                  <a:spcPct val="5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The height of a cylinder with volume </a:t>
              </a:r>
              <a:r>
                <a:rPr lang="en-US" sz="2400" b="1" i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V </a:t>
              </a: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and a radius </a:t>
              </a:r>
              <a:r>
                <a:rPr lang="en-US" sz="2400" b="1" i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r</a:t>
              </a: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 is given by        . Find the height of a cylinder that has a volume of 770 cubic inches and a diameter of 12 inches. Round to the nearest tenth. </a:t>
              </a:r>
              <a:endParaRPr lang="en-US" sz="2400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endParaRPr>
            </a:p>
          </p:txBody>
        </p:sp>
      </p:grpSp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533400" y="3770313"/>
            <a:ext cx="807720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343150" indent="-20002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</a:rPr>
              <a:t>Understand</a:t>
            </a:r>
            <a:r>
              <a:rPr lang="en-US" sz="2400">
                <a:solidFill>
                  <a:srgbClr val="000000"/>
                </a:solidFill>
              </a:rPr>
              <a:t>	You have a rational expression with unknown variables, </a:t>
            </a:r>
            <a:r>
              <a:rPr lang="en-US" sz="2400" i="1">
                <a:solidFill>
                  <a:srgbClr val="000000"/>
                </a:solidFill>
              </a:rPr>
              <a:t>V</a:t>
            </a:r>
            <a:r>
              <a:rPr lang="en-US" sz="2400">
                <a:solidFill>
                  <a:srgbClr val="000000"/>
                </a:solidFill>
              </a:rPr>
              <a:t> and </a:t>
            </a:r>
            <a:r>
              <a:rPr lang="en-US" sz="2400" i="1">
                <a:solidFill>
                  <a:srgbClr val="000000"/>
                </a:solidFill>
              </a:rPr>
              <a:t>r</a:t>
            </a:r>
            <a:r>
              <a:rPr lang="en-US" sz="2400">
                <a:solidFill>
                  <a:srgbClr val="000000"/>
                </a:solidFill>
              </a:rPr>
              <a:t>.</a:t>
            </a:r>
          </a:p>
        </p:txBody>
      </p:sp>
      <p:grpSp>
        <p:nvGrpSpPr>
          <p:cNvPr id="6158" name="Group 14"/>
          <p:cNvGrpSpPr>
            <a:grpSpLocks/>
          </p:cNvGrpSpPr>
          <p:nvPr/>
        </p:nvGrpSpPr>
        <p:grpSpPr bwMode="auto">
          <a:xfrm>
            <a:off x="533400" y="4867275"/>
            <a:ext cx="8077200" cy="762000"/>
            <a:chOff x="336" y="3066"/>
            <a:chExt cx="5088" cy="480"/>
          </a:xfrm>
        </p:grpSpPr>
        <p:pic>
          <p:nvPicPr>
            <p:cNvPr id="6156" name="Picture 12" descr="11-3-2a"/>
            <p:cNvPicPr>
              <a:picLocks noChangeAspect="1" noChangeArrowheads="1"/>
            </p:cNvPicPr>
            <p:nvPr/>
          </p:nvPicPr>
          <p:blipFill>
            <a:blip r:embed="rId4" cstate="print"/>
            <a:srcRect t="51637" r="72546" b="25912"/>
            <a:stretch>
              <a:fillRect/>
            </a:stretch>
          </p:blipFill>
          <p:spPr bwMode="auto">
            <a:xfrm>
              <a:off x="3960" y="3066"/>
              <a:ext cx="288" cy="480"/>
            </a:xfrm>
            <a:prstGeom prst="rect">
              <a:avLst/>
            </a:prstGeom>
            <a:noFill/>
          </p:spPr>
        </p:pic>
        <p:sp>
          <p:nvSpPr>
            <p:cNvPr id="6157" name="Text Box 13"/>
            <p:cNvSpPr txBox="1">
              <a:spLocks noChangeArrowheads="1"/>
            </p:cNvSpPr>
            <p:nvPr/>
          </p:nvSpPr>
          <p:spPr bwMode="auto">
            <a:xfrm>
              <a:off x="336" y="3176"/>
              <a:ext cx="5088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2343150" indent="-200025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solidFill>
                    <a:srgbClr val="00539D"/>
                  </a:solidFill>
                </a:rPr>
                <a:t>Plan</a:t>
              </a:r>
              <a:r>
                <a:rPr lang="en-US" sz="2400">
                  <a:solidFill>
                    <a:srgbClr val="000000"/>
                  </a:solidFill>
                </a:rPr>
                <a:t>	Substitute 770 for </a:t>
              </a:r>
              <a:r>
                <a:rPr lang="en-US" sz="2400" i="1">
                  <a:solidFill>
                    <a:srgbClr val="000000"/>
                  </a:solidFill>
                </a:rPr>
                <a:t>V</a:t>
              </a:r>
              <a:r>
                <a:rPr lang="en-US" sz="2400">
                  <a:solidFill>
                    <a:srgbClr val="000000"/>
                  </a:solidFill>
                </a:rPr>
                <a:t> and       or 6 for </a:t>
              </a:r>
              <a:r>
                <a:rPr lang="en-US" sz="2400" i="1">
                  <a:solidFill>
                    <a:srgbClr val="000000"/>
                  </a:solidFill>
                </a:rPr>
                <a:t>r</a:t>
              </a:r>
              <a:r>
                <a:rPr lang="en-US" sz="2400">
                  <a:solidFill>
                    <a:srgbClr val="000000"/>
                  </a:solidFill>
                </a:rPr>
                <a:t>.</a:t>
              </a:r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5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89" name="Picture 21" descr="11-3-2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4588" y="1771650"/>
            <a:ext cx="1636712" cy="830263"/>
          </a:xfrm>
          <a:prstGeom prst="rect">
            <a:avLst/>
          </a:prstGeom>
          <a:noFill/>
        </p:spPr>
      </p:pic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267200" y="771525"/>
            <a:ext cx="434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01B22"/>
                </a:solidFill>
              </a:rPr>
              <a:t>Use Rational Expressions</a:t>
            </a:r>
          </a:p>
        </p:txBody>
      </p:sp>
      <p:sp>
        <p:nvSpPr>
          <p:cNvPr id="7179" name="Rectangle 11"/>
          <p:cNvSpPr>
            <a:spLocks noChangeArrowheads="1"/>
          </p:cNvSpPr>
          <p:nvPr/>
        </p:nvSpPr>
        <p:spPr bwMode="auto">
          <a:xfrm>
            <a:off x="876300" y="1379538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Solve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	</a:t>
            </a:r>
          </a:p>
        </p:txBody>
      </p:sp>
      <p:sp>
        <p:nvSpPr>
          <p:cNvPr id="7180" name="Rectangle 12"/>
          <p:cNvSpPr>
            <a:spLocks noChangeArrowheads="1"/>
          </p:cNvSpPr>
          <p:nvPr/>
        </p:nvSpPr>
        <p:spPr bwMode="auto">
          <a:xfrm>
            <a:off x="533400" y="3276600"/>
            <a:ext cx="8229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height of the cylinder is approximately </a:t>
            </a:r>
            <a:br>
              <a:rPr lang="en-US" sz="2400">
                <a:solidFill>
                  <a:srgbClr val="E01B22"/>
                </a:solidFill>
              </a:rPr>
            </a:br>
            <a:r>
              <a:rPr lang="en-US" sz="2400">
                <a:solidFill>
                  <a:srgbClr val="E01B22"/>
                </a:solidFill>
              </a:rPr>
              <a:t>6.8 inches.</a:t>
            </a:r>
          </a:p>
        </p:txBody>
      </p:sp>
      <p:sp>
        <p:nvSpPr>
          <p:cNvPr id="7182" name="Text Box 14"/>
          <p:cNvSpPr txBox="1">
            <a:spLocks noChangeArrowheads="1"/>
          </p:cNvSpPr>
          <p:nvPr/>
        </p:nvSpPr>
        <p:spPr bwMode="auto">
          <a:xfrm>
            <a:off x="1333500" y="2779713"/>
            <a:ext cx="16002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≈</a:t>
            </a:r>
            <a:r>
              <a:rPr lang="en-US" sz="2400">
                <a:solidFill>
                  <a:srgbClr val="000000"/>
                </a:solidFill>
              </a:rPr>
              <a:t> 6.8</a:t>
            </a:r>
            <a:endParaRPr lang="en-US" sz="240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7183" name="Text Box 15"/>
          <p:cNvSpPr txBox="1">
            <a:spLocks noChangeArrowheads="1"/>
          </p:cNvSpPr>
          <p:nvPr/>
        </p:nvSpPr>
        <p:spPr bwMode="auto">
          <a:xfrm>
            <a:off x="3810000" y="1981200"/>
            <a:ext cx="48006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Replace </a:t>
            </a:r>
            <a:r>
              <a:rPr lang="en-US" sz="2400" i="1">
                <a:solidFill>
                  <a:srgbClr val="000000"/>
                </a:solidFill>
              </a:rPr>
              <a:t>V</a:t>
            </a:r>
            <a:r>
              <a:rPr lang="en-US" sz="2400">
                <a:solidFill>
                  <a:srgbClr val="000000"/>
                </a:solidFill>
              </a:rPr>
              <a:t> with 770 and </a:t>
            </a:r>
            <a:r>
              <a:rPr lang="en-US" sz="2400" i="1">
                <a:solidFill>
                  <a:srgbClr val="000000"/>
                </a:solidFill>
              </a:rPr>
              <a:t>r</a:t>
            </a:r>
            <a:r>
              <a:rPr lang="en-US" sz="2400">
                <a:solidFill>
                  <a:srgbClr val="000000"/>
                </a:solidFill>
              </a:rPr>
              <a:t> with 6.</a:t>
            </a:r>
          </a:p>
        </p:txBody>
      </p:sp>
      <p:pic>
        <p:nvPicPr>
          <p:cNvPr id="7186" name="Picture 18" descr="11-3-2a"/>
          <p:cNvPicPr>
            <a:picLocks noChangeAspect="1" noChangeArrowheads="1"/>
          </p:cNvPicPr>
          <p:nvPr/>
        </p:nvPicPr>
        <p:blipFill>
          <a:blip r:embed="rId4" cstate="print"/>
          <a:srcRect t="76334" r="40515"/>
          <a:stretch>
            <a:fillRect/>
          </a:stretch>
        </p:blipFill>
        <p:spPr bwMode="auto">
          <a:xfrm>
            <a:off x="2362200" y="5105400"/>
            <a:ext cx="990600" cy="803275"/>
          </a:xfrm>
          <a:prstGeom prst="rect">
            <a:avLst/>
          </a:prstGeom>
          <a:noFill/>
        </p:spPr>
      </p:pic>
      <p:sp>
        <p:nvSpPr>
          <p:cNvPr id="7187" name="Rectangle 19"/>
          <p:cNvSpPr>
            <a:spLocks noChangeArrowheads="1"/>
          </p:cNvSpPr>
          <p:nvPr/>
        </p:nvSpPr>
        <p:spPr bwMode="auto">
          <a:xfrm>
            <a:off x="533400" y="4267200"/>
            <a:ext cx="8229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Check</a:t>
            </a:r>
            <a:r>
              <a:rPr lang="en-US" sz="2400">
                <a:solidFill>
                  <a:srgbClr val="E01B22"/>
                </a:solidFill>
              </a:rPr>
              <a:t> 	</a:t>
            </a:r>
            <a:r>
              <a:rPr lang="en-US" sz="2400"/>
              <a:t>Use estimation to determine whether the answer is reasonable.</a:t>
            </a:r>
          </a:p>
        </p:txBody>
      </p:sp>
      <p:sp>
        <p:nvSpPr>
          <p:cNvPr id="7188" name="Text Box 20"/>
          <p:cNvSpPr txBox="1">
            <a:spLocks noChangeArrowheads="1"/>
          </p:cNvSpPr>
          <p:nvPr/>
        </p:nvSpPr>
        <p:spPr bwMode="auto">
          <a:xfrm>
            <a:off x="3152775" y="5303838"/>
            <a:ext cx="48006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≈ 7 </a:t>
            </a:r>
            <a:r>
              <a:rPr lang="en-US" sz="2400">
                <a:solidFill>
                  <a:srgbClr val="E01B22"/>
                </a:solidFill>
                <a:cs typeface="Arial" pitchFamily="34" charset="0"/>
                <a:sym typeface="Wingdings 2" pitchFamily="18" charset="2"/>
              </a:rPr>
              <a:t></a:t>
            </a:r>
            <a:r>
              <a:rPr lang="en-US" sz="2400">
                <a:solidFill>
                  <a:srgbClr val="000000"/>
                </a:solidFill>
                <a:cs typeface="Arial" pitchFamily="34" charset="0"/>
                <a:sym typeface="Wingdings 2" pitchFamily="18" charset="2"/>
              </a:rPr>
              <a:t>	The solution is reasonable.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9" grpId="0" build="p" autoUpdateAnimBg="0" advAuto="0"/>
      <p:bldP spid="7180" grpId="0" build="p" autoUpdateAnimBg="0"/>
      <p:bldP spid="7182" grpId="0" autoUpdateAnimBg="0"/>
      <p:bldP spid="7183" grpId="0" autoUpdateAnimBg="0"/>
      <p:bldP spid="7187" grpId="0" build="p" autoUpdateAnimBg="0"/>
      <p:bldP spid="7188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16413" y="712788"/>
            <a:ext cx="2846387" cy="511175"/>
          </a:xfrm>
          <a:prstGeom prst="rect">
            <a:avLst/>
          </a:prstGeom>
          <a:noFill/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4702" name="Rectangle 1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7051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3.3 in.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3.4 in.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4.1 in.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4.7 in.</a:t>
            </a:r>
          </a:p>
        </p:txBody>
      </p:sp>
      <p:sp>
        <p:nvSpPr>
          <p:cNvPr id="114704" name="Rectangle 16"/>
          <p:cNvSpPr>
            <a:spLocks noChangeArrowheads="1"/>
          </p:cNvSpPr>
          <p:nvPr/>
        </p:nvSpPr>
        <p:spPr bwMode="auto">
          <a:xfrm>
            <a:off x="533400" y="1362075"/>
            <a:ext cx="79248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</a:rPr>
              <a:t>Find the height of a cylinder that has a volume of 680 cubic inches and a radius of 8 inches. Round to the nearest tenth.</a:t>
            </a:r>
          </a:p>
        </p:txBody>
      </p:sp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904875" y="36004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4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702" grpId="0" autoUpdateAnimBg="0"/>
      <p:bldP spid="114704" grpId="0" autoUpdateAnimBg="0"/>
      <p:bldP spid="11469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06508" name="Picture 12" descr="KC_alg_L11-03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18684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grpSp>
        <p:nvGrpSpPr>
          <p:cNvPr id="9233" name="Group 17"/>
          <p:cNvGrpSpPr>
            <a:grpSpLocks/>
          </p:cNvGrpSpPr>
          <p:nvPr/>
        </p:nvGrpSpPr>
        <p:grpSpPr bwMode="auto">
          <a:xfrm>
            <a:off x="838200" y="1117600"/>
            <a:ext cx="7705725" cy="955675"/>
            <a:chOff x="528" y="790"/>
            <a:chExt cx="4854" cy="602"/>
          </a:xfrm>
        </p:grpSpPr>
        <p:sp>
          <p:nvSpPr>
            <p:cNvPr id="9234" name="Rectangle 18"/>
            <p:cNvSpPr>
              <a:spLocks noChangeArrowheads="1"/>
            </p:cNvSpPr>
            <p:nvPr/>
          </p:nvSpPr>
          <p:spPr bwMode="auto">
            <a:xfrm>
              <a:off x="528" y="947"/>
              <a:ext cx="485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Which expression is equivalent to</a:t>
              </a:r>
              <a:endPara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endParaRPr>
            </a:p>
          </p:txBody>
        </p:sp>
        <p:pic>
          <p:nvPicPr>
            <p:cNvPr id="9235" name="Picture 19" descr="eq_95"/>
            <p:cNvPicPr>
              <a:picLocks noChangeAspect="1" noChangeArrowheads="1"/>
            </p:cNvPicPr>
            <p:nvPr/>
          </p:nvPicPr>
          <p:blipFill>
            <a:blip r:embed="rId3" cstate="print"/>
            <a:srcRect l="55522" r="29448" b="80681"/>
            <a:stretch>
              <a:fillRect/>
            </a:stretch>
          </p:blipFill>
          <p:spPr bwMode="auto">
            <a:xfrm>
              <a:off x="3762" y="790"/>
              <a:ext cx="882" cy="602"/>
            </a:xfrm>
            <a:prstGeom prst="rect">
              <a:avLst/>
            </a:prstGeom>
            <a:noFill/>
          </p:spPr>
        </p:pic>
      </p:grpSp>
      <p:grpSp>
        <p:nvGrpSpPr>
          <p:cNvPr id="9236" name="Group 20"/>
          <p:cNvGrpSpPr>
            <a:grpSpLocks/>
          </p:cNvGrpSpPr>
          <p:nvPr/>
        </p:nvGrpSpPr>
        <p:grpSpPr bwMode="auto">
          <a:xfrm>
            <a:off x="533400" y="1778000"/>
            <a:ext cx="8077200" cy="1990725"/>
            <a:chOff x="336" y="1206"/>
            <a:chExt cx="5088" cy="1254"/>
          </a:xfrm>
        </p:grpSpPr>
        <p:sp>
          <p:nvSpPr>
            <p:cNvPr id="9237" name="Text Box 21"/>
            <p:cNvSpPr txBox="1">
              <a:spLocks noChangeArrowheads="1"/>
            </p:cNvSpPr>
            <p:nvPr/>
          </p:nvSpPr>
          <p:spPr bwMode="auto">
            <a:xfrm>
              <a:off x="336" y="1392"/>
              <a:ext cx="5088" cy="86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solidFill>
                    <a:srgbClr val="00539D"/>
                  </a:solidFill>
                </a:rPr>
                <a:t>A				C</a:t>
              </a:r>
            </a:p>
            <a:p>
              <a:pPr marL="3429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endParaRPr lang="en-US" sz="2400" b="1">
                <a:solidFill>
                  <a:srgbClr val="00539D"/>
                </a:solidFill>
              </a:endParaRPr>
            </a:p>
            <a:p>
              <a:pPr marL="3429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solidFill>
                    <a:srgbClr val="00539D"/>
                  </a:solidFill>
                </a:rPr>
                <a:t>B				D</a:t>
              </a:r>
            </a:p>
          </p:txBody>
        </p:sp>
        <p:pic>
          <p:nvPicPr>
            <p:cNvPr id="9238" name="Picture 22" descr="eq_95"/>
            <p:cNvPicPr>
              <a:picLocks noChangeAspect="1" noChangeArrowheads="1"/>
            </p:cNvPicPr>
            <p:nvPr/>
          </p:nvPicPr>
          <p:blipFill>
            <a:blip r:embed="rId3" cstate="print"/>
            <a:srcRect l="66872" t="20796" r="25357" b="58344"/>
            <a:stretch>
              <a:fillRect/>
            </a:stretch>
          </p:blipFill>
          <p:spPr bwMode="auto">
            <a:xfrm>
              <a:off x="840" y="1836"/>
              <a:ext cx="438" cy="624"/>
            </a:xfrm>
            <a:prstGeom prst="rect">
              <a:avLst/>
            </a:prstGeom>
            <a:noFill/>
          </p:spPr>
        </p:pic>
        <p:pic>
          <p:nvPicPr>
            <p:cNvPr id="9239" name="Picture 23" descr="eq_95"/>
            <p:cNvPicPr>
              <a:picLocks noChangeAspect="1" noChangeArrowheads="1"/>
            </p:cNvPicPr>
            <p:nvPr/>
          </p:nvPicPr>
          <p:blipFill>
            <a:blip r:embed="rId3" cstate="print"/>
            <a:srcRect l="56544" t="20796" r="34662" b="58344"/>
            <a:stretch>
              <a:fillRect/>
            </a:stretch>
          </p:blipFill>
          <p:spPr bwMode="auto">
            <a:xfrm>
              <a:off x="2910" y="1206"/>
              <a:ext cx="516" cy="650"/>
            </a:xfrm>
            <a:prstGeom prst="rect">
              <a:avLst/>
            </a:prstGeom>
            <a:noFill/>
          </p:spPr>
        </p:pic>
        <p:pic>
          <p:nvPicPr>
            <p:cNvPr id="9240" name="Picture 24" descr="eq_95"/>
            <p:cNvPicPr>
              <a:picLocks noChangeAspect="1" noChangeArrowheads="1"/>
            </p:cNvPicPr>
            <p:nvPr/>
          </p:nvPicPr>
          <p:blipFill>
            <a:blip r:embed="rId3" cstate="print"/>
            <a:srcRect l="76994" t="20796" r="12985" b="58344"/>
            <a:stretch>
              <a:fillRect/>
            </a:stretch>
          </p:blipFill>
          <p:spPr bwMode="auto">
            <a:xfrm>
              <a:off x="2910" y="1836"/>
              <a:ext cx="516" cy="570"/>
            </a:xfrm>
            <a:prstGeom prst="rect">
              <a:avLst/>
            </a:prstGeom>
            <a:noFill/>
          </p:spPr>
        </p:pic>
        <p:pic>
          <p:nvPicPr>
            <p:cNvPr id="9241" name="Picture 25" descr="eq_95"/>
            <p:cNvPicPr>
              <a:picLocks noChangeAspect="1" noChangeArrowheads="1"/>
            </p:cNvPicPr>
            <p:nvPr/>
          </p:nvPicPr>
          <p:blipFill>
            <a:blip r:embed="rId3" cstate="print"/>
            <a:srcRect l="45808" t="20796" r="46727" b="58344"/>
            <a:stretch>
              <a:fillRect/>
            </a:stretch>
          </p:blipFill>
          <p:spPr bwMode="auto">
            <a:xfrm>
              <a:off x="840" y="1206"/>
              <a:ext cx="438" cy="650"/>
            </a:xfrm>
            <a:prstGeom prst="rect">
              <a:avLst/>
            </a:prstGeom>
            <a:noFill/>
          </p:spPr>
        </p:pic>
      </p:grpSp>
      <p:sp>
        <p:nvSpPr>
          <p:cNvPr id="9242" name="Text Box 26"/>
          <p:cNvSpPr txBox="1">
            <a:spLocks noChangeArrowheads="1"/>
          </p:cNvSpPr>
          <p:nvPr/>
        </p:nvSpPr>
        <p:spPr bwMode="auto">
          <a:xfrm>
            <a:off x="876300" y="3906838"/>
            <a:ext cx="3009900" cy="493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</a:rPr>
              <a:t>Read the Test Item</a:t>
            </a:r>
          </a:p>
        </p:txBody>
      </p:sp>
      <p:grpSp>
        <p:nvGrpSpPr>
          <p:cNvPr id="9243" name="Group 27"/>
          <p:cNvGrpSpPr>
            <a:grpSpLocks/>
          </p:cNvGrpSpPr>
          <p:nvPr/>
        </p:nvGrpSpPr>
        <p:grpSpPr bwMode="auto">
          <a:xfrm>
            <a:off x="876300" y="4422775"/>
            <a:ext cx="7829550" cy="925513"/>
            <a:chOff x="552" y="2872"/>
            <a:chExt cx="4932" cy="583"/>
          </a:xfrm>
        </p:grpSpPr>
        <p:sp>
          <p:nvSpPr>
            <p:cNvPr id="9244" name="Text Box 28"/>
            <p:cNvSpPr txBox="1">
              <a:spLocks noChangeArrowheads="1"/>
            </p:cNvSpPr>
            <p:nvPr/>
          </p:nvSpPr>
          <p:spPr bwMode="auto">
            <a:xfrm>
              <a:off x="552" y="2972"/>
              <a:ext cx="4932" cy="31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lnSpc>
                  <a:spcPct val="11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>
                  <a:solidFill>
                    <a:srgbClr val="000000"/>
                  </a:solidFill>
                </a:rPr>
                <a:t>The expression              is a monomial divided by a monomial.</a:t>
              </a:r>
            </a:p>
          </p:txBody>
        </p:sp>
        <p:pic>
          <p:nvPicPr>
            <p:cNvPr id="9245" name="Picture 29" descr="11aaa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944" y="2872"/>
              <a:ext cx="720" cy="583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42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1148" name="Rectangle 12"/>
          <p:cNvSpPr>
            <a:spLocks noChangeArrowheads="1"/>
          </p:cNvSpPr>
          <p:nvPr/>
        </p:nvSpPr>
        <p:spPr bwMode="auto">
          <a:xfrm>
            <a:off x="876300" y="1371600"/>
            <a:ext cx="770572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Solve the Test Item</a:t>
            </a:r>
          </a:p>
        </p:txBody>
      </p:sp>
      <p:sp>
        <p:nvSpPr>
          <p:cNvPr id="91149" name="Rectangle 13"/>
          <p:cNvSpPr>
            <a:spLocks noChangeArrowheads="1"/>
          </p:cNvSpPr>
          <p:nvPr/>
        </p:nvSpPr>
        <p:spPr bwMode="auto">
          <a:xfrm>
            <a:off x="533400" y="5630863"/>
            <a:ext cx="822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correct answer is B.</a:t>
            </a:r>
          </a:p>
        </p:txBody>
      </p:sp>
      <p:pic>
        <p:nvPicPr>
          <p:cNvPr id="91150" name="Picture 14" descr="eq_95"/>
          <p:cNvPicPr>
            <a:picLocks noChangeAspect="1" noChangeArrowheads="1"/>
          </p:cNvPicPr>
          <p:nvPr/>
        </p:nvPicPr>
        <p:blipFill>
          <a:blip r:embed="rId3" cstate="print"/>
          <a:srcRect t="19255" r="64212" b="56418"/>
          <a:stretch>
            <a:fillRect/>
          </a:stretch>
        </p:blipFill>
        <p:spPr bwMode="auto">
          <a:xfrm>
            <a:off x="1009650" y="1852613"/>
            <a:ext cx="3333750" cy="1203325"/>
          </a:xfrm>
          <a:prstGeom prst="rect">
            <a:avLst/>
          </a:prstGeom>
          <a:noFill/>
        </p:spPr>
      </p:pic>
      <p:sp>
        <p:nvSpPr>
          <p:cNvPr id="91151" name="Text Box 15"/>
          <p:cNvSpPr txBox="1">
            <a:spLocks noChangeArrowheads="1"/>
          </p:cNvSpPr>
          <p:nvPr/>
        </p:nvSpPr>
        <p:spPr bwMode="auto">
          <a:xfrm>
            <a:off x="4572000" y="3498850"/>
            <a:ext cx="413385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Step 2 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Simplify.</a:t>
            </a:r>
          </a:p>
        </p:txBody>
      </p:sp>
      <p:sp>
        <p:nvSpPr>
          <p:cNvPr id="91152" name="Text Box 16"/>
          <p:cNvSpPr txBox="1">
            <a:spLocks noChangeArrowheads="1"/>
          </p:cNvSpPr>
          <p:nvPr/>
        </p:nvSpPr>
        <p:spPr bwMode="auto">
          <a:xfrm>
            <a:off x="4572000" y="1898650"/>
            <a:ext cx="4133850" cy="10779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Step 1 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Factor the numerator 	  and denominator, 	   	  using their GCF.</a:t>
            </a:r>
          </a:p>
        </p:txBody>
      </p:sp>
      <p:pic>
        <p:nvPicPr>
          <p:cNvPr id="91154" name="Picture 18" descr="eq_95"/>
          <p:cNvPicPr>
            <a:picLocks noChangeAspect="1" noChangeArrowheads="1"/>
          </p:cNvPicPr>
          <p:nvPr/>
        </p:nvPicPr>
        <p:blipFill>
          <a:blip r:embed="rId3" cstate="print"/>
          <a:srcRect t="44095" r="75664" b="27342"/>
          <a:stretch>
            <a:fillRect/>
          </a:stretch>
        </p:blipFill>
        <p:spPr bwMode="auto">
          <a:xfrm>
            <a:off x="2152650" y="3043238"/>
            <a:ext cx="2266950" cy="1412875"/>
          </a:xfrm>
          <a:prstGeom prst="rect">
            <a:avLst/>
          </a:prstGeom>
          <a:noFill/>
        </p:spPr>
      </p:pic>
      <p:pic>
        <p:nvPicPr>
          <p:cNvPr id="91155" name="Picture 19" descr="eq_95"/>
          <p:cNvPicPr>
            <a:picLocks noChangeAspect="1" noChangeArrowheads="1"/>
          </p:cNvPicPr>
          <p:nvPr/>
        </p:nvPicPr>
        <p:blipFill>
          <a:blip r:embed="rId3" cstate="print"/>
          <a:srcRect l="44888" t="47562" r="43456" b="32927"/>
          <a:stretch>
            <a:fillRect/>
          </a:stretch>
        </p:blipFill>
        <p:spPr bwMode="auto">
          <a:xfrm>
            <a:off x="2047875" y="4541838"/>
            <a:ext cx="1085850" cy="9652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1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1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1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1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1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1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1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8" grpId="0" build="p" autoUpdateAnimBg="0" advAuto="0"/>
      <p:bldP spid="91149" grpId="0" build="p" autoUpdateAnimBg="0"/>
      <p:bldP spid="91151" grpId="0" autoUpdateAnimBg="0"/>
      <p:bldP spid="91152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pic>
        <p:nvPicPr>
          <p:cNvPr id="115721" name="Picture 9" descr="CheckPointIC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pic>
        <p:nvPicPr>
          <p:cNvPr id="115722" name="Picture 10" descr="Check Progres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10200" y="838200"/>
            <a:ext cx="1981200" cy="355600"/>
          </a:xfrm>
          <a:prstGeom prst="rect">
            <a:avLst/>
          </a:prstGeom>
          <a:noFill/>
        </p:spPr>
      </p:pic>
      <p:grpSp>
        <p:nvGrpSpPr>
          <p:cNvPr id="115729" name="Group 17"/>
          <p:cNvGrpSpPr>
            <a:grpSpLocks/>
          </p:cNvGrpSpPr>
          <p:nvPr/>
        </p:nvGrpSpPr>
        <p:grpSpPr bwMode="auto">
          <a:xfrm>
            <a:off x="533400" y="1189038"/>
            <a:ext cx="8305800" cy="896937"/>
            <a:chOff x="336" y="786"/>
            <a:chExt cx="5232" cy="565"/>
          </a:xfrm>
        </p:grpSpPr>
        <p:sp>
          <p:nvSpPr>
            <p:cNvPr id="115730" name="Rectangle 18"/>
            <p:cNvSpPr>
              <a:spLocks noChangeArrowheads="1"/>
            </p:cNvSpPr>
            <p:nvPr/>
          </p:nvSpPr>
          <p:spPr bwMode="auto">
            <a:xfrm>
              <a:off x="336" y="948"/>
              <a:ext cx="5232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</a:pP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Which expression is equivalent to</a:t>
              </a:r>
            </a:p>
          </p:txBody>
        </p:sp>
        <p:pic>
          <p:nvPicPr>
            <p:cNvPr id="115731" name="Picture 19" descr="eq_96"/>
            <p:cNvPicPr>
              <a:picLocks noChangeAspect="1" noChangeArrowheads="1"/>
            </p:cNvPicPr>
            <p:nvPr/>
          </p:nvPicPr>
          <p:blipFill>
            <a:blip r:embed="rId6" cstate="print"/>
            <a:srcRect l="78844" b="78110"/>
            <a:stretch>
              <a:fillRect/>
            </a:stretch>
          </p:blipFill>
          <p:spPr bwMode="auto">
            <a:xfrm>
              <a:off x="3744" y="786"/>
              <a:ext cx="871" cy="565"/>
            </a:xfrm>
            <a:prstGeom prst="rect">
              <a:avLst/>
            </a:prstGeom>
            <a:noFill/>
          </p:spPr>
        </p:pic>
      </p:grpSp>
      <p:grpSp>
        <p:nvGrpSpPr>
          <p:cNvPr id="115732" name="Group 20"/>
          <p:cNvGrpSpPr>
            <a:grpSpLocks/>
          </p:cNvGrpSpPr>
          <p:nvPr/>
        </p:nvGrpSpPr>
        <p:grpSpPr bwMode="auto">
          <a:xfrm>
            <a:off x="914400" y="2209800"/>
            <a:ext cx="2790825" cy="3192463"/>
            <a:chOff x="576" y="1392"/>
            <a:chExt cx="1758" cy="2011"/>
          </a:xfrm>
        </p:grpSpPr>
        <p:sp>
          <p:nvSpPr>
            <p:cNvPr id="115733" name="Rectangle 21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458"/>
              <a:ext cx="1758" cy="17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65000"/>
                </a:lnSpc>
                <a:spcBef>
                  <a:spcPct val="80000"/>
                </a:spcBef>
                <a:spcAft>
                  <a:spcPct val="8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65000"/>
                </a:lnSpc>
                <a:spcBef>
                  <a:spcPct val="80000"/>
                </a:spcBef>
                <a:spcAft>
                  <a:spcPct val="8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65000"/>
                </a:lnSpc>
                <a:spcBef>
                  <a:spcPct val="80000"/>
                </a:spcBef>
                <a:spcAft>
                  <a:spcPct val="8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65000"/>
                </a:lnSpc>
                <a:spcBef>
                  <a:spcPct val="80000"/>
                </a:spcBef>
                <a:spcAft>
                  <a:spcPct val="8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15734" name="Picture 22" descr="eq_96"/>
            <p:cNvPicPr>
              <a:picLocks noChangeAspect="1" noChangeArrowheads="1"/>
            </p:cNvPicPr>
            <p:nvPr/>
          </p:nvPicPr>
          <p:blipFill>
            <a:blip r:embed="rId6" cstate="print"/>
            <a:srcRect t="22084" r="85110"/>
            <a:stretch>
              <a:fillRect/>
            </a:stretch>
          </p:blipFill>
          <p:spPr bwMode="auto">
            <a:xfrm>
              <a:off x="960" y="1392"/>
              <a:ext cx="613" cy="2011"/>
            </a:xfrm>
            <a:prstGeom prst="rect">
              <a:avLst/>
            </a:prstGeom>
            <a:noFill/>
          </p:spPr>
        </p:pic>
      </p:grpSp>
      <p:sp>
        <p:nvSpPr>
          <p:cNvPr id="115719" name="Oval 7"/>
          <p:cNvSpPr>
            <a:spLocks noChangeArrowheads="1"/>
          </p:cNvSpPr>
          <p:nvPr/>
        </p:nvSpPr>
        <p:spPr bwMode="auto">
          <a:xfrm>
            <a:off x="914400" y="38671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5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5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01B22"/>
                </a:solidFill>
              </a:rPr>
              <a:t>Simplify Rational Expressions</a:t>
            </a:r>
          </a:p>
        </p:txBody>
      </p:sp>
      <p:sp>
        <p:nvSpPr>
          <p:cNvPr id="93197" name="Text Box 13"/>
          <p:cNvSpPr txBox="1">
            <a:spLocks noChangeArrowheads="1"/>
          </p:cNvSpPr>
          <p:nvPr/>
        </p:nvSpPr>
        <p:spPr bwMode="auto">
          <a:xfrm>
            <a:off x="5638800" y="3648075"/>
            <a:ext cx="3048000" cy="10779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Divide the numerator and denominator by the GCF, 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+ 4.</a:t>
            </a:r>
          </a:p>
        </p:txBody>
      </p:sp>
      <p:sp>
        <p:nvSpPr>
          <p:cNvPr id="93198" name="Text Box 14"/>
          <p:cNvSpPr txBox="1">
            <a:spLocks noChangeArrowheads="1"/>
          </p:cNvSpPr>
          <p:nvPr/>
        </p:nvSpPr>
        <p:spPr bwMode="auto">
          <a:xfrm>
            <a:off x="5638800" y="2419350"/>
            <a:ext cx="29718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Factor.</a:t>
            </a:r>
          </a:p>
        </p:txBody>
      </p:sp>
      <p:sp>
        <p:nvSpPr>
          <p:cNvPr id="93199" name="Text Box 15"/>
          <p:cNvSpPr txBox="1">
            <a:spLocks noChangeArrowheads="1"/>
          </p:cNvSpPr>
          <p:nvPr/>
        </p:nvSpPr>
        <p:spPr bwMode="auto">
          <a:xfrm>
            <a:off x="5638800" y="5248275"/>
            <a:ext cx="207645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Simplify.</a:t>
            </a:r>
          </a:p>
        </p:txBody>
      </p:sp>
      <p:grpSp>
        <p:nvGrpSpPr>
          <p:cNvPr id="93200" name="Group 16"/>
          <p:cNvGrpSpPr>
            <a:grpSpLocks/>
          </p:cNvGrpSpPr>
          <p:nvPr/>
        </p:nvGrpSpPr>
        <p:grpSpPr bwMode="auto">
          <a:xfrm>
            <a:off x="876300" y="1200150"/>
            <a:ext cx="8039100" cy="828675"/>
            <a:chOff x="552" y="816"/>
            <a:chExt cx="5064" cy="522"/>
          </a:xfrm>
        </p:grpSpPr>
        <p:sp>
          <p:nvSpPr>
            <p:cNvPr id="93201" name="Rectangle 17"/>
            <p:cNvSpPr>
              <a:spLocks noChangeArrowheads="1"/>
            </p:cNvSpPr>
            <p:nvPr/>
          </p:nvSpPr>
          <p:spPr bwMode="auto">
            <a:xfrm>
              <a:off x="552" y="959"/>
              <a:ext cx="506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Simplify                        State the excluded values of </a:t>
              </a:r>
              <a:r>
                <a:rPr lang="en-US" sz="2400" i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x</a:t>
              </a: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.</a:t>
              </a:r>
              <a:endPara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endParaRPr>
            </a:p>
          </p:txBody>
        </p:sp>
        <p:pic>
          <p:nvPicPr>
            <p:cNvPr id="93202" name="Picture 18" descr="eq_97"/>
            <p:cNvPicPr>
              <a:picLocks noChangeAspect="1" noChangeArrowheads="1"/>
            </p:cNvPicPr>
            <p:nvPr/>
          </p:nvPicPr>
          <p:blipFill>
            <a:blip r:embed="rId3" cstate="print"/>
            <a:srcRect l="32085" r="20609" b="79625"/>
            <a:stretch>
              <a:fillRect/>
            </a:stretch>
          </p:blipFill>
          <p:spPr bwMode="auto">
            <a:xfrm>
              <a:off x="1374" y="816"/>
              <a:ext cx="1212" cy="522"/>
            </a:xfrm>
            <a:prstGeom prst="rect">
              <a:avLst/>
            </a:prstGeom>
            <a:noFill/>
          </p:spPr>
        </p:pic>
      </p:grpSp>
      <p:pic>
        <p:nvPicPr>
          <p:cNvPr id="93203" name="Picture 19" descr="eq_97"/>
          <p:cNvPicPr>
            <a:picLocks noChangeAspect="1" noChangeArrowheads="1"/>
          </p:cNvPicPr>
          <p:nvPr/>
        </p:nvPicPr>
        <p:blipFill>
          <a:blip r:embed="rId3" cstate="print"/>
          <a:srcRect t="21545" b="52928"/>
          <a:stretch>
            <a:fillRect/>
          </a:stretch>
        </p:blipFill>
        <p:spPr bwMode="auto">
          <a:xfrm>
            <a:off x="1009650" y="2228850"/>
            <a:ext cx="4067175" cy="1038225"/>
          </a:xfrm>
          <a:prstGeom prst="rect">
            <a:avLst/>
          </a:prstGeom>
          <a:noFill/>
        </p:spPr>
      </p:pic>
      <p:pic>
        <p:nvPicPr>
          <p:cNvPr id="93205" name="Picture 21" descr="eq_97"/>
          <p:cNvPicPr>
            <a:picLocks noChangeAspect="1" noChangeArrowheads="1"/>
          </p:cNvPicPr>
          <p:nvPr/>
        </p:nvPicPr>
        <p:blipFill>
          <a:blip r:embed="rId3" cstate="print"/>
          <a:srcRect t="79860" r="71428"/>
          <a:stretch>
            <a:fillRect/>
          </a:stretch>
        </p:blipFill>
        <p:spPr bwMode="auto">
          <a:xfrm>
            <a:off x="2800350" y="5048250"/>
            <a:ext cx="1162050" cy="819150"/>
          </a:xfrm>
          <a:prstGeom prst="rect">
            <a:avLst/>
          </a:prstGeom>
          <a:noFill/>
        </p:spPr>
      </p:pic>
      <p:grpSp>
        <p:nvGrpSpPr>
          <p:cNvPr id="93214" name="Group 30"/>
          <p:cNvGrpSpPr>
            <a:grpSpLocks/>
          </p:cNvGrpSpPr>
          <p:nvPr/>
        </p:nvGrpSpPr>
        <p:grpSpPr bwMode="auto">
          <a:xfrm>
            <a:off x="2800350" y="3563938"/>
            <a:ext cx="2303463" cy="1263650"/>
            <a:chOff x="1764" y="2245"/>
            <a:chExt cx="1451" cy="796"/>
          </a:xfrm>
        </p:grpSpPr>
        <p:pic>
          <p:nvPicPr>
            <p:cNvPr id="93209" name="Picture 25" descr="11-3-4a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764" y="2259"/>
              <a:ext cx="1451" cy="765"/>
            </a:xfrm>
            <a:prstGeom prst="rect">
              <a:avLst/>
            </a:prstGeom>
            <a:noFill/>
          </p:spPr>
        </p:pic>
        <p:pic>
          <p:nvPicPr>
            <p:cNvPr id="93206" name="Picture 22" descr="11-3-4a"/>
            <p:cNvPicPr>
              <a:picLocks noChangeAspect="1" noChangeArrowheads="1"/>
            </p:cNvPicPr>
            <p:nvPr/>
          </p:nvPicPr>
          <p:blipFill>
            <a:blip r:embed="rId5" cstate="print"/>
            <a:srcRect l="55516" t="7051" r="38007" b="78966"/>
            <a:stretch>
              <a:fillRect/>
            </a:stretch>
          </p:blipFill>
          <p:spPr bwMode="auto">
            <a:xfrm>
              <a:off x="2556" y="2245"/>
              <a:ext cx="91" cy="119"/>
            </a:xfrm>
            <a:prstGeom prst="rect">
              <a:avLst/>
            </a:prstGeom>
            <a:noFill/>
          </p:spPr>
        </p:pic>
        <p:pic>
          <p:nvPicPr>
            <p:cNvPr id="93212" name="Picture 28" descr="11-3-4a"/>
            <p:cNvPicPr>
              <a:picLocks noChangeAspect="1" noChangeArrowheads="1"/>
            </p:cNvPicPr>
            <p:nvPr/>
          </p:nvPicPr>
          <p:blipFill>
            <a:blip r:embed="rId5" cstate="print"/>
            <a:srcRect l="55516" t="7051" r="38007" b="78966"/>
            <a:stretch>
              <a:fillRect/>
            </a:stretch>
          </p:blipFill>
          <p:spPr bwMode="auto">
            <a:xfrm>
              <a:off x="2774" y="2922"/>
              <a:ext cx="91" cy="119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3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3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3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3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3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3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97" grpId="0" autoUpdateAnimBg="0"/>
      <p:bldP spid="93198" grpId="0" autoUpdateAnimBg="0"/>
      <p:bldP spid="93199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94211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01B22"/>
                </a:solidFill>
              </a:rPr>
              <a:t>Simplify Rational Expressions</a:t>
            </a:r>
          </a:p>
        </p:txBody>
      </p:sp>
      <p:sp>
        <p:nvSpPr>
          <p:cNvPr id="94222" name="Rectangle 14"/>
          <p:cNvSpPr>
            <a:spLocks noChangeArrowheads="1"/>
          </p:cNvSpPr>
          <p:nvPr/>
        </p:nvSpPr>
        <p:spPr bwMode="auto">
          <a:xfrm>
            <a:off x="876300" y="13890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Exclude the values for which 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aseline="400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– 5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– 36 equals 0.</a:t>
            </a:r>
          </a:p>
        </p:txBody>
      </p:sp>
      <p:sp>
        <p:nvSpPr>
          <p:cNvPr id="94223" name="Text Box 15"/>
          <p:cNvSpPr txBox="1">
            <a:spLocks noChangeArrowheads="1"/>
          </p:cNvSpPr>
          <p:nvPr/>
        </p:nvSpPr>
        <p:spPr bwMode="auto">
          <a:xfrm>
            <a:off x="5486400" y="3429000"/>
            <a:ext cx="30480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Factor.</a:t>
            </a:r>
          </a:p>
        </p:txBody>
      </p:sp>
      <p:sp>
        <p:nvSpPr>
          <p:cNvPr id="94224" name="Text Box 16"/>
          <p:cNvSpPr txBox="1">
            <a:spLocks noChangeArrowheads="1"/>
          </p:cNvSpPr>
          <p:nvPr/>
        </p:nvSpPr>
        <p:spPr bwMode="auto">
          <a:xfrm>
            <a:off x="5486400" y="2228850"/>
            <a:ext cx="320040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The denominator cannot equal zero.</a:t>
            </a:r>
          </a:p>
        </p:txBody>
      </p:sp>
      <p:sp>
        <p:nvSpPr>
          <p:cNvPr id="94225" name="Text Box 17"/>
          <p:cNvSpPr txBox="1">
            <a:spLocks noChangeArrowheads="1"/>
          </p:cNvSpPr>
          <p:nvPr/>
        </p:nvSpPr>
        <p:spPr bwMode="auto">
          <a:xfrm>
            <a:off x="5486400" y="4324350"/>
            <a:ext cx="32766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Zero Product Property</a:t>
            </a:r>
          </a:p>
        </p:txBody>
      </p:sp>
      <p:sp>
        <p:nvSpPr>
          <p:cNvPr id="94226" name="Text Box 18"/>
          <p:cNvSpPr txBox="1">
            <a:spLocks noChangeArrowheads="1"/>
          </p:cNvSpPr>
          <p:nvPr/>
        </p:nvSpPr>
        <p:spPr bwMode="auto">
          <a:xfrm>
            <a:off x="1028700" y="2295525"/>
            <a:ext cx="32385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 baseline="40000">
                <a:solidFill>
                  <a:srgbClr val="000000"/>
                </a:solidFill>
              </a:rPr>
              <a:t>2</a:t>
            </a:r>
            <a:r>
              <a:rPr lang="en-US" sz="2400">
                <a:solidFill>
                  <a:srgbClr val="000000"/>
                </a:solidFill>
              </a:rPr>
              <a:t> – 5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– 36 = 0</a:t>
            </a:r>
          </a:p>
        </p:txBody>
      </p:sp>
      <p:sp>
        <p:nvSpPr>
          <p:cNvPr id="94227" name="Text Box 19"/>
          <p:cNvSpPr txBox="1">
            <a:spLocks noChangeArrowheads="1"/>
          </p:cNvSpPr>
          <p:nvPr/>
        </p:nvSpPr>
        <p:spPr bwMode="auto">
          <a:xfrm>
            <a:off x="895350" y="3429000"/>
            <a:ext cx="3190875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(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– 9)(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+ 4) = 0</a:t>
            </a:r>
            <a:endParaRPr lang="en-US" sz="240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94228" name="Text Box 20"/>
          <p:cNvSpPr txBox="1">
            <a:spLocks noChangeArrowheads="1"/>
          </p:cNvSpPr>
          <p:nvPr/>
        </p:nvSpPr>
        <p:spPr bwMode="auto">
          <a:xfrm>
            <a:off x="1371600" y="4324350"/>
            <a:ext cx="3201988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828800" algn="l"/>
              </a:tabLst>
            </a:pP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= 9 or 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= –4</a:t>
            </a:r>
          </a:p>
        </p:txBody>
      </p:sp>
      <p:grpSp>
        <p:nvGrpSpPr>
          <p:cNvPr id="94229" name="Group 21"/>
          <p:cNvGrpSpPr>
            <a:grpSpLocks/>
          </p:cNvGrpSpPr>
          <p:nvPr/>
        </p:nvGrpSpPr>
        <p:grpSpPr bwMode="auto">
          <a:xfrm>
            <a:off x="533400" y="4852988"/>
            <a:ext cx="7675563" cy="819150"/>
            <a:chOff x="336" y="3141"/>
            <a:chExt cx="4835" cy="516"/>
          </a:xfrm>
        </p:grpSpPr>
        <p:pic>
          <p:nvPicPr>
            <p:cNvPr id="94230" name="Picture 22" descr="eq_97"/>
            <p:cNvPicPr>
              <a:picLocks noChangeAspect="1" noChangeArrowheads="1"/>
            </p:cNvPicPr>
            <p:nvPr/>
          </p:nvPicPr>
          <p:blipFill>
            <a:blip r:embed="rId3" cstate="print"/>
            <a:srcRect l="6596" t="79860" r="71428"/>
            <a:stretch>
              <a:fillRect/>
            </a:stretch>
          </p:blipFill>
          <p:spPr bwMode="auto">
            <a:xfrm>
              <a:off x="1451" y="3141"/>
              <a:ext cx="563" cy="516"/>
            </a:xfrm>
            <a:prstGeom prst="rect">
              <a:avLst/>
            </a:prstGeom>
            <a:noFill/>
          </p:spPr>
        </p:pic>
        <p:sp>
          <p:nvSpPr>
            <p:cNvPr id="94231" name="Rectangle 23"/>
            <p:cNvSpPr>
              <a:spLocks noChangeArrowheads="1"/>
            </p:cNvSpPr>
            <p:nvPr/>
          </p:nvSpPr>
          <p:spPr bwMode="auto">
            <a:xfrm>
              <a:off x="336" y="3267"/>
              <a:ext cx="4835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712913" indent="-1368425">
                <a:lnSpc>
                  <a:spcPct val="90000"/>
                </a:lnSpc>
                <a:spcBef>
                  <a:spcPct val="20000"/>
                </a:spcBef>
                <a:buClr>
                  <a:srgbClr val="FFFFFF"/>
                </a:buClr>
                <a:tabLst>
                  <a:tab pos="1943100" algn="l"/>
                </a:tabLst>
              </a:pPr>
              <a:r>
                <a:rPr lang="en-US" sz="2400" b="1">
                  <a:solidFill>
                    <a:srgbClr val="00539D"/>
                  </a:solidFill>
                </a:rPr>
                <a:t>Answer:	         </a:t>
              </a:r>
              <a:r>
                <a:rPr lang="en-US" sz="2400">
                  <a:solidFill>
                    <a:srgbClr val="E01B22"/>
                  </a:solidFill>
                </a:rPr>
                <a:t>; </a:t>
              </a:r>
              <a:r>
                <a:rPr lang="en-US" sz="2400" i="1">
                  <a:solidFill>
                    <a:srgbClr val="E01B22"/>
                  </a:solidFill>
                </a:rPr>
                <a:t>x</a:t>
              </a:r>
              <a:r>
                <a:rPr lang="en-US" sz="2400">
                  <a:solidFill>
                    <a:srgbClr val="E01B22"/>
                  </a:solidFill>
                </a:rPr>
                <a:t> </a:t>
              </a:r>
              <a:r>
                <a:rPr lang="en-US" sz="2400">
                  <a:solidFill>
                    <a:srgbClr val="E01B22"/>
                  </a:solidFill>
                  <a:cs typeface="Arial" pitchFamily="34" charset="0"/>
                </a:rPr>
                <a:t>≠ </a:t>
              </a:r>
              <a:r>
                <a:rPr lang="en-US" sz="2400">
                  <a:solidFill>
                    <a:srgbClr val="E01B22"/>
                  </a:solidFill>
                </a:rPr>
                <a:t>–4 and </a:t>
              </a:r>
              <a:r>
                <a:rPr lang="en-US" sz="2400" i="1">
                  <a:solidFill>
                    <a:srgbClr val="E01B22"/>
                  </a:solidFill>
                </a:rPr>
                <a:t>x</a:t>
              </a:r>
              <a:r>
                <a:rPr lang="en-US" sz="2400">
                  <a:solidFill>
                    <a:srgbClr val="E01B22"/>
                  </a:solidFill>
                </a:rPr>
                <a:t> </a:t>
              </a:r>
              <a:r>
                <a:rPr lang="en-US" sz="2400">
                  <a:solidFill>
                    <a:srgbClr val="E01B22"/>
                  </a:solidFill>
                  <a:cs typeface="Arial" pitchFamily="34" charset="0"/>
                </a:rPr>
                <a:t>≠ </a:t>
              </a:r>
              <a:r>
                <a:rPr lang="en-US" sz="2400">
                  <a:solidFill>
                    <a:srgbClr val="E01B22"/>
                  </a:solidFill>
                </a:rPr>
                <a:t>9</a:t>
              </a:r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4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4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4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4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4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4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4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4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22" grpId="0" build="p" autoUpdateAnimBg="0" advAuto="0"/>
      <p:bldP spid="94223" grpId="0" autoUpdateAnimBg="0"/>
      <p:bldP spid="94224" grpId="0" autoUpdateAnimBg="0"/>
      <p:bldP spid="94225" grpId="0" autoUpdateAnimBg="0"/>
      <p:bldP spid="94226" grpId="0" autoUpdateAnimBg="0"/>
      <p:bldP spid="94227" grpId="0" autoUpdateAnimBg="0"/>
      <p:bldP spid="94228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pic>
        <p:nvPicPr>
          <p:cNvPr id="116744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6745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grpSp>
        <p:nvGrpSpPr>
          <p:cNvPr id="116755" name="Group 19"/>
          <p:cNvGrpSpPr>
            <a:grpSpLocks/>
          </p:cNvGrpSpPr>
          <p:nvPr/>
        </p:nvGrpSpPr>
        <p:grpSpPr bwMode="auto">
          <a:xfrm>
            <a:off x="533400" y="1257300"/>
            <a:ext cx="8382000" cy="849313"/>
            <a:chOff x="336" y="828"/>
            <a:chExt cx="5280" cy="535"/>
          </a:xfrm>
        </p:grpSpPr>
        <p:sp>
          <p:nvSpPr>
            <p:cNvPr id="116756" name="Rectangle 20"/>
            <p:cNvSpPr>
              <a:spLocks noChangeArrowheads="1"/>
            </p:cNvSpPr>
            <p:nvPr/>
          </p:nvSpPr>
          <p:spPr bwMode="auto">
            <a:xfrm>
              <a:off x="336" y="948"/>
              <a:ext cx="528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</a:pP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Simplify                         State the excluded values of </a:t>
              </a:r>
              <a:r>
                <a:rPr lang="en-US" sz="2400" i="1">
                  <a:solidFill>
                    <a:srgbClr val="00539D"/>
                  </a:solidFill>
                  <a:cs typeface="Times New Roman" pitchFamily="18" charset="0"/>
                </a:rPr>
                <a:t>w</a:t>
              </a: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.</a:t>
              </a:r>
            </a:p>
          </p:txBody>
        </p:sp>
        <p:pic>
          <p:nvPicPr>
            <p:cNvPr id="116757" name="Picture 21" descr="eq_98"/>
            <p:cNvPicPr>
              <a:picLocks noChangeAspect="1" noChangeArrowheads="1"/>
            </p:cNvPicPr>
            <p:nvPr/>
          </p:nvPicPr>
          <p:blipFill>
            <a:blip r:embed="rId6" cstate="print"/>
            <a:srcRect l="15923" r="59004" b="80280"/>
            <a:stretch>
              <a:fillRect/>
            </a:stretch>
          </p:blipFill>
          <p:spPr bwMode="auto">
            <a:xfrm>
              <a:off x="1367" y="828"/>
              <a:ext cx="1285" cy="535"/>
            </a:xfrm>
            <a:prstGeom prst="rect">
              <a:avLst/>
            </a:prstGeom>
            <a:noFill/>
          </p:spPr>
        </p:pic>
      </p:grpSp>
      <p:grpSp>
        <p:nvGrpSpPr>
          <p:cNvPr id="116758" name="Group 22"/>
          <p:cNvGrpSpPr>
            <a:grpSpLocks/>
          </p:cNvGrpSpPr>
          <p:nvPr/>
        </p:nvGrpSpPr>
        <p:grpSpPr bwMode="auto">
          <a:xfrm>
            <a:off x="914400" y="2390775"/>
            <a:ext cx="2790825" cy="3381375"/>
            <a:chOff x="576" y="1506"/>
            <a:chExt cx="1758" cy="2130"/>
          </a:xfrm>
        </p:grpSpPr>
        <p:sp>
          <p:nvSpPr>
            <p:cNvPr id="116759" name="Rectangle 23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685"/>
              <a:ext cx="1758" cy="18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70000"/>
                </a:lnSpc>
                <a:spcBef>
                  <a:spcPct val="80000"/>
                </a:spcBef>
                <a:spcAft>
                  <a:spcPct val="8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70000"/>
                </a:lnSpc>
                <a:spcBef>
                  <a:spcPct val="80000"/>
                </a:spcBef>
                <a:spcAft>
                  <a:spcPct val="8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70000"/>
                </a:lnSpc>
                <a:spcBef>
                  <a:spcPct val="80000"/>
                </a:spcBef>
                <a:spcAft>
                  <a:spcPct val="8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70000"/>
                </a:lnSpc>
                <a:spcBef>
                  <a:spcPct val="80000"/>
                </a:spcBef>
                <a:spcAft>
                  <a:spcPct val="8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16760" name="Picture 24" descr="eq_98"/>
            <p:cNvPicPr>
              <a:picLocks noChangeAspect="1" noChangeArrowheads="1"/>
            </p:cNvPicPr>
            <p:nvPr/>
          </p:nvPicPr>
          <p:blipFill>
            <a:blip r:embed="rId7" cstate="print"/>
            <a:srcRect t="81689" r="73044"/>
            <a:stretch>
              <a:fillRect/>
            </a:stretch>
          </p:blipFill>
          <p:spPr bwMode="auto">
            <a:xfrm>
              <a:off x="930" y="3168"/>
              <a:ext cx="1302" cy="468"/>
            </a:xfrm>
            <a:prstGeom prst="rect">
              <a:avLst/>
            </a:prstGeom>
            <a:noFill/>
          </p:spPr>
        </p:pic>
        <p:pic>
          <p:nvPicPr>
            <p:cNvPr id="116761" name="Picture 25" descr="eq_98"/>
            <p:cNvPicPr>
              <a:picLocks noChangeAspect="1" noChangeArrowheads="1"/>
            </p:cNvPicPr>
            <p:nvPr/>
          </p:nvPicPr>
          <p:blipFill>
            <a:blip r:embed="rId7" cstate="print"/>
            <a:srcRect t="61032" r="73044" b="20189"/>
            <a:stretch>
              <a:fillRect/>
            </a:stretch>
          </p:blipFill>
          <p:spPr bwMode="auto">
            <a:xfrm>
              <a:off x="930" y="2598"/>
              <a:ext cx="1302" cy="480"/>
            </a:xfrm>
            <a:prstGeom prst="rect">
              <a:avLst/>
            </a:prstGeom>
            <a:noFill/>
          </p:spPr>
        </p:pic>
        <p:pic>
          <p:nvPicPr>
            <p:cNvPr id="116762" name="Picture 26" descr="eq_98"/>
            <p:cNvPicPr>
              <a:picLocks noChangeAspect="1" noChangeArrowheads="1"/>
            </p:cNvPicPr>
            <p:nvPr/>
          </p:nvPicPr>
          <p:blipFill>
            <a:blip r:embed="rId7" cstate="print"/>
            <a:srcRect t="40375" r="73044" b="38968"/>
            <a:stretch>
              <a:fillRect/>
            </a:stretch>
          </p:blipFill>
          <p:spPr bwMode="auto">
            <a:xfrm>
              <a:off x="936" y="2040"/>
              <a:ext cx="1302" cy="528"/>
            </a:xfrm>
            <a:prstGeom prst="rect">
              <a:avLst/>
            </a:prstGeom>
            <a:noFill/>
          </p:spPr>
        </p:pic>
        <p:pic>
          <p:nvPicPr>
            <p:cNvPr id="116763" name="Picture 27" descr="eq_98"/>
            <p:cNvPicPr>
              <a:picLocks noChangeAspect="1" noChangeArrowheads="1"/>
            </p:cNvPicPr>
            <p:nvPr/>
          </p:nvPicPr>
          <p:blipFill>
            <a:blip r:embed="rId7" cstate="print"/>
            <a:srcRect t="20422" r="73044" b="59625"/>
            <a:stretch>
              <a:fillRect/>
            </a:stretch>
          </p:blipFill>
          <p:spPr bwMode="auto">
            <a:xfrm>
              <a:off x="930" y="1506"/>
              <a:ext cx="1302" cy="510"/>
            </a:xfrm>
            <a:prstGeom prst="rect">
              <a:avLst/>
            </a:prstGeom>
            <a:noFill/>
          </p:spPr>
        </p:pic>
      </p:grpSp>
      <p:sp>
        <p:nvSpPr>
          <p:cNvPr id="116743" name="Oval 7"/>
          <p:cNvSpPr>
            <a:spLocks noChangeArrowheads="1"/>
          </p:cNvSpPr>
          <p:nvPr/>
        </p:nvSpPr>
        <p:spPr bwMode="auto">
          <a:xfrm>
            <a:off x="904875" y="260032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6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6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6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6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9625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01B22"/>
                </a:solidFill>
              </a:rPr>
              <a:t>Recognize Opposites</a:t>
            </a:r>
          </a:p>
        </p:txBody>
      </p:sp>
      <p:pic>
        <p:nvPicPr>
          <p:cNvPr id="96260" name="Picture 4" descr="11-3-5"/>
          <p:cNvPicPr>
            <a:picLocks noChangeAspect="1" noChangeArrowheads="1"/>
          </p:cNvPicPr>
          <p:nvPr/>
        </p:nvPicPr>
        <p:blipFill>
          <a:blip r:embed="rId3" cstate="print"/>
          <a:srcRect l="14760" b="70189"/>
          <a:stretch>
            <a:fillRect/>
          </a:stretch>
        </p:blipFill>
        <p:spPr bwMode="auto">
          <a:xfrm>
            <a:off x="857250" y="1238250"/>
            <a:ext cx="6491288" cy="1254125"/>
          </a:xfrm>
          <a:prstGeom prst="rect">
            <a:avLst/>
          </a:prstGeom>
          <a:noFill/>
        </p:spPr>
      </p:pic>
      <p:pic>
        <p:nvPicPr>
          <p:cNvPr id="96261" name="Picture 5" descr="11-3-5"/>
          <p:cNvPicPr>
            <a:picLocks noChangeAspect="1" noChangeArrowheads="1"/>
          </p:cNvPicPr>
          <p:nvPr/>
        </p:nvPicPr>
        <p:blipFill>
          <a:blip r:embed="rId3" cstate="print"/>
          <a:srcRect t="28302" r="50906" b="47774"/>
          <a:stretch>
            <a:fillRect/>
          </a:stretch>
        </p:blipFill>
        <p:spPr bwMode="auto">
          <a:xfrm>
            <a:off x="985838" y="2447925"/>
            <a:ext cx="3738562" cy="1006475"/>
          </a:xfrm>
          <a:prstGeom prst="rect">
            <a:avLst/>
          </a:prstGeom>
          <a:noFill/>
        </p:spPr>
      </p:pic>
      <p:pic>
        <p:nvPicPr>
          <p:cNvPr id="96262" name="Picture 6" descr="11-3-5"/>
          <p:cNvPicPr>
            <a:picLocks noChangeAspect="1" noChangeArrowheads="1"/>
          </p:cNvPicPr>
          <p:nvPr/>
        </p:nvPicPr>
        <p:blipFill>
          <a:blip r:embed="rId3" cstate="print"/>
          <a:srcRect t="51849" r="48531" b="25812"/>
          <a:stretch>
            <a:fillRect/>
          </a:stretch>
        </p:blipFill>
        <p:spPr bwMode="auto">
          <a:xfrm>
            <a:off x="985838" y="3429000"/>
            <a:ext cx="3919537" cy="939800"/>
          </a:xfrm>
          <a:prstGeom prst="rect">
            <a:avLst/>
          </a:prstGeom>
          <a:noFill/>
        </p:spPr>
      </p:pic>
      <p:sp>
        <p:nvSpPr>
          <p:cNvPr id="96264" name="Text Box 8"/>
          <p:cNvSpPr txBox="1">
            <a:spLocks noChangeArrowheads="1"/>
          </p:cNvSpPr>
          <p:nvPr/>
        </p:nvSpPr>
        <p:spPr bwMode="auto">
          <a:xfrm>
            <a:off x="5486400" y="3522663"/>
            <a:ext cx="297180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Rewrite 5 – 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as </a:t>
            </a:r>
            <a:br>
              <a:rPr lang="en-US" sz="2400">
                <a:solidFill>
                  <a:srgbClr val="000000"/>
                </a:solidFill>
              </a:rPr>
            </a:br>
            <a:r>
              <a:rPr lang="en-US" sz="2400">
                <a:solidFill>
                  <a:srgbClr val="000000"/>
                </a:solidFill>
              </a:rPr>
              <a:t>–1(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– 5).</a:t>
            </a:r>
          </a:p>
        </p:txBody>
      </p:sp>
      <p:sp>
        <p:nvSpPr>
          <p:cNvPr id="96265" name="Text Box 9"/>
          <p:cNvSpPr txBox="1">
            <a:spLocks noChangeArrowheads="1"/>
          </p:cNvSpPr>
          <p:nvPr/>
        </p:nvSpPr>
        <p:spPr bwMode="auto">
          <a:xfrm>
            <a:off x="5486400" y="2741613"/>
            <a:ext cx="32004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Factor.</a:t>
            </a:r>
          </a:p>
        </p:txBody>
      </p:sp>
      <p:sp>
        <p:nvSpPr>
          <p:cNvPr id="96266" name="Text Box 10"/>
          <p:cNvSpPr txBox="1">
            <a:spLocks noChangeArrowheads="1"/>
          </p:cNvSpPr>
          <p:nvPr/>
        </p:nvSpPr>
        <p:spPr bwMode="auto">
          <a:xfrm>
            <a:off x="5486400" y="4543425"/>
            <a:ext cx="327660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Divide out the common factor, 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– 5.</a:t>
            </a:r>
          </a:p>
        </p:txBody>
      </p:sp>
      <p:pic>
        <p:nvPicPr>
          <p:cNvPr id="96267" name="Picture 11" descr="11-3-5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03438" y="5486400"/>
            <a:ext cx="1258887" cy="795338"/>
          </a:xfrm>
          <a:prstGeom prst="rect">
            <a:avLst/>
          </a:prstGeom>
          <a:noFill/>
        </p:spPr>
      </p:pic>
      <p:sp>
        <p:nvSpPr>
          <p:cNvPr id="96268" name="Text Box 12"/>
          <p:cNvSpPr txBox="1">
            <a:spLocks noChangeArrowheads="1"/>
          </p:cNvSpPr>
          <p:nvPr/>
        </p:nvSpPr>
        <p:spPr bwMode="auto">
          <a:xfrm>
            <a:off x="5486400" y="5599113"/>
            <a:ext cx="32766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Simplify.</a:t>
            </a:r>
          </a:p>
        </p:txBody>
      </p:sp>
      <p:pic>
        <p:nvPicPr>
          <p:cNvPr id="96269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85838" y="4343400"/>
            <a:ext cx="3757612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6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6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6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6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6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6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6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6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6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64" grpId="0" autoUpdateAnimBg="0"/>
      <p:bldP spid="96265" grpId="0" autoUpdateAnimBg="0"/>
      <p:bldP spid="96266" grpId="0" autoUpdateAnimBg="0"/>
      <p:bldP spid="96268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97283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01B22"/>
                </a:solidFill>
              </a:rPr>
              <a:t>Recognize Opposites</a:t>
            </a:r>
          </a:p>
        </p:txBody>
      </p:sp>
      <p:sp>
        <p:nvSpPr>
          <p:cNvPr id="97284" name="Text Box 4"/>
          <p:cNvSpPr txBox="1">
            <a:spLocks noChangeArrowheads="1"/>
          </p:cNvSpPr>
          <p:nvPr/>
        </p:nvSpPr>
        <p:spPr bwMode="auto">
          <a:xfrm>
            <a:off x="533400" y="1381125"/>
            <a:ext cx="80772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Exclude the values for which 8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– 40 equals 0.</a:t>
            </a:r>
          </a:p>
        </p:txBody>
      </p:sp>
      <p:sp>
        <p:nvSpPr>
          <p:cNvPr id="97285" name="Text Box 5"/>
          <p:cNvSpPr txBox="1">
            <a:spLocks noChangeArrowheads="1"/>
          </p:cNvSpPr>
          <p:nvPr/>
        </p:nvSpPr>
        <p:spPr bwMode="auto">
          <a:xfrm>
            <a:off x="533400" y="1966913"/>
            <a:ext cx="8077200" cy="1698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600200" algn="r"/>
                <a:tab pos="1771650" algn="l"/>
                <a:tab pos="2171700" algn="l"/>
                <a:tab pos="3543300" algn="l"/>
              </a:tabLst>
            </a:pPr>
            <a:r>
              <a:rPr lang="en-US" sz="2400">
                <a:solidFill>
                  <a:srgbClr val="000000"/>
                </a:solidFill>
              </a:rPr>
              <a:t>	8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– 40	=	0	The denominator cannot equal</a:t>
            </a:r>
            <a:br>
              <a:rPr lang="en-US" sz="2400">
                <a:solidFill>
                  <a:srgbClr val="000000"/>
                </a:solidFill>
              </a:rPr>
            </a:br>
            <a:r>
              <a:rPr lang="en-US" sz="2400">
                <a:solidFill>
                  <a:srgbClr val="000000"/>
                </a:solidFill>
              </a:rPr>
              <a:t>				zero.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600200" algn="r"/>
                <a:tab pos="1771650" algn="l"/>
                <a:tab pos="2171700" algn="l"/>
                <a:tab pos="3543300" algn="l"/>
              </a:tabLst>
            </a:pPr>
            <a:r>
              <a:rPr lang="en-US" sz="2400">
                <a:solidFill>
                  <a:srgbClr val="000000"/>
                </a:solidFill>
              </a:rPr>
              <a:t>	8</a:t>
            </a:r>
            <a:r>
              <a:rPr lang="en-US" sz="2400" i="1">
                <a:solidFill>
                  <a:srgbClr val="000000"/>
                </a:solidFill>
              </a:rPr>
              <a:t>x	</a:t>
            </a:r>
            <a:r>
              <a:rPr lang="en-US" sz="2400">
                <a:solidFill>
                  <a:srgbClr val="000000"/>
                </a:solidFill>
              </a:rPr>
              <a:t>=	40	Add 40 to each side.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600200" algn="r"/>
                <a:tab pos="1771650" algn="l"/>
                <a:tab pos="2171700" algn="l"/>
                <a:tab pos="3543300" algn="l"/>
              </a:tabLst>
            </a:pPr>
            <a:r>
              <a:rPr lang="en-US" sz="2400" i="1">
                <a:solidFill>
                  <a:srgbClr val="000000"/>
                </a:solidFill>
              </a:rPr>
              <a:t>	x	</a:t>
            </a:r>
            <a:r>
              <a:rPr lang="en-US" sz="2400">
                <a:solidFill>
                  <a:srgbClr val="000000"/>
                </a:solidFill>
              </a:rPr>
              <a:t>=	5	Zero Product Property</a:t>
            </a:r>
          </a:p>
        </p:txBody>
      </p:sp>
      <p:grpSp>
        <p:nvGrpSpPr>
          <p:cNvPr id="97288" name="Group 8"/>
          <p:cNvGrpSpPr>
            <a:grpSpLocks/>
          </p:cNvGrpSpPr>
          <p:nvPr/>
        </p:nvGrpSpPr>
        <p:grpSpPr bwMode="auto">
          <a:xfrm>
            <a:off x="533400" y="4759325"/>
            <a:ext cx="8229600" cy="803275"/>
            <a:chOff x="336" y="2998"/>
            <a:chExt cx="5184" cy="506"/>
          </a:xfrm>
        </p:grpSpPr>
        <p:sp>
          <p:nvSpPr>
            <p:cNvPr id="97286" name="Rectangle 6"/>
            <p:cNvSpPr>
              <a:spLocks noChangeArrowheads="1"/>
            </p:cNvSpPr>
            <p:nvPr/>
          </p:nvSpPr>
          <p:spPr bwMode="auto">
            <a:xfrm>
              <a:off x="336" y="3113"/>
              <a:ext cx="518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712913" indent="-1368425">
                <a:lnSpc>
                  <a:spcPct val="90000"/>
                </a:lnSpc>
                <a:spcBef>
                  <a:spcPct val="20000"/>
                </a:spcBef>
                <a:buClr>
                  <a:srgbClr val="FFFFFF"/>
                </a:buClr>
                <a:tabLst>
                  <a:tab pos="1943100" algn="l"/>
                </a:tabLst>
              </a:pPr>
              <a:r>
                <a:rPr lang="en-US" sz="2400" b="1">
                  <a:solidFill>
                    <a:srgbClr val="00539D"/>
                  </a:solidFill>
                </a:rPr>
                <a:t>Answer:</a:t>
              </a:r>
              <a:r>
                <a:rPr lang="en-US" sz="2400">
                  <a:solidFill>
                    <a:srgbClr val="E01B22"/>
                  </a:solidFill>
                </a:rPr>
                <a:t> 	            ; </a:t>
              </a:r>
              <a:r>
                <a:rPr lang="en-US" sz="2400" i="1">
                  <a:solidFill>
                    <a:srgbClr val="E01B22"/>
                  </a:solidFill>
                </a:rPr>
                <a:t>x</a:t>
              </a:r>
              <a:r>
                <a:rPr lang="en-US" sz="2400">
                  <a:solidFill>
                    <a:srgbClr val="E01B22"/>
                  </a:solidFill>
                </a:rPr>
                <a:t> </a:t>
              </a:r>
              <a:r>
                <a:rPr lang="en-US" sz="2400">
                  <a:solidFill>
                    <a:srgbClr val="E01B22"/>
                  </a:solidFill>
                  <a:cs typeface="Arial" pitchFamily="34" charset="0"/>
                </a:rPr>
                <a:t>≠ 5</a:t>
              </a:r>
              <a:endParaRPr lang="en-US" sz="2400">
                <a:solidFill>
                  <a:srgbClr val="E01B22"/>
                </a:solidFill>
              </a:endParaRPr>
            </a:p>
          </p:txBody>
        </p:sp>
        <p:pic>
          <p:nvPicPr>
            <p:cNvPr id="97287" name="Picture 7" descr="11-3-5a"/>
            <p:cNvPicPr>
              <a:picLocks noChangeAspect="1" noChangeArrowheads="1"/>
            </p:cNvPicPr>
            <p:nvPr/>
          </p:nvPicPr>
          <p:blipFill>
            <a:blip r:embed="rId3" cstate="print"/>
            <a:srcRect t="51064" r="15259"/>
            <a:stretch>
              <a:fillRect/>
            </a:stretch>
          </p:blipFill>
          <p:spPr bwMode="auto">
            <a:xfrm>
              <a:off x="1446" y="2998"/>
              <a:ext cx="672" cy="506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72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72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72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7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4" grpId="0" build="p" autoUpdateAnimBg="0" advAuto="0"/>
      <p:bldP spid="97285" grpId="0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pic>
        <p:nvPicPr>
          <p:cNvPr id="117768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7769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7767" name="Oval 7"/>
          <p:cNvSpPr>
            <a:spLocks noChangeArrowheads="1"/>
          </p:cNvSpPr>
          <p:nvPr/>
        </p:nvSpPr>
        <p:spPr bwMode="auto">
          <a:xfrm>
            <a:off x="866775" y="54864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grpSp>
        <p:nvGrpSpPr>
          <p:cNvPr id="117782" name="Group 22"/>
          <p:cNvGrpSpPr>
            <a:grpSpLocks/>
          </p:cNvGrpSpPr>
          <p:nvPr/>
        </p:nvGrpSpPr>
        <p:grpSpPr bwMode="auto">
          <a:xfrm>
            <a:off x="857250" y="2505075"/>
            <a:ext cx="2790825" cy="3640138"/>
            <a:chOff x="540" y="1578"/>
            <a:chExt cx="1758" cy="2293"/>
          </a:xfrm>
        </p:grpSpPr>
        <p:sp>
          <p:nvSpPr>
            <p:cNvPr id="117765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40" y="1712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17771" name="Picture 11" descr="11-3-5 cyp"/>
            <p:cNvPicPr>
              <a:picLocks noChangeAspect="1" noChangeArrowheads="1"/>
            </p:cNvPicPr>
            <p:nvPr/>
          </p:nvPicPr>
          <p:blipFill>
            <a:blip r:embed="rId6" cstate="print"/>
            <a:srcRect t="26898" r="68022" b="55002"/>
            <a:stretch>
              <a:fillRect/>
            </a:stretch>
          </p:blipFill>
          <p:spPr bwMode="auto">
            <a:xfrm>
              <a:off x="942" y="1578"/>
              <a:ext cx="1289" cy="541"/>
            </a:xfrm>
            <a:prstGeom prst="rect">
              <a:avLst/>
            </a:prstGeom>
            <a:noFill/>
          </p:spPr>
        </p:pic>
        <p:pic>
          <p:nvPicPr>
            <p:cNvPr id="117772" name="Picture 12" descr="11-3-5 cyp"/>
            <p:cNvPicPr>
              <a:picLocks noChangeAspect="1" noChangeArrowheads="1"/>
            </p:cNvPicPr>
            <p:nvPr/>
          </p:nvPicPr>
          <p:blipFill>
            <a:blip r:embed="rId6" cstate="print"/>
            <a:srcRect t="45567" r="67725" b="35732"/>
            <a:stretch>
              <a:fillRect/>
            </a:stretch>
          </p:blipFill>
          <p:spPr bwMode="auto">
            <a:xfrm>
              <a:off x="942" y="2142"/>
              <a:ext cx="1301" cy="559"/>
            </a:xfrm>
            <a:prstGeom prst="rect">
              <a:avLst/>
            </a:prstGeom>
            <a:noFill/>
          </p:spPr>
        </p:pic>
        <p:pic>
          <p:nvPicPr>
            <p:cNvPr id="117773" name="Picture 13" descr="11-3-5 cyp"/>
            <p:cNvPicPr>
              <a:picLocks noChangeAspect="1" noChangeArrowheads="1"/>
            </p:cNvPicPr>
            <p:nvPr/>
          </p:nvPicPr>
          <p:blipFill>
            <a:blip r:embed="rId6" cstate="print"/>
            <a:srcRect t="64436" r="67874" b="18468"/>
            <a:stretch>
              <a:fillRect/>
            </a:stretch>
          </p:blipFill>
          <p:spPr bwMode="auto">
            <a:xfrm>
              <a:off x="942" y="2756"/>
              <a:ext cx="1295" cy="511"/>
            </a:xfrm>
            <a:prstGeom prst="rect">
              <a:avLst/>
            </a:prstGeom>
            <a:noFill/>
          </p:spPr>
        </p:pic>
        <p:pic>
          <p:nvPicPr>
            <p:cNvPr id="117774" name="Picture 14" descr="11-3-5 cyp"/>
            <p:cNvPicPr>
              <a:picLocks noChangeAspect="1" noChangeArrowheads="1"/>
            </p:cNvPicPr>
            <p:nvPr/>
          </p:nvPicPr>
          <p:blipFill>
            <a:blip r:embed="rId6" cstate="print"/>
            <a:srcRect l="11311" t="81900" r="72935"/>
            <a:stretch>
              <a:fillRect/>
            </a:stretch>
          </p:blipFill>
          <p:spPr bwMode="auto">
            <a:xfrm>
              <a:off x="1536" y="3330"/>
              <a:ext cx="635" cy="541"/>
            </a:xfrm>
            <a:prstGeom prst="rect">
              <a:avLst/>
            </a:prstGeom>
            <a:noFill/>
          </p:spPr>
        </p:pic>
        <p:pic>
          <p:nvPicPr>
            <p:cNvPr id="117777" name="Picture 17" descr="11-3-5-cyp"/>
            <p:cNvPicPr>
              <a:picLocks noChangeAspect="1" noChangeArrowheads="1"/>
            </p:cNvPicPr>
            <p:nvPr/>
          </p:nvPicPr>
          <p:blipFill>
            <a:blip r:embed="rId7" cstate="print"/>
            <a:srcRect t="53882" r="12236"/>
            <a:stretch>
              <a:fillRect/>
            </a:stretch>
          </p:blipFill>
          <p:spPr bwMode="auto">
            <a:xfrm>
              <a:off x="943" y="3377"/>
              <a:ext cx="624" cy="493"/>
            </a:xfrm>
            <a:prstGeom prst="rect">
              <a:avLst/>
            </a:prstGeom>
            <a:noFill/>
          </p:spPr>
        </p:pic>
      </p:grpSp>
      <p:grpSp>
        <p:nvGrpSpPr>
          <p:cNvPr id="117781" name="Group 21"/>
          <p:cNvGrpSpPr>
            <a:grpSpLocks/>
          </p:cNvGrpSpPr>
          <p:nvPr/>
        </p:nvGrpSpPr>
        <p:grpSpPr bwMode="auto">
          <a:xfrm>
            <a:off x="923925" y="1209675"/>
            <a:ext cx="6399213" cy="1306513"/>
            <a:chOff x="582" y="744"/>
            <a:chExt cx="4031" cy="823"/>
          </a:xfrm>
        </p:grpSpPr>
        <p:pic>
          <p:nvPicPr>
            <p:cNvPr id="117770" name="Picture 10" descr="11-3-5 cyp"/>
            <p:cNvPicPr>
              <a:picLocks noChangeAspect="1" noChangeArrowheads="1"/>
            </p:cNvPicPr>
            <p:nvPr/>
          </p:nvPicPr>
          <p:blipFill>
            <a:blip r:embed="rId6" cstate="print"/>
            <a:srcRect r="79187" b="82135"/>
            <a:stretch>
              <a:fillRect/>
            </a:stretch>
          </p:blipFill>
          <p:spPr bwMode="auto">
            <a:xfrm>
              <a:off x="582" y="762"/>
              <a:ext cx="839" cy="534"/>
            </a:xfrm>
            <a:prstGeom prst="rect">
              <a:avLst/>
            </a:prstGeom>
            <a:noFill/>
          </p:spPr>
        </p:pic>
        <p:pic>
          <p:nvPicPr>
            <p:cNvPr id="117778" name="Picture 18" descr="11-3-5-cyp"/>
            <p:cNvPicPr>
              <a:picLocks noChangeAspect="1" noChangeArrowheads="1"/>
            </p:cNvPicPr>
            <p:nvPr/>
          </p:nvPicPr>
          <p:blipFill>
            <a:blip r:embed="rId7" cstate="print"/>
            <a:srcRect b="46118"/>
            <a:stretch>
              <a:fillRect/>
            </a:stretch>
          </p:blipFill>
          <p:spPr bwMode="auto">
            <a:xfrm>
              <a:off x="1398" y="744"/>
              <a:ext cx="711" cy="576"/>
            </a:xfrm>
            <a:prstGeom prst="rect">
              <a:avLst/>
            </a:prstGeom>
            <a:noFill/>
          </p:spPr>
        </p:pic>
        <p:pic>
          <p:nvPicPr>
            <p:cNvPr id="117779" name="Picture 19" descr="11-3-5 cyp"/>
            <p:cNvPicPr>
              <a:picLocks noChangeAspect="1" noChangeArrowheads="1"/>
            </p:cNvPicPr>
            <p:nvPr/>
          </p:nvPicPr>
          <p:blipFill>
            <a:blip r:embed="rId6" cstate="print"/>
            <a:srcRect t="17865" b="73068"/>
            <a:stretch>
              <a:fillRect/>
            </a:stretch>
          </p:blipFill>
          <p:spPr bwMode="auto">
            <a:xfrm>
              <a:off x="582" y="1296"/>
              <a:ext cx="4031" cy="271"/>
            </a:xfrm>
            <a:prstGeom prst="rect">
              <a:avLst/>
            </a:prstGeom>
            <a:noFill/>
          </p:spPr>
        </p:pic>
        <p:pic>
          <p:nvPicPr>
            <p:cNvPr id="117780" name="Picture 20" descr="11-3-5 cyp"/>
            <p:cNvPicPr>
              <a:picLocks noChangeAspect="1" noChangeArrowheads="1"/>
            </p:cNvPicPr>
            <p:nvPr/>
          </p:nvPicPr>
          <p:blipFill>
            <a:blip r:embed="rId6" cstate="print"/>
            <a:srcRect l="37956" b="82135"/>
            <a:stretch>
              <a:fillRect/>
            </a:stretch>
          </p:blipFill>
          <p:spPr bwMode="auto">
            <a:xfrm>
              <a:off x="2112" y="762"/>
              <a:ext cx="2501" cy="534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7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7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7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7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6</a:t>
            </a:r>
          </a:p>
        </p:txBody>
      </p:sp>
      <p:sp>
        <p:nvSpPr>
          <p:cNvPr id="99331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01B22"/>
                </a:solidFill>
              </a:rPr>
              <a:t>Rational Functions</a:t>
            </a:r>
          </a:p>
        </p:txBody>
      </p:sp>
      <p:sp>
        <p:nvSpPr>
          <p:cNvPr id="99332" name="Text Box 4"/>
          <p:cNvSpPr txBox="1">
            <a:spLocks noChangeArrowheads="1"/>
          </p:cNvSpPr>
          <p:nvPr/>
        </p:nvSpPr>
        <p:spPr bwMode="auto">
          <a:xfrm>
            <a:off x="4572000" y="2095500"/>
            <a:ext cx="40386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Original function</a:t>
            </a:r>
          </a:p>
        </p:txBody>
      </p:sp>
      <p:grpSp>
        <p:nvGrpSpPr>
          <p:cNvPr id="99338" name="Group 10"/>
          <p:cNvGrpSpPr>
            <a:grpSpLocks/>
          </p:cNvGrpSpPr>
          <p:nvPr/>
        </p:nvGrpSpPr>
        <p:grpSpPr bwMode="auto">
          <a:xfrm>
            <a:off x="876300" y="1181100"/>
            <a:ext cx="7705725" cy="822325"/>
            <a:chOff x="552" y="744"/>
            <a:chExt cx="4854" cy="518"/>
          </a:xfrm>
        </p:grpSpPr>
        <p:sp>
          <p:nvSpPr>
            <p:cNvPr id="99334" name="Rectangle 6"/>
            <p:cNvSpPr>
              <a:spLocks noChangeArrowheads="1"/>
            </p:cNvSpPr>
            <p:nvPr/>
          </p:nvSpPr>
          <p:spPr bwMode="auto">
            <a:xfrm>
              <a:off x="552" y="869"/>
              <a:ext cx="485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Find the zeros of </a:t>
              </a:r>
              <a:r>
                <a:rPr lang="en-US" sz="2400" b="1" i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f</a:t>
              </a: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(</a:t>
              </a:r>
              <a:r>
                <a:rPr lang="en-US" sz="2400" b="1" i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x</a:t>
              </a: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) = </a:t>
              </a:r>
              <a:endPara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endParaRPr>
            </a:p>
          </p:txBody>
        </p:sp>
        <p:pic>
          <p:nvPicPr>
            <p:cNvPr id="99336" name="Picture 8" descr="11-3-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167" y="744"/>
              <a:ext cx="1589" cy="518"/>
            </a:xfrm>
            <a:prstGeom prst="rect">
              <a:avLst/>
            </a:prstGeom>
            <a:noFill/>
          </p:spPr>
        </p:pic>
      </p:grpSp>
      <p:pic>
        <p:nvPicPr>
          <p:cNvPr id="99340" name="Picture 12" descr="11-3-6"/>
          <p:cNvPicPr>
            <a:picLocks noChangeAspect="1" noChangeArrowheads="1"/>
          </p:cNvPicPr>
          <p:nvPr/>
        </p:nvPicPr>
        <p:blipFill>
          <a:blip r:embed="rId4" cstate="print"/>
          <a:srcRect t="43658" b="33415"/>
          <a:stretch>
            <a:fillRect/>
          </a:stretch>
        </p:blipFill>
        <p:spPr bwMode="auto">
          <a:xfrm>
            <a:off x="1216025" y="3676650"/>
            <a:ext cx="2746375" cy="895350"/>
          </a:xfrm>
          <a:prstGeom prst="rect">
            <a:avLst/>
          </a:prstGeom>
          <a:noFill/>
        </p:spPr>
      </p:pic>
      <p:pic>
        <p:nvPicPr>
          <p:cNvPr id="99341" name="Picture 13" descr="11-3-6"/>
          <p:cNvPicPr>
            <a:picLocks noChangeAspect="1" noChangeArrowheads="1"/>
          </p:cNvPicPr>
          <p:nvPr/>
        </p:nvPicPr>
        <p:blipFill>
          <a:blip r:embed="rId4" cstate="print"/>
          <a:srcRect t="23415" b="55609"/>
          <a:stretch>
            <a:fillRect/>
          </a:stretch>
        </p:blipFill>
        <p:spPr bwMode="auto">
          <a:xfrm>
            <a:off x="1216025" y="2762250"/>
            <a:ext cx="2746375" cy="819150"/>
          </a:xfrm>
          <a:prstGeom prst="rect">
            <a:avLst/>
          </a:prstGeom>
          <a:noFill/>
        </p:spPr>
      </p:pic>
      <p:pic>
        <p:nvPicPr>
          <p:cNvPr id="99342" name="Picture 14" descr="11-3-6"/>
          <p:cNvPicPr>
            <a:picLocks noChangeAspect="1" noChangeArrowheads="1"/>
          </p:cNvPicPr>
          <p:nvPr/>
        </p:nvPicPr>
        <p:blipFill>
          <a:blip r:embed="rId4" cstate="print"/>
          <a:srcRect b="76585"/>
          <a:stretch>
            <a:fillRect/>
          </a:stretch>
        </p:blipFill>
        <p:spPr bwMode="auto">
          <a:xfrm>
            <a:off x="1216025" y="1857375"/>
            <a:ext cx="2746375" cy="914400"/>
          </a:xfrm>
          <a:prstGeom prst="rect">
            <a:avLst/>
          </a:prstGeom>
          <a:noFill/>
        </p:spPr>
      </p:pic>
      <p:sp>
        <p:nvSpPr>
          <p:cNvPr id="99343" name="Text Box 15"/>
          <p:cNvSpPr txBox="1">
            <a:spLocks noChangeArrowheads="1"/>
          </p:cNvSpPr>
          <p:nvPr/>
        </p:nvSpPr>
        <p:spPr bwMode="auto">
          <a:xfrm>
            <a:off x="4572000" y="2970213"/>
            <a:ext cx="40386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i="1"/>
              <a:t>f</a:t>
            </a:r>
            <a:r>
              <a:rPr lang="en-US" sz="2400"/>
              <a:t>(</a:t>
            </a:r>
            <a:r>
              <a:rPr lang="en-US" sz="2400" i="1"/>
              <a:t>x</a:t>
            </a:r>
            <a:r>
              <a:rPr lang="en-US" sz="2400"/>
              <a:t>) = 0</a:t>
            </a:r>
          </a:p>
        </p:txBody>
      </p:sp>
      <p:sp>
        <p:nvSpPr>
          <p:cNvPr id="99344" name="Text Box 16"/>
          <p:cNvSpPr txBox="1">
            <a:spLocks noChangeArrowheads="1"/>
          </p:cNvSpPr>
          <p:nvPr/>
        </p:nvSpPr>
        <p:spPr bwMode="auto">
          <a:xfrm>
            <a:off x="4572000" y="3914775"/>
            <a:ext cx="40386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Factor.</a:t>
            </a:r>
          </a:p>
        </p:txBody>
      </p:sp>
      <p:sp>
        <p:nvSpPr>
          <p:cNvPr id="99345" name="Text Box 17"/>
          <p:cNvSpPr txBox="1">
            <a:spLocks noChangeArrowheads="1"/>
          </p:cNvSpPr>
          <p:nvPr/>
        </p:nvSpPr>
        <p:spPr bwMode="auto">
          <a:xfrm>
            <a:off x="4572000" y="5010150"/>
            <a:ext cx="41910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Divide out common factors.</a:t>
            </a:r>
          </a:p>
        </p:txBody>
      </p:sp>
      <p:sp>
        <p:nvSpPr>
          <p:cNvPr id="99346" name="Text Box 18"/>
          <p:cNvSpPr txBox="1">
            <a:spLocks noChangeArrowheads="1"/>
          </p:cNvSpPr>
          <p:nvPr/>
        </p:nvSpPr>
        <p:spPr bwMode="auto">
          <a:xfrm>
            <a:off x="1066800" y="5827713"/>
            <a:ext cx="75438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571500" algn="r"/>
                <a:tab pos="685800" algn="l"/>
                <a:tab pos="3543300" algn="l"/>
              </a:tabLst>
            </a:pPr>
            <a:r>
              <a:rPr lang="en-US" sz="2400"/>
              <a:t>	0 	= </a:t>
            </a:r>
            <a:r>
              <a:rPr lang="en-US" sz="2400" i="1"/>
              <a:t>x</a:t>
            </a:r>
            <a:r>
              <a:rPr lang="en-US" sz="2400"/>
              <a:t> + 7	Simplify.</a:t>
            </a:r>
          </a:p>
        </p:txBody>
      </p:sp>
      <p:pic>
        <p:nvPicPr>
          <p:cNvPr id="99348" name="Picture 20" descr="11-3-6"/>
          <p:cNvPicPr>
            <a:picLocks noChangeAspect="1" noChangeArrowheads="1"/>
          </p:cNvPicPr>
          <p:nvPr/>
        </p:nvPicPr>
        <p:blipFill>
          <a:blip r:embed="rId5" cstate="print"/>
          <a:srcRect l="8324" t="64391"/>
          <a:stretch>
            <a:fillRect/>
          </a:stretch>
        </p:blipFill>
        <p:spPr bwMode="auto">
          <a:xfrm>
            <a:off x="1454150" y="4476750"/>
            <a:ext cx="2517775" cy="13906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9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9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9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9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9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9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9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9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9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99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2" grpId="0" autoUpdateAnimBg="0"/>
      <p:bldP spid="99343" grpId="0" autoUpdateAnimBg="0"/>
      <p:bldP spid="99344" grpId="0" autoUpdateAnimBg="0"/>
      <p:bldP spid="99345" grpId="0" autoUpdateAnimBg="0"/>
      <p:bldP spid="99346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6</a:t>
            </a:r>
          </a:p>
        </p:txBody>
      </p:sp>
      <p:sp>
        <p:nvSpPr>
          <p:cNvPr id="100355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01B22"/>
                </a:solidFill>
              </a:rPr>
              <a:t>Rational Functions</a:t>
            </a:r>
          </a:p>
        </p:txBody>
      </p:sp>
      <p:sp>
        <p:nvSpPr>
          <p:cNvPr id="100357" name="Rectangle 5"/>
          <p:cNvSpPr>
            <a:spLocks noChangeArrowheads="1"/>
          </p:cNvSpPr>
          <p:nvPr/>
        </p:nvSpPr>
        <p:spPr bwMode="auto">
          <a:xfrm>
            <a:off x="876300" y="1379538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ea typeface="Times New Roman" pitchFamily="18" charset="0"/>
                <a:cs typeface="Arial" pitchFamily="34" charset="0"/>
              </a:rPr>
              <a:t>When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= –7, the numerator becomes 0, so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f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 = 0.</a:t>
            </a:r>
            <a:endParaRPr lang="en-US" sz="2400" i="1"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00360" name="Rectangle 8"/>
          <p:cNvSpPr>
            <a:spLocks noChangeArrowheads="1"/>
          </p:cNvSpPr>
          <p:nvPr/>
        </p:nvSpPr>
        <p:spPr bwMode="auto">
          <a:xfrm>
            <a:off x="533400" y="4221163"/>
            <a:ext cx="822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Therefore, the zero of the function is –7.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0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0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7" grpId="0" autoUpdateAnimBg="0"/>
      <p:bldP spid="100360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6</a:t>
            </a:r>
          </a:p>
        </p:txBody>
      </p:sp>
      <p:sp>
        <p:nvSpPr>
          <p:cNvPr id="11878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24130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–4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5</a:t>
            </a:r>
          </a:p>
        </p:txBody>
      </p:sp>
      <p:sp>
        <p:nvSpPr>
          <p:cNvPr id="118791" name="Oval 7"/>
          <p:cNvSpPr>
            <a:spLocks noChangeArrowheads="1"/>
          </p:cNvSpPr>
          <p:nvPr/>
        </p:nvSpPr>
        <p:spPr bwMode="auto">
          <a:xfrm>
            <a:off x="838200" y="51816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8792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8793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grpSp>
        <p:nvGrpSpPr>
          <p:cNvPr id="118797" name="Group 13"/>
          <p:cNvGrpSpPr>
            <a:grpSpLocks/>
          </p:cNvGrpSpPr>
          <p:nvPr/>
        </p:nvGrpSpPr>
        <p:grpSpPr bwMode="auto">
          <a:xfrm>
            <a:off x="476250" y="1247775"/>
            <a:ext cx="8020050" cy="852488"/>
            <a:chOff x="300" y="786"/>
            <a:chExt cx="5052" cy="537"/>
          </a:xfrm>
        </p:grpSpPr>
        <p:sp>
          <p:nvSpPr>
            <p:cNvPr id="118790" name="TPQuestion"/>
            <p:cNvSpPr>
              <a:spLocks noChangeArrowheads="1"/>
            </p:cNvSpPr>
            <p:nvPr/>
          </p:nvSpPr>
          <p:spPr bwMode="auto">
            <a:xfrm>
              <a:off x="300" y="927"/>
              <a:ext cx="5052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</a:pP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Find the zeros of </a:t>
              </a:r>
              <a:r>
                <a:rPr lang="en-US" sz="2400" b="1" i="1">
                  <a:solidFill>
                    <a:srgbClr val="00539D"/>
                  </a:solidFill>
                  <a:cs typeface="Times New Roman" pitchFamily="18" charset="0"/>
                </a:rPr>
                <a:t>f</a:t>
              </a: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(</a:t>
              </a:r>
              <a:r>
                <a:rPr lang="en-US" sz="2400" b="1" i="1">
                  <a:solidFill>
                    <a:srgbClr val="00539D"/>
                  </a:solidFill>
                  <a:cs typeface="Times New Roman" pitchFamily="18" charset="0"/>
                </a:rPr>
                <a:t>x</a:t>
              </a: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) =                   . </a:t>
              </a:r>
            </a:p>
          </p:txBody>
        </p:sp>
        <p:pic>
          <p:nvPicPr>
            <p:cNvPr id="118796" name="Picture 12" descr="11-3-6-cyp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658" y="786"/>
              <a:ext cx="996" cy="537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8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8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8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8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9" grpId="0" autoUpdateAnimBg="0"/>
      <p:bldP spid="11879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  <p:tag name="INCLUDESESSION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Incorrect¤Incorrect¤Incorrect¤Correct"/>
  <p:tag name="QUESTIONALIAS" val="5-Minute Check 1"/>
  <p:tag name="ANSWERSALIAS" val="A¤B¤C¤D"/>
  <p:tag name="RESPONSESGATHER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Incorrect¤Correct¤Incorrect¤Incorrect"/>
  <p:tag name="QUESTIONALIAS" val="5-Minute Check 2"/>
  <p:tag name="ANSWERSALIAS" val="A¤B¤C¤D"/>
  <p:tag name="RESPONSESGATHER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Incorrect¤Incorrect¤Correct¤Incorrect"/>
  <p:tag name="RESPONSESGATHERED" val="False"/>
  <p:tag name="QUESTIONALIAS" val="5-Minute Check 3"/>
  <p:tag name="ANSWERSALIAS" val="A¤B¤C¤D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Correct¤Incorrect¤Incorrect¤Incorrect"/>
  <p:tag name="QUESTIONALIAS" val="5-Minute Check 4"/>
  <p:tag name="ANSWERSALIAS" val="A¤B¤C¤D"/>
  <p:tag name="RESPONSESGATHERED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5"/>
  <p:tag name="SLIDEGUID" val="850FC0573EE544698790B5583350D9D9"/>
  <p:tag name="VALUES" val="Incorrect¤Incorrect¤Correct¤Incorrect"/>
  <p:tag name="QUESTIONALIAS" val="5-Minute Check 5"/>
  <p:tag name="ANSWERSALIAS" val="A¤B¤C¤D"/>
  <p:tag name="RESPONSESGATHERED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VALUES" val="Incorrect¤Correct¤Incorrect¤Incorrect"/>
  <p:tag name="QUESTIONALIAS" val="Example 1A"/>
  <p:tag name="ANSWERSALIAS" val="A¤B¤C¤D"/>
  <p:tag name="RESPONSESGATHERED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2E0E3EA6F8724583BFE2955F340C71F5"/>
  <p:tag name="VALUES" val="Incorrect¤Incorrect¤Correct¤Incorrect"/>
  <p:tag name="QUESTIONALIAS" val="Example 1B"/>
  <p:tag name="ANSWERSALIAS" val="A¤B¤C¤D"/>
  <p:tag name="RESPONSESGATHERED" val="Fal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D727C28A0A754D9AAD40EB33A9151B6F"/>
  <p:tag name="VALUES" val="Correct¤Incorrect¤Incorrect¤Incorrect"/>
  <p:tag name="QUESTIONALIAS" val="Example 1C"/>
  <p:tag name="ANSWERSALIAS" val="A¤B¤C¤D"/>
  <p:tag name="RESPONSESGATHERED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Incorrect¤Correct¤Incorrect¤Incorrect"/>
  <p:tag name="QUESTIONALIAS" val="Example 2"/>
  <p:tag name="ANSWERSALIAS" val="A¤B¤C¤D"/>
  <p:tag name="RESPONSESGATHERED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VALUES" val="Incorrect¤Incorrect¤Correct¤Incorrect"/>
  <p:tag name="QUESTIONALIAS" val="Example 3"/>
  <p:tag name="ANSWERSALIAS" val="A¤B¤C¤D"/>
  <p:tag name="RESPONSESGATHERED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05E72300D2AA48239E797BC23141D212"/>
  <p:tag name="VALUES" val="Correct¤Incorrect¤Incorrect¤Incorrect"/>
  <p:tag name="QUESTIONALIAS" val="Example 4"/>
  <p:tag name="ANSWERSALIAS" val="A¤B¤C¤D"/>
  <p:tag name="RESPONSESGATHERED" val="Fals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29FE642024C942B5AD6356E302A16DDF"/>
  <p:tag name="VALUES" val="Incorrect¤Incorrect¤Incorrect¤Correct"/>
  <p:tag name="QUESTIONALIAS" val="Example 5"/>
  <p:tag name="ANSWERSALIAS" val="A¤B¤C¤D"/>
  <p:tag name="RESPONSESGATHERED" val="Fals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B21078157E9549BA83CA3A493789E91C"/>
  <p:tag name="VALUES" val="Incorrect¤Incorrect¤Incorrect¤Correct"/>
  <p:tag name="QUESTIONALIAS" val="Example 6"/>
  <p:tag name="ANSWERSALIAS" val="A¤B¤C¤D"/>
  <p:tag name="RESPONSESGATHERED" val="Fals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Default Design">
  <a:themeElements>
    <a:clrScheme name="10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1639</TotalTime>
  <Words>675</Words>
  <Application>Microsoft Office PowerPoint</Application>
  <PresentationFormat>On-screen Show (4:3)</PresentationFormat>
  <Paragraphs>195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33</vt:i4>
      </vt:variant>
    </vt:vector>
  </HeadingPairs>
  <TitlesOfParts>
    <vt:vector size="48" baseType="lpstr">
      <vt:lpstr>Arial</vt:lpstr>
      <vt:lpstr>Symbol</vt:lpstr>
      <vt:lpstr>Times New Roman</vt:lpstr>
      <vt:lpstr>FormataOTFCnMd</vt:lpstr>
      <vt:lpstr>Wingdings 2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10_Default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5-Minute Check 5</vt:lpstr>
      <vt:lpstr>CCSS</vt:lpstr>
      <vt:lpstr>Then/Now</vt:lpstr>
      <vt:lpstr>Vocabulary</vt:lpstr>
      <vt:lpstr>Example 1A</vt:lpstr>
      <vt:lpstr>Example 1B</vt:lpstr>
      <vt:lpstr>Example 1C</vt:lpstr>
      <vt:lpstr>Example 1A</vt:lpstr>
      <vt:lpstr>Example 1B</vt:lpstr>
      <vt:lpstr>Example 1C</vt:lpstr>
      <vt:lpstr>Example 2</vt:lpstr>
      <vt:lpstr>Example 2</vt:lpstr>
      <vt:lpstr>Example 2</vt:lpstr>
      <vt:lpstr>Concept</vt:lpstr>
      <vt:lpstr>Example 3</vt:lpstr>
      <vt:lpstr>Example 3</vt:lpstr>
      <vt:lpstr>Example 3</vt:lpstr>
      <vt:lpstr>Example 4</vt:lpstr>
      <vt:lpstr>Example 4</vt:lpstr>
      <vt:lpstr>Example 4</vt:lpstr>
      <vt:lpstr>Example 5</vt:lpstr>
      <vt:lpstr>Example 5</vt:lpstr>
      <vt:lpstr>Example 5</vt:lpstr>
      <vt:lpstr>Example 6</vt:lpstr>
      <vt:lpstr>Example 6</vt:lpstr>
      <vt:lpstr>Example 6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133</cp:revision>
  <dcterms:created xsi:type="dcterms:W3CDTF">2007-12-06T14:31:51Z</dcterms:created>
  <dcterms:modified xsi:type="dcterms:W3CDTF">2015-12-17T13:09:59Z</dcterms:modified>
</cp:coreProperties>
</file>