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gs/tag38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45.xml" ContentType="application/vnd.openxmlformats-officedocument.presentationml.tags+xml"/>
  <Override PartName="/ppt/slideMasters/slideMaster8.xml" ContentType="application/vnd.openxmlformats-officedocument.presentationml.slideMaster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tags/tag39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4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sldIdLst>
    <p:sldId id="282" r:id="rId11"/>
    <p:sldId id="257" r:id="rId12"/>
    <p:sldId id="303" r:id="rId13"/>
    <p:sldId id="304" r:id="rId14"/>
    <p:sldId id="305" r:id="rId15"/>
    <p:sldId id="306" r:id="rId16"/>
    <p:sldId id="307" r:id="rId17"/>
    <p:sldId id="314" r:id="rId18"/>
    <p:sldId id="258" r:id="rId19"/>
    <p:sldId id="302" r:id="rId20"/>
    <p:sldId id="259" r:id="rId21"/>
    <p:sldId id="288" r:id="rId22"/>
    <p:sldId id="316" r:id="rId23"/>
    <p:sldId id="317" r:id="rId24"/>
    <p:sldId id="308" r:id="rId25"/>
    <p:sldId id="318" r:id="rId26"/>
    <p:sldId id="260" r:id="rId27"/>
    <p:sldId id="261" r:id="rId28"/>
    <p:sldId id="309" r:id="rId29"/>
    <p:sldId id="315" r:id="rId30"/>
    <p:sldId id="263" r:id="rId31"/>
    <p:sldId id="310" r:id="rId32"/>
    <p:sldId id="293" r:id="rId33"/>
    <p:sldId id="294" r:id="rId34"/>
    <p:sldId id="319" r:id="rId35"/>
    <p:sldId id="311" r:id="rId36"/>
    <p:sldId id="320" r:id="rId37"/>
    <p:sldId id="296" r:id="rId38"/>
    <p:sldId id="297" r:id="rId39"/>
    <p:sldId id="312" r:id="rId40"/>
    <p:sldId id="275" r:id="rId41"/>
  </p:sldIdLst>
  <p:sldSz cx="9144000" cy="6858000" type="screen4x3"/>
  <p:notesSz cx="6858000" cy="9144000"/>
  <p:custDataLst>
    <p:tags r:id="rId42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1B22"/>
    <a:srgbClr val="00539D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75" autoAdjust="0"/>
    <p:restoredTop sz="94686" autoAdjust="0"/>
  </p:normalViewPr>
  <p:slideViewPr>
    <p:cSldViewPr>
      <p:cViewPr>
        <p:scale>
          <a:sx n="50" d="100"/>
          <a:sy n="50" d="100"/>
        </p:scale>
        <p:origin x="-1260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tags" Target="tags/tag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slide" Target="slides/slide3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7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1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7" name="Header" descr="12_ALG1_Header_11_04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8984C"/>
                </a:solidFill>
              </a:rPr>
              <a:t>Over Lesson 11–3</a:t>
            </a:r>
          </a:p>
        </p:txBody>
      </p:sp>
      <p:pic>
        <p:nvPicPr>
          <p:cNvPr id="4201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9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21" name="Header" descr="12_ALG1_Header_11_04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8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2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3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4" name="Header" descr="12_ALG1_Header_11_04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2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52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6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7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8" name="Header" descr="12_ALG1_Header_11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76" name="Picture 20" descr="Real World Ex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8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1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2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3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4" name="Header" descr="12_ALG1_Header_11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1" name="Picture 11" descr="Example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701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5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6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7" name="Header" descr="12_ALG1_Header_11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15" name="Picture 11" descr="Example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9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3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31" name="Header" descr="12_ALG1_Header_11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39" name="Picture 11" descr="Example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9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5" name="Header" descr="12_ALG1_Header_11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63" name="Picture 11" descr="Example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71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3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4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5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6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7" name="Header" descr="12_ALG1_Header_11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6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7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3" name="Header" descr="12_ALG1_Header_11_04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3" Type="http://schemas.openxmlformats.org/officeDocument/2006/relationships/slide" Target="slide8.xml"/><Relationship Id="rId7" Type="http://schemas.openxmlformats.org/officeDocument/2006/relationships/slide" Target="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1.xml"/><Relationship Id="rId11" Type="http://schemas.openxmlformats.org/officeDocument/2006/relationships/slide" Target="slide28.xml"/><Relationship Id="rId5" Type="http://schemas.openxmlformats.org/officeDocument/2006/relationships/slide" Target="slide10.xml"/><Relationship Id="rId10" Type="http://schemas.openxmlformats.org/officeDocument/2006/relationships/slide" Target="slide23.xml"/><Relationship Id="rId4" Type="http://schemas.openxmlformats.org/officeDocument/2006/relationships/slide" Target="slide9.xml"/><Relationship Id="rId9" Type="http://schemas.openxmlformats.org/officeDocument/2006/relationships/slide" Target="slide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5.png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9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image" Target="../media/image47.png"/><Relationship Id="rId5" Type="http://schemas.openxmlformats.org/officeDocument/2006/relationships/image" Target="../media/image9.jpeg"/><Relationship Id="rId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image" Target="../media/image48.png"/><Relationship Id="rId5" Type="http://schemas.openxmlformats.org/officeDocument/2006/relationships/image" Target="../media/image9.jpeg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5" Type="http://schemas.openxmlformats.org/officeDocument/2006/relationships/image" Target="../media/image9.jpeg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3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1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image" Target="../media/image9.jpeg"/><Relationship Id="rId5" Type="http://schemas.openxmlformats.org/officeDocument/2006/relationships/image" Target="../media/image46.png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4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5.xml"/><Relationship Id="rId4" Type="http://schemas.openxmlformats.org/officeDocument/2006/relationships/image" Target="../media/image6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6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image" Target="../media/image65.png"/><Relationship Id="rId5" Type="http://schemas.openxmlformats.org/officeDocument/2006/relationships/image" Target="../media/image9.jpeg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image" Target="../media/image66.png"/><Relationship Id="rId5" Type="http://schemas.openxmlformats.org/officeDocument/2006/relationships/image" Target="../media/image9.jpeg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slideLayout" Target="../slideLayouts/slideLayout79.xml"/><Relationship Id="rId1" Type="http://schemas.openxmlformats.org/officeDocument/2006/relationships/tags" Target="../tags/tag4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slideLayout" Target="../slideLayouts/slideLayout79.xml"/><Relationship Id="rId1" Type="http://schemas.openxmlformats.org/officeDocument/2006/relationships/tags" Target="../tags/tag42.xml"/><Relationship Id="rId4" Type="http://schemas.openxmlformats.org/officeDocument/2006/relationships/image" Target="../media/image6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slideLayout" Target="../slideLayouts/slideLayout79.xml"/><Relationship Id="rId7" Type="http://schemas.openxmlformats.org/officeDocument/2006/relationships/image" Target="../media/image71.png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image" Target="../media/image70.png"/><Relationship Id="rId5" Type="http://schemas.openxmlformats.org/officeDocument/2006/relationships/image" Target="../media/image9.jpeg"/><Relationship Id="rId4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07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09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10" name="SplashHeader" descr="12_ALG1_Header_11_04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" action="ppaction://hlinkshowjump?jump=nextslide"/>
              </a:rPr>
              <a:t>Five-Minute Check (over Lesson 11–3)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000000"/>
                </a:solidFill>
                <a:cs typeface="Arial" pitchFamily="34" charset="0"/>
                <a:hlinkClick r:id="rId3" action="ppaction://hlinksldjump"/>
              </a:rPr>
              <a:t>CCSS</a:t>
            </a:r>
            <a:endParaRPr lang="en-US" sz="2000" b="1">
              <a:solidFill>
                <a:srgbClr val="E01B22"/>
              </a:solidFill>
              <a:cs typeface="Arial" pitchFamily="34" charset="0"/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5" action="ppaction://hlinksldjump"/>
              </a:rPr>
              <a:t>Key Concept:  Multiplying Rational Expressions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6" action="ppaction://hlinksldjump"/>
              </a:rPr>
              <a:t>Example 1:	Multiply Expressions Involving Monomials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7" action="ppaction://hlinksldjump"/>
              </a:rPr>
              <a:t>Example 2:	Real-World Example: Dimensional Analysis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8" action="ppaction://hlinksldjump"/>
              </a:rPr>
              <a:t>Key Concept:  Dividing Rational Expressions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9" action="ppaction://hlinksldjump"/>
              </a:rPr>
              <a:t>Example 3:	Divide by a Polynomial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10" action="ppaction://hlinksldjump"/>
              </a:rPr>
              <a:t>Example 4:	Divide by Rational Expressions and Polynomials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11" action="ppaction://hlinksldjump"/>
              </a:rPr>
              <a:t>Example 5:	Expression Involving Polynomials</a:t>
            </a:r>
            <a:endParaRPr lang="en-US" sz="2000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547" name="Group 27"/>
          <p:cNvGrpSpPr>
            <a:grpSpLocks/>
          </p:cNvGrpSpPr>
          <p:nvPr/>
        </p:nvGrpSpPr>
        <p:grpSpPr bwMode="auto">
          <a:xfrm>
            <a:off x="1066800" y="2895600"/>
            <a:ext cx="4114800" cy="3352800"/>
            <a:chOff x="672" y="1824"/>
            <a:chExt cx="2592" cy="2112"/>
          </a:xfrm>
        </p:grpSpPr>
        <p:sp>
          <p:nvSpPr>
            <p:cNvPr id="107526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904"/>
              <a:ext cx="2592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4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c</a:t>
              </a:r>
              <a:r>
                <a:rPr lang="pt-BR" sz="2400" baseline="40000">
                  <a:solidFill>
                    <a:srgbClr val="000000"/>
                  </a:solidFill>
                  <a:sym typeface="Symbol" pitchFamily="18" charset="2"/>
                </a:rPr>
                <a:t>2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d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;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 </a:t>
              </a:r>
              <a:r>
                <a:rPr lang="en-US" sz="2400" i="1"/>
                <a:t>c</a:t>
              </a:r>
              <a:r>
                <a:rPr lang="en-US" sz="2400"/>
                <a:t> </a:t>
              </a:r>
              <a:r>
                <a:rPr lang="en-US" sz="2400">
                  <a:sym typeface="Symbol" pitchFamily="18" charset="2"/>
                </a:rPr>
                <a:t></a:t>
              </a:r>
              <a:r>
                <a:rPr lang="en-US" sz="2400"/>
                <a:t> 0, </a:t>
              </a:r>
              <a:r>
                <a:rPr lang="en-US" sz="2400" i="1"/>
                <a:t>d</a:t>
              </a:r>
              <a:r>
                <a:rPr lang="en-US" sz="2400"/>
                <a:t> </a:t>
              </a:r>
              <a:r>
                <a:rPr lang="en-US" sz="2400">
                  <a:sym typeface="Symbol" pitchFamily="18" charset="2"/>
                </a:rPr>
                <a:t></a:t>
              </a:r>
              <a:r>
                <a:rPr lang="en-US" sz="2400"/>
                <a:t> 0</a:t>
              </a:r>
              <a:endParaRPr lang="pt-BR" sz="2400">
                <a:solidFill>
                  <a:srgbClr val="000000"/>
                </a:solidFill>
                <a:sym typeface="Symbol" pitchFamily="18" charset="2"/>
              </a:endParaRP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27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cd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; </a:t>
              </a:r>
              <a:r>
                <a:rPr lang="en-US" sz="2400" i="1"/>
                <a:t>c</a:t>
              </a:r>
              <a:r>
                <a:rPr lang="en-US" sz="2400"/>
                <a:t> </a:t>
              </a:r>
              <a:r>
                <a:rPr lang="en-US" sz="2400">
                  <a:sym typeface="Symbol" pitchFamily="18" charset="2"/>
                </a:rPr>
                <a:t></a:t>
              </a:r>
              <a:r>
                <a:rPr lang="en-US" sz="2400"/>
                <a:t> 1, </a:t>
              </a:r>
              <a:r>
                <a:rPr lang="en-US" sz="2400" i="1"/>
                <a:t>d</a:t>
              </a:r>
              <a:r>
                <a:rPr lang="en-US" sz="2400"/>
                <a:t> </a:t>
              </a:r>
              <a:r>
                <a:rPr lang="en-US" sz="2400">
                  <a:sym typeface="Symbol" pitchFamily="18" charset="2"/>
                </a:rPr>
                <a:t></a:t>
              </a:r>
              <a:r>
                <a:rPr lang="en-US" sz="2400"/>
                <a:t> 1</a:t>
              </a:r>
              <a:endParaRPr lang="pt-BR" sz="2400" i="1">
                <a:solidFill>
                  <a:srgbClr val="000000"/>
                </a:solidFill>
                <a:sym typeface="Symbol" pitchFamily="18" charset="2"/>
              </a:endParaRP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36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cd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; </a:t>
              </a:r>
              <a:r>
                <a:rPr lang="en-US" sz="2400" i="1"/>
                <a:t>c</a:t>
              </a:r>
              <a:r>
                <a:rPr lang="en-US" sz="2400"/>
                <a:t> </a:t>
              </a:r>
              <a:r>
                <a:rPr lang="en-US" sz="2400">
                  <a:sym typeface="Symbol" pitchFamily="18" charset="2"/>
                </a:rPr>
                <a:t></a:t>
              </a:r>
              <a:r>
                <a:rPr lang="en-US" sz="2400"/>
                <a:t> 1, </a:t>
              </a:r>
              <a:r>
                <a:rPr lang="en-US" sz="2400" i="1"/>
                <a:t>d</a:t>
              </a:r>
              <a:r>
                <a:rPr lang="en-US" sz="2400"/>
                <a:t> </a:t>
              </a:r>
              <a:r>
                <a:rPr lang="en-US" sz="2400">
                  <a:sym typeface="Symbol" pitchFamily="18" charset="2"/>
                </a:rPr>
                <a:t></a:t>
              </a:r>
              <a:r>
                <a:rPr lang="en-US" sz="2400"/>
                <a:t> 0</a:t>
              </a:r>
              <a:endParaRPr lang="pt-BR" sz="2400"/>
            </a:p>
          </p:txBody>
        </p:sp>
        <p:pic>
          <p:nvPicPr>
            <p:cNvPr id="107538" name="Picture 18" descr="11-4-1"/>
            <p:cNvPicPr>
              <a:picLocks noChangeAspect="1" noChangeArrowheads="1"/>
            </p:cNvPicPr>
            <p:nvPr/>
          </p:nvPicPr>
          <p:blipFill>
            <a:blip r:embed="rId4" cstate="print"/>
            <a:srcRect t="52560" r="81609"/>
            <a:stretch>
              <a:fillRect/>
            </a:stretch>
          </p:blipFill>
          <p:spPr bwMode="auto">
            <a:xfrm>
              <a:off x="1056" y="1824"/>
              <a:ext cx="288" cy="528"/>
            </a:xfrm>
            <a:prstGeom prst="rect">
              <a:avLst/>
            </a:prstGeom>
            <a:noFill/>
          </p:spPr>
        </p:pic>
        <p:sp>
          <p:nvSpPr>
            <p:cNvPr id="107542" name="Text Box 22"/>
            <p:cNvSpPr txBox="1">
              <a:spLocks noChangeArrowheads="1"/>
            </p:cNvSpPr>
            <p:nvPr/>
          </p:nvSpPr>
          <p:spPr bwMode="auto">
            <a:xfrm>
              <a:off x="1296" y="1872"/>
              <a:ext cx="14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; </a:t>
              </a:r>
              <a:r>
                <a:rPr lang="en-US" sz="2400" i="1"/>
                <a:t>c</a:t>
              </a:r>
              <a:r>
                <a:rPr lang="en-US" sz="2400"/>
                <a:t> </a:t>
              </a:r>
              <a:r>
                <a:rPr lang="en-US" sz="2400">
                  <a:sym typeface="Symbol" pitchFamily="18" charset="2"/>
                </a:rPr>
                <a:t></a:t>
              </a:r>
              <a:r>
                <a:rPr lang="en-US" sz="2400"/>
                <a:t> 0, </a:t>
              </a:r>
              <a:r>
                <a:rPr lang="en-US" sz="2400" i="1"/>
                <a:t>d</a:t>
              </a:r>
              <a:r>
                <a:rPr lang="en-US" sz="2400"/>
                <a:t> </a:t>
              </a:r>
              <a:r>
                <a:rPr lang="en-US" sz="2400">
                  <a:sym typeface="Symbol" pitchFamily="18" charset="2"/>
                </a:rPr>
                <a:t></a:t>
              </a:r>
              <a:r>
                <a:rPr lang="en-US" sz="2400"/>
                <a:t> 0</a:t>
              </a:r>
            </a:p>
          </p:txBody>
        </p:sp>
      </p:grpSp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309562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  <p:pic>
        <p:nvPicPr>
          <p:cNvPr id="107541" name="Picture 21" descr="11-4-1revised"/>
          <p:cNvPicPr>
            <a:picLocks noChangeAspect="1" noChangeArrowheads="1"/>
          </p:cNvPicPr>
          <p:nvPr/>
        </p:nvPicPr>
        <p:blipFill>
          <a:blip r:embed="rId6" cstate="print"/>
          <a:srcRect b="38261"/>
          <a:stretch>
            <a:fillRect/>
          </a:stretch>
        </p:blipFill>
        <p:spPr bwMode="auto">
          <a:xfrm>
            <a:off x="1111250" y="1371600"/>
            <a:ext cx="7429500" cy="13525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394335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08558" name="Picture 14" descr="11-4-2-revised"/>
          <p:cNvPicPr>
            <a:picLocks noChangeAspect="1" noChangeArrowheads="1"/>
          </p:cNvPicPr>
          <p:nvPr/>
        </p:nvPicPr>
        <p:blipFill>
          <a:blip r:embed="rId5" cstate="print"/>
          <a:srcRect b="72774"/>
          <a:stretch>
            <a:fillRect/>
          </a:stretch>
        </p:blipFill>
        <p:spPr bwMode="auto">
          <a:xfrm>
            <a:off x="1127125" y="1336675"/>
            <a:ext cx="7588250" cy="1339850"/>
          </a:xfrm>
          <a:prstGeom prst="rect">
            <a:avLst/>
          </a:prstGeom>
          <a:noFill/>
        </p:spPr>
      </p:pic>
      <p:grpSp>
        <p:nvGrpSpPr>
          <p:cNvPr id="108563" name="Group 19"/>
          <p:cNvGrpSpPr>
            <a:grpSpLocks/>
          </p:cNvGrpSpPr>
          <p:nvPr/>
        </p:nvGrpSpPr>
        <p:grpSpPr bwMode="auto">
          <a:xfrm>
            <a:off x="1066800" y="2730500"/>
            <a:ext cx="2790825" cy="3787775"/>
            <a:chOff x="672" y="1720"/>
            <a:chExt cx="1758" cy="2386"/>
          </a:xfrm>
        </p:grpSpPr>
        <p:sp>
          <p:nvSpPr>
            <p:cNvPr id="108549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824"/>
              <a:ext cx="1758" cy="2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609600" indent="-609600">
                <a:lnSpc>
                  <a:spcPct val="90000"/>
                </a:lnSpc>
                <a:spcBef>
                  <a:spcPct val="90000"/>
                </a:spcBef>
                <a:spcAft>
                  <a:spcPct val="9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609600" indent="-609600">
                <a:lnSpc>
                  <a:spcPct val="90000"/>
                </a:lnSpc>
                <a:spcBef>
                  <a:spcPct val="90000"/>
                </a:spcBef>
                <a:spcAft>
                  <a:spcPct val="9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609600" indent="-609600">
                <a:lnSpc>
                  <a:spcPct val="90000"/>
                </a:lnSpc>
                <a:spcBef>
                  <a:spcPct val="90000"/>
                </a:spcBef>
                <a:spcAft>
                  <a:spcPct val="9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</a:p>
            <a:p>
              <a:pPr marL="609600" indent="-609600">
                <a:lnSpc>
                  <a:spcPct val="90000"/>
                </a:lnSpc>
                <a:spcBef>
                  <a:spcPct val="90000"/>
                </a:spcBef>
                <a:spcAft>
                  <a:spcPct val="9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08560" name="Picture 16" descr="11-4-2-revised"/>
            <p:cNvPicPr>
              <a:picLocks noChangeAspect="1" noChangeArrowheads="1"/>
            </p:cNvPicPr>
            <p:nvPr/>
          </p:nvPicPr>
          <p:blipFill>
            <a:blip r:embed="rId5" cstate="print"/>
            <a:srcRect t="27226" r="78326" b="35612"/>
            <a:stretch>
              <a:fillRect/>
            </a:stretch>
          </p:blipFill>
          <p:spPr bwMode="auto">
            <a:xfrm>
              <a:off x="1028" y="1720"/>
              <a:ext cx="1036" cy="1152"/>
            </a:xfrm>
            <a:prstGeom prst="rect">
              <a:avLst/>
            </a:prstGeom>
            <a:noFill/>
          </p:spPr>
        </p:pic>
        <p:pic>
          <p:nvPicPr>
            <p:cNvPr id="108561" name="Picture 17" descr="11-4-2-revised"/>
            <p:cNvPicPr>
              <a:picLocks noChangeAspect="1" noChangeArrowheads="1"/>
            </p:cNvPicPr>
            <p:nvPr/>
          </p:nvPicPr>
          <p:blipFill>
            <a:blip r:embed="rId5" cstate="print"/>
            <a:srcRect t="64388" r="78326" b="17032"/>
            <a:stretch>
              <a:fillRect/>
            </a:stretch>
          </p:blipFill>
          <p:spPr bwMode="auto">
            <a:xfrm>
              <a:off x="1028" y="2944"/>
              <a:ext cx="1036" cy="576"/>
            </a:xfrm>
            <a:prstGeom prst="rect">
              <a:avLst/>
            </a:prstGeom>
            <a:noFill/>
          </p:spPr>
        </p:pic>
        <p:pic>
          <p:nvPicPr>
            <p:cNvPr id="108562" name="Picture 18" descr="11-4-2-revised"/>
            <p:cNvPicPr>
              <a:picLocks noChangeAspect="1" noChangeArrowheads="1"/>
            </p:cNvPicPr>
            <p:nvPr/>
          </p:nvPicPr>
          <p:blipFill>
            <a:blip r:embed="rId5" cstate="print"/>
            <a:srcRect t="81419" r="78326"/>
            <a:stretch>
              <a:fillRect/>
            </a:stretch>
          </p:blipFill>
          <p:spPr bwMode="auto">
            <a:xfrm>
              <a:off x="1048" y="3530"/>
              <a:ext cx="1036" cy="576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47625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09582" name="Picture 14" descr="11-4-3-revised"/>
          <p:cNvPicPr>
            <a:picLocks noChangeAspect="1" noChangeArrowheads="1"/>
          </p:cNvPicPr>
          <p:nvPr/>
        </p:nvPicPr>
        <p:blipFill>
          <a:blip r:embed="rId5" cstate="print"/>
          <a:srcRect b="57454"/>
          <a:stretch>
            <a:fillRect/>
          </a:stretch>
        </p:blipFill>
        <p:spPr bwMode="auto">
          <a:xfrm>
            <a:off x="1146175" y="1295400"/>
            <a:ext cx="7219950" cy="1304925"/>
          </a:xfrm>
          <a:prstGeom prst="rect">
            <a:avLst/>
          </a:prstGeom>
          <a:noFill/>
        </p:spPr>
      </p:pic>
      <p:grpSp>
        <p:nvGrpSpPr>
          <p:cNvPr id="109585" name="Group 17"/>
          <p:cNvGrpSpPr>
            <a:grpSpLocks/>
          </p:cNvGrpSpPr>
          <p:nvPr/>
        </p:nvGrpSpPr>
        <p:grpSpPr bwMode="auto">
          <a:xfrm>
            <a:off x="1066800" y="2819400"/>
            <a:ext cx="2790825" cy="3492500"/>
            <a:chOff x="672" y="1776"/>
            <a:chExt cx="1758" cy="2200"/>
          </a:xfrm>
        </p:grpSpPr>
        <p:sp>
          <p:nvSpPr>
            <p:cNvPr id="109573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776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x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+ 5; –5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x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– 10; 10 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09583" name="Picture 15" descr="11-4-3-revised"/>
            <p:cNvPicPr>
              <a:picLocks noChangeAspect="1" noChangeArrowheads="1"/>
            </p:cNvPicPr>
            <p:nvPr/>
          </p:nvPicPr>
          <p:blipFill>
            <a:blip r:embed="rId5" cstate="print"/>
            <a:srcRect t="42236" r="70053" b="27328"/>
            <a:stretch>
              <a:fillRect/>
            </a:stretch>
          </p:blipFill>
          <p:spPr bwMode="auto">
            <a:xfrm>
              <a:off x="1018" y="2782"/>
              <a:ext cx="1362" cy="588"/>
            </a:xfrm>
            <a:prstGeom prst="rect">
              <a:avLst/>
            </a:prstGeom>
            <a:noFill/>
          </p:spPr>
        </p:pic>
        <p:pic>
          <p:nvPicPr>
            <p:cNvPr id="109584" name="Picture 16" descr="11-4-3-revised"/>
            <p:cNvPicPr>
              <a:picLocks noChangeAspect="1" noChangeArrowheads="1"/>
            </p:cNvPicPr>
            <p:nvPr/>
          </p:nvPicPr>
          <p:blipFill>
            <a:blip r:embed="rId5" cstate="print"/>
            <a:srcRect t="72672" r="70053"/>
            <a:stretch>
              <a:fillRect/>
            </a:stretch>
          </p:blipFill>
          <p:spPr bwMode="auto">
            <a:xfrm>
              <a:off x="1008" y="3448"/>
              <a:ext cx="1362" cy="528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059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When 50 pounds of a compound are produced, the manufacturing cost is described by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2 and the selling price is described by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+ 8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20. What is the ratio of the cost to the selling price when 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50?</a:t>
            </a:r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10607" name="Group 15"/>
          <p:cNvGrpSpPr>
            <a:grpSpLocks/>
          </p:cNvGrpSpPr>
          <p:nvPr/>
        </p:nvGrpSpPr>
        <p:grpSpPr bwMode="auto">
          <a:xfrm>
            <a:off x="1066800" y="3429000"/>
            <a:ext cx="5076825" cy="3225800"/>
            <a:chOff x="672" y="2160"/>
            <a:chExt cx="3198" cy="2032"/>
          </a:xfrm>
        </p:grpSpPr>
        <p:sp>
          <p:nvSpPr>
            <p:cNvPr id="110597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2160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2400" b="1">
                <a:solidFill>
                  <a:srgbClr val="000000"/>
                </a:solidFill>
                <a:sym typeface="Symbol" pitchFamily="18" charset="2"/>
              </a:endParaRPr>
            </a:p>
          </p:txBody>
        </p:sp>
        <p:pic>
          <p:nvPicPr>
            <p:cNvPr id="110602" name="Picture 10" descr="11-4-4"/>
            <p:cNvPicPr>
              <a:picLocks noChangeAspect="1" noChangeArrowheads="1"/>
            </p:cNvPicPr>
            <p:nvPr/>
          </p:nvPicPr>
          <p:blipFill>
            <a:blip r:embed="rId6" cstate="print"/>
            <a:srcRect t="76733" r="-7196"/>
            <a:stretch>
              <a:fillRect/>
            </a:stretch>
          </p:blipFill>
          <p:spPr bwMode="auto">
            <a:xfrm>
              <a:off x="2544" y="3168"/>
              <a:ext cx="432" cy="480"/>
            </a:xfrm>
            <a:prstGeom prst="rect">
              <a:avLst/>
            </a:prstGeom>
            <a:noFill/>
          </p:spPr>
        </p:pic>
        <p:pic>
          <p:nvPicPr>
            <p:cNvPr id="110603" name="Picture 11" descr="11-4-4"/>
            <p:cNvPicPr>
              <a:picLocks noChangeAspect="1" noChangeArrowheads="1"/>
            </p:cNvPicPr>
            <p:nvPr/>
          </p:nvPicPr>
          <p:blipFill>
            <a:blip r:embed="rId6" cstate="print"/>
            <a:srcRect r="-31018" b="74455"/>
            <a:stretch>
              <a:fillRect/>
            </a:stretch>
          </p:blipFill>
          <p:spPr bwMode="auto">
            <a:xfrm>
              <a:off x="1056" y="2593"/>
              <a:ext cx="528" cy="527"/>
            </a:xfrm>
            <a:prstGeom prst="rect">
              <a:avLst/>
            </a:prstGeom>
            <a:noFill/>
          </p:spPr>
        </p:pic>
        <p:pic>
          <p:nvPicPr>
            <p:cNvPr id="110604" name="Picture 12" descr="11-4-4"/>
            <p:cNvPicPr>
              <a:picLocks noChangeAspect="1" noChangeArrowheads="1"/>
            </p:cNvPicPr>
            <p:nvPr/>
          </p:nvPicPr>
          <p:blipFill>
            <a:blip r:embed="rId6" cstate="print"/>
            <a:srcRect t="23219" r="16624" b="48860"/>
            <a:stretch>
              <a:fillRect/>
            </a:stretch>
          </p:blipFill>
          <p:spPr bwMode="auto">
            <a:xfrm>
              <a:off x="1062" y="3120"/>
              <a:ext cx="336" cy="576"/>
            </a:xfrm>
            <a:prstGeom prst="rect">
              <a:avLst/>
            </a:prstGeom>
            <a:noFill/>
          </p:spPr>
        </p:pic>
        <p:sp>
          <p:nvSpPr>
            <p:cNvPr id="110605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2112" y="2160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2400" b="1">
                <a:solidFill>
                  <a:srgbClr val="000000"/>
                </a:solidFill>
                <a:sym typeface="Symbol" pitchFamily="18" charset="2"/>
              </a:endParaRPr>
            </a:p>
          </p:txBody>
        </p:sp>
        <p:pic>
          <p:nvPicPr>
            <p:cNvPr id="110606" name="Picture 14" descr="11-4-4"/>
            <p:cNvPicPr>
              <a:picLocks noChangeAspect="1" noChangeArrowheads="1"/>
            </p:cNvPicPr>
            <p:nvPr/>
          </p:nvPicPr>
          <p:blipFill>
            <a:blip r:embed="rId6" cstate="print"/>
            <a:srcRect t="48813" r="6947" b="25594"/>
            <a:stretch>
              <a:fillRect/>
            </a:stretch>
          </p:blipFill>
          <p:spPr bwMode="auto">
            <a:xfrm>
              <a:off x="2544" y="2544"/>
              <a:ext cx="375" cy="528"/>
            </a:xfrm>
            <a:prstGeom prst="rect">
              <a:avLst/>
            </a:prstGeom>
            <a:noFill/>
          </p:spPr>
        </p:pic>
      </p:grp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2743200" y="44196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8" grpId="0" autoUpdateAnimBg="0"/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11623" name="AutoShape 7"/>
          <p:cNvSpPr>
            <a:spLocks noChangeArrowheads="1"/>
          </p:cNvSpPr>
          <p:nvPr/>
        </p:nvSpPr>
        <p:spPr bwMode="auto">
          <a:xfrm>
            <a:off x="533400" y="380047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1624" name="Picture 8" descr="5Min Num_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752600"/>
            <a:ext cx="457200" cy="420688"/>
          </a:xfrm>
          <a:prstGeom prst="rect">
            <a:avLst/>
          </a:prstGeom>
          <a:noFill/>
        </p:spPr>
      </p:pic>
      <p:pic>
        <p:nvPicPr>
          <p:cNvPr id="111626" name="Picture 10" descr="Std Test Pra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  <p:pic>
        <p:nvPicPr>
          <p:cNvPr id="111627" name="Picture 11" descr="11-4-5"/>
          <p:cNvPicPr>
            <a:picLocks noChangeAspect="1" noChangeArrowheads="1"/>
          </p:cNvPicPr>
          <p:nvPr/>
        </p:nvPicPr>
        <p:blipFill>
          <a:blip r:embed="rId6" cstate="print"/>
          <a:srcRect b="79694"/>
          <a:stretch>
            <a:fillRect/>
          </a:stretch>
        </p:blipFill>
        <p:spPr bwMode="auto">
          <a:xfrm>
            <a:off x="1114425" y="1590675"/>
            <a:ext cx="3117850" cy="885825"/>
          </a:xfrm>
          <a:prstGeom prst="rect">
            <a:avLst/>
          </a:prstGeom>
          <a:noFill/>
        </p:spPr>
      </p:pic>
      <p:grpSp>
        <p:nvGrpSpPr>
          <p:cNvPr id="111635" name="Group 19"/>
          <p:cNvGrpSpPr>
            <a:grpSpLocks/>
          </p:cNvGrpSpPr>
          <p:nvPr/>
        </p:nvGrpSpPr>
        <p:grpSpPr bwMode="auto">
          <a:xfrm>
            <a:off x="1066800" y="2466975"/>
            <a:ext cx="2790825" cy="3790950"/>
            <a:chOff x="672" y="1554"/>
            <a:chExt cx="1758" cy="2388"/>
          </a:xfrm>
        </p:grpSpPr>
        <p:sp>
          <p:nvSpPr>
            <p:cNvPr id="111621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760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11630" name="Picture 14" descr="11-4-5"/>
            <p:cNvPicPr>
              <a:picLocks noChangeAspect="1" noChangeArrowheads="1"/>
            </p:cNvPicPr>
            <p:nvPr/>
          </p:nvPicPr>
          <p:blipFill>
            <a:blip r:embed="rId6" cstate="print"/>
            <a:srcRect t="39520" r="41548" b="39519"/>
            <a:stretch>
              <a:fillRect/>
            </a:stretch>
          </p:blipFill>
          <p:spPr bwMode="auto">
            <a:xfrm>
              <a:off x="1008" y="2256"/>
              <a:ext cx="1148" cy="576"/>
            </a:xfrm>
            <a:prstGeom prst="rect">
              <a:avLst/>
            </a:prstGeom>
            <a:noFill/>
          </p:spPr>
        </p:pic>
        <p:pic>
          <p:nvPicPr>
            <p:cNvPr id="111631" name="Picture 15" descr="11-4-5"/>
            <p:cNvPicPr>
              <a:picLocks noChangeAspect="1" noChangeArrowheads="1"/>
            </p:cNvPicPr>
            <p:nvPr/>
          </p:nvPicPr>
          <p:blipFill>
            <a:blip r:embed="rId6" cstate="print"/>
            <a:srcRect t="59607" r="41548"/>
            <a:stretch>
              <a:fillRect/>
            </a:stretch>
          </p:blipFill>
          <p:spPr bwMode="auto">
            <a:xfrm>
              <a:off x="1056" y="2832"/>
              <a:ext cx="1148" cy="1110"/>
            </a:xfrm>
            <a:prstGeom prst="rect">
              <a:avLst/>
            </a:prstGeom>
            <a:noFill/>
          </p:spPr>
        </p:pic>
        <p:pic>
          <p:nvPicPr>
            <p:cNvPr id="111634" name="Picture 18" descr="11-4-5-revised"/>
            <p:cNvPicPr>
              <a:picLocks noChangeAspect="1" noChangeArrowheads="1"/>
            </p:cNvPicPr>
            <p:nvPr/>
          </p:nvPicPr>
          <p:blipFill>
            <a:blip r:embed="rId7" cstate="print"/>
            <a:srcRect t="16812" r="50000" b="58734"/>
            <a:stretch>
              <a:fillRect/>
            </a:stretch>
          </p:blipFill>
          <p:spPr bwMode="auto">
            <a:xfrm>
              <a:off x="1048" y="1554"/>
              <a:ext cx="982" cy="672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1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1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141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342900" algn="l"/>
              </a:tabLst>
            </a:pPr>
            <a:r>
              <a:rPr lang="en-US" sz="2800" b="1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342900" algn="l"/>
              </a:tabLst>
            </a:pPr>
            <a:r>
              <a:rPr lang="en-US" sz="2800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1 Make sense of problems and persevere in 	solving them.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22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>
                <a:solidFill>
                  <a:srgbClr val="000000"/>
                </a:solidFill>
              </a:rPr>
              <a:t>You multiplied and divided polynomials. </a:t>
            </a:r>
            <a:endParaRPr lang="en-US" sz="2800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Multiply rational expressions.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469900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Divide rational expressions.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 1</a:t>
            </a:r>
          </a:p>
        </p:txBody>
      </p:sp>
      <p:pic>
        <p:nvPicPr>
          <p:cNvPr id="106506" name="Picture 10" descr="KC_alg_L11-04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17795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1A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Multiply Expressions Involving Monomials</a:t>
            </a:r>
          </a:p>
        </p:txBody>
      </p:sp>
      <p:sp>
        <p:nvSpPr>
          <p:cNvPr id="5916" name="Text Box 796"/>
          <p:cNvSpPr txBox="1">
            <a:spLocks noChangeArrowheads="1"/>
          </p:cNvSpPr>
          <p:nvPr/>
        </p:nvSpPr>
        <p:spPr bwMode="auto">
          <a:xfrm>
            <a:off x="533400" y="2295525"/>
            <a:ext cx="80772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Method 1	</a:t>
            </a:r>
            <a:r>
              <a:rPr lang="en-US" sz="2400">
                <a:solidFill>
                  <a:srgbClr val="000000"/>
                </a:solidFill>
              </a:rPr>
              <a:t>Divide by the greatest common factor after 	multiplying.</a:t>
            </a:r>
          </a:p>
        </p:txBody>
      </p:sp>
      <p:sp>
        <p:nvSpPr>
          <p:cNvPr id="5917" name="Text Box 797"/>
          <p:cNvSpPr txBox="1">
            <a:spLocks noChangeArrowheads="1"/>
          </p:cNvSpPr>
          <p:nvPr/>
        </p:nvSpPr>
        <p:spPr bwMode="auto">
          <a:xfrm>
            <a:off x="5467350" y="4578350"/>
            <a:ext cx="3048000" cy="393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200">
                <a:solidFill>
                  <a:srgbClr val="000000"/>
                </a:solidFill>
              </a:rPr>
              <a:t>The GCF is 98</a:t>
            </a:r>
            <a:r>
              <a:rPr lang="en-US" sz="2200" i="1">
                <a:solidFill>
                  <a:srgbClr val="000000"/>
                </a:solidFill>
              </a:rPr>
              <a:t>xyz</a:t>
            </a:r>
            <a:r>
              <a:rPr lang="en-US" sz="220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5918" name="Text Box 798"/>
          <p:cNvSpPr txBox="1">
            <a:spLocks noChangeArrowheads="1"/>
          </p:cNvSpPr>
          <p:nvPr/>
        </p:nvSpPr>
        <p:spPr bwMode="auto">
          <a:xfrm>
            <a:off x="5467350" y="5673725"/>
            <a:ext cx="3276600" cy="393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200">
                <a:solidFill>
                  <a:srgbClr val="000000"/>
                </a:solidFill>
              </a:rPr>
              <a:t>Simplify.</a:t>
            </a:r>
          </a:p>
        </p:txBody>
      </p:sp>
      <p:grpSp>
        <p:nvGrpSpPr>
          <p:cNvPr id="5929" name="Group 809"/>
          <p:cNvGrpSpPr>
            <a:grpSpLocks/>
          </p:cNvGrpSpPr>
          <p:nvPr/>
        </p:nvGrpSpPr>
        <p:grpSpPr bwMode="auto">
          <a:xfrm>
            <a:off x="876300" y="1214438"/>
            <a:ext cx="3336925" cy="942975"/>
            <a:chOff x="552" y="765"/>
            <a:chExt cx="2102" cy="594"/>
          </a:xfrm>
        </p:grpSpPr>
        <p:sp>
          <p:nvSpPr>
            <p:cNvPr id="5920" name="Rectangle 800"/>
            <p:cNvSpPr>
              <a:spLocks noChangeArrowheads="1"/>
            </p:cNvSpPr>
            <p:nvPr/>
          </p:nvSpPr>
          <p:spPr bwMode="auto">
            <a:xfrm>
              <a:off x="552" y="935"/>
              <a:ext cx="1992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E01B22"/>
                  </a:solidFill>
                  <a:ea typeface="Times New Roman" pitchFamily="18" charset="0"/>
                  <a:cs typeface="Arial" pitchFamily="34" charset="0"/>
                </a:rPr>
                <a:t>A.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 Find</a:t>
              </a:r>
            </a:p>
          </p:txBody>
        </p:sp>
        <p:pic>
          <p:nvPicPr>
            <p:cNvPr id="5921" name="Picture 801" descr="eq_99"/>
            <p:cNvPicPr>
              <a:picLocks noChangeAspect="1" noChangeArrowheads="1"/>
            </p:cNvPicPr>
            <p:nvPr/>
          </p:nvPicPr>
          <p:blipFill>
            <a:blip r:embed="rId3" cstate="print"/>
            <a:srcRect l="18718" r="24283" b="76485"/>
            <a:stretch>
              <a:fillRect/>
            </a:stretch>
          </p:blipFill>
          <p:spPr bwMode="auto">
            <a:xfrm>
              <a:off x="1302" y="765"/>
              <a:ext cx="1352" cy="594"/>
            </a:xfrm>
            <a:prstGeom prst="rect">
              <a:avLst/>
            </a:prstGeom>
            <a:noFill/>
          </p:spPr>
        </p:pic>
      </p:grpSp>
      <p:pic>
        <p:nvPicPr>
          <p:cNvPr id="5922" name="Picture 802" descr="eq_99"/>
          <p:cNvPicPr>
            <a:picLocks noChangeAspect="1" noChangeArrowheads="1"/>
          </p:cNvPicPr>
          <p:nvPr/>
        </p:nvPicPr>
        <p:blipFill>
          <a:blip r:embed="rId3" cstate="print"/>
          <a:srcRect t="23990" b="51544"/>
          <a:stretch>
            <a:fillRect/>
          </a:stretch>
        </p:blipFill>
        <p:spPr bwMode="auto">
          <a:xfrm>
            <a:off x="920750" y="3105150"/>
            <a:ext cx="3765550" cy="981075"/>
          </a:xfrm>
          <a:prstGeom prst="rect">
            <a:avLst/>
          </a:prstGeom>
          <a:noFill/>
        </p:spPr>
      </p:pic>
      <p:pic>
        <p:nvPicPr>
          <p:cNvPr id="5924" name="Picture 804" descr="eq_99"/>
          <p:cNvPicPr>
            <a:picLocks noChangeAspect="1" noChangeArrowheads="1"/>
          </p:cNvPicPr>
          <p:nvPr/>
        </p:nvPicPr>
        <p:blipFill>
          <a:blip r:embed="rId3" cstate="print"/>
          <a:srcRect t="78384" r="65767"/>
          <a:stretch>
            <a:fillRect/>
          </a:stretch>
        </p:blipFill>
        <p:spPr bwMode="auto">
          <a:xfrm>
            <a:off x="2921000" y="5505450"/>
            <a:ext cx="1289050" cy="866775"/>
          </a:xfrm>
          <a:prstGeom prst="rect">
            <a:avLst/>
          </a:prstGeom>
          <a:noFill/>
        </p:spPr>
      </p:pic>
      <p:grpSp>
        <p:nvGrpSpPr>
          <p:cNvPr id="5925" name="Group 805"/>
          <p:cNvGrpSpPr>
            <a:grpSpLocks/>
          </p:cNvGrpSpPr>
          <p:nvPr/>
        </p:nvGrpSpPr>
        <p:grpSpPr bwMode="auto">
          <a:xfrm>
            <a:off x="4630738" y="3187700"/>
            <a:ext cx="4408487" cy="828675"/>
            <a:chOff x="2917" y="2020"/>
            <a:chExt cx="2777" cy="522"/>
          </a:xfrm>
        </p:grpSpPr>
        <p:sp>
          <p:nvSpPr>
            <p:cNvPr id="5926" name="Text Box 806"/>
            <p:cNvSpPr txBox="1">
              <a:spLocks noChangeArrowheads="1"/>
            </p:cNvSpPr>
            <p:nvPr/>
          </p:nvSpPr>
          <p:spPr bwMode="auto">
            <a:xfrm>
              <a:off x="3444" y="2020"/>
              <a:ext cx="2250" cy="52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10000"/>
                </a:lnSpc>
                <a:spcBef>
                  <a:spcPct val="50000"/>
                </a:spcBef>
                <a:spcAft>
                  <a:spcPct val="50000"/>
                </a:spcAft>
                <a:buClr>
                  <a:srgbClr val="FFFFFF"/>
                </a:buClr>
              </a:pPr>
              <a:r>
                <a:rPr lang="en-US" sz="2200">
                  <a:solidFill>
                    <a:srgbClr val="000000"/>
                  </a:solidFill>
                </a:rPr>
                <a:t>Multiply the numerators.</a:t>
              </a:r>
              <a:br>
                <a:rPr lang="en-US" sz="2200">
                  <a:solidFill>
                    <a:srgbClr val="000000"/>
                  </a:solidFill>
                </a:rPr>
              </a:br>
              <a:r>
                <a:rPr lang="en-US" sz="2200">
                  <a:solidFill>
                    <a:srgbClr val="000000"/>
                  </a:solidFill>
                </a:rPr>
                <a:t>Multiply the denominators.</a:t>
              </a:r>
            </a:p>
          </p:txBody>
        </p:sp>
        <p:sp>
          <p:nvSpPr>
            <p:cNvPr id="5927" name="Line 807"/>
            <p:cNvSpPr>
              <a:spLocks noChangeShapeType="1"/>
            </p:cNvSpPr>
            <p:nvPr/>
          </p:nvSpPr>
          <p:spPr bwMode="auto">
            <a:xfrm flipH="1">
              <a:off x="2917" y="2167"/>
              <a:ext cx="557" cy="0"/>
            </a:xfrm>
            <a:prstGeom prst="line">
              <a:avLst/>
            </a:prstGeom>
            <a:noFill/>
            <a:ln w="28575">
              <a:solidFill>
                <a:srgbClr val="E01B22"/>
              </a:solidFill>
              <a:round/>
              <a:headEnd/>
              <a:tailEnd type="triangle" w="lg" len="lg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5928" name="Line 808"/>
            <p:cNvSpPr>
              <a:spLocks noChangeShapeType="1"/>
            </p:cNvSpPr>
            <p:nvPr/>
          </p:nvSpPr>
          <p:spPr bwMode="auto">
            <a:xfrm flipH="1" flipV="1">
              <a:off x="2922" y="2406"/>
              <a:ext cx="557" cy="3"/>
            </a:xfrm>
            <a:prstGeom prst="line">
              <a:avLst/>
            </a:prstGeom>
            <a:noFill/>
            <a:ln w="28575">
              <a:solidFill>
                <a:srgbClr val="E01B22"/>
              </a:solidFill>
              <a:round/>
              <a:headEnd/>
              <a:tailEnd type="triangle" w="lg" len="lg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5933" name="Group 813"/>
          <p:cNvGrpSpPr>
            <a:grpSpLocks/>
          </p:cNvGrpSpPr>
          <p:nvPr/>
        </p:nvGrpSpPr>
        <p:grpSpPr bwMode="auto">
          <a:xfrm>
            <a:off x="2930525" y="4114800"/>
            <a:ext cx="2527300" cy="1390650"/>
            <a:chOff x="1846" y="2544"/>
            <a:chExt cx="1592" cy="876"/>
          </a:xfrm>
        </p:grpSpPr>
        <p:pic>
          <p:nvPicPr>
            <p:cNvPr id="5923" name="Picture 803" descr="eq_99"/>
            <p:cNvPicPr>
              <a:picLocks noChangeAspect="1" noChangeArrowheads="1"/>
            </p:cNvPicPr>
            <p:nvPr/>
          </p:nvPicPr>
          <p:blipFill>
            <a:blip r:embed="rId3" cstate="print"/>
            <a:srcRect t="47981" r="32884" b="23990"/>
            <a:stretch>
              <a:fillRect/>
            </a:stretch>
          </p:blipFill>
          <p:spPr bwMode="auto">
            <a:xfrm>
              <a:off x="1846" y="2628"/>
              <a:ext cx="1592" cy="708"/>
            </a:xfrm>
            <a:prstGeom prst="rect">
              <a:avLst/>
            </a:prstGeom>
            <a:noFill/>
          </p:spPr>
        </p:pic>
        <p:sp>
          <p:nvSpPr>
            <p:cNvPr id="5930" name="Text Box 810"/>
            <p:cNvSpPr txBox="1">
              <a:spLocks noChangeArrowheads="1"/>
            </p:cNvSpPr>
            <p:nvPr/>
          </p:nvSpPr>
          <p:spPr bwMode="auto">
            <a:xfrm>
              <a:off x="2478" y="2544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E01B22"/>
                  </a:solidFill>
                </a:rPr>
                <a:t>1</a:t>
              </a:r>
            </a:p>
          </p:txBody>
        </p:sp>
        <p:sp>
          <p:nvSpPr>
            <p:cNvPr id="5931" name="Text Box 811"/>
            <p:cNvSpPr txBox="1">
              <a:spLocks noChangeArrowheads="1"/>
            </p:cNvSpPr>
            <p:nvPr/>
          </p:nvSpPr>
          <p:spPr bwMode="auto">
            <a:xfrm>
              <a:off x="2240" y="3189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E01B22"/>
                  </a:solidFill>
                </a:rPr>
                <a:t>1</a:t>
              </a:r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5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16" grpId="0" build="p" autoUpdateAnimBg="0"/>
      <p:bldP spid="5917" grpId="0" autoUpdateAnimBg="0"/>
      <p:bldP spid="5918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1A</a:t>
            </a:r>
          </a:p>
        </p:txBody>
      </p:sp>
      <p:sp>
        <p:nvSpPr>
          <p:cNvPr id="86024" name="Text Box 8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Multiply Expressions Involving Monomials</a:t>
            </a:r>
          </a:p>
        </p:txBody>
      </p:sp>
      <p:sp>
        <p:nvSpPr>
          <p:cNvPr id="86032" name="Rectangle 16"/>
          <p:cNvSpPr>
            <a:spLocks noChangeArrowheads="1"/>
          </p:cNvSpPr>
          <p:nvPr/>
        </p:nvSpPr>
        <p:spPr bwMode="auto">
          <a:xfrm>
            <a:off x="876300" y="1503363"/>
            <a:ext cx="77057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485900" algn="l"/>
              </a:tabLs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Method 2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Divide by the common factors before 	multiplying.</a:t>
            </a:r>
          </a:p>
        </p:txBody>
      </p:sp>
      <p:sp>
        <p:nvSpPr>
          <p:cNvPr id="86033" name="Text Box 17"/>
          <p:cNvSpPr txBox="1">
            <a:spLocks noChangeArrowheads="1"/>
          </p:cNvSpPr>
          <p:nvPr/>
        </p:nvSpPr>
        <p:spPr bwMode="auto">
          <a:xfrm>
            <a:off x="6686550" y="2514600"/>
            <a:ext cx="2038350" cy="1406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Divide by common factors 2, 7</a:t>
            </a:r>
            <a:r>
              <a:rPr lang="en-US" sz="2400" baseline="40000">
                <a:solidFill>
                  <a:srgbClr val="000000"/>
                </a:solidFill>
              </a:rPr>
              <a:t>2</a:t>
            </a:r>
            <a:r>
              <a:rPr lang="en-US" sz="2400">
                <a:solidFill>
                  <a:srgbClr val="000000"/>
                </a:solidFill>
              </a:rPr>
              <a:t>, </a:t>
            </a:r>
            <a:br>
              <a:rPr lang="en-US" sz="2400">
                <a:solidFill>
                  <a:srgbClr val="000000"/>
                </a:solidFill>
              </a:rPr>
            </a:b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, 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, and </a:t>
            </a:r>
            <a:r>
              <a:rPr lang="en-US" sz="2400" i="1">
                <a:solidFill>
                  <a:srgbClr val="000000"/>
                </a:solidFill>
              </a:rPr>
              <a:t>z</a:t>
            </a:r>
            <a:r>
              <a:rPr lang="en-US" sz="240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86034" name="Text Box 18"/>
          <p:cNvSpPr txBox="1">
            <a:spLocks noChangeArrowheads="1"/>
          </p:cNvSpPr>
          <p:nvPr/>
        </p:nvSpPr>
        <p:spPr bwMode="auto">
          <a:xfrm>
            <a:off x="6686550" y="4308475"/>
            <a:ext cx="15240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Multiply.</a:t>
            </a:r>
          </a:p>
        </p:txBody>
      </p:sp>
      <p:sp>
        <p:nvSpPr>
          <p:cNvPr id="86037" name="Rectangle 21"/>
          <p:cNvSpPr>
            <a:spLocks noChangeArrowheads="1"/>
          </p:cNvSpPr>
          <p:nvPr/>
        </p:nvSpPr>
        <p:spPr bwMode="auto">
          <a:xfrm>
            <a:off x="533400" y="5268913"/>
            <a:ext cx="41910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</a:t>
            </a:r>
          </a:p>
        </p:txBody>
      </p:sp>
      <p:pic>
        <p:nvPicPr>
          <p:cNvPr id="86038" name="Picture 22" descr="eq_100"/>
          <p:cNvPicPr>
            <a:picLocks noChangeAspect="1" noChangeArrowheads="1"/>
          </p:cNvPicPr>
          <p:nvPr/>
        </p:nvPicPr>
        <p:blipFill>
          <a:blip r:embed="rId3" cstate="print"/>
          <a:srcRect l="4369" t="68999" r="78156"/>
          <a:stretch>
            <a:fillRect/>
          </a:stretch>
        </p:blipFill>
        <p:spPr bwMode="auto">
          <a:xfrm>
            <a:off x="2268538" y="5154613"/>
            <a:ext cx="1035050" cy="830262"/>
          </a:xfrm>
          <a:prstGeom prst="rect">
            <a:avLst/>
          </a:prstGeom>
          <a:noFill/>
        </p:spPr>
      </p:pic>
      <p:pic>
        <p:nvPicPr>
          <p:cNvPr id="86040" name="Picture 24" descr="11-4-1-red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63825" y="4027488"/>
            <a:ext cx="1189038" cy="852487"/>
          </a:xfrm>
          <a:prstGeom prst="rect">
            <a:avLst/>
          </a:prstGeom>
          <a:noFill/>
        </p:spPr>
      </p:pic>
      <p:pic>
        <p:nvPicPr>
          <p:cNvPr id="86043" name="Picture 2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900" y="2286000"/>
            <a:ext cx="5683250" cy="121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6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60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6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6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60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6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32" grpId="0" build="p" autoUpdateAnimBg="0" advAuto="0"/>
      <p:bldP spid="86033" grpId="0" build="p" autoUpdateAnimBg="0" advAuto="0"/>
      <p:bldP spid="86034" grpId="0" autoUpdateAnimBg="0"/>
      <p:bldP spid="86037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1B</a:t>
            </a:r>
          </a:p>
        </p:txBody>
      </p:sp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Multiply Expressions Involving Monomials</a:t>
            </a:r>
          </a:p>
        </p:txBody>
      </p:sp>
      <p:sp>
        <p:nvSpPr>
          <p:cNvPr id="121879" name="Text Box 23"/>
          <p:cNvSpPr txBox="1">
            <a:spLocks noChangeArrowheads="1"/>
          </p:cNvSpPr>
          <p:nvPr/>
        </p:nvSpPr>
        <p:spPr bwMode="auto">
          <a:xfrm>
            <a:off x="5562600" y="3717925"/>
            <a:ext cx="131445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Factor.</a:t>
            </a:r>
          </a:p>
        </p:txBody>
      </p:sp>
      <p:sp>
        <p:nvSpPr>
          <p:cNvPr id="121880" name="Text Box 24"/>
          <p:cNvSpPr txBox="1">
            <a:spLocks noChangeArrowheads="1"/>
          </p:cNvSpPr>
          <p:nvPr/>
        </p:nvSpPr>
        <p:spPr bwMode="auto">
          <a:xfrm>
            <a:off x="5562600" y="5073650"/>
            <a:ext cx="3114675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The GCF is (</a:t>
            </a:r>
            <a:r>
              <a:rPr lang="en-US" sz="2400" i="1">
                <a:solidFill>
                  <a:srgbClr val="000000"/>
                </a:solidFill>
              </a:rPr>
              <a:t>b</a:t>
            </a:r>
            <a:r>
              <a:rPr lang="en-US" sz="2400">
                <a:solidFill>
                  <a:srgbClr val="000000"/>
                </a:solidFill>
              </a:rPr>
              <a:t> + 3)</a:t>
            </a:r>
            <a:br>
              <a:rPr lang="en-US" sz="2400">
                <a:solidFill>
                  <a:srgbClr val="000000"/>
                </a:solidFill>
              </a:rPr>
            </a:br>
            <a:r>
              <a:rPr lang="en-US" sz="2400">
                <a:solidFill>
                  <a:srgbClr val="000000"/>
                </a:solidFill>
              </a:rPr>
              <a:t>(</a:t>
            </a:r>
            <a:r>
              <a:rPr lang="en-US" sz="2400" i="1">
                <a:solidFill>
                  <a:srgbClr val="000000"/>
                </a:solidFill>
              </a:rPr>
              <a:t>b</a:t>
            </a:r>
            <a:r>
              <a:rPr lang="en-US" sz="2400">
                <a:solidFill>
                  <a:srgbClr val="000000"/>
                </a:solidFill>
              </a:rPr>
              <a:t> – 3).</a:t>
            </a:r>
          </a:p>
        </p:txBody>
      </p:sp>
      <p:grpSp>
        <p:nvGrpSpPr>
          <p:cNvPr id="121886" name="Group 30"/>
          <p:cNvGrpSpPr>
            <a:grpSpLocks/>
          </p:cNvGrpSpPr>
          <p:nvPr/>
        </p:nvGrpSpPr>
        <p:grpSpPr bwMode="auto">
          <a:xfrm>
            <a:off x="876300" y="1243013"/>
            <a:ext cx="7705725" cy="919162"/>
            <a:chOff x="552" y="783"/>
            <a:chExt cx="4854" cy="579"/>
          </a:xfrm>
        </p:grpSpPr>
        <p:sp>
          <p:nvSpPr>
            <p:cNvPr id="121882" name="Rectangle 26"/>
            <p:cNvSpPr>
              <a:spLocks noChangeArrowheads="1"/>
            </p:cNvSpPr>
            <p:nvPr/>
          </p:nvSpPr>
          <p:spPr bwMode="auto">
            <a:xfrm>
              <a:off x="552" y="947"/>
              <a:ext cx="485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E01B22"/>
                  </a:solidFill>
                  <a:ea typeface="Times New Roman" pitchFamily="18" charset="0"/>
                  <a:cs typeface="Arial" pitchFamily="34" charset="0"/>
                </a:rPr>
                <a:t>B.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 Find</a:t>
              </a:r>
              <a:endPara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endParaRPr>
            </a:p>
          </p:txBody>
        </p:sp>
        <p:pic>
          <p:nvPicPr>
            <p:cNvPr id="121883" name="Picture 27" descr="eq_102"/>
            <p:cNvPicPr>
              <a:picLocks noChangeAspect="1" noChangeArrowheads="1"/>
            </p:cNvPicPr>
            <p:nvPr/>
          </p:nvPicPr>
          <p:blipFill>
            <a:blip r:embed="rId3" cstate="print"/>
            <a:srcRect l="11287" r="41293" b="74232"/>
            <a:stretch>
              <a:fillRect/>
            </a:stretch>
          </p:blipFill>
          <p:spPr bwMode="auto">
            <a:xfrm>
              <a:off x="1281" y="783"/>
              <a:ext cx="2067" cy="579"/>
            </a:xfrm>
            <a:prstGeom prst="rect">
              <a:avLst/>
            </a:prstGeom>
            <a:noFill/>
          </p:spPr>
        </p:pic>
      </p:grpSp>
      <p:pic>
        <p:nvPicPr>
          <p:cNvPr id="121884" name="Picture 28" descr="eq_102"/>
          <p:cNvPicPr>
            <a:picLocks noChangeAspect="1" noChangeArrowheads="1"/>
          </p:cNvPicPr>
          <p:nvPr/>
        </p:nvPicPr>
        <p:blipFill>
          <a:blip r:embed="rId3" cstate="print"/>
          <a:srcRect t="25635" r="55128" b="45126"/>
          <a:stretch>
            <a:fillRect/>
          </a:stretch>
        </p:blipFill>
        <p:spPr bwMode="auto">
          <a:xfrm>
            <a:off x="985838" y="2286000"/>
            <a:ext cx="3105150" cy="1042988"/>
          </a:xfrm>
          <a:prstGeom prst="rect">
            <a:avLst/>
          </a:prstGeom>
          <a:noFill/>
        </p:spPr>
      </p:pic>
      <p:pic>
        <p:nvPicPr>
          <p:cNvPr id="121885" name="Picture 29" descr="eq_102"/>
          <p:cNvPicPr>
            <a:picLocks noChangeAspect="1" noChangeArrowheads="1"/>
          </p:cNvPicPr>
          <p:nvPr/>
        </p:nvPicPr>
        <p:blipFill>
          <a:blip r:embed="rId3" cstate="print"/>
          <a:srcRect l="43909" t="55273" b="534"/>
          <a:stretch>
            <a:fillRect/>
          </a:stretch>
        </p:blipFill>
        <p:spPr bwMode="auto">
          <a:xfrm>
            <a:off x="985838" y="4670425"/>
            <a:ext cx="3881437" cy="1576388"/>
          </a:xfrm>
          <a:prstGeom prst="rect">
            <a:avLst/>
          </a:prstGeom>
          <a:noFill/>
        </p:spPr>
      </p:pic>
      <p:pic>
        <p:nvPicPr>
          <p:cNvPr id="121887" name="Picture 31" descr="eq_102"/>
          <p:cNvPicPr>
            <a:picLocks noChangeAspect="1" noChangeArrowheads="1"/>
          </p:cNvPicPr>
          <p:nvPr/>
        </p:nvPicPr>
        <p:blipFill>
          <a:blip r:embed="rId3" cstate="print"/>
          <a:srcRect l="43771" t="25635" b="47263"/>
          <a:stretch>
            <a:fillRect/>
          </a:stretch>
        </p:blipFill>
        <p:spPr bwMode="auto">
          <a:xfrm>
            <a:off x="985838" y="3452813"/>
            <a:ext cx="3890962" cy="96678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1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1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1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18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1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1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79" grpId="0" build="p" autoUpdateAnimBg="0" advAuto="0"/>
      <p:bldP spid="121880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1B</a:t>
            </a:r>
          </a:p>
        </p:txBody>
      </p:sp>
      <p:sp>
        <p:nvSpPr>
          <p:cNvPr id="122883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Multiply Expressions Involving Monomials</a:t>
            </a:r>
          </a:p>
        </p:txBody>
      </p:sp>
      <p:sp>
        <p:nvSpPr>
          <p:cNvPr id="122890" name="Text Box 10"/>
          <p:cNvSpPr txBox="1">
            <a:spLocks noChangeArrowheads="1"/>
          </p:cNvSpPr>
          <p:nvPr/>
        </p:nvSpPr>
        <p:spPr bwMode="auto">
          <a:xfrm>
            <a:off x="5638800" y="1524000"/>
            <a:ext cx="22098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Multiply.</a:t>
            </a:r>
          </a:p>
        </p:txBody>
      </p:sp>
      <p:sp>
        <p:nvSpPr>
          <p:cNvPr id="122891" name="Text Box 11"/>
          <p:cNvSpPr txBox="1">
            <a:spLocks noChangeArrowheads="1"/>
          </p:cNvSpPr>
          <p:nvPr/>
        </p:nvSpPr>
        <p:spPr bwMode="auto">
          <a:xfrm>
            <a:off x="5638800" y="2778125"/>
            <a:ext cx="3236913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Simplify.</a:t>
            </a:r>
          </a:p>
        </p:txBody>
      </p:sp>
      <p:pic>
        <p:nvPicPr>
          <p:cNvPr id="122892" name="Picture 12" descr="eq_103"/>
          <p:cNvPicPr>
            <a:picLocks noChangeAspect="1" noChangeArrowheads="1"/>
          </p:cNvPicPr>
          <p:nvPr/>
        </p:nvPicPr>
        <p:blipFill>
          <a:blip r:embed="rId3" cstate="print"/>
          <a:srcRect b="48463"/>
          <a:stretch>
            <a:fillRect/>
          </a:stretch>
        </p:blipFill>
        <p:spPr bwMode="auto">
          <a:xfrm>
            <a:off x="2441575" y="1390650"/>
            <a:ext cx="1673225" cy="931863"/>
          </a:xfrm>
          <a:prstGeom prst="rect">
            <a:avLst/>
          </a:prstGeom>
          <a:noFill/>
        </p:spPr>
      </p:pic>
      <p:pic>
        <p:nvPicPr>
          <p:cNvPr id="122893" name="Picture 13" descr="eq_103"/>
          <p:cNvPicPr>
            <a:picLocks noChangeAspect="1" noChangeArrowheads="1"/>
          </p:cNvPicPr>
          <p:nvPr/>
        </p:nvPicPr>
        <p:blipFill>
          <a:blip r:embed="rId3" cstate="print"/>
          <a:srcRect t="53204"/>
          <a:stretch>
            <a:fillRect/>
          </a:stretch>
        </p:blipFill>
        <p:spPr bwMode="auto">
          <a:xfrm>
            <a:off x="2441575" y="2565400"/>
            <a:ext cx="1673225" cy="846138"/>
          </a:xfrm>
          <a:prstGeom prst="rect">
            <a:avLst/>
          </a:prstGeom>
          <a:noFill/>
        </p:spPr>
      </p:pic>
      <p:sp>
        <p:nvSpPr>
          <p:cNvPr id="122894" name="Rectangle 14"/>
          <p:cNvSpPr>
            <a:spLocks noChangeArrowheads="1"/>
          </p:cNvSpPr>
          <p:nvPr/>
        </p:nvSpPr>
        <p:spPr bwMode="auto">
          <a:xfrm>
            <a:off x="533400" y="4938713"/>
            <a:ext cx="4038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</a:t>
            </a:r>
          </a:p>
        </p:txBody>
      </p:sp>
      <p:pic>
        <p:nvPicPr>
          <p:cNvPr id="122895" name="Picture 15" descr="eq_103"/>
          <p:cNvPicPr>
            <a:picLocks noChangeAspect="1" noChangeArrowheads="1"/>
          </p:cNvPicPr>
          <p:nvPr/>
        </p:nvPicPr>
        <p:blipFill>
          <a:blip r:embed="rId3" cstate="print"/>
          <a:srcRect l="14421" t="53204"/>
          <a:stretch>
            <a:fillRect/>
          </a:stretch>
        </p:blipFill>
        <p:spPr bwMode="auto">
          <a:xfrm>
            <a:off x="2232025" y="4725988"/>
            <a:ext cx="1431925" cy="84613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2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2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2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2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2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90" grpId="0" build="p" autoUpdateAnimBg="0" advAuto="0"/>
      <p:bldP spid="122891" grpId="0" autoUpdateAnimBg="0"/>
      <p:bldP spid="122894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1A</a:t>
            </a:r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13687" name="Group 23"/>
          <p:cNvGrpSpPr>
            <a:grpSpLocks/>
          </p:cNvGrpSpPr>
          <p:nvPr/>
        </p:nvGrpSpPr>
        <p:grpSpPr bwMode="auto">
          <a:xfrm>
            <a:off x="533400" y="1257300"/>
            <a:ext cx="7924800" cy="930275"/>
            <a:chOff x="336" y="792"/>
            <a:chExt cx="4992" cy="586"/>
          </a:xfrm>
        </p:grpSpPr>
        <p:sp>
          <p:nvSpPr>
            <p:cNvPr id="113682" name="Rectangle 18"/>
            <p:cNvSpPr>
              <a:spLocks noChangeArrowheads="1"/>
            </p:cNvSpPr>
            <p:nvPr/>
          </p:nvSpPr>
          <p:spPr bwMode="auto">
            <a:xfrm>
              <a:off x="336" y="948"/>
              <a:ext cx="4992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</a:pPr>
              <a:r>
                <a:rPr lang="en-US" sz="2400" b="1">
                  <a:solidFill>
                    <a:srgbClr val="E01B22"/>
                  </a:solidFill>
                  <a:cs typeface="Times New Roman" pitchFamily="18" charset="0"/>
                </a:rPr>
                <a:t>A.</a:t>
              </a: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 Find</a:t>
              </a:r>
            </a:p>
          </p:txBody>
        </p:sp>
        <p:pic>
          <p:nvPicPr>
            <p:cNvPr id="113683" name="Picture 19" descr="eq_101"/>
            <p:cNvPicPr>
              <a:picLocks noChangeAspect="1" noChangeArrowheads="1"/>
            </p:cNvPicPr>
            <p:nvPr/>
          </p:nvPicPr>
          <p:blipFill>
            <a:blip r:embed="rId6" cstate="print"/>
            <a:srcRect l="25819" b="78232"/>
            <a:stretch>
              <a:fillRect/>
            </a:stretch>
          </p:blipFill>
          <p:spPr bwMode="auto">
            <a:xfrm>
              <a:off x="1300" y="792"/>
              <a:ext cx="1448" cy="586"/>
            </a:xfrm>
            <a:prstGeom prst="rect">
              <a:avLst/>
            </a:prstGeom>
            <a:noFill/>
          </p:spPr>
        </p:pic>
      </p:grpSp>
      <p:grpSp>
        <p:nvGrpSpPr>
          <p:cNvPr id="113684" name="Group 20"/>
          <p:cNvGrpSpPr>
            <a:grpSpLocks/>
          </p:cNvGrpSpPr>
          <p:nvPr/>
        </p:nvGrpSpPr>
        <p:grpSpPr bwMode="auto">
          <a:xfrm>
            <a:off x="914400" y="2362200"/>
            <a:ext cx="2790825" cy="3368675"/>
            <a:chOff x="576" y="1488"/>
            <a:chExt cx="1758" cy="2122"/>
          </a:xfrm>
        </p:grpSpPr>
        <p:sp>
          <p:nvSpPr>
            <p:cNvPr id="113685" name="Rectangle 21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602"/>
              <a:ext cx="1758" cy="18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70000"/>
                </a:lnSpc>
                <a:spcBef>
                  <a:spcPct val="80000"/>
                </a:spcBef>
                <a:spcAft>
                  <a:spcPct val="8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70000"/>
                </a:lnSpc>
                <a:spcBef>
                  <a:spcPct val="80000"/>
                </a:spcBef>
                <a:spcAft>
                  <a:spcPct val="8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70000"/>
                </a:lnSpc>
                <a:spcBef>
                  <a:spcPct val="80000"/>
                </a:spcBef>
                <a:spcAft>
                  <a:spcPct val="8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70000"/>
                </a:lnSpc>
                <a:spcBef>
                  <a:spcPct val="80000"/>
                </a:spcBef>
                <a:spcAft>
                  <a:spcPct val="8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13686" name="Picture 22" descr="eq_101"/>
            <p:cNvPicPr>
              <a:picLocks noChangeAspect="1" noChangeArrowheads="1"/>
            </p:cNvPicPr>
            <p:nvPr/>
          </p:nvPicPr>
          <p:blipFill>
            <a:blip r:embed="rId6" cstate="print"/>
            <a:srcRect t="21173" r="62704"/>
            <a:stretch>
              <a:fillRect/>
            </a:stretch>
          </p:blipFill>
          <p:spPr bwMode="auto">
            <a:xfrm>
              <a:off x="960" y="1488"/>
              <a:ext cx="728" cy="2122"/>
            </a:xfrm>
            <a:prstGeom prst="rect">
              <a:avLst/>
            </a:prstGeom>
            <a:noFill/>
          </p:spPr>
        </p:pic>
      </p:grp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914400" y="41433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1B</a:t>
            </a:r>
          </a:p>
        </p:txBody>
      </p:sp>
      <p:pic>
        <p:nvPicPr>
          <p:cNvPr id="123912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23913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23926" name="Group 22"/>
          <p:cNvGrpSpPr>
            <a:grpSpLocks/>
          </p:cNvGrpSpPr>
          <p:nvPr/>
        </p:nvGrpSpPr>
        <p:grpSpPr bwMode="auto">
          <a:xfrm>
            <a:off x="533400" y="1257300"/>
            <a:ext cx="8305800" cy="944563"/>
            <a:chOff x="336" y="792"/>
            <a:chExt cx="5232" cy="595"/>
          </a:xfrm>
        </p:grpSpPr>
        <p:sp>
          <p:nvSpPr>
            <p:cNvPr id="123921" name="Rectangle 17"/>
            <p:cNvSpPr>
              <a:spLocks noChangeArrowheads="1"/>
            </p:cNvSpPr>
            <p:nvPr/>
          </p:nvSpPr>
          <p:spPr bwMode="auto">
            <a:xfrm>
              <a:off x="336" y="948"/>
              <a:ext cx="5232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</a:pPr>
              <a:r>
                <a:rPr lang="en-US" sz="2400" b="1">
                  <a:solidFill>
                    <a:srgbClr val="E01B22"/>
                  </a:solidFill>
                  <a:cs typeface="Times New Roman" pitchFamily="18" charset="0"/>
                </a:rPr>
                <a:t>B.</a:t>
              </a: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 Find</a:t>
              </a:r>
            </a:p>
          </p:txBody>
        </p:sp>
        <p:pic>
          <p:nvPicPr>
            <p:cNvPr id="123922" name="Picture 18" descr="eq_104"/>
            <p:cNvPicPr>
              <a:picLocks noChangeAspect="1" noChangeArrowheads="1"/>
            </p:cNvPicPr>
            <p:nvPr/>
          </p:nvPicPr>
          <p:blipFill>
            <a:blip r:embed="rId6" cstate="print"/>
            <a:srcRect l="22041" b="77922"/>
            <a:stretch>
              <a:fillRect/>
            </a:stretch>
          </p:blipFill>
          <p:spPr bwMode="auto">
            <a:xfrm>
              <a:off x="1293" y="792"/>
              <a:ext cx="1719" cy="595"/>
            </a:xfrm>
            <a:prstGeom prst="rect">
              <a:avLst/>
            </a:prstGeom>
            <a:noFill/>
          </p:spPr>
        </p:pic>
      </p:grpSp>
      <p:grpSp>
        <p:nvGrpSpPr>
          <p:cNvPr id="123923" name="Group 19"/>
          <p:cNvGrpSpPr>
            <a:grpSpLocks/>
          </p:cNvGrpSpPr>
          <p:nvPr/>
        </p:nvGrpSpPr>
        <p:grpSpPr bwMode="auto">
          <a:xfrm>
            <a:off x="914400" y="2495550"/>
            <a:ext cx="2790825" cy="3316288"/>
            <a:chOff x="576" y="1572"/>
            <a:chExt cx="1758" cy="2089"/>
          </a:xfrm>
        </p:grpSpPr>
        <p:sp>
          <p:nvSpPr>
            <p:cNvPr id="123924" name="Rectangle 20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712"/>
              <a:ext cx="1758" cy="18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70000"/>
                </a:lnSpc>
                <a:spcBef>
                  <a:spcPct val="80000"/>
                </a:spcBef>
                <a:spcAft>
                  <a:spcPct val="8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70000"/>
                </a:lnSpc>
                <a:spcBef>
                  <a:spcPct val="80000"/>
                </a:spcBef>
                <a:spcAft>
                  <a:spcPct val="8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70000"/>
                </a:lnSpc>
                <a:spcBef>
                  <a:spcPct val="80000"/>
                </a:spcBef>
                <a:spcAft>
                  <a:spcPct val="8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70000"/>
                </a:lnSpc>
                <a:spcBef>
                  <a:spcPct val="80000"/>
                </a:spcBef>
                <a:spcAft>
                  <a:spcPct val="8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23925" name="Picture 21" descr="eq_104"/>
            <p:cNvPicPr>
              <a:picLocks noChangeAspect="1" noChangeArrowheads="1"/>
            </p:cNvPicPr>
            <p:nvPr/>
          </p:nvPicPr>
          <p:blipFill>
            <a:blip r:embed="rId6" cstate="print"/>
            <a:srcRect t="22485" r="45442"/>
            <a:stretch>
              <a:fillRect/>
            </a:stretch>
          </p:blipFill>
          <p:spPr bwMode="auto">
            <a:xfrm>
              <a:off x="960" y="1572"/>
              <a:ext cx="1203" cy="2089"/>
            </a:xfrm>
            <a:prstGeom prst="rect">
              <a:avLst/>
            </a:prstGeom>
            <a:noFill/>
          </p:spPr>
        </p:pic>
      </p:grpSp>
      <p:sp>
        <p:nvSpPr>
          <p:cNvPr id="123911" name="Oval 7"/>
          <p:cNvSpPr>
            <a:spLocks noChangeArrowheads="1"/>
          </p:cNvSpPr>
          <p:nvPr/>
        </p:nvSpPr>
        <p:spPr bwMode="auto">
          <a:xfrm>
            <a:off x="914400" y="51625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3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3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3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4267200" y="762000"/>
            <a:ext cx="4229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Dimensional Analysis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876300" y="1370013"/>
            <a:ext cx="7705725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</a:rPr>
              <a:t>SPACE</a:t>
            </a:r>
            <a:r>
              <a:rPr lang="en-US" sz="2400">
                <a:solidFill>
                  <a:srgbClr val="00539D"/>
                </a:solidFill>
              </a:rPr>
              <a:t>  </a:t>
            </a:r>
            <a:r>
              <a:rPr lang="en-US" sz="2400" b="1">
                <a:solidFill>
                  <a:srgbClr val="00539D"/>
                </a:solidFill>
              </a:rPr>
              <a:t>The velocity that a spacecraft must have in order to escape Earth’s gravitational pull is called the </a:t>
            </a:r>
            <a:r>
              <a:rPr lang="en-US" sz="2400" b="1" i="1">
                <a:solidFill>
                  <a:srgbClr val="00539D"/>
                </a:solidFill>
              </a:rPr>
              <a:t>escape velocity</a:t>
            </a:r>
            <a:r>
              <a:rPr lang="en-US" sz="2400" b="1">
                <a:solidFill>
                  <a:srgbClr val="00539D"/>
                </a:solidFill>
              </a:rPr>
              <a:t>. The escape velocity for a spacecraft leaving Earth is about 40,320 kilometers per hour. What is this speed in meters per second? </a:t>
            </a:r>
            <a:endParaRPr lang="en-US" sz="2400" i="1">
              <a:solidFill>
                <a:srgbClr val="00539D"/>
              </a:solidFill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6150" name="Picture 6" descr="eq_105"/>
          <p:cNvPicPr>
            <a:picLocks noChangeAspect="1" noChangeArrowheads="1"/>
          </p:cNvPicPr>
          <p:nvPr/>
        </p:nvPicPr>
        <p:blipFill>
          <a:blip r:embed="rId3" cstate="print"/>
          <a:srcRect r="5502" b="53993"/>
          <a:stretch>
            <a:fillRect/>
          </a:stretch>
        </p:blipFill>
        <p:spPr bwMode="auto">
          <a:xfrm>
            <a:off x="973138" y="3467100"/>
            <a:ext cx="7742237" cy="747713"/>
          </a:xfrm>
          <a:prstGeom prst="rect">
            <a:avLst/>
          </a:prstGeom>
          <a:noFill/>
        </p:spPr>
      </p:pic>
      <p:pic>
        <p:nvPicPr>
          <p:cNvPr id="6151" name="Picture 7" descr="eq_105"/>
          <p:cNvPicPr>
            <a:picLocks noChangeAspect="1" noChangeArrowheads="1"/>
          </p:cNvPicPr>
          <p:nvPr/>
        </p:nvPicPr>
        <p:blipFill>
          <a:blip r:embed="rId3" cstate="print"/>
          <a:srcRect t="47209"/>
          <a:stretch>
            <a:fillRect/>
          </a:stretch>
        </p:blipFill>
        <p:spPr bwMode="auto">
          <a:xfrm>
            <a:off x="533400" y="4621213"/>
            <a:ext cx="8181975" cy="8572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 autoUpdateAnimBg="0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267200" y="762000"/>
            <a:ext cx="4229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Dimensional Analysis</a:t>
            </a:r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533400" y="4984750"/>
            <a:ext cx="8229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escape velocity is 11,200 meters per second.</a:t>
            </a:r>
          </a:p>
        </p:txBody>
      </p:sp>
      <p:sp>
        <p:nvSpPr>
          <p:cNvPr id="7180" name="Text Box 12"/>
          <p:cNvSpPr txBox="1">
            <a:spLocks noChangeArrowheads="1"/>
          </p:cNvSpPr>
          <p:nvPr/>
        </p:nvSpPr>
        <p:spPr bwMode="auto">
          <a:xfrm>
            <a:off x="6781800" y="4198938"/>
            <a:ext cx="1600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Multiply.</a:t>
            </a:r>
          </a:p>
        </p:txBody>
      </p:sp>
      <p:sp>
        <p:nvSpPr>
          <p:cNvPr id="7181" name="Text Box 13"/>
          <p:cNvSpPr txBox="1">
            <a:spLocks noChangeArrowheads="1"/>
          </p:cNvSpPr>
          <p:nvPr/>
        </p:nvSpPr>
        <p:spPr bwMode="auto">
          <a:xfrm>
            <a:off x="6781800" y="3032125"/>
            <a:ext cx="1600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Simplify.</a:t>
            </a:r>
          </a:p>
        </p:txBody>
      </p:sp>
      <p:pic>
        <p:nvPicPr>
          <p:cNvPr id="7182" name="Picture 14" descr="eq_106"/>
          <p:cNvPicPr>
            <a:picLocks noChangeAspect="1" noChangeArrowheads="1"/>
          </p:cNvPicPr>
          <p:nvPr/>
        </p:nvPicPr>
        <p:blipFill>
          <a:blip r:embed="rId3" cstate="print"/>
          <a:srcRect b="56645"/>
          <a:stretch>
            <a:fillRect/>
          </a:stretch>
        </p:blipFill>
        <p:spPr bwMode="auto">
          <a:xfrm>
            <a:off x="1076325" y="1292225"/>
            <a:ext cx="5210175" cy="1271588"/>
          </a:xfrm>
          <a:prstGeom prst="rect">
            <a:avLst/>
          </a:prstGeom>
          <a:noFill/>
        </p:spPr>
      </p:pic>
      <p:pic>
        <p:nvPicPr>
          <p:cNvPr id="7183" name="Picture 15" descr="eq_106"/>
          <p:cNvPicPr>
            <a:picLocks noChangeAspect="1" noChangeArrowheads="1"/>
          </p:cNvPicPr>
          <p:nvPr/>
        </p:nvPicPr>
        <p:blipFill>
          <a:blip r:embed="rId3" cstate="print"/>
          <a:srcRect t="70560" r="55199"/>
          <a:stretch>
            <a:fillRect/>
          </a:stretch>
        </p:blipFill>
        <p:spPr bwMode="auto">
          <a:xfrm>
            <a:off x="1085850" y="3965575"/>
            <a:ext cx="2339975" cy="865188"/>
          </a:xfrm>
          <a:prstGeom prst="rect">
            <a:avLst/>
          </a:prstGeom>
          <a:noFill/>
        </p:spPr>
      </p:pic>
      <p:pic>
        <p:nvPicPr>
          <p:cNvPr id="7184" name="Picture 16" descr="eq_106"/>
          <p:cNvPicPr>
            <a:picLocks noChangeAspect="1" noChangeArrowheads="1"/>
          </p:cNvPicPr>
          <p:nvPr/>
        </p:nvPicPr>
        <p:blipFill>
          <a:blip r:embed="rId3" cstate="print"/>
          <a:srcRect t="45052" r="48952" b="26997"/>
          <a:stretch>
            <a:fillRect/>
          </a:stretch>
        </p:blipFill>
        <p:spPr bwMode="auto">
          <a:xfrm>
            <a:off x="1085850" y="2867025"/>
            <a:ext cx="2660650" cy="8191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9" grpId="0" build="p" autoUpdateAnimBg="0"/>
      <p:bldP spid="7180" grpId="0" build="p" autoUpdateAnimBg="0" advAuto="0"/>
      <p:bldP spid="7181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1641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4698" name="Rectangle 1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936875"/>
            <a:ext cx="510540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330 kilometers per hour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1188 kilometers per hour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3300 kilometers per hour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500 kilometers per hour</a:t>
            </a:r>
          </a:p>
        </p:txBody>
      </p:sp>
      <p:sp>
        <p:nvSpPr>
          <p:cNvPr id="114699" name="Rectangle 11"/>
          <p:cNvSpPr>
            <a:spLocks noChangeArrowheads="1"/>
          </p:cNvSpPr>
          <p:nvPr/>
        </p:nvSpPr>
        <p:spPr bwMode="auto">
          <a:xfrm>
            <a:off x="533400" y="1371600"/>
            <a:ext cx="7915275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</a:rPr>
              <a:t>AVIATION</a:t>
            </a:r>
            <a:r>
              <a:rPr lang="en-US" sz="2400">
                <a:solidFill>
                  <a:srgbClr val="FFFFFF"/>
                </a:solidFill>
              </a:rPr>
              <a:t> </a:t>
            </a:r>
            <a:r>
              <a:rPr lang="en-US" sz="2400" b="1">
                <a:solidFill>
                  <a:srgbClr val="FFEB55"/>
                </a:solidFill>
              </a:rPr>
              <a:t> </a:t>
            </a:r>
            <a:r>
              <a:rPr lang="en-US" sz="2400" b="1">
                <a:solidFill>
                  <a:srgbClr val="00539D"/>
                </a:solidFill>
              </a:rPr>
              <a:t>The speed of sound, or Mach 1, is approximately 330 meters per second at sea level. What is the speed of sound in kilometers per hour?</a:t>
            </a:r>
            <a:endParaRPr lang="en-US" sz="2400" b="1">
              <a:solidFill>
                <a:srgbClr val="FFEB55"/>
              </a:solidFill>
            </a:endParaRPr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914400" y="38481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8" grpId="0" autoUpdateAnimBg="0"/>
      <p:bldP spid="114699" grpId="0" autoUpdateAnimBg="0"/>
      <p:bldP spid="11469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 2</a:t>
            </a:r>
          </a:p>
        </p:txBody>
      </p:sp>
      <p:pic>
        <p:nvPicPr>
          <p:cNvPr id="120840" name="Picture 8" descr="11_ALG1_C11_L4_ex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2071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Divide by a Polynomial</a:t>
            </a:r>
          </a:p>
        </p:txBody>
      </p:sp>
      <p:sp>
        <p:nvSpPr>
          <p:cNvPr id="9230" name="Text Box 14"/>
          <p:cNvSpPr txBox="1">
            <a:spLocks noChangeArrowheads="1"/>
          </p:cNvSpPr>
          <p:nvPr/>
        </p:nvSpPr>
        <p:spPr bwMode="auto">
          <a:xfrm>
            <a:off x="5419725" y="4891088"/>
            <a:ext cx="306705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Simplify.</a:t>
            </a:r>
          </a:p>
        </p:txBody>
      </p:sp>
      <p:sp>
        <p:nvSpPr>
          <p:cNvPr id="9231" name="Text Box 15"/>
          <p:cNvSpPr txBox="1">
            <a:spLocks noChangeArrowheads="1"/>
          </p:cNvSpPr>
          <p:nvPr/>
        </p:nvSpPr>
        <p:spPr bwMode="auto">
          <a:xfrm>
            <a:off x="5419725" y="3495675"/>
            <a:ext cx="306705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Divide by common factors 4, 5, and 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.</a:t>
            </a:r>
          </a:p>
        </p:txBody>
      </p:sp>
      <p:pic>
        <p:nvPicPr>
          <p:cNvPr id="9242" name="Picture 26" descr="11-4-3"/>
          <p:cNvPicPr>
            <a:picLocks noChangeAspect="1" noChangeArrowheads="1"/>
          </p:cNvPicPr>
          <p:nvPr/>
        </p:nvPicPr>
        <p:blipFill>
          <a:blip r:embed="rId3" cstate="print"/>
          <a:srcRect l="26927" r="30293" b="78349"/>
          <a:stretch>
            <a:fillRect/>
          </a:stretch>
        </p:blipFill>
        <p:spPr bwMode="auto">
          <a:xfrm>
            <a:off x="847725" y="1230313"/>
            <a:ext cx="2784475" cy="815975"/>
          </a:xfrm>
          <a:prstGeom prst="rect">
            <a:avLst/>
          </a:prstGeom>
          <a:noFill/>
        </p:spPr>
      </p:pic>
      <p:pic>
        <p:nvPicPr>
          <p:cNvPr id="9245" name="Picture 29" descr="11-4-3"/>
          <p:cNvPicPr>
            <a:picLocks noChangeAspect="1" noChangeArrowheads="1"/>
          </p:cNvPicPr>
          <p:nvPr/>
        </p:nvPicPr>
        <p:blipFill>
          <a:blip r:embed="rId3" cstate="print"/>
          <a:srcRect t="78421" r="37181"/>
          <a:stretch>
            <a:fillRect/>
          </a:stretch>
        </p:blipFill>
        <p:spPr bwMode="auto">
          <a:xfrm>
            <a:off x="990600" y="4691063"/>
            <a:ext cx="4132263" cy="819150"/>
          </a:xfrm>
          <a:prstGeom prst="rect">
            <a:avLst/>
          </a:prstGeom>
          <a:noFill/>
        </p:spPr>
      </p:pic>
      <p:grpSp>
        <p:nvGrpSpPr>
          <p:cNvPr id="9261" name="Group 45"/>
          <p:cNvGrpSpPr>
            <a:grpSpLocks/>
          </p:cNvGrpSpPr>
          <p:nvPr/>
        </p:nvGrpSpPr>
        <p:grpSpPr bwMode="auto">
          <a:xfrm>
            <a:off x="989013" y="2032000"/>
            <a:ext cx="7621587" cy="1527175"/>
            <a:chOff x="623" y="1280"/>
            <a:chExt cx="4801" cy="962"/>
          </a:xfrm>
        </p:grpSpPr>
        <p:pic>
          <p:nvPicPr>
            <p:cNvPr id="9243" name="Picture 27" descr="11-4-3"/>
            <p:cNvPicPr>
              <a:picLocks noChangeAspect="1" noChangeArrowheads="1"/>
            </p:cNvPicPr>
            <p:nvPr/>
          </p:nvPicPr>
          <p:blipFill>
            <a:blip r:embed="rId3" cstate="print"/>
            <a:srcRect t="21710" r="38629" b="55658"/>
            <a:stretch>
              <a:fillRect/>
            </a:stretch>
          </p:blipFill>
          <p:spPr bwMode="auto">
            <a:xfrm>
              <a:off x="623" y="1429"/>
              <a:ext cx="2505" cy="535"/>
            </a:xfrm>
            <a:prstGeom prst="rect">
              <a:avLst/>
            </a:prstGeom>
            <a:noFill/>
          </p:spPr>
        </p:pic>
        <p:grpSp>
          <p:nvGrpSpPr>
            <p:cNvPr id="9260" name="Group 44"/>
            <p:cNvGrpSpPr>
              <a:grpSpLocks/>
            </p:cNvGrpSpPr>
            <p:nvPr/>
          </p:nvGrpSpPr>
          <p:grpSpPr bwMode="auto">
            <a:xfrm>
              <a:off x="3414" y="1280"/>
              <a:ext cx="2010" cy="962"/>
              <a:chOff x="3414" y="1280"/>
              <a:chExt cx="2010" cy="962"/>
            </a:xfrm>
          </p:grpSpPr>
          <p:pic>
            <p:nvPicPr>
              <p:cNvPr id="9240" name="Picture 24" descr="11-4-3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85463" t="21988" b="54845"/>
              <a:stretch>
                <a:fillRect/>
              </a:stretch>
            </p:blipFill>
            <p:spPr bwMode="auto">
              <a:xfrm>
                <a:off x="4828" y="1692"/>
                <a:ext cx="596" cy="550"/>
              </a:xfrm>
              <a:prstGeom prst="rect">
                <a:avLst/>
              </a:prstGeom>
              <a:noFill/>
            </p:spPr>
          </p:pic>
          <p:pic>
            <p:nvPicPr>
              <p:cNvPr id="9241" name="Picture 25" descr="11-4-3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70683" t="21231" r="14342" b="53580"/>
              <a:stretch>
                <a:fillRect/>
              </a:stretch>
            </p:blipFill>
            <p:spPr bwMode="auto">
              <a:xfrm>
                <a:off x="4368" y="1280"/>
                <a:ext cx="614" cy="598"/>
              </a:xfrm>
              <a:prstGeom prst="rect">
                <a:avLst/>
              </a:prstGeom>
              <a:noFill/>
            </p:spPr>
          </p:pic>
          <p:sp>
            <p:nvSpPr>
              <p:cNvPr id="9246" name="Text Box 30"/>
              <p:cNvSpPr txBox="1">
                <a:spLocks noChangeArrowheads="1"/>
              </p:cNvSpPr>
              <p:nvPr/>
            </p:nvSpPr>
            <p:spPr bwMode="auto">
              <a:xfrm>
                <a:off x="3414" y="1328"/>
                <a:ext cx="1932" cy="794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lnSpc>
                    <a:spcPct val="160000"/>
                  </a:lnSpc>
                  <a:spcBef>
                    <a:spcPct val="2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>
                    <a:solidFill>
                      <a:srgbClr val="000000"/>
                    </a:solidFill>
                  </a:rPr>
                  <a:t>Multiply by             the reciprocal of</a:t>
                </a:r>
              </a:p>
            </p:txBody>
          </p:sp>
        </p:grpSp>
      </p:grpSp>
      <p:grpSp>
        <p:nvGrpSpPr>
          <p:cNvPr id="9258" name="Group 42"/>
          <p:cNvGrpSpPr>
            <a:grpSpLocks/>
          </p:cNvGrpSpPr>
          <p:nvPr/>
        </p:nvGrpSpPr>
        <p:grpSpPr bwMode="auto">
          <a:xfrm>
            <a:off x="501650" y="5626100"/>
            <a:ext cx="3308350" cy="819150"/>
            <a:chOff x="316" y="3544"/>
            <a:chExt cx="2084" cy="516"/>
          </a:xfrm>
        </p:grpSpPr>
        <p:sp>
          <p:nvSpPr>
            <p:cNvPr id="9248" name="Rectangle 32"/>
            <p:cNvSpPr>
              <a:spLocks noChangeArrowheads="1"/>
            </p:cNvSpPr>
            <p:nvPr/>
          </p:nvSpPr>
          <p:spPr bwMode="auto">
            <a:xfrm>
              <a:off x="316" y="3671"/>
              <a:ext cx="208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12913" indent="-1368425">
                <a:lnSpc>
                  <a:spcPct val="90000"/>
                </a:lnSpc>
                <a:spcBef>
                  <a:spcPct val="20000"/>
                </a:spcBef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sz="2400" b="1">
                  <a:solidFill>
                    <a:srgbClr val="00539D"/>
                  </a:solidFill>
                </a:rPr>
                <a:t>Answer:</a:t>
              </a:r>
              <a:r>
                <a:rPr lang="en-US" sz="2400">
                  <a:solidFill>
                    <a:srgbClr val="E01B22"/>
                  </a:solidFill>
                </a:rPr>
                <a:t> 	     </a:t>
              </a:r>
            </a:p>
          </p:txBody>
        </p:sp>
        <p:pic>
          <p:nvPicPr>
            <p:cNvPr id="9257" name="Picture 41" descr="11-4-ex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478" y="3544"/>
              <a:ext cx="432" cy="516"/>
            </a:xfrm>
            <a:prstGeom prst="rect">
              <a:avLst/>
            </a:prstGeom>
            <a:noFill/>
          </p:spPr>
        </p:pic>
      </p:grpSp>
      <p:pic>
        <p:nvPicPr>
          <p:cNvPr id="9259" name="Picture 43" descr="11-4-3_edit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68600" y="3230563"/>
            <a:ext cx="2193925" cy="12509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30" grpId="0" autoUpdateAnimBg="0"/>
      <p:bldP spid="9231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22" name="Picture 10" descr="11-4-3 cyp"/>
          <p:cNvPicPr>
            <a:picLocks noChangeAspect="1" noChangeArrowheads="1"/>
          </p:cNvPicPr>
          <p:nvPr/>
        </p:nvPicPr>
        <p:blipFill>
          <a:blip r:embed="rId4" cstate="print"/>
          <a:srcRect b="80244"/>
          <a:stretch>
            <a:fillRect/>
          </a:stretch>
        </p:blipFill>
        <p:spPr bwMode="auto">
          <a:xfrm>
            <a:off x="885825" y="1285875"/>
            <a:ext cx="2605088" cy="820738"/>
          </a:xfrm>
          <a:prstGeom prst="rect">
            <a:avLst/>
          </a:prstGeom>
          <a:noFill/>
        </p:spPr>
      </p:pic>
      <p:sp>
        <p:nvSpPr>
          <p:cNvPr id="11571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15719" name="Oval 7"/>
          <p:cNvSpPr>
            <a:spLocks noChangeArrowheads="1"/>
          </p:cNvSpPr>
          <p:nvPr/>
        </p:nvSpPr>
        <p:spPr bwMode="auto">
          <a:xfrm>
            <a:off x="857250" y="53911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15727" name="Group 15"/>
          <p:cNvGrpSpPr>
            <a:grpSpLocks/>
          </p:cNvGrpSpPr>
          <p:nvPr/>
        </p:nvGrpSpPr>
        <p:grpSpPr bwMode="auto">
          <a:xfrm>
            <a:off x="857250" y="2419350"/>
            <a:ext cx="2790825" cy="3600450"/>
            <a:chOff x="540" y="1380"/>
            <a:chExt cx="1758" cy="2268"/>
          </a:xfrm>
        </p:grpSpPr>
        <p:sp>
          <p:nvSpPr>
            <p:cNvPr id="115717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40" y="1496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15723" name="Picture 11" descr="11-4-3 cyp"/>
            <p:cNvPicPr>
              <a:picLocks noChangeAspect="1" noChangeArrowheads="1"/>
            </p:cNvPicPr>
            <p:nvPr/>
          </p:nvPicPr>
          <p:blipFill>
            <a:blip r:embed="rId4" cstate="print"/>
            <a:srcRect t="19946" r="69104" b="59839"/>
            <a:stretch>
              <a:fillRect/>
            </a:stretch>
          </p:blipFill>
          <p:spPr bwMode="auto">
            <a:xfrm>
              <a:off x="912" y="1380"/>
              <a:ext cx="507" cy="529"/>
            </a:xfrm>
            <a:prstGeom prst="rect">
              <a:avLst/>
            </a:prstGeom>
            <a:noFill/>
          </p:spPr>
        </p:pic>
        <p:pic>
          <p:nvPicPr>
            <p:cNvPr id="115724" name="Picture 12" descr="11-4-3 cyp"/>
            <p:cNvPicPr>
              <a:picLocks noChangeAspect="1" noChangeArrowheads="1"/>
            </p:cNvPicPr>
            <p:nvPr/>
          </p:nvPicPr>
          <p:blipFill>
            <a:blip r:embed="rId4" cstate="print"/>
            <a:srcRect t="39435" r="70567" b="39664"/>
            <a:stretch>
              <a:fillRect/>
            </a:stretch>
          </p:blipFill>
          <p:spPr bwMode="auto">
            <a:xfrm>
              <a:off x="912" y="1950"/>
              <a:ext cx="483" cy="547"/>
            </a:xfrm>
            <a:prstGeom prst="rect">
              <a:avLst/>
            </a:prstGeom>
            <a:noFill/>
          </p:spPr>
        </p:pic>
        <p:pic>
          <p:nvPicPr>
            <p:cNvPr id="115725" name="Picture 13" descr="11-4-3 cyp"/>
            <p:cNvPicPr>
              <a:picLocks noChangeAspect="1" noChangeArrowheads="1"/>
            </p:cNvPicPr>
            <p:nvPr/>
          </p:nvPicPr>
          <p:blipFill>
            <a:blip r:embed="rId4" cstate="print"/>
            <a:srcRect t="59840" r="73857" b="20175"/>
            <a:stretch>
              <a:fillRect/>
            </a:stretch>
          </p:blipFill>
          <p:spPr bwMode="auto">
            <a:xfrm>
              <a:off x="912" y="2537"/>
              <a:ext cx="429" cy="523"/>
            </a:xfrm>
            <a:prstGeom prst="rect">
              <a:avLst/>
            </a:prstGeom>
            <a:noFill/>
          </p:spPr>
        </p:pic>
        <p:pic>
          <p:nvPicPr>
            <p:cNvPr id="115726" name="Picture 14" descr="11-4-3 cyp"/>
            <p:cNvPicPr>
              <a:picLocks noChangeAspect="1" noChangeArrowheads="1"/>
            </p:cNvPicPr>
            <p:nvPr/>
          </p:nvPicPr>
          <p:blipFill>
            <a:blip r:embed="rId4" cstate="print"/>
            <a:srcRect t="80244" r="69104"/>
            <a:stretch>
              <a:fillRect/>
            </a:stretch>
          </p:blipFill>
          <p:spPr bwMode="auto">
            <a:xfrm>
              <a:off x="912" y="3131"/>
              <a:ext cx="507" cy="517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4A</a:t>
            </a: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Divide by Rational Expressions and Polynomials</a:t>
            </a:r>
          </a:p>
        </p:txBody>
      </p:sp>
      <p:sp>
        <p:nvSpPr>
          <p:cNvPr id="93189" name="Text Box 5"/>
          <p:cNvSpPr txBox="1">
            <a:spLocks noChangeArrowheads="1"/>
          </p:cNvSpPr>
          <p:nvPr/>
        </p:nvSpPr>
        <p:spPr bwMode="auto">
          <a:xfrm>
            <a:off x="5572125" y="3276600"/>
            <a:ext cx="306705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Multiply by the reciprocal of 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+ 3.</a:t>
            </a:r>
          </a:p>
        </p:txBody>
      </p:sp>
      <p:sp>
        <p:nvSpPr>
          <p:cNvPr id="93197" name="Text Box 13"/>
          <p:cNvSpPr txBox="1">
            <a:spLocks noChangeArrowheads="1"/>
          </p:cNvSpPr>
          <p:nvPr/>
        </p:nvSpPr>
        <p:spPr bwMode="auto">
          <a:xfrm>
            <a:off x="5572125" y="2362200"/>
            <a:ext cx="306705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Write the binomial as a fraction.</a:t>
            </a:r>
          </a:p>
        </p:txBody>
      </p:sp>
      <p:pic>
        <p:nvPicPr>
          <p:cNvPr id="93198" name="Picture 14" descr="11-4-4a"/>
          <p:cNvPicPr>
            <a:picLocks noChangeAspect="1" noChangeArrowheads="1"/>
          </p:cNvPicPr>
          <p:nvPr/>
        </p:nvPicPr>
        <p:blipFill>
          <a:blip r:embed="rId3" cstate="print"/>
          <a:srcRect l="37288" b="83406"/>
          <a:stretch>
            <a:fillRect/>
          </a:stretch>
        </p:blipFill>
        <p:spPr bwMode="auto">
          <a:xfrm>
            <a:off x="933450" y="1439863"/>
            <a:ext cx="3565525" cy="787400"/>
          </a:xfrm>
          <a:prstGeom prst="rect">
            <a:avLst/>
          </a:prstGeom>
          <a:noFill/>
        </p:spPr>
      </p:pic>
      <p:sp>
        <p:nvSpPr>
          <p:cNvPr id="93203" name="Text Box 19"/>
          <p:cNvSpPr txBox="1">
            <a:spLocks noChangeArrowheads="1"/>
          </p:cNvSpPr>
          <p:nvPr/>
        </p:nvSpPr>
        <p:spPr bwMode="auto">
          <a:xfrm>
            <a:off x="5572125" y="4413250"/>
            <a:ext cx="306705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Factor 3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+ 9.</a:t>
            </a:r>
          </a:p>
        </p:txBody>
      </p:sp>
      <p:pic>
        <p:nvPicPr>
          <p:cNvPr id="93204" name="Picture 2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41388" y="2270125"/>
            <a:ext cx="4579937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207" name="Picture 2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13050" y="3219450"/>
            <a:ext cx="267335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210" name="Picture 2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03525" y="4171950"/>
            <a:ext cx="2892425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3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3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3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3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3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3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9" grpId="0" autoUpdateAnimBg="0"/>
      <p:bldP spid="93197" grpId="0"/>
      <p:bldP spid="93203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4A</a:t>
            </a:r>
          </a:p>
        </p:txBody>
      </p:sp>
      <p:sp>
        <p:nvSpPr>
          <p:cNvPr id="94211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Divide by Rational Expressions and Polynomials</a:t>
            </a:r>
          </a:p>
        </p:txBody>
      </p:sp>
      <p:sp>
        <p:nvSpPr>
          <p:cNvPr id="94212" name="Text Box 4"/>
          <p:cNvSpPr txBox="1">
            <a:spLocks noChangeArrowheads="1"/>
          </p:cNvSpPr>
          <p:nvPr/>
        </p:nvSpPr>
        <p:spPr bwMode="auto">
          <a:xfrm>
            <a:off x="5876925" y="3465513"/>
            <a:ext cx="2428875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Simplify.</a:t>
            </a:r>
          </a:p>
        </p:txBody>
      </p:sp>
      <p:sp>
        <p:nvSpPr>
          <p:cNvPr id="94214" name="Text Box 6"/>
          <p:cNvSpPr txBox="1">
            <a:spLocks noChangeArrowheads="1"/>
          </p:cNvSpPr>
          <p:nvPr/>
        </p:nvSpPr>
        <p:spPr bwMode="auto">
          <a:xfrm>
            <a:off x="5867400" y="1828800"/>
            <a:ext cx="272415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The GCF is 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+ 3.</a:t>
            </a:r>
          </a:p>
        </p:txBody>
      </p:sp>
      <p:pic>
        <p:nvPicPr>
          <p:cNvPr id="94219" name="Picture 11" descr="11-4-ex4-revised"/>
          <p:cNvPicPr>
            <a:picLocks noChangeAspect="1" noChangeArrowheads="1"/>
          </p:cNvPicPr>
          <p:nvPr/>
        </p:nvPicPr>
        <p:blipFill>
          <a:blip r:embed="rId3" cstate="print"/>
          <a:srcRect r="-3004" b="50328"/>
          <a:stretch>
            <a:fillRect/>
          </a:stretch>
        </p:blipFill>
        <p:spPr bwMode="auto">
          <a:xfrm>
            <a:off x="3009900" y="3119438"/>
            <a:ext cx="762000" cy="842962"/>
          </a:xfrm>
          <a:prstGeom prst="rect">
            <a:avLst/>
          </a:prstGeom>
          <a:noFill/>
        </p:spPr>
      </p:pic>
      <p:grpSp>
        <p:nvGrpSpPr>
          <p:cNvPr id="94221" name="Group 13"/>
          <p:cNvGrpSpPr>
            <a:grpSpLocks/>
          </p:cNvGrpSpPr>
          <p:nvPr/>
        </p:nvGrpSpPr>
        <p:grpSpPr bwMode="auto">
          <a:xfrm>
            <a:off x="1035050" y="5105400"/>
            <a:ext cx="3308350" cy="854075"/>
            <a:chOff x="652" y="3302"/>
            <a:chExt cx="2084" cy="538"/>
          </a:xfrm>
        </p:grpSpPr>
        <p:sp>
          <p:nvSpPr>
            <p:cNvPr id="94216" name="Rectangle 8"/>
            <p:cNvSpPr>
              <a:spLocks noChangeArrowheads="1"/>
            </p:cNvSpPr>
            <p:nvPr/>
          </p:nvSpPr>
          <p:spPr bwMode="auto">
            <a:xfrm>
              <a:off x="652" y="3451"/>
              <a:ext cx="208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12913" indent="-1368425">
                <a:lnSpc>
                  <a:spcPct val="90000"/>
                </a:lnSpc>
                <a:spcBef>
                  <a:spcPct val="20000"/>
                </a:spcBef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sz="2400" b="1">
                  <a:solidFill>
                    <a:srgbClr val="00539D"/>
                  </a:solidFill>
                </a:rPr>
                <a:t>Answer:</a:t>
              </a:r>
              <a:r>
                <a:rPr lang="en-US" sz="2400">
                  <a:solidFill>
                    <a:srgbClr val="E01B22"/>
                  </a:solidFill>
                </a:rPr>
                <a:t> 	     </a:t>
              </a:r>
            </a:p>
          </p:txBody>
        </p:sp>
        <p:pic>
          <p:nvPicPr>
            <p:cNvPr id="94220" name="Picture 12" descr="11-4-ex4-revised"/>
            <p:cNvPicPr>
              <a:picLocks noChangeAspect="1" noChangeArrowheads="1"/>
            </p:cNvPicPr>
            <p:nvPr/>
          </p:nvPicPr>
          <p:blipFill>
            <a:blip r:embed="rId3" cstate="print"/>
            <a:srcRect t="49672" r="-13304"/>
            <a:stretch>
              <a:fillRect/>
            </a:stretch>
          </p:blipFill>
          <p:spPr bwMode="auto">
            <a:xfrm>
              <a:off x="1824" y="3302"/>
              <a:ext cx="528" cy="538"/>
            </a:xfrm>
            <a:prstGeom prst="rect">
              <a:avLst/>
            </a:prstGeom>
            <a:noFill/>
          </p:spPr>
        </p:pic>
      </p:grpSp>
      <p:pic>
        <p:nvPicPr>
          <p:cNvPr id="94222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81300" y="1457325"/>
            <a:ext cx="3073400" cy="136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4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4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4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4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4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2" grpId="0" autoUpdateAnimBg="0"/>
      <p:bldP spid="94214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53" name="Picture 25" descr="11-4-4b"/>
          <p:cNvPicPr>
            <a:picLocks noChangeAspect="1" noChangeArrowheads="1"/>
          </p:cNvPicPr>
          <p:nvPr/>
        </p:nvPicPr>
        <p:blipFill>
          <a:blip r:embed="rId3" cstate="print"/>
          <a:srcRect l="36082" t="40401" r="19862" b="40533"/>
          <a:stretch>
            <a:fillRect/>
          </a:stretch>
        </p:blipFill>
        <p:spPr bwMode="auto">
          <a:xfrm>
            <a:off x="2786063" y="3595688"/>
            <a:ext cx="2376487" cy="852487"/>
          </a:xfrm>
          <a:prstGeom prst="rect">
            <a:avLst/>
          </a:prstGeom>
          <a:noFill/>
        </p:spPr>
      </p:pic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4B</a:t>
            </a:r>
          </a:p>
        </p:txBody>
      </p:sp>
      <p:sp>
        <p:nvSpPr>
          <p:cNvPr id="124931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Divide by Rational Expressions and Polynomials</a:t>
            </a:r>
          </a:p>
        </p:txBody>
      </p:sp>
      <p:sp>
        <p:nvSpPr>
          <p:cNvPr id="124932" name="Text Box 4"/>
          <p:cNvSpPr txBox="1">
            <a:spLocks noChangeArrowheads="1"/>
          </p:cNvSpPr>
          <p:nvPr/>
        </p:nvSpPr>
        <p:spPr bwMode="auto">
          <a:xfrm>
            <a:off x="5715000" y="3789363"/>
            <a:ext cx="306705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Factor 2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 + 6.</a:t>
            </a:r>
          </a:p>
        </p:txBody>
      </p:sp>
      <p:grpSp>
        <p:nvGrpSpPr>
          <p:cNvPr id="124952" name="Group 24"/>
          <p:cNvGrpSpPr>
            <a:grpSpLocks/>
          </p:cNvGrpSpPr>
          <p:nvPr/>
        </p:nvGrpSpPr>
        <p:grpSpPr bwMode="auto">
          <a:xfrm>
            <a:off x="5715000" y="2276475"/>
            <a:ext cx="3067050" cy="1352550"/>
            <a:chOff x="3600" y="1434"/>
            <a:chExt cx="1932" cy="852"/>
          </a:xfrm>
        </p:grpSpPr>
        <p:pic>
          <p:nvPicPr>
            <p:cNvPr id="124943" name="Picture 15" descr="11-4-4b"/>
            <p:cNvPicPr>
              <a:picLocks noChangeAspect="1" noChangeArrowheads="1"/>
            </p:cNvPicPr>
            <p:nvPr/>
          </p:nvPicPr>
          <p:blipFill>
            <a:blip r:embed="rId4" cstate="print"/>
            <a:srcRect l="36737" t="82346" r="45570"/>
            <a:stretch>
              <a:fillRect/>
            </a:stretch>
          </p:blipFill>
          <p:spPr bwMode="auto">
            <a:xfrm>
              <a:off x="4545" y="1738"/>
              <a:ext cx="601" cy="548"/>
            </a:xfrm>
            <a:prstGeom prst="rect">
              <a:avLst/>
            </a:prstGeom>
            <a:noFill/>
          </p:spPr>
        </p:pic>
        <p:sp>
          <p:nvSpPr>
            <p:cNvPr id="124933" name="Text Box 5"/>
            <p:cNvSpPr txBox="1">
              <a:spLocks noChangeArrowheads="1"/>
            </p:cNvSpPr>
            <p:nvPr/>
          </p:nvSpPr>
          <p:spPr bwMode="auto">
            <a:xfrm>
              <a:off x="3600" y="1434"/>
              <a:ext cx="1932" cy="72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45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400">
                  <a:solidFill>
                    <a:srgbClr val="000000"/>
                  </a:solidFill>
                </a:rPr>
                <a:t>Multiply by the reciprocal,</a:t>
              </a:r>
            </a:p>
          </p:txBody>
        </p:sp>
      </p:grpSp>
      <p:pic>
        <p:nvPicPr>
          <p:cNvPr id="124939" name="Picture 11" descr="11-4-4b"/>
          <p:cNvPicPr>
            <a:picLocks noChangeAspect="1" noChangeArrowheads="1"/>
          </p:cNvPicPr>
          <p:nvPr/>
        </p:nvPicPr>
        <p:blipFill>
          <a:blip r:embed="rId4" cstate="print"/>
          <a:srcRect l="37091" b="81958"/>
          <a:stretch>
            <a:fillRect/>
          </a:stretch>
        </p:blipFill>
        <p:spPr bwMode="auto">
          <a:xfrm>
            <a:off x="923925" y="1428750"/>
            <a:ext cx="3392488" cy="889000"/>
          </a:xfrm>
          <a:prstGeom prst="rect">
            <a:avLst/>
          </a:prstGeom>
          <a:noFill/>
        </p:spPr>
      </p:pic>
      <p:pic>
        <p:nvPicPr>
          <p:cNvPr id="124940" name="Picture 12" descr="11-4-4b"/>
          <p:cNvPicPr>
            <a:picLocks noChangeAspect="1" noChangeArrowheads="1"/>
          </p:cNvPicPr>
          <p:nvPr/>
        </p:nvPicPr>
        <p:blipFill>
          <a:blip r:embed="rId4" cstate="print"/>
          <a:srcRect t="17976" r="21371" b="63596"/>
          <a:stretch>
            <a:fillRect/>
          </a:stretch>
        </p:blipFill>
        <p:spPr bwMode="auto">
          <a:xfrm>
            <a:off x="838200" y="2422525"/>
            <a:ext cx="4240213" cy="908050"/>
          </a:xfrm>
          <a:prstGeom prst="rect">
            <a:avLst/>
          </a:prstGeom>
          <a:noFill/>
        </p:spPr>
      </p:pic>
      <p:pic>
        <p:nvPicPr>
          <p:cNvPr id="124942" name="Picture 14" descr="11-4-4b"/>
          <p:cNvPicPr>
            <a:picLocks noChangeAspect="1" noChangeArrowheads="1"/>
          </p:cNvPicPr>
          <p:nvPr/>
        </p:nvPicPr>
        <p:blipFill>
          <a:blip r:embed="rId4" cstate="print"/>
          <a:srcRect l="35149" t="63982" b="17784"/>
          <a:stretch>
            <a:fillRect/>
          </a:stretch>
        </p:blipFill>
        <p:spPr bwMode="auto">
          <a:xfrm>
            <a:off x="2714625" y="4740275"/>
            <a:ext cx="3497263" cy="898525"/>
          </a:xfrm>
          <a:prstGeom prst="rect">
            <a:avLst/>
          </a:prstGeom>
          <a:noFill/>
        </p:spPr>
      </p:pic>
      <p:sp>
        <p:nvSpPr>
          <p:cNvPr id="124938" name="Text Box 10"/>
          <p:cNvSpPr txBox="1">
            <a:spLocks noChangeArrowheads="1"/>
          </p:cNvSpPr>
          <p:nvPr/>
        </p:nvSpPr>
        <p:spPr bwMode="auto">
          <a:xfrm>
            <a:off x="6400800" y="4808538"/>
            <a:ext cx="222885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The GCF is </a:t>
            </a:r>
            <a:br>
              <a:rPr lang="en-US" sz="2400">
                <a:solidFill>
                  <a:srgbClr val="000000"/>
                </a:solidFill>
              </a:rPr>
            </a:b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 + 3. Simplify.</a:t>
            </a:r>
          </a:p>
        </p:txBody>
      </p:sp>
      <p:grpSp>
        <p:nvGrpSpPr>
          <p:cNvPr id="124951" name="Group 23"/>
          <p:cNvGrpSpPr>
            <a:grpSpLocks/>
          </p:cNvGrpSpPr>
          <p:nvPr/>
        </p:nvGrpSpPr>
        <p:grpSpPr bwMode="auto">
          <a:xfrm>
            <a:off x="577850" y="5597525"/>
            <a:ext cx="3308350" cy="879475"/>
            <a:chOff x="364" y="3526"/>
            <a:chExt cx="2084" cy="554"/>
          </a:xfrm>
        </p:grpSpPr>
        <p:sp>
          <p:nvSpPr>
            <p:cNvPr id="124948" name="Rectangle 20"/>
            <p:cNvSpPr>
              <a:spLocks noChangeArrowheads="1"/>
            </p:cNvSpPr>
            <p:nvPr/>
          </p:nvSpPr>
          <p:spPr bwMode="auto">
            <a:xfrm>
              <a:off x="364" y="3648"/>
              <a:ext cx="208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12913" indent="-1368425">
                <a:lnSpc>
                  <a:spcPct val="90000"/>
                </a:lnSpc>
                <a:spcBef>
                  <a:spcPct val="20000"/>
                </a:spcBef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sz="2400" b="1">
                  <a:solidFill>
                    <a:srgbClr val="00539D"/>
                  </a:solidFill>
                </a:rPr>
                <a:t>Answer:</a:t>
              </a:r>
              <a:r>
                <a:rPr lang="en-US" sz="2400">
                  <a:solidFill>
                    <a:srgbClr val="E01B22"/>
                  </a:solidFill>
                </a:rPr>
                <a:t> 	     </a:t>
              </a:r>
            </a:p>
          </p:txBody>
        </p:sp>
        <p:pic>
          <p:nvPicPr>
            <p:cNvPr id="124950" name="Picture 22" descr="11-4-ex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16" y="3526"/>
              <a:ext cx="639" cy="554"/>
            </a:xfrm>
            <a:prstGeom prst="rect">
              <a:avLst/>
            </a:prstGeom>
            <a:noFill/>
          </p:spPr>
        </p:pic>
      </p:grpSp>
      <p:grpSp>
        <p:nvGrpSpPr>
          <p:cNvPr id="124959" name="Group 31"/>
          <p:cNvGrpSpPr>
            <a:grpSpLocks/>
          </p:cNvGrpSpPr>
          <p:nvPr/>
        </p:nvGrpSpPr>
        <p:grpSpPr bwMode="auto">
          <a:xfrm>
            <a:off x="3314700" y="3429000"/>
            <a:ext cx="1790700" cy="1162050"/>
            <a:chOff x="2088" y="2160"/>
            <a:chExt cx="1128" cy="732"/>
          </a:xfrm>
        </p:grpSpPr>
        <p:sp>
          <p:nvSpPr>
            <p:cNvPr id="124956" name="Line 28"/>
            <p:cNvSpPr>
              <a:spLocks noChangeShapeType="1"/>
            </p:cNvSpPr>
            <p:nvPr/>
          </p:nvSpPr>
          <p:spPr bwMode="auto">
            <a:xfrm flipV="1">
              <a:off x="2784" y="2298"/>
              <a:ext cx="432" cy="192"/>
            </a:xfrm>
            <a:prstGeom prst="line">
              <a:avLst/>
            </a:prstGeom>
            <a:noFill/>
            <a:ln w="19050">
              <a:solidFill>
                <a:srgbClr val="EC1D24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4957" name="Line 29"/>
            <p:cNvSpPr>
              <a:spLocks noChangeShapeType="1"/>
            </p:cNvSpPr>
            <p:nvPr/>
          </p:nvSpPr>
          <p:spPr bwMode="auto">
            <a:xfrm flipV="1">
              <a:off x="2088" y="2592"/>
              <a:ext cx="504" cy="162"/>
            </a:xfrm>
            <a:prstGeom prst="line">
              <a:avLst/>
            </a:prstGeom>
            <a:noFill/>
            <a:ln w="19050">
              <a:solidFill>
                <a:srgbClr val="EC1D24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pic>
          <p:nvPicPr>
            <p:cNvPr id="124941" name="Picture 13" descr="11-4-4b"/>
            <p:cNvPicPr>
              <a:picLocks noChangeAspect="1" noChangeArrowheads="1"/>
            </p:cNvPicPr>
            <p:nvPr/>
          </p:nvPicPr>
          <p:blipFill>
            <a:blip r:embed="rId4" cstate="print"/>
            <a:srcRect l="74359" t="37500" r="23315" b="57216"/>
            <a:stretch>
              <a:fillRect/>
            </a:stretch>
          </p:blipFill>
          <p:spPr bwMode="auto">
            <a:xfrm>
              <a:off x="2958" y="2160"/>
              <a:ext cx="79" cy="164"/>
            </a:xfrm>
            <a:prstGeom prst="rect">
              <a:avLst/>
            </a:prstGeom>
            <a:noFill/>
          </p:spPr>
        </p:pic>
        <p:pic>
          <p:nvPicPr>
            <p:cNvPr id="124958" name="Picture 30" descr="11-4-4b"/>
            <p:cNvPicPr>
              <a:picLocks noChangeAspect="1" noChangeArrowheads="1"/>
            </p:cNvPicPr>
            <p:nvPr/>
          </p:nvPicPr>
          <p:blipFill>
            <a:blip r:embed="rId4" cstate="print"/>
            <a:srcRect l="74359" t="37500" r="23315" b="57216"/>
            <a:stretch>
              <a:fillRect/>
            </a:stretch>
          </p:blipFill>
          <p:spPr bwMode="auto">
            <a:xfrm>
              <a:off x="2292" y="2728"/>
              <a:ext cx="79" cy="164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4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4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4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4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4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4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24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4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4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2" grpId="0" autoUpdateAnimBg="0"/>
      <p:bldP spid="124938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pic>
        <p:nvPicPr>
          <p:cNvPr id="116744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6745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16751" name="Group 15"/>
          <p:cNvGrpSpPr>
            <a:grpSpLocks/>
          </p:cNvGrpSpPr>
          <p:nvPr/>
        </p:nvGrpSpPr>
        <p:grpSpPr bwMode="auto">
          <a:xfrm>
            <a:off x="857250" y="2266950"/>
            <a:ext cx="2790825" cy="3594100"/>
            <a:chOff x="540" y="1428"/>
            <a:chExt cx="1758" cy="2264"/>
          </a:xfrm>
        </p:grpSpPr>
        <p:sp>
          <p:nvSpPr>
            <p:cNvPr id="116741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40" y="1526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16747" name="Picture 11" descr="11-4-4a cyp"/>
            <p:cNvPicPr>
              <a:picLocks noChangeAspect="1" noChangeArrowheads="1"/>
            </p:cNvPicPr>
            <p:nvPr/>
          </p:nvPicPr>
          <p:blipFill>
            <a:blip r:embed="rId6" cstate="print"/>
            <a:srcRect t="19576" r="63687" b="60318"/>
            <a:stretch>
              <a:fillRect/>
            </a:stretch>
          </p:blipFill>
          <p:spPr bwMode="auto">
            <a:xfrm>
              <a:off x="942" y="1428"/>
              <a:ext cx="780" cy="530"/>
            </a:xfrm>
            <a:prstGeom prst="rect">
              <a:avLst/>
            </a:prstGeom>
            <a:noFill/>
          </p:spPr>
        </p:pic>
        <p:pic>
          <p:nvPicPr>
            <p:cNvPr id="116748" name="Picture 12" descr="11-4-4a cyp"/>
            <p:cNvPicPr>
              <a:picLocks noChangeAspect="1" noChangeArrowheads="1"/>
            </p:cNvPicPr>
            <p:nvPr/>
          </p:nvPicPr>
          <p:blipFill>
            <a:blip r:embed="rId6" cstate="print"/>
            <a:srcRect t="40288" r="72905" b="39606"/>
            <a:stretch>
              <a:fillRect/>
            </a:stretch>
          </p:blipFill>
          <p:spPr bwMode="auto">
            <a:xfrm>
              <a:off x="942" y="1992"/>
              <a:ext cx="582" cy="530"/>
            </a:xfrm>
            <a:prstGeom prst="rect">
              <a:avLst/>
            </a:prstGeom>
            <a:noFill/>
          </p:spPr>
        </p:pic>
        <p:pic>
          <p:nvPicPr>
            <p:cNvPr id="116749" name="Picture 13" descr="11-4-4a cyp"/>
            <p:cNvPicPr>
              <a:picLocks noChangeAspect="1" noChangeArrowheads="1"/>
            </p:cNvPicPr>
            <p:nvPr/>
          </p:nvPicPr>
          <p:blipFill>
            <a:blip r:embed="rId6" cstate="print"/>
            <a:srcRect t="60318" r="72626" b="19348"/>
            <a:stretch>
              <a:fillRect/>
            </a:stretch>
          </p:blipFill>
          <p:spPr bwMode="auto">
            <a:xfrm>
              <a:off x="942" y="2574"/>
              <a:ext cx="588" cy="536"/>
            </a:xfrm>
            <a:prstGeom prst="rect">
              <a:avLst/>
            </a:prstGeom>
            <a:noFill/>
          </p:spPr>
        </p:pic>
        <p:pic>
          <p:nvPicPr>
            <p:cNvPr id="116750" name="Picture 14" descr="11-4-4a cyp"/>
            <p:cNvPicPr>
              <a:picLocks noChangeAspect="1" noChangeArrowheads="1"/>
            </p:cNvPicPr>
            <p:nvPr/>
          </p:nvPicPr>
          <p:blipFill>
            <a:blip r:embed="rId6" cstate="print"/>
            <a:srcRect t="80350" r="72905"/>
            <a:stretch>
              <a:fillRect/>
            </a:stretch>
          </p:blipFill>
          <p:spPr bwMode="auto">
            <a:xfrm>
              <a:off x="942" y="3174"/>
              <a:ext cx="582" cy="518"/>
            </a:xfrm>
            <a:prstGeom prst="rect">
              <a:avLst/>
            </a:prstGeom>
            <a:noFill/>
          </p:spPr>
        </p:pic>
      </p:grpSp>
      <p:pic>
        <p:nvPicPr>
          <p:cNvPr id="116746" name="Picture 10" descr="11-4-4a cyp"/>
          <p:cNvPicPr>
            <a:picLocks noChangeAspect="1" noChangeArrowheads="1"/>
          </p:cNvPicPr>
          <p:nvPr/>
        </p:nvPicPr>
        <p:blipFill>
          <a:blip r:embed="rId6" cstate="print"/>
          <a:srcRect b="80350"/>
          <a:stretch>
            <a:fillRect/>
          </a:stretch>
        </p:blipFill>
        <p:spPr bwMode="auto">
          <a:xfrm>
            <a:off x="866775" y="1225550"/>
            <a:ext cx="3409950" cy="822325"/>
          </a:xfrm>
          <a:prstGeom prst="rect">
            <a:avLst/>
          </a:prstGeom>
          <a:noFill/>
        </p:spPr>
      </p:pic>
      <p:sp>
        <p:nvSpPr>
          <p:cNvPr id="116743" name="Oval 7"/>
          <p:cNvSpPr>
            <a:spLocks noChangeArrowheads="1"/>
          </p:cNvSpPr>
          <p:nvPr/>
        </p:nvSpPr>
        <p:spPr bwMode="auto">
          <a:xfrm>
            <a:off x="866775" y="42608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6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6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pic>
        <p:nvPicPr>
          <p:cNvPr id="12596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2596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25967" name="Group 15"/>
          <p:cNvGrpSpPr>
            <a:grpSpLocks/>
          </p:cNvGrpSpPr>
          <p:nvPr/>
        </p:nvGrpSpPr>
        <p:grpSpPr bwMode="auto">
          <a:xfrm>
            <a:off x="857250" y="2232025"/>
            <a:ext cx="2790825" cy="3594100"/>
            <a:chOff x="540" y="1406"/>
            <a:chExt cx="1758" cy="2264"/>
          </a:xfrm>
        </p:grpSpPr>
        <p:sp>
          <p:nvSpPr>
            <p:cNvPr id="125957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40" y="1526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25963" name="Picture 11" descr="11-4-4b cyp"/>
            <p:cNvPicPr>
              <a:picLocks noChangeAspect="1" noChangeArrowheads="1"/>
            </p:cNvPicPr>
            <p:nvPr/>
          </p:nvPicPr>
          <p:blipFill>
            <a:blip r:embed="rId6" cstate="print"/>
            <a:srcRect t="20444" r="72574" b="59724"/>
            <a:stretch>
              <a:fillRect/>
            </a:stretch>
          </p:blipFill>
          <p:spPr bwMode="auto">
            <a:xfrm>
              <a:off x="942" y="1406"/>
              <a:ext cx="619" cy="518"/>
            </a:xfrm>
            <a:prstGeom prst="rect">
              <a:avLst/>
            </a:prstGeom>
            <a:noFill/>
          </p:spPr>
        </p:pic>
        <p:pic>
          <p:nvPicPr>
            <p:cNvPr id="125964" name="Picture 12" descr="11-4-4b cyp"/>
            <p:cNvPicPr>
              <a:picLocks noChangeAspect="1" noChangeArrowheads="1"/>
            </p:cNvPicPr>
            <p:nvPr/>
          </p:nvPicPr>
          <p:blipFill>
            <a:blip r:embed="rId6" cstate="print"/>
            <a:srcRect t="40199" r="66194" b="39740"/>
            <a:stretch>
              <a:fillRect/>
            </a:stretch>
          </p:blipFill>
          <p:spPr bwMode="auto">
            <a:xfrm>
              <a:off x="942" y="1974"/>
              <a:ext cx="763" cy="524"/>
            </a:xfrm>
            <a:prstGeom prst="rect">
              <a:avLst/>
            </a:prstGeom>
            <a:noFill/>
          </p:spPr>
        </p:pic>
        <p:pic>
          <p:nvPicPr>
            <p:cNvPr id="125965" name="Picture 13" descr="11-4-4b cyp"/>
            <p:cNvPicPr>
              <a:picLocks noChangeAspect="1" noChangeArrowheads="1"/>
            </p:cNvPicPr>
            <p:nvPr/>
          </p:nvPicPr>
          <p:blipFill>
            <a:blip r:embed="rId6" cstate="print"/>
            <a:srcRect t="59955" r="64600" b="19525"/>
            <a:stretch>
              <a:fillRect/>
            </a:stretch>
          </p:blipFill>
          <p:spPr bwMode="auto">
            <a:xfrm>
              <a:off x="942" y="2552"/>
              <a:ext cx="799" cy="536"/>
            </a:xfrm>
            <a:prstGeom prst="rect">
              <a:avLst/>
            </a:prstGeom>
            <a:noFill/>
          </p:spPr>
        </p:pic>
        <p:pic>
          <p:nvPicPr>
            <p:cNvPr id="125966" name="Picture 14" descr="11-4-4b cyp"/>
            <p:cNvPicPr>
              <a:picLocks noChangeAspect="1" noChangeArrowheads="1"/>
            </p:cNvPicPr>
            <p:nvPr/>
          </p:nvPicPr>
          <p:blipFill>
            <a:blip r:embed="rId6" cstate="print"/>
            <a:srcRect t="79939" r="65396"/>
            <a:stretch>
              <a:fillRect/>
            </a:stretch>
          </p:blipFill>
          <p:spPr bwMode="auto">
            <a:xfrm>
              <a:off x="942" y="3146"/>
              <a:ext cx="781" cy="524"/>
            </a:xfrm>
            <a:prstGeom prst="rect">
              <a:avLst/>
            </a:prstGeom>
            <a:noFill/>
          </p:spPr>
        </p:pic>
      </p:grpSp>
      <p:pic>
        <p:nvPicPr>
          <p:cNvPr id="125962" name="Picture 10" descr="11-4-4b cyp"/>
          <p:cNvPicPr>
            <a:picLocks noChangeAspect="1" noChangeArrowheads="1"/>
          </p:cNvPicPr>
          <p:nvPr/>
        </p:nvPicPr>
        <p:blipFill>
          <a:blip r:embed="rId6" cstate="print"/>
          <a:srcRect b="79480"/>
          <a:stretch>
            <a:fillRect/>
          </a:stretch>
        </p:blipFill>
        <p:spPr bwMode="auto">
          <a:xfrm>
            <a:off x="885825" y="1231900"/>
            <a:ext cx="3582988" cy="850900"/>
          </a:xfrm>
          <a:prstGeom prst="rect">
            <a:avLst/>
          </a:prstGeom>
          <a:noFill/>
        </p:spPr>
      </p:pic>
      <p:sp>
        <p:nvSpPr>
          <p:cNvPr id="125959" name="Oval 7"/>
          <p:cNvSpPr>
            <a:spLocks noChangeArrowheads="1"/>
          </p:cNvSpPr>
          <p:nvPr/>
        </p:nvSpPr>
        <p:spPr bwMode="auto">
          <a:xfrm>
            <a:off x="847725" y="24193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5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5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5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5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9625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Expression Involving Polynomials</a:t>
            </a:r>
          </a:p>
        </p:txBody>
      </p:sp>
      <p:sp>
        <p:nvSpPr>
          <p:cNvPr id="96268" name="Text Box 12"/>
          <p:cNvSpPr txBox="1">
            <a:spLocks noChangeArrowheads="1"/>
          </p:cNvSpPr>
          <p:nvPr/>
        </p:nvSpPr>
        <p:spPr bwMode="auto">
          <a:xfrm>
            <a:off x="6029325" y="5000625"/>
            <a:ext cx="2371725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Factor.</a:t>
            </a:r>
          </a:p>
        </p:txBody>
      </p:sp>
      <p:grpSp>
        <p:nvGrpSpPr>
          <p:cNvPr id="96281" name="Group 25"/>
          <p:cNvGrpSpPr>
            <a:grpSpLocks/>
          </p:cNvGrpSpPr>
          <p:nvPr/>
        </p:nvGrpSpPr>
        <p:grpSpPr bwMode="auto">
          <a:xfrm>
            <a:off x="876300" y="1311275"/>
            <a:ext cx="7705725" cy="847725"/>
            <a:chOff x="552" y="826"/>
            <a:chExt cx="4854" cy="534"/>
          </a:xfrm>
        </p:grpSpPr>
        <p:sp>
          <p:nvSpPr>
            <p:cNvPr id="96270" name="Rectangle 14"/>
            <p:cNvSpPr>
              <a:spLocks noChangeArrowheads="1"/>
            </p:cNvSpPr>
            <p:nvPr/>
          </p:nvSpPr>
          <p:spPr bwMode="auto">
            <a:xfrm>
              <a:off x="552" y="947"/>
              <a:ext cx="485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Find</a:t>
              </a:r>
              <a:endPara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endParaRPr>
            </a:p>
          </p:txBody>
        </p:sp>
        <p:pic>
          <p:nvPicPr>
            <p:cNvPr id="96276" name="Picture 20" descr="11-4-5_edits"/>
            <p:cNvPicPr>
              <a:picLocks noChangeAspect="1" noChangeArrowheads="1"/>
            </p:cNvPicPr>
            <p:nvPr/>
          </p:nvPicPr>
          <p:blipFill>
            <a:blip r:embed="rId3" cstate="print"/>
            <a:srcRect r="22235" b="83298"/>
            <a:stretch>
              <a:fillRect/>
            </a:stretch>
          </p:blipFill>
          <p:spPr bwMode="auto">
            <a:xfrm>
              <a:off x="1055" y="826"/>
              <a:ext cx="1992" cy="534"/>
            </a:xfrm>
            <a:prstGeom prst="rect">
              <a:avLst/>
            </a:prstGeom>
            <a:noFill/>
          </p:spPr>
        </p:pic>
      </p:grpSp>
      <p:pic>
        <p:nvPicPr>
          <p:cNvPr id="96277" name="Picture 21" descr="11-4-5_edits"/>
          <p:cNvPicPr>
            <a:picLocks noChangeAspect="1" noChangeArrowheads="1"/>
          </p:cNvPicPr>
          <p:nvPr/>
        </p:nvPicPr>
        <p:blipFill>
          <a:blip r:embed="rId3" cstate="print"/>
          <a:srcRect t="16388" b="66910"/>
          <a:stretch>
            <a:fillRect/>
          </a:stretch>
        </p:blipFill>
        <p:spPr bwMode="auto">
          <a:xfrm>
            <a:off x="990600" y="2359025"/>
            <a:ext cx="4030663" cy="838200"/>
          </a:xfrm>
          <a:prstGeom prst="rect">
            <a:avLst/>
          </a:prstGeom>
          <a:noFill/>
        </p:spPr>
      </p:pic>
      <p:pic>
        <p:nvPicPr>
          <p:cNvPr id="96278" name="Picture 22" descr="11-4-5_edits"/>
          <p:cNvPicPr>
            <a:picLocks noChangeAspect="1" noChangeArrowheads="1"/>
          </p:cNvPicPr>
          <p:nvPr/>
        </p:nvPicPr>
        <p:blipFill>
          <a:blip r:embed="rId3" cstate="print"/>
          <a:srcRect t="33357" r="20795" b="50327"/>
          <a:stretch>
            <a:fillRect/>
          </a:stretch>
        </p:blipFill>
        <p:spPr bwMode="auto">
          <a:xfrm>
            <a:off x="1884363" y="3511550"/>
            <a:ext cx="3228975" cy="830263"/>
          </a:xfrm>
          <a:prstGeom prst="rect">
            <a:avLst/>
          </a:prstGeom>
          <a:noFill/>
        </p:spPr>
      </p:pic>
      <p:pic>
        <p:nvPicPr>
          <p:cNvPr id="96279" name="Picture 23" descr="11-4-5_edits"/>
          <p:cNvPicPr>
            <a:picLocks noChangeAspect="1" noChangeArrowheads="1"/>
          </p:cNvPicPr>
          <p:nvPr/>
        </p:nvPicPr>
        <p:blipFill>
          <a:blip r:embed="rId3" cstate="print"/>
          <a:srcRect t="49939" b="32970"/>
          <a:stretch>
            <a:fillRect/>
          </a:stretch>
        </p:blipFill>
        <p:spPr bwMode="auto">
          <a:xfrm>
            <a:off x="1884363" y="4762500"/>
            <a:ext cx="4122737" cy="877888"/>
          </a:xfrm>
          <a:prstGeom prst="rect">
            <a:avLst/>
          </a:prstGeom>
          <a:noFill/>
        </p:spPr>
      </p:pic>
      <p:pic>
        <p:nvPicPr>
          <p:cNvPr id="96280" name="Picture 24" descr="11-4-5_edits"/>
          <p:cNvPicPr>
            <a:picLocks noChangeAspect="1" noChangeArrowheads="1"/>
          </p:cNvPicPr>
          <p:nvPr/>
        </p:nvPicPr>
        <p:blipFill>
          <a:blip r:embed="rId3" cstate="print"/>
          <a:srcRect t="67393" r="31299" b="7323"/>
          <a:stretch>
            <a:fillRect/>
          </a:stretch>
        </p:blipFill>
        <p:spPr bwMode="auto">
          <a:xfrm>
            <a:off x="5972175" y="3287713"/>
            <a:ext cx="2797175" cy="12827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6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6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6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6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6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6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68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97283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Expression Involving Polynomials</a:t>
            </a:r>
          </a:p>
        </p:txBody>
      </p:sp>
      <p:sp>
        <p:nvSpPr>
          <p:cNvPr id="97290" name="Text Box 10"/>
          <p:cNvSpPr txBox="1">
            <a:spLocks noChangeArrowheads="1"/>
          </p:cNvSpPr>
          <p:nvPr/>
        </p:nvSpPr>
        <p:spPr bwMode="auto">
          <a:xfrm>
            <a:off x="6762750" y="2992438"/>
            <a:ext cx="19431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Simplify.</a:t>
            </a:r>
          </a:p>
        </p:txBody>
      </p:sp>
      <p:sp>
        <p:nvSpPr>
          <p:cNvPr id="97291" name="Text Box 11"/>
          <p:cNvSpPr txBox="1">
            <a:spLocks noChangeArrowheads="1"/>
          </p:cNvSpPr>
          <p:nvPr/>
        </p:nvSpPr>
        <p:spPr bwMode="auto">
          <a:xfrm>
            <a:off x="6762750" y="1562100"/>
            <a:ext cx="215265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The GCF is</a:t>
            </a:r>
            <a:br>
              <a:rPr lang="en-US" sz="2400">
                <a:solidFill>
                  <a:srgbClr val="000000"/>
                </a:solidFill>
              </a:rPr>
            </a:br>
            <a:r>
              <a:rPr lang="en-US" sz="2400">
                <a:solidFill>
                  <a:srgbClr val="000000"/>
                </a:solidFill>
              </a:rPr>
              <a:t>(</a:t>
            </a:r>
            <a:r>
              <a:rPr lang="en-US" sz="2400" i="1">
                <a:solidFill>
                  <a:srgbClr val="000000"/>
                </a:solidFill>
              </a:rPr>
              <a:t>x </a:t>
            </a:r>
            <a:r>
              <a:rPr lang="en-US" sz="2400">
                <a:solidFill>
                  <a:srgbClr val="000000"/>
                </a:solidFill>
              </a:rPr>
              <a:t>– 6)(</a:t>
            </a:r>
            <a:r>
              <a:rPr lang="en-US" sz="2400" i="1">
                <a:solidFill>
                  <a:srgbClr val="000000"/>
                </a:solidFill>
              </a:rPr>
              <a:t>x </a:t>
            </a:r>
            <a:r>
              <a:rPr lang="en-US" sz="2400">
                <a:solidFill>
                  <a:srgbClr val="000000"/>
                </a:solidFill>
              </a:rPr>
              <a:t>– 5).</a:t>
            </a:r>
          </a:p>
        </p:txBody>
      </p:sp>
      <p:sp>
        <p:nvSpPr>
          <p:cNvPr id="97294" name="Rectangle 14"/>
          <p:cNvSpPr>
            <a:spLocks noChangeArrowheads="1"/>
          </p:cNvSpPr>
          <p:nvPr/>
        </p:nvSpPr>
        <p:spPr bwMode="auto">
          <a:xfrm>
            <a:off x="533400" y="4598988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</a:t>
            </a:r>
          </a:p>
        </p:txBody>
      </p:sp>
      <p:pic>
        <p:nvPicPr>
          <p:cNvPr id="97297" name="Picture 17" descr="11-4-5a_edits"/>
          <p:cNvPicPr>
            <a:picLocks noChangeAspect="1" noChangeArrowheads="1"/>
          </p:cNvPicPr>
          <p:nvPr/>
        </p:nvPicPr>
        <p:blipFill>
          <a:blip r:embed="rId3" cstate="print"/>
          <a:srcRect t="35912" r="48163" b="31467"/>
          <a:stretch>
            <a:fillRect/>
          </a:stretch>
        </p:blipFill>
        <p:spPr bwMode="auto">
          <a:xfrm>
            <a:off x="2287588" y="2781300"/>
            <a:ext cx="2211387" cy="904875"/>
          </a:xfrm>
          <a:prstGeom prst="rect">
            <a:avLst/>
          </a:prstGeom>
          <a:noFill/>
        </p:spPr>
      </p:pic>
      <p:pic>
        <p:nvPicPr>
          <p:cNvPr id="97298" name="Picture 18" descr="11-4-5a_edits"/>
          <p:cNvPicPr>
            <a:picLocks noChangeAspect="1" noChangeArrowheads="1"/>
          </p:cNvPicPr>
          <p:nvPr/>
        </p:nvPicPr>
        <p:blipFill>
          <a:blip r:embed="rId3" cstate="print"/>
          <a:srcRect t="69156" r="51982"/>
          <a:stretch>
            <a:fillRect/>
          </a:stretch>
        </p:blipFill>
        <p:spPr bwMode="auto">
          <a:xfrm>
            <a:off x="2305050" y="4408488"/>
            <a:ext cx="2038350" cy="852487"/>
          </a:xfrm>
          <a:prstGeom prst="rect">
            <a:avLst/>
          </a:prstGeom>
          <a:noFill/>
        </p:spPr>
      </p:pic>
      <p:pic>
        <p:nvPicPr>
          <p:cNvPr id="97299" name="Picture 19" descr="11-4-5a_edits"/>
          <p:cNvPicPr>
            <a:picLocks noChangeAspect="1" noChangeArrowheads="1"/>
          </p:cNvPicPr>
          <p:nvPr/>
        </p:nvPicPr>
        <p:blipFill>
          <a:blip r:embed="rId4" cstate="print"/>
          <a:srcRect r="-441" b="55293"/>
          <a:stretch>
            <a:fillRect/>
          </a:stretch>
        </p:blipFill>
        <p:spPr bwMode="auto">
          <a:xfrm>
            <a:off x="2286000" y="1285875"/>
            <a:ext cx="4343400" cy="13811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7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7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7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7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7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90" grpId="0" autoUpdateAnimBg="0"/>
      <p:bldP spid="97291" grpId="0" autoUpdateAnimBg="0"/>
      <p:bldP spid="97294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pic>
        <p:nvPicPr>
          <p:cNvPr id="117768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7769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17777" name="Group 17"/>
          <p:cNvGrpSpPr>
            <a:grpSpLocks/>
          </p:cNvGrpSpPr>
          <p:nvPr/>
        </p:nvGrpSpPr>
        <p:grpSpPr bwMode="auto">
          <a:xfrm>
            <a:off x="533400" y="1295400"/>
            <a:ext cx="8305800" cy="811213"/>
            <a:chOff x="336" y="816"/>
            <a:chExt cx="5232" cy="511"/>
          </a:xfrm>
        </p:grpSpPr>
        <p:sp>
          <p:nvSpPr>
            <p:cNvPr id="117778" name="Rectangle 18"/>
            <p:cNvSpPr>
              <a:spLocks noChangeArrowheads="1"/>
            </p:cNvSpPr>
            <p:nvPr/>
          </p:nvSpPr>
          <p:spPr bwMode="auto">
            <a:xfrm>
              <a:off x="336" y="948"/>
              <a:ext cx="5232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</a:pP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Find</a:t>
              </a:r>
            </a:p>
          </p:txBody>
        </p:sp>
        <p:pic>
          <p:nvPicPr>
            <p:cNvPr id="117779" name="Picture 19" descr="eq_114"/>
            <p:cNvPicPr>
              <a:picLocks noChangeAspect="1" noChangeArrowheads="1"/>
            </p:cNvPicPr>
            <p:nvPr/>
          </p:nvPicPr>
          <p:blipFill>
            <a:blip r:embed="rId6" cstate="print"/>
            <a:srcRect l="20583" b="77480"/>
            <a:stretch>
              <a:fillRect/>
            </a:stretch>
          </p:blipFill>
          <p:spPr bwMode="auto">
            <a:xfrm>
              <a:off x="1056" y="816"/>
              <a:ext cx="1829" cy="511"/>
            </a:xfrm>
            <a:prstGeom prst="rect">
              <a:avLst/>
            </a:prstGeom>
            <a:noFill/>
          </p:spPr>
        </p:pic>
      </p:grpSp>
      <p:sp>
        <p:nvSpPr>
          <p:cNvPr id="117767" name="Oval 7"/>
          <p:cNvSpPr>
            <a:spLocks noChangeArrowheads="1"/>
          </p:cNvSpPr>
          <p:nvPr/>
        </p:nvSpPr>
        <p:spPr bwMode="auto">
          <a:xfrm>
            <a:off x="914400" y="53340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grpSp>
        <p:nvGrpSpPr>
          <p:cNvPr id="117788" name="Group 28"/>
          <p:cNvGrpSpPr>
            <a:grpSpLocks/>
          </p:cNvGrpSpPr>
          <p:nvPr/>
        </p:nvGrpSpPr>
        <p:grpSpPr bwMode="auto">
          <a:xfrm>
            <a:off x="914400" y="2374900"/>
            <a:ext cx="4267200" cy="3644900"/>
            <a:chOff x="576" y="1496"/>
            <a:chExt cx="2688" cy="2296"/>
          </a:xfrm>
        </p:grpSpPr>
        <p:sp>
          <p:nvSpPr>
            <p:cNvPr id="117781" name="Rectangle 21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608"/>
              <a:ext cx="268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	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	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k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– 2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17782" name="Picture 22" descr="eq_114"/>
            <p:cNvPicPr>
              <a:picLocks noChangeAspect="1" noChangeArrowheads="1"/>
            </p:cNvPicPr>
            <p:nvPr/>
          </p:nvPicPr>
          <p:blipFill>
            <a:blip r:embed="rId6" cstate="print"/>
            <a:srcRect t="37244" r="18808" b="36707"/>
            <a:stretch>
              <a:fillRect/>
            </a:stretch>
          </p:blipFill>
          <p:spPr bwMode="auto">
            <a:xfrm>
              <a:off x="948" y="2085"/>
              <a:ext cx="1871" cy="591"/>
            </a:xfrm>
            <a:prstGeom prst="rect">
              <a:avLst/>
            </a:prstGeom>
            <a:noFill/>
          </p:spPr>
        </p:pic>
        <p:pic>
          <p:nvPicPr>
            <p:cNvPr id="117784" name="Picture 24" descr="11-4-5cyp_edits"/>
            <p:cNvPicPr>
              <a:picLocks noChangeAspect="1" noChangeArrowheads="1"/>
            </p:cNvPicPr>
            <p:nvPr/>
          </p:nvPicPr>
          <p:blipFill>
            <a:blip r:embed="rId7" cstate="print"/>
            <a:srcRect b="50818"/>
            <a:stretch>
              <a:fillRect/>
            </a:stretch>
          </p:blipFill>
          <p:spPr bwMode="auto">
            <a:xfrm>
              <a:off x="948" y="1496"/>
              <a:ext cx="1250" cy="511"/>
            </a:xfrm>
            <a:prstGeom prst="rect">
              <a:avLst/>
            </a:prstGeom>
            <a:noFill/>
          </p:spPr>
        </p:pic>
        <p:pic>
          <p:nvPicPr>
            <p:cNvPr id="117787" name="Picture 27" descr="11-4-5-cyp"/>
            <p:cNvPicPr>
              <a:picLocks noChangeAspect="1" noChangeArrowheads="1"/>
            </p:cNvPicPr>
            <p:nvPr/>
          </p:nvPicPr>
          <p:blipFill>
            <a:blip r:embed="rId8" cstate="print"/>
            <a:srcRect t="49084"/>
            <a:stretch>
              <a:fillRect/>
            </a:stretch>
          </p:blipFill>
          <p:spPr bwMode="auto">
            <a:xfrm>
              <a:off x="912" y="3264"/>
              <a:ext cx="1267" cy="528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7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7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7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7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Correct¤Incorrect¤Incorrect¤Incorrect"/>
  <p:tag name="QUESTIONALIAS" val="5-Minute Check 1"/>
  <p:tag name="ANSWERSALIAS" val="A¤B¤C¤D"/>
  <p:tag name="RESPONSESGATHER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Incorrect¤Correct¤Incorrect¤Incorrect"/>
  <p:tag name="QUESTIONALIAS" val="5-Minute Check 2"/>
  <p:tag name="ANSWERSALIAS" val="A¤B¤C¤D"/>
  <p:tag name="RESPONSESGATHER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Incorrect¤Incorrect¤Correct¤Incorrect"/>
  <p:tag name="QUESTIONALIAS" val="5-Minute Check 3"/>
  <p:tag name="ANSWERSALIAS" val="A¤B¤C¤D"/>
  <p:tag name="RESPONSESGATHERED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Incorrect¤Incorrect¤Correct¤Incorrect"/>
  <p:tag name="QUESTIONALIAS" val="5-Minute Check 4"/>
  <p:tag name="ANSWERSALIAS" val="A¤B¤C¤D"/>
  <p:tag name="RESPONSESGATHERED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VALUES" val="Incorrect¤Correct¤Incorrect¤Incorrect"/>
  <p:tag name="QUESTIONALIAS" val="5-Minute Check 5"/>
  <p:tag name="ANSWERSALIAS" val="A¤B¤C¤D"/>
  <p:tag name="RESPONSESGATHERED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Incorrect¤Incorrect¤Correct¤Incorrect"/>
  <p:tag name="QUESTIONALIAS" val="Example 1A"/>
  <p:tag name="ANSWERSALIAS" val="A¤B¤C¤D"/>
  <p:tag name="RESPONSESGATHERED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4C923C5AB0E04C7EBE4DE345D62F2FE1"/>
  <p:tag name="VALUES" val="Incorrect¤Incorrect¤Incorrect¤Correct"/>
  <p:tag name="QUESTIONALIAS" val="Example 1B"/>
  <p:tag name="ANSWERSALIAS" val="A¤B¤C¤D"/>
  <p:tag name="RESPONSESGATHERED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Incorrect¤Correct¤Incorrect¤Incorrect"/>
  <p:tag name="QUESTIONALIAS" val="Example 2"/>
  <p:tag name="ANSWERSALIAS" val="A¤B¤C¤D"/>
  <p:tag name="RESPONSESGATHERED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VALUES" val="Incorrect¤Incorrect¤Incorrect¤Correct"/>
  <p:tag name="QUESTIONALIAS" val="Example 3"/>
  <p:tag name="ANSWERSALIAS" val="A¤B¤C¤D"/>
  <p:tag name="RESPONSESGATHERED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05E72300D2AA48239E797BC23141D212"/>
  <p:tag name="VALUES" val="Incorrect¤Incorrect¤Correct¤Incorrect"/>
  <p:tag name="QUESTIONALIAS" val="Example 4"/>
  <p:tag name="ANSWERSALIAS" val="A¤B¤C¤D"/>
  <p:tag name="RESPONSESGATHERED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E8B389E528D04212927F78A41CF8D405"/>
  <p:tag name="VALUES" val="Correct¤Incorrect¤Incorrect¤Incorrect"/>
  <p:tag name="QUESTIONALIAS" val="Example 4"/>
  <p:tag name="ANSWERSALIAS" val="A¤B¤C¤D"/>
  <p:tag name="RESPONSESGATHERED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29FE642024C942B5AD6356E302A16DDF"/>
  <p:tag name="VALUES" val="Incorrect¤Incorrect¤Incorrect¤Correct"/>
  <p:tag name="QUESTIONALIAS" val="Example 5"/>
  <p:tag name="ANSWERSALIAS" val="A¤B¤C¤D"/>
  <p:tag name="RESPONSESGATHERED" val="Fals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1856</TotalTime>
  <Words>474</Words>
  <Application>Microsoft Office PowerPoint</Application>
  <PresentationFormat>On-screen Show (4:3)</PresentationFormat>
  <Paragraphs>155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31</vt:i4>
      </vt:variant>
    </vt:vector>
  </HeadingPairs>
  <TitlesOfParts>
    <vt:vector size="45" baseType="lpstr">
      <vt:lpstr>Arial</vt:lpstr>
      <vt:lpstr>Symbol</vt:lpstr>
      <vt:lpstr>Times New Roman</vt:lpstr>
      <vt:lpstr>FormataOTFCn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CCSS</vt:lpstr>
      <vt:lpstr>Then/Now</vt:lpstr>
      <vt:lpstr>Concept 1</vt:lpstr>
      <vt:lpstr>Example 1A</vt:lpstr>
      <vt:lpstr>Example 1A</vt:lpstr>
      <vt:lpstr>Example 1B</vt:lpstr>
      <vt:lpstr>Example 1B</vt:lpstr>
      <vt:lpstr>Example 1A</vt:lpstr>
      <vt:lpstr>Example 1B</vt:lpstr>
      <vt:lpstr>Example 2</vt:lpstr>
      <vt:lpstr>Example 2</vt:lpstr>
      <vt:lpstr>Example 2</vt:lpstr>
      <vt:lpstr>Concept 2</vt:lpstr>
      <vt:lpstr>Example 3</vt:lpstr>
      <vt:lpstr>Example 3</vt:lpstr>
      <vt:lpstr>Example 4A</vt:lpstr>
      <vt:lpstr>Example 4A</vt:lpstr>
      <vt:lpstr>Example 4B</vt:lpstr>
      <vt:lpstr>Example 4</vt:lpstr>
      <vt:lpstr>Example 4</vt:lpstr>
      <vt:lpstr>Example 5</vt:lpstr>
      <vt:lpstr>Example 5</vt:lpstr>
      <vt:lpstr>Example 5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118</cp:revision>
  <dcterms:created xsi:type="dcterms:W3CDTF">2007-12-06T14:31:51Z</dcterms:created>
  <dcterms:modified xsi:type="dcterms:W3CDTF">2015-12-17T13:10:26Z</dcterms:modified>
</cp:coreProperties>
</file>