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259" r:id="rId21"/>
    <p:sldId id="288" r:id="rId22"/>
    <p:sldId id="316" r:id="rId23"/>
    <p:sldId id="308" r:id="rId24"/>
    <p:sldId id="317" r:id="rId25"/>
    <p:sldId id="260" r:id="rId26"/>
    <p:sldId id="309" r:id="rId27"/>
    <p:sldId id="263" r:id="rId28"/>
    <p:sldId id="291" r:id="rId29"/>
    <p:sldId id="318" r:id="rId30"/>
    <p:sldId id="310" r:id="rId31"/>
    <p:sldId id="293" r:id="rId32"/>
    <p:sldId id="311" r:id="rId33"/>
    <p:sldId id="296" r:id="rId34"/>
    <p:sldId id="312" r:id="rId35"/>
    <p:sldId id="275" r:id="rId36"/>
  </p:sldIdLst>
  <p:sldSz cx="9144000" cy="6858000" type="screen4x3"/>
  <p:notesSz cx="6858000" cy="9144000"/>
  <p:custDataLst>
    <p:tags r:id="rId3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539D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4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11_05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11–4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11_05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11_05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11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11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11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22" name="Picture 18" descr="Real World Ex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4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30" name="Header" descr="12_ALG1_Header_11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11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11_05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11_05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slide" Target="slide9.xml"/><Relationship Id="rId7" Type="http://schemas.openxmlformats.org/officeDocument/2006/relationships/slide" Target="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6.xml"/><Relationship Id="rId5" Type="http://schemas.openxmlformats.org/officeDocument/2006/relationships/slide" Target="slide11.xml"/><Relationship Id="rId4" Type="http://schemas.openxmlformats.org/officeDocument/2006/relationships/slide" Target="slide10.xml"/><Relationship Id="rId9" Type="http://schemas.openxmlformats.org/officeDocument/2006/relationships/slide" Target="slide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0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9.jpe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47.png"/><Relationship Id="rId5" Type="http://schemas.openxmlformats.org/officeDocument/2006/relationships/image" Target="../media/image9.jpe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9.jpe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8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png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9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58.png"/><Relationship Id="rId5" Type="http://schemas.openxmlformats.org/officeDocument/2006/relationships/image" Target="../media/image9.jpe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60.png"/><Relationship Id="rId5" Type="http://schemas.openxmlformats.org/officeDocument/2006/relationships/image" Target="../media/image9.jpe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3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image" Target="../media/image9.jpe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11_05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11–4)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Example 1:	Divide Polynomials by Monomials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2:	Divide a Polynomial by a Binomial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Example 3:	Use Long Division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4:	Real-World Example: Divide Polynomials to Solve a Problem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5:	Insert Missing Terms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36385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grpSp>
        <p:nvGrpSpPr>
          <p:cNvPr id="107542" name="Group 22"/>
          <p:cNvGrpSpPr>
            <a:grpSpLocks/>
          </p:cNvGrpSpPr>
          <p:nvPr/>
        </p:nvGrpSpPr>
        <p:grpSpPr bwMode="auto">
          <a:xfrm>
            <a:off x="1066800" y="2438400"/>
            <a:ext cx="2790825" cy="3609975"/>
            <a:chOff x="672" y="1392"/>
            <a:chExt cx="1758" cy="2274"/>
          </a:xfrm>
        </p:grpSpPr>
        <p:sp>
          <p:nvSpPr>
            <p:cNvPr id="10752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7538" name="Picture 18" descr="11-5-1"/>
            <p:cNvPicPr>
              <a:picLocks noChangeAspect="1" noChangeArrowheads="1"/>
            </p:cNvPicPr>
            <p:nvPr/>
          </p:nvPicPr>
          <p:blipFill>
            <a:blip r:embed="rId5" cstate="print"/>
            <a:srcRect t="39999" r="78198" b="39751"/>
            <a:stretch>
              <a:fillRect/>
            </a:stretch>
          </p:blipFill>
          <p:spPr bwMode="auto">
            <a:xfrm>
              <a:off x="1056" y="1962"/>
              <a:ext cx="668" cy="567"/>
            </a:xfrm>
            <a:prstGeom prst="rect">
              <a:avLst/>
            </a:prstGeom>
            <a:noFill/>
          </p:spPr>
        </p:pic>
        <p:pic>
          <p:nvPicPr>
            <p:cNvPr id="107540" name="Picture 20" descr="11-5-1"/>
            <p:cNvPicPr>
              <a:picLocks noChangeAspect="1" noChangeArrowheads="1"/>
            </p:cNvPicPr>
            <p:nvPr/>
          </p:nvPicPr>
          <p:blipFill>
            <a:blip r:embed="rId5" cstate="print"/>
            <a:srcRect t="21143" r="78198" b="60001"/>
            <a:stretch>
              <a:fillRect/>
            </a:stretch>
          </p:blipFill>
          <p:spPr bwMode="auto">
            <a:xfrm>
              <a:off x="1056" y="1392"/>
              <a:ext cx="668" cy="528"/>
            </a:xfrm>
            <a:prstGeom prst="rect">
              <a:avLst/>
            </a:prstGeom>
            <a:noFill/>
          </p:spPr>
        </p:pic>
        <p:pic>
          <p:nvPicPr>
            <p:cNvPr id="107541" name="Picture 21" descr="11-5-1"/>
            <p:cNvPicPr>
              <a:picLocks noChangeAspect="1" noChangeArrowheads="1"/>
            </p:cNvPicPr>
            <p:nvPr/>
          </p:nvPicPr>
          <p:blipFill>
            <a:blip r:embed="rId5" cstate="print"/>
            <a:srcRect t="60571" r="78198"/>
            <a:stretch>
              <a:fillRect/>
            </a:stretch>
          </p:blipFill>
          <p:spPr bwMode="auto">
            <a:xfrm>
              <a:off x="1056" y="2562"/>
              <a:ext cx="668" cy="1104"/>
            </a:xfrm>
            <a:prstGeom prst="rect">
              <a:avLst/>
            </a:prstGeom>
            <a:noFill/>
          </p:spPr>
        </p:pic>
      </p:grpSp>
      <p:pic>
        <p:nvPicPr>
          <p:cNvPr id="107544" name="Picture 24" descr="11-5-1_edit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1466850"/>
            <a:ext cx="2065338" cy="8493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27051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8559" name="Group 15"/>
          <p:cNvGrpSpPr>
            <a:grpSpLocks/>
          </p:cNvGrpSpPr>
          <p:nvPr/>
        </p:nvGrpSpPr>
        <p:grpSpPr bwMode="auto">
          <a:xfrm>
            <a:off x="1066800" y="2466975"/>
            <a:ext cx="2790825" cy="3971925"/>
            <a:chOff x="672" y="1578"/>
            <a:chExt cx="1758" cy="2502"/>
          </a:xfrm>
        </p:grpSpPr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680"/>
              <a:ext cx="1758" cy="2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100000"/>
                </a:spcBef>
                <a:spcAft>
                  <a:spcPct val="10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8555" name="Picture 11" descr="11-5-2"/>
            <p:cNvPicPr>
              <a:picLocks noChangeAspect="1" noChangeArrowheads="1"/>
            </p:cNvPicPr>
            <p:nvPr/>
          </p:nvPicPr>
          <p:blipFill>
            <a:blip r:embed="rId5" cstate="print"/>
            <a:srcRect t="21397" r="85252" b="59389"/>
            <a:stretch>
              <a:fillRect/>
            </a:stretch>
          </p:blipFill>
          <p:spPr bwMode="auto">
            <a:xfrm>
              <a:off x="1024" y="1578"/>
              <a:ext cx="656" cy="528"/>
            </a:xfrm>
            <a:prstGeom prst="rect">
              <a:avLst/>
            </a:prstGeom>
            <a:noFill/>
          </p:spPr>
        </p:pic>
        <p:pic>
          <p:nvPicPr>
            <p:cNvPr id="108556" name="Picture 12" descr="11-5-2"/>
            <p:cNvPicPr>
              <a:picLocks noChangeAspect="1" noChangeArrowheads="1"/>
            </p:cNvPicPr>
            <p:nvPr/>
          </p:nvPicPr>
          <p:blipFill>
            <a:blip r:embed="rId5" cstate="print"/>
            <a:srcRect t="59825" r="85252" b="19214"/>
            <a:stretch>
              <a:fillRect/>
            </a:stretch>
          </p:blipFill>
          <p:spPr bwMode="auto">
            <a:xfrm>
              <a:off x="1024" y="2880"/>
              <a:ext cx="656" cy="576"/>
            </a:xfrm>
            <a:prstGeom prst="rect">
              <a:avLst/>
            </a:prstGeom>
            <a:noFill/>
          </p:spPr>
        </p:pic>
        <p:pic>
          <p:nvPicPr>
            <p:cNvPr id="108557" name="Picture 13" descr="11-5-2"/>
            <p:cNvPicPr>
              <a:picLocks noChangeAspect="1" noChangeArrowheads="1"/>
            </p:cNvPicPr>
            <p:nvPr/>
          </p:nvPicPr>
          <p:blipFill>
            <a:blip r:embed="rId5" cstate="print"/>
            <a:srcRect t="38864" r="85252" b="40175"/>
            <a:stretch>
              <a:fillRect/>
            </a:stretch>
          </p:blipFill>
          <p:spPr bwMode="auto">
            <a:xfrm>
              <a:off x="1024" y="2208"/>
              <a:ext cx="656" cy="576"/>
            </a:xfrm>
            <a:prstGeom prst="rect">
              <a:avLst/>
            </a:prstGeom>
            <a:noFill/>
          </p:spPr>
        </p:pic>
        <p:pic>
          <p:nvPicPr>
            <p:cNvPr id="108558" name="Picture 14" descr="11-5-2"/>
            <p:cNvPicPr>
              <a:picLocks noChangeAspect="1" noChangeArrowheads="1"/>
            </p:cNvPicPr>
            <p:nvPr/>
          </p:nvPicPr>
          <p:blipFill>
            <a:blip r:embed="rId5" cstate="print"/>
            <a:srcRect t="79039" r="85252"/>
            <a:stretch>
              <a:fillRect/>
            </a:stretch>
          </p:blipFill>
          <p:spPr bwMode="auto">
            <a:xfrm>
              <a:off x="1024" y="3504"/>
              <a:ext cx="656" cy="576"/>
            </a:xfrm>
            <a:prstGeom prst="rect">
              <a:avLst/>
            </a:prstGeom>
            <a:noFill/>
          </p:spPr>
        </p:pic>
      </p:grpSp>
      <p:pic>
        <p:nvPicPr>
          <p:cNvPr id="108560" name="Picture 16" descr="11-5-2_edit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1419225"/>
            <a:ext cx="4845050" cy="9779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46672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80" name="Group 12"/>
          <p:cNvGrpSpPr>
            <a:grpSpLocks/>
          </p:cNvGrpSpPr>
          <p:nvPr/>
        </p:nvGrpSpPr>
        <p:grpSpPr bwMode="auto">
          <a:xfrm>
            <a:off x="1066800" y="2533650"/>
            <a:ext cx="2790825" cy="3416300"/>
            <a:chOff x="672" y="1392"/>
            <a:chExt cx="1758" cy="2152"/>
          </a:xfrm>
        </p:grpSpPr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1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x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+ 2</a:t>
              </a:r>
            </a:p>
          </p:txBody>
        </p:sp>
        <p:pic>
          <p:nvPicPr>
            <p:cNvPr id="109579" name="Picture 11" descr="11-5-3"/>
            <p:cNvPicPr>
              <a:picLocks noChangeAspect="1" noChangeArrowheads="1"/>
            </p:cNvPicPr>
            <p:nvPr/>
          </p:nvPicPr>
          <p:blipFill>
            <a:blip r:embed="rId5" cstate="print"/>
            <a:srcRect t="31429" r="79707"/>
            <a:stretch>
              <a:fillRect/>
            </a:stretch>
          </p:blipFill>
          <p:spPr bwMode="auto">
            <a:xfrm>
              <a:off x="1038" y="1392"/>
              <a:ext cx="720" cy="1152"/>
            </a:xfrm>
            <a:prstGeom prst="rect">
              <a:avLst/>
            </a:prstGeom>
            <a:noFill/>
          </p:spPr>
        </p:pic>
      </p:grpSp>
      <p:pic>
        <p:nvPicPr>
          <p:cNvPr id="109581" name="Picture 13" descr="11-5-3_edit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1465263"/>
            <a:ext cx="3382963" cy="84931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28765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10604" name="Group 12"/>
          <p:cNvGrpSpPr>
            <a:grpSpLocks/>
          </p:cNvGrpSpPr>
          <p:nvPr/>
        </p:nvGrpSpPr>
        <p:grpSpPr bwMode="auto">
          <a:xfrm>
            <a:off x="1066800" y="2562225"/>
            <a:ext cx="2790825" cy="3467100"/>
            <a:chOff x="672" y="1512"/>
            <a:chExt cx="1758" cy="2184"/>
          </a:xfrm>
        </p:grpSpPr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664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 baseline="40000">
                  <a:solidFill>
                    <a:srgbClr val="000000"/>
                  </a:solidFill>
                  <a:sym typeface="Symbol" pitchFamily="18" charset="2"/>
                </a:rPr>
                <a:t>2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+ 7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1</a:t>
              </a:r>
            </a:p>
          </p:txBody>
        </p:sp>
        <p:pic>
          <p:nvPicPr>
            <p:cNvPr id="110603" name="Picture 11" descr="11-5-4"/>
            <p:cNvPicPr>
              <a:picLocks noChangeAspect="1" noChangeArrowheads="1"/>
            </p:cNvPicPr>
            <p:nvPr/>
          </p:nvPicPr>
          <p:blipFill>
            <a:blip r:embed="rId5" cstate="print"/>
            <a:srcRect t="31351" r="80692"/>
            <a:stretch>
              <a:fillRect/>
            </a:stretch>
          </p:blipFill>
          <p:spPr bwMode="auto">
            <a:xfrm>
              <a:off x="1020" y="1512"/>
              <a:ext cx="804" cy="1200"/>
            </a:xfrm>
            <a:prstGeom prst="rect">
              <a:avLst/>
            </a:prstGeom>
            <a:noFill/>
          </p:spPr>
        </p:pic>
      </p:grpSp>
      <p:pic>
        <p:nvPicPr>
          <p:cNvPr id="110605" name="Picture 13" descr="11-5-4_edit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1444625"/>
            <a:ext cx="4168775" cy="8953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77628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During the summer months, the glaciers of  Mount Rainier move about 18 inches per day. How many feet per hour do they move?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9642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11631" name="Group 15"/>
          <p:cNvGrpSpPr>
            <a:grpSpLocks/>
          </p:cNvGrpSpPr>
          <p:nvPr/>
        </p:nvGrpSpPr>
        <p:grpSpPr bwMode="auto">
          <a:xfrm>
            <a:off x="1066800" y="2733675"/>
            <a:ext cx="2790825" cy="3781425"/>
            <a:chOff x="672" y="1722"/>
            <a:chExt cx="1758" cy="2382"/>
          </a:xfrm>
        </p:grpSpPr>
        <p:sp>
          <p:nvSpPr>
            <p:cNvPr id="11162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776"/>
              <a:ext cx="1758" cy="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95000"/>
                </a:spcBef>
                <a:spcAft>
                  <a:spcPct val="95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95000"/>
                </a:spcBef>
                <a:spcAft>
                  <a:spcPct val="95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95000"/>
                </a:spcBef>
                <a:spcAft>
                  <a:spcPct val="95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95000"/>
                </a:spcBef>
                <a:spcAft>
                  <a:spcPct val="95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1627" name="Picture 11" descr="11-5-5"/>
            <p:cNvPicPr>
              <a:picLocks noChangeAspect="1" noChangeArrowheads="1"/>
            </p:cNvPicPr>
            <p:nvPr/>
          </p:nvPicPr>
          <p:blipFill>
            <a:blip r:embed="rId5" cstate="print"/>
            <a:srcRect b="74603"/>
            <a:stretch>
              <a:fillRect/>
            </a:stretch>
          </p:blipFill>
          <p:spPr bwMode="auto">
            <a:xfrm>
              <a:off x="1062" y="1722"/>
              <a:ext cx="714" cy="528"/>
            </a:xfrm>
            <a:prstGeom prst="rect">
              <a:avLst/>
            </a:prstGeom>
            <a:noFill/>
          </p:spPr>
        </p:pic>
        <p:pic>
          <p:nvPicPr>
            <p:cNvPr id="111628" name="Picture 12" descr="11-5-5"/>
            <p:cNvPicPr>
              <a:picLocks noChangeAspect="1" noChangeArrowheads="1"/>
            </p:cNvPicPr>
            <p:nvPr/>
          </p:nvPicPr>
          <p:blipFill>
            <a:blip r:embed="rId5" cstate="print"/>
            <a:srcRect t="76912"/>
            <a:stretch>
              <a:fillRect/>
            </a:stretch>
          </p:blipFill>
          <p:spPr bwMode="auto">
            <a:xfrm>
              <a:off x="1062" y="3624"/>
              <a:ext cx="714" cy="480"/>
            </a:xfrm>
            <a:prstGeom prst="rect">
              <a:avLst/>
            </a:prstGeom>
            <a:noFill/>
          </p:spPr>
        </p:pic>
        <p:pic>
          <p:nvPicPr>
            <p:cNvPr id="111629" name="Picture 13" descr="11-5-5"/>
            <p:cNvPicPr>
              <a:picLocks noChangeAspect="1" noChangeArrowheads="1"/>
            </p:cNvPicPr>
            <p:nvPr/>
          </p:nvPicPr>
          <p:blipFill>
            <a:blip r:embed="rId5" cstate="print"/>
            <a:srcRect t="26118" b="50793"/>
            <a:stretch>
              <a:fillRect/>
            </a:stretch>
          </p:blipFill>
          <p:spPr bwMode="auto">
            <a:xfrm>
              <a:off x="1068" y="2346"/>
              <a:ext cx="714" cy="480"/>
            </a:xfrm>
            <a:prstGeom prst="rect">
              <a:avLst/>
            </a:prstGeom>
            <a:noFill/>
          </p:spPr>
        </p:pic>
        <p:pic>
          <p:nvPicPr>
            <p:cNvPr id="111630" name="Picture 14" descr="11-5-5"/>
            <p:cNvPicPr>
              <a:picLocks noChangeAspect="1" noChangeArrowheads="1"/>
            </p:cNvPicPr>
            <p:nvPr/>
          </p:nvPicPr>
          <p:blipFill>
            <a:blip r:embed="rId5" cstate="print"/>
            <a:srcRect t="49207" b="25397"/>
            <a:stretch>
              <a:fillRect/>
            </a:stretch>
          </p:blipFill>
          <p:spPr bwMode="auto">
            <a:xfrm>
              <a:off x="1062" y="2928"/>
              <a:ext cx="714" cy="52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pic>
        <p:nvPicPr>
          <p:cNvPr id="120842" name="Picture 10" descr="11-5-6"/>
          <p:cNvPicPr>
            <a:picLocks noChangeAspect="1" noChangeArrowheads="1"/>
          </p:cNvPicPr>
          <p:nvPr/>
        </p:nvPicPr>
        <p:blipFill>
          <a:blip r:embed="rId4" cstate="print"/>
          <a:srcRect t="-224" b="60851"/>
          <a:stretch>
            <a:fillRect/>
          </a:stretch>
        </p:blipFill>
        <p:spPr bwMode="auto">
          <a:xfrm>
            <a:off x="1119188" y="1543050"/>
            <a:ext cx="4214812" cy="838200"/>
          </a:xfrm>
          <a:prstGeom prst="rect">
            <a:avLst/>
          </a:prstGeom>
          <a:noFill/>
        </p:spPr>
      </p:pic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5" name="Picture 13" descr="5Min Num_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" y="1724025"/>
            <a:ext cx="457200" cy="420688"/>
          </a:xfrm>
          <a:prstGeom prst="rect">
            <a:avLst/>
          </a:prstGeom>
          <a:noFill/>
        </p:spPr>
      </p:pic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38100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120856" name="Group 24"/>
          <p:cNvGrpSpPr>
            <a:grpSpLocks/>
          </p:cNvGrpSpPr>
          <p:nvPr/>
        </p:nvGrpSpPr>
        <p:grpSpPr bwMode="auto">
          <a:xfrm>
            <a:off x="1066800" y="2609850"/>
            <a:ext cx="2790825" cy="3713163"/>
            <a:chOff x="672" y="1644"/>
            <a:chExt cx="1758" cy="2339"/>
          </a:xfrm>
        </p:grpSpPr>
        <p:sp>
          <p:nvSpPr>
            <p:cNvPr id="12083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760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20852" name="Picture 20" descr="11-5-6_edits"/>
            <p:cNvPicPr>
              <a:picLocks noChangeAspect="1" noChangeArrowheads="1"/>
            </p:cNvPicPr>
            <p:nvPr/>
          </p:nvPicPr>
          <p:blipFill>
            <a:blip r:embed="rId7" cstate="print"/>
            <a:srcRect b="77246"/>
            <a:stretch>
              <a:fillRect/>
            </a:stretch>
          </p:blipFill>
          <p:spPr bwMode="auto">
            <a:xfrm>
              <a:off x="1074" y="1644"/>
              <a:ext cx="697" cy="509"/>
            </a:xfrm>
            <a:prstGeom prst="rect">
              <a:avLst/>
            </a:prstGeom>
            <a:noFill/>
          </p:spPr>
        </p:pic>
        <p:pic>
          <p:nvPicPr>
            <p:cNvPr id="120853" name="Picture 21" descr="11-5-6_edits"/>
            <p:cNvPicPr>
              <a:picLocks noChangeAspect="1" noChangeArrowheads="1"/>
            </p:cNvPicPr>
            <p:nvPr/>
          </p:nvPicPr>
          <p:blipFill>
            <a:blip r:embed="rId7" cstate="print"/>
            <a:srcRect t="24139" b="50693"/>
            <a:stretch>
              <a:fillRect/>
            </a:stretch>
          </p:blipFill>
          <p:spPr bwMode="auto">
            <a:xfrm>
              <a:off x="1074" y="2244"/>
              <a:ext cx="697" cy="563"/>
            </a:xfrm>
            <a:prstGeom prst="rect">
              <a:avLst/>
            </a:prstGeom>
            <a:noFill/>
          </p:spPr>
        </p:pic>
        <p:pic>
          <p:nvPicPr>
            <p:cNvPr id="120854" name="Picture 22" descr="11-5-6_edits"/>
            <p:cNvPicPr>
              <a:picLocks noChangeAspect="1" noChangeArrowheads="1"/>
            </p:cNvPicPr>
            <p:nvPr/>
          </p:nvPicPr>
          <p:blipFill>
            <a:blip r:embed="rId7" cstate="print"/>
            <a:srcRect t="49352" b="27090"/>
            <a:stretch>
              <a:fillRect/>
            </a:stretch>
          </p:blipFill>
          <p:spPr bwMode="auto">
            <a:xfrm>
              <a:off x="1074" y="2808"/>
              <a:ext cx="697" cy="527"/>
            </a:xfrm>
            <a:prstGeom prst="rect">
              <a:avLst/>
            </a:prstGeom>
            <a:noFill/>
          </p:spPr>
        </p:pic>
        <p:pic>
          <p:nvPicPr>
            <p:cNvPr id="120855" name="Picture 23" descr="11-5-6_edits"/>
            <p:cNvPicPr>
              <a:picLocks noChangeAspect="1" noChangeArrowheads="1"/>
            </p:cNvPicPr>
            <p:nvPr/>
          </p:nvPicPr>
          <p:blipFill>
            <a:blip r:embed="rId7" cstate="print"/>
            <a:srcRect t="72955"/>
            <a:stretch>
              <a:fillRect/>
            </a:stretch>
          </p:blipFill>
          <p:spPr bwMode="auto">
            <a:xfrm>
              <a:off x="1074" y="3378"/>
              <a:ext cx="697" cy="605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 b="1">
                <a:ea typeface="Times New Roman" pitchFamily="18" charset="0"/>
                <a:cs typeface="FormataOTFCnMd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42900" algn="l"/>
              </a:tabLst>
            </a:pPr>
            <a:r>
              <a:rPr lang="en-US" sz="2800">
                <a:ea typeface="Times New Roman" pitchFamily="18" charset="0"/>
                <a:cs typeface="FormataOTFCnMd" charset="0"/>
              </a:rPr>
              <a:t>8 Look for and express regularity in repeated 	reasoning.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</a:rPr>
              <a:t>You divided rational expressions. </a:t>
            </a:r>
            <a:endParaRPr lang="en-US" sz="2800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Divide a polynomial by a monomial.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6990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Divide a polynomial by a binomial.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Divide Polynomials by Monomials</a:t>
            </a:r>
          </a:p>
        </p:txBody>
      </p:sp>
      <p:sp>
        <p:nvSpPr>
          <p:cNvPr id="5913" name="Rectangle 793"/>
          <p:cNvSpPr>
            <a:spLocks noChangeArrowheads="1"/>
          </p:cNvSpPr>
          <p:nvPr/>
        </p:nvSpPr>
        <p:spPr bwMode="auto">
          <a:xfrm>
            <a:off x="876300" y="137001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(4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18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) ÷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en-US" sz="2400" b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914" name="Rectangle 794"/>
          <p:cNvSpPr>
            <a:spLocks noChangeArrowheads="1"/>
          </p:cNvSpPr>
          <p:nvPr/>
        </p:nvSpPr>
        <p:spPr bwMode="auto">
          <a:xfrm>
            <a:off x="533400" y="5059363"/>
            <a:ext cx="46482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28900" indent="-22844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	= 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9</a:t>
            </a:r>
          </a:p>
        </p:txBody>
      </p:sp>
      <p:sp>
        <p:nvSpPr>
          <p:cNvPr id="5915" name="Text Box 795"/>
          <p:cNvSpPr txBox="1">
            <a:spLocks noChangeArrowheads="1"/>
          </p:cNvSpPr>
          <p:nvPr/>
        </p:nvSpPr>
        <p:spPr bwMode="auto">
          <a:xfrm>
            <a:off x="5503863" y="1887538"/>
            <a:ext cx="33020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Write as a rational expression.</a:t>
            </a:r>
          </a:p>
        </p:txBody>
      </p:sp>
      <p:sp>
        <p:nvSpPr>
          <p:cNvPr id="5916" name="Text Box 796"/>
          <p:cNvSpPr txBox="1">
            <a:spLocks noChangeArrowheads="1"/>
          </p:cNvSpPr>
          <p:nvPr/>
        </p:nvSpPr>
        <p:spPr bwMode="auto">
          <a:xfrm>
            <a:off x="5503863" y="2828925"/>
            <a:ext cx="3302000" cy="676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Divide each term by 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5917" name="Text Box 797"/>
          <p:cNvSpPr txBox="1">
            <a:spLocks noChangeArrowheads="1"/>
          </p:cNvSpPr>
          <p:nvPr/>
        </p:nvSpPr>
        <p:spPr bwMode="auto">
          <a:xfrm>
            <a:off x="5503863" y="3973513"/>
            <a:ext cx="33020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Divide out common factors.</a:t>
            </a:r>
          </a:p>
        </p:txBody>
      </p:sp>
      <p:sp>
        <p:nvSpPr>
          <p:cNvPr id="5918" name="Text Box 798"/>
          <p:cNvSpPr txBox="1">
            <a:spLocks noChangeArrowheads="1"/>
          </p:cNvSpPr>
          <p:nvPr/>
        </p:nvSpPr>
        <p:spPr bwMode="auto">
          <a:xfrm>
            <a:off x="5503863" y="5059363"/>
            <a:ext cx="16891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5919" name="Picture 799" descr="eq_116"/>
          <p:cNvPicPr>
            <a:picLocks noChangeAspect="1" noChangeArrowheads="1"/>
          </p:cNvPicPr>
          <p:nvPr/>
        </p:nvPicPr>
        <p:blipFill>
          <a:blip r:embed="rId3" cstate="print"/>
          <a:srcRect r="6442" b="76021"/>
          <a:stretch>
            <a:fillRect/>
          </a:stretch>
        </p:blipFill>
        <p:spPr bwMode="auto">
          <a:xfrm>
            <a:off x="981075" y="1819275"/>
            <a:ext cx="3873500" cy="811213"/>
          </a:xfrm>
          <a:prstGeom prst="rect">
            <a:avLst/>
          </a:prstGeom>
          <a:noFill/>
        </p:spPr>
      </p:pic>
      <p:pic>
        <p:nvPicPr>
          <p:cNvPr id="5920" name="Picture 800" descr="eq_116"/>
          <p:cNvPicPr>
            <a:picLocks noChangeAspect="1" noChangeArrowheads="1"/>
          </p:cNvPicPr>
          <p:nvPr/>
        </p:nvPicPr>
        <p:blipFill>
          <a:blip r:embed="rId3" cstate="print"/>
          <a:srcRect l="49924" t="24777" b="48709"/>
          <a:stretch>
            <a:fillRect/>
          </a:stretch>
        </p:blipFill>
        <p:spPr bwMode="auto">
          <a:xfrm>
            <a:off x="3028950" y="2754313"/>
            <a:ext cx="2073275" cy="896937"/>
          </a:xfrm>
          <a:prstGeom prst="rect">
            <a:avLst/>
          </a:prstGeom>
          <a:noFill/>
        </p:spPr>
      </p:pic>
      <p:pic>
        <p:nvPicPr>
          <p:cNvPr id="5921" name="Picture 801" descr="eq_116"/>
          <p:cNvPicPr>
            <a:picLocks noChangeAspect="1" noChangeArrowheads="1"/>
          </p:cNvPicPr>
          <p:nvPr/>
        </p:nvPicPr>
        <p:blipFill>
          <a:blip r:embed="rId3" cstate="print"/>
          <a:srcRect l="49924" t="49835" b="12108"/>
          <a:stretch>
            <a:fillRect/>
          </a:stretch>
        </p:blipFill>
        <p:spPr bwMode="auto">
          <a:xfrm>
            <a:off x="3032125" y="3716338"/>
            <a:ext cx="2073275" cy="1287462"/>
          </a:xfrm>
          <a:prstGeom prst="rect">
            <a:avLst/>
          </a:prstGeom>
          <a:noFill/>
        </p:spPr>
      </p:pic>
      <p:sp>
        <p:nvSpPr>
          <p:cNvPr id="5922" name="Rectangle 802"/>
          <p:cNvSpPr>
            <a:spLocks noChangeArrowheads="1"/>
          </p:cNvSpPr>
          <p:nvPr/>
        </p:nvSpPr>
        <p:spPr bwMode="auto">
          <a:xfrm>
            <a:off x="533400" y="5575300"/>
            <a:ext cx="4648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260985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  </a:t>
            </a:r>
            <a:r>
              <a:rPr lang="en-US" sz="2400">
                <a:solidFill>
                  <a:srgbClr val="E01B22"/>
                </a:solidFill>
              </a:rPr>
              <a:t>2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– 9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3" grpId="0" build="p" autoUpdateAnimBg="0" advAuto="0"/>
      <p:bldP spid="5914" grpId="0" build="p" autoUpdateAnimBg="0"/>
      <p:bldP spid="5915" grpId="0" autoUpdateAnimBg="0"/>
      <p:bldP spid="5916" grpId="0" autoUpdateAnimBg="0"/>
      <p:bldP spid="5917" grpId="0" autoUpdateAnimBg="0"/>
      <p:bldP spid="5918" grpId="0" autoUpdateAnimBg="0"/>
      <p:bldP spid="5922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Divide Polynomials by Monomials</a:t>
            </a:r>
          </a:p>
        </p:txBody>
      </p:sp>
      <p:sp>
        <p:nvSpPr>
          <p:cNvPr id="86036" name="Rectangle 20"/>
          <p:cNvSpPr>
            <a:spLocks noChangeArrowheads="1"/>
          </p:cNvSpPr>
          <p:nvPr/>
        </p:nvSpPr>
        <p:spPr bwMode="auto">
          <a:xfrm>
            <a:off x="876300" y="137001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sz="2400" b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(2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9) ÷ 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.</a:t>
            </a:r>
          </a:p>
        </p:txBody>
      </p:sp>
      <p:sp>
        <p:nvSpPr>
          <p:cNvPr id="86037" name="Text Box 21"/>
          <p:cNvSpPr txBox="1">
            <a:spLocks noChangeArrowheads="1"/>
          </p:cNvSpPr>
          <p:nvPr/>
        </p:nvSpPr>
        <p:spPr bwMode="auto">
          <a:xfrm>
            <a:off x="6076950" y="2000250"/>
            <a:ext cx="283845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Write as a rational expression.</a:t>
            </a:r>
          </a:p>
        </p:txBody>
      </p:sp>
      <p:sp>
        <p:nvSpPr>
          <p:cNvPr id="86038" name="Text Box 22"/>
          <p:cNvSpPr txBox="1">
            <a:spLocks noChangeArrowheads="1"/>
          </p:cNvSpPr>
          <p:nvPr/>
        </p:nvSpPr>
        <p:spPr bwMode="auto">
          <a:xfrm>
            <a:off x="6076950" y="2941638"/>
            <a:ext cx="2914650" cy="676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Divide each term 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by 3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86039" name="Text Box 23"/>
          <p:cNvSpPr txBox="1">
            <a:spLocks noChangeArrowheads="1"/>
          </p:cNvSpPr>
          <p:nvPr/>
        </p:nvSpPr>
        <p:spPr bwMode="auto">
          <a:xfrm>
            <a:off x="6076950" y="4152900"/>
            <a:ext cx="257175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Divide out 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common factors.</a:t>
            </a:r>
          </a:p>
        </p:txBody>
      </p:sp>
      <p:pic>
        <p:nvPicPr>
          <p:cNvPr id="86040" name="Picture 24" descr="eq_117"/>
          <p:cNvPicPr>
            <a:picLocks noChangeAspect="1" noChangeArrowheads="1"/>
          </p:cNvPicPr>
          <p:nvPr/>
        </p:nvPicPr>
        <p:blipFill>
          <a:blip r:embed="rId3" cstate="print"/>
          <a:srcRect b="78241"/>
          <a:stretch>
            <a:fillRect/>
          </a:stretch>
        </p:blipFill>
        <p:spPr bwMode="auto">
          <a:xfrm>
            <a:off x="942975" y="1928813"/>
            <a:ext cx="4479925" cy="903287"/>
          </a:xfrm>
          <a:prstGeom prst="rect">
            <a:avLst/>
          </a:prstGeom>
          <a:noFill/>
        </p:spPr>
      </p:pic>
      <p:pic>
        <p:nvPicPr>
          <p:cNvPr id="86041" name="Picture 25" descr="eq_117"/>
          <p:cNvPicPr>
            <a:picLocks noChangeAspect="1" noChangeArrowheads="1"/>
          </p:cNvPicPr>
          <p:nvPr/>
        </p:nvPicPr>
        <p:blipFill>
          <a:blip r:embed="rId3" cstate="print"/>
          <a:srcRect t="21797" r="46350" b="56215"/>
          <a:stretch>
            <a:fillRect/>
          </a:stretch>
        </p:blipFill>
        <p:spPr bwMode="auto">
          <a:xfrm>
            <a:off x="3454400" y="2833688"/>
            <a:ext cx="2403475" cy="912812"/>
          </a:xfrm>
          <a:prstGeom prst="rect">
            <a:avLst/>
          </a:prstGeom>
          <a:noFill/>
        </p:spPr>
      </p:pic>
      <p:pic>
        <p:nvPicPr>
          <p:cNvPr id="86042" name="Picture 26" descr="eq_117"/>
          <p:cNvPicPr>
            <a:picLocks noChangeAspect="1" noChangeArrowheads="1"/>
          </p:cNvPicPr>
          <p:nvPr/>
        </p:nvPicPr>
        <p:blipFill>
          <a:blip r:embed="rId3" cstate="print"/>
          <a:srcRect t="44328" r="42021" b="20819"/>
          <a:stretch>
            <a:fillRect/>
          </a:stretch>
        </p:blipFill>
        <p:spPr bwMode="auto">
          <a:xfrm>
            <a:off x="3454400" y="3819525"/>
            <a:ext cx="2549525" cy="1419225"/>
          </a:xfrm>
          <a:prstGeom prst="rect">
            <a:avLst/>
          </a:prstGeom>
          <a:noFill/>
        </p:spPr>
      </p:pic>
      <p:sp>
        <p:nvSpPr>
          <p:cNvPr id="86043" name="Text Box 27"/>
          <p:cNvSpPr txBox="1">
            <a:spLocks noChangeArrowheads="1"/>
          </p:cNvSpPr>
          <p:nvPr/>
        </p:nvSpPr>
        <p:spPr bwMode="auto">
          <a:xfrm>
            <a:off x="6076950" y="5372100"/>
            <a:ext cx="16891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86044" name="Picture 28" descr="eq_117"/>
          <p:cNvPicPr>
            <a:picLocks noChangeAspect="1" noChangeArrowheads="1"/>
          </p:cNvPicPr>
          <p:nvPr/>
        </p:nvPicPr>
        <p:blipFill>
          <a:blip r:embed="rId3" cstate="print"/>
          <a:srcRect t="78935" r="61501"/>
          <a:stretch>
            <a:fillRect/>
          </a:stretch>
        </p:blipFill>
        <p:spPr bwMode="auto">
          <a:xfrm>
            <a:off x="3454400" y="5153025"/>
            <a:ext cx="1735138" cy="8794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6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6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6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6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6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36" grpId="0" build="p" autoUpdateAnimBg="0" advAuto="0"/>
      <p:bldP spid="86037" grpId="0" autoUpdateAnimBg="0"/>
      <p:bldP spid="86038" grpId="0" autoUpdateAnimBg="0"/>
      <p:bldP spid="86039" grpId="0" autoUpdateAnimBg="0"/>
      <p:bldP spid="86043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Divide Polynomials by Monomials</a:t>
            </a:r>
          </a:p>
        </p:txBody>
      </p:sp>
      <p:sp>
        <p:nvSpPr>
          <p:cNvPr id="121860" name="Rectangle 4"/>
          <p:cNvSpPr>
            <a:spLocks noChangeArrowheads="1"/>
          </p:cNvSpPr>
          <p:nvPr/>
        </p:nvSpPr>
        <p:spPr bwMode="auto">
          <a:xfrm>
            <a:off x="533400" y="1468438"/>
            <a:ext cx="2514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endParaRPr lang="en-US" sz="2400">
              <a:solidFill>
                <a:srgbClr val="E01B22"/>
              </a:solidFill>
            </a:endParaRPr>
          </a:p>
        </p:txBody>
      </p:sp>
      <p:pic>
        <p:nvPicPr>
          <p:cNvPr id="121861" name="Picture 5" descr="eq_117"/>
          <p:cNvPicPr>
            <a:picLocks noChangeAspect="1" noChangeArrowheads="1"/>
          </p:cNvPicPr>
          <p:nvPr/>
        </p:nvPicPr>
        <p:blipFill>
          <a:blip r:embed="rId3" cstate="print"/>
          <a:srcRect l="5354" t="78935" r="61501"/>
          <a:stretch>
            <a:fillRect/>
          </a:stretch>
        </p:blipFill>
        <p:spPr bwMode="auto">
          <a:xfrm>
            <a:off x="2339975" y="1249363"/>
            <a:ext cx="1493838" cy="8794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0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7" name="Rectangle 1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085975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+ 12</a:t>
            </a:r>
          </a:p>
        </p:txBody>
      </p:sp>
      <p:sp>
        <p:nvSpPr>
          <p:cNvPr id="113678" name="Rectangle 14"/>
          <p:cNvSpPr>
            <a:spLocks noChangeArrowheads="1"/>
          </p:cNvSpPr>
          <p:nvPr/>
        </p:nvSpPr>
        <p:spPr bwMode="auto">
          <a:xfrm>
            <a:off x="533400" y="1381125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 Find (48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z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+ 18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z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) 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÷ 6</a:t>
            </a:r>
            <a:r>
              <a:rPr lang="en-US" sz="2400" b="1" i="1">
                <a:solidFill>
                  <a:srgbClr val="00539D"/>
                </a:solidFill>
                <a:cs typeface="Arial" pitchFamily="34" charset="0"/>
              </a:rPr>
              <a:t>z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.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914400" y="39338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7" grpId="0" autoUpdateAnimBg="0"/>
      <p:bldP spid="113678" grpId="0" autoUpdateAnimBg="0"/>
      <p:bldP spid="11367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pic>
        <p:nvPicPr>
          <p:cNvPr id="12288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2288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22895" name="Rectangle 15"/>
          <p:cNvSpPr>
            <a:spLocks noChangeArrowheads="1"/>
          </p:cNvSpPr>
          <p:nvPr/>
        </p:nvSpPr>
        <p:spPr bwMode="auto">
          <a:xfrm>
            <a:off x="533400" y="1381125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 Find (–8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28) 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÷ 4</a:t>
            </a:r>
            <a:r>
              <a:rPr lang="en-US" sz="2400" b="1" i="1">
                <a:solidFill>
                  <a:srgbClr val="00539D"/>
                </a:solidFill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.</a:t>
            </a:r>
          </a:p>
        </p:txBody>
      </p:sp>
      <p:grpSp>
        <p:nvGrpSpPr>
          <p:cNvPr id="122896" name="Group 16"/>
          <p:cNvGrpSpPr>
            <a:grpSpLocks/>
          </p:cNvGrpSpPr>
          <p:nvPr/>
        </p:nvGrpSpPr>
        <p:grpSpPr bwMode="auto">
          <a:xfrm>
            <a:off x="914400" y="2085975"/>
            <a:ext cx="2790825" cy="3136900"/>
            <a:chOff x="576" y="1392"/>
            <a:chExt cx="1758" cy="1976"/>
          </a:xfrm>
        </p:grpSpPr>
        <p:sp>
          <p:nvSpPr>
            <p:cNvPr id="122897" name="Rectangle 17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428"/>
              <a:ext cx="1758" cy="18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65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65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65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65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22898" name="Picture 18" descr="eq_118"/>
            <p:cNvPicPr>
              <a:picLocks noChangeAspect="1" noChangeArrowheads="1"/>
            </p:cNvPicPr>
            <p:nvPr/>
          </p:nvPicPr>
          <p:blipFill>
            <a:blip r:embed="rId6" cstate="print"/>
            <a:srcRect t="16234"/>
            <a:stretch>
              <a:fillRect/>
            </a:stretch>
          </p:blipFill>
          <p:spPr bwMode="auto">
            <a:xfrm>
              <a:off x="966" y="1758"/>
              <a:ext cx="1261" cy="1610"/>
            </a:xfrm>
            <a:prstGeom prst="rect">
              <a:avLst/>
            </a:prstGeom>
            <a:noFill/>
          </p:spPr>
        </p:pic>
        <p:pic>
          <p:nvPicPr>
            <p:cNvPr id="122899" name="Picture 19" descr="eq_118"/>
            <p:cNvPicPr>
              <a:picLocks noChangeAspect="1" noChangeArrowheads="1"/>
            </p:cNvPicPr>
            <p:nvPr/>
          </p:nvPicPr>
          <p:blipFill>
            <a:blip r:embed="rId6" cstate="print"/>
            <a:srcRect b="87408"/>
            <a:stretch>
              <a:fillRect/>
            </a:stretch>
          </p:blipFill>
          <p:spPr bwMode="auto">
            <a:xfrm>
              <a:off x="966" y="1392"/>
              <a:ext cx="1261" cy="242"/>
            </a:xfrm>
            <a:prstGeom prst="rect">
              <a:avLst/>
            </a:prstGeom>
            <a:noFill/>
          </p:spPr>
        </p:pic>
      </p:grpSp>
      <p:sp>
        <p:nvSpPr>
          <p:cNvPr id="122887" name="Oval 7"/>
          <p:cNvSpPr>
            <a:spLocks noChangeArrowheads="1"/>
          </p:cNvSpPr>
          <p:nvPr/>
        </p:nvSpPr>
        <p:spPr bwMode="auto">
          <a:xfrm>
            <a:off x="914400" y="458152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2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5" grpId="0" autoUpdateAnimBg="0"/>
      <p:bldP spid="12288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Divide a Polynomial by a Binomial</a:t>
            </a:r>
          </a:p>
        </p:txBody>
      </p:sp>
      <p:sp>
        <p:nvSpPr>
          <p:cNvPr id="6159" name="Rectangle 15"/>
          <p:cNvSpPr>
            <a:spLocks noChangeArrowheads="1"/>
          </p:cNvSpPr>
          <p:nvPr/>
        </p:nvSpPr>
        <p:spPr bwMode="auto">
          <a:xfrm>
            <a:off x="876300" y="137001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(2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+ 5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3) ÷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r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+ 3).</a:t>
            </a:r>
          </a:p>
        </p:txBody>
      </p:sp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323850" y="5029200"/>
            <a:ext cx="4648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257550" indent="-291306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	= 2</a:t>
            </a:r>
            <a:r>
              <a:rPr lang="en-US" sz="2400" i="1">
                <a:solidFill>
                  <a:srgbClr val="000000"/>
                </a:solidFill>
              </a:rPr>
              <a:t>r</a:t>
            </a:r>
            <a:r>
              <a:rPr lang="en-US" sz="2400">
                <a:solidFill>
                  <a:srgbClr val="000000"/>
                </a:solidFill>
              </a:rPr>
              <a:t> – 1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5943600" y="1804988"/>
            <a:ext cx="283845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Write as a rational expression.</a:t>
            </a:r>
          </a:p>
        </p:txBody>
      </p:sp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5943600" y="2822575"/>
            <a:ext cx="2914650" cy="676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Factor the numerator.</a:t>
            </a:r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5943600" y="3929063"/>
            <a:ext cx="258127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Divide out 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common factors.</a:t>
            </a:r>
          </a:p>
        </p:txBody>
      </p:sp>
      <p:sp>
        <p:nvSpPr>
          <p:cNvPr id="6164" name="Text Box 20"/>
          <p:cNvSpPr txBox="1">
            <a:spLocks noChangeArrowheads="1"/>
          </p:cNvSpPr>
          <p:nvPr/>
        </p:nvSpPr>
        <p:spPr bwMode="auto">
          <a:xfrm>
            <a:off x="5943600" y="5029200"/>
            <a:ext cx="16891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Simplify.</a:t>
            </a:r>
          </a:p>
        </p:txBody>
      </p:sp>
      <p:pic>
        <p:nvPicPr>
          <p:cNvPr id="6165" name="Picture 21" descr="eq_119"/>
          <p:cNvPicPr>
            <a:picLocks noChangeAspect="1" noChangeArrowheads="1"/>
          </p:cNvPicPr>
          <p:nvPr/>
        </p:nvPicPr>
        <p:blipFill>
          <a:blip r:embed="rId3" cstate="print"/>
          <a:srcRect r="5954" b="75919"/>
          <a:stretch>
            <a:fillRect/>
          </a:stretch>
        </p:blipFill>
        <p:spPr bwMode="auto">
          <a:xfrm>
            <a:off x="738188" y="1747838"/>
            <a:ext cx="4814887" cy="842962"/>
          </a:xfrm>
          <a:prstGeom prst="rect">
            <a:avLst/>
          </a:prstGeom>
          <a:noFill/>
        </p:spPr>
      </p:pic>
      <p:pic>
        <p:nvPicPr>
          <p:cNvPr id="6166" name="Picture 22" descr="eq_119"/>
          <p:cNvPicPr>
            <a:picLocks noChangeAspect="1" noChangeArrowheads="1"/>
          </p:cNvPicPr>
          <p:nvPr/>
        </p:nvPicPr>
        <p:blipFill>
          <a:blip r:embed="rId3" cstate="print"/>
          <a:srcRect t="23674" b="50612"/>
          <a:stretch>
            <a:fillRect/>
          </a:stretch>
        </p:blipFill>
        <p:spPr bwMode="auto">
          <a:xfrm>
            <a:off x="795338" y="2662238"/>
            <a:ext cx="5119687" cy="900112"/>
          </a:xfrm>
          <a:prstGeom prst="rect">
            <a:avLst/>
          </a:prstGeom>
          <a:noFill/>
        </p:spPr>
      </p:pic>
      <p:pic>
        <p:nvPicPr>
          <p:cNvPr id="6167" name="Picture 23" descr="eq_119"/>
          <p:cNvPicPr>
            <a:picLocks noChangeAspect="1" noChangeArrowheads="1"/>
          </p:cNvPicPr>
          <p:nvPr/>
        </p:nvPicPr>
        <p:blipFill>
          <a:blip r:embed="rId3" cstate="print"/>
          <a:srcRect t="49796" b="11974"/>
          <a:stretch>
            <a:fillRect/>
          </a:stretch>
        </p:blipFill>
        <p:spPr bwMode="auto">
          <a:xfrm>
            <a:off x="795338" y="3633788"/>
            <a:ext cx="5119687" cy="1338262"/>
          </a:xfrm>
          <a:prstGeom prst="rect">
            <a:avLst/>
          </a:prstGeom>
          <a:noFill/>
        </p:spPr>
      </p:pic>
      <p:sp>
        <p:nvSpPr>
          <p:cNvPr id="6168" name="Rectangle 24"/>
          <p:cNvSpPr>
            <a:spLocks noChangeArrowheads="1"/>
          </p:cNvSpPr>
          <p:nvPr/>
        </p:nvSpPr>
        <p:spPr bwMode="auto">
          <a:xfrm>
            <a:off x="533400" y="5575300"/>
            <a:ext cx="4648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325755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2</a:t>
            </a:r>
            <a:r>
              <a:rPr lang="en-US" sz="2400" i="1">
                <a:solidFill>
                  <a:srgbClr val="E01B22"/>
                </a:solidFill>
              </a:rPr>
              <a:t>r</a:t>
            </a:r>
            <a:r>
              <a:rPr lang="en-US" sz="2400">
                <a:solidFill>
                  <a:srgbClr val="E01B22"/>
                </a:solidFill>
              </a:rPr>
              <a:t> – 1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9" grpId="0" build="p" autoUpdateAnimBg="0" advAuto="0"/>
      <p:bldP spid="6160" grpId="0" build="p" autoUpdateAnimBg="0"/>
      <p:bldP spid="6161" grpId="0" autoUpdateAnimBg="0"/>
      <p:bldP spid="6162" grpId="0" autoUpdateAnimBg="0"/>
      <p:bldP spid="6163" grpId="0" autoUpdateAnimBg="0"/>
      <p:bldP spid="6164" grpId="0" autoUpdateAnimBg="0"/>
      <p:bldP spid="6168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700" name="Rectangle 1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085975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9</a:t>
            </a:r>
          </a:p>
        </p:txBody>
      </p:sp>
      <p:sp>
        <p:nvSpPr>
          <p:cNvPr id="114701" name="Rectangle 13"/>
          <p:cNvSpPr>
            <a:spLocks noChangeArrowheads="1"/>
          </p:cNvSpPr>
          <p:nvPr/>
        </p:nvSpPr>
        <p:spPr bwMode="auto">
          <a:xfrm>
            <a:off x="533400" y="1381125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(2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9) 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÷ (</a:t>
            </a:r>
            <a:r>
              <a:rPr lang="en-US" sz="2400" b="1" i="1">
                <a:solidFill>
                  <a:srgbClr val="00539D"/>
                </a:solidFill>
                <a:cs typeface="Arial" pitchFamily="34" charset="0"/>
              </a:rPr>
              <a:t>c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 – 3).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904875" y="20764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700" grpId="0" autoUpdateAnimBg="0"/>
      <p:bldP spid="114701" grpId="0" autoUpdateAnimBg="0"/>
      <p:bldP spid="11469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Use Long Division</a:t>
            </a:r>
          </a:p>
        </p:txBody>
      </p:sp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876300" y="1379538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+ 7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15) ÷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2) by using long division.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533400" y="2038350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4859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1</a:t>
            </a:r>
            <a:r>
              <a:rPr lang="en-US" sz="2400">
                <a:solidFill>
                  <a:srgbClr val="000000"/>
                </a:solidFill>
              </a:rPr>
              <a:t>	Divide the first term of the dividend,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40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, by the 	first term of the divisor,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5867400" y="2951163"/>
            <a:ext cx="28384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40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÷ </a:t>
            </a:r>
            <a:r>
              <a:rPr lang="en-US" sz="2400" i="1">
                <a:solidFill>
                  <a:srgbClr val="000000"/>
                </a:solidFill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 = </a:t>
            </a:r>
            <a:r>
              <a:rPr lang="en-US" sz="2400" i="1">
                <a:solidFill>
                  <a:srgbClr val="000000"/>
                </a:solidFill>
                <a:cs typeface="Arial" pitchFamily="34" charset="0"/>
              </a:rPr>
              <a:t>x</a:t>
            </a: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5867400" y="4035425"/>
            <a:ext cx="2914650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Multiply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and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2.</a:t>
            </a:r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5867400" y="4448175"/>
            <a:ext cx="283845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Subtract and bring down –15.</a:t>
            </a:r>
          </a:p>
        </p:txBody>
      </p:sp>
      <p:pic>
        <p:nvPicPr>
          <p:cNvPr id="9237" name="Picture 21" descr="eq_251"/>
          <p:cNvPicPr>
            <a:picLocks noChangeAspect="1" noChangeArrowheads="1"/>
          </p:cNvPicPr>
          <p:nvPr/>
        </p:nvPicPr>
        <p:blipFill>
          <a:blip r:embed="rId3" cstate="print"/>
          <a:srcRect l="29643" t="3441" b="52582"/>
          <a:stretch>
            <a:fillRect/>
          </a:stretch>
        </p:blipFill>
        <p:spPr bwMode="auto">
          <a:xfrm>
            <a:off x="3067050" y="3997325"/>
            <a:ext cx="1028700" cy="365125"/>
          </a:xfrm>
          <a:prstGeom prst="rect">
            <a:avLst/>
          </a:prstGeom>
          <a:noFill/>
        </p:spPr>
      </p:pic>
      <p:grpSp>
        <p:nvGrpSpPr>
          <p:cNvPr id="9241" name="Group 25"/>
          <p:cNvGrpSpPr>
            <a:grpSpLocks/>
          </p:cNvGrpSpPr>
          <p:nvPr/>
        </p:nvGrpSpPr>
        <p:grpSpPr bwMode="auto">
          <a:xfrm>
            <a:off x="2286000" y="2971800"/>
            <a:ext cx="2432050" cy="933450"/>
            <a:chOff x="1440" y="1950"/>
            <a:chExt cx="1532" cy="588"/>
          </a:xfrm>
        </p:grpSpPr>
        <p:pic>
          <p:nvPicPr>
            <p:cNvPr id="9242" name="Picture 26" descr="eq_120"/>
            <p:cNvPicPr>
              <a:picLocks noChangeAspect="1" noChangeArrowheads="1"/>
            </p:cNvPicPr>
            <p:nvPr/>
          </p:nvPicPr>
          <p:blipFill>
            <a:blip r:embed="rId4" cstate="print"/>
            <a:srcRect t="32654" r="-394"/>
            <a:stretch>
              <a:fillRect/>
            </a:stretch>
          </p:blipFill>
          <p:spPr bwMode="auto">
            <a:xfrm>
              <a:off x="1440" y="2142"/>
              <a:ext cx="1532" cy="396"/>
            </a:xfrm>
            <a:prstGeom prst="rect">
              <a:avLst/>
            </a:prstGeom>
            <a:noFill/>
          </p:spPr>
        </p:pic>
        <p:pic>
          <p:nvPicPr>
            <p:cNvPr id="9243" name="Picture 27" descr="eq_120"/>
            <p:cNvPicPr>
              <a:picLocks noChangeAspect="1" noChangeArrowheads="1"/>
            </p:cNvPicPr>
            <p:nvPr/>
          </p:nvPicPr>
          <p:blipFill>
            <a:blip r:embed="rId4" cstate="print"/>
            <a:srcRect l="86501" r="-2753" b="63266"/>
            <a:stretch>
              <a:fillRect/>
            </a:stretch>
          </p:blipFill>
          <p:spPr bwMode="auto">
            <a:xfrm>
              <a:off x="2404" y="1950"/>
              <a:ext cx="248" cy="216"/>
            </a:xfrm>
            <a:prstGeom prst="rect">
              <a:avLst/>
            </a:prstGeom>
            <a:noFill/>
          </p:spPr>
        </p:pic>
      </p:grpSp>
      <p:grpSp>
        <p:nvGrpSpPr>
          <p:cNvPr id="9246" name="Group 30"/>
          <p:cNvGrpSpPr>
            <a:grpSpLocks/>
          </p:cNvGrpSpPr>
          <p:nvPr/>
        </p:nvGrpSpPr>
        <p:grpSpPr bwMode="auto">
          <a:xfrm>
            <a:off x="2581275" y="3962400"/>
            <a:ext cx="2085975" cy="847725"/>
            <a:chOff x="1626" y="2496"/>
            <a:chExt cx="1314" cy="534"/>
          </a:xfrm>
        </p:grpSpPr>
        <p:pic>
          <p:nvPicPr>
            <p:cNvPr id="9239" name="Picture 23" descr="eq_251"/>
            <p:cNvPicPr>
              <a:picLocks noChangeAspect="1" noChangeArrowheads="1"/>
            </p:cNvPicPr>
            <p:nvPr/>
          </p:nvPicPr>
          <p:blipFill>
            <a:blip r:embed="rId3" cstate="print"/>
            <a:srcRect r="68729" b="47227"/>
            <a:stretch>
              <a:fillRect/>
            </a:stretch>
          </p:blipFill>
          <p:spPr bwMode="auto">
            <a:xfrm>
              <a:off x="1626" y="2496"/>
              <a:ext cx="288" cy="276"/>
            </a:xfrm>
            <a:prstGeom prst="rect">
              <a:avLst/>
            </a:prstGeom>
            <a:noFill/>
          </p:spPr>
        </p:pic>
        <p:pic>
          <p:nvPicPr>
            <p:cNvPr id="9240" name="Picture 24" descr="eq_251"/>
            <p:cNvPicPr>
              <a:picLocks noChangeAspect="1" noChangeArrowheads="1"/>
            </p:cNvPicPr>
            <p:nvPr/>
          </p:nvPicPr>
          <p:blipFill>
            <a:blip r:embed="rId3" cstate="print"/>
            <a:srcRect t="48184" b="39005"/>
            <a:stretch>
              <a:fillRect/>
            </a:stretch>
          </p:blipFill>
          <p:spPr bwMode="auto">
            <a:xfrm>
              <a:off x="1668" y="2753"/>
              <a:ext cx="921" cy="67"/>
            </a:xfrm>
            <a:prstGeom prst="rect">
              <a:avLst/>
            </a:prstGeom>
            <a:noFill/>
          </p:spPr>
        </p:pic>
        <p:pic>
          <p:nvPicPr>
            <p:cNvPr id="9244" name="Picture 28" descr="11-5-3edits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84" y="2806"/>
              <a:ext cx="656" cy="22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2" grpId="0" build="p" autoUpdateAnimBg="0" advAuto="0"/>
      <p:bldP spid="9233" grpId="0" build="p" autoUpdateAnimBg="0"/>
      <p:bldP spid="9234" grpId="0" autoUpdateAnimBg="0"/>
      <p:bldP spid="9235" grpId="0" autoUpdateAnimBg="0"/>
      <p:bldP spid="9236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Use Long Division</a:t>
            </a:r>
          </a:p>
        </p:txBody>
      </p:sp>
      <p:sp>
        <p:nvSpPr>
          <p:cNvPr id="91155" name="Rectangle 19"/>
          <p:cNvSpPr>
            <a:spLocks noChangeArrowheads="1"/>
          </p:cNvSpPr>
          <p:nvPr/>
        </p:nvSpPr>
        <p:spPr bwMode="auto">
          <a:xfrm>
            <a:off x="876300" y="1379538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143000" algn="l"/>
              </a:tabLst>
            </a:pPr>
            <a:r>
              <a:rPr lang="en-US" sz="2400" b="1">
                <a:solidFill>
                  <a:srgbClr val="00539D"/>
                </a:solidFill>
              </a:rPr>
              <a:t>Step 2	</a:t>
            </a:r>
            <a:r>
              <a:rPr lang="en-US" sz="2400">
                <a:solidFill>
                  <a:srgbClr val="000000"/>
                </a:solidFill>
              </a:rPr>
              <a:t>Divide the first term of the partial dividend, 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>
                <a:solidFill>
                  <a:srgbClr val="000000"/>
                </a:solidFill>
              </a:rPr>
              <a:t>	9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15, by the first term of the divisor,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91156" name="Text Box 20"/>
          <p:cNvSpPr txBox="1">
            <a:spLocks noChangeArrowheads="1"/>
          </p:cNvSpPr>
          <p:nvPr/>
        </p:nvSpPr>
        <p:spPr bwMode="auto">
          <a:xfrm>
            <a:off x="5486400" y="2636838"/>
            <a:ext cx="283845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9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÷ </a:t>
            </a:r>
            <a:r>
              <a:rPr lang="en-US" sz="2400" i="1">
                <a:solidFill>
                  <a:srgbClr val="000000"/>
                </a:solidFill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 = 9</a:t>
            </a:r>
          </a:p>
        </p:txBody>
      </p:sp>
      <p:sp>
        <p:nvSpPr>
          <p:cNvPr id="91157" name="Text Box 21"/>
          <p:cNvSpPr txBox="1">
            <a:spLocks noChangeArrowheads="1"/>
          </p:cNvSpPr>
          <p:nvPr/>
        </p:nvSpPr>
        <p:spPr bwMode="auto">
          <a:xfrm>
            <a:off x="5486400" y="3844925"/>
            <a:ext cx="2914650" cy="676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Subtract and bring down –15.</a:t>
            </a:r>
          </a:p>
        </p:txBody>
      </p:sp>
      <p:sp>
        <p:nvSpPr>
          <p:cNvPr id="91158" name="Text Box 22"/>
          <p:cNvSpPr txBox="1">
            <a:spLocks noChangeArrowheads="1"/>
          </p:cNvSpPr>
          <p:nvPr/>
        </p:nvSpPr>
        <p:spPr bwMode="auto">
          <a:xfrm>
            <a:off x="5486400" y="4495800"/>
            <a:ext cx="33528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Multiply 9 and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2.</a:t>
            </a:r>
          </a:p>
        </p:txBody>
      </p:sp>
      <p:sp>
        <p:nvSpPr>
          <p:cNvPr id="91159" name="Text Box 23"/>
          <p:cNvSpPr txBox="1">
            <a:spLocks noChangeArrowheads="1"/>
          </p:cNvSpPr>
          <p:nvPr/>
        </p:nvSpPr>
        <p:spPr bwMode="auto">
          <a:xfrm>
            <a:off x="5486400" y="4981575"/>
            <a:ext cx="28384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Subtract.</a:t>
            </a:r>
          </a:p>
        </p:txBody>
      </p:sp>
      <p:grpSp>
        <p:nvGrpSpPr>
          <p:cNvPr id="91160" name="Group 24"/>
          <p:cNvGrpSpPr>
            <a:grpSpLocks/>
          </p:cNvGrpSpPr>
          <p:nvPr/>
        </p:nvGrpSpPr>
        <p:grpSpPr bwMode="auto">
          <a:xfrm>
            <a:off x="2286000" y="2647950"/>
            <a:ext cx="2422525" cy="1697038"/>
            <a:chOff x="1440" y="1746"/>
            <a:chExt cx="1526" cy="1069"/>
          </a:xfrm>
        </p:grpSpPr>
        <p:pic>
          <p:nvPicPr>
            <p:cNvPr id="91161" name="Picture 25" descr="eq_25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40" y="1746"/>
              <a:ext cx="1526" cy="588"/>
            </a:xfrm>
            <a:prstGeom prst="rect">
              <a:avLst/>
            </a:prstGeom>
            <a:noFill/>
          </p:spPr>
        </p:pic>
        <p:pic>
          <p:nvPicPr>
            <p:cNvPr id="91162" name="Picture 26" descr="eq_25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56" y="2292"/>
              <a:ext cx="921" cy="523"/>
            </a:xfrm>
            <a:prstGeom prst="rect">
              <a:avLst/>
            </a:prstGeom>
            <a:noFill/>
          </p:spPr>
        </p:pic>
      </p:grpSp>
      <p:pic>
        <p:nvPicPr>
          <p:cNvPr id="91163" name="Picture 27" descr="eq_253"/>
          <p:cNvPicPr>
            <a:picLocks noChangeAspect="1" noChangeArrowheads="1"/>
          </p:cNvPicPr>
          <p:nvPr/>
        </p:nvPicPr>
        <p:blipFill>
          <a:blip r:embed="rId5" cstate="print"/>
          <a:srcRect l="48708" t="-8888" b="18224"/>
          <a:stretch>
            <a:fillRect/>
          </a:stretch>
        </p:blipFill>
        <p:spPr bwMode="auto">
          <a:xfrm>
            <a:off x="4427538" y="2620963"/>
            <a:ext cx="220662" cy="323850"/>
          </a:xfrm>
          <a:prstGeom prst="rect">
            <a:avLst/>
          </a:prstGeom>
          <a:noFill/>
        </p:spPr>
      </p:pic>
      <p:pic>
        <p:nvPicPr>
          <p:cNvPr id="91164" name="Picture 28" descr="eq_25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44950" y="4000500"/>
            <a:ext cx="612775" cy="355600"/>
          </a:xfrm>
          <a:prstGeom prst="rect">
            <a:avLst/>
          </a:prstGeom>
          <a:noFill/>
        </p:spPr>
      </p:pic>
      <p:pic>
        <p:nvPicPr>
          <p:cNvPr id="91165" name="Picture 29" descr="eq_25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06800" y="4514850"/>
            <a:ext cx="1041400" cy="355600"/>
          </a:xfrm>
          <a:prstGeom prst="rect">
            <a:avLst/>
          </a:prstGeom>
          <a:noFill/>
        </p:spPr>
      </p:pic>
      <p:grpSp>
        <p:nvGrpSpPr>
          <p:cNvPr id="91166" name="Group 30"/>
          <p:cNvGrpSpPr>
            <a:grpSpLocks/>
          </p:cNvGrpSpPr>
          <p:nvPr/>
        </p:nvGrpSpPr>
        <p:grpSpPr bwMode="auto">
          <a:xfrm>
            <a:off x="3079750" y="4486275"/>
            <a:ext cx="1568450" cy="777875"/>
            <a:chOff x="1940" y="2904"/>
            <a:chExt cx="988" cy="490"/>
          </a:xfrm>
        </p:grpSpPr>
        <p:pic>
          <p:nvPicPr>
            <p:cNvPr id="91167" name="Picture 31" descr="eq_257"/>
            <p:cNvPicPr>
              <a:picLocks noChangeAspect="1" noChangeArrowheads="1"/>
            </p:cNvPicPr>
            <p:nvPr/>
          </p:nvPicPr>
          <p:blipFill>
            <a:blip r:embed="rId8" cstate="print"/>
            <a:srcRect r="63297" b="50404"/>
            <a:stretch>
              <a:fillRect/>
            </a:stretch>
          </p:blipFill>
          <p:spPr bwMode="auto">
            <a:xfrm>
              <a:off x="1940" y="2904"/>
              <a:ext cx="334" cy="246"/>
            </a:xfrm>
            <a:prstGeom prst="rect">
              <a:avLst/>
            </a:prstGeom>
            <a:noFill/>
          </p:spPr>
        </p:pic>
        <p:pic>
          <p:nvPicPr>
            <p:cNvPr id="91168" name="Picture 32" descr="eq_257"/>
            <p:cNvPicPr>
              <a:picLocks noChangeAspect="1" noChangeArrowheads="1"/>
            </p:cNvPicPr>
            <p:nvPr/>
          </p:nvPicPr>
          <p:blipFill>
            <a:blip r:embed="rId8" cstate="print"/>
            <a:srcRect t="45967"/>
            <a:stretch>
              <a:fillRect/>
            </a:stretch>
          </p:blipFill>
          <p:spPr bwMode="auto">
            <a:xfrm>
              <a:off x="2018" y="3126"/>
              <a:ext cx="910" cy="268"/>
            </a:xfrm>
            <a:prstGeom prst="rect">
              <a:avLst/>
            </a:prstGeom>
            <a:noFill/>
          </p:spPr>
        </p:pic>
      </p:grpSp>
      <p:pic>
        <p:nvPicPr>
          <p:cNvPr id="91169" name="Picture 33" descr="eq_253"/>
          <p:cNvPicPr>
            <a:picLocks noChangeAspect="1" noChangeArrowheads="1"/>
          </p:cNvPicPr>
          <p:nvPr/>
        </p:nvPicPr>
        <p:blipFill>
          <a:blip r:embed="rId5" cstate="print"/>
          <a:srcRect r="49446" b="8000"/>
          <a:stretch>
            <a:fillRect/>
          </a:stretch>
        </p:blipFill>
        <p:spPr bwMode="auto">
          <a:xfrm>
            <a:off x="4067175" y="2652713"/>
            <a:ext cx="217488" cy="32861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1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1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1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55" grpId="0" build="p" autoUpdateAnimBg="0" advAuto="0"/>
      <p:bldP spid="91156" grpId="0" autoUpdateAnimBg="0"/>
      <p:bldP spid="91157" grpId="0" autoUpdateAnimBg="0"/>
      <p:bldP spid="91158" grpId="0" autoUpdateAnimBg="0"/>
      <p:bldP spid="9115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Use Long Division</a:t>
            </a:r>
          </a:p>
        </p:txBody>
      </p:sp>
      <p:grpSp>
        <p:nvGrpSpPr>
          <p:cNvPr id="123911" name="Group 7"/>
          <p:cNvGrpSpPr>
            <a:grpSpLocks/>
          </p:cNvGrpSpPr>
          <p:nvPr/>
        </p:nvGrpSpPr>
        <p:grpSpPr bwMode="auto">
          <a:xfrm>
            <a:off x="876300" y="1284288"/>
            <a:ext cx="7705725" cy="1649412"/>
            <a:chOff x="552" y="809"/>
            <a:chExt cx="4854" cy="1039"/>
          </a:xfrm>
        </p:grpSpPr>
        <p:pic>
          <p:nvPicPr>
            <p:cNvPr id="123909" name="Picture 5" descr="eq_122"/>
            <p:cNvPicPr>
              <a:picLocks noChangeAspect="1" noChangeArrowheads="1"/>
            </p:cNvPicPr>
            <p:nvPr/>
          </p:nvPicPr>
          <p:blipFill>
            <a:blip r:embed="rId3" cstate="print"/>
            <a:srcRect t="55670" r="71367"/>
            <a:stretch>
              <a:fillRect/>
            </a:stretch>
          </p:blipFill>
          <p:spPr bwMode="auto">
            <a:xfrm>
              <a:off x="1445" y="1332"/>
              <a:ext cx="1141" cy="516"/>
            </a:xfrm>
            <a:prstGeom prst="rect">
              <a:avLst/>
            </a:prstGeom>
            <a:noFill/>
          </p:spPr>
        </p:pic>
        <p:sp>
          <p:nvSpPr>
            <p:cNvPr id="123908" name="Rectangle 4"/>
            <p:cNvSpPr>
              <a:spLocks noChangeArrowheads="1"/>
            </p:cNvSpPr>
            <p:nvPr/>
          </p:nvSpPr>
          <p:spPr bwMode="auto">
            <a:xfrm>
              <a:off x="552" y="809"/>
              <a:ext cx="4854" cy="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362075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	</a:t>
              </a:r>
              <a:r>
                <a:rPr lang="en-US" sz="2400">
                  <a:solidFill>
                    <a:srgbClr val="E01B22"/>
                  </a:solidFill>
                </a:rPr>
                <a:t>So, (</a:t>
              </a:r>
              <a:r>
                <a:rPr lang="en-US" sz="2400" i="1">
                  <a:solidFill>
                    <a:srgbClr val="E01B22"/>
                  </a:solidFill>
                </a:rPr>
                <a:t>x</a:t>
              </a:r>
              <a:r>
                <a:rPr lang="en-US" sz="2400" baseline="40000">
                  <a:solidFill>
                    <a:srgbClr val="E01B22"/>
                  </a:solidFill>
                </a:rPr>
                <a:t>2</a:t>
              </a:r>
              <a:r>
                <a:rPr lang="en-US" sz="2400">
                  <a:solidFill>
                    <a:srgbClr val="E01B22"/>
                  </a:solidFill>
                </a:rPr>
                <a:t> + 7</a:t>
              </a:r>
              <a:r>
                <a:rPr lang="en-US" sz="2400" i="1">
                  <a:solidFill>
                    <a:srgbClr val="E01B22"/>
                  </a:solidFill>
                </a:rPr>
                <a:t>x</a:t>
              </a:r>
              <a:r>
                <a:rPr lang="en-US" sz="2400">
                  <a:solidFill>
                    <a:srgbClr val="E01B22"/>
                  </a:solidFill>
                </a:rPr>
                <a:t> – 15) </a:t>
              </a: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÷ (</a:t>
              </a:r>
              <a:r>
                <a:rPr lang="en-US" sz="2400" i="1">
                  <a:solidFill>
                    <a:srgbClr val="E01B22"/>
                  </a:solidFill>
                  <a:cs typeface="Arial" pitchFamily="34" charset="0"/>
                </a:rPr>
                <a:t>x</a:t>
              </a: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 – 2) is </a:t>
              </a:r>
              <a:r>
                <a:rPr lang="en-US" sz="2400" i="1">
                  <a:solidFill>
                    <a:srgbClr val="E01B22"/>
                  </a:solidFill>
                  <a:cs typeface="Arial" pitchFamily="34" charset="0"/>
                </a:rPr>
                <a:t>x</a:t>
              </a: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 + 9 with a</a:t>
              </a:r>
              <a:br>
                <a:rPr lang="en-US" sz="2400">
                  <a:solidFill>
                    <a:srgbClr val="E01B22"/>
                  </a:solidFill>
                  <a:cs typeface="Arial" pitchFamily="34" charset="0"/>
                </a:rPr>
              </a:b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	remainder of 3, which can be written as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7" name="Rectangle 15"/>
          <p:cNvSpPr>
            <a:spLocks noChangeArrowheads="1"/>
          </p:cNvSpPr>
          <p:nvPr/>
        </p:nvSpPr>
        <p:spPr bwMode="auto">
          <a:xfrm>
            <a:off x="533400" y="1381125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+ 5) 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÷ (</a:t>
            </a:r>
            <a:r>
              <a:rPr lang="en-US" sz="2400" b="1" i="1">
                <a:solidFill>
                  <a:srgbClr val="00539D"/>
                </a:solidFill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 – 3) by using long division.</a:t>
            </a:r>
          </a:p>
        </p:txBody>
      </p:sp>
      <p:grpSp>
        <p:nvGrpSpPr>
          <p:cNvPr id="115728" name="Group 16"/>
          <p:cNvGrpSpPr>
            <a:grpSpLocks/>
          </p:cNvGrpSpPr>
          <p:nvPr/>
        </p:nvGrpSpPr>
        <p:grpSpPr bwMode="auto">
          <a:xfrm>
            <a:off x="914400" y="2085975"/>
            <a:ext cx="3505200" cy="3451225"/>
            <a:chOff x="576" y="1392"/>
            <a:chExt cx="2208" cy="2174"/>
          </a:xfrm>
        </p:grpSpPr>
        <p:sp>
          <p:nvSpPr>
            <p:cNvPr id="115729" name="Rectangle 17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76" y="1392"/>
              <a:ext cx="220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– 2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– 1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+ 5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y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 – 1</a:t>
              </a:r>
              <a:endParaRPr lang="pt-BR" sz="2400" b="1">
                <a:solidFill>
                  <a:srgbClr val="000000"/>
                </a:solidFill>
                <a:sym typeface="Symbol" pitchFamily="18" charset="2"/>
              </a:endParaRPr>
            </a:p>
          </p:txBody>
        </p:sp>
        <p:pic>
          <p:nvPicPr>
            <p:cNvPr id="115730" name="Picture 18" descr="alg_11"/>
            <p:cNvPicPr>
              <a:picLocks noChangeAspect="1" noChangeArrowheads="1"/>
            </p:cNvPicPr>
            <p:nvPr/>
          </p:nvPicPr>
          <p:blipFill>
            <a:blip r:embed="rId6" cstate="print"/>
            <a:srcRect t="54074"/>
            <a:stretch>
              <a:fillRect/>
            </a:stretch>
          </p:blipFill>
          <p:spPr bwMode="auto">
            <a:xfrm>
              <a:off x="1433" y="3070"/>
              <a:ext cx="618" cy="496"/>
            </a:xfrm>
            <a:prstGeom prst="rect">
              <a:avLst/>
            </a:prstGeom>
            <a:noFill/>
          </p:spPr>
        </p:pic>
        <p:pic>
          <p:nvPicPr>
            <p:cNvPr id="115731" name="Picture 19" descr="alg_11"/>
            <p:cNvPicPr>
              <a:picLocks noChangeAspect="1" noChangeArrowheads="1"/>
            </p:cNvPicPr>
            <p:nvPr/>
          </p:nvPicPr>
          <p:blipFill>
            <a:blip r:embed="rId6" cstate="print"/>
            <a:srcRect b="50185"/>
            <a:stretch>
              <a:fillRect/>
            </a:stretch>
          </p:blipFill>
          <p:spPr bwMode="auto">
            <a:xfrm>
              <a:off x="1433" y="2438"/>
              <a:ext cx="618" cy="538"/>
            </a:xfrm>
            <a:prstGeom prst="rect">
              <a:avLst/>
            </a:prstGeom>
            <a:noFill/>
          </p:spPr>
        </p:pic>
      </p:grp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923925" y="48672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27" grpId="0" autoUpdateAnimBg="0"/>
      <p:bldP spid="1157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267200" y="771525"/>
            <a:ext cx="434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Divide Polynomials to Solve a Problem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485900"/>
            <a:ext cx="77057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GEOMETRY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 The area of a rectangle is represented by 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+ 90. Its length is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3).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(3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+ 90) ÷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3) to determine the width of the rectangle.</a:t>
            </a:r>
          </a:p>
        </p:txBody>
      </p:sp>
      <p:pic>
        <p:nvPicPr>
          <p:cNvPr id="93189" name="Picture 5" descr="11-5-4"/>
          <p:cNvPicPr>
            <a:picLocks noChangeAspect="1" noChangeArrowheads="1"/>
          </p:cNvPicPr>
          <p:nvPr/>
        </p:nvPicPr>
        <p:blipFill>
          <a:blip r:embed="rId3" cstate="print"/>
          <a:srcRect b="56354"/>
          <a:stretch>
            <a:fillRect/>
          </a:stretch>
        </p:blipFill>
        <p:spPr bwMode="auto">
          <a:xfrm>
            <a:off x="1219200" y="3479800"/>
            <a:ext cx="1873250" cy="627063"/>
          </a:xfrm>
          <a:prstGeom prst="rect">
            <a:avLst/>
          </a:prstGeom>
          <a:noFill/>
        </p:spPr>
      </p:pic>
      <p:grpSp>
        <p:nvGrpSpPr>
          <p:cNvPr id="93202" name="Group 18"/>
          <p:cNvGrpSpPr>
            <a:grpSpLocks/>
          </p:cNvGrpSpPr>
          <p:nvPr/>
        </p:nvGrpSpPr>
        <p:grpSpPr bwMode="auto">
          <a:xfrm>
            <a:off x="533400" y="5164138"/>
            <a:ext cx="8229600" cy="1122362"/>
            <a:chOff x="336" y="3253"/>
            <a:chExt cx="5184" cy="707"/>
          </a:xfrm>
        </p:grpSpPr>
        <p:pic>
          <p:nvPicPr>
            <p:cNvPr id="93190" name="Picture 6" descr="11-5-4"/>
            <p:cNvPicPr>
              <a:picLocks noChangeAspect="1" noChangeArrowheads="1"/>
            </p:cNvPicPr>
            <p:nvPr/>
          </p:nvPicPr>
          <p:blipFill>
            <a:blip r:embed="rId3" cstate="print"/>
            <a:srcRect t="45084" r="33559"/>
            <a:stretch>
              <a:fillRect/>
            </a:stretch>
          </p:blipFill>
          <p:spPr bwMode="auto">
            <a:xfrm>
              <a:off x="1791" y="3253"/>
              <a:ext cx="784" cy="497"/>
            </a:xfrm>
            <a:prstGeom prst="rect">
              <a:avLst/>
            </a:prstGeom>
            <a:noFill/>
          </p:spPr>
        </p:pic>
        <p:sp>
          <p:nvSpPr>
            <p:cNvPr id="93191" name="Rectangle 7"/>
            <p:cNvSpPr>
              <a:spLocks noChangeArrowheads="1"/>
            </p:cNvSpPr>
            <p:nvPr/>
          </p:nvSpPr>
          <p:spPr bwMode="auto">
            <a:xfrm>
              <a:off x="336" y="3258"/>
              <a:ext cx="5184" cy="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14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	So,                represents the width of the rectangle.</a:t>
              </a:r>
              <a:endParaRPr lang="en-US" sz="2400">
                <a:solidFill>
                  <a:srgbClr val="E01B22"/>
                </a:solidFill>
                <a:cs typeface="Arial" pitchFamily="34" charset="0"/>
              </a:endParaRPr>
            </a:p>
          </p:txBody>
        </p:sp>
      </p:grpSp>
      <p:sp>
        <p:nvSpPr>
          <p:cNvPr id="93193" name="Text Box 9"/>
          <p:cNvSpPr txBox="1">
            <a:spLocks noChangeArrowheads="1"/>
          </p:cNvSpPr>
          <p:nvPr/>
        </p:nvSpPr>
        <p:spPr bwMode="auto">
          <a:xfrm>
            <a:off x="2581275" y="4505325"/>
            <a:ext cx="6286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</a:rPr>
              <a:t>99</a:t>
            </a:r>
          </a:p>
        </p:txBody>
      </p:sp>
      <p:sp>
        <p:nvSpPr>
          <p:cNvPr id="93196" name="Line 12"/>
          <p:cNvSpPr>
            <a:spLocks noChangeShapeType="1"/>
          </p:cNvSpPr>
          <p:nvPr/>
        </p:nvSpPr>
        <p:spPr bwMode="auto">
          <a:xfrm>
            <a:off x="1533525" y="4478338"/>
            <a:ext cx="15240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93200" name="Group 16"/>
          <p:cNvGrpSpPr>
            <a:grpSpLocks/>
          </p:cNvGrpSpPr>
          <p:nvPr/>
        </p:nvGrpSpPr>
        <p:grpSpPr bwMode="auto">
          <a:xfrm>
            <a:off x="1457325" y="4021138"/>
            <a:ext cx="1647825" cy="484187"/>
            <a:chOff x="918" y="2275"/>
            <a:chExt cx="1038" cy="305"/>
          </a:xfrm>
        </p:grpSpPr>
        <p:sp>
          <p:nvSpPr>
            <p:cNvPr id="93195" name="Text Box 11"/>
            <p:cNvSpPr txBox="1">
              <a:spLocks noChangeArrowheads="1"/>
            </p:cNvSpPr>
            <p:nvPr/>
          </p:nvSpPr>
          <p:spPr bwMode="auto">
            <a:xfrm>
              <a:off x="918" y="2275"/>
              <a:ext cx="384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000000"/>
                  </a:solidFill>
                </a:rPr>
                <a:t>(–)</a:t>
              </a:r>
              <a:r>
                <a:rPr lang="en-US" sz="2400" u="sng">
                  <a:solidFill>
                    <a:srgbClr val="000000"/>
                  </a:solidFill>
                </a:rPr>
                <a:t>  </a:t>
              </a:r>
              <a:r>
                <a:rPr lang="en-US" sz="2400" i="1" u="sng">
                  <a:solidFill>
                    <a:srgbClr val="000000"/>
                  </a:solidFill>
                </a:rPr>
                <a:t>  </a:t>
              </a:r>
              <a:endParaRPr lang="en-US" sz="2400" u="sng">
                <a:solidFill>
                  <a:srgbClr val="000000"/>
                </a:solidFill>
              </a:endParaRPr>
            </a:p>
          </p:txBody>
        </p:sp>
        <p:sp>
          <p:nvSpPr>
            <p:cNvPr id="93197" name="Text Box 13"/>
            <p:cNvSpPr txBox="1">
              <a:spLocks noChangeArrowheads="1"/>
            </p:cNvSpPr>
            <p:nvPr/>
          </p:nvSpPr>
          <p:spPr bwMode="auto">
            <a:xfrm>
              <a:off x="1218" y="2292"/>
              <a:ext cx="738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000000"/>
                  </a:solidFill>
                </a:rPr>
                <a:t>3</a:t>
              </a:r>
              <a:r>
                <a:rPr lang="en-US" sz="2400" i="1">
                  <a:solidFill>
                    <a:srgbClr val="000000"/>
                  </a:solidFill>
                </a:rPr>
                <a:t>x</a:t>
              </a:r>
              <a:r>
                <a:rPr lang="en-US" sz="2400">
                  <a:solidFill>
                    <a:srgbClr val="000000"/>
                  </a:solidFill>
                </a:rPr>
                <a:t> – 9</a:t>
              </a:r>
            </a:p>
          </p:txBody>
        </p:sp>
      </p:grpSp>
      <p:sp>
        <p:nvSpPr>
          <p:cNvPr id="93199" name="Text Box 15"/>
          <p:cNvSpPr txBox="1">
            <a:spLocks noChangeArrowheads="1"/>
          </p:cNvSpPr>
          <p:nvPr/>
        </p:nvSpPr>
        <p:spPr bwMode="auto">
          <a:xfrm>
            <a:off x="1924050" y="3124200"/>
            <a:ext cx="371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</a:rPr>
              <a:t>3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3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3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3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3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3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93" grpId="0" autoUpdateAnimBg="0"/>
      <p:bldP spid="93196" grpId="0" animBg="1"/>
      <p:bldP spid="9319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2" name="TPQuestion"/>
          <p:cNvSpPr>
            <a:spLocks noChangeArrowheads="1"/>
          </p:cNvSpPr>
          <p:nvPr/>
        </p:nvSpPr>
        <p:spPr bwMode="auto">
          <a:xfrm>
            <a:off x="476250" y="1371600"/>
            <a:ext cx="79724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GEOMETRY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 The area of a triangle is represented by 8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+ 21. The height is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+ 3. Find 2(8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+ 21) ÷ (2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+ 3) to find the base of the triangle.</a:t>
            </a:r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6750" name="Group 14"/>
          <p:cNvGrpSpPr>
            <a:grpSpLocks/>
          </p:cNvGrpSpPr>
          <p:nvPr/>
        </p:nvGrpSpPr>
        <p:grpSpPr bwMode="auto">
          <a:xfrm>
            <a:off x="857250" y="2590800"/>
            <a:ext cx="2790825" cy="3603625"/>
            <a:chOff x="540" y="1632"/>
            <a:chExt cx="1758" cy="2270"/>
          </a:xfrm>
        </p:grpSpPr>
        <p:sp>
          <p:nvSpPr>
            <p:cNvPr id="11674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40" y="1766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6746" name="Picture 10" descr="11-5-4 cy["/>
            <p:cNvPicPr>
              <a:picLocks noChangeAspect="1" noChangeArrowheads="1"/>
            </p:cNvPicPr>
            <p:nvPr/>
          </p:nvPicPr>
          <p:blipFill>
            <a:blip r:embed="rId6" cstate="print"/>
            <a:srcRect b="75650"/>
            <a:stretch>
              <a:fillRect/>
            </a:stretch>
          </p:blipFill>
          <p:spPr bwMode="auto">
            <a:xfrm>
              <a:off x="942" y="1632"/>
              <a:ext cx="893" cy="506"/>
            </a:xfrm>
            <a:prstGeom prst="rect">
              <a:avLst/>
            </a:prstGeom>
            <a:noFill/>
          </p:spPr>
        </p:pic>
        <p:pic>
          <p:nvPicPr>
            <p:cNvPr id="116747" name="Picture 11" descr="11-5-4 cy["/>
            <p:cNvPicPr>
              <a:picLocks noChangeAspect="1" noChangeArrowheads="1"/>
            </p:cNvPicPr>
            <p:nvPr/>
          </p:nvPicPr>
          <p:blipFill>
            <a:blip r:embed="rId6" cstate="print"/>
            <a:srcRect t="24542" b="50241"/>
            <a:stretch>
              <a:fillRect/>
            </a:stretch>
          </p:blipFill>
          <p:spPr bwMode="auto">
            <a:xfrm>
              <a:off x="942" y="2208"/>
              <a:ext cx="893" cy="524"/>
            </a:xfrm>
            <a:prstGeom prst="rect">
              <a:avLst/>
            </a:prstGeom>
            <a:noFill/>
          </p:spPr>
        </p:pic>
        <p:pic>
          <p:nvPicPr>
            <p:cNvPr id="116748" name="Picture 12" descr="11-5-4 cy["/>
            <p:cNvPicPr>
              <a:picLocks noChangeAspect="1" noChangeArrowheads="1"/>
            </p:cNvPicPr>
            <p:nvPr/>
          </p:nvPicPr>
          <p:blipFill>
            <a:blip r:embed="rId6" cstate="print"/>
            <a:srcRect t="50529" b="24254"/>
            <a:stretch>
              <a:fillRect/>
            </a:stretch>
          </p:blipFill>
          <p:spPr bwMode="auto">
            <a:xfrm>
              <a:off x="942" y="2802"/>
              <a:ext cx="893" cy="524"/>
            </a:xfrm>
            <a:prstGeom prst="rect">
              <a:avLst/>
            </a:prstGeom>
            <a:noFill/>
          </p:spPr>
        </p:pic>
        <p:pic>
          <p:nvPicPr>
            <p:cNvPr id="116749" name="Picture 13" descr="11-5-4 cy["/>
            <p:cNvPicPr>
              <a:picLocks noChangeAspect="1" noChangeArrowheads="1"/>
            </p:cNvPicPr>
            <p:nvPr/>
          </p:nvPicPr>
          <p:blipFill>
            <a:blip r:embed="rId6" cstate="print"/>
            <a:srcRect t="75650"/>
            <a:stretch>
              <a:fillRect/>
            </a:stretch>
          </p:blipFill>
          <p:spPr bwMode="auto">
            <a:xfrm>
              <a:off x="942" y="3396"/>
              <a:ext cx="893" cy="506"/>
            </a:xfrm>
            <a:prstGeom prst="rect">
              <a:avLst/>
            </a:prstGeom>
            <a:noFill/>
          </p:spPr>
        </p:pic>
      </p:grp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57250" y="28003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2" grpId="0" autoUpdateAnimBg="0"/>
      <p:bldP spid="11674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01B22"/>
                </a:solidFill>
              </a:rPr>
              <a:t>Insert Missing Terms</a:t>
            </a:r>
          </a:p>
        </p:txBody>
      </p:sp>
      <p:sp>
        <p:nvSpPr>
          <p:cNvPr id="96289" name="Rectangle 33"/>
          <p:cNvSpPr>
            <a:spLocks noChangeArrowheads="1"/>
          </p:cNvSpPr>
          <p:nvPr/>
        </p:nvSpPr>
        <p:spPr bwMode="auto">
          <a:xfrm>
            <a:off x="876300" y="138112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34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+ 45) ÷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5).</a:t>
            </a:r>
            <a:endParaRPr lang="en-US" sz="2400" b="1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6290" name="Rectangle 34"/>
          <p:cNvSpPr>
            <a:spLocks noChangeArrowheads="1"/>
          </p:cNvSpPr>
          <p:nvPr/>
        </p:nvSpPr>
        <p:spPr bwMode="auto">
          <a:xfrm>
            <a:off x="533400" y="5572125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quotient is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 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x</a:t>
            </a:r>
            <a:r>
              <a:rPr lang="en-US" sz="2400" baseline="40000">
                <a:solidFill>
                  <a:srgbClr val="E01B22"/>
                </a:solidFill>
                <a:cs typeface="Arial" pitchFamily="34" charset="0"/>
              </a:rPr>
              <a:t>2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 + 5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x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 – 9.</a:t>
            </a:r>
          </a:p>
        </p:txBody>
      </p:sp>
      <p:pic>
        <p:nvPicPr>
          <p:cNvPr id="96291" name="Picture 35" descr="eq_123"/>
          <p:cNvPicPr>
            <a:picLocks noChangeAspect="1" noChangeArrowheads="1"/>
          </p:cNvPicPr>
          <p:nvPr/>
        </p:nvPicPr>
        <p:blipFill>
          <a:blip r:embed="rId3" cstate="print"/>
          <a:srcRect l="53647" r="33600" b="49918"/>
          <a:stretch>
            <a:fillRect/>
          </a:stretch>
        </p:blipFill>
        <p:spPr bwMode="auto">
          <a:xfrm>
            <a:off x="2397125" y="1890713"/>
            <a:ext cx="430213" cy="490537"/>
          </a:xfrm>
          <a:prstGeom prst="rect">
            <a:avLst/>
          </a:prstGeom>
          <a:noFill/>
        </p:spPr>
      </p:pic>
      <p:pic>
        <p:nvPicPr>
          <p:cNvPr id="96292" name="Picture 36" descr="eq_123"/>
          <p:cNvPicPr>
            <a:picLocks noChangeAspect="1" noChangeArrowheads="1"/>
          </p:cNvPicPr>
          <p:nvPr/>
        </p:nvPicPr>
        <p:blipFill>
          <a:blip r:embed="rId3" cstate="print"/>
          <a:srcRect l="66635" t="2917" r="25977" b="60292"/>
          <a:stretch>
            <a:fillRect/>
          </a:stretch>
        </p:blipFill>
        <p:spPr bwMode="auto">
          <a:xfrm>
            <a:off x="2840038" y="1919288"/>
            <a:ext cx="249237" cy="360362"/>
          </a:xfrm>
          <a:prstGeom prst="rect">
            <a:avLst/>
          </a:prstGeom>
          <a:noFill/>
        </p:spPr>
      </p:pic>
      <p:pic>
        <p:nvPicPr>
          <p:cNvPr id="96293" name="Picture 37" descr="eq_123"/>
          <p:cNvPicPr>
            <a:picLocks noChangeAspect="1" noChangeArrowheads="1"/>
          </p:cNvPicPr>
          <p:nvPr/>
        </p:nvPicPr>
        <p:blipFill>
          <a:blip r:embed="rId3" cstate="print"/>
          <a:srcRect l="84988" r="7341" b="62236"/>
          <a:stretch>
            <a:fillRect/>
          </a:stretch>
        </p:blipFill>
        <p:spPr bwMode="auto">
          <a:xfrm>
            <a:off x="3619500" y="1890713"/>
            <a:ext cx="258763" cy="369887"/>
          </a:xfrm>
          <a:prstGeom prst="rect">
            <a:avLst/>
          </a:prstGeom>
          <a:noFill/>
        </p:spPr>
      </p:pic>
      <p:pic>
        <p:nvPicPr>
          <p:cNvPr id="96294" name="Picture 38" descr="eq_123"/>
          <p:cNvPicPr>
            <a:picLocks noChangeAspect="1" noChangeArrowheads="1"/>
          </p:cNvPicPr>
          <p:nvPr/>
        </p:nvPicPr>
        <p:blipFill>
          <a:blip r:embed="rId3" cstate="print"/>
          <a:srcRect t="35980"/>
          <a:stretch>
            <a:fillRect/>
          </a:stretch>
        </p:blipFill>
        <p:spPr bwMode="auto">
          <a:xfrm>
            <a:off x="933450" y="2243138"/>
            <a:ext cx="3373438" cy="627062"/>
          </a:xfrm>
          <a:prstGeom prst="rect">
            <a:avLst/>
          </a:prstGeom>
          <a:noFill/>
        </p:spPr>
      </p:pic>
      <p:sp>
        <p:nvSpPr>
          <p:cNvPr id="96295" name="Text Box 39"/>
          <p:cNvSpPr txBox="1">
            <a:spLocks noChangeArrowheads="1"/>
          </p:cNvSpPr>
          <p:nvPr/>
        </p:nvSpPr>
        <p:spPr bwMode="auto">
          <a:xfrm>
            <a:off x="2219325" y="3227388"/>
            <a:ext cx="2743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</a:rPr>
              <a:t>5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30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 – 34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96296" name="Text Box 40"/>
          <p:cNvSpPr txBox="1">
            <a:spLocks noChangeArrowheads="1"/>
          </p:cNvSpPr>
          <p:nvPr/>
        </p:nvSpPr>
        <p:spPr bwMode="auto">
          <a:xfrm>
            <a:off x="2219325" y="3683000"/>
            <a:ext cx="2743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</a:rPr>
              <a:t>5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30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 – 25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96297" name="Text Box 41"/>
          <p:cNvSpPr txBox="1">
            <a:spLocks noChangeArrowheads="1"/>
          </p:cNvSpPr>
          <p:nvPr/>
        </p:nvSpPr>
        <p:spPr bwMode="auto">
          <a:xfrm>
            <a:off x="3000375" y="4138613"/>
            <a:ext cx="2743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</a:rPr>
              <a:t>–9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+ 45</a:t>
            </a:r>
          </a:p>
        </p:txBody>
      </p:sp>
      <p:sp>
        <p:nvSpPr>
          <p:cNvPr id="96298" name="Text Box 42"/>
          <p:cNvSpPr txBox="1">
            <a:spLocks noChangeArrowheads="1"/>
          </p:cNvSpPr>
          <p:nvPr/>
        </p:nvSpPr>
        <p:spPr bwMode="auto">
          <a:xfrm>
            <a:off x="2990850" y="4594225"/>
            <a:ext cx="2743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</a:rPr>
              <a:t>–9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+ 45</a:t>
            </a:r>
          </a:p>
        </p:txBody>
      </p:sp>
      <p:sp>
        <p:nvSpPr>
          <p:cNvPr id="96299" name="Text Box 43"/>
          <p:cNvSpPr txBox="1">
            <a:spLocks noChangeArrowheads="1"/>
          </p:cNvSpPr>
          <p:nvPr/>
        </p:nvSpPr>
        <p:spPr bwMode="auto">
          <a:xfrm>
            <a:off x="4019550" y="5048250"/>
            <a:ext cx="2743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96300" name="Text Box 44"/>
          <p:cNvSpPr txBox="1">
            <a:spLocks noChangeArrowheads="1"/>
          </p:cNvSpPr>
          <p:nvPr/>
        </p:nvSpPr>
        <p:spPr bwMode="auto">
          <a:xfrm>
            <a:off x="4510088" y="2808288"/>
            <a:ext cx="3868737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Multiply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30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 and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5.</a:t>
            </a:r>
          </a:p>
        </p:txBody>
      </p:sp>
      <p:sp>
        <p:nvSpPr>
          <p:cNvPr id="96301" name="Text Box 45"/>
          <p:cNvSpPr txBox="1">
            <a:spLocks noChangeArrowheads="1"/>
          </p:cNvSpPr>
          <p:nvPr/>
        </p:nvSpPr>
        <p:spPr bwMode="auto">
          <a:xfrm>
            <a:off x="4510088" y="3284538"/>
            <a:ext cx="4402137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Subtract and bring down 34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96302" name="Text Box 46"/>
          <p:cNvSpPr txBox="1">
            <a:spLocks noChangeArrowheads="1"/>
          </p:cNvSpPr>
          <p:nvPr/>
        </p:nvSpPr>
        <p:spPr bwMode="auto">
          <a:xfrm>
            <a:off x="4510088" y="3725863"/>
            <a:ext cx="3868737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Multiply 5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and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5.</a:t>
            </a:r>
          </a:p>
        </p:txBody>
      </p:sp>
      <p:sp>
        <p:nvSpPr>
          <p:cNvPr id="96303" name="Text Box 47"/>
          <p:cNvSpPr txBox="1">
            <a:spLocks noChangeArrowheads="1"/>
          </p:cNvSpPr>
          <p:nvPr/>
        </p:nvSpPr>
        <p:spPr bwMode="auto">
          <a:xfrm>
            <a:off x="4510088" y="4202113"/>
            <a:ext cx="4402137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Subtract and bring down 45.</a:t>
            </a:r>
          </a:p>
        </p:txBody>
      </p:sp>
      <p:sp>
        <p:nvSpPr>
          <p:cNvPr id="96304" name="Text Box 48"/>
          <p:cNvSpPr txBox="1">
            <a:spLocks noChangeArrowheads="1"/>
          </p:cNvSpPr>
          <p:nvPr/>
        </p:nvSpPr>
        <p:spPr bwMode="auto">
          <a:xfrm>
            <a:off x="4510088" y="4643438"/>
            <a:ext cx="3868737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Multiply –9 and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5.</a:t>
            </a:r>
          </a:p>
        </p:txBody>
      </p:sp>
      <p:sp>
        <p:nvSpPr>
          <p:cNvPr id="96305" name="Text Box 49"/>
          <p:cNvSpPr txBox="1">
            <a:spLocks noChangeArrowheads="1"/>
          </p:cNvSpPr>
          <p:nvPr/>
        </p:nvSpPr>
        <p:spPr bwMode="auto">
          <a:xfrm>
            <a:off x="4510088" y="5121275"/>
            <a:ext cx="4402137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Subtract.</a:t>
            </a:r>
          </a:p>
        </p:txBody>
      </p:sp>
      <p:sp>
        <p:nvSpPr>
          <p:cNvPr id="96306" name="Text Box 50"/>
          <p:cNvSpPr txBox="1">
            <a:spLocks noChangeArrowheads="1"/>
          </p:cNvSpPr>
          <p:nvPr/>
        </p:nvSpPr>
        <p:spPr bwMode="auto">
          <a:xfrm>
            <a:off x="4510088" y="1981200"/>
            <a:ext cx="3868737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>
                <a:solidFill>
                  <a:srgbClr val="000000"/>
                </a:solidFill>
              </a:rPr>
              <a:t>Insert an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40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-term that has a coefficient of 0.</a:t>
            </a:r>
          </a:p>
        </p:txBody>
      </p:sp>
      <p:grpSp>
        <p:nvGrpSpPr>
          <p:cNvPr id="96307" name="Group 51"/>
          <p:cNvGrpSpPr>
            <a:grpSpLocks/>
          </p:cNvGrpSpPr>
          <p:nvPr/>
        </p:nvGrpSpPr>
        <p:grpSpPr bwMode="auto">
          <a:xfrm>
            <a:off x="1143000" y="2762250"/>
            <a:ext cx="1600200" cy="457200"/>
            <a:chOff x="720" y="1824"/>
            <a:chExt cx="1008" cy="288"/>
          </a:xfrm>
        </p:grpSpPr>
        <p:sp>
          <p:nvSpPr>
            <p:cNvPr id="96308" name="Text Box 52"/>
            <p:cNvSpPr txBox="1">
              <a:spLocks noChangeArrowheads="1"/>
            </p:cNvSpPr>
            <p:nvPr/>
          </p:nvSpPr>
          <p:spPr bwMode="auto">
            <a:xfrm>
              <a:off x="720" y="1824"/>
              <a:ext cx="384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000000"/>
                  </a:solidFill>
                </a:rPr>
                <a:t>(–)</a:t>
              </a:r>
              <a:r>
                <a:rPr lang="en-US" sz="2400" u="sng">
                  <a:solidFill>
                    <a:srgbClr val="000000"/>
                  </a:solidFill>
                </a:rPr>
                <a:t>  </a:t>
              </a:r>
              <a:r>
                <a:rPr lang="en-US" sz="2400" i="1" u="sng">
                  <a:solidFill>
                    <a:srgbClr val="000000"/>
                  </a:solidFill>
                </a:rPr>
                <a:t>  </a:t>
              </a:r>
              <a:endParaRPr lang="en-US" sz="2400" u="sng">
                <a:solidFill>
                  <a:srgbClr val="000000"/>
                </a:solidFill>
              </a:endParaRPr>
            </a:p>
          </p:txBody>
        </p:sp>
        <p:sp>
          <p:nvSpPr>
            <p:cNvPr id="96309" name="Line 53"/>
            <p:cNvSpPr>
              <a:spLocks noChangeShapeType="1"/>
            </p:cNvSpPr>
            <p:nvPr/>
          </p:nvSpPr>
          <p:spPr bwMode="auto">
            <a:xfrm>
              <a:off x="768" y="2112"/>
              <a:ext cx="96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6310" name="Group 54"/>
          <p:cNvGrpSpPr>
            <a:grpSpLocks/>
          </p:cNvGrpSpPr>
          <p:nvPr/>
        </p:nvGrpSpPr>
        <p:grpSpPr bwMode="auto">
          <a:xfrm>
            <a:off x="1752600" y="3683000"/>
            <a:ext cx="1924050" cy="460375"/>
            <a:chOff x="1104" y="2404"/>
            <a:chExt cx="1212" cy="290"/>
          </a:xfrm>
        </p:grpSpPr>
        <p:sp>
          <p:nvSpPr>
            <p:cNvPr id="96311" name="Text Box 55"/>
            <p:cNvSpPr txBox="1">
              <a:spLocks noChangeArrowheads="1"/>
            </p:cNvSpPr>
            <p:nvPr/>
          </p:nvSpPr>
          <p:spPr bwMode="auto">
            <a:xfrm>
              <a:off x="1104" y="2404"/>
              <a:ext cx="384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000000"/>
                  </a:solidFill>
                </a:rPr>
                <a:t>(–)</a:t>
              </a:r>
            </a:p>
          </p:txBody>
        </p:sp>
        <p:sp>
          <p:nvSpPr>
            <p:cNvPr id="96312" name="Line 56"/>
            <p:cNvSpPr>
              <a:spLocks noChangeShapeType="1"/>
            </p:cNvSpPr>
            <p:nvPr/>
          </p:nvSpPr>
          <p:spPr bwMode="auto">
            <a:xfrm>
              <a:off x="1152" y="2694"/>
              <a:ext cx="116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6313" name="Group 57"/>
          <p:cNvGrpSpPr>
            <a:grpSpLocks/>
          </p:cNvGrpSpPr>
          <p:nvPr/>
        </p:nvGrpSpPr>
        <p:grpSpPr bwMode="auto">
          <a:xfrm>
            <a:off x="2543175" y="4594225"/>
            <a:ext cx="1724025" cy="463550"/>
            <a:chOff x="1602" y="2978"/>
            <a:chExt cx="1086" cy="292"/>
          </a:xfrm>
        </p:grpSpPr>
        <p:sp>
          <p:nvSpPr>
            <p:cNvPr id="96314" name="Text Box 58"/>
            <p:cNvSpPr txBox="1">
              <a:spLocks noChangeArrowheads="1"/>
            </p:cNvSpPr>
            <p:nvPr/>
          </p:nvSpPr>
          <p:spPr bwMode="auto">
            <a:xfrm>
              <a:off x="1602" y="2978"/>
              <a:ext cx="384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000000"/>
                  </a:solidFill>
                </a:rPr>
                <a:t>(–)</a:t>
              </a:r>
            </a:p>
          </p:txBody>
        </p:sp>
        <p:sp>
          <p:nvSpPr>
            <p:cNvPr id="96315" name="Line 59"/>
            <p:cNvSpPr>
              <a:spLocks noChangeShapeType="1"/>
            </p:cNvSpPr>
            <p:nvPr/>
          </p:nvSpPr>
          <p:spPr bwMode="auto">
            <a:xfrm>
              <a:off x="1656" y="3270"/>
              <a:ext cx="103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6288" name="Text Box 32"/>
          <p:cNvSpPr txBox="1">
            <a:spLocks noChangeArrowheads="1"/>
          </p:cNvSpPr>
          <p:nvPr/>
        </p:nvSpPr>
        <p:spPr bwMode="auto">
          <a:xfrm>
            <a:off x="1619250" y="2762250"/>
            <a:ext cx="2743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30000">
                <a:solidFill>
                  <a:srgbClr val="000000"/>
                </a:solidFill>
              </a:rPr>
              <a:t>3</a:t>
            </a:r>
            <a:r>
              <a:rPr lang="en-US" sz="2400">
                <a:solidFill>
                  <a:srgbClr val="000000"/>
                </a:solidFill>
              </a:rPr>
              <a:t> – 5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30000">
                <a:solidFill>
                  <a:srgbClr val="000000"/>
                </a:solidFill>
              </a:rPr>
              <a:t>2</a:t>
            </a:r>
            <a:endParaRPr lang="en-US" sz="2400">
              <a:solidFill>
                <a:srgbClr val="000000"/>
              </a:solidFill>
            </a:endParaRPr>
          </a:p>
        </p:txBody>
      </p:sp>
      <p:pic>
        <p:nvPicPr>
          <p:cNvPr id="96316" name="Picture 60" descr="eq_123"/>
          <p:cNvPicPr>
            <a:picLocks noChangeAspect="1" noChangeArrowheads="1"/>
          </p:cNvPicPr>
          <p:nvPr/>
        </p:nvPicPr>
        <p:blipFill>
          <a:blip r:embed="rId3" cstate="print"/>
          <a:srcRect l="73129" t="-972" r="14682" b="63210"/>
          <a:stretch>
            <a:fillRect/>
          </a:stretch>
        </p:blipFill>
        <p:spPr bwMode="auto">
          <a:xfrm>
            <a:off x="3240088" y="1881188"/>
            <a:ext cx="411162" cy="369887"/>
          </a:xfrm>
          <a:prstGeom prst="rect">
            <a:avLst/>
          </a:prstGeom>
          <a:noFill/>
        </p:spPr>
      </p:pic>
      <p:pic>
        <p:nvPicPr>
          <p:cNvPr id="96317" name="Picture 61" descr="eq_123"/>
          <p:cNvPicPr>
            <a:picLocks noChangeAspect="1" noChangeArrowheads="1"/>
          </p:cNvPicPr>
          <p:nvPr/>
        </p:nvPicPr>
        <p:blipFill>
          <a:blip r:embed="rId3" cstate="print"/>
          <a:srcRect l="91765" t="-1945" b="64182"/>
          <a:stretch>
            <a:fillRect/>
          </a:stretch>
        </p:blipFill>
        <p:spPr bwMode="auto">
          <a:xfrm>
            <a:off x="4029075" y="1871663"/>
            <a:ext cx="277813" cy="36988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6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6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6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6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6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6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6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6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6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6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6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96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6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6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6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96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96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96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96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96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96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89" grpId="0" build="p" autoUpdateAnimBg="0" advAuto="0"/>
      <p:bldP spid="96290" grpId="0" build="p" autoUpdateAnimBg="0"/>
      <p:bldP spid="96295" grpId="0" autoUpdateAnimBg="0"/>
      <p:bldP spid="96296" grpId="0" autoUpdateAnimBg="0"/>
      <p:bldP spid="96297" grpId="0" autoUpdateAnimBg="0"/>
      <p:bldP spid="96298" grpId="0" autoUpdateAnimBg="0"/>
      <p:bldP spid="96299" grpId="0" autoUpdateAnimBg="0"/>
      <p:bldP spid="96300" grpId="0" autoUpdateAnimBg="0"/>
      <p:bldP spid="96301" grpId="0" autoUpdateAnimBg="0"/>
      <p:bldP spid="96302" grpId="0" autoUpdateAnimBg="0"/>
      <p:bldP spid="96303" grpId="0" autoUpdateAnimBg="0"/>
      <p:bldP spid="96304" grpId="0" autoUpdateAnimBg="0"/>
      <p:bldP spid="96305" grpId="0" autoUpdateAnimBg="0"/>
      <p:bldP spid="96306" grpId="0" autoUpdateAnimBg="0"/>
      <p:bldP spid="96288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</a:t>
            </a:r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7772" name="Rectangle 1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085975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</a:p>
        </p:txBody>
      </p:sp>
      <p:sp>
        <p:nvSpPr>
          <p:cNvPr id="117773" name="Rectangle 13"/>
          <p:cNvSpPr>
            <a:spLocks noChangeArrowheads="1"/>
          </p:cNvSpPr>
          <p:nvPr/>
        </p:nvSpPr>
        <p:spPr bwMode="auto">
          <a:xfrm>
            <a:off x="533400" y="1381125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3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6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+ 32) 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÷ (</a:t>
            </a:r>
            <a:r>
              <a:rPr lang="en-US" sz="2400" b="1" i="1">
                <a:solidFill>
                  <a:srgbClr val="00539D"/>
                </a:solidFill>
                <a:cs typeface="Arial" pitchFamily="34" charset="0"/>
              </a:rPr>
              <a:t>b</a:t>
            </a:r>
            <a:r>
              <a:rPr lang="en-US" sz="2400" b="1">
                <a:solidFill>
                  <a:srgbClr val="00539D"/>
                </a:solidFill>
                <a:cs typeface="Arial" pitchFamily="34" charset="0"/>
              </a:rPr>
              <a:t> – 4).</a:t>
            </a:r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904875" y="20764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72" grpId="0" autoUpdateAnimBg="0"/>
      <p:bldP spid="117773" grpId="0" autoUpdateAnimBg="0"/>
      <p:bldP spid="11776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¤Incorrect¤Incorrect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Correct¤Incorrect¤Incorrect¤Incorrect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Correct¤Incorrect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Correct¤Incorrect¤Incorrect¤Incorrect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Incorrect¤Correct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894D03FDACCF4432BE94FCC920BC3A26"/>
  <p:tag name="VALUES" val="Incorrect¤Correct¤Incorrect¤Incorrect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Incorrect¤Correct¤Incorrect"/>
  <p:tag name="QUESTIONALIAS" val="Example 1A"/>
  <p:tag name="ANSWERSALIAS" val="A¤B¤C¤D"/>
  <p:tag name="RESPONSESGATHER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C14243214A4240509E32D585D8CA1360"/>
  <p:tag name="VALUES" val="Incorrect¤Incorrect¤Incorrect¤Correct"/>
  <p:tag name="QUESTIONALIAS" val="Example 1B"/>
  <p:tag name="ANSWERSALIAS" val="A¤B¤C¤D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¤Incorrect"/>
  <p:tag name="QUESTIONALIAS" val="Example 2"/>
  <p:tag name="ANSWERSALIAS" val="A¤B¤C¤D"/>
  <p:tag name="RESPONSESGATHERED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Incorrect¤Incorrect¤Correct"/>
  <p:tag name="QUESTIONALIAS" val="Example 3"/>
  <p:tag name="ANSWERSALIAS" val="A¤B¤C¤D"/>
  <p:tag name="RESPONSESGATHERED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Correct¤Incorrect¤Incorrect¤Incorrect"/>
  <p:tag name="QUESTIONALIAS" val="Example 4"/>
  <p:tag name="ANSWERSALIAS" val="A¤B¤C¤D"/>
  <p:tag name="RESPONSESGATHERED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Correct¤Incorrect¤Incorrect¤Incorrect"/>
  <p:tag name="QUESTIONALIAS" val="Example 5"/>
  <p:tag name="ANSWERSALIAS" val="A¤B¤C¤D"/>
  <p:tag name="RESPONSESGATHERED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1477</TotalTime>
  <Words>612</Words>
  <Application>Microsoft Office PowerPoint</Application>
  <PresentationFormat>On-screen Show (4:3)</PresentationFormat>
  <Paragraphs>160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26</vt:i4>
      </vt:variant>
    </vt:vector>
  </HeadingPairs>
  <TitlesOfParts>
    <vt:vector size="40" baseType="lpstr">
      <vt:lpstr>Arial</vt:lpstr>
      <vt:lpstr>Symbol</vt:lpstr>
      <vt:lpstr>Times New Roman</vt:lpstr>
      <vt:lpstr>FormataOTFCnMd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Example 1A</vt:lpstr>
      <vt:lpstr>Example 1B</vt:lpstr>
      <vt:lpstr>Example 1B</vt:lpstr>
      <vt:lpstr>Example 1A</vt:lpstr>
      <vt:lpstr>Example 1B</vt:lpstr>
      <vt:lpstr>Example 2</vt:lpstr>
      <vt:lpstr>Example 2</vt:lpstr>
      <vt:lpstr>Example 3</vt:lpstr>
      <vt:lpstr>Example 3</vt:lpstr>
      <vt:lpstr>Example 3</vt:lpstr>
      <vt:lpstr>Example 3</vt:lpstr>
      <vt:lpstr>Example 4</vt:lpstr>
      <vt:lpstr>Example 4</vt:lpstr>
      <vt:lpstr>Example 5</vt:lpstr>
      <vt:lpstr>Example 5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108</cp:revision>
  <dcterms:created xsi:type="dcterms:W3CDTF">2007-12-06T14:31:51Z</dcterms:created>
  <dcterms:modified xsi:type="dcterms:W3CDTF">2015-12-17T13:19:23Z</dcterms:modified>
</cp:coreProperties>
</file>