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gs/tag38.xml" ContentType="application/vnd.openxmlformats-officedocument.presentationml.tags+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tags/tag52.xml" ContentType="application/vnd.openxmlformats-officedocument.presentationml.tags+xml"/>
  <Override PartName="/ppt/tags/tag41.xml" ContentType="application/vnd.openxmlformats-officedocument.presentationml.tags+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tags/tag53.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tags/tag56.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tags/tag4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ags/tag9.xml" ContentType="application/vnd.openxmlformats-officedocument.presentationml.tags+xml"/>
  <Override PartName="/ppt/slideLayouts/slideLayout58.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60" r:id="rId10"/>
    <p:sldMasterId id="2147483659" r:id="rId11"/>
  </p:sldMasterIdLst>
  <p:sldIdLst>
    <p:sldId id="282" r:id="rId12"/>
    <p:sldId id="257" r:id="rId13"/>
    <p:sldId id="303" r:id="rId14"/>
    <p:sldId id="304" r:id="rId15"/>
    <p:sldId id="305" r:id="rId16"/>
    <p:sldId id="306" r:id="rId17"/>
    <p:sldId id="307" r:id="rId18"/>
    <p:sldId id="315" r:id="rId19"/>
    <p:sldId id="314" r:id="rId20"/>
    <p:sldId id="258" r:id="rId21"/>
    <p:sldId id="290" r:id="rId22"/>
    <p:sldId id="302" r:id="rId23"/>
    <p:sldId id="259" r:id="rId24"/>
    <p:sldId id="288" r:id="rId25"/>
    <p:sldId id="308" r:id="rId26"/>
    <p:sldId id="260" r:id="rId27"/>
    <p:sldId id="261" r:id="rId28"/>
    <p:sldId id="309" r:id="rId29"/>
    <p:sldId id="263" r:id="rId30"/>
    <p:sldId id="291" r:id="rId31"/>
    <p:sldId id="310" r:id="rId32"/>
    <p:sldId id="293" r:id="rId33"/>
    <p:sldId id="294" r:id="rId34"/>
    <p:sldId id="311" r:id="rId35"/>
    <p:sldId id="317" r:id="rId36"/>
    <p:sldId id="316" r:id="rId37"/>
    <p:sldId id="296" r:id="rId38"/>
    <p:sldId id="297" r:id="rId39"/>
    <p:sldId id="312" r:id="rId40"/>
    <p:sldId id="299" r:id="rId41"/>
    <p:sldId id="300" r:id="rId42"/>
    <p:sldId id="318" r:id="rId43"/>
    <p:sldId id="320" r:id="rId44"/>
    <p:sldId id="321" r:id="rId45"/>
    <p:sldId id="322" r:id="rId46"/>
    <p:sldId id="313" r:id="rId47"/>
    <p:sldId id="319" r:id="rId48"/>
    <p:sldId id="323" r:id="rId49"/>
    <p:sldId id="324" r:id="rId50"/>
    <p:sldId id="325" r:id="rId51"/>
    <p:sldId id="275" r:id="rId52"/>
  </p:sldIdLst>
  <p:sldSz cx="9144000" cy="6858000" type="screen4x3"/>
  <p:notesSz cx="6858000" cy="9144000"/>
  <p:custDataLst>
    <p:tags r:id="rId53"/>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pn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slide" Target="../slides/slide2.xml"/><Relationship Id="rId2" Type="http://schemas.openxmlformats.org/officeDocument/2006/relationships/slideLayout" Target="../slideLayouts/slideLayout101.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3.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9.jpeg"/><Relationship Id="rId18" Type="http://schemas.openxmlformats.org/officeDocument/2006/relationships/image" Target="../media/image1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17" Type="http://schemas.openxmlformats.org/officeDocument/2006/relationships/image" Target="../media/image10.png"/><Relationship Id="rId2" Type="http://schemas.openxmlformats.org/officeDocument/2006/relationships/slideLayout" Target="../slideLayouts/slideLayout112.xml"/><Relationship Id="rId16" Type="http://schemas.openxmlformats.org/officeDocument/2006/relationships/image" Target="../media/image20.png"/><Relationship Id="rId20" Type="http://schemas.openxmlformats.org/officeDocument/2006/relationships/image" Target="../media/image7.pn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image" Target="../media/image1.png"/><Relationship Id="rId10" Type="http://schemas.openxmlformats.org/officeDocument/2006/relationships/slideLayout" Target="../slideLayouts/slideLayout120.xml"/><Relationship Id="rId19" Type="http://schemas.openxmlformats.org/officeDocument/2006/relationships/image" Target="../media/image6.png"/><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11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11–5</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11_06"/>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11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70" name="Picture 18" descr="Real World Ex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2"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4"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5"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6"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7"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8"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2100" name="Rectangle 4"/>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32109" name="Picture 13" descr="Example_7"/>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13211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13211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3211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3211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3211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32117" name="Header" descr="12_ALG1_Header_11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11_06">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30.xml"/><Relationship Id="rId3" Type="http://schemas.openxmlformats.org/officeDocument/2006/relationships/slide" Target="slide9.xml"/><Relationship Id="rId7" Type="http://schemas.openxmlformats.org/officeDocument/2006/relationships/slide" Target="slide13.xml"/><Relationship Id="rId12" Type="http://schemas.openxmlformats.org/officeDocument/2006/relationships/slide" Target="slide27.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11" Type="http://schemas.openxmlformats.org/officeDocument/2006/relationships/slide" Target="slide26.xml"/><Relationship Id="rId5" Type="http://schemas.openxmlformats.org/officeDocument/2006/relationships/slide" Target="slide11.xml"/><Relationship Id="rId10" Type="http://schemas.openxmlformats.org/officeDocument/2006/relationships/slide" Target="slide22.xml"/><Relationship Id="rId4" Type="http://schemas.openxmlformats.org/officeDocument/2006/relationships/slide" Target="slide10.xml"/><Relationship Id="rId9" Type="http://schemas.openxmlformats.org/officeDocument/2006/relationships/slide" Target="slide19.xml"/><Relationship Id="rId14" Type="http://schemas.openxmlformats.org/officeDocument/2006/relationships/slide" Target="slide3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35.xml"/><Relationship Id="rId1" Type="http://schemas.openxmlformats.org/officeDocument/2006/relationships/tags" Target="../tags/tag20.xml"/><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35.xml"/><Relationship Id="rId1" Type="http://schemas.openxmlformats.org/officeDocument/2006/relationships/tags" Target="../tags/tag21.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46.png"/><Relationship Id="rId5" Type="http://schemas.openxmlformats.org/officeDocument/2006/relationships/image" Target="../media/image9.jpe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48.png"/><Relationship Id="rId5" Type="http://schemas.openxmlformats.org/officeDocument/2006/relationships/image" Target="../media/image9.jpe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57.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51.png"/><Relationship Id="rId5" Type="http://schemas.openxmlformats.org/officeDocument/2006/relationships/image" Target="../media/image9.jpe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9.jpe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9.jpe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24.xml"/><Relationship Id="rId1" Type="http://schemas.openxmlformats.org/officeDocument/2006/relationships/tags" Target="../tags/tag38.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79.xml"/><Relationship Id="rId1" Type="http://schemas.openxmlformats.org/officeDocument/2006/relationships/tags" Target="../tags/tag39.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79.xml"/><Relationship Id="rId1" Type="http://schemas.openxmlformats.org/officeDocument/2006/relationships/tags" Target="../tags/tag40.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56.png"/><Relationship Id="rId5" Type="http://schemas.openxmlformats.org/officeDocument/2006/relationships/image" Target="../media/image9.jpe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90.xml"/><Relationship Id="rId1" Type="http://schemas.openxmlformats.org/officeDocument/2006/relationships/tags" Target="../tags/tag43.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90.xml"/><Relationship Id="rId1" Type="http://schemas.openxmlformats.org/officeDocument/2006/relationships/tags" Target="../tags/tag44.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90.xml"/><Relationship Id="rId1" Type="http://schemas.openxmlformats.org/officeDocument/2006/relationships/tags" Target="../tags/tag45.xml"/><Relationship Id="rId5" Type="http://schemas.openxmlformats.org/officeDocument/2006/relationships/image" Target="../media/image59.pn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90.xml"/><Relationship Id="rId1" Type="http://schemas.openxmlformats.org/officeDocument/2006/relationships/tags" Target="../tags/tag46.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90.xml"/><Relationship Id="rId1" Type="http://schemas.openxmlformats.org/officeDocument/2006/relationships/tags" Target="../tags/tag47.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90.xml"/><Relationship Id="rId1" Type="http://schemas.openxmlformats.org/officeDocument/2006/relationships/tags" Target="../tags/tag48.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62.png"/><Relationship Id="rId5" Type="http://schemas.openxmlformats.org/officeDocument/2006/relationships/image" Target="../media/image9.jpe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9.jpe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101.xml"/><Relationship Id="rId1" Type="http://schemas.openxmlformats.org/officeDocument/2006/relationships/tags" Target="../tags/tag53.xml"/><Relationship Id="rId5" Type="http://schemas.openxmlformats.org/officeDocument/2006/relationships/image" Target="../media/image65.png"/><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01.xml"/><Relationship Id="rId1" Type="http://schemas.openxmlformats.org/officeDocument/2006/relationships/tags" Target="../tags/tag54.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67.png"/><Relationship Id="rId5" Type="http://schemas.openxmlformats.org/officeDocument/2006/relationships/image" Target="../media/image9.jpe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12.xml"/><Relationship Id="rId1" Type="http://schemas.openxmlformats.org/officeDocument/2006/relationships/tags" Target="../tags/tag5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8"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10"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1" name="SplashHeader" descr="12_ALG1_Header_11_06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703388"/>
            <a:ext cx="7583488" cy="4445000"/>
          </a:xfrm>
          <a:prstGeom prst="rect">
            <a:avLst/>
          </a:prstGeom>
          <a:noFill/>
          <a:ln w="9525">
            <a:noFill/>
            <a:miter lim="800000"/>
            <a:headEnd/>
            <a:tailEnd/>
          </a:ln>
          <a:effectLst/>
        </p:spPr>
        <p:txBody>
          <a:bodyPr>
            <a:spAutoFit/>
          </a:bodyPr>
          <a:lstStyle/>
          <a:p>
            <a:pPr marL="1543050" indent="-1543050">
              <a:lnSpc>
                <a:spcPct val="80000"/>
              </a:lnSpc>
              <a:spcBef>
                <a:spcPct val="20000"/>
              </a:spcBef>
              <a:spcAft>
                <a:spcPct val="20000"/>
              </a:spcAft>
            </a:pPr>
            <a:r>
              <a:rPr lang="en-US" sz="1700" b="1">
                <a:solidFill>
                  <a:srgbClr val="E01B22"/>
                </a:solidFill>
                <a:hlinkClick r:id="" action="ppaction://hlinkshowjump?jump=nextslide"/>
              </a:rPr>
              <a:t>Five-Minute Check (over Lesson 11–5)</a:t>
            </a:r>
            <a:endParaRPr lang="en-US" sz="1700" b="1">
              <a:solidFill>
                <a:srgbClr val="E01B22"/>
              </a:solidFill>
            </a:endParaRPr>
          </a:p>
          <a:p>
            <a:pPr marL="1543050" indent="-1543050">
              <a:lnSpc>
                <a:spcPct val="80000"/>
              </a:lnSpc>
              <a:spcBef>
                <a:spcPct val="20000"/>
              </a:spcBef>
              <a:spcAft>
                <a:spcPct val="20000"/>
              </a:spcAft>
            </a:pPr>
            <a:r>
              <a:rPr lang="en-US" sz="1700" b="1">
                <a:solidFill>
                  <a:srgbClr val="000000"/>
                </a:solidFill>
                <a:cs typeface="Arial" pitchFamily="34" charset="0"/>
                <a:hlinkClick r:id="rId3" action="ppaction://hlinksldjump"/>
              </a:rPr>
              <a:t>CCSS</a:t>
            </a:r>
            <a:endParaRPr lang="en-US" sz="1700" b="1">
              <a:solidFill>
                <a:srgbClr val="E01B22"/>
              </a:solidFill>
              <a:cs typeface="Arial" pitchFamily="34" charset="0"/>
            </a:endParaRPr>
          </a:p>
          <a:p>
            <a:pPr marL="1543050" indent="-1543050">
              <a:lnSpc>
                <a:spcPct val="80000"/>
              </a:lnSpc>
              <a:spcBef>
                <a:spcPct val="20000"/>
              </a:spcBef>
              <a:spcAft>
                <a:spcPct val="20000"/>
              </a:spcAft>
            </a:pPr>
            <a:r>
              <a:rPr lang="en-US" sz="1700" b="1">
                <a:solidFill>
                  <a:srgbClr val="E01B22"/>
                </a:solidFill>
                <a:hlinkClick r:id="rId4" action="ppaction://hlinksldjump"/>
              </a:rPr>
              <a:t>Then/Now</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5" action="ppaction://hlinksldjump"/>
              </a:rPr>
              <a:t>New Vocabulary</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6" action="ppaction://hlinksldjump"/>
              </a:rPr>
              <a:t>Key Concept:	Add or Subtract Rational Expressions with Like Denominators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7" action="ppaction://hlinksldjump"/>
              </a:rPr>
              <a:t>Example 1:  Add Rational Expressions with Like Denominators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8" action="ppaction://hlinksldjump"/>
              </a:rPr>
              <a:t>Example 2:  Subtract Rational Expressions with Like Denominators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9" action="ppaction://hlinksldjump"/>
              </a:rPr>
              <a:t>Example 3:  Inverse Denominators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10" action="ppaction://hlinksldjump"/>
              </a:rPr>
              <a:t>Example 4:  LCMs of Polynomials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11" action="ppaction://hlinksldjump"/>
              </a:rPr>
              <a:t>Key Concept:	Add or Subtract Rational Expressions with Unlike Denominators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12" action="ppaction://hlinksldjump"/>
              </a:rPr>
              <a:t>Example 5:  Add Rational Expressions with Unlike Denominators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13" action="ppaction://hlinksldjump"/>
              </a:rPr>
              <a:t>Example 6:  Real-World Example: Add Rational Expressions</a:t>
            </a:r>
            <a:endParaRPr lang="en-US" sz="1700" b="1">
              <a:solidFill>
                <a:srgbClr val="E01B22"/>
              </a:solidFill>
            </a:endParaRPr>
          </a:p>
          <a:p>
            <a:pPr marL="1543050" indent="-1543050">
              <a:lnSpc>
                <a:spcPct val="80000"/>
              </a:lnSpc>
              <a:spcBef>
                <a:spcPct val="20000"/>
              </a:spcBef>
              <a:spcAft>
                <a:spcPct val="20000"/>
              </a:spcAft>
            </a:pPr>
            <a:r>
              <a:rPr lang="en-US" sz="1700" b="1">
                <a:solidFill>
                  <a:srgbClr val="E01B22"/>
                </a:solidFill>
                <a:hlinkClick r:id="rId14" action="ppaction://hlinksldjump"/>
              </a:rPr>
              <a:t>Example 7:  Subtract Rational Expressions with Unlike Denominators</a:t>
            </a:r>
            <a:endParaRPr lang="en-US" sz="17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7"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a:t>
            </a:r>
            <a:r>
              <a:rPr lang="en-US" sz="2400" b="1" i="1">
                <a:solidFill>
                  <a:srgbClr val="00539D"/>
                </a:solidFill>
                <a:cs typeface="Times New Roman" pitchFamily="18" charset="0"/>
              </a:rPr>
              <a:t>a</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+ 6</a:t>
            </a:r>
            <a:r>
              <a:rPr lang="en-US" sz="2400" b="1" i="1">
                <a:solidFill>
                  <a:srgbClr val="00539D"/>
                </a:solidFill>
                <a:cs typeface="Times New Roman" pitchFamily="18" charset="0"/>
              </a:rPr>
              <a:t>a</a:t>
            </a:r>
            <a:r>
              <a:rPr lang="en-US" sz="2400" b="1">
                <a:solidFill>
                  <a:srgbClr val="00539D"/>
                </a:solidFill>
                <a:cs typeface="Times New Roman" pitchFamily="18" charset="0"/>
              </a:rPr>
              <a:t> – 3) </a:t>
            </a:r>
            <a:r>
              <a:rPr lang="en-US" sz="2400" b="1">
                <a:solidFill>
                  <a:srgbClr val="00539D"/>
                </a:solidFill>
                <a:cs typeface="Arial" pitchFamily="34" charset="0"/>
              </a:rPr>
              <a:t>÷ 6</a:t>
            </a:r>
            <a:r>
              <a:rPr lang="en-US" sz="2400" b="1" i="1">
                <a:solidFill>
                  <a:srgbClr val="00539D"/>
                </a:solidFill>
                <a:cs typeface="Arial" pitchFamily="34" charset="0"/>
              </a:rPr>
              <a:t>a</a:t>
            </a:r>
            <a:r>
              <a:rPr lang="en-US" sz="2400" b="1">
                <a:solidFill>
                  <a:srgbClr val="00539D"/>
                </a:solidFill>
                <a:cs typeface="Arial" pitchFamily="34" charset="0"/>
              </a:rPr>
              <a:t>.</a:t>
            </a:r>
          </a:p>
        </p:txBody>
      </p:sp>
      <p:sp>
        <p:nvSpPr>
          <p:cNvPr id="107529" name="AutoShape 9"/>
          <p:cNvSpPr>
            <a:spLocks noChangeArrowheads="1"/>
          </p:cNvSpPr>
          <p:nvPr/>
        </p:nvSpPr>
        <p:spPr bwMode="auto">
          <a:xfrm>
            <a:off x="533400" y="34004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grpSp>
        <p:nvGrpSpPr>
          <p:cNvPr id="107543" name="Group 23"/>
          <p:cNvGrpSpPr>
            <a:grpSpLocks/>
          </p:cNvGrpSpPr>
          <p:nvPr/>
        </p:nvGrpSpPr>
        <p:grpSpPr bwMode="auto">
          <a:xfrm>
            <a:off x="1066800" y="2236788"/>
            <a:ext cx="2790825" cy="3389312"/>
            <a:chOff x="672" y="1409"/>
            <a:chExt cx="1758" cy="2135"/>
          </a:xfrm>
        </p:grpSpPr>
        <p:sp>
          <p:nvSpPr>
            <p:cNvPr id="107526"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6</a:t>
              </a:r>
              <a:r>
                <a:rPr lang="pt-BR" sz="2400" i="1">
                  <a:solidFill>
                    <a:srgbClr val="000000"/>
                  </a:solidFill>
                  <a:sym typeface="Symbol" pitchFamily="18" charset="2"/>
                </a:rPr>
                <a:t>a</a:t>
              </a:r>
              <a:r>
                <a:rPr lang="pt-BR" sz="2400">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6</a:t>
              </a:r>
            </a:p>
          </p:txBody>
        </p:sp>
        <p:pic>
          <p:nvPicPr>
            <p:cNvPr id="107541" name="Picture 21" descr="11-6-5mc1"/>
            <p:cNvPicPr>
              <a:picLocks noChangeAspect="1" noChangeArrowheads="1"/>
            </p:cNvPicPr>
            <p:nvPr/>
          </p:nvPicPr>
          <p:blipFill>
            <a:blip r:embed="rId5" cstate="print"/>
            <a:srcRect b="50539"/>
            <a:stretch>
              <a:fillRect/>
            </a:stretch>
          </p:blipFill>
          <p:spPr bwMode="auto">
            <a:xfrm>
              <a:off x="1044" y="1409"/>
              <a:ext cx="864" cy="505"/>
            </a:xfrm>
            <a:prstGeom prst="rect">
              <a:avLst/>
            </a:prstGeom>
            <a:noFill/>
          </p:spPr>
        </p:pic>
        <p:pic>
          <p:nvPicPr>
            <p:cNvPr id="107542" name="Picture 22" descr="11-6-5mc1"/>
            <p:cNvPicPr>
              <a:picLocks noChangeAspect="1" noChangeArrowheads="1"/>
            </p:cNvPicPr>
            <p:nvPr/>
          </p:nvPicPr>
          <p:blipFill>
            <a:blip r:embed="rId5" cstate="print"/>
            <a:srcRect t="52890"/>
            <a:stretch>
              <a:fillRect/>
            </a:stretch>
          </p:blipFill>
          <p:spPr bwMode="auto">
            <a:xfrm>
              <a:off x="1044" y="1985"/>
              <a:ext cx="864" cy="481"/>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43"/>
                                        </p:tgtEl>
                                        <p:attrNameLst>
                                          <p:attrName>style.visibility</p:attrName>
                                        </p:attrNameLst>
                                      </p:cBhvr>
                                      <p:to>
                                        <p:strVal val="visible"/>
                                      </p:to>
                                    </p:set>
                                    <p:animEffect transition="in" filter="wipe(left)">
                                      <p:cBhvr>
                                        <p:cTn id="15" dur="500"/>
                                        <p:tgtEl>
                                          <p:spTgt spid="10754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61302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 6</a:t>
            </a:r>
          </a:p>
        </p:txBody>
      </p:sp>
      <p:sp>
        <p:nvSpPr>
          <p:cNvPr id="108551" name="AutoShape 7"/>
          <p:cNvSpPr>
            <a:spLocks noChangeArrowheads="1"/>
          </p:cNvSpPr>
          <p:nvPr/>
        </p:nvSpPr>
        <p:spPr bwMode="auto">
          <a:xfrm>
            <a:off x="533400" y="54768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08555" name="Picture 11" descr="11-6-2_edits"/>
          <p:cNvPicPr>
            <a:picLocks noChangeAspect="1" noChangeArrowheads="1"/>
          </p:cNvPicPr>
          <p:nvPr/>
        </p:nvPicPr>
        <p:blipFill>
          <a:blip r:embed="rId5" cstate="print"/>
          <a:srcRect/>
          <a:stretch>
            <a:fillRect/>
          </a:stretch>
        </p:blipFill>
        <p:spPr bwMode="auto">
          <a:xfrm>
            <a:off x="1143000" y="1431925"/>
            <a:ext cx="3702050" cy="8953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8555"/>
                                        </p:tgtEl>
                                        <p:attrNameLst>
                                          <p:attrName>style.visibility</p:attrName>
                                        </p:attrNameLst>
                                      </p:cBhvr>
                                      <p:to>
                                        <p:strVal val="visible"/>
                                      </p:to>
                                    </p:set>
                                    <p:animEffect transition="in" filter="wipe(left)">
                                      <p:cBhvr>
                                        <p:cTn id="11" dur="500"/>
                                        <p:tgtEl>
                                          <p:spTgt spid="10855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+ 9</a:t>
            </a:r>
            <a:r>
              <a:rPr lang="en-US" sz="2400" b="1" i="1">
                <a:solidFill>
                  <a:srgbClr val="00539D"/>
                </a:solidFill>
                <a:cs typeface="Times New Roman" pitchFamily="18" charset="0"/>
              </a:rPr>
              <a:t>x</a:t>
            </a:r>
            <a:r>
              <a:rPr lang="en-US" sz="2400" b="1">
                <a:solidFill>
                  <a:srgbClr val="00539D"/>
                </a:solidFill>
                <a:cs typeface="Times New Roman" pitchFamily="18" charset="0"/>
              </a:rPr>
              <a:t> + 20) </a:t>
            </a:r>
            <a:r>
              <a:rPr lang="en-US" sz="2400" b="1">
                <a:solidFill>
                  <a:srgbClr val="00539D"/>
                </a:solidFill>
                <a:cs typeface="Arial" pitchFamily="34" charset="0"/>
              </a:rPr>
              <a:t>÷ (</a:t>
            </a:r>
            <a:r>
              <a:rPr lang="en-US" sz="2400" b="1" i="1">
                <a:solidFill>
                  <a:srgbClr val="00539D"/>
                </a:solidFill>
                <a:cs typeface="Arial" pitchFamily="34" charset="0"/>
              </a:rPr>
              <a:t>x</a:t>
            </a:r>
            <a:r>
              <a:rPr lang="en-US" sz="2400" b="1">
                <a:solidFill>
                  <a:srgbClr val="00539D"/>
                </a:solidFill>
                <a:cs typeface="Arial" pitchFamily="34" charset="0"/>
              </a:rPr>
              <a:t> + 5).</a:t>
            </a:r>
          </a:p>
        </p:txBody>
      </p:sp>
      <p:sp>
        <p:nvSpPr>
          <p:cNvPr id="109575" name="AutoShape 7"/>
          <p:cNvSpPr>
            <a:spLocks noChangeArrowheads="1"/>
          </p:cNvSpPr>
          <p:nvPr/>
        </p:nvSpPr>
        <p:spPr bwMode="auto">
          <a:xfrm>
            <a:off x="533400" y="24780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579" name="Group 11"/>
          <p:cNvGrpSpPr>
            <a:grpSpLocks/>
          </p:cNvGrpSpPr>
          <p:nvPr/>
        </p:nvGrpSpPr>
        <p:grpSpPr bwMode="auto">
          <a:xfrm>
            <a:off x="1066800" y="2400300"/>
            <a:ext cx="2790825" cy="3225800"/>
            <a:chOff x="672" y="1512"/>
            <a:chExt cx="1758" cy="2032"/>
          </a:xfrm>
        </p:grpSpPr>
        <p:sp>
          <p:nvSpPr>
            <p:cNvPr id="109573"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i="1">
                  <a:solidFill>
                    <a:srgbClr val="000000"/>
                  </a:solidFill>
                  <a:sym typeface="Symbol" pitchFamily="18" charset="2"/>
                </a:rPr>
                <a:t>x</a:t>
              </a:r>
              <a:r>
                <a:rPr lang="pt-BR" sz="2400">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i="1">
                  <a:solidFill>
                    <a:srgbClr val="000000"/>
                  </a:solidFill>
                  <a:sym typeface="Symbol" pitchFamily="18" charset="2"/>
                </a:rPr>
                <a:t>x</a:t>
              </a:r>
              <a:r>
                <a:rPr lang="pt-BR" sz="2400">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1</a:t>
              </a:r>
            </a:p>
          </p:txBody>
        </p:sp>
        <p:pic>
          <p:nvPicPr>
            <p:cNvPr id="109578" name="Picture 10" descr="11-6-3"/>
            <p:cNvPicPr>
              <a:picLocks noChangeAspect="1" noChangeArrowheads="1"/>
            </p:cNvPicPr>
            <p:nvPr/>
          </p:nvPicPr>
          <p:blipFill>
            <a:blip r:embed="rId5" cstate="print"/>
            <a:srcRect b="18195"/>
            <a:stretch>
              <a:fillRect/>
            </a:stretch>
          </p:blipFill>
          <p:spPr bwMode="auto">
            <a:xfrm>
              <a:off x="1020" y="2597"/>
              <a:ext cx="501" cy="607"/>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79"/>
                                        </p:tgtEl>
                                        <p:attrNameLst>
                                          <p:attrName>style.visibility</p:attrName>
                                        </p:attrNameLst>
                                      </p:cBhvr>
                                      <p:to>
                                        <p:strVal val="visible"/>
                                      </p:to>
                                    </p:set>
                                    <p:animEffect transition="in" filter="wipe(left)">
                                      <p:cBhvr>
                                        <p:cTn id="15" dur="500"/>
                                        <p:tgtEl>
                                          <p:spTgt spid="10957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(2</a:t>
            </a:r>
            <a:r>
              <a:rPr lang="en-US" sz="2400" b="1" i="1">
                <a:solidFill>
                  <a:srgbClr val="00539D"/>
                </a:solidFill>
                <a:cs typeface="Times New Roman" pitchFamily="18" charset="0"/>
              </a:rPr>
              <a:t>r</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5</a:t>
            </a:r>
            <a:r>
              <a:rPr lang="en-US" sz="2400" b="1" i="1">
                <a:solidFill>
                  <a:srgbClr val="00539D"/>
                </a:solidFill>
                <a:cs typeface="Times New Roman" pitchFamily="18" charset="0"/>
              </a:rPr>
              <a:t>r</a:t>
            </a:r>
            <a:r>
              <a:rPr lang="en-US" sz="2400" b="1">
                <a:solidFill>
                  <a:srgbClr val="00539D"/>
                </a:solidFill>
                <a:cs typeface="Times New Roman" pitchFamily="18" charset="0"/>
              </a:rPr>
              <a:t> + 11) </a:t>
            </a:r>
            <a:r>
              <a:rPr lang="en-US" sz="2400" b="1">
                <a:solidFill>
                  <a:srgbClr val="00539D"/>
                </a:solidFill>
                <a:cs typeface="Arial" pitchFamily="34" charset="0"/>
              </a:rPr>
              <a:t>÷ (</a:t>
            </a:r>
            <a:r>
              <a:rPr lang="en-US" sz="2400" b="1" i="1">
                <a:solidFill>
                  <a:srgbClr val="00539D"/>
                </a:solidFill>
                <a:cs typeface="Arial" pitchFamily="34" charset="0"/>
              </a:rPr>
              <a:t>r</a:t>
            </a:r>
            <a:r>
              <a:rPr lang="en-US" sz="2400" b="1">
                <a:solidFill>
                  <a:srgbClr val="00539D"/>
                </a:solidFill>
                <a:cs typeface="Arial" pitchFamily="34" charset="0"/>
              </a:rPr>
              <a:t> + 5).</a:t>
            </a:r>
          </a:p>
        </p:txBody>
      </p:sp>
      <p:sp>
        <p:nvSpPr>
          <p:cNvPr id="110599" name="AutoShape 7"/>
          <p:cNvSpPr>
            <a:spLocks noChangeArrowheads="1"/>
          </p:cNvSpPr>
          <p:nvPr/>
        </p:nvSpPr>
        <p:spPr bwMode="auto">
          <a:xfrm>
            <a:off x="533400" y="526891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10603" name="Group 11"/>
          <p:cNvGrpSpPr>
            <a:grpSpLocks/>
          </p:cNvGrpSpPr>
          <p:nvPr/>
        </p:nvGrpSpPr>
        <p:grpSpPr bwMode="auto">
          <a:xfrm>
            <a:off x="1066800" y="2400300"/>
            <a:ext cx="2790825" cy="3800475"/>
            <a:chOff x="672" y="1512"/>
            <a:chExt cx="1758" cy="2394"/>
          </a:xfrm>
        </p:grpSpPr>
        <p:sp>
          <p:nvSpPr>
            <p:cNvPr id="110597"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2</a:t>
              </a:r>
              <a:r>
                <a:rPr lang="pt-BR" sz="2400" i="1">
                  <a:solidFill>
                    <a:srgbClr val="000000"/>
                  </a:solidFill>
                  <a:sym typeface="Symbol" pitchFamily="18" charset="2"/>
                </a:rPr>
                <a:t>r</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a:solidFill>
                    <a:srgbClr val="000000"/>
                  </a:solidFill>
                  <a:sym typeface="Symbol" pitchFamily="18" charset="2"/>
                </a:rPr>
                <a:t>2</a:t>
              </a:r>
              <a:r>
                <a:rPr lang="pt-BR" sz="2400" i="1">
                  <a:solidFill>
                    <a:srgbClr val="000000"/>
                  </a:solidFill>
                  <a:sym typeface="Symbol" pitchFamily="18" charset="2"/>
                </a:rPr>
                <a:t>r</a:t>
              </a:r>
              <a:r>
                <a:rPr lang="pt-BR" sz="2400">
                  <a:solidFill>
                    <a:srgbClr val="000000"/>
                  </a:solidFill>
                  <a:sym typeface="Symbol" pitchFamily="18" charset="2"/>
                </a:rPr>
                <a:t> + 25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2</a:t>
              </a:r>
              <a:r>
                <a:rPr lang="pt-BR" sz="2400" i="1">
                  <a:solidFill>
                    <a:srgbClr val="000000"/>
                  </a:solidFill>
                  <a:sym typeface="Symbol" pitchFamily="18" charset="2"/>
                </a:rPr>
                <a:t>r</a:t>
              </a:r>
              <a:r>
                <a:rPr lang="pt-BR" sz="2400">
                  <a:solidFill>
                    <a:srgbClr val="000000"/>
                  </a:solidFill>
                  <a:sym typeface="Symbol" pitchFamily="18" charset="2"/>
                </a:rPr>
                <a:t> + 55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0602" name="Picture 10" descr="11-6-4"/>
            <p:cNvPicPr>
              <a:picLocks noChangeAspect="1" noChangeArrowheads="1"/>
            </p:cNvPicPr>
            <p:nvPr/>
          </p:nvPicPr>
          <p:blipFill>
            <a:blip r:embed="rId5" cstate="print"/>
            <a:srcRect/>
            <a:stretch>
              <a:fillRect/>
            </a:stretch>
          </p:blipFill>
          <p:spPr bwMode="auto">
            <a:xfrm>
              <a:off x="1038" y="3164"/>
              <a:ext cx="1244" cy="742"/>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03"/>
                                        </p:tgtEl>
                                        <p:attrNameLst>
                                          <p:attrName>style.visibility</p:attrName>
                                        </p:attrNameLst>
                                      </p:cBhvr>
                                      <p:to>
                                        <p:strVal val="visible"/>
                                      </p:to>
                                    </p:set>
                                    <p:animEffect transition="in" filter="wipe(left)">
                                      <p:cBhvr>
                                        <p:cTn id="15" dur="500"/>
                                        <p:tgtEl>
                                          <p:spTgt spid="11060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–72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–63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–54</a:t>
            </a:r>
          </a:p>
        </p:txBody>
      </p:sp>
      <p:sp>
        <p:nvSpPr>
          <p:cNvPr id="111622"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value of </a:t>
            </a:r>
            <a:r>
              <a:rPr lang="en-US" sz="2400" b="1" i="1">
                <a:solidFill>
                  <a:srgbClr val="00539D"/>
                </a:solidFill>
                <a:cs typeface="Times New Roman" pitchFamily="18" charset="0"/>
              </a:rPr>
              <a:t>k </a:t>
            </a:r>
            <a:r>
              <a:rPr lang="en-US" sz="2400" b="1">
                <a:solidFill>
                  <a:srgbClr val="00539D"/>
                </a:solidFill>
                <a:cs typeface="Times New Roman" pitchFamily="18" charset="0"/>
              </a:rPr>
              <a:t>is </a:t>
            </a:r>
            <a:r>
              <a:rPr lang="en-US" sz="2400" b="1" i="1">
                <a:solidFill>
                  <a:srgbClr val="00539D"/>
                </a:solidFill>
                <a:cs typeface="Times New Roman" pitchFamily="18" charset="0"/>
              </a:rPr>
              <a:t>c</a:t>
            </a:r>
            <a:r>
              <a:rPr lang="en-US" sz="2400" b="1">
                <a:solidFill>
                  <a:srgbClr val="00539D"/>
                </a:solidFill>
                <a:cs typeface="Times New Roman" pitchFamily="18" charset="0"/>
              </a:rPr>
              <a:t> + 7 a factor of </a:t>
            </a:r>
            <a:r>
              <a:rPr lang="en-US" sz="2400" b="1" i="1">
                <a:solidFill>
                  <a:srgbClr val="00539D"/>
                </a:solidFill>
                <a:cs typeface="Times New Roman" pitchFamily="18" charset="0"/>
              </a:rPr>
              <a:t>c</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a:t>
            </a:r>
            <a:r>
              <a:rPr lang="en-US" sz="2400" b="1" i="1">
                <a:solidFill>
                  <a:srgbClr val="00539D"/>
                </a:solidFill>
                <a:cs typeface="Times New Roman" pitchFamily="18" charset="0"/>
              </a:rPr>
              <a:t>c</a:t>
            </a:r>
            <a:r>
              <a:rPr lang="en-US" sz="2400" b="1">
                <a:solidFill>
                  <a:srgbClr val="00539D"/>
                </a:solidFill>
                <a:cs typeface="Times New Roman" pitchFamily="18" charset="0"/>
              </a:rPr>
              <a:t> + </a:t>
            </a:r>
            <a:r>
              <a:rPr lang="en-US" sz="2400" b="1" i="1">
                <a:solidFill>
                  <a:srgbClr val="00539D"/>
                </a:solidFill>
                <a:cs typeface="Times New Roman" pitchFamily="18" charset="0"/>
              </a:rPr>
              <a:t>k</a:t>
            </a:r>
            <a:r>
              <a:rPr lang="en-US" sz="2400" b="1">
                <a:solidFill>
                  <a:srgbClr val="00539D"/>
                </a:solidFill>
                <a:cs typeface="Times New Roman" pitchFamily="18" charset="0"/>
              </a:rPr>
              <a:t>?</a:t>
            </a:r>
          </a:p>
        </p:txBody>
      </p:sp>
      <p:sp>
        <p:nvSpPr>
          <p:cNvPr id="111623" name="AutoShape 7"/>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8"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of the following expressions equals </a:t>
            </a:r>
            <a:br>
              <a:rPr lang="en-US" sz="2400" b="1">
                <a:solidFill>
                  <a:srgbClr val="00539D"/>
                </a:solidFill>
                <a:cs typeface="Times New Roman" pitchFamily="18" charset="0"/>
              </a:rPr>
            </a:br>
            <a:r>
              <a:rPr lang="en-US" sz="2400" b="1">
                <a:solidFill>
                  <a:srgbClr val="00539D"/>
                </a:solidFill>
                <a:cs typeface="Times New Roman" pitchFamily="18" charset="0"/>
              </a:rPr>
              <a:t>(24</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a:t>
            </a:r>
            <a:r>
              <a:rPr lang="en-US" sz="2400" b="1" i="1">
                <a:solidFill>
                  <a:srgbClr val="00539D"/>
                </a:solidFill>
                <a:cs typeface="Times New Roman" pitchFamily="18" charset="0"/>
              </a:rPr>
              <a:t>x</a:t>
            </a:r>
            <a:r>
              <a:rPr lang="en-US" sz="2400" b="1">
                <a:solidFill>
                  <a:srgbClr val="00539D"/>
                </a:solidFill>
                <a:cs typeface="Times New Roman" pitchFamily="18" charset="0"/>
              </a:rPr>
              <a:t> – 27) </a:t>
            </a:r>
            <a:r>
              <a:rPr lang="en-US" sz="2400" b="1">
                <a:solidFill>
                  <a:srgbClr val="00539D"/>
                </a:solidFill>
                <a:cs typeface="Arial" pitchFamily="34" charset="0"/>
              </a:rPr>
              <a:t>÷ (4</a:t>
            </a:r>
            <a:r>
              <a:rPr lang="en-US" sz="2400" b="1" i="1">
                <a:solidFill>
                  <a:srgbClr val="00539D"/>
                </a:solidFill>
                <a:cs typeface="Arial" pitchFamily="34" charset="0"/>
              </a:rPr>
              <a:t>x</a:t>
            </a:r>
            <a:r>
              <a:rPr lang="en-US" sz="2400" b="1">
                <a:solidFill>
                  <a:srgbClr val="00539D"/>
                </a:solidFill>
                <a:cs typeface="Arial" pitchFamily="34" charset="0"/>
              </a:rPr>
              <a:t> – 5)?</a:t>
            </a:r>
          </a:p>
        </p:txBody>
      </p:sp>
      <p:sp>
        <p:nvSpPr>
          <p:cNvPr id="120839" name="AutoShape 7"/>
          <p:cNvSpPr>
            <a:spLocks noChangeArrowheads="1"/>
          </p:cNvSpPr>
          <p:nvPr/>
        </p:nvSpPr>
        <p:spPr bwMode="auto">
          <a:xfrm>
            <a:off x="533400" y="48133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2" name="Picture 10"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grpSp>
        <p:nvGrpSpPr>
          <p:cNvPr id="120846" name="Group 14"/>
          <p:cNvGrpSpPr>
            <a:grpSpLocks/>
          </p:cNvGrpSpPr>
          <p:nvPr/>
        </p:nvGrpSpPr>
        <p:grpSpPr bwMode="auto">
          <a:xfrm>
            <a:off x="1066800" y="2870200"/>
            <a:ext cx="3810000" cy="3482975"/>
            <a:chOff x="672" y="1808"/>
            <a:chExt cx="2400" cy="2194"/>
          </a:xfrm>
        </p:grpSpPr>
        <p:sp>
          <p:nvSpPr>
            <p:cNvPr id="120837" name="TPAnswers"/>
            <p:cNvSpPr>
              <a:spLocks noChangeArrowheads="1"/>
            </p:cNvSpPr>
            <p:nvPr>
              <p:custDataLst>
                <p:tags r:id="rId2"/>
              </p:custDataLst>
            </p:nvPr>
          </p:nvSpPr>
          <p:spPr bwMode="auto">
            <a:xfrm>
              <a:off x="672" y="1808"/>
              <a:ext cx="2400"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6</a:t>
              </a:r>
              <a:r>
                <a:rPr lang="pt-BR" sz="2400" i="1">
                  <a:solidFill>
                    <a:srgbClr val="000000"/>
                  </a:solidFill>
                  <a:sym typeface="Symbol" pitchFamily="18" charset="2"/>
                </a:rPr>
                <a:t>x</a:t>
              </a:r>
              <a:r>
                <a:rPr lang="pt-BR" sz="2400">
                  <a:solidFill>
                    <a:srgbClr val="000000"/>
                  </a:solidFill>
                  <a:sym typeface="Symbol" pitchFamily="18" charset="2"/>
                </a:rPr>
                <a:t> + 8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a:solidFill>
                    <a:srgbClr val="000000"/>
                  </a:solidFill>
                  <a:sym typeface="Symbol" pitchFamily="18" charset="2"/>
                </a:rPr>
                <a:t>6</a:t>
              </a:r>
              <a:r>
                <a:rPr lang="pt-BR" sz="2400" i="1">
                  <a:solidFill>
                    <a:srgbClr val="000000"/>
                  </a:solidFill>
                  <a:sym typeface="Symbol" pitchFamily="18" charset="2"/>
                </a:rPr>
                <a:t>x</a:t>
              </a:r>
              <a:r>
                <a:rPr lang="pt-BR" sz="2400">
                  <a:solidFill>
                    <a:srgbClr val="000000"/>
                  </a:solidFill>
                  <a:sym typeface="Symbol" pitchFamily="18" charset="2"/>
                </a:rPr>
                <a:t> + 8 +</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6</a:t>
              </a:r>
              <a:r>
                <a:rPr lang="pt-BR" sz="2400" i="1">
                  <a:solidFill>
                    <a:srgbClr val="000000"/>
                  </a:solidFill>
                  <a:sym typeface="Symbol" pitchFamily="18" charset="2"/>
                </a:rPr>
                <a:t>x</a:t>
              </a:r>
              <a:r>
                <a:rPr lang="pt-BR" sz="2400">
                  <a:solidFill>
                    <a:srgbClr val="000000"/>
                  </a:solidFill>
                  <a:sym typeface="Symbol" pitchFamily="18" charset="2"/>
                </a:rPr>
                <a:t> + 7 + </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6</a:t>
              </a:r>
              <a:r>
                <a:rPr lang="pt-BR" sz="2400" i="1">
                  <a:solidFill>
                    <a:srgbClr val="000000"/>
                  </a:solidFill>
                  <a:sym typeface="Symbol" pitchFamily="18" charset="2"/>
                </a:rPr>
                <a:t>x</a:t>
              </a:r>
              <a:r>
                <a:rPr lang="pt-BR" sz="2400">
                  <a:solidFill>
                    <a:srgbClr val="000000"/>
                  </a:solidFill>
                  <a:sym typeface="Symbol" pitchFamily="18" charset="2"/>
                </a:rPr>
                <a:t> + 7 –</a:t>
              </a:r>
            </a:p>
          </p:txBody>
        </p:sp>
        <p:pic>
          <p:nvPicPr>
            <p:cNvPr id="120843" name="Picture 11" descr="11-6-6"/>
            <p:cNvPicPr>
              <a:picLocks noChangeAspect="1" noChangeArrowheads="1"/>
            </p:cNvPicPr>
            <p:nvPr/>
          </p:nvPicPr>
          <p:blipFill>
            <a:blip r:embed="rId6" cstate="print"/>
            <a:srcRect b="56161"/>
            <a:stretch>
              <a:fillRect/>
            </a:stretch>
          </p:blipFill>
          <p:spPr bwMode="auto">
            <a:xfrm>
              <a:off x="1800" y="2268"/>
              <a:ext cx="616" cy="562"/>
            </a:xfrm>
            <a:prstGeom prst="rect">
              <a:avLst/>
            </a:prstGeom>
            <a:noFill/>
          </p:spPr>
        </p:pic>
        <p:pic>
          <p:nvPicPr>
            <p:cNvPr id="120844" name="Picture 12" descr="11-6-6"/>
            <p:cNvPicPr>
              <a:picLocks noChangeAspect="1" noChangeArrowheads="1"/>
            </p:cNvPicPr>
            <p:nvPr/>
          </p:nvPicPr>
          <p:blipFill>
            <a:blip r:embed="rId6" cstate="print"/>
            <a:srcRect t="40094" b="14977"/>
            <a:stretch>
              <a:fillRect/>
            </a:stretch>
          </p:blipFill>
          <p:spPr bwMode="auto">
            <a:xfrm>
              <a:off x="1832" y="3426"/>
              <a:ext cx="616" cy="576"/>
            </a:xfrm>
            <a:prstGeom prst="rect">
              <a:avLst/>
            </a:prstGeom>
            <a:noFill/>
          </p:spPr>
        </p:pic>
        <p:pic>
          <p:nvPicPr>
            <p:cNvPr id="120845" name="Picture 13" descr="11-6-6"/>
            <p:cNvPicPr>
              <a:picLocks noChangeAspect="1" noChangeArrowheads="1"/>
            </p:cNvPicPr>
            <p:nvPr/>
          </p:nvPicPr>
          <p:blipFill>
            <a:blip r:embed="rId6" cstate="print"/>
            <a:srcRect t="40094" b="14977"/>
            <a:stretch>
              <a:fillRect/>
            </a:stretch>
          </p:blipFill>
          <p:spPr bwMode="auto">
            <a:xfrm>
              <a:off x="1800" y="2832"/>
              <a:ext cx="616" cy="57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2"/>
                                        </p:tgtEl>
                                        <p:attrNameLst>
                                          <p:attrName>style.visibility</p:attrName>
                                        </p:attrNameLst>
                                      </p:cBhvr>
                                      <p:to>
                                        <p:strVal val="visible"/>
                                      </p:to>
                                    </p:set>
                                    <p:animEffect transition="in" filter="wipe(left)">
                                      <p:cBhvr>
                                        <p:cTn id="11" dur="500"/>
                                        <p:tgtEl>
                                          <p:spTgt spid="1208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0846"/>
                                        </p:tgtEl>
                                        <p:attrNameLst>
                                          <p:attrName>style.visibility</p:attrName>
                                        </p:attrNameLst>
                                      </p:cBhvr>
                                      <p:to>
                                        <p:strVal val="visible"/>
                                      </p:to>
                                    </p:set>
                                    <p:animEffect transition="in" filter="wipe(left)">
                                      <p:cBhvr>
                                        <p:cTn id="19" dur="500"/>
                                        <p:tgtEl>
                                          <p:spTgt spid="12084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103187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b="1">
                <a:ea typeface="Times New Roman" pitchFamily="18" charset="0"/>
                <a:cs typeface="FormataOTFCnMd" charset="0"/>
              </a:rPr>
              <a:t>Mathematical Practices</a:t>
            </a:r>
          </a:p>
          <a:p>
            <a:pPr>
              <a:lnSpc>
                <a:spcPct val="90000"/>
              </a:lnSpc>
              <a:spcBef>
                <a:spcPct val="20000"/>
              </a:spcBef>
              <a:spcAft>
                <a:spcPct val="20000"/>
              </a:spcAft>
            </a:pPr>
            <a:r>
              <a:rPr lang="en-US" sz="2800">
                <a:ea typeface="Times New Roman" pitchFamily="18" charset="0"/>
                <a:cs typeface="FormataOTFCnMd" charset="0"/>
              </a:rPr>
              <a:t>6 Attend to precision.</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added and subtracted polynomials. </a:t>
            </a:r>
            <a:endParaRPr lang="en-US" sz="2800"/>
          </a:p>
        </p:txBody>
      </p:sp>
      <p:sp>
        <p:nvSpPr>
          <p:cNvPr id="4109" name="Text Box 13"/>
          <p:cNvSpPr txBox="1">
            <a:spLocks noChangeArrowheads="1"/>
          </p:cNvSpPr>
          <p:nvPr/>
        </p:nvSpPr>
        <p:spPr bwMode="auto">
          <a:xfrm>
            <a:off x="812800" y="40576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Add and subtract rational expressions with like denominators.</a:t>
            </a:r>
          </a:p>
        </p:txBody>
      </p:sp>
      <p:sp>
        <p:nvSpPr>
          <p:cNvPr id="4110" name="Text Box 14"/>
          <p:cNvSpPr txBox="1">
            <a:spLocks noChangeArrowheads="1"/>
          </p:cNvSpPr>
          <p:nvPr/>
        </p:nvSpPr>
        <p:spPr bwMode="auto">
          <a:xfrm>
            <a:off x="812800" y="5083175"/>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Add and subtract rational expressions with unlike denominators.</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least common multiple (LCM)</a:t>
            </a:r>
          </a:p>
          <a:p>
            <a:pPr marL="346075" indent="-346075">
              <a:lnSpc>
                <a:spcPct val="90000"/>
              </a:lnSpc>
              <a:spcBef>
                <a:spcPct val="30000"/>
              </a:spcBef>
              <a:spcAft>
                <a:spcPct val="30000"/>
              </a:spcAft>
              <a:buFontTx/>
              <a:buChar char="•"/>
            </a:pPr>
            <a:r>
              <a:rPr lang="en-US" sz="2800"/>
              <a:t>least common denominator (LCD)</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2">
                                            <p:txEl>
                                              <p:pRg st="1" end="1"/>
                                            </p:txEl>
                                          </p:spTgt>
                                        </p:tgtEl>
                                        <p:attrNameLst>
                                          <p:attrName>style.visibility</p:attrName>
                                        </p:attrNameLst>
                                      </p:cBhvr>
                                      <p:to>
                                        <p:strVal val="visible"/>
                                      </p:to>
                                    </p:set>
                                    <p:animEffect transition="in" filter="wipe(left)">
                                      <p:cBhvr>
                                        <p:cTn id="12" dur="500"/>
                                        <p:tgtEl>
                                          <p:spTgt spid="880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 1</a:t>
            </a:r>
          </a:p>
        </p:txBody>
      </p:sp>
      <p:pic>
        <p:nvPicPr>
          <p:cNvPr id="106507" name="Picture 11" descr="KC_alg_L11-06A"/>
          <p:cNvPicPr>
            <a:picLocks noChangeAspect="1" noChangeArrowheads="1"/>
          </p:cNvPicPr>
          <p:nvPr/>
        </p:nvPicPr>
        <p:blipFill>
          <a:blip r:embed="rId3" cstate="print"/>
          <a:srcRect/>
          <a:stretch>
            <a:fillRect/>
          </a:stretch>
        </p:blipFill>
        <p:spPr bwMode="auto">
          <a:xfrm>
            <a:off x="438150" y="1495425"/>
            <a:ext cx="8239125" cy="1614488"/>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 with Like Denominators</a:t>
            </a:r>
          </a:p>
        </p:txBody>
      </p:sp>
      <p:sp>
        <p:nvSpPr>
          <p:cNvPr id="5916" name="Text Box 796"/>
          <p:cNvSpPr txBox="1">
            <a:spLocks noChangeArrowheads="1"/>
          </p:cNvSpPr>
          <p:nvPr/>
        </p:nvSpPr>
        <p:spPr bwMode="auto">
          <a:xfrm>
            <a:off x="5848350" y="2862263"/>
            <a:ext cx="2838450"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The common denominator is 15.</a:t>
            </a:r>
          </a:p>
        </p:txBody>
      </p:sp>
      <p:sp>
        <p:nvSpPr>
          <p:cNvPr id="5917" name="Text Box 797"/>
          <p:cNvSpPr txBox="1">
            <a:spLocks noChangeArrowheads="1"/>
          </p:cNvSpPr>
          <p:nvPr/>
        </p:nvSpPr>
        <p:spPr bwMode="auto">
          <a:xfrm>
            <a:off x="5848350" y="3746500"/>
            <a:ext cx="2914650"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Add the numerators.</a:t>
            </a:r>
          </a:p>
        </p:txBody>
      </p:sp>
      <p:sp>
        <p:nvSpPr>
          <p:cNvPr id="5918" name="Text Box 798"/>
          <p:cNvSpPr txBox="1">
            <a:spLocks noChangeArrowheads="1"/>
          </p:cNvSpPr>
          <p:nvPr/>
        </p:nvSpPr>
        <p:spPr bwMode="auto">
          <a:xfrm>
            <a:off x="5848350" y="4759325"/>
            <a:ext cx="2838450"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Divide by the common factor, 5.</a:t>
            </a:r>
          </a:p>
        </p:txBody>
      </p:sp>
      <p:grpSp>
        <p:nvGrpSpPr>
          <p:cNvPr id="5920" name="Group 800"/>
          <p:cNvGrpSpPr>
            <a:grpSpLocks/>
          </p:cNvGrpSpPr>
          <p:nvPr/>
        </p:nvGrpSpPr>
        <p:grpSpPr bwMode="auto">
          <a:xfrm>
            <a:off x="876300" y="1476375"/>
            <a:ext cx="7705725" cy="793750"/>
            <a:chOff x="552" y="840"/>
            <a:chExt cx="4854" cy="500"/>
          </a:xfrm>
        </p:grpSpPr>
        <p:sp>
          <p:nvSpPr>
            <p:cNvPr id="5921" name="Rectangle 801"/>
            <p:cNvSpPr>
              <a:spLocks noChangeArrowheads="1"/>
            </p:cNvSpPr>
            <p:nvPr/>
          </p:nvSpPr>
          <p:spPr bwMode="auto">
            <a:xfrm>
              <a:off x="552" y="947"/>
              <a:ext cx="4854"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Find</a:t>
              </a:r>
              <a:endParaRPr lang="en-US" sz="2400" i="1">
                <a:solidFill>
                  <a:srgbClr val="000000"/>
                </a:solidFill>
                <a:ea typeface="Times New Roman" pitchFamily="18" charset="0"/>
                <a:cs typeface="Arial" pitchFamily="34" charset="0"/>
              </a:endParaRPr>
            </a:p>
          </p:txBody>
        </p:sp>
        <p:pic>
          <p:nvPicPr>
            <p:cNvPr id="5922" name="Picture 802" descr="eq_124"/>
            <p:cNvPicPr>
              <a:picLocks noChangeAspect="1" noChangeArrowheads="1"/>
            </p:cNvPicPr>
            <p:nvPr/>
          </p:nvPicPr>
          <p:blipFill>
            <a:blip r:embed="rId3" cstate="print"/>
            <a:srcRect l="26131" r="21381" b="82579"/>
            <a:stretch>
              <a:fillRect/>
            </a:stretch>
          </p:blipFill>
          <p:spPr bwMode="auto">
            <a:xfrm>
              <a:off x="1050" y="840"/>
              <a:ext cx="928" cy="500"/>
            </a:xfrm>
            <a:prstGeom prst="rect">
              <a:avLst/>
            </a:prstGeom>
            <a:noFill/>
          </p:spPr>
        </p:pic>
      </p:grpSp>
      <p:pic>
        <p:nvPicPr>
          <p:cNvPr id="5924" name="Picture 804" descr="eq_124"/>
          <p:cNvPicPr>
            <a:picLocks noChangeAspect="1" noChangeArrowheads="1"/>
          </p:cNvPicPr>
          <p:nvPr/>
        </p:nvPicPr>
        <p:blipFill>
          <a:blip r:embed="rId3" cstate="print"/>
          <a:srcRect t="35541" r="51471" b="45575"/>
          <a:stretch>
            <a:fillRect/>
          </a:stretch>
        </p:blipFill>
        <p:spPr bwMode="auto">
          <a:xfrm>
            <a:off x="3457575" y="3651250"/>
            <a:ext cx="1362075" cy="860425"/>
          </a:xfrm>
          <a:prstGeom prst="rect">
            <a:avLst/>
          </a:prstGeom>
          <a:noFill/>
        </p:spPr>
      </p:pic>
      <p:pic>
        <p:nvPicPr>
          <p:cNvPr id="5929" name="Picture 809" descr="11-6-1edits"/>
          <p:cNvPicPr>
            <a:picLocks noChangeAspect="1" noChangeArrowheads="1"/>
          </p:cNvPicPr>
          <p:nvPr/>
        </p:nvPicPr>
        <p:blipFill>
          <a:blip r:embed="rId4" cstate="print"/>
          <a:srcRect/>
          <a:stretch>
            <a:fillRect/>
          </a:stretch>
        </p:blipFill>
        <p:spPr bwMode="auto">
          <a:xfrm>
            <a:off x="2165350" y="2800350"/>
            <a:ext cx="2843213" cy="793750"/>
          </a:xfrm>
          <a:prstGeom prst="rect">
            <a:avLst/>
          </a:prstGeom>
          <a:noFill/>
        </p:spPr>
      </p:pic>
      <p:pic>
        <p:nvPicPr>
          <p:cNvPr id="5930" name="Picture 810" descr="11-6-1b"/>
          <p:cNvPicPr>
            <a:picLocks noChangeAspect="1" noChangeArrowheads="1"/>
          </p:cNvPicPr>
          <p:nvPr/>
        </p:nvPicPr>
        <p:blipFill>
          <a:blip r:embed="rId5" cstate="print"/>
          <a:srcRect/>
          <a:stretch>
            <a:fillRect/>
          </a:stretch>
        </p:blipFill>
        <p:spPr bwMode="auto">
          <a:xfrm>
            <a:off x="3448050" y="4495800"/>
            <a:ext cx="1023938" cy="13081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20"/>
                                        </p:tgtEl>
                                        <p:attrNameLst>
                                          <p:attrName>style.visibility</p:attrName>
                                        </p:attrNameLst>
                                      </p:cBhvr>
                                      <p:to>
                                        <p:strVal val="visible"/>
                                      </p:to>
                                    </p:set>
                                    <p:animEffect transition="in" filter="wipe(left)">
                                      <p:cBhvr>
                                        <p:cTn id="7" dur="500"/>
                                        <p:tgtEl>
                                          <p:spTgt spid="59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929"/>
                                        </p:tgtEl>
                                        <p:attrNameLst>
                                          <p:attrName>style.visibility</p:attrName>
                                        </p:attrNameLst>
                                      </p:cBhvr>
                                      <p:to>
                                        <p:strVal val="visible"/>
                                      </p:to>
                                    </p:set>
                                    <p:animEffect transition="in" filter="wipe(left)">
                                      <p:cBhvr>
                                        <p:cTn id="12" dur="500"/>
                                        <p:tgtEl>
                                          <p:spTgt spid="592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916"/>
                                        </p:tgtEl>
                                        <p:attrNameLst>
                                          <p:attrName>style.visibility</p:attrName>
                                        </p:attrNameLst>
                                      </p:cBhvr>
                                      <p:to>
                                        <p:strVal val="visible"/>
                                      </p:to>
                                    </p:set>
                                    <p:animEffect transition="in" filter="wipe(left)">
                                      <p:cBhvr>
                                        <p:cTn id="16" dur="500"/>
                                        <p:tgtEl>
                                          <p:spTgt spid="59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924"/>
                                        </p:tgtEl>
                                        <p:attrNameLst>
                                          <p:attrName>style.visibility</p:attrName>
                                        </p:attrNameLst>
                                      </p:cBhvr>
                                      <p:to>
                                        <p:strVal val="visible"/>
                                      </p:to>
                                    </p:set>
                                    <p:animEffect transition="in" filter="wipe(left)">
                                      <p:cBhvr>
                                        <p:cTn id="21" dur="500"/>
                                        <p:tgtEl>
                                          <p:spTgt spid="592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917"/>
                                        </p:tgtEl>
                                        <p:attrNameLst>
                                          <p:attrName>style.visibility</p:attrName>
                                        </p:attrNameLst>
                                      </p:cBhvr>
                                      <p:to>
                                        <p:strVal val="visible"/>
                                      </p:to>
                                    </p:set>
                                    <p:animEffect transition="in" filter="wipe(left)">
                                      <p:cBhvr>
                                        <p:cTn id="25" dur="500"/>
                                        <p:tgtEl>
                                          <p:spTgt spid="591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930"/>
                                        </p:tgtEl>
                                        <p:attrNameLst>
                                          <p:attrName>style.visibility</p:attrName>
                                        </p:attrNameLst>
                                      </p:cBhvr>
                                      <p:to>
                                        <p:strVal val="visible"/>
                                      </p:to>
                                    </p:set>
                                    <p:animEffect transition="in" filter="wipe(left)">
                                      <p:cBhvr>
                                        <p:cTn id="30" dur="500"/>
                                        <p:tgtEl>
                                          <p:spTgt spid="5930"/>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918"/>
                                        </p:tgtEl>
                                        <p:attrNameLst>
                                          <p:attrName>style.visibility</p:attrName>
                                        </p:attrNameLst>
                                      </p:cBhvr>
                                      <p:to>
                                        <p:strVal val="visible"/>
                                      </p:to>
                                    </p:set>
                                    <p:animEffect transition="in" filter="wipe(left)">
                                      <p:cBhvr>
                                        <p:cTn id="34" dur="500"/>
                                        <p:tgtEl>
                                          <p:spTgt spid="5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6" grpId="0" autoUpdateAnimBg="0"/>
      <p:bldP spid="5917" grpId="0" autoUpdateAnimBg="0"/>
      <p:bldP spid="591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 with Like Denominators</a:t>
            </a:r>
          </a:p>
        </p:txBody>
      </p:sp>
      <p:sp>
        <p:nvSpPr>
          <p:cNvPr id="86025" name="Text Box 9"/>
          <p:cNvSpPr txBox="1">
            <a:spLocks noChangeArrowheads="1"/>
          </p:cNvSpPr>
          <p:nvPr/>
        </p:nvSpPr>
        <p:spPr bwMode="auto">
          <a:xfrm>
            <a:off x="5848350" y="1666875"/>
            <a:ext cx="1689100"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Simplify.</a:t>
            </a:r>
          </a:p>
        </p:txBody>
      </p:sp>
      <p:sp>
        <p:nvSpPr>
          <p:cNvPr id="86027" name="Rectangle 11"/>
          <p:cNvSpPr>
            <a:spLocks noChangeArrowheads="1"/>
          </p:cNvSpPr>
          <p:nvPr/>
        </p:nvSpPr>
        <p:spPr bwMode="auto">
          <a:xfrm>
            <a:off x="533400" y="4941888"/>
            <a:ext cx="2209800" cy="420687"/>
          </a:xfrm>
          <a:prstGeom prst="rect">
            <a:avLst/>
          </a:prstGeom>
          <a:noFill/>
          <a:ln w="9525">
            <a:noFill/>
            <a:miter lim="800000"/>
            <a:headEnd/>
            <a:tailEnd/>
          </a:ln>
          <a:effectLst/>
        </p:spPr>
        <p:txBody>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p>
        </p:txBody>
      </p:sp>
      <p:pic>
        <p:nvPicPr>
          <p:cNvPr id="86028" name="Picture 12" descr="eq_124"/>
          <p:cNvPicPr>
            <a:picLocks noChangeAspect="1" noChangeArrowheads="1"/>
          </p:cNvPicPr>
          <p:nvPr/>
        </p:nvPicPr>
        <p:blipFill>
          <a:blip r:embed="rId3" cstate="print"/>
          <a:srcRect l="8484" t="81741" r="51471"/>
          <a:stretch>
            <a:fillRect/>
          </a:stretch>
        </p:blipFill>
        <p:spPr bwMode="auto">
          <a:xfrm>
            <a:off x="2260600" y="4743450"/>
            <a:ext cx="1123950" cy="831850"/>
          </a:xfrm>
          <a:prstGeom prst="rect">
            <a:avLst/>
          </a:prstGeom>
          <a:noFill/>
        </p:spPr>
      </p:pic>
      <p:pic>
        <p:nvPicPr>
          <p:cNvPr id="86029" name="Picture 13" descr="11-6-1a"/>
          <p:cNvPicPr>
            <a:picLocks noChangeAspect="1" noChangeArrowheads="1"/>
          </p:cNvPicPr>
          <p:nvPr/>
        </p:nvPicPr>
        <p:blipFill>
          <a:blip r:embed="rId4" cstate="print"/>
          <a:srcRect/>
          <a:stretch>
            <a:fillRect/>
          </a:stretch>
        </p:blipFill>
        <p:spPr bwMode="auto">
          <a:xfrm>
            <a:off x="3467100" y="1490663"/>
            <a:ext cx="739775" cy="79533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6029"/>
                                        </p:tgtEl>
                                        <p:attrNameLst>
                                          <p:attrName>style.visibility</p:attrName>
                                        </p:attrNameLst>
                                      </p:cBhvr>
                                      <p:to>
                                        <p:strVal val="visible"/>
                                      </p:to>
                                    </p:set>
                                    <p:animEffect transition="in" filter="wipe(left)">
                                      <p:cBhvr>
                                        <p:cTn id="7" dur="500"/>
                                        <p:tgtEl>
                                          <p:spTgt spid="860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6025"/>
                                        </p:tgtEl>
                                        <p:attrNameLst>
                                          <p:attrName>style.visibility</p:attrName>
                                        </p:attrNameLst>
                                      </p:cBhvr>
                                      <p:to>
                                        <p:strVal val="visible"/>
                                      </p:to>
                                    </p:set>
                                    <p:animEffect transition="in" filter="wipe(left)">
                                      <p:cBhvr>
                                        <p:cTn id="11" dur="500"/>
                                        <p:tgtEl>
                                          <p:spTgt spid="860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6027"/>
                                        </p:tgtEl>
                                        <p:attrNameLst>
                                          <p:attrName>style.visibility</p:attrName>
                                        </p:attrNameLst>
                                      </p:cBhvr>
                                      <p:to>
                                        <p:strVal val="visible"/>
                                      </p:to>
                                    </p:set>
                                    <p:animEffect transition="in" filter="wipe(left)">
                                      <p:cBhvr>
                                        <p:cTn id="16" dur="500"/>
                                        <p:tgtEl>
                                          <p:spTgt spid="86027"/>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86028"/>
                                        </p:tgtEl>
                                        <p:attrNameLst>
                                          <p:attrName>style.visibility</p:attrName>
                                        </p:attrNameLst>
                                      </p:cBhvr>
                                      <p:to>
                                        <p:strVal val="visible"/>
                                      </p:to>
                                    </p:set>
                                    <p:animEffect transition="in" filter="wipe(left)">
                                      <p:cBhvr>
                                        <p:cTn id="20" dur="500"/>
                                        <p:tgtEl>
                                          <p:spTgt spid="86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autoUpdateAnimBg="0"/>
      <p:bldP spid="8602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3681" name="Group 17"/>
          <p:cNvGrpSpPr>
            <a:grpSpLocks/>
          </p:cNvGrpSpPr>
          <p:nvPr/>
        </p:nvGrpSpPr>
        <p:grpSpPr bwMode="auto">
          <a:xfrm>
            <a:off x="857250" y="2286000"/>
            <a:ext cx="2790825" cy="3325813"/>
            <a:chOff x="576" y="1440"/>
            <a:chExt cx="1758" cy="2095"/>
          </a:xfrm>
        </p:grpSpPr>
        <p:sp>
          <p:nvSpPr>
            <p:cNvPr id="113682" name="Rectangle 18"/>
            <p:cNvSpPr>
              <a:spLocks noChangeArrowheads="1"/>
            </p:cNvSpPr>
            <p:nvPr>
              <p:custDataLst>
                <p:tags r:id="rId2"/>
              </p:custDataLst>
            </p:nvPr>
          </p:nvSpPr>
          <p:spPr bwMode="auto">
            <a:xfrm>
              <a:off x="576" y="1548"/>
              <a:ext cx="1758" cy="1848"/>
            </a:xfrm>
            <a:prstGeom prst="rect">
              <a:avLst/>
            </a:prstGeom>
            <a:noFill/>
            <a:ln w="9525">
              <a:noFill/>
              <a:miter lim="800000"/>
              <a:headEnd/>
              <a:tailEnd/>
            </a:ln>
            <a:effectLst/>
          </p:spPr>
          <p:txBody>
            <a:bodyPr>
              <a:spAutoFit/>
            </a:bodyPr>
            <a:lstStyle/>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3683" name="Picture 19" descr="eq_125"/>
            <p:cNvPicPr>
              <a:picLocks noChangeAspect="1" noChangeArrowheads="1"/>
            </p:cNvPicPr>
            <p:nvPr/>
          </p:nvPicPr>
          <p:blipFill>
            <a:blip r:embed="rId6" cstate="print"/>
            <a:srcRect t="19391" r="49489"/>
            <a:stretch>
              <a:fillRect/>
            </a:stretch>
          </p:blipFill>
          <p:spPr bwMode="auto">
            <a:xfrm>
              <a:off x="960" y="1440"/>
              <a:ext cx="692" cy="2095"/>
            </a:xfrm>
            <a:prstGeom prst="rect">
              <a:avLst/>
            </a:prstGeom>
            <a:noFill/>
          </p:spPr>
        </p:pic>
      </p:grpSp>
      <p:grpSp>
        <p:nvGrpSpPr>
          <p:cNvPr id="113684" name="Group 20"/>
          <p:cNvGrpSpPr>
            <a:grpSpLocks/>
          </p:cNvGrpSpPr>
          <p:nvPr/>
        </p:nvGrpSpPr>
        <p:grpSpPr bwMode="auto">
          <a:xfrm>
            <a:off x="533400" y="1333500"/>
            <a:ext cx="8172450" cy="777875"/>
            <a:chOff x="336" y="840"/>
            <a:chExt cx="5148" cy="490"/>
          </a:xfrm>
        </p:grpSpPr>
        <p:sp>
          <p:nvSpPr>
            <p:cNvPr id="113685" name="Rectangle 21"/>
            <p:cNvSpPr>
              <a:spLocks noChangeArrowheads="1"/>
            </p:cNvSpPr>
            <p:nvPr/>
          </p:nvSpPr>
          <p:spPr bwMode="auto">
            <a:xfrm>
              <a:off x="336" y="948"/>
              <a:ext cx="5148"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a:t>
              </a:r>
            </a:p>
          </p:txBody>
        </p:sp>
        <p:pic>
          <p:nvPicPr>
            <p:cNvPr id="113686" name="Picture 22" descr="eq_125"/>
            <p:cNvPicPr>
              <a:picLocks noChangeAspect="1" noChangeArrowheads="1"/>
            </p:cNvPicPr>
            <p:nvPr/>
          </p:nvPicPr>
          <p:blipFill>
            <a:blip r:embed="rId6" cstate="print"/>
            <a:srcRect l="34860" b="81178"/>
            <a:stretch>
              <a:fillRect/>
            </a:stretch>
          </p:blipFill>
          <p:spPr bwMode="auto">
            <a:xfrm>
              <a:off x="1053" y="840"/>
              <a:ext cx="893" cy="490"/>
            </a:xfrm>
            <a:prstGeom prst="rect">
              <a:avLst/>
            </a:prstGeom>
            <a:noFill/>
          </p:spPr>
        </p:pic>
      </p:grpSp>
      <p:sp>
        <p:nvSpPr>
          <p:cNvPr id="113672" name="Oval 8"/>
          <p:cNvSpPr>
            <a:spLocks noChangeArrowheads="1"/>
          </p:cNvSpPr>
          <p:nvPr/>
        </p:nvSpPr>
        <p:spPr bwMode="auto">
          <a:xfrm>
            <a:off x="857250" y="240030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3684"/>
                                        </p:tgtEl>
                                        <p:attrNameLst>
                                          <p:attrName>style.visibility</p:attrName>
                                        </p:attrNameLst>
                                      </p:cBhvr>
                                      <p:to>
                                        <p:strVal val="visible"/>
                                      </p:to>
                                    </p:set>
                                    <p:animEffect transition="in" filter="wipe(left)">
                                      <p:cBhvr>
                                        <p:cTn id="15" dur="500"/>
                                        <p:tgtEl>
                                          <p:spTgt spid="11368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3681"/>
                                        </p:tgtEl>
                                        <p:attrNameLst>
                                          <p:attrName>style.visibility</p:attrName>
                                        </p:attrNameLst>
                                      </p:cBhvr>
                                      <p:to>
                                        <p:strVal val="visible"/>
                                      </p:to>
                                    </p:set>
                                    <p:animEffect transition="in" filter="wipe(left)">
                                      <p:cBhvr>
                                        <p:cTn id="19" dur="500"/>
                                        <p:tgtEl>
                                          <p:spTgt spid="113681"/>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Subtract Rational Expressions with Like Denominators</a:t>
            </a:r>
          </a:p>
        </p:txBody>
      </p:sp>
      <p:sp>
        <p:nvSpPr>
          <p:cNvPr id="6160" name="Text Box 16"/>
          <p:cNvSpPr txBox="1">
            <a:spLocks noChangeArrowheads="1"/>
          </p:cNvSpPr>
          <p:nvPr/>
        </p:nvSpPr>
        <p:spPr bwMode="auto">
          <a:xfrm>
            <a:off x="5780088" y="2219325"/>
            <a:ext cx="2925762" cy="1077913"/>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The common denominator is </a:t>
            </a:r>
            <a:br>
              <a:rPr lang="en-US" sz="2400">
                <a:solidFill>
                  <a:srgbClr val="000000"/>
                </a:solidFill>
              </a:rPr>
            </a:br>
            <a:r>
              <a:rPr lang="en-US" sz="2400" i="1">
                <a:solidFill>
                  <a:srgbClr val="000000"/>
                </a:solidFill>
              </a:rPr>
              <a:t>x</a:t>
            </a:r>
            <a:r>
              <a:rPr lang="en-US" sz="2400">
                <a:solidFill>
                  <a:srgbClr val="000000"/>
                </a:solidFill>
              </a:rPr>
              <a:t> – 3.</a:t>
            </a:r>
          </a:p>
        </p:txBody>
      </p:sp>
      <p:sp>
        <p:nvSpPr>
          <p:cNvPr id="6161" name="Text Box 17"/>
          <p:cNvSpPr txBox="1">
            <a:spLocks noChangeArrowheads="1"/>
          </p:cNvSpPr>
          <p:nvPr/>
        </p:nvSpPr>
        <p:spPr bwMode="auto">
          <a:xfrm>
            <a:off x="5780088" y="3517900"/>
            <a:ext cx="3001962"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The additive inverse of (</a:t>
            </a:r>
            <a:r>
              <a:rPr lang="en-US" sz="2400" i="1">
                <a:solidFill>
                  <a:srgbClr val="000000"/>
                </a:solidFill>
              </a:rPr>
              <a:t>x</a:t>
            </a:r>
            <a:r>
              <a:rPr lang="en-US" sz="2400">
                <a:solidFill>
                  <a:srgbClr val="000000"/>
                </a:solidFill>
              </a:rPr>
              <a:t> – 5) is –(</a:t>
            </a:r>
            <a:r>
              <a:rPr lang="en-US" sz="2400" i="1">
                <a:solidFill>
                  <a:srgbClr val="000000"/>
                </a:solidFill>
              </a:rPr>
              <a:t>x</a:t>
            </a:r>
            <a:r>
              <a:rPr lang="en-US" sz="2400">
                <a:solidFill>
                  <a:srgbClr val="000000"/>
                </a:solidFill>
              </a:rPr>
              <a:t> – 5).</a:t>
            </a:r>
          </a:p>
        </p:txBody>
      </p:sp>
      <p:sp>
        <p:nvSpPr>
          <p:cNvPr id="6162" name="Text Box 18"/>
          <p:cNvSpPr txBox="1">
            <a:spLocks noChangeArrowheads="1"/>
          </p:cNvSpPr>
          <p:nvPr/>
        </p:nvSpPr>
        <p:spPr bwMode="auto">
          <a:xfrm>
            <a:off x="5780088" y="4589463"/>
            <a:ext cx="3001962"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Distributive Property</a:t>
            </a:r>
          </a:p>
        </p:txBody>
      </p:sp>
      <p:grpSp>
        <p:nvGrpSpPr>
          <p:cNvPr id="6171" name="Group 27"/>
          <p:cNvGrpSpPr>
            <a:grpSpLocks/>
          </p:cNvGrpSpPr>
          <p:nvPr/>
        </p:nvGrpSpPr>
        <p:grpSpPr bwMode="auto">
          <a:xfrm>
            <a:off x="876300" y="1409700"/>
            <a:ext cx="7705725" cy="793750"/>
            <a:chOff x="552" y="888"/>
            <a:chExt cx="4854" cy="500"/>
          </a:xfrm>
        </p:grpSpPr>
        <p:sp>
          <p:nvSpPr>
            <p:cNvPr id="6164" name="Rectangle 20"/>
            <p:cNvSpPr>
              <a:spLocks noChangeArrowheads="1"/>
            </p:cNvSpPr>
            <p:nvPr/>
          </p:nvSpPr>
          <p:spPr bwMode="auto">
            <a:xfrm>
              <a:off x="552" y="1008"/>
              <a:ext cx="4854"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Find</a:t>
              </a:r>
              <a:endParaRPr lang="en-US" sz="2400" i="1">
                <a:solidFill>
                  <a:srgbClr val="000000"/>
                </a:solidFill>
                <a:ea typeface="Times New Roman" pitchFamily="18" charset="0"/>
                <a:cs typeface="Arial" pitchFamily="34" charset="0"/>
              </a:endParaRPr>
            </a:p>
          </p:txBody>
        </p:sp>
        <p:pic>
          <p:nvPicPr>
            <p:cNvPr id="6165" name="Picture 21" descr="eq_131"/>
            <p:cNvPicPr>
              <a:picLocks noChangeAspect="1" noChangeArrowheads="1"/>
            </p:cNvPicPr>
            <p:nvPr/>
          </p:nvPicPr>
          <p:blipFill>
            <a:blip r:embed="rId3" cstate="print"/>
            <a:srcRect l="16655" r="35872" b="81577"/>
            <a:stretch>
              <a:fillRect/>
            </a:stretch>
          </p:blipFill>
          <p:spPr bwMode="auto">
            <a:xfrm>
              <a:off x="1074" y="888"/>
              <a:ext cx="1334" cy="500"/>
            </a:xfrm>
            <a:prstGeom prst="rect">
              <a:avLst/>
            </a:prstGeom>
            <a:noFill/>
          </p:spPr>
        </p:pic>
      </p:grpSp>
      <p:pic>
        <p:nvPicPr>
          <p:cNvPr id="6166" name="Picture 22" descr="eq_131"/>
          <p:cNvPicPr>
            <a:picLocks noChangeAspect="1" noChangeArrowheads="1"/>
          </p:cNvPicPr>
          <p:nvPr/>
        </p:nvPicPr>
        <p:blipFill>
          <a:blip r:embed="rId3" cstate="print"/>
          <a:srcRect t="60796" r="49965" b="19455"/>
          <a:stretch>
            <a:fillRect/>
          </a:stretch>
        </p:blipFill>
        <p:spPr bwMode="auto">
          <a:xfrm>
            <a:off x="2616200" y="4378325"/>
            <a:ext cx="2232025" cy="850900"/>
          </a:xfrm>
          <a:prstGeom prst="rect">
            <a:avLst/>
          </a:prstGeom>
          <a:noFill/>
        </p:spPr>
      </p:pic>
      <p:pic>
        <p:nvPicPr>
          <p:cNvPr id="6167" name="Picture 23" descr="eq_131"/>
          <p:cNvPicPr>
            <a:picLocks noChangeAspect="1" noChangeArrowheads="1"/>
          </p:cNvPicPr>
          <p:nvPr/>
        </p:nvPicPr>
        <p:blipFill>
          <a:blip r:embed="rId3" cstate="print"/>
          <a:srcRect t="19455" b="60353"/>
          <a:stretch>
            <a:fillRect/>
          </a:stretch>
        </p:blipFill>
        <p:spPr bwMode="auto">
          <a:xfrm>
            <a:off x="733425" y="2322513"/>
            <a:ext cx="4460875" cy="869950"/>
          </a:xfrm>
          <a:prstGeom prst="rect">
            <a:avLst/>
          </a:prstGeom>
          <a:noFill/>
        </p:spPr>
      </p:pic>
      <p:pic>
        <p:nvPicPr>
          <p:cNvPr id="6168" name="Picture 24" descr="eq_131"/>
          <p:cNvPicPr>
            <a:picLocks noChangeAspect="1" noChangeArrowheads="1"/>
          </p:cNvPicPr>
          <p:nvPr/>
        </p:nvPicPr>
        <p:blipFill>
          <a:blip r:embed="rId3" cstate="print"/>
          <a:srcRect t="38910" r="30321" b="38689"/>
          <a:stretch>
            <a:fillRect/>
          </a:stretch>
        </p:blipFill>
        <p:spPr bwMode="auto">
          <a:xfrm>
            <a:off x="2616200" y="3335338"/>
            <a:ext cx="3108325" cy="965200"/>
          </a:xfrm>
          <a:prstGeom prst="rect">
            <a:avLst/>
          </a:prstGeom>
          <a:noFill/>
        </p:spPr>
      </p:pic>
      <p:sp>
        <p:nvSpPr>
          <p:cNvPr id="6169" name="Text Box 25"/>
          <p:cNvSpPr txBox="1">
            <a:spLocks noChangeArrowheads="1"/>
          </p:cNvSpPr>
          <p:nvPr/>
        </p:nvSpPr>
        <p:spPr bwMode="auto">
          <a:xfrm>
            <a:off x="5813425" y="5581650"/>
            <a:ext cx="2130425"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Simplify.</a:t>
            </a:r>
          </a:p>
        </p:txBody>
      </p:sp>
      <p:pic>
        <p:nvPicPr>
          <p:cNvPr id="6170" name="Picture 26" descr="eq_131"/>
          <p:cNvPicPr>
            <a:picLocks noChangeAspect="1" noChangeArrowheads="1"/>
          </p:cNvPicPr>
          <p:nvPr/>
        </p:nvPicPr>
        <p:blipFill>
          <a:blip r:embed="rId3" cstate="print"/>
          <a:srcRect t="80029" r="27545"/>
          <a:stretch>
            <a:fillRect/>
          </a:stretch>
        </p:blipFill>
        <p:spPr bwMode="auto">
          <a:xfrm>
            <a:off x="2616200" y="5314950"/>
            <a:ext cx="3232150" cy="86042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71"/>
                                        </p:tgtEl>
                                        <p:attrNameLst>
                                          <p:attrName>style.visibility</p:attrName>
                                        </p:attrNameLst>
                                      </p:cBhvr>
                                      <p:to>
                                        <p:strVal val="visible"/>
                                      </p:to>
                                    </p:set>
                                    <p:animEffect transition="in" filter="wipe(left)">
                                      <p:cBhvr>
                                        <p:cTn id="7" dur="500"/>
                                        <p:tgtEl>
                                          <p:spTgt spid="61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167"/>
                                        </p:tgtEl>
                                        <p:attrNameLst>
                                          <p:attrName>style.visibility</p:attrName>
                                        </p:attrNameLst>
                                      </p:cBhvr>
                                      <p:to>
                                        <p:strVal val="visible"/>
                                      </p:to>
                                    </p:set>
                                    <p:animEffect transition="in" filter="wipe(left)">
                                      <p:cBhvr>
                                        <p:cTn id="12" dur="500"/>
                                        <p:tgtEl>
                                          <p:spTgt spid="616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160"/>
                                        </p:tgtEl>
                                        <p:attrNameLst>
                                          <p:attrName>style.visibility</p:attrName>
                                        </p:attrNameLst>
                                      </p:cBhvr>
                                      <p:to>
                                        <p:strVal val="visible"/>
                                      </p:to>
                                    </p:set>
                                    <p:animEffect transition="in" filter="wipe(left)">
                                      <p:cBhvr>
                                        <p:cTn id="16" dur="500"/>
                                        <p:tgtEl>
                                          <p:spTgt spid="616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168"/>
                                        </p:tgtEl>
                                        <p:attrNameLst>
                                          <p:attrName>style.visibility</p:attrName>
                                        </p:attrNameLst>
                                      </p:cBhvr>
                                      <p:to>
                                        <p:strVal val="visible"/>
                                      </p:to>
                                    </p:set>
                                    <p:animEffect transition="in" filter="wipe(left)">
                                      <p:cBhvr>
                                        <p:cTn id="21" dur="500"/>
                                        <p:tgtEl>
                                          <p:spTgt spid="616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161"/>
                                        </p:tgtEl>
                                        <p:attrNameLst>
                                          <p:attrName>style.visibility</p:attrName>
                                        </p:attrNameLst>
                                      </p:cBhvr>
                                      <p:to>
                                        <p:strVal val="visible"/>
                                      </p:to>
                                    </p:set>
                                    <p:animEffect transition="in" filter="wipe(left)">
                                      <p:cBhvr>
                                        <p:cTn id="25" dur="500"/>
                                        <p:tgtEl>
                                          <p:spTgt spid="616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166"/>
                                        </p:tgtEl>
                                        <p:attrNameLst>
                                          <p:attrName>style.visibility</p:attrName>
                                        </p:attrNameLst>
                                      </p:cBhvr>
                                      <p:to>
                                        <p:strVal val="visible"/>
                                      </p:to>
                                    </p:set>
                                    <p:animEffect transition="in" filter="wipe(left)">
                                      <p:cBhvr>
                                        <p:cTn id="30" dur="500"/>
                                        <p:tgtEl>
                                          <p:spTgt spid="616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6162"/>
                                        </p:tgtEl>
                                        <p:attrNameLst>
                                          <p:attrName>style.visibility</p:attrName>
                                        </p:attrNameLst>
                                      </p:cBhvr>
                                      <p:to>
                                        <p:strVal val="visible"/>
                                      </p:to>
                                    </p:set>
                                    <p:animEffect transition="in" filter="wipe(left)">
                                      <p:cBhvr>
                                        <p:cTn id="34" dur="500"/>
                                        <p:tgtEl>
                                          <p:spTgt spid="616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170"/>
                                        </p:tgtEl>
                                        <p:attrNameLst>
                                          <p:attrName>style.visibility</p:attrName>
                                        </p:attrNameLst>
                                      </p:cBhvr>
                                      <p:to>
                                        <p:strVal val="visible"/>
                                      </p:to>
                                    </p:set>
                                    <p:animEffect transition="in" filter="wipe(left)">
                                      <p:cBhvr>
                                        <p:cTn id="39" dur="500"/>
                                        <p:tgtEl>
                                          <p:spTgt spid="6170"/>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6169"/>
                                        </p:tgtEl>
                                        <p:attrNameLst>
                                          <p:attrName>style.visibility</p:attrName>
                                        </p:attrNameLst>
                                      </p:cBhvr>
                                      <p:to>
                                        <p:strVal val="visible"/>
                                      </p:to>
                                    </p:set>
                                    <p:animEffect transition="in" filter="wipe(left)">
                                      <p:cBhvr>
                                        <p:cTn id="43" dur="500"/>
                                        <p:tgtEl>
                                          <p:spTgt spid="6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0" grpId="0" autoUpdateAnimBg="0"/>
      <p:bldP spid="6161" grpId="0" autoUpdateAnimBg="0"/>
      <p:bldP spid="6162" grpId="0" autoUpdateAnimBg="0"/>
      <p:bldP spid="616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Subtract Rational Expressions with Like Denominators</a:t>
            </a:r>
          </a:p>
        </p:txBody>
      </p:sp>
      <p:sp>
        <p:nvSpPr>
          <p:cNvPr id="7173" name="Rectangle 5"/>
          <p:cNvSpPr>
            <a:spLocks noChangeArrowheads="1"/>
          </p:cNvSpPr>
          <p:nvPr/>
        </p:nvSpPr>
        <p:spPr bwMode="auto">
          <a:xfrm>
            <a:off x="876300" y="1657350"/>
            <a:ext cx="2733675" cy="420688"/>
          </a:xfrm>
          <a:prstGeom prst="rect">
            <a:avLst/>
          </a:prstGeom>
          <a:noFill/>
          <a:ln w="9525">
            <a:noFill/>
            <a:miter lim="800000"/>
            <a:headEnd/>
            <a:tailEnd/>
          </a:ln>
          <a:effectLst/>
        </p:spPr>
        <p:txBody>
          <a:bodyPr/>
          <a:lstStyle/>
          <a:p>
            <a:pPr>
              <a:lnSpc>
                <a:spcPct val="90000"/>
              </a:lnSpc>
              <a:spcBef>
                <a:spcPct val="20000"/>
              </a:spcBef>
              <a:buClr>
                <a:srgbClr val="FFFFFF"/>
              </a:buClr>
            </a:pPr>
            <a:r>
              <a:rPr lang="en-US" sz="2400" b="1">
                <a:solidFill>
                  <a:srgbClr val="00539D"/>
                </a:solidFill>
              </a:rPr>
              <a:t>Answer:</a:t>
            </a:r>
          </a:p>
        </p:txBody>
      </p:sp>
      <p:pic>
        <p:nvPicPr>
          <p:cNvPr id="7174" name="Picture 6" descr="eq_131"/>
          <p:cNvPicPr>
            <a:picLocks noChangeAspect="1" noChangeArrowheads="1"/>
          </p:cNvPicPr>
          <p:nvPr/>
        </p:nvPicPr>
        <p:blipFill>
          <a:blip r:embed="rId3" cstate="print"/>
          <a:srcRect l="40605" t="80029" r="27545"/>
          <a:stretch>
            <a:fillRect/>
          </a:stretch>
        </p:blipFill>
        <p:spPr bwMode="auto">
          <a:xfrm>
            <a:off x="2325688" y="1428750"/>
            <a:ext cx="1420812" cy="86042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174"/>
                                        </p:tgtEl>
                                        <p:attrNameLst>
                                          <p:attrName>style.visibility</p:attrName>
                                        </p:attrNameLst>
                                      </p:cBhvr>
                                      <p:to>
                                        <p:strVal val="visible"/>
                                      </p:to>
                                    </p:set>
                                    <p:animEffect transition="in" filter="wipe(left)">
                                      <p:cBhvr>
                                        <p:cTn id="11" dur="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4712" name="Group 24"/>
          <p:cNvGrpSpPr>
            <a:grpSpLocks/>
          </p:cNvGrpSpPr>
          <p:nvPr/>
        </p:nvGrpSpPr>
        <p:grpSpPr bwMode="auto">
          <a:xfrm>
            <a:off x="533400" y="1327150"/>
            <a:ext cx="8305800" cy="863600"/>
            <a:chOff x="336" y="836"/>
            <a:chExt cx="5232" cy="544"/>
          </a:xfrm>
        </p:grpSpPr>
        <p:sp>
          <p:nvSpPr>
            <p:cNvPr id="114706" name="Rectangle 18"/>
            <p:cNvSpPr>
              <a:spLocks noChangeArrowheads="1"/>
            </p:cNvSpPr>
            <p:nvPr/>
          </p:nvSpPr>
          <p:spPr bwMode="auto">
            <a:xfrm>
              <a:off x="336" y="948"/>
              <a:ext cx="5232"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a:t>
              </a:r>
            </a:p>
          </p:txBody>
        </p:sp>
        <p:pic>
          <p:nvPicPr>
            <p:cNvPr id="114707" name="Picture 19" descr="eq_132"/>
            <p:cNvPicPr>
              <a:picLocks noChangeAspect="1" noChangeArrowheads="1"/>
            </p:cNvPicPr>
            <p:nvPr/>
          </p:nvPicPr>
          <p:blipFill>
            <a:blip r:embed="rId6" cstate="print"/>
            <a:srcRect l="23950" b="79189"/>
            <a:stretch>
              <a:fillRect/>
            </a:stretch>
          </p:blipFill>
          <p:spPr bwMode="auto">
            <a:xfrm>
              <a:off x="1062" y="836"/>
              <a:ext cx="1467" cy="544"/>
            </a:xfrm>
            <a:prstGeom prst="rect">
              <a:avLst/>
            </a:prstGeom>
            <a:noFill/>
          </p:spPr>
        </p:pic>
      </p:grpSp>
      <p:grpSp>
        <p:nvGrpSpPr>
          <p:cNvPr id="114708" name="Group 20"/>
          <p:cNvGrpSpPr>
            <a:grpSpLocks/>
          </p:cNvGrpSpPr>
          <p:nvPr/>
        </p:nvGrpSpPr>
        <p:grpSpPr bwMode="auto">
          <a:xfrm>
            <a:off x="857250" y="2438400"/>
            <a:ext cx="2790825" cy="3575050"/>
            <a:chOff x="576" y="1602"/>
            <a:chExt cx="1758" cy="2252"/>
          </a:xfrm>
        </p:grpSpPr>
        <p:sp>
          <p:nvSpPr>
            <p:cNvPr id="114709" name="Rectangle 21"/>
            <p:cNvSpPr>
              <a:spLocks noChangeArrowheads="1"/>
            </p:cNvSpPr>
            <p:nvPr>
              <p:custDataLst>
                <p:tags r:id="rId2"/>
              </p:custDataLst>
            </p:nvPr>
          </p:nvSpPr>
          <p:spPr bwMode="auto">
            <a:xfrm>
              <a:off x="576" y="1800"/>
              <a:ext cx="1758" cy="1848"/>
            </a:xfrm>
            <a:prstGeom prst="rect">
              <a:avLst/>
            </a:prstGeom>
            <a:noFill/>
            <a:ln w="9525">
              <a:noFill/>
              <a:miter lim="800000"/>
              <a:headEnd/>
              <a:tailEnd/>
            </a:ln>
            <a:effectLst/>
          </p:spPr>
          <p:txBody>
            <a:bodyPr>
              <a:spAutoFit/>
            </a:bodyPr>
            <a:lstStyle/>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a:solidFill>
                    <a:srgbClr val="000000"/>
                  </a:solidFill>
                  <a:sym typeface="Symbol" pitchFamily="18" charset="2"/>
                </a:rPr>
                <a:t>3(2</a:t>
              </a:r>
              <a:r>
                <a:rPr lang="pt-BR" sz="2400" i="1">
                  <a:solidFill>
                    <a:srgbClr val="000000"/>
                  </a:solidFill>
                  <a:sym typeface="Symbol" pitchFamily="18" charset="2"/>
                </a:rPr>
                <a:t>y</a:t>
              </a:r>
              <a:r>
                <a:rPr lang="pt-BR" sz="2400">
                  <a:solidFill>
                    <a:srgbClr val="000000"/>
                  </a:solidFill>
                  <a:sym typeface="Symbol" pitchFamily="18" charset="2"/>
                </a:rPr>
                <a:t> – 3)</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4710" name="Picture 22" descr="eq_132"/>
            <p:cNvPicPr>
              <a:picLocks noChangeAspect="1" noChangeArrowheads="1"/>
            </p:cNvPicPr>
            <p:nvPr/>
          </p:nvPicPr>
          <p:blipFill>
            <a:blip r:embed="rId6" cstate="print"/>
            <a:srcRect t="20888" r="55055" b="56694"/>
            <a:stretch>
              <a:fillRect/>
            </a:stretch>
          </p:blipFill>
          <p:spPr bwMode="auto">
            <a:xfrm>
              <a:off x="996" y="1602"/>
              <a:ext cx="867" cy="586"/>
            </a:xfrm>
            <a:prstGeom prst="rect">
              <a:avLst/>
            </a:prstGeom>
            <a:noFill/>
          </p:spPr>
        </p:pic>
        <p:pic>
          <p:nvPicPr>
            <p:cNvPr id="114711" name="Picture 23" descr="eq_132"/>
            <p:cNvPicPr>
              <a:picLocks noChangeAspect="1" noChangeArrowheads="1"/>
            </p:cNvPicPr>
            <p:nvPr/>
          </p:nvPicPr>
          <p:blipFill>
            <a:blip r:embed="rId6" cstate="print"/>
            <a:srcRect t="56696" r="53810"/>
            <a:stretch>
              <a:fillRect/>
            </a:stretch>
          </p:blipFill>
          <p:spPr bwMode="auto">
            <a:xfrm>
              <a:off x="996" y="2722"/>
              <a:ext cx="891" cy="1132"/>
            </a:xfrm>
            <a:prstGeom prst="rect">
              <a:avLst/>
            </a:prstGeom>
            <a:noFill/>
          </p:spPr>
        </p:pic>
      </p:grpSp>
      <p:sp>
        <p:nvSpPr>
          <p:cNvPr id="114695" name="Oval 7"/>
          <p:cNvSpPr>
            <a:spLocks noChangeArrowheads="1"/>
          </p:cNvSpPr>
          <p:nvPr/>
        </p:nvSpPr>
        <p:spPr bwMode="auto">
          <a:xfrm>
            <a:off x="847725" y="525780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712"/>
                                        </p:tgtEl>
                                        <p:attrNameLst>
                                          <p:attrName>style.visibility</p:attrName>
                                        </p:attrNameLst>
                                      </p:cBhvr>
                                      <p:to>
                                        <p:strVal val="visible"/>
                                      </p:to>
                                    </p:set>
                                    <p:animEffect transition="in" filter="wipe(left)">
                                      <p:cBhvr>
                                        <p:cTn id="7" dur="500"/>
                                        <p:tgtEl>
                                          <p:spTgt spid="1147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4696"/>
                                        </p:tgtEl>
                                        <p:attrNameLst>
                                          <p:attrName>style.visibility</p:attrName>
                                        </p:attrNameLst>
                                      </p:cBhvr>
                                      <p:to>
                                        <p:strVal val="visible"/>
                                      </p:to>
                                    </p:set>
                                    <p:animEffect transition="in" filter="wipe(left)">
                                      <p:cBhvr>
                                        <p:cTn id="11" dur="500"/>
                                        <p:tgtEl>
                                          <p:spTgt spid="11469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14697"/>
                                        </p:tgtEl>
                                        <p:attrNameLst>
                                          <p:attrName>style.visibility</p:attrName>
                                        </p:attrNameLst>
                                      </p:cBhvr>
                                      <p:to>
                                        <p:strVal val="visible"/>
                                      </p:to>
                                    </p:set>
                                    <p:animEffect transition="in" filter="dissolve">
                                      <p:cBhvr>
                                        <p:cTn id="15" dur="500"/>
                                        <p:tgtEl>
                                          <p:spTgt spid="11469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4708"/>
                                        </p:tgtEl>
                                        <p:attrNameLst>
                                          <p:attrName>style.visibility</p:attrName>
                                        </p:attrNameLst>
                                      </p:cBhvr>
                                      <p:to>
                                        <p:strVal val="visible"/>
                                      </p:to>
                                    </p:set>
                                    <p:animEffect transition="in" filter="wipe(left)">
                                      <p:cBhvr>
                                        <p:cTn id="19" dur="500"/>
                                        <p:tgtEl>
                                          <p:spTgt spid="11470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Inverse Denominators</a:t>
            </a:r>
          </a:p>
        </p:txBody>
      </p:sp>
      <p:sp>
        <p:nvSpPr>
          <p:cNvPr id="9233" name="Text Box 17"/>
          <p:cNvSpPr txBox="1">
            <a:spLocks noChangeArrowheads="1"/>
          </p:cNvSpPr>
          <p:nvPr/>
        </p:nvSpPr>
        <p:spPr bwMode="auto">
          <a:xfrm>
            <a:off x="5600700" y="2333625"/>
            <a:ext cx="2867025" cy="74930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pPr>
            <a:r>
              <a:rPr lang="en-US" sz="2400">
                <a:solidFill>
                  <a:srgbClr val="000000"/>
                </a:solidFill>
              </a:rPr>
              <a:t>Rewrite </a:t>
            </a:r>
            <a:r>
              <a:rPr lang="en-US" sz="2400" i="1">
                <a:solidFill>
                  <a:srgbClr val="000000"/>
                </a:solidFill>
              </a:rPr>
              <a:t>x</a:t>
            </a:r>
            <a:r>
              <a:rPr lang="en-US" sz="2400">
                <a:solidFill>
                  <a:srgbClr val="000000"/>
                </a:solidFill>
              </a:rPr>
              <a:t> – 11 as</a:t>
            </a:r>
            <a:br>
              <a:rPr lang="en-US" sz="2400">
                <a:solidFill>
                  <a:srgbClr val="000000"/>
                </a:solidFill>
              </a:rPr>
            </a:br>
            <a:r>
              <a:rPr lang="en-US" sz="2400">
                <a:solidFill>
                  <a:srgbClr val="000000"/>
                </a:solidFill>
                <a:sym typeface="Symbol" pitchFamily="18" charset="2"/>
              </a:rPr>
              <a:t> –(11 – </a:t>
            </a:r>
            <a:r>
              <a:rPr lang="en-US" sz="2400" i="1">
                <a:solidFill>
                  <a:srgbClr val="000000"/>
                </a:solidFill>
                <a:sym typeface="Symbol" pitchFamily="18" charset="2"/>
              </a:rPr>
              <a:t>x</a:t>
            </a:r>
            <a:r>
              <a:rPr lang="en-US" sz="2400">
                <a:solidFill>
                  <a:srgbClr val="000000"/>
                </a:solidFill>
                <a:sym typeface="Symbol" pitchFamily="18" charset="2"/>
              </a:rPr>
              <a:t>).</a:t>
            </a:r>
          </a:p>
        </p:txBody>
      </p:sp>
      <p:sp>
        <p:nvSpPr>
          <p:cNvPr id="9234" name="Text Box 18"/>
          <p:cNvSpPr txBox="1">
            <a:spLocks noChangeArrowheads="1"/>
          </p:cNvSpPr>
          <p:nvPr/>
        </p:nvSpPr>
        <p:spPr bwMode="auto">
          <a:xfrm>
            <a:off x="5600700" y="3314700"/>
            <a:ext cx="2867025" cy="1260475"/>
          </a:xfrm>
          <a:prstGeom prst="rect">
            <a:avLst/>
          </a:prstGeom>
          <a:noFill/>
          <a:ln w="9525" algn="ctr">
            <a:noFill/>
            <a:miter lim="800000"/>
            <a:headEnd/>
            <a:tailEnd/>
          </a:ln>
          <a:effectLst/>
        </p:spPr>
        <p:txBody>
          <a:bodyPr>
            <a:spAutoFit/>
          </a:bodyPr>
          <a:lstStyle/>
          <a:p>
            <a:pPr>
              <a:lnSpc>
                <a:spcPct val="80000"/>
              </a:lnSpc>
              <a:spcBef>
                <a:spcPct val="20000"/>
              </a:spcBef>
              <a:spcAft>
                <a:spcPct val="20000"/>
              </a:spcAft>
              <a:buClr>
                <a:srgbClr val="FFFFFF"/>
              </a:buClr>
            </a:pPr>
            <a:r>
              <a:rPr lang="en-US" sz="2400">
                <a:solidFill>
                  <a:srgbClr val="000000"/>
                </a:solidFill>
              </a:rPr>
              <a:t>Rewrite so the common denominators are the same.</a:t>
            </a:r>
          </a:p>
        </p:txBody>
      </p:sp>
      <p:sp>
        <p:nvSpPr>
          <p:cNvPr id="9242" name="Text Box 26"/>
          <p:cNvSpPr txBox="1">
            <a:spLocks noChangeArrowheads="1"/>
          </p:cNvSpPr>
          <p:nvPr/>
        </p:nvSpPr>
        <p:spPr bwMode="auto">
          <a:xfrm>
            <a:off x="5600700" y="4922838"/>
            <a:ext cx="2857500" cy="74930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pPr>
            <a:r>
              <a:rPr lang="en-US" sz="2400">
                <a:solidFill>
                  <a:srgbClr val="000000"/>
                </a:solidFill>
              </a:rPr>
              <a:t>Subtract the numerators.</a:t>
            </a:r>
          </a:p>
        </p:txBody>
      </p:sp>
      <p:grpSp>
        <p:nvGrpSpPr>
          <p:cNvPr id="9250" name="Group 34"/>
          <p:cNvGrpSpPr>
            <a:grpSpLocks/>
          </p:cNvGrpSpPr>
          <p:nvPr/>
        </p:nvGrpSpPr>
        <p:grpSpPr bwMode="auto">
          <a:xfrm>
            <a:off x="876300" y="1228725"/>
            <a:ext cx="2944813" cy="819150"/>
            <a:chOff x="552" y="774"/>
            <a:chExt cx="1855" cy="516"/>
          </a:xfrm>
        </p:grpSpPr>
        <p:sp>
          <p:nvSpPr>
            <p:cNvPr id="9236" name="Rectangle 20"/>
            <p:cNvSpPr>
              <a:spLocks noChangeArrowheads="1"/>
            </p:cNvSpPr>
            <p:nvPr/>
          </p:nvSpPr>
          <p:spPr bwMode="auto">
            <a:xfrm>
              <a:off x="552" y="893"/>
              <a:ext cx="1722"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Find</a:t>
              </a:r>
              <a:endParaRPr lang="en-US" sz="2400" i="1">
                <a:solidFill>
                  <a:srgbClr val="000000"/>
                </a:solidFill>
                <a:ea typeface="Times New Roman" pitchFamily="18" charset="0"/>
                <a:cs typeface="Arial" pitchFamily="34" charset="0"/>
              </a:endParaRPr>
            </a:p>
          </p:txBody>
        </p:sp>
        <p:pic>
          <p:nvPicPr>
            <p:cNvPr id="9246" name="Picture 30" descr="11-6-3edits"/>
            <p:cNvPicPr>
              <a:picLocks noChangeAspect="1" noChangeArrowheads="1"/>
            </p:cNvPicPr>
            <p:nvPr/>
          </p:nvPicPr>
          <p:blipFill>
            <a:blip r:embed="rId3" cstate="print"/>
            <a:srcRect l="42758" r="11247" b="76273"/>
            <a:stretch>
              <a:fillRect/>
            </a:stretch>
          </p:blipFill>
          <p:spPr bwMode="auto">
            <a:xfrm>
              <a:off x="1055" y="774"/>
              <a:ext cx="1352" cy="516"/>
            </a:xfrm>
            <a:prstGeom prst="rect">
              <a:avLst/>
            </a:prstGeom>
            <a:noFill/>
          </p:spPr>
        </p:pic>
      </p:grpSp>
      <p:pic>
        <p:nvPicPr>
          <p:cNvPr id="9247" name="Picture 31" descr="11-6-3edits"/>
          <p:cNvPicPr>
            <a:picLocks noChangeAspect="1" noChangeArrowheads="1"/>
          </p:cNvPicPr>
          <p:nvPr/>
        </p:nvPicPr>
        <p:blipFill>
          <a:blip r:embed="rId3" cstate="print"/>
          <a:srcRect t="24086" b="49750"/>
          <a:stretch>
            <a:fillRect/>
          </a:stretch>
        </p:blipFill>
        <p:spPr bwMode="auto">
          <a:xfrm>
            <a:off x="762000" y="2289175"/>
            <a:ext cx="4670425" cy="903288"/>
          </a:xfrm>
          <a:prstGeom prst="rect">
            <a:avLst/>
          </a:prstGeom>
          <a:noFill/>
        </p:spPr>
      </p:pic>
      <p:pic>
        <p:nvPicPr>
          <p:cNvPr id="9248" name="Picture 32" descr="11-6-3edits"/>
          <p:cNvPicPr>
            <a:picLocks noChangeAspect="1" noChangeArrowheads="1"/>
          </p:cNvPicPr>
          <p:nvPr/>
        </p:nvPicPr>
        <p:blipFill>
          <a:blip r:embed="rId3" cstate="print"/>
          <a:srcRect l="38303" t="50896" b="24660"/>
          <a:stretch>
            <a:fillRect/>
          </a:stretch>
        </p:blipFill>
        <p:spPr bwMode="auto">
          <a:xfrm>
            <a:off x="2543175" y="3514725"/>
            <a:ext cx="2889250" cy="849313"/>
          </a:xfrm>
          <a:prstGeom prst="rect">
            <a:avLst/>
          </a:prstGeom>
          <a:noFill/>
        </p:spPr>
      </p:pic>
      <p:pic>
        <p:nvPicPr>
          <p:cNvPr id="9249" name="Picture 33" descr="11-6-3edits"/>
          <p:cNvPicPr>
            <a:picLocks noChangeAspect="1" noChangeArrowheads="1"/>
          </p:cNvPicPr>
          <p:nvPr/>
        </p:nvPicPr>
        <p:blipFill>
          <a:blip r:embed="rId3" cstate="print"/>
          <a:srcRect l="36287" t="74695" r="14536"/>
          <a:stretch>
            <a:fillRect/>
          </a:stretch>
        </p:blipFill>
        <p:spPr bwMode="auto">
          <a:xfrm>
            <a:off x="2459038" y="4821238"/>
            <a:ext cx="2249487" cy="8572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250"/>
                                        </p:tgtEl>
                                        <p:attrNameLst>
                                          <p:attrName>style.visibility</p:attrName>
                                        </p:attrNameLst>
                                      </p:cBhvr>
                                      <p:to>
                                        <p:strVal val="visible"/>
                                      </p:to>
                                    </p:set>
                                    <p:animEffect transition="in" filter="wipe(left)">
                                      <p:cBhvr>
                                        <p:cTn id="7" dur="500"/>
                                        <p:tgtEl>
                                          <p:spTgt spid="92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247"/>
                                        </p:tgtEl>
                                        <p:attrNameLst>
                                          <p:attrName>style.visibility</p:attrName>
                                        </p:attrNameLst>
                                      </p:cBhvr>
                                      <p:to>
                                        <p:strVal val="visible"/>
                                      </p:to>
                                    </p:set>
                                    <p:animEffect transition="in" filter="wipe(left)">
                                      <p:cBhvr>
                                        <p:cTn id="12" dur="500"/>
                                        <p:tgtEl>
                                          <p:spTgt spid="924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233"/>
                                        </p:tgtEl>
                                        <p:attrNameLst>
                                          <p:attrName>style.visibility</p:attrName>
                                        </p:attrNameLst>
                                      </p:cBhvr>
                                      <p:to>
                                        <p:strVal val="visible"/>
                                      </p:to>
                                    </p:set>
                                    <p:animEffect transition="in" filter="wipe(left)">
                                      <p:cBhvr>
                                        <p:cTn id="16" dur="500"/>
                                        <p:tgtEl>
                                          <p:spTgt spid="923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248"/>
                                        </p:tgtEl>
                                        <p:attrNameLst>
                                          <p:attrName>style.visibility</p:attrName>
                                        </p:attrNameLst>
                                      </p:cBhvr>
                                      <p:to>
                                        <p:strVal val="visible"/>
                                      </p:to>
                                    </p:set>
                                    <p:animEffect transition="in" filter="wipe(left)">
                                      <p:cBhvr>
                                        <p:cTn id="21" dur="500"/>
                                        <p:tgtEl>
                                          <p:spTgt spid="924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234"/>
                                        </p:tgtEl>
                                        <p:attrNameLst>
                                          <p:attrName>style.visibility</p:attrName>
                                        </p:attrNameLst>
                                      </p:cBhvr>
                                      <p:to>
                                        <p:strVal val="visible"/>
                                      </p:to>
                                    </p:set>
                                    <p:animEffect transition="in" filter="wipe(left)">
                                      <p:cBhvr>
                                        <p:cTn id="25" dur="500"/>
                                        <p:tgtEl>
                                          <p:spTgt spid="923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249"/>
                                        </p:tgtEl>
                                        <p:attrNameLst>
                                          <p:attrName>style.visibility</p:attrName>
                                        </p:attrNameLst>
                                      </p:cBhvr>
                                      <p:to>
                                        <p:strVal val="visible"/>
                                      </p:to>
                                    </p:set>
                                    <p:animEffect transition="in" filter="wipe(left)">
                                      <p:cBhvr>
                                        <p:cTn id="30" dur="500"/>
                                        <p:tgtEl>
                                          <p:spTgt spid="924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9242"/>
                                        </p:tgtEl>
                                        <p:attrNameLst>
                                          <p:attrName>style.visibility</p:attrName>
                                        </p:attrNameLst>
                                      </p:cBhvr>
                                      <p:to>
                                        <p:strVal val="visible"/>
                                      </p:to>
                                    </p:set>
                                    <p:animEffect transition="in" filter="wipe(left)">
                                      <p:cBhvr>
                                        <p:cTn id="34" dur="500"/>
                                        <p:tgtEl>
                                          <p:spTgt spid="9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3" grpId="0" autoUpdateAnimBg="0"/>
      <p:bldP spid="9234" grpId="0" autoUpdateAnimBg="0"/>
      <p:bldP spid="924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Inverse Denominators</a:t>
            </a:r>
          </a:p>
        </p:txBody>
      </p:sp>
      <p:sp>
        <p:nvSpPr>
          <p:cNvPr id="91141" name="Text Box 5"/>
          <p:cNvSpPr txBox="1">
            <a:spLocks noChangeArrowheads="1"/>
          </p:cNvSpPr>
          <p:nvPr/>
        </p:nvSpPr>
        <p:spPr bwMode="auto">
          <a:xfrm>
            <a:off x="5600700" y="1403350"/>
            <a:ext cx="28479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Simplify.</a:t>
            </a:r>
          </a:p>
        </p:txBody>
      </p:sp>
      <p:sp>
        <p:nvSpPr>
          <p:cNvPr id="91143" name="Rectangle 7"/>
          <p:cNvSpPr>
            <a:spLocks noChangeArrowheads="1"/>
          </p:cNvSpPr>
          <p:nvPr/>
        </p:nvSpPr>
        <p:spPr bwMode="auto">
          <a:xfrm>
            <a:off x="533400" y="5175250"/>
            <a:ext cx="3076575"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p>
        </p:txBody>
      </p:sp>
      <p:pic>
        <p:nvPicPr>
          <p:cNvPr id="91144" name="Picture 8" descr="11-6-3_1edits"/>
          <p:cNvPicPr>
            <a:picLocks noChangeAspect="1" noChangeArrowheads="1"/>
          </p:cNvPicPr>
          <p:nvPr/>
        </p:nvPicPr>
        <p:blipFill>
          <a:blip r:embed="rId3" cstate="print"/>
          <a:srcRect b="49625"/>
          <a:stretch>
            <a:fillRect/>
          </a:stretch>
        </p:blipFill>
        <p:spPr bwMode="auto">
          <a:xfrm>
            <a:off x="2714625" y="1200150"/>
            <a:ext cx="1160463" cy="831850"/>
          </a:xfrm>
          <a:prstGeom prst="rect">
            <a:avLst/>
          </a:prstGeom>
          <a:noFill/>
        </p:spPr>
      </p:pic>
      <p:pic>
        <p:nvPicPr>
          <p:cNvPr id="91145" name="Picture 9" descr="11-6-3_1edits"/>
          <p:cNvPicPr>
            <a:picLocks noChangeAspect="1" noChangeArrowheads="1"/>
          </p:cNvPicPr>
          <p:nvPr/>
        </p:nvPicPr>
        <p:blipFill>
          <a:blip r:embed="rId3" cstate="print"/>
          <a:srcRect t="49625"/>
          <a:stretch>
            <a:fillRect/>
          </a:stretch>
        </p:blipFill>
        <p:spPr bwMode="auto">
          <a:xfrm>
            <a:off x="2374900" y="4972050"/>
            <a:ext cx="1160463" cy="830263"/>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1144"/>
                                        </p:tgtEl>
                                        <p:attrNameLst>
                                          <p:attrName>style.visibility</p:attrName>
                                        </p:attrNameLst>
                                      </p:cBhvr>
                                      <p:to>
                                        <p:strVal val="visible"/>
                                      </p:to>
                                    </p:set>
                                    <p:animEffect transition="in" filter="wipe(left)">
                                      <p:cBhvr>
                                        <p:cTn id="7" dur="500"/>
                                        <p:tgtEl>
                                          <p:spTgt spid="911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1141"/>
                                        </p:tgtEl>
                                        <p:attrNameLst>
                                          <p:attrName>style.visibility</p:attrName>
                                        </p:attrNameLst>
                                      </p:cBhvr>
                                      <p:to>
                                        <p:strVal val="visible"/>
                                      </p:to>
                                    </p:set>
                                    <p:animEffect transition="in" filter="wipe(left)">
                                      <p:cBhvr>
                                        <p:cTn id="11" dur="500"/>
                                        <p:tgtEl>
                                          <p:spTgt spid="9114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1143"/>
                                        </p:tgtEl>
                                        <p:attrNameLst>
                                          <p:attrName>style.visibility</p:attrName>
                                        </p:attrNameLst>
                                      </p:cBhvr>
                                      <p:to>
                                        <p:strVal val="visible"/>
                                      </p:to>
                                    </p:set>
                                    <p:animEffect transition="in" filter="wipe(left)">
                                      <p:cBhvr>
                                        <p:cTn id="16" dur="500"/>
                                        <p:tgtEl>
                                          <p:spTgt spid="91143"/>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91145"/>
                                        </p:tgtEl>
                                        <p:attrNameLst>
                                          <p:attrName>style.visibility</p:attrName>
                                        </p:attrNameLst>
                                      </p:cBhvr>
                                      <p:to>
                                        <p:strVal val="visible"/>
                                      </p:to>
                                    </p:set>
                                    <p:animEffect transition="in" filter="wipe(left)">
                                      <p:cBhvr>
                                        <p:cTn id="20" dur="500"/>
                                        <p:tgtEl>
                                          <p:spTgt spid="91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autoUpdateAnimBg="0"/>
      <p:bldP spid="9114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5728" name="Group 16"/>
          <p:cNvGrpSpPr>
            <a:grpSpLocks/>
          </p:cNvGrpSpPr>
          <p:nvPr/>
        </p:nvGrpSpPr>
        <p:grpSpPr bwMode="auto">
          <a:xfrm>
            <a:off x="533400" y="1323975"/>
            <a:ext cx="8305800" cy="777875"/>
            <a:chOff x="336" y="834"/>
            <a:chExt cx="5232" cy="490"/>
          </a:xfrm>
        </p:grpSpPr>
        <p:sp>
          <p:nvSpPr>
            <p:cNvPr id="115729" name="Rectangle 17"/>
            <p:cNvSpPr>
              <a:spLocks noChangeArrowheads="1"/>
            </p:cNvSpPr>
            <p:nvPr/>
          </p:nvSpPr>
          <p:spPr bwMode="auto">
            <a:xfrm>
              <a:off x="336" y="948"/>
              <a:ext cx="5232"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a:t>
              </a:r>
            </a:p>
          </p:txBody>
        </p:sp>
        <p:pic>
          <p:nvPicPr>
            <p:cNvPr id="115730" name="Picture 18" descr="eq_136"/>
            <p:cNvPicPr>
              <a:picLocks noChangeAspect="1" noChangeArrowheads="1"/>
            </p:cNvPicPr>
            <p:nvPr/>
          </p:nvPicPr>
          <p:blipFill>
            <a:blip r:embed="rId6" cstate="print"/>
            <a:srcRect l="26567" r="4486" b="81593"/>
            <a:stretch>
              <a:fillRect/>
            </a:stretch>
          </p:blipFill>
          <p:spPr bwMode="auto">
            <a:xfrm>
              <a:off x="1063" y="834"/>
              <a:ext cx="1199" cy="490"/>
            </a:xfrm>
            <a:prstGeom prst="rect">
              <a:avLst/>
            </a:prstGeom>
            <a:noFill/>
          </p:spPr>
        </p:pic>
      </p:grpSp>
      <p:grpSp>
        <p:nvGrpSpPr>
          <p:cNvPr id="115731" name="Group 19"/>
          <p:cNvGrpSpPr>
            <a:grpSpLocks/>
          </p:cNvGrpSpPr>
          <p:nvPr/>
        </p:nvGrpSpPr>
        <p:grpSpPr bwMode="auto">
          <a:xfrm>
            <a:off x="857250" y="2209800"/>
            <a:ext cx="3217863" cy="3425825"/>
            <a:chOff x="576" y="1392"/>
            <a:chExt cx="2027" cy="2158"/>
          </a:xfrm>
        </p:grpSpPr>
        <p:sp>
          <p:nvSpPr>
            <p:cNvPr id="115732" name="Rectangle 20"/>
            <p:cNvSpPr>
              <a:spLocks noChangeArrowheads="1"/>
            </p:cNvSpPr>
            <p:nvPr>
              <p:custDataLst>
                <p:tags r:id="rId2"/>
              </p:custDataLst>
            </p:nvPr>
          </p:nvSpPr>
          <p:spPr bwMode="auto">
            <a:xfrm>
              <a:off x="576" y="1560"/>
              <a:ext cx="1758" cy="1848"/>
            </a:xfrm>
            <a:prstGeom prst="rect">
              <a:avLst/>
            </a:prstGeom>
            <a:noFill/>
            <a:ln w="9525">
              <a:noFill/>
              <a:miter lim="800000"/>
              <a:headEnd/>
              <a:tailEnd/>
            </a:ln>
            <a:effectLst/>
          </p:spPr>
          <p:txBody>
            <a:bodyPr>
              <a:spAutoFit/>
            </a:bodyPr>
            <a:lstStyle/>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5733" name="Picture 21" descr="eq_136"/>
            <p:cNvPicPr>
              <a:picLocks noChangeAspect="1" noChangeArrowheads="1"/>
            </p:cNvPicPr>
            <p:nvPr/>
          </p:nvPicPr>
          <p:blipFill>
            <a:blip r:embed="rId6" cstate="print"/>
            <a:srcRect t="18933"/>
            <a:stretch>
              <a:fillRect/>
            </a:stretch>
          </p:blipFill>
          <p:spPr bwMode="auto">
            <a:xfrm>
              <a:off x="864" y="1392"/>
              <a:ext cx="1739" cy="2158"/>
            </a:xfrm>
            <a:prstGeom prst="rect">
              <a:avLst/>
            </a:prstGeom>
            <a:noFill/>
          </p:spPr>
        </p:pic>
      </p:grpSp>
      <p:sp>
        <p:nvSpPr>
          <p:cNvPr id="115719" name="Oval 7"/>
          <p:cNvSpPr>
            <a:spLocks noChangeArrowheads="1"/>
          </p:cNvSpPr>
          <p:nvPr/>
        </p:nvSpPr>
        <p:spPr bwMode="auto">
          <a:xfrm>
            <a:off x="857250" y="412432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5728"/>
                                        </p:tgtEl>
                                        <p:attrNameLst>
                                          <p:attrName>style.visibility</p:attrName>
                                        </p:attrNameLst>
                                      </p:cBhvr>
                                      <p:to>
                                        <p:strVal val="visible"/>
                                      </p:to>
                                    </p:set>
                                    <p:animEffect transition="in" filter="wipe(left)">
                                      <p:cBhvr>
                                        <p:cTn id="15" dur="500"/>
                                        <p:tgtEl>
                                          <p:spTgt spid="11572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5731"/>
                                        </p:tgtEl>
                                        <p:attrNameLst>
                                          <p:attrName>style.visibility</p:attrName>
                                        </p:attrNameLst>
                                      </p:cBhvr>
                                      <p:to>
                                        <p:strVal val="visible"/>
                                      </p:to>
                                    </p:set>
                                    <p:animEffect transition="in" filter="wipe(left)">
                                      <p:cBhvr>
                                        <p:cTn id="19" dur="500"/>
                                        <p:tgtEl>
                                          <p:spTgt spid="115731"/>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a:t>
            </a:r>
          </a:p>
        </p:txBody>
      </p:sp>
      <p:sp>
        <p:nvSpPr>
          <p:cNvPr id="9318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LCMs of Polynomials</a:t>
            </a:r>
          </a:p>
        </p:txBody>
      </p:sp>
      <p:sp>
        <p:nvSpPr>
          <p:cNvPr id="93192" name="Rectangle 8"/>
          <p:cNvSpPr>
            <a:spLocks noChangeArrowheads="1"/>
          </p:cNvSpPr>
          <p:nvPr/>
        </p:nvSpPr>
        <p:spPr bwMode="auto">
          <a:xfrm>
            <a:off x="876300" y="1370013"/>
            <a:ext cx="7705725" cy="49371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Find the LCM of 12</a:t>
            </a:r>
            <a:r>
              <a:rPr lang="en-US" sz="2400" b="1" i="1">
                <a:solidFill>
                  <a:srgbClr val="00539D"/>
                </a:solidFill>
                <a:ea typeface="Times New Roman" pitchFamily="18" charset="0"/>
                <a:cs typeface="Arial" pitchFamily="34" charset="0"/>
              </a:rPr>
              <a:t>b</a:t>
            </a:r>
            <a:r>
              <a:rPr lang="en-US" sz="2400" b="1" baseline="40000">
                <a:solidFill>
                  <a:srgbClr val="00539D"/>
                </a:solidFill>
                <a:ea typeface="Times New Roman" pitchFamily="18" charset="0"/>
                <a:cs typeface="Arial" pitchFamily="34" charset="0"/>
              </a:rPr>
              <a:t>4</a:t>
            </a:r>
            <a:r>
              <a:rPr lang="en-US" sz="2400" b="1" i="1">
                <a:solidFill>
                  <a:srgbClr val="00539D"/>
                </a:solidFill>
                <a:ea typeface="Times New Roman" pitchFamily="18" charset="0"/>
                <a:cs typeface="Arial" pitchFamily="34" charset="0"/>
              </a:rPr>
              <a:t>c</a:t>
            </a:r>
            <a:r>
              <a:rPr lang="en-US" sz="2400" b="1" baseline="40000">
                <a:solidFill>
                  <a:srgbClr val="00539D"/>
                </a:solidFill>
                <a:ea typeface="Times New Roman" pitchFamily="18" charset="0"/>
                <a:cs typeface="Arial" pitchFamily="34" charset="0"/>
              </a:rPr>
              <a:t>5</a:t>
            </a:r>
            <a:r>
              <a:rPr lang="en-US" sz="2400" b="1">
                <a:solidFill>
                  <a:srgbClr val="00539D"/>
                </a:solidFill>
                <a:ea typeface="Times New Roman" pitchFamily="18" charset="0"/>
                <a:cs typeface="Arial" pitchFamily="34" charset="0"/>
              </a:rPr>
              <a:t> and 32</a:t>
            </a:r>
            <a:r>
              <a:rPr lang="en-US" sz="2400" b="1" i="1">
                <a:solidFill>
                  <a:srgbClr val="00539D"/>
                </a:solidFill>
                <a:ea typeface="Times New Roman" pitchFamily="18" charset="0"/>
                <a:cs typeface="Arial" pitchFamily="34" charset="0"/>
              </a:rPr>
              <a:t>bc</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a:t>
            </a:r>
          </a:p>
        </p:txBody>
      </p:sp>
      <p:sp>
        <p:nvSpPr>
          <p:cNvPr id="93193" name="Text Box 9"/>
          <p:cNvSpPr txBox="1">
            <a:spLocks noChangeArrowheads="1"/>
          </p:cNvSpPr>
          <p:nvPr/>
        </p:nvSpPr>
        <p:spPr bwMode="auto">
          <a:xfrm>
            <a:off x="876300" y="2028825"/>
            <a:ext cx="7581900" cy="140652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pPr>
            <a:r>
              <a:rPr lang="en-US" sz="2400">
                <a:solidFill>
                  <a:srgbClr val="000000"/>
                </a:solidFill>
              </a:rPr>
              <a:t>Find the prime factors of each coefficient and </a:t>
            </a:r>
            <a:br>
              <a:rPr lang="en-US" sz="2400">
                <a:solidFill>
                  <a:srgbClr val="000000"/>
                </a:solidFill>
              </a:rPr>
            </a:br>
            <a:r>
              <a:rPr lang="en-US" sz="2400">
                <a:solidFill>
                  <a:srgbClr val="000000"/>
                </a:solidFill>
              </a:rPr>
              <a:t>variable expression.</a:t>
            </a:r>
            <a:br>
              <a:rPr lang="en-US" sz="2400">
                <a:solidFill>
                  <a:srgbClr val="000000"/>
                </a:solidFill>
              </a:rPr>
            </a:br>
            <a:r>
              <a:rPr lang="en-US" sz="2400">
                <a:solidFill>
                  <a:srgbClr val="000000"/>
                </a:solidFill>
              </a:rPr>
              <a:t>Use each prime factor the greatest number of times it appears in any of the factorizations.</a:t>
            </a:r>
          </a:p>
        </p:txBody>
      </p:sp>
      <p:sp>
        <p:nvSpPr>
          <p:cNvPr id="93194" name="Rectangle 10"/>
          <p:cNvSpPr>
            <a:spLocks noChangeArrowheads="1"/>
          </p:cNvSpPr>
          <p:nvPr/>
        </p:nvSpPr>
        <p:spPr bwMode="auto">
          <a:xfrm>
            <a:off x="533400" y="5095875"/>
            <a:ext cx="7915275"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LCM = 2 ● 2 ● 2 ● 2 ● 2 ● 3 ● </a:t>
            </a:r>
            <a:r>
              <a:rPr lang="en-US" sz="2400" i="1">
                <a:solidFill>
                  <a:srgbClr val="E01B22"/>
                </a:solidFill>
              </a:rPr>
              <a:t>b </a:t>
            </a:r>
            <a:r>
              <a:rPr lang="en-US" sz="2400">
                <a:solidFill>
                  <a:srgbClr val="E01B22"/>
                </a:solidFill>
              </a:rPr>
              <a:t>● </a:t>
            </a:r>
            <a:r>
              <a:rPr lang="en-US" sz="2400" i="1">
                <a:solidFill>
                  <a:srgbClr val="E01B22"/>
                </a:solidFill>
              </a:rPr>
              <a:t>b </a:t>
            </a:r>
            <a:r>
              <a:rPr lang="en-US" sz="2400">
                <a:solidFill>
                  <a:srgbClr val="E01B22"/>
                </a:solidFill>
              </a:rPr>
              <a:t>● </a:t>
            </a:r>
            <a:r>
              <a:rPr lang="en-US" sz="2400" i="1">
                <a:solidFill>
                  <a:srgbClr val="E01B22"/>
                </a:solidFill>
              </a:rPr>
              <a:t>b </a:t>
            </a:r>
            <a:r>
              <a:rPr lang="en-US" sz="2400">
                <a:solidFill>
                  <a:srgbClr val="E01B22"/>
                </a:solidFill>
              </a:rPr>
              <a:t>● </a:t>
            </a:r>
            <a:br>
              <a:rPr lang="en-US" sz="2400">
                <a:solidFill>
                  <a:srgbClr val="E01B22"/>
                </a:solidFill>
              </a:rPr>
            </a:br>
            <a:r>
              <a:rPr lang="en-US" sz="2400" i="1">
                <a:solidFill>
                  <a:srgbClr val="E01B22"/>
                </a:solidFill>
              </a:rPr>
              <a:t>b </a:t>
            </a:r>
            <a:r>
              <a:rPr lang="en-US" sz="2400">
                <a:solidFill>
                  <a:srgbClr val="E01B22"/>
                </a:solidFill>
              </a:rPr>
              <a:t>● </a:t>
            </a:r>
            <a:r>
              <a:rPr lang="en-US" sz="2400" i="1">
                <a:solidFill>
                  <a:srgbClr val="E01B22"/>
                </a:solidFill>
              </a:rPr>
              <a:t>c </a:t>
            </a:r>
            <a:r>
              <a:rPr lang="en-US" sz="2400">
                <a:solidFill>
                  <a:srgbClr val="E01B22"/>
                </a:solidFill>
              </a:rPr>
              <a:t>● </a:t>
            </a:r>
            <a:r>
              <a:rPr lang="en-US" sz="2400" i="1">
                <a:solidFill>
                  <a:srgbClr val="E01B22"/>
                </a:solidFill>
              </a:rPr>
              <a:t>c </a:t>
            </a:r>
            <a:r>
              <a:rPr lang="en-US" sz="2400">
                <a:solidFill>
                  <a:srgbClr val="E01B22"/>
                </a:solidFill>
              </a:rPr>
              <a:t>● </a:t>
            </a:r>
            <a:r>
              <a:rPr lang="en-US" sz="2400" i="1">
                <a:solidFill>
                  <a:srgbClr val="E01B22"/>
                </a:solidFill>
              </a:rPr>
              <a:t>c </a:t>
            </a:r>
            <a:r>
              <a:rPr lang="en-US" sz="2400">
                <a:solidFill>
                  <a:srgbClr val="E01B22"/>
                </a:solidFill>
              </a:rPr>
              <a:t>● </a:t>
            </a:r>
            <a:r>
              <a:rPr lang="en-US" sz="2400" i="1">
                <a:solidFill>
                  <a:srgbClr val="E01B22"/>
                </a:solidFill>
              </a:rPr>
              <a:t>c </a:t>
            </a:r>
            <a:r>
              <a:rPr lang="en-US" sz="2400">
                <a:solidFill>
                  <a:srgbClr val="E01B22"/>
                </a:solidFill>
              </a:rPr>
              <a:t>● </a:t>
            </a:r>
            <a:r>
              <a:rPr lang="en-US" sz="2400" i="1">
                <a:solidFill>
                  <a:srgbClr val="E01B22"/>
                </a:solidFill>
              </a:rPr>
              <a:t>c </a:t>
            </a:r>
            <a:r>
              <a:rPr lang="en-US" sz="2400">
                <a:solidFill>
                  <a:srgbClr val="E01B22"/>
                </a:solidFill>
              </a:rPr>
              <a:t>or 96</a:t>
            </a:r>
            <a:r>
              <a:rPr lang="en-US" sz="2400" i="1">
                <a:solidFill>
                  <a:srgbClr val="E01B22"/>
                </a:solidFill>
              </a:rPr>
              <a:t>b</a:t>
            </a:r>
            <a:r>
              <a:rPr lang="en-US" sz="2400" baseline="40000">
                <a:solidFill>
                  <a:srgbClr val="E01B22"/>
                </a:solidFill>
              </a:rPr>
              <a:t>4</a:t>
            </a:r>
            <a:r>
              <a:rPr lang="en-US" sz="2400" i="1">
                <a:solidFill>
                  <a:srgbClr val="E01B22"/>
                </a:solidFill>
              </a:rPr>
              <a:t>c</a:t>
            </a:r>
            <a:r>
              <a:rPr lang="en-US" sz="2400" baseline="40000">
                <a:solidFill>
                  <a:srgbClr val="E01B22"/>
                </a:solidFill>
              </a:rPr>
              <a:t>5</a:t>
            </a:r>
          </a:p>
        </p:txBody>
      </p:sp>
      <p:sp>
        <p:nvSpPr>
          <p:cNvPr id="93195" name="Text Box 11"/>
          <p:cNvSpPr txBox="1">
            <a:spLocks noChangeArrowheads="1"/>
          </p:cNvSpPr>
          <p:nvPr/>
        </p:nvSpPr>
        <p:spPr bwMode="auto">
          <a:xfrm>
            <a:off x="876300" y="3600450"/>
            <a:ext cx="7591425" cy="89535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pPr>
            <a:r>
              <a:rPr lang="en-US" sz="2400">
                <a:solidFill>
                  <a:srgbClr val="000000"/>
                </a:solidFill>
              </a:rPr>
              <a:t>12</a:t>
            </a:r>
            <a:r>
              <a:rPr lang="en-US" sz="2400" i="1">
                <a:solidFill>
                  <a:srgbClr val="000000"/>
                </a:solidFill>
              </a:rPr>
              <a:t>b</a:t>
            </a:r>
            <a:r>
              <a:rPr lang="en-US" sz="2400" baseline="40000">
                <a:solidFill>
                  <a:srgbClr val="000000"/>
                </a:solidFill>
              </a:rPr>
              <a:t>4</a:t>
            </a:r>
            <a:r>
              <a:rPr lang="en-US" sz="2400" i="1">
                <a:solidFill>
                  <a:srgbClr val="000000"/>
                </a:solidFill>
              </a:rPr>
              <a:t>c</a:t>
            </a:r>
            <a:r>
              <a:rPr lang="en-US" sz="2400" baseline="40000">
                <a:solidFill>
                  <a:srgbClr val="000000"/>
                </a:solidFill>
              </a:rPr>
              <a:t>5</a:t>
            </a:r>
            <a:r>
              <a:rPr lang="en-US" sz="2400">
                <a:solidFill>
                  <a:srgbClr val="000000"/>
                </a:solidFill>
              </a:rPr>
              <a:t> = 2 </a:t>
            </a:r>
            <a:r>
              <a:rPr lang="en-US" sz="2400">
                <a:solidFill>
                  <a:srgbClr val="000000"/>
                </a:solidFill>
                <a:cs typeface="Arial" pitchFamily="34" charset="0"/>
              </a:rPr>
              <a:t>● 2 </a:t>
            </a:r>
            <a:r>
              <a:rPr lang="en-US" sz="2400">
                <a:solidFill>
                  <a:srgbClr val="000000"/>
                </a:solidFill>
              </a:rPr>
              <a:t>● </a:t>
            </a:r>
            <a:r>
              <a:rPr lang="en-US" sz="2400">
                <a:solidFill>
                  <a:srgbClr val="E01B22"/>
                </a:solidFill>
              </a:rPr>
              <a:t>3</a:t>
            </a:r>
            <a:r>
              <a:rPr lang="en-US" sz="2400">
                <a:solidFill>
                  <a:srgbClr val="000000"/>
                </a:solidFill>
              </a:rPr>
              <a:t> ● </a:t>
            </a:r>
            <a:r>
              <a:rPr lang="en-US" sz="2400" i="1">
                <a:solidFill>
                  <a:srgbClr val="E01B22"/>
                </a:solidFill>
              </a:rPr>
              <a:t>b</a:t>
            </a:r>
            <a:r>
              <a:rPr lang="en-US" sz="2400" i="1">
                <a:solidFill>
                  <a:srgbClr val="000000"/>
                </a:solidFill>
              </a:rPr>
              <a:t> </a:t>
            </a:r>
            <a:r>
              <a:rPr lang="en-US" sz="2400">
                <a:solidFill>
                  <a:srgbClr val="000000"/>
                </a:solidFill>
              </a:rPr>
              <a:t>● </a:t>
            </a:r>
            <a:r>
              <a:rPr lang="en-US" sz="2400" i="1">
                <a:solidFill>
                  <a:srgbClr val="E01B22"/>
                </a:solidFill>
              </a:rPr>
              <a:t>b</a:t>
            </a:r>
            <a:r>
              <a:rPr lang="en-US" sz="2400" i="1">
                <a:solidFill>
                  <a:srgbClr val="000000"/>
                </a:solidFill>
              </a:rPr>
              <a:t> </a:t>
            </a:r>
            <a:r>
              <a:rPr lang="en-US" sz="2400">
                <a:solidFill>
                  <a:srgbClr val="000000"/>
                </a:solidFill>
              </a:rPr>
              <a:t>● </a:t>
            </a:r>
            <a:r>
              <a:rPr lang="en-US" sz="2400" i="1">
                <a:solidFill>
                  <a:srgbClr val="E01B22"/>
                </a:solidFill>
              </a:rPr>
              <a:t>b</a:t>
            </a:r>
            <a:r>
              <a:rPr lang="en-US" sz="2400" i="1">
                <a:solidFill>
                  <a:srgbClr val="000000"/>
                </a:solidFill>
              </a:rPr>
              <a:t> </a:t>
            </a:r>
            <a:r>
              <a:rPr lang="en-US" sz="2400">
                <a:solidFill>
                  <a:srgbClr val="000000"/>
                </a:solidFill>
              </a:rPr>
              <a:t>● </a:t>
            </a:r>
            <a:r>
              <a:rPr lang="en-US" sz="2400" i="1">
                <a:solidFill>
                  <a:srgbClr val="E01B22"/>
                </a:solidFill>
              </a:rPr>
              <a:t>b</a:t>
            </a:r>
            <a:r>
              <a:rPr lang="en-US" sz="2400" i="1">
                <a:solidFill>
                  <a:srgbClr val="000000"/>
                </a:solidFill>
              </a:rPr>
              <a:t> </a:t>
            </a:r>
            <a:r>
              <a:rPr lang="en-US" sz="2400">
                <a:solidFill>
                  <a:srgbClr val="000000"/>
                </a:solidFill>
              </a:rPr>
              <a:t>● </a:t>
            </a:r>
            <a:r>
              <a:rPr lang="en-US" sz="2400" i="1">
                <a:solidFill>
                  <a:srgbClr val="E01B22"/>
                </a:solidFill>
              </a:rPr>
              <a:t>c</a:t>
            </a:r>
            <a:r>
              <a:rPr lang="en-US" sz="2400" i="1">
                <a:solidFill>
                  <a:srgbClr val="000000"/>
                </a:solidFill>
              </a:rPr>
              <a:t> </a:t>
            </a:r>
            <a:r>
              <a:rPr lang="en-US" sz="2400">
                <a:solidFill>
                  <a:srgbClr val="000000"/>
                </a:solidFill>
              </a:rPr>
              <a:t>● </a:t>
            </a:r>
            <a:r>
              <a:rPr lang="en-US" sz="2400" i="1">
                <a:solidFill>
                  <a:srgbClr val="E01B22"/>
                </a:solidFill>
              </a:rPr>
              <a:t>c</a:t>
            </a:r>
            <a:r>
              <a:rPr lang="en-US" sz="2400" i="1">
                <a:solidFill>
                  <a:srgbClr val="000000"/>
                </a:solidFill>
              </a:rPr>
              <a:t> </a:t>
            </a:r>
            <a:r>
              <a:rPr lang="en-US" sz="2400" i="1">
                <a:solidFill>
                  <a:srgbClr val="000000"/>
                </a:solidFill>
                <a:cs typeface="Arial" pitchFamily="34" charset="0"/>
              </a:rPr>
              <a:t>● </a:t>
            </a:r>
            <a:r>
              <a:rPr lang="en-US" sz="2400" i="1">
                <a:solidFill>
                  <a:srgbClr val="E01B22"/>
                </a:solidFill>
              </a:rPr>
              <a:t>c</a:t>
            </a:r>
            <a:r>
              <a:rPr lang="en-US" sz="2400" i="1">
                <a:solidFill>
                  <a:srgbClr val="000000"/>
                </a:solidFill>
              </a:rPr>
              <a:t> </a:t>
            </a:r>
            <a:r>
              <a:rPr lang="en-US" sz="2400" i="1">
                <a:solidFill>
                  <a:srgbClr val="000000"/>
                </a:solidFill>
                <a:cs typeface="Arial" pitchFamily="34" charset="0"/>
              </a:rPr>
              <a:t>● </a:t>
            </a:r>
            <a:r>
              <a:rPr lang="en-US" sz="2400" i="1">
                <a:solidFill>
                  <a:srgbClr val="E01B22"/>
                </a:solidFill>
              </a:rPr>
              <a:t>c</a:t>
            </a:r>
            <a:r>
              <a:rPr lang="en-US" sz="2400" i="1">
                <a:solidFill>
                  <a:srgbClr val="000000"/>
                </a:solidFill>
              </a:rPr>
              <a:t> </a:t>
            </a:r>
            <a:r>
              <a:rPr lang="en-US" sz="2400" i="1">
                <a:solidFill>
                  <a:srgbClr val="000000"/>
                </a:solidFill>
                <a:cs typeface="Arial" pitchFamily="34" charset="0"/>
              </a:rPr>
              <a:t>● </a:t>
            </a:r>
            <a:r>
              <a:rPr lang="en-US" sz="2400" i="1">
                <a:solidFill>
                  <a:srgbClr val="E01B22"/>
                </a:solidFill>
              </a:rPr>
              <a:t>c</a:t>
            </a:r>
            <a:endParaRPr lang="en-US" sz="2400">
              <a:solidFill>
                <a:srgbClr val="E01B22"/>
              </a:solidFill>
            </a:endParaRPr>
          </a:p>
          <a:p>
            <a:pPr>
              <a:lnSpc>
                <a:spcPct val="90000"/>
              </a:lnSpc>
              <a:spcBef>
                <a:spcPct val="20000"/>
              </a:spcBef>
              <a:spcAft>
                <a:spcPct val="20000"/>
              </a:spcAft>
              <a:buClr>
                <a:srgbClr val="FFFFFF"/>
              </a:buClr>
            </a:pPr>
            <a:r>
              <a:rPr lang="en-US" sz="2400">
                <a:solidFill>
                  <a:srgbClr val="000000"/>
                </a:solidFill>
              </a:rPr>
              <a:t>32</a:t>
            </a:r>
            <a:r>
              <a:rPr lang="en-US" sz="2400" i="1">
                <a:solidFill>
                  <a:srgbClr val="000000"/>
                </a:solidFill>
              </a:rPr>
              <a:t>bc</a:t>
            </a:r>
            <a:r>
              <a:rPr lang="en-US" sz="2400" baseline="40000">
                <a:solidFill>
                  <a:srgbClr val="000000"/>
                </a:solidFill>
              </a:rPr>
              <a:t>2</a:t>
            </a:r>
            <a:r>
              <a:rPr lang="en-US" sz="2400">
                <a:solidFill>
                  <a:srgbClr val="000000"/>
                </a:solidFill>
              </a:rPr>
              <a:t> = </a:t>
            </a:r>
            <a:r>
              <a:rPr lang="en-US" sz="2400">
                <a:solidFill>
                  <a:srgbClr val="E01B22"/>
                </a:solidFill>
              </a:rPr>
              <a:t>2</a:t>
            </a:r>
            <a:r>
              <a:rPr lang="en-US" sz="2400">
                <a:solidFill>
                  <a:srgbClr val="000000"/>
                </a:solidFill>
              </a:rPr>
              <a:t> ● </a:t>
            </a:r>
            <a:r>
              <a:rPr lang="en-US" sz="2400">
                <a:solidFill>
                  <a:srgbClr val="E01B22"/>
                </a:solidFill>
              </a:rPr>
              <a:t>2</a:t>
            </a:r>
            <a:r>
              <a:rPr lang="en-US" sz="2400">
                <a:solidFill>
                  <a:srgbClr val="000000"/>
                </a:solidFill>
              </a:rPr>
              <a:t> ● </a:t>
            </a:r>
            <a:r>
              <a:rPr lang="en-US" sz="2400">
                <a:solidFill>
                  <a:srgbClr val="E01B22"/>
                </a:solidFill>
              </a:rPr>
              <a:t>2</a:t>
            </a:r>
            <a:r>
              <a:rPr lang="en-US" sz="2400">
                <a:solidFill>
                  <a:srgbClr val="000000"/>
                </a:solidFill>
              </a:rPr>
              <a:t> ● </a:t>
            </a:r>
            <a:r>
              <a:rPr lang="en-US" sz="2400">
                <a:solidFill>
                  <a:srgbClr val="E01B22"/>
                </a:solidFill>
              </a:rPr>
              <a:t>2</a:t>
            </a:r>
            <a:r>
              <a:rPr lang="en-US" sz="2400">
                <a:solidFill>
                  <a:srgbClr val="000000"/>
                </a:solidFill>
              </a:rPr>
              <a:t> ● </a:t>
            </a:r>
            <a:r>
              <a:rPr lang="en-US" sz="2400">
                <a:solidFill>
                  <a:srgbClr val="E01B22"/>
                </a:solidFill>
              </a:rPr>
              <a:t>2</a:t>
            </a:r>
            <a:r>
              <a:rPr lang="en-US" sz="2400">
                <a:solidFill>
                  <a:srgbClr val="000000"/>
                </a:solidFill>
              </a:rPr>
              <a:t> ● </a:t>
            </a:r>
            <a:r>
              <a:rPr lang="en-US" sz="2400" i="1">
                <a:solidFill>
                  <a:srgbClr val="000000"/>
                </a:solidFill>
              </a:rPr>
              <a:t>b </a:t>
            </a:r>
            <a:r>
              <a:rPr lang="en-US" sz="2400">
                <a:solidFill>
                  <a:srgbClr val="000000"/>
                </a:solidFill>
              </a:rPr>
              <a:t>● </a:t>
            </a:r>
            <a:r>
              <a:rPr lang="en-US" sz="2400" i="1">
                <a:solidFill>
                  <a:srgbClr val="000000"/>
                </a:solidFill>
              </a:rPr>
              <a:t>c </a:t>
            </a:r>
            <a:r>
              <a:rPr lang="en-US" sz="2400">
                <a:solidFill>
                  <a:srgbClr val="000000"/>
                </a:solidFill>
              </a:rPr>
              <a:t>● </a:t>
            </a:r>
            <a:r>
              <a:rPr lang="en-US" sz="2400" i="1">
                <a:solidFill>
                  <a:srgbClr val="000000"/>
                </a:solidFill>
              </a:rPr>
              <a:t>c </a:t>
            </a:r>
            <a:endParaRPr lang="en-US" sz="2400">
              <a:solidFill>
                <a:srgbClr val="000000"/>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92">
                                            <p:txEl>
                                              <p:pRg st="0" end="0"/>
                                            </p:txEl>
                                          </p:spTgt>
                                        </p:tgtEl>
                                        <p:attrNameLst>
                                          <p:attrName>style.visibility</p:attrName>
                                        </p:attrNameLst>
                                      </p:cBhvr>
                                      <p:to>
                                        <p:strVal val="visible"/>
                                      </p:to>
                                    </p:set>
                                    <p:animEffect transition="in" filter="wipe(left)">
                                      <p:cBhvr>
                                        <p:cTn id="7" dur="500"/>
                                        <p:tgtEl>
                                          <p:spTgt spid="931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93">
                                            <p:txEl>
                                              <p:pRg st="0" end="0"/>
                                            </p:txEl>
                                          </p:spTgt>
                                        </p:tgtEl>
                                        <p:attrNameLst>
                                          <p:attrName>style.visibility</p:attrName>
                                        </p:attrNameLst>
                                      </p:cBhvr>
                                      <p:to>
                                        <p:strVal val="visible"/>
                                      </p:to>
                                    </p:set>
                                    <p:animEffect transition="in" filter="wipe(left)">
                                      <p:cBhvr>
                                        <p:cTn id="12" dur="500"/>
                                        <p:tgtEl>
                                          <p:spTgt spid="9319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95"/>
                                        </p:tgtEl>
                                        <p:attrNameLst>
                                          <p:attrName>style.visibility</p:attrName>
                                        </p:attrNameLst>
                                      </p:cBhvr>
                                      <p:to>
                                        <p:strVal val="visible"/>
                                      </p:to>
                                    </p:set>
                                    <p:animEffect transition="in" filter="wipe(left)">
                                      <p:cBhvr>
                                        <p:cTn id="17" dur="500"/>
                                        <p:tgtEl>
                                          <p:spTgt spid="9319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94">
                                            <p:txEl>
                                              <p:pRg st="0" end="0"/>
                                            </p:txEl>
                                          </p:spTgt>
                                        </p:tgtEl>
                                        <p:attrNameLst>
                                          <p:attrName>style.visibility</p:attrName>
                                        </p:attrNameLst>
                                      </p:cBhvr>
                                      <p:to>
                                        <p:strVal val="visible"/>
                                      </p:to>
                                    </p:set>
                                    <p:animEffect transition="in" filter="wipe(left)">
                                      <p:cBhvr>
                                        <p:cTn id="22" dur="500"/>
                                        <p:tgtEl>
                                          <p:spTgt spid="931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2" grpId="0" build="p" autoUpdateAnimBg="0" advAuto="0"/>
      <p:bldP spid="93193" grpId="0" build="p" autoUpdateAnimBg="0"/>
      <p:bldP spid="93194" grpId="0" build="p" autoUpdateAnimBg="0"/>
      <p:bldP spid="93195" grpId="0" uiExpand="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4B</a:t>
            </a:r>
          </a:p>
        </p:txBody>
      </p:sp>
      <p:sp>
        <p:nvSpPr>
          <p:cNvPr id="9421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LCMs of Polynomials</a:t>
            </a:r>
          </a:p>
        </p:txBody>
      </p:sp>
      <p:sp>
        <p:nvSpPr>
          <p:cNvPr id="94216" name="Rectangle 8"/>
          <p:cNvSpPr>
            <a:spLocks noChangeArrowheads="1"/>
          </p:cNvSpPr>
          <p:nvPr/>
        </p:nvSpPr>
        <p:spPr bwMode="auto">
          <a:xfrm>
            <a:off x="876300" y="137001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Find the LCM of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 </a:t>
            </a:r>
            <a:r>
              <a:rPr lang="en-US" sz="2400" b="1">
                <a:solidFill>
                  <a:srgbClr val="00539D"/>
                </a:solidFill>
                <a:ea typeface="Times New Roman" pitchFamily="18" charset="0"/>
                <a:cs typeface="Arial" pitchFamily="34" charset="0"/>
              </a:rPr>
              <a:t>– 3</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28 and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8</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+ 7.</a:t>
            </a:r>
          </a:p>
        </p:txBody>
      </p:sp>
      <p:sp>
        <p:nvSpPr>
          <p:cNvPr id="94217" name="Text Box 9"/>
          <p:cNvSpPr txBox="1">
            <a:spLocks noChangeArrowheads="1"/>
          </p:cNvSpPr>
          <p:nvPr/>
        </p:nvSpPr>
        <p:spPr bwMode="auto">
          <a:xfrm>
            <a:off x="533400" y="2054225"/>
            <a:ext cx="8077200" cy="13700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Express each polynomial in factored form.</a:t>
            </a:r>
          </a:p>
          <a:p>
            <a:pPr marL="342900">
              <a:lnSpc>
                <a:spcPct val="90000"/>
              </a:lnSpc>
              <a:spcBef>
                <a:spcPct val="20000"/>
              </a:spcBef>
              <a:spcAft>
                <a:spcPct val="20000"/>
              </a:spcAft>
            </a:pPr>
            <a:r>
              <a:rPr lang="en-US" sz="2400" i="1">
                <a:solidFill>
                  <a:srgbClr val="000000"/>
                </a:solidFill>
              </a:rPr>
              <a:t>x</a:t>
            </a:r>
            <a:r>
              <a:rPr lang="en-US" sz="2400" baseline="40000">
                <a:solidFill>
                  <a:srgbClr val="000000"/>
                </a:solidFill>
              </a:rPr>
              <a:t>2</a:t>
            </a:r>
            <a:r>
              <a:rPr lang="en-US" sz="2400">
                <a:solidFill>
                  <a:srgbClr val="000000"/>
                </a:solidFill>
              </a:rPr>
              <a:t> – 3</a:t>
            </a:r>
            <a:r>
              <a:rPr lang="en-US" sz="2400" i="1">
                <a:solidFill>
                  <a:srgbClr val="000000"/>
                </a:solidFill>
              </a:rPr>
              <a:t>x</a:t>
            </a:r>
            <a:r>
              <a:rPr lang="en-US" sz="2400">
                <a:solidFill>
                  <a:srgbClr val="000000"/>
                </a:solidFill>
              </a:rPr>
              <a:t> – 28 = (</a:t>
            </a:r>
            <a:r>
              <a:rPr lang="en-US" sz="2400" i="1">
                <a:solidFill>
                  <a:srgbClr val="000000"/>
                </a:solidFill>
              </a:rPr>
              <a:t>x</a:t>
            </a:r>
            <a:r>
              <a:rPr lang="en-US" sz="2400">
                <a:solidFill>
                  <a:srgbClr val="000000"/>
                </a:solidFill>
              </a:rPr>
              <a:t> – 7)(</a:t>
            </a:r>
            <a:r>
              <a:rPr lang="en-US" sz="2400" i="1">
                <a:solidFill>
                  <a:srgbClr val="000000"/>
                </a:solidFill>
              </a:rPr>
              <a:t>x</a:t>
            </a:r>
            <a:r>
              <a:rPr lang="en-US" sz="2400">
                <a:solidFill>
                  <a:srgbClr val="000000"/>
                </a:solidFill>
              </a:rPr>
              <a:t> + 4)</a:t>
            </a:r>
          </a:p>
          <a:p>
            <a:pPr marL="342900">
              <a:lnSpc>
                <a:spcPct val="90000"/>
              </a:lnSpc>
              <a:spcBef>
                <a:spcPct val="20000"/>
              </a:spcBef>
              <a:spcAft>
                <a:spcPct val="20000"/>
              </a:spcAft>
            </a:pPr>
            <a:r>
              <a:rPr lang="en-US" sz="2400" i="1">
                <a:solidFill>
                  <a:srgbClr val="000000"/>
                </a:solidFill>
              </a:rPr>
              <a:t>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+ 7 = (</a:t>
            </a:r>
            <a:r>
              <a:rPr lang="en-US" sz="2400" i="1">
                <a:solidFill>
                  <a:srgbClr val="000000"/>
                </a:solidFill>
              </a:rPr>
              <a:t>x</a:t>
            </a:r>
            <a:r>
              <a:rPr lang="en-US" sz="2400">
                <a:solidFill>
                  <a:srgbClr val="000000"/>
                </a:solidFill>
              </a:rPr>
              <a:t> – 7)(</a:t>
            </a:r>
            <a:r>
              <a:rPr lang="en-US" sz="2400" i="1">
                <a:solidFill>
                  <a:srgbClr val="000000"/>
                </a:solidFill>
              </a:rPr>
              <a:t>x</a:t>
            </a:r>
            <a:r>
              <a:rPr lang="en-US" sz="2400">
                <a:solidFill>
                  <a:srgbClr val="000000"/>
                </a:solidFill>
              </a:rPr>
              <a:t> – 1)</a:t>
            </a:r>
          </a:p>
        </p:txBody>
      </p:sp>
      <p:sp>
        <p:nvSpPr>
          <p:cNvPr id="94218" name="Rectangle 10"/>
          <p:cNvSpPr>
            <a:spLocks noChangeArrowheads="1"/>
          </p:cNvSpPr>
          <p:nvPr/>
        </p:nvSpPr>
        <p:spPr bwMode="auto">
          <a:xfrm>
            <a:off x="533400" y="47228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LCM = (</a:t>
            </a:r>
            <a:r>
              <a:rPr lang="en-US" sz="2400" i="1">
                <a:solidFill>
                  <a:srgbClr val="E01B22"/>
                </a:solidFill>
              </a:rPr>
              <a:t>x</a:t>
            </a:r>
            <a:r>
              <a:rPr lang="en-US" sz="2400">
                <a:solidFill>
                  <a:srgbClr val="E01B22"/>
                </a:solidFill>
              </a:rPr>
              <a:t> + 4)(</a:t>
            </a:r>
            <a:r>
              <a:rPr lang="en-US" sz="2400" i="1">
                <a:solidFill>
                  <a:srgbClr val="E01B22"/>
                </a:solidFill>
              </a:rPr>
              <a:t>x</a:t>
            </a:r>
            <a:r>
              <a:rPr lang="en-US" sz="2400">
                <a:solidFill>
                  <a:srgbClr val="E01B22"/>
                </a:solidFill>
              </a:rPr>
              <a:t> – 7)(</a:t>
            </a:r>
            <a:r>
              <a:rPr lang="en-US" sz="2400" i="1">
                <a:solidFill>
                  <a:srgbClr val="E01B22"/>
                </a:solidFill>
              </a:rPr>
              <a:t>x</a:t>
            </a:r>
            <a:r>
              <a:rPr lang="en-US" sz="2400">
                <a:solidFill>
                  <a:srgbClr val="E01B22"/>
                </a:solidFill>
              </a:rPr>
              <a:t> – 1)</a:t>
            </a:r>
          </a:p>
        </p:txBody>
      </p:sp>
      <p:sp>
        <p:nvSpPr>
          <p:cNvPr id="94219" name="Text Box 11"/>
          <p:cNvSpPr txBox="1">
            <a:spLocks noChangeArrowheads="1"/>
          </p:cNvSpPr>
          <p:nvPr/>
        </p:nvSpPr>
        <p:spPr bwMode="auto">
          <a:xfrm>
            <a:off x="533400" y="3702050"/>
            <a:ext cx="791845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Use each factor the greatest number of times it appears.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6">
                                            <p:txEl>
                                              <p:pRg st="0" end="0"/>
                                            </p:txEl>
                                          </p:spTgt>
                                        </p:tgtEl>
                                        <p:attrNameLst>
                                          <p:attrName>style.visibility</p:attrName>
                                        </p:attrNameLst>
                                      </p:cBhvr>
                                      <p:to>
                                        <p:strVal val="visible"/>
                                      </p:to>
                                    </p:set>
                                    <p:animEffect transition="in" filter="wipe(left)">
                                      <p:cBhvr>
                                        <p:cTn id="7" dur="500"/>
                                        <p:tgtEl>
                                          <p:spTgt spid="942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7">
                                            <p:txEl>
                                              <p:pRg st="0" end="0"/>
                                            </p:txEl>
                                          </p:spTgt>
                                        </p:tgtEl>
                                        <p:attrNameLst>
                                          <p:attrName>style.visibility</p:attrName>
                                        </p:attrNameLst>
                                      </p:cBhvr>
                                      <p:to>
                                        <p:strVal val="visible"/>
                                      </p:to>
                                    </p:set>
                                    <p:animEffect transition="in" filter="wipe(left)">
                                      <p:cBhvr>
                                        <p:cTn id="12" dur="500"/>
                                        <p:tgtEl>
                                          <p:spTgt spid="942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7">
                                            <p:txEl>
                                              <p:pRg st="1" end="1"/>
                                            </p:txEl>
                                          </p:spTgt>
                                        </p:tgtEl>
                                        <p:attrNameLst>
                                          <p:attrName>style.visibility</p:attrName>
                                        </p:attrNameLst>
                                      </p:cBhvr>
                                      <p:to>
                                        <p:strVal val="visible"/>
                                      </p:to>
                                    </p:set>
                                    <p:animEffect transition="in" filter="wipe(left)">
                                      <p:cBhvr>
                                        <p:cTn id="17" dur="500"/>
                                        <p:tgtEl>
                                          <p:spTgt spid="942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4217">
                                            <p:txEl>
                                              <p:pRg st="2" end="2"/>
                                            </p:txEl>
                                          </p:spTgt>
                                        </p:tgtEl>
                                        <p:attrNameLst>
                                          <p:attrName>style.visibility</p:attrName>
                                        </p:attrNameLst>
                                      </p:cBhvr>
                                      <p:to>
                                        <p:strVal val="visible"/>
                                      </p:to>
                                    </p:set>
                                    <p:animEffect transition="in" filter="wipe(left)">
                                      <p:cBhvr>
                                        <p:cTn id="22" dur="500"/>
                                        <p:tgtEl>
                                          <p:spTgt spid="942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4219">
                                            <p:txEl>
                                              <p:pRg st="0" end="0"/>
                                            </p:txEl>
                                          </p:spTgt>
                                        </p:tgtEl>
                                        <p:attrNameLst>
                                          <p:attrName>style.visibility</p:attrName>
                                        </p:attrNameLst>
                                      </p:cBhvr>
                                      <p:to>
                                        <p:strVal val="visible"/>
                                      </p:to>
                                    </p:set>
                                    <p:animEffect transition="in" filter="wipe(left)">
                                      <p:cBhvr>
                                        <p:cTn id="27" dur="500"/>
                                        <p:tgtEl>
                                          <p:spTgt spid="9421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4218">
                                            <p:txEl>
                                              <p:pRg st="0" end="0"/>
                                            </p:txEl>
                                          </p:spTgt>
                                        </p:tgtEl>
                                        <p:attrNameLst>
                                          <p:attrName>style.visibility</p:attrName>
                                        </p:attrNameLst>
                                      </p:cBhvr>
                                      <p:to>
                                        <p:strVal val="visible"/>
                                      </p:to>
                                    </p:set>
                                    <p:animEffect transition="in" filter="wipe(left)">
                                      <p:cBhvr>
                                        <p:cTn id="32" dur="500"/>
                                        <p:tgtEl>
                                          <p:spTgt spid="942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6" grpId="0" build="p" autoUpdateAnimBg="0" advAuto="0"/>
      <p:bldP spid="94217" grpId="0" build="p" autoUpdateAnimBg="0"/>
      <p:bldP spid="94218" grpId="0" build="p" autoUpdateAnimBg="0"/>
      <p:bldP spid="9421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a:t>
            </a:r>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8" name="Rectangle 12"/>
          <p:cNvSpPr>
            <a:spLocks noChangeArrowheads="1"/>
          </p:cNvSpPr>
          <p:nvPr>
            <p:custDataLst>
              <p:tags r:id="rId2"/>
            </p:custDataLst>
          </p:nvPr>
        </p:nvSpPr>
        <p:spPr bwMode="auto">
          <a:xfrm>
            <a:off x="85725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35</a:t>
            </a:r>
            <a:r>
              <a:rPr lang="pt-BR" sz="2400" b="1" i="1">
                <a:solidFill>
                  <a:srgbClr val="000000"/>
                </a:solidFill>
                <a:sym typeface="Symbol" pitchFamily="18" charset="2"/>
              </a:rPr>
              <a:t>a</a:t>
            </a:r>
            <a:r>
              <a:rPr lang="pt-BR" sz="2400" b="1" baseline="40000">
                <a:solidFill>
                  <a:srgbClr val="000000"/>
                </a:solidFill>
                <a:sym typeface="Symbol" pitchFamily="18" charset="2"/>
              </a:rPr>
              <a:t>3</a:t>
            </a:r>
            <a:r>
              <a:rPr lang="pt-BR" sz="2400" b="1" i="1">
                <a:solidFill>
                  <a:srgbClr val="000000"/>
                </a:solidFill>
                <a:sym typeface="Symbol" pitchFamily="18" charset="2"/>
              </a:rPr>
              <a:t>b</a:t>
            </a:r>
            <a:r>
              <a:rPr lang="pt-BR" sz="2400" b="1" baseline="40000">
                <a:solidFill>
                  <a:srgbClr val="000000"/>
                </a:solidFill>
                <a:sym typeface="Symbol" pitchFamily="18" charset="2"/>
              </a:rPr>
              <a:t>2</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7</a:t>
            </a:r>
            <a:r>
              <a:rPr lang="pt-BR" sz="2400" b="1" i="1">
                <a:solidFill>
                  <a:srgbClr val="000000"/>
                </a:solidFill>
                <a:sym typeface="Symbol" pitchFamily="18" charset="2"/>
              </a:rPr>
              <a:t>a</a:t>
            </a:r>
            <a:r>
              <a:rPr lang="pt-BR" sz="2400" b="1" baseline="40000">
                <a:solidFill>
                  <a:srgbClr val="000000"/>
                </a:solidFill>
                <a:sym typeface="Symbol" pitchFamily="18" charset="2"/>
              </a:rPr>
              <a:t>2</a:t>
            </a:r>
            <a:r>
              <a:rPr lang="pt-BR" sz="2400" b="1" i="1">
                <a:solidFill>
                  <a:srgbClr val="000000"/>
                </a:solidFill>
                <a:sym typeface="Symbol" pitchFamily="18" charset="2"/>
              </a:rPr>
              <a:t>b</a:t>
            </a:r>
            <a:r>
              <a:rPr lang="pt-BR" sz="2400" b="1" baseline="40000">
                <a:solidFill>
                  <a:srgbClr val="000000"/>
                </a:solidFill>
                <a:sym typeface="Symbol" pitchFamily="18" charset="2"/>
              </a:rPr>
              <a:t>2</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14</a:t>
            </a:r>
            <a:r>
              <a:rPr lang="pt-BR" sz="2400" b="1" i="1">
                <a:solidFill>
                  <a:srgbClr val="000000"/>
                </a:solidFill>
                <a:sym typeface="Symbol" pitchFamily="18" charset="2"/>
              </a:rPr>
              <a:t>ab</a:t>
            </a:r>
            <a:r>
              <a:rPr lang="pt-BR" sz="2400" b="1" baseline="40000">
                <a:solidFill>
                  <a:srgbClr val="000000"/>
                </a:solidFill>
                <a:sym typeface="Symbol" pitchFamily="18" charset="2"/>
              </a:rPr>
              <a:t>2</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105</a:t>
            </a:r>
            <a:r>
              <a:rPr lang="pt-BR" sz="2400" b="1" i="1">
                <a:solidFill>
                  <a:srgbClr val="000000"/>
                </a:solidFill>
                <a:sym typeface="Symbol" pitchFamily="18" charset="2"/>
              </a:rPr>
              <a:t>a</a:t>
            </a:r>
            <a:r>
              <a:rPr lang="pt-BR" sz="2400" b="1" baseline="40000">
                <a:solidFill>
                  <a:srgbClr val="000000"/>
                </a:solidFill>
                <a:sym typeface="Symbol" pitchFamily="18" charset="2"/>
              </a:rPr>
              <a:t>3</a:t>
            </a:r>
            <a:r>
              <a:rPr lang="pt-BR" sz="2400" b="1" i="1">
                <a:solidFill>
                  <a:srgbClr val="000000"/>
                </a:solidFill>
                <a:sym typeface="Symbol" pitchFamily="18" charset="2"/>
              </a:rPr>
              <a:t>b</a:t>
            </a:r>
            <a:r>
              <a:rPr lang="pt-BR" sz="2400" b="1" baseline="40000">
                <a:solidFill>
                  <a:srgbClr val="000000"/>
                </a:solidFill>
                <a:sym typeface="Symbol" pitchFamily="18" charset="2"/>
              </a:rPr>
              <a:t>4</a:t>
            </a:r>
          </a:p>
        </p:txBody>
      </p:sp>
      <p:sp>
        <p:nvSpPr>
          <p:cNvPr id="116749" name="Rectangle 13"/>
          <p:cNvSpPr>
            <a:spLocks noChangeArrowheads="1"/>
          </p:cNvSpPr>
          <p:nvPr/>
        </p:nvSpPr>
        <p:spPr bwMode="auto">
          <a:xfrm>
            <a:off x="533400" y="1371600"/>
            <a:ext cx="7924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Find the LCM of 21</a:t>
            </a:r>
            <a:r>
              <a:rPr lang="en-US" sz="2400" b="1" i="1">
                <a:solidFill>
                  <a:srgbClr val="00539D"/>
                </a:solidFill>
                <a:cs typeface="Times New Roman" pitchFamily="18" charset="0"/>
              </a:rPr>
              <a:t>a</a:t>
            </a:r>
            <a:r>
              <a:rPr lang="en-US" sz="2400" b="1" baseline="40000">
                <a:solidFill>
                  <a:srgbClr val="00539D"/>
                </a:solidFill>
                <a:cs typeface="Times New Roman" pitchFamily="18" charset="0"/>
              </a:rPr>
              <a:t>2</a:t>
            </a:r>
            <a:r>
              <a:rPr lang="en-US" sz="2400" b="1" i="1">
                <a:solidFill>
                  <a:srgbClr val="00539D"/>
                </a:solidFill>
                <a:cs typeface="Times New Roman" pitchFamily="18" charset="0"/>
              </a:rPr>
              <a:t>b</a:t>
            </a:r>
            <a:r>
              <a:rPr lang="en-US" sz="2400" b="1" baseline="40000">
                <a:solidFill>
                  <a:srgbClr val="00539D"/>
                </a:solidFill>
                <a:cs typeface="Times New Roman" pitchFamily="18" charset="0"/>
              </a:rPr>
              <a:t>4</a:t>
            </a:r>
            <a:r>
              <a:rPr lang="en-US" sz="2400" b="1">
                <a:solidFill>
                  <a:srgbClr val="00539D"/>
                </a:solidFill>
                <a:cs typeface="Times New Roman" pitchFamily="18" charset="0"/>
              </a:rPr>
              <a:t> and 35</a:t>
            </a:r>
            <a:r>
              <a:rPr lang="en-US" sz="2400" b="1" i="1">
                <a:solidFill>
                  <a:srgbClr val="00539D"/>
                </a:solidFill>
                <a:cs typeface="Times New Roman" pitchFamily="18" charset="0"/>
              </a:rPr>
              <a:t>a</a:t>
            </a:r>
            <a:r>
              <a:rPr lang="en-US" sz="2400" b="1" baseline="40000">
                <a:solidFill>
                  <a:srgbClr val="00539D"/>
                </a:solidFill>
                <a:cs typeface="Times New Roman" pitchFamily="18" charset="0"/>
              </a:rPr>
              <a:t>3</a:t>
            </a:r>
            <a:r>
              <a:rPr lang="en-US" sz="2400" b="1" i="1">
                <a:solidFill>
                  <a:srgbClr val="00539D"/>
                </a:solidFill>
                <a:cs typeface="Times New Roman" pitchFamily="18" charset="0"/>
              </a:rPr>
              <a:t>b</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sp>
        <p:nvSpPr>
          <p:cNvPr id="116743" name="Oval 7"/>
          <p:cNvSpPr>
            <a:spLocks noChangeArrowheads="1"/>
          </p:cNvSpPr>
          <p:nvPr/>
        </p:nvSpPr>
        <p:spPr bwMode="auto">
          <a:xfrm>
            <a:off x="857250" y="499110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9"/>
                                        </p:tgtEl>
                                        <p:attrNameLst>
                                          <p:attrName>style.visibility</p:attrName>
                                        </p:attrNameLst>
                                      </p:cBhvr>
                                      <p:to>
                                        <p:strVal val="visible"/>
                                      </p:to>
                                    </p:set>
                                    <p:animEffect transition="in" filter="wipe(left)">
                                      <p:cBhvr>
                                        <p:cTn id="15" dur="500"/>
                                        <p:tgtEl>
                                          <p:spTgt spid="11674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8"/>
                                        </p:tgtEl>
                                        <p:attrNameLst>
                                          <p:attrName>style.visibility</p:attrName>
                                        </p:attrNameLst>
                                      </p:cBhvr>
                                      <p:to>
                                        <p:strVal val="visible"/>
                                      </p:to>
                                    </p:set>
                                    <p:animEffect transition="in" filter="wipe(left)">
                                      <p:cBhvr>
                                        <p:cTn id="19" dur="500"/>
                                        <p:tgtEl>
                                          <p:spTgt spid="11674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8" grpId="0" autoUpdateAnimBg="0"/>
      <p:bldP spid="116749" grpId="0" autoUpdateAnimBg="0"/>
      <p:bldP spid="11674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PQuestion"/>
          <p:cNvSpPr>
            <a:spLocks noGrp="1" noChangeArrowheads="1"/>
          </p:cNvSpPr>
          <p:nvPr>
            <p:ph type="title"/>
          </p:nvPr>
        </p:nvSpPr>
        <p:spPr/>
        <p:txBody>
          <a:bodyPr/>
          <a:lstStyle/>
          <a:p>
            <a:r>
              <a:rPr lang="en-US"/>
              <a:t>Example 4B</a:t>
            </a:r>
          </a:p>
        </p:txBody>
      </p:sp>
      <p:pic>
        <p:nvPicPr>
          <p:cNvPr id="122888"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288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2892" name="Rectangle 12"/>
          <p:cNvSpPr>
            <a:spLocks noChangeArrowheads="1"/>
          </p:cNvSpPr>
          <p:nvPr>
            <p:custDataLst>
              <p:tags r:id="rId2"/>
            </p:custDataLst>
          </p:nvPr>
        </p:nvSpPr>
        <p:spPr bwMode="auto">
          <a:xfrm>
            <a:off x="85725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+ 6)</a:t>
            </a:r>
            <a:r>
              <a:rPr lang="pt-BR" sz="2400" b="1" baseline="40000">
                <a:solidFill>
                  <a:srgbClr val="000000"/>
                </a:solidFill>
                <a:sym typeface="Symbol" pitchFamily="18" charset="2"/>
              </a:rPr>
              <a:t>2</a:t>
            </a:r>
            <a:r>
              <a:rPr lang="pt-BR" sz="2400" b="1">
                <a:solidFill>
                  <a:srgbClr val="000000"/>
                </a:solidFill>
                <a:sym typeface="Symbol" pitchFamily="18" charset="2"/>
              </a:rPr>
              <a:t>(</a:t>
            </a:r>
            <a:r>
              <a:rPr lang="pt-BR" sz="2400" b="1" i="1">
                <a:solidFill>
                  <a:srgbClr val="000000"/>
                </a:solidFill>
                <a:sym typeface="Symbol" pitchFamily="18" charset="2"/>
              </a:rPr>
              <a:t>y</a:t>
            </a:r>
            <a:r>
              <a:rPr lang="pt-BR" sz="2400" b="1">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+ 6)</a:t>
            </a:r>
            <a:r>
              <a:rPr lang="pt-BR" sz="2400" b="1" baseline="40000">
                <a:solidFill>
                  <a:srgbClr val="000000"/>
                </a:solidFill>
                <a:sym typeface="Symbol" pitchFamily="18" charset="2"/>
              </a:rPr>
              <a:t> </a:t>
            </a:r>
            <a:r>
              <a:rPr lang="pt-BR" sz="2400" b="1">
                <a:solidFill>
                  <a:srgbClr val="000000"/>
                </a:solidFill>
                <a:sym typeface="Symbol" pitchFamily="18" charset="2"/>
              </a:rPr>
              <a:t>(</a:t>
            </a:r>
            <a:r>
              <a:rPr lang="pt-BR" sz="2400" b="1" i="1">
                <a:solidFill>
                  <a:srgbClr val="000000"/>
                </a:solidFill>
                <a:sym typeface="Symbol" pitchFamily="18" charset="2"/>
              </a:rPr>
              <a:t>y</a:t>
            </a:r>
            <a:r>
              <a:rPr lang="pt-BR" sz="2400" b="1">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	</a:t>
            </a:r>
            <a:r>
              <a:rPr lang="pt-BR" sz="2400" b="1">
                <a:solidFill>
                  <a:srgbClr val="000000"/>
                </a:solidFill>
                <a:sym typeface="Symbol" pitchFamily="18" charset="2"/>
              </a:rPr>
              <a:t>(</a:t>
            </a:r>
            <a:r>
              <a:rPr lang="pt-BR" sz="2400" b="1" i="1">
                <a:solidFill>
                  <a:srgbClr val="000000"/>
                </a:solidFill>
                <a:sym typeface="Symbol" pitchFamily="18" charset="2"/>
              </a:rPr>
              <a:t>y</a:t>
            </a:r>
            <a:r>
              <a:rPr lang="pt-BR" sz="2400" b="1">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	</a:t>
            </a:r>
            <a:r>
              <a:rPr lang="pt-BR" sz="2400" b="1">
                <a:solidFill>
                  <a:srgbClr val="000000"/>
                </a:solidFill>
                <a:sym typeface="Symbol" pitchFamily="18" charset="2"/>
              </a:rPr>
              <a:t>(</a:t>
            </a:r>
            <a:r>
              <a:rPr lang="pt-BR" sz="2400" b="1" i="1">
                <a:solidFill>
                  <a:srgbClr val="000000"/>
                </a:solidFill>
                <a:sym typeface="Symbol" pitchFamily="18" charset="2"/>
              </a:rPr>
              <a:t>y</a:t>
            </a:r>
            <a:r>
              <a:rPr lang="pt-BR" sz="2400" b="1">
                <a:solidFill>
                  <a:srgbClr val="000000"/>
                </a:solidFill>
                <a:sym typeface="Symbol" pitchFamily="18" charset="2"/>
              </a:rPr>
              <a:t> + 6)</a:t>
            </a:r>
            <a:r>
              <a:rPr lang="pt-BR" sz="2400" b="1" baseline="40000">
                <a:solidFill>
                  <a:srgbClr val="000000"/>
                </a:solidFill>
                <a:sym typeface="Symbol" pitchFamily="18" charset="2"/>
              </a:rPr>
              <a:t> </a:t>
            </a:r>
            <a:r>
              <a:rPr lang="pt-BR" sz="2400" b="1">
                <a:solidFill>
                  <a:srgbClr val="000000"/>
                </a:solidFill>
                <a:sym typeface="Symbol" pitchFamily="18" charset="2"/>
              </a:rPr>
              <a:t>(</a:t>
            </a:r>
            <a:r>
              <a:rPr lang="pt-BR" sz="2400" b="1" i="1">
                <a:solidFill>
                  <a:srgbClr val="000000"/>
                </a:solidFill>
                <a:sym typeface="Symbol" pitchFamily="18" charset="2"/>
              </a:rPr>
              <a:t>y</a:t>
            </a:r>
            <a:r>
              <a:rPr lang="pt-BR" sz="2400" b="1">
                <a:solidFill>
                  <a:srgbClr val="000000"/>
                </a:solidFill>
                <a:sym typeface="Symbol" pitchFamily="18" charset="2"/>
              </a:rPr>
              <a:t> – 4)</a:t>
            </a:r>
            <a:r>
              <a:rPr lang="pt-BR" sz="2400" b="1" baseline="40000">
                <a:solidFill>
                  <a:srgbClr val="000000"/>
                </a:solidFill>
                <a:sym typeface="Symbol" pitchFamily="18" charset="2"/>
              </a:rPr>
              <a:t>2</a:t>
            </a:r>
          </a:p>
        </p:txBody>
      </p:sp>
      <p:sp>
        <p:nvSpPr>
          <p:cNvPr id="122893" name="Rectangle 13"/>
          <p:cNvSpPr>
            <a:spLocks noChangeArrowheads="1"/>
          </p:cNvSpPr>
          <p:nvPr/>
        </p:nvSpPr>
        <p:spPr bwMode="auto">
          <a:xfrm>
            <a:off x="533400" y="1371600"/>
            <a:ext cx="7924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a:t>
            </a:r>
            <a:r>
              <a:rPr lang="en-US" sz="2400" b="1">
                <a:solidFill>
                  <a:srgbClr val="00539D"/>
                </a:solidFill>
                <a:cs typeface="Times New Roman" pitchFamily="18" charset="0"/>
              </a:rPr>
              <a:t>  Find the LCM of </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+ 12</a:t>
            </a:r>
            <a:r>
              <a:rPr lang="en-US" sz="2400" b="1" i="1">
                <a:solidFill>
                  <a:srgbClr val="00539D"/>
                </a:solidFill>
                <a:cs typeface="Times New Roman" pitchFamily="18" charset="0"/>
              </a:rPr>
              <a:t>y</a:t>
            </a:r>
            <a:r>
              <a:rPr lang="en-US" sz="2400" b="1">
                <a:solidFill>
                  <a:srgbClr val="00539D"/>
                </a:solidFill>
                <a:cs typeface="Times New Roman" pitchFamily="18" charset="0"/>
              </a:rPr>
              <a:t> + 36 and </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a:t>
            </a:r>
            <a:r>
              <a:rPr lang="en-US" sz="2400" b="1" i="1">
                <a:solidFill>
                  <a:srgbClr val="00539D"/>
                </a:solidFill>
                <a:cs typeface="Times New Roman" pitchFamily="18" charset="0"/>
              </a:rPr>
              <a:t>y</a:t>
            </a:r>
            <a:r>
              <a:rPr lang="en-US" sz="2400" b="1">
                <a:solidFill>
                  <a:srgbClr val="00539D"/>
                </a:solidFill>
                <a:cs typeface="Times New Roman" pitchFamily="18" charset="0"/>
              </a:rPr>
              <a:t> – 24.</a:t>
            </a:r>
          </a:p>
        </p:txBody>
      </p:sp>
      <p:sp>
        <p:nvSpPr>
          <p:cNvPr id="122887" name="Oval 7"/>
          <p:cNvSpPr>
            <a:spLocks noChangeArrowheads="1"/>
          </p:cNvSpPr>
          <p:nvPr/>
        </p:nvSpPr>
        <p:spPr bwMode="auto">
          <a:xfrm>
            <a:off x="847725" y="220980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888"/>
                                        </p:tgtEl>
                                        <p:attrNameLst>
                                          <p:attrName>style.visibility</p:attrName>
                                        </p:attrNameLst>
                                      </p:cBhvr>
                                      <p:to>
                                        <p:strVal val="visible"/>
                                      </p:to>
                                    </p:set>
                                    <p:animEffect transition="in" filter="wipe(left)">
                                      <p:cBhvr>
                                        <p:cTn id="7" dur="500"/>
                                        <p:tgtEl>
                                          <p:spTgt spid="12288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2889"/>
                                        </p:tgtEl>
                                        <p:attrNameLst>
                                          <p:attrName>style.visibility</p:attrName>
                                        </p:attrNameLst>
                                      </p:cBhvr>
                                      <p:to>
                                        <p:strVal val="visible"/>
                                      </p:to>
                                    </p:set>
                                    <p:animEffect transition="in" filter="dissolve">
                                      <p:cBhvr>
                                        <p:cTn id="11" dur="500"/>
                                        <p:tgtEl>
                                          <p:spTgt spid="12288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2893"/>
                                        </p:tgtEl>
                                        <p:attrNameLst>
                                          <p:attrName>style.visibility</p:attrName>
                                        </p:attrNameLst>
                                      </p:cBhvr>
                                      <p:to>
                                        <p:strVal val="visible"/>
                                      </p:to>
                                    </p:set>
                                    <p:animEffect transition="in" filter="wipe(left)">
                                      <p:cBhvr>
                                        <p:cTn id="15" dur="500"/>
                                        <p:tgtEl>
                                          <p:spTgt spid="12289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2892"/>
                                        </p:tgtEl>
                                        <p:attrNameLst>
                                          <p:attrName>style.visibility</p:attrName>
                                        </p:attrNameLst>
                                      </p:cBhvr>
                                      <p:to>
                                        <p:strVal val="visible"/>
                                      </p:to>
                                    </p:set>
                                    <p:animEffect transition="in" filter="wipe(left)">
                                      <p:cBhvr>
                                        <p:cTn id="19" dur="500"/>
                                        <p:tgtEl>
                                          <p:spTgt spid="12289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22887"/>
                                        </p:tgtEl>
                                        <p:attrNameLst>
                                          <p:attrName>style.visibility</p:attrName>
                                        </p:attrNameLst>
                                      </p:cBhvr>
                                      <p:to>
                                        <p:strVal val="visible"/>
                                      </p:to>
                                    </p:set>
                                    <p:animEffect transition="in" filter="wipe(down)">
                                      <p:cBhvr>
                                        <p:cTn id="24" dur="580">
                                          <p:stCondLst>
                                            <p:cond delay="0"/>
                                          </p:stCondLst>
                                        </p:cTn>
                                        <p:tgtEl>
                                          <p:spTgt spid="122887"/>
                                        </p:tgtEl>
                                      </p:cBhvr>
                                    </p:animEffect>
                                    <p:anim calcmode="lin" valueType="num">
                                      <p:cBhvr>
                                        <p:cTn id="25" dur="1822" tmFilter="0,0; 0.14,0.36; 0.43,0.73; 0.71,0.91; 1.0,1.0">
                                          <p:stCondLst>
                                            <p:cond delay="0"/>
                                          </p:stCondLst>
                                        </p:cTn>
                                        <p:tgtEl>
                                          <p:spTgt spid="12288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288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288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288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2887"/>
                                        </p:tgtEl>
                                        <p:attrNameLst>
                                          <p:attrName>ppt_y</p:attrName>
                                        </p:attrNameLst>
                                      </p:cBhvr>
                                      <p:tavLst>
                                        <p:tav tm="0" fmla="#ppt_y-sin(pi*$)/81">
                                          <p:val>
                                            <p:fltVal val="0"/>
                                          </p:val>
                                        </p:tav>
                                        <p:tav tm="100000">
                                          <p:val>
                                            <p:fltVal val="1"/>
                                          </p:val>
                                        </p:tav>
                                      </p:tavLst>
                                    </p:anim>
                                    <p:animScale>
                                      <p:cBhvr>
                                        <p:cTn id="30" dur="26">
                                          <p:stCondLst>
                                            <p:cond delay="650"/>
                                          </p:stCondLst>
                                        </p:cTn>
                                        <p:tgtEl>
                                          <p:spTgt spid="122887"/>
                                        </p:tgtEl>
                                      </p:cBhvr>
                                      <p:to x="100000" y="60000"/>
                                    </p:animScale>
                                    <p:animScale>
                                      <p:cBhvr>
                                        <p:cTn id="31" dur="166" decel="50000">
                                          <p:stCondLst>
                                            <p:cond delay="676"/>
                                          </p:stCondLst>
                                        </p:cTn>
                                        <p:tgtEl>
                                          <p:spTgt spid="122887"/>
                                        </p:tgtEl>
                                      </p:cBhvr>
                                      <p:to x="100000" y="100000"/>
                                    </p:animScale>
                                    <p:animScale>
                                      <p:cBhvr>
                                        <p:cTn id="32" dur="26">
                                          <p:stCondLst>
                                            <p:cond delay="1312"/>
                                          </p:stCondLst>
                                        </p:cTn>
                                        <p:tgtEl>
                                          <p:spTgt spid="122887"/>
                                        </p:tgtEl>
                                      </p:cBhvr>
                                      <p:to x="100000" y="80000"/>
                                    </p:animScale>
                                    <p:animScale>
                                      <p:cBhvr>
                                        <p:cTn id="33" dur="166" decel="50000">
                                          <p:stCondLst>
                                            <p:cond delay="1338"/>
                                          </p:stCondLst>
                                        </p:cTn>
                                        <p:tgtEl>
                                          <p:spTgt spid="122887"/>
                                        </p:tgtEl>
                                      </p:cBhvr>
                                      <p:to x="100000" y="100000"/>
                                    </p:animScale>
                                    <p:animScale>
                                      <p:cBhvr>
                                        <p:cTn id="34" dur="26">
                                          <p:stCondLst>
                                            <p:cond delay="1642"/>
                                          </p:stCondLst>
                                        </p:cTn>
                                        <p:tgtEl>
                                          <p:spTgt spid="122887"/>
                                        </p:tgtEl>
                                      </p:cBhvr>
                                      <p:to x="100000" y="90000"/>
                                    </p:animScale>
                                    <p:animScale>
                                      <p:cBhvr>
                                        <p:cTn id="35" dur="166" decel="50000">
                                          <p:stCondLst>
                                            <p:cond delay="1668"/>
                                          </p:stCondLst>
                                        </p:cTn>
                                        <p:tgtEl>
                                          <p:spTgt spid="122887"/>
                                        </p:tgtEl>
                                      </p:cBhvr>
                                      <p:to x="100000" y="100000"/>
                                    </p:animScale>
                                    <p:animScale>
                                      <p:cBhvr>
                                        <p:cTn id="36" dur="26">
                                          <p:stCondLst>
                                            <p:cond delay="1808"/>
                                          </p:stCondLst>
                                        </p:cTn>
                                        <p:tgtEl>
                                          <p:spTgt spid="122887"/>
                                        </p:tgtEl>
                                      </p:cBhvr>
                                      <p:to x="100000" y="95000"/>
                                    </p:animScale>
                                    <p:animScale>
                                      <p:cBhvr>
                                        <p:cTn id="37" dur="166" decel="50000">
                                          <p:stCondLst>
                                            <p:cond delay="1834"/>
                                          </p:stCondLst>
                                        </p:cTn>
                                        <p:tgtEl>
                                          <p:spTgt spid="12288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2" grpId="0" autoUpdateAnimBg="0"/>
      <p:bldP spid="122893" grpId="0" autoUpdateAnimBg="0"/>
      <p:bldP spid="12288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Concept 2</a:t>
            </a:r>
          </a:p>
        </p:txBody>
      </p:sp>
      <p:pic>
        <p:nvPicPr>
          <p:cNvPr id="121863" name="Picture 7" descr="KC_alg_L11-06B"/>
          <p:cNvPicPr>
            <a:picLocks noChangeAspect="1" noChangeArrowheads="1"/>
          </p:cNvPicPr>
          <p:nvPr/>
        </p:nvPicPr>
        <p:blipFill>
          <a:blip r:embed="rId3" cstate="print"/>
          <a:srcRect/>
          <a:stretch>
            <a:fillRect/>
          </a:stretch>
        </p:blipFill>
        <p:spPr bwMode="auto">
          <a:xfrm>
            <a:off x="438150" y="1495425"/>
            <a:ext cx="8239125" cy="278606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t>
            </a:r>
          </a:p>
        </p:txBody>
      </p:sp>
      <p:sp>
        <p:nvSpPr>
          <p:cNvPr id="96259" name="Text Box 3"/>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 with Unlike Denominators</a:t>
            </a:r>
          </a:p>
        </p:txBody>
      </p:sp>
      <p:sp>
        <p:nvSpPr>
          <p:cNvPr id="96269" name="Text Box 13"/>
          <p:cNvSpPr txBox="1">
            <a:spLocks noChangeArrowheads="1"/>
          </p:cNvSpPr>
          <p:nvPr/>
        </p:nvSpPr>
        <p:spPr bwMode="auto">
          <a:xfrm>
            <a:off x="6629400" y="2689225"/>
            <a:ext cx="2152650"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Factor the denominators.</a:t>
            </a:r>
          </a:p>
        </p:txBody>
      </p:sp>
      <p:sp>
        <p:nvSpPr>
          <p:cNvPr id="96270" name="Text Box 14"/>
          <p:cNvSpPr txBox="1">
            <a:spLocks noChangeArrowheads="1"/>
          </p:cNvSpPr>
          <p:nvPr/>
        </p:nvSpPr>
        <p:spPr bwMode="auto">
          <a:xfrm>
            <a:off x="6629400" y="3762375"/>
            <a:ext cx="2028825"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The LCD</a:t>
            </a:r>
            <a:br>
              <a:rPr lang="en-US" sz="2400">
                <a:solidFill>
                  <a:srgbClr val="000000"/>
                </a:solidFill>
              </a:rPr>
            </a:br>
            <a:r>
              <a:rPr lang="en-US" sz="2400">
                <a:solidFill>
                  <a:srgbClr val="000000"/>
                </a:solidFill>
              </a:rPr>
              <a:t>is (</a:t>
            </a:r>
            <a:r>
              <a:rPr lang="en-US" sz="2400" i="1">
                <a:solidFill>
                  <a:srgbClr val="000000"/>
                </a:solidFill>
              </a:rPr>
              <a:t>x</a:t>
            </a:r>
            <a:r>
              <a:rPr lang="en-US" sz="2400">
                <a:solidFill>
                  <a:srgbClr val="000000"/>
                </a:solidFill>
              </a:rPr>
              <a:t> – 3)</a:t>
            </a:r>
            <a:r>
              <a:rPr lang="en-US" sz="2400" baseline="40000">
                <a:solidFill>
                  <a:srgbClr val="000000"/>
                </a:solidFill>
              </a:rPr>
              <a:t>2</a:t>
            </a:r>
            <a:r>
              <a:rPr lang="en-US" sz="2400">
                <a:solidFill>
                  <a:srgbClr val="000000"/>
                </a:solidFill>
              </a:rPr>
              <a:t>.</a:t>
            </a:r>
          </a:p>
        </p:txBody>
      </p:sp>
      <p:sp>
        <p:nvSpPr>
          <p:cNvPr id="96271" name="Text Box 15"/>
          <p:cNvSpPr txBox="1">
            <a:spLocks noChangeArrowheads="1"/>
          </p:cNvSpPr>
          <p:nvPr/>
        </p:nvSpPr>
        <p:spPr bwMode="auto">
          <a:xfrm>
            <a:off x="6629400" y="4791075"/>
            <a:ext cx="2152650" cy="74930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pPr>
            <a:r>
              <a:rPr lang="en-US" sz="2400">
                <a:solidFill>
                  <a:srgbClr val="000000"/>
                </a:solidFill>
              </a:rPr>
              <a:t>(</a:t>
            </a:r>
            <a:r>
              <a:rPr lang="en-US" sz="2400" i="1">
                <a:solidFill>
                  <a:srgbClr val="000000"/>
                </a:solidFill>
              </a:rPr>
              <a:t>x</a:t>
            </a:r>
            <a:r>
              <a:rPr lang="en-US" sz="2400">
                <a:solidFill>
                  <a:srgbClr val="000000"/>
                </a:solidFill>
              </a:rPr>
              <a:t> + 3)(</a:t>
            </a:r>
            <a:r>
              <a:rPr lang="en-US" sz="2400" i="1">
                <a:solidFill>
                  <a:srgbClr val="000000"/>
                </a:solidFill>
              </a:rPr>
              <a:t>x</a:t>
            </a:r>
            <a:r>
              <a:rPr lang="en-US" sz="2400">
                <a:solidFill>
                  <a:srgbClr val="000000"/>
                </a:solidFill>
              </a:rPr>
              <a:t> – 3) </a:t>
            </a:r>
            <a:br>
              <a:rPr lang="en-US" sz="2400">
                <a:solidFill>
                  <a:srgbClr val="000000"/>
                </a:solidFill>
              </a:rPr>
            </a:br>
            <a:r>
              <a:rPr lang="en-US" sz="2400">
                <a:solidFill>
                  <a:srgbClr val="000000"/>
                </a:solidFill>
              </a:rPr>
              <a:t>= </a:t>
            </a:r>
            <a:r>
              <a:rPr lang="en-US" sz="2400" i="1">
                <a:solidFill>
                  <a:srgbClr val="000000"/>
                </a:solidFill>
              </a:rPr>
              <a:t>x</a:t>
            </a:r>
            <a:r>
              <a:rPr lang="en-US" sz="2400" baseline="40000">
                <a:solidFill>
                  <a:srgbClr val="000000"/>
                </a:solidFill>
              </a:rPr>
              <a:t>2</a:t>
            </a:r>
            <a:r>
              <a:rPr lang="en-US" sz="2400">
                <a:solidFill>
                  <a:srgbClr val="000000"/>
                </a:solidFill>
              </a:rPr>
              <a:t> – 9</a:t>
            </a:r>
          </a:p>
        </p:txBody>
      </p:sp>
      <p:grpSp>
        <p:nvGrpSpPr>
          <p:cNvPr id="96278" name="Group 22"/>
          <p:cNvGrpSpPr>
            <a:grpSpLocks/>
          </p:cNvGrpSpPr>
          <p:nvPr/>
        </p:nvGrpSpPr>
        <p:grpSpPr bwMode="auto">
          <a:xfrm>
            <a:off x="876300" y="1457325"/>
            <a:ext cx="3695700" cy="806450"/>
            <a:chOff x="552" y="888"/>
            <a:chExt cx="2328" cy="508"/>
          </a:xfrm>
        </p:grpSpPr>
        <p:sp>
          <p:nvSpPr>
            <p:cNvPr id="96273" name="Rectangle 17"/>
            <p:cNvSpPr>
              <a:spLocks noChangeArrowheads="1"/>
            </p:cNvSpPr>
            <p:nvPr/>
          </p:nvSpPr>
          <p:spPr bwMode="auto">
            <a:xfrm>
              <a:off x="552" y="1001"/>
              <a:ext cx="2328"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Find</a:t>
              </a:r>
              <a:endParaRPr lang="en-US" sz="2400" i="1">
                <a:solidFill>
                  <a:srgbClr val="000000"/>
                </a:solidFill>
                <a:ea typeface="Times New Roman" pitchFamily="18" charset="0"/>
                <a:cs typeface="Arial" pitchFamily="34" charset="0"/>
              </a:endParaRPr>
            </a:p>
          </p:txBody>
        </p:sp>
        <p:pic>
          <p:nvPicPr>
            <p:cNvPr id="96274" name="Picture 18" descr="eq_140"/>
            <p:cNvPicPr>
              <a:picLocks noChangeAspect="1" noChangeArrowheads="1"/>
            </p:cNvPicPr>
            <p:nvPr/>
          </p:nvPicPr>
          <p:blipFill>
            <a:blip r:embed="rId3" cstate="print"/>
            <a:srcRect l="12695" r="41055" b="80699"/>
            <a:stretch>
              <a:fillRect/>
            </a:stretch>
          </p:blipFill>
          <p:spPr bwMode="auto">
            <a:xfrm>
              <a:off x="1068" y="888"/>
              <a:ext cx="1683" cy="508"/>
            </a:xfrm>
            <a:prstGeom prst="rect">
              <a:avLst/>
            </a:prstGeom>
            <a:noFill/>
          </p:spPr>
        </p:pic>
      </p:grpSp>
      <p:pic>
        <p:nvPicPr>
          <p:cNvPr id="96275" name="Picture 19" descr="eq_140"/>
          <p:cNvPicPr>
            <a:picLocks noChangeAspect="1" noChangeArrowheads="1"/>
          </p:cNvPicPr>
          <p:nvPr/>
        </p:nvPicPr>
        <p:blipFill>
          <a:blip r:embed="rId3" cstate="print"/>
          <a:srcRect t="20061" r="14839" b="57446"/>
          <a:stretch>
            <a:fillRect/>
          </a:stretch>
        </p:blipFill>
        <p:spPr bwMode="auto">
          <a:xfrm>
            <a:off x="742950" y="2565400"/>
            <a:ext cx="4919663" cy="939800"/>
          </a:xfrm>
          <a:prstGeom prst="rect">
            <a:avLst/>
          </a:prstGeom>
          <a:noFill/>
        </p:spPr>
      </p:pic>
      <p:pic>
        <p:nvPicPr>
          <p:cNvPr id="96276" name="Picture 20" descr="eq_140"/>
          <p:cNvPicPr>
            <a:picLocks noChangeAspect="1" noChangeArrowheads="1"/>
          </p:cNvPicPr>
          <p:nvPr/>
        </p:nvPicPr>
        <p:blipFill>
          <a:blip r:embed="rId3" cstate="print"/>
          <a:srcRect l="41220" t="67021" r="9892" b="8662"/>
          <a:stretch>
            <a:fillRect/>
          </a:stretch>
        </p:blipFill>
        <p:spPr bwMode="auto">
          <a:xfrm>
            <a:off x="3128963" y="4657725"/>
            <a:ext cx="2824162" cy="1016000"/>
          </a:xfrm>
          <a:prstGeom prst="rect">
            <a:avLst/>
          </a:prstGeom>
          <a:noFill/>
        </p:spPr>
      </p:pic>
      <p:pic>
        <p:nvPicPr>
          <p:cNvPr id="96277" name="Picture 21" descr="11-7-2"/>
          <p:cNvPicPr>
            <a:picLocks noChangeAspect="1" noChangeArrowheads="1"/>
          </p:cNvPicPr>
          <p:nvPr/>
        </p:nvPicPr>
        <p:blipFill>
          <a:blip r:embed="rId4" cstate="print"/>
          <a:srcRect/>
          <a:stretch>
            <a:fillRect/>
          </a:stretch>
        </p:blipFill>
        <p:spPr bwMode="auto">
          <a:xfrm>
            <a:off x="3240088" y="3692525"/>
            <a:ext cx="3235325" cy="830263"/>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6278"/>
                                        </p:tgtEl>
                                        <p:attrNameLst>
                                          <p:attrName>style.visibility</p:attrName>
                                        </p:attrNameLst>
                                      </p:cBhvr>
                                      <p:to>
                                        <p:strVal val="visible"/>
                                      </p:to>
                                    </p:set>
                                    <p:animEffect transition="in" filter="wipe(left)">
                                      <p:cBhvr>
                                        <p:cTn id="7" dur="500"/>
                                        <p:tgtEl>
                                          <p:spTgt spid="962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6275"/>
                                        </p:tgtEl>
                                        <p:attrNameLst>
                                          <p:attrName>style.visibility</p:attrName>
                                        </p:attrNameLst>
                                      </p:cBhvr>
                                      <p:to>
                                        <p:strVal val="visible"/>
                                      </p:to>
                                    </p:set>
                                    <p:animEffect transition="in" filter="wipe(left)">
                                      <p:cBhvr>
                                        <p:cTn id="12" dur="500"/>
                                        <p:tgtEl>
                                          <p:spTgt spid="9627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6269"/>
                                        </p:tgtEl>
                                        <p:attrNameLst>
                                          <p:attrName>style.visibility</p:attrName>
                                        </p:attrNameLst>
                                      </p:cBhvr>
                                      <p:to>
                                        <p:strVal val="visible"/>
                                      </p:to>
                                    </p:set>
                                    <p:animEffect transition="in" filter="wipe(left)">
                                      <p:cBhvr>
                                        <p:cTn id="16" dur="500"/>
                                        <p:tgtEl>
                                          <p:spTgt spid="9626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6277"/>
                                        </p:tgtEl>
                                        <p:attrNameLst>
                                          <p:attrName>style.visibility</p:attrName>
                                        </p:attrNameLst>
                                      </p:cBhvr>
                                      <p:to>
                                        <p:strVal val="visible"/>
                                      </p:to>
                                    </p:set>
                                    <p:animEffect transition="in" filter="wipe(left)">
                                      <p:cBhvr>
                                        <p:cTn id="21" dur="500"/>
                                        <p:tgtEl>
                                          <p:spTgt spid="96277"/>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6270"/>
                                        </p:tgtEl>
                                        <p:attrNameLst>
                                          <p:attrName>style.visibility</p:attrName>
                                        </p:attrNameLst>
                                      </p:cBhvr>
                                      <p:to>
                                        <p:strVal val="visible"/>
                                      </p:to>
                                    </p:set>
                                    <p:animEffect transition="in" filter="wipe(left)">
                                      <p:cBhvr>
                                        <p:cTn id="25" dur="500"/>
                                        <p:tgtEl>
                                          <p:spTgt spid="9627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6276"/>
                                        </p:tgtEl>
                                        <p:attrNameLst>
                                          <p:attrName>style.visibility</p:attrName>
                                        </p:attrNameLst>
                                      </p:cBhvr>
                                      <p:to>
                                        <p:strVal val="visible"/>
                                      </p:to>
                                    </p:set>
                                    <p:animEffect transition="in" filter="wipe(left)">
                                      <p:cBhvr>
                                        <p:cTn id="30" dur="500"/>
                                        <p:tgtEl>
                                          <p:spTgt spid="9627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96271"/>
                                        </p:tgtEl>
                                        <p:attrNameLst>
                                          <p:attrName>style.visibility</p:attrName>
                                        </p:attrNameLst>
                                      </p:cBhvr>
                                      <p:to>
                                        <p:strVal val="visible"/>
                                      </p:to>
                                    </p:set>
                                    <p:animEffect transition="in" filter="wipe(left)">
                                      <p:cBhvr>
                                        <p:cTn id="34" dur="500"/>
                                        <p:tgtEl>
                                          <p:spTgt spid="96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9" grpId="0" autoUpdateAnimBg="0"/>
      <p:bldP spid="96270" grpId="0" autoUpdateAnimBg="0"/>
      <p:bldP spid="9627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Example 5</a:t>
            </a:r>
          </a:p>
        </p:txBody>
      </p:sp>
      <p:sp>
        <p:nvSpPr>
          <p:cNvPr id="97283" name="Text Box 3"/>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 with Unlike Denominators</a:t>
            </a:r>
          </a:p>
        </p:txBody>
      </p:sp>
      <p:sp>
        <p:nvSpPr>
          <p:cNvPr id="97289" name="Text Box 9"/>
          <p:cNvSpPr txBox="1">
            <a:spLocks noChangeArrowheads="1"/>
          </p:cNvSpPr>
          <p:nvPr/>
        </p:nvSpPr>
        <p:spPr bwMode="auto">
          <a:xfrm>
            <a:off x="6610350" y="1619250"/>
            <a:ext cx="2057400"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Add the numerators.</a:t>
            </a:r>
          </a:p>
        </p:txBody>
      </p:sp>
      <p:sp>
        <p:nvSpPr>
          <p:cNvPr id="97290" name="Text Box 10"/>
          <p:cNvSpPr txBox="1">
            <a:spLocks noChangeArrowheads="1"/>
          </p:cNvSpPr>
          <p:nvPr/>
        </p:nvSpPr>
        <p:spPr bwMode="auto">
          <a:xfrm>
            <a:off x="6610350" y="3673475"/>
            <a:ext cx="1828800"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Simplify.</a:t>
            </a:r>
          </a:p>
        </p:txBody>
      </p:sp>
      <p:pic>
        <p:nvPicPr>
          <p:cNvPr id="97291" name="Picture 11" descr="eq_141"/>
          <p:cNvPicPr>
            <a:picLocks noChangeAspect="1" noChangeArrowheads="1"/>
          </p:cNvPicPr>
          <p:nvPr/>
        </p:nvPicPr>
        <p:blipFill>
          <a:blip r:embed="rId3" cstate="print"/>
          <a:srcRect t="51456"/>
          <a:stretch>
            <a:fillRect/>
          </a:stretch>
        </p:blipFill>
        <p:spPr bwMode="auto">
          <a:xfrm>
            <a:off x="3238500" y="2727325"/>
            <a:ext cx="3884613" cy="979488"/>
          </a:xfrm>
          <a:prstGeom prst="rect">
            <a:avLst/>
          </a:prstGeom>
          <a:noFill/>
        </p:spPr>
      </p:pic>
      <p:pic>
        <p:nvPicPr>
          <p:cNvPr id="97292" name="Picture 12" descr="eq_141"/>
          <p:cNvPicPr>
            <a:picLocks noChangeAspect="1" noChangeArrowheads="1"/>
          </p:cNvPicPr>
          <p:nvPr/>
        </p:nvPicPr>
        <p:blipFill>
          <a:blip r:embed="rId3" cstate="print"/>
          <a:srcRect l="52922" t="51456"/>
          <a:stretch>
            <a:fillRect/>
          </a:stretch>
        </p:blipFill>
        <p:spPr bwMode="auto">
          <a:xfrm>
            <a:off x="2303463" y="4716463"/>
            <a:ext cx="1828800" cy="979487"/>
          </a:xfrm>
          <a:prstGeom prst="rect">
            <a:avLst/>
          </a:prstGeom>
          <a:noFill/>
        </p:spPr>
      </p:pic>
      <p:sp>
        <p:nvSpPr>
          <p:cNvPr id="97293" name="Rectangle 13"/>
          <p:cNvSpPr>
            <a:spLocks noChangeArrowheads="1"/>
          </p:cNvSpPr>
          <p:nvPr/>
        </p:nvSpPr>
        <p:spPr bwMode="auto">
          <a:xfrm>
            <a:off x="533400" y="4943475"/>
            <a:ext cx="2066925"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p>
        </p:txBody>
      </p:sp>
      <p:pic>
        <p:nvPicPr>
          <p:cNvPr id="97294" name="Picture 14" descr="eq_141"/>
          <p:cNvPicPr>
            <a:picLocks noChangeAspect="1" noChangeArrowheads="1"/>
          </p:cNvPicPr>
          <p:nvPr/>
        </p:nvPicPr>
        <p:blipFill>
          <a:blip r:embed="rId3" cstate="print"/>
          <a:srcRect r="44872" b="50511"/>
          <a:stretch>
            <a:fillRect/>
          </a:stretch>
        </p:blipFill>
        <p:spPr bwMode="auto">
          <a:xfrm>
            <a:off x="3240088" y="1457325"/>
            <a:ext cx="2141537" cy="998538"/>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7294"/>
                                        </p:tgtEl>
                                        <p:attrNameLst>
                                          <p:attrName>style.visibility</p:attrName>
                                        </p:attrNameLst>
                                      </p:cBhvr>
                                      <p:to>
                                        <p:strVal val="visible"/>
                                      </p:to>
                                    </p:set>
                                    <p:animEffect transition="in" filter="wipe(left)">
                                      <p:cBhvr>
                                        <p:cTn id="7" dur="500"/>
                                        <p:tgtEl>
                                          <p:spTgt spid="9729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7289"/>
                                        </p:tgtEl>
                                        <p:attrNameLst>
                                          <p:attrName>style.visibility</p:attrName>
                                        </p:attrNameLst>
                                      </p:cBhvr>
                                      <p:to>
                                        <p:strVal val="visible"/>
                                      </p:to>
                                    </p:set>
                                    <p:animEffect transition="in" filter="wipe(left)">
                                      <p:cBhvr>
                                        <p:cTn id="11" dur="500"/>
                                        <p:tgtEl>
                                          <p:spTgt spid="9728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7291"/>
                                        </p:tgtEl>
                                        <p:attrNameLst>
                                          <p:attrName>style.visibility</p:attrName>
                                        </p:attrNameLst>
                                      </p:cBhvr>
                                      <p:to>
                                        <p:strVal val="visible"/>
                                      </p:to>
                                    </p:set>
                                    <p:animEffect transition="in" filter="wipe(left)">
                                      <p:cBhvr>
                                        <p:cTn id="16" dur="500"/>
                                        <p:tgtEl>
                                          <p:spTgt spid="9729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7290"/>
                                        </p:tgtEl>
                                        <p:attrNameLst>
                                          <p:attrName>style.visibility</p:attrName>
                                        </p:attrNameLst>
                                      </p:cBhvr>
                                      <p:to>
                                        <p:strVal val="visible"/>
                                      </p:to>
                                    </p:set>
                                    <p:animEffect transition="in" filter="wipe(left)">
                                      <p:cBhvr>
                                        <p:cTn id="20" dur="500"/>
                                        <p:tgtEl>
                                          <p:spTgt spid="9729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7293">
                                            <p:txEl>
                                              <p:pRg st="0" end="0"/>
                                            </p:txEl>
                                          </p:spTgt>
                                        </p:tgtEl>
                                        <p:attrNameLst>
                                          <p:attrName>style.visibility</p:attrName>
                                        </p:attrNameLst>
                                      </p:cBhvr>
                                      <p:to>
                                        <p:strVal val="visible"/>
                                      </p:to>
                                    </p:set>
                                    <p:animEffect transition="in" filter="wipe(left)">
                                      <p:cBhvr>
                                        <p:cTn id="25" dur="500"/>
                                        <p:tgtEl>
                                          <p:spTgt spid="97293">
                                            <p:txEl>
                                              <p:pRg st="0" end="0"/>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97292"/>
                                        </p:tgtEl>
                                        <p:attrNameLst>
                                          <p:attrName>style.visibility</p:attrName>
                                        </p:attrNameLst>
                                      </p:cBhvr>
                                      <p:to>
                                        <p:strVal val="visible"/>
                                      </p:to>
                                    </p:set>
                                    <p:animEffect transition="in" filter="wipe(left)">
                                      <p:cBhvr>
                                        <p:cTn id="29" dur="500"/>
                                        <p:tgtEl>
                                          <p:spTgt spid="97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9" grpId="0" autoUpdateAnimBg="0"/>
      <p:bldP spid="97290" grpId="0" autoUpdateAnimBg="0"/>
      <p:bldP spid="97293"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a:t>
            </a:r>
          </a:p>
        </p:txBody>
      </p:sp>
      <p:pic>
        <p:nvPicPr>
          <p:cNvPr id="117768"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776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7788" name="Group 28"/>
          <p:cNvGrpSpPr>
            <a:grpSpLocks/>
          </p:cNvGrpSpPr>
          <p:nvPr/>
        </p:nvGrpSpPr>
        <p:grpSpPr bwMode="auto">
          <a:xfrm>
            <a:off x="533400" y="1304925"/>
            <a:ext cx="8172450" cy="858838"/>
            <a:chOff x="336" y="822"/>
            <a:chExt cx="5148" cy="541"/>
          </a:xfrm>
        </p:grpSpPr>
        <p:sp>
          <p:nvSpPr>
            <p:cNvPr id="117780" name="Rectangle 20"/>
            <p:cNvSpPr>
              <a:spLocks noChangeArrowheads="1"/>
            </p:cNvSpPr>
            <p:nvPr/>
          </p:nvSpPr>
          <p:spPr bwMode="auto">
            <a:xfrm>
              <a:off x="336" y="948"/>
              <a:ext cx="5148"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a:t>
              </a:r>
            </a:p>
          </p:txBody>
        </p:sp>
        <p:pic>
          <p:nvPicPr>
            <p:cNvPr id="117781" name="Picture 21" descr="eq_142"/>
            <p:cNvPicPr>
              <a:picLocks noChangeAspect="1" noChangeArrowheads="1"/>
            </p:cNvPicPr>
            <p:nvPr/>
          </p:nvPicPr>
          <p:blipFill>
            <a:blip r:embed="rId6" cstate="print"/>
            <a:srcRect l="21124" b="82487"/>
            <a:stretch>
              <a:fillRect/>
            </a:stretch>
          </p:blipFill>
          <p:spPr bwMode="auto">
            <a:xfrm>
              <a:off x="1104" y="822"/>
              <a:ext cx="1779" cy="541"/>
            </a:xfrm>
            <a:prstGeom prst="rect">
              <a:avLst/>
            </a:prstGeom>
            <a:noFill/>
          </p:spPr>
        </p:pic>
      </p:grpSp>
      <p:grpSp>
        <p:nvGrpSpPr>
          <p:cNvPr id="117782" name="Group 22"/>
          <p:cNvGrpSpPr>
            <a:grpSpLocks/>
          </p:cNvGrpSpPr>
          <p:nvPr/>
        </p:nvGrpSpPr>
        <p:grpSpPr bwMode="auto">
          <a:xfrm>
            <a:off x="857250" y="2286000"/>
            <a:ext cx="2790825" cy="3924300"/>
            <a:chOff x="576" y="1440"/>
            <a:chExt cx="1758" cy="2472"/>
          </a:xfrm>
        </p:grpSpPr>
        <p:sp>
          <p:nvSpPr>
            <p:cNvPr id="117783" name="Rectangle 23"/>
            <p:cNvSpPr>
              <a:spLocks noChangeArrowheads="1"/>
            </p:cNvSpPr>
            <p:nvPr>
              <p:custDataLst>
                <p:tags r:id="rId2"/>
              </p:custDataLst>
            </p:nvPr>
          </p:nvSpPr>
          <p:spPr bwMode="auto">
            <a:xfrm>
              <a:off x="576" y="1608"/>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7784" name="Picture 24" descr="eq_142"/>
            <p:cNvPicPr>
              <a:picLocks noChangeAspect="1" noChangeArrowheads="1"/>
            </p:cNvPicPr>
            <p:nvPr/>
          </p:nvPicPr>
          <p:blipFill>
            <a:blip r:embed="rId6" cstate="print"/>
            <a:srcRect t="17911" r="65826" b="61095"/>
            <a:stretch>
              <a:fillRect/>
            </a:stretch>
          </p:blipFill>
          <p:spPr bwMode="auto">
            <a:xfrm>
              <a:off x="882" y="1440"/>
              <a:ext cx="726" cy="612"/>
            </a:xfrm>
            <a:prstGeom prst="rect">
              <a:avLst/>
            </a:prstGeom>
            <a:noFill/>
          </p:spPr>
        </p:pic>
        <p:pic>
          <p:nvPicPr>
            <p:cNvPr id="117785" name="Picture 25" descr="eq_142"/>
            <p:cNvPicPr>
              <a:picLocks noChangeAspect="1" noChangeArrowheads="1"/>
            </p:cNvPicPr>
            <p:nvPr/>
          </p:nvPicPr>
          <p:blipFill>
            <a:blip r:embed="rId6" cstate="print"/>
            <a:srcRect t="37712" r="69370" b="41493"/>
            <a:stretch>
              <a:fillRect/>
            </a:stretch>
          </p:blipFill>
          <p:spPr bwMode="auto">
            <a:xfrm>
              <a:off x="957" y="2027"/>
              <a:ext cx="651" cy="606"/>
            </a:xfrm>
            <a:prstGeom prst="rect">
              <a:avLst/>
            </a:prstGeom>
            <a:noFill/>
          </p:spPr>
        </p:pic>
        <p:pic>
          <p:nvPicPr>
            <p:cNvPr id="117786" name="Picture 26" descr="eq_142"/>
            <p:cNvPicPr>
              <a:picLocks noChangeAspect="1" noChangeArrowheads="1"/>
            </p:cNvPicPr>
            <p:nvPr/>
          </p:nvPicPr>
          <p:blipFill>
            <a:blip r:embed="rId6" cstate="print"/>
            <a:srcRect t="58607" r="44020" b="20796"/>
            <a:stretch>
              <a:fillRect/>
            </a:stretch>
          </p:blipFill>
          <p:spPr bwMode="auto">
            <a:xfrm>
              <a:off x="864" y="2640"/>
              <a:ext cx="1186" cy="598"/>
            </a:xfrm>
            <a:prstGeom prst="rect">
              <a:avLst/>
            </a:prstGeom>
            <a:noFill/>
          </p:spPr>
        </p:pic>
        <p:pic>
          <p:nvPicPr>
            <p:cNvPr id="117787" name="Picture 27" descr="eq_142"/>
            <p:cNvPicPr>
              <a:picLocks noChangeAspect="1" noChangeArrowheads="1"/>
            </p:cNvPicPr>
            <p:nvPr/>
          </p:nvPicPr>
          <p:blipFill>
            <a:blip r:embed="rId6" cstate="print"/>
            <a:srcRect t="78989" r="45847"/>
            <a:stretch>
              <a:fillRect/>
            </a:stretch>
          </p:blipFill>
          <p:spPr bwMode="auto">
            <a:xfrm>
              <a:off x="870" y="3264"/>
              <a:ext cx="1219" cy="648"/>
            </a:xfrm>
            <a:prstGeom prst="rect">
              <a:avLst/>
            </a:prstGeom>
            <a:noFill/>
          </p:spPr>
        </p:pic>
      </p:grpSp>
      <p:sp>
        <p:nvSpPr>
          <p:cNvPr id="117767" name="Oval 7"/>
          <p:cNvSpPr>
            <a:spLocks noChangeArrowheads="1"/>
          </p:cNvSpPr>
          <p:nvPr/>
        </p:nvSpPr>
        <p:spPr bwMode="auto">
          <a:xfrm>
            <a:off x="857250" y="532447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7788"/>
                                        </p:tgtEl>
                                        <p:attrNameLst>
                                          <p:attrName>style.visibility</p:attrName>
                                        </p:attrNameLst>
                                      </p:cBhvr>
                                      <p:to>
                                        <p:strVal val="visible"/>
                                      </p:to>
                                    </p:set>
                                    <p:animEffect transition="in" filter="wipe(left)">
                                      <p:cBhvr>
                                        <p:cTn id="15" dur="500"/>
                                        <p:tgtEl>
                                          <p:spTgt spid="11778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7782"/>
                                        </p:tgtEl>
                                        <p:attrNameLst>
                                          <p:attrName>style.visibility</p:attrName>
                                        </p:attrNameLst>
                                      </p:cBhvr>
                                      <p:to>
                                        <p:strVal val="visible"/>
                                      </p:to>
                                    </p:set>
                                    <p:animEffect transition="in" filter="wipe(left)">
                                      <p:cBhvr>
                                        <p:cTn id="19" dur="500"/>
                                        <p:tgtEl>
                                          <p:spTgt spid="11778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7767"/>
                                        </p:tgtEl>
                                        <p:attrNameLst>
                                          <p:attrName>style.visibility</p:attrName>
                                        </p:attrNameLst>
                                      </p:cBhvr>
                                      <p:to>
                                        <p:strVal val="visible"/>
                                      </p:to>
                                    </p:set>
                                    <p:animEffect transition="in" filter="wipe(down)">
                                      <p:cBhvr>
                                        <p:cTn id="24" dur="580">
                                          <p:stCondLst>
                                            <p:cond delay="0"/>
                                          </p:stCondLst>
                                        </p:cTn>
                                        <p:tgtEl>
                                          <p:spTgt spid="117767"/>
                                        </p:tgtEl>
                                      </p:cBhvr>
                                    </p:animEffect>
                                    <p:anim calcmode="lin" valueType="num">
                                      <p:cBhvr>
                                        <p:cTn id="25"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17767"/>
                                        </p:tgtEl>
                                      </p:cBhvr>
                                      <p:to x="100000" y="60000"/>
                                    </p:animScale>
                                    <p:animScale>
                                      <p:cBhvr>
                                        <p:cTn id="31" dur="166" decel="50000">
                                          <p:stCondLst>
                                            <p:cond delay="676"/>
                                          </p:stCondLst>
                                        </p:cTn>
                                        <p:tgtEl>
                                          <p:spTgt spid="117767"/>
                                        </p:tgtEl>
                                      </p:cBhvr>
                                      <p:to x="100000" y="100000"/>
                                    </p:animScale>
                                    <p:animScale>
                                      <p:cBhvr>
                                        <p:cTn id="32" dur="26">
                                          <p:stCondLst>
                                            <p:cond delay="1312"/>
                                          </p:stCondLst>
                                        </p:cTn>
                                        <p:tgtEl>
                                          <p:spTgt spid="117767"/>
                                        </p:tgtEl>
                                      </p:cBhvr>
                                      <p:to x="100000" y="80000"/>
                                    </p:animScale>
                                    <p:animScale>
                                      <p:cBhvr>
                                        <p:cTn id="33" dur="166" decel="50000">
                                          <p:stCondLst>
                                            <p:cond delay="1338"/>
                                          </p:stCondLst>
                                        </p:cTn>
                                        <p:tgtEl>
                                          <p:spTgt spid="117767"/>
                                        </p:tgtEl>
                                      </p:cBhvr>
                                      <p:to x="100000" y="100000"/>
                                    </p:animScale>
                                    <p:animScale>
                                      <p:cBhvr>
                                        <p:cTn id="34" dur="26">
                                          <p:stCondLst>
                                            <p:cond delay="1642"/>
                                          </p:stCondLst>
                                        </p:cTn>
                                        <p:tgtEl>
                                          <p:spTgt spid="117767"/>
                                        </p:tgtEl>
                                      </p:cBhvr>
                                      <p:to x="100000" y="90000"/>
                                    </p:animScale>
                                    <p:animScale>
                                      <p:cBhvr>
                                        <p:cTn id="35" dur="166" decel="50000">
                                          <p:stCondLst>
                                            <p:cond delay="1668"/>
                                          </p:stCondLst>
                                        </p:cTn>
                                        <p:tgtEl>
                                          <p:spTgt spid="117767"/>
                                        </p:tgtEl>
                                      </p:cBhvr>
                                      <p:to x="100000" y="100000"/>
                                    </p:animScale>
                                    <p:animScale>
                                      <p:cBhvr>
                                        <p:cTn id="36" dur="26">
                                          <p:stCondLst>
                                            <p:cond delay="1808"/>
                                          </p:stCondLst>
                                        </p:cTn>
                                        <p:tgtEl>
                                          <p:spTgt spid="117767"/>
                                        </p:tgtEl>
                                      </p:cBhvr>
                                      <p:to x="100000" y="95000"/>
                                    </p:animScale>
                                    <p:animScale>
                                      <p:cBhvr>
                                        <p:cTn id="37"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Example 6A</a:t>
            </a:r>
          </a:p>
        </p:txBody>
      </p:sp>
      <p:sp>
        <p:nvSpPr>
          <p:cNvPr id="99331"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a:t>
            </a:r>
          </a:p>
        </p:txBody>
      </p:sp>
      <p:sp>
        <p:nvSpPr>
          <p:cNvPr id="99336" name="Rectangle 8"/>
          <p:cNvSpPr>
            <a:spLocks noChangeArrowheads="1"/>
          </p:cNvSpPr>
          <p:nvPr/>
        </p:nvSpPr>
        <p:spPr bwMode="auto">
          <a:xfrm>
            <a:off x="876300" y="1370013"/>
            <a:ext cx="7581900" cy="22098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BIKING</a:t>
            </a:r>
            <a:r>
              <a:rPr lang="en-US" sz="2400" b="1">
                <a:solidFill>
                  <a:srgbClr val="000000"/>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For the first 15 miles, a biker travels at </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miles per hour. Then, due to a downhill slope, the biker travels 2 miles at a speed that is 2 times as fast.</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Write an expression to represent how much time the biker is bicycling.</a:t>
            </a:r>
          </a:p>
        </p:txBody>
      </p:sp>
      <p:sp>
        <p:nvSpPr>
          <p:cNvPr id="99337" name="Text Box 9"/>
          <p:cNvSpPr txBox="1">
            <a:spLocks noChangeArrowheads="1"/>
          </p:cNvSpPr>
          <p:nvPr/>
        </p:nvSpPr>
        <p:spPr bwMode="auto">
          <a:xfrm>
            <a:off x="876300" y="3744913"/>
            <a:ext cx="7572375" cy="1077912"/>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2057400" algn="l"/>
              </a:tabLst>
            </a:pPr>
            <a:r>
              <a:rPr lang="en-US" sz="2400" b="1">
                <a:solidFill>
                  <a:srgbClr val="00539D"/>
                </a:solidFill>
              </a:rPr>
              <a:t>Understand	</a:t>
            </a:r>
            <a:r>
              <a:rPr lang="en-US" sz="2400">
                <a:solidFill>
                  <a:srgbClr val="000000"/>
                </a:solidFill>
              </a:rPr>
              <a:t>For the first 15 miles the biker’s speed</a:t>
            </a:r>
            <a:br>
              <a:rPr lang="en-US" sz="2400">
                <a:solidFill>
                  <a:srgbClr val="000000"/>
                </a:solidFill>
              </a:rPr>
            </a:br>
            <a:r>
              <a:rPr lang="en-US" sz="2400">
                <a:solidFill>
                  <a:srgbClr val="000000"/>
                </a:solidFill>
              </a:rPr>
              <a:t>	is </a:t>
            </a:r>
            <a:r>
              <a:rPr lang="en-US" sz="2400" i="1">
                <a:solidFill>
                  <a:srgbClr val="000000"/>
                </a:solidFill>
              </a:rPr>
              <a:t>x</a:t>
            </a:r>
            <a:r>
              <a:rPr lang="en-US" sz="2400">
                <a:solidFill>
                  <a:srgbClr val="000000"/>
                </a:solidFill>
              </a:rPr>
              <a:t>. For the last 2 miles, the biker’s</a:t>
            </a:r>
            <a:br>
              <a:rPr lang="en-US" sz="2400">
                <a:solidFill>
                  <a:srgbClr val="000000"/>
                </a:solidFill>
              </a:rPr>
            </a:br>
            <a:r>
              <a:rPr lang="en-US" sz="2400">
                <a:solidFill>
                  <a:srgbClr val="000000"/>
                </a:solidFill>
              </a:rPr>
              <a:t>	speed is 2</a:t>
            </a:r>
            <a:r>
              <a:rPr lang="en-US" sz="2400" i="1">
                <a:solidFill>
                  <a:srgbClr val="000000"/>
                </a:solidFill>
              </a:rPr>
              <a:t>x</a:t>
            </a:r>
            <a:r>
              <a:rPr lang="en-US" sz="2400">
                <a:solidFill>
                  <a:srgbClr val="000000"/>
                </a:solidFill>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9336">
                                            <p:txEl>
                                              <p:pRg st="0" end="0"/>
                                            </p:txEl>
                                          </p:spTgt>
                                        </p:tgtEl>
                                        <p:attrNameLst>
                                          <p:attrName>style.visibility</p:attrName>
                                        </p:attrNameLst>
                                      </p:cBhvr>
                                      <p:to>
                                        <p:strVal val="visible"/>
                                      </p:to>
                                    </p:set>
                                    <p:animEffect transition="in" filter="wipe(left)">
                                      <p:cBhvr>
                                        <p:cTn id="7" dur="500"/>
                                        <p:tgtEl>
                                          <p:spTgt spid="9933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9336">
                                            <p:txEl>
                                              <p:pRg st="1" end="1"/>
                                            </p:txEl>
                                          </p:spTgt>
                                        </p:tgtEl>
                                        <p:attrNameLst>
                                          <p:attrName>style.visibility</p:attrName>
                                        </p:attrNameLst>
                                      </p:cBhvr>
                                      <p:to>
                                        <p:strVal val="visible"/>
                                      </p:to>
                                    </p:set>
                                    <p:animEffect transition="in" filter="wipe(left)">
                                      <p:cBhvr>
                                        <p:cTn id="11" dur="500"/>
                                        <p:tgtEl>
                                          <p:spTgt spid="99336">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9337">
                                            <p:txEl>
                                              <p:pRg st="0" end="0"/>
                                            </p:txEl>
                                          </p:spTgt>
                                        </p:tgtEl>
                                        <p:attrNameLst>
                                          <p:attrName>style.visibility</p:attrName>
                                        </p:attrNameLst>
                                      </p:cBhvr>
                                      <p:to>
                                        <p:strVal val="visible"/>
                                      </p:to>
                                    </p:set>
                                    <p:animEffect transition="in" filter="wipe(left)">
                                      <p:cBhvr>
                                        <p:cTn id="16" dur="500"/>
                                        <p:tgtEl>
                                          <p:spTgt spid="993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6" grpId="0" build="p" autoUpdateAnimBg="0" advAuto="0"/>
      <p:bldP spid="9933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Example 6A</a:t>
            </a:r>
          </a:p>
        </p:txBody>
      </p:sp>
      <p:sp>
        <p:nvSpPr>
          <p:cNvPr id="100355"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a:t>
            </a:r>
          </a:p>
        </p:txBody>
      </p:sp>
      <p:grpSp>
        <p:nvGrpSpPr>
          <p:cNvPr id="100363" name="Group 11"/>
          <p:cNvGrpSpPr>
            <a:grpSpLocks/>
          </p:cNvGrpSpPr>
          <p:nvPr/>
        </p:nvGrpSpPr>
        <p:grpSpPr bwMode="auto">
          <a:xfrm>
            <a:off x="876300" y="1181100"/>
            <a:ext cx="7905750" cy="1666875"/>
            <a:chOff x="552" y="744"/>
            <a:chExt cx="4980" cy="1050"/>
          </a:xfrm>
        </p:grpSpPr>
        <p:sp>
          <p:nvSpPr>
            <p:cNvPr id="100361" name="Text Box 9"/>
            <p:cNvSpPr txBox="1">
              <a:spLocks noChangeArrowheads="1"/>
            </p:cNvSpPr>
            <p:nvPr/>
          </p:nvSpPr>
          <p:spPr bwMode="auto">
            <a:xfrm>
              <a:off x="552" y="770"/>
              <a:ext cx="4980" cy="1024"/>
            </a:xfrm>
            <a:prstGeom prst="rect">
              <a:avLst/>
            </a:prstGeom>
            <a:noFill/>
            <a:ln w="9525" algn="ctr">
              <a:noFill/>
              <a:miter lim="800000"/>
              <a:headEnd/>
              <a:tailEnd/>
            </a:ln>
            <a:effectLst/>
          </p:spPr>
          <p:txBody>
            <a:bodyPr>
              <a:spAutoFit/>
            </a:bodyPr>
            <a:lstStyle/>
            <a:p>
              <a:pPr>
                <a:lnSpc>
                  <a:spcPct val="140000"/>
                </a:lnSpc>
                <a:spcBef>
                  <a:spcPct val="20000"/>
                </a:spcBef>
                <a:spcAft>
                  <a:spcPct val="20000"/>
                </a:spcAft>
                <a:buClr>
                  <a:srgbClr val="FFFFFF"/>
                </a:buClr>
                <a:tabLst>
                  <a:tab pos="2057400" algn="l"/>
                </a:tabLst>
              </a:pPr>
              <a:r>
                <a:rPr lang="en-US" sz="2400" b="1">
                  <a:solidFill>
                    <a:srgbClr val="00539D"/>
                  </a:solidFill>
                </a:rPr>
                <a:t>Plan	</a:t>
              </a:r>
              <a:r>
                <a:rPr lang="en-US" sz="2400">
                  <a:solidFill>
                    <a:srgbClr val="000000"/>
                  </a:solidFill>
                </a:rPr>
                <a:t>Use the formula                            to</a:t>
              </a:r>
              <a:br>
                <a:rPr lang="en-US" sz="2400">
                  <a:solidFill>
                    <a:srgbClr val="000000"/>
                  </a:solidFill>
                </a:rPr>
              </a:br>
              <a:r>
                <a:rPr lang="en-US" sz="2400">
                  <a:solidFill>
                    <a:srgbClr val="000000"/>
                  </a:solidFill>
                </a:rPr>
                <a:t>	represent the time </a:t>
              </a:r>
              <a:r>
                <a:rPr lang="en-US" sz="2400" i="1">
                  <a:solidFill>
                    <a:srgbClr val="000000"/>
                  </a:solidFill>
                </a:rPr>
                <a:t>t</a:t>
              </a:r>
              <a:r>
                <a:rPr lang="en-US" sz="2400">
                  <a:solidFill>
                    <a:srgbClr val="000000"/>
                  </a:solidFill>
                </a:rPr>
                <a:t> of each section of</a:t>
              </a:r>
              <a:br>
                <a:rPr lang="en-US" sz="2400">
                  <a:solidFill>
                    <a:srgbClr val="000000"/>
                  </a:solidFill>
                </a:rPr>
              </a:br>
              <a:r>
                <a:rPr lang="en-US" sz="2400">
                  <a:solidFill>
                    <a:srgbClr val="000000"/>
                  </a:solidFill>
                </a:rPr>
                <a:t>	the biker’s trip, with rate </a:t>
              </a:r>
              <a:r>
                <a:rPr lang="en-US" sz="2400" i="1">
                  <a:solidFill>
                    <a:srgbClr val="000000"/>
                  </a:solidFill>
                </a:rPr>
                <a:t>r</a:t>
              </a:r>
              <a:r>
                <a:rPr lang="en-US" sz="2400">
                  <a:solidFill>
                    <a:srgbClr val="000000"/>
                  </a:solidFill>
                </a:rPr>
                <a:t> and distance </a:t>
              </a:r>
              <a:r>
                <a:rPr lang="en-US" sz="2400" i="1">
                  <a:solidFill>
                    <a:srgbClr val="000000"/>
                  </a:solidFill>
                </a:rPr>
                <a:t>d</a:t>
              </a:r>
              <a:r>
                <a:rPr lang="en-US" sz="2400">
                  <a:solidFill>
                    <a:srgbClr val="000000"/>
                  </a:solidFill>
                </a:rPr>
                <a:t>.</a:t>
              </a:r>
            </a:p>
          </p:txBody>
        </p:sp>
        <p:pic>
          <p:nvPicPr>
            <p:cNvPr id="100362" name="Picture 10" descr="11-6-6"/>
            <p:cNvPicPr>
              <a:picLocks noChangeAspect="1" noChangeArrowheads="1"/>
            </p:cNvPicPr>
            <p:nvPr/>
          </p:nvPicPr>
          <p:blipFill>
            <a:blip r:embed="rId3" cstate="print"/>
            <a:srcRect b="75290"/>
            <a:stretch>
              <a:fillRect/>
            </a:stretch>
          </p:blipFill>
          <p:spPr bwMode="auto">
            <a:xfrm>
              <a:off x="3288" y="744"/>
              <a:ext cx="1422" cy="512"/>
            </a:xfrm>
            <a:prstGeom prst="rect">
              <a:avLst/>
            </a:prstGeom>
            <a:noFill/>
          </p:spPr>
        </p:pic>
      </p:grpSp>
      <p:grpSp>
        <p:nvGrpSpPr>
          <p:cNvPr id="100368" name="Group 16"/>
          <p:cNvGrpSpPr>
            <a:grpSpLocks/>
          </p:cNvGrpSpPr>
          <p:nvPr/>
        </p:nvGrpSpPr>
        <p:grpSpPr bwMode="auto">
          <a:xfrm>
            <a:off x="876300" y="2851150"/>
            <a:ext cx="7572375" cy="831850"/>
            <a:chOff x="552" y="1796"/>
            <a:chExt cx="4770" cy="524"/>
          </a:xfrm>
        </p:grpSpPr>
        <p:pic>
          <p:nvPicPr>
            <p:cNvPr id="100358" name="Picture 6" descr="11-6-6"/>
            <p:cNvPicPr>
              <a:picLocks noChangeAspect="1" noChangeArrowheads="1"/>
            </p:cNvPicPr>
            <p:nvPr/>
          </p:nvPicPr>
          <p:blipFill>
            <a:blip r:embed="rId3" cstate="print"/>
            <a:srcRect t="24904" r="51898" b="49806"/>
            <a:stretch>
              <a:fillRect/>
            </a:stretch>
          </p:blipFill>
          <p:spPr bwMode="auto">
            <a:xfrm>
              <a:off x="3813" y="1796"/>
              <a:ext cx="684" cy="524"/>
            </a:xfrm>
            <a:prstGeom prst="rect">
              <a:avLst/>
            </a:prstGeom>
            <a:noFill/>
          </p:spPr>
        </p:pic>
        <p:sp>
          <p:nvSpPr>
            <p:cNvPr id="100364" name="Text Box 12"/>
            <p:cNvSpPr txBox="1">
              <a:spLocks noChangeArrowheads="1"/>
            </p:cNvSpPr>
            <p:nvPr/>
          </p:nvSpPr>
          <p:spPr bwMode="auto">
            <a:xfrm>
              <a:off x="552" y="1920"/>
              <a:ext cx="4770" cy="26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2057400" algn="l"/>
                </a:tabLst>
              </a:pPr>
              <a:r>
                <a:rPr lang="en-US" sz="2400" b="1">
                  <a:solidFill>
                    <a:srgbClr val="00539D"/>
                  </a:solidFill>
                </a:rPr>
                <a:t>Solve	</a:t>
              </a:r>
              <a:r>
                <a:rPr lang="en-US" sz="2400">
                  <a:solidFill>
                    <a:srgbClr val="000000"/>
                  </a:solidFill>
                </a:rPr>
                <a:t>Time to ride 15 miles:</a:t>
              </a:r>
            </a:p>
          </p:txBody>
        </p:sp>
      </p:grpSp>
      <p:sp>
        <p:nvSpPr>
          <p:cNvPr id="100365" name="Text Box 13"/>
          <p:cNvSpPr txBox="1">
            <a:spLocks noChangeArrowheads="1"/>
          </p:cNvSpPr>
          <p:nvPr/>
        </p:nvSpPr>
        <p:spPr bwMode="auto">
          <a:xfrm>
            <a:off x="6953250" y="3692525"/>
            <a:ext cx="1828800" cy="749300"/>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pPr>
            <a:r>
              <a:rPr lang="en-US" sz="2400" i="1">
                <a:solidFill>
                  <a:srgbClr val="000000"/>
                </a:solidFill>
              </a:rPr>
              <a:t>d</a:t>
            </a:r>
            <a:r>
              <a:rPr lang="en-US" sz="2400">
                <a:solidFill>
                  <a:srgbClr val="000000"/>
                </a:solidFill>
              </a:rPr>
              <a:t> = 15 mi, </a:t>
            </a:r>
            <a:br>
              <a:rPr lang="en-US" sz="2400">
                <a:solidFill>
                  <a:srgbClr val="000000"/>
                </a:solidFill>
              </a:rPr>
            </a:br>
            <a:r>
              <a:rPr lang="en-US" sz="2400" i="1">
                <a:solidFill>
                  <a:srgbClr val="000000"/>
                </a:solidFill>
              </a:rPr>
              <a:t>r</a:t>
            </a:r>
            <a:r>
              <a:rPr lang="en-US" sz="2400">
                <a:solidFill>
                  <a:srgbClr val="000000"/>
                </a:solidFill>
              </a:rPr>
              <a:t> = </a:t>
            </a:r>
            <a:r>
              <a:rPr lang="en-US" sz="2400" i="1">
                <a:solidFill>
                  <a:srgbClr val="000000"/>
                </a:solidFill>
              </a:rPr>
              <a:t>x</a:t>
            </a:r>
            <a:endParaRPr lang="en-US" sz="2400">
              <a:solidFill>
                <a:srgbClr val="000000"/>
              </a:solidFill>
            </a:endParaRPr>
          </a:p>
        </p:txBody>
      </p:sp>
      <p:grpSp>
        <p:nvGrpSpPr>
          <p:cNvPr id="100369" name="Group 17"/>
          <p:cNvGrpSpPr>
            <a:grpSpLocks/>
          </p:cNvGrpSpPr>
          <p:nvPr/>
        </p:nvGrpSpPr>
        <p:grpSpPr bwMode="auto">
          <a:xfrm>
            <a:off x="876300" y="4302125"/>
            <a:ext cx="7572375" cy="812800"/>
            <a:chOff x="552" y="2710"/>
            <a:chExt cx="4770" cy="512"/>
          </a:xfrm>
        </p:grpSpPr>
        <p:pic>
          <p:nvPicPr>
            <p:cNvPr id="100359" name="Picture 7" descr="11-6-6"/>
            <p:cNvPicPr>
              <a:picLocks noChangeAspect="1" noChangeArrowheads="1"/>
            </p:cNvPicPr>
            <p:nvPr/>
          </p:nvPicPr>
          <p:blipFill>
            <a:blip r:embed="rId3" cstate="print"/>
            <a:srcRect t="50386" r="42616" b="24904"/>
            <a:stretch>
              <a:fillRect/>
            </a:stretch>
          </p:blipFill>
          <p:spPr bwMode="auto">
            <a:xfrm>
              <a:off x="3813" y="2710"/>
              <a:ext cx="816" cy="512"/>
            </a:xfrm>
            <a:prstGeom prst="rect">
              <a:avLst/>
            </a:prstGeom>
            <a:noFill/>
          </p:spPr>
        </p:pic>
        <p:sp>
          <p:nvSpPr>
            <p:cNvPr id="100366" name="Text Box 14"/>
            <p:cNvSpPr txBox="1">
              <a:spLocks noChangeArrowheads="1"/>
            </p:cNvSpPr>
            <p:nvPr/>
          </p:nvSpPr>
          <p:spPr bwMode="auto">
            <a:xfrm>
              <a:off x="552" y="2831"/>
              <a:ext cx="4770" cy="26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2057400" algn="l"/>
                </a:tabLst>
              </a:pPr>
              <a:r>
                <a:rPr lang="en-US" sz="2400" b="1">
                  <a:solidFill>
                    <a:srgbClr val="00539D"/>
                  </a:solidFill>
                </a:rPr>
                <a:t>	</a:t>
              </a:r>
              <a:r>
                <a:rPr lang="en-US" sz="2400">
                  <a:solidFill>
                    <a:srgbClr val="000000"/>
                  </a:solidFill>
                </a:rPr>
                <a:t>Time to ride 2 miles:</a:t>
              </a:r>
            </a:p>
          </p:txBody>
        </p:sp>
      </p:grpSp>
      <p:sp>
        <p:nvSpPr>
          <p:cNvPr id="100367" name="Text Box 15"/>
          <p:cNvSpPr txBox="1">
            <a:spLocks noChangeArrowheads="1"/>
          </p:cNvSpPr>
          <p:nvPr/>
        </p:nvSpPr>
        <p:spPr bwMode="auto">
          <a:xfrm>
            <a:off x="6953250" y="5153025"/>
            <a:ext cx="1828800"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i="1">
                <a:solidFill>
                  <a:srgbClr val="000000"/>
                </a:solidFill>
              </a:rPr>
              <a:t>d</a:t>
            </a:r>
            <a:r>
              <a:rPr lang="en-US" sz="2400">
                <a:solidFill>
                  <a:srgbClr val="000000"/>
                </a:solidFill>
              </a:rPr>
              <a:t> = 2 mi, </a:t>
            </a:r>
            <a:br>
              <a:rPr lang="en-US" sz="2400">
                <a:solidFill>
                  <a:srgbClr val="000000"/>
                </a:solidFill>
              </a:rPr>
            </a:br>
            <a:r>
              <a:rPr lang="en-US" sz="2400" i="1">
                <a:solidFill>
                  <a:srgbClr val="000000"/>
                </a:solidFill>
              </a:rPr>
              <a:t>r</a:t>
            </a:r>
            <a:r>
              <a:rPr lang="en-US" sz="2400">
                <a:solidFill>
                  <a:srgbClr val="000000"/>
                </a:solidFill>
              </a:rPr>
              <a:t> = 2</a:t>
            </a:r>
            <a:r>
              <a:rPr lang="en-US" sz="2400" i="1">
                <a:solidFill>
                  <a:srgbClr val="000000"/>
                </a:solidFill>
              </a:rPr>
              <a:t>x</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0363"/>
                                        </p:tgtEl>
                                        <p:attrNameLst>
                                          <p:attrName>style.visibility</p:attrName>
                                        </p:attrNameLst>
                                      </p:cBhvr>
                                      <p:to>
                                        <p:strVal val="visible"/>
                                      </p:to>
                                    </p:set>
                                    <p:animEffect transition="in" filter="wipe(left)">
                                      <p:cBhvr>
                                        <p:cTn id="7" dur="500"/>
                                        <p:tgtEl>
                                          <p:spTgt spid="1003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0368"/>
                                        </p:tgtEl>
                                        <p:attrNameLst>
                                          <p:attrName>style.visibility</p:attrName>
                                        </p:attrNameLst>
                                      </p:cBhvr>
                                      <p:to>
                                        <p:strVal val="visible"/>
                                      </p:to>
                                    </p:set>
                                    <p:animEffect transition="in" filter="wipe(left)">
                                      <p:cBhvr>
                                        <p:cTn id="12" dur="500"/>
                                        <p:tgtEl>
                                          <p:spTgt spid="10036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0365"/>
                                        </p:tgtEl>
                                        <p:attrNameLst>
                                          <p:attrName>style.visibility</p:attrName>
                                        </p:attrNameLst>
                                      </p:cBhvr>
                                      <p:to>
                                        <p:strVal val="visible"/>
                                      </p:to>
                                    </p:set>
                                    <p:animEffect transition="in" filter="wipe(left)">
                                      <p:cBhvr>
                                        <p:cTn id="16" dur="500"/>
                                        <p:tgtEl>
                                          <p:spTgt spid="10036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0369"/>
                                        </p:tgtEl>
                                        <p:attrNameLst>
                                          <p:attrName>style.visibility</p:attrName>
                                        </p:attrNameLst>
                                      </p:cBhvr>
                                      <p:to>
                                        <p:strVal val="visible"/>
                                      </p:to>
                                    </p:set>
                                    <p:animEffect transition="in" filter="wipe(left)">
                                      <p:cBhvr>
                                        <p:cTn id="21" dur="500"/>
                                        <p:tgtEl>
                                          <p:spTgt spid="100369"/>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0367"/>
                                        </p:tgtEl>
                                        <p:attrNameLst>
                                          <p:attrName>style.visibility</p:attrName>
                                        </p:attrNameLst>
                                      </p:cBhvr>
                                      <p:to>
                                        <p:strVal val="visible"/>
                                      </p:to>
                                    </p:set>
                                    <p:animEffect transition="in" filter="wipe(left)">
                                      <p:cBhvr>
                                        <p:cTn id="25" dur="500"/>
                                        <p:tgtEl>
                                          <p:spTgt spid="100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5" grpId="0" autoUpdateAnimBg="0"/>
      <p:bldP spid="100367"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6A</a:t>
            </a:r>
          </a:p>
        </p:txBody>
      </p:sp>
      <p:sp>
        <p:nvSpPr>
          <p:cNvPr id="123907"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a:t>
            </a:r>
          </a:p>
        </p:txBody>
      </p:sp>
      <p:grpSp>
        <p:nvGrpSpPr>
          <p:cNvPr id="123912" name="Group 8"/>
          <p:cNvGrpSpPr>
            <a:grpSpLocks/>
          </p:cNvGrpSpPr>
          <p:nvPr/>
        </p:nvGrpSpPr>
        <p:grpSpPr bwMode="auto">
          <a:xfrm>
            <a:off x="876300" y="1181100"/>
            <a:ext cx="7572375" cy="822325"/>
            <a:chOff x="552" y="744"/>
            <a:chExt cx="4770" cy="518"/>
          </a:xfrm>
        </p:grpSpPr>
        <p:pic>
          <p:nvPicPr>
            <p:cNvPr id="123909" name="Picture 5" descr="11-6-6"/>
            <p:cNvPicPr>
              <a:picLocks noChangeAspect="1" noChangeArrowheads="1"/>
            </p:cNvPicPr>
            <p:nvPr/>
          </p:nvPicPr>
          <p:blipFill>
            <a:blip r:embed="rId3" cstate="print"/>
            <a:srcRect t="75000" r="43460"/>
            <a:stretch>
              <a:fillRect/>
            </a:stretch>
          </p:blipFill>
          <p:spPr bwMode="auto">
            <a:xfrm>
              <a:off x="3420" y="744"/>
              <a:ext cx="804" cy="518"/>
            </a:xfrm>
            <a:prstGeom prst="rect">
              <a:avLst/>
            </a:prstGeom>
            <a:noFill/>
          </p:spPr>
        </p:pic>
        <p:sp>
          <p:nvSpPr>
            <p:cNvPr id="123910" name="Text Box 6"/>
            <p:cNvSpPr txBox="1">
              <a:spLocks noChangeArrowheads="1"/>
            </p:cNvSpPr>
            <p:nvPr/>
          </p:nvSpPr>
          <p:spPr bwMode="auto">
            <a:xfrm>
              <a:off x="552" y="870"/>
              <a:ext cx="4770" cy="26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2057400" algn="l"/>
                </a:tabLst>
              </a:pPr>
              <a:r>
                <a:rPr lang="en-US" sz="2400" b="1">
                  <a:solidFill>
                    <a:srgbClr val="00539D"/>
                  </a:solidFill>
                </a:rPr>
                <a:t>	</a:t>
              </a:r>
              <a:r>
                <a:rPr lang="en-US" sz="2400">
                  <a:solidFill>
                    <a:srgbClr val="000000"/>
                  </a:solidFill>
                </a:rPr>
                <a:t>Total riding time:</a:t>
              </a:r>
            </a:p>
          </p:txBody>
        </p:sp>
      </p:grpSp>
      <p:sp>
        <p:nvSpPr>
          <p:cNvPr id="123913" name="Text Box 9"/>
          <p:cNvSpPr txBox="1">
            <a:spLocks noChangeArrowheads="1"/>
          </p:cNvSpPr>
          <p:nvPr/>
        </p:nvSpPr>
        <p:spPr bwMode="auto">
          <a:xfrm>
            <a:off x="5562600" y="2333625"/>
            <a:ext cx="30003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The LCD is 2</a:t>
            </a:r>
            <a:r>
              <a:rPr lang="en-US" sz="2400" i="1">
                <a:solidFill>
                  <a:srgbClr val="000000"/>
                </a:solidFill>
              </a:rPr>
              <a:t>x</a:t>
            </a:r>
            <a:r>
              <a:rPr lang="en-US" sz="2400">
                <a:solidFill>
                  <a:srgbClr val="000000"/>
                </a:solidFill>
              </a:rPr>
              <a:t>.</a:t>
            </a:r>
          </a:p>
        </p:txBody>
      </p:sp>
      <p:sp>
        <p:nvSpPr>
          <p:cNvPr id="123914" name="Text Box 10"/>
          <p:cNvSpPr txBox="1">
            <a:spLocks noChangeArrowheads="1"/>
          </p:cNvSpPr>
          <p:nvPr/>
        </p:nvSpPr>
        <p:spPr bwMode="auto">
          <a:xfrm>
            <a:off x="5562600" y="3197225"/>
            <a:ext cx="30003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Multiply.</a:t>
            </a:r>
          </a:p>
        </p:txBody>
      </p:sp>
      <p:sp>
        <p:nvSpPr>
          <p:cNvPr id="123915" name="Text Box 11"/>
          <p:cNvSpPr txBox="1">
            <a:spLocks noChangeArrowheads="1"/>
          </p:cNvSpPr>
          <p:nvPr/>
        </p:nvSpPr>
        <p:spPr bwMode="auto">
          <a:xfrm>
            <a:off x="5562600" y="4244975"/>
            <a:ext cx="30003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Simplify.</a:t>
            </a:r>
          </a:p>
        </p:txBody>
      </p:sp>
      <p:pic>
        <p:nvPicPr>
          <p:cNvPr id="123917" name="Picture 13" descr="11-6-6a"/>
          <p:cNvPicPr>
            <a:picLocks noChangeAspect="1" noChangeArrowheads="1"/>
          </p:cNvPicPr>
          <p:nvPr/>
        </p:nvPicPr>
        <p:blipFill>
          <a:blip r:embed="rId4" cstate="print"/>
          <a:srcRect b="76776"/>
          <a:stretch>
            <a:fillRect/>
          </a:stretch>
        </p:blipFill>
        <p:spPr bwMode="auto">
          <a:xfrm>
            <a:off x="1446213" y="2074863"/>
            <a:ext cx="3125787" cy="887412"/>
          </a:xfrm>
          <a:prstGeom prst="rect">
            <a:avLst/>
          </a:prstGeom>
          <a:noFill/>
        </p:spPr>
      </p:pic>
      <p:pic>
        <p:nvPicPr>
          <p:cNvPr id="123918" name="Picture 14" descr="11-6-6a"/>
          <p:cNvPicPr>
            <a:picLocks noChangeAspect="1" noChangeArrowheads="1"/>
          </p:cNvPicPr>
          <p:nvPr/>
        </p:nvPicPr>
        <p:blipFill>
          <a:blip r:embed="rId4" cstate="print"/>
          <a:srcRect t="23183" b="54591"/>
          <a:stretch>
            <a:fillRect/>
          </a:stretch>
        </p:blipFill>
        <p:spPr bwMode="auto">
          <a:xfrm>
            <a:off x="1446213" y="2965450"/>
            <a:ext cx="3125787" cy="849313"/>
          </a:xfrm>
          <a:prstGeom prst="rect">
            <a:avLst/>
          </a:prstGeom>
          <a:noFill/>
        </p:spPr>
      </p:pic>
      <p:pic>
        <p:nvPicPr>
          <p:cNvPr id="123919" name="Picture 15" descr="11-6-6a"/>
          <p:cNvPicPr>
            <a:picLocks noChangeAspect="1" noChangeArrowheads="1"/>
          </p:cNvPicPr>
          <p:nvPr/>
        </p:nvPicPr>
        <p:blipFill>
          <a:blip r:embed="rId4" cstate="print"/>
          <a:srcRect t="45618" b="21936"/>
          <a:stretch>
            <a:fillRect/>
          </a:stretch>
        </p:blipFill>
        <p:spPr bwMode="auto">
          <a:xfrm>
            <a:off x="1446213" y="3817938"/>
            <a:ext cx="3125787" cy="1239837"/>
          </a:xfrm>
          <a:prstGeom prst="rect">
            <a:avLst/>
          </a:prstGeom>
          <a:noFill/>
        </p:spPr>
      </p:pic>
      <p:grpSp>
        <p:nvGrpSpPr>
          <p:cNvPr id="123922" name="Group 18"/>
          <p:cNvGrpSpPr>
            <a:grpSpLocks/>
          </p:cNvGrpSpPr>
          <p:nvPr/>
        </p:nvGrpSpPr>
        <p:grpSpPr bwMode="auto">
          <a:xfrm>
            <a:off x="533400" y="5018088"/>
            <a:ext cx="8229600" cy="839787"/>
            <a:chOff x="336" y="3161"/>
            <a:chExt cx="5184" cy="529"/>
          </a:xfrm>
        </p:grpSpPr>
        <p:sp>
          <p:nvSpPr>
            <p:cNvPr id="123916" name="Rectangle 12"/>
            <p:cNvSpPr>
              <a:spLocks noChangeArrowheads="1"/>
            </p:cNvSpPr>
            <p:nvPr/>
          </p:nvSpPr>
          <p:spPr bwMode="auto">
            <a:xfrm>
              <a:off x="336" y="3294"/>
              <a:ext cx="5184" cy="26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endParaRPr lang="en-US" sz="2400" baseline="40000">
                <a:solidFill>
                  <a:srgbClr val="E01B22"/>
                </a:solidFill>
              </a:endParaRPr>
            </a:p>
          </p:txBody>
        </p:sp>
        <p:pic>
          <p:nvPicPr>
            <p:cNvPr id="123921" name="Picture 17" descr="11-6-6a"/>
            <p:cNvPicPr>
              <a:picLocks noChangeAspect="1" noChangeArrowheads="1"/>
            </p:cNvPicPr>
            <p:nvPr/>
          </p:nvPicPr>
          <p:blipFill>
            <a:blip r:embed="rId5" cstate="print"/>
            <a:srcRect l="36263" t="78023" r="42966"/>
            <a:stretch>
              <a:fillRect/>
            </a:stretch>
          </p:blipFill>
          <p:spPr bwMode="auto">
            <a:xfrm>
              <a:off x="1446" y="3161"/>
              <a:ext cx="409" cy="529"/>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912"/>
                                        </p:tgtEl>
                                        <p:attrNameLst>
                                          <p:attrName>style.visibility</p:attrName>
                                        </p:attrNameLst>
                                      </p:cBhvr>
                                      <p:to>
                                        <p:strVal val="visible"/>
                                      </p:to>
                                    </p:set>
                                    <p:animEffect transition="in" filter="wipe(left)">
                                      <p:cBhvr>
                                        <p:cTn id="7" dur="500"/>
                                        <p:tgtEl>
                                          <p:spTgt spid="1239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3917"/>
                                        </p:tgtEl>
                                        <p:attrNameLst>
                                          <p:attrName>style.visibility</p:attrName>
                                        </p:attrNameLst>
                                      </p:cBhvr>
                                      <p:to>
                                        <p:strVal val="visible"/>
                                      </p:to>
                                    </p:set>
                                    <p:animEffect transition="in" filter="wipe(left)">
                                      <p:cBhvr>
                                        <p:cTn id="12" dur="500"/>
                                        <p:tgtEl>
                                          <p:spTgt spid="12391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3913"/>
                                        </p:tgtEl>
                                        <p:attrNameLst>
                                          <p:attrName>style.visibility</p:attrName>
                                        </p:attrNameLst>
                                      </p:cBhvr>
                                      <p:to>
                                        <p:strVal val="visible"/>
                                      </p:to>
                                    </p:set>
                                    <p:animEffect transition="in" filter="wipe(left)">
                                      <p:cBhvr>
                                        <p:cTn id="16" dur="500"/>
                                        <p:tgtEl>
                                          <p:spTgt spid="1239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3918"/>
                                        </p:tgtEl>
                                        <p:attrNameLst>
                                          <p:attrName>style.visibility</p:attrName>
                                        </p:attrNameLst>
                                      </p:cBhvr>
                                      <p:to>
                                        <p:strVal val="visible"/>
                                      </p:to>
                                    </p:set>
                                    <p:animEffect transition="in" filter="wipe(left)">
                                      <p:cBhvr>
                                        <p:cTn id="21" dur="500"/>
                                        <p:tgtEl>
                                          <p:spTgt spid="12391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3914"/>
                                        </p:tgtEl>
                                        <p:attrNameLst>
                                          <p:attrName>style.visibility</p:attrName>
                                        </p:attrNameLst>
                                      </p:cBhvr>
                                      <p:to>
                                        <p:strVal val="visible"/>
                                      </p:to>
                                    </p:set>
                                    <p:animEffect transition="in" filter="wipe(left)">
                                      <p:cBhvr>
                                        <p:cTn id="25" dur="500"/>
                                        <p:tgtEl>
                                          <p:spTgt spid="1239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3919"/>
                                        </p:tgtEl>
                                        <p:attrNameLst>
                                          <p:attrName>style.visibility</p:attrName>
                                        </p:attrNameLst>
                                      </p:cBhvr>
                                      <p:to>
                                        <p:strVal val="visible"/>
                                      </p:to>
                                    </p:set>
                                    <p:animEffect transition="in" filter="wipe(left)">
                                      <p:cBhvr>
                                        <p:cTn id="30" dur="500"/>
                                        <p:tgtEl>
                                          <p:spTgt spid="12391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3915"/>
                                        </p:tgtEl>
                                        <p:attrNameLst>
                                          <p:attrName>style.visibility</p:attrName>
                                        </p:attrNameLst>
                                      </p:cBhvr>
                                      <p:to>
                                        <p:strVal val="visible"/>
                                      </p:to>
                                    </p:set>
                                    <p:animEffect transition="in" filter="wipe(left)">
                                      <p:cBhvr>
                                        <p:cTn id="34" dur="500"/>
                                        <p:tgtEl>
                                          <p:spTgt spid="1239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23922"/>
                                        </p:tgtEl>
                                        <p:attrNameLst>
                                          <p:attrName>style.visibility</p:attrName>
                                        </p:attrNameLst>
                                      </p:cBhvr>
                                      <p:to>
                                        <p:strVal val="visible"/>
                                      </p:to>
                                    </p:set>
                                    <p:animEffect transition="in" filter="wipe(left)">
                                      <p:cBhvr>
                                        <p:cTn id="39" dur="500"/>
                                        <p:tgtEl>
                                          <p:spTgt spid="123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3" grpId="0" autoUpdateAnimBg="0"/>
      <p:bldP spid="123914" grpId="0" autoUpdateAnimBg="0"/>
      <p:bldP spid="12391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Example 6A</a:t>
            </a:r>
          </a:p>
        </p:txBody>
      </p:sp>
      <p:sp>
        <p:nvSpPr>
          <p:cNvPr id="125955"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a:t>
            </a:r>
          </a:p>
        </p:txBody>
      </p:sp>
      <p:sp>
        <p:nvSpPr>
          <p:cNvPr id="125958" name="Text Box 6"/>
          <p:cNvSpPr txBox="1">
            <a:spLocks noChangeArrowheads="1"/>
          </p:cNvSpPr>
          <p:nvPr/>
        </p:nvSpPr>
        <p:spPr bwMode="auto">
          <a:xfrm>
            <a:off x="5562600" y="2505075"/>
            <a:ext cx="30003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Simplify.</a:t>
            </a:r>
          </a:p>
        </p:txBody>
      </p:sp>
      <p:sp>
        <p:nvSpPr>
          <p:cNvPr id="125959" name="Text Box 7"/>
          <p:cNvSpPr txBox="1">
            <a:spLocks noChangeArrowheads="1"/>
          </p:cNvSpPr>
          <p:nvPr/>
        </p:nvSpPr>
        <p:spPr bwMode="auto">
          <a:xfrm>
            <a:off x="5562600" y="3324225"/>
            <a:ext cx="3000375"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Let </a:t>
            </a:r>
            <a:r>
              <a:rPr lang="en-US" sz="2400" i="1">
                <a:solidFill>
                  <a:srgbClr val="000000"/>
                </a:solidFill>
              </a:rPr>
              <a:t>x</a:t>
            </a:r>
            <a:r>
              <a:rPr lang="en-US" sz="2400">
                <a:solidFill>
                  <a:srgbClr val="000000"/>
                </a:solidFill>
              </a:rPr>
              <a:t> = 1 in the answer expression.</a:t>
            </a:r>
          </a:p>
        </p:txBody>
      </p:sp>
      <p:grpSp>
        <p:nvGrpSpPr>
          <p:cNvPr id="125965" name="Group 13"/>
          <p:cNvGrpSpPr>
            <a:grpSpLocks/>
          </p:cNvGrpSpPr>
          <p:nvPr/>
        </p:nvGrpSpPr>
        <p:grpSpPr bwMode="auto">
          <a:xfrm>
            <a:off x="876300" y="1257300"/>
            <a:ext cx="7572375" cy="911225"/>
            <a:chOff x="552" y="762"/>
            <a:chExt cx="4770" cy="574"/>
          </a:xfrm>
        </p:grpSpPr>
        <p:sp>
          <p:nvSpPr>
            <p:cNvPr id="125957" name="Text Box 5"/>
            <p:cNvSpPr txBox="1">
              <a:spLocks noChangeArrowheads="1"/>
            </p:cNvSpPr>
            <p:nvPr/>
          </p:nvSpPr>
          <p:spPr bwMode="auto">
            <a:xfrm>
              <a:off x="552" y="864"/>
              <a:ext cx="4770" cy="472"/>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686300" algn="l"/>
                </a:tabLst>
              </a:pPr>
              <a:r>
                <a:rPr lang="en-US" sz="2400" b="1">
                  <a:solidFill>
                    <a:srgbClr val="00539D"/>
                  </a:solidFill>
                </a:rPr>
                <a:t>Check	</a:t>
              </a:r>
              <a:r>
                <a:rPr lang="en-US" sz="2400">
                  <a:solidFill>
                    <a:srgbClr val="000000"/>
                  </a:solidFill>
                </a:rPr>
                <a:t>Let </a:t>
              </a:r>
              <a:r>
                <a:rPr lang="en-US" sz="2400" i="1">
                  <a:solidFill>
                    <a:srgbClr val="000000"/>
                  </a:solidFill>
                </a:rPr>
                <a:t>x</a:t>
              </a:r>
              <a:r>
                <a:rPr lang="en-US" sz="2400">
                  <a:solidFill>
                    <a:srgbClr val="000000"/>
                  </a:solidFill>
                </a:rPr>
                <a:t> = 1 in the</a:t>
              </a:r>
              <a:br>
                <a:rPr lang="en-US" sz="2400">
                  <a:solidFill>
                    <a:srgbClr val="000000"/>
                  </a:solidFill>
                </a:rPr>
              </a:br>
              <a:r>
                <a:rPr lang="en-US" sz="2400">
                  <a:solidFill>
                    <a:srgbClr val="000000"/>
                  </a:solidFill>
                </a:rPr>
                <a:t>	original expression.</a:t>
              </a:r>
            </a:p>
          </p:txBody>
        </p:sp>
        <p:pic>
          <p:nvPicPr>
            <p:cNvPr id="125961" name="Picture 9" descr="11-6-6a-1"/>
            <p:cNvPicPr>
              <a:picLocks noChangeAspect="1" noChangeArrowheads="1"/>
            </p:cNvPicPr>
            <p:nvPr/>
          </p:nvPicPr>
          <p:blipFill>
            <a:blip r:embed="rId3" cstate="print"/>
            <a:srcRect b="59204"/>
            <a:stretch>
              <a:fillRect/>
            </a:stretch>
          </p:blipFill>
          <p:spPr bwMode="auto">
            <a:xfrm>
              <a:off x="1489" y="762"/>
              <a:ext cx="1889" cy="554"/>
            </a:xfrm>
            <a:prstGeom prst="rect">
              <a:avLst/>
            </a:prstGeom>
            <a:noFill/>
          </p:spPr>
        </p:pic>
      </p:grpSp>
      <p:pic>
        <p:nvPicPr>
          <p:cNvPr id="125962" name="Picture 10" descr="11-6-6a-1"/>
          <p:cNvPicPr>
            <a:picLocks noChangeAspect="1" noChangeArrowheads="1"/>
          </p:cNvPicPr>
          <p:nvPr/>
        </p:nvPicPr>
        <p:blipFill>
          <a:blip r:embed="rId3" cstate="print"/>
          <a:srcRect t="40648" b="40648"/>
          <a:stretch>
            <a:fillRect/>
          </a:stretch>
        </p:blipFill>
        <p:spPr bwMode="auto">
          <a:xfrm>
            <a:off x="2363788" y="2492375"/>
            <a:ext cx="2998787" cy="403225"/>
          </a:xfrm>
          <a:prstGeom prst="rect">
            <a:avLst/>
          </a:prstGeom>
          <a:noFill/>
        </p:spPr>
      </p:pic>
      <p:pic>
        <p:nvPicPr>
          <p:cNvPr id="125963" name="Picture 11" descr="11-6-6a-1"/>
          <p:cNvPicPr>
            <a:picLocks noChangeAspect="1" noChangeArrowheads="1"/>
          </p:cNvPicPr>
          <p:nvPr/>
        </p:nvPicPr>
        <p:blipFill>
          <a:blip r:embed="rId3" cstate="print"/>
          <a:srcRect t="62740"/>
          <a:stretch>
            <a:fillRect/>
          </a:stretch>
        </p:blipFill>
        <p:spPr bwMode="auto">
          <a:xfrm>
            <a:off x="2363788" y="3263900"/>
            <a:ext cx="2998787" cy="803275"/>
          </a:xfrm>
          <a:prstGeom prst="rect">
            <a:avLst/>
          </a:prstGeom>
          <a:noFill/>
        </p:spPr>
      </p:pic>
      <p:sp>
        <p:nvSpPr>
          <p:cNvPr id="125964" name="Text Box 12"/>
          <p:cNvSpPr txBox="1">
            <a:spLocks noChangeArrowheads="1"/>
          </p:cNvSpPr>
          <p:nvPr/>
        </p:nvSpPr>
        <p:spPr bwMode="auto">
          <a:xfrm>
            <a:off x="1028700" y="4381500"/>
            <a:ext cx="7572375" cy="1077913"/>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1238250" algn="l"/>
                <a:tab pos="4686300" algn="l"/>
              </a:tabLst>
            </a:pPr>
            <a:r>
              <a:rPr lang="en-US" sz="2400">
                <a:solidFill>
                  <a:srgbClr val="000000"/>
                </a:solidFill>
              </a:rPr>
              <a:t>	Since the expressions have the same value</a:t>
            </a:r>
            <a:br>
              <a:rPr lang="en-US" sz="2400">
                <a:solidFill>
                  <a:srgbClr val="000000"/>
                </a:solidFill>
              </a:rPr>
            </a:br>
            <a:r>
              <a:rPr lang="en-US" sz="2400">
                <a:solidFill>
                  <a:srgbClr val="000000"/>
                </a:solidFill>
              </a:rPr>
              <a:t>	for </a:t>
            </a:r>
            <a:r>
              <a:rPr lang="en-US" sz="2400" i="1">
                <a:solidFill>
                  <a:srgbClr val="000000"/>
                </a:solidFill>
              </a:rPr>
              <a:t>x</a:t>
            </a:r>
            <a:r>
              <a:rPr lang="en-US" sz="2400">
                <a:solidFill>
                  <a:srgbClr val="000000"/>
                </a:solidFill>
              </a:rPr>
              <a:t> = 1, they are equivalent. So, the answer</a:t>
            </a:r>
            <a:br>
              <a:rPr lang="en-US" sz="2400">
                <a:solidFill>
                  <a:srgbClr val="000000"/>
                </a:solidFill>
              </a:rPr>
            </a:br>
            <a:r>
              <a:rPr lang="en-US" sz="2400">
                <a:solidFill>
                  <a:srgbClr val="000000"/>
                </a:solidFill>
              </a:rPr>
              <a:t>	is reasonable.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5965"/>
                                        </p:tgtEl>
                                        <p:attrNameLst>
                                          <p:attrName>style.visibility</p:attrName>
                                        </p:attrNameLst>
                                      </p:cBhvr>
                                      <p:to>
                                        <p:strVal val="visible"/>
                                      </p:to>
                                    </p:set>
                                    <p:animEffect transition="in" filter="wipe(left)">
                                      <p:cBhvr>
                                        <p:cTn id="7" dur="500"/>
                                        <p:tgtEl>
                                          <p:spTgt spid="1259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5962"/>
                                        </p:tgtEl>
                                        <p:attrNameLst>
                                          <p:attrName>style.visibility</p:attrName>
                                        </p:attrNameLst>
                                      </p:cBhvr>
                                      <p:to>
                                        <p:strVal val="visible"/>
                                      </p:to>
                                    </p:set>
                                    <p:animEffect transition="in" filter="wipe(left)">
                                      <p:cBhvr>
                                        <p:cTn id="12" dur="500"/>
                                        <p:tgtEl>
                                          <p:spTgt spid="12596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5958"/>
                                        </p:tgtEl>
                                        <p:attrNameLst>
                                          <p:attrName>style.visibility</p:attrName>
                                        </p:attrNameLst>
                                      </p:cBhvr>
                                      <p:to>
                                        <p:strVal val="visible"/>
                                      </p:to>
                                    </p:set>
                                    <p:animEffect transition="in" filter="wipe(left)">
                                      <p:cBhvr>
                                        <p:cTn id="16" dur="500"/>
                                        <p:tgtEl>
                                          <p:spTgt spid="12595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5963"/>
                                        </p:tgtEl>
                                        <p:attrNameLst>
                                          <p:attrName>style.visibility</p:attrName>
                                        </p:attrNameLst>
                                      </p:cBhvr>
                                      <p:to>
                                        <p:strVal val="visible"/>
                                      </p:to>
                                    </p:set>
                                    <p:animEffect transition="in" filter="wipe(left)">
                                      <p:cBhvr>
                                        <p:cTn id="21" dur="500"/>
                                        <p:tgtEl>
                                          <p:spTgt spid="12596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5959"/>
                                        </p:tgtEl>
                                        <p:attrNameLst>
                                          <p:attrName>style.visibility</p:attrName>
                                        </p:attrNameLst>
                                      </p:cBhvr>
                                      <p:to>
                                        <p:strVal val="visible"/>
                                      </p:to>
                                    </p:set>
                                    <p:animEffect transition="in" filter="wipe(left)">
                                      <p:cBhvr>
                                        <p:cTn id="25" dur="500"/>
                                        <p:tgtEl>
                                          <p:spTgt spid="12595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5964">
                                            <p:txEl>
                                              <p:pRg st="0" end="0"/>
                                            </p:txEl>
                                          </p:spTgt>
                                        </p:tgtEl>
                                        <p:attrNameLst>
                                          <p:attrName>style.visibility</p:attrName>
                                        </p:attrNameLst>
                                      </p:cBhvr>
                                      <p:to>
                                        <p:strVal val="visible"/>
                                      </p:to>
                                    </p:set>
                                    <p:animEffect transition="in" filter="wipe(left)">
                                      <p:cBhvr>
                                        <p:cTn id="30" dur="500"/>
                                        <p:tgtEl>
                                          <p:spTgt spid="1259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8" grpId="0" autoUpdateAnimBg="0"/>
      <p:bldP spid="125959" grpId="0" autoUpdateAnimBg="0"/>
      <p:bldP spid="125964"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Example 6B</a:t>
            </a:r>
          </a:p>
        </p:txBody>
      </p:sp>
      <p:sp>
        <p:nvSpPr>
          <p:cNvPr id="126979"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a:t>
            </a:r>
          </a:p>
        </p:txBody>
      </p:sp>
      <p:sp>
        <p:nvSpPr>
          <p:cNvPr id="126981" name="Rectangle 5"/>
          <p:cNvSpPr>
            <a:spLocks noChangeArrowheads="1"/>
          </p:cNvSpPr>
          <p:nvPr/>
        </p:nvSpPr>
        <p:spPr bwMode="auto">
          <a:xfrm>
            <a:off x="876300" y="1370013"/>
            <a:ext cx="7581900" cy="20637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BIKING</a:t>
            </a:r>
            <a:r>
              <a:rPr lang="en-US" sz="2400" b="1">
                <a:solidFill>
                  <a:srgbClr val="000000"/>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For the first 15 miles, a biker travels at </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miles per hour. Then, due to a downhill slope, the biker travels 2 miles at a speed that is 2 times as fast. If the biker is bicycling at a rate of 8 miles per hour for the first 15 miles, find the total amount of time the biker is bicycling.</a:t>
            </a:r>
          </a:p>
        </p:txBody>
      </p:sp>
      <p:sp>
        <p:nvSpPr>
          <p:cNvPr id="126982" name="Text Box 6"/>
          <p:cNvSpPr txBox="1">
            <a:spLocks noChangeArrowheads="1"/>
          </p:cNvSpPr>
          <p:nvPr/>
        </p:nvSpPr>
        <p:spPr bwMode="auto">
          <a:xfrm>
            <a:off x="5562600" y="3752850"/>
            <a:ext cx="3000375"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Substitute 8 for </a:t>
            </a:r>
            <a:r>
              <a:rPr lang="en-US" sz="2400" i="1">
                <a:solidFill>
                  <a:srgbClr val="000000"/>
                </a:solidFill>
              </a:rPr>
              <a:t>x</a:t>
            </a:r>
            <a:r>
              <a:rPr lang="en-US" sz="2400">
                <a:solidFill>
                  <a:srgbClr val="000000"/>
                </a:solidFill>
              </a:rPr>
              <a:t> in the expression.</a:t>
            </a:r>
          </a:p>
        </p:txBody>
      </p:sp>
      <p:sp>
        <p:nvSpPr>
          <p:cNvPr id="126983" name="Text Box 7"/>
          <p:cNvSpPr txBox="1">
            <a:spLocks noChangeArrowheads="1"/>
          </p:cNvSpPr>
          <p:nvPr/>
        </p:nvSpPr>
        <p:spPr bwMode="auto">
          <a:xfrm>
            <a:off x="5562600" y="5010150"/>
            <a:ext cx="3000375" cy="6762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Divide out the common factor 2.</a:t>
            </a:r>
          </a:p>
        </p:txBody>
      </p:sp>
      <p:pic>
        <p:nvPicPr>
          <p:cNvPr id="126984" name="Picture 8" descr="11-6-6b"/>
          <p:cNvPicPr>
            <a:picLocks noChangeAspect="1" noChangeArrowheads="1"/>
          </p:cNvPicPr>
          <p:nvPr/>
        </p:nvPicPr>
        <p:blipFill>
          <a:blip r:embed="rId3" cstate="print"/>
          <a:srcRect b="76898"/>
          <a:stretch>
            <a:fillRect/>
          </a:stretch>
        </p:blipFill>
        <p:spPr bwMode="auto">
          <a:xfrm>
            <a:off x="1092200" y="3648075"/>
            <a:ext cx="2870200" cy="884238"/>
          </a:xfrm>
          <a:prstGeom prst="rect">
            <a:avLst/>
          </a:prstGeom>
          <a:noFill/>
        </p:spPr>
      </p:pic>
      <p:pic>
        <p:nvPicPr>
          <p:cNvPr id="126985" name="Picture 9" descr="11-6-6b"/>
          <p:cNvPicPr>
            <a:picLocks noChangeAspect="1" noChangeArrowheads="1"/>
          </p:cNvPicPr>
          <p:nvPr/>
        </p:nvPicPr>
        <p:blipFill>
          <a:blip r:embed="rId3" cstate="print"/>
          <a:srcRect t="23145" b="44048"/>
          <a:stretch>
            <a:fillRect/>
          </a:stretch>
        </p:blipFill>
        <p:spPr bwMode="auto">
          <a:xfrm>
            <a:off x="1092200" y="4714875"/>
            <a:ext cx="2870200" cy="1255713"/>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81">
                                            <p:txEl>
                                              <p:pRg st="0" end="0"/>
                                            </p:txEl>
                                          </p:spTgt>
                                        </p:tgtEl>
                                        <p:attrNameLst>
                                          <p:attrName>style.visibility</p:attrName>
                                        </p:attrNameLst>
                                      </p:cBhvr>
                                      <p:to>
                                        <p:strVal val="visible"/>
                                      </p:to>
                                    </p:set>
                                    <p:animEffect transition="in" filter="wipe(left)">
                                      <p:cBhvr>
                                        <p:cTn id="7" dur="500"/>
                                        <p:tgtEl>
                                          <p:spTgt spid="1269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6984"/>
                                        </p:tgtEl>
                                        <p:attrNameLst>
                                          <p:attrName>style.visibility</p:attrName>
                                        </p:attrNameLst>
                                      </p:cBhvr>
                                      <p:to>
                                        <p:strVal val="visible"/>
                                      </p:to>
                                    </p:set>
                                    <p:animEffect transition="in" filter="wipe(left)">
                                      <p:cBhvr>
                                        <p:cTn id="12" dur="500"/>
                                        <p:tgtEl>
                                          <p:spTgt spid="12698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6982"/>
                                        </p:tgtEl>
                                        <p:attrNameLst>
                                          <p:attrName>style.visibility</p:attrName>
                                        </p:attrNameLst>
                                      </p:cBhvr>
                                      <p:to>
                                        <p:strVal val="visible"/>
                                      </p:to>
                                    </p:set>
                                    <p:animEffect transition="in" filter="wipe(left)">
                                      <p:cBhvr>
                                        <p:cTn id="16" dur="500"/>
                                        <p:tgtEl>
                                          <p:spTgt spid="12698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6985"/>
                                        </p:tgtEl>
                                        <p:attrNameLst>
                                          <p:attrName>style.visibility</p:attrName>
                                        </p:attrNameLst>
                                      </p:cBhvr>
                                      <p:to>
                                        <p:strVal val="visible"/>
                                      </p:to>
                                    </p:set>
                                    <p:animEffect transition="in" filter="wipe(left)">
                                      <p:cBhvr>
                                        <p:cTn id="21" dur="500"/>
                                        <p:tgtEl>
                                          <p:spTgt spid="12698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6983"/>
                                        </p:tgtEl>
                                        <p:attrNameLst>
                                          <p:attrName>style.visibility</p:attrName>
                                        </p:attrNameLst>
                                      </p:cBhvr>
                                      <p:to>
                                        <p:strVal val="visible"/>
                                      </p:to>
                                    </p:set>
                                    <p:animEffect transition="in" filter="wipe(left)">
                                      <p:cBhvr>
                                        <p:cTn id="25" dur="500"/>
                                        <p:tgtEl>
                                          <p:spTgt spid="1269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build="p" autoUpdateAnimBg="0" advAuto="0"/>
      <p:bldP spid="126982" grpId="0" autoUpdateAnimBg="0"/>
      <p:bldP spid="12698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Example 6B</a:t>
            </a:r>
          </a:p>
        </p:txBody>
      </p:sp>
      <p:sp>
        <p:nvSpPr>
          <p:cNvPr id="128003"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Add Rational Expressions</a:t>
            </a:r>
          </a:p>
        </p:txBody>
      </p:sp>
      <p:sp>
        <p:nvSpPr>
          <p:cNvPr id="128006" name="Rectangle 6"/>
          <p:cNvSpPr>
            <a:spLocks noChangeArrowheads="1"/>
          </p:cNvSpPr>
          <p:nvPr/>
        </p:nvSpPr>
        <p:spPr bwMode="auto">
          <a:xfrm>
            <a:off x="533400" y="5133975"/>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So, the biker is bicycling for 2 hours.</a:t>
            </a:r>
            <a:endParaRPr lang="en-US" sz="2400" baseline="40000">
              <a:solidFill>
                <a:srgbClr val="E01B22"/>
              </a:solidFill>
            </a:endParaRPr>
          </a:p>
        </p:txBody>
      </p:sp>
      <p:sp>
        <p:nvSpPr>
          <p:cNvPr id="128008" name="Text Box 8"/>
          <p:cNvSpPr txBox="1">
            <a:spLocks noChangeArrowheads="1"/>
          </p:cNvSpPr>
          <p:nvPr/>
        </p:nvSpPr>
        <p:spPr bwMode="auto">
          <a:xfrm>
            <a:off x="5562600" y="1485900"/>
            <a:ext cx="30003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Multiply.</a:t>
            </a:r>
          </a:p>
        </p:txBody>
      </p:sp>
      <p:sp>
        <p:nvSpPr>
          <p:cNvPr id="128009" name="Text Box 9"/>
          <p:cNvSpPr txBox="1">
            <a:spLocks noChangeArrowheads="1"/>
          </p:cNvSpPr>
          <p:nvPr/>
        </p:nvSpPr>
        <p:spPr bwMode="auto">
          <a:xfrm>
            <a:off x="5562600" y="2744788"/>
            <a:ext cx="3000375"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Simplify.</a:t>
            </a:r>
          </a:p>
        </p:txBody>
      </p:sp>
      <p:pic>
        <p:nvPicPr>
          <p:cNvPr id="128010" name="Picture 10" descr="11-6-6b"/>
          <p:cNvPicPr>
            <a:picLocks noChangeAspect="1" noChangeArrowheads="1"/>
          </p:cNvPicPr>
          <p:nvPr/>
        </p:nvPicPr>
        <p:blipFill>
          <a:blip r:embed="rId3" cstate="print"/>
          <a:srcRect t="56242" b="21899"/>
          <a:stretch>
            <a:fillRect/>
          </a:stretch>
        </p:blipFill>
        <p:spPr bwMode="auto">
          <a:xfrm>
            <a:off x="1085850" y="1228725"/>
            <a:ext cx="2870200" cy="836613"/>
          </a:xfrm>
          <a:prstGeom prst="rect">
            <a:avLst/>
          </a:prstGeom>
          <a:noFill/>
        </p:spPr>
      </p:pic>
      <p:pic>
        <p:nvPicPr>
          <p:cNvPr id="128011" name="Picture 11" descr="11-6-6b"/>
          <p:cNvPicPr>
            <a:picLocks noChangeAspect="1" noChangeArrowheads="1"/>
          </p:cNvPicPr>
          <p:nvPr/>
        </p:nvPicPr>
        <p:blipFill>
          <a:blip r:embed="rId3" cstate="print"/>
          <a:srcRect t="78391"/>
          <a:stretch>
            <a:fillRect/>
          </a:stretch>
        </p:blipFill>
        <p:spPr bwMode="auto">
          <a:xfrm>
            <a:off x="1085850" y="2506663"/>
            <a:ext cx="2870200" cy="82708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8010"/>
                                        </p:tgtEl>
                                        <p:attrNameLst>
                                          <p:attrName>style.visibility</p:attrName>
                                        </p:attrNameLst>
                                      </p:cBhvr>
                                      <p:to>
                                        <p:strVal val="visible"/>
                                      </p:to>
                                    </p:set>
                                    <p:animEffect transition="in" filter="wipe(left)">
                                      <p:cBhvr>
                                        <p:cTn id="7" dur="500"/>
                                        <p:tgtEl>
                                          <p:spTgt spid="1280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8008"/>
                                        </p:tgtEl>
                                        <p:attrNameLst>
                                          <p:attrName>style.visibility</p:attrName>
                                        </p:attrNameLst>
                                      </p:cBhvr>
                                      <p:to>
                                        <p:strVal val="visible"/>
                                      </p:to>
                                    </p:set>
                                    <p:animEffect transition="in" filter="wipe(left)">
                                      <p:cBhvr>
                                        <p:cTn id="11" dur="500"/>
                                        <p:tgtEl>
                                          <p:spTgt spid="12800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8011"/>
                                        </p:tgtEl>
                                        <p:attrNameLst>
                                          <p:attrName>style.visibility</p:attrName>
                                        </p:attrNameLst>
                                      </p:cBhvr>
                                      <p:to>
                                        <p:strVal val="visible"/>
                                      </p:to>
                                    </p:set>
                                    <p:animEffect transition="in" filter="wipe(left)">
                                      <p:cBhvr>
                                        <p:cTn id="16" dur="500"/>
                                        <p:tgtEl>
                                          <p:spTgt spid="1280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8009"/>
                                        </p:tgtEl>
                                        <p:attrNameLst>
                                          <p:attrName>style.visibility</p:attrName>
                                        </p:attrNameLst>
                                      </p:cBhvr>
                                      <p:to>
                                        <p:strVal val="visible"/>
                                      </p:to>
                                    </p:set>
                                    <p:animEffect transition="in" filter="wipe(left)">
                                      <p:cBhvr>
                                        <p:cTn id="20" dur="500"/>
                                        <p:tgtEl>
                                          <p:spTgt spid="12800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8006"/>
                                        </p:tgtEl>
                                        <p:attrNameLst>
                                          <p:attrName>style.visibility</p:attrName>
                                        </p:attrNameLst>
                                      </p:cBhvr>
                                      <p:to>
                                        <p:strVal val="visible"/>
                                      </p:to>
                                    </p:set>
                                    <p:animEffect transition="in" filter="wipe(left)">
                                      <p:cBhvr>
                                        <p:cTn id="25" dur="500"/>
                                        <p:tgtEl>
                                          <p:spTgt spid="128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6" grpId="0"/>
      <p:bldP spid="128008" grpId="0" autoUpdateAnimBg="0"/>
      <p:bldP spid="128009"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TPQuestion"/>
          <p:cNvSpPr>
            <a:spLocks noGrp="1" noChangeArrowheads="1"/>
          </p:cNvSpPr>
          <p:nvPr>
            <p:ph type="title"/>
          </p:nvPr>
        </p:nvSpPr>
        <p:spPr/>
        <p:txBody>
          <a:bodyPr/>
          <a:lstStyle/>
          <a:p>
            <a:r>
              <a:rPr lang="en-US"/>
              <a:t>Example 6A</a:t>
            </a:r>
          </a:p>
        </p:txBody>
      </p:sp>
      <p:sp>
        <p:nvSpPr>
          <p:cNvPr id="118790" name="TPQuestion"/>
          <p:cNvSpPr>
            <a:spLocks noChangeArrowheads="1"/>
          </p:cNvSpPr>
          <p:nvPr/>
        </p:nvSpPr>
        <p:spPr bwMode="auto">
          <a:xfrm>
            <a:off x="476250" y="1285875"/>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 EQUESTRIAN</a:t>
            </a:r>
            <a:r>
              <a:rPr lang="en-US" sz="2400" b="1">
                <a:solidFill>
                  <a:srgbClr val="000000"/>
                </a:solidFill>
                <a:cs typeface="Times New Roman" pitchFamily="18" charset="0"/>
              </a:rPr>
              <a:t>  </a:t>
            </a:r>
            <a:r>
              <a:rPr lang="en-US" sz="2400" b="1">
                <a:solidFill>
                  <a:srgbClr val="00539D"/>
                </a:solidFill>
                <a:cs typeface="Times New Roman" pitchFamily="18" charset="0"/>
              </a:rPr>
              <a:t>A rider is on a horse for 3 miles traveling at </a:t>
            </a:r>
            <a:r>
              <a:rPr lang="en-US" sz="2400" b="1" i="1">
                <a:solidFill>
                  <a:srgbClr val="00539D"/>
                </a:solidFill>
                <a:cs typeface="Times New Roman" pitchFamily="18" charset="0"/>
              </a:rPr>
              <a:t>x</a:t>
            </a:r>
            <a:r>
              <a:rPr lang="en-US" sz="2400" b="1">
                <a:solidFill>
                  <a:srgbClr val="00539D"/>
                </a:solidFill>
                <a:cs typeface="Times New Roman" pitchFamily="18" charset="0"/>
              </a:rPr>
              <a:t> miles per hour. Then for the last half mile of the ride, the horse doubles its speed when it sees the barn on the horizon. Write an expression to represent how much time the horse is galloping.</a:t>
            </a:r>
          </a:p>
        </p:txBody>
      </p:sp>
      <p:sp>
        <p:nvSpPr>
          <p:cNvPr id="118791" name="Oval 7"/>
          <p:cNvSpPr>
            <a:spLocks noChangeArrowheads="1"/>
          </p:cNvSpPr>
          <p:nvPr/>
        </p:nvSpPr>
        <p:spPr bwMode="auto">
          <a:xfrm>
            <a:off x="857250" y="58864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8792"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8793"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8798" name="Group 14"/>
          <p:cNvGrpSpPr>
            <a:grpSpLocks/>
          </p:cNvGrpSpPr>
          <p:nvPr/>
        </p:nvGrpSpPr>
        <p:grpSpPr bwMode="auto">
          <a:xfrm>
            <a:off x="857250" y="2971800"/>
            <a:ext cx="2790825" cy="3519488"/>
            <a:chOff x="540" y="1872"/>
            <a:chExt cx="1758" cy="2217"/>
          </a:xfrm>
        </p:grpSpPr>
        <p:sp>
          <p:nvSpPr>
            <p:cNvPr id="118789" name="TPAnswers"/>
            <p:cNvSpPr>
              <a:spLocks noChangeArrowheads="1"/>
            </p:cNvSpPr>
            <p:nvPr>
              <p:custDataLst>
                <p:tags r:id="rId2"/>
              </p:custDataLst>
            </p:nvPr>
          </p:nvSpPr>
          <p:spPr bwMode="auto">
            <a:xfrm>
              <a:off x="540" y="1964"/>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8794" name="Picture 10" descr="11-6-6a cyp"/>
            <p:cNvPicPr>
              <a:picLocks noChangeAspect="1" noChangeArrowheads="1"/>
            </p:cNvPicPr>
            <p:nvPr/>
          </p:nvPicPr>
          <p:blipFill>
            <a:blip r:embed="rId6" cstate="print"/>
            <a:srcRect t="75182" r="1863"/>
            <a:stretch>
              <a:fillRect/>
            </a:stretch>
          </p:blipFill>
          <p:spPr bwMode="auto">
            <a:xfrm>
              <a:off x="942" y="3576"/>
              <a:ext cx="316" cy="513"/>
            </a:xfrm>
            <a:prstGeom prst="rect">
              <a:avLst/>
            </a:prstGeom>
            <a:noFill/>
          </p:spPr>
        </p:pic>
        <p:pic>
          <p:nvPicPr>
            <p:cNvPr id="118795" name="Picture 11" descr="11-6-6a cyp"/>
            <p:cNvPicPr>
              <a:picLocks noChangeAspect="1" noChangeArrowheads="1"/>
            </p:cNvPicPr>
            <p:nvPr/>
          </p:nvPicPr>
          <p:blipFill>
            <a:blip r:embed="rId6" cstate="print"/>
            <a:srcRect t="50218" r="7454" b="24963"/>
            <a:stretch>
              <a:fillRect/>
            </a:stretch>
          </p:blipFill>
          <p:spPr bwMode="auto">
            <a:xfrm>
              <a:off x="942" y="3012"/>
              <a:ext cx="298" cy="513"/>
            </a:xfrm>
            <a:prstGeom prst="rect">
              <a:avLst/>
            </a:prstGeom>
            <a:noFill/>
          </p:spPr>
        </p:pic>
        <p:pic>
          <p:nvPicPr>
            <p:cNvPr id="118796" name="Picture 12" descr="11-6-6a cyp"/>
            <p:cNvPicPr>
              <a:picLocks noChangeAspect="1" noChangeArrowheads="1"/>
            </p:cNvPicPr>
            <p:nvPr/>
          </p:nvPicPr>
          <p:blipFill>
            <a:blip r:embed="rId6" cstate="print"/>
            <a:srcRect t="24384" r="-1863" b="50218"/>
            <a:stretch>
              <a:fillRect/>
            </a:stretch>
          </p:blipFill>
          <p:spPr bwMode="auto">
            <a:xfrm>
              <a:off x="942" y="2412"/>
              <a:ext cx="328" cy="525"/>
            </a:xfrm>
            <a:prstGeom prst="rect">
              <a:avLst/>
            </a:prstGeom>
            <a:noFill/>
          </p:spPr>
        </p:pic>
        <p:pic>
          <p:nvPicPr>
            <p:cNvPr id="118797" name="Picture 13" descr="11-6-6a cyp"/>
            <p:cNvPicPr>
              <a:picLocks noChangeAspect="1" noChangeArrowheads="1"/>
            </p:cNvPicPr>
            <p:nvPr/>
          </p:nvPicPr>
          <p:blipFill>
            <a:blip r:embed="rId6" cstate="print"/>
            <a:srcRect r="-14906" b="77214"/>
            <a:stretch>
              <a:fillRect/>
            </a:stretch>
          </p:blipFill>
          <p:spPr bwMode="auto">
            <a:xfrm>
              <a:off x="942" y="1872"/>
              <a:ext cx="370" cy="471"/>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8792"/>
                                        </p:tgtEl>
                                        <p:attrNameLst>
                                          <p:attrName>style.visibility</p:attrName>
                                        </p:attrNameLst>
                                      </p:cBhvr>
                                      <p:to>
                                        <p:strVal val="visible"/>
                                      </p:to>
                                    </p:set>
                                    <p:animEffect transition="in" filter="wipe(left)">
                                      <p:cBhvr>
                                        <p:cTn id="7" dur="500"/>
                                        <p:tgtEl>
                                          <p:spTgt spid="11879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8793"/>
                                        </p:tgtEl>
                                        <p:attrNameLst>
                                          <p:attrName>style.visibility</p:attrName>
                                        </p:attrNameLst>
                                      </p:cBhvr>
                                      <p:to>
                                        <p:strVal val="visible"/>
                                      </p:to>
                                    </p:set>
                                    <p:animEffect transition="in" filter="dissolve">
                                      <p:cBhvr>
                                        <p:cTn id="11" dur="500"/>
                                        <p:tgtEl>
                                          <p:spTgt spid="11879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8790"/>
                                        </p:tgtEl>
                                        <p:attrNameLst>
                                          <p:attrName>style.visibility</p:attrName>
                                        </p:attrNameLst>
                                      </p:cBhvr>
                                      <p:to>
                                        <p:strVal val="visible"/>
                                      </p:to>
                                    </p:set>
                                    <p:animEffect transition="in" filter="wipe(left)">
                                      <p:cBhvr>
                                        <p:cTn id="15" dur="500"/>
                                        <p:tgtEl>
                                          <p:spTgt spid="11879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8798"/>
                                        </p:tgtEl>
                                        <p:attrNameLst>
                                          <p:attrName>style.visibility</p:attrName>
                                        </p:attrNameLst>
                                      </p:cBhvr>
                                      <p:to>
                                        <p:strVal val="visible"/>
                                      </p:to>
                                    </p:set>
                                    <p:animEffect transition="in" filter="wipe(left)">
                                      <p:cBhvr>
                                        <p:cTn id="19" dur="500"/>
                                        <p:tgtEl>
                                          <p:spTgt spid="1187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8791"/>
                                        </p:tgtEl>
                                        <p:attrNameLst>
                                          <p:attrName>style.visibility</p:attrName>
                                        </p:attrNameLst>
                                      </p:cBhvr>
                                      <p:to>
                                        <p:strVal val="visible"/>
                                      </p:to>
                                    </p:set>
                                    <p:animEffect transition="in" filter="wipe(down)">
                                      <p:cBhvr>
                                        <p:cTn id="24" dur="580">
                                          <p:stCondLst>
                                            <p:cond delay="0"/>
                                          </p:stCondLst>
                                        </p:cTn>
                                        <p:tgtEl>
                                          <p:spTgt spid="118791"/>
                                        </p:tgtEl>
                                      </p:cBhvr>
                                    </p:animEffect>
                                    <p:anim calcmode="lin" valueType="num">
                                      <p:cBhvr>
                                        <p:cTn id="25" dur="1822" tmFilter="0,0; 0.14,0.36; 0.43,0.73; 0.71,0.91; 1.0,1.0">
                                          <p:stCondLst>
                                            <p:cond delay="0"/>
                                          </p:stCondLst>
                                        </p:cTn>
                                        <p:tgtEl>
                                          <p:spTgt spid="118791"/>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8791"/>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8791"/>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8791"/>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8791"/>
                                        </p:tgtEl>
                                        <p:attrNameLst>
                                          <p:attrName>ppt_y</p:attrName>
                                        </p:attrNameLst>
                                      </p:cBhvr>
                                      <p:tavLst>
                                        <p:tav tm="0" fmla="#ppt_y-sin(pi*$)/81">
                                          <p:val>
                                            <p:fltVal val="0"/>
                                          </p:val>
                                        </p:tav>
                                        <p:tav tm="100000">
                                          <p:val>
                                            <p:fltVal val="1"/>
                                          </p:val>
                                        </p:tav>
                                      </p:tavLst>
                                    </p:anim>
                                    <p:animScale>
                                      <p:cBhvr>
                                        <p:cTn id="30" dur="26">
                                          <p:stCondLst>
                                            <p:cond delay="650"/>
                                          </p:stCondLst>
                                        </p:cTn>
                                        <p:tgtEl>
                                          <p:spTgt spid="118791"/>
                                        </p:tgtEl>
                                      </p:cBhvr>
                                      <p:to x="100000" y="60000"/>
                                    </p:animScale>
                                    <p:animScale>
                                      <p:cBhvr>
                                        <p:cTn id="31" dur="166" decel="50000">
                                          <p:stCondLst>
                                            <p:cond delay="676"/>
                                          </p:stCondLst>
                                        </p:cTn>
                                        <p:tgtEl>
                                          <p:spTgt spid="118791"/>
                                        </p:tgtEl>
                                      </p:cBhvr>
                                      <p:to x="100000" y="100000"/>
                                    </p:animScale>
                                    <p:animScale>
                                      <p:cBhvr>
                                        <p:cTn id="32" dur="26">
                                          <p:stCondLst>
                                            <p:cond delay="1312"/>
                                          </p:stCondLst>
                                        </p:cTn>
                                        <p:tgtEl>
                                          <p:spTgt spid="118791"/>
                                        </p:tgtEl>
                                      </p:cBhvr>
                                      <p:to x="100000" y="80000"/>
                                    </p:animScale>
                                    <p:animScale>
                                      <p:cBhvr>
                                        <p:cTn id="33" dur="166" decel="50000">
                                          <p:stCondLst>
                                            <p:cond delay="1338"/>
                                          </p:stCondLst>
                                        </p:cTn>
                                        <p:tgtEl>
                                          <p:spTgt spid="118791"/>
                                        </p:tgtEl>
                                      </p:cBhvr>
                                      <p:to x="100000" y="100000"/>
                                    </p:animScale>
                                    <p:animScale>
                                      <p:cBhvr>
                                        <p:cTn id="34" dur="26">
                                          <p:stCondLst>
                                            <p:cond delay="1642"/>
                                          </p:stCondLst>
                                        </p:cTn>
                                        <p:tgtEl>
                                          <p:spTgt spid="118791"/>
                                        </p:tgtEl>
                                      </p:cBhvr>
                                      <p:to x="100000" y="90000"/>
                                    </p:animScale>
                                    <p:animScale>
                                      <p:cBhvr>
                                        <p:cTn id="35" dur="166" decel="50000">
                                          <p:stCondLst>
                                            <p:cond delay="1668"/>
                                          </p:stCondLst>
                                        </p:cTn>
                                        <p:tgtEl>
                                          <p:spTgt spid="118791"/>
                                        </p:tgtEl>
                                      </p:cBhvr>
                                      <p:to x="100000" y="100000"/>
                                    </p:animScale>
                                    <p:animScale>
                                      <p:cBhvr>
                                        <p:cTn id="36" dur="26">
                                          <p:stCondLst>
                                            <p:cond delay="1808"/>
                                          </p:stCondLst>
                                        </p:cTn>
                                        <p:tgtEl>
                                          <p:spTgt spid="118791"/>
                                        </p:tgtEl>
                                      </p:cBhvr>
                                      <p:to x="100000" y="95000"/>
                                    </p:animScale>
                                    <p:animScale>
                                      <p:cBhvr>
                                        <p:cTn id="37" dur="166" decel="50000">
                                          <p:stCondLst>
                                            <p:cond delay="1834"/>
                                          </p:stCondLst>
                                        </p:cTn>
                                        <p:tgtEl>
                                          <p:spTgt spid="11879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0" grpId="0" autoUpdateAnimBg="0"/>
      <p:bldP spid="11879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PQuestion"/>
          <p:cNvSpPr>
            <a:spLocks noGrp="1" noChangeArrowheads="1"/>
          </p:cNvSpPr>
          <p:nvPr>
            <p:ph type="title"/>
          </p:nvPr>
        </p:nvSpPr>
        <p:spPr/>
        <p:txBody>
          <a:bodyPr/>
          <a:lstStyle/>
          <a:p>
            <a:r>
              <a:rPr lang="en-US"/>
              <a:t>Example 6B</a:t>
            </a:r>
          </a:p>
        </p:txBody>
      </p:sp>
      <p:sp>
        <p:nvSpPr>
          <p:cNvPr id="124933" name="TPAnswers"/>
          <p:cNvSpPr>
            <a:spLocks noChangeArrowheads="1"/>
          </p:cNvSpPr>
          <p:nvPr>
            <p:custDataLst>
              <p:tags r:id="rId2"/>
            </p:custDataLst>
          </p:nvPr>
        </p:nvSpPr>
        <p:spPr bwMode="auto">
          <a:xfrm>
            <a:off x="857250" y="3765550"/>
            <a:ext cx="2790825" cy="2720975"/>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0.22 hour</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0.56 hour</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1.02 hours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0.15 hour</a:t>
            </a:r>
          </a:p>
        </p:txBody>
      </p:sp>
      <p:sp>
        <p:nvSpPr>
          <p:cNvPr id="124934" name="TPQuestion"/>
          <p:cNvSpPr>
            <a:spLocks noChangeArrowheads="1"/>
          </p:cNvSpPr>
          <p:nvPr/>
        </p:nvSpPr>
        <p:spPr bwMode="auto">
          <a:xfrm>
            <a:off x="476250" y="1285875"/>
            <a:ext cx="8020050" cy="2392363"/>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 EQUESTRIAN</a:t>
            </a:r>
            <a:r>
              <a:rPr lang="en-US" sz="2400" b="1">
                <a:solidFill>
                  <a:srgbClr val="000000"/>
                </a:solidFill>
                <a:cs typeface="Times New Roman" pitchFamily="18" charset="0"/>
              </a:rPr>
              <a:t>  </a:t>
            </a:r>
            <a:r>
              <a:rPr lang="en-US" sz="2400" b="1">
                <a:solidFill>
                  <a:srgbClr val="00539D"/>
                </a:solidFill>
                <a:cs typeface="Times New Roman" pitchFamily="18" charset="0"/>
              </a:rPr>
              <a:t>A rider is on a horse for 3 miles traveling at </a:t>
            </a:r>
            <a:r>
              <a:rPr lang="en-US" sz="2400" b="1" i="1">
                <a:solidFill>
                  <a:srgbClr val="00539D"/>
                </a:solidFill>
                <a:cs typeface="Times New Roman" pitchFamily="18" charset="0"/>
              </a:rPr>
              <a:t>x</a:t>
            </a:r>
            <a:r>
              <a:rPr lang="en-US" sz="2400" b="1">
                <a:solidFill>
                  <a:srgbClr val="00539D"/>
                </a:solidFill>
                <a:cs typeface="Times New Roman" pitchFamily="18" charset="0"/>
              </a:rPr>
              <a:t> miles per hour. Then for the last half mile of the ride, the horse doubles its speed when it sees the barn on the horizon. If the horse is galloping at a rate of 15 miles per hour for the first 3 miles, find the total amount of time the horse was galloping.</a:t>
            </a:r>
          </a:p>
        </p:txBody>
      </p:sp>
      <p:pic>
        <p:nvPicPr>
          <p:cNvPr id="124936"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2493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4935" name="Oval 7"/>
          <p:cNvSpPr>
            <a:spLocks noChangeArrowheads="1"/>
          </p:cNvSpPr>
          <p:nvPr/>
        </p:nvSpPr>
        <p:spPr bwMode="auto">
          <a:xfrm>
            <a:off x="847725" y="376237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36"/>
                                        </p:tgtEl>
                                        <p:attrNameLst>
                                          <p:attrName>style.visibility</p:attrName>
                                        </p:attrNameLst>
                                      </p:cBhvr>
                                      <p:to>
                                        <p:strVal val="visible"/>
                                      </p:to>
                                    </p:set>
                                    <p:animEffect transition="in" filter="wipe(left)">
                                      <p:cBhvr>
                                        <p:cTn id="7" dur="500"/>
                                        <p:tgtEl>
                                          <p:spTgt spid="12493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4937"/>
                                        </p:tgtEl>
                                        <p:attrNameLst>
                                          <p:attrName>style.visibility</p:attrName>
                                        </p:attrNameLst>
                                      </p:cBhvr>
                                      <p:to>
                                        <p:strVal val="visible"/>
                                      </p:to>
                                    </p:set>
                                    <p:animEffect transition="in" filter="dissolve">
                                      <p:cBhvr>
                                        <p:cTn id="11" dur="500"/>
                                        <p:tgtEl>
                                          <p:spTgt spid="1249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4934"/>
                                        </p:tgtEl>
                                        <p:attrNameLst>
                                          <p:attrName>style.visibility</p:attrName>
                                        </p:attrNameLst>
                                      </p:cBhvr>
                                      <p:to>
                                        <p:strVal val="visible"/>
                                      </p:to>
                                    </p:set>
                                    <p:animEffect transition="in" filter="wipe(left)">
                                      <p:cBhvr>
                                        <p:cTn id="15" dur="500"/>
                                        <p:tgtEl>
                                          <p:spTgt spid="12493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4933"/>
                                        </p:tgtEl>
                                        <p:attrNameLst>
                                          <p:attrName>style.visibility</p:attrName>
                                        </p:attrNameLst>
                                      </p:cBhvr>
                                      <p:to>
                                        <p:strVal val="visible"/>
                                      </p:to>
                                    </p:set>
                                    <p:animEffect transition="in" filter="wipe(left)">
                                      <p:cBhvr>
                                        <p:cTn id="19" dur="500"/>
                                        <p:tgtEl>
                                          <p:spTgt spid="12493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24935"/>
                                        </p:tgtEl>
                                        <p:attrNameLst>
                                          <p:attrName>style.visibility</p:attrName>
                                        </p:attrNameLst>
                                      </p:cBhvr>
                                      <p:to>
                                        <p:strVal val="visible"/>
                                      </p:to>
                                    </p:set>
                                    <p:animEffect transition="in" filter="wipe(down)">
                                      <p:cBhvr>
                                        <p:cTn id="24" dur="580">
                                          <p:stCondLst>
                                            <p:cond delay="0"/>
                                          </p:stCondLst>
                                        </p:cTn>
                                        <p:tgtEl>
                                          <p:spTgt spid="124935"/>
                                        </p:tgtEl>
                                      </p:cBhvr>
                                    </p:animEffect>
                                    <p:anim calcmode="lin" valueType="num">
                                      <p:cBhvr>
                                        <p:cTn id="25" dur="1822" tmFilter="0,0; 0.14,0.36; 0.43,0.73; 0.71,0.91; 1.0,1.0">
                                          <p:stCondLst>
                                            <p:cond delay="0"/>
                                          </p:stCondLst>
                                        </p:cTn>
                                        <p:tgtEl>
                                          <p:spTgt spid="12493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493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493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493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4935"/>
                                        </p:tgtEl>
                                        <p:attrNameLst>
                                          <p:attrName>ppt_y</p:attrName>
                                        </p:attrNameLst>
                                      </p:cBhvr>
                                      <p:tavLst>
                                        <p:tav tm="0" fmla="#ppt_y-sin(pi*$)/81">
                                          <p:val>
                                            <p:fltVal val="0"/>
                                          </p:val>
                                        </p:tav>
                                        <p:tav tm="100000">
                                          <p:val>
                                            <p:fltVal val="1"/>
                                          </p:val>
                                        </p:tav>
                                      </p:tavLst>
                                    </p:anim>
                                    <p:animScale>
                                      <p:cBhvr>
                                        <p:cTn id="30" dur="26">
                                          <p:stCondLst>
                                            <p:cond delay="650"/>
                                          </p:stCondLst>
                                        </p:cTn>
                                        <p:tgtEl>
                                          <p:spTgt spid="124935"/>
                                        </p:tgtEl>
                                      </p:cBhvr>
                                      <p:to x="100000" y="60000"/>
                                    </p:animScale>
                                    <p:animScale>
                                      <p:cBhvr>
                                        <p:cTn id="31" dur="166" decel="50000">
                                          <p:stCondLst>
                                            <p:cond delay="676"/>
                                          </p:stCondLst>
                                        </p:cTn>
                                        <p:tgtEl>
                                          <p:spTgt spid="124935"/>
                                        </p:tgtEl>
                                      </p:cBhvr>
                                      <p:to x="100000" y="100000"/>
                                    </p:animScale>
                                    <p:animScale>
                                      <p:cBhvr>
                                        <p:cTn id="32" dur="26">
                                          <p:stCondLst>
                                            <p:cond delay="1312"/>
                                          </p:stCondLst>
                                        </p:cTn>
                                        <p:tgtEl>
                                          <p:spTgt spid="124935"/>
                                        </p:tgtEl>
                                      </p:cBhvr>
                                      <p:to x="100000" y="80000"/>
                                    </p:animScale>
                                    <p:animScale>
                                      <p:cBhvr>
                                        <p:cTn id="33" dur="166" decel="50000">
                                          <p:stCondLst>
                                            <p:cond delay="1338"/>
                                          </p:stCondLst>
                                        </p:cTn>
                                        <p:tgtEl>
                                          <p:spTgt spid="124935"/>
                                        </p:tgtEl>
                                      </p:cBhvr>
                                      <p:to x="100000" y="100000"/>
                                    </p:animScale>
                                    <p:animScale>
                                      <p:cBhvr>
                                        <p:cTn id="34" dur="26">
                                          <p:stCondLst>
                                            <p:cond delay="1642"/>
                                          </p:stCondLst>
                                        </p:cTn>
                                        <p:tgtEl>
                                          <p:spTgt spid="124935"/>
                                        </p:tgtEl>
                                      </p:cBhvr>
                                      <p:to x="100000" y="90000"/>
                                    </p:animScale>
                                    <p:animScale>
                                      <p:cBhvr>
                                        <p:cTn id="35" dur="166" decel="50000">
                                          <p:stCondLst>
                                            <p:cond delay="1668"/>
                                          </p:stCondLst>
                                        </p:cTn>
                                        <p:tgtEl>
                                          <p:spTgt spid="124935"/>
                                        </p:tgtEl>
                                      </p:cBhvr>
                                      <p:to x="100000" y="100000"/>
                                    </p:animScale>
                                    <p:animScale>
                                      <p:cBhvr>
                                        <p:cTn id="36" dur="26">
                                          <p:stCondLst>
                                            <p:cond delay="1808"/>
                                          </p:stCondLst>
                                        </p:cTn>
                                        <p:tgtEl>
                                          <p:spTgt spid="124935"/>
                                        </p:tgtEl>
                                      </p:cBhvr>
                                      <p:to x="100000" y="95000"/>
                                    </p:animScale>
                                    <p:animScale>
                                      <p:cBhvr>
                                        <p:cTn id="37" dur="166" decel="50000">
                                          <p:stCondLst>
                                            <p:cond delay="1834"/>
                                          </p:stCondLst>
                                        </p:cTn>
                                        <p:tgtEl>
                                          <p:spTgt spid="12493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3" grpId="0" autoUpdateAnimBg="0"/>
      <p:bldP spid="124934" grpId="0" autoUpdateAnimBg="0"/>
      <p:bldP spid="12493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Example 7</a:t>
            </a:r>
          </a:p>
        </p:txBody>
      </p:sp>
      <p:sp>
        <p:nvSpPr>
          <p:cNvPr id="129027" name="Text Box 3"/>
          <p:cNvSpPr txBox="1">
            <a:spLocks noChangeArrowheads="1"/>
          </p:cNvSpPr>
          <p:nvPr/>
        </p:nvSpPr>
        <p:spPr bwMode="auto">
          <a:xfrm>
            <a:off x="2628900" y="771525"/>
            <a:ext cx="59817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Subtract Rational Expressions with Unlike Denominators</a:t>
            </a:r>
          </a:p>
        </p:txBody>
      </p:sp>
      <p:sp>
        <p:nvSpPr>
          <p:cNvPr id="129030" name="Text Box 6"/>
          <p:cNvSpPr txBox="1">
            <a:spLocks noChangeArrowheads="1"/>
          </p:cNvSpPr>
          <p:nvPr/>
        </p:nvSpPr>
        <p:spPr bwMode="auto">
          <a:xfrm>
            <a:off x="5991225" y="3962400"/>
            <a:ext cx="2438400" cy="384175"/>
          </a:xfrm>
          <a:prstGeom prst="rect">
            <a:avLst/>
          </a:prstGeom>
          <a:noFill/>
          <a:ln w="9525" algn="ctr">
            <a:noFill/>
            <a:miter lim="800000"/>
            <a:headEnd/>
            <a:tailEnd/>
          </a:ln>
          <a:effectLst/>
        </p:spPr>
        <p:txBody>
          <a:bodyPr>
            <a:spAutoFit/>
          </a:bodyPr>
          <a:lstStyle/>
          <a:p>
            <a:pPr>
              <a:lnSpc>
                <a:spcPct val="80000"/>
              </a:lnSpc>
              <a:spcBef>
                <a:spcPct val="50000"/>
              </a:spcBef>
              <a:spcAft>
                <a:spcPct val="20000"/>
              </a:spcAft>
              <a:buClr>
                <a:srgbClr val="FFFFFF"/>
              </a:buClr>
            </a:pPr>
            <a:r>
              <a:rPr lang="en-US" sz="2400">
                <a:solidFill>
                  <a:srgbClr val="000000"/>
                </a:solidFill>
              </a:rPr>
              <a:t>Simplify.</a:t>
            </a:r>
          </a:p>
        </p:txBody>
      </p:sp>
      <p:pic>
        <p:nvPicPr>
          <p:cNvPr id="129033" name="Picture 9" descr="11-6-7"/>
          <p:cNvPicPr>
            <a:picLocks noChangeAspect="1" noChangeArrowheads="1"/>
          </p:cNvPicPr>
          <p:nvPr/>
        </p:nvPicPr>
        <p:blipFill>
          <a:blip r:embed="rId3" cstate="print"/>
          <a:srcRect/>
          <a:stretch>
            <a:fillRect/>
          </a:stretch>
        </p:blipFill>
        <p:spPr bwMode="auto">
          <a:xfrm>
            <a:off x="942975" y="1476375"/>
            <a:ext cx="2257425" cy="795338"/>
          </a:xfrm>
          <a:prstGeom prst="rect">
            <a:avLst/>
          </a:prstGeom>
          <a:noFill/>
        </p:spPr>
      </p:pic>
      <p:grpSp>
        <p:nvGrpSpPr>
          <p:cNvPr id="129035" name="Group 11"/>
          <p:cNvGrpSpPr>
            <a:grpSpLocks/>
          </p:cNvGrpSpPr>
          <p:nvPr/>
        </p:nvGrpSpPr>
        <p:grpSpPr bwMode="auto">
          <a:xfrm>
            <a:off x="5991225" y="2428875"/>
            <a:ext cx="3000375" cy="1163638"/>
            <a:chOff x="3504" y="1499"/>
            <a:chExt cx="1890" cy="733"/>
          </a:xfrm>
        </p:grpSpPr>
        <p:sp>
          <p:nvSpPr>
            <p:cNvPr id="129029" name="Text Box 5"/>
            <p:cNvSpPr txBox="1">
              <a:spLocks noChangeArrowheads="1"/>
            </p:cNvSpPr>
            <p:nvPr/>
          </p:nvSpPr>
          <p:spPr bwMode="auto">
            <a:xfrm>
              <a:off x="3504" y="1506"/>
              <a:ext cx="1890" cy="726"/>
            </a:xfrm>
            <a:prstGeom prst="rect">
              <a:avLst/>
            </a:prstGeom>
            <a:noFill/>
            <a:ln w="9525" algn="ctr">
              <a:noFill/>
              <a:miter lim="800000"/>
              <a:headEnd/>
              <a:tailEnd/>
            </a:ln>
            <a:effectLst/>
          </p:spPr>
          <p:txBody>
            <a:bodyPr>
              <a:spAutoFit/>
            </a:bodyPr>
            <a:lstStyle/>
            <a:p>
              <a:pPr>
                <a:lnSpc>
                  <a:spcPct val="145000"/>
                </a:lnSpc>
                <a:spcBef>
                  <a:spcPct val="20000"/>
                </a:spcBef>
                <a:spcAft>
                  <a:spcPct val="20000"/>
                </a:spcAft>
                <a:buClr>
                  <a:srgbClr val="FFFFFF"/>
                </a:buClr>
              </a:pPr>
              <a:r>
                <a:rPr lang="en-US" sz="2400">
                  <a:solidFill>
                    <a:srgbClr val="000000"/>
                  </a:solidFill>
                </a:rPr>
                <a:t>Write     using the LCD, 8</a:t>
              </a:r>
              <a:r>
                <a:rPr lang="en-US" sz="2400" i="1">
                  <a:solidFill>
                    <a:srgbClr val="000000"/>
                  </a:solidFill>
                </a:rPr>
                <a:t>x</a:t>
              </a:r>
              <a:r>
                <a:rPr lang="en-US" sz="2400">
                  <a:solidFill>
                    <a:srgbClr val="000000"/>
                  </a:solidFill>
                </a:rPr>
                <a:t>.</a:t>
              </a:r>
            </a:p>
          </p:txBody>
        </p:sp>
        <p:pic>
          <p:nvPicPr>
            <p:cNvPr id="129034" name="Picture 10" descr="11-6-7a"/>
            <p:cNvPicPr>
              <a:picLocks noChangeAspect="1" noChangeArrowheads="1"/>
            </p:cNvPicPr>
            <p:nvPr/>
          </p:nvPicPr>
          <p:blipFill>
            <a:blip r:embed="rId4" cstate="print"/>
            <a:srcRect/>
            <a:stretch>
              <a:fillRect/>
            </a:stretch>
          </p:blipFill>
          <p:spPr bwMode="auto">
            <a:xfrm>
              <a:off x="4044" y="1499"/>
              <a:ext cx="207" cy="494"/>
            </a:xfrm>
            <a:prstGeom prst="rect">
              <a:avLst/>
            </a:prstGeom>
            <a:noFill/>
          </p:spPr>
        </p:pic>
      </p:grpSp>
      <p:pic>
        <p:nvPicPr>
          <p:cNvPr id="129037" name="Picture 13" descr="11-6-7edits"/>
          <p:cNvPicPr>
            <a:picLocks noChangeAspect="1" noChangeArrowheads="1"/>
          </p:cNvPicPr>
          <p:nvPr/>
        </p:nvPicPr>
        <p:blipFill>
          <a:blip r:embed="rId5" cstate="print"/>
          <a:srcRect r="21854" b="73825"/>
          <a:stretch>
            <a:fillRect/>
          </a:stretch>
        </p:blipFill>
        <p:spPr bwMode="auto">
          <a:xfrm>
            <a:off x="985838" y="2574925"/>
            <a:ext cx="3814762" cy="901700"/>
          </a:xfrm>
          <a:prstGeom prst="rect">
            <a:avLst/>
          </a:prstGeom>
          <a:noFill/>
        </p:spPr>
      </p:pic>
      <p:pic>
        <p:nvPicPr>
          <p:cNvPr id="129038" name="Picture 14" descr="11-6-7edits"/>
          <p:cNvPicPr>
            <a:picLocks noChangeAspect="1" noChangeArrowheads="1"/>
          </p:cNvPicPr>
          <p:nvPr/>
        </p:nvPicPr>
        <p:blipFill>
          <a:blip r:embed="rId5" cstate="print"/>
          <a:srcRect t="26544" r="25562" b="49770"/>
          <a:stretch>
            <a:fillRect/>
          </a:stretch>
        </p:blipFill>
        <p:spPr bwMode="auto">
          <a:xfrm>
            <a:off x="985838" y="3736975"/>
            <a:ext cx="3633787" cy="81597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9033"/>
                                        </p:tgtEl>
                                        <p:attrNameLst>
                                          <p:attrName>style.visibility</p:attrName>
                                        </p:attrNameLst>
                                      </p:cBhvr>
                                      <p:to>
                                        <p:strVal val="visible"/>
                                      </p:to>
                                    </p:set>
                                    <p:animEffect transition="in" filter="wipe(left)">
                                      <p:cBhvr>
                                        <p:cTn id="7" dur="500"/>
                                        <p:tgtEl>
                                          <p:spTgt spid="1290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9037"/>
                                        </p:tgtEl>
                                        <p:attrNameLst>
                                          <p:attrName>style.visibility</p:attrName>
                                        </p:attrNameLst>
                                      </p:cBhvr>
                                      <p:to>
                                        <p:strVal val="visible"/>
                                      </p:to>
                                    </p:set>
                                    <p:animEffect transition="in" filter="wipe(left)">
                                      <p:cBhvr>
                                        <p:cTn id="12" dur="500"/>
                                        <p:tgtEl>
                                          <p:spTgt spid="129037"/>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29035"/>
                                        </p:tgtEl>
                                        <p:attrNameLst>
                                          <p:attrName>style.visibility</p:attrName>
                                        </p:attrNameLst>
                                      </p:cBhvr>
                                      <p:to>
                                        <p:strVal val="visible"/>
                                      </p:to>
                                    </p:set>
                                    <p:animEffect transition="in" filter="wipe(left)">
                                      <p:cBhvr>
                                        <p:cTn id="16" dur="500"/>
                                        <p:tgtEl>
                                          <p:spTgt spid="12903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9038"/>
                                        </p:tgtEl>
                                        <p:attrNameLst>
                                          <p:attrName>style.visibility</p:attrName>
                                        </p:attrNameLst>
                                      </p:cBhvr>
                                      <p:to>
                                        <p:strVal val="visible"/>
                                      </p:to>
                                    </p:set>
                                    <p:animEffect transition="in" filter="wipe(left)">
                                      <p:cBhvr>
                                        <p:cTn id="21" dur="500"/>
                                        <p:tgtEl>
                                          <p:spTgt spid="12903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9030"/>
                                        </p:tgtEl>
                                        <p:attrNameLst>
                                          <p:attrName>style.visibility</p:attrName>
                                        </p:attrNameLst>
                                      </p:cBhvr>
                                      <p:to>
                                        <p:strVal val="visible"/>
                                      </p:to>
                                    </p:set>
                                    <p:animEffect transition="in" filter="wipe(left)">
                                      <p:cBhvr>
                                        <p:cTn id="25" dur="500"/>
                                        <p:tgtEl>
                                          <p:spTgt spid="129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Example 7</a:t>
            </a:r>
          </a:p>
        </p:txBody>
      </p:sp>
      <p:sp>
        <p:nvSpPr>
          <p:cNvPr id="130051" name="Text Box 3"/>
          <p:cNvSpPr txBox="1">
            <a:spLocks noChangeArrowheads="1"/>
          </p:cNvSpPr>
          <p:nvPr/>
        </p:nvSpPr>
        <p:spPr bwMode="auto">
          <a:xfrm>
            <a:off x="2628900" y="771525"/>
            <a:ext cx="5981700" cy="701675"/>
          </a:xfrm>
          <a:prstGeom prst="rect">
            <a:avLst/>
          </a:prstGeom>
          <a:noFill/>
          <a:ln w="9525">
            <a:noFill/>
            <a:miter lim="800000"/>
            <a:headEnd/>
            <a:tailEnd/>
          </a:ln>
          <a:effectLst/>
        </p:spPr>
        <p:txBody>
          <a:bodyPr/>
          <a:lstStyle/>
          <a:p>
            <a:pPr>
              <a:spcBef>
                <a:spcPct val="50000"/>
              </a:spcBef>
            </a:pPr>
            <a:r>
              <a:rPr lang="en-US" sz="2000" b="1">
                <a:solidFill>
                  <a:srgbClr val="E01B22"/>
                </a:solidFill>
              </a:rPr>
              <a:t>Subtract Rational Expressions with Unlike Denominators</a:t>
            </a:r>
          </a:p>
        </p:txBody>
      </p:sp>
      <p:grpSp>
        <p:nvGrpSpPr>
          <p:cNvPr id="130059" name="Group 11"/>
          <p:cNvGrpSpPr>
            <a:grpSpLocks/>
          </p:cNvGrpSpPr>
          <p:nvPr/>
        </p:nvGrpSpPr>
        <p:grpSpPr bwMode="auto">
          <a:xfrm>
            <a:off x="533400" y="4657725"/>
            <a:ext cx="8229600" cy="792163"/>
            <a:chOff x="336" y="3120"/>
            <a:chExt cx="5184" cy="499"/>
          </a:xfrm>
        </p:grpSpPr>
        <p:sp>
          <p:nvSpPr>
            <p:cNvPr id="130060" name="Rectangle 12"/>
            <p:cNvSpPr>
              <a:spLocks noChangeArrowheads="1"/>
            </p:cNvSpPr>
            <p:nvPr/>
          </p:nvSpPr>
          <p:spPr bwMode="auto">
            <a:xfrm>
              <a:off x="336" y="3234"/>
              <a:ext cx="5184" cy="26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endParaRPr lang="en-US" sz="2400" baseline="40000">
                <a:solidFill>
                  <a:srgbClr val="E01B22"/>
                </a:solidFill>
              </a:endParaRPr>
            </a:p>
          </p:txBody>
        </p:sp>
        <p:pic>
          <p:nvPicPr>
            <p:cNvPr id="130061" name="Picture 13" descr="11-6-7ans"/>
            <p:cNvPicPr>
              <a:picLocks noChangeAspect="1" noChangeArrowheads="1"/>
            </p:cNvPicPr>
            <p:nvPr/>
          </p:nvPicPr>
          <p:blipFill>
            <a:blip r:embed="rId3" cstate="print"/>
            <a:srcRect/>
            <a:stretch>
              <a:fillRect/>
            </a:stretch>
          </p:blipFill>
          <p:spPr bwMode="auto">
            <a:xfrm>
              <a:off x="1482" y="3120"/>
              <a:ext cx="708" cy="499"/>
            </a:xfrm>
            <a:prstGeom prst="rect">
              <a:avLst/>
            </a:prstGeom>
            <a:noFill/>
          </p:spPr>
        </p:pic>
      </p:grpSp>
      <p:pic>
        <p:nvPicPr>
          <p:cNvPr id="130062" name="Picture 14" descr="11-6-7edits"/>
          <p:cNvPicPr>
            <a:picLocks noChangeAspect="1" noChangeArrowheads="1"/>
          </p:cNvPicPr>
          <p:nvPr/>
        </p:nvPicPr>
        <p:blipFill>
          <a:blip r:embed="rId4" cstate="print"/>
          <a:srcRect t="50046" r="25562" b="24055"/>
          <a:stretch>
            <a:fillRect/>
          </a:stretch>
        </p:blipFill>
        <p:spPr bwMode="auto">
          <a:xfrm>
            <a:off x="985838" y="1495425"/>
            <a:ext cx="3633787" cy="892175"/>
          </a:xfrm>
          <a:prstGeom prst="rect">
            <a:avLst/>
          </a:prstGeom>
          <a:noFill/>
        </p:spPr>
      </p:pic>
      <p:pic>
        <p:nvPicPr>
          <p:cNvPr id="130063" name="Picture 15" descr="11-6-7edits"/>
          <p:cNvPicPr>
            <a:picLocks noChangeAspect="1" noChangeArrowheads="1"/>
          </p:cNvPicPr>
          <p:nvPr/>
        </p:nvPicPr>
        <p:blipFill>
          <a:blip r:embed="rId4" cstate="print"/>
          <a:srcRect t="76038"/>
          <a:stretch>
            <a:fillRect/>
          </a:stretch>
        </p:blipFill>
        <p:spPr bwMode="auto">
          <a:xfrm>
            <a:off x="985838" y="2755900"/>
            <a:ext cx="4881562" cy="825500"/>
          </a:xfrm>
          <a:prstGeom prst="rect">
            <a:avLst/>
          </a:prstGeom>
          <a:noFill/>
        </p:spPr>
      </p:pic>
      <p:sp>
        <p:nvSpPr>
          <p:cNvPr id="130064" name="Text Box 16"/>
          <p:cNvSpPr txBox="1">
            <a:spLocks noChangeArrowheads="1"/>
          </p:cNvSpPr>
          <p:nvPr/>
        </p:nvSpPr>
        <p:spPr bwMode="auto">
          <a:xfrm>
            <a:off x="5972175" y="1677988"/>
            <a:ext cx="2447925" cy="676275"/>
          </a:xfrm>
          <a:prstGeom prst="rect">
            <a:avLst/>
          </a:prstGeom>
          <a:noFill/>
          <a:ln w="9525" algn="ctr">
            <a:noFill/>
            <a:miter lim="800000"/>
            <a:headEnd/>
            <a:tailEnd/>
          </a:ln>
          <a:effectLst/>
        </p:spPr>
        <p:txBody>
          <a:bodyPr>
            <a:spAutoFit/>
          </a:bodyPr>
          <a:lstStyle/>
          <a:p>
            <a:pPr marL="19050">
              <a:lnSpc>
                <a:spcPct val="80000"/>
              </a:lnSpc>
              <a:spcBef>
                <a:spcPct val="50000"/>
              </a:spcBef>
              <a:spcAft>
                <a:spcPct val="20000"/>
              </a:spcAft>
              <a:buClr>
                <a:srgbClr val="FFFFFF"/>
              </a:buClr>
            </a:pPr>
            <a:r>
              <a:rPr lang="en-US" sz="2400">
                <a:solidFill>
                  <a:srgbClr val="000000"/>
                </a:solidFill>
              </a:rPr>
              <a:t>Subtract the numerators.</a:t>
            </a:r>
          </a:p>
        </p:txBody>
      </p:sp>
      <p:sp>
        <p:nvSpPr>
          <p:cNvPr id="130065" name="Text Box 17"/>
          <p:cNvSpPr txBox="1">
            <a:spLocks noChangeArrowheads="1"/>
          </p:cNvSpPr>
          <p:nvPr/>
        </p:nvSpPr>
        <p:spPr bwMode="auto">
          <a:xfrm>
            <a:off x="5886450" y="2997200"/>
            <a:ext cx="2390775" cy="384175"/>
          </a:xfrm>
          <a:prstGeom prst="rect">
            <a:avLst/>
          </a:prstGeom>
          <a:noFill/>
          <a:ln w="9525" algn="ctr">
            <a:noFill/>
            <a:miter lim="800000"/>
            <a:headEnd/>
            <a:tailEnd/>
          </a:ln>
          <a:effectLst/>
        </p:spPr>
        <p:txBody>
          <a:bodyPr>
            <a:spAutoFit/>
          </a:bodyPr>
          <a:lstStyle/>
          <a:p>
            <a:pPr marL="104775">
              <a:lnSpc>
                <a:spcPct val="80000"/>
              </a:lnSpc>
              <a:spcBef>
                <a:spcPct val="50000"/>
              </a:spcBef>
              <a:spcAft>
                <a:spcPct val="20000"/>
              </a:spcAft>
              <a:buClr>
                <a:srgbClr val="FFFFFF"/>
              </a:buClr>
            </a:pPr>
            <a:r>
              <a:rPr lang="en-US" sz="2400">
                <a:solidFill>
                  <a:srgbClr val="000000"/>
                </a:solidFill>
              </a:rPr>
              <a:t>Simplify.</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0062"/>
                                        </p:tgtEl>
                                        <p:attrNameLst>
                                          <p:attrName>style.visibility</p:attrName>
                                        </p:attrNameLst>
                                      </p:cBhvr>
                                      <p:to>
                                        <p:strVal val="visible"/>
                                      </p:to>
                                    </p:set>
                                    <p:animEffect transition="in" filter="wipe(left)">
                                      <p:cBhvr>
                                        <p:cTn id="7" dur="500"/>
                                        <p:tgtEl>
                                          <p:spTgt spid="13006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0064"/>
                                        </p:tgtEl>
                                        <p:attrNameLst>
                                          <p:attrName>style.visibility</p:attrName>
                                        </p:attrNameLst>
                                      </p:cBhvr>
                                      <p:to>
                                        <p:strVal val="visible"/>
                                      </p:to>
                                    </p:set>
                                    <p:animEffect transition="in" filter="wipe(left)">
                                      <p:cBhvr>
                                        <p:cTn id="11" dur="500"/>
                                        <p:tgtEl>
                                          <p:spTgt spid="13006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30063"/>
                                        </p:tgtEl>
                                        <p:attrNameLst>
                                          <p:attrName>style.visibility</p:attrName>
                                        </p:attrNameLst>
                                      </p:cBhvr>
                                      <p:to>
                                        <p:strVal val="visible"/>
                                      </p:to>
                                    </p:set>
                                    <p:animEffect transition="in" filter="wipe(left)">
                                      <p:cBhvr>
                                        <p:cTn id="16" dur="500"/>
                                        <p:tgtEl>
                                          <p:spTgt spid="13006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0065"/>
                                        </p:tgtEl>
                                        <p:attrNameLst>
                                          <p:attrName>style.visibility</p:attrName>
                                        </p:attrNameLst>
                                      </p:cBhvr>
                                      <p:to>
                                        <p:strVal val="visible"/>
                                      </p:to>
                                    </p:set>
                                    <p:animEffect transition="in" filter="wipe(left)">
                                      <p:cBhvr>
                                        <p:cTn id="20" dur="500"/>
                                        <p:tgtEl>
                                          <p:spTgt spid="13006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0059"/>
                                        </p:tgtEl>
                                        <p:attrNameLst>
                                          <p:attrName>style.visibility</p:attrName>
                                        </p:attrNameLst>
                                      </p:cBhvr>
                                      <p:to>
                                        <p:strVal val="visible"/>
                                      </p:to>
                                    </p:set>
                                    <p:animEffect transition="in" filter="wipe(left)">
                                      <p:cBhvr>
                                        <p:cTn id="25" dur="500"/>
                                        <p:tgtEl>
                                          <p:spTgt spid="130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4" grpId="0" autoUpdateAnimBg="0"/>
      <p:bldP spid="130065"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PQuestion"/>
          <p:cNvSpPr>
            <a:spLocks noGrp="1" noChangeArrowheads="1"/>
          </p:cNvSpPr>
          <p:nvPr>
            <p:ph type="title"/>
          </p:nvPr>
        </p:nvSpPr>
        <p:spPr/>
        <p:txBody>
          <a:bodyPr/>
          <a:lstStyle/>
          <a:p>
            <a:r>
              <a:rPr lang="en-US"/>
              <a:t>Example 7</a:t>
            </a:r>
          </a:p>
        </p:txBody>
      </p:sp>
      <p:pic>
        <p:nvPicPr>
          <p:cNvPr id="131079" name="Picture 7" descr="Check Progress"/>
          <p:cNvPicPr>
            <a:picLocks noChangeAspect="1" noChangeArrowheads="1"/>
          </p:cNvPicPr>
          <p:nvPr/>
        </p:nvPicPr>
        <p:blipFill>
          <a:blip r:embed="rId4" cstate="print"/>
          <a:srcRect/>
          <a:stretch>
            <a:fillRect/>
          </a:stretch>
        </p:blipFill>
        <p:spPr bwMode="auto">
          <a:xfrm>
            <a:off x="2657475" y="712788"/>
            <a:ext cx="2846388" cy="511175"/>
          </a:xfrm>
          <a:prstGeom prst="rect">
            <a:avLst/>
          </a:prstGeom>
          <a:noFill/>
        </p:spPr>
      </p:pic>
      <p:pic>
        <p:nvPicPr>
          <p:cNvPr id="131080" name="Picture 8"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31092" name="Group 20"/>
          <p:cNvGrpSpPr>
            <a:grpSpLocks/>
          </p:cNvGrpSpPr>
          <p:nvPr/>
        </p:nvGrpSpPr>
        <p:grpSpPr bwMode="auto">
          <a:xfrm>
            <a:off x="857250" y="2343150"/>
            <a:ext cx="2790825" cy="3619500"/>
            <a:chOff x="540" y="1476"/>
            <a:chExt cx="1758" cy="2280"/>
          </a:xfrm>
        </p:grpSpPr>
        <p:sp>
          <p:nvSpPr>
            <p:cNvPr id="131082" name="TPAnswers"/>
            <p:cNvSpPr>
              <a:spLocks noChangeArrowheads="1"/>
            </p:cNvSpPr>
            <p:nvPr>
              <p:custDataLst>
                <p:tags r:id="rId2"/>
              </p:custDataLst>
            </p:nvPr>
          </p:nvSpPr>
          <p:spPr bwMode="auto">
            <a:xfrm>
              <a:off x="540" y="1604"/>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31088" name="Picture 16" descr="11-6-7cyp_edits"/>
            <p:cNvPicPr>
              <a:picLocks noChangeAspect="1" noChangeArrowheads="1"/>
            </p:cNvPicPr>
            <p:nvPr/>
          </p:nvPicPr>
          <p:blipFill>
            <a:blip r:embed="rId6" cstate="print"/>
            <a:srcRect t="19954" r="50658" b="60321"/>
            <a:stretch>
              <a:fillRect/>
            </a:stretch>
          </p:blipFill>
          <p:spPr bwMode="auto">
            <a:xfrm>
              <a:off x="936" y="1476"/>
              <a:ext cx="713" cy="516"/>
            </a:xfrm>
            <a:prstGeom prst="rect">
              <a:avLst/>
            </a:prstGeom>
            <a:noFill/>
          </p:spPr>
        </p:pic>
        <p:pic>
          <p:nvPicPr>
            <p:cNvPr id="131089" name="Picture 17" descr="11-6-7cyp_edits"/>
            <p:cNvPicPr>
              <a:picLocks noChangeAspect="1" noChangeArrowheads="1"/>
            </p:cNvPicPr>
            <p:nvPr/>
          </p:nvPicPr>
          <p:blipFill>
            <a:blip r:embed="rId6" cstate="print"/>
            <a:srcRect t="39679" r="51903" b="41284"/>
            <a:stretch>
              <a:fillRect/>
            </a:stretch>
          </p:blipFill>
          <p:spPr bwMode="auto">
            <a:xfrm>
              <a:off x="936" y="2058"/>
              <a:ext cx="695" cy="498"/>
            </a:xfrm>
            <a:prstGeom prst="rect">
              <a:avLst/>
            </a:prstGeom>
            <a:noFill/>
          </p:spPr>
        </p:pic>
        <p:pic>
          <p:nvPicPr>
            <p:cNvPr id="131090" name="Picture 18" descr="11-6-7cyp_edits"/>
            <p:cNvPicPr>
              <a:picLocks noChangeAspect="1" noChangeArrowheads="1"/>
            </p:cNvPicPr>
            <p:nvPr/>
          </p:nvPicPr>
          <p:blipFill>
            <a:blip r:embed="rId6" cstate="print"/>
            <a:srcRect t="59633" r="49828" b="19496"/>
            <a:stretch>
              <a:fillRect/>
            </a:stretch>
          </p:blipFill>
          <p:spPr bwMode="auto">
            <a:xfrm>
              <a:off x="936" y="2640"/>
              <a:ext cx="725" cy="546"/>
            </a:xfrm>
            <a:prstGeom prst="rect">
              <a:avLst/>
            </a:prstGeom>
            <a:noFill/>
          </p:spPr>
        </p:pic>
        <p:pic>
          <p:nvPicPr>
            <p:cNvPr id="131091" name="Picture 19" descr="11-6-7cyp_edits"/>
            <p:cNvPicPr>
              <a:picLocks noChangeAspect="1" noChangeArrowheads="1"/>
            </p:cNvPicPr>
            <p:nvPr/>
          </p:nvPicPr>
          <p:blipFill>
            <a:blip r:embed="rId6" cstate="print"/>
            <a:srcRect t="80046" r="53149"/>
            <a:stretch>
              <a:fillRect/>
            </a:stretch>
          </p:blipFill>
          <p:spPr bwMode="auto">
            <a:xfrm>
              <a:off x="936" y="3234"/>
              <a:ext cx="677" cy="522"/>
            </a:xfrm>
            <a:prstGeom prst="rect">
              <a:avLst/>
            </a:prstGeom>
            <a:noFill/>
          </p:spPr>
        </p:pic>
      </p:grpSp>
      <p:pic>
        <p:nvPicPr>
          <p:cNvPr id="131087" name="Picture 15" descr="11-6-7cyp_edits"/>
          <p:cNvPicPr>
            <a:picLocks noChangeAspect="1" noChangeArrowheads="1"/>
          </p:cNvPicPr>
          <p:nvPr/>
        </p:nvPicPr>
        <p:blipFill>
          <a:blip r:embed="rId6" cstate="print"/>
          <a:srcRect b="80734"/>
          <a:stretch>
            <a:fillRect/>
          </a:stretch>
        </p:blipFill>
        <p:spPr bwMode="auto">
          <a:xfrm>
            <a:off x="885825" y="1295400"/>
            <a:ext cx="2293938" cy="800100"/>
          </a:xfrm>
          <a:prstGeom prst="rect">
            <a:avLst/>
          </a:prstGeom>
          <a:noFill/>
        </p:spPr>
      </p:pic>
      <p:sp>
        <p:nvSpPr>
          <p:cNvPr id="131078" name="Oval 6"/>
          <p:cNvSpPr>
            <a:spLocks noChangeArrowheads="1"/>
          </p:cNvSpPr>
          <p:nvPr/>
        </p:nvSpPr>
        <p:spPr bwMode="auto">
          <a:xfrm>
            <a:off x="847725" y="345757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1079"/>
                                        </p:tgtEl>
                                        <p:attrNameLst>
                                          <p:attrName>style.visibility</p:attrName>
                                        </p:attrNameLst>
                                      </p:cBhvr>
                                      <p:to>
                                        <p:strVal val="visible"/>
                                      </p:to>
                                    </p:set>
                                    <p:animEffect transition="in" filter="wipe(left)">
                                      <p:cBhvr>
                                        <p:cTn id="7" dur="500"/>
                                        <p:tgtEl>
                                          <p:spTgt spid="131079"/>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31080"/>
                                        </p:tgtEl>
                                        <p:attrNameLst>
                                          <p:attrName>style.visibility</p:attrName>
                                        </p:attrNameLst>
                                      </p:cBhvr>
                                      <p:to>
                                        <p:strVal val="visible"/>
                                      </p:to>
                                    </p:set>
                                    <p:animEffect transition="in" filter="dissolve">
                                      <p:cBhvr>
                                        <p:cTn id="11" dur="500"/>
                                        <p:tgtEl>
                                          <p:spTgt spid="13108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1087"/>
                                        </p:tgtEl>
                                        <p:attrNameLst>
                                          <p:attrName>style.visibility</p:attrName>
                                        </p:attrNameLst>
                                      </p:cBhvr>
                                      <p:to>
                                        <p:strVal val="visible"/>
                                      </p:to>
                                    </p:set>
                                    <p:animEffect transition="in" filter="wipe(left)">
                                      <p:cBhvr>
                                        <p:cTn id="15" dur="500"/>
                                        <p:tgtEl>
                                          <p:spTgt spid="13108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1092"/>
                                        </p:tgtEl>
                                        <p:attrNameLst>
                                          <p:attrName>style.visibility</p:attrName>
                                        </p:attrNameLst>
                                      </p:cBhvr>
                                      <p:to>
                                        <p:strVal val="visible"/>
                                      </p:to>
                                    </p:set>
                                    <p:animEffect transition="in" filter="wipe(left)">
                                      <p:cBhvr>
                                        <p:cTn id="19" dur="500"/>
                                        <p:tgtEl>
                                          <p:spTgt spid="13109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31078"/>
                                        </p:tgtEl>
                                        <p:attrNameLst>
                                          <p:attrName>style.visibility</p:attrName>
                                        </p:attrNameLst>
                                      </p:cBhvr>
                                      <p:to>
                                        <p:strVal val="visible"/>
                                      </p:to>
                                    </p:set>
                                    <p:animEffect transition="in" filter="wipe(down)">
                                      <p:cBhvr>
                                        <p:cTn id="24" dur="580">
                                          <p:stCondLst>
                                            <p:cond delay="0"/>
                                          </p:stCondLst>
                                        </p:cTn>
                                        <p:tgtEl>
                                          <p:spTgt spid="131078"/>
                                        </p:tgtEl>
                                      </p:cBhvr>
                                    </p:animEffect>
                                    <p:anim calcmode="lin" valueType="num">
                                      <p:cBhvr>
                                        <p:cTn id="25" dur="1822" tmFilter="0,0; 0.14,0.36; 0.43,0.73; 0.71,0.91; 1.0,1.0">
                                          <p:stCondLst>
                                            <p:cond delay="0"/>
                                          </p:stCondLst>
                                        </p:cTn>
                                        <p:tgtEl>
                                          <p:spTgt spid="13107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3107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3107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3107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31078"/>
                                        </p:tgtEl>
                                        <p:attrNameLst>
                                          <p:attrName>ppt_y</p:attrName>
                                        </p:attrNameLst>
                                      </p:cBhvr>
                                      <p:tavLst>
                                        <p:tav tm="0" fmla="#ppt_y-sin(pi*$)/81">
                                          <p:val>
                                            <p:fltVal val="0"/>
                                          </p:val>
                                        </p:tav>
                                        <p:tav tm="100000">
                                          <p:val>
                                            <p:fltVal val="1"/>
                                          </p:val>
                                        </p:tav>
                                      </p:tavLst>
                                    </p:anim>
                                    <p:animScale>
                                      <p:cBhvr>
                                        <p:cTn id="30" dur="26">
                                          <p:stCondLst>
                                            <p:cond delay="650"/>
                                          </p:stCondLst>
                                        </p:cTn>
                                        <p:tgtEl>
                                          <p:spTgt spid="131078"/>
                                        </p:tgtEl>
                                      </p:cBhvr>
                                      <p:to x="100000" y="60000"/>
                                    </p:animScale>
                                    <p:animScale>
                                      <p:cBhvr>
                                        <p:cTn id="31" dur="166" decel="50000">
                                          <p:stCondLst>
                                            <p:cond delay="676"/>
                                          </p:stCondLst>
                                        </p:cTn>
                                        <p:tgtEl>
                                          <p:spTgt spid="131078"/>
                                        </p:tgtEl>
                                      </p:cBhvr>
                                      <p:to x="100000" y="100000"/>
                                    </p:animScale>
                                    <p:animScale>
                                      <p:cBhvr>
                                        <p:cTn id="32" dur="26">
                                          <p:stCondLst>
                                            <p:cond delay="1312"/>
                                          </p:stCondLst>
                                        </p:cTn>
                                        <p:tgtEl>
                                          <p:spTgt spid="131078"/>
                                        </p:tgtEl>
                                      </p:cBhvr>
                                      <p:to x="100000" y="80000"/>
                                    </p:animScale>
                                    <p:animScale>
                                      <p:cBhvr>
                                        <p:cTn id="33" dur="166" decel="50000">
                                          <p:stCondLst>
                                            <p:cond delay="1338"/>
                                          </p:stCondLst>
                                        </p:cTn>
                                        <p:tgtEl>
                                          <p:spTgt spid="131078"/>
                                        </p:tgtEl>
                                      </p:cBhvr>
                                      <p:to x="100000" y="100000"/>
                                    </p:animScale>
                                    <p:animScale>
                                      <p:cBhvr>
                                        <p:cTn id="34" dur="26">
                                          <p:stCondLst>
                                            <p:cond delay="1642"/>
                                          </p:stCondLst>
                                        </p:cTn>
                                        <p:tgtEl>
                                          <p:spTgt spid="131078"/>
                                        </p:tgtEl>
                                      </p:cBhvr>
                                      <p:to x="100000" y="90000"/>
                                    </p:animScale>
                                    <p:animScale>
                                      <p:cBhvr>
                                        <p:cTn id="35" dur="166" decel="50000">
                                          <p:stCondLst>
                                            <p:cond delay="1668"/>
                                          </p:stCondLst>
                                        </p:cTn>
                                        <p:tgtEl>
                                          <p:spTgt spid="131078"/>
                                        </p:tgtEl>
                                      </p:cBhvr>
                                      <p:to x="100000" y="100000"/>
                                    </p:animScale>
                                    <p:animScale>
                                      <p:cBhvr>
                                        <p:cTn id="36" dur="26">
                                          <p:stCondLst>
                                            <p:cond delay="1808"/>
                                          </p:stCondLst>
                                        </p:cTn>
                                        <p:tgtEl>
                                          <p:spTgt spid="131078"/>
                                        </p:tgtEl>
                                      </p:cBhvr>
                                      <p:to x="100000" y="95000"/>
                                    </p:animScale>
                                    <p:animScale>
                                      <p:cBhvr>
                                        <p:cTn id="37" dur="166" decel="50000">
                                          <p:stCondLst>
                                            <p:cond delay="1834"/>
                                          </p:stCondLst>
                                        </p:cTn>
                                        <p:tgtEl>
                                          <p:spTgt spid="13107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 name="INCLUDESESSION" val="Tru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Incorrect¤Correct"/>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Correct¤Incorrect¤Incorrect¤Incorrect"/>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Incorrect¤Correct"/>
  <p:tag name="RESPONSESGATHERED" val="False"/>
  <p:tag name="QUESTIONALIAS" val="5-Minute Check 4"/>
  <p:tag name="ANSWERSALIAS" val="A¤B¤C¤D"/>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Correct¤Incorrect"/>
  <p:tag name="RESPONSESGATHERED" val="False"/>
  <p:tag name="QUESTIONALIAS" val="5-Minute Check 5"/>
  <p:tag name="ANSWERSALIAS" val="A¤B¤C¤D"/>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EDB979B4696D4E01AD73B883B9BBBEC5"/>
  <p:tag name="VALUES" val="Incorrect¤Incorrect¤Correct¤Incorrect"/>
  <p:tag name="RESPONSESGATHERED" val="False"/>
  <p:tag name="QUESTIONALIAS" val="5-Minute Check 6"/>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Correct¤Incorrect¤Incorrect¤Incorrect"/>
  <p:tag name="QUESTIONALIAS" val="Example 1"/>
  <p:tag name="ANSWERSALIAS" val="A¤B¤C¤D"/>
  <p:tag name="RESPONSESGATHERED" val="False"/>
</p:tagLst>
</file>

<file path=ppt/tags/tag2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Incorrect¤Correct"/>
  <p:tag name="QUESTIONALIAS" val="Example 2"/>
  <p:tag name="ANSWERSALIAS" val="A¤B¤C¤D"/>
  <p:tag name="RESPONSESGATHERED" val="False"/>
</p:tagLst>
</file>

<file path=ppt/tags/tag2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Correct¤Incorrect"/>
  <p:tag name="QUESTIONALIAS" val="Example 3"/>
  <p:tag name="ANSWERSALIAS" val="A¤B¤C¤D"/>
  <p:tag name="RESPONSESGATHERED" val="False"/>
</p:tagLst>
</file>

<file path=ppt/tags/tag3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Incorrect¤Incorrect¤Correct"/>
  <p:tag name="QUESTIONALIAS" val="Example 4A"/>
  <p:tag name="ANSWERSALIAS" val="A¤B¤C¤D"/>
  <p:tag name="RESPONSESGATHERED" val="False"/>
</p:tagLst>
</file>

<file path=ppt/tags/tag3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5D08B09190244990A8399265F492E9B0"/>
  <p:tag name="VALUES" val="Correct¤Incorrect¤Incorrect¤Incorrect"/>
  <p:tag name="QUESTIONALIAS" val="Example 4B"/>
  <p:tag name="ANSWERSALIAS" val="A¤B¤C¤D"/>
  <p:tag name="RESPONSESGATHERED" val="False"/>
</p:tagLst>
</file>

<file path=ppt/tags/tag3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VALUES" val="Incorrect¤Incorrect¤Incorrect¤Correct"/>
  <p:tag name="QUESTIONALIAS" val="Example 5"/>
  <p:tag name="ANSWERSALIAS" val="A¤B¤C¤D"/>
  <p:tag name="RESPONSESGATHERED" val="False"/>
</p:tagLst>
</file>

<file path=ppt/tags/tag4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B21078157E9549BA83CA3A493789E91C"/>
  <p:tag name="VALUES" val="Incorrect¤Incorrect¤Incorrect¤Correct"/>
  <p:tag name="QUESTIONALIAS" val="Example 6A"/>
  <p:tag name="ANSWERSALIAS" val="A¤B¤C¤D"/>
  <p:tag name="RESPONSESGATHERED" val="False"/>
</p:tagLst>
</file>

<file path=ppt/tags/tag5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5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9"/>
  <p:tag name="SLIDEGUID" val="9D0C2EC1534640AF82F04937C4AB580A"/>
  <p:tag name="VALUES" val="Correct¤Incorrect¤Incorrect¤Incorrect"/>
  <p:tag name="QUESTIONALIAS" val="Example 6B"/>
  <p:tag name="ANSWERSALIAS" val="A¤B¤C¤D"/>
  <p:tag name="RESPONSESGATHERED" val="False"/>
</p:tagLst>
</file>

<file path=ppt/tags/tag5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5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9"/>
  <p:tag name="SLIDEGUID" val="0FB487C952134549AC90D6F0F95DC72C"/>
  <p:tag name="VALUES" val="Incorrect¤Correct¤Incorrect¤Incorrect"/>
  <p:tag name="QUESTIONALIAS" val="Example 7"/>
  <p:tag name="ANSWERSALIAS" val="A¤B¤C¤D"/>
  <p:tag name="RESPONSESGATHERED" val="False"/>
</p:tagLst>
</file>

<file path=ppt/tags/tag5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5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2_Default Design">
  <a:themeElements>
    <a:clrScheme name="1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1881</TotalTime>
  <Words>925</Words>
  <Application>Microsoft Office PowerPoint</Application>
  <PresentationFormat>On-screen Show (4:3)</PresentationFormat>
  <Paragraphs>217</Paragraphs>
  <Slides>41</Slides>
  <Notes>0</Notes>
  <HiddenSlides>0</HiddenSlides>
  <MMClips>0</MMClips>
  <ScaleCrop>false</ScaleCrop>
  <HeadingPairs>
    <vt:vector size="6" baseType="variant">
      <vt:variant>
        <vt:lpstr>Fonts Used</vt:lpstr>
      </vt:variant>
      <vt:variant>
        <vt:i4>4</vt:i4>
      </vt:variant>
      <vt:variant>
        <vt:lpstr>Theme</vt:lpstr>
      </vt:variant>
      <vt:variant>
        <vt:i4>11</vt:i4>
      </vt:variant>
      <vt:variant>
        <vt:lpstr>Slide Titles</vt:lpstr>
      </vt:variant>
      <vt:variant>
        <vt:i4>41</vt:i4>
      </vt:variant>
    </vt:vector>
  </HeadingPairs>
  <TitlesOfParts>
    <vt:vector size="56" baseType="lpstr">
      <vt:lpstr>Arial</vt:lpstr>
      <vt:lpstr>Times New Roman</vt:lpstr>
      <vt:lpstr>Symbol</vt:lpstr>
      <vt:lpstr>FormataOTFCnMd</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12_Default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 1</vt:lpstr>
      <vt:lpstr>Example 1</vt:lpstr>
      <vt:lpstr>Example 1</vt:lpstr>
      <vt:lpstr>Example 1</vt:lpstr>
      <vt:lpstr>Example 2</vt:lpstr>
      <vt:lpstr>Example 2</vt:lpstr>
      <vt:lpstr>Example 2</vt:lpstr>
      <vt:lpstr>Example 3</vt:lpstr>
      <vt:lpstr>Example 3</vt:lpstr>
      <vt:lpstr>Example 3</vt:lpstr>
      <vt:lpstr>Example 4A</vt:lpstr>
      <vt:lpstr>Example 4B</vt:lpstr>
      <vt:lpstr>Example 4A</vt:lpstr>
      <vt:lpstr>Example 4B</vt:lpstr>
      <vt:lpstr>Concept 2</vt:lpstr>
      <vt:lpstr>Example 5</vt:lpstr>
      <vt:lpstr>Example 5</vt:lpstr>
      <vt:lpstr>Example 5</vt:lpstr>
      <vt:lpstr>Example 6A</vt:lpstr>
      <vt:lpstr>Example 6A</vt:lpstr>
      <vt:lpstr>Example 6A</vt:lpstr>
      <vt:lpstr>Example 6A</vt:lpstr>
      <vt:lpstr>Example 6B</vt:lpstr>
      <vt:lpstr>Example 6B</vt:lpstr>
      <vt:lpstr>Example 6A</vt:lpstr>
      <vt:lpstr>Example 6B</vt:lpstr>
      <vt:lpstr>Example 7</vt:lpstr>
      <vt:lpstr>Example 7</vt:lpstr>
      <vt:lpstr>Example 7</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133</cp:revision>
  <dcterms:created xsi:type="dcterms:W3CDTF">2007-12-06T14:31:51Z</dcterms:created>
  <dcterms:modified xsi:type="dcterms:W3CDTF">2015-12-17T13:19:03Z</dcterms:modified>
</cp:coreProperties>
</file>