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259" r:id="rId22"/>
    <p:sldId id="288" r:id="rId23"/>
    <p:sldId id="308" r:id="rId24"/>
    <p:sldId id="260" r:id="rId25"/>
    <p:sldId id="261" r:id="rId26"/>
    <p:sldId id="309" r:id="rId27"/>
    <p:sldId id="263" r:id="rId28"/>
    <p:sldId id="291" r:id="rId29"/>
    <p:sldId id="310" r:id="rId30"/>
    <p:sldId id="293" r:id="rId31"/>
    <p:sldId id="294" r:id="rId32"/>
    <p:sldId id="317" r:id="rId33"/>
    <p:sldId id="318" r:id="rId34"/>
    <p:sldId id="311" r:id="rId35"/>
    <p:sldId id="319" r:id="rId36"/>
    <p:sldId id="275" r:id="rId37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1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8984C"/>
                </a:solidFill>
              </a:rPr>
              <a:t>Over Lesson 11–6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1_07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1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1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1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1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1_07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9.xml"/><Relationship Id="rId7" Type="http://schemas.openxmlformats.org/officeDocument/2006/relationships/slide" Target="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4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50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53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61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63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62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1_07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" action="ppaction://hlinkshowjump?jump=nextslide"/>
              </a:rPr>
              <a:t>Five-Minute Check (over Lesson 11–6)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6" action="ppaction://hlinksldjump"/>
              </a:rPr>
              <a:t>Example 1:	Change Mixed Expression to Rational Expression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7" action="ppaction://hlinksldjump"/>
              </a:rPr>
              <a:t>Example 2:	Real-World Example: Use Complex Fractions to Solve Problems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8" action="ppaction://hlinksldjump"/>
              </a:rPr>
              <a:t>Example 3:	Complex Fractions Involving Monomials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9" action="ppaction://hlinksldjump"/>
              </a:rPr>
              <a:t>Example 4:	Complex Fractions Involving Polynomials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0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y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endParaRPr lang="pt-BR" sz="2400" baseline="40000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Find the LCM of 4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and 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xy</a:t>
            </a:r>
            <a:r>
              <a:rPr lang="en-US" sz="2400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7352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58" name="Group 14"/>
          <p:cNvGrpSpPr>
            <a:grpSpLocks/>
          </p:cNvGrpSpPr>
          <p:nvPr/>
        </p:nvGrpSpPr>
        <p:grpSpPr bwMode="auto">
          <a:xfrm>
            <a:off x="1066800" y="2505075"/>
            <a:ext cx="2790825" cy="3638550"/>
            <a:chOff x="672" y="1416"/>
            <a:chExt cx="1758" cy="2292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54" name="Picture 10" descr="11-7-2"/>
            <p:cNvPicPr>
              <a:picLocks noChangeAspect="1" noChangeArrowheads="1"/>
            </p:cNvPicPr>
            <p:nvPr/>
          </p:nvPicPr>
          <p:blipFill>
            <a:blip r:embed="rId5" cstate="print"/>
            <a:srcRect t="19370" r="74001" b="40991"/>
            <a:stretch>
              <a:fillRect/>
            </a:stretch>
          </p:blipFill>
          <p:spPr bwMode="auto">
            <a:xfrm>
              <a:off x="1056" y="1416"/>
              <a:ext cx="624" cy="1056"/>
            </a:xfrm>
            <a:prstGeom prst="rect">
              <a:avLst/>
            </a:prstGeom>
            <a:noFill/>
          </p:spPr>
        </p:pic>
        <p:pic>
          <p:nvPicPr>
            <p:cNvPr id="108556" name="Picture 12" descr="11-7-2"/>
            <p:cNvPicPr>
              <a:picLocks noChangeAspect="1" noChangeArrowheads="1"/>
            </p:cNvPicPr>
            <p:nvPr/>
          </p:nvPicPr>
          <p:blipFill>
            <a:blip r:embed="rId5" cstate="print"/>
            <a:srcRect t="60811" r="74001" b="18694"/>
            <a:stretch>
              <a:fillRect/>
            </a:stretch>
          </p:blipFill>
          <p:spPr bwMode="auto">
            <a:xfrm>
              <a:off x="1056" y="2568"/>
              <a:ext cx="624" cy="546"/>
            </a:xfrm>
            <a:prstGeom prst="rect">
              <a:avLst/>
            </a:prstGeom>
            <a:noFill/>
          </p:spPr>
        </p:pic>
        <p:pic>
          <p:nvPicPr>
            <p:cNvPr id="108557" name="Picture 13" descr="11-7-2"/>
            <p:cNvPicPr>
              <a:picLocks noChangeAspect="1" noChangeArrowheads="1"/>
            </p:cNvPicPr>
            <p:nvPr/>
          </p:nvPicPr>
          <p:blipFill>
            <a:blip r:embed="rId5" cstate="print"/>
            <a:srcRect t="80630" r="74001" b="-450"/>
            <a:stretch>
              <a:fillRect/>
            </a:stretch>
          </p:blipFill>
          <p:spPr bwMode="auto">
            <a:xfrm>
              <a:off x="1056" y="3180"/>
              <a:ext cx="624" cy="528"/>
            </a:xfrm>
            <a:prstGeom prst="rect">
              <a:avLst/>
            </a:prstGeom>
            <a:noFill/>
          </p:spPr>
        </p:pic>
      </p:grpSp>
      <p:pic>
        <p:nvPicPr>
          <p:cNvPr id="108559" name="Picture 15" descr="11-7-2"/>
          <p:cNvPicPr>
            <a:picLocks noChangeAspect="1" noChangeArrowheads="1"/>
          </p:cNvPicPr>
          <p:nvPr/>
        </p:nvPicPr>
        <p:blipFill>
          <a:blip r:embed="rId6" cstate="print"/>
          <a:srcRect b="49625"/>
          <a:stretch>
            <a:fillRect/>
          </a:stretch>
        </p:blipFill>
        <p:spPr bwMode="auto">
          <a:xfrm>
            <a:off x="1143000" y="1485900"/>
            <a:ext cx="2120900" cy="8239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773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3" name="Group 15"/>
          <p:cNvGrpSpPr>
            <a:grpSpLocks/>
          </p:cNvGrpSpPr>
          <p:nvPr/>
        </p:nvGrpSpPr>
        <p:grpSpPr bwMode="auto">
          <a:xfrm>
            <a:off x="1066800" y="2438400"/>
            <a:ext cx="2790825" cy="3781425"/>
            <a:chOff x="672" y="1296"/>
            <a:chExt cx="1758" cy="2382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9" name="Picture 11" descr="11-7-3"/>
            <p:cNvPicPr>
              <a:picLocks noChangeAspect="1" noChangeArrowheads="1"/>
            </p:cNvPicPr>
            <p:nvPr/>
          </p:nvPicPr>
          <p:blipFill>
            <a:blip r:embed="rId5" cstate="print"/>
            <a:srcRect t="17714" r="70935" b="60001"/>
            <a:stretch>
              <a:fillRect/>
            </a:stretch>
          </p:blipFill>
          <p:spPr bwMode="auto">
            <a:xfrm>
              <a:off x="1062" y="1296"/>
              <a:ext cx="944" cy="624"/>
            </a:xfrm>
            <a:prstGeom prst="rect">
              <a:avLst/>
            </a:prstGeom>
            <a:noFill/>
          </p:spPr>
        </p:pic>
        <p:pic>
          <p:nvPicPr>
            <p:cNvPr id="109580" name="Picture 12" descr="11-7-3"/>
            <p:cNvPicPr>
              <a:picLocks noChangeAspect="1" noChangeArrowheads="1"/>
            </p:cNvPicPr>
            <p:nvPr/>
          </p:nvPicPr>
          <p:blipFill>
            <a:blip r:embed="rId5" cstate="print"/>
            <a:srcRect t="80858" r="65025"/>
            <a:stretch>
              <a:fillRect/>
            </a:stretch>
          </p:blipFill>
          <p:spPr bwMode="auto">
            <a:xfrm>
              <a:off x="1120" y="3142"/>
              <a:ext cx="1136" cy="536"/>
            </a:xfrm>
            <a:prstGeom prst="rect">
              <a:avLst/>
            </a:prstGeom>
            <a:noFill/>
          </p:spPr>
        </p:pic>
        <p:pic>
          <p:nvPicPr>
            <p:cNvPr id="109581" name="Picture 13" descr="11-7-3"/>
            <p:cNvPicPr>
              <a:picLocks noChangeAspect="1" noChangeArrowheads="1"/>
            </p:cNvPicPr>
            <p:nvPr/>
          </p:nvPicPr>
          <p:blipFill>
            <a:blip r:embed="rId5" cstate="print"/>
            <a:srcRect t="38000" r="60591" b="37999"/>
            <a:stretch>
              <a:fillRect/>
            </a:stretch>
          </p:blipFill>
          <p:spPr bwMode="auto">
            <a:xfrm>
              <a:off x="1072" y="1920"/>
              <a:ext cx="1280" cy="672"/>
            </a:xfrm>
            <a:prstGeom prst="rect">
              <a:avLst/>
            </a:prstGeom>
            <a:noFill/>
          </p:spPr>
        </p:pic>
        <p:pic>
          <p:nvPicPr>
            <p:cNvPr id="109582" name="Picture 14" descr="11-7-3"/>
            <p:cNvPicPr>
              <a:picLocks noChangeAspect="1" noChangeArrowheads="1"/>
            </p:cNvPicPr>
            <p:nvPr/>
          </p:nvPicPr>
          <p:blipFill>
            <a:blip r:embed="rId5" cstate="print"/>
            <a:srcRect t="62001" r="60591" b="17429"/>
            <a:stretch>
              <a:fillRect/>
            </a:stretch>
          </p:blipFill>
          <p:spPr bwMode="auto">
            <a:xfrm>
              <a:off x="1104" y="2544"/>
              <a:ext cx="1280" cy="576"/>
            </a:xfrm>
            <a:prstGeom prst="rect">
              <a:avLst/>
            </a:prstGeom>
            <a:noFill/>
          </p:spPr>
        </p:pic>
      </p:grpSp>
      <p:pic>
        <p:nvPicPr>
          <p:cNvPr id="109584" name="Picture 16" descr="11-7-3"/>
          <p:cNvPicPr>
            <a:picLocks noChangeAspect="1" noChangeArrowheads="1"/>
          </p:cNvPicPr>
          <p:nvPr/>
        </p:nvPicPr>
        <p:blipFill>
          <a:blip r:embed="rId6" cstate="print"/>
          <a:srcRect b="53609"/>
          <a:stretch>
            <a:fillRect/>
          </a:stretch>
        </p:blipFill>
        <p:spPr bwMode="auto">
          <a:xfrm>
            <a:off x="1143000" y="1476375"/>
            <a:ext cx="3390900" cy="831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7721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7" name="Group 15"/>
          <p:cNvGrpSpPr>
            <a:grpSpLocks/>
          </p:cNvGrpSpPr>
          <p:nvPr/>
        </p:nvGrpSpPr>
        <p:grpSpPr bwMode="auto">
          <a:xfrm>
            <a:off x="1066800" y="2381250"/>
            <a:ext cx="2790825" cy="4000500"/>
            <a:chOff x="672" y="1416"/>
            <a:chExt cx="1758" cy="2520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0603" name="Picture 11" descr="11-7-4"/>
            <p:cNvPicPr>
              <a:picLocks noChangeAspect="1" noChangeArrowheads="1"/>
            </p:cNvPicPr>
            <p:nvPr/>
          </p:nvPicPr>
          <p:blipFill>
            <a:blip r:embed="rId5" cstate="print"/>
            <a:srcRect t="59091" r="80023" b="20773"/>
            <a:stretch>
              <a:fillRect/>
            </a:stretch>
          </p:blipFill>
          <p:spPr bwMode="auto">
            <a:xfrm>
              <a:off x="1056" y="2688"/>
              <a:ext cx="672" cy="567"/>
            </a:xfrm>
            <a:prstGeom prst="rect">
              <a:avLst/>
            </a:prstGeom>
            <a:noFill/>
          </p:spPr>
        </p:pic>
        <p:pic>
          <p:nvPicPr>
            <p:cNvPr id="110604" name="Picture 12" descr="11-7-4"/>
            <p:cNvPicPr>
              <a:picLocks noChangeAspect="1" noChangeArrowheads="1"/>
            </p:cNvPicPr>
            <p:nvPr/>
          </p:nvPicPr>
          <p:blipFill>
            <a:blip r:embed="rId5" cstate="print"/>
            <a:srcRect t="19887" r="61475" b="62216"/>
            <a:stretch>
              <a:fillRect/>
            </a:stretch>
          </p:blipFill>
          <p:spPr bwMode="auto">
            <a:xfrm>
              <a:off x="1056" y="1416"/>
              <a:ext cx="1296" cy="504"/>
            </a:xfrm>
            <a:prstGeom prst="rect">
              <a:avLst/>
            </a:prstGeom>
            <a:noFill/>
          </p:spPr>
        </p:pic>
        <p:pic>
          <p:nvPicPr>
            <p:cNvPr id="110605" name="Picture 13" descr="11-7-4"/>
            <p:cNvPicPr>
              <a:picLocks noChangeAspect="1" noChangeArrowheads="1"/>
            </p:cNvPicPr>
            <p:nvPr/>
          </p:nvPicPr>
          <p:blipFill>
            <a:blip r:embed="rId5" cstate="print"/>
            <a:srcRect t="39490" r="61475" b="40909"/>
            <a:stretch>
              <a:fillRect/>
            </a:stretch>
          </p:blipFill>
          <p:spPr bwMode="auto">
            <a:xfrm>
              <a:off x="1050" y="2088"/>
              <a:ext cx="1296" cy="552"/>
            </a:xfrm>
            <a:prstGeom prst="rect">
              <a:avLst/>
            </a:prstGeom>
            <a:noFill/>
          </p:spPr>
        </p:pic>
        <p:pic>
          <p:nvPicPr>
            <p:cNvPr id="110606" name="Picture 14" descr="11-7-4"/>
            <p:cNvPicPr>
              <a:picLocks noChangeAspect="1" noChangeArrowheads="1"/>
            </p:cNvPicPr>
            <p:nvPr/>
          </p:nvPicPr>
          <p:blipFill>
            <a:blip r:embed="rId5" cstate="print"/>
            <a:srcRect t="79546" r="62901"/>
            <a:stretch>
              <a:fillRect/>
            </a:stretch>
          </p:blipFill>
          <p:spPr bwMode="auto">
            <a:xfrm>
              <a:off x="1056" y="3360"/>
              <a:ext cx="1248" cy="576"/>
            </a:xfrm>
            <a:prstGeom prst="rect">
              <a:avLst/>
            </a:prstGeom>
            <a:noFill/>
          </p:spPr>
        </p:pic>
      </p:grpSp>
      <p:pic>
        <p:nvPicPr>
          <p:cNvPr id="110608" name="Picture 16" descr="11-7-4"/>
          <p:cNvPicPr>
            <a:picLocks noChangeAspect="1" noChangeArrowheads="1"/>
          </p:cNvPicPr>
          <p:nvPr/>
        </p:nvPicPr>
        <p:blipFill>
          <a:blip r:embed="rId6" cstate="print"/>
          <a:srcRect b="52296"/>
          <a:stretch>
            <a:fillRect/>
          </a:stretch>
        </p:blipFill>
        <p:spPr bwMode="auto">
          <a:xfrm>
            <a:off x="1143000" y="1476375"/>
            <a:ext cx="2833688" cy="8350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498850"/>
            <a:ext cx="279082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5 times</a:t>
            </a: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3 times</a:t>
            </a: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 times</a:t>
            </a: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4 times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77914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On May 1, a groundskeeper cuts and fertilizes the lawn. Then he cuts the lawn every 2 weeks and fertilizes every 3 weeks. How many times will he do both things again on the same day over the next 15 weeks?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1657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26685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2" name="Picture 10" descr="11-7-6"/>
          <p:cNvPicPr>
            <a:picLocks noChangeAspect="1" noChangeArrowheads="1"/>
          </p:cNvPicPr>
          <p:nvPr/>
        </p:nvPicPr>
        <p:blipFill>
          <a:blip r:embed="rId4" cstate="print"/>
          <a:srcRect b="81804"/>
          <a:stretch>
            <a:fillRect/>
          </a:stretch>
        </p:blipFill>
        <p:spPr bwMode="auto">
          <a:xfrm>
            <a:off x="1133475" y="1466850"/>
            <a:ext cx="4725988" cy="842963"/>
          </a:xfrm>
          <a:prstGeom prst="rect">
            <a:avLst/>
          </a:prstGeom>
          <a:noFill/>
        </p:spPr>
      </p:pic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grpSp>
        <p:nvGrpSpPr>
          <p:cNvPr id="120846" name="Group 14"/>
          <p:cNvGrpSpPr>
            <a:grpSpLocks/>
          </p:cNvGrpSpPr>
          <p:nvPr/>
        </p:nvGrpSpPr>
        <p:grpSpPr bwMode="auto">
          <a:xfrm>
            <a:off x="1066800" y="2343150"/>
            <a:ext cx="2927350" cy="4095750"/>
            <a:chOff x="672" y="1548"/>
            <a:chExt cx="1844" cy="2580"/>
          </a:xfrm>
        </p:grpSpPr>
        <p:sp>
          <p:nvSpPr>
            <p:cNvPr id="12083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12"/>
              <a:ext cx="1758" cy="2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0843" name="Picture 11" descr="11-7-6"/>
            <p:cNvPicPr>
              <a:picLocks noChangeAspect="1" noChangeArrowheads="1"/>
            </p:cNvPicPr>
            <p:nvPr/>
          </p:nvPicPr>
          <p:blipFill>
            <a:blip r:embed="rId4" cstate="print"/>
            <a:srcRect t="60213" r="52988"/>
            <a:stretch>
              <a:fillRect/>
            </a:stretch>
          </p:blipFill>
          <p:spPr bwMode="auto">
            <a:xfrm>
              <a:off x="1068" y="2928"/>
              <a:ext cx="1448" cy="1200"/>
            </a:xfrm>
            <a:prstGeom prst="rect">
              <a:avLst/>
            </a:prstGeom>
            <a:noFill/>
          </p:spPr>
        </p:pic>
        <p:pic>
          <p:nvPicPr>
            <p:cNvPr id="120844" name="Picture 12" descr="11-7-6"/>
            <p:cNvPicPr>
              <a:picLocks noChangeAspect="1" noChangeArrowheads="1"/>
            </p:cNvPicPr>
            <p:nvPr/>
          </p:nvPicPr>
          <p:blipFill>
            <a:blip r:embed="rId4" cstate="print"/>
            <a:srcRect t="17241" r="52988" b="39787"/>
            <a:stretch>
              <a:fillRect/>
            </a:stretch>
          </p:blipFill>
          <p:spPr bwMode="auto">
            <a:xfrm>
              <a:off x="1056" y="1548"/>
              <a:ext cx="1448" cy="1296"/>
            </a:xfrm>
            <a:prstGeom prst="rect">
              <a:avLst/>
            </a:prstGeom>
            <a:noFill/>
          </p:spPr>
        </p:pic>
      </p:grpSp>
      <p:pic>
        <p:nvPicPr>
          <p:cNvPr id="120845" name="Picture 13" descr="5Min Num_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>
                <a:ea typeface="Times New Roman" pitchFamily="18" charset="0"/>
                <a:cs typeface="FormataOTFCnMd" charset="0"/>
              </a:rPr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 b="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>
                <a:solidFill>
                  <a:srgbClr val="000000"/>
                </a:solidFill>
              </a:rPr>
              <a:t>You simplified rational expressions.</a:t>
            </a:r>
            <a:endParaRPr lang="en-US" sz="2800" b="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Simplify mixed expressions.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Simplify complex fractions.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mixed expression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complex fraction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Change Mixed Expression to Rational Expressions</a:t>
            </a:r>
          </a:p>
        </p:txBody>
      </p:sp>
      <p:sp>
        <p:nvSpPr>
          <p:cNvPr id="5916" name="Text Box 796"/>
          <p:cNvSpPr txBox="1">
            <a:spLocks noChangeArrowheads="1"/>
          </p:cNvSpPr>
          <p:nvPr/>
        </p:nvSpPr>
        <p:spPr bwMode="auto">
          <a:xfrm>
            <a:off x="5715000" y="2676525"/>
            <a:ext cx="273367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The LCD is </a:t>
            </a:r>
            <a:r>
              <a:rPr lang="en-US" sz="2400" b="0" i="1">
                <a:solidFill>
                  <a:srgbClr val="000000"/>
                </a:solidFill>
              </a:rPr>
              <a:t>x</a:t>
            </a:r>
            <a:r>
              <a:rPr lang="en-US" sz="2400" b="0">
                <a:solidFill>
                  <a:srgbClr val="000000"/>
                </a:solidFill>
              </a:rPr>
              <a:t> – 2.</a:t>
            </a:r>
          </a:p>
        </p:txBody>
      </p:sp>
      <p:sp>
        <p:nvSpPr>
          <p:cNvPr id="5917" name="Text Box 797"/>
          <p:cNvSpPr txBox="1">
            <a:spLocks noChangeArrowheads="1"/>
          </p:cNvSpPr>
          <p:nvPr/>
        </p:nvSpPr>
        <p:spPr bwMode="auto">
          <a:xfrm>
            <a:off x="5715000" y="3933825"/>
            <a:ext cx="30575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Add the numerators.</a:t>
            </a:r>
          </a:p>
        </p:txBody>
      </p:sp>
      <p:sp>
        <p:nvSpPr>
          <p:cNvPr id="5918" name="Text Box 798"/>
          <p:cNvSpPr txBox="1">
            <a:spLocks noChangeArrowheads="1"/>
          </p:cNvSpPr>
          <p:nvPr/>
        </p:nvSpPr>
        <p:spPr bwMode="auto">
          <a:xfrm>
            <a:off x="5715000" y="4956175"/>
            <a:ext cx="299085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Distributive Property</a:t>
            </a:r>
          </a:p>
        </p:txBody>
      </p:sp>
      <p:pic>
        <p:nvPicPr>
          <p:cNvPr id="5923" name="Picture 803" descr="eq_147"/>
          <p:cNvPicPr>
            <a:picLocks noChangeAspect="1" noChangeArrowheads="1"/>
          </p:cNvPicPr>
          <p:nvPr/>
        </p:nvPicPr>
        <p:blipFill>
          <a:blip r:embed="rId3" cstate="print"/>
          <a:srcRect t="20061" b="58815"/>
          <a:stretch>
            <a:fillRect/>
          </a:stretch>
        </p:blipFill>
        <p:spPr bwMode="auto">
          <a:xfrm>
            <a:off x="1476375" y="2425700"/>
            <a:ext cx="3619500" cy="882650"/>
          </a:xfrm>
          <a:prstGeom prst="rect">
            <a:avLst/>
          </a:prstGeom>
          <a:noFill/>
        </p:spPr>
      </p:pic>
      <p:pic>
        <p:nvPicPr>
          <p:cNvPr id="5924" name="Picture 804" descr="eq_147"/>
          <p:cNvPicPr>
            <a:picLocks noChangeAspect="1" noChangeArrowheads="1"/>
          </p:cNvPicPr>
          <p:nvPr/>
        </p:nvPicPr>
        <p:blipFill>
          <a:blip r:embed="rId3" cstate="print"/>
          <a:srcRect t="40578" r="46317" b="39209"/>
          <a:stretch>
            <a:fillRect/>
          </a:stretch>
        </p:blipFill>
        <p:spPr bwMode="auto">
          <a:xfrm>
            <a:off x="2686050" y="3651250"/>
            <a:ext cx="1943100" cy="844550"/>
          </a:xfrm>
          <a:prstGeom prst="rect">
            <a:avLst/>
          </a:prstGeom>
          <a:noFill/>
        </p:spPr>
      </p:pic>
      <p:pic>
        <p:nvPicPr>
          <p:cNvPr id="5925" name="Picture 805" descr="eq_147"/>
          <p:cNvPicPr>
            <a:picLocks noChangeAspect="1" noChangeArrowheads="1"/>
          </p:cNvPicPr>
          <p:nvPr/>
        </p:nvPicPr>
        <p:blipFill>
          <a:blip r:embed="rId3" cstate="print"/>
          <a:srcRect t="61322" r="51842" b="18921"/>
          <a:stretch>
            <a:fillRect/>
          </a:stretch>
        </p:blipFill>
        <p:spPr bwMode="auto">
          <a:xfrm>
            <a:off x="2686050" y="4737100"/>
            <a:ext cx="1743075" cy="825500"/>
          </a:xfrm>
          <a:prstGeom prst="rect">
            <a:avLst/>
          </a:prstGeom>
          <a:noFill/>
        </p:spPr>
      </p:pic>
      <p:grpSp>
        <p:nvGrpSpPr>
          <p:cNvPr id="5929" name="Group 809"/>
          <p:cNvGrpSpPr>
            <a:grpSpLocks/>
          </p:cNvGrpSpPr>
          <p:nvPr/>
        </p:nvGrpSpPr>
        <p:grpSpPr bwMode="auto">
          <a:xfrm>
            <a:off x="876300" y="1473200"/>
            <a:ext cx="7572375" cy="806450"/>
            <a:chOff x="552" y="928"/>
            <a:chExt cx="4770" cy="508"/>
          </a:xfrm>
        </p:grpSpPr>
        <p:sp>
          <p:nvSpPr>
            <p:cNvPr id="5921" name="Rectangle 801"/>
            <p:cNvSpPr>
              <a:spLocks noChangeArrowheads="1"/>
            </p:cNvSpPr>
            <p:nvPr/>
          </p:nvSpPr>
          <p:spPr bwMode="auto">
            <a:xfrm>
              <a:off x="552" y="1055"/>
              <a:ext cx="477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Write                as a rational expression.</a:t>
              </a:r>
              <a:endPara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5922" name="Picture 802" descr="eq_147"/>
            <p:cNvPicPr>
              <a:picLocks noChangeAspect="1" noChangeArrowheads="1"/>
            </p:cNvPicPr>
            <p:nvPr/>
          </p:nvPicPr>
          <p:blipFill>
            <a:blip r:embed="rId3" cstate="print"/>
            <a:srcRect l="35001" r="31316" b="80699"/>
            <a:stretch>
              <a:fillRect/>
            </a:stretch>
          </p:blipFill>
          <p:spPr bwMode="auto">
            <a:xfrm>
              <a:off x="1128" y="928"/>
              <a:ext cx="768" cy="50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6" grpId="0" autoUpdateAnimBg="0"/>
      <p:bldP spid="5917" grpId="0" autoUpdateAnimBg="0"/>
      <p:bldP spid="591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Change Mixed Expression to Rational Expressions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5715000" y="1800225"/>
            <a:ext cx="27432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4935538"/>
            <a:ext cx="2371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86028" name="Picture 12" descr="eq_147"/>
          <p:cNvPicPr>
            <a:picLocks noChangeAspect="1" noChangeArrowheads="1"/>
          </p:cNvPicPr>
          <p:nvPr/>
        </p:nvPicPr>
        <p:blipFill>
          <a:blip r:embed="rId3" cstate="print"/>
          <a:srcRect l="6973" t="81155" r="64211"/>
          <a:stretch>
            <a:fillRect/>
          </a:stretch>
        </p:blipFill>
        <p:spPr bwMode="auto">
          <a:xfrm>
            <a:off x="2363788" y="4767263"/>
            <a:ext cx="1042987" cy="787400"/>
          </a:xfrm>
          <a:prstGeom prst="rect">
            <a:avLst/>
          </a:prstGeom>
          <a:noFill/>
        </p:spPr>
      </p:pic>
      <p:pic>
        <p:nvPicPr>
          <p:cNvPr id="86029" name="Picture 13" descr="11-7-1_ed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6050" y="1590675"/>
            <a:ext cx="1152525" cy="7953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autoUpdateAnimBg="0"/>
      <p:bldP spid="8602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87" name="Group 23"/>
          <p:cNvGrpSpPr>
            <a:grpSpLocks/>
          </p:cNvGrpSpPr>
          <p:nvPr/>
        </p:nvGrpSpPr>
        <p:grpSpPr bwMode="auto">
          <a:xfrm>
            <a:off x="533400" y="1473200"/>
            <a:ext cx="7915275" cy="882650"/>
            <a:chOff x="336" y="928"/>
            <a:chExt cx="4986" cy="556"/>
          </a:xfrm>
        </p:grpSpPr>
        <p:sp>
          <p:nvSpPr>
            <p:cNvPr id="113682" name="Rectangle 18"/>
            <p:cNvSpPr>
              <a:spLocks noChangeArrowheads="1"/>
            </p:cNvSpPr>
            <p:nvPr/>
          </p:nvSpPr>
          <p:spPr bwMode="auto">
            <a:xfrm>
              <a:off x="336" y="1056"/>
              <a:ext cx="4986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Write                as a rational expression.</a:t>
              </a:r>
            </a:p>
          </p:txBody>
        </p:sp>
        <p:pic>
          <p:nvPicPr>
            <p:cNvPr id="113683" name="Picture 19" descr="eq_148"/>
            <p:cNvPicPr>
              <a:picLocks noChangeAspect="1" noChangeArrowheads="1"/>
            </p:cNvPicPr>
            <p:nvPr/>
          </p:nvPicPr>
          <p:blipFill>
            <a:blip r:embed="rId6" cstate="print"/>
            <a:srcRect l="47768" r="5066" b="77652"/>
            <a:stretch>
              <a:fillRect/>
            </a:stretch>
          </p:blipFill>
          <p:spPr bwMode="auto">
            <a:xfrm>
              <a:off x="1128" y="928"/>
              <a:ext cx="782" cy="556"/>
            </a:xfrm>
            <a:prstGeom prst="rect">
              <a:avLst/>
            </a:prstGeom>
            <a:noFill/>
          </p:spPr>
        </p:pic>
      </p:grpSp>
      <p:grpSp>
        <p:nvGrpSpPr>
          <p:cNvPr id="113684" name="Group 20"/>
          <p:cNvGrpSpPr>
            <a:grpSpLocks/>
          </p:cNvGrpSpPr>
          <p:nvPr/>
        </p:nvGrpSpPr>
        <p:grpSpPr bwMode="auto">
          <a:xfrm>
            <a:off x="857250" y="2355850"/>
            <a:ext cx="2790825" cy="3149600"/>
            <a:chOff x="576" y="1484"/>
            <a:chExt cx="1758" cy="1984"/>
          </a:xfrm>
        </p:grpSpPr>
        <p:sp>
          <p:nvSpPr>
            <p:cNvPr id="113685" name="Rectangle 2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20"/>
              <a:ext cx="1758" cy="1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0">
                  <a:solidFill>
                    <a:srgbClr val="000000"/>
                  </a:solidFill>
                  <a:sym typeface="Symbol" pitchFamily="18" charset="2"/>
                </a:rPr>
                <a:t>5</a:t>
              </a:r>
              <a:r>
                <a:rPr lang="pt-BR" sz="2400" b="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 b="0">
                  <a:solidFill>
                    <a:srgbClr val="000000"/>
                  </a:solidFill>
                  <a:sym typeface="Symbol" pitchFamily="18" charset="2"/>
                </a:rPr>
                <a:t> – 18</a:t>
              </a:r>
            </a:p>
          </p:txBody>
        </p:sp>
        <p:pic>
          <p:nvPicPr>
            <p:cNvPr id="113686" name="Picture 22" descr="eq_148"/>
            <p:cNvPicPr>
              <a:picLocks noChangeAspect="1" noChangeArrowheads="1"/>
            </p:cNvPicPr>
            <p:nvPr/>
          </p:nvPicPr>
          <p:blipFill>
            <a:blip r:embed="rId6" cstate="print"/>
            <a:srcRect t="21945" r="48854" b="11816"/>
            <a:stretch>
              <a:fillRect/>
            </a:stretch>
          </p:blipFill>
          <p:spPr bwMode="auto">
            <a:xfrm>
              <a:off x="958" y="1484"/>
              <a:ext cx="848" cy="1648"/>
            </a:xfrm>
            <a:prstGeom prst="rect">
              <a:avLst/>
            </a:prstGeom>
            <a:noFill/>
          </p:spPr>
        </p:pic>
      </p:grp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57250" y="3352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Use Complex Fractions to Solve Problems</a:t>
            </a:r>
          </a:p>
        </p:txBody>
      </p:sp>
      <p:grpSp>
        <p:nvGrpSpPr>
          <p:cNvPr id="6170" name="Group 26"/>
          <p:cNvGrpSpPr>
            <a:grpSpLocks/>
          </p:cNvGrpSpPr>
          <p:nvPr/>
        </p:nvGrpSpPr>
        <p:grpSpPr bwMode="auto">
          <a:xfrm>
            <a:off x="876300" y="1368425"/>
            <a:ext cx="7572375" cy="1739900"/>
            <a:chOff x="552" y="912"/>
            <a:chExt cx="4770" cy="1096"/>
          </a:xfrm>
        </p:grpSpPr>
        <p:pic>
          <p:nvPicPr>
            <p:cNvPr id="6168" name="Picture 24" descr="11-7-2_edits"/>
            <p:cNvPicPr>
              <a:picLocks noChangeAspect="1" noChangeArrowheads="1"/>
            </p:cNvPicPr>
            <p:nvPr/>
          </p:nvPicPr>
          <p:blipFill>
            <a:blip r:embed="rId3" cstate="print"/>
            <a:srcRect t="47768" r="3726"/>
            <a:stretch>
              <a:fillRect/>
            </a:stretch>
          </p:blipFill>
          <p:spPr bwMode="auto">
            <a:xfrm>
              <a:off x="4428" y="912"/>
              <a:ext cx="310" cy="538"/>
            </a:xfrm>
            <a:prstGeom prst="rect">
              <a:avLst/>
            </a:prstGeom>
            <a:noFill/>
          </p:spPr>
        </p:pic>
        <p:pic>
          <p:nvPicPr>
            <p:cNvPr id="6169" name="Picture 25" descr="11-7-2_edits"/>
            <p:cNvPicPr>
              <a:picLocks noChangeAspect="1" noChangeArrowheads="1"/>
            </p:cNvPicPr>
            <p:nvPr/>
          </p:nvPicPr>
          <p:blipFill>
            <a:blip r:embed="rId3" cstate="print"/>
            <a:srcRect r="1863" b="50679"/>
            <a:stretch>
              <a:fillRect/>
            </a:stretch>
          </p:blipFill>
          <p:spPr bwMode="auto">
            <a:xfrm>
              <a:off x="3534" y="928"/>
              <a:ext cx="316" cy="508"/>
            </a:xfrm>
            <a:prstGeom prst="rect">
              <a:avLst/>
            </a:prstGeom>
            <a:noFill/>
          </p:spPr>
        </p:pic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>
              <a:off x="552" y="948"/>
              <a:ext cx="4770" cy="1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If a Top Fuel dragster can cover     mile in             seconds, what is its average speed in miles per minute?</a:t>
              </a:r>
            </a:p>
          </p:txBody>
        </p:sp>
      </p:grpSp>
      <p:pic>
        <p:nvPicPr>
          <p:cNvPr id="6172" name="Picture 28" descr="11-7-2a_edits"/>
          <p:cNvPicPr>
            <a:picLocks noChangeAspect="1" noChangeArrowheads="1"/>
          </p:cNvPicPr>
          <p:nvPr/>
        </p:nvPicPr>
        <p:blipFill>
          <a:blip r:embed="rId4" cstate="print"/>
          <a:srcRect l="21495" t="19392" r="38475" b="61566"/>
          <a:stretch>
            <a:fillRect/>
          </a:stretch>
        </p:blipFill>
        <p:spPr bwMode="auto">
          <a:xfrm>
            <a:off x="2114550" y="4933950"/>
            <a:ext cx="2447925" cy="1552575"/>
          </a:xfrm>
          <a:prstGeom prst="rect">
            <a:avLst/>
          </a:prstGeom>
          <a:noFill/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33400" y="45339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029200" algn="l"/>
              </a:tabLst>
            </a:pPr>
            <a:r>
              <a:rPr lang="en-US" sz="2400" b="0">
                <a:solidFill>
                  <a:srgbClr val="000000"/>
                </a:solidFill>
              </a:rPr>
              <a:t>	Convert seconds to</a:t>
            </a:r>
            <a:br>
              <a:rPr lang="en-US" sz="2400" b="0">
                <a:solidFill>
                  <a:srgbClr val="000000"/>
                </a:solidFill>
              </a:rPr>
            </a:br>
            <a:r>
              <a:rPr lang="en-US" sz="2400" b="0">
                <a:solidFill>
                  <a:srgbClr val="000000"/>
                </a:solidFill>
              </a:rPr>
              <a:t>	minutes.</a:t>
            </a:r>
          </a:p>
        </p:txBody>
      </p:sp>
      <p:sp>
        <p:nvSpPr>
          <p:cNvPr id="6177" name="Text Box 33"/>
          <p:cNvSpPr txBox="1">
            <a:spLocks noChangeArrowheads="1"/>
          </p:cNvSpPr>
          <p:nvPr/>
        </p:nvSpPr>
        <p:spPr bwMode="auto">
          <a:xfrm>
            <a:off x="533400" y="548957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029200" algn="l"/>
              </a:tabLst>
            </a:pPr>
            <a:r>
              <a:rPr lang="en-US" sz="2400" b="0">
                <a:solidFill>
                  <a:srgbClr val="000000"/>
                </a:solidFill>
              </a:rPr>
              <a:t>	Simplify.</a:t>
            </a:r>
          </a:p>
        </p:txBody>
      </p:sp>
      <p:pic>
        <p:nvPicPr>
          <p:cNvPr id="6178" name="Picture 34" descr="11-7-2a_edits"/>
          <p:cNvPicPr>
            <a:picLocks noChangeAspect="1" noChangeArrowheads="1"/>
          </p:cNvPicPr>
          <p:nvPr/>
        </p:nvPicPr>
        <p:blipFill>
          <a:blip r:embed="rId5" cstate="print"/>
          <a:srcRect b="80615"/>
          <a:stretch>
            <a:fillRect/>
          </a:stretch>
        </p:blipFill>
        <p:spPr bwMode="auto">
          <a:xfrm>
            <a:off x="784225" y="3016250"/>
            <a:ext cx="6242050" cy="1600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  <p:bldP spid="617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Use Complex Fractions to Solve Problems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372100" y="1765300"/>
            <a:ext cx="3086100" cy="96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905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Express each term as an improper fraction.</a:t>
            </a:r>
          </a:p>
        </p:txBody>
      </p:sp>
      <p:grpSp>
        <p:nvGrpSpPr>
          <p:cNvPr id="7192" name="Group 24"/>
          <p:cNvGrpSpPr>
            <a:grpSpLocks/>
          </p:cNvGrpSpPr>
          <p:nvPr/>
        </p:nvGrpSpPr>
        <p:grpSpPr bwMode="auto">
          <a:xfrm>
            <a:off x="5162550" y="3062288"/>
            <a:ext cx="3552825" cy="1514475"/>
            <a:chOff x="3252" y="1929"/>
            <a:chExt cx="2238" cy="954"/>
          </a:xfrm>
        </p:grpSpPr>
        <p:pic>
          <p:nvPicPr>
            <p:cNvPr id="7187" name="Picture 19" descr="11-7-2a_edits"/>
            <p:cNvPicPr>
              <a:picLocks noChangeAspect="1" noChangeArrowheads="1"/>
            </p:cNvPicPr>
            <p:nvPr/>
          </p:nvPicPr>
          <p:blipFill>
            <a:blip r:embed="rId3" cstate="print"/>
            <a:srcRect l="21806" t="81425" r="54518"/>
            <a:stretch>
              <a:fillRect/>
            </a:stretch>
          </p:blipFill>
          <p:spPr bwMode="auto">
            <a:xfrm>
              <a:off x="4578" y="1929"/>
              <a:ext cx="912" cy="954"/>
            </a:xfrm>
            <a:prstGeom prst="rect">
              <a:avLst/>
            </a:prstGeom>
            <a:noFill/>
          </p:spPr>
        </p:pic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3252" y="2268"/>
              <a:ext cx="2166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00050">
                <a:lnSpc>
                  <a:spcPct val="8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0">
                  <a:solidFill>
                    <a:srgbClr val="000000"/>
                  </a:solidFill>
                </a:rPr>
                <a:t>Use the rule</a:t>
              </a:r>
            </a:p>
          </p:txBody>
        </p:sp>
      </p:grp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5400675" y="4676775"/>
            <a:ext cx="30480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524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7186" name="Picture 18" descr="11-7-2a_edits"/>
          <p:cNvPicPr>
            <a:picLocks noChangeAspect="1" noChangeArrowheads="1"/>
          </p:cNvPicPr>
          <p:nvPr/>
        </p:nvPicPr>
        <p:blipFill>
          <a:blip r:embed="rId3" cstate="print"/>
          <a:srcRect l="21495" t="70677" r="38162" b="19276"/>
          <a:stretch>
            <a:fillRect/>
          </a:stretch>
        </p:blipFill>
        <p:spPr bwMode="auto">
          <a:xfrm>
            <a:off x="2105025" y="4467225"/>
            <a:ext cx="2466975" cy="819150"/>
          </a:xfrm>
          <a:prstGeom prst="rect">
            <a:avLst/>
          </a:prstGeom>
          <a:noFill/>
        </p:spPr>
      </p:pic>
      <p:pic>
        <p:nvPicPr>
          <p:cNvPr id="7188" name="Picture 20" descr="11-7-2a_edits"/>
          <p:cNvPicPr>
            <a:picLocks noChangeAspect="1" noChangeArrowheads="1"/>
          </p:cNvPicPr>
          <p:nvPr/>
        </p:nvPicPr>
        <p:blipFill>
          <a:blip r:embed="rId3" cstate="print"/>
          <a:srcRect l="21651" t="38785" r="38629" b="42290"/>
          <a:stretch>
            <a:fillRect/>
          </a:stretch>
        </p:blipFill>
        <p:spPr bwMode="auto">
          <a:xfrm>
            <a:off x="2124075" y="1485900"/>
            <a:ext cx="2428875" cy="1543050"/>
          </a:xfrm>
          <a:prstGeom prst="rect">
            <a:avLst/>
          </a:prstGeom>
          <a:noFill/>
        </p:spPr>
      </p:pic>
      <p:grpSp>
        <p:nvGrpSpPr>
          <p:cNvPr id="7191" name="Group 23"/>
          <p:cNvGrpSpPr>
            <a:grpSpLocks/>
          </p:cNvGrpSpPr>
          <p:nvPr/>
        </p:nvGrpSpPr>
        <p:grpSpPr bwMode="auto">
          <a:xfrm>
            <a:off x="533400" y="5189538"/>
            <a:ext cx="8229600" cy="1287462"/>
            <a:chOff x="336" y="3269"/>
            <a:chExt cx="5184" cy="811"/>
          </a:xfrm>
        </p:grpSpPr>
        <p:sp>
          <p:nvSpPr>
            <p:cNvPr id="7189" name="Rectangle 21"/>
            <p:cNvSpPr>
              <a:spLocks noChangeArrowheads="1"/>
            </p:cNvSpPr>
            <p:nvPr/>
          </p:nvSpPr>
          <p:spPr bwMode="auto">
            <a:xfrm>
              <a:off x="336" y="3269"/>
              <a:ext cx="5184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>
                  <a:solidFill>
                    <a:srgbClr val="00539D"/>
                  </a:solidFill>
                </a:rPr>
                <a:t>Answer:</a:t>
              </a:r>
              <a:r>
                <a:rPr lang="en-US" sz="2400" b="0">
                  <a:solidFill>
                    <a:srgbClr val="E01B22"/>
                  </a:solidFill>
                </a:rPr>
                <a:t> 	The average speed of the Top Fuel dragster </a:t>
              </a:r>
              <a:br>
                <a:rPr lang="en-US" sz="2400" b="0">
                  <a:solidFill>
                    <a:srgbClr val="E01B22"/>
                  </a:solidFill>
                </a:rPr>
              </a:br>
              <a:r>
                <a:rPr lang="en-US" sz="2400" b="0">
                  <a:solidFill>
                    <a:srgbClr val="E01B22"/>
                  </a:solidFill>
                </a:rPr>
                <a:t>is       miles per minute.</a:t>
              </a:r>
            </a:p>
          </p:txBody>
        </p:sp>
        <p:pic>
          <p:nvPicPr>
            <p:cNvPr id="7190" name="Picture 22" descr="11-7-2a_ans_edit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4" y="3576"/>
              <a:ext cx="340" cy="504"/>
            </a:xfrm>
            <a:prstGeom prst="rect">
              <a:avLst/>
            </a:prstGeom>
            <a:noFill/>
          </p:spPr>
        </p:pic>
      </p:grpSp>
      <p:pic>
        <p:nvPicPr>
          <p:cNvPr id="7193" name="Picture 25" descr="11-7-2a_edits"/>
          <p:cNvPicPr>
            <a:picLocks noChangeAspect="1" noChangeArrowheads="1"/>
          </p:cNvPicPr>
          <p:nvPr/>
        </p:nvPicPr>
        <p:blipFill>
          <a:blip r:embed="rId5" cstate="print"/>
          <a:srcRect l="23143" t="57385" r="31689" b="29692"/>
          <a:stretch>
            <a:fillRect/>
          </a:stretch>
        </p:blipFill>
        <p:spPr bwMode="auto">
          <a:xfrm>
            <a:off x="2212975" y="3203575"/>
            <a:ext cx="2819400" cy="1066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utoUpdateAnimBg="0"/>
      <p:bldP spid="718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700" name="Rectangle 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4025900"/>
            <a:ext cx="27908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5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27 cookies</a:t>
            </a:r>
          </a:p>
          <a:p>
            <a:pPr marL="533400" indent="-533400">
              <a:lnSpc>
                <a:spcPct val="5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30 cookies</a:t>
            </a:r>
          </a:p>
          <a:p>
            <a:pPr marL="533400" indent="-533400">
              <a:lnSpc>
                <a:spcPct val="5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25 cookies</a:t>
            </a:r>
          </a:p>
          <a:p>
            <a:pPr marL="533400" indent="-533400">
              <a:lnSpc>
                <a:spcPct val="5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20 cookies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47725" y="3905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14703" name="Group 15"/>
          <p:cNvGrpSpPr>
            <a:grpSpLocks/>
          </p:cNvGrpSpPr>
          <p:nvPr/>
        </p:nvGrpSpPr>
        <p:grpSpPr bwMode="auto">
          <a:xfrm>
            <a:off x="952500" y="1209675"/>
            <a:ext cx="7605713" cy="2341563"/>
            <a:chOff x="600" y="762"/>
            <a:chExt cx="4791" cy="1475"/>
          </a:xfrm>
        </p:grpSpPr>
        <p:pic>
          <p:nvPicPr>
            <p:cNvPr id="114701" name="Picture 13" descr="eq_15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0" y="762"/>
              <a:ext cx="4791" cy="1475"/>
            </a:xfrm>
            <a:prstGeom prst="rect">
              <a:avLst/>
            </a:prstGeom>
            <a:noFill/>
          </p:spPr>
        </p:pic>
        <p:sp>
          <p:nvSpPr>
            <p:cNvPr id="114702" name="Rectangle 14"/>
            <p:cNvSpPr>
              <a:spLocks noChangeArrowheads="1"/>
            </p:cNvSpPr>
            <p:nvPr/>
          </p:nvSpPr>
          <p:spPr bwMode="auto">
            <a:xfrm>
              <a:off x="5070" y="960"/>
              <a:ext cx="288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00" grpId="0" autoUpdateAnimBg="0"/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Complex Fractions Involving Monomials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029200" y="3629025"/>
            <a:ext cx="340995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Rewrite as a division sentence.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5029200" y="5124450"/>
            <a:ext cx="358140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To divide, multiply by the reciprocal.</a:t>
            </a:r>
          </a:p>
        </p:txBody>
      </p: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876300" y="1249363"/>
            <a:ext cx="2241550" cy="1627187"/>
            <a:chOff x="552" y="787"/>
            <a:chExt cx="1412" cy="1025"/>
          </a:xfrm>
        </p:grpSpPr>
        <p:sp>
          <p:nvSpPr>
            <p:cNvPr id="9230" name="Rectangle 14"/>
            <p:cNvSpPr>
              <a:spLocks noChangeArrowheads="1"/>
            </p:cNvSpPr>
            <p:nvPr/>
          </p:nvSpPr>
          <p:spPr bwMode="auto">
            <a:xfrm>
              <a:off x="552" y="1164"/>
              <a:ext cx="118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Simplify</a:t>
              </a:r>
              <a:endPara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231" name="Picture 15" descr="eq_153"/>
            <p:cNvPicPr>
              <a:picLocks noChangeAspect="1" noChangeArrowheads="1"/>
            </p:cNvPicPr>
            <p:nvPr/>
          </p:nvPicPr>
          <p:blipFill>
            <a:blip r:embed="rId3" cstate="print"/>
            <a:srcRect l="56238" r="7030" b="60349"/>
            <a:stretch>
              <a:fillRect/>
            </a:stretch>
          </p:blipFill>
          <p:spPr bwMode="auto">
            <a:xfrm>
              <a:off x="1431" y="787"/>
              <a:ext cx="533" cy="1025"/>
            </a:xfrm>
            <a:prstGeom prst="rect">
              <a:avLst/>
            </a:prstGeom>
            <a:noFill/>
          </p:spPr>
        </p:pic>
      </p:grpSp>
      <p:pic>
        <p:nvPicPr>
          <p:cNvPr id="9232" name="Picture 16" descr="eq_153"/>
          <p:cNvPicPr>
            <a:picLocks noChangeAspect="1" noChangeArrowheads="1"/>
          </p:cNvPicPr>
          <p:nvPr/>
        </p:nvPicPr>
        <p:blipFill>
          <a:blip r:embed="rId3" cstate="print"/>
          <a:srcRect t="78685" r="24811"/>
          <a:stretch>
            <a:fillRect/>
          </a:stretch>
        </p:blipFill>
        <p:spPr bwMode="auto">
          <a:xfrm>
            <a:off x="2971800" y="4992688"/>
            <a:ext cx="1731963" cy="874712"/>
          </a:xfrm>
          <a:prstGeom prst="rect">
            <a:avLst/>
          </a:prstGeom>
          <a:noFill/>
        </p:spPr>
      </p:pic>
      <p:pic>
        <p:nvPicPr>
          <p:cNvPr id="9233" name="Picture 17" descr="eq_153"/>
          <p:cNvPicPr>
            <a:picLocks noChangeAspect="1" noChangeArrowheads="1"/>
          </p:cNvPicPr>
          <p:nvPr/>
        </p:nvPicPr>
        <p:blipFill>
          <a:blip r:embed="rId3" cstate="print"/>
          <a:srcRect t="38530" b="20425"/>
          <a:stretch>
            <a:fillRect/>
          </a:stretch>
        </p:blipFill>
        <p:spPr bwMode="auto">
          <a:xfrm>
            <a:off x="2314575" y="3135313"/>
            <a:ext cx="2303463" cy="16843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autoUpdateAnimBg="0"/>
      <p:bldP spid="922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Complex Fractions Involving Monomials</a:t>
            </a: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4876800" y="1768475"/>
            <a:ext cx="377190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Divide by common factors </a:t>
            </a:r>
            <a:br>
              <a:rPr lang="en-US" sz="2400" b="0">
                <a:solidFill>
                  <a:srgbClr val="000000"/>
                </a:solidFill>
              </a:rPr>
            </a:b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>
                <a:solidFill>
                  <a:srgbClr val="000000"/>
                </a:solidFill>
              </a:rPr>
              <a:t>, </a:t>
            </a:r>
            <a:r>
              <a:rPr lang="en-US" sz="2400" b="0" i="1">
                <a:solidFill>
                  <a:srgbClr val="000000"/>
                </a:solidFill>
              </a:rPr>
              <a:t>b</a:t>
            </a:r>
            <a:r>
              <a:rPr lang="en-US" sz="2400" b="0">
                <a:solidFill>
                  <a:srgbClr val="000000"/>
                </a:solidFill>
              </a:rPr>
              <a:t>, and </a:t>
            </a:r>
            <a:r>
              <a:rPr lang="en-US" sz="2400" b="0" i="1">
                <a:solidFill>
                  <a:srgbClr val="000000"/>
                </a:solidFill>
              </a:rPr>
              <a:t>c</a:t>
            </a:r>
            <a:r>
              <a:rPr lang="en-US" sz="2400" b="0" baseline="40000">
                <a:solidFill>
                  <a:srgbClr val="000000"/>
                </a:solidFill>
              </a:rPr>
              <a:t>2</a:t>
            </a:r>
            <a:r>
              <a:rPr lang="en-US" sz="2400" b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4876800" y="3117850"/>
            <a:ext cx="25146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91148" name="Picture 12" descr="eq_154"/>
          <p:cNvPicPr>
            <a:picLocks noChangeAspect="1" noChangeArrowheads="1"/>
          </p:cNvPicPr>
          <p:nvPr/>
        </p:nvPicPr>
        <p:blipFill>
          <a:blip r:embed="rId3" cstate="print"/>
          <a:srcRect b="38129"/>
          <a:stretch>
            <a:fillRect/>
          </a:stretch>
        </p:blipFill>
        <p:spPr bwMode="auto">
          <a:xfrm>
            <a:off x="2403475" y="1371600"/>
            <a:ext cx="2120900" cy="1406525"/>
          </a:xfrm>
          <a:prstGeom prst="rect">
            <a:avLst/>
          </a:prstGeom>
          <a:noFill/>
        </p:spPr>
      </p:pic>
      <p:pic>
        <p:nvPicPr>
          <p:cNvPr id="91149" name="Picture 13" descr="eq_154"/>
          <p:cNvPicPr>
            <a:picLocks noChangeAspect="1" noChangeArrowheads="1"/>
          </p:cNvPicPr>
          <p:nvPr/>
        </p:nvPicPr>
        <p:blipFill>
          <a:blip r:embed="rId3" cstate="print"/>
          <a:srcRect t="60754"/>
          <a:stretch>
            <a:fillRect/>
          </a:stretch>
        </p:blipFill>
        <p:spPr bwMode="auto">
          <a:xfrm>
            <a:off x="2403475" y="2816225"/>
            <a:ext cx="2120900" cy="892175"/>
          </a:xfrm>
          <a:prstGeom prst="rect">
            <a:avLst/>
          </a:prstGeom>
          <a:noFill/>
        </p:spPr>
      </p:pic>
      <p:sp>
        <p:nvSpPr>
          <p:cNvPr id="91150" name="Rectangle 14"/>
          <p:cNvSpPr>
            <a:spLocks noChangeArrowheads="1"/>
          </p:cNvSpPr>
          <p:nvPr/>
        </p:nvSpPr>
        <p:spPr bwMode="auto">
          <a:xfrm>
            <a:off x="533400" y="4991100"/>
            <a:ext cx="24860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91151" name="Picture 15" descr="eq_154"/>
          <p:cNvPicPr>
            <a:picLocks noChangeAspect="1" noChangeArrowheads="1"/>
          </p:cNvPicPr>
          <p:nvPr/>
        </p:nvPicPr>
        <p:blipFill>
          <a:blip r:embed="rId3" cstate="print"/>
          <a:srcRect l="11153" t="60754"/>
          <a:stretch>
            <a:fillRect/>
          </a:stretch>
        </p:blipFill>
        <p:spPr bwMode="auto">
          <a:xfrm>
            <a:off x="2355850" y="4752975"/>
            <a:ext cx="1884363" cy="8921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6" grpId="0" autoUpdateAnimBg="0"/>
      <p:bldP spid="91147" grpId="0" autoUpdateAnimBg="0"/>
      <p:bldP spid="9115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5736" name="Group 24"/>
          <p:cNvGrpSpPr>
            <a:grpSpLocks/>
          </p:cNvGrpSpPr>
          <p:nvPr/>
        </p:nvGrpSpPr>
        <p:grpSpPr bwMode="auto">
          <a:xfrm>
            <a:off x="533400" y="1276350"/>
            <a:ext cx="8172450" cy="1595438"/>
            <a:chOff x="336" y="582"/>
            <a:chExt cx="5148" cy="1005"/>
          </a:xfrm>
        </p:grpSpPr>
        <p:sp>
          <p:nvSpPr>
            <p:cNvPr id="115730" name="Rectangle 18"/>
            <p:cNvSpPr>
              <a:spLocks noChangeArrowheads="1"/>
            </p:cNvSpPr>
            <p:nvPr/>
          </p:nvSpPr>
          <p:spPr bwMode="auto">
            <a:xfrm>
              <a:off x="336" y="948"/>
              <a:ext cx="514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Simplify</a:t>
              </a:r>
            </a:p>
          </p:txBody>
        </p:sp>
        <p:pic>
          <p:nvPicPr>
            <p:cNvPr id="115731" name="Picture 19" descr="eq_155"/>
            <p:cNvPicPr>
              <a:picLocks noChangeAspect="1" noChangeArrowheads="1"/>
            </p:cNvPicPr>
            <p:nvPr/>
          </p:nvPicPr>
          <p:blipFill>
            <a:blip r:embed="rId6" cstate="print"/>
            <a:srcRect l="57898" b="62653"/>
            <a:stretch>
              <a:fillRect/>
            </a:stretch>
          </p:blipFill>
          <p:spPr bwMode="auto">
            <a:xfrm>
              <a:off x="1392" y="582"/>
              <a:ext cx="589" cy="1005"/>
            </a:xfrm>
            <a:prstGeom prst="rect">
              <a:avLst/>
            </a:prstGeom>
            <a:noFill/>
          </p:spPr>
        </p:pic>
      </p:grpSp>
      <p:grpSp>
        <p:nvGrpSpPr>
          <p:cNvPr id="115732" name="Group 20"/>
          <p:cNvGrpSpPr>
            <a:grpSpLocks/>
          </p:cNvGrpSpPr>
          <p:nvPr/>
        </p:nvGrpSpPr>
        <p:grpSpPr bwMode="auto">
          <a:xfrm>
            <a:off x="857250" y="2946400"/>
            <a:ext cx="2790825" cy="3225800"/>
            <a:chOff x="576" y="1856"/>
            <a:chExt cx="1758" cy="2032"/>
          </a:xfrm>
        </p:grpSpPr>
        <p:sp>
          <p:nvSpPr>
            <p:cNvPr id="115733" name="Rectangle 2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85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0" i="1">
                  <a:solidFill>
                    <a:srgbClr val="000000"/>
                  </a:solidFill>
                  <a:sym typeface="Symbol" pitchFamily="18" charset="2"/>
                </a:rPr>
                <a:t>q</a:t>
              </a:r>
              <a:r>
                <a:rPr lang="pt-BR" sz="2400" b="0" baseline="400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r>
                <a:rPr lang="pt-BR" sz="2400" b="0" i="1">
                  <a:solidFill>
                    <a:srgbClr val="000000"/>
                  </a:solidFill>
                  <a:sym typeface="Symbol" pitchFamily="18" charset="2"/>
                </a:rPr>
                <a:t>r</a:t>
              </a:r>
              <a:r>
                <a:rPr lang="pt-BR" sz="2400" b="0" baseline="40000">
                  <a:solidFill>
                    <a:srgbClr val="000000"/>
                  </a:solidFill>
                  <a:sym typeface="Symbol" pitchFamily="18" charset="2"/>
                </a:rPr>
                <a:t>3</a:t>
              </a:r>
              <a:endParaRPr lang="pt-BR" sz="2400" b="0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0" i="1">
                  <a:solidFill>
                    <a:srgbClr val="000000"/>
                  </a:solidFill>
                  <a:sym typeface="Symbol" pitchFamily="18" charset="2"/>
                </a:rPr>
                <a:t>pq</a:t>
              </a:r>
              <a:r>
                <a:rPr lang="pt-BR" sz="2400" b="0" baseline="400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r>
                <a:rPr lang="pt-BR" sz="2400" b="0" i="1">
                  <a:solidFill>
                    <a:srgbClr val="000000"/>
                  </a:solidFill>
                  <a:sym typeface="Symbol" pitchFamily="18" charset="2"/>
                </a:rPr>
                <a:t>r</a:t>
              </a:r>
              <a:r>
                <a:rPr lang="pt-BR" sz="2400" b="0" baseline="40000">
                  <a:solidFill>
                    <a:srgbClr val="000000"/>
                  </a:solidFill>
                  <a:sym typeface="Symbol" pitchFamily="18" charset="2"/>
                </a:rPr>
                <a:t>3</a:t>
              </a:r>
            </a:p>
          </p:txBody>
        </p:sp>
        <p:pic>
          <p:nvPicPr>
            <p:cNvPr id="115734" name="Picture 22" descr="eq_155"/>
            <p:cNvPicPr>
              <a:picLocks noChangeAspect="1" noChangeArrowheads="1"/>
            </p:cNvPicPr>
            <p:nvPr/>
          </p:nvPicPr>
          <p:blipFill>
            <a:blip r:embed="rId6" cstate="print"/>
            <a:srcRect t="48409" r="53552" b="30795"/>
            <a:stretch>
              <a:fillRect/>
            </a:stretch>
          </p:blipFill>
          <p:spPr bwMode="auto">
            <a:xfrm>
              <a:off x="948" y="2326"/>
              <a:ext cx="650" cy="559"/>
            </a:xfrm>
            <a:prstGeom prst="rect">
              <a:avLst/>
            </a:prstGeom>
            <a:noFill/>
          </p:spPr>
        </p:pic>
        <p:pic>
          <p:nvPicPr>
            <p:cNvPr id="115735" name="Picture 23" descr="eq_155"/>
            <p:cNvPicPr>
              <a:picLocks noChangeAspect="1" noChangeArrowheads="1"/>
            </p:cNvPicPr>
            <p:nvPr/>
          </p:nvPicPr>
          <p:blipFill>
            <a:blip r:embed="rId6" cstate="print"/>
            <a:srcRect t="69342" r="53610" b="11371"/>
            <a:stretch>
              <a:fillRect/>
            </a:stretch>
          </p:blipFill>
          <p:spPr bwMode="auto">
            <a:xfrm>
              <a:off x="948" y="2946"/>
              <a:ext cx="649" cy="519"/>
            </a:xfrm>
            <a:prstGeom prst="rect">
              <a:avLst/>
            </a:prstGeom>
            <a:noFill/>
          </p:spPr>
        </p:pic>
      </p:grp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47725" y="29432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4A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Complex Fractions Involving Polynomials</a:t>
            </a:r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533400" y="25908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The numerator contains a mixed expression. Rewrite it as a rational expression first.</a:t>
            </a:r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4943475" y="3590925"/>
            <a:ext cx="352425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The LCD of the fractions in the numerator is </a:t>
            </a:r>
            <a:br>
              <a:rPr lang="en-US" sz="2400" b="0">
                <a:solidFill>
                  <a:srgbClr val="000000"/>
                </a:solidFill>
              </a:rPr>
            </a:br>
            <a:r>
              <a:rPr lang="en-US" sz="2400" b="0" i="1">
                <a:solidFill>
                  <a:srgbClr val="000000"/>
                </a:solidFill>
              </a:rPr>
              <a:t>b</a:t>
            </a:r>
            <a:r>
              <a:rPr lang="en-US" sz="2400" b="0">
                <a:solidFill>
                  <a:srgbClr val="000000"/>
                </a:solidFill>
              </a:rPr>
              <a:t> + 3.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4943475" y="5410200"/>
            <a:ext cx="35147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Simplify the numerator.</a:t>
            </a:r>
          </a:p>
        </p:txBody>
      </p:sp>
      <p:grpSp>
        <p:nvGrpSpPr>
          <p:cNvPr id="93204" name="Group 20"/>
          <p:cNvGrpSpPr>
            <a:grpSpLocks/>
          </p:cNvGrpSpPr>
          <p:nvPr/>
        </p:nvGrpSpPr>
        <p:grpSpPr bwMode="auto">
          <a:xfrm>
            <a:off x="876300" y="1219200"/>
            <a:ext cx="3236913" cy="1127125"/>
            <a:chOff x="552" y="768"/>
            <a:chExt cx="2039" cy="710"/>
          </a:xfrm>
        </p:grpSpPr>
        <p:sp>
          <p:nvSpPr>
            <p:cNvPr id="93200" name="Rectangle 16"/>
            <p:cNvSpPr>
              <a:spLocks noChangeArrowheads="1"/>
            </p:cNvSpPr>
            <p:nvPr/>
          </p:nvSpPr>
          <p:spPr bwMode="auto">
            <a:xfrm>
              <a:off x="552" y="1116"/>
              <a:ext cx="135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</a:t>
              </a: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Simplify</a:t>
              </a:r>
              <a:endPara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3201" name="Picture 17" descr="eq_156"/>
            <p:cNvPicPr>
              <a:picLocks noChangeAspect="1" noChangeArrowheads="1"/>
            </p:cNvPicPr>
            <p:nvPr/>
          </p:nvPicPr>
          <p:blipFill>
            <a:blip r:embed="rId3" cstate="print"/>
            <a:srcRect l="34389" r="25662" b="68556"/>
            <a:stretch>
              <a:fillRect/>
            </a:stretch>
          </p:blipFill>
          <p:spPr bwMode="auto">
            <a:xfrm>
              <a:off x="1657" y="768"/>
              <a:ext cx="934" cy="710"/>
            </a:xfrm>
            <a:prstGeom prst="rect">
              <a:avLst/>
            </a:prstGeom>
            <a:noFill/>
          </p:spPr>
        </p:pic>
      </p:grpSp>
      <p:pic>
        <p:nvPicPr>
          <p:cNvPr id="93202" name="Picture 18" descr="eq_156"/>
          <p:cNvPicPr>
            <a:picLocks noChangeAspect="1" noChangeArrowheads="1"/>
          </p:cNvPicPr>
          <p:nvPr/>
        </p:nvPicPr>
        <p:blipFill>
          <a:blip r:embed="rId3" cstate="print"/>
          <a:srcRect t="32419" b="32417"/>
          <a:stretch>
            <a:fillRect/>
          </a:stretch>
        </p:blipFill>
        <p:spPr bwMode="auto">
          <a:xfrm>
            <a:off x="1000125" y="3505200"/>
            <a:ext cx="3711575" cy="1260475"/>
          </a:xfrm>
          <a:prstGeom prst="rect">
            <a:avLst/>
          </a:prstGeom>
          <a:noFill/>
        </p:spPr>
      </p:pic>
      <p:pic>
        <p:nvPicPr>
          <p:cNvPr id="93203" name="Picture 19" descr="eq_156"/>
          <p:cNvPicPr>
            <a:picLocks noChangeAspect="1" noChangeArrowheads="1"/>
          </p:cNvPicPr>
          <p:nvPr/>
        </p:nvPicPr>
        <p:blipFill>
          <a:blip r:embed="rId3" cstate="print"/>
          <a:srcRect t="67227" r="46150"/>
          <a:stretch>
            <a:fillRect/>
          </a:stretch>
        </p:blipFill>
        <p:spPr bwMode="auto">
          <a:xfrm>
            <a:off x="2257425" y="5010150"/>
            <a:ext cx="1998663" cy="11747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6" grpId="0" build="p" autoUpdateAnimBg="0"/>
      <p:bldP spid="93197" grpId="0" autoUpdateAnimBg="0"/>
      <p:bldP spid="9319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4A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Complex Fractions Involving Polynomials</a:t>
            </a:r>
          </a:p>
        </p:txBody>
      </p:sp>
      <p:sp>
        <p:nvSpPr>
          <p:cNvPr id="94222" name="Text Box 14"/>
          <p:cNvSpPr txBox="1">
            <a:spLocks noChangeArrowheads="1"/>
          </p:cNvSpPr>
          <p:nvPr/>
        </p:nvSpPr>
        <p:spPr bwMode="auto">
          <a:xfrm>
            <a:off x="5943600" y="1635125"/>
            <a:ext cx="26670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Factor.</a:t>
            </a:r>
          </a:p>
        </p:txBody>
      </p:sp>
      <p:sp>
        <p:nvSpPr>
          <p:cNvPr id="94223" name="Text Box 15"/>
          <p:cNvSpPr txBox="1">
            <a:spLocks noChangeArrowheads="1"/>
          </p:cNvSpPr>
          <p:nvPr/>
        </p:nvSpPr>
        <p:spPr bwMode="auto">
          <a:xfrm>
            <a:off x="5943600" y="3567113"/>
            <a:ext cx="280035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Multiply by the reciprocal of </a:t>
            </a:r>
            <a:r>
              <a:rPr lang="en-US" sz="2400" b="0" i="1">
                <a:solidFill>
                  <a:srgbClr val="000000"/>
                </a:solidFill>
              </a:rPr>
              <a:t>b</a:t>
            </a:r>
            <a:r>
              <a:rPr lang="en-US" sz="2400" b="0">
                <a:solidFill>
                  <a:srgbClr val="000000"/>
                </a:solidFill>
              </a:rPr>
              <a:t> – 4.</a:t>
            </a:r>
          </a:p>
        </p:txBody>
      </p:sp>
      <p:sp>
        <p:nvSpPr>
          <p:cNvPr id="94224" name="Text Box 16"/>
          <p:cNvSpPr txBox="1">
            <a:spLocks noChangeArrowheads="1"/>
          </p:cNvSpPr>
          <p:nvPr/>
        </p:nvSpPr>
        <p:spPr bwMode="auto">
          <a:xfrm>
            <a:off x="5943600" y="4659313"/>
            <a:ext cx="26670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5943600" y="2647950"/>
            <a:ext cx="274320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Rewrite as a division sentence.</a:t>
            </a:r>
          </a:p>
        </p:txBody>
      </p:sp>
      <p:pic>
        <p:nvPicPr>
          <p:cNvPr id="94226" name="Picture 18" descr="eq_157"/>
          <p:cNvPicPr>
            <a:picLocks noChangeAspect="1" noChangeArrowheads="1"/>
          </p:cNvPicPr>
          <p:nvPr/>
        </p:nvPicPr>
        <p:blipFill>
          <a:blip r:embed="rId3" cstate="print"/>
          <a:srcRect b="68648"/>
          <a:stretch>
            <a:fillRect/>
          </a:stretch>
        </p:blipFill>
        <p:spPr bwMode="auto">
          <a:xfrm>
            <a:off x="2344738" y="1209675"/>
            <a:ext cx="3217862" cy="1239838"/>
          </a:xfrm>
          <a:prstGeom prst="rect">
            <a:avLst/>
          </a:prstGeom>
          <a:noFill/>
        </p:spPr>
      </p:pic>
      <p:pic>
        <p:nvPicPr>
          <p:cNvPr id="94227" name="Picture 19" descr="eq_157"/>
          <p:cNvPicPr>
            <a:picLocks noChangeAspect="1" noChangeArrowheads="1"/>
          </p:cNvPicPr>
          <p:nvPr/>
        </p:nvPicPr>
        <p:blipFill>
          <a:blip r:embed="rId3" cstate="print"/>
          <a:srcRect t="75452"/>
          <a:stretch>
            <a:fillRect/>
          </a:stretch>
        </p:blipFill>
        <p:spPr bwMode="auto">
          <a:xfrm>
            <a:off x="2344738" y="4365625"/>
            <a:ext cx="3217862" cy="969963"/>
          </a:xfrm>
          <a:prstGeom prst="rect">
            <a:avLst/>
          </a:prstGeom>
          <a:noFill/>
        </p:spPr>
      </p:pic>
      <p:pic>
        <p:nvPicPr>
          <p:cNvPr id="94228" name="Picture 20" descr="eq_157"/>
          <p:cNvPicPr>
            <a:picLocks noChangeAspect="1" noChangeArrowheads="1"/>
          </p:cNvPicPr>
          <p:nvPr/>
        </p:nvPicPr>
        <p:blipFill>
          <a:blip r:embed="rId3" cstate="print"/>
          <a:srcRect t="30615" b="46042"/>
          <a:stretch>
            <a:fillRect/>
          </a:stretch>
        </p:blipFill>
        <p:spPr bwMode="auto">
          <a:xfrm>
            <a:off x="2344738" y="2528888"/>
            <a:ext cx="3217862" cy="922337"/>
          </a:xfrm>
          <a:prstGeom prst="rect">
            <a:avLst/>
          </a:prstGeom>
          <a:noFill/>
        </p:spPr>
      </p:pic>
      <p:pic>
        <p:nvPicPr>
          <p:cNvPr id="94229" name="Picture 21" descr="eq_157"/>
          <p:cNvPicPr>
            <a:picLocks noChangeAspect="1" noChangeArrowheads="1"/>
          </p:cNvPicPr>
          <p:nvPr/>
        </p:nvPicPr>
        <p:blipFill>
          <a:blip r:embed="rId3" cstate="print"/>
          <a:srcRect t="53033" b="24829"/>
          <a:stretch>
            <a:fillRect/>
          </a:stretch>
        </p:blipFill>
        <p:spPr bwMode="auto">
          <a:xfrm>
            <a:off x="2344738" y="3465513"/>
            <a:ext cx="3217862" cy="874712"/>
          </a:xfrm>
          <a:prstGeom prst="rect">
            <a:avLst/>
          </a:prstGeom>
          <a:noFill/>
        </p:spPr>
      </p:pic>
      <p:sp>
        <p:nvSpPr>
          <p:cNvPr id="94230" name="Rectangle 22"/>
          <p:cNvSpPr>
            <a:spLocks noChangeArrowheads="1"/>
          </p:cNvSpPr>
          <p:nvPr/>
        </p:nvSpPr>
        <p:spPr bwMode="auto">
          <a:xfrm>
            <a:off x="533400" y="5707063"/>
            <a:ext cx="22860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94231" name="Picture 23" descr="eq_157"/>
          <p:cNvPicPr>
            <a:picLocks noChangeAspect="1" noChangeArrowheads="1"/>
          </p:cNvPicPr>
          <p:nvPr/>
        </p:nvPicPr>
        <p:blipFill>
          <a:blip r:embed="rId3" cstate="print"/>
          <a:srcRect l="8485" t="75452"/>
          <a:stretch>
            <a:fillRect/>
          </a:stretch>
        </p:blipFill>
        <p:spPr bwMode="auto">
          <a:xfrm>
            <a:off x="2354263" y="5451475"/>
            <a:ext cx="2944812" cy="9699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4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4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2" grpId="0" autoUpdateAnimBg="0"/>
      <p:bldP spid="94223" grpId="0" autoUpdateAnimBg="0"/>
      <p:bldP spid="94224" grpId="0" autoUpdateAnimBg="0"/>
      <p:bldP spid="94225" grpId="0" autoUpdateAnimBg="0"/>
      <p:bldP spid="94230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4B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Complex Fractions Involving Polynomials</a:t>
            </a:r>
          </a:p>
        </p:txBody>
      </p:sp>
      <p:grpSp>
        <p:nvGrpSpPr>
          <p:cNvPr id="122894" name="Group 14"/>
          <p:cNvGrpSpPr>
            <a:grpSpLocks/>
          </p:cNvGrpSpPr>
          <p:nvPr/>
        </p:nvGrpSpPr>
        <p:grpSpPr bwMode="auto">
          <a:xfrm>
            <a:off x="876300" y="1219200"/>
            <a:ext cx="3582988" cy="1576388"/>
            <a:chOff x="552" y="768"/>
            <a:chExt cx="2257" cy="993"/>
          </a:xfrm>
        </p:grpSpPr>
        <p:sp>
          <p:nvSpPr>
            <p:cNvPr id="122888" name="Rectangle 8"/>
            <p:cNvSpPr>
              <a:spLocks noChangeArrowheads="1"/>
            </p:cNvSpPr>
            <p:nvPr/>
          </p:nvSpPr>
          <p:spPr bwMode="auto">
            <a:xfrm>
              <a:off x="552" y="1116"/>
              <a:ext cx="135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B.</a:t>
              </a: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Simplify</a:t>
              </a:r>
              <a:endParaRPr 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22892" name="Picture 12" descr="11-7-4b"/>
            <p:cNvPicPr>
              <a:picLocks noChangeAspect="1" noChangeArrowheads="1"/>
            </p:cNvPicPr>
            <p:nvPr/>
          </p:nvPicPr>
          <p:blipFill>
            <a:blip r:embed="rId3" cstate="print"/>
            <a:srcRect b="46484"/>
            <a:stretch>
              <a:fillRect/>
            </a:stretch>
          </p:blipFill>
          <p:spPr bwMode="auto">
            <a:xfrm>
              <a:off x="1657" y="768"/>
              <a:ext cx="1152" cy="993"/>
            </a:xfrm>
            <a:prstGeom prst="rect">
              <a:avLst/>
            </a:prstGeom>
            <a:noFill/>
          </p:spPr>
        </p:pic>
      </p:grpSp>
      <p:sp>
        <p:nvSpPr>
          <p:cNvPr id="122895" name="Text Box 15"/>
          <p:cNvSpPr txBox="1">
            <a:spLocks noChangeArrowheads="1"/>
          </p:cNvSpPr>
          <p:nvPr/>
        </p:nvSpPr>
        <p:spPr bwMode="auto">
          <a:xfrm>
            <a:off x="5848350" y="3419475"/>
            <a:ext cx="27051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Write as a division sentence.</a:t>
            </a:r>
          </a:p>
        </p:txBody>
      </p:sp>
      <p:sp>
        <p:nvSpPr>
          <p:cNvPr id="122896" name="Text Box 16"/>
          <p:cNvSpPr txBox="1">
            <a:spLocks noChangeArrowheads="1"/>
          </p:cNvSpPr>
          <p:nvPr/>
        </p:nvSpPr>
        <p:spPr bwMode="auto">
          <a:xfrm>
            <a:off x="5848350" y="4953000"/>
            <a:ext cx="285750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To divide, multiply by the reciprocal.</a:t>
            </a:r>
          </a:p>
        </p:txBody>
      </p:sp>
      <p:pic>
        <p:nvPicPr>
          <p:cNvPr id="122901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25" y="3019425"/>
            <a:ext cx="46624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4" name="Picture 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25" y="4870450"/>
            <a:ext cx="4662488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5" grpId="0" autoUpdateAnimBg="0"/>
      <p:bldP spid="12289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4B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01B22"/>
                </a:solidFill>
              </a:rPr>
              <a:t>Complex Fractions Involving Polynomials</a:t>
            </a:r>
          </a:p>
        </p:txBody>
      </p:sp>
      <p:grpSp>
        <p:nvGrpSpPr>
          <p:cNvPr id="123919" name="Group 15"/>
          <p:cNvGrpSpPr>
            <a:grpSpLocks/>
          </p:cNvGrpSpPr>
          <p:nvPr/>
        </p:nvGrpSpPr>
        <p:grpSpPr bwMode="auto">
          <a:xfrm>
            <a:off x="533400" y="5230813"/>
            <a:ext cx="3649663" cy="895350"/>
            <a:chOff x="336" y="3409"/>
            <a:chExt cx="2299" cy="564"/>
          </a:xfrm>
        </p:grpSpPr>
        <p:pic>
          <p:nvPicPr>
            <p:cNvPr id="123908" name="Picture 4" descr="11-7-4b"/>
            <p:cNvPicPr>
              <a:picLocks noChangeAspect="1" noChangeArrowheads="1"/>
            </p:cNvPicPr>
            <p:nvPr/>
          </p:nvPicPr>
          <p:blipFill>
            <a:blip r:embed="rId3" cstate="print"/>
            <a:srcRect t="69557"/>
            <a:stretch>
              <a:fillRect/>
            </a:stretch>
          </p:blipFill>
          <p:spPr bwMode="auto">
            <a:xfrm>
              <a:off x="1483" y="3409"/>
              <a:ext cx="1152" cy="564"/>
            </a:xfrm>
            <a:prstGeom prst="rect">
              <a:avLst/>
            </a:prstGeom>
            <a:noFill/>
          </p:spPr>
        </p:pic>
        <p:sp>
          <p:nvSpPr>
            <p:cNvPr id="123917" name="Rectangle 13"/>
            <p:cNvSpPr>
              <a:spLocks noChangeArrowheads="1"/>
            </p:cNvSpPr>
            <p:nvPr/>
          </p:nvSpPr>
          <p:spPr bwMode="auto">
            <a:xfrm>
              <a:off x="336" y="3547"/>
              <a:ext cx="14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>
                  <a:solidFill>
                    <a:srgbClr val="00539D"/>
                  </a:solidFill>
                </a:rPr>
                <a:t>Answer:</a:t>
              </a:r>
              <a:r>
                <a:rPr lang="en-US" sz="2400" b="0">
                  <a:solidFill>
                    <a:srgbClr val="E01B22"/>
                  </a:solidFill>
                </a:rPr>
                <a:t> 	</a:t>
              </a:r>
            </a:p>
          </p:txBody>
        </p:sp>
      </p:grpSp>
      <p:sp>
        <p:nvSpPr>
          <p:cNvPr id="123921" name="Text Box 17"/>
          <p:cNvSpPr txBox="1">
            <a:spLocks noChangeArrowheads="1"/>
          </p:cNvSpPr>
          <p:nvPr/>
        </p:nvSpPr>
        <p:spPr bwMode="auto">
          <a:xfrm>
            <a:off x="5848350" y="1552575"/>
            <a:ext cx="25812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Factor the polynomials.</a:t>
            </a:r>
          </a:p>
        </p:txBody>
      </p:sp>
      <p:sp>
        <p:nvSpPr>
          <p:cNvPr id="123922" name="Text Box 18"/>
          <p:cNvSpPr txBox="1">
            <a:spLocks noChangeArrowheads="1"/>
          </p:cNvSpPr>
          <p:nvPr/>
        </p:nvSpPr>
        <p:spPr bwMode="auto">
          <a:xfrm>
            <a:off x="5848350" y="2924175"/>
            <a:ext cx="2581275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Divide out common factors.</a:t>
            </a:r>
          </a:p>
        </p:txBody>
      </p:sp>
      <p:sp>
        <p:nvSpPr>
          <p:cNvPr id="123925" name="Text Box 21"/>
          <p:cNvSpPr txBox="1">
            <a:spLocks noChangeArrowheads="1"/>
          </p:cNvSpPr>
          <p:nvPr/>
        </p:nvSpPr>
        <p:spPr bwMode="auto">
          <a:xfrm>
            <a:off x="5848350" y="4283075"/>
            <a:ext cx="260985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123927" name="Picture 23" descr="11-7-4b_steps#2"/>
          <p:cNvPicPr>
            <a:picLocks noChangeAspect="1" noChangeArrowheads="1"/>
          </p:cNvPicPr>
          <p:nvPr/>
        </p:nvPicPr>
        <p:blipFill>
          <a:blip r:embed="rId4" cstate="print"/>
          <a:srcRect b="68155"/>
          <a:stretch>
            <a:fillRect/>
          </a:stretch>
        </p:blipFill>
        <p:spPr bwMode="auto">
          <a:xfrm>
            <a:off x="1000125" y="1466850"/>
            <a:ext cx="4405313" cy="912813"/>
          </a:xfrm>
          <a:prstGeom prst="rect">
            <a:avLst/>
          </a:prstGeom>
          <a:noFill/>
        </p:spPr>
      </p:pic>
      <p:pic>
        <p:nvPicPr>
          <p:cNvPr id="123929" name="Picture 25" descr="11-7-4b_steps#2"/>
          <p:cNvPicPr>
            <a:picLocks noChangeAspect="1" noChangeArrowheads="1"/>
          </p:cNvPicPr>
          <p:nvPr/>
        </p:nvPicPr>
        <p:blipFill>
          <a:blip r:embed="rId4" cstate="print"/>
          <a:srcRect t="69460"/>
          <a:stretch>
            <a:fillRect/>
          </a:stretch>
        </p:blipFill>
        <p:spPr bwMode="auto">
          <a:xfrm>
            <a:off x="1000125" y="4038600"/>
            <a:ext cx="4405313" cy="876300"/>
          </a:xfrm>
          <a:prstGeom prst="rect">
            <a:avLst/>
          </a:prstGeom>
          <a:noFill/>
        </p:spPr>
      </p:pic>
      <p:pic>
        <p:nvPicPr>
          <p:cNvPr id="123931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22350" y="2730500"/>
            <a:ext cx="44704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21" grpId="0" autoUpdateAnimBg="0"/>
      <p:bldP spid="123922" grpId="0" autoUpdateAnimBg="0"/>
      <p:bldP spid="12392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4A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58" name="Group 22"/>
          <p:cNvGrpSpPr>
            <a:grpSpLocks/>
          </p:cNvGrpSpPr>
          <p:nvPr/>
        </p:nvGrpSpPr>
        <p:grpSpPr bwMode="auto">
          <a:xfrm>
            <a:off x="533400" y="1219200"/>
            <a:ext cx="8305800" cy="1171575"/>
            <a:chOff x="336" y="768"/>
            <a:chExt cx="5232" cy="738"/>
          </a:xfrm>
        </p:grpSpPr>
        <p:sp>
          <p:nvSpPr>
            <p:cNvPr id="116753" name="Rectangle 17"/>
            <p:cNvSpPr>
              <a:spLocks noChangeArrowheads="1"/>
            </p:cNvSpPr>
            <p:nvPr/>
          </p:nvSpPr>
          <p:spPr bwMode="auto">
            <a:xfrm>
              <a:off x="336" y="1115"/>
              <a:ext cx="523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>
                  <a:solidFill>
                    <a:srgbClr val="E01B22"/>
                  </a:solidFill>
                  <a:cs typeface="Times New Roman" pitchFamily="18" charset="0"/>
                </a:rPr>
                <a:t>A.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 Simplify</a:t>
              </a:r>
            </a:p>
          </p:txBody>
        </p:sp>
        <p:pic>
          <p:nvPicPr>
            <p:cNvPr id="116754" name="Picture 18" descr="eq_158"/>
            <p:cNvPicPr>
              <a:picLocks noChangeAspect="1" noChangeArrowheads="1"/>
            </p:cNvPicPr>
            <p:nvPr/>
          </p:nvPicPr>
          <p:blipFill>
            <a:blip r:embed="rId6" cstate="print"/>
            <a:srcRect l="48198" b="70784"/>
            <a:stretch>
              <a:fillRect/>
            </a:stretch>
          </p:blipFill>
          <p:spPr bwMode="auto">
            <a:xfrm>
              <a:off x="1715" y="768"/>
              <a:ext cx="877" cy="738"/>
            </a:xfrm>
            <a:prstGeom prst="rect">
              <a:avLst/>
            </a:prstGeom>
            <a:noFill/>
          </p:spPr>
        </p:pic>
      </p:grpSp>
      <p:grpSp>
        <p:nvGrpSpPr>
          <p:cNvPr id="116755" name="Group 19"/>
          <p:cNvGrpSpPr>
            <a:grpSpLocks/>
          </p:cNvGrpSpPr>
          <p:nvPr/>
        </p:nvGrpSpPr>
        <p:grpSpPr bwMode="auto">
          <a:xfrm>
            <a:off x="857250" y="2705100"/>
            <a:ext cx="2790825" cy="3127375"/>
            <a:chOff x="576" y="1704"/>
            <a:chExt cx="1758" cy="1970"/>
          </a:xfrm>
        </p:grpSpPr>
        <p:sp>
          <p:nvSpPr>
            <p:cNvPr id="116756" name="Rectangle 20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826"/>
              <a:ext cx="1758" cy="1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0" i="1">
                  <a:solidFill>
                    <a:srgbClr val="000000"/>
                  </a:solidFill>
                  <a:sym typeface="Symbol" pitchFamily="18" charset="2"/>
                </a:rPr>
                <a:t>c</a:t>
              </a:r>
              <a:r>
                <a:rPr lang="pt-BR" sz="2400" b="0">
                  <a:solidFill>
                    <a:srgbClr val="000000"/>
                  </a:solidFill>
                  <a:sym typeface="Symbol" pitchFamily="18" charset="2"/>
                </a:rPr>
                <a:t> – 4</a:t>
              </a:r>
            </a:p>
          </p:txBody>
        </p:sp>
        <p:pic>
          <p:nvPicPr>
            <p:cNvPr id="116757" name="Picture 21" descr="eq_158"/>
            <p:cNvPicPr>
              <a:picLocks noChangeAspect="1" noChangeArrowheads="1"/>
            </p:cNvPicPr>
            <p:nvPr/>
          </p:nvPicPr>
          <p:blipFill>
            <a:blip r:embed="rId6" cstate="print"/>
            <a:srcRect t="28265" r="51033" b="9502"/>
            <a:stretch>
              <a:fillRect/>
            </a:stretch>
          </p:blipFill>
          <p:spPr bwMode="auto">
            <a:xfrm>
              <a:off x="954" y="1704"/>
              <a:ext cx="829" cy="1572"/>
            </a:xfrm>
            <a:prstGeom prst="rect">
              <a:avLst/>
            </a:prstGeom>
            <a:noFill/>
          </p:spPr>
        </p:pic>
      </p:grp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57250" y="45434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4B</a:t>
            </a:r>
          </a:p>
        </p:txBody>
      </p:sp>
      <p:sp>
        <p:nvSpPr>
          <p:cNvPr id="124935" name="Oval 7"/>
          <p:cNvSpPr>
            <a:spLocks noChangeArrowheads="1"/>
          </p:cNvSpPr>
          <p:nvPr/>
        </p:nvSpPr>
        <p:spPr bwMode="auto">
          <a:xfrm>
            <a:off x="847725" y="2971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493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493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4939" name="Group 11"/>
          <p:cNvGrpSpPr>
            <a:grpSpLocks/>
          </p:cNvGrpSpPr>
          <p:nvPr/>
        </p:nvGrpSpPr>
        <p:grpSpPr bwMode="auto">
          <a:xfrm>
            <a:off x="476250" y="1200150"/>
            <a:ext cx="8020050" cy="1585913"/>
            <a:chOff x="300" y="756"/>
            <a:chExt cx="5052" cy="999"/>
          </a:xfrm>
        </p:grpSpPr>
        <p:sp>
          <p:nvSpPr>
            <p:cNvPr id="124934" name="TPQuestion"/>
            <p:cNvSpPr>
              <a:spLocks noChangeArrowheads="1"/>
            </p:cNvSpPr>
            <p:nvPr/>
          </p:nvSpPr>
          <p:spPr bwMode="auto">
            <a:xfrm>
              <a:off x="300" y="1109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>
                  <a:solidFill>
                    <a:srgbClr val="00539D"/>
                  </a:solidFill>
                  <a:cs typeface="Times New Roman" pitchFamily="18" charset="0"/>
                </a:rPr>
                <a:t> Simplify</a:t>
              </a:r>
            </a:p>
          </p:txBody>
        </p:sp>
        <p:pic>
          <p:nvPicPr>
            <p:cNvPr id="124938" name="Picture 10" descr="11-7-4b_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32" y="756"/>
              <a:ext cx="1065" cy="999"/>
            </a:xfrm>
            <a:prstGeom prst="rect">
              <a:avLst/>
            </a:prstGeom>
            <a:noFill/>
          </p:spPr>
        </p:pic>
      </p:grpSp>
      <p:grpSp>
        <p:nvGrpSpPr>
          <p:cNvPr id="124944" name="Group 16"/>
          <p:cNvGrpSpPr>
            <a:grpSpLocks/>
          </p:cNvGrpSpPr>
          <p:nvPr/>
        </p:nvGrpSpPr>
        <p:grpSpPr bwMode="auto">
          <a:xfrm>
            <a:off x="857250" y="2771775"/>
            <a:ext cx="2790825" cy="3632200"/>
            <a:chOff x="540" y="1746"/>
            <a:chExt cx="1758" cy="2288"/>
          </a:xfrm>
        </p:grpSpPr>
        <p:sp>
          <p:nvSpPr>
            <p:cNvPr id="12493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87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4940" name="Picture 12" descr="11-7-4b_cyp_choices"/>
            <p:cNvPicPr>
              <a:picLocks noChangeAspect="1" noChangeArrowheads="1"/>
            </p:cNvPicPr>
            <p:nvPr/>
          </p:nvPicPr>
          <p:blipFill>
            <a:blip r:embed="rId7" cstate="print"/>
            <a:srcRect b="74864"/>
            <a:stretch>
              <a:fillRect/>
            </a:stretch>
          </p:blipFill>
          <p:spPr bwMode="auto">
            <a:xfrm>
              <a:off x="942" y="1746"/>
              <a:ext cx="1117" cy="554"/>
            </a:xfrm>
            <a:prstGeom prst="rect">
              <a:avLst/>
            </a:prstGeom>
            <a:noFill/>
          </p:spPr>
        </p:pic>
        <p:pic>
          <p:nvPicPr>
            <p:cNvPr id="124941" name="Picture 13" descr="11-7-4b_cyp_choices"/>
            <p:cNvPicPr>
              <a:picLocks noChangeAspect="1" noChangeArrowheads="1"/>
            </p:cNvPicPr>
            <p:nvPr/>
          </p:nvPicPr>
          <p:blipFill>
            <a:blip r:embed="rId7" cstate="print"/>
            <a:srcRect t="25862" b="49274"/>
            <a:stretch>
              <a:fillRect/>
            </a:stretch>
          </p:blipFill>
          <p:spPr bwMode="auto">
            <a:xfrm>
              <a:off x="942" y="2346"/>
              <a:ext cx="1117" cy="548"/>
            </a:xfrm>
            <a:prstGeom prst="rect">
              <a:avLst/>
            </a:prstGeom>
            <a:noFill/>
          </p:spPr>
        </p:pic>
        <p:pic>
          <p:nvPicPr>
            <p:cNvPr id="124942" name="Picture 14" descr="11-7-4b_cyp_choices"/>
            <p:cNvPicPr>
              <a:picLocks noChangeAspect="1" noChangeArrowheads="1"/>
            </p:cNvPicPr>
            <p:nvPr/>
          </p:nvPicPr>
          <p:blipFill>
            <a:blip r:embed="rId7" cstate="print"/>
            <a:srcRect t="50908" b="23412"/>
            <a:stretch>
              <a:fillRect/>
            </a:stretch>
          </p:blipFill>
          <p:spPr bwMode="auto">
            <a:xfrm>
              <a:off x="942" y="2928"/>
              <a:ext cx="1117" cy="566"/>
            </a:xfrm>
            <a:prstGeom prst="rect">
              <a:avLst/>
            </a:prstGeom>
            <a:noFill/>
          </p:spPr>
        </p:pic>
        <p:pic>
          <p:nvPicPr>
            <p:cNvPr id="124943" name="Picture 15" descr="11-7-4b_cyp_choices"/>
            <p:cNvPicPr>
              <a:picLocks noChangeAspect="1" noChangeArrowheads="1"/>
            </p:cNvPicPr>
            <p:nvPr/>
          </p:nvPicPr>
          <p:blipFill>
            <a:blip r:embed="rId7" cstate="print"/>
            <a:srcRect t="75952"/>
            <a:stretch>
              <a:fillRect/>
            </a:stretch>
          </p:blipFill>
          <p:spPr bwMode="auto">
            <a:xfrm>
              <a:off x="942" y="3504"/>
              <a:ext cx="1117" cy="53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3F6C98C6A899408FBC864AB0518D9364"/>
  <p:tag name="VALUES" val="Correct¤Incorrect¤Incorrect¤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RESPONSESGATHERED" val="False"/>
  <p:tag name="QUESTIONALIAS" val="Example 1"/>
  <p:tag name="ANSWERSALIAS" val="A¤B¤C¤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QUESTIONALIAS" val="Example 3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QUESTIONALIAS" val="Example 4A"/>
  <p:tag name="ANSWERSALIAS" val="A¤B¤C¤D"/>
  <p:tag name="RESPONSESGATHERED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B6D6BB7E216F45E2A1E0F31870FE79F4"/>
  <p:tag name="VALUES" val="Correct¤Incorrect¤Incorrect¤Incorrect"/>
  <p:tag name="QUESTIONALIAS" val="Example 4B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1761</TotalTime>
  <Words>424</Words>
  <Application>Microsoft Office PowerPoint</Application>
  <PresentationFormat>On-screen Show (4:3)</PresentationFormat>
  <Paragraphs>138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Symbol</vt:lpstr>
      <vt:lpstr>Times New Roman</vt:lpstr>
      <vt:lpstr>FormataOTFCnMd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</vt:lpstr>
      <vt:lpstr>Example 1</vt:lpstr>
      <vt:lpstr>Example 1</vt:lpstr>
      <vt:lpstr>Example 2</vt:lpstr>
      <vt:lpstr>Example 2</vt:lpstr>
      <vt:lpstr>Example 2</vt:lpstr>
      <vt:lpstr>Example 3</vt:lpstr>
      <vt:lpstr>Example 3</vt:lpstr>
      <vt:lpstr>Example 3</vt:lpstr>
      <vt:lpstr>Example 4A</vt:lpstr>
      <vt:lpstr>Example 4A</vt:lpstr>
      <vt:lpstr>Example 4B</vt:lpstr>
      <vt:lpstr>Example 4B</vt:lpstr>
      <vt:lpstr>Example 4A</vt:lpstr>
      <vt:lpstr>Example 4B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118</cp:revision>
  <dcterms:created xsi:type="dcterms:W3CDTF">2007-12-06T14:31:51Z</dcterms:created>
  <dcterms:modified xsi:type="dcterms:W3CDTF">2015-12-17T13:19:47Z</dcterms:modified>
</cp:coreProperties>
</file>