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tableStyles.xml" ContentType="application/vnd.openxmlformats-officedocument.presentationml.tableStyles+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Override PartName="/ppt/tags/tag3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6"/>
  </p:notesMasterIdLst>
  <p:sldIdLst>
    <p:sldId id="282" r:id="rId11"/>
    <p:sldId id="257" r:id="rId12"/>
    <p:sldId id="303" r:id="rId13"/>
    <p:sldId id="304" r:id="rId14"/>
    <p:sldId id="305" r:id="rId15"/>
    <p:sldId id="306" r:id="rId16"/>
    <p:sldId id="307" r:id="rId17"/>
    <p:sldId id="315" r:id="rId18"/>
    <p:sldId id="314" r:id="rId19"/>
    <p:sldId id="258" r:id="rId20"/>
    <p:sldId id="290" r:id="rId21"/>
    <p:sldId id="259" r:id="rId22"/>
    <p:sldId id="320" r:id="rId23"/>
    <p:sldId id="321" r:id="rId24"/>
    <p:sldId id="308" r:id="rId25"/>
    <p:sldId id="260" r:id="rId26"/>
    <p:sldId id="261" r:id="rId27"/>
    <p:sldId id="316" r:id="rId28"/>
    <p:sldId id="309" r:id="rId29"/>
    <p:sldId id="263" r:id="rId30"/>
    <p:sldId id="291" r:id="rId31"/>
    <p:sldId id="324" r:id="rId32"/>
    <p:sldId id="310" r:id="rId33"/>
    <p:sldId id="293" r:id="rId34"/>
    <p:sldId id="294" r:id="rId35"/>
    <p:sldId id="317" r:id="rId36"/>
    <p:sldId id="318" r:id="rId37"/>
    <p:sldId id="319" r:id="rId38"/>
    <p:sldId id="322" r:id="rId39"/>
    <p:sldId id="311" r:id="rId40"/>
    <p:sldId id="296" r:id="rId41"/>
    <p:sldId id="297" r:id="rId42"/>
    <p:sldId id="323" r:id="rId43"/>
    <p:sldId id="312" r:id="rId44"/>
    <p:sldId id="275" r:id="rId45"/>
  </p:sldIdLst>
  <p:sldSz cx="9144000" cy="6858000" type="screen4x3"/>
  <p:notesSz cx="6858000" cy="9144000"/>
  <p:custDataLst>
    <p:tags r:id="rId4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4" autoAdjust="0"/>
    <p:restoredTop sz="99481" autoAdjust="0"/>
  </p:normalViewPr>
  <p:slideViewPr>
    <p:cSldViewPr>
      <p:cViewPr>
        <p:scale>
          <a:sx n="50" d="100"/>
          <a:sy n="50" d="100"/>
        </p:scale>
        <p:origin x="-1188" y="-582"/>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33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312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33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43F0BC1-2200-47BB-B57C-2A5D5012A04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11_08"/>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11–7</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11_08"/>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11_08"/>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9" name="Picture 17" descr="Real World Ex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7" name="Header" descr="12_ALG1_Header_11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11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11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11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6" name="Picture 18" descr="Real World Ex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11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11_08"/>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11_08">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9.xml"/><Relationship Id="rId7" Type="http://schemas.openxmlformats.org/officeDocument/2006/relationships/slide" Target="slide16.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5" Type="http://schemas.openxmlformats.org/officeDocument/2006/relationships/slide" Target="slide11.xml"/><Relationship Id="rId10" Type="http://schemas.openxmlformats.org/officeDocument/2006/relationships/slide" Target="slide31.xml"/><Relationship Id="rId4" Type="http://schemas.openxmlformats.org/officeDocument/2006/relationships/slide" Target="slide10.xml"/><Relationship Id="rId9" Type="http://schemas.openxmlformats.org/officeDocument/2006/relationships/slide" Target="slide2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35.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ags" Target="../tags/tag19.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4.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35.xml"/><Relationship Id="rId1" Type="http://schemas.openxmlformats.org/officeDocument/2006/relationships/tags" Target="../tags/tag21.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35.xml"/><Relationship Id="rId1" Type="http://schemas.openxmlformats.org/officeDocument/2006/relationships/tags" Target="../tags/tag22.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35.xml"/><Relationship Id="rId1" Type="http://schemas.openxmlformats.org/officeDocument/2006/relationships/tags" Target="../tags/tag23.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6.png"/><Relationship Id="rId5" Type="http://schemas.openxmlformats.org/officeDocument/2006/relationships/image" Target="../media/image9.jpe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6.xml"/><Relationship Id="rId1" Type="http://schemas.openxmlformats.org/officeDocument/2006/relationships/tags" Target="../tags/tag27.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6.xml"/><Relationship Id="rId1" Type="http://schemas.openxmlformats.org/officeDocument/2006/relationships/tags" Target="../tags/tag28.xm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50.png"/><Relationship Id="rId5" Type="http://schemas.openxmlformats.org/officeDocument/2006/relationships/image" Target="../media/image9.jpe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57.xml"/><Relationship Id="rId1" Type="http://schemas.openxmlformats.org/officeDocument/2006/relationships/tags" Target="../tags/tag31.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57.xml"/><Relationship Id="rId1" Type="http://schemas.openxmlformats.org/officeDocument/2006/relationships/tags" Target="../tags/tag3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53.png"/><Relationship Id="rId5" Type="http://schemas.openxmlformats.org/officeDocument/2006/relationships/image" Target="../media/image9.jpe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68.xml"/><Relationship Id="rId1" Type="http://schemas.openxmlformats.org/officeDocument/2006/relationships/tags" Target="../tags/tag37.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68.xml"/><Relationship Id="rId1" Type="http://schemas.openxmlformats.org/officeDocument/2006/relationships/tags" Target="../tags/tag38.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68.xml"/><Relationship Id="rId1" Type="http://schemas.openxmlformats.org/officeDocument/2006/relationships/tags" Target="../tags/tag39.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68.xml"/><Relationship Id="rId1" Type="http://schemas.openxmlformats.org/officeDocument/2006/relationships/tags" Target="../tags/tag40.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68.xml"/><Relationship Id="rId1" Type="http://schemas.openxmlformats.org/officeDocument/2006/relationships/tags" Target="../tags/tag4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62.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61.png"/><Relationship Id="rId5" Type="http://schemas.openxmlformats.org/officeDocument/2006/relationships/image" Target="../media/image9.jpe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79.xml"/><Relationship Id="rId1" Type="http://schemas.openxmlformats.org/officeDocument/2006/relationships/tags" Target="../tags/tag44.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79.xml"/><Relationship Id="rId1" Type="http://schemas.openxmlformats.org/officeDocument/2006/relationships/tags" Target="../tags/tag45.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79.xml"/><Relationship Id="rId1" Type="http://schemas.openxmlformats.org/officeDocument/2006/relationships/tags" Target="../tags/tag4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9.jpe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11_08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11–7)</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Example 1:	Real-World Example: Use Cross Products to Solve Equations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2:	Use the LCD to Solve Rational Equations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3:	Extraneous Solutions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4:	Real-World Example: Work Problem</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5:	Real-World Problem:  Rate Problem</a:t>
            </a:r>
            <a:endParaRPr lang="en-US" sz="2000" b="1">
              <a:solidFill>
                <a:srgbClr val="E01B22"/>
              </a:solidFill>
            </a:endParaRPr>
          </a:p>
          <a:p>
            <a:pPr marL="1485900" indent="-1485900">
              <a:lnSpc>
                <a:spcPct val="90000"/>
              </a:lnSpc>
              <a:spcBef>
                <a:spcPct val="20000"/>
              </a:spcBef>
              <a:spcAft>
                <a:spcPct val="20000"/>
              </a:spcAft>
            </a:pP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9" name="AutoShape 9"/>
          <p:cNvSpPr>
            <a:spLocks noChangeArrowheads="1"/>
          </p:cNvSpPr>
          <p:nvPr/>
        </p:nvSpPr>
        <p:spPr bwMode="auto">
          <a:xfrm>
            <a:off x="533400" y="59737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pic>
        <p:nvPicPr>
          <p:cNvPr id="107537" name="Picture 17" descr="11-8-1"/>
          <p:cNvPicPr>
            <a:picLocks noChangeAspect="1" noChangeArrowheads="1"/>
          </p:cNvPicPr>
          <p:nvPr/>
        </p:nvPicPr>
        <p:blipFill>
          <a:blip r:embed="rId5" cstate="print"/>
          <a:srcRect b="82028"/>
          <a:stretch>
            <a:fillRect/>
          </a:stretch>
        </p:blipFill>
        <p:spPr bwMode="auto">
          <a:xfrm>
            <a:off x="1066800" y="1473200"/>
            <a:ext cx="6927850" cy="889000"/>
          </a:xfrm>
          <a:prstGeom prst="rect">
            <a:avLst/>
          </a:prstGeom>
          <a:noFill/>
        </p:spPr>
      </p:pic>
      <p:grpSp>
        <p:nvGrpSpPr>
          <p:cNvPr id="107543" name="Group 23"/>
          <p:cNvGrpSpPr>
            <a:grpSpLocks/>
          </p:cNvGrpSpPr>
          <p:nvPr/>
        </p:nvGrpSpPr>
        <p:grpSpPr bwMode="auto">
          <a:xfrm>
            <a:off x="1066800" y="2114550"/>
            <a:ext cx="2790825" cy="4410075"/>
            <a:chOff x="672" y="1332"/>
            <a:chExt cx="1758" cy="2778"/>
          </a:xfrm>
        </p:grpSpPr>
        <p:sp>
          <p:nvSpPr>
            <p:cNvPr id="107526" name="TPAnswers"/>
            <p:cNvSpPr>
              <a:spLocks noChangeArrowheads="1"/>
            </p:cNvSpPr>
            <p:nvPr>
              <p:custDataLst>
                <p:tags r:id="rId2"/>
              </p:custDataLst>
            </p:nvPr>
          </p:nvSpPr>
          <p:spPr bwMode="auto">
            <a:xfrm>
              <a:off x="672" y="1502"/>
              <a:ext cx="1758" cy="2476"/>
            </a:xfrm>
            <a:prstGeom prst="rect">
              <a:avLst/>
            </a:prstGeom>
            <a:noFill/>
            <a:ln w="9525">
              <a:noFill/>
              <a:miter lim="800000"/>
              <a:headEnd/>
              <a:tailEnd/>
            </a:ln>
            <a:effectLst/>
          </p:spPr>
          <p:txBody>
            <a:bodyPr>
              <a:spAutoFit/>
            </a:bodyPr>
            <a:lstStyle/>
            <a:p>
              <a:pPr marL="533400" indent="-533400">
                <a:lnSpc>
                  <a:spcPct val="90000"/>
                </a:lnSpc>
                <a:spcBef>
                  <a:spcPct val="115000"/>
                </a:spcBef>
                <a:spcAft>
                  <a:spcPct val="11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115000"/>
                </a:spcBef>
                <a:spcAft>
                  <a:spcPct val="11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115000"/>
                </a:spcBef>
                <a:spcAft>
                  <a:spcPct val="11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115000"/>
                </a:spcBef>
                <a:spcAft>
                  <a:spcPct val="11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7538" name="Picture 18" descr="11-8-1"/>
            <p:cNvPicPr>
              <a:picLocks noChangeAspect="1" noChangeArrowheads="1"/>
            </p:cNvPicPr>
            <p:nvPr/>
          </p:nvPicPr>
          <p:blipFill>
            <a:blip r:embed="rId5" cstate="print"/>
            <a:srcRect t="36842" r="83594" b="36971"/>
            <a:stretch>
              <a:fillRect/>
            </a:stretch>
          </p:blipFill>
          <p:spPr bwMode="auto">
            <a:xfrm>
              <a:off x="1060" y="2016"/>
              <a:ext cx="716" cy="816"/>
            </a:xfrm>
            <a:prstGeom prst="rect">
              <a:avLst/>
            </a:prstGeom>
            <a:noFill/>
          </p:spPr>
        </p:pic>
        <p:pic>
          <p:nvPicPr>
            <p:cNvPr id="107540" name="Picture 20" descr="11-8-1"/>
            <p:cNvPicPr>
              <a:picLocks noChangeAspect="1" noChangeArrowheads="1"/>
            </p:cNvPicPr>
            <p:nvPr/>
          </p:nvPicPr>
          <p:blipFill>
            <a:blip r:embed="rId5" cstate="print"/>
            <a:srcRect t="16817" r="91339" b="63158"/>
            <a:stretch>
              <a:fillRect/>
            </a:stretch>
          </p:blipFill>
          <p:spPr bwMode="auto">
            <a:xfrm>
              <a:off x="1062" y="1332"/>
              <a:ext cx="378" cy="624"/>
            </a:xfrm>
            <a:prstGeom prst="rect">
              <a:avLst/>
            </a:prstGeom>
            <a:noFill/>
          </p:spPr>
        </p:pic>
        <p:pic>
          <p:nvPicPr>
            <p:cNvPr id="107541" name="Picture 21" descr="11-8-1"/>
            <p:cNvPicPr>
              <a:picLocks noChangeAspect="1" noChangeArrowheads="1"/>
            </p:cNvPicPr>
            <p:nvPr/>
          </p:nvPicPr>
          <p:blipFill>
            <a:blip r:embed="rId5" cstate="print"/>
            <a:srcRect t="63029" r="83594" b="18484"/>
            <a:stretch>
              <a:fillRect/>
            </a:stretch>
          </p:blipFill>
          <p:spPr bwMode="auto">
            <a:xfrm>
              <a:off x="1056" y="2880"/>
              <a:ext cx="716" cy="576"/>
            </a:xfrm>
            <a:prstGeom prst="rect">
              <a:avLst/>
            </a:prstGeom>
            <a:noFill/>
          </p:spPr>
        </p:pic>
        <p:pic>
          <p:nvPicPr>
            <p:cNvPr id="107542" name="Picture 22" descr="11-8-1"/>
            <p:cNvPicPr>
              <a:picLocks noChangeAspect="1" noChangeArrowheads="1"/>
            </p:cNvPicPr>
            <p:nvPr/>
          </p:nvPicPr>
          <p:blipFill>
            <a:blip r:embed="rId5" cstate="print"/>
            <a:srcRect t="81516" r="83594"/>
            <a:stretch>
              <a:fillRect/>
            </a:stretch>
          </p:blipFill>
          <p:spPr bwMode="auto">
            <a:xfrm>
              <a:off x="1008" y="3534"/>
              <a:ext cx="716" cy="57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7537"/>
                                        </p:tgtEl>
                                        <p:attrNameLst>
                                          <p:attrName>style.visibility</p:attrName>
                                        </p:attrNameLst>
                                      </p:cBhvr>
                                      <p:to>
                                        <p:strVal val="visible"/>
                                      </p:to>
                                    </p:set>
                                    <p:animEffect transition="in" filter="wipe(left)">
                                      <p:cBhvr>
                                        <p:cTn id="11" dur="500"/>
                                        <p:tgtEl>
                                          <p:spTgt spid="10753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43"/>
                                        </p:tgtEl>
                                        <p:attrNameLst>
                                          <p:attrName>style.visibility</p:attrName>
                                        </p:attrNameLst>
                                      </p:cBhvr>
                                      <p:to>
                                        <p:strVal val="visible"/>
                                      </p:to>
                                    </p:set>
                                    <p:animEffect transition="in" filter="wipe(left)">
                                      <p:cBhvr>
                                        <p:cTn id="15" dur="500"/>
                                        <p:tgtEl>
                                          <p:spTgt spid="10754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51" name="AutoShape 7"/>
          <p:cNvSpPr>
            <a:spLocks noChangeArrowheads="1"/>
          </p:cNvSpPr>
          <p:nvPr/>
        </p:nvSpPr>
        <p:spPr bwMode="auto">
          <a:xfrm>
            <a:off x="533400" y="34686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08554" name="Picture 10" descr="11-8-2"/>
          <p:cNvPicPr>
            <a:picLocks noChangeAspect="1" noChangeArrowheads="1"/>
          </p:cNvPicPr>
          <p:nvPr/>
        </p:nvPicPr>
        <p:blipFill>
          <a:blip r:embed="rId5" cstate="print"/>
          <a:srcRect b="82214"/>
          <a:stretch>
            <a:fillRect/>
          </a:stretch>
        </p:blipFill>
        <p:spPr bwMode="auto">
          <a:xfrm>
            <a:off x="1098550" y="1473200"/>
            <a:ext cx="7588250" cy="841375"/>
          </a:xfrm>
          <a:prstGeom prst="rect">
            <a:avLst/>
          </a:prstGeom>
          <a:noFill/>
        </p:spPr>
      </p:pic>
      <p:grpSp>
        <p:nvGrpSpPr>
          <p:cNvPr id="108561" name="Group 17"/>
          <p:cNvGrpSpPr>
            <a:grpSpLocks/>
          </p:cNvGrpSpPr>
          <p:nvPr/>
        </p:nvGrpSpPr>
        <p:grpSpPr bwMode="auto">
          <a:xfrm>
            <a:off x="1066800" y="2057400"/>
            <a:ext cx="2790825" cy="4419600"/>
            <a:chOff x="672" y="1296"/>
            <a:chExt cx="1758" cy="2784"/>
          </a:xfrm>
        </p:grpSpPr>
        <p:sp>
          <p:nvSpPr>
            <p:cNvPr id="108549" name="TPAnswers"/>
            <p:cNvSpPr>
              <a:spLocks noChangeArrowheads="1"/>
            </p:cNvSpPr>
            <p:nvPr>
              <p:custDataLst>
                <p:tags r:id="rId2"/>
              </p:custDataLst>
            </p:nvPr>
          </p:nvSpPr>
          <p:spPr bwMode="auto">
            <a:xfrm>
              <a:off x="672" y="1454"/>
              <a:ext cx="1758" cy="2338"/>
            </a:xfrm>
            <a:prstGeom prst="rect">
              <a:avLst/>
            </a:prstGeom>
            <a:noFill/>
            <a:ln w="9525">
              <a:noFill/>
              <a:miter lim="800000"/>
              <a:headEnd/>
              <a:tailEnd/>
            </a:ln>
            <a:effectLst/>
          </p:spPr>
          <p:txBody>
            <a:bodyPr>
              <a:spAutoFit/>
            </a:bodyPr>
            <a:lstStyle/>
            <a:p>
              <a:pPr marL="533400" indent="-533400">
                <a:lnSpc>
                  <a:spcPct val="90000"/>
                </a:lnSpc>
                <a:spcBef>
                  <a:spcPct val="105000"/>
                </a:spcBef>
                <a:spcAft>
                  <a:spcPct val="10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105000"/>
                </a:spcBef>
                <a:spcAft>
                  <a:spcPct val="10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105000"/>
                </a:spcBef>
                <a:spcAft>
                  <a:spcPct val="10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105000"/>
                </a:spcBef>
                <a:spcAft>
                  <a:spcPct val="10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8555" name="Picture 11" descr="11-8-2"/>
            <p:cNvPicPr>
              <a:picLocks noChangeAspect="1" noChangeArrowheads="1"/>
            </p:cNvPicPr>
            <p:nvPr/>
          </p:nvPicPr>
          <p:blipFill>
            <a:blip r:embed="rId5" cstate="print"/>
            <a:srcRect t="72618" r="86360"/>
            <a:stretch>
              <a:fillRect/>
            </a:stretch>
          </p:blipFill>
          <p:spPr bwMode="auto">
            <a:xfrm>
              <a:off x="1104" y="3264"/>
              <a:ext cx="652" cy="816"/>
            </a:xfrm>
            <a:prstGeom prst="rect">
              <a:avLst/>
            </a:prstGeom>
            <a:noFill/>
          </p:spPr>
        </p:pic>
        <p:pic>
          <p:nvPicPr>
            <p:cNvPr id="108556" name="Picture 12" descr="11-8-2"/>
            <p:cNvPicPr>
              <a:picLocks noChangeAspect="1" noChangeArrowheads="1"/>
            </p:cNvPicPr>
            <p:nvPr/>
          </p:nvPicPr>
          <p:blipFill>
            <a:blip r:embed="rId5" cstate="print"/>
            <a:srcRect t="35571" r="76903" b="45100"/>
            <a:stretch>
              <a:fillRect/>
            </a:stretch>
          </p:blipFill>
          <p:spPr bwMode="auto">
            <a:xfrm>
              <a:off x="1056" y="1968"/>
              <a:ext cx="1104" cy="576"/>
            </a:xfrm>
            <a:prstGeom prst="rect">
              <a:avLst/>
            </a:prstGeom>
            <a:noFill/>
          </p:spPr>
        </p:pic>
        <p:pic>
          <p:nvPicPr>
            <p:cNvPr id="108557" name="Picture 13" descr="11-8-2"/>
            <p:cNvPicPr>
              <a:picLocks noChangeAspect="1" noChangeArrowheads="1"/>
            </p:cNvPicPr>
            <p:nvPr/>
          </p:nvPicPr>
          <p:blipFill>
            <a:blip r:embed="rId5" cstate="print"/>
            <a:srcRect t="16241" r="92970" b="64429"/>
            <a:stretch>
              <a:fillRect/>
            </a:stretch>
          </p:blipFill>
          <p:spPr bwMode="auto">
            <a:xfrm>
              <a:off x="1056" y="1296"/>
              <a:ext cx="336" cy="576"/>
            </a:xfrm>
            <a:prstGeom prst="rect">
              <a:avLst/>
            </a:prstGeom>
            <a:noFill/>
          </p:spPr>
        </p:pic>
        <p:pic>
          <p:nvPicPr>
            <p:cNvPr id="108560" name="Picture 16" descr="11-8-2"/>
            <p:cNvPicPr>
              <a:picLocks noChangeAspect="1" noChangeArrowheads="1"/>
            </p:cNvPicPr>
            <p:nvPr/>
          </p:nvPicPr>
          <p:blipFill>
            <a:blip r:embed="rId5" cstate="print"/>
            <a:srcRect t="54900" r="79916" b="27684"/>
            <a:stretch>
              <a:fillRect/>
            </a:stretch>
          </p:blipFill>
          <p:spPr bwMode="auto">
            <a:xfrm>
              <a:off x="1056" y="2688"/>
              <a:ext cx="960" cy="519"/>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8554"/>
                                        </p:tgtEl>
                                        <p:attrNameLst>
                                          <p:attrName>style.visibility</p:attrName>
                                        </p:attrNameLst>
                                      </p:cBhvr>
                                      <p:to>
                                        <p:strVal val="visible"/>
                                      </p:to>
                                    </p:set>
                                    <p:animEffect transition="in" filter="wipe(left)">
                                      <p:cBhvr>
                                        <p:cTn id="11" dur="500"/>
                                        <p:tgtEl>
                                          <p:spTgt spid="10855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61"/>
                                        </p:tgtEl>
                                        <p:attrNameLst>
                                          <p:attrName>style.visibility</p:attrName>
                                        </p:attrNameLst>
                                      </p:cBhvr>
                                      <p:to>
                                        <p:strVal val="visible"/>
                                      </p:to>
                                    </p:set>
                                    <p:animEffect transition="in" filter="wipe(left)">
                                      <p:cBhvr>
                                        <p:cTn id="15" dur="500"/>
                                        <p:tgtEl>
                                          <p:spTgt spid="10856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5" name="AutoShape 7"/>
          <p:cNvSpPr>
            <a:spLocks noChangeArrowheads="1"/>
          </p:cNvSpPr>
          <p:nvPr/>
        </p:nvSpPr>
        <p:spPr bwMode="auto">
          <a:xfrm>
            <a:off x="533400" y="49149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09579" name="Picture 11" descr="11-8-3"/>
          <p:cNvPicPr>
            <a:picLocks noChangeAspect="1" noChangeArrowheads="1"/>
          </p:cNvPicPr>
          <p:nvPr/>
        </p:nvPicPr>
        <p:blipFill>
          <a:blip r:embed="rId5" cstate="print"/>
          <a:srcRect t="2000" b="67999"/>
          <a:stretch>
            <a:fillRect/>
          </a:stretch>
        </p:blipFill>
        <p:spPr bwMode="auto">
          <a:xfrm>
            <a:off x="1123950" y="1219200"/>
            <a:ext cx="2063750" cy="1524000"/>
          </a:xfrm>
          <a:prstGeom prst="rect">
            <a:avLst/>
          </a:prstGeom>
          <a:noFill/>
        </p:spPr>
      </p:pic>
      <p:grpSp>
        <p:nvGrpSpPr>
          <p:cNvPr id="109583" name="Group 15"/>
          <p:cNvGrpSpPr>
            <a:grpSpLocks/>
          </p:cNvGrpSpPr>
          <p:nvPr/>
        </p:nvGrpSpPr>
        <p:grpSpPr bwMode="auto">
          <a:xfrm>
            <a:off x="1066800" y="2505075"/>
            <a:ext cx="2790825" cy="3990975"/>
            <a:chOff x="672" y="1578"/>
            <a:chExt cx="1758" cy="2514"/>
          </a:xfrm>
        </p:grpSpPr>
        <p:sp>
          <p:nvSpPr>
            <p:cNvPr id="109573" name="TPAnswers"/>
            <p:cNvSpPr>
              <a:spLocks noChangeArrowheads="1"/>
            </p:cNvSpPr>
            <p:nvPr>
              <p:custDataLst>
                <p:tags r:id="rId2"/>
              </p:custDataLst>
            </p:nvPr>
          </p:nvSpPr>
          <p:spPr bwMode="auto">
            <a:xfrm>
              <a:off x="672" y="1728"/>
              <a:ext cx="1758" cy="2266"/>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9578" name="Picture 10" descr="11-8-3"/>
            <p:cNvPicPr>
              <a:picLocks noChangeAspect="1" noChangeArrowheads="1"/>
            </p:cNvPicPr>
            <p:nvPr/>
          </p:nvPicPr>
          <p:blipFill>
            <a:blip r:embed="rId5" cstate="print"/>
            <a:srcRect t="83250" r="46307"/>
            <a:stretch>
              <a:fillRect/>
            </a:stretch>
          </p:blipFill>
          <p:spPr bwMode="auto">
            <a:xfrm>
              <a:off x="1030" y="3556"/>
              <a:ext cx="698" cy="536"/>
            </a:xfrm>
            <a:prstGeom prst="rect">
              <a:avLst/>
            </a:prstGeom>
            <a:noFill/>
          </p:spPr>
        </p:pic>
        <p:pic>
          <p:nvPicPr>
            <p:cNvPr id="109580" name="Picture 12" descr="11-8-3"/>
            <p:cNvPicPr>
              <a:picLocks noChangeAspect="1" noChangeArrowheads="1"/>
            </p:cNvPicPr>
            <p:nvPr/>
          </p:nvPicPr>
          <p:blipFill>
            <a:blip r:embed="rId5" cstate="print"/>
            <a:srcRect t="50002" r="46307" b="33499"/>
            <a:stretch>
              <a:fillRect/>
            </a:stretch>
          </p:blipFill>
          <p:spPr bwMode="auto">
            <a:xfrm>
              <a:off x="1008" y="2292"/>
              <a:ext cx="698" cy="528"/>
            </a:xfrm>
            <a:prstGeom prst="rect">
              <a:avLst/>
            </a:prstGeom>
            <a:noFill/>
          </p:spPr>
        </p:pic>
        <p:pic>
          <p:nvPicPr>
            <p:cNvPr id="109581" name="Picture 13" descr="11-8-3"/>
            <p:cNvPicPr>
              <a:picLocks noChangeAspect="1" noChangeArrowheads="1"/>
            </p:cNvPicPr>
            <p:nvPr/>
          </p:nvPicPr>
          <p:blipFill>
            <a:blip r:embed="rId5" cstate="print"/>
            <a:srcRect t="32001" r="66769" b="49812"/>
            <a:stretch>
              <a:fillRect/>
            </a:stretch>
          </p:blipFill>
          <p:spPr bwMode="auto">
            <a:xfrm>
              <a:off x="1008" y="1578"/>
              <a:ext cx="432" cy="582"/>
            </a:xfrm>
            <a:prstGeom prst="rect">
              <a:avLst/>
            </a:prstGeom>
            <a:noFill/>
          </p:spPr>
        </p:pic>
        <p:pic>
          <p:nvPicPr>
            <p:cNvPr id="109582" name="Picture 14" descr="11-8-3"/>
            <p:cNvPicPr>
              <a:picLocks noChangeAspect="1" noChangeArrowheads="1"/>
            </p:cNvPicPr>
            <p:nvPr/>
          </p:nvPicPr>
          <p:blipFill>
            <a:blip r:embed="rId5" cstate="print"/>
            <a:srcRect t="66501" r="46307" b="15500"/>
            <a:stretch>
              <a:fillRect/>
            </a:stretch>
          </p:blipFill>
          <p:spPr bwMode="auto">
            <a:xfrm>
              <a:off x="1008" y="2928"/>
              <a:ext cx="698" cy="576"/>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9579"/>
                                        </p:tgtEl>
                                        <p:attrNameLst>
                                          <p:attrName>style.visibility</p:attrName>
                                        </p:attrNameLst>
                                      </p:cBhvr>
                                      <p:to>
                                        <p:strVal val="visible"/>
                                      </p:to>
                                    </p:set>
                                    <p:animEffect transition="in" filter="wipe(left)">
                                      <p:cBhvr>
                                        <p:cTn id="11" dur="500"/>
                                        <p:tgtEl>
                                          <p:spTgt spid="10957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83"/>
                                        </p:tgtEl>
                                        <p:attrNameLst>
                                          <p:attrName>style.visibility</p:attrName>
                                        </p:attrNameLst>
                                      </p:cBhvr>
                                      <p:to>
                                        <p:strVal val="visible"/>
                                      </p:to>
                                    </p:set>
                                    <p:animEffect transition="in" filter="wipe(left)">
                                      <p:cBhvr>
                                        <p:cTn id="15" dur="500"/>
                                        <p:tgtEl>
                                          <p:spTgt spid="10958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9" name="AutoShape 7"/>
          <p:cNvSpPr>
            <a:spLocks noChangeArrowheads="1"/>
          </p:cNvSpPr>
          <p:nvPr/>
        </p:nvSpPr>
        <p:spPr bwMode="auto">
          <a:xfrm>
            <a:off x="533400" y="42672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5" cstate="print"/>
          <a:srcRect/>
          <a:stretch>
            <a:fillRect/>
          </a:stretch>
        </p:blipFill>
        <p:spPr bwMode="auto">
          <a:xfrm>
            <a:off x="614363" y="1714500"/>
            <a:ext cx="457200" cy="420688"/>
          </a:xfrm>
          <a:prstGeom prst="rect">
            <a:avLst/>
          </a:prstGeom>
          <a:noFill/>
        </p:spPr>
      </p:pic>
      <p:pic>
        <p:nvPicPr>
          <p:cNvPr id="110602" name="Picture 10" descr="11-8-4"/>
          <p:cNvPicPr>
            <a:picLocks noChangeAspect="1" noChangeArrowheads="1"/>
          </p:cNvPicPr>
          <p:nvPr/>
        </p:nvPicPr>
        <p:blipFill>
          <a:blip r:embed="rId6" cstate="print"/>
          <a:srcRect b="67647"/>
          <a:stretch>
            <a:fillRect/>
          </a:stretch>
        </p:blipFill>
        <p:spPr bwMode="auto">
          <a:xfrm>
            <a:off x="1143000" y="1228725"/>
            <a:ext cx="3290888" cy="1617663"/>
          </a:xfrm>
          <a:prstGeom prst="rect">
            <a:avLst/>
          </a:prstGeom>
          <a:noFill/>
        </p:spPr>
      </p:pic>
      <p:grpSp>
        <p:nvGrpSpPr>
          <p:cNvPr id="110610" name="Group 18"/>
          <p:cNvGrpSpPr>
            <a:grpSpLocks/>
          </p:cNvGrpSpPr>
          <p:nvPr/>
        </p:nvGrpSpPr>
        <p:grpSpPr bwMode="auto">
          <a:xfrm>
            <a:off x="1066800" y="2962275"/>
            <a:ext cx="5000625" cy="2095500"/>
            <a:chOff x="672" y="1842"/>
            <a:chExt cx="3150" cy="1320"/>
          </a:xfrm>
        </p:grpSpPr>
        <p:grpSp>
          <p:nvGrpSpPr>
            <p:cNvPr id="110608" name="Group 16"/>
            <p:cNvGrpSpPr>
              <a:grpSpLocks/>
            </p:cNvGrpSpPr>
            <p:nvPr/>
          </p:nvGrpSpPr>
          <p:grpSpPr bwMode="auto">
            <a:xfrm>
              <a:off x="672" y="1842"/>
              <a:ext cx="1758" cy="1320"/>
              <a:chOff x="672" y="1842"/>
              <a:chExt cx="1758" cy="1320"/>
            </a:xfrm>
          </p:grpSpPr>
          <p:sp>
            <p:nvSpPr>
              <p:cNvPr id="110597" name="TPAnswers"/>
              <p:cNvSpPr>
                <a:spLocks noChangeArrowheads="1"/>
              </p:cNvSpPr>
              <p:nvPr>
                <p:custDataLst>
                  <p:tags r:id="rId3"/>
                </p:custDataLst>
              </p:nvPr>
            </p:nvSpPr>
            <p:spPr bwMode="auto">
              <a:xfrm>
                <a:off x="672" y="1952"/>
                <a:ext cx="1758" cy="932"/>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p:txBody>
          </p:sp>
          <p:pic>
            <p:nvPicPr>
              <p:cNvPr id="110605" name="Picture 13" descr="11-8-4"/>
              <p:cNvPicPr>
                <a:picLocks noChangeAspect="1" noChangeArrowheads="1"/>
              </p:cNvPicPr>
              <p:nvPr/>
            </p:nvPicPr>
            <p:blipFill>
              <a:blip r:embed="rId6" cstate="print"/>
              <a:srcRect t="30884" r="62012" b="51469"/>
              <a:stretch>
                <a:fillRect/>
              </a:stretch>
            </p:blipFill>
            <p:spPr bwMode="auto">
              <a:xfrm>
                <a:off x="1056" y="1842"/>
                <a:ext cx="816" cy="576"/>
              </a:xfrm>
              <a:prstGeom prst="rect">
                <a:avLst/>
              </a:prstGeom>
              <a:noFill/>
            </p:spPr>
          </p:pic>
          <p:pic>
            <p:nvPicPr>
              <p:cNvPr id="110606" name="Picture 14" descr="11-8-4"/>
              <p:cNvPicPr>
                <a:picLocks noChangeAspect="1" noChangeArrowheads="1"/>
              </p:cNvPicPr>
              <p:nvPr/>
            </p:nvPicPr>
            <p:blipFill>
              <a:blip r:embed="rId6" cstate="print"/>
              <a:srcRect t="46783" r="55307" b="32353"/>
              <a:stretch>
                <a:fillRect/>
              </a:stretch>
            </p:blipFill>
            <p:spPr bwMode="auto">
              <a:xfrm>
                <a:off x="1050" y="2481"/>
                <a:ext cx="960" cy="681"/>
              </a:xfrm>
              <a:prstGeom prst="rect">
                <a:avLst/>
              </a:prstGeom>
              <a:noFill/>
            </p:spPr>
          </p:pic>
        </p:grpSp>
        <p:grpSp>
          <p:nvGrpSpPr>
            <p:cNvPr id="110609" name="Group 17"/>
            <p:cNvGrpSpPr>
              <a:grpSpLocks/>
            </p:cNvGrpSpPr>
            <p:nvPr/>
          </p:nvGrpSpPr>
          <p:grpSpPr bwMode="auto">
            <a:xfrm>
              <a:off x="2064" y="1842"/>
              <a:ext cx="1758" cy="1200"/>
              <a:chOff x="2064" y="1842"/>
              <a:chExt cx="1758" cy="1200"/>
            </a:xfrm>
          </p:grpSpPr>
          <p:pic>
            <p:nvPicPr>
              <p:cNvPr id="110603" name="Picture 11" descr="11-8-4"/>
              <p:cNvPicPr>
                <a:picLocks noChangeAspect="1" noChangeArrowheads="1"/>
              </p:cNvPicPr>
              <p:nvPr/>
            </p:nvPicPr>
            <p:blipFill>
              <a:blip r:embed="rId6" cstate="print"/>
              <a:srcRect t="66177" r="66479" b="16728"/>
              <a:stretch>
                <a:fillRect/>
              </a:stretch>
            </p:blipFill>
            <p:spPr bwMode="auto">
              <a:xfrm>
                <a:off x="2448" y="1842"/>
                <a:ext cx="720" cy="558"/>
              </a:xfrm>
              <a:prstGeom prst="rect">
                <a:avLst/>
              </a:prstGeom>
              <a:noFill/>
            </p:spPr>
          </p:pic>
          <p:sp>
            <p:nvSpPr>
              <p:cNvPr id="110604" name="TPAnswers"/>
              <p:cNvSpPr>
                <a:spLocks noChangeArrowheads="1"/>
              </p:cNvSpPr>
              <p:nvPr>
                <p:custDataLst>
                  <p:tags r:id="rId2"/>
                </p:custDataLst>
              </p:nvPr>
            </p:nvSpPr>
            <p:spPr bwMode="auto">
              <a:xfrm>
                <a:off x="2064" y="1968"/>
                <a:ext cx="1758" cy="932"/>
              </a:xfrm>
              <a:prstGeom prst="rect">
                <a:avLst/>
              </a:prstGeom>
              <a:noFill/>
              <a:ln w="9525">
                <a:noFill/>
                <a:miter lim="800000"/>
                <a:headEnd/>
                <a:tailEnd/>
              </a:ln>
              <a:effectLst/>
            </p:spPr>
            <p:txBody>
              <a:bodyPr>
                <a:spAutoFit/>
              </a:bodyPr>
              <a:lstStyle/>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100000"/>
                  </a:spcBef>
                  <a:spcAft>
                    <a:spcPct val="10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0607" name="Picture 15" descr="11-8-4"/>
              <p:cNvPicPr>
                <a:picLocks noChangeAspect="1" noChangeArrowheads="1"/>
              </p:cNvPicPr>
              <p:nvPr/>
            </p:nvPicPr>
            <p:blipFill>
              <a:blip r:embed="rId6" cstate="print"/>
              <a:srcRect t="83273" r="42458"/>
              <a:stretch>
                <a:fillRect/>
              </a:stretch>
            </p:blipFill>
            <p:spPr bwMode="auto">
              <a:xfrm>
                <a:off x="2460" y="2496"/>
                <a:ext cx="1236" cy="546"/>
              </a:xfrm>
              <a:prstGeom prst="rect">
                <a:avLst/>
              </a:prstGeom>
              <a:noFill/>
            </p:spPr>
          </p:pic>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0602"/>
                                        </p:tgtEl>
                                        <p:attrNameLst>
                                          <p:attrName>style.visibility</p:attrName>
                                        </p:attrNameLst>
                                      </p:cBhvr>
                                      <p:to>
                                        <p:strVal val="visible"/>
                                      </p:to>
                                    </p:set>
                                    <p:animEffect transition="in" filter="wipe(left)">
                                      <p:cBhvr>
                                        <p:cTn id="11" dur="500"/>
                                        <p:tgtEl>
                                          <p:spTgt spid="11060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10"/>
                                        </p:tgtEl>
                                        <p:attrNameLst>
                                          <p:attrName>style.visibility</p:attrName>
                                        </p:attrNameLst>
                                      </p:cBhvr>
                                      <p:to>
                                        <p:strVal val="visible"/>
                                      </p:to>
                                    </p:set>
                                    <p:animEffect transition="in" filter="wipe(left)">
                                      <p:cBhvr>
                                        <p:cTn id="15" dur="500"/>
                                        <p:tgtEl>
                                          <p:spTgt spid="1106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95375" y="3098800"/>
            <a:ext cx="40100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66 half-pint servings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42 half-pint servings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33 half-pint servings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24 half-pint servings</a:t>
            </a:r>
          </a:p>
        </p:txBody>
      </p:sp>
      <p:sp>
        <p:nvSpPr>
          <p:cNvPr id="111623" name="AutoShape 7"/>
          <p:cNvSpPr>
            <a:spLocks noChangeArrowheads="1"/>
          </p:cNvSpPr>
          <p:nvPr/>
        </p:nvSpPr>
        <p:spPr bwMode="auto">
          <a:xfrm>
            <a:off x="561975" y="31908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11633" name="Group 17"/>
          <p:cNvGrpSpPr>
            <a:grpSpLocks/>
          </p:cNvGrpSpPr>
          <p:nvPr/>
        </p:nvGrpSpPr>
        <p:grpSpPr bwMode="auto">
          <a:xfrm>
            <a:off x="1000125" y="1479550"/>
            <a:ext cx="7581900" cy="1323975"/>
            <a:chOff x="630" y="932"/>
            <a:chExt cx="4776" cy="834"/>
          </a:xfrm>
        </p:grpSpPr>
        <p:pic>
          <p:nvPicPr>
            <p:cNvPr id="111632" name="Picture 16" descr="11-8-5_5min_edits"/>
            <p:cNvPicPr>
              <a:picLocks noChangeAspect="1" noChangeArrowheads="1"/>
            </p:cNvPicPr>
            <p:nvPr/>
          </p:nvPicPr>
          <p:blipFill>
            <a:blip r:embed="rId5" cstate="print"/>
            <a:srcRect t="50484" r="45714"/>
            <a:stretch>
              <a:fillRect/>
            </a:stretch>
          </p:blipFill>
          <p:spPr bwMode="auto">
            <a:xfrm>
              <a:off x="756" y="1254"/>
              <a:ext cx="228" cy="512"/>
            </a:xfrm>
            <a:prstGeom prst="rect">
              <a:avLst/>
            </a:prstGeom>
            <a:noFill/>
          </p:spPr>
        </p:pic>
        <p:pic>
          <p:nvPicPr>
            <p:cNvPr id="111631" name="Picture 15" descr="11-8-5_5min_edits"/>
            <p:cNvPicPr>
              <a:picLocks noChangeAspect="1" noChangeArrowheads="1"/>
            </p:cNvPicPr>
            <p:nvPr/>
          </p:nvPicPr>
          <p:blipFill>
            <a:blip r:embed="rId5" cstate="print"/>
            <a:srcRect b="50484"/>
            <a:stretch>
              <a:fillRect/>
            </a:stretch>
          </p:blipFill>
          <p:spPr bwMode="auto">
            <a:xfrm>
              <a:off x="2214" y="932"/>
              <a:ext cx="420" cy="512"/>
            </a:xfrm>
            <a:prstGeom prst="rect">
              <a:avLst/>
            </a:prstGeom>
            <a:noFill/>
          </p:spPr>
        </p:pic>
        <p:sp>
          <p:nvSpPr>
            <p:cNvPr id="111629" name="Rectangle 13"/>
            <p:cNvSpPr>
              <a:spLocks noChangeArrowheads="1"/>
            </p:cNvSpPr>
            <p:nvPr/>
          </p:nvSpPr>
          <p:spPr bwMode="auto">
            <a:xfrm>
              <a:off x="630" y="960"/>
              <a:ext cx="4776" cy="702"/>
            </a:xfrm>
            <a:prstGeom prst="rect">
              <a:avLst/>
            </a:prstGeom>
            <a:noFill/>
            <a:ln w="9525">
              <a:noFill/>
              <a:miter lim="800000"/>
              <a:headEnd/>
              <a:tailEnd/>
            </a:ln>
            <a:effectLst/>
          </p:spPr>
          <p:txBody>
            <a:bodyPr>
              <a:spAutoFit/>
            </a:bodyPr>
            <a:lstStyle/>
            <a:p>
              <a:pPr marL="85725">
                <a:lnSpc>
                  <a:spcPct val="140000"/>
                </a:lnSpc>
                <a:spcBef>
                  <a:spcPct val="20000"/>
                </a:spcBef>
                <a:spcAft>
                  <a:spcPct val="20000"/>
                </a:spcAft>
              </a:pPr>
              <a:r>
                <a:rPr lang="en-US" sz="2400" b="1">
                  <a:solidFill>
                    <a:srgbClr val="00539D"/>
                  </a:solidFill>
                </a:rPr>
                <a:t>A chef prepares         quarts of soup. How many</a:t>
              </a:r>
              <a:br>
                <a:rPr lang="en-US" sz="2400" b="1">
                  <a:solidFill>
                    <a:srgbClr val="00539D"/>
                  </a:solidFill>
                </a:rPr>
              </a:br>
              <a:r>
                <a:rPr lang="en-US" sz="2400" b="1">
                  <a:solidFill>
                    <a:srgbClr val="00539D"/>
                  </a:solidFill>
                </a:rPr>
                <a:t>   </a:t>
              </a:r>
              <a:r>
                <a:rPr lang="en-US" sz="1200" b="1">
                  <a:solidFill>
                    <a:srgbClr val="00539D"/>
                  </a:solidFill>
                </a:rPr>
                <a:t> </a:t>
              </a:r>
              <a:r>
                <a:rPr lang="en-US" sz="2400" b="1">
                  <a:solidFill>
                    <a:srgbClr val="00539D"/>
                  </a:solidFill>
                </a:rPr>
                <a:t>-pint servings are there in a batch of soup?</a:t>
              </a:r>
              <a:endParaRPr lang="en-US" sz="2400" b="1">
                <a:solidFill>
                  <a:srgbClr val="00539D"/>
                </a:solidFill>
                <a:ea typeface="Times New Roman" pitchFamily="18" charset="0"/>
                <a:cs typeface="Arial" pitchFamily="34"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1633"/>
                                        </p:tgtEl>
                                        <p:attrNameLst>
                                          <p:attrName>style.visibility</p:attrName>
                                        </p:attrNameLst>
                                      </p:cBhvr>
                                      <p:to>
                                        <p:strVal val="visible"/>
                                      </p:to>
                                    </p:set>
                                    <p:animEffect transition="in" filter="wipe(left)">
                                      <p:cBhvr>
                                        <p:cTn id="11" dur="500"/>
                                        <p:tgtEl>
                                          <p:spTgt spid="1116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9" name="AutoShape 7"/>
          <p:cNvSpPr>
            <a:spLocks noChangeArrowheads="1"/>
          </p:cNvSpPr>
          <p:nvPr/>
        </p:nvSpPr>
        <p:spPr bwMode="auto">
          <a:xfrm>
            <a:off x="3429000" y="48196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pic>
        <p:nvPicPr>
          <p:cNvPr id="120842" name="Picture 10" descr="11-8-6"/>
          <p:cNvPicPr>
            <a:picLocks noChangeAspect="1" noChangeArrowheads="1"/>
          </p:cNvPicPr>
          <p:nvPr/>
        </p:nvPicPr>
        <p:blipFill>
          <a:blip r:embed="rId6" cstate="print"/>
          <a:srcRect b="68626"/>
          <a:stretch>
            <a:fillRect/>
          </a:stretch>
        </p:blipFill>
        <p:spPr bwMode="auto">
          <a:xfrm>
            <a:off x="1143000" y="1609725"/>
            <a:ext cx="2322513" cy="1608138"/>
          </a:xfrm>
          <a:prstGeom prst="rect">
            <a:avLst/>
          </a:prstGeom>
          <a:noFill/>
        </p:spPr>
      </p:pic>
      <p:grpSp>
        <p:nvGrpSpPr>
          <p:cNvPr id="120850" name="Group 18"/>
          <p:cNvGrpSpPr>
            <a:grpSpLocks/>
          </p:cNvGrpSpPr>
          <p:nvPr/>
        </p:nvGrpSpPr>
        <p:grpSpPr bwMode="auto">
          <a:xfrm>
            <a:off x="1095375" y="3305175"/>
            <a:ext cx="5686425" cy="2114550"/>
            <a:chOff x="690" y="2082"/>
            <a:chExt cx="3582" cy="1332"/>
          </a:xfrm>
        </p:grpSpPr>
        <p:grpSp>
          <p:nvGrpSpPr>
            <p:cNvPr id="120849" name="Group 17"/>
            <p:cNvGrpSpPr>
              <a:grpSpLocks/>
            </p:cNvGrpSpPr>
            <p:nvPr/>
          </p:nvGrpSpPr>
          <p:grpSpPr bwMode="auto">
            <a:xfrm>
              <a:off x="690" y="2082"/>
              <a:ext cx="1758" cy="1326"/>
              <a:chOff x="690" y="2082"/>
              <a:chExt cx="1758" cy="1326"/>
            </a:xfrm>
          </p:grpSpPr>
          <p:sp>
            <p:nvSpPr>
              <p:cNvPr id="120837" name="TPAnswers"/>
              <p:cNvSpPr>
                <a:spLocks noChangeArrowheads="1"/>
              </p:cNvSpPr>
              <p:nvPr>
                <p:custDataLst>
                  <p:tags r:id="rId3"/>
                </p:custDataLst>
              </p:nvPr>
            </p:nvSpPr>
            <p:spPr bwMode="auto">
              <a:xfrm>
                <a:off x="690" y="2208"/>
                <a:ext cx="1758" cy="1048"/>
              </a:xfrm>
              <a:prstGeom prst="rect">
                <a:avLst/>
              </a:prstGeom>
              <a:noFill/>
              <a:ln w="9525">
                <a:noFill/>
                <a:miter lim="800000"/>
                <a:headEnd/>
                <a:tailEnd/>
              </a:ln>
              <a:effectLst/>
            </p:spPr>
            <p:txBody>
              <a:bodyPr>
                <a:spAutoFit/>
              </a:bodyPr>
              <a:lstStyle/>
              <a:p>
                <a:pPr marL="533400" indent="-533400">
                  <a:lnSpc>
                    <a:spcPct val="90000"/>
                  </a:lnSpc>
                  <a:spcBef>
                    <a:spcPct val="125000"/>
                  </a:spcBef>
                  <a:spcAft>
                    <a:spcPct val="12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125000"/>
                  </a:spcBef>
                  <a:spcAft>
                    <a:spcPct val="12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p:txBody>
          </p:sp>
          <p:pic>
            <p:nvPicPr>
              <p:cNvPr id="120845" name="Picture 13" descr="11-8-6"/>
              <p:cNvPicPr>
                <a:picLocks noChangeAspect="1" noChangeArrowheads="1"/>
              </p:cNvPicPr>
              <p:nvPr/>
            </p:nvPicPr>
            <p:blipFill>
              <a:blip r:embed="rId6" cstate="print"/>
              <a:srcRect t="29929" r="28496" b="51971"/>
              <a:stretch>
                <a:fillRect/>
              </a:stretch>
            </p:blipFill>
            <p:spPr bwMode="auto">
              <a:xfrm>
                <a:off x="1056" y="2082"/>
                <a:ext cx="1084" cy="606"/>
              </a:xfrm>
              <a:prstGeom prst="rect">
                <a:avLst/>
              </a:prstGeom>
              <a:noFill/>
            </p:spPr>
          </p:pic>
          <p:pic>
            <p:nvPicPr>
              <p:cNvPr id="120846" name="Picture 14" descr="11-8-6"/>
              <p:cNvPicPr>
                <a:picLocks noChangeAspect="1" noChangeArrowheads="1"/>
              </p:cNvPicPr>
              <p:nvPr/>
            </p:nvPicPr>
            <p:blipFill>
              <a:blip r:embed="rId6" cstate="print"/>
              <a:srcRect t="47760" r="28496" b="35036"/>
              <a:stretch>
                <a:fillRect/>
              </a:stretch>
            </p:blipFill>
            <p:spPr bwMode="auto">
              <a:xfrm>
                <a:off x="1104" y="2832"/>
                <a:ext cx="1084" cy="576"/>
              </a:xfrm>
              <a:prstGeom prst="rect">
                <a:avLst/>
              </a:prstGeom>
              <a:noFill/>
            </p:spPr>
          </p:pic>
        </p:grpSp>
        <p:grpSp>
          <p:nvGrpSpPr>
            <p:cNvPr id="120848" name="Group 16"/>
            <p:cNvGrpSpPr>
              <a:grpSpLocks/>
            </p:cNvGrpSpPr>
            <p:nvPr/>
          </p:nvGrpSpPr>
          <p:grpSpPr bwMode="auto">
            <a:xfrm>
              <a:off x="2514" y="2112"/>
              <a:ext cx="1758" cy="1302"/>
              <a:chOff x="2514" y="2112"/>
              <a:chExt cx="1758" cy="1302"/>
            </a:xfrm>
          </p:grpSpPr>
          <p:pic>
            <p:nvPicPr>
              <p:cNvPr id="120843" name="Picture 11" descr="11-8-6"/>
              <p:cNvPicPr>
                <a:picLocks noChangeAspect="1" noChangeArrowheads="1"/>
              </p:cNvPicPr>
              <p:nvPr/>
            </p:nvPicPr>
            <p:blipFill>
              <a:blip r:embed="rId6" cstate="print"/>
              <a:srcRect t="65771" r="34828" b="18817"/>
              <a:stretch>
                <a:fillRect/>
              </a:stretch>
            </p:blipFill>
            <p:spPr bwMode="auto">
              <a:xfrm>
                <a:off x="2852" y="2112"/>
                <a:ext cx="988" cy="516"/>
              </a:xfrm>
              <a:prstGeom prst="rect">
                <a:avLst/>
              </a:prstGeom>
              <a:noFill/>
            </p:spPr>
          </p:pic>
          <p:sp>
            <p:nvSpPr>
              <p:cNvPr id="120844" name="TPAnswers"/>
              <p:cNvSpPr>
                <a:spLocks noChangeArrowheads="1"/>
              </p:cNvSpPr>
              <p:nvPr>
                <p:custDataLst>
                  <p:tags r:id="rId2"/>
                </p:custDataLst>
              </p:nvPr>
            </p:nvSpPr>
            <p:spPr bwMode="auto">
              <a:xfrm>
                <a:off x="2514" y="2207"/>
                <a:ext cx="1758" cy="1048"/>
              </a:xfrm>
              <a:prstGeom prst="rect">
                <a:avLst/>
              </a:prstGeom>
              <a:noFill/>
              <a:ln w="9525">
                <a:noFill/>
                <a:miter lim="800000"/>
                <a:headEnd/>
                <a:tailEnd/>
              </a:ln>
              <a:effectLst/>
            </p:spPr>
            <p:txBody>
              <a:bodyPr>
                <a:spAutoFit/>
              </a:bodyPr>
              <a:lstStyle/>
              <a:p>
                <a:pPr marL="533400" indent="-533400">
                  <a:lnSpc>
                    <a:spcPct val="90000"/>
                  </a:lnSpc>
                  <a:spcBef>
                    <a:spcPct val="125000"/>
                  </a:spcBef>
                  <a:spcAft>
                    <a:spcPct val="12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125000"/>
                  </a:spcBef>
                  <a:spcAft>
                    <a:spcPct val="12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20847" name="Picture 15" descr="11-8-6"/>
              <p:cNvPicPr>
                <a:picLocks noChangeAspect="1" noChangeArrowheads="1"/>
              </p:cNvPicPr>
              <p:nvPr/>
            </p:nvPicPr>
            <p:blipFill>
              <a:blip r:embed="rId6" cstate="print"/>
              <a:srcRect t="82617" r="34828"/>
              <a:stretch>
                <a:fillRect/>
              </a:stretch>
            </p:blipFill>
            <p:spPr bwMode="auto">
              <a:xfrm>
                <a:off x="2900" y="2832"/>
                <a:ext cx="988" cy="582"/>
              </a:xfrm>
              <a:prstGeom prst="rect">
                <a:avLst/>
              </a:prstGeom>
              <a:noFill/>
            </p:spPr>
          </p:pic>
        </p:grpSp>
      </p:grpSp>
      <p:pic>
        <p:nvPicPr>
          <p:cNvPr id="120851" name="Picture 19" descr="5Min Num_6"/>
          <p:cNvPicPr>
            <a:picLocks noChangeAspect="1" noChangeArrowheads="1"/>
          </p:cNvPicPr>
          <p:nvPr/>
        </p:nvPicPr>
        <p:blipFill>
          <a:blip r:embed="rId7" cstate="print"/>
          <a:srcRect/>
          <a:stretch>
            <a:fillRect/>
          </a:stretch>
        </p:blipFill>
        <p:spPr bwMode="auto">
          <a:xfrm>
            <a:off x="614363" y="2084388"/>
            <a:ext cx="457200" cy="42068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51"/>
                                        </p:tgtEl>
                                        <p:attrNameLst>
                                          <p:attrName>style.visibility</p:attrName>
                                        </p:attrNameLst>
                                      </p:cBhvr>
                                      <p:to>
                                        <p:strVal val="visible"/>
                                      </p:to>
                                    </p:set>
                                    <p:animEffect transition="in" filter="wipe(left)">
                                      <p:cBhvr>
                                        <p:cTn id="11" dur="500"/>
                                        <p:tgtEl>
                                          <p:spTgt spid="12085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0842"/>
                                        </p:tgtEl>
                                        <p:attrNameLst>
                                          <p:attrName>style.visibility</p:attrName>
                                        </p:attrNameLst>
                                      </p:cBhvr>
                                      <p:to>
                                        <p:strVal val="visible"/>
                                      </p:to>
                                    </p:set>
                                    <p:animEffect transition="in" filter="wipe(left)">
                                      <p:cBhvr>
                                        <p:cTn id="15" dur="500"/>
                                        <p:tgtEl>
                                          <p:spTgt spid="1208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0850"/>
                                        </p:tgtEl>
                                        <p:attrNameLst>
                                          <p:attrName>style.visibility</p:attrName>
                                        </p:attrNameLst>
                                      </p:cBhvr>
                                      <p:to>
                                        <p:strVal val="visible"/>
                                      </p:to>
                                    </p:set>
                                    <p:animEffect transition="in" filter="wipe(left)">
                                      <p:cBhvr>
                                        <p:cTn id="19" dur="500"/>
                                        <p:tgtEl>
                                          <p:spTgt spid="12085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385127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b="1">
                <a:ea typeface="Times New Roman" pitchFamily="18" charset="0"/>
                <a:cs typeface="FormataOTFCnMd" charset="0"/>
              </a:rPr>
              <a:t>Content Standards</a:t>
            </a:r>
          </a:p>
          <a:p>
            <a:pPr>
              <a:lnSpc>
                <a:spcPct val="90000"/>
              </a:lnSpc>
              <a:spcBef>
                <a:spcPct val="20000"/>
              </a:spcBef>
              <a:spcAft>
                <a:spcPct val="20000"/>
              </a:spcAft>
            </a:pPr>
            <a:r>
              <a:rPr lang="en-US" sz="2800">
                <a:ea typeface="Times New Roman" pitchFamily="18" charset="0"/>
                <a:cs typeface="FormataOTFCnMd" charset="0"/>
              </a:rPr>
              <a:t>A.CED.2 Create equations in two or more variables to represent relationships between quantities; graph equations on coordinate axes with labels and scales.</a:t>
            </a:r>
          </a:p>
          <a:p>
            <a:pPr>
              <a:lnSpc>
                <a:spcPct val="90000"/>
              </a:lnSpc>
              <a:spcBef>
                <a:spcPct val="20000"/>
              </a:spcBef>
              <a:spcAft>
                <a:spcPct val="20000"/>
              </a:spcAft>
            </a:pPr>
            <a:r>
              <a:rPr lang="en-US" sz="2800" b="1">
                <a:ea typeface="Times New Roman" pitchFamily="18" charset="0"/>
                <a:cs typeface="FormataOTFCnMd" charset="0"/>
              </a:rPr>
              <a:t>Mathematical Practices</a:t>
            </a:r>
          </a:p>
          <a:p>
            <a:pPr>
              <a:lnSpc>
                <a:spcPct val="90000"/>
              </a:lnSpc>
              <a:spcBef>
                <a:spcPct val="20000"/>
              </a:spcBef>
              <a:spcAft>
                <a:spcPct val="20000"/>
              </a:spcAft>
            </a:pPr>
            <a:r>
              <a:rPr lang="en-US" sz="2800">
                <a:ea typeface="Times New Roman" pitchFamily="18" charset="0"/>
                <a:cs typeface="FormataOTFCnMd" charset="0"/>
              </a:rPr>
              <a:t>2 Reason abstractly and quantitatively.</a:t>
            </a:r>
          </a:p>
          <a:p>
            <a:pPr>
              <a:lnSpc>
                <a:spcPct val="90000"/>
              </a:lnSpc>
              <a:spcBef>
                <a:spcPct val="20000"/>
              </a:spcBef>
              <a:spcAft>
                <a:spcPct val="20000"/>
              </a:spcAft>
            </a:pPr>
            <a:r>
              <a:rPr lang="en-US" sz="2800">
                <a:ea typeface="Times New Roman" pitchFamily="18" charset="0"/>
                <a:cs typeface="FormataOTFCnMd" charset="0"/>
              </a:rPr>
              <a:t>4 Model with mathematics.</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solved proportions. </a:t>
            </a:r>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rational equations.</a:t>
            </a:r>
          </a:p>
        </p:txBody>
      </p:sp>
      <p:sp>
        <p:nvSpPr>
          <p:cNvPr id="4110" name="Text Box 14"/>
          <p:cNvSpPr txBox="1">
            <a:spLocks noChangeArrowheads="1"/>
          </p:cNvSpPr>
          <p:nvPr/>
        </p:nvSpPr>
        <p:spPr bwMode="auto">
          <a:xfrm>
            <a:off x="812800" y="46990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Use rational equations to solve problems.</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24003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rational equation</a:t>
            </a:r>
          </a:p>
          <a:p>
            <a:pPr marL="346075" indent="-346075">
              <a:lnSpc>
                <a:spcPct val="90000"/>
              </a:lnSpc>
              <a:spcBef>
                <a:spcPct val="30000"/>
              </a:spcBef>
              <a:spcAft>
                <a:spcPct val="30000"/>
              </a:spcAft>
              <a:buFontTx/>
              <a:buChar char="•"/>
            </a:pPr>
            <a:r>
              <a:rPr lang="en-US" sz="2800"/>
              <a:t>extraneous solution</a:t>
            </a:r>
          </a:p>
          <a:p>
            <a:pPr marL="346075" indent="-346075">
              <a:lnSpc>
                <a:spcPct val="90000"/>
              </a:lnSpc>
              <a:spcBef>
                <a:spcPct val="30000"/>
              </a:spcBef>
              <a:spcAft>
                <a:spcPct val="30000"/>
              </a:spcAft>
              <a:buFontTx/>
              <a:buChar char="•"/>
            </a:pPr>
            <a:r>
              <a:rPr lang="en-US" sz="2800"/>
              <a:t>work problem</a:t>
            </a:r>
          </a:p>
          <a:p>
            <a:pPr marL="346075" indent="-346075">
              <a:lnSpc>
                <a:spcPct val="90000"/>
              </a:lnSpc>
              <a:spcBef>
                <a:spcPct val="30000"/>
              </a:spcBef>
              <a:spcAft>
                <a:spcPct val="30000"/>
              </a:spcAft>
              <a:buFontTx/>
              <a:buChar char="•"/>
            </a:pPr>
            <a:r>
              <a:rPr lang="en-US" sz="2800"/>
              <a:t>rate problem</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2">
                                            <p:txEl>
                                              <p:pRg st="1" end="1"/>
                                            </p:txEl>
                                          </p:spTgt>
                                        </p:tgtEl>
                                        <p:attrNameLst>
                                          <p:attrName>style.visibility</p:attrName>
                                        </p:attrNameLst>
                                      </p:cBhvr>
                                      <p:to>
                                        <p:strVal val="visible"/>
                                      </p:to>
                                    </p:set>
                                    <p:animEffect transition="in" filter="wipe(left)">
                                      <p:cBhvr>
                                        <p:cTn id="12" dur="500"/>
                                        <p:tgtEl>
                                          <p:spTgt spid="880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2">
                                            <p:txEl>
                                              <p:pRg st="2" end="2"/>
                                            </p:txEl>
                                          </p:spTgt>
                                        </p:tgtEl>
                                        <p:attrNameLst>
                                          <p:attrName>style.visibility</p:attrName>
                                        </p:attrNameLst>
                                      </p:cBhvr>
                                      <p:to>
                                        <p:strVal val="visible"/>
                                      </p:to>
                                    </p:set>
                                    <p:animEffect transition="in" filter="wipe(left)">
                                      <p:cBhvr>
                                        <p:cTn id="17" dur="500"/>
                                        <p:tgtEl>
                                          <p:spTgt spid="880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072">
                                            <p:txEl>
                                              <p:pRg st="3" end="3"/>
                                            </p:txEl>
                                          </p:spTgt>
                                        </p:tgtEl>
                                        <p:attrNameLst>
                                          <p:attrName>style.visibility</p:attrName>
                                        </p:attrNameLst>
                                      </p:cBhvr>
                                      <p:to>
                                        <p:strVal val="visible"/>
                                      </p:to>
                                    </p:set>
                                    <p:animEffect transition="in" filter="wipe(left)">
                                      <p:cBhvr>
                                        <p:cTn id="22" dur="500"/>
                                        <p:tgtEl>
                                          <p:spTgt spid="880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Use Cross Products to Solve Equations</a:t>
            </a:r>
          </a:p>
        </p:txBody>
      </p:sp>
      <p:grpSp>
        <p:nvGrpSpPr>
          <p:cNvPr id="5937" name="Group 817"/>
          <p:cNvGrpSpPr>
            <a:grpSpLocks/>
          </p:cNvGrpSpPr>
          <p:nvPr/>
        </p:nvGrpSpPr>
        <p:grpSpPr bwMode="auto">
          <a:xfrm>
            <a:off x="876300" y="1257300"/>
            <a:ext cx="7581900" cy="3049588"/>
            <a:chOff x="552" y="792"/>
            <a:chExt cx="4776" cy="1921"/>
          </a:xfrm>
        </p:grpSpPr>
        <p:sp>
          <p:nvSpPr>
            <p:cNvPr id="5932" name="Rectangle 812"/>
            <p:cNvSpPr>
              <a:spLocks noChangeArrowheads="1"/>
            </p:cNvSpPr>
            <p:nvPr/>
          </p:nvSpPr>
          <p:spPr bwMode="auto">
            <a:xfrm>
              <a:off x="552" y="792"/>
              <a:ext cx="4776" cy="1921"/>
            </a:xfrm>
            <a:prstGeom prst="rect">
              <a:avLst/>
            </a:prstGeom>
            <a:noFill/>
            <a:ln w="9525">
              <a:noFill/>
              <a:miter lim="800000"/>
              <a:headEnd/>
              <a:tailEnd/>
            </a:ln>
            <a:effectLst/>
          </p:spPr>
          <p:txBody>
            <a:bodyPr>
              <a:spAutoFit/>
            </a:bodyPr>
            <a:lstStyle/>
            <a:p>
              <a:pPr>
                <a:lnSpc>
                  <a:spcPct val="150000"/>
                </a:lnSpc>
                <a:spcBef>
                  <a:spcPct val="20000"/>
                </a:spcBef>
                <a:spcAft>
                  <a:spcPct val="20000"/>
                </a:spcAft>
              </a:pPr>
              <a:r>
                <a:rPr lang="en-US" sz="2400" b="1">
                  <a:solidFill>
                    <a:srgbClr val="E01B22"/>
                  </a:solidFill>
                </a:rPr>
                <a:t>FRIENDS</a:t>
              </a:r>
              <a:r>
                <a:rPr lang="en-US" sz="2400">
                  <a:solidFill>
                    <a:srgbClr val="000000"/>
                  </a:solidFill>
                </a:rPr>
                <a:t> </a:t>
              </a:r>
              <a:r>
                <a:rPr lang="en-US" sz="2400" b="1">
                  <a:solidFill>
                    <a:srgbClr val="FFEB55"/>
                  </a:solidFill>
                </a:rPr>
                <a:t> </a:t>
              </a:r>
              <a:r>
                <a:rPr lang="en-US" sz="2400" b="1">
                  <a:solidFill>
                    <a:srgbClr val="00539D"/>
                  </a:solidFill>
                </a:rPr>
                <a:t>Cabrini can run 3 miles an hour faster than Michael. Cabrini can run 5 miles in the same time it takes Michael to run 3 miles. Solve</a:t>
              </a:r>
            </a:p>
            <a:p>
              <a:pPr>
                <a:lnSpc>
                  <a:spcPct val="150000"/>
                </a:lnSpc>
                <a:spcBef>
                  <a:spcPct val="20000"/>
                </a:spcBef>
                <a:spcAft>
                  <a:spcPct val="20000"/>
                </a:spcAft>
              </a:pPr>
              <a:r>
                <a:rPr lang="en-US" sz="2400" b="1">
                  <a:solidFill>
                    <a:srgbClr val="00539D"/>
                  </a:solidFill>
                </a:rPr>
                <a:t>to find how fast Michael can run. Check the solution.</a:t>
              </a:r>
            </a:p>
          </p:txBody>
        </p:sp>
        <p:pic>
          <p:nvPicPr>
            <p:cNvPr id="5933" name="Picture 813" descr="11-8-1a"/>
            <p:cNvPicPr>
              <a:picLocks noChangeAspect="1" noChangeArrowheads="1"/>
            </p:cNvPicPr>
            <p:nvPr/>
          </p:nvPicPr>
          <p:blipFill>
            <a:blip r:embed="rId3" cstate="print"/>
            <a:srcRect/>
            <a:stretch>
              <a:fillRect/>
            </a:stretch>
          </p:blipFill>
          <p:spPr bwMode="auto">
            <a:xfrm>
              <a:off x="4465" y="1504"/>
              <a:ext cx="855" cy="501"/>
            </a:xfrm>
            <a:prstGeom prst="rect">
              <a:avLst/>
            </a:prstGeom>
            <a:noFill/>
          </p:spPr>
        </p:pic>
      </p:grpSp>
      <p:sp>
        <p:nvSpPr>
          <p:cNvPr id="5940" name="Text Box 820"/>
          <p:cNvSpPr txBox="1">
            <a:spLocks noChangeArrowheads="1"/>
          </p:cNvSpPr>
          <p:nvPr/>
        </p:nvSpPr>
        <p:spPr bwMode="auto">
          <a:xfrm>
            <a:off x="4594225" y="4467225"/>
            <a:ext cx="3863975"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Original equation</a:t>
            </a:r>
          </a:p>
        </p:txBody>
      </p:sp>
      <p:sp>
        <p:nvSpPr>
          <p:cNvPr id="5941" name="Text Box 821"/>
          <p:cNvSpPr txBox="1">
            <a:spLocks noChangeArrowheads="1"/>
          </p:cNvSpPr>
          <p:nvPr/>
        </p:nvSpPr>
        <p:spPr bwMode="auto">
          <a:xfrm>
            <a:off x="4572000" y="5221288"/>
            <a:ext cx="3910013" cy="420687"/>
          </a:xfrm>
          <a:prstGeom prst="rect">
            <a:avLst/>
          </a:prstGeom>
          <a:noFill/>
          <a:ln w="9525" algn="ctr">
            <a:noFill/>
            <a:miter lim="800000"/>
            <a:headEnd/>
            <a:tailEnd/>
          </a:ln>
          <a:effectLst/>
        </p:spPr>
        <p:txBody>
          <a:bodyPr>
            <a:spAutoFit/>
          </a:bodyPr>
          <a:lstStyle/>
          <a:p>
            <a:pPr marL="9525">
              <a:lnSpc>
                <a:spcPct val="90000"/>
              </a:lnSpc>
              <a:spcBef>
                <a:spcPct val="50000"/>
              </a:spcBef>
              <a:spcAft>
                <a:spcPct val="20000"/>
              </a:spcAft>
              <a:buClr>
                <a:srgbClr val="FFFFFF"/>
              </a:buClr>
            </a:pPr>
            <a:r>
              <a:rPr lang="en-US" sz="2400">
                <a:solidFill>
                  <a:srgbClr val="000000"/>
                </a:solidFill>
              </a:rPr>
              <a:t>Find the cross products.</a:t>
            </a:r>
          </a:p>
        </p:txBody>
      </p:sp>
      <p:pic>
        <p:nvPicPr>
          <p:cNvPr id="5946" name="Picture 826" descr="11-8-1_edits"/>
          <p:cNvPicPr>
            <a:picLocks noChangeAspect="1" noChangeArrowheads="1"/>
          </p:cNvPicPr>
          <p:nvPr/>
        </p:nvPicPr>
        <p:blipFill>
          <a:blip r:embed="rId4" cstate="print"/>
          <a:srcRect b="73218"/>
          <a:stretch>
            <a:fillRect/>
          </a:stretch>
        </p:blipFill>
        <p:spPr bwMode="auto">
          <a:xfrm>
            <a:off x="1190625" y="4281488"/>
            <a:ext cx="2257425" cy="804862"/>
          </a:xfrm>
          <a:prstGeom prst="rect">
            <a:avLst/>
          </a:prstGeom>
          <a:noFill/>
        </p:spPr>
      </p:pic>
      <p:pic>
        <p:nvPicPr>
          <p:cNvPr id="5947" name="Picture 827" descr="11-8-1_edits"/>
          <p:cNvPicPr>
            <a:picLocks noChangeAspect="1" noChangeArrowheads="1"/>
          </p:cNvPicPr>
          <p:nvPr/>
        </p:nvPicPr>
        <p:blipFill>
          <a:blip r:embed="rId4" cstate="print"/>
          <a:srcRect t="27258" b="57686"/>
          <a:stretch>
            <a:fillRect/>
          </a:stretch>
        </p:blipFill>
        <p:spPr bwMode="auto">
          <a:xfrm>
            <a:off x="1190625" y="5214938"/>
            <a:ext cx="2257425" cy="45243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37"/>
                                        </p:tgtEl>
                                        <p:attrNameLst>
                                          <p:attrName>style.visibility</p:attrName>
                                        </p:attrNameLst>
                                      </p:cBhvr>
                                      <p:to>
                                        <p:strVal val="visible"/>
                                      </p:to>
                                    </p:set>
                                    <p:animEffect transition="in" filter="wipe(left)">
                                      <p:cBhvr>
                                        <p:cTn id="7" dur="500"/>
                                        <p:tgtEl>
                                          <p:spTgt spid="59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946"/>
                                        </p:tgtEl>
                                        <p:attrNameLst>
                                          <p:attrName>style.visibility</p:attrName>
                                        </p:attrNameLst>
                                      </p:cBhvr>
                                      <p:to>
                                        <p:strVal val="visible"/>
                                      </p:to>
                                    </p:set>
                                    <p:animEffect transition="in" filter="wipe(left)">
                                      <p:cBhvr>
                                        <p:cTn id="12" dur="500"/>
                                        <p:tgtEl>
                                          <p:spTgt spid="594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940"/>
                                        </p:tgtEl>
                                        <p:attrNameLst>
                                          <p:attrName>style.visibility</p:attrName>
                                        </p:attrNameLst>
                                      </p:cBhvr>
                                      <p:to>
                                        <p:strVal val="visible"/>
                                      </p:to>
                                    </p:set>
                                    <p:animEffect transition="in" filter="wipe(left)">
                                      <p:cBhvr>
                                        <p:cTn id="16" dur="500"/>
                                        <p:tgtEl>
                                          <p:spTgt spid="594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947"/>
                                        </p:tgtEl>
                                        <p:attrNameLst>
                                          <p:attrName>style.visibility</p:attrName>
                                        </p:attrNameLst>
                                      </p:cBhvr>
                                      <p:to>
                                        <p:strVal val="visible"/>
                                      </p:to>
                                    </p:set>
                                    <p:animEffect transition="in" filter="wipe(left)">
                                      <p:cBhvr>
                                        <p:cTn id="21" dur="500"/>
                                        <p:tgtEl>
                                          <p:spTgt spid="5947"/>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941"/>
                                        </p:tgtEl>
                                        <p:attrNameLst>
                                          <p:attrName>style.visibility</p:attrName>
                                        </p:attrNameLst>
                                      </p:cBhvr>
                                      <p:to>
                                        <p:strVal val="visible"/>
                                      </p:to>
                                    </p:set>
                                    <p:animEffect transition="in" filter="wipe(left)">
                                      <p:cBhvr>
                                        <p:cTn id="25" dur="500"/>
                                        <p:tgtEl>
                                          <p:spTgt spid="5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 grpId="0" autoUpdateAnimBg="0"/>
      <p:bldP spid="594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Example 1</a:t>
            </a:r>
          </a:p>
        </p:txBody>
      </p:sp>
      <p:sp>
        <p:nvSpPr>
          <p:cNvPr id="126979"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Use Cross Products to Solve Equations</a:t>
            </a:r>
          </a:p>
        </p:txBody>
      </p:sp>
      <p:grpSp>
        <p:nvGrpSpPr>
          <p:cNvPr id="126983" name="Group 7"/>
          <p:cNvGrpSpPr>
            <a:grpSpLocks/>
          </p:cNvGrpSpPr>
          <p:nvPr/>
        </p:nvGrpSpPr>
        <p:grpSpPr bwMode="auto">
          <a:xfrm>
            <a:off x="533400" y="5014913"/>
            <a:ext cx="7924800" cy="823912"/>
            <a:chOff x="336" y="3429"/>
            <a:chExt cx="4992" cy="519"/>
          </a:xfrm>
        </p:grpSpPr>
        <p:pic>
          <p:nvPicPr>
            <p:cNvPr id="126984" name="Picture 8" descr="11-8-1a"/>
            <p:cNvPicPr>
              <a:picLocks noChangeAspect="1" noChangeArrowheads="1"/>
            </p:cNvPicPr>
            <p:nvPr/>
          </p:nvPicPr>
          <p:blipFill>
            <a:blip r:embed="rId3" cstate="print"/>
            <a:srcRect t="49806"/>
            <a:stretch>
              <a:fillRect/>
            </a:stretch>
          </p:blipFill>
          <p:spPr bwMode="auto">
            <a:xfrm>
              <a:off x="2862" y="3429"/>
              <a:ext cx="1667" cy="519"/>
            </a:xfrm>
            <a:prstGeom prst="rect">
              <a:avLst/>
            </a:prstGeom>
            <a:noFill/>
          </p:spPr>
        </p:pic>
        <p:sp>
          <p:nvSpPr>
            <p:cNvPr id="126985" name="Rectangle 9"/>
            <p:cNvSpPr>
              <a:spLocks noChangeArrowheads="1"/>
            </p:cNvSpPr>
            <p:nvPr/>
          </p:nvSpPr>
          <p:spPr bwMode="auto">
            <a:xfrm>
              <a:off x="336" y="3560"/>
              <a:ext cx="4992" cy="26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Michael can run                               .</a:t>
              </a:r>
            </a:p>
          </p:txBody>
        </p:sp>
      </p:grpSp>
      <p:sp>
        <p:nvSpPr>
          <p:cNvPr id="126986" name="Text Box 10"/>
          <p:cNvSpPr txBox="1">
            <a:spLocks noChangeArrowheads="1"/>
          </p:cNvSpPr>
          <p:nvPr/>
        </p:nvSpPr>
        <p:spPr bwMode="auto">
          <a:xfrm>
            <a:off x="4572000" y="1428750"/>
            <a:ext cx="3886200" cy="420688"/>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Distributive Property</a:t>
            </a:r>
          </a:p>
        </p:txBody>
      </p:sp>
      <p:sp>
        <p:nvSpPr>
          <p:cNvPr id="126987" name="Text Box 11"/>
          <p:cNvSpPr txBox="1">
            <a:spLocks noChangeArrowheads="1"/>
          </p:cNvSpPr>
          <p:nvPr/>
        </p:nvSpPr>
        <p:spPr bwMode="auto">
          <a:xfrm>
            <a:off x="4572000" y="2182813"/>
            <a:ext cx="3892550" cy="749300"/>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Subtract 3</a:t>
            </a:r>
            <a:r>
              <a:rPr lang="en-US" sz="2400" i="1">
                <a:solidFill>
                  <a:srgbClr val="000000"/>
                </a:solidFill>
              </a:rPr>
              <a:t>x</a:t>
            </a:r>
            <a:r>
              <a:rPr lang="en-US" sz="2400">
                <a:solidFill>
                  <a:srgbClr val="000000"/>
                </a:solidFill>
              </a:rPr>
              <a:t> from each side.</a:t>
            </a:r>
          </a:p>
        </p:txBody>
      </p:sp>
      <p:sp>
        <p:nvSpPr>
          <p:cNvPr id="126990" name="Text Box 14"/>
          <p:cNvSpPr txBox="1">
            <a:spLocks noChangeArrowheads="1"/>
          </p:cNvSpPr>
          <p:nvPr/>
        </p:nvSpPr>
        <p:spPr bwMode="auto">
          <a:xfrm>
            <a:off x="4572000" y="3097213"/>
            <a:ext cx="3883025" cy="493712"/>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Divide each side by 2.</a:t>
            </a:r>
          </a:p>
        </p:txBody>
      </p:sp>
      <p:pic>
        <p:nvPicPr>
          <p:cNvPr id="126992" name="Picture 16" descr="11-8-1_edits"/>
          <p:cNvPicPr>
            <a:picLocks noChangeAspect="1" noChangeArrowheads="1"/>
          </p:cNvPicPr>
          <p:nvPr/>
        </p:nvPicPr>
        <p:blipFill>
          <a:blip r:embed="rId4" cstate="print"/>
          <a:srcRect t="41838" b="43423"/>
          <a:stretch>
            <a:fillRect/>
          </a:stretch>
        </p:blipFill>
        <p:spPr bwMode="auto">
          <a:xfrm>
            <a:off x="1190625" y="1400175"/>
            <a:ext cx="2257425" cy="442913"/>
          </a:xfrm>
          <a:prstGeom prst="rect">
            <a:avLst/>
          </a:prstGeom>
          <a:noFill/>
        </p:spPr>
      </p:pic>
      <p:pic>
        <p:nvPicPr>
          <p:cNvPr id="126993" name="Picture 17" descr="11-8-1_edits"/>
          <p:cNvPicPr>
            <a:picLocks noChangeAspect="1" noChangeArrowheads="1"/>
          </p:cNvPicPr>
          <p:nvPr/>
        </p:nvPicPr>
        <p:blipFill>
          <a:blip r:embed="rId4" cstate="print"/>
          <a:srcRect t="57370" b="28209"/>
          <a:stretch>
            <a:fillRect/>
          </a:stretch>
        </p:blipFill>
        <p:spPr bwMode="auto">
          <a:xfrm>
            <a:off x="1190625" y="2319338"/>
            <a:ext cx="2257425" cy="433387"/>
          </a:xfrm>
          <a:prstGeom prst="rect">
            <a:avLst/>
          </a:prstGeom>
          <a:noFill/>
        </p:spPr>
      </p:pic>
      <p:pic>
        <p:nvPicPr>
          <p:cNvPr id="126994" name="Picture 18" descr="11-8-1_edits"/>
          <p:cNvPicPr>
            <a:picLocks noChangeAspect="1" noChangeArrowheads="1"/>
          </p:cNvPicPr>
          <p:nvPr/>
        </p:nvPicPr>
        <p:blipFill>
          <a:blip r:embed="rId4" cstate="print"/>
          <a:srcRect t="73534"/>
          <a:stretch>
            <a:fillRect/>
          </a:stretch>
        </p:blipFill>
        <p:spPr bwMode="auto">
          <a:xfrm>
            <a:off x="1190625" y="2900363"/>
            <a:ext cx="2257425" cy="79533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6992"/>
                                        </p:tgtEl>
                                        <p:attrNameLst>
                                          <p:attrName>style.visibility</p:attrName>
                                        </p:attrNameLst>
                                      </p:cBhvr>
                                      <p:to>
                                        <p:strVal val="visible"/>
                                      </p:to>
                                    </p:set>
                                    <p:animEffect transition="in" filter="wipe(left)">
                                      <p:cBhvr>
                                        <p:cTn id="7" dur="500"/>
                                        <p:tgtEl>
                                          <p:spTgt spid="12699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6986"/>
                                        </p:tgtEl>
                                        <p:attrNameLst>
                                          <p:attrName>style.visibility</p:attrName>
                                        </p:attrNameLst>
                                      </p:cBhvr>
                                      <p:to>
                                        <p:strVal val="visible"/>
                                      </p:to>
                                    </p:set>
                                    <p:animEffect transition="in" filter="wipe(left)">
                                      <p:cBhvr>
                                        <p:cTn id="11" dur="500"/>
                                        <p:tgtEl>
                                          <p:spTgt spid="1269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6993"/>
                                        </p:tgtEl>
                                        <p:attrNameLst>
                                          <p:attrName>style.visibility</p:attrName>
                                        </p:attrNameLst>
                                      </p:cBhvr>
                                      <p:to>
                                        <p:strVal val="visible"/>
                                      </p:to>
                                    </p:set>
                                    <p:animEffect transition="in" filter="wipe(left)">
                                      <p:cBhvr>
                                        <p:cTn id="16" dur="500"/>
                                        <p:tgtEl>
                                          <p:spTgt spid="12699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6987"/>
                                        </p:tgtEl>
                                        <p:attrNameLst>
                                          <p:attrName>style.visibility</p:attrName>
                                        </p:attrNameLst>
                                      </p:cBhvr>
                                      <p:to>
                                        <p:strVal val="visible"/>
                                      </p:to>
                                    </p:set>
                                    <p:animEffect transition="in" filter="wipe(left)">
                                      <p:cBhvr>
                                        <p:cTn id="20" dur="500"/>
                                        <p:tgtEl>
                                          <p:spTgt spid="12698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6994"/>
                                        </p:tgtEl>
                                        <p:attrNameLst>
                                          <p:attrName>style.visibility</p:attrName>
                                        </p:attrNameLst>
                                      </p:cBhvr>
                                      <p:to>
                                        <p:strVal val="visible"/>
                                      </p:to>
                                    </p:set>
                                    <p:animEffect transition="in" filter="wipe(left)">
                                      <p:cBhvr>
                                        <p:cTn id="25" dur="500"/>
                                        <p:tgtEl>
                                          <p:spTgt spid="12699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26990"/>
                                        </p:tgtEl>
                                        <p:attrNameLst>
                                          <p:attrName>style.visibility</p:attrName>
                                        </p:attrNameLst>
                                      </p:cBhvr>
                                      <p:to>
                                        <p:strVal val="visible"/>
                                      </p:to>
                                    </p:set>
                                    <p:animEffect transition="in" filter="wipe(left)">
                                      <p:cBhvr>
                                        <p:cTn id="29" dur="500"/>
                                        <p:tgtEl>
                                          <p:spTgt spid="12699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26983"/>
                                        </p:tgtEl>
                                        <p:attrNameLst>
                                          <p:attrName>style.visibility</p:attrName>
                                        </p:attrNameLst>
                                      </p:cBhvr>
                                      <p:to>
                                        <p:strVal val="visible"/>
                                      </p:to>
                                    </p:set>
                                    <p:animEffect transition="in" filter="wipe(left)">
                                      <p:cBhvr>
                                        <p:cTn id="34" dur="500"/>
                                        <p:tgtEl>
                                          <p:spTgt spid="1269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6" grpId="0" autoUpdateAnimBg="0"/>
      <p:bldP spid="126987" grpId="0" autoUpdateAnimBg="0"/>
      <p:bldP spid="12699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Example 1</a:t>
            </a:r>
          </a:p>
        </p:txBody>
      </p:sp>
      <p:sp>
        <p:nvSpPr>
          <p:cNvPr id="128003"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Use Cross Products to Solve Equations</a:t>
            </a:r>
          </a:p>
        </p:txBody>
      </p:sp>
      <p:sp>
        <p:nvSpPr>
          <p:cNvPr id="128006" name="Rectangle 6"/>
          <p:cNvSpPr>
            <a:spLocks noChangeArrowheads="1"/>
          </p:cNvSpPr>
          <p:nvPr/>
        </p:nvSpPr>
        <p:spPr bwMode="auto">
          <a:xfrm>
            <a:off x="533400" y="1684338"/>
            <a:ext cx="79248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Check:</a:t>
            </a:r>
            <a:endParaRPr lang="en-US" sz="2400">
              <a:solidFill>
                <a:srgbClr val="E01B22"/>
              </a:solidFill>
            </a:endParaRPr>
          </a:p>
        </p:txBody>
      </p:sp>
      <p:sp>
        <p:nvSpPr>
          <p:cNvPr id="128007" name="Text Box 7"/>
          <p:cNvSpPr txBox="1">
            <a:spLocks noChangeArrowheads="1"/>
          </p:cNvSpPr>
          <p:nvPr/>
        </p:nvSpPr>
        <p:spPr bwMode="auto">
          <a:xfrm>
            <a:off x="4572000" y="2590800"/>
            <a:ext cx="3886200" cy="420688"/>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Original equation</a:t>
            </a:r>
          </a:p>
        </p:txBody>
      </p:sp>
      <p:sp>
        <p:nvSpPr>
          <p:cNvPr id="128008" name="Text Box 8"/>
          <p:cNvSpPr txBox="1">
            <a:spLocks noChangeArrowheads="1"/>
          </p:cNvSpPr>
          <p:nvPr/>
        </p:nvSpPr>
        <p:spPr bwMode="auto">
          <a:xfrm>
            <a:off x="4572000" y="3573463"/>
            <a:ext cx="3892550" cy="420687"/>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Replace </a:t>
            </a:r>
            <a:r>
              <a:rPr lang="en-US" sz="2400" i="1">
                <a:solidFill>
                  <a:srgbClr val="000000"/>
                </a:solidFill>
              </a:rPr>
              <a:t>x</a:t>
            </a:r>
            <a:r>
              <a:rPr lang="en-US" sz="2400">
                <a:solidFill>
                  <a:srgbClr val="000000"/>
                </a:solidFill>
              </a:rPr>
              <a:t> with 4.5.</a:t>
            </a:r>
          </a:p>
        </p:txBody>
      </p:sp>
      <p:sp>
        <p:nvSpPr>
          <p:cNvPr id="128009" name="Text Box 9"/>
          <p:cNvSpPr txBox="1">
            <a:spLocks noChangeArrowheads="1"/>
          </p:cNvSpPr>
          <p:nvPr/>
        </p:nvSpPr>
        <p:spPr bwMode="auto">
          <a:xfrm>
            <a:off x="4572000" y="4487863"/>
            <a:ext cx="3883025" cy="420687"/>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Simplify.</a:t>
            </a:r>
          </a:p>
        </p:txBody>
      </p:sp>
      <p:sp>
        <p:nvSpPr>
          <p:cNvPr id="128013" name="Text Box 13"/>
          <p:cNvSpPr txBox="1">
            <a:spLocks noChangeArrowheads="1"/>
          </p:cNvSpPr>
          <p:nvPr/>
        </p:nvSpPr>
        <p:spPr bwMode="auto">
          <a:xfrm>
            <a:off x="4572000" y="5446713"/>
            <a:ext cx="3883025" cy="420687"/>
          </a:xfrm>
          <a:prstGeom prst="rect">
            <a:avLst/>
          </a:prstGeom>
          <a:noFill/>
          <a:ln w="9525" algn="ctr">
            <a:noFill/>
            <a:miter lim="800000"/>
            <a:headEnd/>
            <a:tailEnd/>
          </a:ln>
          <a:effectLst/>
        </p:spPr>
        <p:txBody>
          <a:bodyPr>
            <a:spAutoFit/>
          </a:bodyPr>
          <a:lstStyle/>
          <a:p>
            <a:pPr marL="19050">
              <a:lnSpc>
                <a:spcPct val="90000"/>
              </a:lnSpc>
              <a:spcBef>
                <a:spcPct val="50000"/>
              </a:spcBef>
              <a:spcAft>
                <a:spcPct val="20000"/>
              </a:spcAft>
              <a:buClr>
                <a:srgbClr val="FFFFFF"/>
              </a:buClr>
            </a:pPr>
            <a:r>
              <a:rPr lang="en-US" sz="2400">
                <a:solidFill>
                  <a:srgbClr val="000000"/>
                </a:solidFill>
              </a:rPr>
              <a:t>Divide.</a:t>
            </a:r>
          </a:p>
        </p:txBody>
      </p:sp>
      <p:pic>
        <p:nvPicPr>
          <p:cNvPr id="128014" name="Picture 14" descr="11-8-1_edits_ck"/>
          <p:cNvPicPr>
            <a:picLocks noChangeAspect="1" noChangeArrowheads="1"/>
          </p:cNvPicPr>
          <p:nvPr/>
        </p:nvPicPr>
        <p:blipFill>
          <a:blip r:embed="rId3" cstate="print"/>
          <a:srcRect b="72285"/>
          <a:stretch>
            <a:fillRect/>
          </a:stretch>
        </p:blipFill>
        <p:spPr bwMode="auto">
          <a:xfrm>
            <a:off x="982663" y="2390775"/>
            <a:ext cx="1855787" cy="814388"/>
          </a:xfrm>
          <a:prstGeom prst="rect">
            <a:avLst/>
          </a:prstGeom>
          <a:noFill/>
        </p:spPr>
      </p:pic>
      <p:pic>
        <p:nvPicPr>
          <p:cNvPr id="128017" name="Picture 17" descr="11-8-1_edits_ck"/>
          <p:cNvPicPr>
            <a:picLocks noChangeAspect="1" noChangeArrowheads="1"/>
          </p:cNvPicPr>
          <p:nvPr/>
        </p:nvPicPr>
        <p:blipFill>
          <a:blip r:embed="rId3" cstate="print"/>
          <a:srcRect t="84279"/>
          <a:stretch>
            <a:fillRect/>
          </a:stretch>
        </p:blipFill>
        <p:spPr bwMode="auto">
          <a:xfrm>
            <a:off x="982663" y="5357813"/>
            <a:ext cx="1855787" cy="461962"/>
          </a:xfrm>
          <a:prstGeom prst="rect">
            <a:avLst/>
          </a:prstGeom>
          <a:noFill/>
        </p:spPr>
      </p:pic>
      <p:sp>
        <p:nvSpPr>
          <p:cNvPr id="128018" name="Rectangle 18"/>
          <p:cNvSpPr>
            <a:spLocks noChangeArrowheads="1"/>
          </p:cNvSpPr>
          <p:nvPr/>
        </p:nvSpPr>
        <p:spPr bwMode="auto">
          <a:xfrm>
            <a:off x="2924175" y="5446713"/>
            <a:ext cx="423863" cy="420687"/>
          </a:xfrm>
          <a:prstGeom prst="rect">
            <a:avLst/>
          </a:prstGeom>
          <a:noFill/>
          <a:ln w="9525" algn="ctr">
            <a:noFill/>
            <a:miter lim="800000"/>
            <a:headEnd/>
            <a:tailEnd/>
          </a:ln>
          <a:effectLst/>
        </p:spPr>
        <p:txBody>
          <a:bodyPr wrap="none">
            <a:spAutoFit/>
          </a:bodyPr>
          <a:lstStyle/>
          <a:p>
            <a:pPr>
              <a:lnSpc>
                <a:spcPct val="90000"/>
              </a:lnSpc>
              <a:spcBef>
                <a:spcPct val="50000"/>
              </a:spcBef>
              <a:spcAft>
                <a:spcPct val="20000"/>
              </a:spcAft>
              <a:buClr>
                <a:srgbClr val="FFFFFF"/>
              </a:buClr>
            </a:pPr>
            <a:r>
              <a:rPr lang="en-US" sz="2400">
                <a:solidFill>
                  <a:srgbClr val="E01B22"/>
                </a:solidFill>
                <a:sym typeface="Wingdings" pitchFamily="2" charset="2"/>
              </a:rPr>
              <a:t></a:t>
            </a:r>
          </a:p>
        </p:txBody>
      </p:sp>
      <p:grpSp>
        <p:nvGrpSpPr>
          <p:cNvPr id="128021" name="Group 21"/>
          <p:cNvGrpSpPr>
            <a:grpSpLocks/>
          </p:cNvGrpSpPr>
          <p:nvPr/>
        </p:nvGrpSpPr>
        <p:grpSpPr bwMode="auto">
          <a:xfrm>
            <a:off x="982663" y="3371850"/>
            <a:ext cx="1855787" cy="823913"/>
            <a:chOff x="619" y="2124"/>
            <a:chExt cx="1169" cy="519"/>
          </a:xfrm>
        </p:grpSpPr>
        <p:pic>
          <p:nvPicPr>
            <p:cNvPr id="128015" name="Picture 15" descr="11-8-1_edits_ck"/>
            <p:cNvPicPr>
              <a:picLocks noChangeAspect="1" noChangeArrowheads="1"/>
            </p:cNvPicPr>
            <p:nvPr/>
          </p:nvPicPr>
          <p:blipFill>
            <a:blip r:embed="rId3" cstate="print"/>
            <a:srcRect t="27876" b="44084"/>
            <a:stretch>
              <a:fillRect/>
            </a:stretch>
          </p:blipFill>
          <p:spPr bwMode="auto">
            <a:xfrm>
              <a:off x="619" y="2124"/>
              <a:ext cx="1169" cy="519"/>
            </a:xfrm>
            <a:prstGeom prst="rect">
              <a:avLst/>
            </a:prstGeom>
            <a:noFill/>
          </p:spPr>
        </p:pic>
        <p:pic>
          <p:nvPicPr>
            <p:cNvPr id="128019" name="Picture 19" descr="Eqn28"/>
            <p:cNvPicPr>
              <a:picLocks noChangeAspect="1" noChangeArrowheads="1"/>
            </p:cNvPicPr>
            <p:nvPr/>
          </p:nvPicPr>
          <p:blipFill>
            <a:blip r:embed="rId4" cstate="print"/>
            <a:srcRect/>
            <a:stretch>
              <a:fillRect/>
            </a:stretch>
          </p:blipFill>
          <p:spPr bwMode="auto">
            <a:xfrm>
              <a:off x="1302" y="2252"/>
              <a:ext cx="81" cy="106"/>
            </a:xfrm>
            <a:prstGeom prst="rect">
              <a:avLst/>
            </a:prstGeom>
            <a:noFill/>
          </p:spPr>
        </p:pic>
      </p:grpSp>
      <p:grpSp>
        <p:nvGrpSpPr>
          <p:cNvPr id="128023" name="Group 23"/>
          <p:cNvGrpSpPr>
            <a:grpSpLocks/>
          </p:cNvGrpSpPr>
          <p:nvPr/>
        </p:nvGrpSpPr>
        <p:grpSpPr bwMode="auto">
          <a:xfrm>
            <a:off x="982663" y="4276725"/>
            <a:ext cx="1855787" cy="823913"/>
            <a:chOff x="619" y="2694"/>
            <a:chExt cx="1169" cy="519"/>
          </a:xfrm>
        </p:grpSpPr>
        <p:pic>
          <p:nvPicPr>
            <p:cNvPr id="128016" name="Picture 16" descr="11-8-1_edits_ck"/>
            <p:cNvPicPr>
              <a:picLocks noChangeAspect="1" noChangeArrowheads="1"/>
            </p:cNvPicPr>
            <p:nvPr/>
          </p:nvPicPr>
          <p:blipFill>
            <a:blip r:embed="rId3" cstate="print"/>
            <a:srcRect t="56401" b="15559"/>
            <a:stretch>
              <a:fillRect/>
            </a:stretch>
          </p:blipFill>
          <p:spPr bwMode="auto">
            <a:xfrm>
              <a:off x="619" y="2694"/>
              <a:ext cx="1169" cy="519"/>
            </a:xfrm>
            <a:prstGeom prst="rect">
              <a:avLst/>
            </a:prstGeom>
            <a:noFill/>
          </p:spPr>
        </p:pic>
        <p:pic>
          <p:nvPicPr>
            <p:cNvPr id="128020" name="Picture 20" descr="Eqn28"/>
            <p:cNvPicPr>
              <a:picLocks noChangeAspect="1" noChangeArrowheads="1"/>
            </p:cNvPicPr>
            <p:nvPr/>
          </p:nvPicPr>
          <p:blipFill>
            <a:blip r:embed="rId4" cstate="print"/>
            <a:srcRect/>
            <a:stretch>
              <a:fillRect/>
            </a:stretch>
          </p:blipFill>
          <p:spPr bwMode="auto">
            <a:xfrm>
              <a:off x="1302" y="2822"/>
              <a:ext cx="81" cy="106"/>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8006"/>
                                        </p:tgtEl>
                                        <p:attrNameLst>
                                          <p:attrName>style.visibility</p:attrName>
                                        </p:attrNameLst>
                                      </p:cBhvr>
                                      <p:to>
                                        <p:strVal val="visible"/>
                                      </p:to>
                                    </p:set>
                                    <p:animEffect transition="in" filter="wipe(left)">
                                      <p:cBhvr>
                                        <p:cTn id="7" dur="500"/>
                                        <p:tgtEl>
                                          <p:spTgt spid="12800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8014"/>
                                        </p:tgtEl>
                                        <p:attrNameLst>
                                          <p:attrName>style.visibility</p:attrName>
                                        </p:attrNameLst>
                                      </p:cBhvr>
                                      <p:to>
                                        <p:strVal val="visible"/>
                                      </p:to>
                                    </p:set>
                                    <p:animEffect transition="in" filter="wipe(left)">
                                      <p:cBhvr>
                                        <p:cTn id="12" dur="500"/>
                                        <p:tgtEl>
                                          <p:spTgt spid="12801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8007"/>
                                        </p:tgtEl>
                                        <p:attrNameLst>
                                          <p:attrName>style.visibility</p:attrName>
                                        </p:attrNameLst>
                                      </p:cBhvr>
                                      <p:to>
                                        <p:strVal val="visible"/>
                                      </p:to>
                                    </p:set>
                                    <p:animEffect transition="in" filter="wipe(left)">
                                      <p:cBhvr>
                                        <p:cTn id="16" dur="500"/>
                                        <p:tgtEl>
                                          <p:spTgt spid="12800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8021"/>
                                        </p:tgtEl>
                                        <p:attrNameLst>
                                          <p:attrName>style.visibility</p:attrName>
                                        </p:attrNameLst>
                                      </p:cBhvr>
                                      <p:to>
                                        <p:strVal val="visible"/>
                                      </p:to>
                                    </p:set>
                                    <p:animEffect transition="in" filter="wipe(left)">
                                      <p:cBhvr>
                                        <p:cTn id="21" dur="500"/>
                                        <p:tgtEl>
                                          <p:spTgt spid="12802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8008"/>
                                        </p:tgtEl>
                                        <p:attrNameLst>
                                          <p:attrName>style.visibility</p:attrName>
                                        </p:attrNameLst>
                                      </p:cBhvr>
                                      <p:to>
                                        <p:strVal val="visible"/>
                                      </p:to>
                                    </p:set>
                                    <p:animEffect transition="in" filter="wipe(left)">
                                      <p:cBhvr>
                                        <p:cTn id="25" dur="500"/>
                                        <p:tgtEl>
                                          <p:spTgt spid="12800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8023"/>
                                        </p:tgtEl>
                                        <p:attrNameLst>
                                          <p:attrName>style.visibility</p:attrName>
                                        </p:attrNameLst>
                                      </p:cBhvr>
                                      <p:to>
                                        <p:strVal val="visible"/>
                                      </p:to>
                                    </p:set>
                                    <p:animEffect transition="in" filter="wipe(left)">
                                      <p:cBhvr>
                                        <p:cTn id="30" dur="500"/>
                                        <p:tgtEl>
                                          <p:spTgt spid="128023"/>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8009"/>
                                        </p:tgtEl>
                                        <p:attrNameLst>
                                          <p:attrName>style.visibility</p:attrName>
                                        </p:attrNameLst>
                                      </p:cBhvr>
                                      <p:to>
                                        <p:strVal val="visible"/>
                                      </p:to>
                                    </p:set>
                                    <p:animEffect transition="in" filter="wipe(left)">
                                      <p:cBhvr>
                                        <p:cTn id="34" dur="500"/>
                                        <p:tgtEl>
                                          <p:spTgt spid="12800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28017"/>
                                        </p:tgtEl>
                                        <p:attrNameLst>
                                          <p:attrName>style.visibility</p:attrName>
                                        </p:attrNameLst>
                                      </p:cBhvr>
                                      <p:to>
                                        <p:strVal val="visible"/>
                                      </p:to>
                                    </p:set>
                                    <p:animEffect transition="in" filter="wipe(left)">
                                      <p:cBhvr>
                                        <p:cTn id="39" dur="500"/>
                                        <p:tgtEl>
                                          <p:spTgt spid="128017"/>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28013"/>
                                        </p:tgtEl>
                                        <p:attrNameLst>
                                          <p:attrName>style.visibility</p:attrName>
                                        </p:attrNameLst>
                                      </p:cBhvr>
                                      <p:to>
                                        <p:strVal val="visible"/>
                                      </p:to>
                                    </p:set>
                                    <p:animEffect transition="in" filter="wipe(left)">
                                      <p:cBhvr>
                                        <p:cTn id="43" dur="500"/>
                                        <p:tgtEl>
                                          <p:spTgt spid="128013"/>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8018"/>
                                        </p:tgtEl>
                                        <p:attrNameLst>
                                          <p:attrName>style.visibility</p:attrName>
                                        </p:attrNameLst>
                                      </p:cBhvr>
                                      <p:to>
                                        <p:strVal val="visible"/>
                                      </p:to>
                                    </p:set>
                                    <p:animEffect transition="in" filter="wipe(left)">
                                      <p:cBhvr>
                                        <p:cTn id="47" dur="500"/>
                                        <p:tgtEl>
                                          <p:spTgt spid="128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6" grpId="0"/>
      <p:bldP spid="128007" grpId="0" autoUpdateAnimBg="0"/>
      <p:bldP spid="128008" grpId="0" autoUpdateAnimBg="0"/>
      <p:bldP spid="128009" grpId="0" autoUpdateAnimBg="0"/>
      <p:bldP spid="128013" grpId="0" autoUpdateAnimBg="0"/>
      <p:bldP spid="1280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pic>
        <p:nvPicPr>
          <p:cNvPr id="113673" name="Picture 9"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9" name="Rectangle 15"/>
          <p:cNvSpPr>
            <a:spLocks noChangeArrowheads="1"/>
          </p:cNvSpPr>
          <p:nvPr>
            <p:custDataLst>
              <p:tags r:id="rId2"/>
            </p:custDataLst>
          </p:nvPr>
        </p:nvSpPr>
        <p:spPr bwMode="auto">
          <a:xfrm>
            <a:off x="85725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6</a:t>
            </a:r>
          </a:p>
        </p:txBody>
      </p:sp>
      <p:grpSp>
        <p:nvGrpSpPr>
          <p:cNvPr id="113680" name="Group 16"/>
          <p:cNvGrpSpPr>
            <a:grpSpLocks/>
          </p:cNvGrpSpPr>
          <p:nvPr/>
        </p:nvGrpSpPr>
        <p:grpSpPr bwMode="auto">
          <a:xfrm>
            <a:off x="533400" y="1266825"/>
            <a:ext cx="8305800" cy="827088"/>
            <a:chOff x="336" y="846"/>
            <a:chExt cx="5232" cy="521"/>
          </a:xfrm>
        </p:grpSpPr>
        <p:sp>
          <p:nvSpPr>
            <p:cNvPr id="113681" name="Rectangle 17"/>
            <p:cNvSpPr>
              <a:spLocks noChangeArrowheads="1"/>
            </p:cNvSpPr>
            <p:nvPr/>
          </p:nvSpPr>
          <p:spPr bwMode="auto">
            <a:xfrm>
              <a:off x="336" y="948"/>
              <a:ext cx="5232"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a:t>
              </a:r>
            </a:p>
          </p:txBody>
        </p:sp>
        <p:pic>
          <p:nvPicPr>
            <p:cNvPr id="113682" name="Picture 18" descr="eq_160"/>
            <p:cNvPicPr>
              <a:picLocks noChangeAspect="1" noChangeArrowheads="1"/>
            </p:cNvPicPr>
            <p:nvPr/>
          </p:nvPicPr>
          <p:blipFill>
            <a:blip r:embed="rId6" cstate="print"/>
            <a:srcRect l="30728" b="28728"/>
            <a:stretch>
              <a:fillRect/>
            </a:stretch>
          </p:blipFill>
          <p:spPr bwMode="auto">
            <a:xfrm>
              <a:off x="1152" y="846"/>
              <a:ext cx="1312" cy="521"/>
            </a:xfrm>
            <a:prstGeom prst="rect">
              <a:avLst/>
            </a:prstGeom>
            <a:noFill/>
          </p:spPr>
        </p:pic>
      </p:grpSp>
      <p:sp>
        <p:nvSpPr>
          <p:cNvPr id="113672" name="Oval 8"/>
          <p:cNvSpPr>
            <a:spLocks noChangeArrowheads="1"/>
          </p:cNvSpPr>
          <p:nvPr/>
        </p:nvSpPr>
        <p:spPr bwMode="auto">
          <a:xfrm>
            <a:off x="857250" y="4057650"/>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3680"/>
                                        </p:tgtEl>
                                        <p:attrNameLst>
                                          <p:attrName>style.visibility</p:attrName>
                                        </p:attrNameLst>
                                      </p:cBhvr>
                                      <p:to>
                                        <p:strVal val="visible"/>
                                      </p:to>
                                    </p:set>
                                    <p:animEffect transition="in" filter="wipe(left)">
                                      <p:cBhvr>
                                        <p:cTn id="15" dur="500"/>
                                        <p:tgtEl>
                                          <p:spTgt spid="11368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9"/>
                                        </p:tgtEl>
                                        <p:attrNameLst>
                                          <p:attrName>style.visibility</p:attrName>
                                        </p:attrNameLst>
                                      </p:cBhvr>
                                      <p:to>
                                        <p:strVal val="visible"/>
                                      </p:to>
                                    </p:set>
                                    <p:animEffect transition="in" filter="wipe(left)">
                                      <p:cBhvr>
                                        <p:cTn id="19" dur="500"/>
                                        <p:tgtEl>
                                          <p:spTgt spid="11367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9" grpId="0" autoUpdateAnimBg="0"/>
      <p:bldP spid="11367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Use the LCD to Solve Rational Equations</a:t>
            </a:r>
          </a:p>
        </p:txBody>
      </p:sp>
      <p:sp>
        <p:nvSpPr>
          <p:cNvPr id="6156" name="Text Box 12"/>
          <p:cNvSpPr txBox="1">
            <a:spLocks noChangeArrowheads="1"/>
          </p:cNvSpPr>
          <p:nvPr/>
        </p:nvSpPr>
        <p:spPr bwMode="auto">
          <a:xfrm>
            <a:off x="7097713" y="3157538"/>
            <a:ext cx="1528762"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Original equation</a:t>
            </a:r>
          </a:p>
        </p:txBody>
      </p:sp>
      <p:sp>
        <p:nvSpPr>
          <p:cNvPr id="6157" name="Text Box 13"/>
          <p:cNvSpPr txBox="1">
            <a:spLocks noChangeArrowheads="1"/>
          </p:cNvSpPr>
          <p:nvPr/>
        </p:nvSpPr>
        <p:spPr bwMode="auto">
          <a:xfrm>
            <a:off x="7097713" y="4564063"/>
            <a:ext cx="1687512"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Multiply by the LCD.</a:t>
            </a:r>
          </a:p>
        </p:txBody>
      </p:sp>
      <p:pic>
        <p:nvPicPr>
          <p:cNvPr id="6158" name="Picture 14" descr="eq_161"/>
          <p:cNvPicPr>
            <a:picLocks noChangeAspect="1" noChangeArrowheads="1"/>
          </p:cNvPicPr>
          <p:nvPr/>
        </p:nvPicPr>
        <p:blipFill>
          <a:blip r:embed="rId3" cstate="print"/>
          <a:srcRect l="28062" t="39650" b="40117"/>
          <a:stretch>
            <a:fillRect/>
          </a:stretch>
        </p:blipFill>
        <p:spPr bwMode="auto">
          <a:xfrm>
            <a:off x="971550" y="4457700"/>
            <a:ext cx="5445125" cy="827088"/>
          </a:xfrm>
          <a:prstGeom prst="rect">
            <a:avLst/>
          </a:prstGeom>
          <a:noFill/>
        </p:spPr>
      </p:pic>
      <p:pic>
        <p:nvPicPr>
          <p:cNvPr id="6159" name="Picture 15" descr="eq_161"/>
          <p:cNvPicPr>
            <a:picLocks noChangeAspect="1" noChangeArrowheads="1"/>
          </p:cNvPicPr>
          <p:nvPr/>
        </p:nvPicPr>
        <p:blipFill>
          <a:blip r:embed="rId3" cstate="print"/>
          <a:srcRect l="46141" t="19379" r="17239" b="60350"/>
          <a:stretch>
            <a:fillRect/>
          </a:stretch>
        </p:blipFill>
        <p:spPr bwMode="auto">
          <a:xfrm>
            <a:off x="2359025" y="3130550"/>
            <a:ext cx="2771775" cy="828675"/>
          </a:xfrm>
          <a:prstGeom prst="rect">
            <a:avLst/>
          </a:prstGeom>
          <a:noFill/>
        </p:spPr>
      </p:pic>
      <p:grpSp>
        <p:nvGrpSpPr>
          <p:cNvPr id="6163" name="Group 19"/>
          <p:cNvGrpSpPr>
            <a:grpSpLocks/>
          </p:cNvGrpSpPr>
          <p:nvPr/>
        </p:nvGrpSpPr>
        <p:grpSpPr bwMode="auto">
          <a:xfrm>
            <a:off x="876300" y="1235075"/>
            <a:ext cx="7705725" cy="865188"/>
            <a:chOff x="552" y="778"/>
            <a:chExt cx="4854" cy="545"/>
          </a:xfrm>
        </p:grpSpPr>
        <p:sp>
          <p:nvSpPr>
            <p:cNvPr id="6161" name="Rectangle 17"/>
            <p:cNvSpPr>
              <a:spLocks noChangeArrowheads="1"/>
            </p:cNvSpPr>
            <p:nvPr/>
          </p:nvSpPr>
          <p:spPr bwMode="auto">
            <a:xfrm>
              <a:off x="552" y="911"/>
              <a:ext cx="4854" cy="311"/>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Solve</a:t>
              </a:r>
            </a:p>
          </p:txBody>
        </p:sp>
        <p:pic>
          <p:nvPicPr>
            <p:cNvPr id="6162" name="Picture 18" descr="eq_161"/>
            <p:cNvPicPr>
              <a:picLocks noChangeAspect="1" noChangeArrowheads="1"/>
            </p:cNvPicPr>
            <p:nvPr/>
          </p:nvPicPr>
          <p:blipFill>
            <a:blip r:embed="rId3" cstate="print"/>
            <a:srcRect l="47084" r="18666" b="78835"/>
            <a:stretch>
              <a:fillRect/>
            </a:stretch>
          </p:blipFill>
          <p:spPr bwMode="auto">
            <a:xfrm>
              <a:off x="1200" y="778"/>
              <a:ext cx="1633" cy="545"/>
            </a:xfrm>
            <a:prstGeom prst="rect">
              <a:avLst/>
            </a:prstGeom>
            <a:noFill/>
          </p:spPr>
        </p:pic>
      </p:grpSp>
      <p:sp>
        <p:nvSpPr>
          <p:cNvPr id="6166" name="Rectangle 22"/>
          <p:cNvSpPr>
            <a:spLocks noChangeArrowheads="1"/>
          </p:cNvSpPr>
          <p:nvPr/>
        </p:nvSpPr>
        <p:spPr bwMode="auto">
          <a:xfrm>
            <a:off x="876300" y="2393950"/>
            <a:ext cx="7705725"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ea typeface="Times New Roman" pitchFamily="18" charset="0"/>
                <a:cs typeface="Arial" pitchFamily="34" charset="0"/>
              </a:rPr>
              <a:t>The LCD of </a:t>
            </a:r>
            <a:r>
              <a:rPr lang="en-US" sz="2400" i="1">
                <a:ea typeface="Times New Roman" pitchFamily="18" charset="0"/>
                <a:cs typeface="Arial" pitchFamily="34" charset="0"/>
              </a:rPr>
              <a:t>x</a:t>
            </a:r>
            <a:r>
              <a:rPr lang="en-US" sz="2400">
                <a:ea typeface="Times New Roman" pitchFamily="18" charset="0"/>
                <a:cs typeface="Arial" pitchFamily="34" charset="0"/>
              </a:rPr>
              <a:t> and </a:t>
            </a:r>
            <a:r>
              <a:rPr lang="en-US" sz="2400" i="1">
                <a:ea typeface="Times New Roman" pitchFamily="18" charset="0"/>
                <a:cs typeface="Arial" pitchFamily="34" charset="0"/>
              </a:rPr>
              <a:t>x</a:t>
            </a:r>
            <a:r>
              <a:rPr lang="en-US" sz="2400">
                <a:ea typeface="Times New Roman" pitchFamily="18" charset="0"/>
                <a:cs typeface="Arial" pitchFamily="34" charset="0"/>
              </a:rPr>
              <a:t> + 1 is </a:t>
            </a:r>
            <a:r>
              <a:rPr lang="en-US" sz="2400" i="1">
                <a:ea typeface="Times New Roman" pitchFamily="18" charset="0"/>
                <a:cs typeface="Arial" pitchFamily="34" charset="0"/>
              </a:rPr>
              <a:t>x</a:t>
            </a:r>
            <a:r>
              <a:rPr lang="en-US" sz="2400">
                <a:ea typeface="Times New Roman" pitchFamily="18" charset="0"/>
                <a:cs typeface="Arial" pitchFamily="34" charset="0"/>
              </a:rPr>
              <a:t>(</a:t>
            </a:r>
            <a:r>
              <a:rPr lang="en-US" sz="2400" i="1">
                <a:ea typeface="Times New Roman" pitchFamily="18" charset="0"/>
                <a:cs typeface="Arial" pitchFamily="34" charset="0"/>
              </a:rPr>
              <a:t>x</a:t>
            </a:r>
            <a:r>
              <a:rPr lang="en-US" sz="2400">
                <a:ea typeface="Times New Roman" pitchFamily="18" charset="0"/>
                <a:cs typeface="Arial" pitchFamily="34" charset="0"/>
              </a:rPr>
              <a:t> + 1).</a:t>
            </a:r>
            <a:endParaRPr lang="en-US" sz="2400" i="1">
              <a:ea typeface="Times New Roman" pitchFamily="18" charset="0"/>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63"/>
                                        </p:tgtEl>
                                        <p:attrNameLst>
                                          <p:attrName>style.visibility</p:attrName>
                                        </p:attrNameLst>
                                      </p:cBhvr>
                                      <p:to>
                                        <p:strVal val="visible"/>
                                      </p:to>
                                    </p:set>
                                    <p:animEffect transition="in" filter="wipe(left)">
                                      <p:cBhvr>
                                        <p:cTn id="7" dur="500"/>
                                        <p:tgtEl>
                                          <p:spTgt spid="61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66"/>
                                        </p:tgtEl>
                                        <p:attrNameLst>
                                          <p:attrName>style.visibility</p:attrName>
                                        </p:attrNameLst>
                                      </p:cBhvr>
                                      <p:to>
                                        <p:strVal val="visible"/>
                                      </p:to>
                                    </p:set>
                                    <p:animEffect transition="in" filter="wipe(left)">
                                      <p:cBhvr>
                                        <p:cTn id="12" dur="500"/>
                                        <p:tgtEl>
                                          <p:spTgt spid="61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59"/>
                                        </p:tgtEl>
                                        <p:attrNameLst>
                                          <p:attrName>style.visibility</p:attrName>
                                        </p:attrNameLst>
                                      </p:cBhvr>
                                      <p:to>
                                        <p:strVal val="visible"/>
                                      </p:to>
                                    </p:set>
                                    <p:animEffect transition="in" filter="wipe(left)">
                                      <p:cBhvr>
                                        <p:cTn id="17" dur="500"/>
                                        <p:tgtEl>
                                          <p:spTgt spid="6159"/>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156"/>
                                        </p:tgtEl>
                                        <p:attrNameLst>
                                          <p:attrName>style.visibility</p:attrName>
                                        </p:attrNameLst>
                                      </p:cBhvr>
                                      <p:to>
                                        <p:strVal val="visible"/>
                                      </p:to>
                                    </p:set>
                                    <p:animEffect transition="in" filter="wipe(left)">
                                      <p:cBhvr>
                                        <p:cTn id="21" dur="500"/>
                                        <p:tgtEl>
                                          <p:spTgt spid="615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158"/>
                                        </p:tgtEl>
                                        <p:attrNameLst>
                                          <p:attrName>style.visibility</p:attrName>
                                        </p:attrNameLst>
                                      </p:cBhvr>
                                      <p:to>
                                        <p:strVal val="visible"/>
                                      </p:to>
                                    </p:set>
                                    <p:animEffect transition="in" filter="wipe(left)">
                                      <p:cBhvr>
                                        <p:cTn id="26" dur="500"/>
                                        <p:tgtEl>
                                          <p:spTgt spid="615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157"/>
                                        </p:tgtEl>
                                        <p:attrNameLst>
                                          <p:attrName>style.visibility</p:attrName>
                                        </p:attrNameLst>
                                      </p:cBhvr>
                                      <p:to>
                                        <p:strVal val="visible"/>
                                      </p:to>
                                    </p:set>
                                    <p:animEffect transition="in" filter="wipe(left)">
                                      <p:cBhvr>
                                        <p:cTn id="30"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6" grpId="0" autoUpdateAnimBg="0"/>
      <p:bldP spid="6157" grpId="0" autoUpdateAnimBg="0"/>
      <p:bldP spid="61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Use the LCD to Solve Rational Equations</a:t>
            </a:r>
          </a:p>
        </p:txBody>
      </p:sp>
      <p:sp>
        <p:nvSpPr>
          <p:cNvPr id="7181" name="Text Box 13"/>
          <p:cNvSpPr txBox="1">
            <a:spLocks noChangeArrowheads="1"/>
          </p:cNvSpPr>
          <p:nvPr/>
        </p:nvSpPr>
        <p:spPr bwMode="auto">
          <a:xfrm>
            <a:off x="6434138" y="2760663"/>
            <a:ext cx="1800225"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Distributive Property</a:t>
            </a:r>
          </a:p>
        </p:txBody>
      </p:sp>
      <p:pic>
        <p:nvPicPr>
          <p:cNvPr id="7182" name="Picture 14" descr="eq_161"/>
          <p:cNvPicPr>
            <a:picLocks noChangeAspect="1" noChangeArrowheads="1"/>
          </p:cNvPicPr>
          <p:nvPr/>
        </p:nvPicPr>
        <p:blipFill>
          <a:blip r:embed="rId3" cstate="print"/>
          <a:srcRect t="60777"/>
          <a:stretch>
            <a:fillRect/>
          </a:stretch>
        </p:blipFill>
        <p:spPr bwMode="auto">
          <a:xfrm>
            <a:off x="927100" y="1214438"/>
            <a:ext cx="7569200" cy="1603375"/>
          </a:xfrm>
          <a:prstGeom prst="rect">
            <a:avLst/>
          </a:prstGeom>
          <a:noFill/>
        </p:spPr>
      </p:pic>
      <p:sp>
        <p:nvSpPr>
          <p:cNvPr id="7183" name="Text Box 15"/>
          <p:cNvSpPr txBox="1">
            <a:spLocks noChangeArrowheads="1"/>
          </p:cNvSpPr>
          <p:nvPr/>
        </p:nvSpPr>
        <p:spPr bwMode="auto">
          <a:xfrm>
            <a:off x="6440488" y="3686175"/>
            <a:ext cx="1408112"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Simplify.</a:t>
            </a:r>
          </a:p>
        </p:txBody>
      </p:sp>
      <p:sp>
        <p:nvSpPr>
          <p:cNvPr id="7184" name="Text Box 16"/>
          <p:cNvSpPr txBox="1">
            <a:spLocks noChangeArrowheads="1"/>
          </p:cNvSpPr>
          <p:nvPr/>
        </p:nvSpPr>
        <p:spPr bwMode="auto">
          <a:xfrm>
            <a:off x="6440488" y="4440238"/>
            <a:ext cx="1993900"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Subtract.</a:t>
            </a:r>
          </a:p>
        </p:txBody>
      </p:sp>
      <p:sp>
        <p:nvSpPr>
          <p:cNvPr id="7185" name="Text Box 17"/>
          <p:cNvSpPr txBox="1">
            <a:spLocks noChangeArrowheads="1"/>
          </p:cNvSpPr>
          <p:nvPr/>
        </p:nvSpPr>
        <p:spPr bwMode="auto">
          <a:xfrm>
            <a:off x="2397125" y="4437063"/>
            <a:ext cx="2114550" cy="420687"/>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solidFill>
                  <a:srgbClr val="000000"/>
                </a:solidFill>
              </a:rPr>
              <a:t>4</a:t>
            </a:r>
            <a:r>
              <a:rPr lang="en-US" sz="2400" i="1">
                <a:solidFill>
                  <a:srgbClr val="000000"/>
                </a:solidFill>
              </a:rPr>
              <a:t>x</a:t>
            </a:r>
            <a:r>
              <a:rPr lang="en-US" sz="2400">
                <a:solidFill>
                  <a:srgbClr val="000000"/>
                </a:solidFill>
              </a:rPr>
              <a:t> – 1 = 2</a:t>
            </a:r>
            <a:endParaRPr lang="en-US" sz="2400" i="1">
              <a:solidFill>
                <a:srgbClr val="000000"/>
              </a:solidFill>
              <a:cs typeface="Arial" pitchFamily="34" charset="0"/>
            </a:endParaRPr>
          </a:p>
        </p:txBody>
      </p:sp>
      <p:sp>
        <p:nvSpPr>
          <p:cNvPr id="7186" name="Text Box 18"/>
          <p:cNvSpPr txBox="1">
            <a:spLocks noChangeArrowheads="1"/>
          </p:cNvSpPr>
          <p:nvPr/>
        </p:nvSpPr>
        <p:spPr bwMode="auto">
          <a:xfrm>
            <a:off x="1692275" y="3686175"/>
            <a:ext cx="2800350" cy="420688"/>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solidFill>
                  <a:srgbClr val="000000"/>
                </a:solidFill>
              </a:rPr>
              <a:t>5</a:t>
            </a:r>
            <a:r>
              <a:rPr lang="en-US" sz="2400" i="1">
                <a:solidFill>
                  <a:srgbClr val="000000"/>
                </a:solidFill>
              </a:rPr>
              <a:t>x</a:t>
            </a:r>
            <a:r>
              <a:rPr lang="en-US" sz="2400">
                <a:solidFill>
                  <a:srgbClr val="000000"/>
                </a:solidFill>
              </a:rPr>
              <a:t> – (</a:t>
            </a:r>
            <a:r>
              <a:rPr lang="en-US" sz="2400" i="1">
                <a:solidFill>
                  <a:srgbClr val="000000"/>
                </a:solidFill>
              </a:rPr>
              <a:t>x</a:t>
            </a:r>
            <a:r>
              <a:rPr lang="en-US" sz="2400">
                <a:solidFill>
                  <a:srgbClr val="000000"/>
                </a:solidFill>
              </a:rPr>
              <a:t> + 1) = 2</a:t>
            </a:r>
            <a:endParaRPr lang="en-US" sz="2400" i="1">
              <a:solidFill>
                <a:srgbClr val="000000"/>
              </a:solidFill>
              <a:cs typeface="Arial" pitchFamily="34" charset="0"/>
            </a:endParaRPr>
          </a:p>
        </p:txBody>
      </p:sp>
      <p:sp>
        <p:nvSpPr>
          <p:cNvPr id="7187" name="Text Box 19"/>
          <p:cNvSpPr txBox="1">
            <a:spLocks noChangeArrowheads="1"/>
          </p:cNvSpPr>
          <p:nvPr/>
        </p:nvSpPr>
        <p:spPr bwMode="auto">
          <a:xfrm>
            <a:off x="6440488" y="5164138"/>
            <a:ext cx="2271712"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Add 1 to each side.</a:t>
            </a:r>
          </a:p>
        </p:txBody>
      </p:sp>
      <p:sp>
        <p:nvSpPr>
          <p:cNvPr id="7188" name="Text Box 20"/>
          <p:cNvSpPr txBox="1">
            <a:spLocks noChangeArrowheads="1"/>
          </p:cNvSpPr>
          <p:nvPr/>
        </p:nvSpPr>
        <p:spPr bwMode="auto">
          <a:xfrm>
            <a:off x="2397125" y="5160963"/>
            <a:ext cx="2114550" cy="420687"/>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pPr>
            <a:r>
              <a:rPr lang="en-US" sz="2400">
                <a:solidFill>
                  <a:srgbClr val="000000"/>
                </a:solidFill>
              </a:rPr>
              <a:t>      4</a:t>
            </a:r>
            <a:r>
              <a:rPr lang="en-US" sz="2400" i="1">
                <a:solidFill>
                  <a:srgbClr val="000000"/>
                </a:solidFill>
              </a:rPr>
              <a:t>x</a:t>
            </a:r>
            <a:r>
              <a:rPr lang="en-US" sz="2400">
                <a:solidFill>
                  <a:srgbClr val="000000"/>
                </a:solidFill>
              </a:rPr>
              <a:t> = 3</a:t>
            </a:r>
            <a:endParaRPr lang="en-US" sz="2400" i="1">
              <a:solidFill>
                <a:srgbClr val="000000"/>
              </a:solidFill>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82"/>
                                        </p:tgtEl>
                                        <p:attrNameLst>
                                          <p:attrName>style.visibility</p:attrName>
                                        </p:attrNameLst>
                                      </p:cBhvr>
                                      <p:to>
                                        <p:strVal val="visible"/>
                                      </p:to>
                                    </p:set>
                                    <p:animEffect transition="in" filter="wipe(left)">
                                      <p:cBhvr>
                                        <p:cTn id="7" dur="500"/>
                                        <p:tgtEl>
                                          <p:spTgt spid="718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81"/>
                                        </p:tgtEl>
                                        <p:attrNameLst>
                                          <p:attrName>style.visibility</p:attrName>
                                        </p:attrNameLst>
                                      </p:cBhvr>
                                      <p:to>
                                        <p:strVal val="visible"/>
                                      </p:to>
                                    </p:set>
                                    <p:animEffect transition="in" filter="wipe(left)">
                                      <p:cBhvr>
                                        <p:cTn id="11" dur="500"/>
                                        <p:tgtEl>
                                          <p:spTgt spid="718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186"/>
                                        </p:tgtEl>
                                        <p:attrNameLst>
                                          <p:attrName>style.visibility</p:attrName>
                                        </p:attrNameLst>
                                      </p:cBhvr>
                                      <p:to>
                                        <p:strVal val="visible"/>
                                      </p:to>
                                    </p:set>
                                    <p:animEffect transition="in" filter="wipe(left)">
                                      <p:cBhvr>
                                        <p:cTn id="16" dur="500"/>
                                        <p:tgtEl>
                                          <p:spTgt spid="718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7183"/>
                                        </p:tgtEl>
                                        <p:attrNameLst>
                                          <p:attrName>style.visibility</p:attrName>
                                        </p:attrNameLst>
                                      </p:cBhvr>
                                      <p:to>
                                        <p:strVal val="visible"/>
                                      </p:to>
                                    </p:set>
                                    <p:animEffect transition="in" filter="wipe(left)">
                                      <p:cBhvr>
                                        <p:cTn id="20" dur="500"/>
                                        <p:tgtEl>
                                          <p:spTgt spid="718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wipe(left)">
                                      <p:cBhvr>
                                        <p:cTn id="25" dur="500"/>
                                        <p:tgtEl>
                                          <p:spTgt spid="7185"/>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7184"/>
                                        </p:tgtEl>
                                        <p:attrNameLst>
                                          <p:attrName>style.visibility</p:attrName>
                                        </p:attrNameLst>
                                      </p:cBhvr>
                                      <p:to>
                                        <p:strVal val="visible"/>
                                      </p:to>
                                    </p:set>
                                    <p:animEffect transition="in" filter="wipe(left)">
                                      <p:cBhvr>
                                        <p:cTn id="29" dur="500"/>
                                        <p:tgtEl>
                                          <p:spTgt spid="718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188"/>
                                        </p:tgtEl>
                                        <p:attrNameLst>
                                          <p:attrName>style.visibility</p:attrName>
                                        </p:attrNameLst>
                                      </p:cBhvr>
                                      <p:to>
                                        <p:strVal val="visible"/>
                                      </p:to>
                                    </p:set>
                                    <p:animEffect transition="in" filter="wipe(left)">
                                      <p:cBhvr>
                                        <p:cTn id="34" dur="500"/>
                                        <p:tgtEl>
                                          <p:spTgt spid="7188"/>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7187"/>
                                        </p:tgtEl>
                                        <p:attrNameLst>
                                          <p:attrName>style.visibility</p:attrName>
                                        </p:attrNameLst>
                                      </p:cBhvr>
                                      <p:to>
                                        <p:strVal val="visible"/>
                                      </p:to>
                                    </p:set>
                                    <p:animEffect transition="in" filter="wipe(left)">
                                      <p:cBhvr>
                                        <p:cTn id="38" dur="500"/>
                                        <p:tgtEl>
                                          <p:spTgt spid="7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1" grpId="0" autoUpdateAnimBg="0"/>
      <p:bldP spid="7183" grpId="0" autoUpdateAnimBg="0"/>
      <p:bldP spid="7184" grpId="0" autoUpdateAnimBg="0"/>
      <p:bldP spid="7185" grpId="0" autoUpdateAnimBg="0"/>
      <p:bldP spid="7186" grpId="0" autoUpdateAnimBg="0"/>
      <p:bldP spid="7187" grpId="0" autoUpdateAnimBg="0"/>
      <p:bldP spid="718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2</a:t>
            </a:r>
          </a:p>
        </p:txBody>
      </p:sp>
      <p:sp>
        <p:nvSpPr>
          <p:cNvPr id="12185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Use the LCD to Solve Rational Equations</a:t>
            </a:r>
          </a:p>
        </p:txBody>
      </p:sp>
      <p:sp>
        <p:nvSpPr>
          <p:cNvPr id="121866" name="Rectangle 10"/>
          <p:cNvSpPr>
            <a:spLocks noChangeArrowheads="1"/>
          </p:cNvSpPr>
          <p:nvPr/>
        </p:nvSpPr>
        <p:spPr bwMode="auto">
          <a:xfrm>
            <a:off x="533400" y="4478338"/>
            <a:ext cx="2066925"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p>
        </p:txBody>
      </p:sp>
      <p:pic>
        <p:nvPicPr>
          <p:cNvPr id="121868" name="Picture 12" descr="alg_12"/>
          <p:cNvPicPr>
            <a:picLocks noChangeAspect="1" noChangeArrowheads="1"/>
          </p:cNvPicPr>
          <p:nvPr/>
        </p:nvPicPr>
        <p:blipFill>
          <a:blip r:embed="rId3" cstate="print"/>
          <a:srcRect l="59763"/>
          <a:stretch>
            <a:fillRect/>
          </a:stretch>
        </p:blipFill>
        <p:spPr bwMode="auto">
          <a:xfrm>
            <a:off x="2376488" y="4305300"/>
            <a:ext cx="323850" cy="781050"/>
          </a:xfrm>
          <a:prstGeom prst="rect">
            <a:avLst/>
          </a:prstGeom>
          <a:noFill/>
        </p:spPr>
      </p:pic>
      <p:sp>
        <p:nvSpPr>
          <p:cNvPr id="121869" name="Text Box 13"/>
          <p:cNvSpPr txBox="1">
            <a:spLocks noChangeArrowheads="1"/>
          </p:cNvSpPr>
          <p:nvPr/>
        </p:nvSpPr>
        <p:spPr bwMode="auto">
          <a:xfrm>
            <a:off x="6443663" y="1498600"/>
            <a:ext cx="2341562"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Divide each side by 4.</a:t>
            </a:r>
          </a:p>
        </p:txBody>
      </p:sp>
      <p:pic>
        <p:nvPicPr>
          <p:cNvPr id="121871" name="Picture 15" descr="sli147"/>
          <p:cNvPicPr>
            <a:picLocks noChangeAspect="1" noChangeArrowheads="1"/>
          </p:cNvPicPr>
          <p:nvPr/>
        </p:nvPicPr>
        <p:blipFill>
          <a:blip r:embed="rId4" cstate="print"/>
          <a:srcRect t="51717"/>
          <a:stretch>
            <a:fillRect/>
          </a:stretch>
        </p:blipFill>
        <p:spPr bwMode="auto">
          <a:xfrm>
            <a:off x="3419475" y="1476375"/>
            <a:ext cx="1033463" cy="7810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1871"/>
                                        </p:tgtEl>
                                        <p:attrNameLst>
                                          <p:attrName>style.visibility</p:attrName>
                                        </p:attrNameLst>
                                      </p:cBhvr>
                                      <p:to>
                                        <p:strVal val="visible"/>
                                      </p:to>
                                    </p:set>
                                    <p:animEffect transition="in" filter="wipe(left)">
                                      <p:cBhvr>
                                        <p:cTn id="7" dur="500"/>
                                        <p:tgtEl>
                                          <p:spTgt spid="12187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1869"/>
                                        </p:tgtEl>
                                        <p:attrNameLst>
                                          <p:attrName>style.visibility</p:attrName>
                                        </p:attrNameLst>
                                      </p:cBhvr>
                                      <p:to>
                                        <p:strVal val="visible"/>
                                      </p:to>
                                    </p:set>
                                    <p:animEffect transition="in" filter="wipe(left)">
                                      <p:cBhvr>
                                        <p:cTn id="11" dur="500"/>
                                        <p:tgtEl>
                                          <p:spTgt spid="12186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1866"/>
                                        </p:tgtEl>
                                        <p:attrNameLst>
                                          <p:attrName>style.visibility</p:attrName>
                                        </p:attrNameLst>
                                      </p:cBhvr>
                                      <p:to>
                                        <p:strVal val="visible"/>
                                      </p:to>
                                    </p:set>
                                    <p:animEffect transition="in" filter="wipe(left)">
                                      <p:cBhvr>
                                        <p:cTn id="16" dur="500"/>
                                        <p:tgtEl>
                                          <p:spTgt spid="121866"/>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21868"/>
                                        </p:tgtEl>
                                        <p:attrNameLst>
                                          <p:attrName>style.visibility</p:attrName>
                                        </p:attrNameLst>
                                      </p:cBhvr>
                                      <p:to>
                                        <p:strVal val="visible"/>
                                      </p:to>
                                    </p:set>
                                    <p:animEffect transition="in" filter="wipe(left)">
                                      <p:cBhvr>
                                        <p:cTn id="20" dur="500"/>
                                        <p:tgtEl>
                                          <p:spTgt spid="121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6" grpId="0" autoUpdateAnimBg="0"/>
      <p:bldP spid="12186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702" name="Rectangle 14"/>
          <p:cNvSpPr>
            <a:spLocks noChangeArrowheads="1"/>
          </p:cNvSpPr>
          <p:nvPr>
            <p:custDataLst>
              <p:tags r:id="rId2"/>
            </p:custDataLst>
          </p:nvPr>
        </p:nvSpPr>
        <p:spPr bwMode="auto">
          <a:xfrm>
            <a:off x="85725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a:t>
            </a:r>
          </a:p>
        </p:txBody>
      </p:sp>
      <p:grpSp>
        <p:nvGrpSpPr>
          <p:cNvPr id="114706" name="Group 18"/>
          <p:cNvGrpSpPr>
            <a:grpSpLocks/>
          </p:cNvGrpSpPr>
          <p:nvPr/>
        </p:nvGrpSpPr>
        <p:grpSpPr bwMode="auto">
          <a:xfrm>
            <a:off x="533400" y="1247775"/>
            <a:ext cx="8172450" cy="955675"/>
            <a:chOff x="336" y="786"/>
            <a:chExt cx="5148" cy="602"/>
          </a:xfrm>
        </p:grpSpPr>
        <p:sp>
          <p:nvSpPr>
            <p:cNvPr id="114704" name="Rectangle 16"/>
            <p:cNvSpPr>
              <a:spLocks noChangeArrowheads="1"/>
            </p:cNvSpPr>
            <p:nvPr/>
          </p:nvSpPr>
          <p:spPr bwMode="auto">
            <a:xfrm>
              <a:off x="336" y="918"/>
              <a:ext cx="5148" cy="26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a:t>
              </a:r>
            </a:p>
          </p:txBody>
        </p:sp>
        <p:pic>
          <p:nvPicPr>
            <p:cNvPr id="114705" name="Picture 17" descr="eq_162"/>
            <p:cNvPicPr>
              <a:picLocks noChangeAspect="1" noChangeArrowheads="1"/>
            </p:cNvPicPr>
            <p:nvPr/>
          </p:nvPicPr>
          <p:blipFill>
            <a:blip r:embed="rId6" cstate="print"/>
            <a:srcRect l="27235" b="24181"/>
            <a:stretch>
              <a:fillRect/>
            </a:stretch>
          </p:blipFill>
          <p:spPr bwMode="auto">
            <a:xfrm>
              <a:off x="1188" y="786"/>
              <a:ext cx="1571" cy="602"/>
            </a:xfrm>
            <a:prstGeom prst="rect">
              <a:avLst/>
            </a:prstGeom>
            <a:noFill/>
          </p:spPr>
        </p:pic>
      </p:grpSp>
      <p:sp>
        <p:nvSpPr>
          <p:cNvPr id="114695" name="Oval 7"/>
          <p:cNvSpPr>
            <a:spLocks noChangeArrowheads="1"/>
          </p:cNvSpPr>
          <p:nvPr/>
        </p:nvSpPr>
        <p:spPr bwMode="auto">
          <a:xfrm>
            <a:off x="831850" y="498157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14706"/>
                                        </p:tgtEl>
                                        <p:attrNameLst>
                                          <p:attrName>style.visibility</p:attrName>
                                        </p:attrNameLst>
                                      </p:cBhvr>
                                      <p:to>
                                        <p:strVal val="visible"/>
                                      </p:to>
                                    </p:set>
                                    <p:animEffect transition="in" filter="wipe(left)">
                                      <p:cBhvr>
                                        <p:cTn id="15" dur="500"/>
                                        <p:tgtEl>
                                          <p:spTgt spid="114706"/>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14702"/>
                                        </p:tgtEl>
                                        <p:attrNameLst>
                                          <p:attrName>style.visibility</p:attrName>
                                        </p:attrNameLst>
                                      </p:cBhvr>
                                      <p:to>
                                        <p:strVal val="visible"/>
                                      </p:to>
                                    </p:set>
                                    <p:animEffect transition="in" filter="wipe(left)">
                                      <p:cBhvr>
                                        <p:cTn id="19" dur="500"/>
                                        <p:tgtEl>
                                          <p:spTgt spid="11470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2" grpId="0" autoUpdateAnimBg="0"/>
      <p:bldP spid="1146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Extraneous Solutions</a:t>
            </a:r>
          </a:p>
        </p:txBody>
      </p:sp>
      <p:grpSp>
        <p:nvGrpSpPr>
          <p:cNvPr id="9251" name="Group 35"/>
          <p:cNvGrpSpPr>
            <a:grpSpLocks/>
          </p:cNvGrpSpPr>
          <p:nvPr/>
        </p:nvGrpSpPr>
        <p:grpSpPr bwMode="auto">
          <a:xfrm>
            <a:off x="2667000" y="2760663"/>
            <a:ext cx="5962650" cy="838200"/>
            <a:chOff x="1680" y="1536"/>
            <a:chExt cx="3756" cy="528"/>
          </a:xfrm>
        </p:grpSpPr>
        <p:sp>
          <p:nvSpPr>
            <p:cNvPr id="9229" name="Text Box 13"/>
            <p:cNvSpPr txBox="1">
              <a:spLocks noChangeArrowheads="1"/>
            </p:cNvSpPr>
            <p:nvPr/>
          </p:nvSpPr>
          <p:spPr bwMode="auto">
            <a:xfrm>
              <a:off x="3826" y="1655"/>
              <a:ext cx="1610"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Original equation</a:t>
              </a:r>
            </a:p>
          </p:txBody>
        </p:sp>
        <p:pic>
          <p:nvPicPr>
            <p:cNvPr id="9249" name="Picture 33" descr="11-8-3-redo"/>
            <p:cNvPicPr>
              <a:picLocks noChangeAspect="1" noChangeArrowheads="1"/>
            </p:cNvPicPr>
            <p:nvPr/>
          </p:nvPicPr>
          <p:blipFill>
            <a:blip r:embed="rId3" cstate="print"/>
            <a:srcRect t="23322" r="47885" b="53357"/>
            <a:stretch>
              <a:fillRect/>
            </a:stretch>
          </p:blipFill>
          <p:spPr bwMode="auto">
            <a:xfrm>
              <a:off x="1680" y="1536"/>
              <a:ext cx="1824" cy="528"/>
            </a:xfrm>
            <a:prstGeom prst="rect">
              <a:avLst/>
            </a:prstGeom>
            <a:noFill/>
          </p:spPr>
        </p:pic>
      </p:grpSp>
      <p:grpSp>
        <p:nvGrpSpPr>
          <p:cNvPr id="9261" name="Group 45"/>
          <p:cNvGrpSpPr>
            <a:grpSpLocks/>
          </p:cNvGrpSpPr>
          <p:nvPr/>
        </p:nvGrpSpPr>
        <p:grpSpPr bwMode="auto">
          <a:xfrm>
            <a:off x="1581150" y="3875088"/>
            <a:ext cx="7334250" cy="1077912"/>
            <a:chOff x="996" y="2238"/>
            <a:chExt cx="4620" cy="679"/>
          </a:xfrm>
        </p:grpSpPr>
        <p:pic>
          <p:nvPicPr>
            <p:cNvPr id="9250" name="Picture 34" descr="11-8-3-redo"/>
            <p:cNvPicPr>
              <a:picLocks noChangeAspect="1" noChangeArrowheads="1"/>
            </p:cNvPicPr>
            <p:nvPr/>
          </p:nvPicPr>
          <p:blipFill>
            <a:blip r:embed="rId3" cstate="print"/>
            <a:srcRect t="46643" r="17262" b="25865"/>
            <a:stretch>
              <a:fillRect/>
            </a:stretch>
          </p:blipFill>
          <p:spPr bwMode="auto">
            <a:xfrm>
              <a:off x="996" y="2244"/>
              <a:ext cx="2807" cy="603"/>
            </a:xfrm>
            <a:prstGeom prst="rect">
              <a:avLst/>
            </a:prstGeom>
            <a:noFill/>
          </p:spPr>
        </p:pic>
        <p:sp>
          <p:nvSpPr>
            <p:cNvPr id="9230" name="Text Box 14"/>
            <p:cNvSpPr txBox="1">
              <a:spLocks noChangeArrowheads="1"/>
            </p:cNvSpPr>
            <p:nvPr/>
          </p:nvSpPr>
          <p:spPr bwMode="auto">
            <a:xfrm>
              <a:off x="3826" y="2238"/>
              <a:ext cx="1790" cy="679"/>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Multiply each side by the LCD, </a:t>
              </a:r>
              <a:br>
                <a:rPr lang="en-US" sz="2400">
                  <a:solidFill>
                    <a:srgbClr val="000000"/>
                  </a:solidFill>
                </a:rPr>
              </a:br>
              <a:r>
                <a:rPr lang="en-US" sz="2400" i="1">
                  <a:solidFill>
                    <a:srgbClr val="000000"/>
                  </a:solidFill>
                </a:rPr>
                <a:t>x</a:t>
              </a:r>
              <a:r>
                <a:rPr lang="en-US" sz="2400">
                  <a:solidFill>
                    <a:srgbClr val="000000"/>
                  </a:solidFill>
                </a:rPr>
                <a:t> – 1.</a:t>
              </a:r>
            </a:p>
          </p:txBody>
        </p:sp>
      </p:grpSp>
      <p:pic>
        <p:nvPicPr>
          <p:cNvPr id="9258" name="Picture 42" descr="11-8-3-redo"/>
          <p:cNvPicPr>
            <a:picLocks noChangeAspect="1" noChangeArrowheads="1"/>
          </p:cNvPicPr>
          <p:nvPr/>
        </p:nvPicPr>
        <p:blipFill>
          <a:blip r:embed="rId4" cstate="print"/>
          <a:srcRect b="73743"/>
          <a:stretch>
            <a:fillRect/>
          </a:stretch>
        </p:blipFill>
        <p:spPr bwMode="auto">
          <a:xfrm>
            <a:off x="914400" y="1244600"/>
            <a:ext cx="6743700" cy="11938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258"/>
                                        </p:tgtEl>
                                        <p:attrNameLst>
                                          <p:attrName>style.visibility</p:attrName>
                                        </p:attrNameLst>
                                      </p:cBhvr>
                                      <p:to>
                                        <p:strVal val="visible"/>
                                      </p:to>
                                    </p:set>
                                    <p:animEffect transition="in" filter="wipe(left)">
                                      <p:cBhvr>
                                        <p:cTn id="7" dur="500"/>
                                        <p:tgtEl>
                                          <p:spTgt spid="92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251"/>
                                        </p:tgtEl>
                                        <p:attrNameLst>
                                          <p:attrName>style.visibility</p:attrName>
                                        </p:attrNameLst>
                                      </p:cBhvr>
                                      <p:to>
                                        <p:strVal val="visible"/>
                                      </p:to>
                                    </p:set>
                                    <p:animEffect transition="in" filter="wipe(left)">
                                      <p:cBhvr>
                                        <p:cTn id="12" dur="500"/>
                                        <p:tgtEl>
                                          <p:spTgt spid="925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261"/>
                                        </p:tgtEl>
                                        <p:attrNameLst>
                                          <p:attrName>style.visibility</p:attrName>
                                        </p:attrNameLst>
                                      </p:cBhvr>
                                      <p:to>
                                        <p:strVal val="visible"/>
                                      </p:to>
                                    </p:set>
                                    <p:animEffect transition="in" filter="wipe(left)">
                                      <p:cBhvr>
                                        <p:cTn id="17" dur="500"/>
                                        <p:tgtEl>
                                          <p:spTgt spid="9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Extraneous Solutions</a:t>
            </a:r>
          </a:p>
        </p:txBody>
      </p:sp>
      <p:sp>
        <p:nvSpPr>
          <p:cNvPr id="91149" name="Text Box 13"/>
          <p:cNvSpPr txBox="1">
            <a:spLocks noChangeArrowheads="1"/>
          </p:cNvSpPr>
          <p:nvPr/>
        </p:nvSpPr>
        <p:spPr bwMode="auto">
          <a:xfrm>
            <a:off x="6553200" y="3733800"/>
            <a:ext cx="2209800"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Add like terms.</a:t>
            </a:r>
          </a:p>
        </p:txBody>
      </p:sp>
      <p:sp>
        <p:nvSpPr>
          <p:cNvPr id="91156" name="Text Box 20"/>
          <p:cNvSpPr txBox="1">
            <a:spLocks noChangeArrowheads="1"/>
          </p:cNvSpPr>
          <p:nvPr/>
        </p:nvSpPr>
        <p:spPr bwMode="auto">
          <a:xfrm>
            <a:off x="4010025" y="3733800"/>
            <a:ext cx="2438400" cy="457200"/>
          </a:xfrm>
          <a:prstGeom prst="rect">
            <a:avLst/>
          </a:prstGeom>
          <a:noFill/>
          <a:ln w="9525">
            <a:noFill/>
            <a:miter lim="800000"/>
            <a:headEnd/>
            <a:tailEnd/>
          </a:ln>
          <a:effectLst/>
        </p:spPr>
        <p:txBody>
          <a:bodyPr>
            <a:spAutoFit/>
          </a:bodyPr>
          <a:lstStyle/>
          <a:p>
            <a:pPr>
              <a:spcBef>
                <a:spcPct val="50000"/>
              </a:spcBef>
            </a:pPr>
            <a:r>
              <a:rPr lang="en-US" sz="2400"/>
              <a:t>9</a:t>
            </a:r>
            <a:r>
              <a:rPr lang="en-US" sz="2400" i="1"/>
              <a:t>x – </a:t>
            </a:r>
            <a:r>
              <a:rPr lang="en-US" sz="2400"/>
              <a:t>9 = 6</a:t>
            </a:r>
            <a:r>
              <a:rPr lang="en-US" sz="2400" i="1"/>
              <a:t>x </a:t>
            </a:r>
            <a:r>
              <a:rPr lang="en-US" sz="2400"/>
              <a:t>– 6 </a:t>
            </a:r>
          </a:p>
        </p:txBody>
      </p:sp>
      <p:grpSp>
        <p:nvGrpSpPr>
          <p:cNvPr id="91166" name="Group 30"/>
          <p:cNvGrpSpPr>
            <a:grpSpLocks/>
          </p:cNvGrpSpPr>
          <p:nvPr/>
        </p:nvGrpSpPr>
        <p:grpSpPr bwMode="auto">
          <a:xfrm>
            <a:off x="3362325" y="2971800"/>
            <a:ext cx="4714875" cy="457200"/>
            <a:chOff x="2118" y="2736"/>
            <a:chExt cx="2970" cy="288"/>
          </a:xfrm>
        </p:grpSpPr>
        <p:sp>
          <p:nvSpPr>
            <p:cNvPr id="91148" name="Text Box 12"/>
            <p:cNvSpPr txBox="1">
              <a:spLocks noChangeArrowheads="1"/>
            </p:cNvSpPr>
            <p:nvPr/>
          </p:nvSpPr>
          <p:spPr bwMode="auto">
            <a:xfrm>
              <a:off x="4128" y="2736"/>
              <a:ext cx="960"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Simplify.</a:t>
              </a:r>
            </a:p>
          </p:txBody>
        </p:sp>
        <p:sp>
          <p:nvSpPr>
            <p:cNvPr id="91157" name="Text Box 21"/>
            <p:cNvSpPr txBox="1">
              <a:spLocks noChangeArrowheads="1"/>
            </p:cNvSpPr>
            <p:nvPr/>
          </p:nvSpPr>
          <p:spPr bwMode="auto">
            <a:xfrm>
              <a:off x="2118" y="2736"/>
              <a:ext cx="2064" cy="288"/>
            </a:xfrm>
            <a:prstGeom prst="rect">
              <a:avLst/>
            </a:prstGeom>
            <a:noFill/>
            <a:ln w="9525">
              <a:noFill/>
              <a:miter lim="800000"/>
              <a:headEnd/>
              <a:tailEnd/>
            </a:ln>
            <a:effectLst/>
          </p:spPr>
          <p:txBody>
            <a:bodyPr>
              <a:spAutoFit/>
            </a:bodyPr>
            <a:lstStyle/>
            <a:p>
              <a:pPr>
                <a:spcBef>
                  <a:spcPct val="50000"/>
                </a:spcBef>
              </a:pPr>
              <a:r>
                <a:rPr lang="en-US" sz="2400"/>
                <a:t>3</a:t>
              </a:r>
              <a:r>
                <a:rPr lang="en-US" sz="2400" i="1"/>
                <a:t>x + </a:t>
              </a:r>
              <a:r>
                <a:rPr lang="en-US" sz="2400"/>
                <a:t>6</a:t>
              </a:r>
              <a:r>
                <a:rPr lang="en-US" sz="2400" i="1"/>
                <a:t>x –</a:t>
              </a:r>
              <a:r>
                <a:rPr lang="en-US" sz="2400"/>
                <a:t> 9 = 6</a:t>
              </a:r>
              <a:r>
                <a:rPr lang="en-US" sz="2400" i="1"/>
                <a:t>x </a:t>
              </a:r>
              <a:r>
                <a:rPr lang="en-US" sz="2400"/>
                <a:t>– 6 </a:t>
              </a:r>
            </a:p>
          </p:txBody>
        </p:sp>
      </p:grpSp>
      <p:pic>
        <p:nvPicPr>
          <p:cNvPr id="91163" name="Picture 27" descr="11-8-3-redo"/>
          <p:cNvPicPr>
            <a:picLocks noChangeAspect="1" noChangeArrowheads="1"/>
          </p:cNvPicPr>
          <p:nvPr/>
        </p:nvPicPr>
        <p:blipFill>
          <a:blip r:embed="rId3" cstate="print"/>
          <a:srcRect t="69832"/>
          <a:stretch>
            <a:fillRect/>
          </a:stretch>
        </p:blipFill>
        <p:spPr bwMode="auto">
          <a:xfrm>
            <a:off x="752475" y="1303338"/>
            <a:ext cx="6518275" cy="1325562"/>
          </a:xfrm>
          <a:prstGeom prst="rect">
            <a:avLst/>
          </a:prstGeom>
          <a:noFill/>
        </p:spPr>
      </p:pic>
      <p:sp>
        <p:nvSpPr>
          <p:cNvPr id="91164" name="Text Box 28"/>
          <p:cNvSpPr txBox="1">
            <a:spLocks noChangeArrowheads="1"/>
          </p:cNvSpPr>
          <p:nvPr/>
        </p:nvSpPr>
        <p:spPr bwMode="auto">
          <a:xfrm>
            <a:off x="6553200" y="1574800"/>
            <a:ext cx="2133600"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Distributive Property</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1163"/>
                                        </p:tgtEl>
                                        <p:attrNameLst>
                                          <p:attrName>style.visibility</p:attrName>
                                        </p:attrNameLst>
                                      </p:cBhvr>
                                      <p:to>
                                        <p:strVal val="visible"/>
                                      </p:to>
                                    </p:set>
                                    <p:animEffect transition="in" filter="wipe(left)">
                                      <p:cBhvr>
                                        <p:cTn id="7" dur="500"/>
                                        <p:tgtEl>
                                          <p:spTgt spid="911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1164"/>
                                        </p:tgtEl>
                                        <p:attrNameLst>
                                          <p:attrName>style.visibility</p:attrName>
                                        </p:attrNameLst>
                                      </p:cBhvr>
                                      <p:to>
                                        <p:strVal val="visible"/>
                                      </p:to>
                                    </p:set>
                                    <p:animEffect transition="in" filter="wipe(left)">
                                      <p:cBhvr>
                                        <p:cTn id="11" dur="500"/>
                                        <p:tgtEl>
                                          <p:spTgt spid="9116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1166"/>
                                        </p:tgtEl>
                                        <p:attrNameLst>
                                          <p:attrName>style.visibility</p:attrName>
                                        </p:attrNameLst>
                                      </p:cBhvr>
                                      <p:to>
                                        <p:strVal val="visible"/>
                                      </p:to>
                                    </p:set>
                                    <p:animEffect transition="in" filter="wipe(left)">
                                      <p:cBhvr>
                                        <p:cTn id="16" dur="500"/>
                                        <p:tgtEl>
                                          <p:spTgt spid="9116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1156"/>
                                        </p:tgtEl>
                                        <p:attrNameLst>
                                          <p:attrName>style.visibility</p:attrName>
                                        </p:attrNameLst>
                                      </p:cBhvr>
                                      <p:to>
                                        <p:strVal val="visible"/>
                                      </p:to>
                                    </p:set>
                                    <p:animEffect transition="in" filter="wipe(left)">
                                      <p:cBhvr>
                                        <p:cTn id="21" dur="500"/>
                                        <p:tgtEl>
                                          <p:spTgt spid="91156"/>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1149"/>
                                        </p:tgtEl>
                                        <p:attrNameLst>
                                          <p:attrName>style.visibility</p:attrName>
                                        </p:attrNameLst>
                                      </p:cBhvr>
                                      <p:to>
                                        <p:strVal val="visible"/>
                                      </p:to>
                                    </p:set>
                                    <p:animEffect transition="in" filter="wipe(left)">
                                      <p:cBhvr>
                                        <p:cTn id="25" dur="500"/>
                                        <p:tgtEl>
                                          <p:spTgt spid="91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9" grpId="0" autoUpdateAnimBg="0"/>
      <p:bldP spid="91156" grpId="0" autoUpdateAnimBg="0"/>
      <p:bldP spid="9116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Example 3</a:t>
            </a:r>
          </a:p>
        </p:txBody>
      </p:sp>
      <p:sp>
        <p:nvSpPr>
          <p:cNvPr id="13414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Extraneous Solutions</a:t>
            </a:r>
          </a:p>
        </p:txBody>
      </p:sp>
      <p:sp>
        <p:nvSpPr>
          <p:cNvPr id="134148" name="Rectangle 4"/>
          <p:cNvSpPr>
            <a:spLocks noChangeArrowheads="1"/>
          </p:cNvSpPr>
          <p:nvPr/>
        </p:nvSpPr>
        <p:spPr bwMode="auto">
          <a:xfrm>
            <a:off x="533400" y="4343400"/>
            <a:ext cx="7924800" cy="749300"/>
          </a:xfrm>
          <a:prstGeom prst="rect">
            <a:avLst/>
          </a:prstGeom>
          <a:noFill/>
          <a:ln w="9525">
            <a:noFill/>
            <a:miter lim="800000"/>
            <a:headEnd/>
            <a:tailEnd/>
          </a:ln>
          <a:effectLst/>
        </p:spPr>
        <p:txBody>
          <a:bodyPr>
            <a:spAutoFit/>
          </a:bodyPr>
          <a:lstStyle/>
          <a:p>
            <a:pPr marL="342900" indent="1588">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So, the equation has no solution and the 	extraneous solution is 1.</a:t>
            </a:r>
            <a:endParaRPr lang="en-US">
              <a:solidFill>
                <a:srgbClr val="E01B22"/>
              </a:solidFill>
            </a:endParaRPr>
          </a:p>
        </p:txBody>
      </p:sp>
      <p:sp>
        <p:nvSpPr>
          <p:cNvPr id="134149" name="Rectangle 5"/>
          <p:cNvSpPr>
            <a:spLocks noChangeArrowheads="1"/>
          </p:cNvSpPr>
          <p:nvPr/>
        </p:nvSpPr>
        <p:spPr bwMode="auto">
          <a:xfrm>
            <a:off x="876300" y="3352800"/>
            <a:ext cx="7705725" cy="82232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ea typeface="Times New Roman" pitchFamily="18" charset="0"/>
                <a:cs typeface="Arial" pitchFamily="34" charset="0"/>
              </a:rPr>
              <a:t>Since </a:t>
            </a:r>
            <a:r>
              <a:rPr lang="en-US" sz="2400" i="1">
                <a:ea typeface="Times New Roman" pitchFamily="18" charset="0"/>
                <a:cs typeface="Arial" pitchFamily="34" charset="0"/>
              </a:rPr>
              <a:t>x</a:t>
            </a:r>
            <a:r>
              <a:rPr lang="en-US" sz="2400">
                <a:ea typeface="Times New Roman" pitchFamily="18" charset="0"/>
                <a:cs typeface="Arial" pitchFamily="34" charset="0"/>
              </a:rPr>
              <a:t> = 1 results in a zero in the denominator of the original equation, it is an extraneous solution.</a:t>
            </a:r>
          </a:p>
        </p:txBody>
      </p:sp>
      <p:grpSp>
        <p:nvGrpSpPr>
          <p:cNvPr id="134165" name="Group 21"/>
          <p:cNvGrpSpPr>
            <a:grpSpLocks/>
          </p:cNvGrpSpPr>
          <p:nvPr/>
        </p:nvGrpSpPr>
        <p:grpSpPr bwMode="auto">
          <a:xfrm>
            <a:off x="2336800" y="2667000"/>
            <a:ext cx="5130800" cy="457200"/>
            <a:chOff x="1472" y="2496"/>
            <a:chExt cx="3232" cy="288"/>
          </a:xfrm>
        </p:grpSpPr>
        <p:sp>
          <p:nvSpPr>
            <p:cNvPr id="134166" name="Text Box 22"/>
            <p:cNvSpPr txBox="1">
              <a:spLocks noChangeArrowheads="1"/>
            </p:cNvSpPr>
            <p:nvPr/>
          </p:nvSpPr>
          <p:spPr bwMode="auto">
            <a:xfrm>
              <a:off x="3024" y="2496"/>
              <a:ext cx="1680"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Divide by 3.</a:t>
              </a:r>
            </a:p>
          </p:txBody>
        </p:sp>
        <p:sp>
          <p:nvSpPr>
            <p:cNvPr id="134167" name="Text Box 23"/>
            <p:cNvSpPr txBox="1">
              <a:spLocks noChangeArrowheads="1"/>
            </p:cNvSpPr>
            <p:nvPr/>
          </p:nvSpPr>
          <p:spPr bwMode="auto">
            <a:xfrm>
              <a:off x="1472" y="2496"/>
              <a:ext cx="826" cy="288"/>
            </a:xfrm>
            <a:prstGeom prst="rect">
              <a:avLst/>
            </a:prstGeom>
            <a:noFill/>
            <a:ln w="9525">
              <a:noFill/>
              <a:miter lim="800000"/>
              <a:headEnd/>
              <a:tailEnd/>
            </a:ln>
            <a:effectLst/>
          </p:spPr>
          <p:txBody>
            <a:bodyPr>
              <a:spAutoFit/>
            </a:bodyPr>
            <a:lstStyle/>
            <a:p>
              <a:pPr>
                <a:spcBef>
                  <a:spcPct val="50000"/>
                </a:spcBef>
              </a:pPr>
              <a:r>
                <a:rPr lang="en-US" sz="2400" i="1"/>
                <a:t>x</a:t>
              </a:r>
              <a:r>
                <a:rPr lang="en-US" sz="2400"/>
                <a:t> = 1</a:t>
              </a:r>
            </a:p>
          </p:txBody>
        </p:sp>
      </p:grpSp>
      <p:grpSp>
        <p:nvGrpSpPr>
          <p:cNvPr id="134168" name="Group 24"/>
          <p:cNvGrpSpPr>
            <a:grpSpLocks/>
          </p:cNvGrpSpPr>
          <p:nvPr/>
        </p:nvGrpSpPr>
        <p:grpSpPr bwMode="auto">
          <a:xfrm>
            <a:off x="1133475" y="2133600"/>
            <a:ext cx="6559550" cy="457200"/>
            <a:chOff x="714" y="2160"/>
            <a:chExt cx="4132" cy="288"/>
          </a:xfrm>
        </p:grpSpPr>
        <p:sp>
          <p:nvSpPr>
            <p:cNvPr id="134169" name="Text Box 25"/>
            <p:cNvSpPr txBox="1">
              <a:spLocks noChangeArrowheads="1"/>
            </p:cNvSpPr>
            <p:nvPr/>
          </p:nvSpPr>
          <p:spPr bwMode="auto">
            <a:xfrm>
              <a:off x="3024" y="2160"/>
              <a:ext cx="1822"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Add 9 to each side.</a:t>
              </a:r>
            </a:p>
          </p:txBody>
        </p:sp>
        <p:sp>
          <p:nvSpPr>
            <p:cNvPr id="134170" name="Text Box 26"/>
            <p:cNvSpPr txBox="1">
              <a:spLocks noChangeArrowheads="1"/>
            </p:cNvSpPr>
            <p:nvPr/>
          </p:nvSpPr>
          <p:spPr bwMode="auto">
            <a:xfrm>
              <a:off x="714" y="2160"/>
              <a:ext cx="1776" cy="288"/>
            </a:xfrm>
            <a:prstGeom prst="rect">
              <a:avLst/>
            </a:prstGeom>
            <a:noFill/>
            <a:ln w="9525">
              <a:noFill/>
              <a:miter lim="800000"/>
              <a:headEnd/>
              <a:tailEnd/>
            </a:ln>
            <a:effectLst/>
          </p:spPr>
          <p:txBody>
            <a:bodyPr>
              <a:spAutoFit/>
            </a:bodyPr>
            <a:lstStyle/>
            <a:p>
              <a:pPr>
                <a:spcBef>
                  <a:spcPct val="50000"/>
                </a:spcBef>
              </a:pPr>
              <a:r>
                <a:rPr lang="en-US" sz="2400"/>
                <a:t>3</a:t>
              </a:r>
              <a:r>
                <a:rPr lang="en-US" sz="2400" i="1"/>
                <a:t>x – </a:t>
              </a:r>
              <a:r>
                <a:rPr lang="en-US" sz="2400"/>
                <a:t>9</a:t>
              </a:r>
              <a:r>
                <a:rPr lang="en-US" sz="2400" i="1"/>
                <a:t> +</a:t>
              </a:r>
              <a:r>
                <a:rPr lang="en-US" sz="2400"/>
                <a:t> 9 = –6 + 9</a:t>
              </a:r>
            </a:p>
          </p:txBody>
        </p:sp>
      </p:grpSp>
      <p:grpSp>
        <p:nvGrpSpPr>
          <p:cNvPr id="134171" name="Group 27"/>
          <p:cNvGrpSpPr>
            <a:grpSpLocks/>
          </p:cNvGrpSpPr>
          <p:nvPr/>
        </p:nvGrpSpPr>
        <p:grpSpPr bwMode="auto">
          <a:xfrm>
            <a:off x="990600" y="1524000"/>
            <a:ext cx="7848600" cy="457200"/>
            <a:chOff x="624" y="1824"/>
            <a:chExt cx="4944" cy="288"/>
          </a:xfrm>
        </p:grpSpPr>
        <p:sp>
          <p:nvSpPr>
            <p:cNvPr id="134172" name="Text Box 28"/>
            <p:cNvSpPr txBox="1">
              <a:spLocks noChangeArrowheads="1"/>
            </p:cNvSpPr>
            <p:nvPr/>
          </p:nvSpPr>
          <p:spPr bwMode="auto">
            <a:xfrm>
              <a:off x="624" y="1824"/>
              <a:ext cx="2640" cy="288"/>
            </a:xfrm>
            <a:prstGeom prst="rect">
              <a:avLst/>
            </a:prstGeom>
            <a:noFill/>
            <a:ln w="9525">
              <a:noFill/>
              <a:miter lim="800000"/>
              <a:headEnd/>
              <a:tailEnd/>
            </a:ln>
            <a:effectLst/>
          </p:spPr>
          <p:txBody>
            <a:bodyPr>
              <a:spAutoFit/>
            </a:bodyPr>
            <a:lstStyle/>
            <a:p>
              <a:pPr>
                <a:spcBef>
                  <a:spcPct val="50000"/>
                </a:spcBef>
              </a:pPr>
              <a:r>
                <a:rPr lang="en-US" sz="2400"/>
                <a:t>9</a:t>
              </a:r>
              <a:r>
                <a:rPr lang="en-US" sz="2400" i="1"/>
                <a:t>x – </a:t>
              </a:r>
              <a:r>
                <a:rPr lang="en-US" sz="2400"/>
                <a:t>6</a:t>
              </a:r>
              <a:r>
                <a:rPr lang="en-US" sz="2400" i="1"/>
                <a:t>x –</a:t>
              </a:r>
              <a:r>
                <a:rPr lang="en-US" sz="2400"/>
                <a:t> 9 = 6</a:t>
              </a:r>
              <a:r>
                <a:rPr lang="en-US" sz="2400" i="1"/>
                <a:t>x </a:t>
              </a:r>
              <a:r>
                <a:rPr lang="en-US" sz="2400"/>
                <a:t>– 6</a:t>
              </a:r>
              <a:r>
                <a:rPr lang="en-US" sz="2400" i="1"/>
                <a:t>x</a:t>
              </a:r>
              <a:r>
                <a:rPr lang="en-US" sz="2400"/>
                <a:t> – 6 </a:t>
              </a:r>
            </a:p>
          </p:txBody>
        </p:sp>
        <p:sp>
          <p:nvSpPr>
            <p:cNvPr id="134173" name="Text Box 29"/>
            <p:cNvSpPr txBox="1">
              <a:spLocks noChangeArrowheads="1"/>
            </p:cNvSpPr>
            <p:nvPr/>
          </p:nvSpPr>
          <p:spPr bwMode="auto">
            <a:xfrm>
              <a:off x="3024" y="1824"/>
              <a:ext cx="2544"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Subtract 6</a:t>
              </a:r>
              <a:r>
                <a:rPr lang="en-US" sz="2400" i="1">
                  <a:solidFill>
                    <a:srgbClr val="000000"/>
                  </a:solidFill>
                </a:rPr>
                <a:t>x</a:t>
              </a:r>
              <a:r>
                <a:rPr lang="en-US" sz="2400">
                  <a:solidFill>
                    <a:srgbClr val="000000"/>
                  </a:solidFill>
                </a:rPr>
                <a:t> from each side.</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4171"/>
                                        </p:tgtEl>
                                        <p:attrNameLst>
                                          <p:attrName>style.visibility</p:attrName>
                                        </p:attrNameLst>
                                      </p:cBhvr>
                                      <p:to>
                                        <p:strVal val="visible"/>
                                      </p:to>
                                    </p:set>
                                    <p:animEffect transition="in" filter="wipe(left)">
                                      <p:cBhvr>
                                        <p:cTn id="7" dur="500"/>
                                        <p:tgtEl>
                                          <p:spTgt spid="1341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4168"/>
                                        </p:tgtEl>
                                        <p:attrNameLst>
                                          <p:attrName>style.visibility</p:attrName>
                                        </p:attrNameLst>
                                      </p:cBhvr>
                                      <p:to>
                                        <p:strVal val="visible"/>
                                      </p:to>
                                    </p:set>
                                    <p:animEffect transition="in" filter="wipe(left)">
                                      <p:cBhvr>
                                        <p:cTn id="12" dur="500"/>
                                        <p:tgtEl>
                                          <p:spTgt spid="13416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4165"/>
                                        </p:tgtEl>
                                        <p:attrNameLst>
                                          <p:attrName>style.visibility</p:attrName>
                                        </p:attrNameLst>
                                      </p:cBhvr>
                                      <p:to>
                                        <p:strVal val="visible"/>
                                      </p:to>
                                    </p:set>
                                    <p:animEffect transition="in" filter="wipe(left)">
                                      <p:cBhvr>
                                        <p:cTn id="17" dur="500"/>
                                        <p:tgtEl>
                                          <p:spTgt spid="13416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4149"/>
                                        </p:tgtEl>
                                        <p:attrNameLst>
                                          <p:attrName>style.visibility</p:attrName>
                                        </p:attrNameLst>
                                      </p:cBhvr>
                                      <p:to>
                                        <p:strVal val="visible"/>
                                      </p:to>
                                    </p:set>
                                    <p:animEffect transition="in" filter="wipe(left)">
                                      <p:cBhvr>
                                        <p:cTn id="22" dur="500"/>
                                        <p:tgtEl>
                                          <p:spTgt spid="1341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4148">
                                            <p:txEl>
                                              <p:pRg st="0" end="0"/>
                                            </p:txEl>
                                          </p:spTgt>
                                        </p:tgtEl>
                                        <p:attrNameLst>
                                          <p:attrName>style.visibility</p:attrName>
                                        </p:attrNameLst>
                                      </p:cBhvr>
                                      <p:to>
                                        <p:strVal val="visible"/>
                                      </p:to>
                                    </p:set>
                                    <p:animEffect transition="in" filter="wipe(left)">
                                      <p:cBhvr>
                                        <p:cTn id="27" dur="500"/>
                                        <p:tgtEl>
                                          <p:spTgt spid="1341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build="p" autoUpdateAnimBg="0"/>
      <p:bldP spid="1341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7" name="TPAnswers"/>
          <p:cNvSpPr>
            <a:spLocks noChangeArrowheads="1"/>
          </p:cNvSpPr>
          <p:nvPr>
            <p:custDataLst>
              <p:tags r:id="rId2"/>
            </p:custDataLst>
          </p:nvPr>
        </p:nvSpPr>
        <p:spPr bwMode="auto">
          <a:xfrm>
            <a:off x="857250" y="25654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a:solidFill>
                  <a:srgbClr val="000000"/>
                </a:solidFill>
                <a:sym typeface="Symbol" pitchFamily="18" charset="2"/>
              </a:rPr>
              <a:t> = 12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no solution</a:t>
            </a:r>
          </a:p>
        </p:txBody>
      </p:sp>
      <p:sp>
        <p:nvSpPr>
          <p:cNvPr id="115719" name="Oval 7"/>
          <p:cNvSpPr>
            <a:spLocks noChangeArrowheads="1"/>
          </p:cNvSpPr>
          <p:nvPr/>
        </p:nvSpPr>
        <p:spPr bwMode="auto">
          <a:xfrm>
            <a:off x="857250" y="53435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5723" name="Picture 11" descr="11-8-3_edits_cyp"/>
          <p:cNvPicPr>
            <a:picLocks noChangeAspect="1" noChangeArrowheads="1"/>
          </p:cNvPicPr>
          <p:nvPr/>
        </p:nvPicPr>
        <p:blipFill>
          <a:blip r:embed="rId6" cstate="print"/>
          <a:srcRect/>
          <a:stretch>
            <a:fillRect/>
          </a:stretch>
        </p:blipFill>
        <p:spPr bwMode="auto">
          <a:xfrm>
            <a:off x="922338" y="1257300"/>
            <a:ext cx="3308350" cy="79533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17"/>
                                        </p:tgtEl>
                                        <p:attrNameLst>
                                          <p:attrName>style.visibility</p:attrName>
                                        </p:attrNameLst>
                                      </p:cBhvr>
                                      <p:to>
                                        <p:strVal val="visible"/>
                                      </p:to>
                                    </p:set>
                                    <p:animEffect transition="in" filter="wipe(left)">
                                      <p:cBhvr>
                                        <p:cTn id="19" dur="500"/>
                                        <p:tgtEl>
                                          <p:spTgt spid="115717"/>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utoUpdateAnimBg="0"/>
      <p:bldP spid="1157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267200" y="762000"/>
            <a:ext cx="4162425"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Work Problem</a:t>
            </a:r>
          </a:p>
        </p:txBody>
      </p:sp>
      <p:grpSp>
        <p:nvGrpSpPr>
          <p:cNvPr id="93203" name="Group 19"/>
          <p:cNvGrpSpPr>
            <a:grpSpLocks/>
          </p:cNvGrpSpPr>
          <p:nvPr/>
        </p:nvGrpSpPr>
        <p:grpSpPr bwMode="auto">
          <a:xfrm>
            <a:off x="876300" y="1257300"/>
            <a:ext cx="7810500" cy="3378200"/>
            <a:chOff x="552" y="792"/>
            <a:chExt cx="4920" cy="2128"/>
          </a:xfrm>
        </p:grpSpPr>
        <p:sp>
          <p:nvSpPr>
            <p:cNvPr id="93190" name="Rectangle 6"/>
            <p:cNvSpPr>
              <a:spLocks noChangeArrowheads="1"/>
            </p:cNvSpPr>
            <p:nvPr/>
          </p:nvSpPr>
          <p:spPr bwMode="auto">
            <a:xfrm>
              <a:off x="552" y="792"/>
              <a:ext cx="4920" cy="2128"/>
            </a:xfrm>
            <a:prstGeom prst="rect">
              <a:avLst/>
            </a:prstGeom>
            <a:noFill/>
            <a:ln w="9525">
              <a:noFill/>
              <a:miter lim="800000"/>
              <a:headEnd/>
              <a:tailEnd/>
            </a:ln>
            <a:effectLst/>
          </p:spPr>
          <p:txBody>
            <a:bodyPr>
              <a:spAutoFit/>
            </a:bodyPr>
            <a:lstStyle/>
            <a:p>
              <a:pPr>
                <a:lnSpc>
                  <a:spcPct val="150000"/>
                </a:lnSpc>
                <a:spcBef>
                  <a:spcPct val="20000"/>
                </a:spcBef>
                <a:spcAft>
                  <a:spcPct val="20000"/>
                </a:spcAft>
              </a:pPr>
              <a:r>
                <a:rPr lang="en-US" sz="2400" b="1">
                  <a:solidFill>
                    <a:srgbClr val="E01B22"/>
                  </a:solidFill>
                </a:rPr>
                <a:t>TV INSTALLATION</a:t>
              </a:r>
              <a:r>
                <a:rPr lang="en-US" sz="2400">
                  <a:solidFill>
                    <a:srgbClr val="000000"/>
                  </a:solidFill>
                </a:rPr>
                <a:t> </a:t>
              </a:r>
              <a:r>
                <a:rPr lang="en-US" sz="2400" b="1">
                  <a:solidFill>
                    <a:srgbClr val="FFEB55"/>
                  </a:solidFill>
                </a:rPr>
                <a:t> </a:t>
              </a:r>
              <a:r>
                <a:rPr lang="en-US" sz="2400" b="1">
                  <a:solidFill>
                    <a:srgbClr val="00539D"/>
                  </a:solidFill>
                </a:rPr>
                <a:t>On Saturdays, Lee helps her father install satellite TV systems. The jobs normally take Lee’s father about 2     hours. But when Lee helps, the jobs only take them 1     hours. If Lee were installing a satellite system herself, how long would the job take?</a:t>
              </a:r>
            </a:p>
          </p:txBody>
        </p:sp>
        <p:grpSp>
          <p:nvGrpSpPr>
            <p:cNvPr id="93195" name="Group 11"/>
            <p:cNvGrpSpPr>
              <a:grpSpLocks/>
            </p:cNvGrpSpPr>
            <p:nvPr/>
          </p:nvGrpSpPr>
          <p:grpSpPr bwMode="auto">
            <a:xfrm>
              <a:off x="2832" y="1536"/>
              <a:ext cx="336" cy="464"/>
              <a:chOff x="4062" y="2928"/>
              <a:chExt cx="336" cy="464"/>
            </a:xfrm>
          </p:grpSpPr>
          <p:sp>
            <p:nvSpPr>
              <p:cNvPr id="93196" name="Text Box 12"/>
              <p:cNvSpPr txBox="1">
                <a:spLocks noChangeArrowheads="1"/>
              </p:cNvSpPr>
              <p:nvPr/>
            </p:nvSpPr>
            <p:spPr bwMode="auto">
              <a:xfrm>
                <a:off x="4062" y="2940"/>
                <a:ext cx="336" cy="23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__</a:t>
                </a:r>
              </a:p>
            </p:txBody>
          </p:sp>
          <p:sp>
            <p:nvSpPr>
              <p:cNvPr id="93197" name="Text Box 13"/>
              <p:cNvSpPr txBox="1">
                <a:spLocks noChangeArrowheads="1"/>
              </p:cNvSpPr>
              <p:nvPr/>
            </p:nvSpPr>
            <p:spPr bwMode="auto">
              <a:xfrm>
                <a:off x="4080" y="2928"/>
                <a:ext cx="306" cy="23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1</a:t>
                </a:r>
              </a:p>
            </p:txBody>
          </p:sp>
          <p:sp>
            <p:nvSpPr>
              <p:cNvPr id="93198" name="Text Box 14"/>
              <p:cNvSpPr txBox="1">
                <a:spLocks noChangeArrowheads="1"/>
              </p:cNvSpPr>
              <p:nvPr/>
            </p:nvSpPr>
            <p:spPr bwMode="auto">
              <a:xfrm>
                <a:off x="4080" y="3161"/>
                <a:ext cx="306" cy="23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2</a:t>
                </a:r>
              </a:p>
            </p:txBody>
          </p:sp>
        </p:grpSp>
        <p:grpSp>
          <p:nvGrpSpPr>
            <p:cNvPr id="93199" name="Group 15"/>
            <p:cNvGrpSpPr>
              <a:grpSpLocks/>
            </p:cNvGrpSpPr>
            <p:nvPr/>
          </p:nvGrpSpPr>
          <p:grpSpPr bwMode="auto">
            <a:xfrm>
              <a:off x="3436" y="1876"/>
              <a:ext cx="336" cy="464"/>
              <a:chOff x="4062" y="2928"/>
              <a:chExt cx="336" cy="464"/>
            </a:xfrm>
          </p:grpSpPr>
          <p:sp>
            <p:nvSpPr>
              <p:cNvPr id="93200" name="Text Box 16"/>
              <p:cNvSpPr txBox="1">
                <a:spLocks noChangeArrowheads="1"/>
              </p:cNvSpPr>
              <p:nvPr/>
            </p:nvSpPr>
            <p:spPr bwMode="auto">
              <a:xfrm>
                <a:off x="4062" y="2940"/>
                <a:ext cx="336" cy="23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__</a:t>
                </a:r>
              </a:p>
            </p:txBody>
          </p:sp>
          <p:sp>
            <p:nvSpPr>
              <p:cNvPr id="93201" name="Text Box 17"/>
              <p:cNvSpPr txBox="1">
                <a:spLocks noChangeArrowheads="1"/>
              </p:cNvSpPr>
              <p:nvPr/>
            </p:nvSpPr>
            <p:spPr bwMode="auto">
              <a:xfrm>
                <a:off x="4080" y="2928"/>
                <a:ext cx="306" cy="23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1</a:t>
                </a:r>
              </a:p>
            </p:txBody>
          </p:sp>
          <p:sp>
            <p:nvSpPr>
              <p:cNvPr id="93202" name="Text Box 18"/>
              <p:cNvSpPr txBox="1">
                <a:spLocks noChangeArrowheads="1"/>
              </p:cNvSpPr>
              <p:nvPr/>
            </p:nvSpPr>
            <p:spPr bwMode="auto">
              <a:xfrm>
                <a:off x="4080" y="3161"/>
                <a:ext cx="306" cy="231"/>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000">
                    <a:solidFill>
                      <a:srgbClr val="00539D"/>
                    </a:solidFill>
                  </a:rPr>
                  <a:t>2</a:t>
                </a:r>
              </a:p>
            </p:txBody>
          </p:sp>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3203"/>
                                        </p:tgtEl>
                                        <p:attrNameLst>
                                          <p:attrName>style.visibility</p:attrName>
                                        </p:attrNameLst>
                                      </p:cBhvr>
                                      <p:to>
                                        <p:strVal val="visible"/>
                                      </p:to>
                                    </p:set>
                                    <p:animEffect transition="in" filter="wipe(left)">
                                      <p:cBhvr>
                                        <p:cTn id="7" dur="500"/>
                                        <p:tgtEl>
                                          <p:spTgt spid="93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4267200" y="762000"/>
            <a:ext cx="4162425" cy="396875"/>
          </a:xfrm>
          <a:prstGeom prst="rect">
            <a:avLst/>
          </a:prstGeom>
          <a:noFill/>
          <a:ln w="9525">
            <a:noFill/>
            <a:miter lim="800000"/>
            <a:headEnd/>
            <a:tailEnd/>
          </a:ln>
          <a:effectLst/>
        </p:spPr>
        <p:txBody>
          <a:bodyPr/>
          <a:lstStyle/>
          <a:p>
            <a:pPr>
              <a:spcBef>
                <a:spcPct val="50000"/>
              </a:spcBef>
            </a:pPr>
            <a:r>
              <a:rPr lang="en-US" sz="2000" b="1">
                <a:solidFill>
                  <a:srgbClr val="E01B22"/>
                </a:solidFill>
              </a:rPr>
              <a:t>Work Problem</a:t>
            </a:r>
          </a:p>
        </p:txBody>
      </p:sp>
      <p:sp>
        <p:nvSpPr>
          <p:cNvPr id="94212" name="Rectangle 4"/>
          <p:cNvSpPr>
            <a:spLocks noChangeArrowheads="1"/>
          </p:cNvSpPr>
          <p:nvPr/>
        </p:nvSpPr>
        <p:spPr bwMode="auto">
          <a:xfrm>
            <a:off x="876300" y="1446213"/>
            <a:ext cx="216217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Understand</a:t>
            </a:r>
          </a:p>
        </p:txBody>
      </p:sp>
      <p:grpSp>
        <p:nvGrpSpPr>
          <p:cNvPr id="94215" name="Group 7"/>
          <p:cNvGrpSpPr>
            <a:grpSpLocks/>
          </p:cNvGrpSpPr>
          <p:nvPr/>
        </p:nvGrpSpPr>
        <p:grpSpPr bwMode="auto">
          <a:xfrm>
            <a:off x="1819275" y="1868488"/>
            <a:ext cx="6105525" cy="4256087"/>
            <a:chOff x="1146" y="1177"/>
            <a:chExt cx="3846" cy="2681"/>
          </a:xfrm>
        </p:grpSpPr>
        <p:pic>
          <p:nvPicPr>
            <p:cNvPr id="94213" name="Picture 5" descr="eq_166"/>
            <p:cNvPicPr>
              <a:picLocks noChangeAspect="1" noChangeArrowheads="1"/>
            </p:cNvPicPr>
            <p:nvPr/>
          </p:nvPicPr>
          <p:blipFill>
            <a:blip r:embed="rId3" cstate="print"/>
            <a:srcRect/>
            <a:stretch>
              <a:fillRect/>
            </a:stretch>
          </p:blipFill>
          <p:spPr bwMode="auto">
            <a:xfrm>
              <a:off x="1146" y="1177"/>
              <a:ext cx="3846" cy="2681"/>
            </a:xfrm>
            <a:prstGeom prst="rect">
              <a:avLst/>
            </a:prstGeom>
            <a:noFill/>
          </p:spPr>
        </p:pic>
        <p:sp>
          <p:nvSpPr>
            <p:cNvPr id="94214" name="Text Box 6"/>
            <p:cNvSpPr txBox="1">
              <a:spLocks noChangeArrowheads="1"/>
            </p:cNvSpPr>
            <p:nvPr/>
          </p:nvSpPr>
          <p:spPr bwMode="auto">
            <a:xfrm>
              <a:off x="4214" y="3562"/>
              <a:ext cx="144" cy="288"/>
            </a:xfrm>
            <a:prstGeom prst="rect">
              <a:avLst/>
            </a:prstGeom>
            <a:noFill/>
            <a:ln w="9525">
              <a:noFill/>
              <a:miter lim="800000"/>
              <a:headEnd/>
              <a:tailEnd/>
            </a:ln>
            <a:effectLst/>
          </p:spPr>
          <p:txBody>
            <a:bodyPr>
              <a:spAutoFit/>
            </a:bodyPr>
            <a:lstStyle/>
            <a:p>
              <a:pPr>
                <a:spcBef>
                  <a:spcPct val="50000"/>
                </a:spcBef>
              </a:pPr>
              <a:r>
                <a:rPr lang="en-US" sz="2400">
                  <a:solidFill>
                    <a:srgbClr val="E01B22"/>
                  </a:solidFill>
                </a:rPr>
                <a:t>.</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gtEl>
                                        <p:attrNameLst>
                                          <p:attrName>style.visibility</p:attrName>
                                        </p:attrNameLst>
                                      </p:cBhvr>
                                      <p:to>
                                        <p:strVal val="visible"/>
                                      </p:to>
                                    </p:set>
                                    <p:animEffect transition="in" filter="wipe(left)">
                                      <p:cBhvr>
                                        <p:cTn id="7" dur="500"/>
                                        <p:tgtEl>
                                          <p:spTgt spid="942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4215"/>
                                        </p:tgtEl>
                                        <p:attrNameLst>
                                          <p:attrName>style.visibility</p:attrName>
                                        </p:attrNameLst>
                                      </p:cBhvr>
                                      <p:to>
                                        <p:strVal val="visible"/>
                                      </p:to>
                                    </p:set>
                                    <p:animEffect transition="in" filter="wipe(left)">
                                      <p:cBhvr>
                                        <p:cTn id="11" dur="500"/>
                                        <p:tgtEl>
                                          <p:spTgt spid="94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4</a:t>
            </a:r>
          </a:p>
        </p:txBody>
      </p:sp>
      <p:sp>
        <p:nvSpPr>
          <p:cNvPr id="122883" name="Text Box 3"/>
          <p:cNvSpPr txBox="1">
            <a:spLocks noChangeArrowheads="1"/>
          </p:cNvSpPr>
          <p:nvPr/>
        </p:nvSpPr>
        <p:spPr bwMode="auto">
          <a:xfrm>
            <a:off x="4267200" y="762000"/>
            <a:ext cx="4162425" cy="396875"/>
          </a:xfrm>
          <a:prstGeom prst="rect">
            <a:avLst/>
          </a:prstGeom>
          <a:noFill/>
          <a:ln w="9525">
            <a:noFill/>
            <a:miter lim="800000"/>
            <a:headEnd/>
            <a:tailEnd/>
          </a:ln>
          <a:effectLst/>
        </p:spPr>
        <p:txBody>
          <a:bodyPr/>
          <a:lstStyle/>
          <a:p>
            <a:pPr>
              <a:spcBef>
                <a:spcPct val="50000"/>
              </a:spcBef>
            </a:pPr>
            <a:r>
              <a:rPr lang="en-US" sz="2000" b="1">
                <a:solidFill>
                  <a:srgbClr val="E01B22"/>
                </a:solidFill>
              </a:rPr>
              <a:t>Work Problem</a:t>
            </a:r>
          </a:p>
        </p:txBody>
      </p:sp>
      <p:sp>
        <p:nvSpPr>
          <p:cNvPr id="122899" name="Text Box 19"/>
          <p:cNvSpPr txBox="1">
            <a:spLocks noChangeArrowheads="1"/>
          </p:cNvSpPr>
          <p:nvPr/>
        </p:nvSpPr>
        <p:spPr bwMode="auto">
          <a:xfrm>
            <a:off x="533400" y="3171825"/>
            <a:ext cx="8458200" cy="749300"/>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tabLst>
                <a:tab pos="1600200" algn="l"/>
                <a:tab pos="2971800" algn="l"/>
                <a:tab pos="4114800" algn="l"/>
                <a:tab pos="5829300" algn="l"/>
                <a:tab pos="7200900" algn="l"/>
              </a:tabLst>
            </a:pPr>
            <a:r>
              <a:rPr lang="en-US" sz="2400" b="1">
                <a:solidFill>
                  <a:srgbClr val="00539D"/>
                </a:solidFill>
              </a:rPr>
              <a:t>Solve</a:t>
            </a:r>
            <a:r>
              <a:rPr lang="en-US" sz="2400" b="1">
                <a:solidFill>
                  <a:srgbClr val="FFEB55"/>
                </a:solidFill>
              </a:rPr>
              <a:t>	</a:t>
            </a:r>
            <a:r>
              <a:rPr lang="en-US" sz="2400">
                <a:solidFill>
                  <a:srgbClr val="000000"/>
                </a:solidFill>
              </a:rPr>
              <a:t>Lee’s		her father’s		total</a:t>
            </a:r>
            <a:br>
              <a:rPr lang="en-US" sz="2400">
                <a:solidFill>
                  <a:srgbClr val="000000"/>
                </a:solidFill>
              </a:rPr>
            </a:br>
            <a:r>
              <a:rPr lang="en-US" sz="2400">
                <a:solidFill>
                  <a:srgbClr val="000000"/>
                </a:solidFill>
              </a:rPr>
              <a:t> 	work	plus	    work	equals	work.</a:t>
            </a:r>
          </a:p>
        </p:txBody>
      </p:sp>
      <p:grpSp>
        <p:nvGrpSpPr>
          <p:cNvPr id="122900" name="Group 20"/>
          <p:cNvGrpSpPr>
            <a:grpSpLocks/>
          </p:cNvGrpSpPr>
          <p:nvPr/>
        </p:nvGrpSpPr>
        <p:grpSpPr bwMode="auto">
          <a:xfrm>
            <a:off x="876300" y="1257300"/>
            <a:ext cx="7705725" cy="1665288"/>
            <a:chOff x="552" y="840"/>
            <a:chExt cx="4854" cy="1049"/>
          </a:xfrm>
        </p:grpSpPr>
        <p:sp>
          <p:nvSpPr>
            <p:cNvPr id="122901" name="Rectangle 21"/>
            <p:cNvSpPr>
              <a:spLocks noChangeArrowheads="1"/>
            </p:cNvSpPr>
            <p:nvPr/>
          </p:nvSpPr>
          <p:spPr bwMode="auto">
            <a:xfrm>
              <a:off x="552" y="947"/>
              <a:ext cx="4854" cy="26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Plan</a:t>
              </a:r>
            </a:p>
          </p:txBody>
        </p:sp>
        <p:pic>
          <p:nvPicPr>
            <p:cNvPr id="122902" name="Picture 22" descr="eq_167"/>
            <p:cNvPicPr>
              <a:picLocks noChangeAspect="1" noChangeArrowheads="1"/>
            </p:cNvPicPr>
            <p:nvPr/>
          </p:nvPicPr>
          <p:blipFill>
            <a:blip r:embed="rId3" cstate="print"/>
            <a:srcRect b="34232"/>
            <a:stretch>
              <a:fillRect/>
            </a:stretch>
          </p:blipFill>
          <p:spPr bwMode="auto">
            <a:xfrm>
              <a:off x="1152" y="840"/>
              <a:ext cx="3990" cy="1049"/>
            </a:xfrm>
            <a:prstGeom prst="rect">
              <a:avLst/>
            </a:prstGeom>
            <a:noFill/>
          </p:spPr>
        </p:pic>
      </p:grpSp>
      <p:grpSp>
        <p:nvGrpSpPr>
          <p:cNvPr id="122903" name="Group 23"/>
          <p:cNvGrpSpPr>
            <a:grpSpLocks/>
          </p:cNvGrpSpPr>
          <p:nvPr/>
        </p:nvGrpSpPr>
        <p:grpSpPr bwMode="auto">
          <a:xfrm>
            <a:off x="2171700" y="3867150"/>
            <a:ext cx="6513513" cy="1346200"/>
            <a:chOff x="1368" y="2484"/>
            <a:chExt cx="4103" cy="848"/>
          </a:xfrm>
        </p:grpSpPr>
        <p:sp>
          <p:nvSpPr>
            <p:cNvPr id="122904" name="AutoShape 24"/>
            <p:cNvSpPr>
              <a:spLocks/>
            </p:cNvSpPr>
            <p:nvPr/>
          </p:nvSpPr>
          <p:spPr bwMode="invGray">
            <a:xfrm rot="16200000">
              <a:off x="1533" y="2319"/>
              <a:ext cx="218" cy="547"/>
            </a:xfrm>
            <a:prstGeom prst="leftBrace">
              <a:avLst>
                <a:gd name="adj1" fmla="val 20910"/>
                <a:gd name="adj2" fmla="val 50000"/>
              </a:avLst>
            </a:prstGeom>
            <a:noFill/>
            <a:ln w="28575">
              <a:solidFill>
                <a:srgbClr val="E01B22"/>
              </a:solidFill>
              <a:round/>
              <a:headEnd/>
              <a:tailEnd/>
            </a:ln>
            <a:effectLst/>
          </p:spPr>
          <p:txBody>
            <a:bodyPr wrap="none" anchor="ctr"/>
            <a:lstStyle/>
            <a:p>
              <a:endParaRPr lang="en-US"/>
            </a:p>
          </p:txBody>
        </p:sp>
        <p:sp>
          <p:nvSpPr>
            <p:cNvPr id="122905" name="AutoShape 25"/>
            <p:cNvSpPr>
              <a:spLocks/>
            </p:cNvSpPr>
            <p:nvPr/>
          </p:nvSpPr>
          <p:spPr bwMode="invGray">
            <a:xfrm rot="16200000">
              <a:off x="2334" y="2386"/>
              <a:ext cx="218" cy="414"/>
            </a:xfrm>
            <a:prstGeom prst="leftBrace">
              <a:avLst>
                <a:gd name="adj1" fmla="val 15826"/>
                <a:gd name="adj2" fmla="val 50000"/>
              </a:avLst>
            </a:prstGeom>
            <a:noFill/>
            <a:ln w="28575">
              <a:solidFill>
                <a:srgbClr val="E01B22"/>
              </a:solidFill>
              <a:round/>
              <a:headEnd/>
              <a:tailEnd/>
            </a:ln>
            <a:effectLst/>
          </p:spPr>
          <p:txBody>
            <a:bodyPr wrap="none" anchor="ctr"/>
            <a:lstStyle/>
            <a:p>
              <a:endParaRPr lang="en-US"/>
            </a:p>
          </p:txBody>
        </p:sp>
        <p:sp>
          <p:nvSpPr>
            <p:cNvPr id="122906" name="AutoShape 26"/>
            <p:cNvSpPr>
              <a:spLocks/>
            </p:cNvSpPr>
            <p:nvPr/>
          </p:nvSpPr>
          <p:spPr bwMode="invGray">
            <a:xfrm rot="16200000">
              <a:off x="3345" y="2097"/>
              <a:ext cx="218" cy="992"/>
            </a:xfrm>
            <a:prstGeom prst="leftBrace">
              <a:avLst>
                <a:gd name="adj1" fmla="val 37920"/>
                <a:gd name="adj2" fmla="val 50000"/>
              </a:avLst>
            </a:prstGeom>
            <a:noFill/>
            <a:ln w="28575">
              <a:solidFill>
                <a:srgbClr val="E01B22"/>
              </a:solidFill>
              <a:round/>
              <a:headEnd/>
              <a:tailEnd/>
            </a:ln>
            <a:effectLst/>
          </p:spPr>
          <p:txBody>
            <a:bodyPr wrap="none" anchor="ctr"/>
            <a:lstStyle/>
            <a:p>
              <a:endParaRPr lang="en-US"/>
            </a:p>
          </p:txBody>
        </p:sp>
        <p:sp>
          <p:nvSpPr>
            <p:cNvPr id="122907" name="AutoShape 27"/>
            <p:cNvSpPr>
              <a:spLocks/>
            </p:cNvSpPr>
            <p:nvPr/>
          </p:nvSpPr>
          <p:spPr bwMode="invGray">
            <a:xfrm rot="16200000">
              <a:off x="4277" y="2290"/>
              <a:ext cx="218" cy="605"/>
            </a:xfrm>
            <a:prstGeom prst="leftBrace">
              <a:avLst>
                <a:gd name="adj1" fmla="val 23127"/>
                <a:gd name="adj2" fmla="val 50000"/>
              </a:avLst>
            </a:prstGeom>
            <a:noFill/>
            <a:ln w="28575">
              <a:solidFill>
                <a:srgbClr val="E01B22"/>
              </a:solidFill>
              <a:round/>
              <a:headEnd/>
              <a:tailEnd/>
            </a:ln>
            <a:effectLst/>
          </p:spPr>
          <p:txBody>
            <a:bodyPr wrap="none" anchor="ctr"/>
            <a:lstStyle/>
            <a:p>
              <a:endParaRPr lang="en-US"/>
            </a:p>
          </p:txBody>
        </p:sp>
        <p:sp>
          <p:nvSpPr>
            <p:cNvPr id="122908" name="AutoShape 28"/>
            <p:cNvSpPr>
              <a:spLocks/>
            </p:cNvSpPr>
            <p:nvPr/>
          </p:nvSpPr>
          <p:spPr bwMode="invGray">
            <a:xfrm rot="16200000">
              <a:off x="5089" y="2319"/>
              <a:ext cx="218" cy="547"/>
            </a:xfrm>
            <a:prstGeom prst="leftBrace">
              <a:avLst>
                <a:gd name="adj1" fmla="val 20910"/>
                <a:gd name="adj2" fmla="val 50000"/>
              </a:avLst>
            </a:prstGeom>
            <a:noFill/>
            <a:ln w="28575">
              <a:solidFill>
                <a:srgbClr val="E01B22"/>
              </a:solidFill>
              <a:round/>
              <a:headEnd/>
              <a:tailEnd/>
            </a:ln>
            <a:effectLst/>
          </p:spPr>
          <p:txBody>
            <a:bodyPr wrap="none" anchor="ctr"/>
            <a:lstStyle/>
            <a:p>
              <a:endParaRPr lang="en-US"/>
            </a:p>
          </p:txBody>
        </p:sp>
        <p:pic>
          <p:nvPicPr>
            <p:cNvPr id="122909" name="Picture 29" descr="eq_167"/>
            <p:cNvPicPr>
              <a:picLocks noChangeAspect="1" noChangeArrowheads="1"/>
            </p:cNvPicPr>
            <p:nvPr/>
          </p:nvPicPr>
          <p:blipFill>
            <a:blip r:embed="rId3" cstate="print"/>
            <a:srcRect l="32782" t="65831" r="49474"/>
            <a:stretch>
              <a:fillRect/>
            </a:stretch>
          </p:blipFill>
          <p:spPr bwMode="auto">
            <a:xfrm>
              <a:off x="3138" y="2784"/>
              <a:ext cx="708" cy="545"/>
            </a:xfrm>
            <a:prstGeom prst="rect">
              <a:avLst/>
            </a:prstGeom>
            <a:noFill/>
          </p:spPr>
        </p:pic>
        <p:pic>
          <p:nvPicPr>
            <p:cNvPr id="122910" name="Picture 30" descr="eq_167"/>
            <p:cNvPicPr>
              <a:picLocks noChangeAspect="1" noChangeArrowheads="1"/>
            </p:cNvPicPr>
            <p:nvPr/>
          </p:nvPicPr>
          <p:blipFill>
            <a:blip r:embed="rId3" cstate="print"/>
            <a:srcRect l="67744" t="65831" r="19023"/>
            <a:stretch>
              <a:fillRect/>
            </a:stretch>
          </p:blipFill>
          <p:spPr bwMode="auto">
            <a:xfrm>
              <a:off x="4896" y="2784"/>
              <a:ext cx="528" cy="545"/>
            </a:xfrm>
            <a:prstGeom prst="rect">
              <a:avLst/>
            </a:prstGeom>
            <a:noFill/>
          </p:spPr>
        </p:pic>
        <p:pic>
          <p:nvPicPr>
            <p:cNvPr id="122911" name="Picture 31" descr="eq_167"/>
            <p:cNvPicPr>
              <a:picLocks noChangeAspect="1" noChangeArrowheads="1"/>
            </p:cNvPicPr>
            <p:nvPr/>
          </p:nvPicPr>
          <p:blipFill>
            <a:blip r:embed="rId3" cstate="print"/>
            <a:srcRect l="55339" t="65831" r="33833"/>
            <a:stretch>
              <a:fillRect/>
            </a:stretch>
          </p:blipFill>
          <p:spPr bwMode="auto">
            <a:xfrm>
              <a:off x="4188" y="2784"/>
              <a:ext cx="432" cy="545"/>
            </a:xfrm>
            <a:prstGeom prst="rect">
              <a:avLst/>
            </a:prstGeom>
            <a:noFill/>
          </p:spPr>
        </p:pic>
        <p:pic>
          <p:nvPicPr>
            <p:cNvPr id="122912" name="Picture 32" descr="eq_167"/>
            <p:cNvPicPr>
              <a:picLocks noChangeAspect="1" noChangeArrowheads="1"/>
            </p:cNvPicPr>
            <p:nvPr/>
          </p:nvPicPr>
          <p:blipFill>
            <a:blip r:embed="rId3" cstate="print"/>
            <a:srcRect l="15639" t="65831" r="72331"/>
            <a:stretch>
              <a:fillRect/>
            </a:stretch>
          </p:blipFill>
          <p:spPr bwMode="auto">
            <a:xfrm>
              <a:off x="2214" y="2784"/>
              <a:ext cx="480" cy="545"/>
            </a:xfrm>
            <a:prstGeom prst="rect">
              <a:avLst/>
            </a:prstGeom>
            <a:noFill/>
          </p:spPr>
        </p:pic>
        <p:pic>
          <p:nvPicPr>
            <p:cNvPr id="122913" name="Picture 33" descr="eq_167"/>
            <p:cNvPicPr>
              <a:picLocks noChangeAspect="1" noChangeArrowheads="1"/>
            </p:cNvPicPr>
            <p:nvPr/>
          </p:nvPicPr>
          <p:blipFill>
            <a:blip r:embed="rId4" cstate="print"/>
            <a:srcRect t="65785" r="86452"/>
            <a:stretch>
              <a:fillRect/>
            </a:stretch>
          </p:blipFill>
          <p:spPr bwMode="auto">
            <a:xfrm>
              <a:off x="1451" y="2789"/>
              <a:ext cx="538" cy="543"/>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900"/>
                                        </p:tgtEl>
                                        <p:attrNameLst>
                                          <p:attrName>style.visibility</p:attrName>
                                        </p:attrNameLst>
                                      </p:cBhvr>
                                      <p:to>
                                        <p:strVal val="visible"/>
                                      </p:to>
                                    </p:set>
                                    <p:animEffect transition="in" filter="wipe(left)">
                                      <p:cBhvr>
                                        <p:cTn id="7" dur="500"/>
                                        <p:tgtEl>
                                          <p:spTgt spid="12290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99">
                                            <p:txEl>
                                              <p:pRg st="0" end="0"/>
                                            </p:txEl>
                                          </p:spTgt>
                                        </p:tgtEl>
                                        <p:attrNameLst>
                                          <p:attrName>style.visibility</p:attrName>
                                        </p:attrNameLst>
                                      </p:cBhvr>
                                      <p:to>
                                        <p:strVal val="visible"/>
                                      </p:to>
                                    </p:set>
                                    <p:animEffect transition="in" filter="wipe(left)">
                                      <p:cBhvr>
                                        <p:cTn id="12" dur="500"/>
                                        <p:tgtEl>
                                          <p:spTgt spid="1228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2903"/>
                                        </p:tgtEl>
                                        <p:attrNameLst>
                                          <p:attrName>style.visibility</p:attrName>
                                        </p:attrNameLst>
                                      </p:cBhvr>
                                      <p:to>
                                        <p:strVal val="visible"/>
                                      </p:to>
                                    </p:set>
                                    <p:animEffect transition="in" filter="wipe(left)">
                                      <p:cBhvr>
                                        <p:cTn id="17" dur="500"/>
                                        <p:tgtEl>
                                          <p:spTgt spid="122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4</a:t>
            </a:r>
          </a:p>
        </p:txBody>
      </p:sp>
      <p:sp>
        <p:nvSpPr>
          <p:cNvPr id="123907" name="Text Box 3"/>
          <p:cNvSpPr txBox="1">
            <a:spLocks noChangeArrowheads="1"/>
          </p:cNvSpPr>
          <p:nvPr/>
        </p:nvSpPr>
        <p:spPr bwMode="auto">
          <a:xfrm>
            <a:off x="4267200" y="762000"/>
            <a:ext cx="4162425" cy="396875"/>
          </a:xfrm>
          <a:prstGeom prst="rect">
            <a:avLst/>
          </a:prstGeom>
          <a:noFill/>
          <a:ln w="9525">
            <a:noFill/>
            <a:miter lim="800000"/>
            <a:headEnd/>
            <a:tailEnd/>
          </a:ln>
          <a:effectLst/>
        </p:spPr>
        <p:txBody>
          <a:bodyPr/>
          <a:lstStyle/>
          <a:p>
            <a:pPr>
              <a:spcBef>
                <a:spcPct val="50000"/>
              </a:spcBef>
            </a:pPr>
            <a:r>
              <a:rPr lang="en-US" sz="2000" b="1">
                <a:solidFill>
                  <a:srgbClr val="E01B22"/>
                </a:solidFill>
              </a:rPr>
              <a:t>Work Problem</a:t>
            </a:r>
          </a:p>
        </p:txBody>
      </p:sp>
      <p:sp>
        <p:nvSpPr>
          <p:cNvPr id="123916" name="Text Box 12"/>
          <p:cNvSpPr txBox="1">
            <a:spLocks noChangeArrowheads="1"/>
          </p:cNvSpPr>
          <p:nvPr/>
        </p:nvSpPr>
        <p:spPr bwMode="auto">
          <a:xfrm>
            <a:off x="5867400" y="1457325"/>
            <a:ext cx="2390775"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Multiply.</a:t>
            </a:r>
          </a:p>
        </p:txBody>
      </p:sp>
      <p:sp>
        <p:nvSpPr>
          <p:cNvPr id="123917" name="Text Box 13"/>
          <p:cNvSpPr txBox="1">
            <a:spLocks noChangeArrowheads="1"/>
          </p:cNvSpPr>
          <p:nvPr/>
        </p:nvSpPr>
        <p:spPr bwMode="auto">
          <a:xfrm>
            <a:off x="5867400" y="2533650"/>
            <a:ext cx="2895600"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The LCD is 10</a:t>
            </a:r>
            <a:r>
              <a:rPr lang="en-US" sz="2400" i="1">
                <a:solidFill>
                  <a:srgbClr val="000000"/>
                </a:solidFill>
              </a:rPr>
              <a:t>t</a:t>
            </a:r>
            <a:r>
              <a:rPr lang="en-US" sz="2400">
                <a:solidFill>
                  <a:srgbClr val="000000"/>
                </a:solidFill>
              </a:rPr>
              <a:t>.</a:t>
            </a:r>
          </a:p>
        </p:txBody>
      </p:sp>
      <p:sp>
        <p:nvSpPr>
          <p:cNvPr id="123918" name="Text Box 14"/>
          <p:cNvSpPr txBox="1">
            <a:spLocks noChangeArrowheads="1"/>
          </p:cNvSpPr>
          <p:nvPr/>
        </p:nvSpPr>
        <p:spPr bwMode="auto">
          <a:xfrm>
            <a:off x="5867400" y="3854450"/>
            <a:ext cx="3124200"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Distributive Property</a:t>
            </a:r>
          </a:p>
        </p:txBody>
      </p:sp>
      <p:sp>
        <p:nvSpPr>
          <p:cNvPr id="123919" name="Text Box 15"/>
          <p:cNvSpPr txBox="1">
            <a:spLocks noChangeArrowheads="1"/>
          </p:cNvSpPr>
          <p:nvPr/>
        </p:nvSpPr>
        <p:spPr bwMode="auto">
          <a:xfrm>
            <a:off x="5867400" y="4999038"/>
            <a:ext cx="2019300"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Simplify.</a:t>
            </a:r>
          </a:p>
        </p:txBody>
      </p:sp>
      <p:pic>
        <p:nvPicPr>
          <p:cNvPr id="123920" name="Picture 16" descr="eq_168"/>
          <p:cNvPicPr>
            <a:picLocks noChangeAspect="1" noChangeArrowheads="1"/>
          </p:cNvPicPr>
          <p:nvPr/>
        </p:nvPicPr>
        <p:blipFill>
          <a:blip r:embed="rId3" cstate="print"/>
          <a:srcRect b="74931"/>
          <a:stretch>
            <a:fillRect/>
          </a:stretch>
        </p:blipFill>
        <p:spPr bwMode="auto">
          <a:xfrm>
            <a:off x="1000125" y="1254125"/>
            <a:ext cx="3638550" cy="860425"/>
          </a:xfrm>
          <a:prstGeom prst="rect">
            <a:avLst/>
          </a:prstGeom>
          <a:noFill/>
        </p:spPr>
      </p:pic>
      <p:pic>
        <p:nvPicPr>
          <p:cNvPr id="123921" name="Picture 17" descr="eq_168"/>
          <p:cNvPicPr>
            <a:picLocks noChangeAspect="1" noChangeArrowheads="1"/>
          </p:cNvPicPr>
          <p:nvPr/>
        </p:nvPicPr>
        <p:blipFill>
          <a:blip r:embed="rId3" cstate="print"/>
          <a:srcRect t="23056" b="49445"/>
          <a:stretch>
            <a:fillRect/>
          </a:stretch>
        </p:blipFill>
        <p:spPr bwMode="auto">
          <a:xfrm>
            <a:off x="1000125" y="2271713"/>
            <a:ext cx="3638550" cy="942975"/>
          </a:xfrm>
          <a:prstGeom prst="rect">
            <a:avLst/>
          </a:prstGeom>
          <a:noFill/>
        </p:spPr>
      </p:pic>
      <p:pic>
        <p:nvPicPr>
          <p:cNvPr id="123922" name="Picture 18" descr="eq_168"/>
          <p:cNvPicPr>
            <a:picLocks noChangeAspect="1" noChangeArrowheads="1"/>
          </p:cNvPicPr>
          <p:nvPr/>
        </p:nvPicPr>
        <p:blipFill>
          <a:blip r:embed="rId3" cstate="print"/>
          <a:srcRect t="50278" b="11389"/>
          <a:stretch>
            <a:fillRect/>
          </a:stretch>
        </p:blipFill>
        <p:spPr bwMode="auto">
          <a:xfrm>
            <a:off x="1000125" y="3433763"/>
            <a:ext cx="3638550" cy="1314450"/>
          </a:xfrm>
          <a:prstGeom prst="rect">
            <a:avLst/>
          </a:prstGeom>
          <a:noFill/>
        </p:spPr>
      </p:pic>
      <p:pic>
        <p:nvPicPr>
          <p:cNvPr id="123923" name="Picture 19" descr="eq_168"/>
          <p:cNvPicPr>
            <a:picLocks noChangeAspect="1" noChangeArrowheads="1"/>
          </p:cNvPicPr>
          <p:nvPr/>
        </p:nvPicPr>
        <p:blipFill>
          <a:blip r:embed="rId3" cstate="print"/>
          <a:srcRect t="87222"/>
          <a:stretch>
            <a:fillRect/>
          </a:stretch>
        </p:blipFill>
        <p:spPr bwMode="auto">
          <a:xfrm>
            <a:off x="1000125" y="4929188"/>
            <a:ext cx="3638550" cy="4381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920"/>
                                        </p:tgtEl>
                                        <p:attrNameLst>
                                          <p:attrName>style.visibility</p:attrName>
                                        </p:attrNameLst>
                                      </p:cBhvr>
                                      <p:to>
                                        <p:strVal val="visible"/>
                                      </p:to>
                                    </p:set>
                                    <p:animEffect transition="in" filter="wipe(left)">
                                      <p:cBhvr>
                                        <p:cTn id="7" dur="500"/>
                                        <p:tgtEl>
                                          <p:spTgt spid="1239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3916"/>
                                        </p:tgtEl>
                                        <p:attrNameLst>
                                          <p:attrName>style.visibility</p:attrName>
                                        </p:attrNameLst>
                                      </p:cBhvr>
                                      <p:to>
                                        <p:strVal val="visible"/>
                                      </p:to>
                                    </p:set>
                                    <p:animEffect transition="in" filter="wipe(left)">
                                      <p:cBhvr>
                                        <p:cTn id="11" dur="500"/>
                                        <p:tgtEl>
                                          <p:spTgt spid="1239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3921"/>
                                        </p:tgtEl>
                                        <p:attrNameLst>
                                          <p:attrName>style.visibility</p:attrName>
                                        </p:attrNameLst>
                                      </p:cBhvr>
                                      <p:to>
                                        <p:strVal val="visible"/>
                                      </p:to>
                                    </p:set>
                                    <p:animEffect transition="in" filter="wipe(left)">
                                      <p:cBhvr>
                                        <p:cTn id="16" dur="500"/>
                                        <p:tgtEl>
                                          <p:spTgt spid="12392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3917"/>
                                        </p:tgtEl>
                                        <p:attrNameLst>
                                          <p:attrName>style.visibility</p:attrName>
                                        </p:attrNameLst>
                                      </p:cBhvr>
                                      <p:to>
                                        <p:strVal val="visible"/>
                                      </p:to>
                                    </p:set>
                                    <p:animEffect transition="in" filter="wipe(left)">
                                      <p:cBhvr>
                                        <p:cTn id="20" dur="500"/>
                                        <p:tgtEl>
                                          <p:spTgt spid="1239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3922"/>
                                        </p:tgtEl>
                                        <p:attrNameLst>
                                          <p:attrName>style.visibility</p:attrName>
                                        </p:attrNameLst>
                                      </p:cBhvr>
                                      <p:to>
                                        <p:strVal val="visible"/>
                                      </p:to>
                                    </p:set>
                                    <p:animEffect transition="in" filter="wipe(left)">
                                      <p:cBhvr>
                                        <p:cTn id="25" dur="500"/>
                                        <p:tgtEl>
                                          <p:spTgt spid="12392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23918"/>
                                        </p:tgtEl>
                                        <p:attrNameLst>
                                          <p:attrName>style.visibility</p:attrName>
                                        </p:attrNameLst>
                                      </p:cBhvr>
                                      <p:to>
                                        <p:strVal val="visible"/>
                                      </p:to>
                                    </p:set>
                                    <p:animEffect transition="in" filter="wipe(left)">
                                      <p:cBhvr>
                                        <p:cTn id="29" dur="500"/>
                                        <p:tgtEl>
                                          <p:spTgt spid="1239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23923"/>
                                        </p:tgtEl>
                                        <p:attrNameLst>
                                          <p:attrName>style.visibility</p:attrName>
                                        </p:attrNameLst>
                                      </p:cBhvr>
                                      <p:to>
                                        <p:strVal val="visible"/>
                                      </p:to>
                                    </p:set>
                                    <p:animEffect transition="in" filter="wipe(left)">
                                      <p:cBhvr>
                                        <p:cTn id="34" dur="500"/>
                                        <p:tgtEl>
                                          <p:spTgt spid="123923"/>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23919"/>
                                        </p:tgtEl>
                                        <p:attrNameLst>
                                          <p:attrName>style.visibility</p:attrName>
                                        </p:attrNameLst>
                                      </p:cBhvr>
                                      <p:to>
                                        <p:strVal val="visible"/>
                                      </p:to>
                                    </p:set>
                                    <p:animEffect transition="in" filter="wipe(left)">
                                      <p:cBhvr>
                                        <p:cTn id="38" dur="500"/>
                                        <p:tgtEl>
                                          <p:spTgt spid="123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6" grpId="0" autoUpdateAnimBg="0"/>
      <p:bldP spid="123917" grpId="0" autoUpdateAnimBg="0"/>
      <p:bldP spid="123918" grpId="0" autoUpdateAnimBg="0"/>
      <p:bldP spid="12391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4</a:t>
            </a:r>
          </a:p>
        </p:txBody>
      </p:sp>
      <p:sp>
        <p:nvSpPr>
          <p:cNvPr id="124931" name="Text Box 3"/>
          <p:cNvSpPr txBox="1">
            <a:spLocks noChangeArrowheads="1"/>
          </p:cNvSpPr>
          <p:nvPr/>
        </p:nvSpPr>
        <p:spPr bwMode="auto">
          <a:xfrm>
            <a:off x="4267200" y="762000"/>
            <a:ext cx="4162425" cy="396875"/>
          </a:xfrm>
          <a:prstGeom prst="rect">
            <a:avLst/>
          </a:prstGeom>
          <a:noFill/>
          <a:ln w="9525">
            <a:noFill/>
            <a:miter lim="800000"/>
            <a:headEnd/>
            <a:tailEnd/>
          </a:ln>
          <a:effectLst/>
        </p:spPr>
        <p:txBody>
          <a:bodyPr/>
          <a:lstStyle/>
          <a:p>
            <a:pPr>
              <a:spcBef>
                <a:spcPct val="50000"/>
              </a:spcBef>
            </a:pPr>
            <a:r>
              <a:rPr lang="en-US" sz="2000" b="1">
                <a:solidFill>
                  <a:srgbClr val="E01B22"/>
                </a:solidFill>
              </a:rPr>
              <a:t>Work Problem</a:t>
            </a:r>
          </a:p>
        </p:txBody>
      </p:sp>
      <p:pic>
        <p:nvPicPr>
          <p:cNvPr id="124941" name="Picture 13" descr="eq_169"/>
          <p:cNvPicPr>
            <a:picLocks noChangeAspect="1" noChangeArrowheads="1"/>
          </p:cNvPicPr>
          <p:nvPr/>
        </p:nvPicPr>
        <p:blipFill>
          <a:blip r:embed="rId3" cstate="print"/>
          <a:srcRect r="60191" b="82758"/>
          <a:stretch>
            <a:fillRect/>
          </a:stretch>
        </p:blipFill>
        <p:spPr bwMode="auto">
          <a:xfrm>
            <a:off x="2819400" y="1481138"/>
            <a:ext cx="2514600" cy="428625"/>
          </a:xfrm>
          <a:prstGeom prst="rect">
            <a:avLst/>
          </a:prstGeom>
          <a:noFill/>
        </p:spPr>
      </p:pic>
      <p:pic>
        <p:nvPicPr>
          <p:cNvPr id="124942" name="Picture 14" descr="eq_169"/>
          <p:cNvPicPr>
            <a:picLocks noChangeAspect="1" noChangeArrowheads="1"/>
          </p:cNvPicPr>
          <p:nvPr/>
        </p:nvPicPr>
        <p:blipFill>
          <a:blip r:embed="rId3" cstate="print"/>
          <a:srcRect t="16031" r="78378" b="48091"/>
          <a:stretch>
            <a:fillRect/>
          </a:stretch>
        </p:blipFill>
        <p:spPr bwMode="auto">
          <a:xfrm>
            <a:off x="2819400" y="2162175"/>
            <a:ext cx="1371600" cy="895350"/>
          </a:xfrm>
          <a:prstGeom prst="rect">
            <a:avLst/>
          </a:prstGeom>
          <a:noFill/>
        </p:spPr>
      </p:pic>
      <p:sp>
        <p:nvSpPr>
          <p:cNvPr id="124943" name="Text Box 15"/>
          <p:cNvSpPr txBox="1">
            <a:spLocks noChangeArrowheads="1"/>
          </p:cNvSpPr>
          <p:nvPr/>
        </p:nvSpPr>
        <p:spPr bwMode="auto">
          <a:xfrm>
            <a:off x="4572000" y="1457325"/>
            <a:ext cx="3686175"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Add –6</a:t>
            </a:r>
            <a:r>
              <a:rPr lang="en-US" sz="2400" i="1">
                <a:solidFill>
                  <a:srgbClr val="000000"/>
                </a:solidFill>
              </a:rPr>
              <a:t>t</a:t>
            </a:r>
            <a:r>
              <a:rPr lang="en-US" sz="2400">
                <a:solidFill>
                  <a:srgbClr val="000000"/>
                </a:solidFill>
              </a:rPr>
              <a:t> to each side.</a:t>
            </a:r>
          </a:p>
        </p:txBody>
      </p:sp>
      <p:sp>
        <p:nvSpPr>
          <p:cNvPr id="124944" name="Text Box 16"/>
          <p:cNvSpPr txBox="1">
            <a:spLocks noChangeArrowheads="1"/>
          </p:cNvSpPr>
          <p:nvPr/>
        </p:nvSpPr>
        <p:spPr bwMode="auto">
          <a:xfrm>
            <a:off x="4572000" y="2398713"/>
            <a:ext cx="4191000"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Divide each side by 4.</a:t>
            </a:r>
          </a:p>
        </p:txBody>
      </p:sp>
      <p:grpSp>
        <p:nvGrpSpPr>
          <p:cNvPr id="124945" name="Group 17"/>
          <p:cNvGrpSpPr>
            <a:grpSpLocks/>
          </p:cNvGrpSpPr>
          <p:nvPr/>
        </p:nvGrpSpPr>
        <p:grpSpPr bwMode="auto">
          <a:xfrm>
            <a:off x="533400" y="3794125"/>
            <a:ext cx="7369175" cy="1282700"/>
            <a:chOff x="336" y="2225"/>
            <a:chExt cx="4642" cy="808"/>
          </a:xfrm>
        </p:grpSpPr>
        <p:sp>
          <p:nvSpPr>
            <p:cNvPr id="124946" name="Text Box 18"/>
            <p:cNvSpPr txBox="1">
              <a:spLocks noChangeArrowheads="1"/>
            </p:cNvSpPr>
            <p:nvPr/>
          </p:nvSpPr>
          <p:spPr bwMode="auto">
            <a:xfrm>
              <a:off x="336" y="2376"/>
              <a:ext cx="1344" cy="265"/>
            </a:xfrm>
            <a:prstGeom prst="rect">
              <a:avLst/>
            </a:prstGeom>
            <a:noFill/>
            <a:ln w="9525" algn="ctr">
              <a:noFill/>
              <a:miter lim="800000"/>
              <a:headEnd/>
              <a:tailEnd/>
            </a:ln>
            <a:effectLst/>
          </p:spPr>
          <p:txBody>
            <a:bodyPr>
              <a:spAutoFit/>
            </a:bodyPr>
            <a:lstStyle/>
            <a:p>
              <a:pPr marL="342900">
                <a:lnSpc>
                  <a:spcPct val="90000"/>
                </a:lnSpc>
                <a:spcBef>
                  <a:spcPct val="20000"/>
                </a:spcBef>
                <a:buClr>
                  <a:srgbClr val="FFFFFF"/>
                </a:buClr>
              </a:pPr>
              <a:r>
                <a:rPr lang="en-US" sz="2400" b="1">
                  <a:solidFill>
                    <a:srgbClr val="00539D"/>
                  </a:solidFill>
                </a:rPr>
                <a:t>Answer:</a:t>
              </a:r>
              <a:r>
                <a:rPr lang="en-US" sz="2400">
                  <a:solidFill>
                    <a:srgbClr val="E01B22"/>
                  </a:solidFill>
                </a:rPr>
                <a:t> 	</a:t>
              </a:r>
            </a:p>
          </p:txBody>
        </p:sp>
        <p:pic>
          <p:nvPicPr>
            <p:cNvPr id="124947" name="Picture 19" descr="eq_169"/>
            <p:cNvPicPr>
              <a:picLocks noChangeAspect="1" noChangeArrowheads="1"/>
            </p:cNvPicPr>
            <p:nvPr/>
          </p:nvPicPr>
          <p:blipFill>
            <a:blip r:embed="rId4" cstate="print"/>
            <a:srcRect t="48071"/>
            <a:stretch>
              <a:fillRect/>
            </a:stretch>
          </p:blipFill>
          <p:spPr bwMode="auto">
            <a:xfrm>
              <a:off x="1468" y="2225"/>
              <a:ext cx="3510" cy="808"/>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41"/>
                                        </p:tgtEl>
                                        <p:attrNameLst>
                                          <p:attrName>style.visibility</p:attrName>
                                        </p:attrNameLst>
                                      </p:cBhvr>
                                      <p:to>
                                        <p:strVal val="visible"/>
                                      </p:to>
                                    </p:set>
                                    <p:animEffect transition="in" filter="wipe(left)">
                                      <p:cBhvr>
                                        <p:cTn id="7" dur="500"/>
                                        <p:tgtEl>
                                          <p:spTgt spid="1249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4943"/>
                                        </p:tgtEl>
                                        <p:attrNameLst>
                                          <p:attrName>style.visibility</p:attrName>
                                        </p:attrNameLst>
                                      </p:cBhvr>
                                      <p:to>
                                        <p:strVal val="visible"/>
                                      </p:to>
                                    </p:set>
                                    <p:animEffect transition="in" filter="wipe(left)">
                                      <p:cBhvr>
                                        <p:cTn id="11" dur="500"/>
                                        <p:tgtEl>
                                          <p:spTgt spid="12494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4942"/>
                                        </p:tgtEl>
                                        <p:attrNameLst>
                                          <p:attrName>style.visibility</p:attrName>
                                        </p:attrNameLst>
                                      </p:cBhvr>
                                      <p:to>
                                        <p:strVal val="visible"/>
                                      </p:to>
                                    </p:set>
                                    <p:animEffect transition="in" filter="wipe(left)">
                                      <p:cBhvr>
                                        <p:cTn id="16" dur="500"/>
                                        <p:tgtEl>
                                          <p:spTgt spid="12494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4944"/>
                                        </p:tgtEl>
                                        <p:attrNameLst>
                                          <p:attrName>style.visibility</p:attrName>
                                        </p:attrNameLst>
                                      </p:cBhvr>
                                      <p:to>
                                        <p:strVal val="visible"/>
                                      </p:to>
                                    </p:set>
                                    <p:animEffect transition="in" filter="wipe(left)">
                                      <p:cBhvr>
                                        <p:cTn id="20" dur="500"/>
                                        <p:tgtEl>
                                          <p:spTgt spid="12494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4945"/>
                                        </p:tgtEl>
                                        <p:attrNameLst>
                                          <p:attrName>style.visibility</p:attrName>
                                        </p:attrNameLst>
                                      </p:cBhvr>
                                      <p:to>
                                        <p:strVal val="visible"/>
                                      </p:to>
                                    </p:set>
                                    <p:animEffect transition="in" filter="wipe(left)">
                                      <p:cBhvr>
                                        <p:cTn id="25" dur="500"/>
                                        <p:tgtEl>
                                          <p:spTgt spid="124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43" grpId="0" autoUpdateAnimBg="0"/>
      <p:bldP spid="12494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Example 4</a:t>
            </a:r>
          </a:p>
        </p:txBody>
      </p:sp>
      <p:sp>
        <p:nvSpPr>
          <p:cNvPr id="129027" name="Text Box 3"/>
          <p:cNvSpPr txBox="1">
            <a:spLocks noChangeArrowheads="1"/>
          </p:cNvSpPr>
          <p:nvPr/>
        </p:nvSpPr>
        <p:spPr bwMode="auto">
          <a:xfrm>
            <a:off x="4267200" y="762000"/>
            <a:ext cx="4162425" cy="396875"/>
          </a:xfrm>
          <a:prstGeom prst="rect">
            <a:avLst/>
          </a:prstGeom>
          <a:noFill/>
          <a:ln w="9525">
            <a:noFill/>
            <a:miter lim="800000"/>
            <a:headEnd/>
            <a:tailEnd/>
          </a:ln>
          <a:effectLst/>
        </p:spPr>
        <p:txBody>
          <a:bodyPr/>
          <a:lstStyle/>
          <a:p>
            <a:pPr>
              <a:spcBef>
                <a:spcPct val="50000"/>
              </a:spcBef>
            </a:pPr>
            <a:r>
              <a:rPr lang="en-US" sz="2000" b="1">
                <a:solidFill>
                  <a:srgbClr val="E01B22"/>
                </a:solidFill>
              </a:rPr>
              <a:t>Work Problem</a:t>
            </a:r>
          </a:p>
        </p:txBody>
      </p:sp>
      <p:pic>
        <p:nvPicPr>
          <p:cNvPr id="129053" name="Picture 29" descr="11-8-4redo"/>
          <p:cNvPicPr>
            <a:picLocks noChangeAspect="1" noChangeArrowheads="1"/>
          </p:cNvPicPr>
          <p:nvPr/>
        </p:nvPicPr>
        <p:blipFill>
          <a:blip r:embed="rId3" cstate="print"/>
          <a:srcRect/>
          <a:stretch>
            <a:fillRect/>
          </a:stretch>
        </p:blipFill>
        <p:spPr bwMode="auto">
          <a:xfrm>
            <a:off x="895350" y="1371600"/>
            <a:ext cx="7250113" cy="3646488"/>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9053"/>
                                        </p:tgtEl>
                                        <p:attrNameLst>
                                          <p:attrName>style.visibility</p:attrName>
                                        </p:attrNameLst>
                                      </p:cBhvr>
                                      <p:to>
                                        <p:strVal val="visible"/>
                                      </p:to>
                                    </p:set>
                                    <p:animEffect transition="in" filter="wipe(left)">
                                      <p:cBhvr>
                                        <p:cTn id="7" dur="500"/>
                                        <p:tgtEl>
                                          <p:spTgt spid="129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pic>
        <p:nvPicPr>
          <p:cNvPr id="116744"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6752" name="Picture 16" descr="eq_170"/>
          <p:cNvPicPr>
            <a:picLocks noChangeAspect="1" noChangeArrowheads="1"/>
          </p:cNvPicPr>
          <p:nvPr/>
        </p:nvPicPr>
        <p:blipFill>
          <a:blip r:embed="rId6" cstate="print"/>
          <a:srcRect b="22287"/>
          <a:stretch>
            <a:fillRect/>
          </a:stretch>
        </p:blipFill>
        <p:spPr bwMode="auto">
          <a:xfrm>
            <a:off x="952500" y="1447800"/>
            <a:ext cx="7834313" cy="2955925"/>
          </a:xfrm>
          <a:prstGeom prst="rect">
            <a:avLst/>
          </a:prstGeom>
          <a:noFill/>
        </p:spPr>
      </p:pic>
      <p:grpSp>
        <p:nvGrpSpPr>
          <p:cNvPr id="116753" name="Group 17"/>
          <p:cNvGrpSpPr>
            <a:grpSpLocks/>
          </p:cNvGrpSpPr>
          <p:nvPr/>
        </p:nvGrpSpPr>
        <p:grpSpPr bwMode="auto">
          <a:xfrm>
            <a:off x="914400" y="4581525"/>
            <a:ext cx="5715000" cy="1619250"/>
            <a:chOff x="576" y="2886"/>
            <a:chExt cx="3600" cy="1020"/>
          </a:xfrm>
        </p:grpSpPr>
        <p:sp>
          <p:nvSpPr>
            <p:cNvPr id="116754" name="Rectangle 18"/>
            <p:cNvSpPr>
              <a:spLocks noChangeArrowheads="1"/>
            </p:cNvSpPr>
            <p:nvPr>
              <p:custDataLst>
                <p:tags r:id="rId2"/>
              </p:custDataLst>
            </p:nvPr>
          </p:nvSpPr>
          <p:spPr bwMode="auto">
            <a:xfrm>
              <a:off x="576" y="3030"/>
              <a:ext cx="3600" cy="762"/>
            </a:xfrm>
            <a:prstGeom prst="rect">
              <a:avLst/>
            </a:prstGeom>
            <a:noFill/>
            <a:ln w="9525">
              <a:noFill/>
              <a:miter lim="800000"/>
              <a:headEnd/>
              <a:tailEnd/>
            </a:ln>
            <a:effectLst/>
          </p:spPr>
          <p:txBody>
            <a:bodyPr>
              <a:spAutoFit/>
            </a:bodyPr>
            <a:lstStyle/>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7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a:solidFill>
                    <a:srgbClr val="00539D"/>
                  </a:solidFill>
                  <a:sym typeface="Symbol" pitchFamily="18" charset="2"/>
                </a:rPr>
                <a:t>D.  </a:t>
              </a:r>
              <a:r>
                <a:rPr lang="pt-BR" sz="2400">
                  <a:solidFill>
                    <a:srgbClr val="000000"/>
                  </a:solidFill>
                  <a:sym typeface="Symbol" pitchFamily="18" charset="2"/>
                </a:rPr>
                <a:t>1 hour	</a:t>
              </a:r>
            </a:p>
          </p:txBody>
        </p:sp>
        <p:pic>
          <p:nvPicPr>
            <p:cNvPr id="116755" name="Picture 19" descr="eq_170"/>
            <p:cNvPicPr>
              <a:picLocks noChangeAspect="1" noChangeArrowheads="1"/>
            </p:cNvPicPr>
            <p:nvPr/>
          </p:nvPicPr>
          <p:blipFill>
            <a:blip r:embed="rId6" cstate="print"/>
            <a:srcRect t="77879" r="81520"/>
            <a:stretch>
              <a:fillRect/>
            </a:stretch>
          </p:blipFill>
          <p:spPr bwMode="auto">
            <a:xfrm>
              <a:off x="906" y="3376"/>
              <a:ext cx="912" cy="530"/>
            </a:xfrm>
            <a:prstGeom prst="rect">
              <a:avLst/>
            </a:prstGeom>
            <a:noFill/>
          </p:spPr>
        </p:pic>
        <p:pic>
          <p:nvPicPr>
            <p:cNvPr id="116756" name="Picture 20" descr="11-9-4"/>
            <p:cNvPicPr>
              <a:picLocks noChangeAspect="1" noChangeArrowheads="1"/>
            </p:cNvPicPr>
            <p:nvPr/>
          </p:nvPicPr>
          <p:blipFill>
            <a:blip r:embed="rId7" cstate="print"/>
            <a:srcRect b="48129"/>
            <a:stretch>
              <a:fillRect/>
            </a:stretch>
          </p:blipFill>
          <p:spPr bwMode="auto">
            <a:xfrm>
              <a:off x="906" y="2886"/>
              <a:ext cx="875" cy="527"/>
            </a:xfrm>
            <a:prstGeom prst="rect">
              <a:avLst/>
            </a:prstGeom>
            <a:noFill/>
          </p:spPr>
        </p:pic>
        <p:pic>
          <p:nvPicPr>
            <p:cNvPr id="116757" name="Picture 21" descr="11-9-4"/>
            <p:cNvPicPr>
              <a:picLocks noChangeAspect="1" noChangeArrowheads="1"/>
            </p:cNvPicPr>
            <p:nvPr/>
          </p:nvPicPr>
          <p:blipFill>
            <a:blip r:embed="rId7" cstate="print"/>
            <a:srcRect t="51871"/>
            <a:stretch>
              <a:fillRect/>
            </a:stretch>
          </p:blipFill>
          <p:spPr bwMode="auto">
            <a:xfrm>
              <a:off x="2641" y="2886"/>
              <a:ext cx="875" cy="489"/>
            </a:xfrm>
            <a:prstGeom prst="rect">
              <a:avLst/>
            </a:prstGeom>
            <a:noFill/>
          </p:spPr>
        </p:pic>
      </p:grpSp>
      <p:sp>
        <p:nvSpPr>
          <p:cNvPr id="116743" name="Oval 7"/>
          <p:cNvSpPr>
            <a:spLocks noChangeArrowheads="1"/>
          </p:cNvSpPr>
          <p:nvPr/>
        </p:nvSpPr>
        <p:spPr bwMode="auto">
          <a:xfrm>
            <a:off x="914400" y="5591175"/>
            <a:ext cx="457200" cy="457200"/>
          </a:xfrm>
          <a:prstGeom prst="ellipse">
            <a:avLst/>
          </a:prstGeom>
          <a:noFill/>
          <a:ln w="57150">
            <a:solidFill>
              <a:srgbClr val="EC1D24"/>
            </a:solidFill>
            <a:round/>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6752"/>
                                        </p:tgtEl>
                                        <p:attrNameLst>
                                          <p:attrName>style.visibility</p:attrName>
                                        </p:attrNameLst>
                                      </p:cBhvr>
                                      <p:to>
                                        <p:strVal val="visible"/>
                                      </p:to>
                                    </p:set>
                                    <p:animEffect transition="in" filter="wipe(left)">
                                      <p:cBhvr>
                                        <p:cTn id="15" dur="500"/>
                                        <p:tgtEl>
                                          <p:spTgt spid="11675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53"/>
                                        </p:tgtEl>
                                        <p:attrNameLst>
                                          <p:attrName>style.visibility</p:attrName>
                                        </p:attrNameLst>
                                      </p:cBhvr>
                                      <p:to>
                                        <p:strVal val="visible"/>
                                      </p:to>
                                    </p:set>
                                    <p:animEffect transition="in" filter="wipe(left)">
                                      <p:cBhvr>
                                        <p:cTn id="19" dur="500"/>
                                        <p:tgtEl>
                                          <p:spTgt spid="11675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t>
            </a:r>
          </a:p>
        </p:txBody>
      </p:sp>
      <p:sp>
        <p:nvSpPr>
          <p:cNvPr id="96259"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Rate Problem</a:t>
            </a:r>
          </a:p>
        </p:txBody>
      </p:sp>
      <p:sp>
        <p:nvSpPr>
          <p:cNvPr id="96261" name="Rectangle 5"/>
          <p:cNvSpPr>
            <a:spLocks noChangeArrowheads="1"/>
          </p:cNvSpPr>
          <p:nvPr/>
        </p:nvSpPr>
        <p:spPr bwMode="auto">
          <a:xfrm>
            <a:off x="876300" y="1438275"/>
            <a:ext cx="7581900" cy="20637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rPr>
              <a:t>BUS</a:t>
            </a:r>
            <a:r>
              <a:rPr lang="en-US" sz="2400">
                <a:solidFill>
                  <a:srgbClr val="000000"/>
                </a:solidFill>
              </a:rPr>
              <a:t> </a:t>
            </a:r>
            <a:r>
              <a:rPr lang="en-US" sz="2400" b="1">
                <a:solidFill>
                  <a:srgbClr val="FFEB55"/>
                </a:solidFill>
              </a:rPr>
              <a:t> </a:t>
            </a:r>
            <a:r>
              <a:rPr lang="en-US" sz="2400" b="1">
                <a:solidFill>
                  <a:srgbClr val="00539D"/>
                </a:solidFill>
              </a:rPr>
              <a:t>A bus leaves a station and travels an average of 50 miles per hour towards a city. Another bus leaves the same station 20 minutes later and travels to the same city traveling 60 miles per hour. How long will it take the second bus to pass the first bus?</a:t>
            </a:r>
            <a:endParaRPr lang="en-US" sz="2400" b="1">
              <a:solidFill>
                <a:srgbClr val="00539D"/>
              </a:solidFill>
              <a:ea typeface="Times New Roman" pitchFamily="18" charset="0"/>
              <a:cs typeface="Arial" pitchFamily="34" charset="0"/>
            </a:endParaRPr>
          </a:p>
        </p:txBody>
      </p:sp>
      <p:sp>
        <p:nvSpPr>
          <p:cNvPr id="96267" name="Rectangle 11"/>
          <p:cNvSpPr>
            <a:spLocks noChangeArrowheads="1"/>
          </p:cNvSpPr>
          <p:nvPr/>
        </p:nvSpPr>
        <p:spPr bwMode="auto">
          <a:xfrm>
            <a:off x="876300" y="3667125"/>
            <a:ext cx="7581900"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ea typeface="Times New Roman" pitchFamily="18" charset="0"/>
                <a:cs typeface="Arial" pitchFamily="34" charset="0"/>
              </a:rPr>
              <a:t>Record the information you know in a table.</a:t>
            </a:r>
          </a:p>
        </p:txBody>
      </p:sp>
      <p:pic>
        <p:nvPicPr>
          <p:cNvPr id="96268" name="Picture 12" descr="E-11-8-5"/>
          <p:cNvPicPr>
            <a:picLocks noChangeAspect="1" noChangeArrowheads="1"/>
          </p:cNvPicPr>
          <p:nvPr/>
        </p:nvPicPr>
        <p:blipFill>
          <a:blip r:embed="rId3" cstate="print"/>
          <a:srcRect/>
          <a:stretch>
            <a:fillRect/>
          </a:stretch>
        </p:blipFill>
        <p:spPr bwMode="auto">
          <a:xfrm>
            <a:off x="1238250" y="4278313"/>
            <a:ext cx="6654800" cy="139858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261">
                                            <p:txEl>
                                              <p:pRg st="0" end="0"/>
                                            </p:txEl>
                                          </p:spTgt>
                                        </p:tgtEl>
                                        <p:attrNameLst>
                                          <p:attrName>style.visibility</p:attrName>
                                        </p:attrNameLst>
                                      </p:cBhvr>
                                      <p:to>
                                        <p:strVal val="visible"/>
                                      </p:to>
                                    </p:set>
                                    <p:animEffect transition="in" filter="wipe(left)">
                                      <p:cBhvr>
                                        <p:cTn id="7" dur="500"/>
                                        <p:tgtEl>
                                          <p:spTgt spid="962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267">
                                            <p:txEl>
                                              <p:pRg st="0" end="0"/>
                                            </p:txEl>
                                          </p:spTgt>
                                        </p:tgtEl>
                                        <p:attrNameLst>
                                          <p:attrName>style.visibility</p:attrName>
                                        </p:attrNameLst>
                                      </p:cBhvr>
                                      <p:to>
                                        <p:strVal val="visible"/>
                                      </p:to>
                                    </p:set>
                                    <p:animEffect transition="in" filter="wipe(left)">
                                      <p:cBhvr>
                                        <p:cTn id="12" dur="500"/>
                                        <p:tgtEl>
                                          <p:spTgt spid="96267">
                                            <p:txEl>
                                              <p:pRg st="0" end="0"/>
                                            </p:txEl>
                                          </p:spTgt>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96268"/>
                                        </p:tgtEl>
                                        <p:attrNameLst>
                                          <p:attrName>style.visibility</p:attrName>
                                        </p:attrNameLst>
                                      </p:cBhvr>
                                      <p:to>
                                        <p:strVal val="visible"/>
                                      </p:to>
                                    </p:set>
                                    <p:animEffect transition="in" filter="box(out)">
                                      <p:cBhvr>
                                        <p:cTn id="16" dur="500"/>
                                        <p:tgtEl>
                                          <p:spTgt spid="96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advAuto="0"/>
      <p:bldP spid="96267"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Example 5</a:t>
            </a:r>
          </a:p>
        </p:txBody>
      </p:sp>
      <p:sp>
        <p:nvSpPr>
          <p:cNvPr id="97283"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Rate Problem</a:t>
            </a:r>
          </a:p>
        </p:txBody>
      </p:sp>
      <p:sp>
        <p:nvSpPr>
          <p:cNvPr id="97285" name="Rectangle 5"/>
          <p:cNvSpPr>
            <a:spLocks noChangeArrowheads="1"/>
          </p:cNvSpPr>
          <p:nvPr/>
        </p:nvSpPr>
        <p:spPr bwMode="auto">
          <a:xfrm>
            <a:off x="876300" y="1438275"/>
            <a:ext cx="7581900" cy="1077913"/>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ea typeface="Times New Roman" pitchFamily="18" charset="0"/>
                <a:cs typeface="Arial" pitchFamily="34" charset="0"/>
              </a:rPr>
              <a:t>Since both buses will have traveled the same distance when bus 2 passes bus 1, you can write the following equation.</a:t>
            </a:r>
          </a:p>
        </p:txBody>
      </p:sp>
      <p:sp>
        <p:nvSpPr>
          <p:cNvPr id="97287" name="Text Box 7"/>
          <p:cNvSpPr txBox="1">
            <a:spLocks noChangeArrowheads="1"/>
          </p:cNvSpPr>
          <p:nvPr/>
        </p:nvSpPr>
        <p:spPr bwMode="auto">
          <a:xfrm>
            <a:off x="4572000" y="2695575"/>
            <a:ext cx="3686175" cy="420688"/>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distance = rate </a:t>
            </a:r>
            <a:r>
              <a:rPr lang="en-US" sz="2400">
                <a:solidFill>
                  <a:srgbClr val="000000"/>
                </a:solidFill>
                <a:cs typeface="Arial" pitchFamily="34" charset="0"/>
              </a:rPr>
              <a:t>● time</a:t>
            </a:r>
          </a:p>
        </p:txBody>
      </p:sp>
      <p:sp>
        <p:nvSpPr>
          <p:cNvPr id="97288" name="Text Box 8"/>
          <p:cNvSpPr txBox="1">
            <a:spLocks noChangeArrowheads="1"/>
          </p:cNvSpPr>
          <p:nvPr/>
        </p:nvSpPr>
        <p:spPr bwMode="auto">
          <a:xfrm>
            <a:off x="4572000" y="3703638"/>
            <a:ext cx="4191000"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Distributive Property</a:t>
            </a:r>
          </a:p>
        </p:txBody>
      </p:sp>
      <p:pic>
        <p:nvPicPr>
          <p:cNvPr id="97289" name="Picture 9" descr="11-8-5_edits"/>
          <p:cNvPicPr>
            <a:picLocks noChangeAspect="1" noChangeArrowheads="1"/>
          </p:cNvPicPr>
          <p:nvPr/>
        </p:nvPicPr>
        <p:blipFill>
          <a:blip r:embed="rId3" cstate="print"/>
          <a:srcRect b="71053"/>
          <a:stretch>
            <a:fillRect/>
          </a:stretch>
        </p:blipFill>
        <p:spPr bwMode="auto">
          <a:xfrm>
            <a:off x="1262063" y="2463800"/>
            <a:ext cx="2624137" cy="908050"/>
          </a:xfrm>
          <a:prstGeom prst="rect">
            <a:avLst/>
          </a:prstGeom>
          <a:noFill/>
        </p:spPr>
      </p:pic>
      <p:pic>
        <p:nvPicPr>
          <p:cNvPr id="97290" name="Picture 10" descr="11-8-5_edits"/>
          <p:cNvPicPr>
            <a:picLocks noChangeAspect="1" noChangeArrowheads="1"/>
          </p:cNvPicPr>
          <p:nvPr/>
        </p:nvPicPr>
        <p:blipFill>
          <a:blip r:embed="rId3" cstate="print"/>
          <a:srcRect t="29150" b="57692"/>
          <a:stretch>
            <a:fillRect/>
          </a:stretch>
        </p:blipFill>
        <p:spPr bwMode="auto">
          <a:xfrm>
            <a:off x="1262063" y="3687763"/>
            <a:ext cx="2624137" cy="412750"/>
          </a:xfrm>
          <a:prstGeom prst="rect">
            <a:avLst/>
          </a:prstGeom>
          <a:noFill/>
        </p:spPr>
      </p:pic>
      <p:pic>
        <p:nvPicPr>
          <p:cNvPr id="97291" name="Picture 11" descr="11-8-5_edits"/>
          <p:cNvPicPr>
            <a:picLocks noChangeAspect="1" noChangeArrowheads="1"/>
          </p:cNvPicPr>
          <p:nvPr/>
        </p:nvPicPr>
        <p:blipFill>
          <a:blip r:embed="rId3" cstate="print"/>
          <a:srcRect t="44029" b="43117"/>
          <a:stretch>
            <a:fillRect/>
          </a:stretch>
        </p:blipFill>
        <p:spPr bwMode="auto">
          <a:xfrm>
            <a:off x="1262063" y="4313238"/>
            <a:ext cx="2624137" cy="403225"/>
          </a:xfrm>
          <a:prstGeom prst="rect">
            <a:avLst/>
          </a:prstGeom>
          <a:noFill/>
        </p:spPr>
      </p:pic>
      <p:pic>
        <p:nvPicPr>
          <p:cNvPr id="97292" name="Picture 12" descr="11-8-5_edits"/>
          <p:cNvPicPr>
            <a:picLocks noChangeAspect="1" noChangeArrowheads="1"/>
          </p:cNvPicPr>
          <p:nvPr/>
        </p:nvPicPr>
        <p:blipFill>
          <a:blip r:embed="rId3" cstate="print"/>
          <a:srcRect t="58907" b="27936"/>
          <a:stretch>
            <a:fillRect/>
          </a:stretch>
        </p:blipFill>
        <p:spPr bwMode="auto">
          <a:xfrm>
            <a:off x="1262063" y="5186363"/>
            <a:ext cx="2624137" cy="412750"/>
          </a:xfrm>
          <a:prstGeom prst="rect">
            <a:avLst/>
          </a:prstGeom>
          <a:noFill/>
        </p:spPr>
      </p:pic>
      <p:sp>
        <p:nvSpPr>
          <p:cNvPr id="97295" name="Text Box 15"/>
          <p:cNvSpPr txBox="1">
            <a:spLocks noChangeArrowheads="1"/>
          </p:cNvSpPr>
          <p:nvPr/>
        </p:nvSpPr>
        <p:spPr bwMode="auto">
          <a:xfrm>
            <a:off x="4572000" y="4333875"/>
            <a:ext cx="3686175"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Subtract 60</a:t>
            </a:r>
            <a:r>
              <a:rPr lang="en-US" sz="2400" i="1">
                <a:solidFill>
                  <a:srgbClr val="000000"/>
                </a:solidFill>
              </a:rPr>
              <a:t>t</a:t>
            </a:r>
            <a:r>
              <a:rPr lang="en-US" sz="2400">
                <a:solidFill>
                  <a:srgbClr val="000000"/>
                </a:solidFill>
              </a:rPr>
              <a:t> from each side.</a:t>
            </a:r>
            <a:endParaRPr lang="en-US" sz="2400">
              <a:solidFill>
                <a:srgbClr val="000000"/>
              </a:solidFill>
              <a:cs typeface="Arial" pitchFamily="34" charset="0"/>
            </a:endParaRPr>
          </a:p>
        </p:txBody>
      </p:sp>
      <p:sp>
        <p:nvSpPr>
          <p:cNvPr id="97296" name="Text Box 16"/>
          <p:cNvSpPr txBox="1">
            <a:spLocks noChangeArrowheads="1"/>
          </p:cNvSpPr>
          <p:nvPr/>
        </p:nvSpPr>
        <p:spPr bwMode="auto">
          <a:xfrm>
            <a:off x="4572000" y="5199063"/>
            <a:ext cx="4191000"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Divide each side by –10.</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285">
                                            <p:txEl>
                                              <p:pRg st="0" end="0"/>
                                            </p:txEl>
                                          </p:spTgt>
                                        </p:tgtEl>
                                        <p:attrNameLst>
                                          <p:attrName>style.visibility</p:attrName>
                                        </p:attrNameLst>
                                      </p:cBhvr>
                                      <p:to>
                                        <p:strVal val="visible"/>
                                      </p:to>
                                    </p:set>
                                    <p:animEffect transition="in" filter="wipe(left)">
                                      <p:cBhvr>
                                        <p:cTn id="7" dur="500"/>
                                        <p:tgtEl>
                                          <p:spTgt spid="972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7289"/>
                                        </p:tgtEl>
                                        <p:attrNameLst>
                                          <p:attrName>style.visibility</p:attrName>
                                        </p:attrNameLst>
                                      </p:cBhvr>
                                      <p:to>
                                        <p:strVal val="visible"/>
                                      </p:to>
                                    </p:set>
                                    <p:animEffect transition="in" filter="wipe(left)">
                                      <p:cBhvr>
                                        <p:cTn id="12" dur="500"/>
                                        <p:tgtEl>
                                          <p:spTgt spid="9728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7287"/>
                                        </p:tgtEl>
                                        <p:attrNameLst>
                                          <p:attrName>style.visibility</p:attrName>
                                        </p:attrNameLst>
                                      </p:cBhvr>
                                      <p:to>
                                        <p:strVal val="visible"/>
                                      </p:to>
                                    </p:set>
                                    <p:animEffect transition="in" filter="wipe(left)">
                                      <p:cBhvr>
                                        <p:cTn id="16" dur="500"/>
                                        <p:tgtEl>
                                          <p:spTgt spid="9728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7290"/>
                                        </p:tgtEl>
                                        <p:attrNameLst>
                                          <p:attrName>style.visibility</p:attrName>
                                        </p:attrNameLst>
                                      </p:cBhvr>
                                      <p:to>
                                        <p:strVal val="visible"/>
                                      </p:to>
                                    </p:set>
                                    <p:animEffect transition="in" filter="wipe(left)">
                                      <p:cBhvr>
                                        <p:cTn id="21" dur="500"/>
                                        <p:tgtEl>
                                          <p:spTgt spid="9729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7288"/>
                                        </p:tgtEl>
                                        <p:attrNameLst>
                                          <p:attrName>style.visibility</p:attrName>
                                        </p:attrNameLst>
                                      </p:cBhvr>
                                      <p:to>
                                        <p:strVal val="visible"/>
                                      </p:to>
                                    </p:set>
                                    <p:animEffect transition="in" filter="wipe(left)">
                                      <p:cBhvr>
                                        <p:cTn id="25" dur="500"/>
                                        <p:tgtEl>
                                          <p:spTgt spid="9728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7291"/>
                                        </p:tgtEl>
                                        <p:attrNameLst>
                                          <p:attrName>style.visibility</p:attrName>
                                        </p:attrNameLst>
                                      </p:cBhvr>
                                      <p:to>
                                        <p:strVal val="visible"/>
                                      </p:to>
                                    </p:set>
                                    <p:animEffect transition="in" filter="wipe(left)">
                                      <p:cBhvr>
                                        <p:cTn id="30" dur="500"/>
                                        <p:tgtEl>
                                          <p:spTgt spid="97291"/>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97295"/>
                                        </p:tgtEl>
                                        <p:attrNameLst>
                                          <p:attrName>style.visibility</p:attrName>
                                        </p:attrNameLst>
                                      </p:cBhvr>
                                      <p:to>
                                        <p:strVal val="visible"/>
                                      </p:to>
                                    </p:set>
                                    <p:animEffect transition="in" filter="wipe(left)">
                                      <p:cBhvr>
                                        <p:cTn id="34" dur="500"/>
                                        <p:tgtEl>
                                          <p:spTgt spid="9729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97292"/>
                                        </p:tgtEl>
                                        <p:attrNameLst>
                                          <p:attrName>style.visibility</p:attrName>
                                        </p:attrNameLst>
                                      </p:cBhvr>
                                      <p:to>
                                        <p:strVal val="visible"/>
                                      </p:to>
                                    </p:set>
                                    <p:animEffect transition="in" filter="wipe(left)">
                                      <p:cBhvr>
                                        <p:cTn id="39" dur="500"/>
                                        <p:tgtEl>
                                          <p:spTgt spid="97292"/>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97296"/>
                                        </p:tgtEl>
                                        <p:attrNameLst>
                                          <p:attrName>style.visibility</p:attrName>
                                        </p:attrNameLst>
                                      </p:cBhvr>
                                      <p:to>
                                        <p:strVal val="visible"/>
                                      </p:to>
                                    </p:set>
                                    <p:animEffect transition="in" filter="wipe(left)">
                                      <p:cBhvr>
                                        <p:cTn id="43" dur="500"/>
                                        <p:tgtEl>
                                          <p:spTgt spid="97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5" grpId="0" build="p" autoUpdateAnimBg="0" advAuto="0"/>
      <p:bldP spid="97287" grpId="0" autoUpdateAnimBg="0"/>
      <p:bldP spid="97288" grpId="0" autoUpdateAnimBg="0"/>
      <p:bldP spid="97295" grpId="0" autoUpdateAnimBg="0"/>
      <p:bldP spid="97296"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Example 5</a:t>
            </a:r>
          </a:p>
        </p:txBody>
      </p:sp>
      <p:sp>
        <p:nvSpPr>
          <p:cNvPr id="130051"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E01B22"/>
                </a:solidFill>
              </a:rPr>
              <a:t>Rate Problem</a:t>
            </a:r>
          </a:p>
        </p:txBody>
      </p:sp>
      <p:grpSp>
        <p:nvGrpSpPr>
          <p:cNvPr id="130052" name="Group 4"/>
          <p:cNvGrpSpPr>
            <a:grpSpLocks/>
          </p:cNvGrpSpPr>
          <p:nvPr/>
        </p:nvGrpSpPr>
        <p:grpSpPr bwMode="auto">
          <a:xfrm>
            <a:off x="533400" y="1276350"/>
            <a:ext cx="7924800" cy="1625600"/>
            <a:chOff x="336" y="2888"/>
            <a:chExt cx="4992" cy="1024"/>
          </a:xfrm>
        </p:grpSpPr>
        <p:pic>
          <p:nvPicPr>
            <p:cNvPr id="130053" name="Picture 5" descr="11-8-5_edits"/>
            <p:cNvPicPr>
              <a:picLocks noChangeAspect="1" noChangeArrowheads="1"/>
            </p:cNvPicPr>
            <p:nvPr/>
          </p:nvPicPr>
          <p:blipFill>
            <a:blip r:embed="rId3" cstate="print"/>
            <a:srcRect l="30490" t="73785"/>
            <a:stretch>
              <a:fillRect/>
            </a:stretch>
          </p:blipFill>
          <p:spPr bwMode="auto">
            <a:xfrm>
              <a:off x="3261" y="3179"/>
              <a:ext cx="1149" cy="518"/>
            </a:xfrm>
            <a:prstGeom prst="rect">
              <a:avLst/>
            </a:prstGeom>
            <a:noFill/>
          </p:spPr>
        </p:pic>
        <p:sp>
          <p:nvSpPr>
            <p:cNvPr id="130054" name="Rectangle 6"/>
            <p:cNvSpPr>
              <a:spLocks noChangeArrowheads="1"/>
            </p:cNvSpPr>
            <p:nvPr/>
          </p:nvSpPr>
          <p:spPr bwMode="auto">
            <a:xfrm>
              <a:off x="336" y="2888"/>
              <a:ext cx="4992" cy="1024"/>
            </a:xfrm>
            <a:prstGeom prst="rect">
              <a:avLst/>
            </a:prstGeom>
            <a:noFill/>
            <a:ln w="9525">
              <a:noFill/>
              <a:miter lim="800000"/>
              <a:headEnd/>
              <a:tailEnd/>
            </a:ln>
            <a:effectLst/>
          </p:spPr>
          <p:txBody>
            <a:bodyPr>
              <a:spAutoFit/>
            </a:bodyPr>
            <a:lstStyle/>
            <a:p>
              <a:pPr marL="342900" indent="1588">
                <a:lnSpc>
                  <a:spcPct val="140000"/>
                </a:lnSpc>
                <a:spcBef>
                  <a:spcPct val="20000"/>
                </a:spcBef>
                <a:spcAft>
                  <a:spcPct val="20000"/>
                </a:spcAft>
                <a:buClr>
                  <a:srgbClr val="FFFFFF"/>
                </a:buClr>
                <a:tabLst>
                  <a:tab pos="1943100" algn="l"/>
                </a:tabLst>
              </a:pPr>
              <a:r>
                <a:rPr lang="en-US" sz="2400" b="1">
                  <a:solidFill>
                    <a:srgbClr val="00539D"/>
                  </a:solidFill>
                </a:rPr>
                <a:t>Answer:	</a:t>
              </a:r>
              <a:r>
                <a:rPr lang="en-US" sz="2400">
                  <a:solidFill>
                    <a:srgbClr val="E01B22"/>
                  </a:solidFill>
                </a:rPr>
                <a:t>The time it will take the second bus to</a:t>
              </a:r>
              <a:br>
                <a:rPr lang="en-US" sz="2400">
                  <a:solidFill>
                    <a:srgbClr val="E01B22"/>
                  </a:solidFill>
                </a:rPr>
              </a:br>
              <a:r>
                <a:rPr lang="en-US" sz="2400">
                  <a:solidFill>
                    <a:srgbClr val="E01B22"/>
                  </a:solidFill>
                </a:rPr>
                <a:t>	pass the first bus is                     hours 	after the second bus leaves. </a:t>
              </a:r>
              <a:endParaRPr lang="en-US">
                <a:solidFill>
                  <a:srgbClr val="E01B22"/>
                </a:solidFill>
              </a:endParaRP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wipe(left)">
                                      <p:cBhvr>
                                        <p:cTn id="7" dur="500"/>
                                        <p:tgtEl>
                                          <p:spTgt spid="130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a:t>
            </a:r>
          </a:p>
        </p:txBody>
      </p:sp>
      <p:sp>
        <p:nvSpPr>
          <p:cNvPr id="117767" name="Oval 7"/>
          <p:cNvSpPr>
            <a:spLocks noChangeArrowheads="1"/>
          </p:cNvSpPr>
          <p:nvPr/>
        </p:nvSpPr>
        <p:spPr bwMode="auto">
          <a:xfrm>
            <a:off x="904875" y="3683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7768"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776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7772" name="Rectangle 12"/>
          <p:cNvSpPr>
            <a:spLocks noChangeArrowheads="1"/>
          </p:cNvSpPr>
          <p:nvPr>
            <p:custDataLst>
              <p:tags r:id="rId2"/>
            </p:custDataLst>
          </p:nvPr>
        </p:nvSpPr>
        <p:spPr bwMode="auto">
          <a:xfrm>
            <a:off x="914400" y="3702050"/>
            <a:ext cx="2790825" cy="2787650"/>
          </a:xfrm>
          <a:prstGeom prst="rect">
            <a:avLst/>
          </a:prstGeom>
          <a:noFill/>
          <a:ln w="9525">
            <a:noFill/>
            <a:miter lim="800000"/>
            <a:headEnd/>
            <a:tailEnd/>
          </a:ln>
          <a:effectLst/>
        </p:spPr>
        <p:txBody>
          <a:bodyPr>
            <a:spAutoFit/>
          </a:bodyPr>
          <a:lstStyle/>
          <a:p>
            <a:pPr marL="533400" indent="-533400">
              <a:lnSpc>
                <a:spcPct val="90000"/>
              </a:lnSpc>
              <a:spcBef>
                <a:spcPct val="63000"/>
              </a:spcBef>
              <a:spcAft>
                <a:spcPct val="6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3:27 </a:t>
            </a:r>
            <a:r>
              <a:rPr lang="pt-BR" b="1">
                <a:solidFill>
                  <a:srgbClr val="000000"/>
                </a:solidFill>
                <a:sym typeface="Symbol" pitchFamily="18" charset="2"/>
              </a:rPr>
              <a:t>P.M.</a:t>
            </a:r>
          </a:p>
          <a:p>
            <a:pPr marL="533400" indent="-533400">
              <a:lnSpc>
                <a:spcPct val="90000"/>
              </a:lnSpc>
              <a:spcBef>
                <a:spcPct val="63000"/>
              </a:spcBef>
              <a:spcAft>
                <a:spcPct val="6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3:30 </a:t>
            </a:r>
            <a:r>
              <a:rPr lang="pt-BR" b="1">
                <a:solidFill>
                  <a:srgbClr val="000000"/>
                </a:solidFill>
                <a:sym typeface="Symbol" pitchFamily="18" charset="2"/>
              </a:rPr>
              <a:t>P.M.</a:t>
            </a:r>
          </a:p>
          <a:p>
            <a:pPr marL="533400" indent="-533400">
              <a:lnSpc>
                <a:spcPct val="90000"/>
              </a:lnSpc>
              <a:spcBef>
                <a:spcPct val="63000"/>
              </a:spcBef>
              <a:spcAft>
                <a:spcPct val="6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3:50 </a:t>
            </a:r>
            <a:r>
              <a:rPr lang="pt-BR" b="1">
                <a:solidFill>
                  <a:srgbClr val="000000"/>
                </a:solidFill>
                <a:sym typeface="Symbol" pitchFamily="18" charset="2"/>
              </a:rPr>
              <a:t>P.M.</a:t>
            </a:r>
          </a:p>
          <a:p>
            <a:pPr marL="533400" indent="-533400">
              <a:lnSpc>
                <a:spcPct val="90000"/>
              </a:lnSpc>
              <a:spcBef>
                <a:spcPct val="63000"/>
              </a:spcBef>
              <a:spcAft>
                <a:spcPct val="6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4:00 </a:t>
            </a:r>
            <a:r>
              <a:rPr lang="pt-BR" b="1">
                <a:solidFill>
                  <a:srgbClr val="000000"/>
                </a:solidFill>
                <a:sym typeface="Symbol" pitchFamily="18" charset="2"/>
              </a:rPr>
              <a:t>P.M.</a:t>
            </a:r>
          </a:p>
        </p:txBody>
      </p:sp>
      <p:sp>
        <p:nvSpPr>
          <p:cNvPr id="117773" name="Rectangle 13"/>
          <p:cNvSpPr>
            <a:spLocks noChangeArrowheads="1"/>
          </p:cNvSpPr>
          <p:nvPr/>
        </p:nvSpPr>
        <p:spPr bwMode="auto">
          <a:xfrm>
            <a:off x="533400" y="1504950"/>
            <a:ext cx="8305800"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TRANSPORTATION</a:t>
            </a:r>
            <a:r>
              <a:rPr lang="en-US" sz="2400">
                <a:solidFill>
                  <a:srgbClr val="000000"/>
                </a:solidFill>
              </a:rPr>
              <a:t> </a:t>
            </a:r>
            <a:r>
              <a:rPr lang="en-US" sz="2400" b="1">
                <a:solidFill>
                  <a:srgbClr val="FFEB55"/>
                </a:solidFill>
              </a:rPr>
              <a:t> </a:t>
            </a:r>
            <a:r>
              <a:rPr lang="en-US" sz="2400" b="1">
                <a:solidFill>
                  <a:srgbClr val="00539D"/>
                </a:solidFill>
              </a:rPr>
              <a:t>Two cyclists are riding on a </a:t>
            </a:r>
            <a:br>
              <a:rPr lang="en-US" sz="2400" b="1">
                <a:solidFill>
                  <a:srgbClr val="00539D"/>
                </a:solidFill>
              </a:rPr>
            </a:br>
            <a:r>
              <a:rPr lang="en-US" sz="2400" b="1">
                <a:solidFill>
                  <a:srgbClr val="00539D"/>
                </a:solidFill>
              </a:rPr>
              <a:t>5-mile circular bike trail. They both leave the bike trail entrance at 3:00 </a:t>
            </a:r>
            <a:r>
              <a:rPr lang="en-US" b="1">
                <a:solidFill>
                  <a:srgbClr val="00539D"/>
                </a:solidFill>
              </a:rPr>
              <a:t>P.M.</a:t>
            </a:r>
            <a:r>
              <a:rPr lang="en-US" sz="2400" b="1">
                <a:solidFill>
                  <a:srgbClr val="00539D"/>
                </a:solidFill>
              </a:rPr>
              <a:t> traveling in opposite directions. It usually takes the first cyclist one hour to complete the trail and it takes the second cyclist 50 minutes. At what time will they pass each other?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73"/>
                                        </p:tgtEl>
                                        <p:attrNameLst>
                                          <p:attrName>style.visibility</p:attrName>
                                        </p:attrNameLst>
                                      </p:cBhvr>
                                      <p:to>
                                        <p:strVal val="visible"/>
                                      </p:to>
                                    </p:set>
                                    <p:animEffect transition="in" filter="wipe(left)">
                                      <p:cBhvr>
                                        <p:cTn id="15" dur="500"/>
                                        <p:tgtEl>
                                          <p:spTgt spid="11777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7772"/>
                                        </p:tgtEl>
                                        <p:attrNameLst>
                                          <p:attrName>style.visibility</p:attrName>
                                        </p:attrNameLst>
                                      </p:cBhvr>
                                      <p:to>
                                        <p:strVal val="visible"/>
                                      </p:to>
                                    </p:set>
                                    <p:animEffect transition="in" filter="wipe(left)">
                                      <p:cBhvr>
                                        <p:cTn id="19" dur="500"/>
                                        <p:tgtEl>
                                          <p:spTgt spid="11777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7767"/>
                                        </p:tgtEl>
                                        <p:attrNameLst>
                                          <p:attrName>style.visibility</p:attrName>
                                        </p:attrNameLst>
                                      </p:cBhvr>
                                      <p:to>
                                        <p:strVal val="visible"/>
                                      </p:to>
                                    </p:set>
                                    <p:animEffect transition="in" filter="wipe(down)">
                                      <p:cBhvr>
                                        <p:cTn id="24" dur="580">
                                          <p:stCondLst>
                                            <p:cond delay="0"/>
                                          </p:stCondLst>
                                        </p:cTn>
                                        <p:tgtEl>
                                          <p:spTgt spid="117767"/>
                                        </p:tgtEl>
                                      </p:cBhvr>
                                    </p:animEffect>
                                    <p:anim calcmode="lin" valueType="num">
                                      <p:cBhvr>
                                        <p:cTn id="25"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17767"/>
                                        </p:tgtEl>
                                      </p:cBhvr>
                                      <p:to x="100000" y="60000"/>
                                    </p:animScale>
                                    <p:animScale>
                                      <p:cBhvr>
                                        <p:cTn id="31" dur="166" decel="50000">
                                          <p:stCondLst>
                                            <p:cond delay="676"/>
                                          </p:stCondLst>
                                        </p:cTn>
                                        <p:tgtEl>
                                          <p:spTgt spid="117767"/>
                                        </p:tgtEl>
                                      </p:cBhvr>
                                      <p:to x="100000" y="100000"/>
                                    </p:animScale>
                                    <p:animScale>
                                      <p:cBhvr>
                                        <p:cTn id="32" dur="26">
                                          <p:stCondLst>
                                            <p:cond delay="1312"/>
                                          </p:stCondLst>
                                        </p:cTn>
                                        <p:tgtEl>
                                          <p:spTgt spid="117767"/>
                                        </p:tgtEl>
                                      </p:cBhvr>
                                      <p:to x="100000" y="80000"/>
                                    </p:animScale>
                                    <p:animScale>
                                      <p:cBhvr>
                                        <p:cTn id="33" dur="166" decel="50000">
                                          <p:stCondLst>
                                            <p:cond delay="1338"/>
                                          </p:stCondLst>
                                        </p:cTn>
                                        <p:tgtEl>
                                          <p:spTgt spid="117767"/>
                                        </p:tgtEl>
                                      </p:cBhvr>
                                      <p:to x="100000" y="100000"/>
                                    </p:animScale>
                                    <p:animScale>
                                      <p:cBhvr>
                                        <p:cTn id="34" dur="26">
                                          <p:stCondLst>
                                            <p:cond delay="1642"/>
                                          </p:stCondLst>
                                        </p:cTn>
                                        <p:tgtEl>
                                          <p:spTgt spid="117767"/>
                                        </p:tgtEl>
                                      </p:cBhvr>
                                      <p:to x="100000" y="90000"/>
                                    </p:animScale>
                                    <p:animScale>
                                      <p:cBhvr>
                                        <p:cTn id="35" dur="166" decel="50000">
                                          <p:stCondLst>
                                            <p:cond delay="1668"/>
                                          </p:stCondLst>
                                        </p:cTn>
                                        <p:tgtEl>
                                          <p:spTgt spid="117767"/>
                                        </p:tgtEl>
                                      </p:cBhvr>
                                      <p:to x="100000" y="100000"/>
                                    </p:animScale>
                                    <p:animScale>
                                      <p:cBhvr>
                                        <p:cTn id="36" dur="26">
                                          <p:stCondLst>
                                            <p:cond delay="1808"/>
                                          </p:stCondLst>
                                        </p:cTn>
                                        <p:tgtEl>
                                          <p:spTgt spid="117767"/>
                                        </p:tgtEl>
                                      </p:cBhvr>
                                      <p:to x="100000" y="95000"/>
                                    </p:animScale>
                                    <p:animScale>
                                      <p:cBhvr>
                                        <p:cTn id="37"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animBg="1"/>
      <p:bldP spid="117772" grpId="0" autoUpdateAnimBg="0"/>
      <p:bldP spid="11777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 name="INCLUDESESSION" val="Tru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Incorrect¤Correct"/>
  <p:tag name="TOTALRESPONSES" val="5"/>
  <p:tag name="SLICED" val="False"/>
  <p:tag name="RESPONSES" val="NA,1,5,4;2;1;2;1;"/>
  <p:tag name="CHARTSTRINGSTD" val="2 2 0 1"/>
  <p:tag name="CHARTSTRINGREV" val="1 0 2 2"/>
  <p:tag name="CHARTSTRINGSTDPER" val="0.4 0.4 0 0.2"/>
  <p:tag name="CHARTSTRINGREVPER" val="0.2 0 0.4 0.4"/>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TOTALRESPONSES" val="5"/>
  <p:tag name="SLICED" val="False"/>
  <p:tag name="RESPONSES" val="NA,1,5,3;1;1;1;2;"/>
  <p:tag name="CHARTSTRINGSTD" val="3 1 1 0"/>
  <p:tag name="CHARTSTRINGREV" val="0 1 1 3"/>
  <p:tag name="CHARTSTRINGSTDPER" val="0.6 0.2 0.2 0"/>
  <p:tag name="CHARTSTRINGREVPER" val="0 0.2 0.2 0.6"/>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TOTALRESPONSES" val="5"/>
  <p:tag name="SLICED" val="False"/>
  <p:tag name="RESPONSES" val="NA,1,5,2;1;1;3;4;"/>
  <p:tag name="CHARTSTRINGSTD" val="2 1 1 1"/>
  <p:tag name="CHARTSTRINGREV" val="1 1 1 2"/>
  <p:tag name="CHARTSTRINGSTDPER" val="0.4 0.2 0.2 0.2"/>
  <p:tag name="CHARTSTRINGREVPER" val="0.2 0.2 0.2 0.4"/>
  <p:tag name="RESPONSESGATHERED" val="False"/>
  <p:tag name="QUESTIONALIAS" val="5-Minute Check 3"/>
  <p:tag name="ANSWERSALIAS" val="A¤B¤C¤D"/>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3;2;2;3;4;"/>
  <p:tag name="CHARTSTRINGSTD" val="0 2 2 1"/>
  <p:tag name="CHARTSTRINGREV" val="1 2 2 0"/>
  <p:tag name="CHARTSTRINGSTDPER" val="0 0.4 0.4 0.2"/>
  <p:tag name="CHARTSTRINGREVPER" val="0.2 0.4 0.4 0"/>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Correct¤Incorrect¤Incorrect¤Incorrect"/>
  <p:tag name="TOTALRESPONSES" val="5"/>
  <p:tag name="SLICED" val="False"/>
  <p:tag name="RESPONSES" val="NA,1,5,1;2;1;4;1;"/>
  <p:tag name="CHARTSTRINGSTD" val="3 1 0 1"/>
  <p:tag name="CHARTSTRINGREV" val="1 0 1 3"/>
  <p:tag name="CHARTSTRINGSTDPER" val="0.6 0.2 0 0.2"/>
  <p:tag name="CHARTSTRINGREVPER" val="0.2 0 0.2 0.6"/>
  <p:tag name="RESPONSESGATHERED" val="False"/>
  <p:tag name="QUESTIONALIAS" val="5-Minute Check 5"/>
  <p:tag name="ANSWERSALIAS" val="A¤B¤C¤D"/>
</p:tagLst>
</file>

<file path=ppt/tags/tag1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5.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48025CB68E904DEB8E066A586B5447CC"/>
  <p:tag name="TOTALRESPONSES" val="5"/>
  <p:tag name="SLICED" val="False"/>
  <p:tag name="RESPONSES" val="NA,1,5,2;3;2;2;4;"/>
  <p:tag name="CHARTSTRINGSTD" val="0 3 1 1"/>
  <p:tag name="CHARTSTRINGREV" val="1 1 3 0"/>
  <p:tag name="CHARTSTRINGSTDPER" val="0 0.6 0.2 0.2"/>
  <p:tag name="CHARTSTRINGREVPER" val="0.2 0.2 0.6 0"/>
  <p:tag name="VALUES" val="Incorrect¤Incorrect¤Incorrect¤Correct"/>
  <p:tag name="QUESTIONALIAS" val="5-Minute Check 6"/>
  <p:tag name="ANSWERSALIAS" val="A¤B¤C¤D"/>
  <p:tag name="RESPONSESGATHERED" val="False"/>
</p:tagLst>
</file>

<file path=ppt/tags/tag16.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2;3;2;2;3;"/>
  <p:tag name="CHARTSTRINGSTD" val="0 3 2 0"/>
  <p:tag name="CHARTSTRINGREV" val="0 2 3 0"/>
  <p:tag name="CHARTSTRINGSTDPER" val="0 0.6 0.4 0"/>
  <p:tag name="CHARTSTRINGREVPER" val="0 0.4 0.6 0"/>
  <p:tag name="RESPONSESGATHERED" val="False"/>
  <p:tag name="QUESTIONALIAS" val="Example 1"/>
  <p:tag name="ANSWERSALIAS" val="A¤B¤C¤D"/>
</p:tagLst>
</file>

<file path=ppt/tags/tag2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Incorrect¤Correct"/>
  <p:tag name="TOTALRESPONSES" val="5"/>
  <p:tag name="SLICED" val="False"/>
  <p:tag name="RESPONSES" val="NA,1,5,1;2;4;4;3;"/>
  <p:tag name="CHARTSTRINGSTD" val="1 1 1 2"/>
  <p:tag name="CHARTSTRINGREV" val="2 1 1 1"/>
  <p:tag name="CHARTSTRINGSTDPER" val="0.2 0.2 0.2 0.4"/>
  <p:tag name="CHARTSTRINGREVPER" val="0.4 0.2 0.2 0.2"/>
  <p:tag name="RESPONSESGATHERED" val="False"/>
  <p:tag name="QUESTIONALIAS" val="Example 2"/>
  <p:tag name="ANSWERSALIAS" val="A¤B¤C¤D"/>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4;4;2;3;2;"/>
  <p:tag name="CHARTSTRINGSTD" val="0 2 1 2"/>
  <p:tag name="CHARTSTRINGREV" val="2 1 2 0"/>
  <p:tag name="CHARTSTRINGSTDPER" val="0 0.4 0.2 0.4"/>
  <p:tag name="CHARTSTRINGREVPER" val="0.4 0.2 0.4 0"/>
  <p:tag name="VALUES" val="Incorrect¤Incorrect¤Incorrect¤Correct"/>
  <p:tag name="RESPONSESGATHERED" val="False"/>
  <p:tag name="QUESTIONALIAS" val="Example 3"/>
  <p:tag name="ANSWERSALIAS" val="A¤B¤C¤D"/>
</p:tagLst>
</file>

<file path=ppt/tags/tag3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Incorrect¤Correct¤Incorrect"/>
  <p:tag name="TOTALRESPONSES" val="5"/>
  <p:tag name="SLICED" val="False"/>
  <p:tag name="RESPONSES" val="NA,1,5,1;2;3;4;1;"/>
  <p:tag name="CHARTSTRINGSTD" val="2 1 1 1"/>
  <p:tag name="CHARTSTRINGREV" val="1 1 1 2"/>
  <p:tag name="CHARTSTRINGSTDPER" val="0.4 0.2 0.2 0.2"/>
  <p:tag name="CHARTSTRINGREVPER" val="0.2 0.2 0.2 0.4"/>
  <p:tag name="RESPONSESGATHERED" val="False"/>
  <p:tag name="QUESTIONALIAS" val="Example 4"/>
  <p:tag name="ANSWERSALIAS" val="A¤B¤C¤D"/>
</p:tagLst>
</file>

<file path=ppt/tags/tag4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VALUES" val="Correct¤Incorrect¤Incorrect¤Incorrect"/>
  <p:tag name="TOTALRESPONSES" val="5"/>
  <p:tag name="SLICED" val="False"/>
  <p:tag name="RESPONSES" val="NA,1,5,3;4;2;2;3;"/>
  <p:tag name="CHARTSTRINGSTD" val="0 2 2 1"/>
  <p:tag name="CHARTSTRINGREV" val="1 2 2 0"/>
  <p:tag name="CHARTSTRINGSTDPER" val="0 0.4 0.4 0.2"/>
  <p:tag name="CHARTSTRINGREVPER" val="0.2 0.4 0.4 0"/>
  <p:tag name="QUESTIONALIAS" val="Example 5"/>
  <p:tag name="ANSWERSALIAS" val="A¤B¤C¤D"/>
  <p:tag name="RESPONSESGATHERED" val="False"/>
</p:tagLst>
</file>

<file path=ppt/tags/tag4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1635</TotalTime>
  <Words>717</Words>
  <Application>Microsoft Office PowerPoint</Application>
  <PresentationFormat>On-screen Show (4:3)</PresentationFormat>
  <Paragraphs>189</Paragraphs>
  <Slides>35</Slides>
  <Notes>0</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35</vt:i4>
      </vt:variant>
    </vt:vector>
  </HeadingPairs>
  <TitlesOfParts>
    <vt:vector size="50" baseType="lpstr">
      <vt:lpstr>Arial</vt:lpstr>
      <vt:lpstr>Symbol</vt:lpstr>
      <vt:lpstr>Times New Roman</vt:lpstr>
      <vt:lpstr>FormataOTFCnMd</vt:lpstr>
      <vt:lpstr>Wingdings</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Example 1</vt:lpstr>
      <vt:lpstr>Example 1</vt:lpstr>
      <vt:lpstr>Example 1</vt:lpstr>
      <vt:lpstr>Example 1</vt:lpstr>
      <vt:lpstr>Example 2</vt:lpstr>
      <vt:lpstr>Example 2</vt:lpstr>
      <vt:lpstr>Example 2</vt:lpstr>
      <vt:lpstr>Example 2</vt:lpstr>
      <vt:lpstr>Example 3</vt:lpstr>
      <vt:lpstr>Example 3</vt:lpstr>
      <vt:lpstr>Example 3</vt:lpstr>
      <vt:lpstr>Example 3</vt:lpstr>
      <vt:lpstr>Example 4</vt:lpstr>
      <vt:lpstr>Example 4</vt:lpstr>
      <vt:lpstr>Example 4</vt:lpstr>
      <vt:lpstr>Example 4</vt:lpstr>
      <vt:lpstr>Example 4</vt:lpstr>
      <vt:lpstr>Example 4</vt:lpstr>
      <vt:lpstr>Example 4</vt:lpstr>
      <vt:lpstr>Example 5</vt:lpstr>
      <vt:lpstr>Example 5</vt:lpstr>
      <vt:lpstr>Example 5</vt:lpstr>
      <vt:lpstr>Example 5</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116</cp:revision>
  <dcterms:created xsi:type="dcterms:W3CDTF">2007-12-06T14:31:51Z</dcterms:created>
  <dcterms:modified xsi:type="dcterms:W3CDTF">2015-12-17T13:20:18Z</dcterms:modified>
</cp:coreProperties>
</file>