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29" r:id="rId15"/>
    <p:sldId id="330" r:id="rId16"/>
    <p:sldId id="305" r:id="rId17"/>
    <p:sldId id="314" r:id="rId18"/>
    <p:sldId id="258" r:id="rId19"/>
    <p:sldId id="290" r:id="rId20"/>
    <p:sldId id="259" r:id="rId21"/>
    <p:sldId id="288" r:id="rId22"/>
    <p:sldId id="308" r:id="rId23"/>
    <p:sldId id="260" r:id="rId24"/>
    <p:sldId id="318" r:id="rId25"/>
    <p:sldId id="323" r:id="rId26"/>
    <p:sldId id="325" r:id="rId27"/>
    <p:sldId id="324" r:id="rId28"/>
    <p:sldId id="309" r:id="rId29"/>
    <p:sldId id="319" r:id="rId30"/>
    <p:sldId id="263" r:id="rId31"/>
    <p:sldId id="326" r:id="rId32"/>
    <p:sldId id="291" r:id="rId33"/>
    <p:sldId id="327" r:id="rId34"/>
    <p:sldId id="310" r:id="rId35"/>
    <p:sldId id="320" r:id="rId36"/>
    <p:sldId id="321" r:id="rId37"/>
    <p:sldId id="328" r:id="rId38"/>
    <p:sldId id="322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6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6" name="Header" descr="12_ALG1_Header_12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12–1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2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2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2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45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44.jpeg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0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2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3" name="SplashHeader" descr="12_ALG1_Header_12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12–1)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Example 1:	Statistics and Parameters</a:t>
            </a: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Key Concept:  Mean Absolute Deviation</a:t>
            </a: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Example 2:	Mean Absolute Deviation</a:t>
            </a: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Key Concept:  Standard Deviation</a:t>
            </a: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Example 3:	Variance and Standard Deviation</a:t>
            </a: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Example 4:	Compare Two Sets of Data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68700"/>
            <a:ext cx="5029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simple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systematic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self-selected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convenience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HEALTH CLUBS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At a heath club, a random sample of members are asked some questions about dieting. Classify the sample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simple, systematic, self-selected, convenience,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stratified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sp>
        <p:nvSpPr>
          <p:cNvPr id="107539" name="AutoShape 19"/>
          <p:cNvSpPr>
            <a:spLocks noChangeArrowheads="1"/>
          </p:cNvSpPr>
          <p:nvPr/>
        </p:nvSpPr>
        <p:spPr bwMode="auto">
          <a:xfrm>
            <a:off x="533400" y="5715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0855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68700"/>
            <a:ext cx="50292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simple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systematic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self-selected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convenience</a:t>
            </a:r>
          </a:p>
        </p:txBody>
      </p:sp>
      <p:sp>
        <p:nvSpPr>
          <p:cNvPr id="10855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ELECTIONS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At a shopping mall, every 10th shopper is asked some questions about the upcoming election. Classify the sample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simple, systematic, self-selected, convenience,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stratified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8557" name="AutoShape 13"/>
          <p:cNvSpPr>
            <a:spLocks noChangeArrowheads="1"/>
          </p:cNvSpPr>
          <p:nvPr/>
        </p:nvSpPr>
        <p:spPr bwMode="auto">
          <a:xfrm>
            <a:off x="533400" y="4330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5" grpId="0" autoUpdateAnimBg="0"/>
      <p:bldP spid="108556" grpId="0" autoUpdateAnimBg="0"/>
      <p:bldP spid="1085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4541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40075"/>
            <a:ext cx="78486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biased; The participants are randomly selected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biased; The participants are selected at a rock concert, which will influence their answers.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unbiased; The participants are randomly selected.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unbiased; The participants are selected at a rock concert, so their answers will not be influenced.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4541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MUSIC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At a rock concert, a random sample of people is asked the type of music they prefer. Is the sample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biased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unbiased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 Explain your reasoning.</a:t>
            </a:r>
          </a:p>
        </p:txBody>
      </p:sp>
      <p:sp>
        <p:nvSpPr>
          <p:cNvPr id="145414" name="AutoShape 6"/>
          <p:cNvSpPr>
            <a:spLocks noChangeArrowheads="1"/>
          </p:cNvSpPr>
          <p:nvPr/>
        </p:nvSpPr>
        <p:spPr bwMode="auto">
          <a:xfrm>
            <a:off x="533400" y="374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5415" name="Picture 7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autoUpdateAnimBg="0"/>
      <p:bldP spid="145412" grpId="0" autoUpdateAnimBg="0"/>
      <p:bldP spid="1454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4643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36900"/>
            <a:ext cx="77724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biased; The participants are selected at a golf course, which will influence their answers.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biased; The participants are randomly selected.</a:t>
            </a:r>
            <a:r>
              <a:rPr lang="en-US" sz="2400">
                <a:sym typeface="Symbol" pitchFamily="18" charset="2"/>
              </a:rPr>
              <a:t> 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unbiased; Every fifth person is selected.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unbiased; The participants are randomly selected.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4643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GOLF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Every fifth person leaving a golf course is asked his of her favorite summertime activity. Is the sample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biased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unbiased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 Explain your reasoning.</a:t>
            </a:r>
          </a:p>
        </p:txBody>
      </p:sp>
      <p:sp>
        <p:nvSpPr>
          <p:cNvPr id="146438" name="AutoShape 6"/>
          <p:cNvSpPr>
            <a:spLocks noChangeArrowheads="1"/>
          </p:cNvSpPr>
          <p:nvPr/>
        </p:nvSpPr>
        <p:spPr bwMode="auto">
          <a:xfrm>
            <a:off x="533400" y="3213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6439" name="Picture 7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utoUpdateAnimBg="0"/>
      <p:bldP spid="146436" grpId="0" autoUpdateAnimBg="0"/>
      <p:bldP spid="1464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05200"/>
            <a:ext cx="76962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200" b="1">
                <a:sym typeface="Symbol" pitchFamily="18" charset="2"/>
              </a:rPr>
              <a:t>observational study; the kids are unaffected by the study</a:t>
            </a:r>
            <a:r>
              <a:rPr lang="en-US" sz="2200">
                <a:sym typeface="Symbol" pitchFamily="18" charset="2"/>
              </a:rPr>
              <a:t> </a:t>
            </a:r>
            <a:endParaRPr lang="pt-BR" sz="22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200" b="1">
                <a:sym typeface="Symbol" pitchFamily="18" charset="2"/>
              </a:rPr>
              <a:t>observational study; the kids are affected by the study</a:t>
            </a:r>
            <a:r>
              <a:rPr lang="en-US" sz="2200">
                <a:sym typeface="Symbol" pitchFamily="18" charset="2"/>
              </a:rPr>
              <a:t> </a:t>
            </a:r>
            <a:endParaRPr lang="pt-BR" sz="22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200" b="1">
                <a:sym typeface="Symbol" pitchFamily="18" charset="2"/>
              </a:rPr>
              <a:t>experiment; the kids are divided into two groups where one group is affected by the study</a:t>
            </a:r>
            <a:r>
              <a:rPr lang="en-US" sz="2200">
                <a:sym typeface="Symbol" pitchFamily="18" charset="2"/>
              </a:rPr>
              <a:t> </a:t>
            </a:r>
            <a:endParaRPr lang="pt-BR" sz="22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200" b="1">
                <a:sym typeface="Symbol" pitchFamily="18" charset="2"/>
              </a:rPr>
              <a:t>experiment; the kids are divided into two groups but neither group is affected by the study</a:t>
            </a:r>
            <a:r>
              <a:rPr lang="en-US" sz="2200">
                <a:sym typeface="Symbol" pitchFamily="18" charset="2"/>
              </a:rPr>
              <a:t> </a:t>
            </a:r>
            <a:endParaRPr lang="pt-BR" sz="2200">
              <a:sym typeface="Symbol" pitchFamily="18" charset="2"/>
            </a:endParaRP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TELEVISION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The management of a detention center alters the colors of their walls then compares the behaviors of their kids with the kids where the colors were not changed. Determine whether the situation describes a 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survey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, an 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observational study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, or an 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experiment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Explain your reasoning.</a:t>
            </a:r>
          </a:p>
        </p:txBody>
      </p:sp>
      <p:pic>
        <p:nvPicPr>
          <p:cNvPr id="109578" name="Picture 10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sp>
        <p:nvSpPr>
          <p:cNvPr id="109579" name="AutoShape 11"/>
          <p:cNvSpPr>
            <a:spLocks noChangeArrowheads="1"/>
          </p:cNvSpPr>
          <p:nvPr/>
        </p:nvSpPr>
        <p:spPr bwMode="auto">
          <a:xfrm>
            <a:off x="533400" y="51069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80" name="Picture 12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S.ID.2 Use statistics appropriate to the shape of the data distribution to compare center (median, mean) and spread (interquartile range, standard deviation) of two or more different data sets.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2 Reason abstractly and quantitatively.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analyzed data collection techniques.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sample statistics and population parameters.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0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Analyze data sets using statistics.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statistical inference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statistic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parameter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mean absolute deviation (MAD)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standard deviation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variance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Statistics and Parameters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22413"/>
            <a:ext cx="7705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Identify the sample and the population for each situation. Then describe the sample statistic and the population parameter.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movie rental business selects a random sample of 50 orders in one day. The median number of rentals per order is calculated.</a:t>
            </a: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533400" y="3886200"/>
            <a:ext cx="82296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sample: 50 movie orders; population: all movie orders for the day of the sample; sample statistic: mean number of rentals per order in the sample; population parameter: mean number of rentals per order for all rentals the day of the sample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6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Statistics and Parameters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876300" y="1522413"/>
            <a:ext cx="7705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Identify the sample and the population for each situation. Then describe the sample statistic and the population parameter.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stratified random sample of 2 trees of each species is selected from all trees at a nursery. The mean height of trees in the sample is calculated.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533400" y="3886200"/>
            <a:ext cx="8229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sample: 2 trees of each species found at the nursery; population: all trees at the nursery; sample statistic: mean height of trees in the sample; population parameter: mean height of all trees at the nursery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4" grpId="0" build="p" autoUpdateAnimBg="0" advAuto="0"/>
      <p:bldP spid="86035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1850" y="2705100"/>
            <a:ext cx="79057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sample: employees who responded; population: all employees; statistic: mean satisfaction of sample; parameter: mean satisfaction of all employees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sample: employees who responded; population: all employees; statistic: mean satisfaction of all employees; parameter: mean satisfaction of sample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sample: all employees; population: employees who responded; statistic: mean satisfaction of sample; parameter: mean satisfaction of all employees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sample: all employees; population: employees who responded; statistic: mean satisfaction of all employees; parameter: mean satisfaction of sample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A company’s human resources department surveyed the employees about working conditions. Identify the sample and the population. Then describe the sample statistic and the population parameter.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787400" y="2692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6153" name="Picture 9" descr="KC_alg_L12-02A"/>
          <p:cNvPicPr>
            <a:picLocks noChangeAspect="1" noChangeArrowheads="1"/>
          </p:cNvPicPr>
          <p:nvPr/>
        </p:nvPicPr>
        <p:blipFill>
          <a:blip r:embed="rId3" cstate="print"/>
          <a:srcRect l="1489"/>
          <a:stretch>
            <a:fillRect/>
          </a:stretch>
        </p:blipFill>
        <p:spPr bwMode="auto">
          <a:xfrm>
            <a:off x="723900" y="1001713"/>
            <a:ext cx="7673975" cy="26987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Mean Absolute Deviation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876300" y="1522413"/>
            <a:ext cx="78962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923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PETS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rescue agency records the number of pets adopted each month: {14, 18, 12, 17, 15, 20}. Find and interpret the mean absolute deviation. 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876300" y="2778125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mean.</a:t>
            </a:r>
            <a:endParaRPr lang="en-US" sz="2400" b="1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23911" name="Picture 7" descr="12-02_ex2"/>
          <p:cNvPicPr>
            <a:picLocks noChangeAspect="1" noChangeArrowheads="1"/>
          </p:cNvPicPr>
          <p:nvPr/>
        </p:nvPicPr>
        <p:blipFill>
          <a:blip r:embed="rId3" cstate="print"/>
          <a:srcRect b="85538"/>
          <a:stretch>
            <a:fillRect/>
          </a:stretch>
        </p:blipFill>
        <p:spPr bwMode="auto">
          <a:xfrm>
            <a:off x="927100" y="3695700"/>
            <a:ext cx="4826000" cy="838200"/>
          </a:xfrm>
          <a:prstGeom prst="rect">
            <a:avLst/>
          </a:prstGeom>
          <a:noFill/>
        </p:spPr>
      </p:pic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876300" y="45847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absolute values of the differences.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 advAuto="0"/>
      <p:bldP spid="123910" grpId="0" build="p" autoUpdateAnimBg="0" advAuto="0"/>
      <p:bldP spid="123914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Mean Absolute Deviation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139270" name="Picture 6" descr="12-02_ex2"/>
          <p:cNvPicPr>
            <a:picLocks noChangeAspect="1" noChangeArrowheads="1"/>
          </p:cNvPicPr>
          <p:nvPr/>
        </p:nvPicPr>
        <p:blipFill>
          <a:blip r:embed="rId3" cstate="print"/>
          <a:srcRect t="14462" b="76691"/>
          <a:stretch>
            <a:fillRect/>
          </a:stretch>
        </p:blipFill>
        <p:spPr bwMode="auto">
          <a:xfrm>
            <a:off x="990600" y="2514600"/>
            <a:ext cx="4826000" cy="512763"/>
          </a:xfrm>
          <a:prstGeom prst="rect">
            <a:avLst/>
          </a:prstGeom>
          <a:noFill/>
        </p:spPr>
      </p:pic>
      <p:pic>
        <p:nvPicPr>
          <p:cNvPr id="139271" name="Picture 7" descr="12-02_ex2"/>
          <p:cNvPicPr>
            <a:picLocks noChangeAspect="1" noChangeArrowheads="1"/>
          </p:cNvPicPr>
          <p:nvPr/>
        </p:nvPicPr>
        <p:blipFill>
          <a:blip r:embed="rId3" cstate="print"/>
          <a:srcRect t="22351" b="68446"/>
          <a:stretch>
            <a:fillRect/>
          </a:stretch>
        </p:blipFill>
        <p:spPr bwMode="auto">
          <a:xfrm>
            <a:off x="990600" y="3124200"/>
            <a:ext cx="4826000" cy="533400"/>
          </a:xfrm>
          <a:prstGeom prst="rect">
            <a:avLst/>
          </a:prstGeom>
          <a:noFill/>
        </p:spPr>
      </p:pic>
      <p:pic>
        <p:nvPicPr>
          <p:cNvPr id="139272" name="Picture 8" descr="12-02_ex2"/>
          <p:cNvPicPr>
            <a:picLocks noChangeAspect="1" noChangeArrowheads="1"/>
          </p:cNvPicPr>
          <p:nvPr/>
        </p:nvPicPr>
        <p:blipFill>
          <a:blip r:embed="rId3" cstate="print"/>
          <a:srcRect t="31772" b="59161"/>
          <a:stretch>
            <a:fillRect/>
          </a:stretch>
        </p:blipFill>
        <p:spPr bwMode="auto">
          <a:xfrm>
            <a:off x="990600" y="3822700"/>
            <a:ext cx="4826000" cy="525463"/>
          </a:xfrm>
          <a:prstGeom prst="rect">
            <a:avLst/>
          </a:prstGeom>
          <a:noFill/>
        </p:spPr>
      </p:pic>
      <p:pic>
        <p:nvPicPr>
          <p:cNvPr id="139273" name="Picture 9" descr="12-02_ex2"/>
          <p:cNvPicPr>
            <a:picLocks noChangeAspect="1" noChangeArrowheads="1"/>
          </p:cNvPicPr>
          <p:nvPr/>
        </p:nvPicPr>
        <p:blipFill>
          <a:blip r:embed="rId3" cstate="print"/>
          <a:srcRect t="41414" b="50041"/>
          <a:stretch>
            <a:fillRect/>
          </a:stretch>
        </p:blipFill>
        <p:spPr bwMode="auto">
          <a:xfrm>
            <a:off x="990600" y="4533900"/>
            <a:ext cx="4826000" cy="495300"/>
          </a:xfrm>
          <a:prstGeom prst="rect">
            <a:avLst/>
          </a:prstGeom>
          <a:noFill/>
        </p:spPr>
      </p:pic>
      <p:pic>
        <p:nvPicPr>
          <p:cNvPr id="139274" name="Picture 10" descr="12-02_ex2"/>
          <p:cNvPicPr>
            <a:picLocks noChangeAspect="1" noChangeArrowheads="1"/>
          </p:cNvPicPr>
          <p:nvPr/>
        </p:nvPicPr>
        <p:blipFill>
          <a:blip r:embed="rId3" cstate="print"/>
          <a:srcRect t="49959" b="40099"/>
          <a:stretch>
            <a:fillRect/>
          </a:stretch>
        </p:blipFill>
        <p:spPr bwMode="auto">
          <a:xfrm>
            <a:off x="990600" y="5181600"/>
            <a:ext cx="4826000" cy="576263"/>
          </a:xfrm>
          <a:prstGeom prst="rect">
            <a:avLst/>
          </a:prstGeom>
          <a:noFill/>
        </p:spPr>
      </p:pic>
      <p:pic>
        <p:nvPicPr>
          <p:cNvPr id="139275" name="Picture 11" descr="12-02_ex2"/>
          <p:cNvPicPr>
            <a:picLocks noChangeAspect="1" noChangeArrowheads="1"/>
          </p:cNvPicPr>
          <p:nvPr/>
        </p:nvPicPr>
        <p:blipFill>
          <a:blip r:embed="rId3" cstate="print"/>
          <a:srcRect t="59161" b="31636"/>
          <a:stretch>
            <a:fillRect/>
          </a:stretch>
        </p:blipFill>
        <p:spPr bwMode="auto">
          <a:xfrm>
            <a:off x="990600" y="5867400"/>
            <a:ext cx="4826000" cy="533400"/>
          </a:xfrm>
          <a:prstGeom prst="rect">
            <a:avLst/>
          </a:prstGeom>
          <a:noFill/>
        </p:spPr>
      </p:pic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876300" y="1522413"/>
            <a:ext cx="78962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923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absolute values of the differences.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2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Mean Absolute Deviation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876300" y="1522413"/>
            <a:ext cx="78962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923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sum.</a:t>
            </a:r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876300" y="23987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 + 2 + 4 + 1 + 1 + 4 = 14</a:t>
            </a:r>
          </a:p>
        </p:txBody>
      </p:sp>
      <p:sp>
        <p:nvSpPr>
          <p:cNvPr id="141325" name="Rectangle 13"/>
          <p:cNvSpPr>
            <a:spLocks noChangeArrowheads="1"/>
          </p:cNvSpPr>
          <p:nvPr/>
        </p:nvSpPr>
        <p:spPr bwMode="auto">
          <a:xfrm>
            <a:off x="876300" y="29718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4</a:t>
            </a:r>
            <a:b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mean absolute deviation.</a:t>
            </a:r>
          </a:p>
        </p:txBody>
      </p:sp>
      <p:pic>
        <p:nvPicPr>
          <p:cNvPr id="141326" name="Picture 14" descr="12-02_ex2"/>
          <p:cNvPicPr>
            <a:picLocks noChangeAspect="1" noChangeArrowheads="1"/>
          </p:cNvPicPr>
          <p:nvPr/>
        </p:nvPicPr>
        <p:blipFill>
          <a:blip r:embed="rId3" cstate="print"/>
          <a:srcRect t="68365" b="13229"/>
          <a:stretch>
            <a:fillRect/>
          </a:stretch>
        </p:blipFill>
        <p:spPr bwMode="auto">
          <a:xfrm>
            <a:off x="914400" y="3810000"/>
            <a:ext cx="4826000" cy="1066800"/>
          </a:xfrm>
          <a:prstGeom prst="rect">
            <a:avLst/>
          </a:prstGeom>
          <a:noFill/>
        </p:spPr>
      </p:pic>
      <p:pic>
        <p:nvPicPr>
          <p:cNvPr id="141327" name="Picture 15" descr="12-02_ex2"/>
          <p:cNvPicPr>
            <a:picLocks noChangeAspect="1" noChangeArrowheads="1"/>
          </p:cNvPicPr>
          <p:nvPr/>
        </p:nvPicPr>
        <p:blipFill>
          <a:blip r:embed="rId3" cstate="print"/>
          <a:srcRect t="85457" r="44737"/>
          <a:stretch>
            <a:fillRect/>
          </a:stretch>
        </p:blipFill>
        <p:spPr bwMode="auto">
          <a:xfrm>
            <a:off x="1689100" y="5029200"/>
            <a:ext cx="2667000" cy="842963"/>
          </a:xfrm>
          <a:prstGeom prst="rect">
            <a:avLst/>
          </a:prstGeom>
          <a:noFill/>
        </p:spPr>
      </p:pic>
      <p:sp>
        <p:nvSpPr>
          <p:cNvPr id="141328" name="Rectangle 16"/>
          <p:cNvSpPr>
            <a:spLocks noChangeArrowheads="1"/>
          </p:cNvSpPr>
          <p:nvPr/>
        </p:nvSpPr>
        <p:spPr bwMode="auto">
          <a:xfrm>
            <a:off x="5867400" y="4191000"/>
            <a:ext cx="2971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Formula for Mean Absolute Deviation</a:t>
            </a:r>
          </a:p>
        </p:txBody>
      </p:sp>
      <p:sp>
        <p:nvSpPr>
          <p:cNvPr id="141329" name="Rectangle 17"/>
          <p:cNvSpPr>
            <a:spLocks noChangeArrowheads="1"/>
          </p:cNvSpPr>
          <p:nvPr/>
        </p:nvSpPr>
        <p:spPr bwMode="auto">
          <a:xfrm>
            <a:off x="5867400" y="5270500"/>
            <a:ext cx="2971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sum is 14 and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6.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1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1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1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2" grpId="0" build="p" autoUpdateAnimBg="0" advAuto="0"/>
      <p:bldP spid="141323" grpId="0" build="p" autoUpdateAnimBg="0" advAuto="0"/>
      <p:bldP spid="141325" grpId="0" build="p" autoUpdateAnimBg="0" advAuto="0"/>
      <p:bldP spid="141328" grpId="0" build="p" autoUpdateAnimBg="0" advAuto="0"/>
      <p:bldP spid="141329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Mean Absolute Deviation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533400" y="1511300"/>
            <a:ext cx="7696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0" indent="-1433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A mean absolute deviation of 2.3 indicates that, on average, the monthly number of pets adopted each month is about 2.3 pets from the mean of 16 pets.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952750"/>
            <a:ext cx="7829550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The team gave up an average of 7.2 points per game.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On average, the number of points given up was about 7.2 away from the mean of 17.5 points. This is affected by the outliers 24 and 30.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On average, the number of points given up was about 7.2 away from the mean of 17.5 points.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On average, the team gave up 17.5 points per game.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FOOTBALL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statistician reviewed the number of points his high school team gave up at their home games this season: {14, 0, 20, 24, 17, 30}. Find and interpret the mean absolute deviation. 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50900" y="4864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5172" name="Picture 4" descr="KC_alg_L12-02B"/>
          <p:cNvPicPr>
            <a:picLocks noChangeAspect="1" noChangeArrowheads="1"/>
          </p:cNvPicPr>
          <p:nvPr/>
        </p:nvPicPr>
        <p:blipFill>
          <a:blip r:embed="rId3" cstate="print"/>
          <a:srcRect l="1489"/>
          <a:stretch>
            <a:fillRect/>
          </a:stretch>
        </p:blipFill>
        <p:spPr bwMode="auto">
          <a:xfrm>
            <a:off x="723900" y="1001713"/>
            <a:ext cx="7673975" cy="3171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Variance and Standard Deviation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22413"/>
            <a:ext cx="78105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SCORES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Leo tracked his homework scores for the past week: {100, 0, 100, 50, 0}. Find and interpret the standard deviation of the data set.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876300" y="2778125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mean.</a:t>
            </a:r>
            <a:endParaRPr lang="en-US" sz="2400" b="1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224" name="Picture 8" descr="12-02_ex3"/>
          <p:cNvPicPr>
            <a:picLocks noChangeAspect="1" noChangeArrowheads="1"/>
          </p:cNvPicPr>
          <p:nvPr/>
        </p:nvPicPr>
        <p:blipFill>
          <a:blip r:embed="rId3" cstate="print"/>
          <a:srcRect b="81976"/>
          <a:stretch>
            <a:fillRect/>
          </a:stretch>
        </p:blipFill>
        <p:spPr bwMode="auto">
          <a:xfrm>
            <a:off x="914400" y="3632200"/>
            <a:ext cx="5210175" cy="787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Variance and Standard Deviation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876300" y="2514600"/>
            <a:ext cx="7705725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100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2500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 2500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100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2500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 0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 2500</a:t>
            </a:r>
          </a:p>
        </p:txBody>
      </p:sp>
      <p:grpSp>
        <p:nvGrpSpPr>
          <p:cNvPr id="142344" name="Group 8"/>
          <p:cNvGrpSpPr>
            <a:grpSpLocks/>
          </p:cNvGrpSpPr>
          <p:nvPr/>
        </p:nvGrpSpPr>
        <p:grpSpPr bwMode="auto">
          <a:xfrm>
            <a:off x="876300" y="1522413"/>
            <a:ext cx="7810500" cy="852487"/>
            <a:chOff x="552" y="959"/>
            <a:chExt cx="4920" cy="537"/>
          </a:xfrm>
        </p:grpSpPr>
        <p:sp>
          <p:nvSpPr>
            <p:cNvPr id="142340" name="Rectangle 4"/>
            <p:cNvSpPr>
              <a:spLocks noChangeArrowheads="1"/>
            </p:cNvSpPr>
            <p:nvPr/>
          </p:nvSpPr>
          <p:spPr bwMode="auto">
            <a:xfrm>
              <a:off x="552" y="959"/>
              <a:ext cx="4920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Step 2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ea typeface="Times New Roman" pitchFamily="18" charset="0"/>
                  <a:cs typeface="Arial" pitchFamily="34" charset="0"/>
                </a:rPr>
                <a:t>Find the square of the differences,              .</a:t>
              </a:r>
            </a:p>
          </p:txBody>
        </p:sp>
        <p:pic>
          <p:nvPicPr>
            <p:cNvPr id="142343" name="Picture 7" descr="12-02_ex3"/>
            <p:cNvPicPr>
              <a:picLocks noChangeAspect="1" noChangeArrowheads="1"/>
            </p:cNvPicPr>
            <p:nvPr/>
          </p:nvPicPr>
          <p:blipFill>
            <a:blip r:embed="rId3" cstate="print"/>
            <a:srcRect t="17442" r="77026" b="66278"/>
            <a:stretch>
              <a:fillRect/>
            </a:stretch>
          </p:blipFill>
          <p:spPr bwMode="auto">
            <a:xfrm>
              <a:off x="3534" y="1048"/>
              <a:ext cx="754" cy="448"/>
            </a:xfrm>
            <a:prstGeom prst="rect">
              <a:avLst/>
            </a:prstGeom>
            <a:noFill/>
          </p:spPr>
        </p:pic>
      </p:grpSp>
      <p:sp>
        <p:nvSpPr>
          <p:cNvPr id="142346" name="Rectangle 10"/>
          <p:cNvSpPr>
            <a:spLocks noChangeArrowheads="1"/>
          </p:cNvSpPr>
          <p:nvPr/>
        </p:nvSpPr>
        <p:spPr bwMode="auto">
          <a:xfrm>
            <a:off x="876300" y="4965700"/>
            <a:ext cx="77057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sum.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2500 + 2500 + 2500 + 0 + 2500 = 10,000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2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2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2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2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2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2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1" grpId="0" build="p" autoUpdateAnimBg="0" advAuto="0"/>
      <p:bldP spid="142346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224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66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4</a:t>
            </a:r>
            <a:b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variance.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Variance and Standard Deviation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91143" name="Picture 7" descr="12-02_ex3"/>
          <p:cNvPicPr>
            <a:picLocks noChangeAspect="1" noChangeArrowheads="1"/>
          </p:cNvPicPr>
          <p:nvPr/>
        </p:nvPicPr>
        <p:blipFill>
          <a:blip r:embed="rId3" cstate="print"/>
          <a:srcRect t="33141" b="40697"/>
          <a:stretch>
            <a:fillRect/>
          </a:stretch>
        </p:blipFill>
        <p:spPr bwMode="auto">
          <a:xfrm>
            <a:off x="939800" y="2286000"/>
            <a:ext cx="5210175" cy="1143000"/>
          </a:xfrm>
          <a:prstGeom prst="rect">
            <a:avLst/>
          </a:prstGeom>
          <a:noFill/>
        </p:spPr>
      </p:pic>
      <p:pic>
        <p:nvPicPr>
          <p:cNvPr id="91144" name="Picture 8" descr="12-02_ex3"/>
          <p:cNvPicPr>
            <a:picLocks noChangeAspect="1" noChangeArrowheads="1"/>
          </p:cNvPicPr>
          <p:nvPr/>
        </p:nvPicPr>
        <p:blipFill>
          <a:blip r:embed="rId3" cstate="print"/>
          <a:srcRect t="59303" r="50761" b="23256"/>
          <a:stretch>
            <a:fillRect/>
          </a:stretch>
        </p:blipFill>
        <p:spPr bwMode="auto">
          <a:xfrm>
            <a:off x="1371600" y="3962400"/>
            <a:ext cx="2565400" cy="762000"/>
          </a:xfrm>
          <a:prstGeom prst="rect">
            <a:avLst/>
          </a:prstGeom>
          <a:noFill/>
        </p:spPr>
      </p:pic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6248400" y="2755900"/>
            <a:ext cx="2667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Formula for Variance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6248400" y="4103688"/>
            <a:ext cx="25146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sum is 10,000 and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5.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5" grpId="0" build="p" autoUpdateAnimBg="0" advAuto="0"/>
      <p:bldP spid="91146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876300" y="15224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66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Step 5</a:t>
            </a:r>
            <a:b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Find the standard deviation.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533400" y="4851400"/>
            <a:ext cx="8001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A standard deviation very close to the mean suggests that the data deviate quite a bit. Most of Leo’s scores are far away from the mean of 50.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Variance and Standard Deviation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143366" name="Picture 6" descr="12-02_ex3"/>
          <p:cNvPicPr>
            <a:picLocks noChangeAspect="1" noChangeArrowheads="1"/>
          </p:cNvPicPr>
          <p:nvPr/>
        </p:nvPicPr>
        <p:blipFill>
          <a:blip r:embed="rId3" cstate="print"/>
          <a:srcRect t="76744" r="74162" b="11046"/>
          <a:stretch>
            <a:fillRect/>
          </a:stretch>
        </p:blipFill>
        <p:spPr bwMode="auto">
          <a:xfrm>
            <a:off x="939800" y="2362200"/>
            <a:ext cx="1346200" cy="533400"/>
          </a:xfrm>
          <a:prstGeom prst="rect">
            <a:avLst/>
          </a:prstGeom>
          <a:noFill/>
        </p:spPr>
      </p:pic>
      <p:pic>
        <p:nvPicPr>
          <p:cNvPr id="143368" name="Picture 8" descr="12-02_ex3"/>
          <p:cNvPicPr>
            <a:picLocks noChangeAspect="1" noChangeArrowheads="1"/>
          </p:cNvPicPr>
          <p:nvPr/>
        </p:nvPicPr>
        <p:blipFill>
          <a:blip r:embed="rId3" cstate="print"/>
          <a:srcRect t="88954" r="37111"/>
          <a:stretch>
            <a:fillRect/>
          </a:stretch>
        </p:blipFill>
        <p:spPr bwMode="auto">
          <a:xfrm>
            <a:off x="1231900" y="3327400"/>
            <a:ext cx="3276600" cy="482600"/>
          </a:xfrm>
          <a:prstGeom prst="rect">
            <a:avLst/>
          </a:prstGeom>
          <a:noFill/>
        </p:spPr>
      </p:pic>
      <p:sp>
        <p:nvSpPr>
          <p:cNvPr id="143369" name="Rectangle 9"/>
          <p:cNvSpPr>
            <a:spLocks noChangeArrowheads="1"/>
          </p:cNvSpPr>
          <p:nvPr/>
        </p:nvSpPr>
        <p:spPr bwMode="auto">
          <a:xfrm>
            <a:off x="6248400" y="2476500"/>
            <a:ext cx="2667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Square Root of the Variance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 autoUpdateAnimBg="0" advAuto="0"/>
      <p:bldP spid="143364" grpId="0" build="p" autoUpdateAnimBg="0" advAuto="0"/>
      <p:bldP spid="143369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90800"/>
            <a:ext cx="79248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A standard deviation of 0.33 which is very close to the mean suggests that most of Jenny’s scores are close to the mean of 5.625.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A standard deviation of 0.33 which is far from the mean suggests that most of Jenny’s scores are far away from the mean of 5.625.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A standard deviation of 0.33 which is not close to the mean suggests that most of Jenny’s scores are close to the mean of 5.625.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A standard deviation of 0.33 which is very close to the mean suggests that most of Jenny’s scores are far away from the mean of 5.625.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504950"/>
            <a:ext cx="80200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l"/>
              </a:tabLst>
            </a:pPr>
            <a:r>
              <a:rPr lang="en-US" sz="2000" b="1">
                <a:solidFill>
                  <a:srgbClr val="E01B22"/>
                </a:solidFill>
                <a:cs typeface="Times New Roman" pitchFamily="18" charset="0"/>
              </a:rPr>
              <a:t>FIGURE SKATING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 The scores that Jenny received from the judges: {6.0, 5.5, 5.5, 6.0, 5.0, 5.5, 5.5, 6.0}. Find and interpret the standard deviation of the data set.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00100" y="4419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619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Compare Two Sets of Data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876300" y="1522413"/>
            <a:ext cx="77343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BASEBALL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Kyle can throw a baseball left-handed or right-handed. Below are the speeds in miles per hour of 16 throws from each hand. Compare the means and standard deviations. </a:t>
            </a:r>
          </a:p>
        </p:txBody>
      </p:sp>
      <p:pic>
        <p:nvPicPr>
          <p:cNvPr id="136198" name="Picture 6" descr="11_ALG1_C12_L2_ex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6400" y="2946400"/>
            <a:ext cx="3235325" cy="3454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Compare Two Sets of Data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37230" name="Group 14"/>
          <p:cNvGrpSpPr>
            <a:grpSpLocks/>
          </p:cNvGrpSpPr>
          <p:nvPr/>
        </p:nvGrpSpPr>
        <p:grpSpPr bwMode="auto">
          <a:xfrm>
            <a:off x="876300" y="1522413"/>
            <a:ext cx="7705725" cy="1920875"/>
            <a:chOff x="552" y="959"/>
            <a:chExt cx="4854" cy="1210"/>
          </a:xfrm>
        </p:grpSpPr>
        <p:sp>
          <p:nvSpPr>
            <p:cNvPr id="137219" name="Rectangle 3"/>
            <p:cNvSpPr>
              <a:spLocks noChangeArrowheads="1"/>
            </p:cNvSpPr>
            <p:nvPr/>
          </p:nvSpPr>
          <p:spPr bwMode="auto">
            <a:xfrm>
              <a:off x="552" y="959"/>
              <a:ext cx="4854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0066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Use a graphing calculator to find the mean and standard deviation. Clear all lists. Then press  STAT   ENTER, and enter each data value into L</a:t>
              </a:r>
              <a:r>
                <a:rPr lang="en-US" sz="2000">
                  <a:ea typeface="Times New Roman" pitchFamily="18" charset="0"/>
                  <a:cs typeface="Arial" pitchFamily="34" charset="0"/>
                </a:rPr>
                <a:t>1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. To view the statistics, press STAT 	     1  ENTER .</a:t>
              </a:r>
            </a:p>
          </p:txBody>
        </p:sp>
        <p:pic>
          <p:nvPicPr>
            <p:cNvPr id="137225" name="Picture 9" descr="CalcUI_Ent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1592"/>
              <a:ext cx="668" cy="254"/>
            </a:xfrm>
            <a:prstGeom prst="rect">
              <a:avLst/>
            </a:prstGeom>
            <a:noFill/>
          </p:spPr>
        </p:pic>
        <p:pic>
          <p:nvPicPr>
            <p:cNvPr id="137226" name="Picture 10" descr="CalcUI_Arrow_STA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12" y="1314"/>
              <a:ext cx="818" cy="254"/>
            </a:xfrm>
            <a:prstGeom prst="rect">
              <a:avLst/>
            </a:prstGeom>
            <a:noFill/>
          </p:spPr>
        </p:pic>
        <p:pic>
          <p:nvPicPr>
            <p:cNvPr id="137227" name="Picture 11" descr="CalcUI_Righ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80" y="1872"/>
              <a:ext cx="265" cy="255"/>
            </a:xfrm>
            <a:prstGeom prst="rect">
              <a:avLst/>
            </a:prstGeom>
            <a:noFill/>
          </p:spPr>
        </p:pic>
        <p:pic>
          <p:nvPicPr>
            <p:cNvPr id="137228" name="Picture 12" descr="CalcUI_Arrow_STA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68" y="1872"/>
              <a:ext cx="818" cy="254"/>
            </a:xfrm>
            <a:prstGeom prst="rect">
              <a:avLst/>
            </a:prstGeom>
            <a:noFill/>
          </p:spPr>
        </p:pic>
        <p:pic>
          <p:nvPicPr>
            <p:cNvPr id="137229" name="Picture 13" descr="CalcUI_Ent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0" y="1872"/>
              <a:ext cx="668" cy="254"/>
            </a:xfrm>
            <a:prstGeom prst="rect">
              <a:avLst/>
            </a:prstGeom>
            <a:noFill/>
          </p:spPr>
        </p:pic>
      </p:grpSp>
      <p:grpSp>
        <p:nvGrpSpPr>
          <p:cNvPr id="137235" name="Group 19"/>
          <p:cNvGrpSpPr>
            <a:grpSpLocks/>
          </p:cNvGrpSpPr>
          <p:nvPr/>
        </p:nvGrpSpPr>
        <p:grpSpPr bwMode="auto">
          <a:xfrm>
            <a:off x="876300" y="3657600"/>
            <a:ext cx="3009900" cy="2551113"/>
            <a:chOff x="552" y="2304"/>
            <a:chExt cx="1896" cy="1607"/>
          </a:xfrm>
        </p:grpSpPr>
        <p:sp>
          <p:nvSpPr>
            <p:cNvPr id="137223" name="Text Box 7"/>
            <p:cNvSpPr txBox="1">
              <a:spLocks noChangeArrowheads="1"/>
            </p:cNvSpPr>
            <p:nvPr/>
          </p:nvSpPr>
          <p:spPr bwMode="auto">
            <a:xfrm>
              <a:off x="552" y="2304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Left-Handed</a:t>
              </a:r>
            </a:p>
          </p:txBody>
        </p:sp>
        <p:pic>
          <p:nvPicPr>
            <p:cNvPr id="137232" name="Picture 16" descr="12_02_04_Ex4_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2" y="2656"/>
              <a:ext cx="1872" cy="1255"/>
            </a:xfrm>
            <a:prstGeom prst="rect">
              <a:avLst/>
            </a:prstGeom>
            <a:noFill/>
          </p:spPr>
        </p:pic>
      </p:grpSp>
      <p:grpSp>
        <p:nvGrpSpPr>
          <p:cNvPr id="137237" name="Group 21"/>
          <p:cNvGrpSpPr>
            <a:grpSpLocks/>
          </p:cNvGrpSpPr>
          <p:nvPr/>
        </p:nvGrpSpPr>
        <p:grpSpPr bwMode="auto">
          <a:xfrm>
            <a:off x="4229100" y="3657600"/>
            <a:ext cx="3009900" cy="2551113"/>
            <a:chOff x="2664" y="2304"/>
            <a:chExt cx="1896" cy="1607"/>
          </a:xfrm>
        </p:grpSpPr>
        <p:pic>
          <p:nvPicPr>
            <p:cNvPr id="137233" name="Picture 17" descr="12_02_04_Ex4_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64" y="2656"/>
              <a:ext cx="1872" cy="1255"/>
            </a:xfrm>
            <a:prstGeom prst="rect">
              <a:avLst/>
            </a:prstGeom>
            <a:noFill/>
          </p:spPr>
        </p:pic>
        <p:sp>
          <p:nvSpPr>
            <p:cNvPr id="137234" name="Text Box 18"/>
            <p:cNvSpPr txBox="1">
              <a:spLocks noChangeArrowheads="1"/>
            </p:cNvSpPr>
            <p:nvPr/>
          </p:nvSpPr>
          <p:spPr bwMode="auto">
            <a:xfrm>
              <a:off x="2664" y="2304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Right-Handed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1019175" y="1522413"/>
            <a:ext cx="7705725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78100" indent="-25781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Sample Answer:	</a:t>
            </a:r>
            <a:r>
              <a:rPr lang="en-US" sz="2400">
                <a:solidFill>
                  <a:srgbClr val="E01B22"/>
                </a:solidFill>
              </a:rPr>
              <a:t>The left-handed throws had a mean of about 69.7 miles per hour with a standard deviation of about 2.2. The right-handed throws had a mean of about 76.1 miles per hour with a standard deviation of about 5.3. While the right-handed throws had a higher average speed, there was also greater variability in the speeds of the throws.</a:t>
            </a:r>
          </a:p>
          <a:p>
            <a:pPr marL="2578100" indent="-25781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endParaRPr lang="en-US" sz="2400">
              <a:solidFill>
                <a:srgbClr val="E01B22"/>
              </a:solidFill>
            </a:endParaRP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Compare Two Sets of Data</a:t>
            </a:r>
            <a:endParaRPr lang="en-US" sz="2000" b="1">
              <a:solidFill>
                <a:srgbClr val="EC1D2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824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3749675"/>
            <a:ext cx="80772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Gerald: 160.1, 36.1; Erica: 159.4, 8.3; Their averages were almost identical, but Gerald was more consistent. 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Gerald: 160.1, 36.1; Erica: 159.4, 8.3; Their averages were almost identical, but Erica was more consistent.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Gerald: 160.1, 36.1; Erica: 159.4, 8.3; Gerald had a much higher average, but Erica was more consistent. 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  <a:sym typeface="Symbol" pitchFamily="18" charset="2"/>
              </a:rPr>
              <a:t>Gerald: 160.1, 36.1; Erica: 159.4, 8.3; Gerald had a much higher average and was more consistent. 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38244" name="TPQuestion"/>
          <p:cNvSpPr>
            <a:spLocks noChangeArrowheads="1"/>
          </p:cNvSpPr>
          <p:nvPr/>
        </p:nvSpPr>
        <p:spPr bwMode="auto">
          <a:xfrm>
            <a:off x="476250" y="1504950"/>
            <a:ext cx="8020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35200" algn="l"/>
              </a:tabLst>
            </a:pPr>
            <a:r>
              <a:rPr lang="en-US" sz="2000" b="1">
                <a:solidFill>
                  <a:srgbClr val="E01B22"/>
                </a:solidFill>
                <a:cs typeface="Times New Roman" pitchFamily="18" charset="0"/>
              </a:rPr>
              <a:t>BOWLING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 Gerald and Erica compared their bowling scores. Compare the means and standard deviations. </a:t>
            </a:r>
          </a:p>
        </p:txBody>
      </p:sp>
      <p:sp>
        <p:nvSpPr>
          <p:cNvPr id="138245" name="Oval 5"/>
          <p:cNvSpPr>
            <a:spLocks noChangeArrowheads="1"/>
          </p:cNvSpPr>
          <p:nvPr/>
        </p:nvSpPr>
        <p:spPr bwMode="auto">
          <a:xfrm>
            <a:off x="812800" y="4356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824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824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38250" name="Picture 10" descr="12_02_04_CYP_Geral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2097088"/>
            <a:ext cx="2743200" cy="1539875"/>
          </a:xfrm>
          <a:prstGeom prst="rect">
            <a:avLst/>
          </a:prstGeom>
          <a:noFill/>
        </p:spPr>
      </p:pic>
      <p:pic>
        <p:nvPicPr>
          <p:cNvPr id="138251" name="Picture 11" descr="12_02_04_CYP_Eric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2103438"/>
            <a:ext cx="2733675" cy="15335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utoUpdateAnimBg="0"/>
      <p:bldP spid="138244" grpId="0" autoUpdateAnimBg="0"/>
      <p:bldP spid="13824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4;4;2;1;3;"/>
  <p:tag name="CHARTSTRINGSTD" val="1 1 1 2"/>
  <p:tag name="CHARTSTRINGREV" val="2 1 1 1"/>
  <p:tag name="CHARTSTRINGSTDPER" val="0.2 0.2 0.2 0.4"/>
  <p:tag name="CHARTSTRINGREVPER" val="0.4 0.2 0.2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2;3;3;1;2;"/>
  <p:tag name="CHARTSTRINGSTD" val="1 2 2 0"/>
  <p:tag name="CHARTSTRINGREV" val="0 2 2 1"/>
  <p:tag name="CHARTSTRINGSTDPER" val="0.2 0.4 0.4 0"/>
  <p:tag name="CHARTSTRINGREVPER" val="0 0.4 0.4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2;3;3;1;2;"/>
  <p:tag name="CHARTSTRINGSTD" val="1 2 2 0"/>
  <p:tag name="CHARTSTRINGREV" val="0 2 2 1"/>
  <p:tag name="CHARTSTRINGSTDPER" val="0.2 0.4 0.4 0"/>
  <p:tag name="CHARTSTRINGREVPER" val="0 0.4 0.4 0.2"/>
  <p:tag name="QUESTIONALIAS" val="5-Minute Check 2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2;3;3;1;2;"/>
  <p:tag name="CHARTSTRINGSTD" val="1 2 2 0"/>
  <p:tag name="CHARTSTRINGREV" val="0 2 2 1"/>
  <p:tag name="CHARTSTRINGSTDPER" val="0.2 0.4 0.4 0"/>
  <p:tag name="CHARTSTRINGREVPER" val="0 0.4 0.4 0.2"/>
  <p:tag name="QUESTIONALIAS" val="5-Minute Check 2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4;1;4;3;3;"/>
  <p:tag name="CHARTSTRINGSTD" val="1 0 2 2"/>
  <p:tag name="CHARTSTRINGREV" val="2 2 0 1"/>
  <p:tag name="CHARTSTRINGSTDPER" val="0.2 0 0.4 0.4"/>
  <p:tag name="CHARTSTRINGREVPER" val="0.4 0.4 0 0.2"/>
  <p:tag name="QUESTIONALIAS" val="5-Minute Check 3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1;2;3;2;4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TOTALRESPONSES" val="5"/>
  <p:tag name="SLICED" val="False"/>
  <p:tag name="RESPONSES" val="NA,1,5,2;2;3;3;1;"/>
  <p:tag name="CHARTSTRINGSTD" val="1 2 2 0"/>
  <p:tag name="CHARTSTRINGREV" val="0 2 2 1"/>
  <p:tag name="CHARTSTRINGSTDPER" val="0.2 0.4 0.4 0"/>
  <p:tag name="CHARTSTRINGREVPER" val="0 0.4 0.4 0.2"/>
  <p:tag name="QUESTIONALIAS" val="Example 2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"/>
  <p:tag name="TOTALRESPONSES" val="5"/>
  <p:tag name="SLICED" val="False"/>
  <p:tag name="RESPONSES" val="NA,1,5,2;2;2;1;2;"/>
  <p:tag name="CHARTSTRINGSTD" val="1 4"/>
  <p:tag name="CHARTSTRINGREV" val="4 1"/>
  <p:tag name="CHARTSTRINGSTDPER" val="0.2 0.8"/>
  <p:tag name="CHARTSTRINGREVPER" val="0.8 0.2"/>
  <p:tag name="QUESTIONALIAS" val="Example 3"/>
  <p:tag name="ANSWERSALIAS" val="A¤B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"/>
  <p:tag name="TOTALRESPONSES" val="5"/>
  <p:tag name="SLICED" val="False"/>
  <p:tag name="RESPONSES" val="NA,1,5,2;2;2;1;2;"/>
  <p:tag name="CHARTSTRINGSTD" val="1 4"/>
  <p:tag name="CHARTSTRINGREV" val="4 1"/>
  <p:tag name="CHARTSTRINGSTDPER" val="0.2 0.8"/>
  <p:tag name="CHARTSTRINGREVPER" val="0.8 0.2"/>
  <p:tag name="QUESTIONALIAS" val="Example 3"/>
  <p:tag name="ANSWERSALIAS" val="A¤B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1806</TotalTime>
  <Words>864</Words>
  <Application>Microsoft Office PowerPoint</Application>
  <PresentationFormat>On-screen Show (4:3)</PresentationFormat>
  <Paragraphs>150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86</cp:revision>
  <dcterms:created xsi:type="dcterms:W3CDTF">2007-12-06T14:31:51Z</dcterms:created>
  <dcterms:modified xsi:type="dcterms:W3CDTF">2015-12-17T13:29:30Z</dcterms:modified>
</cp:coreProperties>
</file>