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slideLayouts/slideLayout57.xml" ContentType="application/vnd.openxmlformats-officedocument.presentationml.slideLayout+xml"/>
  <Override PartName="/ppt/tags/tag8.xml" ContentType="application/vnd.openxmlformats-officedocument.presentationml.tags+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Default Extension="xml" ContentType="application/xml"/>
  <Override PartName="/ppt/slides/slide14.xml" ContentType="application/vnd.openxmlformats-officedocument.presentationml.sl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tags/tag38.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02.xml" ContentType="application/vnd.openxmlformats-officedocument.presentationml.slideLayout+xml"/>
  <Override PartName="/ppt/tags/tag16.xml" ContentType="application/vnd.openxmlformats-officedocument.presentationml.tags+xml"/>
  <Override PartName="/ppt/tags/tag27.xml" ContentType="application/vnd.openxmlformats-officedocument.presentationml.tags+xml"/>
  <Override PartName="/ppt/slideMasters/slideMaster8.xml" ContentType="application/vnd.openxmlformats-officedocument.presentationml.slideMaster+xml"/>
  <Override PartName="/ppt/tags/tag34.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41.xml" ContentType="application/vnd.openxmlformats-officedocument.presentationml.tags+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slides/slide26.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tags/tag39.xml" ContentType="application/vnd.openxmlformats-officedocument.presentationml.tags+xml"/>
  <Override PartName="/ppt/presentation.xml" ContentType="application/vnd.openxmlformats-officedocument.presentationml.presentation.main+xml"/>
  <Override PartName="/ppt/slides/slide22.xml" ContentType="application/vnd.openxmlformats-officedocument.presentationml.slide+xml"/>
  <Override PartName="/ppt/tags/tag1.xml" ContentType="application/vnd.openxmlformats-officedocument.presentationml.tags+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tags/tag28.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tags/tag17.xml" ContentType="application/vnd.openxmlformats-officedocument.presentationml.tags+xml"/>
  <Override PartName="/ppt/tags/tag35.xml" ContentType="application/vnd.openxmlformats-officedocument.presentationml.tags+xml"/>
  <Override PartName="/ppt/slideMasters/slideMaster9.xml" ContentType="application/vnd.openxmlformats-officedocument.presentationml.slideMaster+xml"/>
  <Override PartName="/ppt/slideLayouts/slideLayout10.xml" ContentType="application/vnd.openxmlformats-officedocument.presentationml.slideLayout+xml"/>
  <Override PartName="/ppt/tags/tag24.xml" ContentType="application/vnd.openxmlformats-officedocument.presentationml.tags+xml"/>
  <Override PartName="/ppt/slideLayouts/slideLayout99.xml" ContentType="application/vnd.openxmlformats-officedocument.presentationml.slideLayout+xml"/>
  <Override PartName="/ppt/tags/tag13.xml" ContentType="application/vnd.openxmlformats-officedocument.presentationml.tags+xml"/>
  <Override PartName="/ppt/tags/tag31.xml" ContentType="application/vnd.openxmlformats-officedocument.presentationml.tags+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tags/tag29.xml" ContentType="application/vnd.openxmlformats-officedocument.presentationml.tags+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slideLayouts/slideLayout100.xml" ContentType="application/vnd.openxmlformats-officedocument.presentationml.slideLayout+xml"/>
  <Override PartName="/ppt/tags/tag14.xml" ContentType="application/vnd.openxmlformats-officedocument.presentationml.tags+xml"/>
  <Override PartName="/ppt/tags/tag25.xml" ContentType="application/vnd.openxmlformats-officedocument.presentationml.tags+xml"/>
  <Override PartName="/ppt/slideMasters/slideMaster6.xml" ContentType="application/vnd.openxmlformats-officedocument.presentationml.slideMaster+xml"/>
  <Override PartName="/ppt/theme/theme8.xml" ContentType="application/vnd.openxmlformats-officedocument.theme+xml"/>
  <Override PartName="/ppt/slideLayouts/slideLayout89.xml" ContentType="application/vnd.openxmlformats-officedocument.presentationml.slideLayout+xml"/>
  <Override PartName="/ppt/tags/tag32.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slideMasters/slideMaster2.xml" ContentType="application/vnd.openxmlformats-officedocument.presentationml.slideMaster+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s/slide24.xml" ContentType="application/vnd.openxmlformats-officedocument.presentationml.slide+xml"/>
  <Override PartName="/ppt/slideLayouts/slideLayout16.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tags/tag3.xml" ContentType="application/vnd.openxmlformats-officedocument.presentationml.tags+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tags/tag19.xml" ContentType="application/vnd.openxmlformats-officedocument.presentationml.tags+xml"/>
  <Override PartName="/ppt/tags/tag37.xml" ContentType="application/vnd.openxmlformats-officedocument.presentationml.tags+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tags/tag26.xml" ContentType="application/vnd.openxmlformats-officedocument.presentationml.tags+xml"/>
  <Override PartName="/ppt/tags/tag15.xml" ContentType="application/vnd.openxmlformats-officedocument.presentationml.tags+xml"/>
  <Override PartName="/ppt/tags/tag33.xml" ContentType="application/vnd.openxmlformats-officedocument.presentationml.tags+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ags/tag22.xml" ContentType="application/vnd.openxmlformats-officedocument.presentationml.tags+xml"/>
  <Override PartName="/ppt/tags/tag40.xml" ContentType="application/vnd.openxmlformats-officedocument.presentationml.tags+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tags/tag11.xml" ContentType="application/vnd.openxmlformats-officedocument.presentationml.tags+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tags/tag4.xml" ContentType="application/vnd.openxmlformats-officedocument.presentationml.tags+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2" r:id="rId2"/>
    <p:sldMasterId id="2147483650" r:id="rId3"/>
    <p:sldMasterId id="2147483653" r:id="rId4"/>
    <p:sldMasterId id="2147483654" r:id="rId5"/>
    <p:sldMasterId id="2147483655" r:id="rId6"/>
    <p:sldMasterId id="2147483656" r:id="rId7"/>
    <p:sldMasterId id="2147483657" r:id="rId8"/>
    <p:sldMasterId id="2147483658" r:id="rId9"/>
    <p:sldMasterId id="2147483659" r:id="rId10"/>
  </p:sldMasterIdLst>
  <p:sldIdLst>
    <p:sldId id="282" r:id="rId11"/>
    <p:sldId id="257" r:id="rId12"/>
    <p:sldId id="303" r:id="rId13"/>
    <p:sldId id="325" r:id="rId14"/>
    <p:sldId id="326" r:id="rId15"/>
    <p:sldId id="327" r:id="rId16"/>
    <p:sldId id="304" r:id="rId17"/>
    <p:sldId id="314" r:id="rId18"/>
    <p:sldId id="258" r:id="rId19"/>
    <p:sldId id="290" r:id="rId20"/>
    <p:sldId id="322" r:id="rId21"/>
    <p:sldId id="259" r:id="rId22"/>
    <p:sldId id="323" r:id="rId23"/>
    <p:sldId id="308" r:id="rId24"/>
    <p:sldId id="302" r:id="rId25"/>
    <p:sldId id="260" r:id="rId26"/>
    <p:sldId id="324" r:id="rId27"/>
    <p:sldId id="309" r:id="rId28"/>
    <p:sldId id="263" r:id="rId29"/>
    <p:sldId id="291" r:id="rId30"/>
    <p:sldId id="310" r:id="rId31"/>
    <p:sldId id="293" r:id="rId32"/>
    <p:sldId id="294" r:id="rId33"/>
    <p:sldId id="321" r:id="rId34"/>
    <p:sldId id="311" r:id="rId35"/>
    <p:sldId id="328" r:id="rId36"/>
    <p:sldId id="275" r:id="rId37"/>
  </p:sldIdLst>
  <p:sldSz cx="9144000" cy="6858000" type="screen4x3"/>
  <p:notesSz cx="6858000" cy="9144000"/>
  <p:custDataLst>
    <p:tags r:id="rId38"/>
  </p:custDataLst>
  <p:defaultTextStyle>
    <a:defPPr>
      <a:defRPr lang="en-US"/>
    </a:defPPr>
    <a:lvl1pPr algn="r" rtl="0" fontAlgn="base">
      <a:spcBef>
        <a:spcPct val="0"/>
      </a:spcBef>
      <a:spcAft>
        <a:spcPct val="0"/>
      </a:spcAft>
      <a:defRPr kern="1200">
        <a:solidFill>
          <a:schemeClr val="tx1"/>
        </a:solidFill>
        <a:latin typeface="Arial" pitchFamily="34" charset="0"/>
        <a:ea typeface="+mn-ea"/>
        <a:cs typeface="+mn-cs"/>
      </a:defRPr>
    </a:lvl1pPr>
    <a:lvl2pPr marL="457200" algn="r" rtl="0" fontAlgn="base">
      <a:spcBef>
        <a:spcPct val="0"/>
      </a:spcBef>
      <a:spcAft>
        <a:spcPct val="0"/>
      </a:spcAft>
      <a:defRPr kern="1200">
        <a:solidFill>
          <a:schemeClr val="tx1"/>
        </a:solidFill>
        <a:latin typeface="Arial" pitchFamily="34" charset="0"/>
        <a:ea typeface="+mn-ea"/>
        <a:cs typeface="+mn-cs"/>
      </a:defRPr>
    </a:lvl2pPr>
    <a:lvl3pPr marL="914400" algn="r" rtl="0" fontAlgn="base">
      <a:spcBef>
        <a:spcPct val="0"/>
      </a:spcBef>
      <a:spcAft>
        <a:spcPct val="0"/>
      </a:spcAft>
      <a:defRPr kern="1200">
        <a:solidFill>
          <a:schemeClr val="tx1"/>
        </a:solidFill>
        <a:latin typeface="Arial" pitchFamily="34" charset="0"/>
        <a:ea typeface="+mn-ea"/>
        <a:cs typeface="+mn-cs"/>
      </a:defRPr>
    </a:lvl3pPr>
    <a:lvl4pPr marL="1371600" algn="r" rtl="0" fontAlgn="base">
      <a:spcBef>
        <a:spcPct val="0"/>
      </a:spcBef>
      <a:spcAft>
        <a:spcPct val="0"/>
      </a:spcAft>
      <a:defRPr kern="1200">
        <a:solidFill>
          <a:schemeClr val="tx1"/>
        </a:solidFill>
        <a:latin typeface="Arial" pitchFamily="34" charset="0"/>
        <a:ea typeface="+mn-ea"/>
        <a:cs typeface="+mn-cs"/>
      </a:defRPr>
    </a:lvl4pPr>
    <a:lvl5pPr marL="1828800" algn="r"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01B22"/>
    <a:srgbClr val="00539D"/>
    <a:srgbClr val="F8FAA4"/>
    <a:srgbClr val="EC1D24"/>
    <a:srgbClr val="5B57A6"/>
    <a:srgbClr val="18984C"/>
    <a:srgbClr val="13773B"/>
    <a:srgbClr val="1BAE5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665" autoAdjust="0"/>
    <p:restoredTop sz="94686" autoAdjust="0"/>
  </p:normalViewPr>
  <p:slideViewPr>
    <p:cSldViewPr>
      <p:cViewPr>
        <p:scale>
          <a:sx n="50" d="100"/>
          <a:sy n="50" d="100"/>
        </p:scale>
        <p:origin x="-1236" y="-594"/>
      </p:cViewPr>
      <p:guideLst>
        <p:guide orient="horz" pos="2160"/>
        <p:guide pos="2880"/>
      </p:guideLst>
    </p:cSldViewPr>
  </p:slideViewPr>
  <p:outlineViewPr>
    <p:cViewPr>
      <p:scale>
        <a:sx n="75" d="100"/>
        <a:sy n="75" d="100"/>
      </p:scale>
      <p:origin x="0" y="0"/>
    </p:cViewPr>
  </p:outlin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image" Target="../media/image7.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8.png"/><Relationship Id="rId18" Type="http://schemas.openxmlformats.org/officeDocument/2006/relationships/slide" Target="../slides/slide2.xml"/><Relationship Id="rId3" Type="http://schemas.openxmlformats.org/officeDocument/2006/relationships/slideLayout" Target="../slideLayouts/slideLayout14.xml"/><Relationship Id="rId21" Type="http://schemas.openxmlformats.org/officeDocument/2006/relationships/image" Target="../media/image7.png"/><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image" Target="../media/image10.png"/><Relationship Id="rId2" Type="http://schemas.openxmlformats.org/officeDocument/2006/relationships/slideLayout" Target="../slideLayouts/slideLayout13.xml"/><Relationship Id="rId16" Type="http://schemas.openxmlformats.org/officeDocument/2006/relationships/image" Target="../media/image3.png"/><Relationship Id="rId20"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19" Type="http://schemas.openxmlformats.org/officeDocument/2006/relationships/image" Target="../media/image1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9.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17" Type="http://schemas.openxmlformats.org/officeDocument/2006/relationships/image" Target="../media/image11.png"/><Relationship Id="rId2" Type="http://schemas.openxmlformats.org/officeDocument/2006/relationships/slideLayout" Target="../slideLayouts/slideLayout24.xml"/><Relationship Id="rId16" Type="http://schemas.openxmlformats.org/officeDocument/2006/relationships/slide" Target="../slides/slide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0.png"/><Relationship Id="rId10" Type="http://schemas.openxmlformats.org/officeDocument/2006/relationships/slideLayout" Target="../slideLayouts/slideLayout32.xml"/><Relationship Id="rId19" Type="http://schemas.openxmlformats.org/officeDocument/2006/relationships/image" Target="../media/image7.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2.png"/><Relationship Id="rId18" Type="http://schemas.openxmlformats.org/officeDocument/2006/relationships/image" Target="../media/image1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17" Type="http://schemas.openxmlformats.org/officeDocument/2006/relationships/slide" Target="../slides/slide2.xml"/><Relationship Id="rId2" Type="http://schemas.openxmlformats.org/officeDocument/2006/relationships/slideLayout" Target="../slideLayouts/slideLayout35.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3.png"/><Relationship Id="rId10" Type="http://schemas.openxmlformats.org/officeDocument/2006/relationships/slideLayout" Target="../slideLayouts/slideLayout43.xml"/><Relationship Id="rId19" Type="http://schemas.openxmlformats.org/officeDocument/2006/relationships/image" Target="../media/image6.pn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3.png"/><Relationship Id="rId18" Type="http://schemas.openxmlformats.org/officeDocument/2006/relationships/image" Target="../media/image1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17" Type="http://schemas.openxmlformats.org/officeDocument/2006/relationships/slide" Target="../slides/slide2.xml"/><Relationship Id="rId2" Type="http://schemas.openxmlformats.org/officeDocument/2006/relationships/slideLayout" Target="../slideLayouts/slideLayout46.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image" Target="../media/image3.png"/><Relationship Id="rId10" Type="http://schemas.openxmlformats.org/officeDocument/2006/relationships/slideLayout" Target="../slideLayouts/slideLayout54.xml"/><Relationship Id="rId19" Type="http://schemas.openxmlformats.org/officeDocument/2006/relationships/image" Target="../media/image6.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4.png"/><Relationship Id="rId18" Type="http://schemas.openxmlformats.org/officeDocument/2006/relationships/image" Target="../media/image1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17" Type="http://schemas.openxmlformats.org/officeDocument/2006/relationships/slide" Target="../slides/slide2.xml"/><Relationship Id="rId2" Type="http://schemas.openxmlformats.org/officeDocument/2006/relationships/slideLayout" Target="../slideLayouts/slideLayout57.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3.png"/><Relationship Id="rId10" Type="http://schemas.openxmlformats.org/officeDocument/2006/relationships/slideLayout" Target="../slideLayouts/slideLayout65.xml"/><Relationship Id="rId19" Type="http://schemas.openxmlformats.org/officeDocument/2006/relationships/image" Target="../media/image6.png"/><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5.png"/><Relationship Id="rId18" Type="http://schemas.openxmlformats.org/officeDocument/2006/relationships/image" Target="../media/image1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17" Type="http://schemas.openxmlformats.org/officeDocument/2006/relationships/slide" Target="../slides/slide2.xml"/><Relationship Id="rId2" Type="http://schemas.openxmlformats.org/officeDocument/2006/relationships/slideLayout" Target="../slideLayouts/slideLayout68.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image" Target="../media/image3.png"/><Relationship Id="rId10" Type="http://schemas.openxmlformats.org/officeDocument/2006/relationships/slideLayout" Target="../slideLayouts/slideLayout76.xml"/><Relationship Id="rId19" Type="http://schemas.openxmlformats.org/officeDocument/2006/relationships/image" Target="../media/image6.png"/><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6.png"/><Relationship Id="rId18" Type="http://schemas.openxmlformats.org/officeDocument/2006/relationships/image" Target="../media/image11.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17" Type="http://schemas.openxmlformats.org/officeDocument/2006/relationships/slide" Target="../slides/slide2.xml"/><Relationship Id="rId2" Type="http://schemas.openxmlformats.org/officeDocument/2006/relationships/slideLayout" Target="../slideLayouts/slideLayout79.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image" Target="../media/image3.png"/><Relationship Id="rId10" Type="http://schemas.openxmlformats.org/officeDocument/2006/relationships/slideLayout" Target="../slideLayouts/slideLayout87.xml"/><Relationship Id="rId19" Type="http://schemas.openxmlformats.org/officeDocument/2006/relationships/image" Target="../media/image6.png"/><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image" Target="../media/image1.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7.png"/><Relationship Id="rId18" Type="http://schemas.openxmlformats.org/officeDocument/2006/relationships/image" Target="../media/image11.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17" Type="http://schemas.openxmlformats.org/officeDocument/2006/relationships/slide" Target="../slides/slide2.xml"/><Relationship Id="rId2" Type="http://schemas.openxmlformats.org/officeDocument/2006/relationships/slideLayout" Target="../slideLayouts/slideLayout90.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5" Type="http://schemas.openxmlformats.org/officeDocument/2006/relationships/image" Target="../media/image3.png"/><Relationship Id="rId10" Type="http://schemas.openxmlformats.org/officeDocument/2006/relationships/slideLayout" Target="../slideLayouts/slideLayout98.xml"/><Relationship Id="rId19" Type="http://schemas.openxmlformats.org/officeDocument/2006/relationships/image" Target="../media/image6.png"/><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8.jpeg"/><Relationship Id="rId18" Type="http://schemas.openxmlformats.org/officeDocument/2006/relationships/image" Target="../media/image11.pn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17" Type="http://schemas.openxmlformats.org/officeDocument/2006/relationships/image" Target="../media/image10.png"/><Relationship Id="rId2" Type="http://schemas.openxmlformats.org/officeDocument/2006/relationships/slideLayout" Target="../slideLayouts/slideLayout101.xml"/><Relationship Id="rId16" Type="http://schemas.openxmlformats.org/officeDocument/2006/relationships/image" Target="../media/image19.png"/><Relationship Id="rId20" Type="http://schemas.openxmlformats.org/officeDocument/2006/relationships/image" Target="../media/image7.png"/><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5" Type="http://schemas.openxmlformats.org/officeDocument/2006/relationships/image" Target="../media/image1.png"/><Relationship Id="rId10" Type="http://schemas.openxmlformats.org/officeDocument/2006/relationships/slideLayout" Target="../slideLayouts/slideLayout109.xml"/><Relationship Id="rId19" Type="http://schemas.openxmlformats.org/officeDocument/2006/relationships/image" Target="../media/image6.png"/><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slide" Target="../slides/slid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7923"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sp>
        <p:nvSpPr>
          <p:cNvPr id="3789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7915" name="Next_btn" descr="12_ALG1_LessonMenu"/>
          <p:cNvPicPr>
            <a:picLocks noChangeAspect="1" noChangeArrowheads="1"/>
          </p:cNvPicPr>
          <p:nvPr userDrawn="1"/>
        </p:nvPicPr>
        <p:blipFill>
          <a:blip r:embed="rId14" cstate="print"/>
          <a:srcRect/>
          <a:stretch>
            <a:fillRect/>
          </a:stretch>
        </p:blipFill>
        <p:spPr bwMode="auto">
          <a:xfrm>
            <a:off x="790575" y="809625"/>
            <a:ext cx="3581400" cy="944563"/>
          </a:xfrm>
          <a:prstGeom prst="rect">
            <a:avLst/>
          </a:prstGeom>
          <a:noFill/>
          <a:ln w="9525">
            <a:noFill/>
            <a:miter lim="800000"/>
            <a:headEnd/>
            <a:tailEnd/>
          </a:ln>
          <a:effectLst/>
        </p:spPr>
      </p:pic>
      <p:pic>
        <p:nvPicPr>
          <p:cNvPr id="37917"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7918" name="Back_btn" descr="12_ALG1_Back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7919" name="Menu_btn" descr="12_ALG1_MenuButton_DEAD">
            <a:hlinkClick r:id="" action="ppaction://noaction"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7920"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7925" name="Header" descr="12_ALG1_Header_12_03"/>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2005" name="Picture 21" descr="5Min Check"/>
          <p:cNvPicPr>
            <a:picLocks noChangeAspect="1" noChangeArrowheads="1"/>
          </p:cNvPicPr>
          <p:nvPr userDrawn="1"/>
        </p:nvPicPr>
        <p:blipFill>
          <a:blip r:embed="rId13" cstate="print"/>
          <a:srcRect/>
          <a:stretch>
            <a:fillRect/>
          </a:stretch>
        </p:blipFill>
        <p:spPr bwMode="auto">
          <a:xfrm>
            <a:off x="598488" y="657225"/>
            <a:ext cx="6792912" cy="625475"/>
          </a:xfrm>
          <a:prstGeom prst="rect">
            <a:avLst/>
          </a:prstGeom>
          <a:noFill/>
        </p:spPr>
      </p:pic>
      <p:sp>
        <p:nvSpPr>
          <p:cNvPr id="41986"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41989" name="Picture 5" descr="CheckPointICON"/>
          <p:cNvPicPr>
            <a:picLocks noChangeAspect="1" noChangeArrowheads="1"/>
          </p:cNvPicPr>
          <p:nvPr userDrawn="1"/>
        </p:nvPicPr>
        <p:blipFill>
          <a:blip r:embed="rId14" cstate="print"/>
          <a:srcRect/>
          <a:stretch>
            <a:fillRect/>
          </a:stretch>
        </p:blipFill>
        <p:spPr bwMode="auto">
          <a:xfrm>
            <a:off x="7467600" y="776288"/>
            <a:ext cx="1222375" cy="376237"/>
          </a:xfrm>
          <a:prstGeom prst="rect">
            <a:avLst/>
          </a:prstGeom>
          <a:noFill/>
        </p:spPr>
      </p:pic>
      <p:sp>
        <p:nvSpPr>
          <p:cNvPr id="42003" name="Text Box 19"/>
          <p:cNvSpPr txBox="1">
            <a:spLocks noChangeArrowheads="1"/>
          </p:cNvSpPr>
          <p:nvPr userDrawn="1"/>
        </p:nvSpPr>
        <p:spPr bwMode="auto">
          <a:xfrm>
            <a:off x="3886200" y="800100"/>
            <a:ext cx="3124200" cy="366713"/>
          </a:xfrm>
          <a:prstGeom prst="rect">
            <a:avLst/>
          </a:prstGeom>
          <a:noFill/>
          <a:ln w="9525">
            <a:noFill/>
            <a:miter lim="800000"/>
            <a:headEnd/>
            <a:tailEnd/>
          </a:ln>
          <a:effectLst/>
        </p:spPr>
        <p:txBody>
          <a:bodyPr>
            <a:spAutoFit/>
          </a:bodyPr>
          <a:lstStyle/>
          <a:p>
            <a:pPr algn="l">
              <a:spcBef>
                <a:spcPct val="50000"/>
              </a:spcBef>
            </a:pPr>
            <a:r>
              <a:rPr lang="en-US" b="1">
                <a:solidFill>
                  <a:srgbClr val="18984C"/>
                </a:solidFill>
              </a:rPr>
              <a:t>Over Lesson 12–2</a:t>
            </a:r>
          </a:p>
        </p:txBody>
      </p:sp>
      <p:pic>
        <p:nvPicPr>
          <p:cNvPr id="42013" name="InterfaceBorder" descr="12_ALG1_MasterBKG_Transparent"/>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42015" name="Next_Button" descr="12_ALG1_ForwardButton">
            <a:hlinkClick r:id="" action="ppaction://hlinkshowjump?jump=nextslide"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42016"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42017" name="Menu_btn" descr="12_ALG1_MenuButton">
            <a:hlinkClick r:id="rId18" action="ppaction://hlinksldjump" highlightClick="1"/>
          </p:cNvPr>
          <p:cNvPicPr>
            <a:picLocks noChangeAspect="1" noChangeArrowheads="1"/>
          </p:cNvPicPr>
          <p:nvPr userDrawn="1"/>
        </p:nvPicPr>
        <p:blipFill>
          <a:blip r:embed="rId19"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42018" name="Exit_btn" descr="12_ALG1_ExitButton">
            <a:hlinkClick r:id="" action="ppaction://hlinkshowjump?jump=endshow" highlightClick="1"/>
          </p:cNvPr>
          <p:cNvPicPr>
            <a:picLocks noChangeAspect="1" noChangeArrowheads="1"/>
          </p:cNvPicPr>
          <p:nvPr userDrawn="1"/>
        </p:nvPicPr>
        <p:blipFill>
          <a:blip r:embed="rId20"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42019" name="Header" descr="12_ALG1_Header_12_03"/>
          <p:cNvPicPr>
            <a:picLocks noChangeAspect="1" noChangeArrowheads="1"/>
          </p:cNvPicPr>
          <p:nvPr userDrawn="1"/>
        </p:nvPicPr>
        <p:blipFill>
          <a:blip r:embed="rId21"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2796"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pic>
        <p:nvPicPr>
          <p:cNvPr id="32798" name="Next_Button" descr="12_ALG1_ForwardButton">
            <a:hlinkClick r:id="" action="ppaction://hlinkshowjump?jump=nextslide" highlightClick="1"/>
          </p:cNvPr>
          <p:cNvPicPr>
            <a:picLocks noChangeAspect="1" noChangeArrowheads="1"/>
          </p:cNvPicPr>
          <p:nvPr userDrawn="1"/>
        </p:nvPicPr>
        <p:blipFill>
          <a:blip r:embed="rId14"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2799" name="Back_btn" descr="12_ALG1_BackButton">
            <a:hlinkClick r:id="" action="ppaction://hlinkshowjump?jump=previousslide" highlightClick="1"/>
          </p:cNvPr>
          <p:cNvPicPr>
            <a:picLocks noChangeAspect="1" noChangeArrowheads="1"/>
          </p:cNvPicPr>
          <p:nvPr userDrawn="1"/>
        </p:nvPicPr>
        <p:blipFill>
          <a:blip r:embed="rId15"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2800" name="Menu_btn" descr="12_ALG1_MenuButton">
            <a:hlinkClick r:id="rId16" action="ppaction://hlinksldjump"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2801"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2802" name="Header" descr="12_ALG1_Header_12_03"/>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963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69642" name="Picture 10" descr="Example_1"/>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69650"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69652"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69653"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69654"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69655"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69656" name="Header" descr="12_ALG1_Header_12_03"/>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0662"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0667" name="Picture 11" descr="Example_2"/>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0675"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0677"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0678"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0679"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0680"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0681" name="Header" descr="12_ALG1_Header_12_03"/>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686"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1691" name="Picture 11" descr="Example_3"/>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1699"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1701"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1702"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1703"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1704"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1705" name="Header" descr="12_ALG1_Header_12_03"/>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271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2722" name="Picture 18" descr="Real World Ex_4"/>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2724"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2726"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2727"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2728"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2729"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2730" name="Header" descr="12_ALG1_Header_12_03"/>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3734"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3739" name="Picture 11" descr="Example_5"/>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3747"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3749"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3750"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3751"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3752"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3753" name="Header" descr="12_ALG1_Header_12_03"/>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475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4763" name="Picture 11" descr="Example_6"/>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4771"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4773"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4774"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4775"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4776"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4777" name="Header" descr="12_ALG1_Header_12_03"/>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3446" name="EndOfBackground" descr="12_ALG1_Cover_EndOf"/>
          <p:cNvPicPr>
            <a:picLocks noChangeAspect="1" noChangeArrowheads="1"/>
          </p:cNvPicPr>
          <p:nvPr userDrawn="1"/>
        </p:nvPicPr>
        <p:blipFill>
          <a:blip r:embed="rId13" cstate="print"/>
          <a:srcRect/>
          <a:stretch>
            <a:fillRect/>
          </a:stretch>
        </p:blipFill>
        <p:spPr bwMode="auto">
          <a:xfrm>
            <a:off x="144463" y="358775"/>
            <a:ext cx="8891587" cy="6202363"/>
          </a:xfrm>
          <a:prstGeom prst="rect">
            <a:avLst/>
          </a:prstGeom>
          <a:noFill/>
          <a:ln w="9525">
            <a:noFill/>
            <a:miter lim="800000"/>
            <a:headEnd/>
            <a:tailEnd/>
          </a:ln>
          <a:effectLst/>
        </p:spPr>
      </p:pic>
      <p:sp>
        <p:nvSpPr>
          <p:cNvPr id="10343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103447" name="InterfaceBorder" descr="12_ALG1_MasterBKG_Transparent">
            <a:hlinkClick r:id="rId14" action="ppaction://hlinksldjump"/>
          </p:cNvPr>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103449" name="Next_Button" descr="12_ALG1_Forward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103450"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103451" name="Menu_btn" descr="12_ALG1_MenuButton">
            <a:hlinkClick r:id="rId14"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103452"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103453" name="Header" descr="12_ALG1_Header_12_03">
            <a:hlinkClick r:id="rId14" action="ppaction://hlinksldjump"/>
          </p:cNvPr>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slide" Target="slide2.xml"/></Relationships>
</file>

<file path=ppt/slides/_rels/slide2.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slide" Target="slide8.xml"/><Relationship Id="rId7" Type="http://schemas.openxmlformats.org/officeDocument/2006/relationships/slide" Target="slide12.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slide" Target="slide11.xml"/><Relationship Id="rId11" Type="http://schemas.openxmlformats.org/officeDocument/2006/relationships/slide" Target="slide22.xml"/><Relationship Id="rId5" Type="http://schemas.openxmlformats.org/officeDocument/2006/relationships/slide" Target="slide10.xml"/><Relationship Id="rId10" Type="http://schemas.openxmlformats.org/officeDocument/2006/relationships/slide" Target="slide19.xml"/><Relationship Id="rId4" Type="http://schemas.openxmlformats.org/officeDocument/2006/relationships/slide" Target="slide9.xml"/><Relationship Id="rId9" Type="http://schemas.openxmlformats.org/officeDocument/2006/relationships/slide" Target="slide16.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5.xml"/><Relationship Id="rId1" Type="http://schemas.openxmlformats.org/officeDocument/2006/relationships/tags" Target="../tags/tag4.xml"/><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7.xml"/><Relationship Id="rId1" Type="http://schemas.openxmlformats.org/officeDocument/2006/relationships/tags" Target="../tags/tag6.xml"/><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9.xml"/><Relationship Id="rId1" Type="http://schemas.openxmlformats.org/officeDocument/2006/relationships/tags" Target="../tags/tag8.xml"/><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27.jpeg"/><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31.jpe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24.xml"/><Relationship Id="rId1" Type="http://schemas.openxmlformats.org/officeDocument/2006/relationships/tags" Target="../tags/tag14.xml"/></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24.xml"/><Relationship Id="rId1" Type="http://schemas.openxmlformats.org/officeDocument/2006/relationships/tags" Target="../tags/tag15.xml"/><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24.xml"/><Relationship Id="rId1" Type="http://schemas.openxmlformats.org/officeDocument/2006/relationships/tags" Target="../tags/tag16.xml"/></Relationships>
</file>

<file path=ppt/slides/_rels/slide1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Layout" Target="../slideLayouts/slideLayout24.xml"/><Relationship Id="rId1" Type="http://schemas.openxmlformats.org/officeDocument/2006/relationships/tags" Target="../tags/tag17.xml"/></Relationships>
</file>

<file path=ppt/slides/_rels/slide1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Layout" Target="../slideLayouts/slideLayout35.xml"/><Relationship Id="rId1" Type="http://schemas.openxmlformats.org/officeDocument/2006/relationships/tags" Target="../tags/tag18.xml"/><Relationship Id="rId5" Type="http://schemas.openxmlformats.org/officeDocument/2006/relationships/image" Target="../media/image39.jpeg"/><Relationship Id="rId4" Type="http://schemas.openxmlformats.org/officeDocument/2006/relationships/image" Target="../media/image38.jpeg"/></Relationships>
</file>

<file path=ppt/slides/_rels/slide1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35.xml"/><Relationship Id="rId1" Type="http://schemas.openxmlformats.org/officeDocument/2006/relationships/tags" Target="../tags/tag19.xml"/></Relationships>
</file>

<file path=ppt/slides/_rels/slide14.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tags" Target="../tags/tag22.xml"/><Relationship Id="rId7" Type="http://schemas.openxmlformats.org/officeDocument/2006/relationships/image" Target="../media/image42.jpeg"/><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9.jpeg"/><Relationship Id="rId5" Type="http://schemas.openxmlformats.org/officeDocument/2006/relationships/image" Target="../media/image41.png"/><Relationship Id="rId4"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slideLayout" Target="../slideLayouts/slideLayout24.xml"/><Relationship Id="rId1" Type="http://schemas.openxmlformats.org/officeDocument/2006/relationships/tags" Target="../tags/tag23.xml"/></Relationships>
</file>

<file path=ppt/slides/_rels/slide1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46.xml"/><Relationship Id="rId1" Type="http://schemas.openxmlformats.org/officeDocument/2006/relationships/tags" Target="../tags/tag24.xml"/><Relationship Id="rId5" Type="http://schemas.openxmlformats.org/officeDocument/2006/relationships/image" Target="../media/image39.jpeg"/><Relationship Id="rId4" Type="http://schemas.openxmlformats.org/officeDocument/2006/relationships/image" Target="../media/image37.jpeg"/></Relationships>
</file>

<file path=ppt/slides/_rels/slide1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46.xml"/><Relationship Id="rId1" Type="http://schemas.openxmlformats.org/officeDocument/2006/relationships/tags" Target="../tags/tag25.xml"/></Relationships>
</file>

<file path=ppt/slides/_rels/slide18.xml.rels><?xml version="1.0" encoding="UTF-8" standalone="yes"?>
<Relationships xmlns="http://schemas.openxmlformats.org/package/2006/relationships"><Relationship Id="rId3" Type="http://schemas.openxmlformats.org/officeDocument/2006/relationships/tags" Target="../tags/tag28.xml"/><Relationship Id="rId7" Type="http://schemas.openxmlformats.org/officeDocument/2006/relationships/image" Target="../media/image46.jpe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image" Target="../media/image9.jpeg"/><Relationship Id="rId5" Type="http://schemas.openxmlformats.org/officeDocument/2006/relationships/image" Target="../media/image41.png"/><Relationship Id="rId4" Type="http://schemas.openxmlformats.org/officeDocument/2006/relationships/slideLayout" Target="../slideLayouts/slideLayout46.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57.xml"/><Relationship Id="rId1" Type="http://schemas.openxmlformats.org/officeDocument/2006/relationships/tags" Target="../tags/tag29.xml"/></Relationships>
</file>

<file path=ppt/slides/_rels/slide2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slideLayout" Target="../slideLayouts/slideLayout57.xml"/><Relationship Id="rId1" Type="http://schemas.openxmlformats.org/officeDocument/2006/relationships/tags" Target="../tags/tag30.xml"/></Relationships>
</file>

<file path=ppt/slides/_rels/slide21.xml.rels><?xml version="1.0" encoding="UTF-8" standalone="yes"?>
<Relationships xmlns="http://schemas.openxmlformats.org/package/2006/relationships"><Relationship Id="rId3" Type="http://schemas.openxmlformats.org/officeDocument/2006/relationships/tags" Target="../tags/tag33.xml"/><Relationship Id="rId7" Type="http://schemas.openxmlformats.org/officeDocument/2006/relationships/image" Target="../media/image48.jpeg"/><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image" Target="../media/image9.jpeg"/><Relationship Id="rId5" Type="http://schemas.openxmlformats.org/officeDocument/2006/relationships/image" Target="../media/image41.png"/><Relationship Id="rId4" Type="http://schemas.openxmlformats.org/officeDocument/2006/relationships/slideLayout" Target="../slideLayouts/slideLayout57.xml"/></Relationships>
</file>

<file path=ppt/slides/_rels/slide2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slideLayout" Target="../slideLayouts/slideLayout68.xml"/><Relationship Id="rId1" Type="http://schemas.openxmlformats.org/officeDocument/2006/relationships/tags" Target="../tags/tag34.xml"/></Relationships>
</file>

<file path=ppt/slides/_rels/slide2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slideLayout" Target="../slideLayouts/slideLayout68.xml"/><Relationship Id="rId1" Type="http://schemas.openxmlformats.org/officeDocument/2006/relationships/tags" Target="../tags/tag35.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68.xml"/><Relationship Id="rId1" Type="http://schemas.openxmlformats.org/officeDocument/2006/relationships/tags" Target="../tags/tag36.xml"/></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68.xml"/><Relationship Id="rId1" Type="http://schemas.openxmlformats.org/officeDocument/2006/relationships/tags" Target="../tags/tag37.xml"/><Relationship Id="rId5" Type="http://schemas.openxmlformats.org/officeDocument/2006/relationships/image" Target="../media/image51.jpeg"/><Relationship Id="rId4" Type="http://schemas.openxmlformats.org/officeDocument/2006/relationships/image" Target="../media/image9.jpeg"/></Relationships>
</file>

<file path=ppt/slides/_rels/slide26.xml.rels><?xml version="1.0" encoding="UTF-8" standalone="yes"?>
<Relationships xmlns="http://schemas.openxmlformats.org/package/2006/relationships"><Relationship Id="rId3" Type="http://schemas.openxmlformats.org/officeDocument/2006/relationships/tags" Target="../tags/tag40.xml"/><Relationship Id="rId7" Type="http://schemas.openxmlformats.org/officeDocument/2006/relationships/image" Target="../media/image52.jpeg"/><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image" Target="../media/image9.jpeg"/><Relationship Id="rId5" Type="http://schemas.openxmlformats.org/officeDocument/2006/relationships/image" Target="../media/image41.png"/><Relationship Id="rId4" Type="http://schemas.openxmlformats.org/officeDocument/2006/relationships/slideLayout" Target="../slideLayouts/slideLayout68.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01.xml"/><Relationship Id="rId1" Type="http://schemas.openxmlformats.org/officeDocument/2006/relationships/tags" Target="../tags/tag4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6907" name="SplashImage" descr="12_ALG1_Cover_Splash"/>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36866" name="Rectangle 2"/>
          <p:cNvSpPr>
            <a:spLocks noGrp="1" noChangeArrowheads="1"/>
          </p:cNvSpPr>
          <p:nvPr>
            <p:ph type="title"/>
          </p:nvPr>
        </p:nvSpPr>
        <p:spPr/>
        <p:txBody>
          <a:bodyPr/>
          <a:lstStyle/>
          <a:p>
            <a:r>
              <a:rPr lang="en-US"/>
              <a:t>Splash Screen</a:t>
            </a:r>
          </a:p>
        </p:txBody>
      </p:sp>
      <p:pic>
        <p:nvPicPr>
          <p:cNvPr id="36909" name="Forward_btn" descr="12_ALG1_ForwardButton">
            <a:hlinkClick r:id="rId4" action="ppaction://hlinksldjump" highlightClick="1"/>
          </p:cNvPr>
          <p:cNvPicPr>
            <a:picLocks noChangeAspect="1" noChangeArrowheads="1"/>
          </p:cNvPicPr>
          <p:nvPr/>
        </p:nvPicPr>
        <p:blipFill>
          <a:blip r:embed="rId5" cstate="print"/>
          <a:srcRect/>
          <a:stretch>
            <a:fillRect/>
          </a:stretch>
        </p:blipFill>
        <p:spPr bwMode="auto">
          <a:xfrm>
            <a:off x="7677150" y="6029325"/>
            <a:ext cx="561975" cy="561975"/>
          </a:xfrm>
          <a:prstGeom prst="rect">
            <a:avLst/>
          </a:prstGeom>
          <a:noFill/>
          <a:ln w="9525">
            <a:noFill/>
            <a:miter lim="800000"/>
            <a:headEnd/>
            <a:tailEnd/>
          </a:ln>
          <a:effectLst/>
        </p:spPr>
      </p:pic>
      <p:pic>
        <p:nvPicPr>
          <p:cNvPr id="36910" name="SplashHeader" descr="12_ALG1_Header_12_03 copy"/>
          <p:cNvPicPr>
            <a:picLocks noChangeAspect="1" noChangeArrowheads="1"/>
          </p:cNvPicPr>
          <p:nvPr/>
        </p:nvPicPr>
        <p:blipFill>
          <a:blip r:embed="rId6" cstate="print"/>
          <a:srcRect/>
          <a:stretch>
            <a:fillRect/>
          </a:stretch>
        </p:blipFill>
        <p:spPr bwMode="auto">
          <a:xfrm>
            <a:off x="8562975" y="1123950"/>
            <a:ext cx="412750" cy="5756275"/>
          </a:xfrm>
          <a:prstGeom prst="rect">
            <a:avLst/>
          </a:prstGeom>
          <a:noFill/>
          <a:ln w="9525">
            <a:noFill/>
            <a:miter lim="800000"/>
            <a:headEnd/>
            <a:tailEnd/>
          </a:ln>
          <a:effectLst/>
        </p:spPr>
      </p:pic>
    </p:spTree>
    <p:custDataLst>
      <p:tags r:id="rId1"/>
    </p:custDataLst>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Lesson Menu</a:t>
            </a:r>
          </a:p>
        </p:txBody>
      </p:sp>
      <p:sp>
        <p:nvSpPr>
          <p:cNvPr id="3077" name="Lessonmenutext"/>
          <p:cNvSpPr txBox="1">
            <a:spLocks noChangeArrowheads="1"/>
          </p:cNvSpPr>
          <p:nvPr/>
        </p:nvSpPr>
        <p:spPr bwMode="auto">
          <a:xfrm>
            <a:off x="1066800" y="1798638"/>
            <a:ext cx="7848600" cy="3706812"/>
          </a:xfrm>
          <a:prstGeom prst="rect">
            <a:avLst/>
          </a:prstGeom>
          <a:noFill/>
          <a:ln w="9525">
            <a:noFill/>
            <a:miter lim="800000"/>
            <a:headEnd/>
            <a:tailEnd/>
          </a:ln>
          <a:effectLst/>
        </p:spPr>
        <p:txBody>
          <a:bodyPr/>
          <a:lstStyle/>
          <a:p>
            <a:pPr marL="1485900" indent="-1485900" algn="l">
              <a:lnSpc>
                <a:spcPct val="90000"/>
              </a:lnSpc>
              <a:spcBef>
                <a:spcPct val="20000"/>
              </a:spcBef>
              <a:spcAft>
                <a:spcPct val="20000"/>
              </a:spcAft>
            </a:pPr>
            <a:r>
              <a:rPr lang="en-US" sz="2000" b="1">
                <a:solidFill>
                  <a:srgbClr val="E01B22"/>
                </a:solidFill>
                <a:hlinkClick r:id="" action="ppaction://hlinkshowjump?jump=nextslide"/>
              </a:rPr>
              <a:t>Five-Minute Check (over Lesson 12–2)</a:t>
            </a:r>
            <a:endParaRPr lang="en-US" sz="2000" b="1">
              <a:solidFill>
                <a:srgbClr val="E01B22"/>
              </a:solidFill>
            </a:endParaRPr>
          </a:p>
          <a:p>
            <a:pPr marL="1485900" indent="-1485900" algn="l">
              <a:lnSpc>
                <a:spcPct val="90000"/>
              </a:lnSpc>
              <a:spcBef>
                <a:spcPct val="20000"/>
              </a:spcBef>
              <a:spcAft>
                <a:spcPct val="20000"/>
              </a:spcAft>
            </a:pPr>
            <a:r>
              <a:rPr lang="en-US" sz="2000" b="1">
                <a:solidFill>
                  <a:srgbClr val="000000"/>
                </a:solidFill>
                <a:cs typeface="Arial" pitchFamily="34" charset="0"/>
                <a:hlinkClick r:id="rId3" action="ppaction://hlinksldjump"/>
              </a:rPr>
              <a:t>CCSS</a:t>
            </a:r>
            <a:endParaRPr lang="en-US" sz="2000" b="1">
              <a:solidFill>
                <a:srgbClr val="E01B22"/>
              </a:solidFill>
              <a:cs typeface="Arial" pitchFamily="34" charset="0"/>
            </a:endParaRPr>
          </a:p>
          <a:p>
            <a:pPr marL="1485900" indent="-1485900" algn="l">
              <a:lnSpc>
                <a:spcPct val="90000"/>
              </a:lnSpc>
              <a:spcBef>
                <a:spcPct val="20000"/>
              </a:spcBef>
              <a:spcAft>
                <a:spcPct val="20000"/>
              </a:spcAft>
            </a:pPr>
            <a:r>
              <a:rPr lang="en-US" sz="2000" b="1">
                <a:solidFill>
                  <a:srgbClr val="E01B22"/>
                </a:solidFill>
                <a:hlinkClick r:id="rId4" action="ppaction://hlinksldjump"/>
              </a:rPr>
              <a:t>Then/Now</a:t>
            </a:r>
            <a:endParaRPr lang="en-US" sz="2000" b="1">
              <a:solidFill>
                <a:srgbClr val="E01B22"/>
              </a:solidFill>
            </a:endParaRPr>
          </a:p>
          <a:p>
            <a:pPr marL="1485900" indent="-1485900" algn="l">
              <a:lnSpc>
                <a:spcPct val="90000"/>
              </a:lnSpc>
              <a:spcBef>
                <a:spcPct val="20000"/>
              </a:spcBef>
              <a:spcAft>
                <a:spcPct val="20000"/>
              </a:spcAft>
            </a:pPr>
            <a:r>
              <a:rPr lang="en-US" sz="2000" b="1">
                <a:solidFill>
                  <a:srgbClr val="E01B22"/>
                </a:solidFill>
                <a:hlinkClick r:id="rId5" action="ppaction://hlinksldjump"/>
              </a:rPr>
              <a:t>New Vocabulary</a:t>
            </a:r>
            <a:endParaRPr lang="en-US" sz="2000" b="1">
              <a:solidFill>
                <a:srgbClr val="E01B22"/>
              </a:solidFill>
            </a:endParaRPr>
          </a:p>
          <a:p>
            <a:pPr marL="1485900" indent="-1485900" algn="l">
              <a:lnSpc>
                <a:spcPct val="90000"/>
              </a:lnSpc>
              <a:spcBef>
                <a:spcPct val="20000"/>
              </a:spcBef>
              <a:spcAft>
                <a:spcPct val="20000"/>
              </a:spcAft>
            </a:pPr>
            <a:r>
              <a:rPr lang="en-US" sz="2000" b="1">
                <a:solidFill>
                  <a:srgbClr val="E01B22"/>
                </a:solidFill>
                <a:hlinkClick r:id="rId6" action="ppaction://hlinksldjump"/>
              </a:rPr>
              <a:t>Key Concept:  Symmetric and Skewed Distributions</a:t>
            </a:r>
            <a:endParaRPr lang="en-US" sz="2000" b="1">
              <a:solidFill>
                <a:srgbClr val="E01B22"/>
              </a:solidFill>
            </a:endParaRPr>
          </a:p>
          <a:p>
            <a:pPr marL="1485900" indent="-1485900" algn="l">
              <a:lnSpc>
                <a:spcPct val="90000"/>
              </a:lnSpc>
              <a:spcBef>
                <a:spcPct val="20000"/>
              </a:spcBef>
              <a:spcAft>
                <a:spcPct val="20000"/>
              </a:spcAft>
            </a:pPr>
            <a:r>
              <a:rPr lang="en-US" sz="2000" b="1">
                <a:solidFill>
                  <a:srgbClr val="E01B22"/>
                </a:solidFill>
                <a:hlinkClick r:id="rId7" action="ppaction://hlinksldjump"/>
              </a:rPr>
              <a:t>Example 1:	Distribution Using a Histogram</a:t>
            </a:r>
            <a:endParaRPr lang="en-US" sz="2000" b="1">
              <a:solidFill>
                <a:srgbClr val="E01B22"/>
              </a:solidFill>
            </a:endParaRPr>
          </a:p>
          <a:p>
            <a:pPr marL="1485900" indent="-1485900" algn="l">
              <a:lnSpc>
                <a:spcPct val="90000"/>
              </a:lnSpc>
              <a:spcBef>
                <a:spcPct val="20000"/>
              </a:spcBef>
              <a:spcAft>
                <a:spcPct val="20000"/>
              </a:spcAft>
            </a:pPr>
            <a:r>
              <a:rPr lang="en-US" sz="2000" b="1">
                <a:solidFill>
                  <a:srgbClr val="E01B22"/>
                </a:solidFill>
                <a:hlinkClick r:id="rId8" action="ppaction://hlinksldjump"/>
              </a:rPr>
              <a:t>Key Concept:  Symmetric and Skewed Box-and-Whisker Plots</a:t>
            </a:r>
            <a:endParaRPr lang="en-US" sz="2000" b="1">
              <a:solidFill>
                <a:srgbClr val="E01B22"/>
              </a:solidFill>
            </a:endParaRPr>
          </a:p>
          <a:p>
            <a:pPr marL="1485900" indent="-1485900" algn="l">
              <a:lnSpc>
                <a:spcPct val="90000"/>
              </a:lnSpc>
              <a:spcBef>
                <a:spcPct val="20000"/>
              </a:spcBef>
              <a:spcAft>
                <a:spcPct val="20000"/>
              </a:spcAft>
            </a:pPr>
            <a:r>
              <a:rPr lang="en-US" sz="2000" b="1">
                <a:solidFill>
                  <a:srgbClr val="E01B22"/>
                </a:solidFill>
                <a:hlinkClick r:id="rId9" action="ppaction://hlinksldjump"/>
              </a:rPr>
              <a:t>Example 2:	Distribution Using a Box-and-Whisker Plot</a:t>
            </a:r>
            <a:endParaRPr lang="en-US" sz="2000" b="1">
              <a:solidFill>
                <a:srgbClr val="E01B22"/>
              </a:solidFill>
            </a:endParaRPr>
          </a:p>
          <a:p>
            <a:pPr marL="1485900" indent="-1485900" algn="l">
              <a:lnSpc>
                <a:spcPct val="90000"/>
              </a:lnSpc>
              <a:spcBef>
                <a:spcPct val="20000"/>
              </a:spcBef>
              <a:spcAft>
                <a:spcPct val="20000"/>
              </a:spcAft>
            </a:pPr>
            <a:r>
              <a:rPr lang="en-US" sz="2000" b="1">
                <a:solidFill>
                  <a:srgbClr val="E01B22"/>
                </a:solidFill>
                <a:hlinkClick r:id="rId10" action="ppaction://hlinksldjump"/>
              </a:rPr>
              <a:t>Example 3:	Choose Appropriate Statistics</a:t>
            </a:r>
            <a:endParaRPr lang="en-US" sz="2000" b="1">
              <a:solidFill>
                <a:srgbClr val="E01B22"/>
              </a:solidFill>
            </a:endParaRPr>
          </a:p>
          <a:p>
            <a:pPr marL="1485900" indent="-1485900" algn="l">
              <a:lnSpc>
                <a:spcPct val="90000"/>
              </a:lnSpc>
              <a:spcBef>
                <a:spcPct val="20000"/>
              </a:spcBef>
              <a:spcAft>
                <a:spcPct val="20000"/>
              </a:spcAft>
            </a:pPr>
            <a:r>
              <a:rPr lang="en-US" sz="2000" b="1">
                <a:solidFill>
                  <a:srgbClr val="E01B22"/>
                </a:solidFill>
                <a:hlinkClick r:id="rId11" action="ppaction://hlinksldjump"/>
              </a:rPr>
              <a:t>Example 4:	Real-World Example: Choose Appropriate Statistics</a:t>
            </a:r>
            <a:endParaRPr lang="en-US" sz="2000" b="1">
              <a:solidFill>
                <a:srgbClr val="E01B22"/>
              </a:solidFill>
            </a:endParaRPr>
          </a:p>
        </p:txBody>
      </p:sp>
    </p:spTree>
    <p:custDataLst>
      <p:tags r:id="rId1"/>
    </p:custDataLst>
  </p:cSld>
  <p:clrMapOvr>
    <a:masterClrMapping/>
  </p:clrMapOvr>
  <p:transition advClick="0">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PQuestion"/>
          <p:cNvSpPr>
            <a:spLocks noGrp="1" noChangeArrowheads="1"/>
          </p:cNvSpPr>
          <p:nvPr>
            <p:ph type="title"/>
          </p:nvPr>
        </p:nvSpPr>
        <p:spPr>
          <a:xfrm>
            <a:off x="5486400" y="6980238"/>
            <a:ext cx="3657600" cy="182562"/>
          </a:xfrm>
        </p:spPr>
        <p:txBody>
          <a:bodyPr/>
          <a:lstStyle/>
          <a:p>
            <a:r>
              <a:rPr lang="en-US"/>
              <a:t>5-Minute Check 1</a:t>
            </a:r>
          </a:p>
        </p:txBody>
      </p:sp>
      <p:sp>
        <p:nvSpPr>
          <p:cNvPr id="107526" name="TPAnswers"/>
          <p:cNvSpPr>
            <a:spLocks noChangeArrowheads="1"/>
          </p:cNvSpPr>
          <p:nvPr>
            <p:custDataLst>
              <p:tags r:id="rId2"/>
            </p:custDataLst>
          </p:nvPr>
        </p:nvSpPr>
        <p:spPr bwMode="auto">
          <a:xfrm>
            <a:off x="1066800" y="2774950"/>
            <a:ext cx="7823200" cy="3397250"/>
          </a:xfrm>
          <a:prstGeom prst="rect">
            <a:avLst/>
          </a:prstGeom>
          <a:noFill/>
          <a:ln w="9525">
            <a:noFill/>
            <a:miter lim="800000"/>
            <a:headEnd/>
            <a:tailEnd/>
          </a:ln>
          <a:effectLst/>
        </p:spPr>
        <p:txBody>
          <a:bodyPr>
            <a:spAutoFit/>
          </a:bodyPr>
          <a:lstStyle/>
          <a:p>
            <a:pPr marL="342900" indent="-342900" algn="l">
              <a:lnSpc>
                <a:spcPct val="90000"/>
              </a:lnSpc>
              <a:spcBef>
                <a:spcPct val="20000"/>
              </a:spcBef>
              <a:spcAft>
                <a:spcPct val="20000"/>
              </a:spcAft>
              <a:buClr>
                <a:srgbClr val="00539D"/>
              </a:buClr>
            </a:pPr>
            <a:r>
              <a:rPr lang="pt-BR" b="1">
                <a:solidFill>
                  <a:srgbClr val="00539D"/>
                </a:solidFill>
                <a:sym typeface="Symbol" pitchFamily="18" charset="2"/>
              </a:rPr>
              <a:t>A.</a:t>
            </a:r>
            <a:r>
              <a:rPr lang="pt-BR" b="1">
                <a:solidFill>
                  <a:srgbClr val="000000"/>
                </a:solidFill>
                <a:sym typeface="Symbol" pitchFamily="18" charset="2"/>
              </a:rPr>
              <a:t>	</a:t>
            </a:r>
            <a:r>
              <a:rPr lang="en-US" b="1">
                <a:sym typeface="Symbol" pitchFamily="18" charset="2"/>
              </a:rPr>
              <a:t>sample: all bicyclists; population: 100 bicyclists; sample statistic: the average miles per ride traveled by all bicyclists; population parameter: the average miles per ride traveled by the sample</a:t>
            </a:r>
            <a:r>
              <a:rPr lang="en-US">
                <a:sym typeface="Symbol" pitchFamily="18" charset="2"/>
              </a:rPr>
              <a:t> </a:t>
            </a:r>
            <a:endParaRPr lang="pt-BR" b="1">
              <a:solidFill>
                <a:srgbClr val="000000"/>
              </a:solidFill>
              <a:sym typeface="Symbol" pitchFamily="18" charset="2"/>
            </a:endParaRPr>
          </a:p>
          <a:p>
            <a:pPr marL="342900" indent="-342900" algn="l">
              <a:lnSpc>
                <a:spcPct val="90000"/>
              </a:lnSpc>
              <a:spcBef>
                <a:spcPct val="20000"/>
              </a:spcBef>
              <a:spcAft>
                <a:spcPct val="20000"/>
              </a:spcAft>
              <a:buClr>
                <a:srgbClr val="00539D"/>
              </a:buClr>
            </a:pPr>
            <a:r>
              <a:rPr lang="pt-BR" b="1">
                <a:solidFill>
                  <a:srgbClr val="00539D"/>
                </a:solidFill>
                <a:sym typeface="Symbol" pitchFamily="18" charset="2"/>
              </a:rPr>
              <a:t>B.</a:t>
            </a:r>
            <a:r>
              <a:rPr lang="pt-BR" b="1">
                <a:solidFill>
                  <a:srgbClr val="000000"/>
                </a:solidFill>
                <a:sym typeface="Symbol" pitchFamily="18" charset="2"/>
              </a:rPr>
              <a:t>	</a:t>
            </a:r>
            <a:r>
              <a:rPr lang="en-US" b="1">
                <a:sym typeface="Symbol" pitchFamily="18" charset="2"/>
              </a:rPr>
              <a:t>sample: 100 bicyclists; population: all bicyclists; sample statistic: the average miles per ride traveled by the sample; population parameter: the average miles per ride traveled by all bicyclists</a:t>
            </a:r>
            <a:r>
              <a:rPr lang="en-US">
                <a:sym typeface="Symbol" pitchFamily="18" charset="2"/>
              </a:rPr>
              <a:t> </a:t>
            </a:r>
            <a:endParaRPr lang="pt-BR" b="1">
              <a:solidFill>
                <a:srgbClr val="000000"/>
              </a:solidFill>
              <a:sym typeface="Symbol" pitchFamily="18" charset="2"/>
            </a:endParaRPr>
          </a:p>
          <a:p>
            <a:pPr marL="342900" indent="-342900" algn="l">
              <a:lnSpc>
                <a:spcPct val="90000"/>
              </a:lnSpc>
              <a:spcBef>
                <a:spcPct val="20000"/>
              </a:spcBef>
              <a:spcAft>
                <a:spcPct val="20000"/>
              </a:spcAft>
              <a:buClr>
                <a:srgbClr val="00539D"/>
              </a:buClr>
            </a:pPr>
            <a:r>
              <a:rPr lang="pt-BR" b="1">
                <a:solidFill>
                  <a:srgbClr val="00539D"/>
                </a:solidFill>
                <a:sym typeface="Symbol" pitchFamily="18" charset="2"/>
              </a:rPr>
              <a:t>C.</a:t>
            </a:r>
            <a:r>
              <a:rPr lang="pt-BR" b="1">
                <a:solidFill>
                  <a:srgbClr val="000000"/>
                </a:solidFill>
                <a:sym typeface="Symbol" pitchFamily="18" charset="2"/>
              </a:rPr>
              <a:t>	</a:t>
            </a:r>
            <a:r>
              <a:rPr lang="en-US" b="1">
                <a:sym typeface="Symbol" pitchFamily="18" charset="2"/>
              </a:rPr>
              <a:t>sample: 100 bicyclists; population: all bicyclists; sample statistic: the total miles traveled by all bicyclists; population parameter: the total miles traveled by the sample</a:t>
            </a:r>
            <a:r>
              <a:rPr lang="en-US">
                <a:sym typeface="Symbol" pitchFamily="18" charset="2"/>
              </a:rPr>
              <a:t> </a:t>
            </a:r>
            <a:endParaRPr lang="pt-BR" b="1">
              <a:solidFill>
                <a:srgbClr val="000000"/>
              </a:solidFill>
              <a:sym typeface="Symbol" pitchFamily="18" charset="2"/>
            </a:endParaRPr>
          </a:p>
          <a:p>
            <a:pPr marL="342900" indent="-342900" algn="l">
              <a:lnSpc>
                <a:spcPct val="90000"/>
              </a:lnSpc>
              <a:spcBef>
                <a:spcPct val="20000"/>
              </a:spcBef>
              <a:spcAft>
                <a:spcPct val="20000"/>
              </a:spcAft>
              <a:buClr>
                <a:srgbClr val="00539D"/>
              </a:buClr>
            </a:pPr>
            <a:r>
              <a:rPr lang="pt-BR" b="1">
                <a:solidFill>
                  <a:srgbClr val="00539D"/>
                </a:solidFill>
                <a:sym typeface="Symbol" pitchFamily="18" charset="2"/>
              </a:rPr>
              <a:t>D.</a:t>
            </a:r>
            <a:r>
              <a:rPr lang="pt-BR" b="1">
                <a:solidFill>
                  <a:srgbClr val="000000"/>
                </a:solidFill>
                <a:sym typeface="Symbol" pitchFamily="18" charset="2"/>
              </a:rPr>
              <a:t>	</a:t>
            </a:r>
            <a:r>
              <a:rPr lang="en-US" b="1">
                <a:sym typeface="Symbol" pitchFamily="18" charset="2"/>
              </a:rPr>
              <a:t>sample: all bicyclists; population: 100 bicyclists; sample statistic: the total miles traveled by the sample; population parameter: the total miles traveled by all bicyclists</a:t>
            </a:r>
            <a:r>
              <a:rPr lang="en-US">
                <a:sym typeface="Symbol" pitchFamily="18" charset="2"/>
              </a:rPr>
              <a:t> </a:t>
            </a:r>
            <a:endParaRPr lang="pt-BR">
              <a:sym typeface="Symbol" pitchFamily="18" charset="2"/>
            </a:endParaRPr>
          </a:p>
        </p:txBody>
      </p:sp>
      <p:sp>
        <p:nvSpPr>
          <p:cNvPr id="107527" name="TPQuestion"/>
          <p:cNvSpPr>
            <a:spLocks noChangeArrowheads="1"/>
          </p:cNvSpPr>
          <p:nvPr/>
        </p:nvSpPr>
        <p:spPr bwMode="auto">
          <a:xfrm>
            <a:off x="685800" y="1482725"/>
            <a:ext cx="8020050" cy="1082675"/>
          </a:xfrm>
          <a:prstGeom prst="rect">
            <a:avLst/>
          </a:prstGeom>
          <a:noFill/>
          <a:ln w="9525">
            <a:noFill/>
            <a:miter lim="800000"/>
            <a:headEnd/>
            <a:tailEnd/>
          </a:ln>
          <a:effectLst/>
        </p:spPr>
        <p:txBody>
          <a:bodyPr>
            <a:spAutoFit/>
          </a:bodyPr>
          <a:lstStyle/>
          <a:p>
            <a:pPr marL="342900" algn="l">
              <a:lnSpc>
                <a:spcPct val="90000"/>
              </a:lnSpc>
            </a:pPr>
            <a:r>
              <a:rPr lang="en-US" b="1">
                <a:solidFill>
                  <a:srgbClr val="E01B22"/>
                </a:solidFill>
                <a:cs typeface="Times New Roman" pitchFamily="18" charset="0"/>
              </a:rPr>
              <a:t>BICYCLING</a:t>
            </a:r>
            <a:r>
              <a:rPr lang="en-US" b="1">
                <a:solidFill>
                  <a:srgbClr val="00539D"/>
                </a:solidFill>
                <a:cs typeface="Times New Roman" pitchFamily="18" charset="0"/>
              </a:rPr>
              <a:t>  A random sample of 100 bicyclists is surveyed about their average miles traveled per bike ride. Identify the sample and the population for each situation. Then describe the sample statistic and the population parameter.</a:t>
            </a:r>
          </a:p>
        </p:txBody>
      </p:sp>
      <p:sp>
        <p:nvSpPr>
          <p:cNvPr id="107529" name="AutoShape 9"/>
          <p:cNvSpPr>
            <a:spLocks noChangeArrowheads="1"/>
          </p:cNvSpPr>
          <p:nvPr/>
        </p:nvSpPr>
        <p:spPr bwMode="auto">
          <a:xfrm>
            <a:off x="533400" y="36703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7531" name="Picture 11" descr="5Min Num_1"/>
          <p:cNvPicPr>
            <a:picLocks noChangeAspect="1" noChangeArrowheads="1"/>
          </p:cNvPicPr>
          <p:nvPr/>
        </p:nvPicPr>
        <p:blipFill>
          <a:blip r:embed="rId4" cstate="print"/>
          <a:srcRect/>
          <a:stretch>
            <a:fillRect/>
          </a:stretch>
        </p:blipFill>
        <p:spPr bwMode="auto">
          <a:xfrm>
            <a:off x="614363" y="1460500"/>
            <a:ext cx="457200" cy="422275"/>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7531"/>
                                        </p:tgtEl>
                                        <p:attrNameLst>
                                          <p:attrName>style.visibility</p:attrName>
                                        </p:attrNameLst>
                                      </p:cBhvr>
                                      <p:to>
                                        <p:strVal val="visible"/>
                                      </p:to>
                                    </p:set>
                                    <p:animEffect transition="in" filter="dissolve">
                                      <p:cBhvr>
                                        <p:cTn id="7" dur="500"/>
                                        <p:tgtEl>
                                          <p:spTgt spid="10753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7527"/>
                                        </p:tgtEl>
                                        <p:attrNameLst>
                                          <p:attrName>style.visibility</p:attrName>
                                        </p:attrNameLst>
                                      </p:cBhvr>
                                      <p:to>
                                        <p:strVal val="visible"/>
                                      </p:to>
                                    </p:set>
                                    <p:animEffect transition="in" filter="wipe(left)">
                                      <p:cBhvr>
                                        <p:cTn id="11" dur="500"/>
                                        <p:tgtEl>
                                          <p:spTgt spid="10752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7526"/>
                                        </p:tgtEl>
                                        <p:attrNameLst>
                                          <p:attrName>style.visibility</p:attrName>
                                        </p:attrNameLst>
                                      </p:cBhvr>
                                      <p:to>
                                        <p:strVal val="visible"/>
                                      </p:to>
                                    </p:set>
                                    <p:animEffect transition="in" filter="wipe(left)">
                                      <p:cBhvr>
                                        <p:cTn id="15" dur="500"/>
                                        <p:tgtEl>
                                          <p:spTgt spid="107526"/>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7529"/>
                                        </p:tgtEl>
                                        <p:attrNameLst>
                                          <p:attrName>style.visibility</p:attrName>
                                        </p:attrNameLst>
                                      </p:cBhvr>
                                      <p:to>
                                        <p:strVal val="visible"/>
                                      </p:to>
                                    </p:set>
                                    <p:anim calcmode="lin" valueType="num">
                                      <p:cBhvr additive="base">
                                        <p:cTn id="20" dur="500" fill="hold"/>
                                        <p:tgtEl>
                                          <p:spTgt spid="107529"/>
                                        </p:tgtEl>
                                        <p:attrNameLst>
                                          <p:attrName>ppt_x</p:attrName>
                                        </p:attrNameLst>
                                      </p:cBhvr>
                                      <p:tavLst>
                                        <p:tav tm="0">
                                          <p:val>
                                            <p:strVal val="0-#ppt_w/2"/>
                                          </p:val>
                                        </p:tav>
                                        <p:tav tm="100000">
                                          <p:val>
                                            <p:strVal val="#ppt_x"/>
                                          </p:val>
                                        </p:tav>
                                      </p:tavLst>
                                    </p:anim>
                                    <p:anim calcmode="lin" valueType="num">
                                      <p:cBhvr additive="base">
                                        <p:cTn id="21" dur="500" fill="hold"/>
                                        <p:tgtEl>
                                          <p:spTgt spid="1075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6" grpId="0" autoUpdateAnimBg="0"/>
      <p:bldP spid="107527" grpId="0" autoUpdateAnimBg="0"/>
      <p:bldP spid="1075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PQuestion"/>
          <p:cNvSpPr>
            <a:spLocks noGrp="1" noChangeArrowheads="1"/>
          </p:cNvSpPr>
          <p:nvPr>
            <p:ph type="title"/>
          </p:nvPr>
        </p:nvSpPr>
        <p:spPr>
          <a:xfrm>
            <a:off x="5486400" y="6980238"/>
            <a:ext cx="3657600" cy="182562"/>
          </a:xfrm>
        </p:spPr>
        <p:txBody>
          <a:bodyPr/>
          <a:lstStyle/>
          <a:p>
            <a:r>
              <a:rPr lang="en-US"/>
              <a:t>5-Minute Check 2</a:t>
            </a:r>
          </a:p>
        </p:txBody>
      </p:sp>
      <p:sp>
        <p:nvSpPr>
          <p:cNvPr id="131075" name="TPAnswers"/>
          <p:cNvSpPr>
            <a:spLocks noChangeArrowheads="1"/>
          </p:cNvSpPr>
          <p:nvPr>
            <p:custDataLst>
              <p:tags r:id="rId2"/>
            </p:custDataLst>
          </p:nvPr>
        </p:nvSpPr>
        <p:spPr bwMode="auto">
          <a:xfrm>
            <a:off x="952500" y="2736850"/>
            <a:ext cx="7962900" cy="3397250"/>
          </a:xfrm>
          <a:prstGeom prst="rect">
            <a:avLst/>
          </a:prstGeom>
          <a:noFill/>
          <a:ln w="9525">
            <a:noFill/>
            <a:miter lim="800000"/>
            <a:headEnd/>
            <a:tailEnd/>
          </a:ln>
          <a:effectLst/>
        </p:spPr>
        <p:txBody>
          <a:bodyPr>
            <a:spAutoFit/>
          </a:bodyPr>
          <a:lstStyle/>
          <a:p>
            <a:pPr marL="342900" indent="-342900" algn="l">
              <a:lnSpc>
                <a:spcPct val="90000"/>
              </a:lnSpc>
              <a:spcBef>
                <a:spcPct val="20000"/>
              </a:spcBef>
              <a:spcAft>
                <a:spcPct val="20000"/>
              </a:spcAft>
              <a:buClr>
                <a:srgbClr val="00539D"/>
              </a:buClr>
            </a:pPr>
            <a:r>
              <a:rPr lang="pt-BR" b="1">
                <a:solidFill>
                  <a:srgbClr val="00539D"/>
                </a:solidFill>
                <a:sym typeface="Symbol" pitchFamily="18" charset="2"/>
              </a:rPr>
              <a:t>A.</a:t>
            </a:r>
            <a:r>
              <a:rPr lang="pt-BR">
                <a:solidFill>
                  <a:srgbClr val="000000"/>
                </a:solidFill>
                <a:sym typeface="Symbol" pitchFamily="18" charset="2"/>
              </a:rPr>
              <a:t>	</a:t>
            </a:r>
            <a:r>
              <a:rPr lang="en-US">
                <a:sym typeface="Symbol" pitchFamily="18" charset="2"/>
              </a:rPr>
              <a:t>sample: 200 commuters; population: all commuters; sample statistic: the average time to commute to work for the sample; population parameter: the average time to commute to work for all commuters </a:t>
            </a:r>
            <a:endParaRPr lang="pt-BR">
              <a:solidFill>
                <a:srgbClr val="000000"/>
              </a:solidFill>
              <a:sym typeface="Symbol" pitchFamily="18" charset="2"/>
            </a:endParaRPr>
          </a:p>
          <a:p>
            <a:pPr marL="342900" indent="-342900" algn="l">
              <a:lnSpc>
                <a:spcPct val="90000"/>
              </a:lnSpc>
              <a:spcBef>
                <a:spcPct val="20000"/>
              </a:spcBef>
              <a:spcAft>
                <a:spcPct val="20000"/>
              </a:spcAft>
              <a:buClr>
                <a:srgbClr val="00539D"/>
              </a:buClr>
            </a:pPr>
            <a:r>
              <a:rPr lang="pt-BR" b="1">
                <a:solidFill>
                  <a:srgbClr val="00539D"/>
                </a:solidFill>
                <a:sym typeface="Symbol" pitchFamily="18" charset="2"/>
              </a:rPr>
              <a:t>B.</a:t>
            </a:r>
            <a:r>
              <a:rPr lang="pt-BR">
                <a:solidFill>
                  <a:srgbClr val="000000"/>
                </a:solidFill>
                <a:sym typeface="Symbol" pitchFamily="18" charset="2"/>
              </a:rPr>
              <a:t>	</a:t>
            </a:r>
            <a:r>
              <a:rPr lang="en-US">
                <a:sym typeface="Symbol" pitchFamily="18" charset="2"/>
              </a:rPr>
              <a:t>sample: all commuters; population: 200 commuters; sample statistic: the average time to commute to work for all commuters; population parameter: the average time to commute to work for the sample </a:t>
            </a:r>
            <a:endParaRPr lang="pt-BR">
              <a:solidFill>
                <a:srgbClr val="000000"/>
              </a:solidFill>
              <a:sym typeface="Symbol" pitchFamily="18" charset="2"/>
            </a:endParaRPr>
          </a:p>
          <a:p>
            <a:pPr marL="342900" indent="-342900" algn="l">
              <a:lnSpc>
                <a:spcPct val="90000"/>
              </a:lnSpc>
              <a:spcBef>
                <a:spcPct val="20000"/>
              </a:spcBef>
              <a:spcAft>
                <a:spcPct val="20000"/>
              </a:spcAft>
              <a:buClr>
                <a:srgbClr val="00539D"/>
              </a:buClr>
            </a:pPr>
            <a:r>
              <a:rPr lang="pt-BR" b="1">
                <a:solidFill>
                  <a:srgbClr val="00539D"/>
                </a:solidFill>
                <a:sym typeface="Symbol" pitchFamily="18" charset="2"/>
              </a:rPr>
              <a:t>C.</a:t>
            </a:r>
            <a:r>
              <a:rPr lang="pt-BR">
                <a:solidFill>
                  <a:srgbClr val="000000"/>
                </a:solidFill>
                <a:sym typeface="Symbol" pitchFamily="18" charset="2"/>
              </a:rPr>
              <a:t>	</a:t>
            </a:r>
            <a:r>
              <a:rPr lang="en-US">
                <a:sym typeface="Symbol" pitchFamily="18" charset="2"/>
              </a:rPr>
              <a:t>sample: the average time to commute to work for the sample; population: the average time to commute to work for all commuters; sample statistic: 200 commuters; population parameter: all commuters </a:t>
            </a:r>
            <a:endParaRPr lang="pt-BR">
              <a:solidFill>
                <a:srgbClr val="000000"/>
              </a:solidFill>
              <a:sym typeface="Symbol" pitchFamily="18" charset="2"/>
            </a:endParaRPr>
          </a:p>
          <a:p>
            <a:pPr marL="342900" indent="-342900" algn="l">
              <a:lnSpc>
                <a:spcPct val="90000"/>
              </a:lnSpc>
              <a:spcBef>
                <a:spcPct val="20000"/>
              </a:spcBef>
              <a:spcAft>
                <a:spcPct val="20000"/>
              </a:spcAft>
              <a:buClr>
                <a:srgbClr val="00539D"/>
              </a:buClr>
            </a:pPr>
            <a:r>
              <a:rPr lang="pt-BR" b="1">
                <a:solidFill>
                  <a:srgbClr val="00539D"/>
                </a:solidFill>
                <a:sym typeface="Symbol" pitchFamily="18" charset="2"/>
              </a:rPr>
              <a:t>D.</a:t>
            </a:r>
            <a:r>
              <a:rPr lang="pt-BR">
                <a:solidFill>
                  <a:srgbClr val="000000"/>
                </a:solidFill>
                <a:sym typeface="Symbol" pitchFamily="18" charset="2"/>
              </a:rPr>
              <a:t>	</a:t>
            </a:r>
            <a:r>
              <a:rPr lang="en-US">
                <a:sym typeface="Symbol" pitchFamily="18" charset="2"/>
              </a:rPr>
              <a:t>sample: the average time to commute to work for all commuters; population: the average time to commute to work for the sample; sample statistic: all commuters; population parameter: 200 commuters </a:t>
            </a:r>
            <a:endParaRPr lang="pt-BR">
              <a:sym typeface="Symbol" pitchFamily="18" charset="2"/>
            </a:endParaRPr>
          </a:p>
        </p:txBody>
      </p:sp>
      <p:sp>
        <p:nvSpPr>
          <p:cNvPr id="131076" name="TPQuestion"/>
          <p:cNvSpPr>
            <a:spLocks noChangeArrowheads="1"/>
          </p:cNvSpPr>
          <p:nvPr/>
        </p:nvSpPr>
        <p:spPr bwMode="auto">
          <a:xfrm>
            <a:off x="571500" y="1482725"/>
            <a:ext cx="8020050" cy="1082675"/>
          </a:xfrm>
          <a:prstGeom prst="rect">
            <a:avLst/>
          </a:prstGeom>
          <a:noFill/>
          <a:ln w="9525">
            <a:noFill/>
            <a:miter lim="800000"/>
            <a:headEnd/>
            <a:tailEnd/>
          </a:ln>
          <a:effectLst/>
        </p:spPr>
        <p:txBody>
          <a:bodyPr>
            <a:spAutoFit/>
          </a:bodyPr>
          <a:lstStyle/>
          <a:p>
            <a:pPr marL="342900" algn="l">
              <a:lnSpc>
                <a:spcPct val="90000"/>
              </a:lnSpc>
            </a:pPr>
            <a:r>
              <a:rPr lang="en-US" b="1">
                <a:solidFill>
                  <a:srgbClr val="E01B22"/>
                </a:solidFill>
                <a:cs typeface="Times New Roman" pitchFamily="18" charset="0"/>
              </a:rPr>
              <a:t>COMMUTING</a:t>
            </a:r>
            <a:r>
              <a:rPr lang="en-US" b="1">
                <a:solidFill>
                  <a:srgbClr val="00539D"/>
                </a:solidFill>
                <a:cs typeface="Times New Roman" pitchFamily="18" charset="0"/>
              </a:rPr>
              <a:t>  A random sample of 200 commuters is asked for the average amount of time it takes them to commute to work. Identify the sample and the population for each situation. Then describe the sample statistic and the population parameter.</a:t>
            </a:r>
          </a:p>
        </p:txBody>
      </p:sp>
      <p:sp>
        <p:nvSpPr>
          <p:cNvPr id="131077" name="AutoShape 5"/>
          <p:cNvSpPr>
            <a:spLocks noChangeArrowheads="1"/>
          </p:cNvSpPr>
          <p:nvPr/>
        </p:nvSpPr>
        <p:spPr bwMode="auto">
          <a:xfrm>
            <a:off x="419100" y="276225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31079" name="Picture 7" descr="5Min Num_2"/>
          <p:cNvPicPr>
            <a:picLocks noChangeAspect="1" noChangeArrowheads="1"/>
          </p:cNvPicPr>
          <p:nvPr/>
        </p:nvPicPr>
        <p:blipFill>
          <a:blip r:embed="rId4" cstate="print"/>
          <a:srcRect/>
          <a:stretch>
            <a:fillRect/>
          </a:stretch>
        </p:blipFill>
        <p:spPr bwMode="auto">
          <a:xfrm>
            <a:off x="500063" y="1460500"/>
            <a:ext cx="457200" cy="4206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31079"/>
                                        </p:tgtEl>
                                        <p:attrNameLst>
                                          <p:attrName>style.visibility</p:attrName>
                                        </p:attrNameLst>
                                      </p:cBhvr>
                                      <p:to>
                                        <p:strVal val="visible"/>
                                      </p:to>
                                    </p:set>
                                    <p:animEffect transition="in" filter="dissolve">
                                      <p:cBhvr>
                                        <p:cTn id="7" dur="500"/>
                                        <p:tgtEl>
                                          <p:spTgt spid="13107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1076"/>
                                        </p:tgtEl>
                                        <p:attrNameLst>
                                          <p:attrName>style.visibility</p:attrName>
                                        </p:attrNameLst>
                                      </p:cBhvr>
                                      <p:to>
                                        <p:strVal val="visible"/>
                                      </p:to>
                                    </p:set>
                                    <p:animEffect transition="in" filter="wipe(left)">
                                      <p:cBhvr>
                                        <p:cTn id="11" dur="500"/>
                                        <p:tgtEl>
                                          <p:spTgt spid="13107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1075"/>
                                        </p:tgtEl>
                                        <p:attrNameLst>
                                          <p:attrName>style.visibility</p:attrName>
                                        </p:attrNameLst>
                                      </p:cBhvr>
                                      <p:to>
                                        <p:strVal val="visible"/>
                                      </p:to>
                                    </p:set>
                                    <p:animEffect transition="in" filter="wipe(left)">
                                      <p:cBhvr>
                                        <p:cTn id="15" dur="500"/>
                                        <p:tgtEl>
                                          <p:spTgt spid="131075"/>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31077"/>
                                        </p:tgtEl>
                                        <p:attrNameLst>
                                          <p:attrName>style.visibility</p:attrName>
                                        </p:attrNameLst>
                                      </p:cBhvr>
                                      <p:to>
                                        <p:strVal val="visible"/>
                                      </p:to>
                                    </p:set>
                                    <p:anim calcmode="lin" valueType="num">
                                      <p:cBhvr additive="base">
                                        <p:cTn id="20" dur="500" fill="hold"/>
                                        <p:tgtEl>
                                          <p:spTgt spid="131077"/>
                                        </p:tgtEl>
                                        <p:attrNameLst>
                                          <p:attrName>ppt_x</p:attrName>
                                        </p:attrNameLst>
                                      </p:cBhvr>
                                      <p:tavLst>
                                        <p:tav tm="0">
                                          <p:val>
                                            <p:strVal val="0-#ppt_w/2"/>
                                          </p:val>
                                        </p:tav>
                                        <p:tav tm="100000">
                                          <p:val>
                                            <p:strVal val="#ppt_x"/>
                                          </p:val>
                                        </p:tav>
                                      </p:tavLst>
                                    </p:anim>
                                    <p:anim calcmode="lin" valueType="num">
                                      <p:cBhvr additive="base">
                                        <p:cTn id="21" dur="500" fill="hold"/>
                                        <p:tgtEl>
                                          <p:spTgt spid="13107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5" grpId="0" autoUpdateAnimBg="0"/>
      <p:bldP spid="131076" grpId="0" autoUpdateAnimBg="0"/>
      <p:bldP spid="13107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PQuestion"/>
          <p:cNvSpPr>
            <a:spLocks noGrp="1" noChangeArrowheads="1"/>
          </p:cNvSpPr>
          <p:nvPr>
            <p:ph type="title"/>
          </p:nvPr>
        </p:nvSpPr>
        <p:spPr>
          <a:xfrm>
            <a:off x="5486400" y="6980238"/>
            <a:ext cx="3657600" cy="182562"/>
          </a:xfrm>
        </p:spPr>
        <p:txBody>
          <a:bodyPr/>
          <a:lstStyle/>
          <a:p>
            <a:r>
              <a:rPr lang="en-US"/>
              <a:t>5-Minute Check 3</a:t>
            </a:r>
          </a:p>
        </p:txBody>
      </p:sp>
      <p:sp>
        <p:nvSpPr>
          <p:cNvPr id="132099" name="TPAnswers"/>
          <p:cNvSpPr>
            <a:spLocks noChangeArrowheads="1"/>
          </p:cNvSpPr>
          <p:nvPr>
            <p:custDataLst>
              <p:tags r:id="rId2"/>
            </p:custDataLst>
          </p:nvPr>
        </p:nvSpPr>
        <p:spPr bwMode="auto">
          <a:xfrm>
            <a:off x="1066800" y="2578100"/>
            <a:ext cx="7823200" cy="3644900"/>
          </a:xfrm>
          <a:prstGeom prst="rect">
            <a:avLst/>
          </a:prstGeom>
          <a:noFill/>
          <a:ln w="9525">
            <a:noFill/>
            <a:miter lim="800000"/>
            <a:headEnd/>
            <a:tailEnd/>
          </a:ln>
          <a:effectLst/>
        </p:spPr>
        <p:txBody>
          <a:bodyPr>
            <a:spAutoFit/>
          </a:bodyPr>
          <a:lstStyle/>
          <a:p>
            <a:pPr marL="342900" indent="-342900" algn="l">
              <a:lnSpc>
                <a:spcPct val="90000"/>
              </a:lnSpc>
              <a:spcBef>
                <a:spcPct val="20000"/>
              </a:spcBef>
              <a:spcAft>
                <a:spcPct val="20000"/>
              </a:spcAft>
              <a:buClr>
                <a:srgbClr val="00539D"/>
              </a:buClr>
            </a:pPr>
            <a:r>
              <a:rPr lang="pt-BR" b="1">
                <a:solidFill>
                  <a:srgbClr val="00539D"/>
                </a:solidFill>
                <a:sym typeface="Symbol" pitchFamily="18" charset="2"/>
              </a:rPr>
              <a:t>A.</a:t>
            </a:r>
            <a:r>
              <a:rPr lang="pt-BR">
                <a:solidFill>
                  <a:srgbClr val="000000"/>
                </a:solidFill>
                <a:sym typeface="Symbol" pitchFamily="18" charset="2"/>
              </a:rPr>
              <a:t>	</a:t>
            </a:r>
            <a:r>
              <a:rPr lang="en-US">
                <a:sym typeface="Symbol" pitchFamily="18" charset="2"/>
              </a:rPr>
              <a:t>sample: number of votes for “yes” for all of the adults in the district; population: number of votes for “yes” from the sample; sample statistic: all adults within the school district; population parameter: 550 adults </a:t>
            </a:r>
            <a:endParaRPr lang="pt-BR">
              <a:solidFill>
                <a:srgbClr val="000000"/>
              </a:solidFill>
              <a:sym typeface="Symbol" pitchFamily="18" charset="2"/>
            </a:endParaRPr>
          </a:p>
          <a:p>
            <a:pPr marL="342900" indent="-342900" algn="l">
              <a:lnSpc>
                <a:spcPct val="90000"/>
              </a:lnSpc>
              <a:spcBef>
                <a:spcPct val="20000"/>
              </a:spcBef>
              <a:spcAft>
                <a:spcPct val="20000"/>
              </a:spcAft>
              <a:buClr>
                <a:srgbClr val="00539D"/>
              </a:buClr>
            </a:pPr>
            <a:r>
              <a:rPr lang="pt-BR" b="1">
                <a:solidFill>
                  <a:srgbClr val="00539D"/>
                </a:solidFill>
                <a:sym typeface="Symbol" pitchFamily="18" charset="2"/>
              </a:rPr>
              <a:t>B.</a:t>
            </a:r>
            <a:r>
              <a:rPr lang="pt-BR">
                <a:solidFill>
                  <a:srgbClr val="000000"/>
                </a:solidFill>
                <a:sym typeface="Symbol" pitchFamily="18" charset="2"/>
              </a:rPr>
              <a:t>	</a:t>
            </a:r>
            <a:r>
              <a:rPr lang="en-US">
                <a:sym typeface="Symbol" pitchFamily="18" charset="2"/>
              </a:rPr>
              <a:t>sample: number of votes for “yes” from the sample; population: number of votes for “yes” for all of the adults in the district; sample statistic: 550 adults; population parameter: all adults within the school district </a:t>
            </a:r>
            <a:endParaRPr lang="pt-BR">
              <a:solidFill>
                <a:srgbClr val="000000"/>
              </a:solidFill>
              <a:sym typeface="Symbol" pitchFamily="18" charset="2"/>
            </a:endParaRPr>
          </a:p>
          <a:p>
            <a:pPr marL="342900" indent="-342900" algn="l">
              <a:lnSpc>
                <a:spcPct val="90000"/>
              </a:lnSpc>
              <a:spcBef>
                <a:spcPct val="20000"/>
              </a:spcBef>
              <a:spcAft>
                <a:spcPct val="20000"/>
              </a:spcAft>
              <a:buClr>
                <a:srgbClr val="00539D"/>
              </a:buClr>
            </a:pPr>
            <a:r>
              <a:rPr lang="pt-BR" b="1">
                <a:solidFill>
                  <a:srgbClr val="00539D"/>
                </a:solidFill>
                <a:sym typeface="Symbol" pitchFamily="18" charset="2"/>
              </a:rPr>
              <a:t>C.</a:t>
            </a:r>
            <a:r>
              <a:rPr lang="pt-BR">
                <a:solidFill>
                  <a:srgbClr val="000000"/>
                </a:solidFill>
                <a:sym typeface="Symbol" pitchFamily="18" charset="2"/>
              </a:rPr>
              <a:t>	</a:t>
            </a:r>
            <a:r>
              <a:rPr lang="en-US">
                <a:sym typeface="Symbol" pitchFamily="18" charset="2"/>
              </a:rPr>
              <a:t>sample: all adults within the school district; population: 550 adults; sample statistic: number of votes for “yes” for all of the adults in the district; population parameter: number of votes for “yes” from the sample </a:t>
            </a:r>
            <a:endParaRPr lang="pt-BR">
              <a:solidFill>
                <a:srgbClr val="000000"/>
              </a:solidFill>
              <a:sym typeface="Symbol" pitchFamily="18" charset="2"/>
            </a:endParaRPr>
          </a:p>
          <a:p>
            <a:pPr marL="342900" indent="-342900" algn="l">
              <a:lnSpc>
                <a:spcPct val="90000"/>
              </a:lnSpc>
              <a:spcBef>
                <a:spcPct val="20000"/>
              </a:spcBef>
              <a:spcAft>
                <a:spcPct val="20000"/>
              </a:spcAft>
              <a:buClr>
                <a:srgbClr val="00539D"/>
              </a:buClr>
            </a:pPr>
            <a:r>
              <a:rPr lang="pt-BR" b="1">
                <a:solidFill>
                  <a:srgbClr val="00539D"/>
                </a:solidFill>
                <a:sym typeface="Symbol" pitchFamily="18" charset="2"/>
              </a:rPr>
              <a:t>D.</a:t>
            </a:r>
            <a:r>
              <a:rPr lang="pt-BR" b="1">
                <a:solidFill>
                  <a:srgbClr val="000000"/>
                </a:solidFill>
                <a:sym typeface="Symbol" pitchFamily="18" charset="2"/>
              </a:rPr>
              <a:t>	</a:t>
            </a:r>
            <a:r>
              <a:rPr lang="en-US">
                <a:sym typeface="Symbol" pitchFamily="18" charset="2"/>
              </a:rPr>
              <a:t>sample: 550 adults; population: all adults within the school district; sample statistic: number of votes for “yes” from the sample; population parameter: number of votes for “yes” for all of the adults in the district </a:t>
            </a:r>
            <a:endParaRPr lang="pt-BR">
              <a:sym typeface="Symbol" pitchFamily="18" charset="2"/>
            </a:endParaRPr>
          </a:p>
        </p:txBody>
      </p:sp>
      <p:sp>
        <p:nvSpPr>
          <p:cNvPr id="132100" name="TPQuestion"/>
          <p:cNvSpPr>
            <a:spLocks noChangeArrowheads="1"/>
          </p:cNvSpPr>
          <p:nvPr/>
        </p:nvSpPr>
        <p:spPr bwMode="auto">
          <a:xfrm>
            <a:off x="685800" y="1482725"/>
            <a:ext cx="8020050" cy="1082675"/>
          </a:xfrm>
          <a:prstGeom prst="rect">
            <a:avLst/>
          </a:prstGeom>
          <a:noFill/>
          <a:ln w="9525">
            <a:noFill/>
            <a:miter lim="800000"/>
            <a:headEnd/>
            <a:tailEnd/>
          </a:ln>
          <a:effectLst/>
        </p:spPr>
        <p:txBody>
          <a:bodyPr>
            <a:spAutoFit/>
          </a:bodyPr>
          <a:lstStyle/>
          <a:p>
            <a:pPr marL="342900" algn="l">
              <a:lnSpc>
                <a:spcPct val="90000"/>
              </a:lnSpc>
            </a:pPr>
            <a:r>
              <a:rPr lang="en-US" b="1">
                <a:solidFill>
                  <a:srgbClr val="E01B22"/>
                </a:solidFill>
                <a:cs typeface="Times New Roman" pitchFamily="18" charset="0"/>
              </a:rPr>
              <a:t>EDUCATION</a:t>
            </a:r>
            <a:r>
              <a:rPr lang="en-US" b="1">
                <a:solidFill>
                  <a:srgbClr val="00539D"/>
                </a:solidFill>
                <a:cs typeface="Times New Roman" pitchFamily="18" charset="0"/>
              </a:rPr>
              <a:t> A stratified random sample of 550 adults is asked how they plan on voting on the upcoming school levy. Identify the sample and the population for each situation. Then describe the sample statistic and the population parameter.</a:t>
            </a:r>
          </a:p>
        </p:txBody>
      </p:sp>
      <p:sp>
        <p:nvSpPr>
          <p:cNvPr id="132101" name="AutoShape 5"/>
          <p:cNvSpPr>
            <a:spLocks noChangeArrowheads="1"/>
          </p:cNvSpPr>
          <p:nvPr/>
        </p:nvSpPr>
        <p:spPr bwMode="auto">
          <a:xfrm>
            <a:off x="533400" y="5399088"/>
            <a:ext cx="533400" cy="265112"/>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32103" name="Picture 7" descr="5Min Num_3"/>
          <p:cNvPicPr>
            <a:picLocks noChangeAspect="1" noChangeArrowheads="1"/>
          </p:cNvPicPr>
          <p:nvPr/>
        </p:nvPicPr>
        <p:blipFill>
          <a:blip r:embed="rId4" cstate="print"/>
          <a:srcRect/>
          <a:stretch>
            <a:fillRect/>
          </a:stretch>
        </p:blipFill>
        <p:spPr bwMode="auto">
          <a:xfrm>
            <a:off x="614363" y="1460500"/>
            <a:ext cx="457200" cy="4206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32103"/>
                                        </p:tgtEl>
                                        <p:attrNameLst>
                                          <p:attrName>style.visibility</p:attrName>
                                        </p:attrNameLst>
                                      </p:cBhvr>
                                      <p:to>
                                        <p:strVal val="visible"/>
                                      </p:to>
                                    </p:set>
                                    <p:animEffect transition="in" filter="dissolve">
                                      <p:cBhvr>
                                        <p:cTn id="7" dur="500"/>
                                        <p:tgtEl>
                                          <p:spTgt spid="13210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2100"/>
                                        </p:tgtEl>
                                        <p:attrNameLst>
                                          <p:attrName>style.visibility</p:attrName>
                                        </p:attrNameLst>
                                      </p:cBhvr>
                                      <p:to>
                                        <p:strVal val="visible"/>
                                      </p:to>
                                    </p:set>
                                    <p:animEffect transition="in" filter="wipe(left)">
                                      <p:cBhvr>
                                        <p:cTn id="11" dur="500"/>
                                        <p:tgtEl>
                                          <p:spTgt spid="13210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2099"/>
                                        </p:tgtEl>
                                        <p:attrNameLst>
                                          <p:attrName>style.visibility</p:attrName>
                                        </p:attrNameLst>
                                      </p:cBhvr>
                                      <p:to>
                                        <p:strVal val="visible"/>
                                      </p:to>
                                    </p:set>
                                    <p:animEffect transition="in" filter="wipe(left)">
                                      <p:cBhvr>
                                        <p:cTn id="15" dur="500"/>
                                        <p:tgtEl>
                                          <p:spTgt spid="132099"/>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32101"/>
                                        </p:tgtEl>
                                        <p:attrNameLst>
                                          <p:attrName>style.visibility</p:attrName>
                                        </p:attrNameLst>
                                      </p:cBhvr>
                                      <p:to>
                                        <p:strVal val="visible"/>
                                      </p:to>
                                    </p:set>
                                    <p:anim calcmode="lin" valueType="num">
                                      <p:cBhvr additive="base">
                                        <p:cTn id="20" dur="500" fill="hold"/>
                                        <p:tgtEl>
                                          <p:spTgt spid="132101"/>
                                        </p:tgtEl>
                                        <p:attrNameLst>
                                          <p:attrName>ppt_x</p:attrName>
                                        </p:attrNameLst>
                                      </p:cBhvr>
                                      <p:tavLst>
                                        <p:tav tm="0">
                                          <p:val>
                                            <p:strVal val="0-#ppt_w/2"/>
                                          </p:val>
                                        </p:tav>
                                        <p:tav tm="100000">
                                          <p:val>
                                            <p:strVal val="#ppt_x"/>
                                          </p:val>
                                        </p:tav>
                                      </p:tavLst>
                                    </p:anim>
                                    <p:anim calcmode="lin" valueType="num">
                                      <p:cBhvr additive="base">
                                        <p:cTn id="21" dur="500" fill="hold"/>
                                        <p:tgtEl>
                                          <p:spTgt spid="13210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9" grpId="0" autoUpdateAnimBg="0"/>
      <p:bldP spid="132100" grpId="0" autoUpdateAnimBg="0"/>
      <p:bldP spid="13210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TPQuestion"/>
          <p:cNvSpPr>
            <a:spLocks noGrp="1" noChangeArrowheads="1"/>
          </p:cNvSpPr>
          <p:nvPr>
            <p:ph type="title"/>
          </p:nvPr>
        </p:nvSpPr>
        <p:spPr>
          <a:xfrm>
            <a:off x="5486400" y="6980238"/>
            <a:ext cx="3657600" cy="182562"/>
          </a:xfrm>
        </p:spPr>
        <p:txBody>
          <a:bodyPr/>
          <a:lstStyle/>
          <a:p>
            <a:r>
              <a:rPr lang="en-US"/>
              <a:t>5-Minute Check 4</a:t>
            </a:r>
          </a:p>
        </p:txBody>
      </p:sp>
      <p:sp>
        <p:nvSpPr>
          <p:cNvPr id="133123" name="TPAnswers"/>
          <p:cNvSpPr>
            <a:spLocks noChangeArrowheads="1"/>
          </p:cNvSpPr>
          <p:nvPr>
            <p:custDataLst>
              <p:tags r:id="rId2"/>
            </p:custDataLst>
          </p:nvPr>
        </p:nvSpPr>
        <p:spPr bwMode="auto">
          <a:xfrm>
            <a:off x="1066800" y="3825875"/>
            <a:ext cx="7086600" cy="2651125"/>
          </a:xfrm>
          <a:prstGeom prst="rect">
            <a:avLst/>
          </a:prstGeom>
          <a:noFill/>
          <a:ln w="9525">
            <a:noFill/>
            <a:miter lim="800000"/>
            <a:headEnd/>
            <a:tailEnd/>
          </a:ln>
          <a:effectLst/>
        </p:spPr>
        <p:txBody>
          <a:bodyPr>
            <a:spAutoFit/>
          </a:bodyPr>
          <a:lstStyle/>
          <a:p>
            <a:pPr marL="533400" indent="-533400" algn="l">
              <a:lnSpc>
                <a:spcPct val="90000"/>
              </a:lnSpc>
              <a:spcBef>
                <a:spcPct val="20000"/>
              </a:spcBef>
              <a:spcAft>
                <a:spcPct val="20000"/>
              </a:spcAft>
              <a:buClr>
                <a:srgbClr val="00539D"/>
              </a:buClr>
            </a:pPr>
            <a:r>
              <a:rPr lang="pt-BR" sz="2000" b="1">
                <a:solidFill>
                  <a:srgbClr val="00539D"/>
                </a:solidFill>
                <a:sym typeface="Symbol" pitchFamily="18" charset="2"/>
              </a:rPr>
              <a:t>A.</a:t>
            </a:r>
            <a:r>
              <a:rPr lang="pt-BR" sz="2000" b="1">
                <a:solidFill>
                  <a:srgbClr val="000000"/>
                </a:solidFill>
                <a:sym typeface="Symbol" pitchFamily="18" charset="2"/>
              </a:rPr>
              <a:t>	</a:t>
            </a:r>
            <a:r>
              <a:rPr lang="en-US" sz="2000" b="1">
                <a:sym typeface="Symbol" pitchFamily="18" charset="2"/>
              </a:rPr>
              <a:t>11.1; On average, each student’s score is 11.1 away from the mean of 23.5. </a:t>
            </a:r>
            <a:endParaRPr lang="pt-BR" sz="2000" b="1">
              <a:solidFill>
                <a:srgbClr val="000000"/>
              </a:solidFill>
              <a:sym typeface="Symbol" pitchFamily="18" charset="2"/>
            </a:endParaRPr>
          </a:p>
          <a:p>
            <a:pPr marL="533400" indent="-533400" algn="l">
              <a:lnSpc>
                <a:spcPct val="90000"/>
              </a:lnSpc>
              <a:spcBef>
                <a:spcPct val="20000"/>
              </a:spcBef>
              <a:spcAft>
                <a:spcPct val="20000"/>
              </a:spcAft>
              <a:buClr>
                <a:srgbClr val="00539D"/>
              </a:buClr>
            </a:pPr>
            <a:r>
              <a:rPr lang="pt-BR" sz="2000" b="1">
                <a:solidFill>
                  <a:srgbClr val="00539D"/>
                </a:solidFill>
                <a:sym typeface="Symbol" pitchFamily="18" charset="2"/>
              </a:rPr>
              <a:t>B.</a:t>
            </a:r>
            <a:r>
              <a:rPr lang="pt-BR" sz="2000" b="1">
                <a:solidFill>
                  <a:srgbClr val="000000"/>
                </a:solidFill>
                <a:sym typeface="Symbol" pitchFamily="18" charset="2"/>
              </a:rPr>
              <a:t>	</a:t>
            </a:r>
            <a:r>
              <a:rPr lang="en-US" sz="2000" b="1">
                <a:sym typeface="Symbol" pitchFamily="18" charset="2"/>
              </a:rPr>
              <a:t>10.8; On average, each student’s score is 10.8 away from the mean of 23.5. </a:t>
            </a:r>
            <a:endParaRPr lang="pt-BR" sz="2000" b="1">
              <a:solidFill>
                <a:srgbClr val="000000"/>
              </a:solidFill>
              <a:sym typeface="Symbol" pitchFamily="18" charset="2"/>
            </a:endParaRPr>
          </a:p>
          <a:p>
            <a:pPr marL="533400" indent="-533400" algn="l">
              <a:lnSpc>
                <a:spcPct val="90000"/>
              </a:lnSpc>
              <a:spcBef>
                <a:spcPct val="20000"/>
              </a:spcBef>
              <a:spcAft>
                <a:spcPct val="20000"/>
              </a:spcAft>
              <a:buClr>
                <a:srgbClr val="00539D"/>
              </a:buClr>
            </a:pPr>
            <a:r>
              <a:rPr lang="pt-BR" sz="2000" b="1">
                <a:solidFill>
                  <a:srgbClr val="00539D"/>
                </a:solidFill>
                <a:sym typeface="Symbol" pitchFamily="18" charset="2"/>
              </a:rPr>
              <a:t>C.</a:t>
            </a:r>
            <a:r>
              <a:rPr lang="pt-BR" sz="2000" b="1">
                <a:solidFill>
                  <a:srgbClr val="000000"/>
                </a:solidFill>
                <a:sym typeface="Symbol" pitchFamily="18" charset="2"/>
              </a:rPr>
              <a:t>	</a:t>
            </a:r>
            <a:r>
              <a:rPr lang="en-US" sz="2000" b="1">
                <a:sym typeface="Symbol" pitchFamily="18" charset="2"/>
              </a:rPr>
              <a:t>9.5; On average, each student’s score is 9.5 away from the mean of 23.5. </a:t>
            </a:r>
          </a:p>
          <a:p>
            <a:pPr marL="533400" indent="-533400" algn="l">
              <a:lnSpc>
                <a:spcPct val="90000"/>
              </a:lnSpc>
              <a:spcBef>
                <a:spcPct val="20000"/>
              </a:spcBef>
              <a:spcAft>
                <a:spcPct val="20000"/>
              </a:spcAft>
              <a:buClr>
                <a:srgbClr val="00539D"/>
              </a:buClr>
            </a:pPr>
            <a:r>
              <a:rPr lang="pt-BR" sz="2000" b="1">
                <a:solidFill>
                  <a:srgbClr val="00539D"/>
                </a:solidFill>
                <a:sym typeface="Symbol" pitchFamily="18" charset="2"/>
              </a:rPr>
              <a:t>D.</a:t>
            </a:r>
            <a:r>
              <a:rPr lang="pt-BR" sz="2000" b="1">
                <a:solidFill>
                  <a:srgbClr val="000000"/>
                </a:solidFill>
                <a:sym typeface="Symbol" pitchFamily="18" charset="2"/>
              </a:rPr>
              <a:t>	</a:t>
            </a:r>
            <a:r>
              <a:rPr lang="en-US" sz="2000" b="1">
                <a:sym typeface="Symbol" pitchFamily="18" charset="2"/>
              </a:rPr>
              <a:t>23.5; On average, each student’s score is 23.5 away from the mean of 18. </a:t>
            </a:r>
            <a:endParaRPr lang="pt-BR" sz="2000" b="1">
              <a:sym typeface="Symbol" pitchFamily="18" charset="2"/>
            </a:endParaRPr>
          </a:p>
        </p:txBody>
      </p:sp>
      <p:sp>
        <p:nvSpPr>
          <p:cNvPr id="133124" name="TPQuestion"/>
          <p:cNvSpPr>
            <a:spLocks noChangeArrowheads="1"/>
          </p:cNvSpPr>
          <p:nvPr/>
        </p:nvSpPr>
        <p:spPr bwMode="auto">
          <a:xfrm>
            <a:off x="685800" y="1482725"/>
            <a:ext cx="8020050" cy="996950"/>
          </a:xfrm>
          <a:prstGeom prst="rect">
            <a:avLst/>
          </a:prstGeom>
          <a:noFill/>
          <a:ln w="9525">
            <a:noFill/>
            <a:miter lim="800000"/>
            <a:headEnd/>
            <a:tailEnd/>
          </a:ln>
          <a:effectLst/>
        </p:spPr>
        <p:txBody>
          <a:bodyPr>
            <a:spAutoFit/>
          </a:bodyPr>
          <a:lstStyle/>
          <a:p>
            <a:pPr marL="342900" algn="l">
              <a:lnSpc>
                <a:spcPct val="90000"/>
              </a:lnSpc>
            </a:pPr>
            <a:r>
              <a:rPr lang="en-US" sz="2200" b="1">
                <a:solidFill>
                  <a:srgbClr val="E01B22"/>
                </a:solidFill>
                <a:cs typeface="Times New Roman" pitchFamily="18" charset="0"/>
              </a:rPr>
              <a:t>SKEET SHOOTING</a:t>
            </a:r>
            <a:r>
              <a:rPr lang="en-US" sz="2200" b="1">
                <a:solidFill>
                  <a:srgbClr val="00539D"/>
                </a:solidFill>
                <a:cs typeface="Times New Roman" pitchFamily="18" charset="0"/>
              </a:rPr>
              <a:t> A skeet shooting coach tracked the scores of her students at the first practice. Find and interpret the mean absolute deviation. </a:t>
            </a:r>
          </a:p>
        </p:txBody>
      </p:sp>
      <p:sp>
        <p:nvSpPr>
          <p:cNvPr id="133125" name="AutoShape 5"/>
          <p:cNvSpPr>
            <a:spLocks noChangeArrowheads="1"/>
          </p:cNvSpPr>
          <p:nvPr/>
        </p:nvSpPr>
        <p:spPr bwMode="auto">
          <a:xfrm>
            <a:off x="533400" y="5221288"/>
            <a:ext cx="533400" cy="265112"/>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33127" name="Picture 7" descr="5Min Num_4"/>
          <p:cNvPicPr>
            <a:picLocks noChangeAspect="1" noChangeArrowheads="1"/>
          </p:cNvPicPr>
          <p:nvPr/>
        </p:nvPicPr>
        <p:blipFill>
          <a:blip r:embed="rId4" cstate="print"/>
          <a:srcRect/>
          <a:stretch>
            <a:fillRect/>
          </a:stretch>
        </p:blipFill>
        <p:spPr bwMode="auto">
          <a:xfrm>
            <a:off x="614363" y="1460500"/>
            <a:ext cx="457200" cy="420688"/>
          </a:xfrm>
          <a:prstGeom prst="rect">
            <a:avLst/>
          </a:prstGeom>
          <a:noFill/>
        </p:spPr>
      </p:pic>
      <p:pic>
        <p:nvPicPr>
          <p:cNvPr id="133130" name="Picture 10" descr="12_03_04_5MC"/>
          <p:cNvPicPr>
            <a:picLocks noChangeAspect="1" noChangeArrowheads="1"/>
          </p:cNvPicPr>
          <p:nvPr/>
        </p:nvPicPr>
        <p:blipFill>
          <a:blip r:embed="rId5" cstate="print"/>
          <a:srcRect/>
          <a:stretch>
            <a:fillRect/>
          </a:stretch>
        </p:blipFill>
        <p:spPr bwMode="auto">
          <a:xfrm>
            <a:off x="2584450" y="2438400"/>
            <a:ext cx="3981450" cy="1355725"/>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33127"/>
                                        </p:tgtEl>
                                        <p:attrNameLst>
                                          <p:attrName>style.visibility</p:attrName>
                                        </p:attrNameLst>
                                      </p:cBhvr>
                                      <p:to>
                                        <p:strVal val="visible"/>
                                      </p:to>
                                    </p:set>
                                    <p:animEffect transition="in" filter="dissolve">
                                      <p:cBhvr>
                                        <p:cTn id="7" dur="500"/>
                                        <p:tgtEl>
                                          <p:spTgt spid="13312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3124"/>
                                        </p:tgtEl>
                                        <p:attrNameLst>
                                          <p:attrName>style.visibility</p:attrName>
                                        </p:attrNameLst>
                                      </p:cBhvr>
                                      <p:to>
                                        <p:strVal val="visible"/>
                                      </p:to>
                                    </p:set>
                                    <p:animEffect transition="in" filter="wipe(left)">
                                      <p:cBhvr>
                                        <p:cTn id="11" dur="500"/>
                                        <p:tgtEl>
                                          <p:spTgt spid="13312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33130"/>
                                        </p:tgtEl>
                                        <p:attrNameLst>
                                          <p:attrName>style.visibility</p:attrName>
                                        </p:attrNameLst>
                                      </p:cBhvr>
                                      <p:to>
                                        <p:strVal val="visible"/>
                                      </p:to>
                                    </p:set>
                                    <p:animEffect transition="in" filter="wipe(left)">
                                      <p:cBhvr>
                                        <p:cTn id="15" dur="500"/>
                                        <p:tgtEl>
                                          <p:spTgt spid="133130"/>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33123"/>
                                        </p:tgtEl>
                                        <p:attrNameLst>
                                          <p:attrName>style.visibility</p:attrName>
                                        </p:attrNameLst>
                                      </p:cBhvr>
                                      <p:to>
                                        <p:strVal val="visible"/>
                                      </p:to>
                                    </p:set>
                                    <p:animEffect transition="in" filter="wipe(left)">
                                      <p:cBhvr>
                                        <p:cTn id="19" dur="500"/>
                                        <p:tgtEl>
                                          <p:spTgt spid="133123"/>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33125"/>
                                        </p:tgtEl>
                                        <p:attrNameLst>
                                          <p:attrName>style.visibility</p:attrName>
                                        </p:attrNameLst>
                                      </p:cBhvr>
                                      <p:to>
                                        <p:strVal val="visible"/>
                                      </p:to>
                                    </p:set>
                                    <p:anim calcmode="lin" valueType="num">
                                      <p:cBhvr additive="base">
                                        <p:cTn id="24" dur="500" fill="hold"/>
                                        <p:tgtEl>
                                          <p:spTgt spid="133125"/>
                                        </p:tgtEl>
                                        <p:attrNameLst>
                                          <p:attrName>ppt_x</p:attrName>
                                        </p:attrNameLst>
                                      </p:cBhvr>
                                      <p:tavLst>
                                        <p:tav tm="0">
                                          <p:val>
                                            <p:strVal val="0-#ppt_w/2"/>
                                          </p:val>
                                        </p:tav>
                                        <p:tav tm="100000">
                                          <p:val>
                                            <p:strVal val="#ppt_x"/>
                                          </p:val>
                                        </p:tav>
                                      </p:tavLst>
                                    </p:anim>
                                    <p:anim calcmode="lin" valueType="num">
                                      <p:cBhvr additive="base">
                                        <p:cTn id="25" dur="500" fill="hold"/>
                                        <p:tgtEl>
                                          <p:spTgt spid="1331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3" grpId="0" autoUpdateAnimBg="0"/>
      <p:bldP spid="133124" grpId="0" autoUpdateAnimBg="0"/>
      <p:bldP spid="13312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TPQuestion"/>
          <p:cNvSpPr>
            <a:spLocks noGrp="1" noChangeArrowheads="1"/>
          </p:cNvSpPr>
          <p:nvPr>
            <p:ph type="title"/>
          </p:nvPr>
        </p:nvSpPr>
        <p:spPr>
          <a:xfrm>
            <a:off x="5486400" y="6980238"/>
            <a:ext cx="3657600" cy="182562"/>
          </a:xfrm>
        </p:spPr>
        <p:txBody>
          <a:bodyPr/>
          <a:lstStyle/>
          <a:p>
            <a:r>
              <a:rPr lang="en-US"/>
              <a:t>5-Minute Check 5</a:t>
            </a:r>
          </a:p>
        </p:txBody>
      </p:sp>
      <p:sp>
        <p:nvSpPr>
          <p:cNvPr id="108549" name="TPAnswers"/>
          <p:cNvSpPr>
            <a:spLocks noChangeArrowheads="1"/>
          </p:cNvSpPr>
          <p:nvPr>
            <p:custDataLst>
              <p:tags r:id="rId2"/>
            </p:custDataLst>
          </p:nvPr>
        </p:nvSpPr>
        <p:spPr bwMode="auto">
          <a:xfrm>
            <a:off x="1066800" y="4114800"/>
            <a:ext cx="7696200" cy="2376488"/>
          </a:xfrm>
          <a:prstGeom prst="rect">
            <a:avLst/>
          </a:prstGeom>
          <a:noFill/>
          <a:ln w="9525">
            <a:noFill/>
            <a:miter lim="800000"/>
            <a:headEnd/>
            <a:tailEnd/>
          </a:ln>
          <a:effectLst/>
        </p:spPr>
        <p:txBody>
          <a:bodyPr>
            <a:spAutoFit/>
          </a:bodyPr>
          <a:lstStyle/>
          <a:p>
            <a:pPr marL="533400" indent="-533400" algn="l">
              <a:lnSpc>
                <a:spcPct val="90000"/>
              </a:lnSpc>
              <a:spcBef>
                <a:spcPct val="20000"/>
              </a:spcBef>
              <a:spcAft>
                <a:spcPct val="20000"/>
              </a:spcAft>
              <a:buClr>
                <a:srgbClr val="00539D"/>
              </a:buClr>
            </a:pPr>
            <a:r>
              <a:rPr lang="pt-BR" sz="2000" b="1">
                <a:solidFill>
                  <a:srgbClr val="00539D"/>
                </a:solidFill>
                <a:sym typeface="Symbol" pitchFamily="18" charset="2"/>
              </a:rPr>
              <a:t>A.</a:t>
            </a:r>
            <a:r>
              <a:rPr lang="pt-BR" sz="2000" b="1">
                <a:solidFill>
                  <a:srgbClr val="000000"/>
                </a:solidFill>
                <a:sym typeface="Symbol" pitchFamily="18" charset="2"/>
              </a:rPr>
              <a:t>	</a:t>
            </a:r>
            <a:r>
              <a:rPr lang="en-US" sz="2000" b="1">
                <a:sym typeface="Symbol" pitchFamily="18" charset="2"/>
              </a:rPr>
              <a:t>The students performed the same at the beginning and end of the season.</a:t>
            </a:r>
            <a:r>
              <a:rPr lang="en-US" sz="2000">
                <a:sym typeface="Symbol" pitchFamily="18" charset="2"/>
              </a:rPr>
              <a:t> </a:t>
            </a:r>
            <a:endParaRPr lang="pt-BR" sz="2000" b="1">
              <a:solidFill>
                <a:srgbClr val="000000"/>
              </a:solidFill>
              <a:sym typeface="Symbol" pitchFamily="18" charset="2"/>
            </a:endParaRPr>
          </a:p>
          <a:p>
            <a:pPr marL="533400" indent="-533400" algn="l">
              <a:lnSpc>
                <a:spcPct val="90000"/>
              </a:lnSpc>
              <a:spcBef>
                <a:spcPct val="20000"/>
              </a:spcBef>
              <a:spcAft>
                <a:spcPct val="20000"/>
              </a:spcAft>
              <a:buClr>
                <a:srgbClr val="00539D"/>
              </a:buClr>
            </a:pPr>
            <a:r>
              <a:rPr lang="pt-BR" sz="2000" b="1">
                <a:solidFill>
                  <a:srgbClr val="00539D"/>
                </a:solidFill>
                <a:sym typeface="Symbol" pitchFamily="18" charset="2"/>
              </a:rPr>
              <a:t>B.</a:t>
            </a:r>
            <a:r>
              <a:rPr lang="pt-BR" sz="2000" b="1">
                <a:solidFill>
                  <a:srgbClr val="000000"/>
                </a:solidFill>
                <a:sym typeface="Symbol" pitchFamily="18" charset="2"/>
              </a:rPr>
              <a:t>	</a:t>
            </a:r>
            <a:r>
              <a:rPr lang="en-US" sz="2000" b="1">
                <a:sym typeface="Symbol" pitchFamily="18" charset="2"/>
              </a:rPr>
              <a:t>The students had higher scores at the end of the season.</a:t>
            </a:r>
            <a:r>
              <a:rPr lang="en-US" sz="2000">
                <a:sym typeface="Symbol" pitchFamily="18" charset="2"/>
              </a:rPr>
              <a:t> </a:t>
            </a:r>
            <a:endParaRPr lang="pt-BR" sz="2000" b="1">
              <a:solidFill>
                <a:srgbClr val="000000"/>
              </a:solidFill>
              <a:sym typeface="Symbol" pitchFamily="18" charset="2"/>
            </a:endParaRPr>
          </a:p>
          <a:p>
            <a:pPr marL="533400" indent="-533400" algn="l">
              <a:lnSpc>
                <a:spcPct val="90000"/>
              </a:lnSpc>
              <a:spcBef>
                <a:spcPct val="20000"/>
              </a:spcBef>
              <a:spcAft>
                <a:spcPct val="20000"/>
              </a:spcAft>
              <a:buClr>
                <a:srgbClr val="00539D"/>
              </a:buClr>
            </a:pPr>
            <a:r>
              <a:rPr lang="pt-BR" sz="2000" b="1">
                <a:solidFill>
                  <a:srgbClr val="00539D"/>
                </a:solidFill>
                <a:sym typeface="Symbol" pitchFamily="18" charset="2"/>
              </a:rPr>
              <a:t>C.</a:t>
            </a:r>
            <a:r>
              <a:rPr lang="pt-BR" sz="2000" b="1">
                <a:solidFill>
                  <a:srgbClr val="000000"/>
                </a:solidFill>
                <a:sym typeface="Symbol" pitchFamily="18" charset="2"/>
              </a:rPr>
              <a:t>	</a:t>
            </a:r>
            <a:r>
              <a:rPr lang="en-US" sz="2000" b="1">
                <a:sym typeface="Symbol" pitchFamily="18" charset="2"/>
              </a:rPr>
              <a:t>The students had lower scores and were more consistent at the end of the season.</a:t>
            </a:r>
            <a:r>
              <a:rPr lang="en-US" sz="2000">
                <a:sym typeface="Symbol" pitchFamily="18" charset="2"/>
              </a:rPr>
              <a:t> </a:t>
            </a:r>
            <a:endParaRPr lang="pt-BR" sz="2000" b="1">
              <a:solidFill>
                <a:srgbClr val="000000"/>
              </a:solidFill>
              <a:sym typeface="Symbol" pitchFamily="18" charset="2"/>
            </a:endParaRPr>
          </a:p>
          <a:p>
            <a:pPr marL="533400" indent="-533400" algn="l">
              <a:lnSpc>
                <a:spcPct val="90000"/>
              </a:lnSpc>
              <a:spcBef>
                <a:spcPct val="20000"/>
              </a:spcBef>
              <a:spcAft>
                <a:spcPct val="20000"/>
              </a:spcAft>
              <a:buClr>
                <a:srgbClr val="00539D"/>
              </a:buClr>
            </a:pPr>
            <a:r>
              <a:rPr lang="pt-BR" sz="2000" b="1">
                <a:solidFill>
                  <a:srgbClr val="00539D"/>
                </a:solidFill>
                <a:sym typeface="Symbol" pitchFamily="18" charset="2"/>
              </a:rPr>
              <a:t>D.</a:t>
            </a:r>
            <a:r>
              <a:rPr lang="pt-BR" sz="2000" b="1">
                <a:solidFill>
                  <a:srgbClr val="000000"/>
                </a:solidFill>
                <a:sym typeface="Symbol" pitchFamily="18" charset="2"/>
              </a:rPr>
              <a:t>	</a:t>
            </a:r>
            <a:r>
              <a:rPr lang="en-US" sz="2000" b="1">
                <a:sym typeface="Symbol" pitchFamily="18" charset="2"/>
              </a:rPr>
              <a:t>The students had lower scores and had the same consistency at the end of the season</a:t>
            </a:r>
            <a:endParaRPr lang="pt-BR" sz="2000" b="1">
              <a:sym typeface="Symbol" pitchFamily="18" charset="2"/>
            </a:endParaRPr>
          </a:p>
        </p:txBody>
      </p:sp>
      <p:sp>
        <p:nvSpPr>
          <p:cNvPr id="108550" name="TPQuestion"/>
          <p:cNvSpPr>
            <a:spLocks noChangeArrowheads="1"/>
          </p:cNvSpPr>
          <p:nvPr/>
        </p:nvSpPr>
        <p:spPr bwMode="auto">
          <a:xfrm>
            <a:off x="685800" y="1657350"/>
            <a:ext cx="8020050" cy="1190625"/>
          </a:xfrm>
          <a:prstGeom prst="rect">
            <a:avLst/>
          </a:prstGeom>
          <a:noFill/>
          <a:ln w="9525">
            <a:noFill/>
            <a:miter lim="800000"/>
            <a:headEnd/>
            <a:tailEnd/>
          </a:ln>
          <a:effectLst/>
        </p:spPr>
        <p:txBody>
          <a:bodyPr>
            <a:spAutoFit/>
          </a:bodyPr>
          <a:lstStyle/>
          <a:p>
            <a:pPr marL="342900" algn="l">
              <a:lnSpc>
                <a:spcPct val="90000"/>
              </a:lnSpc>
            </a:pPr>
            <a:r>
              <a:rPr lang="en-US" sz="2000" b="1">
                <a:solidFill>
                  <a:srgbClr val="E01B22"/>
                </a:solidFill>
              </a:rPr>
              <a:t>GOLF</a:t>
            </a:r>
            <a:r>
              <a:rPr lang="en-US" sz="2000" b="1">
                <a:solidFill>
                  <a:srgbClr val="00539D"/>
                </a:solidFill>
              </a:rPr>
              <a:t> The golf coach wants to compare the students’ scores at the end of the season with their scores at the beginning of the season. Compare the means and standard deviations of each set of data.</a:t>
            </a:r>
          </a:p>
        </p:txBody>
      </p:sp>
      <p:sp>
        <p:nvSpPr>
          <p:cNvPr id="108551" name="AutoShape 7"/>
          <p:cNvSpPr>
            <a:spLocks noChangeArrowheads="1"/>
          </p:cNvSpPr>
          <p:nvPr/>
        </p:nvSpPr>
        <p:spPr bwMode="auto">
          <a:xfrm>
            <a:off x="533400" y="5210175"/>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8554" name="Picture 10" descr="Std Test Prac"/>
          <p:cNvPicPr>
            <a:picLocks noChangeAspect="1" noChangeArrowheads="1"/>
          </p:cNvPicPr>
          <p:nvPr/>
        </p:nvPicPr>
        <p:blipFill>
          <a:blip r:embed="rId4" cstate="print"/>
          <a:srcRect/>
          <a:stretch>
            <a:fillRect/>
          </a:stretch>
        </p:blipFill>
        <p:spPr bwMode="auto">
          <a:xfrm>
            <a:off x="647700" y="1295400"/>
            <a:ext cx="3373438" cy="311150"/>
          </a:xfrm>
          <a:prstGeom prst="rect">
            <a:avLst/>
          </a:prstGeom>
          <a:noFill/>
        </p:spPr>
      </p:pic>
      <p:pic>
        <p:nvPicPr>
          <p:cNvPr id="108555" name="Picture 11" descr="5Min Num_5"/>
          <p:cNvPicPr>
            <a:picLocks noChangeAspect="1" noChangeArrowheads="1"/>
          </p:cNvPicPr>
          <p:nvPr/>
        </p:nvPicPr>
        <p:blipFill>
          <a:blip r:embed="rId5" cstate="print"/>
          <a:srcRect/>
          <a:stretch>
            <a:fillRect/>
          </a:stretch>
        </p:blipFill>
        <p:spPr bwMode="auto">
          <a:xfrm>
            <a:off x="614363" y="1647825"/>
            <a:ext cx="457200" cy="420688"/>
          </a:xfrm>
          <a:prstGeom prst="rect">
            <a:avLst/>
          </a:prstGeom>
          <a:noFill/>
        </p:spPr>
      </p:pic>
      <p:pic>
        <p:nvPicPr>
          <p:cNvPr id="108557" name="Picture 13" descr="12_03_05_5MC_A"/>
          <p:cNvPicPr>
            <a:picLocks noChangeAspect="1" noChangeArrowheads="1"/>
          </p:cNvPicPr>
          <p:nvPr/>
        </p:nvPicPr>
        <p:blipFill>
          <a:blip r:embed="rId6" cstate="print"/>
          <a:srcRect/>
          <a:stretch>
            <a:fillRect/>
          </a:stretch>
        </p:blipFill>
        <p:spPr bwMode="auto">
          <a:xfrm>
            <a:off x="2057400" y="2790825"/>
            <a:ext cx="2359025" cy="1323975"/>
          </a:xfrm>
          <a:prstGeom prst="rect">
            <a:avLst/>
          </a:prstGeom>
          <a:noFill/>
        </p:spPr>
      </p:pic>
      <p:pic>
        <p:nvPicPr>
          <p:cNvPr id="108558" name="Picture 14" descr="12_03_05_5MC_B"/>
          <p:cNvPicPr>
            <a:picLocks noChangeAspect="1" noChangeArrowheads="1"/>
          </p:cNvPicPr>
          <p:nvPr/>
        </p:nvPicPr>
        <p:blipFill>
          <a:blip r:embed="rId7" cstate="print"/>
          <a:srcRect/>
          <a:stretch>
            <a:fillRect/>
          </a:stretch>
        </p:blipFill>
        <p:spPr bwMode="auto">
          <a:xfrm>
            <a:off x="5029200" y="2770188"/>
            <a:ext cx="2395538" cy="1344612"/>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8554"/>
                                        </p:tgtEl>
                                        <p:attrNameLst>
                                          <p:attrName>style.visibility</p:attrName>
                                        </p:attrNameLst>
                                      </p:cBhvr>
                                      <p:to>
                                        <p:strVal val="visible"/>
                                      </p:to>
                                    </p:set>
                                    <p:animEffect transition="in" filter="wipe(left)">
                                      <p:cBhvr>
                                        <p:cTn id="7" dur="500"/>
                                        <p:tgtEl>
                                          <p:spTgt spid="108554"/>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08555"/>
                                        </p:tgtEl>
                                        <p:attrNameLst>
                                          <p:attrName>style.visibility</p:attrName>
                                        </p:attrNameLst>
                                      </p:cBhvr>
                                      <p:to>
                                        <p:strVal val="visible"/>
                                      </p:to>
                                    </p:set>
                                    <p:animEffect transition="in" filter="dissolve">
                                      <p:cBhvr>
                                        <p:cTn id="11" dur="500"/>
                                        <p:tgtEl>
                                          <p:spTgt spid="10855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8550"/>
                                        </p:tgtEl>
                                        <p:attrNameLst>
                                          <p:attrName>style.visibility</p:attrName>
                                        </p:attrNameLst>
                                      </p:cBhvr>
                                      <p:to>
                                        <p:strVal val="visible"/>
                                      </p:to>
                                    </p:set>
                                    <p:animEffect transition="in" filter="wipe(left)">
                                      <p:cBhvr>
                                        <p:cTn id="15" dur="500"/>
                                        <p:tgtEl>
                                          <p:spTgt spid="108550"/>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08557"/>
                                        </p:tgtEl>
                                        <p:attrNameLst>
                                          <p:attrName>style.visibility</p:attrName>
                                        </p:attrNameLst>
                                      </p:cBhvr>
                                      <p:to>
                                        <p:strVal val="visible"/>
                                      </p:to>
                                    </p:set>
                                    <p:animEffect transition="in" filter="wipe(left)">
                                      <p:cBhvr>
                                        <p:cTn id="19" dur="500"/>
                                        <p:tgtEl>
                                          <p:spTgt spid="108557"/>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08558"/>
                                        </p:tgtEl>
                                        <p:attrNameLst>
                                          <p:attrName>style.visibility</p:attrName>
                                        </p:attrNameLst>
                                      </p:cBhvr>
                                      <p:to>
                                        <p:strVal val="visible"/>
                                      </p:to>
                                    </p:set>
                                    <p:animEffect transition="in" filter="wipe(left)">
                                      <p:cBhvr>
                                        <p:cTn id="23" dur="500"/>
                                        <p:tgtEl>
                                          <p:spTgt spid="108558"/>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08549"/>
                                        </p:tgtEl>
                                        <p:attrNameLst>
                                          <p:attrName>style.visibility</p:attrName>
                                        </p:attrNameLst>
                                      </p:cBhvr>
                                      <p:to>
                                        <p:strVal val="visible"/>
                                      </p:to>
                                    </p:set>
                                    <p:animEffect transition="in" filter="wipe(left)">
                                      <p:cBhvr>
                                        <p:cTn id="27" dur="500"/>
                                        <p:tgtEl>
                                          <p:spTgt spid="108549"/>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108551"/>
                                        </p:tgtEl>
                                        <p:attrNameLst>
                                          <p:attrName>style.visibility</p:attrName>
                                        </p:attrNameLst>
                                      </p:cBhvr>
                                      <p:to>
                                        <p:strVal val="visible"/>
                                      </p:to>
                                    </p:set>
                                    <p:anim calcmode="lin" valueType="num">
                                      <p:cBhvr additive="base">
                                        <p:cTn id="32" dur="500" fill="hold"/>
                                        <p:tgtEl>
                                          <p:spTgt spid="108551"/>
                                        </p:tgtEl>
                                        <p:attrNameLst>
                                          <p:attrName>ppt_x</p:attrName>
                                        </p:attrNameLst>
                                      </p:cBhvr>
                                      <p:tavLst>
                                        <p:tav tm="0">
                                          <p:val>
                                            <p:strVal val="0-#ppt_w/2"/>
                                          </p:val>
                                        </p:tav>
                                        <p:tav tm="100000">
                                          <p:val>
                                            <p:strVal val="#ppt_x"/>
                                          </p:val>
                                        </p:tav>
                                      </p:tavLst>
                                    </p:anim>
                                    <p:anim calcmode="lin" valueType="num">
                                      <p:cBhvr additive="base">
                                        <p:cTn id="33" dur="500" fill="hold"/>
                                        <p:tgtEl>
                                          <p:spTgt spid="1085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9" grpId="0" autoUpdateAnimBg="0"/>
      <p:bldP spid="108550" grpId="0" autoUpdateAnimBg="0"/>
      <p:bldP spid="10855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a:t>CCSS</a:t>
            </a:r>
            <a:endParaRPr lang="en-US" b="1">
              <a:solidFill>
                <a:srgbClr val="E01B22"/>
              </a:solidFill>
            </a:endParaRPr>
          </a:p>
        </p:txBody>
      </p:sp>
      <p:sp>
        <p:nvSpPr>
          <p:cNvPr id="119818" name="Fl_text"/>
          <p:cNvSpPr txBox="1">
            <a:spLocks noChangeArrowheads="1"/>
          </p:cNvSpPr>
          <p:nvPr/>
        </p:nvSpPr>
        <p:spPr bwMode="auto">
          <a:xfrm>
            <a:off x="1143000" y="1828800"/>
            <a:ext cx="7315200" cy="4446588"/>
          </a:xfrm>
          <a:prstGeom prst="rect">
            <a:avLst/>
          </a:prstGeom>
          <a:noFill/>
          <a:ln w="9525">
            <a:noFill/>
            <a:miter lim="800000"/>
            <a:headEnd/>
            <a:tailEnd/>
          </a:ln>
          <a:effectLst/>
        </p:spPr>
        <p:txBody>
          <a:bodyPr>
            <a:spAutoFit/>
          </a:bodyPr>
          <a:lstStyle/>
          <a:p>
            <a:pPr algn="l">
              <a:lnSpc>
                <a:spcPct val="85000"/>
              </a:lnSpc>
              <a:spcBef>
                <a:spcPct val="20000"/>
              </a:spcBef>
              <a:spcAft>
                <a:spcPct val="20000"/>
              </a:spcAft>
            </a:pPr>
            <a:r>
              <a:rPr lang="en-US" sz="2600" b="1">
                <a:solidFill>
                  <a:srgbClr val="000000"/>
                </a:solidFill>
                <a:ea typeface="Times New Roman" pitchFamily="18" charset="0"/>
                <a:cs typeface="FormataOTFCn" charset="0"/>
              </a:rPr>
              <a:t>Content Standards</a:t>
            </a:r>
          </a:p>
          <a:p>
            <a:pPr algn="l">
              <a:lnSpc>
                <a:spcPct val="85000"/>
              </a:lnSpc>
              <a:spcBef>
                <a:spcPct val="20000"/>
              </a:spcBef>
              <a:spcAft>
                <a:spcPct val="20000"/>
              </a:spcAft>
            </a:pPr>
            <a:r>
              <a:rPr lang="en-US" sz="2600">
                <a:solidFill>
                  <a:srgbClr val="000000"/>
                </a:solidFill>
                <a:ea typeface="Times New Roman" pitchFamily="18" charset="0"/>
                <a:cs typeface="FormataOTFCn" charset="0"/>
              </a:rPr>
              <a:t>S.ID.2 Use statistics appropriate to the shape of the data distribution to compare center (median, mean) and spread (interquartile range, standard deviation) of two or more different data sets.</a:t>
            </a:r>
          </a:p>
          <a:p>
            <a:pPr algn="l">
              <a:lnSpc>
                <a:spcPct val="85000"/>
              </a:lnSpc>
              <a:spcBef>
                <a:spcPct val="20000"/>
              </a:spcBef>
              <a:spcAft>
                <a:spcPct val="20000"/>
              </a:spcAft>
            </a:pPr>
            <a:r>
              <a:rPr lang="en-US" sz="2600">
                <a:solidFill>
                  <a:srgbClr val="000000"/>
                </a:solidFill>
                <a:ea typeface="Times New Roman" pitchFamily="18" charset="0"/>
                <a:cs typeface="FormataOTFCn" charset="0"/>
              </a:rPr>
              <a:t>S.ID.3 Interpret differences in shape, center, and spread in the context of the data sets, accounting for possible effects of extreme data points (outliers).</a:t>
            </a:r>
          </a:p>
          <a:p>
            <a:pPr algn="l">
              <a:lnSpc>
                <a:spcPct val="85000"/>
              </a:lnSpc>
              <a:spcBef>
                <a:spcPct val="20000"/>
              </a:spcBef>
              <a:spcAft>
                <a:spcPct val="20000"/>
              </a:spcAft>
            </a:pPr>
            <a:r>
              <a:rPr lang="en-US" sz="2600" b="1">
                <a:solidFill>
                  <a:srgbClr val="000000"/>
                </a:solidFill>
                <a:ea typeface="Times New Roman" pitchFamily="18" charset="0"/>
                <a:cs typeface="FormataOTFCn" charset="0"/>
              </a:rPr>
              <a:t>Mathematical Practices</a:t>
            </a:r>
          </a:p>
          <a:p>
            <a:pPr algn="l">
              <a:lnSpc>
                <a:spcPct val="85000"/>
              </a:lnSpc>
              <a:spcBef>
                <a:spcPct val="20000"/>
              </a:spcBef>
              <a:spcAft>
                <a:spcPct val="20000"/>
              </a:spcAft>
            </a:pPr>
            <a:r>
              <a:rPr lang="en-US" sz="2600">
                <a:solidFill>
                  <a:srgbClr val="000000"/>
                </a:solidFill>
                <a:ea typeface="Times New Roman" pitchFamily="18" charset="0"/>
                <a:cs typeface="FormataOTFCn" charset="0"/>
              </a:rPr>
              <a:t>5 Use appropriate tools strategically.</a:t>
            </a:r>
          </a:p>
        </p:txBody>
      </p:sp>
      <p:pic>
        <p:nvPicPr>
          <p:cNvPr id="119819" name="CCSS_Logo" descr="CCSS_Logo"/>
          <p:cNvPicPr>
            <a:picLocks noChangeAspect="1" noChangeArrowheads="1"/>
          </p:cNvPicPr>
          <p:nvPr/>
        </p:nvPicPr>
        <p:blipFill>
          <a:blip r:embed="rId3" cstate="print"/>
          <a:srcRect/>
          <a:stretch>
            <a:fillRect/>
          </a:stretch>
        </p:blipFill>
        <p:spPr bwMode="auto">
          <a:xfrm>
            <a:off x="1085850" y="566738"/>
            <a:ext cx="1276350" cy="1276350"/>
          </a:xfrm>
          <a:prstGeom prst="rect">
            <a:avLst/>
          </a:prstGeom>
          <a:noFill/>
          <a:ln w="9525">
            <a:noFill/>
            <a:miter lim="800000"/>
            <a:headEnd/>
            <a:tailEnd/>
          </a:ln>
          <a:effectLst/>
        </p:spPr>
      </p:pic>
      <p:sp>
        <p:nvSpPr>
          <p:cNvPr id="119821" name="CCSS Copyright"/>
          <p:cNvSpPr txBox="1">
            <a:spLocks noChangeArrowheads="1"/>
          </p:cNvSpPr>
          <p:nvPr/>
        </p:nvSpPr>
        <p:spPr bwMode="auto">
          <a:xfrm>
            <a:off x="152400" y="6556375"/>
            <a:ext cx="6629400" cy="311150"/>
          </a:xfrm>
          <a:prstGeom prst="rect">
            <a:avLst/>
          </a:prstGeom>
          <a:noFill/>
          <a:ln w="9525">
            <a:noFill/>
            <a:miter lim="800000"/>
            <a:headEnd/>
            <a:tailEnd/>
          </a:ln>
          <a:effectLst/>
        </p:spPr>
        <p:txBody>
          <a:bodyPr>
            <a:spAutoFit/>
          </a:bodyPr>
          <a:lstStyle/>
          <a:p>
            <a:pPr algn="l">
              <a:lnSpc>
                <a:spcPct val="90000"/>
              </a:lnSpc>
              <a:spcBef>
                <a:spcPct val="50000"/>
              </a:spcBef>
            </a:pPr>
            <a:r>
              <a:rPr lang="en-US" sz="800">
                <a:solidFill>
                  <a:schemeClr val="bg1"/>
                </a:solidFill>
              </a:rPr>
              <a:t>Common Core State Standards © Copyright 2010. National Governors Association Center for Best Practices and Council of Chief State School Officers. All rights reserved.</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9818"/>
                                        </p:tgtEl>
                                        <p:attrNameLst>
                                          <p:attrName>style.visibility</p:attrName>
                                        </p:attrNameLst>
                                      </p:cBhvr>
                                      <p:to>
                                        <p:strVal val="visible"/>
                                      </p:to>
                                    </p:set>
                                    <p:animEffect transition="in" filter="wipe(left)">
                                      <p:cBhvr>
                                        <p:cTn id="7" dur="500"/>
                                        <p:tgtEl>
                                          <p:spTgt spid="119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8"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t>Then/Now</a:t>
            </a:r>
          </a:p>
        </p:txBody>
      </p:sp>
      <p:sp>
        <p:nvSpPr>
          <p:cNvPr id="4105" name="Text Box 9"/>
          <p:cNvSpPr txBox="1">
            <a:spLocks noChangeArrowheads="1"/>
          </p:cNvSpPr>
          <p:nvPr/>
        </p:nvSpPr>
        <p:spPr bwMode="auto">
          <a:xfrm>
            <a:off x="812800" y="1828800"/>
            <a:ext cx="7620000" cy="2270125"/>
          </a:xfrm>
          <a:prstGeom prst="rect">
            <a:avLst/>
          </a:prstGeom>
          <a:noFill/>
          <a:ln w="9525">
            <a:noFill/>
            <a:miter lim="800000"/>
            <a:headEnd/>
            <a:tailEnd/>
          </a:ln>
          <a:effectLst/>
        </p:spPr>
        <p:txBody>
          <a:bodyPr/>
          <a:lstStyle/>
          <a:p>
            <a:pPr algn="l">
              <a:lnSpc>
                <a:spcPct val="90000"/>
              </a:lnSpc>
              <a:spcBef>
                <a:spcPct val="20000"/>
              </a:spcBef>
              <a:spcAft>
                <a:spcPct val="20000"/>
              </a:spcAft>
            </a:pPr>
            <a:r>
              <a:rPr lang="en-US" sz="2800"/>
              <a:t>You calculated measures of central tendency and variation.</a:t>
            </a:r>
          </a:p>
        </p:txBody>
      </p:sp>
      <p:sp>
        <p:nvSpPr>
          <p:cNvPr id="4109" name="Text Box 13"/>
          <p:cNvSpPr txBox="1">
            <a:spLocks noChangeArrowheads="1"/>
          </p:cNvSpPr>
          <p:nvPr/>
        </p:nvSpPr>
        <p:spPr bwMode="auto">
          <a:xfrm>
            <a:off x="812800" y="4057650"/>
            <a:ext cx="7620000" cy="476250"/>
          </a:xfrm>
          <a:prstGeom prst="rect">
            <a:avLst/>
          </a:prstGeom>
          <a:noFill/>
          <a:ln w="9525">
            <a:noFill/>
            <a:miter lim="800000"/>
            <a:headEnd/>
            <a:tailEnd/>
          </a:ln>
          <a:effectLst/>
        </p:spPr>
        <p:txBody>
          <a:bodyPr>
            <a:spAutoFit/>
          </a:bodyPr>
          <a:lstStyle/>
          <a:p>
            <a:pPr marL="346075" indent="-346075" algn="l">
              <a:lnSpc>
                <a:spcPct val="90000"/>
              </a:lnSpc>
              <a:spcBef>
                <a:spcPct val="30000"/>
              </a:spcBef>
              <a:spcAft>
                <a:spcPct val="30000"/>
              </a:spcAft>
              <a:buFontTx/>
              <a:buChar char="•"/>
            </a:pPr>
            <a:r>
              <a:rPr lang="en-US" sz="2800"/>
              <a:t>Describe the shape of a distribution.</a:t>
            </a:r>
          </a:p>
        </p:txBody>
      </p:sp>
      <p:sp>
        <p:nvSpPr>
          <p:cNvPr id="4110" name="Text Box 14"/>
          <p:cNvSpPr txBox="1">
            <a:spLocks noChangeArrowheads="1"/>
          </p:cNvSpPr>
          <p:nvPr/>
        </p:nvSpPr>
        <p:spPr bwMode="auto">
          <a:xfrm>
            <a:off x="812800" y="4705350"/>
            <a:ext cx="7620000" cy="860425"/>
          </a:xfrm>
          <a:prstGeom prst="rect">
            <a:avLst/>
          </a:prstGeom>
          <a:noFill/>
          <a:ln w="9525">
            <a:noFill/>
            <a:miter lim="800000"/>
            <a:headEnd/>
            <a:tailEnd/>
          </a:ln>
          <a:effectLst/>
        </p:spPr>
        <p:txBody>
          <a:bodyPr>
            <a:spAutoFit/>
          </a:bodyPr>
          <a:lstStyle/>
          <a:p>
            <a:pPr marL="346075" indent="-346075" algn="l">
              <a:lnSpc>
                <a:spcPct val="90000"/>
              </a:lnSpc>
              <a:spcBef>
                <a:spcPct val="30000"/>
              </a:spcBef>
              <a:spcAft>
                <a:spcPct val="30000"/>
              </a:spcAft>
              <a:buFontTx/>
              <a:buChar char="•"/>
            </a:pPr>
            <a:r>
              <a:rPr lang="en-US" sz="2800"/>
              <a:t>Use the shapes of distributions to select appropriate statistics.</a:t>
            </a:r>
          </a:p>
        </p:txBody>
      </p:sp>
      <p:pic>
        <p:nvPicPr>
          <p:cNvPr id="4111" name="Then_img" descr="12_ALG1_ThenGraphic"/>
          <p:cNvPicPr>
            <a:picLocks noChangeAspect="1" noChangeArrowheads="1"/>
          </p:cNvPicPr>
          <p:nvPr/>
        </p:nvPicPr>
        <p:blipFill>
          <a:blip r:embed="rId3" cstate="print"/>
          <a:srcRect/>
          <a:stretch>
            <a:fillRect/>
          </a:stretch>
        </p:blipFill>
        <p:spPr bwMode="auto">
          <a:xfrm>
            <a:off x="787400" y="1108075"/>
            <a:ext cx="3327400" cy="549275"/>
          </a:xfrm>
          <a:prstGeom prst="rect">
            <a:avLst/>
          </a:prstGeom>
          <a:noFill/>
          <a:ln w="9525">
            <a:noFill/>
            <a:miter lim="800000"/>
            <a:headEnd/>
            <a:tailEnd/>
          </a:ln>
          <a:effectLst/>
        </p:spPr>
      </p:pic>
      <p:pic>
        <p:nvPicPr>
          <p:cNvPr id="4112" name="Now_img" descr="12_ALG1_NowGraphic"/>
          <p:cNvPicPr>
            <a:picLocks noChangeAspect="1" noChangeArrowheads="1"/>
          </p:cNvPicPr>
          <p:nvPr/>
        </p:nvPicPr>
        <p:blipFill>
          <a:blip r:embed="rId4" cstate="print"/>
          <a:srcRect/>
          <a:stretch>
            <a:fillRect/>
          </a:stretch>
        </p:blipFill>
        <p:spPr bwMode="auto">
          <a:xfrm>
            <a:off x="787400" y="3413125"/>
            <a:ext cx="3327400" cy="549275"/>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111"/>
                                        </p:tgtEl>
                                        <p:attrNameLst>
                                          <p:attrName>style.visibility</p:attrName>
                                        </p:attrNameLst>
                                      </p:cBhvr>
                                      <p:to>
                                        <p:strVal val="visible"/>
                                      </p:to>
                                    </p:set>
                                    <p:animEffect transition="in" filter="wipe(left)">
                                      <p:cBhvr>
                                        <p:cTn id="7" dur="500"/>
                                        <p:tgtEl>
                                          <p:spTgt spid="41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105">
                                            <p:txEl>
                                              <p:charRg st="4294967295" end="4294967295"/>
                                            </p:txEl>
                                          </p:spTgt>
                                        </p:tgtEl>
                                        <p:attrNameLst>
                                          <p:attrName>style.visibility</p:attrName>
                                        </p:attrNameLst>
                                      </p:cBhvr>
                                      <p:to>
                                        <p:strVal val="visible"/>
                                      </p:to>
                                    </p:set>
                                    <p:animEffect transition="in" filter="wipe(left)">
                                      <p:cBhvr>
                                        <p:cTn id="11" dur="500"/>
                                        <p:tgtEl>
                                          <p:spTgt spid="4105">
                                            <p:txEl>
                                              <p:charRg st="4294967295" end="4294967295"/>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4112"/>
                                        </p:tgtEl>
                                        <p:attrNameLst>
                                          <p:attrName>style.visibility</p:attrName>
                                        </p:attrNameLst>
                                      </p:cBhvr>
                                      <p:to>
                                        <p:strVal val="visible"/>
                                      </p:to>
                                    </p:set>
                                    <p:animEffect transition="in" filter="wipe(left)">
                                      <p:cBhvr>
                                        <p:cTn id="16" dur="500"/>
                                        <p:tgtEl>
                                          <p:spTgt spid="411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4109">
                                            <p:txEl>
                                              <p:charRg st="4294967295" end="4294967295"/>
                                            </p:txEl>
                                          </p:spTgt>
                                        </p:tgtEl>
                                        <p:attrNameLst>
                                          <p:attrName>style.visibility</p:attrName>
                                        </p:attrNameLst>
                                      </p:cBhvr>
                                      <p:to>
                                        <p:strVal val="visible"/>
                                      </p:to>
                                    </p:set>
                                    <p:animEffect transition="in" filter="wipe(left)">
                                      <p:cBhvr>
                                        <p:cTn id="20" dur="500"/>
                                        <p:tgtEl>
                                          <p:spTgt spid="4109">
                                            <p:txEl>
                                              <p:charRg st="4294967295" end="429496729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110">
                                            <p:txEl>
                                              <p:pRg st="0" end="0"/>
                                            </p:txEl>
                                          </p:spTgt>
                                        </p:tgtEl>
                                        <p:attrNameLst>
                                          <p:attrName>style.visibility</p:attrName>
                                        </p:attrNameLst>
                                      </p:cBhvr>
                                      <p:to>
                                        <p:strVal val="visible"/>
                                      </p:to>
                                    </p:set>
                                    <p:animEffect transition="in" filter="wipe(left)">
                                      <p:cBhvr>
                                        <p:cTn id="25" dur="500"/>
                                        <p:tgtEl>
                                          <p:spTgt spid="41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0"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a:t>Vocabulary</a:t>
            </a:r>
          </a:p>
        </p:txBody>
      </p:sp>
      <p:sp>
        <p:nvSpPr>
          <p:cNvPr id="88072" name="Text Box 8"/>
          <p:cNvSpPr txBox="1">
            <a:spLocks noChangeArrowheads="1"/>
          </p:cNvSpPr>
          <p:nvPr/>
        </p:nvSpPr>
        <p:spPr bwMode="auto">
          <a:xfrm>
            <a:off x="812800" y="1828800"/>
            <a:ext cx="4521200" cy="3683000"/>
          </a:xfrm>
          <a:prstGeom prst="rect">
            <a:avLst/>
          </a:prstGeom>
          <a:noFill/>
          <a:ln w="9525">
            <a:noFill/>
            <a:miter lim="800000"/>
            <a:headEnd/>
            <a:tailEnd/>
          </a:ln>
          <a:effectLst/>
        </p:spPr>
        <p:txBody>
          <a:bodyPr>
            <a:spAutoFit/>
          </a:bodyPr>
          <a:lstStyle/>
          <a:p>
            <a:pPr marL="346075" indent="-346075" algn="l">
              <a:lnSpc>
                <a:spcPct val="90000"/>
              </a:lnSpc>
              <a:spcBef>
                <a:spcPct val="30000"/>
              </a:spcBef>
              <a:spcAft>
                <a:spcPct val="30000"/>
              </a:spcAft>
              <a:buFontTx/>
              <a:buChar char="•"/>
            </a:pPr>
            <a:r>
              <a:rPr lang="en-US" sz="2800">
                <a:latin typeface="FormataOTFCn" charset="0"/>
              </a:rPr>
              <a:t>distribution</a:t>
            </a:r>
          </a:p>
          <a:p>
            <a:pPr marL="346075" indent="-346075" algn="l">
              <a:lnSpc>
                <a:spcPct val="90000"/>
              </a:lnSpc>
              <a:spcBef>
                <a:spcPct val="30000"/>
              </a:spcBef>
              <a:spcAft>
                <a:spcPct val="30000"/>
              </a:spcAft>
              <a:buFontTx/>
              <a:buChar char="•"/>
            </a:pPr>
            <a:r>
              <a:rPr lang="en-US" sz="2800">
                <a:latin typeface="FormataOTFCn" charset="0"/>
              </a:rPr>
              <a:t>negatively skewed</a:t>
            </a:r>
          </a:p>
          <a:p>
            <a:pPr marL="346075" indent="-346075" algn="l">
              <a:lnSpc>
                <a:spcPct val="90000"/>
              </a:lnSpc>
              <a:spcBef>
                <a:spcPct val="30000"/>
              </a:spcBef>
              <a:spcAft>
                <a:spcPct val="30000"/>
              </a:spcAft>
              <a:buFontTx/>
              <a:buChar char="•"/>
            </a:pPr>
            <a:r>
              <a:rPr lang="en-US" sz="2800">
                <a:latin typeface="FormataOTFCn" charset="0"/>
              </a:rPr>
              <a:t>distribution</a:t>
            </a:r>
          </a:p>
          <a:p>
            <a:pPr marL="346075" indent="-346075" algn="l">
              <a:lnSpc>
                <a:spcPct val="90000"/>
              </a:lnSpc>
              <a:spcBef>
                <a:spcPct val="30000"/>
              </a:spcBef>
              <a:spcAft>
                <a:spcPct val="30000"/>
              </a:spcAft>
              <a:buFontTx/>
              <a:buChar char="•"/>
            </a:pPr>
            <a:r>
              <a:rPr lang="en-US" sz="2800">
                <a:latin typeface="FormataOTFCn" charset="0"/>
              </a:rPr>
              <a:t>symmetric distribution</a:t>
            </a:r>
          </a:p>
          <a:p>
            <a:pPr marL="346075" indent="-346075" algn="l">
              <a:lnSpc>
                <a:spcPct val="90000"/>
              </a:lnSpc>
              <a:spcBef>
                <a:spcPct val="30000"/>
              </a:spcBef>
              <a:spcAft>
                <a:spcPct val="30000"/>
              </a:spcAft>
              <a:buFontTx/>
              <a:buChar char="•"/>
            </a:pPr>
            <a:r>
              <a:rPr lang="en-US" sz="2800">
                <a:latin typeface="FormataOTFCn" charset="0"/>
              </a:rPr>
              <a:t>positively skewed</a:t>
            </a:r>
          </a:p>
          <a:p>
            <a:pPr marL="346075" indent="-346075" algn="l">
              <a:lnSpc>
                <a:spcPct val="90000"/>
              </a:lnSpc>
              <a:spcBef>
                <a:spcPct val="30000"/>
              </a:spcBef>
              <a:spcAft>
                <a:spcPct val="30000"/>
              </a:spcAft>
              <a:buFontTx/>
              <a:buChar char="•"/>
            </a:pPr>
            <a:r>
              <a:rPr lang="en-US" sz="2800">
                <a:latin typeface="FormataOTFCn" charset="0"/>
              </a:rPr>
              <a:t>distribution</a:t>
            </a:r>
          </a:p>
        </p:txBody>
      </p:sp>
      <p:pic>
        <p:nvPicPr>
          <p:cNvPr id="88077" name="Vocab_img" descr="12_ALG1_NewVocabulary"/>
          <p:cNvPicPr>
            <a:picLocks noChangeAspect="1" noChangeArrowheads="1"/>
          </p:cNvPicPr>
          <p:nvPr/>
        </p:nvPicPr>
        <p:blipFill>
          <a:blip r:embed="rId3" cstate="print"/>
          <a:srcRect/>
          <a:stretch>
            <a:fillRect/>
          </a:stretch>
        </p:blipFill>
        <p:spPr bwMode="auto">
          <a:xfrm>
            <a:off x="720725" y="1108075"/>
            <a:ext cx="3775075" cy="581025"/>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8072">
                                            <p:txEl>
                                              <p:pRg st="0" end="0"/>
                                            </p:txEl>
                                          </p:spTgt>
                                        </p:tgtEl>
                                        <p:attrNameLst>
                                          <p:attrName>style.visibility</p:attrName>
                                        </p:attrNameLst>
                                      </p:cBhvr>
                                      <p:to>
                                        <p:strVal val="visible"/>
                                      </p:to>
                                    </p:set>
                                    <p:animEffect transition="in" filter="wipe(left)">
                                      <p:cBhvr>
                                        <p:cTn id="7" dur="500"/>
                                        <p:tgtEl>
                                          <p:spTgt spid="88072">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8072">
                                            <p:txEl>
                                              <p:pRg st="1" end="1"/>
                                            </p:txEl>
                                          </p:spTgt>
                                        </p:tgtEl>
                                        <p:attrNameLst>
                                          <p:attrName>style.visibility</p:attrName>
                                        </p:attrNameLst>
                                      </p:cBhvr>
                                      <p:to>
                                        <p:strVal val="visible"/>
                                      </p:to>
                                    </p:set>
                                    <p:animEffect transition="in" filter="wipe(left)">
                                      <p:cBhvr>
                                        <p:cTn id="11" dur="500"/>
                                        <p:tgtEl>
                                          <p:spTgt spid="88072">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8072">
                                            <p:txEl>
                                              <p:pRg st="2" end="2"/>
                                            </p:txEl>
                                          </p:spTgt>
                                        </p:tgtEl>
                                        <p:attrNameLst>
                                          <p:attrName>style.visibility</p:attrName>
                                        </p:attrNameLst>
                                      </p:cBhvr>
                                      <p:to>
                                        <p:strVal val="visible"/>
                                      </p:to>
                                    </p:set>
                                    <p:animEffect transition="in" filter="wipe(left)">
                                      <p:cBhvr>
                                        <p:cTn id="15" dur="500"/>
                                        <p:tgtEl>
                                          <p:spTgt spid="88072">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88072">
                                            <p:txEl>
                                              <p:pRg st="3" end="3"/>
                                            </p:txEl>
                                          </p:spTgt>
                                        </p:tgtEl>
                                        <p:attrNameLst>
                                          <p:attrName>style.visibility</p:attrName>
                                        </p:attrNameLst>
                                      </p:cBhvr>
                                      <p:to>
                                        <p:strVal val="visible"/>
                                      </p:to>
                                    </p:set>
                                    <p:animEffect transition="in" filter="wipe(left)">
                                      <p:cBhvr>
                                        <p:cTn id="19" dur="500"/>
                                        <p:tgtEl>
                                          <p:spTgt spid="88072">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88072">
                                            <p:txEl>
                                              <p:pRg st="4" end="4"/>
                                            </p:txEl>
                                          </p:spTgt>
                                        </p:tgtEl>
                                        <p:attrNameLst>
                                          <p:attrName>style.visibility</p:attrName>
                                        </p:attrNameLst>
                                      </p:cBhvr>
                                      <p:to>
                                        <p:strVal val="visible"/>
                                      </p:to>
                                    </p:set>
                                    <p:animEffect transition="in" filter="wipe(left)">
                                      <p:cBhvr>
                                        <p:cTn id="23" dur="500"/>
                                        <p:tgtEl>
                                          <p:spTgt spid="88072">
                                            <p:txEl>
                                              <p:pRg st="4" end="4"/>
                                            </p:tx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8072">
                                            <p:txEl>
                                              <p:pRg st="5" end="5"/>
                                            </p:txEl>
                                          </p:spTgt>
                                        </p:tgtEl>
                                        <p:attrNameLst>
                                          <p:attrName>style.visibility</p:attrName>
                                        </p:attrNameLst>
                                      </p:cBhvr>
                                      <p:to>
                                        <p:strVal val="visible"/>
                                      </p:to>
                                    </p:set>
                                    <p:animEffect transition="in" filter="wipe(left)">
                                      <p:cBhvr>
                                        <p:cTn id="27" dur="500"/>
                                        <p:tgtEl>
                                          <p:spTgt spid="8807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72" grpId="0" uiExpand="1"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Grp="1" noChangeArrowheads="1"/>
          </p:cNvSpPr>
          <p:nvPr>
            <p:ph type="title"/>
          </p:nvPr>
        </p:nvSpPr>
        <p:spPr/>
        <p:txBody>
          <a:bodyPr/>
          <a:lstStyle/>
          <a:p>
            <a:r>
              <a:rPr lang="en-US"/>
              <a:t>Concept</a:t>
            </a:r>
          </a:p>
        </p:txBody>
      </p:sp>
      <p:pic>
        <p:nvPicPr>
          <p:cNvPr id="128004" name="Picture 4" descr="KC_alg_L12-03A"/>
          <p:cNvPicPr>
            <a:picLocks noChangeAspect="1" noChangeArrowheads="1"/>
          </p:cNvPicPr>
          <p:nvPr/>
        </p:nvPicPr>
        <p:blipFill>
          <a:blip r:embed="rId3" cstate="print"/>
          <a:srcRect b="4109"/>
          <a:stretch>
            <a:fillRect/>
          </a:stretch>
        </p:blipFill>
        <p:spPr bwMode="auto">
          <a:xfrm>
            <a:off x="438150" y="1143000"/>
            <a:ext cx="8239125" cy="2963863"/>
          </a:xfrm>
          <a:prstGeom prst="rect">
            <a:avLst/>
          </a:prstGeom>
          <a:noFill/>
        </p:spPr>
      </p:pic>
    </p:spTree>
    <p:custDataLst>
      <p:tags r:id="rId1"/>
    </p:custData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t>Example 1</a:t>
            </a:r>
          </a:p>
        </p:txBody>
      </p:sp>
      <p:sp>
        <p:nvSpPr>
          <p:cNvPr id="5131" name="Text Box 11"/>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lgn="l">
              <a:spcBef>
                <a:spcPct val="50000"/>
              </a:spcBef>
            </a:pPr>
            <a:r>
              <a:rPr lang="en-US" sz="2000" b="1">
                <a:solidFill>
                  <a:srgbClr val="CD0000"/>
                </a:solidFill>
                <a:latin typeface="FormataOTFCnMd" charset="0"/>
              </a:rPr>
              <a:t>Distribution Using a Histogram</a:t>
            </a:r>
            <a:endParaRPr lang="en-US" sz="2000" b="1">
              <a:solidFill>
                <a:srgbClr val="EC1D24"/>
              </a:solidFill>
            </a:endParaRPr>
          </a:p>
        </p:txBody>
      </p:sp>
      <p:sp>
        <p:nvSpPr>
          <p:cNvPr id="5903" name="Rectangle 783"/>
          <p:cNvSpPr>
            <a:spLocks noChangeArrowheads="1"/>
          </p:cNvSpPr>
          <p:nvPr/>
        </p:nvSpPr>
        <p:spPr bwMode="auto">
          <a:xfrm>
            <a:off x="876300" y="1541463"/>
            <a:ext cx="7705725" cy="2736850"/>
          </a:xfrm>
          <a:prstGeom prst="rect">
            <a:avLst/>
          </a:prstGeom>
          <a:noFill/>
          <a:ln w="9525">
            <a:noFill/>
            <a:miter lim="800000"/>
            <a:headEnd/>
            <a:tailEnd/>
          </a:ln>
          <a:effectLst/>
        </p:spPr>
        <p:txBody>
          <a:bodyPr>
            <a:spAutoFit/>
          </a:bodyPr>
          <a:lstStyle/>
          <a:p>
            <a:pPr algn="l">
              <a:lnSpc>
                <a:spcPct val="90000"/>
              </a:lnSpc>
              <a:spcBef>
                <a:spcPct val="20000"/>
              </a:spcBef>
              <a:spcAft>
                <a:spcPct val="20000"/>
              </a:spcAft>
            </a:pPr>
            <a:r>
              <a:rPr lang="en-US" sz="2200" b="1">
                <a:solidFill>
                  <a:srgbClr val="00539D"/>
                </a:solidFill>
                <a:ea typeface="Times New Roman" pitchFamily="18" charset="0"/>
                <a:cs typeface="Arial" pitchFamily="34" charset="0"/>
              </a:rPr>
              <a:t>Use a graphing calculator to construct a histogram for the data, and use it to describe the shape of the distribution.</a:t>
            </a:r>
          </a:p>
          <a:p>
            <a:pPr algn="l">
              <a:lnSpc>
                <a:spcPct val="90000"/>
              </a:lnSpc>
              <a:spcBef>
                <a:spcPct val="20000"/>
              </a:spcBef>
              <a:spcAft>
                <a:spcPct val="20000"/>
              </a:spcAft>
            </a:pPr>
            <a:r>
              <a:rPr lang="en-US" sz="2200" b="1">
                <a:solidFill>
                  <a:srgbClr val="00539D"/>
                </a:solidFill>
                <a:ea typeface="Times New Roman" pitchFamily="18" charset="0"/>
                <a:cs typeface="Arial" pitchFamily="34" charset="0"/>
              </a:rPr>
              <a:t>9, 18, 22, 12, 24, 25, 19, 25, 2</a:t>
            </a:r>
          </a:p>
          <a:p>
            <a:pPr algn="l">
              <a:lnSpc>
                <a:spcPct val="90000"/>
              </a:lnSpc>
              <a:spcBef>
                <a:spcPct val="20000"/>
              </a:spcBef>
              <a:spcAft>
                <a:spcPct val="20000"/>
              </a:spcAft>
            </a:pPr>
            <a:r>
              <a:rPr lang="en-US" sz="2200" b="1">
                <a:solidFill>
                  <a:srgbClr val="00539D"/>
                </a:solidFill>
                <a:ea typeface="Times New Roman" pitchFamily="18" charset="0"/>
                <a:cs typeface="Arial" pitchFamily="34" charset="0"/>
              </a:rPr>
              <a:t>5, 28, 12, 22, 19, 28, 15, 23, 6</a:t>
            </a:r>
          </a:p>
          <a:p>
            <a:pPr algn="l">
              <a:lnSpc>
                <a:spcPct val="90000"/>
              </a:lnSpc>
              <a:spcBef>
                <a:spcPct val="20000"/>
              </a:spcBef>
              <a:spcAft>
                <a:spcPct val="20000"/>
              </a:spcAft>
            </a:pPr>
            <a:r>
              <a:rPr lang="en-US" sz="2200" b="1">
                <a:solidFill>
                  <a:srgbClr val="00539D"/>
                </a:solidFill>
                <a:ea typeface="Times New Roman" pitchFamily="18" charset="0"/>
                <a:cs typeface="Arial" pitchFamily="34" charset="0"/>
              </a:rPr>
              <a:t>8, 27, 17, 14, 22, 21, 13, 24, 21</a:t>
            </a:r>
          </a:p>
          <a:p>
            <a:pPr algn="l">
              <a:lnSpc>
                <a:spcPct val="90000"/>
              </a:lnSpc>
              <a:spcBef>
                <a:spcPct val="20000"/>
              </a:spcBef>
              <a:spcAft>
                <a:spcPct val="20000"/>
              </a:spcAft>
            </a:pPr>
            <a:r>
              <a:rPr lang="en-US" sz="2200" b="1">
                <a:solidFill>
                  <a:srgbClr val="00539D"/>
                </a:solidFill>
                <a:ea typeface="Times New Roman" pitchFamily="18" charset="0"/>
                <a:cs typeface="Arial" pitchFamily="34" charset="0"/>
              </a:rPr>
              <a:t>9, 25, 16, 24, 16, 25, 27, 21, 10</a:t>
            </a:r>
          </a:p>
        </p:txBody>
      </p:sp>
      <p:grpSp>
        <p:nvGrpSpPr>
          <p:cNvPr id="5915" name="Group 795"/>
          <p:cNvGrpSpPr>
            <a:grpSpLocks/>
          </p:cNvGrpSpPr>
          <p:nvPr/>
        </p:nvGrpSpPr>
        <p:grpSpPr bwMode="auto">
          <a:xfrm>
            <a:off x="533400" y="4419600"/>
            <a:ext cx="8077200" cy="1844675"/>
            <a:chOff x="336" y="2784"/>
            <a:chExt cx="5088" cy="1162"/>
          </a:xfrm>
        </p:grpSpPr>
        <p:sp>
          <p:nvSpPr>
            <p:cNvPr id="5905" name="Text Box 785"/>
            <p:cNvSpPr txBox="1">
              <a:spLocks noChangeArrowheads="1"/>
            </p:cNvSpPr>
            <p:nvPr/>
          </p:nvSpPr>
          <p:spPr bwMode="auto">
            <a:xfrm>
              <a:off x="336" y="2784"/>
              <a:ext cx="5088" cy="1162"/>
            </a:xfrm>
            <a:prstGeom prst="rect">
              <a:avLst/>
            </a:prstGeom>
            <a:noFill/>
            <a:ln w="9525" algn="ctr">
              <a:noFill/>
              <a:miter lim="800000"/>
              <a:headEnd/>
              <a:tailEnd/>
            </a:ln>
            <a:effectLst/>
          </p:spPr>
          <p:txBody>
            <a:bodyPr>
              <a:spAutoFit/>
            </a:bodyPr>
            <a:lstStyle/>
            <a:p>
              <a:pPr marL="342900" algn="l">
                <a:lnSpc>
                  <a:spcPct val="120000"/>
                </a:lnSpc>
                <a:spcBef>
                  <a:spcPct val="20000"/>
                </a:spcBef>
                <a:spcAft>
                  <a:spcPct val="20000"/>
                </a:spcAft>
              </a:pPr>
              <a:r>
                <a:rPr lang="en-US" sz="2400">
                  <a:ea typeface="Times New Roman" pitchFamily="18" charset="0"/>
                  <a:cs typeface="Arial" pitchFamily="34" charset="0"/>
                </a:rPr>
                <a:t>First, press 		         and enter each data value. Then, press 	 [STAT PLOT] </a:t>
              </a:r>
              <a:br>
                <a:rPr lang="en-US" sz="2400">
                  <a:ea typeface="Times New Roman" pitchFamily="18" charset="0"/>
                  <a:cs typeface="Arial" pitchFamily="34" charset="0"/>
                </a:rPr>
              </a:br>
              <a:r>
                <a:rPr lang="en-US" sz="2400">
                  <a:ea typeface="Times New Roman" pitchFamily="18" charset="0"/>
                  <a:cs typeface="Arial" pitchFamily="34" charset="0"/>
                </a:rPr>
                <a:t>and choose </a:t>
              </a:r>
              <a:r>
                <a:rPr lang="en-US" sz="2400" b="1">
                  <a:ea typeface="Times New Roman" pitchFamily="18" charset="0"/>
                  <a:cs typeface="Arial" pitchFamily="34" charset="0"/>
                </a:rPr>
                <a:t>„</a:t>
              </a:r>
              <a:r>
                <a:rPr lang="en-US" sz="2400">
                  <a:ea typeface="Times New Roman" pitchFamily="18" charset="0"/>
                  <a:cs typeface="Arial" pitchFamily="34" charset="0"/>
                </a:rPr>
                <a:t>. Finally, adjust the window to the dimensions shown. </a:t>
              </a:r>
            </a:p>
          </p:txBody>
        </p:sp>
        <p:pic>
          <p:nvPicPr>
            <p:cNvPr id="5908" name="Picture 788" descr="CalcUI_Enter"/>
            <p:cNvPicPr>
              <a:picLocks noChangeAspect="1" noChangeArrowheads="1"/>
            </p:cNvPicPr>
            <p:nvPr/>
          </p:nvPicPr>
          <p:blipFill>
            <a:blip r:embed="rId3" cstate="print"/>
            <a:srcRect/>
            <a:stretch>
              <a:fillRect/>
            </a:stretch>
          </p:blipFill>
          <p:spPr bwMode="auto">
            <a:xfrm>
              <a:off x="2464" y="2832"/>
              <a:ext cx="668" cy="254"/>
            </a:xfrm>
            <a:prstGeom prst="rect">
              <a:avLst/>
            </a:prstGeom>
            <a:noFill/>
          </p:spPr>
        </p:pic>
        <p:pic>
          <p:nvPicPr>
            <p:cNvPr id="5911" name="Picture 791" descr="CalcUI_Arrow_STAT"/>
            <p:cNvPicPr>
              <a:picLocks noChangeAspect="1" noChangeArrowheads="1"/>
            </p:cNvPicPr>
            <p:nvPr/>
          </p:nvPicPr>
          <p:blipFill>
            <a:blip r:embed="rId4" cstate="print"/>
            <a:srcRect/>
            <a:stretch>
              <a:fillRect/>
            </a:stretch>
          </p:blipFill>
          <p:spPr bwMode="auto">
            <a:xfrm>
              <a:off x="1622" y="2832"/>
              <a:ext cx="743" cy="231"/>
            </a:xfrm>
            <a:prstGeom prst="rect">
              <a:avLst/>
            </a:prstGeom>
            <a:noFill/>
          </p:spPr>
        </p:pic>
        <p:pic>
          <p:nvPicPr>
            <p:cNvPr id="5912" name="Picture 792" descr="CalcUI_Enter"/>
            <p:cNvPicPr>
              <a:picLocks noChangeAspect="1" noChangeArrowheads="1"/>
            </p:cNvPicPr>
            <p:nvPr/>
          </p:nvPicPr>
          <p:blipFill>
            <a:blip r:embed="rId3" cstate="print"/>
            <a:srcRect/>
            <a:stretch>
              <a:fillRect/>
            </a:stretch>
          </p:blipFill>
          <p:spPr bwMode="auto">
            <a:xfrm>
              <a:off x="3964" y="3120"/>
              <a:ext cx="668" cy="254"/>
            </a:xfrm>
            <a:prstGeom prst="rect">
              <a:avLst/>
            </a:prstGeom>
            <a:noFill/>
          </p:spPr>
        </p:pic>
        <p:pic>
          <p:nvPicPr>
            <p:cNvPr id="5913" name="Picture 793" descr="CalcUI_2nd"/>
            <p:cNvPicPr>
              <a:picLocks noChangeAspect="1" noChangeArrowheads="1"/>
            </p:cNvPicPr>
            <p:nvPr/>
          </p:nvPicPr>
          <p:blipFill>
            <a:blip r:embed="rId5" cstate="print"/>
            <a:srcRect/>
            <a:stretch>
              <a:fillRect/>
            </a:stretch>
          </p:blipFill>
          <p:spPr bwMode="auto">
            <a:xfrm>
              <a:off x="2256" y="3120"/>
              <a:ext cx="466" cy="254"/>
            </a:xfrm>
            <a:prstGeom prst="rect">
              <a:avLst/>
            </a:prstGeom>
            <a:noFill/>
          </p:spPr>
        </p:pic>
        <p:pic>
          <p:nvPicPr>
            <p:cNvPr id="5914" name="Picture 794" descr="CalcUI_Enter"/>
            <p:cNvPicPr>
              <a:picLocks noChangeAspect="1" noChangeArrowheads="1"/>
            </p:cNvPicPr>
            <p:nvPr/>
          </p:nvPicPr>
          <p:blipFill>
            <a:blip r:embed="rId3" cstate="print"/>
            <a:srcRect/>
            <a:stretch>
              <a:fillRect/>
            </a:stretch>
          </p:blipFill>
          <p:spPr bwMode="auto">
            <a:xfrm>
              <a:off x="4708" y="3120"/>
              <a:ext cx="668" cy="254"/>
            </a:xfrm>
            <a:prstGeom prst="rect">
              <a:avLst/>
            </a:prstGeom>
            <a:noFill/>
          </p:spPr>
        </p:pic>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903">
                                            <p:txEl>
                                              <p:pRg st="0" end="0"/>
                                            </p:txEl>
                                          </p:spTgt>
                                        </p:tgtEl>
                                        <p:attrNameLst>
                                          <p:attrName>style.visibility</p:attrName>
                                        </p:attrNameLst>
                                      </p:cBhvr>
                                      <p:to>
                                        <p:strVal val="visible"/>
                                      </p:to>
                                    </p:set>
                                    <p:animEffect transition="in" filter="wipe(left)">
                                      <p:cBhvr>
                                        <p:cTn id="7" dur="500"/>
                                        <p:tgtEl>
                                          <p:spTgt spid="5903">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903">
                                            <p:txEl>
                                              <p:pRg st="1" end="1"/>
                                            </p:txEl>
                                          </p:spTgt>
                                        </p:tgtEl>
                                        <p:attrNameLst>
                                          <p:attrName>style.visibility</p:attrName>
                                        </p:attrNameLst>
                                      </p:cBhvr>
                                      <p:to>
                                        <p:strVal val="visible"/>
                                      </p:to>
                                    </p:set>
                                    <p:animEffect transition="in" filter="wipe(left)">
                                      <p:cBhvr>
                                        <p:cTn id="11" dur="500"/>
                                        <p:tgtEl>
                                          <p:spTgt spid="5903">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903">
                                            <p:txEl>
                                              <p:pRg st="2" end="2"/>
                                            </p:txEl>
                                          </p:spTgt>
                                        </p:tgtEl>
                                        <p:attrNameLst>
                                          <p:attrName>style.visibility</p:attrName>
                                        </p:attrNameLst>
                                      </p:cBhvr>
                                      <p:to>
                                        <p:strVal val="visible"/>
                                      </p:to>
                                    </p:set>
                                    <p:animEffect transition="in" filter="wipe(left)">
                                      <p:cBhvr>
                                        <p:cTn id="15" dur="500"/>
                                        <p:tgtEl>
                                          <p:spTgt spid="5903">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903">
                                            <p:txEl>
                                              <p:pRg st="3" end="3"/>
                                            </p:txEl>
                                          </p:spTgt>
                                        </p:tgtEl>
                                        <p:attrNameLst>
                                          <p:attrName>style.visibility</p:attrName>
                                        </p:attrNameLst>
                                      </p:cBhvr>
                                      <p:to>
                                        <p:strVal val="visible"/>
                                      </p:to>
                                    </p:set>
                                    <p:animEffect transition="in" filter="wipe(left)">
                                      <p:cBhvr>
                                        <p:cTn id="19" dur="500"/>
                                        <p:tgtEl>
                                          <p:spTgt spid="5903">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5903">
                                            <p:txEl>
                                              <p:pRg st="4" end="4"/>
                                            </p:txEl>
                                          </p:spTgt>
                                        </p:tgtEl>
                                        <p:attrNameLst>
                                          <p:attrName>style.visibility</p:attrName>
                                        </p:attrNameLst>
                                      </p:cBhvr>
                                      <p:to>
                                        <p:strVal val="visible"/>
                                      </p:to>
                                    </p:set>
                                    <p:animEffect transition="in" filter="wipe(left)">
                                      <p:cBhvr>
                                        <p:cTn id="23" dur="500"/>
                                        <p:tgtEl>
                                          <p:spTgt spid="590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5915"/>
                                        </p:tgtEl>
                                        <p:attrNameLst>
                                          <p:attrName>style.visibility</p:attrName>
                                        </p:attrNameLst>
                                      </p:cBhvr>
                                      <p:to>
                                        <p:strVal val="visible"/>
                                      </p:to>
                                    </p:set>
                                    <p:animEffect transition="in" filter="wipe(left)">
                                      <p:cBhvr>
                                        <p:cTn id="28" dur="500"/>
                                        <p:tgtEl>
                                          <p:spTgt spid="59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03" grpId="0" build="p" autoUpdateAnimBg="0"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r>
              <a:rPr lang="en-US"/>
              <a:t>Example 1</a:t>
            </a:r>
          </a:p>
        </p:txBody>
      </p:sp>
      <p:sp>
        <p:nvSpPr>
          <p:cNvPr id="129027" name="Text Box 3"/>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lgn="l">
              <a:spcBef>
                <a:spcPct val="50000"/>
              </a:spcBef>
            </a:pPr>
            <a:r>
              <a:rPr lang="en-US" sz="2000" b="1">
                <a:solidFill>
                  <a:srgbClr val="CD0000"/>
                </a:solidFill>
                <a:latin typeface="FormataOTFCnMd" charset="0"/>
              </a:rPr>
              <a:t>Distribution Using a Histogram</a:t>
            </a:r>
            <a:endParaRPr lang="en-US" sz="2000" b="1">
              <a:solidFill>
                <a:srgbClr val="EC1D24"/>
              </a:solidFill>
            </a:endParaRPr>
          </a:p>
        </p:txBody>
      </p:sp>
      <p:sp>
        <p:nvSpPr>
          <p:cNvPr id="129028" name="Rectangle 4"/>
          <p:cNvSpPr>
            <a:spLocks noChangeArrowheads="1"/>
          </p:cNvSpPr>
          <p:nvPr/>
        </p:nvSpPr>
        <p:spPr bwMode="auto">
          <a:xfrm>
            <a:off x="533400" y="1501775"/>
            <a:ext cx="8229600" cy="420688"/>
          </a:xfrm>
          <a:prstGeom prst="rect">
            <a:avLst/>
          </a:prstGeom>
          <a:noFill/>
          <a:ln w="9525">
            <a:noFill/>
            <a:miter lim="800000"/>
            <a:headEnd/>
            <a:tailEnd/>
          </a:ln>
          <a:effectLst/>
        </p:spPr>
        <p:txBody>
          <a:bodyPr>
            <a:spAutoFit/>
          </a:bodyPr>
          <a:lstStyle/>
          <a:p>
            <a:pPr marL="1712913" indent="-1368425" algn="l">
              <a:lnSpc>
                <a:spcPct val="90000"/>
              </a:lnSpc>
              <a:spcBef>
                <a:spcPct val="20000"/>
              </a:spcBef>
              <a:buClr>
                <a:srgbClr val="FFFFFF"/>
              </a:buClr>
              <a:tabLst>
                <a:tab pos="1943100" algn="l"/>
              </a:tabLst>
            </a:pPr>
            <a:r>
              <a:rPr lang="en-US" sz="2400" b="1">
                <a:solidFill>
                  <a:srgbClr val="00539D"/>
                </a:solidFill>
              </a:rPr>
              <a:t>Answer:	</a:t>
            </a:r>
            <a:r>
              <a:rPr lang="en-US" sz="2400">
                <a:solidFill>
                  <a:srgbClr val="E01B22"/>
                </a:solidFill>
              </a:rPr>
              <a:t>The distribution is negatively skewed.</a:t>
            </a:r>
          </a:p>
        </p:txBody>
      </p:sp>
      <p:pic>
        <p:nvPicPr>
          <p:cNvPr id="129029" name="Picture 5" descr="12_03_01_Graph"/>
          <p:cNvPicPr>
            <a:picLocks noChangeAspect="1" noChangeArrowheads="1"/>
          </p:cNvPicPr>
          <p:nvPr/>
        </p:nvPicPr>
        <p:blipFill>
          <a:blip r:embed="rId3" cstate="print"/>
          <a:srcRect/>
          <a:stretch>
            <a:fillRect/>
          </a:stretch>
        </p:blipFill>
        <p:spPr bwMode="auto">
          <a:xfrm>
            <a:off x="2578100" y="2335213"/>
            <a:ext cx="3962400" cy="2998787"/>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9028">
                                            <p:txEl>
                                              <p:pRg st="0" end="0"/>
                                            </p:txEl>
                                          </p:spTgt>
                                        </p:tgtEl>
                                        <p:attrNameLst>
                                          <p:attrName>style.visibility</p:attrName>
                                        </p:attrNameLst>
                                      </p:cBhvr>
                                      <p:to>
                                        <p:strVal val="visible"/>
                                      </p:to>
                                    </p:set>
                                    <p:animEffect transition="in" filter="wipe(left)">
                                      <p:cBhvr>
                                        <p:cTn id="7" dur="500"/>
                                        <p:tgtEl>
                                          <p:spTgt spid="129028">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9029"/>
                                        </p:tgtEl>
                                        <p:attrNameLst>
                                          <p:attrName>style.visibility</p:attrName>
                                        </p:attrNameLst>
                                      </p:cBhvr>
                                      <p:to>
                                        <p:strVal val="visible"/>
                                      </p:to>
                                    </p:set>
                                    <p:animEffect transition="in" filter="wipe(left)">
                                      <p:cBhvr>
                                        <p:cTn id="11" dur="500"/>
                                        <p:tgtEl>
                                          <p:spTgt spid="1290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28" grpId="0" build="p" autoUpdateAnimBg="0" advAuto="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TPQuestion"/>
          <p:cNvSpPr>
            <a:spLocks noGrp="1" noChangeArrowheads="1"/>
          </p:cNvSpPr>
          <p:nvPr>
            <p:ph type="title"/>
          </p:nvPr>
        </p:nvSpPr>
        <p:spPr/>
        <p:txBody>
          <a:bodyPr/>
          <a:lstStyle/>
          <a:p>
            <a:r>
              <a:rPr lang="en-US"/>
              <a:t>Example 1</a:t>
            </a:r>
          </a:p>
        </p:txBody>
      </p:sp>
      <p:sp>
        <p:nvSpPr>
          <p:cNvPr id="113670" name="TPQuestion"/>
          <p:cNvSpPr>
            <a:spLocks noChangeArrowheads="1"/>
          </p:cNvSpPr>
          <p:nvPr/>
        </p:nvSpPr>
        <p:spPr bwMode="auto">
          <a:xfrm>
            <a:off x="476250" y="1504950"/>
            <a:ext cx="8020050" cy="835025"/>
          </a:xfrm>
          <a:prstGeom prst="rect">
            <a:avLst/>
          </a:prstGeom>
          <a:noFill/>
          <a:ln w="9525">
            <a:noFill/>
            <a:miter lim="800000"/>
            <a:headEnd/>
            <a:tailEnd/>
          </a:ln>
          <a:effectLst/>
        </p:spPr>
        <p:txBody>
          <a:bodyPr>
            <a:spAutoFit/>
          </a:bodyPr>
          <a:lstStyle/>
          <a:p>
            <a:pPr marL="342900" algn="l">
              <a:lnSpc>
                <a:spcPct val="90000"/>
              </a:lnSpc>
            </a:pPr>
            <a:r>
              <a:rPr lang="en-US" b="1">
                <a:solidFill>
                  <a:srgbClr val="00539D"/>
                </a:solidFill>
                <a:cs typeface="Times New Roman" pitchFamily="18" charset="0"/>
              </a:rPr>
              <a:t>Use a graphing calculator to construct a histogram for the data, and use it to describe the shape of the distribution.</a:t>
            </a:r>
            <a:br>
              <a:rPr lang="en-US" b="1">
                <a:solidFill>
                  <a:srgbClr val="00539D"/>
                </a:solidFill>
                <a:cs typeface="Times New Roman" pitchFamily="18" charset="0"/>
              </a:rPr>
            </a:br>
            <a:r>
              <a:rPr lang="en-US" b="1">
                <a:solidFill>
                  <a:srgbClr val="00539D"/>
                </a:solidFill>
                <a:cs typeface="Times New Roman" pitchFamily="18" charset="0"/>
              </a:rPr>
              <a:t>22, 25, 35, 38, 42, 23, 46, 49, 56, 57, 26, 28, 32, 31, 30, 62, 69, 78, 85, 62</a:t>
            </a:r>
          </a:p>
        </p:txBody>
      </p:sp>
      <p:sp>
        <p:nvSpPr>
          <p:cNvPr id="113672" name="Oval 8"/>
          <p:cNvSpPr>
            <a:spLocks noChangeArrowheads="1"/>
          </p:cNvSpPr>
          <p:nvPr/>
        </p:nvSpPr>
        <p:spPr bwMode="auto">
          <a:xfrm>
            <a:off x="800100" y="42926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3673" name="Picture 9" descr="Check Progress"/>
          <p:cNvPicPr>
            <a:picLocks noChangeAspect="1" noChangeArrowheads="1"/>
          </p:cNvPicPr>
          <p:nvPr/>
        </p:nvPicPr>
        <p:blipFill>
          <a:blip r:embed="rId5" cstate="print"/>
          <a:srcRect/>
          <a:stretch>
            <a:fillRect/>
          </a:stretch>
        </p:blipFill>
        <p:spPr bwMode="auto">
          <a:xfrm>
            <a:off x="2716213" y="712788"/>
            <a:ext cx="2846387" cy="511175"/>
          </a:xfrm>
          <a:prstGeom prst="rect">
            <a:avLst/>
          </a:prstGeom>
          <a:noFill/>
        </p:spPr>
      </p:pic>
      <p:pic>
        <p:nvPicPr>
          <p:cNvPr id="113674" name="Picture 10" descr="CheckPointICON"/>
          <p:cNvPicPr>
            <a:picLocks noChangeAspect="1" noChangeArrowheads="1"/>
          </p:cNvPicPr>
          <p:nvPr/>
        </p:nvPicPr>
        <p:blipFill>
          <a:blip r:embed="rId6" cstate="print"/>
          <a:srcRect/>
          <a:stretch>
            <a:fillRect/>
          </a:stretch>
        </p:blipFill>
        <p:spPr bwMode="auto">
          <a:xfrm>
            <a:off x="7467600" y="747713"/>
            <a:ext cx="1222375" cy="376237"/>
          </a:xfrm>
          <a:prstGeom prst="rect">
            <a:avLst/>
          </a:prstGeom>
          <a:noFill/>
        </p:spPr>
      </p:pic>
      <p:grpSp>
        <p:nvGrpSpPr>
          <p:cNvPr id="113682" name="Group 18"/>
          <p:cNvGrpSpPr>
            <a:grpSpLocks/>
          </p:cNvGrpSpPr>
          <p:nvPr/>
        </p:nvGrpSpPr>
        <p:grpSpPr bwMode="auto">
          <a:xfrm>
            <a:off x="857250" y="2438400"/>
            <a:ext cx="7677150" cy="3735388"/>
            <a:chOff x="540" y="1536"/>
            <a:chExt cx="4836" cy="2353"/>
          </a:xfrm>
        </p:grpSpPr>
        <p:sp>
          <p:nvSpPr>
            <p:cNvPr id="113669" name="TPAnswers"/>
            <p:cNvSpPr>
              <a:spLocks noChangeArrowheads="1"/>
            </p:cNvSpPr>
            <p:nvPr>
              <p:custDataLst>
                <p:tags r:id="rId2"/>
              </p:custDataLst>
            </p:nvPr>
          </p:nvSpPr>
          <p:spPr bwMode="auto">
            <a:xfrm>
              <a:off x="540" y="1536"/>
              <a:ext cx="2724" cy="1586"/>
            </a:xfrm>
            <a:prstGeom prst="rect">
              <a:avLst/>
            </a:prstGeom>
            <a:noFill/>
            <a:ln w="9525">
              <a:noFill/>
              <a:miter lim="800000"/>
              <a:headEnd/>
              <a:tailEnd/>
            </a:ln>
            <a:effectLst/>
          </p:spPr>
          <p:txBody>
            <a:bodyPr>
              <a:spAutoFit/>
            </a:bodyPr>
            <a:lstStyle/>
            <a:p>
              <a:pPr algn="l">
                <a:lnSpc>
                  <a:spcPct val="90000"/>
                </a:lnSpc>
                <a:spcBef>
                  <a:spcPct val="20000"/>
                </a:spcBef>
                <a:spcAft>
                  <a:spcPct val="20000"/>
                </a:spcAft>
                <a:buClr>
                  <a:srgbClr val="00539D"/>
                </a:buClr>
                <a:tabLst>
                  <a:tab pos="406400" algn="l"/>
                  <a:tab pos="3949700" algn="l"/>
                </a:tabLst>
              </a:pPr>
              <a:r>
                <a:rPr lang="pt-BR" b="1">
                  <a:solidFill>
                    <a:srgbClr val="00539D"/>
                  </a:solidFill>
                  <a:sym typeface="Symbol" pitchFamily="18" charset="2"/>
                </a:rPr>
                <a:t>A.	</a:t>
              </a:r>
              <a:r>
                <a:rPr lang="pt-BR">
                  <a:sym typeface="Symbol" pitchFamily="18" charset="2"/>
                </a:rPr>
                <a:t>The distribution is </a:t>
              </a:r>
              <a:br>
                <a:rPr lang="pt-BR">
                  <a:sym typeface="Symbol" pitchFamily="18" charset="2"/>
                </a:rPr>
              </a:br>
              <a:r>
                <a:rPr lang="pt-BR">
                  <a:sym typeface="Symbol" pitchFamily="18" charset="2"/>
                </a:rPr>
                <a:t>	negatively skewed.</a:t>
              </a:r>
              <a:r>
                <a:rPr lang="pt-BR" b="1">
                  <a:solidFill>
                    <a:srgbClr val="00539D"/>
                  </a:solidFill>
                  <a:sym typeface="Symbol" pitchFamily="18" charset="2"/>
                </a:rPr>
                <a:t>	 </a:t>
              </a:r>
            </a:p>
            <a:p>
              <a:pPr algn="l">
                <a:lnSpc>
                  <a:spcPct val="90000"/>
                </a:lnSpc>
                <a:spcBef>
                  <a:spcPct val="20000"/>
                </a:spcBef>
                <a:spcAft>
                  <a:spcPct val="20000"/>
                </a:spcAft>
                <a:buClr>
                  <a:srgbClr val="00539D"/>
                </a:buClr>
                <a:tabLst>
                  <a:tab pos="406400" algn="l"/>
                  <a:tab pos="3949700" algn="l"/>
                </a:tabLst>
              </a:pPr>
              <a:endParaRPr lang="pt-BR" b="1">
                <a:solidFill>
                  <a:srgbClr val="00539D"/>
                </a:solidFill>
                <a:sym typeface="Symbol" pitchFamily="18" charset="2"/>
              </a:endParaRPr>
            </a:p>
            <a:p>
              <a:pPr algn="l">
                <a:lnSpc>
                  <a:spcPct val="90000"/>
                </a:lnSpc>
                <a:spcBef>
                  <a:spcPct val="20000"/>
                </a:spcBef>
                <a:spcAft>
                  <a:spcPct val="20000"/>
                </a:spcAft>
                <a:buClr>
                  <a:srgbClr val="00539D"/>
                </a:buClr>
                <a:tabLst>
                  <a:tab pos="406400" algn="l"/>
                  <a:tab pos="3949700" algn="l"/>
                </a:tabLst>
              </a:pPr>
              <a:endParaRPr lang="pt-BR" b="1">
                <a:solidFill>
                  <a:srgbClr val="00539D"/>
                </a:solidFill>
                <a:sym typeface="Symbol" pitchFamily="18" charset="2"/>
              </a:endParaRPr>
            </a:p>
            <a:p>
              <a:pPr algn="l">
                <a:lnSpc>
                  <a:spcPct val="90000"/>
                </a:lnSpc>
                <a:spcBef>
                  <a:spcPct val="20000"/>
                </a:spcBef>
                <a:spcAft>
                  <a:spcPct val="20000"/>
                </a:spcAft>
                <a:buClr>
                  <a:srgbClr val="00539D"/>
                </a:buClr>
                <a:tabLst>
                  <a:tab pos="406400" algn="l"/>
                  <a:tab pos="3949700" algn="l"/>
                </a:tabLst>
              </a:pPr>
              <a:endParaRPr lang="pt-BR" b="1">
                <a:solidFill>
                  <a:srgbClr val="00539D"/>
                </a:solidFill>
                <a:sym typeface="Symbol" pitchFamily="18" charset="2"/>
              </a:endParaRPr>
            </a:p>
            <a:p>
              <a:pPr algn="l">
                <a:lnSpc>
                  <a:spcPct val="90000"/>
                </a:lnSpc>
                <a:spcBef>
                  <a:spcPct val="20000"/>
                </a:spcBef>
                <a:spcAft>
                  <a:spcPct val="20000"/>
                </a:spcAft>
                <a:buClr>
                  <a:srgbClr val="00539D"/>
                </a:buClr>
                <a:tabLst>
                  <a:tab pos="406400" algn="l"/>
                  <a:tab pos="3949700" algn="l"/>
                </a:tabLst>
              </a:pPr>
              <a:r>
                <a:rPr lang="pt-BR" b="1">
                  <a:solidFill>
                    <a:srgbClr val="00539D"/>
                  </a:solidFill>
                  <a:sym typeface="Symbol" pitchFamily="18" charset="2"/>
                </a:rPr>
                <a:t/>
              </a:r>
              <a:br>
                <a:rPr lang="pt-BR" b="1">
                  <a:solidFill>
                    <a:srgbClr val="00539D"/>
                  </a:solidFill>
                  <a:sym typeface="Symbol" pitchFamily="18" charset="2"/>
                </a:rPr>
              </a:br>
              <a:r>
                <a:rPr lang="pt-BR" b="1">
                  <a:solidFill>
                    <a:srgbClr val="00539D"/>
                  </a:solidFill>
                  <a:sym typeface="Symbol" pitchFamily="18" charset="2"/>
                </a:rPr>
                <a:t>B.	</a:t>
              </a:r>
              <a:r>
                <a:rPr lang="pt-BR">
                  <a:sym typeface="Symbol" pitchFamily="18" charset="2"/>
                </a:rPr>
                <a:t>The distribution is </a:t>
              </a:r>
              <a:br>
                <a:rPr lang="pt-BR">
                  <a:sym typeface="Symbol" pitchFamily="18" charset="2"/>
                </a:rPr>
              </a:br>
              <a:r>
                <a:rPr lang="pt-BR">
                  <a:sym typeface="Symbol" pitchFamily="18" charset="2"/>
                </a:rPr>
                <a:t>	positively skewed.</a:t>
              </a:r>
              <a:r>
                <a:rPr lang="pt-BR" b="1">
                  <a:solidFill>
                    <a:srgbClr val="00539D"/>
                  </a:solidFill>
                  <a:sym typeface="Symbol" pitchFamily="18" charset="2"/>
                </a:rPr>
                <a:t> </a:t>
              </a:r>
              <a:endParaRPr lang="pt-BR">
                <a:sym typeface="Symbol" pitchFamily="18" charset="2"/>
              </a:endParaRPr>
            </a:p>
          </p:txBody>
        </p:sp>
        <p:pic>
          <p:nvPicPr>
            <p:cNvPr id="113676" name="Picture 12" descr="12_03_01_CYP_GraphA-C"/>
            <p:cNvPicPr>
              <a:picLocks noChangeAspect="1" noChangeArrowheads="1"/>
            </p:cNvPicPr>
            <p:nvPr/>
          </p:nvPicPr>
          <p:blipFill>
            <a:blip r:embed="rId7" cstate="print"/>
            <a:srcRect/>
            <a:stretch>
              <a:fillRect/>
            </a:stretch>
          </p:blipFill>
          <p:spPr bwMode="auto">
            <a:xfrm>
              <a:off x="864" y="1968"/>
              <a:ext cx="923" cy="698"/>
            </a:xfrm>
            <a:prstGeom prst="rect">
              <a:avLst/>
            </a:prstGeom>
            <a:noFill/>
          </p:spPr>
        </p:pic>
        <p:pic>
          <p:nvPicPr>
            <p:cNvPr id="113678" name="Picture 14" descr="12_03_01_CYP_GraphA-C"/>
            <p:cNvPicPr>
              <a:picLocks noChangeAspect="1" noChangeArrowheads="1"/>
            </p:cNvPicPr>
            <p:nvPr/>
          </p:nvPicPr>
          <p:blipFill>
            <a:blip r:embed="rId7" cstate="print"/>
            <a:srcRect/>
            <a:stretch>
              <a:fillRect/>
            </a:stretch>
          </p:blipFill>
          <p:spPr bwMode="auto">
            <a:xfrm>
              <a:off x="864" y="3190"/>
              <a:ext cx="923" cy="698"/>
            </a:xfrm>
            <a:prstGeom prst="rect">
              <a:avLst/>
            </a:prstGeom>
            <a:noFill/>
          </p:spPr>
        </p:pic>
        <p:sp>
          <p:nvSpPr>
            <p:cNvPr id="113680" name="TPAnswers"/>
            <p:cNvSpPr>
              <a:spLocks noChangeArrowheads="1"/>
            </p:cNvSpPr>
            <p:nvPr>
              <p:custDataLst>
                <p:tags r:id="rId3"/>
              </p:custDataLst>
            </p:nvPr>
          </p:nvSpPr>
          <p:spPr bwMode="auto">
            <a:xfrm>
              <a:off x="2652" y="1536"/>
              <a:ext cx="2724" cy="1586"/>
            </a:xfrm>
            <a:prstGeom prst="rect">
              <a:avLst/>
            </a:prstGeom>
            <a:noFill/>
            <a:ln w="9525">
              <a:noFill/>
              <a:miter lim="800000"/>
              <a:headEnd/>
              <a:tailEnd/>
            </a:ln>
            <a:effectLst/>
          </p:spPr>
          <p:txBody>
            <a:bodyPr>
              <a:spAutoFit/>
            </a:bodyPr>
            <a:lstStyle/>
            <a:p>
              <a:pPr algn="l">
                <a:lnSpc>
                  <a:spcPct val="90000"/>
                </a:lnSpc>
                <a:spcBef>
                  <a:spcPct val="20000"/>
                </a:spcBef>
                <a:spcAft>
                  <a:spcPct val="20000"/>
                </a:spcAft>
                <a:buClr>
                  <a:srgbClr val="00539D"/>
                </a:buClr>
                <a:tabLst>
                  <a:tab pos="406400" algn="l"/>
                  <a:tab pos="3949700" algn="l"/>
                </a:tabLst>
              </a:pPr>
              <a:r>
                <a:rPr lang="pt-BR" b="1">
                  <a:solidFill>
                    <a:srgbClr val="00539D"/>
                  </a:solidFill>
                  <a:sym typeface="Symbol" pitchFamily="18" charset="2"/>
                </a:rPr>
                <a:t>C. 	</a:t>
              </a:r>
              <a:r>
                <a:rPr lang="pt-BR">
                  <a:sym typeface="Symbol" pitchFamily="18" charset="2"/>
                </a:rPr>
                <a:t>The distribution is </a:t>
              </a:r>
              <a:br>
                <a:rPr lang="pt-BR">
                  <a:sym typeface="Symbol" pitchFamily="18" charset="2"/>
                </a:rPr>
              </a:br>
              <a:r>
                <a:rPr lang="pt-BR">
                  <a:sym typeface="Symbol" pitchFamily="18" charset="2"/>
                </a:rPr>
                <a:t>	symmetric. </a:t>
              </a:r>
            </a:p>
            <a:p>
              <a:pPr algn="l">
                <a:lnSpc>
                  <a:spcPct val="90000"/>
                </a:lnSpc>
                <a:spcBef>
                  <a:spcPct val="20000"/>
                </a:spcBef>
                <a:spcAft>
                  <a:spcPct val="20000"/>
                </a:spcAft>
                <a:buClr>
                  <a:srgbClr val="00539D"/>
                </a:buClr>
                <a:tabLst>
                  <a:tab pos="406400" algn="l"/>
                  <a:tab pos="3949700" algn="l"/>
                </a:tabLst>
              </a:pPr>
              <a:endParaRPr lang="pt-BR">
                <a:sym typeface="Symbol" pitchFamily="18" charset="2"/>
              </a:endParaRPr>
            </a:p>
            <a:p>
              <a:pPr algn="l">
                <a:lnSpc>
                  <a:spcPct val="90000"/>
                </a:lnSpc>
                <a:spcBef>
                  <a:spcPct val="20000"/>
                </a:spcBef>
                <a:spcAft>
                  <a:spcPct val="20000"/>
                </a:spcAft>
                <a:buClr>
                  <a:srgbClr val="00539D"/>
                </a:buClr>
                <a:tabLst>
                  <a:tab pos="406400" algn="l"/>
                  <a:tab pos="3949700" algn="l"/>
                </a:tabLst>
              </a:pPr>
              <a:endParaRPr lang="pt-BR">
                <a:sym typeface="Symbol" pitchFamily="18" charset="2"/>
              </a:endParaRPr>
            </a:p>
            <a:p>
              <a:pPr algn="l">
                <a:lnSpc>
                  <a:spcPct val="90000"/>
                </a:lnSpc>
                <a:spcBef>
                  <a:spcPct val="20000"/>
                </a:spcBef>
                <a:spcAft>
                  <a:spcPct val="20000"/>
                </a:spcAft>
                <a:buClr>
                  <a:srgbClr val="00539D"/>
                </a:buClr>
                <a:tabLst>
                  <a:tab pos="406400" algn="l"/>
                  <a:tab pos="3949700" algn="l"/>
                </a:tabLst>
              </a:pPr>
              <a:endParaRPr lang="pt-BR">
                <a:sym typeface="Symbol" pitchFamily="18" charset="2"/>
              </a:endParaRPr>
            </a:p>
            <a:p>
              <a:pPr algn="l">
                <a:lnSpc>
                  <a:spcPct val="90000"/>
                </a:lnSpc>
                <a:spcBef>
                  <a:spcPct val="20000"/>
                </a:spcBef>
                <a:spcAft>
                  <a:spcPct val="20000"/>
                </a:spcAft>
                <a:buClr>
                  <a:srgbClr val="00539D"/>
                </a:buClr>
                <a:tabLst>
                  <a:tab pos="406400" algn="l"/>
                  <a:tab pos="3949700" algn="l"/>
                </a:tabLst>
              </a:pPr>
              <a:r>
                <a:rPr lang="pt-BR" b="1">
                  <a:solidFill>
                    <a:srgbClr val="00539D"/>
                  </a:solidFill>
                  <a:sym typeface="Symbol" pitchFamily="18" charset="2"/>
                </a:rPr>
                <a:t/>
              </a:r>
              <a:br>
                <a:rPr lang="pt-BR" b="1">
                  <a:solidFill>
                    <a:srgbClr val="00539D"/>
                  </a:solidFill>
                  <a:sym typeface="Symbol" pitchFamily="18" charset="2"/>
                </a:rPr>
              </a:br>
              <a:r>
                <a:rPr lang="pt-BR" b="1">
                  <a:solidFill>
                    <a:srgbClr val="00539D"/>
                  </a:solidFill>
                  <a:sym typeface="Symbol" pitchFamily="18" charset="2"/>
                </a:rPr>
                <a:t>D. 	</a:t>
              </a:r>
              <a:r>
                <a:rPr lang="pt-BR">
                  <a:sym typeface="Symbol" pitchFamily="18" charset="2"/>
                </a:rPr>
                <a:t>The distribution is </a:t>
              </a:r>
              <a:br>
                <a:rPr lang="pt-BR">
                  <a:sym typeface="Symbol" pitchFamily="18" charset="2"/>
                </a:rPr>
              </a:br>
              <a:r>
                <a:rPr lang="pt-BR">
                  <a:sym typeface="Symbol" pitchFamily="18" charset="2"/>
                </a:rPr>
                <a:t>	negatively skewed.</a:t>
              </a:r>
            </a:p>
          </p:txBody>
        </p:sp>
        <p:pic>
          <p:nvPicPr>
            <p:cNvPr id="113679" name="Picture 15" descr="12_03_01_CYP_GraphA-C"/>
            <p:cNvPicPr>
              <a:picLocks noChangeAspect="1" noChangeArrowheads="1"/>
            </p:cNvPicPr>
            <p:nvPr/>
          </p:nvPicPr>
          <p:blipFill>
            <a:blip r:embed="rId7" cstate="print"/>
            <a:srcRect/>
            <a:stretch>
              <a:fillRect/>
            </a:stretch>
          </p:blipFill>
          <p:spPr bwMode="auto">
            <a:xfrm>
              <a:off x="2936" y="1968"/>
              <a:ext cx="923" cy="698"/>
            </a:xfrm>
            <a:prstGeom prst="rect">
              <a:avLst/>
            </a:prstGeom>
            <a:noFill/>
          </p:spPr>
        </p:pic>
        <p:pic>
          <p:nvPicPr>
            <p:cNvPr id="113681" name="Picture 17" descr="12_03_01_CYP_GraphD"/>
            <p:cNvPicPr>
              <a:picLocks noChangeAspect="1" noChangeArrowheads="1"/>
            </p:cNvPicPr>
            <p:nvPr/>
          </p:nvPicPr>
          <p:blipFill>
            <a:blip r:embed="rId8" cstate="print"/>
            <a:srcRect/>
            <a:stretch>
              <a:fillRect/>
            </a:stretch>
          </p:blipFill>
          <p:spPr bwMode="auto">
            <a:xfrm>
              <a:off x="2936" y="3190"/>
              <a:ext cx="923" cy="699"/>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3673"/>
                                        </p:tgtEl>
                                        <p:attrNameLst>
                                          <p:attrName>style.visibility</p:attrName>
                                        </p:attrNameLst>
                                      </p:cBhvr>
                                      <p:to>
                                        <p:strVal val="visible"/>
                                      </p:to>
                                    </p:set>
                                    <p:animEffect transition="in" filter="wipe(left)">
                                      <p:cBhvr>
                                        <p:cTn id="7" dur="500"/>
                                        <p:tgtEl>
                                          <p:spTgt spid="113673"/>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3674"/>
                                        </p:tgtEl>
                                        <p:attrNameLst>
                                          <p:attrName>style.visibility</p:attrName>
                                        </p:attrNameLst>
                                      </p:cBhvr>
                                      <p:to>
                                        <p:strVal val="visible"/>
                                      </p:to>
                                    </p:set>
                                    <p:animEffect transition="in" filter="dissolve">
                                      <p:cBhvr>
                                        <p:cTn id="11" dur="500"/>
                                        <p:tgtEl>
                                          <p:spTgt spid="11367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3670"/>
                                        </p:tgtEl>
                                        <p:attrNameLst>
                                          <p:attrName>style.visibility</p:attrName>
                                        </p:attrNameLst>
                                      </p:cBhvr>
                                      <p:to>
                                        <p:strVal val="visible"/>
                                      </p:to>
                                    </p:set>
                                    <p:animEffect transition="in" filter="wipe(left)">
                                      <p:cBhvr>
                                        <p:cTn id="15" dur="500"/>
                                        <p:tgtEl>
                                          <p:spTgt spid="113670"/>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3682"/>
                                        </p:tgtEl>
                                        <p:attrNameLst>
                                          <p:attrName>style.visibility</p:attrName>
                                        </p:attrNameLst>
                                      </p:cBhvr>
                                      <p:to>
                                        <p:strVal val="visible"/>
                                      </p:to>
                                    </p:set>
                                    <p:animEffect transition="in" filter="wipe(left)">
                                      <p:cBhvr>
                                        <p:cTn id="19" dur="500"/>
                                        <p:tgtEl>
                                          <p:spTgt spid="113682"/>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3672"/>
                                        </p:tgtEl>
                                        <p:attrNameLst>
                                          <p:attrName>style.visibility</p:attrName>
                                        </p:attrNameLst>
                                      </p:cBhvr>
                                      <p:to>
                                        <p:strVal val="visible"/>
                                      </p:to>
                                    </p:set>
                                    <p:animEffect transition="in" filter="wipe(down)">
                                      <p:cBhvr>
                                        <p:cTn id="24" dur="580">
                                          <p:stCondLst>
                                            <p:cond delay="0"/>
                                          </p:stCondLst>
                                        </p:cTn>
                                        <p:tgtEl>
                                          <p:spTgt spid="113672"/>
                                        </p:tgtEl>
                                      </p:cBhvr>
                                    </p:animEffect>
                                    <p:anim calcmode="lin" valueType="num">
                                      <p:cBhvr>
                                        <p:cTn id="25" dur="1822" tmFilter="0,0; 0.14,0.36; 0.43,0.73; 0.71,0.91; 1.0,1.0">
                                          <p:stCondLst>
                                            <p:cond delay="0"/>
                                          </p:stCondLst>
                                        </p:cTn>
                                        <p:tgtEl>
                                          <p:spTgt spid="113672"/>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3672"/>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3672"/>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3672"/>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3672"/>
                                        </p:tgtEl>
                                        <p:attrNameLst>
                                          <p:attrName>ppt_y</p:attrName>
                                        </p:attrNameLst>
                                      </p:cBhvr>
                                      <p:tavLst>
                                        <p:tav tm="0" fmla="#ppt_y-sin(pi*$)/81">
                                          <p:val>
                                            <p:fltVal val="0"/>
                                          </p:val>
                                        </p:tav>
                                        <p:tav tm="100000">
                                          <p:val>
                                            <p:fltVal val="1"/>
                                          </p:val>
                                        </p:tav>
                                      </p:tavLst>
                                    </p:anim>
                                    <p:animScale>
                                      <p:cBhvr>
                                        <p:cTn id="30" dur="26">
                                          <p:stCondLst>
                                            <p:cond delay="650"/>
                                          </p:stCondLst>
                                        </p:cTn>
                                        <p:tgtEl>
                                          <p:spTgt spid="113672"/>
                                        </p:tgtEl>
                                      </p:cBhvr>
                                      <p:to x="100000" y="60000"/>
                                    </p:animScale>
                                    <p:animScale>
                                      <p:cBhvr>
                                        <p:cTn id="31" dur="166" decel="50000">
                                          <p:stCondLst>
                                            <p:cond delay="676"/>
                                          </p:stCondLst>
                                        </p:cTn>
                                        <p:tgtEl>
                                          <p:spTgt spid="113672"/>
                                        </p:tgtEl>
                                      </p:cBhvr>
                                      <p:to x="100000" y="100000"/>
                                    </p:animScale>
                                    <p:animScale>
                                      <p:cBhvr>
                                        <p:cTn id="32" dur="26">
                                          <p:stCondLst>
                                            <p:cond delay="1312"/>
                                          </p:stCondLst>
                                        </p:cTn>
                                        <p:tgtEl>
                                          <p:spTgt spid="113672"/>
                                        </p:tgtEl>
                                      </p:cBhvr>
                                      <p:to x="100000" y="80000"/>
                                    </p:animScale>
                                    <p:animScale>
                                      <p:cBhvr>
                                        <p:cTn id="33" dur="166" decel="50000">
                                          <p:stCondLst>
                                            <p:cond delay="1338"/>
                                          </p:stCondLst>
                                        </p:cTn>
                                        <p:tgtEl>
                                          <p:spTgt spid="113672"/>
                                        </p:tgtEl>
                                      </p:cBhvr>
                                      <p:to x="100000" y="100000"/>
                                    </p:animScale>
                                    <p:animScale>
                                      <p:cBhvr>
                                        <p:cTn id="34" dur="26">
                                          <p:stCondLst>
                                            <p:cond delay="1642"/>
                                          </p:stCondLst>
                                        </p:cTn>
                                        <p:tgtEl>
                                          <p:spTgt spid="113672"/>
                                        </p:tgtEl>
                                      </p:cBhvr>
                                      <p:to x="100000" y="90000"/>
                                    </p:animScale>
                                    <p:animScale>
                                      <p:cBhvr>
                                        <p:cTn id="35" dur="166" decel="50000">
                                          <p:stCondLst>
                                            <p:cond delay="1668"/>
                                          </p:stCondLst>
                                        </p:cTn>
                                        <p:tgtEl>
                                          <p:spTgt spid="113672"/>
                                        </p:tgtEl>
                                      </p:cBhvr>
                                      <p:to x="100000" y="100000"/>
                                    </p:animScale>
                                    <p:animScale>
                                      <p:cBhvr>
                                        <p:cTn id="36" dur="26">
                                          <p:stCondLst>
                                            <p:cond delay="1808"/>
                                          </p:stCondLst>
                                        </p:cTn>
                                        <p:tgtEl>
                                          <p:spTgt spid="113672"/>
                                        </p:tgtEl>
                                      </p:cBhvr>
                                      <p:to x="100000" y="95000"/>
                                    </p:animScale>
                                    <p:animScale>
                                      <p:cBhvr>
                                        <p:cTn id="37" dur="166" decel="50000">
                                          <p:stCondLst>
                                            <p:cond delay="1834"/>
                                          </p:stCondLst>
                                        </p:cTn>
                                        <p:tgtEl>
                                          <p:spTgt spid="11367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0" grpId="0" autoUpdateAnimBg="0"/>
      <p:bldP spid="11367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a:t>Concept</a:t>
            </a:r>
          </a:p>
        </p:txBody>
      </p:sp>
      <p:pic>
        <p:nvPicPr>
          <p:cNvPr id="106506" name="Picture 10" descr="KC_alg_L12-03B"/>
          <p:cNvPicPr>
            <a:picLocks noChangeAspect="1" noChangeArrowheads="1"/>
          </p:cNvPicPr>
          <p:nvPr/>
        </p:nvPicPr>
        <p:blipFill>
          <a:blip r:embed="rId3" cstate="print"/>
          <a:srcRect/>
          <a:stretch>
            <a:fillRect/>
          </a:stretch>
        </p:blipFill>
        <p:spPr bwMode="auto">
          <a:xfrm>
            <a:off x="438150" y="1495425"/>
            <a:ext cx="8239125" cy="3216275"/>
          </a:xfrm>
          <a:prstGeom prst="rect">
            <a:avLst/>
          </a:prstGeom>
          <a:noFill/>
        </p:spPr>
      </p:pic>
    </p:spTree>
    <p:custDataLst>
      <p:tags r:id="rId1"/>
    </p:custDataLst>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Example 2</a:t>
            </a:r>
          </a:p>
        </p:txBody>
      </p:sp>
      <p:sp>
        <p:nvSpPr>
          <p:cNvPr id="6148" name="Text Box 4"/>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lgn="l">
              <a:spcBef>
                <a:spcPct val="50000"/>
              </a:spcBef>
            </a:pPr>
            <a:r>
              <a:rPr lang="en-US" sz="2000" b="1">
                <a:solidFill>
                  <a:srgbClr val="CD0000"/>
                </a:solidFill>
                <a:latin typeface="FormataOTFCnMd" charset="0"/>
              </a:rPr>
              <a:t>Distribution Using a Box-and-Whisker Plot</a:t>
            </a:r>
            <a:endParaRPr lang="en-US" sz="2000" b="1">
              <a:solidFill>
                <a:srgbClr val="EC1D24"/>
              </a:solidFill>
            </a:endParaRPr>
          </a:p>
        </p:txBody>
      </p:sp>
      <p:sp>
        <p:nvSpPr>
          <p:cNvPr id="6149" name="Rectangle 5"/>
          <p:cNvSpPr>
            <a:spLocks noChangeArrowheads="1"/>
          </p:cNvSpPr>
          <p:nvPr/>
        </p:nvSpPr>
        <p:spPr bwMode="auto">
          <a:xfrm>
            <a:off x="876300" y="1522413"/>
            <a:ext cx="7705725" cy="2538412"/>
          </a:xfrm>
          <a:prstGeom prst="rect">
            <a:avLst/>
          </a:prstGeom>
          <a:noFill/>
          <a:ln w="9525">
            <a:noFill/>
            <a:miter lim="800000"/>
            <a:headEnd/>
            <a:tailEnd/>
          </a:ln>
          <a:effectLst/>
        </p:spPr>
        <p:txBody>
          <a:bodyPr>
            <a:spAutoFit/>
          </a:bodyPr>
          <a:lstStyle/>
          <a:p>
            <a:pPr algn="l">
              <a:lnSpc>
                <a:spcPct val="90000"/>
              </a:lnSpc>
              <a:spcBef>
                <a:spcPct val="20000"/>
              </a:spcBef>
              <a:spcAft>
                <a:spcPct val="20000"/>
              </a:spcAft>
            </a:pPr>
            <a:r>
              <a:rPr lang="en-US" sz="2400" b="1">
                <a:solidFill>
                  <a:srgbClr val="00539D"/>
                </a:solidFill>
                <a:ea typeface="Times New Roman" pitchFamily="18" charset="0"/>
                <a:cs typeface="Arial" pitchFamily="34" charset="0"/>
              </a:rPr>
              <a:t>Use a graphing calculator to construct a box-and-whisker plot for the data, and use it to determine the shape of the distribution.</a:t>
            </a:r>
          </a:p>
          <a:p>
            <a:pPr algn="l">
              <a:lnSpc>
                <a:spcPct val="90000"/>
              </a:lnSpc>
              <a:spcBef>
                <a:spcPct val="20000"/>
              </a:spcBef>
              <a:spcAft>
                <a:spcPct val="20000"/>
              </a:spcAft>
            </a:pPr>
            <a:r>
              <a:rPr lang="en-US" sz="2400" b="1">
                <a:solidFill>
                  <a:srgbClr val="00539D"/>
                </a:solidFill>
                <a:ea typeface="Times New Roman" pitchFamily="18" charset="0"/>
                <a:cs typeface="Arial" pitchFamily="34" charset="0"/>
              </a:rPr>
              <a:t>9, 18, 22, 12, 24, 25, 19, 25, 2</a:t>
            </a:r>
            <a:br>
              <a:rPr lang="en-US" sz="2400" b="1">
                <a:solidFill>
                  <a:srgbClr val="00539D"/>
                </a:solidFill>
                <a:ea typeface="Times New Roman" pitchFamily="18" charset="0"/>
                <a:cs typeface="Arial" pitchFamily="34" charset="0"/>
              </a:rPr>
            </a:br>
            <a:r>
              <a:rPr lang="en-US" sz="2400" b="1">
                <a:solidFill>
                  <a:srgbClr val="00539D"/>
                </a:solidFill>
                <a:ea typeface="Times New Roman" pitchFamily="18" charset="0"/>
                <a:cs typeface="Arial" pitchFamily="34" charset="0"/>
              </a:rPr>
              <a:t>5, 28, 12, 22, 19, 28, 15, 23, 6</a:t>
            </a:r>
            <a:br>
              <a:rPr lang="en-US" sz="2400" b="1">
                <a:solidFill>
                  <a:srgbClr val="00539D"/>
                </a:solidFill>
                <a:ea typeface="Times New Roman" pitchFamily="18" charset="0"/>
                <a:cs typeface="Arial" pitchFamily="34" charset="0"/>
              </a:rPr>
            </a:br>
            <a:r>
              <a:rPr lang="en-US" sz="2400" b="1">
                <a:solidFill>
                  <a:srgbClr val="00539D"/>
                </a:solidFill>
                <a:ea typeface="Times New Roman" pitchFamily="18" charset="0"/>
                <a:cs typeface="Arial" pitchFamily="34" charset="0"/>
              </a:rPr>
              <a:t>8, 27, 17, 14, 22, 21, 13, 24, 21</a:t>
            </a:r>
            <a:br>
              <a:rPr lang="en-US" sz="2400" b="1">
                <a:solidFill>
                  <a:srgbClr val="00539D"/>
                </a:solidFill>
                <a:ea typeface="Times New Roman" pitchFamily="18" charset="0"/>
                <a:cs typeface="Arial" pitchFamily="34" charset="0"/>
              </a:rPr>
            </a:br>
            <a:r>
              <a:rPr lang="en-US" sz="2400" b="1">
                <a:solidFill>
                  <a:srgbClr val="00539D"/>
                </a:solidFill>
                <a:ea typeface="Times New Roman" pitchFamily="18" charset="0"/>
                <a:cs typeface="Arial" pitchFamily="34" charset="0"/>
              </a:rPr>
              <a:t>9, 25, 16, 24, 16, 25, 27, 21, 10</a:t>
            </a:r>
          </a:p>
        </p:txBody>
      </p:sp>
      <p:sp>
        <p:nvSpPr>
          <p:cNvPr id="6152" name="Rectangle 8"/>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pPr algn="ctr"/>
            <a:endParaRPr lang="en-US"/>
          </a:p>
        </p:txBody>
      </p:sp>
      <p:sp>
        <p:nvSpPr>
          <p:cNvPr id="6154" name="Rectangle 10"/>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pPr algn="ctr"/>
            <a:endParaRPr lang="en-US"/>
          </a:p>
        </p:txBody>
      </p:sp>
      <p:pic>
        <p:nvPicPr>
          <p:cNvPr id="6165" name="Picture 21" descr="CalcUI_Arrow_STAT"/>
          <p:cNvPicPr>
            <a:picLocks noChangeAspect="1" noChangeArrowheads="1"/>
          </p:cNvPicPr>
          <p:nvPr/>
        </p:nvPicPr>
        <p:blipFill>
          <a:blip r:embed="rId3" cstate="print"/>
          <a:srcRect/>
          <a:stretch>
            <a:fillRect/>
          </a:stretch>
        </p:blipFill>
        <p:spPr bwMode="auto">
          <a:xfrm>
            <a:off x="7375525" y="2286000"/>
            <a:ext cx="1179513" cy="366713"/>
          </a:xfrm>
          <a:prstGeom prst="rect">
            <a:avLst/>
          </a:prstGeom>
          <a:noFill/>
        </p:spPr>
      </p:pic>
      <p:grpSp>
        <p:nvGrpSpPr>
          <p:cNvPr id="6169" name="Group 25"/>
          <p:cNvGrpSpPr>
            <a:grpSpLocks/>
          </p:cNvGrpSpPr>
          <p:nvPr/>
        </p:nvGrpSpPr>
        <p:grpSpPr bwMode="auto">
          <a:xfrm>
            <a:off x="533400" y="4003675"/>
            <a:ext cx="8077200" cy="1406525"/>
            <a:chOff x="336" y="2522"/>
            <a:chExt cx="5088" cy="886"/>
          </a:xfrm>
        </p:grpSpPr>
        <p:sp>
          <p:nvSpPr>
            <p:cNvPr id="6150" name="Text Box 6"/>
            <p:cNvSpPr txBox="1">
              <a:spLocks noChangeArrowheads="1"/>
            </p:cNvSpPr>
            <p:nvPr/>
          </p:nvSpPr>
          <p:spPr bwMode="auto">
            <a:xfrm>
              <a:off x="336" y="2522"/>
              <a:ext cx="5088" cy="886"/>
            </a:xfrm>
            <a:prstGeom prst="rect">
              <a:avLst/>
            </a:prstGeom>
            <a:noFill/>
            <a:ln w="9525" algn="ctr">
              <a:noFill/>
              <a:miter lim="800000"/>
              <a:headEnd/>
              <a:tailEnd/>
            </a:ln>
            <a:effectLst/>
          </p:spPr>
          <p:txBody>
            <a:bodyPr>
              <a:spAutoFit/>
            </a:bodyPr>
            <a:lstStyle/>
            <a:p>
              <a:pPr marL="342900" algn="l">
                <a:lnSpc>
                  <a:spcPct val="120000"/>
                </a:lnSpc>
                <a:spcBef>
                  <a:spcPct val="20000"/>
                </a:spcBef>
                <a:spcAft>
                  <a:spcPct val="20000"/>
                </a:spcAft>
              </a:pPr>
              <a:r>
                <a:rPr lang="en-US" sz="2400">
                  <a:ea typeface="Times New Roman" pitchFamily="18" charset="0"/>
                  <a:cs typeface="Arial" pitchFamily="34" charset="0"/>
                </a:rPr>
                <a:t>Enter the data as </a:t>
              </a:r>
              <a:r>
                <a:rPr lang="en-US" sz="2400">
                  <a:solidFill>
                    <a:srgbClr val="000000"/>
                  </a:solidFill>
                  <a:latin typeface="TI Math" charset="2"/>
                  <a:ea typeface="Times New Roman" pitchFamily="18" charset="0"/>
                  <a:cs typeface="Arial" pitchFamily="34" charset="0"/>
                </a:rPr>
                <a:t>L</a:t>
              </a:r>
              <a:r>
                <a:rPr lang="en-US" sz="2000">
                  <a:solidFill>
                    <a:srgbClr val="000000"/>
                  </a:solidFill>
                  <a:latin typeface="TI Math" charset="2"/>
                  <a:ea typeface="Times New Roman" pitchFamily="18" charset="0"/>
                  <a:cs typeface="Arial" pitchFamily="34" charset="0"/>
                </a:rPr>
                <a:t>1</a:t>
              </a:r>
              <a:r>
                <a:rPr lang="en-US" sz="2400">
                  <a:solidFill>
                    <a:srgbClr val="000000"/>
                  </a:solidFill>
                  <a:ea typeface="Times New Roman" pitchFamily="18" charset="0"/>
                  <a:cs typeface="Arial" pitchFamily="34" charset="0"/>
                </a:rPr>
                <a:t>.</a:t>
              </a:r>
              <a:r>
                <a:rPr lang="en-US" sz="2400">
                  <a:ea typeface="Times New Roman" pitchFamily="18" charset="0"/>
                  <a:cs typeface="Arial" pitchFamily="34" charset="0"/>
                </a:rPr>
                <a:t> Press 	    [STAT PLOT] ENTER ENTER and choose </a:t>
              </a:r>
              <a:r>
                <a:rPr lang="en-US" sz="2400" b="1">
                  <a:solidFill>
                    <a:srgbClr val="000000"/>
                  </a:solidFill>
                  <a:latin typeface="TI84EmuKeys"/>
                  <a:ea typeface="Times New Roman" pitchFamily="18" charset="0"/>
                  <a:cs typeface="Arial" pitchFamily="34" charset="0"/>
                </a:rPr>
                <a:t>ﬂ</a:t>
              </a:r>
              <a:r>
                <a:rPr lang="en-US" sz="2400">
                  <a:ea typeface="Times New Roman" pitchFamily="18" charset="0"/>
                  <a:cs typeface="Arial" pitchFamily="34" charset="0"/>
                </a:rPr>
                <a:t>. Adjust the window to the dimensions shown.</a:t>
              </a:r>
            </a:p>
          </p:txBody>
        </p:sp>
        <p:pic>
          <p:nvPicPr>
            <p:cNvPr id="6164" name="Picture 20" descr="CalcUI_Enter"/>
            <p:cNvPicPr>
              <a:picLocks noChangeAspect="1" noChangeArrowheads="1"/>
            </p:cNvPicPr>
            <p:nvPr/>
          </p:nvPicPr>
          <p:blipFill>
            <a:blip r:embed="rId4" cstate="print"/>
            <a:srcRect/>
            <a:stretch>
              <a:fillRect/>
            </a:stretch>
          </p:blipFill>
          <p:spPr bwMode="auto">
            <a:xfrm>
              <a:off x="4696" y="2570"/>
              <a:ext cx="668" cy="254"/>
            </a:xfrm>
            <a:prstGeom prst="rect">
              <a:avLst/>
            </a:prstGeom>
            <a:noFill/>
          </p:spPr>
        </p:pic>
        <p:pic>
          <p:nvPicPr>
            <p:cNvPr id="6166" name="Picture 22" descr="CalcUI_Enter"/>
            <p:cNvPicPr>
              <a:picLocks noChangeAspect="1" noChangeArrowheads="1"/>
            </p:cNvPicPr>
            <p:nvPr/>
          </p:nvPicPr>
          <p:blipFill>
            <a:blip r:embed="rId4" cstate="print"/>
            <a:srcRect/>
            <a:stretch>
              <a:fillRect/>
            </a:stretch>
          </p:blipFill>
          <p:spPr bwMode="auto">
            <a:xfrm>
              <a:off x="584" y="2848"/>
              <a:ext cx="668" cy="254"/>
            </a:xfrm>
            <a:prstGeom prst="rect">
              <a:avLst/>
            </a:prstGeom>
            <a:noFill/>
          </p:spPr>
        </p:pic>
        <p:pic>
          <p:nvPicPr>
            <p:cNvPr id="6167" name="Picture 23" descr="CalcUI_2nd"/>
            <p:cNvPicPr>
              <a:picLocks noChangeAspect="1" noChangeArrowheads="1"/>
            </p:cNvPicPr>
            <p:nvPr/>
          </p:nvPicPr>
          <p:blipFill>
            <a:blip r:embed="rId5" cstate="print"/>
            <a:srcRect/>
            <a:stretch>
              <a:fillRect/>
            </a:stretch>
          </p:blipFill>
          <p:spPr bwMode="auto">
            <a:xfrm>
              <a:off x="2976" y="2568"/>
              <a:ext cx="466" cy="254"/>
            </a:xfrm>
            <a:prstGeom prst="rect">
              <a:avLst/>
            </a:prstGeom>
            <a:noFill/>
          </p:spPr>
        </p:pic>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49">
                                            <p:txEl>
                                              <p:pRg st="0" end="0"/>
                                            </p:txEl>
                                          </p:spTgt>
                                        </p:tgtEl>
                                        <p:attrNameLst>
                                          <p:attrName>style.visibility</p:attrName>
                                        </p:attrNameLst>
                                      </p:cBhvr>
                                      <p:to>
                                        <p:strVal val="visible"/>
                                      </p:to>
                                    </p:set>
                                    <p:animEffect transition="in" filter="wipe(left)">
                                      <p:cBhvr>
                                        <p:cTn id="7" dur="500"/>
                                        <p:tgtEl>
                                          <p:spTgt spid="6149">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149">
                                            <p:txEl>
                                              <p:pRg st="1" end="1"/>
                                            </p:txEl>
                                          </p:spTgt>
                                        </p:tgtEl>
                                        <p:attrNameLst>
                                          <p:attrName>style.visibility</p:attrName>
                                        </p:attrNameLst>
                                      </p:cBhvr>
                                      <p:to>
                                        <p:strVal val="visible"/>
                                      </p:to>
                                    </p:set>
                                    <p:animEffect transition="in" filter="wipe(left)">
                                      <p:cBhvr>
                                        <p:cTn id="11" dur="500"/>
                                        <p:tgtEl>
                                          <p:spTgt spid="6149">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6169"/>
                                        </p:tgtEl>
                                        <p:attrNameLst>
                                          <p:attrName>style.visibility</p:attrName>
                                        </p:attrNameLst>
                                      </p:cBhvr>
                                      <p:to>
                                        <p:strVal val="visible"/>
                                      </p:to>
                                    </p:set>
                                    <p:animEffect transition="in" filter="wipe(left)">
                                      <p:cBhvr>
                                        <p:cTn id="16" dur="500"/>
                                        <p:tgtEl>
                                          <p:spTgt spid="6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build="p" autoUpdateAnimBg="0"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r>
              <a:rPr lang="en-US"/>
              <a:t>Example 2</a:t>
            </a:r>
          </a:p>
        </p:txBody>
      </p:sp>
      <p:sp>
        <p:nvSpPr>
          <p:cNvPr id="130051" name="Text Box 3"/>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lgn="l">
              <a:spcBef>
                <a:spcPct val="50000"/>
              </a:spcBef>
            </a:pPr>
            <a:r>
              <a:rPr lang="en-US" sz="2000" b="1">
                <a:solidFill>
                  <a:srgbClr val="CD0000"/>
                </a:solidFill>
                <a:latin typeface="FormataOTFCnMd" charset="0"/>
              </a:rPr>
              <a:t>Distribution Using a Box-and-Whisker Plot</a:t>
            </a:r>
            <a:endParaRPr lang="en-US" sz="2000" b="1">
              <a:solidFill>
                <a:srgbClr val="EC1D24"/>
              </a:solidFill>
            </a:endParaRPr>
          </a:p>
        </p:txBody>
      </p:sp>
      <p:sp>
        <p:nvSpPr>
          <p:cNvPr id="130054" name="Rectangle 6"/>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pPr algn="ctr"/>
            <a:endParaRPr lang="en-US"/>
          </a:p>
        </p:txBody>
      </p:sp>
      <p:sp>
        <p:nvSpPr>
          <p:cNvPr id="130055" name="Rectangle 7"/>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pPr algn="ctr"/>
            <a:endParaRPr lang="en-US"/>
          </a:p>
        </p:txBody>
      </p:sp>
      <p:pic>
        <p:nvPicPr>
          <p:cNvPr id="130057" name="Picture 9" descr="12_03_02_Graph"/>
          <p:cNvPicPr>
            <a:picLocks noChangeAspect="1" noChangeArrowheads="1"/>
          </p:cNvPicPr>
          <p:nvPr/>
        </p:nvPicPr>
        <p:blipFill>
          <a:blip r:embed="rId3" cstate="print"/>
          <a:srcRect/>
          <a:stretch>
            <a:fillRect/>
          </a:stretch>
        </p:blipFill>
        <p:spPr bwMode="auto">
          <a:xfrm>
            <a:off x="2574925" y="3429000"/>
            <a:ext cx="3990975" cy="3021013"/>
          </a:xfrm>
          <a:prstGeom prst="rect">
            <a:avLst/>
          </a:prstGeom>
          <a:noFill/>
        </p:spPr>
      </p:pic>
      <p:sp>
        <p:nvSpPr>
          <p:cNvPr id="130058" name="Rectangle 10"/>
          <p:cNvSpPr>
            <a:spLocks noChangeArrowheads="1"/>
          </p:cNvSpPr>
          <p:nvPr/>
        </p:nvSpPr>
        <p:spPr bwMode="auto">
          <a:xfrm>
            <a:off x="533400" y="1501775"/>
            <a:ext cx="8229600" cy="1735138"/>
          </a:xfrm>
          <a:prstGeom prst="rect">
            <a:avLst/>
          </a:prstGeom>
          <a:noFill/>
          <a:ln w="9525">
            <a:noFill/>
            <a:miter lim="800000"/>
            <a:headEnd/>
            <a:tailEnd/>
          </a:ln>
          <a:effectLst/>
        </p:spPr>
        <p:txBody>
          <a:bodyPr>
            <a:spAutoFit/>
          </a:bodyPr>
          <a:lstStyle/>
          <a:p>
            <a:pPr marL="1712913" indent="-1368425" algn="l">
              <a:lnSpc>
                <a:spcPct val="90000"/>
              </a:lnSpc>
              <a:spcBef>
                <a:spcPct val="20000"/>
              </a:spcBef>
              <a:buClr>
                <a:srgbClr val="FFFFFF"/>
              </a:buClr>
              <a:tabLst>
                <a:tab pos="1943100" algn="l"/>
              </a:tabLst>
            </a:pPr>
            <a:r>
              <a:rPr lang="en-US" sz="2400" b="1">
                <a:solidFill>
                  <a:srgbClr val="00539D"/>
                </a:solidFill>
              </a:rPr>
              <a:t>Answer:	</a:t>
            </a:r>
            <a:r>
              <a:rPr lang="en-US" sz="2400">
                <a:solidFill>
                  <a:srgbClr val="E01B22"/>
                </a:solidFill>
              </a:rPr>
              <a:t>The right whisker is longer than the left, and the median is to the left of the plot. This indicates that the data are distributed more to the left of the median. Thus, the distribution is positively skewed.</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0058">
                                            <p:txEl>
                                              <p:pRg st="0" end="0"/>
                                            </p:txEl>
                                          </p:spTgt>
                                        </p:tgtEl>
                                        <p:attrNameLst>
                                          <p:attrName>style.visibility</p:attrName>
                                        </p:attrNameLst>
                                      </p:cBhvr>
                                      <p:to>
                                        <p:strVal val="visible"/>
                                      </p:to>
                                    </p:set>
                                    <p:animEffect transition="in" filter="wipe(left)">
                                      <p:cBhvr>
                                        <p:cTn id="7" dur="500"/>
                                        <p:tgtEl>
                                          <p:spTgt spid="130058">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0057"/>
                                        </p:tgtEl>
                                        <p:attrNameLst>
                                          <p:attrName>style.visibility</p:attrName>
                                        </p:attrNameLst>
                                      </p:cBhvr>
                                      <p:to>
                                        <p:strVal val="visible"/>
                                      </p:to>
                                    </p:set>
                                    <p:animEffect transition="in" filter="wipe(left)">
                                      <p:cBhvr>
                                        <p:cTn id="11" dur="500"/>
                                        <p:tgtEl>
                                          <p:spTgt spid="1300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8" grpId="0" build="p" autoUpdateAnimBg="0"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TPQuestion"/>
          <p:cNvSpPr>
            <a:spLocks noGrp="1" noChangeArrowheads="1"/>
          </p:cNvSpPr>
          <p:nvPr>
            <p:ph type="title"/>
          </p:nvPr>
        </p:nvSpPr>
        <p:spPr/>
        <p:txBody>
          <a:bodyPr/>
          <a:lstStyle/>
          <a:p>
            <a:r>
              <a:rPr lang="en-US"/>
              <a:t>Example 2</a:t>
            </a:r>
          </a:p>
        </p:txBody>
      </p:sp>
      <p:sp>
        <p:nvSpPr>
          <p:cNvPr id="114694" name="TPQuestion"/>
          <p:cNvSpPr>
            <a:spLocks noChangeArrowheads="1"/>
          </p:cNvSpPr>
          <p:nvPr/>
        </p:nvSpPr>
        <p:spPr bwMode="auto">
          <a:xfrm>
            <a:off x="476250" y="1517650"/>
            <a:ext cx="8286750" cy="1465263"/>
          </a:xfrm>
          <a:prstGeom prst="rect">
            <a:avLst/>
          </a:prstGeom>
          <a:noFill/>
          <a:ln w="9525">
            <a:noFill/>
            <a:miter lim="800000"/>
            <a:headEnd/>
            <a:tailEnd/>
          </a:ln>
          <a:effectLst/>
        </p:spPr>
        <p:txBody>
          <a:bodyPr>
            <a:spAutoFit/>
          </a:bodyPr>
          <a:lstStyle/>
          <a:p>
            <a:pPr marL="342900" algn="l">
              <a:lnSpc>
                <a:spcPct val="90000"/>
              </a:lnSpc>
            </a:pPr>
            <a:r>
              <a:rPr lang="en-US" sz="2000" b="1">
                <a:solidFill>
                  <a:srgbClr val="00539D"/>
                </a:solidFill>
                <a:cs typeface="Times New Roman" pitchFamily="18" charset="0"/>
              </a:rPr>
              <a:t>Use a graphing calculator to construct a box-and-whisker plot for the data, and use it to determine the shape of the distribution.</a:t>
            </a:r>
            <a:br>
              <a:rPr lang="en-US" sz="2000" b="1">
                <a:solidFill>
                  <a:srgbClr val="00539D"/>
                </a:solidFill>
                <a:cs typeface="Times New Roman" pitchFamily="18" charset="0"/>
              </a:rPr>
            </a:br>
            <a:r>
              <a:rPr lang="en-US" sz="2000" b="1">
                <a:solidFill>
                  <a:srgbClr val="00539D"/>
                </a:solidFill>
                <a:cs typeface="Times New Roman" pitchFamily="18" charset="0"/>
              </a:rPr>
              <a:t>65, 65, 66, 57, 53, 43, 56, 56, 78, 81, 68, 64, 86, 79, 74, 41, 32, 99, 62, 63</a:t>
            </a:r>
          </a:p>
        </p:txBody>
      </p:sp>
      <p:pic>
        <p:nvPicPr>
          <p:cNvPr id="114696" name="Picture 8" descr="Check Progress"/>
          <p:cNvPicPr>
            <a:picLocks noChangeAspect="1" noChangeArrowheads="1"/>
          </p:cNvPicPr>
          <p:nvPr/>
        </p:nvPicPr>
        <p:blipFill>
          <a:blip r:embed="rId5" cstate="print"/>
          <a:srcRect/>
          <a:stretch>
            <a:fillRect/>
          </a:stretch>
        </p:blipFill>
        <p:spPr bwMode="auto">
          <a:xfrm>
            <a:off x="2716213" y="712788"/>
            <a:ext cx="2846387" cy="511175"/>
          </a:xfrm>
          <a:prstGeom prst="rect">
            <a:avLst/>
          </a:prstGeom>
          <a:noFill/>
        </p:spPr>
      </p:pic>
      <p:pic>
        <p:nvPicPr>
          <p:cNvPr id="114697" name="Picture 9" descr="CheckPointICON"/>
          <p:cNvPicPr>
            <a:picLocks noChangeAspect="1" noChangeArrowheads="1"/>
          </p:cNvPicPr>
          <p:nvPr/>
        </p:nvPicPr>
        <p:blipFill>
          <a:blip r:embed="rId6" cstate="print"/>
          <a:srcRect/>
          <a:stretch>
            <a:fillRect/>
          </a:stretch>
        </p:blipFill>
        <p:spPr bwMode="auto">
          <a:xfrm>
            <a:off x="7467600" y="747713"/>
            <a:ext cx="1222375" cy="376237"/>
          </a:xfrm>
          <a:prstGeom prst="rect">
            <a:avLst/>
          </a:prstGeom>
          <a:noFill/>
        </p:spPr>
      </p:pic>
      <p:sp>
        <p:nvSpPr>
          <p:cNvPr id="114701" name="Oval 13"/>
          <p:cNvSpPr>
            <a:spLocks noChangeArrowheads="1"/>
          </p:cNvSpPr>
          <p:nvPr/>
        </p:nvSpPr>
        <p:spPr bwMode="auto">
          <a:xfrm>
            <a:off x="800100" y="3048000"/>
            <a:ext cx="457200" cy="457200"/>
          </a:xfrm>
          <a:prstGeom prst="ellipse">
            <a:avLst/>
          </a:prstGeom>
          <a:noFill/>
          <a:ln w="57150">
            <a:solidFill>
              <a:srgbClr val="EC1D24"/>
            </a:solidFill>
            <a:round/>
            <a:headEnd/>
            <a:tailEnd/>
          </a:ln>
          <a:effectLst/>
        </p:spPr>
        <p:txBody>
          <a:bodyPr wrap="none" anchor="ctr"/>
          <a:lstStyle/>
          <a:p>
            <a:pPr algn="ctr"/>
            <a:endParaRPr lang="en-US"/>
          </a:p>
        </p:txBody>
      </p:sp>
      <p:grpSp>
        <p:nvGrpSpPr>
          <p:cNvPr id="114710" name="Group 22"/>
          <p:cNvGrpSpPr>
            <a:grpSpLocks/>
          </p:cNvGrpSpPr>
          <p:nvPr/>
        </p:nvGrpSpPr>
        <p:grpSpPr bwMode="auto">
          <a:xfrm>
            <a:off x="857250" y="3048000"/>
            <a:ext cx="7677150" cy="3352800"/>
            <a:chOff x="540" y="1536"/>
            <a:chExt cx="4836" cy="2112"/>
          </a:xfrm>
        </p:grpSpPr>
        <p:sp>
          <p:nvSpPr>
            <p:cNvPr id="114700" name="TPAnswers"/>
            <p:cNvSpPr>
              <a:spLocks noChangeArrowheads="1"/>
            </p:cNvSpPr>
            <p:nvPr>
              <p:custDataLst>
                <p:tags r:id="rId2"/>
              </p:custDataLst>
            </p:nvPr>
          </p:nvSpPr>
          <p:spPr bwMode="auto">
            <a:xfrm>
              <a:off x="540" y="1536"/>
              <a:ext cx="2724" cy="1400"/>
            </a:xfrm>
            <a:prstGeom prst="rect">
              <a:avLst/>
            </a:prstGeom>
            <a:noFill/>
            <a:ln w="9525">
              <a:noFill/>
              <a:miter lim="800000"/>
              <a:headEnd/>
              <a:tailEnd/>
            </a:ln>
            <a:effectLst/>
          </p:spPr>
          <p:txBody>
            <a:bodyPr>
              <a:spAutoFit/>
            </a:bodyPr>
            <a:lstStyle/>
            <a:p>
              <a:pPr algn="l">
                <a:lnSpc>
                  <a:spcPct val="90000"/>
                </a:lnSpc>
                <a:spcBef>
                  <a:spcPct val="20000"/>
                </a:spcBef>
                <a:spcAft>
                  <a:spcPct val="20000"/>
                </a:spcAft>
                <a:buClr>
                  <a:srgbClr val="00539D"/>
                </a:buClr>
                <a:tabLst>
                  <a:tab pos="406400" algn="l"/>
                  <a:tab pos="3949700" algn="l"/>
                </a:tabLst>
              </a:pPr>
              <a:r>
                <a:rPr lang="pt-BR" sz="2000" b="1">
                  <a:solidFill>
                    <a:srgbClr val="00539D"/>
                  </a:solidFill>
                  <a:sym typeface="Symbol" pitchFamily="18" charset="2"/>
                </a:rPr>
                <a:t>A.	</a:t>
              </a:r>
              <a:r>
                <a:rPr lang="pt-BR" sz="2000" b="1">
                  <a:sym typeface="Symbol" pitchFamily="18" charset="2"/>
                </a:rPr>
                <a:t>symmetric</a:t>
              </a:r>
              <a:r>
                <a:rPr lang="pt-BR" sz="2000" b="1">
                  <a:solidFill>
                    <a:srgbClr val="00539D"/>
                  </a:solidFill>
                  <a:sym typeface="Symbol" pitchFamily="18" charset="2"/>
                </a:rPr>
                <a:t>	 </a:t>
              </a:r>
            </a:p>
            <a:p>
              <a:pPr algn="l">
                <a:lnSpc>
                  <a:spcPct val="90000"/>
                </a:lnSpc>
                <a:spcBef>
                  <a:spcPct val="20000"/>
                </a:spcBef>
                <a:spcAft>
                  <a:spcPct val="20000"/>
                </a:spcAft>
                <a:buClr>
                  <a:srgbClr val="00539D"/>
                </a:buClr>
                <a:tabLst>
                  <a:tab pos="406400" algn="l"/>
                  <a:tab pos="3949700" algn="l"/>
                </a:tabLst>
              </a:pPr>
              <a:endParaRPr lang="pt-BR" sz="2000" b="1">
                <a:solidFill>
                  <a:srgbClr val="00539D"/>
                </a:solidFill>
                <a:sym typeface="Symbol" pitchFamily="18" charset="2"/>
              </a:endParaRPr>
            </a:p>
            <a:p>
              <a:pPr algn="l">
                <a:lnSpc>
                  <a:spcPct val="90000"/>
                </a:lnSpc>
                <a:spcBef>
                  <a:spcPct val="20000"/>
                </a:spcBef>
                <a:spcAft>
                  <a:spcPct val="20000"/>
                </a:spcAft>
                <a:buClr>
                  <a:srgbClr val="00539D"/>
                </a:buClr>
                <a:tabLst>
                  <a:tab pos="406400" algn="l"/>
                  <a:tab pos="3949700" algn="l"/>
                </a:tabLst>
              </a:pPr>
              <a:endParaRPr lang="pt-BR" sz="2000" b="1">
                <a:solidFill>
                  <a:srgbClr val="00539D"/>
                </a:solidFill>
                <a:sym typeface="Symbol" pitchFamily="18" charset="2"/>
              </a:endParaRPr>
            </a:p>
            <a:p>
              <a:pPr algn="l">
                <a:lnSpc>
                  <a:spcPct val="90000"/>
                </a:lnSpc>
                <a:spcBef>
                  <a:spcPct val="20000"/>
                </a:spcBef>
                <a:spcAft>
                  <a:spcPct val="20000"/>
                </a:spcAft>
                <a:buClr>
                  <a:srgbClr val="00539D"/>
                </a:buClr>
                <a:tabLst>
                  <a:tab pos="406400" algn="l"/>
                  <a:tab pos="3949700" algn="l"/>
                </a:tabLst>
              </a:pPr>
              <a:endParaRPr lang="pt-BR" sz="2000" b="1">
                <a:solidFill>
                  <a:srgbClr val="00539D"/>
                </a:solidFill>
                <a:sym typeface="Symbol" pitchFamily="18" charset="2"/>
              </a:endParaRPr>
            </a:p>
            <a:p>
              <a:pPr algn="l">
                <a:lnSpc>
                  <a:spcPct val="90000"/>
                </a:lnSpc>
                <a:spcBef>
                  <a:spcPct val="20000"/>
                </a:spcBef>
                <a:spcAft>
                  <a:spcPct val="20000"/>
                </a:spcAft>
                <a:buClr>
                  <a:srgbClr val="00539D"/>
                </a:buClr>
                <a:tabLst>
                  <a:tab pos="406400" algn="l"/>
                  <a:tab pos="3949700" algn="l"/>
                </a:tabLst>
              </a:pPr>
              <a:r>
                <a:rPr lang="pt-BR" sz="2000" b="1">
                  <a:solidFill>
                    <a:srgbClr val="00539D"/>
                  </a:solidFill>
                  <a:sym typeface="Symbol" pitchFamily="18" charset="2"/>
                </a:rPr>
                <a:t/>
              </a:r>
              <a:br>
                <a:rPr lang="pt-BR" sz="2000" b="1">
                  <a:solidFill>
                    <a:srgbClr val="00539D"/>
                  </a:solidFill>
                  <a:sym typeface="Symbol" pitchFamily="18" charset="2"/>
                </a:rPr>
              </a:br>
              <a:r>
                <a:rPr lang="pt-BR" sz="2000" b="1">
                  <a:solidFill>
                    <a:srgbClr val="00539D"/>
                  </a:solidFill>
                  <a:sym typeface="Symbol" pitchFamily="18" charset="2"/>
                </a:rPr>
                <a:t>B.	</a:t>
              </a:r>
              <a:r>
                <a:rPr lang="pt-BR" sz="2000" b="1">
                  <a:sym typeface="Symbol" pitchFamily="18" charset="2"/>
                </a:rPr>
                <a:t>positively skewed</a:t>
              </a:r>
              <a:r>
                <a:rPr lang="pt-BR" sz="2000" b="1">
                  <a:solidFill>
                    <a:srgbClr val="00539D"/>
                  </a:solidFill>
                  <a:sym typeface="Symbol" pitchFamily="18" charset="2"/>
                </a:rPr>
                <a:t> </a:t>
              </a:r>
              <a:endParaRPr lang="pt-BR" sz="2000">
                <a:sym typeface="Symbol" pitchFamily="18" charset="2"/>
              </a:endParaRPr>
            </a:p>
          </p:txBody>
        </p:sp>
        <p:sp>
          <p:nvSpPr>
            <p:cNvPr id="114705" name="TPAnswers"/>
            <p:cNvSpPr>
              <a:spLocks noChangeArrowheads="1"/>
            </p:cNvSpPr>
            <p:nvPr>
              <p:custDataLst>
                <p:tags r:id="rId3"/>
              </p:custDataLst>
            </p:nvPr>
          </p:nvSpPr>
          <p:spPr bwMode="auto">
            <a:xfrm>
              <a:off x="2652" y="1536"/>
              <a:ext cx="2724" cy="1400"/>
            </a:xfrm>
            <a:prstGeom prst="rect">
              <a:avLst/>
            </a:prstGeom>
            <a:noFill/>
            <a:ln w="9525">
              <a:noFill/>
              <a:miter lim="800000"/>
              <a:headEnd/>
              <a:tailEnd/>
            </a:ln>
            <a:effectLst/>
          </p:spPr>
          <p:txBody>
            <a:bodyPr>
              <a:spAutoFit/>
            </a:bodyPr>
            <a:lstStyle/>
            <a:p>
              <a:pPr algn="l">
                <a:lnSpc>
                  <a:spcPct val="90000"/>
                </a:lnSpc>
                <a:spcBef>
                  <a:spcPct val="20000"/>
                </a:spcBef>
                <a:spcAft>
                  <a:spcPct val="20000"/>
                </a:spcAft>
                <a:buClr>
                  <a:srgbClr val="00539D"/>
                </a:buClr>
                <a:tabLst>
                  <a:tab pos="406400" algn="l"/>
                  <a:tab pos="3949700" algn="l"/>
                </a:tabLst>
              </a:pPr>
              <a:r>
                <a:rPr lang="pt-BR" sz="2000" b="1">
                  <a:solidFill>
                    <a:srgbClr val="00539D"/>
                  </a:solidFill>
                  <a:sym typeface="Symbol" pitchFamily="18" charset="2"/>
                </a:rPr>
                <a:t>C. 	</a:t>
              </a:r>
              <a:r>
                <a:rPr lang="pt-BR" sz="2000" b="1">
                  <a:sym typeface="Symbol" pitchFamily="18" charset="2"/>
                </a:rPr>
                <a:t>negatively skewed </a:t>
              </a:r>
            </a:p>
            <a:p>
              <a:pPr algn="l">
                <a:lnSpc>
                  <a:spcPct val="90000"/>
                </a:lnSpc>
                <a:spcBef>
                  <a:spcPct val="20000"/>
                </a:spcBef>
                <a:spcAft>
                  <a:spcPct val="20000"/>
                </a:spcAft>
                <a:buClr>
                  <a:srgbClr val="00539D"/>
                </a:buClr>
                <a:tabLst>
                  <a:tab pos="406400" algn="l"/>
                  <a:tab pos="3949700" algn="l"/>
                </a:tabLst>
              </a:pPr>
              <a:endParaRPr lang="pt-BR" sz="2000" b="1">
                <a:sym typeface="Symbol" pitchFamily="18" charset="2"/>
              </a:endParaRPr>
            </a:p>
            <a:p>
              <a:pPr algn="l">
                <a:lnSpc>
                  <a:spcPct val="90000"/>
                </a:lnSpc>
                <a:spcBef>
                  <a:spcPct val="20000"/>
                </a:spcBef>
                <a:spcAft>
                  <a:spcPct val="20000"/>
                </a:spcAft>
                <a:buClr>
                  <a:srgbClr val="00539D"/>
                </a:buClr>
                <a:tabLst>
                  <a:tab pos="406400" algn="l"/>
                  <a:tab pos="3949700" algn="l"/>
                </a:tabLst>
              </a:pPr>
              <a:endParaRPr lang="pt-BR" sz="2000" b="1">
                <a:sym typeface="Symbol" pitchFamily="18" charset="2"/>
              </a:endParaRPr>
            </a:p>
            <a:p>
              <a:pPr algn="l">
                <a:lnSpc>
                  <a:spcPct val="90000"/>
                </a:lnSpc>
                <a:spcBef>
                  <a:spcPct val="20000"/>
                </a:spcBef>
                <a:spcAft>
                  <a:spcPct val="20000"/>
                </a:spcAft>
                <a:buClr>
                  <a:srgbClr val="00539D"/>
                </a:buClr>
                <a:tabLst>
                  <a:tab pos="406400" algn="l"/>
                  <a:tab pos="3949700" algn="l"/>
                </a:tabLst>
              </a:pPr>
              <a:endParaRPr lang="pt-BR" sz="2000" b="1">
                <a:sym typeface="Symbol" pitchFamily="18" charset="2"/>
              </a:endParaRPr>
            </a:p>
            <a:p>
              <a:pPr algn="l">
                <a:lnSpc>
                  <a:spcPct val="90000"/>
                </a:lnSpc>
                <a:spcBef>
                  <a:spcPct val="20000"/>
                </a:spcBef>
                <a:spcAft>
                  <a:spcPct val="20000"/>
                </a:spcAft>
                <a:buClr>
                  <a:srgbClr val="00539D"/>
                </a:buClr>
                <a:tabLst>
                  <a:tab pos="406400" algn="l"/>
                  <a:tab pos="3949700" algn="l"/>
                </a:tabLst>
              </a:pPr>
              <a:r>
                <a:rPr lang="pt-BR" sz="2000" b="1">
                  <a:solidFill>
                    <a:srgbClr val="00539D"/>
                  </a:solidFill>
                  <a:sym typeface="Symbol" pitchFamily="18" charset="2"/>
                </a:rPr>
                <a:t/>
              </a:r>
              <a:br>
                <a:rPr lang="pt-BR" sz="2000" b="1">
                  <a:solidFill>
                    <a:srgbClr val="00539D"/>
                  </a:solidFill>
                  <a:sym typeface="Symbol" pitchFamily="18" charset="2"/>
                </a:rPr>
              </a:br>
              <a:r>
                <a:rPr lang="pt-BR" sz="2000" b="1">
                  <a:solidFill>
                    <a:srgbClr val="00539D"/>
                  </a:solidFill>
                  <a:sym typeface="Symbol" pitchFamily="18" charset="2"/>
                </a:rPr>
                <a:t>D. 	</a:t>
              </a:r>
              <a:r>
                <a:rPr lang="pt-BR" sz="2000" b="1">
                  <a:sym typeface="Symbol" pitchFamily="18" charset="2"/>
                </a:rPr>
                <a:t>clustered</a:t>
              </a:r>
            </a:p>
          </p:txBody>
        </p:sp>
        <p:pic>
          <p:nvPicPr>
            <p:cNvPr id="114707" name="Picture 19" descr="12_03_02_CYP_Graph_All"/>
            <p:cNvPicPr>
              <a:picLocks noChangeAspect="1" noChangeArrowheads="1"/>
            </p:cNvPicPr>
            <p:nvPr/>
          </p:nvPicPr>
          <p:blipFill>
            <a:blip r:embed="rId7" cstate="print"/>
            <a:srcRect/>
            <a:stretch>
              <a:fillRect/>
            </a:stretch>
          </p:blipFill>
          <p:spPr bwMode="auto">
            <a:xfrm>
              <a:off x="864" y="1776"/>
              <a:ext cx="923" cy="699"/>
            </a:xfrm>
            <a:prstGeom prst="rect">
              <a:avLst/>
            </a:prstGeom>
            <a:noFill/>
          </p:spPr>
        </p:pic>
        <p:pic>
          <p:nvPicPr>
            <p:cNvPr id="114708" name="Picture 20" descr="12_03_02_CYP_Graph_All"/>
            <p:cNvPicPr>
              <a:picLocks noChangeAspect="1" noChangeArrowheads="1"/>
            </p:cNvPicPr>
            <p:nvPr/>
          </p:nvPicPr>
          <p:blipFill>
            <a:blip r:embed="rId7" cstate="print"/>
            <a:srcRect/>
            <a:stretch>
              <a:fillRect/>
            </a:stretch>
          </p:blipFill>
          <p:spPr bwMode="auto">
            <a:xfrm>
              <a:off x="864" y="2949"/>
              <a:ext cx="923" cy="699"/>
            </a:xfrm>
            <a:prstGeom prst="rect">
              <a:avLst/>
            </a:prstGeom>
            <a:noFill/>
          </p:spPr>
        </p:pic>
        <p:pic>
          <p:nvPicPr>
            <p:cNvPr id="114709" name="Picture 21" descr="12_03_02_CYP_Graph_All"/>
            <p:cNvPicPr>
              <a:picLocks noChangeAspect="1" noChangeArrowheads="1"/>
            </p:cNvPicPr>
            <p:nvPr/>
          </p:nvPicPr>
          <p:blipFill>
            <a:blip r:embed="rId7" cstate="print"/>
            <a:srcRect/>
            <a:stretch>
              <a:fillRect/>
            </a:stretch>
          </p:blipFill>
          <p:spPr bwMode="auto">
            <a:xfrm>
              <a:off x="2936" y="2949"/>
              <a:ext cx="923" cy="699"/>
            </a:xfrm>
            <a:prstGeom prst="rect">
              <a:avLst/>
            </a:prstGeom>
            <a:noFill/>
          </p:spPr>
        </p:pic>
        <p:pic>
          <p:nvPicPr>
            <p:cNvPr id="114699" name="Picture 11" descr="12_03_02_CYP_Graph_All"/>
            <p:cNvPicPr>
              <a:picLocks noChangeAspect="1" noChangeArrowheads="1"/>
            </p:cNvPicPr>
            <p:nvPr/>
          </p:nvPicPr>
          <p:blipFill>
            <a:blip r:embed="rId7" cstate="print"/>
            <a:srcRect/>
            <a:stretch>
              <a:fillRect/>
            </a:stretch>
          </p:blipFill>
          <p:spPr bwMode="auto">
            <a:xfrm>
              <a:off x="2936" y="1776"/>
              <a:ext cx="923" cy="699"/>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4696"/>
                                        </p:tgtEl>
                                        <p:attrNameLst>
                                          <p:attrName>style.visibility</p:attrName>
                                        </p:attrNameLst>
                                      </p:cBhvr>
                                      <p:to>
                                        <p:strVal val="visible"/>
                                      </p:to>
                                    </p:set>
                                    <p:animEffect transition="in" filter="wipe(left)">
                                      <p:cBhvr>
                                        <p:cTn id="7" dur="500"/>
                                        <p:tgtEl>
                                          <p:spTgt spid="114696"/>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4697"/>
                                        </p:tgtEl>
                                        <p:attrNameLst>
                                          <p:attrName>style.visibility</p:attrName>
                                        </p:attrNameLst>
                                      </p:cBhvr>
                                      <p:to>
                                        <p:strVal val="visible"/>
                                      </p:to>
                                    </p:set>
                                    <p:animEffect transition="in" filter="dissolve">
                                      <p:cBhvr>
                                        <p:cTn id="11" dur="500"/>
                                        <p:tgtEl>
                                          <p:spTgt spid="11469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4694"/>
                                        </p:tgtEl>
                                        <p:attrNameLst>
                                          <p:attrName>style.visibility</p:attrName>
                                        </p:attrNameLst>
                                      </p:cBhvr>
                                      <p:to>
                                        <p:strVal val="visible"/>
                                      </p:to>
                                    </p:set>
                                    <p:animEffect transition="in" filter="wipe(left)">
                                      <p:cBhvr>
                                        <p:cTn id="15" dur="500"/>
                                        <p:tgtEl>
                                          <p:spTgt spid="11469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4710"/>
                                        </p:tgtEl>
                                        <p:attrNameLst>
                                          <p:attrName>style.visibility</p:attrName>
                                        </p:attrNameLst>
                                      </p:cBhvr>
                                      <p:to>
                                        <p:strVal val="visible"/>
                                      </p:to>
                                    </p:set>
                                    <p:animEffect transition="in" filter="wipe(left)">
                                      <p:cBhvr>
                                        <p:cTn id="19" dur="500"/>
                                        <p:tgtEl>
                                          <p:spTgt spid="114710"/>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4701"/>
                                        </p:tgtEl>
                                        <p:attrNameLst>
                                          <p:attrName>style.visibility</p:attrName>
                                        </p:attrNameLst>
                                      </p:cBhvr>
                                      <p:to>
                                        <p:strVal val="visible"/>
                                      </p:to>
                                    </p:set>
                                    <p:animEffect transition="in" filter="wipe(down)">
                                      <p:cBhvr>
                                        <p:cTn id="24" dur="580">
                                          <p:stCondLst>
                                            <p:cond delay="0"/>
                                          </p:stCondLst>
                                        </p:cTn>
                                        <p:tgtEl>
                                          <p:spTgt spid="114701"/>
                                        </p:tgtEl>
                                      </p:cBhvr>
                                    </p:animEffect>
                                    <p:anim calcmode="lin" valueType="num">
                                      <p:cBhvr>
                                        <p:cTn id="25" dur="1822" tmFilter="0,0; 0.14,0.36; 0.43,0.73; 0.71,0.91; 1.0,1.0">
                                          <p:stCondLst>
                                            <p:cond delay="0"/>
                                          </p:stCondLst>
                                        </p:cTn>
                                        <p:tgtEl>
                                          <p:spTgt spid="114701"/>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4701"/>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4701"/>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4701"/>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4701"/>
                                        </p:tgtEl>
                                        <p:attrNameLst>
                                          <p:attrName>ppt_y</p:attrName>
                                        </p:attrNameLst>
                                      </p:cBhvr>
                                      <p:tavLst>
                                        <p:tav tm="0" fmla="#ppt_y-sin(pi*$)/81">
                                          <p:val>
                                            <p:fltVal val="0"/>
                                          </p:val>
                                        </p:tav>
                                        <p:tav tm="100000">
                                          <p:val>
                                            <p:fltVal val="1"/>
                                          </p:val>
                                        </p:tav>
                                      </p:tavLst>
                                    </p:anim>
                                    <p:animScale>
                                      <p:cBhvr>
                                        <p:cTn id="30" dur="26">
                                          <p:stCondLst>
                                            <p:cond delay="650"/>
                                          </p:stCondLst>
                                        </p:cTn>
                                        <p:tgtEl>
                                          <p:spTgt spid="114701"/>
                                        </p:tgtEl>
                                      </p:cBhvr>
                                      <p:to x="100000" y="60000"/>
                                    </p:animScale>
                                    <p:animScale>
                                      <p:cBhvr>
                                        <p:cTn id="31" dur="166" decel="50000">
                                          <p:stCondLst>
                                            <p:cond delay="676"/>
                                          </p:stCondLst>
                                        </p:cTn>
                                        <p:tgtEl>
                                          <p:spTgt spid="114701"/>
                                        </p:tgtEl>
                                      </p:cBhvr>
                                      <p:to x="100000" y="100000"/>
                                    </p:animScale>
                                    <p:animScale>
                                      <p:cBhvr>
                                        <p:cTn id="32" dur="26">
                                          <p:stCondLst>
                                            <p:cond delay="1312"/>
                                          </p:stCondLst>
                                        </p:cTn>
                                        <p:tgtEl>
                                          <p:spTgt spid="114701"/>
                                        </p:tgtEl>
                                      </p:cBhvr>
                                      <p:to x="100000" y="80000"/>
                                    </p:animScale>
                                    <p:animScale>
                                      <p:cBhvr>
                                        <p:cTn id="33" dur="166" decel="50000">
                                          <p:stCondLst>
                                            <p:cond delay="1338"/>
                                          </p:stCondLst>
                                        </p:cTn>
                                        <p:tgtEl>
                                          <p:spTgt spid="114701"/>
                                        </p:tgtEl>
                                      </p:cBhvr>
                                      <p:to x="100000" y="100000"/>
                                    </p:animScale>
                                    <p:animScale>
                                      <p:cBhvr>
                                        <p:cTn id="34" dur="26">
                                          <p:stCondLst>
                                            <p:cond delay="1642"/>
                                          </p:stCondLst>
                                        </p:cTn>
                                        <p:tgtEl>
                                          <p:spTgt spid="114701"/>
                                        </p:tgtEl>
                                      </p:cBhvr>
                                      <p:to x="100000" y="90000"/>
                                    </p:animScale>
                                    <p:animScale>
                                      <p:cBhvr>
                                        <p:cTn id="35" dur="166" decel="50000">
                                          <p:stCondLst>
                                            <p:cond delay="1668"/>
                                          </p:stCondLst>
                                        </p:cTn>
                                        <p:tgtEl>
                                          <p:spTgt spid="114701"/>
                                        </p:tgtEl>
                                      </p:cBhvr>
                                      <p:to x="100000" y="100000"/>
                                    </p:animScale>
                                    <p:animScale>
                                      <p:cBhvr>
                                        <p:cTn id="36" dur="26">
                                          <p:stCondLst>
                                            <p:cond delay="1808"/>
                                          </p:stCondLst>
                                        </p:cTn>
                                        <p:tgtEl>
                                          <p:spTgt spid="114701"/>
                                        </p:tgtEl>
                                      </p:cBhvr>
                                      <p:to x="100000" y="95000"/>
                                    </p:animScale>
                                    <p:animScale>
                                      <p:cBhvr>
                                        <p:cTn id="37" dur="166" decel="50000">
                                          <p:stCondLst>
                                            <p:cond delay="1834"/>
                                          </p:stCondLst>
                                        </p:cTn>
                                        <p:tgtEl>
                                          <p:spTgt spid="11470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4" grpId="0" autoUpdateAnimBg="0"/>
      <p:bldP spid="11470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Example 3</a:t>
            </a:r>
          </a:p>
        </p:txBody>
      </p:sp>
      <p:sp>
        <p:nvSpPr>
          <p:cNvPr id="9219" name="Text Box 3"/>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lgn="l">
              <a:spcBef>
                <a:spcPct val="50000"/>
              </a:spcBef>
            </a:pPr>
            <a:r>
              <a:rPr lang="en-US" sz="2000" b="1">
                <a:solidFill>
                  <a:srgbClr val="CD0000"/>
                </a:solidFill>
                <a:latin typeface="FormataOTFCnMd" charset="0"/>
              </a:rPr>
              <a:t>Choose Appropriate Statistics</a:t>
            </a:r>
            <a:endParaRPr lang="en-US" sz="2000" b="1">
              <a:solidFill>
                <a:srgbClr val="EC1D24"/>
              </a:solidFill>
            </a:endParaRPr>
          </a:p>
        </p:txBody>
      </p:sp>
      <p:sp>
        <p:nvSpPr>
          <p:cNvPr id="9220" name="Rectangle 4"/>
          <p:cNvSpPr>
            <a:spLocks noChangeArrowheads="1"/>
          </p:cNvSpPr>
          <p:nvPr/>
        </p:nvSpPr>
        <p:spPr bwMode="auto">
          <a:xfrm>
            <a:off x="876300" y="1522413"/>
            <a:ext cx="7705725" cy="2867025"/>
          </a:xfrm>
          <a:prstGeom prst="rect">
            <a:avLst/>
          </a:prstGeom>
          <a:noFill/>
          <a:ln w="9525">
            <a:noFill/>
            <a:miter lim="800000"/>
            <a:headEnd/>
            <a:tailEnd/>
          </a:ln>
          <a:effectLst/>
        </p:spPr>
        <p:txBody>
          <a:bodyPr>
            <a:spAutoFit/>
          </a:bodyPr>
          <a:lstStyle/>
          <a:p>
            <a:pPr algn="l">
              <a:lnSpc>
                <a:spcPct val="90000"/>
              </a:lnSpc>
              <a:spcBef>
                <a:spcPct val="20000"/>
              </a:spcBef>
              <a:spcAft>
                <a:spcPct val="20000"/>
              </a:spcAft>
            </a:pPr>
            <a:r>
              <a:rPr lang="en-US" sz="2400" b="1">
                <a:solidFill>
                  <a:srgbClr val="00539D"/>
                </a:solidFill>
                <a:ea typeface="Times New Roman" pitchFamily="18" charset="0"/>
                <a:cs typeface="Arial" pitchFamily="34" charset="0"/>
              </a:rPr>
              <a:t>Describe the center and spread of the data using either the mean and standard deviation or the five-number summary. Justify your choice by constructing a histogram for the data.</a:t>
            </a:r>
          </a:p>
          <a:p>
            <a:pPr algn="l">
              <a:lnSpc>
                <a:spcPct val="90000"/>
              </a:lnSpc>
              <a:spcBef>
                <a:spcPct val="20000"/>
              </a:spcBef>
              <a:spcAft>
                <a:spcPct val="20000"/>
              </a:spcAft>
            </a:pPr>
            <a:r>
              <a:rPr lang="en-US" sz="2400" b="1">
                <a:solidFill>
                  <a:srgbClr val="00539D"/>
                </a:solidFill>
                <a:ea typeface="Times New Roman" pitchFamily="18" charset="0"/>
                <a:cs typeface="Arial" pitchFamily="34" charset="0"/>
              </a:rPr>
              <a:t>78, 68, 72, 71, 79, 67, 71, 78, 70</a:t>
            </a:r>
            <a:br>
              <a:rPr lang="en-US" sz="2400" b="1">
                <a:solidFill>
                  <a:srgbClr val="00539D"/>
                </a:solidFill>
                <a:ea typeface="Times New Roman" pitchFamily="18" charset="0"/>
                <a:cs typeface="Arial" pitchFamily="34" charset="0"/>
              </a:rPr>
            </a:br>
            <a:r>
              <a:rPr lang="en-US" sz="2400" b="1">
                <a:solidFill>
                  <a:srgbClr val="00539D"/>
                </a:solidFill>
                <a:ea typeface="Times New Roman" pitchFamily="18" charset="0"/>
                <a:cs typeface="Arial" pitchFamily="34" charset="0"/>
              </a:rPr>
              <a:t>80, 76, 82, 82, 70, 84, 72, 71, 85</a:t>
            </a:r>
            <a:br>
              <a:rPr lang="en-US" sz="2400" b="1">
                <a:solidFill>
                  <a:srgbClr val="00539D"/>
                </a:solidFill>
                <a:ea typeface="Times New Roman" pitchFamily="18" charset="0"/>
                <a:cs typeface="Arial" pitchFamily="34" charset="0"/>
              </a:rPr>
            </a:br>
            <a:r>
              <a:rPr lang="en-US" sz="2400" b="1">
                <a:solidFill>
                  <a:srgbClr val="00539D"/>
                </a:solidFill>
                <a:ea typeface="Times New Roman" pitchFamily="18" charset="0"/>
                <a:cs typeface="Arial" pitchFamily="34" charset="0"/>
              </a:rPr>
              <a:t>67, 86, 74, 86, 73, 72, 77, 87, 70</a:t>
            </a:r>
            <a:br>
              <a:rPr lang="en-US" sz="2400" b="1">
                <a:solidFill>
                  <a:srgbClr val="00539D"/>
                </a:solidFill>
                <a:ea typeface="Times New Roman" pitchFamily="18" charset="0"/>
                <a:cs typeface="Arial" pitchFamily="34" charset="0"/>
              </a:rPr>
            </a:br>
            <a:r>
              <a:rPr lang="en-US" sz="2400" b="1">
                <a:solidFill>
                  <a:srgbClr val="00539D"/>
                </a:solidFill>
                <a:ea typeface="Times New Roman" pitchFamily="18" charset="0"/>
                <a:cs typeface="Arial" pitchFamily="34" charset="0"/>
              </a:rPr>
              <a:t>66, 88, 75, 72, 76, 71, 90, 69, 94</a:t>
            </a:r>
          </a:p>
        </p:txBody>
      </p:sp>
      <p:sp>
        <p:nvSpPr>
          <p:cNvPr id="9221" name="Text Box 5"/>
          <p:cNvSpPr txBox="1">
            <a:spLocks noChangeArrowheads="1"/>
          </p:cNvSpPr>
          <p:nvPr/>
        </p:nvSpPr>
        <p:spPr bwMode="auto">
          <a:xfrm>
            <a:off x="533400" y="4713288"/>
            <a:ext cx="8077200" cy="1735137"/>
          </a:xfrm>
          <a:prstGeom prst="rect">
            <a:avLst/>
          </a:prstGeom>
          <a:noFill/>
          <a:ln w="9525" algn="ctr">
            <a:noFill/>
            <a:miter lim="800000"/>
            <a:headEnd/>
            <a:tailEnd/>
          </a:ln>
          <a:effectLst/>
        </p:spPr>
        <p:txBody>
          <a:bodyPr>
            <a:spAutoFit/>
          </a:bodyPr>
          <a:lstStyle/>
          <a:p>
            <a:pPr marL="342900" algn="l">
              <a:lnSpc>
                <a:spcPct val="90000"/>
              </a:lnSpc>
              <a:spcBef>
                <a:spcPct val="20000"/>
              </a:spcBef>
              <a:spcAft>
                <a:spcPct val="20000"/>
              </a:spcAft>
              <a:tabLst>
                <a:tab pos="1828800" algn="l"/>
              </a:tabLst>
            </a:pPr>
            <a:r>
              <a:rPr lang="en-US" sz="2400">
                <a:ea typeface="Times New Roman" pitchFamily="18" charset="0"/>
                <a:cs typeface="Arial" pitchFamily="34" charset="0"/>
              </a:rPr>
              <a:t>Use a graphing calculator to create a histogram. The graph is high on the left and low on the right. Therefore, the distribution is skewed. Use the five-number summary. The range is 94 – 66 or 28. The median is 74.5, and half of the data are between 71 and 82.</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220">
                                            <p:txEl>
                                              <p:pRg st="0" end="0"/>
                                            </p:txEl>
                                          </p:spTgt>
                                        </p:tgtEl>
                                        <p:attrNameLst>
                                          <p:attrName>style.visibility</p:attrName>
                                        </p:attrNameLst>
                                      </p:cBhvr>
                                      <p:to>
                                        <p:strVal val="visible"/>
                                      </p:to>
                                    </p:set>
                                    <p:animEffect transition="in" filter="wipe(left)">
                                      <p:cBhvr>
                                        <p:cTn id="7" dur="500"/>
                                        <p:tgtEl>
                                          <p:spTgt spid="9220">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220">
                                            <p:txEl>
                                              <p:pRg st="1" end="1"/>
                                            </p:txEl>
                                          </p:spTgt>
                                        </p:tgtEl>
                                        <p:attrNameLst>
                                          <p:attrName>style.visibility</p:attrName>
                                        </p:attrNameLst>
                                      </p:cBhvr>
                                      <p:to>
                                        <p:strVal val="visible"/>
                                      </p:to>
                                    </p:set>
                                    <p:animEffect transition="in" filter="wipe(left)">
                                      <p:cBhvr>
                                        <p:cTn id="11" dur="500"/>
                                        <p:tgtEl>
                                          <p:spTgt spid="9220">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9221">
                                            <p:txEl>
                                              <p:pRg st="0" end="0"/>
                                            </p:txEl>
                                          </p:spTgt>
                                        </p:tgtEl>
                                        <p:attrNameLst>
                                          <p:attrName>style.visibility</p:attrName>
                                        </p:attrNameLst>
                                      </p:cBhvr>
                                      <p:to>
                                        <p:strVal val="visible"/>
                                      </p:to>
                                    </p:set>
                                    <p:animEffect transition="in" filter="wipe(left)">
                                      <p:cBhvr>
                                        <p:cTn id="16" dur="500"/>
                                        <p:tgtEl>
                                          <p:spTgt spid="92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build="p" autoUpdateAnimBg="0" advAuto="0"/>
      <p:bldP spid="9221"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t>Example 3</a:t>
            </a:r>
          </a:p>
        </p:txBody>
      </p:sp>
      <p:sp>
        <p:nvSpPr>
          <p:cNvPr id="91146" name="Text Box 10"/>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lgn="l">
              <a:spcBef>
                <a:spcPct val="50000"/>
              </a:spcBef>
            </a:pPr>
            <a:r>
              <a:rPr lang="en-US" sz="2000" b="1">
                <a:solidFill>
                  <a:srgbClr val="CD0000"/>
                </a:solidFill>
                <a:latin typeface="FormataOTFCnMd" charset="0"/>
              </a:rPr>
              <a:t>Choose Appropriate Statistics</a:t>
            </a:r>
            <a:endParaRPr lang="en-US" sz="2000" b="1">
              <a:solidFill>
                <a:srgbClr val="EC1D24"/>
              </a:solidFill>
            </a:endParaRPr>
          </a:p>
        </p:txBody>
      </p:sp>
      <p:sp>
        <p:nvSpPr>
          <p:cNvPr id="91148" name="Rectangle 12"/>
          <p:cNvSpPr>
            <a:spLocks noChangeArrowheads="1"/>
          </p:cNvSpPr>
          <p:nvPr/>
        </p:nvSpPr>
        <p:spPr bwMode="auto">
          <a:xfrm>
            <a:off x="533400" y="1512888"/>
            <a:ext cx="7620000" cy="1077912"/>
          </a:xfrm>
          <a:prstGeom prst="rect">
            <a:avLst/>
          </a:prstGeom>
          <a:noFill/>
          <a:ln w="9525">
            <a:noFill/>
            <a:miter lim="800000"/>
            <a:headEnd/>
            <a:tailEnd/>
          </a:ln>
          <a:effectLst/>
        </p:spPr>
        <p:txBody>
          <a:bodyPr>
            <a:spAutoFit/>
          </a:bodyPr>
          <a:lstStyle/>
          <a:p>
            <a:pPr marL="1712913" indent="-1368425" algn="l">
              <a:lnSpc>
                <a:spcPct val="90000"/>
              </a:lnSpc>
              <a:spcBef>
                <a:spcPct val="20000"/>
              </a:spcBef>
              <a:spcAft>
                <a:spcPct val="20000"/>
              </a:spcAft>
              <a:buClr>
                <a:srgbClr val="FFFFFF"/>
              </a:buClr>
              <a:tabLst>
                <a:tab pos="1943100" algn="l"/>
              </a:tabLst>
            </a:pPr>
            <a:r>
              <a:rPr lang="en-US" sz="2400" b="1">
                <a:solidFill>
                  <a:srgbClr val="00539D"/>
                </a:solidFill>
              </a:rPr>
              <a:t>Answer:</a:t>
            </a:r>
            <a:r>
              <a:rPr lang="en-US" sz="2400" b="1">
                <a:solidFill>
                  <a:srgbClr val="E01B22"/>
                </a:solidFill>
              </a:rPr>
              <a:t>	</a:t>
            </a:r>
            <a:r>
              <a:rPr lang="en-US" sz="2400">
                <a:solidFill>
                  <a:srgbClr val="E01B22"/>
                </a:solidFill>
                <a:cs typeface="Times New Roman" pitchFamily="18" charset="0"/>
              </a:rPr>
              <a:t>The range is 94 – 66 or 28. The median is 74.5, and half of the data are between 71 and 82.</a:t>
            </a:r>
            <a:r>
              <a:rPr lang="en-US" sz="2400">
                <a:solidFill>
                  <a:srgbClr val="E01B22"/>
                </a:solidFill>
              </a:rPr>
              <a:t> </a:t>
            </a:r>
          </a:p>
        </p:txBody>
      </p:sp>
      <p:pic>
        <p:nvPicPr>
          <p:cNvPr id="91150" name="Picture 14" descr="12_03_03_Graph"/>
          <p:cNvPicPr>
            <a:picLocks noChangeAspect="1" noChangeArrowheads="1"/>
          </p:cNvPicPr>
          <p:nvPr/>
        </p:nvPicPr>
        <p:blipFill>
          <a:blip r:embed="rId3" cstate="print"/>
          <a:srcRect/>
          <a:stretch>
            <a:fillRect/>
          </a:stretch>
        </p:blipFill>
        <p:spPr bwMode="auto">
          <a:xfrm>
            <a:off x="2297113" y="2819400"/>
            <a:ext cx="4524375" cy="3425825"/>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1148">
                                            <p:txEl>
                                              <p:pRg st="0" end="0"/>
                                            </p:txEl>
                                          </p:spTgt>
                                        </p:tgtEl>
                                        <p:attrNameLst>
                                          <p:attrName>style.visibility</p:attrName>
                                        </p:attrNameLst>
                                      </p:cBhvr>
                                      <p:to>
                                        <p:strVal val="visible"/>
                                      </p:to>
                                    </p:set>
                                    <p:animEffect transition="in" filter="wipe(left)">
                                      <p:cBhvr>
                                        <p:cTn id="7" dur="500"/>
                                        <p:tgtEl>
                                          <p:spTgt spid="91148">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1150"/>
                                        </p:tgtEl>
                                        <p:attrNameLst>
                                          <p:attrName>style.visibility</p:attrName>
                                        </p:attrNameLst>
                                      </p:cBhvr>
                                      <p:to>
                                        <p:strVal val="visible"/>
                                      </p:to>
                                    </p:set>
                                    <p:animEffect transition="in" filter="wipe(left)">
                                      <p:cBhvr>
                                        <p:cTn id="11" dur="500"/>
                                        <p:tgtEl>
                                          <p:spTgt spid="91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8"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TPQuestion"/>
          <p:cNvSpPr>
            <a:spLocks noGrp="1" noChangeArrowheads="1"/>
          </p:cNvSpPr>
          <p:nvPr>
            <p:ph type="title"/>
          </p:nvPr>
        </p:nvSpPr>
        <p:spPr/>
        <p:txBody>
          <a:bodyPr/>
          <a:lstStyle/>
          <a:p>
            <a:r>
              <a:rPr lang="en-US"/>
              <a:t>Example 3</a:t>
            </a:r>
          </a:p>
        </p:txBody>
      </p:sp>
      <p:sp>
        <p:nvSpPr>
          <p:cNvPr id="115718" name="TPQuestion"/>
          <p:cNvSpPr>
            <a:spLocks noChangeArrowheads="1"/>
          </p:cNvSpPr>
          <p:nvPr/>
        </p:nvSpPr>
        <p:spPr bwMode="auto">
          <a:xfrm>
            <a:off x="476250" y="1530350"/>
            <a:ext cx="8362950" cy="1190625"/>
          </a:xfrm>
          <a:prstGeom prst="rect">
            <a:avLst/>
          </a:prstGeom>
          <a:noFill/>
          <a:ln w="9525">
            <a:noFill/>
            <a:miter lim="800000"/>
            <a:headEnd/>
            <a:tailEnd/>
          </a:ln>
          <a:effectLst/>
        </p:spPr>
        <p:txBody>
          <a:bodyPr>
            <a:spAutoFit/>
          </a:bodyPr>
          <a:lstStyle/>
          <a:p>
            <a:pPr marL="342900" algn="l">
              <a:lnSpc>
                <a:spcPct val="90000"/>
              </a:lnSpc>
            </a:pPr>
            <a:r>
              <a:rPr lang="en-US" sz="2000" b="1">
                <a:solidFill>
                  <a:srgbClr val="00539D"/>
                </a:solidFill>
                <a:cs typeface="Times New Roman" pitchFamily="18" charset="0"/>
              </a:rPr>
              <a:t>Describe the center and spread of the data using either the mean and standard deviation or the five-number summary. Justify your choice by constructing a histogram for the data.</a:t>
            </a:r>
            <a:br>
              <a:rPr lang="en-US" sz="2000" b="1">
                <a:solidFill>
                  <a:srgbClr val="00539D"/>
                </a:solidFill>
                <a:cs typeface="Times New Roman" pitchFamily="18" charset="0"/>
              </a:rPr>
            </a:br>
            <a:r>
              <a:rPr lang="en-US" sz="2000" b="1">
                <a:solidFill>
                  <a:srgbClr val="00539D"/>
                </a:solidFill>
                <a:cs typeface="Times New Roman" pitchFamily="18" charset="0"/>
              </a:rPr>
              <a:t>24, 24, 36, 44, 25, 27, 8, 18, 17, 33, 25, 26, 35, 47, 18, 9</a:t>
            </a:r>
          </a:p>
        </p:txBody>
      </p:sp>
      <p:pic>
        <p:nvPicPr>
          <p:cNvPr id="115720" name="Picture 8" descr="Check Progress"/>
          <p:cNvPicPr>
            <a:picLocks noChangeAspect="1" noChangeArrowheads="1"/>
          </p:cNvPicPr>
          <p:nvPr/>
        </p:nvPicPr>
        <p:blipFill>
          <a:blip r:embed="rId5" cstate="print"/>
          <a:srcRect/>
          <a:stretch>
            <a:fillRect/>
          </a:stretch>
        </p:blipFill>
        <p:spPr bwMode="auto">
          <a:xfrm>
            <a:off x="2716213" y="712788"/>
            <a:ext cx="2846387" cy="511175"/>
          </a:xfrm>
          <a:prstGeom prst="rect">
            <a:avLst/>
          </a:prstGeom>
          <a:noFill/>
        </p:spPr>
      </p:pic>
      <p:pic>
        <p:nvPicPr>
          <p:cNvPr id="115721" name="Picture 9" descr="CheckPointICON"/>
          <p:cNvPicPr>
            <a:picLocks noChangeAspect="1" noChangeArrowheads="1"/>
          </p:cNvPicPr>
          <p:nvPr/>
        </p:nvPicPr>
        <p:blipFill>
          <a:blip r:embed="rId6" cstate="print"/>
          <a:srcRect/>
          <a:stretch>
            <a:fillRect/>
          </a:stretch>
        </p:blipFill>
        <p:spPr bwMode="auto">
          <a:xfrm>
            <a:off x="7467600" y="747713"/>
            <a:ext cx="1222375" cy="376237"/>
          </a:xfrm>
          <a:prstGeom prst="rect">
            <a:avLst/>
          </a:prstGeom>
          <a:noFill/>
        </p:spPr>
      </p:pic>
      <p:sp>
        <p:nvSpPr>
          <p:cNvPr id="115725" name="Oval 13"/>
          <p:cNvSpPr>
            <a:spLocks noChangeArrowheads="1"/>
          </p:cNvSpPr>
          <p:nvPr/>
        </p:nvSpPr>
        <p:spPr bwMode="auto">
          <a:xfrm>
            <a:off x="800100" y="4673600"/>
            <a:ext cx="457200" cy="457200"/>
          </a:xfrm>
          <a:prstGeom prst="ellipse">
            <a:avLst/>
          </a:prstGeom>
          <a:noFill/>
          <a:ln w="57150">
            <a:solidFill>
              <a:srgbClr val="EC1D24"/>
            </a:solidFill>
            <a:round/>
            <a:headEnd/>
            <a:tailEnd/>
          </a:ln>
          <a:effectLst/>
        </p:spPr>
        <p:txBody>
          <a:bodyPr wrap="none" anchor="ctr"/>
          <a:lstStyle/>
          <a:p>
            <a:pPr algn="ctr"/>
            <a:endParaRPr lang="en-US"/>
          </a:p>
        </p:txBody>
      </p:sp>
      <p:grpSp>
        <p:nvGrpSpPr>
          <p:cNvPr id="115734" name="Group 22"/>
          <p:cNvGrpSpPr>
            <a:grpSpLocks/>
          </p:cNvGrpSpPr>
          <p:nvPr/>
        </p:nvGrpSpPr>
        <p:grpSpPr bwMode="auto">
          <a:xfrm>
            <a:off x="857250" y="2711450"/>
            <a:ext cx="8343900" cy="3744913"/>
            <a:chOff x="540" y="1708"/>
            <a:chExt cx="5256" cy="2359"/>
          </a:xfrm>
        </p:grpSpPr>
        <p:sp>
          <p:nvSpPr>
            <p:cNvPr id="115724" name="TPAnswers"/>
            <p:cNvSpPr>
              <a:spLocks noChangeArrowheads="1"/>
            </p:cNvSpPr>
            <p:nvPr>
              <p:custDataLst>
                <p:tags r:id="rId2"/>
              </p:custDataLst>
            </p:nvPr>
          </p:nvSpPr>
          <p:spPr bwMode="auto">
            <a:xfrm>
              <a:off x="540" y="1708"/>
              <a:ext cx="2532" cy="1652"/>
            </a:xfrm>
            <a:prstGeom prst="rect">
              <a:avLst/>
            </a:prstGeom>
            <a:noFill/>
            <a:ln w="9525">
              <a:noFill/>
              <a:miter lim="800000"/>
              <a:headEnd/>
              <a:tailEnd/>
            </a:ln>
            <a:effectLst/>
          </p:spPr>
          <p:txBody>
            <a:bodyPr>
              <a:spAutoFit/>
            </a:bodyPr>
            <a:lstStyle/>
            <a:p>
              <a:pPr algn="l">
                <a:spcBef>
                  <a:spcPct val="20000"/>
                </a:spcBef>
                <a:spcAft>
                  <a:spcPct val="20000"/>
                </a:spcAft>
                <a:buClr>
                  <a:srgbClr val="00539D"/>
                </a:buClr>
                <a:tabLst>
                  <a:tab pos="406400" algn="l"/>
                  <a:tab pos="3949700" algn="l"/>
                </a:tabLst>
              </a:pPr>
              <a:r>
                <a:rPr lang="pt-BR" b="1">
                  <a:solidFill>
                    <a:srgbClr val="00539D"/>
                  </a:solidFill>
                  <a:sym typeface="Symbol" pitchFamily="18" charset="2"/>
                </a:rPr>
                <a:t>A.	</a:t>
              </a:r>
              <a:r>
                <a:rPr lang="pt-BR">
                  <a:sym typeface="Symbol" pitchFamily="18" charset="2"/>
                </a:rPr>
                <a:t>The range is 47 – 8 or 39. The 	median is 25, and half of the data 	are between 18 and 34.</a:t>
              </a:r>
              <a:endParaRPr lang="pt-BR" b="1">
                <a:solidFill>
                  <a:srgbClr val="00539D"/>
                </a:solidFill>
                <a:sym typeface="Symbol" pitchFamily="18" charset="2"/>
              </a:endParaRPr>
            </a:p>
            <a:p>
              <a:pPr algn="l">
                <a:spcBef>
                  <a:spcPct val="20000"/>
                </a:spcBef>
                <a:spcAft>
                  <a:spcPct val="20000"/>
                </a:spcAft>
                <a:buClr>
                  <a:srgbClr val="00539D"/>
                </a:buClr>
                <a:tabLst>
                  <a:tab pos="406400" algn="l"/>
                  <a:tab pos="3949700" algn="l"/>
                </a:tabLst>
              </a:pPr>
              <a:endParaRPr lang="pt-BR" b="1">
                <a:solidFill>
                  <a:srgbClr val="00539D"/>
                </a:solidFill>
                <a:sym typeface="Symbol" pitchFamily="18" charset="2"/>
              </a:endParaRPr>
            </a:p>
            <a:p>
              <a:pPr algn="l">
                <a:spcBef>
                  <a:spcPct val="20000"/>
                </a:spcBef>
                <a:spcAft>
                  <a:spcPct val="20000"/>
                </a:spcAft>
                <a:buClr>
                  <a:srgbClr val="00539D"/>
                </a:buClr>
                <a:tabLst>
                  <a:tab pos="406400" algn="l"/>
                  <a:tab pos="3949700" algn="l"/>
                </a:tabLst>
              </a:pPr>
              <a:endParaRPr lang="pt-BR" b="1">
                <a:solidFill>
                  <a:srgbClr val="00539D"/>
                </a:solidFill>
                <a:sym typeface="Symbol" pitchFamily="18" charset="2"/>
              </a:endParaRPr>
            </a:p>
            <a:p>
              <a:pPr algn="l">
                <a:spcBef>
                  <a:spcPct val="20000"/>
                </a:spcBef>
                <a:spcAft>
                  <a:spcPct val="20000"/>
                </a:spcAft>
                <a:buClr>
                  <a:srgbClr val="00539D"/>
                </a:buClr>
                <a:tabLst>
                  <a:tab pos="406400" algn="l"/>
                  <a:tab pos="3949700" algn="l"/>
                </a:tabLst>
              </a:pPr>
              <a:r>
                <a:rPr lang="pt-BR" b="1">
                  <a:solidFill>
                    <a:srgbClr val="00539D"/>
                  </a:solidFill>
                  <a:sym typeface="Symbol" pitchFamily="18" charset="2"/>
                </a:rPr>
                <a:t/>
              </a:r>
              <a:br>
                <a:rPr lang="pt-BR" b="1">
                  <a:solidFill>
                    <a:srgbClr val="00539D"/>
                  </a:solidFill>
                  <a:sym typeface="Symbol" pitchFamily="18" charset="2"/>
                </a:rPr>
              </a:br>
              <a:r>
                <a:rPr lang="pt-BR" b="1">
                  <a:solidFill>
                    <a:srgbClr val="00539D"/>
                  </a:solidFill>
                  <a:sym typeface="Symbol" pitchFamily="18" charset="2"/>
                </a:rPr>
                <a:t>B.	</a:t>
              </a:r>
              <a:r>
                <a:rPr lang="pt-BR">
                  <a:sym typeface="Symbol" pitchFamily="18" charset="2"/>
                </a:rPr>
                <a:t>The mean is 26 with a standard 	deviation of about 10.7.</a:t>
              </a:r>
              <a:r>
                <a:rPr lang="pt-BR" b="1">
                  <a:solidFill>
                    <a:srgbClr val="00539D"/>
                  </a:solidFill>
                  <a:sym typeface="Symbol" pitchFamily="18" charset="2"/>
                </a:rPr>
                <a:t> </a:t>
              </a:r>
              <a:endParaRPr lang="pt-BR">
                <a:sym typeface="Symbol" pitchFamily="18" charset="2"/>
              </a:endParaRPr>
            </a:p>
          </p:txBody>
        </p:sp>
        <p:sp>
          <p:nvSpPr>
            <p:cNvPr id="115729" name="TPAnswers"/>
            <p:cNvSpPr>
              <a:spLocks noChangeArrowheads="1"/>
            </p:cNvSpPr>
            <p:nvPr>
              <p:custDataLst>
                <p:tags r:id="rId3"/>
              </p:custDataLst>
            </p:nvPr>
          </p:nvSpPr>
          <p:spPr bwMode="auto">
            <a:xfrm>
              <a:off x="3072" y="1708"/>
              <a:ext cx="2724" cy="1586"/>
            </a:xfrm>
            <a:prstGeom prst="rect">
              <a:avLst/>
            </a:prstGeom>
            <a:noFill/>
            <a:ln w="9525">
              <a:noFill/>
              <a:miter lim="800000"/>
              <a:headEnd/>
              <a:tailEnd/>
            </a:ln>
            <a:effectLst/>
          </p:spPr>
          <p:txBody>
            <a:bodyPr>
              <a:spAutoFit/>
            </a:bodyPr>
            <a:lstStyle/>
            <a:p>
              <a:pPr algn="l">
                <a:lnSpc>
                  <a:spcPct val="90000"/>
                </a:lnSpc>
                <a:spcBef>
                  <a:spcPct val="20000"/>
                </a:spcBef>
                <a:spcAft>
                  <a:spcPct val="20000"/>
                </a:spcAft>
                <a:buClr>
                  <a:srgbClr val="00539D"/>
                </a:buClr>
                <a:tabLst>
                  <a:tab pos="406400" algn="l"/>
                  <a:tab pos="3949700" algn="l"/>
                </a:tabLst>
              </a:pPr>
              <a:r>
                <a:rPr lang="pt-BR" b="1">
                  <a:solidFill>
                    <a:srgbClr val="00539D"/>
                  </a:solidFill>
                  <a:sym typeface="Symbol" pitchFamily="18" charset="2"/>
                </a:rPr>
                <a:t>C. 	</a:t>
              </a:r>
              <a:r>
                <a:rPr lang="pt-BR">
                  <a:sym typeface="Symbol" pitchFamily="18" charset="2"/>
                </a:rPr>
                <a:t>The mean is about 10.7 with a </a:t>
              </a:r>
              <a:br>
                <a:rPr lang="pt-BR">
                  <a:sym typeface="Symbol" pitchFamily="18" charset="2"/>
                </a:rPr>
              </a:br>
              <a:r>
                <a:rPr lang="pt-BR">
                  <a:sym typeface="Symbol" pitchFamily="18" charset="2"/>
                </a:rPr>
                <a:t>	standard deviation of about 26.</a:t>
              </a:r>
            </a:p>
            <a:p>
              <a:pPr algn="l">
                <a:lnSpc>
                  <a:spcPct val="90000"/>
                </a:lnSpc>
                <a:spcBef>
                  <a:spcPct val="20000"/>
                </a:spcBef>
                <a:spcAft>
                  <a:spcPct val="20000"/>
                </a:spcAft>
                <a:buClr>
                  <a:srgbClr val="00539D"/>
                </a:buClr>
                <a:tabLst>
                  <a:tab pos="406400" algn="l"/>
                  <a:tab pos="3949700" algn="l"/>
                </a:tabLst>
              </a:pPr>
              <a:endParaRPr lang="pt-BR">
                <a:sym typeface="Symbol" pitchFamily="18" charset="2"/>
              </a:endParaRPr>
            </a:p>
            <a:p>
              <a:pPr algn="l">
                <a:lnSpc>
                  <a:spcPct val="90000"/>
                </a:lnSpc>
                <a:spcBef>
                  <a:spcPct val="20000"/>
                </a:spcBef>
                <a:spcAft>
                  <a:spcPct val="20000"/>
                </a:spcAft>
                <a:buClr>
                  <a:srgbClr val="00539D"/>
                </a:buClr>
                <a:tabLst>
                  <a:tab pos="406400" algn="l"/>
                  <a:tab pos="3949700" algn="l"/>
                </a:tabLst>
              </a:pPr>
              <a:endParaRPr lang="pt-BR">
                <a:sym typeface="Symbol" pitchFamily="18" charset="2"/>
              </a:endParaRPr>
            </a:p>
            <a:p>
              <a:pPr algn="l">
                <a:lnSpc>
                  <a:spcPct val="90000"/>
                </a:lnSpc>
                <a:spcBef>
                  <a:spcPct val="20000"/>
                </a:spcBef>
                <a:spcAft>
                  <a:spcPct val="20000"/>
                </a:spcAft>
                <a:buClr>
                  <a:srgbClr val="00539D"/>
                </a:buClr>
                <a:tabLst>
                  <a:tab pos="406400" algn="l"/>
                  <a:tab pos="3949700" algn="l"/>
                </a:tabLst>
              </a:pPr>
              <a:endParaRPr lang="pt-BR">
                <a:sym typeface="Symbol" pitchFamily="18" charset="2"/>
              </a:endParaRPr>
            </a:p>
            <a:p>
              <a:pPr algn="l">
                <a:lnSpc>
                  <a:spcPct val="90000"/>
                </a:lnSpc>
                <a:spcBef>
                  <a:spcPct val="20000"/>
                </a:spcBef>
                <a:spcAft>
                  <a:spcPct val="20000"/>
                </a:spcAft>
                <a:buClr>
                  <a:srgbClr val="00539D"/>
                </a:buClr>
                <a:tabLst>
                  <a:tab pos="406400" algn="l"/>
                  <a:tab pos="3949700" algn="l"/>
                </a:tabLst>
              </a:pPr>
              <a:r>
                <a:rPr lang="pt-BR" b="1">
                  <a:solidFill>
                    <a:srgbClr val="00539D"/>
                  </a:solidFill>
                  <a:sym typeface="Symbol" pitchFamily="18" charset="2"/>
                </a:rPr>
                <a:t>D. 	</a:t>
              </a:r>
              <a:r>
                <a:rPr lang="pt-BR">
                  <a:sym typeface="Symbol" pitchFamily="18" charset="2"/>
                </a:rPr>
                <a:t>The range is 16. The median is </a:t>
              </a:r>
              <a:br>
                <a:rPr lang="pt-BR">
                  <a:sym typeface="Symbol" pitchFamily="18" charset="2"/>
                </a:rPr>
              </a:br>
              <a:r>
                <a:rPr lang="pt-BR">
                  <a:sym typeface="Symbol" pitchFamily="18" charset="2"/>
                </a:rPr>
                <a:t>	26, and half of the data are </a:t>
              </a:r>
              <a:br>
                <a:rPr lang="pt-BR">
                  <a:sym typeface="Symbol" pitchFamily="18" charset="2"/>
                </a:rPr>
              </a:br>
              <a:r>
                <a:rPr lang="pt-BR">
                  <a:sym typeface="Symbol" pitchFamily="18" charset="2"/>
                </a:rPr>
                <a:t>	between 8 and 47.</a:t>
              </a:r>
            </a:p>
          </p:txBody>
        </p:sp>
        <p:pic>
          <p:nvPicPr>
            <p:cNvPr id="115723" name="Picture 11" descr="12_03_03_CYP_Graph_All"/>
            <p:cNvPicPr>
              <a:picLocks noChangeAspect="1" noChangeArrowheads="1"/>
            </p:cNvPicPr>
            <p:nvPr/>
          </p:nvPicPr>
          <p:blipFill>
            <a:blip r:embed="rId7" cstate="print"/>
            <a:srcRect/>
            <a:stretch>
              <a:fillRect/>
            </a:stretch>
          </p:blipFill>
          <p:spPr bwMode="auto">
            <a:xfrm>
              <a:off x="864" y="2278"/>
              <a:ext cx="923" cy="699"/>
            </a:xfrm>
            <a:prstGeom prst="rect">
              <a:avLst/>
            </a:prstGeom>
            <a:noFill/>
          </p:spPr>
        </p:pic>
        <p:pic>
          <p:nvPicPr>
            <p:cNvPr id="115731" name="Picture 19" descr="12_03_03_CYP_Graph_All"/>
            <p:cNvPicPr>
              <a:picLocks noChangeAspect="1" noChangeArrowheads="1"/>
            </p:cNvPicPr>
            <p:nvPr/>
          </p:nvPicPr>
          <p:blipFill>
            <a:blip r:embed="rId7" cstate="print"/>
            <a:srcRect/>
            <a:stretch>
              <a:fillRect/>
            </a:stretch>
          </p:blipFill>
          <p:spPr bwMode="auto">
            <a:xfrm>
              <a:off x="864" y="3368"/>
              <a:ext cx="923" cy="699"/>
            </a:xfrm>
            <a:prstGeom prst="rect">
              <a:avLst/>
            </a:prstGeom>
            <a:noFill/>
          </p:spPr>
        </p:pic>
        <p:pic>
          <p:nvPicPr>
            <p:cNvPr id="115732" name="Picture 20" descr="12_03_03_CYP_Graph_All"/>
            <p:cNvPicPr>
              <a:picLocks noChangeAspect="1" noChangeArrowheads="1"/>
            </p:cNvPicPr>
            <p:nvPr/>
          </p:nvPicPr>
          <p:blipFill>
            <a:blip r:embed="rId7" cstate="print"/>
            <a:srcRect/>
            <a:stretch>
              <a:fillRect/>
            </a:stretch>
          </p:blipFill>
          <p:spPr bwMode="auto">
            <a:xfrm>
              <a:off x="3392" y="2072"/>
              <a:ext cx="923" cy="699"/>
            </a:xfrm>
            <a:prstGeom prst="rect">
              <a:avLst/>
            </a:prstGeom>
            <a:noFill/>
          </p:spPr>
        </p:pic>
        <p:pic>
          <p:nvPicPr>
            <p:cNvPr id="115733" name="Picture 21" descr="12_03_03_CYP_Graph_All"/>
            <p:cNvPicPr>
              <a:picLocks noChangeAspect="1" noChangeArrowheads="1"/>
            </p:cNvPicPr>
            <p:nvPr/>
          </p:nvPicPr>
          <p:blipFill>
            <a:blip r:embed="rId7" cstate="print"/>
            <a:srcRect/>
            <a:stretch>
              <a:fillRect/>
            </a:stretch>
          </p:blipFill>
          <p:spPr bwMode="auto">
            <a:xfrm>
              <a:off x="3392" y="3312"/>
              <a:ext cx="923" cy="699"/>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5720"/>
                                        </p:tgtEl>
                                        <p:attrNameLst>
                                          <p:attrName>style.visibility</p:attrName>
                                        </p:attrNameLst>
                                      </p:cBhvr>
                                      <p:to>
                                        <p:strVal val="visible"/>
                                      </p:to>
                                    </p:set>
                                    <p:animEffect transition="in" filter="wipe(left)">
                                      <p:cBhvr>
                                        <p:cTn id="7" dur="500"/>
                                        <p:tgtEl>
                                          <p:spTgt spid="115720"/>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5721"/>
                                        </p:tgtEl>
                                        <p:attrNameLst>
                                          <p:attrName>style.visibility</p:attrName>
                                        </p:attrNameLst>
                                      </p:cBhvr>
                                      <p:to>
                                        <p:strVal val="visible"/>
                                      </p:to>
                                    </p:set>
                                    <p:animEffect transition="in" filter="dissolve">
                                      <p:cBhvr>
                                        <p:cTn id="11" dur="500"/>
                                        <p:tgtEl>
                                          <p:spTgt spid="11572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5718"/>
                                        </p:tgtEl>
                                        <p:attrNameLst>
                                          <p:attrName>style.visibility</p:attrName>
                                        </p:attrNameLst>
                                      </p:cBhvr>
                                      <p:to>
                                        <p:strVal val="visible"/>
                                      </p:to>
                                    </p:set>
                                    <p:animEffect transition="in" filter="wipe(left)">
                                      <p:cBhvr>
                                        <p:cTn id="15" dur="500"/>
                                        <p:tgtEl>
                                          <p:spTgt spid="115718"/>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5734"/>
                                        </p:tgtEl>
                                        <p:attrNameLst>
                                          <p:attrName>style.visibility</p:attrName>
                                        </p:attrNameLst>
                                      </p:cBhvr>
                                      <p:to>
                                        <p:strVal val="visible"/>
                                      </p:to>
                                    </p:set>
                                    <p:animEffect transition="in" filter="wipe(left)">
                                      <p:cBhvr>
                                        <p:cTn id="19" dur="500"/>
                                        <p:tgtEl>
                                          <p:spTgt spid="115734"/>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5725"/>
                                        </p:tgtEl>
                                        <p:attrNameLst>
                                          <p:attrName>style.visibility</p:attrName>
                                        </p:attrNameLst>
                                      </p:cBhvr>
                                      <p:to>
                                        <p:strVal val="visible"/>
                                      </p:to>
                                    </p:set>
                                    <p:animEffect transition="in" filter="wipe(down)">
                                      <p:cBhvr>
                                        <p:cTn id="24" dur="580">
                                          <p:stCondLst>
                                            <p:cond delay="0"/>
                                          </p:stCondLst>
                                        </p:cTn>
                                        <p:tgtEl>
                                          <p:spTgt spid="115725"/>
                                        </p:tgtEl>
                                      </p:cBhvr>
                                    </p:animEffect>
                                    <p:anim calcmode="lin" valueType="num">
                                      <p:cBhvr>
                                        <p:cTn id="25" dur="1822" tmFilter="0,0; 0.14,0.36; 0.43,0.73; 0.71,0.91; 1.0,1.0">
                                          <p:stCondLst>
                                            <p:cond delay="0"/>
                                          </p:stCondLst>
                                        </p:cTn>
                                        <p:tgtEl>
                                          <p:spTgt spid="115725"/>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5725"/>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5725"/>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5725"/>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5725"/>
                                        </p:tgtEl>
                                        <p:attrNameLst>
                                          <p:attrName>ppt_y</p:attrName>
                                        </p:attrNameLst>
                                      </p:cBhvr>
                                      <p:tavLst>
                                        <p:tav tm="0" fmla="#ppt_y-sin(pi*$)/81">
                                          <p:val>
                                            <p:fltVal val="0"/>
                                          </p:val>
                                        </p:tav>
                                        <p:tav tm="100000">
                                          <p:val>
                                            <p:fltVal val="1"/>
                                          </p:val>
                                        </p:tav>
                                      </p:tavLst>
                                    </p:anim>
                                    <p:animScale>
                                      <p:cBhvr>
                                        <p:cTn id="30" dur="26">
                                          <p:stCondLst>
                                            <p:cond delay="650"/>
                                          </p:stCondLst>
                                        </p:cTn>
                                        <p:tgtEl>
                                          <p:spTgt spid="115725"/>
                                        </p:tgtEl>
                                      </p:cBhvr>
                                      <p:to x="100000" y="60000"/>
                                    </p:animScale>
                                    <p:animScale>
                                      <p:cBhvr>
                                        <p:cTn id="31" dur="166" decel="50000">
                                          <p:stCondLst>
                                            <p:cond delay="676"/>
                                          </p:stCondLst>
                                        </p:cTn>
                                        <p:tgtEl>
                                          <p:spTgt spid="115725"/>
                                        </p:tgtEl>
                                      </p:cBhvr>
                                      <p:to x="100000" y="100000"/>
                                    </p:animScale>
                                    <p:animScale>
                                      <p:cBhvr>
                                        <p:cTn id="32" dur="26">
                                          <p:stCondLst>
                                            <p:cond delay="1312"/>
                                          </p:stCondLst>
                                        </p:cTn>
                                        <p:tgtEl>
                                          <p:spTgt spid="115725"/>
                                        </p:tgtEl>
                                      </p:cBhvr>
                                      <p:to x="100000" y="80000"/>
                                    </p:animScale>
                                    <p:animScale>
                                      <p:cBhvr>
                                        <p:cTn id="33" dur="166" decel="50000">
                                          <p:stCondLst>
                                            <p:cond delay="1338"/>
                                          </p:stCondLst>
                                        </p:cTn>
                                        <p:tgtEl>
                                          <p:spTgt spid="115725"/>
                                        </p:tgtEl>
                                      </p:cBhvr>
                                      <p:to x="100000" y="100000"/>
                                    </p:animScale>
                                    <p:animScale>
                                      <p:cBhvr>
                                        <p:cTn id="34" dur="26">
                                          <p:stCondLst>
                                            <p:cond delay="1642"/>
                                          </p:stCondLst>
                                        </p:cTn>
                                        <p:tgtEl>
                                          <p:spTgt spid="115725"/>
                                        </p:tgtEl>
                                      </p:cBhvr>
                                      <p:to x="100000" y="90000"/>
                                    </p:animScale>
                                    <p:animScale>
                                      <p:cBhvr>
                                        <p:cTn id="35" dur="166" decel="50000">
                                          <p:stCondLst>
                                            <p:cond delay="1668"/>
                                          </p:stCondLst>
                                        </p:cTn>
                                        <p:tgtEl>
                                          <p:spTgt spid="115725"/>
                                        </p:tgtEl>
                                      </p:cBhvr>
                                      <p:to x="100000" y="100000"/>
                                    </p:animScale>
                                    <p:animScale>
                                      <p:cBhvr>
                                        <p:cTn id="36" dur="26">
                                          <p:stCondLst>
                                            <p:cond delay="1808"/>
                                          </p:stCondLst>
                                        </p:cTn>
                                        <p:tgtEl>
                                          <p:spTgt spid="115725"/>
                                        </p:tgtEl>
                                      </p:cBhvr>
                                      <p:to x="100000" y="95000"/>
                                    </p:animScale>
                                    <p:animScale>
                                      <p:cBhvr>
                                        <p:cTn id="37" dur="166" decel="50000">
                                          <p:stCondLst>
                                            <p:cond delay="1834"/>
                                          </p:stCondLst>
                                        </p:cTn>
                                        <p:tgtEl>
                                          <p:spTgt spid="11572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8" grpId="0" autoUpdateAnimBg="0"/>
      <p:bldP spid="11572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a:t>Example 4</a:t>
            </a:r>
          </a:p>
        </p:txBody>
      </p:sp>
      <p:sp>
        <p:nvSpPr>
          <p:cNvPr id="93187" name="Text Box 3"/>
          <p:cNvSpPr txBox="1">
            <a:spLocks noChangeArrowheads="1"/>
          </p:cNvSpPr>
          <p:nvPr/>
        </p:nvSpPr>
        <p:spPr bwMode="auto">
          <a:xfrm>
            <a:off x="4267200" y="771525"/>
            <a:ext cx="4343400" cy="396875"/>
          </a:xfrm>
          <a:prstGeom prst="rect">
            <a:avLst/>
          </a:prstGeom>
          <a:noFill/>
          <a:ln w="9525">
            <a:noFill/>
            <a:miter lim="800000"/>
            <a:headEnd/>
            <a:tailEnd/>
          </a:ln>
          <a:effectLst/>
        </p:spPr>
        <p:txBody>
          <a:bodyPr>
            <a:spAutoFit/>
          </a:bodyPr>
          <a:lstStyle/>
          <a:p>
            <a:pPr algn="l">
              <a:spcBef>
                <a:spcPct val="50000"/>
              </a:spcBef>
            </a:pPr>
            <a:r>
              <a:rPr lang="en-US" sz="2000" b="1">
                <a:solidFill>
                  <a:srgbClr val="CD0000"/>
                </a:solidFill>
                <a:latin typeface="FormataOTFCnMd" charset="0"/>
              </a:rPr>
              <a:t>Choose Appropriate Statistics</a:t>
            </a:r>
            <a:endParaRPr lang="en-US" sz="2000" b="1">
              <a:solidFill>
                <a:srgbClr val="EC1D24"/>
              </a:solidFill>
            </a:endParaRPr>
          </a:p>
        </p:txBody>
      </p:sp>
      <p:sp>
        <p:nvSpPr>
          <p:cNvPr id="93188" name="Rectangle 4"/>
          <p:cNvSpPr>
            <a:spLocks noChangeArrowheads="1"/>
          </p:cNvSpPr>
          <p:nvPr/>
        </p:nvSpPr>
        <p:spPr bwMode="auto">
          <a:xfrm>
            <a:off x="876300" y="1522413"/>
            <a:ext cx="7962900" cy="2063750"/>
          </a:xfrm>
          <a:prstGeom prst="rect">
            <a:avLst/>
          </a:prstGeom>
          <a:noFill/>
          <a:ln w="9525">
            <a:noFill/>
            <a:miter lim="800000"/>
            <a:headEnd/>
            <a:tailEnd/>
          </a:ln>
          <a:effectLst/>
        </p:spPr>
        <p:txBody>
          <a:bodyPr>
            <a:spAutoFit/>
          </a:bodyPr>
          <a:lstStyle/>
          <a:p>
            <a:pPr algn="l">
              <a:lnSpc>
                <a:spcPct val="90000"/>
              </a:lnSpc>
              <a:spcBef>
                <a:spcPct val="20000"/>
              </a:spcBef>
              <a:spcAft>
                <a:spcPct val="20000"/>
              </a:spcAft>
            </a:pPr>
            <a:r>
              <a:rPr lang="en-US" sz="2400" b="1">
                <a:solidFill>
                  <a:srgbClr val="E01B22"/>
                </a:solidFill>
                <a:ea typeface="Times New Roman" pitchFamily="18" charset="0"/>
                <a:cs typeface="Arial" pitchFamily="34" charset="0"/>
              </a:rPr>
              <a:t>BOWLING</a:t>
            </a:r>
            <a:r>
              <a:rPr lang="en-US" sz="2400">
                <a:solidFill>
                  <a:srgbClr val="000000"/>
                </a:solidFill>
                <a:ea typeface="Times New Roman" pitchFamily="18" charset="0"/>
                <a:cs typeface="Arial" pitchFamily="34" charset="0"/>
              </a:rPr>
              <a:t>  </a:t>
            </a:r>
            <a:r>
              <a:rPr lang="en-US" sz="2400" b="1">
                <a:solidFill>
                  <a:srgbClr val="00539D"/>
                </a:solidFill>
                <a:ea typeface="Times New Roman" pitchFamily="18" charset="0"/>
                <a:cs typeface="Arial" pitchFamily="34" charset="0"/>
              </a:rPr>
              <a:t>The averages for the bowlers on five teams are shown below. Describe the center and spread of the data using either the mean and standard deviation or the five-number summary. Justify your choice by constructing a box-and-whisker plot for the data.</a:t>
            </a:r>
          </a:p>
        </p:txBody>
      </p:sp>
      <p:pic>
        <p:nvPicPr>
          <p:cNvPr id="93191" name="Picture 7" descr="11_ALG1_C12_L3_ex4a"/>
          <p:cNvPicPr>
            <a:picLocks noChangeAspect="1" noChangeArrowheads="1"/>
          </p:cNvPicPr>
          <p:nvPr/>
        </p:nvPicPr>
        <p:blipFill>
          <a:blip r:embed="rId3" cstate="print"/>
          <a:srcRect/>
          <a:stretch>
            <a:fillRect/>
          </a:stretch>
        </p:blipFill>
        <p:spPr bwMode="auto">
          <a:xfrm>
            <a:off x="2349500" y="3733800"/>
            <a:ext cx="4419600" cy="2287588"/>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3188">
                                            <p:txEl>
                                              <p:pRg st="0" end="0"/>
                                            </p:txEl>
                                          </p:spTgt>
                                        </p:tgtEl>
                                        <p:attrNameLst>
                                          <p:attrName>style.visibility</p:attrName>
                                        </p:attrNameLst>
                                      </p:cBhvr>
                                      <p:to>
                                        <p:strVal val="visible"/>
                                      </p:to>
                                    </p:set>
                                    <p:animEffect transition="in" filter="wipe(left)">
                                      <p:cBhvr>
                                        <p:cTn id="7" dur="500"/>
                                        <p:tgtEl>
                                          <p:spTgt spid="9318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3191"/>
                                        </p:tgtEl>
                                        <p:attrNameLst>
                                          <p:attrName>style.visibility</p:attrName>
                                        </p:attrNameLst>
                                      </p:cBhvr>
                                      <p:to>
                                        <p:strVal val="visible"/>
                                      </p:to>
                                    </p:set>
                                    <p:animEffect transition="in" filter="wipe(left)">
                                      <p:cBhvr>
                                        <p:cTn id="12" dur="500"/>
                                        <p:tgtEl>
                                          <p:spTgt spid="931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8" grpId="0" build="p" autoUpdateAnimBg="0" advAuto="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a:t>Example 4</a:t>
            </a:r>
          </a:p>
        </p:txBody>
      </p:sp>
      <p:sp>
        <p:nvSpPr>
          <p:cNvPr id="94212" name="Rectangle 4"/>
          <p:cNvSpPr>
            <a:spLocks noChangeArrowheads="1"/>
          </p:cNvSpPr>
          <p:nvPr/>
        </p:nvSpPr>
        <p:spPr bwMode="auto">
          <a:xfrm>
            <a:off x="876300" y="1503363"/>
            <a:ext cx="7705725" cy="1406525"/>
          </a:xfrm>
          <a:prstGeom prst="rect">
            <a:avLst/>
          </a:prstGeom>
          <a:noFill/>
          <a:ln w="9525">
            <a:noFill/>
            <a:miter lim="800000"/>
            <a:headEnd/>
            <a:tailEnd/>
          </a:ln>
          <a:effectLst/>
        </p:spPr>
        <p:txBody>
          <a:bodyPr>
            <a:spAutoFit/>
          </a:bodyPr>
          <a:lstStyle/>
          <a:p>
            <a:pPr algn="l">
              <a:lnSpc>
                <a:spcPct val="90000"/>
              </a:lnSpc>
              <a:spcBef>
                <a:spcPct val="50000"/>
              </a:spcBef>
              <a:spcAft>
                <a:spcPct val="20000"/>
              </a:spcAft>
              <a:buClr>
                <a:srgbClr val="FFFFFF"/>
              </a:buClr>
            </a:pPr>
            <a:r>
              <a:rPr lang="en-US" sz="2400">
                <a:ea typeface="Times New Roman" pitchFamily="18" charset="0"/>
                <a:cs typeface="Arial" pitchFamily="34" charset="0"/>
              </a:rPr>
              <a:t>Use a graphing calculator to create a box-and-whisker plot. The right whisker is longer than the left and the median is closer to the left whisker. Therefore, the distribution is positively skewed.</a:t>
            </a:r>
          </a:p>
        </p:txBody>
      </p:sp>
      <p:sp>
        <p:nvSpPr>
          <p:cNvPr id="94230" name="Text Box 22"/>
          <p:cNvSpPr txBox="1">
            <a:spLocks noChangeArrowheads="1"/>
          </p:cNvSpPr>
          <p:nvPr/>
        </p:nvSpPr>
        <p:spPr bwMode="auto">
          <a:xfrm>
            <a:off x="4267200" y="771525"/>
            <a:ext cx="4343400" cy="396875"/>
          </a:xfrm>
          <a:prstGeom prst="rect">
            <a:avLst/>
          </a:prstGeom>
          <a:noFill/>
          <a:ln w="9525">
            <a:noFill/>
            <a:miter lim="800000"/>
            <a:headEnd/>
            <a:tailEnd/>
          </a:ln>
          <a:effectLst/>
        </p:spPr>
        <p:txBody>
          <a:bodyPr>
            <a:spAutoFit/>
          </a:bodyPr>
          <a:lstStyle/>
          <a:p>
            <a:pPr algn="l">
              <a:spcBef>
                <a:spcPct val="50000"/>
              </a:spcBef>
            </a:pPr>
            <a:r>
              <a:rPr lang="en-US" sz="2000" b="1">
                <a:solidFill>
                  <a:srgbClr val="CD0000"/>
                </a:solidFill>
                <a:latin typeface="FormataOTFCnMd" charset="0"/>
              </a:rPr>
              <a:t>Choose Appropriate Statistics</a:t>
            </a:r>
            <a:endParaRPr lang="en-US" sz="2000" b="1">
              <a:solidFill>
                <a:srgbClr val="EC1D24"/>
              </a:solidFill>
            </a:endParaRPr>
          </a:p>
        </p:txBody>
      </p:sp>
      <p:grpSp>
        <p:nvGrpSpPr>
          <p:cNvPr id="94236" name="Group 28"/>
          <p:cNvGrpSpPr>
            <a:grpSpLocks/>
          </p:cNvGrpSpPr>
          <p:nvPr/>
        </p:nvGrpSpPr>
        <p:grpSpPr bwMode="auto">
          <a:xfrm>
            <a:off x="2387600" y="2971800"/>
            <a:ext cx="4572000" cy="3317875"/>
            <a:chOff x="1504" y="1872"/>
            <a:chExt cx="2880" cy="2090"/>
          </a:xfrm>
        </p:grpSpPr>
        <p:pic>
          <p:nvPicPr>
            <p:cNvPr id="94234" name="Picture 26" descr="12_03_04_Graph"/>
            <p:cNvPicPr>
              <a:picLocks noChangeAspect="1" noChangeArrowheads="1"/>
            </p:cNvPicPr>
            <p:nvPr/>
          </p:nvPicPr>
          <p:blipFill>
            <a:blip r:embed="rId3" cstate="print"/>
            <a:srcRect/>
            <a:stretch>
              <a:fillRect/>
            </a:stretch>
          </p:blipFill>
          <p:spPr bwMode="auto">
            <a:xfrm>
              <a:off x="1504" y="1872"/>
              <a:ext cx="2736" cy="2072"/>
            </a:xfrm>
            <a:prstGeom prst="rect">
              <a:avLst/>
            </a:prstGeom>
            <a:noFill/>
          </p:spPr>
        </p:pic>
        <p:sp>
          <p:nvSpPr>
            <p:cNvPr id="94235" name="Text Box 27"/>
            <p:cNvSpPr txBox="1">
              <a:spLocks noChangeArrowheads="1"/>
            </p:cNvSpPr>
            <p:nvPr/>
          </p:nvSpPr>
          <p:spPr bwMode="auto">
            <a:xfrm>
              <a:off x="1648" y="3712"/>
              <a:ext cx="2736" cy="250"/>
            </a:xfrm>
            <a:prstGeom prst="rect">
              <a:avLst/>
            </a:prstGeom>
            <a:solidFill>
              <a:schemeClr val="bg1"/>
            </a:solidFill>
            <a:ln w="9525">
              <a:noFill/>
              <a:miter lim="800000"/>
              <a:headEnd/>
              <a:tailEnd/>
            </a:ln>
            <a:effectLst/>
          </p:spPr>
          <p:txBody>
            <a:bodyPr>
              <a:spAutoFit/>
            </a:bodyPr>
            <a:lstStyle/>
            <a:p>
              <a:pPr algn="l">
                <a:spcBef>
                  <a:spcPct val="50000"/>
                </a:spcBef>
              </a:pPr>
              <a:r>
                <a:rPr lang="en-US" sz="2000"/>
                <a:t>[120, 210] scl: 10 by [0, 5] scl: 1</a:t>
              </a:r>
            </a:p>
          </p:txBody>
        </p:sp>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4212">
                                            <p:txEl>
                                              <p:pRg st="0" end="0"/>
                                            </p:txEl>
                                          </p:spTgt>
                                        </p:tgtEl>
                                        <p:attrNameLst>
                                          <p:attrName>style.visibility</p:attrName>
                                        </p:attrNameLst>
                                      </p:cBhvr>
                                      <p:to>
                                        <p:strVal val="visible"/>
                                      </p:to>
                                    </p:set>
                                    <p:animEffect transition="in" filter="wipe(left)">
                                      <p:cBhvr>
                                        <p:cTn id="7" dur="500"/>
                                        <p:tgtEl>
                                          <p:spTgt spid="94212">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4236"/>
                                        </p:tgtEl>
                                        <p:attrNameLst>
                                          <p:attrName>style.visibility</p:attrName>
                                        </p:attrNameLst>
                                      </p:cBhvr>
                                      <p:to>
                                        <p:strVal val="visible"/>
                                      </p:to>
                                    </p:set>
                                    <p:animEffect transition="in" filter="wipe(left)">
                                      <p:cBhvr>
                                        <p:cTn id="11" dur="500"/>
                                        <p:tgtEl>
                                          <p:spTgt spid="94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2" grpId="0" build="p" autoUpdateAnimBg="0"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r>
              <a:rPr lang="en-US"/>
              <a:t>Example 4</a:t>
            </a:r>
          </a:p>
        </p:txBody>
      </p:sp>
      <p:sp>
        <p:nvSpPr>
          <p:cNvPr id="126989" name="Rectangle 13"/>
          <p:cNvSpPr>
            <a:spLocks noChangeArrowheads="1"/>
          </p:cNvSpPr>
          <p:nvPr/>
        </p:nvSpPr>
        <p:spPr bwMode="auto">
          <a:xfrm>
            <a:off x="533400" y="1514475"/>
            <a:ext cx="7924800" cy="1735138"/>
          </a:xfrm>
          <a:prstGeom prst="rect">
            <a:avLst/>
          </a:prstGeom>
          <a:noFill/>
          <a:ln w="9525">
            <a:noFill/>
            <a:miter lim="800000"/>
            <a:headEnd/>
            <a:tailEnd/>
          </a:ln>
          <a:effectLst/>
        </p:spPr>
        <p:txBody>
          <a:bodyPr>
            <a:spAutoFit/>
          </a:bodyPr>
          <a:lstStyle/>
          <a:p>
            <a:pPr marL="1712913" indent="-1368425" algn="l">
              <a:lnSpc>
                <a:spcPct val="90000"/>
              </a:lnSpc>
              <a:spcBef>
                <a:spcPct val="20000"/>
              </a:spcBef>
              <a:spcAft>
                <a:spcPct val="20000"/>
              </a:spcAft>
              <a:buClr>
                <a:srgbClr val="FFFFFF"/>
              </a:buClr>
              <a:tabLst>
                <a:tab pos="1943100" algn="l"/>
              </a:tabLst>
            </a:pPr>
            <a:r>
              <a:rPr lang="en-US" sz="2400" b="1">
                <a:solidFill>
                  <a:srgbClr val="00539D"/>
                </a:solidFill>
              </a:rPr>
              <a:t>Answer:	</a:t>
            </a:r>
            <a:r>
              <a:rPr lang="en-US" sz="2400">
                <a:solidFill>
                  <a:srgbClr val="E01B22"/>
                </a:solidFill>
              </a:rPr>
              <a:t>The distribution is skewed, so use the </a:t>
            </a:r>
            <a:br>
              <a:rPr lang="en-US" sz="2400">
                <a:solidFill>
                  <a:srgbClr val="E01B22"/>
                </a:solidFill>
              </a:rPr>
            </a:br>
            <a:r>
              <a:rPr lang="en-US" sz="2400">
                <a:solidFill>
                  <a:srgbClr val="E01B22"/>
                </a:solidFill>
              </a:rPr>
              <a:t>five-number summary. The range is </a:t>
            </a:r>
            <a:br>
              <a:rPr lang="en-US" sz="2400">
                <a:solidFill>
                  <a:srgbClr val="E01B22"/>
                </a:solidFill>
              </a:rPr>
            </a:br>
            <a:r>
              <a:rPr lang="en-US" sz="2400">
                <a:solidFill>
                  <a:srgbClr val="E01B22"/>
                </a:solidFill>
              </a:rPr>
              <a:t>203 – 123 or 80. The median bowling average is 176.5, and half of the bowlers have an average between 150 and 190.</a:t>
            </a:r>
          </a:p>
        </p:txBody>
      </p:sp>
      <p:sp>
        <p:nvSpPr>
          <p:cNvPr id="126990" name="Text Box 14"/>
          <p:cNvSpPr txBox="1">
            <a:spLocks noChangeArrowheads="1"/>
          </p:cNvSpPr>
          <p:nvPr/>
        </p:nvSpPr>
        <p:spPr bwMode="auto">
          <a:xfrm>
            <a:off x="4267200" y="771525"/>
            <a:ext cx="4343400" cy="396875"/>
          </a:xfrm>
          <a:prstGeom prst="rect">
            <a:avLst/>
          </a:prstGeom>
          <a:noFill/>
          <a:ln w="9525">
            <a:noFill/>
            <a:miter lim="800000"/>
            <a:headEnd/>
            <a:tailEnd/>
          </a:ln>
          <a:effectLst/>
        </p:spPr>
        <p:txBody>
          <a:bodyPr>
            <a:spAutoFit/>
          </a:bodyPr>
          <a:lstStyle/>
          <a:p>
            <a:pPr algn="l">
              <a:spcBef>
                <a:spcPct val="50000"/>
              </a:spcBef>
            </a:pPr>
            <a:r>
              <a:rPr lang="en-US" sz="2000" b="1">
                <a:solidFill>
                  <a:srgbClr val="CD0000"/>
                </a:solidFill>
                <a:latin typeface="FormataOTFCnMd" charset="0"/>
              </a:rPr>
              <a:t>Choose Appropriate Statistics</a:t>
            </a:r>
            <a:endParaRPr lang="en-US" sz="2000" b="1">
              <a:solidFill>
                <a:srgbClr val="EC1D24"/>
              </a:solidFill>
            </a:endParaRP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6989">
                                            <p:txEl>
                                              <p:pRg st="0" end="0"/>
                                            </p:txEl>
                                          </p:spTgt>
                                        </p:tgtEl>
                                        <p:attrNameLst>
                                          <p:attrName>style.visibility</p:attrName>
                                        </p:attrNameLst>
                                      </p:cBhvr>
                                      <p:to>
                                        <p:strVal val="visible"/>
                                      </p:to>
                                    </p:set>
                                    <p:animEffect transition="in" filter="wipe(left)">
                                      <p:cBhvr>
                                        <p:cTn id="7" dur="500"/>
                                        <p:tgtEl>
                                          <p:spTgt spid="12698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89"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TPQuestion"/>
          <p:cNvSpPr>
            <a:spLocks noGrp="1" noChangeArrowheads="1"/>
          </p:cNvSpPr>
          <p:nvPr>
            <p:ph type="title"/>
          </p:nvPr>
        </p:nvSpPr>
        <p:spPr/>
        <p:txBody>
          <a:bodyPr/>
          <a:lstStyle/>
          <a:p>
            <a:r>
              <a:rPr lang="en-US"/>
              <a:t>Example 4</a:t>
            </a:r>
          </a:p>
        </p:txBody>
      </p:sp>
      <p:sp>
        <p:nvSpPr>
          <p:cNvPr id="116742" name="TPQuestion"/>
          <p:cNvSpPr>
            <a:spLocks noChangeArrowheads="1"/>
          </p:cNvSpPr>
          <p:nvPr/>
        </p:nvSpPr>
        <p:spPr bwMode="auto">
          <a:xfrm>
            <a:off x="476250" y="1517650"/>
            <a:ext cx="8020050" cy="2063750"/>
          </a:xfrm>
          <a:prstGeom prst="rect">
            <a:avLst/>
          </a:prstGeom>
          <a:noFill/>
          <a:ln w="9525">
            <a:noFill/>
            <a:miter lim="800000"/>
            <a:headEnd/>
            <a:tailEnd/>
          </a:ln>
          <a:effectLst/>
        </p:spPr>
        <p:txBody>
          <a:bodyPr>
            <a:spAutoFit/>
          </a:bodyPr>
          <a:lstStyle/>
          <a:p>
            <a:pPr marL="342900" algn="l">
              <a:lnSpc>
                <a:spcPct val="90000"/>
              </a:lnSpc>
            </a:pPr>
            <a:r>
              <a:rPr lang="en-US" sz="2400" b="1">
                <a:solidFill>
                  <a:srgbClr val="E01B22"/>
                </a:solidFill>
                <a:cs typeface="Times New Roman" pitchFamily="18" charset="0"/>
              </a:rPr>
              <a:t>SHOES </a:t>
            </a:r>
            <a:r>
              <a:rPr lang="en-US" sz="2400" b="1">
                <a:solidFill>
                  <a:srgbClr val="00539D"/>
                </a:solidFill>
                <a:cs typeface="Times New Roman" pitchFamily="18" charset="0"/>
              </a:rPr>
              <a:t> The shoe sizes for a group of men are shown below. Describe the center and spread of the data using either the mean and standard deviation or the five-number summary. Justify your choice by constructing a box-and-whisker plot for the data.</a:t>
            </a:r>
          </a:p>
        </p:txBody>
      </p:sp>
      <p:pic>
        <p:nvPicPr>
          <p:cNvPr id="116744" name="Picture 8" descr="Check Progress"/>
          <p:cNvPicPr>
            <a:picLocks noChangeAspect="1" noChangeArrowheads="1"/>
          </p:cNvPicPr>
          <p:nvPr/>
        </p:nvPicPr>
        <p:blipFill>
          <a:blip r:embed="rId3" cstate="print"/>
          <a:srcRect/>
          <a:stretch>
            <a:fillRect/>
          </a:stretch>
        </p:blipFill>
        <p:spPr bwMode="auto">
          <a:xfrm>
            <a:off x="4316413" y="712788"/>
            <a:ext cx="2846387" cy="511175"/>
          </a:xfrm>
          <a:prstGeom prst="rect">
            <a:avLst/>
          </a:prstGeom>
          <a:noFill/>
        </p:spPr>
      </p:pic>
      <p:pic>
        <p:nvPicPr>
          <p:cNvPr id="116745" name="Picture 9" descr="CheckPointICON"/>
          <p:cNvPicPr>
            <a:picLocks noChangeAspect="1" noChangeArrowheads="1"/>
          </p:cNvPicPr>
          <p:nvPr/>
        </p:nvPicPr>
        <p:blipFill>
          <a:blip r:embed="rId4" cstate="print"/>
          <a:srcRect/>
          <a:stretch>
            <a:fillRect/>
          </a:stretch>
        </p:blipFill>
        <p:spPr bwMode="auto">
          <a:xfrm>
            <a:off x="7467600" y="747713"/>
            <a:ext cx="1222375" cy="376237"/>
          </a:xfrm>
          <a:prstGeom prst="rect">
            <a:avLst/>
          </a:prstGeom>
          <a:noFill/>
        </p:spPr>
      </p:pic>
      <p:pic>
        <p:nvPicPr>
          <p:cNvPr id="116749" name="Picture 13" descr="12_03_04_CYP_Table"/>
          <p:cNvPicPr>
            <a:picLocks noChangeAspect="1" noChangeArrowheads="1"/>
          </p:cNvPicPr>
          <p:nvPr/>
        </p:nvPicPr>
        <p:blipFill>
          <a:blip r:embed="rId5" cstate="print"/>
          <a:srcRect/>
          <a:stretch>
            <a:fillRect/>
          </a:stretch>
        </p:blipFill>
        <p:spPr bwMode="auto">
          <a:xfrm>
            <a:off x="2044700" y="3671888"/>
            <a:ext cx="5038725" cy="2325687"/>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6744"/>
                                        </p:tgtEl>
                                        <p:attrNameLst>
                                          <p:attrName>style.visibility</p:attrName>
                                        </p:attrNameLst>
                                      </p:cBhvr>
                                      <p:to>
                                        <p:strVal val="visible"/>
                                      </p:to>
                                    </p:set>
                                    <p:animEffect transition="in" filter="wipe(left)">
                                      <p:cBhvr>
                                        <p:cTn id="7" dur="500"/>
                                        <p:tgtEl>
                                          <p:spTgt spid="116744"/>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6745"/>
                                        </p:tgtEl>
                                        <p:attrNameLst>
                                          <p:attrName>style.visibility</p:attrName>
                                        </p:attrNameLst>
                                      </p:cBhvr>
                                      <p:to>
                                        <p:strVal val="visible"/>
                                      </p:to>
                                    </p:set>
                                    <p:animEffect transition="in" filter="dissolve">
                                      <p:cBhvr>
                                        <p:cTn id="11" dur="500"/>
                                        <p:tgtEl>
                                          <p:spTgt spid="11674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6742"/>
                                        </p:tgtEl>
                                        <p:attrNameLst>
                                          <p:attrName>style.visibility</p:attrName>
                                        </p:attrNameLst>
                                      </p:cBhvr>
                                      <p:to>
                                        <p:strVal val="visible"/>
                                      </p:to>
                                    </p:set>
                                    <p:animEffect transition="in" filter="wipe(left)">
                                      <p:cBhvr>
                                        <p:cTn id="15" dur="500"/>
                                        <p:tgtEl>
                                          <p:spTgt spid="11674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6749"/>
                                        </p:tgtEl>
                                        <p:attrNameLst>
                                          <p:attrName>style.visibility</p:attrName>
                                        </p:attrNameLst>
                                      </p:cBhvr>
                                      <p:to>
                                        <p:strVal val="visible"/>
                                      </p:to>
                                    </p:set>
                                    <p:animEffect transition="in" filter="wipe(left)">
                                      <p:cBhvr>
                                        <p:cTn id="19" dur="500"/>
                                        <p:tgtEl>
                                          <p:spTgt spid="1167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42"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PQuestion"/>
          <p:cNvSpPr>
            <a:spLocks noGrp="1" noChangeArrowheads="1"/>
          </p:cNvSpPr>
          <p:nvPr>
            <p:ph type="title"/>
          </p:nvPr>
        </p:nvSpPr>
        <p:spPr/>
        <p:txBody>
          <a:bodyPr/>
          <a:lstStyle/>
          <a:p>
            <a:r>
              <a:rPr lang="en-US"/>
              <a:t>Example 4</a:t>
            </a:r>
          </a:p>
        </p:txBody>
      </p:sp>
      <p:sp>
        <p:nvSpPr>
          <p:cNvPr id="134149" name="Oval 5"/>
          <p:cNvSpPr>
            <a:spLocks noChangeArrowheads="1"/>
          </p:cNvSpPr>
          <p:nvPr/>
        </p:nvSpPr>
        <p:spPr bwMode="auto">
          <a:xfrm>
            <a:off x="4673600" y="38100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34150" name="Picture 6" descr="Check Progress"/>
          <p:cNvPicPr>
            <a:picLocks noChangeAspect="1" noChangeArrowheads="1"/>
          </p:cNvPicPr>
          <p:nvPr/>
        </p:nvPicPr>
        <p:blipFill>
          <a:blip r:embed="rId5" cstate="print"/>
          <a:srcRect/>
          <a:stretch>
            <a:fillRect/>
          </a:stretch>
        </p:blipFill>
        <p:spPr bwMode="auto">
          <a:xfrm>
            <a:off x="4316413" y="712788"/>
            <a:ext cx="2846387" cy="511175"/>
          </a:xfrm>
          <a:prstGeom prst="rect">
            <a:avLst/>
          </a:prstGeom>
          <a:noFill/>
        </p:spPr>
      </p:pic>
      <p:pic>
        <p:nvPicPr>
          <p:cNvPr id="134151" name="Picture 7" descr="CheckPointICON"/>
          <p:cNvPicPr>
            <a:picLocks noChangeAspect="1" noChangeArrowheads="1"/>
          </p:cNvPicPr>
          <p:nvPr/>
        </p:nvPicPr>
        <p:blipFill>
          <a:blip r:embed="rId6" cstate="print"/>
          <a:srcRect/>
          <a:stretch>
            <a:fillRect/>
          </a:stretch>
        </p:blipFill>
        <p:spPr bwMode="auto">
          <a:xfrm>
            <a:off x="7467600" y="747713"/>
            <a:ext cx="1222375" cy="376237"/>
          </a:xfrm>
          <a:prstGeom prst="rect">
            <a:avLst/>
          </a:prstGeom>
          <a:noFill/>
        </p:spPr>
      </p:pic>
      <p:grpSp>
        <p:nvGrpSpPr>
          <p:cNvPr id="134179" name="Group 35"/>
          <p:cNvGrpSpPr>
            <a:grpSpLocks/>
          </p:cNvGrpSpPr>
          <p:nvPr/>
        </p:nvGrpSpPr>
        <p:grpSpPr bwMode="auto">
          <a:xfrm>
            <a:off x="857250" y="1562100"/>
            <a:ext cx="8191500" cy="4668838"/>
            <a:chOff x="540" y="984"/>
            <a:chExt cx="5160" cy="2941"/>
          </a:xfrm>
        </p:grpSpPr>
        <p:sp>
          <p:nvSpPr>
            <p:cNvPr id="134157" name="TPAnswers"/>
            <p:cNvSpPr>
              <a:spLocks noChangeArrowheads="1"/>
            </p:cNvSpPr>
            <p:nvPr>
              <p:custDataLst>
                <p:tags r:id="rId2"/>
              </p:custDataLst>
            </p:nvPr>
          </p:nvSpPr>
          <p:spPr bwMode="auto">
            <a:xfrm>
              <a:off x="540" y="984"/>
              <a:ext cx="2628" cy="1984"/>
            </a:xfrm>
            <a:prstGeom prst="rect">
              <a:avLst/>
            </a:prstGeom>
            <a:noFill/>
            <a:ln w="9525">
              <a:noFill/>
              <a:miter lim="800000"/>
              <a:headEnd/>
              <a:tailEnd/>
            </a:ln>
            <a:effectLst/>
          </p:spPr>
          <p:txBody>
            <a:bodyPr>
              <a:spAutoFit/>
            </a:bodyPr>
            <a:lstStyle/>
            <a:p>
              <a:pPr algn="l">
                <a:lnSpc>
                  <a:spcPct val="90000"/>
                </a:lnSpc>
                <a:spcBef>
                  <a:spcPct val="20000"/>
                </a:spcBef>
                <a:spcAft>
                  <a:spcPct val="20000"/>
                </a:spcAft>
                <a:buClr>
                  <a:srgbClr val="00539D"/>
                </a:buClr>
                <a:tabLst>
                  <a:tab pos="406400" algn="l"/>
                  <a:tab pos="3949700" algn="l"/>
                </a:tabLst>
              </a:pPr>
              <a:r>
                <a:rPr lang="pt-BR" b="1">
                  <a:solidFill>
                    <a:srgbClr val="00539D"/>
                  </a:solidFill>
                  <a:sym typeface="Symbol" pitchFamily="18" charset="2"/>
                </a:rPr>
                <a:t>A.	</a:t>
              </a:r>
              <a:r>
                <a:rPr lang="pt-BR">
                  <a:sym typeface="Symbol" pitchFamily="18" charset="2"/>
                </a:rPr>
                <a:t>The range is 6. The median is 	11.5, and half of the data are 	between 10 and 13.</a:t>
              </a:r>
              <a:endParaRPr lang="pt-BR" b="1">
                <a:solidFill>
                  <a:srgbClr val="00539D"/>
                </a:solidFill>
                <a:sym typeface="Symbol" pitchFamily="18" charset="2"/>
              </a:endParaRPr>
            </a:p>
            <a:p>
              <a:pPr algn="l">
                <a:lnSpc>
                  <a:spcPct val="90000"/>
                </a:lnSpc>
                <a:spcBef>
                  <a:spcPct val="20000"/>
                </a:spcBef>
                <a:spcAft>
                  <a:spcPct val="20000"/>
                </a:spcAft>
                <a:buClr>
                  <a:srgbClr val="00539D"/>
                </a:buClr>
                <a:tabLst>
                  <a:tab pos="406400" algn="l"/>
                  <a:tab pos="3949700" algn="l"/>
                </a:tabLst>
              </a:pPr>
              <a:endParaRPr lang="pt-BR" b="1">
                <a:solidFill>
                  <a:srgbClr val="00539D"/>
                </a:solidFill>
                <a:sym typeface="Symbol" pitchFamily="18" charset="2"/>
              </a:endParaRPr>
            </a:p>
            <a:p>
              <a:pPr algn="l">
                <a:lnSpc>
                  <a:spcPct val="90000"/>
                </a:lnSpc>
                <a:spcBef>
                  <a:spcPct val="20000"/>
                </a:spcBef>
                <a:spcAft>
                  <a:spcPct val="20000"/>
                </a:spcAft>
                <a:buClr>
                  <a:srgbClr val="00539D"/>
                </a:buClr>
                <a:tabLst>
                  <a:tab pos="406400" algn="l"/>
                  <a:tab pos="3949700" algn="l"/>
                </a:tabLst>
              </a:pPr>
              <a:endParaRPr lang="pt-BR" b="1">
                <a:solidFill>
                  <a:srgbClr val="00539D"/>
                </a:solidFill>
                <a:sym typeface="Symbol" pitchFamily="18" charset="2"/>
              </a:endParaRPr>
            </a:p>
            <a:p>
              <a:pPr algn="l">
                <a:lnSpc>
                  <a:spcPct val="90000"/>
                </a:lnSpc>
                <a:spcBef>
                  <a:spcPct val="20000"/>
                </a:spcBef>
                <a:spcAft>
                  <a:spcPct val="20000"/>
                </a:spcAft>
                <a:buClr>
                  <a:srgbClr val="00539D"/>
                </a:buClr>
                <a:tabLst>
                  <a:tab pos="406400" algn="l"/>
                  <a:tab pos="3949700" algn="l"/>
                </a:tabLst>
              </a:pPr>
              <a:r>
                <a:rPr lang="pt-BR" b="1">
                  <a:solidFill>
                    <a:srgbClr val="00539D"/>
                  </a:solidFill>
                  <a:sym typeface="Symbol" pitchFamily="18" charset="2"/>
                </a:rPr>
                <a:t/>
              </a:r>
              <a:br>
                <a:rPr lang="pt-BR" b="1">
                  <a:solidFill>
                    <a:srgbClr val="00539D"/>
                  </a:solidFill>
                  <a:sym typeface="Symbol" pitchFamily="18" charset="2"/>
                </a:rPr>
              </a:br>
              <a:r>
                <a:rPr lang="pt-BR" b="1">
                  <a:solidFill>
                    <a:srgbClr val="00539D"/>
                  </a:solidFill>
                  <a:sym typeface="Symbol" pitchFamily="18" charset="2"/>
                </a:rPr>
                <a:t/>
              </a:r>
              <a:br>
                <a:rPr lang="pt-BR" b="1">
                  <a:solidFill>
                    <a:srgbClr val="00539D"/>
                  </a:solidFill>
                  <a:sym typeface="Symbol" pitchFamily="18" charset="2"/>
                </a:rPr>
              </a:br>
              <a:r>
                <a:rPr lang="pt-BR" b="1">
                  <a:solidFill>
                    <a:srgbClr val="00539D"/>
                  </a:solidFill>
                  <a:sym typeface="Symbol" pitchFamily="18" charset="2"/>
                </a:rPr>
                <a:t/>
              </a:r>
              <a:br>
                <a:rPr lang="pt-BR" b="1">
                  <a:solidFill>
                    <a:srgbClr val="00539D"/>
                  </a:solidFill>
                  <a:sym typeface="Symbol" pitchFamily="18" charset="2"/>
                </a:rPr>
              </a:br>
              <a:r>
                <a:rPr lang="pt-BR" b="1">
                  <a:solidFill>
                    <a:srgbClr val="00539D"/>
                  </a:solidFill>
                  <a:sym typeface="Symbol" pitchFamily="18" charset="2"/>
                </a:rPr>
                <a:t>B.	</a:t>
              </a:r>
              <a:r>
                <a:rPr lang="pt-BR">
                  <a:sym typeface="Symbol" pitchFamily="18" charset="2"/>
                </a:rPr>
                <a:t>The mean is about 1.7 with </a:t>
              </a:r>
              <a:br>
                <a:rPr lang="pt-BR">
                  <a:sym typeface="Symbol" pitchFamily="18" charset="2"/>
                </a:rPr>
              </a:br>
              <a:r>
                <a:rPr lang="pt-BR">
                  <a:sym typeface="Symbol" pitchFamily="18" charset="2"/>
                </a:rPr>
                <a:t>	a standard deviation of about 	11.5.</a:t>
              </a:r>
              <a:r>
                <a:rPr lang="pt-BR" b="1">
                  <a:solidFill>
                    <a:srgbClr val="00539D"/>
                  </a:solidFill>
                  <a:sym typeface="Symbol" pitchFamily="18" charset="2"/>
                </a:rPr>
                <a:t> </a:t>
              </a:r>
              <a:endParaRPr lang="pt-BR">
                <a:sym typeface="Symbol" pitchFamily="18" charset="2"/>
              </a:endParaRPr>
            </a:p>
          </p:txBody>
        </p:sp>
        <p:sp>
          <p:nvSpPr>
            <p:cNvPr id="134158" name="TPAnswers"/>
            <p:cNvSpPr>
              <a:spLocks noChangeArrowheads="1"/>
            </p:cNvSpPr>
            <p:nvPr>
              <p:custDataLst>
                <p:tags r:id="rId3"/>
              </p:custDataLst>
            </p:nvPr>
          </p:nvSpPr>
          <p:spPr bwMode="auto">
            <a:xfrm>
              <a:off x="2976" y="984"/>
              <a:ext cx="2724" cy="1984"/>
            </a:xfrm>
            <a:prstGeom prst="rect">
              <a:avLst/>
            </a:prstGeom>
            <a:noFill/>
            <a:ln w="9525">
              <a:noFill/>
              <a:miter lim="800000"/>
              <a:headEnd/>
              <a:tailEnd/>
            </a:ln>
            <a:effectLst/>
          </p:spPr>
          <p:txBody>
            <a:bodyPr>
              <a:spAutoFit/>
            </a:bodyPr>
            <a:lstStyle/>
            <a:p>
              <a:pPr algn="l">
                <a:lnSpc>
                  <a:spcPct val="90000"/>
                </a:lnSpc>
                <a:spcBef>
                  <a:spcPct val="20000"/>
                </a:spcBef>
                <a:spcAft>
                  <a:spcPct val="20000"/>
                </a:spcAft>
                <a:buClr>
                  <a:srgbClr val="00539D"/>
                </a:buClr>
                <a:tabLst>
                  <a:tab pos="406400" algn="l"/>
                  <a:tab pos="3949700" algn="l"/>
                </a:tabLst>
              </a:pPr>
              <a:r>
                <a:rPr lang="pt-BR" b="1">
                  <a:solidFill>
                    <a:srgbClr val="00539D"/>
                  </a:solidFill>
                  <a:sym typeface="Symbol" pitchFamily="18" charset="2"/>
                </a:rPr>
                <a:t>C. 	</a:t>
              </a:r>
              <a:r>
                <a:rPr lang="pt-BR">
                  <a:sym typeface="Symbol" pitchFamily="18" charset="2"/>
                </a:rPr>
                <a:t>The range is 3. The median </a:t>
              </a:r>
              <a:br>
                <a:rPr lang="pt-BR">
                  <a:sym typeface="Symbol" pitchFamily="18" charset="2"/>
                </a:rPr>
              </a:br>
              <a:r>
                <a:rPr lang="pt-BR">
                  <a:sym typeface="Symbol" pitchFamily="18" charset="2"/>
                </a:rPr>
                <a:t>	is 11.5, and half of the data 	are between 9 and 15.</a:t>
              </a:r>
            </a:p>
            <a:p>
              <a:pPr algn="l">
                <a:lnSpc>
                  <a:spcPct val="90000"/>
                </a:lnSpc>
                <a:spcBef>
                  <a:spcPct val="20000"/>
                </a:spcBef>
                <a:spcAft>
                  <a:spcPct val="20000"/>
                </a:spcAft>
                <a:buClr>
                  <a:srgbClr val="00539D"/>
                </a:buClr>
                <a:tabLst>
                  <a:tab pos="406400" algn="l"/>
                  <a:tab pos="3949700" algn="l"/>
                </a:tabLst>
              </a:pPr>
              <a:endParaRPr lang="pt-BR" b="1">
                <a:solidFill>
                  <a:srgbClr val="00539D"/>
                </a:solidFill>
                <a:sym typeface="Symbol" pitchFamily="18" charset="2"/>
              </a:endParaRPr>
            </a:p>
            <a:p>
              <a:pPr algn="l">
                <a:lnSpc>
                  <a:spcPct val="90000"/>
                </a:lnSpc>
                <a:spcBef>
                  <a:spcPct val="20000"/>
                </a:spcBef>
                <a:spcAft>
                  <a:spcPct val="20000"/>
                </a:spcAft>
                <a:buClr>
                  <a:srgbClr val="00539D"/>
                </a:buClr>
                <a:tabLst>
                  <a:tab pos="406400" algn="l"/>
                  <a:tab pos="3949700" algn="l"/>
                </a:tabLst>
              </a:pPr>
              <a:endParaRPr lang="pt-BR" b="1">
                <a:solidFill>
                  <a:srgbClr val="00539D"/>
                </a:solidFill>
                <a:sym typeface="Symbol" pitchFamily="18" charset="2"/>
              </a:endParaRPr>
            </a:p>
            <a:p>
              <a:pPr algn="l">
                <a:lnSpc>
                  <a:spcPct val="90000"/>
                </a:lnSpc>
                <a:spcBef>
                  <a:spcPct val="20000"/>
                </a:spcBef>
                <a:spcAft>
                  <a:spcPct val="20000"/>
                </a:spcAft>
                <a:buClr>
                  <a:srgbClr val="00539D"/>
                </a:buClr>
                <a:tabLst>
                  <a:tab pos="406400" algn="l"/>
                  <a:tab pos="3949700" algn="l"/>
                </a:tabLst>
              </a:pPr>
              <a:r>
                <a:rPr lang="pt-BR" b="1">
                  <a:solidFill>
                    <a:srgbClr val="00539D"/>
                  </a:solidFill>
                  <a:sym typeface="Symbol" pitchFamily="18" charset="2"/>
                </a:rPr>
                <a:t/>
              </a:r>
              <a:br>
                <a:rPr lang="pt-BR" b="1">
                  <a:solidFill>
                    <a:srgbClr val="00539D"/>
                  </a:solidFill>
                  <a:sym typeface="Symbol" pitchFamily="18" charset="2"/>
                </a:rPr>
              </a:br>
              <a:r>
                <a:rPr lang="pt-BR" b="1">
                  <a:solidFill>
                    <a:srgbClr val="00539D"/>
                  </a:solidFill>
                  <a:sym typeface="Symbol" pitchFamily="18" charset="2"/>
                </a:rPr>
                <a:t/>
              </a:r>
              <a:br>
                <a:rPr lang="pt-BR" b="1">
                  <a:solidFill>
                    <a:srgbClr val="00539D"/>
                  </a:solidFill>
                  <a:sym typeface="Symbol" pitchFamily="18" charset="2"/>
                </a:rPr>
              </a:br>
              <a:r>
                <a:rPr lang="pt-BR" b="1">
                  <a:solidFill>
                    <a:srgbClr val="00539D"/>
                  </a:solidFill>
                  <a:sym typeface="Symbol" pitchFamily="18" charset="2"/>
                </a:rPr>
                <a:t/>
              </a:r>
              <a:br>
                <a:rPr lang="pt-BR" b="1">
                  <a:solidFill>
                    <a:srgbClr val="00539D"/>
                  </a:solidFill>
                  <a:sym typeface="Symbol" pitchFamily="18" charset="2"/>
                </a:rPr>
              </a:br>
              <a:r>
                <a:rPr lang="pt-BR" b="1">
                  <a:solidFill>
                    <a:srgbClr val="00539D"/>
                  </a:solidFill>
                  <a:sym typeface="Symbol" pitchFamily="18" charset="2"/>
                </a:rPr>
                <a:t>D.  </a:t>
              </a:r>
              <a:r>
                <a:rPr lang="pt-BR">
                  <a:sym typeface="Symbol" pitchFamily="18" charset="2"/>
                </a:rPr>
                <a:t>The mean is about 11.5 with </a:t>
              </a:r>
              <a:br>
                <a:rPr lang="pt-BR">
                  <a:sym typeface="Symbol" pitchFamily="18" charset="2"/>
                </a:rPr>
              </a:br>
              <a:r>
                <a:rPr lang="pt-BR">
                  <a:sym typeface="Symbol" pitchFamily="18" charset="2"/>
                </a:rPr>
                <a:t>	a standard deviation of about 	1.7.</a:t>
              </a:r>
              <a:r>
                <a:rPr lang="pt-BR" b="1">
                  <a:solidFill>
                    <a:srgbClr val="00539D"/>
                  </a:solidFill>
                  <a:sym typeface="Symbol" pitchFamily="18" charset="2"/>
                </a:rPr>
                <a:t> </a:t>
              </a:r>
            </a:p>
          </p:txBody>
        </p:sp>
        <p:grpSp>
          <p:nvGrpSpPr>
            <p:cNvPr id="134168" name="Group 24"/>
            <p:cNvGrpSpPr>
              <a:grpSpLocks/>
            </p:cNvGrpSpPr>
            <p:nvPr/>
          </p:nvGrpSpPr>
          <p:grpSpPr bwMode="auto">
            <a:xfrm>
              <a:off x="840" y="1488"/>
              <a:ext cx="1824" cy="981"/>
              <a:chOff x="840" y="1632"/>
              <a:chExt cx="1824" cy="981"/>
            </a:xfrm>
          </p:grpSpPr>
          <p:pic>
            <p:nvPicPr>
              <p:cNvPr id="134166" name="Picture 22" descr="12_03_04_CYP_Graph"/>
              <p:cNvPicPr>
                <a:picLocks noChangeAspect="1" noChangeArrowheads="1"/>
              </p:cNvPicPr>
              <p:nvPr/>
            </p:nvPicPr>
            <p:blipFill>
              <a:blip r:embed="rId7" cstate="print"/>
              <a:srcRect/>
              <a:stretch>
                <a:fillRect/>
              </a:stretch>
            </p:blipFill>
            <p:spPr bwMode="auto">
              <a:xfrm>
                <a:off x="864" y="1632"/>
                <a:ext cx="1200" cy="909"/>
              </a:xfrm>
              <a:prstGeom prst="rect">
                <a:avLst/>
              </a:prstGeom>
              <a:noFill/>
            </p:spPr>
          </p:pic>
          <p:sp>
            <p:nvSpPr>
              <p:cNvPr id="134167" name="Text Box 23"/>
              <p:cNvSpPr txBox="1">
                <a:spLocks noChangeArrowheads="1"/>
              </p:cNvSpPr>
              <p:nvPr/>
            </p:nvSpPr>
            <p:spPr bwMode="auto">
              <a:xfrm>
                <a:off x="840" y="2440"/>
                <a:ext cx="1824" cy="173"/>
              </a:xfrm>
              <a:prstGeom prst="rect">
                <a:avLst/>
              </a:prstGeom>
              <a:solidFill>
                <a:schemeClr val="bg1"/>
              </a:solidFill>
              <a:ln w="9525">
                <a:noFill/>
                <a:miter lim="800000"/>
                <a:headEnd/>
                <a:tailEnd/>
              </a:ln>
              <a:effectLst/>
            </p:spPr>
            <p:txBody>
              <a:bodyPr>
                <a:spAutoFit/>
              </a:bodyPr>
              <a:lstStyle/>
              <a:p>
                <a:pPr algn="l">
                  <a:spcBef>
                    <a:spcPct val="50000"/>
                  </a:spcBef>
                </a:pPr>
                <a:r>
                  <a:rPr lang="en-US" sz="1200"/>
                  <a:t>[8, 16] scl: 1 by [0, 8] scl: 1</a:t>
                </a:r>
              </a:p>
            </p:txBody>
          </p:sp>
        </p:grpSp>
        <p:grpSp>
          <p:nvGrpSpPr>
            <p:cNvPr id="134169" name="Group 25"/>
            <p:cNvGrpSpPr>
              <a:grpSpLocks/>
            </p:cNvGrpSpPr>
            <p:nvPr/>
          </p:nvGrpSpPr>
          <p:grpSpPr bwMode="auto">
            <a:xfrm>
              <a:off x="840" y="2944"/>
              <a:ext cx="1824" cy="981"/>
              <a:chOff x="840" y="1632"/>
              <a:chExt cx="1824" cy="981"/>
            </a:xfrm>
          </p:grpSpPr>
          <p:pic>
            <p:nvPicPr>
              <p:cNvPr id="134170" name="Picture 26" descr="12_03_04_CYP_Graph"/>
              <p:cNvPicPr>
                <a:picLocks noChangeAspect="1" noChangeArrowheads="1"/>
              </p:cNvPicPr>
              <p:nvPr/>
            </p:nvPicPr>
            <p:blipFill>
              <a:blip r:embed="rId7" cstate="print"/>
              <a:srcRect/>
              <a:stretch>
                <a:fillRect/>
              </a:stretch>
            </p:blipFill>
            <p:spPr bwMode="auto">
              <a:xfrm>
                <a:off x="864" y="1632"/>
                <a:ext cx="1200" cy="909"/>
              </a:xfrm>
              <a:prstGeom prst="rect">
                <a:avLst/>
              </a:prstGeom>
              <a:noFill/>
            </p:spPr>
          </p:pic>
          <p:sp>
            <p:nvSpPr>
              <p:cNvPr id="134171" name="Text Box 27"/>
              <p:cNvSpPr txBox="1">
                <a:spLocks noChangeArrowheads="1"/>
              </p:cNvSpPr>
              <p:nvPr/>
            </p:nvSpPr>
            <p:spPr bwMode="auto">
              <a:xfrm>
                <a:off x="840" y="2440"/>
                <a:ext cx="1824" cy="173"/>
              </a:xfrm>
              <a:prstGeom prst="rect">
                <a:avLst/>
              </a:prstGeom>
              <a:solidFill>
                <a:schemeClr val="bg1"/>
              </a:solidFill>
              <a:ln w="9525">
                <a:noFill/>
                <a:miter lim="800000"/>
                <a:headEnd/>
                <a:tailEnd/>
              </a:ln>
              <a:effectLst/>
            </p:spPr>
            <p:txBody>
              <a:bodyPr>
                <a:spAutoFit/>
              </a:bodyPr>
              <a:lstStyle/>
              <a:p>
                <a:pPr algn="l">
                  <a:spcBef>
                    <a:spcPct val="50000"/>
                  </a:spcBef>
                </a:pPr>
                <a:r>
                  <a:rPr lang="en-US" sz="1200"/>
                  <a:t>[8, 16] scl: 1 by [0, 8] scl: 1</a:t>
                </a:r>
              </a:p>
            </p:txBody>
          </p:sp>
        </p:grpSp>
        <p:grpSp>
          <p:nvGrpSpPr>
            <p:cNvPr id="134175" name="Group 31"/>
            <p:cNvGrpSpPr>
              <a:grpSpLocks/>
            </p:cNvGrpSpPr>
            <p:nvPr/>
          </p:nvGrpSpPr>
          <p:grpSpPr bwMode="auto">
            <a:xfrm>
              <a:off x="3280" y="2936"/>
              <a:ext cx="1280" cy="981"/>
              <a:chOff x="3376" y="2936"/>
              <a:chExt cx="1280" cy="981"/>
            </a:xfrm>
          </p:grpSpPr>
          <p:pic>
            <p:nvPicPr>
              <p:cNvPr id="134173" name="Picture 29" descr="12_03_04_CYP_Graph"/>
              <p:cNvPicPr>
                <a:picLocks noChangeAspect="1" noChangeArrowheads="1"/>
              </p:cNvPicPr>
              <p:nvPr/>
            </p:nvPicPr>
            <p:blipFill>
              <a:blip r:embed="rId7" cstate="print"/>
              <a:srcRect/>
              <a:stretch>
                <a:fillRect/>
              </a:stretch>
            </p:blipFill>
            <p:spPr bwMode="auto">
              <a:xfrm>
                <a:off x="3400" y="2936"/>
                <a:ext cx="1200" cy="909"/>
              </a:xfrm>
              <a:prstGeom prst="rect">
                <a:avLst/>
              </a:prstGeom>
              <a:noFill/>
            </p:spPr>
          </p:pic>
          <p:sp>
            <p:nvSpPr>
              <p:cNvPr id="134174" name="Text Box 30"/>
              <p:cNvSpPr txBox="1">
                <a:spLocks noChangeArrowheads="1"/>
              </p:cNvSpPr>
              <p:nvPr/>
            </p:nvSpPr>
            <p:spPr bwMode="auto">
              <a:xfrm>
                <a:off x="3376" y="3744"/>
                <a:ext cx="1280" cy="173"/>
              </a:xfrm>
              <a:prstGeom prst="rect">
                <a:avLst/>
              </a:prstGeom>
              <a:solidFill>
                <a:schemeClr val="bg1"/>
              </a:solidFill>
              <a:ln w="9525">
                <a:noFill/>
                <a:miter lim="800000"/>
                <a:headEnd/>
                <a:tailEnd/>
              </a:ln>
              <a:effectLst/>
            </p:spPr>
            <p:txBody>
              <a:bodyPr>
                <a:spAutoFit/>
              </a:bodyPr>
              <a:lstStyle/>
              <a:p>
                <a:pPr algn="l">
                  <a:spcBef>
                    <a:spcPct val="50000"/>
                  </a:spcBef>
                </a:pPr>
                <a:r>
                  <a:rPr lang="en-US" sz="1200"/>
                  <a:t>[8, 16] scl: 1 by [0, 8] scl: 1</a:t>
                </a:r>
              </a:p>
            </p:txBody>
          </p:sp>
        </p:grpSp>
        <p:grpSp>
          <p:nvGrpSpPr>
            <p:cNvPr id="134176" name="Group 32"/>
            <p:cNvGrpSpPr>
              <a:grpSpLocks/>
            </p:cNvGrpSpPr>
            <p:nvPr/>
          </p:nvGrpSpPr>
          <p:grpSpPr bwMode="auto">
            <a:xfrm>
              <a:off x="3280" y="1488"/>
              <a:ext cx="1280" cy="981"/>
              <a:chOff x="3376" y="2936"/>
              <a:chExt cx="1280" cy="981"/>
            </a:xfrm>
          </p:grpSpPr>
          <p:pic>
            <p:nvPicPr>
              <p:cNvPr id="134177" name="Picture 33" descr="12_03_04_CYP_Graph"/>
              <p:cNvPicPr>
                <a:picLocks noChangeAspect="1" noChangeArrowheads="1"/>
              </p:cNvPicPr>
              <p:nvPr/>
            </p:nvPicPr>
            <p:blipFill>
              <a:blip r:embed="rId7" cstate="print"/>
              <a:srcRect/>
              <a:stretch>
                <a:fillRect/>
              </a:stretch>
            </p:blipFill>
            <p:spPr bwMode="auto">
              <a:xfrm>
                <a:off x="3400" y="2936"/>
                <a:ext cx="1200" cy="909"/>
              </a:xfrm>
              <a:prstGeom prst="rect">
                <a:avLst/>
              </a:prstGeom>
              <a:noFill/>
            </p:spPr>
          </p:pic>
          <p:sp>
            <p:nvSpPr>
              <p:cNvPr id="134178" name="Text Box 34"/>
              <p:cNvSpPr txBox="1">
                <a:spLocks noChangeArrowheads="1"/>
              </p:cNvSpPr>
              <p:nvPr/>
            </p:nvSpPr>
            <p:spPr bwMode="auto">
              <a:xfrm>
                <a:off x="3376" y="3744"/>
                <a:ext cx="1280" cy="173"/>
              </a:xfrm>
              <a:prstGeom prst="rect">
                <a:avLst/>
              </a:prstGeom>
              <a:solidFill>
                <a:schemeClr val="bg1"/>
              </a:solidFill>
              <a:ln w="9525">
                <a:noFill/>
                <a:miter lim="800000"/>
                <a:headEnd/>
                <a:tailEnd/>
              </a:ln>
              <a:effectLst/>
            </p:spPr>
            <p:txBody>
              <a:bodyPr>
                <a:spAutoFit/>
              </a:bodyPr>
              <a:lstStyle/>
              <a:p>
                <a:pPr algn="l">
                  <a:spcBef>
                    <a:spcPct val="50000"/>
                  </a:spcBef>
                </a:pPr>
                <a:r>
                  <a:rPr lang="en-US" sz="1200"/>
                  <a:t>[8, 16] scl: 1 by [0, 8] scl: 1</a:t>
                </a:r>
              </a:p>
            </p:txBody>
          </p:sp>
        </p:gr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4179"/>
                                        </p:tgtEl>
                                        <p:attrNameLst>
                                          <p:attrName>style.visibility</p:attrName>
                                        </p:attrNameLst>
                                      </p:cBhvr>
                                      <p:to>
                                        <p:strVal val="visible"/>
                                      </p:to>
                                    </p:set>
                                    <p:animEffect transition="in" filter="wipe(left)">
                                      <p:cBhvr>
                                        <p:cTn id="7" dur="500"/>
                                        <p:tgtEl>
                                          <p:spTgt spid="134179"/>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134149"/>
                                        </p:tgtEl>
                                        <p:attrNameLst>
                                          <p:attrName>style.visibility</p:attrName>
                                        </p:attrNameLst>
                                      </p:cBhvr>
                                      <p:to>
                                        <p:strVal val="visible"/>
                                      </p:to>
                                    </p:set>
                                    <p:animEffect transition="in" filter="wipe(down)">
                                      <p:cBhvr>
                                        <p:cTn id="12" dur="580">
                                          <p:stCondLst>
                                            <p:cond delay="0"/>
                                          </p:stCondLst>
                                        </p:cTn>
                                        <p:tgtEl>
                                          <p:spTgt spid="134149"/>
                                        </p:tgtEl>
                                      </p:cBhvr>
                                    </p:animEffect>
                                    <p:anim calcmode="lin" valueType="num">
                                      <p:cBhvr>
                                        <p:cTn id="13" dur="1822" tmFilter="0,0; 0.14,0.36; 0.43,0.73; 0.71,0.91; 1.0,1.0">
                                          <p:stCondLst>
                                            <p:cond delay="0"/>
                                          </p:stCondLst>
                                        </p:cTn>
                                        <p:tgtEl>
                                          <p:spTgt spid="134149"/>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134149"/>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134149"/>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134149"/>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134149"/>
                                        </p:tgtEl>
                                        <p:attrNameLst>
                                          <p:attrName>ppt_y</p:attrName>
                                        </p:attrNameLst>
                                      </p:cBhvr>
                                      <p:tavLst>
                                        <p:tav tm="0" fmla="#ppt_y-sin(pi*$)/81">
                                          <p:val>
                                            <p:fltVal val="0"/>
                                          </p:val>
                                        </p:tav>
                                        <p:tav tm="100000">
                                          <p:val>
                                            <p:fltVal val="1"/>
                                          </p:val>
                                        </p:tav>
                                      </p:tavLst>
                                    </p:anim>
                                    <p:animScale>
                                      <p:cBhvr>
                                        <p:cTn id="18" dur="26">
                                          <p:stCondLst>
                                            <p:cond delay="650"/>
                                          </p:stCondLst>
                                        </p:cTn>
                                        <p:tgtEl>
                                          <p:spTgt spid="134149"/>
                                        </p:tgtEl>
                                      </p:cBhvr>
                                      <p:to x="100000" y="60000"/>
                                    </p:animScale>
                                    <p:animScale>
                                      <p:cBhvr>
                                        <p:cTn id="19" dur="166" decel="50000">
                                          <p:stCondLst>
                                            <p:cond delay="676"/>
                                          </p:stCondLst>
                                        </p:cTn>
                                        <p:tgtEl>
                                          <p:spTgt spid="134149"/>
                                        </p:tgtEl>
                                      </p:cBhvr>
                                      <p:to x="100000" y="100000"/>
                                    </p:animScale>
                                    <p:animScale>
                                      <p:cBhvr>
                                        <p:cTn id="20" dur="26">
                                          <p:stCondLst>
                                            <p:cond delay="1312"/>
                                          </p:stCondLst>
                                        </p:cTn>
                                        <p:tgtEl>
                                          <p:spTgt spid="134149"/>
                                        </p:tgtEl>
                                      </p:cBhvr>
                                      <p:to x="100000" y="80000"/>
                                    </p:animScale>
                                    <p:animScale>
                                      <p:cBhvr>
                                        <p:cTn id="21" dur="166" decel="50000">
                                          <p:stCondLst>
                                            <p:cond delay="1338"/>
                                          </p:stCondLst>
                                        </p:cTn>
                                        <p:tgtEl>
                                          <p:spTgt spid="134149"/>
                                        </p:tgtEl>
                                      </p:cBhvr>
                                      <p:to x="100000" y="100000"/>
                                    </p:animScale>
                                    <p:animScale>
                                      <p:cBhvr>
                                        <p:cTn id="22" dur="26">
                                          <p:stCondLst>
                                            <p:cond delay="1642"/>
                                          </p:stCondLst>
                                        </p:cTn>
                                        <p:tgtEl>
                                          <p:spTgt spid="134149"/>
                                        </p:tgtEl>
                                      </p:cBhvr>
                                      <p:to x="100000" y="90000"/>
                                    </p:animScale>
                                    <p:animScale>
                                      <p:cBhvr>
                                        <p:cTn id="23" dur="166" decel="50000">
                                          <p:stCondLst>
                                            <p:cond delay="1668"/>
                                          </p:stCondLst>
                                        </p:cTn>
                                        <p:tgtEl>
                                          <p:spTgt spid="134149"/>
                                        </p:tgtEl>
                                      </p:cBhvr>
                                      <p:to x="100000" y="100000"/>
                                    </p:animScale>
                                    <p:animScale>
                                      <p:cBhvr>
                                        <p:cTn id="24" dur="26">
                                          <p:stCondLst>
                                            <p:cond delay="1808"/>
                                          </p:stCondLst>
                                        </p:cTn>
                                        <p:tgtEl>
                                          <p:spTgt spid="134149"/>
                                        </p:tgtEl>
                                      </p:cBhvr>
                                      <p:to x="100000" y="95000"/>
                                    </p:animScale>
                                    <p:animScale>
                                      <p:cBhvr>
                                        <p:cTn id="25" dur="166" decel="50000">
                                          <p:stCondLst>
                                            <p:cond delay="1834"/>
                                          </p:stCondLst>
                                        </p:cTn>
                                        <p:tgtEl>
                                          <p:spTgt spid="13414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End of the Lesson</a:t>
            </a:r>
          </a:p>
        </p:txBody>
      </p:sp>
    </p:spTree>
    <p:custDataLst>
      <p:tags r:id="rId1"/>
    </p:custDataLst>
  </p:cSld>
  <p:clrMapOvr>
    <a:masterClrMapping/>
  </p:clrMapOvr>
  <p:transition advClick="0">
    <p:zoom/>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USESECONDARYMONITOR" val="True"/>
  <p:tag name="BULLETTYPE" val="1"/>
  <p:tag name="RESPCOUNTERSTYLE" val="-1"/>
  <p:tag name="INPUTSOURCE" val="1"/>
  <p:tag name="BACKUPSESSIONS" val="True"/>
  <p:tag name="REVIEWONLY" val="False"/>
  <p:tag name="PARTICIPANTSINLEADERBOARD" val="5"/>
  <p:tag name="BUBBLESIZEVISIBLE" val="True"/>
  <p:tag name="CUSTOMGRIDBACKCOLOR" val="-2830136"/>
  <p:tag name="CUSTOMCELLBACKCOLOR3" val="-268652"/>
  <p:tag name="DISPLAYDEVICENUMBER" val="True"/>
  <p:tag name="AUTOSIZEGRID" val="True"/>
  <p:tag name="CHARTCOLORS" val="1"/>
  <p:tag name="MULTIRESPDIVISOR" val="1"/>
  <p:tag name="CORRECTPOINTVALUE" val="100"/>
  <p:tag name="ZEROBASED" val="False"/>
  <p:tag name="SHOWBARVISIBLE" val="True"/>
  <p:tag name="REQUIREPASSWORD" val="False"/>
  <p:tag name="RESPCOUNTERFORMAT" val="0"/>
  <p:tag name="NUMRESPONSES" val="1"/>
  <p:tag name="AUTOADVANCE" val="False"/>
  <p:tag name="TEAMSINLEADERBOARD" val="5"/>
  <p:tag name="BUBBLEGROUPING" val="3"/>
  <p:tag name="CUSTOMCELLBACKCOLOR2" val="-13395457"/>
  <p:tag name="DISPLAYDEVICEID" val="True"/>
  <p:tag name="GRIDPOSITION" val="1"/>
  <p:tag name="INCLUDENONRESPONDERS" val="False"/>
  <p:tag name="INCORRECTPOINTVALUE" val="0"/>
  <p:tag name="CHARTSCALE" val="True"/>
  <p:tag name="DEFAULTPORT" val="1001"/>
  <p:tag name="RESPTABLESTYLE" val="-1"/>
  <p:tag name="BACKUPMAINTENANCE" val="7"/>
  <p:tag name="STDCHART" val="1"/>
  <p:tag name="DEFAULTNUMTEAMS" val="5"/>
  <p:tag name="USESCHEMECOLORS" val="True"/>
  <p:tag name="GRIDSIZE" val="{Width=800, Height=600}"/>
  <p:tag name="PARTLISTDEFAULT" val="0"/>
  <p:tag name="ADDINALWAYSLOADED" val="False"/>
  <p:tag name="ENABLEPRESENTERVPAD" val="False"/>
  <p:tag name="COUNTDOWNSECONDS" val="10"/>
  <p:tag name="ROTATIONINTERVAL" val="2"/>
  <p:tag name="BUBBLEVALUEFORMAT" val="0.0"/>
  <p:tag name="DISPLAYNAME" val="True"/>
  <p:tag name="CHARTLABELS" val="0"/>
  <p:tag name="REALTIMEBACKUP" val="False"/>
  <p:tag name="ANSWERNOWSTYLE" val="-1"/>
  <p:tag name="ALLOWDUPLICATES" val="False"/>
  <p:tag name="BUBBLENAMEVISIBLE" val="True"/>
  <p:tag name="GRIDOPACITY" val="90"/>
  <p:tag name="INCLUDEPPT" val="True"/>
  <p:tag name="EXPANDSHOWBAR" val="True"/>
  <p:tag name="CHARTVALUEFORMAT" val="0%"/>
  <p:tag name="CUSTOMCELLBACKCOLOR1" val="-657956"/>
  <p:tag name="RESETCHARTS" val="True"/>
  <p:tag name="ANSWERNOWTEXT" val="Answer Now"/>
  <p:tag name="MAXRESPONDERS" val="5"/>
  <p:tag name="POLLINGCYCLE" val="2"/>
  <p:tag name="COUNTDOWNSTYLE" val="-1"/>
  <p:tag name="CUSTOMCELLBACKCOLOR4" val="-8355712"/>
  <p:tag name="TPVERSION" val="2006"/>
  <p:tag name="GRIDROTATIONINTERVAL" val="2"/>
  <p:tag name="AUTOUPDATEALIASES" val="True"/>
  <p:tag name="USEENTERPRISEMANAGER" val="False"/>
  <p:tag name="CUSTOMCELLFORECOLOR" val="-16777216"/>
  <p:tag name="AUTOADJUSTPARTRANGE" val="True"/>
  <p:tag name="ALLOWUSERFEEDBACK" val="True"/>
  <p:tag name="DELIMITERS" val="3.1"/>
  <p:tag name="INCLUDESESSION" val="True"/>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SLIDEGUID" val="3D59312F1C974886B2A6CB789348A99A"/>
  <p:tag name="SLIDEID" val="3D59312F1C974886B2A6CB789348A99A"/>
  <p:tag name="SLIDEORDER" val="1"/>
  <p:tag name="SLIDETYPE" val="Q"/>
  <p:tag name="DEMOGRAPHIC" val="False"/>
  <p:tag name="TEAMASSIGN" val="False"/>
  <p:tag name="SPEEDSCORING" val="False"/>
  <p:tag name="CORRECTPOINTVALUE" val="100"/>
  <p:tag name="INCORRECTPOINTVALUE" val="0"/>
  <p:tag name="ZEROBASED" val="False"/>
  <p:tag name="DELIMITERS" val="3.1"/>
  <p:tag name="VALUES" val="Incorrect¤Correct¤Incorrect¤Incorrect"/>
  <p:tag name="RESPONSESGATHERED" val="False"/>
  <p:tag name="QUESTIONALIAS" val="5-Minute Check 1"/>
  <p:tag name="ANSWERSALIAS" val="A¤B¤C¤D"/>
</p:tagLst>
</file>

<file path=ppt/tags/tag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6.xml><?xml version="1.0" encoding="utf-8"?>
<p:tagLst xmlns:a="http://schemas.openxmlformats.org/drawingml/2006/main" xmlns:r="http://schemas.openxmlformats.org/officeDocument/2006/relationships" xmlns:p="http://schemas.openxmlformats.org/presentationml/2006/main">
  <p:tag name="SLIDEGUID" val="3D59312F1C974886B2A6CB789348A99A"/>
  <p:tag name="SLIDEID" val="3D59312F1C974886B2A6CB789348A99A"/>
  <p:tag name="SLIDEORDER" val="1"/>
  <p:tag name="SLIDETYPE" val="Q"/>
  <p:tag name="DEMOGRAPHIC" val="False"/>
  <p:tag name="TEAMASSIGN" val="False"/>
  <p:tag name="SPEEDSCORING" val="False"/>
  <p:tag name="CORRECTPOINTVALUE" val="100"/>
  <p:tag name="INCORRECTPOINTVALUE" val="0"/>
  <p:tag name="ZEROBASED" val="False"/>
  <p:tag name="DELIMITERS" val="3.1"/>
  <p:tag name="VALUES" val="Incorrect¤Correct¤Incorrect¤Incorrect"/>
  <p:tag name="RESPONSESGATHERED" val="False"/>
  <p:tag name="QUESTIONALIAS" val="5-Minute Check 1"/>
  <p:tag name="ANSWERSALIAS" val="A¤B¤C¤D"/>
</p:tagLst>
</file>

<file path=ppt/tags/tag7.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8.xml><?xml version="1.0" encoding="utf-8"?>
<p:tagLst xmlns:a="http://schemas.openxmlformats.org/drawingml/2006/main" xmlns:r="http://schemas.openxmlformats.org/officeDocument/2006/relationships" xmlns:p="http://schemas.openxmlformats.org/presentationml/2006/main">
  <p:tag name="SLIDEGUID" val="3D59312F1C974886B2A6CB789348A99A"/>
  <p:tag name="SLIDEID" val="3D59312F1C974886B2A6CB789348A99A"/>
  <p:tag name="SLIDEORDER" val="1"/>
  <p:tag name="SLIDETYPE" val="Q"/>
  <p:tag name="DEMOGRAPHIC" val="False"/>
  <p:tag name="TEAMASSIGN" val="False"/>
  <p:tag name="SPEEDSCORING" val="False"/>
  <p:tag name="CORRECTPOINTVALUE" val="100"/>
  <p:tag name="INCORRECTPOINTVALUE" val="0"/>
  <p:tag name="ZEROBASED" val="False"/>
  <p:tag name="DELIMITERS" val="3.1"/>
  <p:tag name="VALUES" val="Incorrect¤Correct¤Incorrect¤Incorrect"/>
  <p:tag name="RESPONSESGATHERED" val="False"/>
  <p:tag name="QUESTIONALIAS" val="5-Minute Check 1"/>
  <p:tag name="ANSWERSALIAS" val="A¤B¤C¤D"/>
</p:tagLst>
</file>

<file path=ppt/tags/tag9.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0.xml><?xml version="1.0" encoding="utf-8"?>
<p:tagLst xmlns:a="http://schemas.openxmlformats.org/drawingml/2006/main" xmlns:r="http://schemas.openxmlformats.org/officeDocument/2006/relationships" xmlns:p="http://schemas.openxmlformats.org/presentationml/2006/main">
  <p:tag name="SLIDEGUID" val="3D59312F1C974886B2A6CB789348A99A"/>
  <p:tag name="SLIDEID" val="3D59312F1C974886B2A6CB789348A99A"/>
  <p:tag name="SLIDEORDER" val="1"/>
  <p:tag name="SLIDETYPE" val="Q"/>
  <p:tag name="DEMOGRAPHIC" val="False"/>
  <p:tag name="TEAMASSIGN" val="False"/>
  <p:tag name="SPEEDSCORING" val="False"/>
  <p:tag name="CORRECTPOINTVALUE" val="100"/>
  <p:tag name="INCORRECTPOINTVALUE" val="0"/>
  <p:tag name="ZEROBASED" val="False"/>
  <p:tag name="DELIMITERS" val="3.1"/>
  <p:tag name="VALUES" val="Incorrect¤Correct¤Incorrect¤Incorrect"/>
  <p:tag name="RESPONSESGATHERED" val="False"/>
  <p:tag name="QUESTIONALIAS" val="5-Minute Check 1"/>
  <p:tag name="ANSWERSALIAS" val="A¤B¤C¤D"/>
</p:tagLst>
</file>

<file path=ppt/tags/tag11.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2.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2"/>
  <p:tag name="SLIDEGUID" val="F98663D27C4C4D02A75C7DD64C04FBC7"/>
  <p:tag name="VALUES" val="Incorrect¤Correct¤Incorrect¤Incorrect"/>
  <p:tag name="QUESTIONALIAS" val="5-Minute Check 2"/>
  <p:tag name="ANSWERSALIAS" val="A¤B¤C¤D"/>
  <p:tag name="RESPONSESGATHERED" val="False"/>
</p:tagLst>
</file>

<file path=ppt/tags/tag13.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0.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6"/>
  <p:tag name="SLIDEGUID" val="10402C18D5024B34B2D5723FE403CB47"/>
  <p:tag name="VALUES" val="Incorrect¤Incorrect¤Correct¤Incorrect"/>
  <p:tag name="QUESTIONALIAS" val="Example 1"/>
  <p:tag name="ANSWERSALIAS" val="A¤B¤C¤D"/>
  <p:tag name="RESPONSESGATHERED" val="False"/>
</p:tagLst>
</file>

<file path=ppt/tags/tag21.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2.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6.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763036F1F41841B5A1B0F85EC6EBD574"/>
  <p:tag name="VALUES" val="Incorrect¤Incorrect¤Incorrect¤Correct"/>
  <p:tag name="QUESTIONALIAS" val="Example 2"/>
  <p:tag name="ANSWERSALIAS" val="A¤B¤C¤D"/>
  <p:tag name="RESPONSESGATHERED" val="False"/>
</p:tagLst>
</file>

<file path=ppt/tags/tag27.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8.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1.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A374C315D0D94FC1A78229D8376ED540"/>
  <p:tag name="VALUES" val="Incorrect¤Correct¤Incorrect¤Incorrect"/>
  <p:tag name="QUESTIONALIAS" val="Example 3"/>
  <p:tag name="ANSWERSALIAS" val="A¤B¤C¤D"/>
  <p:tag name="RESPONSESGATHERED" val="False"/>
</p:tagLst>
</file>

<file path=ppt/tags/tag32.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3.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7.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05E72300D2AA48239E797BC23141D212"/>
  <p:tag name="QUESTIONALIAS" val="Example 4"/>
  <p:tag name="ANSWERSALIAS" val="A¤B¤C¤D"/>
  <p:tag name="RESPONSESGATHERED" val="False"/>
</p:tagLst>
</file>

<file path=ppt/tags/tag38.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05E72300D2AA48239E797BC23141D212"/>
  <p:tag name="QUESTIONALIAS" val="Example 4"/>
  <p:tag name="ANSWERSALIAS" val="A¤B¤C¤D"/>
  <p:tag name="RESPONSESGATHERED" val="False"/>
</p:tagLst>
</file>

<file path=ppt/tags/tag39.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40.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4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3_Default Design">
  <a:themeElements>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Default Design">
  <a:themeElements>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Default Design">
  <a:themeElements>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5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Default Design">
  <a:themeElements>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6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Default Design">
  <a:themeElements>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7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7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7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7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7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7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7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7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7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7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7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7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7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Default Design">
  <a:themeElements>
    <a:clrScheme name="8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8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8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8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9_Default Design">
  <a:themeElements>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9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0_Default Design">
  <a:themeElements>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0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0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0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0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0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0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0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0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0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0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0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0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0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1_Default Design">
  <a:themeElements>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1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1637</TotalTime>
  <Words>1005</Words>
  <Application>Microsoft Office PowerPoint</Application>
  <PresentationFormat>On-screen Show (4:3)</PresentationFormat>
  <Paragraphs>150</Paragraphs>
  <Slides>27</Slides>
  <Notes>0</Notes>
  <HiddenSlides>0</HiddenSlides>
  <MMClips>0</MMClips>
  <ScaleCrop>false</ScaleCrop>
  <HeadingPairs>
    <vt:vector size="6" baseType="variant">
      <vt:variant>
        <vt:lpstr>Fonts Used</vt:lpstr>
      </vt:variant>
      <vt:variant>
        <vt:i4>7</vt:i4>
      </vt:variant>
      <vt:variant>
        <vt:lpstr>Theme</vt:lpstr>
      </vt:variant>
      <vt:variant>
        <vt:i4>10</vt:i4>
      </vt:variant>
      <vt:variant>
        <vt:lpstr>Slide Titles</vt:lpstr>
      </vt:variant>
      <vt:variant>
        <vt:i4>27</vt:i4>
      </vt:variant>
    </vt:vector>
  </HeadingPairs>
  <TitlesOfParts>
    <vt:vector size="44" baseType="lpstr">
      <vt:lpstr>Arial</vt:lpstr>
      <vt:lpstr>Symbol</vt:lpstr>
      <vt:lpstr>Times New Roman</vt:lpstr>
      <vt:lpstr>FormataOTFCn</vt:lpstr>
      <vt:lpstr>FormataOTFCnMd</vt:lpstr>
      <vt:lpstr>TI Math</vt:lpstr>
      <vt:lpstr>TI84EmuKeys</vt:lpstr>
      <vt:lpstr>3_Default Design</vt:lpstr>
      <vt:lpstr>4_Default Design</vt:lpstr>
      <vt:lpstr>2_Default Design</vt:lpstr>
      <vt:lpstr>5_Default Design</vt:lpstr>
      <vt:lpstr>6_Default Design</vt:lpstr>
      <vt:lpstr>7_Default Design</vt:lpstr>
      <vt:lpstr>8_Default Design</vt:lpstr>
      <vt:lpstr>9_Default Design</vt:lpstr>
      <vt:lpstr>10_Default Design</vt:lpstr>
      <vt:lpstr>11_Default Design</vt:lpstr>
      <vt:lpstr>Splash Screen</vt:lpstr>
      <vt:lpstr>Lesson Menu</vt:lpstr>
      <vt:lpstr>5-Minute Check 1</vt:lpstr>
      <vt:lpstr>5-Minute Check 2</vt:lpstr>
      <vt:lpstr>5-Minute Check 3</vt:lpstr>
      <vt:lpstr>5-Minute Check 4</vt:lpstr>
      <vt:lpstr>5-Minute Check 5</vt:lpstr>
      <vt:lpstr>CCSS</vt:lpstr>
      <vt:lpstr>Then/Now</vt:lpstr>
      <vt:lpstr>Vocabulary</vt:lpstr>
      <vt:lpstr>Concept</vt:lpstr>
      <vt:lpstr>Example 1</vt:lpstr>
      <vt:lpstr>Example 1</vt:lpstr>
      <vt:lpstr>Example 1</vt:lpstr>
      <vt:lpstr>Concept</vt:lpstr>
      <vt:lpstr>Example 2</vt:lpstr>
      <vt:lpstr>Example 2</vt:lpstr>
      <vt:lpstr>Example 2</vt:lpstr>
      <vt:lpstr>Example 3</vt:lpstr>
      <vt:lpstr>Example 3</vt:lpstr>
      <vt:lpstr>Example 3</vt:lpstr>
      <vt:lpstr>Example 4</vt:lpstr>
      <vt:lpstr>Example 4</vt:lpstr>
      <vt:lpstr>Example 4</vt:lpstr>
      <vt:lpstr>Example 4</vt:lpstr>
      <vt:lpstr>Example 4</vt:lpstr>
      <vt:lpstr>End of the Lesson</vt:lpstr>
    </vt:vector>
  </TitlesOfParts>
  <Company>Madeira Station LLC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Glencoe Algebra 1</dc:title>
  <dc:creator>Tim Chavel</dc:creator>
  <cp:lastModifiedBy>tchavel</cp:lastModifiedBy>
  <cp:revision>87</cp:revision>
  <dcterms:created xsi:type="dcterms:W3CDTF">2007-12-06T14:31:51Z</dcterms:created>
  <dcterms:modified xsi:type="dcterms:W3CDTF">2015-12-17T13:31:34Z</dcterms:modified>
</cp:coreProperties>
</file>