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33" r:id="rId17"/>
    <p:sldId id="314" r:id="rId18"/>
    <p:sldId id="258" r:id="rId19"/>
    <p:sldId id="290" r:id="rId20"/>
    <p:sldId id="321" r:id="rId21"/>
    <p:sldId id="259" r:id="rId22"/>
    <p:sldId id="324" r:id="rId23"/>
    <p:sldId id="308" r:id="rId24"/>
    <p:sldId id="302" r:id="rId25"/>
    <p:sldId id="260" r:id="rId26"/>
    <p:sldId id="261" r:id="rId27"/>
    <p:sldId id="309" r:id="rId28"/>
    <p:sldId id="263" r:id="rId29"/>
    <p:sldId id="325" r:id="rId30"/>
    <p:sldId id="334" r:id="rId31"/>
    <p:sldId id="326" r:id="rId32"/>
    <p:sldId id="327" r:id="rId33"/>
    <p:sldId id="310" r:id="rId34"/>
    <p:sldId id="293" r:id="rId35"/>
    <p:sldId id="331" r:id="rId36"/>
    <p:sldId id="332" r:id="rId37"/>
    <p:sldId id="328" r:id="rId38"/>
    <p:sldId id="311" r:id="rId39"/>
    <p:sldId id="275" r:id="rId40"/>
  </p:sldIdLst>
  <p:sldSz cx="9144000" cy="6858000" type="screen4x3"/>
  <p:notesSz cx="6858000" cy="9144000"/>
  <p:custDataLst>
    <p:tags r:id="rId41"/>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4"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6"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9"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20"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6" name="Header" descr="12_ALG1_Header_12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12–3</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2_04"/>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2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51" name="Picture 19"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2"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4"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5"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6"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7"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8"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6" name="Picture 20"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8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3"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700" name="Picture 20"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70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7"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6" name="Picture 18"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12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2_04">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8.xml"/><Relationship Id="rId7" Type="http://schemas.openxmlformats.org/officeDocument/2006/relationships/slide" Target="slide1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25.xml"/><Relationship Id="rId5" Type="http://schemas.openxmlformats.org/officeDocument/2006/relationships/slide" Target="slide10.xml"/><Relationship Id="rId10" Type="http://schemas.openxmlformats.org/officeDocument/2006/relationships/slide" Target="slide19.xml"/><Relationship Id="rId4" Type="http://schemas.openxmlformats.org/officeDocument/2006/relationships/slide" Target="slide9.xml"/><Relationship Id="rId9" Type="http://schemas.openxmlformats.org/officeDocument/2006/relationships/slide" Target="slide16.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9.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4.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9.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4.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57.xml"/><Relationship Id="rId1" Type="http://schemas.openxmlformats.org/officeDocument/2006/relationships/tags" Target="../tags/tag32.xml"/><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57.xml"/><Relationship Id="rId1" Type="http://schemas.openxmlformats.org/officeDocument/2006/relationships/tags" Target="../tags/tag3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45.jpe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44.jpeg"/><Relationship Id="rId5" Type="http://schemas.openxmlformats.org/officeDocument/2006/relationships/image" Target="../media/image9.jpe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68.xml"/><Relationship Id="rId1" Type="http://schemas.openxmlformats.org/officeDocument/2006/relationships/tags" Target="../tags/tag38.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68.xml"/><Relationship Id="rId1" Type="http://schemas.openxmlformats.org/officeDocument/2006/relationships/tags" Target="../tags/tag39.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68.xml"/><Relationship Id="rId1" Type="http://schemas.openxmlformats.org/officeDocument/2006/relationships/tags" Target="../tags/tag40.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4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49.jpe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48.jpeg"/><Relationship Id="rId5" Type="http://schemas.openxmlformats.org/officeDocument/2006/relationships/image" Target="../media/image9.jpe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11"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3"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4" name="SplashHeader" descr="12_ALG1_Header_12_04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12–3)</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Transformations Using Addition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Transformation Using Addition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Key Concept:  Transformation Using Multiplication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2:	Transformation Using Multiplication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3:	Compare Data Using Histograms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1" action="ppaction://hlinksldjump"/>
              </a:rPr>
              <a:t>Example 4:	Real-World Example: Compare Data Using Box-and-Whisker Plots</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508125"/>
            <a:ext cx="8229600" cy="1190625"/>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000" b="1">
                <a:solidFill>
                  <a:srgbClr val="00539D"/>
                </a:solidFill>
              </a:rPr>
              <a:t>Use a graphing calculator to construct a histogram for the </a:t>
            </a:r>
            <a:br>
              <a:rPr lang="en-US" sz="2000" b="1">
                <a:solidFill>
                  <a:srgbClr val="00539D"/>
                </a:solidFill>
              </a:rPr>
            </a:br>
            <a:r>
              <a:rPr lang="en-US" sz="2000" b="1">
                <a:solidFill>
                  <a:srgbClr val="00539D"/>
                </a:solidFill>
              </a:rPr>
              <a:t>data. Then describe the shape of the distribution. </a:t>
            </a:r>
            <a:br>
              <a:rPr lang="en-US" sz="2000" b="1">
                <a:solidFill>
                  <a:srgbClr val="00539D"/>
                </a:solidFill>
              </a:rPr>
            </a:br>
            <a:r>
              <a:rPr lang="en-US" sz="2000" b="1">
                <a:solidFill>
                  <a:srgbClr val="00539D"/>
                </a:solidFill>
              </a:rPr>
              <a:t>12, 14, 28, 24, 21, 22, 26, 19, 29, 26, 21, 26, 21, 30, 15, 24, 17, 19, 30, 22, 15, 20, 20, 21, 18, 24, 25, 28, 29, 21, 16, 15, 26, 21, 22, 20 </a:t>
            </a:r>
          </a:p>
        </p:txBody>
      </p:sp>
      <p:sp>
        <p:nvSpPr>
          <p:cNvPr id="107529" name="AutoShape 9"/>
          <p:cNvSpPr>
            <a:spLocks noChangeArrowheads="1"/>
          </p:cNvSpPr>
          <p:nvPr/>
        </p:nvSpPr>
        <p:spPr bwMode="auto">
          <a:xfrm>
            <a:off x="4368800" y="28575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5" cstate="print"/>
          <a:srcRect/>
          <a:stretch>
            <a:fillRect/>
          </a:stretch>
        </p:blipFill>
        <p:spPr bwMode="auto">
          <a:xfrm>
            <a:off x="614363" y="1498600"/>
            <a:ext cx="457200" cy="422275"/>
          </a:xfrm>
          <a:prstGeom prst="rect">
            <a:avLst/>
          </a:prstGeom>
          <a:noFill/>
        </p:spPr>
      </p:pic>
      <p:grpSp>
        <p:nvGrpSpPr>
          <p:cNvPr id="107545" name="Group 25"/>
          <p:cNvGrpSpPr>
            <a:grpSpLocks/>
          </p:cNvGrpSpPr>
          <p:nvPr/>
        </p:nvGrpSpPr>
        <p:grpSpPr bwMode="auto">
          <a:xfrm>
            <a:off x="1066800" y="2819400"/>
            <a:ext cx="7543800" cy="3429000"/>
            <a:chOff x="672" y="1776"/>
            <a:chExt cx="4752" cy="2160"/>
          </a:xfrm>
        </p:grpSpPr>
        <p:sp>
          <p:nvSpPr>
            <p:cNvPr id="107526" name="TPAnswers"/>
            <p:cNvSpPr>
              <a:spLocks noChangeArrowheads="1"/>
            </p:cNvSpPr>
            <p:nvPr>
              <p:custDataLst>
                <p:tags r:id="rId2"/>
              </p:custDataLst>
            </p:nvPr>
          </p:nvSpPr>
          <p:spPr bwMode="auto">
            <a:xfrm>
              <a:off x="672"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positively skewed</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negatively skewed</a:t>
              </a:r>
            </a:p>
          </p:txBody>
        </p:sp>
        <p:pic>
          <p:nvPicPr>
            <p:cNvPr id="107540" name="Picture 20" descr="12_04_01_5MC_Answers"/>
            <p:cNvPicPr>
              <a:picLocks noChangeAspect="1" noChangeArrowheads="1"/>
            </p:cNvPicPr>
            <p:nvPr/>
          </p:nvPicPr>
          <p:blipFill>
            <a:blip r:embed="rId6" cstate="print"/>
            <a:srcRect/>
            <a:stretch>
              <a:fillRect/>
            </a:stretch>
          </p:blipFill>
          <p:spPr bwMode="auto">
            <a:xfrm>
              <a:off x="942" y="2064"/>
              <a:ext cx="1026" cy="777"/>
            </a:xfrm>
            <a:prstGeom prst="rect">
              <a:avLst/>
            </a:prstGeom>
            <a:noFill/>
          </p:spPr>
        </p:pic>
        <p:sp>
          <p:nvSpPr>
            <p:cNvPr id="107541" name="TPAnswers"/>
            <p:cNvSpPr>
              <a:spLocks noChangeArrowheads="1"/>
            </p:cNvSpPr>
            <p:nvPr>
              <p:custDataLst>
                <p:tags r:id="rId3"/>
              </p:custDataLst>
            </p:nvPr>
          </p:nvSpPr>
          <p:spPr bwMode="auto">
            <a:xfrm>
              <a:off x="3120"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symmetrical</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clustered</a:t>
              </a:r>
            </a:p>
          </p:txBody>
        </p:sp>
        <p:pic>
          <p:nvPicPr>
            <p:cNvPr id="107542" name="Picture 22" descr="12_04_01_5MC_Answers"/>
            <p:cNvPicPr>
              <a:picLocks noChangeAspect="1" noChangeArrowheads="1"/>
            </p:cNvPicPr>
            <p:nvPr/>
          </p:nvPicPr>
          <p:blipFill>
            <a:blip r:embed="rId6" cstate="print"/>
            <a:srcRect/>
            <a:stretch>
              <a:fillRect/>
            </a:stretch>
          </p:blipFill>
          <p:spPr bwMode="auto">
            <a:xfrm>
              <a:off x="3414" y="2064"/>
              <a:ext cx="1026" cy="777"/>
            </a:xfrm>
            <a:prstGeom prst="rect">
              <a:avLst/>
            </a:prstGeom>
            <a:noFill/>
          </p:spPr>
        </p:pic>
        <p:pic>
          <p:nvPicPr>
            <p:cNvPr id="107543" name="Picture 23" descr="12_04_01_5MC_Answers"/>
            <p:cNvPicPr>
              <a:picLocks noChangeAspect="1" noChangeArrowheads="1"/>
            </p:cNvPicPr>
            <p:nvPr/>
          </p:nvPicPr>
          <p:blipFill>
            <a:blip r:embed="rId6" cstate="print"/>
            <a:srcRect/>
            <a:stretch>
              <a:fillRect/>
            </a:stretch>
          </p:blipFill>
          <p:spPr bwMode="auto">
            <a:xfrm>
              <a:off x="3414" y="3159"/>
              <a:ext cx="1026" cy="777"/>
            </a:xfrm>
            <a:prstGeom prst="rect">
              <a:avLst/>
            </a:prstGeom>
            <a:noFill/>
          </p:spPr>
        </p:pic>
        <p:pic>
          <p:nvPicPr>
            <p:cNvPr id="107544" name="Picture 24" descr="12_04_01_5MC_Answers"/>
            <p:cNvPicPr>
              <a:picLocks noChangeAspect="1" noChangeArrowheads="1"/>
            </p:cNvPicPr>
            <p:nvPr/>
          </p:nvPicPr>
          <p:blipFill>
            <a:blip r:embed="rId6" cstate="print"/>
            <a:srcRect/>
            <a:stretch>
              <a:fillRect/>
            </a:stretch>
          </p:blipFill>
          <p:spPr bwMode="auto">
            <a:xfrm>
              <a:off x="942" y="3159"/>
              <a:ext cx="1026" cy="77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45"/>
                                        </p:tgtEl>
                                        <p:attrNameLst>
                                          <p:attrName>style.visibility</p:attrName>
                                        </p:attrNameLst>
                                      </p:cBhvr>
                                      <p:to>
                                        <p:strVal val="visible"/>
                                      </p:to>
                                    </p:set>
                                    <p:animEffect transition="in" filter="wipe(left)">
                                      <p:cBhvr>
                                        <p:cTn id="15" dur="500"/>
                                        <p:tgtEl>
                                          <p:spTgt spid="10754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0" name="TPQuestion"/>
          <p:cNvSpPr>
            <a:spLocks noChangeArrowheads="1"/>
          </p:cNvSpPr>
          <p:nvPr/>
        </p:nvSpPr>
        <p:spPr bwMode="auto">
          <a:xfrm>
            <a:off x="685800" y="1508125"/>
            <a:ext cx="8020050" cy="1190625"/>
          </a:xfrm>
          <a:prstGeom prst="rect">
            <a:avLst/>
          </a:prstGeom>
          <a:noFill/>
          <a:ln w="9525">
            <a:noFill/>
            <a:miter lim="800000"/>
            <a:headEnd/>
            <a:tailEnd/>
          </a:ln>
          <a:effectLst/>
        </p:spPr>
        <p:txBody>
          <a:bodyPr>
            <a:spAutoFit/>
          </a:bodyPr>
          <a:lstStyle/>
          <a:p>
            <a:pPr marL="342900">
              <a:lnSpc>
                <a:spcPct val="90000"/>
              </a:lnSpc>
            </a:pPr>
            <a:r>
              <a:rPr lang="en-US" sz="2000" b="1">
                <a:solidFill>
                  <a:srgbClr val="00539D"/>
                </a:solidFill>
              </a:rPr>
              <a:t>Use a graphing calculator to construct a histogram for the data. Then describe the shape of the distribution. </a:t>
            </a:r>
            <a:br>
              <a:rPr lang="en-US" sz="2000" b="1">
                <a:solidFill>
                  <a:srgbClr val="00539D"/>
                </a:solidFill>
              </a:rPr>
            </a:br>
            <a:r>
              <a:rPr lang="en-US" sz="2000" b="1">
                <a:solidFill>
                  <a:srgbClr val="00539D"/>
                </a:solidFill>
              </a:rPr>
              <a:t>8, 8, 14, 15, 8, 8, 9, 9, 9, 10, 10, 11, 10, 10, 11, 11, 12, 10, 12, 13, 8, 9, 9, 8, 8</a:t>
            </a:r>
            <a:r>
              <a:rPr lang="en-US" sz="2000">
                <a:solidFill>
                  <a:srgbClr val="00539D"/>
                </a:solidFill>
              </a:rPr>
              <a:t> </a:t>
            </a:r>
          </a:p>
        </p:txBody>
      </p:sp>
      <p:sp>
        <p:nvSpPr>
          <p:cNvPr id="108551" name="AutoShape 7"/>
          <p:cNvSpPr>
            <a:spLocks noChangeArrowheads="1"/>
          </p:cNvSpPr>
          <p:nvPr/>
        </p:nvSpPr>
        <p:spPr bwMode="auto">
          <a:xfrm>
            <a:off x="533400" y="28448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5" cstate="print"/>
          <a:srcRect/>
          <a:stretch>
            <a:fillRect/>
          </a:stretch>
        </p:blipFill>
        <p:spPr bwMode="auto">
          <a:xfrm>
            <a:off x="614363" y="1498600"/>
            <a:ext cx="457200" cy="420688"/>
          </a:xfrm>
          <a:prstGeom prst="rect">
            <a:avLst/>
          </a:prstGeom>
          <a:noFill/>
        </p:spPr>
      </p:pic>
      <p:grpSp>
        <p:nvGrpSpPr>
          <p:cNvPr id="108565" name="Group 21"/>
          <p:cNvGrpSpPr>
            <a:grpSpLocks/>
          </p:cNvGrpSpPr>
          <p:nvPr/>
        </p:nvGrpSpPr>
        <p:grpSpPr bwMode="auto">
          <a:xfrm>
            <a:off x="1066800" y="2819400"/>
            <a:ext cx="7543800" cy="3429000"/>
            <a:chOff x="672" y="1776"/>
            <a:chExt cx="4752" cy="2160"/>
          </a:xfrm>
        </p:grpSpPr>
        <p:sp>
          <p:nvSpPr>
            <p:cNvPr id="108555" name="TPAnswers"/>
            <p:cNvSpPr>
              <a:spLocks noChangeArrowheads="1"/>
            </p:cNvSpPr>
            <p:nvPr>
              <p:custDataLst>
                <p:tags r:id="rId2"/>
              </p:custDataLst>
            </p:nvPr>
          </p:nvSpPr>
          <p:spPr bwMode="auto">
            <a:xfrm>
              <a:off x="672"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positively skewed</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negatively skewed</a:t>
              </a:r>
            </a:p>
          </p:txBody>
        </p:sp>
        <p:sp>
          <p:nvSpPr>
            <p:cNvPr id="108557" name="TPAnswers"/>
            <p:cNvSpPr>
              <a:spLocks noChangeArrowheads="1"/>
            </p:cNvSpPr>
            <p:nvPr>
              <p:custDataLst>
                <p:tags r:id="rId3"/>
              </p:custDataLst>
            </p:nvPr>
          </p:nvSpPr>
          <p:spPr bwMode="auto">
            <a:xfrm>
              <a:off x="3120"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symmetrical</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clustered</a:t>
              </a:r>
            </a:p>
          </p:txBody>
        </p:sp>
        <p:pic>
          <p:nvPicPr>
            <p:cNvPr id="108561" name="Picture 17" descr="12_04_02_5MC_Answer"/>
            <p:cNvPicPr>
              <a:picLocks noChangeAspect="1" noChangeArrowheads="1"/>
            </p:cNvPicPr>
            <p:nvPr/>
          </p:nvPicPr>
          <p:blipFill>
            <a:blip r:embed="rId6" cstate="print"/>
            <a:srcRect/>
            <a:stretch>
              <a:fillRect/>
            </a:stretch>
          </p:blipFill>
          <p:spPr bwMode="auto">
            <a:xfrm>
              <a:off x="942" y="2064"/>
              <a:ext cx="1026" cy="777"/>
            </a:xfrm>
            <a:prstGeom prst="rect">
              <a:avLst/>
            </a:prstGeom>
            <a:noFill/>
          </p:spPr>
        </p:pic>
        <p:pic>
          <p:nvPicPr>
            <p:cNvPr id="108562" name="Picture 18" descr="12_04_02_5MC_Answer"/>
            <p:cNvPicPr>
              <a:picLocks noChangeAspect="1" noChangeArrowheads="1"/>
            </p:cNvPicPr>
            <p:nvPr/>
          </p:nvPicPr>
          <p:blipFill>
            <a:blip r:embed="rId6" cstate="print"/>
            <a:srcRect/>
            <a:stretch>
              <a:fillRect/>
            </a:stretch>
          </p:blipFill>
          <p:spPr bwMode="auto">
            <a:xfrm>
              <a:off x="3414" y="3159"/>
              <a:ext cx="1026" cy="777"/>
            </a:xfrm>
            <a:prstGeom prst="rect">
              <a:avLst/>
            </a:prstGeom>
            <a:noFill/>
          </p:spPr>
        </p:pic>
        <p:pic>
          <p:nvPicPr>
            <p:cNvPr id="108563" name="Picture 19" descr="12_04_02_5MC_Answer"/>
            <p:cNvPicPr>
              <a:picLocks noChangeAspect="1" noChangeArrowheads="1"/>
            </p:cNvPicPr>
            <p:nvPr/>
          </p:nvPicPr>
          <p:blipFill>
            <a:blip r:embed="rId6" cstate="print"/>
            <a:srcRect/>
            <a:stretch>
              <a:fillRect/>
            </a:stretch>
          </p:blipFill>
          <p:spPr bwMode="auto">
            <a:xfrm>
              <a:off x="942" y="3159"/>
              <a:ext cx="1026" cy="777"/>
            </a:xfrm>
            <a:prstGeom prst="rect">
              <a:avLst/>
            </a:prstGeom>
            <a:noFill/>
          </p:spPr>
        </p:pic>
        <p:pic>
          <p:nvPicPr>
            <p:cNvPr id="108564" name="Picture 20" descr="12_04_02_5MC_Answer"/>
            <p:cNvPicPr>
              <a:picLocks noChangeAspect="1" noChangeArrowheads="1"/>
            </p:cNvPicPr>
            <p:nvPr/>
          </p:nvPicPr>
          <p:blipFill>
            <a:blip r:embed="rId6" cstate="print"/>
            <a:srcRect/>
            <a:stretch>
              <a:fillRect/>
            </a:stretch>
          </p:blipFill>
          <p:spPr bwMode="auto">
            <a:xfrm>
              <a:off x="3414" y="2064"/>
              <a:ext cx="1026" cy="77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65"/>
                                        </p:tgtEl>
                                        <p:attrNameLst>
                                          <p:attrName>style.visibility</p:attrName>
                                        </p:attrNameLst>
                                      </p:cBhvr>
                                      <p:to>
                                        <p:strVal val="visible"/>
                                      </p:to>
                                    </p:set>
                                    <p:animEffect transition="in" filter="wipe(left)">
                                      <p:cBhvr>
                                        <p:cTn id="15" dur="500"/>
                                        <p:tgtEl>
                                          <p:spTgt spid="10856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520825"/>
            <a:ext cx="8077200" cy="1190625"/>
          </a:xfrm>
          <a:prstGeom prst="rect">
            <a:avLst/>
          </a:prstGeom>
          <a:noFill/>
          <a:ln w="9525">
            <a:noFill/>
            <a:miter lim="800000"/>
            <a:headEnd/>
            <a:tailEnd/>
          </a:ln>
          <a:effectLst/>
        </p:spPr>
        <p:txBody>
          <a:bodyPr>
            <a:spAutoFit/>
          </a:bodyPr>
          <a:lstStyle/>
          <a:p>
            <a:pPr marL="342900">
              <a:lnSpc>
                <a:spcPct val="90000"/>
              </a:lnSpc>
            </a:pPr>
            <a:r>
              <a:rPr lang="en-US" sz="2000" b="1">
                <a:solidFill>
                  <a:srgbClr val="00539D"/>
                </a:solidFill>
              </a:rPr>
              <a:t>Use a graphing calculator to construct a box-and-whisker plot for the data. Then describe the shape of the distribution. </a:t>
            </a:r>
            <a:br>
              <a:rPr lang="en-US" sz="2000" b="1">
                <a:solidFill>
                  <a:srgbClr val="00539D"/>
                </a:solidFill>
              </a:rPr>
            </a:br>
            <a:r>
              <a:rPr lang="en-US" sz="2000" b="1">
                <a:solidFill>
                  <a:srgbClr val="00539D"/>
                </a:solidFill>
              </a:rPr>
              <a:t>45, 45, 46, 46, 48, 48, 47, 49, 48, 50, 52, 52, 51, 55, 54, 54, 55, 51, 40, 48, 47, 35, 33, 35, 38, 48, 49, 55, 53, 53, 52, 55, 51, 50</a:t>
            </a:r>
          </a:p>
        </p:txBody>
      </p:sp>
      <p:sp>
        <p:nvSpPr>
          <p:cNvPr id="109575" name="AutoShape 7"/>
          <p:cNvSpPr>
            <a:spLocks noChangeArrowheads="1"/>
          </p:cNvSpPr>
          <p:nvPr/>
        </p:nvSpPr>
        <p:spPr bwMode="auto">
          <a:xfrm>
            <a:off x="533400" y="4597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5" cstate="print"/>
          <a:srcRect/>
          <a:stretch>
            <a:fillRect/>
          </a:stretch>
        </p:blipFill>
        <p:spPr bwMode="auto">
          <a:xfrm>
            <a:off x="614363" y="1511300"/>
            <a:ext cx="457200" cy="420688"/>
          </a:xfrm>
          <a:prstGeom prst="rect">
            <a:avLst/>
          </a:prstGeom>
          <a:noFill/>
        </p:spPr>
      </p:pic>
      <p:grpSp>
        <p:nvGrpSpPr>
          <p:cNvPr id="109589" name="Group 21"/>
          <p:cNvGrpSpPr>
            <a:grpSpLocks/>
          </p:cNvGrpSpPr>
          <p:nvPr/>
        </p:nvGrpSpPr>
        <p:grpSpPr bwMode="auto">
          <a:xfrm>
            <a:off x="1066800" y="2819400"/>
            <a:ext cx="7543800" cy="3429000"/>
            <a:chOff x="672" y="1776"/>
            <a:chExt cx="4752" cy="2160"/>
          </a:xfrm>
        </p:grpSpPr>
        <p:sp>
          <p:nvSpPr>
            <p:cNvPr id="109579" name="TPAnswers"/>
            <p:cNvSpPr>
              <a:spLocks noChangeArrowheads="1"/>
            </p:cNvSpPr>
            <p:nvPr>
              <p:custDataLst>
                <p:tags r:id="rId2"/>
              </p:custDataLst>
            </p:nvPr>
          </p:nvSpPr>
          <p:spPr bwMode="auto">
            <a:xfrm>
              <a:off x="672"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positively skewed</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negatively skewed</a:t>
              </a:r>
            </a:p>
          </p:txBody>
        </p:sp>
        <p:sp>
          <p:nvSpPr>
            <p:cNvPr id="109580" name="TPAnswers"/>
            <p:cNvSpPr>
              <a:spLocks noChangeArrowheads="1"/>
            </p:cNvSpPr>
            <p:nvPr>
              <p:custDataLst>
                <p:tags r:id="rId3"/>
              </p:custDataLst>
            </p:nvPr>
          </p:nvSpPr>
          <p:spPr bwMode="auto">
            <a:xfrm>
              <a:off x="3120" y="1776"/>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symmetrical</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clustered</a:t>
              </a:r>
            </a:p>
          </p:txBody>
        </p:sp>
        <p:pic>
          <p:nvPicPr>
            <p:cNvPr id="109585" name="Picture 17" descr="12_04_03_5MC_Answer"/>
            <p:cNvPicPr>
              <a:picLocks noChangeAspect="1" noChangeArrowheads="1"/>
            </p:cNvPicPr>
            <p:nvPr/>
          </p:nvPicPr>
          <p:blipFill>
            <a:blip r:embed="rId6" cstate="print"/>
            <a:srcRect/>
            <a:stretch>
              <a:fillRect/>
            </a:stretch>
          </p:blipFill>
          <p:spPr bwMode="auto">
            <a:xfrm>
              <a:off x="942" y="2064"/>
              <a:ext cx="1026" cy="777"/>
            </a:xfrm>
            <a:prstGeom prst="rect">
              <a:avLst/>
            </a:prstGeom>
            <a:noFill/>
          </p:spPr>
        </p:pic>
        <p:pic>
          <p:nvPicPr>
            <p:cNvPr id="109586" name="Picture 18" descr="12_04_03_5MC_Answer"/>
            <p:cNvPicPr>
              <a:picLocks noChangeAspect="1" noChangeArrowheads="1"/>
            </p:cNvPicPr>
            <p:nvPr/>
          </p:nvPicPr>
          <p:blipFill>
            <a:blip r:embed="rId6" cstate="print"/>
            <a:srcRect/>
            <a:stretch>
              <a:fillRect/>
            </a:stretch>
          </p:blipFill>
          <p:spPr bwMode="auto">
            <a:xfrm>
              <a:off x="3414" y="3159"/>
              <a:ext cx="1026" cy="777"/>
            </a:xfrm>
            <a:prstGeom prst="rect">
              <a:avLst/>
            </a:prstGeom>
            <a:noFill/>
          </p:spPr>
        </p:pic>
        <p:pic>
          <p:nvPicPr>
            <p:cNvPr id="109587" name="Picture 19" descr="12_04_03_5MC_Answer"/>
            <p:cNvPicPr>
              <a:picLocks noChangeAspect="1" noChangeArrowheads="1"/>
            </p:cNvPicPr>
            <p:nvPr/>
          </p:nvPicPr>
          <p:blipFill>
            <a:blip r:embed="rId6" cstate="print"/>
            <a:srcRect/>
            <a:stretch>
              <a:fillRect/>
            </a:stretch>
          </p:blipFill>
          <p:spPr bwMode="auto">
            <a:xfrm>
              <a:off x="942" y="3159"/>
              <a:ext cx="1026" cy="777"/>
            </a:xfrm>
            <a:prstGeom prst="rect">
              <a:avLst/>
            </a:prstGeom>
            <a:noFill/>
          </p:spPr>
        </p:pic>
        <p:pic>
          <p:nvPicPr>
            <p:cNvPr id="109588" name="Picture 20" descr="12_04_03_5MC_Answer"/>
            <p:cNvPicPr>
              <a:picLocks noChangeAspect="1" noChangeArrowheads="1"/>
            </p:cNvPicPr>
            <p:nvPr/>
          </p:nvPicPr>
          <p:blipFill>
            <a:blip r:embed="rId6" cstate="print"/>
            <a:srcRect/>
            <a:stretch>
              <a:fillRect/>
            </a:stretch>
          </p:blipFill>
          <p:spPr bwMode="auto">
            <a:xfrm>
              <a:off x="3414" y="2064"/>
              <a:ext cx="1026" cy="77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89"/>
                                        </p:tgtEl>
                                        <p:attrNameLst>
                                          <p:attrName>style.visibility</p:attrName>
                                        </p:attrNameLst>
                                      </p:cBhvr>
                                      <p:to>
                                        <p:strVal val="visible"/>
                                      </p:to>
                                    </p:set>
                                    <p:animEffect transition="in" filter="wipe(left)">
                                      <p:cBhvr>
                                        <p:cTn id="15" dur="500"/>
                                        <p:tgtEl>
                                          <p:spTgt spid="10958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8" name="TPQuestion"/>
          <p:cNvSpPr>
            <a:spLocks noChangeArrowheads="1"/>
          </p:cNvSpPr>
          <p:nvPr/>
        </p:nvSpPr>
        <p:spPr bwMode="auto">
          <a:xfrm>
            <a:off x="685800" y="1520825"/>
            <a:ext cx="8020050" cy="1465263"/>
          </a:xfrm>
          <a:prstGeom prst="rect">
            <a:avLst/>
          </a:prstGeom>
          <a:noFill/>
          <a:ln w="9525">
            <a:noFill/>
            <a:miter lim="800000"/>
            <a:headEnd/>
            <a:tailEnd/>
          </a:ln>
          <a:effectLst/>
        </p:spPr>
        <p:txBody>
          <a:bodyPr>
            <a:spAutoFit/>
          </a:bodyPr>
          <a:lstStyle/>
          <a:p>
            <a:pPr marL="342900">
              <a:lnSpc>
                <a:spcPct val="90000"/>
              </a:lnSpc>
            </a:pPr>
            <a:r>
              <a:rPr lang="en-US" sz="2000" b="1">
                <a:solidFill>
                  <a:srgbClr val="00539D"/>
                </a:solidFill>
              </a:rPr>
              <a:t>Use a graphing calculator to construct a box-and-whisker plot for the data. Then describe the shape of the distribution. </a:t>
            </a:r>
            <a:br>
              <a:rPr lang="en-US" sz="2000" b="1">
                <a:solidFill>
                  <a:srgbClr val="00539D"/>
                </a:solidFill>
              </a:rPr>
            </a:br>
            <a:r>
              <a:rPr lang="en-US" sz="2000" b="1">
                <a:solidFill>
                  <a:srgbClr val="00539D"/>
                </a:solidFill>
              </a:rPr>
              <a:t>53, 53, 44, 45, 78, 79, 78, 80, 48, 52, 62, 50, 61, 62, 63, 72, 73, 73, 74, 72, 73, 62, 61, 56, 57, 58, 57, 58, 57, 59, 65, 66, 66, 67, 68, 67, 68, 69</a:t>
            </a:r>
            <a:r>
              <a:rPr lang="en-US" sz="2000">
                <a:solidFill>
                  <a:srgbClr val="00539D"/>
                </a:solidFill>
              </a:rPr>
              <a:t> </a:t>
            </a:r>
          </a:p>
        </p:txBody>
      </p:sp>
      <p:sp>
        <p:nvSpPr>
          <p:cNvPr id="110599" name="AutoShape 7"/>
          <p:cNvSpPr>
            <a:spLocks noChangeArrowheads="1"/>
          </p:cNvSpPr>
          <p:nvPr/>
        </p:nvSpPr>
        <p:spPr bwMode="auto">
          <a:xfrm>
            <a:off x="4406900" y="30099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5" cstate="print"/>
          <a:srcRect/>
          <a:stretch>
            <a:fillRect/>
          </a:stretch>
        </p:blipFill>
        <p:spPr bwMode="auto">
          <a:xfrm>
            <a:off x="614363" y="1511300"/>
            <a:ext cx="457200" cy="420688"/>
          </a:xfrm>
          <a:prstGeom prst="rect">
            <a:avLst/>
          </a:prstGeom>
          <a:noFill/>
        </p:spPr>
      </p:pic>
      <p:grpSp>
        <p:nvGrpSpPr>
          <p:cNvPr id="110614" name="Group 22"/>
          <p:cNvGrpSpPr>
            <a:grpSpLocks/>
          </p:cNvGrpSpPr>
          <p:nvPr/>
        </p:nvGrpSpPr>
        <p:grpSpPr bwMode="auto">
          <a:xfrm>
            <a:off x="1066800" y="2971800"/>
            <a:ext cx="7543800" cy="3429000"/>
            <a:chOff x="672" y="1872"/>
            <a:chExt cx="4752" cy="2160"/>
          </a:xfrm>
        </p:grpSpPr>
        <p:sp>
          <p:nvSpPr>
            <p:cNvPr id="110604" name="TPAnswers"/>
            <p:cNvSpPr>
              <a:spLocks noChangeArrowheads="1"/>
            </p:cNvSpPr>
            <p:nvPr>
              <p:custDataLst>
                <p:tags r:id="rId2"/>
              </p:custDataLst>
            </p:nvPr>
          </p:nvSpPr>
          <p:spPr bwMode="auto">
            <a:xfrm>
              <a:off x="672" y="1872"/>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positively skewed</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negatively skewed</a:t>
              </a:r>
            </a:p>
          </p:txBody>
        </p:sp>
        <p:sp>
          <p:nvSpPr>
            <p:cNvPr id="110605" name="TPAnswers"/>
            <p:cNvSpPr>
              <a:spLocks noChangeArrowheads="1"/>
            </p:cNvSpPr>
            <p:nvPr>
              <p:custDataLst>
                <p:tags r:id="rId3"/>
              </p:custDataLst>
            </p:nvPr>
          </p:nvSpPr>
          <p:spPr bwMode="auto">
            <a:xfrm>
              <a:off x="3120" y="1872"/>
              <a:ext cx="2304" cy="1326"/>
            </a:xfrm>
            <a:prstGeom prst="rect">
              <a:avLst/>
            </a:prstGeom>
            <a:noFill/>
            <a:ln w="9525">
              <a:noFill/>
              <a:miter lim="800000"/>
              <a:headEnd/>
              <a:tailEnd/>
            </a:ln>
            <a:effectLst/>
          </p:spPr>
          <p:txBody>
            <a:bodyPr>
              <a:spAutoFit/>
            </a:bodyPr>
            <a:lstStyle/>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symmetrical</a:t>
              </a: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endParaRPr lang="pt-BR" sz="2000" b="1">
                <a:solidFill>
                  <a:srgbClr val="00539D"/>
                </a:solidFill>
                <a:sym typeface="Symbol" pitchFamily="18" charset="2"/>
              </a:endParaRPr>
            </a:p>
            <a:p>
              <a:pPr marL="342900" indent="-342900">
                <a:lnSpc>
                  <a:spcPct val="90000"/>
                </a:lnSpc>
                <a:spcBef>
                  <a:spcPct val="50000"/>
                </a:spcBef>
                <a:spcAft>
                  <a:spcPct val="5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clustered</a:t>
              </a:r>
            </a:p>
          </p:txBody>
        </p:sp>
        <p:pic>
          <p:nvPicPr>
            <p:cNvPr id="110610" name="Picture 18" descr="12_04_00_5MC_Answer_D"/>
            <p:cNvPicPr>
              <a:picLocks noChangeAspect="1" noChangeArrowheads="1"/>
            </p:cNvPicPr>
            <p:nvPr/>
          </p:nvPicPr>
          <p:blipFill>
            <a:blip r:embed="rId6" cstate="print"/>
            <a:srcRect/>
            <a:stretch>
              <a:fillRect/>
            </a:stretch>
          </p:blipFill>
          <p:spPr bwMode="auto">
            <a:xfrm>
              <a:off x="942" y="2160"/>
              <a:ext cx="1026" cy="777"/>
            </a:xfrm>
            <a:prstGeom prst="rect">
              <a:avLst/>
            </a:prstGeom>
            <a:noFill/>
          </p:spPr>
        </p:pic>
        <p:pic>
          <p:nvPicPr>
            <p:cNvPr id="110611" name="Picture 19" descr="12_04_00_5MC_Answer_D"/>
            <p:cNvPicPr>
              <a:picLocks noChangeAspect="1" noChangeArrowheads="1"/>
            </p:cNvPicPr>
            <p:nvPr/>
          </p:nvPicPr>
          <p:blipFill>
            <a:blip r:embed="rId6" cstate="print"/>
            <a:srcRect/>
            <a:stretch>
              <a:fillRect/>
            </a:stretch>
          </p:blipFill>
          <p:spPr bwMode="auto">
            <a:xfrm>
              <a:off x="942" y="3255"/>
              <a:ext cx="1026" cy="777"/>
            </a:xfrm>
            <a:prstGeom prst="rect">
              <a:avLst/>
            </a:prstGeom>
            <a:noFill/>
          </p:spPr>
        </p:pic>
        <p:pic>
          <p:nvPicPr>
            <p:cNvPr id="110612" name="Picture 20" descr="12_04_00_5MC_Answer_D"/>
            <p:cNvPicPr>
              <a:picLocks noChangeAspect="1" noChangeArrowheads="1"/>
            </p:cNvPicPr>
            <p:nvPr/>
          </p:nvPicPr>
          <p:blipFill>
            <a:blip r:embed="rId6" cstate="print"/>
            <a:srcRect/>
            <a:stretch>
              <a:fillRect/>
            </a:stretch>
          </p:blipFill>
          <p:spPr bwMode="auto">
            <a:xfrm>
              <a:off x="3414" y="2160"/>
              <a:ext cx="1026" cy="777"/>
            </a:xfrm>
            <a:prstGeom prst="rect">
              <a:avLst/>
            </a:prstGeom>
            <a:noFill/>
          </p:spPr>
        </p:pic>
        <p:pic>
          <p:nvPicPr>
            <p:cNvPr id="110613" name="Picture 21" descr="12_04_00_5MC_Answer_D"/>
            <p:cNvPicPr>
              <a:picLocks noChangeAspect="1" noChangeArrowheads="1"/>
            </p:cNvPicPr>
            <p:nvPr/>
          </p:nvPicPr>
          <p:blipFill>
            <a:blip r:embed="rId6" cstate="print"/>
            <a:srcRect/>
            <a:stretch>
              <a:fillRect/>
            </a:stretch>
          </p:blipFill>
          <p:spPr bwMode="auto">
            <a:xfrm>
              <a:off x="3414" y="3255"/>
              <a:ext cx="1026" cy="77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14"/>
                                        </p:tgtEl>
                                        <p:attrNameLst>
                                          <p:attrName>style.visibility</p:attrName>
                                        </p:attrNameLst>
                                      </p:cBhvr>
                                      <p:to>
                                        <p:strVal val="visible"/>
                                      </p:to>
                                    </p:set>
                                    <p:animEffect transition="in" filter="wipe(left)">
                                      <p:cBhvr>
                                        <p:cTn id="15" dur="500"/>
                                        <p:tgtEl>
                                          <p:spTgt spid="1106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49507" name="TPAnswers"/>
          <p:cNvSpPr>
            <a:spLocks noChangeArrowheads="1"/>
          </p:cNvSpPr>
          <p:nvPr>
            <p:custDataLst>
              <p:tags r:id="rId2"/>
            </p:custDataLst>
          </p:nvPr>
        </p:nvSpPr>
        <p:spPr bwMode="auto">
          <a:xfrm>
            <a:off x="1066800" y="3721100"/>
            <a:ext cx="5562600" cy="2651125"/>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a:t>
            </a:r>
            <a:r>
              <a:rPr lang="en-US" sz="2000" b="1">
                <a:sym typeface="Symbol" pitchFamily="18" charset="2"/>
              </a:rPr>
              <a:t>skewed; five number summary: </a:t>
            </a:r>
            <a:br>
              <a:rPr lang="en-US" sz="2000" b="1">
                <a:sym typeface="Symbol" pitchFamily="18" charset="2"/>
              </a:rPr>
            </a:br>
            <a:r>
              <a:rPr lang="en-US" sz="2000" b="1">
                <a:sym typeface="Symbol" pitchFamily="18" charset="2"/>
              </a:rPr>
              <a:t>3; 7; 11.5; 24.5; 40</a:t>
            </a:r>
            <a:r>
              <a:rPr lang="en-US" sz="2000">
                <a:sym typeface="Symbol" pitchFamily="18" charset="2"/>
              </a:rPr>
              <a:t> </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a:t>
            </a:r>
            <a:r>
              <a:rPr lang="en-US" sz="2000" b="1">
                <a:sym typeface="Symbol" pitchFamily="18" charset="2"/>
              </a:rPr>
              <a:t>symmetric; five number </a:t>
            </a:r>
            <a:br>
              <a:rPr lang="en-US" sz="2000" b="1">
                <a:sym typeface="Symbol" pitchFamily="18" charset="2"/>
              </a:rPr>
            </a:br>
            <a:r>
              <a:rPr lang="en-US" sz="2000" b="1">
                <a:sym typeface="Symbol" pitchFamily="18" charset="2"/>
              </a:rPr>
              <a:t>summary: 3; 7; 11.5; 24.5; 40</a:t>
            </a:r>
            <a:r>
              <a:rPr lang="en-US" sz="2000">
                <a:sym typeface="Symbol" pitchFamily="18" charset="2"/>
              </a:rPr>
              <a:t> </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a:t>
            </a:r>
            <a:r>
              <a:rPr lang="en-US" sz="2000" b="1">
                <a:sym typeface="Symbol" pitchFamily="18" charset="2"/>
              </a:rPr>
              <a:t>skewed; mean and standard </a:t>
            </a:r>
            <a:br>
              <a:rPr lang="en-US" sz="2000" b="1">
                <a:sym typeface="Symbol" pitchFamily="18" charset="2"/>
              </a:rPr>
            </a:br>
            <a:r>
              <a:rPr lang="en-US" sz="2000" b="1">
                <a:sym typeface="Symbol" pitchFamily="18" charset="2"/>
              </a:rPr>
              <a:t>deviation: 15; 10.2</a:t>
            </a:r>
            <a:r>
              <a:rPr lang="en-US" sz="2000">
                <a:sym typeface="Symbol" pitchFamily="18" charset="2"/>
              </a:rPr>
              <a:t> </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a:t>
            </a:r>
            <a:r>
              <a:rPr lang="en-US" sz="2000" b="1">
                <a:sym typeface="Symbol" pitchFamily="18" charset="2"/>
              </a:rPr>
              <a:t>symmetric; mean and standard deviation: 15; 10.2</a:t>
            </a:r>
            <a:r>
              <a:rPr lang="en-US" sz="2000">
                <a:sym typeface="Symbol" pitchFamily="18" charset="2"/>
              </a:rPr>
              <a:t> </a:t>
            </a:r>
            <a:endParaRPr lang="pt-BR" sz="2000">
              <a:sym typeface="Symbol" pitchFamily="18" charset="2"/>
            </a:endParaRPr>
          </a:p>
        </p:txBody>
      </p:sp>
      <p:sp>
        <p:nvSpPr>
          <p:cNvPr id="149508" name="TPQuestion"/>
          <p:cNvSpPr>
            <a:spLocks noChangeArrowheads="1"/>
          </p:cNvSpPr>
          <p:nvPr/>
        </p:nvSpPr>
        <p:spPr bwMode="auto">
          <a:xfrm>
            <a:off x="685800" y="1657350"/>
            <a:ext cx="8153400" cy="2014538"/>
          </a:xfrm>
          <a:prstGeom prst="rect">
            <a:avLst/>
          </a:prstGeom>
          <a:noFill/>
          <a:ln w="9525">
            <a:noFill/>
            <a:miter lim="800000"/>
            <a:headEnd/>
            <a:tailEnd/>
          </a:ln>
          <a:effectLst/>
        </p:spPr>
        <p:txBody>
          <a:bodyPr>
            <a:spAutoFit/>
          </a:bodyPr>
          <a:lstStyle/>
          <a:p>
            <a:pPr marL="342900">
              <a:lnSpc>
                <a:spcPct val="90000"/>
              </a:lnSpc>
            </a:pPr>
            <a:r>
              <a:rPr lang="en-US" sz="2000" b="1">
                <a:solidFill>
                  <a:srgbClr val="E01B22"/>
                </a:solidFill>
              </a:rPr>
              <a:t>SOCCER</a:t>
            </a:r>
            <a:r>
              <a:rPr lang="en-US" sz="2000" b="1">
                <a:solidFill>
                  <a:srgbClr val="00539D"/>
                </a:solidFill>
              </a:rPr>
              <a:t> The total number of minutes played in a game by all of the members of an indoor soccer team is shown. Determine the shape of the distribution and describe the center and spread of the data using either the mean and standard deviation or the five-number summary. Use the box-and-whisker plot for the data to justify your choice.</a:t>
            </a:r>
            <a:br>
              <a:rPr lang="en-US" sz="2000" b="1">
                <a:solidFill>
                  <a:srgbClr val="00539D"/>
                </a:solidFill>
              </a:rPr>
            </a:br>
            <a:r>
              <a:rPr lang="en-US" sz="2000" b="1">
                <a:solidFill>
                  <a:srgbClr val="00539D"/>
                </a:solidFill>
              </a:rPr>
              <a:t>4, 3, 8, 12, 9, 11, 14, 5, 10, 6, 40, 25, 28, 25, 16, 24</a:t>
            </a:r>
            <a:r>
              <a:rPr lang="en-US" sz="2000">
                <a:solidFill>
                  <a:srgbClr val="00539D"/>
                </a:solidFill>
              </a:rPr>
              <a:t> </a:t>
            </a:r>
          </a:p>
        </p:txBody>
      </p:sp>
      <p:sp>
        <p:nvSpPr>
          <p:cNvPr id="149509" name="AutoShape 5"/>
          <p:cNvSpPr>
            <a:spLocks noChangeArrowheads="1"/>
          </p:cNvSpPr>
          <p:nvPr/>
        </p:nvSpPr>
        <p:spPr bwMode="auto">
          <a:xfrm>
            <a:off x="533400" y="37338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49511" name="Picture 7"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49513" name="Picture 9" descr="5Min Num_5"/>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pic>
        <p:nvPicPr>
          <p:cNvPr id="149515" name="Picture 11" descr="12_04_00_5MC_Question"/>
          <p:cNvPicPr>
            <a:picLocks noChangeAspect="1" noChangeArrowheads="1"/>
          </p:cNvPicPr>
          <p:nvPr/>
        </p:nvPicPr>
        <p:blipFill>
          <a:blip r:embed="rId6" cstate="print"/>
          <a:srcRect/>
          <a:stretch>
            <a:fillRect/>
          </a:stretch>
        </p:blipFill>
        <p:spPr bwMode="auto">
          <a:xfrm>
            <a:off x="5715000" y="3838575"/>
            <a:ext cx="2924175" cy="221456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9511"/>
                                        </p:tgtEl>
                                        <p:attrNameLst>
                                          <p:attrName>style.visibility</p:attrName>
                                        </p:attrNameLst>
                                      </p:cBhvr>
                                      <p:to>
                                        <p:strVal val="visible"/>
                                      </p:to>
                                    </p:set>
                                    <p:animEffect transition="in" filter="wipe(left)">
                                      <p:cBhvr>
                                        <p:cTn id="7" dur="500"/>
                                        <p:tgtEl>
                                          <p:spTgt spid="14951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49513"/>
                                        </p:tgtEl>
                                        <p:attrNameLst>
                                          <p:attrName>style.visibility</p:attrName>
                                        </p:attrNameLst>
                                      </p:cBhvr>
                                      <p:to>
                                        <p:strVal val="visible"/>
                                      </p:to>
                                    </p:set>
                                    <p:animEffect transition="in" filter="dissolve">
                                      <p:cBhvr>
                                        <p:cTn id="11" dur="500"/>
                                        <p:tgtEl>
                                          <p:spTgt spid="1495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9508"/>
                                        </p:tgtEl>
                                        <p:attrNameLst>
                                          <p:attrName>style.visibility</p:attrName>
                                        </p:attrNameLst>
                                      </p:cBhvr>
                                      <p:to>
                                        <p:strVal val="visible"/>
                                      </p:to>
                                    </p:set>
                                    <p:animEffect transition="in" filter="wipe(left)">
                                      <p:cBhvr>
                                        <p:cTn id="15" dur="500"/>
                                        <p:tgtEl>
                                          <p:spTgt spid="14950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9515"/>
                                        </p:tgtEl>
                                        <p:attrNameLst>
                                          <p:attrName>style.visibility</p:attrName>
                                        </p:attrNameLst>
                                      </p:cBhvr>
                                      <p:to>
                                        <p:strVal val="visible"/>
                                      </p:to>
                                    </p:set>
                                    <p:animEffect transition="in" filter="wipe(left)">
                                      <p:cBhvr>
                                        <p:cTn id="19" dur="500"/>
                                        <p:tgtEl>
                                          <p:spTgt spid="1495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9507"/>
                                        </p:tgtEl>
                                        <p:attrNameLst>
                                          <p:attrName>style.visibility</p:attrName>
                                        </p:attrNameLst>
                                      </p:cBhvr>
                                      <p:to>
                                        <p:strVal val="visible"/>
                                      </p:to>
                                    </p:set>
                                    <p:animEffect transition="in" filter="wipe(left)">
                                      <p:cBhvr>
                                        <p:cTn id="23" dur="500"/>
                                        <p:tgtEl>
                                          <p:spTgt spid="14950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49509"/>
                                        </p:tgtEl>
                                        <p:attrNameLst>
                                          <p:attrName>style.visibility</p:attrName>
                                        </p:attrNameLst>
                                      </p:cBhvr>
                                      <p:to>
                                        <p:strVal val="visible"/>
                                      </p:to>
                                    </p:set>
                                    <p:anim calcmode="lin" valueType="num">
                                      <p:cBhvr additive="base">
                                        <p:cTn id="28" dur="500" fill="hold"/>
                                        <p:tgtEl>
                                          <p:spTgt spid="149509"/>
                                        </p:tgtEl>
                                        <p:attrNameLst>
                                          <p:attrName>ppt_x</p:attrName>
                                        </p:attrNameLst>
                                      </p:cBhvr>
                                      <p:tavLst>
                                        <p:tav tm="0">
                                          <p:val>
                                            <p:strVal val="0-#ppt_w/2"/>
                                          </p:val>
                                        </p:tav>
                                        <p:tav tm="100000">
                                          <p:val>
                                            <p:strVal val="#ppt_x"/>
                                          </p:val>
                                        </p:tav>
                                      </p:tavLst>
                                    </p:anim>
                                    <p:anim calcmode="lin" valueType="num">
                                      <p:cBhvr additive="base">
                                        <p:cTn id="29" dur="500" fill="hold"/>
                                        <p:tgtEl>
                                          <p:spTgt spid="1495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autoUpdateAnimBg="0"/>
      <p:bldP spid="149508" grpId="0" autoUpdateAnimBg="0"/>
      <p:bldP spid="14950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291013"/>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92100" algn="l"/>
              </a:tabLst>
            </a:pPr>
            <a:r>
              <a:rPr lang="en-US" sz="2400" b="1"/>
              <a:t>Content Standards</a:t>
            </a:r>
          </a:p>
          <a:p>
            <a:pPr>
              <a:lnSpc>
                <a:spcPct val="90000"/>
              </a:lnSpc>
              <a:spcBef>
                <a:spcPct val="20000"/>
              </a:spcBef>
              <a:spcAft>
                <a:spcPct val="20000"/>
              </a:spcAft>
              <a:tabLst>
                <a:tab pos="292100" algn="l"/>
              </a:tabLst>
            </a:pPr>
            <a:r>
              <a:rPr lang="en-US" sz="2400"/>
              <a:t>S.ID.2 Use statistics appropriate to the shape of the data distribution to compare center (median, mean) and spread (interquartile range, standard deviation) of two or more different data sets. </a:t>
            </a:r>
          </a:p>
          <a:p>
            <a:pPr>
              <a:lnSpc>
                <a:spcPct val="90000"/>
              </a:lnSpc>
              <a:spcBef>
                <a:spcPct val="20000"/>
              </a:spcBef>
              <a:spcAft>
                <a:spcPct val="20000"/>
              </a:spcAft>
              <a:tabLst>
                <a:tab pos="292100" algn="l"/>
              </a:tabLst>
            </a:pPr>
            <a:r>
              <a:rPr lang="en-US" sz="2400"/>
              <a:t>S.ID.3 Interpret differences in shape, center, and spread in the context of the data sets, accounting for possible effects of extreme data points (outliers).</a:t>
            </a:r>
          </a:p>
          <a:p>
            <a:pPr>
              <a:lnSpc>
                <a:spcPct val="90000"/>
              </a:lnSpc>
              <a:spcBef>
                <a:spcPct val="20000"/>
              </a:spcBef>
              <a:spcAft>
                <a:spcPct val="20000"/>
              </a:spcAft>
              <a:tabLst>
                <a:tab pos="292100" algn="l"/>
              </a:tabLst>
            </a:pPr>
            <a:r>
              <a:rPr lang="en-US" sz="2400" b="1"/>
              <a:t>Mathematical Practices</a:t>
            </a:r>
          </a:p>
          <a:p>
            <a:pPr>
              <a:lnSpc>
                <a:spcPct val="90000"/>
              </a:lnSpc>
              <a:spcBef>
                <a:spcPct val="20000"/>
              </a:spcBef>
              <a:spcAft>
                <a:spcPct val="20000"/>
              </a:spcAft>
              <a:tabLst>
                <a:tab pos="292100" algn="l"/>
              </a:tabLst>
            </a:pPr>
            <a:r>
              <a:rPr lang="en-US" sz="2400"/>
              <a:t>1 Make sense of problems and persevere in solving 	them.</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calculated measures of central tendency and variation.</a:t>
            </a:r>
            <a:br>
              <a:rPr lang="en-US" sz="2800"/>
            </a:br>
            <a:endParaRPr lang="en-US" sz="2800"/>
          </a:p>
        </p:txBody>
      </p:sp>
      <p:sp>
        <p:nvSpPr>
          <p:cNvPr id="4109" name="Text Box 13"/>
          <p:cNvSpPr txBox="1">
            <a:spLocks noChangeArrowheads="1"/>
          </p:cNvSpPr>
          <p:nvPr/>
        </p:nvSpPr>
        <p:spPr bwMode="auto">
          <a:xfrm>
            <a:off x="812800" y="4057650"/>
            <a:ext cx="7620000" cy="1244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Determine the effect that transformations of data have on measures of central tendency and variation.</a:t>
            </a:r>
          </a:p>
        </p:txBody>
      </p:sp>
      <p:sp>
        <p:nvSpPr>
          <p:cNvPr id="4110" name="Text Box 14"/>
          <p:cNvSpPr txBox="1">
            <a:spLocks noChangeArrowheads="1"/>
          </p:cNvSpPr>
          <p:nvPr/>
        </p:nvSpPr>
        <p:spPr bwMode="auto">
          <a:xfrm>
            <a:off x="812800" y="547370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Compare data using measures of central tendency and variation.</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linear transformation</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Concept</a:t>
            </a:r>
          </a:p>
        </p:txBody>
      </p:sp>
      <p:pic>
        <p:nvPicPr>
          <p:cNvPr id="137222" name="Picture 6" descr="KC_alg_L12-04A"/>
          <p:cNvPicPr>
            <a:picLocks noChangeAspect="1" noChangeArrowheads="1"/>
          </p:cNvPicPr>
          <p:nvPr/>
        </p:nvPicPr>
        <p:blipFill>
          <a:blip r:embed="rId3" cstate="print"/>
          <a:srcRect/>
          <a:stretch>
            <a:fillRect/>
          </a:stretch>
        </p:blipFill>
        <p:spPr bwMode="auto">
          <a:xfrm>
            <a:off x="438150" y="1495425"/>
            <a:ext cx="8239125" cy="215741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Transformation Using Addition</a:t>
            </a:r>
          </a:p>
        </p:txBody>
      </p:sp>
      <p:sp>
        <p:nvSpPr>
          <p:cNvPr id="5903" name="Rectangle 783"/>
          <p:cNvSpPr>
            <a:spLocks noChangeArrowheads="1"/>
          </p:cNvSpPr>
          <p:nvPr/>
        </p:nvSpPr>
        <p:spPr bwMode="auto">
          <a:xfrm>
            <a:off x="876300" y="1371600"/>
            <a:ext cx="7705725" cy="140652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00539D"/>
                </a:solidFill>
                <a:ea typeface="Times New Roman" pitchFamily="18" charset="0"/>
                <a:cs typeface="Arial" pitchFamily="34" charset="0"/>
              </a:rPr>
              <a:t>Find the mean, median, mode, range, and standard deviation of the data set obtained after adding 12 to each value.</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73, 78, 61, 54, 88, 90, 63, 78, 80, 61, 86, 78</a:t>
            </a:r>
          </a:p>
        </p:txBody>
      </p:sp>
      <p:sp>
        <p:nvSpPr>
          <p:cNvPr id="5904" name="Text Box 784"/>
          <p:cNvSpPr txBox="1">
            <a:spLocks noChangeArrowheads="1"/>
          </p:cNvSpPr>
          <p:nvPr/>
        </p:nvSpPr>
        <p:spPr bwMode="auto">
          <a:xfrm>
            <a:off x="533400" y="2767013"/>
            <a:ext cx="8077200" cy="348773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b="1">
                <a:solidFill>
                  <a:srgbClr val="E01B22"/>
                </a:solidFill>
              </a:rPr>
              <a:t>Method 1</a:t>
            </a:r>
            <a:br>
              <a:rPr lang="en-US" sz="2400" b="1">
                <a:solidFill>
                  <a:srgbClr val="E01B22"/>
                </a:solidFill>
              </a:rPr>
            </a:br>
            <a:r>
              <a:rPr lang="en-US" sz="2400"/>
              <a:t>Find the mean, median, mode, range, and standard deviation of the original data set.</a:t>
            </a:r>
          </a:p>
          <a:p>
            <a:pPr marL="342900">
              <a:lnSpc>
                <a:spcPct val="90000"/>
              </a:lnSpc>
              <a:spcBef>
                <a:spcPct val="20000"/>
              </a:spcBef>
              <a:spcAft>
                <a:spcPct val="20000"/>
              </a:spcAft>
              <a:buClr>
                <a:srgbClr val="FFFFFF"/>
              </a:buClr>
            </a:pPr>
            <a:r>
              <a:rPr lang="en-US" sz="2400" b="1"/>
              <a:t>Mean  </a:t>
            </a:r>
            <a:r>
              <a:rPr lang="en-US" sz="2400"/>
              <a:t>74.2	</a:t>
            </a:r>
            <a:r>
              <a:rPr lang="en-US" sz="2400" b="1"/>
              <a:t>Mode  </a:t>
            </a:r>
            <a:r>
              <a:rPr lang="en-US" sz="2400"/>
              <a:t>8	</a:t>
            </a:r>
            <a:r>
              <a:rPr lang="en-US" sz="2400" b="1"/>
              <a:t>Median</a:t>
            </a:r>
            <a:r>
              <a:rPr lang="en-US" sz="2400"/>
              <a:t>	78	</a:t>
            </a:r>
            <a:br>
              <a:rPr lang="en-US" sz="2400"/>
            </a:br>
            <a:r>
              <a:rPr lang="en-US" sz="2400" b="1"/>
              <a:t>Range</a:t>
            </a:r>
            <a:r>
              <a:rPr lang="en-US" sz="2400"/>
              <a:t>	36	</a:t>
            </a:r>
            <a:r>
              <a:rPr lang="en-US" sz="2400" b="1"/>
              <a:t>Standard Deviation</a:t>
            </a:r>
            <a:r>
              <a:rPr lang="en-US" sz="2400"/>
              <a:t>	11.3</a:t>
            </a:r>
          </a:p>
          <a:p>
            <a:pPr marL="342900">
              <a:lnSpc>
                <a:spcPct val="90000"/>
              </a:lnSpc>
              <a:spcBef>
                <a:spcPct val="20000"/>
              </a:spcBef>
              <a:spcAft>
                <a:spcPct val="20000"/>
              </a:spcAft>
              <a:buClr>
                <a:srgbClr val="FFFFFF"/>
              </a:buClr>
            </a:pPr>
            <a:r>
              <a:rPr lang="en-US" sz="2400"/>
              <a:t>Add 12 to the mean, median, and mode. The range and standard deviation are unchanged.</a:t>
            </a:r>
          </a:p>
          <a:p>
            <a:pPr marL="342900">
              <a:lnSpc>
                <a:spcPct val="90000"/>
              </a:lnSpc>
              <a:spcBef>
                <a:spcPct val="20000"/>
              </a:spcBef>
              <a:spcAft>
                <a:spcPct val="20000"/>
              </a:spcAft>
              <a:buClr>
                <a:srgbClr val="FFFFFF"/>
              </a:buClr>
            </a:pPr>
            <a:r>
              <a:rPr lang="en-US" sz="2400" b="1"/>
              <a:t>Mean  </a:t>
            </a:r>
            <a:r>
              <a:rPr lang="en-US" sz="2400"/>
              <a:t>86.2	</a:t>
            </a:r>
            <a:r>
              <a:rPr lang="en-US" sz="2400" b="1"/>
              <a:t>Mode  </a:t>
            </a:r>
            <a:r>
              <a:rPr lang="en-US" sz="2400"/>
              <a:t>90	</a:t>
            </a:r>
            <a:r>
              <a:rPr lang="en-US" sz="2400" b="1"/>
              <a:t>Median</a:t>
            </a:r>
            <a:r>
              <a:rPr lang="en-US" sz="2400"/>
              <a:t>	90	</a:t>
            </a:r>
            <a:br>
              <a:rPr lang="en-US" sz="2400"/>
            </a:br>
            <a:r>
              <a:rPr lang="en-US" sz="2400" b="1"/>
              <a:t>Range</a:t>
            </a:r>
            <a:r>
              <a:rPr lang="en-US" sz="2400"/>
              <a:t>	36	</a:t>
            </a:r>
            <a:r>
              <a:rPr lang="en-US" sz="2400" b="1"/>
              <a:t>Standard Deviation</a:t>
            </a:r>
            <a:r>
              <a:rPr lang="en-US" sz="2400"/>
              <a:t>	11.3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4">
                                            <p:txEl>
                                              <p:pRg st="1" end="1"/>
                                            </p:txEl>
                                          </p:spTgt>
                                        </p:tgtEl>
                                        <p:attrNameLst>
                                          <p:attrName>style.visibility</p:attrName>
                                        </p:attrNameLst>
                                      </p:cBhvr>
                                      <p:to>
                                        <p:strVal val="visible"/>
                                      </p:to>
                                    </p:set>
                                    <p:animEffect transition="in" filter="wipe(left)">
                                      <p:cBhvr>
                                        <p:cTn id="17" dur="500"/>
                                        <p:tgtEl>
                                          <p:spTgt spid="590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4">
                                            <p:txEl>
                                              <p:pRg st="2" end="2"/>
                                            </p:txEl>
                                          </p:spTgt>
                                        </p:tgtEl>
                                        <p:attrNameLst>
                                          <p:attrName>style.visibility</p:attrName>
                                        </p:attrNameLst>
                                      </p:cBhvr>
                                      <p:to>
                                        <p:strVal val="visible"/>
                                      </p:to>
                                    </p:set>
                                    <p:animEffect transition="in" filter="wipe(left)">
                                      <p:cBhvr>
                                        <p:cTn id="22" dur="500"/>
                                        <p:tgtEl>
                                          <p:spTgt spid="590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4">
                                            <p:txEl>
                                              <p:pRg st="3" end="3"/>
                                            </p:txEl>
                                          </p:spTgt>
                                        </p:tgtEl>
                                        <p:attrNameLst>
                                          <p:attrName>style.visibility</p:attrName>
                                        </p:attrNameLst>
                                      </p:cBhvr>
                                      <p:to>
                                        <p:strVal val="visible"/>
                                      </p:to>
                                    </p:set>
                                    <p:animEffect transition="in" filter="wipe(left)">
                                      <p:cBhvr>
                                        <p:cTn id="27" dur="500"/>
                                        <p:tgtEl>
                                          <p:spTgt spid="59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Example 1</a:t>
            </a:r>
          </a:p>
        </p:txBody>
      </p:sp>
      <p:sp>
        <p:nvSpPr>
          <p:cNvPr id="14029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Transformation Using Addition</a:t>
            </a:r>
          </a:p>
        </p:txBody>
      </p:sp>
      <p:sp>
        <p:nvSpPr>
          <p:cNvPr id="140292" name="Rectangle 4"/>
          <p:cNvSpPr>
            <a:spLocks noChangeArrowheads="1"/>
          </p:cNvSpPr>
          <p:nvPr/>
        </p:nvSpPr>
        <p:spPr bwMode="auto">
          <a:xfrm>
            <a:off x="876300" y="1371600"/>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Method 2</a:t>
            </a:r>
            <a:br>
              <a:rPr lang="en-US" sz="2400" b="1">
                <a:solidFill>
                  <a:srgbClr val="E01B22"/>
                </a:solidFill>
              </a:rPr>
            </a:br>
            <a:r>
              <a:rPr lang="en-US" sz="2400"/>
              <a:t>Add 12 to each data value.</a:t>
            </a:r>
          </a:p>
        </p:txBody>
      </p:sp>
      <p:sp>
        <p:nvSpPr>
          <p:cNvPr id="140293" name="Text Box 5"/>
          <p:cNvSpPr txBox="1">
            <a:spLocks noChangeArrowheads="1"/>
          </p:cNvSpPr>
          <p:nvPr/>
        </p:nvSpPr>
        <p:spPr bwMode="auto">
          <a:xfrm>
            <a:off x="533400" y="2209800"/>
            <a:ext cx="8077200" cy="210026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t>85, 90, 73, 66, 100, 102, 75, 90, 92, 73, 98, 90	</a:t>
            </a:r>
          </a:p>
          <a:p>
            <a:pPr marL="342900">
              <a:lnSpc>
                <a:spcPct val="90000"/>
              </a:lnSpc>
              <a:spcBef>
                <a:spcPct val="20000"/>
              </a:spcBef>
              <a:spcAft>
                <a:spcPct val="20000"/>
              </a:spcAft>
              <a:buClr>
                <a:srgbClr val="FFFFFF"/>
              </a:buClr>
            </a:pPr>
            <a:r>
              <a:rPr lang="en-US" sz="2400"/>
              <a:t>Find the mean, median, mode, range, and standard deviation of the new data set.</a:t>
            </a:r>
          </a:p>
          <a:p>
            <a:pPr marL="342900">
              <a:lnSpc>
                <a:spcPct val="90000"/>
              </a:lnSpc>
              <a:spcBef>
                <a:spcPct val="20000"/>
              </a:spcBef>
              <a:spcAft>
                <a:spcPct val="20000"/>
              </a:spcAft>
              <a:buClr>
                <a:srgbClr val="FFFFFF"/>
              </a:buClr>
            </a:pPr>
            <a:r>
              <a:rPr lang="en-US" sz="2400" b="1"/>
              <a:t>Mean  </a:t>
            </a:r>
            <a:r>
              <a:rPr lang="en-US" sz="2400"/>
              <a:t>86.2	</a:t>
            </a:r>
            <a:r>
              <a:rPr lang="en-US" sz="2400" b="1"/>
              <a:t>Mode  </a:t>
            </a:r>
            <a:r>
              <a:rPr lang="en-US" sz="2400"/>
              <a:t>90	</a:t>
            </a:r>
            <a:r>
              <a:rPr lang="en-US" sz="2400" b="1"/>
              <a:t>Median</a:t>
            </a:r>
            <a:r>
              <a:rPr lang="en-US" sz="2400"/>
              <a:t>	90	</a:t>
            </a:r>
            <a:br>
              <a:rPr lang="en-US" sz="2400"/>
            </a:br>
            <a:r>
              <a:rPr lang="en-US" sz="2400" b="1"/>
              <a:t>Range</a:t>
            </a:r>
            <a:r>
              <a:rPr lang="en-US" sz="2400"/>
              <a:t>	36	</a:t>
            </a:r>
            <a:r>
              <a:rPr lang="en-US" sz="2400" b="1"/>
              <a:t>Standard Deviation</a:t>
            </a:r>
            <a:r>
              <a:rPr lang="en-US" sz="2400"/>
              <a:t>	11.3</a:t>
            </a:r>
          </a:p>
        </p:txBody>
      </p:sp>
      <p:sp>
        <p:nvSpPr>
          <p:cNvPr id="140294" name="Rectangle 6"/>
          <p:cNvSpPr>
            <a:spLocks noChangeArrowheads="1"/>
          </p:cNvSpPr>
          <p:nvPr/>
        </p:nvSpPr>
        <p:spPr bwMode="auto">
          <a:xfrm>
            <a:off x="533400" y="4686300"/>
            <a:ext cx="8229600" cy="173513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Mean:  86.2</a:t>
            </a:r>
            <a:br>
              <a:rPr lang="en-US" sz="2400">
                <a:solidFill>
                  <a:srgbClr val="E01B22"/>
                </a:solidFill>
              </a:rPr>
            </a:br>
            <a:r>
              <a:rPr lang="en-US" sz="2400">
                <a:solidFill>
                  <a:srgbClr val="E01B22"/>
                </a:solidFill>
              </a:rPr>
              <a:t>Mode:  90</a:t>
            </a:r>
            <a:br>
              <a:rPr lang="en-US" sz="2400">
                <a:solidFill>
                  <a:srgbClr val="E01B22"/>
                </a:solidFill>
              </a:rPr>
            </a:br>
            <a:r>
              <a:rPr lang="en-US" sz="2400">
                <a:solidFill>
                  <a:srgbClr val="E01B22"/>
                </a:solidFill>
              </a:rPr>
              <a:t>Median:  90	</a:t>
            </a:r>
            <a:br>
              <a:rPr lang="en-US" sz="2400">
                <a:solidFill>
                  <a:srgbClr val="E01B22"/>
                </a:solidFill>
              </a:rPr>
            </a:br>
            <a:r>
              <a:rPr lang="en-US" sz="2400">
                <a:solidFill>
                  <a:srgbClr val="E01B22"/>
                </a:solidFill>
              </a:rPr>
              <a:t>Range:  36</a:t>
            </a:r>
            <a:br>
              <a:rPr lang="en-US" sz="2400">
                <a:solidFill>
                  <a:srgbClr val="E01B22"/>
                </a:solidFill>
              </a:rPr>
            </a:br>
            <a:r>
              <a:rPr lang="en-US" sz="2400">
                <a:solidFill>
                  <a:srgbClr val="E01B22"/>
                </a:solidFill>
              </a:rPr>
              <a:t>Standard Deviation:  11.3</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0292">
                                            <p:txEl>
                                              <p:pRg st="0" end="0"/>
                                            </p:txEl>
                                          </p:spTgt>
                                        </p:tgtEl>
                                        <p:attrNameLst>
                                          <p:attrName>style.visibility</p:attrName>
                                        </p:attrNameLst>
                                      </p:cBhvr>
                                      <p:to>
                                        <p:strVal val="visible"/>
                                      </p:to>
                                    </p:set>
                                    <p:animEffect transition="in" filter="wipe(left)">
                                      <p:cBhvr>
                                        <p:cTn id="7" dur="500"/>
                                        <p:tgtEl>
                                          <p:spTgt spid="140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0293">
                                            <p:txEl>
                                              <p:pRg st="0" end="0"/>
                                            </p:txEl>
                                          </p:spTgt>
                                        </p:tgtEl>
                                        <p:attrNameLst>
                                          <p:attrName>style.visibility</p:attrName>
                                        </p:attrNameLst>
                                      </p:cBhvr>
                                      <p:to>
                                        <p:strVal val="visible"/>
                                      </p:to>
                                    </p:set>
                                    <p:animEffect transition="in" filter="wipe(left)">
                                      <p:cBhvr>
                                        <p:cTn id="12" dur="500"/>
                                        <p:tgtEl>
                                          <p:spTgt spid="14029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0293">
                                            <p:txEl>
                                              <p:pRg st="1" end="1"/>
                                            </p:txEl>
                                          </p:spTgt>
                                        </p:tgtEl>
                                        <p:attrNameLst>
                                          <p:attrName>style.visibility</p:attrName>
                                        </p:attrNameLst>
                                      </p:cBhvr>
                                      <p:to>
                                        <p:strVal val="visible"/>
                                      </p:to>
                                    </p:set>
                                    <p:animEffect transition="in" filter="wipe(left)">
                                      <p:cBhvr>
                                        <p:cTn id="17" dur="500"/>
                                        <p:tgtEl>
                                          <p:spTgt spid="14029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0293">
                                            <p:txEl>
                                              <p:pRg st="2" end="2"/>
                                            </p:txEl>
                                          </p:spTgt>
                                        </p:tgtEl>
                                        <p:attrNameLst>
                                          <p:attrName>style.visibility</p:attrName>
                                        </p:attrNameLst>
                                      </p:cBhvr>
                                      <p:to>
                                        <p:strVal val="visible"/>
                                      </p:to>
                                    </p:set>
                                    <p:animEffect transition="in" filter="wipe(left)">
                                      <p:cBhvr>
                                        <p:cTn id="22" dur="500"/>
                                        <p:tgtEl>
                                          <p:spTgt spid="14029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0294">
                                            <p:txEl>
                                              <p:pRg st="0" end="0"/>
                                            </p:txEl>
                                          </p:spTgt>
                                        </p:tgtEl>
                                        <p:attrNameLst>
                                          <p:attrName>style.visibility</p:attrName>
                                        </p:attrNameLst>
                                      </p:cBhvr>
                                      <p:to>
                                        <p:strVal val="visible"/>
                                      </p:to>
                                    </p:set>
                                    <p:animEffect transition="in" filter="wipe(left)">
                                      <p:cBhvr>
                                        <p:cTn id="27" dur="500"/>
                                        <p:tgtEl>
                                          <p:spTgt spid="1402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build="p" autoUpdateAnimBg="0" advAuto="0"/>
      <p:bldP spid="140293" grpId="0" build="p" autoUpdateAnimBg="0"/>
      <p:bldP spid="140294"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857250" y="3365500"/>
            <a:ext cx="7296150"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25.8; 25; 25; 13; 4.0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13.8; 13; 13; 13; 4.0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19.8; 19; 19; 13; 4.0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13; 13.8; 13; 7.5; 4.0</a:t>
            </a:r>
          </a:p>
        </p:txBody>
      </p:sp>
      <p:sp>
        <p:nvSpPr>
          <p:cNvPr id="113670" name="TPQuestion"/>
          <p:cNvSpPr>
            <a:spLocks noChangeArrowheads="1"/>
          </p:cNvSpPr>
          <p:nvPr/>
        </p:nvSpPr>
        <p:spPr bwMode="auto">
          <a:xfrm>
            <a:off x="476250" y="1517650"/>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the mean, median, mode, range, and standard deviation of the data set obtained after adding –6 to each value.</a:t>
            </a:r>
            <a:br>
              <a:rPr lang="en-US" sz="2400" b="1">
                <a:solidFill>
                  <a:srgbClr val="00539D"/>
                </a:solidFill>
                <a:cs typeface="Times New Roman" pitchFamily="18" charset="0"/>
              </a:rPr>
            </a:br>
            <a:r>
              <a:rPr lang="en-US" sz="2400" b="1">
                <a:solidFill>
                  <a:srgbClr val="00539D"/>
                </a:solidFill>
                <a:cs typeface="Times New Roman" pitchFamily="18" charset="0"/>
              </a:rPr>
              <a:t>26, 17, 19, 20, 23, 24, 19, 15, 20, 27, 19, 15, 14</a:t>
            </a:r>
          </a:p>
        </p:txBody>
      </p:sp>
      <p:sp>
        <p:nvSpPr>
          <p:cNvPr id="113672" name="Oval 8"/>
          <p:cNvSpPr>
            <a:spLocks noChangeArrowheads="1"/>
          </p:cNvSpPr>
          <p:nvPr/>
        </p:nvSpPr>
        <p:spPr bwMode="auto">
          <a:xfrm>
            <a:off x="828675" y="40259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7" name="Picture 11" descr="KC_alg_L12-04B"/>
          <p:cNvPicPr>
            <a:picLocks noChangeAspect="1" noChangeArrowheads="1"/>
          </p:cNvPicPr>
          <p:nvPr/>
        </p:nvPicPr>
        <p:blipFill>
          <a:blip r:embed="rId3" cstate="print"/>
          <a:srcRect/>
          <a:stretch>
            <a:fillRect/>
          </a:stretch>
        </p:blipFill>
        <p:spPr bwMode="auto">
          <a:xfrm>
            <a:off x="438150" y="1495425"/>
            <a:ext cx="8239125" cy="1473200"/>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Transformation Using Multiplication</a:t>
            </a:r>
            <a:endParaRPr lang="en-US" sz="2000" b="1">
              <a:solidFill>
                <a:srgbClr val="EC1D24"/>
              </a:solidFill>
            </a:endParaRPr>
          </a:p>
        </p:txBody>
      </p:sp>
      <p:sp>
        <p:nvSpPr>
          <p:cNvPr id="6149" name="Rectangle 5"/>
          <p:cNvSpPr>
            <a:spLocks noChangeArrowheads="1"/>
          </p:cNvSpPr>
          <p:nvPr/>
        </p:nvSpPr>
        <p:spPr bwMode="auto">
          <a:xfrm>
            <a:off x="876300" y="1503363"/>
            <a:ext cx="7705725" cy="1662112"/>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Find the mean, median, mode, range, and standard deviation of the data set obtained after multiplying each value by 2.5.</a:t>
            </a:r>
          </a:p>
          <a:p>
            <a:pPr>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4, 2, 3, 1, 4, 6, 2, 3, 7, 5, 1, 4</a:t>
            </a:r>
          </a:p>
        </p:txBody>
      </p:sp>
      <p:sp>
        <p:nvSpPr>
          <p:cNvPr id="6163" name="Text Box 19"/>
          <p:cNvSpPr txBox="1">
            <a:spLocks noChangeArrowheads="1"/>
          </p:cNvSpPr>
          <p:nvPr/>
        </p:nvSpPr>
        <p:spPr bwMode="auto">
          <a:xfrm>
            <a:off x="533400" y="3276600"/>
            <a:ext cx="8077200" cy="31591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2286000" algn="l"/>
                <a:tab pos="4114800" algn="l"/>
              </a:tabLst>
            </a:pPr>
            <a:r>
              <a:rPr lang="en-US" sz="2400"/>
              <a:t>Find the mean, median, mode, range, and standard deviation of the original data set.</a:t>
            </a:r>
          </a:p>
          <a:p>
            <a:pPr marL="342900">
              <a:lnSpc>
                <a:spcPct val="90000"/>
              </a:lnSpc>
              <a:spcBef>
                <a:spcPct val="20000"/>
              </a:spcBef>
              <a:spcAft>
                <a:spcPct val="20000"/>
              </a:spcAft>
              <a:buClr>
                <a:srgbClr val="FFFFFF"/>
              </a:buClr>
              <a:tabLst>
                <a:tab pos="2286000" algn="l"/>
                <a:tab pos="4114800" algn="l"/>
              </a:tabLst>
            </a:pPr>
            <a:r>
              <a:rPr lang="en-US" sz="2400" b="1"/>
              <a:t>Mean  </a:t>
            </a:r>
            <a:r>
              <a:rPr lang="en-US" sz="2400"/>
              <a:t>3.5	</a:t>
            </a:r>
            <a:r>
              <a:rPr lang="en-US" sz="2400" b="1"/>
              <a:t>Mode  </a:t>
            </a:r>
            <a:r>
              <a:rPr lang="en-US" sz="2400"/>
              <a:t>4	</a:t>
            </a:r>
            <a:r>
              <a:rPr lang="en-US" sz="2400" b="1"/>
              <a:t>Median</a:t>
            </a:r>
            <a:r>
              <a:rPr lang="en-US" sz="2400"/>
              <a:t>	3.5	</a:t>
            </a:r>
            <a:br>
              <a:rPr lang="en-US" sz="2400"/>
            </a:br>
            <a:r>
              <a:rPr lang="en-US" sz="2400" b="1"/>
              <a:t>Range</a:t>
            </a:r>
            <a:r>
              <a:rPr lang="en-US" sz="2400"/>
              <a:t>  6	</a:t>
            </a:r>
            <a:r>
              <a:rPr lang="en-US" sz="2400" b="1"/>
              <a:t>Standard Deviation</a:t>
            </a:r>
            <a:r>
              <a:rPr lang="en-US" sz="2400"/>
              <a:t>	1.8</a:t>
            </a:r>
          </a:p>
          <a:p>
            <a:pPr marL="342900">
              <a:lnSpc>
                <a:spcPct val="90000"/>
              </a:lnSpc>
              <a:spcBef>
                <a:spcPct val="20000"/>
              </a:spcBef>
              <a:spcAft>
                <a:spcPct val="20000"/>
              </a:spcAft>
              <a:buClr>
                <a:srgbClr val="FFFFFF"/>
              </a:buClr>
              <a:tabLst>
                <a:tab pos="2286000" algn="l"/>
                <a:tab pos="4114800" algn="l"/>
              </a:tabLst>
            </a:pPr>
            <a:r>
              <a:rPr lang="en-US" sz="2400"/>
              <a:t>Multiply the mean, median, mode, range, and standard deviation by 2.5.</a:t>
            </a:r>
          </a:p>
          <a:p>
            <a:pPr marL="342900">
              <a:lnSpc>
                <a:spcPct val="90000"/>
              </a:lnSpc>
              <a:spcBef>
                <a:spcPct val="20000"/>
              </a:spcBef>
              <a:spcAft>
                <a:spcPct val="20000"/>
              </a:spcAft>
              <a:buClr>
                <a:srgbClr val="FFFFFF"/>
              </a:buClr>
              <a:tabLst>
                <a:tab pos="2286000" algn="l"/>
                <a:tab pos="4114800" algn="l"/>
              </a:tabLst>
            </a:pPr>
            <a:r>
              <a:rPr lang="en-US" sz="2400" b="1"/>
              <a:t>Mean  </a:t>
            </a:r>
            <a:r>
              <a:rPr lang="en-US" sz="2400"/>
              <a:t>8.75	</a:t>
            </a:r>
            <a:r>
              <a:rPr lang="en-US" sz="2400" b="1"/>
              <a:t>Mode  </a:t>
            </a:r>
            <a:r>
              <a:rPr lang="en-US" sz="2400"/>
              <a:t>10	</a:t>
            </a:r>
            <a:r>
              <a:rPr lang="en-US" sz="2400" b="1"/>
              <a:t>Median</a:t>
            </a:r>
            <a:r>
              <a:rPr lang="en-US" sz="2400"/>
              <a:t>	8.75	</a:t>
            </a:r>
            <a:br>
              <a:rPr lang="en-US" sz="2400"/>
            </a:br>
            <a:r>
              <a:rPr lang="en-US" sz="2400" b="1"/>
              <a:t>Range</a:t>
            </a:r>
            <a:r>
              <a:rPr lang="en-US" sz="2400"/>
              <a:t>  15	</a:t>
            </a:r>
            <a:r>
              <a:rPr lang="en-US" sz="2400" b="1"/>
              <a:t>Standard Deviation</a:t>
            </a:r>
            <a:r>
              <a:rPr lang="en-US" sz="2400"/>
              <a:t>	4.5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left)">
                                      <p:cBhvr>
                                        <p:cTn id="11" dur="500"/>
                                        <p:tgtEl>
                                          <p:spTgt spid="614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63">
                                            <p:txEl>
                                              <p:pRg st="0" end="0"/>
                                            </p:txEl>
                                          </p:spTgt>
                                        </p:tgtEl>
                                        <p:attrNameLst>
                                          <p:attrName>style.visibility</p:attrName>
                                        </p:attrNameLst>
                                      </p:cBhvr>
                                      <p:to>
                                        <p:strVal val="visible"/>
                                      </p:to>
                                    </p:set>
                                    <p:animEffect transition="in" filter="wipe(left)">
                                      <p:cBhvr>
                                        <p:cTn id="16" dur="500"/>
                                        <p:tgtEl>
                                          <p:spTgt spid="616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63">
                                            <p:txEl>
                                              <p:pRg st="1" end="1"/>
                                            </p:txEl>
                                          </p:spTgt>
                                        </p:tgtEl>
                                        <p:attrNameLst>
                                          <p:attrName>style.visibility</p:attrName>
                                        </p:attrNameLst>
                                      </p:cBhvr>
                                      <p:to>
                                        <p:strVal val="visible"/>
                                      </p:to>
                                    </p:set>
                                    <p:animEffect transition="in" filter="wipe(left)">
                                      <p:cBhvr>
                                        <p:cTn id="21" dur="500"/>
                                        <p:tgtEl>
                                          <p:spTgt spid="616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163">
                                            <p:txEl>
                                              <p:pRg st="2" end="2"/>
                                            </p:txEl>
                                          </p:spTgt>
                                        </p:tgtEl>
                                        <p:attrNameLst>
                                          <p:attrName>style.visibility</p:attrName>
                                        </p:attrNameLst>
                                      </p:cBhvr>
                                      <p:to>
                                        <p:strVal val="visible"/>
                                      </p:to>
                                    </p:set>
                                    <p:animEffect transition="in" filter="wipe(left)">
                                      <p:cBhvr>
                                        <p:cTn id="26" dur="500"/>
                                        <p:tgtEl>
                                          <p:spTgt spid="616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163">
                                            <p:txEl>
                                              <p:pRg st="3" end="3"/>
                                            </p:txEl>
                                          </p:spTgt>
                                        </p:tgtEl>
                                        <p:attrNameLst>
                                          <p:attrName>style.visibility</p:attrName>
                                        </p:attrNameLst>
                                      </p:cBhvr>
                                      <p:to>
                                        <p:strVal val="visible"/>
                                      </p:to>
                                    </p:set>
                                    <p:animEffect transition="in" filter="wipe(left)">
                                      <p:cBhvr>
                                        <p:cTn id="31" dur="500"/>
                                        <p:tgtEl>
                                          <p:spTgt spid="61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6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7" name="Rectangle 9"/>
          <p:cNvSpPr>
            <a:spLocks noChangeArrowheads="1"/>
          </p:cNvSpPr>
          <p:nvPr/>
        </p:nvSpPr>
        <p:spPr bwMode="auto">
          <a:xfrm>
            <a:off x="533400" y="1498600"/>
            <a:ext cx="8229600" cy="173513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Mean:  8.75</a:t>
            </a:r>
            <a:br>
              <a:rPr lang="en-US" sz="2400">
                <a:solidFill>
                  <a:srgbClr val="E01B22"/>
                </a:solidFill>
              </a:rPr>
            </a:br>
            <a:r>
              <a:rPr lang="en-US" sz="2400">
                <a:solidFill>
                  <a:srgbClr val="E01B22"/>
                </a:solidFill>
              </a:rPr>
              <a:t>Mode:  10</a:t>
            </a:r>
            <a:br>
              <a:rPr lang="en-US" sz="2400">
                <a:solidFill>
                  <a:srgbClr val="E01B22"/>
                </a:solidFill>
              </a:rPr>
            </a:br>
            <a:r>
              <a:rPr lang="en-US" sz="2400">
                <a:solidFill>
                  <a:srgbClr val="E01B22"/>
                </a:solidFill>
              </a:rPr>
              <a:t>Median:  8.75	</a:t>
            </a:r>
            <a:br>
              <a:rPr lang="en-US" sz="2400">
                <a:solidFill>
                  <a:srgbClr val="E01B22"/>
                </a:solidFill>
              </a:rPr>
            </a:br>
            <a:r>
              <a:rPr lang="en-US" sz="2400">
                <a:solidFill>
                  <a:srgbClr val="E01B22"/>
                </a:solidFill>
              </a:rPr>
              <a:t>Range:  15</a:t>
            </a:r>
            <a:br>
              <a:rPr lang="en-US" sz="2400">
                <a:solidFill>
                  <a:srgbClr val="E01B22"/>
                </a:solidFill>
              </a:rPr>
            </a:br>
            <a:r>
              <a:rPr lang="en-US" sz="2400">
                <a:solidFill>
                  <a:srgbClr val="E01B22"/>
                </a:solidFill>
              </a:rPr>
              <a:t>Standard Deviation:  4.5</a:t>
            </a:r>
          </a:p>
        </p:txBody>
      </p:sp>
      <p:sp>
        <p:nvSpPr>
          <p:cNvPr id="7178" name="Text Box 10"/>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Transformation Using Multiplication</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7">
                                            <p:txEl>
                                              <p:pRg st="0" end="0"/>
                                            </p:txEl>
                                          </p:spTgt>
                                        </p:tgtEl>
                                        <p:attrNameLst>
                                          <p:attrName>style.visibility</p:attrName>
                                        </p:attrNameLst>
                                      </p:cBhvr>
                                      <p:to>
                                        <p:strVal val="visible"/>
                                      </p:to>
                                    </p:set>
                                    <p:animEffect transition="in" filter="wipe(left)">
                                      <p:cBhvr>
                                        <p:cTn id="7" dur="500"/>
                                        <p:tgtEl>
                                          <p:spTgt spid="71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3136900"/>
            <a:ext cx="6858000"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25.5; 25; 28; 20; 5.2</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152.8; 150; 168; 120; 31.3</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ym typeface="Symbol" pitchFamily="18" charset="2"/>
              </a:rPr>
              <a:t>	15.3; 15; 16.8; 12; 3.1</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	</a:t>
            </a:r>
            <a:r>
              <a:rPr lang="pt-BR" sz="2400" b="1">
                <a:sym typeface="Symbol" pitchFamily="18" charset="2"/>
              </a:rPr>
              <a:t>42.4; 41.7; 46.7; 33.3; 8.7</a:t>
            </a:r>
          </a:p>
        </p:txBody>
      </p:sp>
      <p:sp>
        <p:nvSpPr>
          <p:cNvPr id="114699" name="TPQuestion"/>
          <p:cNvSpPr>
            <a:spLocks noChangeArrowheads="1"/>
          </p:cNvSpPr>
          <p:nvPr/>
        </p:nvSpPr>
        <p:spPr bwMode="auto">
          <a:xfrm>
            <a:off x="533400" y="1504950"/>
            <a:ext cx="830580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Find the mean, median, mode, range, and standard deviation of the data set obtained after multiplying each value by 0.6.</a:t>
            </a:r>
            <a:br>
              <a:rPr lang="en-US" sz="2400" b="1">
                <a:solidFill>
                  <a:srgbClr val="00539D"/>
                </a:solidFill>
              </a:rPr>
            </a:br>
            <a:r>
              <a:rPr lang="en-US" sz="2400" b="1">
                <a:solidFill>
                  <a:srgbClr val="00539D"/>
                </a:solidFill>
              </a:rPr>
              <a:t>	28, 24, 22, 25, 28, 22, 16, 28, 32, 36, 18, 24, 28</a:t>
            </a:r>
          </a:p>
        </p:txBody>
      </p:sp>
      <p:sp>
        <p:nvSpPr>
          <p:cNvPr id="114700" name="Oval 12"/>
          <p:cNvSpPr>
            <a:spLocks noChangeArrowheads="1"/>
          </p:cNvSpPr>
          <p:nvPr/>
        </p:nvSpPr>
        <p:spPr bwMode="auto">
          <a:xfrm>
            <a:off x="914400" y="45212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xEl>
                                              <p:pRg st="0" end="0"/>
                                            </p:txEl>
                                          </p:spTgt>
                                        </p:tgtEl>
                                        <p:attrNameLst>
                                          <p:attrName>style.visibility</p:attrName>
                                        </p:attrNameLst>
                                      </p:cBhvr>
                                      <p:to>
                                        <p:strVal val="visible"/>
                                      </p:to>
                                    </p:set>
                                    <p:animEffect transition="in" filter="wipe(left)">
                                      <p:cBhvr>
                                        <p:cTn id="15" dur="500"/>
                                        <p:tgtEl>
                                          <p:spTgt spid="114699">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700"/>
                                        </p:tgtEl>
                                        <p:attrNameLst>
                                          <p:attrName>style.visibility</p:attrName>
                                        </p:attrNameLst>
                                      </p:cBhvr>
                                      <p:to>
                                        <p:strVal val="visible"/>
                                      </p:to>
                                    </p:set>
                                    <p:animEffect transition="in" filter="wipe(down)">
                                      <p:cBhvr>
                                        <p:cTn id="24" dur="580">
                                          <p:stCondLst>
                                            <p:cond delay="0"/>
                                          </p:stCondLst>
                                        </p:cTn>
                                        <p:tgtEl>
                                          <p:spTgt spid="114700"/>
                                        </p:tgtEl>
                                      </p:cBhvr>
                                    </p:animEffect>
                                    <p:anim calcmode="lin" valueType="num">
                                      <p:cBhvr>
                                        <p:cTn id="25" dur="1822" tmFilter="0,0; 0.14,0.36; 0.43,0.73; 0.71,0.91; 1.0,1.0">
                                          <p:stCondLst>
                                            <p:cond delay="0"/>
                                          </p:stCondLst>
                                        </p:cTn>
                                        <p:tgtEl>
                                          <p:spTgt spid="11470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70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70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70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700"/>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700"/>
                                        </p:tgtEl>
                                      </p:cBhvr>
                                      <p:to x="100000" y="60000"/>
                                    </p:animScale>
                                    <p:animScale>
                                      <p:cBhvr>
                                        <p:cTn id="31" dur="166" decel="50000">
                                          <p:stCondLst>
                                            <p:cond delay="676"/>
                                          </p:stCondLst>
                                        </p:cTn>
                                        <p:tgtEl>
                                          <p:spTgt spid="114700"/>
                                        </p:tgtEl>
                                      </p:cBhvr>
                                      <p:to x="100000" y="100000"/>
                                    </p:animScale>
                                    <p:animScale>
                                      <p:cBhvr>
                                        <p:cTn id="32" dur="26">
                                          <p:stCondLst>
                                            <p:cond delay="1312"/>
                                          </p:stCondLst>
                                        </p:cTn>
                                        <p:tgtEl>
                                          <p:spTgt spid="114700"/>
                                        </p:tgtEl>
                                      </p:cBhvr>
                                      <p:to x="100000" y="80000"/>
                                    </p:animScale>
                                    <p:animScale>
                                      <p:cBhvr>
                                        <p:cTn id="33" dur="166" decel="50000">
                                          <p:stCondLst>
                                            <p:cond delay="1338"/>
                                          </p:stCondLst>
                                        </p:cTn>
                                        <p:tgtEl>
                                          <p:spTgt spid="114700"/>
                                        </p:tgtEl>
                                      </p:cBhvr>
                                      <p:to x="100000" y="100000"/>
                                    </p:animScale>
                                    <p:animScale>
                                      <p:cBhvr>
                                        <p:cTn id="34" dur="26">
                                          <p:stCondLst>
                                            <p:cond delay="1642"/>
                                          </p:stCondLst>
                                        </p:cTn>
                                        <p:tgtEl>
                                          <p:spTgt spid="114700"/>
                                        </p:tgtEl>
                                      </p:cBhvr>
                                      <p:to x="100000" y="90000"/>
                                    </p:animScale>
                                    <p:animScale>
                                      <p:cBhvr>
                                        <p:cTn id="35" dur="166" decel="50000">
                                          <p:stCondLst>
                                            <p:cond delay="1668"/>
                                          </p:stCondLst>
                                        </p:cTn>
                                        <p:tgtEl>
                                          <p:spTgt spid="114700"/>
                                        </p:tgtEl>
                                      </p:cBhvr>
                                      <p:to x="100000" y="100000"/>
                                    </p:animScale>
                                    <p:animScale>
                                      <p:cBhvr>
                                        <p:cTn id="36" dur="26">
                                          <p:stCondLst>
                                            <p:cond delay="1808"/>
                                          </p:stCondLst>
                                        </p:cTn>
                                        <p:tgtEl>
                                          <p:spTgt spid="114700"/>
                                        </p:tgtEl>
                                      </p:cBhvr>
                                      <p:to x="100000" y="95000"/>
                                    </p:animScale>
                                    <p:animScale>
                                      <p:cBhvr>
                                        <p:cTn id="37" dur="166" decel="50000">
                                          <p:stCondLst>
                                            <p:cond delay="1834"/>
                                          </p:stCondLst>
                                        </p:cTn>
                                        <p:tgtEl>
                                          <p:spTgt spid="11470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8" grpId="0" autoUpdateAnimBg="0"/>
      <p:bldP spid="114699" grpId="0" build="p" autoUpdateAnimBg="0" advAuto="0"/>
      <p:bldP spid="11470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Compare Data Using Histograms</a:t>
            </a:r>
            <a:endParaRPr lang="en-US" sz="2000" b="1">
              <a:solidFill>
                <a:srgbClr val="EC1D24"/>
              </a:solidFill>
            </a:endParaRPr>
          </a:p>
        </p:txBody>
      </p:sp>
      <p:sp>
        <p:nvSpPr>
          <p:cNvPr id="9220" name="Rectangle 4"/>
          <p:cNvSpPr>
            <a:spLocks noChangeArrowheads="1"/>
          </p:cNvSpPr>
          <p:nvPr/>
        </p:nvSpPr>
        <p:spPr bwMode="auto">
          <a:xfrm>
            <a:off x="876300" y="1503363"/>
            <a:ext cx="7705725" cy="2392362"/>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A. GAMES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Brittany and Justin are playing a computer game. Their high scores for each game are shown below. Use a graphing calculator to create a histogram for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each set of data. Then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describe the shape of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each distribution. </a:t>
            </a:r>
          </a:p>
        </p:txBody>
      </p:sp>
      <p:pic>
        <p:nvPicPr>
          <p:cNvPr id="9227" name="Picture 11" descr="11_ALG1_C12_L4_ex3"/>
          <p:cNvPicPr>
            <a:picLocks noChangeAspect="1" noChangeArrowheads="1"/>
          </p:cNvPicPr>
          <p:nvPr/>
        </p:nvPicPr>
        <p:blipFill>
          <a:blip r:embed="rId3" cstate="print"/>
          <a:srcRect/>
          <a:stretch>
            <a:fillRect/>
          </a:stretch>
        </p:blipFill>
        <p:spPr bwMode="auto">
          <a:xfrm>
            <a:off x="4724400" y="2590800"/>
            <a:ext cx="3871913" cy="34353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227"/>
                                        </p:tgtEl>
                                        <p:attrNameLst>
                                          <p:attrName>style.visibility</p:attrName>
                                        </p:attrNameLst>
                                      </p:cBhvr>
                                      <p:to>
                                        <p:strVal val="visible"/>
                                      </p:to>
                                    </p:set>
                                    <p:animEffect transition="in" filter="wipe(left)">
                                      <p:cBhvr>
                                        <p:cTn id="11" dur="500"/>
                                        <p:tgtEl>
                                          <p:spTgt spid="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t>Example 3</a:t>
            </a:r>
          </a:p>
        </p:txBody>
      </p:sp>
      <p:sp>
        <p:nvSpPr>
          <p:cNvPr id="141315"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Compare Data Using Histograms</a:t>
            </a:r>
            <a:endParaRPr lang="en-US" sz="2000" b="1">
              <a:solidFill>
                <a:srgbClr val="EC1D24"/>
              </a:solidFill>
            </a:endParaRPr>
          </a:p>
        </p:txBody>
      </p:sp>
      <p:sp>
        <p:nvSpPr>
          <p:cNvPr id="141316" name="Rectangle 4"/>
          <p:cNvSpPr>
            <a:spLocks noChangeArrowheads="1"/>
          </p:cNvSpPr>
          <p:nvPr/>
        </p:nvSpPr>
        <p:spPr bwMode="auto">
          <a:xfrm>
            <a:off x="876300" y="1503363"/>
            <a:ext cx="7705725" cy="118903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ea typeface="Times New Roman" pitchFamily="18" charset="0"/>
                <a:cs typeface="Arial" pitchFamily="34" charset="0"/>
              </a:rPr>
              <a:t>Enter Brittany’s scores as </a:t>
            </a:r>
            <a:r>
              <a:rPr lang="en-US" sz="2000">
                <a:solidFill>
                  <a:srgbClr val="000000"/>
                </a:solidFill>
                <a:latin typeface="TI Math" charset="2"/>
                <a:ea typeface="Times New Roman" pitchFamily="18" charset="0"/>
                <a:cs typeface="Arial" pitchFamily="34" charset="0"/>
              </a:rPr>
              <a:t>L1</a:t>
            </a:r>
            <a:r>
              <a:rPr lang="en-US" sz="2400">
                <a:solidFill>
                  <a:srgbClr val="000000"/>
                </a:solidFill>
                <a:ea typeface="Times New Roman" pitchFamily="18" charset="0"/>
                <a:cs typeface="Arial" pitchFamily="34" charset="0"/>
              </a:rPr>
              <a:t> and Justin’s scores as </a:t>
            </a:r>
            <a:r>
              <a:rPr lang="en-US" sz="2000">
                <a:solidFill>
                  <a:srgbClr val="000000"/>
                </a:solidFill>
                <a:latin typeface="TI Math" charset="2"/>
                <a:ea typeface="Times New Roman" pitchFamily="18" charset="0"/>
                <a:cs typeface="Arial" pitchFamily="34" charset="0"/>
              </a:rPr>
              <a:t>L2</a:t>
            </a:r>
            <a:r>
              <a:rPr lang="en-US" sz="2400">
                <a:solidFill>
                  <a:srgbClr val="000000"/>
                </a:solidFill>
                <a:ea typeface="Times New Roman" pitchFamily="18" charset="0"/>
                <a:cs typeface="Arial" pitchFamily="34" charset="0"/>
              </a:rPr>
              <a:t>. Graph both histograms by graphing </a:t>
            </a:r>
            <a:r>
              <a:rPr lang="en-US" sz="2000">
                <a:solidFill>
                  <a:srgbClr val="000000"/>
                </a:solidFill>
                <a:latin typeface="TI Math" charset="2"/>
                <a:ea typeface="Times New Roman" pitchFamily="18" charset="0"/>
                <a:cs typeface="Arial" pitchFamily="34" charset="0"/>
              </a:rPr>
              <a:t>L1</a:t>
            </a:r>
            <a:r>
              <a:rPr lang="en-US" sz="2400">
                <a:solidFill>
                  <a:srgbClr val="000000"/>
                </a:solidFill>
                <a:ea typeface="Times New Roman" pitchFamily="18" charset="0"/>
                <a:cs typeface="Arial" pitchFamily="34" charset="0"/>
              </a:rPr>
              <a:t> </a:t>
            </a:r>
            <a:r>
              <a:rPr lang="en-US" sz="2800">
                <a:solidFill>
                  <a:srgbClr val="000000"/>
                </a:solidFill>
                <a:ea typeface="Times New Roman" pitchFamily="18" charset="0"/>
                <a:cs typeface="Arial" pitchFamily="34" charset="0"/>
              </a:rPr>
              <a:t>as</a:t>
            </a:r>
            <a:r>
              <a:rPr lang="en-US" sz="24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Plot1</a:t>
            </a:r>
            <a:r>
              <a:rPr lang="en-US" sz="2400">
                <a:solidFill>
                  <a:srgbClr val="000000"/>
                </a:solidFill>
                <a:ea typeface="Times New Roman" pitchFamily="18" charset="0"/>
                <a:cs typeface="Arial" pitchFamily="34" charset="0"/>
              </a:rPr>
              <a:t> </a:t>
            </a:r>
            <a:r>
              <a:rPr lang="en-US" sz="2800">
                <a:solidFill>
                  <a:srgbClr val="000000"/>
                </a:solidFill>
                <a:ea typeface="Times New Roman" pitchFamily="18" charset="0"/>
                <a:cs typeface="Arial" pitchFamily="34" charset="0"/>
              </a:rPr>
              <a:t>and</a:t>
            </a:r>
            <a:r>
              <a:rPr lang="en-US" sz="24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L2</a:t>
            </a:r>
            <a:r>
              <a:rPr lang="en-US" sz="2400">
                <a:solidFill>
                  <a:srgbClr val="000000"/>
                </a:solidFill>
                <a:ea typeface="Times New Roman" pitchFamily="18" charset="0"/>
                <a:cs typeface="Arial" pitchFamily="34" charset="0"/>
              </a:rPr>
              <a:t> </a:t>
            </a:r>
            <a:r>
              <a:rPr lang="en-US" sz="2800">
                <a:solidFill>
                  <a:srgbClr val="000000"/>
                </a:solidFill>
                <a:ea typeface="Times New Roman" pitchFamily="18" charset="0"/>
                <a:cs typeface="Arial" pitchFamily="34" charset="0"/>
              </a:rPr>
              <a:t>as</a:t>
            </a:r>
            <a:r>
              <a:rPr lang="en-US" sz="24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Plot2</a:t>
            </a:r>
            <a:r>
              <a:rPr lang="en-US" sz="2400">
                <a:solidFill>
                  <a:srgbClr val="000000"/>
                </a:solidFill>
                <a:ea typeface="Times New Roman" pitchFamily="18" charset="0"/>
                <a:cs typeface="Arial" pitchFamily="34" charset="0"/>
              </a:rPr>
              <a:t>.</a:t>
            </a:r>
          </a:p>
        </p:txBody>
      </p:sp>
      <p:grpSp>
        <p:nvGrpSpPr>
          <p:cNvPr id="141325" name="Group 13"/>
          <p:cNvGrpSpPr>
            <a:grpSpLocks/>
          </p:cNvGrpSpPr>
          <p:nvPr/>
        </p:nvGrpSpPr>
        <p:grpSpPr bwMode="auto">
          <a:xfrm>
            <a:off x="1143000" y="2743200"/>
            <a:ext cx="7315200" cy="2978150"/>
            <a:chOff x="720" y="1728"/>
            <a:chExt cx="4608" cy="1876"/>
          </a:xfrm>
        </p:grpSpPr>
        <p:pic>
          <p:nvPicPr>
            <p:cNvPr id="141321" name="Picture 9" descr="12_04_03_GraphB"/>
            <p:cNvPicPr>
              <a:picLocks noChangeAspect="1" noChangeArrowheads="1"/>
            </p:cNvPicPr>
            <p:nvPr/>
          </p:nvPicPr>
          <p:blipFill>
            <a:blip r:embed="rId3" cstate="print"/>
            <a:srcRect/>
            <a:stretch>
              <a:fillRect/>
            </a:stretch>
          </p:blipFill>
          <p:spPr bwMode="auto">
            <a:xfrm>
              <a:off x="3168" y="1968"/>
              <a:ext cx="2160" cy="1636"/>
            </a:xfrm>
            <a:prstGeom prst="rect">
              <a:avLst/>
            </a:prstGeom>
            <a:noFill/>
          </p:spPr>
        </p:pic>
        <p:pic>
          <p:nvPicPr>
            <p:cNvPr id="141322" name="Picture 10" descr="12_04_03_GraphA"/>
            <p:cNvPicPr>
              <a:picLocks noChangeAspect="1" noChangeArrowheads="1"/>
            </p:cNvPicPr>
            <p:nvPr/>
          </p:nvPicPr>
          <p:blipFill>
            <a:blip r:embed="rId4" cstate="print"/>
            <a:srcRect/>
            <a:stretch>
              <a:fillRect/>
            </a:stretch>
          </p:blipFill>
          <p:spPr bwMode="auto">
            <a:xfrm>
              <a:off x="720" y="1968"/>
              <a:ext cx="2160" cy="1636"/>
            </a:xfrm>
            <a:prstGeom prst="rect">
              <a:avLst/>
            </a:prstGeom>
            <a:noFill/>
          </p:spPr>
        </p:pic>
        <p:sp>
          <p:nvSpPr>
            <p:cNvPr id="141323" name="Text Box 11"/>
            <p:cNvSpPr txBox="1">
              <a:spLocks noChangeArrowheads="1"/>
            </p:cNvSpPr>
            <p:nvPr/>
          </p:nvSpPr>
          <p:spPr bwMode="auto">
            <a:xfrm>
              <a:off x="1008" y="1728"/>
              <a:ext cx="1344" cy="231"/>
            </a:xfrm>
            <a:prstGeom prst="rect">
              <a:avLst/>
            </a:prstGeom>
            <a:noFill/>
            <a:ln w="9525">
              <a:noFill/>
              <a:miter lim="800000"/>
              <a:headEnd/>
              <a:tailEnd/>
            </a:ln>
            <a:effectLst/>
          </p:spPr>
          <p:txBody>
            <a:bodyPr>
              <a:spAutoFit/>
            </a:bodyPr>
            <a:lstStyle/>
            <a:p>
              <a:pPr algn="ctr">
                <a:spcBef>
                  <a:spcPct val="50000"/>
                </a:spcBef>
              </a:pPr>
              <a:r>
                <a:rPr lang="en-US"/>
                <a:t>Brittany’s Scores</a:t>
              </a:r>
            </a:p>
          </p:txBody>
        </p:sp>
        <p:sp>
          <p:nvSpPr>
            <p:cNvPr id="141324" name="Text Box 12"/>
            <p:cNvSpPr txBox="1">
              <a:spLocks noChangeArrowheads="1"/>
            </p:cNvSpPr>
            <p:nvPr/>
          </p:nvSpPr>
          <p:spPr bwMode="auto">
            <a:xfrm>
              <a:off x="3600" y="1728"/>
              <a:ext cx="1344" cy="231"/>
            </a:xfrm>
            <a:prstGeom prst="rect">
              <a:avLst/>
            </a:prstGeom>
            <a:noFill/>
            <a:ln w="9525">
              <a:noFill/>
              <a:miter lim="800000"/>
              <a:headEnd/>
              <a:tailEnd/>
            </a:ln>
            <a:effectLst/>
          </p:spPr>
          <p:txBody>
            <a:bodyPr>
              <a:spAutoFit/>
            </a:bodyPr>
            <a:lstStyle/>
            <a:p>
              <a:pPr algn="ctr">
                <a:spcBef>
                  <a:spcPct val="50000"/>
                </a:spcBef>
              </a:pPr>
              <a:r>
                <a:rPr lang="en-US"/>
                <a:t>Justin’s Scores</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1316">
                                            <p:txEl>
                                              <p:pRg st="0" end="0"/>
                                            </p:txEl>
                                          </p:spTgt>
                                        </p:tgtEl>
                                        <p:attrNameLst>
                                          <p:attrName>style.visibility</p:attrName>
                                        </p:attrNameLst>
                                      </p:cBhvr>
                                      <p:to>
                                        <p:strVal val="visible"/>
                                      </p:to>
                                    </p:set>
                                    <p:animEffect transition="in" filter="wipe(left)">
                                      <p:cBhvr>
                                        <p:cTn id="7" dur="500"/>
                                        <p:tgtEl>
                                          <p:spTgt spid="1413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1325"/>
                                        </p:tgtEl>
                                        <p:attrNameLst>
                                          <p:attrName>style.visibility</p:attrName>
                                        </p:attrNameLst>
                                      </p:cBhvr>
                                      <p:to>
                                        <p:strVal val="visible"/>
                                      </p:to>
                                    </p:set>
                                    <p:animEffect transition="in" filter="wipe(left)">
                                      <p:cBhvr>
                                        <p:cTn id="12" dur="500"/>
                                        <p:tgtEl>
                                          <p:spTgt spid="141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Example 3</a:t>
            </a:r>
          </a:p>
        </p:txBody>
      </p:sp>
      <p:sp>
        <p:nvSpPr>
          <p:cNvPr id="15053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Compare Data Using Histograms</a:t>
            </a:r>
            <a:endParaRPr lang="en-US" sz="2000" b="1">
              <a:solidFill>
                <a:srgbClr val="EC1D24"/>
              </a:solidFill>
            </a:endParaRPr>
          </a:p>
        </p:txBody>
      </p:sp>
      <p:sp>
        <p:nvSpPr>
          <p:cNvPr id="150533" name="Rectangle 5"/>
          <p:cNvSpPr>
            <a:spLocks noChangeArrowheads="1"/>
          </p:cNvSpPr>
          <p:nvPr/>
        </p:nvSpPr>
        <p:spPr bwMode="auto">
          <a:xfrm>
            <a:off x="533400" y="1511300"/>
            <a:ext cx="8229600" cy="173513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For Brittany’s scores, the distribution is high in the middle and low on the left and right. The distribution is symmetric. For Justin’s scores, the distribution is high on the left and low on the right. The distribution is positively skewed.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0533">
                                            <p:txEl>
                                              <p:pRg st="0" end="0"/>
                                            </p:txEl>
                                          </p:spTgt>
                                        </p:tgtEl>
                                        <p:attrNameLst>
                                          <p:attrName>style.visibility</p:attrName>
                                        </p:attrNameLst>
                                      </p:cBhvr>
                                      <p:to>
                                        <p:strVal val="visible"/>
                                      </p:to>
                                    </p:set>
                                    <p:animEffect transition="in" filter="wipe(left)">
                                      <p:cBhvr>
                                        <p:cTn id="7" dur="500"/>
                                        <p:tgtEl>
                                          <p:spTgt spid="1505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Example 3</a:t>
            </a:r>
          </a:p>
        </p:txBody>
      </p:sp>
      <p:sp>
        <p:nvSpPr>
          <p:cNvPr id="1423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Compare Data Using Histograms</a:t>
            </a:r>
            <a:endParaRPr lang="en-US" sz="2000" b="1">
              <a:solidFill>
                <a:srgbClr val="EC1D24"/>
              </a:solidFill>
            </a:endParaRPr>
          </a:p>
        </p:txBody>
      </p:sp>
      <p:sp>
        <p:nvSpPr>
          <p:cNvPr id="142340" name="Rectangle 4"/>
          <p:cNvSpPr>
            <a:spLocks noChangeArrowheads="1"/>
          </p:cNvSpPr>
          <p:nvPr/>
        </p:nvSpPr>
        <p:spPr bwMode="auto">
          <a:xfrm>
            <a:off x="876300" y="1503363"/>
            <a:ext cx="7705725" cy="2720975"/>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B. GAMES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Brittany and Justin are playing a computer game. Their high scores for each game are shown below. Compare the distributions using either the means and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standard deviations or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the five-number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summaries. Justify your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choice.</a:t>
            </a:r>
          </a:p>
        </p:txBody>
      </p:sp>
      <p:pic>
        <p:nvPicPr>
          <p:cNvPr id="142342" name="Picture 6" descr="11_ALG1_C12_L4_ex3"/>
          <p:cNvPicPr>
            <a:picLocks noChangeAspect="1" noChangeArrowheads="1"/>
          </p:cNvPicPr>
          <p:nvPr/>
        </p:nvPicPr>
        <p:blipFill>
          <a:blip r:embed="rId3" cstate="print"/>
          <a:srcRect/>
          <a:stretch>
            <a:fillRect/>
          </a:stretch>
        </p:blipFill>
        <p:spPr bwMode="auto">
          <a:xfrm>
            <a:off x="4724400" y="2590800"/>
            <a:ext cx="3871913" cy="34353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2340">
                                            <p:txEl>
                                              <p:pRg st="0" end="0"/>
                                            </p:txEl>
                                          </p:spTgt>
                                        </p:tgtEl>
                                        <p:attrNameLst>
                                          <p:attrName>style.visibility</p:attrName>
                                        </p:attrNameLst>
                                      </p:cBhvr>
                                      <p:to>
                                        <p:strVal val="visible"/>
                                      </p:to>
                                    </p:set>
                                    <p:animEffect transition="in" filter="wipe(left)">
                                      <p:cBhvr>
                                        <p:cTn id="7" dur="500"/>
                                        <p:tgtEl>
                                          <p:spTgt spid="1423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0"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Example 3</a:t>
            </a:r>
          </a:p>
        </p:txBody>
      </p:sp>
      <p:sp>
        <p:nvSpPr>
          <p:cNvPr id="143363"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Compare Data Using Histograms</a:t>
            </a:r>
            <a:endParaRPr lang="en-US" sz="2000" b="1">
              <a:solidFill>
                <a:srgbClr val="EC1D24"/>
              </a:solidFill>
            </a:endParaRPr>
          </a:p>
        </p:txBody>
      </p:sp>
      <p:sp>
        <p:nvSpPr>
          <p:cNvPr id="143364" name="Rectangle 4"/>
          <p:cNvSpPr>
            <a:spLocks noChangeArrowheads="1"/>
          </p:cNvSpPr>
          <p:nvPr/>
        </p:nvSpPr>
        <p:spPr bwMode="auto">
          <a:xfrm>
            <a:off x="876300" y="1503363"/>
            <a:ext cx="7705725" cy="4364037"/>
          </a:xfrm>
          <a:prstGeom prst="rect">
            <a:avLst/>
          </a:prstGeom>
          <a:noFill/>
          <a:ln w="9525">
            <a:noFill/>
            <a:miter lim="800000"/>
            <a:headEnd/>
            <a:tailEnd/>
          </a:ln>
          <a:effectLst/>
        </p:spPr>
        <p:txBody>
          <a:bodyPr>
            <a:spAutoFit/>
          </a:bodyPr>
          <a:lstStyle/>
          <a:p>
            <a:pPr marL="1371600" indent="-1371600">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Answer:  </a:t>
            </a:r>
            <a:r>
              <a:rPr lang="en-US" sz="2400">
                <a:solidFill>
                  <a:srgbClr val="E01B22"/>
                </a:solidFill>
                <a:ea typeface="Times New Roman" pitchFamily="18" charset="0"/>
                <a:cs typeface="Arial" pitchFamily="34" charset="0"/>
              </a:rPr>
              <a:t>One distribution is symmetric and the other is skewed, so use the five-number summaries. Both distributions have a maximum of 58, but Brittany’s minimum score is 29 compared to Justin’s minimum scores of 26. The median for Brittany’s scores is 43.5 and the upper quartile for Justin’s scores is 43.5. This means that 50% of Brittany’s scores are between 43.5 and 58, while only 25% of Justin’s scores fall within this range. Therefore, we can conclude that overall, Brittany’s scores are higher than Justin’s scores.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64">
                                            <p:txEl>
                                              <p:pRg st="0" end="0"/>
                                            </p:txEl>
                                          </p:spTgt>
                                        </p:tgtEl>
                                        <p:attrNameLst>
                                          <p:attrName>style.visibility</p:attrName>
                                        </p:attrNameLst>
                                      </p:cBhvr>
                                      <p:to>
                                        <p:strVal val="visible"/>
                                      </p:to>
                                    </p:set>
                                    <p:animEffect transition="in" filter="wipe(left)">
                                      <p:cBhvr>
                                        <p:cTn id="7" dur="500"/>
                                        <p:tgtEl>
                                          <p:spTgt spid="1433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4"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4075" y="3902075"/>
            <a:ext cx="7832725" cy="2376488"/>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a:t>
            </a:r>
            <a:r>
              <a:rPr lang="en-US" sz="2000" b="1">
                <a:solidFill>
                  <a:srgbClr val="000000"/>
                </a:solidFill>
                <a:sym typeface="Symbol" pitchFamily="18" charset="2"/>
              </a:rPr>
              <a:t>While the medians are close, James’ scores are more consistent.</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a:t>
            </a:r>
            <a:r>
              <a:rPr lang="en-US" sz="2000" b="1">
                <a:solidFill>
                  <a:srgbClr val="000000"/>
                </a:solidFill>
                <a:sym typeface="Symbol" pitchFamily="18" charset="2"/>
              </a:rPr>
              <a:t>James’ scores have a higher median and a smaller range.</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a:t>
            </a:r>
            <a:r>
              <a:rPr lang="en-US" sz="2000" b="1">
                <a:solidFill>
                  <a:srgbClr val="000000"/>
                </a:solidFill>
                <a:sym typeface="Symbol" pitchFamily="18" charset="2"/>
              </a:rPr>
              <a:t>While the means are close, James’ scores are more consistent.</a:t>
            </a:r>
            <a:endParaRPr lang="pt-BR" sz="2000" b="1">
              <a:solidFill>
                <a:srgbClr val="000000"/>
              </a:solidFill>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a:t>
            </a:r>
            <a:r>
              <a:rPr lang="en-US" sz="2000" b="1">
                <a:solidFill>
                  <a:srgbClr val="000000"/>
                </a:solidFill>
                <a:sym typeface="Symbol" pitchFamily="18" charset="2"/>
              </a:rPr>
              <a:t>While the means are close, James’ scores have a larger standard deviation.</a:t>
            </a:r>
            <a:endParaRPr lang="pt-BR" sz="2000" b="1">
              <a:solidFill>
                <a:srgbClr val="000000"/>
              </a:solidFill>
              <a:sym typeface="Symbol" pitchFamily="18" charset="2"/>
            </a:endParaRPr>
          </a:p>
        </p:txBody>
      </p:sp>
      <p:sp>
        <p:nvSpPr>
          <p:cNvPr id="115718" name="TPQuestion"/>
          <p:cNvSpPr>
            <a:spLocks noChangeArrowheads="1"/>
          </p:cNvSpPr>
          <p:nvPr/>
        </p:nvSpPr>
        <p:spPr bwMode="auto">
          <a:xfrm>
            <a:off x="476250" y="1504950"/>
            <a:ext cx="8286750" cy="1190625"/>
          </a:xfrm>
          <a:prstGeom prst="rect">
            <a:avLst/>
          </a:prstGeom>
          <a:noFill/>
          <a:ln w="9525">
            <a:noFill/>
            <a:miter lim="800000"/>
            <a:headEnd/>
            <a:tailEnd/>
          </a:ln>
          <a:effectLst/>
        </p:spPr>
        <p:txBody>
          <a:bodyPr>
            <a:spAutoFit/>
          </a:bodyPr>
          <a:lstStyle/>
          <a:p>
            <a:pPr marL="342900">
              <a:lnSpc>
                <a:spcPct val="90000"/>
              </a:lnSpc>
            </a:pPr>
            <a:r>
              <a:rPr lang="en-US" sz="2000" b="1">
                <a:solidFill>
                  <a:srgbClr val="E01B22"/>
                </a:solidFill>
                <a:cs typeface="Times New Roman" pitchFamily="18" charset="0"/>
              </a:rPr>
              <a:t>FANTASY FOOTBALL</a:t>
            </a:r>
            <a:r>
              <a:rPr lang="en-US" sz="2000" b="1">
                <a:solidFill>
                  <a:srgbClr val="000000"/>
                </a:solidFill>
                <a:cs typeface="Times New Roman" pitchFamily="18" charset="0"/>
              </a:rPr>
              <a:t> </a:t>
            </a:r>
            <a:r>
              <a:rPr lang="en-US" sz="2000" b="1">
                <a:solidFill>
                  <a:srgbClr val="00539D"/>
                </a:solidFill>
                <a:cs typeface="Times New Roman" pitchFamily="18" charset="0"/>
              </a:rPr>
              <a:t>Matt and James are in a fantasy football league. Their scores for each week are shown. Compare the distributions using either the means and standard deviations or the five-number summaries. Justify your choice.</a:t>
            </a:r>
          </a:p>
        </p:txBody>
      </p:sp>
      <p:sp>
        <p:nvSpPr>
          <p:cNvPr id="115719" name="Oval 7"/>
          <p:cNvSpPr>
            <a:spLocks noChangeArrowheads="1"/>
          </p:cNvSpPr>
          <p:nvPr/>
        </p:nvSpPr>
        <p:spPr bwMode="auto">
          <a:xfrm>
            <a:off x="827088" y="3886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5723" name="Picture 11" descr="12_04_03_CYP_TableB"/>
          <p:cNvPicPr>
            <a:picLocks noChangeAspect="1" noChangeArrowheads="1"/>
          </p:cNvPicPr>
          <p:nvPr/>
        </p:nvPicPr>
        <p:blipFill>
          <a:blip r:embed="rId6" cstate="print"/>
          <a:srcRect/>
          <a:stretch>
            <a:fillRect/>
          </a:stretch>
        </p:blipFill>
        <p:spPr bwMode="auto">
          <a:xfrm>
            <a:off x="5003800" y="2689225"/>
            <a:ext cx="3733800" cy="979488"/>
          </a:xfrm>
          <a:prstGeom prst="rect">
            <a:avLst/>
          </a:prstGeom>
          <a:noFill/>
        </p:spPr>
      </p:pic>
      <p:pic>
        <p:nvPicPr>
          <p:cNvPr id="115724" name="Picture 12" descr="12_04_03_CYP_TableA"/>
          <p:cNvPicPr>
            <a:picLocks noChangeAspect="1" noChangeArrowheads="1"/>
          </p:cNvPicPr>
          <p:nvPr/>
        </p:nvPicPr>
        <p:blipFill>
          <a:blip r:embed="rId7" cstate="print"/>
          <a:srcRect/>
          <a:stretch>
            <a:fillRect/>
          </a:stretch>
        </p:blipFill>
        <p:spPr bwMode="auto">
          <a:xfrm>
            <a:off x="850900" y="2689225"/>
            <a:ext cx="3733800" cy="9794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24"/>
                                        </p:tgtEl>
                                        <p:attrNameLst>
                                          <p:attrName>style.visibility</p:attrName>
                                        </p:attrNameLst>
                                      </p:cBhvr>
                                      <p:to>
                                        <p:strVal val="visible"/>
                                      </p:to>
                                    </p:set>
                                    <p:animEffect transition="in" filter="wipe(left)">
                                      <p:cBhvr>
                                        <p:cTn id="19" dur="500"/>
                                        <p:tgtEl>
                                          <p:spTgt spid="11572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5723"/>
                                        </p:tgtEl>
                                        <p:attrNameLst>
                                          <p:attrName>style.visibility</p:attrName>
                                        </p:attrNameLst>
                                      </p:cBhvr>
                                      <p:to>
                                        <p:strVal val="visible"/>
                                      </p:to>
                                    </p:set>
                                    <p:animEffect transition="in" filter="wipe(left)">
                                      <p:cBhvr>
                                        <p:cTn id="23" dur="500"/>
                                        <p:tgtEl>
                                          <p:spTgt spid="1157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5717"/>
                                        </p:tgtEl>
                                        <p:attrNameLst>
                                          <p:attrName>style.visibility</p:attrName>
                                        </p:attrNameLst>
                                      </p:cBhvr>
                                      <p:to>
                                        <p:strVal val="visible"/>
                                      </p:to>
                                    </p:set>
                                    <p:animEffect transition="in" filter="wipe(left)">
                                      <p:cBhvr>
                                        <p:cTn id="27" dur="500"/>
                                        <p:tgtEl>
                                          <p:spTgt spid="115717"/>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5719"/>
                                        </p:tgtEl>
                                        <p:attrNameLst>
                                          <p:attrName>style.visibility</p:attrName>
                                        </p:attrNameLst>
                                      </p:cBhvr>
                                      <p:to>
                                        <p:strVal val="visible"/>
                                      </p:to>
                                    </p:set>
                                    <p:animEffect transition="in" filter="wipe(down)">
                                      <p:cBhvr>
                                        <p:cTn id="32" dur="580">
                                          <p:stCondLst>
                                            <p:cond delay="0"/>
                                          </p:stCondLst>
                                        </p:cTn>
                                        <p:tgtEl>
                                          <p:spTgt spid="115719"/>
                                        </p:tgtEl>
                                      </p:cBhvr>
                                    </p:animEffect>
                                    <p:anim calcmode="lin" valueType="num">
                                      <p:cBhvr>
                                        <p:cTn id="33"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8" dur="26">
                                          <p:stCondLst>
                                            <p:cond delay="650"/>
                                          </p:stCondLst>
                                        </p:cTn>
                                        <p:tgtEl>
                                          <p:spTgt spid="115719"/>
                                        </p:tgtEl>
                                      </p:cBhvr>
                                      <p:to x="100000" y="60000"/>
                                    </p:animScale>
                                    <p:animScale>
                                      <p:cBhvr>
                                        <p:cTn id="39" dur="166" decel="50000">
                                          <p:stCondLst>
                                            <p:cond delay="676"/>
                                          </p:stCondLst>
                                        </p:cTn>
                                        <p:tgtEl>
                                          <p:spTgt spid="115719"/>
                                        </p:tgtEl>
                                      </p:cBhvr>
                                      <p:to x="100000" y="100000"/>
                                    </p:animScale>
                                    <p:animScale>
                                      <p:cBhvr>
                                        <p:cTn id="40" dur="26">
                                          <p:stCondLst>
                                            <p:cond delay="1312"/>
                                          </p:stCondLst>
                                        </p:cTn>
                                        <p:tgtEl>
                                          <p:spTgt spid="115719"/>
                                        </p:tgtEl>
                                      </p:cBhvr>
                                      <p:to x="100000" y="80000"/>
                                    </p:animScale>
                                    <p:animScale>
                                      <p:cBhvr>
                                        <p:cTn id="41" dur="166" decel="50000">
                                          <p:stCondLst>
                                            <p:cond delay="1338"/>
                                          </p:stCondLst>
                                        </p:cTn>
                                        <p:tgtEl>
                                          <p:spTgt spid="115719"/>
                                        </p:tgtEl>
                                      </p:cBhvr>
                                      <p:to x="100000" y="100000"/>
                                    </p:animScale>
                                    <p:animScale>
                                      <p:cBhvr>
                                        <p:cTn id="42" dur="26">
                                          <p:stCondLst>
                                            <p:cond delay="1642"/>
                                          </p:stCondLst>
                                        </p:cTn>
                                        <p:tgtEl>
                                          <p:spTgt spid="115719"/>
                                        </p:tgtEl>
                                      </p:cBhvr>
                                      <p:to x="100000" y="90000"/>
                                    </p:animScale>
                                    <p:animScale>
                                      <p:cBhvr>
                                        <p:cTn id="43" dur="166" decel="50000">
                                          <p:stCondLst>
                                            <p:cond delay="1668"/>
                                          </p:stCondLst>
                                        </p:cTn>
                                        <p:tgtEl>
                                          <p:spTgt spid="115719"/>
                                        </p:tgtEl>
                                      </p:cBhvr>
                                      <p:to x="100000" y="100000"/>
                                    </p:animScale>
                                    <p:animScale>
                                      <p:cBhvr>
                                        <p:cTn id="44" dur="26">
                                          <p:stCondLst>
                                            <p:cond delay="1808"/>
                                          </p:stCondLst>
                                        </p:cTn>
                                        <p:tgtEl>
                                          <p:spTgt spid="115719"/>
                                        </p:tgtEl>
                                      </p:cBhvr>
                                      <p:to x="100000" y="95000"/>
                                    </p:animScale>
                                    <p:animScale>
                                      <p:cBhvr>
                                        <p:cTn id="45"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8" grpId="0" autoUpdateAnimBg="0"/>
      <p:bldP spid="1157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Compare Data Using Box-and-Whisker Plots</a:t>
            </a:r>
            <a:endParaRPr lang="en-US" sz="2000" b="1">
              <a:solidFill>
                <a:srgbClr val="EC1D24"/>
              </a:solidFill>
            </a:endParaRPr>
          </a:p>
        </p:txBody>
      </p:sp>
      <p:sp>
        <p:nvSpPr>
          <p:cNvPr id="93188" name="Rectangle 4"/>
          <p:cNvSpPr>
            <a:spLocks noChangeArrowheads="1"/>
          </p:cNvSpPr>
          <p:nvPr/>
        </p:nvSpPr>
        <p:spPr bwMode="auto">
          <a:xfrm>
            <a:off x="876300" y="1566863"/>
            <a:ext cx="7705725" cy="272097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A. FISHING  </a:t>
            </a:r>
            <a:r>
              <a:rPr lang="en-US" sz="2400" b="1">
                <a:solidFill>
                  <a:srgbClr val="00539D"/>
                </a:solidFill>
                <a:ea typeface="Times New Roman" pitchFamily="18" charset="0"/>
                <a:cs typeface="Arial" pitchFamily="34" charset="0"/>
              </a:rPr>
              <a:t>Steve and Kurt went fishing for the weekend. The weights of the fish they each caught are shown below. Use a graphing calculator to create a box-and-whisker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plot for each data set.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Then describe the shape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of the distribution for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each data set.</a:t>
            </a:r>
          </a:p>
        </p:txBody>
      </p:sp>
      <p:pic>
        <p:nvPicPr>
          <p:cNvPr id="93195" name="Picture 11" descr="11_ALG1_C12_L4_ex4a"/>
          <p:cNvPicPr>
            <a:picLocks noChangeAspect="1" noChangeArrowheads="1"/>
          </p:cNvPicPr>
          <p:nvPr/>
        </p:nvPicPr>
        <p:blipFill>
          <a:blip r:embed="rId3" cstate="print"/>
          <a:srcRect/>
          <a:stretch>
            <a:fillRect/>
          </a:stretch>
        </p:blipFill>
        <p:spPr bwMode="auto">
          <a:xfrm>
            <a:off x="5003800" y="2773363"/>
            <a:ext cx="3651250" cy="327977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3195"/>
                                        </p:tgtEl>
                                        <p:attrNameLst>
                                          <p:attrName>style.visibility</p:attrName>
                                        </p:attrNameLst>
                                      </p:cBhvr>
                                      <p:to>
                                        <p:strVal val="visible"/>
                                      </p:to>
                                    </p:set>
                                    <p:animEffect transition="in" filter="wipe(left)">
                                      <p:cBhvr>
                                        <p:cTn id="11" dur="500"/>
                                        <p:tgtEl>
                                          <p:spTgt spid="93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Example 4</a:t>
            </a:r>
          </a:p>
        </p:txBody>
      </p:sp>
      <p:sp>
        <p:nvSpPr>
          <p:cNvPr id="147459"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Compare Data Using Box-and-Whisker Plots</a:t>
            </a:r>
            <a:endParaRPr lang="en-US" sz="2000" b="1">
              <a:solidFill>
                <a:srgbClr val="EC1D24"/>
              </a:solidFill>
            </a:endParaRPr>
          </a:p>
        </p:txBody>
      </p:sp>
      <p:sp>
        <p:nvSpPr>
          <p:cNvPr id="147460" name="Rectangle 4"/>
          <p:cNvSpPr>
            <a:spLocks noChangeArrowheads="1"/>
          </p:cNvSpPr>
          <p:nvPr/>
        </p:nvSpPr>
        <p:spPr bwMode="auto">
          <a:xfrm>
            <a:off x="876300" y="1566863"/>
            <a:ext cx="7734300" cy="1077912"/>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Enter Steve’s fish as </a:t>
            </a:r>
            <a:r>
              <a:rPr lang="en-US" sz="2000">
                <a:solidFill>
                  <a:srgbClr val="000000"/>
                </a:solidFill>
                <a:latin typeface="TI Math" charset="2"/>
                <a:ea typeface="Times New Roman" pitchFamily="18" charset="0"/>
                <a:cs typeface="Arial" pitchFamily="34" charset="0"/>
              </a:rPr>
              <a:t>L</a:t>
            </a:r>
            <a:r>
              <a:rPr lang="en-US">
                <a:solidFill>
                  <a:srgbClr val="000000"/>
                </a:solidFill>
                <a:latin typeface="TI Math" charset="2"/>
                <a:ea typeface="Times New Roman" pitchFamily="18" charset="0"/>
                <a:cs typeface="Arial" pitchFamily="34" charset="0"/>
              </a:rPr>
              <a:t>1</a:t>
            </a:r>
            <a:r>
              <a:rPr lang="en-US" sz="2400">
                <a:solidFill>
                  <a:srgbClr val="000000"/>
                </a:solidFill>
                <a:ea typeface="Times New Roman" pitchFamily="18" charset="0"/>
                <a:cs typeface="Arial" pitchFamily="34" charset="0"/>
              </a:rPr>
              <a:t> and Kurt’s fish as</a:t>
            </a:r>
            <a:r>
              <a:rPr lang="en-US" sz="20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L</a:t>
            </a:r>
            <a:r>
              <a:rPr lang="en-US">
                <a:solidFill>
                  <a:srgbClr val="000000"/>
                </a:solidFill>
                <a:latin typeface="TI Math" charset="2"/>
                <a:ea typeface="Times New Roman" pitchFamily="18" charset="0"/>
                <a:cs typeface="Arial" pitchFamily="34" charset="0"/>
              </a:rPr>
              <a:t>2</a:t>
            </a:r>
            <a:r>
              <a:rPr lang="en-US" sz="2000">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Graph both box-and-whisker plots on the same screen by graphing </a:t>
            </a:r>
            <a:r>
              <a:rPr lang="en-US" sz="2000">
                <a:solidFill>
                  <a:srgbClr val="000000"/>
                </a:solidFill>
                <a:latin typeface="TI Math" charset="2"/>
                <a:ea typeface="Times New Roman" pitchFamily="18" charset="0"/>
                <a:cs typeface="Arial" pitchFamily="34" charset="0"/>
              </a:rPr>
              <a:t>L</a:t>
            </a:r>
            <a:r>
              <a:rPr lang="en-US">
                <a:solidFill>
                  <a:srgbClr val="000000"/>
                </a:solidFill>
                <a:latin typeface="TI Math" charset="2"/>
                <a:ea typeface="Times New Roman" pitchFamily="18" charset="0"/>
                <a:cs typeface="Arial" pitchFamily="34" charset="0"/>
              </a:rPr>
              <a:t>1</a:t>
            </a:r>
            <a:r>
              <a:rPr lang="en-US" sz="2000">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as</a:t>
            </a:r>
            <a:r>
              <a:rPr lang="en-US" sz="20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Plot1</a:t>
            </a:r>
            <a:r>
              <a:rPr lang="en-US" sz="2000">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and</a:t>
            </a:r>
            <a:r>
              <a:rPr lang="en-US" sz="20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L</a:t>
            </a:r>
            <a:r>
              <a:rPr lang="en-US">
                <a:solidFill>
                  <a:srgbClr val="000000"/>
                </a:solidFill>
                <a:latin typeface="TI Math" charset="2"/>
                <a:ea typeface="Times New Roman" pitchFamily="18" charset="0"/>
                <a:cs typeface="Arial" pitchFamily="34" charset="0"/>
              </a:rPr>
              <a:t>2</a:t>
            </a:r>
            <a:r>
              <a:rPr lang="en-US" sz="2000">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as</a:t>
            </a:r>
            <a:r>
              <a:rPr lang="en-US" sz="2000">
                <a:solidFill>
                  <a:srgbClr val="000000"/>
                </a:solidFill>
                <a:ea typeface="Times New Roman" pitchFamily="18" charset="0"/>
                <a:cs typeface="Arial" pitchFamily="34" charset="0"/>
              </a:rPr>
              <a:t> </a:t>
            </a:r>
            <a:r>
              <a:rPr lang="en-US" sz="2000">
                <a:solidFill>
                  <a:srgbClr val="000000"/>
                </a:solidFill>
                <a:latin typeface="TI Math" charset="2"/>
                <a:ea typeface="Times New Roman" pitchFamily="18" charset="0"/>
                <a:cs typeface="Arial" pitchFamily="34" charset="0"/>
              </a:rPr>
              <a:t>Plot2</a:t>
            </a:r>
            <a:r>
              <a:rPr lang="en-US" sz="2000">
                <a:solidFill>
                  <a:srgbClr val="000000"/>
                </a:solidFill>
                <a:ea typeface="Times New Roman" pitchFamily="18" charset="0"/>
                <a:cs typeface="Arial" pitchFamily="34" charset="0"/>
              </a:rPr>
              <a:t>.</a:t>
            </a:r>
            <a:r>
              <a:rPr lang="en-US" sz="2400">
                <a:ea typeface="Times New Roman" pitchFamily="18" charset="0"/>
                <a:cs typeface="Arial" pitchFamily="34" charset="0"/>
              </a:rPr>
              <a:t> </a:t>
            </a:r>
          </a:p>
        </p:txBody>
      </p:sp>
      <p:sp>
        <p:nvSpPr>
          <p:cNvPr id="147463" name="Rectangle 7"/>
          <p:cNvSpPr>
            <a:spLocks noChangeArrowheads="1"/>
          </p:cNvSpPr>
          <p:nvPr/>
        </p:nvSpPr>
        <p:spPr bwMode="auto">
          <a:xfrm>
            <a:off x="533400" y="3070225"/>
            <a:ext cx="4953000" cy="272097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For each distribution, the lengths of the whiskers are approximately equal, and the median is in the middle of the data. The distributions are symmetric.</a:t>
            </a:r>
          </a:p>
        </p:txBody>
      </p:sp>
      <p:pic>
        <p:nvPicPr>
          <p:cNvPr id="147464" name="Picture 8" descr="12_04_04_Graph"/>
          <p:cNvPicPr>
            <a:picLocks noChangeAspect="1" noChangeArrowheads="1"/>
          </p:cNvPicPr>
          <p:nvPr/>
        </p:nvPicPr>
        <p:blipFill>
          <a:blip r:embed="rId3" cstate="print"/>
          <a:srcRect/>
          <a:stretch>
            <a:fillRect/>
          </a:stretch>
        </p:blipFill>
        <p:spPr bwMode="auto">
          <a:xfrm>
            <a:off x="5457825" y="3181350"/>
            <a:ext cx="3305175" cy="25019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460">
                                            <p:txEl>
                                              <p:pRg st="0" end="0"/>
                                            </p:txEl>
                                          </p:spTgt>
                                        </p:tgtEl>
                                        <p:attrNameLst>
                                          <p:attrName>style.visibility</p:attrName>
                                        </p:attrNameLst>
                                      </p:cBhvr>
                                      <p:to>
                                        <p:strVal val="visible"/>
                                      </p:to>
                                    </p:set>
                                    <p:animEffect transition="in" filter="wipe(left)">
                                      <p:cBhvr>
                                        <p:cTn id="7" dur="500"/>
                                        <p:tgtEl>
                                          <p:spTgt spid="1474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7463">
                                            <p:txEl>
                                              <p:pRg st="0" end="0"/>
                                            </p:txEl>
                                          </p:spTgt>
                                        </p:tgtEl>
                                        <p:attrNameLst>
                                          <p:attrName>style.visibility</p:attrName>
                                        </p:attrNameLst>
                                      </p:cBhvr>
                                      <p:to>
                                        <p:strVal val="visible"/>
                                      </p:to>
                                    </p:set>
                                    <p:animEffect transition="in" filter="wipe(left)">
                                      <p:cBhvr>
                                        <p:cTn id="12" dur="500"/>
                                        <p:tgtEl>
                                          <p:spTgt spid="147463">
                                            <p:txEl>
                                              <p:pRg st="0" end="0"/>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47464"/>
                                        </p:tgtEl>
                                        <p:attrNameLst>
                                          <p:attrName>style.visibility</p:attrName>
                                        </p:attrNameLst>
                                      </p:cBhvr>
                                      <p:to>
                                        <p:strVal val="visible"/>
                                      </p:to>
                                    </p:set>
                                    <p:animEffect transition="in" filter="wipe(left)">
                                      <p:cBhvr>
                                        <p:cTn id="16" dur="500"/>
                                        <p:tgtEl>
                                          <p:spTgt spid="147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0" grpId="0" build="p" autoUpdateAnimBg="0" advAuto="0"/>
      <p:bldP spid="14746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t>Example 4</a:t>
            </a:r>
          </a:p>
        </p:txBody>
      </p:sp>
      <p:sp>
        <p:nvSpPr>
          <p:cNvPr id="148483"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Compare Data Using Box-and-Whisker Plots</a:t>
            </a:r>
            <a:endParaRPr lang="en-US" sz="2000" b="1">
              <a:solidFill>
                <a:srgbClr val="EC1D24"/>
              </a:solidFill>
            </a:endParaRPr>
          </a:p>
        </p:txBody>
      </p:sp>
      <p:sp>
        <p:nvSpPr>
          <p:cNvPr id="148484" name="Rectangle 4"/>
          <p:cNvSpPr>
            <a:spLocks noChangeArrowheads="1"/>
          </p:cNvSpPr>
          <p:nvPr/>
        </p:nvSpPr>
        <p:spPr bwMode="auto">
          <a:xfrm>
            <a:off x="876300" y="1566863"/>
            <a:ext cx="7705725" cy="2392362"/>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b="1">
                <a:solidFill>
                  <a:srgbClr val="E01B22"/>
                </a:solidFill>
                <a:ea typeface="Times New Roman" pitchFamily="18" charset="0"/>
                <a:cs typeface="Arial" pitchFamily="34" charset="0"/>
              </a:rPr>
              <a:t>B. FISHING  </a:t>
            </a:r>
            <a:r>
              <a:rPr lang="en-US" sz="2400" b="1">
                <a:solidFill>
                  <a:srgbClr val="00539D"/>
                </a:solidFill>
                <a:ea typeface="Times New Roman" pitchFamily="18" charset="0"/>
                <a:cs typeface="Arial" pitchFamily="34" charset="0"/>
              </a:rPr>
              <a:t>Steve and Kurt went fishing for the weekend. The weights of the fish they each caught are shown below. Compare the distributions using either the means and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standard deviations or the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five-number summaries.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Justify your choice.</a:t>
            </a:r>
          </a:p>
        </p:txBody>
      </p:sp>
      <p:pic>
        <p:nvPicPr>
          <p:cNvPr id="148485" name="Picture 5" descr="11_ALG1_C12_L4_ex4a"/>
          <p:cNvPicPr>
            <a:picLocks noChangeAspect="1" noChangeArrowheads="1"/>
          </p:cNvPicPr>
          <p:nvPr/>
        </p:nvPicPr>
        <p:blipFill>
          <a:blip r:embed="rId3" cstate="print"/>
          <a:srcRect/>
          <a:stretch>
            <a:fillRect/>
          </a:stretch>
        </p:blipFill>
        <p:spPr bwMode="auto">
          <a:xfrm>
            <a:off x="5003800" y="2773363"/>
            <a:ext cx="3651250" cy="327977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8484">
                                            <p:txEl>
                                              <p:pRg st="0" end="0"/>
                                            </p:txEl>
                                          </p:spTgt>
                                        </p:tgtEl>
                                        <p:attrNameLst>
                                          <p:attrName>style.visibility</p:attrName>
                                        </p:attrNameLst>
                                      </p:cBhvr>
                                      <p:to>
                                        <p:strVal val="visible"/>
                                      </p:to>
                                    </p:set>
                                    <p:animEffect transition="in" filter="wipe(left)">
                                      <p:cBhvr>
                                        <p:cTn id="7" dur="500"/>
                                        <p:tgtEl>
                                          <p:spTgt spid="148484">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8485"/>
                                        </p:tgtEl>
                                        <p:attrNameLst>
                                          <p:attrName>style.visibility</p:attrName>
                                        </p:attrNameLst>
                                      </p:cBhvr>
                                      <p:to>
                                        <p:strVal val="visible"/>
                                      </p:to>
                                    </p:set>
                                    <p:animEffect transition="in" filter="wipe(left)">
                                      <p:cBhvr>
                                        <p:cTn id="11" dur="500"/>
                                        <p:tgtEl>
                                          <p:spTgt spid="148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Example 4</a:t>
            </a:r>
          </a:p>
        </p:txBody>
      </p:sp>
      <p:sp>
        <p:nvSpPr>
          <p:cNvPr id="144387"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Compare Data Using Box-and-Whisker Plots</a:t>
            </a:r>
            <a:endParaRPr lang="en-US" sz="2000" b="1">
              <a:solidFill>
                <a:srgbClr val="EC1D24"/>
              </a:solidFill>
            </a:endParaRPr>
          </a:p>
        </p:txBody>
      </p:sp>
      <p:sp>
        <p:nvSpPr>
          <p:cNvPr id="144391" name="Rectangle 7"/>
          <p:cNvSpPr>
            <a:spLocks noChangeArrowheads="1"/>
          </p:cNvSpPr>
          <p:nvPr/>
        </p:nvSpPr>
        <p:spPr bwMode="auto">
          <a:xfrm>
            <a:off x="876300" y="1579563"/>
            <a:ext cx="7705725" cy="4035425"/>
          </a:xfrm>
          <a:prstGeom prst="rect">
            <a:avLst/>
          </a:prstGeom>
          <a:noFill/>
          <a:ln w="9525">
            <a:noFill/>
            <a:miter lim="800000"/>
            <a:headEnd/>
            <a:tailEnd/>
          </a:ln>
          <a:effectLst/>
        </p:spPr>
        <p:txBody>
          <a:bodyPr>
            <a:spAutoFit/>
          </a:bodyPr>
          <a:lstStyle/>
          <a:p>
            <a:pPr marL="1371600" indent="-1371600">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Answer:  </a:t>
            </a:r>
            <a:r>
              <a:rPr lang="en-US" sz="2400">
                <a:solidFill>
                  <a:srgbClr val="E01B22"/>
                </a:solidFill>
                <a:ea typeface="Times New Roman" pitchFamily="18" charset="0"/>
                <a:cs typeface="Arial" pitchFamily="34" charset="0"/>
              </a:rPr>
              <a:t>The distributions are symmetric, so use the mean and standard deviation to compare the data. The mean weight for Steve’s fish is about 2.5 pounds with standard deviation of about 0.8 pound. The mean weight for Kurt’s fish is about 2.7 pounds with standard deviation of about 1 pound. While the mean weight for Kurt’s fish is greater, the weights of Kurt’s fish also have more variability. This means the weights for Steve’s fish are generally closer to his mean than the weights for Kurt’s fish.</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4391">
                                            <p:txEl>
                                              <p:pRg st="0" end="0"/>
                                            </p:txEl>
                                          </p:spTgt>
                                        </p:tgtEl>
                                        <p:attrNameLst>
                                          <p:attrName>style.visibility</p:attrName>
                                        </p:attrNameLst>
                                      </p:cBhvr>
                                      <p:to>
                                        <p:strVal val="visible"/>
                                      </p:to>
                                    </p:set>
                                    <p:animEffect transition="in" filter="wipe(left)">
                                      <p:cBhvr>
                                        <p:cTn id="7" dur="500"/>
                                        <p:tgtEl>
                                          <p:spTgt spid="1443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1"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51466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Answers"/>
          <p:cNvSpPr>
            <a:spLocks noChangeArrowheads="1"/>
          </p:cNvSpPr>
          <p:nvPr>
            <p:custDataLst>
              <p:tags r:id="rId2"/>
            </p:custDataLst>
          </p:nvPr>
        </p:nvSpPr>
        <p:spPr bwMode="auto">
          <a:xfrm>
            <a:off x="914400" y="3825875"/>
            <a:ext cx="7848600" cy="2651125"/>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A.</a:t>
            </a:r>
            <a:r>
              <a:rPr lang="pt-BR" sz="2000" b="1">
                <a:sym typeface="Symbol" pitchFamily="18" charset="2"/>
              </a:rPr>
              <a:t>	</a:t>
            </a:r>
            <a:r>
              <a:rPr lang="en-US" sz="2000" b="1">
                <a:sym typeface="Symbol" pitchFamily="18" charset="2"/>
              </a:rPr>
              <a:t>The mean number of walks that Will has is lower than Eric’s and Will is also more consistent.</a:t>
            </a:r>
            <a:endParaRPr lang="pt-BR" sz="2000" b="1">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B.</a:t>
            </a:r>
            <a:r>
              <a:rPr lang="pt-BR" sz="2000" b="1">
                <a:sym typeface="Symbol" pitchFamily="18" charset="2"/>
              </a:rPr>
              <a:t>	</a:t>
            </a:r>
            <a:r>
              <a:rPr lang="en-US" sz="2000" b="1">
                <a:sym typeface="Symbol" pitchFamily="18" charset="2"/>
              </a:rPr>
              <a:t>The mean number of walks that Will has is higher than Eric’s and Eric is also more consistent.</a:t>
            </a:r>
            <a:endParaRPr lang="pt-BR" sz="2000" b="1">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C.</a:t>
            </a:r>
            <a:r>
              <a:rPr lang="pt-BR" sz="2000" b="1">
                <a:sym typeface="Symbol" pitchFamily="18" charset="2"/>
              </a:rPr>
              <a:t>	</a:t>
            </a:r>
            <a:r>
              <a:rPr lang="en-US" sz="2000" b="1">
                <a:sym typeface="Symbol" pitchFamily="18" charset="2"/>
              </a:rPr>
              <a:t>The median number of walks that Will has is higher than Eric’s and Will is also more consistent.</a:t>
            </a:r>
            <a:endParaRPr lang="pt-BR" sz="2000" b="1">
              <a:sym typeface="Symbol" pitchFamily="18" charset="2"/>
            </a:endParaRPr>
          </a:p>
          <a:p>
            <a:pPr marL="533400" indent="-533400">
              <a:lnSpc>
                <a:spcPct val="90000"/>
              </a:lnSpc>
              <a:spcBef>
                <a:spcPct val="20000"/>
              </a:spcBef>
              <a:spcAft>
                <a:spcPct val="20000"/>
              </a:spcAft>
              <a:buClr>
                <a:srgbClr val="00539D"/>
              </a:buClr>
            </a:pPr>
            <a:r>
              <a:rPr lang="pt-BR" sz="2000" b="1">
                <a:solidFill>
                  <a:srgbClr val="00539D"/>
                </a:solidFill>
                <a:sym typeface="Symbol" pitchFamily="18" charset="2"/>
              </a:rPr>
              <a:t>D.</a:t>
            </a:r>
            <a:r>
              <a:rPr lang="pt-BR" sz="2000" b="1">
                <a:sym typeface="Symbol" pitchFamily="18" charset="2"/>
              </a:rPr>
              <a:t>	</a:t>
            </a:r>
            <a:r>
              <a:rPr lang="en-US" sz="2000" b="1">
                <a:sym typeface="Symbol" pitchFamily="18" charset="2"/>
              </a:rPr>
              <a:t>The median number of walks that Will has is higher than Eric’s and Eric is also more consistent.</a:t>
            </a:r>
            <a:endParaRPr lang="pt-BR" sz="2000" b="1">
              <a:sym typeface="Symbol" pitchFamily="18" charset="2"/>
            </a:endParaRPr>
          </a:p>
        </p:txBody>
      </p:sp>
      <p:sp>
        <p:nvSpPr>
          <p:cNvPr id="116747" name="TPQuestion"/>
          <p:cNvSpPr>
            <a:spLocks noChangeArrowheads="1"/>
          </p:cNvSpPr>
          <p:nvPr/>
        </p:nvSpPr>
        <p:spPr bwMode="auto">
          <a:xfrm>
            <a:off x="533400" y="1504950"/>
            <a:ext cx="8305800" cy="1190625"/>
          </a:xfrm>
          <a:prstGeom prst="rect">
            <a:avLst/>
          </a:prstGeom>
          <a:noFill/>
          <a:ln w="9525">
            <a:noFill/>
            <a:miter lim="800000"/>
            <a:headEnd/>
            <a:tailEnd/>
          </a:ln>
          <a:effectLst/>
        </p:spPr>
        <p:txBody>
          <a:bodyPr>
            <a:spAutoFit/>
          </a:bodyPr>
          <a:lstStyle/>
          <a:p>
            <a:pPr marL="342900">
              <a:lnSpc>
                <a:spcPct val="90000"/>
              </a:lnSpc>
            </a:pPr>
            <a:r>
              <a:rPr lang="en-US" sz="2000" b="1">
                <a:solidFill>
                  <a:srgbClr val="E01B22"/>
                </a:solidFill>
              </a:rPr>
              <a:t>BASEBALL </a:t>
            </a:r>
            <a:r>
              <a:rPr lang="en-US" sz="2000" b="1">
                <a:solidFill>
                  <a:srgbClr val="00539D"/>
                </a:solidFill>
              </a:rPr>
              <a:t> Will and Eric pitch for a baseball team. The number of walks they give up each game is shown. Compare the distributions using either the means and standard deviations or the five-number summaries. Justify your choice.</a:t>
            </a:r>
          </a:p>
        </p:txBody>
      </p:sp>
      <p:pic>
        <p:nvPicPr>
          <p:cNvPr id="116749" name="Picture 13" descr="12_04_04_CYP_TableB"/>
          <p:cNvPicPr>
            <a:picLocks noChangeAspect="1" noChangeArrowheads="1"/>
          </p:cNvPicPr>
          <p:nvPr/>
        </p:nvPicPr>
        <p:blipFill>
          <a:blip r:embed="rId6" cstate="print"/>
          <a:srcRect/>
          <a:stretch>
            <a:fillRect/>
          </a:stretch>
        </p:blipFill>
        <p:spPr bwMode="auto">
          <a:xfrm>
            <a:off x="4876800" y="2667000"/>
            <a:ext cx="3797300" cy="996950"/>
          </a:xfrm>
          <a:prstGeom prst="rect">
            <a:avLst/>
          </a:prstGeom>
          <a:noFill/>
        </p:spPr>
      </p:pic>
      <p:pic>
        <p:nvPicPr>
          <p:cNvPr id="116750" name="Picture 14" descr="12_04_04_CYP_TableA"/>
          <p:cNvPicPr>
            <a:picLocks noChangeAspect="1" noChangeArrowheads="1"/>
          </p:cNvPicPr>
          <p:nvPr/>
        </p:nvPicPr>
        <p:blipFill>
          <a:blip r:embed="rId7" cstate="print"/>
          <a:srcRect/>
          <a:stretch>
            <a:fillRect/>
          </a:stretch>
        </p:blipFill>
        <p:spPr bwMode="auto">
          <a:xfrm>
            <a:off x="927100" y="2667000"/>
            <a:ext cx="3797300" cy="9969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xEl>
                                              <p:pRg st="0" end="0"/>
                                            </p:txEl>
                                          </p:spTgt>
                                        </p:tgtEl>
                                        <p:attrNameLst>
                                          <p:attrName>style.visibility</p:attrName>
                                        </p:attrNameLst>
                                      </p:cBhvr>
                                      <p:to>
                                        <p:strVal val="visible"/>
                                      </p:to>
                                    </p:set>
                                    <p:animEffect transition="in" filter="wipe(left)">
                                      <p:cBhvr>
                                        <p:cTn id="15" dur="500"/>
                                        <p:tgtEl>
                                          <p:spTgt spid="11674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50"/>
                                        </p:tgtEl>
                                        <p:attrNameLst>
                                          <p:attrName>style.visibility</p:attrName>
                                        </p:attrNameLst>
                                      </p:cBhvr>
                                      <p:to>
                                        <p:strVal val="visible"/>
                                      </p:to>
                                    </p:set>
                                    <p:animEffect transition="in" filter="wipe(left)">
                                      <p:cBhvr>
                                        <p:cTn id="19" dur="500"/>
                                        <p:tgtEl>
                                          <p:spTgt spid="11675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6749"/>
                                        </p:tgtEl>
                                        <p:attrNameLst>
                                          <p:attrName>style.visibility</p:attrName>
                                        </p:attrNameLst>
                                      </p:cBhvr>
                                      <p:to>
                                        <p:strVal val="visible"/>
                                      </p:to>
                                    </p:set>
                                    <p:animEffect transition="in" filter="wipe(left)">
                                      <p:cBhvr>
                                        <p:cTn id="23" dur="500"/>
                                        <p:tgtEl>
                                          <p:spTgt spid="11674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6746"/>
                                        </p:tgtEl>
                                        <p:attrNameLst>
                                          <p:attrName>style.visibility</p:attrName>
                                        </p:attrNameLst>
                                      </p:cBhvr>
                                      <p:to>
                                        <p:strVal val="visible"/>
                                      </p:to>
                                    </p:set>
                                    <p:animEffect transition="in" filter="wipe(left)">
                                      <p:cBhvr>
                                        <p:cTn id="27" dur="500"/>
                                        <p:tgtEl>
                                          <p:spTgt spid="11674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6743"/>
                                        </p:tgtEl>
                                        <p:attrNameLst>
                                          <p:attrName>style.visibility</p:attrName>
                                        </p:attrNameLst>
                                      </p:cBhvr>
                                      <p:to>
                                        <p:strVal val="visible"/>
                                      </p:to>
                                    </p:set>
                                    <p:animEffect transition="in" filter="wipe(down)">
                                      <p:cBhvr>
                                        <p:cTn id="32" dur="580">
                                          <p:stCondLst>
                                            <p:cond delay="0"/>
                                          </p:stCondLst>
                                        </p:cTn>
                                        <p:tgtEl>
                                          <p:spTgt spid="116743"/>
                                        </p:tgtEl>
                                      </p:cBhvr>
                                    </p:animEffect>
                                    <p:anim calcmode="lin" valueType="num">
                                      <p:cBhvr>
                                        <p:cTn id="33"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8" dur="26">
                                          <p:stCondLst>
                                            <p:cond delay="650"/>
                                          </p:stCondLst>
                                        </p:cTn>
                                        <p:tgtEl>
                                          <p:spTgt spid="116743"/>
                                        </p:tgtEl>
                                      </p:cBhvr>
                                      <p:to x="100000" y="60000"/>
                                    </p:animScale>
                                    <p:animScale>
                                      <p:cBhvr>
                                        <p:cTn id="39" dur="166" decel="50000">
                                          <p:stCondLst>
                                            <p:cond delay="676"/>
                                          </p:stCondLst>
                                        </p:cTn>
                                        <p:tgtEl>
                                          <p:spTgt spid="116743"/>
                                        </p:tgtEl>
                                      </p:cBhvr>
                                      <p:to x="100000" y="100000"/>
                                    </p:animScale>
                                    <p:animScale>
                                      <p:cBhvr>
                                        <p:cTn id="40" dur="26">
                                          <p:stCondLst>
                                            <p:cond delay="1312"/>
                                          </p:stCondLst>
                                        </p:cTn>
                                        <p:tgtEl>
                                          <p:spTgt spid="116743"/>
                                        </p:tgtEl>
                                      </p:cBhvr>
                                      <p:to x="100000" y="80000"/>
                                    </p:animScale>
                                    <p:animScale>
                                      <p:cBhvr>
                                        <p:cTn id="41" dur="166" decel="50000">
                                          <p:stCondLst>
                                            <p:cond delay="1338"/>
                                          </p:stCondLst>
                                        </p:cTn>
                                        <p:tgtEl>
                                          <p:spTgt spid="116743"/>
                                        </p:tgtEl>
                                      </p:cBhvr>
                                      <p:to x="100000" y="100000"/>
                                    </p:animScale>
                                    <p:animScale>
                                      <p:cBhvr>
                                        <p:cTn id="42" dur="26">
                                          <p:stCondLst>
                                            <p:cond delay="1642"/>
                                          </p:stCondLst>
                                        </p:cTn>
                                        <p:tgtEl>
                                          <p:spTgt spid="116743"/>
                                        </p:tgtEl>
                                      </p:cBhvr>
                                      <p:to x="100000" y="90000"/>
                                    </p:animScale>
                                    <p:animScale>
                                      <p:cBhvr>
                                        <p:cTn id="43" dur="166" decel="50000">
                                          <p:stCondLst>
                                            <p:cond delay="1668"/>
                                          </p:stCondLst>
                                        </p:cTn>
                                        <p:tgtEl>
                                          <p:spTgt spid="116743"/>
                                        </p:tgtEl>
                                      </p:cBhvr>
                                      <p:to x="100000" y="100000"/>
                                    </p:animScale>
                                    <p:animScale>
                                      <p:cBhvr>
                                        <p:cTn id="44" dur="26">
                                          <p:stCondLst>
                                            <p:cond delay="1808"/>
                                          </p:stCondLst>
                                        </p:cTn>
                                        <p:tgtEl>
                                          <p:spTgt spid="116743"/>
                                        </p:tgtEl>
                                      </p:cBhvr>
                                      <p:to x="100000" y="95000"/>
                                    </p:animScale>
                                    <p:animScale>
                                      <p:cBhvr>
                                        <p:cTn id="45"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3;4;2;3;1;"/>
  <p:tag name="CHARTSTRINGSTD" val="1 1 2 1"/>
  <p:tag name="CHARTSTRINGREV" val="1 2 1 1"/>
  <p:tag name="CHARTSTRINGSTDPER" val="0.2 0.2 0.4 0.2"/>
  <p:tag name="CHARTSTRINGREVPER" val="0.2 0.4 0.2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TOTALRESPONSES" val="5"/>
  <p:tag name="SLICED" val="False"/>
  <p:tag name="RESPONSES" val="NA,1,5,4;4;4;1;1;"/>
  <p:tag name="CHARTSTRINGSTD" val="2 0 0 3"/>
  <p:tag name="CHARTSTRINGREV" val="3 0 0 2"/>
  <p:tag name="CHARTSTRINGSTDPER" val="0.4 0 0 0.6"/>
  <p:tag name="CHARTSTRINGREVPER" val="0.6 0 0 0.4"/>
  <p:tag name="QUESTIONALIAS" val="5-Minute Check 2"/>
  <p:tag name="ANSWERSALIAS" val="A¤B¤C¤D"/>
  <p:tag name="RESPONSESGATHERED" val="False"/>
</p:tagLst>
</file>

<file path=ppt/tags/tag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Incorrect¤Correct"/>
  <p:tag name="TOTALRESPONSES" val="5"/>
  <p:tag name="SLICED" val="False"/>
  <p:tag name="RESPONSES" val="NA,1,5,2;1;3;2;2;"/>
  <p:tag name="CHARTSTRINGSTD" val="1 3 1 0"/>
  <p:tag name="CHARTSTRINGREV" val="0 1 3 1"/>
  <p:tag name="CHARTSTRINGSTDPER" val="0.2 0.6 0.2 0"/>
  <p:tag name="CHARTSTRINGREVPER" val="0 0.2 0.6 0.2"/>
  <p:tag name="QUESTIONALIAS" val="5-Minute Check 3"/>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3;4;4;4;2;"/>
  <p:tag name="CHARTSTRINGSTD" val="0 1 1 3"/>
  <p:tag name="CHARTSTRINGREV" val="3 1 1 0"/>
  <p:tag name="CHARTSTRINGSTDPER" val="0 0.2 0.2 0.6"/>
  <p:tag name="CHARTSTRINGREVPER" val="0.6 0.2 0.2 0"/>
  <p:tag name="QUESTIONALIAS" val="5-Minute Check 4"/>
  <p:tag name="ANSWERSALIAS" val="A¤B¤C¤D"/>
  <p:tag name="RESPONSESGATHERED" val="False"/>
</p:tagLst>
</file>

<file path=ppt/tags/tag1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3;4;4;4;2;"/>
  <p:tag name="CHARTSTRINGSTD" val="0 1 1 3"/>
  <p:tag name="CHARTSTRINGREV" val="3 1 1 0"/>
  <p:tag name="CHARTSTRINGSTDPER" val="0 0.2 0.2 0.6"/>
  <p:tag name="CHARTSTRINGREVPER" val="0.6 0.2 0.2 0"/>
  <p:tag name="QUESTIONALIAS" val="5-Minute Check 4"/>
  <p:tag name="ANSWERSALIAS" val="A¤B¤C¤D"/>
  <p:tag name="RESPONSESGATHERED" val="False"/>
</p:tagLst>
</file>

<file path=ppt/tags/tag1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Incorrect¤Correct"/>
  <p:tag name="TOTALRESPONSES" val="5"/>
  <p:tag name="SLICED" val="False"/>
  <p:tag name="RESPONSES" val="NA,1,5,3;2;2;1;1;"/>
  <p:tag name="CHARTSTRINGSTD" val="2 2 1 0"/>
  <p:tag name="CHARTSTRINGREV" val="0 1 2 2"/>
  <p:tag name="CHARTSTRINGSTDPER" val="0.4 0.4 0.2 0"/>
  <p:tag name="CHARTSTRINGREVPER" val="0 0.2 0.4 0.4"/>
  <p:tag name="QUESTIONALIAS" val="Example 1"/>
  <p:tag name="ANSWERSALIAS" val="A¤B¤C¤D"/>
  <p:tag name="RESPONSESGATHERED" val="False"/>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TOTALRESPONSES" val="5"/>
  <p:tag name="SLICED" val="False"/>
  <p:tag name="RESPONSES" val="NA,1,5,3;1;3;2;2;"/>
  <p:tag name="CHARTSTRINGSTD" val="1 2 2 0"/>
  <p:tag name="CHARTSTRINGREV" val="0 2 2 1"/>
  <p:tag name="CHARTSTRINGSTDPER" val="0.2 0.4 0.4 0"/>
  <p:tag name="CHARTSTRINGREVPER" val="0 0.4 0.4 0.2"/>
  <p:tag name="VALUES" val="Incorrect¤Incorrect¤Correct¤Incorrect"/>
  <p:tag name="QUESTIONALIAS" val="Example 2"/>
  <p:tag name="ANSWERSALIAS" val="A¤B¤C¤D"/>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TOTALRESPONSES" val="5"/>
  <p:tag name="SLICED" val="False"/>
  <p:tag name="RESPONSES" val="NA,1,5,3;4;4;2;2;"/>
  <p:tag name="CHARTSTRINGSTD" val="0 2 1 2"/>
  <p:tag name="CHARTSTRINGREV" val="2 1 2 0"/>
  <p:tag name="CHARTSTRINGSTDPER" val="0 0.4 0.2 0.4"/>
  <p:tag name="CHARTSTRINGREVPER" val="0.4 0.2 0.4 0"/>
  <p:tag name="QUESTIONALIAS" val="Example 3"/>
  <p:tag name="ANSWERSALIAS" val="A¤B¤C¤D"/>
  <p:tag name="RESPONSESGATHERED" val="False"/>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Correct¤Incorrect¤Incorrect"/>
  <p:tag name="TOTALRESPONSES" val="5"/>
  <p:tag name="SLICED" val="False"/>
  <p:tag name="RESPONSES" val="NA,1,5,2;2;1;3;3;"/>
  <p:tag name="CHARTSTRINGSTD" val="1 2 2 0"/>
  <p:tag name="CHARTSTRINGREV" val="0 2 2 1"/>
  <p:tag name="CHARTSTRINGSTDPER" val="0.2 0.4 0.4 0"/>
  <p:tag name="CHARTSTRINGREVPER" val="0 0.4 0.4 0.2"/>
  <p:tag name="QUESTIONALIAS" val="Example 4"/>
  <p:tag name="ANSWERSALIAS" val="A¤B¤C¤D"/>
  <p:tag name="RESPONSESGATHERED" val="False"/>
</p:tagLst>
</file>

<file path=ppt/tags/tag4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1490</TotalTime>
  <Words>1071</Words>
  <Application>Microsoft Office PowerPoint</Application>
  <PresentationFormat>On-screen Show (4:3)</PresentationFormat>
  <Paragraphs>153</Paragraphs>
  <Slides>30</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30</vt:i4>
      </vt:variant>
    </vt:vector>
  </HeadingPairs>
  <TitlesOfParts>
    <vt:vector size="44" baseType="lpstr">
      <vt:lpstr>Arial</vt:lpstr>
      <vt:lpstr>Symbol</vt:lpstr>
      <vt:lpstr>Times New Roman</vt:lpstr>
      <vt:lpstr>TI Math</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vt:lpstr>
      <vt:lpstr>Example 1</vt:lpstr>
      <vt:lpstr>Example 1</vt:lpstr>
      <vt:lpstr>Concept</vt:lpstr>
      <vt:lpstr>Example 2</vt:lpstr>
      <vt:lpstr>Example 2</vt:lpstr>
      <vt:lpstr>Example 2</vt:lpstr>
      <vt:lpstr>Example 3</vt:lpstr>
      <vt:lpstr>Example 3</vt:lpstr>
      <vt:lpstr>Example 3</vt:lpstr>
      <vt:lpstr>Example 3</vt:lpstr>
      <vt:lpstr>Example 3</vt:lpstr>
      <vt:lpstr>Example 3</vt:lpstr>
      <vt:lpstr>Example 4</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96</cp:revision>
  <dcterms:created xsi:type="dcterms:W3CDTF">2007-12-06T14:31:51Z</dcterms:created>
  <dcterms:modified xsi:type="dcterms:W3CDTF">2015-12-17T13:32:06Z</dcterms:modified>
</cp:coreProperties>
</file>