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27" r:id="rId17"/>
    <p:sldId id="314" r:id="rId18"/>
    <p:sldId id="258" r:id="rId19"/>
    <p:sldId id="290" r:id="rId20"/>
    <p:sldId id="259" r:id="rId21"/>
    <p:sldId id="288" r:id="rId22"/>
    <p:sldId id="308" r:id="rId23"/>
    <p:sldId id="317" r:id="rId24"/>
    <p:sldId id="260" r:id="rId25"/>
    <p:sldId id="325" r:id="rId26"/>
    <p:sldId id="309" r:id="rId27"/>
    <p:sldId id="263" r:id="rId28"/>
    <p:sldId id="329" r:id="rId29"/>
    <p:sldId id="326" r:id="rId30"/>
    <p:sldId id="323" r:id="rId31"/>
    <p:sldId id="275" r:id="rId32"/>
  </p:sldIdLst>
  <p:sldSz cx="9144000" cy="6858000" type="screen4x3"/>
  <p:notesSz cx="6858000" cy="9144000"/>
  <p:custDataLst>
    <p:tags r:id="rId3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12" autoAdjust="0"/>
    <p:restoredTop sz="94710" autoAdjust="0"/>
  </p:normalViewPr>
  <p:slideViewPr>
    <p:cSldViewPr>
      <p:cViewPr>
        <p:scale>
          <a:sx n="50" d="100"/>
          <a:sy n="50" d="100"/>
        </p:scale>
        <p:origin x="-1260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9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2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3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9" name="Header" descr="12_ALG1_Header_12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12–4</a:t>
            </a:r>
          </a:p>
        </p:txBody>
      </p:sp>
      <p:pic>
        <p:nvPicPr>
          <p:cNvPr id="4201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1" name="Header" descr="12_ALG1_Header_12_05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4" name="Header" descr="12_ALG1_Header_12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53" name="Picture 21" descr="Std Test 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60" name="Header" descr="12_ALG1_Header_12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6" name="Picture 20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4" name="Header" descr="12_ALG1_Header_12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702" name="Picture 22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9" name="Header" descr="12_ALG1_Header_12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1" name="Header" descr="12_ALG1_Header_12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5" name="Header" descr="12_ALG1_Header_12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2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2_05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8.xml"/><Relationship Id="rId7" Type="http://schemas.openxmlformats.org/officeDocument/2006/relationships/slide" Target="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4" Type="http://schemas.openxmlformats.org/officeDocument/2006/relationships/slide" Target="slide9.xml"/><Relationship Id="rId9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0.jpe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9.jpe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38.png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Relationship Id="rId5" Type="http://schemas.openxmlformats.org/officeDocument/2006/relationships/image" Target="../media/image51.png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2_05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12–4)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Standardized Test Example: Find Experimental  Probability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Key Concept:  Designing a Simulation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	Real-World Example: Design a Simulation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	Conduct and Evaluate a Simulation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575050"/>
            <a:ext cx="73152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12.4, 12, 14, 24, 5.8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15.4, 15, 17, 24, 5.8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9.4, 9, 11, 21, 2.8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9.4, 9, 11, 24, 5.8</a:t>
            </a:r>
            <a:r>
              <a:rPr lang="en-US" sz="2400">
                <a:sym typeface="Symbol" pitchFamily="18" charset="2"/>
              </a:rPr>
              <a:t> </a:t>
            </a:r>
            <a:endParaRPr lang="pt-BR" sz="2400">
              <a:sym typeface="Symbol" pitchFamily="18" charset="2"/>
            </a:endParaRP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772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Find the mean, median, mode, range, and standard deviation of each data set that is obtained after adding the given constant to each value.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5, 12, 14, 6, 8, 11, 29, 14, 17, 9, 10, 12, 14; + (–3) 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57292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sp>
        <p:nvSpPr>
          <p:cNvPr id="10856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575050"/>
            <a:ext cx="73152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16, 15.5, 13 and 15, 13, 3.9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24, 23.5, 21 and 23, 13, 3.9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8, 7.5, 5 and 7, 13, 3.9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24, 23.5, 21 and 23, 21, 11.9 </a:t>
            </a:r>
            <a:endParaRPr lang="pt-BR" sz="2400" b="1">
              <a:sym typeface="Symbol" pitchFamily="18" charset="2"/>
            </a:endParaRPr>
          </a:p>
        </p:txBody>
      </p:sp>
      <p:sp>
        <p:nvSpPr>
          <p:cNvPr id="108563" name="TPQuestion"/>
          <p:cNvSpPr>
            <a:spLocks noChangeArrowheads="1"/>
          </p:cNvSpPr>
          <p:nvPr/>
        </p:nvSpPr>
        <p:spPr bwMode="auto">
          <a:xfrm>
            <a:off x="685800" y="1657350"/>
            <a:ext cx="80772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Find the mean, median, mode, range, and standard deviation of each data set that is obtained after adding the given constant to each value.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19, 15, 18, 13, 13, 15, 20, 22, 21, 9, 11, 16; + 8</a:t>
            </a:r>
            <a:r>
              <a:rPr lang="en-US" sz="2400">
                <a:solidFill>
                  <a:srgbClr val="00539D"/>
                </a:solidFill>
              </a:rPr>
              <a:t> </a:t>
            </a:r>
          </a:p>
        </p:txBody>
      </p:sp>
      <p:sp>
        <p:nvSpPr>
          <p:cNvPr id="108564" name="AutoShape 20"/>
          <p:cNvSpPr>
            <a:spLocks noChangeArrowheads="1"/>
          </p:cNvSpPr>
          <p:nvPr/>
        </p:nvSpPr>
        <p:spPr bwMode="auto">
          <a:xfrm>
            <a:off x="533400" y="4330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62" grpId="0" autoUpdateAnimBg="0"/>
      <p:bldP spid="108563" grpId="0" autoUpdateAnimBg="0"/>
      <p:bldP spid="1085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sp>
        <p:nvSpPr>
          <p:cNvPr id="109614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575050"/>
            <a:ext cx="73152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46.5, 46.5, 48, 7, 4.3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46.5, 46.5, 48, 7, 2.15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93, 93, 96, 14, 4.3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93, 93, 96, 7, 4.3</a:t>
            </a:r>
            <a:endParaRPr lang="pt-BR" sz="2400" b="1">
              <a:sym typeface="Symbol" pitchFamily="18" charset="2"/>
            </a:endParaRPr>
          </a:p>
        </p:txBody>
      </p:sp>
      <p:sp>
        <p:nvSpPr>
          <p:cNvPr id="109615" name="TPQuestion"/>
          <p:cNvSpPr>
            <a:spLocks noChangeArrowheads="1"/>
          </p:cNvSpPr>
          <p:nvPr/>
        </p:nvSpPr>
        <p:spPr bwMode="auto">
          <a:xfrm>
            <a:off x="685800" y="1657350"/>
            <a:ext cx="80772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Find the mean, median, mode, range, and standard deviation of each data set that is obtained after multiplying each value by the given constant.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45, 45, 46, 46, 48, 48, 47, 49, 48, 43, 43, 50; × 2</a:t>
            </a:r>
            <a:r>
              <a:rPr lang="en-US" sz="2400">
                <a:solidFill>
                  <a:srgbClr val="00539D"/>
                </a:solidFill>
              </a:rPr>
              <a:t> </a:t>
            </a:r>
          </a:p>
        </p:txBody>
      </p:sp>
      <p:sp>
        <p:nvSpPr>
          <p:cNvPr id="109616" name="AutoShape 48"/>
          <p:cNvSpPr>
            <a:spLocks noChangeArrowheads="1"/>
          </p:cNvSpPr>
          <p:nvPr/>
        </p:nvSpPr>
        <p:spPr bwMode="auto">
          <a:xfrm>
            <a:off x="533400" y="50307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614" grpId="0" autoUpdateAnimBg="0"/>
      <p:bldP spid="109615" grpId="0" autoUpdateAnimBg="0"/>
      <p:bldP spid="1096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sp>
        <p:nvSpPr>
          <p:cNvPr id="11060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575050"/>
            <a:ext cx="73152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9.62, 10, 10, 6, 1.7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13.62, 14, 14, 6, 1.7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38.5, 40, 40, 6, 1.7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38.5, 40, 40, 24, 6.9</a:t>
            </a:r>
            <a:endParaRPr lang="pt-BR" sz="2400" b="1">
              <a:sym typeface="Symbol" pitchFamily="18" charset="2"/>
            </a:endParaRPr>
          </a:p>
        </p:txBody>
      </p:sp>
      <p:sp>
        <p:nvSpPr>
          <p:cNvPr id="110609" name="TPQuestion"/>
          <p:cNvSpPr>
            <a:spLocks noChangeArrowheads="1"/>
          </p:cNvSpPr>
          <p:nvPr/>
        </p:nvSpPr>
        <p:spPr bwMode="auto">
          <a:xfrm>
            <a:off x="685800" y="1657350"/>
            <a:ext cx="80772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Find the mean, median, mode, range, and standard deviation of each data set that is obtained after multiplying each value by the given constant.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8, 12, 10, 7, 9, 9, 11, 11, 12, 10, 10, 10, 6; × 4</a:t>
            </a:r>
            <a:r>
              <a:rPr lang="en-US" sz="2400">
                <a:solidFill>
                  <a:srgbClr val="00539D"/>
                </a:solidFill>
              </a:rPr>
              <a:t> </a:t>
            </a:r>
          </a:p>
        </p:txBody>
      </p:sp>
      <p:sp>
        <p:nvSpPr>
          <p:cNvPr id="110610" name="AutoShape 18"/>
          <p:cNvSpPr>
            <a:spLocks noChangeArrowheads="1"/>
          </p:cNvSpPr>
          <p:nvPr/>
        </p:nvSpPr>
        <p:spPr bwMode="auto">
          <a:xfrm>
            <a:off x="533400" y="57165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8" grpId="0" autoUpdateAnimBg="0"/>
      <p:bldP spid="110609" grpId="0" autoUpdateAnimBg="0"/>
      <p:bldP spid="1106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4438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000" b="1">
                <a:solidFill>
                  <a:srgbClr val="E01B22"/>
                </a:solidFill>
              </a:rPr>
              <a:t>FOOTBALL</a:t>
            </a:r>
            <a:r>
              <a:rPr lang="en-US" sz="2000" b="1">
                <a:solidFill>
                  <a:srgbClr val="00539D"/>
                </a:solidFill>
              </a:rPr>
              <a:t> Ben and Josh’s yards gained per game are shown. Compare the data sets using either the means and standard deviations or the five-number summaries. Justify your choice.</a:t>
            </a:r>
          </a:p>
        </p:txBody>
      </p:sp>
      <p:pic>
        <p:nvPicPr>
          <p:cNvPr id="144396" name="Picture 12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44397" name="Picture 13" descr="5Min Num_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sp>
        <p:nvSpPr>
          <p:cNvPr id="1443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822700"/>
            <a:ext cx="731520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ym typeface="Symbol" pitchFamily="18" charset="2"/>
              </a:rPr>
              <a:t>Both distributions are skewed. Ben was slightly more consistent than Josh.</a:t>
            </a:r>
            <a:r>
              <a:rPr lang="en-US" sz="2000">
                <a:sym typeface="Symbol" pitchFamily="18" charset="2"/>
              </a:rPr>
              <a:t> 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ym typeface="Symbol" pitchFamily="18" charset="2"/>
              </a:rPr>
              <a:t>Both distributions are skewed. Josh was slightly more consistent than Ben.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ym typeface="Symbol" pitchFamily="18" charset="2"/>
              </a:rPr>
              <a:t>Both distributions are symmetric. Josh was slightly more consistent than Ben.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ym typeface="Symbol" pitchFamily="18" charset="2"/>
              </a:rPr>
              <a:t>Both distributions are symmetric. Ben was slightly more consistent than Josh.</a:t>
            </a:r>
            <a:endParaRPr lang="pt-BR" sz="2000" b="1">
              <a:sym typeface="Symbol" pitchFamily="18" charset="2"/>
            </a:endParaRPr>
          </a:p>
        </p:txBody>
      </p:sp>
      <p:sp>
        <p:nvSpPr>
          <p:cNvPr id="144399" name="AutoShape 15"/>
          <p:cNvSpPr>
            <a:spLocks noChangeArrowheads="1"/>
          </p:cNvSpPr>
          <p:nvPr/>
        </p:nvSpPr>
        <p:spPr bwMode="auto">
          <a:xfrm>
            <a:off x="533400" y="38608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44401" name="Picture 17" descr="12_05_05_5MC_Table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2830513"/>
            <a:ext cx="3482975" cy="912812"/>
          </a:xfrm>
          <a:prstGeom prst="rect">
            <a:avLst/>
          </a:prstGeom>
          <a:noFill/>
        </p:spPr>
      </p:pic>
      <p:pic>
        <p:nvPicPr>
          <p:cNvPr id="144402" name="Picture 18" descr="12_05_05_5MC_Table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66800" y="2819400"/>
            <a:ext cx="3519488" cy="9239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4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4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4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4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4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autoUpdateAnimBg="0"/>
      <p:bldP spid="144398" grpId="0" autoUpdateAnimBg="0"/>
      <p:bldP spid="14439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4 Model with mathematics.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calculated simple probability.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Calculate experimental probabilities.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714875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Design simulations and summarize data from simulations.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theoretical probability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experimental probability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relative frequency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simulation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probability model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uiExpand="1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5638800" y="771525"/>
            <a:ext cx="29718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Find Experimental Probability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6581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 die is rolled 50 times and the results are recorded. Find the experimental probability of rolling a prime number. </a:t>
            </a:r>
          </a:p>
        </p:txBody>
      </p:sp>
      <p:sp>
        <p:nvSpPr>
          <p:cNvPr id="5909" name="Rectangle 789"/>
          <p:cNvSpPr>
            <a:spLocks noChangeArrowheads="1"/>
          </p:cNvSpPr>
          <p:nvPr/>
        </p:nvSpPr>
        <p:spPr bwMode="auto">
          <a:xfrm>
            <a:off x="533400" y="5322888"/>
            <a:ext cx="81534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/>
              <a:t>We are asked to find the probability of rolling a prime number. Therefore, we need to consider rolling a 1, 2, 3, or 5.</a:t>
            </a:r>
          </a:p>
        </p:txBody>
      </p:sp>
      <p:pic>
        <p:nvPicPr>
          <p:cNvPr id="5910" name="Picture 790" descr="12_05_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7400" y="2686050"/>
            <a:ext cx="2460625" cy="25336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35" name="Text Box 19"/>
          <p:cNvSpPr txBox="1">
            <a:spLocks noChangeArrowheads="1"/>
          </p:cNvSpPr>
          <p:nvPr/>
        </p:nvSpPr>
        <p:spPr bwMode="auto">
          <a:xfrm>
            <a:off x="5638800" y="771525"/>
            <a:ext cx="29718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Find Experimental Probability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pic>
        <p:nvPicPr>
          <p:cNvPr id="86036" name="Picture 20" descr="12-05_ex1"/>
          <p:cNvPicPr>
            <a:picLocks noChangeAspect="1" noChangeArrowheads="1"/>
          </p:cNvPicPr>
          <p:nvPr/>
        </p:nvPicPr>
        <p:blipFill>
          <a:blip r:embed="rId3" cstate="print"/>
          <a:srcRect b="80060"/>
          <a:stretch>
            <a:fillRect/>
          </a:stretch>
        </p:blipFill>
        <p:spPr bwMode="auto">
          <a:xfrm>
            <a:off x="939800" y="1384300"/>
            <a:ext cx="5740400" cy="749300"/>
          </a:xfrm>
          <a:prstGeom prst="rect">
            <a:avLst/>
          </a:prstGeom>
          <a:noFill/>
        </p:spPr>
      </p:pic>
      <p:pic>
        <p:nvPicPr>
          <p:cNvPr id="86038" name="Picture 22" descr="12-05_ex1"/>
          <p:cNvPicPr>
            <a:picLocks noChangeAspect="1" noChangeArrowheads="1"/>
          </p:cNvPicPr>
          <p:nvPr/>
        </p:nvPicPr>
        <p:blipFill>
          <a:blip r:embed="rId3" cstate="print"/>
          <a:srcRect t="19940" r="44690" b="59781"/>
          <a:stretch>
            <a:fillRect/>
          </a:stretch>
        </p:blipFill>
        <p:spPr bwMode="auto">
          <a:xfrm>
            <a:off x="939800" y="2286000"/>
            <a:ext cx="3175000" cy="762000"/>
          </a:xfrm>
          <a:prstGeom prst="rect">
            <a:avLst/>
          </a:prstGeom>
          <a:noFill/>
        </p:spPr>
      </p:pic>
      <p:pic>
        <p:nvPicPr>
          <p:cNvPr id="86039" name="Picture 23" descr="12-05_ex1"/>
          <p:cNvPicPr>
            <a:picLocks noChangeAspect="1" noChangeArrowheads="1"/>
          </p:cNvPicPr>
          <p:nvPr/>
        </p:nvPicPr>
        <p:blipFill>
          <a:blip r:embed="rId3" cstate="print"/>
          <a:srcRect t="40219" r="67256" b="39502"/>
          <a:stretch>
            <a:fillRect/>
          </a:stretch>
        </p:blipFill>
        <p:spPr bwMode="auto">
          <a:xfrm>
            <a:off x="939800" y="3200400"/>
            <a:ext cx="1879600" cy="762000"/>
          </a:xfrm>
          <a:prstGeom prst="rect">
            <a:avLst/>
          </a:prstGeom>
          <a:noFill/>
        </p:spPr>
      </p:pic>
      <p:pic>
        <p:nvPicPr>
          <p:cNvPr id="86040" name="Picture 24" descr="12-05_ex1"/>
          <p:cNvPicPr>
            <a:picLocks noChangeAspect="1" noChangeArrowheads="1"/>
          </p:cNvPicPr>
          <p:nvPr/>
        </p:nvPicPr>
        <p:blipFill>
          <a:blip r:embed="rId3" cstate="print"/>
          <a:srcRect t="60498" r="64601" b="19223"/>
          <a:stretch>
            <a:fillRect/>
          </a:stretch>
        </p:blipFill>
        <p:spPr bwMode="auto">
          <a:xfrm>
            <a:off x="939800" y="4114800"/>
            <a:ext cx="2032000" cy="762000"/>
          </a:xfrm>
          <a:prstGeom prst="rect">
            <a:avLst/>
          </a:prstGeom>
          <a:noFill/>
        </p:spPr>
      </p:pic>
      <p:grpSp>
        <p:nvGrpSpPr>
          <p:cNvPr id="86045" name="Group 29"/>
          <p:cNvGrpSpPr>
            <a:grpSpLocks/>
          </p:cNvGrpSpPr>
          <p:nvPr/>
        </p:nvGrpSpPr>
        <p:grpSpPr bwMode="auto">
          <a:xfrm>
            <a:off x="533400" y="4881563"/>
            <a:ext cx="8229600" cy="1352550"/>
            <a:chOff x="336" y="3075"/>
            <a:chExt cx="5184" cy="852"/>
          </a:xfrm>
        </p:grpSpPr>
        <p:sp>
          <p:nvSpPr>
            <p:cNvPr id="86043" name="Rectangle 27"/>
            <p:cNvSpPr>
              <a:spLocks noChangeArrowheads="1"/>
            </p:cNvSpPr>
            <p:nvPr/>
          </p:nvSpPr>
          <p:spPr bwMode="auto">
            <a:xfrm>
              <a:off x="336" y="3075"/>
              <a:ext cx="518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The experimental probability of rolling a prime number is</a:t>
              </a:r>
            </a:p>
          </p:txBody>
        </p:sp>
        <p:pic>
          <p:nvPicPr>
            <p:cNvPr id="86044" name="Picture 28" descr="12-05_ex1"/>
            <p:cNvPicPr>
              <a:picLocks noChangeAspect="1" noChangeArrowheads="1"/>
            </p:cNvPicPr>
            <p:nvPr/>
          </p:nvPicPr>
          <p:blipFill>
            <a:blip r:embed="rId3" cstate="print"/>
            <a:srcRect l="20796" t="80777" r="55310"/>
            <a:stretch>
              <a:fillRect/>
            </a:stretch>
          </p:blipFill>
          <p:spPr bwMode="auto">
            <a:xfrm>
              <a:off x="2376" y="3472"/>
              <a:ext cx="864" cy="45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6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0" name="TPQuestion"/>
          <p:cNvSpPr>
            <a:spLocks noChangeArrowheads="1"/>
          </p:cNvSpPr>
          <p:nvPr/>
        </p:nvSpPr>
        <p:spPr bwMode="auto">
          <a:xfrm>
            <a:off x="476250" y="149860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A spinner is spun 50 times and the results are recorded. Find the experimental probability of landing on an odd number. 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41375" y="4038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56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5700" y="487363"/>
            <a:ext cx="1222375" cy="376237"/>
          </a:xfrm>
          <a:prstGeom prst="rect">
            <a:avLst/>
          </a:prstGeom>
          <a:noFill/>
        </p:spPr>
      </p:pic>
      <p:grpSp>
        <p:nvGrpSpPr>
          <p:cNvPr id="113679" name="Group 15"/>
          <p:cNvGrpSpPr>
            <a:grpSpLocks/>
          </p:cNvGrpSpPr>
          <p:nvPr/>
        </p:nvGrpSpPr>
        <p:grpSpPr bwMode="auto">
          <a:xfrm>
            <a:off x="857250" y="3048000"/>
            <a:ext cx="2790825" cy="3300413"/>
            <a:chOff x="540" y="1920"/>
            <a:chExt cx="1758" cy="2079"/>
          </a:xfrm>
        </p:grpSpPr>
        <p:sp>
          <p:nvSpPr>
            <p:cNvPr id="11366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968"/>
              <a:ext cx="1758" cy="1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3678" name="Picture 14" descr="12-05_ex1CY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12" y="1920"/>
              <a:ext cx="334" cy="2079"/>
            </a:xfrm>
            <a:prstGeom prst="rect">
              <a:avLst/>
            </a:prstGeom>
            <a:noFill/>
          </p:spPr>
        </p:pic>
      </p:grpSp>
      <p:pic>
        <p:nvPicPr>
          <p:cNvPr id="113682" name="Picture 18" descr="12_05_01_CY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0" y="2362200"/>
            <a:ext cx="2522538" cy="33147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0" grpId="0" autoUpdateAnimBg="0"/>
      <p:bldP spid="1136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2893" name="Picture 13" descr="KC_alg_L12-05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800" y="1447800"/>
            <a:ext cx="8001000" cy="22606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343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Design a Simulation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6581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SOFTBALL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Mandy is a pitcher on her high school softball team. Last season, 70% of her pitches were strikes. Design a simulation that can be used to estimate the probability that Mandy’s next pitch is a strike.</a:t>
            </a: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533400" y="3136900"/>
            <a:ext cx="80772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l"/>
                <a:tab pos="3657600" algn="l"/>
              </a:tabLst>
            </a:pPr>
            <a:r>
              <a:rPr lang="en-US" sz="2400" b="1">
                <a:solidFill>
                  <a:srgbClr val="E01B22"/>
                </a:solidFill>
              </a:rPr>
              <a:t>Step 1</a:t>
            </a:r>
            <a:r>
              <a:rPr lang="en-US" sz="2400"/>
              <a:t>	</a:t>
            </a:r>
            <a:br>
              <a:rPr lang="en-US" sz="2400"/>
            </a:br>
            <a:r>
              <a:rPr lang="en-US" sz="2400"/>
              <a:t>There are two possible outcomes: strike and no strike (a ball). Use Mandy’s expectation of strikes to calculate the theoretical probability of each outcome.</a:t>
            </a:r>
            <a:br>
              <a:rPr lang="en-US" sz="2400"/>
            </a:br>
            <a:endParaRPr lang="en-US" sz="2400"/>
          </a:p>
        </p:txBody>
      </p:sp>
      <p:pic>
        <p:nvPicPr>
          <p:cNvPr id="6154" name="Picture 10" descr="12_05_0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4622800"/>
            <a:ext cx="5791200" cy="14859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42339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Design a Simulation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876300" y="1503363"/>
            <a:ext cx="76581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400" b="1">
                <a:solidFill>
                  <a:srgbClr val="E01B22"/>
                </a:solidFill>
              </a:rPr>
              <a:t>Step 2</a:t>
            </a:r>
            <a:r>
              <a:rPr lang="en-US" sz="2400"/>
              <a:t>	</a:t>
            </a:r>
            <a:br>
              <a:rPr lang="en-US" sz="2400"/>
            </a:br>
            <a:r>
              <a:rPr lang="en-US" sz="2400"/>
              <a:t>We can use the random number generator on a graphing calculator. Assign the integers 1-10 to accurately represent the probability data.</a:t>
            </a:r>
          </a:p>
        </p:txBody>
      </p:sp>
      <p:sp>
        <p:nvSpPr>
          <p:cNvPr id="142342" name="Rectangle 6"/>
          <p:cNvSpPr>
            <a:spLocks noChangeArrowheads="1"/>
          </p:cNvSpPr>
          <p:nvPr/>
        </p:nvSpPr>
        <p:spPr bwMode="auto">
          <a:xfrm>
            <a:off x="533400" y="4789488"/>
            <a:ext cx="80772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l"/>
                <a:tab pos="3657600" algn="l"/>
              </a:tabLst>
            </a:pPr>
            <a:r>
              <a:rPr lang="en-US" sz="2400" b="1">
                <a:solidFill>
                  <a:srgbClr val="E01B22"/>
                </a:solidFill>
              </a:rPr>
              <a:t>Step 3</a:t>
            </a:r>
            <a:r>
              <a:rPr lang="en-US" sz="2400"/>
              <a:t>	</a:t>
            </a:r>
            <a:br>
              <a:rPr lang="en-US" sz="2400"/>
            </a:br>
            <a:r>
              <a:rPr lang="en-US" sz="2400"/>
              <a:t>A trial will represent one pitch. The simulation can consist of any number of trials. We will use 50.</a:t>
            </a:r>
          </a:p>
        </p:txBody>
      </p:sp>
      <p:pic>
        <p:nvPicPr>
          <p:cNvPr id="142343" name="Picture 7" descr="12_05_02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2800" y="3124200"/>
            <a:ext cx="4945063" cy="14890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2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0" grpId="0" build="p" autoUpdateAnimBg="0" advAuto="0"/>
      <p:bldP spid="142342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603500"/>
            <a:ext cx="79248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Use a random number generator for 50 trials </a:t>
            </a:r>
            <a:br>
              <a:rPr lang="en-US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with integers 1 through 10. 1-6: the bus is late; </a:t>
            </a:r>
            <a:br>
              <a:rPr lang="en-US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7-10: the bus is not late.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Use a random number generator for 50 trials with integers 1 through 10. 1-6: the bus is not late; </a:t>
            </a:r>
            <a:br>
              <a:rPr lang="en-US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7-10: the bus is late.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Flip a coin for 50 trials. heads: the bus is late; tails: the bus is not late.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Roll a die for 50 trials. 1-4: the bus is late; </a:t>
            </a:r>
            <a:br>
              <a:rPr lang="en-US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5-6: the bus is not late.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457200" y="1524000"/>
            <a:ext cx="8305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SCHOOL BUS 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Larry’s bus is late 60% of the time. Design a simulation that can be used to estimate the probability that his bus is late.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09625" y="26035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4" grpId="0" autoUpdateAnimBg="0"/>
      <p:bldP spid="11469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Conduct and Evaluate a Simulation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6581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SOFTBALL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Mandy is a pitcher on her high school softball team. Last season, 70% of her pitches were strikes. Conduct the simulation that can be used to estimate the probability that Mandy’s next pitch is a strike. 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4643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Conduct and Evaluate a Simulation</a:t>
            </a:r>
            <a:endParaRPr lang="en-US" sz="2000" b="1">
              <a:solidFill>
                <a:srgbClr val="EC1D24"/>
              </a:solidFill>
            </a:endParaRPr>
          </a:p>
        </p:txBody>
      </p:sp>
      <p:pic>
        <p:nvPicPr>
          <p:cNvPr id="146438" name="Picture 6" descr="12_05_0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2200" y="3352800"/>
            <a:ext cx="6934200" cy="1806575"/>
          </a:xfrm>
          <a:prstGeom prst="rect">
            <a:avLst/>
          </a:prstGeom>
          <a:noFill/>
        </p:spPr>
      </p:pic>
      <p:grpSp>
        <p:nvGrpSpPr>
          <p:cNvPr id="146453" name="Group 21"/>
          <p:cNvGrpSpPr>
            <a:grpSpLocks/>
          </p:cNvGrpSpPr>
          <p:nvPr/>
        </p:nvGrpSpPr>
        <p:grpSpPr bwMode="auto">
          <a:xfrm>
            <a:off x="533400" y="1422400"/>
            <a:ext cx="8229600" cy="1844675"/>
            <a:chOff x="336" y="896"/>
            <a:chExt cx="5184" cy="1162"/>
          </a:xfrm>
        </p:grpSpPr>
        <p:sp>
          <p:nvSpPr>
            <p:cNvPr id="146437" name="Rectangle 5"/>
            <p:cNvSpPr>
              <a:spLocks noChangeArrowheads="1"/>
            </p:cNvSpPr>
            <p:nvPr/>
          </p:nvSpPr>
          <p:spPr bwMode="auto">
            <a:xfrm>
              <a:off x="336" y="896"/>
              <a:ext cx="5136" cy="1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1588">
                <a:lnSpc>
                  <a:spcPct val="12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Press </a:t>
              </a:r>
              <a:r>
                <a:rPr lang="en-US" sz="2000">
                  <a:solidFill>
                    <a:srgbClr val="000000"/>
                  </a:solidFill>
                  <a:latin typeface="TI Math" charset="2"/>
                  <a:ea typeface="Times New Roman" pitchFamily="18" charset="0"/>
                  <a:cs typeface="Arial" pitchFamily="34" charset="0"/>
                </a:rPr>
                <a:t>		    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and select </a:t>
              </a:r>
              <a:r>
                <a:rPr lang="en-US" sz="2400">
                  <a:latin typeface="HelveticaNeueLTStd-MdCn" charset="0"/>
                  <a:ea typeface="Times New Roman" pitchFamily="18" charset="0"/>
                  <a:cs typeface="Arial" pitchFamily="34" charset="0"/>
                </a:rPr>
                <a:t>[randInt (]</a:t>
              </a:r>
              <a:r>
                <a:rPr lang="en-US" sz="2400">
                  <a:latin typeface="PalatinoLTStd-Roman" charset="0"/>
                  <a:ea typeface="Times New Roman" pitchFamily="18" charset="0"/>
                  <a:cs typeface="Arial" pitchFamily="34" charset="0"/>
                </a:rPr>
                <a:t>.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Then press 1  ,  10  ,     50  )     </a:t>
              </a:r>
              <a:r>
                <a:rPr lang="en-US" sz="2000">
                  <a:solidFill>
                    <a:srgbClr val="000000"/>
                  </a:solidFill>
                  <a:latin typeface="TI Math" charset="2"/>
                  <a:ea typeface="Times New Roman" pitchFamily="18" charset="0"/>
                  <a:cs typeface="Arial" pitchFamily="34" charset="0"/>
                </a:rPr>
                <a:t>ENTER   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. Use the left and right arrow buttons to view the results. Make a frequency table and record the results.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</a:t>
              </a:r>
            </a:p>
          </p:txBody>
        </p:sp>
        <p:pic>
          <p:nvPicPr>
            <p:cNvPr id="146442" name="Picture 10" descr="CalcUI_Comm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64" y="1241"/>
              <a:ext cx="311" cy="247"/>
            </a:xfrm>
            <a:prstGeom prst="rect">
              <a:avLst/>
            </a:prstGeom>
            <a:noFill/>
          </p:spPr>
        </p:pic>
        <p:pic>
          <p:nvPicPr>
            <p:cNvPr id="146443" name="Picture 11" descr="CalcUI_Enter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48" y="1240"/>
              <a:ext cx="656" cy="247"/>
            </a:xfrm>
            <a:prstGeom prst="rect">
              <a:avLst/>
            </a:prstGeom>
            <a:noFill/>
          </p:spPr>
        </p:pic>
        <p:pic>
          <p:nvPicPr>
            <p:cNvPr id="146445" name="Picture 13" descr="CalcUI_MATH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55" y="944"/>
              <a:ext cx="708" cy="248"/>
            </a:xfrm>
            <a:prstGeom prst="rect">
              <a:avLst/>
            </a:prstGeom>
            <a:noFill/>
          </p:spPr>
        </p:pic>
        <p:pic>
          <p:nvPicPr>
            <p:cNvPr id="146446" name="Picture 14" descr="CalcUI_R_Paren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504" y="1240"/>
              <a:ext cx="311" cy="247"/>
            </a:xfrm>
            <a:prstGeom prst="rect">
              <a:avLst/>
            </a:prstGeom>
            <a:noFill/>
          </p:spPr>
        </p:pic>
        <p:pic>
          <p:nvPicPr>
            <p:cNvPr id="146448" name="Picture 16" descr="CalcUI_Left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960" y="944"/>
              <a:ext cx="262" cy="248"/>
            </a:xfrm>
            <a:prstGeom prst="rect">
              <a:avLst/>
            </a:prstGeom>
            <a:noFill/>
          </p:spPr>
        </p:pic>
        <p:pic>
          <p:nvPicPr>
            <p:cNvPr id="146449" name="Picture 17" descr="CalcUI_Comm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09" y="969"/>
              <a:ext cx="311" cy="24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4336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Conduct and Evaluate a Simulation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876300" y="1503363"/>
            <a:ext cx="76581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Calculate the experimental probabilities.</a:t>
            </a:r>
          </a:p>
        </p:txBody>
      </p:sp>
      <p:sp>
        <p:nvSpPr>
          <p:cNvPr id="143365" name="Rectangle 5"/>
          <p:cNvSpPr>
            <a:spLocks noChangeArrowheads="1"/>
          </p:cNvSpPr>
          <p:nvPr/>
        </p:nvSpPr>
        <p:spPr bwMode="auto">
          <a:xfrm>
            <a:off x="533400" y="3886200"/>
            <a:ext cx="81534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</a:p>
        </p:txBody>
      </p:sp>
      <p:pic>
        <p:nvPicPr>
          <p:cNvPr id="143366" name="Picture 6" descr="12-05_ex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133600"/>
            <a:ext cx="5915025" cy="787400"/>
          </a:xfrm>
          <a:prstGeom prst="rect">
            <a:avLst/>
          </a:prstGeom>
          <a:noFill/>
        </p:spPr>
      </p:pic>
      <p:pic>
        <p:nvPicPr>
          <p:cNvPr id="143368" name="Picture 8" descr="12_05_03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3429000"/>
            <a:ext cx="3352800" cy="28987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4" grpId="0" build="p" autoUpdateAnimBg="0" advAuto="0"/>
      <p:bldP spid="14336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pic>
        <p:nvPicPr>
          <p:cNvPr id="129031" name="Picture 7" descr="Check Progre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29032" name="Picture 8" descr="CheckPoint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9038" name="TPQuestion"/>
          <p:cNvSpPr>
            <a:spLocks noChangeArrowheads="1"/>
          </p:cNvSpPr>
          <p:nvPr/>
        </p:nvSpPr>
        <p:spPr bwMode="auto">
          <a:xfrm>
            <a:off x="457200" y="1524000"/>
            <a:ext cx="8305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SCHOOL BUS 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Larry’s bus is late 60% of the time. Conduct a simulation that can be used to estimate the probability that his bus is late.</a:t>
            </a:r>
          </a:p>
        </p:txBody>
      </p:sp>
      <p:pic>
        <p:nvPicPr>
          <p:cNvPr id="129040" name="Picture 16" descr="12-05_ex2cy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2971800"/>
            <a:ext cx="5521325" cy="16176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9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TOTALRESPONSES" val="5"/>
  <p:tag name="SLICED" val="False"/>
  <p:tag name="RESPONSES" val="NA,1,5,2;4;1;1;3;"/>
  <p:tag name="CHARTSTRINGSTD" val="2 1 1 1"/>
  <p:tag name="CHARTSTRINGREV" val="1 1 1 2"/>
  <p:tag name="CHARTSTRINGSTDPER" val="0.4 0.2 0.2 0.2"/>
  <p:tag name="CHARTSTRINGREVPER" val="0.2 0.2 0.2 0.4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TOTALRESPONSES" val="5"/>
  <p:tag name="SLICED" val="False"/>
  <p:tag name="RESPONSES" val="NA,1,5,3;2;2;2;4;"/>
  <p:tag name="CHARTSTRINGSTD" val="0 3 1 1"/>
  <p:tag name="CHARTSTRINGREV" val="1 1 3 0"/>
  <p:tag name="CHARTSTRINGSTDPER" val="0 0.6 0.2 0.2"/>
  <p:tag name="CHARTSTRINGREVPER" val="0.2 0.2 0.6 0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TOTALRESPONSES" val="5"/>
  <p:tag name="SLICED" val="False"/>
  <p:tag name="RESPONSES" val="NA,1,5,1;3;3;3;3;"/>
  <p:tag name="CHARTSTRINGSTD" val="1 0 4 0"/>
  <p:tag name="CHARTSTRINGREV" val="0 4 0 1"/>
  <p:tag name="CHARTSTRINGSTDPER" val="0.2 0 0.8 0"/>
  <p:tag name="CHARTSTRINGREVPER" val="0 0.8 0 0.2"/>
  <p:tag name="VALUES" val="Correct¤Incorrect¤In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Correct¤Incorrect¤Incorrect"/>
  <p:tag name="TOTALRESPONSES" val="5"/>
  <p:tag name="SLICED" val="False"/>
  <p:tag name="RESPONSES" val="NA,1,5,2;1;3;4;3;"/>
  <p:tag name="CHARTSTRINGSTD" val="1 1 2 1"/>
  <p:tag name="CHARTSTRINGREV" val="1 2 1 1"/>
  <p:tag name="CHARTSTRINGSTDPER" val="0.2 0.2 0.4 0.2"/>
  <p:tag name="CHARTSTRINGREVPER" val="0.2 0.4 0.2 0.2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Correct¤Incorrect¤Incorrect"/>
  <p:tag name="TOTALRESPONSES" val="5"/>
  <p:tag name="SLICED" val="False"/>
  <p:tag name="RESPONSES" val="NA,1,5,2;1;3;4;3;"/>
  <p:tag name="CHARTSTRINGSTD" val="1 1 2 1"/>
  <p:tag name="CHARTSTRINGREV" val="1 2 1 1"/>
  <p:tag name="CHARTSTRINGSTDPER" val="0.2 0.2 0.4 0.2"/>
  <p:tag name="CHARTSTRINGREVPER" val="0.2 0.4 0.2 0.2"/>
  <p:tag name="QUESTIONALIAS" val="5-Minute Check 4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Incorrect¤Correct"/>
  <p:tag name="TOTALRESPONSES" val="5"/>
  <p:tag name="SLICED" val="False"/>
  <p:tag name="RESPONSES" val="NA,1,5,4;2;3;1;1;"/>
  <p:tag name="CHARTSTRINGSTD" val="2 1 1 1"/>
  <p:tag name="CHARTSTRINGREV" val="1 1 1 2"/>
  <p:tag name="CHARTSTRINGSTDPER" val="0.4 0.2 0.2 0.2"/>
  <p:tag name="CHARTSTRINGREVPER" val="0.2 0.2 0.2 0.4"/>
  <p:tag name="QUESTIONALIAS" val="Example 1"/>
  <p:tag name="ANSWERSALIAS" val="A¤B¤C¤D"/>
  <p:tag name="RESPONSESGATHERED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8A6A152F304D8C857EC6214BDF6F8D"/>
  <p:tag name="VALUES" val="Incorrect¤Incorrect¤Correct¤Incorrect"/>
  <p:tag name="TOTALRESPONSES" val="5"/>
  <p:tag name="SLICED" val="False"/>
  <p:tag name="RESPONSES" val="NA,1,5,4;2;3;4;4;"/>
  <p:tag name="CHARTSTRINGSTD" val="0 1 1 3"/>
  <p:tag name="CHARTSTRINGREV" val="3 1 1 0"/>
  <p:tag name="CHARTSTRINGSTDPER" val="0 0.2 0.2 0.6"/>
  <p:tag name="CHARTSTRINGREVPER" val="0.6 0.2 0.2 0"/>
  <p:tag name="QUESTIONALIAS" val="Example 1"/>
  <p:tag name="ANSWERSALIAS" val="A¤B¤C¤D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TOTALRESPONSES" val="5"/>
  <p:tag name="SLICED" val="False"/>
  <p:tag name="RESPONSES" val="NA,1,5,2;3;3;1;1;"/>
  <p:tag name="CHARTSTRINGSTD" val="2 1 2 0"/>
  <p:tag name="CHARTSTRINGREV" val="0 2 1 2"/>
  <p:tag name="CHARTSTRINGSTDPER" val="0.4 0.2 0.4 0"/>
  <p:tag name="CHARTSTRINGREVPER" val="0 0.4 0.2 0.4"/>
  <p:tag name="QUESTIONALIAS" val="Example 2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0"/>
  <p:tag name="SLIDEGUID" val="61858383AB054E8687047A4F659A4CAA"/>
  <p:tag name="VALUES" val="Incorrect¤Correct¤Incorrect¤Incorrect"/>
  <p:tag name="TOTALRESPONSES" val="5"/>
  <p:tag name="SLICED" val="False"/>
  <p:tag name="RESPONSES" val="NA,1,5,1;3;2;4;2;"/>
  <p:tag name="CHARTSTRINGSTD" val="1 2 1 1"/>
  <p:tag name="CHARTSTRINGREV" val="1 1 2 1"/>
  <p:tag name="CHARTSTRINGSTDPER" val="0.2 0.4 0.2 0.2"/>
  <p:tag name="CHARTSTRINGREVPER" val="0.2 0.2 0.4 0.2"/>
  <p:tag name="QUESTIONALIAS" val="Example 3"/>
  <p:tag name="ANSWERSALIAS" val="A¤B¤C¤D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1705</TotalTime>
  <Words>542</Words>
  <Application>Microsoft Office PowerPoint</Application>
  <PresentationFormat>On-screen Show (4:3)</PresentationFormat>
  <Paragraphs>95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22</vt:i4>
      </vt:variant>
    </vt:vector>
  </HeadingPairs>
  <TitlesOfParts>
    <vt:vector size="39" baseType="lpstr">
      <vt:lpstr>Arial</vt:lpstr>
      <vt:lpstr>Symbol</vt:lpstr>
      <vt:lpstr>Times New Roman</vt:lpstr>
      <vt:lpstr>FormataOTFCn</vt:lpstr>
      <vt:lpstr>TI Math</vt:lpstr>
      <vt:lpstr>HelveticaNeueLTStd-MdCn</vt:lpstr>
      <vt:lpstr>PalatinoLTStd-Roman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Example 1</vt:lpstr>
      <vt:lpstr>Example 1</vt:lpstr>
      <vt:lpstr>Example 1</vt:lpstr>
      <vt:lpstr>Concept</vt:lpstr>
      <vt:lpstr>Example 2</vt:lpstr>
      <vt:lpstr>Example 2</vt:lpstr>
      <vt:lpstr>Example 2</vt:lpstr>
      <vt:lpstr>Example 3</vt:lpstr>
      <vt:lpstr>Example 3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87</cp:revision>
  <dcterms:created xsi:type="dcterms:W3CDTF">2007-12-06T14:31:51Z</dcterms:created>
  <dcterms:modified xsi:type="dcterms:W3CDTF">2015-12-17T13:32:38Z</dcterms:modified>
</cp:coreProperties>
</file>