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25" r:id="rId17"/>
    <p:sldId id="314" r:id="rId18"/>
    <p:sldId id="258" r:id="rId19"/>
    <p:sldId id="290" r:id="rId20"/>
    <p:sldId id="321" r:id="rId21"/>
    <p:sldId id="259" r:id="rId22"/>
    <p:sldId id="308" r:id="rId23"/>
    <p:sldId id="302" r:id="rId24"/>
    <p:sldId id="260" r:id="rId25"/>
    <p:sldId id="261" r:id="rId26"/>
    <p:sldId id="309" r:id="rId27"/>
    <p:sldId id="322" r:id="rId28"/>
    <p:sldId id="263" r:id="rId29"/>
    <p:sldId id="291" r:id="rId30"/>
    <p:sldId id="310" r:id="rId31"/>
    <p:sldId id="293" r:id="rId32"/>
    <p:sldId id="323" r:id="rId33"/>
    <p:sldId id="311" r:id="rId34"/>
    <p:sldId id="296" r:id="rId35"/>
    <p:sldId id="297" r:id="rId36"/>
    <p:sldId id="324" r:id="rId37"/>
    <p:sldId id="312" r:id="rId38"/>
    <p:sldId id="275" r:id="rId39"/>
  </p:sldIdLst>
  <p:sldSz cx="9144000" cy="6858000" type="screen4x3"/>
  <p:notesSz cx="6858000" cy="9144000"/>
  <p:custDataLst>
    <p:tags r:id="rId4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418"/>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4"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6"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9"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20"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6" name="Header" descr="12_ALG1_Header_12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12–5</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12_06"/>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12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9" name="Picture 17" descr="Real World Ex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7" name="Header" descr="12_ALG1_Header_12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74" name="Picture 18" descr="Real World Ex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2" name="Header" descr="12_ALG1_Header_12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8" name="Picture 18" descr="Real World Ex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70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6" name="Header" descr="12_ALG1_Header_12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4" name="Picture 20"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3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1" name="Header" descr="12_ALG1_Header_12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8" name="Picture 20"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5" name="Header" descr="12_ALG1_Header_12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12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12_06">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5.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slide" Target="slide2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11" Type="http://schemas.openxmlformats.org/officeDocument/2006/relationships/slide" Target="slide19.xml"/><Relationship Id="rId5" Type="http://schemas.openxmlformats.org/officeDocument/2006/relationships/slide" Target="slide10.xml"/><Relationship Id="rId10" Type="http://schemas.openxmlformats.org/officeDocument/2006/relationships/slide" Target="slide18.xml"/><Relationship Id="rId4" Type="http://schemas.openxmlformats.org/officeDocument/2006/relationships/slide" Target="slide9.xml"/><Relationship Id="rId9" Type="http://schemas.openxmlformats.org/officeDocument/2006/relationships/slide" Target="slide1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5.jpeg"/><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5.jpe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5.jpe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9.jpe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4.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6.xml"/><Relationship Id="rId1" Type="http://schemas.openxmlformats.org/officeDocument/2006/relationships/tags" Target="../tags/tag22.xml"/><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6.xml"/><Relationship Id="rId1" Type="http://schemas.openxmlformats.org/officeDocument/2006/relationships/tags" Target="../tags/tag2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9.jpe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24.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57.xml"/><Relationship Id="rId1" Type="http://schemas.openxmlformats.org/officeDocument/2006/relationships/tags" Target="../tags/tag27.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9.jpe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35.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79.xml"/><Relationship Id="rId1" Type="http://schemas.openxmlformats.org/officeDocument/2006/relationships/tags" Target="../tags/tag36.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9.xml"/><Relationship Id="rId1" Type="http://schemas.openxmlformats.org/officeDocument/2006/relationships/tags" Target="../tags/tag3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49.png"/><Relationship Id="rId5" Type="http://schemas.openxmlformats.org/officeDocument/2006/relationships/image" Target="../media/image9.jpe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11"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13"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4" name="SplashHeader" descr="12_ALG1_Header_12_06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b="1">
                <a:solidFill>
                  <a:srgbClr val="E01B22"/>
                </a:solidFill>
                <a:hlinkClick r:id="" action="ppaction://hlinkshowjump?jump=nextslide"/>
              </a:rPr>
              <a:t>Five-Minute Check (over Lesson 12–5)</a:t>
            </a:r>
            <a:endParaRPr lang="en-US" b="1">
              <a:solidFill>
                <a:srgbClr val="E01B22"/>
              </a:solidFill>
            </a:endParaRPr>
          </a:p>
          <a:p>
            <a:pPr marL="1485900" indent="-1485900">
              <a:lnSpc>
                <a:spcPct val="90000"/>
              </a:lnSpc>
              <a:spcBef>
                <a:spcPct val="20000"/>
              </a:spcBef>
              <a:spcAft>
                <a:spcPct val="20000"/>
              </a:spcAft>
            </a:pPr>
            <a:r>
              <a:rPr lang="en-US" b="1">
                <a:solidFill>
                  <a:srgbClr val="000000"/>
                </a:solidFill>
                <a:cs typeface="Arial" pitchFamily="34" charset="0"/>
                <a:hlinkClick r:id="rId3" action="ppaction://hlinksldjump"/>
              </a:rPr>
              <a:t>CCSS</a:t>
            </a:r>
            <a:endParaRPr lang="en-US" b="1">
              <a:solidFill>
                <a:srgbClr val="E01B22"/>
              </a:solidFill>
              <a:cs typeface="Arial" pitchFamily="34" charset="0"/>
            </a:endParaRPr>
          </a:p>
          <a:p>
            <a:pPr marL="1485900" indent="-1485900">
              <a:lnSpc>
                <a:spcPct val="90000"/>
              </a:lnSpc>
              <a:spcBef>
                <a:spcPct val="20000"/>
              </a:spcBef>
              <a:spcAft>
                <a:spcPct val="20000"/>
              </a:spcAft>
            </a:pPr>
            <a:r>
              <a:rPr lang="en-US" b="1">
                <a:solidFill>
                  <a:srgbClr val="E01B22"/>
                </a:solidFill>
                <a:hlinkClick r:id="rId4" action="ppaction://hlinksldjump"/>
              </a:rPr>
              <a:t>Then/Now</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5" action="ppaction://hlinksldjump"/>
              </a:rPr>
              <a:t>New Vocabulary</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6" action="ppaction://hlinksldjump"/>
              </a:rPr>
              <a:t>Key Concept:  Factorial</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7" action="ppaction://hlinksldjump"/>
              </a:rPr>
              <a:t>Example 1:  Real-World Example: Permutations Using Factorials</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8" action="ppaction://hlinksldjump"/>
              </a:rPr>
              <a:t>Key Concept:  Permutation Formula</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9" action="ppaction://hlinksldjump"/>
              </a:rPr>
              <a:t>Example 2:  Real-World Example:  Use the Permutation Formula</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10" action="ppaction://hlinksldjump"/>
              </a:rPr>
              <a:t>Key Concept:  Combination Formula</a:t>
            </a:r>
            <a:r>
              <a:rPr lang="en-US">
                <a:hlinkClick r:id="rId10" action="ppaction://hlinksldjump"/>
              </a:rPr>
              <a:t> </a:t>
            </a:r>
            <a:endParaRPr lang="en-US"/>
          </a:p>
          <a:p>
            <a:pPr marL="1485900" indent="-1485900">
              <a:lnSpc>
                <a:spcPct val="90000"/>
              </a:lnSpc>
              <a:spcBef>
                <a:spcPct val="20000"/>
              </a:spcBef>
              <a:spcAft>
                <a:spcPct val="20000"/>
              </a:spcAft>
            </a:pPr>
            <a:r>
              <a:rPr lang="en-US" b="1">
                <a:solidFill>
                  <a:srgbClr val="E01B22"/>
                </a:solidFill>
                <a:hlinkClick r:id="rId11" action="ppaction://hlinksldjump"/>
              </a:rPr>
              <a:t>Example 3:  Real-World Example: Use the Combination Formula</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12" action="ppaction://hlinksldjump"/>
              </a:rPr>
              <a:t>Example 4:  Identifying Permutatations and Combinations</a:t>
            </a:r>
            <a:endParaRPr lang="en-US" b="1">
              <a:solidFill>
                <a:srgbClr val="E01B22"/>
              </a:solidFill>
            </a:endParaRPr>
          </a:p>
          <a:p>
            <a:pPr marL="1485900" indent="-1485900">
              <a:lnSpc>
                <a:spcPct val="90000"/>
              </a:lnSpc>
              <a:spcBef>
                <a:spcPct val="20000"/>
              </a:spcBef>
              <a:spcAft>
                <a:spcPct val="20000"/>
              </a:spcAft>
            </a:pPr>
            <a:r>
              <a:rPr lang="en-US" b="1">
                <a:solidFill>
                  <a:srgbClr val="E01B22"/>
                </a:solidFill>
                <a:hlinkClick r:id="rId13" action="ppaction://hlinksldjump"/>
              </a:rPr>
              <a:t>Example 5:  Probability with Permutations and Combinations</a:t>
            </a:r>
            <a:endParaRPr lang="en-US"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7" name="TPQuestion"/>
          <p:cNvSpPr>
            <a:spLocks noChangeArrowheads="1"/>
          </p:cNvSpPr>
          <p:nvPr/>
        </p:nvSpPr>
        <p:spPr bwMode="auto">
          <a:xfrm>
            <a:off x="685800" y="1657350"/>
            <a:ext cx="815340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WEB SITES</a:t>
            </a:r>
            <a:r>
              <a:rPr lang="en-US" sz="2400" b="1">
                <a:solidFill>
                  <a:srgbClr val="00539D"/>
                </a:solidFill>
              </a:rPr>
              <a:t>  A Web site asked for the ages of people who accessed the site. Find the experimental probability of randomly selecting each person older than 12 but younger than 46.</a:t>
            </a:r>
            <a:r>
              <a:rPr lang="en-US" sz="2400">
                <a:solidFill>
                  <a:srgbClr val="00539D"/>
                </a:solidFill>
              </a:rPr>
              <a:t> </a:t>
            </a:r>
          </a:p>
        </p:txBody>
      </p:sp>
      <p:sp>
        <p:nvSpPr>
          <p:cNvPr id="107529" name="AutoShape 9"/>
          <p:cNvSpPr>
            <a:spLocks noChangeArrowheads="1"/>
          </p:cNvSpPr>
          <p:nvPr/>
        </p:nvSpPr>
        <p:spPr bwMode="auto">
          <a:xfrm>
            <a:off x="533400" y="49530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grpSp>
        <p:nvGrpSpPr>
          <p:cNvPr id="107539" name="Group 19"/>
          <p:cNvGrpSpPr>
            <a:grpSpLocks/>
          </p:cNvGrpSpPr>
          <p:nvPr/>
        </p:nvGrpSpPr>
        <p:grpSpPr bwMode="auto">
          <a:xfrm>
            <a:off x="1066800" y="3048000"/>
            <a:ext cx="4724400" cy="3292475"/>
            <a:chOff x="672" y="1920"/>
            <a:chExt cx="2976" cy="2074"/>
          </a:xfrm>
        </p:grpSpPr>
        <p:sp>
          <p:nvSpPr>
            <p:cNvPr id="107526" name="TPAnswers"/>
            <p:cNvSpPr>
              <a:spLocks noChangeArrowheads="1"/>
            </p:cNvSpPr>
            <p:nvPr>
              <p:custDataLst>
                <p:tags r:id="rId2"/>
              </p:custDataLst>
            </p:nvPr>
          </p:nvSpPr>
          <p:spPr bwMode="auto">
            <a:xfrm>
              <a:off x="672" y="2016"/>
              <a:ext cx="2976" cy="1852"/>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7538" name="Picture 18" descr="12-6-1"/>
            <p:cNvPicPr>
              <a:picLocks noChangeAspect="1" noChangeArrowheads="1"/>
            </p:cNvPicPr>
            <p:nvPr/>
          </p:nvPicPr>
          <p:blipFill>
            <a:blip r:embed="rId5" cstate="print"/>
            <a:srcRect/>
            <a:stretch>
              <a:fillRect/>
            </a:stretch>
          </p:blipFill>
          <p:spPr bwMode="auto">
            <a:xfrm>
              <a:off x="1008" y="1920"/>
              <a:ext cx="420" cy="2074"/>
            </a:xfrm>
            <a:prstGeom prst="rect">
              <a:avLst/>
            </a:prstGeom>
            <a:noFill/>
          </p:spPr>
        </p:pic>
      </p:grpSp>
      <p:pic>
        <p:nvPicPr>
          <p:cNvPr id="107542" name="Picture 22" descr="12_06_01_5MC"/>
          <p:cNvPicPr>
            <a:picLocks noChangeAspect="1" noChangeArrowheads="1"/>
          </p:cNvPicPr>
          <p:nvPr/>
        </p:nvPicPr>
        <p:blipFill>
          <a:blip r:embed="rId6" cstate="print"/>
          <a:srcRect/>
          <a:stretch>
            <a:fillRect/>
          </a:stretch>
        </p:blipFill>
        <p:spPr bwMode="auto">
          <a:xfrm>
            <a:off x="3502025" y="3143250"/>
            <a:ext cx="2365375" cy="32575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42"/>
                                        </p:tgtEl>
                                        <p:attrNameLst>
                                          <p:attrName>style.visibility</p:attrName>
                                        </p:attrNameLst>
                                      </p:cBhvr>
                                      <p:to>
                                        <p:strVal val="visible"/>
                                      </p:to>
                                    </p:set>
                                    <p:animEffect transition="in" filter="wipe(left)">
                                      <p:cBhvr>
                                        <p:cTn id="15" dur="500"/>
                                        <p:tgtEl>
                                          <p:spTgt spid="1075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7539"/>
                                        </p:tgtEl>
                                        <p:attrNameLst>
                                          <p:attrName>style.visibility</p:attrName>
                                        </p:attrNameLst>
                                      </p:cBhvr>
                                      <p:to>
                                        <p:strVal val="visible"/>
                                      </p:to>
                                    </p:set>
                                    <p:animEffect transition="in" filter="wipe(left)">
                                      <p:cBhvr>
                                        <p:cTn id="19" dur="500"/>
                                        <p:tgtEl>
                                          <p:spTgt spid="10753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7529"/>
                                        </p:tgtEl>
                                        <p:attrNameLst>
                                          <p:attrName>style.visibility</p:attrName>
                                        </p:attrNameLst>
                                      </p:cBhvr>
                                      <p:to>
                                        <p:strVal val="visible"/>
                                      </p:to>
                                    </p:set>
                                    <p:anim calcmode="lin" valueType="num">
                                      <p:cBhvr additive="base">
                                        <p:cTn id="24" dur="500" fill="hold"/>
                                        <p:tgtEl>
                                          <p:spTgt spid="107529"/>
                                        </p:tgtEl>
                                        <p:attrNameLst>
                                          <p:attrName>ppt_x</p:attrName>
                                        </p:attrNameLst>
                                      </p:cBhvr>
                                      <p:tavLst>
                                        <p:tav tm="0">
                                          <p:val>
                                            <p:strVal val="0-#ppt_w/2"/>
                                          </p:val>
                                        </p:tav>
                                        <p:tav tm="100000">
                                          <p:val>
                                            <p:strVal val="#ppt_x"/>
                                          </p:val>
                                        </p:tav>
                                      </p:tavLst>
                                    </p:anim>
                                    <p:anim calcmode="lin" valueType="num">
                                      <p:cBhvr additive="base">
                                        <p:cTn id="25"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08554" name="TPQuestion"/>
          <p:cNvSpPr>
            <a:spLocks noChangeArrowheads="1"/>
          </p:cNvSpPr>
          <p:nvPr/>
        </p:nvSpPr>
        <p:spPr bwMode="auto">
          <a:xfrm>
            <a:off x="685800" y="1657350"/>
            <a:ext cx="815340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WEB SITES</a:t>
            </a:r>
            <a:r>
              <a:rPr lang="en-US" sz="2400" b="1">
                <a:solidFill>
                  <a:srgbClr val="00539D"/>
                </a:solidFill>
              </a:rPr>
              <a:t>  A Web site asked for the ages of people who accessed the site. Find the experimental probability of randomly selecting each person over 23 years old.</a:t>
            </a:r>
            <a:r>
              <a:rPr lang="en-US" sz="2400">
                <a:solidFill>
                  <a:srgbClr val="00539D"/>
                </a:solidFill>
              </a:rPr>
              <a:t> </a:t>
            </a:r>
          </a:p>
        </p:txBody>
      </p:sp>
      <p:sp>
        <p:nvSpPr>
          <p:cNvPr id="108555" name="AutoShape 11"/>
          <p:cNvSpPr>
            <a:spLocks noChangeArrowheads="1"/>
          </p:cNvSpPr>
          <p:nvPr/>
        </p:nvSpPr>
        <p:spPr bwMode="auto">
          <a:xfrm>
            <a:off x="533400" y="49530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grpSp>
        <p:nvGrpSpPr>
          <p:cNvPr id="108561" name="Group 17"/>
          <p:cNvGrpSpPr>
            <a:grpSpLocks/>
          </p:cNvGrpSpPr>
          <p:nvPr/>
        </p:nvGrpSpPr>
        <p:grpSpPr bwMode="auto">
          <a:xfrm>
            <a:off x="1066800" y="3048000"/>
            <a:ext cx="4724400" cy="3292475"/>
            <a:chOff x="672" y="1920"/>
            <a:chExt cx="2976" cy="2074"/>
          </a:xfrm>
        </p:grpSpPr>
        <p:sp>
          <p:nvSpPr>
            <p:cNvPr id="108558" name="TPAnswers"/>
            <p:cNvSpPr>
              <a:spLocks noChangeArrowheads="1"/>
            </p:cNvSpPr>
            <p:nvPr>
              <p:custDataLst>
                <p:tags r:id="rId2"/>
              </p:custDataLst>
            </p:nvPr>
          </p:nvSpPr>
          <p:spPr bwMode="auto">
            <a:xfrm>
              <a:off x="672" y="2016"/>
              <a:ext cx="2976" cy="1852"/>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8560" name="Picture 16" descr="12-6-2"/>
            <p:cNvPicPr>
              <a:picLocks noChangeAspect="1" noChangeArrowheads="1"/>
            </p:cNvPicPr>
            <p:nvPr/>
          </p:nvPicPr>
          <p:blipFill>
            <a:blip r:embed="rId5" cstate="print"/>
            <a:srcRect/>
            <a:stretch>
              <a:fillRect/>
            </a:stretch>
          </p:blipFill>
          <p:spPr bwMode="auto">
            <a:xfrm>
              <a:off x="1008" y="1920"/>
              <a:ext cx="420" cy="2074"/>
            </a:xfrm>
            <a:prstGeom prst="rect">
              <a:avLst/>
            </a:prstGeom>
            <a:noFill/>
          </p:spPr>
        </p:pic>
      </p:grpSp>
      <p:pic>
        <p:nvPicPr>
          <p:cNvPr id="108563" name="Picture 19" descr="12_06_01_5MC"/>
          <p:cNvPicPr>
            <a:picLocks noChangeAspect="1" noChangeArrowheads="1"/>
          </p:cNvPicPr>
          <p:nvPr/>
        </p:nvPicPr>
        <p:blipFill>
          <a:blip r:embed="rId6" cstate="print"/>
          <a:srcRect/>
          <a:stretch>
            <a:fillRect/>
          </a:stretch>
        </p:blipFill>
        <p:spPr bwMode="auto">
          <a:xfrm>
            <a:off x="3502025" y="3143250"/>
            <a:ext cx="2365375" cy="32575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4"/>
                                        </p:tgtEl>
                                        <p:attrNameLst>
                                          <p:attrName>style.visibility</p:attrName>
                                        </p:attrNameLst>
                                      </p:cBhvr>
                                      <p:to>
                                        <p:strVal val="visible"/>
                                      </p:to>
                                    </p:set>
                                    <p:animEffect transition="in" filter="wipe(left)">
                                      <p:cBhvr>
                                        <p:cTn id="11" dur="500"/>
                                        <p:tgtEl>
                                          <p:spTgt spid="10855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63"/>
                                        </p:tgtEl>
                                        <p:attrNameLst>
                                          <p:attrName>style.visibility</p:attrName>
                                        </p:attrNameLst>
                                      </p:cBhvr>
                                      <p:to>
                                        <p:strVal val="visible"/>
                                      </p:to>
                                    </p:set>
                                    <p:animEffect transition="in" filter="wipe(left)">
                                      <p:cBhvr>
                                        <p:cTn id="15" dur="500"/>
                                        <p:tgtEl>
                                          <p:spTgt spid="10856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8561"/>
                                        </p:tgtEl>
                                        <p:attrNameLst>
                                          <p:attrName>style.visibility</p:attrName>
                                        </p:attrNameLst>
                                      </p:cBhvr>
                                      <p:to>
                                        <p:strVal val="visible"/>
                                      </p:to>
                                    </p:set>
                                    <p:animEffect transition="in" filter="wipe(left)">
                                      <p:cBhvr>
                                        <p:cTn id="19" dur="500"/>
                                        <p:tgtEl>
                                          <p:spTgt spid="10856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8555"/>
                                        </p:tgtEl>
                                        <p:attrNameLst>
                                          <p:attrName>style.visibility</p:attrName>
                                        </p:attrNameLst>
                                      </p:cBhvr>
                                      <p:to>
                                        <p:strVal val="visible"/>
                                      </p:to>
                                    </p:set>
                                    <p:anim calcmode="lin" valueType="num">
                                      <p:cBhvr additive="base">
                                        <p:cTn id="24" dur="500" fill="hold"/>
                                        <p:tgtEl>
                                          <p:spTgt spid="108555"/>
                                        </p:tgtEl>
                                        <p:attrNameLst>
                                          <p:attrName>ppt_x</p:attrName>
                                        </p:attrNameLst>
                                      </p:cBhvr>
                                      <p:tavLst>
                                        <p:tav tm="0">
                                          <p:val>
                                            <p:strVal val="0-#ppt_w/2"/>
                                          </p:val>
                                        </p:tav>
                                        <p:tav tm="100000">
                                          <p:val>
                                            <p:strVal val="#ppt_x"/>
                                          </p:val>
                                        </p:tav>
                                      </p:tavLst>
                                    </p:anim>
                                    <p:anim calcmode="lin" valueType="num">
                                      <p:cBhvr additive="base">
                                        <p:cTn id="25" dur="500" fill="hold"/>
                                        <p:tgtEl>
                                          <p:spTgt spid="1085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4" grpId="0" autoUpdateAnimBg="0"/>
      <p:bldP spid="1085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09579" name="TPQuestion"/>
          <p:cNvSpPr>
            <a:spLocks noChangeArrowheads="1"/>
          </p:cNvSpPr>
          <p:nvPr/>
        </p:nvSpPr>
        <p:spPr bwMode="auto">
          <a:xfrm>
            <a:off x="685800" y="1657350"/>
            <a:ext cx="815340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WEB SITES</a:t>
            </a:r>
            <a:r>
              <a:rPr lang="en-US" sz="2400" b="1">
                <a:solidFill>
                  <a:srgbClr val="00539D"/>
                </a:solidFill>
              </a:rPr>
              <a:t>  A Web site asked for the ages of people who accessed the site. Find the experimental probability of randomly selecting each person not between 18 and 23 years old.</a:t>
            </a:r>
            <a:r>
              <a:rPr lang="en-US" sz="2400">
                <a:solidFill>
                  <a:srgbClr val="00539D"/>
                </a:solidFill>
              </a:rPr>
              <a:t> </a:t>
            </a:r>
          </a:p>
        </p:txBody>
      </p:sp>
      <p:sp>
        <p:nvSpPr>
          <p:cNvPr id="109580" name="AutoShape 12"/>
          <p:cNvSpPr>
            <a:spLocks noChangeArrowheads="1"/>
          </p:cNvSpPr>
          <p:nvPr/>
        </p:nvSpPr>
        <p:spPr bwMode="auto">
          <a:xfrm>
            <a:off x="533400" y="57800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grpSp>
        <p:nvGrpSpPr>
          <p:cNvPr id="109586" name="Group 18"/>
          <p:cNvGrpSpPr>
            <a:grpSpLocks/>
          </p:cNvGrpSpPr>
          <p:nvPr/>
        </p:nvGrpSpPr>
        <p:grpSpPr bwMode="auto">
          <a:xfrm>
            <a:off x="1066800" y="3048000"/>
            <a:ext cx="4724400" cy="3292475"/>
            <a:chOff x="672" y="1920"/>
            <a:chExt cx="2976" cy="2074"/>
          </a:xfrm>
        </p:grpSpPr>
        <p:sp>
          <p:nvSpPr>
            <p:cNvPr id="109583" name="TPAnswers"/>
            <p:cNvSpPr>
              <a:spLocks noChangeArrowheads="1"/>
            </p:cNvSpPr>
            <p:nvPr>
              <p:custDataLst>
                <p:tags r:id="rId2"/>
              </p:custDataLst>
            </p:nvPr>
          </p:nvSpPr>
          <p:spPr bwMode="auto">
            <a:xfrm>
              <a:off x="672" y="2016"/>
              <a:ext cx="2976" cy="1852"/>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9585" name="Picture 17" descr="12-6-3"/>
            <p:cNvPicPr>
              <a:picLocks noChangeAspect="1" noChangeArrowheads="1"/>
            </p:cNvPicPr>
            <p:nvPr/>
          </p:nvPicPr>
          <p:blipFill>
            <a:blip r:embed="rId5" cstate="print"/>
            <a:srcRect/>
            <a:stretch>
              <a:fillRect/>
            </a:stretch>
          </p:blipFill>
          <p:spPr bwMode="auto">
            <a:xfrm>
              <a:off x="1008" y="1920"/>
              <a:ext cx="420" cy="2074"/>
            </a:xfrm>
            <a:prstGeom prst="rect">
              <a:avLst/>
            </a:prstGeom>
            <a:noFill/>
          </p:spPr>
        </p:pic>
      </p:grpSp>
      <p:pic>
        <p:nvPicPr>
          <p:cNvPr id="109588" name="Picture 20" descr="12_06_01_5MC"/>
          <p:cNvPicPr>
            <a:picLocks noChangeAspect="1" noChangeArrowheads="1"/>
          </p:cNvPicPr>
          <p:nvPr/>
        </p:nvPicPr>
        <p:blipFill>
          <a:blip r:embed="rId6" cstate="print"/>
          <a:srcRect/>
          <a:stretch>
            <a:fillRect/>
          </a:stretch>
        </p:blipFill>
        <p:spPr bwMode="auto">
          <a:xfrm>
            <a:off x="3502025" y="3143250"/>
            <a:ext cx="2365375" cy="32575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9"/>
                                        </p:tgtEl>
                                        <p:attrNameLst>
                                          <p:attrName>style.visibility</p:attrName>
                                        </p:attrNameLst>
                                      </p:cBhvr>
                                      <p:to>
                                        <p:strVal val="visible"/>
                                      </p:to>
                                    </p:set>
                                    <p:animEffect transition="in" filter="wipe(left)">
                                      <p:cBhvr>
                                        <p:cTn id="11" dur="500"/>
                                        <p:tgtEl>
                                          <p:spTgt spid="10957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88"/>
                                        </p:tgtEl>
                                        <p:attrNameLst>
                                          <p:attrName>style.visibility</p:attrName>
                                        </p:attrNameLst>
                                      </p:cBhvr>
                                      <p:to>
                                        <p:strVal val="visible"/>
                                      </p:to>
                                    </p:set>
                                    <p:animEffect transition="in" filter="wipe(left)">
                                      <p:cBhvr>
                                        <p:cTn id="15" dur="500"/>
                                        <p:tgtEl>
                                          <p:spTgt spid="10958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9586"/>
                                        </p:tgtEl>
                                        <p:attrNameLst>
                                          <p:attrName>style.visibility</p:attrName>
                                        </p:attrNameLst>
                                      </p:cBhvr>
                                      <p:to>
                                        <p:strVal val="visible"/>
                                      </p:to>
                                    </p:set>
                                    <p:animEffect transition="in" filter="wipe(left)">
                                      <p:cBhvr>
                                        <p:cTn id="19" dur="500"/>
                                        <p:tgtEl>
                                          <p:spTgt spid="10958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9580"/>
                                        </p:tgtEl>
                                        <p:attrNameLst>
                                          <p:attrName>style.visibility</p:attrName>
                                        </p:attrNameLst>
                                      </p:cBhvr>
                                      <p:to>
                                        <p:strVal val="visible"/>
                                      </p:to>
                                    </p:set>
                                    <p:anim calcmode="lin" valueType="num">
                                      <p:cBhvr additive="base">
                                        <p:cTn id="24" dur="500" fill="hold"/>
                                        <p:tgtEl>
                                          <p:spTgt spid="109580"/>
                                        </p:tgtEl>
                                        <p:attrNameLst>
                                          <p:attrName>ppt_x</p:attrName>
                                        </p:attrNameLst>
                                      </p:cBhvr>
                                      <p:tavLst>
                                        <p:tav tm="0">
                                          <p:val>
                                            <p:strVal val="0-#ppt_w/2"/>
                                          </p:val>
                                        </p:tav>
                                        <p:tav tm="100000">
                                          <p:val>
                                            <p:strVal val="#ppt_x"/>
                                          </p:val>
                                        </p:tav>
                                      </p:tavLst>
                                    </p:anim>
                                    <p:anim calcmode="lin" valueType="num">
                                      <p:cBhvr additive="base">
                                        <p:cTn id="25" dur="500" fill="hold"/>
                                        <p:tgtEl>
                                          <p:spTgt spid="109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9" grpId="0" autoUpdateAnimBg="0"/>
      <p:bldP spid="10958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10603" name="TPQuestion"/>
          <p:cNvSpPr>
            <a:spLocks noChangeArrowheads="1"/>
          </p:cNvSpPr>
          <p:nvPr/>
        </p:nvSpPr>
        <p:spPr bwMode="auto">
          <a:xfrm>
            <a:off x="685800" y="1657350"/>
            <a:ext cx="815340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WEB SITES</a:t>
            </a:r>
            <a:r>
              <a:rPr lang="en-US" sz="2400" b="1">
                <a:solidFill>
                  <a:srgbClr val="00539D"/>
                </a:solidFill>
              </a:rPr>
              <a:t>  A Web site asked for the ages of people who accessed the site. Find the experimental probability of randomly selecting each person 45 years old or younger.</a:t>
            </a:r>
            <a:r>
              <a:rPr lang="en-US" sz="2400">
                <a:solidFill>
                  <a:srgbClr val="00539D"/>
                </a:solidFill>
              </a:rPr>
              <a:t> </a:t>
            </a:r>
          </a:p>
        </p:txBody>
      </p:sp>
      <p:sp>
        <p:nvSpPr>
          <p:cNvPr id="110604" name="AutoShape 12"/>
          <p:cNvSpPr>
            <a:spLocks noChangeArrowheads="1"/>
          </p:cNvSpPr>
          <p:nvPr/>
        </p:nvSpPr>
        <p:spPr bwMode="auto">
          <a:xfrm>
            <a:off x="533400" y="57800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grpSp>
        <p:nvGrpSpPr>
          <p:cNvPr id="110610" name="Group 18"/>
          <p:cNvGrpSpPr>
            <a:grpSpLocks/>
          </p:cNvGrpSpPr>
          <p:nvPr/>
        </p:nvGrpSpPr>
        <p:grpSpPr bwMode="auto">
          <a:xfrm>
            <a:off x="1066800" y="3048000"/>
            <a:ext cx="4724400" cy="3292475"/>
            <a:chOff x="672" y="1920"/>
            <a:chExt cx="2976" cy="2074"/>
          </a:xfrm>
        </p:grpSpPr>
        <p:sp>
          <p:nvSpPr>
            <p:cNvPr id="110607" name="TPAnswers"/>
            <p:cNvSpPr>
              <a:spLocks noChangeArrowheads="1"/>
            </p:cNvSpPr>
            <p:nvPr>
              <p:custDataLst>
                <p:tags r:id="rId2"/>
              </p:custDataLst>
            </p:nvPr>
          </p:nvSpPr>
          <p:spPr bwMode="auto">
            <a:xfrm>
              <a:off x="672" y="2016"/>
              <a:ext cx="2976" cy="1852"/>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0609" name="Picture 17" descr="12-6-4"/>
            <p:cNvPicPr>
              <a:picLocks noChangeAspect="1" noChangeArrowheads="1"/>
            </p:cNvPicPr>
            <p:nvPr/>
          </p:nvPicPr>
          <p:blipFill>
            <a:blip r:embed="rId5" cstate="print"/>
            <a:srcRect/>
            <a:stretch>
              <a:fillRect/>
            </a:stretch>
          </p:blipFill>
          <p:spPr bwMode="auto">
            <a:xfrm>
              <a:off x="1008" y="1920"/>
              <a:ext cx="420" cy="2074"/>
            </a:xfrm>
            <a:prstGeom prst="rect">
              <a:avLst/>
            </a:prstGeom>
            <a:noFill/>
          </p:spPr>
        </p:pic>
      </p:grpSp>
      <p:pic>
        <p:nvPicPr>
          <p:cNvPr id="110612" name="Picture 20" descr="12_06_01_5MC"/>
          <p:cNvPicPr>
            <a:picLocks noChangeAspect="1" noChangeArrowheads="1"/>
          </p:cNvPicPr>
          <p:nvPr/>
        </p:nvPicPr>
        <p:blipFill>
          <a:blip r:embed="rId6" cstate="print"/>
          <a:srcRect/>
          <a:stretch>
            <a:fillRect/>
          </a:stretch>
        </p:blipFill>
        <p:spPr bwMode="auto">
          <a:xfrm>
            <a:off x="3502025" y="3143250"/>
            <a:ext cx="2365375" cy="32575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603"/>
                                        </p:tgtEl>
                                        <p:attrNameLst>
                                          <p:attrName>style.visibility</p:attrName>
                                        </p:attrNameLst>
                                      </p:cBhvr>
                                      <p:to>
                                        <p:strVal val="visible"/>
                                      </p:to>
                                    </p:set>
                                    <p:animEffect transition="in" filter="wipe(left)">
                                      <p:cBhvr>
                                        <p:cTn id="11" dur="500"/>
                                        <p:tgtEl>
                                          <p:spTgt spid="1106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12"/>
                                        </p:tgtEl>
                                        <p:attrNameLst>
                                          <p:attrName>style.visibility</p:attrName>
                                        </p:attrNameLst>
                                      </p:cBhvr>
                                      <p:to>
                                        <p:strVal val="visible"/>
                                      </p:to>
                                    </p:set>
                                    <p:animEffect transition="in" filter="wipe(left)">
                                      <p:cBhvr>
                                        <p:cTn id="15" dur="500"/>
                                        <p:tgtEl>
                                          <p:spTgt spid="1106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0610"/>
                                        </p:tgtEl>
                                        <p:attrNameLst>
                                          <p:attrName>style.visibility</p:attrName>
                                        </p:attrNameLst>
                                      </p:cBhvr>
                                      <p:to>
                                        <p:strVal val="visible"/>
                                      </p:to>
                                    </p:set>
                                    <p:animEffect transition="in" filter="wipe(left)">
                                      <p:cBhvr>
                                        <p:cTn id="19" dur="500"/>
                                        <p:tgtEl>
                                          <p:spTgt spid="1106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0604"/>
                                        </p:tgtEl>
                                        <p:attrNameLst>
                                          <p:attrName>style.visibility</p:attrName>
                                        </p:attrNameLst>
                                      </p:cBhvr>
                                      <p:to>
                                        <p:strVal val="visible"/>
                                      </p:to>
                                    </p:set>
                                    <p:anim calcmode="lin" valueType="num">
                                      <p:cBhvr additive="base">
                                        <p:cTn id="24" dur="500" fill="hold"/>
                                        <p:tgtEl>
                                          <p:spTgt spid="110604"/>
                                        </p:tgtEl>
                                        <p:attrNameLst>
                                          <p:attrName>ppt_x</p:attrName>
                                        </p:attrNameLst>
                                      </p:cBhvr>
                                      <p:tavLst>
                                        <p:tav tm="0">
                                          <p:val>
                                            <p:strVal val="0-#ppt_w/2"/>
                                          </p:val>
                                        </p:tav>
                                        <p:tav tm="100000">
                                          <p:val>
                                            <p:strVal val="#ppt_x"/>
                                          </p:val>
                                        </p:tav>
                                      </p:tavLst>
                                    </p:anim>
                                    <p:anim calcmode="lin" valueType="num">
                                      <p:cBhvr additive="base">
                                        <p:cTn id="25" dur="500" fill="hold"/>
                                        <p:tgtEl>
                                          <p:spTgt spid="1106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3" grpId="0" autoUpdateAnimBg="0"/>
      <p:bldP spid="11060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32099" name="TPAnswers"/>
          <p:cNvSpPr>
            <a:spLocks noChangeArrowheads="1"/>
          </p:cNvSpPr>
          <p:nvPr>
            <p:custDataLst>
              <p:tags r:id="rId2"/>
            </p:custDataLst>
          </p:nvPr>
        </p:nvSpPr>
        <p:spPr bwMode="auto">
          <a:xfrm>
            <a:off x="1066800" y="3517900"/>
            <a:ext cx="7467600"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en-US" sz="2400" b="1">
                <a:sym typeface="Symbol" pitchFamily="18" charset="2"/>
              </a:rPr>
              <a:t>Roll a die 40 times.</a:t>
            </a:r>
            <a:r>
              <a:rPr lang="en-US" sz="2400">
                <a:sym typeface="Symbol" pitchFamily="18" charset="2"/>
              </a:rPr>
              <a:t> </a:t>
            </a:r>
            <a:endParaRPr lang="pt-BR" sz="2400" b="1">
              <a:solidFill>
                <a:srgbClr val="000000"/>
              </a:solidFill>
              <a:sym typeface="Symbol" pitchFamily="18" charset="2"/>
            </a:endParaRP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en-US" sz="2400" b="1">
                <a:sym typeface="Symbol" pitchFamily="18" charset="2"/>
              </a:rPr>
              <a:t>Flip a coin 40 times.</a:t>
            </a:r>
            <a:r>
              <a:rPr lang="en-US" sz="2400">
                <a:sym typeface="Symbol" pitchFamily="18" charset="2"/>
              </a:rPr>
              <a:t> </a:t>
            </a:r>
            <a:endParaRPr lang="pt-BR" sz="2400" b="1">
              <a:solidFill>
                <a:srgbClr val="000000"/>
              </a:solidFill>
              <a:sym typeface="Symbol" pitchFamily="18" charset="2"/>
            </a:endParaRP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en-US" sz="2400" b="1">
                <a:sym typeface="Symbol" pitchFamily="18" charset="2"/>
              </a:rPr>
              <a:t>Use a random number generator.</a:t>
            </a:r>
            <a:endParaRPr lang="pt-BR" sz="2400" b="1">
              <a:solidFill>
                <a:srgbClr val="000000"/>
              </a:solidFill>
              <a:sym typeface="Symbol" pitchFamily="18" charset="2"/>
            </a:endParaRP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en-US" sz="2400" b="1">
                <a:sym typeface="Symbol" pitchFamily="18" charset="2"/>
              </a:rPr>
              <a:t>Draw a card from a standard deck of cards.</a:t>
            </a:r>
            <a:endParaRPr lang="pt-BR" sz="2400" b="1">
              <a:sym typeface="Symbol" pitchFamily="18" charset="2"/>
            </a:endParaRPr>
          </a:p>
        </p:txBody>
      </p:sp>
      <p:sp>
        <p:nvSpPr>
          <p:cNvPr id="132100" name="TPQuestion"/>
          <p:cNvSpPr>
            <a:spLocks noChangeArrowheads="1"/>
          </p:cNvSpPr>
          <p:nvPr/>
        </p:nvSpPr>
        <p:spPr bwMode="auto">
          <a:xfrm>
            <a:off x="685800" y="1657350"/>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SPEAKERS</a:t>
            </a:r>
            <a:r>
              <a:rPr lang="en-US" sz="2400" b="1">
                <a:solidFill>
                  <a:srgbClr val="00539D"/>
                </a:solidFill>
              </a:rPr>
              <a:t>  Dale examines the wiring of floor speakers. He expects to find defects in 1 out of every 40 speakers. Design a simulation that can be used to estimate the probability that the next speaker he examines has a defect.</a:t>
            </a:r>
          </a:p>
        </p:txBody>
      </p:sp>
      <p:sp>
        <p:nvSpPr>
          <p:cNvPr id="132101" name="AutoShape 5"/>
          <p:cNvSpPr>
            <a:spLocks noChangeArrowheads="1"/>
          </p:cNvSpPr>
          <p:nvPr/>
        </p:nvSpPr>
        <p:spPr bwMode="auto">
          <a:xfrm>
            <a:off x="533400" y="49672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32103" name="Picture 7"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32104" name="Picture 8" descr="5Min Num_5"/>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2103"/>
                                        </p:tgtEl>
                                        <p:attrNameLst>
                                          <p:attrName>style.visibility</p:attrName>
                                        </p:attrNameLst>
                                      </p:cBhvr>
                                      <p:to>
                                        <p:strVal val="visible"/>
                                      </p:to>
                                    </p:set>
                                    <p:animEffect transition="in" filter="wipe(left)">
                                      <p:cBhvr>
                                        <p:cTn id="7" dur="500"/>
                                        <p:tgtEl>
                                          <p:spTgt spid="13210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32104"/>
                                        </p:tgtEl>
                                        <p:attrNameLst>
                                          <p:attrName>style.visibility</p:attrName>
                                        </p:attrNameLst>
                                      </p:cBhvr>
                                      <p:to>
                                        <p:strVal val="visible"/>
                                      </p:to>
                                    </p:set>
                                    <p:animEffect transition="in" filter="dissolve">
                                      <p:cBhvr>
                                        <p:cTn id="11" dur="500"/>
                                        <p:tgtEl>
                                          <p:spTgt spid="13210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2100"/>
                                        </p:tgtEl>
                                        <p:attrNameLst>
                                          <p:attrName>style.visibility</p:attrName>
                                        </p:attrNameLst>
                                      </p:cBhvr>
                                      <p:to>
                                        <p:strVal val="visible"/>
                                      </p:to>
                                    </p:set>
                                    <p:animEffect transition="in" filter="wipe(left)">
                                      <p:cBhvr>
                                        <p:cTn id="15" dur="500"/>
                                        <p:tgtEl>
                                          <p:spTgt spid="13210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2099"/>
                                        </p:tgtEl>
                                        <p:attrNameLst>
                                          <p:attrName>style.visibility</p:attrName>
                                        </p:attrNameLst>
                                      </p:cBhvr>
                                      <p:to>
                                        <p:strVal val="visible"/>
                                      </p:to>
                                    </p:set>
                                    <p:animEffect transition="in" filter="wipe(left)">
                                      <p:cBhvr>
                                        <p:cTn id="19" dur="500"/>
                                        <p:tgtEl>
                                          <p:spTgt spid="13209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32101"/>
                                        </p:tgtEl>
                                        <p:attrNameLst>
                                          <p:attrName>style.visibility</p:attrName>
                                        </p:attrNameLst>
                                      </p:cBhvr>
                                      <p:to>
                                        <p:strVal val="visible"/>
                                      </p:to>
                                    </p:set>
                                    <p:anim calcmode="lin" valueType="num">
                                      <p:cBhvr additive="base">
                                        <p:cTn id="24" dur="500" fill="hold"/>
                                        <p:tgtEl>
                                          <p:spTgt spid="132101"/>
                                        </p:tgtEl>
                                        <p:attrNameLst>
                                          <p:attrName>ppt_x</p:attrName>
                                        </p:attrNameLst>
                                      </p:cBhvr>
                                      <p:tavLst>
                                        <p:tav tm="0">
                                          <p:val>
                                            <p:strVal val="0-#ppt_w/2"/>
                                          </p:val>
                                        </p:tav>
                                        <p:tav tm="100000">
                                          <p:val>
                                            <p:strVal val="#ppt_x"/>
                                          </p:val>
                                        </p:tav>
                                      </p:tavLst>
                                    </p:anim>
                                    <p:anim calcmode="lin" valueType="num">
                                      <p:cBhvr additive="base">
                                        <p:cTn id="25" dur="500" fill="hold"/>
                                        <p:tgtEl>
                                          <p:spTgt spid="132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utoUpdateAnimBg="0"/>
      <p:bldP spid="132100" grpId="0" autoUpdateAnimBg="0"/>
      <p:bldP spid="13210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141605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342900" algn="l"/>
              </a:tabLst>
            </a:pPr>
            <a:r>
              <a:rPr lang="en-US" sz="2800" b="1">
                <a:solidFill>
                  <a:srgbClr val="000000"/>
                </a:solidFill>
                <a:ea typeface="Times New Roman" pitchFamily="18" charset="0"/>
                <a:cs typeface="FormataOTFCn" charset="0"/>
              </a:rPr>
              <a:t>Mathematical Practices</a:t>
            </a:r>
          </a:p>
          <a:p>
            <a:pPr>
              <a:lnSpc>
                <a:spcPct val="90000"/>
              </a:lnSpc>
              <a:spcBef>
                <a:spcPct val="20000"/>
              </a:spcBef>
              <a:spcAft>
                <a:spcPct val="20000"/>
              </a:spcAft>
              <a:tabLst>
                <a:tab pos="342900" algn="l"/>
              </a:tabLst>
            </a:pPr>
            <a:r>
              <a:rPr lang="en-US" sz="2800">
                <a:solidFill>
                  <a:srgbClr val="000000"/>
                </a:solidFill>
                <a:ea typeface="Times New Roman" pitchFamily="18" charset="0"/>
                <a:cs typeface="FormataOTFCn" charset="0"/>
              </a:rPr>
              <a:t>8 Look for and express regularity in repeated 	reasoning.</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used the Fundamental Counting Principle. </a:t>
            </a:r>
            <a:endParaRPr lang="en-US" sz="2800"/>
          </a:p>
          <a:p>
            <a:pPr>
              <a:lnSpc>
                <a:spcPct val="90000"/>
              </a:lnSpc>
              <a:spcBef>
                <a:spcPct val="20000"/>
              </a:spcBef>
              <a:spcAft>
                <a:spcPct val="20000"/>
              </a:spcAft>
            </a:pPr>
            <a:r>
              <a:rPr lang="en-US" sz="2800"/>
              <a:t/>
            </a:r>
            <a:br>
              <a:rPr lang="en-US" sz="2800"/>
            </a:br>
            <a:endParaRPr lang="en-US" sz="2800"/>
          </a:p>
        </p:txBody>
      </p:sp>
      <p:sp>
        <p:nvSpPr>
          <p:cNvPr id="4109" name="Text Box 13"/>
          <p:cNvSpPr txBox="1">
            <a:spLocks noChangeArrowheads="1"/>
          </p:cNvSpPr>
          <p:nvPr/>
        </p:nvSpPr>
        <p:spPr bwMode="auto">
          <a:xfrm>
            <a:off x="812800" y="4057650"/>
            <a:ext cx="7620000" cy="17589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Use permutations.</a:t>
            </a:r>
          </a:p>
          <a:p>
            <a:pPr marL="346075" indent="-346075">
              <a:lnSpc>
                <a:spcPct val="90000"/>
              </a:lnSpc>
              <a:spcBef>
                <a:spcPct val="30000"/>
              </a:spcBef>
              <a:spcAft>
                <a:spcPct val="30000"/>
              </a:spcAft>
              <a:buFontTx/>
              <a:buChar char="•"/>
            </a:pPr>
            <a:endParaRPr lang="en-US" sz="2800"/>
          </a:p>
          <a:p>
            <a:pPr marL="346075" indent="-346075">
              <a:lnSpc>
                <a:spcPct val="90000"/>
              </a:lnSpc>
              <a:spcBef>
                <a:spcPct val="30000"/>
              </a:spcBef>
              <a:spcAft>
                <a:spcPct val="30000"/>
              </a:spcAft>
              <a:buFontTx/>
              <a:buChar char="•"/>
            </a:pPr>
            <a:endParaRPr lang="en-US" sz="2800"/>
          </a:p>
        </p:txBody>
      </p:sp>
      <p:sp>
        <p:nvSpPr>
          <p:cNvPr id="4110" name="Text Box 14"/>
          <p:cNvSpPr txBox="1">
            <a:spLocks noChangeArrowheads="1"/>
          </p:cNvSpPr>
          <p:nvPr/>
        </p:nvSpPr>
        <p:spPr bwMode="auto">
          <a:xfrm>
            <a:off x="812800" y="4714875"/>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Use combinations.</a:t>
            </a:r>
          </a:p>
          <a:p>
            <a:pPr marL="346075" indent="-346075">
              <a:lnSpc>
                <a:spcPct val="90000"/>
              </a:lnSpc>
              <a:spcBef>
                <a:spcPct val="30000"/>
              </a:spcBef>
              <a:spcAft>
                <a:spcPct val="30000"/>
              </a:spcAft>
              <a:buFontTx/>
              <a:buChar char="•"/>
            </a:pPr>
            <a:endParaRPr lang="en-US" sz="2800"/>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7589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permutation</a:t>
            </a:r>
          </a:p>
          <a:p>
            <a:pPr marL="346075" indent="-346075">
              <a:lnSpc>
                <a:spcPct val="90000"/>
              </a:lnSpc>
              <a:spcBef>
                <a:spcPct val="30000"/>
              </a:spcBef>
              <a:spcAft>
                <a:spcPct val="30000"/>
              </a:spcAft>
              <a:buFontTx/>
              <a:buChar char="•"/>
            </a:pPr>
            <a:r>
              <a:rPr lang="en-US" sz="2800"/>
              <a:t>factorial</a:t>
            </a:r>
          </a:p>
          <a:p>
            <a:pPr marL="346075" indent="-346075">
              <a:lnSpc>
                <a:spcPct val="90000"/>
              </a:lnSpc>
              <a:spcBef>
                <a:spcPct val="30000"/>
              </a:spcBef>
              <a:spcAft>
                <a:spcPct val="30000"/>
              </a:spcAft>
              <a:buFontTx/>
              <a:buChar char="•"/>
            </a:pPr>
            <a:r>
              <a:rPr lang="en-US" sz="2800"/>
              <a:t>combination</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2">
                                            <p:txEl>
                                              <p:pRg st="1" end="1"/>
                                            </p:txEl>
                                          </p:spTgt>
                                        </p:tgtEl>
                                        <p:attrNameLst>
                                          <p:attrName>style.visibility</p:attrName>
                                        </p:attrNameLst>
                                      </p:cBhvr>
                                      <p:to>
                                        <p:strVal val="visible"/>
                                      </p:to>
                                    </p:set>
                                    <p:animEffect transition="in" filter="wipe(left)">
                                      <p:cBhvr>
                                        <p:cTn id="12" dur="500"/>
                                        <p:tgtEl>
                                          <p:spTgt spid="880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2">
                                            <p:txEl>
                                              <p:pRg st="2" end="2"/>
                                            </p:txEl>
                                          </p:spTgt>
                                        </p:tgtEl>
                                        <p:attrNameLst>
                                          <p:attrName>style.visibility</p:attrName>
                                        </p:attrNameLst>
                                      </p:cBhvr>
                                      <p:to>
                                        <p:strVal val="visible"/>
                                      </p:to>
                                    </p:set>
                                    <p:animEffect transition="in" filter="wipe(left)">
                                      <p:cBhvr>
                                        <p:cTn id="17" dur="500"/>
                                        <p:tgtEl>
                                          <p:spTgt spid="880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Concept</a:t>
            </a:r>
          </a:p>
        </p:txBody>
      </p:sp>
      <p:pic>
        <p:nvPicPr>
          <p:cNvPr id="126981" name="Picture 5" descr="KC_alg_L12-06A"/>
          <p:cNvPicPr>
            <a:picLocks noChangeAspect="1" noChangeArrowheads="1"/>
          </p:cNvPicPr>
          <p:nvPr/>
        </p:nvPicPr>
        <p:blipFill>
          <a:blip r:embed="rId3" cstate="print"/>
          <a:srcRect/>
          <a:stretch>
            <a:fillRect/>
          </a:stretch>
        </p:blipFill>
        <p:spPr bwMode="auto">
          <a:xfrm>
            <a:off x="419100" y="1371600"/>
            <a:ext cx="8305800" cy="178752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Permutations Using Factorials</a:t>
            </a:r>
          </a:p>
        </p:txBody>
      </p:sp>
      <p:sp>
        <p:nvSpPr>
          <p:cNvPr id="5903" name="Rectangle 783"/>
          <p:cNvSpPr>
            <a:spLocks noChangeArrowheads="1"/>
          </p:cNvSpPr>
          <p:nvPr/>
        </p:nvSpPr>
        <p:spPr bwMode="auto">
          <a:xfrm>
            <a:off x="876300" y="1503363"/>
            <a:ext cx="7705725" cy="1735137"/>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CODES</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Shaquille has a 4-digit pass code to access his e-mail account. The code is made up of the even digits 2, 4, 6, and 8. Each digit can be used only once. How many different pass codes could Shaquille have? </a:t>
            </a:r>
          </a:p>
        </p:txBody>
      </p:sp>
      <p:sp>
        <p:nvSpPr>
          <p:cNvPr id="5904" name="Text Box 784"/>
          <p:cNvSpPr txBox="1">
            <a:spLocks noChangeArrowheads="1"/>
          </p:cNvSpPr>
          <p:nvPr/>
        </p:nvSpPr>
        <p:spPr bwMode="auto">
          <a:xfrm>
            <a:off x="533400" y="3581400"/>
            <a:ext cx="8077200" cy="1004888"/>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t>Number of ways to arrange the pass codes: </a:t>
            </a:r>
          </a:p>
          <a:p>
            <a:pPr marL="342900">
              <a:lnSpc>
                <a:spcPct val="90000"/>
              </a:lnSpc>
              <a:spcBef>
                <a:spcPct val="50000"/>
              </a:spcBef>
              <a:spcAft>
                <a:spcPct val="20000"/>
              </a:spcAft>
              <a:buClr>
                <a:srgbClr val="FFFFFF"/>
              </a:buClr>
            </a:pPr>
            <a:r>
              <a:rPr lang="en-US" sz="2400"/>
              <a:t>4 </a:t>
            </a:r>
            <a:r>
              <a:rPr lang="en-US" sz="2400">
                <a:cs typeface="Arial" pitchFamily="34" charset="0"/>
              </a:rPr>
              <a:t>● 3 ● 2 ● 1 or 24</a:t>
            </a:r>
          </a:p>
        </p:txBody>
      </p:sp>
      <p:sp>
        <p:nvSpPr>
          <p:cNvPr id="5905" name="Rectangle 785"/>
          <p:cNvSpPr>
            <a:spLocks noChangeArrowheads="1"/>
          </p:cNvSpPr>
          <p:nvPr/>
        </p:nvSpPr>
        <p:spPr bwMode="auto">
          <a:xfrm>
            <a:off x="533400" y="46863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There are 24 different pass codes Shaquille could have.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4">
                                            <p:txEl>
                                              <p:pRg st="1" end="1"/>
                                            </p:txEl>
                                          </p:spTgt>
                                        </p:tgtEl>
                                        <p:attrNameLst>
                                          <p:attrName>style.visibility</p:attrName>
                                        </p:attrNameLst>
                                      </p:cBhvr>
                                      <p:to>
                                        <p:strVal val="visible"/>
                                      </p:to>
                                    </p:set>
                                    <p:animEffect transition="in" filter="wipe(left)">
                                      <p:cBhvr>
                                        <p:cTn id="17" dur="500"/>
                                        <p:tgtEl>
                                          <p:spTgt spid="590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5">
                                            <p:txEl>
                                              <p:pRg st="0" end="0"/>
                                            </p:txEl>
                                          </p:spTgt>
                                        </p:tgtEl>
                                        <p:attrNameLst>
                                          <p:attrName>style.visibility</p:attrName>
                                        </p:attrNameLst>
                                      </p:cBhvr>
                                      <p:to>
                                        <p:strVal val="visible"/>
                                      </p:to>
                                    </p:set>
                                    <p:animEffect transition="in" filter="wipe(left)">
                                      <p:cBhvr>
                                        <p:cTn id="22" dur="500"/>
                                        <p:tgtEl>
                                          <p:spTgt spid="59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0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69" name="TPAnswers"/>
          <p:cNvSpPr>
            <a:spLocks noChangeArrowheads="1"/>
          </p:cNvSpPr>
          <p:nvPr>
            <p:custDataLst>
              <p:tags r:id="rId2"/>
            </p:custDataLst>
          </p:nvPr>
        </p:nvSpPr>
        <p:spPr bwMode="auto">
          <a:xfrm>
            <a:off x="857250" y="2971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100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240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60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120</a:t>
            </a:r>
          </a:p>
        </p:txBody>
      </p:sp>
      <p:sp>
        <p:nvSpPr>
          <p:cNvPr id="113670" name="TPQuestion"/>
          <p:cNvSpPr>
            <a:spLocks noChangeArrowheads="1"/>
          </p:cNvSpPr>
          <p:nvPr/>
        </p:nvSpPr>
        <p:spPr bwMode="auto">
          <a:xfrm>
            <a:off x="476250" y="15176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Jaime, Shana, Otis, Abigail, and Ernesto are lining up to take a picture on the beach. How many different ways can they line up next to each other?</a:t>
            </a:r>
            <a:r>
              <a:rPr lang="en-US" sz="1200"/>
              <a:t> </a:t>
            </a:r>
          </a:p>
        </p:txBody>
      </p:sp>
      <p:sp>
        <p:nvSpPr>
          <p:cNvPr id="113672" name="Oval 8"/>
          <p:cNvSpPr>
            <a:spLocks noChangeArrowheads="1"/>
          </p:cNvSpPr>
          <p:nvPr/>
        </p:nvSpPr>
        <p:spPr bwMode="auto">
          <a:xfrm>
            <a:off x="828675" y="57467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69"/>
                                        </p:tgtEl>
                                        <p:attrNameLst>
                                          <p:attrName>style.visibility</p:attrName>
                                        </p:attrNameLst>
                                      </p:cBhvr>
                                      <p:to>
                                        <p:strVal val="visible"/>
                                      </p:to>
                                    </p:set>
                                    <p:animEffect transition="in" filter="wipe(left)">
                                      <p:cBhvr>
                                        <p:cTn id="19" dur="500"/>
                                        <p:tgtEl>
                                          <p:spTgt spid="11366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7" name="Picture 11" descr="KC_alg_L12-06B"/>
          <p:cNvPicPr>
            <a:picLocks noChangeAspect="1" noChangeArrowheads="1"/>
          </p:cNvPicPr>
          <p:nvPr/>
        </p:nvPicPr>
        <p:blipFill>
          <a:blip r:embed="rId3" cstate="print"/>
          <a:srcRect l="1387"/>
          <a:stretch>
            <a:fillRect/>
          </a:stretch>
        </p:blipFill>
        <p:spPr bwMode="auto">
          <a:xfrm>
            <a:off x="552450" y="1495425"/>
            <a:ext cx="8124825" cy="1970088"/>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4267200" y="762000"/>
            <a:ext cx="4562475"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Permutation Formula</a:t>
            </a:r>
            <a:endParaRPr lang="en-US" sz="2000" b="1">
              <a:solidFill>
                <a:srgbClr val="EC1D24"/>
              </a:solidFill>
            </a:endParaRPr>
          </a:p>
        </p:txBody>
      </p:sp>
      <p:sp>
        <p:nvSpPr>
          <p:cNvPr id="6149" name="Rectangle 5"/>
          <p:cNvSpPr>
            <a:spLocks noChangeArrowheads="1"/>
          </p:cNvSpPr>
          <p:nvPr/>
        </p:nvSpPr>
        <p:spPr bwMode="auto">
          <a:xfrm>
            <a:off x="876300" y="1503363"/>
            <a:ext cx="7705725" cy="1735137"/>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CODES</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A word processing program requires a user to enter a 5-digit registration code made up of the digits 1, 2, 3, 4, 5, 6, and 7. No digit can be used more than once. How many different registration codes are possible?</a:t>
            </a:r>
          </a:p>
        </p:txBody>
      </p:sp>
      <p:sp>
        <p:nvSpPr>
          <p:cNvPr id="6151" name="Text Box 7"/>
          <p:cNvSpPr txBox="1">
            <a:spLocks noChangeArrowheads="1"/>
          </p:cNvSpPr>
          <p:nvPr/>
        </p:nvSpPr>
        <p:spPr bwMode="auto">
          <a:xfrm>
            <a:off x="4495800" y="3617913"/>
            <a:ext cx="4114800"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Definition of permutation</a:t>
            </a:r>
          </a:p>
        </p:txBody>
      </p:sp>
      <p:sp>
        <p:nvSpPr>
          <p:cNvPr id="6154" name="Text Box 10"/>
          <p:cNvSpPr txBox="1">
            <a:spLocks noChangeArrowheads="1"/>
          </p:cNvSpPr>
          <p:nvPr/>
        </p:nvSpPr>
        <p:spPr bwMode="auto">
          <a:xfrm>
            <a:off x="4495800" y="4519613"/>
            <a:ext cx="4114800"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i="1">
                <a:solidFill>
                  <a:srgbClr val="000000"/>
                </a:solidFill>
              </a:rPr>
              <a:t>n</a:t>
            </a:r>
            <a:r>
              <a:rPr lang="en-US" sz="2400">
                <a:solidFill>
                  <a:srgbClr val="000000"/>
                </a:solidFill>
              </a:rPr>
              <a:t> = 7 and </a:t>
            </a:r>
            <a:r>
              <a:rPr lang="en-US" sz="2400" i="1">
                <a:solidFill>
                  <a:srgbClr val="000000"/>
                </a:solidFill>
              </a:rPr>
              <a:t>r</a:t>
            </a:r>
            <a:r>
              <a:rPr lang="en-US" sz="2400">
                <a:solidFill>
                  <a:srgbClr val="000000"/>
                </a:solidFill>
              </a:rPr>
              <a:t> = 5</a:t>
            </a:r>
          </a:p>
        </p:txBody>
      </p:sp>
      <p:pic>
        <p:nvPicPr>
          <p:cNvPr id="6155" name="Picture 11" descr="12-4-2"/>
          <p:cNvPicPr>
            <a:picLocks noChangeAspect="1" noChangeArrowheads="1"/>
          </p:cNvPicPr>
          <p:nvPr/>
        </p:nvPicPr>
        <p:blipFill>
          <a:blip r:embed="rId3" cstate="print"/>
          <a:srcRect t="44588" r="55504" b="32149"/>
          <a:stretch>
            <a:fillRect/>
          </a:stretch>
        </p:blipFill>
        <p:spPr bwMode="auto">
          <a:xfrm>
            <a:off x="914400" y="5181600"/>
            <a:ext cx="1828800" cy="914400"/>
          </a:xfrm>
          <a:prstGeom prst="rect">
            <a:avLst/>
          </a:prstGeom>
          <a:noFill/>
        </p:spPr>
      </p:pic>
      <p:sp>
        <p:nvSpPr>
          <p:cNvPr id="6156" name="Text Box 12"/>
          <p:cNvSpPr txBox="1">
            <a:spLocks noChangeArrowheads="1"/>
          </p:cNvSpPr>
          <p:nvPr/>
        </p:nvSpPr>
        <p:spPr bwMode="auto">
          <a:xfrm>
            <a:off x="4495800" y="5383213"/>
            <a:ext cx="4114800"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Simplify.</a:t>
            </a:r>
          </a:p>
        </p:txBody>
      </p:sp>
      <p:pic>
        <p:nvPicPr>
          <p:cNvPr id="6157" name="Picture 13"/>
          <p:cNvPicPr>
            <a:picLocks noChangeAspect="1" noChangeArrowheads="1"/>
          </p:cNvPicPr>
          <p:nvPr/>
        </p:nvPicPr>
        <p:blipFill>
          <a:blip r:embed="rId4" cstate="print"/>
          <a:srcRect/>
          <a:stretch>
            <a:fillRect/>
          </a:stretch>
        </p:blipFill>
        <p:spPr bwMode="auto">
          <a:xfrm>
            <a:off x="914400" y="3429000"/>
            <a:ext cx="2438400" cy="917575"/>
          </a:xfrm>
          <a:prstGeom prst="rect">
            <a:avLst/>
          </a:prstGeom>
          <a:noFill/>
          <a:ln w="9525">
            <a:noFill/>
            <a:miter lim="800000"/>
            <a:headEnd/>
            <a:tailEnd/>
          </a:ln>
          <a:effectLst/>
        </p:spPr>
      </p:pic>
      <p:pic>
        <p:nvPicPr>
          <p:cNvPr id="6160" name="Picture 16"/>
          <p:cNvPicPr>
            <a:picLocks noChangeAspect="1" noChangeArrowheads="1"/>
          </p:cNvPicPr>
          <p:nvPr/>
        </p:nvPicPr>
        <p:blipFill>
          <a:blip r:embed="rId5" cstate="print"/>
          <a:srcRect/>
          <a:stretch>
            <a:fillRect/>
          </a:stretch>
        </p:blipFill>
        <p:spPr bwMode="auto">
          <a:xfrm>
            <a:off x="914400" y="4343400"/>
            <a:ext cx="2438400" cy="842963"/>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157"/>
                                        </p:tgtEl>
                                        <p:attrNameLst>
                                          <p:attrName>style.visibility</p:attrName>
                                        </p:attrNameLst>
                                      </p:cBhvr>
                                      <p:to>
                                        <p:strVal val="visible"/>
                                      </p:to>
                                    </p:set>
                                    <p:animEffect transition="in" filter="wipe(left)">
                                      <p:cBhvr>
                                        <p:cTn id="12" dur="500"/>
                                        <p:tgtEl>
                                          <p:spTgt spid="615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151">
                                            <p:txEl>
                                              <p:pRg st="0" end="0"/>
                                            </p:txEl>
                                          </p:spTgt>
                                        </p:tgtEl>
                                        <p:attrNameLst>
                                          <p:attrName>style.visibility</p:attrName>
                                        </p:attrNameLst>
                                      </p:cBhvr>
                                      <p:to>
                                        <p:strVal val="visible"/>
                                      </p:to>
                                    </p:set>
                                    <p:animEffect transition="in" filter="wipe(left)">
                                      <p:cBhvr>
                                        <p:cTn id="16" dur="500"/>
                                        <p:tgtEl>
                                          <p:spTgt spid="615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160"/>
                                        </p:tgtEl>
                                        <p:attrNameLst>
                                          <p:attrName>style.visibility</p:attrName>
                                        </p:attrNameLst>
                                      </p:cBhvr>
                                      <p:to>
                                        <p:strVal val="visible"/>
                                      </p:to>
                                    </p:set>
                                    <p:animEffect transition="in" filter="wipe(left)">
                                      <p:cBhvr>
                                        <p:cTn id="21" dur="500"/>
                                        <p:tgtEl>
                                          <p:spTgt spid="616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154">
                                            <p:txEl>
                                              <p:pRg st="0" end="0"/>
                                            </p:txEl>
                                          </p:spTgt>
                                        </p:tgtEl>
                                        <p:attrNameLst>
                                          <p:attrName>style.visibility</p:attrName>
                                        </p:attrNameLst>
                                      </p:cBhvr>
                                      <p:to>
                                        <p:strVal val="visible"/>
                                      </p:to>
                                    </p:set>
                                    <p:animEffect transition="in" filter="wipe(left)">
                                      <p:cBhvr>
                                        <p:cTn id="25" dur="500"/>
                                        <p:tgtEl>
                                          <p:spTgt spid="615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155"/>
                                        </p:tgtEl>
                                        <p:attrNameLst>
                                          <p:attrName>style.visibility</p:attrName>
                                        </p:attrNameLst>
                                      </p:cBhvr>
                                      <p:to>
                                        <p:strVal val="visible"/>
                                      </p:to>
                                    </p:set>
                                    <p:animEffect transition="in" filter="wipe(left)">
                                      <p:cBhvr>
                                        <p:cTn id="30" dur="500"/>
                                        <p:tgtEl>
                                          <p:spTgt spid="6155"/>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6156">
                                            <p:txEl>
                                              <p:pRg st="0" end="0"/>
                                            </p:txEl>
                                          </p:spTgt>
                                        </p:tgtEl>
                                        <p:attrNameLst>
                                          <p:attrName>style.visibility</p:attrName>
                                        </p:attrNameLst>
                                      </p:cBhvr>
                                      <p:to>
                                        <p:strVal val="visible"/>
                                      </p:to>
                                    </p:set>
                                    <p:animEffect transition="in" filter="wipe(left)">
                                      <p:cBhvr>
                                        <p:cTn id="34" dur="500"/>
                                        <p:tgtEl>
                                          <p:spTgt spid="61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1" grpId="0" build="p" autoUpdateAnimBg="0" advAuto="0"/>
      <p:bldP spid="6154" grpId="0" build="p" autoUpdateAnimBg="0" advAuto="0"/>
      <p:bldP spid="6156"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Permutation Formula</a:t>
            </a:r>
          </a:p>
        </p:txBody>
      </p:sp>
      <p:pic>
        <p:nvPicPr>
          <p:cNvPr id="7173" name="Picture 5" descr="12-4-2"/>
          <p:cNvPicPr>
            <a:picLocks noChangeAspect="1" noChangeArrowheads="1"/>
          </p:cNvPicPr>
          <p:nvPr/>
        </p:nvPicPr>
        <p:blipFill>
          <a:blip r:embed="rId3" cstate="print"/>
          <a:srcRect t="90953"/>
          <a:stretch>
            <a:fillRect/>
          </a:stretch>
        </p:blipFill>
        <p:spPr bwMode="auto">
          <a:xfrm>
            <a:off x="914400" y="2551113"/>
            <a:ext cx="4110038" cy="355600"/>
          </a:xfrm>
          <a:prstGeom prst="rect">
            <a:avLst/>
          </a:prstGeom>
          <a:noFill/>
        </p:spPr>
      </p:pic>
      <p:sp>
        <p:nvSpPr>
          <p:cNvPr id="7174" name="Text Box 6"/>
          <p:cNvSpPr txBox="1">
            <a:spLocks noChangeArrowheads="1"/>
          </p:cNvSpPr>
          <p:nvPr/>
        </p:nvSpPr>
        <p:spPr bwMode="auto">
          <a:xfrm>
            <a:off x="5334000" y="1511300"/>
            <a:ext cx="3495675" cy="74930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Divide by common factors.</a:t>
            </a:r>
          </a:p>
        </p:txBody>
      </p:sp>
      <p:pic>
        <p:nvPicPr>
          <p:cNvPr id="7175" name="Picture 7" descr="12-4-2"/>
          <p:cNvPicPr>
            <a:picLocks noChangeAspect="1" noChangeArrowheads="1"/>
          </p:cNvPicPr>
          <p:nvPr/>
        </p:nvPicPr>
        <p:blipFill>
          <a:blip r:embed="rId3" cstate="print"/>
          <a:srcRect t="67851" b="9047"/>
          <a:stretch>
            <a:fillRect/>
          </a:stretch>
        </p:blipFill>
        <p:spPr bwMode="auto">
          <a:xfrm>
            <a:off x="914400" y="1377950"/>
            <a:ext cx="4110038" cy="908050"/>
          </a:xfrm>
          <a:prstGeom prst="rect">
            <a:avLst/>
          </a:prstGeom>
          <a:noFill/>
        </p:spPr>
      </p:pic>
      <p:sp>
        <p:nvSpPr>
          <p:cNvPr id="7176" name="Text Box 8"/>
          <p:cNvSpPr txBox="1">
            <a:spLocks noChangeArrowheads="1"/>
          </p:cNvSpPr>
          <p:nvPr/>
        </p:nvSpPr>
        <p:spPr bwMode="auto">
          <a:xfrm>
            <a:off x="5334000" y="2551113"/>
            <a:ext cx="3495675"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Simplify.</a:t>
            </a:r>
          </a:p>
        </p:txBody>
      </p:sp>
      <p:sp>
        <p:nvSpPr>
          <p:cNvPr id="7177" name="Rectangle 9"/>
          <p:cNvSpPr>
            <a:spLocks noChangeArrowheads="1"/>
          </p:cNvSpPr>
          <p:nvPr/>
        </p:nvSpPr>
        <p:spPr bwMode="auto">
          <a:xfrm>
            <a:off x="533400" y="40386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There are 2520 possible registrations codes with the digits 1, 2, 3, 4, 5, 6, and 7.</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wipe(left)">
                                      <p:cBhvr>
                                        <p:cTn id="7" dur="500"/>
                                        <p:tgtEl>
                                          <p:spTgt spid="717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74">
                                            <p:txEl>
                                              <p:pRg st="0" end="0"/>
                                            </p:txEl>
                                          </p:spTgt>
                                        </p:tgtEl>
                                        <p:attrNameLst>
                                          <p:attrName>style.visibility</p:attrName>
                                        </p:attrNameLst>
                                      </p:cBhvr>
                                      <p:to>
                                        <p:strVal val="visible"/>
                                      </p:to>
                                    </p:set>
                                    <p:animEffect transition="in" filter="wipe(left)">
                                      <p:cBhvr>
                                        <p:cTn id="11" dur="500"/>
                                        <p:tgtEl>
                                          <p:spTgt spid="717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173"/>
                                        </p:tgtEl>
                                        <p:attrNameLst>
                                          <p:attrName>style.visibility</p:attrName>
                                        </p:attrNameLst>
                                      </p:cBhvr>
                                      <p:to>
                                        <p:strVal val="visible"/>
                                      </p:to>
                                    </p:set>
                                    <p:animEffect transition="in" filter="wipe(left)">
                                      <p:cBhvr>
                                        <p:cTn id="16" dur="500"/>
                                        <p:tgtEl>
                                          <p:spTgt spid="717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7176">
                                            <p:txEl>
                                              <p:pRg st="0" end="0"/>
                                            </p:txEl>
                                          </p:spTgt>
                                        </p:tgtEl>
                                        <p:attrNameLst>
                                          <p:attrName>style.visibility</p:attrName>
                                        </p:attrNameLst>
                                      </p:cBhvr>
                                      <p:to>
                                        <p:strVal val="visible"/>
                                      </p:to>
                                    </p:set>
                                    <p:animEffect transition="in" filter="wipe(left)">
                                      <p:cBhvr>
                                        <p:cTn id="20" dur="500"/>
                                        <p:tgtEl>
                                          <p:spTgt spid="717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177">
                                            <p:txEl>
                                              <p:pRg st="0" end="0"/>
                                            </p:txEl>
                                          </p:spTgt>
                                        </p:tgtEl>
                                        <p:attrNameLst>
                                          <p:attrName>style.visibility</p:attrName>
                                        </p:attrNameLst>
                                      </p:cBhvr>
                                      <p:to>
                                        <p:strVal val="visible"/>
                                      </p:to>
                                    </p:set>
                                    <p:animEffect transition="in" filter="wipe(left)">
                                      <p:cBhvr>
                                        <p:cTn id="25" dur="500"/>
                                        <p:tgtEl>
                                          <p:spTgt spid="71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advAuto="0"/>
      <p:bldP spid="7176" grpId="0" build="p" autoUpdateAnimBg="0" advAuto="0"/>
      <p:bldP spid="717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pic>
        <p:nvPicPr>
          <p:cNvPr id="114696"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3517900"/>
            <a:ext cx="2790825"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ym typeface="Symbol" pitchFamily="18" charset="2"/>
              </a:rPr>
              <a:t>	24</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ym typeface="Symbol" pitchFamily="18" charset="2"/>
              </a:rPr>
              <a:t>	210</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ym typeface="Symbol" pitchFamily="18" charset="2"/>
              </a:rPr>
              <a:t>	5040</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	</a:t>
            </a:r>
            <a:r>
              <a:rPr lang="pt-BR" sz="2400" b="1">
                <a:sym typeface="Symbol" pitchFamily="18" charset="2"/>
              </a:rPr>
              <a:t>151,200</a:t>
            </a:r>
          </a:p>
        </p:txBody>
      </p:sp>
      <p:sp>
        <p:nvSpPr>
          <p:cNvPr id="114699" name="TPQuestion"/>
          <p:cNvSpPr>
            <a:spLocks noChangeArrowheads="1"/>
          </p:cNvSpPr>
          <p:nvPr/>
        </p:nvSpPr>
        <p:spPr bwMode="auto">
          <a:xfrm>
            <a:off x="533400" y="1504950"/>
            <a:ext cx="830580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The addresses of the houses on Bridget’s street each have four digits and no digit is used more than once. If each address is made up from the digits 0–9, how many different addresses are possible? </a:t>
            </a:r>
          </a:p>
        </p:txBody>
      </p:sp>
      <p:sp>
        <p:nvSpPr>
          <p:cNvPr id="114700" name="Oval 12"/>
          <p:cNvSpPr>
            <a:spLocks noChangeArrowheads="1"/>
          </p:cNvSpPr>
          <p:nvPr/>
        </p:nvSpPr>
        <p:spPr bwMode="auto">
          <a:xfrm>
            <a:off x="914400" y="488315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xEl>
                                              <p:pRg st="0" end="0"/>
                                            </p:txEl>
                                          </p:spTgt>
                                        </p:tgtEl>
                                        <p:attrNameLst>
                                          <p:attrName>style.visibility</p:attrName>
                                        </p:attrNameLst>
                                      </p:cBhvr>
                                      <p:to>
                                        <p:strVal val="visible"/>
                                      </p:to>
                                    </p:set>
                                    <p:animEffect transition="in" filter="wipe(left)">
                                      <p:cBhvr>
                                        <p:cTn id="15" dur="500"/>
                                        <p:tgtEl>
                                          <p:spTgt spid="114699">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700"/>
                                        </p:tgtEl>
                                        <p:attrNameLst>
                                          <p:attrName>style.visibility</p:attrName>
                                        </p:attrNameLst>
                                      </p:cBhvr>
                                      <p:to>
                                        <p:strVal val="visible"/>
                                      </p:to>
                                    </p:set>
                                    <p:animEffect transition="in" filter="wipe(down)">
                                      <p:cBhvr>
                                        <p:cTn id="24" dur="580">
                                          <p:stCondLst>
                                            <p:cond delay="0"/>
                                          </p:stCondLst>
                                        </p:cTn>
                                        <p:tgtEl>
                                          <p:spTgt spid="114700"/>
                                        </p:tgtEl>
                                      </p:cBhvr>
                                    </p:animEffect>
                                    <p:anim calcmode="lin" valueType="num">
                                      <p:cBhvr>
                                        <p:cTn id="25" dur="1822" tmFilter="0,0; 0.14,0.36; 0.43,0.73; 0.71,0.91; 1.0,1.0">
                                          <p:stCondLst>
                                            <p:cond delay="0"/>
                                          </p:stCondLst>
                                        </p:cTn>
                                        <p:tgtEl>
                                          <p:spTgt spid="11470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70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70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70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700"/>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700"/>
                                        </p:tgtEl>
                                      </p:cBhvr>
                                      <p:to x="100000" y="60000"/>
                                    </p:animScale>
                                    <p:animScale>
                                      <p:cBhvr>
                                        <p:cTn id="31" dur="166" decel="50000">
                                          <p:stCondLst>
                                            <p:cond delay="676"/>
                                          </p:stCondLst>
                                        </p:cTn>
                                        <p:tgtEl>
                                          <p:spTgt spid="114700"/>
                                        </p:tgtEl>
                                      </p:cBhvr>
                                      <p:to x="100000" y="100000"/>
                                    </p:animScale>
                                    <p:animScale>
                                      <p:cBhvr>
                                        <p:cTn id="32" dur="26">
                                          <p:stCondLst>
                                            <p:cond delay="1312"/>
                                          </p:stCondLst>
                                        </p:cTn>
                                        <p:tgtEl>
                                          <p:spTgt spid="114700"/>
                                        </p:tgtEl>
                                      </p:cBhvr>
                                      <p:to x="100000" y="80000"/>
                                    </p:animScale>
                                    <p:animScale>
                                      <p:cBhvr>
                                        <p:cTn id="33" dur="166" decel="50000">
                                          <p:stCondLst>
                                            <p:cond delay="1338"/>
                                          </p:stCondLst>
                                        </p:cTn>
                                        <p:tgtEl>
                                          <p:spTgt spid="114700"/>
                                        </p:tgtEl>
                                      </p:cBhvr>
                                      <p:to x="100000" y="100000"/>
                                    </p:animScale>
                                    <p:animScale>
                                      <p:cBhvr>
                                        <p:cTn id="34" dur="26">
                                          <p:stCondLst>
                                            <p:cond delay="1642"/>
                                          </p:stCondLst>
                                        </p:cTn>
                                        <p:tgtEl>
                                          <p:spTgt spid="114700"/>
                                        </p:tgtEl>
                                      </p:cBhvr>
                                      <p:to x="100000" y="90000"/>
                                    </p:animScale>
                                    <p:animScale>
                                      <p:cBhvr>
                                        <p:cTn id="35" dur="166" decel="50000">
                                          <p:stCondLst>
                                            <p:cond delay="1668"/>
                                          </p:stCondLst>
                                        </p:cTn>
                                        <p:tgtEl>
                                          <p:spTgt spid="114700"/>
                                        </p:tgtEl>
                                      </p:cBhvr>
                                      <p:to x="100000" y="100000"/>
                                    </p:animScale>
                                    <p:animScale>
                                      <p:cBhvr>
                                        <p:cTn id="36" dur="26">
                                          <p:stCondLst>
                                            <p:cond delay="1808"/>
                                          </p:stCondLst>
                                        </p:cTn>
                                        <p:tgtEl>
                                          <p:spTgt spid="114700"/>
                                        </p:tgtEl>
                                      </p:cBhvr>
                                      <p:to x="100000" y="95000"/>
                                    </p:animScale>
                                    <p:animScale>
                                      <p:cBhvr>
                                        <p:cTn id="37" dur="166" decel="50000">
                                          <p:stCondLst>
                                            <p:cond delay="1834"/>
                                          </p:stCondLst>
                                        </p:cTn>
                                        <p:tgtEl>
                                          <p:spTgt spid="11470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8" grpId="0" autoUpdateAnimBg="0"/>
      <p:bldP spid="114699" grpId="0" build="p" autoUpdateAnimBg="0" advAuto="0"/>
      <p:bldP spid="11470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Concept</a:t>
            </a:r>
          </a:p>
        </p:txBody>
      </p:sp>
      <p:pic>
        <p:nvPicPr>
          <p:cNvPr id="129028" name="Picture 4" descr="KC_alg_L12-06C"/>
          <p:cNvPicPr>
            <a:picLocks noChangeAspect="1" noChangeArrowheads="1"/>
          </p:cNvPicPr>
          <p:nvPr/>
        </p:nvPicPr>
        <p:blipFill>
          <a:blip r:embed="rId3" cstate="print"/>
          <a:srcRect l="1224" b="1978"/>
          <a:stretch>
            <a:fillRect/>
          </a:stretch>
        </p:blipFill>
        <p:spPr bwMode="auto">
          <a:xfrm>
            <a:off x="520700" y="1371600"/>
            <a:ext cx="8204200" cy="188912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Combination Formula</a:t>
            </a:r>
            <a:endParaRPr lang="en-US" sz="2000" b="1">
              <a:solidFill>
                <a:srgbClr val="EC1D24"/>
              </a:solidFill>
            </a:endParaRPr>
          </a:p>
        </p:txBody>
      </p:sp>
      <p:sp>
        <p:nvSpPr>
          <p:cNvPr id="9220" name="Rectangle 4"/>
          <p:cNvSpPr>
            <a:spLocks noChangeArrowheads="1"/>
          </p:cNvSpPr>
          <p:nvPr/>
        </p:nvSpPr>
        <p:spPr bwMode="auto">
          <a:xfrm>
            <a:off x="876300" y="1503363"/>
            <a:ext cx="7705725" cy="1735137"/>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SCHOOL</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A group of 4 seniors, 5 juniors, and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7 sophomores have volunteered to be on a fundraising committee. Mr. Davidson needs to choose 12 students out of the group. How many ways can the 12 students be chosen? </a:t>
            </a:r>
          </a:p>
        </p:txBody>
      </p:sp>
      <p:sp>
        <p:nvSpPr>
          <p:cNvPr id="9221" name="Text Box 5"/>
          <p:cNvSpPr txBox="1">
            <a:spLocks noChangeArrowheads="1"/>
          </p:cNvSpPr>
          <p:nvPr/>
        </p:nvSpPr>
        <p:spPr bwMode="auto">
          <a:xfrm>
            <a:off x="533400" y="3417888"/>
            <a:ext cx="8077200" cy="1077912"/>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cs typeface="Times New Roman" pitchFamily="18" charset="0"/>
              </a:rPr>
              <a:t>Since the order in which the students are chosen does not matter, we need to find the number of combinations of 12 students selected from a group of 16.</a:t>
            </a:r>
            <a:r>
              <a:rPr lang="en-US" sz="2400"/>
              <a:t> </a:t>
            </a:r>
          </a:p>
        </p:txBody>
      </p:sp>
      <p:pic>
        <p:nvPicPr>
          <p:cNvPr id="9224" name="Picture 8" descr="12-4-3"/>
          <p:cNvPicPr>
            <a:picLocks noChangeAspect="1" noChangeArrowheads="1"/>
          </p:cNvPicPr>
          <p:nvPr/>
        </p:nvPicPr>
        <p:blipFill>
          <a:blip r:embed="rId3" cstate="print"/>
          <a:srcRect b="67346"/>
          <a:stretch>
            <a:fillRect/>
          </a:stretch>
        </p:blipFill>
        <p:spPr bwMode="auto">
          <a:xfrm>
            <a:off x="800100" y="4724400"/>
            <a:ext cx="7835900" cy="8382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224"/>
                                        </p:tgtEl>
                                        <p:attrNameLst>
                                          <p:attrName>style.visibility</p:attrName>
                                        </p:attrNameLst>
                                      </p:cBhvr>
                                      <p:to>
                                        <p:strVal val="visible"/>
                                      </p:to>
                                    </p:set>
                                    <p:animEffect transition="in" filter="wipe(left)">
                                      <p:cBhvr>
                                        <p:cTn id="17" dur="500"/>
                                        <p:tgtEl>
                                          <p:spTgt spid="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pic>
        <p:nvPicPr>
          <p:cNvPr id="91140" name="Picture 4" descr="12-4-3"/>
          <p:cNvPicPr>
            <a:picLocks noChangeAspect="1" noChangeArrowheads="1"/>
          </p:cNvPicPr>
          <p:nvPr/>
        </p:nvPicPr>
        <p:blipFill>
          <a:blip r:embed="rId3" cstate="print"/>
          <a:srcRect t="67348" r="49919"/>
          <a:stretch>
            <a:fillRect/>
          </a:stretch>
        </p:blipFill>
        <p:spPr bwMode="auto">
          <a:xfrm>
            <a:off x="800100" y="4191000"/>
            <a:ext cx="3924300" cy="838200"/>
          </a:xfrm>
          <a:prstGeom prst="rect">
            <a:avLst/>
          </a:prstGeom>
          <a:noFill/>
        </p:spPr>
      </p:pic>
      <p:sp>
        <p:nvSpPr>
          <p:cNvPr id="91141" name="Text Box 5"/>
          <p:cNvSpPr txBox="1">
            <a:spLocks noChangeArrowheads="1"/>
          </p:cNvSpPr>
          <p:nvPr/>
        </p:nvSpPr>
        <p:spPr bwMode="auto">
          <a:xfrm>
            <a:off x="533400" y="1511300"/>
            <a:ext cx="8077200" cy="420688"/>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t>First, find the number of permutations.</a:t>
            </a:r>
          </a:p>
        </p:txBody>
      </p:sp>
      <p:pic>
        <p:nvPicPr>
          <p:cNvPr id="91142" name="Picture 6" descr="12-4-3"/>
          <p:cNvPicPr>
            <a:picLocks noChangeAspect="1" noChangeArrowheads="1"/>
          </p:cNvPicPr>
          <p:nvPr/>
        </p:nvPicPr>
        <p:blipFill>
          <a:blip r:embed="rId3" cstate="print"/>
          <a:srcRect t="32654" b="32652"/>
          <a:stretch>
            <a:fillRect/>
          </a:stretch>
        </p:blipFill>
        <p:spPr bwMode="auto">
          <a:xfrm>
            <a:off x="800100" y="2081213"/>
            <a:ext cx="7835900" cy="890587"/>
          </a:xfrm>
          <a:prstGeom prst="rect">
            <a:avLst/>
          </a:prstGeom>
          <a:noFill/>
        </p:spPr>
      </p:pic>
      <p:sp>
        <p:nvSpPr>
          <p:cNvPr id="91143" name="Text Box 7"/>
          <p:cNvSpPr txBox="1">
            <a:spLocks noChangeArrowheads="1"/>
          </p:cNvSpPr>
          <p:nvPr/>
        </p:nvSpPr>
        <p:spPr bwMode="auto">
          <a:xfrm>
            <a:off x="533400" y="3160713"/>
            <a:ext cx="8077200" cy="749300"/>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t>Because we are choosing 12, there 12! = 479,001,600 permutations with identical objects.</a:t>
            </a:r>
          </a:p>
        </p:txBody>
      </p:sp>
      <p:sp>
        <p:nvSpPr>
          <p:cNvPr id="91145" name="Rectangle 9"/>
          <p:cNvSpPr>
            <a:spLocks noChangeArrowheads="1"/>
          </p:cNvSpPr>
          <p:nvPr/>
        </p:nvSpPr>
        <p:spPr bwMode="auto">
          <a:xfrm>
            <a:off x="533400" y="51943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There are 1820 ways to choose 12 students.</a:t>
            </a:r>
          </a:p>
        </p:txBody>
      </p:sp>
      <p:sp>
        <p:nvSpPr>
          <p:cNvPr id="91146" name="Text Box 10"/>
          <p:cNvSpPr txBox="1">
            <a:spLocks noChangeArrowheads="1"/>
          </p:cNvSpPr>
          <p:nvPr/>
        </p:nvSpPr>
        <p:spPr bwMode="auto">
          <a:xfrm>
            <a:off x="4810125" y="4333875"/>
            <a:ext cx="2057400" cy="457200"/>
          </a:xfrm>
          <a:prstGeom prst="rect">
            <a:avLst/>
          </a:prstGeom>
          <a:noFill/>
          <a:ln w="9525">
            <a:noFill/>
            <a:miter lim="800000"/>
            <a:headEnd/>
            <a:tailEnd/>
          </a:ln>
          <a:effectLst/>
        </p:spPr>
        <p:txBody>
          <a:bodyPr>
            <a:spAutoFit/>
          </a:bodyPr>
          <a:lstStyle/>
          <a:p>
            <a:pPr>
              <a:spcBef>
                <a:spcPct val="50000"/>
              </a:spcBef>
            </a:pPr>
            <a:r>
              <a:rPr lang="en-US" sz="2400"/>
              <a:t>or 1820</a:t>
            </a:r>
          </a:p>
        </p:txBody>
      </p:sp>
      <p:sp>
        <p:nvSpPr>
          <p:cNvPr id="91147" name="Text Box 11"/>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Combination Formula</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1">
                                            <p:txEl>
                                              <p:pRg st="0" end="0"/>
                                            </p:txEl>
                                          </p:spTgt>
                                        </p:tgtEl>
                                        <p:attrNameLst>
                                          <p:attrName>style.visibility</p:attrName>
                                        </p:attrNameLst>
                                      </p:cBhvr>
                                      <p:to>
                                        <p:strVal val="visible"/>
                                      </p:to>
                                    </p:set>
                                    <p:animEffect transition="in" filter="wipe(left)">
                                      <p:cBhvr>
                                        <p:cTn id="7" dur="500"/>
                                        <p:tgtEl>
                                          <p:spTgt spid="911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1142"/>
                                        </p:tgtEl>
                                        <p:attrNameLst>
                                          <p:attrName>style.visibility</p:attrName>
                                        </p:attrNameLst>
                                      </p:cBhvr>
                                      <p:to>
                                        <p:strVal val="visible"/>
                                      </p:to>
                                    </p:set>
                                    <p:animEffect transition="in" filter="wipe(left)">
                                      <p:cBhvr>
                                        <p:cTn id="12" dur="500"/>
                                        <p:tgtEl>
                                          <p:spTgt spid="9114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1143">
                                            <p:txEl>
                                              <p:pRg st="0" end="0"/>
                                            </p:txEl>
                                          </p:spTgt>
                                        </p:tgtEl>
                                        <p:attrNameLst>
                                          <p:attrName>style.visibility</p:attrName>
                                        </p:attrNameLst>
                                      </p:cBhvr>
                                      <p:to>
                                        <p:strVal val="visible"/>
                                      </p:to>
                                    </p:set>
                                    <p:animEffect transition="in" filter="wipe(left)">
                                      <p:cBhvr>
                                        <p:cTn id="16" dur="500"/>
                                        <p:tgtEl>
                                          <p:spTgt spid="9114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1140"/>
                                        </p:tgtEl>
                                        <p:attrNameLst>
                                          <p:attrName>style.visibility</p:attrName>
                                        </p:attrNameLst>
                                      </p:cBhvr>
                                      <p:to>
                                        <p:strVal val="visible"/>
                                      </p:to>
                                    </p:set>
                                    <p:animEffect transition="in" filter="wipe(left)">
                                      <p:cBhvr>
                                        <p:cTn id="21" dur="500"/>
                                        <p:tgtEl>
                                          <p:spTgt spid="9114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1146"/>
                                        </p:tgtEl>
                                        <p:attrNameLst>
                                          <p:attrName>style.visibility</p:attrName>
                                        </p:attrNameLst>
                                      </p:cBhvr>
                                      <p:to>
                                        <p:strVal val="visible"/>
                                      </p:to>
                                    </p:set>
                                    <p:animEffect transition="in" filter="wipe(left)">
                                      <p:cBhvr>
                                        <p:cTn id="25" dur="500"/>
                                        <p:tgtEl>
                                          <p:spTgt spid="9114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1145">
                                            <p:txEl>
                                              <p:pRg st="0" end="0"/>
                                            </p:txEl>
                                          </p:spTgt>
                                        </p:tgtEl>
                                        <p:attrNameLst>
                                          <p:attrName>style.visibility</p:attrName>
                                        </p:attrNameLst>
                                      </p:cBhvr>
                                      <p:to>
                                        <p:strVal val="visible"/>
                                      </p:to>
                                    </p:set>
                                    <p:animEffect transition="in" filter="wipe(left)">
                                      <p:cBhvr>
                                        <p:cTn id="30" dur="500"/>
                                        <p:tgtEl>
                                          <p:spTgt spid="911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build="p" autoUpdateAnimBg="0" advAuto="0"/>
      <p:bldP spid="91143" grpId="0" build="p" autoUpdateAnimBg="0" advAuto="0"/>
      <p:bldP spid="91145" grpId="0" build="p" autoUpdateAnimBg="0"/>
      <p:bldP spid="9114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7" name="TPAnswers"/>
          <p:cNvSpPr>
            <a:spLocks noChangeArrowheads="1"/>
          </p:cNvSpPr>
          <p:nvPr>
            <p:custDataLst>
              <p:tags r:id="rId2"/>
            </p:custDataLst>
          </p:nvPr>
        </p:nvSpPr>
        <p:spPr bwMode="auto">
          <a:xfrm>
            <a:off x="854075" y="3352800"/>
            <a:ext cx="2790825" cy="2720975"/>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35</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840</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148</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46</a:t>
            </a:r>
          </a:p>
        </p:txBody>
      </p:sp>
      <p:sp>
        <p:nvSpPr>
          <p:cNvPr id="115718" name="TPQuestion"/>
          <p:cNvSpPr>
            <a:spLocks noChangeArrowheads="1"/>
          </p:cNvSpPr>
          <p:nvPr/>
        </p:nvSpPr>
        <p:spPr bwMode="auto">
          <a:xfrm>
            <a:off x="476250" y="1504950"/>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SUITCASES</a:t>
            </a:r>
            <a:r>
              <a:rPr lang="en-US" sz="2400" b="1">
                <a:solidFill>
                  <a:srgbClr val="000000"/>
                </a:solidFill>
                <a:cs typeface="Times New Roman" pitchFamily="18" charset="0"/>
              </a:rPr>
              <a:t> </a:t>
            </a:r>
            <a:r>
              <a:rPr lang="en-US" sz="2400" b="1">
                <a:solidFill>
                  <a:srgbClr val="00539D"/>
                </a:solidFill>
                <a:cs typeface="Times New Roman" pitchFamily="18" charset="0"/>
              </a:rPr>
              <a:t>Jacinda is packing for her vacation to the mountains. With all her heavy snow gear, she only has room left for 4 more outfits to wear. If she has 7 different outfits laid out on the bed, how many ways can the 4 outfits be chosen? </a:t>
            </a:r>
          </a:p>
        </p:txBody>
      </p:sp>
      <p:sp>
        <p:nvSpPr>
          <p:cNvPr id="115719" name="Oval 7"/>
          <p:cNvSpPr>
            <a:spLocks noChangeArrowheads="1"/>
          </p:cNvSpPr>
          <p:nvPr/>
        </p:nvSpPr>
        <p:spPr bwMode="auto">
          <a:xfrm>
            <a:off x="827088" y="33369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17"/>
                                        </p:tgtEl>
                                        <p:attrNameLst>
                                          <p:attrName>style.visibility</p:attrName>
                                        </p:attrNameLst>
                                      </p:cBhvr>
                                      <p:to>
                                        <p:strVal val="visible"/>
                                      </p:to>
                                    </p:set>
                                    <p:animEffect transition="in" filter="wipe(left)">
                                      <p:cBhvr>
                                        <p:cTn id="19" dur="500"/>
                                        <p:tgtEl>
                                          <p:spTgt spid="115717"/>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utoUpdateAnimBg="0"/>
      <p:bldP spid="115718" grpId="0" autoUpdateAnimBg="0"/>
      <p:bldP spid="1157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Identifying Permutations and Combinations</a:t>
            </a:r>
            <a:endParaRPr lang="en-US" sz="2000" b="1">
              <a:solidFill>
                <a:srgbClr val="EC1D24"/>
              </a:solidFill>
            </a:endParaRPr>
          </a:p>
        </p:txBody>
      </p:sp>
      <p:sp>
        <p:nvSpPr>
          <p:cNvPr id="93188" name="Rectangle 4"/>
          <p:cNvSpPr>
            <a:spLocks noChangeArrowheads="1"/>
          </p:cNvSpPr>
          <p:nvPr/>
        </p:nvSpPr>
        <p:spPr bwMode="auto">
          <a:xfrm>
            <a:off x="876300" y="1503363"/>
            <a:ext cx="7705725" cy="1552575"/>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b="1">
                <a:solidFill>
                  <a:srgbClr val="00539D"/>
                </a:solidFill>
                <a:ea typeface="Times New Roman" pitchFamily="18" charset="0"/>
                <a:cs typeface="Arial" pitchFamily="34" charset="0"/>
              </a:rPr>
              <a:t>Identify each situation as a </a:t>
            </a:r>
            <a:r>
              <a:rPr lang="en-US" sz="2400" b="1" i="1">
                <a:solidFill>
                  <a:srgbClr val="00539D"/>
                </a:solidFill>
                <a:ea typeface="Times New Roman" pitchFamily="18" charset="0"/>
                <a:cs typeface="Arial" pitchFamily="34" charset="0"/>
              </a:rPr>
              <a:t>permutation</a:t>
            </a:r>
            <a:r>
              <a:rPr lang="en-US" sz="2400" b="1">
                <a:solidFill>
                  <a:srgbClr val="00539D"/>
                </a:solidFill>
                <a:ea typeface="Times New Roman" pitchFamily="18" charset="0"/>
                <a:cs typeface="Arial" pitchFamily="34" charset="0"/>
              </a:rPr>
              <a:t> or a </a:t>
            </a:r>
            <a:r>
              <a:rPr lang="en-US" sz="2400" b="1" i="1">
                <a:solidFill>
                  <a:srgbClr val="00539D"/>
                </a:solidFill>
                <a:ea typeface="Times New Roman" pitchFamily="18" charset="0"/>
                <a:cs typeface="Arial" pitchFamily="34" charset="0"/>
              </a:rPr>
              <a:t>combination</a:t>
            </a:r>
            <a:r>
              <a:rPr lang="en-US" sz="2400" b="1">
                <a:solidFill>
                  <a:srgbClr val="00539D"/>
                </a:solidFill>
                <a:ea typeface="Times New Roman" pitchFamily="18" charset="0"/>
                <a:cs typeface="Arial" pitchFamily="34" charset="0"/>
              </a:rPr>
              <a:t>. </a:t>
            </a:r>
          </a:p>
          <a:p>
            <a:pPr>
              <a:lnSpc>
                <a:spcPct val="90000"/>
              </a:lnSpc>
              <a:spcBef>
                <a:spcPct val="20000"/>
              </a:spcBef>
              <a:spcAft>
                <a:spcPct val="20000"/>
              </a:spcAft>
              <a:buClr>
                <a:srgbClr val="FFFFFF"/>
              </a:buClr>
              <a:tabLst>
                <a:tab pos="457200" algn="l"/>
              </a:tabLst>
            </a:pPr>
            <a:r>
              <a:rPr lang="en-US" sz="2400" b="1">
                <a:solidFill>
                  <a:srgbClr val="E01B22"/>
                </a:solidFill>
                <a:ea typeface="Times New Roman" pitchFamily="18" charset="0"/>
                <a:cs typeface="Arial" pitchFamily="34" charset="0"/>
              </a:rPr>
              <a:t>A.</a:t>
            </a:r>
            <a:r>
              <a:rPr lang="en-US" sz="2400" b="1">
                <a:solidFill>
                  <a:srgbClr val="00539D"/>
                </a:solidFill>
                <a:ea typeface="Times New Roman" pitchFamily="18" charset="0"/>
                <a:cs typeface="Arial" pitchFamily="34" charset="0"/>
              </a:rPr>
              <a:t> During a fire drill, a teacher checks the students in her row to see if everyone is present. </a:t>
            </a:r>
          </a:p>
        </p:txBody>
      </p:sp>
      <p:sp>
        <p:nvSpPr>
          <p:cNvPr id="93195" name="Rectangle 11"/>
          <p:cNvSpPr>
            <a:spLocks noChangeArrowheads="1"/>
          </p:cNvSpPr>
          <p:nvPr/>
        </p:nvSpPr>
        <p:spPr bwMode="auto">
          <a:xfrm>
            <a:off x="533400" y="40386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The order that the students are in does not matter, so it is a combination.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3188">
                                            <p:txEl>
                                              <p:pRg st="1" end="1"/>
                                            </p:txEl>
                                          </p:spTgt>
                                        </p:tgtEl>
                                        <p:attrNameLst>
                                          <p:attrName>style.visibility</p:attrName>
                                        </p:attrNameLst>
                                      </p:cBhvr>
                                      <p:to>
                                        <p:strVal val="visible"/>
                                      </p:to>
                                    </p:set>
                                    <p:animEffect transition="in" filter="wipe(left)">
                                      <p:cBhvr>
                                        <p:cTn id="11" dur="500"/>
                                        <p:tgtEl>
                                          <p:spTgt spid="93188">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3195">
                                            <p:txEl>
                                              <p:pRg st="0" end="0"/>
                                            </p:txEl>
                                          </p:spTgt>
                                        </p:tgtEl>
                                        <p:attrNameLst>
                                          <p:attrName>style.visibility</p:attrName>
                                        </p:attrNameLst>
                                      </p:cBhvr>
                                      <p:to>
                                        <p:strVal val="visible"/>
                                      </p:to>
                                    </p:set>
                                    <p:animEffect transition="in" filter="wipe(left)">
                                      <p:cBhvr>
                                        <p:cTn id="16" dur="500"/>
                                        <p:tgtEl>
                                          <p:spTgt spid="93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9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Example 4</a:t>
            </a:r>
          </a:p>
        </p:txBody>
      </p:sp>
      <p:sp>
        <p:nvSpPr>
          <p:cNvPr id="13005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Identifying Permutations and Combinations</a:t>
            </a:r>
            <a:endParaRPr lang="en-US" sz="2000" b="1">
              <a:solidFill>
                <a:srgbClr val="EC1D24"/>
              </a:solidFill>
            </a:endParaRPr>
          </a:p>
        </p:txBody>
      </p:sp>
      <p:sp>
        <p:nvSpPr>
          <p:cNvPr id="130052" name="Rectangle 4"/>
          <p:cNvSpPr>
            <a:spLocks noChangeArrowheads="1"/>
          </p:cNvSpPr>
          <p:nvPr/>
        </p:nvSpPr>
        <p:spPr bwMode="auto">
          <a:xfrm>
            <a:off x="876300" y="1503363"/>
            <a:ext cx="7705725" cy="1552575"/>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b="1">
                <a:solidFill>
                  <a:srgbClr val="00539D"/>
                </a:solidFill>
                <a:ea typeface="Times New Roman" pitchFamily="18" charset="0"/>
                <a:cs typeface="Arial" pitchFamily="34" charset="0"/>
              </a:rPr>
              <a:t>Identify each situation as a </a:t>
            </a:r>
            <a:r>
              <a:rPr lang="en-US" sz="2400" b="1" i="1">
                <a:solidFill>
                  <a:srgbClr val="00539D"/>
                </a:solidFill>
                <a:ea typeface="Times New Roman" pitchFamily="18" charset="0"/>
                <a:cs typeface="Arial" pitchFamily="34" charset="0"/>
              </a:rPr>
              <a:t>permutation</a:t>
            </a:r>
            <a:r>
              <a:rPr lang="en-US" sz="2400" b="1">
                <a:solidFill>
                  <a:srgbClr val="00539D"/>
                </a:solidFill>
                <a:ea typeface="Times New Roman" pitchFamily="18" charset="0"/>
                <a:cs typeface="Arial" pitchFamily="34" charset="0"/>
              </a:rPr>
              <a:t> or a </a:t>
            </a:r>
            <a:r>
              <a:rPr lang="en-US" sz="2400" b="1" i="1">
                <a:solidFill>
                  <a:srgbClr val="00539D"/>
                </a:solidFill>
                <a:ea typeface="Times New Roman" pitchFamily="18" charset="0"/>
                <a:cs typeface="Arial" pitchFamily="34" charset="0"/>
              </a:rPr>
              <a:t>combination</a:t>
            </a:r>
            <a:r>
              <a:rPr lang="en-US" sz="2400" b="1">
                <a:solidFill>
                  <a:srgbClr val="00539D"/>
                </a:solidFill>
                <a:ea typeface="Times New Roman" pitchFamily="18" charset="0"/>
                <a:cs typeface="Arial" pitchFamily="34" charset="0"/>
              </a:rPr>
              <a:t>. </a:t>
            </a:r>
          </a:p>
          <a:p>
            <a:pPr>
              <a:lnSpc>
                <a:spcPct val="90000"/>
              </a:lnSpc>
              <a:spcBef>
                <a:spcPct val="20000"/>
              </a:spcBef>
              <a:spcAft>
                <a:spcPct val="20000"/>
              </a:spcAft>
              <a:buClr>
                <a:srgbClr val="FFFFFF"/>
              </a:buClr>
              <a:tabLst>
                <a:tab pos="457200" algn="l"/>
              </a:tabLst>
            </a:pPr>
            <a:r>
              <a:rPr lang="en-US" sz="2400" b="1">
                <a:solidFill>
                  <a:srgbClr val="E01B22"/>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 In preparing for a competition, a tennis coach lists his players in order of ability.</a:t>
            </a:r>
          </a:p>
        </p:txBody>
      </p:sp>
      <p:sp>
        <p:nvSpPr>
          <p:cNvPr id="130053" name="Rectangle 5"/>
          <p:cNvSpPr>
            <a:spLocks noChangeArrowheads="1"/>
          </p:cNvSpPr>
          <p:nvPr/>
        </p:nvSpPr>
        <p:spPr bwMode="auto">
          <a:xfrm>
            <a:off x="533400" y="40386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Order does matter, so it is a permutation.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0052">
                                            <p:txEl>
                                              <p:pRg st="0" end="0"/>
                                            </p:txEl>
                                          </p:spTgt>
                                        </p:tgtEl>
                                        <p:attrNameLst>
                                          <p:attrName>style.visibility</p:attrName>
                                        </p:attrNameLst>
                                      </p:cBhvr>
                                      <p:to>
                                        <p:strVal val="visible"/>
                                      </p:to>
                                    </p:set>
                                    <p:animEffect transition="in" filter="wipe(left)">
                                      <p:cBhvr>
                                        <p:cTn id="7" dur="500"/>
                                        <p:tgtEl>
                                          <p:spTgt spid="13005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0052">
                                            <p:txEl>
                                              <p:pRg st="1" end="1"/>
                                            </p:txEl>
                                          </p:spTgt>
                                        </p:tgtEl>
                                        <p:attrNameLst>
                                          <p:attrName>style.visibility</p:attrName>
                                        </p:attrNameLst>
                                      </p:cBhvr>
                                      <p:to>
                                        <p:strVal val="visible"/>
                                      </p:to>
                                    </p:set>
                                    <p:animEffect transition="in" filter="wipe(left)">
                                      <p:cBhvr>
                                        <p:cTn id="11" dur="500"/>
                                        <p:tgtEl>
                                          <p:spTgt spid="13005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0053">
                                            <p:txEl>
                                              <p:pRg st="0" end="0"/>
                                            </p:txEl>
                                          </p:spTgt>
                                        </p:tgtEl>
                                        <p:attrNameLst>
                                          <p:attrName>style.visibility</p:attrName>
                                        </p:attrNameLst>
                                      </p:cBhvr>
                                      <p:to>
                                        <p:strVal val="visible"/>
                                      </p:to>
                                    </p:set>
                                    <p:animEffect transition="in" filter="wipe(left)">
                                      <p:cBhvr>
                                        <p:cTn id="16" dur="500"/>
                                        <p:tgtEl>
                                          <p:spTgt spid="1300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build="p" autoUpdateAnimBg="0" advAuto="0"/>
      <p:bldP spid="13005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901700" y="34163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TPAnswers"/>
          <p:cNvSpPr>
            <a:spLocks noChangeArrowheads="1"/>
          </p:cNvSpPr>
          <p:nvPr>
            <p:custDataLst>
              <p:tags r:id="rId2"/>
            </p:custDataLst>
          </p:nvPr>
        </p:nvSpPr>
        <p:spPr bwMode="auto">
          <a:xfrm>
            <a:off x="914400" y="3429000"/>
            <a:ext cx="4343400" cy="1114425"/>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ym typeface="Symbol" pitchFamily="18" charset="2"/>
              </a:rPr>
              <a:t>	permutation</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ym typeface="Symbol" pitchFamily="18" charset="2"/>
              </a:rPr>
              <a:t>	combination</a:t>
            </a:r>
          </a:p>
        </p:txBody>
      </p:sp>
      <p:sp>
        <p:nvSpPr>
          <p:cNvPr id="116747" name="TPQuestion"/>
          <p:cNvSpPr>
            <a:spLocks noChangeArrowheads="1"/>
          </p:cNvSpPr>
          <p:nvPr/>
        </p:nvSpPr>
        <p:spPr bwMode="auto">
          <a:xfrm>
            <a:off x="533400" y="1504950"/>
            <a:ext cx="830580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A teacher assigns selects the order of five students who are giving presentations today. Identify the situation as a </a:t>
            </a:r>
            <a:r>
              <a:rPr lang="en-US" sz="2400" b="1" i="1">
                <a:solidFill>
                  <a:srgbClr val="00539D"/>
                </a:solidFill>
              </a:rPr>
              <a:t>permutation</a:t>
            </a:r>
            <a:r>
              <a:rPr lang="en-US" sz="2400" b="1">
                <a:solidFill>
                  <a:srgbClr val="00539D"/>
                </a:solidFill>
              </a:rPr>
              <a:t> or a </a:t>
            </a:r>
            <a:r>
              <a:rPr lang="en-US" sz="2400" b="1" i="1">
                <a:solidFill>
                  <a:srgbClr val="00539D"/>
                </a:solidFill>
              </a:rPr>
              <a:t>combination</a:t>
            </a:r>
            <a:r>
              <a:rPr lang="en-US" sz="2400" b="1">
                <a:solidFill>
                  <a:srgbClr val="00539D"/>
                </a:solidFill>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xEl>
                                              <p:pRg st="0" end="0"/>
                                            </p:txEl>
                                          </p:spTgt>
                                        </p:tgtEl>
                                        <p:attrNameLst>
                                          <p:attrName>style.visibility</p:attrName>
                                        </p:attrNameLst>
                                      </p:cBhvr>
                                      <p:to>
                                        <p:strVal val="visible"/>
                                      </p:to>
                                    </p:set>
                                    <p:animEffect transition="in" filter="wipe(left)">
                                      <p:cBhvr>
                                        <p:cTn id="15" dur="500"/>
                                        <p:tgtEl>
                                          <p:spTgt spid="116747">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6"/>
                                        </p:tgtEl>
                                        <p:attrNameLst>
                                          <p:attrName>style.visibility</p:attrName>
                                        </p:attrNameLst>
                                      </p:cBhvr>
                                      <p:to>
                                        <p:strVal val="visible"/>
                                      </p:to>
                                    </p:set>
                                    <p:animEffect transition="in" filter="wipe(left)">
                                      <p:cBhvr>
                                        <p:cTn id="19" dur="500"/>
                                        <p:tgtEl>
                                          <p:spTgt spid="11674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P spid="116747"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t>
            </a:r>
          </a:p>
        </p:txBody>
      </p:sp>
      <p:sp>
        <p:nvSpPr>
          <p:cNvPr id="96259" name="Text Box 3"/>
          <p:cNvSpPr txBox="1">
            <a:spLocks noChangeArrowheads="1"/>
          </p:cNvSpPr>
          <p:nvPr/>
        </p:nvSpPr>
        <p:spPr bwMode="auto">
          <a:xfrm>
            <a:off x="2628900" y="771525"/>
            <a:ext cx="61341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Probability with Permutations and Combinations</a:t>
            </a:r>
            <a:endParaRPr lang="en-US" sz="2000" b="1">
              <a:solidFill>
                <a:srgbClr val="EC1D24"/>
              </a:solidFill>
            </a:endParaRPr>
          </a:p>
        </p:txBody>
      </p:sp>
      <p:sp>
        <p:nvSpPr>
          <p:cNvPr id="96260" name="Rectangle 4"/>
          <p:cNvSpPr>
            <a:spLocks noChangeArrowheads="1"/>
          </p:cNvSpPr>
          <p:nvPr/>
        </p:nvSpPr>
        <p:spPr bwMode="auto">
          <a:xfrm>
            <a:off x="876300" y="1503363"/>
            <a:ext cx="7705725" cy="173513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b="1">
                <a:solidFill>
                  <a:srgbClr val="E01B22"/>
                </a:solidFill>
                <a:ea typeface="Times New Roman" pitchFamily="18" charset="0"/>
                <a:cs typeface="Arial" pitchFamily="34" charset="0"/>
              </a:rPr>
              <a:t>TABLE TENNIS  </a:t>
            </a:r>
            <a:r>
              <a:rPr lang="en-US" sz="2400" b="1">
                <a:solidFill>
                  <a:srgbClr val="00539D"/>
                </a:solidFill>
                <a:ea typeface="Times New Roman" pitchFamily="18" charset="0"/>
                <a:cs typeface="Arial" pitchFamily="34" charset="0"/>
              </a:rPr>
              <a:t>Sixteen people signed up for a table tennis tournament. If players are put into groups of 4 and the draw is determined randomly, what is the probability that Heather, Erin, Michele, and Patrick are put into the same group? </a:t>
            </a:r>
          </a:p>
        </p:txBody>
      </p:sp>
      <p:sp>
        <p:nvSpPr>
          <p:cNvPr id="96261" name="Text Box 5"/>
          <p:cNvSpPr txBox="1">
            <a:spLocks noChangeArrowheads="1"/>
          </p:cNvSpPr>
          <p:nvPr/>
        </p:nvSpPr>
        <p:spPr bwMode="auto">
          <a:xfrm>
            <a:off x="533400" y="3352800"/>
            <a:ext cx="8077200" cy="1990725"/>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b="1">
                <a:solidFill>
                  <a:srgbClr val="E01B22"/>
                </a:solidFill>
              </a:rPr>
              <a:t>Step 1</a:t>
            </a:r>
            <a:r>
              <a:rPr lang="en-US" sz="2400"/>
              <a:t> 	</a:t>
            </a:r>
            <a:br>
              <a:rPr lang="en-US" sz="2400"/>
            </a:br>
            <a:r>
              <a:rPr lang="en-US" sz="2400"/>
              <a:t>Find the total number of outcomes.</a:t>
            </a:r>
          </a:p>
          <a:p>
            <a:pPr marL="342900">
              <a:lnSpc>
                <a:spcPct val="90000"/>
              </a:lnSpc>
              <a:spcBef>
                <a:spcPct val="50000"/>
              </a:spcBef>
              <a:spcAft>
                <a:spcPct val="20000"/>
              </a:spcAft>
              <a:buClr>
                <a:srgbClr val="FFFFFF"/>
              </a:buClr>
            </a:pPr>
            <a:r>
              <a:rPr lang="en-US" sz="2400"/>
              <a:t>Since we do not care about specific positions, this is a combination. Find the number of combinations of 16 people taken 4 at a time.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260">
                                            <p:txEl>
                                              <p:pRg st="0" end="0"/>
                                            </p:txEl>
                                          </p:spTgt>
                                        </p:tgtEl>
                                        <p:attrNameLst>
                                          <p:attrName>style.visibility</p:attrName>
                                        </p:attrNameLst>
                                      </p:cBhvr>
                                      <p:to>
                                        <p:strVal val="visible"/>
                                      </p:to>
                                    </p:set>
                                    <p:animEffect transition="in" filter="wipe(left)">
                                      <p:cBhvr>
                                        <p:cTn id="7" dur="500"/>
                                        <p:tgtEl>
                                          <p:spTgt spid="962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261">
                                            <p:txEl>
                                              <p:pRg st="0" end="0"/>
                                            </p:txEl>
                                          </p:spTgt>
                                        </p:tgtEl>
                                        <p:attrNameLst>
                                          <p:attrName>style.visibility</p:attrName>
                                        </p:attrNameLst>
                                      </p:cBhvr>
                                      <p:to>
                                        <p:strVal val="visible"/>
                                      </p:to>
                                    </p:set>
                                    <p:animEffect transition="in" filter="wipe(left)">
                                      <p:cBhvr>
                                        <p:cTn id="12" dur="500"/>
                                        <p:tgtEl>
                                          <p:spTgt spid="9626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6261">
                                            <p:txEl>
                                              <p:pRg st="1" end="1"/>
                                            </p:txEl>
                                          </p:spTgt>
                                        </p:tgtEl>
                                        <p:attrNameLst>
                                          <p:attrName>style.visibility</p:attrName>
                                        </p:attrNameLst>
                                      </p:cBhvr>
                                      <p:to>
                                        <p:strVal val="visible"/>
                                      </p:to>
                                    </p:set>
                                    <p:animEffect transition="in" filter="wipe(left)">
                                      <p:cBhvr>
                                        <p:cTn id="17" dur="500"/>
                                        <p:tgtEl>
                                          <p:spTgt spid="962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build="p" autoUpdateAnimBg="0" advAuto="0"/>
      <p:bldP spid="9626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Example 5</a:t>
            </a:r>
          </a:p>
        </p:txBody>
      </p:sp>
      <p:pic>
        <p:nvPicPr>
          <p:cNvPr id="97284" name="Picture 4" descr="12-4-5"/>
          <p:cNvPicPr>
            <a:picLocks noChangeAspect="1" noChangeArrowheads="1"/>
          </p:cNvPicPr>
          <p:nvPr/>
        </p:nvPicPr>
        <p:blipFill>
          <a:blip r:embed="rId3" cstate="print"/>
          <a:srcRect r="75125" b="74944"/>
          <a:stretch>
            <a:fillRect/>
          </a:stretch>
        </p:blipFill>
        <p:spPr bwMode="auto">
          <a:xfrm>
            <a:off x="1130300" y="1320800"/>
            <a:ext cx="2908300" cy="889000"/>
          </a:xfrm>
          <a:prstGeom prst="rect">
            <a:avLst/>
          </a:prstGeom>
          <a:noFill/>
        </p:spPr>
      </p:pic>
      <p:sp>
        <p:nvSpPr>
          <p:cNvPr id="97286" name="Text Box 6"/>
          <p:cNvSpPr txBox="1">
            <a:spLocks noChangeArrowheads="1"/>
          </p:cNvSpPr>
          <p:nvPr/>
        </p:nvSpPr>
        <p:spPr bwMode="auto">
          <a:xfrm>
            <a:off x="5486400" y="1522413"/>
            <a:ext cx="3352800"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Combination Formula</a:t>
            </a:r>
          </a:p>
        </p:txBody>
      </p:sp>
      <p:sp>
        <p:nvSpPr>
          <p:cNvPr id="97288" name="Text Box 8"/>
          <p:cNvSpPr txBox="1">
            <a:spLocks noChangeArrowheads="1"/>
          </p:cNvSpPr>
          <p:nvPr/>
        </p:nvSpPr>
        <p:spPr bwMode="auto">
          <a:xfrm>
            <a:off x="5486400" y="2386013"/>
            <a:ext cx="3200400"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i="1">
                <a:solidFill>
                  <a:srgbClr val="000000"/>
                </a:solidFill>
              </a:rPr>
              <a:t>n</a:t>
            </a:r>
            <a:r>
              <a:rPr lang="en-US" sz="2400">
                <a:solidFill>
                  <a:srgbClr val="000000"/>
                </a:solidFill>
              </a:rPr>
              <a:t> = 16 and </a:t>
            </a:r>
            <a:r>
              <a:rPr lang="en-US" sz="2400" i="1">
                <a:solidFill>
                  <a:srgbClr val="000000"/>
                </a:solidFill>
              </a:rPr>
              <a:t>r</a:t>
            </a:r>
            <a:r>
              <a:rPr lang="en-US" sz="2400">
                <a:solidFill>
                  <a:srgbClr val="000000"/>
                </a:solidFill>
              </a:rPr>
              <a:t> = 4</a:t>
            </a:r>
          </a:p>
        </p:txBody>
      </p:sp>
      <p:sp>
        <p:nvSpPr>
          <p:cNvPr id="97294" name="Text Box 14"/>
          <p:cNvSpPr txBox="1">
            <a:spLocks noChangeArrowheads="1"/>
          </p:cNvSpPr>
          <p:nvPr/>
        </p:nvSpPr>
        <p:spPr bwMode="auto">
          <a:xfrm>
            <a:off x="2628900" y="771525"/>
            <a:ext cx="61341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Probability with Permutations and Combinations</a:t>
            </a:r>
            <a:endParaRPr lang="en-US" sz="2000" b="1">
              <a:solidFill>
                <a:srgbClr val="EC1D24"/>
              </a:solidFill>
            </a:endParaRPr>
          </a:p>
        </p:txBody>
      </p:sp>
      <p:pic>
        <p:nvPicPr>
          <p:cNvPr id="97296" name="Picture 16" descr="12-06_ex5"/>
          <p:cNvPicPr>
            <a:picLocks noChangeAspect="1" noChangeArrowheads="1"/>
          </p:cNvPicPr>
          <p:nvPr/>
        </p:nvPicPr>
        <p:blipFill>
          <a:blip r:embed="rId4" cstate="print"/>
          <a:srcRect t="25380" r="28098" b="48920"/>
          <a:stretch>
            <a:fillRect/>
          </a:stretch>
        </p:blipFill>
        <p:spPr bwMode="auto">
          <a:xfrm>
            <a:off x="965200" y="2184400"/>
            <a:ext cx="4127500" cy="887413"/>
          </a:xfrm>
          <a:prstGeom prst="rect">
            <a:avLst/>
          </a:prstGeom>
          <a:noFill/>
        </p:spPr>
      </p:pic>
      <p:sp>
        <p:nvSpPr>
          <p:cNvPr id="97301" name="Text Box 21"/>
          <p:cNvSpPr txBox="1">
            <a:spLocks noChangeArrowheads="1"/>
          </p:cNvSpPr>
          <p:nvPr/>
        </p:nvSpPr>
        <p:spPr bwMode="auto">
          <a:xfrm>
            <a:off x="533400" y="3352800"/>
            <a:ext cx="8077200" cy="493713"/>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t>There are 1820 possible outcomes.</a:t>
            </a:r>
          </a:p>
        </p:txBody>
      </p:sp>
      <p:sp>
        <p:nvSpPr>
          <p:cNvPr id="97302" name="Text Box 22"/>
          <p:cNvSpPr txBox="1">
            <a:spLocks noChangeArrowheads="1"/>
          </p:cNvSpPr>
          <p:nvPr/>
        </p:nvSpPr>
        <p:spPr bwMode="auto">
          <a:xfrm>
            <a:off x="533400" y="3886200"/>
            <a:ext cx="8077200" cy="1662113"/>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b="1">
                <a:solidFill>
                  <a:srgbClr val="E01B22"/>
                </a:solidFill>
              </a:rPr>
              <a:t>Step 2</a:t>
            </a:r>
            <a:r>
              <a:rPr lang="en-US" sz="2400"/>
              <a:t> 	</a:t>
            </a:r>
            <a:br>
              <a:rPr lang="en-US" sz="2400"/>
            </a:br>
            <a:r>
              <a:rPr lang="en-US" sz="2400"/>
              <a:t>Find the successes.</a:t>
            </a:r>
          </a:p>
          <a:p>
            <a:pPr marL="342900">
              <a:lnSpc>
                <a:spcPct val="90000"/>
              </a:lnSpc>
              <a:spcBef>
                <a:spcPct val="50000"/>
              </a:spcBef>
              <a:spcAft>
                <a:spcPct val="20000"/>
              </a:spcAft>
              <a:buClr>
                <a:srgbClr val="FFFFFF"/>
              </a:buClr>
            </a:pPr>
            <a:r>
              <a:rPr lang="en-US" sz="2400"/>
              <a:t>Of the 1820 combinations, only one has Heather, Erin, Michele, and Patrick in the same group.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wipe(left)">
                                      <p:cBhvr>
                                        <p:cTn id="7" dur="500"/>
                                        <p:tgtEl>
                                          <p:spTgt spid="9728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7286">
                                            <p:txEl>
                                              <p:pRg st="0" end="0"/>
                                            </p:txEl>
                                          </p:spTgt>
                                        </p:tgtEl>
                                        <p:attrNameLst>
                                          <p:attrName>style.visibility</p:attrName>
                                        </p:attrNameLst>
                                      </p:cBhvr>
                                      <p:to>
                                        <p:strVal val="visible"/>
                                      </p:to>
                                    </p:set>
                                    <p:animEffect transition="in" filter="wipe(left)">
                                      <p:cBhvr>
                                        <p:cTn id="11" dur="500"/>
                                        <p:tgtEl>
                                          <p:spTgt spid="9728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7296"/>
                                        </p:tgtEl>
                                        <p:attrNameLst>
                                          <p:attrName>style.visibility</p:attrName>
                                        </p:attrNameLst>
                                      </p:cBhvr>
                                      <p:to>
                                        <p:strVal val="visible"/>
                                      </p:to>
                                    </p:set>
                                    <p:animEffect transition="in" filter="wipe(left)">
                                      <p:cBhvr>
                                        <p:cTn id="16" dur="500"/>
                                        <p:tgtEl>
                                          <p:spTgt spid="9729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7288">
                                            <p:txEl>
                                              <p:pRg st="0" end="0"/>
                                            </p:txEl>
                                          </p:spTgt>
                                        </p:tgtEl>
                                        <p:attrNameLst>
                                          <p:attrName>style.visibility</p:attrName>
                                        </p:attrNameLst>
                                      </p:cBhvr>
                                      <p:to>
                                        <p:strVal val="visible"/>
                                      </p:to>
                                    </p:set>
                                    <p:animEffect transition="in" filter="wipe(left)">
                                      <p:cBhvr>
                                        <p:cTn id="20" dur="500"/>
                                        <p:tgtEl>
                                          <p:spTgt spid="9728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7301">
                                            <p:txEl>
                                              <p:pRg st="0" end="0"/>
                                            </p:txEl>
                                          </p:spTgt>
                                        </p:tgtEl>
                                        <p:attrNameLst>
                                          <p:attrName>style.visibility</p:attrName>
                                        </p:attrNameLst>
                                      </p:cBhvr>
                                      <p:to>
                                        <p:strVal val="visible"/>
                                      </p:to>
                                    </p:set>
                                    <p:animEffect transition="in" filter="wipe(left)">
                                      <p:cBhvr>
                                        <p:cTn id="25" dur="500"/>
                                        <p:tgtEl>
                                          <p:spTgt spid="9730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7302">
                                            <p:txEl>
                                              <p:pRg st="0" end="0"/>
                                            </p:txEl>
                                          </p:spTgt>
                                        </p:tgtEl>
                                        <p:attrNameLst>
                                          <p:attrName>style.visibility</p:attrName>
                                        </p:attrNameLst>
                                      </p:cBhvr>
                                      <p:to>
                                        <p:strVal val="visible"/>
                                      </p:to>
                                    </p:set>
                                    <p:animEffect transition="in" filter="wipe(left)">
                                      <p:cBhvr>
                                        <p:cTn id="30" dur="500"/>
                                        <p:tgtEl>
                                          <p:spTgt spid="9730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7302">
                                            <p:txEl>
                                              <p:pRg st="1" end="1"/>
                                            </p:txEl>
                                          </p:spTgt>
                                        </p:tgtEl>
                                        <p:attrNameLst>
                                          <p:attrName>style.visibility</p:attrName>
                                        </p:attrNameLst>
                                      </p:cBhvr>
                                      <p:to>
                                        <p:strVal val="visible"/>
                                      </p:to>
                                    </p:set>
                                    <p:animEffect transition="in" filter="wipe(left)">
                                      <p:cBhvr>
                                        <p:cTn id="35" dur="500"/>
                                        <p:tgtEl>
                                          <p:spTgt spid="973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6" grpId="0" build="p" autoUpdateAnimBg="0" advAuto="0"/>
      <p:bldP spid="97288" grpId="0" build="p" autoUpdateAnimBg="0" advAuto="0"/>
      <p:bldP spid="97301" grpId="0" build="p" autoUpdateAnimBg="0"/>
      <p:bldP spid="97302"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Example 5</a:t>
            </a:r>
          </a:p>
        </p:txBody>
      </p:sp>
      <p:sp>
        <p:nvSpPr>
          <p:cNvPr id="131076" name="Text Box 4"/>
          <p:cNvSpPr txBox="1">
            <a:spLocks noChangeArrowheads="1"/>
          </p:cNvSpPr>
          <p:nvPr/>
        </p:nvSpPr>
        <p:spPr bwMode="auto">
          <a:xfrm>
            <a:off x="7162800" y="2451100"/>
            <a:ext cx="1981200" cy="74930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Probability Formula</a:t>
            </a:r>
          </a:p>
        </p:txBody>
      </p:sp>
      <p:sp>
        <p:nvSpPr>
          <p:cNvPr id="131078" name="Text Box 6"/>
          <p:cNvSpPr txBox="1">
            <a:spLocks noChangeArrowheads="1"/>
          </p:cNvSpPr>
          <p:nvPr/>
        </p:nvSpPr>
        <p:spPr bwMode="auto">
          <a:xfrm>
            <a:off x="2628900" y="771525"/>
            <a:ext cx="61341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Probability with Permutations and Combinations</a:t>
            </a:r>
            <a:endParaRPr lang="en-US" sz="2000" b="1">
              <a:solidFill>
                <a:srgbClr val="EC1D24"/>
              </a:solidFill>
            </a:endParaRPr>
          </a:p>
        </p:txBody>
      </p:sp>
      <p:pic>
        <p:nvPicPr>
          <p:cNvPr id="131080" name="Picture 8" descr="12-06_ex5"/>
          <p:cNvPicPr>
            <a:picLocks noChangeAspect="1" noChangeArrowheads="1"/>
          </p:cNvPicPr>
          <p:nvPr/>
        </p:nvPicPr>
        <p:blipFill>
          <a:blip r:embed="rId3" cstate="print"/>
          <a:srcRect t="50391" b="23172"/>
          <a:stretch>
            <a:fillRect/>
          </a:stretch>
        </p:blipFill>
        <p:spPr bwMode="auto">
          <a:xfrm>
            <a:off x="889000" y="2336800"/>
            <a:ext cx="5740400" cy="912813"/>
          </a:xfrm>
          <a:prstGeom prst="rect">
            <a:avLst/>
          </a:prstGeom>
          <a:noFill/>
        </p:spPr>
      </p:pic>
      <p:sp>
        <p:nvSpPr>
          <p:cNvPr id="131083" name="Rectangle 11"/>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b="1">
                <a:solidFill>
                  <a:srgbClr val="E01B22"/>
                </a:solidFill>
                <a:ea typeface="Times New Roman" pitchFamily="18" charset="0"/>
                <a:cs typeface="Arial" pitchFamily="34" charset="0"/>
              </a:rPr>
              <a:t>Step 3</a:t>
            </a:r>
            <a:br>
              <a:rPr lang="en-US" sz="2400" b="1">
                <a:solidFill>
                  <a:srgbClr val="E01B22"/>
                </a:solidFill>
                <a:ea typeface="Times New Roman" pitchFamily="18" charset="0"/>
                <a:cs typeface="Arial" pitchFamily="34" charset="0"/>
              </a:rPr>
            </a:br>
            <a:r>
              <a:rPr lang="en-US" sz="2400">
                <a:ea typeface="Times New Roman" pitchFamily="18" charset="0"/>
                <a:cs typeface="Arial" pitchFamily="34" charset="0"/>
              </a:rPr>
              <a:t>Find the probability.</a:t>
            </a:r>
          </a:p>
        </p:txBody>
      </p:sp>
      <p:grpSp>
        <p:nvGrpSpPr>
          <p:cNvPr id="131085" name="Group 13"/>
          <p:cNvGrpSpPr>
            <a:grpSpLocks/>
          </p:cNvGrpSpPr>
          <p:nvPr/>
        </p:nvGrpSpPr>
        <p:grpSpPr bwMode="auto">
          <a:xfrm>
            <a:off x="533400" y="3733800"/>
            <a:ext cx="8229600" cy="1528763"/>
            <a:chOff x="336" y="2352"/>
            <a:chExt cx="5184" cy="963"/>
          </a:xfrm>
        </p:grpSpPr>
        <p:pic>
          <p:nvPicPr>
            <p:cNvPr id="131081" name="Picture 9" descr="12-06_ex5"/>
            <p:cNvPicPr>
              <a:picLocks noChangeAspect="1" noChangeArrowheads="1"/>
            </p:cNvPicPr>
            <p:nvPr/>
          </p:nvPicPr>
          <p:blipFill>
            <a:blip r:embed="rId3" cstate="print"/>
            <a:srcRect t="76689" r="82993"/>
            <a:stretch>
              <a:fillRect/>
            </a:stretch>
          </p:blipFill>
          <p:spPr bwMode="auto">
            <a:xfrm>
              <a:off x="1448" y="2808"/>
              <a:ext cx="615" cy="507"/>
            </a:xfrm>
            <a:prstGeom prst="rect">
              <a:avLst/>
            </a:prstGeom>
            <a:noFill/>
          </p:spPr>
        </p:pic>
        <p:sp>
          <p:nvSpPr>
            <p:cNvPr id="131084" name="Rectangle 12"/>
            <p:cNvSpPr>
              <a:spLocks noChangeArrowheads="1"/>
            </p:cNvSpPr>
            <p:nvPr/>
          </p:nvSpPr>
          <p:spPr bwMode="auto">
            <a:xfrm>
              <a:off x="336" y="2352"/>
              <a:ext cx="5184" cy="472"/>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The probability that Heather, Erin, Michele, and Patrick are put into the same group is</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1083">
                                            <p:txEl>
                                              <p:pRg st="0" end="0"/>
                                            </p:txEl>
                                          </p:spTgt>
                                        </p:tgtEl>
                                        <p:attrNameLst>
                                          <p:attrName>style.visibility</p:attrName>
                                        </p:attrNameLst>
                                      </p:cBhvr>
                                      <p:to>
                                        <p:strVal val="visible"/>
                                      </p:to>
                                    </p:set>
                                    <p:animEffect transition="in" filter="wipe(left)">
                                      <p:cBhvr>
                                        <p:cTn id="7" dur="500"/>
                                        <p:tgtEl>
                                          <p:spTgt spid="131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1080"/>
                                        </p:tgtEl>
                                        <p:attrNameLst>
                                          <p:attrName>style.visibility</p:attrName>
                                        </p:attrNameLst>
                                      </p:cBhvr>
                                      <p:to>
                                        <p:strVal val="visible"/>
                                      </p:to>
                                    </p:set>
                                    <p:animEffect transition="in" filter="wipe(left)">
                                      <p:cBhvr>
                                        <p:cTn id="12" dur="500"/>
                                        <p:tgtEl>
                                          <p:spTgt spid="13108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31076">
                                            <p:txEl>
                                              <p:pRg st="0" end="0"/>
                                            </p:txEl>
                                          </p:spTgt>
                                        </p:tgtEl>
                                        <p:attrNameLst>
                                          <p:attrName>style.visibility</p:attrName>
                                        </p:attrNameLst>
                                      </p:cBhvr>
                                      <p:to>
                                        <p:strVal val="visible"/>
                                      </p:to>
                                    </p:set>
                                    <p:animEffect transition="in" filter="wipe(left)">
                                      <p:cBhvr>
                                        <p:cTn id="16" dur="500"/>
                                        <p:tgtEl>
                                          <p:spTgt spid="13107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1085"/>
                                        </p:tgtEl>
                                        <p:attrNameLst>
                                          <p:attrName>style.visibility</p:attrName>
                                        </p:attrNameLst>
                                      </p:cBhvr>
                                      <p:to>
                                        <p:strVal val="visible"/>
                                      </p:to>
                                    </p:set>
                                    <p:animEffect transition="in" filter="wipe(left)">
                                      <p:cBhvr>
                                        <p:cTn id="21" dur="500"/>
                                        <p:tgtEl>
                                          <p:spTgt spid="131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build="p" autoUpdateAnimBg="0" advAuto="0"/>
      <p:bldP spid="131083"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a:t>
            </a:r>
          </a:p>
        </p:txBody>
      </p:sp>
      <p:sp>
        <p:nvSpPr>
          <p:cNvPr id="117766" name="TPQuestion"/>
          <p:cNvSpPr>
            <a:spLocks noChangeArrowheads="1"/>
          </p:cNvSpPr>
          <p:nvPr/>
        </p:nvSpPr>
        <p:spPr bwMode="auto">
          <a:xfrm>
            <a:off x="476250" y="1517650"/>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VOLUNTEERING</a:t>
            </a:r>
            <a:r>
              <a:rPr lang="en-US" sz="2400" b="1">
                <a:solidFill>
                  <a:srgbClr val="00539D"/>
                </a:solidFill>
                <a:cs typeface="Times New Roman" pitchFamily="18" charset="0"/>
              </a:rPr>
              <a:t>  Twenty-one volunteers signed up for to work on improving a home. If the volunteers are randomly placed into groups of 3, what is the probability that Samantha, Julie, and Kate are put into the same group?    </a:t>
            </a:r>
          </a:p>
        </p:txBody>
      </p:sp>
      <p:sp>
        <p:nvSpPr>
          <p:cNvPr id="117767" name="Oval 7"/>
          <p:cNvSpPr>
            <a:spLocks noChangeArrowheads="1"/>
          </p:cNvSpPr>
          <p:nvPr/>
        </p:nvSpPr>
        <p:spPr bwMode="auto">
          <a:xfrm>
            <a:off x="850900" y="4978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7768"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776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7774" name="Group 14"/>
          <p:cNvGrpSpPr>
            <a:grpSpLocks/>
          </p:cNvGrpSpPr>
          <p:nvPr/>
        </p:nvGrpSpPr>
        <p:grpSpPr bwMode="auto">
          <a:xfrm>
            <a:off x="857250" y="3238500"/>
            <a:ext cx="2790825" cy="3238500"/>
            <a:chOff x="540" y="2040"/>
            <a:chExt cx="1758" cy="2040"/>
          </a:xfrm>
        </p:grpSpPr>
        <p:sp>
          <p:nvSpPr>
            <p:cNvPr id="117765" name="TPAnswers"/>
            <p:cNvSpPr>
              <a:spLocks noChangeArrowheads="1"/>
            </p:cNvSpPr>
            <p:nvPr>
              <p:custDataLst>
                <p:tags r:id="rId2"/>
              </p:custDataLst>
            </p:nvPr>
          </p:nvSpPr>
          <p:spPr bwMode="auto">
            <a:xfrm>
              <a:off x="540" y="2092"/>
              <a:ext cx="1758" cy="1852"/>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7773" name="Picture 13" descr="12-06_ex5cyp"/>
            <p:cNvPicPr>
              <a:picLocks noChangeAspect="1" noChangeArrowheads="1"/>
            </p:cNvPicPr>
            <p:nvPr/>
          </p:nvPicPr>
          <p:blipFill>
            <a:blip r:embed="rId6" cstate="print"/>
            <a:srcRect/>
            <a:stretch>
              <a:fillRect/>
            </a:stretch>
          </p:blipFill>
          <p:spPr bwMode="auto">
            <a:xfrm>
              <a:off x="864" y="2040"/>
              <a:ext cx="524" cy="2040"/>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66"/>
                                        </p:tgtEl>
                                        <p:attrNameLst>
                                          <p:attrName>style.visibility</p:attrName>
                                        </p:attrNameLst>
                                      </p:cBhvr>
                                      <p:to>
                                        <p:strVal val="visible"/>
                                      </p:to>
                                    </p:set>
                                    <p:animEffect transition="in" filter="wipe(left)">
                                      <p:cBhvr>
                                        <p:cTn id="15" dur="500"/>
                                        <p:tgtEl>
                                          <p:spTgt spid="11776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7774"/>
                                        </p:tgtEl>
                                        <p:attrNameLst>
                                          <p:attrName>style.visibility</p:attrName>
                                        </p:attrNameLst>
                                      </p:cBhvr>
                                      <p:to>
                                        <p:strVal val="visible"/>
                                      </p:to>
                                    </p:set>
                                    <p:animEffect transition="in" filter="wipe(left)">
                                      <p:cBhvr>
                                        <p:cTn id="19" dur="500"/>
                                        <p:tgtEl>
                                          <p:spTgt spid="117774"/>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7767"/>
                                        </p:tgtEl>
                                        <p:attrNameLst>
                                          <p:attrName>style.visibility</p:attrName>
                                        </p:attrNameLst>
                                      </p:cBhvr>
                                      <p:to>
                                        <p:strVal val="visible"/>
                                      </p:to>
                                    </p:set>
                                    <p:animEffect transition="in" filter="wipe(down)">
                                      <p:cBhvr>
                                        <p:cTn id="24" dur="580">
                                          <p:stCondLst>
                                            <p:cond delay="0"/>
                                          </p:stCondLst>
                                        </p:cTn>
                                        <p:tgtEl>
                                          <p:spTgt spid="117767"/>
                                        </p:tgtEl>
                                      </p:cBhvr>
                                    </p:animEffect>
                                    <p:anim calcmode="lin" valueType="num">
                                      <p:cBhvr>
                                        <p:cTn id="25"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17767"/>
                                        </p:tgtEl>
                                      </p:cBhvr>
                                      <p:to x="100000" y="60000"/>
                                    </p:animScale>
                                    <p:animScale>
                                      <p:cBhvr>
                                        <p:cTn id="31" dur="166" decel="50000">
                                          <p:stCondLst>
                                            <p:cond delay="676"/>
                                          </p:stCondLst>
                                        </p:cTn>
                                        <p:tgtEl>
                                          <p:spTgt spid="117767"/>
                                        </p:tgtEl>
                                      </p:cBhvr>
                                      <p:to x="100000" y="100000"/>
                                    </p:animScale>
                                    <p:animScale>
                                      <p:cBhvr>
                                        <p:cTn id="32" dur="26">
                                          <p:stCondLst>
                                            <p:cond delay="1312"/>
                                          </p:stCondLst>
                                        </p:cTn>
                                        <p:tgtEl>
                                          <p:spTgt spid="117767"/>
                                        </p:tgtEl>
                                      </p:cBhvr>
                                      <p:to x="100000" y="80000"/>
                                    </p:animScale>
                                    <p:animScale>
                                      <p:cBhvr>
                                        <p:cTn id="33" dur="166" decel="50000">
                                          <p:stCondLst>
                                            <p:cond delay="1338"/>
                                          </p:stCondLst>
                                        </p:cTn>
                                        <p:tgtEl>
                                          <p:spTgt spid="117767"/>
                                        </p:tgtEl>
                                      </p:cBhvr>
                                      <p:to x="100000" y="100000"/>
                                    </p:animScale>
                                    <p:animScale>
                                      <p:cBhvr>
                                        <p:cTn id="34" dur="26">
                                          <p:stCondLst>
                                            <p:cond delay="1642"/>
                                          </p:stCondLst>
                                        </p:cTn>
                                        <p:tgtEl>
                                          <p:spTgt spid="117767"/>
                                        </p:tgtEl>
                                      </p:cBhvr>
                                      <p:to x="100000" y="90000"/>
                                    </p:animScale>
                                    <p:animScale>
                                      <p:cBhvr>
                                        <p:cTn id="35" dur="166" decel="50000">
                                          <p:stCondLst>
                                            <p:cond delay="1668"/>
                                          </p:stCondLst>
                                        </p:cTn>
                                        <p:tgtEl>
                                          <p:spTgt spid="117767"/>
                                        </p:tgtEl>
                                      </p:cBhvr>
                                      <p:to x="100000" y="100000"/>
                                    </p:animScale>
                                    <p:animScale>
                                      <p:cBhvr>
                                        <p:cTn id="36" dur="26">
                                          <p:stCondLst>
                                            <p:cond delay="1808"/>
                                          </p:stCondLst>
                                        </p:cTn>
                                        <p:tgtEl>
                                          <p:spTgt spid="117767"/>
                                        </p:tgtEl>
                                      </p:cBhvr>
                                      <p:to x="100000" y="95000"/>
                                    </p:animScale>
                                    <p:animScale>
                                      <p:cBhvr>
                                        <p:cTn id="37"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6" grpId="0" autoUpdateAnimBg="0"/>
      <p:bldP spid="11776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3;4;2;3;1;"/>
  <p:tag name="CHARTSTRINGSTD" val="1 1 2 1"/>
  <p:tag name="CHARTSTRINGREV" val="1 2 1 1"/>
  <p:tag name="CHARTSTRINGSTDPER" val="0.2 0.2 0.4 0.2"/>
  <p:tag name="CHARTSTRINGREVPER" val="0.2 0.4 0.2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TOTALRESPONSES" val="5"/>
  <p:tag name="SLICED" val="False"/>
  <p:tag name="RESPONSES" val="NA,1,5,4;4;4;1;1;"/>
  <p:tag name="CHARTSTRINGSTD" val="2 0 0 3"/>
  <p:tag name="CHARTSTRINGREV" val="3 0 0 2"/>
  <p:tag name="CHARTSTRINGSTDPER" val="0.4 0 0 0.6"/>
  <p:tag name="CHARTSTRINGREVPER" val="0.6 0 0 0.4"/>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Incorrect¤Correct"/>
  <p:tag name="TOTALRESPONSES" val="5"/>
  <p:tag name="SLICED" val="False"/>
  <p:tag name="RESPONSES" val="NA,1,5,2;1;3;2;2;"/>
  <p:tag name="CHARTSTRINGSTD" val="1 3 1 0"/>
  <p:tag name="CHARTSTRINGREV" val="0 1 3 1"/>
  <p:tag name="CHARTSTRINGSTDPER" val="0.2 0.6 0.2 0"/>
  <p:tag name="CHARTSTRINGREVPER" val="0 0.2 0.6 0.2"/>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3;4;4;4;2;"/>
  <p:tag name="CHARTSTRINGSTD" val="0 1 1 3"/>
  <p:tag name="CHARTSTRINGREV" val="3 1 1 0"/>
  <p:tag name="CHARTSTRINGSTDPER" val="0 0.2 0.2 0.6"/>
  <p:tag name="CHARTSTRINGREVPER" val="0.6 0.2 0.2 0"/>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3;4;4;4;2;"/>
  <p:tag name="CHARTSTRINGSTD" val="0 1 1 3"/>
  <p:tag name="CHARTSTRINGREV" val="3 1 1 0"/>
  <p:tag name="CHARTSTRINGSTDPER" val="0 0.2 0.2 0.6"/>
  <p:tag name="CHARTSTRINGREVPER" val="0.6 0.2 0.2 0"/>
  <p:tag name="QUESTIONALIAS" val="5-Minute Check 4"/>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Incorrect¤Correct"/>
  <p:tag name="TOTALRESPONSES" val="5"/>
  <p:tag name="SLICED" val="False"/>
  <p:tag name="RESPONSES" val="NA,1,5,3;2;2;1;1;"/>
  <p:tag name="CHARTSTRINGSTD" val="2 2 1 0"/>
  <p:tag name="CHARTSTRINGREV" val="0 1 2 2"/>
  <p:tag name="CHARTSTRINGSTDPER" val="0.4 0.4 0.2 0"/>
  <p:tag name="CHARTSTRINGREVPER" val="0 0.2 0.4 0.4"/>
  <p:tag name="QUESTIONALIAS" val="Example 1"/>
  <p:tag name="ANSWERSALIAS" val="A¤B¤C¤D"/>
  <p:tag name="RESPONSESGATHERED" val="False"/>
</p:tagLst>
</file>

<file path=ppt/tags/tag2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TOTALRESPONSES" val="5"/>
  <p:tag name="SLICED" val="False"/>
  <p:tag name="RESPONSES" val="NA,1,5,3;1;3;2;2;"/>
  <p:tag name="CHARTSTRINGSTD" val="1 2 2 0"/>
  <p:tag name="CHARTSTRINGREV" val="0 2 2 1"/>
  <p:tag name="CHARTSTRINGSTDPER" val="0.2 0.4 0.4 0"/>
  <p:tag name="CHARTSTRINGREVPER" val="0 0.4 0.4 0.2"/>
  <p:tag name="VALUES" val="Incorrect¤Incorrect¤Correct¤Incorrect"/>
  <p:tag name="QUESTIONALIAS" val="Example 2"/>
  <p:tag name="ANSWERSALIAS" val="A¤B¤C¤D"/>
  <p:tag name="RESPONSESGATHERED" val="False"/>
</p:tagLst>
</file>

<file path=ppt/tags/tag2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Correct¤Incorrect¤Incorrect¤Incorrect"/>
  <p:tag name="TOTALRESPONSES" val="5"/>
  <p:tag name="SLICED" val="False"/>
  <p:tag name="RESPONSES" val="NA,1,5,3;4;4;2;2;"/>
  <p:tag name="CHARTSTRINGSTD" val="0 2 1 2"/>
  <p:tag name="CHARTSTRINGREV" val="2 1 2 0"/>
  <p:tag name="CHARTSTRINGSTDPER" val="0 0.4 0.2 0.4"/>
  <p:tag name="CHARTSTRINGREVPER" val="0.4 0.2 0.4 0"/>
  <p:tag name="QUESTIONALIAS" val="Example 3"/>
  <p:tag name="ANSWERSALIAS" val="A¤B¤C¤D"/>
  <p:tag name="RESPONSESGATHERED" val="False"/>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Correct¤Incorrect¤Incorrect"/>
  <p:tag name="TOTALRESPONSES" val="5"/>
  <p:tag name="SLICED" val="False"/>
  <p:tag name="RESPONSES" val="NA,1,5,2;2;1;3;3;"/>
  <p:tag name="CHARTSTRINGSTD" val="1 2 2 0"/>
  <p:tag name="CHARTSTRINGREV" val="0 2 2 1"/>
  <p:tag name="CHARTSTRINGSTDPER" val="0.2 0.4 0.4 0"/>
  <p:tag name="CHARTSTRINGREVPER" val="0 0.4 0.4 0.2"/>
  <p:tag name="QUESTIONALIAS" val="Example 4"/>
  <p:tag name="ANSWERSALIAS" val="A¤B¤C¤D"/>
  <p:tag name="RESPONSESGATHERED" val="False"/>
</p:tagLst>
</file>

<file path=ppt/tags/tag3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VALUES" val="Incorrect¤Correct¤Incorrect¤Incorrect"/>
  <p:tag name="TOTALRESPONSES" val="5"/>
  <p:tag name="SLICED" val="False"/>
  <p:tag name="RESPONSES" val="NA,1,5,2;3;3;3;2;"/>
  <p:tag name="CHARTSTRINGSTD" val="0 2 3 0"/>
  <p:tag name="CHARTSTRINGREV" val="0 3 2 0"/>
  <p:tag name="CHARTSTRINGSTDPER" val="0 0.4 0.6 0"/>
  <p:tag name="CHARTSTRINGREVPER" val="0 0.6 0.4 0"/>
  <p:tag name="QUESTIONALIAS" val="Example 5"/>
  <p:tag name="ANSWERSALIAS" val="A¤B¤C¤D"/>
  <p:tag name="RESPONSESGATHERED" val="False"/>
</p:tagLst>
</file>

<file path=ppt/tags/tag3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1560</TotalTime>
  <Words>952</Words>
  <Application>Microsoft Office PowerPoint</Application>
  <PresentationFormat>On-screen Show (4:3)</PresentationFormat>
  <Paragraphs>143</Paragraphs>
  <Slides>29</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29</vt:i4>
      </vt:variant>
    </vt:vector>
  </HeadingPairs>
  <TitlesOfParts>
    <vt:vector size="43" baseType="lpstr">
      <vt:lpstr>Arial</vt:lpstr>
      <vt:lpstr>Symbol</vt:lpstr>
      <vt:lpstr>Times New Roman</vt:lpstr>
      <vt:lpstr>FormataOTFCn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Concept</vt:lpstr>
      <vt:lpstr>Example 1</vt:lpstr>
      <vt:lpstr>Example 1</vt:lpstr>
      <vt:lpstr>Concept</vt:lpstr>
      <vt:lpstr>Example 2</vt:lpstr>
      <vt:lpstr>Example 2</vt:lpstr>
      <vt:lpstr>Example 2</vt:lpstr>
      <vt:lpstr>Concept</vt:lpstr>
      <vt:lpstr>Example 3</vt:lpstr>
      <vt:lpstr>Example 3</vt:lpstr>
      <vt:lpstr>Example 3</vt:lpstr>
      <vt:lpstr>Example 4</vt:lpstr>
      <vt:lpstr>Example 4</vt:lpstr>
      <vt:lpstr>Example 4</vt:lpstr>
      <vt:lpstr>Example 5</vt:lpstr>
      <vt:lpstr>Example 5</vt:lpstr>
      <vt:lpstr>Example 5</vt:lpstr>
      <vt:lpstr>Example 5</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94</cp:revision>
  <dcterms:created xsi:type="dcterms:W3CDTF">2007-12-06T14:31:51Z</dcterms:created>
  <dcterms:modified xsi:type="dcterms:W3CDTF">2015-12-17T13:33:03Z</dcterms:modified>
</cp:coreProperties>
</file>