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302" r:id="rId21"/>
    <p:sldId id="259" r:id="rId22"/>
    <p:sldId id="288" r:id="rId23"/>
    <p:sldId id="308" r:id="rId24"/>
    <p:sldId id="316" r:id="rId25"/>
    <p:sldId id="260" r:id="rId26"/>
    <p:sldId id="261" r:id="rId27"/>
    <p:sldId id="319" r:id="rId28"/>
    <p:sldId id="320" r:id="rId29"/>
    <p:sldId id="321" r:id="rId30"/>
    <p:sldId id="309" r:id="rId31"/>
    <p:sldId id="323" r:id="rId32"/>
    <p:sldId id="317" r:id="rId33"/>
    <p:sldId id="263" r:id="rId34"/>
    <p:sldId id="324" r:id="rId35"/>
    <p:sldId id="291" r:id="rId36"/>
    <p:sldId id="325" r:id="rId37"/>
    <p:sldId id="310" r:id="rId38"/>
    <p:sldId id="326" r:id="rId39"/>
    <p:sldId id="318" r:id="rId40"/>
    <p:sldId id="293" r:id="rId41"/>
    <p:sldId id="294" r:id="rId42"/>
    <p:sldId id="327" r:id="rId43"/>
    <p:sldId id="311" r:id="rId44"/>
    <p:sldId id="275" r:id="rId45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2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12–5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2_07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2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2_07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9.xml"/><Relationship Id="rId7" Type="http://schemas.openxmlformats.org/officeDocument/2006/relationships/slide" Target="slide15.xml"/><Relationship Id="rId12" Type="http://schemas.openxmlformats.org/officeDocument/2006/relationships/slide" Target="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30.xml"/><Relationship Id="rId5" Type="http://schemas.openxmlformats.org/officeDocument/2006/relationships/slide" Target="slide11.xml"/><Relationship Id="rId10" Type="http://schemas.openxmlformats.org/officeDocument/2006/relationships/slide" Target="slide24.xml"/><Relationship Id="rId4" Type="http://schemas.openxmlformats.org/officeDocument/2006/relationships/slide" Target="slide10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5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55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2_07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795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12–6)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 Probability of Independent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Real-World Example: Independent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 Probability of Dependent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Real-World Example: Dependent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  Mutually Exclusive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Real-World Example: Mutually Exclusive Events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Key Concept:  Events that are Not Mutually Exclusive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4:	Real-World Example: Events that are Not Mutually Exclusive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You can vote for 3 of the 5 candidates running for the city council. How many ways can you vote?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876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560,700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7,560,400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9,663,384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11,960,840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North High School has 3 different awards that are given to graduating seniors. If there are 214 seniors, in how many ways can the awards be given if a person cannot win more than one?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118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12,960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3024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126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Evaluate </a:t>
            </a:r>
            <a:r>
              <a:rPr lang="en-US" sz="2400" b="1" baseline="-25000">
                <a:solidFill>
                  <a:srgbClr val="00539D"/>
                </a:solidFill>
                <a:cs typeface="Times New Roman" pitchFamily="18" charset="0"/>
              </a:rPr>
              <a:t>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 baseline="-25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180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220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Gina needs to pick 9 songs from a list of 12 songs to play during her radio show. How many ways can she include 9 songs in her show in any order?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983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240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180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140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80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From a 10-member basketball team, a coach needs to pick 5 starters. His lineup must include one of the two centers. How many starting lineups can the coach make?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118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792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588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1008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5040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Twelve students have been selected for the debate team. How many different seven-student teams can be chosen?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31051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calculated simple probability.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probabilities of independent and dependent events.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probabilities of mutually exclusive events.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9" name="Picture 13" descr="KC_alg_L12-0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8098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Independent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876300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TRAVEL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Rae is flying from Birmingham to Chicago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on a flight with a 90% on-time record. On the same day, the chances of rain in Denver are predicted to be 50%. What is the probability that Rae’s flight will be on time and that it will rain in Denver?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4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Independent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2752725" y="1503363"/>
            <a:ext cx="35718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P(A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B)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P(A)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●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P(B)</a:t>
            </a:r>
          </a:p>
        </p:txBody>
      </p:sp>
      <p:sp>
        <p:nvSpPr>
          <p:cNvPr id="86048" name="Text Box 32"/>
          <p:cNvSpPr txBox="1">
            <a:spLocks noChangeArrowheads="1"/>
          </p:cNvSpPr>
          <p:nvPr/>
        </p:nvSpPr>
        <p:spPr bwMode="auto">
          <a:xfrm>
            <a:off x="5121275" y="3505200"/>
            <a:ext cx="2838450" cy="695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90% = 0.9 and </a:t>
            </a:r>
            <a:br>
              <a:rPr lang="en-US" sz="2200">
                <a:solidFill>
                  <a:srgbClr val="000000"/>
                </a:solidFill>
              </a:rPr>
            </a:br>
            <a:r>
              <a:rPr lang="en-US" sz="2200">
                <a:solidFill>
                  <a:srgbClr val="000000"/>
                </a:solidFill>
              </a:rPr>
              <a:t>50% = 0.5</a:t>
            </a:r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533400" y="494347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 probability that Rae’s flight will be on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time and that it will rain in Denver is 45%.</a:t>
            </a:r>
          </a:p>
        </p:txBody>
      </p:sp>
      <p:sp>
        <p:nvSpPr>
          <p:cNvPr id="86050" name="Text Box 34"/>
          <p:cNvSpPr txBox="1">
            <a:spLocks noChangeArrowheads="1"/>
          </p:cNvSpPr>
          <p:nvPr/>
        </p:nvSpPr>
        <p:spPr bwMode="auto">
          <a:xfrm>
            <a:off x="3140075" y="4343400"/>
            <a:ext cx="16383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= 0.45</a:t>
            </a:r>
          </a:p>
        </p:txBody>
      </p:sp>
      <p:sp>
        <p:nvSpPr>
          <p:cNvPr id="86051" name="Text Box 35"/>
          <p:cNvSpPr txBox="1">
            <a:spLocks noChangeArrowheads="1"/>
          </p:cNvSpPr>
          <p:nvPr/>
        </p:nvSpPr>
        <p:spPr bwMode="auto">
          <a:xfrm>
            <a:off x="6210300" y="1390650"/>
            <a:ext cx="2743200" cy="695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Probability of independent events</a:t>
            </a:r>
          </a:p>
        </p:txBody>
      </p:sp>
      <p:sp>
        <p:nvSpPr>
          <p:cNvPr id="86052" name="Text Box 36"/>
          <p:cNvSpPr txBox="1">
            <a:spLocks noChangeArrowheads="1"/>
          </p:cNvSpPr>
          <p:nvPr/>
        </p:nvSpPr>
        <p:spPr bwMode="auto">
          <a:xfrm>
            <a:off x="5016500" y="4322763"/>
            <a:ext cx="253365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Multiply.</a:t>
            </a:r>
          </a:p>
        </p:txBody>
      </p:sp>
      <p:grpSp>
        <p:nvGrpSpPr>
          <p:cNvPr id="86058" name="Group 42"/>
          <p:cNvGrpSpPr>
            <a:grpSpLocks/>
          </p:cNvGrpSpPr>
          <p:nvPr/>
        </p:nvGrpSpPr>
        <p:grpSpPr bwMode="auto">
          <a:xfrm>
            <a:off x="330200" y="2322513"/>
            <a:ext cx="8839200" cy="1135062"/>
            <a:chOff x="208" y="1463"/>
            <a:chExt cx="5568" cy="715"/>
          </a:xfrm>
        </p:grpSpPr>
        <p:sp>
          <p:nvSpPr>
            <p:cNvPr id="86053" name="Rectangle 37"/>
            <p:cNvSpPr>
              <a:spLocks noChangeArrowheads="1"/>
            </p:cNvSpPr>
            <p:nvPr/>
          </p:nvSpPr>
          <p:spPr bwMode="auto">
            <a:xfrm>
              <a:off x="208" y="1463"/>
              <a:ext cx="556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       P</a:t>
              </a:r>
              <a:r>
                <a:rPr lang="en-US" sz="2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(on time and rain) = </a:t>
              </a:r>
              <a:r>
                <a:rPr lang="en-US" sz="22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(on time)   ●      </a:t>
              </a:r>
              <a:r>
                <a:rPr lang="en-US" sz="22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(rain)</a:t>
              </a:r>
            </a:p>
          </p:txBody>
        </p:sp>
        <p:sp>
          <p:nvSpPr>
            <p:cNvPr id="86055" name="Rectangle 39"/>
            <p:cNvSpPr>
              <a:spLocks noChangeArrowheads="1"/>
            </p:cNvSpPr>
            <p:nvPr/>
          </p:nvSpPr>
          <p:spPr bwMode="auto">
            <a:xfrm>
              <a:off x="1938" y="1913"/>
              <a:ext cx="312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400050" algn="l"/>
                  <a:tab pos="1143000" algn="l"/>
                  <a:tab pos="2114550" algn="l"/>
                  <a:tab pos="2857500" algn="l"/>
                </a:tabLs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= 	0.9       ● 	 0.5</a:t>
              </a:r>
            </a:p>
          </p:txBody>
        </p:sp>
        <p:sp>
          <p:nvSpPr>
            <p:cNvPr id="86056" name="AutoShape 40"/>
            <p:cNvSpPr>
              <a:spLocks/>
            </p:cNvSpPr>
            <p:nvPr/>
          </p:nvSpPr>
          <p:spPr bwMode="invGray">
            <a:xfrm rot="-5400000">
              <a:off x="2739" y="1396"/>
              <a:ext cx="193" cy="760"/>
            </a:xfrm>
            <a:prstGeom prst="leftBrace">
              <a:avLst>
                <a:gd name="adj1" fmla="val 32815"/>
                <a:gd name="adj2" fmla="val 50000"/>
              </a:avLst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6057" name="AutoShape 41"/>
            <p:cNvSpPr>
              <a:spLocks/>
            </p:cNvSpPr>
            <p:nvPr/>
          </p:nvSpPr>
          <p:spPr bwMode="invGray">
            <a:xfrm rot="-5400000">
              <a:off x="3839" y="1488"/>
              <a:ext cx="193" cy="576"/>
            </a:xfrm>
            <a:prstGeom prst="leftBrace">
              <a:avLst>
                <a:gd name="adj1" fmla="val 24870"/>
                <a:gd name="adj2" fmla="val 50000"/>
              </a:avLst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7" grpId="0" build="p" autoUpdateAnimBg="0" advAuto="0"/>
      <p:bldP spid="86048" grpId="0" build="p" autoUpdateAnimBg="0"/>
      <p:bldP spid="86049" grpId="0" build="p" autoUpdateAnimBg="0"/>
      <p:bldP spid="86050" grpId="0" build="p" autoUpdateAnimBg="0"/>
      <p:bldP spid="86051" grpId="0" build="p" autoUpdateAnimBg="0" advAuto="0"/>
      <p:bldP spid="86052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5105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784600"/>
            <a:ext cx="27908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7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60%</a:t>
            </a:r>
          </a:p>
          <a:p>
            <a:pPr marL="533400" indent="-533400">
              <a:lnSpc>
                <a:spcPct val="7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40%</a:t>
            </a:r>
          </a:p>
          <a:p>
            <a:pPr marL="533400" indent="-533400">
              <a:lnSpc>
                <a:spcPct val="7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24%</a:t>
            </a:r>
          </a:p>
          <a:p>
            <a:pPr marL="533400" indent="-533400">
              <a:lnSpc>
                <a:spcPct val="7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100%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Two cities, Fairfield and Madison, lie on different faults. There is a 60% chance that Fairfield will experience an earthquake by the year 2020 and a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40% chance that Madison will experience an earthquake by 2020. Find the probability that both cities will experience an earthquake by 2020.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2" name="Picture 6" descr="KC_alg_L12-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8938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6581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GAMES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At the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school carnival, winners in the ring-toss game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are randomly given a prize from a bag that contains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 sunglasses, 6 hairbrushes, and 5 key chains.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Three prizes are randomly drawn from the bag and not replaced. Find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(sunglasses, hairbrush, key chain).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3819525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selection of the first prize affects the selection of the next prize since there is one less prize from which to choose. So, the events are dependent.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7194" name="Group 26"/>
          <p:cNvGrpSpPr>
            <a:grpSpLocks/>
          </p:cNvGrpSpPr>
          <p:nvPr/>
        </p:nvGrpSpPr>
        <p:grpSpPr bwMode="auto">
          <a:xfrm>
            <a:off x="720725" y="1352550"/>
            <a:ext cx="8018463" cy="768350"/>
            <a:chOff x="552" y="852"/>
            <a:chExt cx="5051" cy="484"/>
          </a:xfrm>
        </p:grpSpPr>
        <p:sp>
          <p:nvSpPr>
            <p:cNvPr id="7195" name="Rectangle 27"/>
            <p:cNvSpPr>
              <a:spLocks noChangeArrowheads="1"/>
            </p:cNvSpPr>
            <p:nvPr/>
          </p:nvSpPr>
          <p:spPr bwMode="auto">
            <a:xfrm>
              <a:off x="552" y="965"/>
              <a:ext cx="1200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First prize:</a:t>
              </a:r>
            </a:p>
          </p:txBody>
        </p:sp>
        <p:pic>
          <p:nvPicPr>
            <p:cNvPr id="7196" name="Picture 28" descr="eq_186"/>
            <p:cNvPicPr>
              <a:picLocks noChangeAspect="1" noChangeArrowheads="1"/>
            </p:cNvPicPr>
            <p:nvPr/>
          </p:nvPicPr>
          <p:blipFill>
            <a:blip r:embed="rId3" cstate="print"/>
            <a:srcRect b="66400"/>
            <a:stretch>
              <a:fillRect/>
            </a:stretch>
          </p:blipFill>
          <p:spPr bwMode="auto">
            <a:xfrm>
              <a:off x="1742" y="852"/>
              <a:ext cx="1906" cy="484"/>
            </a:xfrm>
            <a:prstGeom prst="rect">
              <a:avLst/>
            </a:prstGeom>
            <a:noFill/>
          </p:spPr>
        </p:pic>
        <p:grpSp>
          <p:nvGrpSpPr>
            <p:cNvPr id="7197" name="Group 29"/>
            <p:cNvGrpSpPr>
              <a:grpSpLocks/>
            </p:cNvGrpSpPr>
            <p:nvPr/>
          </p:nvGrpSpPr>
          <p:grpSpPr bwMode="auto">
            <a:xfrm>
              <a:off x="3513" y="874"/>
              <a:ext cx="2090" cy="460"/>
              <a:chOff x="3513" y="874"/>
              <a:chExt cx="2090" cy="460"/>
            </a:xfrm>
          </p:grpSpPr>
          <p:pic>
            <p:nvPicPr>
              <p:cNvPr id="7198" name="Picture 30" descr="eq_26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76546"/>
              <a:stretch>
                <a:fillRect/>
              </a:stretch>
            </p:blipFill>
            <p:spPr bwMode="auto">
              <a:xfrm>
                <a:off x="3824" y="874"/>
                <a:ext cx="1779" cy="460"/>
              </a:xfrm>
              <a:prstGeom prst="rect">
                <a:avLst/>
              </a:prstGeom>
              <a:noFill/>
            </p:spPr>
          </p:pic>
          <p:sp>
            <p:nvSpPr>
              <p:cNvPr id="7199" name="Line 31"/>
              <p:cNvSpPr>
                <a:spLocks noChangeShapeType="1"/>
              </p:cNvSpPr>
              <p:nvPr/>
            </p:nvSpPr>
            <p:spPr bwMode="invGray">
              <a:xfrm flipH="1">
                <a:off x="3514" y="1008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200" name="Line 32"/>
              <p:cNvSpPr>
                <a:spLocks noChangeShapeType="1"/>
              </p:cNvSpPr>
              <p:nvPr/>
            </p:nvSpPr>
            <p:spPr bwMode="invGray">
              <a:xfrm flipH="1">
                <a:off x="3513" y="1256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201" name="Group 33"/>
          <p:cNvGrpSpPr>
            <a:grpSpLocks/>
          </p:cNvGrpSpPr>
          <p:nvPr/>
        </p:nvGrpSpPr>
        <p:grpSpPr bwMode="auto">
          <a:xfrm>
            <a:off x="406400" y="4648200"/>
            <a:ext cx="8353425" cy="773113"/>
            <a:chOff x="336" y="3285"/>
            <a:chExt cx="5262" cy="487"/>
          </a:xfrm>
        </p:grpSpPr>
        <p:sp>
          <p:nvSpPr>
            <p:cNvPr id="7202" name="Text Box 34"/>
            <p:cNvSpPr txBox="1">
              <a:spLocks noChangeArrowheads="1"/>
            </p:cNvSpPr>
            <p:nvPr/>
          </p:nvSpPr>
          <p:spPr bwMode="auto">
            <a:xfrm>
              <a:off x="336" y="3395"/>
              <a:ext cx="1416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>
                  <a:solidFill>
                    <a:srgbClr val="000000"/>
                  </a:solidFill>
                </a:rPr>
                <a:t>Third prize:</a:t>
              </a:r>
            </a:p>
          </p:txBody>
        </p:sp>
        <p:pic>
          <p:nvPicPr>
            <p:cNvPr id="7203" name="Picture 35" descr="eq_186"/>
            <p:cNvPicPr>
              <a:picLocks noChangeAspect="1" noChangeArrowheads="1"/>
            </p:cNvPicPr>
            <p:nvPr/>
          </p:nvPicPr>
          <p:blipFill>
            <a:blip r:embed="rId3" cstate="print"/>
            <a:srcRect t="67999"/>
            <a:stretch>
              <a:fillRect/>
            </a:stretch>
          </p:blipFill>
          <p:spPr bwMode="auto">
            <a:xfrm>
              <a:off x="1742" y="3285"/>
              <a:ext cx="1906" cy="461"/>
            </a:xfrm>
            <a:prstGeom prst="rect">
              <a:avLst/>
            </a:prstGeom>
            <a:noFill/>
          </p:spPr>
        </p:pic>
        <p:grpSp>
          <p:nvGrpSpPr>
            <p:cNvPr id="7204" name="Group 36"/>
            <p:cNvGrpSpPr>
              <a:grpSpLocks/>
            </p:cNvGrpSpPr>
            <p:nvPr/>
          </p:nvGrpSpPr>
          <p:grpSpPr bwMode="auto">
            <a:xfrm>
              <a:off x="3477" y="3295"/>
              <a:ext cx="2121" cy="477"/>
              <a:chOff x="3477" y="3295"/>
              <a:chExt cx="2121" cy="477"/>
            </a:xfrm>
          </p:grpSpPr>
          <p:pic>
            <p:nvPicPr>
              <p:cNvPr id="7205" name="Picture 37" descr="eq_26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75578"/>
              <a:stretch>
                <a:fillRect/>
              </a:stretch>
            </p:blipFill>
            <p:spPr bwMode="auto">
              <a:xfrm>
                <a:off x="3824" y="3295"/>
                <a:ext cx="1774" cy="477"/>
              </a:xfrm>
              <a:prstGeom prst="rect">
                <a:avLst/>
              </a:prstGeom>
              <a:noFill/>
            </p:spPr>
          </p:pic>
          <p:sp>
            <p:nvSpPr>
              <p:cNvPr id="7206" name="Line 38"/>
              <p:cNvSpPr>
                <a:spLocks noChangeShapeType="1"/>
              </p:cNvSpPr>
              <p:nvPr/>
            </p:nvSpPr>
            <p:spPr bwMode="invGray">
              <a:xfrm flipH="1">
                <a:off x="3478" y="3412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207" name="Line 39"/>
              <p:cNvSpPr>
                <a:spLocks noChangeShapeType="1"/>
              </p:cNvSpPr>
              <p:nvPr/>
            </p:nvSpPr>
            <p:spPr bwMode="invGray">
              <a:xfrm flipH="1">
                <a:off x="3477" y="3660"/>
                <a:ext cx="314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208" name="Group 40"/>
          <p:cNvGrpSpPr>
            <a:grpSpLocks/>
          </p:cNvGrpSpPr>
          <p:nvPr/>
        </p:nvGrpSpPr>
        <p:grpSpPr bwMode="auto">
          <a:xfrm>
            <a:off x="749300" y="3009900"/>
            <a:ext cx="8001000" cy="841375"/>
            <a:chOff x="552" y="1896"/>
            <a:chExt cx="5040" cy="530"/>
          </a:xfrm>
        </p:grpSpPr>
        <p:pic>
          <p:nvPicPr>
            <p:cNvPr id="7209" name="Picture 41" descr="eq_186"/>
            <p:cNvPicPr>
              <a:picLocks noChangeAspect="1" noChangeArrowheads="1"/>
            </p:cNvPicPr>
            <p:nvPr/>
          </p:nvPicPr>
          <p:blipFill>
            <a:blip r:embed="rId3" cstate="print"/>
            <a:srcRect t="32600" b="30600"/>
            <a:stretch>
              <a:fillRect/>
            </a:stretch>
          </p:blipFill>
          <p:spPr bwMode="auto">
            <a:xfrm>
              <a:off x="1742" y="1896"/>
              <a:ext cx="1906" cy="530"/>
            </a:xfrm>
            <a:prstGeom prst="rect">
              <a:avLst/>
            </a:prstGeom>
            <a:noFill/>
          </p:spPr>
        </p:pic>
        <p:sp>
          <p:nvSpPr>
            <p:cNvPr id="7210" name="Rectangle 42"/>
            <p:cNvSpPr>
              <a:spLocks noChangeArrowheads="1"/>
            </p:cNvSpPr>
            <p:nvPr/>
          </p:nvSpPr>
          <p:spPr bwMode="auto">
            <a:xfrm>
              <a:off x="552" y="2022"/>
              <a:ext cx="151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Second prize:</a:t>
              </a:r>
            </a:p>
          </p:txBody>
        </p:sp>
        <p:grpSp>
          <p:nvGrpSpPr>
            <p:cNvPr id="7211" name="Group 43"/>
            <p:cNvGrpSpPr>
              <a:grpSpLocks/>
            </p:cNvGrpSpPr>
            <p:nvPr/>
          </p:nvGrpSpPr>
          <p:grpSpPr bwMode="auto">
            <a:xfrm>
              <a:off x="3649" y="1923"/>
              <a:ext cx="1943" cy="479"/>
              <a:chOff x="3649" y="1923"/>
              <a:chExt cx="1943" cy="479"/>
            </a:xfrm>
          </p:grpSpPr>
          <p:pic>
            <p:nvPicPr>
              <p:cNvPr id="7212" name="Picture 44" descr="eq_26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37444" b="37996"/>
              <a:stretch>
                <a:fillRect/>
              </a:stretch>
            </p:blipFill>
            <p:spPr bwMode="auto">
              <a:xfrm>
                <a:off x="3824" y="1923"/>
                <a:ext cx="1768" cy="479"/>
              </a:xfrm>
              <a:prstGeom prst="rect">
                <a:avLst/>
              </a:prstGeom>
              <a:noFill/>
            </p:spPr>
          </p:pic>
          <p:sp>
            <p:nvSpPr>
              <p:cNvPr id="7213" name="Line 45"/>
              <p:cNvSpPr>
                <a:spLocks noChangeShapeType="1"/>
              </p:cNvSpPr>
              <p:nvPr/>
            </p:nvSpPr>
            <p:spPr bwMode="invGray">
              <a:xfrm flipH="1">
                <a:off x="3649" y="2056"/>
                <a:ext cx="191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214" name="Line 46"/>
              <p:cNvSpPr>
                <a:spLocks noChangeShapeType="1"/>
              </p:cNvSpPr>
              <p:nvPr/>
            </p:nvSpPr>
            <p:spPr bwMode="invGray">
              <a:xfrm flipH="1">
                <a:off x="3649" y="2280"/>
                <a:ext cx="191" cy="0"/>
              </a:xfrm>
              <a:prstGeom prst="line">
                <a:avLst/>
              </a:prstGeom>
              <a:noFill/>
              <a:ln w="38100">
                <a:solidFill>
                  <a:srgbClr val="E01B22"/>
                </a:solidFill>
                <a:round/>
                <a:headEnd/>
                <a:tailEnd type="triangle" w="lg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4965" name="Text Box 37"/>
          <p:cNvSpPr txBox="1">
            <a:spLocks noChangeArrowheads="1"/>
          </p:cNvSpPr>
          <p:nvPr/>
        </p:nvSpPr>
        <p:spPr bwMode="auto">
          <a:xfrm>
            <a:off x="6686550" y="3702050"/>
            <a:ext cx="222885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Multiply.</a:t>
            </a:r>
          </a:p>
        </p:txBody>
      </p:sp>
      <p:sp>
        <p:nvSpPr>
          <p:cNvPr id="124966" name="Rectangle 38"/>
          <p:cNvSpPr>
            <a:spLocks noChangeArrowheads="1"/>
          </p:cNvSpPr>
          <p:nvPr/>
        </p:nvSpPr>
        <p:spPr bwMode="auto">
          <a:xfrm>
            <a:off x="885825" y="1552575"/>
            <a:ext cx="8105775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7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17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(sunglasses, hairbrush, key chain) = </a:t>
            </a:r>
            <a:r>
              <a:rPr lang="en-US" sz="17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17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(sunglasses)●</a:t>
            </a:r>
            <a:r>
              <a:rPr lang="en-US" sz="17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17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(hairbrush)●</a:t>
            </a:r>
            <a:r>
              <a:rPr lang="en-US" sz="17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17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(key chain)</a:t>
            </a:r>
          </a:p>
        </p:txBody>
      </p:sp>
      <p:grpSp>
        <p:nvGrpSpPr>
          <p:cNvPr id="124967" name="Group 39"/>
          <p:cNvGrpSpPr>
            <a:grpSpLocks/>
          </p:cNvGrpSpPr>
          <p:nvPr/>
        </p:nvGrpSpPr>
        <p:grpSpPr bwMode="auto">
          <a:xfrm>
            <a:off x="4414838" y="1855788"/>
            <a:ext cx="4467225" cy="1747837"/>
            <a:chOff x="2781" y="1169"/>
            <a:chExt cx="2814" cy="1101"/>
          </a:xfrm>
        </p:grpSpPr>
        <p:sp>
          <p:nvSpPr>
            <p:cNvPr id="124968" name="Text Box 40"/>
            <p:cNvSpPr txBox="1">
              <a:spLocks noChangeArrowheads="1"/>
            </p:cNvSpPr>
            <p:nvPr/>
          </p:nvSpPr>
          <p:spPr bwMode="auto">
            <a:xfrm>
              <a:off x="4212" y="2022"/>
              <a:ext cx="1383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>
                  <a:solidFill>
                    <a:srgbClr val="000000"/>
                  </a:solidFill>
                </a:rPr>
                <a:t>Substitution</a:t>
              </a:r>
            </a:p>
          </p:txBody>
        </p:sp>
        <p:sp>
          <p:nvSpPr>
            <p:cNvPr id="124969" name="AutoShape 41"/>
            <p:cNvSpPr>
              <a:spLocks/>
            </p:cNvSpPr>
            <p:nvPr/>
          </p:nvSpPr>
          <p:spPr bwMode="invGray">
            <a:xfrm rot="-5400000">
              <a:off x="3272" y="854"/>
              <a:ext cx="169" cy="799"/>
            </a:xfrm>
            <a:prstGeom prst="leftBrace">
              <a:avLst>
                <a:gd name="adj1" fmla="val 39398"/>
                <a:gd name="adj2" fmla="val 50000"/>
              </a:avLst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4970" name="AutoShape 42"/>
            <p:cNvSpPr>
              <a:spLocks/>
            </p:cNvSpPr>
            <p:nvPr/>
          </p:nvSpPr>
          <p:spPr bwMode="invGray">
            <a:xfrm rot="-5400000">
              <a:off x="5009" y="923"/>
              <a:ext cx="169" cy="661"/>
            </a:xfrm>
            <a:prstGeom prst="leftBrace">
              <a:avLst>
                <a:gd name="adj1" fmla="val 32594"/>
                <a:gd name="adj2" fmla="val 50000"/>
              </a:avLst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4971" name="AutoShape 43"/>
            <p:cNvSpPr>
              <a:spLocks/>
            </p:cNvSpPr>
            <p:nvPr/>
          </p:nvSpPr>
          <p:spPr bwMode="invGray">
            <a:xfrm rot="-5400000">
              <a:off x="4164" y="898"/>
              <a:ext cx="169" cy="711"/>
            </a:xfrm>
            <a:prstGeom prst="leftBrace">
              <a:avLst>
                <a:gd name="adj1" fmla="val 35059"/>
                <a:gd name="adj2" fmla="val 50000"/>
              </a:avLst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124972" name="Picture 44" descr="eq_187"/>
            <p:cNvPicPr>
              <a:picLocks noChangeAspect="1" noChangeArrowheads="1"/>
            </p:cNvPicPr>
            <p:nvPr/>
          </p:nvPicPr>
          <p:blipFill>
            <a:blip r:embed="rId3" cstate="print"/>
            <a:srcRect r="15242" b="70905"/>
            <a:stretch>
              <a:fillRect/>
            </a:stretch>
          </p:blipFill>
          <p:spPr bwMode="auto">
            <a:xfrm>
              <a:off x="2781" y="1398"/>
              <a:ext cx="2447" cy="461"/>
            </a:xfrm>
            <a:prstGeom prst="rect">
              <a:avLst/>
            </a:prstGeom>
            <a:noFill/>
          </p:spPr>
        </p:pic>
      </p:grpSp>
      <p:pic>
        <p:nvPicPr>
          <p:cNvPr id="124973" name="Picture 45" descr="eq_187"/>
          <p:cNvPicPr>
            <a:picLocks noChangeAspect="1" noChangeArrowheads="1"/>
          </p:cNvPicPr>
          <p:nvPr/>
        </p:nvPicPr>
        <p:blipFill>
          <a:blip r:embed="rId3" cstate="print"/>
          <a:srcRect t="28368" r="63823" b="43210"/>
          <a:stretch>
            <a:fillRect/>
          </a:stretch>
        </p:blipFill>
        <p:spPr bwMode="auto">
          <a:xfrm>
            <a:off x="4362450" y="3505200"/>
            <a:ext cx="1905000" cy="820738"/>
          </a:xfrm>
          <a:prstGeom prst="rect">
            <a:avLst/>
          </a:prstGeom>
          <a:noFill/>
        </p:spPr>
      </p:pic>
      <p:grpSp>
        <p:nvGrpSpPr>
          <p:cNvPr id="124979" name="Group 51"/>
          <p:cNvGrpSpPr>
            <a:grpSpLocks/>
          </p:cNvGrpSpPr>
          <p:nvPr/>
        </p:nvGrpSpPr>
        <p:grpSpPr bwMode="auto">
          <a:xfrm>
            <a:off x="533400" y="4495800"/>
            <a:ext cx="8229600" cy="1771650"/>
            <a:chOff x="336" y="2832"/>
            <a:chExt cx="5184" cy="1116"/>
          </a:xfrm>
        </p:grpSpPr>
        <p:sp>
          <p:nvSpPr>
            <p:cNvPr id="124975" name="Rectangle 47"/>
            <p:cNvSpPr>
              <a:spLocks noChangeArrowheads="1"/>
            </p:cNvSpPr>
            <p:nvPr/>
          </p:nvSpPr>
          <p:spPr bwMode="auto">
            <a:xfrm>
              <a:off x="336" y="2838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endParaRPr lang="en-US" sz="2400">
                <a:solidFill>
                  <a:srgbClr val="E01B22"/>
                </a:solidFill>
              </a:endParaRPr>
            </a:p>
          </p:txBody>
        </p:sp>
        <p:pic>
          <p:nvPicPr>
            <p:cNvPr id="124976" name="Picture 48" descr="eq_187"/>
            <p:cNvPicPr>
              <a:picLocks noChangeAspect="1" noChangeArrowheads="1"/>
            </p:cNvPicPr>
            <p:nvPr/>
          </p:nvPicPr>
          <p:blipFill>
            <a:blip r:embed="rId3" cstate="print"/>
            <a:srcRect t="74657" r="11366"/>
            <a:stretch>
              <a:fillRect/>
            </a:stretch>
          </p:blipFill>
          <p:spPr bwMode="auto">
            <a:xfrm>
              <a:off x="1476" y="3164"/>
              <a:ext cx="2940" cy="461"/>
            </a:xfrm>
            <a:prstGeom prst="rect">
              <a:avLst/>
            </a:prstGeom>
            <a:noFill/>
          </p:spPr>
        </p:pic>
        <p:sp>
          <p:nvSpPr>
            <p:cNvPr id="124977" name="Text Box 49"/>
            <p:cNvSpPr txBox="1">
              <a:spLocks noChangeArrowheads="1"/>
            </p:cNvSpPr>
            <p:nvPr/>
          </p:nvSpPr>
          <p:spPr bwMode="auto">
            <a:xfrm>
              <a:off x="1434" y="3660"/>
              <a:ext cx="1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E01B22"/>
                  </a:solidFill>
                </a:rPr>
                <a:t>or about 4.4%.</a:t>
              </a:r>
            </a:p>
          </p:txBody>
        </p:sp>
        <p:pic>
          <p:nvPicPr>
            <p:cNvPr id="124978" name="Picture 50" descr="eq_187"/>
            <p:cNvPicPr>
              <a:picLocks noChangeAspect="1" noChangeArrowheads="1"/>
            </p:cNvPicPr>
            <p:nvPr/>
          </p:nvPicPr>
          <p:blipFill>
            <a:blip r:embed="rId3" cstate="print"/>
            <a:srcRect t="56404" b="27983"/>
            <a:stretch>
              <a:fillRect/>
            </a:stretch>
          </p:blipFill>
          <p:spPr bwMode="auto">
            <a:xfrm>
              <a:off x="1476" y="2832"/>
              <a:ext cx="3317" cy="2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4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65" grpId="0" build="p" autoUpdateAnimBg="0" advAuto="0"/>
      <p:bldP spid="124966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876300" y="1503363"/>
            <a:ext cx="7705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GAMES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At the school carnival, winners in the ring-toss game are randomly given a prize from a bag that contains 4 sunglasses, 6 hairbrushes, and 5 key chains. Three prizes are randomly drawn from the bag and not replaced. Find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(hairbrush, hairbrush, not a hairbrush).</a:t>
            </a:r>
            <a:endParaRPr lang="en-US" sz="2400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5969" name="Text Box 17"/>
          <p:cNvSpPr txBox="1">
            <a:spLocks noChangeArrowheads="1"/>
          </p:cNvSpPr>
          <p:nvPr/>
        </p:nvSpPr>
        <p:spPr bwMode="auto">
          <a:xfrm>
            <a:off x="533400" y="3848100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After two hairbrushes are selected, there are 13 prizes left. Since both of the prizes are hairbrushes, there are still 9 prizes that are not hairbrushes.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8" grpId="0" build="p" autoUpdateAnimBg="0" advAuto="0"/>
      <p:bldP spid="12596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Dependent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7017" name="Rectangle 41"/>
          <p:cNvSpPr>
            <a:spLocks noChangeArrowheads="1"/>
          </p:cNvSpPr>
          <p:nvPr/>
        </p:nvSpPr>
        <p:spPr bwMode="auto">
          <a:xfrm>
            <a:off x="746125" y="1447800"/>
            <a:ext cx="79406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(hairbrush, hairbrush, not a hairbrush) </a:t>
            </a:r>
          </a:p>
          <a:p>
            <a:pPr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(hairbrush) ●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(hairbrush) ● 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(not a hairbrush)</a:t>
            </a:r>
          </a:p>
        </p:txBody>
      </p:sp>
      <p:pic>
        <p:nvPicPr>
          <p:cNvPr id="127026" name="Picture 50" descr="12-5-2"/>
          <p:cNvPicPr>
            <a:picLocks noChangeAspect="1" noChangeArrowheads="1"/>
          </p:cNvPicPr>
          <p:nvPr/>
        </p:nvPicPr>
        <p:blipFill>
          <a:blip r:embed="rId3" cstate="print"/>
          <a:srcRect t="51064"/>
          <a:stretch>
            <a:fillRect/>
          </a:stretch>
        </p:blipFill>
        <p:spPr bwMode="auto">
          <a:xfrm>
            <a:off x="1257300" y="3400425"/>
            <a:ext cx="1974850" cy="803275"/>
          </a:xfrm>
          <a:prstGeom prst="rect">
            <a:avLst/>
          </a:prstGeom>
          <a:noFill/>
        </p:spPr>
      </p:pic>
      <p:grpSp>
        <p:nvGrpSpPr>
          <p:cNvPr id="127048" name="Group 72"/>
          <p:cNvGrpSpPr>
            <a:grpSpLocks/>
          </p:cNvGrpSpPr>
          <p:nvPr/>
        </p:nvGrpSpPr>
        <p:grpSpPr bwMode="auto">
          <a:xfrm>
            <a:off x="746125" y="2516188"/>
            <a:ext cx="7940675" cy="812800"/>
            <a:chOff x="470" y="1585"/>
            <a:chExt cx="5002" cy="512"/>
          </a:xfrm>
        </p:grpSpPr>
        <p:sp>
          <p:nvSpPr>
            <p:cNvPr id="127022" name="Text Box 46"/>
            <p:cNvSpPr txBox="1">
              <a:spLocks noChangeArrowheads="1"/>
            </p:cNvSpPr>
            <p:nvPr/>
          </p:nvSpPr>
          <p:spPr bwMode="auto">
            <a:xfrm>
              <a:off x="2034" y="172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●</a:t>
              </a:r>
            </a:p>
          </p:txBody>
        </p:sp>
        <p:sp>
          <p:nvSpPr>
            <p:cNvPr id="127023" name="Text Box 47"/>
            <p:cNvSpPr txBox="1">
              <a:spLocks noChangeArrowheads="1"/>
            </p:cNvSpPr>
            <p:nvPr/>
          </p:nvSpPr>
          <p:spPr bwMode="auto">
            <a:xfrm>
              <a:off x="3330" y="172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●</a:t>
              </a:r>
            </a:p>
          </p:txBody>
        </p:sp>
        <p:grpSp>
          <p:nvGrpSpPr>
            <p:cNvPr id="127047" name="Group 71"/>
            <p:cNvGrpSpPr>
              <a:grpSpLocks/>
            </p:cNvGrpSpPr>
            <p:nvPr/>
          </p:nvGrpSpPr>
          <p:grpSpPr bwMode="auto">
            <a:xfrm>
              <a:off x="470" y="1585"/>
              <a:ext cx="5002" cy="512"/>
              <a:chOff x="470" y="1585"/>
              <a:chExt cx="5002" cy="512"/>
            </a:xfrm>
          </p:grpSpPr>
          <p:pic>
            <p:nvPicPr>
              <p:cNvPr id="127015" name="Picture 39" descr="alg_1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1464" t="34207" b="31586"/>
              <a:stretch>
                <a:fillRect/>
              </a:stretch>
            </p:blipFill>
            <p:spPr bwMode="auto">
              <a:xfrm>
                <a:off x="2705" y="1602"/>
                <a:ext cx="271" cy="495"/>
              </a:xfrm>
              <a:prstGeom prst="rect">
                <a:avLst/>
              </a:prstGeom>
              <a:noFill/>
            </p:spPr>
          </p:pic>
          <p:pic>
            <p:nvPicPr>
              <p:cNvPr id="127021" name="Picture 45" descr="alg_1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2080" b="65793"/>
              <a:stretch>
                <a:fillRect/>
              </a:stretch>
            </p:blipFill>
            <p:spPr bwMode="auto">
              <a:xfrm>
                <a:off x="1360" y="1593"/>
                <a:ext cx="262" cy="495"/>
              </a:xfrm>
              <a:prstGeom prst="rect">
                <a:avLst/>
              </a:prstGeom>
              <a:noFill/>
            </p:spPr>
          </p:pic>
          <p:pic>
            <p:nvPicPr>
              <p:cNvPr id="127024" name="Picture 48" descr="12-5-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108" y="1585"/>
                <a:ext cx="292" cy="501"/>
              </a:xfrm>
              <a:prstGeom prst="rect">
                <a:avLst/>
              </a:prstGeom>
              <a:noFill/>
            </p:spPr>
          </p:pic>
          <p:sp>
            <p:nvSpPr>
              <p:cNvPr id="127027" name="Rectangle 51"/>
              <p:cNvSpPr>
                <a:spLocks noChangeArrowheads="1"/>
              </p:cNvSpPr>
              <p:nvPr/>
            </p:nvSpPr>
            <p:spPr bwMode="auto">
              <a:xfrm>
                <a:off x="470" y="1648"/>
                <a:ext cx="5002" cy="3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20000"/>
                  </a:spcBef>
                  <a:spcAft>
                    <a:spcPct val="20000"/>
                  </a:spcAft>
                  <a:tabLst>
                    <a:tab pos="457200" algn="l"/>
                  </a:tabLst>
                </a:pPr>
                <a:r>
                  <a:rPr lang="en-US" sz="2400">
                    <a:solidFill>
                      <a:srgbClr val="000000"/>
                    </a:solidFill>
                    <a:ea typeface="Times New Roman" pitchFamily="18" charset="0"/>
                    <a:cs typeface="Arial" pitchFamily="34" charset="0"/>
                  </a:rPr>
                  <a:t>	= </a:t>
                </a:r>
              </a:p>
            </p:txBody>
          </p:sp>
        </p:grpSp>
      </p:grpSp>
      <p:grpSp>
        <p:nvGrpSpPr>
          <p:cNvPr id="127031" name="Group 55"/>
          <p:cNvGrpSpPr>
            <a:grpSpLocks/>
          </p:cNvGrpSpPr>
          <p:nvPr/>
        </p:nvGrpSpPr>
        <p:grpSpPr bwMode="auto">
          <a:xfrm>
            <a:off x="533400" y="4752975"/>
            <a:ext cx="8229600" cy="815975"/>
            <a:chOff x="336" y="2994"/>
            <a:chExt cx="5184" cy="514"/>
          </a:xfrm>
        </p:grpSpPr>
        <p:pic>
          <p:nvPicPr>
            <p:cNvPr id="127029" name="Picture 53" descr="12-5-2"/>
            <p:cNvPicPr>
              <a:picLocks noChangeAspect="1" noChangeArrowheads="1"/>
            </p:cNvPicPr>
            <p:nvPr/>
          </p:nvPicPr>
          <p:blipFill>
            <a:blip r:embed="rId6" cstate="print"/>
            <a:srcRect t="67261" r="72990"/>
            <a:stretch>
              <a:fillRect/>
            </a:stretch>
          </p:blipFill>
          <p:spPr bwMode="auto">
            <a:xfrm>
              <a:off x="2952" y="2994"/>
              <a:ext cx="336" cy="514"/>
            </a:xfrm>
            <a:prstGeom prst="rect">
              <a:avLst/>
            </a:prstGeom>
            <a:noFill/>
          </p:spPr>
        </p:pic>
        <p:sp>
          <p:nvSpPr>
            <p:cNvPr id="127030" name="Rectangle 54"/>
            <p:cNvSpPr>
              <a:spLocks noChangeArrowheads="1"/>
            </p:cNvSpPr>
            <p:nvPr/>
          </p:nvSpPr>
          <p:spPr bwMode="auto">
            <a:xfrm>
              <a:off x="336" y="3114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The probability is       or about 9.9%.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7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1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267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947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A.  </a:t>
            </a:r>
            <a:r>
              <a:rPr lang="en-US" sz="2200" b="1">
                <a:solidFill>
                  <a:srgbClr val="00539D"/>
                </a:solidFill>
              </a:rPr>
              <a:t>A gumball machine contains 16 red gumballs, 10 blue gumballs, and 18 green gumballs. Once a gumball is removed from the machine, it is not replaced. Find each probability if the gumballs are removed in the order indicated.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 i="1">
                <a:solidFill>
                  <a:srgbClr val="00539D"/>
                </a:solidFill>
              </a:rPr>
              <a:t>P</a:t>
            </a:r>
            <a:r>
              <a:rPr lang="en-US" sz="2200" b="1">
                <a:solidFill>
                  <a:srgbClr val="00539D"/>
                </a:solidFill>
              </a:rPr>
              <a:t>(red, green, blue)</a:t>
            </a:r>
          </a:p>
        </p:txBody>
      </p:sp>
      <p:grpSp>
        <p:nvGrpSpPr>
          <p:cNvPr id="114700" name="Group 12"/>
          <p:cNvGrpSpPr>
            <a:grpSpLocks/>
          </p:cNvGrpSpPr>
          <p:nvPr/>
        </p:nvGrpSpPr>
        <p:grpSpPr bwMode="auto">
          <a:xfrm>
            <a:off x="914400" y="3429000"/>
            <a:ext cx="4557713" cy="3043238"/>
            <a:chOff x="576" y="2160"/>
            <a:chExt cx="2871" cy="1917"/>
          </a:xfrm>
        </p:grpSpPr>
        <p:sp>
          <p:nvSpPr>
            <p:cNvPr id="11470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205"/>
              <a:ext cx="2871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</a:t>
              </a:r>
              <a:endParaRPr lang="pt-BR" sz="2400" b="1">
                <a:sym typeface="Symbol" pitchFamily="18" charset="2"/>
              </a:endParaRP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4702" name="Picture 14" descr="8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2" y="2160"/>
              <a:ext cx="478" cy="191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9029" name="Oval 5"/>
          <p:cNvSpPr>
            <a:spLocks noChangeArrowheads="1"/>
          </p:cNvSpPr>
          <p:nvPr/>
        </p:nvSpPr>
        <p:spPr bwMode="auto">
          <a:xfrm>
            <a:off x="908050" y="50133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9030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9031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9036" name="TPQuestion"/>
          <p:cNvSpPr>
            <a:spLocks noChangeArrowheads="1"/>
          </p:cNvSpPr>
          <p:nvPr/>
        </p:nvSpPr>
        <p:spPr bwMode="auto">
          <a:xfrm>
            <a:off x="533400" y="1504950"/>
            <a:ext cx="83947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B.  </a:t>
            </a:r>
            <a:r>
              <a:rPr lang="en-US" sz="2200" b="1">
                <a:solidFill>
                  <a:srgbClr val="00539D"/>
                </a:solidFill>
              </a:rPr>
              <a:t>A gumball machine contains 16 red gumballs, 10 blue gumballs, and 18 green gumballs. Once a gumball is removed from the machine, it is not replaced. Find each probability if the gumballs are removed in the order indicated.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 i="1">
                <a:solidFill>
                  <a:srgbClr val="00539D"/>
                </a:solidFill>
              </a:rPr>
              <a:t>P</a:t>
            </a:r>
            <a:r>
              <a:rPr lang="en-US" sz="2200" b="1">
                <a:solidFill>
                  <a:srgbClr val="00539D"/>
                </a:solidFill>
              </a:rPr>
              <a:t>(green, blue, </a:t>
            </a:r>
            <a:r>
              <a:rPr lang="en-US" sz="2200" b="1" i="1">
                <a:solidFill>
                  <a:srgbClr val="00539D"/>
                </a:solidFill>
              </a:rPr>
              <a:t>not</a:t>
            </a:r>
            <a:r>
              <a:rPr lang="en-US" sz="2200" b="1">
                <a:solidFill>
                  <a:srgbClr val="00539D"/>
                </a:solidFill>
              </a:rPr>
              <a:t> red)</a:t>
            </a:r>
          </a:p>
        </p:txBody>
      </p:sp>
      <p:grpSp>
        <p:nvGrpSpPr>
          <p:cNvPr id="129037" name="Group 13"/>
          <p:cNvGrpSpPr>
            <a:grpSpLocks/>
          </p:cNvGrpSpPr>
          <p:nvPr/>
        </p:nvGrpSpPr>
        <p:grpSpPr bwMode="auto">
          <a:xfrm>
            <a:off x="914400" y="3429000"/>
            <a:ext cx="4557713" cy="3043238"/>
            <a:chOff x="576" y="2160"/>
            <a:chExt cx="2871" cy="1917"/>
          </a:xfrm>
        </p:grpSpPr>
        <p:sp>
          <p:nvSpPr>
            <p:cNvPr id="12903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205"/>
              <a:ext cx="2871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</a:t>
              </a:r>
              <a:endParaRPr lang="pt-BR" sz="2400" b="1">
                <a:sym typeface="Symbol" pitchFamily="18" charset="2"/>
              </a:endParaRP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2743200" indent="-27432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29039" name="Picture 15" descr="8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2" y="2160"/>
              <a:ext cx="478" cy="191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nimBg="1"/>
      <p:bldP spid="12903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2886" name="Picture 6" descr="KC_alg_L12-07C"/>
          <p:cNvPicPr>
            <a:picLocks noChangeAspect="1" noChangeArrowheads="1"/>
          </p:cNvPicPr>
          <p:nvPr/>
        </p:nvPicPr>
        <p:blipFill>
          <a:blip r:embed="rId3" cstate="print"/>
          <a:srcRect l="1387"/>
          <a:stretch>
            <a:fillRect/>
          </a:stretch>
        </p:blipFill>
        <p:spPr bwMode="auto">
          <a:xfrm>
            <a:off x="552450" y="1495425"/>
            <a:ext cx="8124825" cy="2749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Mutually Exclusive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A card is being drawn from a standard deck. Find the probability of </a:t>
            </a:r>
            <a:r>
              <a:rPr lang="en-US" sz="2400" b="1" i="1">
                <a:solidFill>
                  <a:srgbClr val="00539D"/>
                </a:solidFill>
              </a:rPr>
              <a:t>P</a:t>
            </a:r>
            <a:r>
              <a:rPr lang="en-US" sz="2400" b="1">
                <a:solidFill>
                  <a:srgbClr val="00539D"/>
                </a:solidFill>
              </a:rPr>
              <a:t>(7 or 8).</a:t>
            </a:r>
            <a:endParaRPr lang="en-US" sz="2400">
              <a:solidFill>
                <a:srgbClr val="00539D"/>
              </a:solidFill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" y="23622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Since a card cannot show a 7 and an 8 at the same time, these events are mutually exclusive.</a:t>
            </a:r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942975" y="3200400"/>
            <a:ext cx="5915025" cy="838200"/>
            <a:chOff x="594" y="2016"/>
            <a:chExt cx="3726" cy="528"/>
          </a:xfrm>
        </p:grpSpPr>
        <p:pic>
          <p:nvPicPr>
            <p:cNvPr id="9232" name="Picture 16" descr="12-5-3a"/>
            <p:cNvPicPr>
              <a:picLocks noChangeAspect="1" noChangeArrowheads="1"/>
            </p:cNvPicPr>
            <p:nvPr/>
          </p:nvPicPr>
          <p:blipFill>
            <a:blip r:embed="rId3" cstate="print"/>
            <a:srcRect l="33592" b="80646"/>
            <a:stretch>
              <a:fillRect/>
            </a:stretch>
          </p:blipFill>
          <p:spPr bwMode="auto">
            <a:xfrm>
              <a:off x="2268" y="2040"/>
              <a:ext cx="2052" cy="504"/>
            </a:xfrm>
            <a:prstGeom prst="rect">
              <a:avLst/>
            </a:prstGeom>
            <a:noFill/>
          </p:spPr>
        </p:pic>
        <p:pic>
          <p:nvPicPr>
            <p:cNvPr id="9234" name="Picture 18" descr="12-5-3a"/>
            <p:cNvPicPr>
              <a:picLocks noChangeAspect="1" noChangeArrowheads="1"/>
            </p:cNvPicPr>
            <p:nvPr/>
          </p:nvPicPr>
          <p:blipFill>
            <a:blip r:embed="rId3" cstate="print"/>
            <a:srcRect r="69514" b="80646"/>
            <a:stretch>
              <a:fillRect/>
            </a:stretch>
          </p:blipFill>
          <p:spPr bwMode="auto">
            <a:xfrm>
              <a:off x="594" y="2040"/>
              <a:ext cx="942" cy="504"/>
            </a:xfrm>
            <a:prstGeom prst="rect">
              <a:avLst/>
            </a:prstGeom>
            <a:noFill/>
          </p:spPr>
        </p:pic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1584" y="20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sp>
          <p:nvSpPr>
            <p:cNvPr id="9236" name="Text Box 20"/>
            <p:cNvSpPr txBox="1">
              <a:spLocks noChangeArrowheads="1"/>
            </p:cNvSpPr>
            <p:nvPr/>
          </p:nvSpPr>
          <p:spPr bwMode="auto">
            <a:xfrm>
              <a:off x="1584" y="225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</p:grp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942975" y="4038600"/>
            <a:ext cx="5915025" cy="914400"/>
            <a:chOff x="594" y="2544"/>
            <a:chExt cx="3726" cy="576"/>
          </a:xfrm>
        </p:grpSpPr>
        <p:pic>
          <p:nvPicPr>
            <p:cNvPr id="9231" name="Picture 15" descr="12-5-3a"/>
            <p:cNvPicPr>
              <a:picLocks noChangeAspect="1" noChangeArrowheads="1"/>
            </p:cNvPicPr>
            <p:nvPr/>
          </p:nvPicPr>
          <p:blipFill>
            <a:blip r:embed="rId3" cstate="print"/>
            <a:srcRect t="19354" r="67961" b="58525"/>
            <a:stretch>
              <a:fillRect/>
            </a:stretch>
          </p:blipFill>
          <p:spPr bwMode="auto">
            <a:xfrm>
              <a:off x="594" y="2544"/>
              <a:ext cx="990" cy="576"/>
            </a:xfrm>
            <a:prstGeom prst="rect">
              <a:avLst/>
            </a:prstGeom>
            <a:noFill/>
          </p:spPr>
        </p:pic>
        <p:sp>
          <p:nvSpPr>
            <p:cNvPr id="9241" name="Text Box 25"/>
            <p:cNvSpPr txBox="1">
              <a:spLocks noChangeArrowheads="1"/>
            </p:cNvSpPr>
            <p:nvPr/>
          </p:nvSpPr>
          <p:spPr bwMode="auto">
            <a:xfrm>
              <a:off x="1584" y="259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sp>
          <p:nvSpPr>
            <p:cNvPr id="9242" name="Text Box 26"/>
            <p:cNvSpPr txBox="1">
              <a:spLocks noChangeArrowheads="1"/>
            </p:cNvSpPr>
            <p:nvPr/>
          </p:nvSpPr>
          <p:spPr bwMode="auto">
            <a:xfrm>
              <a:off x="1584" y="283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pic>
          <p:nvPicPr>
            <p:cNvPr id="9243" name="Picture 27" descr="12-5-3a"/>
            <p:cNvPicPr>
              <a:picLocks noChangeAspect="1" noChangeArrowheads="1"/>
            </p:cNvPicPr>
            <p:nvPr/>
          </p:nvPicPr>
          <p:blipFill>
            <a:blip r:embed="rId3" cstate="print"/>
            <a:srcRect l="32039" t="19354" b="58525"/>
            <a:stretch>
              <a:fillRect/>
            </a:stretch>
          </p:blipFill>
          <p:spPr bwMode="auto">
            <a:xfrm>
              <a:off x="2220" y="2544"/>
              <a:ext cx="2100" cy="5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Mutually Exclusive Events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30065" name="Group 17"/>
          <p:cNvGrpSpPr>
            <a:grpSpLocks/>
          </p:cNvGrpSpPr>
          <p:nvPr/>
        </p:nvGrpSpPr>
        <p:grpSpPr bwMode="auto">
          <a:xfrm>
            <a:off x="533400" y="4597400"/>
            <a:ext cx="8229600" cy="933450"/>
            <a:chOff x="336" y="2896"/>
            <a:chExt cx="5184" cy="588"/>
          </a:xfrm>
        </p:grpSpPr>
        <p:pic>
          <p:nvPicPr>
            <p:cNvPr id="130054" name="Picture 6" descr="12-5-3"/>
            <p:cNvPicPr>
              <a:picLocks noChangeAspect="1" noChangeArrowheads="1"/>
            </p:cNvPicPr>
            <p:nvPr/>
          </p:nvPicPr>
          <p:blipFill>
            <a:blip r:embed="rId3" cstate="print"/>
            <a:srcRect r="-15068" b="48936"/>
            <a:stretch>
              <a:fillRect/>
            </a:stretch>
          </p:blipFill>
          <p:spPr bwMode="auto">
            <a:xfrm>
              <a:off x="4620" y="2896"/>
              <a:ext cx="336" cy="528"/>
            </a:xfrm>
            <a:prstGeom prst="rect">
              <a:avLst/>
            </a:prstGeom>
            <a:noFill/>
          </p:spPr>
        </p:pic>
        <p:sp>
          <p:nvSpPr>
            <p:cNvPr id="130055" name="Rectangle 7"/>
            <p:cNvSpPr>
              <a:spLocks noChangeArrowheads="1"/>
            </p:cNvSpPr>
            <p:nvPr/>
          </p:nvSpPr>
          <p:spPr bwMode="auto">
            <a:xfrm>
              <a:off x="336" y="3012"/>
              <a:ext cx="5184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probability of drawing a 7 or 8 is       or about 15.4%.</a:t>
              </a:r>
            </a:p>
          </p:txBody>
        </p:sp>
      </p:grpSp>
      <p:pic>
        <p:nvPicPr>
          <p:cNvPr id="130058" name="Picture 10" descr="12-5-3a"/>
          <p:cNvPicPr>
            <a:picLocks noChangeAspect="1" noChangeArrowheads="1"/>
          </p:cNvPicPr>
          <p:nvPr/>
        </p:nvPicPr>
        <p:blipFill>
          <a:blip r:embed="rId4" cstate="print"/>
          <a:srcRect t="61751" r="64854" b="21660"/>
          <a:stretch>
            <a:fillRect/>
          </a:stretch>
        </p:blipFill>
        <p:spPr bwMode="auto">
          <a:xfrm>
            <a:off x="2181225" y="3124200"/>
            <a:ext cx="1724025" cy="685800"/>
          </a:xfrm>
          <a:prstGeom prst="rect">
            <a:avLst/>
          </a:prstGeom>
          <a:noFill/>
        </p:spPr>
      </p:pic>
      <p:pic>
        <p:nvPicPr>
          <p:cNvPr id="130059" name="Picture 11" descr="12-5-3a"/>
          <p:cNvPicPr>
            <a:picLocks noChangeAspect="1" noChangeArrowheads="1"/>
          </p:cNvPicPr>
          <p:nvPr/>
        </p:nvPicPr>
        <p:blipFill>
          <a:blip r:embed="rId4" cstate="print"/>
          <a:srcRect t="41475" r="66408" b="38249"/>
          <a:stretch>
            <a:fillRect/>
          </a:stretch>
        </p:blipFill>
        <p:spPr bwMode="auto">
          <a:xfrm>
            <a:off x="2181225" y="2286000"/>
            <a:ext cx="1647825" cy="838200"/>
          </a:xfrm>
          <a:prstGeom prst="rect">
            <a:avLst/>
          </a:prstGeom>
          <a:noFill/>
        </p:spPr>
      </p:pic>
      <p:sp>
        <p:nvSpPr>
          <p:cNvPr id="130062" name="Text Box 14"/>
          <p:cNvSpPr txBox="1">
            <a:spLocks noChangeArrowheads="1"/>
          </p:cNvSpPr>
          <p:nvPr/>
        </p:nvSpPr>
        <p:spPr bwMode="auto">
          <a:xfrm>
            <a:off x="533400" y="15049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(7 or 8)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(7)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(8)	Probability of mutually exclusive events.</a:t>
            </a:r>
          </a:p>
        </p:txBody>
      </p:sp>
      <p:sp>
        <p:nvSpPr>
          <p:cNvPr id="130063" name="Text Box 15"/>
          <p:cNvSpPr txBox="1">
            <a:spLocks noChangeArrowheads="1"/>
          </p:cNvSpPr>
          <p:nvPr/>
        </p:nvSpPr>
        <p:spPr bwMode="auto">
          <a:xfrm>
            <a:off x="4638675" y="2419350"/>
            <a:ext cx="3886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7719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Substitution</a:t>
            </a:r>
          </a:p>
        </p:txBody>
      </p:sp>
      <p:sp>
        <p:nvSpPr>
          <p:cNvPr id="130064" name="Text Box 16"/>
          <p:cNvSpPr txBox="1">
            <a:spLocks noChangeArrowheads="1"/>
          </p:cNvSpPr>
          <p:nvPr/>
        </p:nvSpPr>
        <p:spPr bwMode="auto">
          <a:xfrm>
            <a:off x="4638675" y="3276600"/>
            <a:ext cx="3886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7719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Add.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2" grpId="0" autoUpdateAnimBg="0"/>
      <p:bldP spid="130063" grpId="0" autoUpdateAnimBg="0"/>
      <p:bldP spid="13006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Mutually Exclusive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A card is being drawn from a standard deck. Find the probability of </a:t>
            </a:r>
            <a:r>
              <a:rPr lang="en-US" sz="2400" b="1" i="1">
                <a:solidFill>
                  <a:srgbClr val="00539D"/>
                </a:solidFill>
              </a:rPr>
              <a:t>P</a:t>
            </a:r>
            <a:r>
              <a:rPr lang="en-US" sz="2400" b="1">
                <a:solidFill>
                  <a:srgbClr val="00539D"/>
                </a:solidFill>
              </a:rPr>
              <a:t>(neither club nor heart).</a:t>
            </a:r>
            <a:endParaRPr lang="en-US" sz="2400">
              <a:solidFill>
                <a:srgbClr val="00539D"/>
              </a:solidFill>
            </a:endParaRP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533400" y="24574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You can find the probability of drawing a club or a heart and then subtract this from 1.</a:t>
            </a:r>
          </a:p>
        </p:txBody>
      </p:sp>
      <p:grpSp>
        <p:nvGrpSpPr>
          <p:cNvPr id="91161" name="Group 25"/>
          <p:cNvGrpSpPr>
            <a:grpSpLocks/>
          </p:cNvGrpSpPr>
          <p:nvPr/>
        </p:nvGrpSpPr>
        <p:grpSpPr bwMode="auto">
          <a:xfrm>
            <a:off x="955675" y="3429000"/>
            <a:ext cx="6130925" cy="838200"/>
            <a:chOff x="602" y="2160"/>
            <a:chExt cx="3862" cy="528"/>
          </a:xfrm>
        </p:grpSpPr>
        <p:pic>
          <p:nvPicPr>
            <p:cNvPr id="91148" name="Picture 12" descr="12-5-3b"/>
            <p:cNvPicPr>
              <a:picLocks noChangeAspect="1" noChangeArrowheads="1"/>
            </p:cNvPicPr>
            <p:nvPr/>
          </p:nvPicPr>
          <p:blipFill>
            <a:blip r:embed="rId3" cstate="print"/>
            <a:srcRect l="36986" b="79723"/>
            <a:stretch>
              <a:fillRect/>
            </a:stretch>
          </p:blipFill>
          <p:spPr bwMode="auto">
            <a:xfrm>
              <a:off x="2382" y="2160"/>
              <a:ext cx="2082" cy="528"/>
            </a:xfrm>
            <a:prstGeom prst="rect">
              <a:avLst/>
            </a:prstGeom>
            <a:noFill/>
          </p:spPr>
        </p:pic>
        <p:sp>
          <p:nvSpPr>
            <p:cNvPr id="91151" name="Text Box 15"/>
            <p:cNvSpPr txBox="1">
              <a:spLocks noChangeArrowheads="1"/>
            </p:cNvSpPr>
            <p:nvPr/>
          </p:nvSpPr>
          <p:spPr bwMode="auto">
            <a:xfrm>
              <a:off x="1944" y="216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sp>
          <p:nvSpPr>
            <p:cNvPr id="91152" name="Text Box 16"/>
            <p:cNvSpPr txBox="1">
              <a:spLocks noChangeArrowheads="1"/>
            </p:cNvSpPr>
            <p:nvPr/>
          </p:nvSpPr>
          <p:spPr bwMode="auto">
            <a:xfrm>
              <a:off x="1944" y="240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pic>
          <p:nvPicPr>
            <p:cNvPr id="91157" name="Picture 21" descr="12-5-3b"/>
            <p:cNvPicPr>
              <a:picLocks noChangeAspect="1" noChangeArrowheads="1"/>
            </p:cNvPicPr>
            <p:nvPr/>
          </p:nvPicPr>
          <p:blipFill>
            <a:blip r:embed="rId3" cstate="print"/>
            <a:srcRect r="64467" b="81566"/>
            <a:stretch>
              <a:fillRect/>
            </a:stretch>
          </p:blipFill>
          <p:spPr bwMode="auto">
            <a:xfrm>
              <a:off x="602" y="2160"/>
              <a:ext cx="1174" cy="480"/>
            </a:xfrm>
            <a:prstGeom prst="rect">
              <a:avLst/>
            </a:prstGeom>
            <a:noFill/>
          </p:spPr>
        </p:pic>
      </p:grpSp>
      <p:grpSp>
        <p:nvGrpSpPr>
          <p:cNvPr id="91163" name="Group 27"/>
          <p:cNvGrpSpPr>
            <a:grpSpLocks/>
          </p:cNvGrpSpPr>
          <p:nvPr/>
        </p:nvGrpSpPr>
        <p:grpSpPr bwMode="auto">
          <a:xfrm>
            <a:off x="955675" y="4511675"/>
            <a:ext cx="6054725" cy="898525"/>
            <a:chOff x="602" y="2842"/>
            <a:chExt cx="3814" cy="566"/>
          </a:xfrm>
        </p:grpSpPr>
        <p:sp>
          <p:nvSpPr>
            <p:cNvPr id="91154" name="Text Box 18"/>
            <p:cNvSpPr txBox="1">
              <a:spLocks noChangeArrowheads="1"/>
            </p:cNvSpPr>
            <p:nvPr/>
          </p:nvSpPr>
          <p:spPr bwMode="auto">
            <a:xfrm>
              <a:off x="1944" y="288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sp>
          <p:nvSpPr>
            <p:cNvPr id="91155" name="Text Box 19"/>
            <p:cNvSpPr txBox="1">
              <a:spLocks noChangeArrowheads="1"/>
            </p:cNvSpPr>
            <p:nvPr/>
          </p:nvSpPr>
          <p:spPr bwMode="auto">
            <a:xfrm>
              <a:off x="1944" y="312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E01B22"/>
                  </a:solidFill>
                  <a:cs typeface="Arial" pitchFamily="34" charset="0"/>
                </a:rPr>
                <a:t>←</a:t>
              </a:r>
            </a:p>
          </p:txBody>
        </p:sp>
        <p:pic>
          <p:nvPicPr>
            <p:cNvPr id="91158" name="Picture 22" descr="12-5-3b"/>
            <p:cNvPicPr>
              <a:picLocks noChangeAspect="1" noChangeArrowheads="1"/>
            </p:cNvPicPr>
            <p:nvPr/>
          </p:nvPicPr>
          <p:blipFill>
            <a:blip r:embed="rId3" cstate="print"/>
            <a:srcRect t="20277" r="63014" b="59447"/>
            <a:stretch>
              <a:fillRect/>
            </a:stretch>
          </p:blipFill>
          <p:spPr bwMode="auto">
            <a:xfrm>
              <a:off x="602" y="2844"/>
              <a:ext cx="1222" cy="528"/>
            </a:xfrm>
            <a:prstGeom prst="rect">
              <a:avLst/>
            </a:prstGeom>
            <a:noFill/>
          </p:spPr>
        </p:pic>
        <p:pic>
          <p:nvPicPr>
            <p:cNvPr id="91162" name="Picture 26" descr="12-5-3b-red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10" y="2842"/>
              <a:ext cx="1906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Mutually Exclusive Events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1086" name="Text Box 14"/>
          <p:cNvSpPr txBox="1">
            <a:spLocks noChangeArrowheads="1"/>
          </p:cNvSpPr>
          <p:nvPr/>
        </p:nvSpPr>
        <p:spPr bwMode="auto">
          <a:xfrm>
            <a:off x="533400" y="1504950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43550" indent="-5200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57175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(club or heart)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(club)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(heart)	Probability of mutually exclusive events.</a:t>
            </a:r>
          </a:p>
        </p:txBody>
      </p:sp>
      <p:pic>
        <p:nvPicPr>
          <p:cNvPr id="131087" name="Picture 15" descr="12-5-3b"/>
          <p:cNvPicPr>
            <a:picLocks noChangeAspect="1" noChangeArrowheads="1"/>
          </p:cNvPicPr>
          <p:nvPr/>
        </p:nvPicPr>
        <p:blipFill>
          <a:blip r:embed="rId3" cstate="print"/>
          <a:srcRect t="61290" r="66586" b="18433"/>
          <a:stretch>
            <a:fillRect/>
          </a:stretch>
        </p:blipFill>
        <p:spPr bwMode="auto">
          <a:xfrm>
            <a:off x="3162300" y="3768725"/>
            <a:ext cx="1752600" cy="838200"/>
          </a:xfrm>
          <a:prstGeom prst="rect">
            <a:avLst/>
          </a:prstGeom>
          <a:noFill/>
        </p:spPr>
      </p:pic>
      <p:pic>
        <p:nvPicPr>
          <p:cNvPr id="131088" name="Picture 16" descr="12-5-3b"/>
          <p:cNvPicPr>
            <a:picLocks noChangeAspect="1" noChangeArrowheads="1"/>
          </p:cNvPicPr>
          <p:nvPr/>
        </p:nvPicPr>
        <p:blipFill>
          <a:blip r:embed="rId3" cstate="print"/>
          <a:srcRect t="40553" r="66586" b="38710"/>
          <a:stretch>
            <a:fillRect/>
          </a:stretch>
        </p:blipFill>
        <p:spPr bwMode="auto">
          <a:xfrm>
            <a:off x="3162300" y="2800350"/>
            <a:ext cx="1752600" cy="857250"/>
          </a:xfrm>
          <a:prstGeom prst="rect">
            <a:avLst/>
          </a:prstGeom>
          <a:noFill/>
        </p:spPr>
      </p:pic>
      <p:sp>
        <p:nvSpPr>
          <p:cNvPr id="131089" name="Text Box 17"/>
          <p:cNvSpPr txBox="1">
            <a:spLocks noChangeArrowheads="1"/>
          </p:cNvSpPr>
          <p:nvPr/>
        </p:nvSpPr>
        <p:spPr bwMode="auto">
          <a:xfrm>
            <a:off x="6019800" y="2971800"/>
            <a:ext cx="2590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7719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Substitution</a:t>
            </a:r>
          </a:p>
        </p:txBody>
      </p:sp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6019800" y="3921125"/>
            <a:ext cx="2590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7719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Add.</a:t>
            </a:r>
          </a:p>
        </p:txBody>
      </p:sp>
      <p:grpSp>
        <p:nvGrpSpPr>
          <p:cNvPr id="131092" name="Group 20"/>
          <p:cNvGrpSpPr>
            <a:grpSpLocks/>
          </p:cNvGrpSpPr>
          <p:nvPr/>
        </p:nvGrpSpPr>
        <p:grpSpPr bwMode="auto">
          <a:xfrm>
            <a:off x="533400" y="4572000"/>
            <a:ext cx="8229600" cy="1323975"/>
            <a:chOff x="336" y="2880"/>
            <a:chExt cx="5184" cy="834"/>
          </a:xfrm>
        </p:grpSpPr>
        <p:pic>
          <p:nvPicPr>
            <p:cNvPr id="131078" name="Picture 6" descr="12-5-3"/>
            <p:cNvPicPr>
              <a:picLocks noChangeAspect="1" noChangeArrowheads="1"/>
            </p:cNvPicPr>
            <p:nvPr/>
          </p:nvPicPr>
          <p:blipFill>
            <a:blip r:embed="rId4" cstate="print"/>
            <a:srcRect t="51064"/>
            <a:stretch>
              <a:fillRect/>
            </a:stretch>
          </p:blipFill>
          <p:spPr bwMode="auto">
            <a:xfrm>
              <a:off x="1992" y="3208"/>
              <a:ext cx="292" cy="506"/>
            </a:xfrm>
            <a:prstGeom prst="rect">
              <a:avLst/>
            </a:prstGeom>
            <a:noFill/>
          </p:spPr>
        </p:pic>
        <p:sp>
          <p:nvSpPr>
            <p:cNvPr id="131079" name="Rectangle 7"/>
            <p:cNvSpPr>
              <a:spLocks noChangeArrowheads="1"/>
            </p:cNvSpPr>
            <p:nvPr/>
          </p:nvSpPr>
          <p:spPr bwMode="auto">
            <a:xfrm>
              <a:off x="336" y="2880"/>
              <a:ext cx="518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probability of </a:t>
              </a:r>
              <a:r>
                <a:rPr lang="en-US" sz="2400" i="1">
                  <a:solidFill>
                    <a:srgbClr val="E01B22"/>
                  </a:solidFill>
                </a:rPr>
                <a:t>not</a:t>
              </a:r>
              <a:r>
                <a:rPr lang="en-US" sz="2400">
                  <a:solidFill>
                    <a:srgbClr val="E01B22"/>
                  </a:solidFill>
                </a:rPr>
                <a:t> drawing a club or a heart is 1 –      =     or 50%.  </a:t>
              </a:r>
            </a:p>
          </p:txBody>
        </p:sp>
        <p:pic>
          <p:nvPicPr>
            <p:cNvPr id="131091" name="Picture 19" descr="12-5-3"/>
            <p:cNvPicPr>
              <a:picLocks noChangeAspect="1" noChangeArrowheads="1"/>
            </p:cNvPicPr>
            <p:nvPr/>
          </p:nvPicPr>
          <p:blipFill>
            <a:blip r:embed="rId4" cstate="print"/>
            <a:srcRect t="51064" r="36986"/>
            <a:stretch>
              <a:fillRect/>
            </a:stretch>
          </p:blipFill>
          <p:spPr bwMode="auto">
            <a:xfrm>
              <a:off x="2400" y="3208"/>
              <a:ext cx="184" cy="5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6" grpId="0" autoUpdateAnimBg="0"/>
      <p:bldP spid="131089" grpId="0" autoUpdateAnimBg="0"/>
      <p:bldP spid="13109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276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The French Club has 16 seniors, 12 juniors,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15 sophomores, and 21 freshmen as members.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What is the probability that a member chosen at random is a junior or a senior?</a:t>
            </a:r>
          </a:p>
        </p:txBody>
      </p:sp>
      <p:grpSp>
        <p:nvGrpSpPr>
          <p:cNvPr id="115723" name="Group 11"/>
          <p:cNvGrpSpPr>
            <a:grpSpLocks/>
          </p:cNvGrpSpPr>
          <p:nvPr/>
        </p:nvGrpSpPr>
        <p:grpSpPr bwMode="auto">
          <a:xfrm>
            <a:off x="914400" y="3076575"/>
            <a:ext cx="2790825" cy="3184525"/>
            <a:chOff x="576" y="1938"/>
            <a:chExt cx="1758" cy="2006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096"/>
              <a:ext cx="1758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1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0</a:t>
              </a:r>
            </a:p>
          </p:txBody>
        </p:sp>
        <p:pic>
          <p:nvPicPr>
            <p:cNvPr id="115725" name="Picture 13" descr="eq_192"/>
            <p:cNvPicPr>
              <a:picLocks noChangeAspect="1" noChangeArrowheads="1"/>
            </p:cNvPicPr>
            <p:nvPr/>
          </p:nvPicPr>
          <p:blipFill>
            <a:blip r:embed="rId6" cstate="print"/>
            <a:srcRect r="-18750" b="66284"/>
            <a:stretch>
              <a:fillRect/>
            </a:stretch>
          </p:blipFill>
          <p:spPr bwMode="auto">
            <a:xfrm>
              <a:off x="912" y="1938"/>
              <a:ext cx="342" cy="528"/>
            </a:xfrm>
            <a:prstGeom prst="rect">
              <a:avLst/>
            </a:prstGeom>
            <a:noFill/>
          </p:spPr>
        </p:pic>
        <p:pic>
          <p:nvPicPr>
            <p:cNvPr id="115726" name="Picture 14" descr="eq_192"/>
            <p:cNvPicPr>
              <a:picLocks noChangeAspect="1" noChangeArrowheads="1"/>
            </p:cNvPicPr>
            <p:nvPr/>
          </p:nvPicPr>
          <p:blipFill>
            <a:blip r:embed="rId6" cstate="print"/>
            <a:srcRect t="49042" r="-50000" b="15709"/>
            <a:stretch>
              <a:fillRect/>
            </a:stretch>
          </p:blipFill>
          <p:spPr bwMode="auto">
            <a:xfrm>
              <a:off x="894" y="2970"/>
              <a:ext cx="432" cy="55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2101" name="Oval 5"/>
          <p:cNvSpPr>
            <a:spLocks noChangeArrowheads="1"/>
          </p:cNvSpPr>
          <p:nvPr/>
        </p:nvSpPr>
        <p:spPr bwMode="auto">
          <a:xfrm>
            <a:off x="876300" y="5683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210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3210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2104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The French Club has 16 seniors, 12 juniors,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15 sophomores, and 21 freshmen as members.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What is the probability that a member chosen at random is </a:t>
            </a:r>
            <a:r>
              <a:rPr lang="en-US" sz="2400" b="1" i="1">
                <a:solidFill>
                  <a:srgbClr val="00539D"/>
                </a:solidFill>
              </a:rPr>
              <a:t>not</a:t>
            </a:r>
            <a:r>
              <a:rPr lang="en-US" sz="2400" b="1">
                <a:solidFill>
                  <a:srgbClr val="00539D"/>
                </a:solidFill>
              </a:rPr>
              <a:t> a senior?</a:t>
            </a:r>
          </a:p>
        </p:txBody>
      </p:sp>
      <p:grpSp>
        <p:nvGrpSpPr>
          <p:cNvPr id="132113" name="Group 17"/>
          <p:cNvGrpSpPr>
            <a:grpSpLocks/>
          </p:cNvGrpSpPr>
          <p:nvPr/>
        </p:nvGrpSpPr>
        <p:grpSpPr bwMode="auto">
          <a:xfrm>
            <a:off x="914400" y="2895600"/>
            <a:ext cx="2790825" cy="3384550"/>
            <a:chOff x="576" y="1824"/>
            <a:chExt cx="1758" cy="2132"/>
          </a:xfrm>
        </p:grpSpPr>
        <p:sp>
          <p:nvSpPr>
            <p:cNvPr id="13210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000"/>
              <a:ext cx="1758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endParaRPr lang="pt-BR" sz="2400">
                <a:sym typeface="Symbol" pitchFamily="18" charset="2"/>
              </a:endParaRP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endParaRPr lang="pt-BR" sz="2400">
                <a:sym typeface="Symbol" pitchFamily="18" charset="2"/>
              </a:endParaRPr>
            </a:p>
          </p:txBody>
        </p:sp>
        <p:pic>
          <p:nvPicPr>
            <p:cNvPr id="132109" name="Picture 13" descr="12-5-3b-cyp"/>
            <p:cNvPicPr>
              <a:picLocks noChangeAspect="1" noChangeArrowheads="1"/>
            </p:cNvPicPr>
            <p:nvPr/>
          </p:nvPicPr>
          <p:blipFill>
            <a:blip r:embed="rId6" cstate="print"/>
            <a:srcRect t="76448"/>
            <a:stretch>
              <a:fillRect/>
            </a:stretch>
          </p:blipFill>
          <p:spPr bwMode="auto">
            <a:xfrm>
              <a:off x="912" y="3468"/>
              <a:ext cx="194" cy="488"/>
            </a:xfrm>
            <a:prstGeom prst="rect">
              <a:avLst/>
            </a:prstGeom>
            <a:noFill/>
          </p:spPr>
        </p:pic>
        <p:pic>
          <p:nvPicPr>
            <p:cNvPr id="132110" name="Picture 14" descr="12-5-3b-cyp"/>
            <p:cNvPicPr>
              <a:picLocks noChangeAspect="1" noChangeArrowheads="1"/>
            </p:cNvPicPr>
            <p:nvPr/>
          </p:nvPicPr>
          <p:blipFill>
            <a:blip r:embed="rId6" cstate="print"/>
            <a:srcRect t="50966" r="25774" b="25868"/>
            <a:stretch>
              <a:fillRect/>
            </a:stretch>
          </p:blipFill>
          <p:spPr bwMode="auto">
            <a:xfrm>
              <a:off x="912" y="2928"/>
              <a:ext cx="144" cy="480"/>
            </a:xfrm>
            <a:prstGeom prst="rect">
              <a:avLst/>
            </a:prstGeom>
            <a:noFill/>
          </p:spPr>
        </p:pic>
        <p:pic>
          <p:nvPicPr>
            <p:cNvPr id="132111" name="Picture 15" descr="12-5-3b-cyp"/>
            <p:cNvPicPr>
              <a:picLocks noChangeAspect="1" noChangeArrowheads="1"/>
            </p:cNvPicPr>
            <p:nvPr/>
          </p:nvPicPr>
          <p:blipFill>
            <a:blip r:embed="rId6" cstate="print"/>
            <a:srcRect t="25482" r="1031" b="49036"/>
            <a:stretch>
              <a:fillRect/>
            </a:stretch>
          </p:blipFill>
          <p:spPr bwMode="auto">
            <a:xfrm>
              <a:off x="912" y="2352"/>
              <a:ext cx="192" cy="528"/>
            </a:xfrm>
            <a:prstGeom prst="rect">
              <a:avLst/>
            </a:prstGeom>
            <a:noFill/>
          </p:spPr>
        </p:pic>
        <p:pic>
          <p:nvPicPr>
            <p:cNvPr id="132112" name="Picture 16" descr="12-5-3b-cyp"/>
            <p:cNvPicPr>
              <a:picLocks noChangeAspect="1" noChangeArrowheads="1"/>
            </p:cNvPicPr>
            <p:nvPr/>
          </p:nvPicPr>
          <p:blipFill>
            <a:blip r:embed="rId6" cstate="print"/>
            <a:srcRect r="1031" b="74518"/>
            <a:stretch>
              <a:fillRect/>
            </a:stretch>
          </p:blipFill>
          <p:spPr bwMode="auto">
            <a:xfrm>
              <a:off x="912" y="1824"/>
              <a:ext cx="192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nimBg="1"/>
      <p:bldP spid="132104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3910" name="Picture 6" descr="KC_alg_L12-07D"/>
          <p:cNvPicPr>
            <a:picLocks noChangeAspect="1" noChangeArrowheads="1"/>
          </p:cNvPicPr>
          <p:nvPr/>
        </p:nvPicPr>
        <p:blipFill>
          <a:blip r:embed="rId3" cstate="print"/>
          <a:srcRect l="1079"/>
          <a:stretch>
            <a:fillRect/>
          </a:stretch>
        </p:blipFill>
        <p:spPr bwMode="auto">
          <a:xfrm>
            <a:off x="527050" y="1495425"/>
            <a:ext cx="8150225" cy="27701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Events that are Not Mutually Exclusive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GAMES</a:t>
            </a:r>
            <a:r>
              <a:rPr lang="en-US" sz="2400" b="1">
                <a:solidFill>
                  <a:srgbClr val="00539D"/>
                </a:solidFill>
              </a:rPr>
              <a:t>  In the game of bingo, balls or tiles are numbered 1 through 75. These numbers correspond to columns on a bingo card, as shown in the table. A number is selected at random. What is the probability that it is a multiple of 5 or is in the N column?</a:t>
            </a:r>
            <a:endParaRPr lang="en-US" sz="2400">
              <a:solidFill>
                <a:srgbClr val="00539D"/>
              </a:solidFill>
            </a:endParaRPr>
          </a:p>
        </p:txBody>
      </p:sp>
      <p:pic>
        <p:nvPicPr>
          <p:cNvPr id="93196" name="Picture 12" descr="E-12-5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657600"/>
            <a:ext cx="4462463" cy="987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Events that are Not Mutually Exclusive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533400" y="15049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Since a tile can be a multiple of 5 and in the N column, the events are not mutually exclusive.</a:t>
            </a:r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533400" y="441801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14900" indent="-4914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(multiple of 5 or N column) = 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(multiple of 5) + </a:t>
            </a:r>
          </a:p>
        </p:txBody>
      </p:sp>
      <p:grpSp>
        <p:nvGrpSpPr>
          <p:cNvPr id="94230" name="Group 22"/>
          <p:cNvGrpSpPr>
            <a:grpSpLocks/>
          </p:cNvGrpSpPr>
          <p:nvPr/>
        </p:nvGrpSpPr>
        <p:grpSpPr bwMode="auto">
          <a:xfrm>
            <a:off x="533400" y="2379663"/>
            <a:ext cx="8077200" cy="1490662"/>
            <a:chOff x="336" y="1499"/>
            <a:chExt cx="5088" cy="939"/>
          </a:xfrm>
        </p:grpSpPr>
        <p:sp>
          <p:nvSpPr>
            <p:cNvPr id="94217" name="Text Box 9"/>
            <p:cNvSpPr txBox="1">
              <a:spLocks noChangeArrowheads="1"/>
            </p:cNvSpPr>
            <p:nvPr/>
          </p:nvSpPr>
          <p:spPr bwMode="auto">
            <a:xfrm>
              <a:off x="336" y="1499"/>
              <a:ext cx="5088" cy="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200650" indent="-485775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i="1"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(multiple of 5)      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(N column)       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(multiple of 5 and N column) = </a:t>
              </a:r>
            </a:p>
          </p:txBody>
        </p:sp>
        <p:pic>
          <p:nvPicPr>
            <p:cNvPr id="94218" name="Picture 10" descr="12-5-4a"/>
            <p:cNvPicPr>
              <a:picLocks noChangeAspect="1" noChangeArrowheads="1"/>
            </p:cNvPicPr>
            <p:nvPr/>
          </p:nvPicPr>
          <p:blipFill>
            <a:blip r:embed="rId3" cstate="print"/>
            <a:srcRect r="71019" b="79724"/>
            <a:stretch>
              <a:fillRect/>
            </a:stretch>
          </p:blipFill>
          <p:spPr bwMode="auto">
            <a:xfrm>
              <a:off x="1056" y="1860"/>
              <a:ext cx="384" cy="528"/>
            </a:xfrm>
            <a:prstGeom prst="rect">
              <a:avLst/>
            </a:prstGeom>
            <a:noFill/>
          </p:spPr>
        </p:pic>
        <p:pic>
          <p:nvPicPr>
            <p:cNvPr id="94219" name="Picture 11" descr="12-5-4a"/>
            <p:cNvPicPr>
              <a:picLocks noChangeAspect="1" noChangeArrowheads="1"/>
            </p:cNvPicPr>
            <p:nvPr/>
          </p:nvPicPr>
          <p:blipFill>
            <a:blip r:embed="rId3" cstate="print"/>
            <a:srcRect r="71019" b="79724"/>
            <a:stretch>
              <a:fillRect/>
            </a:stretch>
          </p:blipFill>
          <p:spPr bwMode="auto">
            <a:xfrm>
              <a:off x="2688" y="1910"/>
              <a:ext cx="384" cy="528"/>
            </a:xfrm>
            <a:prstGeom prst="rect">
              <a:avLst/>
            </a:prstGeom>
            <a:noFill/>
          </p:spPr>
        </p:pic>
        <p:pic>
          <p:nvPicPr>
            <p:cNvPr id="94220" name="Picture 12" descr="12-5-4a"/>
            <p:cNvPicPr>
              <a:picLocks noChangeAspect="1" noChangeArrowheads="1"/>
            </p:cNvPicPr>
            <p:nvPr/>
          </p:nvPicPr>
          <p:blipFill>
            <a:blip r:embed="rId3" cstate="print"/>
            <a:srcRect t="20276" r="78264" b="59447"/>
            <a:stretch>
              <a:fillRect/>
            </a:stretch>
          </p:blipFill>
          <p:spPr bwMode="auto">
            <a:xfrm>
              <a:off x="4758" y="1842"/>
              <a:ext cx="288" cy="528"/>
            </a:xfrm>
            <a:prstGeom prst="rect">
              <a:avLst/>
            </a:prstGeom>
            <a:noFill/>
          </p:spPr>
        </p:pic>
        <p:sp>
          <p:nvSpPr>
            <p:cNvPr id="94227" name="Text Box 19"/>
            <p:cNvSpPr txBox="1">
              <a:spLocks noChangeArrowheads="1"/>
            </p:cNvSpPr>
            <p:nvPr/>
          </p:nvSpPr>
          <p:spPr bwMode="auto">
            <a:xfrm>
              <a:off x="768" y="194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=</a:t>
              </a:r>
            </a:p>
          </p:txBody>
        </p:sp>
        <p:sp>
          <p:nvSpPr>
            <p:cNvPr id="94228" name="Text Box 20"/>
            <p:cNvSpPr txBox="1">
              <a:spLocks noChangeArrowheads="1"/>
            </p:cNvSpPr>
            <p:nvPr/>
          </p:nvSpPr>
          <p:spPr bwMode="auto">
            <a:xfrm>
              <a:off x="2496" y="193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=</a:t>
              </a:r>
            </a:p>
          </p:txBody>
        </p:sp>
      </p:grpSp>
      <p:sp>
        <p:nvSpPr>
          <p:cNvPr id="94229" name="Text Box 21"/>
          <p:cNvSpPr txBox="1">
            <a:spLocks noChangeArrowheads="1"/>
          </p:cNvSpPr>
          <p:nvPr/>
        </p:nvSpPr>
        <p:spPr bwMode="auto">
          <a:xfrm>
            <a:off x="533400" y="4953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14900" indent="-4914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(N column) – 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(multiple of 5 and N column) 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 autoUpdateAnimBg="0"/>
      <p:bldP spid="94223" grpId="0"/>
      <p:bldP spid="9422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Events that are Not Mutually Exclusive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33143" name="Group 23"/>
          <p:cNvGrpSpPr>
            <a:grpSpLocks/>
          </p:cNvGrpSpPr>
          <p:nvPr/>
        </p:nvGrpSpPr>
        <p:grpSpPr bwMode="auto">
          <a:xfrm>
            <a:off x="533400" y="4995863"/>
            <a:ext cx="8229600" cy="795337"/>
            <a:chOff x="336" y="3147"/>
            <a:chExt cx="5184" cy="501"/>
          </a:xfrm>
        </p:grpSpPr>
        <p:sp>
          <p:nvSpPr>
            <p:cNvPr id="133125" name="Rectangle 5"/>
            <p:cNvSpPr>
              <a:spLocks noChangeArrowheads="1"/>
            </p:cNvSpPr>
            <p:nvPr/>
          </p:nvSpPr>
          <p:spPr bwMode="auto">
            <a:xfrm>
              <a:off x="336" y="325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probability is       or 36%.</a:t>
              </a:r>
            </a:p>
          </p:txBody>
        </p:sp>
        <p:pic>
          <p:nvPicPr>
            <p:cNvPr id="133126" name="Picture 6" descr="12-5-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7" y="3147"/>
              <a:ext cx="307" cy="501"/>
            </a:xfrm>
            <a:prstGeom prst="rect">
              <a:avLst/>
            </a:prstGeom>
            <a:noFill/>
          </p:spPr>
        </p:pic>
      </p:grpSp>
      <p:pic>
        <p:nvPicPr>
          <p:cNvPr id="133139" name="Picture 19" descr="12-5-4a"/>
          <p:cNvPicPr>
            <a:picLocks noChangeAspect="1" noChangeArrowheads="1"/>
          </p:cNvPicPr>
          <p:nvPr/>
        </p:nvPicPr>
        <p:blipFill>
          <a:blip r:embed="rId4" cstate="print"/>
          <a:srcRect t="61290" b="18433"/>
          <a:stretch>
            <a:fillRect/>
          </a:stretch>
        </p:blipFill>
        <p:spPr bwMode="auto">
          <a:xfrm>
            <a:off x="3078163" y="2286000"/>
            <a:ext cx="2103437" cy="838200"/>
          </a:xfrm>
          <a:prstGeom prst="rect">
            <a:avLst/>
          </a:prstGeom>
          <a:noFill/>
        </p:spPr>
      </p:pic>
      <p:pic>
        <p:nvPicPr>
          <p:cNvPr id="133140" name="Picture 20" descr="12-5-4a"/>
          <p:cNvPicPr>
            <a:picLocks noChangeAspect="1" noChangeArrowheads="1"/>
          </p:cNvPicPr>
          <p:nvPr/>
        </p:nvPicPr>
        <p:blipFill>
          <a:blip r:embed="rId4" cstate="print"/>
          <a:srcRect t="40553" b="38710"/>
          <a:stretch>
            <a:fillRect/>
          </a:stretch>
        </p:blipFill>
        <p:spPr bwMode="auto">
          <a:xfrm>
            <a:off x="3078163" y="1428750"/>
            <a:ext cx="2103437" cy="857250"/>
          </a:xfrm>
          <a:prstGeom prst="rect">
            <a:avLst/>
          </a:prstGeom>
          <a:noFill/>
        </p:spPr>
      </p:pic>
      <p:sp>
        <p:nvSpPr>
          <p:cNvPr id="133141" name="Text Box 21"/>
          <p:cNvSpPr txBox="1">
            <a:spLocks noChangeArrowheads="1"/>
          </p:cNvSpPr>
          <p:nvPr/>
        </p:nvSpPr>
        <p:spPr bwMode="auto">
          <a:xfrm>
            <a:off x="5791200" y="1495425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Substitution</a:t>
            </a:r>
          </a:p>
        </p:txBody>
      </p:sp>
      <p:sp>
        <p:nvSpPr>
          <p:cNvPr id="133142" name="Text Box 22"/>
          <p:cNvSpPr txBox="1">
            <a:spLocks noChangeArrowheads="1"/>
          </p:cNvSpPr>
          <p:nvPr/>
        </p:nvSpPr>
        <p:spPr bwMode="auto">
          <a:xfrm>
            <a:off x="5791200" y="238125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1" grpId="0" autoUpdateAnimBg="0"/>
      <p:bldP spid="133142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229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In Mrs. Kline’s class, 7 boys have brown eyes and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5 boys have blue eyes. Out of the girls, 6 have brown eyes and 8 have blue eyes. If a student is chosen at random from the class, what is the probability that the student will be a boy or have brown eyes?</a:t>
            </a:r>
          </a:p>
        </p:txBody>
      </p:sp>
      <p:grpSp>
        <p:nvGrpSpPr>
          <p:cNvPr id="116747" name="Group 11"/>
          <p:cNvGrpSpPr>
            <a:grpSpLocks/>
          </p:cNvGrpSpPr>
          <p:nvPr/>
        </p:nvGrpSpPr>
        <p:grpSpPr bwMode="auto">
          <a:xfrm>
            <a:off x="881063" y="3265488"/>
            <a:ext cx="2790825" cy="3249612"/>
            <a:chOff x="555" y="2081"/>
            <a:chExt cx="1758" cy="2047"/>
          </a:xfrm>
        </p:grpSpPr>
        <p:sp>
          <p:nvSpPr>
            <p:cNvPr id="11674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55" y="2184"/>
              <a:ext cx="1758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6749" name="Picture 13" descr="eq_19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6" y="2081"/>
              <a:ext cx="288" cy="20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3;3;4;1;1;"/>
  <p:tag name="CHARTSTRINGSTD" val="2 0 2 1"/>
  <p:tag name="CHARTSTRINGREV" val="1 2 0 2"/>
  <p:tag name="CHARTSTRINGSTDPER" val="0.4 0 0.4 0.2"/>
  <p:tag name="CHARTSTRINGREVPER" val="0.2 0.4 0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1"/>
  <p:tag name="SLICED" val="False"/>
  <p:tag name="RESPONSES" val="NA,1,5,2;-;-;-;-;"/>
  <p:tag name="CHARTSTRINGSTD" val="0 1 0 0"/>
  <p:tag name="CHARTSTRINGREV" val="0 0 1 0"/>
  <p:tag name="CHARTSTRINGSTDPER" val="0 1 0 0"/>
  <p:tag name="CHARTSTRINGREVPER" val="0 0 1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2"/>
  <p:tag name="SLICED" val="False"/>
  <p:tag name="RESPONSES" val="NA,1,5,4;3;-;-;-;"/>
  <p:tag name="CHARTSTRINGSTD" val="0 0 1 1"/>
  <p:tag name="CHARTSTRINGREV" val="1 1 0 0"/>
  <p:tag name="CHARTSTRINGSTDPER" val="0 0 0.5 0.5"/>
  <p:tag name="CHARTSTRINGREVPER" val="0.5 0.5 0 0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1;1;1;2;3;"/>
  <p:tag name="CHARTSTRINGSTD" val="3 1 1 0"/>
  <p:tag name="CHARTSTRINGREV" val="0 1 1 3"/>
  <p:tag name="CHARTSTRINGSTDPER" val="0.6 0.2 0.2 0"/>
  <p:tag name="CHARTSTRINGREVPER" val="0 0.2 0.2 0.6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94A17BC6CC5144F7BB6BC37FA7E1240D"/>
  <p:tag name="VALUES" val="Correct¤Incorrect¤Incorrect¤Incorrect"/>
  <p:tag name="TOTALRESPONSES" val="5"/>
  <p:tag name="SLICED" val="False"/>
  <p:tag name="RESPONSES" val="NA,1,5,4;3;3;4;4;"/>
  <p:tag name="CHARTSTRINGSTD" val="0 0 2 3"/>
  <p:tag name="CHARTSTRINGREV" val="3 2 0 0"/>
  <p:tag name="CHARTSTRINGSTDPER" val="0 0 0.4 0.6"/>
  <p:tag name="CHARTSTRINGREVPER" val="0.6 0.4 0 0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1;4;4;1;1;"/>
  <p:tag name="CHARTSTRINGSTD" val="3 0 0 2"/>
  <p:tag name="CHARTSTRINGREV" val="2 0 0 3"/>
  <p:tag name="CHARTSTRINGSTDPER" val="0.6 0 0 0.4"/>
  <p:tag name="CHARTSTRINGREVPER" val="0.4 0 0 0.6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2;3;2;4;1;"/>
  <p:tag name="CHARTSTRINGSTD" val="1 2 1 1"/>
  <p:tag name="CHARTSTRINGREV" val="1 1 2 1"/>
  <p:tag name="CHARTSTRINGSTDPER" val="0.2 0.4 0.2 0.2"/>
  <p:tag name="CHARTSTRINGREVPER" val="0.2 0.2 0.4 0.2"/>
  <p:tag name="QUESTIONALIAS" val="Example 2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720FD57BB0E4B3F95D2586977AD1939"/>
  <p:tag name="VALUES" val="Incorrect¤Incorrect¤Correct¤Incorrect"/>
  <p:tag name="TOTALRESPONSES" val="5"/>
  <p:tag name="SLICED" val="False"/>
  <p:tag name="RESPONSES" val="NA,1,5,4;4;1;3;3;"/>
  <p:tag name="CHARTSTRINGSTD" val="1 0 2 2"/>
  <p:tag name="CHARTSTRINGREV" val="2 2 0 1"/>
  <p:tag name="CHARTSTRINGSTDPER" val="0.2 0 0.4 0.4"/>
  <p:tag name="CHARTSTRINGREVPER" val="0.4 0.4 0 0.2"/>
  <p:tag name="QUESTIONALIAS" val="Example 2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3;2;2;1;2;"/>
  <p:tag name="CHARTSTRINGSTD" val="1 3 1 0"/>
  <p:tag name="CHARTSTRINGREV" val="0 1 3 1"/>
  <p:tag name="CHARTSTRINGSTDPER" val="0.2 0.6 0.2 0"/>
  <p:tag name="CHARTSTRINGREVPER" val="0 0.2 0.6 0.2"/>
  <p:tag name="QUESTIONALIAS" val="Example 3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3;2;2;1;2;"/>
  <p:tag name="CHARTSTRINGSTD" val="1 3 1 0"/>
  <p:tag name="CHARTSTRINGREV" val="0 1 3 1"/>
  <p:tag name="CHARTSTRINGSTDPER" val="0.2 0.6 0.2 0"/>
  <p:tag name="CHARTSTRINGREVPER" val="0 0.2 0.6 0.2"/>
  <p:tag name="SLIDEORDER" val="8"/>
  <p:tag name="SLIDEGUID" val="BF3590F94D8F4546807A8223CD401E1B"/>
  <p:tag name="VALUES" val="Incorrect¤Incorrect¤Incorrect¤Correct"/>
  <p:tag name="QUESTIONALIAS" val="Example 3"/>
  <p:tag name="ANSWERSALIAS" val="A¤B¤C¤D"/>
  <p:tag name="RESPONSESGATHER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4;3;3;1;4;"/>
  <p:tag name="CHARTSTRINGSTD" val="1 0 2 2"/>
  <p:tag name="CHARTSTRINGREV" val="2 2 0 1"/>
  <p:tag name="CHARTSTRINGSTDPER" val="0.2 0 0.4 0.4"/>
  <p:tag name="CHARTSTRINGREVPER" val="0.4 0.4 0 0.2"/>
  <p:tag name="QUESTIONALIAS" val="Example 4"/>
  <p:tag name="ANSWERSALIAS" val="A¤B¤C¤D"/>
  <p:tag name="RESPONSESGATHERED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1010</Words>
  <Application>Microsoft Office PowerPoint</Application>
  <PresentationFormat>On-screen Show (4:3)</PresentationFormat>
  <Paragraphs>183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95</cp:revision>
  <dcterms:created xsi:type="dcterms:W3CDTF">2007-12-06T14:31:51Z</dcterms:created>
  <dcterms:modified xsi:type="dcterms:W3CDTF">2015-12-17T13:33:29Z</dcterms:modified>
</cp:coreProperties>
</file>