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gs/tag38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tags/tag39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4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sldIdLst>
    <p:sldId id="282" r:id="rId11"/>
    <p:sldId id="257" r:id="rId12"/>
    <p:sldId id="303" r:id="rId13"/>
    <p:sldId id="304" r:id="rId14"/>
    <p:sldId id="305" r:id="rId15"/>
    <p:sldId id="306" r:id="rId16"/>
    <p:sldId id="314" r:id="rId17"/>
    <p:sldId id="258" r:id="rId18"/>
    <p:sldId id="290" r:id="rId19"/>
    <p:sldId id="259" r:id="rId20"/>
    <p:sldId id="288" r:id="rId21"/>
    <p:sldId id="315" r:id="rId22"/>
    <p:sldId id="308" r:id="rId23"/>
    <p:sldId id="316" r:id="rId24"/>
    <p:sldId id="302" r:id="rId25"/>
    <p:sldId id="260" r:id="rId26"/>
    <p:sldId id="261" r:id="rId27"/>
    <p:sldId id="317" r:id="rId28"/>
    <p:sldId id="318" r:id="rId29"/>
    <p:sldId id="319" r:id="rId30"/>
    <p:sldId id="309" r:id="rId31"/>
    <p:sldId id="321" r:id="rId32"/>
    <p:sldId id="320" r:id="rId33"/>
    <p:sldId id="322" r:id="rId34"/>
    <p:sldId id="323" r:id="rId35"/>
    <p:sldId id="333" r:id="rId36"/>
    <p:sldId id="331" r:id="rId37"/>
    <p:sldId id="332" r:id="rId38"/>
    <p:sldId id="328" r:id="rId39"/>
    <p:sldId id="275" r:id="rId40"/>
  </p:sldIdLst>
  <p:sldSz cx="9144000" cy="6858000" type="screen4x3"/>
  <p:notesSz cx="6858000" cy="9144000"/>
  <p:custDataLst>
    <p:tags r:id="rId4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39D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4" autoAdjust="0"/>
    <p:restoredTop sz="94686" autoAdjust="0"/>
  </p:normalViewPr>
  <p:slideViewPr>
    <p:cSldViewPr>
      <p:cViewPr>
        <p:scale>
          <a:sx n="50" d="100"/>
          <a:sy n="50" d="100"/>
        </p:scale>
        <p:origin x="-1188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5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5" name="Header" descr="12_ALG1_Header_12_08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8984C"/>
                </a:solidFill>
              </a:rPr>
              <a:t>Over Lesson 12–7</a:t>
            </a:r>
          </a:p>
        </p:txBody>
      </p:sp>
      <p:pic>
        <p:nvPicPr>
          <p:cNvPr id="4201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9" name="Header" descr="12_ALG1_Header_12_08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2" name="Header" descr="12_ALG1_Header_12_08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2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5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6" name="Header" descr="12_ALG1_Header_12_08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67" name="Picture 11" descr="Example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1" name="Header" descr="12_ALG1_Header_12_08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9" name="Picture 19" descr="Real World Ex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70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6" name="Header" descr="12_ALG1_Header_12_08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15" name="Picture 11" descr="Example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9" name="Header" descr="12_ALG1_Header_12_08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39" name="Picture 11" descr="Example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7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3" name="Header" descr="12_ALG1_Header_12_08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63" name="Picture 11" descr="Example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71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3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4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5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6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7" name="Header" descr="12_ALG1_Header_12_08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6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7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3" name="Header" descr="12_ALG1_Header_12_08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slide" Target="slide7.xml"/><Relationship Id="rId7" Type="http://schemas.openxmlformats.org/officeDocument/2006/relationships/slide" Target="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0.xml"/><Relationship Id="rId5" Type="http://schemas.openxmlformats.org/officeDocument/2006/relationships/slide" Target="slide9.xml"/><Relationship Id="rId10" Type="http://schemas.openxmlformats.org/officeDocument/2006/relationships/slide" Target="slide25.xml"/><Relationship Id="rId4" Type="http://schemas.openxmlformats.org/officeDocument/2006/relationships/slide" Target="slide8.xml"/><Relationship Id="rId9" Type="http://schemas.openxmlformats.org/officeDocument/2006/relationships/slide" Target="slide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25.jpe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25.jpe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3.xml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6.xml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image" Target="../media/image43.jpeg"/><Relationship Id="rId5" Type="http://schemas.openxmlformats.org/officeDocument/2006/relationships/image" Target="../media/image9.jpe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43.jpeg"/><Relationship Id="rId5" Type="http://schemas.openxmlformats.org/officeDocument/2006/relationships/image" Target="../media/image9.jpeg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47.jpeg"/><Relationship Id="rId5" Type="http://schemas.openxmlformats.org/officeDocument/2006/relationships/image" Target="../media/image9.jpeg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image" Target="../media/image47.jpeg"/><Relationship Id="rId5" Type="http://schemas.openxmlformats.org/officeDocument/2006/relationships/image" Target="../media/image9.jpeg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image" Target="../media/image9.jpeg"/><Relationship Id="rId5" Type="http://schemas.openxmlformats.org/officeDocument/2006/relationships/image" Target="../media/image42.png"/><Relationship Id="rId4" Type="http://schemas.openxmlformats.org/officeDocument/2006/relationships/image" Target="../media/image4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3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image" Target="../media/image52.jpeg"/><Relationship Id="rId5" Type="http://schemas.openxmlformats.org/officeDocument/2006/relationships/image" Target="../media/image9.jpeg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07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09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10" name="SplashHeader" descr="12_ALG1_Header_12_08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" action="ppaction://hlinkshowjump?jump=nextslide"/>
              </a:rPr>
              <a:t>Five-Minute Check (over Lesson 12–7)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000000"/>
                </a:solidFill>
                <a:cs typeface="Arial" pitchFamily="34" charset="0"/>
                <a:hlinkClick r:id="rId3" action="ppaction://hlinksldjump"/>
              </a:rPr>
              <a:t>CCSS</a:t>
            </a:r>
            <a:endParaRPr lang="en-US" sz="2000" b="1">
              <a:solidFill>
                <a:srgbClr val="E01B22"/>
              </a:solidFill>
              <a:cs typeface="Arial" pitchFamily="34" charset="0"/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5" action="ppaction://hlinksldjump"/>
              </a:rPr>
              <a:t>New Vocabulary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6" action="ppaction://hlinksldjump"/>
              </a:rPr>
              <a:t>Example 1:	Random Variables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7" action="ppaction://hlinksldjump"/>
              </a:rPr>
              <a:t>Key Concept:  Properties of Probability Distributions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8" action="ppaction://hlinksldjump"/>
              </a:rPr>
              <a:t>Example 2:	Probability Distribution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9" action="ppaction://hlinksldjump"/>
              </a:rPr>
              <a:t>Key Concept:  Expected Value of a Discrete Random Variable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10" action="ppaction://hlinksldjump"/>
              </a:rPr>
              <a:t>Example 3:	Real-World Example: Expected Value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endParaRPr lang="en-US" sz="2000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7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Using the table, find the probability that a girl who plays hockey will be chosen as the Athlete of the Year award. 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5897563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  <p:grpSp>
        <p:nvGrpSpPr>
          <p:cNvPr id="107539" name="Group 19"/>
          <p:cNvGrpSpPr>
            <a:grpSpLocks/>
          </p:cNvGrpSpPr>
          <p:nvPr/>
        </p:nvGrpSpPr>
        <p:grpSpPr bwMode="auto">
          <a:xfrm>
            <a:off x="1066800" y="2933700"/>
            <a:ext cx="2790825" cy="3440113"/>
            <a:chOff x="672" y="1848"/>
            <a:chExt cx="1758" cy="2167"/>
          </a:xfrm>
        </p:grpSpPr>
        <p:sp>
          <p:nvSpPr>
            <p:cNvPr id="107526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904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07537" name="Picture 17" descr="12-6-1"/>
            <p:cNvPicPr>
              <a:picLocks noChangeAspect="1" noChangeArrowheads="1"/>
            </p:cNvPicPr>
            <p:nvPr/>
          </p:nvPicPr>
          <p:blipFill>
            <a:blip r:embed="rId5" cstate="print"/>
            <a:srcRect r="-25902" b="48714"/>
            <a:stretch>
              <a:fillRect/>
            </a:stretch>
          </p:blipFill>
          <p:spPr bwMode="auto">
            <a:xfrm>
              <a:off x="1008" y="1848"/>
              <a:ext cx="384" cy="1056"/>
            </a:xfrm>
            <a:prstGeom prst="rect">
              <a:avLst/>
            </a:prstGeom>
            <a:noFill/>
          </p:spPr>
        </p:pic>
        <p:pic>
          <p:nvPicPr>
            <p:cNvPr id="107538" name="Picture 18" descr="12-6-1"/>
            <p:cNvPicPr>
              <a:picLocks noChangeAspect="1" noChangeArrowheads="1"/>
            </p:cNvPicPr>
            <p:nvPr/>
          </p:nvPicPr>
          <p:blipFill>
            <a:blip r:embed="rId5" cstate="print"/>
            <a:srcRect t="51286" r="15738"/>
            <a:stretch>
              <a:fillRect/>
            </a:stretch>
          </p:blipFill>
          <p:spPr bwMode="auto">
            <a:xfrm>
              <a:off x="1008" y="3012"/>
              <a:ext cx="257" cy="1003"/>
            </a:xfrm>
            <a:prstGeom prst="rect">
              <a:avLst/>
            </a:prstGeom>
            <a:noFill/>
          </p:spPr>
        </p:pic>
      </p:grpSp>
      <p:pic>
        <p:nvPicPr>
          <p:cNvPr id="107541" name="Picture 21" descr="12-6-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67000" y="3429000"/>
            <a:ext cx="3429000" cy="212566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7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7" grpId="0" autoUpdateAnimBg="0"/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50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Using the table, find the probability of choosing a boy or a soccer player as Athlete of the Year.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30480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08559" name="Group 15"/>
          <p:cNvGrpSpPr>
            <a:grpSpLocks/>
          </p:cNvGrpSpPr>
          <p:nvPr/>
        </p:nvGrpSpPr>
        <p:grpSpPr bwMode="auto">
          <a:xfrm>
            <a:off x="1066800" y="2743200"/>
            <a:ext cx="2790825" cy="3648075"/>
            <a:chOff x="672" y="1728"/>
            <a:chExt cx="1758" cy="2298"/>
          </a:xfrm>
        </p:grpSpPr>
        <p:sp>
          <p:nvSpPr>
            <p:cNvPr id="108549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856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08555" name="Picture 11" descr="12-6-2"/>
            <p:cNvPicPr>
              <a:picLocks noChangeAspect="1" noChangeArrowheads="1"/>
            </p:cNvPicPr>
            <p:nvPr/>
          </p:nvPicPr>
          <p:blipFill>
            <a:blip r:embed="rId5" cstate="print"/>
            <a:srcRect l="-32458" t="51044" r="-11803" b="25352"/>
            <a:stretch>
              <a:fillRect/>
            </a:stretch>
          </p:blipFill>
          <p:spPr bwMode="auto">
            <a:xfrm>
              <a:off x="952" y="2970"/>
              <a:ext cx="440" cy="486"/>
            </a:xfrm>
            <a:prstGeom prst="rect">
              <a:avLst/>
            </a:prstGeom>
            <a:noFill/>
          </p:spPr>
        </p:pic>
        <p:pic>
          <p:nvPicPr>
            <p:cNvPr id="108556" name="Picture 12" descr="12-6-2"/>
            <p:cNvPicPr>
              <a:picLocks noChangeAspect="1" noChangeArrowheads="1"/>
            </p:cNvPicPr>
            <p:nvPr/>
          </p:nvPicPr>
          <p:blipFill>
            <a:blip r:embed="rId5" cstate="print"/>
            <a:srcRect l="-15738" t="23312" b="48714"/>
            <a:stretch>
              <a:fillRect/>
            </a:stretch>
          </p:blipFill>
          <p:spPr bwMode="auto">
            <a:xfrm>
              <a:off x="1008" y="2316"/>
              <a:ext cx="353" cy="576"/>
            </a:xfrm>
            <a:prstGeom prst="rect">
              <a:avLst/>
            </a:prstGeom>
            <a:noFill/>
          </p:spPr>
        </p:pic>
        <p:pic>
          <p:nvPicPr>
            <p:cNvPr id="108557" name="Picture 13" descr="12-6-2"/>
            <p:cNvPicPr>
              <a:picLocks noChangeAspect="1" noChangeArrowheads="1"/>
            </p:cNvPicPr>
            <p:nvPr/>
          </p:nvPicPr>
          <p:blipFill>
            <a:blip r:embed="rId5" cstate="print"/>
            <a:srcRect r="-41640" b="74599"/>
            <a:stretch>
              <a:fillRect/>
            </a:stretch>
          </p:blipFill>
          <p:spPr bwMode="auto">
            <a:xfrm>
              <a:off x="1056" y="1728"/>
              <a:ext cx="432" cy="523"/>
            </a:xfrm>
            <a:prstGeom prst="rect">
              <a:avLst/>
            </a:prstGeom>
            <a:noFill/>
          </p:spPr>
        </p:pic>
        <p:pic>
          <p:nvPicPr>
            <p:cNvPr id="108558" name="Picture 14" descr="12-6-2"/>
            <p:cNvPicPr>
              <a:picLocks noChangeAspect="1" noChangeArrowheads="1"/>
            </p:cNvPicPr>
            <p:nvPr/>
          </p:nvPicPr>
          <p:blipFill>
            <a:blip r:embed="rId5" cstate="print"/>
            <a:srcRect l="-10164" t="74648"/>
            <a:stretch>
              <a:fillRect/>
            </a:stretch>
          </p:blipFill>
          <p:spPr bwMode="auto">
            <a:xfrm>
              <a:off x="1056" y="3504"/>
              <a:ext cx="336" cy="522"/>
            </a:xfrm>
            <a:prstGeom prst="rect">
              <a:avLst/>
            </a:prstGeom>
            <a:noFill/>
          </p:spPr>
        </p:pic>
      </p:grpSp>
      <p:pic>
        <p:nvPicPr>
          <p:cNvPr id="108560" name="Picture 16" descr="12-6-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67000" y="3429000"/>
            <a:ext cx="3429000" cy="212566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8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50" grpId="0" autoUpdateAnimBg="0"/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4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Using the table, find the probability of choosing a swimmer or hockey player as Athlete of the Year.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39624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09583" name="Group 15"/>
          <p:cNvGrpSpPr>
            <a:grpSpLocks/>
          </p:cNvGrpSpPr>
          <p:nvPr/>
        </p:nvGrpSpPr>
        <p:grpSpPr bwMode="auto">
          <a:xfrm>
            <a:off x="1066800" y="2847975"/>
            <a:ext cx="2790825" cy="3468688"/>
            <a:chOff x="672" y="1794"/>
            <a:chExt cx="1758" cy="2185"/>
          </a:xfrm>
        </p:grpSpPr>
        <p:sp>
          <p:nvSpPr>
            <p:cNvPr id="109573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856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09580" name="Picture 12" descr="12-6-3"/>
            <p:cNvPicPr>
              <a:picLocks noChangeAspect="1" noChangeArrowheads="1"/>
            </p:cNvPicPr>
            <p:nvPr/>
          </p:nvPicPr>
          <p:blipFill>
            <a:blip r:embed="rId5" cstate="print"/>
            <a:srcRect r="-31476" b="48714"/>
            <a:stretch>
              <a:fillRect/>
            </a:stretch>
          </p:blipFill>
          <p:spPr bwMode="auto">
            <a:xfrm>
              <a:off x="1039" y="1794"/>
              <a:ext cx="401" cy="1056"/>
            </a:xfrm>
            <a:prstGeom prst="rect">
              <a:avLst/>
            </a:prstGeom>
            <a:noFill/>
          </p:spPr>
        </p:pic>
        <p:pic>
          <p:nvPicPr>
            <p:cNvPr id="109581" name="Picture 13" descr="12-6-3"/>
            <p:cNvPicPr>
              <a:picLocks noChangeAspect="1" noChangeArrowheads="1"/>
            </p:cNvPicPr>
            <p:nvPr/>
          </p:nvPicPr>
          <p:blipFill>
            <a:blip r:embed="rId5" cstate="print"/>
            <a:srcRect t="48956" r="-25902"/>
            <a:stretch>
              <a:fillRect/>
            </a:stretch>
          </p:blipFill>
          <p:spPr bwMode="auto">
            <a:xfrm>
              <a:off x="1056" y="2928"/>
              <a:ext cx="384" cy="1051"/>
            </a:xfrm>
            <a:prstGeom prst="rect">
              <a:avLst/>
            </a:prstGeom>
            <a:noFill/>
          </p:spPr>
        </p:pic>
      </p:grpSp>
      <p:pic>
        <p:nvPicPr>
          <p:cNvPr id="109584" name="Picture 16" descr="12-6-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67000" y="3429000"/>
            <a:ext cx="3429000" cy="212566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9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4" grpId="0" autoUpdateAnimBg="0"/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059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A bag contains 21 marbles. Six of these are red. Two students each draw a marble from the bag without looking. What is the probability they will both draw a red marble?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533400" y="50673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10602" name="Picture 10" descr="Std Test Pra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  <p:grpSp>
        <p:nvGrpSpPr>
          <p:cNvPr id="110605" name="Group 13"/>
          <p:cNvGrpSpPr>
            <a:grpSpLocks/>
          </p:cNvGrpSpPr>
          <p:nvPr/>
        </p:nvGrpSpPr>
        <p:grpSpPr bwMode="auto">
          <a:xfrm>
            <a:off x="1066800" y="2971800"/>
            <a:ext cx="2790825" cy="3505200"/>
            <a:chOff x="672" y="1872"/>
            <a:chExt cx="1758" cy="2208"/>
          </a:xfrm>
        </p:grpSpPr>
        <p:sp>
          <p:nvSpPr>
            <p:cNvPr id="110597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968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10603" name="Picture 11" descr="12-6-4"/>
            <p:cNvPicPr>
              <a:picLocks noChangeAspect="1" noChangeArrowheads="1"/>
            </p:cNvPicPr>
            <p:nvPr/>
          </p:nvPicPr>
          <p:blipFill>
            <a:blip r:embed="rId6" cstate="print"/>
            <a:srcRect t="50600" r="-30612"/>
            <a:stretch>
              <a:fillRect/>
            </a:stretch>
          </p:blipFill>
          <p:spPr bwMode="auto">
            <a:xfrm>
              <a:off x="1056" y="3049"/>
              <a:ext cx="384" cy="1031"/>
            </a:xfrm>
            <a:prstGeom prst="rect">
              <a:avLst/>
            </a:prstGeom>
            <a:noFill/>
          </p:spPr>
        </p:pic>
        <p:pic>
          <p:nvPicPr>
            <p:cNvPr id="110604" name="Picture 12" descr="12-6-4"/>
            <p:cNvPicPr>
              <a:picLocks noChangeAspect="1" noChangeArrowheads="1"/>
            </p:cNvPicPr>
            <p:nvPr/>
          </p:nvPicPr>
          <p:blipFill>
            <a:blip r:embed="rId6" cstate="print"/>
            <a:srcRect r="-14285" b="49400"/>
            <a:stretch>
              <a:fillRect/>
            </a:stretch>
          </p:blipFill>
          <p:spPr bwMode="auto">
            <a:xfrm>
              <a:off x="1056" y="1872"/>
              <a:ext cx="336" cy="1056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0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0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8" grpId="0" autoUpdateAnimBg="0"/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103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 b="1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4 Model with mathematics.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22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>
                <a:solidFill>
                  <a:srgbClr val="000000"/>
                </a:solidFill>
              </a:rPr>
              <a:t>You found probabilities of events.</a:t>
            </a:r>
            <a:endParaRPr lang="en-US" sz="2800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175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Find probabilities by using random variables.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endParaRPr lang="en-US" sz="2800"/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endParaRPr lang="en-US" sz="2800"/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4705350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Find the expected value of a probability distribution.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Vocabulary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812800" y="1828800"/>
            <a:ext cx="7620000" cy="304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random variable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discrete random variable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probability distribution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probability graph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expected value</a:t>
            </a:r>
          </a:p>
        </p:txBody>
      </p:sp>
      <p:pic>
        <p:nvPicPr>
          <p:cNvPr id="88075" name="Vocab_img" descr="12_ALG1_NewVocabul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1108075"/>
            <a:ext cx="3775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80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80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80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80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2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Random Variables</a:t>
            </a:r>
          </a:p>
        </p:txBody>
      </p:sp>
      <p:sp>
        <p:nvSpPr>
          <p:cNvPr id="5903" name="Rectangle 783"/>
          <p:cNvSpPr>
            <a:spLocks noChangeArrowheads="1"/>
          </p:cNvSpPr>
          <p:nvPr/>
        </p:nvSpPr>
        <p:spPr bwMode="auto">
          <a:xfrm>
            <a:off x="876300" y="1503363"/>
            <a:ext cx="5143500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</a:rPr>
              <a:t>A. </a:t>
            </a:r>
            <a:r>
              <a:rPr lang="en-US" sz="2400" b="1">
                <a:solidFill>
                  <a:srgbClr val="00539D"/>
                </a:solidFill>
              </a:rPr>
              <a:t>The owner of a pet store asked customers how many pets they owned. The results of this survey are shown in the table. Find the probability that a randomly chosen customer has 2 pets.</a:t>
            </a:r>
          </a:p>
        </p:txBody>
      </p:sp>
      <p:pic>
        <p:nvPicPr>
          <p:cNvPr id="5905" name="Picture 785" descr="ALG12-05-01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48375" y="1447800"/>
            <a:ext cx="2605088" cy="2765425"/>
          </a:xfrm>
          <a:prstGeom prst="rect">
            <a:avLst/>
          </a:prstGeom>
          <a:noFill/>
        </p:spPr>
      </p:pic>
      <p:sp>
        <p:nvSpPr>
          <p:cNvPr id="5907" name="Text Box 787"/>
          <p:cNvSpPr txBox="1">
            <a:spLocks noChangeArrowheads="1"/>
          </p:cNvSpPr>
          <p:nvPr/>
        </p:nvSpPr>
        <p:spPr bwMode="auto">
          <a:xfrm>
            <a:off x="885825" y="3886200"/>
            <a:ext cx="4905375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Let </a:t>
            </a:r>
            <a:r>
              <a:rPr lang="en-US" sz="2400" i="1"/>
              <a:t>X</a:t>
            </a:r>
            <a:r>
              <a:rPr lang="en-US" sz="2400"/>
              <a:t> represent the number of pets a customer owns. There is only one outcome in which a customer owns 2 pets, and there are 100 customers.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3" grpId="0" build="p" autoUpdateAnimBg="0" advAuto="0"/>
      <p:bldP spid="590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86024" name="Text Box 8"/>
          <p:cNvSpPr txBox="1">
            <a:spLocks noChangeArrowheads="1"/>
          </p:cNvSpPr>
          <p:nvPr/>
        </p:nvSpPr>
        <p:spPr bwMode="auto">
          <a:xfrm>
            <a:off x="2628900" y="771525"/>
            <a:ext cx="59817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Random Variables</a:t>
            </a:r>
            <a:endParaRPr lang="en-US" sz="20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b="1">
              <a:solidFill>
                <a:srgbClr val="EC1D24"/>
              </a:solidFill>
            </a:endParaRPr>
          </a:p>
        </p:txBody>
      </p:sp>
      <p:grpSp>
        <p:nvGrpSpPr>
          <p:cNvPr id="86035" name="Group 19"/>
          <p:cNvGrpSpPr>
            <a:grpSpLocks/>
          </p:cNvGrpSpPr>
          <p:nvPr/>
        </p:nvGrpSpPr>
        <p:grpSpPr bwMode="auto">
          <a:xfrm>
            <a:off x="533400" y="4572000"/>
            <a:ext cx="8229600" cy="795338"/>
            <a:chOff x="336" y="3264"/>
            <a:chExt cx="5184" cy="501"/>
          </a:xfrm>
        </p:grpSpPr>
        <p:sp>
          <p:nvSpPr>
            <p:cNvPr id="86026" name="Rectangle 10"/>
            <p:cNvSpPr>
              <a:spLocks noChangeArrowheads="1"/>
            </p:cNvSpPr>
            <p:nvPr/>
          </p:nvSpPr>
          <p:spPr bwMode="auto">
            <a:xfrm>
              <a:off x="336" y="3380"/>
              <a:ext cx="518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12913" indent="-1368425">
                <a:lnSpc>
                  <a:spcPct val="90000"/>
                </a:lnSpc>
                <a:spcBef>
                  <a:spcPct val="20000"/>
                </a:spcBef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sz="2400" b="1">
                  <a:solidFill>
                    <a:srgbClr val="00539D"/>
                  </a:solidFill>
                </a:rPr>
                <a:t>Answer: </a:t>
              </a:r>
              <a:r>
                <a:rPr lang="en-US" sz="2400">
                  <a:solidFill>
                    <a:srgbClr val="E01B22"/>
                  </a:solidFill>
                </a:rPr>
                <a:t> The probability is                     .     	</a:t>
              </a:r>
            </a:p>
          </p:txBody>
        </p:sp>
        <p:pic>
          <p:nvPicPr>
            <p:cNvPr id="86028" name="Picture 12" descr="12-6-1a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64" y="3264"/>
              <a:ext cx="1100" cy="501"/>
            </a:xfrm>
            <a:prstGeom prst="rect">
              <a:avLst/>
            </a:prstGeom>
            <a:noFill/>
          </p:spPr>
        </p:pic>
      </p:grpSp>
      <p:pic>
        <p:nvPicPr>
          <p:cNvPr id="86031" name="Picture 15" descr="12-6-1c"/>
          <p:cNvPicPr>
            <a:picLocks noChangeAspect="1" noChangeArrowheads="1"/>
          </p:cNvPicPr>
          <p:nvPr/>
        </p:nvPicPr>
        <p:blipFill>
          <a:blip r:embed="rId4" cstate="print"/>
          <a:srcRect t="37039" r="65846" b="32979"/>
          <a:stretch>
            <a:fillRect/>
          </a:stretch>
        </p:blipFill>
        <p:spPr bwMode="auto">
          <a:xfrm>
            <a:off x="2162175" y="3048000"/>
            <a:ext cx="990600" cy="762000"/>
          </a:xfrm>
          <a:prstGeom prst="rect">
            <a:avLst/>
          </a:prstGeom>
          <a:noFill/>
        </p:spPr>
      </p:pic>
      <p:grpSp>
        <p:nvGrpSpPr>
          <p:cNvPr id="86033" name="Group 17"/>
          <p:cNvGrpSpPr>
            <a:grpSpLocks/>
          </p:cNvGrpSpPr>
          <p:nvPr/>
        </p:nvGrpSpPr>
        <p:grpSpPr bwMode="auto">
          <a:xfrm>
            <a:off x="885825" y="1219200"/>
            <a:ext cx="7648575" cy="1425575"/>
            <a:chOff x="558" y="768"/>
            <a:chExt cx="4818" cy="898"/>
          </a:xfrm>
        </p:grpSpPr>
        <p:sp>
          <p:nvSpPr>
            <p:cNvPr id="86030" name="Text Box 14"/>
            <p:cNvSpPr txBox="1">
              <a:spLocks noChangeArrowheads="1"/>
            </p:cNvSpPr>
            <p:nvPr/>
          </p:nvSpPr>
          <p:spPr bwMode="auto">
            <a:xfrm>
              <a:off x="558" y="918"/>
              <a:ext cx="4818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tabLst>
                  <a:tab pos="5029200" algn="l"/>
                </a:tabLst>
              </a:pPr>
              <a:r>
                <a:rPr lang="en-US" sz="2400" i="1"/>
                <a:t>P</a:t>
              </a:r>
              <a:r>
                <a:rPr lang="en-US" sz="2400"/>
                <a:t>(</a:t>
              </a:r>
              <a:r>
                <a:rPr lang="en-US" sz="2400" i="1"/>
                <a:t>X</a:t>
              </a:r>
              <a:r>
                <a:rPr lang="en-US" sz="2400"/>
                <a:t> = 3) =	</a:t>
              </a:r>
              <a:r>
                <a:rPr lang="en-US" sz="2400" i="1"/>
                <a:t>P</a:t>
              </a:r>
              <a:r>
                <a:rPr lang="en-US" sz="2400"/>
                <a:t>(</a:t>
              </a:r>
              <a:r>
                <a:rPr lang="en-US" sz="2400" i="1"/>
                <a:t>X</a:t>
              </a:r>
              <a:r>
                <a:rPr lang="en-US" sz="2400"/>
                <a:t> = n) is the 	probability of </a:t>
              </a:r>
              <a:r>
                <a:rPr lang="en-US" sz="2400" i="1"/>
                <a:t>X</a:t>
              </a:r>
              <a:r>
                <a:rPr lang="en-US" sz="2400"/>
                <a:t> 	occurring </a:t>
              </a:r>
              <a:r>
                <a:rPr lang="en-US" sz="2400" i="1"/>
                <a:t>n</a:t>
              </a:r>
              <a:r>
                <a:rPr lang="en-US" sz="2400"/>
                <a:t> times. </a:t>
              </a:r>
            </a:p>
          </p:txBody>
        </p:sp>
        <p:pic>
          <p:nvPicPr>
            <p:cNvPr id="86032" name="Picture 16" descr="12-6-1c"/>
            <p:cNvPicPr>
              <a:picLocks noChangeAspect="1" noChangeArrowheads="1"/>
            </p:cNvPicPr>
            <p:nvPr/>
          </p:nvPicPr>
          <p:blipFill>
            <a:blip r:embed="rId4" cstate="print"/>
            <a:srcRect b="64023"/>
            <a:stretch>
              <a:fillRect/>
            </a:stretch>
          </p:blipFill>
          <p:spPr bwMode="auto">
            <a:xfrm>
              <a:off x="1590" y="768"/>
              <a:ext cx="1827" cy="576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6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6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20835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Random Variables</a:t>
            </a:r>
            <a:endParaRPr lang="en-US" sz="20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20836" name="Rectangle 4"/>
          <p:cNvSpPr>
            <a:spLocks noChangeArrowheads="1"/>
          </p:cNvSpPr>
          <p:nvPr/>
        </p:nvSpPr>
        <p:spPr bwMode="auto">
          <a:xfrm>
            <a:off x="876300" y="1503363"/>
            <a:ext cx="5067300" cy="239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</a:rPr>
              <a:t>B.</a:t>
            </a:r>
            <a:r>
              <a:rPr lang="en-US" sz="2400" b="1">
                <a:solidFill>
                  <a:srgbClr val="00539D"/>
                </a:solidFill>
              </a:rPr>
              <a:t> The owner of a pet store asked customers how many pets they owned. The results of this survey are shown in the table. Find the probability that a randomly chosen customer has at least 3 pets.</a:t>
            </a:r>
          </a:p>
        </p:txBody>
      </p:sp>
      <p:pic>
        <p:nvPicPr>
          <p:cNvPr id="120838" name="Picture 6" descr="ALG12-05-01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48375" y="1447800"/>
            <a:ext cx="2605088" cy="2765425"/>
          </a:xfrm>
          <a:prstGeom prst="rect">
            <a:avLst/>
          </a:prstGeom>
          <a:noFill/>
        </p:spPr>
      </p:pic>
      <p:grpSp>
        <p:nvGrpSpPr>
          <p:cNvPr id="120852" name="Group 20"/>
          <p:cNvGrpSpPr>
            <a:grpSpLocks/>
          </p:cNvGrpSpPr>
          <p:nvPr/>
        </p:nvGrpSpPr>
        <p:grpSpPr bwMode="auto">
          <a:xfrm>
            <a:off x="533400" y="5372100"/>
            <a:ext cx="8229600" cy="795338"/>
            <a:chOff x="336" y="3360"/>
            <a:chExt cx="5184" cy="501"/>
          </a:xfrm>
        </p:grpSpPr>
        <p:sp>
          <p:nvSpPr>
            <p:cNvPr id="120842" name="Rectangle 10"/>
            <p:cNvSpPr>
              <a:spLocks noChangeArrowheads="1"/>
            </p:cNvSpPr>
            <p:nvPr/>
          </p:nvSpPr>
          <p:spPr bwMode="auto">
            <a:xfrm>
              <a:off x="336" y="3471"/>
              <a:ext cx="518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12913" indent="-1368425">
                <a:lnSpc>
                  <a:spcPct val="90000"/>
                </a:lnSpc>
                <a:spcBef>
                  <a:spcPct val="20000"/>
                </a:spcBef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sz="2400" b="1">
                  <a:solidFill>
                    <a:srgbClr val="00539D"/>
                  </a:solidFill>
                </a:rPr>
                <a:t>Answer:</a:t>
              </a:r>
              <a:r>
                <a:rPr lang="en-US" sz="2400">
                  <a:solidFill>
                    <a:srgbClr val="E01B22"/>
                  </a:solidFill>
                </a:rPr>
                <a:t> 	The probability is                     . </a:t>
              </a:r>
            </a:p>
          </p:txBody>
        </p:sp>
        <p:pic>
          <p:nvPicPr>
            <p:cNvPr id="120844" name="Picture 12" descr="12-6-1b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956" y="3360"/>
              <a:ext cx="1100" cy="501"/>
            </a:xfrm>
            <a:prstGeom prst="rect">
              <a:avLst/>
            </a:prstGeom>
            <a:noFill/>
          </p:spPr>
        </p:pic>
      </p:grpSp>
      <p:sp>
        <p:nvSpPr>
          <p:cNvPr id="120846" name="Text Box 14"/>
          <p:cNvSpPr txBox="1">
            <a:spLocks noChangeArrowheads="1"/>
          </p:cNvSpPr>
          <p:nvPr/>
        </p:nvSpPr>
        <p:spPr bwMode="auto">
          <a:xfrm>
            <a:off x="885825" y="3829050"/>
            <a:ext cx="78009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There are 18 + 9 or 27 customers </a:t>
            </a:r>
            <a:br>
              <a:rPr lang="en-US" sz="2400"/>
            </a:br>
            <a:r>
              <a:rPr lang="en-US" sz="2400"/>
              <a:t>who own at least 3 pets.</a:t>
            </a:r>
          </a:p>
        </p:txBody>
      </p:sp>
      <p:grpSp>
        <p:nvGrpSpPr>
          <p:cNvPr id="120853" name="Group 21"/>
          <p:cNvGrpSpPr>
            <a:grpSpLocks/>
          </p:cNvGrpSpPr>
          <p:nvPr/>
        </p:nvGrpSpPr>
        <p:grpSpPr bwMode="auto">
          <a:xfrm>
            <a:off x="923925" y="4695825"/>
            <a:ext cx="2073275" cy="804863"/>
            <a:chOff x="582" y="2958"/>
            <a:chExt cx="1306" cy="507"/>
          </a:xfrm>
        </p:grpSpPr>
        <p:pic>
          <p:nvPicPr>
            <p:cNvPr id="120847" name="Picture 15" descr="12-6-1d"/>
            <p:cNvPicPr>
              <a:picLocks noChangeAspect="1" noChangeArrowheads="1"/>
            </p:cNvPicPr>
            <p:nvPr/>
          </p:nvPicPr>
          <p:blipFill>
            <a:blip r:embed="rId5" cstate="print"/>
            <a:srcRect l="57959" t="-1198"/>
            <a:stretch>
              <a:fillRect/>
            </a:stretch>
          </p:blipFill>
          <p:spPr bwMode="auto">
            <a:xfrm>
              <a:off x="1344" y="2958"/>
              <a:ext cx="544" cy="507"/>
            </a:xfrm>
            <a:prstGeom prst="rect">
              <a:avLst/>
            </a:prstGeom>
            <a:noFill/>
          </p:spPr>
        </p:pic>
        <p:sp>
          <p:nvSpPr>
            <p:cNvPr id="120850" name="Text Box 18"/>
            <p:cNvSpPr txBox="1">
              <a:spLocks noChangeArrowheads="1"/>
            </p:cNvSpPr>
            <p:nvPr/>
          </p:nvSpPr>
          <p:spPr bwMode="auto">
            <a:xfrm>
              <a:off x="582" y="3051"/>
              <a:ext cx="86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i="1"/>
                <a:t>P</a:t>
              </a:r>
              <a:r>
                <a:rPr lang="en-US" sz="2400"/>
                <a:t>(</a:t>
              </a:r>
              <a:r>
                <a:rPr lang="en-US" sz="2400" i="1"/>
                <a:t>X </a:t>
              </a:r>
              <a:r>
                <a:rPr lang="en-US" sz="2400" i="1">
                  <a:cs typeface="Arial" pitchFamily="34" charset="0"/>
                </a:rPr>
                <a:t>≥</a:t>
              </a:r>
              <a:r>
                <a:rPr lang="en-US" i="1">
                  <a:cs typeface="Arial" pitchFamily="34" charset="0"/>
                </a:rPr>
                <a:t> </a:t>
              </a:r>
              <a:r>
                <a:rPr lang="en-US" sz="2400">
                  <a:cs typeface="Arial" pitchFamily="34" charset="0"/>
                </a:rPr>
                <a:t>3)</a:t>
              </a:r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8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20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0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0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0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6" grpId="0" build="p" autoUpdateAnimBg="0" advAuto="0"/>
      <p:bldP spid="12084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876300" y="45720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13681" name="Group 17"/>
          <p:cNvGrpSpPr>
            <a:grpSpLocks/>
          </p:cNvGrpSpPr>
          <p:nvPr/>
        </p:nvGrpSpPr>
        <p:grpSpPr bwMode="auto">
          <a:xfrm>
            <a:off x="533400" y="1339850"/>
            <a:ext cx="8161338" cy="4346575"/>
            <a:chOff x="336" y="844"/>
            <a:chExt cx="5141" cy="2738"/>
          </a:xfrm>
        </p:grpSpPr>
        <p:sp>
          <p:nvSpPr>
            <p:cNvPr id="113675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2880"/>
              <a:ext cx="2448" cy="7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50000"/>
                </a:spcBef>
                <a:spcAft>
                  <a:spcPct val="5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ym typeface="Symbol" pitchFamily="18" charset="2"/>
                </a:rPr>
                <a:t>	30%	</a:t>
              </a: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ym typeface="Symbol" pitchFamily="18" charset="2"/>
                </a:rPr>
                <a:t>  40%</a:t>
              </a:r>
            </a:p>
            <a:p>
              <a:pPr marL="533400" indent="-533400">
                <a:lnSpc>
                  <a:spcPct val="90000"/>
                </a:lnSpc>
                <a:spcBef>
                  <a:spcPct val="50000"/>
                </a:spcBef>
                <a:spcAft>
                  <a:spcPct val="5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ym typeface="Symbol" pitchFamily="18" charset="2"/>
                </a:rPr>
                <a:t>	50%	</a:t>
              </a: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  </a:t>
              </a:r>
              <a:r>
                <a:rPr lang="pt-BR" sz="2400" b="1">
                  <a:sym typeface="Symbol" pitchFamily="18" charset="2"/>
                </a:rPr>
                <a:t>60%</a:t>
              </a:r>
            </a:p>
          </p:txBody>
        </p:sp>
        <p:sp>
          <p:nvSpPr>
            <p:cNvPr id="113676" name="TPQuestion"/>
            <p:cNvSpPr>
              <a:spLocks noChangeArrowheads="1"/>
            </p:cNvSpPr>
            <p:nvPr/>
          </p:nvSpPr>
          <p:spPr bwMode="auto">
            <a:xfrm>
              <a:off x="336" y="948"/>
              <a:ext cx="3456" cy="1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  <a:tabLst>
                  <a:tab pos="800100" algn="l"/>
                </a:tabLst>
              </a:pPr>
              <a:r>
                <a:rPr lang="en-US" sz="2400" b="1">
                  <a:solidFill>
                    <a:srgbClr val="E01B22"/>
                  </a:solidFill>
                </a:rPr>
                <a:t>A.</a:t>
              </a:r>
              <a:r>
                <a:rPr lang="en-US" sz="2400" b="1">
                  <a:solidFill>
                    <a:srgbClr val="00539D"/>
                  </a:solidFill>
                </a:rPr>
                <a:t> A survey was conducted concerning the number of movies people watch at the theater per month. The results of this survey are shown in the table. Find the probability that a randomly chosen person watches at most </a:t>
              </a:r>
              <a:br>
                <a:rPr lang="en-US" sz="2400" b="1">
                  <a:solidFill>
                    <a:srgbClr val="00539D"/>
                  </a:solidFill>
                </a:rPr>
              </a:br>
              <a:r>
                <a:rPr lang="en-US" sz="2400" b="1">
                  <a:solidFill>
                    <a:srgbClr val="00539D"/>
                  </a:solidFill>
                </a:rPr>
                <a:t>1 movie per month.</a:t>
              </a:r>
            </a:p>
          </p:txBody>
        </p:sp>
        <p:pic>
          <p:nvPicPr>
            <p:cNvPr id="113678" name="Picture 14" descr="ALG12-05-01a-YT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744" y="844"/>
              <a:ext cx="1733" cy="1604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21863" name="Oval 7"/>
          <p:cNvSpPr>
            <a:spLocks noChangeArrowheads="1"/>
          </p:cNvSpPr>
          <p:nvPr/>
        </p:nvSpPr>
        <p:spPr bwMode="auto">
          <a:xfrm>
            <a:off x="895350" y="54006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1864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21865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21871" name="Group 15"/>
          <p:cNvGrpSpPr>
            <a:grpSpLocks/>
          </p:cNvGrpSpPr>
          <p:nvPr/>
        </p:nvGrpSpPr>
        <p:grpSpPr bwMode="auto">
          <a:xfrm>
            <a:off x="533400" y="1339850"/>
            <a:ext cx="8161338" cy="4498975"/>
            <a:chOff x="336" y="844"/>
            <a:chExt cx="5141" cy="2834"/>
          </a:xfrm>
        </p:grpSpPr>
        <p:sp>
          <p:nvSpPr>
            <p:cNvPr id="121866" name="TPQuestion"/>
            <p:cNvSpPr>
              <a:spLocks noChangeArrowheads="1"/>
            </p:cNvSpPr>
            <p:nvPr/>
          </p:nvSpPr>
          <p:spPr bwMode="auto">
            <a:xfrm>
              <a:off x="336" y="948"/>
              <a:ext cx="3456" cy="1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  <a:tabLst>
                  <a:tab pos="800100" algn="l"/>
                </a:tabLst>
              </a:pPr>
              <a:r>
                <a:rPr lang="en-US" sz="2400" b="1">
                  <a:solidFill>
                    <a:srgbClr val="E01B22"/>
                  </a:solidFill>
                </a:rPr>
                <a:t>B.</a:t>
              </a:r>
              <a:r>
                <a:rPr lang="en-US" sz="2400" b="1">
                  <a:solidFill>
                    <a:srgbClr val="00539D"/>
                  </a:solidFill>
                </a:rPr>
                <a:t> A survey was conducted concerning the number of movies people watch at the theater per month. The results of this survey are shown in the table. Find the probability that a randomly chosen person watches 0 or 4 movies per month.</a:t>
              </a:r>
            </a:p>
          </p:txBody>
        </p:sp>
        <p:sp>
          <p:nvSpPr>
            <p:cNvPr id="121868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2976"/>
              <a:ext cx="2448" cy="7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50000"/>
                </a:spcBef>
                <a:spcAft>
                  <a:spcPct val="5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ym typeface="Symbol" pitchFamily="18" charset="2"/>
                </a:rPr>
                <a:t>	0 %	</a:t>
              </a: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ym typeface="Symbol" pitchFamily="18" charset="2"/>
                </a:rPr>
                <a:t>   10%</a:t>
              </a:r>
            </a:p>
            <a:p>
              <a:pPr marL="533400" indent="-533400">
                <a:lnSpc>
                  <a:spcPct val="90000"/>
                </a:lnSpc>
                <a:spcBef>
                  <a:spcPct val="50000"/>
                </a:spcBef>
                <a:spcAft>
                  <a:spcPct val="5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ym typeface="Symbol" pitchFamily="18" charset="2"/>
                </a:rPr>
                <a:t>	18%	</a:t>
              </a: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ym typeface="Symbol" pitchFamily="18" charset="2"/>
                </a:rPr>
                <a:t>   100%</a:t>
              </a:r>
            </a:p>
          </p:txBody>
        </p:sp>
        <p:pic>
          <p:nvPicPr>
            <p:cNvPr id="121870" name="Picture 14" descr="ALG12-05-01a-YT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744" y="844"/>
              <a:ext cx="1733" cy="1604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1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6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06506" name="Picture 10" descr="KC_alg_L12-08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163036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Probability Distribution</a:t>
            </a:r>
            <a:endParaRPr lang="en-US" sz="20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876300" y="1503363"/>
            <a:ext cx="5448300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</a:rPr>
              <a:t>A.</a:t>
            </a:r>
            <a:r>
              <a:rPr lang="en-US" sz="2400" b="1">
                <a:solidFill>
                  <a:srgbClr val="00539D"/>
                </a:solidFill>
              </a:rPr>
              <a:t> </a:t>
            </a:r>
            <a:r>
              <a:rPr lang="en-US" sz="2400" b="1">
                <a:solidFill>
                  <a:srgbClr val="E01B22"/>
                </a:solidFill>
              </a:rPr>
              <a:t>POPULATION</a:t>
            </a:r>
            <a:r>
              <a:rPr lang="en-US" sz="2400" b="1">
                <a:solidFill>
                  <a:srgbClr val="00539D"/>
                </a:solidFill>
              </a:rPr>
              <a:t>  The table shows the probability distribution of the number of students in each grade at Sunnybrook High School. Show that the distribution is valid.</a:t>
            </a:r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533400" y="3933825"/>
            <a:ext cx="835977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For each value of 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E01B22"/>
                </a:solidFill>
              </a:rPr>
              <a:t>, the probability is greater than or equal to 0 and less than or equal to 1. Also, 0.29 + 0.26 + 0.25 + 0.2 = 1, so the sum of the probabilities is 1.</a:t>
            </a:r>
          </a:p>
        </p:txBody>
      </p:sp>
      <p:pic>
        <p:nvPicPr>
          <p:cNvPr id="6152" name="Picture 8" descr="ALG12-05-02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6350" y="1447800"/>
            <a:ext cx="2349500" cy="19748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 autoUpdateAnimBg="0" advAuto="0"/>
      <p:bldP spid="6151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Probability Distribution</a:t>
            </a:r>
            <a:endParaRPr lang="en-US" sz="20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876300" y="1503363"/>
            <a:ext cx="5524500" cy="239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E01B22"/>
                </a:solidFill>
              </a:rPr>
              <a:t>B. POPULATION  </a:t>
            </a:r>
            <a:r>
              <a:rPr lang="en-US" sz="2400" b="1">
                <a:solidFill>
                  <a:srgbClr val="00539D"/>
                </a:solidFill>
              </a:rPr>
              <a:t>The table shows the probability distribution of the number of students in each grade at Sunnybrook High School.</a:t>
            </a:r>
            <a:r>
              <a:rPr lang="en-US" sz="2400">
                <a:solidFill>
                  <a:srgbClr val="00539D"/>
                </a:solidFill>
              </a:rPr>
              <a:t> </a:t>
            </a:r>
            <a:r>
              <a:rPr lang="en-US" sz="2400" b="1">
                <a:solidFill>
                  <a:srgbClr val="00539D"/>
                </a:solidFill>
              </a:rPr>
              <a:t>If a student is chosen at random, what is the probability that he or she is in grade 11 or 12?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514350" y="4095750"/>
            <a:ext cx="8077200" cy="18811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pitchFamily="34" charset="0"/>
              </a:rPr>
              <a:t>Recall that the probability of a compound event is the sum of the probabilities of each individual event.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pitchFamily="34" charset="0"/>
              </a:rPr>
              <a:t>The probability of a student being in grade 11 or </a:t>
            </a:r>
            <a:br>
              <a:rPr lang="en-US" sz="2400">
                <a:ea typeface="Times New Roman" pitchFamily="18" charset="0"/>
                <a:cs typeface="Arial" pitchFamily="34" charset="0"/>
              </a:rPr>
            </a:br>
            <a:r>
              <a:rPr lang="en-US" sz="2400">
                <a:ea typeface="Times New Roman" pitchFamily="18" charset="0"/>
                <a:cs typeface="Arial" pitchFamily="34" charset="0"/>
              </a:rPr>
              <a:t>grade 12 is the sum of the probability of grade 11 and the probability of grade 12.</a:t>
            </a:r>
          </a:p>
        </p:txBody>
      </p:sp>
      <p:pic>
        <p:nvPicPr>
          <p:cNvPr id="7176" name="Picture 8" descr="ALG12-05-02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6350" y="1447800"/>
            <a:ext cx="2349500" cy="19748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build="p" autoUpdateAnimBg="0" advAuto="0"/>
      <p:bldP spid="7174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22883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Probability Distribution</a:t>
            </a:r>
            <a:endParaRPr lang="en-US" sz="20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22884" name="Rectangle 4"/>
          <p:cNvSpPr>
            <a:spLocks noChangeArrowheads="1"/>
          </p:cNvSpPr>
          <p:nvPr/>
        </p:nvSpPr>
        <p:spPr bwMode="auto">
          <a:xfrm>
            <a:off x="876300" y="1503363"/>
            <a:ext cx="80391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5143500" algn="l"/>
              </a:tabLst>
            </a:pP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P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(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  <a:sym typeface="Symbol" pitchFamily="18" charset="2"/>
              </a:rPr>
              <a:t> 11) = 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  <a:sym typeface="Symbol" pitchFamily="18" charset="2"/>
              </a:rPr>
              <a:t>P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  <a:sym typeface="Symbol" pitchFamily="18" charset="2"/>
              </a:rPr>
              <a:t>(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  <a:sym typeface="Symbol" pitchFamily="18" charset="2"/>
              </a:rPr>
              <a:t>X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  <a:sym typeface="Symbol" pitchFamily="18" charset="2"/>
              </a:rPr>
              <a:t> = 11) + 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  <a:sym typeface="Symbol" pitchFamily="18" charset="2"/>
              </a:rPr>
              <a:t>P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  <a:sym typeface="Symbol" pitchFamily="18" charset="2"/>
              </a:rPr>
              <a:t>(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  <a:sym typeface="Symbol" pitchFamily="18" charset="2"/>
              </a:rPr>
              <a:t>X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  <a:sym typeface="Symbol" pitchFamily="18" charset="2"/>
              </a:rPr>
              <a:t> = 12)	Sum of individual 	probabilities</a:t>
            </a:r>
          </a:p>
        </p:txBody>
      </p:sp>
      <p:sp>
        <p:nvSpPr>
          <p:cNvPr id="122885" name="Rectangle 5"/>
          <p:cNvSpPr>
            <a:spLocks noChangeArrowheads="1"/>
          </p:cNvSpPr>
          <p:nvPr/>
        </p:nvSpPr>
        <p:spPr bwMode="auto">
          <a:xfrm>
            <a:off x="533400" y="478155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probability of a student being in grade 11 or grade 12 is 0.45.</a:t>
            </a:r>
          </a:p>
        </p:txBody>
      </p:sp>
      <p:sp>
        <p:nvSpPr>
          <p:cNvPr id="122886" name="Rectangle 6"/>
          <p:cNvSpPr>
            <a:spLocks noChangeArrowheads="1"/>
          </p:cNvSpPr>
          <p:nvPr/>
        </p:nvSpPr>
        <p:spPr bwMode="auto">
          <a:xfrm>
            <a:off x="885825" y="2505075"/>
            <a:ext cx="810577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371600" algn="l"/>
                <a:tab pos="5143500" algn="l"/>
              </a:tabLs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= 0.25 + 0.2 or 0.45	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P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(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= 11) = 0.25,</a:t>
            </a:r>
            <a:b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</a:b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	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P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(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= 12) = 0.2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28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28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4" grpId="0" build="p" autoUpdateAnimBg="0" advAuto="0"/>
      <p:bldP spid="122885" grpId="0" build="p" autoUpdateAnimBg="0"/>
      <p:bldP spid="122886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23907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Probability Distribution</a:t>
            </a:r>
            <a:endParaRPr lang="en-US" sz="20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23908" name="Rectangle 4"/>
          <p:cNvSpPr>
            <a:spLocks noChangeArrowheads="1"/>
          </p:cNvSpPr>
          <p:nvPr/>
        </p:nvSpPr>
        <p:spPr bwMode="auto">
          <a:xfrm>
            <a:off x="876300" y="1503363"/>
            <a:ext cx="5600700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</a:rPr>
              <a:t>C. POPULATION </a:t>
            </a:r>
            <a:r>
              <a:rPr lang="en-US" sz="2400" b="1">
                <a:solidFill>
                  <a:srgbClr val="00539D"/>
                </a:solidFill>
              </a:rPr>
              <a:t> The table shows the probability distribution of the number of students in each grade at Sunnybrook High School. Make a probability graph of the data.</a:t>
            </a:r>
          </a:p>
        </p:txBody>
      </p:sp>
      <p:sp>
        <p:nvSpPr>
          <p:cNvPr id="123909" name="Text Box 5"/>
          <p:cNvSpPr txBox="1">
            <a:spLocks noChangeArrowheads="1"/>
          </p:cNvSpPr>
          <p:nvPr/>
        </p:nvSpPr>
        <p:spPr bwMode="auto">
          <a:xfrm>
            <a:off x="523875" y="3733800"/>
            <a:ext cx="8077200" cy="18811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pitchFamily="34" charset="0"/>
              </a:rPr>
              <a:t>Use the data from the probability distribution table to draw a bar graph.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pitchFamily="34" charset="0"/>
              </a:rPr>
              <a:t>Draw and label the vertical and horizontal axes. Remember to use equal intervals on each axis. Include a title.</a:t>
            </a:r>
          </a:p>
        </p:txBody>
      </p:sp>
      <p:pic>
        <p:nvPicPr>
          <p:cNvPr id="123911" name="Picture 7" descr="ALG12-05-02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6350" y="1447800"/>
            <a:ext cx="2349500" cy="19748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23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39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39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8" grpId="0" build="p" autoUpdateAnimBg="0" advAuto="0"/>
      <p:bldP spid="123909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24931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Probability Distribution</a:t>
            </a:r>
            <a:endParaRPr lang="en-US" sz="20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24935" name="Rectangle 7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endParaRPr lang="en-US" sz="2400">
              <a:solidFill>
                <a:srgbClr val="E01B22"/>
              </a:solidFill>
            </a:endParaRPr>
          </a:p>
        </p:txBody>
      </p:sp>
      <p:pic>
        <p:nvPicPr>
          <p:cNvPr id="124943" name="Picture 15" descr="12-6-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66975" y="1516063"/>
            <a:ext cx="4191000" cy="4005262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4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4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5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876300" y="40386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4698" name="TPQuestion"/>
          <p:cNvSpPr>
            <a:spLocks noChangeArrowheads="1"/>
          </p:cNvSpPr>
          <p:nvPr/>
        </p:nvSpPr>
        <p:spPr bwMode="auto">
          <a:xfrm>
            <a:off x="533400" y="1504950"/>
            <a:ext cx="571500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tabLst>
                <a:tab pos="800100" algn="l"/>
              </a:tabLst>
            </a:pPr>
            <a:r>
              <a:rPr lang="en-US" sz="2400" b="1">
                <a:solidFill>
                  <a:srgbClr val="E01B22"/>
                </a:solidFill>
              </a:rPr>
              <a:t>A. </a:t>
            </a:r>
            <a:r>
              <a:rPr lang="en-US" sz="2400" b="1">
                <a:solidFill>
                  <a:srgbClr val="00539D"/>
                </a:solidFill>
              </a:rPr>
              <a:t>The table shows the probability distribution of the number of children per family in the city of Maplewood. Is the distribution valid?</a:t>
            </a:r>
          </a:p>
        </p:txBody>
      </p:sp>
      <p:grpSp>
        <p:nvGrpSpPr>
          <p:cNvPr id="114699" name="Group 11"/>
          <p:cNvGrpSpPr>
            <a:grpSpLocks/>
          </p:cNvGrpSpPr>
          <p:nvPr/>
        </p:nvGrpSpPr>
        <p:grpSpPr bwMode="auto">
          <a:xfrm>
            <a:off x="914400" y="1412875"/>
            <a:ext cx="7818438" cy="3984625"/>
            <a:chOff x="576" y="890"/>
            <a:chExt cx="4925" cy="2510"/>
          </a:xfrm>
        </p:grpSpPr>
        <p:sp>
          <p:nvSpPr>
            <p:cNvPr id="114700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2546"/>
              <a:ext cx="2304" cy="8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ym typeface="Symbol" pitchFamily="18" charset="2"/>
                </a:rPr>
                <a:t>	yes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ym typeface="Symbol" pitchFamily="18" charset="2"/>
                </a:rPr>
                <a:t>	no</a:t>
              </a:r>
            </a:p>
          </p:txBody>
        </p:sp>
        <p:pic>
          <p:nvPicPr>
            <p:cNvPr id="114701" name="Picture 13" descr="ALG12-05-02c-YT-A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923" y="890"/>
              <a:ext cx="1578" cy="1567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5" grpId="0" animBg="1"/>
      <p:bldP spid="114698" grpId="0" build="p" autoUpdateAnimBg="0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29029" name="Oval 5"/>
          <p:cNvSpPr>
            <a:spLocks noChangeArrowheads="1"/>
          </p:cNvSpPr>
          <p:nvPr/>
        </p:nvSpPr>
        <p:spPr bwMode="auto">
          <a:xfrm>
            <a:off x="876300" y="49784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9030" name="Picture 6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29031" name="Picture 7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29032" name="TPQuestion"/>
          <p:cNvSpPr>
            <a:spLocks noChangeArrowheads="1"/>
          </p:cNvSpPr>
          <p:nvPr/>
        </p:nvSpPr>
        <p:spPr bwMode="auto">
          <a:xfrm>
            <a:off x="533400" y="1504950"/>
            <a:ext cx="5715000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tabLst>
                <a:tab pos="800100" algn="l"/>
              </a:tabLst>
            </a:pPr>
            <a:r>
              <a:rPr lang="en-US" sz="2400" b="1">
                <a:solidFill>
                  <a:srgbClr val="E01B22"/>
                </a:solidFill>
              </a:rPr>
              <a:t>B. </a:t>
            </a:r>
            <a:r>
              <a:rPr lang="en-US" sz="2400" b="1">
                <a:solidFill>
                  <a:srgbClr val="00539D"/>
                </a:solidFill>
              </a:rPr>
              <a:t>The table shows the probability distribution of the number of children per family in the city of Maplewood. If a family was chosen at random, what is the probability that they have at least 2 children?</a:t>
            </a:r>
          </a:p>
        </p:txBody>
      </p:sp>
      <p:grpSp>
        <p:nvGrpSpPr>
          <p:cNvPr id="129033" name="Group 9"/>
          <p:cNvGrpSpPr>
            <a:grpSpLocks/>
          </p:cNvGrpSpPr>
          <p:nvPr/>
        </p:nvGrpSpPr>
        <p:grpSpPr bwMode="auto">
          <a:xfrm>
            <a:off x="914400" y="1412875"/>
            <a:ext cx="7818438" cy="3984625"/>
            <a:chOff x="576" y="890"/>
            <a:chExt cx="4925" cy="2510"/>
          </a:xfrm>
        </p:grpSpPr>
        <p:sp>
          <p:nvSpPr>
            <p:cNvPr id="129034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2546"/>
              <a:ext cx="2304" cy="8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ym typeface="Symbol" pitchFamily="18" charset="2"/>
                </a:rPr>
                <a:t>	0.11	</a:t>
              </a: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ym typeface="Symbol" pitchFamily="18" charset="2"/>
                </a:rPr>
                <a:t>  0.23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ym typeface="Symbol" pitchFamily="18" charset="2"/>
                </a:rPr>
                <a:t>	0.66	</a:t>
              </a: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  </a:t>
              </a:r>
              <a:r>
                <a:rPr lang="pt-BR" sz="2400" b="1">
                  <a:sym typeface="Symbol" pitchFamily="18" charset="2"/>
                </a:rPr>
                <a:t>0.08</a:t>
              </a:r>
            </a:p>
          </p:txBody>
        </p:sp>
        <p:pic>
          <p:nvPicPr>
            <p:cNvPr id="129035" name="Picture 11" descr="ALG12-05-02c-YT-A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923" y="890"/>
              <a:ext cx="1578" cy="1567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90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9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9" grpId="0" animBg="1"/>
      <p:bldP spid="129032" grpId="0" build="p" autoUpdateAnimBg="0" advAuto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973" name="Group 21"/>
          <p:cNvGrpSpPr>
            <a:grpSpLocks/>
          </p:cNvGrpSpPr>
          <p:nvPr/>
        </p:nvGrpSpPr>
        <p:grpSpPr bwMode="auto">
          <a:xfrm>
            <a:off x="914400" y="2155825"/>
            <a:ext cx="6477000" cy="3778250"/>
            <a:chOff x="576" y="1358"/>
            <a:chExt cx="4080" cy="2380"/>
          </a:xfrm>
        </p:grpSpPr>
        <p:pic>
          <p:nvPicPr>
            <p:cNvPr id="125969" name="Picture 17" descr="12-6-2cyp"/>
            <p:cNvPicPr>
              <a:picLocks noChangeAspect="1" noChangeArrowheads="1"/>
            </p:cNvPicPr>
            <p:nvPr/>
          </p:nvPicPr>
          <p:blipFill>
            <a:blip r:embed="rId4" cstate="print"/>
            <a:srcRect r="50000" b="54913"/>
            <a:stretch>
              <a:fillRect/>
            </a:stretch>
          </p:blipFill>
          <p:spPr bwMode="auto">
            <a:xfrm>
              <a:off x="834" y="1358"/>
              <a:ext cx="1326" cy="1138"/>
            </a:xfrm>
            <a:prstGeom prst="rect">
              <a:avLst/>
            </a:prstGeom>
            <a:noFill/>
          </p:spPr>
        </p:pic>
        <p:pic>
          <p:nvPicPr>
            <p:cNvPr id="125970" name="Picture 18" descr="12-6-2cyp"/>
            <p:cNvPicPr>
              <a:picLocks noChangeAspect="1" noChangeArrowheads="1"/>
            </p:cNvPicPr>
            <p:nvPr/>
          </p:nvPicPr>
          <p:blipFill>
            <a:blip r:embed="rId4" cstate="print"/>
            <a:srcRect l="51810" b="54913"/>
            <a:stretch>
              <a:fillRect/>
            </a:stretch>
          </p:blipFill>
          <p:spPr bwMode="auto">
            <a:xfrm>
              <a:off x="2754" y="1358"/>
              <a:ext cx="1278" cy="1138"/>
            </a:xfrm>
            <a:prstGeom prst="rect">
              <a:avLst/>
            </a:prstGeom>
            <a:noFill/>
          </p:spPr>
        </p:pic>
        <p:pic>
          <p:nvPicPr>
            <p:cNvPr id="125971" name="Picture 19" descr="12-6-2cyp"/>
            <p:cNvPicPr>
              <a:picLocks noChangeAspect="1" noChangeArrowheads="1"/>
            </p:cNvPicPr>
            <p:nvPr/>
          </p:nvPicPr>
          <p:blipFill>
            <a:blip r:embed="rId4" cstate="print"/>
            <a:srcRect t="53963" r="52942"/>
            <a:stretch>
              <a:fillRect/>
            </a:stretch>
          </p:blipFill>
          <p:spPr bwMode="auto">
            <a:xfrm>
              <a:off x="834" y="2576"/>
              <a:ext cx="1248" cy="1162"/>
            </a:xfrm>
            <a:prstGeom prst="rect">
              <a:avLst/>
            </a:prstGeom>
            <a:noFill/>
          </p:spPr>
        </p:pic>
        <p:pic>
          <p:nvPicPr>
            <p:cNvPr id="125972" name="Picture 20" descr="12-6-2cyp"/>
            <p:cNvPicPr>
              <a:picLocks noChangeAspect="1" noChangeArrowheads="1"/>
            </p:cNvPicPr>
            <p:nvPr/>
          </p:nvPicPr>
          <p:blipFill>
            <a:blip r:embed="rId4" cstate="print"/>
            <a:srcRect l="53619" t="54437"/>
            <a:stretch>
              <a:fillRect/>
            </a:stretch>
          </p:blipFill>
          <p:spPr bwMode="auto">
            <a:xfrm>
              <a:off x="2802" y="2576"/>
              <a:ext cx="1230" cy="1150"/>
            </a:xfrm>
            <a:prstGeom prst="rect">
              <a:avLst/>
            </a:prstGeom>
            <a:noFill/>
          </p:spPr>
        </p:pic>
        <p:sp>
          <p:nvSpPr>
            <p:cNvPr id="125964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392"/>
              <a:ext cx="4080" cy="1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tabLst>
                  <a:tab pos="2971800" algn="l"/>
                </a:tabLst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ym typeface="Symbol" pitchFamily="18" charset="2"/>
                </a:rPr>
                <a:t>		</a:t>
              </a: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tabLst>
                  <a:tab pos="2971800" algn="l"/>
                </a:tabLst>
              </a:pPr>
              <a:endParaRPr lang="pt-BR" sz="2400" b="1">
                <a:solidFill>
                  <a:srgbClr val="00539D"/>
                </a:solidFill>
                <a:sym typeface="Symbol" pitchFamily="18" charset="2"/>
              </a:endParaRP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tabLst>
                  <a:tab pos="2971800" algn="l"/>
                </a:tabLst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ym typeface="Symbol" pitchFamily="18" charset="2"/>
                </a:rPr>
                <a:t>		</a:t>
              </a: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</p:txBody>
        </p:sp>
      </p:grpSp>
      <p:sp>
        <p:nvSpPr>
          <p:cNvPr id="12595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25959" name="Oval 7"/>
          <p:cNvSpPr>
            <a:spLocks noChangeArrowheads="1"/>
          </p:cNvSpPr>
          <p:nvPr/>
        </p:nvSpPr>
        <p:spPr bwMode="auto">
          <a:xfrm>
            <a:off x="876300" y="22098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5960" name="Picture 8" descr="Check Progres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25961" name="Picture 9" descr="CheckPointICO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25962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C.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Make a probability graph of the data.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5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5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9" grpId="0" animBg="1"/>
      <p:bldP spid="125962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39268" name="Picture 4" descr="KC_alg_L12-08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228441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40291" name="Text Box 3"/>
          <p:cNvSpPr txBox="1">
            <a:spLocks noChangeArrowheads="1"/>
          </p:cNvSpPr>
          <p:nvPr/>
        </p:nvSpPr>
        <p:spPr bwMode="auto">
          <a:xfrm>
            <a:off x="4324350" y="771525"/>
            <a:ext cx="434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Expected Value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40292" name="Rectangle 4"/>
          <p:cNvSpPr>
            <a:spLocks noChangeArrowheads="1"/>
          </p:cNvSpPr>
          <p:nvPr/>
        </p:nvSpPr>
        <p:spPr bwMode="auto">
          <a:xfrm>
            <a:off x="876300" y="1503363"/>
            <a:ext cx="7810500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</a:rPr>
              <a:t>Nikki paid $5 for an entry into a contest with the following prize values.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</a:rPr>
              <a:t>A. </a:t>
            </a:r>
            <a:r>
              <a:rPr lang="en-US" sz="2400" b="1">
                <a:solidFill>
                  <a:srgbClr val="00539D"/>
                </a:solidFill>
              </a:rPr>
              <a:t>Create a probability distribution.</a:t>
            </a:r>
          </a:p>
        </p:txBody>
      </p:sp>
      <p:sp>
        <p:nvSpPr>
          <p:cNvPr id="140296" name="Text Box 8"/>
          <p:cNvSpPr txBox="1">
            <a:spLocks noChangeArrowheads="1"/>
          </p:cNvSpPr>
          <p:nvPr/>
        </p:nvSpPr>
        <p:spPr bwMode="auto">
          <a:xfrm>
            <a:off x="523875" y="4795838"/>
            <a:ext cx="8077200" cy="12239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pitchFamily="34" charset="0"/>
              </a:rPr>
              <a:t>Find the probability associated with each prize. 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pitchFamily="34" charset="0"/>
              </a:rPr>
              <a:t>Note that the probability of winning $0 is found by subtracting the probability of winning something from 1.</a:t>
            </a:r>
          </a:p>
        </p:txBody>
      </p:sp>
      <p:pic>
        <p:nvPicPr>
          <p:cNvPr id="140297" name="Picture 9" descr="12_08_03_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76550" y="2781300"/>
            <a:ext cx="3352800" cy="19812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0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0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0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02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02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2" grpId="0" build="p" autoUpdateAnimBg="0" advAuto="0"/>
      <p:bldP spid="140296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60771" name="Text Box 3"/>
          <p:cNvSpPr txBox="1">
            <a:spLocks noChangeArrowheads="1"/>
          </p:cNvSpPr>
          <p:nvPr/>
        </p:nvSpPr>
        <p:spPr bwMode="auto">
          <a:xfrm>
            <a:off x="4324350" y="771525"/>
            <a:ext cx="434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Expected Value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60772" name="Rectangle 4"/>
          <p:cNvSpPr>
            <a:spLocks noChangeArrowheads="1"/>
          </p:cNvSpPr>
          <p:nvPr/>
        </p:nvSpPr>
        <p:spPr bwMode="auto">
          <a:xfrm>
            <a:off x="876300" y="1503363"/>
            <a:ext cx="7810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</a:t>
            </a:r>
          </a:p>
        </p:txBody>
      </p:sp>
      <p:pic>
        <p:nvPicPr>
          <p:cNvPr id="160776" name="Picture 8" descr="12_08_03_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9550" y="1600200"/>
            <a:ext cx="3619500" cy="34671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0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0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2" grpId="0" build="p" autoUpdateAnimBg="0" advAuto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58723" name="Text Box 3"/>
          <p:cNvSpPr txBox="1">
            <a:spLocks noChangeArrowheads="1"/>
          </p:cNvSpPr>
          <p:nvPr/>
        </p:nvSpPr>
        <p:spPr bwMode="auto">
          <a:xfrm>
            <a:off x="4324350" y="771525"/>
            <a:ext cx="434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Expected Value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58724" name="Rectangle 4"/>
          <p:cNvSpPr>
            <a:spLocks noChangeArrowheads="1"/>
          </p:cNvSpPr>
          <p:nvPr/>
        </p:nvSpPr>
        <p:spPr bwMode="auto">
          <a:xfrm>
            <a:off x="876300" y="1503363"/>
            <a:ext cx="4457700" cy="188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</a:rPr>
              <a:t>Nikki paid $5 for an entry into a contest with the following prize values.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</a:rPr>
              <a:t>B. </a:t>
            </a:r>
            <a:r>
              <a:rPr lang="en-US" sz="2400" b="1">
                <a:solidFill>
                  <a:srgbClr val="00539D"/>
                </a:solidFill>
              </a:rPr>
              <a:t>Calculate the expected value.</a:t>
            </a:r>
          </a:p>
        </p:txBody>
      </p:sp>
      <p:sp>
        <p:nvSpPr>
          <p:cNvPr id="158725" name="Rectangle 5"/>
          <p:cNvSpPr>
            <a:spLocks noChangeArrowheads="1"/>
          </p:cNvSpPr>
          <p:nvPr/>
        </p:nvSpPr>
        <p:spPr bwMode="auto">
          <a:xfrm>
            <a:off x="533400" y="5638800"/>
            <a:ext cx="835977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expected value is 0.265 or about $0.27.</a:t>
            </a:r>
          </a:p>
        </p:txBody>
      </p:sp>
      <p:sp>
        <p:nvSpPr>
          <p:cNvPr id="158727" name="Text Box 7"/>
          <p:cNvSpPr txBox="1">
            <a:spLocks noChangeArrowheads="1"/>
          </p:cNvSpPr>
          <p:nvPr/>
        </p:nvSpPr>
        <p:spPr bwMode="auto">
          <a:xfrm>
            <a:off x="523875" y="3505200"/>
            <a:ext cx="8391525" cy="1698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914400" algn="r"/>
                <a:tab pos="1028700" algn="l"/>
              </a:tabLst>
            </a:pPr>
            <a:r>
              <a:rPr lang="en-US" sz="2400" i="1">
                <a:ea typeface="Times New Roman" pitchFamily="18" charset="0"/>
                <a:cs typeface="Arial" pitchFamily="34" charset="0"/>
              </a:rPr>
              <a:t>E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 = [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aseline="-25000">
                <a:ea typeface="Times New Roman" pitchFamily="18" charset="0"/>
                <a:cs typeface="Arial" pitchFamily="34" charset="0"/>
              </a:rPr>
              <a:t>1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●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P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aseline="-25000">
                <a:ea typeface="Times New Roman" pitchFamily="18" charset="0"/>
                <a:cs typeface="Arial" pitchFamily="34" charset="0"/>
              </a:rPr>
              <a:t>1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)] + [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aseline="-25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●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P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aseline="-25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)] + … + [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i="1" baseline="-25000">
                <a:ea typeface="Times New Roman" pitchFamily="18" charset="0"/>
                <a:cs typeface="Arial" pitchFamily="34" charset="0"/>
              </a:rPr>
              <a:t>n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●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P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i="1" baseline="-25000">
                <a:ea typeface="Times New Roman" pitchFamily="18" charset="0"/>
                <a:cs typeface="Arial" pitchFamily="34" charset="0"/>
              </a:rPr>
              <a:t>n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)]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914400" algn="r"/>
                <a:tab pos="10287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	= 500(0.0002) + 5000(0.00002) + 20,000(0.000002) </a:t>
            </a:r>
            <a:br>
              <a:rPr lang="en-US" sz="2400">
                <a:ea typeface="Times New Roman" pitchFamily="18" charset="0"/>
                <a:cs typeface="Arial" pitchFamily="34" charset="0"/>
              </a:rPr>
            </a:br>
            <a:r>
              <a:rPr lang="en-US" sz="2400">
                <a:ea typeface="Times New Roman" pitchFamily="18" charset="0"/>
                <a:cs typeface="Arial" pitchFamily="34" charset="0"/>
              </a:rPr>
              <a:t>		   + 50,000(0.0000005) + 0(0.999…)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914400" algn="r"/>
                <a:tab pos="10287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	= 0.1 + 0.1 + 0.04 + 0.025 + 0 or 0.265</a:t>
            </a:r>
          </a:p>
        </p:txBody>
      </p:sp>
      <p:pic>
        <p:nvPicPr>
          <p:cNvPr id="158728" name="Picture 8" descr="12_08_03_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1371600"/>
            <a:ext cx="3352800" cy="19812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8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87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8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8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587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587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8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4" grpId="0" build="p" autoUpdateAnimBg="0" advAuto="0"/>
      <p:bldP spid="158725" grpId="0" build="p" autoUpdateAnimBg="0"/>
      <p:bldP spid="158727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59747" name="Text Box 3"/>
          <p:cNvSpPr txBox="1">
            <a:spLocks noChangeArrowheads="1"/>
          </p:cNvSpPr>
          <p:nvPr/>
        </p:nvSpPr>
        <p:spPr bwMode="auto">
          <a:xfrm>
            <a:off x="4324350" y="771525"/>
            <a:ext cx="434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Expected Value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59748" name="Rectangle 4"/>
          <p:cNvSpPr>
            <a:spLocks noChangeArrowheads="1"/>
          </p:cNvSpPr>
          <p:nvPr/>
        </p:nvSpPr>
        <p:spPr bwMode="auto">
          <a:xfrm>
            <a:off x="876300" y="1503363"/>
            <a:ext cx="44577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</a:rPr>
              <a:t>Nikki paid $5 for an entry into a contest with the following prize values.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</a:rPr>
              <a:t>C. </a:t>
            </a:r>
            <a:r>
              <a:rPr lang="en-US" sz="2400" b="1">
                <a:solidFill>
                  <a:srgbClr val="00539D"/>
                </a:solidFill>
              </a:rPr>
              <a:t>Interpret your results.</a:t>
            </a:r>
          </a:p>
        </p:txBody>
      </p:sp>
      <p:sp>
        <p:nvSpPr>
          <p:cNvPr id="159749" name="Rectangle 5"/>
          <p:cNvSpPr>
            <a:spLocks noChangeArrowheads="1"/>
          </p:cNvSpPr>
          <p:nvPr/>
        </p:nvSpPr>
        <p:spPr bwMode="auto">
          <a:xfrm>
            <a:off x="533400" y="3617913"/>
            <a:ext cx="81534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expected value of 0.265 means the following: One entry can be expected to win about $0.27 once the purchase is made. Assuming that the expected number of entries is sold, the maker of the contest makers can expect to spend about $0.27 per entry. Therefore, with a cost of $5, they expect to earn about $4.73 per entry.</a:t>
            </a:r>
          </a:p>
        </p:txBody>
      </p:sp>
      <p:pic>
        <p:nvPicPr>
          <p:cNvPr id="159751" name="Picture 7" descr="12_08_03_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1371600"/>
            <a:ext cx="3352800" cy="19812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9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97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9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9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48" grpId="0" build="p" autoUpdateAnimBg="0" advAuto="0"/>
      <p:bldP spid="159749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pic>
        <p:nvPicPr>
          <p:cNvPr id="145412" name="Picture 4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73563" y="712788"/>
            <a:ext cx="2846387" cy="511175"/>
          </a:xfrm>
          <a:prstGeom prst="rect">
            <a:avLst/>
          </a:prstGeom>
          <a:noFill/>
        </p:spPr>
      </p:pic>
      <p:pic>
        <p:nvPicPr>
          <p:cNvPr id="145413" name="Picture 5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45418" name="Oval 10"/>
          <p:cNvSpPr>
            <a:spLocks noChangeArrowheads="1"/>
          </p:cNvSpPr>
          <p:nvPr/>
        </p:nvSpPr>
        <p:spPr bwMode="auto">
          <a:xfrm>
            <a:off x="901700" y="47879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4541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3048000"/>
            <a:ext cx="7848600" cy="345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en-US" sz="2400" b="1">
                <a:sym typeface="Symbol" pitchFamily="18" charset="2"/>
              </a:rPr>
              <a:t>$0.80; The contest makers expect to lose $0.20 per entry.</a:t>
            </a:r>
          </a:p>
          <a:p>
            <a:pPr marL="457200" indent="-457200"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en-US" sz="2400" b="1">
                <a:sym typeface="Symbol" pitchFamily="18" charset="2"/>
              </a:rPr>
              <a:t>$0.80; The contest makers expect to earn $0.80 per entry.</a:t>
            </a:r>
            <a:endParaRPr lang="pt-BR" sz="2400" b="1">
              <a:sym typeface="Symbol" pitchFamily="18" charset="2"/>
            </a:endParaRPr>
          </a:p>
          <a:p>
            <a:pPr marL="457200" indent="-457200"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en-US" sz="2400" b="1">
                <a:sym typeface="Symbol" pitchFamily="18" charset="2"/>
              </a:rPr>
              <a:t>$0.80; The contest makers expect to earn $0.20 per entry.</a:t>
            </a:r>
            <a:endParaRPr lang="pt-BR" sz="2400" b="1">
              <a:sym typeface="Symbol" pitchFamily="18" charset="2"/>
            </a:endParaRPr>
          </a:p>
          <a:p>
            <a:pPr marL="457200" indent="-457200"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en-US" sz="2400" b="1">
                <a:sym typeface="Symbol" pitchFamily="18" charset="2"/>
              </a:rPr>
              <a:t>$0.80; The contest makers expect to lose $0.80 per entry.</a:t>
            </a:r>
            <a:endParaRPr lang="pt-BR" sz="2400" b="1">
              <a:sym typeface="Symbol" pitchFamily="18" charset="2"/>
            </a:endParaRPr>
          </a:p>
        </p:txBody>
      </p:sp>
      <p:sp>
        <p:nvSpPr>
          <p:cNvPr id="145420" name="TPQuestion"/>
          <p:cNvSpPr>
            <a:spLocks noChangeArrowheads="1"/>
          </p:cNvSpPr>
          <p:nvPr/>
        </p:nvSpPr>
        <p:spPr bwMode="auto">
          <a:xfrm>
            <a:off x="533400" y="1447800"/>
            <a:ext cx="53340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tabLst>
                <a:tab pos="800100" algn="l"/>
              </a:tabLs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Angie paid $1 for an entry into a contest with the following prize values. Calculate the expected value and interpret the results.</a:t>
            </a:r>
          </a:p>
        </p:txBody>
      </p:sp>
      <p:pic>
        <p:nvPicPr>
          <p:cNvPr id="145422" name="Picture 14" descr="12_08_03_CYP_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7400" y="1295400"/>
            <a:ext cx="2724150" cy="17621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5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45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5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5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45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5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5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5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54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54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54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54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54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54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54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54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418" grpId="0" animBg="1"/>
      <p:bldP spid="145419" grpId="0" autoUpdateAnimBg="0"/>
      <p:bldP spid="145420" grpId="0" build="p" autoUpdateAnimBg="0" advAuto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Incorrect¤Incorrect¤Incorrect¤Correct"/>
  <p:tag name="TOTALRESPONSES" val="5"/>
  <p:tag name="SLICED" val="False"/>
  <p:tag name="RESPONSES" val="NA,1,5,1;3;2;4;4;"/>
  <p:tag name="CHARTSTRINGSTD" val="1 1 1 2"/>
  <p:tag name="CHARTSTRINGREV" val="2 1 1 1"/>
  <p:tag name="CHARTSTRINGSTDPER" val="0.2 0.2 0.2 0.4"/>
  <p:tag name="CHARTSTRINGREVPER" val="0.4 0.2 0.2 0.2"/>
  <p:tag name="QUESTIONALIAS" val="5-Minute Check 1"/>
  <p:tag name="ANSWERSALIAS" val="A¤B¤C¤D"/>
  <p:tag name="RESPONSESGATHER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Correct¤Incorrect¤Incorrect¤Incorrect"/>
  <p:tag name="TOTALRESPONSES" val="5"/>
  <p:tag name="SLICED" val="False"/>
  <p:tag name="RESPONSES" val="NA,1,5,1;1;2;4;2;"/>
  <p:tag name="CHARTSTRINGSTD" val="2 2 0 1"/>
  <p:tag name="CHARTSTRINGREV" val="1 0 2 2"/>
  <p:tag name="CHARTSTRINGSTDPER" val="0.4 0.4 0 0.2"/>
  <p:tag name="CHARTSTRINGREVPER" val="0.2 0 0.4 0.4"/>
  <p:tag name="QUESTIONALIAS" val="5-Minute Check 2"/>
  <p:tag name="ANSWERSALIAS" val="A¤B¤C¤D"/>
  <p:tag name="RESPONSESGATHER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TOTALRESPONSES" val="5"/>
  <p:tag name="SLICED" val="False"/>
  <p:tag name="RESPONSES" val="NA,1,5,4;1;1;1;3;"/>
  <p:tag name="CHARTSTRINGSTD" val="3 0 1 1"/>
  <p:tag name="CHARTSTRINGREV" val="1 1 0 3"/>
  <p:tag name="CHARTSTRINGSTDPER" val="0.6 0 0.2 0.2"/>
  <p:tag name="CHARTSTRINGREVPER" val="0.2 0.2 0 0.6"/>
  <p:tag name="VALUES" val="Incorrect¤Correct¤Incorrect¤Incorrect"/>
  <p:tag name="RESPONSESGATHERED" val="False"/>
  <p:tag name="QUESTIONALIAS" val="5-Minute Check 3"/>
  <p:tag name="ANSWERSALIAS" val="A¤B¤C¤D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Incorrect¤Incorrect¤Correct¤Incorrect"/>
  <p:tag name="TOTALRESPONSES" val="5"/>
  <p:tag name="SLICED" val="False"/>
  <p:tag name="RESPONSES" val="NA,1,5,1;3;1;4;4;"/>
  <p:tag name="CHARTSTRINGSTD" val="2 0 1 2"/>
  <p:tag name="CHARTSTRINGREV" val="2 1 0 2"/>
  <p:tag name="CHARTSTRINGSTDPER" val="0.4 0 0.2 0.4"/>
  <p:tag name="CHARTSTRINGREVPER" val="0.4 0.2 0 0.4"/>
  <p:tag name="QUESTIONALIAS" val="5-Minute Check 4"/>
  <p:tag name="ANSWERSALIAS" val="A¤B¤C¤D"/>
  <p:tag name="RESPONSESGATHERED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Correct¤Incorrect"/>
  <p:tag name="TOTALRESPONSES" val="5"/>
  <p:tag name="SLICED" val="False"/>
  <p:tag name="RESPONSES" val="NA,1,5,4;4;3;2;1;"/>
  <p:tag name="CHARTSTRINGSTD" val="1 1 1 2"/>
  <p:tag name="CHARTSTRINGREV" val="2 1 1 1"/>
  <p:tag name="CHARTSTRINGSTDPER" val="0.2 0.2 0.2 0.4"/>
  <p:tag name="CHARTSTRINGREVPER" val="0.4 0.2 0.2 0.2"/>
  <p:tag name="QUESTIONALIAS" val="Example 1"/>
  <p:tag name="ANSWERSALIAS" val="A¤B¤C¤D"/>
  <p:tag name="RESPONSESGATHERED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E497F66162C641A089BBC5AD9721351A"/>
  <p:tag name="VALUES" val="Incorrect¤Incorrect¤Correct¤Incorrect"/>
  <p:tag name="TOTALRESPONSES" val="5"/>
  <p:tag name="SLICED" val="False"/>
  <p:tag name="RESPONSES" val="NA,1,5,2;4;4;2;4;"/>
  <p:tag name="CHARTSTRINGSTD" val="0 2 0 3"/>
  <p:tag name="CHARTSTRINGREV" val="3 0 2 0"/>
  <p:tag name="CHARTSTRINGSTDPER" val="0 0.4 0 0.6"/>
  <p:tag name="CHARTSTRINGREVPER" val="0.6 0 0.4 0"/>
  <p:tag name="QUESTIONALIAS" val="Example 1"/>
  <p:tag name="ANSWERSALIAS" val="A¤B¤C¤D"/>
  <p:tag name="RESPONSESGATHERED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TOTALRESPONSES" val="5"/>
  <p:tag name="SLICED" val="False"/>
  <p:tag name="RESPONSES" val="NA,1,5,2;4;2;1;1;"/>
  <p:tag name="CHARTSTRINGSTD" val="2 2 0 1"/>
  <p:tag name="CHARTSTRINGREV" val="1 0 2 2"/>
  <p:tag name="CHARTSTRINGSTDPER" val="0.4 0.4 0 0.2"/>
  <p:tag name="CHARTSTRINGREVPER" val="0.2 0 0.4 0.4"/>
  <p:tag name="VALUES" val="Correct¤Incorrect"/>
  <p:tag name="QUESTIONALIAS" val="Example 2"/>
  <p:tag name="ANSWERSALIAS" val="A¤B"/>
  <p:tag name="RESPONSESGATHERED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Incorrect¤Incorrect¤Correct¤Incorrect"/>
  <p:tag name="TOTALRESPONSES" val="5"/>
  <p:tag name="SLICED" val="False"/>
  <p:tag name="RESPONSES" val="NA,1,5,2;4;2;1;1;"/>
  <p:tag name="CHARTSTRINGSTD" val="2 2 0 1"/>
  <p:tag name="CHARTSTRINGREV" val="1 0 2 2"/>
  <p:tag name="CHARTSTRINGSTDPER" val="0.4 0.4 0 0.2"/>
  <p:tag name="CHARTSTRINGREVPER" val="0.2 0 0.4 0.4"/>
  <p:tag name="SLIDEORDER" val="8"/>
  <p:tag name="SLIDEGUID" val="EA8C7162BAA347C8B207EF6A0DD4941C"/>
  <p:tag name="QUESTIONALIAS" val="Example 2"/>
  <p:tag name="ANSWERSALIAS" val="A¤B¤C¤D"/>
  <p:tag name="RESPONSESGATHERED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8FF89364CFC240C9913F44690E044693"/>
  <p:tag name="VALUES" val="Correct¤Incorrect¤Incorrect¤Incorrect"/>
  <p:tag name="TOTALRESPONSES" val="5"/>
  <p:tag name="SLICED" val="False"/>
  <p:tag name="RESPONSES" val="NA,1,5,4;2;4;2;2;"/>
  <p:tag name="CHARTSTRINGSTD" val="0 3 0 2"/>
  <p:tag name="CHARTSTRINGREV" val="2 0 3 0"/>
  <p:tag name="CHARTSTRINGSTDPER" val="0 0.6 0 0.4"/>
  <p:tag name="CHARTSTRINGREVPER" val="0.4 0 0.6 0"/>
  <p:tag name="QUESTIONALIAS" val="Example 2"/>
  <p:tag name="ANSWERSALIAS" val="A¤B¤C¤D"/>
  <p:tag name="RESPONSESGATHERED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TOTALRESPONSES" val="5"/>
  <p:tag name="SLICED" val="False"/>
  <p:tag name="RESPONSES" val="NA,1,5,2;4;2;1;1;"/>
  <p:tag name="CHARTSTRINGSTD" val="2 2 0 1"/>
  <p:tag name="CHARTSTRINGREV" val="1 0 2 2"/>
  <p:tag name="CHARTSTRINGSTDPER" val="0.4 0.4 0 0.2"/>
  <p:tag name="CHARTSTRINGREVPER" val="0.2 0 0.4 0.4"/>
  <p:tag name="VALUES" val="Correct¤Incorrect"/>
  <p:tag name="QUESTIONALIAS" val="Example 2"/>
  <p:tag name="ANSWERSALIAS" val="A¤B"/>
  <p:tag name="RESPONSESGATHERED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1465</TotalTime>
  <Words>924</Words>
  <Application>Microsoft Office PowerPoint</Application>
  <PresentationFormat>On-screen Show (4:3)</PresentationFormat>
  <Paragraphs>137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30</vt:i4>
      </vt:variant>
    </vt:vector>
  </HeadingPairs>
  <TitlesOfParts>
    <vt:vector size="44" baseType="lpstr">
      <vt:lpstr>Arial</vt:lpstr>
      <vt:lpstr>Times New Roman</vt:lpstr>
      <vt:lpstr>Symbol</vt:lpstr>
      <vt:lpstr>FormataOTFCn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CCSS</vt:lpstr>
      <vt:lpstr>Then/Now</vt:lpstr>
      <vt:lpstr>Vocabulary</vt:lpstr>
      <vt:lpstr>Example 1</vt:lpstr>
      <vt:lpstr>Example 1</vt:lpstr>
      <vt:lpstr>Example 1</vt:lpstr>
      <vt:lpstr>Example 1</vt:lpstr>
      <vt:lpstr>Example 1</vt:lpstr>
      <vt:lpstr>Concept</vt:lpstr>
      <vt:lpstr>Example 2</vt:lpstr>
      <vt:lpstr>Example 2</vt:lpstr>
      <vt:lpstr>Example 2</vt:lpstr>
      <vt:lpstr>Example 2</vt:lpstr>
      <vt:lpstr>Example 2</vt:lpstr>
      <vt:lpstr>Example 2</vt:lpstr>
      <vt:lpstr>Example 2</vt:lpstr>
      <vt:lpstr>Example 2</vt:lpstr>
      <vt:lpstr>Concept</vt:lpstr>
      <vt:lpstr>Example 3</vt:lpstr>
      <vt:lpstr>Example 3</vt:lpstr>
      <vt:lpstr>Example 3</vt:lpstr>
      <vt:lpstr>Example 3</vt:lpstr>
      <vt:lpstr>Example 3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81</cp:revision>
  <dcterms:created xsi:type="dcterms:W3CDTF">2007-12-06T14:31:51Z</dcterms:created>
  <dcterms:modified xsi:type="dcterms:W3CDTF">2015-12-17T13:35:20Z</dcterms:modified>
</cp:coreProperties>
</file>