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9" r:id="rId9"/>
  </p:sldMasterIdLst>
  <p:sldIdLst>
    <p:sldId id="282" r:id="rId10"/>
    <p:sldId id="257" r:id="rId11"/>
    <p:sldId id="303" r:id="rId12"/>
    <p:sldId id="304" r:id="rId13"/>
    <p:sldId id="305" r:id="rId14"/>
    <p:sldId id="306" r:id="rId15"/>
    <p:sldId id="307" r:id="rId16"/>
    <p:sldId id="317" r:id="rId17"/>
    <p:sldId id="314" r:id="rId18"/>
    <p:sldId id="258" r:id="rId19"/>
    <p:sldId id="290" r:id="rId20"/>
    <p:sldId id="259" r:id="rId21"/>
    <p:sldId id="288" r:id="rId22"/>
    <p:sldId id="308" r:id="rId23"/>
    <p:sldId id="315" r:id="rId24"/>
    <p:sldId id="260" r:id="rId25"/>
    <p:sldId id="261" r:id="rId26"/>
    <p:sldId id="309" r:id="rId27"/>
    <p:sldId id="263" r:id="rId28"/>
    <p:sldId id="310" r:id="rId29"/>
    <p:sldId id="293" r:id="rId30"/>
    <p:sldId id="294" r:id="rId31"/>
    <p:sldId id="311" r:id="rId32"/>
    <p:sldId id="316" r:id="rId33"/>
    <p:sldId id="296" r:id="rId34"/>
    <p:sldId id="312" r:id="rId35"/>
    <p:sldId id="275" r:id="rId36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98" autoAdjust="0"/>
    <p:restoredTop sz="94686" autoAdjust="0"/>
  </p:normalViewPr>
  <p:slideViewPr>
    <p:cSldViewPr>
      <p:cViewPr>
        <p:scale>
          <a:sx n="50" d="100"/>
          <a:sy n="50" d="100"/>
        </p:scale>
        <p:origin x="-115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6953250"/>
            <a:ext cx="3657600" cy="182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5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7" name="Next_btn" descr="12_ALG1_LessonMenu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7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759" r:id="rId12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1–6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2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3" name="Picture 17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2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9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5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9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40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9.pn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9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33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3.pn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ags" Target="../tags/tag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8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20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21" name="SplashHeader" descr="12_ALG1_Header_02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Chapter 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Translate Sentences into Equations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  Real-World Example: Use the Four-Step Problem-Solving Plan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Write a Formula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4:	Translate Equations into Sentences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5:	Write a Problem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+ 7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● 7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Choose the correct algebraic expression for the verbal expression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twice the sum of a number and 7.</a:t>
            </a:r>
            <a:endParaRPr lang="en-US" sz="2400" b="1">
              <a:solidFill>
                <a:srgbClr val="00539D"/>
              </a:solidFill>
              <a:cs typeface="Times New Roman" pitchFamily="18" charset="0"/>
            </a:endParaRP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584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020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685800" y="1458913"/>
            <a:ext cx="8020050" cy="795337"/>
            <a:chOff x="432" y="919"/>
            <a:chExt cx="5052" cy="501"/>
          </a:xfrm>
        </p:grpSpPr>
        <p:sp>
          <p:nvSpPr>
            <p:cNvPr id="108550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Evaluate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y</a:t>
              </a:r>
              <a:r>
                <a:rPr lang="en-US" sz="2400" b="1" baseline="40000">
                  <a:solidFill>
                    <a:srgbClr val="00539D"/>
                  </a:solidFill>
                  <a:cs typeface="Times New Roman" pitchFamily="18" charset="0"/>
                </a:rPr>
                <a:t>2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+ (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xz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+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y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) when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= 0.4,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y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= 3,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z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=     .</a:t>
              </a:r>
            </a:p>
          </p:txBody>
        </p:sp>
        <p:pic>
          <p:nvPicPr>
            <p:cNvPr id="108554" name="Picture 10" descr="02-01-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68" y="919"/>
              <a:ext cx="194" cy="501"/>
            </a:xfrm>
            <a:prstGeom prst="rect">
              <a:avLst/>
            </a:prstGeom>
            <a:noFill/>
          </p:spPr>
        </p:pic>
      </p:grpSp>
      <p:grpSp>
        <p:nvGrpSpPr>
          <p:cNvPr id="108557" name="Group 13"/>
          <p:cNvGrpSpPr>
            <a:grpSpLocks/>
          </p:cNvGrpSpPr>
          <p:nvPr/>
        </p:nvGrpSpPr>
        <p:grpSpPr bwMode="auto">
          <a:xfrm>
            <a:off x="1066800" y="2400300"/>
            <a:ext cx="2790825" cy="3225800"/>
            <a:chOff x="672" y="1512"/>
            <a:chExt cx="1758" cy="203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11.25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9</a:t>
              </a:r>
            </a:p>
          </p:txBody>
        </p:sp>
        <p:pic>
          <p:nvPicPr>
            <p:cNvPr id="108556" name="Picture 12" descr="02-01-2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56" y="1968"/>
              <a:ext cx="420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02-01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900" y="1431925"/>
            <a:ext cx="2541588" cy="844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Rewrite 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6)2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in simplest form.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78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75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100 &lt;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a counterexample for the conditional statement.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If you square a number, the result will be greater than or equal to the original number.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238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595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286000"/>
            <a:ext cx="495300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square root of any whole number is a whole number.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The absolute value of any nonzero rational number is positive.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All functions are relations, so all relations are functions.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All linear equations have only one solution.</a:t>
            </a:r>
          </a:p>
        </p:txBody>
      </p:sp>
      <p:sp>
        <p:nvSpPr>
          <p:cNvPr id="12595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is a true statement?</a:t>
            </a:r>
            <a:endParaRPr lang="en-US" sz="2400" b="1" i="1">
              <a:solidFill>
                <a:srgbClr val="00539D"/>
              </a:solidFill>
              <a:cs typeface="Times New Roman" pitchFamily="18" charset="0"/>
            </a:endParaRPr>
          </a:p>
        </p:txBody>
      </p:sp>
      <p:sp>
        <p:nvSpPr>
          <p:cNvPr id="125959" name="AutoShape 7"/>
          <p:cNvSpPr>
            <a:spLocks noChangeArrowheads="1"/>
          </p:cNvSpPr>
          <p:nvPr/>
        </p:nvSpPr>
        <p:spPr bwMode="auto">
          <a:xfrm>
            <a:off x="533400" y="33035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596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autoUpdateAnimBg="0"/>
      <p:bldP spid="125958" grpId="0" autoUpdateAnimBg="0"/>
      <p:bldP spid="1259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A.CED.1 Create equations and inequalities in one variable and use them to solve problems.</a:t>
            </a:r>
            <a:b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</a:b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/>
            </a:r>
            <a:b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</a:b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812800" y="46799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Translate equations into sentences.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evaluated and simplified algebraic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expressions.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Translate sentences into equations.</a:t>
            </a:r>
          </a:p>
        </p:txBody>
      </p:sp>
      <p:pic>
        <p:nvPicPr>
          <p:cNvPr id="4114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5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formula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Translate Sentences into Equations</a:t>
            </a:r>
          </a:p>
        </p:txBody>
      </p:sp>
      <p:grpSp>
        <p:nvGrpSpPr>
          <p:cNvPr id="5923" name="Group 803"/>
          <p:cNvGrpSpPr>
            <a:grpSpLocks/>
          </p:cNvGrpSpPr>
          <p:nvPr/>
        </p:nvGrpSpPr>
        <p:grpSpPr bwMode="auto">
          <a:xfrm>
            <a:off x="533400" y="1503363"/>
            <a:ext cx="8077200" cy="974725"/>
            <a:chOff x="336" y="947"/>
            <a:chExt cx="5088" cy="614"/>
          </a:xfrm>
        </p:grpSpPr>
        <p:sp>
          <p:nvSpPr>
            <p:cNvPr id="5913" name="Rectangle 793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E01B22"/>
                  </a:solidFill>
                </a:rPr>
                <a:t>A.</a:t>
              </a:r>
              <a:r>
                <a:rPr lang="en-US" sz="2400" b="1">
                  <a:solidFill>
                    <a:srgbClr val="00539D"/>
                  </a:solidFill>
                </a:rPr>
                <a:t> Translate this sentence into an equation.</a:t>
              </a:r>
              <a:endPara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5914" name="Text Box 794"/>
            <p:cNvSpPr txBox="1">
              <a:spLocks noChangeArrowheads="1"/>
            </p:cNvSpPr>
            <p:nvPr/>
          </p:nvSpPr>
          <p:spPr bwMode="auto">
            <a:xfrm>
              <a:off x="336" y="1296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539D"/>
                  </a:solidFill>
                </a:rPr>
                <a:t>A number </a:t>
              </a:r>
              <a:r>
                <a:rPr lang="en-US" sz="2400" i="1">
                  <a:solidFill>
                    <a:srgbClr val="00539D"/>
                  </a:solidFill>
                </a:rPr>
                <a:t>b</a:t>
              </a:r>
              <a:r>
                <a:rPr lang="en-US" sz="2400">
                  <a:solidFill>
                    <a:srgbClr val="00539D"/>
                  </a:solidFill>
                </a:rPr>
                <a:t> divided by three is equal to six less than </a:t>
              </a:r>
              <a:r>
                <a:rPr lang="en-US" sz="2400" i="1">
                  <a:solidFill>
                    <a:srgbClr val="00539D"/>
                  </a:solidFill>
                </a:rPr>
                <a:t>c</a:t>
              </a:r>
              <a:r>
                <a:rPr lang="en-US" sz="2400">
                  <a:solidFill>
                    <a:srgbClr val="00539D"/>
                  </a:solidFill>
                </a:rPr>
                <a:t>.</a:t>
              </a:r>
            </a:p>
          </p:txBody>
        </p:sp>
      </p:grpSp>
      <p:sp>
        <p:nvSpPr>
          <p:cNvPr id="5915" name="Rectangle 79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sp>
        <p:nvSpPr>
          <p:cNvPr id="5916" name="Text Box 796"/>
          <p:cNvSpPr txBox="1">
            <a:spLocks noChangeArrowheads="1"/>
          </p:cNvSpPr>
          <p:nvPr/>
        </p:nvSpPr>
        <p:spPr bwMode="auto">
          <a:xfrm>
            <a:off x="533400" y="285591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b </a:t>
            </a:r>
            <a:r>
              <a:rPr lang="en-US" sz="2400">
                <a:solidFill>
                  <a:srgbClr val="000000"/>
                </a:solidFill>
              </a:rPr>
              <a:t>divided by three         is equal to          six less than 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917" name="AutoShape 797"/>
          <p:cNvSpPr>
            <a:spLocks/>
          </p:cNvSpPr>
          <p:nvPr/>
        </p:nvSpPr>
        <p:spPr bwMode="black">
          <a:xfrm rot="-5400000">
            <a:off x="2066925" y="2190750"/>
            <a:ext cx="342900" cy="2438400"/>
          </a:xfrm>
          <a:prstGeom prst="leftBrace">
            <a:avLst>
              <a:gd name="adj1" fmla="val 59259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918" name="AutoShape 798"/>
          <p:cNvSpPr>
            <a:spLocks/>
          </p:cNvSpPr>
          <p:nvPr/>
        </p:nvSpPr>
        <p:spPr bwMode="black">
          <a:xfrm rot="-5400000">
            <a:off x="4691063" y="2681287"/>
            <a:ext cx="342900" cy="1457325"/>
          </a:xfrm>
          <a:prstGeom prst="leftBrace">
            <a:avLst>
              <a:gd name="adj1" fmla="val 3541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919" name="AutoShape 799"/>
          <p:cNvSpPr>
            <a:spLocks/>
          </p:cNvSpPr>
          <p:nvPr/>
        </p:nvSpPr>
        <p:spPr bwMode="black">
          <a:xfrm rot="-5400000">
            <a:off x="7191375" y="2390775"/>
            <a:ext cx="342900" cy="2038350"/>
          </a:xfrm>
          <a:prstGeom prst="leftBrace">
            <a:avLst>
              <a:gd name="adj1" fmla="val 4953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5920" name="Picture 800" descr="ALG01_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3733800"/>
            <a:ext cx="301625" cy="777875"/>
          </a:xfrm>
          <a:prstGeom prst="rect">
            <a:avLst/>
          </a:prstGeom>
          <a:noFill/>
        </p:spPr>
      </p:pic>
      <p:sp>
        <p:nvSpPr>
          <p:cNvPr id="5921" name="Text Box 801"/>
          <p:cNvSpPr txBox="1">
            <a:spLocks noChangeArrowheads="1"/>
          </p:cNvSpPr>
          <p:nvPr/>
        </p:nvSpPr>
        <p:spPr bwMode="auto">
          <a:xfrm>
            <a:off x="4191000" y="3894138"/>
            <a:ext cx="4572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  =			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– 6</a:t>
            </a:r>
          </a:p>
        </p:txBody>
      </p:sp>
      <p:pic>
        <p:nvPicPr>
          <p:cNvPr id="5922" name="Picture 802" descr="ALG01_58"/>
          <p:cNvPicPr>
            <a:picLocks noChangeAspect="1" noChangeArrowheads="1"/>
          </p:cNvPicPr>
          <p:nvPr/>
        </p:nvPicPr>
        <p:blipFill>
          <a:blip r:embed="rId4" cstate="print"/>
          <a:srcRect l="27861"/>
          <a:stretch>
            <a:fillRect/>
          </a:stretch>
        </p:blipFill>
        <p:spPr bwMode="auto">
          <a:xfrm>
            <a:off x="2343150" y="4610100"/>
            <a:ext cx="3536950" cy="785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5" grpId="0" build="p" autoUpdateAnimBg="0"/>
      <p:bldP spid="5916" grpId="0" build="p" autoUpdateAnimBg="0"/>
      <p:bldP spid="5917" grpId="0" animBg="1"/>
      <p:bldP spid="5918" grpId="0" animBg="1"/>
      <p:bldP spid="5919" grpId="0" animBg="1"/>
      <p:bldP spid="5921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Translate Sentences into Equations</a:t>
            </a:r>
          </a:p>
        </p:txBody>
      </p:sp>
      <p:grpSp>
        <p:nvGrpSpPr>
          <p:cNvPr id="86063" name="Group 47"/>
          <p:cNvGrpSpPr>
            <a:grpSpLocks/>
          </p:cNvGrpSpPr>
          <p:nvPr/>
        </p:nvGrpSpPr>
        <p:grpSpPr bwMode="auto">
          <a:xfrm>
            <a:off x="533400" y="1503363"/>
            <a:ext cx="8382000" cy="931862"/>
            <a:chOff x="336" y="947"/>
            <a:chExt cx="5280" cy="587"/>
          </a:xfrm>
        </p:grpSpPr>
        <p:sp>
          <p:nvSpPr>
            <p:cNvPr id="86044" name="Rectangle 28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E01B22"/>
                  </a:solidFill>
                </a:rPr>
                <a:t>B.</a:t>
              </a:r>
              <a:r>
                <a:rPr lang="en-US" sz="2400" b="1">
                  <a:solidFill>
                    <a:srgbClr val="00539D"/>
                  </a:solidFill>
                </a:rPr>
                <a:t> Translate this sentence into an equation.</a:t>
              </a:r>
            </a:p>
          </p:txBody>
        </p:sp>
        <p:sp>
          <p:nvSpPr>
            <p:cNvPr id="86045" name="Text Box 29"/>
            <p:cNvSpPr txBox="1">
              <a:spLocks noChangeArrowheads="1"/>
            </p:cNvSpPr>
            <p:nvPr/>
          </p:nvSpPr>
          <p:spPr bwMode="auto">
            <a:xfrm>
              <a:off x="336" y="1269"/>
              <a:ext cx="5280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539D"/>
                  </a:solidFill>
                </a:rPr>
                <a:t>Fifteen more than </a:t>
              </a:r>
              <a:r>
                <a:rPr lang="en-US" sz="2400" i="1">
                  <a:solidFill>
                    <a:srgbClr val="00539D"/>
                  </a:solidFill>
                </a:rPr>
                <a:t>z</a:t>
              </a:r>
              <a:r>
                <a:rPr lang="en-US" sz="2400">
                  <a:solidFill>
                    <a:srgbClr val="00539D"/>
                  </a:solidFill>
                </a:rPr>
                <a:t> times six is </a:t>
              </a:r>
              <a:r>
                <a:rPr lang="en-US" sz="2400" i="1">
                  <a:solidFill>
                    <a:srgbClr val="00539D"/>
                  </a:solidFill>
                </a:rPr>
                <a:t>y</a:t>
              </a:r>
              <a:r>
                <a:rPr lang="en-US" sz="2400">
                  <a:solidFill>
                    <a:srgbClr val="00539D"/>
                  </a:solidFill>
                </a:rPr>
                <a:t> times two minus eleven.</a:t>
              </a:r>
            </a:p>
          </p:txBody>
        </p:sp>
      </p:grpSp>
      <p:sp>
        <p:nvSpPr>
          <p:cNvPr id="86046" name="Rectangle 30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equation is 15 + 6</a:t>
            </a:r>
            <a:r>
              <a:rPr lang="en-US" sz="2400" i="1">
                <a:solidFill>
                  <a:srgbClr val="E01B22"/>
                </a:solidFill>
              </a:rPr>
              <a:t>z</a:t>
            </a:r>
            <a:r>
              <a:rPr lang="en-US" sz="2400">
                <a:solidFill>
                  <a:srgbClr val="E01B22"/>
                </a:solidFill>
              </a:rPr>
              <a:t> = 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– 11.</a:t>
            </a:r>
          </a:p>
        </p:txBody>
      </p:sp>
      <p:sp>
        <p:nvSpPr>
          <p:cNvPr id="86047" name="Text Box 31"/>
          <p:cNvSpPr txBox="1">
            <a:spLocks noChangeArrowheads="1"/>
          </p:cNvSpPr>
          <p:nvPr/>
        </p:nvSpPr>
        <p:spPr bwMode="auto">
          <a:xfrm>
            <a:off x="619125" y="2806700"/>
            <a:ext cx="829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1700">
                <a:solidFill>
                  <a:srgbClr val="000000"/>
                </a:solidFill>
              </a:rPr>
              <a:t>Fifteen     more than     </a:t>
            </a:r>
            <a:r>
              <a:rPr lang="en-US" sz="1700" i="1">
                <a:solidFill>
                  <a:srgbClr val="000000"/>
                </a:solidFill>
              </a:rPr>
              <a:t>z</a:t>
            </a:r>
            <a:r>
              <a:rPr lang="en-US" sz="1700">
                <a:solidFill>
                  <a:srgbClr val="000000"/>
                </a:solidFill>
              </a:rPr>
              <a:t>      times     six     is     </a:t>
            </a:r>
            <a:r>
              <a:rPr lang="en-US" sz="1700" i="1">
                <a:solidFill>
                  <a:srgbClr val="000000"/>
                </a:solidFill>
              </a:rPr>
              <a:t>y</a:t>
            </a:r>
            <a:r>
              <a:rPr lang="en-US" sz="1700">
                <a:solidFill>
                  <a:srgbClr val="000000"/>
                </a:solidFill>
              </a:rPr>
              <a:t>     times     two     minus     eleven.</a:t>
            </a:r>
          </a:p>
        </p:txBody>
      </p:sp>
      <p:grpSp>
        <p:nvGrpSpPr>
          <p:cNvPr id="86048" name="Group 32"/>
          <p:cNvGrpSpPr>
            <a:grpSpLocks/>
          </p:cNvGrpSpPr>
          <p:nvPr/>
        </p:nvGrpSpPr>
        <p:grpSpPr bwMode="auto">
          <a:xfrm>
            <a:off x="0" y="3113088"/>
            <a:ext cx="9144000" cy="696912"/>
            <a:chOff x="0" y="1961"/>
            <a:chExt cx="5760" cy="439"/>
          </a:xfrm>
        </p:grpSpPr>
        <p:sp>
          <p:nvSpPr>
            <p:cNvPr id="86049" name="Rectangle 33"/>
            <p:cNvSpPr>
              <a:spLocks noChangeArrowheads="1"/>
            </p:cNvSpPr>
            <p:nvPr/>
          </p:nvSpPr>
          <p:spPr bwMode="auto">
            <a:xfrm>
              <a:off x="0" y="240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050" name="Rectangle 34"/>
            <p:cNvSpPr>
              <a:spLocks noChangeArrowheads="1"/>
            </p:cNvSpPr>
            <p:nvPr/>
          </p:nvSpPr>
          <p:spPr bwMode="auto">
            <a:xfrm>
              <a:off x="0" y="225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051" name="AutoShape 35"/>
            <p:cNvSpPr>
              <a:spLocks/>
            </p:cNvSpPr>
            <p:nvPr/>
          </p:nvSpPr>
          <p:spPr bwMode="black">
            <a:xfrm rot="-5400000">
              <a:off x="582" y="1793"/>
              <a:ext cx="144" cy="480"/>
            </a:xfrm>
            <a:prstGeom prst="leftBrace">
              <a:avLst>
                <a:gd name="adj1" fmla="val 27778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2" name="AutoShape 36"/>
            <p:cNvSpPr>
              <a:spLocks/>
            </p:cNvSpPr>
            <p:nvPr/>
          </p:nvSpPr>
          <p:spPr bwMode="black">
            <a:xfrm rot="-5400000">
              <a:off x="1278" y="1685"/>
              <a:ext cx="144" cy="696"/>
            </a:xfrm>
            <a:prstGeom prst="leftBrace">
              <a:avLst>
                <a:gd name="adj1" fmla="val 40278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3" name="AutoShape 37"/>
            <p:cNvSpPr>
              <a:spLocks/>
            </p:cNvSpPr>
            <p:nvPr/>
          </p:nvSpPr>
          <p:spPr bwMode="black">
            <a:xfrm rot="-5400000">
              <a:off x="1806" y="1937"/>
              <a:ext cx="144" cy="192"/>
            </a:xfrm>
            <a:prstGeom prst="leftBrace">
              <a:avLst>
                <a:gd name="adj1" fmla="val 11111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4" name="AutoShape 38"/>
            <p:cNvSpPr>
              <a:spLocks/>
            </p:cNvSpPr>
            <p:nvPr/>
          </p:nvSpPr>
          <p:spPr bwMode="black">
            <a:xfrm rot="-5400000">
              <a:off x="2241" y="1850"/>
              <a:ext cx="144" cy="366"/>
            </a:xfrm>
            <a:prstGeom prst="leftBrace">
              <a:avLst>
                <a:gd name="adj1" fmla="val 21181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5" name="AutoShape 39"/>
            <p:cNvSpPr>
              <a:spLocks/>
            </p:cNvSpPr>
            <p:nvPr/>
          </p:nvSpPr>
          <p:spPr bwMode="black">
            <a:xfrm rot="-5400000">
              <a:off x="2670" y="1937"/>
              <a:ext cx="144" cy="192"/>
            </a:xfrm>
            <a:prstGeom prst="leftBrace">
              <a:avLst>
                <a:gd name="adj1" fmla="val 11111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6" name="AutoShape 40"/>
            <p:cNvSpPr>
              <a:spLocks/>
            </p:cNvSpPr>
            <p:nvPr/>
          </p:nvSpPr>
          <p:spPr bwMode="black">
            <a:xfrm rot="-5400000">
              <a:off x="2994" y="1937"/>
              <a:ext cx="144" cy="192"/>
            </a:xfrm>
            <a:prstGeom prst="leftBrace">
              <a:avLst>
                <a:gd name="adj1" fmla="val 11111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7" name="AutoShape 41"/>
            <p:cNvSpPr>
              <a:spLocks/>
            </p:cNvSpPr>
            <p:nvPr/>
          </p:nvSpPr>
          <p:spPr bwMode="black">
            <a:xfrm rot="-5400000">
              <a:off x="3246" y="1937"/>
              <a:ext cx="144" cy="192"/>
            </a:xfrm>
            <a:prstGeom prst="leftBrace">
              <a:avLst>
                <a:gd name="adj1" fmla="val 11111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8" name="AutoShape 42"/>
            <p:cNvSpPr>
              <a:spLocks/>
            </p:cNvSpPr>
            <p:nvPr/>
          </p:nvSpPr>
          <p:spPr bwMode="black">
            <a:xfrm rot="-5400000">
              <a:off x="3636" y="1841"/>
              <a:ext cx="144" cy="384"/>
            </a:xfrm>
            <a:prstGeom prst="leftBrace">
              <a:avLst>
                <a:gd name="adj1" fmla="val 22222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9" name="AutoShape 43"/>
            <p:cNvSpPr>
              <a:spLocks/>
            </p:cNvSpPr>
            <p:nvPr/>
          </p:nvSpPr>
          <p:spPr bwMode="black">
            <a:xfrm rot="-5400000">
              <a:off x="4110" y="1895"/>
              <a:ext cx="144" cy="276"/>
            </a:xfrm>
            <a:prstGeom prst="leftBrace">
              <a:avLst>
                <a:gd name="adj1" fmla="val 15972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0" name="AutoShape 44"/>
            <p:cNvSpPr>
              <a:spLocks/>
            </p:cNvSpPr>
            <p:nvPr/>
          </p:nvSpPr>
          <p:spPr bwMode="black">
            <a:xfrm rot="-5400000">
              <a:off x="4578" y="1805"/>
              <a:ext cx="144" cy="456"/>
            </a:xfrm>
            <a:prstGeom prst="leftBrace">
              <a:avLst>
                <a:gd name="adj1" fmla="val 26389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1" name="AutoShape 45"/>
            <p:cNvSpPr>
              <a:spLocks/>
            </p:cNvSpPr>
            <p:nvPr/>
          </p:nvSpPr>
          <p:spPr bwMode="black">
            <a:xfrm rot="-5400000">
              <a:off x="5174" y="1817"/>
              <a:ext cx="144" cy="43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2540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2" name="Text Box 46"/>
            <p:cNvSpPr txBox="1">
              <a:spLocks noChangeArrowheads="1"/>
            </p:cNvSpPr>
            <p:nvPr/>
          </p:nvSpPr>
          <p:spPr bwMode="black">
            <a:xfrm>
              <a:off x="462" y="2093"/>
              <a:ext cx="5106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0000"/>
                  </a:solidFill>
                </a:rPr>
                <a:t>15           +        </a:t>
              </a:r>
              <a:r>
                <a:rPr lang="en-US" sz="2400" i="1">
                  <a:solidFill>
                    <a:srgbClr val="000000"/>
                  </a:solidFill>
                </a:rPr>
                <a:t>z</a:t>
              </a:r>
              <a:r>
                <a:rPr lang="en-US" sz="2400">
                  <a:solidFill>
                    <a:srgbClr val="000000"/>
                  </a:solidFill>
                </a:rPr>
                <a:t>      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×      6    =  </a:t>
              </a:r>
              <a:r>
                <a:rPr lang="en-US" sz="2400" i="1">
                  <a:solidFill>
                    <a:srgbClr val="000000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      ×       2       –        11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6" grpId="0" build="p" autoUpdateAnimBg="0"/>
      <p:bldP spid="8604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92175" y="3016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>
                <a:sym typeface="Symbol" pitchFamily="18" charset="2"/>
              </a:rPr>
              <a:t> + 2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2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>
                <a:sym typeface="Symbol" pitchFamily="18" charset="2"/>
              </a:rPr>
              <a:t> + 6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>
                <a:sym typeface="Symbol" pitchFamily="18" charset="2"/>
              </a:rPr>
              <a:t> + 2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= 6(</a:t>
            </a:r>
            <a:r>
              <a:rPr lang="pt-BR" sz="2400" b="1" i="1">
                <a:sym typeface="Symbol" pitchFamily="18" charset="2"/>
              </a:rPr>
              <a:t>d</a:t>
            </a:r>
            <a:r>
              <a:rPr lang="pt-BR" sz="2400" b="1">
                <a:sym typeface="Symbol" pitchFamily="18" charset="2"/>
              </a:rPr>
              <a:t> + 2)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Translate this sentence into an equation.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A number </a:t>
            </a:r>
            <a:r>
              <a:rPr lang="en-US" sz="2400" b="1" i="1">
                <a:solidFill>
                  <a:srgbClr val="00539D"/>
                </a:solidFill>
              </a:rPr>
              <a:t>c</a:t>
            </a:r>
            <a:r>
              <a:rPr lang="en-US" sz="2400" b="1">
                <a:solidFill>
                  <a:srgbClr val="00539D"/>
                </a:solidFill>
              </a:rPr>
              <a:t> multiplied by six is equal to two more than </a:t>
            </a:r>
            <a:r>
              <a:rPr lang="en-US" sz="2400" b="1" i="1">
                <a:solidFill>
                  <a:srgbClr val="00539D"/>
                </a:solidFill>
              </a:rPr>
              <a:t>d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914400" y="4635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4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Translate this sentence into an equation.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Three less than a number 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>
                <a:solidFill>
                  <a:srgbClr val="00539D"/>
                </a:solidFill>
              </a:rPr>
              <a:t> divided by four is seven more than 3 times </a:t>
            </a:r>
            <a:r>
              <a:rPr lang="en-US" sz="2400" b="1" i="1">
                <a:solidFill>
                  <a:srgbClr val="00539D"/>
                </a:solidFill>
              </a:rPr>
              <a:t>b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914400" y="2690813"/>
            <a:ext cx="2790825" cy="3509962"/>
            <a:chOff x="576" y="1695"/>
            <a:chExt cx="1758" cy="2211"/>
          </a:xfrm>
        </p:grpSpPr>
        <p:grpSp>
          <p:nvGrpSpPr>
            <p:cNvPr id="123922" name="Group 18"/>
            <p:cNvGrpSpPr>
              <a:grpSpLocks/>
            </p:cNvGrpSpPr>
            <p:nvPr/>
          </p:nvGrpSpPr>
          <p:grpSpPr bwMode="auto">
            <a:xfrm>
              <a:off x="576" y="1760"/>
              <a:ext cx="1758" cy="2146"/>
              <a:chOff x="576" y="1760"/>
              <a:chExt cx="1758" cy="2146"/>
            </a:xfrm>
          </p:grpSpPr>
          <p:sp>
            <p:nvSpPr>
              <p:cNvPr id="123916" name="TPAnswers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576" y="1760"/>
                <a:ext cx="1758" cy="2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A.</a:t>
                </a:r>
                <a:r>
                  <a:rPr lang="pt-BR" sz="2400" b="1">
                    <a:sym typeface="Symbol" pitchFamily="18" charset="2"/>
                  </a:rPr>
                  <a:t>	</a:t>
                </a: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B.</a:t>
                </a:r>
                <a:r>
                  <a:rPr lang="pt-BR" sz="2400" b="1">
                    <a:sym typeface="Symbol" pitchFamily="18" charset="2"/>
                  </a:rPr>
                  <a:t>	</a:t>
                </a: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C.</a:t>
                </a:r>
                <a:r>
                  <a:rPr lang="pt-BR" sz="2400" b="1">
                    <a:sym typeface="Symbol" pitchFamily="18" charset="2"/>
                  </a:rPr>
                  <a:t>	</a:t>
                </a: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D.</a:t>
                </a:r>
                <a:r>
                  <a:rPr lang="pt-BR" sz="2400" b="1">
                    <a:sym typeface="Symbol" pitchFamily="18" charset="2"/>
                  </a:rPr>
                  <a:t>	</a:t>
                </a:r>
              </a:p>
            </p:txBody>
          </p:sp>
          <p:pic>
            <p:nvPicPr>
              <p:cNvPr id="123918" name="Picture 14" descr="ALG01_5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7789" b="57936"/>
              <a:stretch>
                <a:fillRect/>
              </a:stretch>
            </p:blipFill>
            <p:spPr bwMode="auto">
              <a:xfrm>
                <a:off x="953" y="2340"/>
                <a:ext cx="1255" cy="259"/>
              </a:xfrm>
              <a:prstGeom prst="rect">
                <a:avLst/>
              </a:prstGeom>
              <a:noFill/>
            </p:spPr>
          </p:pic>
          <p:pic>
            <p:nvPicPr>
              <p:cNvPr id="123919" name="Picture 15" descr="ALG01_5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46051" b="27831"/>
              <a:stretch>
                <a:fillRect/>
              </a:stretch>
            </p:blipFill>
            <p:spPr bwMode="auto">
              <a:xfrm>
                <a:off x="882" y="2857"/>
                <a:ext cx="1255" cy="473"/>
              </a:xfrm>
              <a:prstGeom prst="rect">
                <a:avLst/>
              </a:prstGeom>
              <a:noFill/>
            </p:spPr>
          </p:pic>
          <p:pic>
            <p:nvPicPr>
              <p:cNvPr id="123920" name="Picture 16" descr="ALG01_5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74544"/>
              <a:stretch>
                <a:fillRect/>
              </a:stretch>
            </p:blipFill>
            <p:spPr bwMode="auto">
              <a:xfrm>
                <a:off x="882" y="3445"/>
                <a:ext cx="1255" cy="461"/>
              </a:xfrm>
              <a:prstGeom prst="rect">
                <a:avLst/>
              </a:prstGeom>
              <a:noFill/>
            </p:spPr>
          </p:pic>
        </p:grpSp>
        <p:pic>
          <p:nvPicPr>
            <p:cNvPr id="123921" name="Picture 17" descr="2-1-1b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08" y="1695"/>
              <a:ext cx="1198" cy="4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 animBg="1"/>
      <p:bldP spid="12391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Four-Step </a:t>
            </a:r>
            <a:br>
              <a:rPr lang="en-US" sz="2000" b="1">
                <a:solidFill>
                  <a:srgbClr val="CD0000"/>
                </a:solidFill>
              </a:rPr>
            </a:br>
            <a:r>
              <a:rPr lang="en-US" sz="2000" b="1">
                <a:solidFill>
                  <a:srgbClr val="CD0000"/>
                </a:solidFill>
              </a:rPr>
              <a:t>Problem-Solving Plan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9629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JELLY BEANS  </a:t>
            </a:r>
            <a:r>
              <a:rPr lang="en-US" sz="2400" b="1">
                <a:solidFill>
                  <a:srgbClr val="00539D"/>
                </a:solidFill>
              </a:rPr>
              <a:t>A jelly bean manufacturer produces 1,250,000 jelly beans per hour. How many hours does it take them to produce 10,000,000 jelly beans?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819400"/>
            <a:ext cx="8229600" cy="272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 b="1"/>
              <a:t>	</a:t>
            </a:r>
            <a:r>
              <a:rPr lang="en-US" sz="2400"/>
              <a:t>You know that 1,250,000 jelly beans</a:t>
            </a:r>
            <a:br>
              <a:rPr lang="en-US" sz="2400"/>
            </a:br>
            <a:r>
              <a:rPr lang="en-US" sz="2400"/>
              <a:t>	are produced each hour. You want to</a:t>
            </a:r>
            <a:br>
              <a:rPr lang="en-US" sz="2400"/>
            </a:br>
            <a:r>
              <a:rPr lang="en-US" sz="2400"/>
              <a:t>	know how many hours it will take to</a:t>
            </a:r>
            <a:br>
              <a:rPr lang="en-US" sz="2400"/>
            </a:br>
            <a:r>
              <a:rPr lang="en-US" sz="2400"/>
              <a:t>	produce 10,000,000 jelly beans.</a:t>
            </a:r>
          </a:p>
          <a:p>
            <a:pPr marL="1828800" indent="-14859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 b="1"/>
              <a:t>		</a:t>
            </a:r>
            <a:r>
              <a:rPr lang="en-US" sz="2400"/>
              <a:t>Write an equation to represent the</a:t>
            </a:r>
            <a:br>
              <a:rPr lang="en-US" sz="2400"/>
            </a:br>
            <a:r>
              <a:rPr lang="en-US" sz="2400"/>
              <a:t>	situation. Let </a:t>
            </a:r>
            <a:r>
              <a:rPr lang="en-US" sz="2400" i="1"/>
              <a:t>h</a:t>
            </a:r>
            <a:r>
              <a:rPr lang="en-US" sz="2400"/>
              <a:t> represent the number</a:t>
            </a:r>
            <a:br>
              <a:rPr lang="en-US" sz="2400"/>
            </a:br>
            <a:r>
              <a:rPr lang="en-US" sz="2400"/>
              <a:t>	of hours needed</a:t>
            </a:r>
            <a:r>
              <a:rPr lang="en-US" sz="2400" b="1"/>
              <a:t> </a:t>
            </a:r>
            <a:r>
              <a:rPr lang="en-US" sz="2400"/>
              <a:t>to produce the jelly</a:t>
            </a:r>
            <a:br>
              <a:rPr lang="en-US" sz="2400"/>
            </a:br>
            <a:r>
              <a:rPr lang="en-US" sz="2400"/>
              <a:t>	beans.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Four-Step </a:t>
            </a:r>
            <a:br>
              <a:rPr lang="en-US" sz="2000" b="1">
                <a:solidFill>
                  <a:srgbClr val="CD0000"/>
                </a:solidFill>
              </a:rPr>
            </a:br>
            <a:r>
              <a:rPr lang="en-US" sz="2000" b="1">
                <a:solidFill>
                  <a:srgbClr val="CD0000"/>
                </a:solidFill>
              </a:rPr>
              <a:t>Problem-Solving Plan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33400" y="26670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Solve	</a:t>
            </a:r>
            <a:r>
              <a:rPr lang="en-US" sz="2400">
                <a:solidFill>
                  <a:srgbClr val="000000"/>
                </a:solidFill>
              </a:rPr>
              <a:t>1,250,000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10,000,000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533400" y="42037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It will take 8 hours to produce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10,000,000 jellybeans.</a:t>
            </a:r>
          </a:p>
        </p:txBody>
      </p:sp>
      <p:sp>
        <p:nvSpPr>
          <p:cNvPr id="7188" name="AutoShape 20"/>
          <p:cNvSpPr>
            <a:spLocks/>
          </p:cNvSpPr>
          <p:nvPr/>
        </p:nvSpPr>
        <p:spPr bwMode="black">
          <a:xfrm rot="-5400000">
            <a:off x="2505075" y="1338263"/>
            <a:ext cx="342900" cy="13716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9" name="AutoShape 21"/>
          <p:cNvSpPr>
            <a:spLocks/>
          </p:cNvSpPr>
          <p:nvPr/>
        </p:nvSpPr>
        <p:spPr bwMode="black">
          <a:xfrm rot="-5400000">
            <a:off x="3848100" y="1604963"/>
            <a:ext cx="342900" cy="838200"/>
          </a:xfrm>
          <a:prstGeom prst="leftBrace">
            <a:avLst>
              <a:gd name="adj1" fmla="val 20370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90" name="AutoShape 22"/>
          <p:cNvSpPr>
            <a:spLocks/>
          </p:cNvSpPr>
          <p:nvPr/>
        </p:nvSpPr>
        <p:spPr bwMode="black">
          <a:xfrm rot="-5400000">
            <a:off x="4933950" y="1604963"/>
            <a:ext cx="342900" cy="838200"/>
          </a:xfrm>
          <a:prstGeom prst="leftBrace">
            <a:avLst>
              <a:gd name="adj1" fmla="val 20370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91" name="AutoShape 23"/>
          <p:cNvSpPr>
            <a:spLocks/>
          </p:cNvSpPr>
          <p:nvPr/>
        </p:nvSpPr>
        <p:spPr bwMode="black">
          <a:xfrm rot="-5400000">
            <a:off x="6115050" y="1547813"/>
            <a:ext cx="342900" cy="952500"/>
          </a:xfrm>
          <a:prstGeom prst="leftBrace">
            <a:avLst>
              <a:gd name="adj1" fmla="val 23148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92" name="AutoShape 24"/>
          <p:cNvSpPr>
            <a:spLocks/>
          </p:cNvSpPr>
          <p:nvPr/>
        </p:nvSpPr>
        <p:spPr bwMode="black">
          <a:xfrm rot="-5400000">
            <a:off x="7648575" y="1223963"/>
            <a:ext cx="342900" cy="1600200"/>
          </a:xfrm>
          <a:prstGeom prst="leftBrace">
            <a:avLst>
              <a:gd name="adj1" fmla="val 38889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black">
          <a:xfrm>
            <a:off x="1771650" y="2195513"/>
            <a:ext cx="71437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1,2500,000      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×         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h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           =         10,000,000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619125" y="1514475"/>
            <a:ext cx="8296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55713" indent="-125571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	1,250,000    times    hours    equals    10,000,000.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533400" y="3057525"/>
            <a:ext cx="8077200" cy="1114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Find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mentally by asking, “What number times 125 equals 1000?”</a:t>
            </a:r>
          </a:p>
          <a:p>
            <a:pPr marL="18288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8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3048000" y="2876550"/>
            <a:ext cx="762000" cy="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>
            <a:off x="5105400" y="2876550"/>
            <a:ext cx="762000" cy="0"/>
          </a:xfrm>
          <a:prstGeom prst="line">
            <a:avLst/>
          </a:prstGeom>
          <a:noFill/>
          <a:ln w="28575">
            <a:solidFill>
              <a:srgbClr val="E01B2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533400" y="5029200"/>
            <a:ext cx="83820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Check	</a:t>
            </a:r>
            <a:r>
              <a:rPr lang="en-US" sz="2400">
                <a:solidFill>
                  <a:srgbClr val="000000"/>
                </a:solidFill>
              </a:rPr>
              <a:t>If 1,250,000 jelly beans are produced in one hour, then 1,250,000 x 8 or 10,000,000 jelly beans are produced in 8 hours. The answer makes sense.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6" grpId="0" build="p" autoUpdateAnimBg="0"/>
      <p:bldP spid="7187" grpId="0" build="p" autoUpdateAnimBg="0"/>
      <p:bldP spid="7188" grpId="0" animBg="1"/>
      <p:bldP spid="7189" grpId="0" animBg="1"/>
      <p:bldP spid="7190" grpId="0" animBg="1"/>
      <p:bldP spid="7191" grpId="0" animBg="1"/>
      <p:bldP spid="7192" grpId="0" animBg="1"/>
      <p:bldP spid="7193" grpId="0" autoUpdateAnimBg="0"/>
      <p:bldP spid="7194" grpId="0" autoUpdateAnimBg="0"/>
      <p:bldP spid="7195" grpId="0" build="p" autoUpdateAnimBg="0"/>
      <p:bldP spid="7196" grpId="0" animBg="1"/>
      <p:bldP spid="7197" grpId="0" animBg="1"/>
      <p:bldP spid="719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89000" y="5562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148 minutes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30 minutes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3552 minutes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24 minutes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person at the KeyTronic World Invitational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Type-Off typed 148 words per minute. How many minutes would it take to type 3552 words?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 Formula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80391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GEOMETRY</a:t>
            </a:r>
            <a:r>
              <a:rPr lang="en-US" sz="2400" b="1">
                <a:solidFill>
                  <a:srgbClr val="00539D"/>
                </a:solidFill>
              </a:rPr>
              <a:t>  Translate the sentence into a formula. The perimeter of a square equals four times the length of a side.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5715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formula is </a:t>
            </a:r>
            <a:r>
              <a:rPr lang="en-US" sz="2400" i="1">
                <a:solidFill>
                  <a:srgbClr val="E01B22"/>
                </a:solidFill>
              </a:rPr>
              <a:t>P</a:t>
            </a:r>
            <a:r>
              <a:rPr lang="en-US" sz="2400">
                <a:solidFill>
                  <a:srgbClr val="E01B22"/>
                </a:solidFill>
              </a:rPr>
              <a:t> = 4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47700" y="2590800"/>
            <a:ext cx="82962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7675" indent="-17176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Words</a:t>
            </a:r>
            <a:r>
              <a:rPr lang="en-US" sz="2400"/>
              <a:t>	Perimeter equals four times the length of a side.</a:t>
            </a:r>
          </a:p>
        </p:txBody>
      </p:sp>
      <p:sp>
        <p:nvSpPr>
          <p:cNvPr id="9223" name="AutoShape 7"/>
          <p:cNvSpPr>
            <a:spLocks/>
          </p:cNvSpPr>
          <p:nvPr/>
        </p:nvSpPr>
        <p:spPr bwMode="black">
          <a:xfrm rot="-5400000">
            <a:off x="3086100" y="4043363"/>
            <a:ext cx="342900" cy="13716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24" name="AutoShape 8"/>
          <p:cNvSpPr>
            <a:spLocks/>
          </p:cNvSpPr>
          <p:nvPr/>
        </p:nvSpPr>
        <p:spPr bwMode="black">
          <a:xfrm rot="-5400000">
            <a:off x="4705350" y="4252913"/>
            <a:ext cx="342900" cy="952500"/>
          </a:xfrm>
          <a:prstGeom prst="leftBrace">
            <a:avLst>
              <a:gd name="adj1" fmla="val 23148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25" name="AutoShape 9"/>
          <p:cNvSpPr>
            <a:spLocks/>
          </p:cNvSpPr>
          <p:nvPr/>
        </p:nvSpPr>
        <p:spPr bwMode="black">
          <a:xfrm rot="-5400000">
            <a:off x="7048500" y="3309938"/>
            <a:ext cx="342900" cy="2838450"/>
          </a:xfrm>
          <a:prstGeom prst="leftBrace">
            <a:avLst>
              <a:gd name="adj1" fmla="val 68981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black">
          <a:xfrm>
            <a:off x="333375" y="5024438"/>
            <a:ext cx="85344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Formula</a:t>
            </a:r>
            <a:r>
              <a:rPr lang="en-US" sz="2400" i="1"/>
              <a:t>              P</a:t>
            </a:r>
            <a:r>
              <a:rPr lang="en-US" sz="2400"/>
              <a:t>                  =                         4</a:t>
            </a:r>
            <a:r>
              <a:rPr lang="en-US" sz="2400" i="1"/>
              <a:t>s</a:t>
            </a:r>
            <a:r>
              <a:rPr lang="en-US" sz="2400"/>
              <a:t>          </a:t>
            </a:r>
            <a:endParaRPr lang="en-US" sz="2400" i="1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800100" y="3952875"/>
            <a:ext cx="79756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17176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3543300" algn="l"/>
                <a:tab pos="4914900" algn="l"/>
              </a:tabLst>
            </a:pPr>
            <a:r>
              <a:rPr lang="en-US" sz="2400"/>
              <a:t>Perimeter 	equals	four times the length </a:t>
            </a:r>
            <a:br>
              <a:rPr lang="en-US" sz="2400"/>
            </a:br>
            <a:r>
              <a:rPr lang="en-US" sz="2400"/>
              <a:t>		          of a side.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790575" y="3124200"/>
            <a:ext cx="838200" cy="304800"/>
          </a:xfrm>
          <a:prstGeom prst="flowChartMerge">
            <a:avLst/>
          </a:prstGeom>
          <a:solidFill>
            <a:srgbClr val="E01B2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790575" y="4038600"/>
            <a:ext cx="838200" cy="304800"/>
          </a:xfrm>
          <a:prstGeom prst="flowChartMerge">
            <a:avLst/>
          </a:prstGeom>
          <a:solidFill>
            <a:srgbClr val="E01B2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47700" y="3463925"/>
            <a:ext cx="82962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7675" indent="-17176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Variables</a:t>
            </a:r>
            <a:r>
              <a:rPr lang="en-US" sz="2400"/>
              <a:t>	Let </a:t>
            </a:r>
            <a:r>
              <a:rPr lang="en-US" sz="2400" i="1"/>
              <a:t>P =</a:t>
            </a:r>
            <a:r>
              <a:rPr lang="en-US" sz="2400" b="1" i="1"/>
              <a:t> </a:t>
            </a:r>
            <a:r>
              <a:rPr lang="en-US" sz="2400"/>
              <a:t>perimeter and </a:t>
            </a:r>
            <a:r>
              <a:rPr lang="en-US" sz="2400" i="1"/>
              <a:t>s =</a:t>
            </a:r>
            <a:r>
              <a:rPr lang="en-US" sz="2400"/>
              <a:t> length of a side.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3" grpId="0" animBg="1"/>
      <p:bldP spid="9224" grpId="0" animBg="1"/>
      <p:bldP spid="9225" grpId="0" animBg="1"/>
      <p:bldP spid="9226" grpId="0" autoUpdateAnimBg="0"/>
      <p:bldP spid="9227" grpId="0" autoUpdateAnimBg="0"/>
      <p:bldP spid="9228" grpId="0" animBg="1"/>
      <p:bldP spid="9229" grpId="0" animBg="1"/>
      <p:bldP spid="923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73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en-US" sz="2400" b="1">
                <a:sym typeface="Symbol" pitchFamily="18" charset="2"/>
              </a:rPr>
              <a:t> + </a:t>
            </a:r>
            <a:r>
              <a:rPr lang="en-US" sz="2400" b="1" i="1">
                <a:sym typeface="Symbol" pitchFamily="18" charset="2"/>
              </a:rPr>
              <a:t>r</a:t>
            </a:r>
            <a:r>
              <a:rPr lang="en-US" sz="2400" b="1" baseline="40000">
                <a:sym typeface="Symbol" pitchFamily="18" charset="2"/>
              </a:rPr>
              <a:t>2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en-US" sz="2400" b="1">
                <a:sym typeface="Symbol" pitchFamily="18" charset="2"/>
              </a:rPr>
              <a:t></a:t>
            </a:r>
            <a:r>
              <a:rPr lang="en-US" sz="2400" b="1" i="1">
                <a:sym typeface="Symbol" pitchFamily="18" charset="2"/>
              </a:rPr>
              <a:t>r</a:t>
            </a:r>
            <a:r>
              <a:rPr lang="en-US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= 2</a:t>
            </a:r>
            <a:r>
              <a:rPr lang="en-US" sz="2400" b="1">
                <a:sym typeface="Symbol" pitchFamily="18" charset="2"/>
              </a:rPr>
              <a:t></a:t>
            </a:r>
            <a:r>
              <a:rPr lang="en-US" sz="2400" b="1" i="1">
                <a:sym typeface="Symbol" pitchFamily="18" charset="2"/>
              </a:rPr>
              <a:t>r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= 2</a:t>
            </a:r>
            <a:r>
              <a:rPr lang="pt-BR" sz="2400" b="1" i="1">
                <a:sym typeface="Symbol" pitchFamily="18" charset="2"/>
              </a:rPr>
              <a:t>r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en-US" sz="2400" b="1">
                <a:sym typeface="Symbol" pitchFamily="18" charset="2"/>
              </a:rPr>
              <a:t></a:t>
            </a:r>
            <a:endParaRPr lang="pt-BR" sz="2400" b="1" baseline="40000">
              <a:sym typeface="Symbol" pitchFamily="18" charset="2"/>
            </a:endParaRP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Translate the sentence into a formula.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The area of a circle equals the product of </a:t>
            </a: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</a:t>
            </a:r>
            <a:r>
              <a:rPr lang="en-US" sz="2400" b="1">
                <a:solidFill>
                  <a:srgbClr val="00539D"/>
                </a:solidFill>
              </a:rPr>
              <a:t> and the square of the radius </a:t>
            </a:r>
            <a:r>
              <a:rPr lang="en-US" sz="2400" b="1" i="1">
                <a:solidFill>
                  <a:srgbClr val="00539D"/>
                </a:solidFill>
              </a:rPr>
              <a:t>r</a:t>
            </a:r>
            <a:r>
              <a:rPr 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Translate Equations into Sentences</a:t>
            </a: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876300" y="152241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Translate the equation into a verbal sentence.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12 –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=  –5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838200" y="2438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12             –               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               =                   –5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533400" y="47815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Twelve minus two times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equals negative five.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923925" y="3190875"/>
            <a:ext cx="79756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Twelve     minus     two times </a:t>
            </a:r>
            <a:r>
              <a:rPr lang="en-US" sz="2400" i="1">
                <a:solidFill>
                  <a:srgbClr val="000000"/>
                </a:solidFill>
              </a:rPr>
              <a:t>x </a:t>
            </a:r>
            <a:r>
              <a:rPr lang="en-US" sz="2400">
                <a:solidFill>
                  <a:srgbClr val="000000"/>
                </a:solidFill>
              </a:rPr>
              <a:t>    equals      negative five. </a:t>
            </a:r>
          </a:p>
        </p:txBody>
      </p:sp>
      <p:sp>
        <p:nvSpPr>
          <p:cNvPr id="93201" name="AutoShape 17"/>
          <p:cNvSpPr>
            <a:spLocks/>
          </p:cNvSpPr>
          <p:nvPr/>
        </p:nvSpPr>
        <p:spPr bwMode="auto">
          <a:xfrm rot="-5400000">
            <a:off x="1304925" y="2438400"/>
            <a:ext cx="342900" cy="1009650"/>
          </a:xfrm>
          <a:prstGeom prst="leftBrace">
            <a:avLst>
              <a:gd name="adj1" fmla="val 2453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3202" name="AutoShape 18"/>
          <p:cNvSpPr>
            <a:spLocks/>
          </p:cNvSpPr>
          <p:nvPr/>
        </p:nvSpPr>
        <p:spPr bwMode="auto">
          <a:xfrm rot="-5400000">
            <a:off x="2619375" y="2533650"/>
            <a:ext cx="342900" cy="819150"/>
          </a:xfrm>
          <a:prstGeom prst="leftBrace">
            <a:avLst>
              <a:gd name="adj1" fmla="val 1990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3203" name="AutoShape 19"/>
          <p:cNvSpPr>
            <a:spLocks/>
          </p:cNvSpPr>
          <p:nvPr/>
        </p:nvSpPr>
        <p:spPr bwMode="auto">
          <a:xfrm rot="-5400000">
            <a:off x="4210050" y="2143125"/>
            <a:ext cx="342900" cy="1600200"/>
          </a:xfrm>
          <a:prstGeom prst="leftBrace">
            <a:avLst>
              <a:gd name="adj1" fmla="val 38889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3204" name="AutoShape 20"/>
          <p:cNvSpPr>
            <a:spLocks/>
          </p:cNvSpPr>
          <p:nvPr/>
        </p:nvSpPr>
        <p:spPr bwMode="auto">
          <a:xfrm rot="-5400000">
            <a:off x="5810250" y="2447925"/>
            <a:ext cx="342900" cy="990600"/>
          </a:xfrm>
          <a:prstGeom prst="leftBrace">
            <a:avLst>
              <a:gd name="adj1" fmla="val 24074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3205" name="AutoShape 21"/>
          <p:cNvSpPr>
            <a:spLocks/>
          </p:cNvSpPr>
          <p:nvPr/>
        </p:nvSpPr>
        <p:spPr bwMode="auto">
          <a:xfrm rot="-5400000">
            <a:off x="7639050" y="2066925"/>
            <a:ext cx="342900" cy="1752600"/>
          </a:xfrm>
          <a:prstGeom prst="leftBrace">
            <a:avLst>
              <a:gd name="adj1" fmla="val 42593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7" grpId="0" build="p" autoUpdateAnimBg="0" advAuto="0"/>
      <p:bldP spid="93198" grpId="0" build="p" autoUpdateAnimBg="0"/>
      <p:bldP spid="93199" grpId="0" build="p" autoUpdateAnimBg="0"/>
      <p:bldP spid="93200" grpId="0" autoUpdateAnimBg="0"/>
      <p:bldP spid="93201" grpId="0" animBg="1"/>
      <p:bldP spid="93202" grpId="0" animBg="1"/>
      <p:bldP spid="93203" grpId="0" animBg="1"/>
      <p:bldP spid="93204" grpId="0" animBg="1"/>
      <p:bldP spid="9320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Translate Equations into Sentences</a:t>
            </a: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876300" y="15224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Translate the equation into a verbal sentence.</a:t>
            </a:r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533400" y="47815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>
                <a:solidFill>
                  <a:srgbClr val="E01B22"/>
                </a:solidFill>
              </a:rPr>
              <a:t> squared plus three times </a:t>
            </a:r>
            <a:r>
              <a:rPr lang="en-US" sz="2400" i="1">
                <a:solidFill>
                  <a:srgbClr val="E01B22"/>
                </a:solidFill>
              </a:rPr>
              <a:t>b</a:t>
            </a:r>
            <a:r>
              <a:rPr lang="en-US" sz="2400">
                <a:solidFill>
                  <a:srgbClr val="E01B22"/>
                </a:solidFill>
              </a:rPr>
              <a:t> equals 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divided by six.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898525" y="3587750"/>
            <a:ext cx="79756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>
                <a:solidFill>
                  <a:srgbClr val="000000"/>
                </a:solidFill>
              </a:rPr>
              <a:t> squared  plus     three times </a:t>
            </a:r>
            <a:r>
              <a:rPr lang="en-US" sz="2400" i="1">
                <a:solidFill>
                  <a:srgbClr val="000000"/>
                </a:solidFill>
              </a:rPr>
              <a:t>b   </a:t>
            </a:r>
            <a:r>
              <a:rPr lang="en-US" sz="2400">
                <a:solidFill>
                  <a:srgbClr val="000000"/>
                </a:solidFill>
              </a:rPr>
              <a:t>equals     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divided by 6.</a:t>
            </a:r>
          </a:p>
        </p:txBody>
      </p:sp>
      <p:sp>
        <p:nvSpPr>
          <p:cNvPr id="94227" name="AutoShape 19"/>
          <p:cNvSpPr>
            <a:spLocks/>
          </p:cNvSpPr>
          <p:nvPr/>
        </p:nvSpPr>
        <p:spPr bwMode="auto">
          <a:xfrm rot="-5400000">
            <a:off x="1279525" y="2835275"/>
            <a:ext cx="342900" cy="1009650"/>
          </a:xfrm>
          <a:prstGeom prst="leftBrace">
            <a:avLst>
              <a:gd name="adj1" fmla="val 2453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4228" name="AutoShape 20"/>
          <p:cNvSpPr>
            <a:spLocks/>
          </p:cNvSpPr>
          <p:nvPr/>
        </p:nvSpPr>
        <p:spPr bwMode="auto">
          <a:xfrm rot="-5400000">
            <a:off x="2593975" y="2930525"/>
            <a:ext cx="342900" cy="819150"/>
          </a:xfrm>
          <a:prstGeom prst="leftBrace">
            <a:avLst>
              <a:gd name="adj1" fmla="val 19907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4229" name="AutoShape 21"/>
          <p:cNvSpPr>
            <a:spLocks/>
          </p:cNvSpPr>
          <p:nvPr/>
        </p:nvSpPr>
        <p:spPr bwMode="auto">
          <a:xfrm rot="-5400000">
            <a:off x="4184650" y="2540000"/>
            <a:ext cx="342900" cy="1600200"/>
          </a:xfrm>
          <a:prstGeom prst="leftBrace">
            <a:avLst>
              <a:gd name="adj1" fmla="val 38889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4230" name="AutoShape 22"/>
          <p:cNvSpPr>
            <a:spLocks/>
          </p:cNvSpPr>
          <p:nvPr/>
        </p:nvSpPr>
        <p:spPr bwMode="auto">
          <a:xfrm rot="-5400000">
            <a:off x="5784850" y="2844800"/>
            <a:ext cx="342900" cy="990600"/>
          </a:xfrm>
          <a:prstGeom prst="leftBrace">
            <a:avLst>
              <a:gd name="adj1" fmla="val 24074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4231" name="AutoShape 23"/>
          <p:cNvSpPr>
            <a:spLocks/>
          </p:cNvSpPr>
          <p:nvPr/>
        </p:nvSpPr>
        <p:spPr bwMode="auto">
          <a:xfrm rot="-5400000">
            <a:off x="7613650" y="2463800"/>
            <a:ext cx="342900" cy="1752600"/>
          </a:xfrm>
          <a:prstGeom prst="leftBrace">
            <a:avLst>
              <a:gd name="adj1" fmla="val 42593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94232" name="Picture 24" descr="ALG01_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914525"/>
            <a:ext cx="1571625" cy="785813"/>
          </a:xfrm>
          <a:prstGeom prst="rect">
            <a:avLst/>
          </a:prstGeom>
          <a:noFill/>
        </p:spPr>
      </p:pic>
      <p:grpSp>
        <p:nvGrpSpPr>
          <p:cNvPr id="94233" name="Group 25"/>
          <p:cNvGrpSpPr>
            <a:grpSpLocks/>
          </p:cNvGrpSpPr>
          <p:nvPr/>
        </p:nvGrpSpPr>
        <p:grpSpPr bwMode="auto">
          <a:xfrm>
            <a:off x="812800" y="2498725"/>
            <a:ext cx="8077200" cy="777875"/>
            <a:chOff x="336" y="1574"/>
            <a:chExt cx="5088" cy="490"/>
          </a:xfrm>
        </p:grpSpPr>
        <p:sp>
          <p:nvSpPr>
            <p:cNvPr id="94234" name="Text Box 26"/>
            <p:cNvSpPr txBox="1">
              <a:spLocks noChangeArrowheads="1"/>
            </p:cNvSpPr>
            <p:nvPr/>
          </p:nvSpPr>
          <p:spPr bwMode="auto">
            <a:xfrm>
              <a:off x="336" y="1786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i="1">
                  <a:solidFill>
                    <a:srgbClr val="000000"/>
                  </a:solidFill>
                </a:rPr>
                <a:t>a</a:t>
              </a:r>
              <a:r>
                <a:rPr lang="en-US" sz="2400" baseline="40000">
                  <a:solidFill>
                    <a:srgbClr val="000000"/>
                  </a:solidFill>
                </a:rPr>
                <a:t>2</a:t>
              </a:r>
              <a:r>
                <a:rPr lang="en-US" sz="2400">
                  <a:solidFill>
                    <a:srgbClr val="000000"/>
                  </a:solidFill>
                </a:rPr>
                <a:t>            +                3</a:t>
              </a:r>
              <a:r>
                <a:rPr lang="en-US" sz="2400" i="1">
                  <a:solidFill>
                    <a:srgbClr val="000000"/>
                  </a:solidFill>
                </a:rPr>
                <a:t>b</a:t>
              </a:r>
              <a:r>
                <a:rPr lang="en-US" sz="2400">
                  <a:solidFill>
                    <a:srgbClr val="000000"/>
                  </a:solidFill>
                </a:rPr>
                <a:t>                =                   </a:t>
              </a:r>
            </a:p>
          </p:txBody>
        </p:sp>
        <p:pic>
          <p:nvPicPr>
            <p:cNvPr id="94235" name="Picture 27" descr="60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26" y="1574"/>
              <a:ext cx="190" cy="4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4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4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4" grpId="0" build="p" autoUpdateAnimBg="0" advAuto="0"/>
      <p:bldP spid="94225" grpId="0" build="p" autoUpdateAnimBg="0"/>
      <p:bldP spid="94226" grpId="0" autoUpdateAnimBg="0"/>
      <p:bldP spid="94227" grpId="0" animBg="1"/>
      <p:bldP spid="94228" grpId="0" animBg="1"/>
      <p:bldP spid="94229" grpId="0" animBg="1"/>
      <p:bldP spid="94230" grpId="0" animBg="1"/>
      <p:bldP spid="942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5562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794000"/>
            <a:ext cx="50292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Twelve minus four divided by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is negative one.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Twelve less than four divided by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equals negative one.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Four minus twelve divided by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equals negative one.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Twelve divided by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minus four equals negative one.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Translate the equation into a verbal sentence.</a:t>
            </a:r>
          </a:p>
        </p:txBody>
      </p:sp>
      <p:pic>
        <p:nvPicPr>
          <p:cNvPr id="116748" name="Picture 12" descr="ALG01_6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975" y="1952625"/>
            <a:ext cx="1527175" cy="7889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876300" y="4191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3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14600"/>
            <a:ext cx="49530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Five plus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equals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squared plus one.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Five times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equals twice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plus one.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Five times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equals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squared plus one.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The quotient of five and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>
                <a:sym typeface="Symbol" pitchFamily="18" charset="2"/>
              </a:rPr>
              <a:t> equals </a:t>
            </a:r>
            <a:r>
              <a:rPr lang="pt-BR" sz="2400" b="1" i="1">
                <a:sym typeface="Symbol" pitchFamily="18" charset="2"/>
              </a:rPr>
              <a:t>b</a:t>
            </a:r>
            <a:r>
              <a:rPr lang="pt-BR" sz="2400" b="1">
                <a:sym typeface="Symbol" pitchFamily="18" charset="2"/>
              </a:rPr>
              <a:t> squared plus one.</a:t>
            </a:r>
          </a:p>
        </p:txBody>
      </p:sp>
      <p:sp>
        <p:nvSpPr>
          <p:cNvPr id="12493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Translate the equation into a verbal sentence.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5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>
                <a:solidFill>
                  <a:srgbClr val="00539D"/>
                </a:solidFill>
              </a:rPr>
              <a:t> = </a:t>
            </a:r>
            <a:r>
              <a:rPr lang="en-US" sz="2400" b="1" i="1">
                <a:solidFill>
                  <a:srgbClr val="00539D"/>
                </a:solidFill>
              </a:rPr>
              <a:t>b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+ 1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animBg="1"/>
      <p:bldP spid="124938" grpId="0" autoUpdateAnimBg="0"/>
      <p:bldP spid="12493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 Problem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Write a problem based on the given information.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 = cost of fries		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 + 1.50 = cost of burger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4(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 + 1.50) – </a:t>
            </a:r>
            <a:r>
              <a:rPr lang="en-US" sz="2400" b="1" i="1">
                <a:solidFill>
                  <a:srgbClr val="00539D"/>
                </a:solidFill>
              </a:rPr>
              <a:t>f</a:t>
            </a:r>
            <a:r>
              <a:rPr lang="en-US" sz="2400" b="1">
                <a:solidFill>
                  <a:srgbClr val="00539D"/>
                </a:solidFill>
              </a:rPr>
              <a:t> = 8.25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533400" y="4114800"/>
            <a:ext cx="82962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cost of a burger is $1.50 more than the cost of fries. Four times the cost of a burger minus the cost of fries equals $8.25. How much do fries cost?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76300" y="2870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76550"/>
            <a:ext cx="6477000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19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1900" b="1">
                <a:sym typeface="Symbol" pitchFamily="18" charset="2"/>
              </a:rPr>
              <a:t>	</a:t>
            </a:r>
            <a:r>
              <a:rPr lang="en-US" sz="1900" b="1"/>
              <a:t>Consuelo is 3 inches shorter than Tiana. The product of Consuelo’s height and three times Tiana’s is 8262. How tall is Tiana?</a:t>
            </a:r>
            <a:endParaRPr lang="pt-BR" sz="19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19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1900" b="1">
                <a:sym typeface="Symbol" pitchFamily="18" charset="2"/>
              </a:rPr>
              <a:t>	Consuelo is 3 inches taller than Tiana. The product of Consuelo's height and three times Tiana's is 8262. How tall is Tiana?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19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1900" b="1">
                <a:sym typeface="Symbol" pitchFamily="18" charset="2"/>
              </a:rPr>
              <a:t>	Consuelo is 3 inches shorter than Tiana. The sum of Consuelo's height and three times Tiana's is 8262. How tall is Tiana?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19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1900" b="1">
                <a:sym typeface="Symbol" pitchFamily="18" charset="2"/>
              </a:rPr>
              <a:t>	Tiana is 3 inches shorter than Consuelo. The product of Consuelo's height and three times Tiana's is 8262. How tall is Tiana?</a:t>
            </a:r>
          </a:p>
        </p:txBody>
      </p:sp>
      <p:sp>
        <p:nvSpPr>
          <p:cNvPr id="117771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00539D"/>
                </a:solidFill>
              </a:rPr>
              <a:t>Write a problem based on the given information.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 i="1">
                <a:solidFill>
                  <a:srgbClr val="00539D"/>
                </a:solidFill>
              </a:rPr>
              <a:t>h</a:t>
            </a:r>
            <a:r>
              <a:rPr lang="en-US" sz="2200" b="1">
                <a:solidFill>
                  <a:srgbClr val="00539D"/>
                </a:solidFill>
              </a:rPr>
              <a:t> = Tiana's height in inches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 i="1">
                <a:solidFill>
                  <a:srgbClr val="00539D"/>
                </a:solidFill>
              </a:rPr>
              <a:t>h </a:t>
            </a:r>
            <a:r>
              <a:rPr lang="en-US" sz="2200" b="1">
                <a:solidFill>
                  <a:srgbClr val="00539D"/>
                </a:solidFill>
              </a:rPr>
              <a:t>– 3 = Consuelo's height in inches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3</a:t>
            </a:r>
            <a:r>
              <a:rPr lang="en-US" sz="2200" b="1" i="1">
                <a:solidFill>
                  <a:srgbClr val="00539D"/>
                </a:solidFill>
              </a:rPr>
              <a:t>h</a:t>
            </a:r>
            <a:r>
              <a:rPr lang="en-US" sz="2200" b="1">
                <a:solidFill>
                  <a:srgbClr val="00539D"/>
                </a:solidFill>
              </a:rPr>
              <a:t>(</a:t>
            </a:r>
            <a:r>
              <a:rPr lang="en-US" sz="2200" b="1" i="1">
                <a:solidFill>
                  <a:srgbClr val="00539D"/>
                </a:solidFill>
              </a:rPr>
              <a:t>h</a:t>
            </a:r>
            <a:r>
              <a:rPr lang="en-US" sz="2200" b="1">
                <a:solidFill>
                  <a:srgbClr val="00539D"/>
                </a:solidFill>
              </a:rPr>
              <a:t> – 3) = 8262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  <p:bldP spid="11777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2F73DE698E58436D8147071605116A7F"/>
  <p:tag name="VALUES" val="Incorrect¤Correct¤Incorrect¤Incorrect"/>
  <p:tag name="QUESTIONALIAS" val="5-Minute Check 5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69C5E4F8877947499EC66EB466D884C7"/>
  <p:tag name="VALUES" val="Incorrect¤Incorrect¤Correct¤Incorrect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QUESTIONALIAS" val="Example 2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QUESTIONALIAS" val="Example 4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D9A5F9BD0A6E42048845235D5374675A"/>
  <p:tag name="QUESTIONALIAS" val="Example 4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QUESTIONALIAS" val="Example 5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555</Words>
  <Application>Microsoft Office PowerPoint</Application>
  <PresentationFormat>On-screen Show (4:3)</PresentationFormat>
  <Paragraphs>155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3</vt:lpstr>
      <vt:lpstr>Example 3</vt:lpstr>
      <vt:lpstr>Example 4</vt:lpstr>
      <vt:lpstr>Example 4</vt:lpstr>
      <vt:lpstr>Example 4</vt:lpstr>
      <vt:lpstr>Example 4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76</cp:revision>
  <dcterms:created xsi:type="dcterms:W3CDTF">2007-12-06T14:31:51Z</dcterms:created>
  <dcterms:modified xsi:type="dcterms:W3CDTF">2015-09-25T11:51:52Z</dcterms:modified>
</cp:coreProperties>
</file>