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90" r:id="rId20"/>
    <p:sldId id="302" r:id="rId21"/>
    <p:sldId id="259" r:id="rId22"/>
    <p:sldId id="319" r:id="rId23"/>
    <p:sldId id="308" r:id="rId24"/>
    <p:sldId id="315" r:id="rId25"/>
    <p:sldId id="260" r:id="rId26"/>
    <p:sldId id="309" r:id="rId27"/>
    <p:sldId id="316" r:id="rId28"/>
    <p:sldId id="263" r:id="rId29"/>
    <p:sldId id="291" r:id="rId30"/>
    <p:sldId id="317" r:id="rId31"/>
    <p:sldId id="310" r:id="rId32"/>
    <p:sldId id="318" r:id="rId33"/>
    <p:sldId id="293" r:id="rId34"/>
    <p:sldId id="294" r:id="rId35"/>
    <p:sldId id="311" r:id="rId36"/>
    <p:sldId id="275" r:id="rId37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4" autoAdjust="0"/>
    <p:restoredTop sz="93364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2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2–1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2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2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1" name="Picture 17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2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2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8.xml"/><Relationship Id="rId7" Type="http://schemas.openxmlformats.org/officeDocument/2006/relationships/slide" Target="slide12.xml"/><Relationship Id="rId12" Type="http://schemas.openxmlformats.org/officeDocument/2006/relationships/slide" Target="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19.xml"/><Relationship Id="rId5" Type="http://schemas.openxmlformats.org/officeDocument/2006/relationships/slide" Target="slide10.xml"/><Relationship Id="rId10" Type="http://schemas.openxmlformats.org/officeDocument/2006/relationships/slide" Target="slide18.xml"/><Relationship Id="rId4" Type="http://schemas.openxmlformats.org/officeDocument/2006/relationships/slide" Target="slide9.xml"/><Relationship Id="rId9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8.jpe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8.jpe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47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6.png"/><Relationship Id="rId5" Type="http://schemas.openxmlformats.org/officeDocument/2006/relationships/image" Target="../media/image8.jpe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48.png"/><Relationship Id="rId5" Type="http://schemas.openxmlformats.org/officeDocument/2006/relationships/image" Target="../media/image8.jpe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8.jpe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8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0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1" name="SplashHeader" descr="12_ALG1_Header_02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423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2–1)</a:t>
            </a:r>
            <a:endParaRPr lang="en-US" sz="2000" b="1">
              <a:solidFill>
                <a:srgbClr val="E01B22"/>
              </a:solidFill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charset="0"/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 Addition Property of Equality</a:t>
            </a:r>
            <a:endParaRPr lang="en-US" sz="2000" b="1">
              <a:solidFill>
                <a:srgbClr val="E01B22"/>
              </a:solidFill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  Solve by Adding</a:t>
            </a:r>
            <a:endParaRPr lang="en-US" sz="2000" b="1">
              <a:solidFill>
                <a:srgbClr val="E01B22"/>
              </a:solidFill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Key Concept:  Subtraction Property of Equality</a:t>
            </a:r>
            <a:endParaRPr lang="en-US" sz="2000" b="1">
              <a:solidFill>
                <a:srgbClr val="E01B22"/>
              </a:solidFill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2:  Solve by Subtracting</a:t>
            </a:r>
            <a:endParaRPr lang="en-US" sz="2000" b="1">
              <a:solidFill>
                <a:srgbClr val="E01B22"/>
              </a:solidFill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Key Concept:  Multiplication and Division Property of Equality</a:t>
            </a:r>
            <a:endParaRPr lang="en-US" sz="2000" b="1">
              <a:solidFill>
                <a:srgbClr val="E01B22"/>
              </a:solidFill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3:  Solve by Multiplying and Dividing</a:t>
            </a:r>
            <a:endParaRPr lang="en-US" sz="2000" b="1">
              <a:solidFill>
                <a:srgbClr val="E01B22"/>
              </a:solidFill>
            </a:endParaRPr>
          </a:p>
          <a:p>
            <a:pPr marL="1768475" indent="-176847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2" action="ppaction://hlinksldjump"/>
              </a:rPr>
              <a:t>Example 4:  Real-World Example: Solve by Multiplying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Translate the sentence into an equation.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Half a number minus ten equals the number.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743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grpSp>
        <p:nvGrpSpPr>
          <p:cNvPr id="107540" name="Group 20"/>
          <p:cNvGrpSpPr>
            <a:grpSpLocks/>
          </p:cNvGrpSpPr>
          <p:nvPr/>
        </p:nvGrpSpPr>
        <p:grpSpPr bwMode="auto">
          <a:xfrm>
            <a:off x="1066800" y="2438400"/>
            <a:ext cx="2790825" cy="3611563"/>
            <a:chOff x="672" y="1536"/>
            <a:chExt cx="1758" cy="2275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6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n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10 =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n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7" name="Picture 17" descr="02-02-1"/>
            <p:cNvPicPr>
              <a:picLocks noChangeAspect="1" noChangeArrowheads="1"/>
            </p:cNvPicPr>
            <p:nvPr/>
          </p:nvPicPr>
          <p:blipFill>
            <a:blip r:embed="rId5" cstate="print"/>
            <a:srcRect t="69453"/>
            <a:stretch>
              <a:fillRect/>
            </a:stretch>
          </p:blipFill>
          <p:spPr bwMode="auto">
            <a:xfrm>
              <a:off x="1080" y="3336"/>
              <a:ext cx="1034" cy="475"/>
            </a:xfrm>
            <a:prstGeom prst="rect">
              <a:avLst/>
            </a:prstGeom>
            <a:noFill/>
          </p:spPr>
        </p:pic>
        <p:pic>
          <p:nvPicPr>
            <p:cNvPr id="107538" name="Picture 18" descr="02-02-1"/>
            <p:cNvPicPr>
              <a:picLocks noChangeAspect="1" noChangeArrowheads="1"/>
            </p:cNvPicPr>
            <p:nvPr/>
          </p:nvPicPr>
          <p:blipFill>
            <a:blip r:embed="rId5" cstate="print"/>
            <a:srcRect b="65016"/>
            <a:stretch>
              <a:fillRect/>
            </a:stretch>
          </p:blipFill>
          <p:spPr bwMode="auto">
            <a:xfrm>
              <a:off x="1056" y="1536"/>
              <a:ext cx="1034" cy="544"/>
            </a:xfrm>
            <a:prstGeom prst="rect">
              <a:avLst/>
            </a:prstGeom>
            <a:noFill/>
          </p:spPr>
        </p:pic>
        <p:pic>
          <p:nvPicPr>
            <p:cNvPr id="107539" name="Picture 19" descr="02-02-1"/>
            <p:cNvPicPr>
              <a:picLocks noChangeAspect="1" noChangeArrowheads="1"/>
            </p:cNvPicPr>
            <p:nvPr/>
          </p:nvPicPr>
          <p:blipFill>
            <a:blip r:embed="rId5" cstate="print"/>
            <a:srcRect t="35178" b="31447"/>
            <a:stretch>
              <a:fillRect/>
            </a:stretch>
          </p:blipFill>
          <p:spPr bwMode="auto">
            <a:xfrm>
              <a:off x="1040" y="2744"/>
              <a:ext cx="1034" cy="51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cd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20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Translate the sentence into an equation.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The sum of c and twice d is the same as 20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584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43000" y="2574925"/>
            <a:ext cx="5257800" cy="326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Ten times the difference of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and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is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times 3.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Ten times the difference of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and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equals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plus 3.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Ten more than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minus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is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3 more than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Ten times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plus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is 3 times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b.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Translate the equation, 10(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+ 3, into a verbal sentence.</a:t>
            </a:r>
            <a:endParaRPr lang="en-US" sz="2400" b="1" i="1">
              <a:solidFill>
                <a:srgbClr val="00539D"/>
              </a:solidFill>
              <a:cs typeface="Times New Roman" pitchFamily="18" charset="0"/>
            </a:endParaRP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581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sale price of a bike after being discounted 20% is $213.20. Which equation can you use to find the original cost of the bike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997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3" name="Group 11"/>
          <p:cNvGrpSpPr>
            <a:grpSpLocks/>
          </p:cNvGrpSpPr>
          <p:nvPr/>
        </p:nvGrpSpPr>
        <p:grpSpPr bwMode="auto">
          <a:xfrm>
            <a:off x="1066800" y="2946400"/>
            <a:ext cx="4876800" cy="3225800"/>
            <a:chOff x="672" y="1856"/>
            <a:chExt cx="3072" cy="2032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56"/>
              <a:ext cx="3072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b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0.2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b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$213.20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b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+ 0.2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b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$213.20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0.2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b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$213.20</a:t>
              </a:r>
            </a:p>
          </p:txBody>
        </p:sp>
        <p:pic>
          <p:nvPicPr>
            <p:cNvPr id="110602" name="Picture 10" descr="02-02-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56" y="2939"/>
              <a:ext cx="1263" cy="5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251200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t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58 – 32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58 –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t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32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t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+ 58 + 32 = 0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t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32 = 58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Rachel bought some clothes for $32 from last week’s paycheck. She saved $58 after her purchase. Write an equation to represent how much money Rachel had before her purchase.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6022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Content Standards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A.REI.1 Explain each step in solving a simple equation as following from the equality of numbers asserted at the previous step, starting from the assumption that the original equation has a solution. Construct a viable argument to justify a solution method.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A.REI.3 Solve linear equations and inequalities in one variable, including equations with coefficients represented by letters.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Mathematical Practices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6 Attend to precision.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translated sentences into equations.</a:t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equations by using addition and subtraction.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equations by using multiplication and division.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4" name="Text Box 10"/>
          <p:cNvSpPr txBox="1">
            <a:spLocks noChangeArrowheads="1"/>
          </p:cNvSpPr>
          <p:nvPr/>
        </p:nvSpPr>
        <p:spPr bwMode="auto">
          <a:xfrm>
            <a:off x="812800" y="24574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equivalent equations</a:t>
            </a:r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an equation</a:t>
            </a:r>
          </a:p>
        </p:txBody>
      </p:sp>
      <p:pic>
        <p:nvPicPr>
          <p:cNvPr id="88076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1</a:t>
            </a:r>
          </a:p>
        </p:txBody>
      </p:sp>
      <p:pic>
        <p:nvPicPr>
          <p:cNvPr id="106509" name="Picture 13" descr="KC_alg_L02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9162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by Adding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Solve </a:t>
            </a:r>
            <a:r>
              <a:rPr lang="en-US" sz="2400" b="1" i="1">
                <a:solidFill>
                  <a:srgbClr val="00539D"/>
                </a:solidFill>
              </a:rPr>
              <a:t>h</a:t>
            </a:r>
            <a:r>
              <a:rPr lang="en-US" sz="2400" b="1">
                <a:solidFill>
                  <a:srgbClr val="00539D"/>
                </a:solidFill>
              </a:rPr>
              <a:t> – 12 = –27. Then check your solution.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133600"/>
            <a:ext cx="80772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 h</a:t>
            </a:r>
            <a:r>
              <a:rPr lang="en-US" sz="2400">
                <a:solidFill>
                  <a:srgbClr val="000000"/>
                </a:solidFill>
              </a:rPr>
              <a:t> – 12 = –27	Original equation</a:t>
            </a:r>
          </a:p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h </a:t>
            </a:r>
            <a:r>
              <a:rPr lang="en-US" sz="2400">
                <a:solidFill>
                  <a:srgbClr val="000000"/>
                </a:solidFill>
              </a:rPr>
              <a:t>– 12 </a:t>
            </a:r>
            <a:r>
              <a:rPr lang="en-US" sz="2400">
                <a:solidFill>
                  <a:srgbClr val="E01B22"/>
                </a:solidFill>
              </a:rPr>
              <a:t>+ 12</a:t>
            </a:r>
            <a:r>
              <a:rPr lang="en-US" sz="2400">
                <a:solidFill>
                  <a:srgbClr val="000000"/>
                </a:solidFill>
              </a:rPr>
              <a:t> = –27 </a:t>
            </a:r>
            <a:r>
              <a:rPr lang="en-US" sz="2400">
                <a:solidFill>
                  <a:srgbClr val="E01B22"/>
                </a:solidFill>
              </a:rPr>
              <a:t>+ 12</a:t>
            </a:r>
            <a:r>
              <a:rPr lang="en-US" sz="2400">
                <a:solidFill>
                  <a:srgbClr val="000000"/>
                </a:solidFill>
              </a:rPr>
              <a:t>	Add 12 to each side.</a:t>
            </a:r>
          </a:p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         h</a:t>
            </a:r>
            <a:r>
              <a:rPr lang="en-US" sz="2400">
                <a:solidFill>
                  <a:srgbClr val="000000"/>
                </a:solidFill>
              </a:rPr>
              <a:t> = –15	Simplify.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4684713"/>
            <a:ext cx="77914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3200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h</a:t>
            </a:r>
            <a:r>
              <a:rPr lang="en-US" sz="2400">
                <a:solidFill>
                  <a:srgbClr val="E01B22"/>
                </a:solidFill>
              </a:rPr>
              <a:t> = –15</a:t>
            </a:r>
            <a:endParaRPr lang="en-US" sz="2400" i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by Adding</a:t>
            </a:r>
          </a:p>
        </p:txBody>
      </p:sp>
      <p:sp>
        <p:nvSpPr>
          <p:cNvPr id="125959" name="Text Box 7"/>
          <p:cNvSpPr txBox="1">
            <a:spLocks noChangeArrowheads="1"/>
          </p:cNvSpPr>
          <p:nvPr/>
        </p:nvSpPr>
        <p:spPr bwMode="auto">
          <a:xfrm>
            <a:off x="876300" y="1503363"/>
            <a:ext cx="770572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To check that –15 is the solution, substitute –15 for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in the original equation.</a:t>
            </a:r>
          </a:p>
        </p:txBody>
      </p:sp>
      <p:sp>
        <p:nvSpPr>
          <p:cNvPr id="125960" name="Text Box 8"/>
          <p:cNvSpPr txBox="1">
            <a:spLocks noChangeArrowheads="1"/>
          </p:cNvSpPr>
          <p:nvPr/>
        </p:nvSpPr>
        <p:spPr bwMode="auto">
          <a:xfrm>
            <a:off x="533400" y="249555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 h</a:t>
            </a:r>
            <a:r>
              <a:rPr lang="en-US" sz="2400">
                <a:solidFill>
                  <a:srgbClr val="000000"/>
                </a:solidFill>
              </a:rPr>
              <a:t> – 12 = –27	Original equation</a:t>
            </a:r>
          </a:p>
        </p:txBody>
      </p:sp>
      <p:sp>
        <p:nvSpPr>
          <p:cNvPr id="125962" name="Text Box 10"/>
          <p:cNvSpPr txBox="1">
            <a:spLocks noChangeArrowheads="1"/>
          </p:cNvSpPr>
          <p:nvPr/>
        </p:nvSpPr>
        <p:spPr bwMode="auto">
          <a:xfrm>
            <a:off x="533400" y="3446463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  –27 = –27	Simplify.</a:t>
            </a:r>
          </a:p>
        </p:txBody>
      </p:sp>
      <p:grpSp>
        <p:nvGrpSpPr>
          <p:cNvPr id="125964" name="Group 12"/>
          <p:cNvGrpSpPr>
            <a:grpSpLocks/>
          </p:cNvGrpSpPr>
          <p:nvPr/>
        </p:nvGrpSpPr>
        <p:grpSpPr bwMode="auto">
          <a:xfrm>
            <a:off x="533400" y="2838450"/>
            <a:ext cx="8077200" cy="561975"/>
            <a:chOff x="336" y="1788"/>
            <a:chExt cx="5088" cy="354"/>
          </a:xfrm>
        </p:grpSpPr>
        <p:sp>
          <p:nvSpPr>
            <p:cNvPr id="125961" name="Text Box 9"/>
            <p:cNvSpPr txBox="1">
              <a:spLocks noChangeArrowheads="1"/>
            </p:cNvSpPr>
            <p:nvPr/>
          </p:nvSpPr>
          <p:spPr bwMode="auto">
            <a:xfrm>
              <a:off x="336" y="1877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114800" indent="-3771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    </a:t>
              </a:r>
              <a:r>
                <a:rPr lang="en-US" sz="2400">
                  <a:solidFill>
                    <a:srgbClr val="EC1D24"/>
                  </a:solidFill>
                </a:rPr>
                <a:t>–15</a:t>
              </a:r>
              <a:r>
                <a:rPr lang="en-US" sz="2400">
                  <a:solidFill>
                    <a:srgbClr val="000000"/>
                  </a:solidFill>
                </a:rPr>
                <a:t> </a:t>
              </a:r>
              <a:r>
                <a:rPr lang="en-US" sz="2400"/>
                <a:t>– 12</a:t>
              </a:r>
              <a:r>
                <a:rPr lang="en-US" sz="2400">
                  <a:solidFill>
                    <a:srgbClr val="000000"/>
                  </a:solidFill>
                </a:rPr>
                <a:t> = –27	Replace </a:t>
              </a:r>
              <a:r>
                <a:rPr lang="en-US" sz="2400" i="1">
                  <a:solidFill>
                    <a:srgbClr val="000000"/>
                  </a:solidFill>
                </a:rPr>
                <a:t>h</a:t>
              </a:r>
              <a:r>
                <a:rPr lang="en-US" sz="2400">
                  <a:solidFill>
                    <a:srgbClr val="000000"/>
                  </a:solidFill>
                </a:rPr>
                <a:t> with –15.</a:t>
              </a:r>
            </a:p>
          </p:txBody>
        </p:sp>
        <p:sp>
          <p:nvSpPr>
            <p:cNvPr id="125963" name="Text Box 11"/>
            <p:cNvSpPr txBox="1">
              <a:spLocks noChangeArrowheads="1"/>
            </p:cNvSpPr>
            <p:nvPr/>
          </p:nvSpPr>
          <p:spPr bwMode="auto">
            <a:xfrm>
              <a:off x="1584" y="1788"/>
              <a:ext cx="228" cy="2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tabLst>
                  <a:tab pos="5257800" algn="l"/>
                </a:tabLst>
              </a:pPr>
              <a:r>
                <a:rPr lang="en-US">
                  <a:cs typeface="Arial" charset="0"/>
                </a:rPr>
                <a:t>?</a:t>
              </a:r>
            </a:p>
          </p:txBody>
        </p:sp>
      </p:grpSp>
      <p:sp>
        <p:nvSpPr>
          <p:cNvPr id="125965" name="Rectangle 13"/>
          <p:cNvSpPr>
            <a:spLocks noChangeArrowheads="1"/>
          </p:cNvSpPr>
          <p:nvPr/>
        </p:nvSpPr>
        <p:spPr bwMode="auto">
          <a:xfrm>
            <a:off x="3505200" y="3417888"/>
            <a:ext cx="4238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5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9" grpId="0" build="p" autoUpdateAnimBg="0"/>
      <p:bldP spid="125960" grpId="0" build="p" autoUpdateAnimBg="0"/>
      <p:bldP spid="125962" grpId="0" build="p" autoUpdateAnimBg="0"/>
      <p:bldP spid="1259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14400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40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–8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–40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24 = 16. Then check your solution.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2</a:t>
            </a:r>
          </a:p>
        </p:txBody>
      </p:sp>
      <p:pic>
        <p:nvPicPr>
          <p:cNvPr id="120838" name="Picture 6" descr="KC_alg_L02-02B"/>
          <p:cNvPicPr>
            <a:picLocks noChangeAspect="1" noChangeArrowheads="1"/>
          </p:cNvPicPr>
          <p:nvPr/>
        </p:nvPicPr>
        <p:blipFill>
          <a:blip r:embed="rId3" cstate="print"/>
          <a:srcRect l="348"/>
          <a:stretch>
            <a:fillRect/>
          </a:stretch>
        </p:blipFill>
        <p:spPr bwMode="auto">
          <a:xfrm>
            <a:off x="466725" y="1495425"/>
            <a:ext cx="8210550" cy="2863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Eqn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8463" y="5305425"/>
            <a:ext cx="128587" cy="168275"/>
          </a:xfrm>
          <a:prstGeom prst="rect">
            <a:avLst/>
          </a:prstGeom>
          <a:noFill/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by Subtracting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c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+ 102 = 36. Then check your solution.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286000"/>
            <a:ext cx="83820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</a:tabLst>
            </a:pPr>
            <a:r>
              <a:rPr lang="en-US" sz="2400" i="1">
                <a:solidFill>
                  <a:srgbClr val="000000"/>
                </a:solidFill>
              </a:rPr>
              <a:t>	c</a:t>
            </a:r>
            <a:r>
              <a:rPr lang="en-US" sz="2400">
                <a:solidFill>
                  <a:srgbClr val="000000"/>
                </a:solidFill>
              </a:rPr>
              <a:t> + 102 	= 36	Original equation</a:t>
            </a:r>
          </a:p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</a:tabLst>
            </a:pP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>
                <a:solidFill>
                  <a:srgbClr val="000000"/>
                </a:solidFill>
              </a:rPr>
              <a:t> + 102 </a:t>
            </a:r>
            <a:r>
              <a:rPr lang="en-US" sz="2400">
                <a:solidFill>
                  <a:srgbClr val="E01B22"/>
                </a:solidFill>
              </a:rPr>
              <a:t>– 102 </a:t>
            </a:r>
            <a:r>
              <a:rPr lang="en-US" sz="2400">
                <a:solidFill>
                  <a:srgbClr val="000000"/>
                </a:solidFill>
              </a:rPr>
              <a:t>	= 36 </a:t>
            </a:r>
            <a:r>
              <a:rPr lang="en-US" sz="2400">
                <a:solidFill>
                  <a:srgbClr val="E01B22"/>
                </a:solidFill>
              </a:rPr>
              <a:t>– 102</a:t>
            </a:r>
            <a:r>
              <a:rPr lang="en-US" sz="2400">
                <a:solidFill>
                  <a:srgbClr val="000000"/>
                </a:solidFill>
              </a:rPr>
              <a:t>	Subtract 102 from each side.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33464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200400" indent="-28559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7145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>
                <a:solidFill>
                  <a:srgbClr val="E01B22"/>
                </a:solidFill>
              </a:rPr>
              <a:t> = –66	</a:t>
            </a:r>
            <a:endParaRPr lang="en-US" sz="2400" i="1">
              <a:solidFill>
                <a:srgbClr val="E01B22"/>
              </a:solidFill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33400" y="3932238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To check that –66 is the solution, substitute –66 for </a:t>
            </a: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>
                <a:solidFill>
                  <a:srgbClr val="000000"/>
                </a:solidFill>
              </a:rPr>
              <a:t> in the original equation.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533400" y="4846638"/>
            <a:ext cx="7972425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</a:tabLst>
            </a:pPr>
            <a:r>
              <a:rPr lang="en-US" sz="2400" i="1">
                <a:solidFill>
                  <a:srgbClr val="000000"/>
                </a:solidFill>
              </a:rPr>
              <a:t>	c</a:t>
            </a:r>
            <a:r>
              <a:rPr lang="en-US" sz="2400">
                <a:solidFill>
                  <a:srgbClr val="000000"/>
                </a:solidFill>
              </a:rPr>
              <a:t> + 102 	= 36	Original equation</a:t>
            </a:r>
          </a:p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</a:tabLst>
            </a:pP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E01B22"/>
                </a:solidFill>
              </a:rPr>
              <a:t>–66</a:t>
            </a:r>
            <a:r>
              <a:rPr lang="en-US" sz="2400">
                <a:solidFill>
                  <a:srgbClr val="000000"/>
                </a:solidFill>
              </a:rPr>
              <a:t> + 102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000000"/>
                </a:solidFill>
              </a:rPr>
              <a:t>	= 36	Replace </a:t>
            </a:r>
            <a:r>
              <a:rPr lang="en-US" sz="2400" i="1">
                <a:solidFill>
                  <a:srgbClr val="000000"/>
                </a:solidFill>
              </a:rPr>
              <a:t>c</a:t>
            </a:r>
            <a:r>
              <a:rPr lang="en-US" sz="2400">
                <a:solidFill>
                  <a:srgbClr val="000000"/>
                </a:solidFill>
              </a:rPr>
              <a:t> with –66.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33400" y="5799138"/>
            <a:ext cx="83820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</a:tabLst>
            </a:pPr>
            <a:r>
              <a:rPr lang="en-US" sz="2400">
                <a:solidFill>
                  <a:srgbClr val="000000"/>
                </a:solidFill>
              </a:rPr>
              <a:t>	36	= 36	Simplify.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3617913" y="5770563"/>
            <a:ext cx="4238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  <p:bldP spid="6152" grpId="0" build="p" autoUpdateAnimBg="0"/>
      <p:bldP spid="6153" grpId="0" uiExpand="1" build="p" autoUpdateAnimBg="0"/>
      <p:bldP spid="6154" grpId="0" build="p" autoUpdateAnimBg="0"/>
      <p:bldP spid="61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89000" y="3124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87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–171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171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–87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129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k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–42. Then check your solution.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3</a:t>
            </a:r>
          </a:p>
        </p:txBody>
      </p:sp>
      <p:pic>
        <p:nvPicPr>
          <p:cNvPr id="121863" name="Picture 7" descr="KC_alg_L02-0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41386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by Multiplying and Dividing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 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971925" y="3540125"/>
            <a:ext cx="47244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Rewrite the mixed number as an improper fraction.</a:t>
            </a:r>
          </a:p>
        </p:txBody>
      </p:sp>
      <p:pic>
        <p:nvPicPr>
          <p:cNvPr id="9222" name="Picture 6" descr="ALG01_73"/>
          <p:cNvPicPr>
            <a:picLocks noChangeAspect="1" noChangeArrowheads="1"/>
          </p:cNvPicPr>
          <p:nvPr/>
        </p:nvPicPr>
        <p:blipFill>
          <a:blip r:embed="rId3" cstate="print"/>
          <a:srcRect r="53030"/>
          <a:stretch>
            <a:fillRect/>
          </a:stretch>
        </p:blipFill>
        <p:spPr bwMode="auto">
          <a:xfrm>
            <a:off x="1295400" y="1314450"/>
            <a:ext cx="2743200" cy="858838"/>
          </a:xfrm>
          <a:prstGeom prst="rect">
            <a:avLst/>
          </a:prstGeom>
          <a:noFill/>
        </p:spPr>
      </p:pic>
      <p:pic>
        <p:nvPicPr>
          <p:cNvPr id="9223" name="Picture 7" descr="ALG01_74"/>
          <p:cNvPicPr>
            <a:picLocks noChangeAspect="1" noChangeArrowheads="1"/>
          </p:cNvPicPr>
          <p:nvPr/>
        </p:nvPicPr>
        <p:blipFill>
          <a:blip r:embed="rId4" cstate="print"/>
          <a:srcRect r="24951" b="78354"/>
          <a:stretch>
            <a:fillRect/>
          </a:stretch>
        </p:blipFill>
        <p:spPr bwMode="auto">
          <a:xfrm>
            <a:off x="914400" y="2263775"/>
            <a:ext cx="5529263" cy="860425"/>
          </a:xfrm>
          <a:prstGeom prst="rect">
            <a:avLst/>
          </a:prstGeom>
          <a:noFill/>
        </p:spPr>
      </p:pic>
      <p:pic>
        <p:nvPicPr>
          <p:cNvPr id="9224" name="Picture 8" descr="ALG01_74"/>
          <p:cNvPicPr>
            <a:picLocks noChangeAspect="1" noChangeArrowheads="1"/>
          </p:cNvPicPr>
          <p:nvPr/>
        </p:nvPicPr>
        <p:blipFill>
          <a:blip r:embed="rId4" cstate="print"/>
          <a:srcRect t="22523" r="71106" b="52477"/>
          <a:stretch>
            <a:fillRect/>
          </a:stretch>
        </p:blipFill>
        <p:spPr bwMode="auto">
          <a:xfrm>
            <a:off x="914400" y="3311525"/>
            <a:ext cx="2128838" cy="993775"/>
          </a:xfrm>
          <a:prstGeom prst="rect">
            <a:avLst/>
          </a:prstGeom>
          <a:noFill/>
        </p:spPr>
      </p:pic>
      <p:pic>
        <p:nvPicPr>
          <p:cNvPr id="9230" name="Picture 14" descr="2-2-3a"/>
          <p:cNvPicPr>
            <a:picLocks noChangeAspect="1" noChangeArrowheads="1"/>
          </p:cNvPicPr>
          <p:nvPr/>
        </p:nvPicPr>
        <p:blipFill>
          <a:blip r:embed="rId5" cstate="print"/>
          <a:srcRect b="46361"/>
          <a:stretch>
            <a:fillRect/>
          </a:stretch>
        </p:blipFill>
        <p:spPr bwMode="auto">
          <a:xfrm>
            <a:off x="685800" y="4422775"/>
            <a:ext cx="3144838" cy="931863"/>
          </a:xfrm>
          <a:prstGeom prst="rect">
            <a:avLst/>
          </a:prstGeom>
          <a:noFill/>
        </p:spPr>
      </p:pic>
      <p:grpSp>
        <p:nvGrpSpPr>
          <p:cNvPr id="9232" name="Group 16"/>
          <p:cNvGrpSpPr>
            <a:grpSpLocks/>
          </p:cNvGrpSpPr>
          <p:nvPr/>
        </p:nvGrpSpPr>
        <p:grpSpPr bwMode="auto">
          <a:xfrm>
            <a:off x="3952875" y="4397375"/>
            <a:ext cx="4348163" cy="1568450"/>
            <a:chOff x="2490" y="2770"/>
            <a:chExt cx="2739" cy="988"/>
          </a:xfrm>
        </p:grpSpPr>
        <p:pic>
          <p:nvPicPr>
            <p:cNvPr id="9227" name="Picture 11" descr="ALG01_74"/>
            <p:cNvPicPr>
              <a:picLocks noChangeAspect="1" noChangeArrowheads="1"/>
            </p:cNvPicPr>
            <p:nvPr/>
          </p:nvPicPr>
          <p:blipFill>
            <a:blip r:embed="rId4" cstate="print"/>
            <a:srcRect l="42146" t="80751"/>
            <a:stretch>
              <a:fillRect/>
            </a:stretch>
          </p:blipFill>
          <p:spPr bwMode="auto">
            <a:xfrm>
              <a:off x="2490" y="3276"/>
              <a:ext cx="2685" cy="482"/>
            </a:xfrm>
            <a:prstGeom prst="rect">
              <a:avLst/>
            </a:prstGeom>
            <a:noFill/>
          </p:spPr>
        </p:pic>
        <p:pic>
          <p:nvPicPr>
            <p:cNvPr id="9226" name="Picture 10" descr="ALG01_74"/>
            <p:cNvPicPr>
              <a:picLocks noChangeAspect="1" noChangeArrowheads="1"/>
            </p:cNvPicPr>
            <p:nvPr/>
          </p:nvPicPr>
          <p:blipFill>
            <a:blip r:embed="rId4" cstate="print"/>
            <a:srcRect l="41112" t="57268" b="21326"/>
            <a:stretch>
              <a:fillRect/>
            </a:stretch>
          </p:blipFill>
          <p:spPr bwMode="auto">
            <a:xfrm>
              <a:off x="2496" y="2770"/>
              <a:ext cx="2733" cy="536"/>
            </a:xfrm>
            <a:prstGeom prst="rect">
              <a:avLst/>
            </a:prstGeom>
            <a:noFill/>
          </p:spPr>
        </p:pic>
      </p:grpSp>
      <p:pic>
        <p:nvPicPr>
          <p:cNvPr id="9233" name="Picture 17" descr="2-2-3a"/>
          <p:cNvPicPr>
            <a:picLocks noChangeAspect="1" noChangeArrowheads="1"/>
          </p:cNvPicPr>
          <p:nvPr/>
        </p:nvPicPr>
        <p:blipFill>
          <a:blip r:embed="rId6" cstate="print"/>
          <a:srcRect l="40161" t="51732"/>
          <a:stretch>
            <a:fillRect/>
          </a:stretch>
        </p:blipFill>
        <p:spPr bwMode="auto">
          <a:xfrm>
            <a:off x="1952625" y="5486400"/>
            <a:ext cx="1887538" cy="8429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by Multiplying and Dividing</a:t>
            </a:r>
          </a:p>
        </p:txBody>
      </p:sp>
      <p:pic>
        <p:nvPicPr>
          <p:cNvPr id="911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975" y="1333500"/>
            <a:ext cx="25622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by Multiplying and Dividing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 Solve –75 = –15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. 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438150" y="21336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14850" indent="-41719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–75 = –15</a:t>
            </a: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	Original equation</a:t>
            </a:r>
          </a:p>
        </p:txBody>
      </p:sp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533400" y="49895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86150" indent="-31416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7145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5 = </a:t>
            </a:r>
            <a:r>
              <a:rPr lang="en-US" sz="2400" i="1">
                <a:solidFill>
                  <a:srgbClr val="E01B22"/>
                </a:solidFill>
              </a:rPr>
              <a:t>b</a:t>
            </a:r>
            <a:r>
              <a:rPr lang="en-US" sz="2400">
                <a:solidFill>
                  <a:srgbClr val="E01B22"/>
                </a:solidFill>
              </a:rPr>
              <a:t>	</a:t>
            </a:r>
          </a:p>
        </p:txBody>
      </p:sp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438150" y="40274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148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   5 = </a:t>
            </a:r>
            <a:r>
              <a:rPr lang="en-US" sz="2400" i="1">
                <a:solidFill>
                  <a:srgbClr val="000000"/>
                </a:solidFill>
              </a:rPr>
              <a:t>b	</a:t>
            </a:r>
            <a:r>
              <a:rPr lang="en-US" sz="2400">
                <a:solidFill>
                  <a:srgbClr val="000000"/>
                </a:solidFill>
              </a:rPr>
              <a:t>Check the result.</a:t>
            </a:r>
          </a:p>
        </p:txBody>
      </p:sp>
      <p:sp>
        <p:nvSpPr>
          <p:cNvPr id="122891" name="Text Box 11"/>
          <p:cNvSpPr txBox="1">
            <a:spLocks noChangeArrowheads="1"/>
          </p:cNvSpPr>
          <p:nvPr/>
        </p:nvSpPr>
        <p:spPr bwMode="auto">
          <a:xfrm>
            <a:off x="438150" y="3160713"/>
            <a:ext cx="82486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14850" indent="-41719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	Divide each side by –15.</a:t>
            </a:r>
          </a:p>
        </p:txBody>
      </p:sp>
      <p:pic>
        <p:nvPicPr>
          <p:cNvPr id="12289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7825" y="2936875"/>
            <a:ext cx="17272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 autoUpdateAnimBg="0" advAuto="0"/>
      <p:bldP spid="122885" grpId="0" build="p" autoUpdateAnimBg="0"/>
      <p:bldP spid="122886" grpId="0" build="p" autoUpdateAnimBg="0"/>
      <p:bldP spid="122889" grpId="0" build="p" autoUpdateAnimBg="0"/>
      <p:bldP spid="12289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25019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</a:p>
        </p:txBody>
      </p:sp>
      <p:pic>
        <p:nvPicPr>
          <p:cNvPr id="115723" name="Picture 11" descr="ALG01_7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8100" y="1314450"/>
            <a:ext cx="2787650" cy="850900"/>
          </a:xfrm>
          <a:prstGeom prst="rect">
            <a:avLst/>
          </a:prstGeom>
          <a:noFill/>
        </p:spPr>
      </p:pic>
      <p:grpSp>
        <p:nvGrpSpPr>
          <p:cNvPr id="115724" name="Group 12"/>
          <p:cNvGrpSpPr>
            <a:grpSpLocks/>
          </p:cNvGrpSpPr>
          <p:nvPr/>
        </p:nvGrpSpPr>
        <p:grpSpPr bwMode="auto">
          <a:xfrm>
            <a:off x="914400" y="2314575"/>
            <a:ext cx="2790825" cy="3400425"/>
            <a:chOff x="576" y="1458"/>
            <a:chExt cx="1758" cy="2142"/>
          </a:xfrm>
        </p:grpSpPr>
        <p:sp>
          <p:nvSpPr>
            <p:cNvPr id="11572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6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5</a:t>
              </a:r>
            </a:p>
          </p:txBody>
        </p:sp>
        <p:pic>
          <p:nvPicPr>
            <p:cNvPr id="115726" name="Picture 14" descr="ALG01_77"/>
            <p:cNvPicPr>
              <a:picLocks noChangeAspect="1" noChangeArrowheads="1"/>
            </p:cNvPicPr>
            <p:nvPr/>
          </p:nvPicPr>
          <p:blipFill>
            <a:blip r:embed="rId7" cstate="print"/>
            <a:srcRect b="70508"/>
            <a:stretch>
              <a:fillRect/>
            </a:stretch>
          </p:blipFill>
          <p:spPr bwMode="auto">
            <a:xfrm>
              <a:off x="954" y="1458"/>
              <a:ext cx="380" cy="522"/>
            </a:xfrm>
            <a:prstGeom prst="rect">
              <a:avLst/>
            </a:prstGeom>
            <a:noFill/>
          </p:spPr>
        </p:pic>
        <p:pic>
          <p:nvPicPr>
            <p:cNvPr id="115727" name="Picture 15" descr="ALG01_77"/>
            <p:cNvPicPr>
              <a:picLocks noChangeAspect="1" noChangeArrowheads="1"/>
            </p:cNvPicPr>
            <p:nvPr/>
          </p:nvPicPr>
          <p:blipFill>
            <a:blip r:embed="rId7" cstate="print"/>
            <a:srcRect t="30508" b="42033"/>
            <a:stretch>
              <a:fillRect/>
            </a:stretch>
          </p:blipFill>
          <p:spPr bwMode="auto">
            <a:xfrm>
              <a:off x="954" y="2058"/>
              <a:ext cx="380" cy="486"/>
            </a:xfrm>
            <a:prstGeom prst="rect">
              <a:avLst/>
            </a:prstGeom>
            <a:noFill/>
          </p:spPr>
        </p:pic>
        <p:pic>
          <p:nvPicPr>
            <p:cNvPr id="115728" name="Picture 16" descr="ALG01_77"/>
            <p:cNvPicPr>
              <a:picLocks noChangeAspect="1" noChangeArrowheads="1"/>
            </p:cNvPicPr>
            <p:nvPr/>
          </p:nvPicPr>
          <p:blipFill>
            <a:blip r:embed="rId7" cstate="print"/>
            <a:srcRect t="58644" b="12543"/>
            <a:stretch>
              <a:fillRect/>
            </a:stretch>
          </p:blipFill>
          <p:spPr bwMode="auto">
            <a:xfrm>
              <a:off x="954" y="2640"/>
              <a:ext cx="380" cy="51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4933" name="Oval 5"/>
          <p:cNvSpPr>
            <a:spLocks noChangeArrowheads="1"/>
          </p:cNvSpPr>
          <p:nvPr/>
        </p:nvSpPr>
        <p:spPr bwMode="auto">
          <a:xfrm>
            <a:off x="876300" y="5003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4934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4935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494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Solve 32 = –14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grpSp>
        <p:nvGrpSpPr>
          <p:cNvPr id="124944" name="Group 16"/>
          <p:cNvGrpSpPr>
            <a:grpSpLocks/>
          </p:cNvGrpSpPr>
          <p:nvPr/>
        </p:nvGrpSpPr>
        <p:grpSpPr bwMode="auto">
          <a:xfrm>
            <a:off x="914400" y="2209800"/>
            <a:ext cx="2790825" cy="3421063"/>
            <a:chOff x="576" y="1392"/>
            <a:chExt cx="1758" cy="2155"/>
          </a:xfrm>
        </p:grpSpPr>
        <p:sp>
          <p:nvSpPr>
            <p:cNvPr id="12494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–3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46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18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24946" name="Picture 18" descr="ALG01_79"/>
            <p:cNvPicPr>
              <a:picLocks noChangeAspect="1" noChangeArrowheads="1"/>
            </p:cNvPicPr>
            <p:nvPr/>
          </p:nvPicPr>
          <p:blipFill>
            <a:blip r:embed="rId6" cstate="print"/>
            <a:srcRect t="62115"/>
            <a:stretch>
              <a:fillRect/>
            </a:stretch>
          </p:blipFill>
          <p:spPr bwMode="auto">
            <a:xfrm>
              <a:off x="942" y="3042"/>
              <a:ext cx="426" cy="50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 animBg="1"/>
      <p:bldP spid="12494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by Multiplying</a:t>
            </a:r>
          </a:p>
        </p:txBody>
      </p:sp>
      <p:grpSp>
        <p:nvGrpSpPr>
          <p:cNvPr id="93195" name="Group 11"/>
          <p:cNvGrpSpPr>
            <a:grpSpLocks/>
          </p:cNvGrpSpPr>
          <p:nvPr/>
        </p:nvGrpSpPr>
        <p:grpSpPr bwMode="auto">
          <a:xfrm>
            <a:off x="876300" y="1320800"/>
            <a:ext cx="7734300" cy="1735138"/>
            <a:chOff x="552" y="947"/>
            <a:chExt cx="4872" cy="1093"/>
          </a:xfrm>
        </p:grpSpPr>
        <p:sp>
          <p:nvSpPr>
            <p:cNvPr id="93188" name="Rectangle 4"/>
            <p:cNvSpPr>
              <a:spLocks noChangeArrowheads="1"/>
            </p:cNvSpPr>
            <p:nvPr/>
          </p:nvSpPr>
          <p:spPr bwMode="auto">
            <a:xfrm>
              <a:off x="552" y="947"/>
              <a:ext cx="4872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charset="0"/>
                </a:rPr>
                <a:t>TRAVEL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Ricardo is driving 780 miles to Memphis. He drove about      of the distance on the first day. About how many miles did Ricardo drive?  </a:t>
              </a:r>
            </a:p>
          </p:txBody>
        </p:sp>
        <p:pic>
          <p:nvPicPr>
            <p:cNvPr id="93194" name="Picture 10" descr="2-2-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2" y="1288"/>
              <a:ext cx="194" cy="501"/>
            </a:xfrm>
            <a:prstGeom prst="rect">
              <a:avLst/>
            </a:prstGeom>
            <a:noFill/>
          </p:spPr>
        </p:pic>
      </p:grpSp>
      <p:pic>
        <p:nvPicPr>
          <p:cNvPr id="93198" name="Picture 14" descr="2-2-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7900" y="3362325"/>
            <a:ext cx="7175500" cy="22828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by Multiplying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533400" y="48371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86150" indent="-31416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7145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Ricardo drove about 468 miles on the first day.</a:t>
            </a:r>
          </a:p>
        </p:txBody>
      </p:sp>
      <p:grpSp>
        <p:nvGrpSpPr>
          <p:cNvPr id="94226" name="Group 18"/>
          <p:cNvGrpSpPr>
            <a:grpSpLocks/>
          </p:cNvGrpSpPr>
          <p:nvPr/>
        </p:nvGrpSpPr>
        <p:grpSpPr bwMode="auto">
          <a:xfrm>
            <a:off x="533400" y="2705100"/>
            <a:ext cx="8077200" cy="968375"/>
            <a:chOff x="336" y="1704"/>
            <a:chExt cx="5088" cy="610"/>
          </a:xfrm>
        </p:grpSpPr>
        <p:sp>
          <p:nvSpPr>
            <p:cNvPr id="94215" name="Text Box 7"/>
            <p:cNvSpPr txBox="1">
              <a:spLocks noChangeArrowheads="1"/>
            </p:cNvSpPr>
            <p:nvPr/>
          </p:nvSpPr>
          <p:spPr bwMode="auto">
            <a:xfrm>
              <a:off x="336" y="1877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14850" indent="-417195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	Multiply.</a:t>
              </a:r>
            </a:p>
          </p:txBody>
        </p:sp>
        <p:pic>
          <p:nvPicPr>
            <p:cNvPr id="94218" name="Picture 10" descr="2-2-4a"/>
            <p:cNvPicPr>
              <a:picLocks noChangeAspect="1" noChangeArrowheads="1"/>
            </p:cNvPicPr>
            <p:nvPr/>
          </p:nvPicPr>
          <p:blipFill>
            <a:blip r:embed="rId3" cstate="print"/>
            <a:srcRect t="19749" b="61128"/>
            <a:stretch>
              <a:fillRect/>
            </a:stretch>
          </p:blipFill>
          <p:spPr bwMode="auto">
            <a:xfrm>
              <a:off x="1210" y="1704"/>
              <a:ext cx="1094" cy="610"/>
            </a:xfrm>
            <a:prstGeom prst="rect">
              <a:avLst/>
            </a:prstGeom>
            <a:noFill/>
          </p:spPr>
        </p:pic>
      </p:grpSp>
      <p:grpSp>
        <p:nvGrpSpPr>
          <p:cNvPr id="94225" name="Group 17"/>
          <p:cNvGrpSpPr>
            <a:grpSpLocks/>
          </p:cNvGrpSpPr>
          <p:nvPr/>
        </p:nvGrpSpPr>
        <p:grpSpPr bwMode="auto">
          <a:xfrm>
            <a:off x="533400" y="3800475"/>
            <a:ext cx="8077200" cy="520700"/>
            <a:chOff x="336" y="2394"/>
            <a:chExt cx="5088" cy="328"/>
          </a:xfrm>
        </p:grpSpPr>
        <p:sp>
          <p:nvSpPr>
            <p:cNvPr id="94216" name="Text Box 8"/>
            <p:cNvSpPr txBox="1">
              <a:spLocks noChangeArrowheads="1"/>
            </p:cNvSpPr>
            <p:nvPr/>
          </p:nvSpPr>
          <p:spPr bwMode="auto">
            <a:xfrm>
              <a:off x="336" y="2423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14850" indent="-417195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	Simplify.</a:t>
              </a:r>
            </a:p>
          </p:txBody>
        </p:sp>
        <p:pic>
          <p:nvPicPr>
            <p:cNvPr id="94219" name="Picture 11" descr="2-2-4a"/>
            <p:cNvPicPr>
              <a:picLocks noChangeAspect="1" noChangeArrowheads="1"/>
            </p:cNvPicPr>
            <p:nvPr/>
          </p:nvPicPr>
          <p:blipFill>
            <a:blip r:embed="rId3" cstate="print"/>
            <a:srcRect t="39310" b="50407"/>
            <a:stretch>
              <a:fillRect/>
            </a:stretch>
          </p:blipFill>
          <p:spPr bwMode="auto">
            <a:xfrm>
              <a:off x="1374" y="2394"/>
              <a:ext cx="1094" cy="328"/>
            </a:xfrm>
            <a:prstGeom prst="rect">
              <a:avLst/>
            </a:prstGeom>
            <a:noFill/>
          </p:spPr>
        </p:pic>
      </p:grpSp>
      <p:grpSp>
        <p:nvGrpSpPr>
          <p:cNvPr id="94224" name="Group 16"/>
          <p:cNvGrpSpPr>
            <a:grpSpLocks/>
          </p:cNvGrpSpPr>
          <p:nvPr/>
        </p:nvGrpSpPr>
        <p:grpSpPr bwMode="auto">
          <a:xfrm>
            <a:off x="533400" y="1466850"/>
            <a:ext cx="8077200" cy="942975"/>
            <a:chOff x="336" y="924"/>
            <a:chExt cx="5088" cy="594"/>
          </a:xfrm>
        </p:grpSpPr>
        <p:sp>
          <p:nvSpPr>
            <p:cNvPr id="94213" name="Text Box 5"/>
            <p:cNvSpPr txBox="1">
              <a:spLocks noChangeArrowheads="1"/>
            </p:cNvSpPr>
            <p:nvPr/>
          </p:nvSpPr>
          <p:spPr bwMode="auto">
            <a:xfrm>
              <a:off x="336" y="1088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14850" indent="-417195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	Original equation</a:t>
              </a:r>
            </a:p>
          </p:txBody>
        </p:sp>
        <p:pic>
          <p:nvPicPr>
            <p:cNvPr id="94223" name="Picture 15" descr="2-2-4red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56" y="924"/>
              <a:ext cx="1169" cy="59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4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04875" y="45243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0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852738"/>
            <a:ext cx="2790825" cy="279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4 h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6 h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8 h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16 h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48590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Water flows through a hose at a rate of 5 gallons per minute. How many hours will it take to fill a 2400-gallon swimming pool?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QUESTIONALIAS" val="Example 1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QUESTIONALIAS" val="Example 2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EB7E950EA88D4722A0621585DBC3BA52"/>
  <p:tag name="VALUES" val="Incorrect¤Incorrect¤Incorrect¤Correct"/>
  <p:tag name="QUESTIONALIAS" val="Example 3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QUESTIONALIAS" val="Example 4"/>
  <p:tag name="ANSWERSALIAS" val="A¤B¤C¤D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2552</TotalTime>
  <Words>614</Words>
  <Application>Microsoft Office PowerPoint</Application>
  <PresentationFormat>On-screen Show (4:3)</PresentationFormat>
  <Paragraphs>139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Arial</vt:lpstr>
      <vt:lpstr>Times New Roman</vt:lpstr>
      <vt:lpstr>Symbol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Concept 1</vt:lpstr>
      <vt:lpstr>Example 1</vt:lpstr>
      <vt:lpstr>Example 1</vt:lpstr>
      <vt:lpstr>Example 1</vt:lpstr>
      <vt:lpstr>Concept 2</vt:lpstr>
      <vt:lpstr>Example 2</vt:lpstr>
      <vt:lpstr>Example 2</vt:lpstr>
      <vt:lpstr>Concept 3</vt:lpstr>
      <vt:lpstr>Example 3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96</cp:revision>
  <dcterms:created xsi:type="dcterms:W3CDTF">2007-12-06T14:31:51Z</dcterms:created>
  <dcterms:modified xsi:type="dcterms:W3CDTF">2015-09-30T12:01:55Z</dcterms:modified>
</cp:coreProperties>
</file>