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288" r:id="rId23"/>
    <p:sldId id="316" r:id="rId24"/>
    <p:sldId id="308" r:id="rId25"/>
    <p:sldId id="317" r:id="rId26"/>
    <p:sldId id="260" r:id="rId27"/>
    <p:sldId id="261" r:id="rId28"/>
    <p:sldId id="309" r:id="rId29"/>
    <p:sldId id="302" r:id="rId30"/>
    <p:sldId id="263" r:id="rId31"/>
    <p:sldId id="291" r:id="rId32"/>
    <p:sldId id="310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2" y="-594"/>
      </p:cViewPr>
      <p:guideLst>
        <p:guide orient="horz" pos="2160"/>
        <p:guide pos="1812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jpe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2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2–2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2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2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72" name="Picture 16" descr="Real World Ex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8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0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9" name="Header" descr="12_ALG1_Header_02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2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38.pn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39.pn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3.png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2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2–2)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	Solve Multi-Step Equations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2:	Real-World Example: Write and Solve a </a:t>
            </a:r>
            <a:br>
              <a:rPr lang="en-US" sz="2000" b="1">
                <a:solidFill>
                  <a:srgbClr val="E01B22"/>
                </a:solidFill>
                <a:hlinkClick r:id="rId7" action="ppaction://hlinksldjump"/>
              </a:rPr>
            </a:b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Multi-Step Equation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Concept Summary:  Consecutive Integers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Solve a Consecutive Integer Problem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28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11 = 15.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–4.3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–0.5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0.5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4.3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2.4 +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–1.9.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4463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28 =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(–5).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5297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46400"/>
            <a:ext cx="3886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÷ (–4) = 15; </a:t>
            </a:r>
            <a:r>
              <a:rPr lang="en-US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= –60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 (–4) = 15; </a:t>
            </a:r>
            <a:r>
              <a:rPr lang="en-US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= 11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 4 = 15; </a:t>
            </a:r>
            <a:r>
              <a:rPr lang="en-US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= 19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– (–4) = 15; </a:t>
            </a:r>
            <a:r>
              <a:rPr lang="en-US" sz="2400" b="1" i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</a:t>
            </a:r>
            <a:r>
              <a:rPr lang="en-US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= 19</a:t>
            </a:r>
            <a:endParaRPr lang="pt-BR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an equation for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 number decreased by –4 is equal to 15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. Then solve the equation.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9322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95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220 acres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205 acres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184 acres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165 acres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farmer planted 35 more acres of corn this year than last year. If he planted 200 acres of corn this year, how many acres did he plant last year?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7753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20837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95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5.5 hours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 hours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6.5 hours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 hours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A plane travels at 380 miles per hour. How many hours does it take for this plane to travel 2090 miles, if it maintains the same speed?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29940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6200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>
                <a:latin typeface="HelveticaNeueLTStd-BdCn" charset="0"/>
                <a:ea typeface="Times New Roman" pitchFamily="18" charset="0"/>
                <a:cs typeface="FormataOTFCnMd" charset="0"/>
              </a:rPr>
              <a:t>Content Standards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latin typeface="HelveticaNeueLTStd-MdCn" charset="0"/>
                <a:ea typeface="Times New Roman" pitchFamily="18" charset="0"/>
                <a:cs typeface="FormataOTFCnMd" charset="0"/>
              </a:rPr>
              <a:t>A.REI.1 </a:t>
            </a:r>
            <a:r>
              <a:rPr lang="en-US" sz="2400">
                <a:latin typeface="HelveticaNeueLTStd-Cn" charset="0"/>
                <a:ea typeface="Times New Roman" pitchFamily="18" charset="0"/>
                <a:cs typeface="FormataOTFCnMd" charset="0"/>
              </a:rPr>
              <a:t>Explain each step in solving a simple equation as following from the equality of numbers asserted at the previous step, starting from the assumption that the original equation has a solution. Construct a  viable argument to justify a solution method.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latin typeface="HelveticaNeueLTStd-MdCn" charset="0"/>
                <a:ea typeface="Times New Roman" pitchFamily="18" charset="0"/>
                <a:cs typeface="FormataOTFCnMd" charset="0"/>
              </a:rPr>
              <a:t>A.REI.3 </a:t>
            </a:r>
            <a:r>
              <a:rPr lang="en-US" sz="2400">
                <a:latin typeface="HelveticaNeueLTStd-Cn" charset="0"/>
                <a:ea typeface="Times New Roman" pitchFamily="18" charset="0"/>
                <a:cs typeface="FormataOTFCnMd" charset="0"/>
              </a:rPr>
              <a:t>Solve linear equations and inequalities in one variable, including equations with coefficients represented by letters.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 b="1">
                <a:latin typeface="HelveticaNeueLTStd-BdCn" charset="0"/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400">
                <a:latin typeface="HelveticaNeueLTStd-MdCn" charset="0"/>
                <a:ea typeface="Times New Roman" pitchFamily="18" charset="0"/>
                <a:cs typeface="FormataOTFCnMd" charset="0"/>
              </a:rPr>
              <a:t>8 </a:t>
            </a:r>
            <a:r>
              <a:rPr lang="en-US" sz="2400">
                <a:latin typeface="HelveticaNeueLTStd-Cn" charset="0"/>
                <a:ea typeface="Times New Roman" pitchFamily="18" charset="0"/>
                <a:cs typeface="FormataOTFCnMd" charset="0"/>
              </a:rPr>
              <a:t>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solved single-step equations.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involving more than one operation.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involving consecutive integers.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multi-step equation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consecutive integers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number theory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Multi-Step Equations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Solve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q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+ 11 = 3. Check your solution.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170113"/>
            <a:ext cx="80772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2</a:t>
            </a:r>
            <a:r>
              <a:rPr lang="en-US" sz="2400" i="1">
                <a:solidFill>
                  <a:srgbClr val="000000"/>
                </a:solidFill>
              </a:rPr>
              <a:t>q</a:t>
            </a:r>
            <a:r>
              <a:rPr lang="en-US" sz="2400">
                <a:solidFill>
                  <a:srgbClr val="000000"/>
                </a:solidFill>
              </a:rPr>
              <a:t> + 11 = 3	Original equation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q</a:t>
            </a:r>
            <a:r>
              <a:rPr lang="en-US" sz="2400">
                <a:solidFill>
                  <a:srgbClr val="000000"/>
                </a:solidFill>
              </a:rPr>
              <a:t> + 11 </a:t>
            </a:r>
            <a:r>
              <a:rPr lang="en-US" sz="2400">
                <a:solidFill>
                  <a:srgbClr val="E01B22"/>
                </a:solidFill>
              </a:rPr>
              <a:t>– 11</a:t>
            </a:r>
            <a:r>
              <a:rPr lang="en-US" sz="2400">
                <a:solidFill>
                  <a:srgbClr val="000000"/>
                </a:solidFill>
              </a:rPr>
              <a:t> = 3 </a:t>
            </a:r>
            <a:r>
              <a:rPr lang="en-US" sz="2400">
                <a:solidFill>
                  <a:srgbClr val="E01B22"/>
                </a:solidFill>
              </a:rPr>
              <a:t>– 11</a:t>
            </a:r>
            <a:r>
              <a:rPr lang="en-US" sz="2400">
                <a:solidFill>
                  <a:srgbClr val="000000"/>
                </a:solidFill>
              </a:rPr>
              <a:t>	Subtract 11 from each side.</a:t>
            </a:r>
          </a:p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   2</a:t>
            </a:r>
            <a:r>
              <a:rPr lang="en-US" sz="2400" i="1">
                <a:solidFill>
                  <a:srgbClr val="000000"/>
                </a:solidFill>
              </a:rPr>
              <a:t>q</a:t>
            </a:r>
            <a:r>
              <a:rPr lang="en-US" sz="2400">
                <a:solidFill>
                  <a:srgbClr val="000000"/>
                </a:solidFill>
              </a:rPr>
              <a:t> = –8	Simplify.</a:t>
            </a:r>
          </a:p>
        </p:txBody>
      </p:sp>
      <p:sp>
        <p:nvSpPr>
          <p:cNvPr id="5905" name="Rectangle 785"/>
          <p:cNvSpPr>
            <a:spLocks noChangeArrowheads="1"/>
          </p:cNvSpPr>
          <p:nvPr/>
        </p:nvSpPr>
        <p:spPr bwMode="auto">
          <a:xfrm>
            <a:off x="533400" y="50673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7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q</a:t>
            </a:r>
            <a:r>
              <a:rPr lang="en-US" sz="2400">
                <a:solidFill>
                  <a:srgbClr val="E01B22"/>
                </a:solidFill>
              </a:rPr>
              <a:t> = –4	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5906" name="Text Box 786"/>
          <p:cNvSpPr txBox="1">
            <a:spLocks noChangeArrowheads="1"/>
          </p:cNvSpPr>
          <p:nvPr/>
        </p:nvSpPr>
        <p:spPr bwMode="auto">
          <a:xfrm>
            <a:off x="533400" y="56530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To check, substitute –4 for </a:t>
            </a:r>
            <a:r>
              <a:rPr lang="en-US" sz="2400" i="1">
                <a:solidFill>
                  <a:srgbClr val="000000"/>
                </a:solidFill>
              </a:rPr>
              <a:t>q </a:t>
            </a:r>
            <a:r>
              <a:rPr lang="en-US" sz="2400">
                <a:solidFill>
                  <a:srgbClr val="000000"/>
                </a:solidFill>
              </a:rPr>
              <a:t>in the original equation.</a:t>
            </a:r>
          </a:p>
        </p:txBody>
      </p:sp>
      <p:pic>
        <p:nvPicPr>
          <p:cNvPr id="5908" name="Picture 788" descr="2-3-1re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7425" y="3582988"/>
            <a:ext cx="1179513" cy="760412"/>
          </a:xfrm>
          <a:prstGeom prst="rect">
            <a:avLst/>
          </a:prstGeom>
          <a:noFill/>
        </p:spPr>
      </p:pic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533400" y="37607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             	Divide each side by 2.</a:t>
            </a:r>
          </a:p>
        </p:txBody>
      </p:sp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533400" y="444658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114800" indent="-3771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      </a:t>
            </a:r>
            <a:r>
              <a:rPr lang="en-US" sz="2400" i="1">
                <a:solidFill>
                  <a:srgbClr val="000000"/>
                </a:solidFill>
              </a:rPr>
              <a:t>q</a:t>
            </a:r>
            <a:r>
              <a:rPr lang="en-US" sz="2400">
                <a:solidFill>
                  <a:srgbClr val="000000"/>
                </a:solidFill>
              </a:rPr>
              <a:t> = –4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6" grpId="0" build="p" autoUpdateAnimBg="0"/>
      <p:bldP spid="5909" grpId="0" build="p" autoUpdateAnimBg="0"/>
      <p:bldP spid="591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Multi-Step Equations</a:t>
            </a:r>
          </a:p>
        </p:txBody>
      </p:sp>
      <p:grpSp>
        <p:nvGrpSpPr>
          <p:cNvPr id="86043" name="Group 27"/>
          <p:cNvGrpSpPr>
            <a:grpSpLocks/>
          </p:cNvGrpSpPr>
          <p:nvPr/>
        </p:nvGrpSpPr>
        <p:grpSpPr bwMode="auto">
          <a:xfrm>
            <a:off x="876300" y="1319213"/>
            <a:ext cx="7705725" cy="869950"/>
            <a:chOff x="552" y="831"/>
            <a:chExt cx="4854" cy="548"/>
          </a:xfrm>
        </p:grpSpPr>
        <p:pic>
          <p:nvPicPr>
            <p:cNvPr id="86030" name="Picture 14" descr="2-3-1"/>
            <p:cNvPicPr>
              <a:picLocks noChangeAspect="1" noChangeArrowheads="1"/>
            </p:cNvPicPr>
            <p:nvPr/>
          </p:nvPicPr>
          <p:blipFill>
            <a:blip r:embed="rId3" cstate="print"/>
            <a:srcRect r="41888" b="70314"/>
            <a:stretch>
              <a:fillRect/>
            </a:stretch>
          </p:blipFill>
          <p:spPr bwMode="auto">
            <a:xfrm>
              <a:off x="1434" y="831"/>
              <a:ext cx="960" cy="548"/>
            </a:xfrm>
            <a:prstGeom prst="rect">
              <a:avLst/>
            </a:prstGeom>
            <a:noFill/>
          </p:spPr>
        </p:pic>
        <p:sp>
          <p:nvSpPr>
            <p:cNvPr id="86025" name="Rectangle 9"/>
            <p:cNvSpPr>
              <a:spLocks noChangeArrowheads="1"/>
            </p:cNvSpPr>
            <p:nvPr/>
          </p:nvSpPr>
          <p:spPr bwMode="auto">
            <a:xfrm>
              <a:off x="552" y="947"/>
              <a:ext cx="48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Solve                  . Check your solution.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</p:grpSp>
      <p:pic>
        <p:nvPicPr>
          <p:cNvPr id="86032" name="Picture 16" descr="2-3-1"/>
          <p:cNvPicPr>
            <a:picLocks noChangeAspect="1" noChangeArrowheads="1"/>
          </p:cNvPicPr>
          <p:nvPr/>
        </p:nvPicPr>
        <p:blipFill>
          <a:blip r:embed="rId3" cstate="print"/>
          <a:srcRect t="25514" r="38983" b="43013"/>
          <a:stretch>
            <a:fillRect/>
          </a:stretch>
        </p:blipFill>
        <p:spPr bwMode="auto">
          <a:xfrm>
            <a:off x="2038350" y="2132013"/>
            <a:ext cx="1600200" cy="922337"/>
          </a:xfrm>
          <a:prstGeom prst="rect">
            <a:avLst/>
          </a:prstGeom>
          <a:noFill/>
        </p:spPr>
      </p:pic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4191000" y="2401888"/>
            <a:ext cx="3200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equation</a:t>
            </a:r>
          </a:p>
        </p:txBody>
      </p: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4191000" y="3392488"/>
            <a:ext cx="4038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 each side by 12.</a:t>
            </a:r>
          </a:p>
        </p:txBody>
      </p:sp>
      <p:sp>
        <p:nvSpPr>
          <p:cNvPr id="86035" name="Text Box 19"/>
          <p:cNvSpPr txBox="1">
            <a:spLocks noChangeArrowheads="1"/>
          </p:cNvSpPr>
          <p:nvPr/>
        </p:nvSpPr>
        <p:spPr bwMode="auto">
          <a:xfrm>
            <a:off x="4191000" y="4267200"/>
            <a:ext cx="40386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86036" name="Text Box 20"/>
          <p:cNvSpPr txBox="1">
            <a:spLocks noChangeArrowheads="1"/>
          </p:cNvSpPr>
          <p:nvPr/>
        </p:nvSpPr>
        <p:spPr bwMode="auto">
          <a:xfrm>
            <a:off x="1638300" y="4268788"/>
            <a:ext cx="28194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 + 9 = –24</a:t>
            </a:r>
          </a:p>
        </p:txBody>
      </p:sp>
      <p:sp>
        <p:nvSpPr>
          <p:cNvPr id="86037" name="Text Box 21"/>
          <p:cNvSpPr txBox="1">
            <a:spLocks noChangeArrowheads="1"/>
          </p:cNvSpPr>
          <p:nvPr/>
        </p:nvSpPr>
        <p:spPr bwMode="auto">
          <a:xfrm>
            <a:off x="4191000" y="4954588"/>
            <a:ext cx="4419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Subtract 9 from each side.</a:t>
            </a:r>
          </a:p>
        </p:txBody>
      </p: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1135063" y="4967288"/>
            <a:ext cx="3352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k</a:t>
            </a:r>
            <a:r>
              <a:rPr lang="en-US" sz="2400">
                <a:solidFill>
                  <a:srgbClr val="000000"/>
                </a:solidFill>
              </a:rPr>
              <a:t> + 9 </a:t>
            </a:r>
            <a:r>
              <a:rPr lang="en-US" sz="2400">
                <a:solidFill>
                  <a:srgbClr val="E01B22"/>
                </a:solidFill>
              </a:rPr>
              <a:t>– 9</a:t>
            </a:r>
            <a:r>
              <a:rPr lang="en-US" sz="2400">
                <a:solidFill>
                  <a:srgbClr val="000000"/>
                </a:solidFill>
              </a:rPr>
              <a:t> = –24 </a:t>
            </a:r>
            <a:r>
              <a:rPr lang="en-US" sz="2400">
                <a:solidFill>
                  <a:srgbClr val="E01B22"/>
                </a:solidFill>
              </a:rPr>
              <a:t>– 9</a:t>
            </a:r>
          </a:p>
        </p:txBody>
      </p:sp>
      <p:pic>
        <p:nvPicPr>
          <p:cNvPr id="86041" name="Picture 25" descr="2-3-1b-re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200400"/>
            <a:ext cx="2697163" cy="869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3" grpId="0" autoUpdateAnimBg="0"/>
      <p:bldP spid="86034" grpId="0" autoUpdateAnimBg="0"/>
      <p:bldP spid="86035" grpId="0" autoUpdateAnimBg="0"/>
      <p:bldP spid="86036" grpId="0" autoUpdateAnimBg="0"/>
      <p:bldP spid="86037" grpId="0" autoUpdateAnimBg="0"/>
      <p:bldP spid="8603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Multi-Step Equations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533400" y="36576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0" indent="-4227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7145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k</a:t>
            </a:r>
            <a:r>
              <a:rPr lang="en-US" sz="2400">
                <a:solidFill>
                  <a:srgbClr val="E01B22"/>
                </a:solidFill>
              </a:rPr>
              <a:t> = –33	</a:t>
            </a:r>
            <a:endParaRPr lang="en-US" sz="2400" i="1">
              <a:solidFill>
                <a:srgbClr val="E01B22"/>
              </a:solidFill>
            </a:endParaRP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533400" y="428625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To check, substitute –33 for </a:t>
            </a:r>
            <a:r>
              <a:rPr lang="en-US" sz="2400" i="1">
                <a:solidFill>
                  <a:srgbClr val="000000"/>
                </a:solidFill>
              </a:rPr>
              <a:t>k </a:t>
            </a:r>
            <a:r>
              <a:rPr lang="en-US" sz="2400">
                <a:solidFill>
                  <a:srgbClr val="000000"/>
                </a:solidFill>
              </a:rPr>
              <a:t>in the original equation.</a:t>
            </a:r>
          </a:p>
        </p:txBody>
      </p:sp>
      <p:sp>
        <p:nvSpPr>
          <p:cNvPr id="121870" name="Text Box 14"/>
          <p:cNvSpPr txBox="1">
            <a:spLocks noChangeArrowheads="1"/>
          </p:cNvSpPr>
          <p:nvPr/>
        </p:nvSpPr>
        <p:spPr bwMode="auto">
          <a:xfrm>
            <a:off x="4191000" y="1503363"/>
            <a:ext cx="44196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sp>
        <p:nvSpPr>
          <p:cNvPr id="121871" name="Text Box 15"/>
          <p:cNvSpPr txBox="1">
            <a:spLocks noChangeArrowheads="1"/>
          </p:cNvSpPr>
          <p:nvPr/>
        </p:nvSpPr>
        <p:spPr bwMode="auto">
          <a:xfrm>
            <a:off x="1239838" y="1516063"/>
            <a:ext cx="3352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k</a:t>
            </a:r>
            <a:r>
              <a:rPr lang="en-US" sz="2400">
                <a:solidFill>
                  <a:srgbClr val="000000"/>
                </a:solidFill>
              </a:rPr>
              <a:t> = –33</a:t>
            </a:r>
            <a:endParaRPr lang="en-US" sz="24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1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build="p" autoUpdateAnimBg="0"/>
      <p:bldP spid="121861" grpId="0" build="p" autoUpdateAnimBg="0"/>
      <p:bldP spid="121870" grpId="0" autoUpdateAnimBg="0"/>
      <p:bldP spid="12187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0" name="TPQuestion"/>
          <p:cNvSpPr>
            <a:spLocks noChangeArrowheads="1"/>
          </p:cNvSpPr>
          <p:nvPr/>
        </p:nvSpPr>
        <p:spPr bwMode="auto">
          <a:xfrm>
            <a:off x="476250" y="149542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Solve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v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 = –5. Check your solution.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248761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3678" name="Group 14"/>
          <p:cNvGrpSpPr>
            <a:grpSpLocks/>
          </p:cNvGrpSpPr>
          <p:nvPr/>
        </p:nvGrpSpPr>
        <p:grpSpPr bwMode="auto">
          <a:xfrm>
            <a:off x="857250" y="2459038"/>
            <a:ext cx="2790825" cy="3408362"/>
            <a:chOff x="540" y="1278"/>
            <a:chExt cx="1758" cy="2147"/>
          </a:xfrm>
        </p:grpSpPr>
        <p:sp>
          <p:nvSpPr>
            <p:cNvPr id="11366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278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v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–2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v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–6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v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= 2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3677" name="Picture 13" descr="2-3-1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32" y="2924"/>
              <a:ext cx="501" cy="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876300" y="42894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2887" name="Picture 7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8" name="Picture 8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0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59038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j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j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j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j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–19</a:t>
            </a:r>
          </a:p>
        </p:txBody>
      </p:sp>
      <p:grpSp>
        <p:nvGrpSpPr>
          <p:cNvPr id="122894" name="Group 14"/>
          <p:cNvGrpSpPr>
            <a:grpSpLocks/>
          </p:cNvGrpSpPr>
          <p:nvPr/>
        </p:nvGrpSpPr>
        <p:grpSpPr bwMode="auto">
          <a:xfrm>
            <a:off x="476250" y="1309688"/>
            <a:ext cx="8020050" cy="795337"/>
            <a:chOff x="300" y="825"/>
            <a:chExt cx="5052" cy="501"/>
          </a:xfrm>
        </p:grpSpPr>
        <p:pic>
          <p:nvPicPr>
            <p:cNvPr id="122892" name="Picture 12" descr="2-3-1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11" y="825"/>
              <a:ext cx="1325" cy="501"/>
            </a:xfrm>
            <a:prstGeom prst="rect">
              <a:avLst/>
            </a:prstGeom>
            <a:noFill/>
          </p:spPr>
        </p:pic>
        <p:sp>
          <p:nvSpPr>
            <p:cNvPr id="122885" name="TPQuestion"/>
            <p:cNvSpPr>
              <a:spLocks noChangeArrowheads="1"/>
            </p:cNvSpPr>
            <p:nvPr/>
          </p:nvSpPr>
          <p:spPr bwMode="auto">
            <a:xfrm>
              <a:off x="300" y="942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E01B22"/>
                  </a:solidFill>
                  <a:cs typeface="Times New Roman" pitchFamily="18" charset="0"/>
                </a:rPr>
                <a:t>B.</a:t>
              </a: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 Solve                          . Check your solution.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nimBg="1"/>
      <p:bldP spid="12289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191000" y="771525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and Solve a Multi-Step Equation</a:t>
            </a:r>
          </a:p>
        </p:txBody>
      </p:sp>
      <p:grpSp>
        <p:nvGrpSpPr>
          <p:cNvPr id="6149" name="Group 5"/>
          <p:cNvGrpSpPr>
            <a:grpSpLocks/>
          </p:cNvGrpSpPr>
          <p:nvPr/>
        </p:nvGrpSpPr>
        <p:grpSpPr bwMode="auto">
          <a:xfrm>
            <a:off x="804863" y="1470025"/>
            <a:ext cx="8039100" cy="2574925"/>
            <a:chOff x="552" y="947"/>
            <a:chExt cx="5064" cy="1622"/>
          </a:xfrm>
        </p:grpSpPr>
        <p:pic>
          <p:nvPicPr>
            <p:cNvPr id="6150" name="Picture 6" descr="ALG01_90"/>
            <p:cNvPicPr>
              <a:picLocks noChangeAspect="1" noChangeArrowheads="1"/>
            </p:cNvPicPr>
            <p:nvPr/>
          </p:nvPicPr>
          <p:blipFill>
            <a:blip r:embed="rId3" cstate="print"/>
            <a:srcRect l="17433" t="18327" r="79956" b="37527"/>
            <a:stretch>
              <a:fillRect/>
            </a:stretch>
          </p:blipFill>
          <p:spPr bwMode="auto">
            <a:xfrm>
              <a:off x="4238" y="1171"/>
              <a:ext cx="180" cy="465"/>
            </a:xfrm>
            <a:prstGeom prst="rect">
              <a:avLst/>
            </a:prstGeom>
            <a:noFill/>
          </p:spPr>
        </p:pic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552" y="947"/>
              <a:ext cx="5064" cy="1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E01B22"/>
                  </a:solidFill>
                  <a:ea typeface="Times New Roman" pitchFamily="18" charset="0"/>
                  <a:cs typeface="Arial" pitchFamily="34" charset="0"/>
                </a:rPr>
                <a:t>SHOPPING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Susan had a $10 coupon for the purchase </a:t>
              </a:r>
            </a:p>
            <a:p>
              <a:pPr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of any item. She bought a coat that was     its original </a:t>
              </a:r>
            </a:p>
            <a:p>
              <a:pPr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price. After using the coupon, Susan paid $125 for the coat before taxes. What was the original price of the coat? Write an equation for the problem. Then solve the equation.</a:t>
              </a:r>
              <a:endPara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endParaRPr>
            </a:p>
          </p:txBody>
        </p:sp>
      </p:grpSp>
      <p:pic>
        <p:nvPicPr>
          <p:cNvPr id="6160" name="Picture 16" descr="2-3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2675" y="4194175"/>
            <a:ext cx="6965950" cy="16732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191000" y="771525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Write and Solve a Multi-Step Equation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524375" y="1503363"/>
            <a:ext cx="43910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Original equation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506571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       p</a:t>
            </a:r>
            <a:r>
              <a:rPr lang="en-US" sz="2400">
                <a:solidFill>
                  <a:srgbClr val="000000"/>
                </a:solidFill>
              </a:rPr>
              <a:t> = 270	Simplify.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33400" y="57150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original price of the coat was $270.</a:t>
            </a:r>
          </a:p>
        </p:txBody>
      </p:sp>
      <p:pic>
        <p:nvPicPr>
          <p:cNvPr id="7177" name="Picture 9" descr="ALG01_89"/>
          <p:cNvPicPr>
            <a:picLocks noChangeAspect="1" noChangeArrowheads="1"/>
          </p:cNvPicPr>
          <p:nvPr/>
        </p:nvPicPr>
        <p:blipFill>
          <a:blip r:embed="rId3" cstate="print"/>
          <a:srcRect b="79231"/>
          <a:stretch>
            <a:fillRect/>
          </a:stretch>
        </p:blipFill>
        <p:spPr bwMode="auto">
          <a:xfrm>
            <a:off x="1000125" y="1333500"/>
            <a:ext cx="3135313" cy="788988"/>
          </a:xfrm>
          <a:prstGeom prst="rect">
            <a:avLst/>
          </a:prstGeom>
          <a:noFill/>
        </p:spPr>
      </p:pic>
      <p:pic>
        <p:nvPicPr>
          <p:cNvPr id="7178" name="Picture 10" descr="ALG01_89"/>
          <p:cNvPicPr>
            <a:picLocks noChangeAspect="1" noChangeArrowheads="1"/>
          </p:cNvPicPr>
          <p:nvPr/>
        </p:nvPicPr>
        <p:blipFill>
          <a:blip r:embed="rId3" cstate="print"/>
          <a:srcRect t="21814" b="57167"/>
          <a:stretch>
            <a:fillRect/>
          </a:stretch>
        </p:blipFill>
        <p:spPr bwMode="auto">
          <a:xfrm>
            <a:off x="1000125" y="2209800"/>
            <a:ext cx="3135313" cy="798513"/>
          </a:xfrm>
          <a:prstGeom prst="rect">
            <a:avLst/>
          </a:prstGeom>
          <a:noFill/>
        </p:spPr>
      </p:pic>
      <p:pic>
        <p:nvPicPr>
          <p:cNvPr id="7179" name="Picture 11" descr="ALG01_89"/>
          <p:cNvPicPr>
            <a:picLocks noChangeAspect="1" noChangeArrowheads="1"/>
          </p:cNvPicPr>
          <p:nvPr/>
        </p:nvPicPr>
        <p:blipFill>
          <a:blip r:embed="rId3" cstate="print"/>
          <a:srcRect t="43376" b="36858"/>
          <a:stretch>
            <a:fillRect/>
          </a:stretch>
        </p:blipFill>
        <p:spPr bwMode="auto">
          <a:xfrm>
            <a:off x="1000125" y="2971800"/>
            <a:ext cx="3135313" cy="750888"/>
          </a:xfrm>
          <a:prstGeom prst="rect">
            <a:avLst/>
          </a:prstGeom>
          <a:noFill/>
        </p:spPr>
      </p:pic>
      <p:pic>
        <p:nvPicPr>
          <p:cNvPr id="7180" name="Picture 12" descr="ALG01_89"/>
          <p:cNvPicPr>
            <a:picLocks noChangeAspect="1" noChangeArrowheads="1"/>
          </p:cNvPicPr>
          <p:nvPr/>
        </p:nvPicPr>
        <p:blipFill>
          <a:blip r:embed="rId3" cstate="print"/>
          <a:srcRect t="63936" b="12537"/>
          <a:stretch>
            <a:fillRect/>
          </a:stretch>
        </p:blipFill>
        <p:spPr bwMode="auto">
          <a:xfrm>
            <a:off x="1000125" y="3848100"/>
            <a:ext cx="3135313" cy="893763"/>
          </a:xfrm>
          <a:prstGeom prst="rect">
            <a:avLst/>
          </a:prstGeom>
          <a:noFill/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4524375" y="2389188"/>
            <a:ext cx="43910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Add 10 to each side.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4524375" y="3162300"/>
            <a:ext cx="4391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Simplify.</a:t>
            </a: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4524375" y="4075113"/>
            <a:ext cx="43910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Multiply each side by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5" grpId="0" build="p" autoUpdateAnimBg="0"/>
      <p:bldP spid="7176" grpId="0" build="p" autoUpdateAnimBg="0"/>
      <p:bldP spid="7181" grpId="0" build="p" autoUpdateAnimBg="0" advAuto="0"/>
      <p:bldP spid="7182" grpId="0" build="p" autoUpdateAnimBg="0" advAuto="0"/>
      <p:bldP spid="7183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2655888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Question"/>
          <p:cNvSpPr>
            <a:spLocks noChangeArrowheads="1"/>
          </p:cNvSpPr>
          <p:nvPr/>
        </p:nvSpPr>
        <p:spPr bwMode="auto">
          <a:xfrm>
            <a:off x="477838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Three-fourths of the difference of a number and 7 is negative fifteen. What is the number?</a:t>
            </a:r>
          </a:p>
        </p:txBody>
      </p:sp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858838" y="2641600"/>
            <a:ext cx="2790825" cy="3225800"/>
            <a:chOff x="576" y="1664"/>
            <a:chExt cx="1758" cy="2032"/>
          </a:xfrm>
        </p:grpSpPr>
        <p:sp>
          <p:nvSpPr>
            <p:cNvPr id="114700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6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–13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–15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ym typeface="Symbol" pitchFamily="18" charset="2"/>
                </a:rPr>
                <a:t>	</a:t>
              </a:r>
              <a:r>
                <a:rPr lang="pt-BR" sz="2400">
                  <a:sym typeface="Symbol" pitchFamily="18" charset="2"/>
                </a:rPr>
                <a:t>7</a:t>
              </a:r>
            </a:p>
          </p:txBody>
        </p:sp>
        <p:pic>
          <p:nvPicPr>
            <p:cNvPr id="114701" name="Picture 13" descr="ALG01_91"/>
            <p:cNvPicPr>
              <a:picLocks noChangeAspect="1" noChangeArrowheads="1"/>
            </p:cNvPicPr>
            <p:nvPr/>
          </p:nvPicPr>
          <p:blipFill>
            <a:blip r:embed="rId6" cstate="print"/>
            <a:srcRect t="44049" r="50526" b="18547"/>
            <a:stretch>
              <a:fillRect/>
            </a:stretch>
          </p:blipFill>
          <p:spPr bwMode="auto">
            <a:xfrm>
              <a:off x="954" y="2788"/>
              <a:ext cx="188" cy="4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2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9591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 Consecutive Integer Problem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876300" y="1514475"/>
            <a:ext cx="79629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NUMBER THEORY</a:t>
            </a:r>
            <a:r>
              <a:rPr lang="en-US" sz="24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Write an equation for the problem below. Then solve the equation and answer the problem.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three consecutive odd integers whose sum is 57.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33400" y="3048000"/>
            <a:ext cx="8077200" cy="184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</a:t>
            </a:r>
            <a:r>
              <a:rPr lang="en-US" sz="2400" i="1">
                <a:solidFill>
                  <a:srgbClr val="000000"/>
                </a:solidFill>
              </a:rPr>
              <a:t>n =</a:t>
            </a:r>
            <a:r>
              <a:rPr lang="en-US" sz="2400">
                <a:solidFill>
                  <a:srgbClr val="000000"/>
                </a:solidFill>
              </a:rPr>
              <a:t> the least odd integer.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</a:t>
            </a:r>
            <a:r>
              <a:rPr lang="en-US" sz="2400" i="1">
                <a:solidFill>
                  <a:srgbClr val="000000"/>
                </a:solidFill>
              </a:rPr>
              <a:t>n + 2 =</a:t>
            </a:r>
            <a:r>
              <a:rPr lang="en-US" sz="2400">
                <a:solidFill>
                  <a:srgbClr val="000000"/>
                </a:solidFill>
              </a:rPr>
              <a:t> the next greater odd integer.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Let </a:t>
            </a:r>
            <a:r>
              <a:rPr lang="en-US" sz="2400" i="1">
                <a:solidFill>
                  <a:srgbClr val="000000"/>
                </a:solidFill>
              </a:rPr>
              <a:t>n + 4 =</a:t>
            </a:r>
            <a:r>
              <a:rPr lang="en-US" sz="2400">
                <a:solidFill>
                  <a:srgbClr val="000000"/>
                </a:solidFill>
              </a:rPr>
              <a:t> the greatest of the three odd integers.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The sum of three consecutive odd integers      is      57.</a:t>
            </a:r>
          </a:p>
        </p:txBody>
      </p:sp>
      <p:sp>
        <p:nvSpPr>
          <p:cNvPr id="9228" name="AutoShape 12"/>
          <p:cNvSpPr>
            <a:spLocks/>
          </p:cNvSpPr>
          <p:nvPr/>
        </p:nvSpPr>
        <p:spPr bwMode="black">
          <a:xfrm rot="-5400000">
            <a:off x="8020051" y="4799012"/>
            <a:ext cx="342900" cy="498475"/>
          </a:xfrm>
          <a:prstGeom prst="leftBrace">
            <a:avLst>
              <a:gd name="adj1" fmla="val 12114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29" name="AutoShape 13"/>
          <p:cNvSpPr>
            <a:spLocks/>
          </p:cNvSpPr>
          <p:nvPr/>
        </p:nvSpPr>
        <p:spPr bwMode="black">
          <a:xfrm rot="-5400000">
            <a:off x="3699669" y="2167731"/>
            <a:ext cx="342900" cy="5761038"/>
          </a:xfrm>
          <a:prstGeom prst="leftBrace">
            <a:avLst>
              <a:gd name="adj1" fmla="val 140008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30" name="AutoShape 14"/>
          <p:cNvSpPr>
            <a:spLocks/>
          </p:cNvSpPr>
          <p:nvPr/>
        </p:nvSpPr>
        <p:spPr bwMode="black">
          <a:xfrm rot="-5400000">
            <a:off x="7174707" y="4836318"/>
            <a:ext cx="342900" cy="423863"/>
          </a:xfrm>
          <a:prstGeom prst="leftBrace">
            <a:avLst>
              <a:gd name="adj1" fmla="val 10301"/>
              <a:gd name="adj2" fmla="val 50000"/>
            </a:avLst>
          </a:prstGeom>
          <a:noFill/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endParaRPr lang="en-US" sz="2400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33400" y="5318125"/>
            <a:ext cx="83820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       n</a:t>
            </a:r>
            <a:r>
              <a:rPr lang="en-US" sz="2400">
                <a:solidFill>
                  <a:srgbClr val="000000"/>
                </a:solidFill>
              </a:rPr>
              <a:t> + (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+ 2) + (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+ 4)                         =       57</a:t>
            </a:r>
            <a:endParaRPr lang="en-US" sz="2400" i="1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build="p" autoUpdateAnimBg="0" advAuto="0"/>
      <p:bldP spid="9227" grpId="0" build="p" autoUpdateAnimBg="0"/>
      <p:bldP spid="9228" grpId="0" animBg="1"/>
      <p:bldP spid="9229" grpId="0" animBg="1"/>
      <p:bldP spid="9230" grpId="0" animBg="1" autoUpdateAnimBg="0"/>
      <p:bldP spid="923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D0000"/>
                </a:solidFill>
              </a:rPr>
              <a:t>Solve a Consecutive Integer Problem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6576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n</a:t>
            </a:r>
            <a:r>
              <a:rPr lang="en-US" sz="2400"/>
              <a:t> + (</a:t>
            </a:r>
            <a:r>
              <a:rPr lang="en-US" sz="2400" i="1"/>
              <a:t>n</a:t>
            </a:r>
            <a:r>
              <a:rPr lang="en-US" sz="2400"/>
              <a:t> + 2) + (</a:t>
            </a:r>
            <a:r>
              <a:rPr lang="en-US" sz="2400" i="1"/>
              <a:t>n</a:t>
            </a:r>
            <a:r>
              <a:rPr lang="en-US" sz="2400"/>
              <a:t> + 4) = 57	Original equation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533400" y="2058988"/>
            <a:ext cx="80772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+ 6 = 57	Simplify.</a:t>
            </a:r>
          </a:p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+ 6 </a:t>
            </a:r>
            <a:r>
              <a:rPr lang="en-US" sz="2400">
                <a:solidFill>
                  <a:srgbClr val="E01B22"/>
                </a:solidFill>
              </a:rPr>
              <a:t>– 6</a:t>
            </a:r>
            <a:r>
              <a:rPr lang="en-US" sz="2400">
                <a:solidFill>
                  <a:srgbClr val="000000"/>
                </a:solidFill>
              </a:rPr>
              <a:t> = 57 </a:t>
            </a:r>
            <a:r>
              <a:rPr lang="en-US" sz="2400">
                <a:solidFill>
                  <a:srgbClr val="E01B22"/>
                </a:solidFill>
              </a:rPr>
              <a:t>– 6</a:t>
            </a:r>
            <a:r>
              <a:rPr lang="en-US" sz="2400">
                <a:solidFill>
                  <a:srgbClr val="000000"/>
                </a:solidFill>
              </a:rPr>
              <a:t>	Subtract 6 from each side.</a:t>
            </a:r>
          </a:p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            3</a:t>
            </a: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= 51	Simplify.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533400" y="5715000"/>
            <a:ext cx="838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consecutive odd integers are 17, 19,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and 21.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33400" y="4343400"/>
            <a:ext cx="80772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              n</a:t>
            </a:r>
            <a:r>
              <a:rPr lang="en-US" sz="2400">
                <a:solidFill>
                  <a:srgbClr val="000000"/>
                </a:solidFill>
              </a:rPr>
              <a:t> = 17	Simplify.</a:t>
            </a:r>
          </a:p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+ 2 = 17 + 2 or 19</a:t>
            </a:r>
          </a:p>
          <a:p>
            <a:pPr marL="40005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>
                <a:solidFill>
                  <a:srgbClr val="000000"/>
                </a:solidFill>
              </a:rPr>
              <a:t>n</a:t>
            </a:r>
            <a:r>
              <a:rPr lang="en-US" sz="2400">
                <a:solidFill>
                  <a:srgbClr val="000000"/>
                </a:solidFill>
              </a:rPr>
              <a:t> + 4 = 17 + 4 or 21</a:t>
            </a:r>
            <a:endParaRPr lang="en-US" sz="2400" i="1">
              <a:solidFill>
                <a:srgbClr val="000000"/>
              </a:solidFill>
            </a:endParaRP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4524375" y="3686175"/>
            <a:ext cx="4391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Divide each side by 3.</a:t>
            </a:r>
          </a:p>
        </p:txBody>
      </p:sp>
      <p:pic>
        <p:nvPicPr>
          <p:cNvPr id="91145" name="Picture 9" descr="alg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6113" y="3495675"/>
            <a:ext cx="1131887" cy="7810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1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1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1" grpId="0" build="p" autoUpdateAnimBg="0"/>
      <p:bldP spid="91142" grpId="0" build="p" autoUpdateAnimBg="0"/>
      <p:bldP spid="91143" grpId="0" build="p" autoUpdateAnimBg="0"/>
      <p:bldP spid="91144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54075" y="3560763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c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8838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28, 30, 32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26, 28, 30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20, 20, 24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40, 20, 24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477838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three consecutive even integers whose sum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is 84.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1;2;4;2;2;"/>
  <p:tag name="CHARTSTRINGSTD" val="1 3 0 1"/>
  <p:tag name="CHARTSTRINGREV" val="1 0 3 1"/>
  <p:tag name="CHARTSTRINGSTDPER" val="0.2 0.6 0 0.2"/>
  <p:tag name="CHARTSTRINGREVPER" val="0.2 0 0.6 0.2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TOTALRESPONSES" val="5"/>
  <p:tag name="SLICED" val="False"/>
  <p:tag name="RESPONSES" val="NA,1,5,3;1;3;2;3;"/>
  <p:tag name="CHARTSTRINGSTD" val="1 1 3 0"/>
  <p:tag name="CHARTSTRINGREV" val="0 3 1 1"/>
  <p:tag name="CHARTSTRINGSTDPER" val="0.2 0.2 0.6 0"/>
  <p:tag name="CHARTSTRINGREVPER" val="0 0.6 0.2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1;1;1;4;3;"/>
  <p:tag name="CHARTSTRINGSTD" val="3 0 1 1"/>
  <p:tag name="CHARTSTRINGREV" val="1 1 0 3"/>
  <p:tag name="CHARTSTRINGSTDPER" val="0.6 0 0.2 0.2"/>
  <p:tag name="CHARTSTRINGREVPER" val="0.2 0.2 0 0.6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4;1;3;3;4;"/>
  <p:tag name="CHARTSTRINGSTD" val="1 0 2 2"/>
  <p:tag name="CHARTSTRINGREV" val="2 2 0 1"/>
  <p:tag name="CHARTSTRINGSTDPER" val="0.2 0 0.4 0.4"/>
  <p:tag name="CHARTSTRINGREVPER" val="0.4 0.4 0 0.2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TOTALRESPONSES" val="5"/>
  <p:tag name="SLICED" val="False"/>
  <p:tag name="RESPONSES" val="NA,1,5,3;3;4;1;2;"/>
  <p:tag name="CHARTSTRINGSTD" val="1 1 2 1"/>
  <p:tag name="CHARTSTRINGREV" val="1 2 1 1"/>
  <p:tag name="CHARTSTRINGSTDPER" val="0.2 0.2 0.4 0.2"/>
  <p:tag name="CHARTSTRINGREVPER" val="0.2 0.4 0.2 0.2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DCF49E1D9874F158E670BF4B42E5022"/>
  <p:tag name="VALUES" val="Correct¤Incorrect¤Incorrect¤Incorrect"/>
  <p:tag name="TOTALRESPONSES" val="5"/>
  <p:tag name="SLICED" val="False"/>
  <p:tag name="RESPONSES" val="NA,1,5,4;3;1;1;3;"/>
  <p:tag name="CHARTSTRINGSTD" val="2 0 2 1"/>
  <p:tag name="CHARTSTRINGREV" val="1 2 0 2"/>
  <p:tag name="CHARTSTRINGSTDPER" val="0.4 0 0.4 0.2"/>
  <p:tag name="CHARTSTRINGREVPER" val="0.2 0.4 0 0.4"/>
  <p:tag name="RESPONSESGATHERED" val="False"/>
  <p:tag name="QUESTIONALIAS" val="5-Minute Check 5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Correct¤Incorrect¤Incorrect¤Incorrect"/>
  <p:tag name="TOTALRESPONSES" val="5"/>
  <p:tag name="SLICED" val="False"/>
  <p:tag name="RESPONSES" val="NA,1,5,3;1;2;3;1;"/>
  <p:tag name="CHARTSTRINGSTD" val="2 1 2 0"/>
  <p:tag name="CHARTSTRINGREV" val="0 2 1 2"/>
  <p:tag name="CHARTSTRINGSTDPER" val="0.4 0.2 0.4 0"/>
  <p:tag name="CHARTSTRINGREVPER" val="0 0.4 0.2 0.4"/>
  <p:tag name="QUESTIONALIAS" val="Example 1"/>
  <p:tag name="ANSWERSALIAS" val="A¤B¤C¤D"/>
  <p:tag name="RESPONSESGATHER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FF8271837C546B5A405F1FDCE7D6589"/>
  <p:tag name="VALUES" val="Incorrect¤Incorrect¤Correct¤Incorrect"/>
  <p:tag name="TOTALRESPONSES" val="5"/>
  <p:tag name="SLICED" val="False"/>
  <p:tag name="RESPONSES" val="NA,1,5,4;4;4;1;4;"/>
  <p:tag name="CHARTSTRINGSTD" val="1 0 0 4"/>
  <p:tag name="CHARTSTRINGREV" val="4 0 0 1"/>
  <p:tag name="CHARTSTRINGSTDPER" val="0.2 0 0 0.8"/>
  <p:tag name="CHARTSTRINGREVPER" val="0.8 0 0 0.2"/>
  <p:tag name="QUESTIONALIAS" val="Example 1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TOTALRESPONSES" val="5"/>
  <p:tag name="SLICED" val="False"/>
  <p:tag name="RESPONSES" val="NA,1,5,3;2;3;4;1;"/>
  <p:tag name="CHARTSTRINGSTD" val="1 1 2 1"/>
  <p:tag name="CHARTSTRINGREV" val="1 2 1 1"/>
  <p:tag name="CHARTSTRINGSTDPER" val="0.2 0.2 0.4 0.2"/>
  <p:tag name="CHARTSTRINGREVPER" val="0.2 0.4 0.2 0.2"/>
  <p:tag name="QUESTIONALIAS" val="Example 2"/>
  <p:tag name="ANSWERSALIAS" val="A¤B¤C¤D"/>
  <p:tag name="RESPONSESGATHERED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Correct¤Incorrect¤Incorrect"/>
  <p:tag name="TOTALRESPONSES" val="5"/>
  <p:tag name="SLICED" val="False"/>
  <p:tag name="RESPONSES" val="NA,1,5,3;4;1;1;1;"/>
  <p:tag name="CHARTSTRINGSTD" val="3 0 1 1"/>
  <p:tag name="CHARTSTRINGREV" val="1 1 0 3"/>
  <p:tag name="CHARTSTRINGSTDPER" val="0.6 0 0.2 0.2"/>
  <p:tag name="CHARTSTRINGREVPER" val="0.2 0.2 0 0.6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1418</TotalTime>
  <Words>690</Words>
  <Application>Microsoft Office PowerPoint</Application>
  <PresentationFormat>On-screen Show (4:3)</PresentationFormat>
  <Paragraphs>144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Arial</vt:lpstr>
      <vt:lpstr>Symbol</vt:lpstr>
      <vt:lpstr>Times New Roman</vt:lpstr>
      <vt:lpstr>HelveticaNeueLTStd-BdCn</vt:lpstr>
      <vt:lpstr>FormataOTFCnMd</vt:lpstr>
      <vt:lpstr>HelveticaNeueLTStd-MdCn</vt:lpstr>
      <vt:lpstr>HelveticaNeueLTStd-Cn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5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Concept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92</cp:revision>
  <dcterms:created xsi:type="dcterms:W3CDTF">2007-12-06T14:31:51Z</dcterms:created>
  <dcterms:modified xsi:type="dcterms:W3CDTF">2015-10-05T15:05:44Z</dcterms:modified>
</cp:coreProperties>
</file>