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290" r:id="rId21"/>
    <p:sldId id="259" r:id="rId22"/>
    <p:sldId id="308" r:id="rId23"/>
    <p:sldId id="260" r:id="rId24"/>
    <p:sldId id="261" r:id="rId25"/>
    <p:sldId id="309" r:id="rId26"/>
    <p:sldId id="263" r:id="rId27"/>
    <p:sldId id="291" r:id="rId28"/>
    <p:sldId id="310" r:id="rId29"/>
    <p:sldId id="316" r:id="rId30"/>
    <p:sldId id="302" r:id="rId31"/>
    <p:sldId id="293" r:id="rId32"/>
    <p:sldId id="294" r:id="rId33"/>
    <p:sldId id="317" r:id="rId34"/>
    <p:sldId id="318" r:id="rId35"/>
    <p:sldId id="319" r:id="rId36"/>
    <p:sldId id="311" r:id="rId37"/>
    <p:sldId id="275" r:id="rId38"/>
  </p:sldIdLst>
  <p:sldSz cx="9144000" cy="6858000" type="screen4x3"/>
  <p:notesSz cx="6858000" cy="9144000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100" d="100"/>
          <a:sy n="100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jpe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2_04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baseline="0">
                <a:solidFill>
                  <a:srgbClr val="18984C"/>
                </a:solidFill>
              </a:rPr>
              <a:t>Over Lesson 2–3</a:t>
            </a:r>
          </a:p>
        </p:txBody>
      </p:sp>
      <p:pic>
        <p:nvPicPr>
          <p:cNvPr id="4201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Header" descr="12_ALG1_Header_02_04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Header" descr="12_ALG1_Header_02_04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4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Header" descr="12_ALG1_Header_02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Header" descr="12_ALG1_Header_02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Header" descr="12_ALG1_Header_02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22" name="Picture 18" descr="Std Test 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0" name="Header" descr="12_ALG1_Header_02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Header" descr="12_ALG1_Header_02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Header" descr="12_ALG1_Header_02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5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6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8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Header" descr="12_ALG1_Header_02_04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9.xml"/><Relationship Id="rId7" Type="http://schemas.openxmlformats.org/officeDocument/2006/relationships/slide" Target="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10" Type="http://schemas.openxmlformats.org/officeDocument/2006/relationships/slide" Target="slide22.xml"/><Relationship Id="rId4" Type="http://schemas.openxmlformats.org/officeDocument/2006/relationships/slide" Target="slide10.xml"/><Relationship Id="rId9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41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40.png"/><Relationship Id="rId5" Type="http://schemas.openxmlformats.org/officeDocument/2006/relationships/image" Target="../media/image8.jpe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2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45.png"/><Relationship Id="rId5" Type="http://schemas.openxmlformats.org/officeDocument/2006/relationships/image" Target="../media/image8.jpe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7.xm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49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48.png"/><Relationship Id="rId5" Type="http://schemas.openxmlformats.org/officeDocument/2006/relationships/image" Target="../media/image8.jpe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49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50.png"/><Relationship Id="rId5" Type="http://schemas.openxmlformats.org/officeDocument/2006/relationships/image" Target="../media/image8.jpe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3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4.xml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5.xml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6.xml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7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60.jpeg"/><Relationship Id="rId5" Type="http://schemas.openxmlformats.org/officeDocument/2006/relationships/image" Target="../media/image8.jpe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6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8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09" name="SplashHeader" descr="12_ALG1_Header_02_04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 baseline="0">
                <a:solidFill>
                  <a:srgbClr val="E01B22"/>
                </a:solidFill>
                <a:hlinkClick r:id="" action="ppaction://hlinkshowjump?jump=nextslide"/>
              </a:rPr>
              <a:t>Five-Minute Check (over Lesson 2–3)</a:t>
            </a:r>
            <a:endParaRPr lang="en-US" sz="2000" b="1" baseline="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 baseline="0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CCSSS</a:t>
            </a:r>
            <a:endParaRPr lang="en-US" sz="2000" b="1" baseline="0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 baseline="0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 baseline="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 baseline="0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 baseline="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 baseline="0">
                <a:solidFill>
                  <a:srgbClr val="E01B22"/>
                </a:solidFill>
                <a:hlinkClick r:id="rId6" action="ppaction://hlinksldjump"/>
              </a:rPr>
              <a:t>Example 1:	Solve an Equation with Variables on Each Side</a:t>
            </a:r>
            <a:endParaRPr lang="en-US" sz="2000" b="1" baseline="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 baseline="0">
                <a:solidFill>
                  <a:srgbClr val="E01B22"/>
                </a:solidFill>
                <a:hlinkClick r:id="rId7" action="ppaction://hlinksldjump"/>
              </a:rPr>
              <a:t>Example 2:	Solve an Equation with Grouping Symbols</a:t>
            </a:r>
            <a:endParaRPr lang="en-US" sz="2000" b="1" baseline="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 baseline="0">
                <a:solidFill>
                  <a:srgbClr val="E01B22"/>
                </a:solidFill>
                <a:hlinkClick r:id="rId8" action="ppaction://hlinksldjump"/>
              </a:rPr>
              <a:t>Example 3:	Find Special Solutions</a:t>
            </a:r>
            <a:endParaRPr lang="en-US" sz="2000" b="1" baseline="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 baseline="0">
                <a:solidFill>
                  <a:srgbClr val="E01B22"/>
                </a:solidFill>
                <a:hlinkClick r:id="rId9" action="ppaction://hlinksldjump"/>
              </a:rPr>
              <a:t>Concept Summary:  Steps for Solving Equations</a:t>
            </a:r>
            <a:endParaRPr lang="en-US" sz="2000" b="1" baseline="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 baseline="0">
                <a:solidFill>
                  <a:srgbClr val="E01B22"/>
                </a:solidFill>
                <a:hlinkClick r:id="rId10" action="ppaction://hlinksldjump"/>
              </a:rPr>
              <a:t>Example 4:	Standardized Test Example</a:t>
            </a:r>
            <a:endParaRPr lang="en-US" sz="2000" b="1" baseline="0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–8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–9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baseline="0">
                <a:solidFill>
                  <a:srgbClr val="00539D"/>
                </a:solidFill>
                <a:cs typeface="Times New Roman" pitchFamily="18" charset="0"/>
              </a:rPr>
              <a:t>Solve –56 = 7</a:t>
            </a:r>
            <a:r>
              <a:rPr lang="en-US" sz="2400" b="1" i="1" baseline="0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 baseline="0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aseline="0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82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64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58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51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34290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aseline="0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8554" name="Picture 10" descr="02-04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3625" y="1490663"/>
            <a:ext cx="2159000" cy="7953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32.5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5.5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–5.5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–22.5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baseline="0">
                <a:solidFill>
                  <a:srgbClr val="00539D"/>
                </a:solidFill>
                <a:cs typeface="Times New Roman" pitchFamily="18" charset="0"/>
              </a:rPr>
              <a:t>Solve 5</a:t>
            </a:r>
            <a:r>
              <a:rPr lang="en-US" sz="2400" b="1" i="1" baseline="0">
                <a:solidFill>
                  <a:srgbClr val="00539D"/>
                </a:solidFill>
                <a:cs typeface="Times New Roman" pitchFamily="18" charset="0"/>
              </a:rPr>
              <a:t>w</a:t>
            </a:r>
            <a:r>
              <a:rPr lang="en-US" sz="2400" b="1" baseline="0">
                <a:solidFill>
                  <a:srgbClr val="00539D"/>
                </a:solidFill>
                <a:cs typeface="Times New Roman" pitchFamily="18" charset="0"/>
              </a:rPr>
              <a:t> = –27.5.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aseline="0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baseline="0">
                <a:solidFill>
                  <a:srgbClr val="00539D"/>
                </a:solidFill>
                <a:cs typeface="Times New Roman" pitchFamily="18" charset="0"/>
              </a:rPr>
              <a:t>Write an equation for </a:t>
            </a:r>
            <a:r>
              <a:rPr lang="en-US" sz="2400" b="1" i="1" baseline="0">
                <a:solidFill>
                  <a:srgbClr val="00539D"/>
                </a:solidFill>
                <a:cs typeface="Times New Roman" pitchFamily="18" charset="0"/>
              </a:rPr>
              <a:t>negative three times a number is negative thirty</a:t>
            </a:r>
            <a:r>
              <a:rPr lang="en-US" sz="2400" b="1" baseline="0">
                <a:solidFill>
                  <a:srgbClr val="00539D"/>
                </a:solidFill>
                <a:cs typeface="Times New Roman" pitchFamily="18" charset="0"/>
              </a:rPr>
              <a:t>. Then solve the equation.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28067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aseline="0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10605" name="Group 13"/>
          <p:cNvGrpSpPr>
            <a:grpSpLocks/>
          </p:cNvGrpSpPr>
          <p:nvPr/>
        </p:nvGrpSpPr>
        <p:grpSpPr bwMode="auto">
          <a:xfrm>
            <a:off x="1066800" y="2717800"/>
            <a:ext cx="3657600" cy="3225800"/>
            <a:chOff x="672" y="1712"/>
            <a:chExt cx="2304" cy="2032"/>
          </a:xfrm>
        </p:grpSpPr>
        <p:sp>
          <p:nvSpPr>
            <p:cNvPr id="11059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712"/>
              <a:ext cx="2304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baseline="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 baseline="0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baseline="0">
                  <a:solidFill>
                    <a:srgbClr val="000000"/>
                  </a:solidFill>
                  <a:sym typeface="Symbol" pitchFamily="18" charset="2"/>
                </a:rPr>
                <a:t>–3</a:t>
              </a:r>
              <a:r>
                <a:rPr lang="pt-BR" sz="2400" i="1" baseline="0">
                  <a:solidFill>
                    <a:srgbClr val="000000"/>
                  </a:solidFill>
                  <a:sym typeface="Symbol" pitchFamily="18" charset="2"/>
                </a:rPr>
                <a:t>n</a:t>
              </a:r>
              <a:r>
                <a:rPr lang="pt-BR" sz="2400" baseline="0">
                  <a:solidFill>
                    <a:srgbClr val="000000"/>
                  </a:solidFill>
                  <a:sym typeface="Symbol" pitchFamily="18" charset="2"/>
                </a:rPr>
                <a:t> = –30; 10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baseline="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 baseline="0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baseline="0">
                  <a:solidFill>
                    <a:srgbClr val="000000"/>
                  </a:solidFill>
                  <a:sym typeface="Symbol" pitchFamily="18" charset="2"/>
                </a:rPr>
                <a:t>–3</a:t>
              </a:r>
              <a:r>
                <a:rPr lang="pt-BR" sz="2400" i="1" baseline="0">
                  <a:solidFill>
                    <a:srgbClr val="000000"/>
                  </a:solidFill>
                  <a:sym typeface="Symbol" pitchFamily="18" charset="2"/>
                </a:rPr>
                <a:t>n</a:t>
              </a:r>
              <a:r>
                <a:rPr lang="pt-BR" sz="2400" baseline="0">
                  <a:solidFill>
                    <a:srgbClr val="000000"/>
                  </a:solidFill>
                  <a:sym typeface="Symbol" pitchFamily="18" charset="2"/>
                </a:rPr>
                <a:t> = 30; –10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baseline="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 baseline="0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baseline="0">
                  <a:solidFill>
                    <a:srgbClr val="000000"/>
                  </a:solidFill>
                  <a:sym typeface="Symbol" pitchFamily="18" charset="2"/>
                </a:rPr>
                <a:t>–3 = –30</a:t>
              </a:r>
              <a:r>
                <a:rPr lang="pt-BR" sz="2400" i="1" baseline="0">
                  <a:solidFill>
                    <a:srgbClr val="000000"/>
                  </a:solidFill>
                  <a:sym typeface="Symbol" pitchFamily="18" charset="2"/>
                </a:rPr>
                <a:t>n</a:t>
              </a:r>
              <a:r>
                <a:rPr lang="pt-BR" sz="2400" baseline="0">
                  <a:solidFill>
                    <a:srgbClr val="000000"/>
                  </a:solidFill>
                  <a:sym typeface="Symbol" pitchFamily="18" charset="2"/>
                </a:rPr>
                <a:t>;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baseline="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 baseline="0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baseline="0">
                  <a:solidFill>
                    <a:srgbClr val="000000"/>
                  </a:solidFill>
                  <a:sym typeface="Symbol" pitchFamily="18" charset="2"/>
                </a:rPr>
                <a:t>–3 + </a:t>
              </a:r>
              <a:r>
                <a:rPr lang="pt-BR" sz="2400" i="1" baseline="0">
                  <a:solidFill>
                    <a:srgbClr val="000000"/>
                  </a:solidFill>
                  <a:sym typeface="Symbol" pitchFamily="18" charset="2"/>
                </a:rPr>
                <a:t>n</a:t>
              </a:r>
              <a:r>
                <a:rPr lang="pt-BR" sz="2400" baseline="0">
                  <a:solidFill>
                    <a:srgbClr val="000000"/>
                  </a:solidFill>
                  <a:sym typeface="Symbol" pitchFamily="18" charset="2"/>
                </a:rPr>
                <a:t> = –30; –27</a:t>
              </a:r>
            </a:p>
          </p:txBody>
        </p:sp>
        <p:pic>
          <p:nvPicPr>
            <p:cNvPr id="110602" name="Picture 10" descr="02-04-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36" y="2762"/>
              <a:ext cx="292" cy="501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32125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5.3 cm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3.2 cm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3.1 cm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2.3 cm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06550"/>
            <a:ext cx="43910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baseline="0">
                <a:solidFill>
                  <a:srgbClr val="00539D"/>
                </a:solidFill>
                <a:cs typeface="Times New Roman" pitchFamily="18" charset="0"/>
              </a:rPr>
              <a:t>What is the height of the parallelogram if the area is 7.82 square centimeters?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59166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aseline="0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1628" name="Picture 12" descr="Alg1-02-04-5-5mi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1671638"/>
            <a:ext cx="3436938" cy="17478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1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20837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94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 baseline="0">
                <a:solidFill>
                  <a:srgbClr val="000000"/>
                </a:solidFill>
                <a:sym typeface="Symbol" pitchFamily="18" charset="2"/>
              </a:rPr>
              <a:t>p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 = –14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 baseline="0">
                <a:solidFill>
                  <a:srgbClr val="000000"/>
                </a:solidFill>
                <a:sym typeface="Symbol" pitchFamily="18" charset="2"/>
              </a:rPr>
              <a:t>p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 = 14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 baseline="0">
                <a:solidFill>
                  <a:srgbClr val="000000"/>
                </a:solidFill>
                <a:sym typeface="Symbol" pitchFamily="18" charset="2"/>
              </a:rPr>
              <a:t>p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 = –42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 baseline="0">
                <a:solidFill>
                  <a:srgbClr val="000000"/>
                </a:solidFill>
                <a:sym typeface="Symbol" pitchFamily="18" charset="2"/>
              </a:rPr>
              <a:t>p</a:t>
            </a:r>
            <a:r>
              <a:rPr lang="pt-BR" sz="2400" b="1" baseline="0">
                <a:solidFill>
                  <a:srgbClr val="000000"/>
                </a:solidFill>
                <a:sym typeface="Symbol" pitchFamily="18" charset="2"/>
              </a:rPr>
              <a:t> = 42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56784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aseline="0"/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43" name="Picture 11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736725"/>
            <a:ext cx="457200" cy="420688"/>
          </a:xfrm>
          <a:prstGeom prst="rect">
            <a:avLst/>
          </a:prstGeom>
          <a:noFill/>
        </p:spPr>
      </p:pic>
      <p:grpSp>
        <p:nvGrpSpPr>
          <p:cNvPr id="120848" name="Group 16"/>
          <p:cNvGrpSpPr>
            <a:grpSpLocks/>
          </p:cNvGrpSpPr>
          <p:nvPr/>
        </p:nvGrpSpPr>
        <p:grpSpPr bwMode="auto">
          <a:xfrm>
            <a:off x="1143000" y="1600200"/>
            <a:ext cx="2624138" cy="804863"/>
            <a:chOff x="720" y="1008"/>
            <a:chExt cx="1653" cy="507"/>
          </a:xfrm>
        </p:grpSpPr>
        <p:pic>
          <p:nvPicPr>
            <p:cNvPr id="120846" name="Picture 14" descr="2-4-6redo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20" y="1008"/>
              <a:ext cx="1653" cy="502"/>
            </a:xfrm>
            <a:prstGeom prst="rect">
              <a:avLst/>
            </a:prstGeom>
            <a:noFill/>
          </p:spPr>
        </p:pic>
        <p:sp>
          <p:nvSpPr>
            <p:cNvPr id="120847" name="Text Box 15"/>
            <p:cNvSpPr txBox="1">
              <a:spLocks noChangeArrowheads="1"/>
            </p:cNvSpPr>
            <p:nvPr/>
          </p:nvSpPr>
          <p:spPr bwMode="auto">
            <a:xfrm>
              <a:off x="1224" y="1284"/>
              <a:ext cx="1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aseline="0">
                  <a:solidFill>
                    <a:srgbClr val="00539D"/>
                  </a:solidFill>
                </a:rPr>
                <a:t>–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0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utoUpdateAnimBg="0"/>
      <p:bldP spid="120839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543800" cy="437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="1" baseline="0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aseline="0"/>
              <a:t>A.REI.1 Explain each step in solving a simple equation as following from the equality of numbers asserted at the previous step, starting from the assumption that the original equation has a solution. Construct a viable argument to justify a solution method.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aseline="0"/>
              <a:t>A.REI.3 Solve linear equations and inequalities in one variable, including equations with coefficients represented by letters.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="1" baseline="0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aseline="0"/>
              <a:t>1 Make sense of problems and persevere in solving them.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aseline="0"/>
              <a:t>5 Use appropriate tools strategically.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 baseline="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aseline="0"/>
              <a:t>You solved multi-step equations.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aseline="0"/>
              <a:t>Solve equations with the variable on each side.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aseline="0"/>
              <a:t>Solve equations involving grouping symbols.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aseline="0"/>
              <a:t>identity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baseline="0">
                <a:solidFill>
                  <a:srgbClr val="CD0000"/>
                </a:solidFill>
              </a:rPr>
              <a:t>Solve an Equation with Variables on Each Side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 baseline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8 + 5</a:t>
            </a:r>
            <a:r>
              <a:rPr lang="en-US" sz="2400" b="1" i="1" baseline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 b="1" baseline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7</a:t>
            </a:r>
            <a:r>
              <a:rPr lang="en-US" sz="2400" b="1" i="1" baseline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 b="1" baseline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2. Check your solution.</a:t>
            </a:r>
            <a:endParaRPr lang="en-US" sz="2400" i="1" baseline="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533400" y="1905000"/>
            <a:ext cx="82105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000500" indent="-3657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aseline="0">
                <a:solidFill>
                  <a:srgbClr val="000000"/>
                </a:solidFill>
              </a:rPr>
              <a:t>        8 + 5</a:t>
            </a:r>
            <a:r>
              <a:rPr lang="en-US" sz="2400" i="1" baseline="0">
                <a:solidFill>
                  <a:srgbClr val="000000"/>
                </a:solidFill>
              </a:rPr>
              <a:t>c</a:t>
            </a:r>
            <a:r>
              <a:rPr lang="en-US" sz="2400" baseline="0">
                <a:solidFill>
                  <a:srgbClr val="000000"/>
                </a:solidFill>
              </a:rPr>
              <a:t> = 7</a:t>
            </a:r>
            <a:r>
              <a:rPr lang="en-US" sz="2400" i="1" baseline="0">
                <a:solidFill>
                  <a:srgbClr val="000000"/>
                </a:solidFill>
              </a:rPr>
              <a:t>c</a:t>
            </a:r>
            <a:r>
              <a:rPr lang="en-US" sz="2400" baseline="0">
                <a:solidFill>
                  <a:srgbClr val="000000"/>
                </a:solidFill>
              </a:rPr>
              <a:t> – 2	Original equation</a:t>
            </a:r>
          </a:p>
        </p:txBody>
      </p:sp>
      <p:sp>
        <p:nvSpPr>
          <p:cNvPr id="5905" name="Rectangle 785"/>
          <p:cNvSpPr>
            <a:spLocks noChangeArrowheads="1"/>
          </p:cNvSpPr>
          <p:nvPr/>
        </p:nvSpPr>
        <p:spPr bwMode="auto">
          <a:xfrm>
            <a:off x="533400" y="51181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000500" algn="l"/>
              </a:tabLst>
            </a:pPr>
            <a:r>
              <a:rPr lang="en-US" sz="2400" b="1" baseline="0">
                <a:solidFill>
                  <a:srgbClr val="00539D"/>
                </a:solidFill>
              </a:rPr>
              <a:t>Answer:</a:t>
            </a:r>
            <a:r>
              <a:rPr lang="en-US" sz="2400" baseline="0">
                <a:solidFill>
                  <a:srgbClr val="E01B22"/>
                </a:solidFill>
              </a:rPr>
              <a:t> 	</a:t>
            </a:r>
            <a:r>
              <a:rPr lang="en-US" sz="2400" i="1" baseline="0">
                <a:solidFill>
                  <a:srgbClr val="E01B22"/>
                </a:solidFill>
              </a:rPr>
              <a:t>c</a:t>
            </a:r>
            <a:r>
              <a:rPr lang="en-US" sz="2400" baseline="0">
                <a:solidFill>
                  <a:srgbClr val="E01B22"/>
                </a:solidFill>
              </a:rPr>
              <a:t> = 5	Simplify.</a:t>
            </a:r>
            <a:endParaRPr lang="en-US" sz="2400" i="1" baseline="0">
              <a:solidFill>
                <a:srgbClr val="E01B22"/>
              </a:solidFill>
            </a:endParaRPr>
          </a:p>
        </p:txBody>
      </p:sp>
      <p:sp>
        <p:nvSpPr>
          <p:cNvPr id="5906" name="Rectangle 786"/>
          <p:cNvSpPr>
            <a:spLocks noChangeArrowheads="1"/>
          </p:cNvSpPr>
          <p:nvPr/>
        </p:nvSpPr>
        <p:spPr bwMode="auto">
          <a:xfrm>
            <a:off x="4524375" y="4371975"/>
            <a:ext cx="43910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aseline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Divide each side by –2.</a:t>
            </a:r>
          </a:p>
        </p:txBody>
      </p:sp>
      <p:sp>
        <p:nvSpPr>
          <p:cNvPr id="5908" name="Text Box 788"/>
          <p:cNvSpPr txBox="1">
            <a:spLocks noChangeArrowheads="1"/>
          </p:cNvSpPr>
          <p:nvPr/>
        </p:nvSpPr>
        <p:spPr bwMode="auto">
          <a:xfrm>
            <a:off x="533400" y="5661025"/>
            <a:ext cx="52578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aseline="0">
                <a:solidFill>
                  <a:srgbClr val="000000"/>
                </a:solidFill>
              </a:rPr>
              <a:t>To check your answer, substitute 5 </a:t>
            </a:r>
            <a:br>
              <a:rPr lang="en-US" sz="2400" baseline="0">
                <a:solidFill>
                  <a:srgbClr val="000000"/>
                </a:solidFill>
              </a:rPr>
            </a:br>
            <a:r>
              <a:rPr lang="en-US" sz="2400" baseline="0">
                <a:solidFill>
                  <a:srgbClr val="000000"/>
                </a:solidFill>
              </a:rPr>
              <a:t>for </a:t>
            </a:r>
            <a:r>
              <a:rPr lang="en-US" sz="2400" i="1" baseline="0">
                <a:solidFill>
                  <a:srgbClr val="000000"/>
                </a:solidFill>
              </a:rPr>
              <a:t>c </a:t>
            </a:r>
            <a:r>
              <a:rPr lang="en-US" sz="2400" baseline="0">
                <a:solidFill>
                  <a:srgbClr val="000000"/>
                </a:solidFill>
              </a:rPr>
              <a:t>in the original equation.</a:t>
            </a:r>
          </a:p>
        </p:txBody>
      </p:sp>
      <p:pic>
        <p:nvPicPr>
          <p:cNvPr id="5909" name="Picture 789" descr="2-4-1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5950" y="4262438"/>
            <a:ext cx="1543050" cy="795337"/>
          </a:xfrm>
          <a:prstGeom prst="rect">
            <a:avLst/>
          </a:prstGeom>
          <a:noFill/>
        </p:spPr>
      </p:pic>
      <p:sp>
        <p:nvSpPr>
          <p:cNvPr id="5910" name="Text Box 790"/>
          <p:cNvSpPr txBox="1">
            <a:spLocks noChangeArrowheads="1"/>
          </p:cNvSpPr>
          <p:nvPr/>
        </p:nvSpPr>
        <p:spPr bwMode="auto">
          <a:xfrm>
            <a:off x="533400" y="2389188"/>
            <a:ext cx="82105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000500" indent="-3657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aseline="0">
                <a:solidFill>
                  <a:srgbClr val="E01B22"/>
                </a:solidFill>
              </a:rPr>
              <a:t>           – 7</a:t>
            </a:r>
            <a:r>
              <a:rPr lang="en-US" sz="2400" i="1" baseline="0">
                <a:solidFill>
                  <a:srgbClr val="E01B22"/>
                </a:solidFill>
              </a:rPr>
              <a:t>c</a:t>
            </a:r>
            <a:r>
              <a:rPr lang="en-US" sz="2400" baseline="0">
                <a:solidFill>
                  <a:srgbClr val="000000"/>
                </a:solidFill>
              </a:rPr>
              <a:t> = </a:t>
            </a:r>
            <a:r>
              <a:rPr lang="en-US" sz="2400" baseline="0">
                <a:solidFill>
                  <a:srgbClr val="E01B22"/>
                </a:solidFill>
              </a:rPr>
              <a:t>– 7</a:t>
            </a:r>
            <a:r>
              <a:rPr lang="en-US" sz="2400" i="1" baseline="0">
                <a:solidFill>
                  <a:srgbClr val="E01B22"/>
                </a:solidFill>
              </a:rPr>
              <a:t>c</a:t>
            </a:r>
            <a:r>
              <a:rPr lang="en-US" sz="2400" i="1" baseline="0">
                <a:solidFill>
                  <a:srgbClr val="000000"/>
                </a:solidFill>
              </a:rPr>
              <a:t>	</a:t>
            </a:r>
            <a:r>
              <a:rPr lang="en-US" sz="2400" baseline="0">
                <a:solidFill>
                  <a:srgbClr val="000000"/>
                </a:solidFill>
              </a:rPr>
              <a:t>Subtract 7</a:t>
            </a:r>
            <a:r>
              <a:rPr lang="en-US" sz="2400" i="1" baseline="0">
                <a:solidFill>
                  <a:srgbClr val="000000"/>
                </a:solidFill>
              </a:rPr>
              <a:t>c</a:t>
            </a:r>
            <a:r>
              <a:rPr lang="en-US" sz="2400" baseline="0">
                <a:solidFill>
                  <a:srgbClr val="000000"/>
                </a:solidFill>
              </a:rPr>
              <a:t> from each side.</a:t>
            </a:r>
          </a:p>
        </p:txBody>
      </p:sp>
      <p:sp>
        <p:nvSpPr>
          <p:cNvPr id="5911" name="Text Box 791"/>
          <p:cNvSpPr txBox="1">
            <a:spLocks noChangeArrowheads="1"/>
          </p:cNvSpPr>
          <p:nvPr/>
        </p:nvSpPr>
        <p:spPr bwMode="auto">
          <a:xfrm>
            <a:off x="533400" y="2865438"/>
            <a:ext cx="82105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000500" indent="-3657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aseline="0">
                <a:solidFill>
                  <a:srgbClr val="000000"/>
                </a:solidFill>
              </a:rPr>
              <a:t>        8 – 2</a:t>
            </a:r>
            <a:r>
              <a:rPr lang="en-US" sz="2400" i="1" baseline="0">
                <a:solidFill>
                  <a:srgbClr val="000000"/>
                </a:solidFill>
              </a:rPr>
              <a:t>c</a:t>
            </a:r>
            <a:r>
              <a:rPr lang="en-US" sz="2400" baseline="0">
                <a:solidFill>
                  <a:srgbClr val="000000"/>
                </a:solidFill>
              </a:rPr>
              <a:t> = –2	Simplify.</a:t>
            </a:r>
          </a:p>
        </p:txBody>
      </p:sp>
      <p:sp>
        <p:nvSpPr>
          <p:cNvPr id="5912" name="Text Box 792"/>
          <p:cNvSpPr txBox="1">
            <a:spLocks noChangeArrowheads="1"/>
          </p:cNvSpPr>
          <p:nvPr/>
        </p:nvSpPr>
        <p:spPr bwMode="auto">
          <a:xfrm>
            <a:off x="533400" y="3341688"/>
            <a:ext cx="82105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000500" indent="-3657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aseline="0">
                <a:solidFill>
                  <a:srgbClr val="E01B22"/>
                </a:solidFill>
              </a:rPr>
              <a:t>     – 8</a:t>
            </a:r>
            <a:r>
              <a:rPr lang="en-US" sz="2400" baseline="0">
                <a:solidFill>
                  <a:srgbClr val="000000"/>
                </a:solidFill>
              </a:rPr>
              <a:t>         = </a:t>
            </a:r>
            <a:r>
              <a:rPr lang="en-US" sz="2400" baseline="0">
                <a:solidFill>
                  <a:srgbClr val="E01B22"/>
                </a:solidFill>
              </a:rPr>
              <a:t>– 8</a:t>
            </a:r>
            <a:r>
              <a:rPr lang="en-US" sz="2400" baseline="0">
                <a:solidFill>
                  <a:srgbClr val="000000"/>
                </a:solidFill>
              </a:rPr>
              <a:t>	Subtract 8 from each side.</a:t>
            </a:r>
          </a:p>
        </p:txBody>
      </p:sp>
      <p:sp>
        <p:nvSpPr>
          <p:cNvPr id="5913" name="Text Box 793"/>
          <p:cNvSpPr txBox="1">
            <a:spLocks noChangeArrowheads="1"/>
          </p:cNvSpPr>
          <p:nvPr/>
        </p:nvSpPr>
        <p:spPr bwMode="auto">
          <a:xfrm>
            <a:off x="533400" y="3808413"/>
            <a:ext cx="82105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000500" indent="-3657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aseline="0">
                <a:solidFill>
                  <a:srgbClr val="000000"/>
                </a:solidFill>
              </a:rPr>
              <a:t>            –2</a:t>
            </a:r>
            <a:r>
              <a:rPr lang="en-US" sz="2400" i="1" baseline="0">
                <a:solidFill>
                  <a:srgbClr val="000000"/>
                </a:solidFill>
              </a:rPr>
              <a:t>c</a:t>
            </a:r>
            <a:r>
              <a:rPr lang="en-US" sz="2400" baseline="0">
                <a:solidFill>
                  <a:srgbClr val="000000"/>
                </a:solidFill>
              </a:rPr>
              <a:t> = –10	Simplify.</a:t>
            </a:r>
          </a:p>
        </p:txBody>
      </p:sp>
      <p:sp>
        <p:nvSpPr>
          <p:cNvPr id="5914" name="Line 794"/>
          <p:cNvSpPr>
            <a:spLocks noChangeShapeType="1"/>
          </p:cNvSpPr>
          <p:nvPr/>
        </p:nvSpPr>
        <p:spPr bwMode="auto">
          <a:xfrm>
            <a:off x="1362075" y="2743200"/>
            <a:ext cx="2076450" cy="0"/>
          </a:xfrm>
          <a:prstGeom prst="line">
            <a:avLst/>
          </a:prstGeom>
          <a:noFill/>
          <a:ln w="19050">
            <a:solidFill>
              <a:srgbClr val="E01B2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915" name="Line 795"/>
          <p:cNvSpPr>
            <a:spLocks noChangeShapeType="1"/>
          </p:cNvSpPr>
          <p:nvPr/>
        </p:nvSpPr>
        <p:spPr bwMode="auto">
          <a:xfrm>
            <a:off x="1352550" y="3743325"/>
            <a:ext cx="2085975" cy="0"/>
          </a:xfrm>
          <a:prstGeom prst="line">
            <a:avLst/>
          </a:prstGeom>
          <a:noFill/>
          <a:ln w="19050">
            <a:solidFill>
              <a:srgbClr val="E01B2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/>
      <p:bldP spid="5905" grpId="0" build="p" autoUpdateAnimBg="0"/>
      <p:bldP spid="5906" grpId="0" build="p" autoUpdateAnimBg="0" advAuto="0"/>
      <p:bldP spid="5908" grpId="0" build="p" autoUpdateAnimBg="0"/>
      <p:bldP spid="5910" grpId="0" build="p" autoUpdateAnimBg="0"/>
      <p:bldP spid="5911" grpId="0" build="p" autoUpdateAnimBg="0"/>
      <p:bldP spid="5912" grpId="0" build="p" autoUpdateAnimBg="0"/>
      <p:bldP spid="5913" grpId="0" build="p" autoUpdateAnimBg="0"/>
      <p:bldP spid="5914" grpId="0" animBg="1"/>
      <p:bldP spid="59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914400" y="39528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aseline="0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baseline="0">
                <a:solidFill>
                  <a:srgbClr val="00539D"/>
                </a:solidFill>
                <a:cs typeface="Times New Roman" pitchFamily="18" charset="0"/>
              </a:rPr>
              <a:t>Solve 9</a:t>
            </a:r>
            <a:r>
              <a:rPr lang="en-US" sz="2400" b="1" i="1" baseline="0">
                <a:solidFill>
                  <a:srgbClr val="00539D"/>
                </a:solidFill>
                <a:cs typeface="Times New Roman" pitchFamily="18" charset="0"/>
              </a:rPr>
              <a:t>f</a:t>
            </a:r>
            <a:r>
              <a:rPr lang="en-US" sz="2400" b="1" baseline="0">
                <a:solidFill>
                  <a:srgbClr val="00539D"/>
                </a:solidFill>
                <a:cs typeface="Times New Roman" pitchFamily="18" charset="0"/>
              </a:rPr>
              <a:t> – 6 = 3</a:t>
            </a:r>
            <a:r>
              <a:rPr lang="en-US" sz="2400" b="1" i="1" baseline="0">
                <a:solidFill>
                  <a:srgbClr val="00539D"/>
                </a:solidFill>
                <a:cs typeface="Times New Roman" pitchFamily="18" charset="0"/>
              </a:rPr>
              <a:t>f</a:t>
            </a:r>
            <a:r>
              <a:rPr lang="en-US" sz="2400" b="1" baseline="0">
                <a:solidFill>
                  <a:srgbClr val="00539D"/>
                </a:solidFill>
                <a:cs typeface="Times New Roman" pitchFamily="18" charset="0"/>
              </a:rPr>
              <a:t> + 7.</a:t>
            </a:r>
          </a:p>
        </p:txBody>
      </p:sp>
      <p:grpSp>
        <p:nvGrpSpPr>
          <p:cNvPr id="113689" name="Group 25"/>
          <p:cNvGrpSpPr>
            <a:grpSpLocks/>
          </p:cNvGrpSpPr>
          <p:nvPr/>
        </p:nvGrpSpPr>
        <p:grpSpPr bwMode="auto">
          <a:xfrm>
            <a:off x="914400" y="1952625"/>
            <a:ext cx="2790825" cy="3387725"/>
            <a:chOff x="576" y="1230"/>
            <a:chExt cx="1758" cy="2134"/>
          </a:xfrm>
        </p:grpSpPr>
        <p:pic>
          <p:nvPicPr>
            <p:cNvPr id="113686" name="Picture 22"/>
            <p:cNvPicPr>
              <a:picLocks noChangeAspect="1" noChangeArrowheads="1"/>
            </p:cNvPicPr>
            <p:nvPr/>
          </p:nvPicPr>
          <p:blipFill>
            <a:blip r:embed="rId6" cstate="print"/>
            <a:srcRect r="20041"/>
            <a:stretch>
              <a:fillRect/>
            </a:stretch>
          </p:blipFill>
          <p:spPr bwMode="auto">
            <a:xfrm>
              <a:off x="918" y="1830"/>
              <a:ext cx="282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367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3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baseline="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 baseline="0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baseline="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 baseline="0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baseline="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 baseline="0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baseline="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 baseline="0">
                  <a:sym typeface="Symbol" pitchFamily="18" charset="2"/>
                </a:rPr>
                <a:t>	</a:t>
              </a:r>
              <a:r>
                <a:rPr lang="pt-BR" sz="2400" baseline="0">
                  <a:sym typeface="Symbol" pitchFamily="18" charset="2"/>
                </a:rPr>
                <a:t>2</a:t>
              </a:r>
            </a:p>
          </p:txBody>
        </p:sp>
        <p:pic>
          <p:nvPicPr>
            <p:cNvPr id="113678" name="Picture 14" descr="ALG01_94"/>
            <p:cNvPicPr>
              <a:picLocks noChangeAspect="1" noChangeArrowheads="1"/>
            </p:cNvPicPr>
            <p:nvPr/>
          </p:nvPicPr>
          <p:blipFill>
            <a:blip r:embed="rId7" cstate="print"/>
            <a:srcRect r="48695" b="73116"/>
            <a:stretch>
              <a:fillRect/>
            </a:stretch>
          </p:blipFill>
          <p:spPr bwMode="auto">
            <a:xfrm>
              <a:off x="942" y="1230"/>
              <a:ext cx="177" cy="492"/>
            </a:xfrm>
            <a:prstGeom prst="rect">
              <a:avLst/>
            </a:prstGeom>
            <a:noFill/>
          </p:spPr>
        </p:pic>
        <p:pic>
          <p:nvPicPr>
            <p:cNvPr id="113680" name="Picture 16" descr="ALG01_94"/>
            <p:cNvPicPr>
              <a:picLocks noChangeAspect="1" noChangeArrowheads="1"/>
            </p:cNvPicPr>
            <p:nvPr/>
          </p:nvPicPr>
          <p:blipFill>
            <a:blip r:embed="rId7" cstate="print"/>
            <a:srcRect t="58688" b="16066"/>
            <a:stretch>
              <a:fillRect/>
            </a:stretch>
          </p:blipFill>
          <p:spPr bwMode="auto">
            <a:xfrm>
              <a:off x="942" y="2406"/>
              <a:ext cx="345" cy="462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baseline="0">
                <a:solidFill>
                  <a:srgbClr val="CD0000"/>
                </a:solidFill>
              </a:rPr>
              <a:t>Solve an Equation with Grouping Symbols</a:t>
            </a:r>
          </a:p>
        </p:txBody>
      </p:sp>
      <p:pic>
        <p:nvPicPr>
          <p:cNvPr id="6149" name="Picture 5" descr="ALG01_96"/>
          <p:cNvPicPr>
            <a:picLocks noChangeAspect="1" noChangeArrowheads="1"/>
          </p:cNvPicPr>
          <p:nvPr/>
        </p:nvPicPr>
        <p:blipFill>
          <a:blip r:embed="rId3" cstate="print"/>
          <a:srcRect r="19341" b="70117"/>
          <a:stretch>
            <a:fillRect/>
          </a:stretch>
        </p:blipFill>
        <p:spPr bwMode="auto">
          <a:xfrm>
            <a:off x="1066800" y="2038350"/>
            <a:ext cx="3117850" cy="777875"/>
          </a:xfrm>
          <a:prstGeom prst="rect">
            <a:avLst/>
          </a:prstGeom>
          <a:noFill/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33400" y="2819400"/>
            <a:ext cx="8305800" cy="2976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686300" indent="-434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aseline="0">
                <a:solidFill>
                  <a:srgbClr val="000000"/>
                </a:solidFill>
              </a:rPr>
              <a:t>          6 + 4</a:t>
            </a:r>
            <a:r>
              <a:rPr lang="en-US" sz="2400" i="1" baseline="0">
                <a:solidFill>
                  <a:srgbClr val="000000"/>
                </a:solidFill>
              </a:rPr>
              <a:t>q</a:t>
            </a:r>
            <a:r>
              <a:rPr lang="en-US" sz="2400" baseline="0">
                <a:solidFill>
                  <a:srgbClr val="000000"/>
                </a:solidFill>
              </a:rPr>
              <a:t> = 12</a:t>
            </a:r>
            <a:r>
              <a:rPr lang="en-US" sz="2400" i="1" baseline="0">
                <a:solidFill>
                  <a:srgbClr val="000000"/>
                </a:solidFill>
              </a:rPr>
              <a:t>q</a:t>
            </a:r>
            <a:r>
              <a:rPr lang="en-US" sz="2400" baseline="0">
                <a:solidFill>
                  <a:srgbClr val="000000"/>
                </a:solidFill>
              </a:rPr>
              <a:t> – 42	Distributive Property</a:t>
            </a:r>
          </a:p>
          <a:p>
            <a:pPr marL="4686300" indent="-434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aseline="0">
                <a:solidFill>
                  <a:srgbClr val="000000"/>
                </a:solidFill>
              </a:rPr>
              <a:t>6 + 4</a:t>
            </a:r>
            <a:r>
              <a:rPr lang="en-US" sz="2400" i="1" baseline="0">
                <a:solidFill>
                  <a:srgbClr val="000000"/>
                </a:solidFill>
              </a:rPr>
              <a:t>q </a:t>
            </a:r>
            <a:r>
              <a:rPr lang="en-US" sz="2400" i="1" baseline="0">
                <a:solidFill>
                  <a:srgbClr val="E01B22"/>
                </a:solidFill>
              </a:rPr>
              <a:t>– </a:t>
            </a:r>
            <a:r>
              <a:rPr lang="en-US" sz="2400" baseline="0">
                <a:solidFill>
                  <a:srgbClr val="E01B22"/>
                </a:solidFill>
              </a:rPr>
              <a:t>12</a:t>
            </a:r>
            <a:r>
              <a:rPr lang="en-US" sz="2400" i="1" baseline="0">
                <a:solidFill>
                  <a:srgbClr val="E01B22"/>
                </a:solidFill>
              </a:rPr>
              <a:t>q</a:t>
            </a:r>
            <a:r>
              <a:rPr lang="en-US" sz="2400" baseline="0">
                <a:solidFill>
                  <a:srgbClr val="000000"/>
                </a:solidFill>
              </a:rPr>
              <a:t> = 12</a:t>
            </a:r>
            <a:r>
              <a:rPr lang="en-US" sz="2400" i="1" baseline="0">
                <a:solidFill>
                  <a:srgbClr val="000000"/>
                </a:solidFill>
              </a:rPr>
              <a:t>q</a:t>
            </a:r>
            <a:r>
              <a:rPr lang="en-US" sz="2400" baseline="0">
                <a:solidFill>
                  <a:srgbClr val="000000"/>
                </a:solidFill>
              </a:rPr>
              <a:t> – 42 </a:t>
            </a:r>
            <a:r>
              <a:rPr lang="en-US" sz="2400" baseline="0">
                <a:solidFill>
                  <a:srgbClr val="E01B22"/>
                </a:solidFill>
              </a:rPr>
              <a:t>– 12</a:t>
            </a:r>
            <a:r>
              <a:rPr lang="en-US" sz="2400" i="1" baseline="0">
                <a:solidFill>
                  <a:srgbClr val="E01B22"/>
                </a:solidFill>
              </a:rPr>
              <a:t>q</a:t>
            </a:r>
            <a:r>
              <a:rPr lang="en-US" sz="2400" baseline="0">
                <a:solidFill>
                  <a:srgbClr val="000000"/>
                </a:solidFill>
              </a:rPr>
              <a:t>	Subtract 12</a:t>
            </a:r>
            <a:r>
              <a:rPr lang="en-US" sz="2400" i="1" baseline="0">
                <a:solidFill>
                  <a:srgbClr val="000000"/>
                </a:solidFill>
              </a:rPr>
              <a:t>q</a:t>
            </a:r>
            <a:r>
              <a:rPr lang="en-US" sz="2400" baseline="0">
                <a:solidFill>
                  <a:srgbClr val="000000"/>
                </a:solidFill>
              </a:rPr>
              <a:t> from each side.</a:t>
            </a:r>
          </a:p>
          <a:p>
            <a:pPr marL="4686300" indent="-434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aseline="0">
                <a:solidFill>
                  <a:srgbClr val="000000"/>
                </a:solidFill>
              </a:rPr>
              <a:t>          6 – 8</a:t>
            </a:r>
            <a:r>
              <a:rPr lang="en-US" sz="2400" i="1" baseline="0">
                <a:solidFill>
                  <a:srgbClr val="000000"/>
                </a:solidFill>
              </a:rPr>
              <a:t>q</a:t>
            </a:r>
            <a:r>
              <a:rPr lang="en-US" sz="2400" baseline="0">
                <a:solidFill>
                  <a:srgbClr val="000000"/>
                </a:solidFill>
              </a:rPr>
              <a:t> = –42	Simplify.</a:t>
            </a:r>
          </a:p>
          <a:p>
            <a:pPr marL="4686300" indent="-434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aseline="0">
                <a:solidFill>
                  <a:srgbClr val="000000"/>
                </a:solidFill>
              </a:rPr>
              <a:t>    6 – 8</a:t>
            </a:r>
            <a:r>
              <a:rPr lang="en-US" sz="2400" i="1" baseline="0">
                <a:solidFill>
                  <a:srgbClr val="000000"/>
                </a:solidFill>
              </a:rPr>
              <a:t>q</a:t>
            </a:r>
            <a:r>
              <a:rPr lang="en-US" sz="2400" baseline="0">
                <a:solidFill>
                  <a:srgbClr val="000000"/>
                </a:solidFill>
              </a:rPr>
              <a:t> </a:t>
            </a:r>
            <a:r>
              <a:rPr lang="en-US" sz="2400" baseline="0">
                <a:solidFill>
                  <a:srgbClr val="E01B22"/>
                </a:solidFill>
              </a:rPr>
              <a:t>– 6</a:t>
            </a:r>
            <a:r>
              <a:rPr lang="en-US" sz="2400" baseline="0">
                <a:solidFill>
                  <a:srgbClr val="000000"/>
                </a:solidFill>
              </a:rPr>
              <a:t> = –42 </a:t>
            </a:r>
            <a:r>
              <a:rPr lang="en-US" sz="2400" baseline="0">
                <a:solidFill>
                  <a:srgbClr val="E01B22"/>
                </a:solidFill>
              </a:rPr>
              <a:t>– 6</a:t>
            </a:r>
            <a:r>
              <a:rPr lang="en-US" sz="2400" baseline="0">
                <a:solidFill>
                  <a:srgbClr val="000000"/>
                </a:solidFill>
              </a:rPr>
              <a:t>	Subtract 6 from each side. </a:t>
            </a:r>
          </a:p>
          <a:p>
            <a:pPr marL="4686300" indent="-434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aseline="0">
                <a:solidFill>
                  <a:srgbClr val="000000"/>
                </a:solidFill>
              </a:rPr>
              <a:t>              –8</a:t>
            </a:r>
            <a:r>
              <a:rPr lang="en-US" sz="2400" i="1" baseline="0">
                <a:solidFill>
                  <a:srgbClr val="000000"/>
                </a:solidFill>
              </a:rPr>
              <a:t>q</a:t>
            </a:r>
            <a:r>
              <a:rPr lang="en-US" sz="2400" baseline="0">
                <a:solidFill>
                  <a:srgbClr val="000000"/>
                </a:solidFill>
              </a:rPr>
              <a:t> = –48	Simplify.</a:t>
            </a:r>
          </a:p>
        </p:txBody>
      </p:sp>
      <p:pic>
        <p:nvPicPr>
          <p:cNvPr id="6151" name="Picture 7" descr="ALG01_9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3450" y="1338263"/>
            <a:ext cx="7212013" cy="785812"/>
          </a:xfrm>
          <a:prstGeom prst="rect">
            <a:avLst/>
          </a:prstGeom>
          <a:noFill/>
        </p:spPr>
      </p:pic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5210175" y="2206625"/>
            <a:ext cx="37719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aseline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Original equation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build="p" autoUpdateAnimBg="0"/>
      <p:bldP spid="6152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baseline="0">
                <a:solidFill>
                  <a:srgbClr val="CD0000"/>
                </a:solidFill>
              </a:rPr>
              <a:t>Solve an Equation with Grouping Symbols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5219700" y="1503363"/>
            <a:ext cx="36957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aseline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Divide each side by –8.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533400" y="49530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aseline="0">
                <a:solidFill>
                  <a:srgbClr val="000000"/>
                </a:solidFill>
              </a:rPr>
              <a:t>To check, substitute 6 for </a:t>
            </a:r>
            <a:r>
              <a:rPr lang="en-US" sz="2400" i="1" baseline="0">
                <a:solidFill>
                  <a:srgbClr val="000000"/>
                </a:solidFill>
              </a:rPr>
              <a:t>q </a:t>
            </a:r>
            <a:r>
              <a:rPr lang="en-US" sz="2400" baseline="0">
                <a:solidFill>
                  <a:srgbClr val="000000"/>
                </a:solidFill>
              </a:rPr>
              <a:t>in the original equation.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533400" y="38465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686300" algn="l"/>
              </a:tabLst>
            </a:pPr>
            <a:r>
              <a:rPr lang="en-US" sz="2400" b="1" baseline="0">
                <a:solidFill>
                  <a:srgbClr val="00539D"/>
                </a:solidFill>
              </a:rPr>
              <a:t>Answer:</a:t>
            </a:r>
            <a:r>
              <a:rPr lang="en-US" sz="2400" baseline="0">
                <a:solidFill>
                  <a:srgbClr val="E01B22"/>
                </a:solidFill>
              </a:rPr>
              <a:t> 	</a:t>
            </a:r>
            <a:r>
              <a:rPr lang="en-US" sz="2400" i="1" baseline="0">
                <a:solidFill>
                  <a:srgbClr val="E01B22"/>
                </a:solidFill>
              </a:rPr>
              <a:t>q</a:t>
            </a:r>
            <a:r>
              <a:rPr lang="en-US" sz="2400" baseline="0">
                <a:solidFill>
                  <a:srgbClr val="E01B22"/>
                </a:solidFill>
              </a:rPr>
              <a:t> = 6	</a:t>
            </a:r>
            <a:endParaRPr lang="en-US" sz="2400" i="1" baseline="0">
              <a:solidFill>
                <a:srgbClr val="E01B22"/>
              </a:solidFill>
            </a:endParaRPr>
          </a:p>
        </p:txBody>
      </p:sp>
      <p:pic>
        <p:nvPicPr>
          <p:cNvPr id="7178" name="Picture 10" descr="2-4-2 ed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9163" y="1403350"/>
            <a:ext cx="1563687" cy="793750"/>
          </a:xfrm>
          <a:prstGeom prst="rect">
            <a:avLst/>
          </a:prstGeom>
          <a:noFill/>
        </p:spPr>
      </p:pic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857250" y="2474913"/>
            <a:ext cx="77914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362450" indent="-40195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 baseline="0">
                <a:solidFill>
                  <a:srgbClr val="000000"/>
                </a:solidFill>
              </a:rPr>
              <a:t>                q</a:t>
            </a:r>
            <a:r>
              <a:rPr lang="en-US" sz="2400" baseline="0">
                <a:solidFill>
                  <a:srgbClr val="000000"/>
                </a:solidFill>
              </a:rPr>
              <a:t> = 6	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p" autoUpdateAnimBg="0" advAuto="0"/>
      <p:bldP spid="7174" grpId="0" build="p" autoUpdateAnimBg="0"/>
      <p:bldP spid="7175" grpId="0" build="p" autoUpdateAnimBg="0"/>
      <p:bldP spid="7177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49911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aseline="0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 baseline="0">
                <a:sym typeface="Symbol" pitchFamily="18" charset="2"/>
              </a:rPr>
              <a:t>	38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 baseline="0">
                <a:sym typeface="Symbol" pitchFamily="18" charset="2"/>
              </a:rPr>
              <a:t>	28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 baseline="0">
                <a:sym typeface="Symbol" pitchFamily="18" charset="2"/>
              </a:rPr>
              <a:t>	10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 baseline="0">
                <a:sym typeface="Symbol" pitchFamily="18" charset="2"/>
              </a:rPr>
              <a:t>	36</a:t>
            </a:r>
          </a:p>
        </p:txBody>
      </p:sp>
      <p:pic>
        <p:nvPicPr>
          <p:cNvPr id="114699" name="Picture 11" descr="ALG01_9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3450" y="1343025"/>
            <a:ext cx="3967163" cy="7858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8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baseline="0">
                <a:solidFill>
                  <a:srgbClr val="CD0000"/>
                </a:solidFill>
              </a:rPr>
              <a:t>Find Special Solutions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 baseline="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 baseline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Solve 8(5</a:t>
            </a:r>
            <a:r>
              <a:rPr lang="en-US" sz="2400" b="1" i="1" baseline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 b="1" baseline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2) = 10(32 + 4</a:t>
            </a:r>
            <a:r>
              <a:rPr lang="en-US" sz="2400" b="1" i="1" baseline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 b="1" baseline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).</a:t>
            </a:r>
            <a:endParaRPr lang="en-US" sz="2400" i="1" baseline="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635000" y="2200275"/>
            <a:ext cx="8382000" cy="2501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092700" indent="-4978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14550" algn="r"/>
                <a:tab pos="2228850" algn="l"/>
              </a:tabLst>
            </a:pPr>
            <a:r>
              <a:rPr lang="en-US" sz="2400" baseline="0"/>
              <a:t>          8(5</a:t>
            </a:r>
            <a:r>
              <a:rPr lang="en-US" sz="2400" i="1" baseline="0"/>
              <a:t>c</a:t>
            </a:r>
            <a:r>
              <a:rPr lang="en-US" sz="2400" baseline="0"/>
              <a:t> – 2) = 10(32 + 4</a:t>
            </a:r>
            <a:r>
              <a:rPr lang="en-US" sz="2400" i="1" baseline="0"/>
              <a:t>c</a:t>
            </a:r>
            <a:r>
              <a:rPr lang="en-US" sz="2400" baseline="0"/>
              <a:t>)	Original equation</a:t>
            </a:r>
          </a:p>
          <a:p>
            <a:pPr marL="5092700" indent="-4978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14550" algn="r"/>
                <a:tab pos="2228850" algn="l"/>
              </a:tabLst>
            </a:pPr>
            <a:r>
              <a:rPr lang="en-US" sz="2400" baseline="0"/>
              <a:t>          40</a:t>
            </a:r>
            <a:r>
              <a:rPr lang="en-US" sz="2400" i="1" baseline="0"/>
              <a:t>c</a:t>
            </a:r>
            <a:r>
              <a:rPr lang="en-US" sz="2400" baseline="0"/>
              <a:t> – 16 = 320 + 40</a:t>
            </a:r>
            <a:r>
              <a:rPr lang="en-US" sz="2400" i="1" baseline="0"/>
              <a:t>c	</a:t>
            </a:r>
            <a:r>
              <a:rPr lang="en-US" sz="2400" baseline="0"/>
              <a:t>Distributive Property</a:t>
            </a:r>
          </a:p>
          <a:p>
            <a:pPr marL="5092700" indent="-4978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14550" algn="r"/>
                <a:tab pos="2228850" algn="l"/>
              </a:tabLst>
            </a:pPr>
            <a:r>
              <a:rPr lang="en-US" sz="2400" baseline="0"/>
              <a:t>40</a:t>
            </a:r>
            <a:r>
              <a:rPr lang="en-US" sz="2400" i="1" baseline="0"/>
              <a:t>c</a:t>
            </a:r>
            <a:r>
              <a:rPr lang="en-US" sz="2400" baseline="0"/>
              <a:t> – 16 </a:t>
            </a:r>
            <a:r>
              <a:rPr lang="en-US" sz="2400" baseline="0">
                <a:solidFill>
                  <a:srgbClr val="E01B22"/>
                </a:solidFill>
              </a:rPr>
              <a:t>– 40</a:t>
            </a:r>
            <a:r>
              <a:rPr lang="en-US" sz="2400" i="1" baseline="0">
                <a:solidFill>
                  <a:srgbClr val="E01B22"/>
                </a:solidFill>
              </a:rPr>
              <a:t>c</a:t>
            </a:r>
            <a:r>
              <a:rPr lang="en-US" sz="2400" baseline="0"/>
              <a:t> = 320 + 40</a:t>
            </a:r>
            <a:r>
              <a:rPr lang="en-US" sz="2400" i="1" baseline="0"/>
              <a:t>c</a:t>
            </a:r>
            <a:r>
              <a:rPr lang="en-US" sz="2400" baseline="0"/>
              <a:t> </a:t>
            </a:r>
            <a:r>
              <a:rPr lang="en-US" sz="2400" baseline="0">
                <a:solidFill>
                  <a:srgbClr val="E01B22"/>
                </a:solidFill>
              </a:rPr>
              <a:t>– 40</a:t>
            </a:r>
            <a:r>
              <a:rPr lang="en-US" sz="2400" i="1" baseline="0">
                <a:solidFill>
                  <a:srgbClr val="E01B22"/>
                </a:solidFill>
              </a:rPr>
              <a:t>c</a:t>
            </a:r>
            <a:r>
              <a:rPr lang="en-US" sz="2400" baseline="0"/>
              <a:t>	Subtract 40</a:t>
            </a:r>
            <a:r>
              <a:rPr lang="en-US" sz="2400" i="1" baseline="0"/>
              <a:t>c</a:t>
            </a:r>
            <a:r>
              <a:rPr lang="en-US" sz="2400" baseline="0"/>
              <a:t> from each side.</a:t>
            </a:r>
          </a:p>
          <a:p>
            <a:pPr marL="5092700" indent="-4978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14550" algn="r"/>
                <a:tab pos="2228850" algn="l"/>
              </a:tabLst>
            </a:pPr>
            <a:r>
              <a:rPr lang="en-US" sz="2400" baseline="0"/>
              <a:t>	–16 	= 320	This statement is false.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533400" y="478155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 baseline="0">
                <a:solidFill>
                  <a:srgbClr val="00539D"/>
                </a:solidFill>
              </a:rPr>
              <a:t>Answer:</a:t>
            </a:r>
            <a:r>
              <a:rPr lang="en-US" sz="2400" baseline="0">
                <a:solidFill>
                  <a:srgbClr val="E01B22"/>
                </a:solidFill>
              </a:rPr>
              <a:t> 	Since –16 = 320 is a false statement, this equation has no solution.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build="p" autoUpdateAnimBg="0"/>
      <p:bldP spid="9222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baseline="0">
                <a:solidFill>
                  <a:srgbClr val="CD0000"/>
                </a:solidFill>
              </a:rPr>
              <a:t>Find Special Solutions</a:t>
            </a:r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533400" y="34290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686300" indent="-434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aseline="0">
                <a:solidFill>
                  <a:srgbClr val="000000"/>
                </a:solidFill>
              </a:rPr>
              <a:t>  4</a:t>
            </a:r>
            <a:r>
              <a:rPr lang="en-US" sz="2400" i="1" baseline="0">
                <a:solidFill>
                  <a:srgbClr val="000000"/>
                </a:solidFill>
              </a:rPr>
              <a:t>t</a:t>
            </a:r>
            <a:r>
              <a:rPr lang="en-US" sz="2400" baseline="0">
                <a:solidFill>
                  <a:srgbClr val="000000"/>
                </a:solidFill>
              </a:rPr>
              <a:t> + 80 = 4</a:t>
            </a:r>
            <a:r>
              <a:rPr lang="en-US" sz="2400" i="1" baseline="0">
                <a:solidFill>
                  <a:srgbClr val="000000"/>
                </a:solidFill>
              </a:rPr>
              <a:t>t</a:t>
            </a:r>
            <a:r>
              <a:rPr lang="en-US" sz="2400" baseline="0">
                <a:solidFill>
                  <a:srgbClr val="000000"/>
                </a:solidFill>
              </a:rPr>
              <a:t> + 80	Distributive Property</a:t>
            </a:r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533400" y="4781550"/>
            <a:ext cx="82296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 baseline="0">
                <a:solidFill>
                  <a:srgbClr val="00539D"/>
                </a:solidFill>
              </a:rPr>
              <a:t>Answer:</a:t>
            </a:r>
            <a:r>
              <a:rPr lang="en-US" sz="2400" baseline="0">
                <a:solidFill>
                  <a:srgbClr val="E01B22"/>
                </a:solidFill>
              </a:rPr>
              <a:t> 	Since the expression on each side of the </a:t>
            </a:r>
            <a:br>
              <a:rPr lang="en-US" sz="2400" baseline="0">
                <a:solidFill>
                  <a:srgbClr val="E01B22"/>
                </a:solidFill>
              </a:rPr>
            </a:br>
            <a:r>
              <a:rPr lang="en-US" sz="2400" baseline="0">
                <a:solidFill>
                  <a:srgbClr val="E01B22"/>
                </a:solidFill>
              </a:rPr>
              <a:t>equation is the same, this equation is an identity. The statement 4</a:t>
            </a:r>
            <a:r>
              <a:rPr lang="en-US" sz="2400" i="1" baseline="0">
                <a:solidFill>
                  <a:srgbClr val="E01B22"/>
                </a:solidFill>
              </a:rPr>
              <a:t>t</a:t>
            </a:r>
            <a:r>
              <a:rPr lang="en-US" sz="2400" baseline="0">
                <a:solidFill>
                  <a:srgbClr val="E01B22"/>
                </a:solidFill>
              </a:rPr>
              <a:t> + 80 = 4</a:t>
            </a:r>
            <a:r>
              <a:rPr lang="en-US" sz="2400" i="1" baseline="0">
                <a:solidFill>
                  <a:srgbClr val="E01B22"/>
                </a:solidFill>
              </a:rPr>
              <a:t>t</a:t>
            </a:r>
            <a:r>
              <a:rPr lang="en-US" sz="2400" baseline="0">
                <a:solidFill>
                  <a:srgbClr val="E01B22"/>
                </a:solidFill>
              </a:rPr>
              <a:t> + 80 is true for all values of </a:t>
            </a:r>
            <a:r>
              <a:rPr lang="en-US" sz="2400" i="1" baseline="0">
                <a:solidFill>
                  <a:srgbClr val="E01B22"/>
                </a:solidFill>
              </a:rPr>
              <a:t>t</a:t>
            </a:r>
            <a:r>
              <a:rPr lang="en-US" sz="2400" baseline="0">
                <a:solidFill>
                  <a:srgbClr val="E01B22"/>
                </a:solidFill>
              </a:rPr>
              <a:t>.</a:t>
            </a:r>
          </a:p>
        </p:txBody>
      </p:sp>
      <p:pic>
        <p:nvPicPr>
          <p:cNvPr id="91142" name="Picture 6" descr="ALG01_100"/>
          <p:cNvPicPr>
            <a:picLocks noChangeAspect="1" noChangeArrowheads="1"/>
          </p:cNvPicPr>
          <p:nvPr/>
        </p:nvPicPr>
        <p:blipFill>
          <a:blip r:embed="rId3" cstate="print"/>
          <a:srcRect b="31331"/>
          <a:stretch>
            <a:fillRect/>
          </a:stretch>
        </p:blipFill>
        <p:spPr bwMode="auto">
          <a:xfrm>
            <a:off x="954088" y="2136775"/>
            <a:ext cx="3217862" cy="835025"/>
          </a:xfrm>
          <a:prstGeom prst="rect">
            <a:avLst/>
          </a:prstGeom>
          <a:noFill/>
        </p:spPr>
      </p:pic>
      <p:sp>
        <p:nvSpPr>
          <p:cNvPr id="91143" name="Rectangle 7"/>
          <p:cNvSpPr>
            <a:spLocks noChangeArrowheads="1"/>
          </p:cNvSpPr>
          <p:nvPr/>
        </p:nvSpPr>
        <p:spPr bwMode="auto">
          <a:xfrm>
            <a:off x="5210175" y="2343150"/>
            <a:ext cx="37719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aseline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Original equation</a:t>
            </a:r>
          </a:p>
        </p:txBody>
      </p:sp>
      <p:grpSp>
        <p:nvGrpSpPr>
          <p:cNvPr id="91144" name="Group 8"/>
          <p:cNvGrpSpPr>
            <a:grpSpLocks/>
          </p:cNvGrpSpPr>
          <p:nvPr/>
        </p:nvGrpSpPr>
        <p:grpSpPr bwMode="auto">
          <a:xfrm>
            <a:off x="876300" y="1333500"/>
            <a:ext cx="8039100" cy="768350"/>
            <a:chOff x="552" y="840"/>
            <a:chExt cx="5064" cy="484"/>
          </a:xfrm>
        </p:grpSpPr>
        <p:pic>
          <p:nvPicPr>
            <p:cNvPr id="91145" name="Picture 9" descr="ALG01_99"/>
            <p:cNvPicPr>
              <a:picLocks noChangeAspect="1" noChangeArrowheads="1"/>
            </p:cNvPicPr>
            <p:nvPr/>
          </p:nvPicPr>
          <p:blipFill>
            <a:blip r:embed="rId4" cstate="print"/>
            <a:srcRect l="11592" r="48782"/>
            <a:stretch>
              <a:fillRect/>
            </a:stretch>
          </p:blipFill>
          <p:spPr bwMode="auto">
            <a:xfrm>
              <a:off x="1403" y="840"/>
              <a:ext cx="1969" cy="484"/>
            </a:xfrm>
            <a:prstGeom prst="rect">
              <a:avLst/>
            </a:prstGeom>
            <a:noFill/>
          </p:spPr>
        </p:pic>
        <p:sp>
          <p:nvSpPr>
            <p:cNvPr id="91146" name="Rectangle 10"/>
            <p:cNvSpPr>
              <a:spLocks noChangeArrowheads="1"/>
            </p:cNvSpPr>
            <p:nvPr/>
          </p:nvSpPr>
          <p:spPr bwMode="auto">
            <a:xfrm>
              <a:off x="552" y="947"/>
              <a:ext cx="506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 baseline="0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B.</a:t>
              </a:r>
              <a:r>
                <a:rPr lang="en-US" sz="2400" b="1" baseline="0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Solve 		                   . </a:t>
              </a:r>
              <a:endParaRPr lang="en-US" sz="2400" i="1" baseline="0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build="p" autoUpdateAnimBg="0"/>
      <p:bldP spid="91141" grpId="0" build="p" autoUpdateAnimBg="0"/>
      <p:bldP spid="91143" grpId="0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95350" y="5257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aseline="0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6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baseline="0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sz="2400" b="1" baseline="0">
                <a:solidFill>
                  <a:srgbClr val="00539D"/>
                </a:solidFill>
                <a:cs typeface="Times New Roman" pitchFamily="18" charset="0"/>
              </a:rPr>
              <a:t> </a:t>
            </a:r>
          </a:p>
        </p:txBody>
      </p:sp>
      <p:pic>
        <p:nvPicPr>
          <p:cNvPr id="115727" name="Picture 15" descr="ALG01_1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93813" y="1314450"/>
            <a:ext cx="4040187" cy="850900"/>
          </a:xfrm>
          <a:prstGeom prst="rect">
            <a:avLst/>
          </a:prstGeom>
          <a:noFill/>
        </p:spPr>
      </p:pic>
      <p:grpSp>
        <p:nvGrpSpPr>
          <p:cNvPr id="115731" name="Group 19"/>
          <p:cNvGrpSpPr>
            <a:grpSpLocks/>
          </p:cNvGrpSpPr>
          <p:nvPr/>
        </p:nvGrpSpPr>
        <p:grpSpPr bwMode="auto">
          <a:xfrm>
            <a:off x="914400" y="2362200"/>
            <a:ext cx="4267200" cy="3352800"/>
            <a:chOff x="576" y="1488"/>
            <a:chExt cx="2688" cy="2112"/>
          </a:xfrm>
        </p:grpSpPr>
        <p:sp>
          <p:nvSpPr>
            <p:cNvPr id="11572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568"/>
              <a:ext cx="268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baseline="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 baseline="0">
                  <a:sym typeface="Symbol" pitchFamily="18" charset="2"/>
                </a:rPr>
                <a:t>	</a:t>
              </a:r>
              <a:endParaRPr lang="pt-BR" sz="2400" baseline="0"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baseline="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 baseline="0">
                  <a:sym typeface="Symbol" pitchFamily="18" charset="2"/>
                </a:rPr>
                <a:t>	</a:t>
              </a:r>
              <a:r>
                <a:rPr lang="pt-BR" sz="2400" baseline="0">
                  <a:sym typeface="Symbol" pitchFamily="18" charset="2"/>
                </a:rPr>
                <a:t>2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baseline="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 baseline="0">
                  <a:sym typeface="Symbol" pitchFamily="18" charset="2"/>
                </a:rPr>
                <a:t>	</a:t>
              </a:r>
              <a:r>
                <a:rPr lang="pt-BR" sz="2400" baseline="0">
                  <a:sym typeface="Symbol" pitchFamily="18" charset="2"/>
                </a:rPr>
                <a:t>true for all values of </a:t>
              </a:r>
              <a:r>
                <a:rPr lang="pt-BR" sz="2400" i="1" baseline="0">
                  <a:sym typeface="Symbol" pitchFamily="18" charset="2"/>
                </a:rPr>
                <a:t>a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baseline="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 baseline="0">
                  <a:sym typeface="Symbol" pitchFamily="18" charset="2"/>
                </a:rPr>
                <a:t>	</a:t>
              </a:r>
              <a:r>
                <a:rPr lang="pt-BR" sz="2400" baseline="0">
                  <a:sym typeface="Symbol" pitchFamily="18" charset="2"/>
                </a:rPr>
                <a:t>no solution</a:t>
              </a:r>
            </a:p>
          </p:txBody>
        </p:sp>
        <p:pic>
          <p:nvPicPr>
            <p:cNvPr id="115730" name="Picture 18" descr="ALG01_102"/>
            <p:cNvPicPr>
              <a:picLocks noChangeAspect="1" noChangeArrowheads="1"/>
            </p:cNvPicPr>
            <p:nvPr/>
          </p:nvPicPr>
          <p:blipFill>
            <a:blip r:embed="rId7" cstate="print"/>
            <a:srcRect t="44106" r="90077" b="20645"/>
            <a:stretch>
              <a:fillRect/>
            </a:stretch>
          </p:blipFill>
          <p:spPr bwMode="auto">
            <a:xfrm>
              <a:off x="948" y="1488"/>
              <a:ext cx="196" cy="459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5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6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1863" name="Oval 7"/>
          <p:cNvSpPr>
            <a:spLocks noChangeArrowheads="1"/>
          </p:cNvSpPr>
          <p:nvPr/>
        </p:nvSpPr>
        <p:spPr bwMode="auto">
          <a:xfrm>
            <a:off x="914400" y="43434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aseline="0"/>
          </a:p>
        </p:txBody>
      </p:sp>
      <p:pic>
        <p:nvPicPr>
          <p:cNvPr id="12186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186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1866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baseline="0">
                <a:solidFill>
                  <a:srgbClr val="E01B22"/>
                </a:solidFill>
                <a:cs typeface="Times New Roman" pitchFamily="18" charset="0"/>
              </a:rPr>
              <a:t>B.</a:t>
            </a:r>
          </a:p>
        </p:txBody>
      </p:sp>
      <p:pic>
        <p:nvPicPr>
          <p:cNvPr id="121867" name="Picture 11" descr="ALG01_103"/>
          <p:cNvPicPr>
            <a:picLocks noChangeAspect="1" noChangeArrowheads="1"/>
          </p:cNvPicPr>
          <p:nvPr/>
        </p:nvPicPr>
        <p:blipFill>
          <a:blip r:embed="rId6" cstate="print"/>
          <a:srcRect l="7422"/>
          <a:stretch>
            <a:fillRect/>
          </a:stretch>
        </p:blipFill>
        <p:spPr bwMode="auto">
          <a:xfrm>
            <a:off x="1295400" y="1304925"/>
            <a:ext cx="4095750" cy="850900"/>
          </a:xfrm>
          <a:prstGeom prst="rect">
            <a:avLst/>
          </a:prstGeom>
          <a:noFill/>
        </p:spPr>
      </p:pic>
      <p:grpSp>
        <p:nvGrpSpPr>
          <p:cNvPr id="121871" name="Group 15"/>
          <p:cNvGrpSpPr>
            <a:grpSpLocks/>
          </p:cNvGrpSpPr>
          <p:nvPr/>
        </p:nvGrpSpPr>
        <p:grpSpPr bwMode="auto">
          <a:xfrm>
            <a:off x="914400" y="2319338"/>
            <a:ext cx="4267200" cy="3421062"/>
            <a:chOff x="576" y="1461"/>
            <a:chExt cx="2688" cy="2155"/>
          </a:xfrm>
        </p:grpSpPr>
        <p:sp>
          <p:nvSpPr>
            <p:cNvPr id="12186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584"/>
              <a:ext cx="268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baseline="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 baseline="0">
                  <a:sym typeface="Symbol" pitchFamily="18" charset="2"/>
                </a:rPr>
                <a:t>	</a:t>
              </a:r>
              <a:endParaRPr lang="pt-BR" sz="2400" baseline="0"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baseline="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 baseline="0">
                  <a:sym typeface="Symbol" pitchFamily="18" charset="2"/>
                </a:rPr>
                <a:t>	</a:t>
              </a:r>
              <a:r>
                <a:rPr lang="pt-BR" sz="2400" baseline="0">
                  <a:sym typeface="Symbol" pitchFamily="18" charset="2"/>
                </a:rPr>
                <a:t>0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baseline="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 baseline="0">
                  <a:sym typeface="Symbol" pitchFamily="18" charset="2"/>
                </a:rPr>
                <a:t>	</a:t>
              </a:r>
              <a:r>
                <a:rPr lang="pt-BR" sz="2400" baseline="0">
                  <a:sym typeface="Symbol" pitchFamily="18" charset="2"/>
                </a:rPr>
                <a:t>true for all values of </a:t>
              </a:r>
              <a:r>
                <a:rPr lang="pt-BR" sz="2400" i="1" baseline="0">
                  <a:sym typeface="Symbol" pitchFamily="18" charset="2"/>
                </a:rPr>
                <a:t>c</a:t>
              </a:r>
              <a:endParaRPr lang="pt-BR" sz="2400" b="1" baseline="0"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baseline="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 baseline="0">
                  <a:sym typeface="Symbol" pitchFamily="18" charset="2"/>
                </a:rPr>
                <a:t>	</a:t>
              </a:r>
              <a:r>
                <a:rPr lang="pt-BR" sz="2400" baseline="0">
                  <a:sym typeface="Symbol" pitchFamily="18" charset="2"/>
                </a:rPr>
                <a:t>no solution</a:t>
              </a:r>
            </a:p>
          </p:txBody>
        </p:sp>
        <p:pic>
          <p:nvPicPr>
            <p:cNvPr id="121870" name="Picture 14" descr="ALG01_102"/>
            <p:cNvPicPr>
              <a:picLocks noChangeAspect="1" noChangeArrowheads="1"/>
            </p:cNvPicPr>
            <p:nvPr/>
          </p:nvPicPr>
          <p:blipFill>
            <a:blip r:embed="rId7" cstate="print"/>
            <a:srcRect t="44106" r="90077" b="20645"/>
            <a:stretch>
              <a:fillRect/>
            </a:stretch>
          </p:blipFill>
          <p:spPr bwMode="auto">
            <a:xfrm>
              <a:off x="1008" y="1461"/>
              <a:ext cx="196" cy="459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1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1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1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1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3" grpId="0" animBg="1"/>
      <p:bldP spid="121866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8" name="Picture 12" descr="KC_alg_L02-04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6527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9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289050"/>
            <a:ext cx="47244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14475"/>
            <a:ext cx="31623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 baseline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Find the value of </a:t>
            </a:r>
            <a:r>
              <a:rPr lang="en-US" sz="2400" b="1" i="1" baseline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="1" baseline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so that the figures have the same area.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495300" y="3124200"/>
            <a:ext cx="64103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algn="ctr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 baseline="0">
                <a:solidFill>
                  <a:srgbClr val="00539D"/>
                </a:solidFill>
              </a:rPr>
              <a:t>A</a:t>
            </a:r>
            <a:r>
              <a:rPr lang="en-US" sz="2400" baseline="0">
                <a:solidFill>
                  <a:srgbClr val="000000"/>
                </a:solidFill>
              </a:rPr>
              <a:t>   1	</a:t>
            </a:r>
            <a:r>
              <a:rPr lang="en-US" sz="2400" b="1" baseline="0">
                <a:solidFill>
                  <a:srgbClr val="00539D"/>
                </a:solidFill>
              </a:rPr>
              <a:t>B</a:t>
            </a:r>
            <a:r>
              <a:rPr lang="en-US" sz="2400" baseline="0">
                <a:solidFill>
                  <a:srgbClr val="000000"/>
                </a:solidFill>
              </a:rPr>
              <a:t>   3		</a:t>
            </a:r>
            <a:r>
              <a:rPr lang="en-US" sz="2400" b="1" baseline="0">
                <a:solidFill>
                  <a:srgbClr val="00539D"/>
                </a:solidFill>
              </a:rPr>
              <a:t>C</a:t>
            </a:r>
            <a:r>
              <a:rPr lang="en-US" sz="2400" baseline="0">
                <a:solidFill>
                  <a:srgbClr val="000000"/>
                </a:solidFill>
              </a:rPr>
              <a:t>   4		</a:t>
            </a:r>
            <a:r>
              <a:rPr lang="en-US" sz="2400" b="1" baseline="0">
                <a:solidFill>
                  <a:srgbClr val="00539D"/>
                </a:solidFill>
              </a:rPr>
              <a:t>D</a:t>
            </a:r>
            <a:r>
              <a:rPr lang="en-US" sz="2400" baseline="0">
                <a:solidFill>
                  <a:srgbClr val="000000"/>
                </a:solidFill>
              </a:rPr>
              <a:t>   5   </a:t>
            </a:r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auto">
          <a:xfrm>
            <a:off x="533400" y="3571875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 baseline="0">
                <a:solidFill>
                  <a:srgbClr val="00539D"/>
                </a:solidFill>
              </a:rPr>
              <a:t>Read the Test Item</a:t>
            </a:r>
            <a:endParaRPr lang="en-US" sz="2400" baseline="0"/>
          </a:p>
        </p:txBody>
      </p:sp>
      <p:sp>
        <p:nvSpPr>
          <p:cNvPr id="93192" name="Text Box 8"/>
          <p:cNvSpPr txBox="1">
            <a:spLocks noChangeArrowheads="1"/>
          </p:cNvSpPr>
          <p:nvPr/>
        </p:nvSpPr>
        <p:spPr bwMode="auto">
          <a:xfrm>
            <a:off x="533400" y="4867275"/>
            <a:ext cx="8382000" cy="1406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 baseline="0">
                <a:solidFill>
                  <a:srgbClr val="00539D"/>
                </a:solidFill>
              </a:rPr>
              <a:t>Solve the Test Item</a:t>
            </a:r>
            <a:br>
              <a:rPr lang="en-US" sz="2400" b="1" baseline="0">
                <a:solidFill>
                  <a:srgbClr val="00539D"/>
                </a:solidFill>
              </a:rPr>
            </a:br>
            <a:r>
              <a:rPr lang="en-US" sz="2400" baseline="0"/>
              <a:t>You can solve the equation or substitute each value into the equation and see if it makes the equation true. We </a:t>
            </a:r>
            <a:br>
              <a:rPr lang="en-US" sz="2400" baseline="0"/>
            </a:br>
            <a:r>
              <a:rPr lang="en-US" sz="2400" baseline="0"/>
              <a:t>will solve by substitution.</a:t>
            </a:r>
          </a:p>
        </p:txBody>
      </p:sp>
      <p:grpSp>
        <p:nvGrpSpPr>
          <p:cNvPr id="93203" name="Group 19"/>
          <p:cNvGrpSpPr>
            <a:grpSpLocks/>
          </p:cNvGrpSpPr>
          <p:nvPr/>
        </p:nvGrpSpPr>
        <p:grpSpPr bwMode="auto">
          <a:xfrm>
            <a:off x="533400" y="3908425"/>
            <a:ext cx="8382000" cy="930275"/>
            <a:chOff x="336" y="2462"/>
            <a:chExt cx="5280" cy="586"/>
          </a:xfrm>
        </p:grpSpPr>
        <p:grpSp>
          <p:nvGrpSpPr>
            <p:cNvPr id="93194" name="Group 10"/>
            <p:cNvGrpSpPr>
              <a:grpSpLocks/>
            </p:cNvGrpSpPr>
            <p:nvPr/>
          </p:nvGrpSpPr>
          <p:grpSpPr bwMode="auto">
            <a:xfrm>
              <a:off x="336" y="2462"/>
              <a:ext cx="5280" cy="586"/>
              <a:chOff x="336" y="2564"/>
              <a:chExt cx="5280" cy="586"/>
            </a:xfrm>
          </p:grpSpPr>
          <p:pic>
            <p:nvPicPr>
              <p:cNvPr id="93195" name="Picture 11" descr="ALG01_10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r="61583" b="26465"/>
              <a:stretch>
                <a:fillRect/>
              </a:stretch>
            </p:blipFill>
            <p:spPr bwMode="auto">
              <a:xfrm>
                <a:off x="597" y="2564"/>
                <a:ext cx="1179" cy="364"/>
              </a:xfrm>
              <a:prstGeom prst="rect">
                <a:avLst/>
              </a:prstGeom>
              <a:noFill/>
            </p:spPr>
          </p:pic>
          <p:sp>
            <p:nvSpPr>
              <p:cNvPr id="93196" name="Text Box 12"/>
              <p:cNvSpPr txBox="1">
                <a:spLocks noChangeArrowheads="1"/>
              </p:cNvSpPr>
              <p:nvPr/>
            </p:nvSpPr>
            <p:spPr bwMode="auto">
              <a:xfrm>
                <a:off x="336" y="2678"/>
                <a:ext cx="5280" cy="47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34290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</a:pPr>
                <a:r>
                  <a:rPr lang="en-US" sz="2400" baseline="0"/>
                  <a:t>                                                         represents this situation.</a:t>
                </a:r>
              </a:p>
            </p:txBody>
          </p:sp>
        </p:grpSp>
        <p:pic>
          <p:nvPicPr>
            <p:cNvPr id="93201" name="Picture 17" descr="2-4-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824" y="2466"/>
              <a:ext cx="1774" cy="495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3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3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3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3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89" grpId="0" build="p" autoUpdateAnimBg="0" advAuto="0"/>
      <p:bldP spid="93191" grpId="0" build="p" autoUpdateAnimBg="0"/>
      <p:bldP spid="93192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876300" y="151447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 baseline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A:</a:t>
            </a:r>
            <a:r>
              <a:rPr lang="en-US" sz="2400" baseline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Substitute 1 for </a:t>
            </a:r>
            <a:r>
              <a:rPr lang="en-US" sz="2400" i="1" baseline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aseline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en-US" sz="2400" i="1" baseline="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94221" name="Picture 13" descr="2-4-4a"/>
          <p:cNvPicPr>
            <a:picLocks noChangeAspect="1" noChangeArrowheads="1"/>
          </p:cNvPicPr>
          <p:nvPr/>
        </p:nvPicPr>
        <p:blipFill>
          <a:blip r:embed="rId3" cstate="print"/>
          <a:srcRect b="73601"/>
          <a:stretch>
            <a:fillRect/>
          </a:stretch>
        </p:blipFill>
        <p:spPr bwMode="auto">
          <a:xfrm>
            <a:off x="1828800" y="2209800"/>
            <a:ext cx="2970213" cy="898525"/>
          </a:xfrm>
          <a:prstGeom prst="rect">
            <a:avLst/>
          </a:prstGeom>
          <a:noFill/>
        </p:spPr>
      </p:pic>
      <p:pic>
        <p:nvPicPr>
          <p:cNvPr id="94226" name="Picture 18" descr="2-4-4a"/>
          <p:cNvPicPr>
            <a:picLocks noChangeAspect="1" noChangeArrowheads="1"/>
          </p:cNvPicPr>
          <p:nvPr/>
        </p:nvPicPr>
        <p:blipFill>
          <a:blip r:embed="rId3" cstate="print"/>
          <a:srcRect t="84515"/>
          <a:stretch>
            <a:fillRect/>
          </a:stretch>
        </p:blipFill>
        <p:spPr bwMode="auto">
          <a:xfrm>
            <a:off x="1828800" y="5086350"/>
            <a:ext cx="2970213" cy="527050"/>
          </a:xfrm>
          <a:prstGeom prst="rect">
            <a:avLst/>
          </a:prstGeom>
          <a:noFill/>
        </p:spPr>
      </p:pic>
      <p:grpSp>
        <p:nvGrpSpPr>
          <p:cNvPr id="94230" name="Group 22"/>
          <p:cNvGrpSpPr>
            <a:grpSpLocks/>
          </p:cNvGrpSpPr>
          <p:nvPr/>
        </p:nvGrpSpPr>
        <p:grpSpPr bwMode="auto">
          <a:xfrm>
            <a:off x="1828800" y="3305175"/>
            <a:ext cx="2970213" cy="936625"/>
            <a:chOff x="1152" y="2082"/>
            <a:chExt cx="1871" cy="590"/>
          </a:xfrm>
        </p:grpSpPr>
        <p:pic>
          <p:nvPicPr>
            <p:cNvPr id="94224" name="Picture 16" descr="2-4-4a"/>
            <p:cNvPicPr>
              <a:picLocks noChangeAspect="1" noChangeArrowheads="1"/>
            </p:cNvPicPr>
            <p:nvPr/>
          </p:nvPicPr>
          <p:blipFill>
            <a:blip r:embed="rId3" cstate="print"/>
            <a:srcRect t="32182" b="40298"/>
            <a:stretch>
              <a:fillRect/>
            </a:stretch>
          </p:blipFill>
          <p:spPr bwMode="auto">
            <a:xfrm>
              <a:off x="1152" y="2082"/>
              <a:ext cx="1871" cy="590"/>
            </a:xfrm>
            <a:prstGeom prst="rect">
              <a:avLst/>
            </a:prstGeom>
            <a:noFill/>
          </p:spPr>
        </p:pic>
        <p:pic>
          <p:nvPicPr>
            <p:cNvPr id="94227" name="Picture 19" descr="Eqn2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42" y="2222"/>
              <a:ext cx="81" cy="106"/>
            </a:xfrm>
            <a:prstGeom prst="rect">
              <a:avLst/>
            </a:prstGeom>
            <a:noFill/>
          </p:spPr>
        </p:pic>
      </p:grpSp>
      <p:grpSp>
        <p:nvGrpSpPr>
          <p:cNvPr id="94231" name="Group 23"/>
          <p:cNvGrpSpPr>
            <a:grpSpLocks/>
          </p:cNvGrpSpPr>
          <p:nvPr/>
        </p:nvGrpSpPr>
        <p:grpSpPr bwMode="auto">
          <a:xfrm>
            <a:off x="1828800" y="4400550"/>
            <a:ext cx="2970213" cy="498475"/>
            <a:chOff x="1152" y="2772"/>
            <a:chExt cx="1871" cy="314"/>
          </a:xfrm>
        </p:grpSpPr>
        <p:pic>
          <p:nvPicPr>
            <p:cNvPr id="94225" name="Picture 17" descr="2-4-4a"/>
            <p:cNvPicPr>
              <a:picLocks noChangeAspect="1" noChangeArrowheads="1"/>
            </p:cNvPicPr>
            <p:nvPr/>
          </p:nvPicPr>
          <p:blipFill>
            <a:blip r:embed="rId3" cstate="print"/>
            <a:srcRect t="64366" b="20988"/>
            <a:stretch>
              <a:fillRect/>
            </a:stretch>
          </p:blipFill>
          <p:spPr bwMode="auto">
            <a:xfrm>
              <a:off x="1152" y="2772"/>
              <a:ext cx="1871" cy="314"/>
            </a:xfrm>
            <a:prstGeom prst="rect">
              <a:avLst/>
            </a:prstGeom>
            <a:noFill/>
          </p:spPr>
        </p:pic>
        <p:pic>
          <p:nvPicPr>
            <p:cNvPr id="94229" name="Picture 21" descr="Eqn2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42" y="2814"/>
              <a:ext cx="81" cy="10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4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2" grpId="0" build="p" autoUpdateAnimBg="0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22892" name="Rectangle 12"/>
          <p:cNvSpPr>
            <a:spLocks noChangeArrowheads="1"/>
          </p:cNvSpPr>
          <p:nvPr/>
        </p:nvSpPr>
        <p:spPr bwMode="auto">
          <a:xfrm>
            <a:off x="876300" y="151447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 baseline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B:</a:t>
            </a:r>
            <a:r>
              <a:rPr lang="en-US" sz="2400" baseline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Substitute 3 for </a:t>
            </a:r>
            <a:r>
              <a:rPr lang="en-US" sz="2400" i="1" baseline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aseline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en-US" sz="2400" i="1" baseline="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22904" name="Picture 24" descr="2-4-4b"/>
          <p:cNvPicPr>
            <a:picLocks noChangeAspect="1" noChangeArrowheads="1"/>
          </p:cNvPicPr>
          <p:nvPr/>
        </p:nvPicPr>
        <p:blipFill>
          <a:blip r:embed="rId3" cstate="print"/>
          <a:srcRect b="74019"/>
          <a:stretch>
            <a:fillRect/>
          </a:stretch>
        </p:blipFill>
        <p:spPr bwMode="auto">
          <a:xfrm>
            <a:off x="1827213" y="2211388"/>
            <a:ext cx="3043237" cy="882650"/>
          </a:xfrm>
          <a:prstGeom prst="rect">
            <a:avLst/>
          </a:prstGeom>
          <a:noFill/>
        </p:spPr>
      </p:pic>
      <p:pic>
        <p:nvPicPr>
          <p:cNvPr id="122909" name="Picture 29" descr="2-4-4b"/>
          <p:cNvPicPr>
            <a:picLocks noChangeAspect="1" noChangeArrowheads="1"/>
          </p:cNvPicPr>
          <p:nvPr/>
        </p:nvPicPr>
        <p:blipFill>
          <a:blip r:embed="rId3" cstate="print"/>
          <a:srcRect t="86916"/>
          <a:stretch>
            <a:fillRect/>
          </a:stretch>
        </p:blipFill>
        <p:spPr bwMode="auto">
          <a:xfrm>
            <a:off x="1827213" y="5164138"/>
            <a:ext cx="3043237" cy="444500"/>
          </a:xfrm>
          <a:prstGeom prst="rect">
            <a:avLst/>
          </a:prstGeom>
          <a:noFill/>
        </p:spPr>
      </p:pic>
      <p:grpSp>
        <p:nvGrpSpPr>
          <p:cNvPr id="122914" name="Group 34"/>
          <p:cNvGrpSpPr>
            <a:grpSpLocks/>
          </p:cNvGrpSpPr>
          <p:nvPr/>
        </p:nvGrpSpPr>
        <p:grpSpPr bwMode="auto">
          <a:xfrm>
            <a:off x="1827213" y="3363913"/>
            <a:ext cx="3043237" cy="796925"/>
            <a:chOff x="1151" y="2119"/>
            <a:chExt cx="1917" cy="502"/>
          </a:xfrm>
        </p:grpSpPr>
        <p:pic>
          <p:nvPicPr>
            <p:cNvPr id="122907" name="Picture 27" descr="2-4-4b"/>
            <p:cNvPicPr>
              <a:picLocks noChangeAspect="1" noChangeArrowheads="1"/>
            </p:cNvPicPr>
            <p:nvPr/>
          </p:nvPicPr>
          <p:blipFill>
            <a:blip r:embed="rId3" cstate="print"/>
            <a:srcRect t="33925" b="42618"/>
            <a:stretch>
              <a:fillRect/>
            </a:stretch>
          </p:blipFill>
          <p:spPr bwMode="auto">
            <a:xfrm>
              <a:off x="1151" y="2119"/>
              <a:ext cx="1917" cy="502"/>
            </a:xfrm>
            <a:prstGeom prst="rect">
              <a:avLst/>
            </a:prstGeom>
            <a:noFill/>
          </p:spPr>
        </p:pic>
        <p:pic>
          <p:nvPicPr>
            <p:cNvPr id="122912" name="Picture 32" descr="Eqn2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84" y="2222"/>
              <a:ext cx="81" cy="106"/>
            </a:xfrm>
            <a:prstGeom prst="rect">
              <a:avLst/>
            </a:prstGeom>
            <a:noFill/>
          </p:spPr>
        </p:pic>
      </p:grpSp>
      <p:grpSp>
        <p:nvGrpSpPr>
          <p:cNvPr id="122915" name="Group 35"/>
          <p:cNvGrpSpPr>
            <a:grpSpLocks/>
          </p:cNvGrpSpPr>
          <p:nvPr/>
        </p:nvGrpSpPr>
        <p:grpSpPr bwMode="auto">
          <a:xfrm>
            <a:off x="1827213" y="4440238"/>
            <a:ext cx="3043237" cy="444500"/>
            <a:chOff x="1151" y="2797"/>
            <a:chExt cx="1917" cy="280"/>
          </a:xfrm>
        </p:grpSpPr>
        <p:pic>
          <p:nvPicPr>
            <p:cNvPr id="122908" name="Picture 28" descr="2-4-4b"/>
            <p:cNvPicPr>
              <a:picLocks noChangeAspect="1" noChangeArrowheads="1"/>
            </p:cNvPicPr>
            <p:nvPr/>
          </p:nvPicPr>
          <p:blipFill>
            <a:blip r:embed="rId3" cstate="print"/>
            <a:srcRect t="65608" b="21307"/>
            <a:stretch>
              <a:fillRect/>
            </a:stretch>
          </p:blipFill>
          <p:spPr bwMode="auto">
            <a:xfrm>
              <a:off x="1151" y="2797"/>
              <a:ext cx="1917" cy="280"/>
            </a:xfrm>
            <a:prstGeom prst="rect">
              <a:avLst/>
            </a:prstGeom>
            <a:noFill/>
          </p:spPr>
        </p:pic>
        <p:pic>
          <p:nvPicPr>
            <p:cNvPr id="122913" name="Picture 33" descr="Eqn2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84" y="2816"/>
              <a:ext cx="81" cy="10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2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2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2" grpId="0" build="p" autoUpdateAnimBg="0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876300" y="151447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 baseline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C:</a:t>
            </a:r>
            <a:r>
              <a:rPr lang="en-US" sz="2400" baseline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Substitute 4 for </a:t>
            </a:r>
            <a:r>
              <a:rPr lang="en-US" sz="2400" i="1" baseline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aseline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en-US" sz="2400" i="1" baseline="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23919" name="Picture 15" descr="2-4-4c"/>
          <p:cNvPicPr>
            <a:picLocks noChangeAspect="1" noChangeArrowheads="1"/>
          </p:cNvPicPr>
          <p:nvPr/>
        </p:nvPicPr>
        <p:blipFill>
          <a:blip r:embed="rId3" cstate="print"/>
          <a:srcRect b="72897"/>
          <a:stretch>
            <a:fillRect/>
          </a:stretch>
        </p:blipFill>
        <p:spPr bwMode="auto">
          <a:xfrm>
            <a:off x="1827213" y="2211388"/>
            <a:ext cx="3043237" cy="920750"/>
          </a:xfrm>
          <a:prstGeom prst="rect">
            <a:avLst/>
          </a:prstGeom>
          <a:noFill/>
        </p:spPr>
      </p:pic>
      <p:grpSp>
        <p:nvGrpSpPr>
          <p:cNvPr id="123926" name="Group 22"/>
          <p:cNvGrpSpPr>
            <a:grpSpLocks/>
          </p:cNvGrpSpPr>
          <p:nvPr/>
        </p:nvGrpSpPr>
        <p:grpSpPr bwMode="auto">
          <a:xfrm>
            <a:off x="1827213" y="3259138"/>
            <a:ext cx="3043237" cy="949325"/>
            <a:chOff x="1151" y="2053"/>
            <a:chExt cx="1917" cy="598"/>
          </a:xfrm>
        </p:grpSpPr>
        <p:pic>
          <p:nvPicPr>
            <p:cNvPr id="123923" name="Picture 19" descr="2-4-4c"/>
            <p:cNvPicPr>
              <a:picLocks noChangeAspect="1" noChangeArrowheads="1"/>
            </p:cNvPicPr>
            <p:nvPr/>
          </p:nvPicPr>
          <p:blipFill>
            <a:blip r:embed="rId3" cstate="print"/>
            <a:srcRect t="30841" b="41216"/>
            <a:stretch>
              <a:fillRect/>
            </a:stretch>
          </p:blipFill>
          <p:spPr bwMode="auto">
            <a:xfrm>
              <a:off x="1151" y="2053"/>
              <a:ext cx="1917" cy="598"/>
            </a:xfrm>
            <a:prstGeom prst="rect">
              <a:avLst/>
            </a:prstGeom>
            <a:noFill/>
          </p:spPr>
        </p:pic>
        <p:pic>
          <p:nvPicPr>
            <p:cNvPr id="123920" name="Picture 16" descr="Eqn2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84" y="2222"/>
              <a:ext cx="81" cy="106"/>
            </a:xfrm>
            <a:prstGeom prst="rect">
              <a:avLst/>
            </a:prstGeom>
            <a:noFill/>
          </p:spPr>
        </p:pic>
      </p:grpSp>
      <p:grpSp>
        <p:nvGrpSpPr>
          <p:cNvPr id="123928" name="Group 24"/>
          <p:cNvGrpSpPr>
            <a:grpSpLocks/>
          </p:cNvGrpSpPr>
          <p:nvPr/>
        </p:nvGrpSpPr>
        <p:grpSpPr bwMode="auto">
          <a:xfrm>
            <a:off x="1827213" y="4364038"/>
            <a:ext cx="3043237" cy="568325"/>
            <a:chOff x="1151" y="2749"/>
            <a:chExt cx="1917" cy="358"/>
          </a:xfrm>
        </p:grpSpPr>
        <p:pic>
          <p:nvPicPr>
            <p:cNvPr id="123924" name="Picture 20" descr="2-4-4c"/>
            <p:cNvPicPr>
              <a:picLocks noChangeAspect="1" noChangeArrowheads="1"/>
            </p:cNvPicPr>
            <p:nvPr/>
          </p:nvPicPr>
          <p:blipFill>
            <a:blip r:embed="rId3" cstate="print"/>
            <a:srcRect t="63365" b="19907"/>
            <a:stretch>
              <a:fillRect/>
            </a:stretch>
          </p:blipFill>
          <p:spPr bwMode="auto">
            <a:xfrm>
              <a:off x="1151" y="2749"/>
              <a:ext cx="1917" cy="358"/>
            </a:xfrm>
            <a:prstGeom prst="rect">
              <a:avLst/>
            </a:prstGeom>
            <a:noFill/>
          </p:spPr>
        </p:pic>
        <p:pic>
          <p:nvPicPr>
            <p:cNvPr id="123921" name="Picture 17" descr="Eqn2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84" y="2816"/>
              <a:ext cx="81" cy="106"/>
            </a:xfrm>
            <a:prstGeom prst="rect">
              <a:avLst/>
            </a:prstGeom>
            <a:noFill/>
          </p:spPr>
        </p:pic>
      </p:grpSp>
      <p:pic>
        <p:nvPicPr>
          <p:cNvPr id="123925" name="Picture 21" descr="2-4-4c"/>
          <p:cNvPicPr>
            <a:picLocks noChangeAspect="1" noChangeArrowheads="1"/>
          </p:cNvPicPr>
          <p:nvPr/>
        </p:nvPicPr>
        <p:blipFill>
          <a:blip r:embed="rId3" cstate="print"/>
          <a:srcRect t="87196"/>
          <a:stretch>
            <a:fillRect/>
          </a:stretch>
        </p:blipFill>
        <p:spPr bwMode="auto">
          <a:xfrm>
            <a:off x="1827213" y="5173663"/>
            <a:ext cx="3043237" cy="4349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3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3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 build="p" autoUpdateAnimBg="0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953" name="Group 25"/>
          <p:cNvGrpSpPr>
            <a:grpSpLocks/>
          </p:cNvGrpSpPr>
          <p:nvPr/>
        </p:nvGrpSpPr>
        <p:grpSpPr bwMode="auto">
          <a:xfrm>
            <a:off x="1808163" y="4241800"/>
            <a:ext cx="3098800" cy="504825"/>
            <a:chOff x="1139" y="2767"/>
            <a:chExt cx="1952" cy="318"/>
          </a:xfrm>
        </p:grpSpPr>
        <p:pic>
          <p:nvPicPr>
            <p:cNvPr id="124950" name="Picture 22" descr="2-4-4d"/>
            <p:cNvPicPr>
              <a:picLocks noChangeAspect="1" noChangeArrowheads="1"/>
            </p:cNvPicPr>
            <p:nvPr/>
          </p:nvPicPr>
          <p:blipFill>
            <a:blip r:embed="rId3" cstate="print"/>
            <a:srcRect t="64188" b="21211"/>
            <a:stretch>
              <a:fillRect/>
            </a:stretch>
          </p:blipFill>
          <p:spPr bwMode="auto">
            <a:xfrm>
              <a:off x="1139" y="2767"/>
              <a:ext cx="1952" cy="318"/>
            </a:xfrm>
            <a:prstGeom prst="rect">
              <a:avLst/>
            </a:prstGeom>
            <a:noFill/>
          </p:spPr>
        </p:pic>
        <p:pic>
          <p:nvPicPr>
            <p:cNvPr id="124947" name="Picture 19" descr="Eqn2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84" y="2816"/>
              <a:ext cx="81" cy="106"/>
            </a:xfrm>
            <a:prstGeom prst="rect">
              <a:avLst/>
            </a:prstGeom>
            <a:noFill/>
          </p:spPr>
        </p:pic>
      </p:grpSp>
      <p:pic>
        <p:nvPicPr>
          <p:cNvPr id="124945" name="Picture 17" descr="2-4-4d"/>
          <p:cNvPicPr>
            <a:picLocks noChangeAspect="1" noChangeArrowheads="1"/>
          </p:cNvPicPr>
          <p:nvPr/>
        </p:nvPicPr>
        <p:blipFill>
          <a:blip r:embed="rId3" cstate="print"/>
          <a:srcRect b="73553"/>
          <a:stretch>
            <a:fillRect/>
          </a:stretch>
        </p:blipFill>
        <p:spPr bwMode="auto">
          <a:xfrm>
            <a:off x="1817688" y="2084388"/>
            <a:ext cx="3098800" cy="914400"/>
          </a:xfrm>
          <a:prstGeom prst="rect">
            <a:avLst/>
          </a:prstGeom>
          <a:noFill/>
        </p:spPr>
      </p:pic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24931" name="Rectangle 3"/>
          <p:cNvSpPr>
            <a:spLocks noChangeArrowheads="1"/>
          </p:cNvSpPr>
          <p:nvPr/>
        </p:nvSpPr>
        <p:spPr bwMode="auto">
          <a:xfrm>
            <a:off x="876300" y="151447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 baseline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D:</a:t>
            </a:r>
            <a:r>
              <a:rPr lang="en-US" sz="2400" baseline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Substitute 5 for </a:t>
            </a:r>
            <a:r>
              <a:rPr lang="en-US" sz="2400" i="1" baseline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aseline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en-US" sz="2400" i="1" baseline="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24933" name="Rectangle 5"/>
          <p:cNvSpPr>
            <a:spLocks noChangeArrowheads="1"/>
          </p:cNvSpPr>
          <p:nvPr/>
        </p:nvSpPr>
        <p:spPr bwMode="auto">
          <a:xfrm>
            <a:off x="533400" y="54864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 baseline="0">
                <a:solidFill>
                  <a:srgbClr val="00539D"/>
                </a:solidFill>
              </a:rPr>
              <a:t>Answer:</a:t>
            </a:r>
            <a:r>
              <a:rPr lang="en-US" sz="2400" baseline="0">
                <a:solidFill>
                  <a:srgbClr val="E01B22"/>
                </a:solidFill>
              </a:rPr>
              <a:t> 	Since the value 5 makes the statement true, the answer is D.</a:t>
            </a:r>
          </a:p>
        </p:txBody>
      </p:sp>
      <p:grpSp>
        <p:nvGrpSpPr>
          <p:cNvPr id="124952" name="Group 24"/>
          <p:cNvGrpSpPr>
            <a:grpSpLocks/>
          </p:cNvGrpSpPr>
          <p:nvPr/>
        </p:nvGrpSpPr>
        <p:grpSpPr bwMode="auto">
          <a:xfrm>
            <a:off x="1808163" y="3149600"/>
            <a:ext cx="3098800" cy="942975"/>
            <a:chOff x="1139" y="2077"/>
            <a:chExt cx="1952" cy="594"/>
          </a:xfrm>
        </p:grpSpPr>
        <p:pic>
          <p:nvPicPr>
            <p:cNvPr id="124949" name="Picture 21" descr="2-4-4d"/>
            <p:cNvPicPr>
              <a:picLocks noChangeAspect="1" noChangeArrowheads="1"/>
            </p:cNvPicPr>
            <p:nvPr/>
          </p:nvPicPr>
          <p:blipFill>
            <a:blip r:embed="rId3" cstate="print"/>
            <a:srcRect t="32507" b="40221"/>
            <a:stretch>
              <a:fillRect/>
            </a:stretch>
          </p:blipFill>
          <p:spPr bwMode="auto">
            <a:xfrm>
              <a:off x="1139" y="2077"/>
              <a:ext cx="1952" cy="594"/>
            </a:xfrm>
            <a:prstGeom prst="rect">
              <a:avLst/>
            </a:prstGeom>
            <a:noFill/>
          </p:spPr>
        </p:pic>
        <p:pic>
          <p:nvPicPr>
            <p:cNvPr id="124946" name="Picture 18" descr="Eqn2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84" y="2222"/>
              <a:ext cx="81" cy="106"/>
            </a:xfrm>
            <a:prstGeom prst="rect">
              <a:avLst/>
            </a:prstGeom>
            <a:noFill/>
          </p:spPr>
        </p:pic>
      </p:grpSp>
      <p:pic>
        <p:nvPicPr>
          <p:cNvPr id="124951" name="Picture 23" descr="2-4-4d"/>
          <p:cNvPicPr>
            <a:picLocks noChangeAspect="1" noChangeArrowheads="1"/>
          </p:cNvPicPr>
          <p:nvPr/>
        </p:nvPicPr>
        <p:blipFill>
          <a:blip r:embed="rId3" cstate="print"/>
          <a:srcRect t="87328"/>
          <a:stretch>
            <a:fillRect/>
          </a:stretch>
        </p:blipFill>
        <p:spPr bwMode="auto">
          <a:xfrm>
            <a:off x="1817688" y="4897438"/>
            <a:ext cx="3098800" cy="438150"/>
          </a:xfrm>
          <a:prstGeom prst="rect">
            <a:avLst/>
          </a:prstGeom>
          <a:noFill/>
        </p:spPr>
      </p:pic>
      <p:sp>
        <p:nvSpPr>
          <p:cNvPr id="124944" name="Rectangle 16"/>
          <p:cNvSpPr>
            <a:spLocks noChangeArrowheads="1"/>
          </p:cNvSpPr>
          <p:nvPr/>
        </p:nvSpPr>
        <p:spPr bwMode="auto">
          <a:xfrm>
            <a:off x="3600450" y="4951413"/>
            <a:ext cx="423863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aseline="0">
                <a:solidFill>
                  <a:srgbClr val="E01B22"/>
                </a:solidFill>
                <a:sym typeface="Wingdings" pitchFamily="2" charset="2"/>
              </a:rPr>
              <a:t>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4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4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4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4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4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4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 build="p" autoUpdateAnimBg="0" advAuto="0"/>
      <p:bldP spid="124933" grpId="0" build="p" autoUpdateAnimBg="0"/>
      <p:bldP spid="12494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95350" y="36290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aseline="0"/>
          </a:p>
        </p:txBody>
      </p:sp>
      <p:pic>
        <p:nvPicPr>
          <p:cNvPr id="116746" name="Picture 10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838200"/>
            <a:ext cx="1981200" cy="355600"/>
          </a:xfrm>
          <a:prstGeom prst="rect">
            <a:avLst/>
          </a:prstGeom>
          <a:noFill/>
        </p:spPr>
      </p:pic>
      <p:pic>
        <p:nvPicPr>
          <p:cNvPr id="116747" name="Picture 11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48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870200"/>
            <a:ext cx="2790825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 baseline="0">
                <a:sym typeface="Symbol" pitchFamily="18" charset="2"/>
              </a:rPr>
              <a:t>	1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 baseline="0">
                <a:sym typeface="Symbol" pitchFamily="18" charset="2"/>
              </a:rPr>
              <a:t>	2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 baseline="0">
                <a:sym typeface="Symbol" pitchFamily="18" charset="2"/>
              </a:rPr>
              <a:t>	3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 baseline="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 baseline="0">
                <a:sym typeface="Symbol" pitchFamily="18" charset="2"/>
              </a:rPr>
              <a:t>	4</a:t>
            </a:r>
          </a:p>
        </p:txBody>
      </p:sp>
      <p:sp>
        <p:nvSpPr>
          <p:cNvPr id="116749" name="TPQuestion"/>
          <p:cNvSpPr>
            <a:spLocks noChangeArrowheads="1"/>
          </p:cNvSpPr>
          <p:nvPr/>
        </p:nvSpPr>
        <p:spPr bwMode="auto">
          <a:xfrm>
            <a:off x="533400" y="1504950"/>
            <a:ext cx="35052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baseline="0">
                <a:solidFill>
                  <a:srgbClr val="00539D"/>
                </a:solidFill>
                <a:cs typeface="Times New Roman" pitchFamily="18" charset="0"/>
              </a:rPr>
              <a:t>Find the value of </a:t>
            </a:r>
            <a:r>
              <a:rPr lang="en-US" sz="2400" b="1" i="1" baseline="0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0">
                <a:solidFill>
                  <a:srgbClr val="00539D"/>
                </a:solidFill>
                <a:cs typeface="Times New Roman" pitchFamily="18" charset="0"/>
              </a:rPr>
              <a:t> so that the figures have the same area.</a:t>
            </a:r>
          </a:p>
        </p:txBody>
      </p:sp>
      <p:pic>
        <p:nvPicPr>
          <p:cNvPr id="116750" name="Picture 14" descr="ALG02-05-Y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38600" y="1400175"/>
            <a:ext cx="4724400" cy="18002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6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48" grpId="0" autoUpdateAnimBg="0"/>
      <p:bldP spid="116749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Correct¤Incorrect"/>
  <p:tag name="TOTALRESPONSES" val="5"/>
  <p:tag name="SLICED" val="False"/>
  <p:tag name="RESPONSES" val="NA,1,5,1;1;2;4;4;"/>
  <p:tag name="CHARTSTRINGSTD" val="2 1 0 2"/>
  <p:tag name="CHARTSTRINGREV" val="2 0 1 2"/>
  <p:tag name="CHARTSTRINGSTDPER" val="0.4 0.2 0 0.4"/>
  <p:tag name="CHARTSTRINGREVPER" val="0.4 0 0.2 0.4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Correct¤Incorrect¤Incorrect"/>
  <p:tag name="TOTALRESPONSES" val="5"/>
  <p:tag name="SLICED" val="False"/>
  <p:tag name="RESPONSES" val="NA,1,5,1;3;1;3;2;"/>
  <p:tag name="CHARTSTRINGSTD" val="2 1 2 0"/>
  <p:tag name="CHARTSTRINGREV" val="0 2 1 2"/>
  <p:tag name="CHARTSTRINGSTDPER" val="0.4 0.2 0.4 0"/>
  <p:tag name="CHARTSTRINGREVPER" val="0 0.4 0.2 0.4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Correct¤Incorrect"/>
  <p:tag name="TOTALRESPONSES" val="5"/>
  <p:tag name="SLICED" val="False"/>
  <p:tag name="RESPONSES" val="NA,1,5,4;2;3;4;4;"/>
  <p:tag name="CHARTSTRINGSTD" val="0 1 1 3"/>
  <p:tag name="CHARTSTRINGREV" val="3 1 1 0"/>
  <p:tag name="CHARTSTRINGSTDPER" val="0 0.2 0.2 0.6"/>
  <p:tag name="CHARTSTRINGREVPER" val="0.6 0.2 0.2 0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Correct¤Incorrect¤Incorrect¤Incorrect"/>
  <p:tag name="TOTALRESPONSES" val="5"/>
  <p:tag name="SLICED" val="False"/>
  <p:tag name="RESPONSES" val="NA,1,5,4;2;3;3;3;"/>
  <p:tag name="CHARTSTRINGSTD" val="0 1 3 1"/>
  <p:tag name="CHARTSTRINGREV" val="1 3 1 0"/>
  <p:tag name="CHARTSTRINGSTDPER" val="0 0.2 0.6 0.2"/>
  <p:tag name="CHARTSTRINGREVPER" val="0.2 0.6 0.2 0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Incorrect¤Correct"/>
  <p:tag name="TOTALRESPONSES" val="5"/>
  <p:tag name="SLICED" val="False"/>
  <p:tag name="RESPONSES" val="NA,1,5,1;3;4;2;1;"/>
  <p:tag name="CHARTSTRINGSTD" val="2 1 1 1"/>
  <p:tag name="CHARTSTRINGREV" val="1 1 1 2"/>
  <p:tag name="CHARTSTRINGSTDPER" val="0.4 0.2 0.2 0.2"/>
  <p:tag name="CHARTSTRINGREVPER" val="0.2 0.2 0.2 0.4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F2DE02A754B04A3383BF490E4E044078"/>
  <p:tag name="VALUES" val="Incorrect¤Incorrect¤Incorrect¤Correct"/>
  <p:tag name="TOTALRESPONSES" val="5"/>
  <p:tag name="SLICED" val="False"/>
  <p:tag name="RESPONSES" val="NA,1,5,1;1;1;2;2;"/>
  <p:tag name="CHARTSTRINGSTD" val="3 2 0 0"/>
  <p:tag name="CHARTSTRINGREV" val="0 0 2 3"/>
  <p:tag name="CHARTSTRINGSTDPER" val="0.6 0.4 0 0"/>
  <p:tag name="CHARTSTRINGREVPER" val="0 0 0.4 0.6"/>
  <p:tag name="QUESTIONALIAS" val="5-Minute Check 5"/>
  <p:tag name="ANSWERSALIAS" val="A¤B¤C¤D"/>
  <p:tag name="RESPONSESGATHERED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Incorrect¤Correct¤Incorrect"/>
  <p:tag name="TOTALRESPONSES" val="5"/>
  <p:tag name="SLICED" val="False"/>
  <p:tag name="RESPONSES" val="NA,1,5,3;2;2;1;1;"/>
  <p:tag name="CHARTSTRINGSTD" val="2 2 1 0"/>
  <p:tag name="CHARTSTRINGREV" val="0 1 2 2"/>
  <p:tag name="CHARTSTRINGSTDPER" val="0.4 0.4 0.2 0"/>
  <p:tag name="CHARTSTRINGREVPER" val="0 0.2 0.4 0.4"/>
  <p:tag name="QUESTIONALIAS" val="Example 1"/>
  <p:tag name="ANSWERSALIAS" val="A¤B¤C¤D"/>
  <p:tag name="RESPONSESGATHER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TOTALRESPONSES" val="5"/>
  <p:tag name="SLICED" val="False"/>
  <p:tag name="RESPONSES" val="NA,1,5,2;2;3;3;4;"/>
  <p:tag name="CHARTSTRINGSTD" val="0 2 2 1"/>
  <p:tag name="CHARTSTRINGREV" val="1 2 2 0"/>
  <p:tag name="CHARTSTRINGSTDPER" val="0 0.4 0.4 0.2"/>
  <p:tag name="CHARTSTRINGREVPER" val="0.2 0.4 0.4 0"/>
  <p:tag name="VALUES" val="Incorrect¤Incorrect¤Incorrect¤Correct"/>
  <p:tag name="QUESTIONALIAS" val="Example 2"/>
  <p:tag name="ANSWERSALIAS" val="A¤B¤C¤D"/>
  <p:tag name="RESPONSESGATHER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TOTALRESPONSES" val="5"/>
  <p:tag name="SLICED" val="False"/>
  <p:tag name="RESPONSES" val="NA,1,5,2;4;4;4;3;"/>
  <p:tag name="CHARTSTRINGSTD" val="0 1 1 3"/>
  <p:tag name="CHARTSTRINGREV" val="3 1 1 0"/>
  <p:tag name="CHARTSTRINGSTDPER" val="0 0.2 0.2 0.6"/>
  <p:tag name="CHARTSTRINGREVPER" val="0.6 0.2 0.2 0"/>
  <p:tag name="VALUES" val="Incorrect¤Incorrect¤Incorrect¤Correct"/>
  <p:tag name="QUESTIONALIAS" val="Example 3"/>
  <p:tag name="ANSWERSALIAS" val="A¤B¤C¤D"/>
  <p:tag name="RESPONSESGATHERED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B97CF3179824CBE9ACED3D27AA45AD2"/>
  <p:tag name="TOTALRESPONSES" val="5"/>
  <p:tag name="SLICED" val="False"/>
  <p:tag name="RESPONSES" val="NA,1,5,2;3;4;4;3;"/>
  <p:tag name="CHARTSTRINGSTD" val="0 1 2 2"/>
  <p:tag name="CHARTSTRINGREV" val="2 2 1 0"/>
  <p:tag name="CHARTSTRINGSTDPER" val="0 0.2 0.4 0.4"/>
  <p:tag name="CHARTSTRINGREVPER" val="0.4 0.4 0.2 0"/>
  <p:tag name="VALUES" val="Incorrect¤Incorrect¤Correct¤Incorrect"/>
  <p:tag name="QUESTIONALIAS" val="Example 3"/>
  <p:tag name="ANSWERSALIAS" val="A¤B¤C¤D"/>
  <p:tag name="RESPONSESGATHER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Correct¤Incorrect¤Incorrect"/>
  <p:tag name="TOTALRESPONSES" val="5"/>
  <p:tag name="SLICED" val="False"/>
  <p:tag name="RESPONSES" val="NA,1,5,1;2;1;3;1;"/>
  <p:tag name="CHARTSTRINGSTD" val="3 1 1 0"/>
  <p:tag name="CHARTSTRINGREV" val="0 1 1 3"/>
  <p:tag name="CHARTSTRINGSTDPER" val="0.6 0.2 0.2 0"/>
  <p:tag name="CHARTSTRINGREVPER" val="0 0.2 0.2 0.6"/>
  <p:tag name="QUESTIONALIAS" val="Example 4"/>
  <p:tag name="ANSWERSALIAS" val="A¤B¤C¤D"/>
  <p:tag name="RESPONSESGATHERED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1320</TotalTime>
  <Words>522</Words>
  <Application>Microsoft Office PowerPoint</Application>
  <PresentationFormat>On-screen Show (4:3)</PresentationFormat>
  <Paragraphs>146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28</vt:i4>
      </vt:variant>
    </vt:vector>
  </HeadingPairs>
  <TitlesOfParts>
    <vt:vector size="42" baseType="lpstr">
      <vt:lpstr>Arial</vt:lpstr>
      <vt:lpstr>Symbol</vt:lpstr>
      <vt:lpstr>Times New Roman</vt:lpstr>
      <vt:lpstr>Wingdings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5</vt:lpstr>
      <vt:lpstr>CCSS</vt:lpstr>
      <vt:lpstr>Then/Now</vt:lpstr>
      <vt:lpstr>Vocabulary</vt:lpstr>
      <vt:lpstr>Example 1</vt:lpstr>
      <vt:lpstr>Example 1</vt:lpstr>
      <vt:lpstr>Example 2</vt:lpstr>
      <vt:lpstr>Example 2</vt:lpstr>
      <vt:lpstr>Example 2</vt:lpstr>
      <vt:lpstr>Example 3</vt:lpstr>
      <vt:lpstr>Example 3</vt:lpstr>
      <vt:lpstr>Example 3</vt:lpstr>
      <vt:lpstr>Example 3</vt:lpstr>
      <vt:lpstr>Concept</vt:lpstr>
      <vt:lpstr>Example 4</vt:lpstr>
      <vt:lpstr>Example 4</vt:lpstr>
      <vt:lpstr>Example 4</vt:lpstr>
      <vt:lpstr>Example 4</vt:lpstr>
      <vt:lpstr>Example 4</vt:lpstr>
      <vt:lpstr>Example 4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95</cp:revision>
  <dcterms:created xsi:type="dcterms:W3CDTF">2007-12-06T14:31:51Z</dcterms:created>
  <dcterms:modified xsi:type="dcterms:W3CDTF">2015-10-05T15:06:24Z</dcterms:modified>
</cp:coreProperties>
</file>