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5" r:id="rId18"/>
    <p:sldId id="314" r:id="rId19"/>
    <p:sldId id="258" r:id="rId20"/>
    <p:sldId id="259" r:id="rId21"/>
    <p:sldId id="308" r:id="rId22"/>
    <p:sldId id="302" r:id="rId23"/>
    <p:sldId id="260" r:id="rId24"/>
    <p:sldId id="261" r:id="rId25"/>
    <p:sldId id="316" r:id="rId26"/>
    <p:sldId id="309" r:id="rId27"/>
    <p:sldId id="318" r:id="rId28"/>
    <p:sldId id="263" r:id="rId29"/>
    <p:sldId id="319" r:id="rId30"/>
    <p:sldId id="291" r:id="rId31"/>
    <p:sldId id="310" r:id="rId32"/>
    <p:sldId id="293" r:id="rId33"/>
    <p:sldId id="294" r:id="rId34"/>
    <p:sldId id="311" r:id="rId35"/>
    <p:sldId id="275" r:id="rId36"/>
  </p:sldIdLst>
  <p:sldSz cx="9144000" cy="6858000" type="screen4x3"/>
  <p:notesSz cx="6858000" cy="9144000"/>
  <p:custDataLst>
    <p:tags r:id="rId3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2"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jpe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2_05"/>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3" cstate="print"/>
          <a:srcRect/>
          <a:stretch>
            <a:fillRect/>
          </a:stretch>
        </p:blipFill>
        <p:spPr bwMode="auto">
          <a:xfrm>
            <a:off x="7467600" y="776288"/>
            <a:ext cx="1222375" cy="376237"/>
          </a:xfrm>
          <a:prstGeom prst="rect">
            <a:avLst/>
          </a:prstGeom>
          <a:noFill/>
        </p:spPr>
      </p:pic>
      <p:pic>
        <p:nvPicPr>
          <p:cNvPr id="42005" name="Picture 21" descr="5Min Check"/>
          <p:cNvPicPr>
            <a:picLocks noChangeAspect="1" noChangeArrowheads="1"/>
          </p:cNvPicPr>
          <p:nvPr userDrawn="1"/>
        </p:nvPicPr>
        <p:blipFill>
          <a:blip r:embed="rId14" cstate="print"/>
          <a:srcRect/>
          <a:stretch>
            <a:fillRect/>
          </a:stretch>
        </p:blipFill>
        <p:spPr bwMode="auto">
          <a:xfrm>
            <a:off x="598488" y="657225"/>
            <a:ext cx="6792912" cy="625475"/>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2–4</a:t>
            </a:r>
          </a:p>
        </p:txBody>
      </p:sp>
      <p:pic>
        <p:nvPicPr>
          <p:cNvPr id="42017"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9"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2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21"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22"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23" name="Header" descr="12_ALG1_Header_02_05"/>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7"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9"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800"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1"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2"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3" name="Header" descr="12_ALG1_Header_02_05"/>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7" name="Header" descr="12_ALG1_Header_02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6"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9"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80"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2" name="Header" descr="12_ALG1_Header_02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8" name="Picture 18" descr="Real World Ex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70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7" name="Header" descr="12_ALG1_Header_02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02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8"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0"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1"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2"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4" name="Header" descr="12_ALG1_Header_02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2"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4"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5"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6"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7"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8" name="Header" descr="12_ALG1_Header_02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3447"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8"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50"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1"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2"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4" name="Header" descr="12_ALG1_Header_02_05">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9.xml"/><Relationship Id="rId7" Type="http://schemas.openxmlformats.org/officeDocument/2006/relationships/slide" Target="slide1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3.xml"/><Relationship Id="rId5" Type="http://schemas.openxmlformats.org/officeDocument/2006/relationships/slide" Target="slide11.xml"/><Relationship Id="rId4" Type="http://schemas.openxmlformats.org/officeDocument/2006/relationships/slide" Target="slide10.xml"/><Relationship Id="rId9" Type="http://schemas.openxmlformats.org/officeDocument/2006/relationships/slide" Target="slide2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8.jpe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4.xml"/><Relationship Id="rId1" Type="http://schemas.openxmlformats.org/officeDocument/2006/relationships/tags" Target="../tags/tag21.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6.xml"/><Relationship Id="rId1" Type="http://schemas.openxmlformats.org/officeDocument/2006/relationships/tags" Target="../tags/tag22.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46.xml"/><Relationship Id="rId1" Type="http://schemas.openxmlformats.org/officeDocument/2006/relationships/tags" Target="../tags/tag2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slideLayout" Target="../slideLayouts/slideLayout46.xml"/><Relationship Id="rId7" Type="http://schemas.openxmlformats.org/officeDocument/2006/relationships/image" Target="../media/image39.jpe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38.jpeg"/><Relationship Id="rId5" Type="http://schemas.openxmlformats.org/officeDocument/2006/relationships/image" Target="../media/image8.jpeg"/><Relationship Id="rId4" Type="http://schemas.openxmlformats.org/officeDocument/2006/relationships/image" Target="../media/image34.png"/><Relationship Id="rId9"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42.png"/><Relationship Id="rId5" Type="http://schemas.openxmlformats.org/officeDocument/2006/relationships/image" Target="../media/image8.jpe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29.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57.xml"/><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8.jpe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68.xml"/><Relationship Id="rId1" Type="http://schemas.openxmlformats.org/officeDocument/2006/relationships/tags" Target="../tags/tag34.xml"/><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45.jpeg"/><Relationship Id="rId5" Type="http://schemas.openxmlformats.org/officeDocument/2006/relationships/image" Target="../media/image8.jpe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8"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10"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1" name="SplashHeader" descr="12_ALG1_Header_02_05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2–4)</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Example 1:	Expressions with Absolute Value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Key Concept:  Absolute Value Equations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2:	Solve Absolute Value Equations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3:	Real-World Example: Solve an Absolute Value Equation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4:	Write an Absolute Value Equation</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c"/>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13</a:t>
            </a:r>
          </a:p>
        </p:txBody>
      </p:sp>
      <p:sp>
        <p:nvSpPr>
          <p:cNvPr id="107527"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8</a:t>
            </a:r>
            <a:r>
              <a:rPr lang="en-US" sz="2400" b="1" i="1">
                <a:solidFill>
                  <a:srgbClr val="00539D"/>
                </a:solidFill>
                <a:cs typeface="Times New Roman" pitchFamily="18" charset="0"/>
              </a:rPr>
              <a:t>y</a:t>
            </a:r>
            <a:r>
              <a:rPr lang="en-US" sz="2400" b="1">
                <a:solidFill>
                  <a:srgbClr val="00539D"/>
                </a:solidFill>
                <a:cs typeface="Times New Roman" pitchFamily="18" charset="0"/>
              </a:rPr>
              <a:t> + 3 = 5</a:t>
            </a:r>
            <a:r>
              <a:rPr lang="en-US" sz="2400" b="1" i="1">
                <a:solidFill>
                  <a:srgbClr val="00539D"/>
                </a:solidFill>
                <a:cs typeface="Times New Roman" pitchFamily="18" charset="0"/>
              </a:rPr>
              <a:t>y</a:t>
            </a:r>
            <a:r>
              <a:rPr lang="en-US" sz="2400" b="1">
                <a:solidFill>
                  <a:srgbClr val="00539D"/>
                </a:solidFill>
                <a:cs typeface="Times New Roman" pitchFamily="18" charset="0"/>
              </a:rPr>
              <a:t> + 15.</a:t>
            </a:r>
          </a:p>
        </p:txBody>
      </p:sp>
      <p:sp>
        <p:nvSpPr>
          <p:cNvPr id="107529" name="AutoShape 9"/>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50"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4(</a:t>
            </a:r>
            <a:r>
              <a:rPr lang="en-US" sz="2400" b="1" i="1">
                <a:solidFill>
                  <a:srgbClr val="00539D"/>
                </a:solidFill>
                <a:cs typeface="Times New Roman" pitchFamily="18" charset="0"/>
              </a:rPr>
              <a:t>x</a:t>
            </a:r>
            <a:r>
              <a:rPr lang="en-US" sz="2400" b="1">
                <a:solidFill>
                  <a:srgbClr val="00539D"/>
                </a:solidFill>
                <a:cs typeface="Times New Roman" pitchFamily="18" charset="0"/>
              </a:rPr>
              <a:t> + 3) – 14 = 7(</a:t>
            </a:r>
            <a:r>
              <a:rPr lang="en-US" sz="2400" b="1" i="1">
                <a:solidFill>
                  <a:srgbClr val="00539D"/>
                </a:solidFill>
                <a:cs typeface="Times New Roman" pitchFamily="18" charset="0"/>
              </a:rPr>
              <a:t>x</a:t>
            </a:r>
            <a:r>
              <a:rPr lang="en-US" sz="2400" b="1">
                <a:solidFill>
                  <a:srgbClr val="00539D"/>
                </a:solidFill>
                <a:cs typeface="Times New Roman" pitchFamily="18" charset="0"/>
              </a:rPr>
              <a:t> – 1).</a:t>
            </a:r>
          </a:p>
        </p:txBody>
      </p:sp>
      <p:sp>
        <p:nvSpPr>
          <p:cNvPr id="108551" name="AutoShape 7"/>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8556" name="Group 12"/>
          <p:cNvGrpSpPr>
            <a:grpSpLocks/>
          </p:cNvGrpSpPr>
          <p:nvPr/>
        </p:nvGrpSpPr>
        <p:grpSpPr bwMode="auto">
          <a:xfrm>
            <a:off x="1066800" y="2400300"/>
            <a:ext cx="2790825" cy="3336925"/>
            <a:chOff x="672" y="1512"/>
            <a:chExt cx="1758" cy="2102"/>
          </a:xfrm>
        </p:grpSpPr>
        <p:sp>
          <p:nvSpPr>
            <p:cNvPr id="108549"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a:solidFill>
                    <a:srgbClr val="000000"/>
                  </a:solidFill>
                  <a:sym typeface="Symbol" pitchFamily="18" charset="2"/>
                </a:rPr>
                <a:t>15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a:solidFill>
                    <a:srgbClr val="000000"/>
                  </a:solidFill>
                  <a:sym typeface="Symbol" pitchFamily="18" charset="2"/>
                </a:rPr>
                <a:t>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8554" name="Picture 10" descr="02-05-2"/>
            <p:cNvPicPr>
              <a:picLocks noChangeAspect="1" noChangeArrowheads="1"/>
            </p:cNvPicPr>
            <p:nvPr/>
          </p:nvPicPr>
          <p:blipFill>
            <a:blip r:embed="rId5" cstate="print"/>
            <a:srcRect t="52225" r="7431"/>
            <a:stretch>
              <a:fillRect/>
            </a:stretch>
          </p:blipFill>
          <p:spPr bwMode="auto">
            <a:xfrm>
              <a:off x="1045" y="3120"/>
              <a:ext cx="299" cy="494"/>
            </a:xfrm>
            <a:prstGeom prst="rect">
              <a:avLst/>
            </a:prstGeom>
            <a:noFill/>
          </p:spPr>
        </p:pic>
        <p:pic>
          <p:nvPicPr>
            <p:cNvPr id="108555" name="Picture 11" descr="02-05-2"/>
            <p:cNvPicPr>
              <a:picLocks noChangeAspect="1" noChangeArrowheads="1"/>
            </p:cNvPicPr>
            <p:nvPr/>
          </p:nvPicPr>
          <p:blipFill>
            <a:blip r:embed="rId5" cstate="print"/>
            <a:srcRect l="10835" b="47775"/>
            <a:stretch>
              <a:fillRect/>
            </a:stretch>
          </p:blipFill>
          <p:spPr bwMode="auto">
            <a:xfrm>
              <a:off x="1080" y="2580"/>
              <a:ext cx="288" cy="540"/>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56"/>
                                        </p:tgtEl>
                                        <p:attrNameLst>
                                          <p:attrName>style.visibility</p:attrName>
                                        </p:attrNameLst>
                                      </p:cBhvr>
                                      <p:to>
                                        <p:strVal val="visible"/>
                                      </p:to>
                                    </p:set>
                                    <p:animEffect transition="in" filter="wipe(left)">
                                      <p:cBhvr>
                                        <p:cTn id="15" dur="500"/>
                                        <p:tgtEl>
                                          <p:spTgt spid="10855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c"/>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2.2</a:t>
            </a:r>
          </a:p>
        </p:txBody>
      </p:sp>
      <p:sp>
        <p:nvSpPr>
          <p:cNvPr id="109574"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2.8</a:t>
            </a:r>
            <a:r>
              <a:rPr lang="en-US" sz="2400" b="1" i="1">
                <a:solidFill>
                  <a:srgbClr val="00539D"/>
                </a:solidFill>
                <a:cs typeface="Times New Roman" pitchFamily="18" charset="0"/>
              </a:rPr>
              <a:t>w</a:t>
            </a:r>
            <a:r>
              <a:rPr lang="en-US" sz="2400" b="1">
                <a:solidFill>
                  <a:srgbClr val="00539D"/>
                </a:solidFill>
                <a:cs typeface="Times New Roman" pitchFamily="18" charset="0"/>
              </a:rPr>
              <a:t> – 3 = 5</a:t>
            </a:r>
            <a:r>
              <a:rPr lang="en-US" sz="2400" b="1" i="1">
                <a:solidFill>
                  <a:srgbClr val="00539D"/>
                </a:solidFill>
                <a:cs typeface="Times New Roman" pitchFamily="18" charset="0"/>
              </a:rPr>
              <a:t>w</a:t>
            </a:r>
            <a:r>
              <a:rPr lang="en-US" sz="2400" b="1">
                <a:solidFill>
                  <a:srgbClr val="00539D"/>
                </a:solidFill>
                <a:cs typeface="Times New Roman" pitchFamily="18" charset="0"/>
              </a:rPr>
              <a:t> – 0.8.</a:t>
            </a:r>
          </a:p>
        </p:txBody>
      </p:sp>
      <p:sp>
        <p:nvSpPr>
          <p:cNvPr id="109575" name="AutoShape 7"/>
          <p:cNvSpPr>
            <a:spLocks noChangeArrowheads="1"/>
          </p:cNvSpPr>
          <p:nvPr/>
        </p:nvSpPr>
        <p:spPr bwMode="auto">
          <a:xfrm>
            <a:off x="533400" y="24669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573"/>
                                        </p:tgtEl>
                                        <p:attrNameLst>
                                          <p:attrName>style.visibility</p:attrName>
                                        </p:attrNameLst>
                                      </p:cBhvr>
                                      <p:to>
                                        <p:strVal val="visible"/>
                                      </p:to>
                                    </p:set>
                                    <p:animEffect transition="in" filter="wipe(left)">
                                      <p:cBhvr>
                                        <p:cTn id="15" dur="500"/>
                                        <p:tgtEl>
                                          <p:spTgt spid="10957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c"/>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50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all numbers</a:t>
            </a:r>
          </a:p>
        </p:txBody>
      </p:sp>
      <p:sp>
        <p:nvSpPr>
          <p:cNvPr id="11059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5(</a:t>
            </a:r>
            <a:r>
              <a:rPr lang="en-US" sz="2400" b="1" i="1">
                <a:solidFill>
                  <a:srgbClr val="00539D"/>
                </a:solidFill>
                <a:cs typeface="Times New Roman" pitchFamily="18" charset="0"/>
              </a:rPr>
              <a:t>x</a:t>
            </a:r>
            <a:r>
              <a:rPr lang="en-US" sz="2400" b="1">
                <a:solidFill>
                  <a:srgbClr val="00539D"/>
                </a:solidFill>
                <a:cs typeface="Times New Roman" pitchFamily="18" charset="0"/>
              </a:rPr>
              <a:t> + 3) + 2 = 5</a:t>
            </a:r>
            <a:r>
              <a:rPr lang="en-US" sz="2400" b="1" i="1">
                <a:solidFill>
                  <a:srgbClr val="00539D"/>
                </a:solidFill>
                <a:cs typeface="Times New Roman" pitchFamily="18" charset="0"/>
              </a:rPr>
              <a:t>x</a:t>
            </a:r>
            <a:r>
              <a:rPr lang="en-US" sz="2400" b="1">
                <a:solidFill>
                  <a:srgbClr val="00539D"/>
                </a:solidFill>
                <a:cs typeface="Times New Roman" pitchFamily="18" charset="0"/>
              </a:rPr>
              <a:t> + 17.</a:t>
            </a:r>
          </a:p>
        </p:txBody>
      </p:sp>
      <p:sp>
        <p:nvSpPr>
          <p:cNvPr id="110599" name="AutoShape 7"/>
          <p:cNvSpPr>
            <a:spLocks noChangeArrowheads="1"/>
          </p:cNvSpPr>
          <p:nvPr/>
        </p:nvSpPr>
        <p:spPr bwMode="auto">
          <a:xfrm>
            <a:off x="533400" y="52879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c"/>
          <p:cNvSpPr>
            <a:spLocks noChangeArrowheads="1"/>
          </p:cNvSpPr>
          <p:nvPr>
            <p:custDataLst>
              <p:tags r:id="rId2"/>
            </p:custDataLst>
          </p:nvPr>
        </p:nvSpPr>
        <p:spPr bwMode="auto">
          <a:xfrm>
            <a:off x="1066800" y="30226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–6, –4</a:t>
            </a:r>
          </a:p>
        </p:txBody>
      </p:sp>
      <p:sp>
        <p:nvSpPr>
          <p:cNvPr id="111622"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An even integer divided by 10 is the same as the next consecutive even integer divided by 5. What are the two integers?</a:t>
            </a:r>
          </a:p>
        </p:txBody>
      </p:sp>
      <p:sp>
        <p:nvSpPr>
          <p:cNvPr id="111623" name="AutoShape 7"/>
          <p:cNvSpPr>
            <a:spLocks noChangeArrowheads="1"/>
          </p:cNvSpPr>
          <p:nvPr/>
        </p:nvSpPr>
        <p:spPr bwMode="auto">
          <a:xfrm>
            <a:off x="533400" y="49450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20837" name="c"/>
          <p:cNvSpPr>
            <a:spLocks noChangeArrowheads="1"/>
          </p:cNvSpPr>
          <p:nvPr>
            <p:custDataLst>
              <p:tags r:id="rId2"/>
            </p:custDataLst>
          </p:nvPr>
        </p:nvSpPr>
        <p:spPr bwMode="auto">
          <a:xfrm>
            <a:off x="1066800" y="24384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w</a:t>
            </a:r>
            <a:r>
              <a:rPr lang="pt-BR" sz="2400" b="1">
                <a:solidFill>
                  <a:srgbClr val="000000"/>
                </a:solidFill>
                <a:sym typeface="Symbol" pitchFamily="18" charset="2"/>
              </a:rPr>
              <a:t> =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w</a:t>
            </a:r>
            <a:r>
              <a:rPr lang="pt-BR" sz="2400" b="1">
                <a:solidFill>
                  <a:srgbClr val="000000"/>
                </a:solidFill>
                <a:sym typeface="Symbol" pitchFamily="18" charset="2"/>
              </a:rPr>
              <a:t> =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w</a:t>
            </a:r>
            <a:r>
              <a:rPr lang="pt-BR" sz="2400" b="1">
                <a:solidFill>
                  <a:srgbClr val="000000"/>
                </a:solidFill>
                <a:sym typeface="Symbol" pitchFamily="18" charset="2"/>
              </a:rPr>
              <a:t> =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w</a:t>
            </a:r>
            <a:r>
              <a:rPr lang="pt-BR" sz="2400" b="1">
                <a:solidFill>
                  <a:srgbClr val="000000"/>
                </a:solidFill>
                <a:sym typeface="Symbol" pitchFamily="18" charset="2"/>
              </a:rPr>
              <a:t> = –7</a:t>
            </a:r>
          </a:p>
        </p:txBody>
      </p:sp>
      <p:sp>
        <p:nvSpPr>
          <p:cNvPr id="12083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12</a:t>
            </a:r>
            <a:r>
              <a:rPr lang="en-US" sz="2400" b="1" i="1">
                <a:solidFill>
                  <a:srgbClr val="00539D"/>
                </a:solidFill>
                <a:cs typeface="Times New Roman" pitchFamily="18" charset="0"/>
              </a:rPr>
              <a:t>w</a:t>
            </a:r>
            <a:r>
              <a:rPr lang="en-US" sz="2400" b="1">
                <a:solidFill>
                  <a:srgbClr val="00539D"/>
                </a:solidFill>
                <a:cs typeface="Times New Roman" pitchFamily="18" charset="0"/>
              </a:rPr>
              <a:t> + 4(6 – </a:t>
            </a:r>
            <a:r>
              <a:rPr lang="en-US" sz="2400" b="1" i="1">
                <a:solidFill>
                  <a:srgbClr val="00539D"/>
                </a:solidFill>
                <a:cs typeface="Times New Roman" pitchFamily="18" charset="0"/>
              </a:rPr>
              <a:t>w</a:t>
            </a:r>
            <a:r>
              <a:rPr lang="en-US" sz="2400" b="1">
                <a:solidFill>
                  <a:srgbClr val="00539D"/>
                </a:solidFill>
                <a:cs typeface="Times New Roman" pitchFamily="18" charset="0"/>
              </a:rPr>
              <a:t>) = 2</a:t>
            </a:r>
            <a:r>
              <a:rPr lang="en-US" sz="2400" b="1" i="1">
                <a:solidFill>
                  <a:srgbClr val="00539D"/>
                </a:solidFill>
                <a:cs typeface="Times New Roman" pitchFamily="18" charset="0"/>
              </a:rPr>
              <a:t>w</a:t>
            </a:r>
            <a:r>
              <a:rPr lang="en-US" sz="2400" b="1">
                <a:solidFill>
                  <a:srgbClr val="00539D"/>
                </a:solidFill>
                <a:cs typeface="Times New Roman" pitchFamily="18" charset="0"/>
              </a:rPr>
              <a:t> + 60. </a:t>
            </a:r>
          </a:p>
        </p:txBody>
      </p:sp>
      <p:sp>
        <p:nvSpPr>
          <p:cNvPr id="120839" name="AutoShape 7"/>
          <p:cNvSpPr>
            <a:spLocks noChangeArrowheads="1"/>
          </p:cNvSpPr>
          <p:nvPr/>
        </p:nvSpPr>
        <p:spPr bwMode="auto">
          <a:xfrm>
            <a:off x="533400" y="24923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20842" name="Picture 10"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0842"/>
                                        </p:tgtEl>
                                        <p:attrNameLst>
                                          <p:attrName>style.visibility</p:attrName>
                                        </p:attrNameLst>
                                      </p:cBhvr>
                                      <p:to>
                                        <p:strVal val="visible"/>
                                      </p:to>
                                    </p:set>
                                    <p:animEffect transition="in" filter="dissolve">
                                      <p:cBhvr>
                                        <p:cTn id="11" dur="500"/>
                                        <p:tgtEl>
                                          <p:spTgt spid="1208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wipe(left)">
                                      <p:cBhvr>
                                        <p:cTn id="19" dur="500"/>
                                        <p:tgtEl>
                                          <p:spTgt spid="12083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8"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620000" cy="467995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8600" algn="l"/>
              </a:tabLst>
            </a:pPr>
            <a:r>
              <a:rPr lang="en-US" sz="2200" b="1"/>
              <a:t>Content Standards</a:t>
            </a:r>
          </a:p>
          <a:p>
            <a:pPr>
              <a:lnSpc>
                <a:spcPct val="90000"/>
              </a:lnSpc>
              <a:spcBef>
                <a:spcPct val="20000"/>
              </a:spcBef>
              <a:spcAft>
                <a:spcPct val="20000"/>
              </a:spcAft>
              <a:tabLst>
                <a:tab pos="228600" algn="l"/>
              </a:tabLst>
            </a:pPr>
            <a:r>
              <a:rPr lang="en-US" sz="2200"/>
              <a:t>A.REI.1 Explain each step in solving a simple equation as following from the equality of numbers asserted at the previous step, starting from the assumption that the original equation has a solution. Construct a viable argument to justify a solution method.</a:t>
            </a:r>
          </a:p>
          <a:p>
            <a:pPr>
              <a:lnSpc>
                <a:spcPct val="90000"/>
              </a:lnSpc>
              <a:spcBef>
                <a:spcPct val="20000"/>
              </a:spcBef>
              <a:spcAft>
                <a:spcPct val="20000"/>
              </a:spcAft>
              <a:tabLst>
                <a:tab pos="228600" algn="l"/>
              </a:tabLst>
            </a:pPr>
            <a:r>
              <a:rPr lang="en-US" sz="2200"/>
              <a:t>A.REI.3 Solve linear equations and inequalities in one variable, including equations with coefficients represented by letters.</a:t>
            </a:r>
          </a:p>
          <a:p>
            <a:pPr>
              <a:lnSpc>
                <a:spcPct val="90000"/>
              </a:lnSpc>
              <a:spcBef>
                <a:spcPct val="20000"/>
              </a:spcBef>
              <a:spcAft>
                <a:spcPct val="20000"/>
              </a:spcAft>
              <a:tabLst>
                <a:tab pos="228600" algn="l"/>
              </a:tabLst>
            </a:pPr>
            <a:r>
              <a:rPr lang="en-US" sz="2200" b="1"/>
              <a:t>Mathematical Practices</a:t>
            </a:r>
          </a:p>
          <a:p>
            <a:pPr>
              <a:lnSpc>
                <a:spcPct val="90000"/>
              </a:lnSpc>
              <a:spcBef>
                <a:spcPct val="20000"/>
              </a:spcBef>
              <a:spcAft>
                <a:spcPct val="20000"/>
              </a:spcAft>
              <a:tabLst>
                <a:tab pos="228600" algn="l"/>
              </a:tabLst>
            </a:pPr>
            <a:r>
              <a:rPr lang="en-US" sz="2200"/>
              <a:t>3 Construct viable arguments and critique the reasoning of 	others.</a:t>
            </a:r>
          </a:p>
          <a:p>
            <a:pPr>
              <a:lnSpc>
                <a:spcPct val="90000"/>
              </a:lnSpc>
              <a:spcBef>
                <a:spcPct val="20000"/>
              </a:spcBef>
              <a:spcAft>
                <a:spcPct val="20000"/>
              </a:spcAft>
              <a:tabLst>
                <a:tab pos="228600" algn="l"/>
              </a:tabLst>
            </a:pPr>
            <a:r>
              <a:rPr lang="en-US" sz="2200"/>
              <a:t>7 Look for and make use of structure.</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t>You solved equations with the variable on each side. </a:t>
            </a:r>
          </a:p>
        </p:txBody>
      </p:sp>
      <p:sp>
        <p:nvSpPr>
          <p:cNvPr id="4109" name="Text Box 13"/>
          <p:cNvSpPr txBox="1">
            <a:spLocks noChangeArrowheads="1"/>
          </p:cNvSpPr>
          <p:nvPr/>
        </p:nvSpPr>
        <p:spPr bwMode="auto">
          <a:xfrm>
            <a:off x="812800" y="4057650"/>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Evaluate absolute value expressions.</a:t>
            </a:r>
          </a:p>
          <a:p>
            <a:pPr marL="346075" indent="-346075">
              <a:lnSpc>
                <a:spcPct val="90000"/>
              </a:lnSpc>
              <a:spcBef>
                <a:spcPct val="30000"/>
              </a:spcBef>
              <a:spcAft>
                <a:spcPct val="30000"/>
              </a:spcAft>
              <a:buFontTx/>
              <a:buChar char="•"/>
            </a:pPr>
            <a:r>
              <a:rPr lang="en-US" sz="2800"/>
              <a:t>Solve absolute value equations.</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05"/>
                                        </p:tgtEl>
                                        <p:attrNameLst>
                                          <p:attrName>style.visibility</p:attrName>
                                        </p:attrNameLst>
                                      </p:cBhvr>
                                      <p:to>
                                        <p:strVal val="visible"/>
                                      </p:to>
                                    </p:set>
                                    <p:animEffect transition="in" filter="wipe(left)">
                                      <p:cBhvr>
                                        <p:cTn id="11" dur="500"/>
                                        <p:tgtEl>
                                          <p:spTgt spid="410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4109">
                                            <p:txEl>
                                              <p:pRg st="0" end="0"/>
                                            </p:txEl>
                                          </p:spTgt>
                                        </p:tgtEl>
                                        <p:attrNameLst>
                                          <p:attrName>style.visibility</p:attrName>
                                        </p:attrNameLst>
                                      </p:cBhvr>
                                      <p:to>
                                        <p:strVal val="visible"/>
                                      </p:to>
                                    </p:set>
                                    <p:animEffect transition="in" filter="wipe(left)">
                                      <p:cBhvr>
                                        <p:cTn id="20" dur="500"/>
                                        <p:tgtEl>
                                          <p:spTgt spid="410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09">
                                            <p:txEl>
                                              <p:pRg st="1" end="1"/>
                                            </p:txEl>
                                          </p:spTgt>
                                        </p:tgtEl>
                                        <p:attrNameLst>
                                          <p:attrName>style.visibility</p:attrName>
                                        </p:attrNameLst>
                                      </p:cBhvr>
                                      <p:to>
                                        <p:strVal val="visible"/>
                                      </p:to>
                                    </p:set>
                                    <p:animEffect transition="in" filter="wipe(left)">
                                      <p:cBhvr>
                                        <p:cTn id="25" dur="500"/>
                                        <p:tgtEl>
                                          <p:spTgt spid="410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5" grpId="0" autoUpdateAnimBg="0"/>
      <p:bldP spid="4109" grpId="0" uiExpand="1"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Expressions with Absolute Value</a:t>
            </a:r>
          </a:p>
        </p:txBody>
      </p:sp>
      <p:sp>
        <p:nvSpPr>
          <p:cNvPr id="5903" name="Rectangle 783"/>
          <p:cNvSpPr>
            <a:spLocks noChangeArrowheads="1"/>
          </p:cNvSpPr>
          <p:nvPr/>
        </p:nvSpPr>
        <p:spPr bwMode="auto">
          <a:xfrm>
            <a:off x="876300" y="1503363"/>
            <a:ext cx="7962900"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00539D"/>
                </a:solidFill>
              </a:rPr>
              <a:t>Evaluate |</a:t>
            </a:r>
            <a:r>
              <a:rPr lang="en-US" sz="2400" b="1" i="1">
                <a:solidFill>
                  <a:srgbClr val="00539D"/>
                </a:solidFill>
              </a:rPr>
              <a:t>a</a:t>
            </a:r>
            <a:r>
              <a:rPr lang="en-US" sz="2400" b="1">
                <a:solidFill>
                  <a:srgbClr val="00539D"/>
                </a:solidFill>
              </a:rPr>
              <a:t> – 7| + 15 if </a:t>
            </a:r>
            <a:r>
              <a:rPr lang="en-US" sz="2400" b="1" i="1">
                <a:solidFill>
                  <a:srgbClr val="00539D"/>
                </a:solidFill>
              </a:rPr>
              <a:t>a</a:t>
            </a:r>
            <a:r>
              <a:rPr lang="en-US" sz="2400" b="1">
                <a:solidFill>
                  <a:srgbClr val="00539D"/>
                </a:solidFill>
              </a:rPr>
              <a:t> = 5.</a:t>
            </a:r>
          </a:p>
        </p:txBody>
      </p:sp>
      <p:sp>
        <p:nvSpPr>
          <p:cNvPr id="5904" name="Text Box 784"/>
          <p:cNvSpPr txBox="1">
            <a:spLocks noChangeArrowheads="1"/>
          </p:cNvSpPr>
          <p:nvPr/>
        </p:nvSpPr>
        <p:spPr bwMode="auto">
          <a:xfrm>
            <a:off x="981075" y="2362200"/>
            <a:ext cx="7629525" cy="2100263"/>
          </a:xfrm>
          <a:prstGeom prst="rect">
            <a:avLst/>
          </a:prstGeom>
          <a:noFill/>
          <a:ln w="9525">
            <a:noFill/>
            <a:miter lim="800000"/>
            <a:headEnd/>
            <a:tailEnd/>
          </a:ln>
          <a:effectLst/>
        </p:spPr>
        <p:txBody>
          <a:bodyPr>
            <a:spAutoFit/>
          </a:bodyPr>
          <a:lstStyle/>
          <a:p>
            <a:pPr>
              <a:spcBef>
                <a:spcPct val="50000"/>
              </a:spcBef>
              <a:tabLst>
                <a:tab pos="1771650" algn="l"/>
                <a:tab pos="4000500" algn="l"/>
              </a:tabLst>
            </a:pPr>
            <a:r>
              <a:rPr lang="en-US" sz="2400"/>
              <a:t>|</a:t>
            </a:r>
            <a:r>
              <a:rPr lang="en-US" sz="2400" i="1">
                <a:solidFill>
                  <a:srgbClr val="E01B22"/>
                </a:solidFill>
              </a:rPr>
              <a:t>a</a:t>
            </a:r>
            <a:r>
              <a:rPr lang="en-US" sz="2400"/>
              <a:t> – 7| + 15	= |</a:t>
            </a:r>
            <a:r>
              <a:rPr lang="en-US" sz="2400">
                <a:solidFill>
                  <a:srgbClr val="E01B22"/>
                </a:solidFill>
              </a:rPr>
              <a:t>5</a:t>
            </a:r>
            <a:r>
              <a:rPr lang="en-US" sz="2400"/>
              <a:t> – 7| + 15	Replace </a:t>
            </a:r>
            <a:r>
              <a:rPr lang="en-US" sz="2400" i="1"/>
              <a:t>a</a:t>
            </a:r>
            <a:r>
              <a:rPr lang="en-US" sz="2400"/>
              <a:t> with 5.</a:t>
            </a:r>
          </a:p>
          <a:p>
            <a:pPr>
              <a:spcBef>
                <a:spcPct val="50000"/>
              </a:spcBef>
              <a:tabLst>
                <a:tab pos="1771650" algn="l"/>
                <a:tab pos="4000500" algn="l"/>
              </a:tabLst>
            </a:pPr>
            <a:r>
              <a:rPr lang="en-US" sz="2400"/>
              <a:t>	= |–2| + 15	5 – 7 = –2</a:t>
            </a:r>
          </a:p>
          <a:p>
            <a:pPr>
              <a:spcBef>
                <a:spcPct val="50000"/>
              </a:spcBef>
              <a:tabLst>
                <a:tab pos="1771650" algn="l"/>
                <a:tab pos="4000500" algn="l"/>
              </a:tabLst>
            </a:pPr>
            <a:r>
              <a:rPr lang="en-US" sz="2400"/>
              <a:t>	= 2 + 15	|–2| = 2</a:t>
            </a:r>
          </a:p>
          <a:p>
            <a:pPr>
              <a:spcBef>
                <a:spcPct val="50000"/>
              </a:spcBef>
              <a:tabLst>
                <a:tab pos="1771650" algn="l"/>
                <a:tab pos="4000500" algn="l"/>
              </a:tabLst>
            </a:pPr>
            <a:r>
              <a:rPr lang="en-US" sz="2400"/>
              <a:t>	= 17	Simplify.</a:t>
            </a:r>
          </a:p>
        </p:txBody>
      </p:sp>
      <p:sp>
        <p:nvSpPr>
          <p:cNvPr id="5905" name="Rectangle 785"/>
          <p:cNvSpPr>
            <a:spLocks noChangeArrowheads="1"/>
          </p:cNvSpPr>
          <p:nvPr/>
        </p:nvSpPr>
        <p:spPr bwMode="auto">
          <a:xfrm>
            <a:off x="533400" y="49133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4686300" algn="l"/>
              </a:tabLst>
            </a:pPr>
            <a:r>
              <a:rPr lang="en-US" sz="2400" b="1">
                <a:solidFill>
                  <a:srgbClr val="00539D"/>
                </a:solidFill>
              </a:rPr>
              <a:t>Answer:</a:t>
            </a:r>
            <a:r>
              <a:rPr lang="en-US" sz="2400">
                <a:solidFill>
                  <a:srgbClr val="E01B22"/>
                </a:solidFill>
              </a:rPr>
              <a:t> 	17</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4">
                                            <p:txEl>
                                              <p:pRg st="1" end="1"/>
                                            </p:txEl>
                                          </p:spTgt>
                                        </p:tgtEl>
                                        <p:attrNameLst>
                                          <p:attrName>style.visibility</p:attrName>
                                        </p:attrNameLst>
                                      </p:cBhvr>
                                      <p:to>
                                        <p:strVal val="visible"/>
                                      </p:to>
                                    </p:set>
                                    <p:animEffect transition="in" filter="wipe(left)">
                                      <p:cBhvr>
                                        <p:cTn id="17" dur="500"/>
                                        <p:tgtEl>
                                          <p:spTgt spid="590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4">
                                            <p:txEl>
                                              <p:pRg st="2" end="2"/>
                                            </p:txEl>
                                          </p:spTgt>
                                        </p:tgtEl>
                                        <p:attrNameLst>
                                          <p:attrName>style.visibility</p:attrName>
                                        </p:attrNameLst>
                                      </p:cBhvr>
                                      <p:to>
                                        <p:strVal val="visible"/>
                                      </p:to>
                                    </p:set>
                                    <p:animEffect transition="in" filter="wipe(left)">
                                      <p:cBhvr>
                                        <p:cTn id="22" dur="500"/>
                                        <p:tgtEl>
                                          <p:spTgt spid="590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04">
                                            <p:txEl>
                                              <p:pRg st="3" end="3"/>
                                            </p:txEl>
                                          </p:spTgt>
                                        </p:tgtEl>
                                        <p:attrNameLst>
                                          <p:attrName>style.visibility</p:attrName>
                                        </p:attrNameLst>
                                      </p:cBhvr>
                                      <p:to>
                                        <p:strVal val="visible"/>
                                      </p:to>
                                    </p:set>
                                    <p:animEffect transition="in" filter="wipe(left)">
                                      <p:cBhvr>
                                        <p:cTn id="27" dur="500"/>
                                        <p:tgtEl>
                                          <p:spTgt spid="590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05">
                                            <p:txEl>
                                              <p:pRg st="0" end="0"/>
                                            </p:txEl>
                                          </p:spTgt>
                                        </p:tgtEl>
                                        <p:attrNameLst>
                                          <p:attrName>style.visibility</p:attrName>
                                        </p:attrNameLst>
                                      </p:cBhvr>
                                      <p:to>
                                        <p:strVal val="visible"/>
                                      </p:to>
                                    </p:set>
                                    <p:animEffect transition="in" filter="wipe(left)">
                                      <p:cBhvr>
                                        <p:cTn id="32" dur="500"/>
                                        <p:tgtEl>
                                          <p:spTgt spid="59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uiExpand="1" build="p" autoUpdateAnimBg="0"/>
      <p:bldP spid="590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69" name="TPAnswers"/>
          <p:cNvSpPr>
            <a:spLocks noChangeArrowheads="1"/>
          </p:cNvSpPr>
          <p:nvPr>
            <p:custDataLst>
              <p:tags r:id="rId2"/>
            </p:custDataLst>
          </p:nvPr>
        </p:nvSpPr>
        <p:spPr bwMode="auto">
          <a:xfrm>
            <a:off x="857250" y="24130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34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46</a:t>
            </a:r>
          </a:p>
        </p:txBody>
      </p:sp>
      <p:sp>
        <p:nvSpPr>
          <p:cNvPr id="113670" name="TPQuestion"/>
          <p:cNvSpPr>
            <a:spLocks noChangeArrowheads="1"/>
          </p:cNvSpPr>
          <p:nvPr/>
        </p:nvSpPr>
        <p:spPr bwMode="auto">
          <a:xfrm>
            <a:off x="514350" y="1503363"/>
            <a:ext cx="8020050" cy="420687"/>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Evaluate |17 – </a:t>
            </a:r>
            <a:r>
              <a:rPr lang="en-US" sz="2400" b="1" i="1">
                <a:solidFill>
                  <a:srgbClr val="00539D"/>
                </a:solidFill>
                <a:cs typeface="Times New Roman" pitchFamily="18" charset="0"/>
              </a:rPr>
              <a:t>b</a:t>
            </a:r>
            <a:r>
              <a:rPr lang="en-US" sz="2400" b="1">
                <a:solidFill>
                  <a:srgbClr val="00539D"/>
                </a:solidFill>
                <a:cs typeface="Times New Roman" pitchFamily="18" charset="0"/>
              </a:rPr>
              <a:t>| + 23 if </a:t>
            </a:r>
            <a:r>
              <a:rPr lang="en-US" sz="2400" b="1" i="1">
                <a:solidFill>
                  <a:srgbClr val="00539D"/>
                </a:solidFill>
                <a:cs typeface="Times New Roman" pitchFamily="18" charset="0"/>
              </a:rPr>
              <a:t>b</a:t>
            </a:r>
            <a:r>
              <a:rPr lang="en-US" sz="2400" b="1">
                <a:solidFill>
                  <a:srgbClr val="00539D"/>
                </a:solidFill>
                <a:cs typeface="Times New Roman" pitchFamily="18" charset="0"/>
              </a:rPr>
              <a:t> = 6.</a:t>
            </a:r>
          </a:p>
        </p:txBody>
      </p:sp>
      <p:sp>
        <p:nvSpPr>
          <p:cNvPr id="113672" name="Oval 8"/>
          <p:cNvSpPr>
            <a:spLocks noChangeArrowheads="1"/>
          </p:cNvSpPr>
          <p:nvPr/>
        </p:nvSpPr>
        <p:spPr bwMode="auto">
          <a:xfrm>
            <a:off x="876300" y="42576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69"/>
                                        </p:tgtEl>
                                        <p:attrNameLst>
                                          <p:attrName>style.visibility</p:attrName>
                                        </p:attrNameLst>
                                      </p:cBhvr>
                                      <p:to>
                                        <p:strVal val="visible"/>
                                      </p:to>
                                    </p:set>
                                    <p:animEffect transition="in" filter="wipe(left)">
                                      <p:cBhvr>
                                        <p:cTn id="19" dur="500"/>
                                        <p:tgtEl>
                                          <p:spTgt spid="11366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0" grpId="0" autoUpdateAnimBg="0"/>
      <p:bldP spid="11367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6" name="Picture 10" descr="KC_alg_L02-05A"/>
          <p:cNvPicPr>
            <a:picLocks noChangeAspect="1" noChangeArrowheads="1"/>
          </p:cNvPicPr>
          <p:nvPr/>
        </p:nvPicPr>
        <p:blipFill>
          <a:blip r:embed="rId3" cstate="print"/>
          <a:srcRect/>
          <a:stretch>
            <a:fillRect/>
          </a:stretch>
        </p:blipFill>
        <p:spPr bwMode="auto">
          <a:xfrm>
            <a:off x="438150" y="1495425"/>
            <a:ext cx="8239125" cy="280511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Absolute Value Equations</a:t>
            </a:r>
          </a:p>
        </p:txBody>
      </p:sp>
      <p:sp>
        <p:nvSpPr>
          <p:cNvPr id="6149"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a:t>
            </a:r>
            <a:r>
              <a:rPr lang="en-US" sz="2400" b="1">
                <a:solidFill>
                  <a:srgbClr val="00539D"/>
                </a:solidFill>
                <a:cs typeface="Times New Roman" pitchFamily="18" charset="0"/>
              </a:rPr>
              <a:t> Solve |2</a:t>
            </a:r>
            <a:r>
              <a:rPr lang="en-US" sz="2400" b="1" i="1">
                <a:solidFill>
                  <a:srgbClr val="00539D"/>
                </a:solidFill>
                <a:cs typeface="Times New Roman" pitchFamily="18" charset="0"/>
              </a:rPr>
              <a:t>x</a:t>
            </a:r>
            <a:r>
              <a:rPr lang="en-US" sz="2400" b="1">
                <a:solidFill>
                  <a:srgbClr val="00539D"/>
                </a:solidFill>
                <a:cs typeface="Times New Roman" pitchFamily="18" charset="0"/>
              </a:rPr>
              <a:t> – 1| = 7. Then graph the solution set.</a:t>
            </a:r>
          </a:p>
        </p:txBody>
      </p:sp>
      <p:sp>
        <p:nvSpPr>
          <p:cNvPr id="6150" name="Text Box 6"/>
          <p:cNvSpPr txBox="1">
            <a:spLocks noChangeArrowheads="1"/>
          </p:cNvSpPr>
          <p:nvPr/>
        </p:nvSpPr>
        <p:spPr bwMode="auto">
          <a:xfrm>
            <a:off x="533400" y="2241550"/>
            <a:ext cx="807720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143000" algn="l"/>
                <a:tab pos="1828800" algn="l"/>
                <a:tab pos="2286000" algn="l"/>
                <a:tab pos="4400550" algn="l"/>
              </a:tabLst>
            </a:pPr>
            <a:r>
              <a:rPr lang="en-US" sz="2400">
                <a:solidFill>
                  <a:srgbClr val="000000"/>
                </a:solidFill>
              </a:rPr>
              <a:t>	|2</a:t>
            </a:r>
            <a:r>
              <a:rPr lang="en-US" sz="2400" i="1">
                <a:solidFill>
                  <a:srgbClr val="000000"/>
                </a:solidFill>
              </a:rPr>
              <a:t>x</a:t>
            </a:r>
            <a:r>
              <a:rPr lang="en-US" sz="2400">
                <a:solidFill>
                  <a:srgbClr val="000000"/>
                </a:solidFill>
              </a:rPr>
              <a:t> – 1| 	</a:t>
            </a:r>
            <a:r>
              <a:rPr lang="en-US" sz="2400">
                <a:solidFill>
                  <a:srgbClr val="000000"/>
                </a:solidFill>
                <a:cs typeface="Arial" pitchFamily="34" charset="0"/>
              </a:rPr>
              <a:t>=</a:t>
            </a:r>
            <a:r>
              <a:rPr lang="en-US" sz="2400">
                <a:solidFill>
                  <a:srgbClr val="000000"/>
                </a:solidFill>
              </a:rPr>
              <a:t> 7	Original equation</a:t>
            </a:r>
          </a:p>
        </p:txBody>
      </p:sp>
      <p:sp>
        <p:nvSpPr>
          <p:cNvPr id="6151" name="Text Box 7"/>
          <p:cNvSpPr txBox="1">
            <a:spLocks noChangeArrowheads="1"/>
          </p:cNvSpPr>
          <p:nvPr/>
        </p:nvSpPr>
        <p:spPr bwMode="auto">
          <a:xfrm>
            <a:off x="523875" y="2743200"/>
            <a:ext cx="8305800" cy="184467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771650" algn="l"/>
                <a:tab pos="2914650" algn="l"/>
                <a:tab pos="5657850" algn="l"/>
                <a:tab pos="6858000" algn="l"/>
              </a:tabLst>
            </a:pPr>
            <a:r>
              <a:rPr lang="en-US" sz="2400" b="1">
                <a:solidFill>
                  <a:srgbClr val="000000"/>
                </a:solidFill>
              </a:rPr>
              <a:t>          Case 1		       Case 2</a:t>
            </a:r>
          </a:p>
          <a:p>
            <a:pPr marL="342900">
              <a:lnSpc>
                <a:spcPct val="90000"/>
              </a:lnSpc>
              <a:spcBef>
                <a:spcPct val="20000"/>
              </a:spcBef>
              <a:spcAft>
                <a:spcPct val="20000"/>
              </a:spcAft>
              <a:tabLst>
                <a:tab pos="1771650" algn="l"/>
                <a:tab pos="2914650" algn="l"/>
                <a:tab pos="5657850" algn="l"/>
                <a:tab pos="6858000" algn="l"/>
              </a:tabLst>
            </a:pPr>
            <a:r>
              <a:rPr lang="en-US" sz="2400">
                <a:solidFill>
                  <a:srgbClr val="000000"/>
                </a:solidFill>
              </a:rPr>
              <a:t>      2</a:t>
            </a:r>
            <a:r>
              <a:rPr lang="en-US" sz="2400" i="1">
                <a:solidFill>
                  <a:srgbClr val="000000"/>
                </a:solidFill>
              </a:rPr>
              <a:t>x</a:t>
            </a:r>
            <a:r>
              <a:rPr lang="en-US" sz="2400">
                <a:solidFill>
                  <a:srgbClr val="000000"/>
                </a:solidFill>
              </a:rPr>
              <a:t> – 1	= 7		   2</a:t>
            </a:r>
            <a:r>
              <a:rPr lang="en-US" sz="2400" i="1">
                <a:solidFill>
                  <a:srgbClr val="000000"/>
                </a:solidFill>
              </a:rPr>
              <a:t>x</a:t>
            </a:r>
            <a:r>
              <a:rPr lang="en-US" sz="2400">
                <a:solidFill>
                  <a:srgbClr val="000000"/>
                </a:solidFill>
              </a:rPr>
              <a:t> – 1	= –7</a:t>
            </a:r>
          </a:p>
          <a:p>
            <a:pPr marL="342900">
              <a:lnSpc>
                <a:spcPct val="90000"/>
              </a:lnSpc>
              <a:spcBef>
                <a:spcPct val="20000"/>
              </a:spcBef>
              <a:spcAft>
                <a:spcPct val="20000"/>
              </a:spcAft>
              <a:tabLst>
                <a:tab pos="1771650" algn="l"/>
                <a:tab pos="2914650" algn="l"/>
                <a:tab pos="5657850" algn="l"/>
                <a:tab pos="6858000" algn="l"/>
              </a:tabLst>
            </a:pPr>
            <a:r>
              <a:rPr lang="en-US" sz="2400">
                <a:solidFill>
                  <a:srgbClr val="000000"/>
                </a:solidFill>
              </a:rPr>
              <a:t>2</a:t>
            </a:r>
            <a:r>
              <a:rPr lang="en-US" sz="2400" i="1">
                <a:solidFill>
                  <a:srgbClr val="000000"/>
                </a:solidFill>
              </a:rPr>
              <a:t>x</a:t>
            </a:r>
            <a:r>
              <a:rPr lang="en-US" sz="2400">
                <a:solidFill>
                  <a:srgbClr val="000000"/>
                </a:solidFill>
              </a:rPr>
              <a:t> – 1 </a:t>
            </a:r>
            <a:r>
              <a:rPr lang="en-US" sz="2400">
                <a:solidFill>
                  <a:srgbClr val="E01B22"/>
                </a:solidFill>
              </a:rPr>
              <a:t>+ 1</a:t>
            </a:r>
            <a:r>
              <a:rPr lang="en-US" sz="2400">
                <a:solidFill>
                  <a:srgbClr val="000000"/>
                </a:solidFill>
              </a:rPr>
              <a:t> = 7 </a:t>
            </a:r>
            <a:r>
              <a:rPr lang="en-US" sz="2400">
                <a:solidFill>
                  <a:srgbClr val="E01B22"/>
                </a:solidFill>
              </a:rPr>
              <a:t>+ 1</a:t>
            </a:r>
            <a:r>
              <a:rPr lang="en-US" sz="2400">
                <a:solidFill>
                  <a:srgbClr val="000000"/>
                </a:solidFill>
              </a:rPr>
              <a:t>	</a:t>
            </a:r>
            <a:r>
              <a:rPr lang="en-US" sz="2000">
                <a:solidFill>
                  <a:srgbClr val="000000"/>
                </a:solidFill>
              </a:rPr>
              <a:t>Add 1 to each side.</a:t>
            </a:r>
            <a:r>
              <a:rPr lang="en-US">
                <a:solidFill>
                  <a:srgbClr val="000000"/>
                </a:solidFill>
              </a:rPr>
              <a:t>     </a:t>
            </a:r>
            <a:r>
              <a:rPr lang="en-US" sz="2400">
                <a:solidFill>
                  <a:srgbClr val="000000"/>
                </a:solidFill>
              </a:rPr>
              <a:t>2</a:t>
            </a:r>
            <a:r>
              <a:rPr lang="en-US" sz="2400" i="1">
                <a:solidFill>
                  <a:srgbClr val="000000"/>
                </a:solidFill>
              </a:rPr>
              <a:t>x</a:t>
            </a:r>
            <a:r>
              <a:rPr lang="en-US" sz="2400">
                <a:solidFill>
                  <a:srgbClr val="000000"/>
                </a:solidFill>
              </a:rPr>
              <a:t> – 1 </a:t>
            </a:r>
            <a:r>
              <a:rPr lang="en-US" sz="2400">
                <a:solidFill>
                  <a:srgbClr val="E01B22"/>
                </a:solidFill>
              </a:rPr>
              <a:t>+ 1</a:t>
            </a:r>
            <a:r>
              <a:rPr lang="en-US" sz="2400">
                <a:solidFill>
                  <a:srgbClr val="000000"/>
                </a:solidFill>
              </a:rPr>
              <a:t> = –7 </a:t>
            </a:r>
            <a:r>
              <a:rPr lang="en-US" sz="2400">
                <a:solidFill>
                  <a:srgbClr val="E01B22"/>
                </a:solidFill>
              </a:rPr>
              <a:t>+ 1</a:t>
            </a:r>
            <a:endParaRPr lang="en-US" sz="2400"/>
          </a:p>
          <a:p>
            <a:pPr marL="342900">
              <a:lnSpc>
                <a:spcPct val="90000"/>
              </a:lnSpc>
              <a:spcBef>
                <a:spcPct val="20000"/>
              </a:spcBef>
              <a:spcAft>
                <a:spcPct val="20000"/>
              </a:spcAft>
              <a:tabLst>
                <a:tab pos="1771650" algn="l"/>
                <a:tab pos="2914650" algn="l"/>
                <a:tab pos="5657850" algn="l"/>
                <a:tab pos="6858000" algn="l"/>
              </a:tabLst>
            </a:pPr>
            <a:r>
              <a:rPr lang="en-US" sz="2400"/>
              <a:t>            2</a:t>
            </a:r>
            <a:r>
              <a:rPr lang="en-US" sz="2400" i="1"/>
              <a:t>x</a:t>
            </a:r>
            <a:r>
              <a:rPr lang="en-US" sz="2400"/>
              <a:t>	= 8	       </a:t>
            </a:r>
            <a:r>
              <a:rPr lang="en-US"/>
              <a:t>Simplify.</a:t>
            </a:r>
            <a:r>
              <a:rPr lang="en-US" sz="2400"/>
              <a:t>	         2</a:t>
            </a:r>
            <a:r>
              <a:rPr lang="en-US" sz="2400" i="1"/>
              <a:t>x</a:t>
            </a:r>
            <a:r>
              <a:rPr lang="en-US" sz="2400"/>
              <a:t>	= –6</a:t>
            </a:r>
          </a:p>
        </p:txBody>
      </p:sp>
      <p:grpSp>
        <p:nvGrpSpPr>
          <p:cNvPr id="6157" name="Group 13"/>
          <p:cNvGrpSpPr>
            <a:grpSpLocks/>
          </p:cNvGrpSpPr>
          <p:nvPr/>
        </p:nvGrpSpPr>
        <p:grpSpPr bwMode="auto">
          <a:xfrm>
            <a:off x="2085975" y="4649788"/>
            <a:ext cx="6086475" cy="836612"/>
            <a:chOff x="1314" y="2929"/>
            <a:chExt cx="3834" cy="527"/>
          </a:xfrm>
        </p:grpSpPr>
        <p:pic>
          <p:nvPicPr>
            <p:cNvPr id="6152" name="Picture 8" descr="2-5-2a"/>
            <p:cNvPicPr>
              <a:picLocks noChangeAspect="1" noChangeArrowheads="1"/>
            </p:cNvPicPr>
            <p:nvPr/>
          </p:nvPicPr>
          <p:blipFill>
            <a:blip r:embed="rId3" cstate="print"/>
            <a:srcRect b="49022"/>
            <a:stretch>
              <a:fillRect/>
            </a:stretch>
          </p:blipFill>
          <p:spPr bwMode="auto">
            <a:xfrm>
              <a:off x="1314" y="2929"/>
              <a:ext cx="630" cy="527"/>
            </a:xfrm>
            <a:prstGeom prst="rect">
              <a:avLst/>
            </a:prstGeom>
            <a:noFill/>
          </p:spPr>
        </p:pic>
        <p:pic>
          <p:nvPicPr>
            <p:cNvPr id="6153" name="Picture 9" descr="2-5-2a"/>
            <p:cNvPicPr>
              <a:picLocks noChangeAspect="1" noChangeArrowheads="1"/>
            </p:cNvPicPr>
            <p:nvPr/>
          </p:nvPicPr>
          <p:blipFill>
            <a:blip r:embed="rId3" cstate="print"/>
            <a:srcRect t="51128"/>
            <a:stretch>
              <a:fillRect/>
            </a:stretch>
          </p:blipFill>
          <p:spPr bwMode="auto">
            <a:xfrm>
              <a:off x="4518" y="2936"/>
              <a:ext cx="630" cy="505"/>
            </a:xfrm>
            <a:prstGeom prst="rect">
              <a:avLst/>
            </a:prstGeom>
            <a:noFill/>
          </p:spPr>
        </p:pic>
        <p:sp>
          <p:nvSpPr>
            <p:cNvPr id="6154" name="Text Box 10"/>
            <p:cNvSpPr txBox="1">
              <a:spLocks noChangeArrowheads="1"/>
            </p:cNvSpPr>
            <p:nvPr/>
          </p:nvSpPr>
          <p:spPr bwMode="auto">
            <a:xfrm>
              <a:off x="2208" y="3079"/>
              <a:ext cx="1920" cy="250"/>
            </a:xfrm>
            <a:prstGeom prst="rect">
              <a:avLst/>
            </a:prstGeom>
            <a:noFill/>
            <a:ln w="9525">
              <a:noFill/>
              <a:miter lim="800000"/>
              <a:headEnd/>
              <a:tailEnd/>
            </a:ln>
            <a:effectLst/>
          </p:spPr>
          <p:txBody>
            <a:bodyPr>
              <a:spAutoFit/>
            </a:bodyPr>
            <a:lstStyle/>
            <a:p>
              <a:pPr>
                <a:spcBef>
                  <a:spcPct val="50000"/>
                </a:spcBef>
              </a:pPr>
              <a:r>
                <a:rPr lang="en-US" sz="2000"/>
                <a:t>Divide each side by 2.</a:t>
              </a:r>
            </a:p>
          </p:txBody>
        </p:sp>
      </p:grpSp>
      <p:sp>
        <p:nvSpPr>
          <p:cNvPr id="6156" name="Text Box 12"/>
          <p:cNvSpPr txBox="1">
            <a:spLocks noChangeArrowheads="1"/>
          </p:cNvSpPr>
          <p:nvPr/>
        </p:nvSpPr>
        <p:spPr bwMode="auto">
          <a:xfrm>
            <a:off x="523875" y="5529263"/>
            <a:ext cx="8305800"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771650" algn="l"/>
                <a:tab pos="2914650" algn="l"/>
                <a:tab pos="5657850" algn="l"/>
                <a:tab pos="6858000" algn="l"/>
              </a:tabLst>
            </a:pPr>
            <a:r>
              <a:rPr lang="en-US" sz="2400">
                <a:solidFill>
                  <a:srgbClr val="000000"/>
                </a:solidFill>
              </a:rPr>
              <a:t>              </a:t>
            </a:r>
            <a:r>
              <a:rPr lang="en-US" sz="2400" i="1">
                <a:solidFill>
                  <a:srgbClr val="000000"/>
                </a:solidFill>
              </a:rPr>
              <a:t>x</a:t>
            </a:r>
            <a:r>
              <a:rPr lang="en-US" sz="2400">
                <a:solidFill>
                  <a:srgbClr val="000000"/>
                </a:solidFill>
              </a:rPr>
              <a:t>	= 4	       </a:t>
            </a:r>
            <a:r>
              <a:rPr lang="en-US" sz="2000">
                <a:solidFill>
                  <a:srgbClr val="000000"/>
                </a:solidFill>
              </a:rPr>
              <a:t>Simplify.</a:t>
            </a:r>
            <a:r>
              <a:rPr lang="en-US" sz="2400">
                <a:solidFill>
                  <a:srgbClr val="000000"/>
                </a:solidFill>
              </a:rPr>
              <a:t>	           </a:t>
            </a:r>
            <a:r>
              <a:rPr lang="en-US" sz="2400" i="1">
                <a:solidFill>
                  <a:srgbClr val="000000"/>
                </a:solidFill>
              </a:rPr>
              <a:t>x</a:t>
            </a:r>
            <a:r>
              <a:rPr lang="en-US" sz="2400">
                <a:solidFill>
                  <a:srgbClr val="000000"/>
                </a:solidFill>
              </a:rPr>
              <a:t>	= –3</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wipe(left)">
                                      <p:cBhvr>
                                        <p:cTn id="7" dur="500"/>
                                        <p:tgtEl>
                                          <p:spTgt spid="61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wipe(left)">
                                      <p:cBhvr>
                                        <p:cTn id="12" dur="500"/>
                                        <p:tgtEl>
                                          <p:spTgt spid="61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51">
                                            <p:txEl>
                                              <p:pRg st="0" end="0"/>
                                            </p:txEl>
                                          </p:spTgt>
                                        </p:tgtEl>
                                        <p:attrNameLst>
                                          <p:attrName>style.visibility</p:attrName>
                                        </p:attrNameLst>
                                      </p:cBhvr>
                                      <p:to>
                                        <p:strVal val="visible"/>
                                      </p:to>
                                    </p:set>
                                    <p:animEffect transition="in" filter="wipe(left)">
                                      <p:cBhvr>
                                        <p:cTn id="17" dur="500"/>
                                        <p:tgtEl>
                                          <p:spTgt spid="615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51">
                                            <p:txEl>
                                              <p:pRg st="1" end="1"/>
                                            </p:txEl>
                                          </p:spTgt>
                                        </p:tgtEl>
                                        <p:attrNameLst>
                                          <p:attrName>style.visibility</p:attrName>
                                        </p:attrNameLst>
                                      </p:cBhvr>
                                      <p:to>
                                        <p:strVal val="visible"/>
                                      </p:to>
                                    </p:set>
                                    <p:animEffect transition="in" filter="wipe(left)">
                                      <p:cBhvr>
                                        <p:cTn id="22" dur="500"/>
                                        <p:tgtEl>
                                          <p:spTgt spid="615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51">
                                            <p:txEl>
                                              <p:pRg st="2" end="2"/>
                                            </p:txEl>
                                          </p:spTgt>
                                        </p:tgtEl>
                                        <p:attrNameLst>
                                          <p:attrName>style.visibility</p:attrName>
                                        </p:attrNameLst>
                                      </p:cBhvr>
                                      <p:to>
                                        <p:strVal val="visible"/>
                                      </p:to>
                                    </p:set>
                                    <p:animEffect transition="in" filter="wipe(left)">
                                      <p:cBhvr>
                                        <p:cTn id="27" dur="500"/>
                                        <p:tgtEl>
                                          <p:spTgt spid="615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51">
                                            <p:txEl>
                                              <p:pRg st="3" end="3"/>
                                            </p:txEl>
                                          </p:spTgt>
                                        </p:tgtEl>
                                        <p:attrNameLst>
                                          <p:attrName>style.visibility</p:attrName>
                                        </p:attrNameLst>
                                      </p:cBhvr>
                                      <p:to>
                                        <p:strVal val="visible"/>
                                      </p:to>
                                    </p:set>
                                    <p:animEffect transition="in" filter="wipe(left)">
                                      <p:cBhvr>
                                        <p:cTn id="32" dur="500"/>
                                        <p:tgtEl>
                                          <p:spTgt spid="615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157"/>
                                        </p:tgtEl>
                                        <p:attrNameLst>
                                          <p:attrName>style.visibility</p:attrName>
                                        </p:attrNameLst>
                                      </p:cBhvr>
                                      <p:to>
                                        <p:strVal val="visible"/>
                                      </p:to>
                                    </p:set>
                                    <p:animEffect transition="in" filter="wipe(left)">
                                      <p:cBhvr>
                                        <p:cTn id="37" dur="500"/>
                                        <p:tgtEl>
                                          <p:spTgt spid="615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156">
                                            <p:txEl>
                                              <p:pRg st="0" end="0"/>
                                            </p:txEl>
                                          </p:spTgt>
                                        </p:tgtEl>
                                        <p:attrNameLst>
                                          <p:attrName>style.visibility</p:attrName>
                                        </p:attrNameLst>
                                      </p:cBhvr>
                                      <p:to>
                                        <p:strVal val="visible"/>
                                      </p:to>
                                    </p:set>
                                    <p:animEffect transition="in" filter="wipe(left)">
                                      <p:cBhvr>
                                        <p:cTn id="42" dur="500"/>
                                        <p:tgtEl>
                                          <p:spTgt spid="61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utoUpdateAnimBg="0"/>
      <p:bldP spid="6150" grpId="0" build="p" autoUpdateAnimBg="0"/>
      <p:bldP spid="6151" grpId="0" build="p" autoUpdateAnimBg="0"/>
      <p:bldP spid="615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Absolute Value Equations</a:t>
            </a:r>
          </a:p>
        </p:txBody>
      </p:sp>
      <p:sp>
        <p:nvSpPr>
          <p:cNvPr id="7173" name="Rectangle 5"/>
          <p:cNvSpPr>
            <a:spLocks noChangeArrowheads="1"/>
          </p:cNvSpPr>
          <p:nvPr/>
        </p:nvSpPr>
        <p:spPr bwMode="auto">
          <a:xfrm>
            <a:off x="533400" y="1514475"/>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4686300" algn="l"/>
              </a:tabLst>
            </a:pPr>
            <a:r>
              <a:rPr lang="en-US" sz="2400" b="1">
                <a:solidFill>
                  <a:srgbClr val="00539D"/>
                </a:solidFill>
              </a:rPr>
              <a:t>Answer:</a:t>
            </a:r>
            <a:r>
              <a:rPr lang="en-US" sz="2400">
                <a:solidFill>
                  <a:srgbClr val="E01B22"/>
                </a:solidFill>
              </a:rPr>
              <a:t> 	{–3, 4}</a:t>
            </a:r>
          </a:p>
        </p:txBody>
      </p:sp>
      <p:pic>
        <p:nvPicPr>
          <p:cNvPr id="7175" name="Picture 7" descr="E-2-5-2-AE"/>
          <p:cNvPicPr>
            <a:picLocks noChangeAspect="1" noChangeArrowheads="1"/>
          </p:cNvPicPr>
          <p:nvPr/>
        </p:nvPicPr>
        <p:blipFill>
          <a:blip r:embed="rId3" cstate="print"/>
          <a:srcRect t="34563"/>
          <a:stretch>
            <a:fillRect/>
          </a:stretch>
        </p:blipFill>
        <p:spPr bwMode="auto">
          <a:xfrm>
            <a:off x="1477963" y="2295525"/>
            <a:ext cx="6170612" cy="1385888"/>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7175"/>
                                        </p:tgtEl>
                                        <p:attrNameLst>
                                          <p:attrName>style.visibility</p:attrName>
                                        </p:attrNameLst>
                                      </p:cBhvr>
                                      <p:to>
                                        <p:strVal val="visible"/>
                                      </p:to>
                                    </p:set>
                                    <p:animEffect transition="in" filter="box(out)">
                                      <p:cBhvr>
                                        <p:cTn id="11"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2</a:t>
            </a:r>
          </a:p>
        </p:txBody>
      </p:sp>
      <p:sp>
        <p:nvSpPr>
          <p:cNvPr id="12185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Absolute Value Equations</a:t>
            </a:r>
          </a:p>
        </p:txBody>
      </p:sp>
      <p:sp>
        <p:nvSpPr>
          <p:cNvPr id="121862"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a:t>
            </a:r>
            <a:r>
              <a:rPr lang="en-US" sz="2400" b="1">
                <a:solidFill>
                  <a:srgbClr val="00539D"/>
                </a:solidFill>
                <a:cs typeface="Times New Roman" pitchFamily="18" charset="0"/>
              </a:rPr>
              <a:t> Solve |</a:t>
            </a:r>
            <a:r>
              <a:rPr lang="en-US" sz="2400" b="1" i="1">
                <a:solidFill>
                  <a:srgbClr val="00539D"/>
                </a:solidFill>
                <a:cs typeface="Times New Roman" pitchFamily="18" charset="0"/>
              </a:rPr>
              <a:t>p</a:t>
            </a:r>
            <a:r>
              <a:rPr lang="en-US" sz="2400" b="1">
                <a:solidFill>
                  <a:srgbClr val="00539D"/>
                </a:solidFill>
                <a:cs typeface="Times New Roman" pitchFamily="18" charset="0"/>
              </a:rPr>
              <a:t> + 6| = –5. Then graph the solution set.</a:t>
            </a:r>
          </a:p>
        </p:txBody>
      </p:sp>
      <p:sp>
        <p:nvSpPr>
          <p:cNvPr id="121863" name="Text Box 7"/>
          <p:cNvSpPr txBox="1">
            <a:spLocks noChangeArrowheads="1"/>
          </p:cNvSpPr>
          <p:nvPr/>
        </p:nvSpPr>
        <p:spPr bwMode="auto">
          <a:xfrm>
            <a:off x="533400" y="2241550"/>
            <a:ext cx="8077200" cy="10779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143000" algn="l"/>
                <a:tab pos="1828800" algn="l"/>
                <a:tab pos="2286000" algn="l"/>
                <a:tab pos="4400550" algn="l"/>
              </a:tabLst>
            </a:pPr>
            <a:r>
              <a:rPr lang="en-US" sz="2400">
                <a:solidFill>
                  <a:srgbClr val="000000"/>
                </a:solidFill>
              </a:rPr>
              <a:t>|</a:t>
            </a:r>
            <a:r>
              <a:rPr lang="en-US" sz="2400" i="1">
                <a:solidFill>
                  <a:srgbClr val="000000"/>
                </a:solidFill>
              </a:rPr>
              <a:t>p</a:t>
            </a:r>
            <a:r>
              <a:rPr lang="en-US" sz="2400">
                <a:solidFill>
                  <a:srgbClr val="000000"/>
                </a:solidFill>
              </a:rPr>
              <a:t> + 6| = –5 means the distance between </a:t>
            </a:r>
            <a:r>
              <a:rPr lang="en-US" sz="2400" i="1">
                <a:solidFill>
                  <a:srgbClr val="000000"/>
                </a:solidFill>
              </a:rPr>
              <a:t>p</a:t>
            </a:r>
            <a:r>
              <a:rPr lang="en-US" sz="2400">
                <a:solidFill>
                  <a:srgbClr val="000000"/>
                </a:solidFill>
              </a:rPr>
              <a:t> and 6 is –5. Since distance cannot be negative, the solution is the empty set </a:t>
            </a:r>
            <a:r>
              <a:rPr lang="en-US" sz="2400">
                <a:solidFill>
                  <a:srgbClr val="000000"/>
                </a:solidFill>
                <a:cs typeface="Arial" pitchFamily="34" charset="0"/>
              </a:rPr>
              <a:t>Ø.</a:t>
            </a:r>
          </a:p>
        </p:txBody>
      </p:sp>
      <p:sp>
        <p:nvSpPr>
          <p:cNvPr id="121870" name="Rectangle 14"/>
          <p:cNvSpPr>
            <a:spLocks noChangeArrowheads="1"/>
          </p:cNvSpPr>
          <p:nvPr/>
        </p:nvSpPr>
        <p:spPr bwMode="auto">
          <a:xfrm>
            <a:off x="533400" y="44561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4686300" algn="l"/>
              </a:tabLst>
            </a:pPr>
            <a:r>
              <a:rPr lang="en-US" sz="2400" b="1">
                <a:solidFill>
                  <a:srgbClr val="00539D"/>
                </a:solidFill>
              </a:rPr>
              <a:t>Answer:</a:t>
            </a:r>
            <a:r>
              <a:rPr lang="en-US" sz="2400">
                <a:solidFill>
                  <a:srgbClr val="E01B22"/>
                </a:solidFill>
              </a:rPr>
              <a:t> 	</a:t>
            </a:r>
            <a:r>
              <a:rPr lang="en-US" sz="2400">
                <a:solidFill>
                  <a:srgbClr val="E01B22"/>
                </a:solidFill>
                <a:cs typeface="Arial" pitchFamily="34" charset="0"/>
              </a:rPr>
              <a:t>Ø</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62"/>
                                        </p:tgtEl>
                                        <p:attrNameLst>
                                          <p:attrName>style.visibility</p:attrName>
                                        </p:attrNameLst>
                                      </p:cBhvr>
                                      <p:to>
                                        <p:strVal val="visible"/>
                                      </p:to>
                                    </p:set>
                                    <p:animEffect transition="in" filter="wipe(left)">
                                      <p:cBhvr>
                                        <p:cTn id="7" dur="500"/>
                                        <p:tgtEl>
                                          <p:spTgt spid="1218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3">
                                            <p:txEl>
                                              <p:pRg st="0" end="0"/>
                                            </p:txEl>
                                          </p:spTgt>
                                        </p:tgtEl>
                                        <p:attrNameLst>
                                          <p:attrName>style.visibility</p:attrName>
                                        </p:attrNameLst>
                                      </p:cBhvr>
                                      <p:to>
                                        <p:strVal val="visible"/>
                                      </p:to>
                                    </p:set>
                                    <p:animEffect transition="in" filter="wipe(left)">
                                      <p:cBhvr>
                                        <p:cTn id="12" dur="500"/>
                                        <p:tgtEl>
                                          <p:spTgt spid="1218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1870">
                                            <p:txEl>
                                              <p:pRg st="0" end="0"/>
                                            </p:txEl>
                                          </p:spTgt>
                                        </p:tgtEl>
                                        <p:attrNameLst>
                                          <p:attrName>style.visibility</p:attrName>
                                        </p:attrNameLst>
                                      </p:cBhvr>
                                      <p:to>
                                        <p:strVal val="visible"/>
                                      </p:to>
                                    </p:set>
                                    <p:animEffect transition="in" filter="wipe(left)">
                                      <p:cBhvr>
                                        <p:cTn id="17" dur="500"/>
                                        <p:tgtEl>
                                          <p:spTgt spid="1218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2" grpId="0" autoUpdateAnimBg="0"/>
      <p:bldP spid="121863" grpId="0" build="p" autoUpdateAnimBg="0"/>
      <p:bldP spid="121870"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5" name="Oval 7"/>
          <p:cNvSpPr>
            <a:spLocks noChangeArrowheads="1"/>
          </p:cNvSpPr>
          <p:nvPr/>
        </p:nvSpPr>
        <p:spPr bwMode="auto">
          <a:xfrm>
            <a:off x="904875" y="22193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705"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a:t>
            </a:r>
            <a:r>
              <a:rPr lang="en-US" sz="2400" b="1">
                <a:solidFill>
                  <a:srgbClr val="00539D"/>
                </a:solidFill>
                <a:cs typeface="Times New Roman" pitchFamily="18" charset="0"/>
              </a:rPr>
              <a:t>  </a:t>
            </a:r>
            <a:r>
              <a:rPr lang="en-US" sz="2400" b="1">
                <a:solidFill>
                  <a:srgbClr val="00539D"/>
                </a:solidFill>
                <a:ea typeface="Times New Roman" pitchFamily="18" charset="0"/>
                <a:cs typeface="Arial" pitchFamily="34" charset="0"/>
              </a:rPr>
              <a:t>Solve |2</a:t>
            </a:r>
            <a:r>
              <a:rPr lang="en-US" sz="2400" b="1" i="1">
                <a:solidFill>
                  <a:srgbClr val="00539D"/>
                </a:solidFill>
                <a:ea typeface="Times New Roman" pitchFamily="18" charset="0"/>
                <a:cs typeface="Arial" pitchFamily="34" charset="0"/>
              </a:rPr>
              <a:t>x </a:t>
            </a:r>
            <a:r>
              <a:rPr lang="en-US" sz="2400" b="1">
                <a:solidFill>
                  <a:srgbClr val="00539D"/>
                </a:solidFill>
                <a:ea typeface="Times New Roman" pitchFamily="18" charset="0"/>
                <a:cs typeface="Arial" pitchFamily="34" charset="0"/>
              </a:rPr>
              <a:t>+</a:t>
            </a:r>
            <a:r>
              <a:rPr lang="en-US" sz="2400" b="1" i="1">
                <a:solidFill>
                  <a:srgbClr val="00539D"/>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3| = 5. Graph the solution set.</a:t>
            </a:r>
          </a:p>
        </p:txBody>
      </p:sp>
      <p:grpSp>
        <p:nvGrpSpPr>
          <p:cNvPr id="114716" name="Group 28"/>
          <p:cNvGrpSpPr>
            <a:grpSpLocks/>
          </p:cNvGrpSpPr>
          <p:nvPr/>
        </p:nvGrpSpPr>
        <p:grpSpPr bwMode="auto">
          <a:xfrm>
            <a:off x="914400" y="2209800"/>
            <a:ext cx="6070600" cy="3886200"/>
            <a:chOff x="576" y="1392"/>
            <a:chExt cx="3824" cy="2448"/>
          </a:xfrm>
        </p:grpSpPr>
        <p:sp>
          <p:nvSpPr>
            <p:cNvPr id="114707" name="TPAnswers"/>
            <p:cNvSpPr>
              <a:spLocks noChangeArrowheads="1"/>
            </p:cNvSpPr>
            <p:nvPr>
              <p:custDataLst>
                <p:tags r:id="rId2"/>
              </p:custDataLst>
            </p:nvPr>
          </p:nvSpPr>
          <p:spPr bwMode="auto">
            <a:xfrm>
              <a:off x="576" y="1392"/>
              <a:ext cx="3824" cy="2266"/>
            </a:xfrm>
            <a:prstGeom prst="rect">
              <a:avLst/>
            </a:prstGeom>
            <a:noFill/>
            <a:ln w="9525">
              <a:noFill/>
              <a:miter lim="800000"/>
              <a:headEnd/>
              <a:tailEnd/>
            </a:ln>
            <a:effectLst/>
          </p:spPr>
          <p:txBody>
            <a:bodyPr>
              <a:spAutoFit/>
            </a:bodyPr>
            <a:lstStyle/>
            <a:p>
              <a:pPr marL="533400" indent="-533400">
                <a:lnSpc>
                  <a:spcPct val="90000"/>
                </a:lnSpc>
                <a:spcBef>
                  <a:spcPct val="100000"/>
                </a:spcBef>
                <a:spcAft>
                  <a:spcPct val="100000"/>
                </a:spcAft>
                <a:buClr>
                  <a:srgbClr val="00539D"/>
                </a:buClr>
                <a:tabLst>
                  <a:tab pos="3086100" algn="l"/>
                </a:tabLst>
              </a:pPr>
              <a:r>
                <a:rPr lang="pt-BR" sz="2400" b="1">
                  <a:solidFill>
                    <a:srgbClr val="00539D"/>
                  </a:solidFill>
                  <a:sym typeface="Symbol" pitchFamily="18" charset="2"/>
                </a:rPr>
                <a:t>A.	</a:t>
              </a:r>
              <a:r>
                <a:rPr lang="pt-BR" sz="2400" b="1">
                  <a:sym typeface="Symbol" pitchFamily="18" charset="2"/>
                </a:rPr>
                <a:t>{1, –4}</a:t>
              </a:r>
            </a:p>
            <a:p>
              <a:pPr marL="533400" indent="-533400">
                <a:lnSpc>
                  <a:spcPct val="90000"/>
                </a:lnSpc>
                <a:spcBef>
                  <a:spcPct val="100000"/>
                </a:spcBef>
                <a:spcAft>
                  <a:spcPct val="100000"/>
                </a:spcAft>
                <a:buClr>
                  <a:srgbClr val="00539D"/>
                </a:buClr>
                <a:tabLst>
                  <a:tab pos="3086100" algn="l"/>
                </a:tabLst>
              </a:pPr>
              <a:r>
                <a:rPr lang="pt-BR" sz="2400" b="1">
                  <a:solidFill>
                    <a:srgbClr val="00539D"/>
                  </a:solidFill>
                  <a:sym typeface="Symbol" pitchFamily="18" charset="2"/>
                </a:rPr>
                <a:t>B.</a:t>
              </a:r>
              <a:r>
                <a:rPr lang="pt-BR" sz="2400" b="1">
                  <a:sym typeface="Symbol" pitchFamily="18" charset="2"/>
                </a:rPr>
                <a:t>	{1, 4}</a:t>
              </a:r>
            </a:p>
            <a:p>
              <a:pPr marL="533400" indent="-533400">
                <a:lnSpc>
                  <a:spcPct val="90000"/>
                </a:lnSpc>
                <a:spcBef>
                  <a:spcPct val="100000"/>
                </a:spcBef>
                <a:spcAft>
                  <a:spcPct val="100000"/>
                </a:spcAft>
                <a:buClr>
                  <a:srgbClr val="00539D"/>
                </a:buClr>
                <a:tabLst>
                  <a:tab pos="3086100" algn="l"/>
                </a:tabLst>
              </a:pPr>
              <a:r>
                <a:rPr lang="pt-BR" sz="2400" b="1">
                  <a:solidFill>
                    <a:srgbClr val="00539D"/>
                  </a:solidFill>
                  <a:sym typeface="Symbol" pitchFamily="18" charset="2"/>
                </a:rPr>
                <a:t>C.	</a:t>
              </a:r>
              <a:r>
                <a:rPr lang="pt-BR" sz="2400" b="1">
                  <a:sym typeface="Symbol" pitchFamily="18" charset="2"/>
                </a:rPr>
                <a:t>{–1, –4}</a:t>
              </a:r>
            </a:p>
            <a:p>
              <a:pPr marL="533400" indent="-533400">
                <a:lnSpc>
                  <a:spcPct val="90000"/>
                </a:lnSpc>
                <a:spcBef>
                  <a:spcPct val="100000"/>
                </a:spcBef>
                <a:spcAft>
                  <a:spcPct val="100000"/>
                </a:spcAft>
                <a:buClr>
                  <a:srgbClr val="00539D"/>
                </a:buClr>
                <a:tabLst>
                  <a:tab pos="3086100" algn="l"/>
                </a:tabLst>
              </a:pPr>
              <a:r>
                <a:rPr lang="pt-BR" sz="2400" b="1">
                  <a:solidFill>
                    <a:srgbClr val="00539D"/>
                  </a:solidFill>
                  <a:sym typeface="Symbol" pitchFamily="18" charset="2"/>
                </a:rPr>
                <a:t>D.</a:t>
              </a:r>
              <a:r>
                <a:rPr lang="pt-BR" sz="2400" b="1">
                  <a:sym typeface="Symbol" pitchFamily="18" charset="2"/>
                </a:rPr>
                <a:t>	{–1, 4}</a:t>
              </a:r>
            </a:p>
          </p:txBody>
        </p:sp>
        <p:pic>
          <p:nvPicPr>
            <p:cNvPr id="114712" name="Picture 24" descr="E-2-5-2-A"/>
            <p:cNvPicPr>
              <a:picLocks noChangeAspect="1" noChangeArrowheads="1"/>
            </p:cNvPicPr>
            <p:nvPr/>
          </p:nvPicPr>
          <p:blipFill>
            <a:blip r:embed="rId6" cstate="print"/>
            <a:srcRect/>
            <a:stretch>
              <a:fillRect/>
            </a:stretch>
          </p:blipFill>
          <p:spPr bwMode="auto">
            <a:xfrm>
              <a:off x="1650" y="1464"/>
              <a:ext cx="2447" cy="363"/>
            </a:xfrm>
            <a:prstGeom prst="rect">
              <a:avLst/>
            </a:prstGeom>
            <a:noFill/>
          </p:spPr>
        </p:pic>
        <p:pic>
          <p:nvPicPr>
            <p:cNvPr id="114713" name="Picture 25" descr="E-2-5-2-B"/>
            <p:cNvPicPr>
              <a:picLocks noChangeAspect="1" noChangeArrowheads="1"/>
            </p:cNvPicPr>
            <p:nvPr/>
          </p:nvPicPr>
          <p:blipFill>
            <a:blip r:embed="rId7" cstate="print"/>
            <a:srcRect/>
            <a:stretch>
              <a:fillRect/>
            </a:stretch>
          </p:blipFill>
          <p:spPr bwMode="auto">
            <a:xfrm>
              <a:off x="1650" y="2085"/>
              <a:ext cx="2447" cy="363"/>
            </a:xfrm>
            <a:prstGeom prst="rect">
              <a:avLst/>
            </a:prstGeom>
            <a:noFill/>
          </p:spPr>
        </p:pic>
        <p:pic>
          <p:nvPicPr>
            <p:cNvPr id="114714" name="Picture 26" descr="E-2-5-2-C"/>
            <p:cNvPicPr>
              <a:picLocks noChangeAspect="1" noChangeArrowheads="1"/>
            </p:cNvPicPr>
            <p:nvPr/>
          </p:nvPicPr>
          <p:blipFill>
            <a:blip r:embed="rId8" cstate="print"/>
            <a:srcRect/>
            <a:stretch>
              <a:fillRect/>
            </a:stretch>
          </p:blipFill>
          <p:spPr bwMode="auto">
            <a:xfrm>
              <a:off x="1740" y="2799"/>
              <a:ext cx="2447" cy="363"/>
            </a:xfrm>
            <a:prstGeom prst="rect">
              <a:avLst/>
            </a:prstGeom>
            <a:noFill/>
          </p:spPr>
        </p:pic>
        <p:pic>
          <p:nvPicPr>
            <p:cNvPr id="114715" name="Picture 27" descr="E-2-5-2-D"/>
            <p:cNvPicPr>
              <a:picLocks noChangeAspect="1" noChangeArrowheads="1"/>
            </p:cNvPicPr>
            <p:nvPr/>
          </p:nvPicPr>
          <p:blipFill>
            <a:blip r:embed="rId9" cstate="print"/>
            <a:srcRect/>
            <a:stretch>
              <a:fillRect/>
            </a:stretch>
          </p:blipFill>
          <p:spPr bwMode="auto">
            <a:xfrm>
              <a:off x="1650" y="3477"/>
              <a:ext cx="2447" cy="363"/>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705"/>
                                        </p:tgtEl>
                                        <p:attrNameLst>
                                          <p:attrName>style.visibility</p:attrName>
                                        </p:attrNameLst>
                                      </p:cBhvr>
                                      <p:to>
                                        <p:strVal val="visible"/>
                                      </p:to>
                                    </p:set>
                                    <p:animEffect transition="in" filter="wipe(left)">
                                      <p:cBhvr>
                                        <p:cTn id="15" dur="500"/>
                                        <p:tgtEl>
                                          <p:spTgt spid="11470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4716"/>
                                        </p:tgtEl>
                                        <p:attrNameLst>
                                          <p:attrName>style.visibility</p:attrName>
                                        </p:attrNameLst>
                                      </p:cBhvr>
                                      <p:to>
                                        <p:strVal val="visible"/>
                                      </p:to>
                                    </p:set>
                                    <p:animEffect transition="in" filter="wipe(left)">
                                      <p:cBhvr>
                                        <p:cTn id="19" dur="500"/>
                                        <p:tgtEl>
                                          <p:spTgt spid="11471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70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PQuestion"/>
          <p:cNvSpPr>
            <a:spLocks noGrp="1" noChangeArrowheads="1"/>
          </p:cNvSpPr>
          <p:nvPr>
            <p:ph type="title"/>
          </p:nvPr>
        </p:nvSpPr>
        <p:spPr/>
        <p:txBody>
          <a:bodyPr/>
          <a:lstStyle/>
          <a:p>
            <a:r>
              <a:rPr lang="en-US"/>
              <a:t>Example 2</a:t>
            </a:r>
          </a:p>
        </p:txBody>
      </p:sp>
      <p:sp>
        <p:nvSpPr>
          <p:cNvPr id="123909" name="Oval 5"/>
          <p:cNvSpPr>
            <a:spLocks noChangeArrowheads="1"/>
          </p:cNvSpPr>
          <p:nvPr/>
        </p:nvSpPr>
        <p:spPr bwMode="auto">
          <a:xfrm>
            <a:off x="904875" y="38766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3910" name="Picture 6"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3911" name="Picture 7"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3912"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B. </a:t>
            </a:r>
            <a:r>
              <a:rPr lang="en-US" sz="2400" b="1">
                <a:solidFill>
                  <a:srgbClr val="00539D"/>
                </a:solidFill>
              </a:rPr>
              <a:t>Solve </a:t>
            </a:r>
            <a:r>
              <a:rPr lang="en-US" sz="2400" b="1" i="1">
                <a:solidFill>
                  <a:srgbClr val="00539D"/>
                </a:solidFill>
              </a:rPr>
              <a:t>|x – </a:t>
            </a:r>
            <a:r>
              <a:rPr lang="en-US" sz="2400" b="1">
                <a:solidFill>
                  <a:srgbClr val="00539D"/>
                </a:solidFill>
              </a:rPr>
              <a:t>3</a:t>
            </a:r>
            <a:r>
              <a:rPr lang="en-US" sz="2400" b="1" i="1">
                <a:solidFill>
                  <a:srgbClr val="00539D"/>
                </a:solidFill>
              </a:rPr>
              <a:t>| = </a:t>
            </a:r>
            <a:r>
              <a:rPr lang="en-US" sz="2400" b="1">
                <a:solidFill>
                  <a:srgbClr val="00539D"/>
                </a:solidFill>
              </a:rPr>
              <a:t>–5</a:t>
            </a:r>
            <a:r>
              <a:rPr lang="en-US" sz="2400" b="1" i="1">
                <a:solidFill>
                  <a:srgbClr val="00539D"/>
                </a:solidFill>
              </a:rPr>
              <a:t>.</a:t>
            </a:r>
            <a:r>
              <a:rPr lang="en-US" sz="2400">
                <a:solidFill>
                  <a:srgbClr val="00539D"/>
                </a:solidFill>
              </a:rPr>
              <a:t> </a:t>
            </a:r>
          </a:p>
        </p:txBody>
      </p:sp>
      <p:grpSp>
        <p:nvGrpSpPr>
          <p:cNvPr id="123913" name="Group 9"/>
          <p:cNvGrpSpPr>
            <a:grpSpLocks/>
          </p:cNvGrpSpPr>
          <p:nvPr/>
        </p:nvGrpSpPr>
        <p:grpSpPr bwMode="auto">
          <a:xfrm>
            <a:off x="935038" y="2241550"/>
            <a:ext cx="2790825" cy="2063750"/>
            <a:chOff x="589" y="1412"/>
            <a:chExt cx="1758" cy="1300"/>
          </a:xfrm>
        </p:grpSpPr>
        <p:sp>
          <p:nvSpPr>
            <p:cNvPr id="123914" name="TPAnswers"/>
            <p:cNvSpPr>
              <a:spLocks noChangeArrowheads="1"/>
            </p:cNvSpPr>
            <p:nvPr>
              <p:custDataLst>
                <p:tags r:id="rId2"/>
              </p:custDataLst>
            </p:nvPr>
          </p:nvSpPr>
          <p:spPr bwMode="auto">
            <a:xfrm>
              <a:off x="589" y="1412"/>
              <a:ext cx="1758" cy="1300"/>
            </a:xfrm>
            <a:prstGeom prst="rect">
              <a:avLst/>
            </a:prstGeom>
            <a:noFill/>
            <a:ln w="9525">
              <a:noFill/>
              <a:miter lim="800000"/>
              <a:headEnd/>
              <a:tailEnd/>
            </a:ln>
            <a:effectLst/>
          </p:spPr>
          <p:txBody>
            <a:bodyPr>
              <a:spAutoFit/>
            </a:bodyPr>
            <a:lstStyle/>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A.</a:t>
              </a:r>
              <a:r>
                <a:rPr lang="pt-BR" sz="2400" b="1">
                  <a:sym typeface="Symbol" pitchFamily="18" charset="2"/>
                </a:rPr>
                <a:t>	</a:t>
              </a:r>
              <a:r>
                <a:rPr lang="en-US" sz="2400">
                  <a:sym typeface="Symbol" pitchFamily="18" charset="2"/>
                </a:rPr>
                <a:t>{8, –2}</a:t>
              </a:r>
              <a:r>
                <a:rPr lang="en-US" sz="2400" b="1">
                  <a:sym typeface="Symbol" pitchFamily="18" charset="2"/>
                </a:rPr>
                <a:t>	</a:t>
              </a:r>
              <a:endParaRPr lang="pt-BR" sz="2400" b="1">
                <a:sym typeface="Symbol" pitchFamily="18" charset="2"/>
              </a:endParaRPr>
            </a:p>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B.</a:t>
              </a:r>
              <a:r>
                <a:rPr lang="pt-BR" sz="2400" b="1">
                  <a:sym typeface="Symbol" pitchFamily="18" charset="2"/>
                </a:rPr>
                <a:t>	</a:t>
              </a:r>
              <a:r>
                <a:rPr lang="en-US" sz="2400">
                  <a:sym typeface="Symbol" pitchFamily="18" charset="2"/>
                </a:rPr>
                <a:t>{–8, 2}</a:t>
              </a:r>
              <a:r>
                <a:rPr lang="pt-BR" sz="2400" b="1">
                  <a:sym typeface="Symbol" pitchFamily="18" charset="2"/>
                </a:rPr>
                <a:t> </a:t>
              </a:r>
            </a:p>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C.</a:t>
              </a:r>
              <a:r>
                <a:rPr lang="pt-BR" sz="2400" b="1">
                  <a:sym typeface="Symbol" pitchFamily="18" charset="2"/>
                </a:rPr>
                <a:t>	</a:t>
              </a:r>
              <a:r>
                <a:rPr lang="en-US" sz="2400">
                  <a:sym typeface="Symbol" pitchFamily="18" charset="2"/>
                </a:rPr>
                <a:t>{8, 2}</a:t>
              </a:r>
              <a:endParaRPr lang="pt-BR" sz="2400">
                <a:sym typeface="Symbol" pitchFamily="18" charset="2"/>
              </a:endParaRPr>
            </a:p>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D.</a:t>
              </a:r>
              <a:r>
                <a:rPr lang="pt-BR" sz="2400" b="1">
                  <a:sym typeface="Symbol" pitchFamily="18" charset="2"/>
                </a:rPr>
                <a:t>	 </a:t>
              </a:r>
            </a:p>
          </p:txBody>
        </p:sp>
        <p:pic>
          <p:nvPicPr>
            <p:cNvPr id="123915" name="Picture 11" descr="A15M_299"/>
            <p:cNvPicPr>
              <a:picLocks noChangeAspect="1" noChangeArrowheads="1"/>
            </p:cNvPicPr>
            <p:nvPr/>
          </p:nvPicPr>
          <p:blipFill>
            <a:blip r:embed="rId6" cstate="print"/>
            <a:srcRect/>
            <a:stretch>
              <a:fillRect/>
            </a:stretch>
          </p:blipFill>
          <p:spPr bwMode="auto">
            <a:xfrm>
              <a:off x="975" y="2463"/>
              <a:ext cx="225" cy="225"/>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910"/>
                                        </p:tgtEl>
                                        <p:attrNameLst>
                                          <p:attrName>style.visibility</p:attrName>
                                        </p:attrNameLst>
                                      </p:cBhvr>
                                      <p:to>
                                        <p:strVal val="visible"/>
                                      </p:to>
                                    </p:set>
                                    <p:animEffect transition="in" filter="wipe(left)">
                                      <p:cBhvr>
                                        <p:cTn id="7" dur="500"/>
                                        <p:tgtEl>
                                          <p:spTgt spid="12391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3911"/>
                                        </p:tgtEl>
                                        <p:attrNameLst>
                                          <p:attrName>style.visibility</p:attrName>
                                        </p:attrNameLst>
                                      </p:cBhvr>
                                      <p:to>
                                        <p:strVal val="visible"/>
                                      </p:to>
                                    </p:set>
                                    <p:animEffect transition="in" filter="dissolve">
                                      <p:cBhvr>
                                        <p:cTn id="11" dur="500"/>
                                        <p:tgtEl>
                                          <p:spTgt spid="1239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3912"/>
                                        </p:tgtEl>
                                        <p:attrNameLst>
                                          <p:attrName>style.visibility</p:attrName>
                                        </p:attrNameLst>
                                      </p:cBhvr>
                                      <p:to>
                                        <p:strVal val="visible"/>
                                      </p:to>
                                    </p:set>
                                    <p:animEffect transition="in" filter="wipe(left)">
                                      <p:cBhvr>
                                        <p:cTn id="15" dur="500"/>
                                        <p:tgtEl>
                                          <p:spTgt spid="1239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3913"/>
                                        </p:tgtEl>
                                        <p:attrNameLst>
                                          <p:attrName>style.visibility</p:attrName>
                                        </p:attrNameLst>
                                      </p:cBhvr>
                                      <p:to>
                                        <p:strVal val="visible"/>
                                      </p:to>
                                    </p:set>
                                    <p:animEffect transition="in" filter="wipe(left)">
                                      <p:cBhvr>
                                        <p:cTn id="19" dur="500"/>
                                        <p:tgtEl>
                                          <p:spTgt spid="12391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23909"/>
                                        </p:tgtEl>
                                        <p:attrNameLst>
                                          <p:attrName>style.visibility</p:attrName>
                                        </p:attrNameLst>
                                      </p:cBhvr>
                                      <p:to>
                                        <p:strVal val="visible"/>
                                      </p:to>
                                    </p:set>
                                    <p:animEffect transition="in" filter="wipe(down)">
                                      <p:cBhvr>
                                        <p:cTn id="24" dur="580">
                                          <p:stCondLst>
                                            <p:cond delay="0"/>
                                          </p:stCondLst>
                                        </p:cTn>
                                        <p:tgtEl>
                                          <p:spTgt spid="123909"/>
                                        </p:tgtEl>
                                      </p:cBhvr>
                                    </p:animEffect>
                                    <p:anim calcmode="lin" valueType="num">
                                      <p:cBhvr>
                                        <p:cTn id="25" dur="1822" tmFilter="0,0; 0.14,0.36; 0.43,0.73; 0.71,0.91; 1.0,1.0">
                                          <p:stCondLst>
                                            <p:cond delay="0"/>
                                          </p:stCondLst>
                                        </p:cTn>
                                        <p:tgtEl>
                                          <p:spTgt spid="12390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390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390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390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3909"/>
                                        </p:tgtEl>
                                        <p:attrNameLst>
                                          <p:attrName>ppt_y</p:attrName>
                                        </p:attrNameLst>
                                      </p:cBhvr>
                                      <p:tavLst>
                                        <p:tav tm="0" fmla="#ppt_y-sin(pi*$)/81">
                                          <p:val>
                                            <p:fltVal val="0"/>
                                          </p:val>
                                        </p:tav>
                                        <p:tav tm="100000">
                                          <p:val>
                                            <p:fltVal val="1"/>
                                          </p:val>
                                        </p:tav>
                                      </p:tavLst>
                                    </p:anim>
                                    <p:animScale>
                                      <p:cBhvr>
                                        <p:cTn id="30" dur="26">
                                          <p:stCondLst>
                                            <p:cond delay="650"/>
                                          </p:stCondLst>
                                        </p:cTn>
                                        <p:tgtEl>
                                          <p:spTgt spid="123909"/>
                                        </p:tgtEl>
                                      </p:cBhvr>
                                      <p:to x="100000" y="60000"/>
                                    </p:animScale>
                                    <p:animScale>
                                      <p:cBhvr>
                                        <p:cTn id="31" dur="166" decel="50000">
                                          <p:stCondLst>
                                            <p:cond delay="676"/>
                                          </p:stCondLst>
                                        </p:cTn>
                                        <p:tgtEl>
                                          <p:spTgt spid="123909"/>
                                        </p:tgtEl>
                                      </p:cBhvr>
                                      <p:to x="100000" y="100000"/>
                                    </p:animScale>
                                    <p:animScale>
                                      <p:cBhvr>
                                        <p:cTn id="32" dur="26">
                                          <p:stCondLst>
                                            <p:cond delay="1312"/>
                                          </p:stCondLst>
                                        </p:cTn>
                                        <p:tgtEl>
                                          <p:spTgt spid="123909"/>
                                        </p:tgtEl>
                                      </p:cBhvr>
                                      <p:to x="100000" y="80000"/>
                                    </p:animScale>
                                    <p:animScale>
                                      <p:cBhvr>
                                        <p:cTn id="33" dur="166" decel="50000">
                                          <p:stCondLst>
                                            <p:cond delay="1338"/>
                                          </p:stCondLst>
                                        </p:cTn>
                                        <p:tgtEl>
                                          <p:spTgt spid="123909"/>
                                        </p:tgtEl>
                                      </p:cBhvr>
                                      <p:to x="100000" y="100000"/>
                                    </p:animScale>
                                    <p:animScale>
                                      <p:cBhvr>
                                        <p:cTn id="34" dur="26">
                                          <p:stCondLst>
                                            <p:cond delay="1642"/>
                                          </p:stCondLst>
                                        </p:cTn>
                                        <p:tgtEl>
                                          <p:spTgt spid="123909"/>
                                        </p:tgtEl>
                                      </p:cBhvr>
                                      <p:to x="100000" y="90000"/>
                                    </p:animScale>
                                    <p:animScale>
                                      <p:cBhvr>
                                        <p:cTn id="35" dur="166" decel="50000">
                                          <p:stCondLst>
                                            <p:cond delay="1668"/>
                                          </p:stCondLst>
                                        </p:cTn>
                                        <p:tgtEl>
                                          <p:spTgt spid="123909"/>
                                        </p:tgtEl>
                                      </p:cBhvr>
                                      <p:to x="100000" y="100000"/>
                                    </p:animScale>
                                    <p:animScale>
                                      <p:cBhvr>
                                        <p:cTn id="36" dur="26">
                                          <p:stCondLst>
                                            <p:cond delay="1808"/>
                                          </p:stCondLst>
                                        </p:cTn>
                                        <p:tgtEl>
                                          <p:spTgt spid="123909"/>
                                        </p:tgtEl>
                                      </p:cBhvr>
                                      <p:to x="100000" y="95000"/>
                                    </p:animScale>
                                    <p:animScale>
                                      <p:cBhvr>
                                        <p:cTn id="37" dur="166" decel="50000">
                                          <p:stCondLst>
                                            <p:cond delay="1834"/>
                                          </p:stCondLst>
                                        </p:cTn>
                                        <p:tgtEl>
                                          <p:spTgt spid="12390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animBg="1"/>
      <p:bldP spid="12391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4305300" y="771525"/>
            <a:ext cx="4524375"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an Absolute Value Equation</a:t>
            </a:r>
          </a:p>
        </p:txBody>
      </p:sp>
      <p:sp>
        <p:nvSpPr>
          <p:cNvPr id="9221" name="Rectangle 5"/>
          <p:cNvSpPr>
            <a:spLocks noChangeArrowheads="1"/>
          </p:cNvSpPr>
          <p:nvPr/>
        </p:nvSpPr>
        <p:spPr bwMode="auto">
          <a:xfrm>
            <a:off x="876300" y="1503363"/>
            <a:ext cx="7705725" cy="173513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rPr>
              <a:t>WEATHER </a:t>
            </a:r>
            <a:r>
              <a:rPr lang="en-US" sz="2400" b="1"/>
              <a:t> </a:t>
            </a:r>
            <a:r>
              <a:rPr lang="en-US" sz="2400" b="1">
                <a:solidFill>
                  <a:srgbClr val="00539D"/>
                </a:solidFill>
              </a:rPr>
              <a:t>The average January temperature in a northern Canadian city is 1°F. The actual January temperature for that city may be about 5°F warmer or colder. Write and solve an equation to find the maximum and minimum temperatures.</a:t>
            </a:r>
          </a:p>
        </p:txBody>
      </p:sp>
      <p:sp>
        <p:nvSpPr>
          <p:cNvPr id="9222" name="Text Box 6"/>
          <p:cNvSpPr txBox="1">
            <a:spLocks noChangeArrowheads="1"/>
          </p:cNvSpPr>
          <p:nvPr/>
        </p:nvSpPr>
        <p:spPr bwMode="auto">
          <a:xfrm>
            <a:off x="533400" y="3373438"/>
            <a:ext cx="8077200"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rPr>
              <a:t>Method 1</a:t>
            </a:r>
            <a:r>
              <a:rPr lang="en-US" sz="2400" b="1">
                <a:solidFill>
                  <a:srgbClr val="000000"/>
                </a:solidFill>
              </a:rPr>
              <a:t> </a:t>
            </a:r>
            <a:r>
              <a:rPr lang="en-US" sz="2400">
                <a:solidFill>
                  <a:srgbClr val="000000"/>
                </a:solidFill>
              </a:rPr>
              <a:t>Graphing</a:t>
            </a:r>
          </a:p>
        </p:txBody>
      </p:sp>
      <p:sp>
        <p:nvSpPr>
          <p:cNvPr id="9223" name="Rectangle 7"/>
          <p:cNvSpPr>
            <a:spLocks noChangeArrowheads="1"/>
          </p:cNvSpPr>
          <p:nvPr/>
        </p:nvSpPr>
        <p:spPr bwMode="auto">
          <a:xfrm>
            <a:off x="533400" y="3933825"/>
            <a:ext cx="8229600" cy="1077913"/>
          </a:xfrm>
          <a:prstGeom prst="rect">
            <a:avLst/>
          </a:prstGeom>
          <a:noFill/>
          <a:ln w="9525">
            <a:noFill/>
            <a:miter lim="800000"/>
            <a:headEnd/>
            <a:tailEnd/>
          </a:ln>
          <a:effectLst/>
        </p:spPr>
        <p:txBody>
          <a:bodyPr>
            <a:spAutoFit/>
          </a:bodyPr>
          <a:lstStyle/>
          <a:p>
            <a:pPr marL="342900" indent="1588">
              <a:lnSpc>
                <a:spcPct val="90000"/>
              </a:lnSpc>
              <a:spcBef>
                <a:spcPct val="20000"/>
              </a:spcBef>
              <a:buClr>
                <a:srgbClr val="FFFFFF"/>
              </a:buClr>
              <a:tabLst>
                <a:tab pos="1943100" algn="l"/>
              </a:tabLst>
            </a:pPr>
            <a:r>
              <a:rPr lang="en-US" sz="2400" i="1"/>
              <a:t>|t</a:t>
            </a:r>
            <a:r>
              <a:rPr lang="en-US" sz="2400"/>
              <a:t> – 1| </a:t>
            </a:r>
            <a:r>
              <a:rPr lang="en-US" sz="2400" i="1"/>
              <a:t>=</a:t>
            </a:r>
            <a:r>
              <a:rPr lang="en-US" sz="2400"/>
              <a:t> 5 means that the distance between </a:t>
            </a:r>
            <a:r>
              <a:rPr lang="en-US" sz="2400" i="1"/>
              <a:t>t</a:t>
            </a:r>
            <a:r>
              <a:rPr lang="en-US" sz="2400"/>
              <a:t> and 1 is </a:t>
            </a:r>
            <a:br>
              <a:rPr lang="en-US" sz="2400"/>
            </a:br>
            <a:r>
              <a:rPr lang="en-US" sz="2400"/>
              <a:t>5 units. To find </a:t>
            </a:r>
            <a:r>
              <a:rPr lang="en-US" sz="2400" i="1"/>
              <a:t>t</a:t>
            </a:r>
            <a:r>
              <a:rPr lang="en-US" sz="2400"/>
              <a:t> on the number line, start at 1 and move 5 units in either direction.</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Effect transition="in" filter="wipe(left)">
                                      <p:cBhvr>
                                        <p:cTn id="7" dur="500"/>
                                        <p:tgtEl>
                                          <p:spTgt spid="92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2">
                                            <p:txEl>
                                              <p:pRg st="0" end="0"/>
                                            </p:txEl>
                                          </p:spTgt>
                                        </p:tgtEl>
                                        <p:attrNameLst>
                                          <p:attrName>style.visibility</p:attrName>
                                        </p:attrNameLst>
                                      </p:cBhvr>
                                      <p:to>
                                        <p:strVal val="visible"/>
                                      </p:to>
                                    </p:set>
                                    <p:animEffect transition="in" filter="wipe(left)">
                                      <p:cBhvr>
                                        <p:cTn id="12" dur="500"/>
                                        <p:tgtEl>
                                          <p:spTgt spid="92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3">
                                            <p:txEl>
                                              <p:pRg st="0" end="0"/>
                                            </p:txEl>
                                          </p:spTgt>
                                        </p:tgtEl>
                                        <p:attrNameLst>
                                          <p:attrName>style.visibility</p:attrName>
                                        </p:attrNameLst>
                                      </p:cBhvr>
                                      <p:to>
                                        <p:strVal val="visible"/>
                                      </p:to>
                                    </p:set>
                                    <p:animEffect transition="in" filter="wipe(left)">
                                      <p:cBhvr>
                                        <p:cTn id="17" dur="500"/>
                                        <p:tgtEl>
                                          <p:spTgt spid="92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uild="p" autoUpdateAnimBg="0" advAuto="0"/>
      <p:bldP spid="9222" grpId="0" build="p" autoUpdateAnimBg="0"/>
      <p:bldP spid="922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Example 3</a:t>
            </a:r>
          </a:p>
        </p:txBody>
      </p:sp>
      <p:sp>
        <p:nvSpPr>
          <p:cNvPr id="124931" name="Text Box 3"/>
          <p:cNvSpPr txBox="1">
            <a:spLocks noChangeArrowheads="1"/>
          </p:cNvSpPr>
          <p:nvPr/>
        </p:nvSpPr>
        <p:spPr bwMode="auto">
          <a:xfrm>
            <a:off x="4305300" y="771525"/>
            <a:ext cx="4524375"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an Absolute Value Equation</a:t>
            </a:r>
          </a:p>
        </p:txBody>
      </p:sp>
      <p:sp>
        <p:nvSpPr>
          <p:cNvPr id="124934" name="Rectangle 6"/>
          <p:cNvSpPr>
            <a:spLocks noChangeArrowheads="1"/>
          </p:cNvSpPr>
          <p:nvPr/>
        </p:nvSpPr>
        <p:spPr bwMode="auto">
          <a:xfrm>
            <a:off x="533400" y="3352800"/>
            <a:ext cx="8229600" cy="420688"/>
          </a:xfrm>
          <a:prstGeom prst="rect">
            <a:avLst/>
          </a:prstGeom>
          <a:noFill/>
          <a:ln w="9525">
            <a:noFill/>
            <a:miter lim="800000"/>
            <a:headEnd/>
            <a:tailEnd/>
          </a:ln>
          <a:effectLst/>
        </p:spPr>
        <p:txBody>
          <a:bodyPr>
            <a:spAutoFit/>
          </a:bodyPr>
          <a:lstStyle/>
          <a:p>
            <a:pPr marL="342900" indent="1588">
              <a:lnSpc>
                <a:spcPct val="90000"/>
              </a:lnSpc>
              <a:spcBef>
                <a:spcPct val="20000"/>
              </a:spcBef>
              <a:buClr>
                <a:srgbClr val="FFFFFF"/>
              </a:buClr>
              <a:tabLst>
                <a:tab pos="1943100" algn="l"/>
              </a:tabLst>
            </a:pPr>
            <a:r>
              <a:rPr lang="en-US" sz="2400"/>
              <a:t>The solution set is {–4, 6}.</a:t>
            </a:r>
          </a:p>
        </p:txBody>
      </p:sp>
      <p:pic>
        <p:nvPicPr>
          <p:cNvPr id="124935" name="Picture 7" descr="ALG06-05-02A"/>
          <p:cNvPicPr>
            <a:picLocks noChangeAspect="1" noChangeArrowheads="1"/>
          </p:cNvPicPr>
          <p:nvPr/>
        </p:nvPicPr>
        <p:blipFill>
          <a:blip r:embed="rId3" cstate="print"/>
          <a:srcRect/>
          <a:stretch>
            <a:fillRect/>
          </a:stretch>
        </p:blipFill>
        <p:spPr bwMode="auto">
          <a:xfrm>
            <a:off x="781050" y="1847850"/>
            <a:ext cx="4387850" cy="1033463"/>
          </a:xfrm>
          <a:prstGeom prst="rect">
            <a:avLst/>
          </a:prstGeom>
          <a:noFill/>
        </p:spPr>
      </p:pic>
      <p:sp>
        <p:nvSpPr>
          <p:cNvPr id="124936" name="Text Box 8"/>
          <p:cNvSpPr txBox="1">
            <a:spLocks noChangeArrowheads="1"/>
          </p:cNvSpPr>
          <p:nvPr/>
        </p:nvSpPr>
        <p:spPr bwMode="auto">
          <a:xfrm>
            <a:off x="5191125" y="1581150"/>
            <a:ext cx="3648075" cy="1463675"/>
          </a:xfrm>
          <a:prstGeom prst="rect">
            <a:avLst/>
          </a:prstGeom>
          <a:noFill/>
          <a:ln w="9525">
            <a:noFill/>
            <a:miter lim="800000"/>
            <a:headEnd/>
            <a:tailEnd/>
          </a:ln>
          <a:effectLst/>
        </p:spPr>
        <p:txBody>
          <a:bodyPr>
            <a:spAutoFit/>
          </a:bodyPr>
          <a:lstStyle/>
          <a:p>
            <a:pPr>
              <a:spcBef>
                <a:spcPct val="50000"/>
              </a:spcBef>
            </a:pPr>
            <a:r>
              <a:rPr lang="en-US" sz="2000"/>
              <a:t>The distance from 1 to 6 is </a:t>
            </a:r>
            <a:br>
              <a:rPr lang="en-US" sz="2000"/>
            </a:br>
            <a:r>
              <a:rPr lang="en-US" sz="2000"/>
              <a:t>5 units.</a:t>
            </a:r>
          </a:p>
          <a:p>
            <a:pPr>
              <a:spcBef>
                <a:spcPct val="50000"/>
              </a:spcBef>
            </a:pPr>
            <a:r>
              <a:rPr lang="en-US" sz="2000"/>
              <a:t>The distance from 1 to –4 is </a:t>
            </a:r>
            <a:br>
              <a:rPr lang="en-US" sz="2000"/>
            </a:br>
            <a:r>
              <a:rPr lang="en-US" sz="2000"/>
              <a:t>5 units.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box(out)">
                                      <p:cBhvr>
                                        <p:cTn id="7" dur="500"/>
                                        <p:tgtEl>
                                          <p:spTgt spid="1249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4936">
                                            <p:txEl>
                                              <p:pRg st="0" end="0"/>
                                            </p:txEl>
                                          </p:spTgt>
                                        </p:tgtEl>
                                        <p:attrNameLst>
                                          <p:attrName>style.visibility</p:attrName>
                                        </p:attrNameLst>
                                      </p:cBhvr>
                                      <p:to>
                                        <p:strVal val="visible"/>
                                      </p:to>
                                    </p:set>
                                    <p:animEffect transition="in" filter="wipe(left)">
                                      <p:cBhvr>
                                        <p:cTn id="11" dur="500"/>
                                        <p:tgtEl>
                                          <p:spTgt spid="124936">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4936">
                                            <p:txEl>
                                              <p:pRg st="1" end="1"/>
                                            </p:txEl>
                                          </p:spTgt>
                                        </p:tgtEl>
                                        <p:attrNameLst>
                                          <p:attrName>style.visibility</p:attrName>
                                        </p:attrNameLst>
                                      </p:cBhvr>
                                      <p:to>
                                        <p:strVal val="visible"/>
                                      </p:to>
                                    </p:set>
                                    <p:animEffect transition="in" filter="wipe(left)">
                                      <p:cBhvr>
                                        <p:cTn id="15" dur="500"/>
                                        <p:tgtEl>
                                          <p:spTgt spid="12493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24934">
                                            <p:txEl>
                                              <p:pRg st="0" end="0"/>
                                            </p:txEl>
                                          </p:spTgt>
                                        </p:tgtEl>
                                        <p:attrNameLst>
                                          <p:attrName>style.visibility</p:attrName>
                                        </p:attrNameLst>
                                      </p:cBhvr>
                                      <p:to>
                                        <p:strVal val="visible"/>
                                      </p:to>
                                    </p:set>
                                    <p:animEffect transition="in" filter="wipe(left)">
                                      <p:cBhvr>
                                        <p:cTn id="20" dur="500"/>
                                        <p:tgtEl>
                                          <p:spTgt spid="1249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4" grpId="0" build="p" autoUpdateAnimBg="0"/>
      <p:bldP spid="124936"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40"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Method 2</a:t>
            </a:r>
            <a:r>
              <a:rPr lang="en-US" sz="2400">
                <a:solidFill>
                  <a:srgbClr val="000000"/>
                </a:solidFill>
                <a:ea typeface="Times New Roman" pitchFamily="18" charset="0"/>
                <a:cs typeface="Arial" pitchFamily="34" charset="0"/>
              </a:rPr>
              <a:t> Compound Sentence</a:t>
            </a:r>
          </a:p>
        </p:txBody>
      </p:sp>
      <p:sp>
        <p:nvSpPr>
          <p:cNvPr id="91141" name="Text Box 5"/>
          <p:cNvSpPr txBox="1">
            <a:spLocks noChangeArrowheads="1"/>
          </p:cNvSpPr>
          <p:nvPr/>
        </p:nvSpPr>
        <p:spPr bwMode="auto">
          <a:xfrm>
            <a:off x="533400" y="2000250"/>
            <a:ext cx="807720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Write |</a:t>
            </a:r>
            <a:r>
              <a:rPr lang="en-US" sz="2400" i="1">
                <a:solidFill>
                  <a:srgbClr val="000000"/>
                </a:solidFill>
              </a:rPr>
              <a:t>t</a:t>
            </a:r>
            <a:r>
              <a:rPr lang="en-US" sz="2400">
                <a:solidFill>
                  <a:srgbClr val="000000"/>
                </a:solidFill>
              </a:rPr>
              <a:t> – 1| = 5 as </a:t>
            </a:r>
            <a:r>
              <a:rPr lang="en-US" sz="2400" i="1">
                <a:solidFill>
                  <a:srgbClr val="000000"/>
                </a:solidFill>
              </a:rPr>
              <a:t>t</a:t>
            </a:r>
            <a:r>
              <a:rPr lang="en-US" sz="2400">
                <a:solidFill>
                  <a:srgbClr val="000000"/>
                </a:solidFill>
              </a:rPr>
              <a:t> – 1 = 5 or </a:t>
            </a:r>
            <a:r>
              <a:rPr lang="en-US" sz="2400" i="1">
                <a:solidFill>
                  <a:srgbClr val="000000"/>
                </a:solidFill>
              </a:rPr>
              <a:t>t</a:t>
            </a:r>
            <a:r>
              <a:rPr lang="en-US" sz="2400">
                <a:solidFill>
                  <a:srgbClr val="000000"/>
                </a:solidFill>
              </a:rPr>
              <a:t> – 1 = –5.</a:t>
            </a:r>
          </a:p>
        </p:txBody>
      </p:sp>
      <p:sp>
        <p:nvSpPr>
          <p:cNvPr id="91142" name="Rectangle 6"/>
          <p:cNvSpPr>
            <a:spLocks noChangeArrowheads="1"/>
          </p:cNvSpPr>
          <p:nvPr/>
        </p:nvSpPr>
        <p:spPr bwMode="auto">
          <a:xfrm>
            <a:off x="533400" y="5235575"/>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 set is {–4, 6}. The maximum and minimum temperatures are –4°F and 6°F.</a:t>
            </a:r>
          </a:p>
        </p:txBody>
      </p:sp>
      <p:sp>
        <p:nvSpPr>
          <p:cNvPr id="91143" name="Text Box 7"/>
          <p:cNvSpPr txBox="1">
            <a:spLocks noChangeArrowheads="1"/>
          </p:cNvSpPr>
          <p:nvPr/>
        </p:nvSpPr>
        <p:spPr bwMode="auto">
          <a:xfrm>
            <a:off x="381000" y="2492375"/>
            <a:ext cx="177165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0000"/>
                </a:solidFill>
              </a:rPr>
              <a:t>Case 1</a:t>
            </a:r>
          </a:p>
        </p:txBody>
      </p:sp>
      <p:sp>
        <p:nvSpPr>
          <p:cNvPr id="91144" name="Text Box 8"/>
          <p:cNvSpPr txBox="1">
            <a:spLocks noChangeArrowheads="1"/>
          </p:cNvSpPr>
          <p:nvPr/>
        </p:nvSpPr>
        <p:spPr bwMode="auto">
          <a:xfrm>
            <a:off x="5114925" y="2492375"/>
            <a:ext cx="177165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0000"/>
                </a:solidFill>
              </a:rPr>
              <a:t>Case 2</a:t>
            </a:r>
          </a:p>
        </p:txBody>
      </p:sp>
      <p:sp>
        <p:nvSpPr>
          <p:cNvPr id="91145" name="Text Box 9"/>
          <p:cNvSpPr txBox="1">
            <a:spLocks noChangeArrowheads="1"/>
          </p:cNvSpPr>
          <p:nvPr/>
        </p:nvSpPr>
        <p:spPr bwMode="auto">
          <a:xfrm>
            <a:off x="1247775" y="2852738"/>
            <a:ext cx="2160588" cy="457200"/>
          </a:xfrm>
          <a:prstGeom prst="rect">
            <a:avLst/>
          </a:prstGeom>
          <a:noFill/>
          <a:ln w="9525">
            <a:noFill/>
            <a:miter lim="800000"/>
            <a:headEnd/>
            <a:tailEnd/>
          </a:ln>
          <a:effectLst/>
        </p:spPr>
        <p:txBody>
          <a:bodyPr>
            <a:spAutoFit/>
          </a:bodyPr>
          <a:lstStyle/>
          <a:p>
            <a:pPr>
              <a:spcBef>
                <a:spcPct val="50000"/>
              </a:spcBef>
            </a:pPr>
            <a:r>
              <a:rPr lang="en-US" sz="2400" i="1">
                <a:solidFill>
                  <a:srgbClr val="000000"/>
                </a:solidFill>
                <a:cs typeface="Times New Roman" pitchFamily="18" charset="0"/>
              </a:rPr>
              <a:t>t</a:t>
            </a:r>
            <a:r>
              <a:rPr lang="en-US" sz="2400">
                <a:solidFill>
                  <a:srgbClr val="000000"/>
                </a:solidFill>
                <a:cs typeface="Times New Roman" pitchFamily="18" charset="0"/>
              </a:rPr>
              <a:t> – 1 = 5</a:t>
            </a:r>
            <a:r>
              <a:rPr lang="en-US" sz="2400"/>
              <a:t> </a:t>
            </a:r>
          </a:p>
        </p:txBody>
      </p:sp>
      <p:sp>
        <p:nvSpPr>
          <p:cNvPr id="91146" name="Text Box 10"/>
          <p:cNvSpPr txBox="1">
            <a:spLocks noChangeArrowheads="1"/>
          </p:cNvSpPr>
          <p:nvPr/>
        </p:nvSpPr>
        <p:spPr bwMode="auto">
          <a:xfrm>
            <a:off x="5975350" y="2852738"/>
            <a:ext cx="2160588" cy="457200"/>
          </a:xfrm>
          <a:prstGeom prst="rect">
            <a:avLst/>
          </a:prstGeom>
          <a:noFill/>
          <a:ln w="9525">
            <a:noFill/>
            <a:miter lim="800000"/>
            <a:headEnd/>
            <a:tailEnd/>
          </a:ln>
          <a:effectLst/>
        </p:spPr>
        <p:txBody>
          <a:bodyPr>
            <a:spAutoFit/>
          </a:bodyPr>
          <a:lstStyle/>
          <a:p>
            <a:pPr>
              <a:spcBef>
                <a:spcPct val="50000"/>
              </a:spcBef>
            </a:pPr>
            <a:r>
              <a:rPr lang="en-US" sz="2400" i="1">
                <a:solidFill>
                  <a:srgbClr val="000000"/>
                </a:solidFill>
                <a:cs typeface="Times New Roman" pitchFamily="18" charset="0"/>
              </a:rPr>
              <a:t>t</a:t>
            </a:r>
            <a:r>
              <a:rPr lang="en-US" sz="2400">
                <a:solidFill>
                  <a:srgbClr val="000000"/>
                </a:solidFill>
                <a:cs typeface="Times New Roman" pitchFamily="18" charset="0"/>
              </a:rPr>
              <a:t> – 1 = –5</a:t>
            </a:r>
            <a:r>
              <a:rPr lang="en-US" sz="2400"/>
              <a:t> </a:t>
            </a:r>
          </a:p>
        </p:txBody>
      </p:sp>
      <p:sp>
        <p:nvSpPr>
          <p:cNvPr id="91147" name="Text Box 11"/>
          <p:cNvSpPr txBox="1">
            <a:spLocks noChangeArrowheads="1"/>
          </p:cNvSpPr>
          <p:nvPr/>
        </p:nvSpPr>
        <p:spPr bwMode="auto">
          <a:xfrm>
            <a:off x="736600" y="3392488"/>
            <a:ext cx="4813300" cy="822325"/>
          </a:xfrm>
          <a:prstGeom prst="rect">
            <a:avLst/>
          </a:prstGeom>
          <a:noFill/>
          <a:ln w="9525">
            <a:noFill/>
            <a:miter lim="800000"/>
            <a:headEnd/>
            <a:tailEnd/>
          </a:ln>
          <a:effectLst/>
        </p:spPr>
        <p:txBody>
          <a:bodyPr>
            <a:spAutoFit/>
          </a:bodyPr>
          <a:lstStyle/>
          <a:p>
            <a:pPr marL="2857500" indent="-2857500">
              <a:spcBef>
                <a:spcPct val="50000"/>
              </a:spcBef>
            </a:pPr>
            <a:r>
              <a:rPr lang="en-US" sz="2400" i="1"/>
              <a:t>t</a:t>
            </a:r>
            <a:r>
              <a:rPr lang="en-US" sz="2400"/>
              <a:t> – 1 </a:t>
            </a:r>
            <a:r>
              <a:rPr lang="en-US" sz="2400">
                <a:solidFill>
                  <a:srgbClr val="E01B22"/>
                </a:solidFill>
              </a:rPr>
              <a:t>+ 1</a:t>
            </a:r>
            <a:r>
              <a:rPr lang="en-US" sz="2400"/>
              <a:t> = 5 </a:t>
            </a:r>
            <a:r>
              <a:rPr lang="en-US" sz="2400">
                <a:solidFill>
                  <a:srgbClr val="E01B22"/>
                </a:solidFill>
              </a:rPr>
              <a:t>+ 1</a:t>
            </a:r>
            <a:r>
              <a:rPr lang="en-US" sz="2400"/>
              <a:t>	Add 1 to </a:t>
            </a:r>
            <a:br>
              <a:rPr lang="en-US" sz="2400"/>
            </a:br>
            <a:r>
              <a:rPr lang="en-US" sz="2400"/>
              <a:t>each side.</a:t>
            </a:r>
            <a:r>
              <a:rPr lang="en-US" sz="2400" b="1"/>
              <a:t> </a:t>
            </a:r>
          </a:p>
        </p:txBody>
      </p:sp>
      <p:sp>
        <p:nvSpPr>
          <p:cNvPr id="91148" name="Text Box 12"/>
          <p:cNvSpPr txBox="1">
            <a:spLocks noChangeArrowheads="1"/>
          </p:cNvSpPr>
          <p:nvPr/>
        </p:nvSpPr>
        <p:spPr bwMode="auto">
          <a:xfrm>
            <a:off x="5464175" y="3392488"/>
            <a:ext cx="3176588" cy="457200"/>
          </a:xfrm>
          <a:prstGeom prst="rect">
            <a:avLst/>
          </a:prstGeom>
          <a:noFill/>
          <a:ln w="9525">
            <a:noFill/>
            <a:miter lim="800000"/>
            <a:headEnd/>
            <a:tailEnd/>
          </a:ln>
          <a:effectLst/>
        </p:spPr>
        <p:txBody>
          <a:bodyPr>
            <a:spAutoFit/>
          </a:bodyPr>
          <a:lstStyle/>
          <a:p>
            <a:pPr marL="2457450" indent="-2457450">
              <a:spcBef>
                <a:spcPct val="50000"/>
              </a:spcBef>
            </a:pPr>
            <a:r>
              <a:rPr lang="en-US" sz="2400" i="1"/>
              <a:t>t</a:t>
            </a:r>
            <a:r>
              <a:rPr lang="en-US" sz="2400"/>
              <a:t> – 1 </a:t>
            </a:r>
            <a:r>
              <a:rPr lang="en-US" sz="2400">
                <a:solidFill>
                  <a:srgbClr val="E01B22"/>
                </a:solidFill>
              </a:rPr>
              <a:t>+ 1</a:t>
            </a:r>
            <a:r>
              <a:rPr lang="en-US" sz="2400"/>
              <a:t> = –5 </a:t>
            </a:r>
            <a:r>
              <a:rPr lang="en-US" sz="2400">
                <a:solidFill>
                  <a:srgbClr val="E01B22"/>
                </a:solidFill>
              </a:rPr>
              <a:t>+ 1</a:t>
            </a:r>
            <a:r>
              <a:rPr lang="en-US" sz="2400"/>
              <a:t>	</a:t>
            </a:r>
            <a:endParaRPr lang="en-US" sz="2400" b="1"/>
          </a:p>
        </p:txBody>
      </p:sp>
      <p:sp>
        <p:nvSpPr>
          <p:cNvPr id="91149" name="Text Box 13"/>
          <p:cNvSpPr txBox="1">
            <a:spLocks noChangeArrowheads="1"/>
          </p:cNvSpPr>
          <p:nvPr/>
        </p:nvSpPr>
        <p:spPr bwMode="auto">
          <a:xfrm>
            <a:off x="736600" y="4406900"/>
            <a:ext cx="5270500" cy="457200"/>
          </a:xfrm>
          <a:prstGeom prst="rect">
            <a:avLst/>
          </a:prstGeom>
          <a:noFill/>
          <a:ln w="9525">
            <a:noFill/>
            <a:miter lim="800000"/>
            <a:headEnd/>
            <a:tailEnd/>
          </a:ln>
          <a:effectLst/>
        </p:spPr>
        <p:txBody>
          <a:bodyPr>
            <a:spAutoFit/>
          </a:bodyPr>
          <a:lstStyle/>
          <a:p>
            <a:pPr marL="2857500" indent="-2857500">
              <a:spcBef>
                <a:spcPct val="50000"/>
              </a:spcBef>
            </a:pPr>
            <a:r>
              <a:rPr lang="en-US" sz="2400" i="1"/>
              <a:t>            t</a:t>
            </a:r>
            <a:r>
              <a:rPr lang="en-US" sz="2400"/>
              <a:t> = 6	Simplify.</a:t>
            </a:r>
            <a:r>
              <a:rPr lang="en-US" sz="2400" b="1"/>
              <a:t> </a:t>
            </a:r>
          </a:p>
        </p:txBody>
      </p:sp>
      <p:sp>
        <p:nvSpPr>
          <p:cNvPr id="91150" name="Text Box 14"/>
          <p:cNvSpPr txBox="1">
            <a:spLocks noChangeArrowheads="1"/>
          </p:cNvSpPr>
          <p:nvPr/>
        </p:nvSpPr>
        <p:spPr bwMode="auto">
          <a:xfrm>
            <a:off x="5464175" y="4406900"/>
            <a:ext cx="2900363" cy="457200"/>
          </a:xfrm>
          <a:prstGeom prst="rect">
            <a:avLst/>
          </a:prstGeom>
          <a:noFill/>
          <a:ln w="9525">
            <a:noFill/>
            <a:miter lim="800000"/>
            <a:headEnd/>
            <a:tailEnd/>
          </a:ln>
          <a:effectLst/>
        </p:spPr>
        <p:txBody>
          <a:bodyPr>
            <a:spAutoFit/>
          </a:bodyPr>
          <a:lstStyle/>
          <a:p>
            <a:pPr marL="2457450" indent="-2457450">
              <a:spcBef>
                <a:spcPct val="50000"/>
              </a:spcBef>
            </a:pPr>
            <a:r>
              <a:rPr lang="en-US" sz="2400" i="1"/>
              <a:t>            t</a:t>
            </a:r>
            <a:r>
              <a:rPr lang="en-US" sz="2400"/>
              <a:t> = –4 	</a:t>
            </a:r>
            <a:endParaRPr lang="en-US" sz="2400" b="1"/>
          </a:p>
        </p:txBody>
      </p:sp>
      <p:sp>
        <p:nvSpPr>
          <p:cNvPr id="91151" name="Text Box 15"/>
          <p:cNvSpPr txBox="1">
            <a:spLocks noChangeArrowheads="1"/>
          </p:cNvSpPr>
          <p:nvPr/>
        </p:nvSpPr>
        <p:spPr bwMode="auto">
          <a:xfrm>
            <a:off x="4305300" y="771525"/>
            <a:ext cx="4524375"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an Absolute Value Equation</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Effect transition="in" filter="wipe(left)">
                                      <p:cBhvr>
                                        <p:cTn id="7" dur="500"/>
                                        <p:tgtEl>
                                          <p:spTgt spid="91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1">
                                            <p:txEl>
                                              <p:pRg st="0" end="0"/>
                                            </p:txEl>
                                          </p:spTgt>
                                        </p:tgtEl>
                                        <p:attrNameLst>
                                          <p:attrName>style.visibility</p:attrName>
                                        </p:attrNameLst>
                                      </p:cBhvr>
                                      <p:to>
                                        <p:strVal val="visible"/>
                                      </p:to>
                                    </p:set>
                                    <p:animEffect transition="in" filter="wipe(left)">
                                      <p:cBhvr>
                                        <p:cTn id="12" dur="500"/>
                                        <p:tgtEl>
                                          <p:spTgt spid="911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143">
                                            <p:txEl>
                                              <p:pRg st="0" end="0"/>
                                            </p:txEl>
                                          </p:spTgt>
                                        </p:tgtEl>
                                        <p:attrNameLst>
                                          <p:attrName>style.visibility</p:attrName>
                                        </p:attrNameLst>
                                      </p:cBhvr>
                                      <p:to>
                                        <p:strVal val="visible"/>
                                      </p:to>
                                    </p:set>
                                    <p:animEffect transition="in" filter="wipe(left)">
                                      <p:cBhvr>
                                        <p:cTn id="17" dur="500"/>
                                        <p:tgtEl>
                                          <p:spTgt spid="91143">
                                            <p:txEl>
                                              <p:pRg st="0" end="0"/>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91144">
                                            <p:txEl>
                                              <p:pRg st="0" end="0"/>
                                            </p:txEl>
                                          </p:spTgt>
                                        </p:tgtEl>
                                        <p:attrNameLst>
                                          <p:attrName>style.visibility</p:attrName>
                                        </p:attrNameLst>
                                      </p:cBhvr>
                                      <p:to>
                                        <p:strVal val="visible"/>
                                      </p:to>
                                    </p:set>
                                    <p:animEffect transition="in" filter="wipe(left)">
                                      <p:cBhvr>
                                        <p:cTn id="21" dur="500"/>
                                        <p:tgtEl>
                                          <p:spTgt spid="9114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1145"/>
                                        </p:tgtEl>
                                        <p:attrNameLst>
                                          <p:attrName>style.visibility</p:attrName>
                                        </p:attrNameLst>
                                      </p:cBhvr>
                                      <p:to>
                                        <p:strVal val="visible"/>
                                      </p:to>
                                    </p:set>
                                    <p:animEffect transition="in" filter="wipe(left)">
                                      <p:cBhvr>
                                        <p:cTn id="26" dur="500"/>
                                        <p:tgtEl>
                                          <p:spTgt spid="91145"/>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1146"/>
                                        </p:tgtEl>
                                        <p:attrNameLst>
                                          <p:attrName>style.visibility</p:attrName>
                                        </p:attrNameLst>
                                      </p:cBhvr>
                                      <p:to>
                                        <p:strVal val="visible"/>
                                      </p:to>
                                    </p:set>
                                    <p:animEffect transition="in" filter="wipe(left)">
                                      <p:cBhvr>
                                        <p:cTn id="30" dur="500"/>
                                        <p:tgtEl>
                                          <p:spTgt spid="9114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1147"/>
                                        </p:tgtEl>
                                        <p:attrNameLst>
                                          <p:attrName>style.visibility</p:attrName>
                                        </p:attrNameLst>
                                      </p:cBhvr>
                                      <p:to>
                                        <p:strVal val="visible"/>
                                      </p:to>
                                    </p:set>
                                    <p:animEffect transition="in" filter="wipe(left)">
                                      <p:cBhvr>
                                        <p:cTn id="35" dur="500"/>
                                        <p:tgtEl>
                                          <p:spTgt spid="91147"/>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91148"/>
                                        </p:tgtEl>
                                        <p:attrNameLst>
                                          <p:attrName>style.visibility</p:attrName>
                                        </p:attrNameLst>
                                      </p:cBhvr>
                                      <p:to>
                                        <p:strVal val="visible"/>
                                      </p:to>
                                    </p:set>
                                    <p:animEffect transition="in" filter="wipe(left)">
                                      <p:cBhvr>
                                        <p:cTn id="39" dur="500"/>
                                        <p:tgtEl>
                                          <p:spTgt spid="9114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91149"/>
                                        </p:tgtEl>
                                        <p:attrNameLst>
                                          <p:attrName>style.visibility</p:attrName>
                                        </p:attrNameLst>
                                      </p:cBhvr>
                                      <p:to>
                                        <p:strVal val="visible"/>
                                      </p:to>
                                    </p:set>
                                    <p:animEffect transition="in" filter="wipe(left)">
                                      <p:cBhvr>
                                        <p:cTn id="44" dur="500"/>
                                        <p:tgtEl>
                                          <p:spTgt spid="91149"/>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91150"/>
                                        </p:tgtEl>
                                        <p:attrNameLst>
                                          <p:attrName>style.visibility</p:attrName>
                                        </p:attrNameLst>
                                      </p:cBhvr>
                                      <p:to>
                                        <p:strVal val="visible"/>
                                      </p:to>
                                    </p:set>
                                    <p:animEffect transition="in" filter="wipe(left)">
                                      <p:cBhvr>
                                        <p:cTn id="48" dur="500"/>
                                        <p:tgtEl>
                                          <p:spTgt spid="9115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91142">
                                            <p:txEl>
                                              <p:pRg st="0" end="0"/>
                                            </p:txEl>
                                          </p:spTgt>
                                        </p:tgtEl>
                                        <p:attrNameLst>
                                          <p:attrName>style.visibility</p:attrName>
                                        </p:attrNameLst>
                                      </p:cBhvr>
                                      <p:to>
                                        <p:strVal val="visible"/>
                                      </p:to>
                                    </p:set>
                                    <p:animEffect transition="in" filter="wipe(left)">
                                      <p:cBhvr>
                                        <p:cTn id="53" dur="500"/>
                                        <p:tgtEl>
                                          <p:spTgt spid="911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autoUpdateAnimBg="0" advAuto="0"/>
      <p:bldP spid="91141" grpId="0" build="p" autoUpdateAnimBg="0"/>
      <p:bldP spid="91142" grpId="0" build="p" autoUpdateAnimBg="0"/>
      <p:bldP spid="91143" grpId="0" build="p" autoUpdateAnimBg="0"/>
      <p:bldP spid="91144" grpId="0" build="p" autoUpdateAnimBg="0" advAuto="0"/>
      <p:bldP spid="91145" grpId="0" autoUpdateAnimBg="0"/>
      <p:bldP spid="91146" grpId="0" autoUpdateAnimBg="0"/>
      <p:bldP spid="91147" grpId="0" autoUpdateAnimBg="0"/>
      <p:bldP spid="91148" grpId="0" autoUpdateAnimBg="0"/>
      <p:bldP spid="91149" grpId="0" autoUpdateAnimBg="0"/>
      <p:bldP spid="9115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9" name="Oval 7"/>
          <p:cNvSpPr>
            <a:spLocks noChangeArrowheads="1"/>
          </p:cNvSpPr>
          <p:nvPr/>
        </p:nvSpPr>
        <p:spPr bwMode="auto">
          <a:xfrm>
            <a:off x="904875" y="4953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2" name="c"/>
          <p:cNvSpPr>
            <a:spLocks noChangeArrowheads="1"/>
          </p:cNvSpPr>
          <p:nvPr>
            <p:custDataLst>
              <p:tags r:id="rId2"/>
            </p:custDataLst>
          </p:nvPr>
        </p:nvSpPr>
        <p:spPr bwMode="auto">
          <a:xfrm>
            <a:off x="935038" y="3344863"/>
            <a:ext cx="2790825" cy="2063750"/>
          </a:xfrm>
          <a:prstGeom prst="rect">
            <a:avLst/>
          </a:prstGeom>
          <a:noFill/>
          <a:ln w="9525">
            <a:noFill/>
            <a:miter lim="800000"/>
            <a:headEnd/>
            <a:tailEnd/>
          </a:ln>
          <a:effectLst/>
        </p:spPr>
        <p:txBody>
          <a:bodyPr>
            <a:spAutoFit/>
          </a:bodyPr>
          <a:lstStyle/>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A.</a:t>
            </a:r>
            <a:r>
              <a:rPr lang="pt-BR" sz="2400" b="1">
                <a:sym typeface="Symbol" pitchFamily="18" charset="2"/>
              </a:rPr>
              <a:t>	</a:t>
            </a:r>
            <a:r>
              <a:rPr lang="en-US" sz="2400" b="1">
                <a:sym typeface="Symbol" pitchFamily="18" charset="2"/>
              </a:rPr>
              <a:t>{–60, 60}	</a:t>
            </a:r>
            <a:endParaRPr lang="pt-BR" sz="2400" b="1">
              <a:sym typeface="Symbol" pitchFamily="18" charset="2"/>
            </a:endParaRPr>
          </a:p>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B.</a:t>
            </a:r>
            <a:r>
              <a:rPr lang="pt-BR" sz="2400" b="1">
                <a:sym typeface="Symbol" pitchFamily="18" charset="2"/>
              </a:rPr>
              <a:t>	</a:t>
            </a:r>
            <a:r>
              <a:rPr lang="en-US" sz="2400" b="1">
                <a:sym typeface="Symbol" pitchFamily="18" charset="2"/>
              </a:rPr>
              <a:t>{0, 60}</a:t>
            </a:r>
            <a:r>
              <a:rPr lang="pt-BR" sz="2400" b="1">
                <a:sym typeface="Symbol" pitchFamily="18" charset="2"/>
              </a:rPr>
              <a:t> </a:t>
            </a:r>
          </a:p>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C.</a:t>
            </a:r>
            <a:r>
              <a:rPr lang="pt-BR" sz="2400" b="1">
                <a:sym typeface="Symbol" pitchFamily="18" charset="2"/>
              </a:rPr>
              <a:t>	</a:t>
            </a:r>
            <a:r>
              <a:rPr lang="en-US" sz="2400" b="1">
                <a:sym typeface="Symbol" pitchFamily="18" charset="2"/>
              </a:rPr>
              <a:t>{–45, 45}</a:t>
            </a:r>
            <a:endParaRPr lang="pt-BR" sz="2400" b="1">
              <a:sym typeface="Symbol" pitchFamily="18" charset="2"/>
            </a:endParaRPr>
          </a:p>
          <a:p>
            <a:pPr marL="533400" indent="-533400">
              <a:lnSpc>
                <a:spcPct val="90000"/>
              </a:lnSpc>
              <a:spcBef>
                <a:spcPct val="30000"/>
              </a:spcBef>
              <a:spcAft>
                <a:spcPct val="30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sym typeface="Symbol" pitchFamily="18" charset="2"/>
              </a:rPr>
              <a:t>{30, 60}</a:t>
            </a:r>
            <a:r>
              <a:rPr lang="pt-BR" sz="2400" b="1">
                <a:sym typeface="Symbol" pitchFamily="18" charset="2"/>
              </a:rPr>
              <a:t> </a:t>
            </a:r>
          </a:p>
        </p:txBody>
      </p:sp>
      <p:sp>
        <p:nvSpPr>
          <p:cNvPr id="115723" name="TPQuestion"/>
          <p:cNvSpPr>
            <a:spLocks noChangeArrowheads="1"/>
          </p:cNvSpPr>
          <p:nvPr/>
        </p:nvSpPr>
        <p:spPr bwMode="auto">
          <a:xfrm>
            <a:off x="533400" y="1504950"/>
            <a:ext cx="830580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WEATHER</a:t>
            </a:r>
            <a:r>
              <a:rPr lang="en-US" sz="2400" b="1">
                <a:solidFill>
                  <a:srgbClr val="00539D"/>
                </a:solidFill>
                <a:cs typeface="Times New Roman" pitchFamily="18" charset="0"/>
              </a:rPr>
              <a:t>  The average temperature for Columbus on Tuesday was 45ºF. The actual temperature for anytime during the day may have actually varied from the average temperature by 15ºF. Solve to find the maximum and minimum temperatures.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wipe(left)">
                                      <p:cBhvr>
                                        <p:cTn id="19" dur="500"/>
                                        <p:tgtEl>
                                          <p:spTgt spid="11572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Write an Absolute Value Equation</a:t>
            </a:r>
          </a:p>
        </p:txBody>
      </p:sp>
      <p:sp>
        <p:nvSpPr>
          <p:cNvPr id="93188" name="Rectangle 4"/>
          <p:cNvSpPr>
            <a:spLocks noChangeArrowheads="1"/>
          </p:cNvSpPr>
          <p:nvPr/>
        </p:nvSpPr>
        <p:spPr bwMode="auto">
          <a:xfrm>
            <a:off x="876300" y="1503363"/>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Write an equation involving absolute value for the graph.</a:t>
            </a:r>
            <a:endParaRPr lang="en-US" sz="2400" i="1">
              <a:solidFill>
                <a:srgbClr val="000000"/>
              </a:solidFill>
              <a:ea typeface="Times New Roman" pitchFamily="18" charset="0"/>
              <a:cs typeface="Arial" pitchFamily="34" charset="0"/>
            </a:endParaRPr>
          </a:p>
        </p:txBody>
      </p:sp>
      <p:sp>
        <p:nvSpPr>
          <p:cNvPr id="93189" name="Text Box 5"/>
          <p:cNvSpPr txBox="1">
            <a:spLocks noChangeArrowheads="1"/>
          </p:cNvSpPr>
          <p:nvPr/>
        </p:nvSpPr>
        <p:spPr bwMode="auto">
          <a:xfrm>
            <a:off x="533400" y="3392488"/>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Find the point that is the same distance from –4 as the distance from 6. The midpoint between –4 and 6 is 1.</a:t>
            </a:r>
          </a:p>
        </p:txBody>
      </p:sp>
      <p:pic>
        <p:nvPicPr>
          <p:cNvPr id="93190" name="Picture 6" descr="ALG06-05-02"/>
          <p:cNvPicPr>
            <a:picLocks noChangeAspect="1" noChangeArrowheads="1"/>
          </p:cNvPicPr>
          <p:nvPr/>
        </p:nvPicPr>
        <p:blipFill>
          <a:blip r:embed="rId3" cstate="print"/>
          <a:srcRect/>
          <a:stretch>
            <a:fillRect/>
          </a:stretch>
        </p:blipFill>
        <p:spPr bwMode="auto">
          <a:xfrm>
            <a:off x="1847850" y="2276475"/>
            <a:ext cx="5137150" cy="1006475"/>
          </a:xfrm>
          <a:prstGeom prst="rect">
            <a:avLst/>
          </a:prstGeom>
          <a:noFill/>
        </p:spPr>
      </p:pic>
      <p:pic>
        <p:nvPicPr>
          <p:cNvPr id="93191" name="Picture 7" descr="ALG06-05-02A"/>
          <p:cNvPicPr>
            <a:picLocks noChangeAspect="1" noChangeArrowheads="1"/>
          </p:cNvPicPr>
          <p:nvPr/>
        </p:nvPicPr>
        <p:blipFill>
          <a:blip r:embed="rId4" cstate="print"/>
          <a:srcRect/>
          <a:stretch>
            <a:fillRect/>
          </a:stretch>
        </p:blipFill>
        <p:spPr bwMode="auto">
          <a:xfrm>
            <a:off x="1847850" y="4292600"/>
            <a:ext cx="5137150" cy="120967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3190"/>
                                        </p:tgtEl>
                                        <p:attrNameLst>
                                          <p:attrName>style.visibility</p:attrName>
                                        </p:attrNameLst>
                                      </p:cBhvr>
                                      <p:to>
                                        <p:strVal val="visible"/>
                                      </p:to>
                                    </p:set>
                                    <p:animEffect transition="in" filter="wipe(left)">
                                      <p:cBhvr>
                                        <p:cTn id="11" dur="500"/>
                                        <p:tgtEl>
                                          <p:spTgt spid="9319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3189">
                                            <p:txEl>
                                              <p:pRg st="0" end="0"/>
                                            </p:txEl>
                                          </p:spTgt>
                                        </p:tgtEl>
                                        <p:attrNameLst>
                                          <p:attrName>style.visibility</p:attrName>
                                        </p:attrNameLst>
                                      </p:cBhvr>
                                      <p:to>
                                        <p:strVal val="visible"/>
                                      </p:to>
                                    </p:set>
                                    <p:animEffect transition="in" filter="wipe(left)">
                                      <p:cBhvr>
                                        <p:cTn id="16" dur="500"/>
                                        <p:tgtEl>
                                          <p:spTgt spid="9318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3191"/>
                                        </p:tgtEl>
                                        <p:attrNameLst>
                                          <p:attrName>style.visibility</p:attrName>
                                        </p:attrNameLst>
                                      </p:cBhvr>
                                      <p:to>
                                        <p:strVal val="visible"/>
                                      </p:to>
                                    </p:set>
                                    <p:animEffect transition="in" filter="wipe(left)">
                                      <p:cBhvr>
                                        <p:cTn id="21" dur="500"/>
                                        <p:tgtEl>
                                          <p:spTgt spid="93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Write an Absolute Value Equation</a:t>
            </a:r>
          </a:p>
        </p:txBody>
      </p:sp>
      <p:sp>
        <p:nvSpPr>
          <p:cNvPr id="94212"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The distance from 1 to –4 is 5 units.</a:t>
            </a:r>
          </a:p>
        </p:txBody>
      </p:sp>
      <p:sp>
        <p:nvSpPr>
          <p:cNvPr id="94213" name="Text Box 5"/>
          <p:cNvSpPr txBox="1">
            <a:spLocks noChangeArrowheads="1"/>
          </p:cNvSpPr>
          <p:nvPr/>
        </p:nvSpPr>
        <p:spPr bwMode="auto">
          <a:xfrm>
            <a:off x="533400" y="2014538"/>
            <a:ext cx="8077200" cy="420687"/>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t>The distance from 1 to 6 is 5 units.</a:t>
            </a:r>
          </a:p>
        </p:txBody>
      </p:sp>
      <p:sp>
        <p:nvSpPr>
          <p:cNvPr id="94214" name="Rectangle 6"/>
          <p:cNvSpPr>
            <a:spLocks noChangeArrowheads="1"/>
          </p:cNvSpPr>
          <p:nvPr/>
        </p:nvSpPr>
        <p:spPr bwMode="auto">
          <a:xfrm>
            <a:off x="533400" y="478155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y</a:t>
            </a:r>
            <a:r>
              <a:rPr lang="en-US" sz="2400">
                <a:solidFill>
                  <a:srgbClr val="E01B22"/>
                </a:solidFill>
              </a:rPr>
              <a:t> – 1| = 5</a:t>
            </a:r>
          </a:p>
        </p:txBody>
      </p:sp>
      <p:sp>
        <p:nvSpPr>
          <p:cNvPr id="94215" name="Text Box 7"/>
          <p:cNvSpPr txBox="1">
            <a:spLocks noChangeArrowheads="1"/>
          </p:cNvSpPr>
          <p:nvPr/>
        </p:nvSpPr>
        <p:spPr bwMode="auto">
          <a:xfrm>
            <a:off x="533400" y="2576513"/>
            <a:ext cx="8077200" cy="420687"/>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t>So, an equation is |</a:t>
            </a:r>
            <a:r>
              <a:rPr lang="en-US" sz="2400" i="1"/>
              <a:t>y</a:t>
            </a:r>
            <a:r>
              <a:rPr lang="en-US" sz="2400"/>
              <a:t> – 1| = 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Effect transition="in" filter="wipe(left)">
                                      <p:cBhvr>
                                        <p:cTn id="7" dur="500"/>
                                        <p:tgtEl>
                                          <p:spTgt spid="942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3">
                                            <p:txEl>
                                              <p:pRg st="0" end="0"/>
                                            </p:txEl>
                                          </p:spTgt>
                                        </p:tgtEl>
                                        <p:attrNameLst>
                                          <p:attrName>style.visibility</p:attrName>
                                        </p:attrNameLst>
                                      </p:cBhvr>
                                      <p:to>
                                        <p:strVal val="visible"/>
                                      </p:to>
                                    </p:set>
                                    <p:animEffect transition="in" filter="wipe(left)">
                                      <p:cBhvr>
                                        <p:cTn id="12" dur="500"/>
                                        <p:tgtEl>
                                          <p:spTgt spid="942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215">
                                            <p:txEl>
                                              <p:pRg st="0" end="0"/>
                                            </p:txEl>
                                          </p:spTgt>
                                        </p:tgtEl>
                                        <p:attrNameLst>
                                          <p:attrName>style.visibility</p:attrName>
                                        </p:attrNameLst>
                                      </p:cBhvr>
                                      <p:to>
                                        <p:strVal val="visible"/>
                                      </p:to>
                                    </p:set>
                                    <p:animEffect transition="in" filter="wipe(left)">
                                      <p:cBhvr>
                                        <p:cTn id="17" dur="500"/>
                                        <p:tgtEl>
                                          <p:spTgt spid="942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4214">
                                            <p:txEl>
                                              <p:pRg st="0" end="0"/>
                                            </p:txEl>
                                          </p:spTgt>
                                        </p:tgtEl>
                                        <p:attrNameLst>
                                          <p:attrName>style.visibility</p:attrName>
                                        </p:attrNameLst>
                                      </p:cBhvr>
                                      <p:to>
                                        <p:strVal val="visible"/>
                                      </p:to>
                                    </p:set>
                                    <p:animEffect transition="in" filter="wipe(left)">
                                      <p:cBhvr>
                                        <p:cTn id="22" dur="500"/>
                                        <p:tgtEl>
                                          <p:spTgt spid="942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advAuto="0"/>
      <p:bldP spid="94213" grpId="0" build="p" autoUpdateAnimBg="0"/>
      <p:bldP spid="94214" grpId="0" build="p" autoUpdateAnimBg="0"/>
      <p:bldP spid="9421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876300" y="31623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6" name="c"/>
          <p:cNvSpPr>
            <a:spLocks noChangeArrowheads="1"/>
          </p:cNvSpPr>
          <p:nvPr>
            <p:custDataLst>
              <p:tags r:id="rId2"/>
            </p:custDataLst>
          </p:nvPr>
        </p:nvSpPr>
        <p:spPr bwMode="auto">
          <a:xfrm>
            <a:off x="914400" y="3155950"/>
            <a:ext cx="2790825"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x</a:t>
            </a:r>
            <a:r>
              <a:rPr lang="pt-BR" sz="2400" b="1">
                <a:sym typeface="Symbol" pitchFamily="18" charset="2"/>
              </a:rPr>
              <a:t> – 2| = 4</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x</a:t>
            </a:r>
            <a:r>
              <a:rPr lang="pt-BR" sz="2400" b="1">
                <a:sym typeface="Symbol" pitchFamily="18" charset="2"/>
              </a:rPr>
              <a:t> + 2| = 4</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x</a:t>
            </a:r>
            <a:r>
              <a:rPr lang="pt-BR" sz="2400" b="1">
                <a:sym typeface="Symbol" pitchFamily="18" charset="2"/>
              </a:rPr>
              <a:t> – 4| = 2</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x</a:t>
            </a:r>
            <a:r>
              <a:rPr lang="pt-BR" sz="2400" b="1">
                <a:sym typeface="Symbol" pitchFamily="18" charset="2"/>
              </a:rPr>
              <a:t> + 4| = 2</a:t>
            </a:r>
          </a:p>
        </p:txBody>
      </p:sp>
      <p:sp>
        <p:nvSpPr>
          <p:cNvPr id="116747" name="TPQuestion"/>
          <p:cNvSpPr>
            <a:spLocks noChangeArrowheads="1"/>
          </p:cNvSpPr>
          <p:nvPr/>
        </p:nvSpPr>
        <p:spPr bwMode="auto">
          <a:xfrm>
            <a:off x="533400" y="1504950"/>
            <a:ext cx="830580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Write an equation involving the absolute value for the graph.</a:t>
            </a:r>
          </a:p>
        </p:txBody>
      </p:sp>
      <p:pic>
        <p:nvPicPr>
          <p:cNvPr id="116748" name="Picture 12" descr="ALG06-05-02-YT"/>
          <p:cNvPicPr>
            <a:picLocks noChangeAspect="1" noChangeArrowheads="1"/>
          </p:cNvPicPr>
          <p:nvPr/>
        </p:nvPicPr>
        <p:blipFill>
          <a:blip r:embed="rId6" cstate="print"/>
          <a:srcRect/>
          <a:stretch>
            <a:fillRect/>
          </a:stretch>
        </p:blipFill>
        <p:spPr bwMode="auto">
          <a:xfrm>
            <a:off x="1549400" y="2182813"/>
            <a:ext cx="4643438" cy="7778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7"/>
                                        </p:tgtEl>
                                        <p:attrNameLst>
                                          <p:attrName>style.visibility</p:attrName>
                                        </p:attrNameLst>
                                      </p:cBhvr>
                                      <p:to>
                                        <p:strVal val="visible"/>
                                      </p:to>
                                    </p:set>
                                    <p:animEffect transition="in" filter="wipe(left)">
                                      <p:cBhvr>
                                        <p:cTn id="15" dur="500"/>
                                        <p:tgtEl>
                                          <p:spTgt spid="11674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48"/>
                                        </p:tgtEl>
                                        <p:attrNameLst>
                                          <p:attrName>style.visibility</p:attrName>
                                        </p:attrNameLst>
                                      </p:cBhvr>
                                      <p:to>
                                        <p:strVal val="visible"/>
                                      </p:to>
                                    </p:set>
                                    <p:animEffect transition="in" filter="wipe(left)">
                                      <p:cBhvr>
                                        <p:cTn id="19" dur="500"/>
                                        <p:tgtEl>
                                          <p:spTgt spid="11674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6746"/>
                                        </p:tgtEl>
                                        <p:attrNameLst>
                                          <p:attrName>style.visibility</p:attrName>
                                        </p:attrNameLst>
                                      </p:cBhvr>
                                      <p:to>
                                        <p:strVal val="visible"/>
                                      </p:to>
                                    </p:set>
                                    <p:animEffect transition="in" filter="wipe(left)">
                                      <p:cBhvr>
                                        <p:cTn id="23" dur="500"/>
                                        <p:tgtEl>
                                          <p:spTgt spid="116746"/>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16743"/>
                                        </p:tgtEl>
                                        <p:attrNameLst>
                                          <p:attrName>style.visibility</p:attrName>
                                        </p:attrNameLst>
                                      </p:cBhvr>
                                      <p:to>
                                        <p:strVal val="visible"/>
                                      </p:to>
                                    </p:set>
                                    <p:animEffect transition="in" filter="wipe(down)">
                                      <p:cBhvr>
                                        <p:cTn id="28" dur="580">
                                          <p:stCondLst>
                                            <p:cond delay="0"/>
                                          </p:stCondLst>
                                        </p:cTn>
                                        <p:tgtEl>
                                          <p:spTgt spid="116743"/>
                                        </p:tgtEl>
                                      </p:cBhvr>
                                    </p:animEffect>
                                    <p:anim calcmode="lin" valueType="num">
                                      <p:cBhvr>
                                        <p:cTn id="29"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4" dur="26">
                                          <p:stCondLst>
                                            <p:cond delay="650"/>
                                          </p:stCondLst>
                                        </p:cTn>
                                        <p:tgtEl>
                                          <p:spTgt spid="116743"/>
                                        </p:tgtEl>
                                      </p:cBhvr>
                                      <p:to x="100000" y="60000"/>
                                    </p:animScale>
                                    <p:animScale>
                                      <p:cBhvr>
                                        <p:cTn id="35" dur="166" decel="50000">
                                          <p:stCondLst>
                                            <p:cond delay="676"/>
                                          </p:stCondLst>
                                        </p:cTn>
                                        <p:tgtEl>
                                          <p:spTgt spid="116743"/>
                                        </p:tgtEl>
                                      </p:cBhvr>
                                      <p:to x="100000" y="100000"/>
                                    </p:animScale>
                                    <p:animScale>
                                      <p:cBhvr>
                                        <p:cTn id="36" dur="26">
                                          <p:stCondLst>
                                            <p:cond delay="1312"/>
                                          </p:stCondLst>
                                        </p:cTn>
                                        <p:tgtEl>
                                          <p:spTgt spid="116743"/>
                                        </p:tgtEl>
                                      </p:cBhvr>
                                      <p:to x="100000" y="80000"/>
                                    </p:animScale>
                                    <p:animScale>
                                      <p:cBhvr>
                                        <p:cTn id="37" dur="166" decel="50000">
                                          <p:stCondLst>
                                            <p:cond delay="1338"/>
                                          </p:stCondLst>
                                        </p:cTn>
                                        <p:tgtEl>
                                          <p:spTgt spid="116743"/>
                                        </p:tgtEl>
                                      </p:cBhvr>
                                      <p:to x="100000" y="100000"/>
                                    </p:animScale>
                                    <p:animScale>
                                      <p:cBhvr>
                                        <p:cTn id="38" dur="26">
                                          <p:stCondLst>
                                            <p:cond delay="1642"/>
                                          </p:stCondLst>
                                        </p:cTn>
                                        <p:tgtEl>
                                          <p:spTgt spid="116743"/>
                                        </p:tgtEl>
                                      </p:cBhvr>
                                      <p:to x="100000" y="90000"/>
                                    </p:animScale>
                                    <p:animScale>
                                      <p:cBhvr>
                                        <p:cTn id="39" dur="166" decel="50000">
                                          <p:stCondLst>
                                            <p:cond delay="1668"/>
                                          </p:stCondLst>
                                        </p:cTn>
                                        <p:tgtEl>
                                          <p:spTgt spid="116743"/>
                                        </p:tgtEl>
                                      </p:cBhvr>
                                      <p:to x="100000" y="100000"/>
                                    </p:animScale>
                                    <p:animScale>
                                      <p:cBhvr>
                                        <p:cTn id="40" dur="26">
                                          <p:stCondLst>
                                            <p:cond delay="1808"/>
                                          </p:stCondLst>
                                        </p:cTn>
                                        <p:tgtEl>
                                          <p:spTgt spid="116743"/>
                                        </p:tgtEl>
                                      </p:cBhvr>
                                      <p:to x="100000" y="95000"/>
                                    </p:animScale>
                                    <p:animScale>
                                      <p:cBhvr>
                                        <p:cTn id="41"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6" grpId="0" autoUpdateAnimBg="0"/>
      <p:bldP spid="11674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TOTALRESPONSES" val="5"/>
  <p:tag name="SLICED" val="False"/>
  <p:tag name="RESPONSES" val="NA,1,5,2;4;2;3;2;"/>
  <p:tag name="CHARTSTRINGSTD" val="0 3 1 1"/>
  <p:tag name="CHARTSTRINGREV" val="1 1 3 0"/>
  <p:tag name="CHARTSTRINGSTDPER" val="0 0.6 0.2 0.2"/>
  <p:tag name="CHARTSTRINGREVPER" val="0.2 0.2 0.6 0"/>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Correct¤Incorrect"/>
  <p:tag name="TOTALRESPONSES" val="5"/>
  <p:tag name="SLICED" val="False"/>
  <p:tag name="RESPONSES" val="NA,1,5,2;3;2;3;2;"/>
  <p:tag name="CHARTSTRINGSTD" val="0 3 2 0"/>
  <p:tag name="CHARTSTRINGREV" val="0 2 3 0"/>
  <p:tag name="CHARTSTRINGSTDPER" val="0 0.6 0.4 0"/>
  <p:tag name="CHARTSTRINGREVPER" val="0 0.4 0.6 0"/>
  <p:tag name="RESPONSESGATHERED" val="False"/>
  <p:tag name="QUESTIONALIAS" val="5-Minute Check 2"/>
  <p:tag name="ANSWERSALIAS" val="A¤B¤C¤D"/>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Correct¤Incorrect¤Incorrect¤Incorrect"/>
  <p:tag name="TOTALRESPONSES" val="5"/>
  <p:tag name="SLICED" val="False"/>
  <p:tag name="RESPONSES" val="NA,1,5,4;3;3;3;1;"/>
  <p:tag name="CHARTSTRINGSTD" val="1 0 3 1"/>
  <p:tag name="CHARTSTRINGREV" val="1 3 0 1"/>
  <p:tag name="CHARTSTRINGSTDPER" val="0.2 0 0.6 0.2"/>
  <p:tag name="CHARTSTRINGREVPER" val="0.2 0.6 0 0.2"/>
  <p:tag name="RESPONSESGATHERED" val="False"/>
  <p:tag name="QUESTIONALIAS" val="5-Minute Check 3"/>
  <p:tag name="ANSWERSALIAS" val="A¤B¤C¤D"/>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Incorrect¤Incorrect¤Correct"/>
  <p:tag name="TOTALRESPONSES" val="5"/>
  <p:tag name="SLICED" val="False"/>
  <p:tag name="RESPONSES" val="NA,1,5,4;3;3;1;3;"/>
  <p:tag name="CHARTSTRINGSTD" val="1 0 3 1"/>
  <p:tag name="CHARTSTRINGREV" val="1 3 0 1"/>
  <p:tag name="CHARTSTRINGSTDPER" val="0.2 0 0.6 0.2"/>
  <p:tag name="CHARTSTRINGREVPER" val="0.2 0.6 0 0.2"/>
  <p:tag name="RESPONSESGATHERED" val="False"/>
  <p:tag name="QUESTIONALIAS" val="5-Minute Check 4"/>
  <p:tag name="ANSWERSALIAS" val="A¤B¤C¤D"/>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Correct¤Incorrect"/>
  <p:tag name="TOTALRESPONSES" val="5"/>
  <p:tag name="SLICED" val="False"/>
  <p:tag name="RESPONSES" val="NA,1,5,2;1;1;3;1;"/>
  <p:tag name="CHARTSTRINGSTD" val="3 1 1 0"/>
  <p:tag name="CHARTSTRINGREV" val="0 1 1 3"/>
  <p:tag name="CHARTSTRINGSTDPER" val="0.6 0.2 0.2 0"/>
  <p:tag name="CHARTSTRINGREVPER" val="0 0.2 0.2 0.6"/>
  <p:tag name="RESPONSESGATHERED" val="False"/>
  <p:tag name="QUESTIONALIAS" val="5-Minute Check 5"/>
  <p:tag name="ANSWERSALIAS" val="A¤B¤C¤D"/>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E91B453C2DF6451C9E3ED6C20DD08950"/>
  <p:tag name="VALUES" val="Correct¤Incorrect¤Incorrect¤Incorrect"/>
  <p:tag name="TOTALRESPONSES" val="5"/>
  <p:tag name="SLICED" val="False"/>
  <p:tag name="RESPONSES" val="NA,1,5,4;2;4;1;1;"/>
  <p:tag name="CHARTSTRINGSTD" val="2 1 0 2"/>
  <p:tag name="CHARTSTRINGREV" val="2 0 1 2"/>
  <p:tag name="CHARTSTRINGSTDPER" val="0.4 0.2 0 0.4"/>
  <p:tag name="CHARTSTRINGREVPER" val="0.4 0 0.2 0.4"/>
  <p:tag name="RESPONSESGATHERED" val="False"/>
  <p:tag name="QUESTIONALIAS" val="5-Minute Check 5"/>
  <p:tag name="ANSWERSALIAS" val="A¤B¤C¤D"/>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TOTALRESPONSES" val="5"/>
  <p:tag name="SLICED" val="False"/>
  <p:tag name="RESPONSES" val="NA,1,5,3;2;1;1;2;"/>
  <p:tag name="CHARTSTRINGSTD" val="2 2 1 0"/>
  <p:tag name="CHARTSTRINGREV" val="0 1 2 2"/>
  <p:tag name="CHARTSTRINGSTDPER" val="0.4 0.4 0.2 0"/>
  <p:tag name="CHARTSTRINGREVPER" val="0 0.2 0.4 0.4"/>
  <p:tag name="RESPONSESGATHERED" val="False"/>
  <p:tag name="QUESTIONALIAS" val="Example 1"/>
  <p:tag name="ANSWERSALIAS" val="A¤B¤C¤D"/>
</p:tagLst>
</file>

<file path=ppt/tags/tag2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Correct¤Incorrect¤Incorrect¤Incorrect"/>
  <p:tag name="TOTALRESPONSES" val="5"/>
  <p:tag name="SLICED" val="False"/>
  <p:tag name="RESPONSES" val="NA,1,5,3;3;4;4;3;"/>
  <p:tag name="CHARTSTRINGSTD" val="0 0 3 2"/>
  <p:tag name="CHARTSTRINGREV" val="2 3 0 0"/>
  <p:tag name="CHARTSTRINGSTDPER" val="0 0 0.6 0.4"/>
  <p:tag name="CHARTSTRINGREVPER" val="0.4 0.6 0 0"/>
  <p:tag name="RESPONSESGATHERED" val="False"/>
  <p:tag name="QUESTIONALIAS" val="Example 2"/>
  <p:tag name="ANSWERSALIAS" val="A¤B¤C¤D"/>
</p:tagLst>
</file>

<file path=ppt/tags/tag2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1557705429044456BD975AA282A2F77D"/>
  <p:tag name="TOTALRESPONSES" val="5"/>
  <p:tag name="SLICED" val="False"/>
  <p:tag name="RESPONSES" val="NA,1,5,3;4;1;2;4;"/>
  <p:tag name="CHARTSTRINGSTD" val="1 1 1 2"/>
  <p:tag name="CHARTSTRINGREV" val="2 1 1 1"/>
  <p:tag name="CHARTSTRINGSTDPER" val="0.2 0.2 0.2 0.4"/>
  <p:tag name="CHARTSTRINGREVPER" val="0.4 0.2 0.2 0.2"/>
  <p:tag name="VALUES" val="Incorrect¤Incorrect¤Incorrect¤Correct"/>
  <p:tag name="RESPONSESGATHERED" val="False"/>
  <p:tag name="QUESTIONALIAS" val="Example 2"/>
  <p:tag name="ANSWERSALIAS" val="A¤B¤C¤D"/>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Incorrect¤Incorrect¤Correct"/>
  <p:tag name="TOTALRESPONSES" val="5"/>
  <p:tag name="SLICED" val="False"/>
  <p:tag name="RESPONSES" val="NA,1,5,4;3;3;3;4;"/>
  <p:tag name="CHARTSTRINGSTD" val="0 0 3 2"/>
  <p:tag name="CHARTSTRINGREV" val="2 3 0 0"/>
  <p:tag name="CHARTSTRINGSTDPER" val="0 0 0.6 0.4"/>
  <p:tag name="CHARTSTRINGREVPER" val="0.4 0.6 0 0"/>
  <p:tag name="RESPONSESGATHERED" val="False"/>
  <p:tag name="QUESTIONALIAS" val="Example 3"/>
  <p:tag name="ANSWERSALIAS" val="A¤B¤C¤D"/>
</p:tagLst>
</file>

<file path=ppt/tags/tag3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TOTALRESPONSES" val="5"/>
  <p:tag name="SLICED" val="False"/>
  <p:tag name="RESPONSES" val="NA,1,5,2;1;4;3;3;"/>
  <p:tag name="CHARTSTRINGSTD" val="1 1 2 1"/>
  <p:tag name="CHARTSTRINGREV" val="1 2 1 1"/>
  <p:tag name="CHARTSTRINGSTDPER" val="0.2 0.2 0.4 0.2"/>
  <p:tag name="CHARTSTRINGREVPER" val="0.2 0.4 0.2 0.2"/>
  <p:tag name="VALUES" val="Correct¤Incorrect¤Incorrect¤Incorrect"/>
  <p:tag name="RESPONSESGATHERED" val="False"/>
  <p:tag name="QUESTIONALIAS" val="Example 4"/>
  <p:tag name="ANSWERSALIAS" val="A¤B¤C¤D"/>
</p:tagLst>
</file>

<file path=ppt/tags/tag3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1306</TotalTime>
  <Words>749</Words>
  <Application>Microsoft Office PowerPoint</Application>
  <PresentationFormat>On-screen Show (4:3)</PresentationFormat>
  <Paragraphs>149</Paragraphs>
  <Slides>26</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26</vt:i4>
      </vt:variant>
    </vt:vector>
  </HeadingPairs>
  <TitlesOfParts>
    <vt:vector size="39" baseType="lpstr">
      <vt:lpstr>Arial</vt:lpstr>
      <vt:lpstr>Symbol</vt:lpstr>
      <vt:lpstr>Times New Roman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5</vt:lpstr>
      <vt:lpstr>CCSS</vt:lpstr>
      <vt:lpstr>Then/Now</vt:lpstr>
      <vt:lpstr>Example 1</vt:lpstr>
      <vt:lpstr>Example 1</vt:lpstr>
      <vt:lpstr>Concept</vt:lpstr>
      <vt:lpstr>Example 2</vt:lpstr>
      <vt:lpstr>Example 2</vt:lpstr>
      <vt:lpstr>Example 2</vt:lpstr>
      <vt:lpstr>Example 2</vt:lpstr>
      <vt:lpstr>Example 2</vt:lpstr>
      <vt:lpstr>Example 3</vt:lpstr>
      <vt:lpstr>Example 3</vt:lpstr>
      <vt:lpstr>Example 3</vt:lpstr>
      <vt:lpstr>Example 3</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86</cp:revision>
  <dcterms:created xsi:type="dcterms:W3CDTF">2007-12-06T14:31:51Z</dcterms:created>
  <dcterms:modified xsi:type="dcterms:W3CDTF">2015-10-05T15:07:27Z</dcterms:modified>
</cp:coreProperties>
</file>