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308" r:id="rId23"/>
    <p:sldId id="302" r:id="rId24"/>
    <p:sldId id="260" r:id="rId25"/>
    <p:sldId id="261" r:id="rId26"/>
    <p:sldId id="309" r:id="rId27"/>
    <p:sldId id="316" r:id="rId28"/>
    <p:sldId id="263" r:id="rId29"/>
    <p:sldId id="291" r:id="rId30"/>
    <p:sldId id="310" r:id="rId31"/>
    <p:sldId id="317" r:id="rId32"/>
    <p:sldId id="293" r:id="rId33"/>
    <p:sldId id="294" r:id="rId34"/>
    <p:sldId id="318" r:id="rId35"/>
    <p:sldId id="311" r:id="rId36"/>
    <p:sldId id="296" r:id="rId37"/>
    <p:sldId id="297" r:id="rId38"/>
    <p:sldId id="319" r:id="rId39"/>
    <p:sldId id="312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2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2–5</a:t>
            </a:r>
          </a:p>
        </p:txBody>
      </p:sp>
      <p:pic>
        <p:nvPicPr>
          <p:cNvPr id="4201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2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4" name="Header" descr="12_ALG1_Header_02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5" name="Picture 17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2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7.xml"/><Relationship Id="rId5" Type="http://schemas.openxmlformats.org/officeDocument/2006/relationships/slide" Target="slide11.xml"/><Relationship Id="rId10" Type="http://schemas.openxmlformats.org/officeDocument/2006/relationships/slide" Target="slide23.xml"/><Relationship Id="rId4" Type="http://schemas.openxmlformats.org/officeDocument/2006/relationships/slide" Target="slide10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7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8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60.png"/><Relationship Id="rId5" Type="http://schemas.openxmlformats.org/officeDocument/2006/relationships/image" Target="../media/image8.jpe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61.png"/><Relationship Id="rId5" Type="http://schemas.openxmlformats.org/officeDocument/2006/relationships/image" Target="../media/image8.jpe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67.png"/><Relationship Id="rId5" Type="http://schemas.openxmlformats.org/officeDocument/2006/relationships/image" Target="../media/image8.jpe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8.jpeg"/><Relationship Id="rId5" Type="http://schemas.openxmlformats.org/officeDocument/2006/relationships/image" Target="../media/image52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8.jpe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0.xml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Relationship Id="rId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75.png"/><Relationship Id="rId5" Type="http://schemas.openxmlformats.org/officeDocument/2006/relationships/image" Target="../media/image8.jpe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2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2–5)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Determine Whether Ratios Are Equivalent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Means-Extremes Property of Proportion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Cross Products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Solve a Proportion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Real-World Example: Rate of Growth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5:	Real-World Example: Scale and Scale Models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603625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s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25 =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s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25| =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s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 &lt; 25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s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 &lt; 25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7772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Express the statement using an equation involving absolute value. Do not solve.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The fastest and slowest recorded speeds of a speedometer varied 3 miles per hour from the actual speed of 25 miles per hour.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4608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|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+ 3| = 5. Graph the solution set.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416175"/>
            <a:ext cx="5391150" cy="3260725"/>
            <a:chOff x="672" y="1522"/>
            <a:chExt cx="3396" cy="205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2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{–8, 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{–2, 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{–2, 8}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{2, 10}</a:t>
              </a:r>
            </a:p>
          </p:txBody>
        </p:sp>
        <p:pic>
          <p:nvPicPr>
            <p:cNvPr id="108555" name="Picture 11" descr="Alg1-02-06-2-D-5m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76" y="3392"/>
              <a:ext cx="2292" cy="184"/>
            </a:xfrm>
            <a:prstGeom prst="rect">
              <a:avLst/>
            </a:prstGeom>
            <a:noFill/>
          </p:spPr>
        </p:pic>
        <p:pic>
          <p:nvPicPr>
            <p:cNvPr id="108556" name="Picture 12" descr="Alg1-02-06-2-A-5mi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76" y="1632"/>
              <a:ext cx="2292" cy="184"/>
            </a:xfrm>
            <a:prstGeom prst="rect">
              <a:avLst/>
            </a:prstGeom>
            <a:noFill/>
          </p:spPr>
        </p:pic>
        <p:pic>
          <p:nvPicPr>
            <p:cNvPr id="108557" name="Picture 13" descr="Alg1-02-06-2-B-5mi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76" y="2204"/>
              <a:ext cx="2292" cy="184"/>
            </a:xfrm>
            <a:prstGeom prst="rect">
              <a:avLst/>
            </a:prstGeom>
            <a:noFill/>
          </p:spPr>
        </p:pic>
        <p:pic>
          <p:nvPicPr>
            <p:cNvPr id="108558" name="Picture 14" descr="Alg1-02-06-2-C-5mi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76" y="2792"/>
              <a:ext cx="2292" cy="1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|</a:t>
            </a:r>
            <a:r>
              <a:rPr lang="en-US" sz="8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j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2| = 4. Graph the solution set.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29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1066800" y="2400300"/>
            <a:ext cx="5257800" cy="3267075"/>
            <a:chOff x="672" y="1512"/>
            <a:chExt cx="3312" cy="2058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{2, 6}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{–2, 6}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{2, –2}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{–6, 8}</a:t>
              </a:r>
            </a:p>
          </p:txBody>
        </p:sp>
        <p:pic>
          <p:nvPicPr>
            <p:cNvPr id="109579" name="Picture 11" descr="Alg1-02-06-3-D-5m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1" y="3391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09580" name="Picture 12" descr="Alg1-02-06-3-A-5mi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61" y="1621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09581" name="Picture 13" descr="Alg1-02-06-3-B-5mi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61" y="2209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09582" name="Picture 14" descr="Alg1-02-06-3-C-5mi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61" y="2803"/>
              <a:ext cx="2223" cy="17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|2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+ 1| = 7. Graph the solution set.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297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2400300"/>
            <a:ext cx="5353050" cy="3267075"/>
            <a:chOff x="672" y="1512"/>
            <a:chExt cx="3372" cy="2058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{5, 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{4, 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{–4, –3}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{–4, 3}</a:t>
              </a:r>
            </a:p>
          </p:txBody>
        </p:sp>
        <p:pic>
          <p:nvPicPr>
            <p:cNvPr id="110603" name="Picture 11" descr="Alg1-02-06-4-D-5m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1" y="3391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10604" name="Picture 12" descr="Alg1-02-06-4-A-5mi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21" y="1602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10605" name="Picture 13" descr="Alg1-02-06-4-B-5mi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21" y="2202"/>
              <a:ext cx="2223" cy="179"/>
            </a:xfrm>
            <a:prstGeom prst="rect">
              <a:avLst/>
            </a:prstGeom>
            <a:noFill/>
          </p:spPr>
        </p:pic>
        <p:pic>
          <p:nvPicPr>
            <p:cNvPr id="110606" name="Picture 14" descr="Alg1-02-06-4-C-5mi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21" y="2796"/>
              <a:ext cx="2223" cy="17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603625"/>
            <a:ext cx="43434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{34.8°F, 40.4°F}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{36.8°F, 42.1°F}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{37.6°F, 42.4°F}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{38.7°F, 43.6°F}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refrigerator is guaranteed to maintain a temperature no more than 2.4°F from the set temperature. If the refrigerator is set at 40°F, what are the least and greatest temperatures covered by the guarantee?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2117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67000"/>
            <a:ext cx="43434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5, 21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–5, 21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5, –21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–5, –21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|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+ 8| = 13.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2751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5438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FormataOTFCnMd" charset="0"/>
              </a:rPr>
              <a:t>A.REI.1 Explain each step in solving a simple equation as following from the equality of numbers asserted at the previous step, starting from the assumption that the original equation has a solution. Construct a viable argument to justify a solution method.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FormataOTFCnMd" charset="0"/>
              </a:rPr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FormataOTFCnMd" charset="0"/>
              </a:rPr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38200" y="18288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evaluated percents by using a proportion. 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Compare ratios.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proportions.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38200" y="1619250"/>
            <a:ext cx="4191000" cy="465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ratio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proportion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means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extremes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rate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unit rate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scale</a:t>
            </a:r>
          </a:p>
          <a:p>
            <a:pPr marL="346075" indent="-346075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US" sz="2800"/>
              <a:t>scale model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8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1" name="Picture 801" descr="2-6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323975"/>
            <a:ext cx="7277100" cy="127158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Determine Whether Ratios Are Equivalent</a:t>
            </a: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533400" y="5105400"/>
            <a:ext cx="7620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Yes; when expressed in simplest form, the ratios are equivalent.</a:t>
            </a:r>
          </a:p>
        </p:txBody>
      </p:sp>
      <p:grpSp>
        <p:nvGrpSpPr>
          <p:cNvPr id="5906" name="Group 786"/>
          <p:cNvGrpSpPr>
            <a:grpSpLocks/>
          </p:cNvGrpSpPr>
          <p:nvPr/>
        </p:nvGrpSpPr>
        <p:grpSpPr bwMode="auto">
          <a:xfrm>
            <a:off x="1866900" y="2713038"/>
            <a:ext cx="1114425" cy="1935162"/>
            <a:chOff x="1176" y="1709"/>
            <a:chExt cx="702" cy="1219"/>
          </a:xfrm>
        </p:grpSpPr>
        <p:pic>
          <p:nvPicPr>
            <p:cNvPr id="5907" name="Picture 787" descr="ALG01_1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76" y="2049"/>
              <a:ext cx="702" cy="495"/>
            </a:xfrm>
            <a:prstGeom prst="rect">
              <a:avLst/>
            </a:prstGeom>
            <a:noFill/>
          </p:spPr>
        </p:pic>
        <p:grpSp>
          <p:nvGrpSpPr>
            <p:cNvPr id="5908" name="Group 788"/>
            <p:cNvGrpSpPr>
              <a:grpSpLocks/>
            </p:cNvGrpSpPr>
            <p:nvPr/>
          </p:nvGrpSpPr>
          <p:grpSpPr bwMode="auto">
            <a:xfrm>
              <a:off x="1320" y="1709"/>
              <a:ext cx="474" cy="1219"/>
              <a:chOff x="678" y="1571"/>
              <a:chExt cx="474" cy="1219"/>
            </a:xfrm>
          </p:grpSpPr>
          <p:pic>
            <p:nvPicPr>
              <p:cNvPr id="5909" name="Picture 789" descr="MAC1-4-EqArrow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78" y="2393"/>
                <a:ext cx="426" cy="179"/>
              </a:xfrm>
              <a:prstGeom prst="rect">
                <a:avLst/>
              </a:prstGeom>
              <a:noFill/>
            </p:spPr>
          </p:pic>
          <p:pic>
            <p:nvPicPr>
              <p:cNvPr id="5910" name="Picture 790" descr="MAC1-4-EqArr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8" y="1769"/>
                <a:ext cx="426" cy="179"/>
              </a:xfrm>
              <a:prstGeom prst="rect">
                <a:avLst/>
              </a:prstGeom>
              <a:noFill/>
            </p:spPr>
          </p:pic>
          <p:sp>
            <p:nvSpPr>
              <p:cNvPr id="5911" name="Text Box 791"/>
              <p:cNvSpPr txBox="1">
                <a:spLocks noChangeArrowheads="1"/>
              </p:cNvSpPr>
              <p:nvPr/>
            </p:nvSpPr>
            <p:spPr bwMode="auto">
              <a:xfrm>
                <a:off x="720" y="1571"/>
                <a:ext cx="43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tabLst>
                    <a:tab pos="5257800" algn="l"/>
                  </a:tabLst>
                </a:pPr>
                <a:r>
                  <a:rPr lang="en-US" sz="2400">
                    <a:solidFill>
                      <a:srgbClr val="E01B22"/>
                    </a:solidFill>
                    <a:cs typeface="Arial" pitchFamily="34" charset="0"/>
                  </a:rPr>
                  <a:t>÷1</a:t>
                </a:r>
              </a:p>
            </p:txBody>
          </p:sp>
          <p:sp>
            <p:nvSpPr>
              <p:cNvPr id="5912" name="Text Box 792"/>
              <p:cNvSpPr txBox="1">
                <a:spLocks noChangeArrowheads="1"/>
              </p:cNvSpPr>
              <p:nvPr/>
            </p:nvSpPr>
            <p:spPr bwMode="auto">
              <a:xfrm>
                <a:off x="720" y="2525"/>
                <a:ext cx="43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tabLst>
                    <a:tab pos="5257800" algn="l"/>
                  </a:tabLst>
                </a:pPr>
                <a:r>
                  <a:rPr lang="en-US" sz="2400">
                    <a:solidFill>
                      <a:srgbClr val="E01B22"/>
                    </a:solidFill>
                    <a:cs typeface="Arial" pitchFamily="34" charset="0"/>
                  </a:rPr>
                  <a:t>÷1</a:t>
                </a:r>
              </a:p>
            </p:txBody>
          </p:sp>
        </p:grpSp>
      </p:grpSp>
      <p:grpSp>
        <p:nvGrpSpPr>
          <p:cNvPr id="5913" name="Group 793"/>
          <p:cNvGrpSpPr>
            <a:grpSpLocks/>
          </p:cNvGrpSpPr>
          <p:nvPr/>
        </p:nvGrpSpPr>
        <p:grpSpPr bwMode="auto">
          <a:xfrm>
            <a:off x="4667250" y="2714625"/>
            <a:ext cx="1316038" cy="1935163"/>
            <a:chOff x="2940" y="1710"/>
            <a:chExt cx="829" cy="1219"/>
          </a:xfrm>
        </p:grpSpPr>
        <p:pic>
          <p:nvPicPr>
            <p:cNvPr id="5914" name="Picture 794" descr="ALG01_1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40" y="2049"/>
              <a:ext cx="829" cy="495"/>
            </a:xfrm>
            <a:prstGeom prst="rect">
              <a:avLst/>
            </a:prstGeom>
            <a:noFill/>
          </p:spPr>
        </p:pic>
        <p:grpSp>
          <p:nvGrpSpPr>
            <p:cNvPr id="5915" name="Group 795"/>
            <p:cNvGrpSpPr>
              <a:grpSpLocks/>
            </p:cNvGrpSpPr>
            <p:nvPr/>
          </p:nvGrpSpPr>
          <p:grpSpPr bwMode="auto">
            <a:xfrm>
              <a:off x="3150" y="1710"/>
              <a:ext cx="474" cy="1219"/>
              <a:chOff x="678" y="1571"/>
              <a:chExt cx="474" cy="1219"/>
            </a:xfrm>
          </p:grpSpPr>
          <p:pic>
            <p:nvPicPr>
              <p:cNvPr id="5916" name="Picture 796" descr="MAC1-4-EqArrow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78" y="2393"/>
                <a:ext cx="426" cy="179"/>
              </a:xfrm>
              <a:prstGeom prst="rect">
                <a:avLst/>
              </a:prstGeom>
              <a:noFill/>
            </p:spPr>
          </p:pic>
          <p:pic>
            <p:nvPicPr>
              <p:cNvPr id="5917" name="Picture 797" descr="MAC1-4-EqArrow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8" y="1769"/>
                <a:ext cx="426" cy="179"/>
              </a:xfrm>
              <a:prstGeom prst="rect">
                <a:avLst/>
              </a:prstGeom>
              <a:noFill/>
            </p:spPr>
          </p:pic>
          <p:sp>
            <p:nvSpPr>
              <p:cNvPr id="5918" name="Text Box 798"/>
              <p:cNvSpPr txBox="1">
                <a:spLocks noChangeArrowheads="1"/>
              </p:cNvSpPr>
              <p:nvPr/>
            </p:nvSpPr>
            <p:spPr bwMode="auto">
              <a:xfrm>
                <a:off x="720" y="1571"/>
                <a:ext cx="43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tabLst>
                    <a:tab pos="5257800" algn="l"/>
                  </a:tabLst>
                </a:pPr>
                <a:r>
                  <a:rPr lang="en-US" sz="2400">
                    <a:solidFill>
                      <a:srgbClr val="E01B22"/>
                    </a:solidFill>
                    <a:cs typeface="Arial" pitchFamily="34" charset="0"/>
                  </a:rPr>
                  <a:t>÷7</a:t>
                </a:r>
              </a:p>
            </p:txBody>
          </p:sp>
          <p:sp>
            <p:nvSpPr>
              <p:cNvPr id="5919" name="Text Box 799"/>
              <p:cNvSpPr txBox="1">
                <a:spLocks noChangeArrowheads="1"/>
              </p:cNvSpPr>
              <p:nvPr/>
            </p:nvSpPr>
            <p:spPr bwMode="auto">
              <a:xfrm>
                <a:off x="720" y="2525"/>
                <a:ext cx="43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tabLst>
                    <a:tab pos="5257800" algn="l"/>
                  </a:tabLst>
                </a:pPr>
                <a:r>
                  <a:rPr lang="en-US" sz="2400">
                    <a:solidFill>
                      <a:srgbClr val="E01B22"/>
                    </a:solidFill>
                    <a:cs typeface="Arial" pitchFamily="34" charset="0"/>
                  </a:rPr>
                  <a:t>÷7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5" name="Picture 11" descr="2-6-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5825" y="1300163"/>
            <a:ext cx="7258050" cy="785812"/>
          </a:xfrm>
          <a:prstGeom prst="rect">
            <a:avLst/>
          </a:prstGeom>
          <a:noFill/>
        </p:spPr>
      </p:pic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86025"/>
            <a:ext cx="46291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They are not equivalent ratios.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They are equivalent ratios.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66775" y="2482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2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6082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Cross Products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00100" y="1447800"/>
            <a:ext cx="79629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Use cross products to determine whether the pair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of ratios below forms a proportion.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86200" y="337343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proportion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457200" y="5354638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cross products are not equal, so the ratios do not form a proportion.</a:t>
            </a:r>
          </a:p>
        </p:txBody>
      </p:sp>
      <p:pic>
        <p:nvPicPr>
          <p:cNvPr id="6152" name="Picture 8" descr="ALG01_1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249488"/>
            <a:ext cx="1471613" cy="788987"/>
          </a:xfrm>
          <a:prstGeom prst="rect">
            <a:avLst/>
          </a:prstGeom>
          <a:noFill/>
        </p:spPr>
      </p:pic>
      <p:pic>
        <p:nvPicPr>
          <p:cNvPr id="6153" name="Picture 9" descr="ALG01_115"/>
          <p:cNvPicPr>
            <a:picLocks noChangeAspect="1" noChangeArrowheads="1"/>
          </p:cNvPicPr>
          <p:nvPr/>
        </p:nvPicPr>
        <p:blipFill>
          <a:blip r:embed="rId4" cstate="print"/>
          <a:srcRect t="78134"/>
          <a:stretch>
            <a:fillRect/>
          </a:stretch>
        </p:blipFill>
        <p:spPr bwMode="auto">
          <a:xfrm>
            <a:off x="887413" y="4802188"/>
            <a:ext cx="2541587" cy="357187"/>
          </a:xfrm>
          <a:prstGeom prst="rect">
            <a:avLst/>
          </a:prstGeom>
          <a:noFill/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886200" y="417353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3886200" y="4792663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grpSp>
        <p:nvGrpSpPr>
          <p:cNvPr id="6156" name="Group 12"/>
          <p:cNvGrpSpPr>
            <a:grpSpLocks/>
          </p:cNvGrpSpPr>
          <p:nvPr/>
        </p:nvGrpSpPr>
        <p:grpSpPr bwMode="auto">
          <a:xfrm>
            <a:off x="887413" y="3221038"/>
            <a:ext cx="2541587" cy="785812"/>
            <a:chOff x="607" y="2064"/>
            <a:chExt cx="1601" cy="495"/>
          </a:xfrm>
        </p:grpSpPr>
        <p:pic>
          <p:nvPicPr>
            <p:cNvPr id="6157" name="Picture 13" descr="ALG01_115"/>
            <p:cNvPicPr>
              <a:picLocks noChangeAspect="1" noChangeArrowheads="1"/>
            </p:cNvPicPr>
            <p:nvPr/>
          </p:nvPicPr>
          <p:blipFill>
            <a:blip r:embed="rId4" cstate="print"/>
            <a:srcRect b="51895"/>
            <a:stretch>
              <a:fillRect/>
            </a:stretch>
          </p:blipFill>
          <p:spPr bwMode="auto">
            <a:xfrm>
              <a:off x="607" y="2064"/>
              <a:ext cx="1601" cy="495"/>
            </a:xfrm>
            <a:prstGeom prst="rect">
              <a:avLst/>
            </a:prstGeom>
            <a:noFill/>
          </p:spPr>
        </p:pic>
        <p:sp>
          <p:nvSpPr>
            <p:cNvPr id="6158" name="Text Box 14"/>
            <p:cNvSpPr txBox="1">
              <a:spLocks noChangeArrowheads="1"/>
            </p:cNvSpPr>
            <p:nvPr/>
          </p:nvSpPr>
          <p:spPr bwMode="auto">
            <a:xfrm>
              <a:off x="1026" y="2124"/>
              <a:ext cx="336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6159" name="Group 15"/>
          <p:cNvGrpSpPr>
            <a:grpSpLocks/>
          </p:cNvGrpSpPr>
          <p:nvPr/>
        </p:nvGrpSpPr>
        <p:grpSpPr bwMode="auto">
          <a:xfrm>
            <a:off x="887413" y="4117975"/>
            <a:ext cx="2541587" cy="450850"/>
            <a:chOff x="607" y="2629"/>
            <a:chExt cx="1601" cy="284"/>
          </a:xfrm>
        </p:grpSpPr>
        <p:pic>
          <p:nvPicPr>
            <p:cNvPr id="6160" name="Picture 16" descr="ALG01_115"/>
            <p:cNvPicPr>
              <a:picLocks noChangeAspect="1" noChangeArrowheads="1"/>
            </p:cNvPicPr>
            <p:nvPr/>
          </p:nvPicPr>
          <p:blipFill>
            <a:blip r:embed="rId4" cstate="print"/>
            <a:srcRect t="48979" b="26822"/>
            <a:stretch>
              <a:fillRect/>
            </a:stretch>
          </p:blipFill>
          <p:spPr bwMode="auto">
            <a:xfrm>
              <a:off x="607" y="2664"/>
              <a:ext cx="1601" cy="249"/>
            </a:xfrm>
            <a:prstGeom prst="rect">
              <a:avLst/>
            </a:prstGeom>
            <a:noFill/>
          </p:spPr>
        </p:pic>
        <p:sp>
          <p:nvSpPr>
            <p:cNvPr id="6161" name="Text Box 17"/>
            <p:cNvSpPr txBox="1">
              <a:spLocks noChangeArrowheads="1"/>
            </p:cNvSpPr>
            <p:nvPr/>
          </p:nvSpPr>
          <p:spPr bwMode="auto">
            <a:xfrm>
              <a:off x="1026" y="2629"/>
              <a:ext cx="336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1516063" y="3327400"/>
            <a:ext cx="998537" cy="576263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rot="-3600000">
            <a:off x="1527175" y="3346451"/>
            <a:ext cx="998537" cy="576262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66" name="Picture 22" descr="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7975" y="4810125"/>
            <a:ext cx="298450" cy="304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 advAuto="0"/>
      <p:bldP spid="6151" grpId="0" build="p" autoUpdateAnimBg="0"/>
      <p:bldP spid="6154" grpId="0" build="p" autoUpdateAnimBg="0" advAuto="0"/>
      <p:bldP spid="6155" grpId="0" build="p" autoUpdateAnimBg="0" advAuto="0"/>
      <p:bldP spid="6162" grpId="0" animBg="1"/>
      <p:bldP spid="61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94" name="Group 26"/>
          <p:cNvGrpSpPr>
            <a:grpSpLocks/>
          </p:cNvGrpSpPr>
          <p:nvPr/>
        </p:nvGrpSpPr>
        <p:grpSpPr bwMode="auto">
          <a:xfrm>
            <a:off x="885825" y="3105150"/>
            <a:ext cx="1704975" cy="979488"/>
            <a:chOff x="558" y="1956"/>
            <a:chExt cx="1074" cy="617"/>
          </a:xfrm>
        </p:grpSpPr>
        <p:pic>
          <p:nvPicPr>
            <p:cNvPr id="7189" name="Picture 21" descr="2-6-2"/>
            <p:cNvPicPr>
              <a:picLocks noChangeAspect="1" noChangeArrowheads="1"/>
            </p:cNvPicPr>
            <p:nvPr/>
          </p:nvPicPr>
          <p:blipFill>
            <a:blip r:embed="rId3" cstate="print"/>
            <a:srcRect t="35829" r="17130" b="35829"/>
            <a:stretch>
              <a:fillRect/>
            </a:stretch>
          </p:blipFill>
          <p:spPr bwMode="auto">
            <a:xfrm>
              <a:off x="558" y="1956"/>
              <a:ext cx="1074" cy="617"/>
            </a:xfrm>
            <a:prstGeom prst="rect">
              <a:avLst/>
            </a:prstGeom>
            <a:noFill/>
          </p:spPr>
        </p:pic>
        <p:sp>
          <p:nvSpPr>
            <p:cNvPr id="7182" name="Text Box 14"/>
            <p:cNvSpPr txBox="1">
              <a:spLocks noChangeArrowheads="1"/>
            </p:cNvSpPr>
            <p:nvPr/>
          </p:nvSpPr>
          <p:spPr bwMode="auto">
            <a:xfrm>
              <a:off x="810" y="2083"/>
              <a:ext cx="384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1476375" y="3373438"/>
            <a:ext cx="800100" cy="530225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rot="-3600000">
            <a:off x="1441450" y="3348038"/>
            <a:ext cx="847725" cy="485775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Cross Products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00100" y="1447800"/>
            <a:ext cx="79629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Use cross products to determine whether the pair of ratios below forms a proportion.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57200" y="53911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cross products are equal, so the ratios form a proportion.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886200" y="337343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proportion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886200" y="417353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3886200" y="4792663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grpSp>
        <p:nvGrpSpPr>
          <p:cNvPr id="7193" name="Group 25"/>
          <p:cNvGrpSpPr>
            <a:grpSpLocks/>
          </p:cNvGrpSpPr>
          <p:nvPr/>
        </p:nvGrpSpPr>
        <p:grpSpPr bwMode="auto">
          <a:xfrm>
            <a:off x="885825" y="4057650"/>
            <a:ext cx="2057400" cy="588963"/>
            <a:chOff x="558" y="2556"/>
            <a:chExt cx="1296" cy="371"/>
          </a:xfrm>
        </p:grpSpPr>
        <p:pic>
          <p:nvPicPr>
            <p:cNvPr id="7190" name="Picture 22" descr="2-6-2"/>
            <p:cNvPicPr>
              <a:picLocks noChangeAspect="1" noChangeArrowheads="1"/>
            </p:cNvPicPr>
            <p:nvPr/>
          </p:nvPicPr>
          <p:blipFill>
            <a:blip r:embed="rId3" cstate="print"/>
            <a:srcRect t="71935" b="11024"/>
            <a:stretch>
              <a:fillRect/>
            </a:stretch>
          </p:blipFill>
          <p:spPr bwMode="auto">
            <a:xfrm>
              <a:off x="558" y="2556"/>
              <a:ext cx="1296" cy="371"/>
            </a:xfrm>
            <a:prstGeom prst="rect">
              <a:avLst/>
            </a:prstGeom>
            <a:noFill/>
          </p:spPr>
        </p:pic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810" y="2594"/>
              <a:ext cx="384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?</a:t>
              </a:r>
            </a:p>
          </p:txBody>
        </p:sp>
      </p:grpSp>
      <p:pic>
        <p:nvPicPr>
          <p:cNvPr id="7191" name="Picture 23" descr="2-6-2"/>
          <p:cNvPicPr>
            <a:picLocks noChangeAspect="1" noChangeArrowheads="1"/>
          </p:cNvPicPr>
          <p:nvPr/>
        </p:nvPicPr>
        <p:blipFill>
          <a:blip r:embed="rId3" cstate="print"/>
          <a:srcRect l="462" t="89021" r="926" b="-2756"/>
          <a:stretch>
            <a:fillRect/>
          </a:stretch>
        </p:blipFill>
        <p:spPr bwMode="auto">
          <a:xfrm>
            <a:off x="895350" y="4829175"/>
            <a:ext cx="2028825" cy="474663"/>
          </a:xfrm>
          <a:prstGeom prst="rect">
            <a:avLst/>
          </a:prstGeom>
          <a:noFill/>
        </p:spPr>
      </p:pic>
      <p:pic>
        <p:nvPicPr>
          <p:cNvPr id="7199" name="Picture 31" descr="2-6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2176463"/>
            <a:ext cx="1233487" cy="795337"/>
          </a:xfrm>
          <a:prstGeom prst="rect">
            <a:avLst/>
          </a:prstGeom>
          <a:noFill/>
        </p:spPr>
      </p:pic>
      <p:pic>
        <p:nvPicPr>
          <p:cNvPr id="7200" name="Picture 32" descr="che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0300" y="4791075"/>
            <a:ext cx="381000" cy="361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6" grpId="0" animBg="1"/>
      <p:bldP spid="7187" grpId="0" animBg="1"/>
      <p:bldP spid="7173" grpId="0" build="p" autoUpdateAnimBg="0" advAuto="0"/>
      <p:bldP spid="7174" grpId="0" build="p" autoUpdateAnimBg="0"/>
      <p:bldP spid="7177" grpId="0" build="p" autoUpdateAnimBg="0" advAuto="0"/>
      <p:bldP spid="7178" grpId="0" build="p" autoUpdateAnimBg="0" advAuto="0"/>
      <p:bldP spid="7179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484563"/>
            <a:ext cx="5086350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ratios do form a proportion.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ratios do not form a proportion.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347186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ALG01_1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975" y="2287588"/>
            <a:ext cx="1471613" cy="788987"/>
          </a:xfrm>
          <a:prstGeom prst="rect">
            <a:avLst/>
          </a:prstGeom>
          <a:noFill/>
        </p:spPr>
      </p:pic>
      <p:sp>
        <p:nvSpPr>
          <p:cNvPr id="114699" name="Rectangle 11"/>
          <p:cNvSpPr>
            <a:spLocks noChangeArrowheads="1"/>
          </p:cNvSpPr>
          <p:nvPr/>
        </p:nvSpPr>
        <p:spPr bwMode="auto">
          <a:xfrm>
            <a:off x="876300" y="1503363"/>
            <a:ext cx="79629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Use cross products to determine whether the pair of ratios below forms a proportion.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5" grpId="0" animBg="1"/>
      <p:bldP spid="114699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2186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484563"/>
            <a:ext cx="5086350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ratios do form a proportion.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ratios do not form a proportion.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21861" name="Oval 5"/>
          <p:cNvSpPr>
            <a:spLocks noChangeArrowheads="1"/>
          </p:cNvSpPr>
          <p:nvPr/>
        </p:nvSpPr>
        <p:spPr bwMode="auto">
          <a:xfrm>
            <a:off x="876300" y="45434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65" name="Rectangle 9"/>
          <p:cNvSpPr>
            <a:spLocks noChangeArrowheads="1"/>
          </p:cNvSpPr>
          <p:nvPr/>
        </p:nvSpPr>
        <p:spPr bwMode="auto">
          <a:xfrm>
            <a:off x="876300" y="1503363"/>
            <a:ext cx="79629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Use cross products to determine whether the pair of ratios below forms a proportion.</a:t>
            </a:r>
          </a:p>
        </p:txBody>
      </p:sp>
      <p:pic>
        <p:nvPicPr>
          <p:cNvPr id="121867" name="Picture 11" descr="ALG01_1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2266950"/>
            <a:ext cx="941388" cy="7889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autoUpdateAnimBg="0"/>
      <p:bldP spid="121861" grpId="0" animBg="1"/>
      <p:bldP spid="121865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 Proportion</a:t>
            </a:r>
          </a:p>
        </p:txBody>
      </p:sp>
      <p:pic>
        <p:nvPicPr>
          <p:cNvPr id="9220" name="Picture 4" descr="ALG01_1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0" y="1333500"/>
            <a:ext cx="4140200" cy="787400"/>
          </a:xfrm>
          <a:prstGeom prst="rect">
            <a:avLst/>
          </a:prstGeom>
          <a:noFill/>
        </p:spPr>
      </p:pic>
      <p:pic>
        <p:nvPicPr>
          <p:cNvPr id="9221" name="Picture 5" descr="ALG01_121"/>
          <p:cNvPicPr>
            <a:picLocks noChangeAspect="1" noChangeArrowheads="1"/>
          </p:cNvPicPr>
          <p:nvPr/>
        </p:nvPicPr>
        <p:blipFill>
          <a:blip r:embed="rId4" cstate="print"/>
          <a:srcRect r="40628" b="67001"/>
          <a:stretch>
            <a:fillRect/>
          </a:stretch>
        </p:blipFill>
        <p:spPr bwMode="auto">
          <a:xfrm>
            <a:off x="1141413" y="2260600"/>
            <a:ext cx="960437" cy="835025"/>
          </a:xfrm>
          <a:prstGeom prst="rect">
            <a:avLst/>
          </a:prstGeom>
          <a:noFill/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962400" y="247808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proportion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962400" y="3241675"/>
            <a:ext cx="4648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962400" y="3851275"/>
            <a:ext cx="4648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1143000" y="2441575"/>
            <a:ext cx="695325" cy="527050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rot="-3600000">
            <a:off x="1093787" y="2432051"/>
            <a:ext cx="766763" cy="411162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7" name="Picture 11" descr="ALG01_121"/>
          <p:cNvPicPr>
            <a:picLocks noChangeAspect="1" noChangeArrowheads="1"/>
          </p:cNvPicPr>
          <p:nvPr/>
        </p:nvPicPr>
        <p:blipFill>
          <a:blip r:embed="rId4" cstate="print"/>
          <a:srcRect t="32748" b="50815"/>
          <a:stretch>
            <a:fillRect/>
          </a:stretch>
        </p:blipFill>
        <p:spPr bwMode="auto">
          <a:xfrm>
            <a:off x="942975" y="3241675"/>
            <a:ext cx="1617663" cy="415925"/>
          </a:xfrm>
          <a:prstGeom prst="rect">
            <a:avLst/>
          </a:prstGeom>
          <a:noFill/>
        </p:spPr>
      </p:pic>
      <p:pic>
        <p:nvPicPr>
          <p:cNvPr id="9228" name="Picture 12" descr="ALG01_121"/>
          <p:cNvPicPr>
            <a:picLocks noChangeAspect="1" noChangeArrowheads="1"/>
          </p:cNvPicPr>
          <p:nvPr/>
        </p:nvPicPr>
        <p:blipFill>
          <a:blip r:embed="rId4" cstate="print"/>
          <a:srcRect t="50439" b="33878"/>
          <a:stretch>
            <a:fillRect/>
          </a:stretch>
        </p:blipFill>
        <p:spPr bwMode="auto">
          <a:xfrm>
            <a:off x="1169988" y="3841750"/>
            <a:ext cx="1617662" cy="396875"/>
          </a:xfrm>
          <a:prstGeom prst="rect">
            <a:avLst/>
          </a:prstGeom>
          <a:noFill/>
        </p:spPr>
      </p:pic>
      <p:pic>
        <p:nvPicPr>
          <p:cNvPr id="9229" name="Picture 13" descr="ALG01_121"/>
          <p:cNvPicPr>
            <a:picLocks noChangeAspect="1" noChangeArrowheads="1"/>
          </p:cNvPicPr>
          <p:nvPr/>
        </p:nvPicPr>
        <p:blipFill>
          <a:blip r:embed="rId4" cstate="print"/>
          <a:srcRect t="68883"/>
          <a:stretch>
            <a:fillRect/>
          </a:stretch>
        </p:blipFill>
        <p:spPr bwMode="auto">
          <a:xfrm>
            <a:off x="1125538" y="4460875"/>
            <a:ext cx="1617662" cy="787400"/>
          </a:xfrm>
          <a:prstGeom prst="rect">
            <a:avLst/>
          </a:prstGeom>
          <a:noFill/>
        </p:spPr>
      </p:pic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962400" y="464978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8.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533400" y="5489575"/>
            <a:ext cx="5791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n = </a:t>
            </a:r>
            <a:r>
              <a:rPr lang="en-US" sz="2400">
                <a:solidFill>
                  <a:srgbClr val="E01B22"/>
                </a:solidFill>
              </a:rPr>
              <a:t>4.5             </a:t>
            </a:r>
            <a:r>
              <a:rPr lang="en-US" sz="2400"/>
              <a:t>Simplify.</a:t>
            </a: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876300" y="1503363"/>
            <a:ext cx="79629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endParaRPr lang="en-US" sz="2400" b="1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uild="p" autoUpdateAnimBg="0" advAuto="0"/>
      <p:bldP spid="9223" grpId="0" build="p" autoUpdateAnimBg="0" advAuto="0"/>
      <p:bldP spid="9224" grpId="0" build="p" autoUpdateAnimBg="0" advAuto="0"/>
      <p:bldP spid="9225" grpId="0" animBg="1"/>
      <p:bldP spid="9226" grpId="0" animBg="1"/>
      <p:bldP spid="9230" grpId="0" build="p" autoUpdateAnimBg="0" advAuto="0"/>
      <p:bldP spid="9234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67" name="Picture 31" descr="2-6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125" y="3267075"/>
            <a:ext cx="2330450" cy="401638"/>
          </a:xfrm>
          <a:prstGeom prst="rect">
            <a:avLst/>
          </a:prstGeom>
          <a:noFill/>
        </p:spPr>
      </p:pic>
      <p:pic>
        <p:nvPicPr>
          <p:cNvPr id="91158" name="Picture 22" descr="2-6-3b"/>
          <p:cNvPicPr>
            <a:picLocks noChangeAspect="1" noChangeArrowheads="1"/>
          </p:cNvPicPr>
          <p:nvPr/>
        </p:nvPicPr>
        <p:blipFill>
          <a:blip r:embed="rId4" cstate="print"/>
          <a:srcRect l="54260" t="23250" b="52380"/>
          <a:stretch>
            <a:fillRect/>
          </a:stretch>
        </p:blipFill>
        <p:spPr bwMode="auto">
          <a:xfrm>
            <a:off x="831850" y="2209800"/>
            <a:ext cx="2216150" cy="828675"/>
          </a:xfrm>
          <a:prstGeom prst="rect">
            <a:avLst/>
          </a:prstGeom>
          <a:noFill/>
        </p:spPr>
      </p:pic>
      <p:pic>
        <p:nvPicPr>
          <p:cNvPr id="91156" name="Picture 20" descr="2-6-3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60488" y="1343025"/>
            <a:ext cx="4487862" cy="785813"/>
          </a:xfrm>
          <a:prstGeom prst="rect">
            <a:avLst/>
          </a:prstGeom>
          <a:noFill/>
        </p:spPr>
      </p:pic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 Proportion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962400" y="247808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proportion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3962400" y="3230563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3962400" y="3983038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1695450" y="2501900"/>
            <a:ext cx="742950" cy="393700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 rot="-3600000">
            <a:off x="1646237" y="2444751"/>
            <a:ext cx="766763" cy="411162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1150" name="Text Box 14"/>
          <p:cNvSpPr txBox="1">
            <a:spLocks noChangeArrowheads="1"/>
          </p:cNvSpPr>
          <p:nvPr/>
        </p:nvSpPr>
        <p:spPr bwMode="auto">
          <a:xfrm>
            <a:off x="3962400" y="4735513"/>
            <a:ext cx="464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Subtract 16 from each side.</a:t>
            </a: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533400" y="5489575"/>
            <a:ext cx="807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37719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 i="1">
                <a:solidFill>
                  <a:srgbClr val="EC1D24"/>
                </a:solidFill>
              </a:rPr>
              <a:t>x </a:t>
            </a:r>
            <a:r>
              <a:rPr lang="en-US" sz="2400">
                <a:solidFill>
                  <a:srgbClr val="EC1D24"/>
                </a:solidFill>
              </a:rPr>
              <a:t>= 5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/>
              <a:t>Divide each 	side by 4.</a:t>
            </a:r>
          </a:p>
        </p:txBody>
      </p:sp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876300" y="1503363"/>
            <a:ext cx="79629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endParaRPr lang="en-US" sz="2400" b="1">
              <a:solidFill>
                <a:srgbClr val="00539D"/>
              </a:solidFill>
            </a:endParaRPr>
          </a:p>
        </p:txBody>
      </p:sp>
      <p:pic>
        <p:nvPicPr>
          <p:cNvPr id="91160" name="Picture 24" descr="2-6-3b"/>
          <p:cNvPicPr>
            <a:picLocks noChangeAspect="1" noChangeArrowheads="1"/>
          </p:cNvPicPr>
          <p:nvPr/>
        </p:nvPicPr>
        <p:blipFill>
          <a:blip r:embed="rId4" cstate="print"/>
          <a:srcRect l="54260" t="61626" b="27451"/>
          <a:stretch>
            <a:fillRect/>
          </a:stretch>
        </p:blipFill>
        <p:spPr bwMode="auto">
          <a:xfrm>
            <a:off x="828675" y="3981450"/>
            <a:ext cx="2216150" cy="371475"/>
          </a:xfrm>
          <a:prstGeom prst="rect">
            <a:avLst/>
          </a:prstGeom>
          <a:noFill/>
        </p:spPr>
      </p:pic>
      <p:pic>
        <p:nvPicPr>
          <p:cNvPr id="91161" name="Picture 25" descr="2-6-3b"/>
          <p:cNvPicPr>
            <a:picLocks noChangeAspect="1" noChangeArrowheads="1"/>
          </p:cNvPicPr>
          <p:nvPr/>
        </p:nvPicPr>
        <p:blipFill>
          <a:blip r:embed="rId4" cstate="print"/>
          <a:srcRect l="54260" t="74510" b="11765"/>
          <a:stretch>
            <a:fillRect/>
          </a:stretch>
        </p:blipFill>
        <p:spPr bwMode="auto">
          <a:xfrm>
            <a:off x="831850" y="4714875"/>
            <a:ext cx="2216150" cy="466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1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11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2" grpId="0" build="p" autoUpdateAnimBg="0" advAuto="0"/>
      <p:bldP spid="91143" grpId="0" build="p" autoUpdateAnimBg="0" advAuto="0"/>
      <p:bldP spid="91144" grpId="0" build="p" autoUpdateAnimBg="0" advAuto="0"/>
      <p:bldP spid="91145" grpId="0" animBg="1"/>
      <p:bldP spid="91146" grpId="0" animBg="1"/>
      <p:bldP spid="91150" grpId="0" build="p" autoUpdateAnimBg="0" advAuto="0"/>
      <p:bldP spid="91154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590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6.3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70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4438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ALG01_1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84300" y="1343025"/>
            <a:ext cx="4159250" cy="785813"/>
          </a:xfrm>
          <a:prstGeom prst="rect">
            <a:avLst/>
          </a:prstGeom>
          <a:noFill/>
        </p:spPr>
      </p:pic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876300" y="1503363"/>
            <a:ext cx="79629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endParaRPr lang="en-US" sz="2400" b="1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9" grpId="0" animBg="1"/>
      <p:bldP spid="11572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5" name="Picture 15" descr="2-6-3b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1125" y="1333500"/>
            <a:ext cx="4487863" cy="785813"/>
          </a:xfrm>
          <a:prstGeom prst="rect">
            <a:avLst/>
          </a:prstGeom>
          <a:noFill/>
        </p:spPr>
      </p:pic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2288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590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876300" y="53625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7" name="Picture 7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8" name="Picture 8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876300" y="1503363"/>
            <a:ext cx="79629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endParaRPr lang="en-US" sz="2400" b="1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 autoUpdateAnimBg="0"/>
      <p:bldP spid="122886" grpId="0" animBg="1"/>
      <p:bldP spid="122890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Rate of Growth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00100" y="1371600"/>
            <a:ext cx="80391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BICYCLING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ratio of a gear on a bicycle is 8:5. This means that for every eight turns of the pedals, the wheel turns five times. Suppose the bicycle wheel turns about 2435 times during a trip. How many times would you have to crank the pedals during the trip?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57200" y="3286125"/>
            <a:ext cx="8077200" cy="129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43150" indent="-20002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 b="1"/>
              <a:t>	</a:t>
            </a:r>
            <a:r>
              <a:rPr lang="en-US" sz="2400"/>
              <a:t>Let </a:t>
            </a:r>
            <a:r>
              <a:rPr lang="en-US" sz="2400" i="1"/>
              <a:t>p</a:t>
            </a:r>
            <a:r>
              <a:rPr lang="en-US" sz="2400"/>
              <a:t> represent the number pedal turns.</a:t>
            </a:r>
          </a:p>
          <a:p>
            <a:pPr marL="2343150" indent="-20002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 b="1"/>
              <a:t>	</a:t>
            </a:r>
            <a:r>
              <a:rPr lang="en-US" sz="2400"/>
              <a:t>Write a proportion for the problem and solve.</a:t>
            </a:r>
          </a:p>
        </p:txBody>
      </p:sp>
      <p:grpSp>
        <p:nvGrpSpPr>
          <p:cNvPr id="93190" name="Group 6"/>
          <p:cNvGrpSpPr>
            <a:grpSpLocks/>
          </p:cNvGrpSpPr>
          <p:nvPr/>
        </p:nvGrpSpPr>
        <p:grpSpPr bwMode="auto">
          <a:xfrm>
            <a:off x="712788" y="4867275"/>
            <a:ext cx="6845300" cy="1228725"/>
            <a:chOff x="497" y="3072"/>
            <a:chExt cx="4312" cy="774"/>
          </a:xfrm>
        </p:grpSpPr>
        <p:pic>
          <p:nvPicPr>
            <p:cNvPr id="93191" name="Picture 7" descr="ALG01_12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228"/>
              <a:ext cx="864" cy="496"/>
            </a:xfrm>
            <a:prstGeom prst="rect">
              <a:avLst/>
            </a:prstGeom>
            <a:noFill/>
          </p:spPr>
        </p:pic>
        <p:grpSp>
          <p:nvGrpSpPr>
            <p:cNvPr id="93192" name="Group 8"/>
            <p:cNvGrpSpPr>
              <a:grpSpLocks/>
            </p:cNvGrpSpPr>
            <p:nvPr/>
          </p:nvGrpSpPr>
          <p:grpSpPr bwMode="auto">
            <a:xfrm>
              <a:off x="497" y="3077"/>
              <a:ext cx="1730" cy="219"/>
              <a:chOff x="497" y="2988"/>
              <a:chExt cx="1730" cy="219"/>
            </a:xfrm>
          </p:grpSpPr>
          <p:sp>
            <p:nvSpPr>
              <p:cNvPr id="93193" name="Line 9"/>
              <p:cNvSpPr>
                <a:spLocks noChangeShapeType="1"/>
              </p:cNvSpPr>
              <p:nvPr/>
            </p:nvSpPr>
            <p:spPr bwMode="black">
              <a:xfrm>
                <a:off x="1767" y="3109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194" name="Text Box 10"/>
              <p:cNvSpPr txBox="1">
                <a:spLocks noChangeArrowheads="1"/>
              </p:cNvSpPr>
              <p:nvPr/>
            </p:nvSpPr>
            <p:spPr bwMode="black">
              <a:xfrm>
                <a:off x="497" y="2988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pedal turns</a:t>
                </a:r>
              </a:p>
            </p:txBody>
          </p:sp>
        </p:grpSp>
        <p:grpSp>
          <p:nvGrpSpPr>
            <p:cNvPr id="93195" name="Group 11"/>
            <p:cNvGrpSpPr>
              <a:grpSpLocks/>
            </p:cNvGrpSpPr>
            <p:nvPr/>
          </p:nvGrpSpPr>
          <p:grpSpPr bwMode="auto">
            <a:xfrm>
              <a:off x="497" y="3632"/>
              <a:ext cx="1730" cy="214"/>
              <a:chOff x="497" y="3543"/>
              <a:chExt cx="1730" cy="214"/>
            </a:xfrm>
          </p:grpSpPr>
          <p:sp>
            <p:nvSpPr>
              <p:cNvPr id="93196" name="Line 12"/>
              <p:cNvSpPr>
                <a:spLocks noChangeShapeType="1"/>
              </p:cNvSpPr>
              <p:nvPr/>
            </p:nvSpPr>
            <p:spPr bwMode="black">
              <a:xfrm rot="19800000">
                <a:off x="1767" y="3543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197" name="Text Box 13"/>
              <p:cNvSpPr txBox="1">
                <a:spLocks noChangeArrowheads="1"/>
              </p:cNvSpPr>
              <p:nvPr/>
            </p:nvSpPr>
            <p:spPr bwMode="black">
              <a:xfrm>
                <a:off x="497" y="3569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wheel turns</a:t>
                </a:r>
              </a:p>
            </p:txBody>
          </p:sp>
        </p:grpSp>
        <p:grpSp>
          <p:nvGrpSpPr>
            <p:cNvPr id="93198" name="Group 14"/>
            <p:cNvGrpSpPr>
              <a:grpSpLocks/>
            </p:cNvGrpSpPr>
            <p:nvPr/>
          </p:nvGrpSpPr>
          <p:grpSpPr bwMode="auto">
            <a:xfrm>
              <a:off x="2953" y="3072"/>
              <a:ext cx="1710" cy="212"/>
              <a:chOff x="2953" y="2983"/>
              <a:chExt cx="1710" cy="212"/>
            </a:xfrm>
          </p:grpSpPr>
          <p:sp>
            <p:nvSpPr>
              <p:cNvPr id="93199" name="Line 15"/>
              <p:cNvSpPr>
                <a:spLocks noChangeShapeType="1"/>
              </p:cNvSpPr>
              <p:nvPr/>
            </p:nvSpPr>
            <p:spPr bwMode="black">
              <a:xfrm rot="30600000">
                <a:off x="2953" y="3097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200" name="Text Box 16"/>
              <p:cNvSpPr txBox="1">
                <a:spLocks noChangeArrowheads="1"/>
              </p:cNvSpPr>
              <p:nvPr/>
            </p:nvSpPr>
            <p:spPr bwMode="black">
              <a:xfrm>
                <a:off x="3381" y="2983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pedal turns</a:t>
                </a:r>
              </a:p>
            </p:txBody>
          </p:sp>
        </p:grpSp>
        <p:grpSp>
          <p:nvGrpSpPr>
            <p:cNvPr id="93201" name="Group 17"/>
            <p:cNvGrpSpPr>
              <a:grpSpLocks/>
            </p:cNvGrpSpPr>
            <p:nvPr/>
          </p:nvGrpSpPr>
          <p:grpSpPr bwMode="auto">
            <a:xfrm>
              <a:off x="3097" y="3620"/>
              <a:ext cx="1712" cy="190"/>
              <a:chOff x="3097" y="3531"/>
              <a:chExt cx="1712" cy="190"/>
            </a:xfrm>
          </p:grpSpPr>
          <p:sp>
            <p:nvSpPr>
              <p:cNvPr id="93202" name="Line 18"/>
              <p:cNvSpPr>
                <a:spLocks noChangeShapeType="1"/>
              </p:cNvSpPr>
              <p:nvPr/>
            </p:nvSpPr>
            <p:spPr bwMode="black">
              <a:xfrm rot="10800000">
                <a:off x="3097" y="3531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3203" name="Text Box 19"/>
              <p:cNvSpPr txBox="1">
                <a:spLocks noChangeArrowheads="1"/>
              </p:cNvSpPr>
              <p:nvPr/>
            </p:nvSpPr>
            <p:spPr bwMode="black">
              <a:xfrm>
                <a:off x="3527" y="3533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wheel turns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Rate of Growth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400050" y="5218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/>
              <a:t>3896 = </a:t>
            </a:r>
            <a:r>
              <a:rPr lang="en-US" sz="2400" i="1"/>
              <a:t>p</a:t>
            </a:r>
            <a:r>
              <a:rPr lang="en-US" sz="2400"/>
              <a:t>	Simplify.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742950" y="1257300"/>
            <a:ext cx="7705725" cy="815975"/>
            <a:chOff x="552" y="864"/>
            <a:chExt cx="4854" cy="514"/>
          </a:xfrm>
        </p:grpSpPr>
        <p:sp>
          <p:nvSpPr>
            <p:cNvPr id="94214" name="Rectangle 6"/>
            <p:cNvSpPr>
              <a:spLocks noChangeArrowheads="1"/>
            </p:cNvSpPr>
            <p:nvPr/>
          </p:nvSpPr>
          <p:spPr bwMode="auto">
            <a:xfrm>
              <a:off x="552" y="954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Solve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		                   Original proportion</a:t>
              </a:r>
            </a:p>
          </p:txBody>
        </p:sp>
        <p:pic>
          <p:nvPicPr>
            <p:cNvPr id="94215" name="Picture 7" descr="ALG01_125"/>
            <p:cNvPicPr>
              <a:picLocks noChangeAspect="1" noChangeArrowheads="1"/>
            </p:cNvPicPr>
            <p:nvPr/>
          </p:nvPicPr>
          <p:blipFill>
            <a:blip r:embed="rId3" cstate="print"/>
            <a:srcRect b="67632"/>
            <a:stretch>
              <a:fillRect/>
            </a:stretch>
          </p:blipFill>
          <p:spPr bwMode="auto">
            <a:xfrm>
              <a:off x="1200" y="864"/>
              <a:ext cx="1382" cy="514"/>
            </a:xfrm>
            <a:prstGeom prst="rect">
              <a:avLst/>
            </a:prstGeom>
            <a:noFill/>
          </p:spPr>
        </p:pic>
      </p:grpSp>
      <p:pic>
        <p:nvPicPr>
          <p:cNvPr id="94216" name="Picture 8" descr="ALG01_125"/>
          <p:cNvPicPr>
            <a:picLocks noChangeAspect="1" noChangeArrowheads="1"/>
          </p:cNvPicPr>
          <p:nvPr/>
        </p:nvPicPr>
        <p:blipFill>
          <a:blip r:embed="rId3" cstate="print"/>
          <a:srcRect t="32494" b="51007"/>
          <a:stretch>
            <a:fillRect/>
          </a:stretch>
        </p:blipFill>
        <p:spPr bwMode="auto">
          <a:xfrm>
            <a:off x="1771650" y="2486025"/>
            <a:ext cx="2193925" cy="415925"/>
          </a:xfrm>
          <a:prstGeom prst="rect">
            <a:avLst/>
          </a:prstGeom>
          <a:noFill/>
        </p:spPr>
      </p:pic>
      <p:pic>
        <p:nvPicPr>
          <p:cNvPr id="94217" name="Picture 9" descr="ALG01_125"/>
          <p:cNvPicPr>
            <a:picLocks noChangeAspect="1" noChangeArrowheads="1"/>
          </p:cNvPicPr>
          <p:nvPr/>
        </p:nvPicPr>
        <p:blipFill>
          <a:blip r:embed="rId3" cstate="print"/>
          <a:srcRect t="49873" b="32872"/>
          <a:stretch>
            <a:fillRect/>
          </a:stretch>
        </p:blipFill>
        <p:spPr bwMode="auto">
          <a:xfrm>
            <a:off x="1771650" y="3370263"/>
            <a:ext cx="2193925" cy="434975"/>
          </a:xfrm>
          <a:prstGeom prst="rect">
            <a:avLst/>
          </a:prstGeom>
          <a:noFill/>
        </p:spPr>
      </p:pic>
      <p:pic>
        <p:nvPicPr>
          <p:cNvPr id="94218" name="Picture 10" descr="ALG01_125"/>
          <p:cNvPicPr>
            <a:picLocks noChangeAspect="1" noChangeArrowheads="1"/>
          </p:cNvPicPr>
          <p:nvPr/>
        </p:nvPicPr>
        <p:blipFill>
          <a:blip r:embed="rId3" cstate="print"/>
          <a:srcRect t="68010"/>
          <a:stretch>
            <a:fillRect/>
          </a:stretch>
        </p:blipFill>
        <p:spPr bwMode="auto">
          <a:xfrm>
            <a:off x="1771650" y="4146550"/>
            <a:ext cx="2193925" cy="806450"/>
          </a:xfrm>
          <a:prstGeom prst="rect">
            <a:avLst/>
          </a:prstGeom>
          <a:noFill/>
        </p:spPr>
      </p:pic>
      <p:sp>
        <p:nvSpPr>
          <p:cNvPr id="94219" name="Text Box 11"/>
          <p:cNvSpPr txBox="1">
            <a:spLocks noChangeArrowheads="1"/>
          </p:cNvSpPr>
          <p:nvPr/>
        </p:nvSpPr>
        <p:spPr bwMode="auto">
          <a:xfrm>
            <a:off x="4733925" y="2486025"/>
            <a:ext cx="39719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94220" name="Text Box 12"/>
          <p:cNvSpPr txBox="1">
            <a:spLocks noChangeArrowheads="1"/>
          </p:cNvSpPr>
          <p:nvPr/>
        </p:nvSpPr>
        <p:spPr bwMode="auto">
          <a:xfrm>
            <a:off x="4733925" y="3389313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21" name="Text Box 13"/>
          <p:cNvSpPr txBox="1">
            <a:spLocks noChangeArrowheads="1"/>
          </p:cNvSpPr>
          <p:nvPr/>
        </p:nvSpPr>
        <p:spPr bwMode="auto">
          <a:xfrm>
            <a:off x="4733925" y="4335463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5.</a:t>
            </a:r>
          </a:p>
        </p:txBody>
      </p:sp>
      <p:sp>
        <p:nvSpPr>
          <p:cNvPr id="94222" name="Line 14"/>
          <p:cNvSpPr>
            <a:spLocks noChangeShapeType="1"/>
          </p:cNvSpPr>
          <p:nvPr/>
        </p:nvSpPr>
        <p:spPr bwMode="auto">
          <a:xfrm rot="432462">
            <a:off x="2822575" y="1487488"/>
            <a:ext cx="692150" cy="400050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4223" name="Line 15"/>
          <p:cNvSpPr>
            <a:spLocks noChangeShapeType="1"/>
          </p:cNvSpPr>
          <p:nvPr/>
        </p:nvSpPr>
        <p:spPr bwMode="auto">
          <a:xfrm rot="-3842826">
            <a:off x="2840037" y="1468438"/>
            <a:ext cx="665163" cy="382588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/>
      <p:bldP spid="94219" grpId="0" build="p" autoUpdateAnimBg="0" advAuto="0"/>
      <p:bldP spid="94220" grpId="0" build="p" autoUpdateAnimBg="0" advAuto="0"/>
      <p:bldP spid="94221" grpId="0" build="p" autoUpdateAnimBg="0" advAuto="0"/>
      <p:bldP spid="94222" grpId="0" animBg="1"/>
      <p:bldP spid="942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Rate of Growth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400050" y="1447800"/>
            <a:ext cx="80581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You will need to crank the pedals 3896 times.</a:t>
            </a:r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400050" y="2432050"/>
            <a:ext cx="8229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/>
              <a:t>Compare the ratios. </a:t>
            </a:r>
          </a:p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/>
              <a:t>	8 </a:t>
            </a:r>
            <a:r>
              <a:rPr lang="en-US" sz="2400">
                <a:cs typeface="Arial" pitchFamily="34" charset="0"/>
              </a:rPr>
              <a:t>÷ 5 = 1.6</a:t>
            </a:r>
          </a:p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>
                <a:cs typeface="Arial" pitchFamily="34" charset="0"/>
              </a:rPr>
              <a:t>	3896 ÷ 2435 = 1.6</a:t>
            </a:r>
          </a:p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>
                <a:cs typeface="Arial" pitchFamily="34" charset="0"/>
              </a:rPr>
              <a:t>	The answer is correct.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0" grpId="0" build="p" autoUpdateAnimBg="0"/>
      <p:bldP spid="123911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7.5 mi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 mi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40 mi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45 mi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cs typeface="Times New Roman" pitchFamily="18" charset="0"/>
              </a:rPr>
              <a:t>BICYCLING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Trent goes on 30-mile bike ride every Saturday. He rides the distance in 4 hours. At this rate, how far can he ride in 6 hours?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44550" y="5505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0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Scale and Scale Models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381000" y="3373438"/>
            <a:ext cx="807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Let </a:t>
            </a:r>
            <a:r>
              <a:rPr lang="en-US" sz="2400" i="1"/>
              <a:t>d</a:t>
            </a:r>
            <a:r>
              <a:rPr lang="en-US" sz="2400"/>
              <a:t> represent the actual distance.</a:t>
            </a:r>
          </a:p>
        </p:txBody>
      </p:sp>
      <p:grpSp>
        <p:nvGrpSpPr>
          <p:cNvPr id="96294" name="Group 38"/>
          <p:cNvGrpSpPr>
            <a:grpSpLocks/>
          </p:cNvGrpSpPr>
          <p:nvPr/>
        </p:nvGrpSpPr>
        <p:grpSpPr bwMode="auto">
          <a:xfrm>
            <a:off x="1990725" y="4076700"/>
            <a:ext cx="5486400" cy="1738313"/>
            <a:chOff x="1254" y="2568"/>
            <a:chExt cx="3456" cy="1095"/>
          </a:xfrm>
        </p:grpSpPr>
        <p:pic>
          <p:nvPicPr>
            <p:cNvPr id="96280" name="Picture 24" descr="ALG01_12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38" y="2797"/>
              <a:ext cx="777" cy="712"/>
            </a:xfrm>
            <a:prstGeom prst="rect">
              <a:avLst/>
            </a:prstGeom>
            <a:noFill/>
          </p:spPr>
        </p:pic>
        <p:sp>
          <p:nvSpPr>
            <p:cNvPr id="96282" name="Line 26"/>
            <p:cNvSpPr>
              <a:spLocks noChangeShapeType="1"/>
            </p:cNvSpPr>
            <p:nvPr/>
          </p:nvSpPr>
          <p:spPr bwMode="black">
            <a:xfrm>
              <a:off x="1822" y="2990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6283" name="Text Box 27"/>
            <p:cNvSpPr txBox="1">
              <a:spLocks noChangeArrowheads="1"/>
            </p:cNvSpPr>
            <p:nvPr/>
          </p:nvSpPr>
          <p:spPr bwMode="black">
            <a:xfrm>
              <a:off x="1302" y="2869"/>
              <a:ext cx="53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scale</a:t>
              </a:r>
            </a:p>
          </p:txBody>
        </p:sp>
        <p:sp>
          <p:nvSpPr>
            <p:cNvPr id="96285" name="Line 29"/>
            <p:cNvSpPr>
              <a:spLocks noChangeShapeType="1"/>
            </p:cNvSpPr>
            <p:nvPr/>
          </p:nvSpPr>
          <p:spPr bwMode="black">
            <a:xfrm rot="19800000">
              <a:off x="1774" y="3449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6286" name="Text Box 30"/>
            <p:cNvSpPr txBox="1">
              <a:spLocks noChangeArrowheads="1"/>
            </p:cNvSpPr>
            <p:nvPr/>
          </p:nvSpPr>
          <p:spPr bwMode="black">
            <a:xfrm>
              <a:off x="1254" y="3475"/>
              <a:ext cx="53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actual</a:t>
              </a:r>
            </a:p>
          </p:txBody>
        </p:sp>
        <p:sp>
          <p:nvSpPr>
            <p:cNvPr id="96287" name="Text Box 31"/>
            <p:cNvSpPr txBox="1">
              <a:spLocks noChangeArrowheads="1"/>
            </p:cNvSpPr>
            <p:nvPr/>
          </p:nvSpPr>
          <p:spPr bwMode="black">
            <a:xfrm>
              <a:off x="1429" y="2568"/>
              <a:ext cx="2393" cy="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1714500" indent="-1714500"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</a:rPr>
                <a:t>Connecticut:</a:t>
              </a:r>
            </a:p>
          </p:txBody>
        </p:sp>
        <p:sp>
          <p:nvSpPr>
            <p:cNvPr id="96289" name="Line 33"/>
            <p:cNvSpPr>
              <a:spLocks noChangeShapeType="1"/>
            </p:cNvSpPr>
            <p:nvPr/>
          </p:nvSpPr>
          <p:spPr bwMode="black">
            <a:xfrm rot="30600000">
              <a:off x="3000" y="2929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6290" name="Text Box 34"/>
            <p:cNvSpPr txBox="1">
              <a:spLocks noChangeArrowheads="1"/>
            </p:cNvSpPr>
            <p:nvPr/>
          </p:nvSpPr>
          <p:spPr bwMode="black">
            <a:xfrm>
              <a:off x="3428" y="2815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scale</a:t>
              </a:r>
            </a:p>
          </p:txBody>
        </p:sp>
        <p:sp>
          <p:nvSpPr>
            <p:cNvPr id="96292" name="Line 36"/>
            <p:cNvSpPr>
              <a:spLocks noChangeShapeType="1"/>
            </p:cNvSpPr>
            <p:nvPr/>
          </p:nvSpPr>
          <p:spPr bwMode="black">
            <a:xfrm rot="10800000">
              <a:off x="2968" y="3423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6293" name="Text Box 37"/>
            <p:cNvSpPr txBox="1">
              <a:spLocks noChangeArrowheads="1"/>
            </p:cNvSpPr>
            <p:nvPr/>
          </p:nvSpPr>
          <p:spPr bwMode="black">
            <a:xfrm>
              <a:off x="3398" y="3425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actual</a:t>
              </a:r>
            </a:p>
          </p:txBody>
        </p:sp>
      </p:grpSp>
      <p:grpSp>
        <p:nvGrpSpPr>
          <p:cNvPr id="96299" name="Group 43"/>
          <p:cNvGrpSpPr>
            <a:grpSpLocks/>
          </p:cNvGrpSpPr>
          <p:nvPr/>
        </p:nvGrpSpPr>
        <p:grpSpPr bwMode="auto">
          <a:xfrm>
            <a:off x="723900" y="1371600"/>
            <a:ext cx="7429500" cy="1625600"/>
            <a:chOff x="456" y="864"/>
            <a:chExt cx="4680" cy="1024"/>
          </a:xfrm>
        </p:grpSpPr>
        <p:sp>
          <p:nvSpPr>
            <p:cNvPr id="96262" name="Rectangle 6"/>
            <p:cNvSpPr>
              <a:spLocks noChangeArrowheads="1"/>
            </p:cNvSpPr>
            <p:nvPr/>
          </p:nvSpPr>
          <p:spPr bwMode="auto">
            <a:xfrm>
              <a:off x="456" y="864"/>
              <a:ext cx="4680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MAPS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In a road atlas, the scale for the map of Connecticut is 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5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inches 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=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41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miles. What is the </a:t>
              </a:r>
            </a:p>
            <a:p>
              <a:pPr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distance in miles represented by 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2  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inches on the map?</a:t>
              </a:r>
            </a:p>
          </p:txBody>
        </p:sp>
        <p:pic>
          <p:nvPicPr>
            <p:cNvPr id="96261" name="Picture 5" descr="ALG01_1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62" y="1284"/>
              <a:ext cx="184" cy="47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4343400" y="7620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Scale and Scale Models</a:t>
            </a:r>
          </a:p>
        </p:txBody>
      </p:sp>
      <p:pic>
        <p:nvPicPr>
          <p:cNvPr id="97286" name="Picture 6" descr="ALG01_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25" y="1270000"/>
            <a:ext cx="1233488" cy="1130300"/>
          </a:xfrm>
          <a:prstGeom prst="rect">
            <a:avLst/>
          </a:prstGeom>
          <a:noFill/>
        </p:spPr>
      </p:pic>
      <p:pic>
        <p:nvPicPr>
          <p:cNvPr id="97287" name="Picture 7" descr="ALG01_130"/>
          <p:cNvPicPr>
            <a:picLocks noChangeAspect="1" noChangeArrowheads="1"/>
          </p:cNvPicPr>
          <p:nvPr/>
        </p:nvPicPr>
        <p:blipFill>
          <a:blip r:embed="rId4" cstate="print"/>
          <a:srcRect b="72934"/>
          <a:stretch>
            <a:fillRect/>
          </a:stretch>
        </p:blipFill>
        <p:spPr bwMode="auto">
          <a:xfrm>
            <a:off x="1179513" y="2438400"/>
            <a:ext cx="2249487" cy="904875"/>
          </a:xfrm>
          <a:prstGeom prst="rect">
            <a:avLst/>
          </a:prstGeom>
          <a:noFill/>
        </p:spPr>
      </p:pic>
      <p:pic>
        <p:nvPicPr>
          <p:cNvPr id="97288" name="Picture 8" descr="ALG01_130"/>
          <p:cNvPicPr>
            <a:picLocks noChangeAspect="1" noChangeArrowheads="1"/>
          </p:cNvPicPr>
          <p:nvPr/>
        </p:nvPicPr>
        <p:blipFill>
          <a:blip r:embed="rId4" cstate="print"/>
          <a:srcRect t="27635" b="48718"/>
          <a:stretch>
            <a:fillRect/>
          </a:stretch>
        </p:blipFill>
        <p:spPr bwMode="auto">
          <a:xfrm>
            <a:off x="1370013" y="3400425"/>
            <a:ext cx="2249487" cy="790575"/>
          </a:xfrm>
          <a:prstGeom prst="rect">
            <a:avLst/>
          </a:prstGeom>
          <a:noFill/>
        </p:spPr>
      </p:pic>
      <p:pic>
        <p:nvPicPr>
          <p:cNvPr id="97289" name="Picture 9" descr="ALG01_130"/>
          <p:cNvPicPr>
            <a:picLocks noChangeAspect="1" noChangeArrowheads="1"/>
          </p:cNvPicPr>
          <p:nvPr/>
        </p:nvPicPr>
        <p:blipFill>
          <a:blip r:embed="rId4" cstate="print"/>
          <a:srcRect t="53276" b="24217"/>
          <a:stretch>
            <a:fillRect/>
          </a:stretch>
        </p:blipFill>
        <p:spPr bwMode="auto">
          <a:xfrm>
            <a:off x="942975" y="4429125"/>
            <a:ext cx="2249488" cy="752475"/>
          </a:xfrm>
          <a:prstGeom prst="rect">
            <a:avLst/>
          </a:prstGeom>
          <a:noFill/>
        </p:spPr>
      </p:pic>
      <p:pic>
        <p:nvPicPr>
          <p:cNvPr id="97290" name="Picture 10" descr="ALG01_130"/>
          <p:cNvPicPr>
            <a:picLocks noChangeAspect="1" noChangeArrowheads="1"/>
          </p:cNvPicPr>
          <p:nvPr/>
        </p:nvPicPr>
        <p:blipFill>
          <a:blip r:embed="rId4" cstate="print"/>
          <a:srcRect t="76068"/>
          <a:stretch>
            <a:fillRect/>
          </a:stretch>
        </p:blipFill>
        <p:spPr bwMode="auto">
          <a:xfrm>
            <a:off x="1531938" y="5448300"/>
            <a:ext cx="2249487" cy="800100"/>
          </a:xfrm>
          <a:prstGeom prst="rect">
            <a:avLst/>
          </a:prstGeom>
          <a:noFill/>
        </p:spPr>
      </p:pic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4867275" y="2647950"/>
            <a:ext cx="39719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4867275" y="3579813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4867275" y="4541838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5.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4867275" y="5618163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7295" name="Line 15"/>
          <p:cNvSpPr>
            <a:spLocks noChangeShapeType="1"/>
          </p:cNvSpPr>
          <p:nvPr/>
        </p:nvSpPr>
        <p:spPr bwMode="auto">
          <a:xfrm rot="432462">
            <a:off x="1609725" y="1819275"/>
            <a:ext cx="692150" cy="400050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7296" name="Line 16"/>
          <p:cNvSpPr>
            <a:spLocks noChangeShapeType="1"/>
          </p:cNvSpPr>
          <p:nvPr/>
        </p:nvSpPr>
        <p:spPr bwMode="auto">
          <a:xfrm rot="-3842826">
            <a:off x="1627188" y="1800225"/>
            <a:ext cx="665162" cy="382588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7300" name="Text Box 20"/>
          <p:cNvSpPr txBox="1">
            <a:spLocks noChangeArrowheads="1"/>
          </p:cNvSpPr>
          <p:nvPr/>
        </p:nvSpPr>
        <p:spPr bwMode="auto">
          <a:xfrm>
            <a:off x="4867275" y="1817688"/>
            <a:ext cx="3971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proportion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7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7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7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1" grpId="0" build="p" autoUpdateAnimBg="0" advAuto="0"/>
      <p:bldP spid="97292" grpId="0" build="p" autoUpdateAnimBg="0" advAuto="0"/>
      <p:bldP spid="97293" grpId="0" build="p" autoUpdateAnimBg="0" advAuto="0"/>
      <p:bldP spid="97294" grpId="0" build="p" autoUpdateAnimBg="0" advAuto="0"/>
      <p:bldP spid="97295" grpId="0" animBg="1"/>
      <p:bldP spid="97296" grpId="0" animBg="1"/>
      <p:bldP spid="97300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343400" y="7620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Scale and Scale Models</a:t>
            </a:r>
          </a:p>
        </p:txBody>
      </p:sp>
      <p:grpSp>
        <p:nvGrpSpPr>
          <p:cNvPr id="124945" name="Group 17"/>
          <p:cNvGrpSpPr>
            <a:grpSpLocks/>
          </p:cNvGrpSpPr>
          <p:nvPr/>
        </p:nvGrpSpPr>
        <p:grpSpPr bwMode="auto">
          <a:xfrm>
            <a:off x="533400" y="1420813"/>
            <a:ext cx="8305800" cy="788987"/>
            <a:chOff x="336" y="895"/>
            <a:chExt cx="5232" cy="497"/>
          </a:xfrm>
        </p:grpSpPr>
        <p:sp>
          <p:nvSpPr>
            <p:cNvPr id="124943" name="Rectangle 15"/>
            <p:cNvSpPr>
              <a:spLocks noChangeArrowheads="1"/>
            </p:cNvSpPr>
            <p:nvPr/>
          </p:nvSpPr>
          <p:spPr bwMode="auto">
            <a:xfrm>
              <a:off x="336" y="1009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actual distance is          miles. </a:t>
              </a:r>
            </a:p>
          </p:txBody>
        </p:sp>
        <p:pic>
          <p:nvPicPr>
            <p:cNvPr id="124944" name="Picture 16" descr="2-6-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84" y="895"/>
              <a:ext cx="432" cy="49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4419600"/>
            <a:ext cx="40957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750 miles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1500 miles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2000 miles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2114 miles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57250" y="5816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7770" name="Picture 10" descr="ALG01_1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1352550"/>
            <a:ext cx="7202488" cy="29162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1;1;4;3;1;"/>
  <p:tag name="CHARTSTRINGSTD" val="3 0 1 1"/>
  <p:tag name="CHARTSTRINGREV" val="1 1 0 3"/>
  <p:tag name="CHARTSTRINGSTDPER" val="0.6 0 0.2 0.2"/>
  <p:tag name="CHARTSTRINGREVPER" val="0.2 0.2 0 0.6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4;3;1;2;2;"/>
  <p:tag name="CHARTSTRINGSTD" val="1 2 1 1"/>
  <p:tag name="CHARTSTRINGREV" val="1 1 2 1"/>
  <p:tag name="CHARTSTRINGSTDPER" val="0.2 0.4 0.2 0.2"/>
  <p:tag name="CHARTSTRINGREVPER" val="0.2 0.2 0.4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4;4;2;3;4;"/>
  <p:tag name="CHARTSTRINGSTD" val="0 1 1 3"/>
  <p:tag name="CHARTSTRINGREV" val="3 1 1 0"/>
  <p:tag name="CHARTSTRINGSTDPER" val="0 0.2 0.2 0.6"/>
  <p:tag name="CHARTSTRINGREVPER" val="0.6 0.2 0.2 0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4;3;2;2;3;"/>
  <p:tag name="CHARTSTRINGSTD" val="0 2 2 1"/>
  <p:tag name="CHARTSTRINGREV" val="1 2 2 0"/>
  <p:tag name="CHARTSTRINGSTDPER" val="0 0.4 0.4 0.2"/>
  <p:tag name="CHARTSTRINGREVPER" val="0.2 0.4 0.4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2;4;1;3;2;"/>
  <p:tag name="CHARTSTRINGSTD" val="1 2 1 1"/>
  <p:tag name="CHARTSTRINGREV" val="1 1 2 1"/>
  <p:tag name="CHARTSTRINGSTDPER" val="0.2 0.4 0.2 0.2"/>
  <p:tag name="CHARTSTRINGREVPER" val="0.2 0.2 0.4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SLIDEORDER" val="6"/>
  <p:tag name="SLIDEGUID" val="0AE07BBFCDD74E86875FCB556D23240B"/>
  <p:tag name="TOTALRESPONSES" val="5"/>
  <p:tag name="SLICED" val="False"/>
  <p:tag name="RESPONSES" val="NA,1,5,4;2;1;2;1;"/>
  <p:tag name="CHARTSTRINGSTD" val="2 2 0 1"/>
  <p:tag name="CHARTSTRINGREV" val="1 0 2 2"/>
  <p:tag name="CHARTSTRINGSTDPER" val="0.4 0.4 0 0.2"/>
  <p:tag name="CHARTSTRINGREVPER" val="0.2 0 0.4 0.4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"/>
  <p:tag name="TOTALRESPONSES" val="5"/>
  <p:tag name="SLICED" val="False"/>
  <p:tag name="RESPONSES" val="NA,1,5,3;1;3;2;3;"/>
  <p:tag name="CHARTSTRINGSTD" val="1 1 3"/>
  <p:tag name="CHARTSTRINGREV" val="3 1 1"/>
  <p:tag name="CHARTSTRINGSTDPER" val="0.2 0.2 0.6"/>
  <p:tag name="CHARTSTRINGREVPER" val="0.6 0.2 0.2"/>
  <p:tag name="QUESTIONALIAS" val="Example 1"/>
  <p:tag name="ANSWERSALIAS" val="A¤B¤C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"/>
  <p:tag name="TOTALRESPONSES" val="5"/>
  <p:tag name="SLICED" val="False"/>
  <p:tag name="RESPONSES" val="NA,1,5,2;1;1;1;3;"/>
  <p:tag name="CHARTSTRINGSTD" val="3 1 1"/>
  <p:tag name="CHARTSTRINGREV" val="1 1 3"/>
  <p:tag name="CHARTSTRINGSTDPER" val="0.6 0.2 0.2"/>
  <p:tag name="CHARTSTRINGREVPER" val="0.2 0.2 0.6"/>
  <p:tag name="QUESTIONALIAS" val="Example 2A"/>
  <p:tag name="ANSWERSALIAS" val="A¤B¤C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6F4488CEA4B4DB28907A985372D6087"/>
  <p:tag name="VALUES" val="Incorrect¤Correct¤Incorrect"/>
  <p:tag name="TOTALRESPONSES" val="5"/>
  <p:tag name="SLICED" val="False"/>
  <p:tag name="RESPONSES" val="NA,1,5,2;3;1;3;2;"/>
  <p:tag name="CHARTSTRINGSTD" val="1 2 2"/>
  <p:tag name="CHARTSTRINGREV" val="2 2 1"/>
  <p:tag name="CHARTSTRINGSTDPER" val="0.2 0.4 0.4"/>
  <p:tag name="CHARTSTRINGREVPER" val="0.4 0.4 0.2"/>
  <p:tag name="QUESTIONALIAS" val="Example 2B"/>
  <p:tag name="ANSWERSALIAS" val="A¤B¤C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TOTALRESPONSES" val="5"/>
  <p:tag name="SLICED" val="False"/>
  <p:tag name="RESPONSES" val="NA,1,5,1;4;4;2;3;"/>
  <p:tag name="CHARTSTRINGSTD" val="1 1 1 2"/>
  <p:tag name="CHARTSTRINGREV" val="2 1 1 1"/>
  <p:tag name="CHARTSTRINGSTDPER" val="0.2 0.2 0.2 0.4"/>
  <p:tag name="CHARTSTRINGREVPER" val="0.4 0.2 0.2 0.2"/>
  <p:tag name="QUESTIONALIAS" val="Example 3A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ACE925FF032A4AFE8E8D255C587A67AE"/>
  <p:tag name="VALUES" val="Incorrect¤Incorrect¤Incorrect¤Correct"/>
  <p:tag name="TOTALRESPONSES" val="4"/>
  <p:tag name="SLICED" val="False"/>
  <p:tag name="RESPONSES" val="NA,1,5,2;1;4;2;-;"/>
  <p:tag name="CHARTSTRINGSTD" val="1 2 0 1"/>
  <p:tag name="CHARTSTRINGREV" val="1 0 2 1"/>
  <p:tag name="CHARTSTRINGSTDPER" val="0.25 0.5 0 0.25"/>
  <p:tag name="CHARTSTRINGREVPER" val="0.25 0 0.5 0.25"/>
  <p:tag name="QUESTIONALIAS" val="Example 3B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TOTALRESPONSES" val="5"/>
  <p:tag name="SLICED" val="False"/>
  <p:tag name="RESPONSES" val="NA,1,5,1;4;4;3;4;"/>
  <p:tag name="CHARTSTRINGSTD" val="1 0 1 3"/>
  <p:tag name="CHARTSTRINGREV" val="3 1 0 1"/>
  <p:tag name="CHARTSTRINGSTDPER" val="0.2 0 0.2 0.6"/>
  <p:tag name="CHARTSTRINGREVPER" val="0.6 0.2 0 0.2"/>
  <p:tag name="QUESTIONALIAS" val="Example 4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TOTALRESPONSES" val="5"/>
  <p:tag name="SLICED" val="False"/>
  <p:tag name="RESPONSES" val="NA,1,5,2;4;3;2;2;"/>
  <p:tag name="CHARTSTRINGSTD" val="0 3 1 1"/>
  <p:tag name="CHARTSTRINGREV" val="1 1 3 0"/>
  <p:tag name="CHARTSTRINGSTDPER" val="0 0.6 0.2 0.2"/>
  <p:tag name="CHARTSTRINGREVPER" val="0.2 0.2 0.6 0"/>
  <p:tag name="QUESTIONALIAS" val="Example 5"/>
  <p:tag name="ANSWERSALIAS" val="A¤B¤C¤D"/>
  <p:tag name="RESPONSESGATHERED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710</Words>
  <Application>Microsoft Office PowerPoint</Application>
  <PresentationFormat>On-screen Show (4:3)</PresentationFormat>
  <Paragraphs>191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Symbol</vt:lpstr>
      <vt:lpstr>Times New Roman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Concept</vt:lpstr>
      <vt:lpstr>Example 2</vt:lpstr>
      <vt:lpstr>Example 2</vt:lpstr>
      <vt:lpstr>Example 2A</vt:lpstr>
      <vt:lpstr>Example 2B</vt:lpstr>
      <vt:lpstr>Example 3</vt:lpstr>
      <vt:lpstr>Example 3</vt:lpstr>
      <vt:lpstr>Example 3A</vt:lpstr>
      <vt:lpstr>Example 3B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95</cp:revision>
  <dcterms:created xsi:type="dcterms:W3CDTF">2007-12-06T14:31:51Z</dcterms:created>
  <dcterms:modified xsi:type="dcterms:W3CDTF">2015-10-05T15:08:06Z</dcterms:modified>
</cp:coreProperties>
</file>