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288" r:id="rId23"/>
    <p:sldId id="316" r:id="rId24"/>
    <p:sldId id="317" r:id="rId25"/>
    <p:sldId id="308" r:id="rId26"/>
    <p:sldId id="318" r:id="rId27"/>
    <p:sldId id="260" r:id="rId28"/>
    <p:sldId id="261" r:id="rId29"/>
    <p:sldId id="309" r:id="rId30"/>
    <p:sldId id="263" r:id="rId31"/>
    <p:sldId id="319" r:id="rId32"/>
    <p:sldId id="310" r:id="rId33"/>
    <p:sldId id="293" r:id="rId34"/>
    <p:sldId id="320" r:id="rId35"/>
    <p:sldId id="311" r:id="rId36"/>
    <p:sldId id="275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6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6" name="Header" descr="12_ALG1_Header_02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2–6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2_07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1" name="Picture 15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2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2_07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9.xml"/><Relationship Id="rId7" Type="http://schemas.openxmlformats.org/officeDocument/2006/relationships/slide" Target="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2_07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2–6)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Percent of Change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Real-World Example: Percent of Change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Sales Tax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4:	Discounts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565400"/>
            <a:ext cx="2790825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594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7" name="Picture 17" descr="02-07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9025" y="1485900"/>
            <a:ext cx="4781550" cy="795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50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632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02-07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4100" y="1490663"/>
            <a:ext cx="2005013" cy="7953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1.2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9" name="Picture 11" descr="02-07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3625" y="1485900"/>
            <a:ext cx="2259013" cy="796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3619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02-07-4"/>
          <p:cNvPicPr>
            <a:picLocks noChangeAspect="1" noChangeArrowheads="1"/>
          </p:cNvPicPr>
          <p:nvPr/>
        </p:nvPicPr>
        <p:blipFill>
          <a:blip r:embed="rId5" cstate="print"/>
          <a:srcRect b="67075"/>
          <a:stretch>
            <a:fillRect/>
          </a:stretch>
        </p:blipFill>
        <p:spPr bwMode="auto">
          <a:xfrm>
            <a:off x="1066800" y="1473200"/>
            <a:ext cx="1925638" cy="812800"/>
          </a:xfrm>
          <a:prstGeom prst="rect">
            <a:avLst/>
          </a:prstGeom>
          <a:noFill/>
        </p:spPr>
      </p:pic>
      <p:grpSp>
        <p:nvGrpSpPr>
          <p:cNvPr id="110605" name="Group 13"/>
          <p:cNvGrpSpPr>
            <a:grpSpLocks/>
          </p:cNvGrpSpPr>
          <p:nvPr/>
        </p:nvGrpSpPr>
        <p:grpSpPr bwMode="auto">
          <a:xfrm>
            <a:off x="1066800" y="2717800"/>
            <a:ext cx="2790825" cy="3073400"/>
            <a:chOff x="672" y="1712"/>
            <a:chExt cx="1758" cy="1936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1758" cy="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15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13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3" name="Picture 11" descr="02-07-4"/>
            <p:cNvPicPr>
              <a:picLocks noChangeAspect="1" noChangeArrowheads="1"/>
            </p:cNvPicPr>
            <p:nvPr/>
          </p:nvPicPr>
          <p:blipFill>
            <a:blip r:embed="rId5" cstate="print"/>
            <a:srcRect t="66045" r="48558"/>
            <a:stretch>
              <a:fillRect/>
            </a:stretch>
          </p:blipFill>
          <p:spPr bwMode="auto">
            <a:xfrm>
              <a:off x="1056" y="3120"/>
              <a:ext cx="624" cy="528"/>
            </a:xfrm>
            <a:prstGeom prst="rect">
              <a:avLst/>
            </a:prstGeom>
            <a:noFill/>
          </p:spPr>
        </p:pic>
        <p:pic>
          <p:nvPicPr>
            <p:cNvPr id="110604" name="Picture 12" descr="02-07-4"/>
            <p:cNvPicPr>
              <a:picLocks noChangeAspect="1" noChangeArrowheads="1"/>
            </p:cNvPicPr>
            <p:nvPr/>
          </p:nvPicPr>
          <p:blipFill>
            <a:blip r:embed="rId5" cstate="print"/>
            <a:srcRect t="35176" r="48558" b="32411"/>
            <a:stretch>
              <a:fillRect/>
            </a:stretch>
          </p:blipFill>
          <p:spPr bwMode="auto">
            <a:xfrm>
              <a:off x="1056" y="2128"/>
              <a:ext cx="624" cy="50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12,600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6300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3425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2520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bottling machine can fill 210 bottles every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5 minutes. How many bottles can it fill in 1 hour?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5133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86163"/>
            <a:ext cx="4902200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21-ounce bottle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54-ounce bottle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96-ounce bottle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All three bottles have the same price per ounce.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4572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table shows the prices of three different sizes of detergent. Which size has the lowest price per ounce?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4267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0843" name="Picture 11" descr="02-08-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1295400"/>
            <a:ext cx="3143250" cy="18589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9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5438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N.Q.1 Use units as a way to understand problems and to guide the solution of multistep problems; choose and interpret units consistently in formulas; choose and interpret the scale and the origin in graphs and data displays.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8 Look for and express regularity in repeated 	reasoning.</a:t>
            </a:r>
          </a:p>
        </p:txBody>
      </p:sp>
      <p:pic>
        <p:nvPicPr>
          <p:cNvPr id="119820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2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solved proportions.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the percent of change.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problems involving percent of change.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percent of change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percent of increase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percent of decrease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Percent of Change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876300" y="1503363"/>
            <a:ext cx="7048500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Determine whether the percent of change is a percent of </a:t>
            </a:r>
            <a:r>
              <a:rPr lang="en-US" sz="2400" b="1" i="1">
                <a:solidFill>
                  <a:srgbClr val="00539D"/>
                </a:solidFill>
              </a:rPr>
              <a:t>increase </a:t>
            </a:r>
            <a:r>
              <a:rPr lang="en-US" sz="2400" b="1">
                <a:solidFill>
                  <a:srgbClr val="00539D"/>
                </a:solidFill>
              </a:rPr>
              <a:t>or a percent of </a:t>
            </a:r>
            <a:r>
              <a:rPr lang="en-US" sz="2400" b="1" i="1">
                <a:solidFill>
                  <a:srgbClr val="00539D"/>
                </a:solidFill>
              </a:rPr>
              <a:t>decrease</a:t>
            </a:r>
            <a:r>
              <a:rPr lang="en-US" sz="2400" b="1">
                <a:solidFill>
                  <a:srgbClr val="00539D"/>
                </a:solidFill>
              </a:rPr>
              <a:t>. Then find the percent of change.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original: 32</a:t>
            </a:r>
            <a:br>
              <a:rPr lang="en-US" sz="2400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new: 40</a:t>
            </a:r>
          </a:p>
        </p:txBody>
      </p:sp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533400" y="3771900"/>
            <a:ext cx="8077200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Find the </a:t>
            </a:r>
            <a:r>
              <a:rPr lang="en-US" sz="2400" i="1"/>
              <a:t>amount</a:t>
            </a:r>
            <a:r>
              <a:rPr lang="en-US" sz="2400"/>
              <a:t> of change. Since the new amount is greater than the original, the percent of change is a percent of increase.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40 – 32 = 8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5" grpId="0" build="p" autoUpdateAnimBg="0" advAuto="0"/>
      <p:bldP spid="590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Percent of Change</a:t>
            </a:r>
          </a:p>
        </p:txBody>
      </p:sp>
      <p:sp>
        <p:nvSpPr>
          <p:cNvPr id="86047" name="Rectangle 31"/>
          <p:cNvSpPr>
            <a:spLocks noChangeArrowheads="1"/>
          </p:cNvSpPr>
          <p:nvPr/>
        </p:nvSpPr>
        <p:spPr bwMode="auto">
          <a:xfrm>
            <a:off x="876300" y="1503363"/>
            <a:ext cx="71247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Find the percent using the original number, 32, as the base.</a:t>
            </a:r>
          </a:p>
        </p:txBody>
      </p:sp>
      <p:sp>
        <p:nvSpPr>
          <p:cNvPr id="86048" name="Rectangle 32"/>
          <p:cNvSpPr>
            <a:spLocks noChangeArrowheads="1"/>
          </p:cNvSpPr>
          <p:nvPr/>
        </p:nvSpPr>
        <p:spPr bwMode="auto">
          <a:xfrm>
            <a:off x="533400" y="5751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percent of increase is 25%.</a:t>
            </a:r>
          </a:p>
        </p:txBody>
      </p:sp>
      <p:grpSp>
        <p:nvGrpSpPr>
          <p:cNvPr id="86049" name="Group 33"/>
          <p:cNvGrpSpPr>
            <a:grpSpLocks/>
          </p:cNvGrpSpPr>
          <p:nvPr/>
        </p:nvGrpSpPr>
        <p:grpSpPr bwMode="auto">
          <a:xfrm>
            <a:off x="974725" y="2084388"/>
            <a:ext cx="6942138" cy="1065212"/>
            <a:chOff x="614" y="1313"/>
            <a:chExt cx="4373" cy="671"/>
          </a:xfrm>
        </p:grpSpPr>
        <p:pic>
          <p:nvPicPr>
            <p:cNvPr id="86050" name="Picture 34" descr="ALG01_13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64" y="1488"/>
              <a:ext cx="846" cy="496"/>
            </a:xfrm>
            <a:prstGeom prst="rect">
              <a:avLst/>
            </a:prstGeom>
            <a:noFill/>
          </p:spPr>
        </p:pic>
        <p:grpSp>
          <p:nvGrpSpPr>
            <p:cNvPr id="86051" name="Group 35"/>
            <p:cNvGrpSpPr>
              <a:grpSpLocks/>
            </p:cNvGrpSpPr>
            <p:nvPr/>
          </p:nvGrpSpPr>
          <p:grpSpPr bwMode="auto">
            <a:xfrm>
              <a:off x="662" y="1346"/>
              <a:ext cx="1730" cy="219"/>
              <a:chOff x="497" y="2988"/>
              <a:chExt cx="1730" cy="219"/>
            </a:xfrm>
          </p:grpSpPr>
          <p:sp>
            <p:nvSpPr>
              <p:cNvPr id="86052" name="Line 36"/>
              <p:cNvSpPr>
                <a:spLocks noChangeShapeType="1"/>
              </p:cNvSpPr>
              <p:nvPr/>
            </p:nvSpPr>
            <p:spPr bwMode="black">
              <a:xfrm>
                <a:off x="1767" y="3109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53" name="Text Box 37"/>
              <p:cNvSpPr txBox="1">
                <a:spLocks noChangeArrowheads="1"/>
              </p:cNvSpPr>
              <p:nvPr/>
            </p:nvSpPr>
            <p:spPr bwMode="black">
              <a:xfrm>
                <a:off x="497" y="2988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change</a:t>
                </a:r>
              </a:p>
            </p:txBody>
          </p:sp>
        </p:grpSp>
        <p:grpSp>
          <p:nvGrpSpPr>
            <p:cNvPr id="86054" name="Group 38"/>
            <p:cNvGrpSpPr>
              <a:grpSpLocks/>
            </p:cNvGrpSpPr>
            <p:nvPr/>
          </p:nvGrpSpPr>
          <p:grpSpPr bwMode="auto">
            <a:xfrm>
              <a:off x="614" y="1775"/>
              <a:ext cx="1730" cy="188"/>
              <a:chOff x="614" y="1775"/>
              <a:chExt cx="1730" cy="188"/>
            </a:xfrm>
          </p:grpSpPr>
          <p:sp>
            <p:nvSpPr>
              <p:cNvPr id="86055" name="Line 39"/>
              <p:cNvSpPr>
                <a:spLocks noChangeShapeType="1"/>
              </p:cNvSpPr>
              <p:nvPr/>
            </p:nvSpPr>
            <p:spPr bwMode="black">
              <a:xfrm rot="20855823">
                <a:off x="1884" y="1820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56" name="Text Box 40"/>
              <p:cNvSpPr txBox="1">
                <a:spLocks noChangeArrowheads="1"/>
              </p:cNvSpPr>
              <p:nvPr/>
            </p:nvSpPr>
            <p:spPr bwMode="black">
              <a:xfrm>
                <a:off x="614" y="1775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original amount</a:t>
                </a:r>
              </a:p>
            </p:txBody>
          </p:sp>
        </p:grpSp>
        <p:grpSp>
          <p:nvGrpSpPr>
            <p:cNvPr id="86057" name="Group 41"/>
            <p:cNvGrpSpPr>
              <a:grpSpLocks/>
            </p:cNvGrpSpPr>
            <p:nvPr/>
          </p:nvGrpSpPr>
          <p:grpSpPr bwMode="auto">
            <a:xfrm>
              <a:off x="3137" y="1313"/>
              <a:ext cx="1710" cy="212"/>
              <a:chOff x="2953" y="2983"/>
              <a:chExt cx="1710" cy="212"/>
            </a:xfrm>
          </p:grpSpPr>
          <p:sp>
            <p:nvSpPr>
              <p:cNvPr id="86058" name="Line 42"/>
              <p:cNvSpPr>
                <a:spLocks noChangeShapeType="1"/>
              </p:cNvSpPr>
              <p:nvPr/>
            </p:nvSpPr>
            <p:spPr bwMode="black">
              <a:xfrm rot="30600000">
                <a:off x="2953" y="3097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59" name="Text Box 43"/>
              <p:cNvSpPr txBox="1">
                <a:spLocks noChangeArrowheads="1"/>
              </p:cNvSpPr>
              <p:nvPr/>
            </p:nvSpPr>
            <p:spPr bwMode="black">
              <a:xfrm>
                <a:off x="3381" y="2983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percent of change</a:t>
                </a:r>
              </a:p>
            </p:txBody>
          </p:sp>
        </p:grpSp>
        <p:grpSp>
          <p:nvGrpSpPr>
            <p:cNvPr id="86060" name="Group 44"/>
            <p:cNvGrpSpPr>
              <a:grpSpLocks/>
            </p:cNvGrpSpPr>
            <p:nvPr/>
          </p:nvGrpSpPr>
          <p:grpSpPr bwMode="auto">
            <a:xfrm>
              <a:off x="3257" y="1767"/>
              <a:ext cx="1730" cy="188"/>
              <a:chOff x="3257" y="1767"/>
              <a:chExt cx="1730" cy="188"/>
            </a:xfrm>
          </p:grpSpPr>
          <p:sp>
            <p:nvSpPr>
              <p:cNvPr id="86061" name="Line 45"/>
              <p:cNvSpPr>
                <a:spLocks noChangeShapeType="1"/>
              </p:cNvSpPr>
              <p:nvPr/>
            </p:nvSpPr>
            <p:spPr bwMode="black">
              <a:xfrm rot="31663832">
                <a:off x="3257" y="1820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62" name="Text Box 46"/>
              <p:cNvSpPr txBox="1">
                <a:spLocks noChangeArrowheads="1"/>
              </p:cNvSpPr>
              <p:nvPr/>
            </p:nvSpPr>
            <p:spPr bwMode="black">
              <a:xfrm>
                <a:off x="3705" y="1767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100 percent</a:t>
                </a:r>
              </a:p>
            </p:txBody>
          </p:sp>
        </p:grpSp>
      </p:grpSp>
      <p:sp>
        <p:nvSpPr>
          <p:cNvPr id="86063" name="Line 47"/>
          <p:cNvSpPr>
            <a:spLocks noChangeShapeType="1"/>
          </p:cNvSpPr>
          <p:nvPr/>
        </p:nvSpPr>
        <p:spPr bwMode="auto">
          <a:xfrm rot="432462">
            <a:off x="4071938" y="2578100"/>
            <a:ext cx="692150" cy="400050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6064" name="Line 48"/>
          <p:cNvSpPr>
            <a:spLocks noChangeShapeType="1"/>
          </p:cNvSpPr>
          <p:nvPr/>
        </p:nvSpPr>
        <p:spPr bwMode="auto">
          <a:xfrm rot="-3842826">
            <a:off x="4089401" y="2559050"/>
            <a:ext cx="665162" cy="382587"/>
          </a:xfrm>
          <a:prstGeom prst="line">
            <a:avLst/>
          </a:prstGeom>
          <a:noFill/>
          <a:ln w="31750">
            <a:solidFill>
              <a:srgbClr val="E01B22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86065" name="Picture 49" descr="ALG01_135"/>
          <p:cNvPicPr>
            <a:picLocks noChangeAspect="1" noChangeArrowheads="1"/>
          </p:cNvPicPr>
          <p:nvPr/>
        </p:nvPicPr>
        <p:blipFill>
          <a:blip r:embed="rId4" cstate="print"/>
          <a:srcRect t="42932" b="19472"/>
          <a:stretch>
            <a:fillRect/>
          </a:stretch>
        </p:blipFill>
        <p:spPr bwMode="auto">
          <a:xfrm>
            <a:off x="977900" y="4267200"/>
            <a:ext cx="1946275" cy="779463"/>
          </a:xfrm>
          <a:prstGeom prst="rect">
            <a:avLst/>
          </a:prstGeom>
          <a:noFill/>
        </p:spPr>
      </p:pic>
      <p:sp>
        <p:nvSpPr>
          <p:cNvPr id="86066" name="Text Box 50"/>
          <p:cNvSpPr txBox="1">
            <a:spLocks noChangeArrowheads="1"/>
          </p:cNvSpPr>
          <p:nvPr/>
        </p:nvSpPr>
        <p:spPr bwMode="auto">
          <a:xfrm>
            <a:off x="533400" y="3371850"/>
            <a:ext cx="8077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14450" algn="l"/>
              </a:tabLst>
            </a:pPr>
            <a:r>
              <a:rPr lang="en-US" sz="2400"/>
              <a:t>8(100)	= 32(</a:t>
            </a:r>
            <a:r>
              <a:rPr lang="en-US" sz="2400" i="1"/>
              <a:t>r</a:t>
            </a:r>
            <a:r>
              <a:rPr lang="en-US" sz="2400"/>
              <a:t>)	Find the cross products.</a:t>
            </a:r>
          </a:p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14450" algn="l"/>
              </a:tabLst>
            </a:pPr>
            <a:r>
              <a:rPr lang="en-US" sz="2400"/>
              <a:t>    800	= 32</a:t>
            </a:r>
            <a:r>
              <a:rPr lang="en-US" sz="2400" i="1"/>
              <a:t>r</a:t>
            </a:r>
            <a:r>
              <a:rPr lang="en-US" sz="2400"/>
              <a:t>	Simplify.</a:t>
            </a:r>
          </a:p>
        </p:txBody>
      </p:sp>
      <p:sp>
        <p:nvSpPr>
          <p:cNvPr id="86067" name="Text Box 51"/>
          <p:cNvSpPr txBox="1">
            <a:spLocks noChangeArrowheads="1"/>
          </p:cNvSpPr>
          <p:nvPr/>
        </p:nvSpPr>
        <p:spPr bwMode="auto">
          <a:xfrm>
            <a:off x="3838575" y="4371975"/>
            <a:ext cx="3886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Divide each side by 32.</a:t>
            </a:r>
          </a:p>
        </p:txBody>
      </p:sp>
      <p:sp>
        <p:nvSpPr>
          <p:cNvPr id="86068" name="Text Box 52"/>
          <p:cNvSpPr txBox="1">
            <a:spLocks noChangeArrowheads="1"/>
          </p:cNvSpPr>
          <p:nvPr/>
        </p:nvSpPr>
        <p:spPr bwMode="auto">
          <a:xfrm>
            <a:off x="533400" y="512445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14450" algn="l"/>
              </a:tabLst>
            </a:pPr>
            <a:r>
              <a:rPr lang="en-US" sz="2400"/>
              <a:t>       25	= </a:t>
            </a:r>
            <a:r>
              <a:rPr lang="en-US" sz="2400" i="1"/>
              <a:t>r</a:t>
            </a:r>
            <a:r>
              <a:rPr lang="en-US" sz="2400"/>
              <a:t>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6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6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6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7" grpId="0" build="p" autoUpdateAnimBg="0" advAuto="0"/>
      <p:bldP spid="86048" grpId="0" build="p" autoUpdateAnimBg="0"/>
      <p:bldP spid="86063" grpId="0" animBg="1"/>
      <p:bldP spid="86064" grpId="0" animBg="1"/>
      <p:bldP spid="86066" grpId="0" build="p" autoUpdateAnimBg="0"/>
      <p:bldP spid="86067" grpId="0" build="p" autoUpdateAnimBg="0" advAuto="0"/>
      <p:bldP spid="86068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Percent of Change</a:t>
            </a:r>
          </a:p>
        </p:txBody>
      </p:sp>
      <p:sp>
        <p:nvSpPr>
          <p:cNvPr id="121884" name="Rectangle 28"/>
          <p:cNvSpPr>
            <a:spLocks noChangeArrowheads="1"/>
          </p:cNvSpPr>
          <p:nvPr/>
        </p:nvSpPr>
        <p:spPr bwMode="auto">
          <a:xfrm>
            <a:off x="876300" y="1503363"/>
            <a:ext cx="7048500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Determine whether the percent of change is a percent of </a:t>
            </a:r>
            <a:r>
              <a:rPr lang="en-US" sz="2400" b="1" i="1">
                <a:solidFill>
                  <a:srgbClr val="00539D"/>
                </a:solidFill>
              </a:rPr>
              <a:t>increase</a:t>
            </a:r>
            <a:r>
              <a:rPr lang="en-US" sz="2400" b="1">
                <a:solidFill>
                  <a:srgbClr val="00539D"/>
                </a:solidFill>
              </a:rPr>
              <a:t> or a percent of </a:t>
            </a:r>
            <a:r>
              <a:rPr lang="en-US" sz="2400" b="1" i="1">
                <a:solidFill>
                  <a:srgbClr val="00539D"/>
                </a:solidFill>
              </a:rPr>
              <a:t>decrease</a:t>
            </a:r>
            <a:r>
              <a:rPr lang="en-US" sz="2400" b="1">
                <a:solidFill>
                  <a:srgbClr val="00539D"/>
                </a:solidFill>
              </a:rPr>
              <a:t>. Then find the percent of change.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original: 20</a:t>
            </a:r>
            <a:br>
              <a:rPr lang="en-US" sz="2400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new: 4</a:t>
            </a:r>
          </a:p>
        </p:txBody>
      </p:sp>
      <p:sp>
        <p:nvSpPr>
          <p:cNvPr id="121885" name="Text Box 29"/>
          <p:cNvSpPr txBox="1">
            <a:spLocks noChangeArrowheads="1"/>
          </p:cNvSpPr>
          <p:nvPr/>
        </p:nvSpPr>
        <p:spPr bwMode="auto">
          <a:xfrm>
            <a:off x="533400" y="3771900"/>
            <a:ext cx="8077200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Find the </a:t>
            </a:r>
            <a:r>
              <a:rPr lang="en-US" sz="2400" i="1"/>
              <a:t>amount</a:t>
            </a:r>
            <a:r>
              <a:rPr lang="en-US" sz="2400"/>
              <a:t> of change. Since the new amount is less than the original, the percent of change is a percent of decrease.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20 – 4 = 16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1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1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84" grpId="0" build="p" autoUpdateAnimBg="0" advAuto="0"/>
      <p:bldP spid="12188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Percent of Change</a:t>
            </a:r>
          </a:p>
        </p:txBody>
      </p:sp>
      <p:sp>
        <p:nvSpPr>
          <p:cNvPr id="122906" name="Rectangle 26"/>
          <p:cNvSpPr>
            <a:spLocks noChangeArrowheads="1"/>
          </p:cNvSpPr>
          <p:nvPr/>
        </p:nvSpPr>
        <p:spPr bwMode="auto">
          <a:xfrm>
            <a:off x="876300" y="1503363"/>
            <a:ext cx="72771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Find the percent using the original number, 20, as the base.</a:t>
            </a:r>
          </a:p>
        </p:txBody>
      </p:sp>
      <p:sp>
        <p:nvSpPr>
          <p:cNvPr id="122907" name="Rectangle 27"/>
          <p:cNvSpPr>
            <a:spLocks noChangeArrowheads="1"/>
          </p:cNvSpPr>
          <p:nvPr/>
        </p:nvSpPr>
        <p:spPr bwMode="auto">
          <a:xfrm>
            <a:off x="533400" y="5751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percent of decrease is 80%.</a:t>
            </a:r>
          </a:p>
        </p:txBody>
      </p:sp>
      <p:grpSp>
        <p:nvGrpSpPr>
          <p:cNvPr id="122908" name="Group 28"/>
          <p:cNvGrpSpPr>
            <a:grpSpLocks/>
          </p:cNvGrpSpPr>
          <p:nvPr/>
        </p:nvGrpSpPr>
        <p:grpSpPr bwMode="auto">
          <a:xfrm>
            <a:off x="974725" y="2084388"/>
            <a:ext cx="6942138" cy="1065212"/>
            <a:chOff x="614" y="1313"/>
            <a:chExt cx="4373" cy="671"/>
          </a:xfrm>
        </p:grpSpPr>
        <p:pic>
          <p:nvPicPr>
            <p:cNvPr id="122909" name="Picture 29" descr="ALG01_13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64" y="1488"/>
              <a:ext cx="846" cy="496"/>
            </a:xfrm>
            <a:prstGeom prst="rect">
              <a:avLst/>
            </a:prstGeom>
            <a:noFill/>
          </p:spPr>
        </p:pic>
        <p:grpSp>
          <p:nvGrpSpPr>
            <p:cNvPr id="122910" name="Group 30"/>
            <p:cNvGrpSpPr>
              <a:grpSpLocks/>
            </p:cNvGrpSpPr>
            <p:nvPr/>
          </p:nvGrpSpPr>
          <p:grpSpPr bwMode="auto">
            <a:xfrm>
              <a:off x="662" y="1346"/>
              <a:ext cx="1730" cy="219"/>
              <a:chOff x="497" y="2988"/>
              <a:chExt cx="1730" cy="219"/>
            </a:xfrm>
          </p:grpSpPr>
          <p:sp>
            <p:nvSpPr>
              <p:cNvPr id="122911" name="Line 31"/>
              <p:cNvSpPr>
                <a:spLocks noChangeShapeType="1"/>
              </p:cNvSpPr>
              <p:nvPr/>
            </p:nvSpPr>
            <p:spPr bwMode="black">
              <a:xfrm>
                <a:off x="1767" y="3109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2912" name="Text Box 32"/>
              <p:cNvSpPr txBox="1">
                <a:spLocks noChangeArrowheads="1"/>
              </p:cNvSpPr>
              <p:nvPr/>
            </p:nvSpPr>
            <p:spPr bwMode="black">
              <a:xfrm>
                <a:off x="497" y="2988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change</a:t>
                </a:r>
              </a:p>
            </p:txBody>
          </p:sp>
        </p:grpSp>
        <p:grpSp>
          <p:nvGrpSpPr>
            <p:cNvPr id="122913" name="Group 33"/>
            <p:cNvGrpSpPr>
              <a:grpSpLocks/>
            </p:cNvGrpSpPr>
            <p:nvPr/>
          </p:nvGrpSpPr>
          <p:grpSpPr bwMode="auto">
            <a:xfrm>
              <a:off x="614" y="1775"/>
              <a:ext cx="1730" cy="188"/>
              <a:chOff x="614" y="1775"/>
              <a:chExt cx="1730" cy="188"/>
            </a:xfrm>
          </p:grpSpPr>
          <p:sp>
            <p:nvSpPr>
              <p:cNvPr id="122914" name="Line 34"/>
              <p:cNvSpPr>
                <a:spLocks noChangeShapeType="1"/>
              </p:cNvSpPr>
              <p:nvPr/>
            </p:nvSpPr>
            <p:spPr bwMode="black">
              <a:xfrm rot="20855823">
                <a:off x="1884" y="1820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2915" name="Text Box 35"/>
              <p:cNvSpPr txBox="1">
                <a:spLocks noChangeArrowheads="1"/>
              </p:cNvSpPr>
              <p:nvPr/>
            </p:nvSpPr>
            <p:spPr bwMode="black">
              <a:xfrm>
                <a:off x="614" y="1775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original amount</a:t>
                </a:r>
              </a:p>
            </p:txBody>
          </p:sp>
        </p:grpSp>
        <p:grpSp>
          <p:nvGrpSpPr>
            <p:cNvPr id="122916" name="Group 36"/>
            <p:cNvGrpSpPr>
              <a:grpSpLocks/>
            </p:cNvGrpSpPr>
            <p:nvPr/>
          </p:nvGrpSpPr>
          <p:grpSpPr bwMode="auto">
            <a:xfrm>
              <a:off x="3137" y="1313"/>
              <a:ext cx="1710" cy="212"/>
              <a:chOff x="2953" y="2983"/>
              <a:chExt cx="1710" cy="212"/>
            </a:xfrm>
          </p:grpSpPr>
          <p:sp>
            <p:nvSpPr>
              <p:cNvPr id="122917" name="Line 37"/>
              <p:cNvSpPr>
                <a:spLocks noChangeShapeType="1"/>
              </p:cNvSpPr>
              <p:nvPr/>
            </p:nvSpPr>
            <p:spPr bwMode="black">
              <a:xfrm rot="30600000">
                <a:off x="2953" y="3097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2918" name="Text Box 38"/>
              <p:cNvSpPr txBox="1">
                <a:spLocks noChangeArrowheads="1"/>
              </p:cNvSpPr>
              <p:nvPr/>
            </p:nvSpPr>
            <p:spPr bwMode="black">
              <a:xfrm>
                <a:off x="3381" y="2983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percent of change</a:t>
                </a:r>
              </a:p>
            </p:txBody>
          </p:sp>
        </p:grpSp>
        <p:grpSp>
          <p:nvGrpSpPr>
            <p:cNvPr id="122919" name="Group 39"/>
            <p:cNvGrpSpPr>
              <a:grpSpLocks/>
            </p:cNvGrpSpPr>
            <p:nvPr/>
          </p:nvGrpSpPr>
          <p:grpSpPr bwMode="auto">
            <a:xfrm>
              <a:off x="3257" y="1767"/>
              <a:ext cx="1730" cy="188"/>
              <a:chOff x="3257" y="1767"/>
              <a:chExt cx="1730" cy="188"/>
            </a:xfrm>
          </p:grpSpPr>
          <p:sp>
            <p:nvSpPr>
              <p:cNvPr id="122920" name="Line 40"/>
              <p:cNvSpPr>
                <a:spLocks noChangeShapeType="1"/>
              </p:cNvSpPr>
              <p:nvPr/>
            </p:nvSpPr>
            <p:spPr bwMode="black">
              <a:xfrm rot="31663832">
                <a:off x="3257" y="1820"/>
                <a:ext cx="460" cy="98"/>
              </a:xfrm>
              <a:prstGeom prst="line">
                <a:avLst/>
              </a:prstGeom>
              <a:noFill/>
              <a:ln w="57150">
                <a:solidFill>
                  <a:srgbClr val="EC1D24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2921" name="Text Box 41"/>
              <p:cNvSpPr txBox="1">
                <a:spLocks noChangeArrowheads="1"/>
              </p:cNvSpPr>
              <p:nvPr/>
            </p:nvSpPr>
            <p:spPr bwMode="black">
              <a:xfrm>
                <a:off x="3705" y="1767"/>
                <a:ext cx="1282" cy="1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1500" b="1">
                    <a:solidFill>
                      <a:srgbClr val="EC1D24"/>
                    </a:solidFill>
                  </a:rPr>
                  <a:t>100 percent</a:t>
                </a:r>
              </a:p>
            </p:txBody>
          </p:sp>
        </p:grpSp>
      </p:grpSp>
      <p:sp>
        <p:nvSpPr>
          <p:cNvPr id="122922" name="Line 42"/>
          <p:cNvSpPr>
            <a:spLocks noChangeShapeType="1"/>
          </p:cNvSpPr>
          <p:nvPr/>
        </p:nvSpPr>
        <p:spPr bwMode="auto">
          <a:xfrm rot="432462">
            <a:off x="4071938" y="2578100"/>
            <a:ext cx="692150" cy="400050"/>
          </a:xfrm>
          <a:prstGeom prst="line">
            <a:avLst/>
          </a:prstGeom>
          <a:noFill/>
          <a:ln w="31750">
            <a:solidFill>
              <a:srgbClr val="EC1D24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23" name="Line 43"/>
          <p:cNvSpPr>
            <a:spLocks noChangeShapeType="1"/>
          </p:cNvSpPr>
          <p:nvPr/>
        </p:nvSpPr>
        <p:spPr bwMode="auto">
          <a:xfrm rot="-3842826">
            <a:off x="4089401" y="2559050"/>
            <a:ext cx="665162" cy="382587"/>
          </a:xfrm>
          <a:prstGeom prst="line">
            <a:avLst/>
          </a:prstGeom>
          <a:noFill/>
          <a:ln w="31750">
            <a:solidFill>
              <a:srgbClr val="EC1D24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24" name="Text Box 44"/>
          <p:cNvSpPr txBox="1">
            <a:spLocks noChangeArrowheads="1"/>
          </p:cNvSpPr>
          <p:nvPr/>
        </p:nvSpPr>
        <p:spPr bwMode="auto">
          <a:xfrm>
            <a:off x="533400" y="3371850"/>
            <a:ext cx="8077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</a:tabLst>
            </a:pPr>
            <a:r>
              <a:rPr lang="en-US" sz="2400"/>
              <a:t>16(100)	= 20(</a:t>
            </a:r>
            <a:r>
              <a:rPr lang="en-US" sz="2400" i="1"/>
              <a:t>r</a:t>
            </a:r>
            <a:r>
              <a:rPr lang="en-US" sz="2400"/>
              <a:t>)	Find the cross products.</a:t>
            </a:r>
          </a:p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</a:tabLst>
            </a:pPr>
            <a:r>
              <a:rPr lang="en-US" sz="2400"/>
              <a:t>    1600	= 20</a:t>
            </a:r>
            <a:r>
              <a:rPr lang="en-US" sz="2400" i="1"/>
              <a:t>r</a:t>
            </a:r>
            <a:r>
              <a:rPr lang="en-US" sz="2400"/>
              <a:t>	Simplify.</a:t>
            </a:r>
          </a:p>
        </p:txBody>
      </p:sp>
      <p:sp>
        <p:nvSpPr>
          <p:cNvPr id="122925" name="Text Box 45"/>
          <p:cNvSpPr txBox="1">
            <a:spLocks noChangeArrowheads="1"/>
          </p:cNvSpPr>
          <p:nvPr/>
        </p:nvSpPr>
        <p:spPr bwMode="auto">
          <a:xfrm>
            <a:off x="3838575" y="4371975"/>
            <a:ext cx="3886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Divide each side by 20.</a:t>
            </a:r>
          </a:p>
        </p:txBody>
      </p:sp>
      <p:sp>
        <p:nvSpPr>
          <p:cNvPr id="122926" name="Text Box 46"/>
          <p:cNvSpPr txBox="1">
            <a:spLocks noChangeArrowheads="1"/>
          </p:cNvSpPr>
          <p:nvPr/>
        </p:nvSpPr>
        <p:spPr bwMode="auto">
          <a:xfrm>
            <a:off x="533400" y="512445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r"/>
                <a:tab pos="1485900" algn="l"/>
              </a:tabLst>
            </a:pPr>
            <a:r>
              <a:rPr lang="en-US" sz="2400"/>
              <a:t>       	80	= </a:t>
            </a:r>
            <a:r>
              <a:rPr lang="en-US" sz="2400" i="1"/>
              <a:t>r</a:t>
            </a:r>
            <a:r>
              <a:rPr lang="en-US" sz="2400"/>
              <a:t>	Simplify.</a:t>
            </a:r>
          </a:p>
        </p:txBody>
      </p:sp>
      <p:pic>
        <p:nvPicPr>
          <p:cNvPr id="122927" name="Picture 47" descr="ALG01_137"/>
          <p:cNvPicPr>
            <a:picLocks noChangeAspect="1" noChangeArrowheads="1"/>
          </p:cNvPicPr>
          <p:nvPr/>
        </p:nvPicPr>
        <p:blipFill>
          <a:blip r:embed="rId4" cstate="print"/>
          <a:srcRect t="43167" b="18768"/>
          <a:stretch>
            <a:fillRect/>
          </a:stretch>
        </p:blipFill>
        <p:spPr bwMode="auto">
          <a:xfrm>
            <a:off x="1006475" y="4281488"/>
            <a:ext cx="1946275" cy="7889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2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2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2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6" grpId="0" build="p" autoUpdateAnimBg="0" advAuto="0"/>
      <p:bldP spid="122907" grpId="0" build="p" autoUpdateAnimBg="0"/>
      <p:bldP spid="122922" grpId="0" animBg="1"/>
      <p:bldP spid="122923" grpId="0" animBg="1"/>
      <p:bldP spid="122924" grpId="0" build="p" autoUpdateAnimBg="0"/>
      <p:bldP spid="122925" grpId="0" build="p" autoUpdateAnimBg="0" advAuto="0"/>
      <p:bldP spid="12292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594100"/>
            <a:ext cx="409575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 of 10%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 of 10%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 of 90%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 of 90%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4257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739140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Determine whether the percent of change is a percent of </a:t>
            </a:r>
            <a:r>
              <a:rPr lang="en-US" sz="2400" b="1" i="1">
                <a:solidFill>
                  <a:srgbClr val="00539D"/>
                </a:solidFill>
              </a:rPr>
              <a:t>increase</a:t>
            </a:r>
            <a:r>
              <a:rPr lang="en-US" sz="2400" b="1">
                <a:solidFill>
                  <a:srgbClr val="00539D"/>
                </a:solidFill>
              </a:rPr>
              <a:t> or a percent of </a:t>
            </a:r>
            <a:r>
              <a:rPr lang="en-US" sz="2400" b="1" i="1">
                <a:solidFill>
                  <a:srgbClr val="00539D"/>
                </a:solidFill>
              </a:rPr>
              <a:t>decrease</a:t>
            </a:r>
            <a:r>
              <a:rPr lang="en-US" sz="2400" b="1">
                <a:solidFill>
                  <a:srgbClr val="00539D"/>
                </a:solidFill>
              </a:rPr>
              <a:t>. Then find the percent of change.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1200" b="1">
                <a:solidFill>
                  <a:srgbClr val="00539D"/>
                </a:solidFill>
              </a:rPr>
              <a:t/>
            </a:r>
            <a:br>
              <a:rPr lang="en-US" sz="1200" b="1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original: 20</a:t>
            </a:r>
            <a:br>
              <a:rPr lang="en-US" sz="2400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new: 18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2" grpId="0" animBg="1"/>
      <p:bldP spid="11367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390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594100"/>
            <a:ext cx="409575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 of 300%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 of 300%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 of 25%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 of 25%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876300" y="3562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3914" name="TPQuestion"/>
          <p:cNvSpPr>
            <a:spLocks noChangeArrowheads="1"/>
          </p:cNvSpPr>
          <p:nvPr/>
        </p:nvSpPr>
        <p:spPr bwMode="auto">
          <a:xfrm>
            <a:off x="533400" y="1504950"/>
            <a:ext cx="746760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Determine whether the percent of change is a percent of </a:t>
            </a:r>
            <a:r>
              <a:rPr lang="en-US" sz="2400" b="1" i="1">
                <a:solidFill>
                  <a:srgbClr val="00539D"/>
                </a:solidFill>
              </a:rPr>
              <a:t>increase</a:t>
            </a:r>
            <a:r>
              <a:rPr lang="en-US" sz="2400" b="1">
                <a:solidFill>
                  <a:srgbClr val="00539D"/>
                </a:solidFill>
              </a:rPr>
              <a:t> or a percent of </a:t>
            </a:r>
            <a:r>
              <a:rPr lang="en-US" sz="2400" b="1" i="1">
                <a:solidFill>
                  <a:srgbClr val="00539D"/>
                </a:solidFill>
              </a:rPr>
              <a:t>decrease</a:t>
            </a:r>
            <a:r>
              <a:rPr lang="en-US" sz="2400" b="1">
                <a:solidFill>
                  <a:srgbClr val="00539D"/>
                </a:solidFill>
              </a:rPr>
              <a:t>. Then find the percent of change.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1200" b="1">
                <a:solidFill>
                  <a:srgbClr val="00539D"/>
                </a:solidFill>
              </a:rPr>
              <a:t/>
            </a:r>
            <a:br>
              <a:rPr lang="en-US" sz="1200" b="1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original: 12</a:t>
            </a:r>
            <a:br>
              <a:rPr lang="en-US" sz="2400">
                <a:solidFill>
                  <a:srgbClr val="00539D"/>
                </a:solidFill>
              </a:rPr>
            </a:br>
            <a:r>
              <a:rPr lang="en-US" sz="2400">
                <a:solidFill>
                  <a:srgbClr val="00539D"/>
                </a:solidFill>
              </a:rPr>
              <a:t>new: 48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autoUpdateAnimBg="0"/>
      <p:bldP spid="123911" grpId="0" animBg="1"/>
      <p:bldP spid="12391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Percent of Change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343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SALES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price a used-book store pays to buy a book is $5. The store sells the book for 28% above the price that it pays for the book. What is the selling price of the book?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3159125"/>
            <a:ext cx="807720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Let </a:t>
            </a:r>
            <a:r>
              <a:rPr lang="en-US" sz="2400" i="1"/>
              <a:t>s =</a:t>
            </a:r>
            <a:r>
              <a:rPr lang="en-US" sz="2400"/>
              <a:t> the selling price of the book. Since 28% is the percent of increase, the amount the used-book store pays to buy a book is less than the selling price. Therefore, </a:t>
            </a:r>
            <a:r>
              <a:rPr lang="en-US" sz="2400" i="1"/>
              <a:t>s – </a:t>
            </a:r>
            <a:r>
              <a:rPr lang="en-US" sz="2400"/>
              <a:t>5 represents the amount of change.</a:t>
            </a:r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884238" y="5000625"/>
            <a:ext cx="7219950" cy="787400"/>
            <a:chOff x="557" y="3150"/>
            <a:chExt cx="4548" cy="496"/>
          </a:xfrm>
        </p:grpSpPr>
        <p:pic>
          <p:nvPicPr>
            <p:cNvPr id="6152" name="Picture 8" descr="ALG01_13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52" y="3150"/>
              <a:ext cx="1008" cy="496"/>
            </a:xfrm>
            <a:prstGeom prst="rect">
              <a:avLst/>
            </a:prstGeom>
            <a:noFill/>
          </p:spPr>
        </p:pic>
        <p:sp>
          <p:nvSpPr>
            <p:cNvPr id="6153" name="Text Box 9"/>
            <p:cNvSpPr txBox="1">
              <a:spLocks noChangeArrowheads="1"/>
            </p:cNvSpPr>
            <p:nvPr/>
          </p:nvSpPr>
          <p:spPr bwMode="black">
            <a:xfrm>
              <a:off x="557" y="3171"/>
              <a:ext cx="128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change</a:t>
              </a:r>
            </a:p>
          </p:txBody>
        </p:sp>
        <p:sp>
          <p:nvSpPr>
            <p:cNvPr id="6154" name="Line 10"/>
            <p:cNvSpPr>
              <a:spLocks noChangeShapeType="1"/>
            </p:cNvSpPr>
            <p:nvPr/>
          </p:nvSpPr>
          <p:spPr bwMode="black">
            <a:xfrm rot="20855823">
              <a:off x="2003" y="3503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55" name="Text Box 11"/>
            <p:cNvSpPr txBox="1">
              <a:spLocks noChangeArrowheads="1"/>
            </p:cNvSpPr>
            <p:nvPr/>
          </p:nvSpPr>
          <p:spPr bwMode="black">
            <a:xfrm>
              <a:off x="733" y="3458"/>
              <a:ext cx="128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book store cost</a:t>
              </a:r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black">
            <a:xfrm>
              <a:off x="3799" y="3171"/>
              <a:ext cx="128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percent  of change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black">
            <a:xfrm rot="31663832">
              <a:off x="3364" y="3503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58" name="Text Box 14"/>
            <p:cNvSpPr txBox="1">
              <a:spLocks noChangeArrowheads="1"/>
            </p:cNvSpPr>
            <p:nvPr/>
          </p:nvSpPr>
          <p:spPr bwMode="black">
            <a:xfrm>
              <a:off x="3823" y="3450"/>
              <a:ext cx="1282" cy="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1500" b="1">
                  <a:solidFill>
                    <a:srgbClr val="EC1D24"/>
                  </a:solidFill>
                </a:rPr>
                <a:t>100 percent</a:t>
              </a:r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black">
            <a:xfrm rot="20855823">
              <a:off x="1865" y="3226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black">
            <a:xfrm rot="31663832">
              <a:off x="3334" y="3226"/>
              <a:ext cx="460" cy="98"/>
            </a:xfrm>
            <a:prstGeom prst="line">
              <a:avLst/>
            </a:prstGeom>
            <a:noFill/>
            <a:ln w="57150">
              <a:solidFill>
                <a:srgbClr val="EC1D24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161" name="Line 17"/>
          <p:cNvSpPr>
            <a:spLocks noChangeShapeType="1"/>
          </p:cNvSpPr>
          <p:nvPr/>
        </p:nvSpPr>
        <p:spPr bwMode="auto">
          <a:xfrm rot="432462">
            <a:off x="4187825" y="5203825"/>
            <a:ext cx="692150" cy="400050"/>
          </a:xfrm>
          <a:prstGeom prst="line">
            <a:avLst/>
          </a:prstGeom>
          <a:noFill/>
          <a:ln w="31750">
            <a:solidFill>
              <a:srgbClr val="EC1D24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rot="-3842826">
            <a:off x="4205288" y="5184775"/>
            <a:ext cx="665162" cy="382588"/>
          </a:xfrm>
          <a:prstGeom prst="line">
            <a:avLst/>
          </a:prstGeom>
          <a:noFill/>
          <a:ln w="31750">
            <a:solidFill>
              <a:srgbClr val="EC1D24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61" grpId="0" animBg="1"/>
      <p:bldP spid="616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Percent of Change</a:t>
            </a: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714375" y="1503363"/>
            <a:ext cx="80391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572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343150" algn="r"/>
                <a:tab pos="24574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5)(100) 	= 5(28)	Find the cross products.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371475" y="1981200"/>
            <a:ext cx="83820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14900" indent="-4572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100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500 = 140	Distributive Property</a:t>
            </a:r>
          </a:p>
          <a:p>
            <a:pPr marL="4914900" indent="-4572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100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500 </a:t>
            </a:r>
            <a:r>
              <a:rPr lang="en-US" sz="2400">
                <a:solidFill>
                  <a:srgbClr val="E01B22"/>
                </a:solidFill>
              </a:rPr>
              <a:t>+ 500</a:t>
            </a:r>
            <a:r>
              <a:rPr lang="en-US" sz="2400">
                <a:solidFill>
                  <a:srgbClr val="000000"/>
                </a:solidFill>
              </a:rPr>
              <a:t> = 140 </a:t>
            </a:r>
            <a:r>
              <a:rPr lang="en-US" sz="2400">
                <a:solidFill>
                  <a:srgbClr val="E01B22"/>
                </a:solidFill>
              </a:rPr>
              <a:t>+ 500</a:t>
            </a: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/>
              <a:t>Add 500 to each side.</a:t>
            </a:r>
          </a:p>
          <a:p>
            <a:pPr marL="4914900" indent="-4572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                   100</a:t>
            </a:r>
            <a:r>
              <a:rPr lang="en-US" sz="2400" i="1"/>
              <a:t>s</a:t>
            </a:r>
            <a:r>
              <a:rPr lang="en-US" sz="2400"/>
              <a:t> = 640	Simplify.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371475" y="54102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selling price of the $5 book is $6.40.</a:t>
            </a:r>
          </a:p>
        </p:txBody>
      </p:sp>
      <p:pic>
        <p:nvPicPr>
          <p:cNvPr id="7190" name="Picture 22" descr="ALG01_139"/>
          <p:cNvPicPr>
            <a:picLocks noChangeAspect="1" noChangeArrowheads="1"/>
          </p:cNvPicPr>
          <p:nvPr/>
        </p:nvPicPr>
        <p:blipFill>
          <a:blip r:embed="rId3" cstate="print"/>
          <a:srcRect l="38698" t="59796" r="19101" b="12872"/>
          <a:stretch>
            <a:fillRect/>
          </a:stretch>
        </p:blipFill>
        <p:spPr bwMode="auto">
          <a:xfrm>
            <a:off x="2441575" y="3486150"/>
            <a:ext cx="1654175" cy="814388"/>
          </a:xfrm>
          <a:prstGeom prst="rect">
            <a:avLst/>
          </a:prstGeom>
          <a:noFill/>
        </p:spPr>
      </p:pic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4943475" y="3619500"/>
            <a:ext cx="3886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Divide each side by 100.</a:t>
            </a: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371475" y="4419600"/>
            <a:ext cx="8382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14900" indent="-4572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              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= 6.4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7" grpId="0" build="p" autoUpdateAnimBg="0" advAuto="0"/>
      <p:bldP spid="7188" grpId="0" build="p" autoUpdateAnimBg="0"/>
      <p:bldP spid="7189" grpId="0" build="p" autoUpdateAnimBg="0"/>
      <p:bldP spid="7191" grpId="0" build="p" autoUpdateAnimBg="0" advAuto="0"/>
      <p:bldP spid="719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098800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$38.00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$31.72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$25.00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$27.72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95350" y="37814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At one store the price of a pair of jeans is $26.00. At another store the same pair of jeans has a price that is 22% higher. What is the price of jeans at the second store? </a:t>
            </a:r>
            <a:endParaRPr lang="en-US" sz="2400">
              <a:solidFill>
                <a:srgbClr val="00539D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5" grpId="0" animBg="1"/>
      <p:bldP spid="11469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Sales Tax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447800"/>
            <a:ext cx="77057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SALES TAX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meal for two at a restaurant costs $32.75. If the sales tax is 5%, what is the total price of the meal?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76300" y="2690813"/>
            <a:ext cx="78390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/>
              <a:t>	Find the tax.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33400" y="3343275"/>
            <a:ext cx="8382000" cy="1479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400300" algn="l"/>
                <a:tab pos="5486400" algn="l"/>
              </a:tabLst>
            </a:pPr>
            <a:r>
              <a:rPr lang="en-US" sz="2400"/>
              <a:t>The tax is 5% of the price of the meal.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400300" algn="l"/>
                <a:tab pos="5486400" algn="l"/>
              </a:tabLst>
            </a:pPr>
            <a:r>
              <a:rPr lang="en-US" sz="2400"/>
              <a:t>  5% of $32.75	= 0.05 </a:t>
            </a:r>
            <a:r>
              <a:rPr lang="en-US" sz="2400">
                <a:cs typeface="Arial" pitchFamily="34" charset="0"/>
              </a:rPr>
              <a:t>× 32.75	5% = 0.05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400300" algn="l"/>
                <a:tab pos="5486400" algn="l"/>
              </a:tabLst>
            </a:pPr>
            <a:r>
              <a:rPr lang="en-US" sz="2400">
                <a:cs typeface="Arial" pitchFamily="34" charset="0"/>
              </a:rPr>
              <a:t>	= 1.6375	Use a calculator.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Sales Tax</a:t>
            </a:r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876300" y="1447800"/>
            <a:ext cx="77057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Find the cost with tax.</a:t>
            </a:r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533400" y="2028825"/>
            <a:ext cx="8115300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Round $1.6375 to $1.64. Add this amount to the </a:t>
            </a:r>
            <a:br>
              <a:rPr lang="en-US" sz="2400"/>
            </a:br>
            <a:r>
              <a:rPr lang="en-US" sz="2400"/>
              <a:t>original price.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$32.75 + $1.64 = $34.39</a:t>
            </a:r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533400" y="44958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total price of the meal is $34.39.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build="p" autoUpdateAnimBg="0" advAuto="0"/>
      <p:bldP spid="124933" grpId="0" build="p" autoUpdateAnimBg="0"/>
      <p:bldP spid="12493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336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$64.27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$100.00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$76.74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$74.71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A portable CD player costs $69.99. If the sales tax is 6.75%, what is the total price of the CD player?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5105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Discounts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429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DISCOUNT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dog toy is on sale for 20% off the original price. If the original price of the toy is $3.80, what is the discounted price?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778125"/>
            <a:ext cx="8153400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  <a:tab pos="2228850" algn="l"/>
                <a:tab pos="50292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/>
              <a:t>	Find the discount.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  <a:tab pos="2228850" algn="l"/>
                <a:tab pos="5029200" algn="l"/>
              </a:tabLst>
            </a:pPr>
            <a:r>
              <a:rPr lang="en-US" sz="2400"/>
              <a:t>The discount is 20% of the original price.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  <a:tab pos="2228850" algn="l"/>
                <a:tab pos="5029200" algn="l"/>
              </a:tabLst>
            </a:pPr>
            <a:r>
              <a:rPr lang="en-US" sz="2400"/>
              <a:t>20% of $3.80 = 0.20 </a:t>
            </a:r>
            <a:r>
              <a:rPr lang="en-US" sz="2400">
                <a:cs typeface="Arial" pitchFamily="34" charset="0"/>
              </a:rPr>
              <a:t>× 3.80	20% = 0.20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l"/>
                <a:tab pos="2228850" algn="l"/>
                <a:tab pos="5029200" algn="l"/>
              </a:tabLst>
            </a:pPr>
            <a:r>
              <a:rPr lang="en-US" sz="2400">
                <a:cs typeface="Arial" pitchFamily="34" charset="0"/>
              </a:rPr>
              <a:t>		= 0.76	Use a calculator.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Discounts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876300" y="1514475"/>
            <a:ext cx="74295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Find the cost after discount.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533400" y="2105025"/>
            <a:ext cx="8143875" cy="931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Subtract $0.76 from the original price.</a:t>
            </a:r>
          </a:p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  $3.80 – $0.76 = $3.04</a:t>
            </a: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533400" y="44958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discounted price of the dog toy is $3.04.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build="p" autoUpdateAnimBg="0" advAuto="0"/>
      <p:bldP spid="125957" grpId="0" build="p" autoUpdateAnimBg="0"/>
      <p:bldP spid="12595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565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$9.99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$4.99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$16.99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$34.99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A baseball cap is on sale for 15% off the original price. If the original price of the cap is $19.99, what is the discounted price?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413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"/>
  <p:tag name="TOTALRESPONSES" val="5"/>
  <p:tag name="SLICED" val="False"/>
  <p:tag name="RESPONSES" val="NA,1,5,2;2;2;1;2;"/>
  <p:tag name="CHARTSTRINGSTD" val="1 4"/>
  <p:tag name="CHARTSTRINGREV" val="4 1"/>
  <p:tag name="CHARTSTRINGSTDPER" val="0.2 0.8"/>
  <p:tag name="CHARTSTRINGREVPER" val="0.8 0.2"/>
  <p:tag name="QUESTIONALIAS" val="5-Minute Check 1"/>
  <p:tag name="ANSWERSALIAS" val="A¤B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3;1;3;2;3;"/>
  <p:tag name="CHARTSTRINGSTD" val="1 1 3 0"/>
  <p:tag name="CHARTSTRINGREV" val="0 3 1 1"/>
  <p:tag name="CHARTSTRINGSTDPER" val="0.2 0.2 0.6 0"/>
  <p:tag name="CHARTSTRINGREVPER" val="0 0.6 0.2 0.2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2;4;4;3;3;"/>
  <p:tag name="CHARTSTRINGSTD" val="0 1 2 2"/>
  <p:tag name="CHARTSTRINGREV" val="2 2 1 0"/>
  <p:tag name="CHARTSTRINGSTDPER" val="0 0.2 0.4 0.4"/>
  <p:tag name="CHARTSTRINGREVPER" val="0.4 0.4 0.2 0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4;4;3;4;4;"/>
  <p:tag name="CHARTSTRINGSTD" val="0 0 1 4"/>
  <p:tag name="CHARTSTRINGREV" val="4 1 0 0"/>
  <p:tag name="CHARTSTRINGSTDPER" val="0 0 0.2 0.8"/>
  <p:tag name="CHARTSTRINGREVPER" val="0.8 0.2 0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1;3;1;1;2;"/>
  <p:tag name="CHARTSTRINGSTD" val="3 1 1 0"/>
  <p:tag name="CHARTSTRINGREV" val="0 1 1 3"/>
  <p:tag name="CHARTSTRINGSTDPER" val="0.6 0.2 0.2 0"/>
  <p:tag name="CHARTSTRINGREVPER" val="0 0.2 0.2 0.6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7120C438C0804D3089FBC1265DD17139"/>
  <p:tag name="VALUES" val="Incorrect¤Correct¤Incorrect¤Incorrect"/>
  <p:tag name="TOTALRESPONSES" val="5"/>
  <p:tag name="SLICED" val="False"/>
  <p:tag name="RESPONSES" val="NA,1,5,4;4;2;3;1;"/>
  <p:tag name="CHARTSTRINGSTD" val="1 1 1 2"/>
  <p:tag name="CHARTSTRINGREV" val="2 1 1 1"/>
  <p:tag name="CHARTSTRINGSTDPER" val="0.2 0.2 0.2 0.4"/>
  <p:tag name="CHARTSTRINGREVPER" val="0.4 0.2 0.2 0.2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2;2;4;2;1;"/>
  <p:tag name="CHARTSTRINGSTD" val="1 3 0 1"/>
  <p:tag name="CHARTSTRINGREV" val="1 0 3 1"/>
  <p:tag name="CHARTSTRINGSTDPER" val="0.2 0.6 0 0.2"/>
  <p:tag name="CHARTSTRINGREVPER" val="0.2 0 0.6 0.2"/>
  <p:tag name="QUESTIONALIAS" val="Example 1A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9ACAA7ED97884492BF10CC81DF77F4B4"/>
  <p:tag name="VALUES" val="Correct¤Incorrect¤Incorrect¤Incorrect"/>
  <p:tag name="TOTALRESPONSES" val="5"/>
  <p:tag name="SLICED" val="False"/>
  <p:tag name="RESPONSES" val="NA,1,5,1;3;2;3;4;"/>
  <p:tag name="CHARTSTRINGSTD" val="1 1 2 1"/>
  <p:tag name="CHARTSTRINGREV" val="1 2 1 1"/>
  <p:tag name="CHARTSTRINGSTDPER" val="0.2 0.2 0.4 0.2"/>
  <p:tag name="CHARTSTRINGREVPER" val="0.2 0.4 0.2 0.2"/>
  <p:tag name="QUESTIONALIAS" val="Example 1B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2;2;3;1;3;"/>
  <p:tag name="CHARTSTRINGSTD" val="1 2 2 0"/>
  <p:tag name="CHARTSTRINGREV" val="0 2 2 1"/>
  <p:tag name="CHARTSTRINGSTDPER" val="0.2 0.4 0.4 0"/>
  <p:tag name="CHARTSTRINGREVPER" val="0 0.4 0.4 0.2"/>
  <p:tag name="QUESTIONALIAS" val="Example 2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TOTALRESPONSES" val="5"/>
  <p:tag name="SLICED" val="False"/>
  <p:tag name="RESPONSES" val="NA,1,5,1;4;3;3;1;"/>
  <p:tag name="CHARTSTRINGSTD" val="2 0 2 1"/>
  <p:tag name="CHARTSTRINGREV" val="1 2 0 2"/>
  <p:tag name="CHARTSTRINGSTDPER" val="0.4 0 0.4 0.2"/>
  <p:tag name="CHARTSTRINGREVPER" val="0.2 0.4 0 0.4"/>
  <p:tag name="QUESTIONALIAS" val="Example 3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TOTALRESPONSES" val="5"/>
  <p:tag name="SLICED" val="False"/>
  <p:tag name="RESPONSES" val="NA,1,5,1;4;2;2;1;"/>
  <p:tag name="CHARTSTRINGSTD" val="2 2 0 1"/>
  <p:tag name="CHARTSTRINGREV" val="1 0 2 2"/>
  <p:tag name="CHARTSTRINGSTDPER" val="0.4 0.4 0 0.2"/>
  <p:tag name="CHARTSTRINGREVPER" val="0.2 0 0.4 0.4"/>
  <p:tag name="QUESTIONALIAS" val="Example 4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844</Words>
  <Application>Microsoft Office PowerPoint</Application>
  <PresentationFormat>On-screen Show (4:3)</PresentationFormat>
  <Paragraphs>165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1A</vt:lpstr>
      <vt:lpstr>Example 1A</vt:lpstr>
      <vt:lpstr>Example 1B</vt:lpstr>
      <vt:lpstr>Example 1B</vt:lpstr>
      <vt:lpstr>Example 1A</vt:lpstr>
      <vt:lpstr>Example 1B</vt:lpstr>
      <vt:lpstr>Example 2</vt:lpstr>
      <vt:lpstr>Example 2</vt:lpstr>
      <vt:lpstr>Example 2</vt:lpstr>
      <vt:lpstr>Example 3</vt:lpstr>
      <vt:lpstr>Example 3</vt:lpstr>
      <vt:lpstr>Example 3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84</cp:revision>
  <dcterms:created xsi:type="dcterms:W3CDTF">2007-12-06T14:31:51Z</dcterms:created>
  <dcterms:modified xsi:type="dcterms:W3CDTF">2015-10-05T15:08:51Z</dcterms:modified>
</cp:coreProperties>
</file>