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288" r:id="rId23"/>
    <p:sldId id="308" r:id="rId24"/>
    <p:sldId id="260" r:id="rId25"/>
    <p:sldId id="261" r:id="rId26"/>
    <p:sldId id="309" r:id="rId27"/>
    <p:sldId id="263" r:id="rId28"/>
    <p:sldId id="291" r:id="rId29"/>
    <p:sldId id="310" r:id="rId30"/>
    <p:sldId id="316" r:id="rId31"/>
    <p:sldId id="293" r:id="rId32"/>
    <p:sldId id="294" r:id="rId33"/>
    <p:sldId id="311" r:id="rId34"/>
    <p:sldId id="275" r:id="rId35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2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2–7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2_08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7" name="Picture 17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2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8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9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9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8.pn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4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3.pn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5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8.jpeg"/><Relationship Id="rId5" Type="http://schemas.openxmlformats.org/officeDocument/2006/relationships/image" Target="../media/image37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9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92613" y="6961188"/>
            <a:ext cx="3657600" cy="182562"/>
          </a:xfrm>
        </p:spPr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1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2" name="SplashHeader" descr="12_ALG1_Header_02_08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2–7)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Solve for a Specific Variable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  Solve for a Specific Variable</a:t>
            </a: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 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Real-World Example: Use Literal Equations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4:	Use Dimensional Analysis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4114800"/>
            <a:ext cx="3657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increase; 22%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increase; 14%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decrease; 14%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decrease; 22%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7620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State whether the percent of change is a percent of increase or a percent of decrease. Then find the percent of change. Round to the nearest whole percent.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12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12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original: 84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new: 96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826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4041775"/>
            <a:ext cx="4038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increase; 5%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decrease; 50%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decrease; 58%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decrease; 62%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77724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State whether the percent of change is a percent of increase or a percent of decrease. Then find the percent of change. Round to the nearest whole percent.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12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12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original: 47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new: 18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9721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$78.60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$75.65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$74.00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$67.53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discounted price of a tent with a price of $89 and a discount of 15%?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6337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$62.44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$68.00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$74.41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$76.32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final price of a pair of hiking boots with a price of $78, a discount of 10%, and a tax of 6%?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584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5% increase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7% increase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12% increase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5% decrease 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On July 1, a stock sold for $46 per share, and on August 1, it sold for $48.30 per share. What was the percent of change in the price of the stock?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0003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32% decrease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36% increase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39% decrease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40% increase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Olivia’s cell phone bill last month was $125. This month her bill is $85. What is the percent of change?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29146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3" name="Picture 11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9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A.CED.4 Rearrange formulas to highlight a quantity of interest, using the same reasoning as in solving equations.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6 Attend to precision.</a:t>
            </a:r>
          </a:p>
        </p:txBody>
      </p:sp>
      <p:pic>
        <p:nvPicPr>
          <p:cNvPr id="119820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2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equations with variables on each side.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for given variables.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Use formulas to solve real-world problems.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literal equation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dimensional analysis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unit analysis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for a Specific Variable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 =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9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093913"/>
            <a:ext cx="83820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     5</a:t>
            </a:r>
            <a:r>
              <a:rPr lang="en-US" sz="2400" i="1"/>
              <a:t>b</a:t>
            </a:r>
            <a:r>
              <a:rPr lang="en-US" sz="2400"/>
              <a:t> + 12</a:t>
            </a:r>
            <a:r>
              <a:rPr lang="en-US" sz="2400" i="1"/>
              <a:t>c =</a:t>
            </a:r>
            <a:r>
              <a:rPr lang="en-US" sz="2400"/>
              <a:t> 9	Original equation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5</a:t>
            </a:r>
            <a:r>
              <a:rPr lang="en-US" sz="2400" i="1"/>
              <a:t>b</a:t>
            </a:r>
            <a:r>
              <a:rPr lang="en-US" sz="2400"/>
              <a:t> + 12</a:t>
            </a:r>
            <a:r>
              <a:rPr lang="en-US" sz="2400" i="1"/>
              <a:t>c </a:t>
            </a:r>
            <a:r>
              <a:rPr lang="en-US" sz="2400" i="1">
                <a:solidFill>
                  <a:srgbClr val="EC1D24"/>
                </a:solidFill>
              </a:rPr>
              <a:t>–</a:t>
            </a:r>
            <a:r>
              <a:rPr lang="en-US" sz="2400">
                <a:solidFill>
                  <a:srgbClr val="EC1D24"/>
                </a:solidFill>
              </a:rPr>
              <a:t> 12</a:t>
            </a:r>
            <a:r>
              <a:rPr lang="en-US" sz="2400" i="1">
                <a:solidFill>
                  <a:srgbClr val="EC1D24"/>
                </a:solidFill>
              </a:rPr>
              <a:t>c</a:t>
            </a:r>
            <a:r>
              <a:rPr lang="en-US" sz="2400" i="1"/>
              <a:t> =</a:t>
            </a:r>
            <a:r>
              <a:rPr lang="en-US" sz="2400"/>
              <a:t> 9 </a:t>
            </a:r>
            <a:r>
              <a:rPr lang="en-US" sz="2400">
                <a:solidFill>
                  <a:srgbClr val="EC1D24"/>
                </a:solidFill>
              </a:rPr>
              <a:t>– 12</a:t>
            </a:r>
            <a:r>
              <a:rPr lang="en-US" sz="2400" i="1">
                <a:solidFill>
                  <a:srgbClr val="EC1D24"/>
                </a:solidFill>
              </a:rPr>
              <a:t>c</a:t>
            </a:r>
            <a:r>
              <a:rPr lang="en-US" sz="2400" i="1"/>
              <a:t>	</a:t>
            </a:r>
            <a:r>
              <a:rPr lang="en-US" sz="2400"/>
              <a:t>Subtract 12</a:t>
            </a:r>
            <a:r>
              <a:rPr lang="en-US" sz="2400" i="1"/>
              <a:t>c</a:t>
            </a:r>
            <a:r>
              <a:rPr lang="en-US" sz="2400"/>
              <a:t> from each side.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                   5</a:t>
            </a:r>
            <a:r>
              <a:rPr lang="en-US" sz="2400" i="1"/>
              <a:t>b</a:t>
            </a:r>
            <a:r>
              <a:rPr lang="en-US" sz="2400"/>
              <a:t> = 9 – 12</a:t>
            </a:r>
            <a:r>
              <a:rPr lang="en-US" sz="2400" i="1"/>
              <a:t>c</a:t>
            </a:r>
            <a:r>
              <a:rPr lang="en-US" sz="2400"/>
              <a:t>	Simplify.</a:t>
            </a:r>
          </a:p>
        </p:txBody>
      </p:sp>
      <p:pic>
        <p:nvPicPr>
          <p:cNvPr id="5905" name="Picture 785" descr="ALG01_140"/>
          <p:cNvPicPr>
            <a:picLocks noChangeAspect="1" noChangeArrowheads="1"/>
          </p:cNvPicPr>
          <p:nvPr/>
        </p:nvPicPr>
        <p:blipFill>
          <a:blip r:embed="rId3" cstate="print"/>
          <a:srcRect t="64229" r="45105"/>
          <a:stretch>
            <a:fillRect/>
          </a:stretch>
        </p:blipFill>
        <p:spPr bwMode="auto">
          <a:xfrm>
            <a:off x="2559050" y="3998913"/>
            <a:ext cx="1755775" cy="762000"/>
          </a:xfrm>
          <a:prstGeom prst="rect">
            <a:avLst/>
          </a:prstGeom>
          <a:noFill/>
        </p:spPr>
      </p:pic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000625" y="4075113"/>
            <a:ext cx="3810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Divide each side by 5.</a:t>
            </a:r>
          </a:p>
        </p:txBody>
      </p:sp>
      <p:pic>
        <p:nvPicPr>
          <p:cNvPr id="5907" name="Picture 787" descr="ALG01_141"/>
          <p:cNvPicPr>
            <a:picLocks noChangeAspect="1" noChangeArrowheads="1"/>
          </p:cNvPicPr>
          <p:nvPr/>
        </p:nvPicPr>
        <p:blipFill>
          <a:blip r:embed="rId4" cstate="print"/>
          <a:srcRect b="50000"/>
          <a:stretch>
            <a:fillRect/>
          </a:stretch>
        </p:blipFill>
        <p:spPr bwMode="auto">
          <a:xfrm>
            <a:off x="2784475" y="4833938"/>
            <a:ext cx="1663700" cy="804862"/>
          </a:xfrm>
          <a:prstGeom prst="rect">
            <a:avLst/>
          </a:prstGeom>
          <a:noFill/>
        </p:spPr>
      </p:pic>
      <p:sp>
        <p:nvSpPr>
          <p:cNvPr id="5908" name="Text Box 788"/>
          <p:cNvSpPr txBox="1">
            <a:spLocks noChangeArrowheads="1"/>
          </p:cNvSpPr>
          <p:nvPr/>
        </p:nvSpPr>
        <p:spPr bwMode="auto">
          <a:xfrm>
            <a:off x="5000625" y="5027613"/>
            <a:ext cx="3810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 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6" grpId="0" build="p" autoUpdateAnimBg="0" advAuto="0"/>
      <p:bldP spid="5908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for a Specific Variable</a:t>
            </a:r>
          </a:p>
        </p:txBody>
      </p:sp>
      <p:pic>
        <p:nvPicPr>
          <p:cNvPr id="86027" name="Picture 11" descr="2-8-1-re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800" y="1390650"/>
            <a:ext cx="5156200" cy="819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13 for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032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5" name="Group 21"/>
          <p:cNvGrpSpPr>
            <a:grpSpLocks/>
          </p:cNvGrpSpPr>
          <p:nvPr/>
        </p:nvGrpSpPr>
        <p:grpSpPr bwMode="auto">
          <a:xfrm>
            <a:off x="857250" y="1979613"/>
            <a:ext cx="2790825" cy="3430587"/>
            <a:chOff x="540" y="1247"/>
            <a:chExt cx="1758" cy="2161"/>
          </a:xfrm>
        </p:grpSpPr>
        <p:sp>
          <p:nvSpPr>
            <p:cNvPr id="1136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37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 = 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 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+ 4</a:t>
              </a:r>
            </a:p>
          </p:txBody>
        </p:sp>
        <p:pic>
          <p:nvPicPr>
            <p:cNvPr id="113675" name="Picture 11" descr="ALG01_143"/>
            <p:cNvPicPr>
              <a:picLocks noChangeAspect="1" noChangeArrowheads="1"/>
            </p:cNvPicPr>
            <p:nvPr/>
          </p:nvPicPr>
          <p:blipFill>
            <a:blip r:embed="rId6" cstate="print"/>
            <a:srcRect b="71115"/>
            <a:stretch>
              <a:fillRect/>
            </a:stretch>
          </p:blipFill>
          <p:spPr bwMode="auto">
            <a:xfrm>
              <a:off x="1295" y="1247"/>
              <a:ext cx="685" cy="525"/>
            </a:xfrm>
            <a:prstGeom prst="rect">
              <a:avLst/>
            </a:prstGeom>
            <a:noFill/>
          </p:spPr>
        </p:pic>
        <p:pic>
          <p:nvPicPr>
            <p:cNvPr id="113676" name="Picture 12" descr="ALG01_143"/>
            <p:cNvPicPr>
              <a:picLocks noChangeAspect="1" noChangeArrowheads="1"/>
            </p:cNvPicPr>
            <p:nvPr/>
          </p:nvPicPr>
          <p:blipFill>
            <a:blip r:embed="rId6" cstate="print"/>
            <a:srcRect t="29050" b="43385"/>
            <a:stretch>
              <a:fillRect/>
            </a:stretch>
          </p:blipFill>
          <p:spPr bwMode="auto">
            <a:xfrm>
              <a:off x="1295" y="1838"/>
              <a:ext cx="685" cy="501"/>
            </a:xfrm>
            <a:prstGeom prst="rect">
              <a:avLst/>
            </a:prstGeom>
            <a:noFill/>
          </p:spPr>
        </p:pic>
        <p:pic>
          <p:nvPicPr>
            <p:cNvPr id="113677" name="Picture 13" descr="ALG01_143"/>
            <p:cNvPicPr>
              <a:picLocks noChangeAspect="1" noChangeArrowheads="1"/>
            </p:cNvPicPr>
            <p:nvPr/>
          </p:nvPicPr>
          <p:blipFill>
            <a:blip r:embed="rId6" cstate="print"/>
            <a:srcRect t="57109" b="15326"/>
            <a:stretch>
              <a:fillRect/>
            </a:stretch>
          </p:blipFill>
          <p:spPr bwMode="auto">
            <a:xfrm>
              <a:off x="1295" y="2444"/>
              <a:ext cx="685" cy="501"/>
            </a:xfrm>
            <a:prstGeom prst="rect">
              <a:avLst/>
            </a:prstGeom>
            <a:noFill/>
          </p:spPr>
        </p:pic>
        <p:pic>
          <p:nvPicPr>
            <p:cNvPr id="113682" name="Picture 18" descr="2-8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6" y="1412"/>
              <a:ext cx="340" cy="226"/>
            </a:xfrm>
            <a:prstGeom prst="rect">
              <a:avLst/>
            </a:prstGeom>
            <a:noFill/>
          </p:spPr>
        </p:pic>
        <p:pic>
          <p:nvPicPr>
            <p:cNvPr id="113683" name="Picture 19" descr="2-8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6" y="1994"/>
              <a:ext cx="340" cy="226"/>
            </a:xfrm>
            <a:prstGeom prst="rect">
              <a:avLst/>
            </a:prstGeom>
            <a:noFill/>
          </p:spPr>
        </p:pic>
        <p:pic>
          <p:nvPicPr>
            <p:cNvPr id="113684" name="Picture 20" descr="2-8-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6" y="2606"/>
              <a:ext cx="340" cy="22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for a Specific Variable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4 –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133600"/>
            <a:ext cx="8382000" cy="3487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/>
              <a:t>               7</a:t>
            </a:r>
            <a:r>
              <a:rPr lang="en-US" sz="2400" i="1"/>
              <a:t>x</a:t>
            </a:r>
            <a:r>
              <a:rPr lang="en-US" sz="2400"/>
              <a:t> – 2</a:t>
            </a:r>
            <a:r>
              <a:rPr lang="en-US" sz="2400" i="1"/>
              <a:t>z</a:t>
            </a:r>
            <a:r>
              <a:rPr lang="en-US" sz="2400"/>
              <a:t> = 4 – </a:t>
            </a:r>
            <a:r>
              <a:rPr lang="en-US" sz="2400" i="1"/>
              <a:t>xy	</a:t>
            </a:r>
            <a:r>
              <a:rPr lang="en-US" sz="2400"/>
              <a:t>Original equation</a:t>
            </a:r>
          </a:p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/>
              <a:t>       7</a:t>
            </a:r>
            <a:r>
              <a:rPr lang="en-US" sz="2400" i="1"/>
              <a:t>x</a:t>
            </a:r>
            <a:r>
              <a:rPr lang="en-US" sz="2400"/>
              <a:t> – 2</a:t>
            </a:r>
            <a:r>
              <a:rPr lang="en-US" sz="2400" i="1"/>
              <a:t>z</a:t>
            </a:r>
            <a:r>
              <a:rPr lang="en-US" sz="2400"/>
              <a:t> </a:t>
            </a:r>
            <a:r>
              <a:rPr lang="en-US" sz="2400">
                <a:solidFill>
                  <a:srgbClr val="E01B22"/>
                </a:solidFill>
              </a:rPr>
              <a:t>+ 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/>
              <a:t> = 4 – </a:t>
            </a:r>
            <a:r>
              <a:rPr lang="en-US" sz="2400" i="1"/>
              <a:t>xy </a:t>
            </a:r>
            <a:r>
              <a:rPr lang="en-US" sz="2400">
                <a:solidFill>
                  <a:srgbClr val="E01B22"/>
                </a:solidFill>
              </a:rPr>
              <a:t>+ 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/>
              <a:t>	Add </a:t>
            </a:r>
            <a:r>
              <a:rPr lang="en-US" sz="2400" i="1"/>
              <a:t>xy</a:t>
            </a:r>
            <a:r>
              <a:rPr lang="en-US" sz="2400"/>
              <a:t> to each side.</a:t>
            </a:r>
          </a:p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i="1"/>
              <a:t>       7x</a:t>
            </a:r>
            <a:r>
              <a:rPr lang="en-US" sz="2400"/>
              <a:t> – 2</a:t>
            </a:r>
            <a:r>
              <a:rPr lang="en-US" sz="2400" i="1"/>
              <a:t>z</a:t>
            </a:r>
            <a:r>
              <a:rPr lang="en-US" sz="2400"/>
              <a:t> + </a:t>
            </a:r>
            <a:r>
              <a:rPr lang="en-US" sz="2400" i="1"/>
              <a:t>xy</a:t>
            </a:r>
            <a:r>
              <a:rPr lang="en-US" sz="2400"/>
              <a:t> = 4	Simplify.</a:t>
            </a:r>
          </a:p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/>
              <a:t>7</a:t>
            </a:r>
            <a:r>
              <a:rPr lang="en-US" sz="2400" i="1"/>
              <a:t>x</a:t>
            </a:r>
            <a:r>
              <a:rPr lang="en-US" sz="2400"/>
              <a:t> – 2</a:t>
            </a:r>
            <a:r>
              <a:rPr lang="en-US" sz="2400" i="1"/>
              <a:t>z</a:t>
            </a:r>
            <a:r>
              <a:rPr lang="en-US" sz="2400"/>
              <a:t> + </a:t>
            </a:r>
            <a:r>
              <a:rPr lang="en-US" sz="2400" i="1"/>
              <a:t>xy</a:t>
            </a:r>
            <a:r>
              <a:rPr lang="en-US" sz="2400"/>
              <a:t> </a:t>
            </a:r>
            <a:r>
              <a:rPr lang="en-US" sz="2400">
                <a:solidFill>
                  <a:srgbClr val="339966"/>
                </a:solidFill>
              </a:rPr>
              <a:t>+2</a:t>
            </a:r>
            <a:r>
              <a:rPr lang="en-US" sz="2400" i="1">
                <a:solidFill>
                  <a:srgbClr val="339966"/>
                </a:solidFill>
              </a:rPr>
              <a:t>z</a:t>
            </a:r>
            <a:r>
              <a:rPr lang="en-US" sz="2400"/>
              <a:t> = 4 </a:t>
            </a:r>
            <a:r>
              <a:rPr lang="en-US" sz="2400">
                <a:solidFill>
                  <a:srgbClr val="339966"/>
                </a:solidFill>
              </a:rPr>
              <a:t>+ 2</a:t>
            </a:r>
            <a:r>
              <a:rPr lang="en-US" sz="2400" i="1">
                <a:solidFill>
                  <a:srgbClr val="339966"/>
                </a:solidFill>
              </a:rPr>
              <a:t>z</a:t>
            </a:r>
            <a:r>
              <a:rPr lang="en-US" sz="2400"/>
              <a:t>	Add 2</a:t>
            </a:r>
            <a:r>
              <a:rPr lang="en-US" sz="2400" i="1"/>
              <a:t>z</a:t>
            </a:r>
            <a:r>
              <a:rPr lang="en-US" sz="2400"/>
              <a:t> to each side.</a:t>
            </a:r>
          </a:p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/>
              <a:t>               7</a:t>
            </a:r>
            <a:r>
              <a:rPr lang="en-US" sz="2400" i="1"/>
              <a:t>x</a:t>
            </a:r>
            <a:r>
              <a:rPr lang="en-US" sz="2400"/>
              <a:t> + </a:t>
            </a:r>
            <a:r>
              <a:rPr lang="en-US" sz="2400" i="1"/>
              <a:t>xy</a:t>
            </a:r>
            <a:r>
              <a:rPr lang="en-US" sz="2400"/>
              <a:t> = 4 + 2</a:t>
            </a:r>
            <a:r>
              <a:rPr lang="en-US" sz="2400" i="1"/>
              <a:t>z</a:t>
            </a:r>
            <a:r>
              <a:rPr lang="en-US" sz="2400"/>
              <a:t>	Simplify.</a:t>
            </a:r>
          </a:p>
          <a:p>
            <a:pPr marL="4914900" indent="-45720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i="1"/>
              <a:t>              x</a:t>
            </a:r>
            <a:r>
              <a:rPr lang="en-US" sz="2400"/>
              <a:t>(7 + </a:t>
            </a:r>
            <a:r>
              <a:rPr lang="en-US" sz="2400" i="1"/>
              <a:t>y</a:t>
            </a:r>
            <a:r>
              <a:rPr lang="en-US" sz="2400"/>
              <a:t>) = 4 + 2</a:t>
            </a:r>
            <a:r>
              <a:rPr lang="en-US" sz="2400" i="1"/>
              <a:t>z</a:t>
            </a:r>
            <a:r>
              <a:rPr lang="en-US" sz="2400"/>
              <a:t>	Use the Distributive Property.</a:t>
            </a:r>
            <a:endParaRPr lang="en-US" sz="2400" i="1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for a Specific Variable</a:t>
            </a:r>
          </a:p>
        </p:txBody>
      </p:sp>
      <p:pic>
        <p:nvPicPr>
          <p:cNvPr id="7174" name="Picture 6" descr="ALG01_1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2330450" cy="833438"/>
          </a:xfrm>
          <a:prstGeom prst="rect">
            <a:avLst/>
          </a:prstGeo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0" y="1790700"/>
            <a:ext cx="30956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Divide each side by 7 + </a:t>
            </a:r>
            <a:r>
              <a:rPr lang="en-US" sz="2400" i="1"/>
              <a:t>y</a:t>
            </a:r>
            <a:r>
              <a:rPr lang="en-US" sz="2400"/>
              <a:t>.</a:t>
            </a:r>
          </a:p>
        </p:txBody>
      </p:sp>
      <p:pic>
        <p:nvPicPr>
          <p:cNvPr id="7177" name="Picture 9" descr="2-8-2-redo"/>
          <p:cNvPicPr>
            <a:picLocks noChangeAspect="1" noChangeArrowheads="1"/>
          </p:cNvPicPr>
          <p:nvPr/>
        </p:nvPicPr>
        <p:blipFill>
          <a:blip r:embed="rId4" cstate="print"/>
          <a:srcRect t="56906" r="78224"/>
          <a:stretch>
            <a:fillRect/>
          </a:stretch>
        </p:blipFill>
        <p:spPr bwMode="auto">
          <a:xfrm>
            <a:off x="2971800" y="2667000"/>
            <a:ext cx="1704975" cy="990600"/>
          </a:xfrm>
          <a:prstGeom prst="rect">
            <a:avLst/>
          </a:prstGeom>
          <a:noFill/>
        </p:spPr>
      </p:pic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5334000" y="2965450"/>
            <a:ext cx="30956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Simplify.</a:t>
            </a:r>
          </a:p>
        </p:txBody>
      </p:sp>
      <p:pic>
        <p:nvPicPr>
          <p:cNvPr id="7182" name="Picture 14" descr="2-8-2-red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1538" y="3960813"/>
            <a:ext cx="7586662" cy="13160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build="p" autoUpdateAnimBg="0" advAuto="0"/>
      <p:bldP spid="7181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12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 for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2000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713" name="Group 25"/>
          <p:cNvGrpSpPr>
            <a:grpSpLocks/>
          </p:cNvGrpSpPr>
          <p:nvPr/>
        </p:nvGrpSpPr>
        <p:grpSpPr bwMode="auto">
          <a:xfrm>
            <a:off x="857250" y="1854200"/>
            <a:ext cx="4324350" cy="3565525"/>
            <a:chOff x="540" y="1168"/>
            <a:chExt cx="2724" cy="2246"/>
          </a:xfrm>
        </p:grpSpPr>
        <p:sp>
          <p:nvSpPr>
            <p:cNvPr id="11469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7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4699" name="Picture 11" descr="ALG01_146"/>
            <p:cNvPicPr>
              <a:picLocks noChangeAspect="1" noChangeArrowheads="1"/>
            </p:cNvPicPr>
            <p:nvPr/>
          </p:nvPicPr>
          <p:blipFill>
            <a:blip r:embed="rId6" cstate="print"/>
            <a:srcRect r="12157" b="74147"/>
            <a:stretch>
              <a:fillRect/>
            </a:stretch>
          </p:blipFill>
          <p:spPr bwMode="auto">
            <a:xfrm>
              <a:off x="1236" y="1168"/>
              <a:ext cx="683" cy="525"/>
            </a:xfrm>
            <a:prstGeom prst="rect">
              <a:avLst/>
            </a:prstGeom>
            <a:noFill/>
          </p:spPr>
        </p:pic>
        <p:pic>
          <p:nvPicPr>
            <p:cNvPr id="114700" name="Picture 12" descr="ALG01_146"/>
            <p:cNvPicPr>
              <a:picLocks noChangeAspect="1" noChangeArrowheads="1"/>
            </p:cNvPicPr>
            <p:nvPr/>
          </p:nvPicPr>
          <p:blipFill>
            <a:blip r:embed="rId6" cstate="print"/>
            <a:srcRect t="24828" b="49065"/>
            <a:stretch>
              <a:fillRect/>
            </a:stretch>
          </p:blipFill>
          <p:spPr bwMode="auto">
            <a:xfrm>
              <a:off x="1236" y="1738"/>
              <a:ext cx="777" cy="530"/>
            </a:xfrm>
            <a:prstGeom prst="rect">
              <a:avLst/>
            </a:prstGeom>
            <a:noFill/>
          </p:spPr>
        </p:pic>
        <p:pic>
          <p:nvPicPr>
            <p:cNvPr id="114701" name="Picture 13" descr="ALG01_146"/>
            <p:cNvPicPr>
              <a:picLocks noChangeAspect="1" noChangeArrowheads="1"/>
            </p:cNvPicPr>
            <p:nvPr/>
          </p:nvPicPr>
          <p:blipFill>
            <a:blip r:embed="rId6" cstate="print"/>
            <a:srcRect t="51134" b="24532"/>
            <a:stretch>
              <a:fillRect/>
            </a:stretch>
          </p:blipFill>
          <p:spPr bwMode="auto">
            <a:xfrm>
              <a:off x="1236" y="2344"/>
              <a:ext cx="777" cy="494"/>
            </a:xfrm>
            <a:prstGeom prst="rect">
              <a:avLst/>
            </a:prstGeom>
            <a:noFill/>
          </p:spPr>
        </p:pic>
        <p:pic>
          <p:nvPicPr>
            <p:cNvPr id="114702" name="Picture 14" descr="ALG01_146"/>
            <p:cNvPicPr>
              <a:picLocks noChangeAspect="1" noChangeArrowheads="1"/>
            </p:cNvPicPr>
            <p:nvPr/>
          </p:nvPicPr>
          <p:blipFill>
            <a:blip r:embed="rId6" cstate="print"/>
            <a:srcRect t="76256"/>
            <a:stretch>
              <a:fillRect/>
            </a:stretch>
          </p:blipFill>
          <p:spPr bwMode="auto">
            <a:xfrm>
              <a:off x="1236" y="2932"/>
              <a:ext cx="777" cy="482"/>
            </a:xfrm>
            <a:prstGeom prst="rect">
              <a:avLst/>
            </a:prstGeom>
            <a:noFill/>
          </p:spPr>
        </p:pic>
        <p:sp>
          <p:nvSpPr>
            <p:cNvPr id="114705" name="Text Box 17"/>
            <p:cNvSpPr txBox="1">
              <a:spLocks noChangeArrowheads="1"/>
            </p:cNvSpPr>
            <p:nvPr/>
          </p:nvSpPr>
          <p:spPr bwMode="auto">
            <a:xfrm>
              <a:off x="1824" y="1242"/>
              <a:ext cx="1440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600"/>
                <a:t>;</a:t>
              </a:r>
              <a:r>
                <a:rPr lang="en-US" sz="2600" i="1"/>
                <a:t> b</a:t>
              </a:r>
              <a:r>
                <a:rPr lang="en-US" sz="2600"/>
                <a:t> </a:t>
              </a:r>
              <a:r>
                <a:rPr lang="en-US" sz="2600">
                  <a:cs typeface="Arial" pitchFamily="34" charset="0"/>
                </a:rPr>
                <a:t>≠ 6</a:t>
              </a:r>
            </a:p>
          </p:txBody>
        </p:sp>
        <p:sp>
          <p:nvSpPr>
            <p:cNvPr id="114706" name="Text Box 18"/>
            <p:cNvSpPr txBox="1">
              <a:spLocks noChangeArrowheads="1"/>
            </p:cNvSpPr>
            <p:nvPr/>
          </p:nvSpPr>
          <p:spPr bwMode="auto">
            <a:xfrm>
              <a:off x="1824" y="1818"/>
              <a:ext cx="1440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600"/>
                <a:t>;</a:t>
              </a:r>
              <a:r>
                <a:rPr lang="en-US" sz="2600" i="1"/>
                <a:t> b</a:t>
              </a:r>
              <a:r>
                <a:rPr lang="en-US" sz="2600"/>
                <a:t> </a:t>
              </a:r>
              <a:r>
                <a:rPr lang="en-US" sz="2600">
                  <a:cs typeface="Arial" pitchFamily="34" charset="0"/>
                </a:rPr>
                <a:t>≠ –6</a:t>
              </a:r>
            </a:p>
          </p:txBody>
        </p:sp>
        <p:sp>
          <p:nvSpPr>
            <p:cNvPr id="114707" name="Text Box 19"/>
            <p:cNvSpPr txBox="1">
              <a:spLocks noChangeArrowheads="1"/>
            </p:cNvSpPr>
            <p:nvPr/>
          </p:nvSpPr>
          <p:spPr bwMode="auto">
            <a:xfrm>
              <a:off x="1632" y="2404"/>
              <a:ext cx="1440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600"/>
                <a:t>;</a:t>
              </a:r>
              <a:r>
                <a:rPr lang="en-US" sz="2600" i="1"/>
                <a:t> b</a:t>
              </a:r>
              <a:r>
                <a:rPr lang="en-US" sz="2600"/>
                <a:t> </a:t>
              </a:r>
              <a:r>
                <a:rPr lang="en-US" sz="2600">
                  <a:cs typeface="Arial" pitchFamily="34" charset="0"/>
                </a:rPr>
                <a:t>≠ 6</a:t>
              </a:r>
            </a:p>
          </p:txBody>
        </p:sp>
        <p:pic>
          <p:nvPicPr>
            <p:cNvPr id="114709" name="Picture 21" descr="2-8-2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6" y="1333"/>
              <a:ext cx="317" cy="191"/>
            </a:xfrm>
            <a:prstGeom prst="rect">
              <a:avLst/>
            </a:prstGeom>
            <a:noFill/>
          </p:spPr>
        </p:pic>
        <p:pic>
          <p:nvPicPr>
            <p:cNvPr id="114710" name="Picture 22" descr="2-8-2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6" y="1909"/>
              <a:ext cx="317" cy="191"/>
            </a:xfrm>
            <a:prstGeom prst="rect">
              <a:avLst/>
            </a:prstGeom>
            <a:noFill/>
          </p:spPr>
        </p:pic>
        <p:pic>
          <p:nvPicPr>
            <p:cNvPr id="114711" name="Picture 23" descr="2-8-2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6" y="2503"/>
              <a:ext cx="317" cy="191"/>
            </a:xfrm>
            <a:prstGeom prst="rect">
              <a:avLst/>
            </a:prstGeom>
            <a:noFill/>
          </p:spPr>
        </p:pic>
        <p:pic>
          <p:nvPicPr>
            <p:cNvPr id="114712" name="Picture 24" descr="2-8-2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06" y="3103"/>
              <a:ext cx="317" cy="19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43400" y="762000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Literal Equations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56959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 Eg = m </a:t>
            </a:r>
            <a:r>
              <a:rPr lang="en-US" sz="2400">
                <a:solidFill>
                  <a:srgbClr val="E01B22"/>
                </a:solidFill>
              </a:rPr>
              <a:t>or </a:t>
            </a:r>
            <a:r>
              <a:rPr lang="en-US" sz="2400" i="1">
                <a:solidFill>
                  <a:srgbClr val="E01B22"/>
                </a:solidFill>
              </a:rPr>
              <a:t>m = Eg </a:t>
            </a:r>
            <a:endParaRPr lang="en-US" sz="2400">
              <a:solidFill>
                <a:srgbClr val="E01B22"/>
              </a:solidFill>
            </a:endParaRPr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876300" y="1447800"/>
            <a:ext cx="8039100" cy="2068513"/>
            <a:chOff x="552" y="947"/>
            <a:chExt cx="5064" cy="1303"/>
          </a:xfrm>
        </p:grpSpPr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552" y="947"/>
              <a:ext cx="5064" cy="1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 FUEL ECONOMY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A car’s fuel economy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E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(miles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per gallon) is given by the formula           , where  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m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is the number of miles driven and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g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is the number 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of gallons of fuel used. Solve the formula for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m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.</a:t>
              </a:r>
            </a:p>
          </p:txBody>
        </p:sp>
        <p:pic>
          <p:nvPicPr>
            <p:cNvPr id="9223" name="Picture 7" descr="ALG01_14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4" y="1182"/>
              <a:ext cx="587" cy="522"/>
            </a:xfrm>
            <a:prstGeom prst="rect">
              <a:avLst/>
            </a:prstGeom>
            <a:noFill/>
          </p:spPr>
        </p:pic>
      </p:grpSp>
      <p:pic>
        <p:nvPicPr>
          <p:cNvPr id="9224" name="Picture 8" descr="ALG01_148"/>
          <p:cNvPicPr>
            <a:picLocks noChangeAspect="1" noChangeArrowheads="1"/>
          </p:cNvPicPr>
          <p:nvPr/>
        </p:nvPicPr>
        <p:blipFill>
          <a:blip r:embed="rId4" cstate="print"/>
          <a:srcRect r="47525" b="49399"/>
          <a:stretch>
            <a:fillRect/>
          </a:stretch>
        </p:blipFill>
        <p:spPr bwMode="auto">
          <a:xfrm>
            <a:off x="1341438" y="3600450"/>
            <a:ext cx="925512" cy="868363"/>
          </a:xfrm>
          <a:prstGeom prst="rect">
            <a:avLst/>
          </a:prstGeom>
          <a:noFill/>
        </p:spPr>
      </p:pic>
      <p:pic>
        <p:nvPicPr>
          <p:cNvPr id="9225" name="Picture 9" descr="ALG01_148"/>
          <p:cNvPicPr>
            <a:picLocks noChangeAspect="1" noChangeArrowheads="1"/>
          </p:cNvPicPr>
          <p:nvPr/>
        </p:nvPicPr>
        <p:blipFill>
          <a:blip r:embed="rId4" cstate="print"/>
          <a:srcRect t="56059"/>
          <a:stretch>
            <a:fillRect/>
          </a:stretch>
        </p:blipFill>
        <p:spPr bwMode="auto">
          <a:xfrm>
            <a:off x="942975" y="4592638"/>
            <a:ext cx="1763713" cy="754062"/>
          </a:xfrm>
          <a:prstGeom prst="rect">
            <a:avLst/>
          </a:prstGeom>
          <a:noFill/>
        </p:spPr>
      </p:pic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495800" y="3773488"/>
            <a:ext cx="3962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Formula for fuel economy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495800" y="4686300"/>
            <a:ext cx="39624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Multiply each side by </a:t>
            </a:r>
            <a:r>
              <a:rPr lang="en-US" sz="2400" i="1"/>
              <a:t>g</a:t>
            </a:r>
            <a:r>
              <a:rPr lang="en-US" sz="2400"/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  <p:bldP spid="9226" grpId="0" build="p" autoUpdateAnimBg="0" advAuto="0"/>
      <p:bldP spid="9227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03363"/>
            <a:ext cx="78105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FUEL ECONOMY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If Quanah’s car has an average fuel consumption of 30 miles per gallon and she used 9.5 gallons, how far did she drive?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533400" y="2830513"/>
            <a:ext cx="8382000" cy="1589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086100" indent="-27432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</a:tabLst>
            </a:pPr>
            <a:r>
              <a:rPr lang="en-US" sz="2400" i="1"/>
              <a:t>	Eg =	m	</a:t>
            </a:r>
            <a:r>
              <a:rPr lang="en-US" sz="2400"/>
              <a:t>Formula for miles driven</a:t>
            </a:r>
          </a:p>
          <a:p>
            <a:pPr marL="3086100" indent="-27432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</a:tabLst>
            </a:pPr>
            <a:r>
              <a:rPr lang="en-US" sz="2400">
                <a:solidFill>
                  <a:srgbClr val="E01B22"/>
                </a:solidFill>
              </a:rPr>
              <a:t>30</a:t>
            </a:r>
            <a:r>
              <a:rPr lang="en-US" sz="2400"/>
              <a:t>(</a:t>
            </a:r>
            <a:r>
              <a:rPr lang="en-US" sz="2400">
                <a:solidFill>
                  <a:srgbClr val="339966"/>
                </a:solidFill>
              </a:rPr>
              <a:t>9.5</a:t>
            </a:r>
            <a:r>
              <a:rPr lang="en-US" sz="2400"/>
              <a:t>) =	</a:t>
            </a:r>
            <a:r>
              <a:rPr lang="en-US" sz="2400" i="1"/>
              <a:t>m</a:t>
            </a:r>
            <a:r>
              <a:rPr lang="en-US" sz="2400"/>
              <a:t>	</a:t>
            </a:r>
            <a:r>
              <a:rPr lang="en-US" sz="2400" i="1"/>
              <a:t>E</a:t>
            </a:r>
            <a:r>
              <a:rPr lang="en-US" sz="2400"/>
              <a:t> = 30 mpg and </a:t>
            </a:r>
            <a:r>
              <a:rPr lang="en-US" sz="2400" i="1"/>
              <a:t>g</a:t>
            </a:r>
            <a:r>
              <a:rPr lang="en-US" sz="2400"/>
              <a:t> = 9.5 gallons</a:t>
            </a:r>
          </a:p>
          <a:p>
            <a:pPr marL="3086100" indent="-27432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</a:tabLst>
            </a:pPr>
            <a:r>
              <a:rPr lang="en-US" sz="2400"/>
              <a:t>	285 =	</a:t>
            </a:r>
            <a:r>
              <a:rPr lang="en-US" sz="2400" i="1"/>
              <a:t>m</a:t>
            </a:r>
            <a:r>
              <a:rPr lang="en-US" sz="2400"/>
              <a:t> 	Multiply.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She drove 285 miles.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4343400" y="762000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Literal Equations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1" grpId="0" build="p" autoUpdateAnimBg="0"/>
      <p:bldP spid="9114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27" name="Group 15"/>
          <p:cNvGrpSpPr>
            <a:grpSpLocks/>
          </p:cNvGrpSpPr>
          <p:nvPr/>
        </p:nvGrpSpPr>
        <p:grpSpPr bwMode="auto">
          <a:xfrm>
            <a:off x="857250" y="3971925"/>
            <a:ext cx="5238750" cy="1514475"/>
            <a:chOff x="540" y="2352"/>
            <a:chExt cx="3300" cy="954"/>
          </a:xfrm>
        </p:grpSpPr>
        <p:sp>
          <p:nvSpPr>
            <p:cNvPr id="11571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2352"/>
              <a:ext cx="3300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 </a:t>
              </a:r>
              <a:r>
                <a:rPr lang="pt-BR" sz="2400" i="1">
                  <a:sym typeface="Symbol" pitchFamily="18" charset="2"/>
                </a:rPr>
                <a:t>g</a:t>
              </a:r>
              <a:r>
                <a:rPr lang="pt-BR" sz="2400">
                  <a:sym typeface="Symbol" pitchFamily="18" charset="2"/>
                </a:rPr>
                <a:t> = </a:t>
              </a:r>
              <a:r>
                <a:rPr lang="pt-BR" sz="2400" i="1">
                  <a:sym typeface="Symbol" pitchFamily="18" charset="2"/>
                </a:rPr>
                <a:t>mE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 </a:t>
              </a:r>
              <a:r>
                <a:rPr lang="pt-BR" sz="2400" i="1">
                  <a:sym typeface="Symbol" pitchFamily="18" charset="2"/>
                </a:rPr>
                <a:t>m</a:t>
              </a:r>
              <a:r>
                <a:rPr lang="pt-BR" sz="2400">
                  <a:sym typeface="Symbol" pitchFamily="18" charset="2"/>
                </a:rPr>
                <a:t> = </a:t>
              </a:r>
              <a:r>
                <a:rPr lang="pt-BR" sz="2400" i="1">
                  <a:sym typeface="Symbol" pitchFamily="18" charset="2"/>
                </a:rPr>
                <a:t>gE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7432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</a:p>
          </p:txBody>
        </p:sp>
        <p:pic>
          <p:nvPicPr>
            <p:cNvPr id="115725" name="Picture 13" descr="ALG01_149"/>
            <p:cNvPicPr>
              <a:picLocks noChangeAspect="1" noChangeArrowheads="1"/>
            </p:cNvPicPr>
            <p:nvPr/>
          </p:nvPicPr>
          <p:blipFill>
            <a:blip r:embed="rId4" cstate="print"/>
            <a:srcRect t="39412" b="32314"/>
            <a:stretch>
              <a:fillRect/>
            </a:stretch>
          </p:blipFill>
          <p:spPr bwMode="auto">
            <a:xfrm>
              <a:off x="870" y="2865"/>
              <a:ext cx="685" cy="441"/>
            </a:xfrm>
            <a:prstGeom prst="rect">
              <a:avLst/>
            </a:prstGeom>
            <a:noFill/>
          </p:spPr>
        </p:pic>
        <p:pic>
          <p:nvPicPr>
            <p:cNvPr id="115726" name="Picture 14" descr="ALG01_149"/>
            <p:cNvPicPr>
              <a:picLocks noChangeAspect="1" noChangeArrowheads="1"/>
            </p:cNvPicPr>
            <p:nvPr/>
          </p:nvPicPr>
          <p:blipFill>
            <a:blip r:embed="rId4" cstate="print"/>
            <a:srcRect t="69032"/>
            <a:stretch>
              <a:fillRect/>
            </a:stretch>
          </p:blipFill>
          <p:spPr bwMode="auto">
            <a:xfrm>
              <a:off x="2591" y="2811"/>
              <a:ext cx="685" cy="483"/>
            </a:xfrm>
            <a:prstGeom prst="rect">
              <a:avLst/>
            </a:prstGeom>
            <a:noFill/>
          </p:spPr>
        </p:pic>
      </p:grpSp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3A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66775" y="4876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5722" name="Group 10"/>
          <p:cNvGrpSpPr>
            <a:grpSpLocks/>
          </p:cNvGrpSpPr>
          <p:nvPr/>
        </p:nvGrpSpPr>
        <p:grpSpPr bwMode="auto">
          <a:xfrm>
            <a:off x="876300" y="1503363"/>
            <a:ext cx="8039100" cy="2068512"/>
            <a:chOff x="552" y="947"/>
            <a:chExt cx="5064" cy="1303"/>
          </a:xfrm>
        </p:grpSpPr>
        <p:sp>
          <p:nvSpPr>
            <p:cNvPr id="115723" name="Rectangle 11"/>
            <p:cNvSpPr>
              <a:spLocks noChangeArrowheads="1"/>
            </p:cNvSpPr>
            <p:nvPr/>
          </p:nvSpPr>
          <p:spPr bwMode="auto">
            <a:xfrm>
              <a:off x="552" y="947"/>
              <a:ext cx="5064" cy="1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 FUEL ECONOMY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A car’s fuel economy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E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(miles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per gallon) is given by the formula           , where  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m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is the number of miles driven and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g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is the number </a:t>
              </a: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/>
              </a:r>
              <a:br>
                <a:rPr lang="en-US" sz="16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</a:b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of gallons of fuel used. Solve the formula for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g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.</a:t>
              </a:r>
            </a:p>
          </p:txBody>
        </p:sp>
        <p:pic>
          <p:nvPicPr>
            <p:cNvPr id="115724" name="Picture 12" descr="ALG01_14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44" y="1182"/>
              <a:ext cx="587" cy="52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3B</a:t>
            </a:r>
          </a:p>
        </p:txBody>
      </p:sp>
      <p:sp>
        <p:nvSpPr>
          <p:cNvPr id="12186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19 gallons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1477 gallons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77.74 gallons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80 gallons</a:t>
            </a:r>
          </a:p>
        </p:txBody>
      </p:sp>
      <p:sp>
        <p:nvSpPr>
          <p:cNvPr id="121862" name="Oval 6"/>
          <p:cNvSpPr>
            <a:spLocks noChangeArrowheads="1"/>
          </p:cNvSpPr>
          <p:nvPr/>
        </p:nvSpPr>
        <p:spPr bwMode="auto">
          <a:xfrm>
            <a:off x="876300" y="47180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3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4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68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If Quanah drove 1477 miles and her pickup has an average fuel consumption of 19 miles per gallon, about how many gallons of fuel did she use?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1" grpId="0" autoUpdateAnimBg="0"/>
      <p:bldP spid="121862" grpId="0" animBg="1"/>
      <p:bldP spid="12186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Dimensional Analysis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4295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C1D24"/>
                </a:solidFill>
                <a:ea typeface="Times New Roman" pitchFamily="18" charset="0"/>
                <a:cs typeface="Arial" pitchFamily="34" charset="0"/>
              </a:rPr>
              <a:t>CHIMPANZEES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average weight of the chimpanzees at a zoo is 52 kilograms. If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 gram ≈ 0.0353 ounce, use dimensional analysis to find the average weight of a chimpanzee in pounds. (Hint: 1 lb = 16 oz)</a:t>
            </a:r>
          </a:p>
        </p:txBody>
      </p:sp>
      <p:grpSp>
        <p:nvGrpSpPr>
          <p:cNvPr id="93197" name="Group 13"/>
          <p:cNvGrpSpPr>
            <a:grpSpLocks/>
          </p:cNvGrpSpPr>
          <p:nvPr/>
        </p:nvGrpSpPr>
        <p:grpSpPr bwMode="auto">
          <a:xfrm>
            <a:off x="638175" y="3609975"/>
            <a:ext cx="6381750" cy="1647825"/>
            <a:chOff x="402" y="2208"/>
            <a:chExt cx="4020" cy="1038"/>
          </a:xfrm>
        </p:grpSpPr>
        <p:sp>
          <p:nvSpPr>
            <p:cNvPr id="93189" name="Text Box 5"/>
            <p:cNvSpPr txBox="1">
              <a:spLocks noChangeArrowheads="1"/>
            </p:cNvSpPr>
            <p:nvPr/>
          </p:nvSpPr>
          <p:spPr bwMode="auto">
            <a:xfrm>
              <a:off x="402" y="2208"/>
              <a:ext cx="115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weight of</a:t>
              </a:r>
              <a:br>
                <a:rPr lang="en-US" sz="1600" b="1"/>
              </a:br>
              <a:r>
                <a:rPr lang="en-US" sz="1600" b="1"/>
                <a:t>chimpanzee</a:t>
              </a:r>
            </a:p>
          </p:txBody>
        </p:sp>
        <p:sp>
          <p:nvSpPr>
            <p:cNvPr id="93190" name="Text Box 6"/>
            <p:cNvSpPr txBox="1">
              <a:spLocks noChangeArrowheads="1"/>
            </p:cNvSpPr>
            <p:nvPr/>
          </p:nvSpPr>
          <p:spPr bwMode="auto">
            <a:xfrm>
              <a:off x="1230" y="2208"/>
              <a:ext cx="115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kilograms</a:t>
              </a:r>
              <a:br>
                <a:rPr lang="en-US" sz="1600" b="1"/>
              </a:br>
              <a:r>
                <a:rPr lang="en-US" sz="1600" b="1"/>
                <a:t>to grams</a:t>
              </a:r>
            </a:p>
          </p:txBody>
        </p:sp>
        <p:sp>
          <p:nvSpPr>
            <p:cNvPr id="93191" name="Text Box 7"/>
            <p:cNvSpPr txBox="1">
              <a:spLocks noChangeArrowheads="1"/>
            </p:cNvSpPr>
            <p:nvPr/>
          </p:nvSpPr>
          <p:spPr bwMode="auto">
            <a:xfrm>
              <a:off x="2250" y="2208"/>
              <a:ext cx="115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grams to</a:t>
              </a:r>
              <a:br>
                <a:rPr lang="en-US" sz="1600" b="1"/>
              </a:br>
              <a:r>
                <a:rPr lang="en-US" sz="1600" b="1"/>
                <a:t>ounces</a:t>
              </a:r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auto">
            <a:xfrm>
              <a:off x="3270" y="2208"/>
              <a:ext cx="115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ounces</a:t>
              </a:r>
              <a:br>
                <a:rPr lang="en-US" sz="1600" b="1"/>
              </a:br>
              <a:r>
                <a:rPr lang="en-US" sz="1600" b="1"/>
                <a:t>to pounds</a:t>
              </a:r>
            </a:p>
          </p:txBody>
        </p:sp>
        <p:sp>
          <p:nvSpPr>
            <p:cNvPr id="93193" name="Text Box 9"/>
            <p:cNvSpPr txBox="1">
              <a:spLocks noChangeArrowheads="1"/>
            </p:cNvSpPr>
            <p:nvPr/>
          </p:nvSpPr>
          <p:spPr bwMode="auto">
            <a:xfrm>
              <a:off x="576" y="2777"/>
              <a:ext cx="345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143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143000" algn="l"/>
                  <a:tab pos="2400300" algn="l"/>
                  <a:tab pos="4343400" algn="l"/>
                </a:tabLst>
              </a:pPr>
              <a:r>
                <a:rPr lang="en-US" sz="2400"/>
                <a:t>52 kg  </a:t>
              </a:r>
              <a:r>
                <a:rPr lang="en-US" sz="2400">
                  <a:cs typeface="Arial" pitchFamily="34" charset="0"/>
                </a:rPr>
                <a:t>×	 ×	 ×</a:t>
              </a:r>
            </a:p>
          </p:txBody>
        </p:sp>
        <p:pic>
          <p:nvPicPr>
            <p:cNvPr id="93194" name="Picture 10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r="47810" b="85425"/>
            <a:stretch>
              <a:fillRect/>
            </a:stretch>
          </p:blipFill>
          <p:spPr bwMode="auto">
            <a:xfrm>
              <a:off x="1440" y="2649"/>
              <a:ext cx="727" cy="561"/>
            </a:xfrm>
            <a:prstGeom prst="rect">
              <a:avLst/>
            </a:prstGeom>
            <a:noFill/>
          </p:spPr>
        </p:pic>
        <p:pic>
          <p:nvPicPr>
            <p:cNvPr id="93195" name="Picture 11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t="19641" r="27997" b="63133"/>
            <a:stretch>
              <a:fillRect/>
            </a:stretch>
          </p:blipFill>
          <p:spPr bwMode="auto">
            <a:xfrm>
              <a:off x="2406" y="2556"/>
              <a:ext cx="1003" cy="663"/>
            </a:xfrm>
            <a:prstGeom prst="rect">
              <a:avLst/>
            </a:prstGeom>
            <a:noFill/>
          </p:spPr>
        </p:pic>
        <p:pic>
          <p:nvPicPr>
            <p:cNvPr id="93196" name="Picture 12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t="43492" r="55635" b="40295"/>
            <a:stretch>
              <a:fillRect/>
            </a:stretch>
          </p:blipFill>
          <p:spPr bwMode="auto">
            <a:xfrm>
              <a:off x="3588" y="2622"/>
              <a:ext cx="618" cy="6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37" name="Group 29"/>
          <p:cNvGrpSpPr>
            <a:grpSpLocks/>
          </p:cNvGrpSpPr>
          <p:nvPr/>
        </p:nvGrpSpPr>
        <p:grpSpPr bwMode="auto">
          <a:xfrm>
            <a:off x="914400" y="2409825"/>
            <a:ext cx="7543800" cy="1095375"/>
            <a:chOff x="576" y="1518"/>
            <a:chExt cx="4752" cy="690"/>
          </a:xfrm>
        </p:grpSpPr>
        <p:sp>
          <p:nvSpPr>
            <p:cNvPr id="94217" name="Text Box 9"/>
            <p:cNvSpPr txBox="1">
              <a:spLocks noChangeArrowheads="1"/>
            </p:cNvSpPr>
            <p:nvPr/>
          </p:nvSpPr>
          <p:spPr bwMode="auto">
            <a:xfrm>
              <a:off x="576" y="1739"/>
              <a:ext cx="475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143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143000" algn="l"/>
                  <a:tab pos="2400300" algn="l"/>
                  <a:tab pos="4343400" algn="l"/>
                  <a:tab pos="5657850" algn="l"/>
                </a:tabLst>
              </a:pPr>
              <a:r>
                <a:rPr lang="en-US" sz="2400"/>
                <a:t>52 kg  </a:t>
              </a:r>
              <a:r>
                <a:rPr lang="en-US" sz="2400">
                  <a:cs typeface="Arial" pitchFamily="34" charset="0"/>
                </a:rPr>
                <a:t>×	 ×	 ×	=</a:t>
              </a:r>
            </a:p>
          </p:txBody>
        </p:sp>
        <p:pic>
          <p:nvPicPr>
            <p:cNvPr id="94218" name="Picture 10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r="47810" b="85425"/>
            <a:stretch>
              <a:fillRect/>
            </a:stretch>
          </p:blipFill>
          <p:spPr bwMode="auto">
            <a:xfrm>
              <a:off x="1440" y="1611"/>
              <a:ext cx="727" cy="561"/>
            </a:xfrm>
            <a:prstGeom prst="rect">
              <a:avLst/>
            </a:prstGeom>
            <a:noFill/>
          </p:spPr>
        </p:pic>
        <p:pic>
          <p:nvPicPr>
            <p:cNvPr id="94219" name="Picture 11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t="19641" r="27997" b="63133"/>
            <a:stretch>
              <a:fillRect/>
            </a:stretch>
          </p:blipFill>
          <p:spPr bwMode="auto">
            <a:xfrm>
              <a:off x="2406" y="1518"/>
              <a:ext cx="1003" cy="663"/>
            </a:xfrm>
            <a:prstGeom prst="rect">
              <a:avLst/>
            </a:prstGeom>
            <a:noFill/>
          </p:spPr>
        </p:pic>
        <p:pic>
          <p:nvPicPr>
            <p:cNvPr id="94220" name="Picture 12" descr="02-08-4"/>
            <p:cNvPicPr>
              <a:picLocks noChangeAspect="1" noChangeArrowheads="1"/>
            </p:cNvPicPr>
            <p:nvPr/>
          </p:nvPicPr>
          <p:blipFill>
            <a:blip r:embed="rId3" cstate="print"/>
            <a:srcRect t="43492" r="55635" b="40295"/>
            <a:stretch>
              <a:fillRect/>
            </a:stretch>
          </p:blipFill>
          <p:spPr bwMode="auto">
            <a:xfrm>
              <a:off x="3588" y="1584"/>
              <a:ext cx="618" cy="624"/>
            </a:xfrm>
            <a:prstGeom prst="rect">
              <a:avLst/>
            </a:prstGeom>
            <a:noFill/>
          </p:spPr>
        </p:pic>
      </p:grpSp>
      <p:pic>
        <p:nvPicPr>
          <p:cNvPr id="94230" name="Picture 22" descr="02-08-4"/>
          <p:cNvPicPr>
            <a:picLocks noChangeAspect="1" noChangeArrowheads="1"/>
          </p:cNvPicPr>
          <p:nvPr/>
        </p:nvPicPr>
        <p:blipFill>
          <a:blip r:embed="rId3" cstate="print"/>
          <a:srcRect l="-3445" t="64848" r="27638" b="18941"/>
          <a:stretch>
            <a:fillRect/>
          </a:stretch>
        </p:blipFill>
        <p:spPr bwMode="auto">
          <a:xfrm>
            <a:off x="6867525" y="2466975"/>
            <a:ext cx="1676400" cy="990600"/>
          </a:xfrm>
          <a:prstGeom prst="rect">
            <a:avLst/>
          </a:prstGeom>
          <a:noFill/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Dimensional Analysis</a:t>
            </a:r>
          </a:p>
        </p:txBody>
      </p:sp>
      <p:sp>
        <p:nvSpPr>
          <p:cNvPr id="94221" name="Text Box 13"/>
          <p:cNvSpPr txBox="1">
            <a:spLocks noChangeArrowheads="1"/>
          </p:cNvSpPr>
          <p:nvPr/>
        </p:nvSpPr>
        <p:spPr bwMode="auto">
          <a:xfrm>
            <a:off x="533400" y="1431925"/>
            <a:ext cx="7620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/>
              <a:t>Notice how the units cancel, leaving the unit to which you are converting.</a:t>
            </a:r>
            <a:endParaRPr lang="en-US" sz="2400" i="1"/>
          </a:p>
        </p:txBody>
      </p:sp>
      <p:sp>
        <p:nvSpPr>
          <p:cNvPr id="94223" name="Line 15"/>
          <p:cNvSpPr>
            <a:spLocks noChangeShapeType="1"/>
          </p:cNvSpPr>
          <p:nvPr/>
        </p:nvSpPr>
        <p:spPr bwMode="auto">
          <a:xfrm flipV="1">
            <a:off x="1562100" y="2828925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25" name="Line 17"/>
          <p:cNvSpPr>
            <a:spLocks noChangeShapeType="1"/>
          </p:cNvSpPr>
          <p:nvPr/>
        </p:nvSpPr>
        <p:spPr bwMode="auto">
          <a:xfrm flipV="1">
            <a:off x="3048000" y="2619375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26" name="Line 18"/>
          <p:cNvSpPr>
            <a:spLocks noChangeShapeType="1"/>
          </p:cNvSpPr>
          <p:nvPr/>
        </p:nvSpPr>
        <p:spPr bwMode="auto">
          <a:xfrm flipV="1">
            <a:off x="2743200" y="3048000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27" name="Line 19"/>
          <p:cNvSpPr>
            <a:spLocks noChangeShapeType="1"/>
          </p:cNvSpPr>
          <p:nvPr/>
        </p:nvSpPr>
        <p:spPr bwMode="auto">
          <a:xfrm flipV="1">
            <a:off x="4514850" y="3067050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28" name="Line 20"/>
          <p:cNvSpPr>
            <a:spLocks noChangeShapeType="1"/>
          </p:cNvSpPr>
          <p:nvPr/>
        </p:nvSpPr>
        <p:spPr bwMode="auto">
          <a:xfrm flipV="1">
            <a:off x="4943475" y="2609850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4229" name="Line 21"/>
          <p:cNvSpPr>
            <a:spLocks noChangeShapeType="1"/>
          </p:cNvSpPr>
          <p:nvPr/>
        </p:nvSpPr>
        <p:spPr bwMode="auto">
          <a:xfrm flipV="1">
            <a:off x="6210300" y="3048000"/>
            <a:ext cx="304800" cy="304800"/>
          </a:xfrm>
          <a:prstGeom prst="line">
            <a:avLst/>
          </a:prstGeom>
          <a:noFill/>
          <a:ln w="38100">
            <a:solidFill>
              <a:srgbClr val="EC1D2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94232" name="Picture 24" descr="02-08-4"/>
          <p:cNvPicPr>
            <a:picLocks noChangeAspect="1" noChangeArrowheads="1"/>
          </p:cNvPicPr>
          <p:nvPr/>
        </p:nvPicPr>
        <p:blipFill>
          <a:blip r:embed="rId3" cstate="print"/>
          <a:srcRect l="44795" t="85580" r="-2081" b="-3194"/>
          <a:stretch>
            <a:fillRect/>
          </a:stretch>
        </p:blipFill>
        <p:spPr bwMode="auto">
          <a:xfrm>
            <a:off x="6629400" y="3800475"/>
            <a:ext cx="1266825" cy="1076325"/>
          </a:xfrm>
          <a:prstGeom prst="rect">
            <a:avLst/>
          </a:prstGeom>
          <a:noFill/>
        </p:spPr>
      </p:pic>
      <p:sp>
        <p:nvSpPr>
          <p:cNvPr id="94233" name="Rectangle 25"/>
          <p:cNvSpPr>
            <a:spLocks noChangeArrowheads="1"/>
          </p:cNvSpPr>
          <p:nvPr/>
        </p:nvSpPr>
        <p:spPr bwMode="auto">
          <a:xfrm>
            <a:off x="533400" y="4965700"/>
            <a:ext cx="7620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average weight of a chimpanzee is about 115 pounds.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4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4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4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1" grpId="0" build="p" autoUpdateAnimBg="0"/>
      <p:bldP spid="94223" grpId="0" animBg="1"/>
      <p:bldP spid="94225" grpId="0" animBg="1"/>
      <p:bldP spid="94226" grpId="0" animBg="1"/>
      <p:bldP spid="94227" grpId="0" animBg="1"/>
      <p:bldP spid="94228" grpId="0" animBg="1"/>
      <p:bldP spid="94229" grpId="0" animBg="1"/>
      <p:bldP spid="9423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36550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4.35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7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7.7 mi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about 8 mi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2105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ea typeface="Times New Roman" pitchFamily="18" charset="0"/>
                <a:cs typeface="Arial" pitchFamily="34" charset="0"/>
              </a:rPr>
              <a:t>CHARITY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Janet is walking 20 laps of a track in a relay to raise money for cancer research. If each lap is 350 meters, how many miles will Janet walk?  (Hint: 1 meter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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1.094 yards and 1 mile = 1760 yards) 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3343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2;2;1;2;3;"/>
  <p:tag name="CHARTSTRINGSTD" val="1 3 1 0"/>
  <p:tag name="CHARTSTRINGREV" val="0 1 3 1"/>
  <p:tag name="CHARTSTRINGSTDPER" val="0.2 0.6 0.2 0"/>
  <p:tag name="CHARTSTRINGREVPER" val="0 0.2 0.6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4;2;3;4;4;"/>
  <p:tag name="CHARTSTRINGSTD" val="0 1 1 3"/>
  <p:tag name="CHARTSTRINGREV" val="3 1 1 0"/>
  <p:tag name="CHARTSTRINGSTDPER" val="0 0.2 0.2 0.6"/>
  <p:tag name="CHARTSTRINGREVPER" val="0.6 0.2 0.2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3;3;2;1;2;"/>
  <p:tag name="CHARTSTRINGSTD" val="1 2 2 0"/>
  <p:tag name="CHARTSTRINGREV" val="0 2 2 1"/>
  <p:tag name="CHARTSTRINGSTDPER" val="0.2 0.4 0.4 0"/>
  <p:tag name="CHARTSTRINGREVPER" val="0 0.4 0.4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2"/>
  <p:tag name="SLICED" val="False"/>
  <p:tag name="RESPONSES" val="NA,1,5,1;4;-;-;-;"/>
  <p:tag name="CHARTSTRINGSTD" val="1 0 0 1"/>
  <p:tag name="CHARTSTRINGREV" val="1 0 0 1"/>
  <p:tag name="CHARTSTRINGSTDPER" val="0.5 0 0 0.5"/>
  <p:tag name="CHARTSTRINGREVPER" val="0.5 0 0 0.5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3;1;2;3;4;"/>
  <p:tag name="CHARTSTRINGSTD" val="1 1 2 1"/>
  <p:tag name="CHARTSTRINGREV" val="1 2 1 1"/>
  <p:tag name="CHARTSTRINGSTDPER" val="0.2 0.2 0.4 0.2"/>
  <p:tag name="CHARTSTRINGREVPER" val="0.2 0.4 0.2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BC9F9194813843858F69F1EDC96F7276"/>
  <p:tag name="VALUES" val="Correct¤Incorrect¤Incorrect¤Incorrect"/>
  <p:tag name="TOTALRESPONSES" val="5"/>
  <p:tag name="SLICED" val="False"/>
  <p:tag name="RESPONSES" val="NA,1,5,4;2;1;4;2;"/>
  <p:tag name="CHARTSTRINGSTD" val="1 2 0 2"/>
  <p:tag name="CHARTSTRINGREV" val="2 0 2 1"/>
  <p:tag name="CHARTSTRINGSTDPER" val="0.2 0.4 0 0.4"/>
  <p:tag name="CHARTSTRINGREVPER" val="0.4 0 0.4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4;4;1;4;2;"/>
  <p:tag name="CHARTSTRINGSTD" val="1 1 0 3"/>
  <p:tag name="CHARTSTRINGREV" val="3 0 1 1"/>
  <p:tag name="CHARTSTRINGSTDPER" val="0.2 0.2 0 0.6"/>
  <p:tag name="CHARTSTRINGREVPER" val="0.6 0 0.2 0.2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1;3;1;1;4;"/>
  <p:tag name="CHARTSTRINGSTD" val="3 0 1 1"/>
  <p:tag name="CHARTSTRINGREV" val="1 1 0 3"/>
  <p:tag name="CHARTSTRINGSTDPER" val="0.6 0 0.2 0.2"/>
  <p:tag name="CHARTSTRINGREVPER" val="0.2 0.2 0 0.6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TOTALRESPONSES" val="5"/>
  <p:tag name="SLICED" val="False"/>
  <p:tag name="RESPONSES" val="NA,1,5,2;4;2;1;1;"/>
  <p:tag name="CHARTSTRINGSTD" val="2 2 0 1"/>
  <p:tag name="CHARTSTRINGREV" val="1 0 2 2"/>
  <p:tag name="CHARTSTRINGSTDPER" val="0.4 0.4 0 0.2"/>
  <p:tag name="CHARTSTRINGREVPER" val="0.2 0 0.4 0.4"/>
  <p:tag name="QUESTIONALIAS" val="Example 3A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1C95CE1720E49029E9D0C2E06ED8D5D"/>
  <p:tag name="VALUES" val="Incorrect¤Incorrect¤Correct¤Incorrect"/>
  <p:tag name="TOTALRESPONSES" val="5"/>
  <p:tag name="SLICED" val="False"/>
  <p:tag name="RESPONSES" val="NA,1,5,1;3;4;4;4;"/>
  <p:tag name="CHARTSTRINGSTD" val="1 0 1 3"/>
  <p:tag name="CHARTSTRINGREV" val="3 1 0 1"/>
  <p:tag name="CHARTSTRINGSTDPER" val="0.2 0 0.2 0.6"/>
  <p:tag name="CHARTSTRINGREVPER" val="0.6 0.2 0 0.2"/>
  <p:tag name="QUESTIONALIAS" val="Example 3B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TOTALRESPONSES" val="5"/>
  <p:tag name="SLICED" val="False"/>
  <p:tag name="RESPONSES" val="NA,1,5,2;3;1;3;1;"/>
  <p:tag name="CHARTSTRINGSTD" val="2 1 2 0"/>
  <p:tag name="CHARTSTRINGREV" val="0 2 1 2"/>
  <p:tag name="CHARTSTRINGSTDPER" val="0.4 0.2 0.4 0"/>
  <p:tag name="CHARTSTRINGREVPER" val="0 0.4 0.2 0.4"/>
  <p:tag name="QUESTIONALIAS" val="Example 4"/>
  <p:tag name="ANSWERSALIAS" val="A¤B¤C¤D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</TotalTime>
  <Words>677</Words>
  <Application>Microsoft Office PowerPoint</Application>
  <PresentationFormat>On-screen Show (4:3)</PresentationFormat>
  <Paragraphs>142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Example 1</vt:lpstr>
      <vt:lpstr>Example 2</vt:lpstr>
      <vt:lpstr>Example 2</vt:lpstr>
      <vt:lpstr>Example 2</vt:lpstr>
      <vt:lpstr>Example 3A</vt:lpstr>
      <vt:lpstr>Example 3B</vt:lpstr>
      <vt:lpstr>Example 3A</vt:lpstr>
      <vt:lpstr>Example 3B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84</cp:revision>
  <dcterms:created xsi:type="dcterms:W3CDTF">2007-12-06T14:31:51Z</dcterms:created>
  <dcterms:modified xsi:type="dcterms:W3CDTF">2015-10-05T15:10:34Z</dcterms:modified>
</cp:coreProperties>
</file>