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tags/tag24.xml" ContentType="application/vnd.openxmlformats-officedocument.presentationml.tags+xml"/>
  <Override PartName="/ppt/slideLayouts/slideLayout99.xml" ContentType="application/vnd.openxmlformats-officedocument.presentationml.slideLayout+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slideLayouts/slideLayout100.xml" ContentType="application/vnd.openxmlformats-officedocument.presentationml.slideLayout+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tags/tag3.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ags/tag26.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50" r:id="rId3"/>
    <p:sldMasterId id="2147483653" r:id="rId4"/>
    <p:sldMasterId id="2147483654" r:id="rId5"/>
    <p:sldMasterId id="2147483655" r:id="rId6"/>
    <p:sldMasterId id="2147483656" r:id="rId7"/>
    <p:sldMasterId id="2147483657" r:id="rId8"/>
    <p:sldMasterId id="2147483658" r:id="rId9"/>
    <p:sldMasterId id="2147483659" r:id="rId10"/>
  </p:sldMasterIdLst>
  <p:sldIdLst>
    <p:sldId id="282" r:id="rId11"/>
    <p:sldId id="257" r:id="rId12"/>
    <p:sldId id="303" r:id="rId13"/>
    <p:sldId id="304" r:id="rId14"/>
    <p:sldId id="305" r:id="rId15"/>
    <p:sldId id="306" r:id="rId16"/>
    <p:sldId id="307" r:id="rId17"/>
    <p:sldId id="314" r:id="rId18"/>
    <p:sldId id="258" r:id="rId19"/>
    <p:sldId id="290" r:id="rId20"/>
    <p:sldId id="302" r:id="rId21"/>
    <p:sldId id="259" r:id="rId22"/>
    <p:sldId id="288" r:id="rId23"/>
    <p:sldId id="315" r:id="rId24"/>
    <p:sldId id="308" r:id="rId25"/>
    <p:sldId id="316" r:id="rId26"/>
    <p:sldId id="260" r:id="rId27"/>
    <p:sldId id="319" r:id="rId28"/>
    <p:sldId id="320" r:id="rId29"/>
    <p:sldId id="309" r:id="rId30"/>
    <p:sldId id="263" r:id="rId31"/>
    <p:sldId id="291" r:id="rId32"/>
    <p:sldId id="310" r:id="rId33"/>
    <p:sldId id="318" r:id="rId34"/>
    <p:sldId id="293" r:id="rId35"/>
    <p:sldId id="294" r:id="rId36"/>
    <p:sldId id="311" r:id="rId37"/>
    <p:sldId id="296" r:id="rId38"/>
    <p:sldId id="312" r:id="rId39"/>
    <p:sldId id="275" r:id="rId40"/>
  </p:sldIdLst>
  <p:sldSz cx="9144000" cy="6858000" type="screen4x3"/>
  <p:notesSz cx="6858000" cy="9144000"/>
  <p:custDataLst>
    <p:tags r:id="rId4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D"/>
    <a:srgbClr val="E01B22"/>
    <a:srgbClr val="F8FAA4"/>
    <a:srgbClr val="EC1D24"/>
    <a:srgbClr val="5B57A6"/>
    <a:srgbClr val="18984C"/>
    <a:srgbClr val="13773B"/>
    <a:srgbClr val="1BAE5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97" autoAdjust="0"/>
    <p:restoredTop sz="99761" autoAdjust="0"/>
  </p:normalViewPr>
  <p:slideViewPr>
    <p:cSldViewPr>
      <p:cViewPr>
        <p:scale>
          <a:sx n="50" d="100"/>
          <a:sy n="50" d="100"/>
        </p:scale>
        <p:origin x="-1206" y="-588"/>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1600200"/>
            <a:ext cx="2171700" cy="5535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362700" cy="553561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8.png"/><Relationship Id="rId18" Type="http://schemas.openxmlformats.org/officeDocument/2006/relationships/slide" Target="../slides/slide2.xml"/><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4.xml"/><Relationship Id="rId16" Type="http://schemas.openxmlformats.org/officeDocument/2006/relationships/slide" Target="../slides/slid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0.png"/><Relationship Id="rId10" Type="http://schemas.openxmlformats.org/officeDocument/2006/relationships/slideLayout" Target="../slideLayouts/slideLayout32.xml"/><Relationship Id="rId19" Type="http://schemas.openxmlformats.org/officeDocument/2006/relationships/image" Target="../media/image7.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2.png"/><Relationship Id="rId18" Type="http://schemas.openxmlformats.org/officeDocument/2006/relationships/image" Target="../media/image1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slide" Target="../slides/slide2.xml"/><Relationship Id="rId2" Type="http://schemas.openxmlformats.org/officeDocument/2006/relationships/slideLayout" Target="../slideLayouts/slideLayout35.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3.png"/><Relationship Id="rId10" Type="http://schemas.openxmlformats.org/officeDocument/2006/relationships/slideLayout" Target="../slideLayouts/slideLayout43.xml"/><Relationship Id="rId19" Type="http://schemas.openxmlformats.org/officeDocument/2006/relationships/image" Target="../media/image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3.png"/><Relationship Id="rId18" Type="http://schemas.openxmlformats.org/officeDocument/2006/relationships/image" Target="../media/image1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slide" Target="../slides/slide2.xml"/><Relationship Id="rId2" Type="http://schemas.openxmlformats.org/officeDocument/2006/relationships/slideLayout" Target="../slideLayouts/slideLayout46.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png"/><Relationship Id="rId10" Type="http://schemas.openxmlformats.org/officeDocument/2006/relationships/slideLayout" Target="../slideLayouts/slideLayout54.xml"/><Relationship Id="rId19"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png"/><Relationship Id="rId18"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17" Type="http://schemas.openxmlformats.org/officeDocument/2006/relationships/slide" Target="../slides/slide2.xml"/><Relationship Id="rId2" Type="http://schemas.openxmlformats.org/officeDocument/2006/relationships/slideLayout" Target="../slideLayouts/slideLayout57.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png"/><Relationship Id="rId10" Type="http://schemas.openxmlformats.org/officeDocument/2006/relationships/slideLayout" Target="../slideLayouts/slideLayout65.xml"/><Relationship Id="rId19" Type="http://schemas.openxmlformats.org/officeDocument/2006/relationships/image" Target="../media/image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5.png"/><Relationship Id="rId1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17" Type="http://schemas.openxmlformats.org/officeDocument/2006/relationships/slide" Target="../slides/slide2.xml"/><Relationship Id="rId2" Type="http://schemas.openxmlformats.org/officeDocument/2006/relationships/slideLayout" Target="../slideLayouts/slideLayout68.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19" Type="http://schemas.openxmlformats.org/officeDocument/2006/relationships/image" Target="../media/image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6.png"/><Relationship Id="rId18" Type="http://schemas.openxmlformats.org/officeDocument/2006/relationships/image" Target="../media/image1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slide" Target="../slides/slide2.xml"/><Relationship Id="rId2" Type="http://schemas.openxmlformats.org/officeDocument/2006/relationships/slideLayout" Target="../slideLayouts/slideLayout79.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image" Target="../media/image3.png"/><Relationship Id="rId10" Type="http://schemas.openxmlformats.org/officeDocument/2006/relationships/slideLayout" Target="../slideLayouts/slideLayout87.xml"/><Relationship Id="rId19" Type="http://schemas.openxmlformats.org/officeDocument/2006/relationships/image" Target="../media/image6.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7.png"/><Relationship Id="rId18" Type="http://schemas.openxmlformats.org/officeDocument/2006/relationships/image" Target="../media/image1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17" Type="http://schemas.openxmlformats.org/officeDocument/2006/relationships/slide" Target="../slides/slide2.xml"/><Relationship Id="rId2" Type="http://schemas.openxmlformats.org/officeDocument/2006/relationships/slideLayout" Target="../slideLayouts/slideLayout90.xml"/><Relationship Id="rId16" Type="http://schemas.openxmlformats.org/officeDocument/2006/relationships/image" Target="../media/image10.png"/><Relationship Id="rId20" Type="http://schemas.openxmlformats.org/officeDocument/2006/relationships/image" Target="../media/image7.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png"/><Relationship Id="rId10" Type="http://schemas.openxmlformats.org/officeDocument/2006/relationships/slideLayout" Target="../slideLayouts/slideLayout98.xml"/><Relationship Id="rId19" Type="http://schemas.openxmlformats.org/officeDocument/2006/relationships/image" Target="../media/image6.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8.jpeg"/><Relationship Id="rId1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10.png"/><Relationship Id="rId2" Type="http://schemas.openxmlformats.org/officeDocument/2006/relationships/slideLayout" Target="../slideLayouts/slideLayout101.xml"/><Relationship Id="rId16" Type="http://schemas.openxmlformats.org/officeDocument/2006/relationships/image" Target="../media/image19.png"/><Relationship Id="rId20" Type="http://schemas.openxmlformats.org/officeDocument/2006/relationships/image" Target="../media/image7.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1.png"/><Relationship Id="rId10" Type="http://schemas.openxmlformats.org/officeDocument/2006/relationships/slideLayout" Target="../slideLayouts/slideLayout109.xml"/><Relationship Id="rId19" Type="http://schemas.openxmlformats.org/officeDocument/2006/relationships/image" Target="../media/image6.pn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 Target="../slides/slid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923"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sp>
        <p:nvSpPr>
          <p:cNvPr id="3789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7915" name="Next_btn" descr="12_ALG1_LessonMenu"/>
          <p:cNvPicPr>
            <a:picLocks noChangeAspect="1" noChangeArrowheads="1"/>
          </p:cNvPicPr>
          <p:nvPr userDrawn="1"/>
        </p:nvPicPr>
        <p:blipFill>
          <a:blip r:embed="rId14" cstate="print"/>
          <a:srcRect/>
          <a:stretch>
            <a:fillRect/>
          </a:stretch>
        </p:blipFill>
        <p:spPr bwMode="auto">
          <a:xfrm>
            <a:off x="790575" y="809625"/>
            <a:ext cx="3581400" cy="944563"/>
          </a:xfrm>
          <a:prstGeom prst="rect">
            <a:avLst/>
          </a:prstGeom>
          <a:noFill/>
          <a:ln w="9525">
            <a:noFill/>
            <a:miter lim="800000"/>
            <a:headEnd/>
            <a:tailEnd/>
          </a:ln>
          <a:effectLst/>
        </p:spPr>
      </p:pic>
      <p:pic>
        <p:nvPicPr>
          <p:cNvPr id="37917"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7918" name="Back_btn" descr="12_ALG1_Back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7919" name="Menu_btn" descr="12_ALG1_MenuButton_DEAD">
            <a:hlinkClick r:id="" action="ppaction://noaction"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792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7925" name="Header" descr="12_ALG1_Header_03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005" name="Picture 21" descr="5Min Check"/>
          <p:cNvPicPr>
            <a:picLocks noChangeAspect="1" noChangeArrowheads="1"/>
          </p:cNvPicPr>
          <p:nvPr userDrawn="1"/>
        </p:nvPicPr>
        <p:blipFill>
          <a:blip r:embed="rId13" cstate="print"/>
          <a:srcRect/>
          <a:stretch>
            <a:fillRect/>
          </a:stretch>
        </p:blipFill>
        <p:spPr bwMode="auto">
          <a:xfrm>
            <a:off x="598488" y="657225"/>
            <a:ext cx="6792912" cy="625475"/>
          </a:xfrm>
          <a:prstGeom prst="rect">
            <a:avLst/>
          </a:prstGeom>
          <a:noFill/>
        </p:spPr>
      </p:pic>
      <p:sp>
        <p:nvSpPr>
          <p:cNvPr id="41986"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41989" name="Picture 5" descr="CheckPointICON"/>
          <p:cNvPicPr>
            <a:picLocks noChangeAspect="1" noChangeArrowheads="1"/>
          </p:cNvPicPr>
          <p:nvPr userDrawn="1"/>
        </p:nvPicPr>
        <p:blipFill>
          <a:blip r:embed="rId14" cstate="print"/>
          <a:srcRect/>
          <a:stretch>
            <a:fillRect/>
          </a:stretch>
        </p:blipFill>
        <p:spPr bwMode="auto">
          <a:xfrm>
            <a:off x="7467600" y="776288"/>
            <a:ext cx="1222375" cy="376237"/>
          </a:xfrm>
          <a:prstGeom prst="rect">
            <a:avLst/>
          </a:prstGeom>
          <a:noFill/>
        </p:spPr>
      </p:pic>
      <p:sp>
        <p:nvSpPr>
          <p:cNvPr id="42003" name="Text Box 19"/>
          <p:cNvSpPr txBox="1">
            <a:spLocks noChangeArrowheads="1"/>
          </p:cNvSpPr>
          <p:nvPr userDrawn="1"/>
        </p:nvSpPr>
        <p:spPr bwMode="auto">
          <a:xfrm>
            <a:off x="3886200" y="800100"/>
            <a:ext cx="3124200" cy="366713"/>
          </a:xfrm>
          <a:prstGeom prst="rect">
            <a:avLst/>
          </a:prstGeom>
          <a:noFill/>
          <a:ln w="9525">
            <a:noFill/>
            <a:miter lim="800000"/>
            <a:headEnd/>
            <a:tailEnd/>
          </a:ln>
          <a:effectLst/>
        </p:spPr>
        <p:txBody>
          <a:bodyPr>
            <a:spAutoFit/>
          </a:bodyPr>
          <a:lstStyle/>
          <a:p>
            <a:pPr>
              <a:spcBef>
                <a:spcPct val="50000"/>
              </a:spcBef>
            </a:pPr>
            <a:r>
              <a:rPr lang="en-US" b="1">
                <a:solidFill>
                  <a:srgbClr val="18984C"/>
                </a:solidFill>
              </a:rPr>
              <a:t>Over Chapter 2</a:t>
            </a:r>
          </a:p>
        </p:txBody>
      </p:sp>
      <p:pic>
        <p:nvPicPr>
          <p:cNvPr id="42012" name="InterfaceBorder" descr="12_ALG1_MasterBKG_Transparent"/>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42014" name="Next_Button" descr="12_ALG1_ForwardButton">
            <a:hlinkClick r:id="" action="ppaction://hlinkshowjump?jump=nextslide"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42015"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42016" name="Menu_btn" descr="12_ALG1_MenuButton">
            <a:hlinkClick r:id="rId18" action="ppaction://hlinksldjump" highlightClick="1"/>
          </p:cNvPr>
          <p:cNvPicPr>
            <a:picLocks noChangeAspect="1" noChangeArrowheads="1"/>
          </p:cNvPicPr>
          <p:nvPr userDrawn="1"/>
        </p:nvPicPr>
        <p:blipFill>
          <a:blip r:embed="rId19"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42017" name="Exit_btn" descr="12_ALG1_ExitButton">
            <a:hlinkClick r:id="" action="ppaction://hlinkshowjump?jump=endshow" highlightClick="1"/>
          </p:cNvPr>
          <p:cNvPicPr>
            <a:picLocks noChangeAspect="1" noChangeArrowheads="1"/>
          </p:cNvPicPr>
          <p:nvPr userDrawn="1"/>
        </p:nvPicPr>
        <p:blipFill>
          <a:blip r:embed="rId20"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42018" name="Header" descr="12_ALG1_Header_03_01"/>
          <p:cNvPicPr>
            <a:picLocks noChangeAspect="1" noChangeArrowheads="1"/>
          </p:cNvPicPr>
          <p:nvPr userDrawn="1"/>
        </p:nvPicPr>
        <p:blipFill>
          <a:blip r:embed="rId21"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32795" name="InterfaceBorder" descr="12_ALG1_MasterBKG_Transparent"/>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a:effectLst/>
        </p:spPr>
      </p:pic>
      <p:pic>
        <p:nvPicPr>
          <p:cNvPr id="32797" name="Next_Button" descr="12_ALG1_ForwardButton">
            <a:hlinkClick r:id="" action="ppaction://hlinkshowjump?jump=nextslide" highlightClick="1"/>
          </p:cNvPr>
          <p:cNvPicPr>
            <a:picLocks noChangeAspect="1" noChangeArrowheads="1"/>
          </p:cNvPicPr>
          <p:nvPr userDrawn="1"/>
        </p:nvPicPr>
        <p:blipFill>
          <a:blip r:embed="rId14"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32798" name="Back_btn" descr="12_ALG1_BackButton">
            <a:hlinkClick r:id="" action="ppaction://hlinkshowjump?jump=previousslide" highlightClick="1"/>
          </p:cNvPr>
          <p:cNvPicPr>
            <a:picLocks noChangeAspect="1" noChangeArrowheads="1"/>
          </p:cNvPicPr>
          <p:nvPr userDrawn="1"/>
        </p:nvPicPr>
        <p:blipFill>
          <a:blip r:embed="rId15"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32799" name="Menu_btn" descr="12_ALG1_MenuButton">
            <a:hlinkClick r:id="rId16" action="ppaction://hlinksldjump" highlightClick="1"/>
          </p:cNvPr>
          <p:cNvPicPr>
            <a:picLocks noChangeAspect="1" noChangeArrowheads="1"/>
          </p:cNvPicPr>
          <p:nvPr userDrawn="1"/>
        </p:nvPicPr>
        <p:blipFill>
          <a:blip r:embed="rId17"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32800" name="Exit_btn" descr="12_ALG1_ExitButton">
            <a:hlinkClick r:id="" action="ppaction://hlinkshowjump?jump=endshow" highlightClick="1"/>
          </p:cNvPr>
          <p:cNvPicPr>
            <a:picLocks noChangeAspect="1" noChangeArrowheads="1"/>
          </p:cNvPicPr>
          <p:nvPr userDrawn="1"/>
        </p:nvPicPr>
        <p:blipFill>
          <a:blip r:embed="rId18"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32801" name="Header" descr="12_ALG1_Header_03_01"/>
          <p:cNvPicPr>
            <a:picLocks noChangeAspect="1" noChangeArrowheads="1"/>
          </p:cNvPicPr>
          <p:nvPr userDrawn="1"/>
        </p:nvPicPr>
        <p:blipFill>
          <a:blip r:embed="rId19"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69642" name="Picture 10" descr="Example_1"/>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6964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6965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6965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6965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6965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69655"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0662"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0673" name="Picture 17" descr="Std Test Example_2"/>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067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067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067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068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068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0682"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1696" name="Picture 16" descr="Real World Ex_3"/>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1699"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1701"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1702"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1703"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1704"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1705"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271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2715" name="Picture 11" descr="Example_4"/>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2722"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2724"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2725"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2726"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2727"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2728"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3734"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3739" name="Picture 11" descr="Example_5"/>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3746"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3748"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3749"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3750"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375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3752"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74763" name="Picture 11" descr="Example_6"/>
          <p:cNvPicPr>
            <a:picLocks noChangeAspect="1" noChangeArrowheads="1"/>
          </p:cNvPicPr>
          <p:nvPr userDrawn="1"/>
        </p:nvPicPr>
        <p:blipFill>
          <a:blip r:embed="rId13" cstate="print"/>
          <a:srcRect/>
          <a:stretch>
            <a:fillRect/>
          </a:stretch>
        </p:blipFill>
        <p:spPr bwMode="auto">
          <a:xfrm>
            <a:off x="581025" y="657225"/>
            <a:ext cx="6738938" cy="2990850"/>
          </a:xfrm>
          <a:prstGeom prst="rect">
            <a:avLst/>
          </a:prstGeom>
          <a:noFill/>
        </p:spPr>
      </p:pic>
      <p:pic>
        <p:nvPicPr>
          <p:cNvPr id="74770" name="InterfaceBorder" descr="12_ALG1_MasterBKG_Transpar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a:effectLst/>
        </p:spPr>
      </p:pic>
      <p:pic>
        <p:nvPicPr>
          <p:cNvPr id="74772" name="Next_Button" descr="12_ALG1_ForwardButton">
            <a:hlinkClick r:id="" action="ppaction://hlinkshowjump?jump=nextslide" highlightClick="1"/>
          </p:cNvPr>
          <p:cNvPicPr>
            <a:picLocks noChangeAspect="1" noChangeArrowheads="1"/>
          </p:cNvPicPr>
          <p:nvPr userDrawn="1"/>
        </p:nvPicPr>
        <p:blipFill>
          <a:blip r:embed="rId15"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74773" name="Back_btn" descr="12_ALG1_BackButton">
            <a:hlinkClick r:id="" action="ppaction://hlinkshowjump?jump=previousslide" highlightClick="1"/>
          </p:cNvPr>
          <p:cNvPicPr>
            <a:picLocks noChangeAspect="1" noChangeArrowheads="1"/>
          </p:cNvPicPr>
          <p:nvPr userDrawn="1"/>
        </p:nvPicPr>
        <p:blipFill>
          <a:blip r:embed="rId16"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74774" name="Menu_btn" descr="12_ALG1_MenuButton">
            <a:hlinkClick r:id="rId17"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74775"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74776" name="Header" descr="12_ALG1_Header_03_01"/>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445" name="EndOfBackground" descr="12_ALG1_Cover_EndOf"/>
          <p:cNvPicPr>
            <a:picLocks noChangeAspect="1" noChangeArrowheads="1"/>
          </p:cNvPicPr>
          <p:nvPr userDrawn="1"/>
        </p:nvPicPr>
        <p:blipFill>
          <a:blip r:embed="rId13" cstate="print"/>
          <a:srcRect/>
          <a:stretch>
            <a:fillRect/>
          </a:stretch>
        </p:blipFill>
        <p:spPr bwMode="auto">
          <a:xfrm>
            <a:off x="144463" y="358775"/>
            <a:ext cx="8891587" cy="6202363"/>
          </a:xfrm>
          <a:prstGeom prst="rect">
            <a:avLst/>
          </a:prstGeom>
          <a:noFill/>
          <a:ln w="9525">
            <a:noFill/>
            <a:miter lim="800000"/>
            <a:headEnd/>
            <a:tailEnd/>
          </a:ln>
          <a:effectLst/>
        </p:spPr>
      </p:pic>
      <p:sp>
        <p:nvSpPr>
          <p:cNvPr id="103430" name="Rectangle 6"/>
          <p:cNvSpPr>
            <a:spLocks noGrp="1" noChangeArrowheads="1"/>
          </p:cNvSpPr>
          <p:nvPr>
            <p:ph type="title"/>
          </p:nvPr>
        </p:nvSpPr>
        <p:spPr bwMode="auto">
          <a:xfrm>
            <a:off x="5486400" y="6953250"/>
            <a:ext cx="3657600" cy="1825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p>
        </p:txBody>
      </p:sp>
      <p:pic>
        <p:nvPicPr>
          <p:cNvPr id="103446" name="InterfaceBorder" descr="12_ALG1_MasterBKG_Transparent">
            <a:hlinkClick r:id="rId14" action="ppaction://hlinksldjump"/>
          </p:cNvPr>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a:effectLst/>
        </p:spPr>
      </p:pic>
      <p:pic>
        <p:nvPicPr>
          <p:cNvPr id="103448" name="Next_Button" descr="12_ALG1_ForwardButton_DEAD">
            <a:hlinkClick r:id="" action="ppaction://noaction" highlightClick="1"/>
          </p:cNvPr>
          <p:cNvPicPr>
            <a:picLocks noChangeAspect="1" noChangeArrowheads="1"/>
          </p:cNvPicPr>
          <p:nvPr userDrawn="1"/>
        </p:nvPicPr>
        <p:blipFill>
          <a:blip r:embed="rId16" cstate="print"/>
          <a:srcRect/>
          <a:stretch>
            <a:fillRect/>
          </a:stretch>
        </p:blipFill>
        <p:spPr bwMode="auto">
          <a:xfrm>
            <a:off x="8534400" y="6372225"/>
            <a:ext cx="457200" cy="457200"/>
          </a:xfrm>
          <a:prstGeom prst="rect">
            <a:avLst/>
          </a:prstGeom>
          <a:noFill/>
          <a:ln w="9525">
            <a:noFill/>
            <a:miter lim="800000"/>
            <a:headEnd/>
            <a:tailEnd/>
          </a:ln>
          <a:effectLst/>
        </p:spPr>
      </p:pic>
      <p:pic>
        <p:nvPicPr>
          <p:cNvPr id="103449" name="Back_btn" descr="12_ALG1_BackButton">
            <a:hlinkClick r:id="" action="ppaction://hlinkshowjump?jump=previousslide" highlightClick="1"/>
          </p:cNvPr>
          <p:cNvPicPr>
            <a:picLocks noChangeAspect="1" noChangeArrowheads="1"/>
          </p:cNvPicPr>
          <p:nvPr userDrawn="1"/>
        </p:nvPicPr>
        <p:blipFill>
          <a:blip r:embed="rId17" cstate="print"/>
          <a:srcRect/>
          <a:stretch>
            <a:fillRect/>
          </a:stretch>
        </p:blipFill>
        <p:spPr bwMode="auto">
          <a:xfrm>
            <a:off x="8001000" y="6372225"/>
            <a:ext cx="457200" cy="457200"/>
          </a:xfrm>
          <a:prstGeom prst="rect">
            <a:avLst/>
          </a:prstGeom>
          <a:noFill/>
          <a:ln w="9525">
            <a:noFill/>
            <a:miter lim="800000"/>
            <a:headEnd/>
            <a:tailEnd/>
          </a:ln>
          <a:effectLst/>
        </p:spPr>
      </p:pic>
      <p:pic>
        <p:nvPicPr>
          <p:cNvPr id="103450" name="Menu_btn" descr="12_ALG1_MenuButton">
            <a:hlinkClick r:id="rId14" action="ppaction://hlinksldjump" highlightClick="1"/>
          </p:cNvPr>
          <p:cNvPicPr>
            <a:picLocks noChangeAspect="1" noChangeArrowheads="1"/>
          </p:cNvPicPr>
          <p:nvPr userDrawn="1"/>
        </p:nvPicPr>
        <p:blipFill>
          <a:blip r:embed="rId18" cstate="print"/>
          <a:srcRect/>
          <a:stretch>
            <a:fillRect/>
          </a:stretch>
        </p:blipFill>
        <p:spPr bwMode="auto">
          <a:xfrm>
            <a:off x="7467600" y="6372225"/>
            <a:ext cx="457200" cy="457200"/>
          </a:xfrm>
          <a:prstGeom prst="rect">
            <a:avLst/>
          </a:prstGeom>
          <a:noFill/>
          <a:ln w="9525">
            <a:noFill/>
            <a:miter lim="800000"/>
            <a:headEnd/>
            <a:tailEnd/>
          </a:ln>
          <a:effectLst/>
        </p:spPr>
      </p:pic>
      <p:pic>
        <p:nvPicPr>
          <p:cNvPr id="103451" name="Exit_btn" descr="12_ALG1_ExitButton">
            <a:hlinkClick r:id="" action="ppaction://hlinkshowjump?jump=endshow" highlightClick="1"/>
          </p:cNvPr>
          <p:cNvPicPr>
            <a:picLocks noChangeAspect="1" noChangeArrowheads="1"/>
          </p:cNvPicPr>
          <p:nvPr userDrawn="1"/>
        </p:nvPicPr>
        <p:blipFill>
          <a:blip r:embed="rId19" cstate="print"/>
          <a:srcRect/>
          <a:stretch>
            <a:fillRect/>
          </a:stretch>
        </p:blipFill>
        <p:spPr bwMode="auto">
          <a:xfrm>
            <a:off x="6934200" y="6372225"/>
            <a:ext cx="457200" cy="457200"/>
          </a:xfrm>
          <a:prstGeom prst="rect">
            <a:avLst/>
          </a:prstGeom>
          <a:noFill/>
          <a:ln w="9525">
            <a:noFill/>
            <a:miter lim="800000"/>
            <a:headEnd/>
            <a:tailEnd/>
          </a:ln>
          <a:effectLst/>
        </p:spPr>
      </p:pic>
      <p:pic>
        <p:nvPicPr>
          <p:cNvPr id="103452" name="Header" descr="12_ALG1_Header_03_01">
            <a:hlinkClick r:id="rId14" action="ppaction://hlinksldjump"/>
          </p:cNvPr>
          <p:cNvPicPr>
            <a:picLocks noChangeAspect="1" noChangeArrowheads="1"/>
          </p:cNvPicPr>
          <p:nvPr userDrawn="1"/>
        </p:nvPicPr>
        <p:blipFill>
          <a:blip r:embed="rId20" cstate="print"/>
          <a:srcRect/>
          <a:stretch>
            <a:fillRect/>
          </a:stretch>
        </p:blipFill>
        <p:spPr bwMode="auto">
          <a:xfrm>
            <a:off x="495300" y="0"/>
            <a:ext cx="6400800" cy="4587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r" rtl="0" fontAlgn="base">
        <a:spcBef>
          <a:spcPct val="0"/>
        </a:spcBef>
        <a:spcAft>
          <a:spcPct val="0"/>
        </a:spcAft>
        <a:defRPr sz="1200">
          <a:solidFill>
            <a:schemeClr val="tx1"/>
          </a:solidFill>
          <a:latin typeface="+mj-lt"/>
          <a:ea typeface="+mj-ea"/>
          <a:cs typeface="+mj-cs"/>
        </a:defRPr>
      </a:lvl1pPr>
      <a:lvl2pPr algn="r" rtl="0" fontAlgn="base">
        <a:spcBef>
          <a:spcPct val="0"/>
        </a:spcBef>
        <a:spcAft>
          <a:spcPct val="0"/>
        </a:spcAft>
        <a:defRPr sz="1200">
          <a:solidFill>
            <a:schemeClr val="tx1"/>
          </a:solidFill>
          <a:latin typeface="Arial" charset="0"/>
        </a:defRPr>
      </a:lvl2pPr>
      <a:lvl3pPr algn="r" rtl="0" fontAlgn="base">
        <a:spcBef>
          <a:spcPct val="0"/>
        </a:spcBef>
        <a:spcAft>
          <a:spcPct val="0"/>
        </a:spcAft>
        <a:defRPr sz="1200">
          <a:solidFill>
            <a:schemeClr val="tx1"/>
          </a:solidFill>
          <a:latin typeface="Arial" charset="0"/>
        </a:defRPr>
      </a:lvl3pPr>
      <a:lvl4pPr algn="r" rtl="0" fontAlgn="base">
        <a:spcBef>
          <a:spcPct val="0"/>
        </a:spcBef>
        <a:spcAft>
          <a:spcPct val="0"/>
        </a:spcAft>
        <a:defRPr sz="1200">
          <a:solidFill>
            <a:schemeClr val="tx1"/>
          </a:solidFill>
          <a:latin typeface="Arial" charset="0"/>
        </a:defRPr>
      </a:lvl4pPr>
      <a:lvl5pPr algn="r" rtl="0" fontAlgn="base">
        <a:spcBef>
          <a:spcPct val="0"/>
        </a:spcBef>
        <a:spcAft>
          <a:spcPct val="0"/>
        </a:spcAft>
        <a:defRPr sz="1200">
          <a:solidFill>
            <a:schemeClr val="tx1"/>
          </a:solidFill>
          <a:latin typeface="Arial" charset="0"/>
        </a:defRPr>
      </a:lvl5pPr>
      <a:lvl6pPr marL="457200" algn="r" rtl="0" fontAlgn="base">
        <a:spcBef>
          <a:spcPct val="0"/>
        </a:spcBef>
        <a:spcAft>
          <a:spcPct val="0"/>
        </a:spcAft>
        <a:defRPr sz="1200">
          <a:solidFill>
            <a:schemeClr val="tx1"/>
          </a:solidFill>
          <a:latin typeface="Arial" charset="0"/>
        </a:defRPr>
      </a:lvl6pPr>
      <a:lvl7pPr marL="914400" algn="r" rtl="0" fontAlgn="base">
        <a:spcBef>
          <a:spcPct val="0"/>
        </a:spcBef>
        <a:spcAft>
          <a:spcPct val="0"/>
        </a:spcAft>
        <a:defRPr sz="1200">
          <a:solidFill>
            <a:schemeClr val="tx1"/>
          </a:solidFill>
          <a:latin typeface="Arial" charset="0"/>
        </a:defRPr>
      </a:lvl7pPr>
      <a:lvl8pPr marL="1371600" algn="r" rtl="0" fontAlgn="base">
        <a:spcBef>
          <a:spcPct val="0"/>
        </a:spcBef>
        <a:spcAft>
          <a:spcPct val="0"/>
        </a:spcAft>
        <a:defRPr sz="1200">
          <a:solidFill>
            <a:schemeClr val="tx1"/>
          </a:solidFill>
          <a:latin typeface="Arial" charset="0"/>
        </a:defRPr>
      </a:lvl8pPr>
      <a:lvl9pPr marL="1828800" algn="r" rtl="0" fontAlgn="base">
        <a:spcBef>
          <a:spcPct val="0"/>
        </a:spcBef>
        <a:spcAft>
          <a:spcPct val="0"/>
        </a:spcAft>
        <a:defRPr sz="1200">
          <a:solidFill>
            <a:schemeClr val="tx1"/>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8.xml"/><Relationship Id="rId7" Type="http://schemas.openxmlformats.org/officeDocument/2006/relationships/slide" Target="slide1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slide" Target="slide11.xml"/><Relationship Id="rId11" Type="http://schemas.openxmlformats.org/officeDocument/2006/relationships/slide" Target="slide28.xml"/><Relationship Id="rId5" Type="http://schemas.openxmlformats.org/officeDocument/2006/relationships/slide" Target="slide10.xml"/><Relationship Id="rId10" Type="http://schemas.openxmlformats.org/officeDocument/2006/relationships/slide" Target="slide25.xml"/><Relationship Id="rId4" Type="http://schemas.openxmlformats.org/officeDocument/2006/relationships/slide" Target="slide9.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9.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4.xml"/><Relationship Id="rId1" Type="http://schemas.openxmlformats.org/officeDocument/2006/relationships/tags" Target="../tags/tag15.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4.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4.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35.xml"/><Relationship Id="rId1" Type="http://schemas.openxmlformats.org/officeDocument/2006/relationships/tags" Target="../tags/tag1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35.xml"/><Relationship Id="rId1" Type="http://schemas.openxmlformats.org/officeDocument/2006/relationships/tags" Target="../tags/tag20.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9.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9.jpe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6.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6.xml"/><Relationship Id="rId1" Type="http://schemas.openxmlformats.org/officeDocument/2006/relationships/tags" Target="../tags/tag2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46.jpeg"/><Relationship Id="rId5" Type="http://schemas.openxmlformats.org/officeDocument/2006/relationships/image" Target="../media/image9.jpe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57.xml"/><Relationship Id="rId1" Type="http://schemas.openxmlformats.org/officeDocument/2006/relationships/tags" Target="../tags/tag30.xm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9.png"/><Relationship Id="rId5" Type="http://schemas.openxmlformats.org/officeDocument/2006/relationships/image" Target="../media/image9.jpe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9.jpe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8.xml"/><Relationship Id="rId1" Type="http://schemas.openxmlformats.org/officeDocument/2006/relationships/tags" Target="../tags/tag36.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68.xml"/><Relationship Id="rId1" Type="http://schemas.openxmlformats.org/officeDocument/2006/relationships/tags" Target="../tags/tag3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51.jpeg"/><Relationship Id="rId5" Type="http://schemas.openxmlformats.org/officeDocument/2006/relationships/image" Target="../media/image9.jpe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9.xml"/><Relationship Id="rId1" Type="http://schemas.openxmlformats.org/officeDocument/2006/relationships/tags" Target="../tags/tag40.xml"/><Relationship Id="rId4" Type="http://schemas.openxmlformats.org/officeDocument/2006/relationships/image" Target="../media/image53.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54.jpeg"/><Relationship Id="rId5" Type="http://schemas.openxmlformats.org/officeDocument/2006/relationships/image" Target="../media/image9.jpe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4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6906" name="SplashImage" descr="12_ALG1_Cover_Splash"/>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36866" name="Rectangle 2"/>
          <p:cNvSpPr>
            <a:spLocks noGrp="1" noChangeArrowheads="1"/>
          </p:cNvSpPr>
          <p:nvPr>
            <p:ph type="title"/>
          </p:nvPr>
        </p:nvSpPr>
        <p:spPr/>
        <p:txBody>
          <a:bodyPr/>
          <a:lstStyle/>
          <a:p>
            <a:r>
              <a:rPr lang="en-US"/>
              <a:t>Splash Screen</a:t>
            </a:r>
          </a:p>
        </p:txBody>
      </p:sp>
      <p:pic>
        <p:nvPicPr>
          <p:cNvPr id="36908" name="Forward_btn" descr="12_ALG1_ForwardButton">
            <a:hlinkClick r:id="rId4" action="ppaction://hlinksldjump" highlightClick="1"/>
          </p:cNvPr>
          <p:cNvPicPr>
            <a:picLocks noChangeAspect="1" noChangeArrowheads="1"/>
          </p:cNvPicPr>
          <p:nvPr/>
        </p:nvPicPr>
        <p:blipFill>
          <a:blip r:embed="rId5" cstate="print"/>
          <a:srcRect/>
          <a:stretch>
            <a:fillRect/>
          </a:stretch>
        </p:blipFill>
        <p:spPr bwMode="auto">
          <a:xfrm>
            <a:off x="7677150" y="6029325"/>
            <a:ext cx="561975" cy="561975"/>
          </a:xfrm>
          <a:prstGeom prst="rect">
            <a:avLst/>
          </a:prstGeom>
          <a:noFill/>
          <a:ln w="9525">
            <a:noFill/>
            <a:miter lim="800000"/>
            <a:headEnd/>
            <a:tailEnd/>
          </a:ln>
          <a:effectLst/>
        </p:spPr>
      </p:pic>
      <p:pic>
        <p:nvPicPr>
          <p:cNvPr id="36909" name="SplashHeader" descr="12_ALG1_Header_03_01 copy"/>
          <p:cNvPicPr>
            <a:picLocks noChangeAspect="1" noChangeArrowheads="1"/>
          </p:cNvPicPr>
          <p:nvPr/>
        </p:nvPicPr>
        <p:blipFill>
          <a:blip r:embed="rId6" cstate="print"/>
          <a:srcRect/>
          <a:stretch>
            <a:fillRect/>
          </a:stretch>
        </p:blipFill>
        <p:spPr bwMode="auto">
          <a:xfrm>
            <a:off x="8562975" y="1123950"/>
            <a:ext cx="412750" cy="5756275"/>
          </a:xfrm>
          <a:prstGeom prst="rect">
            <a:avLst/>
          </a:prstGeom>
          <a:noFill/>
          <a:ln w="9525">
            <a:noFill/>
            <a:miter lim="800000"/>
            <a:headEnd/>
            <a:tailEnd/>
          </a:ln>
          <a:effectLst/>
        </p:spPr>
      </p:pic>
    </p:spTree>
    <p:custDataLst>
      <p:tags r:id="rId1"/>
    </p:custData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Lesson Menu</a:t>
            </a:r>
          </a:p>
        </p:txBody>
      </p:sp>
      <p:sp>
        <p:nvSpPr>
          <p:cNvPr id="3077" name="Lessonmenutext"/>
          <p:cNvSpPr txBox="1">
            <a:spLocks noChangeArrowheads="1"/>
          </p:cNvSpPr>
          <p:nvPr/>
        </p:nvSpPr>
        <p:spPr bwMode="auto">
          <a:xfrm>
            <a:off x="1066800" y="1855788"/>
            <a:ext cx="7583488" cy="3924300"/>
          </a:xfrm>
          <a:prstGeom prst="rect">
            <a:avLst/>
          </a:prstGeom>
          <a:noFill/>
          <a:ln w="9525">
            <a:noFill/>
            <a:miter lim="800000"/>
            <a:headEnd/>
            <a:tailEnd/>
          </a:ln>
          <a:effectLst/>
        </p:spPr>
        <p:txBody>
          <a:bodyPr>
            <a:spAutoFit/>
          </a:bodyPr>
          <a:lstStyle/>
          <a:p>
            <a:pPr marL="1828800" indent="-1828800">
              <a:lnSpc>
                <a:spcPct val="90000"/>
              </a:lnSpc>
              <a:spcBef>
                <a:spcPct val="20000"/>
              </a:spcBef>
              <a:spcAft>
                <a:spcPct val="20000"/>
              </a:spcAft>
            </a:pPr>
            <a:r>
              <a:rPr lang="en-US" sz="2000" b="1">
                <a:solidFill>
                  <a:srgbClr val="E01B22"/>
                </a:solidFill>
                <a:hlinkClick r:id="" action="ppaction://hlinkshowjump?jump=nextslide"/>
              </a:rPr>
              <a:t>Five-Minute Check (over Chapter 2)</a:t>
            </a:r>
            <a:endParaRPr lang="en-US" sz="2000" b="1">
              <a:solidFill>
                <a:srgbClr val="E01B22"/>
              </a:solidFill>
            </a:endParaRPr>
          </a:p>
          <a:p>
            <a:pPr marL="1828800" indent="-1828800">
              <a:lnSpc>
                <a:spcPct val="90000"/>
              </a:lnSpc>
              <a:spcBef>
                <a:spcPct val="20000"/>
              </a:spcBef>
              <a:spcAft>
                <a:spcPct val="20000"/>
              </a:spcAft>
            </a:pPr>
            <a:r>
              <a:rPr lang="en-US" sz="2000" b="1">
                <a:solidFill>
                  <a:srgbClr val="000000"/>
                </a:solidFill>
                <a:cs typeface="Arial" charset="0"/>
                <a:hlinkClick r:id="rId3" action="ppaction://hlinksldjump"/>
              </a:rPr>
              <a:t>CCSS</a:t>
            </a:r>
            <a:endParaRPr lang="en-US" sz="2000" b="1">
              <a:solidFill>
                <a:srgbClr val="E01B22"/>
              </a:solidFill>
              <a:cs typeface="Arial" charset="0"/>
            </a:endParaRPr>
          </a:p>
          <a:p>
            <a:pPr marL="1828800" indent="-1828800">
              <a:lnSpc>
                <a:spcPct val="90000"/>
              </a:lnSpc>
              <a:spcBef>
                <a:spcPct val="20000"/>
              </a:spcBef>
              <a:spcAft>
                <a:spcPct val="20000"/>
              </a:spcAft>
            </a:pPr>
            <a:r>
              <a:rPr lang="en-US" sz="2000" b="1">
                <a:solidFill>
                  <a:srgbClr val="E01B22"/>
                </a:solidFill>
                <a:hlinkClick r:id="rId4" action="ppaction://hlinksldjump"/>
              </a:rPr>
              <a:t>Then/Now</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5" action="ppaction://hlinksldjump"/>
              </a:rPr>
              <a:t>New Vocabulary</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6" action="ppaction://hlinksldjump"/>
              </a:rPr>
              <a:t>Key Concept:  Standard Form of a Linear Equation</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7" action="ppaction://hlinksldjump"/>
              </a:rPr>
              <a:t>Example 1:  Identify Linear Equations</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8" action="ppaction://hlinksldjump"/>
              </a:rPr>
              <a:t>Example 2:  Standardized Test Example</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9" action="ppaction://hlinksldjump"/>
              </a:rPr>
              <a:t>Example 3:  Real-World Example: Find Intercepts</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10" action="ppaction://hlinksldjump"/>
              </a:rPr>
              <a:t>Example 4:  Graph by Using Intercepts</a:t>
            </a:r>
            <a:endParaRPr lang="en-US" sz="2000" b="1">
              <a:solidFill>
                <a:srgbClr val="E01B22"/>
              </a:solidFill>
            </a:endParaRPr>
          </a:p>
          <a:p>
            <a:pPr marL="1828800" indent="-1828800">
              <a:lnSpc>
                <a:spcPct val="90000"/>
              </a:lnSpc>
              <a:spcBef>
                <a:spcPct val="20000"/>
              </a:spcBef>
              <a:spcAft>
                <a:spcPct val="20000"/>
              </a:spcAft>
            </a:pPr>
            <a:r>
              <a:rPr lang="en-US" sz="2000" b="1">
                <a:solidFill>
                  <a:srgbClr val="E01B22"/>
                </a:solidFill>
                <a:hlinkClick r:id="rId11" action="ppaction://hlinksldjump"/>
              </a:rPr>
              <a:t>Example 5:  Graph by Making a Table</a:t>
            </a:r>
            <a:endParaRPr lang="en-US" sz="2000" b="1">
              <a:solidFill>
                <a:srgbClr val="E01B22"/>
              </a:solidFill>
            </a:endParaRPr>
          </a:p>
        </p:txBody>
      </p:sp>
    </p:spTree>
    <p:custDataLst>
      <p:tags r:id="rId1"/>
    </p:custDataLst>
  </p:cSld>
  <p:clrMapOvr>
    <a:masterClrMapping/>
  </p:clrMapOvr>
  <p:transition advClick="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PQuestion"/>
          <p:cNvSpPr>
            <a:spLocks noGrp="1" noChangeArrowheads="1"/>
          </p:cNvSpPr>
          <p:nvPr>
            <p:ph type="title"/>
          </p:nvPr>
        </p:nvSpPr>
        <p:spPr>
          <a:xfrm>
            <a:off x="5486400" y="6980238"/>
            <a:ext cx="3657600" cy="182562"/>
          </a:xfrm>
        </p:spPr>
        <p:txBody>
          <a:bodyPr/>
          <a:lstStyle/>
          <a:p>
            <a:r>
              <a:rPr lang="en-US"/>
              <a:t>5-Minute Check 1</a:t>
            </a:r>
          </a:p>
        </p:txBody>
      </p:sp>
      <p:sp>
        <p:nvSpPr>
          <p:cNvPr id="107527" name="TPQuestion"/>
          <p:cNvSpPr>
            <a:spLocks noChangeArrowheads="1"/>
          </p:cNvSpPr>
          <p:nvPr/>
        </p:nvSpPr>
        <p:spPr bwMode="auto">
          <a:xfrm>
            <a:off x="685800" y="1657350"/>
            <a:ext cx="8020050" cy="74930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Translate </a:t>
            </a:r>
            <a:r>
              <a:rPr lang="en-US" sz="2400" b="1" i="1">
                <a:solidFill>
                  <a:srgbClr val="00539D"/>
                </a:solidFill>
              </a:rPr>
              <a:t>three times a number decreased by eight is negative thirteen</a:t>
            </a:r>
            <a:r>
              <a:rPr lang="en-US" sz="2400" b="1">
                <a:solidFill>
                  <a:srgbClr val="00539D"/>
                </a:solidFill>
              </a:rPr>
              <a:t> into an equation.</a:t>
            </a:r>
          </a:p>
        </p:txBody>
      </p:sp>
      <p:sp>
        <p:nvSpPr>
          <p:cNvPr id="107529" name="AutoShape 9"/>
          <p:cNvSpPr>
            <a:spLocks noChangeArrowheads="1"/>
          </p:cNvSpPr>
          <p:nvPr/>
        </p:nvSpPr>
        <p:spPr bwMode="auto">
          <a:xfrm>
            <a:off x="533400" y="53546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7531" name="Picture 11" descr="5Min Num_1"/>
          <p:cNvPicPr>
            <a:picLocks noChangeAspect="1" noChangeArrowheads="1"/>
          </p:cNvPicPr>
          <p:nvPr/>
        </p:nvPicPr>
        <p:blipFill>
          <a:blip r:embed="rId4" cstate="print"/>
          <a:srcRect/>
          <a:stretch>
            <a:fillRect/>
          </a:stretch>
        </p:blipFill>
        <p:spPr bwMode="auto">
          <a:xfrm>
            <a:off x="614363" y="1647825"/>
            <a:ext cx="457200" cy="422275"/>
          </a:xfrm>
          <a:prstGeom prst="rect">
            <a:avLst/>
          </a:prstGeom>
          <a:noFill/>
        </p:spPr>
      </p:pic>
      <p:grpSp>
        <p:nvGrpSpPr>
          <p:cNvPr id="107538" name="Group 18"/>
          <p:cNvGrpSpPr>
            <a:grpSpLocks/>
          </p:cNvGrpSpPr>
          <p:nvPr/>
        </p:nvGrpSpPr>
        <p:grpSpPr bwMode="auto">
          <a:xfrm>
            <a:off x="1066800" y="2495550"/>
            <a:ext cx="2790825" cy="3225800"/>
            <a:chOff x="672" y="1572"/>
            <a:chExt cx="1758" cy="2032"/>
          </a:xfrm>
        </p:grpSpPr>
        <p:sp>
          <p:nvSpPr>
            <p:cNvPr id="107526" name="TPAnswers"/>
            <p:cNvSpPr>
              <a:spLocks noChangeArrowheads="1"/>
            </p:cNvSpPr>
            <p:nvPr>
              <p:custDataLst>
                <p:tags r:id="rId2"/>
              </p:custDataLst>
            </p:nvPr>
          </p:nvSpPr>
          <p:spPr bwMode="auto">
            <a:xfrm>
              <a:off x="672" y="1572"/>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r>
                <a:rPr lang="pt-BR" sz="2400">
                  <a:solidFill>
                    <a:srgbClr val="000000"/>
                  </a:solidFill>
                  <a:sym typeface="Symbol" pitchFamily="18" charset="2"/>
                </a:rPr>
                <a:t>3(</a:t>
              </a:r>
              <a:r>
                <a:rPr lang="pt-BR" sz="2400" i="1">
                  <a:solidFill>
                    <a:srgbClr val="000000"/>
                  </a:solidFill>
                  <a:sym typeface="Symbol" pitchFamily="18" charset="2"/>
                </a:rPr>
                <a:t>n</a:t>
              </a:r>
              <a:r>
                <a:rPr lang="pt-BR" sz="2400">
                  <a:solidFill>
                    <a:srgbClr val="000000"/>
                  </a:solidFill>
                  <a:sym typeface="Symbol" pitchFamily="18" charset="2"/>
                </a:rPr>
                <a:t> – 8) = 13</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r>
                <a:rPr lang="pt-BR" sz="2400">
                  <a:solidFill>
                    <a:srgbClr val="000000"/>
                  </a:solidFill>
                  <a:sym typeface="Symbol" pitchFamily="18" charset="2"/>
                </a:rPr>
                <a:t>3</a:t>
              </a:r>
              <a:r>
                <a:rPr lang="pt-BR" sz="2400" i="1">
                  <a:solidFill>
                    <a:srgbClr val="000000"/>
                  </a:solidFill>
                  <a:sym typeface="Symbol" pitchFamily="18" charset="2"/>
                </a:rPr>
                <a:t>n</a:t>
              </a:r>
              <a:r>
                <a:rPr lang="pt-BR" sz="2400">
                  <a:solidFill>
                    <a:srgbClr val="000000"/>
                  </a:solidFill>
                  <a:sym typeface="Symbol" pitchFamily="18" charset="2"/>
                </a:rPr>
                <a:t> – 5 = 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r>
                <a:rPr lang="pt-BR" sz="2400">
                  <a:solidFill>
                    <a:srgbClr val="000000"/>
                  </a:solidFill>
                  <a:sym typeface="Symbol" pitchFamily="18" charset="2"/>
                </a:rPr>
                <a:t>3</a:t>
              </a:r>
              <a:r>
                <a:rPr lang="pt-BR" sz="2400" i="1">
                  <a:solidFill>
                    <a:srgbClr val="000000"/>
                  </a:solidFill>
                  <a:sym typeface="Symbol" pitchFamily="18" charset="2"/>
                </a:rPr>
                <a:t>n</a:t>
              </a:r>
              <a:r>
                <a:rPr lang="pt-BR" sz="2400">
                  <a:solidFill>
                    <a:srgbClr val="000000"/>
                  </a:solidFill>
                  <a:sym typeface="Symbol" pitchFamily="18" charset="2"/>
                </a:rPr>
                <a:t> – 8 = –13</a:t>
              </a:r>
            </a:p>
          </p:txBody>
        </p:sp>
        <p:pic>
          <p:nvPicPr>
            <p:cNvPr id="107537" name="Picture 17" descr="3-1-1 5mc"/>
            <p:cNvPicPr>
              <a:picLocks noChangeAspect="1" noChangeArrowheads="1"/>
            </p:cNvPicPr>
            <p:nvPr/>
          </p:nvPicPr>
          <p:blipFill>
            <a:blip r:embed="rId5" cstate="print"/>
            <a:srcRect/>
            <a:stretch>
              <a:fillRect/>
            </a:stretch>
          </p:blipFill>
          <p:spPr bwMode="auto">
            <a:xfrm>
              <a:off x="1074" y="2047"/>
              <a:ext cx="841" cy="502"/>
            </a:xfrm>
            <a:prstGeom prst="rect">
              <a:avLst/>
            </a:prstGeom>
            <a:noFill/>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7531"/>
                                        </p:tgtEl>
                                        <p:attrNameLst>
                                          <p:attrName>style.visibility</p:attrName>
                                        </p:attrNameLst>
                                      </p:cBhvr>
                                      <p:to>
                                        <p:strVal val="visible"/>
                                      </p:to>
                                    </p:set>
                                    <p:animEffect transition="in" filter="dissolve">
                                      <p:cBhvr>
                                        <p:cTn id="7" dur="500"/>
                                        <p:tgtEl>
                                          <p:spTgt spid="1075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7527"/>
                                        </p:tgtEl>
                                        <p:attrNameLst>
                                          <p:attrName>style.visibility</p:attrName>
                                        </p:attrNameLst>
                                      </p:cBhvr>
                                      <p:to>
                                        <p:strVal val="visible"/>
                                      </p:to>
                                    </p:set>
                                    <p:animEffect transition="in" filter="wipe(left)">
                                      <p:cBhvr>
                                        <p:cTn id="11" dur="500"/>
                                        <p:tgtEl>
                                          <p:spTgt spid="1075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7538"/>
                                        </p:tgtEl>
                                        <p:attrNameLst>
                                          <p:attrName>style.visibility</p:attrName>
                                        </p:attrNameLst>
                                      </p:cBhvr>
                                      <p:to>
                                        <p:strVal val="visible"/>
                                      </p:to>
                                    </p:set>
                                    <p:animEffect transition="in" filter="wipe(left)">
                                      <p:cBhvr>
                                        <p:cTn id="15" dur="500"/>
                                        <p:tgtEl>
                                          <p:spTgt spid="10753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7529"/>
                                        </p:tgtEl>
                                        <p:attrNameLst>
                                          <p:attrName>style.visibility</p:attrName>
                                        </p:attrNameLst>
                                      </p:cBhvr>
                                      <p:to>
                                        <p:strVal val="visible"/>
                                      </p:to>
                                    </p:set>
                                    <p:anim calcmode="lin" valueType="num">
                                      <p:cBhvr additive="base">
                                        <p:cTn id="20" dur="500" fill="hold"/>
                                        <p:tgtEl>
                                          <p:spTgt spid="107529"/>
                                        </p:tgtEl>
                                        <p:attrNameLst>
                                          <p:attrName>ppt_x</p:attrName>
                                        </p:attrNameLst>
                                      </p:cBhvr>
                                      <p:tavLst>
                                        <p:tav tm="0">
                                          <p:val>
                                            <p:strVal val="0-#ppt_w/2"/>
                                          </p:val>
                                        </p:tav>
                                        <p:tav tm="100000">
                                          <p:val>
                                            <p:strVal val="#ppt_x"/>
                                          </p:val>
                                        </p:tav>
                                      </p:tavLst>
                                    </p:anim>
                                    <p:anim calcmode="lin" valueType="num">
                                      <p:cBhvr additive="base">
                                        <p:cTn id="21" dur="500" fill="hold"/>
                                        <p:tgtEl>
                                          <p:spTgt spid="107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utoUpdateAnimBg="0"/>
      <p:bldP spid="1075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PQuestion"/>
          <p:cNvSpPr>
            <a:spLocks noGrp="1" noChangeArrowheads="1"/>
          </p:cNvSpPr>
          <p:nvPr>
            <p:ph type="title"/>
          </p:nvPr>
        </p:nvSpPr>
        <p:spPr>
          <a:xfrm>
            <a:off x="5486400" y="6980238"/>
            <a:ext cx="3657600" cy="182562"/>
          </a:xfrm>
        </p:spPr>
        <p:txBody>
          <a:bodyPr/>
          <a:lstStyle/>
          <a:p>
            <a:r>
              <a:rPr lang="en-US"/>
              <a:t>5-Minute Check 2</a:t>
            </a:r>
          </a:p>
        </p:txBody>
      </p:sp>
      <p:sp>
        <p:nvSpPr>
          <p:cNvPr id="108549" name="TPAnswers"/>
          <p:cNvSpPr>
            <a:spLocks noChangeArrowheads="1"/>
          </p:cNvSpPr>
          <p:nvPr>
            <p:custDataLst>
              <p:tags r:id="rId2"/>
            </p:custDataLst>
          </p:nvPr>
        </p:nvSpPr>
        <p:spPr bwMode="auto">
          <a:xfrm>
            <a:off x="1066800" y="2400300"/>
            <a:ext cx="2790825"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37</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–11</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–37</a:t>
            </a:r>
          </a:p>
        </p:txBody>
      </p:sp>
      <p:sp>
        <p:nvSpPr>
          <p:cNvPr id="108550" name="TPQuestion"/>
          <p:cNvSpPr>
            <a:spLocks noChangeArrowheads="1"/>
          </p:cNvSpPr>
          <p:nvPr/>
        </p:nvSpPr>
        <p:spPr bwMode="auto">
          <a:xfrm>
            <a:off x="685800" y="1657350"/>
            <a:ext cx="8020050" cy="420688"/>
          </a:xfrm>
          <a:prstGeom prst="rect">
            <a:avLst/>
          </a:prstGeom>
          <a:noFill/>
          <a:ln w="9525">
            <a:noFill/>
            <a:miter lim="800000"/>
            <a:headEnd/>
            <a:tailEnd/>
          </a:ln>
          <a:effectLst/>
        </p:spPr>
        <p:txBody>
          <a:bodyPr>
            <a:spAutoFit/>
          </a:bodyPr>
          <a:lstStyle/>
          <a:p>
            <a:pPr marL="571500" indent="-228600">
              <a:lnSpc>
                <a:spcPct val="90000"/>
              </a:lnSpc>
            </a:pPr>
            <a:r>
              <a:rPr lang="en-US" sz="2400" b="1">
                <a:solidFill>
                  <a:srgbClr val="00539D"/>
                </a:solidFill>
              </a:rPr>
              <a:t>Solve –24 + </a:t>
            </a:r>
            <a:r>
              <a:rPr lang="en-US" sz="2400" b="1" i="1">
                <a:solidFill>
                  <a:srgbClr val="00539D"/>
                </a:solidFill>
              </a:rPr>
              <a:t>b</a:t>
            </a:r>
            <a:r>
              <a:rPr lang="en-US" sz="2400" b="1">
                <a:solidFill>
                  <a:srgbClr val="00539D"/>
                </a:solidFill>
              </a:rPr>
              <a:t> = –13.</a:t>
            </a:r>
          </a:p>
        </p:txBody>
      </p:sp>
      <p:sp>
        <p:nvSpPr>
          <p:cNvPr id="108551" name="AutoShape 7"/>
          <p:cNvSpPr>
            <a:spLocks noChangeArrowheads="1"/>
          </p:cNvSpPr>
          <p:nvPr/>
        </p:nvSpPr>
        <p:spPr bwMode="auto">
          <a:xfrm>
            <a:off x="533400" y="3390900"/>
            <a:ext cx="533400" cy="265113"/>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8552" name="Picture 8" descr="5Min Num_2"/>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dissolve">
                                      <p:cBhvr>
                                        <p:cTn id="7" dur="500"/>
                                        <p:tgtEl>
                                          <p:spTgt spid="1085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wipe(left)">
                                      <p:cBhvr>
                                        <p:cTn id="11" dur="500"/>
                                        <p:tgtEl>
                                          <p:spTgt spid="1085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8549"/>
                                        </p:tgtEl>
                                        <p:attrNameLst>
                                          <p:attrName>style.visibility</p:attrName>
                                        </p:attrNameLst>
                                      </p:cBhvr>
                                      <p:to>
                                        <p:strVal val="visible"/>
                                      </p:to>
                                    </p:set>
                                    <p:animEffect transition="in" filter="wipe(left)">
                                      <p:cBhvr>
                                        <p:cTn id="15" dur="500"/>
                                        <p:tgtEl>
                                          <p:spTgt spid="1085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8551"/>
                                        </p:tgtEl>
                                        <p:attrNameLst>
                                          <p:attrName>style.visibility</p:attrName>
                                        </p:attrNameLst>
                                      </p:cBhvr>
                                      <p:to>
                                        <p:strVal val="visible"/>
                                      </p:to>
                                    </p:set>
                                    <p:anim calcmode="lin" valueType="num">
                                      <p:cBhvr additive="base">
                                        <p:cTn id="20" dur="500" fill="hold"/>
                                        <p:tgtEl>
                                          <p:spTgt spid="108551"/>
                                        </p:tgtEl>
                                        <p:attrNameLst>
                                          <p:attrName>ppt_x</p:attrName>
                                        </p:attrNameLst>
                                      </p:cBhvr>
                                      <p:tavLst>
                                        <p:tav tm="0">
                                          <p:val>
                                            <p:strVal val="0-#ppt_w/2"/>
                                          </p:val>
                                        </p:tav>
                                        <p:tav tm="100000">
                                          <p:val>
                                            <p:strVal val="#ppt_x"/>
                                          </p:val>
                                        </p:tav>
                                      </p:tavLst>
                                    </p:anim>
                                    <p:anim calcmode="lin" valueType="num">
                                      <p:cBhvr additive="base">
                                        <p:cTn id="21" dur="500" fill="hold"/>
                                        <p:tgtEl>
                                          <p:spTgt spid="1085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utoUpdateAnimBg="0"/>
      <p:bldP spid="108550" grpId="0" autoUpdateAnimBg="0"/>
      <p:bldP spid="1085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PQuestion"/>
          <p:cNvSpPr>
            <a:spLocks noGrp="1" noChangeArrowheads="1"/>
          </p:cNvSpPr>
          <p:nvPr>
            <p:ph type="title"/>
          </p:nvPr>
        </p:nvSpPr>
        <p:spPr>
          <a:xfrm>
            <a:off x="5486400" y="6980238"/>
            <a:ext cx="3657600" cy="182562"/>
          </a:xfrm>
        </p:spPr>
        <p:txBody>
          <a:bodyPr/>
          <a:lstStyle/>
          <a:p>
            <a:r>
              <a:rPr lang="en-US"/>
              <a:t>5-Minute Check 3</a:t>
            </a:r>
          </a:p>
        </p:txBody>
      </p:sp>
      <p:sp>
        <p:nvSpPr>
          <p:cNvPr id="109575" name="AutoShape 7"/>
          <p:cNvSpPr>
            <a:spLocks noChangeArrowheads="1"/>
          </p:cNvSpPr>
          <p:nvPr/>
        </p:nvSpPr>
        <p:spPr bwMode="auto">
          <a:xfrm>
            <a:off x="533400" y="4554538"/>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09576" name="Picture 8" descr="5Min Num_3"/>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grpSp>
        <p:nvGrpSpPr>
          <p:cNvPr id="109578" name="Group 10"/>
          <p:cNvGrpSpPr>
            <a:grpSpLocks/>
          </p:cNvGrpSpPr>
          <p:nvPr/>
        </p:nvGrpSpPr>
        <p:grpSpPr bwMode="auto">
          <a:xfrm>
            <a:off x="685800" y="1487488"/>
            <a:ext cx="8229600" cy="769937"/>
            <a:chOff x="336" y="829"/>
            <a:chExt cx="5184" cy="485"/>
          </a:xfrm>
        </p:grpSpPr>
        <p:pic>
          <p:nvPicPr>
            <p:cNvPr id="109579" name="Picture 11" descr="5m3-1q"/>
            <p:cNvPicPr>
              <a:picLocks noChangeAspect="1" noChangeArrowheads="1"/>
            </p:cNvPicPr>
            <p:nvPr/>
          </p:nvPicPr>
          <p:blipFill>
            <a:blip r:embed="rId5" cstate="print"/>
            <a:srcRect/>
            <a:stretch>
              <a:fillRect/>
            </a:stretch>
          </p:blipFill>
          <p:spPr bwMode="auto">
            <a:xfrm>
              <a:off x="1179" y="829"/>
              <a:ext cx="875" cy="485"/>
            </a:xfrm>
            <a:prstGeom prst="rect">
              <a:avLst/>
            </a:prstGeom>
            <a:noFill/>
          </p:spPr>
        </p:pic>
        <p:sp>
          <p:nvSpPr>
            <p:cNvPr id="109580" name="Text Box 12"/>
            <p:cNvSpPr txBox="1">
              <a:spLocks noChangeArrowheads="1"/>
            </p:cNvSpPr>
            <p:nvPr/>
          </p:nvSpPr>
          <p:spPr bwMode="auto">
            <a:xfrm>
              <a:off x="336" y="935"/>
              <a:ext cx="5184" cy="265"/>
            </a:xfrm>
            <a:prstGeom prst="rect">
              <a:avLst/>
            </a:prstGeom>
            <a:noFill/>
            <a:ln w="9525" algn="ctr">
              <a:noFill/>
              <a:miter lim="800000"/>
              <a:headEnd/>
              <a:tailEnd/>
            </a:ln>
            <a:effectLst/>
          </p:spPr>
          <p:txBody>
            <a:bodyPr/>
            <a:lstStyle/>
            <a:p>
              <a:pPr marL="342900">
                <a:lnSpc>
                  <a:spcPct val="90000"/>
                </a:lnSpc>
                <a:spcBef>
                  <a:spcPct val="50000"/>
                </a:spcBef>
                <a:spcAft>
                  <a:spcPts val="200"/>
                </a:spcAft>
                <a:buClr>
                  <a:srgbClr val="00539D"/>
                </a:buClr>
              </a:pPr>
              <a:r>
                <a:rPr lang="en-US" sz="2400" b="1">
                  <a:solidFill>
                    <a:srgbClr val="00539D"/>
                  </a:solidFill>
                </a:rPr>
                <a:t>Solve	          for </a:t>
              </a:r>
              <a:r>
                <a:rPr lang="en-US" sz="2400" b="1" i="1">
                  <a:solidFill>
                    <a:srgbClr val="00539D"/>
                  </a:solidFill>
                </a:rPr>
                <a:t>b.</a:t>
              </a:r>
            </a:p>
          </p:txBody>
        </p:sp>
      </p:grpSp>
      <p:grpSp>
        <p:nvGrpSpPr>
          <p:cNvPr id="109592" name="Group 24"/>
          <p:cNvGrpSpPr>
            <a:grpSpLocks/>
          </p:cNvGrpSpPr>
          <p:nvPr/>
        </p:nvGrpSpPr>
        <p:grpSpPr bwMode="auto">
          <a:xfrm>
            <a:off x="1066800" y="2430463"/>
            <a:ext cx="2790825" cy="3627437"/>
            <a:chOff x="672" y="1531"/>
            <a:chExt cx="1758" cy="2285"/>
          </a:xfrm>
        </p:grpSpPr>
        <p:pic>
          <p:nvPicPr>
            <p:cNvPr id="109584" name="Picture 16" descr="3-1-3 5mc"/>
            <p:cNvPicPr>
              <a:picLocks noChangeAspect="1" noChangeArrowheads="1"/>
            </p:cNvPicPr>
            <p:nvPr/>
          </p:nvPicPr>
          <p:blipFill>
            <a:blip r:embed="rId6" cstate="print"/>
            <a:srcRect t="74818"/>
            <a:stretch>
              <a:fillRect/>
            </a:stretch>
          </p:blipFill>
          <p:spPr bwMode="auto">
            <a:xfrm>
              <a:off x="1062" y="2688"/>
              <a:ext cx="1083" cy="521"/>
            </a:xfrm>
            <a:prstGeom prst="rect">
              <a:avLst/>
            </a:prstGeom>
            <a:noFill/>
          </p:spPr>
        </p:pic>
        <p:sp>
          <p:nvSpPr>
            <p:cNvPr id="109573" name="TPAnswers"/>
            <p:cNvSpPr>
              <a:spLocks noChangeArrowheads="1"/>
            </p:cNvSpPr>
            <p:nvPr>
              <p:custDataLst>
                <p:tags r:id="rId2"/>
              </p:custDataLst>
            </p:nvPr>
          </p:nvSpPr>
          <p:spPr bwMode="auto">
            <a:xfrm>
              <a:off x="672" y="1657"/>
              <a:ext cx="1758" cy="2032"/>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a:t>
              </a:r>
            </a:p>
          </p:txBody>
        </p:sp>
        <p:pic>
          <p:nvPicPr>
            <p:cNvPr id="109581" name="Picture 13" descr="3-1-3 5mc"/>
            <p:cNvPicPr>
              <a:picLocks noChangeAspect="1" noChangeArrowheads="1"/>
            </p:cNvPicPr>
            <p:nvPr/>
          </p:nvPicPr>
          <p:blipFill>
            <a:blip r:embed="rId6" cstate="print"/>
            <a:srcRect b="74818"/>
            <a:stretch>
              <a:fillRect/>
            </a:stretch>
          </p:blipFill>
          <p:spPr bwMode="auto">
            <a:xfrm>
              <a:off x="1062" y="1531"/>
              <a:ext cx="1083" cy="521"/>
            </a:xfrm>
            <a:prstGeom prst="rect">
              <a:avLst/>
            </a:prstGeom>
            <a:noFill/>
          </p:spPr>
        </p:pic>
        <p:pic>
          <p:nvPicPr>
            <p:cNvPr id="109582" name="Picture 14" descr="3-1-3 5mc"/>
            <p:cNvPicPr>
              <a:picLocks noChangeAspect="1" noChangeArrowheads="1"/>
            </p:cNvPicPr>
            <p:nvPr/>
          </p:nvPicPr>
          <p:blipFill>
            <a:blip r:embed="rId6" cstate="print"/>
            <a:srcRect t="25809" b="49590"/>
            <a:stretch>
              <a:fillRect/>
            </a:stretch>
          </p:blipFill>
          <p:spPr bwMode="auto">
            <a:xfrm>
              <a:off x="1062" y="2119"/>
              <a:ext cx="1083" cy="509"/>
            </a:xfrm>
            <a:prstGeom prst="rect">
              <a:avLst/>
            </a:prstGeom>
            <a:noFill/>
          </p:spPr>
        </p:pic>
        <p:pic>
          <p:nvPicPr>
            <p:cNvPr id="109591" name="Picture 23"/>
            <p:cNvPicPr>
              <a:picLocks noChangeAspect="1" noChangeArrowheads="1"/>
            </p:cNvPicPr>
            <p:nvPr/>
          </p:nvPicPr>
          <p:blipFill>
            <a:blip r:embed="rId7" cstate="print"/>
            <a:srcRect/>
            <a:stretch>
              <a:fillRect/>
            </a:stretch>
          </p:blipFill>
          <p:spPr bwMode="auto">
            <a:xfrm>
              <a:off x="1062" y="3304"/>
              <a:ext cx="1065" cy="512"/>
            </a:xfrm>
            <a:prstGeom prst="rect">
              <a:avLst/>
            </a:prstGeom>
            <a:noFill/>
            <a:ln w="9525">
              <a:noFill/>
              <a:miter lim="800000"/>
              <a:headEnd/>
              <a:tailEnd/>
            </a:ln>
            <a:effectLst/>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dissolve">
                                      <p:cBhvr>
                                        <p:cTn id="7" dur="500"/>
                                        <p:tgtEl>
                                          <p:spTgt spid="1095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9578"/>
                                        </p:tgtEl>
                                        <p:attrNameLst>
                                          <p:attrName>style.visibility</p:attrName>
                                        </p:attrNameLst>
                                      </p:cBhvr>
                                      <p:to>
                                        <p:strVal val="visible"/>
                                      </p:to>
                                    </p:set>
                                    <p:animEffect transition="in" filter="wipe(left)">
                                      <p:cBhvr>
                                        <p:cTn id="11" dur="500"/>
                                        <p:tgtEl>
                                          <p:spTgt spid="10957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9592"/>
                                        </p:tgtEl>
                                        <p:attrNameLst>
                                          <p:attrName>style.visibility</p:attrName>
                                        </p:attrNameLst>
                                      </p:cBhvr>
                                      <p:to>
                                        <p:strVal val="visible"/>
                                      </p:to>
                                    </p:set>
                                    <p:animEffect transition="in" filter="wipe(left)">
                                      <p:cBhvr>
                                        <p:cTn id="15" dur="500"/>
                                        <p:tgtEl>
                                          <p:spTgt spid="10959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9575"/>
                                        </p:tgtEl>
                                        <p:attrNameLst>
                                          <p:attrName>style.visibility</p:attrName>
                                        </p:attrNameLst>
                                      </p:cBhvr>
                                      <p:to>
                                        <p:strVal val="visible"/>
                                      </p:to>
                                    </p:set>
                                    <p:anim calcmode="lin" valueType="num">
                                      <p:cBhvr additive="base">
                                        <p:cTn id="20" dur="500" fill="hold"/>
                                        <p:tgtEl>
                                          <p:spTgt spid="109575"/>
                                        </p:tgtEl>
                                        <p:attrNameLst>
                                          <p:attrName>ppt_x</p:attrName>
                                        </p:attrNameLst>
                                      </p:cBhvr>
                                      <p:tavLst>
                                        <p:tav tm="0">
                                          <p:val>
                                            <p:strVal val="0-#ppt_w/2"/>
                                          </p:val>
                                        </p:tav>
                                        <p:tav tm="100000">
                                          <p:val>
                                            <p:strVal val="#ppt_x"/>
                                          </p:val>
                                        </p:tav>
                                      </p:tavLst>
                                    </p:anim>
                                    <p:anim calcmode="lin" valueType="num">
                                      <p:cBhvr additive="base">
                                        <p:cTn id="21" dur="500" fill="hold"/>
                                        <p:tgtEl>
                                          <p:spTgt spid="1095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PQuestion"/>
          <p:cNvSpPr>
            <a:spLocks noGrp="1" noChangeArrowheads="1"/>
          </p:cNvSpPr>
          <p:nvPr>
            <p:ph type="title"/>
          </p:nvPr>
        </p:nvSpPr>
        <p:spPr>
          <a:xfrm>
            <a:off x="5486400" y="6980238"/>
            <a:ext cx="3657600" cy="182562"/>
          </a:xfrm>
        </p:spPr>
        <p:txBody>
          <a:bodyPr/>
          <a:lstStyle/>
          <a:p>
            <a:r>
              <a:rPr lang="en-US"/>
              <a:t>5-Minute Check 4</a:t>
            </a:r>
          </a:p>
        </p:txBody>
      </p:sp>
      <p:sp>
        <p:nvSpPr>
          <p:cNvPr id="110597" name="TPAnswers"/>
          <p:cNvSpPr>
            <a:spLocks noChangeArrowheads="1"/>
          </p:cNvSpPr>
          <p:nvPr>
            <p:custDataLst>
              <p:tags r:id="rId2"/>
            </p:custDataLst>
          </p:nvPr>
        </p:nvSpPr>
        <p:spPr bwMode="auto">
          <a:xfrm>
            <a:off x="1066800" y="2955925"/>
            <a:ext cx="3505200" cy="3225800"/>
          </a:xfrm>
          <a:prstGeom prst="rect">
            <a:avLst/>
          </a:prstGeom>
          <a:noFill/>
          <a:ln w="9525">
            <a:noFill/>
            <a:miter lim="800000"/>
            <a:headEnd/>
            <a:tailEnd/>
          </a:ln>
          <a:effectLst/>
        </p:spPr>
        <p:txBody>
          <a:bodyPr>
            <a:spAutoFit/>
          </a:bodyPr>
          <a:lstStyle/>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4.5% increase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12% increase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18% increase </a:t>
            </a:r>
          </a:p>
          <a:p>
            <a:pPr marL="533400" indent="-533400">
              <a:lnSpc>
                <a:spcPct val="90000"/>
              </a:lnSpc>
              <a:spcBef>
                <a:spcPct val="83000"/>
              </a:spcBef>
              <a:spcAft>
                <a:spcPct val="83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28% increase </a:t>
            </a:r>
          </a:p>
        </p:txBody>
      </p:sp>
      <p:sp>
        <p:nvSpPr>
          <p:cNvPr id="110598" name="TPQuestion"/>
          <p:cNvSpPr>
            <a:spLocks noChangeArrowheads="1"/>
          </p:cNvSpPr>
          <p:nvPr/>
        </p:nvSpPr>
        <p:spPr bwMode="auto">
          <a:xfrm>
            <a:off x="685800" y="1657350"/>
            <a:ext cx="8020050" cy="1077913"/>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rPr>
              <a:t>A stamp collector bought a rare stamp for $16, and sold it a year later for $20.50. Find the percent of change.</a:t>
            </a:r>
          </a:p>
        </p:txBody>
      </p:sp>
      <p:sp>
        <p:nvSpPr>
          <p:cNvPr id="110599" name="AutoShape 7"/>
          <p:cNvSpPr>
            <a:spLocks noChangeArrowheads="1"/>
          </p:cNvSpPr>
          <p:nvPr/>
        </p:nvSpPr>
        <p:spPr bwMode="auto">
          <a:xfrm>
            <a:off x="533400" y="58213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0600" name="Picture 8" descr="5Min Num_4"/>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0600"/>
                                        </p:tgtEl>
                                        <p:attrNameLst>
                                          <p:attrName>style.visibility</p:attrName>
                                        </p:attrNameLst>
                                      </p:cBhvr>
                                      <p:to>
                                        <p:strVal val="visible"/>
                                      </p:to>
                                    </p:set>
                                    <p:animEffect transition="in" filter="dissolve">
                                      <p:cBhvr>
                                        <p:cTn id="7" dur="500"/>
                                        <p:tgtEl>
                                          <p:spTgt spid="1106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wipe(left)">
                                      <p:cBhvr>
                                        <p:cTn id="11" dur="500"/>
                                        <p:tgtEl>
                                          <p:spTgt spid="11059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597"/>
                                        </p:tgtEl>
                                        <p:attrNameLst>
                                          <p:attrName>style.visibility</p:attrName>
                                        </p:attrNameLst>
                                      </p:cBhvr>
                                      <p:to>
                                        <p:strVal val="visible"/>
                                      </p:to>
                                    </p:set>
                                    <p:animEffect transition="in" filter="wipe(left)">
                                      <p:cBhvr>
                                        <p:cTn id="15" dur="500"/>
                                        <p:tgtEl>
                                          <p:spTgt spid="11059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0599"/>
                                        </p:tgtEl>
                                        <p:attrNameLst>
                                          <p:attrName>style.visibility</p:attrName>
                                        </p:attrNameLst>
                                      </p:cBhvr>
                                      <p:to>
                                        <p:strVal val="visible"/>
                                      </p:to>
                                    </p:set>
                                    <p:anim calcmode="lin" valueType="num">
                                      <p:cBhvr additive="base">
                                        <p:cTn id="20" dur="500" fill="hold"/>
                                        <p:tgtEl>
                                          <p:spTgt spid="110599"/>
                                        </p:tgtEl>
                                        <p:attrNameLst>
                                          <p:attrName>ppt_x</p:attrName>
                                        </p:attrNameLst>
                                      </p:cBhvr>
                                      <p:tavLst>
                                        <p:tav tm="0">
                                          <p:val>
                                            <p:strVal val="0-#ppt_w/2"/>
                                          </p:val>
                                        </p:tav>
                                        <p:tav tm="100000">
                                          <p:val>
                                            <p:strVal val="#ppt_x"/>
                                          </p:val>
                                        </p:tav>
                                      </p:tavLst>
                                    </p:anim>
                                    <p:anim calcmode="lin" valueType="num">
                                      <p:cBhvr additive="base">
                                        <p:cTn id="21" dur="500" fill="hold"/>
                                        <p:tgtEl>
                                          <p:spTgt spid="1105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utoUpdateAnimBg="0"/>
      <p:bldP spid="110598" grpId="0" autoUpdateAnimBg="0"/>
      <p:bldP spid="1105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PQuestion"/>
          <p:cNvSpPr>
            <a:spLocks noGrp="1" noChangeArrowheads="1"/>
          </p:cNvSpPr>
          <p:nvPr>
            <p:ph type="title"/>
          </p:nvPr>
        </p:nvSpPr>
        <p:spPr>
          <a:xfrm>
            <a:off x="5486400" y="6980238"/>
            <a:ext cx="3657600" cy="182562"/>
          </a:xfrm>
        </p:spPr>
        <p:txBody>
          <a:bodyPr/>
          <a:lstStyle/>
          <a:p>
            <a:r>
              <a:rPr lang="en-US"/>
              <a:t>5-Minute Check 5</a:t>
            </a:r>
          </a:p>
        </p:txBody>
      </p:sp>
      <p:sp>
        <p:nvSpPr>
          <p:cNvPr id="111621" name="TPAnswers"/>
          <p:cNvSpPr>
            <a:spLocks noChangeArrowheads="1"/>
          </p:cNvSpPr>
          <p:nvPr>
            <p:custDataLst>
              <p:tags r:id="rId2"/>
            </p:custDataLst>
          </p:nvPr>
        </p:nvSpPr>
        <p:spPr bwMode="auto">
          <a:xfrm>
            <a:off x="1095375" y="3768725"/>
            <a:ext cx="3476625" cy="2689225"/>
          </a:xfrm>
          <a:prstGeom prst="rect">
            <a:avLst/>
          </a:prstGeom>
          <a:noFill/>
          <a:ln w="9525">
            <a:noFill/>
            <a:miter lim="800000"/>
            <a:headEnd/>
            <a:tailEnd/>
          </a:ln>
          <a:effectLst/>
        </p:spPr>
        <p:txBody>
          <a:bodyPr>
            <a:spAutoFit/>
          </a:bodyPr>
          <a:lstStyle/>
          <a:p>
            <a:pPr marL="533400" indent="-533400">
              <a:lnSpc>
                <a:spcPct val="80000"/>
              </a:lnSpc>
              <a:spcBef>
                <a:spcPct val="65000"/>
              </a:spcBef>
              <a:spcAft>
                <a:spcPct val="65000"/>
              </a:spcAft>
              <a:buClr>
                <a:srgbClr val="00539D"/>
              </a:buClr>
            </a:pPr>
            <a:r>
              <a:rPr lang="pt-BR" sz="2400" b="1">
                <a:solidFill>
                  <a:srgbClr val="00539D"/>
                </a:solidFill>
                <a:sym typeface="Symbol" pitchFamily="18" charset="2"/>
              </a:rPr>
              <a:t>A.</a:t>
            </a:r>
            <a:r>
              <a:rPr lang="pt-BR" sz="2400" b="1">
                <a:solidFill>
                  <a:srgbClr val="000000"/>
                </a:solidFill>
                <a:sym typeface="Symbol" pitchFamily="18" charset="2"/>
              </a:rPr>
              <a:t>	89%</a:t>
            </a:r>
          </a:p>
          <a:p>
            <a:pPr marL="533400" indent="-533400">
              <a:lnSpc>
                <a:spcPct val="80000"/>
              </a:lnSpc>
              <a:spcBef>
                <a:spcPct val="65000"/>
              </a:spcBef>
              <a:spcAft>
                <a:spcPct val="65000"/>
              </a:spcAft>
              <a:buClr>
                <a:srgbClr val="00539D"/>
              </a:buClr>
            </a:pPr>
            <a:r>
              <a:rPr lang="pt-BR" sz="2400" b="1">
                <a:solidFill>
                  <a:srgbClr val="00539D"/>
                </a:solidFill>
                <a:sym typeface="Symbol" pitchFamily="18" charset="2"/>
              </a:rPr>
              <a:t>B.</a:t>
            </a:r>
            <a:r>
              <a:rPr lang="pt-BR" sz="2400" b="1">
                <a:solidFill>
                  <a:srgbClr val="000000"/>
                </a:solidFill>
                <a:sym typeface="Symbol" pitchFamily="18" charset="2"/>
              </a:rPr>
              <a:t>	87%</a:t>
            </a:r>
          </a:p>
          <a:p>
            <a:pPr marL="533400" indent="-533400">
              <a:lnSpc>
                <a:spcPct val="80000"/>
              </a:lnSpc>
              <a:spcBef>
                <a:spcPct val="65000"/>
              </a:spcBef>
              <a:spcAft>
                <a:spcPct val="65000"/>
              </a:spcAft>
              <a:buClr>
                <a:srgbClr val="00539D"/>
              </a:buClr>
            </a:pPr>
            <a:r>
              <a:rPr lang="pt-BR" sz="2400" b="1">
                <a:solidFill>
                  <a:srgbClr val="00539D"/>
                </a:solidFill>
                <a:sym typeface="Symbol" pitchFamily="18" charset="2"/>
              </a:rPr>
              <a:t>C.</a:t>
            </a:r>
            <a:r>
              <a:rPr lang="pt-BR" sz="2400" b="1">
                <a:solidFill>
                  <a:srgbClr val="000000"/>
                </a:solidFill>
                <a:sym typeface="Symbol" pitchFamily="18" charset="2"/>
              </a:rPr>
              <a:t>	86.5%</a:t>
            </a:r>
          </a:p>
          <a:p>
            <a:pPr marL="533400" indent="-533400">
              <a:lnSpc>
                <a:spcPct val="80000"/>
              </a:lnSpc>
              <a:spcBef>
                <a:spcPct val="65000"/>
              </a:spcBef>
              <a:spcAft>
                <a:spcPct val="65000"/>
              </a:spcAft>
              <a:buClr>
                <a:srgbClr val="00539D"/>
              </a:buClr>
            </a:pPr>
            <a:r>
              <a:rPr lang="pt-BR" sz="2400" b="1">
                <a:solidFill>
                  <a:srgbClr val="00539D"/>
                </a:solidFill>
                <a:sym typeface="Symbol" pitchFamily="18" charset="2"/>
              </a:rPr>
              <a:t>D.</a:t>
            </a:r>
            <a:r>
              <a:rPr lang="pt-BR" sz="2400" b="1">
                <a:solidFill>
                  <a:srgbClr val="000000"/>
                </a:solidFill>
                <a:sym typeface="Symbol" pitchFamily="18" charset="2"/>
              </a:rPr>
              <a:t>	85.8%</a:t>
            </a:r>
          </a:p>
        </p:txBody>
      </p:sp>
      <p:sp>
        <p:nvSpPr>
          <p:cNvPr id="111622" name="TPQuestion"/>
          <p:cNvSpPr>
            <a:spLocks noChangeArrowheads="1"/>
          </p:cNvSpPr>
          <p:nvPr/>
        </p:nvSpPr>
        <p:spPr bwMode="auto">
          <a:xfrm>
            <a:off x="685800" y="1657350"/>
            <a:ext cx="8020050" cy="2063750"/>
          </a:xfrm>
          <a:prstGeom prst="rect">
            <a:avLst/>
          </a:prstGeom>
          <a:noFill/>
          <a:ln w="9525">
            <a:noFill/>
            <a:miter lim="800000"/>
            <a:headEnd/>
            <a:tailEnd/>
          </a:ln>
          <a:effectLst/>
        </p:spPr>
        <p:txBody>
          <a:bodyPr>
            <a:spAutoFit/>
          </a:bodyPr>
          <a:lstStyle/>
          <a:p>
            <a:pPr marL="342900">
              <a:lnSpc>
                <a:spcPct val="90000"/>
              </a:lnSpc>
            </a:pPr>
            <a:r>
              <a:rPr lang="en-US" sz="2400" b="1">
                <a:solidFill>
                  <a:srgbClr val="00539D"/>
                </a:solidFill>
                <a:cs typeface="Arial" charset="0"/>
              </a:rPr>
              <a:t>A teacher’s first-period math class has 16 students and her second period math class has 24 students. If the first-period class averaged a score of 93 on a quiz and the second-period class averaged 81, what is the weighted average of the two classes quiz scores?</a:t>
            </a:r>
          </a:p>
        </p:txBody>
      </p:sp>
      <p:sp>
        <p:nvSpPr>
          <p:cNvPr id="111623" name="AutoShape 7"/>
          <p:cNvSpPr>
            <a:spLocks noChangeArrowheads="1"/>
          </p:cNvSpPr>
          <p:nvPr/>
        </p:nvSpPr>
        <p:spPr bwMode="auto">
          <a:xfrm>
            <a:off x="533400" y="6088063"/>
            <a:ext cx="533400" cy="265112"/>
          </a:xfrm>
          <a:prstGeom prst="rightArrow">
            <a:avLst>
              <a:gd name="adj1" fmla="val 50000"/>
              <a:gd name="adj2" fmla="val 50299"/>
            </a:avLst>
          </a:prstGeom>
          <a:solidFill>
            <a:srgbClr val="EC1D24"/>
          </a:solidFill>
          <a:ln w="9525">
            <a:noFill/>
            <a:miter lim="800000"/>
            <a:headEnd/>
            <a:tailEnd/>
          </a:ln>
          <a:effectLst/>
        </p:spPr>
        <p:txBody>
          <a:bodyPr wrap="none" anchor="ctr"/>
          <a:lstStyle/>
          <a:p>
            <a:pPr algn="ctr"/>
            <a:endParaRPr lang="en-US"/>
          </a:p>
        </p:txBody>
      </p:sp>
      <p:pic>
        <p:nvPicPr>
          <p:cNvPr id="111624" name="Picture 8" descr="5Min Num_5"/>
          <p:cNvPicPr>
            <a:picLocks noChangeAspect="1" noChangeArrowheads="1"/>
          </p:cNvPicPr>
          <p:nvPr/>
        </p:nvPicPr>
        <p:blipFill>
          <a:blip r:embed="rId4" cstate="print"/>
          <a:srcRect/>
          <a:stretch>
            <a:fillRect/>
          </a:stretch>
        </p:blipFill>
        <p:spPr bwMode="auto">
          <a:xfrm>
            <a:off x="614363" y="1647825"/>
            <a:ext cx="457200" cy="420688"/>
          </a:xfrm>
          <a:prstGeom prst="rect">
            <a:avLst/>
          </a:prstGeom>
          <a:noFill/>
        </p:spPr>
      </p:pic>
      <p:pic>
        <p:nvPicPr>
          <p:cNvPr id="111626" name="Picture 10" descr="Std Test Prac"/>
          <p:cNvPicPr>
            <a:picLocks noChangeAspect="1" noChangeArrowheads="1"/>
          </p:cNvPicPr>
          <p:nvPr/>
        </p:nvPicPr>
        <p:blipFill>
          <a:blip r:embed="rId5" cstate="print"/>
          <a:srcRect/>
          <a:stretch>
            <a:fillRect/>
          </a:stretch>
        </p:blipFill>
        <p:spPr bwMode="auto">
          <a:xfrm>
            <a:off x="647700" y="1295400"/>
            <a:ext cx="3373438" cy="3111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1626"/>
                                        </p:tgtEl>
                                        <p:attrNameLst>
                                          <p:attrName>style.visibility</p:attrName>
                                        </p:attrNameLst>
                                      </p:cBhvr>
                                      <p:to>
                                        <p:strVal val="visible"/>
                                      </p:to>
                                    </p:set>
                                    <p:animEffect transition="in" filter="wipe(left)">
                                      <p:cBhvr>
                                        <p:cTn id="7" dur="500"/>
                                        <p:tgtEl>
                                          <p:spTgt spid="1116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1624"/>
                                        </p:tgtEl>
                                        <p:attrNameLst>
                                          <p:attrName>style.visibility</p:attrName>
                                        </p:attrNameLst>
                                      </p:cBhvr>
                                      <p:to>
                                        <p:strVal val="visible"/>
                                      </p:to>
                                    </p:set>
                                    <p:animEffect transition="in" filter="dissolve">
                                      <p:cBhvr>
                                        <p:cTn id="11" dur="500"/>
                                        <p:tgtEl>
                                          <p:spTgt spid="1116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1622"/>
                                        </p:tgtEl>
                                        <p:attrNameLst>
                                          <p:attrName>style.visibility</p:attrName>
                                        </p:attrNameLst>
                                      </p:cBhvr>
                                      <p:to>
                                        <p:strVal val="visible"/>
                                      </p:to>
                                    </p:set>
                                    <p:animEffect transition="in" filter="wipe(left)">
                                      <p:cBhvr>
                                        <p:cTn id="15" dur="500"/>
                                        <p:tgtEl>
                                          <p:spTgt spid="1116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1621"/>
                                        </p:tgtEl>
                                        <p:attrNameLst>
                                          <p:attrName>style.visibility</p:attrName>
                                        </p:attrNameLst>
                                      </p:cBhvr>
                                      <p:to>
                                        <p:strVal val="visible"/>
                                      </p:to>
                                    </p:set>
                                    <p:animEffect transition="in" filter="wipe(left)">
                                      <p:cBhvr>
                                        <p:cTn id="19" dur="500"/>
                                        <p:tgtEl>
                                          <p:spTgt spid="11162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1623"/>
                                        </p:tgtEl>
                                        <p:attrNameLst>
                                          <p:attrName>style.visibility</p:attrName>
                                        </p:attrNameLst>
                                      </p:cBhvr>
                                      <p:to>
                                        <p:strVal val="visible"/>
                                      </p:to>
                                    </p:set>
                                    <p:anim calcmode="lin" valueType="num">
                                      <p:cBhvr additive="base">
                                        <p:cTn id="24" dur="500" fill="hold"/>
                                        <p:tgtEl>
                                          <p:spTgt spid="111623"/>
                                        </p:tgtEl>
                                        <p:attrNameLst>
                                          <p:attrName>ppt_x</p:attrName>
                                        </p:attrNameLst>
                                      </p:cBhvr>
                                      <p:tavLst>
                                        <p:tav tm="0">
                                          <p:val>
                                            <p:strVal val="0-#ppt_w/2"/>
                                          </p:val>
                                        </p:tav>
                                        <p:tav tm="100000">
                                          <p:val>
                                            <p:strVal val="#ppt_x"/>
                                          </p:val>
                                        </p:tav>
                                      </p:tavLst>
                                    </p:anim>
                                    <p:anim calcmode="lin" valueType="num">
                                      <p:cBhvr additive="base">
                                        <p:cTn id="25"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utoUpdateAnimBg="0"/>
      <p:bldP spid="111622" grpId="0" autoUpdateAnimBg="0"/>
      <p:bldP spid="1116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CCSS</a:t>
            </a:r>
            <a:endParaRPr lang="en-US" b="1">
              <a:solidFill>
                <a:srgbClr val="E01B22"/>
              </a:solidFill>
            </a:endParaRPr>
          </a:p>
        </p:txBody>
      </p:sp>
      <p:sp>
        <p:nvSpPr>
          <p:cNvPr id="119818" name="Fl_text"/>
          <p:cNvSpPr txBox="1">
            <a:spLocks noChangeArrowheads="1"/>
          </p:cNvSpPr>
          <p:nvPr/>
        </p:nvSpPr>
        <p:spPr bwMode="auto">
          <a:xfrm>
            <a:off x="1143000" y="1828800"/>
            <a:ext cx="7315200" cy="4291013"/>
          </a:xfrm>
          <a:prstGeom prst="rect">
            <a:avLst/>
          </a:prstGeom>
          <a:noFill/>
          <a:ln w="9525">
            <a:noFill/>
            <a:miter lim="800000"/>
            <a:headEnd/>
            <a:tailEnd/>
          </a:ln>
          <a:effectLst/>
        </p:spPr>
        <p:txBody>
          <a:bodyPr>
            <a:spAutoFit/>
          </a:bodyPr>
          <a:lstStyle/>
          <a:p>
            <a:pPr>
              <a:lnSpc>
                <a:spcPct val="90000"/>
              </a:lnSpc>
              <a:spcBef>
                <a:spcPct val="20000"/>
              </a:spcBef>
              <a:spcAft>
                <a:spcPct val="20000"/>
              </a:spcAft>
              <a:tabLst>
                <a:tab pos="285750" algn="l"/>
              </a:tabLst>
            </a:pPr>
            <a:r>
              <a:rPr lang="en-US" sz="2400" b="1"/>
              <a:t>Content Standards</a:t>
            </a:r>
          </a:p>
          <a:p>
            <a:pPr>
              <a:lnSpc>
                <a:spcPct val="90000"/>
              </a:lnSpc>
              <a:spcBef>
                <a:spcPct val="20000"/>
              </a:spcBef>
              <a:spcAft>
                <a:spcPct val="20000"/>
              </a:spcAft>
              <a:tabLst>
                <a:tab pos="285750" algn="l"/>
              </a:tabLst>
            </a:pPr>
            <a:r>
              <a:rPr lang="en-US" sz="2400"/>
              <a:t>F.IF.4 For a function that models a relationship between two quantities, interpret key features of graphs and tables in terms of the quantities, and sketch graphs showing key features given a verbal description of the relationship.</a:t>
            </a:r>
          </a:p>
          <a:p>
            <a:pPr>
              <a:lnSpc>
                <a:spcPct val="90000"/>
              </a:lnSpc>
              <a:spcBef>
                <a:spcPct val="20000"/>
              </a:spcBef>
              <a:spcAft>
                <a:spcPct val="20000"/>
              </a:spcAft>
              <a:tabLst>
                <a:tab pos="285750" algn="l"/>
              </a:tabLst>
            </a:pPr>
            <a:r>
              <a:rPr lang="en-US" sz="2400"/>
              <a:t>F.IF.7a Graph linear and quadratic functions and show intercepts, maxima, and minima.</a:t>
            </a:r>
          </a:p>
          <a:p>
            <a:pPr>
              <a:lnSpc>
                <a:spcPct val="90000"/>
              </a:lnSpc>
              <a:spcBef>
                <a:spcPct val="20000"/>
              </a:spcBef>
              <a:spcAft>
                <a:spcPct val="20000"/>
              </a:spcAft>
              <a:tabLst>
                <a:tab pos="285750" algn="l"/>
              </a:tabLst>
            </a:pPr>
            <a:r>
              <a:rPr lang="en-US" sz="2400" b="1"/>
              <a:t>Mathematical Practices</a:t>
            </a:r>
          </a:p>
          <a:p>
            <a:pPr>
              <a:lnSpc>
                <a:spcPct val="90000"/>
              </a:lnSpc>
              <a:spcBef>
                <a:spcPct val="20000"/>
              </a:spcBef>
              <a:spcAft>
                <a:spcPct val="20000"/>
              </a:spcAft>
              <a:tabLst>
                <a:tab pos="285750" algn="l"/>
              </a:tabLst>
            </a:pPr>
            <a:r>
              <a:rPr lang="en-US" sz="2400"/>
              <a:t>8 Look for and express regularity in repeated 	reasoning.</a:t>
            </a:r>
          </a:p>
        </p:txBody>
      </p:sp>
      <p:pic>
        <p:nvPicPr>
          <p:cNvPr id="119819" name="CCSS_Logo" descr="CCSS_Logo"/>
          <p:cNvPicPr>
            <a:picLocks noChangeAspect="1" noChangeArrowheads="1"/>
          </p:cNvPicPr>
          <p:nvPr/>
        </p:nvPicPr>
        <p:blipFill>
          <a:blip r:embed="rId3" cstate="print"/>
          <a:srcRect/>
          <a:stretch>
            <a:fillRect/>
          </a:stretch>
        </p:blipFill>
        <p:spPr bwMode="auto">
          <a:xfrm>
            <a:off x="1085850" y="566738"/>
            <a:ext cx="1276350" cy="1276350"/>
          </a:xfrm>
          <a:prstGeom prst="rect">
            <a:avLst/>
          </a:prstGeom>
          <a:noFill/>
          <a:ln w="9525">
            <a:noFill/>
            <a:miter lim="800000"/>
            <a:headEnd/>
            <a:tailEnd/>
          </a:ln>
          <a:effectLst/>
        </p:spPr>
      </p:pic>
      <p:sp>
        <p:nvSpPr>
          <p:cNvPr id="119821" name="CCSS Copyright"/>
          <p:cNvSpPr txBox="1">
            <a:spLocks noChangeArrowheads="1"/>
          </p:cNvSpPr>
          <p:nvPr/>
        </p:nvSpPr>
        <p:spPr bwMode="auto">
          <a:xfrm>
            <a:off x="152400" y="6556375"/>
            <a:ext cx="6629400" cy="311150"/>
          </a:xfrm>
          <a:prstGeom prst="rect">
            <a:avLst/>
          </a:prstGeom>
          <a:noFill/>
          <a:ln w="9525">
            <a:noFill/>
            <a:miter lim="800000"/>
            <a:headEnd/>
            <a:tailEnd/>
          </a:ln>
          <a:effectLst/>
        </p:spPr>
        <p:txBody>
          <a:bodyPr>
            <a:spAutoFit/>
          </a:bodyPr>
          <a:lstStyle/>
          <a:p>
            <a:pPr>
              <a:lnSpc>
                <a:spcPct val="90000"/>
              </a:lnSpc>
              <a:spcBef>
                <a:spcPct val="50000"/>
              </a:spcBef>
            </a:pPr>
            <a:r>
              <a:rPr lang="en-US" sz="800">
                <a:solidFill>
                  <a:schemeClr val="bg1"/>
                </a:solidFill>
              </a:rPr>
              <a:t>Common Core State Standards © Copyright 2010. National Governors Association Center for Best Practices and Council of Chief State School Officers. All rights reserved.</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818"/>
                                        </p:tgtEl>
                                        <p:attrNameLst>
                                          <p:attrName>style.visibility</p:attrName>
                                        </p:attrNameLst>
                                      </p:cBhvr>
                                      <p:to>
                                        <p:strVal val="visible"/>
                                      </p:to>
                                    </p:set>
                                    <p:animEffect transition="in" filter="wipe(left)">
                                      <p:cBhvr>
                                        <p:cTn id="7" dur="500"/>
                                        <p:tgtEl>
                                          <p:spTgt spid="119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Then/Now</a:t>
            </a:r>
          </a:p>
        </p:txBody>
      </p:sp>
      <p:sp>
        <p:nvSpPr>
          <p:cNvPr id="4105" name="Text Box 9"/>
          <p:cNvSpPr txBox="1">
            <a:spLocks noChangeArrowheads="1"/>
          </p:cNvSpPr>
          <p:nvPr/>
        </p:nvSpPr>
        <p:spPr bwMode="auto">
          <a:xfrm>
            <a:off x="812800" y="1828800"/>
            <a:ext cx="8016875" cy="2270125"/>
          </a:xfrm>
          <a:prstGeom prst="rect">
            <a:avLst/>
          </a:prstGeom>
          <a:noFill/>
          <a:ln w="9525">
            <a:noFill/>
            <a:miter lim="800000"/>
            <a:headEnd/>
            <a:tailEnd/>
          </a:ln>
          <a:effectLst/>
        </p:spPr>
        <p:txBody>
          <a:bodyPr/>
          <a:lstStyle/>
          <a:p>
            <a:r>
              <a:rPr lang="en-US" sz="2800"/>
              <a:t>You represented relationships among quantities using equations. </a:t>
            </a:r>
          </a:p>
        </p:txBody>
      </p:sp>
      <p:sp>
        <p:nvSpPr>
          <p:cNvPr id="4110" name="Text Box 14"/>
          <p:cNvSpPr txBox="1">
            <a:spLocks noChangeArrowheads="1"/>
          </p:cNvSpPr>
          <p:nvPr/>
        </p:nvSpPr>
        <p:spPr bwMode="auto">
          <a:xfrm>
            <a:off x="812800" y="5083175"/>
            <a:ext cx="7620000" cy="47625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Graph linear equations.</a:t>
            </a:r>
          </a:p>
        </p:txBody>
      </p:sp>
      <p:sp>
        <p:nvSpPr>
          <p:cNvPr id="4112" name="Text Box 16"/>
          <p:cNvSpPr txBox="1">
            <a:spLocks noChangeArrowheads="1"/>
          </p:cNvSpPr>
          <p:nvPr/>
        </p:nvSpPr>
        <p:spPr bwMode="auto">
          <a:xfrm>
            <a:off x="812800" y="4057650"/>
            <a:ext cx="7620000" cy="860425"/>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Identify linear equations, intercepts, and zeros.</a:t>
            </a:r>
          </a:p>
        </p:txBody>
      </p:sp>
      <p:pic>
        <p:nvPicPr>
          <p:cNvPr id="4113" name="Then_img" descr="12_ALG1_ThenGraphic"/>
          <p:cNvPicPr>
            <a:picLocks noChangeAspect="1" noChangeArrowheads="1"/>
          </p:cNvPicPr>
          <p:nvPr/>
        </p:nvPicPr>
        <p:blipFill>
          <a:blip r:embed="rId3" cstate="print"/>
          <a:srcRect/>
          <a:stretch>
            <a:fillRect/>
          </a:stretch>
        </p:blipFill>
        <p:spPr bwMode="auto">
          <a:xfrm>
            <a:off x="787400" y="1108075"/>
            <a:ext cx="3327400" cy="549275"/>
          </a:xfrm>
          <a:prstGeom prst="rect">
            <a:avLst/>
          </a:prstGeom>
          <a:noFill/>
          <a:ln w="9525">
            <a:noFill/>
            <a:miter lim="800000"/>
            <a:headEnd/>
            <a:tailEnd/>
          </a:ln>
          <a:effectLst/>
        </p:spPr>
      </p:pic>
      <p:pic>
        <p:nvPicPr>
          <p:cNvPr id="4114" name="Now_img" descr="12_ALG1_NowGraphic"/>
          <p:cNvPicPr>
            <a:picLocks noChangeAspect="1" noChangeArrowheads="1"/>
          </p:cNvPicPr>
          <p:nvPr/>
        </p:nvPicPr>
        <p:blipFill>
          <a:blip r:embed="rId4" cstate="print"/>
          <a:srcRect/>
          <a:stretch>
            <a:fillRect/>
          </a:stretch>
        </p:blipFill>
        <p:spPr bwMode="auto">
          <a:xfrm>
            <a:off x="787400" y="3413125"/>
            <a:ext cx="3327400" cy="54927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13"/>
                                        </p:tgtEl>
                                        <p:attrNameLst>
                                          <p:attrName>style.visibility</p:attrName>
                                        </p:attrNameLst>
                                      </p:cBhvr>
                                      <p:to>
                                        <p:strVal val="visible"/>
                                      </p:to>
                                    </p:set>
                                    <p:animEffect transition="in" filter="wipe(left)">
                                      <p:cBhvr>
                                        <p:cTn id="7" dur="500"/>
                                        <p:tgtEl>
                                          <p:spTgt spid="41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05">
                                            <p:txEl>
                                              <p:charRg st="4294967295" end="4294967295"/>
                                            </p:txEl>
                                          </p:spTgt>
                                        </p:tgtEl>
                                        <p:attrNameLst>
                                          <p:attrName>style.visibility</p:attrName>
                                        </p:attrNameLst>
                                      </p:cBhvr>
                                      <p:to>
                                        <p:strVal val="visible"/>
                                      </p:to>
                                    </p:set>
                                    <p:animEffect transition="in" filter="wipe(left)">
                                      <p:cBhvr>
                                        <p:cTn id="11" dur="500"/>
                                        <p:tgtEl>
                                          <p:spTgt spid="4105">
                                            <p:txEl>
                                              <p:charRg st="4294967295" end="429496729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114"/>
                                        </p:tgtEl>
                                        <p:attrNameLst>
                                          <p:attrName>style.visibility</p:attrName>
                                        </p:attrNameLst>
                                      </p:cBhvr>
                                      <p:to>
                                        <p:strVal val="visible"/>
                                      </p:to>
                                    </p:set>
                                    <p:animEffect transition="in" filter="wipe(left)">
                                      <p:cBhvr>
                                        <p:cTn id="16" dur="500"/>
                                        <p:tgtEl>
                                          <p:spTgt spid="4114"/>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4112">
                                            <p:txEl>
                                              <p:charRg st="4294967295" end="4294967295"/>
                                            </p:txEl>
                                          </p:spTgt>
                                        </p:tgtEl>
                                        <p:attrNameLst>
                                          <p:attrName>style.visibility</p:attrName>
                                        </p:attrNameLst>
                                      </p:cBhvr>
                                      <p:to>
                                        <p:strVal val="visible"/>
                                      </p:to>
                                    </p:set>
                                    <p:animEffect transition="in" filter="wipe(left)">
                                      <p:cBhvr>
                                        <p:cTn id="20" dur="500"/>
                                        <p:tgtEl>
                                          <p:spTgt spid="4112">
                                            <p:txEl>
                                              <p:charRg st="4294967295" end="429496729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10">
                                            <p:txEl>
                                              <p:pRg st="0" end="0"/>
                                            </p:txEl>
                                          </p:spTgt>
                                        </p:tgtEl>
                                        <p:attrNameLst>
                                          <p:attrName>style.visibility</p:attrName>
                                        </p:attrNameLst>
                                      </p:cBhvr>
                                      <p:to>
                                        <p:strVal val="visible"/>
                                      </p:to>
                                    </p:set>
                                    <p:animEffect transition="in" filter="wipe(left)">
                                      <p:cBhvr>
                                        <p:cTn id="25" dur="500"/>
                                        <p:tgtEl>
                                          <p:spTgt spid="41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Vocabulary</a:t>
            </a:r>
          </a:p>
        </p:txBody>
      </p:sp>
      <p:sp>
        <p:nvSpPr>
          <p:cNvPr id="88072" name="Text Box 8"/>
          <p:cNvSpPr txBox="1">
            <a:spLocks noChangeArrowheads="1"/>
          </p:cNvSpPr>
          <p:nvPr/>
        </p:nvSpPr>
        <p:spPr bwMode="auto">
          <a:xfrm>
            <a:off x="812800" y="1828800"/>
            <a:ext cx="7620000" cy="604838"/>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linear equation</a:t>
            </a:r>
          </a:p>
        </p:txBody>
      </p:sp>
      <p:sp>
        <p:nvSpPr>
          <p:cNvPr id="88073" name="Text Box 9"/>
          <p:cNvSpPr txBox="1">
            <a:spLocks noChangeArrowheads="1"/>
          </p:cNvSpPr>
          <p:nvPr/>
        </p:nvSpPr>
        <p:spPr bwMode="auto">
          <a:xfrm>
            <a:off x="812800" y="2466975"/>
            <a:ext cx="7620000" cy="2400300"/>
          </a:xfrm>
          <a:prstGeom prst="rect">
            <a:avLst/>
          </a:prstGeom>
          <a:noFill/>
          <a:ln w="9525">
            <a:noFill/>
            <a:miter lim="800000"/>
            <a:headEnd/>
            <a:tailEnd/>
          </a:ln>
          <a:effectLst/>
        </p:spPr>
        <p:txBody>
          <a:bodyPr>
            <a:spAutoFit/>
          </a:bodyPr>
          <a:lstStyle/>
          <a:p>
            <a:pPr marL="346075" indent="-346075">
              <a:lnSpc>
                <a:spcPct val="90000"/>
              </a:lnSpc>
              <a:spcBef>
                <a:spcPct val="30000"/>
              </a:spcBef>
              <a:spcAft>
                <a:spcPct val="30000"/>
              </a:spcAft>
              <a:buFontTx/>
              <a:buChar char="•"/>
            </a:pPr>
            <a:r>
              <a:rPr lang="en-US" sz="2800"/>
              <a:t>standard form</a:t>
            </a:r>
          </a:p>
          <a:p>
            <a:pPr marL="346075" indent="-346075">
              <a:lnSpc>
                <a:spcPct val="90000"/>
              </a:lnSpc>
              <a:spcBef>
                <a:spcPct val="30000"/>
              </a:spcBef>
              <a:spcAft>
                <a:spcPct val="30000"/>
              </a:spcAft>
              <a:buFontTx/>
              <a:buChar char="•"/>
            </a:pPr>
            <a:r>
              <a:rPr lang="en-US" sz="2800"/>
              <a:t>constant</a:t>
            </a:r>
          </a:p>
          <a:p>
            <a:pPr marL="346075" indent="-346075">
              <a:lnSpc>
                <a:spcPct val="90000"/>
              </a:lnSpc>
              <a:spcBef>
                <a:spcPct val="30000"/>
              </a:spcBef>
              <a:spcAft>
                <a:spcPct val="30000"/>
              </a:spcAft>
              <a:buFontTx/>
              <a:buChar char="•"/>
            </a:pPr>
            <a:r>
              <a:rPr lang="en-US" sz="2800" i="1"/>
              <a:t>x</a:t>
            </a:r>
            <a:r>
              <a:rPr lang="en-US" sz="2800"/>
              <a:t>-intercept</a:t>
            </a:r>
          </a:p>
          <a:p>
            <a:pPr marL="346075" indent="-346075">
              <a:lnSpc>
                <a:spcPct val="90000"/>
              </a:lnSpc>
              <a:spcBef>
                <a:spcPct val="30000"/>
              </a:spcBef>
              <a:spcAft>
                <a:spcPct val="30000"/>
              </a:spcAft>
              <a:buFontTx/>
              <a:buChar char="•"/>
            </a:pPr>
            <a:r>
              <a:rPr lang="en-US" sz="2800" i="1"/>
              <a:t>y</a:t>
            </a:r>
            <a:r>
              <a:rPr lang="en-US" sz="2800"/>
              <a:t>-intercept</a:t>
            </a:r>
          </a:p>
        </p:txBody>
      </p:sp>
      <p:pic>
        <p:nvPicPr>
          <p:cNvPr id="88075" name="Vocab_img" descr="12_ALG1_NewVocabulary"/>
          <p:cNvPicPr>
            <a:picLocks noChangeAspect="1" noChangeArrowheads="1"/>
          </p:cNvPicPr>
          <p:nvPr/>
        </p:nvPicPr>
        <p:blipFill>
          <a:blip r:embed="rId3" cstate="print"/>
          <a:srcRect/>
          <a:stretch>
            <a:fillRect/>
          </a:stretch>
        </p:blipFill>
        <p:spPr bwMode="auto">
          <a:xfrm>
            <a:off x="720725" y="1108075"/>
            <a:ext cx="3775075" cy="581025"/>
          </a:xfrm>
          <a:prstGeom prst="rect">
            <a:avLst/>
          </a:prstGeom>
          <a:noFill/>
          <a:ln w="9525">
            <a:noFill/>
            <a:miter lim="800000"/>
            <a:headEnd/>
            <a:tailEnd/>
          </a:ln>
          <a:effectLst/>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8072">
                                            <p:txEl>
                                              <p:charRg st="4294967295" end="4294967295"/>
                                            </p:txEl>
                                          </p:spTgt>
                                        </p:tgtEl>
                                        <p:attrNameLst>
                                          <p:attrName>style.visibility</p:attrName>
                                        </p:attrNameLst>
                                      </p:cBhvr>
                                      <p:to>
                                        <p:strVal val="visible"/>
                                      </p:to>
                                    </p:set>
                                    <p:animEffect transition="in" filter="wipe(left)">
                                      <p:cBhvr>
                                        <p:cTn id="7" dur="500"/>
                                        <p:tgtEl>
                                          <p:spTgt spid="88072">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073">
                                            <p:txEl>
                                              <p:pRg st="0" end="0"/>
                                            </p:txEl>
                                          </p:spTgt>
                                        </p:tgtEl>
                                        <p:attrNameLst>
                                          <p:attrName>style.visibility</p:attrName>
                                        </p:attrNameLst>
                                      </p:cBhvr>
                                      <p:to>
                                        <p:strVal val="visible"/>
                                      </p:to>
                                    </p:set>
                                    <p:animEffect transition="in" filter="wipe(left)">
                                      <p:cBhvr>
                                        <p:cTn id="12" dur="500"/>
                                        <p:tgtEl>
                                          <p:spTgt spid="880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073">
                                            <p:txEl>
                                              <p:pRg st="1" end="1"/>
                                            </p:txEl>
                                          </p:spTgt>
                                        </p:tgtEl>
                                        <p:attrNameLst>
                                          <p:attrName>style.visibility</p:attrName>
                                        </p:attrNameLst>
                                      </p:cBhvr>
                                      <p:to>
                                        <p:strVal val="visible"/>
                                      </p:to>
                                    </p:set>
                                    <p:animEffect transition="in" filter="wipe(left)">
                                      <p:cBhvr>
                                        <p:cTn id="17" dur="500"/>
                                        <p:tgtEl>
                                          <p:spTgt spid="8807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073">
                                            <p:txEl>
                                              <p:pRg st="2" end="2"/>
                                            </p:txEl>
                                          </p:spTgt>
                                        </p:tgtEl>
                                        <p:attrNameLst>
                                          <p:attrName>style.visibility</p:attrName>
                                        </p:attrNameLst>
                                      </p:cBhvr>
                                      <p:to>
                                        <p:strVal val="visible"/>
                                      </p:to>
                                    </p:set>
                                    <p:animEffect transition="in" filter="wipe(left)">
                                      <p:cBhvr>
                                        <p:cTn id="22" dur="500"/>
                                        <p:tgtEl>
                                          <p:spTgt spid="8807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073">
                                            <p:txEl>
                                              <p:pRg st="3" end="3"/>
                                            </p:txEl>
                                          </p:spTgt>
                                        </p:tgtEl>
                                        <p:attrNameLst>
                                          <p:attrName>style.visibility</p:attrName>
                                        </p:attrNameLst>
                                      </p:cBhvr>
                                      <p:to>
                                        <p:strVal val="visible"/>
                                      </p:to>
                                    </p:set>
                                    <p:animEffect transition="in" filter="wipe(left)">
                                      <p:cBhvr>
                                        <p:cTn id="27" dur="500"/>
                                        <p:tgtEl>
                                          <p:spTgt spid="880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Concept</a:t>
            </a:r>
          </a:p>
        </p:txBody>
      </p:sp>
      <p:pic>
        <p:nvPicPr>
          <p:cNvPr id="106507" name="Picture 11" descr="KC_alg_L03-01A"/>
          <p:cNvPicPr>
            <a:picLocks noChangeAspect="1" noChangeArrowheads="1"/>
          </p:cNvPicPr>
          <p:nvPr/>
        </p:nvPicPr>
        <p:blipFill>
          <a:blip r:embed="rId3" cstate="print"/>
          <a:srcRect/>
          <a:stretch>
            <a:fillRect/>
          </a:stretch>
        </p:blipFill>
        <p:spPr bwMode="auto">
          <a:xfrm>
            <a:off x="438150" y="1495425"/>
            <a:ext cx="8239125" cy="2352675"/>
          </a:xfrm>
          <a:prstGeom prst="rect">
            <a:avLst/>
          </a:prstGeom>
          <a:noFill/>
        </p:spPr>
      </p:pic>
    </p:spTree>
    <p:custDataLst>
      <p:tags r:id="rId1"/>
    </p:custData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Example 1 A</a:t>
            </a:r>
          </a:p>
        </p:txBody>
      </p:sp>
      <p:sp>
        <p:nvSpPr>
          <p:cNvPr id="5131" name="Text Box 11"/>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Identify Linear Equations</a:t>
            </a:r>
          </a:p>
        </p:txBody>
      </p:sp>
      <p:sp>
        <p:nvSpPr>
          <p:cNvPr id="5907" name="Text Box 787"/>
          <p:cNvSpPr txBox="1">
            <a:spLocks noChangeArrowheads="1"/>
          </p:cNvSpPr>
          <p:nvPr/>
        </p:nvSpPr>
        <p:spPr bwMode="auto">
          <a:xfrm>
            <a:off x="533400" y="2341563"/>
            <a:ext cx="7881938" cy="749300"/>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First, rewrite the equation so that the variables are on the same side of the equation.</a:t>
            </a:r>
          </a:p>
        </p:txBody>
      </p:sp>
      <p:sp>
        <p:nvSpPr>
          <p:cNvPr id="5908" name="Rectangle 788"/>
          <p:cNvSpPr>
            <a:spLocks noGrp="1" noChangeArrowheads="1"/>
          </p:cNvSpPr>
          <p:nvPr>
            <p:ph type="body" idx="1"/>
          </p:nvPr>
        </p:nvSpPr>
        <p:spPr bwMode="auto">
          <a:xfrm>
            <a:off x="533400" y="1503363"/>
            <a:ext cx="8229600" cy="822325"/>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00539D"/>
                </a:solidFill>
              </a:rPr>
              <a:t>	</a:t>
            </a:r>
            <a:r>
              <a:rPr lang="en-US" sz="2400" b="1">
                <a:solidFill>
                  <a:srgbClr val="E01B22"/>
                </a:solidFill>
              </a:rPr>
              <a:t>A.</a:t>
            </a:r>
            <a:r>
              <a:rPr lang="en-US" sz="2400" b="1">
                <a:solidFill>
                  <a:srgbClr val="00539D"/>
                </a:solidFill>
              </a:rPr>
              <a:t> Determine whether 5</a:t>
            </a:r>
            <a:r>
              <a:rPr lang="en-US" sz="2400" b="1" i="1">
                <a:solidFill>
                  <a:srgbClr val="00539D"/>
                </a:solidFill>
              </a:rPr>
              <a:t>x</a:t>
            </a:r>
            <a:r>
              <a:rPr lang="en-US" sz="2400" b="1">
                <a:solidFill>
                  <a:srgbClr val="00539D"/>
                </a:solidFill>
              </a:rPr>
              <a:t> + 3</a:t>
            </a:r>
            <a:r>
              <a:rPr lang="en-US" sz="2400" b="1" i="1">
                <a:solidFill>
                  <a:srgbClr val="00539D"/>
                </a:solidFill>
              </a:rPr>
              <a:t>y</a:t>
            </a:r>
            <a:r>
              <a:rPr lang="en-US" sz="2400" b="1">
                <a:solidFill>
                  <a:srgbClr val="00539D"/>
                </a:solidFill>
              </a:rPr>
              <a:t> = </a:t>
            </a:r>
            <a:r>
              <a:rPr lang="en-US" sz="2400" b="1" i="1">
                <a:solidFill>
                  <a:srgbClr val="00539D"/>
                </a:solidFill>
              </a:rPr>
              <a:t>z</a:t>
            </a:r>
            <a:r>
              <a:rPr lang="en-US" sz="2400" b="1">
                <a:solidFill>
                  <a:srgbClr val="00539D"/>
                </a:solidFill>
              </a:rPr>
              <a:t> + 2 is a linear equation. Write the equation in standard form.</a:t>
            </a:r>
          </a:p>
        </p:txBody>
      </p:sp>
      <p:sp>
        <p:nvSpPr>
          <p:cNvPr id="5909" name="Text Box 789"/>
          <p:cNvSpPr txBox="1">
            <a:spLocks noChangeArrowheads="1"/>
          </p:cNvSpPr>
          <p:nvPr/>
        </p:nvSpPr>
        <p:spPr bwMode="auto">
          <a:xfrm>
            <a:off x="866775" y="3190875"/>
            <a:ext cx="7881938" cy="25019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	5</a:t>
            </a:r>
            <a:r>
              <a:rPr lang="en-US" sz="2400" i="1">
                <a:solidFill>
                  <a:srgbClr val="000000"/>
                </a:solidFill>
              </a:rPr>
              <a:t>x</a:t>
            </a:r>
            <a:r>
              <a:rPr lang="en-US" sz="2400">
                <a:solidFill>
                  <a:srgbClr val="000000"/>
                </a:solidFill>
              </a:rPr>
              <a:t> + 3</a:t>
            </a:r>
            <a:r>
              <a:rPr lang="en-US" sz="2400" i="1">
                <a:solidFill>
                  <a:srgbClr val="000000"/>
                </a:solidFill>
              </a:rPr>
              <a:t>y</a:t>
            </a:r>
            <a:r>
              <a:rPr lang="en-US" sz="2400">
                <a:solidFill>
                  <a:srgbClr val="000000"/>
                </a:solidFill>
              </a:rPr>
              <a:t> 	= </a:t>
            </a:r>
            <a:r>
              <a:rPr lang="en-US" sz="2400" i="1">
                <a:solidFill>
                  <a:srgbClr val="000000"/>
                </a:solidFill>
              </a:rPr>
              <a:t>z</a:t>
            </a:r>
            <a:r>
              <a:rPr lang="en-US" sz="2400">
                <a:solidFill>
                  <a:srgbClr val="000000"/>
                </a:solidFill>
              </a:rPr>
              <a:t> + 2	Original equation</a:t>
            </a:r>
          </a:p>
          <a:p>
            <a:pPr>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	5</a:t>
            </a:r>
            <a:r>
              <a:rPr lang="en-US" sz="2400" i="1">
                <a:solidFill>
                  <a:srgbClr val="000000"/>
                </a:solidFill>
              </a:rPr>
              <a:t>x</a:t>
            </a:r>
            <a:r>
              <a:rPr lang="en-US" sz="2400">
                <a:solidFill>
                  <a:srgbClr val="000000"/>
                </a:solidFill>
              </a:rPr>
              <a:t> + 3</a:t>
            </a:r>
            <a:r>
              <a:rPr lang="en-US" sz="2400" i="1">
                <a:solidFill>
                  <a:srgbClr val="000000"/>
                </a:solidFill>
              </a:rPr>
              <a:t>y </a:t>
            </a:r>
            <a:r>
              <a:rPr lang="en-US" sz="2400">
                <a:solidFill>
                  <a:srgbClr val="E01B22"/>
                </a:solidFill>
              </a:rPr>
              <a:t>– </a:t>
            </a:r>
            <a:r>
              <a:rPr lang="en-US" sz="2400" i="1">
                <a:solidFill>
                  <a:srgbClr val="E01B22"/>
                </a:solidFill>
              </a:rPr>
              <a:t>z</a:t>
            </a:r>
            <a:r>
              <a:rPr lang="en-US" sz="2400">
                <a:solidFill>
                  <a:srgbClr val="000000"/>
                </a:solidFill>
              </a:rPr>
              <a:t>	=	</a:t>
            </a:r>
            <a:r>
              <a:rPr lang="en-US" sz="2400" i="1">
                <a:solidFill>
                  <a:srgbClr val="000000"/>
                </a:solidFill>
              </a:rPr>
              <a:t>z </a:t>
            </a:r>
            <a:r>
              <a:rPr lang="en-US" sz="2400">
                <a:solidFill>
                  <a:srgbClr val="000000"/>
                </a:solidFill>
              </a:rPr>
              <a:t>+ 2 </a:t>
            </a:r>
            <a:r>
              <a:rPr lang="en-US" sz="2400">
                <a:solidFill>
                  <a:srgbClr val="E01B22"/>
                </a:solidFill>
              </a:rPr>
              <a:t>– </a:t>
            </a:r>
            <a:r>
              <a:rPr lang="en-US" sz="2400" i="1">
                <a:solidFill>
                  <a:srgbClr val="E01B22"/>
                </a:solidFill>
              </a:rPr>
              <a:t>z</a:t>
            </a:r>
            <a:r>
              <a:rPr lang="en-US" sz="2400">
                <a:solidFill>
                  <a:srgbClr val="000000"/>
                </a:solidFill>
              </a:rPr>
              <a:t>	Subtract </a:t>
            </a:r>
            <a:r>
              <a:rPr lang="en-US" sz="2400" i="1">
                <a:solidFill>
                  <a:srgbClr val="000000"/>
                </a:solidFill>
              </a:rPr>
              <a:t>z</a:t>
            </a:r>
            <a:r>
              <a:rPr lang="en-US" sz="2400">
                <a:solidFill>
                  <a:srgbClr val="000000"/>
                </a:solidFill>
              </a:rPr>
              <a:t> from each side.</a:t>
            </a:r>
          </a:p>
          <a:p>
            <a:pPr>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	5</a:t>
            </a:r>
            <a:r>
              <a:rPr lang="en-US" sz="2400" i="1">
                <a:solidFill>
                  <a:srgbClr val="000000"/>
                </a:solidFill>
              </a:rPr>
              <a:t>x</a:t>
            </a:r>
            <a:r>
              <a:rPr lang="en-US" sz="2400">
                <a:solidFill>
                  <a:srgbClr val="000000"/>
                </a:solidFill>
              </a:rPr>
              <a:t> + 3</a:t>
            </a:r>
            <a:r>
              <a:rPr lang="en-US" sz="2400" i="1">
                <a:solidFill>
                  <a:srgbClr val="000000"/>
                </a:solidFill>
              </a:rPr>
              <a:t>y </a:t>
            </a:r>
            <a:r>
              <a:rPr lang="en-US" sz="2400">
                <a:solidFill>
                  <a:srgbClr val="000000"/>
                </a:solidFill>
              </a:rPr>
              <a:t>– </a:t>
            </a:r>
            <a:r>
              <a:rPr lang="en-US" sz="2400" i="1">
                <a:solidFill>
                  <a:srgbClr val="000000"/>
                </a:solidFill>
              </a:rPr>
              <a:t>z</a:t>
            </a:r>
            <a:r>
              <a:rPr lang="en-US" sz="2400">
                <a:solidFill>
                  <a:srgbClr val="000000"/>
                </a:solidFill>
              </a:rPr>
              <a:t>	=</a:t>
            </a:r>
            <a:r>
              <a:rPr lang="en-US" sz="2400">
                <a:solidFill>
                  <a:srgbClr val="E01B22"/>
                </a:solidFill>
              </a:rPr>
              <a:t> 2</a:t>
            </a:r>
            <a:r>
              <a:rPr lang="en-US" sz="2400">
                <a:solidFill>
                  <a:srgbClr val="000000"/>
                </a:solidFill>
              </a:rPr>
              <a:t>	Simplify.</a:t>
            </a:r>
          </a:p>
          <a:p>
            <a:pPr>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Since 5</a:t>
            </a:r>
            <a:r>
              <a:rPr lang="en-US" sz="2400" i="1">
                <a:solidFill>
                  <a:srgbClr val="000000"/>
                </a:solidFill>
              </a:rPr>
              <a:t>x</a:t>
            </a:r>
            <a:r>
              <a:rPr lang="en-US" sz="2400">
                <a:solidFill>
                  <a:srgbClr val="000000"/>
                </a:solidFill>
              </a:rPr>
              <a:t> + 3</a:t>
            </a:r>
            <a:r>
              <a:rPr lang="en-US" sz="2400" i="1">
                <a:solidFill>
                  <a:srgbClr val="000000"/>
                </a:solidFill>
              </a:rPr>
              <a:t>y</a:t>
            </a:r>
            <a:r>
              <a:rPr lang="en-US" sz="2400">
                <a:solidFill>
                  <a:srgbClr val="000000"/>
                </a:solidFill>
              </a:rPr>
              <a:t> – </a:t>
            </a:r>
            <a:r>
              <a:rPr lang="en-US" sz="2400" i="1">
                <a:solidFill>
                  <a:srgbClr val="000000"/>
                </a:solidFill>
              </a:rPr>
              <a:t>z</a:t>
            </a:r>
            <a:r>
              <a:rPr lang="en-US" sz="2400">
                <a:solidFill>
                  <a:srgbClr val="000000"/>
                </a:solidFill>
              </a:rPr>
              <a:t> has three variables, it cannot be written in the form </a:t>
            </a:r>
            <a:r>
              <a:rPr lang="en-US" sz="2400" i="1">
                <a:solidFill>
                  <a:srgbClr val="000000"/>
                </a:solidFill>
              </a:rPr>
              <a:t>Ax + By = C</a:t>
            </a:r>
            <a:r>
              <a:rPr lang="en-US" sz="2400">
                <a:solidFill>
                  <a:srgbClr val="000000"/>
                </a:solidFill>
              </a:rPr>
              <a:t>.</a:t>
            </a:r>
          </a:p>
        </p:txBody>
      </p:sp>
      <p:sp>
        <p:nvSpPr>
          <p:cNvPr id="5910" name="Rectangle 790"/>
          <p:cNvSpPr>
            <a:spLocks noChangeArrowheads="1"/>
          </p:cNvSpPr>
          <p:nvPr/>
        </p:nvSpPr>
        <p:spPr bwMode="auto">
          <a:xfrm>
            <a:off x="533400" y="5765800"/>
            <a:ext cx="7239000" cy="457200"/>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This is not a linear equation.</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08">
                                            <p:txEl>
                                              <p:pRg st="0" end="0"/>
                                            </p:txEl>
                                          </p:spTgt>
                                        </p:tgtEl>
                                        <p:attrNameLst>
                                          <p:attrName>style.visibility</p:attrName>
                                        </p:attrNameLst>
                                      </p:cBhvr>
                                      <p:to>
                                        <p:strVal val="visible"/>
                                      </p:to>
                                    </p:set>
                                    <p:animEffect transition="in" filter="wipe(left)">
                                      <p:cBhvr>
                                        <p:cTn id="7" dur="500"/>
                                        <p:tgtEl>
                                          <p:spTgt spid="59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07">
                                            <p:txEl>
                                              <p:pRg st="0" end="0"/>
                                            </p:txEl>
                                          </p:spTgt>
                                        </p:tgtEl>
                                        <p:attrNameLst>
                                          <p:attrName>style.visibility</p:attrName>
                                        </p:attrNameLst>
                                      </p:cBhvr>
                                      <p:to>
                                        <p:strVal val="visible"/>
                                      </p:to>
                                    </p:set>
                                    <p:animEffect transition="in" filter="wipe(left)">
                                      <p:cBhvr>
                                        <p:cTn id="12" dur="500"/>
                                        <p:tgtEl>
                                          <p:spTgt spid="59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09">
                                            <p:txEl>
                                              <p:pRg st="0" end="0"/>
                                            </p:txEl>
                                          </p:spTgt>
                                        </p:tgtEl>
                                        <p:attrNameLst>
                                          <p:attrName>style.visibility</p:attrName>
                                        </p:attrNameLst>
                                      </p:cBhvr>
                                      <p:to>
                                        <p:strVal val="visible"/>
                                      </p:to>
                                    </p:set>
                                    <p:animEffect transition="in" filter="wipe(left)">
                                      <p:cBhvr>
                                        <p:cTn id="17" dur="500"/>
                                        <p:tgtEl>
                                          <p:spTgt spid="590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09">
                                            <p:txEl>
                                              <p:pRg st="1" end="1"/>
                                            </p:txEl>
                                          </p:spTgt>
                                        </p:tgtEl>
                                        <p:attrNameLst>
                                          <p:attrName>style.visibility</p:attrName>
                                        </p:attrNameLst>
                                      </p:cBhvr>
                                      <p:to>
                                        <p:strVal val="visible"/>
                                      </p:to>
                                    </p:set>
                                    <p:animEffect transition="in" filter="wipe(left)">
                                      <p:cBhvr>
                                        <p:cTn id="22" dur="500"/>
                                        <p:tgtEl>
                                          <p:spTgt spid="590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09">
                                            <p:txEl>
                                              <p:pRg st="2" end="2"/>
                                            </p:txEl>
                                          </p:spTgt>
                                        </p:tgtEl>
                                        <p:attrNameLst>
                                          <p:attrName>style.visibility</p:attrName>
                                        </p:attrNameLst>
                                      </p:cBhvr>
                                      <p:to>
                                        <p:strVal val="visible"/>
                                      </p:to>
                                    </p:set>
                                    <p:animEffect transition="in" filter="wipe(left)">
                                      <p:cBhvr>
                                        <p:cTn id="27" dur="500"/>
                                        <p:tgtEl>
                                          <p:spTgt spid="590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09">
                                            <p:txEl>
                                              <p:pRg st="3" end="3"/>
                                            </p:txEl>
                                          </p:spTgt>
                                        </p:tgtEl>
                                        <p:attrNameLst>
                                          <p:attrName>style.visibility</p:attrName>
                                        </p:attrNameLst>
                                      </p:cBhvr>
                                      <p:to>
                                        <p:strVal val="visible"/>
                                      </p:to>
                                    </p:set>
                                    <p:animEffect transition="in" filter="wipe(left)">
                                      <p:cBhvr>
                                        <p:cTn id="32" dur="500"/>
                                        <p:tgtEl>
                                          <p:spTgt spid="590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910"/>
                                        </p:tgtEl>
                                        <p:attrNameLst>
                                          <p:attrName>style.visibility</p:attrName>
                                        </p:attrNameLst>
                                      </p:cBhvr>
                                      <p:to>
                                        <p:strVal val="visible"/>
                                      </p:to>
                                    </p:set>
                                    <p:animEffect transition="in" filter="wipe(left)">
                                      <p:cBhvr>
                                        <p:cTn id="37" dur="500"/>
                                        <p:tgtEl>
                                          <p:spTgt spid="5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7" grpId="0" build="p" autoUpdateAnimBg="0"/>
      <p:bldP spid="5908" grpId="0" build="p" autoUpdateAnimBg="0" advAuto="0"/>
      <p:bldP spid="5909" grpId="0" build="p" autoUpdateAnimBg="0"/>
      <p:bldP spid="591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Example 1 B</a:t>
            </a:r>
          </a:p>
        </p:txBody>
      </p:sp>
      <p:sp>
        <p:nvSpPr>
          <p:cNvPr id="86035" name="Text Box 19"/>
          <p:cNvSpPr txBox="1">
            <a:spLocks noChangeArrowheads="1"/>
          </p:cNvSpPr>
          <p:nvPr/>
        </p:nvSpPr>
        <p:spPr bwMode="auto">
          <a:xfrm>
            <a:off x="533400" y="2770188"/>
            <a:ext cx="7881938" cy="749300"/>
          </a:xfrm>
          <a:prstGeom prst="rect">
            <a:avLst/>
          </a:prstGeom>
          <a:noFill/>
          <a:ln w="9525" algn="ctr">
            <a:noFill/>
            <a:miter lim="800000"/>
            <a:headEnd/>
            <a:tailEnd/>
          </a:ln>
          <a:effectLst/>
        </p:spPr>
        <p:txBody>
          <a:bodyPr>
            <a:spAutoFit/>
          </a:bodyPr>
          <a:lstStyle/>
          <a:p>
            <a:pPr marL="342900">
              <a:lnSpc>
                <a:spcPct val="90000"/>
              </a:lnSpc>
              <a:spcBef>
                <a:spcPct val="50000"/>
              </a:spcBef>
              <a:spcAft>
                <a:spcPct val="20000"/>
              </a:spcAft>
              <a:buClr>
                <a:srgbClr val="FFFFFF"/>
              </a:buClr>
              <a:tabLst>
                <a:tab pos="1543050" algn="r"/>
                <a:tab pos="1657350" algn="l"/>
                <a:tab pos="1943100" algn="l"/>
                <a:tab pos="3429000" algn="l"/>
                <a:tab pos="5486400" algn="l"/>
              </a:tabLst>
            </a:pPr>
            <a:r>
              <a:rPr lang="en-US" sz="2400">
                <a:solidFill>
                  <a:srgbClr val="000000"/>
                </a:solidFill>
              </a:rPr>
              <a:t>Rewrite the equation so that both variables are on the same side of the equation.</a:t>
            </a:r>
          </a:p>
        </p:txBody>
      </p:sp>
      <p:sp>
        <p:nvSpPr>
          <p:cNvPr id="86036" name="Text Box 20"/>
          <p:cNvSpPr txBox="1">
            <a:spLocks noChangeArrowheads="1"/>
          </p:cNvSpPr>
          <p:nvPr/>
        </p:nvSpPr>
        <p:spPr bwMode="auto">
          <a:xfrm>
            <a:off x="866775" y="4503738"/>
            <a:ext cx="7881938" cy="420687"/>
          </a:xfrm>
          <a:prstGeom prst="rect">
            <a:avLst/>
          </a:prstGeom>
          <a:noFill/>
          <a:ln w="9525" algn="ctr">
            <a:noFill/>
            <a:miter lim="800000"/>
            <a:headEnd/>
            <a:tailEnd/>
          </a:ln>
          <a:effectLst/>
        </p:spPr>
        <p:txBody>
          <a:bodyPr>
            <a:spAutoFit/>
          </a:bodyPr>
          <a:lstStyle/>
          <a:p>
            <a:pPr>
              <a:lnSpc>
                <a:spcPct val="90000"/>
              </a:lnSpc>
              <a:spcBef>
                <a:spcPct val="20000"/>
              </a:spcBef>
              <a:spcAft>
                <a:spcPct val="70000"/>
              </a:spcAft>
              <a:buClr>
                <a:srgbClr val="FFFFFF"/>
              </a:buClr>
              <a:tabLst>
                <a:tab pos="1543050" algn="r"/>
                <a:tab pos="1657350" algn="l"/>
                <a:tab pos="1943100" algn="l"/>
                <a:tab pos="3429000" algn="l"/>
                <a:tab pos="5486400" algn="l"/>
              </a:tabLst>
            </a:pPr>
            <a:r>
              <a:rPr lang="en-US" sz="2400">
                <a:solidFill>
                  <a:srgbClr val="000000"/>
                </a:solidFill>
              </a:rPr>
              <a:t>				Subtract </a:t>
            </a:r>
            <a:r>
              <a:rPr lang="en-US" sz="2400" i="1">
                <a:solidFill>
                  <a:srgbClr val="000000"/>
                </a:solidFill>
              </a:rPr>
              <a:t>y</a:t>
            </a:r>
            <a:r>
              <a:rPr lang="en-US" sz="2400">
                <a:solidFill>
                  <a:srgbClr val="000000"/>
                </a:solidFill>
              </a:rPr>
              <a:t> from each side.</a:t>
            </a:r>
          </a:p>
        </p:txBody>
      </p:sp>
      <p:sp>
        <p:nvSpPr>
          <p:cNvPr id="86037" name="Text Box 21"/>
          <p:cNvSpPr txBox="1">
            <a:spLocks noChangeArrowheads="1"/>
          </p:cNvSpPr>
          <p:nvPr/>
        </p:nvSpPr>
        <p:spPr bwMode="auto">
          <a:xfrm>
            <a:off x="866775" y="3675063"/>
            <a:ext cx="7881938" cy="420687"/>
          </a:xfrm>
          <a:prstGeom prst="rect">
            <a:avLst/>
          </a:prstGeom>
          <a:noFill/>
          <a:ln w="9525" algn="ctr">
            <a:noFill/>
            <a:miter lim="800000"/>
            <a:headEnd/>
            <a:tailEnd/>
          </a:ln>
          <a:effectLst/>
        </p:spPr>
        <p:txBody>
          <a:bodyPr>
            <a:spAutoFit/>
          </a:bodyPr>
          <a:lstStyle/>
          <a:p>
            <a:pPr>
              <a:lnSpc>
                <a:spcPct val="90000"/>
              </a:lnSpc>
              <a:spcBef>
                <a:spcPct val="20000"/>
              </a:spcBef>
              <a:spcAft>
                <a:spcPct val="70000"/>
              </a:spcAft>
              <a:buClr>
                <a:srgbClr val="FFFFFF"/>
              </a:buClr>
              <a:tabLst>
                <a:tab pos="1543050" algn="r"/>
                <a:tab pos="1657350" algn="l"/>
                <a:tab pos="1943100" algn="l"/>
                <a:tab pos="3429000" algn="l"/>
                <a:tab pos="5486400" algn="l"/>
              </a:tabLst>
            </a:pPr>
            <a:r>
              <a:rPr lang="en-US" sz="2400">
                <a:solidFill>
                  <a:srgbClr val="000000"/>
                </a:solidFill>
              </a:rPr>
              <a:t>				Original equation</a:t>
            </a:r>
          </a:p>
        </p:txBody>
      </p:sp>
      <p:grpSp>
        <p:nvGrpSpPr>
          <p:cNvPr id="86045" name="Group 29"/>
          <p:cNvGrpSpPr>
            <a:grpSpLocks/>
          </p:cNvGrpSpPr>
          <p:nvPr/>
        </p:nvGrpSpPr>
        <p:grpSpPr bwMode="auto">
          <a:xfrm>
            <a:off x="533400" y="1327150"/>
            <a:ext cx="8229600" cy="1254125"/>
            <a:chOff x="336" y="836"/>
            <a:chExt cx="5184" cy="790"/>
          </a:xfrm>
        </p:grpSpPr>
        <p:sp>
          <p:nvSpPr>
            <p:cNvPr id="86039" name="Rectangle 23"/>
            <p:cNvSpPr>
              <a:spLocks noChangeArrowheads="1"/>
            </p:cNvSpPr>
            <p:nvPr/>
          </p:nvSpPr>
          <p:spPr bwMode="auto">
            <a:xfrm>
              <a:off x="336" y="947"/>
              <a:ext cx="5184" cy="679"/>
            </a:xfrm>
            <a:prstGeom prst="rect">
              <a:avLst/>
            </a:prstGeom>
            <a:noFill/>
            <a:ln w="9525">
              <a:noFill/>
              <a:miter lim="800000"/>
              <a:headEnd/>
              <a:tailEnd/>
            </a:ln>
            <a:effectLst/>
          </p:spPr>
          <p:txBody>
            <a:bodyPr/>
            <a:lstStyle/>
            <a:p>
              <a:pPr marL="342900" indent="-342900">
                <a:spcBef>
                  <a:spcPct val="20000"/>
                </a:spcBef>
                <a:spcAft>
                  <a:spcPct val="70000"/>
                </a:spcAft>
              </a:pPr>
              <a:r>
                <a:rPr lang="en-US" sz="2400" b="1">
                  <a:solidFill>
                    <a:srgbClr val="00539D"/>
                  </a:solidFill>
                </a:rPr>
                <a:t>	</a:t>
              </a:r>
              <a:r>
                <a:rPr lang="en-US" sz="2400" b="1">
                  <a:solidFill>
                    <a:srgbClr val="E01B22"/>
                  </a:solidFill>
                </a:rPr>
                <a:t>B.</a:t>
              </a:r>
              <a:r>
                <a:rPr lang="en-US" sz="2400" b="1">
                  <a:solidFill>
                    <a:srgbClr val="00539D"/>
                  </a:solidFill>
                </a:rPr>
                <a:t> Determine whether                    is a linear equation. </a:t>
              </a:r>
            </a:p>
            <a:p>
              <a:pPr marL="342900" indent="-342900">
                <a:spcBef>
                  <a:spcPct val="20000"/>
                </a:spcBef>
                <a:spcAft>
                  <a:spcPct val="70000"/>
                </a:spcAft>
              </a:pPr>
              <a:r>
                <a:rPr lang="en-US" sz="2400" b="1">
                  <a:solidFill>
                    <a:srgbClr val="00539D"/>
                  </a:solidFill>
                </a:rPr>
                <a:t>	Write the equation in standard form.</a:t>
              </a:r>
            </a:p>
          </p:txBody>
        </p:sp>
        <p:pic>
          <p:nvPicPr>
            <p:cNvPr id="86040" name="Picture 24" descr="Eq1"/>
            <p:cNvPicPr>
              <a:picLocks noChangeAspect="1" noChangeArrowheads="1"/>
            </p:cNvPicPr>
            <p:nvPr/>
          </p:nvPicPr>
          <p:blipFill>
            <a:blip r:embed="rId3" cstate="print"/>
            <a:srcRect/>
            <a:stretch>
              <a:fillRect/>
            </a:stretch>
          </p:blipFill>
          <p:spPr bwMode="auto">
            <a:xfrm>
              <a:off x="2640" y="836"/>
              <a:ext cx="963" cy="508"/>
            </a:xfrm>
            <a:prstGeom prst="rect">
              <a:avLst/>
            </a:prstGeom>
            <a:noFill/>
          </p:spPr>
        </p:pic>
      </p:grpSp>
      <p:sp>
        <p:nvSpPr>
          <p:cNvPr id="86041" name="Text Box 25"/>
          <p:cNvSpPr txBox="1">
            <a:spLocks noChangeArrowheads="1"/>
          </p:cNvSpPr>
          <p:nvPr/>
        </p:nvSpPr>
        <p:spPr bwMode="auto">
          <a:xfrm>
            <a:off x="866775" y="5370513"/>
            <a:ext cx="7881938" cy="420687"/>
          </a:xfrm>
          <a:prstGeom prst="rect">
            <a:avLst/>
          </a:prstGeom>
          <a:noFill/>
          <a:ln w="9525" algn="ctr">
            <a:noFill/>
            <a:miter lim="800000"/>
            <a:headEnd/>
            <a:tailEnd/>
          </a:ln>
          <a:effectLst/>
        </p:spPr>
        <p:txBody>
          <a:bodyPr>
            <a:spAutoFit/>
          </a:bodyPr>
          <a:lstStyle/>
          <a:p>
            <a:pPr>
              <a:lnSpc>
                <a:spcPct val="90000"/>
              </a:lnSpc>
              <a:spcBef>
                <a:spcPct val="20000"/>
              </a:spcBef>
              <a:spcAft>
                <a:spcPct val="70000"/>
              </a:spcAft>
              <a:buClr>
                <a:srgbClr val="FFFFFF"/>
              </a:buClr>
              <a:tabLst>
                <a:tab pos="1543050" algn="r"/>
                <a:tab pos="1657350" algn="l"/>
                <a:tab pos="1943100" algn="l"/>
                <a:tab pos="3429000" algn="l"/>
                <a:tab pos="5486400" algn="l"/>
              </a:tabLst>
            </a:pPr>
            <a:r>
              <a:rPr lang="en-US" sz="2400">
                <a:solidFill>
                  <a:srgbClr val="000000"/>
                </a:solidFill>
              </a:rPr>
              <a:t>				Simplify.</a:t>
            </a:r>
          </a:p>
        </p:txBody>
      </p:sp>
      <p:pic>
        <p:nvPicPr>
          <p:cNvPr id="86042" name="Picture 26" descr="Eq4"/>
          <p:cNvPicPr>
            <a:picLocks noChangeAspect="1" noChangeArrowheads="1"/>
          </p:cNvPicPr>
          <p:nvPr/>
        </p:nvPicPr>
        <p:blipFill>
          <a:blip r:embed="rId4" cstate="print"/>
          <a:srcRect/>
          <a:stretch>
            <a:fillRect/>
          </a:stretch>
        </p:blipFill>
        <p:spPr bwMode="auto">
          <a:xfrm>
            <a:off x="1352550" y="5170488"/>
            <a:ext cx="1466850" cy="773112"/>
          </a:xfrm>
          <a:prstGeom prst="rect">
            <a:avLst/>
          </a:prstGeom>
          <a:noFill/>
        </p:spPr>
      </p:pic>
      <p:pic>
        <p:nvPicPr>
          <p:cNvPr id="86043" name="Picture 27" descr="Eq3"/>
          <p:cNvPicPr>
            <a:picLocks noChangeAspect="1" noChangeArrowheads="1"/>
          </p:cNvPicPr>
          <p:nvPr/>
        </p:nvPicPr>
        <p:blipFill>
          <a:blip r:embed="rId5" cstate="print"/>
          <a:srcRect/>
          <a:stretch>
            <a:fillRect/>
          </a:stretch>
        </p:blipFill>
        <p:spPr bwMode="auto">
          <a:xfrm>
            <a:off x="1349375" y="4291013"/>
            <a:ext cx="2424113" cy="776287"/>
          </a:xfrm>
          <a:prstGeom prst="rect">
            <a:avLst/>
          </a:prstGeom>
          <a:noFill/>
        </p:spPr>
      </p:pic>
      <p:pic>
        <p:nvPicPr>
          <p:cNvPr id="86044" name="Picture 28" descr="Eq2"/>
          <p:cNvPicPr>
            <a:picLocks noChangeAspect="1" noChangeArrowheads="1"/>
          </p:cNvPicPr>
          <p:nvPr/>
        </p:nvPicPr>
        <p:blipFill>
          <a:blip r:embed="rId6" cstate="print"/>
          <a:srcRect/>
          <a:stretch>
            <a:fillRect/>
          </a:stretch>
        </p:blipFill>
        <p:spPr bwMode="auto">
          <a:xfrm>
            <a:off x="1817688" y="3490913"/>
            <a:ext cx="1470025" cy="776287"/>
          </a:xfrm>
          <a:prstGeom prst="rect">
            <a:avLst/>
          </a:prstGeom>
          <a:noFill/>
        </p:spPr>
      </p:pic>
      <p:sp>
        <p:nvSpPr>
          <p:cNvPr id="86046" name="Text Box 30"/>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Identify Linear Equations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6045"/>
                                        </p:tgtEl>
                                        <p:attrNameLst>
                                          <p:attrName>style.visibility</p:attrName>
                                        </p:attrNameLst>
                                      </p:cBhvr>
                                      <p:to>
                                        <p:strVal val="visible"/>
                                      </p:to>
                                    </p:set>
                                    <p:animEffect transition="in" filter="wipe(left)">
                                      <p:cBhvr>
                                        <p:cTn id="7" dur="500"/>
                                        <p:tgtEl>
                                          <p:spTgt spid="860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35">
                                            <p:txEl>
                                              <p:pRg st="0" end="0"/>
                                            </p:txEl>
                                          </p:spTgt>
                                        </p:tgtEl>
                                        <p:attrNameLst>
                                          <p:attrName>style.visibility</p:attrName>
                                        </p:attrNameLst>
                                      </p:cBhvr>
                                      <p:to>
                                        <p:strVal val="visible"/>
                                      </p:to>
                                    </p:set>
                                    <p:animEffect transition="in" filter="wipe(left)">
                                      <p:cBhvr>
                                        <p:cTn id="12" dur="500"/>
                                        <p:tgtEl>
                                          <p:spTgt spid="860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6044"/>
                                        </p:tgtEl>
                                        <p:attrNameLst>
                                          <p:attrName>style.visibility</p:attrName>
                                        </p:attrNameLst>
                                      </p:cBhvr>
                                      <p:to>
                                        <p:strVal val="visible"/>
                                      </p:to>
                                    </p:set>
                                    <p:animEffect transition="in" filter="wipe(left)">
                                      <p:cBhvr>
                                        <p:cTn id="17" dur="500"/>
                                        <p:tgtEl>
                                          <p:spTgt spid="8604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86037"/>
                                        </p:tgtEl>
                                        <p:attrNameLst>
                                          <p:attrName>style.visibility</p:attrName>
                                        </p:attrNameLst>
                                      </p:cBhvr>
                                      <p:to>
                                        <p:strVal val="visible"/>
                                      </p:to>
                                    </p:set>
                                    <p:animEffect transition="in" filter="wipe(left)">
                                      <p:cBhvr>
                                        <p:cTn id="21" dur="500"/>
                                        <p:tgtEl>
                                          <p:spTgt spid="8603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6043"/>
                                        </p:tgtEl>
                                        <p:attrNameLst>
                                          <p:attrName>style.visibility</p:attrName>
                                        </p:attrNameLst>
                                      </p:cBhvr>
                                      <p:to>
                                        <p:strVal val="visible"/>
                                      </p:to>
                                    </p:set>
                                    <p:animEffect transition="in" filter="wipe(left)">
                                      <p:cBhvr>
                                        <p:cTn id="26" dur="500"/>
                                        <p:tgtEl>
                                          <p:spTgt spid="86043"/>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86036"/>
                                        </p:tgtEl>
                                        <p:attrNameLst>
                                          <p:attrName>style.visibility</p:attrName>
                                        </p:attrNameLst>
                                      </p:cBhvr>
                                      <p:to>
                                        <p:strVal val="visible"/>
                                      </p:to>
                                    </p:set>
                                    <p:animEffect transition="in" filter="wipe(left)">
                                      <p:cBhvr>
                                        <p:cTn id="30" dur="500"/>
                                        <p:tgtEl>
                                          <p:spTgt spid="860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6042"/>
                                        </p:tgtEl>
                                        <p:attrNameLst>
                                          <p:attrName>style.visibility</p:attrName>
                                        </p:attrNameLst>
                                      </p:cBhvr>
                                      <p:to>
                                        <p:strVal val="visible"/>
                                      </p:to>
                                    </p:set>
                                    <p:animEffect transition="in" filter="wipe(left)">
                                      <p:cBhvr>
                                        <p:cTn id="35" dur="500"/>
                                        <p:tgtEl>
                                          <p:spTgt spid="86042"/>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6041"/>
                                        </p:tgtEl>
                                        <p:attrNameLst>
                                          <p:attrName>style.visibility</p:attrName>
                                        </p:attrNameLst>
                                      </p:cBhvr>
                                      <p:to>
                                        <p:strVal val="visible"/>
                                      </p:to>
                                    </p:set>
                                    <p:animEffect transition="in" filter="wipe(left)">
                                      <p:cBhvr>
                                        <p:cTn id="39" dur="500"/>
                                        <p:tgtEl>
                                          <p:spTgt spid="86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5" grpId="0" build="p" autoUpdateAnimBg="0"/>
      <p:bldP spid="86036" grpId="0" autoUpdateAnimBg="0"/>
      <p:bldP spid="86037" grpId="0" autoUpdateAnimBg="0"/>
      <p:bldP spid="8604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Example 1 B</a:t>
            </a:r>
          </a:p>
        </p:txBody>
      </p:sp>
      <p:sp>
        <p:nvSpPr>
          <p:cNvPr id="120844" name="Rectangle 12"/>
          <p:cNvSpPr>
            <a:spLocks noGrp="1" noChangeArrowheads="1"/>
          </p:cNvSpPr>
          <p:nvPr>
            <p:ph type="body" idx="1"/>
          </p:nvPr>
        </p:nvSpPr>
        <p:spPr bwMode="auto">
          <a:xfrm>
            <a:off x="533400" y="1503363"/>
            <a:ext cx="8229600" cy="822325"/>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000000"/>
                </a:solidFill>
              </a:rPr>
              <a:t>	</a:t>
            </a:r>
            <a:r>
              <a:rPr lang="en-US" sz="2400">
                <a:solidFill>
                  <a:srgbClr val="000000"/>
                </a:solidFill>
              </a:rPr>
              <a:t>To write the equation with integer coefficients, multiply each term by 4.</a:t>
            </a:r>
          </a:p>
        </p:txBody>
      </p:sp>
      <p:sp>
        <p:nvSpPr>
          <p:cNvPr id="120845" name="Rectangle 13"/>
          <p:cNvSpPr>
            <a:spLocks noChangeArrowheads="1"/>
          </p:cNvSpPr>
          <p:nvPr/>
        </p:nvSpPr>
        <p:spPr bwMode="auto">
          <a:xfrm>
            <a:off x="533400" y="5746750"/>
            <a:ext cx="7239000" cy="457200"/>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This is a linear equation.</a:t>
            </a:r>
          </a:p>
        </p:txBody>
      </p:sp>
      <p:sp>
        <p:nvSpPr>
          <p:cNvPr id="120846" name="Text Box 14"/>
          <p:cNvSpPr txBox="1">
            <a:spLocks noChangeArrowheads="1"/>
          </p:cNvSpPr>
          <p:nvPr/>
        </p:nvSpPr>
        <p:spPr bwMode="auto">
          <a:xfrm>
            <a:off x="4305300" y="2452688"/>
            <a:ext cx="3379788" cy="420687"/>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Original equation</a:t>
            </a:r>
          </a:p>
        </p:txBody>
      </p:sp>
      <p:sp>
        <p:nvSpPr>
          <p:cNvPr id="120847" name="Text Box 15"/>
          <p:cNvSpPr txBox="1">
            <a:spLocks noChangeArrowheads="1"/>
          </p:cNvSpPr>
          <p:nvPr/>
        </p:nvSpPr>
        <p:spPr bwMode="auto">
          <a:xfrm>
            <a:off x="4305300" y="3306763"/>
            <a:ext cx="3841750" cy="749300"/>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pPr>
            <a:r>
              <a:rPr lang="en-US" sz="2400">
                <a:solidFill>
                  <a:srgbClr val="000000"/>
                </a:solidFill>
              </a:rPr>
              <a:t>Multiply each side of the equation by 4.</a:t>
            </a:r>
          </a:p>
        </p:txBody>
      </p:sp>
      <p:sp>
        <p:nvSpPr>
          <p:cNvPr id="120848" name="Text Box 16"/>
          <p:cNvSpPr txBox="1">
            <a:spLocks noChangeArrowheads="1"/>
          </p:cNvSpPr>
          <p:nvPr/>
        </p:nvSpPr>
        <p:spPr bwMode="auto">
          <a:xfrm>
            <a:off x="866775" y="4251325"/>
            <a:ext cx="7881938" cy="420688"/>
          </a:xfrm>
          <a:prstGeom prst="rect">
            <a:avLst/>
          </a:prstGeom>
          <a:noFill/>
          <a:ln w="9525" algn="ctr">
            <a:noFill/>
            <a:miter lim="800000"/>
            <a:headEnd/>
            <a:tailEnd/>
          </a:ln>
          <a:effectLst/>
        </p:spPr>
        <p:txBody>
          <a:bodyPr>
            <a:spAutoFit/>
          </a:bodyPr>
          <a:lstStyle/>
          <a:p>
            <a:pPr>
              <a:lnSpc>
                <a:spcPct val="90000"/>
              </a:lnSpc>
              <a:spcBef>
                <a:spcPct val="20000"/>
              </a:spcBef>
              <a:spcAft>
                <a:spcPct val="70000"/>
              </a:spcAft>
              <a:buClr>
                <a:srgbClr val="FFFFFF"/>
              </a:buClr>
              <a:tabLst>
                <a:tab pos="1778000" algn="r"/>
                <a:tab pos="1866900" algn="l"/>
                <a:tab pos="2120900" algn="l"/>
                <a:tab pos="3429000" algn="l"/>
              </a:tabLst>
            </a:pPr>
            <a:r>
              <a:rPr lang="en-US" sz="2400">
                <a:solidFill>
                  <a:srgbClr val="000000"/>
                </a:solidFill>
              </a:rPr>
              <a:t>	3</a:t>
            </a:r>
            <a:r>
              <a:rPr lang="en-US" sz="2400" i="1">
                <a:solidFill>
                  <a:srgbClr val="000000"/>
                </a:solidFill>
              </a:rPr>
              <a:t>x</a:t>
            </a:r>
            <a:r>
              <a:rPr lang="en-US" sz="2400">
                <a:solidFill>
                  <a:srgbClr val="000000"/>
                </a:solidFill>
              </a:rPr>
              <a:t> – 4</a:t>
            </a:r>
            <a:r>
              <a:rPr lang="en-US" sz="2400" i="1">
                <a:solidFill>
                  <a:srgbClr val="000000"/>
                </a:solidFill>
              </a:rPr>
              <a:t>y	=	</a:t>
            </a:r>
            <a:r>
              <a:rPr lang="en-US" sz="2400">
                <a:solidFill>
                  <a:srgbClr val="000000"/>
                </a:solidFill>
              </a:rPr>
              <a:t>32	Simplify.</a:t>
            </a:r>
          </a:p>
        </p:txBody>
      </p:sp>
      <p:sp>
        <p:nvSpPr>
          <p:cNvPr id="120849" name="Text Box 17"/>
          <p:cNvSpPr txBox="1">
            <a:spLocks noChangeArrowheads="1"/>
          </p:cNvSpPr>
          <p:nvPr/>
        </p:nvSpPr>
        <p:spPr bwMode="auto">
          <a:xfrm>
            <a:off x="533400" y="4876800"/>
            <a:ext cx="8305800" cy="749300"/>
          </a:xfrm>
          <a:prstGeom prst="rect">
            <a:avLst/>
          </a:prstGeom>
          <a:noFill/>
          <a:ln w="9525" algn="ctr">
            <a:noFill/>
            <a:miter lim="800000"/>
            <a:headEnd/>
            <a:tailEnd/>
          </a:ln>
          <a:effectLst/>
        </p:spPr>
        <p:txBody>
          <a:bodyPr>
            <a:spAutoFit/>
          </a:bodyPr>
          <a:lstStyle/>
          <a:p>
            <a:pPr marL="342900">
              <a:lnSpc>
                <a:spcPct val="90000"/>
              </a:lnSpc>
              <a:spcBef>
                <a:spcPct val="20000"/>
              </a:spcBef>
              <a:spcAft>
                <a:spcPct val="70000"/>
              </a:spcAft>
              <a:buClr>
                <a:srgbClr val="FFFFFF"/>
              </a:buClr>
            </a:pPr>
            <a:r>
              <a:rPr lang="en-US" sz="2400">
                <a:solidFill>
                  <a:srgbClr val="000000"/>
                </a:solidFill>
              </a:rPr>
              <a:t>The equation is now in standard form, where </a:t>
            </a:r>
            <a:r>
              <a:rPr lang="en-US" sz="2400" i="1">
                <a:solidFill>
                  <a:srgbClr val="000000"/>
                </a:solidFill>
              </a:rPr>
              <a:t>A = </a:t>
            </a:r>
            <a:r>
              <a:rPr lang="en-US" sz="2400">
                <a:solidFill>
                  <a:srgbClr val="000000"/>
                </a:solidFill>
              </a:rPr>
              <a:t>3, </a:t>
            </a:r>
            <a:br>
              <a:rPr lang="en-US" sz="2400">
                <a:solidFill>
                  <a:srgbClr val="000000"/>
                </a:solidFill>
              </a:rPr>
            </a:br>
            <a:r>
              <a:rPr lang="en-US" sz="2400" i="1">
                <a:solidFill>
                  <a:srgbClr val="000000"/>
                </a:solidFill>
              </a:rPr>
              <a:t>B = </a:t>
            </a:r>
            <a:r>
              <a:rPr lang="en-US" sz="2400">
                <a:solidFill>
                  <a:srgbClr val="000000"/>
                </a:solidFill>
              </a:rPr>
              <a:t>–4, and </a:t>
            </a:r>
            <a:r>
              <a:rPr lang="en-US" sz="2400" i="1">
                <a:solidFill>
                  <a:srgbClr val="000000"/>
                </a:solidFill>
              </a:rPr>
              <a:t>C</a:t>
            </a:r>
            <a:r>
              <a:rPr lang="en-US" sz="2400">
                <a:solidFill>
                  <a:srgbClr val="000000"/>
                </a:solidFill>
              </a:rPr>
              <a:t> = 32.</a:t>
            </a:r>
          </a:p>
        </p:txBody>
      </p:sp>
      <p:pic>
        <p:nvPicPr>
          <p:cNvPr id="120850" name="Picture 18" descr="Eq5"/>
          <p:cNvPicPr>
            <a:picLocks noChangeAspect="1" noChangeArrowheads="1"/>
          </p:cNvPicPr>
          <p:nvPr/>
        </p:nvPicPr>
        <p:blipFill>
          <a:blip r:embed="rId3" cstate="print"/>
          <a:srcRect/>
          <a:stretch>
            <a:fillRect/>
          </a:stretch>
        </p:blipFill>
        <p:spPr bwMode="auto">
          <a:xfrm>
            <a:off x="923925" y="3271838"/>
            <a:ext cx="2741613" cy="850900"/>
          </a:xfrm>
          <a:prstGeom prst="rect">
            <a:avLst/>
          </a:prstGeom>
          <a:noFill/>
        </p:spPr>
      </p:pic>
      <p:pic>
        <p:nvPicPr>
          <p:cNvPr id="120851" name="Picture 19" descr="2palg_3"/>
          <p:cNvPicPr>
            <a:picLocks noChangeAspect="1" noChangeArrowheads="1"/>
          </p:cNvPicPr>
          <p:nvPr/>
        </p:nvPicPr>
        <p:blipFill>
          <a:blip r:embed="rId4" cstate="print"/>
          <a:srcRect/>
          <a:stretch>
            <a:fillRect/>
          </a:stretch>
        </p:blipFill>
        <p:spPr bwMode="auto">
          <a:xfrm>
            <a:off x="1817688" y="2286000"/>
            <a:ext cx="1470025" cy="773113"/>
          </a:xfrm>
          <a:prstGeom prst="rect">
            <a:avLst/>
          </a:prstGeom>
          <a:noFill/>
        </p:spPr>
      </p:pic>
      <p:sp>
        <p:nvSpPr>
          <p:cNvPr id="120852" name="Text Box 20"/>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Identify Linear Equations</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844">
                                            <p:txEl>
                                              <p:pRg st="0" end="0"/>
                                            </p:txEl>
                                          </p:spTgt>
                                        </p:tgtEl>
                                        <p:attrNameLst>
                                          <p:attrName>style.visibility</p:attrName>
                                        </p:attrNameLst>
                                      </p:cBhvr>
                                      <p:to>
                                        <p:strVal val="visible"/>
                                      </p:to>
                                    </p:set>
                                    <p:animEffect transition="in" filter="wipe(left)">
                                      <p:cBhvr>
                                        <p:cTn id="7" dur="500"/>
                                        <p:tgtEl>
                                          <p:spTgt spid="1208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0851"/>
                                        </p:tgtEl>
                                        <p:attrNameLst>
                                          <p:attrName>style.visibility</p:attrName>
                                        </p:attrNameLst>
                                      </p:cBhvr>
                                      <p:to>
                                        <p:strVal val="visible"/>
                                      </p:to>
                                    </p:set>
                                    <p:animEffect transition="in" filter="wipe(left)">
                                      <p:cBhvr>
                                        <p:cTn id="12" dur="500"/>
                                        <p:tgtEl>
                                          <p:spTgt spid="12085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0846"/>
                                        </p:tgtEl>
                                        <p:attrNameLst>
                                          <p:attrName>style.visibility</p:attrName>
                                        </p:attrNameLst>
                                      </p:cBhvr>
                                      <p:to>
                                        <p:strVal val="visible"/>
                                      </p:to>
                                    </p:set>
                                    <p:animEffect transition="in" filter="wipe(left)">
                                      <p:cBhvr>
                                        <p:cTn id="16" dur="500"/>
                                        <p:tgtEl>
                                          <p:spTgt spid="12084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0850"/>
                                        </p:tgtEl>
                                        <p:attrNameLst>
                                          <p:attrName>style.visibility</p:attrName>
                                        </p:attrNameLst>
                                      </p:cBhvr>
                                      <p:to>
                                        <p:strVal val="visible"/>
                                      </p:to>
                                    </p:set>
                                    <p:animEffect transition="in" filter="wipe(left)">
                                      <p:cBhvr>
                                        <p:cTn id="21" dur="500"/>
                                        <p:tgtEl>
                                          <p:spTgt spid="12085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0847"/>
                                        </p:tgtEl>
                                        <p:attrNameLst>
                                          <p:attrName>style.visibility</p:attrName>
                                        </p:attrNameLst>
                                      </p:cBhvr>
                                      <p:to>
                                        <p:strVal val="visible"/>
                                      </p:to>
                                    </p:set>
                                    <p:animEffect transition="in" filter="wipe(left)">
                                      <p:cBhvr>
                                        <p:cTn id="25" dur="500"/>
                                        <p:tgtEl>
                                          <p:spTgt spid="12084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0848"/>
                                        </p:tgtEl>
                                        <p:attrNameLst>
                                          <p:attrName>style.visibility</p:attrName>
                                        </p:attrNameLst>
                                      </p:cBhvr>
                                      <p:to>
                                        <p:strVal val="visible"/>
                                      </p:to>
                                    </p:set>
                                    <p:animEffect transition="in" filter="wipe(left)">
                                      <p:cBhvr>
                                        <p:cTn id="30" dur="500"/>
                                        <p:tgtEl>
                                          <p:spTgt spid="12084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0849"/>
                                        </p:tgtEl>
                                        <p:attrNameLst>
                                          <p:attrName>style.visibility</p:attrName>
                                        </p:attrNameLst>
                                      </p:cBhvr>
                                      <p:to>
                                        <p:strVal val="visible"/>
                                      </p:to>
                                    </p:set>
                                    <p:animEffect transition="in" filter="wipe(left)">
                                      <p:cBhvr>
                                        <p:cTn id="35" dur="500"/>
                                        <p:tgtEl>
                                          <p:spTgt spid="12084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20845"/>
                                        </p:tgtEl>
                                        <p:attrNameLst>
                                          <p:attrName>style.visibility</p:attrName>
                                        </p:attrNameLst>
                                      </p:cBhvr>
                                      <p:to>
                                        <p:strVal val="visible"/>
                                      </p:to>
                                    </p:set>
                                    <p:animEffect transition="in" filter="wipe(left)">
                                      <p:cBhvr>
                                        <p:cTn id="40" dur="500"/>
                                        <p:tgtEl>
                                          <p:spTgt spid="120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4" grpId="0" build="p" autoUpdateAnimBg="0" advAuto="0"/>
      <p:bldP spid="120845" grpId="0" autoUpdateAnimBg="0"/>
      <p:bldP spid="120846" grpId="0" autoUpdateAnimBg="0"/>
      <p:bldP spid="120847" grpId="0" autoUpdateAnimBg="0"/>
      <p:bldP spid="120848" grpId="0" autoUpdateAnimBg="0"/>
      <p:bldP spid="12084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PQuestion"/>
          <p:cNvSpPr>
            <a:spLocks noGrp="1" noChangeArrowheads="1"/>
          </p:cNvSpPr>
          <p:nvPr>
            <p:ph type="title"/>
          </p:nvPr>
        </p:nvSpPr>
        <p:spPr/>
        <p:txBody>
          <a:bodyPr/>
          <a:lstStyle/>
          <a:p>
            <a:r>
              <a:rPr lang="en-US"/>
              <a:t>Example 1 CYP A</a:t>
            </a:r>
          </a:p>
        </p:txBody>
      </p:sp>
      <p:sp>
        <p:nvSpPr>
          <p:cNvPr id="113672" name="Oval 8"/>
          <p:cNvSpPr>
            <a:spLocks noChangeArrowheads="1"/>
          </p:cNvSpPr>
          <p:nvPr/>
        </p:nvSpPr>
        <p:spPr bwMode="auto">
          <a:xfrm>
            <a:off x="895350" y="42481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3673" name="Picture 9"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3674" name="Picture 10"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3676" name="TPQuestion"/>
          <p:cNvSpPr>
            <a:spLocks noChangeArrowheads="1"/>
          </p:cNvSpPr>
          <p:nvPr/>
        </p:nvSpPr>
        <p:spPr bwMode="auto">
          <a:xfrm>
            <a:off x="533400" y="1493838"/>
            <a:ext cx="8229600" cy="420687"/>
          </a:xfrm>
          <a:prstGeom prst="rect">
            <a:avLst/>
          </a:prstGeom>
          <a:noFill/>
          <a:ln w="9525">
            <a:noFill/>
            <a:miter lim="800000"/>
            <a:headEnd/>
            <a:tailEnd/>
          </a:ln>
          <a:effectLst/>
        </p:spPr>
        <p:txBody>
          <a:bodyPr/>
          <a:lstStyle/>
          <a:p>
            <a:pPr marL="342900"/>
            <a:r>
              <a:rPr lang="en-US" sz="2400" b="1">
                <a:solidFill>
                  <a:srgbClr val="E01B22"/>
                </a:solidFill>
              </a:rPr>
              <a:t>A.</a:t>
            </a:r>
            <a:r>
              <a:rPr lang="en-US" sz="2400" b="1">
                <a:solidFill>
                  <a:srgbClr val="00539D"/>
                </a:solidFill>
              </a:rPr>
              <a:t> Determine whether </a:t>
            </a:r>
            <a:r>
              <a:rPr lang="en-US" sz="2400" b="1" i="1">
                <a:solidFill>
                  <a:srgbClr val="00539D"/>
                </a:solidFill>
              </a:rPr>
              <a:t>y = </a:t>
            </a:r>
            <a:r>
              <a:rPr lang="en-US" sz="2400" b="1">
                <a:solidFill>
                  <a:srgbClr val="00539D"/>
                </a:solidFill>
              </a:rPr>
              <a:t>4</a:t>
            </a:r>
            <a:r>
              <a:rPr lang="en-US" sz="2400" b="1" i="1">
                <a:solidFill>
                  <a:srgbClr val="00539D"/>
                </a:solidFill>
              </a:rPr>
              <a:t>x</a:t>
            </a:r>
            <a:r>
              <a:rPr lang="en-US" sz="2400" b="1">
                <a:solidFill>
                  <a:srgbClr val="00539D"/>
                </a:solidFill>
              </a:rPr>
              <a:t> – 5 is a linear equation. Write the equation in standard form</a:t>
            </a:r>
            <a:r>
              <a:rPr lang="en-US" sz="2400" b="1" i="1">
                <a:solidFill>
                  <a:srgbClr val="00539D"/>
                </a:solidFill>
              </a:rPr>
              <a:t>.</a:t>
            </a:r>
            <a:endParaRPr lang="en-US" sz="2400" b="1">
              <a:solidFill>
                <a:srgbClr val="00539D"/>
              </a:solidFill>
            </a:endParaRPr>
          </a:p>
        </p:txBody>
      </p:sp>
      <p:sp>
        <p:nvSpPr>
          <p:cNvPr id="113680" name="TPAnswers"/>
          <p:cNvSpPr>
            <a:spLocks noChangeArrowheads="1"/>
          </p:cNvSpPr>
          <p:nvPr>
            <p:custDataLst>
              <p:tags r:id="rId2"/>
            </p:custDataLst>
          </p:nvPr>
        </p:nvSpPr>
        <p:spPr bwMode="auto">
          <a:xfrm>
            <a:off x="895350" y="2590800"/>
            <a:ext cx="7696200" cy="420688"/>
          </a:xfrm>
          <a:prstGeom prst="rect">
            <a:avLst/>
          </a:prstGeom>
          <a:noFill/>
          <a:ln w="9525">
            <a:noFill/>
            <a:miter lim="800000"/>
            <a:headEnd/>
            <a:tailEnd/>
          </a:ln>
          <a:effectLst/>
        </p:spPr>
        <p:txBody>
          <a:bodyPr/>
          <a:lstStyle/>
          <a:p>
            <a:pPr marL="533400" indent="-533400">
              <a:spcBef>
                <a:spcPct val="20000"/>
              </a:spcBef>
              <a:spcAft>
                <a:spcPts val="200"/>
              </a:spcAft>
              <a:buClr>
                <a:srgbClr val="00539D"/>
              </a:buClr>
              <a:buFontTx/>
              <a:buAutoNum type="alphaUcPeriod"/>
            </a:pPr>
            <a:r>
              <a:rPr lang="en-US" sz="2400" b="1">
                <a:solidFill>
                  <a:srgbClr val="000000"/>
                </a:solidFill>
              </a:rPr>
              <a:t>linear equation; </a:t>
            </a:r>
            <a:r>
              <a:rPr lang="en-US" sz="2400" b="1" i="1">
                <a:solidFill>
                  <a:srgbClr val="000000"/>
                </a:solidFill>
              </a:rPr>
              <a:t>y = </a:t>
            </a:r>
            <a:r>
              <a:rPr lang="en-US" sz="2400" b="1">
                <a:solidFill>
                  <a:srgbClr val="000000"/>
                </a:solidFill>
              </a:rPr>
              <a:t>4</a:t>
            </a:r>
            <a:r>
              <a:rPr lang="en-US" sz="2400" b="1" i="1">
                <a:solidFill>
                  <a:srgbClr val="000000"/>
                </a:solidFill>
              </a:rPr>
              <a:t>x</a:t>
            </a:r>
            <a:r>
              <a:rPr lang="en-US" sz="2400" b="1">
                <a:solidFill>
                  <a:srgbClr val="000000"/>
                </a:solidFill>
              </a:rPr>
              <a:t> – 5</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spcAft>
                <a:spcPts val="200"/>
              </a:spcAft>
              <a:buClr>
                <a:srgbClr val="00539D"/>
              </a:buClr>
              <a:buFontTx/>
              <a:buAutoNum type="alphaUcPeriod"/>
            </a:pPr>
            <a:r>
              <a:rPr lang="en-US" sz="2400" b="1">
                <a:solidFill>
                  <a:srgbClr val="000000"/>
                </a:solidFill>
              </a:rPr>
              <a:t>not a linear equation</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spcAft>
                <a:spcPts val="200"/>
              </a:spcAft>
              <a:buClr>
                <a:srgbClr val="00539D"/>
              </a:buClr>
              <a:buFontTx/>
              <a:buAutoNum type="alphaUcPeriod"/>
            </a:pPr>
            <a:r>
              <a:rPr lang="en-US" sz="2400" b="1">
                <a:solidFill>
                  <a:srgbClr val="000000"/>
                </a:solidFill>
              </a:rPr>
              <a:t>linear equation; 4</a:t>
            </a:r>
            <a:r>
              <a:rPr lang="en-US" sz="2400" b="1" i="1">
                <a:solidFill>
                  <a:srgbClr val="000000"/>
                </a:solidFill>
              </a:rPr>
              <a:t>x</a:t>
            </a:r>
            <a:r>
              <a:rPr lang="en-US" sz="2400" b="1">
                <a:solidFill>
                  <a:srgbClr val="000000"/>
                </a:solidFill>
              </a:rPr>
              <a:t> – </a:t>
            </a:r>
            <a:r>
              <a:rPr lang="en-US" sz="2400" b="1" i="1">
                <a:solidFill>
                  <a:srgbClr val="000000"/>
                </a:solidFill>
              </a:rPr>
              <a:t>y = </a:t>
            </a:r>
            <a:r>
              <a:rPr lang="en-US" sz="2400" b="1">
                <a:solidFill>
                  <a:srgbClr val="000000"/>
                </a:solidFill>
              </a:rPr>
              <a:t>5 </a:t>
            </a:r>
            <a:br>
              <a:rPr lang="en-US" sz="2400" b="1">
                <a:solidFill>
                  <a:srgbClr val="000000"/>
                </a:solidFill>
              </a:rPr>
            </a:br>
            <a:endParaRPr lang="en-US" sz="2400" b="1">
              <a:solidFill>
                <a:srgbClr val="000000"/>
              </a:solidFill>
            </a:endParaRPr>
          </a:p>
          <a:p>
            <a:pPr marL="533400" indent="-533400">
              <a:spcBef>
                <a:spcPct val="20000"/>
              </a:spcBef>
              <a:spcAft>
                <a:spcPts val="200"/>
              </a:spcAft>
              <a:buClr>
                <a:srgbClr val="00539D"/>
              </a:buClr>
              <a:buFontTx/>
              <a:buAutoNum type="alphaUcPeriod"/>
            </a:pPr>
            <a:r>
              <a:rPr lang="en-US" sz="2400" b="1">
                <a:solidFill>
                  <a:srgbClr val="000000"/>
                </a:solidFill>
              </a:rPr>
              <a:t>linear equation; 4</a:t>
            </a:r>
            <a:r>
              <a:rPr lang="en-US" sz="2400" b="1" i="1">
                <a:solidFill>
                  <a:srgbClr val="000000"/>
                </a:solidFill>
              </a:rPr>
              <a:t>x</a:t>
            </a:r>
            <a:r>
              <a:rPr lang="en-US" sz="2400" b="1">
                <a:solidFill>
                  <a:srgbClr val="000000"/>
                </a:solidFill>
              </a:rPr>
              <a:t> + </a:t>
            </a:r>
            <a:r>
              <a:rPr lang="en-US" sz="2400" b="1" i="1">
                <a:solidFill>
                  <a:srgbClr val="000000"/>
                </a:solidFill>
              </a:rPr>
              <a:t>y = </a:t>
            </a:r>
            <a:r>
              <a:rPr lang="en-US" sz="2400" b="1">
                <a:solidFill>
                  <a:srgbClr val="000000"/>
                </a:solidFill>
              </a:rPr>
              <a:t>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3673"/>
                                        </p:tgtEl>
                                        <p:attrNameLst>
                                          <p:attrName>style.visibility</p:attrName>
                                        </p:attrNameLst>
                                      </p:cBhvr>
                                      <p:to>
                                        <p:strVal val="visible"/>
                                      </p:to>
                                    </p:set>
                                    <p:animEffect transition="in" filter="wipe(left)">
                                      <p:cBhvr>
                                        <p:cTn id="7" dur="500"/>
                                        <p:tgtEl>
                                          <p:spTgt spid="11367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3674"/>
                                        </p:tgtEl>
                                        <p:attrNameLst>
                                          <p:attrName>style.visibility</p:attrName>
                                        </p:attrNameLst>
                                      </p:cBhvr>
                                      <p:to>
                                        <p:strVal val="visible"/>
                                      </p:to>
                                    </p:set>
                                    <p:animEffect transition="in" filter="dissolve">
                                      <p:cBhvr>
                                        <p:cTn id="11" dur="500"/>
                                        <p:tgtEl>
                                          <p:spTgt spid="11367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3676"/>
                                        </p:tgtEl>
                                        <p:attrNameLst>
                                          <p:attrName>style.visibility</p:attrName>
                                        </p:attrNameLst>
                                      </p:cBhvr>
                                      <p:to>
                                        <p:strVal val="visible"/>
                                      </p:to>
                                    </p:set>
                                    <p:animEffect transition="in" filter="wipe(left)">
                                      <p:cBhvr>
                                        <p:cTn id="15" dur="500"/>
                                        <p:tgtEl>
                                          <p:spTgt spid="11367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680">
                                            <p:txEl>
                                              <p:pRg st="0" end="0"/>
                                            </p:txEl>
                                          </p:spTgt>
                                        </p:tgtEl>
                                        <p:attrNameLst>
                                          <p:attrName>style.visibility</p:attrName>
                                        </p:attrNameLst>
                                      </p:cBhvr>
                                      <p:to>
                                        <p:strVal val="visible"/>
                                      </p:to>
                                    </p:set>
                                    <p:animEffect transition="in" filter="wipe(left)">
                                      <p:cBhvr>
                                        <p:cTn id="19" dur="500"/>
                                        <p:tgtEl>
                                          <p:spTgt spid="113680">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3680">
                                            <p:txEl>
                                              <p:pRg st="1" end="1"/>
                                            </p:txEl>
                                          </p:spTgt>
                                        </p:tgtEl>
                                        <p:attrNameLst>
                                          <p:attrName>style.visibility</p:attrName>
                                        </p:attrNameLst>
                                      </p:cBhvr>
                                      <p:to>
                                        <p:strVal val="visible"/>
                                      </p:to>
                                    </p:set>
                                    <p:animEffect transition="in" filter="wipe(left)">
                                      <p:cBhvr>
                                        <p:cTn id="23" dur="500"/>
                                        <p:tgtEl>
                                          <p:spTgt spid="113680">
                                            <p:txEl>
                                              <p:pRg st="1" end="1"/>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3680">
                                            <p:txEl>
                                              <p:pRg st="2" end="2"/>
                                            </p:txEl>
                                          </p:spTgt>
                                        </p:tgtEl>
                                        <p:attrNameLst>
                                          <p:attrName>style.visibility</p:attrName>
                                        </p:attrNameLst>
                                      </p:cBhvr>
                                      <p:to>
                                        <p:strVal val="visible"/>
                                      </p:to>
                                    </p:set>
                                    <p:animEffect transition="in" filter="wipe(left)">
                                      <p:cBhvr>
                                        <p:cTn id="27" dur="500"/>
                                        <p:tgtEl>
                                          <p:spTgt spid="113680">
                                            <p:txEl>
                                              <p:pRg st="2" end="2"/>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3680">
                                            <p:txEl>
                                              <p:pRg st="3" end="3"/>
                                            </p:txEl>
                                          </p:spTgt>
                                        </p:tgtEl>
                                        <p:attrNameLst>
                                          <p:attrName>style.visibility</p:attrName>
                                        </p:attrNameLst>
                                      </p:cBhvr>
                                      <p:to>
                                        <p:strVal val="visible"/>
                                      </p:to>
                                    </p:set>
                                    <p:animEffect transition="in" filter="wipe(left)">
                                      <p:cBhvr>
                                        <p:cTn id="31" dur="500"/>
                                        <p:tgtEl>
                                          <p:spTgt spid="113680">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113672"/>
                                        </p:tgtEl>
                                        <p:attrNameLst>
                                          <p:attrName>style.visibility</p:attrName>
                                        </p:attrNameLst>
                                      </p:cBhvr>
                                      <p:to>
                                        <p:strVal val="visible"/>
                                      </p:to>
                                    </p:set>
                                    <p:animEffect transition="in" filter="wipe(down)">
                                      <p:cBhvr>
                                        <p:cTn id="36" dur="580">
                                          <p:stCondLst>
                                            <p:cond delay="0"/>
                                          </p:stCondLst>
                                        </p:cTn>
                                        <p:tgtEl>
                                          <p:spTgt spid="113672"/>
                                        </p:tgtEl>
                                      </p:cBhvr>
                                    </p:animEffect>
                                    <p:anim calcmode="lin" valueType="num">
                                      <p:cBhvr>
                                        <p:cTn id="37" dur="1822" tmFilter="0,0; 0.14,0.36; 0.43,0.73; 0.71,0.91; 1.0,1.0">
                                          <p:stCondLst>
                                            <p:cond delay="0"/>
                                          </p:stCondLst>
                                        </p:cTn>
                                        <p:tgtEl>
                                          <p:spTgt spid="113672"/>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13672"/>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13672"/>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13672"/>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13672"/>
                                        </p:tgtEl>
                                        <p:attrNameLst>
                                          <p:attrName>ppt_y</p:attrName>
                                        </p:attrNameLst>
                                      </p:cBhvr>
                                      <p:tavLst>
                                        <p:tav tm="0" fmla="#ppt_y-sin(pi*$)/81">
                                          <p:val>
                                            <p:fltVal val="0"/>
                                          </p:val>
                                        </p:tav>
                                        <p:tav tm="100000">
                                          <p:val>
                                            <p:fltVal val="1"/>
                                          </p:val>
                                        </p:tav>
                                      </p:tavLst>
                                    </p:anim>
                                    <p:animScale>
                                      <p:cBhvr>
                                        <p:cTn id="42" dur="26">
                                          <p:stCondLst>
                                            <p:cond delay="650"/>
                                          </p:stCondLst>
                                        </p:cTn>
                                        <p:tgtEl>
                                          <p:spTgt spid="113672"/>
                                        </p:tgtEl>
                                      </p:cBhvr>
                                      <p:to x="100000" y="60000"/>
                                    </p:animScale>
                                    <p:animScale>
                                      <p:cBhvr>
                                        <p:cTn id="43" dur="166" decel="50000">
                                          <p:stCondLst>
                                            <p:cond delay="676"/>
                                          </p:stCondLst>
                                        </p:cTn>
                                        <p:tgtEl>
                                          <p:spTgt spid="113672"/>
                                        </p:tgtEl>
                                      </p:cBhvr>
                                      <p:to x="100000" y="100000"/>
                                    </p:animScale>
                                    <p:animScale>
                                      <p:cBhvr>
                                        <p:cTn id="44" dur="26">
                                          <p:stCondLst>
                                            <p:cond delay="1312"/>
                                          </p:stCondLst>
                                        </p:cTn>
                                        <p:tgtEl>
                                          <p:spTgt spid="113672"/>
                                        </p:tgtEl>
                                      </p:cBhvr>
                                      <p:to x="100000" y="80000"/>
                                    </p:animScale>
                                    <p:animScale>
                                      <p:cBhvr>
                                        <p:cTn id="45" dur="166" decel="50000">
                                          <p:stCondLst>
                                            <p:cond delay="1338"/>
                                          </p:stCondLst>
                                        </p:cTn>
                                        <p:tgtEl>
                                          <p:spTgt spid="113672"/>
                                        </p:tgtEl>
                                      </p:cBhvr>
                                      <p:to x="100000" y="100000"/>
                                    </p:animScale>
                                    <p:animScale>
                                      <p:cBhvr>
                                        <p:cTn id="46" dur="26">
                                          <p:stCondLst>
                                            <p:cond delay="1642"/>
                                          </p:stCondLst>
                                        </p:cTn>
                                        <p:tgtEl>
                                          <p:spTgt spid="113672"/>
                                        </p:tgtEl>
                                      </p:cBhvr>
                                      <p:to x="100000" y="90000"/>
                                    </p:animScale>
                                    <p:animScale>
                                      <p:cBhvr>
                                        <p:cTn id="47" dur="166" decel="50000">
                                          <p:stCondLst>
                                            <p:cond delay="1668"/>
                                          </p:stCondLst>
                                        </p:cTn>
                                        <p:tgtEl>
                                          <p:spTgt spid="113672"/>
                                        </p:tgtEl>
                                      </p:cBhvr>
                                      <p:to x="100000" y="100000"/>
                                    </p:animScale>
                                    <p:animScale>
                                      <p:cBhvr>
                                        <p:cTn id="48" dur="26">
                                          <p:stCondLst>
                                            <p:cond delay="1808"/>
                                          </p:stCondLst>
                                        </p:cTn>
                                        <p:tgtEl>
                                          <p:spTgt spid="113672"/>
                                        </p:tgtEl>
                                      </p:cBhvr>
                                      <p:to x="100000" y="95000"/>
                                    </p:animScale>
                                    <p:animScale>
                                      <p:cBhvr>
                                        <p:cTn id="49" dur="166" decel="50000">
                                          <p:stCondLst>
                                            <p:cond delay="1834"/>
                                          </p:stCondLst>
                                        </p:cTn>
                                        <p:tgtEl>
                                          <p:spTgt spid="1136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animBg="1"/>
      <p:bldP spid="113676" grpId="0" autoUpdateAnimBg="0"/>
      <p:bldP spid="113680"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PQuestion"/>
          <p:cNvSpPr>
            <a:spLocks noGrp="1" noChangeArrowheads="1"/>
          </p:cNvSpPr>
          <p:nvPr>
            <p:ph type="title"/>
          </p:nvPr>
        </p:nvSpPr>
        <p:spPr/>
        <p:txBody>
          <a:bodyPr/>
          <a:lstStyle/>
          <a:p>
            <a:r>
              <a:rPr lang="en-US"/>
              <a:t>Example 1 CYP B</a:t>
            </a:r>
          </a:p>
        </p:txBody>
      </p:sp>
      <p:sp>
        <p:nvSpPr>
          <p:cNvPr id="121861" name="Oval 5"/>
          <p:cNvSpPr>
            <a:spLocks noChangeArrowheads="1"/>
          </p:cNvSpPr>
          <p:nvPr/>
        </p:nvSpPr>
        <p:spPr bwMode="auto">
          <a:xfrm>
            <a:off x="885825" y="259080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1862" name="Picture 6"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21863" name="Picture 7"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1866" name="TPQuestion"/>
          <p:cNvSpPr>
            <a:spLocks noChangeArrowheads="1"/>
          </p:cNvSpPr>
          <p:nvPr/>
        </p:nvSpPr>
        <p:spPr bwMode="auto">
          <a:xfrm>
            <a:off x="533400" y="1493838"/>
            <a:ext cx="8229600" cy="420687"/>
          </a:xfrm>
          <a:prstGeom prst="rect">
            <a:avLst/>
          </a:prstGeom>
          <a:noFill/>
          <a:ln w="9525">
            <a:noFill/>
            <a:miter lim="800000"/>
            <a:headEnd/>
            <a:tailEnd/>
          </a:ln>
          <a:effectLst/>
        </p:spPr>
        <p:txBody>
          <a:bodyPr/>
          <a:lstStyle/>
          <a:p>
            <a:pPr marL="342900"/>
            <a:r>
              <a:rPr lang="en-US" sz="2400" b="1">
                <a:solidFill>
                  <a:srgbClr val="E01B22"/>
                </a:solidFill>
              </a:rPr>
              <a:t>B.</a:t>
            </a:r>
            <a:r>
              <a:rPr lang="en-US" sz="2400" b="1">
                <a:solidFill>
                  <a:srgbClr val="00539D"/>
                </a:solidFill>
              </a:rPr>
              <a:t> Determine whether 8</a:t>
            </a:r>
            <a:r>
              <a:rPr lang="en-US" sz="2400" b="1" i="1">
                <a:solidFill>
                  <a:srgbClr val="00539D"/>
                </a:solidFill>
              </a:rPr>
              <a:t>y –xy</a:t>
            </a:r>
            <a:r>
              <a:rPr lang="en-US" sz="2400" b="1">
                <a:solidFill>
                  <a:srgbClr val="00539D"/>
                </a:solidFill>
              </a:rPr>
              <a:t> = 7 is a linear equation. Write the equation in standard form</a:t>
            </a:r>
            <a:r>
              <a:rPr lang="en-US" sz="2400" b="1" i="1">
                <a:solidFill>
                  <a:srgbClr val="00539D"/>
                </a:solidFill>
              </a:rPr>
              <a:t>.</a:t>
            </a:r>
            <a:endParaRPr lang="en-US" sz="2400" b="1">
              <a:solidFill>
                <a:srgbClr val="00539D"/>
              </a:solidFill>
            </a:endParaRPr>
          </a:p>
        </p:txBody>
      </p:sp>
      <p:sp>
        <p:nvSpPr>
          <p:cNvPr id="121869" name="TPAnswers"/>
          <p:cNvSpPr>
            <a:spLocks noChangeArrowheads="1"/>
          </p:cNvSpPr>
          <p:nvPr>
            <p:custDataLst>
              <p:tags r:id="rId2"/>
            </p:custDataLst>
          </p:nvPr>
        </p:nvSpPr>
        <p:spPr bwMode="auto">
          <a:xfrm>
            <a:off x="885825" y="2560638"/>
            <a:ext cx="7696200" cy="420687"/>
          </a:xfrm>
          <a:prstGeom prst="rect">
            <a:avLst/>
          </a:prstGeom>
          <a:noFill/>
          <a:ln w="9525">
            <a:noFill/>
            <a:miter lim="800000"/>
            <a:headEnd/>
            <a:tailEnd/>
          </a:ln>
          <a:effectLst/>
        </p:spPr>
        <p:txBody>
          <a:bodyPr/>
          <a:lstStyle/>
          <a:p>
            <a:pPr marL="533400" indent="-533400">
              <a:spcBef>
                <a:spcPct val="20000"/>
              </a:spcBef>
              <a:spcAft>
                <a:spcPts val="200"/>
              </a:spcAft>
              <a:buClr>
                <a:srgbClr val="00539D"/>
              </a:buClr>
              <a:buFontTx/>
              <a:buAutoNum type="alphaUcPeriod"/>
            </a:pPr>
            <a:r>
              <a:rPr lang="en-US" sz="2400" b="1">
                <a:solidFill>
                  <a:srgbClr val="000000"/>
                </a:solidFill>
              </a:rPr>
              <a:t>not a linear equation</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spcAft>
                <a:spcPts val="200"/>
              </a:spcAft>
              <a:buClr>
                <a:srgbClr val="00539D"/>
              </a:buClr>
              <a:buFontTx/>
              <a:buAutoNum type="alphaUcPeriod"/>
            </a:pPr>
            <a:r>
              <a:rPr lang="en-US" sz="2400" b="1">
                <a:solidFill>
                  <a:srgbClr val="000000"/>
                </a:solidFill>
              </a:rPr>
              <a:t>linear equation; 8</a:t>
            </a:r>
            <a:r>
              <a:rPr lang="en-US" sz="2400" b="1" i="1">
                <a:solidFill>
                  <a:srgbClr val="000000"/>
                </a:solidFill>
              </a:rPr>
              <a:t>y</a:t>
            </a:r>
            <a:r>
              <a:rPr lang="en-US" sz="2400" b="1">
                <a:solidFill>
                  <a:srgbClr val="000000"/>
                </a:solidFill>
              </a:rPr>
              <a:t> – </a:t>
            </a:r>
            <a:r>
              <a:rPr lang="en-US" sz="2400" b="1" i="1">
                <a:solidFill>
                  <a:srgbClr val="000000"/>
                </a:solidFill>
              </a:rPr>
              <a:t>xy = </a:t>
            </a:r>
            <a:r>
              <a:rPr lang="en-US" sz="2400" b="1">
                <a:solidFill>
                  <a:srgbClr val="000000"/>
                </a:solidFill>
              </a:rPr>
              <a:t>7</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spcAft>
                <a:spcPts val="200"/>
              </a:spcAft>
              <a:buClr>
                <a:srgbClr val="00539D"/>
              </a:buClr>
              <a:buFontTx/>
              <a:buAutoNum type="alphaUcPeriod"/>
            </a:pPr>
            <a:r>
              <a:rPr lang="en-US" sz="2400" b="1">
                <a:solidFill>
                  <a:srgbClr val="000000"/>
                </a:solidFill>
              </a:rPr>
              <a:t>linear equation; 8</a:t>
            </a:r>
            <a:r>
              <a:rPr lang="en-US" sz="2400" b="1" i="1">
                <a:solidFill>
                  <a:srgbClr val="000000"/>
                </a:solidFill>
              </a:rPr>
              <a:t>y</a:t>
            </a:r>
            <a:r>
              <a:rPr lang="en-US" sz="2400" b="1">
                <a:solidFill>
                  <a:srgbClr val="000000"/>
                </a:solidFill>
              </a:rPr>
              <a:t> = 7 + </a:t>
            </a:r>
            <a:r>
              <a:rPr lang="en-US" sz="2400" b="1" i="1">
                <a:solidFill>
                  <a:srgbClr val="000000"/>
                </a:solidFill>
              </a:rPr>
              <a:t>xy</a:t>
            </a:r>
            <a:r>
              <a:rPr lang="en-US" sz="2400" b="1">
                <a:solidFill>
                  <a:srgbClr val="000000"/>
                </a:solidFill>
              </a:rPr>
              <a:t/>
            </a:r>
            <a:br>
              <a:rPr lang="en-US" sz="2400" b="1">
                <a:solidFill>
                  <a:srgbClr val="000000"/>
                </a:solidFill>
              </a:rPr>
            </a:br>
            <a:endParaRPr lang="en-US" sz="2400" b="1">
              <a:solidFill>
                <a:srgbClr val="000000"/>
              </a:solidFill>
            </a:endParaRPr>
          </a:p>
          <a:p>
            <a:pPr marL="533400" indent="-533400">
              <a:spcBef>
                <a:spcPct val="20000"/>
              </a:spcBef>
              <a:spcAft>
                <a:spcPts val="200"/>
              </a:spcAft>
              <a:buClr>
                <a:srgbClr val="00539D"/>
              </a:buClr>
              <a:buFontTx/>
              <a:buAutoNum type="alphaUcPeriod"/>
            </a:pPr>
            <a:r>
              <a:rPr lang="en-US" sz="2400" b="1">
                <a:solidFill>
                  <a:srgbClr val="000000"/>
                </a:solidFill>
              </a:rPr>
              <a:t>linear equation; 8</a:t>
            </a:r>
            <a:r>
              <a:rPr lang="en-US" sz="2400" b="1" i="1">
                <a:solidFill>
                  <a:srgbClr val="000000"/>
                </a:solidFill>
              </a:rPr>
              <a:t>y</a:t>
            </a:r>
            <a:r>
              <a:rPr lang="en-US" sz="2400" b="1">
                <a:solidFill>
                  <a:srgbClr val="000000"/>
                </a:solidFill>
              </a:rPr>
              <a:t> – 7 = </a:t>
            </a:r>
            <a:r>
              <a:rPr lang="en-US" sz="2400" b="1" i="1">
                <a:solidFill>
                  <a:srgbClr val="000000"/>
                </a:solidFill>
              </a:rPr>
              <a:t>xy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1862"/>
                                        </p:tgtEl>
                                        <p:attrNameLst>
                                          <p:attrName>style.visibility</p:attrName>
                                        </p:attrNameLst>
                                      </p:cBhvr>
                                      <p:to>
                                        <p:strVal val="visible"/>
                                      </p:to>
                                    </p:set>
                                    <p:animEffect transition="in" filter="wipe(left)">
                                      <p:cBhvr>
                                        <p:cTn id="7" dur="500"/>
                                        <p:tgtEl>
                                          <p:spTgt spid="12186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1863"/>
                                        </p:tgtEl>
                                        <p:attrNameLst>
                                          <p:attrName>style.visibility</p:attrName>
                                        </p:attrNameLst>
                                      </p:cBhvr>
                                      <p:to>
                                        <p:strVal val="visible"/>
                                      </p:to>
                                    </p:set>
                                    <p:animEffect transition="in" filter="dissolve">
                                      <p:cBhvr>
                                        <p:cTn id="11" dur="500"/>
                                        <p:tgtEl>
                                          <p:spTgt spid="12186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1866"/>
                                        </p:tgtEl>
                                        <p:attrNameLst>
                                          <p:attrName>style.visibility</p:attrName>
                                        </p:attrNameLst>
                                      </p:cBhvr>
                                      <p:to>
                                        <p:strVal val="visible"/>
                                      </p:to>
                                    </p:set>
                                    <p:animEffect transition="in" filter="wipe(left)">
                                      <p:cBhvr>
                                        <p:cTn id="15" dur="500"/>
                                        <p:tgtEl>
                                          <p:spTgt spid="12186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1869">
                                            <p:txEl>
                                              <p:pRg st="0" end="0"/>
                                            </p:txEl>
                                          </p:spTgt>
                                        </p:tgtEl>
                                        <p:attrNameLst>
                                          <p:attrName>style.visibility</p:attrName>
                                        </p:attrNameLst>
                                      </p:cBhvr>
                                      <p:to>
                                        <p:strVal val="visible"/>
                                      </p:to>
                                    </p:set>
                                    <p:animEffect transition="in" filter="wipe(left)">
                                      <p:cBhvr>
                                        <p:cTn id="19" dur="500"/>
                                        <p:tgtEl>
                                          <p:spTgt spid="121869">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1869">
                                            <p:txEl>
                                              <p:pRg st="1" end="1"/>
                                            </p:txEl>
                                          </p:spTgt>
                                        </p:tgtEl>
                                        <p:attrNameLst>
                                          <p:attrName>style.visibility</p:attrName>
                                        </p:attrNameLst>
                                      </p:cBhvr>
                                      <p:to>
                                        <p:strVal val="visible"/>
                                      </p:to>
                                    </p:set>
                                    <p:animEffect transition="in" filter="wipe(left)">
                                      <p:cBhvr>
                                        <p:cTn id="23" dur="500"/>
                                        <p:tgtEl>
                                          <p:spTgt spid="121869">
                                            <p:txEl>
                                              <p:pRg st="1" end="1"/>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1869">
                                            <p:txEl>
                                              <p:pRg st="2" end="2"/>
                                            </p:txEl>
                                          </p:spTgt>
                                        </p:tgtEl>
                                        <p:attrNameLst>
                                          <p:attrName>style.visibility</p:attrName>
                                        </p:attrNameLst>
                                      </p:cBhvr>
                                      <p:to>
                                        <p:strVal val="visible"/>
                                      </p:to>
                                    </p:set>
                                    <p:animEffect transition="in" filter="wipe(left)">
                                      <p:cBhvr>
                                        <p:cTn id="27" dur="500"/>
                                        <p:tgtEl>
                                          <p:spTgt spid="121869">
                                            <p:txEl>
                                              <p:pRg st="2" end="2"/>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1869">
                                            <p:txEl>
                                              <p:pRg st="3" end="3"/>
                                            </p:txEl>
                                          </p:spTgt>
                                        </p:tgtEl>
                                        <p:attrNameLst>
                                          <p:attrName>style.visibility</p:attrName>
                                        </p:attrNameLst>
                                      </p:cBhvr>
                                      <p:to>
                                        <p:strVal val="visible"/>
                                      </p:to>
                                    </p:set>
                                    <p:animEffect transition="in" filter="wipe(left)">
                                      <p:cBhvr>
                                        <p:cTn id="31" dur="500"/>
                                        <p:tgtEl>
                                          <p:spTgt spid="121869">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121861"/>
                                        </p:tgtEl>
                                        <p:attrNameLst>
                                          <p:attrName>style.visibility</p:attrName>
                                        </p:attrNameLst>
                                      </p:cBhvr>
                                      <p:to>
                                        <p:strVal val="visible"/>
                                      </p:to>
                                    </p:set>
                                    <p:animEffect transition="in" filter="wipe(down)">
                                      <p:cBhvr>
                                        <p:cTn id="36" dur="580">
                                          <p:stCondLst>
                                            <p:cond delay="0"/>
                                          </p:stCondLst>
                                        </p:cTn>
                                        <p:tgtEl>
                                          <p:spTgt spid="121861"/>
                                        </p:tgtEl>
                                      </p:cBhvr>
                                    </p:animEffect>
                                    <p:anim calcmode="lin" valueType="num">
                                      <p:cBhvr>
                                        <p:cTn id="37" dur="1822" tmFilter="0,0; 0.14,0.36; 0.43,0.73; 0.71,0.91; 1.0,1.0">
                                          <p:stCondLst>
                                            <p:cond delay="0"/>
                                          </p:stCondLst>
                                        </p:cTn>
                                        <p:tgtEl>
                                          <p:spTgt spid="121861"/>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21861"/>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21861"/>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21861"/>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21861"/>
                                        </p:tgtEl>
                                        <p:attrNameLst>
                                          <p:attrName>ppt_y</p:attrName>
                                        </p:attrNameLst>
                                      </p:cBhvr>
                                      <p:tavLst>
                                        <p:tav tm="0" fmla="#ppt_y-sin(pi*$)/81">
                                          <p:val>
                                            <p:fltVal val="0"/>
                                          </p:val>
                                        </p:tav>
                                        <p:tav tm="100000">
                                          <p:val>
                                            <p:fltVal val="1"/>
                                          </p:val>
                                        </p:tav>
                                      </p:tavLst>
                                    </p:anim>
                                    <p:animScale>
                                      <p:cBhvr>
                                        <p:cTn id="42" dur="26">
                                          <p:stCondLst>
                                            <p:cond delay="650"/>
                                          </p:stCondLst>
                                        </p:cTn>
                                        <p:tgtEl>
                                          <p:spTgt spid="121861"/>
                                        </p:tgtEl>
                                      </p:cBhvr>
                                      <p:to x="100000" y="60000"/>
                                    </p:animScale>
                                    <p:animScale>
                                      <p:cBhvr>
                                        <p:cTn id="43" dur="166" decel="50000">
                                          <p:stCondLst>
                                            <p:cond delay="676"/>
                                          </p:stCondLst>
                                        </p:cTn>
                                        <p:tgtEl>
                                          <p:spTgt spid="121861"/>
                                        </p:tgtEl>
                                      </p:cBhvr>
                                      <p:to x="100000" y="100000"/>
                                    </p:animScale>
                                    <p:animScale>
                                      <p:cBhvr>
                                        <p:cTn id="44" dur="26">
                                          <p:stCondLst>
                                            <p:cond delay="1312"/>
                                          </p:stCondLst>
                                        </p:cTn>
                                        <p:tgtEl>
                                          <p:spTgt spid="121861"/>
                                        </p:tgtEl>
                                      </p:cBhvr>
                                      <p:to x="100000" y="80000"/>
                                    </p:animScale>
                                    <p:animScale>
                                      <p:cBhvr>
                                        <p:cTn id="45" dur="166" decel="50000">
                                          <p:stCondLst>
                                            <p:cond delay="1338"/>
                                          </p:stCondLst>
                                        </p:cTn>
                                        <p:tgtEl>
                                          <p:spTgt spid="121861"/>
                                        </p:tgtEl>
                                      </p:cBhvr>
                                      <p:to x="100000" y="100000"/>
                                    </p:animScale>
                                    <p:animScale>
                                      <p:cBhvr>
                                        <p:cTn id="46" dur="26">
                                          <p:stCondLst>
                                            <p:cond delay="1642"/>
                                          </p:stCondLst>
                                        </p:cTn>
                                        <p:tgtEl>
                                          <p:spTgt spid="121861"/>
                                        </p:tgtEl>
                                      </p:cBhvr>
                                      <p:to x="100000" y="90000"/>
                                    </p:animScale>
                                    <p:animScale>
                                      <p:cBhvr>
                                        <p:cTn id="47" dur="166" decel="50000">
                                          <p:stCondLst>
                                            <p:cond delay="1668"/>
                                          </p:stCondLst>
                                        </p:cTn>
                                        <p:tgtEl>
                                          <p:spTgt spid="121861"/>
                                        </p:tgtEl>
                                      </p:cBhvr>
                                      <p:to x="100000" y="100000"/>
                                    </p:animScale>
                                    <p:animScale>
                                      <p:cBhvr>
                                        <p:cTn id="48" dur="26">
                                          <p:stCondLst>
                                            <p:cond delay="1808"/>
                                          </p:stCondLst>
                                        </p:cTn>
                                        <p:tgtEl>
                                          <p:spTgt spid="121861"/>
                                        </p:tgtEl>
                                      </p:cBhvr>
                                      <p:to x="100000" y="95000"/>
                                    </p:animScale>
                                    <p:animScale>
                                      <p:cBhvr>
                                        <p:cTn id="49" dur="166" decel="50000">
                                          <p:stCondLst>
                                            <p:cond delay="1834"/>
                                          </p:stCondLst>
                                        </p:cTn>
                                        <p:tgtEl>
                                          <p:spTgt spid="12186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animBg="1"/>
      <p:bldP spid="121866" grpId="0" autoUpdateAnimBg="0"/>
      <p:bldP spid="121869"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 2 A</a:t>
            </a:r>
          </a:p>
        </p:txBody>
      </p:sp>
      <p:sp>
        <p:nvSpPr>
          <p:cNvPr id="6153" name="Rectangle 9"/>
          <p:cNvSpPr>
            <a:spLocks noGrp="1" noChangeArrowheads="1"/>
          </p:cNvSpPr>
          <p:nvPr>
            <p:ph type="body" idx="1"/>
          </p:nvPr>
        </p:nvSpPr>
        <p:spPr bwMode="auto">
          <a:xfrm>
            <a:off x="533400" y="1500188"/>
            <a:ext cx="5410200" cy="2574925"/>
          </a:xfrm>
          <a:noFill/>
          <a:ln>
            <a:miter lim="800000"/>
            <a:headEnd/>
            <a:tailEnd/>
          </a:ln>
        </p:spPr>
        <p:txBody>
          <a:bodyPr vert="horz" wrap="square" lIns="91440" tIns="45720" rIns="91440" bIns="45720" numCol="1" anchor="t" anchorCtr="0" compatLnSpc="1">
            <a:prstTxWarp prst="textNoShape">
              <a:avLst/>
            </a:prstTxWarp>
            <a:spAutoFit/>
          </a:bodyPr>
          <a:lstStyle/>
          <a:p>
            <a:pPr indent="0">
              <a:buFontTx/>
              <a:buNone/>
            </a:pPr>
            <a:r>
              <a:rPr lang="en-US" sz="2400" b="1">
                <a:solidFill>
                  <a:srgbClr val="00539D"/>
                </a:solidFill>
              </a:rPr>
              <a:t>Find the </a:t>
            </a:r>
            <a:r>
              <a:rPr lang="en-US" sz="2400" b="1" i="1">
                <a:solidFill>
                  <a:srgbClr val="00539D"/>
                </a:solidFill>
              </a:rPr>
              <a:t>x</a:t>
            </a:r>
            <a:r>
              <a:rPr lang="en-US" sz="2400" b="1">
                <a:solidFill>
                  <a:srgbClr val="00539D"/>
                </a:solidFill>
              </a:rPr>
              <a:t>- and </a:t>
            </a:r>
            <a:r>
              <a:rPr lang="en-US" sz="2400" b="1" i="1">
                <a:solidFill>
                  <a:srgbClr val="00539D"/>
                </a:solidFill>
              </a:rPr>
              <a:t>y</a:t>
            </a:r>
            <a:r>
              <a:rPr lang="en-US" sz="2400" b="1">
                <a:solidFill>
                  <a:srgbClr val="00539D"/>
                </a:solidFill>
              </a:rPr>
              <a:t>-intercepts of the segment graphed.</a:t>
            </a:r>
          </a:p>
          <a:p>
            <a:pPr indent="0">
              <a:buFontTx/>
              <a:buNone/>
            </a:pPr>
            <a:r>
              <a:rPr lang="en-US" sz="2400" b="1">
                <a:solidFill>
                  <a:srgbClr val="00539D"/>
                </a:solidFill>
              </a:rPr>
              <a:t>A  </a:t>
            </a:r>
            <a:r>
              <a:rPr lang="en-US" sz="2400" i="1"/>
              <a:t>x</a:t>
            </a:r>
            <a:r>
              <a:rPr lang="en-US" sz="2400"/>
              <a:t>-intercept is 200; </a:t>
            </a:r>
            <a:r>
              <a:rPr lang="en-US" sz="2400" i="1"/>
              <a:t>y</a:t>
            </a:r>
            <a:r>
              <a:rPr lang="en-US" sz="2400"/>
              <a:t>-intercept is 4</a:t>
            </a:r>
          </a:p>
          <a:p>
            <a:pPr indent="0">
              <a:buFontTx/>
              <a:buNone/>
            </a:pPr>
            <a:r>
              <a:rPr lang="en-US" sz="2400" b="1">
                <a:solidFill>
                  <a:srgbClr val="00539D"/>
                </a:solidFill>
              </a:rPr>
              <a:t>B  </a:t>
            </a:r>
            <a:r>
              <a:rPr lang="en-US" sz="2400" i="1"/>
              <a:t>x</a:t>
            </a:r>
            <a:r>
              <a:rPr lang="en-US" sz="2400"/>
              <a:t>-intercept is 4; </a:t>
            </a:r>
            <a:r>
              <a:rPr lang="en-US" sz="2400" i="1"/>
              <a:t>y</a:t>
            </a:r>
            <a:r>
              <a:rPr lang="en-US" sz="2400"/>
              <a:t>-intercept is 200</a:t>
            </a:r>
          </a:p>
          <a:p>
            <a:pPr indent="0">
              <a:buFontTx/>
              <a:buNone/>
            </a:pPr>
            <a:r>
              <a:rPr lang="en-US" sz="2400" b="1">
                <a:solidFill>
                  <a:srgbClr val="00539D"/>
                </a:solidFill>
              </a:rPr>
              <a:t>C  </a:t>
            </a:r>
            <a:r>
              <a:rPr lang="en-US" sz="2400" i="1"/>
              <a:t>x</a:t>
            </a:r>
            <a:r>
              <a:rPr lang="en-US" sz="2400"/>
              <a:t>-intercept is 2; </a:t>
            </a:r>
            <a:r>
              <a:rPr lang="en-US" sz="2400" i="1"/>
              <a:t>y</a:t>
            </a:r>
            <a:r>
              <a:rPr lang="en-US" sz="2400"/>
              <a:t>-intercept is 100</a:t>
            </a:r>
          </a:p>
          <a:p>
            <a:pPr indent="0">
              <a:buFontTx/>
              <a:buNone/>
            </a:pPr>
            <a:r>
              <a:rPr lang="en-US" sz="2400" b="1">
                <a:solidFill>
                  <a:srgbClr val="00539D"/>
                </a:solidFill>
              </a:rPr>
              <a:t>D  </a:t>
            </a:r>
            <a:r>
              <a:rPr lang="en-US" sz="2400" i="1"/>
              <a:t>x</a:t>
            </a:r>
            <a:r>
              <a:rPr lang="en-US" sz="2400"/>
              <a:t>-intercept is 4; </a:t>
            </a:r>
            <a:r>
              <a:rPr lang="en-US" sz="2400" i="1"/>
              <a:t>y</a:t>
            </a:r>
            <a:r>
              <a:rPr lang="en-US" sz="2400"/>
              <a:t>-intercept is 0</a:t>
            </a:r>
          </a:p>
        </p:txBody>
      </p:sp>
      <p:sp>
        <p:nvSpPr>
          <p:cNvPr id="6156" name="Rectangle 12"/>
          <p:cNvSpPr>
            <a:spLocks noChangeArrowheads="1"/>
          </p:cNvSpPr>
          <p:nvPr/>
        </p:nvSpPr>
        <p:spPr bwMode="auto">
          <a:xfrm>
            <a:off x="533400" y="4679950"/>
            <a:ext cx="7924800" cy="1223963"/>
          </a:xfrm>
          <a:prstGeom prst="rect">
            <a:avLst/>
          </a:prstGeom>
          <a:noFill/>
          <a:ln w="9525">
            <a:noFill/>
            <a:miter lim="800000"/>
            <a:headEnd/>
            <a:tailEnd/>
          </a:ln>
          <a:effectLst/>
        </p:spPr>
        <p:txBody>
          <a:bodyPr>
            <a:spAutoFit/>
          </a:bodyPr>
          <a:lstStyle/>
          <a:p>
            <a:pPr marL="342900" indent="1588">
              <a:lnSpc>
                <a:spcPct val="90000"/>
              </a:lnSpc>
              <a:spcBef>
                <a:spcPct val="20000"/>
              </a:spcBef>
              <a:spcAft>
                <a:spcPct val="20000"/>
              </a:spcAft>
              <a:buClr>
                <a:srgbClr val="FFFFFF"/>
              </a:buClr>
            </a:pPr>
            <a:r>
              <a:rPr lang="en-US" sz="2400" b="1">
                <a:solidFill>
                  <a:srgbClr val="00539D"/>
                </a:solidFill>
              </a:rPr>
              <a:t>Read the Test Item</a:t>
            </a:r>
          </a:p>
          <a:p>
            <a:pPr marL="342900" indent="1588">
              <a:lnSpc>
                <a:spcPct val="90000"/>
              </a:lnSpc>
              <a:spcBef>
                <a:spcPct val="20000"/>
              </a:spcBef>
              <a:spcAft>
                <a:spcPct val="20000"/>
              </a:spcAft>
              <a:buClr>
                <a:srgbClr val="FFFFFF"/>
              </a:buClr>
            </a:pPr>
            <a:r>
              <a:rPr lang="en-US" sz="2400"/>
              <a:t>We need to determine the </a:t>
            </a:r>
            <a:r>
              <a:rPr lang="en-US" sz="2400" i="1"/>
              <a:t>x</a:t>
            </a:r>
            <a:r>
              <a:rPr lang="en-US" sz="2400"/>
              <a:t>- and </a:t>
            </a:r>
            <a:r>
              <a:rPr lang="en-US" sz="2400" i="1"/>
              <a:t>y</a:t>
            </a:r>
            <a:r>
              <a:rPr lang="en-US" sz="2400"/>
              <a:t>-intercepts of the line in the graph.</a:t>
            </a:r>
          </a:p>
        </p:txBody>
      </p:sp>
      <p:pic>
        <p:nvPicPr>
          <p:cNvPr id="6158" name="Picture 14" descr="3_3_7a"/>
          <p:cNvPicPr>
            <a:picLocks noChangeAspect="1" noChangeArrowheads="1"/>
          </p:cNvPicPr>
          <p:nvPr/>
        </p:nvPicPr>
        <p:blipFill>
          <a:blip r:embed="rId3" cstate="print"/>
          <a:srcRect l="8269" t="7143" b="6746"/>
          <a:stretch>
            <a:fillRect/>
          </a:stretch>
        </p:blipFill>
        <p:spPr bwMode="auto">
          <a:xfrm>
            <a:off x="5943600" y="1600200"/>
            <a:ext cx="2641600" cy="27559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3">
                                            <p:txEl>
                                              <p:pRg st="0" end="0"/>
                                            </p:txEl>
                                          </p:spTgt>
                                        </p:tgtEl>
                                        <p:attrNameLst>
                                          <p:attrName>style.visibility</p:attrName>
                                        </p:attrNameLst>
                                      </p:cBhvr>
                                      <p:to>
                                        <p:strVal val="visible"/>
                                      </p:to>
                                    </p:set>
                                    <p:animEffect transition="in" filter="wipe(left)">
                                      <p:cBhvr>
                                        <p:cTn id="7" dur="500"/>
                                        <p:tgtEl>
                                          <p:spTgt spid="615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3">
                                            <p:txEl>
                                              <p:pRg st="1" end="1"/>
                                            </p:txEl>
                                          </p:spTgt>
                                        </p:tgtEl>
                                        <p:attrNameLst>
                                          <p:attrName>style.visibility</p:attrName>
                                        </p:attrNameLst>
                                      </p:cBhvr>
                                      <p:to>
                                        <p:strVal val="visible"/>
                                      </p:to>
                                    </p:set>
                                    <p:animEffect transition="in" filter="wipe(left)">
                                      <p:cBhvr>
                                        <p:cTn id="11" dur="500"/>
                                        <p:tgtEl>
                                          <p:spTgt spid="615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3">
                                            <p:txEl>
                                              <p:pRg st="2" end="2"/>
                                            </p:txEl>
                                          </p:spTgt>
                                        </p:tgtEl>
                                        <p:attrNameLst>
                                          <p:attrName>style.visibility</p:attrName>
                                        </p:attrNameLst>
                                      </p:cBhvr>
                                      <p:to>
                                        <p:strVal val="visible"/>
                                      </p:to>
                                    </p:set>
                                    <p:animEffect transition="in" filter="wipe(left)">
                                      <p:cBhvr>
                                        <p:cTn id="15" dur="500"/>
                                        <p:tgtEl>
                                          <p:spTgt spid="615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3">
                                            <p:txEl>
                                              <p:pRg st="3" end="3"/>
                                            </p:txEl>
                                          </p:spTgt>
                                        </p:tgtEl>
                                        <p:attrNameLst>
                                          <p:attrName>style.visibility</p:attrName>
                                        </p:attrNameLst>
                                      </p:cBhvr>
                                      <p:to>
                                        <p:strVal val="visible"/>
                                      </p:to>
                                    </p:set>
                                    <p:animEffect transition="in" filter="wipe(left)">
                                      <p:cBhvr>
                                        <p:cTn id="19" dur="500"/>
                                        <p:tgtEl>
                                          <p:spTgt spid="615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3">
                                            <p:txEl>
                                              <p:pRg st="4" end="4"/>
                                            </p:txEl>
                                          </p:spTgt>
                                        </p:tgtEl>
                                        <p:attrNameLst>
                                          <p:attrName>style.visibility</p:attrName>
                                        </p:attrNameLst>
                                      </p:cBhvr>
                                      <p:to>
                                        <p:strVal val="visible"/>
                                      </p:to>
                                    </p:set>
                                    <p:animEffect transition="in" filter="wipe(left)">
                                      <p:cBhvr>
                                        <p:cTn id="23" dur="500"/>
                                        <p:tgtEl>
                                          <p:spTgt spid="6153">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158"/>
                                        </p:tgtEl>
                                        <p:attrNameLst>
                                          <p:attrName>style.visibility</p:attrName>
                                        </p:attrNameLst>
                                      </p:cBhvr>
                                      <p:to>
                                        <p:strVal val="visible"/>
                                      </p:to>
                                    </p:set>
                                    <p:animEffect transition="in" filter="wipe(left)">
                                      <p:cBhvr>
                                        <p:cTn id="27" dur="500"/>
                                        <p:tgtEl>
                                          <p:spTgt spid="615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56"/>
                                        </p:tgtEl>
                                        <p:attrNameLst>
                                          <p:attrName>style.visibility</p:attrName>
                                        </p:attrNameLst>
                                      </p:cBhvr>
                                      <p:to>
                                        <p:strVal val="visible"/>
                                      </p:to>
                                    </p:set>
                                    <p:animEffect transition="in" filter="wipe(left)">
                                      <p:cBhvr>
                                        <p:cTn id="32" dur="500"/>
                                        <p:tgtEl>
                                          <p:spTgt spid="6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uild="p" autoUpdateAnimBg="0" advAuto="0"/>
      <p:bldP spid="615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a:t>Example 2 A</a:t>
            </a:r>
          </a:p>
        </p:txBody>
      </p:sp>
      <p:sp>
        <p:nvSpPr>
          <p:cNvPr id="136195" name="Rectangle 3"/>
          <p:cNvSpPr>
            <a:spLocks noGrp="1" noChangeArrowheads="1"/>
          </p:cNvSpPr>
          <p:nvPr>
            <p:ph type="body" idx="1"/>
          </p:nvPr>
        </p:nvSpPr>
        <p:spPr bwMode="auto">
          <a:xfrm>
            <a:off x="533400" y="1500188"/>
            <a:ext cx="5410200" cy="4254500"/>
          </a:xfrm>
          <a:noFill/>
          <a:ln>
            <a:miter lim="800000"/>
            <a:headEnd/>
            <a:tailEnd/>
          </a:ln>
        </p:spPr>
        <p:txBody>
          <a:bodyPr vert="horz" wrap="square" lIns="91440" tIns="45720" rIns="91440" bIns="45720" numCol="1" anchor="t" anchorCtr="0" compatLnSpc="1">
            <a:prstTxWarp prst="textNoShape">
              <a:avLst/>
            </a:prstTxWarp>
            <a:spAutoFit/>
          </a:bodyPr>
          <a:lstStyle/>
          <a:p>
            <a:pPr marL="1828800" indent="-1485900">
              <a:buFontTx/>
              <a:buNone/>
            </a:pPr>
            <a:r>
              <a:rPr lang="en-US" sz="2400" b="1">
                <a:solidFill>
                  <a:srgbClr val="00539D"/>
                </a:solidFill>
              </a:rPr>
              <a:t>Solve the Test Item</a:t>
            </a:r>
          </a:p>
          <a:p>
            <a:pPr marL="1828800" indent="-1485900">
              <a:buFontTx/>
              <a:buNone/>
            </a:pPr>
            <a:r>
              <a:rPr lang="en-US" sz="2400" b="1">
                <a:solidFill>
                  <a:srgbClr val="00539D"/>
                </a:solidFill>
              </a:rPr>
              <a:t>Step 1</a:t>
            </a:r>
            <a:r>
              <a:rPr lang="en-US" sz="2400" b="1"/>
              <a:t>	</a:t>
            </a:r>
            <a:r>
              <a:rPr lang="en-US" sz="2400"/>
              <a:t>Find the </a:t>
            </a:r>
            <a:r>
              <a:rPr lang="en-US" sz="2400" i="1"/>
              <a:t>x</a:t>
            </a:r>
            <a:r>
              <a:rPr lang="en-US" sz="2400"/>
              <a:t>-intercept. Look for the point where the line crosses the </a:t>
            </a:r>
            <a:br>
              <a:rPr lang="en-US" sz="2400"/>
            </a:br>
            <a:r>
              <a:rPr lang="en-US" sz="2400" i="1"/>
              <a:t>x</a:t>
            </a:r>
            <a:r>
              <a:rPr lang="en-US" sz="2400"/>
              <a:t>-axis.</a:t>
            </a:r>
          </a:p>
          <a:p>
            <a:pPr marL="1828800" indent="-1485900">
              <a:buFontTx/>
              <a:buNone/>
            </a:pPr>
            <a:r>
              <a:rPr lang="en-US" sz="2400"/>
              <a:t>	The line crosses at </a:t>
            </a:r>
            <a:br>
              <a:rPr lang="en-US" sz="2400"/>
            </a:br>
            <a:r>
              <a:rPr lang="en-US" sz="2400"/>
              <a:t>(4, 0). The </a:t>
            </a:r>
            <a:r>
              <a:rPr lang="en-US" sz="2400" i="1"/>
              <a:t>x</a:t>
            </a:r>
            <a:r>
              <a:rPr lang="en-US" sz="2400"/>
              <a:t>-intercept is 4 because it is the </a:t>
            </a:r>
            <a:br>
              <a:rPr lang="en-US" sz="2400"/>
            </a:br>
            <a:r>
              <a:rPr lang="en-US" sz="2400" i="1"/>
              <a:t>x</a:t>
            </a:r>
            <a:r>
              <a:rPr lang="en-US" sz="2400"/>
              <a:t>-coordinate of the point where the line crosses the </a:t>
            </a:r>
            <a:r>
              <a:rPr lang="en-US" sz="2400" i="1"/>
              <a:t>x</a:t>
            </a:r>
            <a:r>
              <a:rPr lang="en-US" sz="2400"/>
              <a:t>-axis. </a:t>
            </a:r>
          </a:p>
        </p:txBody>
      </p:sp>
      <p:pic>
        <p:nvPicPr>
          <p:cNvPr id="136198" name="Picture 6" descr="3_3_7a"/>
          <p:cNvPicPr>
            <a:picLocks noChangeAspect="1" noChangeArrowheads="1"/>
          </p:cNvPicPr>
          <p:nvPr/>
        </p:nvPicPr>
        <p:blipFill>
          <a:blip r:embed="rId3" cstate="print"/>
          <a:srcRect l="8269" t="7143" b="6746"/>
          <a:stretch>
            <a:fillRect/>
          </a:stretch>
        </p:blipFill>
        <p:spPr bwMode="auto">
          <a:xfrm>
            <a:off x="5943600" y="1600200"/>
            <a:ext cx="2641600" cy="27559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wipe(left)">
                                      <p:cBhvr>
                                        <p:cTn id="7" dur="5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wipe(left)">
                                      <p:cBhvr>
                                        <p:cTn id="12" dur="500"/>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6195">
                                            <p:txEl>
                                              <p:pRg st="2" end="2"/>
                                            </p:txEl>
                                          </p:spTgt>
                                        </p:tgtEl>
                                        <p:attrNameLst>
                                          <p:attrName>style.visibility</p:attrName>
                                        </p:attrNameLst>
                                      </p:cBhvr>
                                      <p:to>
                                        <p:strVal val="visible"/>
                                      </p:to>
                                    </p:set>
                                    <p:animEffect transition="in" filter="wipe(left)">
                                      <p:cBhvr>
                                        <p:cTn id="17" dur="500"/>
                                        <p:tgtEl>
                                          <p:spTgt spid="136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uiExpand="1"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Example 2 A</a:t>
            </a:r>
          </a:p>
        </p:txBody>
      </p:sp>
      <p:sp>
        <p:nvSpPr>
          <p:cNvPr id="137219" name="Rectangle 3"/>
          <p:cNvSpPr>
            <a:spLocks noGrp="1" noChangeArrowheads="1"/>
          </p:cNvSpPr>
          <p:nvPr>
            <p:ph type="body" idx="1"/>
          </p:nvPr>
        </p:nvSpPr>
        <p:spPr bwMode="auto">
          <a:xfrm>
            <a:off x="533400" y="1500188"/>
            <a:ext cx="5410200" cy="4254500"/>
          </a:xfrm>
          <a:noFill/>
          <a:ln>
            <a:miter lim="800000"/>
            <a:headEnd/>
            <a:tailEnd/>
          </a:ln>
        </p:spPr>
        <p:txBody>
          <a:bodyPr vert="horz" wrap="square" lIns="91440" tIns="45720" rIns="91440" bIns="45720" numCol="1" anchor="t" anchorCtr="0" compatLnSpc="1">
            <a:prstTxWarp prst="textNoShape">
              <a:avLst/>
            </a:prstTxWarp>
            <a:spAutoFit/>
          </a:bodyPr>
          <a:lstStyle/>
          <a:p>
            <a:pPr marL="1828800" indent="-1485900">
              <a:buFontTx/>
              <a:buNone/>
            </a:pPr>
            <a:r>
              <a:rPr lang="en-US" sz="2400" b="1">
                <a:solidFill>
                  <a:srgbClr val="00539D"/>
                </a:solidFill>
              </a:rPr>
              <a:t>Solve the Test Item</a:t>
            </a:r>
          </a:p>
          <a:p>
            <a:pPr marL="1828800" indent="-1485900">
              <a:buFontTx/>
              <a:buNone/>
            </a:pPr>
            <a:r>
              <a:rPr lang="en-US" sz="2400" b="1">
                <a:solidFill>
                  <a:srgbClr val="00539D"/>
                </a:solidFill>
              </a:rPr>
              <a:t>Step 2</a:t>
            </a:r>
            <a:r>
              <a:rPr lang="en-US" sz="2400" b="1"/>
              <a:t>	</a:t>
            </a:r>
            <a:r>
              <a:rPr lang="en-US" sz="2400"/>
              <a:t>Find the </a:t>
            </a:r>
            <a:r>
              <a:rPr lang="en-US" sz="2400" i="1"/>
              <a:t>y</a:t>
            </a:r>
            <a:r>
              <a:rPr lang="en-US" sz="2400"/>
              <a:t>-intercept. Look for the point where the line crosses the </a:t>
            </a:r>
            <a:br>
              <a:rPr lang="en-US" sz="2400"/>
            </a:br>
            <a:r>
              <a:rPr lang="en-US" sz="2400" i="1"/>
              <a:t>y</a:t>
            </a:r>
            <a:r>
              <a:rPr lang="en-US" sz="2400"/>
              <a:t>-axis.</a:t>
            </a:r>
          </a:p>
          <a:p>
            <a:pPr marL="1828800" indent="-1485900">
              <a:buFontTx/>
              <a:buNone/>
            </a:pPr>
            <a:r>
              <a:rPr lang="en-US" sz="2400"/>
              <a:t>	The line crosses at </a:t>
            </a:r>
            <a:br>
              <a:rPr lang="en-US" sz="2400"/>
            </a:br>
            <a:r>
              <a:rPr lang="en-US" sz="2400"/>
              <a:t>(0, 200). The </a:t>
            </a:r>
            <a:r>
              <a:rPr lang="en-US" sz="2400" i="1"/>
              <a:t>y</a:t>
            </a:r>
            <a:r>
              <a:rPr lang="en-US" sz="2400"/>
              <a:t>-intercept is 200 because it is the </a:t>
            </a:r>
            <a:br>
              <a:rPr lang="en-US" sz="2400"/>
            </a:br>
            <a:r>
              <a:rPr lang="en-US" sz="2400" i="1"/>
              <a:t>y</a:t>
            </a:r>
            <a:r>
              <a:rPr lang="en-US" sz="2400"/>
              <a:t>-coordinate of the point where the line crosses the </a:t>
            </a:r>
            <a:r>
              <a:rPr lang="en-US" sz="2400" i="1"/>
              <a:t>y</a:t>
            </a:r>
            <a:r>
              <a:rPr lang="en-US" sz="2400"/>
              <a:t>-axis. </a:t>
            </a:r>
          </a:p>
        </p:txBody>
      </p:sp>
      <p:sp>
        <p:nvSpPr>
          <p:cNvPr id="137220" name="Rectangle 4"/>
          <p:cNvSpPr>
            <a:spLocks noChangeArrowheads="1"/>
          </p:cNvSpPr>
          <p:nvPr/>
        </p:nvSpPr>
        <p:spPr bwMode="auto">
          <a:xfrm>
            <a:off x="533400" y="5822950"/>
            <a:ext cx="7924800" cy="457200"/>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The correct answer is B.</a:t>
            </a:r>
          </a:p>
        </p:txBody>
      </p:sp>
      <p:pic>
        <p:nvPicPr>
          <p:cNvPr id="137221" name="Picture 5" descr="3_3_7a"/>
          <p:cNvPicPr>
            <a:picLocks noChangeAspect="1" noChangeArrowheads="1"/>
          </p:cNvPicPr>
          <p:nvPr/>
        </p:nvPicPr>
        <p:blipFill>
          <a:blip r:embed="rId3" cstate="print"/>
          <a:srcRect l="8269" t="7143" b="6746"/>
          <a:stretch>
            <a:fillRect/>
          </a:stretch>
        </p:blipFill>
        <p:spPr bwMode="auto">
          <a:xfrm>
            <a:off x="5943600" y="1600200"/>
            <a:ext cx="2641600" cy="275590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7219">
                                            <p:txEl>
                                              <p:pRg st="1" end="1"/>
                                            </p:txEl>
                                          </p:spTgt>
                                        </p:tgtEl>
                                        <p:attrNameLst>
                                          <p:attrName>style.visibility</p:attrName>
                                        </p:attrNameLst>
                                      </p:cBhvr>
                                      <p:to>
                                        <p:strVal val="visible"/>
                                      </p:to>
                                    </p:set>
                                    <p:animEffect transition="in" filter="wipe(left)">
                                      <p:cBhvr>
                                        <p:cTn id="7" dur="500"/>
                                        <p:tgtEl>
                                          <p:spTgt spid="137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7219">
                                            <p:txEl>
                                              <p:pRg st="2" end="2"/>
                                            </p:txEl>
                                          </p:spTgt>
                                        </p:tgtEl>
                                        <p:attrNameLst>
                                          <p:attrName>style.visibility</p:attrName>
                                        </p:attrNameLst>
                                      </p:cBhvr>
                                      <p:to>
                                        <p:strVal val="visible"/>
                                      </p:to>
                                    </p:set>
                                    <p:animEffect transition="in" filter="wipe(left)">
                                      <p:cBhvr>
                                        <p:cTn id="12" dur="500"/>
                                        <p:tgtEl>
                                          <p:spTgt spid="137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7220"/>
                                        </p:tgtEl>
                                        <p:attrNameLst>
                                          <p:attrName>style.visibility</p:attrName>
                                        </p:attrNameLst>
                                      </p:cBhvr>
                                      <p:to>
                                        <p:strVal val="visible"/>
                                      </p:to>
                                    </p:set>
                                    <p:animEffect transition="in" filter="wipe(left)">
                                      <p:cBhvr>
                                        <p:cTn id="17" dur="500"/>
                                        <p:tgtEl>
                                          <p:spTgt spid="13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uiExpand="1" build="p" autoUpdateAnimBg="0" advAuto="0"/>
      <p:bldP spid="1372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PQuestion"/>
          <p:cNvSpPr>
            <a:spLocks noGrp="1" noChangeArrowheads="1"/>
          </p:cNvSpPr>
          <p:nvPr>
            <p:ph type="title"/>
          </p:nvPr>
        </p:nvSpPr>
        <p:spPr/>
        <p:txBody>
          <a:bodyPr/>
          <a:lstStyle/>
          <a:p>
            <a:r>
              <a:rPr lang="en-US"/>
              <a:t>Example 2 CYP A</a:t>
            </a:r>
          </a:p>
        </p:txBody>
      </p:sp>
      <p:sp>
        <p:nvSpPr>
          <p:cNvPr id="114695" name="Oval 7"/>
          <p:cNvSpPr>
            <a:spLocks noChangeArrowheads="1"/>
          </p:cNvSpPr>
          <p:nvPr/>
        </p:nvSpPr>
        <p:spPr bwMode="auto">
          <a:xfrm>
            <a:off x="885825" y="2649538"/>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4696" name="Picture 8" descr="Check Progress"/>
          <p:cNvPicPr>
            <a:picLocks noChangeAspect="1" noChangeArrowheads="1"/>
          </p:cNvPicPr>
          <p:nvPr/>
        </p:nvPicPr>
        <p:blipFill>
          <a:blip r:embed="rId4" cstate="print"/>
          <a:srcRect/>
          <a:stretch>
            <a:fillRect/>
          </a:stretch>
        </p:blipFill>
        <p:spPr bwMode="auto">
          <a:xfrm>
            <a:off x="5486400" y="817563"/>
            <a:ext cx="1752600" cy="314325"/>
          </a:xfrm>
          <a:prstGeom prst="rect">
            <a:avLst/>
          </a:prstGeom>
          <a:noFill/>
        </p:spPr>
      </p:pic>
      <p:pic>
        <p:nvPicPr>
          <p:cNvPr id="114697"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4701" name="TPQuestion"/>
          <p:cNvSpPr>
            <a:spLocks noChangeArrowheads="1"/>
          </p:cNvSpPr>
          <p:nvPr/>
        </p:nvSpPr>
        <p:spPr bwMode="auto">
          <a:xfrm>
            <a:off x="533400" y="1493838"/>
            <a:ext cx="5229225" cy="822325"/>
          </a:xfrm>
          <a:prstGeom prst="rect">
            <a:avLst/>
          </a:prstGeom>
          <a:noFill/>
          <a:ln w="9525">
            <a:noFill/>
            <a:miter lim="800000"/>
            <a:headEnd/>
            <a:tailEnd/>
          </a:ln>
          <a:effectLst/>
        </p:spPr>
        <p:txBody>
          <a:bodyPr>
            <a:spAutoFit/>
          </a:bodyPr>
          <a:lstStyle/>
          <a:p>
            <a:pPr marL="342900">
              <a:tabLst>
                <a:tab pos="800100" algn="l"/>
              </a:tabLst>
            </a:pPr>
            <a:r>
              <a:rPr lang="en-US" sz="2400" b="1">
                <a:solidFill>
                  <a:srgbClr val="00539D"/>
                </a:solidFill>
              </a:rPr>
              <a:t>Find the </a:t>
            </a:r>
            <a:r>
              <a:rPr lang="en-US" sz="2400" b="1" i="1">
                <a:solidFill>
                  <a:srgbClr val="00539D"/>
                </a:solidFill>
              </a:rPr>
              <a:t>x</a:t>
            </a:r>
            <a:r>
              <a:rPr lang="en-US" sz="2400" b="1">
                <a:solidFill>
                  <a:srgbClr val="00539D"/>
                </a:solidFill>
              </a:rPr>
              <a:t>- and </a:t>
            </a:r>
            <a:r>
              <a:rPr lang="en-US" sz="2400" b="1" i="1">
                <a:solidFill>
                  <a:srgbClr val="00539D"/>
                </a:solidFill>
              </a:rPr>
              <a:t>y-</a:t>
            </a:r>
            <a:r>
              <a:rPr lang="en-US" sz="2400" b="1">
                <a:solidFill>
                  <a:srgbClr val="00539D"/>
                </a:solidFill>
              </a:rPr>
              <a:t>intercepts of the graphed segment.</a:t>
            </a:r>
          </a:p>
        </p:txBody>
      </p:sp>
      <p:sp>
        <p:nvSpPr>
          <p:cNvPr id="114703" name="c"/>
          <p:cNvSpPr>
            <a:spLocks noChangeArrowheads="1"/>
          </p:cNvSpPr>
          <p:nvPr>
            <p:custDataLst>
              <p:tags r:id="rId2"/>
            </p:custDataLst>
          </p:nvPr>
        </p:nvSpPr>
        <p:spPr bwMode="auto">
          <a:xfrm>
            <a:off x="876300" y="2667000"/>
            <a:ext cx="3924300" cy="3597275"/>
          </a:xfrm>
          <a:prstGeom prst="rect">
            <a:avLst/>
          </a:prstGeom>
          <a:noFill/>
          <a:ln w="9525">
            <a:noFill/>
            <a:miter lim="800000"/>
            <a:headEnd/>
            <a:tailEnd/>
          </a:ln>
          <a:effectLst/>
        </p:spPr>
        <p:txBody>
          <a:bodyPr>
            <a:spAutoFit/>
          </a:bodyPr>
          <a:lstStyle/>
          <a:p>
            <a:pPr marL="457200" indent="-457200">
              <a:lnSpc>
                <a:spcPct val="90000"/>
              </a:lnSpc>
              <a:spcBef>
                <a:spcPct val="40000"/>
              </a:spcBef>
              <a:spcAft>
                <a:spcPct val="40000"/>
              </a:spcAft>
              <a:buClr>
                <a:srgbClr val="00539D"/>
              </a:buClr>
            </a:pPr>
            <a:r>
              <a:rPr lang="en-US" sz="2400" b="1">
                <a:solidFill>
                  <a:srgbClr val="00539D"/>
                </a:solidFill>
              </a:rPr>
              <a:t>A.</a:t>
            </a:r>
            <a:r>
              <a:rPr lang="en-US" sz="2400" b="1" i="1">
                <a:solidFill>
                  <a:srgbClr val="000000"/>
                </a:solidFill>
              </a:rPr>
              <a:t>	x</a:t>
            </a:r>
            <a:r>
              <a:rPr lang="en-US" sz="2400" b="1">
                <a:solidFill>
                  <a:srgbClr val="000000"/>
                </a:solidFill>
              </a:rPr>
              <a:t>-intercept is 10; </a:t>
            </a:r>
            <a:br>
              <a:rPr lang="en-US" sz="2400" b="1">
                <a:solidFill>
                  <a:srgbClr val="000000"/>
                </a:solidFill>
              </a:rPr>
            </a:br>
            <a:r>
              <a:rPr lang="en-US" sz="2400" b="1" i="1">
                <a:solidFill>
                  <a:srgbClr val="000000"/>
                </a:solidFill>
              </a:rPr>
              <a:t>y</a:t>
            </a:r>
            <a:r>
              <a:rPr lang="en-US" sz="2400" b="1">
                <a:solidFill>
                  <a:srgbClr val="000000"/>
                </a:solidFill>
              </a:rPr>
              <a:t>-intercept is 250</a:t>
            </a:r>
            <a:endParaRPr lang="en-US" sz="2400" b="1">
              <a:solidFill>
                <a:srgbClr val="000000"/>
              </a:solidFill>
              <a:sym typeface="Symbol" pitchFamily="18" charset="2"/>
            </a:endParaRPr>
          </a:p>
          <a:p>
            <a:pPr marL="457200" indent="-457200">
              <a:lnSpc>
                <a:spcPct val="90000"/>
              </a:lnSpc>
              <a:spcBef>
                <a:spcPct val="40000"/>
              </a:spcBef>
              <a:spcAft>
                <a:spcPct val="40000"/>
              </a:spcAft>
              <a:buClr>
                <a:srgbClr val="00539D"/>
              </a:buClr>
            </a:pPr>
            <a:r>
              <a:rPr lang="en-US" sz="2400" b="1">
                <a:solidFill>
                  <a:srgbClr val="00539D"/>
                </a:solidFill>
              </a:rPr>
              <a:t>B.</a:t>
            </a:r>
            <a:r>
              <a:rPr lang="en-US" sz="2400" b="1" i="1">
                <a:solidFill>
                  <a:srgbClr val="000000"/>
                </a:solidFill>
              </a:rPr>
              <a:t>	x</a:t>
            </a:r>
            <a:r>
              <a:rPr lang="en-US" sz="2400" b="1">
                <a:solidFill>
                  <a:srgbClr val="000000"/>
                </a:solidFill>
              </a:rPr>
              <a:t>-intercept is 10; </a:t>
            </a:r>
            <a:br>
              <a:rPr lang="en-US" sz="2400" b="1">
                <a:solidFill>
                  <a:srgbClr val="000000"/>
                </a:solidFill>
              </a:rPr>
            </a:br>
            <a:r>
              <a:rPr lang="en-US" sz="2400" b="1" i="1">
                <a:solidFill>
                  <a:srgbClr val="000000"/>
                </a:solidFill>
              </a:rPr>
              <a:t>y</a:t>
            </a:r>
            <a:r>
              <a:rPr lang="en-US" sz="2400" b="1">
                <a:solidFill>
                  <a:srgbClr val="000000"/>
                </a:solidFill>
              </a:rPr>
              <a:t>-intercept is 10</a:t>
            </a:r>
            <a:endParaRPr lang="en-US" sz="2400" b="1">
              <a:solidFill>
                <a:srgbClr val="000000"/>
              </a:solidFill>
              <a:sym typeface="Symbol" pitchFamily="18" charset="2"/>
            </a:endParaRPr>
          </a:p>
          <a:p>
            <a:pPr marL="457200" indent="-457200">
              <a:lnSpc>
                <a:spcPct val="90000"/>
              </a:lnSpc>
              <a:spcBef>
                <a:spcPct val="40000"/>
              </a:spcBef>
              <a:spcAft>
                <a:spcPct val="40000"/>
              </a:spcAft>
              <a:buClr>
                <a:srgbClr val="00539D"/>
              </a:buClr>
            </a:pPr>
            <a:r>
              <a:rPr lang="en-US" sz="2400" b="1">
                <a:solidFill>
                  <a:srgbClr val="00539D"/>
                </a:solidFill>
              </a:rPr>
              <a:t>C.</a:t>
            </a:r>
            <a:r>
              <a:rPr lang="en-US" sz="2400" b="1" i="1">
                <a:solidFill>
                  <a:srgbClr val="000000"/>
                </a:solidFill>
              </a:rPr>
              <a:t>	x</a:t>
            </a:r>
            <a:r>
              <a:rPr lang="en-US" sz="2400" b="1">
                <a:solidFill>
                  <a:srgbClr val="000000"/>
                </a:solidFill>
              </a:rPr>
              <a:t>-intercept is 250; </a:t>
            </a:r>
            <a:br>
              <a:rPr lang="en-US" sz="2400" b="1">
                <a:solidFill>
                  <a:srgbClr val="000000"/>
                </a:solidFill>
              </a:rPr>
            </a:br>
            <a:r>
              <a:rPr lang="en-US" sz="2400" b="1" i="1">
                <a:solidFill>
                  <a:srgbClr val="000000"/>
                </a:solidFill>
              </a:rPr>
              <a:t>y</a:t>
            </a:r>
            <a:r>
              <a:rPr lang="en-US" sz="2400" b="1">
                <a:solidFill>
                  <a:srgbClr val="000000"/>
                </a:solidFill>
              </a:rPr>
              <a:t>-intercept is 10</a:t>
            </a:r>
          </a:p>
          <a:p>
            <a:pPr marL="457200" indent="-457200">
              <a:lnSpc>
                <a:spcPct val="90000"/>
              </a:lnSpc>
              <a:spcBef>
                <a:spcPct val="40000"/>
              </a:spcBef>
              <a:spcAft>
                <a:spcPct val="40000"/>
              </a:spcAft>
              <a:buClr>
                <a:srgbClr val="00539D"/>
              </a:buClr>
            </a:pPr>
            <a:r>
              <a:rPr lang="en-US" sz="2400" b="1">
                <a:solidFill>
                  <a:srgbClr val="00539D"/>
                </a:solidFill>
              </a:rPr>
              <a:t>D.</a:t>
            </a:r>
            <a:r>
              <a:rPr lang="en-US" sz="2400" b="1" i="1">
                <a:solidFill>
                  <a:srgbClr val="000000"/>
                </a:solidFill>
              </a:rPr>
              <a:t>	x</a:t>
            </a:r>
            <a:r>
              <a:rPr lang="en-US" sz="2400" b="1">
                <a:solidFill>
                  <a:srgbClr val="000000"/>
                </a:solidFill>
              </a:rPr>
              <a:t>-intercept is 5; </a:t>
            </a:r>
            <a:br>
              <a:rPr lang="en-US" sz="2400" b="1">
                <a:solidFill>
                  <a:srgbClr val="000000"/>
                </a:solidFill>
              </a:rPr>
            </a:br>
            <a:r>
              <a:rPr lang="en-US" sz="2400" b="1" i="1">
                <a:solidFill>
                  <a:srgbClr val="000000"/>
                </a:solidFill>
              </a:rPr>
              <a:t>y-</a:t>
            </a:r>
            <a:r>
              <a:rPr lang="en-US" sz="2400" b="1">
                <a:solidFill>
                  <a:srgbClr val="000000"/>
                </a:solidFill>
              </a:rPr>
              <a:t>intercept is 10</a:t>
            </a:r>
          </a:p>
        </p:txBody>
      </p:sp>
      <p:pic>
        <p:nvPicPr>
          <p:cNvPr id="114704" name="Picture 16" descr="E-3-3-7"/>
          <p:cNvPicPr>
            <a:picLocks noChangeAspect="1" noChangeArrowheads="1"/>
          </p:cNvPicPr>
          <p:nvPr/>
        </p:nvPicPr>
        <p:blipFill>
          <a:blip r:embed="rId6" cstate="print"/>
          <a:srcRect/>
          <a:stretch>
            <a:fillRect/>
          </a:stretch>
        </p:blipFill>
        <p:spPr bwMode="auto">
          <a:xfrm>
            <a:off x="5543550" y="1581150"/>
            <a:ext cx="3048000" cy="22796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4696"/>
                                        </p:tgtEl>
                                        <p:attrNameLst>
                                          <p:attrName>style.visibility</p:attrName>
                                        </p:attrNameLst>
                                      </p:cBhvr>
                                      <p:to>
                                        <p:strVal val="visible"/>
                                      </p:to>
                                    </p:set>
                                    <p:animEffect transition="in" filter="wipe(left)">
                                      <p:cBhvr>
                                        <p:cTn id="7" dur="500"/>
                                        <p:tgtEl>
                                          <p:spTgt spid="11469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4697"/>
                                        </p:tgtEl>
                                        <p:attrNameLst>
                                          <p:attrName>style.visibility</p:attrName>
                                        </p:attrNameLst>
                                      </p:cBhvr>
                                      <p:to>
                                        <p:strVal val="visible"/>
                                      </p:to>
                                    </p:set>
                                    <p:animEffect transition="in" filter="dissolve">
                                      <p:cBhvr>
                                        <p:cTn id="11" dur="500"/>
                                        <p:tgtEl>
                                          <p:spTgt spid="1146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4701"/>
                                        </p:tgtEl>
                                        <p:attrNameLst>
                                          <p:attrName>style.visibility</p:attrName>
                                        </p:attrNameLst>
                                      </p:cBhvr>
                                      <p:to>
                                        <p:strVal val="visible"/>
                                      </p:to>
                                    </p:set>
                                    <p:animEffect transition="in" filter="wipe(left)">
                                      <p:cBhvr>
                                        <p:cTn id="15" dur="500"/>
                                        <p:tgtEl>
                                          <p:spTgt spid="11470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4704"/>
                                        </p:tgtEl>
                                        <p:attrNameLst>
                                          <p:attrName>style.visibility</p:attrName>
                                        </p:attrNameLst>
                                      </p:cBhvr>
                                      <p:to>
                                        <p:strVal val="visible"/>
                                      </p:to>
                                    </p:set>
                                    <p:animEffect transition="in" filter="wipe(left)">
                                      <p:cBhvr>
                                        <p:cTn id="19" dur="500"/>
                                        <p:tgtEl>
                                          <p:spTgt spid="11470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4703">
                                            <p:txEl>
                                              <p:pRg st="0" end="0"/>
                                            </p:txEl>
                                          </p:spTgt>
                                        </p:tgtEl>
                                        <p:attrNameLst>
                                          <p:attrName>style.visibility</p:attrName>
                                        </p:attrNameLst>
                                      </p:cBhvr>
                                      <p:to>
                                        <p:strVal val="visible"/>
                                      </p:to>
                                    </p:set>
                                    <p:animEffect transition="in" filter="wipe(left)">
                                      <p:cBhvr>
                                        <p:cTn id="23" dur="500"/>
                                        <p:tgtEl>
                                          <p:spTgt spid="114703">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4703">
                                            <p:txEl>
                                              <p:pRg st="1" end="1"/>
                                            </p:txEl>
                                          </p:spTgt>
                                        </p:tgtEl>
                                        <p:attrNameLst>
                                          <p:attrName>style.visibility</p:attrName>
                                        </p:attrNameLst>
                                      </p:cBhvr>
                                      <p:to>
                                        <p:strVal val="visible"/>
                                      </p:to>
                                    </p:set>
                                    <p:animEffect transition="in" filter="wipe(left)">
                                      <p:cBhvr>
                                        <p:cTn id="27" dur="500"/>
                                        <p:tgtEl>
                                          <p:spTgt spid="114703">
                                            <p:txEl>
                                              <p:pRg st="1" end="1"/>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4703">
                                            <p:txEl>
                                              <p:pRg st="2" end="2"/>
                                            </p:txEl>
                                          </p:spTgt>
                                        </p:tgtEl>
                                        <p:attrNameLst>
                                          <p:attrName>style.visibility</p:attrName>
                                        </p:attrNameLst>
                                      </p:cBhvr>
                                      <p:to>
                                        <p:strVal val="visible"/>
                                      </p:to>
                                    </p:set>
                                    <p:animEffect transition="in" filter="wipe(left)">
                                      <p:cBhvr>
                                        <p:cTn id="31" dur="500"/>
                                        <p:tgtEl>
                                          <p:spTgt spid="114703">
                                            <p:txEl>
                                              <p:pRg st="2" end="2"/>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4703">
                                            <p:txEl>
                                              <p:pRg st="3" end="3"/>
                                            </p:txEl>
                                          </p:spTgt>
                                        </p:tgtEl>
                                        <p:attrNameLst>
                                          <p:attrName>style.visibility</p:attrName>
                                        </p:attrNameLst>
                                      </p:cBhvr>
                                      <p:to>
                                        <p:strVal val="visible"/>
                                      </p:to>
                                    </p:set>
                                    <p:animEffect transition="in" filter="wipe(left)">
                                      <p:cBhvr>
                                        <p:cTn id="35" dur="500"/>
                                        <p:tgtEl>
                                          <p:spTgt spid="11470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14695"/>
                                        </p:tgtEl>
                                        <p:attrNameLst>
                                          <p:attrName>style.visibility</p:attrName>
                                        </p:attrNameLst>
                                      </p:cBhvr>
                                      <p:to>
                                        <p:strVal val="visible"/>
                                      </p:to>
                                    </p:set>
                                    <p:animEffect transition="in" filter="wipe(down)">
                                      <p:cBhvr>
                                        <p:cTn id="40" dur="580">
                                          <p:stCondLst>
                                            <p:cond delay="0"/>
                                          </p:stCondLst>
                                        </p:cTn>
                                        <p:tgtEl>
                                          <p:spTgt spid="114695"/>
                                        </p:tgtEl>
                                      </p:cBhvr>
                                    </p:animEffect>
                                    <p:anim calcmode="lin" valueType="num">
                                      <p:cBhvr>
                                        <p:cTn id="41" dur="1822" tmFilter="0,0; 0.14,0.36; 0.43,0.73; 0.71,0.91; 1.0,1.0">
                                          <p:stCondLst>
                                            <p:cond delay="0"/>
                                          </p:stCondLst>
                                        </p:cTn>
                                        <p:tgtEl>
                                          <p:spTgt spid="114695"/>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14695"/>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14695"/>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14695"/>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14695"/>
                                        </p:tgtEl>
                                        <p:attrNameLst>
                                          <p:attrName>ppt_y</p:attrName>
                                        </p:attrNameLst>
                                      </p:cBhvr>
                                      <p:tavLst>
                                        <p:tav tm="0" fmla="#ppt_y-sin(pi*$)/81">
                                          <p:val>
                                            <p:fltVal val="0"/>
                                          </p:val>
                                        </p:tav>
                                        <p:tav tm="100000">
                                          <p:val>
                                            <p:fltVal val="1"/>
                                          </p:val>
                                        </p:tav>
                                      </p:tavLst>
                                    </p:anim>
                                    <p:animScale>
                                      <p:cBhvr>
                                        <p:cTn id="46" dur="26">
                                          <p:stCondLst>
                                            <p:cond delay="650"/>
                                          </p:stCondLst>
                                        </p:cTn>
                                        <p:tgtEl>
                                          <p:spTgt spid="114695"/>
                                        </p:tgtEl>
                                      </p:cBhvr>
                                      <p:to x="100000" y="60000"/>
                                    </p:animScale>
                                    <p:animScale>
                                      <p:cBhvr>
                                        <p:cTn id="47" dur="166" decel="50000">
                                          <p:stCondLst>
                                            <p:cond delay="676"/>
                                          </p:stCondLst>
                                        </p:cTn>
                                        <p:tgtEl>
                                          <p:spTgt spid="114695"/>
                                        </p:tgtEl>
                                      </p:cBhvr>
                                      <p:to x="100000" y="100000"/>
                                    </p:animScale>
                                    <p:animScale>
                                      <p:cBhvr>
                                        <p:cTn id="48" dur="26">
                                          <p:stCondLst>
                                            <p:cond delay="1312"/>
                                          </p:stCondLst>
                                        </p:cTn>
                                        <p:tgtEl>
                                          <p:spTgt spid="114695"/>
                                        </p:tgtEl>
                                      </p:cBhvr>
                                      <p:to x="100000" y="80000"/>
                                    </p:animScale>
                                    <p:animScale>
                                      <p:cBhvr>
                                        <p:cTn id="49" dur="166" decel="50000">
                                          <p:stCondLst>
                                            <p:cond delay="1338"/>
                                          </p:stCondLst>
                                        </p:cTn>
                                        <p:tgtEl>
                                          <p:spTgt spid="114695"/>
                                        </p:tgtEl>
                                      </p:cBhvr>
                                      <p:to x="100000" y="100000"/>
                                    </p:animScale>
                                    <p:animScale>
                                      <p:cBhvr>
                                        <p:cTn id="50" dur="26">
                                          <p:stCondLst>
                                            <p:cond delay="1642"/>
                                          </p:stCondLst>
                                        </p:cTn>
                                        <p:tgtEl>
                                          <p:spTgt spid="114695"/>
                                        </p:tgtEl>
                                      </p:cBhvr>
                                      <p:to x="100000" y="90000"/>
                                    </p:animScale>
                                    <p:animScale>
                                      <p:cBhvr>
                                        <p:cTn id="51" dur="166" decel="50000">
                                          <p:stCondLst>
                                            <p:cond delay="1668"/>
                                          </p:stCondLst>
                                        </p:cTn>
                                        <p:tgtEl>
                                          <p:spTgt spid="114695"/>
                                        </p:tgtEl>
                                      </p:cBhvr>
                                      <p:to x="100000" y="100000"/>
                                    </p:animScale>
                                    <p:animScale>
                                      <p:cBhvr>
                                        <p:cTn id="52" dur="26">
                                          <p:stCondLst>
                                            <p:cond delay="1808"/>
                                          </p:stCondLst>
                                        </p:cTn>
                                        <p:tgtEl>
                                          <p:spTgt spid="114695"/>
                                        </p:tgtEl>
                                      </p:cBhvr>
                                      <p:to x="100000" y="95000"/>
                                    </p:animScale>
                                    <p:animScale>
                                      <p:cBhvr>
                                        <p:cTn id="53" dur="166" decel="50000">
                                          <p:stCondLst>
                                            <p:cond delay="1834"/>
                                          </p:stCondLst>
                                        </p:cTn>
                                        <p:tgtEl>
                                          <p:spTgt spid="1146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animBg="1"/>
      <p:bldP spid="114701" grpId="0" autoUpdateAnimBg="0"/>
      <p:bldP spid="114703"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Example 3 A</a:t>
            </a:r>
          </a:p>
        </p:txBody>
      </p:sp>
      <p:sp>
        <p:nvSpPr>
          <p:cNvPr id="9219" name="Text Box 3"/>
          <p:cNvSpPr txBox="1">
            <a:spLocks noChangeArrowheads="1"/>
          </p:cNvSpPr>
          <p:nvPr/>
        </p:nvSpPr>
        <p:spPr bwMode="auto">
          <a:xfrm>
            <a:off x="4305300" y="771525"/>
            <a:ext cx="41529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Intercepts</a:t>
            </a:r>
          </a:p>
        </p:txBody>
      </p:sp>
      <p:sp>
        <p:nvSpPr>
          <p:cNvPr id="9225" name="Rectangle 9"/>
          <p:cNvSpPr>
            <a:spLocks noGrp="1" noChangeArrowheads="1"/>
          </p:cNvSpPr>
          <p:nvPr>
            <p:ph type="body" idx="1"/>
          </p:nvPr>
        </p:nvSpPr>
        <p:spPr bwMode="auto">
          <a:xfrm>
            <a:off x="533400" y="1295400"/>
            <a:ext cx="5715000" cy="2436813"/>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200" b="1">
                <a:solidFill>
                  <a:srgbClr val="E01B22"/>
                </a:solidFill>
              </a:rPr>
              <a:t>	ANALYZE TABLES</a:t>
            </a:r>
            <a:r>
              <a:rPr lang="en-US" sz="2200" b="1">
                <a:solidFill>
                  <a:srgbClr val="00539D"/>
                </a:solidFill>
              </a:rPr>
              <a:t>  A box of peanuts is poured into bags at the rate of </a:t>
            </a:r>
            <a:br>
              <a:rPr lang="en-US" sz="2200" b="1">
                <a:solidFill>
                  <a:srgbClr val="00539D"/>
                </a:solidFill>
              </a:rPr>
            </a:br>
            <a:r>
              <a:rPr lang="en-US" sz="2200" b="1">
                <a:solidFill>
                  <a:srgbClr val="00539D"/>
                </a:solidFill>
              </a:rPr>
              <a:t>4 ounces per second. The table shows the function relating to the weight of the peanuts in the box and the time in seconds the peanuts have been pouring out of the box.</a:t>
            </a:r>
          </a:p>
        </p:txBody>
      </p:sp>
      <p:sp>
        <p:nvSpPr>
          <p:cNvPr id="9226" name="Text Box 10"/>
          <p:cNvSpPr txBox="1">
            <a:spLocks noChangeArrowheads="1"/>
          </p:cNvSpPr>
          <p:nvPr/>
        </p:nvSpPr>
        <p:spPr bwMode="auto">
          <a:xfrm>
            <a:off x="881063" y="4038600"/>
            <a:ext cx="5062537" cy="69532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1562100" algn="r"/>
                <a:tab pos="1657350" algn="l"/>
                <a:tab pos="1943100" algn="l"/>
                <a:tab pos="3657600" algn="l"/>
                <a:tab pos="6972300" algn="l"/>
              </a:tabLst>
            </a:pPr>
            <a:r>
              <a:rPr lang="en-US" sz="2200" b="1">
                <a:solidFill>
                  <a:srgbClr val="E01B22"/>
                </a:solidFill>
              </a:rPr>
              <a:t>A.</a:t>
            </a:r>
            <a:r>
              <a:rPr lang="en-US" sz="2200" b="1">
                <a:solidFill>
                  <a:srgbClr val="00539D"/>
                </a:solidFill>
              </a:rPr>
              <a:t> Determine the </a:t>
            </a:r>
            <a:r>
              <a:rPr lang="en-US" sz="2200" b="1" i="1">
                <a:solidFill>
                  <a:srgbClr val="00539D"/>
                </a:solidFill>
              </a:rPr>
              <a:t>x-</a:t>
            </a:r>
            <a:r>
              <a:rPr lang="en-US" sz="2200" b="1">
                <a:solidFill>
                  <a:srgbClr val="00539D"/>
                </a:solidFill>
              </a:rPr>
              <a:t> and </a:t>
            </a:r>
            <a:r>
              <a:rPr lang="en-US" sz="2200" b="1" i="1">
                <a:solidFill>
                  <a:srgbClr val="00539D"/>
                </a:solidFill>
              </a:rPr>
              <a:t>y</a:t>
            </a:r>
            <a:r>
              <a:rPr lang="en-US" sz="2200" b="1">
                <a:solidFill>
                  <a:srgbClr val="00539D"/>
                </a:solidFill>
              </a:rPr>
              <a:t>-intercepts of the graph of the function.</a:t>
            </a:r>
          </a:p>
        </p:txBody>
      </p:sp>
      <p:sp>
        <p:nvSpPr>
          <p:cNvPr id="9227" name="Rectangle 11"/>
          <p:cNvSpPr>
            <a:spLocks noChangeArrowheads="1"/>
          </p:cNvSpPr>
          <p:nvPr/>
        </p:nvSpPr>
        <p:spPr bwMode="auto">
          <a:xfrm>
            <a:off x="533400" y="5114925"/>
            <a:ext cx="5715000" cy="1187450"/>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a:t>
            </a:r>
            <a:r>
              <a:rPr lang="en-US" sz="2400" i="1">
                <a:solidFill>
                  <a:srgbClr val="E01B22"/>
                </a:solidFill>
              </a:rPr>
              <a:t>x</a:t>
            </a:r>
            <a:r>
              <a:rPr lang="en-US" sz="2400">
                <a:solidFill>
                  <a:srgbClr val="E01B22"/>
                </a:solidFill>
              </a:rPr>
              <a:t>-intercept = 500;</a:t>
            </a:r>
            <a:br>
              <a:rPr lang="en-US" sz="2400">
                <a:solidFill>
                  <a:srgbClr val="E01B22"/>
                </a:solidFill>
              </a:rPr>
            </a:br>
            <a:r>
              <a:rPr lang="en-US" sz="2400" i="1">
                <a:solidFill>
                  <a:srgbClr val="E01B22"/>
                </a:solidFill>
              </a:rPr>
              <a:t>y</a:t>
            </a:r>
            <a:r>
              <a:rPr lang="en-US" sz="2400">
                <a:solidFill>
                  <a:srgbClr val="E01B22"/>
                </a:solidFill>
              </a:rPr>
              <a:t>-intercept = 2000</a:t>
            </a:r>
            <a:br>
              <a:rPr lang="en-US" sz="2400">
                <a:solidFill>
                  <a:srgbClr val="E01B22"/>
                </a:solidFill>
              </a:rPr>
            </a:br>
            <a:endParaRPr lang="en-US" sz="2400">
              <a:solidFill>
                <a:srgbClr val="E01B22"/>
              </a:solidFill>
            </a:endParaRPr>
          </a:p>
        </p:txBody>
      </p:sp>
      <p:pic>
        <p:nvPicPr>
          <p:cNvPr id="9228" name="Picture 12" descr="3_3_8"/>
          <p:cNvPicPr>
            <a:picLocks noChangeAspect="1" noChangeArrowheads="1"/>
          </p:cNvPicPr>
          <p:nvPr/>
        </p:nvPicPr>
        <p:blipFill>
          <a:blip r:embed="rId3" cstate="print"/>
          <a:srcRect/>
          <a:stretch>
            <a:fillRect/>
          </a:stretch>
        </p:blipFill>
        <p:spPr bwMode="auto">
          <a:xfrm>
            <a:off x="6543675" y="966788"/>
            <a:ext cx="2143125" cy="2081212"/>
          </a:xfrm>
          <a:prstGeom prst="rect">
            <a:avLst/>
          </a:prstGeom>
          <a:noFill/>
        </p:spPr>
      </p:pic>
      <p:pic>
        <p:nvPicPr>
          <p:cNvPr id="9229" name="Picture 13" descr="CAALG1-03-03-03"/>
          <p:cNvPicPr>
            <a:picLocks noChangeAspect="1" noChangeArrowheads="1"/>
          </p:cNvPicPr>
          <p:nvPr/>
        </p:nvPicPr>
        <p:blipFill>
          <a:blip r:embed="rId4" cstate="print"/>
          <a:srcRect/>
          <a:stretch>
            <a:fillRect/>
          </a:stretch>
        </p:blipFill>
        <p:spPr bwMode="auto">
          <a:xfrm>
            <a:off x="6315075" y="3544888"/>
            <a:ext cx="2359025" cy="2551112"/>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5">
                                            <p:txEl>
                                              <p:pRg st="0" end="0"/>
                                            </p:txEl>
                                          </p:spTgt>
                                        </p:tgtEl>
                                        <p:attrNameLst>
                                          <p:attrName>style.visibility</p:attrName>
                                        </p:attrNameLst>
                                      </p:cBhvr>
                                      <p:to>
                                        <p:strVal val="visible"/>
                                      </p:to>
                                    </p:set>
                                    <p:animEffect transition="in" filter="wipe(left)">
                                      <p:cBhvr>
                                        <p:cTn id="7" dur="500"/>
                                        <p:tgtEl>
                                          <p:spTgt spid="922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228"/>
                                        </p:tgtEl>
                                        <p:attrNameLst>
                                          <p:attrName>style.visibility</p:attrName>
                                        </p:attrNameLst>
                                      </p:cBhvr>
                                      <p:to>
                                        <p:strVal val="visible"/>
                                      </p:to>
                                    </p:set>
                                    <p:animEffect transition="in" filter="wipe(up)">
                                      <p:cBhvr>
                                        <p:cTn id="11" dur="500"/>
                                        <p:tgtEl>
                                          <p:spTgt spid="92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226">
                                            <p:txEl>
                                              <p:pRg st="0" end="0"/>
                                            </p:txEl>
                                          </p:spTgt>
                                        </p:tgtEl>
                                        <p:attrNameLst>
                                          <p:attrName>style.visibility</p:attrName>
                                        </p:attrNameLst>
                                      </p:cBhvr>
                                      <p:to>
                                        <p:strVal val="visible"/>
                                      </p:to>
                                    </p:set>
                                    <p:animEffect transition="in" filter="wipe(left)">
                                      <p:cBhvr>
                                        <p:cTn id="15" dur="500"/>
                                        <p:tgtEl>
                                          <p:spTgt spid="922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227"/>
                                        </p:tgtEl>
                                        <p:attrNameLst>
                                          <p:attrName>style.visibility</p:attrName>
                                        </p:attrNameLst>
                                      </p:cBhvr>
                                      <p:to>
                                        <p:strVal val="visible"/>
                                      </p:to>
                                    </p:set>
                                    <p:animEffect transition="in" filter="wipe(left)">
                                      <p:cBhvr>
                                        <p:cTn id="20" dur="500"/>
                                        <p:tgtEl>
                                          <p:spTgt spid="9227"/>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9229"/>
                                        </p:tgtEl>
                                        <p:attrNameLst>
                                          <p:attrName>style.visibility</p:attrName>
                                        </p:attrNameLst>
                                      </p:cBhvr>
                                      <p:to>
                                        <p:strVal val="visible"/>
                                      </p:to>
                                    </p:set>
                                    <p:animEffect transition="in" filter="wipe(up)">
                                      <p:cBhvr>
                                        <p:cTn id="24" dur="500"/>
                                        <p:tgtEl>
                                          <p:spTgt spid="9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build="p" autoUpdateAnimBg="0" advAuto="0"/>
      <p:bldP spid="9226" grpId="0" build="p" autoUpdateAnimBg="0" advAuto="0"/>
      <p:bldP spid="922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Example 3 B</a:t>
            </a:r>
          </a:p>
        </p:txBody>
      </p:sp>
      <p:sp>
        <p:nvSpPr>
          <p:cNvPr id="91140" name="Text Box 4"/>
          <p:cNvSpPr txBox="1">
            <a:spLocks noChangeArrowheads="1"/>
          </p:cNvSpPr>
          <p:nvPr/>
        </p:nvSpPr>
        <p:spPr bwMode="auto">
          <a:xfrm>
            <a:off x="4305300" y="771525"/>
            <a:ext cx="41529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Find Intercepts</a:t>
            </a:r>
          </a:p>
        </p:txBody>
      </p:sp>
      <p:sp>
        <p:nvSpPr>
          <p:cNvPr id="91144" name="Rectangle 8"/>
          <p:cNvSpPr>
            <a:spLocks noGrp="1" noChangeArrowheads="1"/>
          </p:cNvSpPr>
          <p:nvPr>
            <p:ph type="body" idx="1"/>
          </p:nvPr>
        </p:nvSpPr>
        <p:spPr bwMode="auto">
          <a:xfrm>
            <a:off x="533400" y="1500188"/>
            <a:ext cx="7620000" cy="822325"/>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E01B22"/>
                </a:solidFill>
              </a:rPr>
              <a:t>	B.</a:t>
            </a:r>
            <a:r>
              <a:rPr lang="en-US" sz="2400" b="1">
                <a:solidFill>
                  <a:srgbClr val="00539D"/>
                </a:solidFill>
              </a:rPr>
              <a:t> Describe what the intercepts in the previous problem mean.</a:t>
            </a:r>
          </a:p>
        </p:txBody>
      </p:sp>
      <p:sp>
        <p:nvSpPr>
          <p:cNvPr id="91145" name="Rectangle 9"/>
          <p:cNvSpPr>
            <a:spLocks noChangeArrowheads="1"/>
          </p:cNvSpPr>
          <p:nvPr/>
        </p:nvSpPr>
        <p:spPr bwMode="auto">
          <a:xfrm>
            <a:off x="533400" y="2390775"/>
            <a:ext cx="8229600" cy="2282825"/>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The</a:t>
            </a:r>
            <a:r>
              <a:rPr lang="en-US" sz="2400" i="1">
                <a:solidFill>
                  <a:srgbClr val="E01B22"/>
                </a:solidFill>
              </a:rPr>
              <a:t> x-</a:t>
            </a:r>
            <a:r>
              <a:rPr lang="en-US" sz="2400">
                <a:solidFill>
                  <a:srgbClr val="E01B22"/>
                </a:solidFill>
              </a:rPr>
              <a:t>intercept 500 means that after </a:t>
            </a:r>
            <a:br>
              <a:rPr lang="en-US" sz="2400">
                <a:solidFill>
                  <a:srgbClr val="E01B22"/>
                </a:solidFill>
              </a:rPr>
            </a:br>
            <a:r>
              <a:rPr lang="en-US" sz="2400">
                <a:solidFill>
                  <a:srgbClr val="E01B22"/>
                </a:solidFill>
              </a:rPr>
              <a:t>500 seconds, there are 0 ounces of peanuts left in the box. The </a:t>
            </a:r>
            <a:r>
              <a:rPr lang="en-US" sz="2400" i="1">
                <a:solidFill>
                  <a:srgbClr val="E01B22"/>
                </a:solidFill>
              </a:rPr>
              <a:t>y</a:t>
            </a:r>
            <a:r>
              <a:rPr lang="en-US" sz="2400">
                <a:solidFill>
                  <a:srgbClr val="E01B22"/>
                </a:solidFill>
              </a:rPr>
              <a:t>-intercept of 2000 means that at time 0, or before any peanuts were poured, there were 2000 ounces of peanuts in the box.</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4">
                                            <p:txEl>
                                              <p:pRg st="0" end="0"/>
                                            </p:txEl>
                                          </p:spTgt>
                                        </p:tgtEl>
                                        <p:attrNameLst>
                                          <p:attrName>style.visibility</p:attrName>
                                        </p:attrNameLst>
                                      </p:cBhvr>
                                      <p:to>
                                        <p:strVal val="visible"/>
                                      </p:to>
                                    </p:set>
                                    <p:animEffect transition="in" filter="wipe(left)">
                                      <p:cBhvr>
                                        <p:cTn id="7" dur="500"/>
                                        <p:tgtEl>
                                          <p:spTgt spid="911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5"/>
                                        </p:tgtEl>
                                        <p:attrNameLst>
                                          <p:attrName>style.visibility</p:attrName>
                                        </p:attrNameLst>
                                      </p:cBhvr>
                                      <p:to>
                                        <p:strVal val="visible"/>
                                      </p:to>
                                    </p:set>
                                    <p:animEffect transition="in" filter="wipe(left)">
                                      <p:cBhvr>
                                        <p:cTn id="12" dur="500"/>
                                        <p:tgtEl>
                                          <p:spTgt spid="91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4" grpId="0" build="p" autoUpdateAnimBg="0" advAuto="0"/>
      <p:bldP spid="9114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PQuestion"/>
          <p:cNvSpPr>
            <a:spLocks noGrp="1" noChangeArrowheads="1"/>
          </p:cNvSpPr>
          <p:nvPr>
            <p:ph type="title"/>
          </p:nvPr>
        </p:nvSpPr>
        <p:spPr/>
        <p:txBody>
          <a:bodyPr/>
          <a:lstStyle/>
          <a:p>
            <a:r>
              <a:rPr lang="en-US"/>
              <a:t>Example 3 CYP A</a:t>
            </a:r>
          </a:p>
        </p:txBody>
      </p:sp>
      <p:sp>
        <p:nvSpPr>
          <p:cNvPr id="115719" name="Oval 7"/>
          <p:cNvSpPr>
            <a:spLocks noChangeArrowheads="1"/>
          </p:cNvSpPr>
          <p:nvPr/>
        </p:nvSpPr>
        <p:spPr bwMode="auto">
          <a:xfrm>
            <a:off x="857250" y="4449763"/>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5720" name="Picture 8" descr="Check Progress"/>
          <p:cNvPicPr>
            <a:picLocks noChangeAspect="1" noChangeArrowheads="1"/>
          </p:cNvPicPr>
          <p:nvPr/>
        </p:nvPicPr>
        <p:blipFill>
          <a:blip r:embed="rId4" cstate="print"/>
          <a:srcRect/>
          <a:stretch>
            <a:fillRect/>
          </a:stretch>
        </p:blipFill>
        <p:spPr bwMode="auto">
          <a:xfrm>
            <a:off x="4343400" y="712788"/>
            <a:ext cx="2846388" cy="511175"/>
          </a:xfrm>
          <a:prstGeom prst="rect">
            <a:avLst/>
          </a:prstGeom>
          <a:noFill/>
        </p:spPr>
      </p:pic>
      <p:pic>
        <p:nvPicPr>
          <p:cNvPr id="115721"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5725" name="TPQuestion"/>
          <p:cNvSpPr>
            <a:spLocks noChangeArrowheads="1"/>
          </p:cNvSpPr>
          <p:nvPr/>
        </p:nvSpPr>
        <p:spPr bwMode="auto">
          <a:xfrm>
            <a:off x="533400" y="1493838"/>
            <a:ext cx="6248400" cy="420687"/>
          </a:xfrm>
          <a:prstGeom prst="rect">
            <a:avLst/>
          </a:prstGeom>
          <a:noFill/>
          <a:ln w="9525">
            <a:noFill/>
            <a:miter lim="800000"/>
            <a:headEnd/>
            <a:tailEnd/>
          </a:ln>
          <a:effectLst/>
        </p:spPr>
        <p:txBody>
          <a:bodyPr/>
          <a:lstStyle/>
          <a:p>
            <a:pPr marL="342900">
              <a:lnSpc>
                <a:spcPct val="90000"/>
              </a:lnSpc>
              <a:spcBef>
                <a:spcPct val="20000"/>
              </a:spcBef>
              <a:spcAft>
                <a:spcPct val="20000"/>
              </a:spcAft>
              <a:tabLst>
                <a:tab pos="800100" algn="l"/>
              </a:tabLst>
            </a:pPr>
            <a:r>
              <a:rPr lang="en-US" sz="2200" b="1">
                <a:solidFill>
                  <a:srgbClr val="E01B22"/>
                </a:solidFill>
              </a:rPr>
              <a:t>ANALYZE TABLES </a:t>
            </a:r>
            <a:r>
              <a:rPr lang="en-US" sz="2200" b="1">
                <a:solidFill>
                  <a:srgbClr val="00539D"/>
                </a:solidFill>
              </a:rPr>
              <a:t> Jules has a gas card for a local gas station. The table shows the function relating the amount of money on the card and the number of times he has stopped to purchase gas.</a:t>
            </a:r>
            <a:br>
              <a:rPr lang="en-US" sz="2200" b="1">
                <a:solidFill>
                  <a:srgbClr val="00539D"/>
                </a:solidFill>
              </a:rPr>
            </a:br>
            <a:r>
              <a:rPr lang="en-US" sz="2200" b="1">
                <a:solidFill>
                  <a:srgbClr val="00539D"/>
                </a:solidFill>
              </a:rPr>
              <a:t/>
            </a:r>
            <a:br>
              <a:rPr lang="en-US" sz="2200" b="1">
                <a:solidFill>
                  <a:srgbClr val="00539D"/>
                </a:solidFill>
              </a:rPr>
            </a:br>
            <a:r>
              <a:rPr lang="en-US" sz="2200" b="1">
                <a:solidFill>
                  <a:srgbClr val="E01B22"/>
                </a:solidFill>
              </a:rPr>
              <a:t>A.</a:t>
            </a:r>
            <a:r>
              <a:rPr lang="en-US" sz="2200" b="1">
                <a:solidFill>
                  <a:srgbClr val="00539D"/>
                </a:solidFill>
              </a:rPr>
              <a:t> 	Determine the </a:t>
            </a:r>
            <a:r>
              <a:rPr lang="en-US" sz="2200" b="1" i="1">
                <a:solidFill>
                  <a:srgbClr val="00539D"/>
                </a:solidFill>
              </a:rPr>
              <a:t>x- </a:t>
            </a:r>
            <a:r>
              <a:rPr lang="en-US" sz="2200" b="1">
                <a:solidFill>
                  <a:srgbClr val="00539D"/>
                </a:solidFill>
              </a:rPr>
              <a:t>and</a:t>
            </a:r>
            <a:r>
              <a:rPr lang="en-US" sz="2200" b="1" i="1">
                <a:solidFill>
                  <a:srgbClr val="00539D"/>
                </a:solidFill>
              </a:rPr>
              <a:t> y-</a:t>
            </a:r>
            <a:r>
              <a:rPr lang="en-US" sz="2200" b="1">
                <a:solidFill>
                  <a:srgbClr val="00539D"/>
                </a:solidFill>
              </a:rPr>
              <a:t>intercepts of the graph of the function. </a:t>
            </a:r>
          </a:p>
        </p:txBody>
      </p:sp>
      <p:sp>
        <p:nvSpPr>
          <p:cNvPr id="115726" name="TPAnswers"/>
          <p:cNvSpPr>
            <a:spLocks noChangeArrowheads="1"/>
          </p:cNvSpPr>
          <p:nvPr>
            <p:custDataLst>
              <p:tags r:id="rId2"/>
            </p:custDataLst>
          </p:nvPr>
        </p:nvSpPr>
        <p:spPr bwMode="auto">
          <a:xfrm>
            <a:off x="876300" y="4419600"/>
            <a:ext cx="7696200" cy="420688"/>
          </a:xfrm>
          <a:prstGeom prst="rect">
            <a:avLst/>
          </a:prstGeom>
          <a:noFill/>
          <a:ln w="9525">
            <a:noFill/>
            <a:miter lim="800000"/>
            <a:headEnd/>
            <a:tailEnd/>
          </a:ln>
          <a:effectLst/>
        </p:spPr>
        <p:txBody>
          <a:bodyPr/>
          <a:lstStyle/>
          <a:p>
            <a:pPr marL="406400" indent="-406400">
              <a:spcBef>
                <a:spcPct val="20000"/>
              </a:spcBef>
              <a:spcAft>
                <a:spcPts val="13"/>
              </a:spcAft>
              <a:buClr>
                <a:srgbClr val="00539D"/>
              </a:buClr>
              <a:buFontTx/>
              <a:buAutoNum type="alphaUcPeriod"/>
            </a:pPr>
            <a:r>
              <a:rPr lang="en-US" sz="2400" b="1">
                <a:solidFill>
                  <a:srgbClr val="000000"/>
                </a:solidFill>
              </a:rPr>
              <a:t> </a:t>
            </a:r>
            <a:r>
              <a:rPr lang="en-US" sz="2400" b="1" i="1">
                <a:solidFill>
                  <a:srgbClr val="000000"/>
                </a:solidFill>
              </a:rPr>
              <a:t>x</a:t>
            </a:r>
            <a:r>
              <a:rPr lang="en-US" sz="2400" b="1">
                <a:solidFill>
                  <a:srgbClr val="000000"/>
                </a:solidFill>
              </a:rPr>
              <a:t>-intercept is 5; </a:t>
            </a:r>
            <a:r>
              <a:rPr lang="en-US" sz="2400" b="1" i="1">
                <a:solidFill>
                  <a:srgbClr val="000000"/>
                </a:solidFill>
              </a:rPr>
              <a:t>y</a:t>
            </a:r>
            <a:r>
              <a:rPr lang="en-US" sz="2400" b="1">
                <a:solidFill>
                  <a:srgbClr val="000000"/>
                </a:solidFill>
              </a:rPr>
              <a:t>-intercept is 125</a:t>
            </a:r>
            <a:endParaRPr lang="en-US" sz="2400" b="1">
              <a:solidFill>
                <a:srgbClr val="000000"/>
              </a:solidFill>
              <a:sym typeface="Symbol" pitchFamily="18" charset="2"/>
            </a:endParaRPr>
          </a:p>
          <a:p>
            <a:pPr marL="406400" indent="-406400">
              <a:spcBef>
                <a:spcPct val="20000"/>
              </a:spcBef>
              <a:spcAft>
                <a:spcPts val="13"/>
              </a:spcAft>
              <a:buClr>
                <a:srgbClr val="00539D"/>
              </a:buClr>
              <a:buFontTx/>
              <a:buAutoNum type="alphaUcPeriod"/>
            </a:pPr>
            <a:r>
              <a:rPr lang="en-US" sz="2400" b="1">
                <a:solidFill>
                  <a:srgbClr val="000000"/>
                </a:solidFill>
              </a:rPr>
              <a:t> </a:t>
            </a:r>
            <a:r>
              <a:rPr lang="en-US" sz="2400" b="1" i="1">
                <a:solidFill>
                  <a:srgbClr val="000000"/>
                </a:solidFill>
              </a:rPr>
              <a:t>x</a:t>
            </a:r>
            <a:r>
              <a:rPr lang="en-US" sz="2400" b="1">
                <a:solidFill>
                  <a:srgbClr val="000000"/>
                </a:solidFill>
              </a:rPr>
              <a:t>-intercept is 5; </a:t>
            </a:r>
            <a:r>
              <a:rPr lang="en-US" sz="2400" b="1" i="1">
                <a:solidFill>
                  <a:srgbClr val="000000"/>
                </a:solidFill>
              </a:rPr>
              <a:t>y</a:t>
            </a:r>
            <a:r>
              <a:rPr lang="en-US" sz="2400" b="1">
                <a:solidFill>
                  <a:srgbClr val="000000"/>
                </a:solidFill>
              </a:rPr>
              <a:t>-intercept is 5</a:t>
            </a:r>
            <a:endParaRPr lang="en-US" sz="2400" b="1">
              <a:solidFill>
                <a:srgbClr val="000000"/>
              </a:solidFill>
              <a:sym typeface="Symbol" pitchFamily="18" charset="2"/>
            </a:endParaRPr>
          </a:p>
          <a:p>
            <a:pPr marL="406400" indent="-406400">
              <a:spcBef>
                <a:spcPct val="20000"/>
              </a:spcBef>
              <a:spcAft>
                <a:spcPts val="13"/>
              </a:spcAft>
              <a:buClr>
                <a:srgbClr val="00539D"/>
              </a:buClr>
              <a:buFontTx/>
              <a:buAutoNum type="alphaUcPeriod"/>
            </a:pPr>
            <a:r>
              <a:rPr lang="en-US" sz="2400" b="1">
                <a:solidFill>
                  <a:srgbClr val="000000"/>
                </a:solidFill>
              </a:rPr>
              <a:t> </a:t>
            </a:r>
            <a:r>
              <a:rPr lang="en-US" sz="2400" b="1" i="1">
                <a:solidFill>
                  <a:srgbClr val="000000"/>
                </a:solidFill>
              </a:rPr>
              <a:t>x</a:t>
            </a:r>
            <a:r>
              <a:rPr lang="en-US" sz="2400" b="1">
                <a:solidFill>
                  <a:srgbClr val="000000"/>
                </a:solidFill>
              </a:rPr>
              <a:t>-intercept is 125; </a:t>
            </a:r>
            <a:r>
              <a:rPr lang="en-US" sz="2400" b="1" i="1">
                <a:solidFill>
                  <a:srgbClr val="000000"/>
                </a:solidFill>
              </a:rPr>
              <a:t>y</a:t>
            </a:r>
            <a:r>
              <a:rPr lang="en-US" sz="2400" b="1">
                <a:solidFill>
                  <a:srgbClr val="000000"/>
                </a:solidFill>
              </a:rPr>
              <a:t>-intercept is 5</a:t>
            </a:r>
          </a:p>
          <a:p>
            <a:pPr marL="406400" indent="-406400">
              <a:spcBef>
                <a:spcPct val="20000"/>
              </a:spcBef>
              <a:spcAft>
                <a:spcPts val="13"/>
              </a:spcAft>
              <a:buClr>
                <a:srgbClr val="00539D"/>
              </a:buClr>
              <a:buFontTx/>
              <a:buAutoNum type="alphaUcPeriod"/>
            </a:pPr>
            <a:r>
              <a:rPr lang="en-US" sz="2400" b="1">
                <a:solidFill>
                  <a:srgbClr val="000000"/>
                </a:solidFill>
              </a:rPr>
              <a:t> </a:t>
            </a:r>
            <a:r>
              <a:rPr lang="en-US" sz="2400" b="1" i="1">
                <a:solidFill>
                  <a:srgbClr val="000000"/>
                </a:solidFill>
              </a:rPr>
              <a:t>x</a:t>
            </a:r>
            <a:r>
              <a:rPr lang="en-US" sz="2400" b="1">
                <a:solidFill>
                  <a:srgbClr val="000000"/>
                </a:solidFill>
              </a:rPr>
              <a:t>-intercept is 5; </a:t>
            </a:r>
            <a:r>
              <a:rPr lang="en-US" sz="2400" b="1" i="1">
                <a:solidFill>
                  <a:srgbClr val="000000"/>
                </a:solidFill>
              </a:rPr>
              <a:t>y</a:t>
            </a:r>
            <a:r>
              <a:rPr lang="en-US" sz="2400" b="1">
                <a:solidFill>
                  <a:srgbClr val="000000"/>
                </a:solidFill>
              </a:rPr>
              <a:t>-intercept is 10</a:t>
            </a:r>
          </a:p>
        </p:txBody>
      </p:sp>
      <p:pic>
        <p:nvPicPr>
          <p:cNvPr id="115728" name="Picture 16"/>
          <p:cNvPicPr>
            <a:picLocks noChangeAspect="1" noChangeArrowheads="1"/>
          </p:cNvPicPr>
          <p:nvPr/>
        </p:nvPicPr>
        <p:blipFill>
          <a:blip r:embed="rId6" cstate="print"/>
          <a:srcRect/>
          <a:stretch>
            <a:fillRect/>
          </a:stretch>
        </p:blipFill>
        <p:spPr bwMode="auto">
          <a:xfrm>
            <a:off x="6804025" y="1336675"/>
            <a:ext cx="1812925" cy="2244725"/>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5720"/>
                                        </p:tgtEl>
                                        <p:attrNameLst>
                                          <p:attrName>style.visibility</p:attrName>
                                        </p:attrNameLst>
                                      </p:cBhvr>
                                      <p:to>
                                        <p:strVal val="visible"/>
                                      </p:to>
                                    </p:set>
                                    <p:animEffect transition="in" filter="wipe(left)">
                                      <p:cBhvr>
                                        <p:cTn id="7" dur="500"/>
                                        <p:tgtEl>
                                          <p:spTgt spid="11572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5721"/>
                                        </p:tgtEl>
                                        <p:attrNameLst>
                                          <p:attrName>style.visibility</p:attrName>
                                        </p:attrNameLst>
                                      </p:cBhvr>
                                      <p:to>
                                        <p:strVal val="visible"/>
                                      </p:to>
                                    </p:set>
                                    <p:animEffect transition="in" filter="dissolve">
                                      <p:cBhvr>
                                        <p:cTn id="11" dur="500"/>
                                        <p:tgtEl>
                                          <p:spTgt spid="1157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5725"/>
                                        </p:tgtEl>
                                        <p:attrNameLst>
                                          <p:attrName>style.visibility</p:attrName>
                                        </p:attrNameLst>
                                      </p:cBhvr>
                                      <p:to>
                                        <p:strVal val="visible"/>
                                      </p:to>
                                    </p:set>
                                    <p:animEffect transition="in" filter="wipe(left)">
                                      <p:cBhvr>
                                        <p:cTn id="15" dur="500"/>
                                        <p:tgtEl>
                                          <p:spTgt spid="11572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5728"/>
                                        </p:tgtEl>
                                        <p:attrNameLst>
                                          <p:attrName>style.visibility</p:attrName>
                                        </p:attrNameLst>
                                      </p:cBhvr>
                                      <p:to>
                                        <p:strVal val="visible"/>
                                      </p:to>
                                    </p:set>
                                    <p:animEffect transition="in" filter="wipe(up)">
                                      <p:cBhvr>
                                        <p:cTn id="19" dur="500"/>
                                        <p:tgtEl>
                                          <p:spTgt spid="11572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5726">
                                            <p:txEl>
                                              <p:pRg st="0" end="0"/>
                                            </p:txEl>
                                          </p:spTgt>
                                        </p:tgtEl>
                                        <p:attrNameLst>
                                          <p:attrName>style.visibility</p:attrName>
                                        </p:attrNameLst>
                                      </p:cBhvr>
                                      <p:to>
                                        <p:strVal val="visible"/>
                                      </p:to>
                                    </p:set>
                                    <p:animEffect transition="in" filter="wipe(left)">
                                      <p:cBhvr>
                                        <p:cTn id="23" dur="500"/>
                                        <p:tgtEl>
                                          <p:spTgt spid="115726">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5726">
                                            <p:txEl>
                                              <p:pRg st="1" end="1"/>
                                            </p:txEl>
                                          </p:spTgt>
                                        </p:tgtEl>
                                        <p:attrNameLst>
                                          <p:attrName>style.visibility</p:attrName>
                                        </p:attrNameLst>
                                      </p:cBhvr>
                                      <p:to>
                                        <p:strVal val="visible"/>
                                      </p:to>
                                    </p:set>
                                    <p:animEffect transition="in" filter="wipe(left)">
                                      <p:cBhvr>
                                        <p:cTn id="27" dur="500"/>
                                        <p:tgtEl>
                                          <p:spTgt spid="115726">
                                            <p:txEl>
                                              <p:pRg st="1" end="1"/>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5726">
                                            <p:txEl>
                                              <p:pRg st="2" end="2"/>
                                            </p:txEl>
                                          </p:spTgt>
                                        </p:tgtEl>
                                        <p:attrNameLst>
                                          <p:attrName>style.visibility</p:attrName>
                                        </p:attrNameLst>
                                      </p:cBhvr>
                                      <p:to>
                                        <p:strVal val="visible"/>
                                      </p:to>
                                    </p:set>
                                    <p:animEffect transition="in" filter="wipe(left)">
                                      <p:cBhvr>
                                        <p:cTn id="31" dur="500"/>
                                        <p:tgtEl>
                                          <p:spTgt spid="115726">
                                            <p:txEl>
                                              <p:pRg st="2" end="2"/>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5726">
                                            <p:txEl>
                                              <p:pRg st="3" end="3"/>
                                            </p:txEl>
                                          </p:spTgt>
                                        </p:tgtEl>
                                        <p:attrNameLst>
                                          <p:attrName>style.visibility</p:attrName>
                                        </p:attrNameLst>
                                      </p:cBhvr>
                                      <p:to>
                                        <p:strVal val="visible"/>
                                      </p:to>
                                    </p:set>
                                    <p:animEffect transition="in" filter="wipe(left)">
                                      <p:cBhvr>
                                        <p:cTn id="35" dur="500"/>
                                        <p:tgtEl>
                                          <p:spTgt spid="11572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15719"/>
                                        </p:tgtEl>
                                        <p:attrNameLst>
                                          <p:attrName>style.visibility</p:attrName>
                                        </p:attrNameLst>
                                      </p:cBhvr>
                                      <p:to>
                                        <p:strVal val="visible"/>
                                      </p:to>
                                    </p:set>
                                    <p:animEffect transition="in" filter="wipe(down)">
                                      <p:cBhvr>
                                        <p:cTn id="40" dur="580">
                                          <p:stCondLst>
                                            <p:cond delay="0"/>
                                          </p:stCondLst>
                                        </p:cTn>
                                        <p:tgtEl>
                                          <p:spTgt spid="115719"/>
                                        </p:tgtEl>
                                      </p:cBhvr>
                                    </p:animEffect>
                                    <p:anim calcmode="lin" valueType="num">
                                      <p:cBhvr>
                                        <p:cTn id="41" dur="1822" tmFilter="0,0; 0.14,0.36; 0.43,0.73; 0.71,0.91; 1.0,1.0">
                                          <p:stCondLst>
                                            <p:cond delay="0"/>
                                          </p:stCondLst>
                                        </p:cTn>
                                        <p:tgtEl>
                                          <p:spTgt spid="115719"/>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15719"/>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15719"/>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15719"/>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15719"/>
                                        </p:tgtEl>
                                        <p:attrNameLst>
                                          <p:attrName>ppt_y</p:attrName>
                                        </p:attrNameLst>
                                      </p:cBhvr>
                                      <p:tavLst>
                                        <p:tav tm="0" fmla="#ppt_y-sin(pi*$)/81">
                                          <p:val>
                                            <p:fltVal val="0"/>
                                          </p:val>
                                        </p:tav>
                                        <p:tav tm="100000">
                                          <p:val>
                                            <p:fltVal val="1"/>
                                          </p:val>
                                        </p:tav>
                                      </p:tavLst>
                                    </p:anim>
                                    <p:animScale>
                                      <p:cBhvr>
                                        <p:cTn id="46" dur="26">
                                          <p:stCondLst>
                                            <p:cond delay="650"/>
                                          </p:stCondLst>
                                        </p:cTn>
                                        <p:tgtEl>
                                          <p:spTgt spid="115719"/>
                                        </p:tgtEl>
                                      </p:cBhvr>
                                      <p:to x="100000" y="60000"/>
                                    </p:animScale>
                                    <p:animScale>
                                      <p:cBhvr>
                                        <p:cTn id="47" dur="166" decel="50000">
                                          <p:stCondLst>
                                            <p:cond delay="676"/>
                                          </p:stCondLst>
                                        </p:cTn>
                                        <p:tgtEl>
                                          <p:spTgt spid="115719"/>
                                        </p:tgtEl>
                                      </p:cBhvr>
                                      <p:to x="100000" y="100000"/>
                                    </p:animScale>
                                    <p:animScale>
                                      <p:cBhvr>
                                        <p:cTn id="48" dur="26">
                                          <p:stCondLst>
                                            <p:cond delay="1312"/>
                                          </p:stCondLst>
                                        </p:cTn>
                                        <p:tgtEl>
                                          <p:spTgt spid="115719"/>
                                        </p:tgtEl>
                                      </p:cBhvr>
                                      <p:to x="100000" y="80000"/>
                                    </p:animScale>
                                    <p:animScale>
                                      <p:cBhvr>
                                        <p:cTn id="49" dur="166" decel="50000">
                                          <p:stCondLst>
                                            <p:cond delay="1338"/>
                                          </p:stCondLst>
                                        </p:cTn>
                                        <p:tgtEl>
                                          <p:spTgt spid="115719"/>
                                        </p:tgtEl>
                                      </p:cBhvr>
                                      <p:to x="100000" y="100000"/>
                                    </p:animScale>
                                    <p:animScale>
                                      <p:cBhvr>
                                        <p:cTn id="50" dur="26">
                                          <p:stCondLst>
                                            <p:cond delay="1642"/>
                                          </p:stCondLst>
                                        </p:cTn>
                                        <p:tgtEl>
                                          <p:spTgt spid="115719"/>
                                        </p:tgtEl>
                                      </p:cBhvr>
                                      <p:to x="100000" y="90000"/>
                                    </p:animScale>
                                    <p:animScale>
                                      <p:cBhvr>
                                        <p:cTn id="51" dur="166" decel="50000">
                                          <p:stCondLst>
                                            <p:cond delay="1668"/>
                                          </p:stCondLst>
                                        </p:cTn>
                                        <p:tgtEl>
                                          <p:spTgt spid="115719"/>
                                        </p:tgtEl>
                                      </p:cBhvr>
                                      <p:to x="100000" y="100000"/>
                                    </p:animScale>
                                    <p:animScale>
                                      <p:cBhvr>
                                        <p:cTn id="52" dur="26">
                                          <p:stCondLst>
                                            <p:cond delay="1808"/>
                                          </p:stCondLst>
                                        </p:cTn>
                                        <p:tgtEl>
                                          <p:spTgt spid="115719"/>
                                        </p:tgtEl>
                                      </p:cBhvr>
                                      <p:to x="100000" y="95000"/>
                                    </p:animScale>
                                    <p:animScale>
                                      <p:cBhvr>
                                        <p:cTn id="53" dur="166" decel="50000">
                                          <p:stCondLst>
                                            <p:cond delay="1834"/>
                                          </p:stCondLst>
                                        </p:cTn>
                                        <p:tgtEl>
                                          <p:spTgt spid="1157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9" grpId="0" animBg="1"/>
      <p:bldP spid="115725" grpId="0" autoUpdateAnimBg="0"/>
      <p:bldP spid="115726"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PQuestion"/>
          <p:cNvSpPr>
            <a:spLocks noGrp="1" noChangeArrowheads="1"/>
          </p:cNvSpPr>
          <p:nvPr>
            <p:ph type="title"/>
          </p:nvPr>
        </p:nvSpPr>
        <p:spPr/>
        <p:txBody>
          <a:bodyPr/>
          <a:lstStyle/>
          <a:p>
            <a:r>
              <a:rPr lang="en-US"/>
              <a:t>Example 3 CYP B</a:t>
            </a:r>
          </a:p>
        </p:txBody>
      </p:sp>
      <p:sp>
        <p:nvSpPr>
          <p:cNvPr id="123909" name="Oval 5"/>
          <p:cNvSpPr>
            <a:spLocks noChangeArrowheads="1"/>
          </p:cNvSpPr>
          <p:nvPr/>
        </p:nvSpPr>
        <p:spPr bwMode="auto">
          <a:xfrm>
            <a:off x="914400" y="467677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23910" name="Picture 6" descr="Check Progress"/>
          <p:cNvPicPr>
            <a:picLocks noChangeAspect="1" noChangeArrowheads="1"/>
          </p:cNvPicPr>
          <p:nvPr/>
        </p:nvPicPr>
        <p:blipFill>
          <a:blip r:embed="rId4" cstate="print"/>
          <a:srcRect/>
          <a:stretch>
            <a:fillRect/>
          </a:stretch>
        </p:blipFill>
        <p:spPr bwMode="auto">
          <a:xfrm>
            <a:off x="4343400" y="712788"/>
            <a:ext cx="2846388" cy="511175"/>
          </a:xfrm>
          <a:prstGeom prst="rect">
            <a:avLst/>
          </a:prstGeom>
          <a:noFill/>
        </p:spPr>
      </p:pic>
      <p:pic>
        <p:nvPicPr>
          <p:cNvPr id="123911" name="Picture 7"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23918" name="TPQuestion"/>
          <p:cNvSpPr>
            <a:spLocks noChangeArrowheads="1"/>
          </p:cNvSpPr>
          <p:nvPr/>
        </p:nvSpPr>
        <p:spPr bwMode="auto">
          <a:xfrm>
            <a:off x="533400" y="1493838"/>
            <a:ext cx="8229600" cy="420687"/>
          </a:xfrm>
          <a:prstGeom prst="rect">
            <a:avLst/>
          </a:prstGeom>
          <a:noFill/>
          <a:ln w="9525">
            <a:noFill/>
            <a:miter lim="800000"/>
            <a:headEnd/>
            <a:tailEnd/>
          </a:ln>
          <a:effectLst/>
        </p:spPr>
        <p:txBody>
          <a:bodyPr/>
          <a:lstStyle/>
          <a:p>
            <a:pPr marL="342900"/>
            <a:r>
              <a:rPr lang="en-US" sz="2400" b="1">
                <a:solidFill>
                  <a:srgbClr val="E01B22"/>
                </a:solidFill>
              </a:rPr>
              <a:t>B.</a:t>
            </a:r>
            <a:r>
              <a:rPr lang="en-US" sz="2400" b="1">
                <a:solidFill>
                  <a:srgbClr val="00539D"/>
                </a:solidFill>
              </a:rPr>
              <a:t> Describe what the </a:t>
            </a:r>
            <a:r>
              <a:rPr lang="en-US" sz="2400" b="1" i="1">
                <a:solidFill>
                  <a:srgbClr val="00539D"/>
                </a:solidFill>
              </a:rPr>
              <a:t>y-</a:t>
            </a:r>
            <a:r>
              <a:rPr lang="en-US" sz="2400" b="1">
                <a:solidFill>
                  <a:srgbClr val="00539D"/>
                </a:solidFill>
              </a:rPr>
              <a:t>intercept of 125 means in the previous problem.</a:t>
            </a:r>
            <a:br>
              <a:rPr lang="en-US" sz="2400" b="1">
                <a:solidFill>
                  <a:srgbClr val="00539D"/>
                </a:solidFill>
              </a:rPr>
            </a:br>
            <a:endParaRPr lang="en-US" sz="2400" b="1">
              <a:solidFill>
                <a:srgbClr val="00539D"/>
              </a:solidFill>
            </a:endParaRPr>
          </a:p>
        </p:txBody>
      </p:sp>
      <p:sp>
        <p:nvSpPr>
          <p:cNvPr id="123919" name="TPAnswers"/>
          <p:cNvSpPr>
            <a:spLocks noChangeArrowheads="1"/>
          </p:cNvSpPr>
          <p:nvPr>
            <p:custDataLst>
              <p:tags r:id="rId2"/>
            </p:custDataLst>
          </p:nvPr>
        </p:nvSpPr>
        <p:spPr bwMode="auto">
          <a:xfrm>
            <a:off x="914400" y="2743200"/>
            <a:ext cx="4724400" cy="420688"/>
          </a:xfrm>
          <a:prstGeom prst="rect">
            <a:avLst/>
          </a:prstGeom>
          <a:noFill/>
          <a:ln w="9525">
            <a:noFill/>
            <a:miter lim="800000"/>
            <a:headEnd/>
            <a:tailEnd/>
          </a:ln>
          <a:effectLst/>
        </p:spPr>
        <p:txBody>
          <a:bodyPr/>
          <a:lstStyle/>
          <a:p>
            <a:pPr marL="533400" indent="-533400">
              <a:spcBef>
                <a:spcPct val="20000"/>
              </a:spcBef>
              <a:spcAft>
                <a:spcPct val="20000"/>
              </a:spcAft>
              <a:buClr>
                <a:srgbClr val="00539D"/>
              </a:buClr>
              <a:buFontTx/>
              <a:buAutoNum type="alphaUcPeriod"/>
            </a:pPr>
            <a:r>
              <a:rPr lang="en-US" sz="2200" b="1">
                <a:solidFill>
                  <a:srgbClr val="000000"/>
                </a:solidFill>
              </a:rPr>
              <a:t>It represents the time when there is no money left on the card.</a:t>
            </a:r>
          </a:p>
          <a:p>
            <a:pPr marL="533400" indent="-533400">
              <a:spcBef>
                <a:spcPct val="20000"/>
              </a:spcBef>
              <a:spcAft>
                <a:spcPct val="20000"/>
              </a:spcAft>
              <a:buClr>
                <a:srgbClr val="00539D"/>
              </a:buClr>
              <a:buFontTx/>
              <a:buAutoNum type="alphaUcPeriod"/>
            </a:pPr>
            <a:r>
              <a:rPr lang="en-US" sz="2200" b="1">
                <a:solidFill>
                  <a:srgbClr val="000000"/>
                </a:solidFill>
              </a:rPr>
              <a:t>It represents the number of food stops. </a:t>
            </a:r>
          </a:p>
          <a:p>
            <a:pPr marL="533400" indent="-533400">
              <a:spcBef>
                <a:spcPct val="20000"/>
              </a:spcBef>
              <a:spcAft>
                <a:spcPct val="20000"/>
              </a:spcAft>
              <a:buClr>
                <a:srgbClr val="00539D"/>
              </a:buClr>
              <a:buFontTx/>
              <a:buAutoNum type="alphaUcPeriod"/>
            </a:pPr>
            <a:r>
              <a:rPr lang="en-US" sz="2200" b="1">
                <a:solidFill>
                  <a:srgbClr val="000000"/>
                </a:solidFill>
              </a:rPr>
              <a:t>At time 0, or before any food stops, there was $125 on the card.</a:t>
            </a:r>
          </a:p>
          <a:p>
            <a:pPr marL="533400" indent="-533400">
              <a:spcBef>
                <a:spcPct val="20000"/>
              </a:spcBef>
              <a:spcAft>
                <a:spcPct val="20000"/>
              </a:spcAft>
              <a:buClr>
                <a:srgbClr val="00539D"/>
              </a:buClr>
              <a:buFontTx/>
              <a:buAutoNum type="alphaUcPeriod"/>
            </a:pPr>
            <a:r>
              <a:rPr lang="en-US" sz="2200" b="1">
                <a:solidFill>
                  <a:srgbClr val="000000"/>
                </a:solidFill>
              </a:rPr>
              <a:t>This cannot be determined.</a:t>
            </a:r>
            <a:endParaRPr lang="en-US" sz="2200" b="1" i="1">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910"/>
                                        </p:tgtEl>
                                        <p:attrNameLst>
                                          <p:attrName>style.visibility</p:attrName>
                                        </p:attrNameLst>
                                      </p:cBhvr>
                                      <p:to>
                                        <p:strVal val="visible"/>
                                      </p:to>
                                    </p:set>
                                    <p:animEffect transition="in" filter="wipe(left)">
                                      <p:cBhvr>
                                        <p:cTn id="7" dur="500"/>
                                        <p:tgtEl>
                                          <p:spTgt spid="12391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3911"/>
                                        </p:tgtEl>
                                        <p:attrNameLst>
                                          <p:attrName>style.visibility</p:attrName>
                                        </p:attrNameLst>
                                      </p:cBhvr>
                                      <p:to>
                                        <p:strVal val="visible"/>
                                      </p:to>
                                    </p:set>
                                    <p:animEffect transition="in" filter="dissolve">
                                      <p:cBhvr>
                                        <p:cTn id="11" dur="500"/>
                                        <p:tgtEl>
                                          <p:spTgt spid="1239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3918"/>
                                        </p:tgtEl>
                                        <p:attrNameLst>
                                          <p:attrName>style.visibility</p:attrName>
                                        </p:attrNameLst>
                                      </p:cBhvr>
                                      <p:to>
                                        <p:strVal val="visible"/>
                                      </p:to>
                                    </p:set>
                                    <p:animEffect transition="in" filter="wipe(left)">
                                      <p:cBhvr>
                                        <p:cTn id="15" dur="500"/>
                                        <p:tgtEl>
                                          <p:spTgt spid="1239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3919">
                                            <p:txEl>
                                              <p:pRg st="0" end="0"/>
                                            </p:txEl>
                                          </p:spTgt>
                                        </p:tgtEl>
                                        <p:attrNameLst>
                                          <p:attrName>style.visibility</p:attrName>
                                        </p:attrNameLst>
                                      </p:cBhvr>
                                      <p:to>
                                        <p:strVal val="visible"/>
                                      </p:to>
                                    </p:set>
                                    <p:animEffect transition="in" filter="wipe(left)">
                                      <p:cBhvr>
                                        <p:cTn id="19" dur="500"/>
                                        <p:tgtEl>
                                          <p:spTgt spid="123919">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3919">
                                            <p:txEl>
                                              <p:pRg st="1" end="1"/>
                                            </p:txEl>
                                          </p:spTgt>
                                        </p:tgtEl>
                                        <p:attrNameLst>
                                          <p:attrName>style.visibility</p:attrName>
                                        </p:attrNameLst>
                                      </p:cBhvr>
                                      <p:to>
                                        <p:strVal val="visible"/>
                                      </p:to>
                                    </p:set>
                                    <p:animEffect transition="in" filter="wipe(left)">
                                      <p:cBhvr>
                                        <p:cTn id="23" dur="500"/>
                                        <p:tgtEl>
                                          <p:spTgt spid="123919">
                                            <p:txEl>
                                              <p:pRg st="1" end="1"/>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3919">
                                            <p:txEl>
                                              <p:pRg st="2" end="2"/>
                                            </p:txEl>
                                          </p:spTgt>
                                        </p:tgtEl>
                                        <p:attrNameLst>
                                          <p:attrName>style.visibility</p:attrName>
                                        </p:attrNameLst>
                                      </p:cBhvr>
                                      <p:to>
                                        <p:strVal val="visible"/>
                                      </p:to>
                                    </p:set>
                                    <p:animEffect transition="in" filter="wipe(left)">
                                      <p:cBhvr>
                                        <p:cTn id="27" dur="500"/>
                                        <p:tgtEl>
                                          <p:spTgt spid="123919">
                                            <p:txEl>
                                              <p:pRg st="2" end="2"/>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3919">
                                            <p:txEl>
                                              <p:pRg st="3" end="3"/>
                                            </p:txEl>
                                          </p:spTgt>
                                        </p:tgtEl>
                                        <p:attrNameLst>
                                          <p:attrName>style.visibility</p:attrName>
                                        </p:attrNameLst>
                                      </p:cBhvr>
                                      <p:to>
                                        <p:strVal val="visible"/>
                                      </p:to>
                                    </p:set>
                                    <p:animEffect transition="in" filter="wipe(left)">
                                      <p:cBhvr>
                                        <p:cTn id="31" dur="500"/>
                                        <p:tgtEl>
                                          <p:spTgt spid="123919">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123909"/>
                                        </p:tgtEl>
                                        <p:attrNameLst>
                                          <p:attrName>style.visibility</p:attrName>
                                        </p:attrNameLst>
                                      </p:cBhvr>
                                      <p:to>
                                        <p:strVal val="visible"/>
                                      </p:to>
                                    </p:set>
                                    <p:animEffect transition="in" filter="wipe(down)">
                                      <p:cBhvr>
                                        <p:cTn id="36" dur="580">
                                          <p:stCondLst>
                                            <p:cond delay="0"/>
                                          </p:stCondLst>
                                        </p:cTn>
                                        <p:tgtEl>
                                          <p:spTgt spid="123909"/>
                                        </p:tgtEl>
                                      </p:cBhvr>
                                    </p:animEffect>
                                    <p:anim calcmode="lin" valueType="num">
                                      <p:cBhvr>
                                        <p:cTn id="37" dur="1822" tmFilter="0,0; 0.14,0.36; 0.43,0.73; 0.71,0.91; 1.0,1.0">
                                          <p:stCondLst>
                                            <p:cond delay="0"/>
                                          </p:stCondLst>
                                        </p:cTn>
                                        <p:tgtEl>
                                          <p:spTgt spid="12390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2390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2390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2390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23909"/>
                                        </p:tgtEl>
                                        <p:attrNameLst>
                                          <p:attrName>ppt_y</p:attrName>
                                        </p:attrNameLst>
                                      </p:cBhvr>
                                      <p:tavLst>
                                        <p:tav tm="0" fmla="#ppt_y-sin(pi*$)/81">
                                          <p:val>
                                            <p:fltVal val="0"/>
                                          </p:val>
                                        </p:tav>
                                        <p:tav tm="100000">
                                          <p:val>
                                            <p:fltVal val="1"/>
                                          </p:val>
                                        </p:tav>
                                      </p:tavLst>
                                    </p:anim>
                                    <p:animScale>
                                      <p:cBhvr>
                                        <p:cTn id="42" dur="26">
                                          <p:stCondLst>
                                            <p:cond delay="650"/>
                                          </p:stCondLst>
                                        </p:cTn>
                                        <p:tgtEl>
                                          <p:spTgt spid="123909"/>
                                        </p:tgtEl>
                                      </p:cBhvr>
                                      <p:to x="100000" y="60000"/>
                                    </p:animScale>
                                    <p:animScale>
                                      <p:cBhvr>
                                        <p:cTn id="43" dur="166" decel="50000">
                                          <p:stCondLst>
                                            <p:cond delay="676"/>
                                          </p:stCondLst>
                                        </p:cTn>
                                        <p:tgtEl>
                                          <p:spTgt spid="123909"/>
                                        </p:tgtEl>
                                      </p:cBhvr>
                                      <p:to x="100000" y="100000"/>
                                    </p:animScale>
                                    <p:animScale>
                                      <p:cBhvr>
                                        <p:cTn id="44" dur="26">
                                          <p:stCondLst>
                                            <p:cond delay="1312"/>
                                          </p:stCondLst>
                                        </p:cTn>
                                        <p:tgtEl>
                                          <p:spTgt spid="123909"/>
                                        </p:tgtEl>
                                      </p:cBhvr>
                                      <p:to x="100000" y="80000"/>
                                    </p:animScale>
                                    <p:animScale>
                                      <p:cBhvr>
                                        <p:cTn id="45" dur="166" decel="50000">
                                          <p:stCondLst>
                                            <p:cond delay="1338"/>
                                          </p:stCondLst>
                                        </p:cTn>
                                        <p:tgtEl>
                                          <p:spTgt spid="123909"/>
                                        </p:tgtEl>
                                      </p:cBhvr>
                                      <p:to x="100000" y="100000"/>
                                    </p:animScale>
                                    <p:animScale>
                                      <p:cBhvr>
                                        <p:cTn id="46" dur="26">
                                          <p:stCondLst>
                                            <p:cond delay="1642"/>
                                          </p:stCondLst>
                                        </p:cTn>
                                        <p:tgtEl>
                                          <p:spTgt spid="123909"/>
                                        </p:tgtEl>
                                      </p:cBhvr>
                                      <p:to x="100000" y="90000"/>
                                    </p:animScale>
                                    <p:animScale>
                                      <p:cBhvr>
                                        <p:cTn id="47" dur="166" decel="50000">
                                          <p:stCondLst>
                                            <p:cond delay="1668"/>
                                          </p:stCondLst>
                                        </p:cTn>
                                        <p:tgtEl>
                                          <p:spTgt spid="123909"/>
                                        </p:tgtEl>
                                      </p:cBhvr>
                                      <p:to x="100000" y="100000"/>
                                    </p:animScale>
                                    <p:animScale>
                                      <p:cBhvr>
                                        <p:cTn id="48" dur="26">
                                          <p:stCondLst>
                                            <p:cond delay="1808"/>
                                          </p:stCondLst>
                                        </p:cTn>
                                        <p:tgtEl>
                                          <p:spTgt spid="123909"/>
                                        </p:tgtEl>
                                      </p:cBhvr>
                                      <p:to x="100000" y="95000"/>
                                    </p:animScale>
                                    <p:animScale>
                                      <p:cBhvr>
                                        <p:cTn id="49" dur="166" decel="50000">
                                          <p:stCondLst>
                                            <p:cond delay="1834"/>
                                          </p:stCondLst>
                                        </p:cTn>
                                        <p:tgtEl>
                                          <p:spTgt spid="12390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animBg="1"/>
      <p:bldP spid="123918" grpId="0" autoUpdateAnimBg="0"/>
      <p:bldP spid="123919"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Example 4</a:t>
            </a:r>
          </a:p>
        </p:txBody>
      </p:sp>
      <p:sp>
        <p:nvSpPr>
          <p:cNvPr id="93187"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by Using Intercepts</a:t>
            </a:r>
          </a:p>
        </p:txBody>
      </p:sp>
      <p:sp>
        <p:nvSpPr>
          <p:cNvPr id="93190" name="Rectangle 6"/>
          <p:cNvSpPr>
            <a:spLocks noGrp="1" noChangeArrowheads="1"/>
          </p:cNvSpPr>
          <p:nvPr>
            <p:ph type="body" idx="1"/>
          </p:nvPr>
        </p:nvSpPr>
        <p:spPr bwMode="auto">
          <a:xfrm>
            <a:off x="533400" y="1371600"/>
            <a:ext cx="8458200" cy="822325"/>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00539D"/>
                </a:solidFill>
              </a:rPr>
              <a:t>	Graph 4</a:t>
            </a:r>
            <a:r>
              <a:rPr lang="en-US" sz="2400" b="1" i="1">
                <a:solidFill>
                  <a:srgbClr val="00539D"/>
                </a:solidFill>
              </a:rPr>
              <a:t>x</a:t>
            </a:r>
            <a:r>
              <a:rPr lang="en-US" sz="2400" b="1">
                <a:solidFill>
                  <a:srgbClr val="00539D"/>
                </a:solidFill>
              </a:rPr>
              <a:t> –</a:t>
            </a:r>
            <a:r>
              <a:rPr lang="en-US" sz="2400" b="1" i="1">
                <a:solidFill>
                  <a:srgbClr val="00539D"/>
                </a:solidFill>
              </a:rPr>
              <a:t> y</a:t>
            </a:r>
            <a:r>
              <a:rPr lang="en-US" sz="2400" b="1">
                <a:solidFill>
                  <a:srgbClr val="00539D"/>
                </a:solidFill>
              </a:rPr>
              <a:t> = 4 using the </a:t>
            </a:r>
            <a:r>
              <a:rPr lang="en-US" sz="2400" b="1" i="1">
                <a:solidFill>
                  <a:srgbClr val="00539D"/>
                </a:solidFill>
              </a:rPr>
              <a:t>x-</a:t>
            </a:r>
            <a:r>
              <a:rPr lang="en-US" sz="2400" b="1">
                <a:solidFill>
                  <a:srgbClr val="00539D"/>
                </a:solidFill>
              </a:rPr>
              <a:t>intercept and the </a:t>
            </a:r>
            <a:br>
              <a:rPr lang="en-US" sz="2400" b="1">
                <a:solidFill>
                  <a:srgbClr val="00539D"/>
                </a:solidFill>
              </a:rPr>
            </a:br>
            <a:r>
              <a:rPr lang="en-US" sz="2400" b="1" i="1">
                <a:solidFill>
                  <a:srgbClr val="00539D"/>
                </a:solidFill>
              </a:rPr>
              <a:t>y</a:t>
            </a:r>
            <a:r>
              <a:rPr lang="en-US" sz="2400" b="1">
                <a:solidFill>
                  <a:srgbClr val="00539D"/>
                </a:solidFill>
              </a:rPr>
              <a:t>-intercept.</a:t>
            </a:r>
          </a:p>
        </p:txBody>
      </p:sp>
      <p:sp>
        <p:nvSpPr>
          <p:cNvPr id="93191" name="Text Box 7"/>
          <p:cNvSpPr txBox="1">
            <a:spLocks noChangeArrowheads="1"/>
          </p:cNvSpPr>
          <p:nvPr/>
        </p:nvSpPr>
        <p:spPr bwMode="auto">
          <a:xfrm>
            <a:off x="881063" y="2257425"/>
            <a:ext cx="7881937" cy="3892550"/>
          </a:xfrm>
          <a:prstGeom prst="rect">
            <a:avLst/>
          </a:prstGeom>
          <a:noFill/>
          <a:ln w="9525" algn="ctr">
            <a:noFill/>
            <a:miter lim="800000"/>
            <a:headEnd/>
            <a:tailEnd/>
          </a:ln>
          <a:effectLst/>
        </p:spPr>
        <p:txBody>
          <a:bodyPr>
            <a:spAutoFit/>
          </a:bodyPr>
          <a:lstStyle/>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To find the </a:t>
            </a:r>
            <a:r>
              <a:rPr lang="en-US" sz="2400" i="1">
                <a:solidFill>
                  <a:srgbClr val="000000"/>
                </a:solidFill>
              </a:rPr>
              <a:t>x-</a:t>
            </a:r>
            <a:r>
              <a:rPr lang="en-US" sz="2400">
                <a:solidFill>
                  <a:srgbClr val="000000"/>
                </a:solidFill>
              </a:rPr>
              <a:t>intercept, let </a:t>
            </a:r>
            <a:r>
              <a:rPr lang="en-US" sz="2400" i="1">
                <a:solidFill>
                  <a:srgbClr val="000000"/>
                </a:solidFill>
              </a:rPr>
              <a:t>y = </a:t>
            </a:r>
            <a:r>
              <a:rPr lang="en-US" sz="2400">
                <a:solidFill>
                  <a:srgbClr val="000000"/>
                </a:solidFill>
              </a:rPr>
              <a:t>0.</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4</a:t>
            </a:r>
            <a:r>
              <a:rPr lang="en-US" sz="2400" i="1">
                <a:solidFill>
                  <a:srgbClr val="000000"/>
                </a:solidFill>
              </a:rPr>
              <a:t>x</a:t>
            </a:r>
            <a:r>
              <a:rPr lang="en-US" sz="2400">
                <a:solidFill>
                  <a:srgbClr val="000000"/>
                </a:solidFill>
              </a:rPr>
              <a:t> –</a:t>
            </a:r>
            <a:r>
              <a:rPr lang="en-US" sz="2400" i="1">
                <a:solidFill>
                  <a:srgbClr val="000000"/>
                </a:solidFill>
              </a:rPr>
              <a:t> y</a:t>
            </a:r>
            <a:r>
              <a:rPr lang="en-US" sz="2400">
                <a:solidFill>
                  <a:srgbClr val="000000"/>
                </a:solidFill>
              </a:rPr>
              <a:t> </a:t>
            </a:r>
            <a:r>
              <a:rPr lang="en-US" sz="2400">
                <a:solidFill>
                  <a:srgbClr val="E01B22"/>
                </a:solidFill>
              </a:rPr>
              <a:t>	</a:t>
            </a:r>
            <a:r>
              <a:rPr lang="en-US" sz="2400">
                <a:solidFill>
                  <a:srgbClr val="000000"/>
                </a:solidFill>
              </a:rPr>
              <a:t>=	4	Original equation</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4</a:t>
            </a:r>
            <a:r>
              <a:rPr lang="en-US" sz="2400" i="1">
                <a:solidFill>
                  <a:srgbClr val="000000"/>
                </a:solidFill>
              </a:rPr>
              <a:t>x</a:t>
            </a:r>
            <a:r>
              <a:rPr lang="en-US" sz="2400">
                <a:solidFill>
                  <a:srgbClr val="000000"/>
                </a:solidFill>
              </a:rPr>
              <a:t> – </a:t>
            </a:r>
            <a:r>
              <a:rPr lang="en-US" sz="2400">
                <a:solidFill>
                  <a:srgbClr val="E01B22"/>
                </a:solidFill>
              </a:rPr>
              <a:t>0</a:t>
            </a:r>
            <a:r>
              <a:rPr lang="en-US" sz="2400">
                <a:solidFill>
                  <a:srgbClr val="000000"/>
                </a:solidFill>
              </a:rPr>
              <a:t> 	= 4	Replace </a:t>
            </a:r>
            <a:r>
              <a:rPr lang="en-US" sz="2400" i="1">
                <a:solidFill>
                  <a:srgbClr val="000000"/>
                </a:solidFill>
              </a:rPr>
              <a:t>y</a:t>
            </a:r>
            <a:r>
              <a:rPr lang="en-US" sz="2400">
                <a:solidFill>
                  <a:srgbClr val="000000"/>
                </a:solidFill>
              </a:rPr>
              <a:t> with 0.</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4</a:t>
            </a:r>
            <a:r>
              <a:rPr lang="en-US" sz="2400" i="1">
                <a:solidFill>
                  <a:srgbClr val="000000"/>
                </a:solidFill>
              </a:rPr>
              <a:t>x</a:t>
            </a:r>
            <a:r>
              <a:rPr lang="en-US" sz="2400">
                <a:solidFill>
                  <a:srgbClr val="000000"/>
                </a:solidFill>
              </a:rPr>
              <a:t>	=	4	Simplify.</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i="1">
                <a:solidFill>
                  <a:srgbClr val="000000"/>
                </a:solidFill>
              </a:rPr>
              <a:t>	x</a:t>
            </a:r>
            <a:r>
              <a:rPr lang="en-US" sz="2400">
                <a:solidFill>
                  <a:srgbClr val="000000"/>
                </a:solidFill>
              </a:rPr>
              <a:t>	=	1	Divide each side by 4.</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To find the </a:t>
            </a:r>
            <a:r>
              <a:rPr lang="en-US" sz="2400" i="1">
                <a:solidFill>
                  <a:srgbClr val="000000"/>
                </a:solidFill>
              </a:rPr>
              <a:t>y</a:t>
            </a:r>
            <a:r>
              <a:rPr lang="en-US" sz="2400">
                <a:solidFill>
                  <a:srgbClr val="000000"/>
                </a:solidFill>
              </a:rPr>
              <a:t>-intercept, let </a:t>
            </a:r>
            <a:r>
              <a:rPr lang="en-US" sz="2400" i="1">
                <a:solidFill>
                  <a:srgbClr val="000000"/>
                </a:solidFill>
              </a:rPr>
              <a:t>x</a:t>
            </a:r>
            <a:r>
              <a:rPr lang="en-US" sz="2400">
                <a:solidFill>
                  <a:srgbClr val="000000"/>
                </a:solidFill>
              </a:rPr>
              <a:t> = 0.</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4</a:t>
            </a:r>
            <a:r>
              <a:rPr lang="en-US" sz="2400" i="1">
                <a:solidFill>
                  <a:srgbClr val="000000"/>
                </a:solidFill>
              </a:rPr>
              <a:t>x</a:t>
            </a:r>
            <a:r>
              <a:rPr lang="en-US" sz="2400">
                <a:solidFill>
                  <a:srgbClr val="000000"/>
                </a:solidFill>
              </a:rPr>
              <a:t> – </a:t>
            </a:r>
            <a:r>
              <a:rPr lang="en-US" sz="2400" i="1">
                <a:solidFill>
                  <a:srgbClr val="000000"/>
                </a:solidFill>
              </a:rPr>
              <a:t>y</a:t>
            </a:r>
            <a:r>
              <a:rPr lang="en-US" sz="2400">
                <a:solidFill>
                  <a:srgbClr val="000000"/>
                </a:solidFill>
              </a:rPr>
              <a:t> 	= 4</a:t>
            </a:r>
            <a:r>
              <a:rPr lang="en-US" sz="2400" i="1">
                <a:solidFill>
                  <a:srgbClr val="000000"/>
                </a:solidFill>
              </a:rPr>
              <a:t>	</a:t>
            </a:r>
            <a:r>
              <a:rPr lang="en-US" sz="2400">
                <a:solidFill>
                  <a:srgbClr val="000000"/>
                </a:solidFill>
              </a:rPr>
              <a:t>Original equation</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4(</a:t>
            </a:r>
            <a:r>
              <a:rPr lang="en-US" sz="2400">
                <a:solidFill>
                  <a:srgbClr val="E01B22"/>
                </a:solidFill>
              </a:rPr>
              <a:t>0</a:t>
            </a:r>
            <a:r>
              <a:rPr lang="en-US" sz="2400">
                <a:solidFill>
                  <a:srgbClr val="000000"/>
                </a:solidFill>
              </a:rPr>
              <a:t>) – </a:t>
            </a:r>
            <a:r>
              <a:rPr lang="en-US" sz="2400" i="1">
                <a:solidFill>
                  <a:srgbClr val="000000"/>
                </a:solidFill>
              </a:rPr>
              <a:t>y</a:t>
            </a:r>
            <a:r>
              <a:rPr lang="en-US" sz="2400">
                <a:solidFill>
                  <a:srgbClr val="000000"/>
                </a:solidFill>
              </a:rPr>
              <a:t> 	=	4	Replace </a:t>
            </a:r>
            <a:r>
              <a:rPr lang="en-US" sz="2400" i="1">
                <a:solidFill>
                  <a:srgbClr val="000000"/>
                </a:solidFill>
              </a:rPr>
              <a:t>x</a:t>
            </a:r>
            <a:r>
              <a:rPr lang="en-US" sz="2400">
                <a:solidFill>
                  <a:srgbClr val="000000"/>
                </a:solidFill>
              </a:rPr>
              <a:t> with 0.</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a:t>
            </a:r>
            <a:r>
              <a:rPr lang="en-US" sz="2400" i="1">
                <a:solidFill>
                  <a:srgbClr val="000000"/>
                </a:solidFill>
              </a:rPr>
              <a:t>y</a:t>
            </a:r>
            <a:r>
              <a:rPr lang="en-US" sz="2400">
                <a:solidFill>
                  <a:srgbClr val="000000"/>
                </a:solidFill>
              </a:rPr>
              <a:t>	=	4	Simplify.</a:t>
            </a:r>
          </a:p>
          <a:p>
            <a:pPr>
              <a:lnSpc>
                <a:spcPct val="90000"/>
              </a:lnSpc>
              <a:spcBef>
                <a:spcPct val="8000"/>
              </a:spcBef>
              <a:spcAft>
                <a:spcPct val="8000"/>
              </a:spcAft>
              <a:buClr>
                <a:srgbClr val="FFFFFF"/>
              </a:buClr>
              <a:tabLst>
                <a:tab pos="2000250" algn="r"/>
                <a:tab pos="2114550" algn="l"/>
                <a:tab pos="2400300" algn="l"/>
                <a:tab pos="3657600" algn="l"/>
                <a:tab pos="5486400" algn="l"/>
              </a:tabLst>
            </a:pPr>
            <a:r>
              <a:rPr lang="en-US" sz="2400">
                <a:solidFill>
                  <a:srgbClr val="000000"/>
                </a:solidFill>
              </a:rPr>
              <a:t>	</a:t>
            </a:r>
            <a:r>
              <a:rPr lang="en-US" sz="2400" i="1">
                <a:solidFill>
                  <a:srgbClr val="000000"/>
                </a:solidFill>
              </a:rPr>
              <a:t>y</a:t>
            </a:r>
            <a:r>
              <a:rPr lang="en-US" sz="2400">
                <a:solidFill>
                  <a:srgbClr val="000000"/>
                </a:solidFill>
              </a:rPr>
              <a:t> =	–4	Divide each side by –1.</a:t>
            </a:r>
          </a:p>
        </p:txBody>
      </p:sp>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190">
                                            <p:txEl>
                                              <p:pRg st="0" end="0"/>
                                            </p:txEl>
                                          </p:spTgt>
                                        </p:tgtEl>
                                        <p:attrNameLst>
                                          <p:attrName>style.visibility</p:attrName>
                                        </p:attrNameLst>
                                      </p:cBhvr>
                                      <p:to>
                                        <p:strVal val="visible"/>
                                      </p:to>
                                    </p:set>
                                    <p:animEffect transition="in" filter="wipe(left)">
                                      <p:cBhvr>
                                        <p:cTn id="7" dur="500"/>
                                        <p:tgtEl>
                                          <p:spTgt spid="931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91">
                                            <p:txEl>
                                              <p:pRg st="0" end="0"/>
                                            </p:txEl>
                                          </p:spTgt>
                                        </p:tgtEl>
                                        <p:attrNameLst>
                                          <p:attrName>style.visibility</p:attrName>
                                        </p:attrNameLst>
                                      </p:cBhvr>
                                      <p:to>
                                        <p:strVal val="visible"/>
                                      </p:to>
                                    </p:set>
                                    <p:animEffect transition="in" filter="wipe(left)">
                                      <p:cBhvr>
                                        <p:cTn id="12" dur="500"/>
                                        <p:tgtEl>
                                          <p:spTgt spid="931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91">
                                            <p:txEl>
                                              <p:pRg st="1" end="1"/>
                                            </p:txEl>
                                          </p:spTgt>
                                        </p:tgtEl>
                                        <p:attrNameLst>
                                          <p:attrName>style.visibility</p:attrName>
                                        </p:attrNameLst>
                                      </p:cBhvr>
                                      <p:to>
                                        <p:strVal val="visible"/>
                                      </p:to>
                                    </p:set>
                                    <p:animEffect transition="in" filter="wipe(left)">
                                      <p:cBhvr>
                                        <p:cTn id="17" dur="500"/>
                                        <p:tgtEl>
                                          <p:spTgt spid="931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91">
                                            <p:txEl>
                                              <p:pRg st="2" end="2"/>
                                            </p:txEl>
                                          </p:spTgt>
                                        </p:tgtEl>
                                        <p:attrNameLst>
                                          <p:attrName>style.visibility</p:attrName>
                                        </p:attrNameLst>
                                      </p:cBhvr>
                                      <p:to>
                                        <p:strVal val="visible"/>
                                      </p:to>
                                    </p:set>
                                    <p:animEffect transition="in" filter="wipe(left)">
                                      <p:cBhvr>
                                        <p:cTn id="22" dur="500"/>
                                        <p:tgtEl>
                                          <p:spTgt spid="931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191">
                                            <p:txEl>
                                              <p:pRg st="3" end="3"/>
                                            </p:txEl>
                                          </p:spTgt>
                                        </p:tgtEl>
                                        <p:attrNameLst>
                                          <p:attrName>style.visibility</p:attrName>
                                        </p:attrNameLst>
                                      </p:cBhvr>
                                      <p:to>
                                        <p:strVal val="visible"/>
                                      </p:to>
                                    </p:set>
                                    <p:animEffect transition="in" filter="wipe(left)">
                                      <p:cBhvr>
                                        <p:cTn id="27" dur="500"/>
                                        <p:tgtEl>
                                          <p:spTgt spid="9319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3191">
                                            <p:txEl>
                                              <p:pRg st="4" end="4"/>
                                            </p:txEl>
                                          </p:spTgt>
                                        </p:tgtEl>
                                        <p:attrNameLst>
                                          <p:attrName>style.visibility</p:attrName>
                                        </p:attrNameLst>
                                      </p:cBhvr>
                                      <p:to>
                                        <p:strVal val="visible"/>
                                      </p:to>
                                    </p:set>
                                    <p:animEffect transition="in" filter="wipe(left)">
                                      <p:cBhvr>
                                        <p:cTn id="32" dur="500"/>
                                        <p:tgtEl>
                                          <p:spTgt spid="9319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3191">
                                            <p:txEl>
                                              <p:pRg st="5" end="5"/>
                                            </p:txEl>
                                          </p:spTgt>
                                        </p:tgtEl>
                                        <p:attrNameLst>
                                          <p:attrName>style.visibility</p:attrName>
                                        </p:attrNameLst>
                                      </p:cBhvr>
                                      <p:to>
                                        <p:strVal val="visible"/>
                                      </p:to>
                                    </p:set>
                                    <p:animEffect transition="in" filter="wipe(left)">
                                      <p:cBhvr>
                                        <p:cTn id="37" dur="500"/>
                                        <p:tgtEl>
                                          <p:spTgt spid="9319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3191">
                                            <p:txEl>
                                              <p:pRg st="6" end="6"/>
                                            </p:txEl>
                                          </p:spTgt>
                                        </p:tgtEl>
                                        <p:attrNameLst>
                                          <p:attrName>style.visibility</p:attrName>
                                        </p:attrNameLst>
                                      </p:cBhvr>
                                      <p:to>
                                        <p:strVal val="visible"/>
                                      </p:to>
                                    </p:set>
                                    <p:animEffect transition="in" filter="wipe(left)">
                                      <p:cBhvr>
                                        <p:cTn id="42" dur="500"/>
                                        <p:tgtEl>
                                          <p:spTgt spid="93191">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3191">
                                            <p:txEl>
                                              <p:pRg st="7" end="7"/>
                                            </p:txEl>
                                          </p:spTgt>
                                        </p:tgtEl>
                                        <p:attrNameLst>
                                          <p:attrName>style.visibility</p:attrName>
                                        </p:attrNameLst>
                                      </p:cBhvr>
                                      <p:to>
                                        <p:strVal val="visible"/>
                                      </p:to>
                                    </p:set>
                                    <p:animEffect transition="in" filter="wipe(left)">
                                      <p:cBhvr>
                                        <p:cTn id="47" dur="500"/>
                                        <p:tgtEl>
                                          <p:spTgt spid="93191">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3191">
                                            <p:txEl>
                                              <p:pRg st="8" end="8"/>
                                            </p:txEl>
                                          </p:spTgt>
                                        </p:tgtEl>
                                        <p:attrNameLst>
                                          <p:attrName>style.visibility</p:attrName>
                                        </p:attrNameLst>
                                      </p:cBhvr>
                                      <p:to>
                                        <p:strVal val="visible"/>
                                      </p:to>
                                    </p:set>
                                    <p:animEffect transition="in" filter="wipe(left)">
                                      <p:cBhvr>
                                        <p:cTn id="52" dur="500"/>
                                        <p:tgtEl>
                                          <p:spTgt spid="93191">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3191">
                                            <p:txEl>
                                              <p:pRg st="9" end="9"/>
                                            </p:txEl>
                                          </p:spTgt>
                                        </p:tgtEl>
                                        <p:attrNameLst>
                                          <p:attrName>style.visibility</p:attrName>
                                        </p:attrNameLst>
                                      </p:cBhvr>
                                      <p:to>
                                        <p:strVal val="visible"/>
                                      </p:to>
                                    </p:set>
                                    <p:animEffect transition="in" filter="wipe(left)">
                                      <p:cBhvr>
                                        <p:cTn id="57" dur="500"/>
                                        <p:tgtEl>
                                          <p:spTgt spid="9319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0" grpId="0" build="p" autoUpdateAnimBg="0" advAuto="0"/>
      <p:bldP spid="9319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Example 4</a:t>
            </a:r>
          </a:p>
        </p:txBody>
      </p:sp>
      <p:sp>
        <p:nvSpPr>
          <p:cNvPr id="94212" name="Text Box 4"/>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by Using Intercepts</a:t>
            </a:r>
          </a:p>
        </p:txBody>
      </p:sp>
      <p:sp>
        <p:nvSpPr>
          <p:cNvPr id="94218" name="Rectangle 10"/>
          <p:cNvSpPr>
            <a:spLocks noGrp="1" noChangeArrowheads="1"/>
          </p:cNvSpPr>
          <p:nvPr>
            <p:ph type="body" idx="1"/>
          </p:nvPr>
        </p:nvSpPr>
        <p:spPr bwMode="auto">
          <a:xfrm>
            <a:off x="533400" y="1500188"/>
            <a:ext cx="8305800" cy="1552575"/>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00539D"/>
                </a:solidFill>
              </a:rPr>
              <a:t>	</a:t>
            </a:r>
            <a:r>
              <a:rPr lang="en-US" sz="2400"/>
              <a:t>The</a:t>
            </a:r>
            <a:r>
              <a:rPr lang="en-US" sz="2400" i="1"/>
              <a:t> x-</a:t>
            </a:r>
            <a:r>
              <a:rPr lang="en-US" sz="2400"/>
              <a:t>intercept is 1, so the graph intersects the </a:t>
            </a:r>
            <a:r>
              <a:rPr lang="en-US" sz="2400" i="1"/>
              <a:t>x</a:t>
            </a:r>
            <a:r>
              <a:rPr lang="en-US" sz="2400"/>
              <a:t>-axis at (1, 0). The </a:t>
            </a:r>
            <a:r>
              <a:rPr lang="en-US" sz="2400" i="1"/>
              <a:t>y</a:t>
            </a:r>
            <a:r>
              <a:rPr lang="en-US" sz="2400"/>
              <a:t>-intercept is –4, so the graph intersects the </a:t>
            </a:r>
            <a:br>
              <a:rPr lang="en-US" sz="2400"/>
            </a:br>
            <a:r>
              <a:rPr lang="en-US" sz="2400" i="1"/>
              <a:t>y</a:t>
            </a:r>
            <a:r>
              <a:rPr lang="en-US" sz="2400"/>
              <a:t>-axis at (0, –4). Plot these points. Then draw a line that connects them.</a:t>
            </a:r>
            <a:endParaRPr lang="en-US" sz="2400" b="1"/>
          </a:p>
        </p:txBody>
      </p:sp>
      <p:sp>
        <p:nvSpPr>
          <p:cNvPr id="94219" name="Rectangle 11"/>
          <p:cNvSpPr>
            <a:spLocks noChangeArrowheads="1"/>
          </p:cNvSpPr>
          <p:nvPr/>
        </p:nvSpPr>
        <p:spPr bwMode="auto">
          <a:xfrm>
            <a:off x="304800" y="3292475"/>
            <a:ext cx="4714875" cy="822325"/>
          </a:xfrm>
          <a:prstGeom prst="rect">
            <a:avLst/>
          </a:prstGeom>
          <a:noFill/>
          <a:ln w="9525">
            <a:noFill/>
            <a:miter lim="800000"/>
            <a:headEnd/>
            <a:tailEnd/>
          </a:ln>
          <a:effectLst/>
        </p:spPr>
        <p:txBody>
          <a:bodyPr>
            <a:spAutoFit/>
          </a:bodyPr>
          <a:lstStyle/>
          <a:p>
            <a:pPr marL="342900" indent="1588">
              <a:spcBef>
                <a:spcPct val="20000"/>
              </a:spcBef>
              <a:spcAft>
                <a:spcPct val="60000"/>
              </a:spcAft>
              <a:buClr>
                <a:srgbClr val="FFFFFF"/>
              </a:buClr>
            </a:pPr>
            <a:r>
              <a:rPr lang="en-US" sz="2400" b="1">
                <a:solidFill>
                  <a:srgbClr val="00539D"/>
                </a:solidFill>
              </a:rPr>
              <a:t>Answer:</a:t>
            </a:r>
            <a:r>
              <a:rPr lang="en-US" sz="2400">
                <a:solidFill>
                  <a:srgbClr val="E01B22"/>
                </a:solidFill>
              </a:rPr>
              <a:t> </a:t>
            </a:r>
            <a:br>
              <a:rPr lang="en-US" sz="2400">
                <a:solidFill>
                  <a:srgbClr val="E01B22"/>
                </a:solidFill>
              </a:rPr>
            </a:br>
            <a:endParaRPr lang="en-US" sz="2400">
              <a:solidFill>
                <a:srgbClr val="E01B22"/>
              </a:solidFill>
            </a:endParaRPr>
          </a:p>
        </p:txBody>
      </p:sp>
      <p:pic>
        <p:nvPicPr>
          <p:cNvPr id="94220" name="Picture 12" descr="3_3_11b"/>
          <p:cNvPicPr>
            <a:picLocks noChangeAspect="1" noChangeArrowheads="1"/>
          </p:cNvPicPr>
          <p:nvPr/>
        </p:nvPicPr>
        <p:blipFill>
          <a:blip r:embed="rId3" cstate="print"/>
          <a:srcRect/>
          <a:stretch>
            <a:fillRect/>
          </a:stretch>
        </p:blipFill>
        <p:spPr bwMode="auto">
          <a:xfrm>
            <a:off x="2266950" y="3214688"/>
            <a:ext cx="3143250" cy="3186112"/>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8">
                                            <p:txEl>
                                              <p:pRg st="0" end="0"/>
                                            </p:txEl>
                                          </p:spTgt>
                                        </p:tgtEl>
                                        <p:attrNameLst>
                                          <p:attrName>style.visibility</p:attrName>
                                        </p:attrNameLst>
                                      </p:cBhvr>
                                      <p:to>
                                        <p:strVal val="visible"/>
                                      </p:to>
                                    </p:set>
                                    <p:animEffect transition="in" filter="wipe(left)">
                                      <p:cBhvr>
                                        <p:cTn id="7" dur="500"/>
                                        <p:tgtEl>
                                          <p:spTgt spid="94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9"/>
                                        </p:tgtEl>
                                        <p:attrNameLst>
                                          <p:attrName>style.visibility</p:attrName>
                                        </p:attrNameLst>
                                      </p:cBhvr>
                                      <p:to>
                                        <p:strVal val="visible"/>
                                      </p:to>
                                    </p:set>
                                    <p:animEffect transition="in" filter="wipe(left)">
                                      <p:cBhvr>
                                        <p:cTn id="12" dur="500"/>
                                        <p:tgtEl>
                                          <p:spTgt spid="9421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94220"/>
                                        </p:tgtEl>
                                        <p:attrNameLst>
                                          <p:attrName>style.visibility</p:attrName>
                                        </p:attrNameLst>
                                      </p:cBhvr>
                                      <p:to>
                                        <p:strVal val="visible"/>
                                      </p:to>
                                    </p:set>
                                    <p:animEffect transition="in" filter="wipe(up)">
                                      <p:cBhvr>
                                        <p:cTn id="16" dur="500"/>
                                        <p:tgtEl>
                                          <p:spTgt spid="94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8" grpId="0" build="p" autoUpdateAnimBg="0" advAuto="0"/>
      <p:bldP spid="9421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PQuestion"/>
          <p:cNvSpPr>
            <a:spLocks noGrp="1" noChangeArrowheads="1"/>
          </p:cNvSpPr>
          <p:nvPr>
            <p:ph type="title"/>
          </p:nvPr>
        </p:nvSpPr>
        <p:spPr/>
        <p:txBody>
          <a:bodyPr/>
          <a:lstStyle/>
          <a:p>
            <a:r>
              <a:rPr lang="en-US"/>
              <a:t>Example 4 CYP</a:t>
            </a:r>
          </a:p>
        </p:txBody>
      </p:sp>
      <p:sp>
        <p:nvSpPr>
          <p:cNvPr id="116743" name="Oval 7"/>
          <p:cNvSpPr>
            <a:spLocks noChangeArrowheads="1"/>
          </p:cNvSpPr>
          <p:nvPr/>
        </p:nvSpPr>
        <p:spPr bwMode="auto">
          <a:xfrm>
            <a:off x="1114425" y="3562350"/>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6744"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6745"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pic>
        <p:nvPicPr>
          <p:cNvPr id="116749" name="Picture 13" descr="3_3_3"/>
          <p:cNvPicPr>
            <a:picLocks noChangeAspect="1" noChangeArrowheads="1"/>
          </p:cNvPicPr>
          <p:nvPr/>
        </p:nvPicPr>
        <p:blipFill>
          <a:blip r:embed="rId6" cstate="print"/>
          <a:srcRect/>
          <a:stretch>
            <a:fillRect/>
          </a:stretch>
        </p:blipFill>
        <p:spPr bwMode="auto">
          <a:xfrm>
            <a:off x="3276600" y="2105025"/>
            <a:ext cx="2136775" cy="2162175"/>
          </a:xfrm>
          <a:prstGeom prst="rect">
            <a:avLst/>
          </a:prstGeom>
          <a:noFill/>
        </p:spPr>
      </p:pic>
      <p:sp>
        <p:nvSpPr>
          <p:cNvPr id="116750" name="TPQuestion"/>
          <p:cNvSpPr>
            <a:spLocks noChangeArrowheads="1"/>
          </p:cNvSpPr>
          <p:nvPr/>
        </p:nvSpPr>
        <p:spPr bwMode="auto">
          <a:xfrm>
            <a:off x="533400" y="1371600"/>
            <a:ext cx="7696200" cy="420688"/>
          </a:xfrm>
          <a:prstGeom prst="rect">
            <a:avLst/>
          </a:prstGeom>
          <a:noFill/>
          <a:ln w="9525">
            <a:noFill/>
            <a:miter lim="800000"/>
            <a:headEnd/>
            <a:tailEnd/>
          </a:ln>
          <a:effectLst/>
        </p:spPr>
        <p:txBody>
          <a:bodyPr/>
          <a:lstStyle/>
          <a:p>
            <a:pPr marL="342900"/>
            <a:r>
              <a:rPr lang="en-US" sz="2400" b="1">
                <a:solidFill>
                  <a:srgbClr val="00539D"/>
                </a:solidFill>
              </a:rPr>
              <a:t>Is this the correct graph for 2</a:t>
            </a:r>
            <a:r>
              <a:rPr lang="en-US" sz="2400" b="1" i="1">
                <a:solidFill>
                  <a:srgbClr val="00539D"/>
                </a:solidFill>
              </a:rPr>
              <a:t>x + </a:t>
            </a:r>
            <a:r>
              <a:rPr lang="en-US" sz="2400" b="1">
                <a:solidFill>
                  <a:srgbClr val="00539D"/>
                </a:solidFill>
              </a:rPr>
              <a:t>5</a:t>
            </a:r>
            <a:r>
              <a:rPr lang="en-US" sz="2400" b="1" i="1">
                <a:solidFill>
                  <a:srgbClr val="00539D"/>
                </a:solidFill>
              </a:rPr>
              <a:t>y</a:t>
            </a:r>
            <a:r>
              <a:rPr lang="en-US" sz="2400" b="1">
                <a:solidFill>
                  <a:srgbClr val="00539D"/>
                </a:solidFill>
              </a:rPr>
              <a:t> = 10?</a:t>
            </a:r>
          </a:p>
        </p:txBody>
      </p:sp>
      <p:sp>
        <p:nvSpPr>
          <p:cNvPr id="116751" name="c"/>
          <p:cNvSpPr>
            <a:spLocks noChangeArrowheads="1"/>
          </p:cNvSpPr>
          <p:nvPr>
            <p:custDataLst>
              <p:tags r:id="rId2"/>
            </p:custDataLst>
          </p:nvPr>
        </p:nvSpPr>
        <p:spPr bwMode="auto">
          <a:xfrm>
            <a:off x="1133475" y="3541713"/>
            <a:ext cx="1990725" cy="420687"/>
          </a:xfrm>
          <a:prstGeom prst="rect">
            <a:avLst/>
          </a:prstGeom>
          <a:noFill/>
          <a:ln w="9525">
            <a:noFill/>
            <a:miter lim="800000"/>
            <a:headEnd/>
            <a:tailEnd/>
          </a:ln>
          <a:effectLst/>
        </p:spPr>
        <p:txBody>
          <a:bodyPr/>
          <a:lstStyle/>
          <a:p>
            <a:pPr marL="533400" indent="-533400">
              <a:spcBef>
                <a:spcPct val="20000"/>
              </a:spcBef>
              <a:buClr>
                <a:srgbClr val="00539D"/>
              </a:buClr>
              <a:buFontTx/>
              <a:buAutoNum type="alphaUcPeriod"/>
            </a:pPr>
            <a:r>
              <a:rPr lang="en-US" sz="2400" b="1">
                <a:solidFill>
                  <a:srgbClr val="000000"/>
                </a:solidFill>
              </a:rPr>
              <a:t>yes</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buClr>
                <a:srgbClr val="00539D"/>
              </a:buClr>
              <a:buFontTx/>
              <a:buAutoNum type="alphaUcPeriod"/>
            </a:pPr>
            <a:r>
              <a:rPr lang="en-US" sz="2400" b="1">
                <a:solidFill>
                  <a:srgbClr val="000000"/>
                </a:solidFill>
              </a:rPr>
              <a:t>no</a:t>
            </a:r>
            <a:br>
              <a:rPr lang="en-US" sz="2400" b="1">
                <a:solidFill>
                  <a:srgbClr val="000000"/>
                </a:solidFill>
              </a:rPr>
            </a:br>
            <a:endParaRPr lang="en-US" sz="2400" b="1">
              <a:solidFill>
                <a:srgbClr val="000000"/>
              </a:solidFill>
              <a:sym typeface="Symbol" pitchFamily="18" charset="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wipe(left)">
                                      <p:cBhvr>
                                        <p:cTn id="7" dur="500"/>
                                        <p:tgtEl>
                                          <p:spTgt spid="1167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6745"/>
                                        </p:tgtEl>
                                        <p:attrNameLst>
                                          <p:attrName>style.visibility</p:attrName>
                                        </p:attrNameLst>
                                      </p:cBhvr>
                                      <p:to>
                                        <p:strVal val="visible"/>
                                      </p:to>
                                    </p:set>
                                    <p:animEffect transition="in" filter="dissolve">
                                      <p:cBhvr>
                                        <p:cTn id="11" dur="500"/>
                                        <p:tgtEl>
                                          <p:spTgt spid="1167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50"/>
                                        </p:tgtEl>
                                        <p:attrNameLst>
                                          <p:attrName>style.visibility</p:attrName>
                                        </p:attrNameLst>
                                      </p:cBhvr>
                                      <p:to>
                                        <p:strVal val="visible"/>
                                      </p:to>
                                    </p:set>
                                    <p:animEffect transition="in" filter="wipe(left)">
                                      <p:cBhvr>
                                        <p:cTn id="15" dur="500"/>
                                        <p:tgtEl>
                                          <p:spTgt spid="11675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6749"/>
                                        </p:tgtEl>
                                        <p:attrNameLst>
                                          <p:attrName>style.visibility</p:attrName>
                                        </p:attrNameLst>
                                      </p:cBhvr>
                                      <p:to>
                                        <p:strVal val="visible"/>
                                      </p:to>
                                    </p:set>
                                    <p:animEffect transition="in" filter="wipe(up)">
                                      <p:cBhvr>
                                        <p:cTn id="19" dur="500"/>
                                        <p:tgtEl>
                                          <p:spTgt spid="11674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6751">
                                            <p:txEl>
                                              <p:pRg st="0" end="0"/>
                                            </p:txEl>
                                          </p:spTgt>
                                        </p:tgtEl>
                                        <p:attrNameLst>
                                          <p:attrName>style.visibility</p:attrName>
                                        </p:attrNameLst>
                                      </p:cBhvr>
                                      <p:to>
                                        <p:strVal val="visible"/>
                                      </p:to>
                                    </p:set>
                                    <p:animEffect transition="in" filter="wipe(left)">
                                      <p:cBhvr>
                                        <p:cTn id="23" dur="500"/>
                                        <p:tgtEl>
                                          <p:spTgt spid="116751">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6751">
                                            <p:txEl>
                                              <p:pRg st="1" end="1"/>
                                            </p:txEl>
                                          </p:spTgt>
                                        </p:tgtEl>
                                        <p:attrNameLst>
                                          <p:attrName>style.visibility</p:attrName>
                                        </p:attrNameLst>
                                      </p:cBhvr>
                                      <p:to>
                                        <p:strVal val="visible"/>
                                      </p:to>
                                    </p:set>
                                    <p:animEffect transition="in" filter="wipe(left)">
                                      <p:cBhvr>
                                        <p:cTn id="27" dur="500"/>
                                        <p:tgtEl>
                                          <p:spTgt spid="11675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6743"/>
                                        </p:tgtEl>
                                        <p:attrNameLst>
                                          <p:attrName>style.visibility</p:attrName>
                                        </p:attrNameLst>
                                      </p:cBhvr>
                                      <p:to>
                                        <p:strVal val="visible"/>
                                      </p:to>
                                    </p:set>
                                    <p:animEffect transition="in" filter="wipe(down)">
                                      <p:cBhvr>
                                        <p:cTn id="32" dur="580">
                                          <p:stCondLst>
                                            <p:cond delay="0"/>
                                          </p:stCondLst>
                                        </p:cTn>
                                        <p:tgtEl>
                                          <p:spTgt spid="116743"/>
                                        </p:tgtEl>
                                      </p:cBhvr>
                                    </p:animEffect>
                                    <p:anim calcmode="lin" valueType="num">
                                      <p:cBhvr>
                                        <p:cTn id="33" dur="1822" tmFilter="0,0; 0.14,0.36; 0.43,0.73; 0.71,0.91; 1.0,1.0">
                                          <p:stCondLst>
                                            <p:cond delay="0"/>
                                          </p:stCondLst>
                                        </p:cTn>
                                        <p:tgtEl>
                                          <p:spTgt spid="11674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674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674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674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6743"/>
                                        </p:tgtEl>
                                        <p:attrNameLst>
                                          <p:attrName>ppt_y</p:attrName>
                                        </p:attrNameLst>
                                      </p:cBhvr>
                                      <p:tavLst>
                                        <p:tav tm="0" fmla="#ppt_y-sin(pi*$)/81">
                                          <p:val>
                                            <p:fltVal val="0"/>
                                          </p:val>
                                        </p:tav>
                                        <p:tav tm="100000">
                                          <p:val>
                                            <p:fltVal val="1"/>
                                          </p:val>
                                        </p:tav>
                                      </p:tavLst>
                                    </p:anim>
                                    <p:animScale>
                                      <p:cBhvr>
                                        <p:cTn id="38" dur="26">
                                          <p:stCondLst>
                                            <p:cond delay="650"/>
                                          </p:stCondLst>
                                        </p:cTn>
                                        <p:tgtEl>
                                          <p:spTgt spid="116743"/>
                                        </p:tgtEl>
                                      </p:cBhvr>
                                      <p:to x="100000" y="60000"/>
                                    </p:animScale>
                                    <p:animScale>
                                      <p:cBhvr>
                                        <p:cTn id="39" dur="166" decel="50000">
                                          <p:stCondLst>
                                            <p:cond delay="676"/>
                                          </p:stCondLst>
                                        </p:cTn>
                                        <p:tgtEl>
                                          <p:spTgt spid="116743"/>
                                        </p:tgtEl>
                                      </p:cBhvr>
                                      <p:to x="100000" y="100000"/>
                                    </p:animScale>
                                    <p:animScale>
                                      <p:cBhvr>
                                        <p:cTn id="40" dur="26">
                                          <p:stCondLst>
                                            <p:cond delay="1312"/>
                                          </p:stCondLst>
                                        </p:cTn>
                                        <p:tgtEl>
                                          <p:spTgt spid="116743"/>
                                        </p:tgtEl>
                                      </p:cBhvr>
                                      <p:to x="100000" y="80000"/>
                                    </p:animScale>
                                    <p:animScale>
                                      <p:cBhvr>
                                        <p:cTn id="41" dur="166" decel="50000">
                                          <p:stCondLst>
                                            <p:cond delay="1338"/>
                                          </p:stCondLst>
                                        </p:cTn>
                                        <p:tgtEl>
                                          <p:spTgt spid="116743"/>
                                        </p:tgtEl>
                                      </p:cBhvr>
                                      <p:to x="100000" y="100000"/>
                                    </p:animScale>
                                    <p:animScale>
                                      <p:cBhvr>
                                        <p:cTn id="42" dur="26">
                                          <p:stCondLst>
                                            <p:cond delay="1642"/>
                                          </p:stCondLst>
                                        </p:cTn>
                                        <p:tgtEl>
                                          <p:spTgt spid="116743"/>
                                        </p:tgtEl>
                                      </p:cBhvr>
                                      <p:to x="100000" y="90000"/>
                                    </p:animScale>
                                    <p:animScale>
                                      <p:cBhvr>
                                        <p:cTn id="43" dur="166" decel="50000">
                                          <p:stCondLst>
                                            <p:cond delay="1668"/>
                                          </p:stCondLst>
                                        </p:cTn>
                                        <p:tgtEl>
                                          <p:spTgt spid="116743"/>
                                        </p:tgtEl>
                                      </p:cBhvr>
                                      <p:to x="100000" y="100000"/>
                                    </p:animScale>
                                    <p:animScale>
                                      <p:cBhvr>
                                        <p:cTn id="44" dur="26">
                                          <p:stCondLst>
                                            <p:cond delay="1808"/>
                                          </p:stCondLst>
                                        </p:cTn>
                                        <p:tgtEl>
                                          <p:spTgt spid="116743"/>
                                        </p:tgtEl>
                                      </p:cBhvr>
                                      <p:to x="100000" y="95000"/>
                                    </p:animScale>
                                    <p:animScale>
                                      <p:cBhvr>
                                        <p:cTn id="45" dur="166" decel="50000">
                                          <p:stCondLst>
                                            <p:cond delay="1834"/>
                                          </p:stCondLst>
                                        </p:cTn>
                                        <p:tgtEl>
                                          <p:spTgt spid="1167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3" grpId="0" animBg="1"/>
      <p:bldP spid="116750" grpId="0" autoUpdateAnimBg="0"/>
      <p:bldP spid="116751"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Example 5</a:t>
            </a:r>
          </a:p>
        </p:txBody>
      </p:sp>
      <p:sp>
        <p:nvSpPr>
          <p:cNvPr id="96259" name="Text Box 3"/>
          <p:cNvSpPr txBox="1">
            <a:spLocks noChangeArrowheads="1"/>
          </p:cNvSpPr>
          <p:nvPr/>
        </p:nvSpPr>
        <p:spPr bwMode="auto">
          <a:xfrm>
            <a:off x="2628900" y="771525"/>
            <a:ext cx="5981700" cy="396875"/>
          </a:xfrm>
          <a:prstGeom prst="rect">
            <a:avLst/>
          </a:prstGeom>
          <a:noFill/>
          <a:ln w="9525">
            <a:noFill/>
            <a:miter lim="800000"/>
            <a:headEnd/>
            <a:tailEnd/>
          </a:ln>
          <a:effectLst/>
        </p:spPr>
        <p:txBody>
          <a:bodyPr>
            <a:spAutoFit/>
          </a:bodyPr>
          <a:lstStyle/>
          <a:p>
            <a:pPr>
              <a:spcBef>
                <a:spcPct val="50000"/>
              </a:spcBef>
            </a:pPr>
            <a:r>
              <a:rPr lang="en-US" sz="2000" b="1">
                <a:solidFill>
                  <a:srgbClr val="EC1D24"/>
                </a:solidFill>
              </a:rPr>
              <a:t>Graph by Making a Table</a:t>
            </a:r>
          </a:p>
        </p:txBody>
      </p:sp>
      <p:sp>
        <p:nvSpPr>
          <p:cNvPr id="96265" name="Rectangle 9"/>
          <p:cNvSpPr>
            <a:spLocks noGrp="1" noChangeArrowheads="1"/>
          </p:cNvSpPr>
          <p:nvPr>
            <p:ph type="body" idx="1"/>
          </p:nvPr>
        </p:nvSpPr>
        <p:spPr bwMode="auto">
          <a:xfrm>
            <a:off x="533400" y="1371600"/>
            <a:ext cx="8229600" cy="457200"/>
          </a:xfrm>
          <a:noFill/>
          <a:ln>
            <a:miter lim="800000"/>
            <a:headEnd/>
            <a:tailEnd/>
          </a:ln>
        </p:spPr>
        <p:txBody>
          <a:bodyPr vert="horz" wrap="square" lIns="91440" tIns="45720" rIns="91440" bIns="45720" numCol="1" anchor="t" anchorCtr="0" compatLnSpc="1">
            <a:prstTxWarp prst="textNoShape">
              <a:avLst/>
            </a:prstTxWarp>
            <a:spAutoFit/>
          </a:bodyPr>
          <a:lstStyle/>
          <a:p>
            <a:pPr>
              <a:buFontTx/>
              <a:buNone/>
            </a:pPr>
            <a:r>
              <a:rPr lang="en-US" sz="2400" b="1">
                <a:solidFill>
                  <a:srgbClr val="00539D"/>
                </a:solidFill>
              </a:rPr>
              <a:t>	Graph </a:t>
            </a:r>
            <a:r>
              <a:rPr lang="en-US" sz="2400" b="1" i="1">
                <a:solidFill>
                  <a:srgbClr val="00539D"/>
                </a:solidFill>
              </a:rPr>
              <a:t>y</a:t>
            </a:r>
            <a:r>
              <a:rPr lang="en-US" sz="2400" b="1">
                <a:solidFill>
                  <a:srgbClr val="00539D"/>
                </a:solidFill>
              </a:rPr>
              <a:t> = 2</a:t>
            </a:r>
            <a:r>
              <a:rPr lang="en-US" sz="2400" b="1" i="1">
                <a:solidFill>
                  <a:srgbClr val="00539D"/>
                </a:solidFill>
              </a:rPr>
              <a:t>x</a:t>
            </a:r>
            <a:r>
              <a:rPr lang="en-US" sz="2400" b="1">
                <a:solidFill>
                  <a:srgbClr val="00539D"/>
                </a:solidFill>
              </a:rPr>
              <a:t> + 2.</a:t>
            </a:r>
          </a:p>
        </p:txBody>
      </p:sp>
      <p:sp>
        <p:nvSpPr>
          <p:cNvPr id="96266" name="Text Box 10"/>
          <p:cNvSpPr txBox="1">
            <a:spLocks noChangeArrowheads="1"/>
          </p:cNvSpPr>
          <p:nvPr/>
        </p:nvSpPr>
        <p:spPr bwMode="auto">
          <a:xfrm>
            <a:off x="881063" y="1905000"/>
            <a:ext cx="7881937" cy="1406525"/>
          </a:xfrm>
          <a:prstGeom prst="rect">
            <a:avLst/>
          </a:prstGeom>
          <a:noFill/>
          <a:ln w="9525" algn="ctr">
            <a:noFill/>
            <a:miter lim="800000"/>
            <a:headEnd/>
            <a:tailEnd/>
          </a:ln>
          <a:effectLst/>
        </p:spPr>
        <p:txBody>
          <a:bodyPr>
            <a:spAutoFit/>
          </a:bodyPr>
          <a:lstStyle/>
          <a:p>
            <a:pPr>
              <a:lnSpc>
                <a:spcPct val="90000"/>
              </a:lnSpc>
              <a:spcBef>
                <a:spcPct val="50000"/>
              </a:spcBef>
              <a:spcAft>
                <a:spcPct val="20000"/>
              </a:spcAft>
              <a:buClr>
                <a:srgbClr val="FFFFFF"/>
              </a:buClr>
              <a:tabLst>
                <a:tab pos="1562100" algn="r"/>
                <a:tab pos="1657350" algn="l"/>
                <a:tab pos="1943100" algn="l"/>
                <a:tab pos="3657600" algn="l"/>
              </a:tabLst>
            </a:pPr>
            <a:r>
              <a:rPr lang="pt-BR" sz="2400">
                <a:solidFill>
                  <a:srgbClr val="000000"/>
                </a:solidFill>
                <a:sym typeface="Symbol" pitchFamily="18" charset="2"/>
              </a:rPr>
              <a:t>The domain is all real numbers, so there are infinite solutions. Select values from the domain and make a table. Then graph the ordered pairs. Draw a line through the points.</a:t>
            </a:r>
            <a:endParaRPr lang="en-US" sz="2400">
              <a:solidFill>
                <a:srgbClr val="000000"/>
              </a:solidFill>
              <a:sym typeface="Symbol" pitchFamily="18" charset="2"/>
            </a:endParaRPr>
          </a:p>
        </p:txBody>
      </p:sp>
      <p:sp>
        <p:nvSpPr>
          <p:cNvPr id="96267" name="Rectangle 11"/>
          <p:cNvSpPr>
            <a:spLocks noChangeArrowheads="1"/>
          </p:cNvSpPr>
          <p:nvPr/>
        </p:nvSpPr>
        <p:spPr bwMode="auto">
          <a:xfrm>
            <a:off x="4506913" y="3055938"/>
            <a:ext cx="2884487" cy="457200"/>
          </a:xfrm>
          <a:prstGeom prst="rect">
            <a:avLst/>
          </a:prstGeom>
          <a:noFill/>
          <a:ln w="9525">
            <a:noFill/>
            <a:miter lim="800000"/>
            <a:headEnd/>
            <a:tailEnd/>
          </a:ln>
          <a:effectLst/>
        </p:spPr>
        <p:txBody>
          <a:bodyPr>
            <a:spAutoFit/>
          </a:bodyPr>
          <a:lstStyle/>
          <a:p>
            <a:pPr marL="1714500" indent="-1370013">
              <a:spcBef>
                <a:spcPct val="20000"/>
              </a:spcBef>
              <a:spcAft>
                <a:spcPct val="60000"/>
              </a:spcAft>
              <a:buClr>
                <a:srgbClr val="FFFFFF"/>
              </a:buClr>
            </a:pPr>
            <a:r>
              <a:rPr lang="en-US" sz="2400" b="1">
                <a:solidFill>
                  <a:srgbClr val="00539D"/>
                </a:solidFill>
              </a:rPr>
              <a:t>Answer:</a:t>
            </a:r>
            <a:r>
              <a:rPr lang="en-US" sz="2400">
                <a:solidFill>
                  <a:srgbClr val="E01B22"/>
                </a:solidFill>
              </a:rPr>
              <a:t> 	</a:t>
            </a:r>
          </a:p>
        </p:txBody>
      </p:sp>
      <p:pic>
        <p:nvPicPr>
          <p:cNvPr id="96268" name="Picture 12" descr="ALG03-02-04"/>
          <p:cNvPicPr>
            <a:picLocks noChangeAspect="1" noChangeArrowheads="1"/>
          </p:cNvPicPr>
          <p:nvPr/>
        </p:nvPicPr>
        <p:blipFill>
          <a:blip r:embed="rId3" cstate="print"/>
          <a:srcRect/>
          <a:stretch>
            <a:fillRect/>
          </a:stretch>
        </p:blipFill>
        <p:spPr bwMode="auto">
          <a:xfrm>
            <a:off x="981075" y="3438525"/>
            <a:ext cx="3743325" cy="1946275"/>
          </a:xfrm>
          <a:prstGeom prst="rect">
            <a:avLst/>
          </a:prstGeom>
          <a:noFill/>
        </p:spPr>
      </p:pic>
      <p:pic>
        <p:nvPicPr>
          <p:cNvPr id="96269" name="Picture 13" descr="ALG03-02-05"/>
          <p:cNvPicPr>
            <a:picLocks noChangeAspect="1" noChangeArrowheads="1"/>
          </p:cNvPicPr>
          <p:nvPr/>
        </p:nvPicPr>
        <p:blipFill>
          <a:blip r:embed="rId4" cstate="print"/>
          <a:srcRect/>
          <a:stretch>
            <a:fillRect/>
          </a:stretch>
        </p:blipFill>
        <p:spPr bwMode="auto">
          <a:xfrm>
            <a:off x="6448425" y="3095625"/>
            <a:ext cx="2120900" cy="2952750"/>
          </a:xfrm>
          <a:prstGeom prst="rect">
            <a:avLst/>
          </a:prstGeom>
          <a:noFill/>
        </p:spPr>
      </p:pic>
    </p:spTree>
    <p:custDataLst>
      <p:tags r:id="rId1"/>
    </p:custData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265">
                                            <p:txEl>
                                              <p:pRg st="0" end="0"/>
                                            </p:txEl>
                                          </p:spTgt>
                                        </p:tgtEl>
                                        <p:attrNameLst>
                                          <p:attrName>style.visibility</p:attrName>
                                        </p:attrNameLst>
                                      </p:cBhvr>
                                      <p:to>
                                        <p:strVal val="visible"/>
                                      </p:to>
                                    </p:set>
                                    <p:animEffect transition="in" filter="wipe(left)">
                                      <p:cBhvr>
                                        <p:cTn id="7" dur="500"/>
                                        <p:tgtEl>
                                          <p:spTgt spid="962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266">
                                            <p:txEl>
                                              <p:pRg st="0" end="0"/>
                                            </p:txEl>
                                          </p:spTgt>
                                        </p:tgtEl>
                                        <p:attrNameLst>
                                          <p:attrName>style.visibility</p:attrName>
                                        </p:attrNameLst>
                                      </p:cBhvr>
                                      <p:to>
                                        <p:strVal val="visible"/>
                                      </p:to>
                                    </p:set>
                                    <p:animEffect transition="in" filter="wipe(left)">
                                      <p:cBhvr>
                                        <p:cTn id="12" dur="500"/>
                                        <p:tgtEl>
                                          <p:spTgt spid="96266">
                                            <p:txEl>
                                              <p:pRg st="0" end="0"/>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96268"/>
                                        </p:tgtEl>
                                        <p:attrNameLst>
                                          <p:attrName>style.visibility</p:attrName>
                                        </p:attrNameLst>
                                      </p:cBhvr>
                                      <p:to>
                                        <p:strVal val="visible"/>
                                      </p:to>
                                    </p:set>
                                    <p:animEffect transition="in" filter="wipe(up)">
                                      <p:cBhvr>
                                        <p:cTn id="16" dur="500"/>
                                        <p:tgtEl>
                                          <p:spTgt spid="9626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6267"/>
                                        </p:tgtEl>
                                        <p:attrNameLst>
                                          <p:attrName>style.visibility</p:attrName>
                                        </p:attrNameLst>
                                      </p:cBhvr>
                                      <p:to>
                                        <p:strVal val="visible"/>
                                      </p:to>
                                    </p:set>
                                    <p:animEffect transition="in" filter="wipe(left)">
                                      <p:cBhvr>
                                        <p:cTn id="21" dur="500"/>
                                        <p:tgtEl>
                                          <p:spTgt spid="96267"/>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96269"/>
                                        </p:tgtEl>
                                        <p:attrNameLst>
                                          <p:attrName>style.visibility</p:attrName>
                                        </p:attrNameLst>
                                      </p:cBhvr>
                                      <p:to>
                                        <p:strVal val="visible"/>
                                      </p:to>
                                    </p:set>
                                    <p:animEffect transition="in" filter="wipe(up)">
                                      <p:cBhvr>
                                        <p:cTn id="25" dur="500"/>
                                        <p:tgtEl>
                                          <p:spTgt spid="96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5" grpId="0" build="p" autoUpdateAnimBg="0" advAuto="0"/>
      <p:bldP spid="96266" grpId="0" build="p" autoUpdateAnimBg="0"/>
      <p:bldP spid="9626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PQuestion"/>
          <p:cNvSpPr>
            <a:spLocks noGrp="1" noChangeArrowheads="1"/>
          </p:cNvSpPr>
          <p:nvPr>
            <p:ph type="title"/>
          </p:nvPr>
        </p:nvSpPr>
        <p:spPr/>
        <p:txBody>
          <a:bodyPr/>
          <a:lstStyle/>
          <a:p>
            <a:r>
              <a:rPr lang="en-US"/>
              <a:t>Example 5 CYP</a:t>
            </a:r>
          </a:p>
        </p:txBody>
      </p:sp>
      <p:sp>
        <p:nvSpPr>
          <p:cNvPr id="117767" name="Oval 7"/>
          <p:cNvSpPr>
            <a:spLocks noChangeArrowheads="1"/>
          </p:cNvSpPr>
          <p:nvPr/>
        </p:nvSpPr>
        <p:spPr bwMode="auto">
          <a:xfrm>
            <a:off x="819150" y="4581525"/>
            <a:ext cx="457200" cy="457200"/>
          </a:xfrm>
          <a:prstGeom prst="ellipse">
            <a:avLst/>
          </a:prstGeom>
          <a:noFill/>
          <a:ln w="57150">
            <a:solidFill>
              <a:srgbClr val="EC1D24"/>
            </a:solidFill>
            <a:round/>
            <a:headEnd/>
            <a:tailEnd/>
          </a:ln>
          <a:effectLst/>
        </p:spPr>
        <p:txBody>
          <a:bodyPr wrap="none" anchor="ctr"/>
          <a:lstStyle/>
          <a:p>
            <a:pPr algn="ctr"/>
            <a:endParaRPr lang="en-US"/>
          </a:p>
        </p:txBody>
      </p:sp>
      <p:pic>
        <p:nvPicPr>
          <p:cNvPr id="117768" name="Picture 8" descr="Check Progress"/>
          <p:cNvPicPr>
            <a:picLocks noChangeAspect="1" noChangeArrowheads="1"/>
          </p:cNvPicPr>
          <p:nvPr/>
        </p:nvPicPr>
        <p:blipFill>
          <a:blip r:embed="rId4" cstate="print"/>
          <a:srcRect/>
          <a:stretch>
            <a:fillRect/>
          </a:stretch>
        </p:blipFill>
        <p:spPr bwMode="auto">
          <a:xfrm>
            <a:off x="2716213" y="712788"/>
            <a:ext cx="2846387" cy="511175"/>
          </a:xfrm>
          <a:prstGeom prst="rect">
            <a:avLst/>
          </a:prstGeom>
          <a:noFill/>
        </p:spPr>
      </p:pic>
      <p:pic>
        <p:nvPicPr>
          <p:cNvPr id="117769" name="Picture 9" descr="CheckPointICON"/>
          <p:cNvPicPr>
            <a:picLocks noChangeAspect="1" noChangeArrowheads="1"/>
          </p:cNvPicPr>
          <p:nvPr/>
        </p:nvPicPr>
        <p:blipFill>
          <a:blip r:embed="rId5" cstate="print"/>
          <a:srcRect/>
          <a:stretch>
            <a:fillRect/>
          </a:stretch>
        </p:blipFill>
        <p:spPr bwMode="auto">
          <a:xfrm>
            <a:off x="7467600" y="747713"/>
            <a:ext cx="1222375" cy="376237"/>
          </a:xfrm>
          <a:prstGeom prst="rect">
            <a:avLst/>
          </a:prstGeom>
          <a:noFill/>
        </p:spPr>
      </p:pic>
      <p:sp>
        <p:nvSpPr>
          <p:cNvPr id="117774" name="TPQuestion"/>
          <p:cNvSpPr>
            <a:spLocks noChangeArrowheads="1"/>
          </p:cNvSpPr>
          <p:nvPr/>
        </p:nvSpPr>
        <p:spPr bwMode="auto">
          <a:xfrm>
            <a:off x="533400" y="1493838"/>
            <a:ext cx="8153400" cy="420687"/>
          </a:xfrm>
          <a:prstGeom prst="rect">
            <a:avLst/>
          </a:prstGeom>
          <a:noFill/>
          <a:ln w="9525">
            <a:noFill/>
            <a:miter lim="800000"/>
            <a:headEnd/>
            <a:tailEnd/>
          </a:ln>
          <a:effectLst/>
        </p:spPr>
        <p:txBody>
          <a:bodyPr/>
          <a:lstStyle/>
          <a:p>
            <a:pPr marL="342900"/>
            <a:r>
              <a:rPr lang="en-US" sz="2400" b="1">
                <a:solidFill>
                  <a:srgbClr val="00539D"/>
                </a:solidFill>
              </a:rPr>
              <a:t>Is this the correct graph for </a:t>
            </a:r>
            <a:r>
              <a:rPr lang="en-US" sz="2400" b="1" i="1">
                <a:solidFill>
                  <a:srgbClr val="00539D"/>
                </a:solidFill>
              </a:rPr>
              <a:t>y = </a:t>
            </a:r>
            <a:r>
              <a:rPr lang="en-US" sz="2400" b="1">
                <a:solidFill>
                  <a:srgbClr val="00539D"/>
                </a:solidFill>
              </a:rPr>
              <a:t>3</a:t>
            </a:r>
            <a:r>
              <a:rPr lang="en-US" sz="2400" b="1" i="1">
                <a:solidFill>
                  <a:srgbClr val="00539D"/>
                </a:solidFill>
              </a:rPr>
              <a:t>x</a:t>
            </a:r>
            <a:r>
              <a:rPr lang="en-US" sz="2400" b="1">
                <a:solidFill>
                  <a:srgbClr val="00539D"/>
                </a:solidFill>
              </a:rPr>
              <a:t> – 4?</a:t>
            </a:r>
          </a:p>
        </p:txBody>
      </p:sp>
      <p:pic>
        <p:nvPicPr>
          <p:cNvPr id="117775" name="Picture 15" descr="3_3_14"/>
          <p:cNvPicPr>
            <a:picLocks noChangeAspect="1" noChangeArrowheads="1"/>
          </p:cNvPicPr>
          <p:nvPr/>
        </p:nvPicPr>
        <p:blipFill>
          <a:blip r:embed="rId6" cstate="print"/>
          <a:srcRect/>
          <a:stretch>
            <a:fillRect/>
          </a:stretch>
        </p:blipFill>
        <p:spPr bwMode="auto">
          <a:xfrm>
            <a:off x="3200400" y="2247900"/>
            <a:ext cx="2522538" cy="2552700"/>
          </a:xfrm>
          <a:prstGeom prst="rect">
            <a:avLst/>
          </a:prstGeom>
          <a:noFill/>
        </p:spPr>
      </p:pic>
      <p:sp>
        <p:nvSpPr>
          <p:cNvPr id="117776" name="c"/>
          <p:cNvSpPr>
            <a:spLocks noChangeArrowheads="1"/>
          </p:cNvSpPr>
          <p:nvPr>
            <p:custDataLst>
              <p:tags r:id="rId2"/>
            </p:custDataLst>
          </p:nvPr>
        </p:nvSpPr>
        <p:spPr bwMode="auto">
          <a:xfrm>
            <a:off x="838200" y="3733800"/>
            <a:ext cx="7696200" cy="420688"/>
          </a:xfrm>
          <a:prstGeom prst="rect">
            <a:avLst/>
          </a:prstGeom>
          <a:noFill/>
          <a:ln w="9525">
            <a:noFill/>
            <a:miter lim="800000"/>
            <a:headEnd/>
            <a:tailEnd/>
          </a:ln>
          <a:effectLst/>
        </p:spPr>
        <p:txBody>
          <a:bodyPr/>
          <a:lstStyle/>
          <a:p>
            <a:pPr marL="533400" indent="-533400">
              <a:spcBef>
                <a:spcPct val="20000"/>
              </a:spcBef>
              <a:buClr>
                <a:srgbClr val="00539D"/>
              </a:buClr>
              <a:buFontTx/>
              <a:buAutoNum type="alphaUcPeriod"/>
            </a:pPr>
            <a:r>
              <a:rPr lang="en-US" sz="2400" b="1">
                <a:solidFill>
                  <a:srgbClr val="000000"/>
                </a:solidFill>
              </a:rPr>
              <a:t>yes</a:t>
            </a:r>
            <a:br>
              <a:rPr lang="en-US" sz="2400" b="1">
                <a:solidFill>
                  <a:srgbClr val="000000"/>
                </a:solidFill>
              </a:rPr>
            </a:br>
            <a:endParaRPr lang="en-US" sz="2400" b="1">
              <a:solidFill>
                <a:srgbClr val="000000"/>
              </a:solidFill>
              <a:sym typeface="Symbol" pitchFamily="18" charset="2"/>
            </a:endParaRPr>
          </a:p>
          <a:p>
            <a:pPr marL="533400" indent="-533400">
              <a:spcBef>
                <a:spcPct val="20000"/>
              </a:spcBef>
              <a:buClr>
                <a:srgbClr val="00539D"/>
              </a:buClr>
              <a:buFontTx/>
              <a:buAutoNum type="alphaUcPeriod"/>
            </a:pPr>
            <a:r>
              <a:rPr lang="en-US" sz="2400" b="1">
                <a:solidFill>
                  <a:srgbClr val="000000"/>
                </a:solidFill>
              </a:rPr>
              <a:t>no</a:t>
            </a:r>
            <a:br>
              <a:rPr lang="en-US" sz="2400" b="1">
                <a:solidFill>
                  <a:srgbClr val="000000"/>
                </a:solidFill>
              </a:rPr>
            </a:br>
            <a:endParaRPr lang="en-US" sz="2400" b="1">
              <a:solidFill>
                <a:srgbClr val="000000"/>
              </a:solidFill>
              <a:sym typeface="Symbol" pitchFamily="18" charset="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wipe(left)">
                                      <p:cBhvr>
                                        <p:cTn id="7" dur="500"/>
                                        <p:tgtEl>
                                          <p:spTgt spid="11776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7769"/>
                                        </p:tgtEl>
                                        <p:attrNameLst>
                                          <p:attrName>style.visibility</p:attrName>
                                        </p:attrNameLst>
                                      </p:cBhvr>
                                      <p:to>
                                        <p:strVal val="visible"/>
                                      </p:to>
                                    </p:set>
                                    <p:animEffect transition="in" filter="dissolve">
                                      <p:cBhvr>
                                        <p:cTn id="11" dur="500"/>
                                        <p:tgtEl>
                                          <p:spTgt spid="11776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7774"/>
                                        </p:tgtEl>
                                        <p:attrNameLst>
                                          <p:attrName>style.visibility</p:attrName>
                                        </p:attrNameLst>
                                      </p:cBhvr>
                                      <p:to>
                                        <p:strVal val="visible"/>
                                      </p:to>
                                    </p:set>
                                    <p:animEffect transition="in" filter="wipe(left)">
                                      <p:cBhvr>
                                        <p:cTn id="15" dur="500"/>
                                        <p:tgtEl>
                                          <p:spTgt spid="11777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7775"/>
                                        </p:tgtEl>
                                        <p:attrNameLst>
                                          <p:attrName>style.visibility</p:attrName>
                                        </p:attrNameLst>
                                      </p:cBhvr>
                                      <p:to>
                                        <p:strVal val="visible"/>
                                      </p:to>
                                    </p:set>
                                    <p:animEffect transition="in" filter="wipe(up)">
                                      <p:cBhvr>
                                        <p:cTn id="19" dur="500"/>
                                        <p:tgtEl>
                                          <p:spTgt spid="11777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7776">
                                            <p:txEl>
                                              <p:pRg st="0" end="0"/>
                                            </p:txEl>
                                          </p:spTgt>
                                        </p:tgtEl>
                                        <p:attrNameLst>
                                          <p:attrName>style.visibility</p:attrName>
                                        </p:attrNameLst>
                                      </p:cBhvr>
                                      <p:to>
                                        <p:strVal val="visible"/>
                                      </p:to>
                                    </p:set>
                                    <p:animEffect transition="in" filter="wipe(left)">
                                      <p:cBhvr>
                                        <p:cTn id="23" dur="500"/>
                                        <p:tgtEl>
                                          <p:spTgt spid="117776">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7776">
                                            <p:txEl>
                                              <p:pRg st="1" end="1"/>
                                            </p:txEl>
                                          </p:spTgt>
                                        </p:tgtEl>
                                        <p:attrNameLst>
                                          <p:attrName>style.visibility</p:attrName>
                                        </p:attrNameLst>
                                      </p:cBhvr>
                                      <p:to>
                                        <p:strVal val="visible"/>
                                      </p:to>
                                    </p:set>
                                    <p:animEffect transition="in" filter="wipe(left)">
                                      <p:cBhvr>
                                        <p:cTn id="27" dur="500"/>
                                        <p:tgtEl>
                                          <p:spTgt spid="11777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7767"/>
                                        </p:tgtEl>
                                        <p:attrNameLst>
                                          <p:attrName>style.visibility</p:attrName>
                                        </p:attrNameLst>
                                      </p:cBhvr>
                                      <p:to>
                                        <p:strVal val="visible"/>
                                      </p:to>
                                    </p:set>
                                    <p:animEffect transition="in" filter="wipe(down)">
                                      <p:cBhvr>
                                        <p:cTn id="32" dur="580">
                                          <p:stCondLst>
                                            <p:cond delay="0"/>
                                          </p:stCondLst>
                                        </p:cTn>
                                        <p:tgtEl>
                                          <p:spTgt spid="117767"/>
                                        </p:tgtEl>
                                      </p:cBhvr>
                                    </p:animEffect>
                                    <p:anim calcmode="lin" valueType="num">
                                      <p:cBhvr>
                                        <p:cTn id="33" dur="1822" tmFilter="0,0; 0.14,0.36; 0.43,0.73; 0.71,0.91; 1.0,1.0">
                                          <p:stCondLst>
                                            <p:cond delay="0"/>
                                          </p:stCondLst>
                                        </p:cTn>
                                        <p:tgtEl>
                                          <p:spTgt spid="11776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776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776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776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7767"/>
                                        </p:tgtEl>
                                        <p:attrNameLst>
                                          <p:attrName>ppt_y</p:attrName>
                                        </p:attrNameLst>
                                      </p:cBhvr>
                                      <p:tavLst>
                                        <p:tav tm="0" fmla="#ppt_y-sin(pi*$)/81">
                                          <p:val>
                                            <p:fltVal val="0"/>
                                          </p:val>
                                        </p:tav>
                                        <p:tav tm="100000">
                                          <p:val>
                                            <p:fltVal val="1"/>
                                          </p:val>
                                        </p:tav>
                                      </p:tavLst>
                                    </p:anim>
                                    <p:animScale>
                                      <p:cBhvr>
                                        <p:cTn id="38" dur="26">
                                          <p:stCondLst>
                                            <p:cond delay="650"/>
                                          </p:stCondLst>
                                        </p:cTn>
                                        <p:tgtEl>
                                          <p:spTgt spid="117767"/>
                                        </p:tgtEl>
                                      </p:cBhvr>
                                      <p:to x="100000" y="60000"/>
                                    </p:animScale>
                                    <p:animScale>
                                      <p:cBhvr>
                                        <p:cTn id="39" dur="166" decel="50000">
                                          <p:stCondLst>
                                            <p:cond delay="676"/>
                                          </p:stCondLst>
                                        </p:cTn>
                                        <p:tgtEl>
                                          <p:spTgt spid="117767"/>
                                        </p:tgtEl>
                                      </p:cBhvr>
                                      <p:to x="100000" y="100000"/>
                                    </p:animScale>
                                    <p:animScale>
                                      <p:cBhvr>
                                        <p:cTn id="40" dur="26">
                                          <p:stCondLst>
                                            <p:cond delay="1312"/>
                                          </p:stCondLst>
                                        </p:cTn>
                                        <p:tgtEl>
                                          <p:spTgt spid="117767"/>
                                        </p:tgtEl>
                                      </p:cBhvr>
                                      <p:to x="100000" y="80000"/>
                                    </p:animScale>
                                    <p:animScale>
                                      <p:cBhvr>
                                        <p:cTn id="41" dur="166" decel="50000">
                                          <p:stCondLst>
                                            <p:cond delay="1338"/>
                                          </p:stCondLst>
                                        </p:cTn>
                                        <p:tgtEl>
                                          <p:spTgt spid="117767"/>
                                        </p:tgtEl>
                                      </p:cBhvr>
                                      <p:to x="100000" y="100000"/>
                                    </p:animScale>
                                    <p:animScale>
                                      <p:cBhvr>
                                        <p:cTn id="42" dur="26">
                                          <p:stCondLst>
                                            <p:cond delay="1642"/>
                                          </p:stCondLst>
                                        </p:cTn>
                                        <p:tgtEl>
                                          <p:spTgt spid="117767"/>
                                        </p:tgtEl>
                                      </p:cBhvr>
                                      <p:to x="100000" y="90000"/>
                                    </p:animScale>
                                    <p:animScale>
                                      <p:cBhvr>
                                        <p:cTn id="43" dur="166" decel="50000">
                                          <p:stCondLst>
                                            <p:cond delay="1668"/>
                                          </p:stCondLst>
                                        </p:cTn>
                                        <p:tgtEl>
                                          <p:spTgt spid="117767"/>
                                        </p:tgtEl>
                                      </p:cBhvr>
                                      <p:to x="100000" y="100000"/>
                                    </p:animScale>
                                    <p:animScale>
                                      <p:cBhvr>
                                        <p:cTn id="44" dur="26">
                                          <p:stCondLst>
                                            <p:cond delay="1808"/>
                                          </p:stCondLst>
                                        </p:cTn>
                                        <p:tgtEl>
                                          <p:spTgt spid="117767"/>
                                        </p:tgtEl>
                                      </p:cBhvr>
                                      <p:to x="100000" y="95000"/>
                                    </p:animScale>
                                    <p:animScale>
                                      <p:cBhvr>
                                        <p:cTn id="45" dur="166" decel="50000">
                                          <p:stCondLst>
                                            <p:cond delay="1834"/>
                                          </p:stCondLst>
                                        </p:cTn>
                                        <p:tgtEl>
                                          <p:spTgt spid="1177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nimBg="1"/>
      <p:bldP spid="117774" grpId="0" autoUpdateAnimBg="0"/>
      <p:bldP spid="117776"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End of the Lesson</a:t>
            </a:r>
          </a:p>
        </p:txBody>
      </p:sp>
    </p:spTree>
    <p:custDataLst>
      <p:tags r:id="rId1"/>
    </p:custDataLst>
  </p:cSld>
  <p:clrMapOvr>
    <a:masterClrMapping/>
  </p:clrMapOvr>
  <p:transition advClick="0">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1"/>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1"/>
  <p:tag name="MULTIRESPDIVISOR" val="1"/>
  <p:tag name="CORRECTPOINTVALUE" val="100"/>
  <p:tag name="ZEROBASED" val="False"/>
  <p:tag name="SHOWBARVISIBLE" val="True"/>
  <p:tag name="REQUIREPASSWORD" val="False"/>
  <p:tag name="RESPCOUNTERFORMAT" val="0"/>
  <p:tag name="NUMRESPONSES" val="1"/>
  <p:tag name="AUTOADVANCE" val="False"/>
  <p:tag name="TEAMSINLEADERBOARD" val="5"/>
  <p:tag name="BUBBLEGROUPING" val="3"/>
  <p:tag name="CUSTOMCELLBACKCOLOR2" val="-13395457"/>
  <p:tag name="DISPLAYDEVICEID" val="True"/>
  <p:tag name="GRIDPOSITION" val="1"/>
  <p:tag name="INCLUDENONRESPONDERS" val="False"/>
  <p:tag name="INCORRECTPOINTVALUE" val="0"/>
  <p:tag name="CHARTSCALE" val="True"/>
  <p:tag name="DEFAULTPORT" val="1001"/>
  <p:tag name="RESPTABLESTYLE" val="-1"/>
  <p:tag name="BACKUPMAINTENANCE" val="7"/>
  <p:tag name="STDCHART" val="1"/>
  <p:tag name="DEFAULTNUMTEAMS" val="5"/>
  <p:tag name="USESCHEMECOLORS" val="True"/>
  <p:tag name="GRIDSIZE" val="{Width=800, Height=600}"/>
  <p:tag name="PARTLISTDEFAULT" val="0"/>
  <p:tag name="ADDINALWAYSLOADED" val="False"/>
  <p:tag name="ENABLEPRESENTERVPAD" val="False"/>
  <p:tag name="COUNTDOWNSECONDS" val="10"/>
  <p:tag name="ROTATIONINTERVAL" val="2"/>
  <p:tag name="BUBBLEVALUEFORMAT" val="0.0"/>
  <p:tag name="DISPLAYNAME" val="True"/>
  <p:tag name="CHARTLABELS" val="0"/>
  <p:tag name="REALTIMEBACKUP" val="False"/>
  <p:tag name="ANSWERNOWSTYLE" val="-1"/>
  <p:tag name="ALLOWDUPLICATES" val="False"/>
  <p:tag name="BUBBLENAMEVISIBLE" val="True"/>
  <p:tag name="GRIDOPACITY" val="90"/>
  <p:tag name="INCLUDEPPT" val="True"/>
  <p:tag name="EXPANDSHOWBAR" val="True"/>
  <p:tag name="CHARTVALUEFORMAT" val="0%"/>
  <p:tag name="CUSTOMCELLBACKCOLOR1" val="-657956"/>
  <p:tag name="RESETCHARTS" val="True"/>
  <p:tag name="ANSWERNOWTEXT" val="Answer Now"/>
  <p:tag name="MAXRESPONDERS" val="5"/>
  <p:tag name="POLLINGCYCLE" val="2"/>
  <p:tag name="COUNTDOWNSTYLE" val="-1"/>
  <p:tag name="CUSTOMCELLBACKCOLOR4" val="-8355712"/>
  <p:tag name="TPVERSION" val="2006"/>
  <p:tag name="GRIDROTATIONINTERVAL" val="2"/>
  <p:tag name="AUTOUPDATEALIASES" val="True"/>
  <p:tag name="USEENTERPRISEMANAGER" val="False"/>
  <p:tag name="CUSTOMCELLFORECOLOR" val="-16777216"/>
  <p:tag name="AUTOADJUSTPARTRANGE" val="True"/>
  <p:tag name="ALLOWUSERFEEDBACK" val="Tru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SLIDEGUID" val="3D59312F1C974886B2A6CB789348A99A"/>
  <p:tag name="SLIDEID" val="3D59312F1C974886B2A6CB789348A99A"/>
  <p:tag name="SLIDEORDER" val="1"/>
  <p:tag name="SLIDETYPE" val="Q"/>
  <p:tag name="DEMOGRAPHIC" val="False"/>
  <p:tag name="TEAMASSIGN" val="False"/>
  <p:tag name="SPEEDSCORING" val="False"/>
  <p:tag name="CORRECTPOINTVALUE" val="100"/>
  <p:tag name="INCORRECTPOINTVALUE" val="0"/>
  <p:tag name="ZEROBASED" val="False"/>
  <p:tag name="DELIMITERS" val="3.1"/>
  <p:tag name="VALUES" val="Incorrect¤Incorrect¤Incorrect¤Correct"/>
  <p:tag name="RESPONSESGATHERED" val="False"/>
  <p:tag name="QUESTIONALIAS" val="5-Minute Check 1"/>
  <p:tag name="ANSWERSALIAS" val="A¤B¤C¤D"/>
</p:tagLst>
</file>

<file path=ppt/tags/tag5.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6.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2"/>
  <p:tag name="SLIDEGUID" val="F98663D27C4C4D02A75C7DD64C04FBC7"/>
  <p:tag name="VALUES" val="Incorrect¤Correct¤Incorrect¤Incorrect"/>
  <p:tag name="RESPONSESGATHERED" val="False"/>
  <p:tag name="QUESTIONALIAS" val="5-Minute Check 2"/>
  <p:tag name="ANSWERSALIAS" val="A¤B¤C¤D"/>
</p:tagLst>
</file>

<file path=ppt/tags/tag7.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3"/>
  <p:tag name="SLIDEGUID" val="0F4D12760163481484E7D16911DB5168"/>
  <p:tag name="VALUES" val="Incorrect¤Incorrect¤Correct¤Incorrect"/>
  <p:tag name="QUESTIONALIAS" val="5-Minute Check 3"/>
  <p:tag name="ANSWERSALIAS" val="A¤B¤C¤D"/>
  <p:tag name="RESPONSESGATHERED" val="False"/>
</p:tagLst>
</file>

<file path=ppt/tags/tag9.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0.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4"/>
  <p:tag name="SLIDEGUID" val="B118CCF1E7ED49C5B4EB7FC77E344CD3"/>
  <p:tag name="VALUES" val="Incorrect¤Incorrect¤Incorrect¤Correct"/>
  <p:tag name="QUESTIONALIAS" val="5-Minute Check 4"/>
  <p:tag name="ANSWERSALIAS" val="A¤B¤C¤D"/>
  <p:tag name="RESPONSESGATHERED" val="False"/>
</p:tagLst>
</file>

<file path=ppt/tags/tag11.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5"/>
  <p:tag name="SLIDEGUID" val="850FC0573EE544698790B5583350D9D9"/>
  <p:tag name="VALUES" val="Incorrect¤Incorrect¤Incorrect¤Correct"/>
  <p:tag name="RESPONSESGATHERED" val="False"/>
  <p:tag name="QUESTIONALIAS" val="5-Minute Check 5"/>
  <p:tag name="ANSWERSALIAS" val="A¤B¤C¤D"/>
</p:tagLst>
</file>

<file path=ppt/tags/tag13.xml><?xml version="1.0" encoding="utf-8"?>
<p:tagLst xmlns:a="http://schemas.openxmlformats.org/drawingml/2006/main" xmlns:r="http://schemas.openxmlformats.org/officeDocument/2006/relationships" xmlns:p="http://schemas.openxmlformats.org/presentationml/2006/main">
  <p:tag name="TEXTLENGTH" val="37"/>
  <p:tag name="FONTSIZE" val="24"/>
  <p:tag name="BULLETTYPE" val="ppBulletAlphaUCPeriod"/>
  <p:tag name="ANSWERTEXT" val="b = 11 &#10;b = –37&#10;b = –11&#10;b = 37"/>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6"/>
  <p:tag name="SLIDEGUID" val="10402C18D5024B34B2D5723FE403CB47"/>
  <p:tag name="VALUES" val="Incorrect¤Incorrect¤Correct¤Incorrect"/>
  <p:tag name="QUESTIONALIAS" val="Example 1 CYP A"/>
  <p:tag name="ANSWERSALIAS" val="A¤B¤C¤D"/>
  <p:tag name="RESPONSESGATHERED" val="False"/>
</p:tagLst>
</file>

<file path=ppt/tags/tag22.xml><?xml version="1.0" encoding="utf-8"?>
<p:tagLst xmlns:a="http://schemas.openxmlformats.org/drawingml/2006/main" xmlns:r="http://schemas.openxmlformats.org/officeDocument/2006/relationships" xmlns:p="http://schemas.openxmlformats.org/presentationml/2006/main">
  <p:tag name="OLDNUMANSWERS" val="4"/>
  <p:tag name="ANSWERTEXT" val="linear equation; y = 4x – 5&#10;not a linear equation&#10;linear equation; 4x – y = 5 &#10;linear equation; 4x + y = 5"/>
  <p:tag name="BULLETTYPE" val="ppBulletAlphaUCPeriod"/>
  <p:tag name="FONTSIZE" val="24"/>
  <p:tag name="TEXTLENGTH" val="112"/>
</p:tagLst>
</file>

<file path=ppt/tags/tag23.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10E3B380ED94C499BD571FE2D0485DC"/>
  <p:tag name="VALUES" val="Correct¤Incorrect¤Correct¤Incorrect"/>
  <p:tag name="QUESTIONALIAS" val="Example 1 CYP B"/>
  <p:tag name="ANSWERSALIAS" val="A¤B¤C¤D"/>
  <p:tag name="RESPONSESGATHERED" val="False"/>
</p:tagLst>
</file>

<file path=ppt/tags/tag24.xml><?xml version="1.0" encoding="utf-8"?>
<p:tagLst xmlns:a="http://schemas.openxmlformats.org/drawingml/2006/main" xmlns:r="http://schemas.openxmlformats.org/officeDocument/2006/relationships" xmlns:p="http://schemas.openxmlformats.org/presentationml/2006/main">
  <p:tag name="OLDNUMANSWERS" val="4"/>
  <p:tag name="TEXTLENGTH" val="114"/>
  <p:tag name="FONTSIZE" val="24"/>
  <p:tag name="BULLETTYPE" val="ppBulletAlphaUCPeriod"/>
  <p:tag name="ANSWERTEXT" val="not a linear equation&#10;linear equation; 8y – xy = 7&#10;linear equation; 8y = 7 + xy&#10;linear equation; 8y – 7 = xy"/>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763036F1F41841B5A1B0F85EC6EBD574"/>
  <p:tag name="VALUES" val="Correct¤Incorrect¤Incorrect¤Incorrect"/>
  <p:tag name="QUESTIONALIAS" val="Example 2 CYP A"/>
  <p:tag name="ANSWERSALIAS" val="A¤B¤C¤D"/>
  <p:tag name="RESPONSESGATHERED" val="False"/>
</p:tagLst>
</file>

<file path=ppt/tags/tag29.xml><?xml version="1.0" encoding="utf-8"?>
<p:tagLst xmlns:a="http://schemas.openxmlformats.org/drawingml/2006/main" xmlns:r="http://schemas.openxmlformats.org/officeDocument/2006/relationships" xmlns:p="http://schemas.openxmlformats.org/presentationml/2006/main">
  <p:tag name="OLDNUMANSWERS" val="4"/>
  <p:tag name="TEXTLENGTH" val="48"/>
  <p:tag name="FONTSIZE" val="24"/>
  <p:tag name="BULLETTYPE" val="ppBulletAlphaUCPeriod"/>
  <p:tag name="ANSWERTEXT" val="10; 250; 10&#10;10; 10; 250&#10;250; 10; 250&#10;5; 10; 5"/>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A374C315D0D94FC1A78229D8376ED540"/>
  <p:tag name="VALUES" val="Correct¤Incorrect¤Incorrect¤Incorrect"/>
  <p:tag name="QUESTIONALIAS" val="Example 3 CYP A"/>
  <p:tag name="ANSWERSALIAS" val="A¤B¤C¤D"/>
  <p:tag name="RESPONSESGATHERED" val="False"/>
</p:tagLst>
</file>

<file path=ppt/tags/tag33.xml><?xml version="1.0" encoding="utf-8"?>
<p:tagLst xmlns:a="http://schemas.openxmlformats.org/drawingml/2006/main" xmlns:r="http://schemas.openxmlformats.org/officeDocument/2006/relationships" xmlns:p="http://schemas.openxmlformats.org/presentationml/2006/main">
  <p:tag name="OLDNUMANSWERS" val="4"/>
  <p:tag name="TEXTLENGTH" val="44"/>
  <p:tag name="FONTSIZE" val="24"/>
  <p:tag name="BULLETTYPE" val="ppBulletAlphaUCPeriod"/>
  <p:tag name="ANSWERTEXT" val="5; 125; 5&#10;5; 5; 125&#10;125; 5; 125&#10;5; 10; 15"/>
</p:tagLst>
</file>

<file path=ppt/tags/tag34.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60CF3AD78D3C44609E9F8F9B97A651DC"/>
  <p:tag name="VALUES" val="Correct¤Incorrect¤Correct¤Incorrect"/>
  <p:tag name="QUESTIONALIAS" val="Example 3 CYP B"/>
  <p:tag name="ANSWERSALIAS" val="A¤B¤C¤D"/>
  <p:tag name="RESPONSESGATHERED" val="False"/>
</p:tagLst>
</file>

<file path=ppt/tags/tag35.xml><?xml version="1.0" encoding="utf-8"?>
<p:tagLst xmlns:a="http://schemas.openxmlformats.org/drawingml/2006/main" xmlns:r="http://schemas.openxmlformats.org/officeDocument/2006/relationships" xmlns:p="http://schemas.openxmlformats.org/presentationml/2006/main">
  <p:tag name="OLDNUMANSWERS" val="4"/>
  <p:tag name="TEXTLENGTH" val="205"/>
  <p:tag name="FONTSIZE" val="24"/>
  <p:tag name="BULLETTYPE" val="ppBulletAlphaUCPeriod"/>
  <p:tag name="ANSWERTEXT" val="It represents the time when there is no money left on the card.&#10;It represents the original value of the card.&#10;At time 0, or before any food stops, there was $125 on the card.&#10;This cannot be determined."/>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7"/>
  <p:tag name="SLIDEGUID" val="05E72300D2AA48239E797BC23141D212"/>
  <p:tag name="VALUES" val="Correct¤Incorrect¤Incorrect"/>
  <p:tag name="QUESTIONALIAS" val="Example 4 CYP"/>
  <p:tag name="ANSWERSALIAS" val="A¤B"/>
  <p:tag name="RESPONSESGATHERED" val="False"/>
</p:tagLst>
</file>

<file path=ppt/tags/tag39.xml><?xml version="1.0" encoding="utf-8"?>
<p:tagLst xmlns:a="http://schemas.openxmlformats.org/drawingml/2006/main" xmlns:r="http://schemas.openxmlformats.org/officeDocument/2006/relationships" xmlns:p="http://schemas.openxmlformats.org/presentationml/2006/main">
  <p:tag name="OLDNUMANSWERS" val="3"/>
  <p:tag name="TEXTLENGTH" val="9"/>
  <p:tag name="FONTSIZE" val="24"/>
  <p:tag name="BULLETTYPE" val="ppBulletAlphaUCPeriod"/>
  <p:tag name="ANSWERTEXT" val="yes&#10;no"/>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SLIDEID" val="3D59312F1C974886B2A6CB789348A99A"/>
  <p:tag name="SLIDETYPE" val="Q"/>
  <p:tag name="DEMOGRAPHIC" val="False"/>
  <p:tag name="TEAMASSIGN" val="False"/>
  <p:tag name="SPEEDSCORING" val="False"/>
  <p:tag name="CORRECTPOINTVALUE" val="100"/>
  <p:tag name="INCORRECTPOINTVALUE" val="0"/>
  <p:tag name="ZEROBASED" val="False"/>
  <p:tag name="DELIMITERS" val="3.1"/>
  <p:tag name="SLIDEORDER" val="8"/>
  <p:tag name="SLIDEGUID" val="29FE642024C942B5AD6356E302A16DDF"/>
  <p:tag name="VALUES" val="Incorrect¤Correct¤Incorrect"/>
  <p:tag name="QUESTIONALIAS" val="Example 5 CYP"/>
  <p:tag name="ANSWERSALIAS" val="A¤B"/>
  <p:tag name="RESPONSESGATHERED" val="False"/>
</p:tagLst>
</file>

<file path=ppt/tags/tag42.xml><?xml version="1.0" encoding="utf-8"?>
<p:tagLst xmlns:a="http://schemas.openxmlformats.org/drawingml/2006/main" xmlns:r="http://schemas.openxmlformats.org/officeDocument/2006/relationships" xmlns:p="http://schemas.openxmlformats.org/presentationml/2006/main">
  <p:tag name="OLDNUMANSWERS" val="3"/>
  <p:tag name="TEXTLENGTH" val="9"/>
  <p:tag name="FONTSIZE" val="24"/>
  <p:tag name="BULLETTYPE" val="ppBulletAlphaUCPeriod"/>
  <p:tag name="ANSWERTEXT" val="yes&#10;no"/>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3_Default Design">
  <a:themeElements>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3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3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4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4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5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5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6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6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7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fontScheme name="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7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7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8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fontScheme name="8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8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8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9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9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Default Design">
  <a:themeElements>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10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10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Default Design">
  <a:themeElements>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18"/>
        </a:hlink>
        <a:folHlink>
          <a:srgbClr val="E01B22"/>
        </a:folHlink>
      </a:clrScheme>
      <a:clrMap bg1="lt1" tx1="dk1" bg2="lt2" tx2="dk2" accent1="accent1" accent2="accent2" accent3="accent3" accent4="accent4" accent5="accent5" accent6="accent6" hlink="hlink" folHlink="folHlink"/>
    </a:extraClrScheme>
    <a:extraClrScheme>
      <a:clrScheme name="11_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822"/>
        </a:hlink>
        <a:folHlink>
          <a:srgbClr val="E01B22"/>
        </a:folHlink>
      </a:clrScheme>
      <a:clrMap bg1="lt1" tx1="dk1" bg2="lt2" tx2="dk2" accent1="accent1" accent2="accent2" accent3="accent3" accent4="accent4" accent5="accent5" accent6="accent6" hlink="hlink" folHlink="folHlink"/>
    </a:extraClrScheme>
    <a:extraClrScheme>
      <a:clrScheme name="11_Default Desig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E01B22"/>
        </a:hlink>
        <a:folHlink>
          <a:srgbClr val="E01B2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1672</TotalTime>
  <Words>829</Words>
  <Application>Microsoft Office PowerPoint</Application>
  <PresentationFormat>On-screen Show (4:3)</PresentationFormat>
  <Paragraphs>172</Paragraphs>
  <Slides>30</Slides>
  <Notes>0</Notes>
  <HiddenSlides>0</HiddenSlides>
  <MMClips>0</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30</vt:i4>
      </vt:variant>
    </vt:vector>
  </HeadingPairs>
  <TitlesOfParts>
    <vt:vector size="42" baseType="lpstr">
      <vt:lpstr>Arial</vt:lpstr>
      <vt:lpstr>Symbol</vt:lpstr>
      <vt:lpstr>3_Default Design</vt:lpstr>
      <vt:lpstr>4_Default Design</vt:lpstr>
      <vt:lpstr>2_Default Design</vt:lpstr>
      <vt:lpstr>5_Default Design</vt:lpstr>
      <vt:lpstr>6_Default Design</vt:lpstr>
      <vt:lpstr>7_Default Design</vt:lpstr>
      <vt:lpstr>8_Default Design</vt:lpstr>
      <vt:lpstr>9_Default Design</vt:lpstr>
      <vt:lpstr>10_Default Design</vt:lpstr>
      <vt:lpstr>11_Default Design</vt:lpstr>
      <vt:lpstr>Splash Screen</vt:lpstr>
      <vt:lpstr>Lesson Menu</vt:lpstr>
      <vt:lpstr>5-Minute Check 1</vt:lpstr>
      <vt:lpstr>5-Minute Check 2</vt:lpstr>
      <vt:lpstr>5-Minute Check 3</vt:lpstr>
      <vt:lpstr>5-Minute Check 4</vt:lpstr>
      <vt:lpstr>5-Minute Check 5</vt:lpstr>
      <vt:lpstr>CCSS</vt:lpstr>
      <vt:lpstr>Then/Now</vt:lpstr>
      <vt:lpstr>Vocabulary</vt:lpstr>
      <vt:lpstr>Concept</vt:lpstr>
      <vt:lpstr>Example 1 A</vt:lpstr>
      <vt:lpstr>Example 1 B</vt:lpstr>
      <vt:lpstr>Example 1 B</vt:lpstr>
      <vt:lpstr>Example 1 CYP A</vt:lpstr>
      <vt:lpstr>Example 1 CYP B</vt:lpstr>
      <vt:lpstr>Example 2 A</vt:lpstr>
      <vt:lpstr>Example 2 A</vt:lpstr>
      <vt:lpstr>Example 2 A</vt:lpstr>
      <vt:lpstr>Example 2 CYP A</vt:lpstr>
      <vt:lpstr>Example 3 A</vt:lpstr>
      <vt:lpstr>Example 3 B</vt:lpstr>
      <vt:lpstr>Example 3 CYP A</vt:lpstr>
      <vt:lpstr>Example 3 CYP B</vt:lpstr>
      <vt:lpstr>Example 4</vt:lpstr>
      <vt:lpstr>Example 4</vt:lpstr>
      <vt:lpstr>Example 4 CYP</vt:lpstr>
      <vt:lpstr>Example 5</vt:lpstr>
      <vt:lpstr>Example 5 CYP</vt:lpstr>
      <vt:lpstr>End of the Lesson</vt:lpstr>
    </vt:vector>
  </TitlesOfParts>
  <Company>Madeira Station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Glencoe Algebra 1</dc:title>
  <dc:creator>Tim Chavel</dc:creator>
  <cp:lastModifiedBy>tchavel</cp:lastModifiedBy>
  <cp:revision>120</cp:revision>
  <dcterms:created xsi:type="dcterms:W3CDTF">2007-12-06T14:31:51Z</dcterms:created>
  <dcterms:modified xsi:type="dcterms:W3CDTF">2015-11-09T13:47:23Z</dcterms:modified>
</cp:coreProperties>
</file>