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90" r:id="rId20"/>
    <p:sldId id="302" r:id="rId21"/>
    <p:sldId id="259" r:id="rId22"/>
    <p:sldId id="288" r:id="rId23"/>
    <p:sldId id="315" r:id="rId24"/>
    <p:sldId id="308" r:id="rId25"/>
    <p:sldId id="316" r:id="rId26"/>
    <p:sldId id="260" r:id="rId27"/>
    <p:sldId id="261" r:id="rId28"/>
    <p:sldId id="309" r:id="rId29"/>
    <p:sldId id="318" r:id="rId30"/>
    <p:sldId id="263" r:id="rId31"/>
    <p:sldId id="291" r:id="rId32"/>
    <p:sldId id="319" r:id="rId33"/>
    <p:sldId id="275" r:id="rId34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86" autoAdjust="0"/>
  </p:normalViewPr>
  <p:slideViewPr>
    <p:cSldViewPr>
      <p:cViewPr>
        <p:scale>
          <a:sx n="50" d="100"/>
          <a:sy n="50" d="100"/>
        </p:scale>
        <p:origin x="-123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3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3–1</a:t>
            </a:r>
          </a:p>
        </p:txBody>
      </p:sp>
      <p:pic>
        <p:nvPicPr>
          <p:cNvPr id="4201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Header" descr="12_ALG1_Header_03_02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Header" descr="12_ALG1_Header_03_02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6" name="Picture 16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Header" descr="12_ALG1_Header_03_02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5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6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8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Header" descr="12_ALG1_Header_03_02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8.xml"/><Relationship Id="rId7" Type="http://schemas.openxmlformats.org/officeDocument/2006/relationships/slide" Target="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8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9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8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9.jpeg"/><Relationship Id="rId5" Type="http://schemas.openxmlformats.org/officeDocument/2006/relationships/image" Target="../media/image46.png"/><Relationship Id="rId10" Type="http://schemas.openxmlformats.org/officeDocument/2006/relationships/image" Target="../media/image51.jpeg"/><Relationship Id="rId4" Type="http://schemas.openxmlformats.org/officeDocument/2006/relationships/image" Target="../media/image47.png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54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53.jpeg"/><Relationship Id="rId5" Type="http://schemas.openxmlformats.org/officeDocument/2006/relationships/image" Target="../media/image9.jpeg"/><Relationship Id="rId4" Type="http://schemas.openxmlformats.org/officeDocument/2006/relationships/image" Target="../media/image46.png"/><Relationship Id="rId9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tags" Target="../tags/tag34.xml"/><Relationship Id="rId7" Type="http://schemas.openxmlformats.org/officeDocument/2006/relationships/image" Target="../media/image46.png"/><Relationship Id="rId2" Type="http://schemas.openxmlformats.org/officeDocument/2006/relationships/tags" Target="../tags/tag3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57.xml"/><Relationship Id="rId4" Type="http://schemas.openxmlformats.org/officeDocument/2006/relationships/tags" Target="../tags/tag35.xml"/><Relationship Id="rId9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8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0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1" name="SplashHeader" descr="12_ALG1_Header_03_02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3–1)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charset="0"/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Key Concept:  Linear Function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1:  Solve an Equation with One Root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  Solve an Equation with No Solution</a:t>
            </a:r>
            <a:endParaRPr lang="en-US" sz="2000" b="1">
              <a:solidFill>
                <a:srgbClr val="E01B22"/>
              </a:solidFill>
            </a:endParaRPr>
          </a:p>
          <a:p>
            <a:pPr marL="1828800" indent="-18288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  Real-World Example: Estimate by Graphing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17800"/>
            <a:ext cx="3810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+ 9 = 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not linear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 = –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 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– 9 is a linear equation. If it is, write the equation in standard form.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6893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4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794000"/>
            <a:ext cx="4191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linear;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not linear</a:t>
            </a:r>
          </a:p>
        </p:txBody>
      </p:sp>
      <p:sp>
        <p:nvSpPr>
          <p:cNvPr id="108550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Determine whether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 = 0 is a linear equation. If it is, write the equation in standard form.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6784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autoUpdateAnimBg="0"/>
      <p:bldP spid="108550" grpId="0" autoUpdateAnimBg="0"/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Graph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5908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1066800" y="2251075"/>
            <a:ext cx="5334000" cy="3835400"/>
            <a:chOff x="672" y="1418"/>
            <a:chExt cx="3360" cy="2416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02"/>
              <a:ext cx="3024" cy="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	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9718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8" name="Picture 10" descr="03-02-3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6" y="1418"/>
              <a:ext cx="1134" cy="1120"/>
            </a:xfrm>
            <a:prstGeom prst="rect">
              <a:avLst/>
            </a:prstGeom>
            <a:noFill/>
          </p:spPr>
        </p:pic>
        <p:pic>
          <p:nvPicPr>
            <p:cNvPr id="109579" name="Picture 11" descr="03-02-3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02" y="1418"/>
              <a:ext cx="1134" cy="1120"/>
            </a:xfrm>
            <a:prstGeom prst="rect">
              <a:avLst/>
            </a:prstGeom>
            <a:noFill/>
          </p:spPr>
        </p:pic>
        <p:pic>
          <p:nvPicPr>
            <p:cNvPr id="109580" name="Picture 12" descr="03-02-3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96" y="2714"/>
              <a:ext cx="1134" cy="1120"/>
            </a:xfrm>
            <a:prstGeom prst="rect">
              <a:avLst/>
            </a:prstGeom>
            <a:noFill/>
          </p:spPr>
        </p:pic>
        <p:pic>
          <p:nvPicPr>
            <p:cNvPr id="109581" name="Picture 13" descr="03-02-3d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98" y="2714"/>
              <a:ext cx="1134" cy="112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11785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$75.00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$85.25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$87.50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$90.25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Jake’s Windows uses the equation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= 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+ 15.25 to calculate the total charge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based on the number of windows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that are washed. What will be the charge for washing 15 windows?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59928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641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y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linear equation is represented by this graph?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5070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6" name="Picture 10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28" name="Picture 12" descr="03-02-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4738" y="2119313"/>
            <a:ext cx="2522537" cy="24907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A.REI.10 Understand that the graph of an equation in two variables is the set of all its solutions plotted in the coordinate plane, often forming a curve (which could be a line).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F.IF.7a Graph linear and quadratic functions and show intercepts, maxima, and minima.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/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4 Model with mathematics.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800"/>
              <a:t>You graphed linear equations by using tables</a:t>
            </a:r>
          </a:p>
          <a:p>
            <a:r>
              <a:rPr lang="en-US" sz="2800"/>
              <a:t>and finding roots, zeros, and intercepts.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359275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linear equations by graphing.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812800" y="5006975"/>
            <a:ext cx="7950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Estimate solutions to a linear equation by graphing.</a:t>
            </a:r>
          </a:p>
        </p:txBody>
      </p:sp>
      <p:pic>
        <p:nvPicPr>
          <p:cNvPr id="4115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6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linear function	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3325"/>
            <a:ext cx="7620000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parent function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family of graphs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root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zeros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endParaRPr lang="en-US" sz="2800"/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6" name="Picture 10" descr="KC_alg_L03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32051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3" name="Picture 793" descr="3-2-1a"/>
          <p:cNvPicPr>
            <a:picLocks noChangeAspect="1" noChangeArrowheads="1"/>
          </p:cNvPicPr>
          <p:nvPr/>
        </p:nvPicPr>
        <p:blipFill>
          <a:blip r:embed="rId3" cstate="print"/>
          <a:srcRect b="78075"/>
          <a:stretch>
            <a:fillRect/>
          </a:stretch>
        </p:blipFill>
        <p:spPr bwMode="auto">
          <a:xfrm>
            <a:off x="1314450" y="1346200"/>
            <a:ext cx="2505075" cy="83185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 Equation with One Root</a:t>
            </a:r>
          </a:p>
        </p:txBody>
      </p:sp>
      <p:sp>
        <p:nvSpPr>
          <p:cNvPr id="5905" name="Rectangle 78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229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A.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5906" name="Rectangle 786"/>
          <p:cNvSpPr>
            <a:spLocks noChangeArrowheads="1"/>
          </p:cNvSpPr>
          <p:nvPr/>
        </p:nvSpPr>
        <p:spPr bwMode="auto">
          <a:xfrm>
            <a:off x="533400" y="5965825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The solution is –6.</a:t>
            </a:r>
          </a:p>
        </p:txBody>
      </p:sp>
      <p:sp>
        <p:nvSpPr>
          <p:cNvPr id="5907" name="Text Box 787"/>
          <p:cNvSpPr txBox="1">
            <a:spLocks noChangeArrowheads="1"/>
          </p:cNvSpPr>
          <p:nvPr/>
        </p:nvSpPr>
        <p:spPr bwMode="auto">
          <a:xfrm>
            <a:off x="866775" y="3752850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			Subtract 3 from each side.</a:t>
            </a:r>
          </a:p>
        </p:txBody>
      </p:sp>
      <p:sp>
        <p:nvSpPr>
          <p:cNvPr id="5908" name="Text Box 788"/>
          <p:cNvSpPr txBox="1">
            <a:spLocks noChangeArrowheads="1"/>
          </p:cNvSpPr>
          <p:nvPr/>
        </p:nvSpPr>
        <p:spPr bwMode="auto">
          <a:xfrm>
            <a:off x="866775" y="2886075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			Original equation</a:t>
            </a:r>
          </a:p>
        </p:txBody>
      </p:sp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866775" y="4629150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			Multiply each side by 2.</a:t>
            </a:r>
          </a:p>
        </p:txBody>
      </p:sp>
      <p:sp>
        <p:nvSpPr>
          <p:cNvPr id="5910" name="Text Box 790"/>
          <p:cNvSpPr txBox="1">
            <a:spLocks noChangeArrowheads="1"/>
          </p:cNvSpPr>
          <p:nvPr/>
        </p:nvSpPr>
        <p:spPr bwMode="auto">
          <a:xfrm>
            <a:off x="866775" y="5351463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			Simplify.</a:t>
            </a:r>
          </a:p>
        </p:txBody>
      </p:sp>
      <p:sp>
        <p:nvSpPr>
          <p:cNvPr id="5912" name="Rectangle 792"/>
          <p:cNvSpPr>
            <a:spLocks noChangeArrowheads="1"/>
          </p:cNvSpPr>
          <p:nvPr/>
        </p:nvSpPr>
        <p:spPr bwMode="auto">
          <a:xfrm>
            <a:off x="847725" y="2133600"/>
            <a:ext cx="5476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04963" indent="-1604963">
              <a:spcBef>
                <a:spcPct val="20000"/>
              </a:spcBef>
            </a:pPr>
            <a:r>
              <a:rPr lang="en-US" sz="2400" b="1">
                <a:solidFill>
                  <a:srgbClr val="00539D"/>
                </a:solidFill>
              </a:rPr>
              <a:t>Method 1	 </a:t>
            </a:r>
            <a:r>
              <a:rPr lang="en-US" sz="2400"/>
              <a:t>Solve algebraically.</a:t>
            </a:r>
          </a:p>
        </p:txBody>
      </p:sp>
      <p:pic>
        <p:nvPicPr>
          <p:cNvPr id="5914" name="Picture 794" descr="3-2-1a"/>
          <p:cNvPicPr>
            <a:picLocks noChangeAspect="1" noChangeArrowheads="1"/>
          </p:cNvPicPr>
          <p:nvPr/>
        </p:nvPicPr>
        <p:blipFill>
          <a:blip r:embed="rId3" cstate="print"/>
          <a:srcRect t="21841" b="55983"/>
          <a:stretch>
            <a:fillRect/>
          </a:stretch>
        </p:blipFill>
        <p:spPr bwMode="auto">
          <a:xfrm>
            <a:off x="971550" y="2686050"/>
            <a:ext cx="2505075" cy="841375"/>
          </a:xfrm>
          <a:prstGeom prst="rect">
            <a:avLst/>
          </a:prstGeom>
          <a:noFill/>
        </p:spPr>
      </p:pic>
      <p:pic>
        <p:nvPicPr>
          <p:cNvPr id="5915" name="Picture 795" descr="3-2-1a"/>
          <p:cNvPicPr>
            <a:picLocks noChangeAspect="1" noChangeArrowheads="1"/>
          </p:cNvPicPr>
          <p:nvPr/>
        </p:nvPicPr>
        <p:blipFill>
          <a:blip r:embed="rId3" cstate="print"/>
          <a:srcRect t="43431" b="34645"/>
          <a:stretch>
            <a:fillRect/>
          </a:stretch>
        </p:blipFill>
        <p:spPr bwMode="auto">
          <a:xfrm>
            <a:off x="971550" y="3527425"/>
            <a:ext cx="2505075" cy="831850"/>
          </a:xfrm>
          <a:prstGeom prst="rect">
            <a:avLst/>
          </a:prstGeom>
          <a:noFill/>
        </p:spPr>
      </p:pic>
      <p:pic>
        <p:nvPicPr>
          <p:cNvPr id="5917" name="Picture 797" descr="3-2-1a"/>
          <p:cNvPicPr>
            <a:picLocks noChangeAspect="1" noChangeArrowheads="1"/>
          </p:cNvPicPr>
          <p:nvPr/>
        </p:nvPicPr>
        <p:blipFill>
          <a:blip r:embed="rId3" cstate="print"/>
          <a:srcRect t="89372"/>
          <a:stretch>
            <a:fillRect/>
          </a:stretch>
        </p:blipFill>
        <p:spPr bwMode="auto">
          <a:xfrm>
            <a:off x="971550" y="5305425"/>
            <a:ext cx="2505075" cy="403225"/>
          </a:xfrm>
          <a:prstGeom prst="rect">
            <a:avLst/>
          </a:prstGeom>
          <a:noFill/>
        </p:spPr>
      </p:pic>
      <p:pic>
        <p:nvPicPr>
          <p:cNvPr id="5918" name="Picture 798" descr="3-2-1-redo"/>
          <p:cNvPicPr>
            <a:picLocks noChangeAspect="1" noChangeArrowheads="1"/>
          </p:cNvPicPr>
          <p:nvPr/>
        </p:nvPicPr>
        <p:blipFill>
          <a:blip r:embed="rId4" cstate="print"/>
          <a:srcRect l="9471"/>
          <a:stretch>
            <a:fillRect/>
          </a:stretch>
        </p:blipFill>
        <p:spPr bwMode="auto">
          <a:xfrm>
            <a:off x="1335088" y="4387850"/>
            <a:ext cx="2093912" cy="8699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5" grpId="0" build="p" autoUpdateAnimBg="0" advAuto="0"/>
      <p:bldP spid="5906" grpId="0" autoUpdateAnimBg="0"/>
      <p:bldP spid="5907" grpId="0" autoUpdateAnimBg="0"/>
      <p:bldP spid="5908" grpId="0" autoUpdateAnimBg="0"/>
      <p:bldP spid="5909" grpId="0" autoUpdateAnimBg="0"/>
      <p:bldP spid="5910" grpId="0" autoUpdateAnimBg="0"/>
      <p:bldP spid="5912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42" name="Picture 26" descr="3-2-1b"/>
          <p:cNvPicPr>
            <a:picLocks noChangeAspect="1" noChangeArrowheads="1"/>
          </p:cNvPicPr>
          <p:nvPr/>
        </p:nvPicPr>
        <p:blipFill>
          <a:blip r:embed="rId3" cstate="print"/>
          <a:srcRect b="75795"/>
          <a:stretch>
            <a:fillRect/>
          </a:stretch>
        </p:blipFill>
        <p:spPr bwMode="auto">
          <a:xfrm>
            <a:off x="1304925" y="1365250"/>
            <a:ext cx="2495550" cy="796925"/>
          </a:xfrm>
          <a:prstGeom prst="rect">
            <a:avLst/>
          </a:prstGeom>
          <a:noFill/>
        </p:spPr>
      </p:pic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 Equation with One Root</a:t>
            </a:r>
          </a:p>
        </p:txBody>
      </p:sp>
      <p:sp>
        <p:nvSpPr>
          <p:cNvPr id="86034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03363"/>
            <a:ext cx="8229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B.</a:t>
            </a:r>
            <a:endParaRPr lang="en-US" sz="2400" b="1">
              <a:solidFill>
                <a:srgbClr val="00539D"/>
              </a:solidFill>
            </a:endParaRPr>
          </a:p>
        </p:txBody>
      </p:sp>
      <p:sp>
        <p:nvSpPr>
          <p:cNvPr id="86037" name="Text Box 21"/>
          <p:cNvSpPr txBox="1">
            <a:spLocks noChangeArrowheads="1"/>
          </p:cNvSpPr>
          <p:nvPr/>
        </p:nvSpPr>
        <p:spPr bwMode="auto">
          <a:xfrm>
            <a:off x="847725" y="2755900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Find the related function. Set the equation equal to 0.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847725" y="2133600"/>
            <a:ext cx="494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04963" indent="-1604963">
              <a:spcBef>
                <a:spcPct val="20000"/>
              </a:spcBef>
            </a:pPr>
            <a:r>
              <a:rPr lang="en-US" sz="2400" b="1">
                <a:solidFill>
                  <a:srgbClr val="00539D"/>
                </a:solidFill>
              </a:rPr>
              <a:t>Method 2	</a:t>
            </a:r>
            <a:r>
              <a:rPr lang="en-US" sz="2400"/>
              <a:t>Solve by graphing.</a:t>
            </a:r>
            <a:endParaRPr lang="en-US" sz="2400">
              <a:solidFill>
                <a:srgbClr val="00539D"/>
              </a:solidFill>
            </a:endParaRPr>
          </a:p>
        </p:txBody>
      </p:sp>
      <p:grpSp>
        <p:nvGrpSpPr>
          <p:cNvPr id="86048" name="Group 32"/>
          <p:cNvGrpSpPr>
            <a:grpSpLocks/>
          </p:cNvGrpSpPr>
          <p:nvPr/>
        </p:nvGrpSpPr>
        <p:grpSpPr bwMode="auto">
          <a:xfrm>
            <a:off x="866775" y="3298825"/>
            <a:ext cx="7881938" cy="854075"/>
            <a:chOff x="546" y="2078"/>
            <a:chExt cx="4965" cy="538"/>
          </a:xfrm>
        </p:grpSpPr>
        <p:sp>
          <p:nvSpPr>
            <p:cNvPr id="86036" name="Text Box 20"/>
            <p:cNvSpPr txBox="1">
              <a:spLocks noChangeArrowheads="1"/>
            </p:cNvSpPr>
            <p:nvPr/>
          </p:nvSpPr>
          <p:spPr bwMode="auto">
            <a:xfrm>
              <a:off x="546" y="2232"/>
              <a:ext cx="4965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70000"/>
                </a:spcAft>
                <a:buClr>
                  <a:srgbClr val="FFFFFF"/>
                </a:buClr>
                <a:tabLst>
                  <a:tab pos="1543050" algn="r"/>
                  <a:tab pos="1657350" algn="l"/>
                  <a:tab pos="1943100" algn="l"/>
                  <a:tab pos="3429000" algn="l"/>
                  <a:tab pos="548640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				Original equation</a:t>
              </a:r>
            </a:p>
          </p:txBody>
        </p:sp>
        <p:pic>
          <p:nvPicPr>
            <p:cNvPr id="86043" name="Picture 27" descr="3-2-1b"/>
            <p:cNvPicPr>
              <a:picLocks noChangeAspect="1" noChangeArrowheads="1"/>
            </p:cNvPicPr>
            <p:nvPr/>
          </p:nvPicPr>
          <p:blipFill>
            <a:blip r:embed="rId3" cstate="print"/>
            <a:srcRect t="24591" b="49469"/>
            <a:stretch>
              <a:fillRect/>
            </a:stretch>
          </p:blipFill>
          <p:spPr bwMode="auto">
            <a:xfrm>
              <a:off x="612" y="2078"/>
              <a:ext cx="1572" cy="538"/>
            </a:xfrm>
            <a:prstGeom prst="rect">
              <a:avLst/>
            </a:prstGeom>
            <a:noFill/>
          </p:spPr>
        </p:pic>
      </p:grpSp>
      <p:grpSp>
        <p:nvGrpSpPr>
          <p:cNvPr id="86050" name="Group 34"/>
          <p:cNvGrpSpPr>
            <a:grpSpLocks/>
          </p:cNvGrpSpPr>
          <p:nvPr/>
        </p:nvGrpSpPr>
        <p:grpSpPr bwMode="auto">
          <a:xfrm>
            <a:off x="866775" y="5046663"/>
            <a:ext cx="7881938" cy="820737"/>
            <a:chOff x="546" y="3179"/>
            <a:chExt cx="4965" cy="517"/>
          </a:xfrm>
        </p:grpSpPr>
        <p:sp>
          <p:nvSpPr>
            <p:cNvPr id="86038" name="Text Box 22"/>
            <p:cNvSpPr txBox="1">
              <a:spLocks noChangeArrowheads="1"/>
            </p:cNvSpPr>
            <p:nvPr/>
          </p:nvSpPr>
          <p:spPr bwMode="auto">
            <a:xfrm>
              <a:off x="546" y="3287"/>
              <a:ext cx="4965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70000"/>
                </a:spcAft>
                <a:buClr>
                  <a:srgbClr val="FFFFFF"/>
                </a:buClr>
                <a:tabLst>
                  <a:tab pos="1543050" algn="r"/>
                  <a:tab pos="1657350" algn="l"/>
                  <a:tab pos="1943100" algn="l"/>
                  <a:tab pos="3429000" algn="l"/>
                  <a:tab pos="548640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				Simplify.</a:t>
              </a:r>
            </a:p>
          </p:txBody>
        </p:sp>
        <p:pic>
          <p:nvPicPr>
            <p:cNvPr id="86044" name="Picture 28" descr="3-2-1b"/>
            <p:cNvPicPr>
              <a:picLocks noChangeAspect="1" noChangeArrowheads="1"/>
            </p:cNvPicPr>
            <p:nvPr/>
          </p:nvPicPr>
          <p:blipFill>
            <a:blip r:embed="rId3" cstate="print"/>
            <a:srcRect t="50131" b="24916"/>
            <a:stretch>
              <a:fillRect/>
            </a:stretch>
          </p:blipFill>
          <p:spPr bwMode="auto">
            <a:xfrm>
              <a:off x="636" y="3179"/>
              <a:ext cx="1572" cy="517"/>
            </a:xfrm>
            <a:prstGeom prst="rect">
              <a:avLst/>
            </a:prstGeom>
            <a:noFill/>
          </p:spPr>
        </p:pic>
      </p:grpSp>
      <p:grpSp>
        <p:nvGrpSpPr>
          <p:cNvPr id="86052" name="Group 36"/>
          <p:cNvGrpSpPr>
            <a:grpSpLocks/>
          </p:cNvGrpSpPr>
          <p:nvPr/>
        </p:nvGrpSpPr>
        <p:grpSpPr bwMode="auto">
          <a:xfrm>
            <a:off x="881063" y="4160838"/>
            <a:ext cx="7881937" cy="868362"/>
            <a:chOff x="555" y="2621"/>
            <a:chExt cx="4965" cy="547"/>
          </a:xfrm>
        </p:grpSpPr>
        <p:sp>
          <p:nvSpPr>
            <p:cNvPr id="86046" name="Text Box 30"/>
            <p:cNvSpPr txBox="1">
              <a:spLocks noChangeArrowheads="1"/>
            </p:cNvSpPr>
            <p:nvPr/>
          </p:nvSpPr>
          <p:spPr bwMode="auto">
            <a:xfrm>
              <a:off x="555" y="2759"/>
              <a:ext cx="4965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70000"/>
                </a:spcAft>
                <a:buClr>
                  <a:srgbClr val="FFFFFF"/>
                </a:buClr>
                <a:tabLst>
                  <a:tab pos="1543050" algn="r"/>
                  <a:tab pos="1657350" algn="l"/>
                  <a:tab pos="1943100" algn="l"/>
                  <a:tab pos="3429000" algn="l"/>
                  <a:tab pos="548640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				Subtract 2 from each side.</a:t>
              </a:r>
            </a:p>
          </p:txBody>
        </p:sp>
        <p:pic>
          <p:nvPicPr>
            <p:cNvPr id="86047" name="Picture 31" descr="3-2-1b-redo"/>
            <p:cNvPicPr>
              <a:picLocks noChangeAspect="1" noChangeArrowheads="1"/>
            </p:cNvPicPr>
            <p:nvPr/>
          </p:nvPicPr>
          <p:blipFill>
            <a:blip r:embed="rId4" cstate="print"/>
            <a:srcRect l="7233"/>
            <a:stretch>
              <a:fillRect/>
            </a:stretch>
          </p:blipFill>
          <p:spPr bwMode="auto">
            <a:xfrm>
              <a:off x="947" y="2621"/>
              <a:ext cx="1693" cy="547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4" grpId="0" build="p" autoUpdateAnimBg="0" advAuto="0"/>
      <p:bldP spid="86037" grpId="0" autoUpdateAnimBg="0"/>
      <p:bldP spid="86041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B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 Equation with One Root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533400" y="57658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So, the solution is –3.</a:t>
            </a:r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862013" y="4122738"/>
            <a:ext cx="4452937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4290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The graph intersects the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-axis at –3.</a:t>
            </a:r>
          </a:p>
        </p:txBody>
      </p:sp>
      <p:grpSp>
        <p:nvGrpSpPr>
          <p:cNvPr id="120848" name="Group 16"/>
          <p:cNvGrpSpPr>
            <a:grpSpLocks/>
          </p:cNvGrpSpPr>
          <p:nvPr/>
        </p:nvGrpSpPr>
        <p:grpSpPr bwMode="auto">
          <a:xfrm>
            <a:off x="866775" y="1323975"/>
            <a:ext cx="7881938" cy="968375"/>
            <a:chOff x="546" y="834"/>
            <a:chExt cx="4965" cy="610"/>
          </a:xfrm>
        </p:grpSpPr>
        <p:sp>
          <p:nvSpPr>
            <p:cNvPr id="120841" name="Text Box 9"/>
            <p:cNvSpPr txBox="1">
              <a:spLocks noChangeArrowheads="1"/>
            </p:cNvSpPr>
            <p:nvPr/>
          </p:nvSpPr>
          <p:spPr bwMode="auto">
            <a:xfrm>
              <a:off x="546" y="972"/>
              <a:ext cx="4965" cy="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70000"/>
                </a:spcAft>
                <a:buClr>
                  <a:srgbClr val="FFFFFF"/>
                </a:buClr>
                <a:tabLst>
                  <a:tab pos="1543050" algn="r"/>
                  <a:tab pos="1657350" algn="l"/>
                  <a:tab pos="1943100" algn="l"/>
                  <a:tab pos="3429000" algn="l"/>
                  <a:tab pos="548640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The related function is                        To graph the function, make a table.</a:t>
              </a:r>
            </a:p>
          </p:txBody>
        </p:sp>
        <p:pic>
          <p:nvPicPr>
            <p:cNvPr id="120847" name="Picture 15" descr="3-2-1b"/>
            <p:cNvPicPr>
              <a:picLocks noChangeAspect="1" noChangeArrowheads="1"/>
            </p:cNvPicPr>
            <p:nvPr/>
          </p:nvPicPr>
          <p:blipFill>
            <a:blip r:embed="rId3" cstate="print"/>
            <a:srcRect l="21375" t="75217"/>
            <a:stretch>
              <a:fillRect/>
            </a:stretch>
          </p:blipFill>
          <p:spPr bwMode="auto">
            <a:xfrm>
              <a:off x="2526" y="834"/>
              <a:ext cx="1236" cy="514"/>
            </a:xfrm>
            <a:prstGeom prst="rect">
              <a:avLst/>
            </a:prstGeom>
            <a:noFill/>
          </p:spPr>
        </p:pic>
      </p:grpSp>
      <p:pic>
        <p:nvPicPr>
          <p:cNvPr id="120855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0700" y="4075113"/>
            <a:ext cx="2559050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0858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49525" y="2244725"/>
            <a:ext cx="4022725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4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5" name="Picture 11" descr="3-2-1a cy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488" y="1238250"/>
            <a:ext cx="5091112" cy="804863"/>
          </a:xfrm>
          <a:prstGeom prst="rect">
            <a:avLst/>
          </a:prstGeom>
          <a:noFill/>
        </p:spPr>
      </p:pic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CYPA 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316163"/>
            <a:ext cx="2790825" cy="416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28675" y="32480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7" name="Picture 11" descr="3-2-1b cy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463" y="1238250"/>
            <a:ext cx="4799012" cy="785813"/>
          </a:xfrm>
          <a:prstGeom prst="rect">
            <a:avLst/>
          </a:prstGeom>
          <a:noFill/>
        </p:spPr>
      </p:pic>
      <p:sp>
        <p:nvSpPr>
          <p:cNvPr id="12185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 CYP B</a:t>
            </a:r>
          </a:p>
        </p:txBody>
      </p:sp>
      <p:sp>
        <p:nvSpPr>
          <p:cNvPr id="121863" name="Oval 7"/>
          <p:cNvSpPr>
            <a:spLocks noChangeArrowheads="1"/>
          </p:cNvSpPr>
          <p:nvPr/>
        </p:nvSpPr>
        <p:spPr bwMode="auto">
          <a:xfrm>
            <a:off x="809625" y="20193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1864" name="Picture 8" descr="Check Progre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1865" name="Picture 9" descr="CheckPoint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1872" name="Group 16"/>
          <p:cNvGrpSpPr>
            <a:grpSpLocks/>
          </p:cNvGrpSpPr>
          <p:nvPr/>
        </p:nvGrpSpPr>
        <p:grpSpPr bwMode="auto">
          <a:xfrm>
            <a:off x="838200" y="2033588"/>
            <a:ext cx="5260975" cy="4027487"/>
            <a:chOff x="528" y="1281"/>
            <a:chExt cx="3314" cy="2537"/>
          </a:xfrm>
        </p:grpSpPr>
        <p:sp>
          <p:nvSpPr>
            <p:cNvPr id="12186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281"/>
              <a:ext cx="3276" cy="1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4;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–4;</a:t>
              </a: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endParaRPr lang="pt-BR" sz="22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endParaRPr lang="pt-BR" sz="2200" b="1">
                <a:solidFill>
                  <a:srgbClr val="00539D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–3;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3;</a:t>
              </a: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endParaRPr lang="pt-BR" sz="22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21868" name="Picture 12" descr="03-02-1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34" y="1496"/>
              <a:ext cx="1042" cy="1029"/>
            </a:xfrm>
            <a:prstGeom prst="rect">
              <a:avLst/>
            </a:prstGeom>
            <a:noFill/>
          </p:spPr>
        </p:pic>
        <p:pic>
          <p:nvPicPr>
            <p:cNvPr id="121869" name="Picture 13" descr="03-02-1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800" y="1496"/>
              <a:ext cx="1042" cy="1028"/>
            </a:xfrm>
            <a:prstGeom prst="rect">
              <a:avLst/>
            </a:prstGeom>
            <a:noFill/>
          </p:spPr>
        </p:pic>
        <p:pic>
          <p:nvPicPr>
            <p:cNvPr id="121870" name="Picture 14" descr="03-02-1c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34" y="2790"/>
              <a:ext cx="1042" cy="1028"/>
            </a:xfrm>
            <a:prstGeom prst="rect">
              <a:avLst/>
            </a:prstGeom>
            <a:noFill/>
          </p:spPr>
        </p:pic>
        <p:pic>
          <p:nvPicPr>
            <p:cNvPr id="121871" name="Picture 15" descr="03-02-1d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794" y="2790"/>
              <a:ext cx="1042" cy="10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 Equation with No Solution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81125"/>
            <a:ext cx="8229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A.</a:t>
            </a:r>
            <a:r>
              <a:rPr lang="en-US" sz="2400" b="1">
                <a:solidFill>
                  <a:srgbClr val="00539D"/>
                </a:solidFill>
              </a:rPr>
              <a:t> Solve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+ 5 = 2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+ 3.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5314950"/>
            <a:ext cx="8220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 Since </a:t>
            </a:r>
            <a:r>
              <a:rPr lang="en-US" sz="2400" i="1">
                <a:solidFill>
                  <a:srgbClr val="E01B22"/>
                </a:solidFill>
              </a:rPr>
              <a:t>f</a:t>
            </a:r>
            <a:r>
              <a:rPr lang="en-US" sz="2400">
                <a:solidFill>
                  <a:srgbClr val="E01B22"/>
                </a:solidFill>
              </a:rPr>
              <a:t>(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) is always equal to 2, this function has no solution.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66775" y="3144838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+ 2 =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				Subtract 3 from each side.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866775" y="2486025"/>
            <a:ext cx="7881938" cy="493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+ 5 =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+ 3	Original equation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866775" y="3730625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        2 = 0				Subtract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from each side.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866775" y="4316413"/>
            <a:ext cx="788193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The related function is </a:t>
            </a:r>
            <a:r>
              <a:rPr lang="en-US" sz="2400" i="1">
                <a:solidFill>
                  <a:srgbClr val="000000"/>
                </a:solidFill>
              </a:rPr>
              <a:t>f</a:t>
            </a: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 = 2. The root of the linear equation is the value of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when </a:t>
            </a:r>
            <a:r>
              <a:rPr lang="en-US" sz="2400" i="1">
                <a:solidFill>
                  <a:srgbClr val="000000"/>
                </a:solidFill>
              </a:rPr>
              <a:t>f</a:t>
            </a: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 = 0.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33400" y="2003425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333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b="1">
                <a:solidFill>
                  <a:srgbClr val="00539D"/>
                </a:solidFill>
              </a:rPr>
              <a:t>Method 1</a:t>
            </a:r>
            <a:r>
              <a:rPr lang="en-US" sz="2400">
                <a:solidFill>
                  <a:srgbClr val="000000"/>
                </a:solidFill>
              </a:rPr>
              <a:t> Solve algebraically.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 autoUpdateAnimBg="0" advAuto="0"/>
      <p:bldP spid="6151" grpId="0" autoUpdateAnimBg="0"/>
      <p:bldP spid="6152" grpId="0" autoUpdateAnimBg="0"/>
      <p:bldP spid="6153" grpId="0" autoUpdateAnimBg="0"/>
      <p:bldP spid="6154" grpId="0" autoUpdateAnimBg="0"/>
      <p:bldP spid="6155" grpId="0" autoUpdateAnimBg="0"/>
      <p:bldP spid="615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an Equation with No Solution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81125"/>
            <a:ext cx="8229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</a:pPr>
            <a:r>
              <a:rPr lang="en-US" sz="2400" b="1">
                <a:solidFill>
                  <a:srgbClr val="00539D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</a:rPr>
              <a:t>B.</a:t>
            </a:r>
            <a:r>
              <a:rPr lang="en-US" sz="2400" b="1">
                <a:solidFill>
                  <a:srgbClr val="00539D"/>
                </a:solidFill>
              </a:rPr>
              <a:t> Solve  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– 7 = 5</a:t>
            </a:r>
            <a:r>
              <a:rPr lang="en-US" sz="2400" b="1" i="1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+ 2.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866775" y="5732463"/>
            <a:ext cx="49244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71600" indent="-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 Therefore, there is no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solution.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838200" y="3860800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2004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9 =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				Subtract 2 from each side.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838200" y="3275013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2004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7 =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+ 2	Original equation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838200" y="4446588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2004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      –9 = 0				Subtract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from each side.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866775" y="4922838"/>
            <a:ext cx="788193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Graph the related function, which is </a:t>
            </a:r>
            <a:r>
              <a:rPr lang="en-US" sz="2400" i="1">
                <a:solidFill>
                  <a:srgbClr val="000000"/>
                </a:solidFill>
              </a:rPr>
              <a:t>f</a:t>
            </a:r>
            <a:r>
              <a:rPr lang="en-US" sz="2400">
                <a:solidFill>
                  <a:srgbClr val="000000"/>
                </a:solidFill>
              </a:rPr>
              <a:t>(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) = –9. The graph of the line does not intersect the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-axis.</a:t>
            </a: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838200" y="1979613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</a:t>
            </a:r>
            <a:r>
              <a:rPr lang="en-US" sz="2400" b="1">
                <a:solidFill>
                  <a:srgbClr val="00539D"/>
                </a:solidFill>
              </a:rPr>
              <a:t>Method 2</a:t>
            </a:r>
            <a:r>
              <a:rPr lang="en-US" sz="2400">
                <a:solidFill>
                  <a:srgbClr val="000000"/>
                </a:solidFill>
              </a:rPr>
              <a:t> Solve graphically.</a:t>
            </a:r>
          </a:p>
        </p:txBody>
      </p:sp>
      <p:pic>
        <p:nvPicPr>
          <p:cNvPr id="7190" name="Picture 22" descr="03-02-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1025" y="1231900"/>
            <a:ext cx="2057400" cy="2057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1" grpId="0" build="p" autoUpdateAnimBg="0" advAuto="0"/>
      <p:bldP spid="7182" grpId="0" autoUpdateAnimBg="0"/>
      <p:bldP spid="7183" grpId="0" autoUpdateAnimBg="0"/>
      <p:bldP spid="7184" grpId="0" autoUpdateAnimBg="0"/>
      <p:bldP spid="7185" grpId="0" autoUpdateAnimBg="0"/>
      <p:bldP spid="7186" grpId="0" autoUpdateAnimBg="0"/>
      <p:bldP spid="718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A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028825"/>
            <a:ext cx="28003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= –1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no solution</a:t>
            </a:r>
          </a:p>
        </p:txBody>
      </p:sp>
      <p:sp>
        <p:nvSpPr>
          <p:cNvPr id="114694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Solve 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 = 7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algebraically.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38200" y="48101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4" grpId="0" autoUpdateAnimBg="0"/>
      <p:bldP spid="11469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 CYP B</a:t>
            </a:r>
          </a:p>
        </p:txBody>
      </p:sp>
      <p:sp>
        <p:nvSpPr>
          <p:cNvPr id="123910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C1D24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Solve 4 –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= –6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 by graphing.</a:t>
            </a:r>
          </a:p>
        </p:txBody>
      </p:sp>
      <p:sp>
        <p:nvSpPr>
          <p:cNvPr id="123911" name="Oval 7"/>
          <p:cNvSpPr>
            <a:spLocks noChangeArrowheads="1"/>
          </p:cNvSpPr>
          <p:nvPr/>
        </p:nvSpPr>
        <p:spPr bwMode="auto">
          <a:xfrm>
            <a:off x="4038600" y="4114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391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391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23919" name="Group 15"/>
          <p:cNvGrpSpPr>
            <a:grpSpLocks/>
          </p:cNvGrpSpPr>
          <p:nvPr/>
        </p:nvGrpSpPr>
        <p:grpSpPr bwMode="auto">
          <a:xfrm>
            <a:off x="838200" y="2127250"/>
            <a:ext cx="5534025" cy="3997325"/>
            <a:chOff x="528" y="1340"/>
            <a:chExt cx="3486" cy="2518"/>
          </a:xfrm>
        </p:grpSpPr>
        <p:sp>
          <p:nvSpPr>
            <p:cNvPr id="12390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340"/>
              <a:ext cx="3486" cy="1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	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–1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1</a:t>
              </a: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endParaRPr lang="pt-BR" sz="22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endParaRPr lang="pt-BR" sz="22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609600" indent="-609600">
                <a:lnSpc>
                  <a:spcPct val="90000"/>
                </a:lnSpc>
                <a:spcBef>
                  <a:spcPct val="55000"/>
                </a:spcBef>
                <a:spcAft>
                  <a:spcPct val="55000"/>
                </a:spcAft>
                <a:buClr>
                  <a:srgbClr val="00539D"/>
                </a:buClr>
                <a:tabLst>
                  <a:tab pos="3200400" algn="l"/>
                </a:tabLst>
              </a:pP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200" b="1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 = 1	</a:t>
              </a:r>
              <a:r>
                <a:rPr lang="pt-BR" sz="22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200" b="1">
                  <a:solidFill>
                    <a:srgbClr val="000000"/>
                  </a:solidFill>
                  <a:sym typeface="Symbol" pitchFamily="18" charset="2"/>
                </a:rPr>
                <a:t>	no solution</a:t>
              </a:r>
            </a:p>
          </p:txBody>
        </p:sp>
        <p:pic>
          <p:nvPicPr>
            <p:cNvPr id="123915" name="Picture 11" descr="3-2-2b-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34" y="1598"/>
              <a:ext cx="990" cy="990"/>
            </a:xfrm>
            <a:prstGeom prst="rect">
              <a:avLst/>
            </a:prstGeom>
            <a:noFill/>
          </p:spPr>
        </p:pic>
        <p:pic>
          <p:nvPicPr>
            <p:cNvPr id="123916" name="Picture 12" descr="3-2-2b-B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50" y="1598"/>
              <a:ext cx="990" cy="990"/>
            </a:xfrm>
            <a:prstGeom prst="rect">
              <a:avLst/>
            </a:prstGeom>
            <a:noFill/>
          </p:spPr>
        </p:pic>
        <p:pic>
          <p:nvPicPr>
            <p:cNvPr id="123917" name="Picture 13" descr="3-2-2b-C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2" y="2868"/>
              <a:ext cx="990" cy="990"/>
            </a:xfrm>
            <a:prstGeom prst="rect">
              <a:avLst/>
            </a:prstGeom>
            <a:noFill/>
          </p:spPr>
        </p:pic>
        <p:pic>
          <p:nvPicPr>
            <p:cNvPr id="123918" name="Picture 14" descr="3-2-2b-D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74" y="2868"/>
              <a:ext cx="990" cy="9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0" grpId="0" autoUpdateAnimBg="0"/>
      <p:bldP spid="1239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48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by Graphing</a:t>
            </a:r>
          </a:p>
        </p:txBody>
      </p:sp>
      <p:sp>
        <p:nvSpPr>
          <p:cNvPr id="9220" name="TPQuestion"/>
          <p:cNvSpPr>
            <a:spLocks noChangeArrowheads="1"/>
          </p:cNvSpPr>
          <p:nvPr/>
        </p:nvSpPr>
        <p:spPr bwMode="auto">
          <a:xfrm>
            <a:off x="476250" y="1285875"/>
            <a:ext cx="80200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000" b="1">
                <a:solidFill>
                  <a:srgbClr val="EC1D24"/>
                </a:solidFill>
                <a:cs typeface="Times New Roman" pitchFamily="18" charset="0"/>
              </a:rPr>
              <a:t>FUNDRAISING 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Kendra’s class is selling greeting cards to raise money for new soccer equipment. They paid $115 for the cards, and they are selling each card for $1.75. The function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= 1.75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– 115 represents their profit </a:t>
            </a: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for selling </a:t>
            </a:r>
            <a:br>
              <a:rPr lang="en-US" sz="20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0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000" b="1">
                <a:solidFill>
                  <a:srgbClr val="00539D"/>
                </a:solidFill>
                <a:cs typeface="Times New Roman" pitchFamily="18" charset="0"/>
              </a:rPr>
              <a:t> greeting cards. Find the zero of this function. Describe what this value means in this context.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866775" y="5019675"/>
            <a:ext cx="4348163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The graph appears to intersect the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-axis at about 65. Next, solve algebraically to check.</a:t>
            </a:r>
          </a:p>
        </p:txBody>
      </p:sp>
      <p:pic>
        <p:nvPicPr>
          <p:cNvPr id="9226" name="Picture 10" descr="3-2-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3413" y="2935288"/>
            <a:ext cx="2705100" cy="2960687"/>
          </a:xfrm>
          <a:prstGeom prst="rect">
            <a:avLst/>
          </a:prstGeom>
          <a:noFill/>
        </p:spPr>
      </p:pic>
      <p:pic>
        <p:nvPicPr>
          <p:cNvPr id="9227" name="Picture 11" descr="3-2-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3810000"/>
            <a:ext cx="3894138" cy="987425"/>
          </a:xfrm>
          <a:prstGeom prst="rect">
            <a:avLst/>
          </a:prstGeom>
          <a:noFill/>
        </p:spPr>
      </p:pic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838200" y="3133725"/>
            <a:ext cx="4348163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657350" algn="l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Make a table of values.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3" grpId="0" autoUpdateAnimBg="0"/>
      <p:bldP spid="923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486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Estimate by Graphing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533400" y="4667250"/>
            <a:ext cx="82391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4500" indent="-1370013">
              <a:spcBef>
                <a:spcPct val="20000"/>
              </a:spcBef>
              <a:spcAft>
                <a:spcPct val="6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 The zero of this function is about 65.71. Since part of a greeting card cannot be sold, they must sell 66 greeting cards to make a profit.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866775" y="2185988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568325" algn="l"/>
                <a:tab pos="1543050" algn="r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   0  =  1.75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115	Replace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with 0.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866775" y="1600200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568325" algn="l"/>
                <a:tab pos="1544638" algn="r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   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 =  1.75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115	Original equation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866775" y="2771775"/>
            <a:ext cx="7881938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1543050" algn="r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      115  =  1.75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	Add 115 to each side.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866775" y="3357563"/>
            <a:ext cx="7881938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70000"/>
              </a:spcAft>
              <a:buClr>
                <a:srgbClr val="FFFFFF"/>
              </a:buClr>
              <a:tabLst>
                <a:tab pos="803275" algn="l"/>
                <a:tab pos="1543050" algn="r"/>
                <a:tab pos="1943100" algn="l"/>
                <a:tab pos="3597275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   65.71  </a:t>
            </a:r>
            <a:r>
              <a:rPr lang="en-US" sz="2400" i="1">
                <a:solidFill>
                  <a:srgbClr val="000000"/>
                </a:solidFill>
                <a:cs typeface="Arial" charset="0"/>
              </a:rPr>
              <a:t>≈  x</a:t>
            </a:r>
            <a:r>
              <a:rPr lang="en-US" sz="2400">
                <a:solidFill>
                  <a:srgbClr val="000000"/>
                </a:solidFill>
              </a:rPr>
              <a:t>		Divide each side by 1.75.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autoUpdateAnimBg="0"/>
      <p:bldP spid="91142" grpId="0" autoUpdateAnimBg="0"/>
      <p:bldP spid="91143" grpId="0" autoUpdateAnimBg="0"/>
      <p:bldP spid="91144" grpId="0" autoUpdateAnimBg="0"/>
      <p:bldP spid="9114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hidden">
          <a:xfrm>
            <a:off x="7467600" y="3581400"/>
            <a:ext cx="121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lphaUcPeriod"/>
            </a:pPr>
            <a:r>
              <a:rPr lang="en-US" sz="3200">
                <a:solidFill>
                  <a:schemeClr val="bg1"/>
                </a:solidFill>
              </a:rPr>
              <a:t>A</a:t>
            </a:r>
          </a:p>
          <a:p>
            <a:pPr marL="609600" indent="-609600">
              <a:spcBef>
                <a:spcPct val="20000"/>
              </a:spcBef>
              <a:buFontTx/>
              <a:buAutoNum type="alphaUcPeriod"/>
            </a:pPr>
            <a:r>
              <a:rPr lang="en-US" sz="3200">
                <a:solidFill>
                  <a:schemeClr val="bg1"/>
                </a:solidFill>
              </a:rPr>
              <a:t>B</a:t>
            </a:r>
          </a:p>
          <a:p>
            <a:pPr marL="609600" indent="-609600">
              <a:spcBef>
                <a:spcPct val="20000"/>
              </a:spcBef>
              <a:buFontTx/>
              <a:buAutoNum type="alphaUcPeriod"/>
            </a:pPr>
            <a:r>
              <a:rPr lang="en-US" sz="3200">
                <a:solidFill>
                  <a:schemeClr val="bg1"/>
                </a:solidFill>
              </a:rPr>
              <a:t>C</a:t>
            </a:r>
          </a:p>
          <a:p>
            <a:pPr marL="609600" indent="-609600">
              <a:spcBef>
                <a:spcPct val="20000"/>
              </a:spcBef>
              <a:buFontTx/>
              <a:buAutoNum type="alphaUcPeriod"/>
            </a:pPr>
            <a:r>
              <a:rPr lang="en-US" sz="32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24930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grpSp>
        <p:nvGrpSpPr>
          <p:cNvPr id="124958" name="Group 30"/>
          <p:cNvGrpSpPr>
            <a:grpSpLocks/>
          </p:cNvGrpSpPr>
          <p:nvPr/>
        </p:nvGrpSpPr>
        <p:grpSpPr bwMode="auto">
          <a:xfrm>
            <a:off x="838200" y="3124200"/>
            <a:ext cx="6172200" cy="3114675"/>
            <a:chOff x="528" y="1848"/>
            <a:chExt cx="3888" cy="1962"/>
          </a:xfrm>
        </p:grpSpPr>
        <p:sp>
          <p:nvSpPr>
            <p:cNvPr id="124935" name="c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8" y="1848"/>
              <a:ext cx="3888" cy="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00539D"/>
                </a:buClr>
                <a:tabLst>
                  <a:tab pos="800100" algn="l"/>
                </a:tabLst>
              </a:pPr>
              <a:r>
                <a:rPr lang="pt-BR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	3; Raphael will arrive at his friend’s house </a:t>
              </a:r>
              <a:br>
                <a:rPr lang="pt-BR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in 3 hours.</a:t>
              </a:r>
            </a:p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00539D"/>
                </a:buClr>
                <a:buFontTx/>
                <a:buAutoNum type="alphaUcPeriod" startAt="2"/>
                <a:tabLst>
                  <a:tab pos="800100" algn="l"/>
                </a:tabLst>
              </a:pP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	Raphael will arrive at his friend’s house in </a:t>
              </a:r>
              <a:br>
                <a:rPr lang="pt-BR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	3 hours 20 minutes.</a:t>
              </a:r>
            </a:p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00539D"/>
                </a:buClr>
                <a:tabLst>
                  <a:tab pos="800100" algn="l"/>
                </a:tabLst>
              </a:pPr>
              <a:r>
                <a:rPr lang="pt-BR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		Raphael will arrive at his friend’s house in </a:t>
              </a:r>
              <a:br>
                <a:rPr lang="pt-BR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	3 hours 30 minutes.</a:t>
              </a:r>
            </a:p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00539D"/>
                </a:buClr>
                <a:tabLst>
                  <a:tab pos="800100" algn="l"/>
                </a:tabLst>
              </a:pPr>
              <a:r>
                <a:rPr lang="pt-BR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>
                  <a:solidFill>
                    <a:srgbClr val="000000"/>
                  </a:solidFill>
                  <a:sym typeface="Symbol" pitchFamily="18" charset="2"/>
                </a:rPr>
                <a:t>   4; Raphael will arrive at his friend’s house in 4 hours.</a:t>
              </a:r>
            </a:p>
          </p:txBody>
        </p:sp>
        <p:pic>
          <p:nvPicPr>
            <p:cNvPr id="124943" name="Picture 15" descr="3-2-3 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98" y="2932"/>
              <a:ext cx="254" cy="398"/>
            </a:xfrm>
            <a:prstGeom prst="rect">
              <a:avLst/>
            </a:prstGeom>
            <a:noFill/>
          </p:spPr>
        </p:pic>
        <p:pic>
          <p:nvPicPr>
            <p:cNvPr id="124942" name="Picture 14" descr="3-2-3 cy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98" y="2386"/>
              <a:ext cx="254" cy="398"/>
            </a:xfrm>
            <a:prstGeom prst="rect">
              <a:avLst/>
            </a:prstGeom>
            <a:noFill/>
          </p:spPr>
        </p:pic>
      </p:grpSp>
      <p:sp>
        <p:nvSpPr>
          <p:cNvPr id="124937" name="Oval 9"/>
          <p:cNvSpPr>
            <a:spLocks noChangeArrowheads="1"/>
          </p:cNvSpPr>
          <p:nvPr/>
        </p:nvSpPr>
        <p:spPr bwMode="auto">
          <a:xfrm>
            <a:off x="790575" y="4057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4938" name="Picture 10" descr="Check Progres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24939" name="Picture 11" descr="CheckPointIC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4940" name="TPQuestion"/>
          <p:cNvSpPr>
            <a:spLocks noChangeArrowheads="1"/>
          </p:cNvSpPr>
          <p:nvPr/>
        </p:nvSpPr>
        <p:spPr bwMode="auto">
          <a:xfrm>
            <a:off x="476250" y="1308100"/>
            <a:ext cx="8239125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1900" b="1">
                <a:solidFill>
                  <a:srgbClr val="EC1D24"/>
                </a:solidFill>
                <a:cs typeface="Times New Roman" pitchFamily="18" charset="0"/>
              </a:rPr>
              <a:t>TRAVEL </a:t>
            </a:r>
            <a:r>
              <a:rPr lang="en-US" sz="1900" b="1">
                <a:solidFill>
                  <a:srgbClr val="00539D"/>
                </a:solidFill>
                <a:cs typeface="Times New Roman" pitchFamily="18" charset="0"/>
              </a:rPr>
              <a:t> On a trip to his friend’s house, Raphael’s average speed was 45 miles per hour. The distance that Raphael is from his friend’s house at a certain moment in the trip can be represented by </a:t>
            </a:r>
            <a:r>
              <a:rPr lang="en-US" sz="19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1900" b="1">
                <a:solidFill>
                  <a:srgbClr val="00539D"/>
                </a:solidFill>
                <a:cs typeface="Times New Roman" pitchFamily="18" charset="0"/>
              </a:rPr>
              <a:t> = 150 – 45</a:t>
            </a:r>
            <a:r>
              <a:rPr lang="en-US" sz="19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1900" b="1">
                <a:solidFill>
                  <a:srgbClr val="00539D"/>
                </a:solidFill>
                <a:cs typeface="Times New Roman" pitchFamily="18" charset="0"/>
              </a:rPr>
              <a:t>, where </a:t>
            </a:r>
            <a:r>
              <a:rPr lang="en-US" sz="1900" b="1" i="1">
                <a:solidFill>
                  <a:srgbClr val="00539D"/>
                </a:solidFill>
                <a:cs typeface="Times New Roman" pitchFamily="18" charset="0"/>
              </a:rPr>
              <a:t>d</a:t>
            </a:r>
            <a:r>
              <a:rPr lang="en-US" sz="1900" b="1">
                <a:solidFill>
                  <a:srgbClr val="00539D"/>
                </a:solidFill>
                <a:cs typeface="Times New Roman" pitchFamily="18" charset="0"/>
              </a:rPr>
              <a:t> represents the distance in miles and </a:t>
            </a:r>
            <a:r>
              <a:rPr lang="en-US" sz="1900" b="1" i="1">
                <a:solidFill>
                  <a:srgbClr val="00539D"/>
                </a:solidFill>
                <a:cs typeface="Times New Roman" pitchFamily="18" charset="0"/>
              </a:rPr>
              <a:t>t</a:t>
            </a:r>
            <a:r>
              <a:rPr lang="en-US" sz="1900" b="1">
                <a:solidFill>
                  <a:srgbClr val="00539D"/>
                </a:solidFill>
                <a:cs typeface="Times New Roman" pitchFamily="18" charset="0"/>
              </a:rPr>
              <a:t> is the time in hours. Find the zero of this function. Describe what this value means in this context.</a:t>
            </a:r>
          </a:p>
        </p:txBody>
      </p:sp>
      <p:graphicFrame>
        <p:nvGraphicFramePr>
          <p:cNvPr id="124945" name="Object 17" hidden="1"/>
          <p:cNvGraphicFramePr>
            <a:graphicFrameLocks noChangeAspect="1"/>
          </p:cNvGraphicFramePr>
          <p:nvPr/>
        </p:nvGraphicFramePr>
        <p:xfrm>
          <a:off x="21856700" y="3683000"/>
          <a:ext cx="2336800" cy="2540000"/>
        </p:xfrm>
        <a:graphic>
          <a:graphicData uri="http://schemas.openxmlformats.org/presentationml/2006/ole">
            <p:oleObj spid="_x0000_s124945" name="Chart" r:id="rId9" imgW="2333579" imgH="2543268" progId="MSGraph.Chart.8">
              <p:embed followColorScheme="full"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7" grpId="0" animBg="1"/>
      <p:bldP spid="12494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Incorrect¤Correct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Correct¤Incorrect¤Incorrect"/>
  <p:tag name="QUESTIONALIAS" val="Example 1 CYPA 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2B908581623B4571B3C679F009571134"/>
  <p:tag name="VALUES" val="Correct¤Incorrect¤Incorrect¤Incorrect"/>
  <p:tag name="QUESTIONALIAS" val="Example 1 CYP B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QUESTIONALIAS" val="Example 2 CYP A"/>
  <p:tag name="ANSWERSALIAS" val="A¤B¤C¤D"/>
  <p:tag name="RESPONSESGATHER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6AA5F9DA3AD94754A6EB9C2B38C6F1C8"/>
  <p:tag name="VALUES" val="Incorrect¤Incorrect¤Incorrect¤Correct"/>
  <p:tag name="QUESTIONALIAS" val="Example 2 CYP B"/>
  <p:tag name="ANSWERSALIAS" val="A¤B¤C¤D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2A3145D20247455582C599DCE4AD7FFB"/>
  <p:tag name="SLIDEORDER" val="1"/>
  <p:tag name="DEMOGRAPHIC" val="False"/>
  <p:tag name="SPEEDSCORING" val="False"/>
  <p:tag name="SLIDETYPE" val="Q"/>
  <p:tag name="SLIDEGUID" val="2A3145D20247455582C599DCE4AD7FFB"/>
  <p:tag name="VALUES" val="Incorrect¤Correct¤Incorrect¤Incorrect"/>
  <p:tag name="QUESTIONALIAS" val="Example 3"/>
  <p:tag name="ANSWERSALIAS" val="A¤B¤C¤D"/>
  <p:tag name="RESPONSESGATHER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LDNUMANSWERS" val="4"/>
  <p:tag name="TEXTLENGTH" val="10"/>
  <p:tag name="FONTSIZE" val="32"/>
  <p:tag name="BULLETTYPE" val="ppBulletAlphaUCPeriod"/>
  <p:tag name="ANSWERTEXT" val="A&#10;B&#10;C&#10;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739</Words>
  <Application>Microsoft Office PowerPoint</Application>
  <PresentationFormat>On-screen Show (4:3)</PresentationFormat>
  <Paragraphs>143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Symbol</vt:lpstr>
      <vt:lpstr>Times New Roman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Microsoft Graph Chart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Vocabulary</vt:lpstr>
      <vt:lpstr>Concept</vt:lpstr>
      <vt:lpstr>Example 1 A</vt:lpstr>
      <vt:lpstr>Example 1 B</vt:lpstr>
      <vt:lpstr>Example 1 B</vt:lpstr>
      <vt:lpstr>Example 1 CYPA </vt:lpstr>
      <vt:lpstr>Example 1 CYP B</vt:lpstr>
      <vt:lpstr>Example 2 A</vt:lpstr>
      <vt:lpstr>Example 2</vt:lpstr>
      <vt:lpstr>Example 2 CYP A</vt:lpstr>
      <vt:lpstr>Example 2 CYP B</vt:lpstr>
      <vt:lpstr>Example 3</vt:lpstr>
      <vt:lpstr>Example 3</vt:lpstr>
      <vt:lpstr>Example 3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120</cp:revision>
  <dcterms:created xsi:type="dcterms:W3CDTF">2007-12-06T14:31:51Z</dcterms:created>
  <dcterms:modified xsi:type="dcterms:W3CDTF">2015-11-09T13:51:03Z</dcterms:modified>
</cp:coreProperties>
</file>