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52.xml" ContentType="application/vnd.openxmlformats-officedocument.presentationml.tags+xml"/>
  <Override PartName="/ppt/tags/tag41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Override PartName="/ppt/tags/tag58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tags/tag56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ags/tag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25" r:id="rId18"/>
    <p:sldId id="314" r:id="rId19"/>
    <p:sldId id="258" r:id="rId20"/>
    <p:sldId id="290" r:id="rId21"/>
    <p:sldId id="302" r:id="rId22"/>
    <p:sldId id="259" r:id="rId23"/>
    <p:sldId id="288" r:id="rId24"/>
    <p:sldId id="308" r:id="rId25"/>
    <p:sldId id="260" r:id="rId26"/>
    <p:sldId id="261" r:id="rId27"/>
    <p:sldId id="326" r:id="rId28"/>
    <p:sldId id="319" r:id="rId29"/>
    <p:sldId id="320" r:id="rId30"/>
    <p:sldId id="309" r:id="rId31"/>
    <p:sldId id="317" r:id="rId32"/>
    <p:sldId id="318" r:id="rId33"/>
    <p:sldId id="263" r:id="rId34"/>
    <p:sldId id="291" r:id="rId35"/>
    <p:sldId id="310" r:id="rId36"/>
    <p:sldId id="321" r:id="rId37"/>
    <p:sldId id="315" r:id="rId38"/>
    <p:sldId id="293" r:id="rId39"/>
    <p:sldId id="294" r:id="rId40"/>
    <p:sldId id="322" r:id="rId41"/>
    <p:sldId id="311" r:id="rId42"/>
    <p:sldId id="323" r:id="rId43"/>
    <p:sldId id="324" r:id="rId44"/>
    <p:sldId id="296" r:id="rId45"/>
    <p:sldId id="312" r:id="rId46"/>
    <p:sldId id="316" r:id="rId47"/>
    <p:sldId id="299" r:id="rId48"/>
    <p:sldId id="300" r:id="rId49"/>
    <p:sldId id="313" r:id="rId50"/>
    <p:sldId id="275" r:id="rId51"/>
  </p:sldIdLst>
  <p:sldSz cx="9144000" cy="6858000" type="screen4x3"/>
  <p:notesSz cx="6858000" cy="9144000"/>
  <p:custDataLst>
    <p:tags r:id="rId5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5" autoAdjust="0"/>
    <p:restoredTop sz="94686" autoAdjust="0"/>
  </p:normalViewPr>
  <p:slideViewPr>
    <p:cSldViewPr>
      <p:cViewPr>
        <p:scale>
          <a:sx n="50" d="100"/>
          <a:sy n="50" d="100"/>
        </p:scale>
        <p:origin x="-1236" y="-594"/>
      </p:cViewPr>
      <p:guideLst>
        <p:guide orient="horz" pos="3348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3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3–2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3_03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3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7" name="Picture 15" descr="Real World Ex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3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2" name="Picture 16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3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3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Header" descr="12_ALG1_Header_03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Header" descr="12_ALG1_Header_03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Header" descr="12_ALG1_Header_03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3_03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37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12" Type="http://schemas.openxmlformats.org/officeDocument/2006/relationships/slide" Target="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29.xml"/><Relationship Id="rId5" Type="http://schemas.openxmlformats.org/officeDocument/2006/relationships/slide" Target="slide11.xml"/><Relationship Id="rId10" Type="http://schemas.openxmlformats.org/officeDocument/2006/relationships/slide" Target="slide28.xml"/><Relationship Id="rId4" Type="http://schemas.openxmlformats.org/officeDocument/2006/relationships/slide" Target="slide10.xml"/><Relationship Id="rId9" Type="http://schemas.openxmlformats.org/officeDocument/2006/relationships/slide" Target="slide24.xml"/><Relationship Id="rId14" Type="http://schemas.openxmlformats.org/officeDocument/2006/relationships/slide" Target="slide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1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3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42.png"/><Relationship Id="rId5" Type="http://schemas.openxmlformats.org/officeDocument/2006/relationships/image" Target="../media/image9.jpeg"/><Relationship Id="rId10" Type="http://schemas.openxmlformats.org/officeDocument/2006/relationships/image" Target="../media/image46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51.jpe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51.jpe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51.jpe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6.xml"/><Relationship Id="rId6" Type="http://schemas.openxmlformats.org/officeDocument/2006/relationships/image" Target="../media/image56.png"/><Relationship Id="rId5" Type="http://schemas.openxmlformats.org/officeDocument/2006/relationships/image" Target="../media/image52.jpe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57.jpe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58.jpe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4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3.xml"/><Relationship Id="rId5" Type="http://schemas.openxmlformats.org/officeDocument/2006/relationships/image" Target="../media/image62.pn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4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66.pn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67.pn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5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5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55.xml"/><Relationship Id="rId4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0.xml"/><Relationship Id="rId1" Type="http://schemas.openxmlformats.org/officeDocument/2006/relationships/tags" Target="../tags/tag5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7" Type="http://schemas.openxmlformats.org/officeDocument/2006/relationships/image" Target="../media/image75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74.png"/><Relationship Id="rId5" Type="http://schemas.openxmlformats.org/officeDocument/2006/relationships/image" Target="../media/image9.jpe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6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8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09" name="SplashHeader" descr="12_ALG1_Header_03_03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7033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" action="ppaction://hlinkshowjump?jump=nextslide"/>
              </a:rPr>
              <a:t>Five-Minute Check (over Lesson 3–2)</a:t>
            </a:r>
            <a:endParaRPr lang="en-US" b="1">
              <a:solidFill>
                <a:srgbClr val="E01B22"/>
              </a:solidFill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b="1">
              <a:solidFill>
                <a:srgbClr val="E01B22"/>
              </a:solidFill>
              <a:cs typeface="Arial" charset="0"/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b="1">
              <a:solidFill>
                <a:srgbClr val="E01B22"/>
              </a:solidFill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b="1">
              <a:solidFill>
                <a:srgbClr val="E01B22"/>
              </a:solidFill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6" action="ppaction://hlinksldjump"/>
              </a:rPr>
              <a:t>Key Concept: Rate of Change</a:t>
            </a:r>
            <a:endParaRPr lang="en-US" b="1">
              <a:solidFill>
                <a:srgbClr val="E01B22"/>
              </a:solidFill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7" action="ppaction://hlinksldjump"/>
              </a:rPr>
              <a:t>Example 1:  Real-World Example:  Find Rate of Change</a:t>
            </a:r>
            <a:endParaRPr lang="en-US" b="1">
              <a:solidFill>
                <a:srgbClr val="E01B22"/>
              </a:solidFill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8" action="ppaction://hlinksldjump"/>
              </a:rPr>
              <a:t>Example 2:  Real-World Example:  Variable Rate of Change</a:t>
            </a:r>
            <a:endParaRPr lang="en-US" b="1">
              <a:solidFill>
                <a:srgbClr val="E01B22"/>
              </a:solidFill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9" action="ppaction://hlinksldjump"/>
              </a:rPr>
              <a:t>Example 3:  Constant Rates of Change</a:t>
            </a:r>
            <a:endParaRPr lang="en-US" b="1">
              <a:solidFill>
                <a:srgbClr val="E01B22"/>
              </a:solidFill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0" action="ppaction://hlinksldjump"/>
              </a:rPr>
              <a:t>Key Concept: Slope</a:t>
            </a:r>
            <a:endParaRPr lang="en-US" b="1">
              <a:solidFill>
                <a:srgbClr val="E01B22"/>
              </a:solidFill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1" action="ppaction://hlinksldjump"/>
              </a:rPr>
              <a:t>Example 4:  Positive, Negative, and Zero Slope</a:t>
            </a:r>
            <a:endParaRPr lang="en-US" b="1">
              <a:solidFill>
                <a:srgbClr val="E01B22"/>
              </a:solidFill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2" action="ppaction://hlinksldjump"/>
              </a:rPr>
              <a:t>Example 5:  Undefined Slope</a:t>
            </a:r>
            <a:endParaRPr lang="en-US" b="1">
              <a:solidFill>
                <a:srgbClr val="E01B22"/>
              </a:solidFill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3" action="ppaction://hlinksldjump"/>
              </a:rPr>
              <a:t>Concept Summary: Slope </a:t>
            </a:r>
            <a:endParaRPr lang="en-US" b="1">
              <a:solidFill>
                <a:srgbClr val="E01B22"/>
              </a:solidFill>
            </a:endParaRPr>
          </a:p>
          <a:p>
            <a:pPr marL="1604963" indent="-1604963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4" action="ppaction://hlinksldjump"/>
              </a:rPr>
              <a:t>Example 6:  Find Coordinates Given the Slope</a:t>
            </a:r>
            <a:endParaRPr lang="en-US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15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Solve 2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– 5 = 25.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2498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Solve 5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– 6 = 3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– 8.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24288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Solve 6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+ 3 = 6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– 2.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2593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Solve 9 – 4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1 – 4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2498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441700"/>
            <a:ext cx="2790825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264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222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153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134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The equation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3000 – 22.5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n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represents the amount of profit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a catering company earns depending on the number of guests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n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. After how many guests will the catering company make no profit?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60023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3210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Graph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–4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+ 5. Where does the graph cross the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x-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axis?</a:t>
            </a:r>
          </a:p>
        </p:txBody>
      </p:sp>
      <p:sp>
        <p:nvSpPr>
          <p:cNvPr id="132103" name="AutoShape 7"/>
          <p:cNvSpPr>
            <a:spLocks noChangeArrowheads="1"/>
          </p:cNvSpPr>
          <p:nvPr/>
        </p:nvSpPr>
        <p:spPr bwMode="auto">
          <a:xfrm>
            <a:off x="533400" y="45434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2105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32106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32112" name="Picture 16" descr="03-03-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5675" y="3419475"/>
            <a:ext cx="2138363" cy="2138363"/>
          </a:xfrm>
          <a:prstGeom prst="rect">
            <a:avLst/>
          </a:prstGeom>
          <a:noFill/>
        </p:spPr>
      </p:pic>
      <p:grpSp>
        <p:nvGrpSpPr>
          <p:cNvPr id="132114" name="Group 18"/>
          <p:cNvGrpSpPr>
            <a:grpSpLocks/>
          </p:cNvGrpSpPr>
          <p:nvPr/>
        </p:nvGrpSpPr>
        <p:grpSpPr bwMode="auto">
          <a:xfrm>
            <a:off x="1066800" y="2600325"/>
            <a:ext cx="2790825" cy="3529013"/>
            <a:chOff x="672" y="1638"/>
            <a:chExt cx="1758" cy="2223"/>
          </a:xfrm>
        </p:grpSpPr>
        <p:sp>
          <p:nvSpPr>
            <p:cNvPr id="13210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638"/>
              <a:ext cx="1758" cy="2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(0, 5)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32113" name="Picture 17" descr="3-3-6-redo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35" y="2103"/>
              <a:ext cx="645" cy="171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2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3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2" grpId="0" autoUpdateAnimBg="0"/>
      <p:bldP spid="13210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F.IF.6 Calculate and interpret the average rate of change of a function (presented symbolically or as a table) over a specified interval. Estimate the rate of change from a graph.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F.LE.1a Prove that linear functions grow by equal differences over equal intervals, and that exponential functions grow by equal factors over equal intervals.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2 Reason abstractly and quantitatively.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800"/>
              <a:t>You graphed ordered pairs in the coordinate plane.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Use rate of change to solve problems.	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827588"/>
            <a:ext cx="762000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Find the slope of a line.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rate of change	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6975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slope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9" name="Picture 13" descr="KC_alg_L03-0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6748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467225" y="771525"/>
            <a:ext cx="4524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Find Rate of Change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685800" y="1503363"/>
            <a:ext cx="8016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DRIVING TIME </a:t>
            </a:r>
            <a:r>
              <a:rPr lang="en-US" sz="2400" b="1">
                <a:solidFill>
                  <a:srgbClr val="000000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Use the table to find the rate of change. Explain the meaning of the rate of change.</a:t>
            </a:r>
          </a:p>
        </p:txBody>
      </p:sp>
      <p:sp>
        <p:nvSpPr>
          <p:cNvPr id="5904" name="Rectangle 784"/>
          <p:cNvSpPr>
            <a:spLocks noChangeArrowheads="1"/>
          </p:cNvSpPr>
          <p:nvPr/>
        </p:nvSpPr>
        <p:spPr bwMode="auto">
          <a:xfrm>
            <a:off x="685800" y="5218113"/>
            <a:ext cx="814387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Each time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increases by 2 hours,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increases by 76 miles.</a:t>
            </a:r>
          </a:p>
        </p:txBody>
      </p:sp>
      <p:pic>
        <p:nvPicPr>
          <p:cNvPr id="5906" name="Picture 7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0675" y="2579688"/>
            <a:ext cx="3400425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4467225" y="771525"/>
            <a:ext cx="4524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Find Rate of Change</a:t>
            </a:r>
          </a:p>
        </p:txBody>
      </p:sp>
      <p:pic>
        <p:nvPicPr>
          <p:cNvPr id="86026" name="Picture 10" descr="ALG01_162"/>
          <p:cNvPicPr>
            <a:picLocks noChangeAspect="1" noChangeArrowheads="1"/>
          </p:cNvPicPr>
          <p:nvPr/>
        </p:nvPicPr>
        <p:blipFill>
          <a:blip r:embed="rId3" cstate="print"/>
          <a:srcRect l="35841" r="18892" b="75676"/>
          <a:stretch>
            <a:fillRect/>
          </a:stretch>
        </p:blipFill>
        <p:spPr bwMode="auto">
          <a:xfrm>
            <a:off x="3124200" y="1333500"/>
            <a:ext cx="2081213" cy="823913"/>
          </a:xfrm>
          <a:prstGeom prst="rect">
            <a:avLst/>
          </a:prstGeom>
          <a:noFill/>
        </p:spPr>
      </p:pic>
      <p:grpSp>
        <p:nvGrpSpPr>
          <p:cNvPr id="86027" name="Group 11"/>
          <p:cNvGrpSpPr>
            <a:grpSpLocks/>
          </p:cNvGrpSpPr>
          <p:nvPr/>
        </p:nvGrpSpPr>
        <p:grpSpPr bwMode="auto">
          <a:xfrm>
            <a:off x="533400" y="4984750"/>
            <a:ext cx="8229600" cy="1225550"/>
            <a:chOff x="336" y="2988"/>
            <a:chExt cx="5184" cy="772"/>
          </a:xfrm>
        </p:grpSpPr>
        <p:sp>
          <p:nvSpPr>
            <p:cNvPr id="86028" name="Rectangle 12"/>
            <p:cNvSpPr>
              <a:spLocks noChangeArrowheads="1"/>
            </p:cNvSpPr>
            <p:nvPr/>
          </p:nvSpPr>
          <p:spPr bwMode="auto">
            <a:xfrm>
              <a:off x="336" y="3012"/>
              <a:ext cx="518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50000"/>
                </a:lnSpc>
                <a:spcBef>
                  <a:spcPct val="5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</a:t>
              </a:r>
              <a:r>
                <a:rPr lang="en-US" sz="2400">
                  <a:solidFill>
                    <a:srgbClr val="E01B22"/>
                  </a:solidFill>
                </a:rPr>
                <a:t>The rate of change is        This means the car is traveling at a rate of 38 miles per hour.</a:t>
              </a:r>
            </a:p>
          </p:txBody>
        </p:sp>
        <p:pic>
          <p:nvPicPr>
            <p:cNvPr id="86029" name="Picture 13" descr="ALG01_163"/>
            <p:cNvPicPr>
              <a:picLocks noChangeAspect="1" noChangeArrowheads="1"/>
            </p:cNvPicPr>
            <p:nvPr/>
          </p:nvPicPr>
          <p:blipFill>
            <a:blip r:embed="rId4" cstate="print"/>
            <a:srcRect l="44218" r="46553" b="34616"/>
            <a:stretch>
              <a:fillRect/>
            </a:stretch>
          </p:blipFill>
          <p:spPr bwMode="auto">
            <a:xfrm>
              <a:off x="3318" y="2988"/>
              <a:ext cx="375" cy="520"/>
            </a:xfrm>
            <a:prstGeom prst="rect">
              <a:avLst/>
            </a:prstGeom>
            <a:noFill/>
          </p:spPr>
        </p:pic>
      </p:grpSp>
      <p:pic>
        <p:nvPicPr>
          <p:cNvPr id="86030" name="Picture 14" descr="ALG01_162"/>
          <p:cNvPicPr>
            <a:picLocks noChangeAspect="1" noChangeArrowheads="1"/>
          </p:cNvPicPr>
          <p:nvPr/>
        </p:nvPicPr>
        <p:blipFill>
          <a:blip r:embed="rId3" cstate="print"/>
          <a:srcRect l="33150" t="75423" r="23756"/>
          <a:stretch>
            <a:fillRect/>
          </a:stretch>
        </p:blipFill>
        <p:spPr bwMode="auto">
          <a:xfrm>
            <a:off x="3009900" y="4210050"/>
            <a:ext cx="1981200" cy="831850"/>
          </a:xfrm>
          <a:prstGeom prst="rect">
            <a:avLst/>
          </a:prstGeom>
          <a:noFill/>
        </p:spPr>
      </p:pic>
      <p:pic>
        <p:nvPicPr>
          <p:cNvPr id="86031" name="Picture 15" descr="ALG01_162"/>
          <p:cNvPicPr>
            <a:picLocks noChangeAspect="1" noChangeArrowheads="1"/>
          </p:cNvPicPr>
          <p:nvPr/>
        </p:nvPicPr>
        <p:blipFill>
          <a:blip r:embed="rId3" cstate="print"/>
          <a:srcRect l="31285" t="50656" r="27728" b="24484"/>
          <a:stretch>
            <a:fillRect/>
          </a:stretch>
        </p:blipFill>
        <p:spPr bwMode="auto">
          <a:xfrm>
            <a:off x="2924175" y="3216275"/>
            <a:ext cx="1884363" cy="841375"/>
          </a:xfrm>
          <a:prstGeom prst="rect">
            <a:avLst/>
          </a:prstGeom>
          <a:noFill/>
        </p:spPr>
      </p:pic>
      <p:pic>
        <p:nvPicPr>
          <p:cNvPr id="86032" name="Picture 16" descr="ALG01_162"/>
          <p:cNvPicPr>
            <a:picLocks noChangeAspect="1" noChangeArrowheads="1"/>
          </p:cNvPicPr>
          <p:nvPr/>
        </p:nvPicPr>
        <p:blipFill>
          <a:blip r:embed="rId3" cstate="print"/>
          <a:srcRect l="31491" t="25047" b="48123"/>
          <a:stretch>
            <a:fillRect/>
          </a:stretch>
        </p:blipFill>
        <p:spPr bwMode="auto">
          <a:xfrm>
            <a:off x="2946400" y="2235200"/>
            <a:ext cx="3149600" cy="908050"/>
          </a:xfrm>
          <a:prstGeom prst="rect">
            <a:avLst/>
          </a:prstGeom>
          <a:noFill/>
        </p:spPr>
      </p:pic>
      <p:pic>
        <p:nvPicPr>
          <p:cNvPr id="86033" name="Picture 17" descr="2palg_7"/>
          <p:cNvPicPr>
            <a:picLocks noChangeAspect="1" noChangeArrowheads="1"/>
          </p:cNvPicPr>
          <p:nvPr/>
        </p:nvPicPr>
        <p:blipFill>
          <a:blip r:embed="rId5" cstate="print"/>
          <a:srcRect r="51173"/>
          <a:stretch>
            <a:fillRect/>
          </a:stretch>
        </p:blipFill>
        <p:spPr bwMode="auto">
          <a:xfrm>
            <a:off x="990600" y="1343025"/>
            <a:ext cx="1981200" cy="8302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19150" y="2667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166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83" name="TPQuestion"/>
          <p:cNvSpPr>
            <a:spLocks noChangeArrowheads="1"/>
          </p:cNvSpPr>
          <p:nvPr/>
        </p:nvSpPr>
        <p:spPr bwMode="auto">
          <a:xfrm>
            <a:off x="371475" y="1504950"/>
            <a:ext cx="571500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b="1">
                <a:solidFill>
                  <a:srgbClr val="E01B22"/>
                </a:solidFill>
                <a:cs typeface="Arial" charset="0"/>
              </a:rPr>
              <a:t>CELL PHONE</a:t>
            </a:r>
            <a:r>
              <a:rPr lang="en-US" b="1">
                <a:solidFill>
                  <a:srgbClr val="00539D"/>
                </a:solidFill>
                <a:cs typeface="Arial" charset="0"/>
              </a:rPr>
              <a:t>  The table shows how the cost changes with the number of minutes used. Use the table to find the rate of change. Explain the meaning of the rate of change.</a:t>
            </a:r>
          </a:p>
        </p:txBody>
      </p:sp>
      <p:grpSp>
        <p:nvGrpSpPr>
          <p:cNvPr id="113684" name="Group 20"/>
          <p:cNvGrpSpPr>
            <a:grpSpLocks/>
          </p:cNvGrpSpPr>
          <p:nvPr/>
        </p:nvGrpSpPr>
        <p:grpSpPr bwMode="auto">
          <a:xfrm>
            <a:off x="828675" y="2628900"/>
            <a:ext cx="5638800" cy="3890963"/>
            <a:chOff x="624" y="1656"/>
            <a:chExt cx="3552" cy="2451"/>
          </a:xfrm>
        </p:grpSpPr>
        <p:pic>
          <p:nvPicPr>
            <p:cNvPr id="113685" name="Picture 21" descr="ALG01_164"/>
            <p:cNvPicPr>
              <a:picLocks noChangeAspect="1" noChangeArrowheads="1"/>
            </p:cNvPicPr>
            <p:nvPr/>
          </p:nvPicPr>
          <p:blipFill>
            <a:blip r:embed="rId6" cstate="print"/>
            <a:srcRect t="83061" r="10883"/>
            <a:stretch>
              <a:fillRect/>
            </a:stretch>
          </p:blipFill>
          <p:spPr bwMode="auto">
            <a:xfrm>
              <a:off x="2169" y="3498"/>
              <a:ext cx="303" cy="329"/>
            </a:xfrm>
            <a:prstGeom prst="rect">
              <a:avLst/>
            </a:prstGeom>
            <a:noFill/>
          </p:spPr>
        </p:pic>
        <p:sp>
          <p:nvSpPr>
            <p:cNvPr id="11368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24" y="1657"/>
              <a:ext cx="3552" cy="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12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Rate of change is        . This means that it costs $0.05 per minute to use the cell phone.</a:t>
              </a:r>
            </a:p>
            <a:p>
              <a:pPr marL="533400" indent="-533400">
                <a:lnSpc>
                  <a:spcPct val="12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Rate of change is    . This means that it costs </a:t>
              </a:r>
              <a:br>
                <a:rPr lang="pt-BR">
                  <a:solidFill>
                    <a:srgbClr val="000000"/>
                  </a:solidFill>
                  <a:sym typeface="Symbol" pitchFamily="18" charset="2"/>
                </a:rPr>
              </a:b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$5 per minute to use the cell phone.</a:t>
              </a:r>
            </a:p>
            <a:p>
              <a:pPr marL="533400" indent="-533400">
                <a:lnSpc>
                  <a:spcPct val="12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Rate of change is       . This means that it costs $0.50 per minute to use the cell phone.</a:t>
              </a:r>
            </a:p>
            <a:p>
              <a:pPr marL="533400" indent="-533400">
                <a:lnSpc>
                  <a:spcPct val="12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Rate of change is        . This means that it costs $0.20 per minute to use the cell phone.</a:t>
              </a:r>
            </a:p>
          </p:txBody>
        </p:sp>
        <p:pic>
          <p:nvPicPr>
            <p:cNvPr id="113687" name="Picture 23" descr="ALG01_164"/>
            <p:cNvPicPr>
              <a:picLocks noChangeAspect="1" noChangeArrowheads="1"/>
            </p:cNvPicPr>
            <p:nvPr/>
          </p:nvPicPr>
          <p:blipFill>
            <a:blip r:embed="rId7" cstate="print"/>
            <a:srcRect r="11676" b="83272"/>
            <a:stretch>
              <a:fillRect/>
            </a:stretch>
          </p:blipFill>
          <p:spPr bwMode="auto">
            <a:xfrm>
              <a:off x="2154" y="1656"/>
              <a:ext cx="295" cy="319"/>
            </a:xfrm>
            <a:prstGeom prst="rect">
              <a:avLst/>
            </a:prstGeom>
            <a:noFill/>
          </p:spPr>
        </p:pic>
        <p:pic>
          <p:nvPicPr>
            <p:cNvPr id="113688" name="Picture 24" descr="ALG01_164"/>
            <p:cNvPicPr>
              <a:picLocks noChangeAspect="1" noChangeArrowheads="1"/>
            </p:cNvPicPr>
            <p:nvPr/>
          </p:nvPicPr>
          <p:blipFill>
            <a:blip r:embed="rId8" cstate="print"/>
            <a:srcRect t="27440" r="68013" b="56042"/>
            <a:stretch>
              <a:fillRect/>
            </a:stretch>
          </p:blipFill>
          <p:spPr bwMode="auto">
            <a:xfrm>
              <a:off x="2162" y="2262"/>
              <a:ext cx="106" cy="313"/>
            </a:xfrm>
            <a:prstGeom prst="rect">
              <a:avLst/>
            </a:prstGeom>
            <a:noFill/>
          </p:spPr>
        </p:pic>
        <p:pic>
          <p:nvPicPr>
            <p:cNvPr id="113689" name="Picture 25" descr="ALG01_164"/>
            <p:cNvPicPr>
              <a:picLocks noChangeAspect="1" noChangeArrowheads="1"/>
            </p:cNvPicPr>
            <p:nvPr/>
          </p:nvPicPr>
          <p:blipFill>
            <a:blip r:embed="rId9" cstate="print"/>
            <a:srcRect t="54776" r="34459" b="28180"/>
            <a:stretch>
              <a:fillRect/>
            </a:stretch>
          </p:blipFill>
          <p:spPr bwMode="auto">
            <a:xfrm>
              <a:off x="2177" y="2880"/>
              <a:ext cx="220" cy="326"/>
            </a:xfrm>
            <a:prstGeom prst="rect">
              <a:avLst/>
            </a:prstGeom>
            <a:noFill/>
          </p:spPr>
        </p:pic>
      </p:grpSp>
      <p:pic>
        <p:nvPicPr>
          <p:cNvPr id="113691" name="Picture 2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02400" y="1260475"/>
            <a:ext cx="2157413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3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8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A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467225" y="771525"/>
            <a:ext cx="407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Variable Rate of Change</a:t>
            </a:r>
          </a:p>
        </p:txBody>
      </p:sp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876300" y="1503363"/>
            <a:ext cx="4762500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 TRAVEL</a:t>
            </a:r>
            <a:r>
              <a:rPr lang="en-US" sz="2400" b="1">
                <a:solidFill>
                  <a:srgbClr val="66CCFF"/>
                </a:solidFill>
              </a:rPr>
              <a:t> </a:t>
            </a:r>
            <a:r>
              <a:rPr lang="en-US" sz="2400" b="1">
                <a:solidFill>
                  <a:srgbClr val="FFFF83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The graph to the right shows the number of U.S. passports issued in 2002, 2004, and 2006. </a:t>
            </a:r>
            <a:r>
              <a:rPr lang="en-US" sz="2400" b="1">
                <a:solidFill>
                  <a:srgbClr val="00539D"/>
                </a:solidFill>
              </a:rPr>
              <a:t>Find the rates of change for 2002–2004 and 2004–2006. </a:t>
            </a:r>
          </a:p>
        </p:txBody>
      </p:sp>
      <p:pic>
        <p:nvPicPr>
          <p:cNvPr id="6162" name="Picture 18" descr="ALG01_165"/>
          <p:cNvPicPr>
            <a:picLocks noChangeAspect="1" noChangeArrowheads="1"/>
          </p:cNvPicPr>
          <p:nvPr/>
        </p:nvPicPr>
        <p:blipFill>
          <a:blip r:embed="rId3" cstate="print"/>
          <a:srcRect l="24474"/>
          <a:stretch>
            <a:fillRect/>
          </a:stretch>
        </p:blipFill>
        <p:spPr bwMode="auto">
          <a:xfrm>
            <a:off x="1447800" y="4516438"/>
            <a:ext cx="2616200" cy="831850"/>
          </a:xfrm>
          <a:prstGeom prst="rect">
            <a:avLst/>
          </a:prstGeom>
          <a:noFill/>
        </p:spPr>
      </p:pic>
      <p:grpSp>
        <p:nvGrpSpPr>
          <p:cNvPr id="6163" name="Group 19"/>
          <p:cNvGrpSpPr>
            <a:grpSpLocks/>
          </p:cNvGrpSpPr>
          <p:nvPr/>
        </p:nvGrpSpPr>
        <p:grpSpPr bwMode="auto">
          <a:xfrm>
            <a:off x="4238625" y="4495800"/>
            <a:ext cx="3419475" cy="420688"/>
            <a:chOff x="2886" y="2999"/>
            <a:chExt cx="2154" cy="265"/>
          </a:xfrm>
        </p:grpSpPr>
        <p:sp>
          <p:nvSpPr>
            <p:cNvPr id="6164" name="Text Box 20"/>
            <p:cNvSpPr txBox="1">
              <a:spLocks noChangeArrowheads="1"/>
            </p:cNvSpPr>
            <p:nvPr/>
          </p:nvSpPr>
          <p:spPr bwMode="auto">
            <a:xfrm>
              <a:off x="3168" y="2999"/>
              <a:ext cx="187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millions of passports</a:t>
              </a:r>
            </a:p>
          </p:txBody>
        </p:sp>
        <p:sp>
          <p:nvSpPr>
            <p:cNvPr id="6165" name="Line 21"/>
            <p:cNvSpPr>
              <a:spLocks noChangeShapeType="1"/>
            </p:cNvSpPr>
            <p:nvPr/>
          </p:nvSpPr>
          <p:spPr bwMode="invGray">
            <a:xfrm flipH="1">
              <a:off x="2886" y="3158"/>
              <a:ext cx="297" cy="0"/>
            </a:xfrm>
            <a:prstGeom prst="line">
              <a:avLst/>
            </a:prstGeom>
            <a:noFill/>
            <a:ln w="28575">
              <a:solidFill>
                <a:srgbClr val="E01B22"/>
              </a:solidFill>
              <a:round/>
              <a:headEnd/>
              <a:tailEnd type="triangle" w="lg" len="lg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6166" name="Group 22"/>
          <p:cNvGrpSpPr>
            <a:grpSpLocks/>
          </p:cNvGrpSpPr>
          <p:nvPr/>
        </p:nvGrpSpPr>
        <p:grpSpPr bwMode="auto">
          <a:xfrm>
            <a:off x="4238625" y="4926013"/>
            <a:ext cx="1666875" cy="420687"/>
            <a:chOff x="2886" y="3270"/>
            <a:chExt cx="1050" cy="265"/>
          </a:xfrm>
        </p:grpSpPr>
        <p:sp>
          <p:nvSpPr>
            <p:cNvPr id="6167" name="Text Box 23"/>
            <p:cNvSpPr txBox="1">
              <a:spLocks noChangeArrowheads="1"/>
            </p:cNvSpPr>
            <p:nvPr/>
          </p:nvSpPr>
          <p:spPr bwMode="auto">
            <a:xfrm>
              <a:off x="3168" y="3270"/>
              <a:ext cx="76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years</a:t>
              </a:r>
            </a:p>
          </p:txBody>
        </p:sp>
        <p:sp>
          <p:nvSpPr>
            <p:cNvPr id="6168" name="Line 24"/>
            <p:cNvSpPr>
              <a:spLocks noChangeShapeType="1"/>
            </p:cNvSpPr>
            <p:nvPr/>
          </p:nvSpPr>
          <p:spPr bwMode="invGray">
            <a:xfrm flipH="1">
              <a:off x="2886" y="3417"/>
              <a:ext cx="297" cy="0"/>
            </a:xfrm>
            <a:prstGeom prst="line">
              <a:avLst/>
            </a:prstGeom>
            <a:noFill/>
            <a:ln w="28575">
              <a:solidFill>
                <a:srgbClr val="E01B22"/>
              </a:solidFill>
              <a:round/>
              <a:headEnd/>
              <a:tailEnd type="triangle" w="lg" len="lg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pic>
        <p:nvPicPr>
          <p:cNvPr id="6170" name="Picture 26" descr="3-3-Ch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2950" y="1320800"/>
            <a:ext cx="2824163" cy="24288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A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467225" y="771525"/>
            <a:ext cx="407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Variable Rate of Change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76300" y="1503363"/>
            <a:ext cx="23241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2002–2004: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6496050" y="2247900"/>
            <a:ext cx="2133600" cy="493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Substitute.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533400" y="4781550"/>
            <a:ext cx="8229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The number of passports issued increased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by 1.9 million in a 2-year period for a rate of change of 950,000 per year.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6496050" y="3665538"/>
            <a:ext cx="2133600" cy="493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7180" name="Picture 12" descr="3-3-2-redo"/>
          <p:cNvPicPr>
            <a:picLocks noChangeAspect="1" noChangeArrowheads="1"/>
          </p:cNvPicPr>
          <p:nvPr/>
        </p:nvPicPr>
        <p:blipFill>
          <a:blip r:embed="rId3" cstate="print"/>
          <a:srcRect r="59142" b="53781"/>
          <a:stretch>
            <a:fillRect/>
          </a:stretch>
        </p:blipFill>
        <p:spPr bwMode="auto">
          <a:xfrm>
            <a:off x="3581400" y="3495675"/>
            <a:ext cx="1905000" cy="785813"/>
          </a:xfrm>
          <a:prstGeom prst="rect">
            <a:avLst/>
          </a:prstGeom>
          <a:noFill/>
        </p:spPr>
      </p:pic>
      <p:pic>
        <p:nvPicPr>
          <p:cNvPr id="7181" name="Picture 13" descr="3-3-2-redo"/>
          <p:cNvPicPr>
            <a:picLocks noChangeAspect="1" noChangeArrowheads="1"/>
          </p:cNvPicPr>
          <p:nvPr/>
        </p:nvPicPr>
        <p:blipFill>
          <a:blip r:embed="rId3" cstate="print"/>
          <a:srcRect t="46219"/>
          <a:stretch>
            <a:fillRect/>
          </a:stretch>
        </p:blipFill>
        <p:spPr bwMode="auto">
          <a:xfrm>
            <a:off x="976313" y="2057400"/>
            <a:ext cx="4662487" cy="914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build="p" autoUpdateAnimBg="0" advAuto="0"/>
      <p:bldP spid="7175" grpId="0" build="p" autoUpdateAnimBg="0" advAuto="0"/>
      <p:bldP spid="7176" grpId="0" build="p" autoUpdateAnimBg="0"/>
      <p:bldP spid="7177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A</a:t>
            </a:r>
          </a:p>
        </p:txBody>
      </p:sp>
      <p:sp>
        <p:nvSpPr>
          <p:cNvPr id="143363" name="Text Box 3"/>
          <p:cNvSpPr txBox="1">
            <a:spLocks noChangeArrowheads="1"/>
          </p:cNvSpPr>
          <p:nvPr/>
        </p:nvSpPr>
        <p:spPr bwMode="auto">
          <a:xfrm>
            <a:off x="4467225" y="771525"/>
            <a:ext cx="407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Variable Rate of Change</a:t>
            </a:r>
          </a:p>
        </p:txBody>
      </p:sp>
      <p:sp>
        <p:nvSpPr>
          <p:cNvPr id="143370" name="Rectangle 10"/>
          <p:cNvSpPr>
            <a:spLocks noChangeArrowheads="1"/>
          </p:cNvSpPr>
          <p:nvPr/>
        </p:nvSpPr>
        <p:spPr bwMode="auto">
          <a:xfrm>
            <a:off x="876300" y="1503363"/>
            <a:ext cx="20193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2004–2006:</a:t>
            </a:r>
          </a:p>
        </p:txBody>
      </p:sp>
      <p:sp>
        <p:nvSpPr>
          <p:cNvPr id="143371" name="Rectangle 11"/>
          <p:cNvSpPr>
            <a:spLocks noChangeArrowheads="1"/>
          </p:cNvSpPr>
          <p:nvPr/>
        </p:nvSpPr>
        <p:spPr bwMode="auto">
          <a:xfrm>
            <a:off x="533400" y="4781550"/>
            <a:ext cx="8229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Over this 2-year period, the number of U.S. passports issued increased by 3.2 million for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a rate of change of 1,600,000 per year. </a:t>
            </a:r>
          </a:p>
        </p:txBody>
      </p:sp>
      <p:sp>
        <p:nvSpPr>
          <p:cNvPr id="143372" name="Text Box 12"/>
          <p:cNvSpPr txBox="1">
            <a:spLocks noChangeArrowheads="1"/>
          </p:cNvSpPr>
          <p:nvPr/>
        </p:nvSpPr>
        <p:spPr bwMode="auto">
          <a:xfrm>
            <a:off x="6496050" y="2247900"/>
            <a:ext cx="2133600" cy="493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Substitute.</a:t>
            </a:r>
          </a:p>
        </p:txBody>
      </p:sp>
      <p:sp>
        <p:nvSpPr>
          <p:cNvPr id="143375" name="Text Box 15"/>
          <p:cNvSpPr txBox="1">
            <a:spLocks noChangeArrowheads="1"/>
          </p:cNvSpPr>
          <p:nvPr/>
        </p:nvSpPr>
        <p:spPr bwMode="auto">
          <a:xfrm>
            <a:off x="4356100" y="3665538"/>
            <a:ext cx="4273550" cy="493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171700" indent="-2171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	Simplify.</a:t>
            </a:r>
          </a:p>
        </p:txBody>
      </p:sp>
      <p:pic>
        <p:nvPicPr>
          <p:cNvPr id="143377" name="Picture 17" descr="3-3-2-redo2"/>
          <p:cNvPicPr>
            <a:picLocks noChangeAspect="1" noChangeArrowheads="1"/>
          </p:cNvPicPr>
          <p:nvPr/>
        </p:nvPicPr>
        <p:blipFill>
          <a:blip r:embed="rId3" cstate="print"/>
          <a:srcRect t="47575"/>
          <a:stretch>
            <a:fillRect/>
          </a:stretch>
        </p:blipFill>
        <p:spPr bwMode="auto">
          <a:xfrm>
            <a:off x="1101725" y="2076450"/>
            <a:ext cx="4689475" cy="892175"/>
          </a:xfrm>
          <a:prstGeom prst="rect">
            <a:avLst/>
          </a:prstGeom>
          <a:noFill/>
        </p:spPr>
      </p:pic>
      <p:pic>
        <p:nvPicPr>
          <p:cNvPr id="143378" name="Picture 18" descr="3-3-2-redo2"/>
          <p:cNvPicPr>
            <a:picLocks noChangeAspect="1" noChangeArrowheads="1"/>
          </p:cNvPicPr>
          <p:nvPr/>
        </p:nvPicPr>
        <p:blipFill>
          <a:blip r:embed="rId3" cstate="print"/>
          <a:srcRect r="61240" b="53731"/>
          <a:stretch>
            <a:fillRect/>
          </a:stretch>
        </p:blipFill>
        <p:spPr bwMode="auto">
          <a:xfrm>
            <a:off x="3744913" y="3505200"/>
            <a:ext cx="1817687" cy="787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3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0" grpId="0" build="p" autoUpdateAnimBg="0" advAuto="0"/>
      <p:bldP spid="143371" grpId="0" build="p" autoUpdateAnimBg="0"/>
      <p:bldP spid="143372" grpId="0" build="p" autoUpdateAnimBg="0" advAuto="0"/>
      <p:bldP spid="14337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B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4467225" y="771525"/>
            <a:ext cx="407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Variable Rate of Change</a:t>
            </a:r>
          </a:p>
        </p:txBody>
      </p:sp>
      <p:sp>
        <p:nvSpPr>
          <p:cNvPr id="124938" name="Rectangle 10"/>
          <p:cNvSpPr>
            <a:spLocks noChangeArrowheads="1"/>
          </p:cNvSpPr>
          <p:nvPr/>
        </p:nvSpPr>
        <p:spPr bwMode="auto">
          <a:xfrm>
            <a:off x="876300" y="1503363"/>
            <a:ext cx="7705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  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Explain the meaning of the rate of change in each case.</a:t>
            </a:r>
          </a:p>
        </p:txBody>
      </p:sp>
      <p:sp>
        <p:nvSpPr>
          <p:cNvPr id="124939" name="Rectangle 11"/>
          <p:cNvSpPr>
            <a:spLocks noChangeArrowheads="1"/>
          </p:cNvSpPr>
          <p:nvPr/>
        </p:nvSpPr>
        <p:spPr bwMode="auto">
          <a:xfrm>
            <a:off x="533400" y="4419600"/>
            <a:ext cx="837247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For 2002–2004, there was an average annual increase of 950,000 in passports issued. Between 2004 and 2006, there was an average yearly increase of 1,600,000 passports issued.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8" grpId="0" build="p" autoUpdateAnimBg="0" advAuto="0"/>
      <p:bldP spid="12493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C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4467225" y="771525"/>
            <a:ext cx="407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Variable Rate of Change</a:t>
            </a: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876300" y="1503363"/>
            <a:ext cx="7829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457200" algn="l"/>
              </a:tabLst>
            </a:pPr>
            <a:r>
              <a:rPr lang="en-US" sz="2400" b="1">
                <a:solidFill>
                  <a:srgbClr val="E01B22"/>
                </a:solidFill>
              </a:rPr>
              <a:t>C.	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How are the different rates of change shown on 	the graph?</a:t>
            </a:r>
          </a:p>
        </p:txBody>
      </p:sp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533400" y="4781550"/>
            <a:ext cx="82296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There is a greater vertical change for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2004–2006 than for 2002–2004. Therefore, the section of the graph for 2004–2006 is steeper.</a:t>
            </a:r>
          </a:p>
        </p:txBody>
      </p:sp>
      <p:pic>
        <p:nvPicPr>
          <p:cNvPr id="125960" name="Picture 8" descr="3-3-Ch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4363" y="2246313"/>
            <a:ext cx="2816225" cy="24209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5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 build="p" autoUpdateAnimBg="0" advAuto="0"/>
      <p:bldP spid="12595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CYP A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56007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166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00113" y="3213100"/>
            <a:ext cx="55626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1,200,000 per year; </a:t>
            </a:r>
            <a:br>
              <a:rPr lang="pt-BR" sz="2400" b="1">
                <a:sym typeface="Symbol" pitchFamily="18" charset="2"/>
              </a:rPr>
            </a:br>
            <a:r>
              <a:rPr lang="pt-BR" sz="2400" b="1">
                <a:sym typeface="Symbol" pitchFamily="18" charset="2"/>
              </a:rPr>
              <a:t>900,000 per year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8,100,000 per year; </a:t>
            </a:r>
            <a:br>
              <a:rPr lang="pt-BR" sz="2400" b="1">
                <a:sym typeface="Symbol" pitchFamily="18" charset="2"/>
              </a:rPr>
            </a:br>
            <a:r>
              <a:rPr lang="pt-BR" sz="2400" b="1">
                <a:sym typeface="Symbol" pitchFamily="18" charset="2"/>
              </a:rPr>
              <a:t>9,000,000 per year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  <a:buFontTx/>
              <a:buAutoNum type="alphaUcPeriod" startAt="3"/>
            </a:pPr>
            <a:r>
              <a:rPr lang="pt-BR" sz="2400" b="1">
                <a:sym typeface="Symbol" pitchFamily="18" charset="2"/>
              </a:rPr>
              <a:t>900,000 per year; </a:t>
            </a:r>
            <a:br>
              <a:rPr lang="pt-BR" sz="2400" b="1">
                <a:sym typeface="Symbol" pitchFamily="18" charset="2"/>
              </a:rPr>
            </a:br>
            <a:r>
              <a:rPr lang="pt-BR" sz="2400" b="1">
                <a:sym typeface="Symbol" pitchFamily="18" charset="2"/>
              </a:rPr>
              <a:t>900,000 per year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  <a:buFontTx/>
              <a:buAutoNum type="alphaUcPeriod" startAt="3"/>
            </a:pPr>
            <a:r>
              <a:rPr lang="pt-BR" sz="2400" b="1">
                <a:sym typeface="Symbol" pitchFamily="18" charset="2"/>
              </a:rPr>
              <a:t>180,000 per year; </a:t>
            </a:r>
            <a:br>
              <a:rPr lang="pt-BR" sz="2400" b="1">
                <a:sym typeface="Symbol" pitchFamily="18" charset="2"/>
              </a:rPr>
            </a:br>
            <a:r>
              <a:rPr lang="pt-BR" sz="2400" b="1">
                <a:sym typeface="Symbol" pitchFamily="18" charset="2"/>
              </a:rPr>
              <a:t>180,000 per year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5910263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A. Airlines</a:t>
            </a:r>
            <a:r>
              <a:rPr lang="en-US" sz="2400" b="1">
                <a:solidFill>
                  <a:srgbClr val="66CCFF"/>
                </a:solidFill>
              </a:rPr>
              <a:t> </a:t>
            </a:r>
            <a:r>
              <a:rPr lang="en-US" sz="2400" b="1">
                <a:solidFill>
                  <a:srgbClr val="FFFF83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The graph shows the number of airplane departures in the United States in recent years. </a:t>
            </a:r>
            <a:r>
              <a:rPr lang="en-US" sz="2400" b="1">
                <a:solidFill>
                  <a:srgbClr val="00539D"/>
                </a:solidFill>
              </a:rPr>
              <a:t>Find the rates of change for 1995–2000 and 2000–2005.</a:t>
            </a:r>
          </a:p>
        </p:txBody>
      </p:sp>
      <p:pic>
        <p:nvPicPr>
          <p:cNvPr id="114702" name="Picture 14" descr="3-3-2-Char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5425" y="1276350"/>
            <a:ext cx="2138363" cy="2452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CYP B</a:t>
            </a:r>
          </a:p>
        </p:txBody>
      </p:sp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685800" y="3810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2886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1663" y="712788"/>
            <a:ext cx="2846387" cy="511175"/>
          </a:xfrm>
          <a:prstGeom prst="rect">
            <a:avLst/>
          </a:prstGeom>
          <a:noFill/>
        </p:spPr>
      </p:pic>
      <p:pic>
        <p:nvPicPr>
          <p:cNvPr id="122887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289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23900" y="2343150"/>
            <a:ext cx="58674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000" b="1">
                <a:solidFill>
                  <a:srgbClr val="000000"/>
                </a:solidFill>
              </a:rPr>
              <a:t>For 1995–2000, the number of airplane departures increased by about 900,000 flights each year. For 2000–2005, the number of airplane departures increased by about 180,000 flights</a:t>
            </a:r>
            <a:r>
              <a:rPr lang="en-US" sz="2000">
                <a:solidFill>
                  <a:srgbClr val="E01B22"/>
                </a:solidFill>
              </a:rPr>
              <a:t> </a:t>
            </a:r>
            <a:r>
              <a:rPr lang="en-US" sz="2000" b="1">
                <a:solidFill>
                  <a:srgbClr val="000000"/>
                </a:solidFill>
              </a:rPr>
              <a:t>each year.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The rate of change was the same for 1995–2000 and 2000–2005.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The number airplane departures decreased by about 180,000 for 1995–2000 and 180,000 for 2000–2005.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For 1995–2000 and 2000–2005, the number of airplane departures was the same.</a:t>
            </a:r>
          </a:p>
        </p:txBody>
      </p:sp>
      <p:sp>
        <p:nvSpPr>
          <p:cNvPr id="122892" name="TPQuestion"/>
          <p:cNvSpPr>
            <a:spLocks noChangeArrowheads="1"/>
          </p:cNvSpPr>
          <p:nvPr/>
        </p:nvSpPr>
        <p:spPr bwMode="auto">
          <a:xfrm>
            <a:off x="342900" y="1504950"/>
            <a:ext cx="57912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tabLst>
                <a:tab pos="800100" algn="l"/>
              </a:tabLst>
            </a:pPr>
            <a:r>
              <a:rPr lang="en-US" sz="2400" b="1">
                <a:solidFill>
                  <a:srgbClr val="E01B22"/>
                </a:solidFill>
                <a:cs typeface="Arial" charset="0"/>
              </a:rPr>
              <a:t>B.	</a:t>
            </a:r>
            <a:r>
              <a:rPr lang="en-US" sz="2400" b="1">
                <a:solidFill>
                  <a:srgbClr val="00539D"/>
                </a:solidFill>
              </a:rPr>
              <a:t>Explain the meaning of the slope 	in each case.</a:t>
            </a:r>
          </a:p>
        </p:txBody>
      </p:sp>
      <p:pic>
        <p:nvPicPr>
          <p:cNvPr id="122895" name="Picture 15" descr="3-3-2-Char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5425" y="1276350"/>
            <a:ext cx="2138363" cy="2452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5" grpId="0" animBg="1"/>
      <p:bldP spid="122891" grpId="0" autoUpdateAnimBg="0"/>
      <p:bldP spid="12289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CYP C</a:t>
            </a:r>
          </a:p>
        </p:txBody>
      </p:sp>
      <p:sp>
        <p:nvSpPr>
          <p:cNvPr id="123909" name="Oval 5"/>
          <p:cNvSpPr>
            <a:spLocks noChangeArrowheads="1"/>
          </p:cNvSpPr>
          <p:nvPr/>
        </p:nvSpPr>
        <p:spPr bwMode="auto">
          <a:xfrm>
            <a:off x="952500" y="55435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3910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1663" y="712788"/>
            <a:ext cx="2846387" cy="511175"/>
          </a:xfrm>
          <a:prstGeom prst="rect">
            <a:avLst/>
          </a:prstGeom>
          <a:noFill/>
        </p:spPr>
      </p:pic>
      <p:pic>
        <p:nvPicPr>
          <p:cNvPr id="123911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391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2362200"/>
            <a:ext cx="4876800" cy="424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A.	</a:t>
            </a:r>
            <a:r>
              <a:rPr lang="en-US" sz="2000" b="1">
                <a:solidFill>
                  <a:srgbClr val="000000"/>
                </a:solidFill>
              </a:rPr>
              <a:t>There is a greater vertical change for 1995–2000 than for 2000–2005. Therefore, the section of the graph for 1995–2000 has a steeper slope.</a:t>
            </a:r>
            <a:endParaRPr lang="pt-BR" sz="20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They have different </a:t>
            </a:r>
            <a:r>
              <a:rPr lang="pt-BR" sz="20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-values.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The vertical change for 1995–2000 is negative, and for 2000–2005 it is positive.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The vertical change is the same for both periods, so the slopes are the same.</a:t>
            </a:r>
          </a:p>
        </p:txBody>
      </p:sp>
      <p:sp>
        <p:nvSpPr>
          <p:cNvPr id="123916" name="TPQuestion"/>
          <p:cNvSpPr>
            <a:spLocks noChangeArrowheads="1"/>
          </p:cNvSpPr>
          <p:nvPr/>
        </p:nvSpPr>
        <p:spPr bwMode="auto">
          <a:xfrm>
            <a:off x="533400" y="1504950"/>
            <a:ext cx="6019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tabLst>
                <a:tab pos="800100" algn="l"/>
              </a:tabLst>
            </a:pPr>
            <a:r>
              <a:rPr lang="en-US" sz="2400" b="1">
                <a:solidFill>
                  <a:srgbClr val="E01B22"/>
                </a:solidFill>
              </a:rPr>
              <a:t>C.	</a:t>
            </a:r>
            <a:r>
              <a:rPr lang="en-US" sz="2400" b="1">
                <a:solidFill>
                  <a:srgbClr val="00539D"/>
                </a:solidFill>
              </a:rPr>
              <a:t>How are the different rates of 	change shown on the graph?</a:t>
            </a:r>
          </a:p>
        </p:txBody>
      </p:sp>
      <p:pic>
        <p:nvPicPr>
          <p:cNvPr id="123920" name="Picture 16" descr="3-3-2-Char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5425" y="1276350"/>
            <a:ext cx="2138363" cy="2452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9" grpId="0" animBg="1"/>
      <p:bldP spid="123915" grpId="0" autoUpdateAnimBg="0"/>
      <p:bldP spid="12391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A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Constant Rate of Change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8105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 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Determine whether the function is linear. Explain.</a:t>
            </a:r>
            <a:endParaRPr lang="en-US" sz="2400" b="1">
              <a:solidFill>
                <a:srgbClr val="00539D"/>
              </a:solidFill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33400" y="5076825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 </a:t>
            </a:r>
            <a:r>
              <a:rPr lang="en-US" sz="2400">
                <a:solidFill>
                  <a:srgbClr val="E01B22"/>
                </a:solidFill>
              </a:rPr>
              <a:t>The rate of change is constant. Thus, the function is linear.</a:t>
            </a:r>
          </a:p>
        </p:txBody>
      </p:sp>
      <p:pic>
        <p:nvPicPr>
          <p:cNvPr id="9226" name="Picture 10" descr="3-3-3a"/>
          <p:cNvPicPr>
            <a:picLocks noChangeAspect="1" noChangeArrowheads="1"/>
          </p:cNvPicPr>
          <p:nvPr/>
        </p:nvPicPr>
        <p:blipFill>
          <a:blip r:embed="rId3" cstate="print"/>
          <a:srcRect r="9729"/>
          <a:stretch>
            <a:fillRect/>
          </a:stretch>
        </p:blipFill>
        <p:spPr bwMode="auto">
          <a:xfrm>
            <a:off x="2222500" y="1981200"/>
            <a:ext cx="2120900" cy="2876550"/>
          </a:xfrm>
          <a:prstGeom prst="rect">
            <a:avLst/>
          </a:prstGeom>
          <a:noFill/>
        </p:spPr>
      </p:pic>
      <p:pic>
        <p:nvPicPr>
          <p:cNvPr id="9227" name="Picture 11" descr="3-3-3a-redo"/>
          <p:cNvPicPr>
            <a:picLocks noChangeAspect="1" noChangeArrowheads="1"/>
          </p:cNvPicPr>
          <p:nvPr/>
        </p:nvPicPr>
        <p:blipFill>
          <a:blip r:embed="rId4" cstate="print"/>
          <a:srcRect t="68550"/>
          <a:stretch>
            <a:fillRect/>
          </a:stretch>
        </p:blipFill>
        <p:spPr bwMode="auto">
          <a:xfrm>
            <a:off x="4876800" y="4086225"/>
            <a:ext cx="1773238" cy="777875"/>
          </a:xfrm>
          <a:prstGeom prst="rect">
            <a:avLst/>
          </a:prstGeom>
          <a:noFill/>
        </p:spPr>
      </p:pic>
      <p:pic>
        <p:nvPicPr>
          <p:cNvPr id="9228" name="Picture 12" descr="3-3-3a-redo"/>
          <p:cNvPicPr>
            <a:picLocks noChangeAspect="1" noChangeArrowheads="1"/>
          </p:cNvPicPr>
          <p:nvPr/>
        </p:nvPicPr>
        <p:blipFill>
          <a:blip r:embed="rId4" cstate="print"/>
          <a:srcRect t="32220" b="33890"/>
          <a:stretch>
            <a:fillRect/>
          </a:stretch>
        </p:blipFill>
        <p:spPr bwMode="auto">
          <a:xfrm>
            <a:off x="4876800" y="3200400"/>
            <a:ext cx="1773238" cy="838200"/>
          </a:xfrm>
          <a:prstGeom prst="rect">
            <a:avLst/>
          </a:prstGeom>
          <a:noFill/>
        </p:spPr>
      </p:pic>
      <p:pic>
        <p:nvPicPr>
          <p:cNvPr id="9229" name="Picture 13" descr="3-3-3a-redo"/>
          <p:cNvPicPr>
            <a:picLocks noChangeAspect="1" noChangeArrowheads="1"/>
          </p:cNvPicPr>
          <p:nvPr/>
        </p:nvPicPr>
        <p:blipFill>
          <a:blip r:embed="rId4" cstate="print"/>
          <a:srcRect b="64699"/>
          <a:stretch>
            <a:fillRect/>
          </a:stretch>
        </p:blipFill>
        <p:spPr bwMode="auto">
          <a:xfrm>
            <a:off x="4876800" y="2362200"/>
            <a:ext cx="1773238" cy="873125"/>
          </a:xfrm>
          <a:prstGeom prst="rect">
            <a:avLst/>
          </a:prstGeom>
          <a:noFill/>
        </p:spPr>
      </p:pic>
      <p:pic>
        <p:nvPicPr>
          <p:cNvPr id="9230" name="Picture 14" descr="3-3-3a"/>
          <p:cNvPicPr>
            <a:picLocks noChangeAspect="1" noChangeArrowheads="1"/>
          </p:cNvPicPr>
          <p:nvPr/>
        </p:nvPicPr>
        <p:blipFill>
          <a:blip r:embed="rId3" cstate="print"/>
          <a:srcRect l="89189" t="69757" r="-540" b="9271"/>
          <a:stretch>
            <a:fillRect/>
          </a:stretch>
        </p:blipFill>
        <p:spPr bwMode="auto">
          <a:xfrm>
            <a:off x="4508500" y="4127500"/>
            <a:ext cx="266700" cy="603250"/>
          </a:xfrm>
          <a:prstGeom prst="rect">
            <a:avLst/>
          </a:prstGeom>
          <a:noFill/>
        </p:spPr>
      </p:pic>
      <p:pic>
        <p:nvPicPr>
          <p:cNvPr id="9234" name="Picture 18" descr="3-3-3a"/>
          <p:cNvPicPr>
            <a:picLocks noChangeAspect="1" noChangeArrowheads="1"/>
          </p:cNvPicPr>
          <p:nvPr/>
        </p:nvPicPr>
        <p:blipFill>
          <a:blip r:embed="rId3" cstate="print"/>
          <a:srcRect l="89189" t="69757" r="-540" b="9271"/>
          <a:stretch>
            <a:fillRect/>
          </a:stretch>
        </p:blipFill>
        <p:spPr bwMode="auto">
          <a:xfrm>
            <a:off x="4508500" y="2825750"/>
            <a:ext cx="266700" cy="603250"/>
          </a:xfrm>
          <a:prstGeom prst="rect">
            <a:avLst/>
          </a:prstGeom>
          <a:noFill/>
        </p:spPr>
      </p:pic>
      <p:pic>
        <p:nvPicPr>
          <p:cNvPr id="9235" name="Picture 19" descr="3-3-3a"/>
          <p:cNvPicPr>
            <a:picLocks noChangeAspect="1" noChangeArrowheads="1"/>
          </p:cNvPicPr>
          <p:nvPr/>
        </p:nvPicPr>
        <p:blipFill>
          <a:blip r:embed="rId3" cstate="print"/>
          <a:srcRect l="89189" t="69757" r="-540" b="9271"/>
          <a:stretch>
            <a:fillRect/>
          </a:stretch>
        </p:blipFill>
        <p:spPr bwMode="auto">
          <a:xfrm>
            <a:off x="4508500" y="3429000"/>
            <a:ext cx="266700" cy="6032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2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B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Constant Rate of Change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876300" y="1503363"/>
            <a:ext cx="78105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Determine whether the function is linear. Explain.</a:t>
            </a:r>
            <a:endParaRPr lang="en-US" sz="2400" b="1">
              <a:solidFill>
                <a:srgbClr val="00539D"/>
              </a:solidFill>
            </a:endParaRPr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533400" y="51562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 </a:t>
            </a:r>
            <a:r>
              <a:rPr lang="en-US" sz="2400">
                <a:solidFill>
                  <a:srgbClr val="E01B22"/>
                </a:solidFill>
              </a:rPr>
              <a:t>The rate of change is not constant. Thus, the function is not linear.</a:t>
            </a:r>
          </a:p>
        </p:txBody>
      </p:sp>
      <p:pic>
        <p:nvPicPr>
          <p:cNvPr id="91146" name="Picture 10" descr="3-3-3b"/>
          <p:cNvPicPr>
            <a:picLocks noChangeAspect="1" noChangeArrowheads="1"/>
          </p:cNvPicPr>
          <p:nvPr/>
        </p:nvPicPr>
        <p:blipFill>
          <a:blip r:embed="rId3" cstate="print"/>
          <a:srcRect r="10135"/>
          <a:stretch>
            <a:fillRect/>
          </a:stretch>
        </p:blipFill>
        <p:spPr bwMode="auto">
          <a:xfrm>
            <a:off x="2505075" y="1971675"/>
            <a:ext cx="2111375" cy="2876550"/>
          </a:xfrm>
          <a:prstGeom prst="rect">
            <a:avLst/>
          </a:prstGeom>
          <a:noFill/>
        </p:spPr>
      </p:pic>
      <p:pic>
        <p:nvPicPr>
          <p:cNvPr id="91147" name="Picture 11" descr="3-3-3b-redo"/>
          <p:cNvPicPr>
            <a:picLocks noChangeAspect="1" noChangeArrowheads="1"/>
          </p:cNvPicPr>
          <p:nvPr/>
        </p:nvPicPr>
        <p:blipFill>
          <a:blip r:embed="rId4" cstate="print"/>
          <a:srcRect b="54872"/>
          <a:stretch>
            <a:fillRect/>
          </a:stretch>
        </p:blipFill>
        <p:spPr bwMode="auto">
          <a:xfrm>
            <a:off x="5145088" y="2438400"/>
            <a:ext cx="2551112" cy="838200"/>
          </a:xfrm>
          <a:prstGeom prst="rect">
            <a:avLst/>
          </a:prstGeom>
          <a:noFill/>
        </p:spPr>
      </p:pic>
      <p:pic>
        <p:nvPicPr>
          <p:cNvPr id="91149" name="Picture 13" descr="3-3-3a"/>
          <p:cNvPicPr>
            <a:picLocks noChangeAspect="1" noChangeArrowheads="1"/>
          </p:cNvPicPr>
          <p:nvPr/>
        </p:nvPicPr>
        <p:blipFill>
          <a:blip r:embed="rId5" cstate="print"/>
          <a:srcRect l="89189" t="69757" r="-540" b="9271"/>
          <a:stretch>
            <a:fillRect/>
          </a:stretch>
        </p:blipFill>
        <p:spPr bwMode="auto">
          <a:xfrm>
            <a:off x="4686300" y="2705100"/>
            <a:ext cx="266700" cy="603250"/>
          </a:xfrm>
          <a:prstGeom prst="rect">
            <a:avLst/>
          </a:prstGeom>
          <a:noFill/>
        </p:spPr>
      </p:pic>
      <p:pic>
        <p:nvPicPr>
          <p:cNvPr id="91150" name="Picture 14" descr="3-3-3a"/>
          <p:cNvPicPr>
            <a:picLocks noChangeAspect="1" noChangeArrowheads="1"/>
          </p:cNvPicPr>
          <p:nvPr/>
        </p:nvPicPr>
        <p:blipFill>
          <a:blip r:embed="rId5" cstate="print"/>
          <a:srcRect l="89189" t="69757" r="-540" b="9271"/>
          <a:stretch>
            <a:fillRect/>
          </a:stretch>
        </p:blipFill>
        <p:spPr bwMode="auto">
          <a:xfrm>
            <a:off x="4686300" y="3352800"/>
            <a:ext cx="266700" cy="603250"/>
          </a:xfrm>
          <a:prstGeom prst="rect">
            <a:avLst/>
          </a:prstGeom>
          <a:noFill/>
        </p:spPr>
      </p:pic>
      <p:pic>
        <p:nvPicPr>
          <p:cNvPr id="91152" name="Picture 16" descr="3-3-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3362325"/>
            <a:ext cx="2239963" cy="8763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 build="p" autoUpdateAnimBg="0" advAuto="0"/>
      <p:bldP spid="91143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CYP A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43175"/>
            <a:ext cx="409575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Yes, the rate of change is constant.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No, the rate of change is constant.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Yes, the rate of change is not constant.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No, the rate of change is not constant.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28675" y="2514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Rectangle 10"/>
          <p:cNvSpPr>
            <a:spLocks noChangeArrowheads="1"/>
          </p:cNvSpPr>
          <p:nvPr/>
        </p:nvSpPr>
        <p:spPr bwMode="auto">
          <a:xfrm>
            <a:off x="876300" y="1503363"/>
            <a:ext cx="48387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 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Determine whether the function is linear. Explain.</a:t>
            </a:r>
            <a:endParaRPr lang="en-US" sz="2400" b="1">
              <a:solidFill>
                <a:srgbClr val="00539D"/>
              </a:solidFill>
            </a:endParaRPr>
          </a:p>
        </p:txBody>
      </p:sp>
      <p:pic>
        <p:nvPicPr>
          <p:cNvPr id="115724" name="Picture 12" descr="3-3-3a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1266825"/>
            <a:ext cx="1763713" cy="24050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9" grpId="0" animBg="1"/>
      <p:bldP spid="115722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CYP B</a:t>
            </a:r>
          </a:p>
        </p:txBody>
      </p:sp>
      <p:sp>
        <p:nvSpPr>
          <p:cNvPr id="128006" name="Oval 6"/>
          <p:cNvSpPr>
            <a:spLocks noChangeArrowheads="1"/>
          </p:cNvSpPr>
          <p:nvPr/>
        </p:nvSpPr>
        <p:spPr bwMode="auto">
          <a:xfrm>
            <a:off x="828675" y="49339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8007" name="Picture 7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8008" name="Picture 8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8009" name="Rectangle 9"/>
          <p:cNvSpPr>
            <a:spLocks noChangeArrowheads="1"/>
          </p:cNvSpPr>
          <p:nvPr/>
        </p:nvSpPr>
        <p:spPr bwMode="auto">
          <a:xfrm>
            <a:off x="876300" y="1503363"/>
            <a:ext cx="48387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Determine whether the function is linear. Explain.</a:t>
            </a:r>
            <a:endParaRPr lang="en-US" sz="2400" b="1">
              <a:solidFill>
                <a:srgbClr val="00539D"/>
              </a:solidFill>
            </a:endParaRPr>
          </a:p>
        </p:txBody>
      </p:sp>
      <p:sp>
        <p:nvSpPr>
          <p:cNvPr id="12801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33650"/>
            <a:ext cx="409575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Yes, the rate of change is constant.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No, the rate of change is constant.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Yes, the rate of change is not constant.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No, the rate of change is not constant.</a:t>
            </a:r>
          </a:p>
        </p:txBody>
      </p:sp>
      <p:pic>
        <p:nvPicPr>
          <p:cNvPr id="128013" name="Picture 13" descr="3-3-3b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1266825"/>
            <a:ext cx="1763713" cy="24050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8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6" grpId="0" animBg="1"/>
      <p:bldP spid="128009" grpId="0" build="p" autoUpdateAnimBg="0" advAuto="0"/>
      <p:bldP spid="128012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0838" name="Picture 6" descr="KC_alg_L03-03B"/>
          <p:cNvPicPr>
            <a:picLocks noChangeAspect="1" noChangeArrowheads="1"/>
          </p:cNvPicPr>
          <p:nvPr/>
        </p:nvPicPr>
        <p:blipFill>
          <a:blip r:embed="rId3" cstate="print"/>
          <a:srcRect l="580"/>
          <a:stretch>
            <a:fillRect/>
          </a:stretch>
        </p:blipFill>
        <p:spPr bwMode="auto">
          <a:xfrm>
            <a:off x="485775" y="1495425"/>
            <a:ext cx="8191500" cy="30781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A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Positive, Negative, and Zero Slope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C1D24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Find the slope of the line that passes through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(–3, 2) and (5, 5).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33400" y="2436813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Let (–3, 2) = 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) and (5, 5) = 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).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5410200" y="4111625"/>
            <a:ext cx="2133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Substitute.</a:t>
            </a:r>
          </a:p>
        </p:txBody>
      </p:sp>
      <p:pic>
        <p:nvPicPr>
          <p:cNvPr id="93191" name="Picture 7" descr="ALG01_168"/>
          <p:cNvPicPr>
            <a:picLocks noChangeAspect="1" noChangeArrowheads="1"/>
          </p:cNvPicPr>
          <p:nvPr/>
        </p:nvPicPr>
        <p:blipFill>
          <a:blip r:embed="rId3" cstate="print"/>
          <a:srcRect r="59282" b="49146"/>
          <a:stretch>
            <a:fillRect/>
          </a:stretch>
        </p:blipFill>
        <p:spPr bwMode="auto">
          <a:xfrm>
            <a:off x="942975" y="2979738"/>
            <a:ext cx="1727200" cy="896937"/>
          </a:xfrm>
          <a:prstGeom prst="rect">
            <a:avLst/>
          </a:prstGeom>
          <a:noFill/>
        </p:spPr>
      </p:pic>
      <p:pic>
        <p:nvPicPr>
          <p:cNvPr id="93192" name="Picture 8" descr="ALG01_168"/>
          <p:cNvPicPr>
            <a:picLocks noChangeAspect="1" noChangeArrowheads="1"/>
          </p:cNvPicPr>
          <p:nvPr/>
        </p:nvPicPr>
        <p:blipFill>
          <a:blip r:embed="rId3" cstate="print"/>
          <a:srcRect l="57484" r="17366" b="56796"/>
          <a:stretch>
            <a:fillRect/>
          </a:stretch>
        </p:blipFill>
        <p:spPr bwMode="auto">
          <a:xfrm>
            <a:off x="5200650" y="2989263"/>
            <a:ext cx="1066800" cy="762000"/>
          </a:xfrm>
          <a:prstGeom prst="rect">
            <a:avLst/>
          </a:prstGeom>
          <a:noFill/>
        </p:spPr>
      </p:pic>
      <p:pic>
        <p:nvPicPr>
          <p:cNvPr id="93193" name="Picture 9" descr="ALG01_168"/>
          <p:cNvPicPr>
            <a:picLocks noChangeAspect="1" noChangeArrowheads="1"/>
          </p:cNvPicPr>
          <p:nvPr/>
        </p:nvPicPr>
        <p:blipFill>
          <a:blip r:embed="rId3" cstate="print"/>
          <a:srcRect t="49686" r="59731"/>
          <a:stretch>
            <a:fillRect/>
          </a:stretch>
        </p:blipFill>
        <p:spPr bwMode="auto">
          <a:xfrm>
            <a:off x="971550" y="3884613"/>
            <a:ext cx="1708150" cy="887412"/>
          </a:xfrm>
          <a:prstGeom prst="rect">
            <a:avLst/>
          </a:prstGeom>
          <a:noFill/>
        </p:spPr>
      </p:pic>
      <p:grpSp>
        <p:nvGrpSpPr>
          <p:cNvPr id="93195" name="Group 11"/>
          <p:cNvGrpSpPr>
            <a:grpSpLocks/>
          </p:cNvGrpSpPr>
          <p:nvPr/>
        </p:nvGrpSpPr>
        <p:grpSpPr bwMode="auto">
          <a:xfrm>
            <a:off x="533400" y="5562600"/>
            <a:ext cx="8229600" cy="787400"/>
            <a:chOff x="336" y="2900"/>
            <a:chExt cx="5184" cy="496"/>
          </a:xfrm>
        </p:grpSpPr>
        <p:sp>
          <p:nvSpPr>
            <p:cNvPr id="93196" name="Rectangle 12"/>
            <p:cNvSpPr>
              <a:spLocks noChangeArrowheads="1"/>
            </p:cNvSpPr>
            <p:nvPr/>
          </p:nvSpPr>
          <p:spPr bwMode="auto">
            <a:xfrm>
              <a:off x="336" y="3012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 b="1">
                  <a:solidFill>
                    <a:srgbClr val="E01B22"/>
                  </a:solidFill>
                </a:rPr>
                <a:t> </a:t>
              </a:r>
              <a:r>
                <a:rPr lang="en-US" sz="2400">
                  <a:solidFill>
                    <a:srgbClr val="E01B22"/>
                  </a:solidFill>
                </a:rPr>
                <a:t>	</a:t>
              </a:r>
            </a:p>
          </p:txBody>
        </p:sp>
        <p:pic>
          <p:nvPicPr>
            <p:cNvPr id="93197" name="Picture 13" descr="ALG01_17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56" y="2900"/>
              <a:ext cx="1376" cy="496"/>
            </a:xfrm>
            <a:prstGeom prst="rect">
              <a:avLst/>
            </a:prstGeom>
            <a:noFill/>
          </p:spPr>
        </p:pic>
      </p:grpSp>
      <p:pic>
        <p:nvPicPr>
          <p:cNvPr id="93199" name="Picture 15" descr="3-3-4"/>
          <p:cNvPicPr>
            <a:picLocks noChangeAspect="1" noChangeArrowheads="1"/>
          </p:cNvPicPr>
          <p:nvPr/>
        </p:nvPicPr>
        <p:blipFill>
          <a:blip r:embed="rId5" cstate="print"/>
          <a:srcRect b="57143"/>
          <a:stretch>
            <a:fillRect/>
          </a:stretch>
        </p:blipFill>
        <p:spPr bwMode="auto">
          <a:xfrm>
            <a:off x="1276350" y="4781550"/>
            <a:ext cx="1682750" cy="828675"/>
          </a:xfrm>
          <a:prstGeom prst="rect">
            <a:avLst/>
          </a:prstGeom>
          <a:noFill/>
        </p:spPr>
      </p:pic>
      <p:sp>
        <p:nvSpPr>
          <p:cNvPr id="93202" name="Text Box 18"/>
          <p:cNvSpPr txBox="1">
            <a:spLocks noChangeArrowheads="1"/>
          </p:cNvSpPr>
          <p:nvPr/>
        </p:nvSpPr>
        <p:spPr bwMode="auto">
          <a:xfrm>
            <a:off x="5410200" y="4989513"/>
            <a:ext cx="2133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3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3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  <p:bldP spid="93190" grpId="0" build="p" autoUpdateAnimBg="0" advAuto="0"/>
      <p:bldP spid="93202" grpId="0" build="p" autoUpdateAnimBg="0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B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Positive, Negative, and Zero Slope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876300" y="152241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C1D24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Find the slope of the line that passes through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(–3, –4) and (–2, –8). </a:t>
            </a:r>
          </a:p>
        </p:txBody>
      </p:sp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533400" y="24384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Let (–3, –4) = 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) and (–2, –8) = 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).</a:t>
            </a:r>
          </a:p>
        </p:txBody>
      </p:sp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5410200" y="4240213"/>
            <a:ext cx="2133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Substitute.</a:t>
            </a:r>
          </a:p>
        </p:txBody>
      </p:sp>
      <p:pic>
        <p:nvPicPr>
          <p:cNvPr id="94216" name="Picture 8" descr="ALG01_168"/>
          <p:cNvPicPr>
            <a:picLocks noChangeAspect="1" noChangeArrowheads="1"/>
          </p:cNvPicPr>
          <p:nvPr/>
        </p:nvPicPr>
        <p:blipFill>
          <a:blip r:embed="rId3" cstate="print"/>
          <a:srcRect l="57484" r="17366" b="56796"/>
          <a:stretch>
            <a:fillRect/>
          </a:stretch>
        </p:blipFill>
        <p:spPr bwMode="auto">
          <a:xfrm>
            <a:off x="5200650" y="2995613"/>
            <a:ext cx="1066800" cy="762000"/>
          </a:xfrm>
          <a:prstGeom prst="rect">
            <a:avLst/>
          </a:prstGeom>
          <a:noFill/>
        </p:spPr>
      </p:pic>
      <p:pic>
        <p:nvPicPr>
          <p:cNvPr id="94217" name="Picture 9" descr="ALG01_172"/>
          <p:cNvPicPr>
            <a:picLocks noChangeAspect="1" noChangeArrowheads="1"/>
          </p:cNvPicPr>
          <p:nvPr/>
        </p:nvPicPr>
        <p:blipFill>
          <a:blip r:embed="rId4" cstate="print"/>
          <a:srcRect r="50473" b="50859"/>
          <a:stretch>
            <a:fillRect/>
          </a:stretch>
        </p:blipFill>
        <p:spPr bwMode="auto">
          <a:xfrm>
            <a:off x="942975" y="2986088"/>
            <a:ext cx="1636713" cy="857250"/>
          </a:xfrm>
          <a:prstGeom prst="rect">
            <a:avLst/>
          </a:prstGeom>
          <a:noFill/>
        </p:spPr>
      </p:pic>
      <p:pic>
        <p:nvPicPr>
          <p:cNvPr id="94218" name="Picture 10" descr="ALG01_172"/>
          <p:cNvPicPr>
            <a:picLocks noChangeAspect="1" noChangeArrowheads="1"/>
          </p:cNvPicPr>
          <p:nvPr/>
        </p:nvPicPr>
        <p:blipFill>
          <a:blip r:embed="rId4" cstate="print"/>
          <a:srcRect t="51408" r="41745"/>
          <a:stretch>
            <a:fillRect/>
          </a:stretch>
        </p:blipFill>
        <p:spPr bwMode="auto">
          <a:xfrm>
            <a:off x="971550" y="4052888"/>
            <a:ext cx="1919288" cy="847725"/>
          </a:xfrm>
          <a:prstGeom prst="rect">
            <a:avLst/>
          </a:prstGeom>
          <a:noFill/>
        </p:spPr>
      </p:pic>
      <p:sp>
        <p:nvSpPr>
          <p:cNvPr id="94220" name="Rectangle 12"/>
          <p:cNvSpPr>
            <a:spLocks noChangeArrowheads="1"/>
          </p:cNvSpPr>
          <p:nvPr/>
        </p:nvSpPr>
        <p:spPr bwMode="auto">
          <a:xfrm>
            <a:off x="533400" y="5903913"/>
            <a:ext cx="441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slope is –4.</a:t>
            </a:r>
          </a:p>
        </p:txBody>
      </p:sp>
      <p:pic>
        <p:nvPicPr>
          <p:cNvPr id="94224" name="Picture 16" descr="3-3-4"/>
          <p:cNvPicPr>
            <a:picLocks noChangeAspect="1" noChangeArrowheads="1"/>
          </p:cNvPicPr>
          <p:nvPr/>
        </p:nvPicPr>
        <p:blipFill>
          <a:blip r:embed="rId5" cstate="print"/>
          <a:srcRect t="60098" b="-493"/>
          <a:stretch>
            <a:fillRect/>
          </a:stretch>
        </p:blipFill>
        <p:spPr bwMode="auto">
          <a:xfrm>
            <a:off x="1276350" y="5010150"/>
            <a:ext cx="1682750" cy="781050"/>
          </a:xfrm>
          <a:prstGeom prst="rect">
            <a:avLst/>
          </a:prstGeom>
          <a:noFill/>
        </p:spPr>
      </p:pic>
      <p:sp>
        <p:nvSpPr>
          <p:cNvPr id="94225" name="Text Box 17"/>
          <p:cNvSpPr txBox="1">
            <a:spLocks noChangeArrowheads="1"/>
          </p:cNvSpPr>
          <p:nvPr/>
        </p:nvSpPr>
        <p:spPr bwMode="auto">
          <a:xfrm>
            <a:off x="5410200" y="5170488"/>
            <a:ext cx="2133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4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4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 build="p" autoUpdateAnimBg="0" advAuto="0"/>
      <p:bldP spid="94214" grpId="0" build="p" autoUpdateAnimBg="0"/>
      <p:bldP spid="94215" grpId="0" build="p" autoUpdateAnimBg="0" advAuto="0"/>
      <p:bldP spid="94220" grpId="0" build="p" autoUpdateAnimBg="0"/>
      <p:bldP spid="94225" grpId="0" build="p" autoUpdateAnimBg="0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C</a:t>
            </a: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Positive, Negative, and Zero Slope</a:t>
            </a: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C.</a:t>
            </a:r>
            <a:r>
              <a:rPr lang="en-US" sz="2400" b="1">
                <a:solidFill>
                  <a:srgbClr val="00539D"/>
                </a:solidFill>
              </a:rPr>
              <a:t> Find the slope of the line that passes through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(–3, 4) and (4, 4). </a:t>
            </a:r>
          </a:p>
        </p:txBody>
      </p:sp>
      <p:sp>
        <p:nvSpPr>
          <p:cNvPr id="129029" name="Text Box 5"/>
          <p:cNvSpPr txBox="1">
            <a:spLocks noChangeArrowheads="1"/>
          </p:cNvSpPr>
          <p:nvPr/>
        </p:nvSpPr>
        <p:spPr bwMode="auto">
          <a:xfrm>
            <a:off x="533400" y="241935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Let (–3, 4) = 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) and (4, 4) = 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).</a:t>
            </a:r>
          </a:p>
        </p:txBody>
      </p:sp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5410200" y="4132263"/>
            <a:ext cx="2133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Substitute.</a:t>
            </a:r>
          </a:p>
        </p:txBody>
      </p:sp>
      <p:pic>
        <p:nvPicPr>
          <p:cNvPr id="129031" name="Picture 7" descr="ALG01_168"/>
          <p:cNvPicPr>
            <a:picLocks noChangeAspect="1" noChangeArrowheads="1"/>
          </p:cNvPicPr>
          <p:nvPr/>
        </p:nvPicPr>
        <p:blipFill>
          <a:blip r:embed="rId3" cstate="print"/>
          <a:srcRect l="57484" r="17366" b="56796"/>
          <a:stretch>
            <a:fillRect/>
          </a:stretch>
        </p:blipFill>
        <p:spPr bwMode="auto">
          <a:xfrm>
            <a:off x="5200650" y="2895600"/>
            <a:ext cx="1066800" cy="762000"/>
          </a:xfrm>
          <a:prstGeom prst="rect">
            <a:avLst/>
          </a:prstGeom>
          <a:noFill/>
        </p:spPr>
      </p:pic>
      <p:pic>
        <p:nvPicPr>
          <p:cNvPr id="129032" name="Picture 8" descr="ALG01_175"/>
          <p:cNvPicPr>
            <a:picLocks noChangeAspect="1" noChangeArrowheads="1"/>
          </p:cNvPicPr>
          <p:nvPr/>
        </p:nvPicPr>
        <p:blipFill>
          <a:blip r:embed="rId4" cstate="print"/>
          <a:srcRect r="49164" b="50310"/>
          <a:stretch>
            <a:fillRect/>
          </a:stretch>
        </p:blipFill>
        <p:spPr bwMode="auto">
          <a:xfrm>
            <a:off x="942975" y="2886075"/>
            <a:ext cx="1690688" cy="874713"/>
          </a:xfrm>
          <a:prstGeom prst="rect">
            <a:avLst/>
          </a:prstGeom>
          <a:noFill/>
        </p:spPr>
      </p:pic>
      <p:pic>
        <p:nvPicPr>
          <p:cNvPr id="129033" name="Picture 9" descr="ALG01_175"/>
          <p:cNvPicPr>
            <a:picLocks noChangeAspect="1" noChangeArrowheads="1"/>
          </p:cNvPicPr>
          <p:nvPr/>
        </p:nvPicPr>
        <p:blipFill>
          <a:blip r:embed="rId4" cstate="print"/>
          <a:srcRect t="51685" r="49455"/>
          <a:stretch>
            <a:fillRect/>
          </a:stretch>
        </p:blipFill>
        <p:spPr bwMode="auto">
          <a:xfrm>
            <a:off x="971550" y="3943350"/>
            <a:ext cx="1690688" cy="854075"/>
          </a:xfrm>
          <a:prstGeom prst="rect">
            <a:avLst/>
          </a:prstGeom>
          <a:noFill/>
        </p:spPr>
      </p:pic>
      <p:sp>
        <p:nvSpPr>
          <p:cNvPr id="129036" name="Rectangle 12"/>
          <p:cNvSpPr>
            <a:spLocks noChangeArrowheads="1"/>
          </p:cNvSpPr>
          <p:nvPr/>
        </p:nvSpPr>
        <p:spPr bwMode="auto">
          <a:xfrm>
            <a:off x="533400" y="5980113"/>
            <a:ext cx="4038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slope is 0.</a:t>
            </a:r>
          </a:p>
        </p:txBody>
      </p:sp>
      <p:sp>
        <p:nvSpPr>
          <p:cNvPr id="129038" name="Text Box 14"/>
          <p:cNvSpPr txBox="1">
            <a:spLocks noChangeArrowheads="1"/>
          </p:cNvSpPr>
          <p:nvPr/>
        </p:nvSpPr>
        <p:spPr bwMode="auto">
          <a:xfrm>
            <a:off x="5410200" y="5170488"/>
            <a:ext cx="2133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129039" name="Picture 15" descr="3-3-4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66825" y="5000625"/>
            <a:ext cx="1216025" cy="7842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9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9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9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9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 build="p" autoUpdateAnimBg="0" advAuto="0"/>
      <p:bldP spid="129029" grpId="0" build="p" autoUpdateAnimBg="0"/>
      <p:bldP spid="129030" grpId="0" build="p" autoUpdateAnimBg="0" advAuto="0"/>
      <p:bldP spid="129036" grpId="0" build="p" autoUpdateAnimBg="0"/>
      <p:bldP spid="129038" grpId="0" build="p" autoUpdateAnimBg="0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CYP A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04875" y="43624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51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Find the slope of the line that passes through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(4, 5) and (7, 6).</a:t>
            </a:r>
          </a:p>
        </p:txBody>
      </p:sp>
      <p:grpSp>
        <p:nvGrpSpPr>
          <p:cNvPr id="116752" name="Group 16"/>
          <p:cNvGrpSpPr>
            <a:grpSpLocks/>
          </p:cNvGrpSpPr>
          <p:nvPr/>
        </p:nvGrpSpPr>
        <p:grpSpPr bwMode="auto">
          <a:xfrm>
            <a:off x="914400" y="2514600"/>
            <a:ext cx="2790825" cy="3225800"/>
            <a:chOff x="576" y="1584"/>
            <a:chExt cx="1758" cy="2032"/>
          </a:xfrm>
        </p:grpSpPr>
        <p:sp>
          <p:nvSpPr>
            <p:cNvPr id="11675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8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3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–3</a:t>
              </a:r>
            </a:p>
          </p:txBody>
        </p:sp>
        <p:pic>
          <p:nvPicPr>
            <p:cNvPr id="116754" name="Picture 18" descr="ALG01_171"/>
            <p:cNvPicPr>
              <a:picLocks noChangeAspect="1" noChangeArrowheads="1"/>
            </p:cNvPicPr>
            <p:nvPr/>
          </p:nvPicPr>
          <p:blipFill>
            <a:blip r:embed="rId6" cstate="print"/>
            <a:srcRect t="49542" r="29968" b="15334"/>
            <a:stretch>
              <a:fillRect/>
            </a:stretch>
          </p:blipFill>
          <p:spPr bwMode="auto">
            <a:xfrm>
              <a:off x="942" y="2604"/>
              <a:ext cx="222" cy="536"/>
            </a:xfrm>
            <a:prstGeom prst="rect">
              <a:avLst/>
            </a:prstGeom>
            <a:noFill/>
          </p:spPr>
        </p:pic>
        <p:pic>
          <p:nvPicPr>
            <p:cNvPr id="116755" name="Picture 19" descr="ALG01_171"/>
            <p:cNvPicPr>
              <a:picLocks noChangeAspect="1" noChangeArrowheads="1"/>
            </p:cNvPicPr>
            <p:nvPr/>
          </p:nvPicPr>
          <p:blipFill>
            <a:blip r:embed="rId6" cstate="print"/>
            <a:srcRect t="16907" r="-17035" b="48755"/>
            <a:stretch>
              <a:fillRect/>
            </a:stretch>
          </p:blipFill>
          <p:spPr bwMode="auto">
            <a:xfrm>
              <a:off x="949" y="2022"/>
              <a:ext cx="371" cy="52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51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CYP B</a:t>
            </a:r>
          </a:p>
        </p:txBody>
      </p:sp>
      <p:sp>
        <p:nvSpPr>
          <p:cNvPr id="130055" name="Oval 7"/>
          <p:cNvSpPr>
            <a:spLocks noChangeArrowheads="1"/>
          </p:cNvSpPr>
          <p:nvPr/>
        </p:nvSpPr>
        <p:spPr bwMode="auto">
          <a:xfrm>
            <a:off x="981075" y="36004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005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005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0063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Find the slope of the line that passes through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(–3, –5) and (–2, –7).</a:t>
            </a:r>
          </a:p>
        </p:txBody>
      </p:sp>
      <p:grpSp>
        <p:nvGrpSpPr>
          <p:cNvPr id="130064" name="Group 16"/>
          <p:cNvGrpSpPr>
            <a:grpSpLocks/>
          </p:cNvGrpSpPr>
          <p:nvPr/>
        </p:nvGrpSpPr>
        <p:grpSpPr bwMode="auto">
          <a:xfrm>
            <a:off x="990600" y="2667000"/>
            <a:ext cx="2790825" cy="3371850"/>
            <a:chOff x="624" y="1680"/>
            <a:chExt cx="1758" cy="2124"/>
          </a:xfrm>
        </p:grpSpPr>
        <p:sp>
          <p:nvSpPr>
            <p:cNvPr id="13006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24" y="168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7200" indent="-4572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2</a:t>
              </a:r>
            </a:p>
            <a:p>
              <a:pPr marL="457200" indent="-4572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–2</a:t>
              </a:r>
            </a:p>
            <a:p>
              <a:pPr marL="457200" indent="-4572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457200" indent="-4572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30066" name="Picture 18" descr="ALG01_288"/>
            <p:cNvPicPr>
              <a:picLocks noChangeAspect="1" noChangeArrowheads="1"/>
            </p:cNvPicPr>
            <p:nvPr/>
          </p:nvPicPr>
          <p:blipFill>
            <a:blip r:embed="rId6" cstate="print"/>
            <a:srcRect t="68834" r="-14970"/>
            <a:stretch>
              <a:fillRect/>
            </a:stretch>
          </p:blipFill>
          <p:spPr bwMode="auto">
            <a:xfrm>
              <a:off x="810" y="3315"/>
              <a:ext cx="384" cy="489"/>
            </a:xfrm>
            <a:prstGeom prst="rect">
              <a:avLst/>
            </a:prstGeom>
            <a:noFill/>
          </p:spPr>
        </p:pic>
        <p:pic>
          <p:nvPicPr>
            <p:cNvPr id="130067" name="Picture 19" descr="ALG01_288"/>
            <p:cNvPicPr>
              <a:picLocks noChangeAspect="1" noChangeArrowheads="1"/>
            </p:cNvPicPr>
            <p:nvPr/>
          </p:nvPicPr>
          <p:blipFill>
            <a:blip r:embed="rId6" cstate="print"/>
            <a:srcRect t="35182" r="-7185" b="31740"/>
            <a:stretch>
              <a:fillRect/>
            </a:stretch>
          </p:blipFill>
          <p:spPr bwMode="auto">
            <a:xfrm>
              <a:off x="954" y="2715"/>
              <a:ext cx="358" cy="51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0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5" grpId="0" animBg="1"/>
      <p:bldP spid="130063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CYP C</a:t>
            </a:r>
          </a:p>
        </p:txBody>
      </p:sp>
      <p:sp>
        <p:nvSpPr>
          <p:cNvPr id="131079" name="Oval 7"/>
          <p:cNvSpPr>
            <a:spLocks noChangeArrowheads="1"/>
          </p:cNvSpPr>
          <p:nvPr/>
        </p:nvSpPr>
        <p:spPr bwMode="auto">
          <a:xfrm>
            <a:off x="990600" y="52768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108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108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108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2489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undefined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</a:t>
            </a:r>
          </a:p>
        </p:txBody>
      </p:sp>
      <p:sp>
        <p:nvSpPr>
          <p:cNvPr id="131085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</a:rPr>
              <a:t>C.</a:t>
            </a:r>
            <a:r>
              <a:rPr lang="en-US" sz="2400" b="1">
                <a:solidFill>
                  <a:srgbClr val="00539D"/>
                </a:solidFill>
              </a:rPr>
              <a:t> Find the slope of the line that passes through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(–3, –1) and (5, –1).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9" grpId="0" animBg="1"/>
      <p:bldP spid="131084" grpId="0" autoUpdateAnimBg="0"/>
      <p:bldP spid="131085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Undefined Slope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Find the slope of the line that passes through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(–2, –4) and (–2, 3).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533400" y="54991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Since division by zero is undefined, the slope is undefined.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533400" y="242887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Let (–2, –4) = 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1</a:t>
            </a:r>
            <a:r>
              <a:rPr lang="en-US" sz="2400">
                <a:solidFill>
                  <a:srgbClr val="000000"/>
                </a:solidFill>
              </a:rPr>
              <a:t>) and (–2, 3) = 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).</a:t>
            </a:r>
          </a:p>
        </p:txBody>
      </p:sp>
      <p:pic>
        <p:nvPicPr>
          <p:cNvPr id="96263" name="Picture 7" descr="ALG01_177"/>
          <p:cNvPicPr>
            <a:picLocks noChangeAspect="1" noChangeArrowheads="1"/>
          </p:cNvPicPr>
          <p:nvPr/>
        </p:nvPicPr>
        <p:blipFill>
          <a:blip r:embed="rId3" cstate="print"/>
          <a:srcRect r="49892" b="50310"/>
          <a:stretch>
            <a:fillRect/>
          </a:stretch>
        </p:blipFill>
        <p:spPr bwMode="auto">
          <a:xfrm>
            <a:off x="942975" y="3133725"/>
            <a:ext cx="1663700" cy="873125"/>
          </a:xfrm>
          <a:prstGeom prst="rect">
            <a:avLst/>
          </a:prstGeom>
          <a:noFill/>
        </p:spPr>
      </p:pic>
      <p:pic>
        <p:nvPicPr>
          <p:cNvPr id="96264" name="Picture 8" descr="ALG01_168"/>
          <p:cNvPicPr>
            <a:picLocks noChangeAspect="1" noChangeArrowheads="1"/>
          </p:cNvPicPr>
          <p:nvPr/>
        </p:nvPicPr>
        <p:blipFill>
          <a:blip r:embed="rId4" cstate="print"/>
          <a:srcRect l="57486" r="17372" b="56908"/>
          <a:stretch>
            <a:fillRect/>
          </a:stretch>
        </p:blipFill>
        <p:spPr bwMode="auto">
          <a:xfrm>
            <a:off x="5486400" y="3114675"/>
            <a:ext cx="1066800" cy="760413"/>
          </a:xfrm>
          <a:prstGeom prst="rect">
            <a:avLst/>
          </a:prstGeom>
          <a:noFill/>
        </p:spPr>
      </p:pic>
      <p:grpSp>
        <p:nvGrpSpPr>
          <p:cNvPr id="96269" name="Group 13"/>
          <p:cNvGrpSpPr>
            <a:grpSpLocks/>
          </p:cNvGrpSpPr>
          <p:nvPr/>
        </p:nvGrpSpPr>
        <p:grpSpPr bwMode="auto">
          <a:xfrm>
            <a:off x="1238250" y="4222750"/>
            <a:ext cx="6527800" cy="977900"/>
            <a:chOff x="802" y="2660"/>
            <a:chExt cx="4112" cy="616"/>
          </a:xfrm>
        </p:grpSpPr>
        <p:grpSp>
          <p:nvGrpSpPr>
            <p:cNvPr id="96268" name="Group 12"/>
            <p:cNvGrpSpPr>
              <a:grpSpLocks/>
            </p:cNvGrpSpPr>
            <p:nvPr/>
          </p:nvGrpSpPr>
          <p:grpSpPr bwMode="auto">
            <a:xfrm>
              <a:off x="802" y="2660"/>
              <a:ext cx="2624" cy="616"/>
              <a:chOff x="802" y="2660"/>
              <a:chExt cx="2624" cy="616"/>
            </a:xfrm>
          </p:grpSpPr>
          <p:pic>
            <p:nvPicPr>
              <p:cNvPr id="96265" name="Picture 9" descr="ALG01_17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8278" t="47644" r="83350"/>
              <a:stretch>
                <a:fillRect/>
              </a:stretch>
            </p:blipFill>
            <p:spPr bwMode="auto">
              <a:xfrm>
                <a:off x="802" y="2664"/>
                <a:ext cx="176" cy="600"/>
              </a:xfrm>
              <a:prstGeom prst="rect">
                <a:avLst/>
              </a:prstGeom>
              <a:noFill/>
            </p:spPr>
          </p:pic>
          <p:pic>
            <p:nvPicPr>
              <p:cNvPr id="96266" name="Picture 10" descr="3-3-5-redo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990" y="2660"/>
                <a:ext cx="2436" cy="616"/>
              </a:xfrm>
              <a:prstGeom prst="rect">
                <a:avLst/>
              </a:prstGeom>
              <a:noFill/>
            </p:spPr>
          </p:pic>
        </p:grpSp>
        <p:sp>
          <p:nvSpPr>
            <p:cNvPr id="96267" name="Text Box 11"/>
            <p:cNvSpPr txBox="1">
              <a:spLocks noChangeArrowheads="1"/>
            </p:cNvSpPr>
            <p:nvPr/>
          </p:nvSpPr>
          <p:spPr bwMode="auto">
            <a:xfrm>
              <a:off x="3648" y="2784"/>
              <a:ext cx="1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Substitution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6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 autoUpdateAnimBg="0" advAuto="0"/>
      <p:bldP spid="96261" grpId="0" build="p" autoUpdateAnimBg="0"/>
      <p:bldP spid="96262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904875" y="24765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7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489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undefined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</p:txBody>
      </p:sp>
      <p:sp>
        <p:nvSpPr>
          <p:cNvPr id="117773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Find the slope of the line that passes through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(5, –1) and (5, –3).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  <p:bldP spid="117772" grpId="0" autoUpdateAnimBg="0"/>
      <p:bldP spid="117773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1862" name="Picture 6" descr="KC_alg_L03-0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5321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Find Coordinates Given the Slope </a:t>
            </a:r>
          </a:p>
        </p:txBody>
      </p:sp>
      <p:sp>
        <p:nvSpPr>
          <p:cNvPr id="99341" name="Text Box 13"/>
          <p:cNvSpPr txBox="1">
            <a:spLocks noChangeArrowheads="1"/>
          </p:cNvSpPr>
          <p:nvPr/>
        </p:nvSpPr>
        <p:spPr bwMode="auto">
          <a:xfrm>
            <a:off x="4271963" y="2892425"/>
            <a:ext cx="43402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Slope formula</a:t>
            </a:r>
          </a:p>
        </p:txBody>
      </p:sp>
      <p:sp>
        <p:nvSpPr>
          <p:cNvPr id="99342" name="Text Box 14"/>
          <p:cNvSpPr txBox="1">
            <a:spLocks noChangeArrowheads="1"/>
          </p:cNvSpPr>
          <p:nvPr/>
        </p:nvSpPr>
        <p:spPr bwMode="auto">
          <a:xfrm>
            <a:off x="4273550" y="4189413"/>
            <a:ext cx="43402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Substitute.</a:t>
            </a:r>
          </a:p>
        </p:txBody>
      </p:sp>
      <p:sp>
        <p:nvSpPr>
          <p:cNvPr id="99343" name="Text Box 15"/>
          <p:cNvSpPr txBox="1">
            <a:spLocks noChangeArrowheads="1"/>
          </p:cNvSpPr>
          <p:nvPr/>
        </p:nvSpPr>
        <p:spPr bwMode="auto">
          <a:xfrm>
            <a:off x="4273550" y="5389563"/>
            <a:ext cx="43402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Subtract.</a:t>
            </a:r>
          </a:p>
        </p:txBody>
      </p:sp>
      <p:grpSp>
        <p:nvGrpSpPr>
          <p:cNvPr id="99344" name="Group 16"/>
          <p:cNvGrpSpPr>
            <a:grpSpLocks/>
          </p:cNvGrpSpPr>
          <p:nvPr/>
        </p:nvGrpSpPr>
        <p:grpSpPr bwMode="auto">
          <a:xfrm>
            <a:off x="876300" y="1350963"/>
            <a:ext cx="7705725" cy="1169987"/>
            <a:chOff x="552" y="851"/>
            <a:chExt cx="4854" cy="737"/>
          </a:xfrm>
        </p:grpSpPr>
        <p:pic>
          <p:nvPicPr>
            <p:cNvPr id="99345" name="Picture 17" descr="ALG01_178"/>
            <p:cNvPicPr>
              <a:picLocks noChangeAspect="1" noChangeArrowheads="1"/>
            </p:cNvPicPr>
            <p:nvPr/>
          </p:nvPicPr>
          <p:blipFill>
            <a:blip r:embed="rId3" cstate="print"/>
            <a:srcRect l="36874" t="36031" r="56573"/>
            <a:stretch>
              <a:fillRect/>
            </a:stretch>
          </p:blipFill>
          <p:spPr bwMode="auto">
            <a:xfrm>
              <a:off x="2814" y="1098"/>
              <a:ext cx="306" cy="490"/>
            </a:xfrm>
            <a:prstGeom prst="rect">
              <a:avLst/>
            </a:prstGeom>
            <a:noFill/>
          </p:spPr>
        </p:pic>
        <p:sp>
          <p:nvSpPr>
            <p:cNvPr id="99346" name="Rectangle 18"/>
            <p:cNvSpPr>
              <a:spLocks noChangeArrowheads="1"/>
            </p:cNvSpPr>
            <p:nvPr/>
          </p:nvSpPr>
          <p:spPr bwMode="auto">
            <a:xfrm>
              <a:off x="552" y="851"/>
              <a:ext cx="4854" cy="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</a:rPr>
                <a:t>Find the value of </a:t>
              </a:r>
              <a:r>
                <a:rPr lang="en-US" sz="2400" b="1" i="1">
                  <a:solidFill>
                    <a:srgbClr val="00539D"/>
                  </a:solidFill>
                </a:rPr>
                <a:t>r</a:t>
              </a:r>
              <a:r>
                <a:rPr lang="en-US" sz="2400" b="1">
                  <a:solidFill>
                    <a:srgbClr val="00539D"/>
                  </a:solidFill>
                </a:rPr>
                <a:t> so that the line through (6, 3)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and (</a:t>
              </a:r>
              <a:r>
                <a:rPr lang="en-US" sz="2400" b="1" i="1">
                  <a:solidFill>
                    <a:srgbClr val="00539D"/>
                  </a:solidFill>
                </a:rPr>
                <a:t>r</a:t>
              </a:r>
              <a:r>
                <a:rPr lang="en-US" sz="2400" b="1">
                  <a:solidFill>
                    <a:srgbClr val="00539D"/>
                  </a:solidFill>
                </a:rPr>
                <a:t>, 2) has a slope of</a:t>
              </a:r>
            </a:p>
          </p:txBody>
        </p:sp>
      </p:grpSp>
      <p:pic>
        <p:nvPicPr>
          <p:cNvPr id="99347" name="Picture 19" descr="ALG01_179"/>
          <p:cNvPicPr>
            <a:picLocks noChangeAspect="1" noChangeArrowheads="1"/>
          </p:cNvPicPr>
          <p:nvPr/>
        </p:nvPicPr>
        <p:blipFill>
          <a:blip r:embed="rId4" cstate="print"/>
          <a:srcRect b="65996"/>
          <a:stretch>
            <a:fillRect/>
          </a:stretch>
        </p:blipFill>
        <p:spPr bwMode="auto">
          <a:xfrm>
            <a:off x="1409700" y="2703513"/>
            <a:ext cx="1590675" cy="858837"/>
          </a:xfrm>
          <a:prstGeom prst="rect">
            <a:avLst/>
          </a:prstGeom>
          <a:noFill/>
        </p:spPr>
      </p:pic>
      <p:pic>
        <p:nvPicPr>
          <p:cNvPr id="99348" name="Picture 20" descr="ALG01_179"/>
          <p:cNvPicPr>
            <a:picLocks noChangeAspect="1" noChangeArrowheads="1"/>
          </p:cNvPicPr>
          <p:nvPr/>
        </p:nvPicPr>
        <p:blipFill>
          <a:blip r:embed="rId4" cstate="print"/>
          <a:srcRect t="33186" b="32056"/>
          <a:stretch>
            <a:fillRect/>
          </a:stretch>
        </p:blipFill>
        <p:spPr bwMode="auto">
          <a:xfrm>
            <a:off x="1428750" y="3941763"/>
            <a:ext cx="1590675" cy="877887"/>
          </a:xfrm>
          <a:prstGeom prst="rect">
            <a:avLst/>
          </a:prstGeom>
          <a:noFill/>
        </p:spPr>
      </p:pic>
      <p:pic>
        <p:nvPicPr>
          <p:cNvPr id="99349" name="Picture 21" descr="ALG01_179"/>
          <p:cNvPicPr>
            <a:picLocks noChangeAspect="1" noChangeArrowheads="1"/>
          </p:cNvPicPr>
          <p:nvPr/>
        </p:nvPicPr>
        <p:blipFill>
          <a:blip r:embed="rId4" cstate="print"/>
          <a:srcRect t="67882"/>
          <a:stretch>
            <a:fillRect/>
          </a:stretch>
        </p:blipFill>
        <p:spPr bwMode="auto">
          <a:xfrm>
            <a:off x="1428750" y="5200650"/>
            <a:ext cx="1590675" cy="8112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9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9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9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9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9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41" grpId="0" autoUpdateAnimBg="0"/>
      <p:bldP spid="99342" grpId="0" autoUpdateAnimBg="0"/>
      <p:bldP spid="99343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Find Coordinates Given the Slope </a:t>
            </a:r>
          </a:p>
        </p:txBody>
      </p:sp>
      <p:sp>
        <p:nvSpPr>
          <p:cNvPr id="100365" name="Rectangle 13"/>
          <p:cNvSpPr>
            <a:spLocks noChangeArrowheads="1"/>
          </p:cNvSpPr>
          <p:nvPr/>
        </p:nvSpPr>
        <p:spPr bwMode="auto">
          <a:xfrm>
            <a:off x="533400" y="5141913"/>
            <a:ext cx="36004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r</a:t>
            </a:r>
            <a:r>
              <a:rPr lang="en-US" sz="2400">
                <a:solidFill>
                  <a:srgbClr val="E01B22"/>
                </a:solidFill>
              </a:rPr>
              <a:t> = 4 </a:t>
            </a:r>
          </a:p>
        </p:txBody>
      </p:sp>
      <p:sp>
        <p:nvSpPr>
          <p:cNvPr id="100366" name="Text Box 14"/>
          <p:cNvSpPr txBox="1">
            <a:spLocks noChangeArrowheads="1"/>
          </p:cNvSpPr>
          <p:nvPr/>
        </p:nvSpPr>
        <p:spPr bwMode="auto">
          <a:xfrm>
            <a:off x="4273550" y="1520825"/>
            <a:ext cx="42624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Find the cross products.</a:t>
            </a:r>
          </a:p>
        </p:txBody>
      </p:sp>
      <p:sp>
        <p:nvSpPr>
          <p:cNvPr id="100367" name="Text Box 15"/>
          <p:cNvSpPr txBox="1">
            <a:spLocks noChangeArrowheads="1"/>
          </p:cNvSpPr>
          <p:nvPr/>
        </p:nvSpPr>
        <p:spPr bwMode="auto">
          <a:xfrm>
            <a:off x="4273550" y="2516188"/>
            <a:ext cx="426243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4273550" y="3409950"/>
            <a:ext cx="42624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Add 6 to each side.</a:t>
            </a:r>
          </a:p>
        </p:txBody>
      </p:sp>
      <p:sp>
        <p:nvSpPr>
          <p:cNvPr id="100369" name="Text Box 17"/>
          <p:cNvSpPr txBox="1">
            <a:spLocks noChangeArrowheads="1"/>
          </p:cNvSpPr>
          <p:nvPr/>
        </p:nvSpPr>
        <p:spPr bwMode="auto">
          <a:xfrm>
            <a:off x="1422400" y="4303713"/>
            <a:ext cx="7188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4 = </a:t>
            </a:r>
            <a:r>
              <a:rPr lang="en-US" sz="2400" i="1">
                <a:solidFill>
                  <a:srgbClr val="000000"/>
                </a:solidFill>
              </a:rPr>
              <a:t>r                           </a:t>
            </a: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100370" name="Rectangle 18"/>
          <p:cNvSpPr>
            <a:spLocks noChangeArrowheads="1"/>
          </p:cNvSpPr>
          <p:nvPr/>
        </p:nvSpPr>
        <p:spPr bwMode="auto">
          <a:xfrm>
            <a:off x="876300" y="1512888"/>
            <a:ext cx="32385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2(–1) = 1(</a:t>
            </a:r>
            <a:r>
              <a:rPr lang="en-US" sz="2400" i="1">
                <a:solidFill>
                  <a:srgbClr val="000000"/>
                </a:solidFill>
              </a:rPr>
              <a:t>r </a:t>
            </a:r>
            <a:r>
              <a:rPr lang="en-US" sz="2400">
                <a:solidFill>
                  <a:srgbClr val="000000"/>
                </a:solidFill>
              </a:rPr>
              <a:t>– 6)</a:t>
            </a:r>
          </a:p>
        </p:txBody>
      </p:sp>
      <p:sp>
        <p:nvSpPr>
          <p:cNvPr id="100371" name="Rectangle 19"/>
          <p:cNvSpPr>
            <a:spLocks noChangeArrowheads="1"/>
          </p:cNvSpPr>
          <p:nvPr/>
        </p:nvSpPr>
        <p:spPr bwMode="auto">
          <a:xfrm>
            <a:off x="1257300" y="2524125"/>
            <a:ext cx="21717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–2 = </a:t>
            </a:r>
            <a:r>
              <a:rPr lang="en-US" sz="2400" i="1">
                <a:solidFill>
                  <a:srgbClr val="000000"/>
                </a:solidFill>
              </a:rPr>
              <a:t>r</a:t>
            </a:r>
            <a:r>
              <a:rPr lang="en-US" sz="2400">
                <a:solidFill>
                  <a:srgbClr val="000000"/>
                </a:solidFill>
              </a:rPr>
              <a:t> – 6</a:t>
            </a:r>
          </a:p>
        </p:txBody>
      </p:sp>
      <p:sp>
        <p:nvSpPr>
          <p:cNvPr id="100372" name="Rectangle 20"/>
          <p:cNvSpPr>
            <a:spLocks noChangeArrowheads="1"/>
          </p:cNvSpPr>
          <p:nvPr/>
        </p:nvSpPr>
        <p:spPr bwMode="auto">
          <a:xfrm>
            <a:off x="742950" y="3457575"/>
            <a:ext cx="32385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–2 + 6 = </a:t>
            </a:r>
            <a:r>
              <a:rPr lang="en-US" sz="2400" i="1">
                <a:solidFill>
                  <a:srgbClr val="000000"/>
                </a:solidFill>
              </a:rPr>
              <a:t>r </a:t>
            </a:r>
            <a:r>
              <a:rPr lang="en-US" sz="2400">
                <a:solidFill>
                  <a:srgbClr val="000000"/>
                </a:solidFill>
              </a:rPr>
              <a:t>– 6 + 6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0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0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0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0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0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0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5" grpId="0" build="p" autoUpdateAnimBg="0"/>
      <p:bldP spid="100366" grpId="0" autoUpdateAnimBg="0"/>
      <p:bldP spid="100367" grpId="0" autoUpdateAnimBg="0"/>
      <p:bldP spid="100368" grpId="0" autoUpdateAnimBg="0"/>
      <p:bldP spid="100369" grpId="0" autoUpdateAnimBg="0"/>
      <p:bldP spid="100370" grpId="0" build="p" autoUpdateAnimBg="0" advAuto="0"/>
      <p:bldP spid="100371" grpId="0" build="p" autoUpdateAnimBg="0"/>
      <p:bldP spid="100372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 CYP</a:t>
            </a:r>
          </a:p>
        </p:txBody>
      </p:sp>
      <p:sp>
        <p:nvSpPr>
          <p:cNvPr id="118791" name="Oval 7"/>
          <p:cNvSpPr>
            <a:spLocks noChangeArrowheads="1"/>
          </p:cNvSpPr>
          <p:nvPr/>
        </p:nvSpPr>
        <p:spPr bwMode="auto">
          <a:xfrm>
            <a:off x="914400" y="4419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879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879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8800" name="Group 16"/>
          <p:cNvGrpSpPr>
            <a:grpSpLocks/>
          </p:cNvGrpSpPr>
          <p:nvPr/>
        </p:nvGrpSpPr>
        <p:grpSpPr bwMode="auto">
          <a:xfrm>
            <a:off x="914400" y="2565400"/>
            <a:ext cx="2790825" cy="3225800"/>
            <a:chOff x="576" y="1616"/>
            <a:chExt cx="1758" cy="2032"/>
          </a:xfrm>
        </p:grpSpPr>
        <p:sp>
          <p:nvSpPr>
            <p:cNvPr id="11880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1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5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–5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11</a:t>
              </a:r>
            </a:p>
          </p:txBody>
        </p:sp>
        <p:pic>
          <p:nvPicPr>
            <p:cNvPr id="118802" name="Picture 18" descr="ALG01_181"/>
            <p:cNvPicPr>
              <a:picLocks noChangeAspect="1" noChangeArrowheads="1"/>
            </p:cNvPicPr>
            <p:nvPr/>
          </p:nvPicPr>
          <p:blipFill>
            <a:blip r:embed="rId6" cstate="print"/>
            <a:srcRect t="22054" b="41760"/>
            <a:stretch>
              <a:fillRect/>
            </a:stretch>
          </p:blipFill>
          <p:spPr bwMode="auto">
            <a:xfrm>
              <a:off x="906" y="2082"/>
              <a:ext cx="317" cy="472"/>
            </a:xfrm>
            <a:prstGeom prst="rect">
              <a:avLst/>
            </a:prstGeom>
            <a:noFill/>
          </p:spPr>
        </p:pic>
      </p:grpSp>
      <p:grpSp>
        <p:nvGrpSpPr>
          <p:cNvPr id="118803" name="Group 19"/>
          <p:cNvGrpSpPr>
            <a:grpSpLocks/>
          </p:cNvGrpSpPr>
          <p:nvPr/>
        </p:nvGrpSpPr>
        <p:grpSpPr bwMode="auto">
          <a:xfrm>
            <a:off x="533400" y="1390650"/>
            <a:ext cx="8382000" cy="1208088"/>
            <a:chOff x="336" y="876"/>
            <a:chExt cx="5280" cy="761"/>
          </a:xfrm>
        </p:grpSpPr>
        <p:pic>
          <p:nvPicPr>
            <p:cNvPr id="118804" name="Picture 20" descr="2palg_1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43" y="1145"/>
              <a:ext cx="381" cy="492"/>
            </a:xfrm>
            <a:prstGeom prst="rect">
              <a:avLst/>
            </a:prstGeom>
            <a:noFill/>
          </p:spPr>
        </p:pic>
        <p:sp>
          <p:nvSpPr>
            <p:cNvPr id="118805" name="TPQuestion"/>
            <p:cNvSpPr>
              <a:spLocks noChangeArrowheads="1"/>
            </p:cNvSpPr>
            <p:nvPr/>
          </p:nvSpPr>
          <p:spPr bwMode="auto">
            <a:xfrm>
              <a:off x="336" y="876"/>
              <a:ext cx="5280" cy="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30000"/>
                </a:lnSpc>
              </a:pPr>
              <a:r>
                <a:rPr lang="en-US" sz="2400" b="1">
                  <a:solidFill>
                    <a:srgbClr val="00539D"/>
                  </a:solidFill>
                </a:rPr>
                <a:t>Find the value of </a:t>
              </a:r>
              <a:r>
                <a:rPr lang="en-US" sz="2400" b="1" i="1">
                  <a:solidFill>
                    <a:srgbClr val="00539D"/>
                  </a:solidFill>
                </a:rPr>
                <a:t>p</a:t>
              </a:r>
              <a:r>
                <a:rPr lang="en-US" sz="2400" b="1">
                  <a:solidFill>
                    <a:srgbClr val="00539D"/>
                  </a:solidFill>
                </a:rPr>
                <a:t> so that the line through (</a:t>
              </a:r>
              <a:r>
                <a:rPr lang="en-US" sz="2400" b="1" i="1">
                  <a:solidFill>
                    <a:srgbClr val="00539D"/>
                  </a:solidFill>
                </a:rPr>
                <a:t>p</a:t>
              </a:r>
              <a:r>
                <a:rPr lang="en-US" sz="2400" b="1">
                  <a:solidFill>
                    <a:srgbClr val="00539D"/>
                  </a:solidFill>
                </a:rPr>
                <a:t>, 4) and (3, –1) has a slope of 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8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8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2D34B273E70D426FB8F4B7223EBBF853"/>
  <p:tag name="VALUES" val="Incorrect¤Incorrect¤Correct¤Incorrect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¤Incorrect"/>
  <p:tag name="QUESTIONALIAS" val="Example 1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Incorrect¤Correct"/>
  <p:tag name="QUESTIONALIAS" val="Example 2 CYP A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75B5D2EF323D4474AD602CE091ECFAAD"/>
  <p:tag name="VALUES" val="Incorrect¤Incorrect¤Incorrect¤Incorrect"/>
  <p:tag name="QUESTIONALIAS" val="Example 2 CYP B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494ABF37132045E898AA745411C1878E"/>
  <p:tag name="VALUES" val="Incorrect¤Incorrect¤Incorrect¤Correct"/>
  <p:tag name="QUESTIONALIAS" val="Example 2 CYP C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QUESTIONALIAS" val="Example 3 CYP A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14DBA757568442809106B2311BC024A6"/>
  <p:tag name="VALUES" val="Incorrect¤Incorrect¤Incorrect¤Correct"/>
  <p:tag name="QUESTIONALIAS" val="Example 3 CYP B"/>
  <p:tag name="ANSWERSALIAS" val="A¤B¤C¤D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Correct¤Incorrect"/>
  <p:tag name="QUESTIONALIAS" val="Example 4 CYP A"/>
  <p:tag name="ANSWERSALIAS" val="A¤B¤C¤D"/>
  <p:tag name="RESPONSESGATHERED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9B0A4F5B88684EBC8F311C4FEE274847"/>
  <p:tag name="VALUES" val="Incorrect¤Correct¤Incorrect¤Incorrect"/>
  <p:tag name="QUESTIONALIAS" val="Example 4 CYP B"/>
  <p:tag name="ANSWERSALIAS" val="A¤B¤C¤D"/>
  <p:tag name="RESPONSESGATHERED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FEDEC1078123413E9D51ED4266EE4C34"/>
  <p:tag name="VALUES" val="Incorrect¤Incorrect¤Incorrect¤Correct"/>
  <p:tag name="QUESTIONALIAS" val="Example 4 CYP C"/>
  <p:tag name="ANSWERSALIAS" val="A¤B¤C¤D"/>
  <p:tag name="RESPONSESGATHERED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Correct¤Incorrect¤Incorrect¤Incorrect"/>
  <p:tag name="QUESTIONALIAS" val="Example 5"/>
  <p:tag name="ANSWERSALIAS" val="A¤B¤C¤D"/>
  <p:tag name="RESPONSESGATHERED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B21078157E9549BA83CA3A493789E91C"/>
  <p:tag name="VALUES" val="Incorrect¤Incorrect¤Correct¤Incorrect"/>
  <p:tag name="QUESTIONALIAS" val="Example 6 CYP"/>
  <p:tag name="ANSWERSALIAS" val="A¤B¤C¤D"/>
  <p:tag name="RESPONSESGATHERED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1434</TotalTime>
  <Words>1051</Words>
  <Application>Microsoft Office PowerPoint</Application>
  <PresentationFormat>On-screen Show (4:3)</PresentationFormat>
  <Paragraphs>218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Arial</vt:lpstr>
      <vt:lpstr>Symbol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</vt:lpstr>
      <vt:lpstr>Example 1</vt:lpstr>
      <vt:lpstr>Example 1</vt:lpstr>
      <vt:lpstr>Example 1</vt:lpstr>
      <vt:lpstr>Example 2 A</vt:lpstr>
      <vt:lpstr>Example 2 A</vt:lpstr>
      <vt:lpstr>Example 2 A</vt:lpstr>
      <vt:lpstr>Example 2 B</vt:lpstr>
      <vt:lpstr>Example 2 C</vt:lpstr>
      <vt:lpstr>Example 2 CYP A</vt:lpstr>
      <vt:lpstr>Example 2 CYP B</vt:lpstr>
      <vt:lpstr>Example 2 CYP C</vt:lpstr>
      <vt:lpstr>Example 3 A</vt:lpstr>
      <vt:lpstr>Example 3 B</vt:lpstr>
      <vt:lpstr>Example 3 CYP A</vt:lpstr>
      <vt:lpstr>Example 3 CYP B</vt:lpstr>
      <vt:lpstr>Concept</vt:lpstr>
      <vt:lpstr>Example 4 A</vt:lpstr>
      <vt:lpstr>Example 4 B</vt:lpstr>
      <vt:lpstr>Example 4 C</vt:lpstr>
      <vt:lpstr>Example 4 CYP A</vt:lpstr>
      <vt:lpstr>Example 4 CYP B</vt:lpstr>
      <vt:lpstr>Example 4 CYP C</vt:lpstr>
      <vt:lpstr>Example 5</vt:lpstr>
      <vt:lpstr>Example 5</vt:lpstr>
      <vt:lpstr>Concept</vt:lpstr>
      <vt:lpstr>Example 6</vt:lpstr>
      <vt:lpstr>Example 6</vt:lpstr>
      <vt:lpstr>Example 6 CYP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120</cp:revision>
  <dcterms:created xsi:type="dcterms:W3CDTF">2007-12-06T14:31:51Z</dcterms:created>
  <dcterms:modified xsi:type="dcterms:W3CDTF">2015-11-09T13:48:46Z</dcterms:modified>
</cp:coreProperties>
</file>