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theme/theme5.xml" ContentType="application/vnd.openxmlformats-officedocument.theme+xml"/>
  <Override PartName="/ppt/slideLayouts/slideLayout57.xml" ContentType="application/vnd.openxmlformats-officedocument.presentationml.slideLayout+xml"/>
  <Override PartName="/ppt/tags/tag8.xml" ContentType="application/vnd.openxmlformats-officedocument.presentationml.tags+xml"/>
  <Override PartName="/ppt/slideLayouts/slideLayout46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s/slide25.xml" ContentType="application/vnd.openxmlformats-officedocument.presentationml.slid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8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71.xml" ContentType="application/vnd.openxmlformats-officedocument.presentationml.slideLayout+xml"/>
  <Override PartName="/ppt/tags/tag38.xml" ContentType="application/vnd.openxmlformats-officedocument.presentationml.tags+xml"/>
  <Override PartName="/ppt/tableStyles.xml" ContentType="application/vnd.openxmlformats-officedocument.presentationml.tableStyles+xml"/>
  <Override PartName="/ppt/slideLayouts/slideLayout102.xml" ContentType="application/vnd.openxmlformats-officedocument.presentationml.slideLayout+xml"/>
  <Override PartName="/ppt/tags/tag16.xml" ContentType="application/vnd.openxmlformats-officedocument.presentationml.tags+xml"/>
  <Override PartName="/ppt/tags/tag27.xml" ContentType="application/vnd.openxmlformats-officedocument.presentationml.tags+xml"/>
  <Override PartName="/ppt/slideMasters/slideMaster8.xml" ContentType="application/vnd.openxmlformats-officedocument.presentationml.slideMaster+xml"/>
  <Override PartName="/ppt/tags/tag34.xml" ContentType="application/vnd.openxmlformats-officedocument.presentationml.tags+xml"/>
  <Override PartName="/ppt/tags/tag12.xml" ContentType="application/vnd.openxmlformats-officedocument.presentationml.tags+xml"/>
  <Override PartName="/ppt/tags/tag23.xml" ContentType="application/vnd.openxmlformats-officedocument.presentationml.tags+xml"/>
  <Override PartName="/ppt/tags/tag41.xml" ContentType="application/vnd.openxmlformats-officedocument.presentationml.tags+xml"/>
  <Override PartName="/ppt/slideMasters/slideMaster4.xml" ContentType="application/vnd.openxmlformats-officedocument.presentationml.slideMaster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theme/theme6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98.xml" ContentType="application/vnd.openxmlformats-officedocument.presentationml.slideLayout+xml"/>
  <Override PartName="/ppt/theme/theme10.xml" ContentType="application/vnd.openxmlformats-officedocument.theme+xml"/>
  <Override PartName="/ppt/tags/tag9.xml" ContentType="application/vnd.openxmlformats-officedocument.presentationml.tags+xml"/>
  <Override PartName="/ppt/tags/tag30.xml" ContentType="application/vnd.openxmlformats-officedocument.presentationml.tag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Layouts/slideLayout29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107.xml" ContentType="application/vnd.openxmlformats-officedocument.presentationml.slideLayout+xml"/>
  <Override PartName="/ppt/tags/tag5.xml" ContentType="application/vnd.openxmlformats-officedocument.presentationml.tag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90.xml" ContentType="application/vnd.openxmlformats-officedocument.presentationml.slideLayout+xml"/>
  <Override PartName="/ppt/tags/tag39.xml" ContentType="application/vnd.openxmlformats-officedocument.presentationml.tags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tags/tag1.xml" ContentType="application/vnd.openxmlformats-officedocument.presentationml.tags+xml"/>
  <Override PartName="/ppt/slideLayouts/slideLayout14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103.xml" ContentType="application/vnd.openxmlformats-officedocument.presentationml.slideLayout+xml"/>
  <Override PartName="/ppt/tags/tag28.xml" ContentType="application/vnd.openxmlformats-officedocument.presentationml.tags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21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ags/tag17.xml" ContentType="application/vnd.openxmlformats-officedocument.presentationml.tags+xml"/>
  <Override PartName="/ppt/tags/tag35.xml" ContentType="application/vnd.openxmlformats-officedocument.presentationml.tags+xml"/>
  <Override PartName="/ppt/tags/tag46.xml" ContentType="application/vnd.openxmlformats-officedocument.presentationml.tags+xml"/>
  <Override PartName="/ppt/slideMasters/slideMaster9.xml" ContentType="application/vnd.openxmlformats-officedocument.presentationml.slideMaster+xml"/>
  <Override PartName="/ppt/slideLayouts/slideLayout10.xml" ContentType="application/vnd.openxmlformats-officedocument.presentationml.slideLayout+xml"/>
  <Override PartName="/ppt/tags/tag24.xml" ContentType="application/vnd.openxmlformats-officedocument.presentationml.tags+xml"/>
  <Override PartName="/ppt/slideLayouts/slideLayout99.xml" ContentType="application/vnd.openxmlformats-officedocument.presentationml.slideLayout+xml"/>
  <Override PartName="/ppt/tags/tag13.xml" ContentType="application/vnd.openxmlformats-officedocument.presentationml.tags+xml"/>
  <Override PartName="/ppt/tags/tag31.xml" ContentType="application/vnd.openxmlformats-officedocument.presentationml.tags+xml"/>
  <Override PartName="/ppt/tags/tag42.xml" ContentType="application/vnd.openxmlformats-officedocument.presentationml.tags+xml"/>
  <Override PartName="/ppt/slideMasters/slideMaster5.xml" ContentType="application/vnd.openxmlformats-officedocument.presentationml.slideMaster+xml"/>
  <Override PartName="/ppt/slideLayouts/slideLayout59.xml" ContentType="application/vnd.openxmlformats-officedocument.presentationml.slideLayout+xml"/>
  <Override PartName="/ppt/theme/theme7.xml" ContentType="application/vnd.openxmlformats-officedocument.theme+xml"/>
  <Override PartName="/ppt/slideLayouts/slideLayout88.xml" ContentType="application/vnd.openxmlformats-officedocument.presentationml.slideLayout+xml"/>
  <Override PartName="/ppt/tags/tag20.xml" ContentType="application/vnd.openxmlformats-officedocument.presentationml.tags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95.xml" ContentType="application/vnd.openxmlformats-officedocument.presentationml.slideLayout+xml"/>
  <Override PartName="/ppt/tags/tag6.xml" ContentType="application/vnd.openxmlformats-officedocument.presentationml.tags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91.xml" ContentType="application/vnd.openxmlformats-officedocument.presentationml.slideLayout+xml"/>
  <Override PartName="/ppt/tags/tag2.xml" ContentType="application/vnd.openxmlformats-officedocument.presentationml.tags+xml"/>
  <Default Extension="rels" ContentType="application/vnd.openxmlformats-package.relationships+xml"/>
  <Override PartName="/ppt/slides/slide23.xml" ContentType="application/vnd.openxmlformats-officedocument.presentationml.slide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104.xml" ContentType="application/vnd.openxmlformats-officedocument.presentationml.slideLayout+xml"/>
  <Override PartName="/ppt/tags/tag29.xml" ContentType="application/vnd.openxmlformats-officedocument.presentationml.tags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40.xml" ContentType="application/vnd.openxmlformats-officedocument.presentationml.slideLayout+xml"/>
  <Override PartName="/ppt/tags/tag18.xml" ContentType="application/vnd.openxmlformats-officedocument.presentationml.tags+xml"/>
  <Override PartName="/ppt/tags/tag36.xml" ContentType="application/vnd.openxmlformats-officedocument.presentationml.tags+xml"/>
  <Override PartName="/ppt/slideLayouts/slideLayout100.xml" ContentType="application/vnd.openxmlformats-officedocument.presentationml.slideLayout+xml"/>
  <Override PartName="/ppt/tags/tag14.xml" ContentType="application/vnd.openxmlformats-officedocument.presentationml.tags+xml"/>
  <Override PartName="/ppt/tags/tag25.xml" ContentType="application/vnd.openxmlformats-officedocument.presentationml.tags+xml"/>
  <Override PartName="/ppt/tags/tag43.xml" ContentType="application/vnd.openxmlformats-officedocument.presentationml.tags+xml"/>
  <Override PartName="/ppt/slideMasters/slideMaster6.xml" ContentType="application/vnd.openxmlformats-officedocument.presentationml.slideMaster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tags/tag32.xml" ContentType="application/vnd.openxmlformats-officedocument.presentationml.tags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78.xml" ContentType="application/vnd.openxmlformats-officedocument.presentationml.slideLayout+xml"/>
  <Override PartName="/ppt/tags/tag10.xml" ContentType="application/vnd.openxmlformats-officedocument.presentationml.tags+xml"/>
  <Override PartName="/ppt/tags/tag21.xml" ContentType="application/vnd.openxmlformats-officedocument.presentationml.tags+xml"/>
  <Override PartName="/ppt/slideMasters/slideMaster2.xml" ContentType="application/vnd.openxmlformats-officedocument.presentationml.slideMaster+xml"/>
  <Override PartName="/ppt/slides/slide28.xml" ContentType="application/vnd.openxmlformats-officedocument.presentationml.slide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109.xml" ContentType="application/vnd.openxmlformats-officedocument.presentationml.slideLayout+xml"/>
  <Override PartName="/ppt/tags/tag7.xml" ContentType="application/vnd.openxmlformats-officedocument.presentationml.tag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s/slide24.xml" ContentType="application/vnd.openxmlformats-officedocument.presentationml.slide+xml"/>
  <Override PartName="/ppt/slideLayouts/slideLayout16.xml" ContentType="application/vnd.openxmlformats-officedocument.presentationml.slideLayout+xml"/>
  <Default Extension="jpeg" ContentType="image/jpeg"/>
  <Override PartName="/ppt/slideLayouts/slideLayout34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105.xml" ContentType="application/vnd.openxmlformats-officedocument.presentationml.slideLayout+xml"/>
  <Override PartName="/ppt/tags/tag3.xml" ContentType="application/vnd.openxmlformats-officedocument.presentationml.tags+xml"/>
  <Override PartName="/ppt/slides/slide13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70.xml" ContentType="application/vnd.openxmlformats-officedocument.presentationml.slideLayout+xml"/>
  <Override PartName="/ppt/tags/tag19.xml" ContentType="application/vnd.openxmlformats-officedocument.presentationml.tags+xml"/>
  <Override PartName="/ppt/tags/tag37.xml" ContentType="application/vnd.openxmlformats-officedocument.presentationml.tags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tags/tag26.xml" ContentType="application/vnd.openxmlformats-officedocument.presentationml.tags+xml"/>
  <Override PartName="/ppt/tags/tag15.xml" ContentType="application/vnd.openxmlformats-officedocument.presentationml.tags+xml"/>
  <Override PartName="/ppt/tags/tag33.xml" ContentType="application/vnd.openxmlformats-officedocument.presentationml.tags+xml"/>
  <Override PartName="/ppt/tags/tag44.xml" ContentType="application/vnd.openxmlformats-officedocument.presentationml.tags+xml"/>
  <Override PartName="/ppt/slideMasters/slideMaster7.xml" ContentType="application/vnd.openxmlformats-officedocument.presentationml.slideMaster+xml"/>
  <Override PartName="/ppt/slideMasters/slideMaster10.xml" ContentType="application/vnd.openxmlformats-officedocument.presentationml.slideMaster+xml"/>
  <Override PartName="/ppt/theme/theme9.xml" ContentType="application/vnd.openxmlformats-officedocument.theme+xml"/>
  <Override PartName="/ppt/tags/tag22.xml" ContentType="application/vnd.openxmlformats-officedocument.presentationml.tags+xml"/>
  <Override PartName="/ppt/tags/tag40.xml" ContentType="application/vnd.openxmlformats-officedocument.presentationml.tags+xml"/>
  <Override PartName="/ppt/slides/slide8.xml" ContentType="application/vnd.openxmlformats-officedocument.presentationml.slide+xml"/>
  <Override PartName="/ppt/slideLayouts/slideLayout6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97.xml" ContentType="application/vnd.openxmlformats-officedocument.presentationml.slideLayout+xml"/>
  <Override PartName="/ppt/tags/tag11.xml" ContentType="application/vnd.openxmlformats-officedocument.presentationml.tags+xml"/>
  <Override PartName="/ppt/slides/slide29.xml" ContentType="application/vnd.openxmlformats-officedocument.presentationml.slide+xml"/>
  <Override PartName="/ppt/slideLayouts/slideLayout39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75.xml" ContentType="application/vnd.openxmlformats-officedocument.presentationml.slideLayout+xml"/>
  <Override PartName="/ppt/tags/tag4.xml" ContentType="application/vnd.openxmlformats-officedocument.presentationml.tags+xml"/>
  <Override PartName="/ppt/theme/theme1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ags/tag45.xml" ContentType="application/vnd.openxmlformats-officedocument.presentationml.tag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  <p:sldMasterId id="2147483652" r:id="rId2"/>
    <p:sldMasterId id="2147483650" r:id="rId3"/>
    <p:sldMasterId id="2147483653" r:id="rId4"/>
    <p:sldMasterId id="2147483654" r:id="rId5"/>
    <p:sldMasterId id="2147483655" r:id="rId6"/>
    <p:sldMasterId id="2147483656" r:id="rId7"/>
    <p:sldMasterId id="2147483657" r:id="rId8"/>
    <p:sldMasterId id="2147483658" r:id="rId9"/>
    <p:sldMasterId id="2147483659" r:id="rId10"/>
  </p:sldMasterIdLst>
  <p:sldIdLst>
    <p:sldId id="282" r:id="rId11"/>
    <p:sldId id="257" r:id="rId12"/>
    <p:sldId id="303" r:id="rId13"/>
    <p:sldId id="304" r:id="rId14"/>
    <p:sldId id="305" r:id="rId15"/>
    <p:sldId id="306" r:id="rId16"/>
    <p:sldId id="307" r:id="rId17"/>
    <p:sldId id="323" r:id="rId18"/>
    <p:sldId id="314" r:id="rId19"/>
    <p:sldId id="258" r:id="rId20"/>
    <p:sldId id="290" r:id="rId21"/>
    <p:sldId id="259" r:id="rId22"/>
    <p:sldId id="288" r:id="rId23"/>
    <p:sldId id="308" r:id="rId24"/>
    <p:sldId id="315" r:id="rId25"/>
    <p:sldId id="261" r:id="rId26"/>
    <p:sldId id="309" r:id="rId27"/>
    <p:sldId id="302" r:id="rId28"/>
    <p:sldId id="263" r:id="rId29"/>
    <p:sldId id="291" r:id="rId30"/>
    <p:sldId id="317" r:id="rId31"/>
    <p:sldId id="310" r:id="rId32"/>
    <p:sldId id="318" r:id="rId33"/>
    <p:sldId id="293" r:id="rId34"/>
    <p:sldId id="294" r:id="rId35"/>
    <p:sldId id="319" r:id="rId36"/>
    <p:sldId id="320" r:id="rId37"/>
    <p:sldId id="311" r:id="rId38"/>
    <p:sldId id="321" r:id="rId39"/>
    <p:sldId id="322" r:id="rId40"/>
    <p:sldId id="275" r:id="rId41"/>
  </p:sldIdLst>
  <p:sldSz cx="9144000" cy="6858000" type="screen4x3"/>
  <p:notesSz cx="6858000" cy="9144000"/>
  <p:custDataLst>
    <p:tags r:id="rId42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539D"/>
    <a:srgbClr val="E01B22"/>
    <a:srgbClr val="F8FAA4"/>
    <a:srgbClr val="EC1D24"/>
    <a:srgbClr val="5B57A6"/>
    <a:srgbClr val="18984C"/>
    <a:srgbClr val="13773B"/>
    <a:srgbClr val="1BAE5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834" autoAdjust="0"/>
    <p:restoredTop sz="94686" autoAdjust="0"/>
  </p:normalViewPr>
  <p:slideViewPr>
    <p:cSldViewPr>
      <p:cViewPr>
        <p:scale>
          <a:sx n="50" d="100"/>
          <a:sy n="50" d="100"/>
        </p:scale>
        <p:origin x="-1194" y="-594"/>
      </p:cViewPr>
      <p:guideLst>
        <p:guide orient="horz" pos="2160"/>
        <p:guide pos="2880"/>
      </p:guideLst>
    </p:cSldViewPr>
  </p:slideViewPr>
  <p:outlineViewPr>
    <p:cViewPr>
      <p:scale>
        <a:sx n="75" d="100"/>
        <a:sy n="75" d="100"/>
      </p:scale>
      <p:origin x="102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26" Type="http://schemas.openxmlformats.org/officeDocument/2006/relationships/slide" Target="slides/slide16.xml"/><Relationship Id="rId39" Type="http://schemas.openxmlformats.org/officeDocument/2006/relationships/slide" Target="slides/slide29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1.xml"/><Relationship Id="rId34" Type="http://schemas.openxmlformats.org/officeDocument/2006/relationships/slide" Target="slides/slide24.xml"/><Relationship Id="rId42" Type="http://schemas.openxmlformats.org/officeDocument/2006/relationships/tags" Target="tags/tag1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slide" Target="slides/slide15.xml"/><Relationship Id="rId33" Type="http://schemas.openxmlformats.org/officeDocument/2006/relationships/slide" Target="slides/slide23.xml"/><Relationship Id="rId38" Type="http://schemas.openxmlformats.org/officeDocument/2006/relationships/slide" Target="slides/slide28.xml"/><Relationship Id="rId46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6.xml"/><Relationship Id="rId20" Type="http://schemas.openxmlformats.org/officeDocument/2006/relationships/slide" Target="slides/slide10.xml"/><Relationship Id="rId29" Type="http://schemas.openxmlformats.org/officeDocument/2006/relationships/slide" Target="slides/slide19.xml"/><Relationship Id="rId41" Type="http://schemas.openxmlformats.org/officeDocument/2006/relationships/slide" Target="slides/slide3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1.xml"/><Relationship Id="rId24" Type="http://schemas.openxmlformats.org/officeDocument/2006/relationships/slide" Target="slides/slide14.xml"/><Relationship Id="rId32" Type="http://schemas.openxmlformats.org/officeDocument/2006/relationships/slide" Target="slides/slide22.xml"/><Relationship Id="rId37" Type="http://schemas.openxmlformats.org/officeDocument/2006/relationships/slide" Target="slides/slide27.xml"/><Relationship Id="rId40" Type="http://schemas.openxmlformats.org/officeDocument/2006/relationships/slide" Target="slides/slide30.xml"/><Relationship Id="rId45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slide" Target="slides/slide18.xml"/><Relationship Id="rId36" Type="http://schemas.openxmlformats.org/officeDocument/2006/relationships/slide" Target="slides/slide26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9.xml"/><Relationship Id="rId31" Type="http://schemas.openxmlformats.org/officeDocument/2006/relationships/slide" Target="slides/slide21.xml"/><Relationship Id="rId44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slide" Target="slides/slide17.xml"/><Relationship Id="rId30" Type="http://schemas.openxmlformats.org/officeDocument/2006/relationships/slide" Target="slides/slide20.xml"/><Relationship Id="rId35" Type="http://schemas.openxmlformats.org/officeDocument/2006/relationships/slide" Target="slides/slide25.xml"/><Relationship Id="rId43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18" Type="http://schemas.openxmlformats.org/officeDocument/2006/relationships/image" Target="../media/image6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7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8.png"/><Relationship Id="rId18" Type="http://schemas.openxmlformats.org/officeDocument/2006/relationships/slide" Target="../slides/slide2.xml"/><Relationship Id="rId3" Type="http://schemas.openxmlformats.org/officeDocument/2006/relationships/slideLayout" Target="../slideLayouts/slideLayout14.xml"/><Relationship Id="rId21" Type="http://schemas.openxmlformats.org/officeDocument/2006/relationships/image" Target="../media/image7.png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17" Type="http://schemas.openxmlformats.org/officeDocument/2006/relationships/image" Target="../media/image10.png"/><Relationship Id="rId2" Type="http://schemas.openxmlformats.org/officeDocument/2006/relationships/slideLayout" Target="../slideLayouts/slideLayout13.xml"/><Relationship Id="rId16" Type="http://schemas.openxmlformats.org/officeDocument/2006/relationships/image" Target="../media/image3.png"/><Relationship Id="rId20" Type="http://schemas.openxmlformats.org/officeDocument/2006/relationships/image" Target="../media/image6.png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21.xml"/><Relationship Id="rId19" Type="http://schemas.openxmlformats.org/officeDocument/2006/relationships/image" Target="../media/image11.png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9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png"/><Relationship Id="rId18" Type="http://schemas.openxmlformats.org/officeDocument/2006/relationships/image" Target="../media/image6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17" Type="http://schemas.openxmlformats.org/officeDocument/2006/relationships/image" Target="../media/image11.png"/><Relationship Id="rId2" Type="http://schemas.openxmlformats.org/officeDocument/2006/relationships/slideLayout" Target="../slideLayouts/slideLayout24.xml"/><Relationship Id="rId16" Type="http://schemas.openxmlformats.org/officeDocument/2006/relationships/slide" Target="../slides/slide2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image" Target="../media/image10.png"/><Relationship Id="rId10" Type="http://schemas.openxmlformats.org/officeDocument/2006/relationships/slideLayout" Target="../slideLayouts/slideLayout32.xml"/><Relationship Id="rId19" Type="http://schemas.openxmlformats.org/officeDocument/2006/relationships/image" Target="../media/image7.png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image" Target="../media/image3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2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35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43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image" Target="../media/image1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13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46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54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Relationship Id="rId14" Type="http://schemas.openxmlformats.org/officeDocument/2006/relationships/image" Target="../media/image1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14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57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65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Relationship Id="rId14" Type="http://schemas.openxmlformats.org/officeDocument/2006/relationships/image" Target="../media/image1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15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68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76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Relationship Id="rId14" Type="http://schemas.openxmlformats.org/officeDocument/2006/relationships/image" Target="../media/image1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image" Target="../media/image16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79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87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Relationship Id="rId14" Type="http://schemas.openxmlformats.org/officeDocument/2006/relationships/image" Target="../media/image1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image" Target="../media/image17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90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98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Relationship Id="rId14" Type="http://schemas.openxmlformats.org/officeDocument/2006/relationships/image" Target="../media/image1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13" Type="http://schemas.openxmlformats.org/officeDocument/2006/relationships/image" Target="../media/image18.jpe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17" Type="http://schemas.openxmlformats.org/officeDocument/2006/relationships/image" Target="../media/image10.png"/><Relationship Id="rId2" Type="http://schemas.openxmlformats.org/officeDocument/2006/relationships/slideLayout" Target="../slideLayouts/slideLayout101.xml"/><Relationship Id="rId16" Type="http://schemas.openxmlformats.org/officeDocument/2006/relationships/image" Target="../media/image19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9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Relationship Id="rId14" Type="http://schemas.openxmlformats.org/officeDocument/2006/relationships/slide" Target="../slides/slid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923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37915" name="Next_btn" descr="12_ALG1_LessonMenu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790575" y="809625"/>
            <a:ext cx="3581400" cy="944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917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918" name="Back_btn" descr="12_ALG1_BackButton_DEAD">
            <a:hlinkClick r:id="" action="ppaction://noaction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919" name="Menu_btn" descr="12_ALG1_MenuButton_DEAD">
            <a:hlinkClick r:id="" action="ppaction://noaction" highlightClick="1"/>
          </p:cNvPr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920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925" name="Header" descr="12_ALG1_Header_03_04"/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005" name="Picture 21" descr="5Min Check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98488" y="657225"/>
            <a:ext cx="6792912" cy="625475"/>
          </a:xfrm>
          <a:prstGeom prst="rect">
            <a:avLst/>
          </a:prstGeom>
          <a:noFill/>
        </p:spPr>
      </p:pic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41989" name="Picture 5" descr="CheckPointICON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7467600" y="776288"/>
            <a:ext cx="1222375" cy="376237"/>
          </a:xfrm>
          <a:prstGeom prst="rect">
            <a:avLst/>
          </a:prstGeom>
          <a:noFill/>
        </p:spPr>
      </p:pic>
      <p:sp>
        <p:nvSpPr>
          <p:cNvPr id="42003" name="Text Box 19"/>
          <p:cNvSpPr txBox="1">
            <a:spLocks noChangeArrowheads="1"/>
          </p:cNvSpPr>
          <p:nvPr userDrawn="1"/>
        </p:nvSpPr>
        <p:spPr bwMode="auto">
          <a:xfrm>
            <a:off x="3886200" y="800100"/>
            <a:ext cx="3124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solidFill>
                  <a:srgbClr val="18984C"/>
                </a:solidFill>
              </a:rPr>
              <a:t>Over Lesson 3–3</a:t>
            </a:r>
          </a:p>
        </p:txBody>
      </p:sp>
      <p:pic>
        <p:nvPicPr>
          <p:cNvPr id="42012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2014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2015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2016" name="Menu_btn" descr="12_ALG1_MenuButton">
            <a:hlinkClick r:id="rId18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2017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2018" name="Header" descr="12_ALG1_Header_03_04"/>
          <p:cNvPicPr>
            <a:picLocks noChangeAspect="1" noChangeArrowheads="1"/>
          </p:cNvPicPr>
          <p:nvPr userDrawn="1"/>
        </p:nvPicPr>
        <p:blipFill>
          <a:blip r:embed="rId21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  <p:sldLayoutId id="2147483681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32795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797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798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799" name="Menu_btn" descr="12_ALG1_MenuButton">
            <a:hlinkClick r:id="rId16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800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801" name="Header" descr="12_ALG1_Header_03_04"/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  <p:sldLayoutId id="2147483688" r:id="rId7"/>
    <p:sldLayoutId id="2147483689" r:id="rId8"/>
    <p:sldLayoutId id="2147483690" r:id="rId9"/>
    <p:sldLayoutId id="2147483691" r:id="rId10"/>
    <p:sldLayoutId id="2147483692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8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69642" name="Picture 10" descr="Example_1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</p:spPr>
      </p:pic>
      <p:pic>
        <p:nvPicPr>
          <p:cNvPr id="69649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9651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9652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9653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9654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9655" name="Header" descr="12_ALG1_Header_03_04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  <p:sldLayoutId id="2147483696" r:id="rId4"/>
    <p:sldLayoutId id="2147483697" r:id="rId5"/>
    <p:sldLayoutId id="2147483698" r:id="rId6"/>
    <p:sldLayoutId id="2147483699" r:id="rId7"/>
    <p:sldLayoutId id="2147483700" r:id="rId8"/>
    <p:sldLayoutId id="2147483701" r:id="rId9"/>
    <p:sldLayoutId id="2147483702" r:id="rId10"/>
    <p:sldLayoutId id="2147483703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62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70667" name="Picture 11" descr="Example_2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</p:spPr>
      </p:pic>
      <p:pic>
        <p:nvPicPr>
          <p:cNvPr id="70674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0676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0677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0678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0679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0680" name="Header" descr="12_ALG1_Header_03_04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  <p:sldLayoutId id="2147483705" r:id="rId2"/>
    <p:sldLayoutId id="2147483706" r:id="rId3"/>
    <p:sldLayoutId id="2147483707" r:id="rId4"/>
    <p:sldLayoutId id="2147483708" r:id="rId5"/>
    <p:sldLayoutId id="2147483709" r:id="rId6"/>
    <p:sldLayoutId id="2147483710" r:id="rId7"/>
    <p:sldLayoutId id="2147483711" r:id="rId8"/>
    <p:sldLayoutId id="2147483712" r:id="rId9"/>
    <p:sldLayoutId id="2147483713" r:id="rId10"/>
    <p:sldLayoutId id="2147483714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6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71691" name="Picture 11" descr="Example_3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</p:spPr>
      </p:pic>
      <p:pic>
        <p:nvPicPr>
          <p:cNvPr id="71698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00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01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02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03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04" name="Header" descr="12_ALG1_Header_03_04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10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72720" name="Picture 16" descr="Real World Ex_4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</p:spPr>
      </p:pic>
      <p:pic>
        <p:nvPicPr>
          <p:cNvPr id="72723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2725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2726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2727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2728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2729" name="Header" descr="12_ALG1_Header_03_04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4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73739" name="Picture 11" descr="Example_5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</p:spPr>
      </p:pic>
      <p:pic>
        <p:nvPicPr>
          <p:cNvPr id="73744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3746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3747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3748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3749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3750" name="Header" descr="12_ALG1_Header_03_04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43" r:id="rId7"/>
    <p:sldLayoutId id="2147483744" r:id="rId8"/>
    <p:sldLayoutId id="2147483745" r:id="rId9"/>
    <p:sldLayoutId id="2147483746" r:id="rId10"/>
    <p:sldLayoutId id="2147483747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8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74763" name="Picture 11" descr="Example_6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</p:spPr>
      </p:pic>
      <p:pic>
        <p:nvPicPr>
          <p:cNvPr id="74768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4770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4771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4772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4773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4774" name="Header" descr="12_ALG1_Header_03_04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48" r:id="rId1"/>
    <p:sldLayoutId id="2147483749" r:id="rId2"/>
    <p:sldLayoutId id="2147483750" r:id="rId3"/>
    <p:sldLayoutId id="2147483751" r:id="rId4"/>
    <p:sldLayoutId id="2147483752" r:id="rId5"/>
    <p:sldLayoutId id="2147483753" r:id="rId6"/>
    <p:sldLayoutId id="2147483754" r:id="rId7"/>
    <p:sldLayoutId id="2147483755" r:id="rId8"/>
    <p:sldLayoutId id="2147483756" r:id="rId9"/>
    <p:sldLayoutId id="2147483757" r:id="rId10"/>
    <p:sldLayoutId id="2147483758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45" name="EndOfBackground" descr="12_ALG1_Cover_EndOf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144463" y="358775"/>
            <a:ext cx="8891587" cy="6202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3430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103446" name="InterfaceBorder" descr="12_ALG1_MasterBKG_Transparent">
            <a:hlinkClick r:id="rId14" action="ppaction://hlinksldjump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448" name="Next_Button" descr="12_ALG1_ForwardButton_DEAD">
            <a:hlinkClick r:id="" action="ppaction://noaction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449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450" name="Menu_btn" descr="12_ALG1_MenuButton">
            <a:hlinkClick r:id="rId14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451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452" name="Header" descr="12_ALG1_Header_03_04">
            <a:hlinkClick r:id="rId14" action="ppaction://hlinksldjump"/>
          </p:cNvPr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59" r:id="rId1"/>
    <p:sldLayoutId id="2147483760" r:id="rId2"/>
    <p:sldLayoutId id="2147483761" r:id="rId3"/>
    <p:sldLayoutId id="2147483762" r:id="rId4"/>
    <p:sldLayoutId id="2147483763" r:id="rId5"/>
    <p:sldLayoutId id="2147483764" r:id="rId6"/>
    <p:sldLayoutId id="2147483765" r:id="rId7"/>
    <p:sldLayoutId id="2147483766" r:id="rId8"/>
    <p:sldLayoutId id="2147483767" r:id="rId9"/>
    <p:sldLayoutId id="2147483768" r:id="rId10"/>
    <p:sldLayoutId id="2147483769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slide" Target="slide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18.xml"/><Relationship Id="rId3" Type="http://schemas.openxmlformats.org/officeDocument/2006/relationships/slide" Target="slide9.xml"/><Relationship Id="rId7" Type="http://schemas.openxmlformats.org/officeDocument/2006/relationships/slide" Target="slide1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6" Type="http://schemas.openxmlformats.org/officeDocument/2006/relationships/slide" Target="slide12.xml"/><Relationship Id="rId5" Type="http://schemas.openxmlformats.org/officeDocument/2006/relationships/slide" Target="slide11.xml"/><Relationship Id="rId10" Type="http://schemas.openxmlformats.org/officeDocument/2006/relationships/slide" Target="slide24.xml"/><Relationship Id="rId4" Type="http://schemas.openxmlformats.org/officeDocument/2006/relationships/slide" Target="slide10.xml"/><Relationship Id="rId9" Type="http://schemas.openxmlformats.org/officeDocument/2006/relationships/slide" Target="slide1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11.xml"/><Relationship Id="rId1" Type="http://schemas.openxmlformats.org/officeDocument/2006/relationships/tags" Target="../tags/tag10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13.xml"/><Relationship Id="rId1" Type="http://schemas.openxmlformats.org/officeDocument/2006/relationships/tags" Target="../tags/tag12.xml"/><Relationship Id="rId4" Type="http://schemas.openxmlformats.org/officeDocument/2006/relationships/image" Target="../media/image3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15.xml"/><Relationship Id="rId1" Type="http://schemas.openxmlformats.org/officeDocument/2006/relationships/tags" Target="../tags/tag14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1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17.xml"/><Relationship Id="rId4" Type="http://schemas.openxmlformats.org/officeDocument/2006/relationships/image" Target="../media/image3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1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9.xml"/><Relationship Id="rId4" Type="http://schemas.openxmlformats.org/officeDocument/2006/relationships/image" Target="../media/image3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20.xml"/><Relationship Id="rId4" Type="http://schemas.openxmlformats.org/officeDocument/2006/relationships/image" Target="../media/image4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5.xml"/><Relationship Id="rId7" Type="http://schemas.openxmlformats.org/officeDocument/2006/relationships/image" Target="../media/image44.png"/><Relationship Id="rId2" Type="http://schemas.openxmlformats.org/officeDocument/2006/relationships/tags" Target="../tags/tag22.xml"/><Relationship Id="rId1" Type="http://schemas.openxmlformats.org/officeDocument/2006/relationships/tags" Target="../tags/tag21.xml"/><Relationship Id="rId6" Type="http://schemas.openxmlformats.org/officeDocument/2006/relationships/image" Target="../media/image43.jpeg"/><Relationship Id="rId5" Type="http://schemas.openxmlformats.org/officeDocument/2006/relationships/image" Target="../media/image9.jpeg"/><Relationship Id="rId4" Type="http://schemas.openxmlformats.org/officeDocument/2006/relationships/image" Target="../media/image4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5.xml"/><Relationship Id="rId7" Type="http://schemas.openxmlformats.org/officeDocument/2006/relationships/image" Target="../media/image46.png"/><Relationship Id="rId2" Type="http://schemas.openxmlformats.org/officeDocument/2006/relationships/tags" Target="../tags/tag24.xml"/><Relationship Id="rId1" Type="http://schemas.openxmlformats.org/officeDocument/2006/relationships/tags" Target="../tags/tag23.xml"/><Relationship Id="rId6" Type="http://schemas.openxmlformats.org/officeDocument/2006/relationships/image" Target="../media/image45.jpeg"/><Relationship Id="rId5" Type="http://schemas.openxmlformats.org/officeDocument/2006/relationships/image" Target="../media/image9.jpeg"/><Relationship Id="rId4" Type="http://schemas.openxmlformats.org/officeDocument/2006/relationships/image" Target="../media/image42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47.png"/><Relationship Id="rId7" Type="http://schemas.openxmlformats.org/officeDocument/2006/relationships/image" Target="../media/image51.png"/><Relationship Id="rId2" Type="http://schemas.openxmlformats.org/officeDocument/2006/relationships/slideLayout" Target="../slideLayouts/slideLayout46.xml"/><Relationship Id="rId1" Type="http://schemas.openxmlformats.org/officeDocument/2006/relationships/tags" Target="../tags/tag25.xml"/><Relationship Id="rId6" Type="http://schemas.openxmlformats.org/officeDocument/2006/relationships/image" Target="../media/image50.jpeg"/><Relationship Id="rId5" Type="http://schemas.openxmlformats.org/officeDocument/2006/relationships/image" Target="../media/image49.png"/><Relationship Id="rId10" Type="http://schemas.openxmlformats.org/officeDocument/2006/relationships/image" Target="../media/image54.png"/><Relationship Id="rId4" Type="http://schemas.openxmlformats.org/officeDocument/2006/relationships/image" Target="../media/image48.png"/><Relationship Id="rId9" Type="http://schemas.openxmlformats.org/officeDocument/2006/relationships/image" Target="../media/image53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jpeg"/><Relationship Id="rId3" Type="http://schemas.openxmlformats.org/officeDocument/2006/relationships/slideLayout" Target="../slideLayouts/slideLayout46.xml"/><Relationship Id="rId7" Type="http://schemas.openxmlformats.org/officeDocument/2006/relationships/image" Target="../media/image56.jpeg"/><Relationship Id="rId2" Type="http://schemas.openxmlformats.org/officeDocument/2006/relationships/tags" Target="../tags/tag27.xml"/><Relationship Id="rId1" Type="http://schemas.openxmlformats.org/officeDocument/2006/relationships/tags" Target="../tags/tag26.xml"/><Relationship Id="rId6" Type="http://schemas.openxmlformats.org/officeDocument/2006/relationships/image" Target="../media/image55.jpeg"/><Relationship Id="rId5" Type="http://schemas.openxmlformats.org/officeDocument/2006/relationships/image" Target="../media/image9.jpeg"/><Relationship Id="rId4" Type="http://schemas.openxmlformats.org/officeDocument/2006/relationships/image" Target="../media/image42.png"/><Relationship Id="rId9" Type="http://schemas.openxmlformats.org/officeDocument/2006/relationships/image" Target="../media/image58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2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slideLayout" Target="../slideLayouts/slideLayout57.xml"/><Relationship Id="rId1" Type="http://schemas.openxmlformats.org/officeDocument/2006/relationships/tags" Target="../tags/tag29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7.xml"/><Relationship Id="rId1" Type="http://schemas.openxmlformats.org/officeDocument/2006/relationships/tags" Target="../tags/tag3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slideLayout" Target="../slideLayouts/slideLayout57.xml"/><Relationship Id="rId1" Type="http://schemas.openxmlformats.org/officeDocument/2006/relationships/tags" Target="../tags/tag3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7.xml"/><Relationship Id="rId2" Type="http://schemas.openxmlformats.org/officeDocument/2006/relationships/tags" Target="../tags/tag33.xml"/><Relationship Id="rId1" Type="http://schemas.openxmlformats.org/officeDocument/2006/relationships/tags" Target="../tags/tag32.xml"/><Relationship Id="rId5" Type="http://schemas.openxmlformats.org/officeDocument/2006/relationships/image" Target="../media/image9.jpeg"/><Relationship Id="rId4" Type="http://schemas.openxmlformats.org/officeDocument/2006/relationships/image" Target="../media/image4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7.xml"/><Relationship Id="rId2" Type="http://schemas.openxmlformats.org/officeDocument/2006/relationships/tags" Target="../tags/tag35.xml"/><Relationship Id="rId1" Type="http://schemas.openxmlformats.org/officeDocument/2006/relationships/tags" Target="../tags/tag34.xml"/><Relationship Id="rId5" Type="http://schemas.openxmlformats.org/officeDocument/2006/relationships/image" Target="../media/image9.jpeg"/><Relationship Id="rId4" Type="http://schemas.openxmlformats.org/officeDocument/2006/relationships/image" Target="../media/image4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slideLayout" Target="../slideLayouts/slideLayout68.xml"/><Relationship Id="rId1" Type="http://schemas.openxmlformats.org/officeDocument/2006/relationships/tags" Target="../tags/tag3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slideLayout" Target="../slideLayouts/slideLayout68.xml"/><Relationship Id="rId1" Type="http://schemas.openxmlformats.org/officeDocument/2006/relationships/tags" Target="../tags/tag3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slideLayout" Target="../slideLayouts/slideLayout68.xml"/><Relationship Id="rId1" Type="http://schemas.openxmlformats.org/officeDocument/2006/relationships/tags" Target="../tags/tag38.xml"/><Relationship Id="rId5" Type="http://schemas.openxmlformats.org/officeDocument/2006/relationships/image" Target="../media/image65.jpeg"/><Relationship Id="rId4" Type="http://schemas.openxmlformats.org/officeDocument/2006/relationships/image" Target="../media/image48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slideLayout" Target="../slideLayouts/slideLayout68.xml"/><Relationship Id="rId1" Type="http://schemas.openxmlformats.org/officeDocument/2006/relationships/tags" Target="../tags/tag39.xml"/><Relationship Id="rId4" Type="http://schemas.openxmlformats.org/officeDocument/2006/relationships/image" Target="../media/image67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8.xml"/><Relationship Id="rId2" Type="http://schemas.openxmlformats.org/officeDocument/2006/relationships/tags" Target="../tags/tag41.xml"/><Relationship Id="rId1" Type="http://schemas.openxmlformats.org/officeDocument/2006/relationships/tags" Target="../tags/tag40.xml"/><Relationship Id="rId6" Type="http://schemas.openxmlformats.org/officeDocument/2006/relationships/image" Target="../media/image68.png"/><Relationship Id="rId5" Type="http://schemas.openxmlformats.org/officeDocument/2006/relationships/image" Target="../media/image9.jpeg"/><Relationship Id="rId4" Type="http://schemas.openxmlformats.org/officeDocument/2006/relationships/image" Target="../media/image42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jpeg"/><Relationship Id="rId3" Type="http://schemas.openxmlformats.org/officeDocument/2006/relationships/slideLayout" Target="../slideLayouts/slideLayout68.xml"/><Relationship Id="rId7" Type="http://schemas.openxmlformats.org/officeDocument/2006/relationships/image" Target="../media/image70.jpeg"/><Relationship Id="rId2" Type="http://schemas.openxmlformats.org/officeDocument/2006/relationships/tags" Target="../tags/tag43.xml"/><Relationship Id="rId1" Type="http://schemas.openxmlformats.org/officeDocument/2006/relationships/tags" Target="../tags/tag42.xml"/><Relationship Id="rId6" Type="http://schemas.openxmlformats.org/officeDocument/2006/relationships/image" Target="../media/image69.jpeg"/><Relationship Id="rId5" Type="http://schemas.openxmlformats.org/officeDocument/2006/relationships/image" Target="../media/image9.jpeg"/><Relationship Id="rId4" Type="http://schemas.openxmlformats.org/officeDocument/2006/relationships/image" Target="../media/image42.png"/><Relationship Id="rId9" Type="http://schemas.openxmlformats.org/officeDocument/2006/relationships/image" Target="../media/image72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8.xml"/><Relationship Id="rId2" Type="http://schemas.openxmlformats.org/officeDocument/2006/relationships/tags" Target="../tags/tag45.xml"/><Relationship Id="rId1" Type="http://schemas.openxmlformats.org/officeDocument/2006/relationships/tags" Target="../tags/tag44.xml"/><Relationship Id="rId6" Type="http://schemas.openxmlformats.org/officeDocument/2006/relationships/image" Target="../media/image73.png"/><Relationship Id="rId5" Type="http://schemas.openxmlformats.org/officeDocument/2006/relationships/image" Target="../media/image9.jpeg"/><Relationship Id="rId4" Type="http://schemas.openxmlformats.org/officeDocument/2006/relationships/image" Target="../media/image42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01.xml"/><Relationship Id="rId1" Type="http://schemas.openxmlformats.org/officeDocument/2006/relationships/tags" Target="../tags/tag4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906" name="SplashImage" descr="12_ALG1_Cover_Splash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Splash Screen</a:t>
            </a:r>
          </a:p>
        </p:txBody>
      </p:sp>
      <p:pic>
        <p:nvPicPr>
          <p:cNvPr id="36908" name="Forward_btn" descr="12_ALG1_ForwardButton">
            <a:hlinkClick r:id="rId4" action="ppaction://hlinksldjump" highlightClick="1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677150" y="6029325"/>
            <a:ext cx="561975" cy="56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6909" name="SplashHeader" descr="12_ALG1_Header_03_04 copy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562975" y="1123950"/>
            <a:ext cx="412750" cy="575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Lesson Menu</a:t>
            </a:r>
          </a:p>
        </p:txBody>
      </p:sp>
      <p:sp>
        <p:nvSpPr>
          <p:cNvPr id="3077" name="Lessonmenutext"/>
          <p:cNvSpPr txBox="1">
            <a:spLocks noChangeArrowheads="1"/>
          </p:cNvSpPr>
          <p:nvPr/>
        </p:nvSpPr>
        <p:spPr bwMode="auto">
          <a:xfrm>
            <a:off x="1066800" y="1855788"/>
            <a:ext cx="7583488" cy="3706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1485900" indent="-1485900">
              <a:lnSpc>
                <a:spcPct val="85000"/>
              </a:lnSpc>
              <a:spcBef>
                <a:spcPct val="20000"/>
              </a:spcBef>
              <a:spcAft>
                <a:spcPct val="20000"/>
              </a:spcAft>
              <a:tabLst>
                <a:tab pos="1722438" algn="l"/>
              </a:tabLst>
            </a:pPr>
            <a:r>
              <a:rPr lang="en-US" sz="2200" b="1">
                <a:solidFill>
                  <a:srgbClr val="E01B22"/>
                </a:solidFill>
                <a:hlinkClick r:id="" action="ppaction://hlinkshowjump?jump=nextslide"/>
              </a:rPr>
              <a:t>Five-Minute Check (over Lesson 3–3)</a:t>
            </a:r>
            <a:endParaRPr lang="en-US" sz="2200" b="1">
              <a:solidFill>
                <a:srgbClr val="E01B22"/>
              </a:solidFill>
            </a:endParaRPr>
          </a:p>
          <a:p>
            <a:pPr marL="1485900" indent="-1485900">
              <a:lnSpc>
                <a:spcPct val="85000"/>
              </a:lnSpc>
              <a:spcBef>
                <a:spcPct val="20000"/>
              </a:spcBef>
              <a:spcAft>
                <a:spcPct val="20000"/>
              </a:spcAft>
              <a:tabLst>
                <a:tab pos="1722438" algn="l"/>
              </a:tabLst>
            </a:pPr>
            <a:r>
              <a:rPr lang="en-US" sz="2200" b="1">
                <a:solidFill>
                  <a:srgbClr val="000000"/>
                </a:solidFill>
                <a:cs typeface="Arial" charset="0"/>
                <a:hlinkClick r:id="rId3" action="ppaction://hlinksldjump"/>
              </a:rPr>
              <a:t>CCSS</a:t>
            </a:r>
            <a:endParaRPr lang="en-US" sz="2200" b="1">
              <a:solidFill>
                <a:srgbClr val="E01B22"/>
              </a:solidFill>
              <a:cs typeface="Arial" charset="0"/>
            </a:endParaRPr>
          </a:p>
          <a:p>
            <a:pPr marL="1485900" indent="-1485900">
              <a:lnSpc>
                <a:spcPct val="85000"/>
              </a:lnSpc>
              <a:spcBef>
                <a:spcPct val="20000"/>
              </a:spcBef>
              <a:spcAft>
                <a:spcPct val="20000"/>
              </a:spcAft>
              <a:tabLst>
                <a:tab pos="1722438" algn="l"/>
              </a:tabLst>
            </a:pPr>
            <a:r>
              <a:rPr lang="en-US" sz="2200" b="1">
                <a:solidFill>
                  <a:srgbClr val="E01B22"/>
                </a:solidFill>
                <a:hlinkClick r:id="rId4" action="ppaction://hlinksldjump"/>
              </a:rPr>
              <a:t>Then/Now</a:t>
            </a:r>
            <a:endParaRPr lang="en-US" sz="2200" b="1">
              <a:solidFill>
                <a:srgbClr val="E01B22"/>
              </a:solidFill>
            </a:endParaRPr>
          </a:p>
          <a:p>
            <a:pPr marL="1485900" indent="-1485900">
              <a:lnSpc>
                <a:spcPct val="85000"/>
              </a:lnSpc>
              <a:spcBef>
                <a:spcPct val="20000"/>
              </a:spcBef>
              <a:spcAft>
                <a:spcPct val="20000"/>
              </a:spcAft>
              <a:tabLst>
                <a:tab pos="1722438" algn="l"/>
              </a:tabLst>
            </a:pPr>
            <a:r>
              <a:rPr lang="en-US" sz="2200" b="1">
                <a:solidFill>
                  <a:srgbClr val="E01B22"/>
                </a:solidFill>
                <a:hlinkClick r:id="rId5" action="ppaction://hlinksldjump"/>
              </a:rPr>
              <a:t>New Vocabulary</a:t>
            </a:r>
            <a:endParaRPr lang="en-US" sz="2200" b="1">
              <a:solidFill>
                <a:srgbClr val="E01B22"/>
              </a:solidFill>
            </a:endParaRPr>
          </a:p>
          <a:p>
            <a:pPr marL="1485900" indent="-1485900">
              <a:lnSpc>
                <a:spcPct val="85000"/>
              </a:lnSpc>
              <a:spcBef>
                <a:spcPct val="20000"/>
              </a:spcBef>
              <a:spcAft>
                <a:spcPct val="20000"/>
              </a:spcAft>
              <a:tabLst>
                <a:tab pos="1722438" algn="l"/>
              </a:tabLst>
            </a:pPr>
            <a:r>
              <a:rPr lang="en-US" sz="2200" b="1">
                <a:solidFill>
                  <a:srgbClr val="E01B22"/>
                </a:solidFill>
                <a:hlinkClick r:id="rId6" action="ppaction://hlinksldjump"/>
              </a:rPr>
              <a:t>Example 1:  Slope and Constant of Variation</a:t>
            </a:r>
            <a:endParaRPr lang="en-US" sz="2200" b="1">
              <a:solidFill>
                <a:srgbClr val="E01B22"/>
              </a:solidFill>
            </a:endParaRPr>
          </a:p>
          <a:p>
            <a:pPr marL="1485900" indent="-1485900">
              <a:lnSpc>
                <a:spcPct val="85000"/>
              </a:lnSpc>
              <a:spcBef>
                <a:spcPct val="20000"/>
              </a:spcBef>
              <a:spcAft>
                <a:spcPct val="20000"/>
              </a:spcAft>
              <a:tabLst>
                <a:tab pos="1722438" algn="l"/>
              </a:tabLst>
            </a:pPr>
            <a:r>
              <a:rPr lang="en-US" sz="2200" b="1">
                <a:solidFill>
                  <a:srgbClr val="E01B22"/>
                </a:solidFill>
                <a:hlinkClick r:id="rId7" action="ppaction://hlinksldjump"/>
              </a:rPr>
              <a:t>Example 2:  Graph a Direct Variation</a:t>
            </a:r>
            <a:endParaRPr lang="en-US" sz="2200" b="1">
              <a:solidFill>
                <a:srgbClr val="E01B22"/>
              </a:solidFill>
            </a:endParaRPr>
          </a:p>
          <a:p>
            <a:pPr marL="1485900" indent="-1485900">
              <a:lnSpc>
                <a:spcPct val="85000"/>
              </a:lnSpc>
              <a:spcBef>
                <a:spcPct val="20000"/>
              </a:spcBef>
              <a:spcAft>
                <a:spcPct val="20000"/>
              </a:spcAft>
              <a:tabLst>
                <a:tab pos="1722438" algn="l"/>
              </a:tabLst>
            </a:pPr>
            <a:r>
              <a:rPr lang="en-US" sz="2200" b="1">
                <a:solidFill>
                  <a:srgbClr val="E01B22"/>
                </a:solidFill>
                <a:hlinkClick r:id="rId8" action="ppaction://hlinksldjump"/>
              </a:rPr>
              <a:t>Concept Summary:  Direct Variation Graphs </a:t>
            </a:r>
            <a:endParaRPr lang="en-US" sz="2200" b="1">
              <a:solidFill>
                <a:srgbClr val="E01B22"/>
              </a:solidFill>
            </a:endParaRPr>
          </a:p>
          <a:p>
            <a:pPr marL="1485900" indent="-1485900">
              <a:lnSpc>
                <a:spcPct val="85000"/>
              </a:lnSpc>
              <a:spcBef>
                <a:spcPct val="20000"/>
              </a:spcBef>
              <a:spcAft>
                <a:spcPct val="20000"/>
              </a:spcAft>
              <a:tabLst>
                <a:tab pos="1722438" algn="l"/>
              </a:tabLst>
            </a:pPr>
            <a:r>
              <a:rPr lang="en-US" sz="2200" b="1">
                <a:solidFill>
                  <a:srgbClr val="E01B22"/>
                </a:solidFill>
                <a:hlinkClick r:id="rId9" action="ppaction://hlinksldjump"/>
              </a:rPr>
              <a:t>Example 3:  Write and Solve a Direct Variation </a:t>
            </a:r>
            <a:r>
              <a:rPr lang="en-US" sz="2200" b="1">
                <a:solidFill>
                  <a:srgbClr val="E01B22"/>
                </a:solidFill>
              </a:rPr>
              <a:t>	</a:t>
            </a:r>
            <a:r>
              <a:rPr lang="en-US" sz="2200" b="1">
                <a:solidFill>
                  <a:srgbClr val="E01B22"/>
                </a:solidFill>
                <a:hlinkClick r:id="rId9" action="ppaction://hlinksldjump"/>
              </a:rPr>
              <a:t>Equation</a:t>
            </a:r>
            <a:endParaRPr lang="en-US" sz="2200" b="1">
              <a:solidFill>
                <a:srgbClr val="E01B22"/>
              </a:solidFill>
            </a:endParaRPr>
          </a:p>
          <a:p>
            <a:pPr marL="1485900" indent="-1485900">
              <a:lnSpc>
                <a:spcPct val="85000"/>
              </a:lnSpc>
              <a:spcBef>
                <a:spcPct val="20000"/>
              </a:spcBef>
              <a:spcAft>
                <a:spcPct val="20000"/>
              </a:spcAft>
              <a:tabLst>
                <a:tab pos="1722438" algn="l"/>
              </a:tabLst>
            </a:pPr>
            <a:r>
              <a:rPr lang="en-US" sz="2200" b="1">
                <a:solidFill>
                  <a:srgbClr val="E01B22"/>
                </a:solidFill>
                <a:hlinkClick r:id="rId10" action="ppaction://hlinksldjump"/>
              </a:rPr>
              <a:t>Example 4:  Real-World Example: Estimate Using </a:t>
            </a:r>
            <a:r>
              <a:rPr lang="en-US" sz="2200" b="1">
                <a:solidFill>
                  <a:srgbClr val="E01B22"/>
                </a:solidFill>
              </a:rPr>
              <a:t>	</a:t>
            </a:r>
            <a:r>
              <a:rPr lang="en-US" sz="2200" b="1">
                <a:solidFill>
                  <a:srgbClr val="E01B22"/>
                </a:solidFill>
                <a:hlinkClick r:id="rId10" action="ppaction://hlinksldjump"/>
              </a:rPr>
              <a:t>Direct Variation</a:t>
            </a:r>
            <a:endParaRPr lang="en-US" sz="2200" b="1">
              <a:solidFill>
                <a:srgbClr val="E01B22"/>
              </a:solidFill>
            </a:endParaRPr>
          </a:p>
        </p:txBody>
      </p:sp>
    </p:spTree>
    <p:custDataLst>
      <p:tags r:id="rId1"/>
    </p:custDataLst>
  </p:cSld>
  <p:clrMapOvr>
    <a:masterClrMapping/>
  </p:clrMapOvr>
  <p:transition advClick="0">
    <p:zoom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r>
              <a:rPr lang="en-US" dirty="0"/>
              <a:t>5-Minute Check 1</a:t>
            </a:r>
          </a:p>
        </p:txBody>
      </p:sp>
      <p:sp>
        <p:nvSpPr>
          <p:cNvPr id="107527" name="TPQuestion"/>
          <p:cNvSpPr>
            <a:spLocks noChangeArrowheads="1"/>
          </p:cNvSpPr>
          <p:nvPr/>
        </p:nvSpPr>
        <p:spPr bwMode="auto">
          <a:xfrm>
            <a:off x="685800" y="1657350"/>
            <a:ext cx="8020050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00539D"/>
                </a:solidFill>
                <a:cs typeface="Arial" charset="0"/>
              </a:rPr>
              <a:t>Find the slope of the line that passes through the points (3, 5) and (7, 12).</a:t>
            </a:r>
          </a:p>
        </p:txBody>
      </p:sp>
      <p:sp>
        <p:nvSpPr>
          <p:cNvPr id="107529" name="AutoShape 9"/>
          <p:cNvSpPr>
            <a:spLocks noChangeArrowheads="1"/>
          </p:cNvSpPr>
          <p:nvPr/>
        </p:nvSpPr>
        <p:spPr bwMode="auto">
          <a:xfrm>
            <a:off x="533400" y="3790950"/>
            <a:ext cx="533400" cy="265113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07531" name="Picture 11" descr="5Min Num_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363" y="1647825"/>
            <a:ext cx="457200" cy="422275"/>
          </a:xfrm>
          <a:prstGeom prst="rect">
            <a:avLst/>
          </a:prstGeom>
          <a:noFill/>
        </p:spPr>
      </p:pic>
      <p:grpSp>
        <p:nvGrpSpPr>
          <p:cNvPr id="107541" name="Group 21"/>
          <p:cNvGrpSpPr>
            <a:grpSpLocks/>
          </p:cNvGrpSpPr>
          <p:nvPr/>
        </p:nvGrpSpPr>
        <p:grpSpPr bwMode="auto">
          <a:xfrm>
            <a:off x="1066800" y="2609850"/>
            <a:ext cx="2790825" cy="3609975"/>
            <a:chOff x="672" y="1644"/>
            <a:chExt cx="1758" cy="2274"/>
          </a:xfrm>
        </p:grpSpPr>
        <p:sp>
          <p:nvSpPr>
            <p:cNvPr id="107526" name="TPAnswers"/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672" y="1760"/>
              <a:ext cx="1758" cy="20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A.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B.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C.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D.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</p:txBody>
        </p:sp>
        <p:pic>
          <p:nvPicPr>
            <p:cNvPr id="107537" name="Picture 17" descr="3-4-1 cyp"/>
            <p:cNvPicPr>
              <a:picLocks noChangeAspect="1" noChangeArrowheads="1"/>
            </p:cNvPicPr>
            <p:nvPr/>
          </p:nvPicPr>
          <p:blipFill>
            <a:blip r:embed="rId5" cstate="print"/>
            <a:srcRect t="75610" r="-4082"/>
            <a:stretch>
              <a:fillRect/>
            </a:stretch>
          </p:blipFill>
          <p:spPr bwMode="auto">
            <a:xfrm>
              <a:off x="1068" y="3409"/>
              <a:ext cx="306" cy="509"/>
            </a:xfrm>
            <a:prstGeom prst="rect">
              <a:avLst/>
            </a:prstGeom>
            <a:noFill/>
          </p:spPr>
        </p:pic>
        <p:pic>
          <p:nvPicPr>
            <p:cNvPr id="107538" name="Picture 18" descr="3-4-1 cyp"/>
            <p:cNvPicPr>
              <a:picLocks noChangeAspect="1" noChangeArrowheads="1"/>
            </p:cNvPicPr>
            <p:nvPr/>
          </p:nvPicPr>
          <p:blipFill>
            <a:blip r:embed="rId5" cstate="print"/>
            <a:srcRect t="48587" r="-4082" b="24437"/>
            <a:stretch>
              <a:fillRect/>
            </a:stretch>
          </p:blipFill>
          <p:spPr bwMode="auto">
            <a:xfrm>
              <a:off x="1074" y="2790"/>
              <a:ext cx="306" cy="563"/>
            </a:xfrm>
            <a:prstGeom prst="rect">
              <a:avLst/>
            </a:prstGeom>
            <a:noFill/>
          </p:spPr>
        </p:pic>
        <p:pic>
          <p:nvPicPr>
            <p:cNvPr id="107539" name="Picture 19" descr="3-4-1 cyp"/>
            <p:cNvPicPr>
              <a:picLocks noChangeAspect="1" noChangeArrowheads="1"/>
            </p:cNvPicPr>
            <p:nvPr/>
          </p:nvPicPr>
          <p:blipFill>
            <a:blip r:embed="rId5" cstate="print"/>
            <a:srcRect t="24437" r="2040" b="50311"/>
            <a:stretch>
              <a:fillRect/>
            </a:stretch>
          </p:blipFill>
          <p:spPr bwMode="auto">
            <a:xfrm>
              <a:off x="1074" y="2220"/>
              <a:ext cx="288" cy="527"/>
            </a:xfrm>
            <a:prstGeom prst="rect">
              <a:avLst/>
            </a:prstGeom>
            <a:noFill/>
          </p:spPr>
        </p:pic>
        <p:pic>
          <p:nvPicPr>
            <p:cNvPr id="107540" name="Picture 20" descr="3-4-1 cyp"/>
            <p:cNvPicPr>
              <a:picLocks noChangeAspect="1" noChangeArrowheads="1"/>
            </p:cNvPicPr>
            <p:nvPr/>
          </p:nvPicPr>
          <p:blipFill>
            <a:blip r:embed="rId5" cstate="print"/>
            <a:srcRect r="4082" b="75323"/>
            <a:stretch>
              <a:fillRect/>
            </a:stretch>
          </p:blipFill>
          <p:spPr bwMode="auto">
            <a:xfrm>
              <a:off x="1068" y="1644"/>
              <a:ext cx="282" cy="515"/>
            </a:xfrm>
            <a:prstGeom prst="rect">
              <a:avLst/>
            </a:prstGeom>
            <a:noFill/>
          </p:spPr>
        </p:pic>
      </p:grp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75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75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75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75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75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7527" grpId="0" autoUpdateAnimBg="0"/>
      <p:bldP spid="10752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7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r>
              <a:rPr lang="en-US" dirty="0"/>
              <a:t>5-Minute Check 2</a:t>
            </a:r>
          </a:p>
        </p:txBody>
      </p:sp>
      <p:sp>
        <p:nvSpPr>
          <p:cNvPr id="108550" name="TPQuestion"/>
          <p:cNvSpPr>
            <a:spLocks noChangeArrowheads="1"/>
          </p:cNvSpPr>
          <p:nvPr/>
        </p:nvSpPr>
        <p:spPr bwMode="auto">
          <a:xfrm>
            <a:off x="685800" y="1657350"/>
            <a:ext cx="8020050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00539D"/>
                </a:solidFill>
                <a:cs typeface="Arial" charset="0"/>
              </a:rPr>
              <a:t>Find the slope of the line that passes through the points (–2, 4) and (5, 4).</a:t>
            </a:r>
          </a:p>
        </p:txBody>
      </p:sp>
      <p:sp>
        <p:nvSpPr>
          <p:cNvPr id="108551" name="AutoShape 7"/>
          <p:cNvSpPr>
            <a:spLocks noChangeArrowheads="1"/>
          </p:cNvSpPr>
          <p:nvPr/>
        </p:nvSpPr>
        <p:spPr bwMode="auto">
          <a:xfrm>
            <a:off x="533400" y="2876550"/>
            <a:ext cx="533400" cy="265113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08552" name="Picture 8" descr="5Min Num_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363" y="1647825"/>
            <a:ext cx="457200" cy="420688"/>
          </a:xfrm>
          <a:prstGeom prst="rect">
            <a:avLst/>
          </a:prstGeom>
          <a:noFill/>
        </p:spPr>
      </p:pic>
      <p:grpSp>
        <p:nvGrpSpPr>
          <p:cNvPr id="108556" name="Group 12"/>
          <p:cNvGrpSpPr>
            <a:grpSpLocks/>
          </p:cNvGrpSpPr>
          <p:nvPr/>
        </p:nvGrpSpPr>
        <p:grpSpPr bwMode="auto">
          <a:xfrm>
            <a:off x="1066800" y="2784475"/>
            <a:ext cx="2790825" cy="3225800"/>
            <a:chOff x="672" y="1754"/>
            <a:chExt cx="1758" cy="2032"/>
          </a:xfrm>
        </p:grpSpPr>
        <p:sp>
          <p:nvSpPr>
            <p:cNvPr id="108549" name="TPAnswers"/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672" y="1754"/>
              <a:ext cx="1758" cy="20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A.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  <a:r>
                <a:rPr lang="pt-BR" sz="2400">
                  <a:solidFill>
                    <a:srgbClr val="000000"/>
                  </a:solidFill>
                  <a:sym typeface="Symbol" pitchFamily="18" charset="2"/>
                </a:rPr>
                <a:t>0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B.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C.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D.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  <a:r>
                <a:rPr lang="pt-BR" sz="2400">
                  <a:solidFill>
                    <a:srgbClr val="000000"/>
                  </a:solidFill>
                  <a:sym typeface="Symbol" pitchFamily="18" charset="2"/>
                </a:rPr>
                <a:t>undefined</a:t>
              </a:r>
            </a:p>
          </p:txBody>
        </p:sp>
        <p:pic>
          <p:nvPicPr>
            <p:cNvPr id="108554" name="Picture 10" descr="3-4-2 cyp"/>
            <p:cNvPicPr>
              <a:picLocks noChangeAspect="1" noChangeArrowheads="1"/>
            </p:cNvPicPr>
            <p:nvPr/>
          </p:nvPicPr>
          <p:blipFill>
            <a:blip r:embed="rId5" cstate="print"/>
            <a:srcRect l="-12245" t="50143"/>
            <a:stretch>
              <a:fillRect/>
            </a:stretch>
          </p:blipFill>
          <p:spPr bwMode="auto">
            <a:xfrm>
              <a:off x="1056" y="2820"/>
              <a:ext cx="220" cy="519"/>
            </a:xfrm>
            <a:prstGeom prst="rect">
              <a:avLst/>
            </a:prstGeom>
            <a:noFill/>
          </p:spPr>
        </p:pic>
        <p:pic>
          <p:nvPicPr>
            <p:cNvPr id="108555" name="Picture 11" descr="3-4-2 cyp"/>
            <p:cNvPicPr>
              <a:picLocks noChangeAspect="1" noChangeArrowheads="1"/>
            </p:cNvPicPr>
            <p:nvPr/>
          </p:nvPicPr>
          <p:blipFill>
            <a:blip r:embed="rId5" cstate="print"/>
            <a:srcRect r="-15306" b="50143"/>
            <a:stretch>
              <a:fillRect/>
            </a:stretch>
          </p:blipFill>
          <p:spPr bwMode="auto">
            <a:xfrm>
              <a:off x="1068" y="2226"/>
              <a:ext cx="226" cy="519"/>
            </a:xfrm>
            <a:prstGeom prst="rect">
              <a:avLst/>
            </a:prstGeom>
            <a:noFill/>
          </p:spPr>
        </p:pic>
      </p:grp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85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85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85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85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85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8550" grpId="0" autoUpdateAnimBg="0"/>
      <p:bldP spid="10855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1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r>
              <a:rPr lang="en-US"/>
              <a:t>5-Minute Check 3</a:t>
            </a:r>
          </a:p>
        </p:txBody>
      </p:sp>
      <p:sp>
        <p:nvSpPr>
          <p:cNvPr id="109574" name="TPQuestion"/>
          <p:cNvSpPr>
            <a:spLocks noChangeArrowheads="1"/>
          </p:cNvSpPr>
          <p:nvPr/>
        </p:nvSpPr>
        <p:spPr bwMode="auto">
          <a:xfrm>
            <a:off x="685800" y="1657350"/>
            <a:ext cx="8020050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00539D"/>
                </a:solidFill>
                <a:cs typeface="Arial" charset="0"/>
              </a:rPr>
              <a:t>Find the slope of the line that passes through the points (–3, 6) and (2, –6).</a:t>
            </a:r>
          </a:p>
        </p:txBody>
      </p:sp>
      <p:sp>
        <p:nvSpPr>
          <p:cNvPr id="109575" name="AutoShape 7"/>
          <p:cNvSpPr>
            <a:spLocks noChangeArrowheads="1"/>
          </p:cNvSpPr>
          <p:nvPr/>
        </p:nvSpPr>
        <p:spPr bwMode="auto">
          <a:xfrm>
            <a:off x="533400" y="4754563"/>
            <a:ext cx="533400" cy="265112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09576" name="Picture 8" descr="5Min Num_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363" y="1647825"/>
            <a:ext cx="457200" cy="420688"/>
          </a:xfrm>
          <a:prstGeom prst="rect">
            <a:avLst/>
          </a:prstGeom>
          <a:noFill/>
        </p:spPr>
      </p:pic>
      <p:grpSp>
        <p:nvGrpSpPr>
          <p:cNvPr id="109579" name="Group 11"/>
          <p:cNvGrpSpPr>
            <a:grpSpLocks/>
          </p:cNvGrpSpPr>
          <p:nvPr/>
        </p:nvGrpSpPr>
        <p:grpSpPr bwMode="auto">
          <a:xfrm>
            <a:off x="1066800" y="2794000"/>
            <a:ext cx="2790825" cy="3225800"/>
            <a:chOff x="672" y="1760"/>
            <a:chExt cx="1758" cy="2032"/>
          </a:xfrm>
        </p:grpSpPr>
        <p:sp>
          <p:nvSpPr>
            <p:cNvPr id="109573" name="TPAnswers"/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672" y="1760"/>
              <a:ext cx="1758" cy="20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A.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  <a:r>
                <a:rPr lang="pt-BR" sz="2400">
                  <a:solidFill>
                    <a:srgbClr val="000000"/>
                  </a:solidFill>
                  <a:sym typeface="Symbol" pitchFamily="18" charset="2"/>
                </a:rPr>
                <a:t>0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B.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  <a:r>
                <a:rPr lang="pt-BR" sz="2400">
                  <a:solidFill>
                    <a:srgbClr val="000000"/>
                  </a:solidFill>
                  <a:sym typeface="Symbol" pitchFamily="18" charset="2"/>
                </a:rPr>
                <a:t>–1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C.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D.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  <a:r>
                <a:rPr lang="pt-BR" sz="2400">
                  <a:solidFill>
                    <a:srgbClr val="000000"/>
                  </a:solidFill>
                  <a:sym typeface="Symbol" pitchFamily="18" charset="2"/>
                </a:rPr>
                <a:t>undefined</a:t>
              </a:r>
            </a:p>
          </p:txBody>
        </p:sp>
        <p:pic>
          <p:nvPicPr>
            <p:cNvPr id="109578" name="Picture 10" descr="3-4-3 cyp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062" y="2827"/>
              <a:ext cx="420" cy="501"/>
            </a:xfrm>
            <a:prstGeom prst="rect">
              <a:avLst/>
            </a:prstGeom>
            <a:noFill/>
          </p:spPr>
        </p:pic>
      </p:grp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95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95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95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95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95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9574" grpId="0" autoUpdateAnimBg="0"/>
      <p:bldP spid="10957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5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r>
              <a:rPr lang="en-US"/>
              <a:t>5-Minute Check 4</a:t>
            </a:r>
          </a:p>
        </p:txBody>
      </p:sp>
      <p:sp>
        <p:nvSpPr>
          <p:cNvPr id="110598" name="TPQuestion"/>
          <p:cNvSpPr>
            <a:spLocks noChangeArrowheads="1"/>
          </p:cNvSpPr>
          <p:nvPr/>
        </p:nvSpPr>
        <p:spPr bwMode="auto">
          <a:xfrm>
            <a:off x="685800" y="1657350"/>
            <a:ext cx="8020050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00539D"/>
                </a:solidFill>
                <a:cs typeface="Arial" charset="0"/>
              </a:rPr>
              <a:t>Find the slope of the line that passes through the points (7, –2) and (7, 13).</a:t>
            </a:r>
          </a:p>
        </p:txBody>
      </p:sp>
      <p:sp>
        <p:nvSpPr>
          <p:cNvPr id="110599" name="AutoShape 7"/>
          <p:cNvSpPr>
            <a:spLocks noChangeArrowheads="1"/>
          </p:cNvSpPr>
          <p:nvPr/>
        </p:nvSpPr>
        <p:spPr bwMode="auto">
          <a:xfrm>
            <a:off x="533400" y="5678488"/>
            <a:ext cx="533400" cy="265112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10600" name="Picture 8" descr="5Min Num_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363" y="1647825"/>
            <a:ext cx="457200" cy="420688"/>
          </a:xfrm>
          <a:prstGeom prst="rect">
            <a:avLst/>
          </a:prstGeom>
          <a:noFill/>
        </p:spPr>
      </p:pic>
      <p:grpSp>
        <p:nvGrpSpPr>
          <p:cNvPr id="110603" name="Group 11"/>
          <p:cNvGrpSpPr>
            <a:grpSpLocks/>
          </p:cNvGrpSpPr>
          <p:nvPr/>
        </p:nvGrpSpPr>
        <p:grpSpPr bwMode="auto">
          <a:xfrm>
            <a:off x="1066800" y="2800350"/>
            <a:ext cx="2790825" cy="3225800"/>
            <a:chOff x="672" y="1764"/>
            <a:chExt cx="1758" cy="2032"/>
          </a:xfrm>
        </p:grpSpPr>
        <p:sp>
          <p:nvSpPr>
            <p:cNvPr id="110597" name="TPAnswers"/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672" y="1764"/>
              <a:ext cx="1758" cy="20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A.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  <a:r>
                <a:rPr lang="pt-BR" sz="2400">
                  <a:solidFill>
                    <a:srgbClr val="000000"/>
                  </a:solidFill>
                  <a:sym typeface="Symbol" pitchFamily="18" charset="2"/>
                </a:rPr>
                <a:t>0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B.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  <a:r>
                <a:rPr lang="pt-BR" sz="2400">
                  <a:solidFill>
                    <a:srgbClr val="000000"/>
                  </a:solidFill>
                  <a:sym typeface="Symbol" pitchFamily="18" charset="2"/>
                </a:rPr>
                <a:t>11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C.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D.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  <a:r>
                <a:rPr lang="pt-BR" sz="2400">
                  <a:solidFill>
                    <a:srgbClr val="000000"/>
                  </a:solidFill>
                  <a:sym typeface="Symbol" pitchFamily="18" charset="2"/>
                </a:rPr>
                <a:t>undefined</a:t>
              </a:r>
            </a:p>
          </p:txBody>
        </p:sp>
        <p:pic>
          <p:nvPicPr>
            <p:cNvPr id="110602" name="Picture 10" descr="3-4-4 cyp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056" y="2824"/>
              <a:ext cx="259" cy="507"/>
            </a:xfrm>
            <a:prstGeom prst="rect">
              <a:avLst/>
            </a:prstGeom>
            <a:noFill/>
          </p:spPr>
        </p:pic>
      </p:grp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06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105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06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05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05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0598" grpId="0" autoUpdateAnimBg="0"/>
      <p:bldP spid="11059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9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r>
              <a:rPr lang="en-US"/>
              <a:t>5-Minute Check 5</a:t>
            </a:r>
          </a:p>
        </p:txBody>
      </p:sp>
      <p:sp>
        <p:nvSpPr>
          <p:cNvPr id="111621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066800" y="3060700"/>
            <a:ext cx="3486150" cy="322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3072 fish/year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–1976 fish/year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–2298 fish/year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–3072 fish/year</a:t>
            </a:r>
          </a:p>
        </p:txBody>
      </p:sp>
      <p:sp>
        <p:nvSpPr>
          <p:cNvPr id="111622" name="TPQuestion"/>
          <p:cNvSpPr>
            <a:spLocks noChangeArrowheads="1"/>
          </p:cNvSpPr>
          <p:nvPr/>
        </p:nvSpPr>
        <p:spPr bwMode="auto">
          <a:xfrm>
            <a:off x="685800" y="1657350"/>
            <a:ext cx="8020050" cy="140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00539D"/>
                </a:solidFill>
                <a:cs typeface="Arial" charset="0"/>
              </a:rPr>
              <a:t>In 2005, there were 12,458 fish in Hound’s Tooth Lake. After years of drought, there were only </a:t>
            </a:r>
            <a:br>
              <a:rPr lang="en-US" sz="2400" b="1">
                <a:solidFill>
                  <a:srgbClr val="00539D"/>
                </a:solidFill>
                <a:cs typeface="Arial" charset="0"/>
              </a:rPr>
            </a:br>
            <a:r>
              <a:rPr lang="en-US" sz="2400" b="1">
                <a:solidFill>
                  <a:srgbClr val="00539D"/>
                </a:solidFill>
                <a:cs typeface="Arial" charset="0"/>
              </a:rPr>
              <a:t>968 fish in 2010. What is the rate of change in the population of fish for 2005–2010?</a:t>
            </a:r>
          </a:p>
        </p:txBody>
      </p:sp>
      <p:sp>
        <p:nvSpPr>
          <p:cNvPr id="111623" name="AutoShape 7"/>
          <p:cNvSpPr>
            <a:spLocks noChangeArrowheads="1"/>
          </p:cNvSpPr>
          <p:nvPr/>
        </p:nvSpPr>
        <p:spPr bwMode="auto">
          <a:xfrm>
            <a:off x="533400" y="5003800"/>
            <a:ext cx="533400" cy="265113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11624" name="Picture 8" descr="5Min Num_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363" y="1647825"/>
            <a:ext cx="457200" cy="420688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16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116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16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16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16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1621" grpId="0" autoUpdateAnimBg="0"/>
      <p:bldP spid="111622" grpId="0" autoUpdateAnimBg="0"/>
      <p:bldP spid="11162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1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r>
              <a:rPr lang="en-US"/>
              <a:t>5-Minute Check 6</a:t>
            </a:r>
          </a:p>
        </p:txBody>
      </p:sp>
      <p:sp>
        <p:nvSpPr>
          <p:cNvPr id="130053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066800" y="3098800"/>
            <a:ext cx="2790825" cy="322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$16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$18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$19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$20</a:t>
            </a:r>
          </a:p>
        </p:txBody>
      </p:sp>
      <p:sp>
        <p:nvSpPr>
          <p:cNvPr id="130054" name="TPQuestion"/>
          <p:cNvSpPr>
            <a:spLocks noChangeArrowheads="1"/>
          </p:cNvSpPr>
          <p:nvPr/>
        </p:nvSpPr>
        <p:spPr bwMode="auto">
          <a:xfrm>
            <a:off x="685800" y="1657350"/>
            <a:ext cx="8020050" cy="140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00539D"/>
                </a:solidFill>
                <a:cs typeface="Arial" charset="0"/>
              </a:rPr>
              <a:t>The fee for a banquet hall is $525 for a group of </a:t>
            </a:r>
            <a:br>
              <a:rPr lang="en-US" sz="2400" b="1">
                <a:solidFill>
                  <a:srgbClr val="00539D"/>
                </a:solidFill>
                <a:cs typeface="Arial" charset="0"/>
              </a:rPr>
            </a:br>
            <a:r>
              <a:rPr lang="en-US" sz="2400" b="1">
                <a:solidFill>
                  <a:srgbClr val="00539D"/>
                </a:solidFill>
                <a:cs typeface="Arial" charset="0"/>
              </a:rPr>
              <a:t>25 people and $1475 for a group of 75 people. Included in the fee is a standard set-up charge. What is the fee per person?</a:t>
            </a:r>
          </a:p>
        </p:txBody>
      </p:sp>
      <p:sp>
        <p:nvSpPr>
          <p:cNvPr id="130055" name="AutoShape 7"/>
          <p:cNvSpPr>
            <a:spLocks noChangeArrowheads="1"/>
          </p:cNvSpPr>
          <p:nvPr/>
        </p:nvSpPr>
        <p:spPr bwMode="auto">
          <a:xfrm>
            <a:off x="533400" y="5032375"/>
            <a:ext cx="533400" cy="265113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30057" name="Picture 9" descr="Std Test Prac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7700" y="1295400"/>
            <a:ext cx="3373438" cy="311150"/>
          </a:xfrm>
          <a:prstGeom prst="rect">
            <a:avLst/>
          </a:prstGeom>
          <a:noFill/>
        </p:spPr>
      </p:pic>
      <p:pic>
        <p:nvPicPr>
          <p:cNvPr id="130058" name="Picture 10" descr="5Min Num_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14363" y="1647825"/>
            <a:ext cx="457200" cy="420688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0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30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30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30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30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0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0053" grpId="0" autoUpdateAnimBg="0"/>
      <p:bldP spid="130054" grpId="0" autoUpdateAnimBg="0"/>
      <p:bldP spid="13005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CCSS</a:t>
            </a:r>
            <a:endParaRPr lang="en-US" b="1">
              <a:solidFill>
                <a:srgbClr val="E01B22"/>
              </a:solidFill>
            </a:endParaRPr>
          </a:p>
        </p:txBody>
      </p:sp>
      <p:sp>
        <p:nvSpPr>
          <p:cNvPr id="119818" name="Fl_text"/>
          <p:cNvSpPr txBox="1">
            <a:spLocks noChangeArrowheads="1"/>
          </p:cNvSpPr>
          <p:nvPr/>
        </p:nvSpPr>
        <p:spPr bwMode="auto">
          <a:xfrm>
            <a:off x="1143000" y="1828800"/>
            <a:ext cx="7315200" cy="4437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228600" algn="l"/>
              </a:tabLst>
            </a:pPr>
            <a:r>
              <a:rPr lang="en-US" sz="2400" b="1"/>
              <a:t>Content Standards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228600" algn="l"/>
              </a:tabLst>
            </a:pPr>
            <a:r>
              <a:rPr lang="en-US" sz="2400"/>
              <a:t>A.REI.10 Understand that the graph of an equation in two variables is the set of all its solutions plotted in the coordinate plane, often forming  a curve (which could be a line). 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228600" algn="l"/>
              </a:tabLst>
            </a:pPr>
            <a:r>
              <a:rPr lang="en-US" sz="2400"/>
              <a:t>F.IF.7a Graph linear and quadratic functions and show intercepts, maxima, and minima. 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228600" algn="l"/>
              </a:tabLst>
            </a:pPr>
            <a:r>
              <a:rPr lang="en-US" sz="2400" b="1"/>
              <a:t>Mathematical Practices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228600" algn="l"/>
              </a:tabLst>
            </a:pPr>
            <a:r>
              <a:rPr lang="en-US" sz="2400"/>
              <a:t>1 Make sense of problems and persevere in solving 	them.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228600" algn="l"/>
              </a:tabLst>
            </a:pPr>
            <a:r>
              <a:rPr lang="en-US" sz="2400"/>
              <a:t>6 Attend to precision.</a:t>
            </a:r>
          </a:p>
        </p:txBody>
      </p:sp>
      <p:pic>
        <p:nvPicPr>
          <p:cNvPr id="119819" name="CCSS_Logo" descr="CCSS_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85850" y="566738"/>
            <a:ext cx="1276350" cy="127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9821" name="CCSS Copyright"/>
          <p:cNvSpPr txBox="1">
            <a:spLocks noChangeArrowheads="1"/>
          </p:cNvSpPr>
          <p:nvPr/>
        </p:nvSpPr>
        <p:spPr bwMode="auto">
          <a:xfrm>
            <a:off x="152400" y="6556375"/>
            <a:ext cx="6629400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sz="800">
                <a:solidFill>
                  <a:schemeClr val="bg1"/>
                </a:solidFill>
              </a:rPr>
              <a:t>Common Core State Standards © Copyright 2010. National Governors Association Center for Best Practices and Council of Chief State School Officers. All rights reserved.</a:t>
            </a: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98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9818" grpId="0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Then/Now</a:t>
            </a:r>
          </a:p>
        </p:txBody>
      </p:sp>
      <p:sp>
        <p:nvSpPr>
          <p:cNvPr id="4105" name="Text Box 9"/>
          <p:cNvSpPr txBox="1">
            <a:spLocks noChangeArrowheads="1"/>
          </p:cNvSpPr>
          <p:nvPr/>
        </p:nvSpPr>
        <p:spPr bwMode="auto">
          <a:xfrm>
            <a:off x="812800" y="1828800"/>
            <a:ext cx="7620000" cy="227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800"/>
              <a:t>You found rates of change of linear functions.</a:t>
            </a:r>
            <a:br>
              <a:rPr lang="en-US" sz="2800"/>
            </a:br>
            <a:endParaRPr lang="en-US" sz="2800"/>
          </a:p>
        </p:txBody>
      </p:sp>
      <p:sp>
        <p:nvSpPr>
          <p:cNvPr id="4109" name="Text Box 13"/>
          <p:cNvSpPr txBox="1">
            <a:spLocks noChangeArrowheads="1"/>
          </p:cNvSpPr>
          <p:nvPr/>
        </p:nvSpPr>
        <p:spPr bwMode="auto">
          <a:xfrm>
            <a:off x="812800" y="4057650"/>
            <a:ext cx="7620000" cy="604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6075" indent="-346075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FontTx/>
              <a:buChar char="•"/>
            </a:pPr>
            <a:r>
              <a:rPr lang="en-US" sz="2800"/>
              <a:t>Write and graph direct variation equations.</a:t>
            </a:r>
          </a:p>
        </p:txBody>
      </p:sp>
      <p:sp>
        <p:nvSpPr>
          <p:cNvPr id="4110" name="Text Box 14"/>
          <p:cNvSpPr txBox="1">
            <a:spLocks noChangeArrowheads="1"/>
          </p:cNvSpPr>
          <p:nvPr/>
        </p:nvSpPr>
        <p:spPr bwMode="auto">
          <a:xfrm>
            <a:off x="812800" y="4827588"/>
            <a:ext cx="76200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6075" indent="-346075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FontTx/>
              <a:buChar char="•"/>
            </a:pPr>
            <a:r>
              <a:rPr lang="en-US" sz="2800"/>
              <a:t>Solve problems involving direct variation.</a:t>
            </a:r>
          </a:p>
        </p:txBody>
      </p:sp>
      <p:pic>
        <p:nvPicPr>
          <p:cNvPr id="4111" name="Then_img" descr="12_ALG1_ThenGraphic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7400" y="1108075"/>
            <a:ext cx="33274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12" name="Now_img" descr="12_ALG1_NowGraphic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7400" y="3413125"/>
            <a:ext cx="33274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5">
                                            <p:txEl>
                                              <p:char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105">
                                            <p:txEl>
                                              <p:char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4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9">
                                            <p:txEl>
                                              <p:char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4109">
                                            <p:txEl>
                                              <p:char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41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10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Vocabulary</a:t>
            </a:r>
          </a:p>
        </p:txBody>
      </p:sp>
      <p:sp>
        <p:nvSpPr>
          <p:cNvPr id="88072" name="Text Box 8"/>
          <p:cNvSpPr txBox="1">
            <a:spLocks noChangeArrowheads="1"/>
          </p:cNvSpPr>
          <p:nvPr/>
        </p:nvSpPr>
        <p:spPr bwMode="auto">
          <a:xfrm>
            <a:off x="812800" y="1828800"/>
            <a:ext cx="7620000" cy="604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6075" indent="-346075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FontTx/>
              <a:buChar char="•"/>
            </a:pPr>
            <a:r>
              <a:rPr lang="en-US" sz="2800"/>
              <a:t>direct variation</a:t>
            </a:r>
          </a:p>
        </p:txBody>
      </p:sp>
      <p:sp>
        <p:nvSpPr>
          <p:cNvPr id="88073" name="Text Box 9"/>
          <p:cNvSpPr txBox="1">
            <a:spLocks noChangeArrowheads="1"/>
          </p:cNvSpPr>
          <p:nvPr/>
        </p:nvSpPr>
        <p:spPr bwMode="auto">
          <a:xfrm>
            <a:off x="812800" y="2465388"/>
            <a:ext cx="7620000" cy="111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6075" indent="-346075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FontTx/>
              <a:buChar char="•"/>
            </a:pPr>
            <a:r>
              <a:rPr lang="en-US" sz="2800"/>
              <a:t>constant of variation</a:t>
            </a:r>
          </a:p>
          <a:p>
            <a:pPr marL="346075" indent="-346075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FontTx/>
              <a:buChar char="•"/>
            </a:pPr>
            <a:r>
              <a:rPr lang="en-US" sz="2800"/>
              <a:t>constant of proportionality</a:t>
            </a:r>
          </a:p>
        </p:txBody>
      </p:sp>
      <p:pic>
        <p:nvPicPr>
          <p:cNvPr id="88075" name="Vocab_img" descr="12_ALG1_NewVocabulary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0725" y="1108075"/>
            <a:ext cx="3775075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2">
                                            <p:txEl>
                                              <p:char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8072">
                                            <p:txEl>
                                              <p:char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80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807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07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1 A</a:t>
            </a:r>
          </a:p>
        </p:txBody>
      </p:sp>
      <p:sp>
        <p:nvSpPr>
          <p:cNvPr id="5131" name="Text Box 11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EC1D24"/>
                </a:solidFill>
              </a:rPr>
              <a:t>Slope and Constant of Variation</a:t>
            </a:r>
          </a:p>
        </p:txBody>
      </p:sp>
      <p:sp>
        <p:nvSpPr>
          <p:cNvPr id="5912" name="Rectangle 792"/>
          <p:cNvSpPr>
            <a:spLocks noChangeArrowheads="1"/>
          </p:cNvSpPr>
          <p:nvPr/>
        </p:nvSpPr>
        <p:spPr bwMode="auto">
          <a:xfrm>
            <a:off x="876300" y="1503363"/>
            <a:ext cx="5219700" cy="140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b="1">
                <a:solidFill>
                  <a:srgbClr val="E01B22"/>
                </a:solidFill>
              </a:rPr>
              <a:t>A.</a:t>
            </a:r>
            <a:r>
              <a:rPr lang="en-US" sz="2400" b="1">
                <a:solidFill>
                  <a:srgbClr val="00539D"/>
                </a:solidFill>
              </a:rPr>
              <a:t>  Name the constant of variation for the equation. Then find the slope of the line that passes through the pair of points.</a:t>
            </a:r>
            <a:endParaRPr lang="en-US" sz="2400">
              <a:solidFill>
                <a:srgbClr val="00539D"/>
              </a:solidFill>
              <a:ea typeface="Times New Roman" pitchFamily="18" charset="0"/>
              <a:cs typeface="Arial" charset="0"/>
            </a:endParaRPr>
          </a:p>
        </p:txBody>
      </p:sp>
      <p:sp>
        <p:nvSpPr>
          <p:cNvPr id="5913" name="Text Box 793"/>
          <p:cNvSpPr txBox="1">
            <a:spLocks noChangeArrowheads="1"/>
          </p:cNvSpPr>
          <p:nvPr/>
        </p:nvSpPr>
        <p:spPr bwMode="auto">
          <a:xfrm>
            <a:off x="3054350" y="4276725"/>
            <a:ext cx="2279650" cy="8953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>
                <a:solidFill>
                  <a:srgbClr val="000000"/>
                </a:solidFill>
              </a:rPr>
              <a:t>(</a:t>
            </a:r>
            <a:r>
              <a:rPr lang="en-US" sz="2400" i="1">
                <a:solidFill>
                  <a:srgbClr val="000000"/>
                </a:solidFill>
              </a:rPr>
              <a:t>x</a:t>
            </a:r>
            <a:r>
              <a:rPr lang="en-US" sz="2400" baseline="-25000">
                <a:solidFill>
                  <a:srgbClr val="000000"/>
                </a:solidFill>
              </a:rPr>
              <a:t>1</a:t>
            </a:r>
            <a:r>
              <a:rPr lang="en-US" sz="2400">
                <a:solidFill>
                  <a:srgbClr val="000000"/>
                </a:solidFill>
              </a:rPr>
              <a:t>, </a:t>
            </a:r>
            <a:r>
              <a:rPr lang="en-US" sz="2400" i="1">
                <a:solidFill>
                  <a:srgbClr val="000000"/>
                </a:solidFill>
              </a:rPr>
              <a:t>y</a:t>
            </a:r>
            <a:r>
              <a:rPr lang="en-US" sz="2400" baseline="-25000">
                <a:solidFill>
                  <a:srgbClr val="000000"/>
                </a:solidFill>
              </a:rPr>
              <a:t>1</a:t>
            </a:r>
            <a:r>
              <a:rPr lang="en-US" sz="2400">
                <a:solidFill>
                  <a:srgbClr val="000000"/>
                </a:solidFill>
              </a:rPr>
              <a:t>) = (0, 0)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>
                <a:solidFill>
                  <a:srgbClr val="000000"/>
                </a:solidFill>
              </a:rPr>
              <a:t>(</a:t>
            </a:r>
            <a:r>
              <a:rPr lang="en-US" sz="2400" i="1">
                <a:solidFill>
                  <a:srgbClr val="000000"/>
                </a:solidFill>
              </a:rPr>
              <a:t>x</a:t>
            </a:r>
            <a:r>
              <a:rPr lang="en-US" sz="2400" baseline="-25000">
                <a:solidFill>
                  <a:srgbClr val="000000"/>
                </a:solidFill>
              </a:rPr>
              <a:t>2</a:t>
            </a:r>
            <a:r>
              <a:rPr lang="en-US" sz="2400">
                <a:solidFill>
                  <a:srgbClr val="000000"/>
                </a:solidFill>
              </a:rPr>
              <a:t>, </a:t>
            </a:r>
            <a:r>
              <a:rPr lang="en-US" sz="2400" i="1">
                <a:solidFill>
                  <a:srgbClr val="000000"/>
                </a:solidFill>
              </a:rPr>
              <a:t>y</a:t>
            </a:r>
            <a:r>
              <a:rPr lang="en-US" sz="2400" baseline="-25000">
                <a:solidFill>
                  <a:srgbClr val="000000"/>
                </a:solidFill>
              </a:rPr>
              <a:t>2</a:t>
            </a:r>
            <a:r>
              <a:rPr lang="en-US" sz="2400">
                <a:solidFill>
                  <a:srgbClr val="000000"/>
                </a:solidFill>
              </a:rPr>
              <a:t>) = (1, 2)</a:t>
            </a:r>
          </a:p>
        </p:txBody>
      </p:sp>
      <p:sp>
        <p:nvSpPr>
          <p:cNvPr id="5914" name="Rectangle 794"/>
          <p:cNvSpPr>
            <a:spLocks noChangeArrowheads="1"/>
          </p:cNvSpPr>
          <p:nvPr/>
        </p:nvSpPr>
        <p:spPr bwMode="auto">
          <a:xfrm>
            <a:off x="5438775" y="4495800"/>
            <a:ext cx="3529013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lnSpc>
                <a:spcPct val="90000"/>
              </a:lnSpc>
              <a:spcBef>
                <a:spcPct val="20000"/>
              </a:spcBef>
              <a:buClr>
                <a:srgbClr val="FFFFFF"/>
              </a:buClr>
              <a:tabLst>
                <a:tab pos="1371600" algn="l"/>
              </a:tabLst>
            </a:pPr>
            <a:r>
              <a:rPr lang="en-US" sz="2400" b="1">
                <a:solidFill>
                  <a:srgbClr val="00539D"/>
                </a:solidFill>
              </a:rPr>
              <a:t>Answer:	</a:t>
            </a:r>
            <a:r>
              <a:rPr lang="en-US" sz="2400">
                <a:solidFill>
                  <a:srgbClr val="E01B22"/>
                </a:solidFill>
              </a:rPr>
              <a:t>The constant of variation is 2. The slope is 2.</a:t>
            </a:r>
          </a:p>
        </p:txBody>
      </p:sp>
      <p:sp>
        <p:nvSpPr>
          <p:cNvPr id="5915" name="Text Box 795"/>
          <p:cNvSpPr txBox="1">
            <a:spLocks noChangeArrowheads="1"/>
          </p:cNvSpPr>
          <p:nvPr/>
        </p:nvSpPr>
        <p:spPr bwMode="auto">
          <a:xfrm>
            <a:off x="3054350" y="3457575"/>
            <a:ext cx="2203450" cy="4206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>
                <a:solidFill>
                  <a:srgbClr val="000000"/>
                </a:solidFill>
              </a:rPr>
              <a:t>Slope formula</a:t>
            </a:r>
          </a:p>
        </p:txBody>
      </p:sp>
      <p:sp>
        <p:nvSpPr>
          <p:cNvPr id="5916" name="Text Box 796"/>
          <p:cNvSpPr txBox="1">
            <a:spLocks noChangeArrowheads="1"/>
          </p:cNvSpPr>
          <p:nvPr/>
        </p:nvSpPr>
        <p:spPr bwMode="invGray">
          <a:xfrm>
            <a:off x="3054350" y="5399088"/>
            <a:ext cx="1517650" cy="4206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>
                <a:solidFill>
                  <a:srgbClr val="000000"/>
                </a:solidFill>
              </a:rPr>
              <a:t>Simplify.</a:t>
            </a:r>
          </a:p>
        </p:txBody>
      </p:sp>
      <p:pic>
        <p:nvPicPr>
          <p:cNvPr id="5917" name="Picture 797" descr="ALG04-02-01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62700" y="1276350"/>
            <a:ext cx="2386013" cy="2386013"/>
          </a:xfrm>
          <a:prstGeom prst="rect">
            <a:avLst/>
          </a:prstGeom>
          <a:noFill/>
        </p:spPr>
      </p:pic>
      <p:pic>
        <p:nvPicPr>
          <p:cNvPr id="5918" name="Picture 798" descr="ALG01_182"/>
          <p:cNvPicPr>
            <a:picLocks noChangeAspect="1" noChangeArrowheads="1"/>
          </p:cNvPicPr>
          <p:nvPr/>
        </p:nvPicPr>
        <p:blipFill>
          <a:blip r:embed="rId4" cstate="print"/>
          <a:srcRect b="57932"/>
          <a:stretch>
            <a:fillRect/>
          </a:stretch>
        </p:blipFill>
        <p:spPr bwMode="auto">
          <a:xfrm>
            <a:off x="995363" y="3267075"/>
            <a:ext cx="1590675" cy="871538"/>
          </a:xfrm>
          <a:prstGeom prst="rect">
            <a:avLst/>
          </a:prstGeom>
          <a:noFill/>
        </p:spPr>
      </p:pic>
      <p:pic>
        <p:nvPicPr>
          <p:cNvPr id="5919" name="Picture 799" descr="ALG01_182"/>
          <p:cNvPicPr>
            <a:picLocks noChangeAspect="1" noChangeArrowheads="1"/>
          </p:cNvPicPr>
          <p:nvPr/>
        </p:nvPicPr>
        <p:blipFill>
          <a:blip r:embed="rId4" cstate="print"/>
          <a:srcRect t="45976" b="20230"/>
          <a:stretch>
            <a:fillRect/>
          </a:stretch>
        </p:blipFill>
        <p:spPr bwMode="auto">
          <a:xfrm>
            <a:off x="1019175" y="4368800"/>
            <a:ext cx="1590675" cy="700088"/>
          </a:xfrm>
          <a:prstGeom prst="rect">
            <a:avLst/>
          </a:prstGeom>
          <a:noFill/>
        </p:spPr>
      </p:pic>
      <p:pic>
        <p:nvPicPr>
          <p:cNvPr id="5920" name="Picture 800" descr="ALG01_182"/>
          <p:cNvPicPr>
            <a:picLocks noChangeAspect="1" noChangeArrowheads="1"/>
          </p:cNvPicPr>
          <p:nvPr/>
        </p:nvPicPr>
        <p:blipFill>
          <a:blip r:embed="rId4" cstate="print"/>
          <a:srcRect t="85516" r="43114"/>
          <a:stretch>
            <a:fillRect/>
          </a:stretch>
        </p:blipFill>
        <p:spPr bwMode="auto">
          <a:xfrm>
            <a:off x="1000125" y="5443538"/>
            <a:ext cx="904875" cy="300037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9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59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59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59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59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59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59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59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59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59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12" grpId="0" build="p" autoUpdateAnimBg="0" advAuto="0"/>
      <p:bldP spid="5913" grpId="0" build="p" autoUpdateAnimBg="0" advAuto="0"/>
      <p:bldP spid="5914" grpId="0" build="p" autoUpdateAnimBg="0"/>
      <p:bldP spid="5915" grpId="0" autoUpdateAnimBg="0"/>
      <p:bldP spid="5916" grpId="0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1 B</a:t>
            </a:r>
          </a:p>
        </p:txBody>
      </p:sp>
      <p:sp>
        <p:nvSpPr>
          <p:cNvPr id="86025" name="Text Box 9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EC1D24"/>
                </a:solidFill>
              </a:rPr>
              <a:t>Slope and Constant of Variation</a:t>
            </a:r>
          </a:p>
        </p:txBody>
      </p:sp>
      <p:sp>
        <p:nvSpPr>
          <p:cNvPr id="86035" name="Rectangle 19"/>
          <p:cNvSpPr>
            <a:spLocks noChangeArrowheads="1"/>
          </p:cNvSpPr>
          <p:nvPr/>
        </p:nvSpPr>
        <p:spPr bwMode="auto">
          <a:xfrm>
            <a:off x="876300" y="1503363"/>
            <a:ext cx="5219700" cy="154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b="1">
                <a:solidFill>
                  <a:srgbClr val="E01B22"/>
                </a:solidFill>
              </a:rPr>
              <a:t>B.  </a:t>
            </a:r>
            <a:r>
              <a:rPr lang="en-US" sz="2400" b="1">
                <a:solidFill>
                  <a:srgbClr val="00539D"/>
                </a:solidFill>
              </a:rPr>
              <a:t>Name the constant of variation for the equation. Then find the slope of the line that passes through the pair of points.</a:t>
            </a:r>
            <a:endParaRPr lang="en-US" sz="2400">
              <a:solidFill>
                <a:srgbClr val="00539D"/>
              </a:solidFill>
            </a:endParaRPr>
          </a:p>
        </p:txBody>
      </p:sp>
      <p:sp>
        <p:nvSpPr>
          <p:cNvPr id="86036" name="Rectangle 20"/>
          <p:cNvSpPr>
            <a:spLocks noChangeArrowheads="1"/>
          </p:cNvSpPr>
          <p:nvPr/>
        </p:nvSpPr>
        <p:spPr bwMode="auto">
          <a:xfrm>
            <a:off x="5514975" y="4495800"/>
            <a:ext cx="3324225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lnSpc>
                <a:spcPct val="90000"/>
              </a:lnSpc>
              <a:spcBef>
                <a:spcPct val="20000"/>
              </a:spcBef>
              <a:buClr>
                <a:srgbClr val="FFFFFF"/>
              </a:buClr>
              <a:tabLst>
                <a:tab pos="1371600" algn="l"/>
              </a:tabLst>
            </a:pPr>
            <a:r>
              <a:rPr lang="en-US" sz="2400" b="1">
                <a:solidFill>
                  <a:srgbClr val="00539D"/>
                </a:solidFill>
              </a:rPr>
              <a:t>Answer:</a:t>
            </a:r>
            <a:r>
              <a:rPr lang="en-US" sz="2400">
                <a:solidFill>
                  <a:srgbClr val="E01B22"/>
                </a:solidFill>
              </a:rPr>
              <a:t> 	The constant of variation is –4. The slope is –4.</a:t>
            </a:r>
          </a:p>
        </p:txBody>
      </p:sp>
      <p:pic>
        <p:nvPicPr>
          <p:cNvPr id="86037" name="Picture 21" descr="ALG04-02-01b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72200" y="1314450"/>
            <a:ext cx="2386013" cy="2378075"/>
          </a:xfrm>
          <a:prstGeom prst="rect">
            <a:avLst/>
          </a:prstGeom>
          <a:noFill/>
        </p:spPr>
      </p:pic>
      <p:sp>
        <p:nvSpPr>
          <p:cNvPr id="86038" name="Text Box 22"/>
          <p:cNvSpPr txBox="1">
            <a:spLocks noChangeArrowheads="1"/>
          </p:cNvSpPr>
          <p:nvPr/>
        </p:nvSpPr>
        <p:spPr bwMode="auto">
          <a:xfrm>
            <a:off x="3054350" y="4276725"/>
            <a:ext cx="2470150" cy="8953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>
                <a:solidFill>
                  <a:srgbClr val="000000"/>
                </a:solidFill>
              </a:rPr>
              <a:t>(</a:t>
            </a:r>
            <a:r>
              <a:rPr lang="en-US" sz="2400" i="1">
                <a:solidFill>
                  <a:srgbClr val="000000"/>
                </a:solidFill>
              </a:rPr>
              <a:t>x</a:t>
            </a:r>
            <a:r>
              <a:rPr lang="en-US" sz="2400" baseline="-25000">
                <a:solidFill>
                  <a:srgbClr val="000000"/>
                </a:solidFill>
              </a:rPr>
              <a:t>1</a:t>
            </a:r>
            <a:r>
              <a:rPr lang="en-US" sz="2400">
                <a:solidFill>
                  <a:srgbClr val="000000"/>
                </a:solidFill>
              </a:rPr>
              <a:t>, </a:t>
            </a:r>
            <a:r>
              <a:rPr lang="en-US" sz="2400" i="1">
                <a:solidFill>
                  <a:srgbClr val="000000"/>
                </a:solidFill>
              </a:rPr>
              <a:t>y</a:t>
            </a:r>
            <a:r>
              <a:rPr lang="en-US" sz="2400" baseline="-25000">
                <a:solidFill>
                  <a:srgbClr val="000000"/>
                </a:solidFill>
              </a:rPr>
              <a:t>1</a:t>
            </a:r>
            <a:r>
              <a:rPr lang="en-US" sz="2400">
                <a:solidFill>
                  <a:srgbClr val="000000"/>
                </a:solidFill>
              </a:rPr>
              <a:t>) = (0, 0)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>
                <a:solidFill>
                  <a:srgbClr val="000000"/>
                </a:solidFill>
              </a:rPr>
              <a:t>(</a:t>
            </a:r>
            <a:r>
              <a:rPr lang="en-US" sz="2400" i="1">
                <a:solidFill>
                  <a:srgbClr val="000000"/>
                </a:solidFill>
              </a:rPr>
              <a:t>x</a:t>
            </a:r>
            <a:r>
              <a:rPr lang="en-US" sz="2400" baseline="-25000">
                <a:solidFill>
                  <a:srgbClr val="000000"/>
                </a:solidFill>
              </a:rPr>
              <a:t>2</a:t>
            </a:r>
            <a:r>
              <a:rPr lang="en-US" sz="2400">
                <a:solidFill>
                  <a:srgbClr val="000000"/>
                </a:solidFill>
              </a:rPr>
              <a:t>, </a:t>
            </a:r>
            <a:r>
              <a:rPr lang="en-US" sz="2400" i="1">
                <a:solidFill>
                  <a:srgbClr val="000000"/>
                </a:solidFill>
              </a:rPr>
              <a:t>y</a:t>
            </a:r>
            <a:r>
              <a:rPr lang="en-US" sz="2400" baseline="-25000">
                <a:solidFill>
                  <a:srgbClr val="000000"/>
                </a:solidFill>
              </a:rPr>
              <a:t>2</a:t>
            </a:r>
            <a:r>
              <a:rPr lang="en-US" sz="2400">
                <a:solidFill>
                  <a:srgbClr val="000000"/>
                </a:solidFill>
              </a:rPr>
              <a:t>) = (1, –4)</a:t>
            </a:r>
          </a:p>
        </p:txBody>
      </p:sp>
      <p:sp>
        <p:nvSpPr>
          <p:cNvPr id="86039" name="Text Box 23"/>
          <p:cNvSpPr txBox="1">
            <a:spLocks noChangeArrowheads="1"/>
          </p:cNvSpPr>
          <p:nvPr/>
        </p:nvSpPr>
        <p:spPr bwMode="auto">
          <a:xfrm>
            <a:off x="3054350" y="3457575"/>
            <a:ext cx="2203450" cy="4206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>
                <a:solidFill>
                  <a:srgbClr val="000000"/>
                </a:solidFill>
              </a:rPr>
              <a:t>Slope formula</a:t>
            </a:r>
          </a:p>
        </p:txBody>
      </p:sp>
      <p:sp>
        <p:nvSpPr>
          <p:cNvPr id="86040" name="Text Box 24"/>
          <p:cNvSpPr txBox="1">
            <a:spLocks noChangeArrowheads="1"/>
          </p:cNvSpPr>
          <p:nvPr/>
        </p:nvSpPr>
        <p:spPr bwMode="invGray">
          <a:xfrm>
            <a:off x="3054350" y="5399088"/>
            <a:ext cx="1517650" cy="4206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>
                <a:solidFill>
                  <a:srgbClr val="000000"/>
                </a:solidFill>
              </a:rPr>
              <a:t>Simplify.</a:t>
            </a:r>
          </a:p>
        </p:txBody>
      </p:sp>
      <p:pic>
        <p:nvPicPr>
          <p:cNvPr id="86041" name="Picture 25" descr="ALG01_183"/>
          <p:cNvPicPr>
            <a:picLocks noChangeAspect="1" noChangeArrowheads="1"/>
          </p:cNvPicPr>
          <p:nvPr/>
        </p:nvPicPr>
        <p:blipFill>
          <a:blip r:embed="rId4" cstate="print"/>
          <a:srcRect b="57471"/>
          <a:stretch>
            <a:fillRect/>
          </a:stretch>
        </p:blipFill>
        <p:spPr bwMode="auto">
          <a:xfrm>
            <a:off x="995363" y="3267075"/>
            <a:ext cx="1590675" cy="881063"/>
          </a:xfrm>
          <a:prstGeom prst="rect">
            <a:avLst/>
          </a:prstGeom>
          <a:noFill/>
        </p:spPr>
      </p:pic>
      <p:pic>
        <p:nvPicPr>
          <p:cNvPr id="86042" name="Picture 26" descr="ALG01_183"/>
          <p:cNvPicPr>
            <a:picLocks noChangeAspect="1" noChangeArrowheads="1"/>
          </p:cNvPicPr>
          <p:nvPr/>
        </p:nvPicPr>
        <p:blipFill>
          <a:blip r:embed="rId4" cstate="print"/>
          <a:srcRect t="82346"/>
          <a:stretch>
            <a:fillRect/>
          </a:stretch>
        </p:blipFill>
        <p:spPr bwMode="auto">
          <a:xfrm>
            <a:off x="1000125" y="5376863"/>
            <a:ext cx="1590675" cy="365125"/>
          </a:xfrm>
          <a:prstGeom prst="rect">
            <a:avLst/>
          </a:prstGeom>
          <a:noFill/>
        </p:spPr>
      </p:pic>
      <p:pic>
        <p:nvPicPr>
          <p:cNvPr id="86043" name="Picture 27" descr="ALG01_183"/>
          <p:cNvPicPr>
            <a:picLocks noChangeAspect="1" noChangeArrowheads="1"/>
          </p:cNvPicPr>
          <p:nvPr/>
        </p:nvPicPr>
        <p:blipFill>
          <a:blip r:embed="rId4" cstate="print"/>
          <a:srcRect t="45517" b="19771"/>
          <a:stretch>
            <a:fillRect/>
          </a:stretch>
        </p:blipFill>
        <p:spPr bwMode="auto">
          <a:xfrm>
            <a:off x="1019175" y="4368800"/>
            <a:ext cx="1590675" cy="719138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6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860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860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860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860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860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860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860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860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860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035" grpId="0" build="p" autoUpdateAnimBg="0" advAuto="0"/>
      <p:bldP spid="86036" grpId="0" build="p" autoUpdateAnimBg="0"/>
      <p:bldP spid="86038" grpId="0" build="p" autoUpdateAnimBg="0" advAuto="0"/>
      <p:bldP spid="86039" grpId="0" autoUpdateAnimBg="0"/>
      <p:bldP spid="86040" grpId="0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7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1 CYP A</a:t>
            </a:r>
          </a:p>
        </p:txBody>
      </p:sp>
      <p:sp>
        <p:nvSpPr>
          <p:cNvPr id="113672" name="Oval 8"/>
          <p:cNvSpPr>
            <a:spLocks noChangeArrowheads="1"/>
          </p:cNvSpPr>
          <p:nvPr/>
        </p:nvSpPr>
        <p:spPr bwMode="auto">
          <a:xfrm>
            <a:off x="954088" y="3810000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13673" name="Picture 9" descr="Check Progres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16213" y="712788"/>
            <a:ext cx="2846387" cy="511175"/>
          </a:xfrm>
          <a:prstGeom prst="rect">
            <a:avLst/>
          </a:prstGeom>
          <a:noFill/>
        </p:spPr>
      </p:pic>
      <p:pic>
        <p:nvPicPr>
          <p:cNvPr id="113674" name="Picture 10" descr="CheckPointIC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</p:spPr>
      </p:pic>
      <p:sp>
        <p:nvSpPr>
          <p:cNvPr id="113681" name="TPQuestion"/>
          <p:cNvSpPr>
            <a:spLocks noChangeArrowheads="1"/>
          </p:cNvSpPr>
          <p:nvPr/>
        </p:nvSpPr>
        <p:spPr bwMode="auto">
          <a:xfrm>
            <a:off x="533400" y="1504950"/>
            <a:ext cx="5715000" cy="1298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200" b="1">
                <a:solidFill>
                  <a:srgbClr val="E01B22"/>
                </a:solidFill>
              </a:rPr>
              <a:t>A.  </a:t>
            </a:r>
            <a:r>
              <a:rPr lang="en-US" sz="2200" b="1">
                <a:solidFill>
                  <a:srgbClr val="00539D"/>
                </a:solidFill>
              </a:rPr>
              <a:t>Name the constant of variation for the equation. Then find the slope of the line that passes through the pair of points.</a:t>
            </a:r>
          </a:p>
        </p:txBody>
      </p:sp>
      <p:pic>
        <p:nvPicPr>
          <p:cNvPr id="113682" name="Picture 18" descr="ALG04-02-01b-YT-A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454775" y="1238250"/>
            <a:ext cx="2266950" cy="2266950"/>
          </a:xfrm>
          <a:prstGeom prst="rect">
            <a:avLst/>
          </a:prstGeom>
          <a:noFill/>
        </p:spPr>
      </p:pic>
      <p:grpSp>
        <p:nvGrpSpPr>
          <p:cNvPr id="113689" name="Group 25"/>
          <p:cNvGrpSpPr>
            <a:grpSpLocks/>
          </p:cNvGrpSpPr>
          <p:nvPr/>
        </p:nvGrpSpPr>
        <p:grpSpPr bwMode="auto">
          <a:xfrm>
            <a:off x="990600" y="2905125"/>
            <a:ext cx="5410200" cy="3443288"/>
            <a:chOff x="624" y="1830"/>
            <a:chExt cx="3408" cy="2169"/>
          </a:xfrm>
        </p:grpSpPr>
        <p:pic>
          <p:nvPicPr>
            <p:cNvPr id="113686" name="Picture 22" descr="ALG01_184"/>
            <p:cNvPicPr>
              <a:picLocks noChangeAspect="1" noChangeArrowheads="1"/>
            </p:cNvPicPr>
            <p:nvPr/>
          </p:nvPicPr>
          <p:blipFill>
            <a:blip r:embed="rId7" cstate="print"/>
            <a:srcRect l="85762" t="64458" r="6531"/>
            <a:stretch>
              <a:fillRect/>
            </a:stretch>
          </p:blipFill>
          <p:spPr bwMode="auto">
            <a:xfrm>
              <a:off x="3442" y="3332"/>
              <a:ext cx="236" cy="457"/>
            </a:xfrm>
            <a:prstGeom prst="rect">
              <a:avLst/>
            </a:prstGeom>
            <a:noFill/>
          </p:spPr>
        </p:pic>
        <p:sp>
          <p:nvSpPr>
            <p:cNvPr id="113684" name="TPAnswers"/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624" y="1830"/>
              <a:ext cx="3408" cy="21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533400" indent="-533400">
                <a:lnSpc>
                  <a:spcPct val="140000"/>
                </a:lnSpc>
                <a:spcBef>
                  <a:spcPct val="50000"/>
                </a:spcBef>
                <a:spcAft>
                  <a:spcPct val="50000"/>
                </a:spcAft>
                <a:buClr>
                  <a:srgbClr val="00539D"/>
                </a:buClr>
              </a:pPr>
              <a:r>
                <a:rPr lang="pt-BR" sz="2200" b="1">
                  <a:solidFill>
                    <a:srgbClr val="00539D"/>
                  </a:solidFill>
                  <a:sym typeface="Symbol" pitchFamily="18" charset="2"/>
                </a:rPr>
                <a:t>A.</a:t>
              </a:r>
              <a:r>
                <a:rPr lang="pt-BR" sz="22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  <a:r>
                <a:rPr lang="pt-BR" sz="2200">
                  <a:solidFill>
                    <a:srgbClr val="000000"/>
                  </a:solidFill>
                  <a:sym typeface="Symbol" pitchFamily="18" charset="2"/>
                </a:rPr>
                <a:t>constant of variation: 4; slope: –4</a:t>
              </a:r>
            </a:p>
            <a:p>
              <a:pPr marL="533400" indent="-533400">
                <a:lnSpc>
                  <a:spcPct val="140000"/>
                </a:lnSpc>
                <a:spcBef>
                  <a:spcPct val="50000"/>
                </a:spcBef>
                <a:spcAft>
                  <a:spcPct val="50000"/>
                </a:spcAft>
                <a:buClr>
                  <a:srgbClr val="00539D"/>
                </a:buClr>
              </a:pPr>
              <a:r>
                <a:rPr lang="pt-BR" sz="2200" b="1">
                  <a:solidFill>
                    <a:srgbClr val="00539D"/>
                  </a:solidFill>
                  <a:sym typeface="Symbol" pitchFamily="18" charset="2"/>
                </a:rPr>
                <a:t>B.</a:t>
              </a:r>
              <a:r>
                <a:rPr lang="pt-BR" sz="22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  <a:r>
                <a:rPr lang="pt-BR" sz="2200">
                  <a:solidFill>
                    <a:srgbClr val="000000"/>
                  </a:solidFill>
                  <a:sym typeface="Symbol" pitchFamily="18" charset="2"/>
                </a:rPr>
                <a:t>constant of variation: 4; slope: 4</a:t>
              </a:r>
            </a:p>
            <a:p>
              <a:pPr marL="533400" indent="-533400">
                <a:lnSpc>
                  <a:spcPct val="140000"/>
                </a:lnSpc>
                <a:spcBef>
                  <a:spcPct val="50000"/>
                </a:spcBef>
                <a:spcAft>
                  <a:spcPct val="50000"/>
                </a:spcAft>
                <a:buClr>
                  <a:srgbClr val="00539D"/>
                </a:buClr>
              </a:pPr>
              <a:r>
                <a:rPr lang="pt-BR" sz="2200" b="1">
                  <a:solidFill>
                    <a:srgbClr val="00539D"/>
                  </a:solidFill>
                  <a:sym typeface="Symbol" pitchFamily="18" charset="2"/>
                </a:rPr>
                <a:t>C.	</a:t>
              </a:r>
              <a:r>
                <a:rPr lang="pt-BR" sz="2200">
                  <a:solidFill>
                    <a:srgbClr val="000000"/>
                  </a:solidFill>
                  <a:sym typeface="Symbol" pitchFamily="18" charset="2"/>
                </a:rPr>
                <a:t>constant of variation: –4; slope: –4</a:t>
              </a:r>
            </a:p>
            <a:p>
              <a:pPr marL="533400" indent="-533400">
                <a:lnSpc>
                  <a:spcPct val="140000"/>
                </a:lnSpc>
                <a:spcBef>
                  <a:spcPct val="50000"/>
                </a:spcBef>
                <a:spcAft>
                  <a:spcPct val="50000"/>
                </a:spcAft>
                <a:buClr>
                  <a:srgbClr val="00539D"/>
                </a:buClr>
              </a:pPr>
              <a:r>
                <a:rPr lang="pt-BR" sz="2200" b="1">
                  <a:solidFill>
                    <a:srgbClr val="00539D"/>
                  </a:solidFill>
                  <a:sym typeface="Symbol" pitchFamily="18" charset="2"/>
                </a:rPr>
                <a:t>D.</a:t>
              </a:r>
              <a:r>
                <a:rPr lang="pt-BR" sz="22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  <a:r>
                <a:rPr lang="pt-BR" sz="2200">
                  <a:solidFill>
                    <a:srgbClr val="000000"/>
                  </a:solidFill>
                  <a:sym typeface="Symbol" pitchFamily="18" charset="2"/>
                </a:rPr>
                <a:t>constant of variation:       slope:</a:t>
              </a:r>
              <a:br>
                <a:rPr lang="pt-BR" sz="2200">
                  <a:solidFill>
                    <a:srgbClr val="000000"/>
                  </a:solidFill>
                  <a:sym typeface="Symbol" pitchFamily="18" charset="2"/>
                </a:rPr>
              </a:br>
              <a:endParaRPr lang="pt-BR" sz="2200">
                <a:solidFill>
                  <a:srgbClr val="000000"/>
                </a:solidFill>
                <a:sym typeface="Symbol" pitchFamily="18" charset="2"/>
              </a:endParaRPr>
            </a:p>
          </p:txBody>
        </p:sp>
        <p:pic>
          <p:nvPicPr>
            <p:cNvPr id="113685" name="Picture 21" descr="ALG01_184"/>
            <p:cNvPicPr>
              <a:picLocks noChangeAspect="1" noChangeArrowheads="1"/>
            </p:cNvPicPr>
            <p:nvPr/>
          </p:nvPicPr>
          <p:blipFill>
            <a:blip r:embed="rId7" cstate="print"/>
            <a:srcRect l="58391" t="63542" r="31693"/>
            <a:stretch>
              <a:fillRect/>
            </a:stretch>
          </p:blipFill>
          <p:spPr bwMode="auto">
            <a:xfrm>
              <a:off x="2640" y="3332"/>
              <a:ext cx="305" cy="472"/>
            </a:xfrm>
            <a:prstGeom prst="rect">
              <a:avLst/>
            </a:prstGeom>
            <a:noFill/>
          </p:spPr>
        </p:pic>
      </p:grp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36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136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36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136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136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3672" grpId="0" animBg="1"/>
      <p:bldP spid="113681" grpId="0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5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1 CYP B</a:t>
            </a:r>
          </a:p>
        </p:txBody>
      </p:sp>
      <p:sp>
        <p:nvSpPr>
          <p:cNvPr id="120837" name="Oval 5"/>
          <p:cNvSpPr>
            <a:spLocks noChangeArrowheads="1"/>
          </p:cNvSpPr>
          <p:nvPr/>
        </p:nvSpPr>
        <p:spPr bwMode="auto">
          <a:xfrm>
            <a:off x="965200" y="5507038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20838" name="Picture 6" descr="Check Progres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16213" y="712788"/>
            <a:ext cx="2846387" cy="511175"/>
          </a:xfrm>
          <a:prstGeom prst="rect">
            <a:avLst/>
          </a:prstGeom>
          <a:noFill/>
        </p:spPr>
      </p:pic>
      <p:pic>
        <p:nvPicPr>
          <p:cNvPr id="120839" name="Picture 7" descr="CheckPointIC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</p:spPr>
      </p:pic>
      <p:sp>
        <p:nvSpPr>
          <p:cNvPr id="120852" name="TPQuestion"/>
          <p:cNvSpPr>
            <a:spLocks noChangeArrowheads="1"/>
          </p:cNvSpPr>
          <p:nvPr/>
        </p:nvSpPr>
        <p:spPr bwMode="auto">
          <a:xfrm>
            <a:off x="533400" y="1504950"/>
            <a:ext cx="5715000" cy="1298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200" b="1">
                <a:solidFill>
                  <a:srgbClr val="E01B22"/>
                </a:solidFill>
              </a:rPr>
              <a:t>B.  </a:t>
            </a:r>
            <a:r>
              <a:rPr lang="en-US" sz="2200" b="1">
                <a:solidFill>
                  <a:srgbClr val="00539D"/>
                </a:solidFill>
              </a:rPr>
              <a:t>Name the constant of variation for the equation. Then find the slope of the line that passes through the pair of points.</a:t>
            </a:r>
          </a:p>
        </p:txBody>
      </p:sp>
      <p:pic>
        <p:nvPicPr>
          <p:cNvPr id="120853" name="Picture 21" descr="ALG04-02-01b-YT-B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454775" y="1238250"/>
            <a:ext cx="2230438" cy="2222500"/>
          </a:xfrm>
          <a:prstGeom prst="rect">
            <a:avLst/>
          </a:prstGeom>
          <a:noFill/>
        </p:spPr>
      </p:pic>
      <p:grpSp>
        <p:nvGrpSpPr>
          <p:cNvPr id="120858" name="Group 26"/>
          <p:cNvGrpSpPr>
            <a:grpSpLocks/>
          </p:cNvGrpSpPr>
          <p:nvPr/>
        </p:nvGrpSpPr>
        <p:grpSpPr bwMode="auto">
          <a:xfrm>
            <a:off x="990600" y="2971800"/>
            <a:ext cx="5410200" cy="2974975"/>
            <a:chOff x="624" y="1872"/>
            <a:chExt cx="3408" cy="1874"/>
          </a:xfrm>
        </p:grpSpPr>
        <p:sp>
          <p:nvSpPr>
            <p:cNvPr id="120855" name="TPAnswers"/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624" y="1872"/>
              <a:ext cx="3408" cy="18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533400" indent="-533400">
                <a:lnSpc>
                  <a:spcPct val="140000"/>
                </a:lnSpc>
                <a:spcBef>
                  <a:spcPct val="50000"/>
                </a:spcBef>
                <a:spcAft>
                  <a:spcPct val="50000"/>
                </a:spcAft>
                <a:buClr>
                  <a:srgbClr val="00539D"/>
                </a:buClr>
              </a:pPr>
              <a:r>
                <a:rPr lang="pt-BR" sz="2200" b="1">
                  <a:solidFill>
                    <a:srgbClr val="00539D"/>
                  </a:solidFill>
                  <a:sym typeface="Symbol" pitchFamily="18" charset="2"/>
                </a:rPr>
                <a:t>A.</a:t>
              </a:r>
              <a:r>
                <a:rPr lang="pt-BR" sz="22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  <a:r>
                <a:rPr lang="pt-BR" sz="2200">
                  <a:solidFill>
                    <a:srgbClr val="000000"/>
                  </a:solidFill>
                  <a:sym typeface="Symbol" pitchFamily="18" charset="2"/>
                </a:rPr>
                <a:t>constant of variation: 3; slope: 3</a:t>
              </a:r>
            </a:p>
            <a:p>
              <a:pPr marL="533400" indent="-533400">
                <a:lnSpc>
                  <a:spcPct val="140000"/>
                </a:lnSpc>
                <a:spcBef>
                  <a:spcPct val="50000"/>
                </a:spcBef>
                <a:spcAft>
                  <a:spcPct val="50000"/>
                </a:spcAft>
                <a:buClr>
                  <a:srgbClr val="00539D"/>
                </a:buClr>
              </a:pPr>
              <a:r>
                <a:rPr lang="pt-BR" sz="2200" b="1">
                  <a:solidFill>
                    <a:srgbClr val="00539D"/>
                  </a:solidFill>
                  <a:sym typeface="Symbol" pitchFamily="18" charset="2"/>
                </a:rPr>
                <a:t>B.</a:t>
              </a:r>
              <a:r>
                <a:rPr lang="pt-BR" sz="22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  <a:r>
                <a:rPr lang="pt-BR" sz="2200">
                  <a:solidFill>
                    <a:srgbClr val="000000"/>
                  </a:solidFill>
                  <a:sym typeface="Symbol" pitchFamily="18" charset="2"/>
                </a:rPr>
                <a:t>constant of variation:      slope:</a:t>
              </a:r>
            </a:p>
            <a:p>
              <a:pPr marL="533400" indent="-533400">
                <a:lnSpc>
                  <a:spcPct val="140000"/>
                </a:lnSpc>
                <a:spcBef>
                  <a:spcPct val="50000"/>
                </a:spcBef>
                <a:spcAft>
                  <a:spcPct val="50000"/>
                </a:spcAft>
                <a:buClr>
                  <a:srgbClr val="00539D"/>
                </a:buClr>
              </a:pPr>
              <a:r>
                <a:rPr lang="pt-BR" sz="2200" b="1">
                  <a:solidFill>
                    <a:srgbClr val="00539D"/>
                  </a:solidFill>
                  <a:sym typeface="Symbol" pitchFamily="18" charset="2"/>
                </a:rPr>
                <a:t>C.	</a:t>
              </a:r>
              <a:r>
                <a:rPr lang="pt-BR" sz="2200">
                  <a:solidFill>
                    <a:srgbClr val="000000"/>
                  </a:solidFill>
                  <a:sym typeface="Symbol" pitchFamily="18" charset="2"/>
                </a:rPr>
                <a:t>constant of variation: 0; slope: 0</a:t>
              </a:r>
            </a:p>
            <a:p>
              <a:pPr marL="533400" indent="-533400">
                <a:lnSpc>
                  <a:spcPct val="140000"/>
                </a:lnSpc>
                <a:spcBef>
                  <a:spcPct val="50000"/>
                </a:spcBef>
                <a:spcAft>
                  <a:spcPct val="50000"/>
                </a:spcAft>
                <a:buClr>
                  <a:srgbClr val="00539D"/>
                </a:buClr>
              </a:pPr>
              <a:r>
                <a:rPr lang="pt-BR" sz="2200" b="1">
                  <a:solidFill>
                    <a:srgbClr val="00539D"/>
                  </a:solidFill>
                  <a:sym typeface="Symbol" pitchFamily="18" charset="2"/>
                </a:rPr>
                <a:t>D.</a:t>
              </a:r>
              <a:r>
                <a:rPr lang="pt-BR" sz="22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  <a:r>
                <a:rPr lang="pt-BR" sz="2200">
                  <a:solidFill>
                    <a:srgbClr val="000000"/>
                  </a:solidFill>
                  <a:sym typeface="Symbol" pitchFamily="18" charset="2"/>
                </a:rPr>
                <a:t>constant of variation: –3; slope: –3</a:t>
              </a:r>
            </a:p>
          </p:txBody>
        </p:sp>
        <p:pic>
          <p:nvPicPr>
            <p:cNvPr id="120856" name="Picture 24" descr="ALG01_185"/>
            <p:cNvPicPr>
              <a:picLocks noChangeAspect="1" noChangeArrowheads="1"/>
            </p:cNvPicPr>
            <p:nvPr/>
          </p:nvPicPr>
          <p:blipFill>
            <a:blip r:embed="rId7" cstate="print"/>
            <a:srcRect l="58865" t="20114" r="32231" b="43428"/>
            <a:stretch>
              <a:fillRect/>
            </a:stretch>
          </p:blipFill>
          <p:spPr bwMode="auto">
            <a:xfrm>
              <a:off x="2630" y="2348"/>
              <a:ext cx="271" cy="469"/>
            </a:xfrm>
            <a:prstGeom prst="rect">
              <a:avLst/>
            </a:prstGeom>
            <a:noFill/>
          </p:spPr>
        </p:pic>
        <p:pic>
          <p:nvPicPr>
            <p:cNvPr id="120857" name="Picture 25" descr="ALG01_185"/>
            <p:cNvPicPr>
              <a:picLocks noChangeAspect="1" noChangeArrowheads="1"/>
            </p:cNvPicPr>
            <p:nvPr/>
          </p:nvPicPr>
          <p:blipFill>
            <a:blip r:embed="rId7" cstate="print"/>
            <a:srcRect l="85501" t="21486" r="6273" b="42972"/>
            <a:stretch>
              <a:fillRect/>
            </a:stretch>
          </p:blipFill>
          <p:spPr bwMode="auto">
            <a:xfrm>
              <a:off x="3412" y="2359"/>
              <a:ext cx="253" cy="461"/>
            </a:xfrm>
            <a:prstGeom prst="rect">
              <a:avLst/>
            </a:prstGeom>
            <a:noFill/>
          </p:spPr>
        </p:pic>
      </p:grp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08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208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208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208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208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08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08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08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083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083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083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083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083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083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083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083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0837" grpId="0" animBg="1"/>
      <p:bldP spid="120852" grpId="0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82" name="Text Box 14"/>
          <p:cNvSpPr txBox="1">
            <a:spLocks noChangeArrowheads="1"/>
          </p:cNvSpPr>
          <p:nvPr/>
        </p:nvSpPr>
        <p:spPr bwMode="auto">
          <a:xfrm>
            <a:off x="890588" y="3806825"/>
            <a:ext cx="3500437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1257300" indent="-12573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 b="1">
                <a:solidFill>
                  <a:srgbClr val="00539D"/>
                </a:solidFill>
                <a:cs typeface="Arial" charset="0"/>
              </a:rPr>
              <a:t>Step 2</a:t>
            </a:r>
            <a:r>
              <a:rPr lang="en-US" sz="2400" b="1">
                <a:solidFill>
                  <a:srgbClr val="FFEB55"/>
                </a:solidFill>
                <a:cs typeface="Arial" charset="0"/>
              </a:rPr>
              <a:t>	</a:t>
            </a:r>
            <a:r>
              <a:rPr lang="en-US" sz="2400">
                <a:solidFill>
                  <a:srgbClr val="000000"/>
                </a:solidFill>
                <a:cs typeface="Arial" charset="0"/>
              </a:rPr>
              <a:t>Graph (0, 0).</a:t>
            </a:r>
            <a:endParaRPr lang="en-US" sz="2400" b="1">
              <a:solidFill>
                <a:srgbClr val="FFEB55"/>
              </a:solidFill>
              <a:cs typeface="Arial" charset="0"/>
            </a:endParaRPr>
          </a:p>
        </p:txBody>
      </p:sp>
      <p:pic>
        <p:nvPicPr>
          <p:cNvPr id="7188" name="Picture 20" descr="ALG01_18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42975" y="1333500"/>
            <a:ext cx="2257425" cy="787400"/>
          </a:xfrm>
          <a:prstGeom prst="rect">
            <a:avLst/>
          </a:prstGeom>
          <a:noFill/>
        </p:spPr>
      </p:pic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2</a:t>
            </a:r>
          </a:p>
        </p:txBody>
      </p:sp>
      <p:sp>
        <p:nvSpPr>
          <p:cNvPr id="7183" name="Text Box 15"/>
          <p:cNvSpPr txBox="1">
            <a:spLocks noChangeArrowheads="1"/>
          </p:cNvSpPr>
          <p:nvPr/>
        </p:nvSpPr>
        <p:spPr bwMode="auto">
          <a:xfrm>
            <a:off x="890588" y="4537075"/>
            <a:ext cx="8062912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1257300" indent="-12573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 b="1">
                <a:solidFill>
                  <a:srgbClr val="00539D"/>
                </a:solidFill>
                <a:cs typeface="Arial" charset="0"/>
              </a:rPr>
              <a:t>Step 3</a:t>
            </a:r>
            <a:r>
              <a:rPr lang="en-US" sz="2400" b="1">
                <a:solidFill>
                  <a:srgbClr val="FFEB55"/>
                </a:solidFill>
                <a:cs typeface="Arial" charset="0"/>
              </a:rPr>
              <a:t>	</a:t>
            </a:r>
            <a:r>
              <a:rPr lang="en-US" sz="2400">
                <a:solidFill>
                  <a:srgbClr val="000000"/>
                </a:solidFill>
              </a:rPr>
              <a:t>From the point (0, 0), move down 3 units and right 2 units. Draw a dot. </a:t>
            </a:r>
          </a:p>
        </p:txBody>
      </p:sp>
      <p:sp>
        <p:nvSpPr>
          <p:cNvPr id="7184" name="Text Box 16"/>
          <p:cNvSpPr txBox="1">
            <a:spLocks noChangeArrowheads="1"/>
          </p:cNvSpPr>
          <p:nvPr/>
        </p:nvSpPr>
        <p:spPr bwMode="auto">
          <a:xfrm>
            <a:off x="885825" y="5495925"/>
            <a:ext cx="7820025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1257300" indent="-12573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 b="1">
                <a:solidFill>
                  <a:srgbClr val="00539D"/>
                </a:solidFill>
                <a:cs typeface="Arial" charset="0"/>
              </a:rPr>
              <a:t>Step 4</a:t>
            </a:r>
            <a:r>
              <a:rPr lang="en-US" sz="2400" b="1">
                <a:solidFill>
                  <a:srgbClr val="FFEB55"/>
                </a:solidFill>
                <a:cs typeface="Arial" charset="0"/>
              </a:rPr>
              <a:t>	</a:t>
            </a:r>
            <a:r>
              <a:rPr lang="en-US" sz="2400">
                <a:solidFill>
                  <a:srgbClr val="000000"/>
                </a:solidFill>
                <a:cs typeface="Arial" charset="0"/>
              </a:rPr>
              <a:t>Draw a line connecting the points.</a:t>
            </a:r>
            <a:endParaRPr lang="en-US" sz="2400" b="1">
              <a:solidFill>
                <a:srgbClr val="FFEB55"/>
              </a:solidFill>
              <a:cs typeface="Arial" charset="0"/>
            </a:endParaRPr>
          </a:p>
        </p:txBody>
      </p:sp>
      <p:sp>
        <p:nvSpPr>
          <p:cNvPr id="7191" name="Text Box 23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EC1D24"/>
                </a:solidFill>
              </a:rPr>
              <a:t>Graph a Direct Variation</a:t>
            </a:r>
          </a:p>
        </p:txBody>
      </p:sp>
      <p:sp>
        <p:nvSpPr>
          <p:cNvPr id="7192" name="Text Box 24"/>
          <p:cNvSpPr txBox="1">
            <a:spLocks noChangeArrowheads="1"/>
          </p:cNvSpPr>
          <p:nvPr/>
        </p:nvSpPr>
        <p:spPr bwMode="auto">
          <a:xfrm>
            <a:off x="914400" y="2362200"/>
            <a:ext cx="3657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>
                <a:solidFill>
                  <a:srgbClr val="00539D"/>
                </a:solidFill>
                <a:cs typeface="Arial" charset="0"/>
              </a:rPr>
              <a:t>Step 1    </a:t>
            </a:r>
            <a:r>
              <a:rPr lang="en-US" sz="2400">
                <a:cs typeface="Arial" charset="0"/>
              </a:rPr>
              <a:t>Find the slope.</a:t>
            </a:r>
            <a:r>
              <a:rPr lang="en-US" sz="2400" b="1">
                <a:solidFill>
                  <a:srgbClr val="00539D"/>
                </a:solidFill>
                <a:cs typeface="Arial" charset="0"/>
              </a:rPr>
              <a:t>  </a:t>
            </a:r>
            <a:endParaRPr lang="en-US" sz="2400" i="1">
              <a:cs typeface="Arial" charset="0"/>
            </a:endParaRPr>
          </a:p>
        </p:txBody>
      </p:sp>
      <p:grpSp>
        <p:nvGrpSpPr>
          <p:cNvPr id="7198" name="Group 30"/>
          <p:cNvGrpSpPr>
            <a:grpSpLocks/>
          </p:cNvGrpSpPr>
          <p:nvPr/>
        </p:nvGrpSpPr>
        <p:grpSpPr bwMode="auto">
          <a:xfrm>
            <a:off x="2209800" y="2973388"/>
            <a:ext cx="2705100" cy="760412"/>
            <a:chOff x="1392" y="1873"/>
            <a:chExt cx="1704" cy="479"/>
          </a:xfrm>
        </p:grpSpPr>
        <p:grpSp>
          <p:nvGrpSpPr>
            <p:cNvPr id="7194" name="Group 26"/>
            <p:cNvGrpSpPr>
              <a:grpSpLocks/>
            </p:cNvGrpSpPr>
            <p:nvPr/>
          </p:nvGrpSpPr>
          <p:grpSpPr bwMode="auto">
            <a:xfrm>
              <a:off x="1680" y="1873"/>
              <a:ext cx="1416" cy="479"/>
              <a:chOff x="1680" y="1689"/>
              <a:chExt cx="1416" cy="479"/>
            </a:xfrm>
          </p:grpSpPr>
          <p:pic>
            <p:nvPicPr>
              <p:cNvPr id="7185" name="Picture 17" descr="ALG01_168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 l="57486" r="17372" b="56908"/>
              <a:stretch>
                <a:fillRect/>
              </a:stretch>
            </p:blipFill>
            <p:spPr bwMode="auto">
              <a:xfrm>
                <a:off x="2424" y="1689"/>
                <a:ext cx="672" cy="479"/>
              </a:xfrm>
              <a:prstGeom prst="rect">
                <a:avLst/>
              </a:prstGeom>
              <a:noFill/>
            </p:spPr>
          </p:pic>
          <p:pic>
            <p:nvPicPr>
              <p:cNvPr id="7189" name="Picture 21" descr="ALG01_188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 l="38684" b="5295"/>
              <a:stretch>
                <a:fillRect/>
              </a:stretch>
            </p:blipFill>
            <p:spPr bwMode="auto">
              <a:xfrm>
                <a:off x="1680" y="1695"/>
                <a:ext cx="466" cy="465"/>
              </a:xfrm>
              <a:prstGeom prst="rect">
                <a:avLst/>
              </a:prstGeom>
              <a:noFill/>
            </p:spPr>
          </p:pic>
        </p:grpSp>
        <p:sp>
          <p:nvSpPr>
            <p:cNvPr id="7196" name="Text Box 28"/>
            <p:cNvSpPr txBox="1">
              <a:spLocks noChangeArrowheads="1"/>
            </p:cNvSpPr>
            <p:nvPr/>
          </p:nvSpPr>
          <p:spPr bwMode="auto">
            <a:xfrm>
              <a:off x="1392" y="1968"/>
              <a:ext cx="624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 i="1"/>
                <a:t>m</a:t>
              </a:r>
            </a:p>
          </p:txBody>
        </p:sp>
      </p:grpSp>
      <p:sp>
        <p:nvSpPr>
          <p:cNvPr id="7197" name="Text Box 29"/>
          <p:cNvSpPr txBox="1">
            <a:spLocks noChangeArrowheads="1"/>
          </p:cNvSpPr>
          <p:nvPr/>
        </p:nvSpPr>
        <p:spPr bwMode="auto">
          <a:xfrm>
            <a:off x="6400800" y="1143000"/>
            <a:ext cx="1828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>
                <a:solidFill>
                  <a:srgbClr val="00539D"/>
                </a:solidFill>
              </a:rPr>
              <a:t>Answer:</a:t>
            </a:r>
          </a:p>
        </p:txBody>
      </p:sp>
      <p:pic>
        <p:nvPicPr>
          <p:cNvPr id="7201" name="Picture 33" descr="ALG03-04-02-A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715000" y="1676400"/>
            <a:ext cx="2439988" cy="2335213"/>
          </a:xfrm>
          <a:prstGeom prst="rect">
            <a:avLst/>
          </a:prstGeom>
          <a:noFill/>
        </p:spPr>
      </p:pic>
      <p:pic>
        <p:nvPicPr>
          <p:cNvPr id="7203" name="Picture 35" descr="ALG03-04-02-C"/>
          <p:cNvPicPr>
            <a:picLocks noChangeAspect="1" noChangeArrowheads="1"/>
          </p:cNvPicPr>
          <p:nvPr/>
        </p:nvPicPr>
        <p:blipFill>
          <a:blip r:embed="rId7" cstate="print"/>
          <a:srcRect r="34418"/>
          <a:stretch>
            <a:fillRect/>
          </a:stretch>
        </p:blipFill>
        <p:spPr bwMode="auto">
          <a:xfrm>
            <a:off x="5715000" y="1676400"/>
            <a:ext cx="1600200" cy="2335213"/>
          </a:xfrm>
          <a:prstGeom prst="rect">
            <a:avLst/>
          </a:prstGeom>
          <a:noFill/>
        </p:spPr>
      </p:pic>
      <p:pic>
        <p:nvPicPr>
          <p:cNvPr id="7204" name="Picture 36" descr="ALG03-04-02-D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715000" y="1676400"/>
            <a:ext cx="2439988" cy="2335213"/>
          </a:xfrm>
          <a:prstGeom prst="rect">
            <a:avLst/>
          </a:prstGeom>
          <a:noFill/>
        </p:spPr>
      </p:pic>
      <p:pic>
        <p:nvPicPr>
          <p:cNvPr id="7205" name="Picture 37" descr="ALG03-04-02-C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715000" y="1676400"/>
            <a:ext cx="2439988" cy="2335213"/>
          </a:xfrm>
          <a:prstGeom prst="rect">
            <a:avLst/>
          </a:prstGeom>
          <a:noFill/>
        </p:spPr>
      </p:pic>
      <p:pic>
        <p:nvPicPr>
          <p:cNvPr id="7206" name="Picture 38" descr="ALG03-04-02-B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715000" y="1676400"/>
            <a:ext cx="2439988" cy="2335213"/>
          </a:xfrm>
          <a:prstGeom prst="rect">
            <a:avLst/>
          </a:prstGeom>
          <a:noFill/>
        </p:spPr>
      </p:pic>
      <p:pic>
        <p:nvPicPr>
          <p:cNvPr id="7208" name="Picture 40" descr="n32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5715000" y="1676400"/>
            <a:ext cx="2439988" cy="2335213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7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7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7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7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7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7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7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7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7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7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"/>
                            </p:stCondLst>
                            <p:childTnLst>
                              <p:par>
                                <p:cTn id="5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7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82" grpId="0" autoUpdateAnimBg="0"/>
      <p:bldP spid="7183" grpId="0" autoUpdateAnimBg="0"/>
      <p:bldP spid="7184" grpId="0" autoUpdateAnimBg="0"/>
      <p:bldP spid="7192" grpId="0" autoUpdateAnimBg="0"/>
      <p:bldP spid="7197" grpId="0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1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2 CYP</a:t>
            </a:r>
          </a:p>
        </p:txBody>
      </p:sp>
      <p:sp>
        <p:nvSpPr>
          <p:cNvPr id="114695" name="Oval 7"/>
          <p:cNvSpPr>
            <a:spLocks noChangeArrowheads="1"/>
          </p:cNvSpPr>
          <p:nvPr/>
        </p:nvSpPr>
        <p:spPr bwMode="auto">
          <a:xfrm>
            <a:off x="3644900" y="2181225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14696" name="Picture 8" descr="Check Progres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16213" y="712788"/>
            <a:ext cx="2846387" cy="511175"/>
          </a:xfrm>
          <a:prstGeom prst="rect">
            <a:avLst/>
          </a:prstGeom>
          <a:noFill/>
        </p:spPr>
      </p:pic>
      <p:pic>
        <p:nvPicPr>
          <p:cNvPr id="114697" name="Picture 9" descr="CheckPointIC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</p:spPr>
      </p:pic>
      <p:sp>
        <p:nvSpPr>
          <p:cNvPr id="114706" name="TPQuestion"/>
          <p:cNvSpPr>
            <a:spLocks noChangeArrowheads="1"/>
          </p:cNvSpPr>
          <p:nvPr/>
        </p:nvSpPr>
        <p:spPr bwMode="auto">
          <a:xfrm>
            <a:off x="533400" y="1504950"/>
            <a:ext cx="8305800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00539D"/>
                </a:solidFill>
                <a:cs typeface="Arial" charset="0"/>
              </a:rPr>
              <a:t>Graph </a:t>
            </a:r>
            <a:r>
              <a:rPr lang="en-US" sz="2400" b="1" i="1">
                <a:solidFill>
                  <a:srgbClr val="00539D"/>
                </a:solidFill>
                <a:cs typeface="Arial" charset="0"/>
              </a:rPr>
              <a:t>y</a:t>
            </a:r>
            <a:r>
              <a:rPr lang="en-US" sz="2400" b="1">
                <a:solidFill>
                  <a:srgbClr val="00539D"/>
                </a:solidFill>
                <a:cs typeface="Arial" charset="0"/>
              </a:rPr>
              <a:t> = 2</a:t>
            </a:r>
            <a:r>
              <a:rPr lang="en-US" sz="2400" b="1" i="1">
                <a:solidFill>
                  <a:srgbClr val="00539D"/>
                </a:solidFill>
                <a:cs typeface="Arial" charset="0"/>
              </a:rPr>
              <a:t>x</a:t>
            </a:r>
            <a:r>
              <a:rPr lang="en-US" sz="2400" b="1">
                <a:solidFill>
                  <a:srgbClr val="00539D"/>
                </a:solidFill>
                <a:cs typeface="Arial" charset="0"/>
              </a:rPr>
              <a:t>.</a:t>
            </a:r>
          </a:p>
        </p:txBody>
      </p:sp>
      <p:grpSp>
        <p:nvGrpSpPr>
          <p:cNvPr id="114714" name="Group 26"/>
          <p:cNvGrpSpPr>
            <a:grpSpLocks/>
          </p:cNvGrpSpPr>
          <p:nvPr/>
        </p:nvGrpSpPr>
        <p:grpSpPr bwMode="auto">
          <a:xfrm>
            <a:off x="914400" y="2020888"/>
            <a:ext cx="5334000" cy="3910012"/>
            <a:chOff x="576" y="1273"/>
            <a:chExt cx="3360" cy="2463"/>
          </a:xfrm>
        </p:grpSpPr>
        <p:sp>
          <p:nvSpPr>
            <p:cNvPr id="114708" name="TPAnswers"/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576" y="1392"/>
              <a:ext cx="3360" cy="14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A.				B.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endParaRPr lang="pt-BR" sz="2400" b="1">
                <a:solidFill>
                  <a:srgbClr val="00539D"/>
                </a:solidFill>
                <a:sym typeface="Symbol" pitchFamily="18" charset="2"/>
              </a:endParaRP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C.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			</a:t>
              </a: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D.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</p:txBody>
        </p:sp>
        <p:pic>
          <p:nvPicPr>
            <p:cNvPr id="114709" name="Picture 21" descr="ALG04-02-02a-YT-A1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864" y="1273"/>
              <a:ext cx="1163" cy="1167"/>
            </a:xfrm>
            <a:prstGeom prst="rect">
              <a:avLst/>
            </a:prstGeom>
            <a:noFill/>
          </p:spPr>
        </p:pic>
        <p:pic>
          <p:nvPicPr>
            <p:cNvPr id="114711" name="Picture 23" descr="ALG04-02-02a-YT-A3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864" y="2569"/>
              <a:ext cx="1163" cy="1167"/>
            </a:xfrm>
            <a:prstGeom prst="rect">
              <a:avLst/>
            </a:prstGeom>
            <a:noFill/>
          </p:spPr>
        </p:pic>
        <p:pic>
          <p:nvPicPr>
            <p:cNvPr id="114712" name="Picture 24" descr="ALG04-02-02a-YT-A4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2771" y="2569"/>
              <a:ext cx="1163" cy="1167"/>
            </a:xfrm>
            <a:prstGeom prst="rect">
              <a:avLst/>
            </a:prstGeom>
            <a:noFill/>
          </p:spPr>
        </p:pic>
        <p:pic>
          <p:nvPicPr>
            <p:cNvPr id="114713" name="Picture 25" descr="ALG03-04-02a-CYP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2771" y="1273"/>
              <a:ext cx="1163" cy="1163"/>
            </a:xfrm>
            <a:prstGeom prst="rect">
              <a:avLst/>
            </a:prstGeom>
            <a:noFill/>
          </p:spPr>
        </p:pic>
      </p:grp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46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146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47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47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4695" grpId="0" animBg="1"/>
      <p:bldP spid="114706" grpId="0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Concept</a:t>
            </a:r>
          </a:p>
        </p:txBody>
      </p:sp>
      <p:pic>
        <p:nvPicPr>
          <p:cNvPr id="106511" name="Picture 15" descr="KC_alg_L03-04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8150" y="1495425"/>
            <a:ext cx="8239125" cy="3098800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3 A</a:t>
            </a:r>
          </a:p>
        </p:txBody>
      </p:sp>
      <p:sp>
        <p:nvSpPr>
          <p:cNvPr id="9219" name="Text Box 3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EC1D24"/>
                </a:solidFill>
              </a:rPr>
              <a:t>Write and Solve a Direct Variation Equation</a:t>
            </a:r>
          </a:p>
        </p:txBody>
      </p:sp>
      <p:sp>
        <p:nvSpPr>
          <p:cNvPr id="9229" name="Rectangle 13"/>
          <p:cNvSpPr>
            <a:spLocks noChangeArrowheads="1"/>
          </p:cNvSpPr>
          <p:nvPr/>
        </p:nvSpPr>
        <p:spPr bwMode="auto">
          <a:xfrm>
            <a:off x="876300" y="1503363"/>
            <a:ext cx="7705725" cy="1077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b="1">
                <a:solidFill>
                  <a:srgbClr val="E01B22"/>
                </a:solidFill>
                <a:ea typeface="Times New Roman" pitchFamily="18" charset="0"/>
                <a:cs typeface="Arial" charset="0"/>
              </a:rPr>
              <a:t>A.  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charset="0"/>
              </a:rPr>
              <a:t>Suppose </a:t>
            </a:r>
            <a:r>
              <a:rPr lang="en-US" sz="2400" b="1" i="1">
                <a:solidFill>
                  <a:srgbClr val="00539D"/>
                </a:solidFill>
                <a:ea typeface="Times New Roman" pitchFamily="18" charset="0"/>
                <a:cs typeface="Arial" charset="0"/>
              </a:rPr>
              <a:t>y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charset="0"/>
              </a:rPr>
              <a:t> varies directly as </a:t>
            </a:r>
            <a:r>
              <a:rPr lang="en-US" sz="2400" b="1" i="1">
                <a:solidFill>
                  <a:srgbClr val="00539D"/>
                </a:solidFill>
                <a:ea typeface="Times New Roman" pitchFamily="18" charset="0"/>
                <a:cs typeface="Arial" charset="0"/>
              </a:rPr>
              <a:t>x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charset="0"/>
              </a:rPr>
              <a:t>, and </a:t>
            </a:r>
            <a:r>
              <a:rPr lang="en-US" sz="2400" b="1" i="1">
                <a:solidFill>
                  <a:srgbClr val="00539D"/>
                </a:solidFill>
                <a:ea typeface="Times New Roman" pitchFamily="18" charset="0"/>
                <a:cs typeface="Arial" charset="0"/>
              </a:rPr>
              <a:t>y 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charset="0"/>
              </a:rPr>
              <a:t>= 9 when </a:t>
            </a:r>
            <a:br>
              <a:rPr lang="en-US" sz="2400" b="1">
                <a:solidFill>
                  <a:srgbClr val="00539D"/>
                </a:solidFill>
                <a:ea typeface="Times New Roman" pitchFamily="18" charset="0"/>
                <a:cs typeface="Arial" charset="0"/>
              </a:rPr>
            </a:br>
            <a:r>
              <a:rPr lang="en-US" sz="2400" b="1" i="1">
                <a:solidFill>
                  <a:srgbClr val="00539D"/>
                </a:solidFill>
                <a:ea typeface="Times New Roman" pitchFamily="18" charset="0"/>
                <a:cs typeface="Arial" charset="0"/>
              </a:rPr>
              <a:t>x 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charset="0"/>
              </a:rPr>
              <a:t>= –3. Write a direct variation equation that 	relates </a:t>
            </a:r>
            <a:r>
              <a:rPr lang="en-US" sz="2400" b="1" i="1">
                <a:solidFill>
                  <a:srgbClr val="00539D"/>
                </a:solidFill>
                <a:ea typeface="Times New Roman" pitchFamily="18" charset="0"/>
                <a:cs typeface="Arial" charset="0"/>
              </a:rPr>
              <a:t>x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charset="0"/>
              </a:rPr>
              <a:t> and </a:t>
            </a:r>
            <a:r>
              <a:rPr lang="en-US" sz="2400" b="1" i="1">
                <a:solidFill>
                  <a:srgbClr val="00539D"/>
                </a:solidFill>
                <a:ea typeface="Times New Roman" pitchFamily="18" charset="0"/>
                <a:cs typeface="Arial" charset="0"/>
              </a:rPr>
              <a:t>y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charset="0"/>
              </a:rPr>
              <a:t>.</a:t>
            </a:r>
          </a:p>
        </p:txBody>
      </p:sp>
      <p:sp>
        <p:nvSpPr>
          <p:cNvPr id="9230" name="Text Box 14"/>
          <p:cNvSpPr txBox="1">
            <a:spLocks noChangeArrowheads="1"/>
          </p:cNvSpPr>
          <p:nvPr/>
        </p:nvSpPr>
        <p:spPr bwMode="auto">
          <a:xfrm>
            <a:off x="1323975" y="2638425"/>
            <a:ext cx="3514725" cy="4206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>
                <a:solidFill>
                  <a:srgbClr val="000000"/>
                </a:solidFill>
              </a:rPr>
              <a:t>Find the value of </a:t>
            </a:r>
            <a:r>
              <a:rPr lang="en-US" sz="2400" i="1">
                <a:solidFill>
                  <a:srgbClr val="000000"/>
                </a:solidFill>
              </a:rPr>
              <a:t>k</a:t>
            </a:r>
            <a:r>
              <a:rPr lang="en-US" sz="2400">
                <a:solidFill>
                  <a:srgbClr val="000000"/>
                </a:solidFill>
              </a:rPr>
              <a:t>.</a:t>
            </a:r>
          </a:p>
        </p:txBody>
      </p:sp>
      <p:sp>
        <p:nvSpPr>
          <p:cNvPr id="9231" name="Text Box 15"/>
          <p:cNvSpPr txBox="1">
            <a:spLocks noChangeArrowheads="1"/>
          </p:cNvSpPr>
          <p:nvPr/>
        </p:nvSpPr>
        <p:spPr bwMode="auto">
          <a:xfrm>
            <a:off x="1295400" y="3181350"/>
            <a:ext cx="7391400" cy="115093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  <a:spcAft>
                <a:spcPct val="60000"/>
              </a:spcAft>
              <a:buClr>
                <a:srgbClr val="FFFFFF"/>
              </a:buClr>
              <a:tabLst>
                <a:tab pos="857250" algn="r"/>
                <a:tab pos="971550" algn="l"/>
                <a:tab pos="2686050" algn="l"/>
              </a:tabLst>
            </a:pPr>
            <a:r>
              <a:rPr lang="en-US" sz="2400" i="1">
                <a:solidFill>
                  <a:srgbClr val="000000"/>
                </a:solidFill>
              </a:rPr>
              <a:t>	y =	kx</a:t>
            </a:r>
            <a:r>
              <a:rPr lang="en-US" sz="2400">
                <a:solidFill>
                  <a:srgbClr val="000000"/>
                </a:solidFill>
              </a:rPr>
              <a:t>	Direct variation formula</a:t>
            </a:r>
          </a:p>
          <a:p>
            <a:pPr>
              <a:lnSpc>
                <a:spcPct val="90000"/>
              </a:lnSpc>
              <a:spcBef>
                <a:spcPct val="50000"/>
              </a:spcBef>
              <a:spcAft>
                <a:spcPct val="60000"/>
              </a:spcAft>
              <a:buClr>
                <a:srgbClr val="FFFFFF"/>
              </a:buClr>
              <a:tabLst>
                <a:tab pos="857250" algn="r"/>
                <a:tab pos="971550" algn="l"/>
                <a:tab pos="2686050" algn="l"/>
              </a:tabLst>
            </a:pPr>
            <a:r>
              <a:rPr lang="en-US" sz="2400">
                <a:solidFill>
                  <a:srgbClr val="000000"/>
                </a:solidFill>
              </a:rPr>
              <a:t>	9 =	</a:t>
            </a:r>
            <a:r>
              <a:rPr lang="en-US" sz="2400" i="1">
                <a:solidFill>
                  <a:srgbClr val="000000"/>
                </a:solidFill>
              </a:rPr>
              <a:t>k</a:t>
            </a:r>
            <a:r>
              <a:rPr lang="en-US" sz="2400">
                <a:solidFill>
                  <a:srgbClr val="000000"/>
                </a:solidFill>
              </a:rPr>
              <a:t>(–3</a:t>
            </a:r>
            <a:r>
              <a:rPr lang="en-US" sz="2400" i="1">
                <a:solidFill>
                  <a:srgbClr val="000000"/>
                </a:solidFill>
              </a:rPr>
              <a:t>)	</a:t>
            </a:r>
            <a:r>
              <a:rPr lang="en-US" sz="2400">
                <a:solidFill>
                  <a:srgbClr val="000000"/>
                </a:solidFill>
              </a:rPr>
              <a:t>Replace </a:t>
            </a:r>
            <a:r>
              <a:rPr lang="en-US" sz="2400" i="1">
                <a:solidFill>
                  <a:srgbClr val="000000"/>
                </a:solidFill>
              </a:rPr>
              <a:t>y</a:t>
            </a:r>
            <a:r>
              <a:rPr lang="en-US" sz="2400">
                <a:solidFill>
                  <a:srgbClr val="000000"/>
                </a:solidFill>
              </a:rPr>
              <a:t> with 9 and </a:t>
            </a:r>
            <a:r>
              <a:rPr lang="en-US" sz="2400" i="1">
                <a:solidFill>
                  <a:srgbClr val="000000"/>
                </a:solidFill>
              </a:rPr>
              <a:t>x</a:t>
            </a:r>
            <a:r>
              <a:rPr lang="en-US" sz="2400">
                <a:solidFill>
                  <a:srgbClr val="000000"/>
                </a:solidFill>
              </a:rPr>
              <a:t> with –3.</a:t>
            </a:r>
          </a:p>
        </p:txBody>
      </p:sp>
      <p:sp>
        <p:nvSpPr>
          <p:cNvPr id="9233" name="Text Box 17"/>
          <p:cNvSpPr txBox="1">
            <a:spLocks noChangeArrowheads="1"/>
          </p:cNvSpPr>
          <p:nvPr/>
        </p:nvSpPr>
        <p:spPr bwMode="auto">
          <a:xfrm>
            <a:off x="3957638" y="4841875"/>
            <a:ext cx="3586162" cy="4206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>
                <a:solidFill>
                  <a:srgbClr val="000000"/>
                </a:solidFill>
              </a:rPr>
              <a:t>Divide each side by –3.</a:t>
            </a:r>
          </a:p>
        </p:txBody>
      </p:sp>
      <p:pic>
        <p:nvPicPr>
          <p:cNvPr id="9236" name="Picture 20" descr="ALG01_190"/>
          <p:cNvPicPr>
            <a:picLocks noChangeAspect="1" noChangeArrowheads="1"/>
          </p:cNvPicPr>
          <p:nvPr/>
        </p:nvPicPr>
        <p:blipFill>
          <a:blip r:embed="rId3" cstate="print"/>
          <a:srcRect t="49821"/>
          <a:stretch>
            <a:fillRect/>
          </a:stretch>
        </p:blipFill>
        <p:spPr bwMode="auto">
          <a:xfrm>
            <a:off x="1536700" y="4591050"/>
            <a:ext cx="1644650" cy="892175"/>
          </a:xfrm>
          <a:prstGeom prst="rect">
            <a:avLst/>
          </a:prstGeom>
          <a:noFill/>
        </p:spPr>
      </p:pic>
      <p:sp>
        <p:nvSpPr>
          <p:cNvPr id="9237" name="Rectangle 21"/>
          <p:cNvSpPr>
            <a:spLocks noChangeArrowheads="1"/>
          </p:cNvSpPr>
          <p:nvPr/>
        </p:nvSpPr>
        <p:spPr bwMode="auto">
          <a:xfrm>
            <a:off x="1533525" y="5672138"/>
            <a:ext cx="7210425" cy="420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2438400" algn="l"/>
              </a:tabLst>
            </a:pPr>
            <a:r>
              <a:rPr lang="en-US" sz="2400">
                <a:solidFill>
                  <a:srgbClr val="000000"/>
                </a:solidFill>
                <a:ea typeface="Times New Roman" pitchFamily="18" charset="0"/>
                <a:cs typeface="Arial" charset="0"/>
              </a:rPr>
              <a:t>–3 = </a:t>
            </a:r>
            <a:r>
              <a:rPr lang="en-US" sz="2400" i="1">
                <a:solidFill>
                  <a:srgbClr val="000000"/>
                </a:solidFill>
                <a:ea typeface="Times New Roman" pitchFamily="18" charset="0"/>
                <a:cs typeface="Arial" charset="0"/>
              </a:rPr>
              <a:t>k	</a:t>
            </a:r>
            <a:r>
              <a:rPr lang="en-US" sz="2400">
                <a:solidFill>
                  <a:srgbClr val="000000"/>
                </a:solidFill>
                <a:ea typeface="Times New Roman" pitchFamily="18" charset="0"/>
                <a:cs typeface="Arial" charset="0"/>
              </a:rPr>
              <a:t>Simplify.</a:t>
            </a:r>
            <a:endParaRPr lang="en-US" sz="2400" i="1">
              <a:solidFill>
                <a:srgbClr val="000000"/>
              </a:solidFill>
              <a:ea typeface="Times New Roman" pitchFamily="18" charset="0"/>
              <a:cs typeface="Arial" charset="0"/>
            </a:endParaRP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2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2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2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9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9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92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9" grpId="0" build="p" autoUpdateAnimBg="0" advAuto="0"/>
      <p:bldP spid="9230" grpId="0" autoUpdateAnimBg="0"/>
      <p:bldP spid="9231" grpId="0" uiExpand="1" build="p" autoUpdateAnimBg="0"/>
      <p:bldP spid="9233" grpId="0" autoUpdateAnimBg="0"/>
      <p:bldP spid="9237" grpId="0" build="p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3 A</a:t>
            </a:r>
          </a:p>
        </p:txBody>
      </p:sp>
      <p:sp>
        <p:nvSpPr>
          <p:cNvPr id="91140" name="Rectangle 4"/>
          <p:cNvSpPr>
            <a:spLocks noChangeArrowheads="1"/>
          </p:cNvSpPr>
          <p:nvPr/>
        </p:nvSpPr>
        <p:spPr bwMode="auto">
          <a:xfrm>
            <a:off x="533400" y="1531938"/>
            <a:ext cx="8229600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712913" indent="-1368425">
              <a:lnSpc>
                <a:spcPct val="90000"/>
              </a:lnSpc>
              <a:spcBef>
                <a:spcPct val="20000"/>
              </a:spcBef>
              <a:buClr>
                <a:srgbClr val="FFFFFF"/>
              </a:buClr>
              <a:tabLst>
                <a:tab pos="1943100" algn="l"/>
              </a:tabLst>
            </a:pPr>
            <a:r>
              <a:rPr lang="en-US" sz="2400" b="1">
                <a:solidFill>
                  <a:srgbClr val="00539D"/>
                </a:solidFill>
              </a:rPr>
              <a:t>Answer:</a:t>
            </a:r>
            <a:r>
              <a:rPr lang="en-US" sz="2400">
                <a:solidFill>
                  <a:srgbClr val="E01B22"/>
                </a:solidFill>
              </a:rPr>
              <a:t> 	Therefore, the direct variation equation is </a:t>
            </a:r>
            <a:br>
              <a:rPr lang="en-US" sz="2400">
                <a:solidFill>
                  <a:srgbClr val="E01B22"/>
                </a:solidFill>
              </a:rPr>
            </a:br>
            <a:r>
              <a:rPr lang="en-US" sz="2400" i="1">
                <a:solidFill>
                  <a:srgbClr val="E01B22"/>
                </a:solidFill>
              </a:rPr>
              <a:t>y</a:t>
            </a:r>
            <a:r>
              <a:rPr lang="en-US" sz="2400">
                <a:solidFill>
                  <a:srgbClr val="E01B22"/>
                </a:solidFill>
              </a:rPr>
              <a:t> = –3</a:t>
            </a:r>
            <a:r>
              <a:rPr lang="en-US" sz="2400" i="1">
                <a:solidFill>
                  <a:srgbClr val="E01B22"/>
                </a:solidFill>
              </a:rPr>
              <a:t>x</a:t>
            </a:r>
            <a:r>
              <a:rPr lang="en-US" sz="2400">
                <a:solidFill>
                  <a:srgbClr val="E01B22"/>
                </a:solidFill>
              </a:rPr>
              <a:t>.</a:t>
            </a:r>
          </a:p>
        </p:txBody>
      </p:sp>
      <p:sp>
        <p:nvSpPr>
          <p:cNvPr id="91141" name="Text Box 5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EC1D24"/>
                </a:solidFill>
              </a:rPr>
              <a:t>Write and Solve a Direct Variation Equation</a:t>
            </a: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11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140" grpId="0" build="p" autoUpdateAnimBg="0" advAuto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3 B</a:t>
            </a:r>
          </a:p>
        </p:txBody>
      </p:sp>
      <p:sp>
        <p:nvSpPr>
          <p:cNvPr id="123918" name="Rectangle 14"/>
          <p:cNvSpPr>
            <a:spLocks noChangeArrowheads="1"/>
          </p:cNvSpPr>
          <p:nvPr/>
        </p:nvSpPr>
        <p:spPr bwMode="auto">
          <a:xfrm>
            <a:off x="533400" y="5418138"/>
            <a:ext cx="8229600" cy="420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712913" indent="-1368425">
              <a:lnSpc>
                <a:spcPct val="90000"/>
              </a:lnSpc>
              <a:spcBef>
                <a:spcPct val="20000"/>
              </a:spcBef>
              <a:buClr>
                <a:srgbClr val="FFFFFF"/>
              </a:buClr>
              <a:tabLst>
                <a:tab pos="1943100" algn="l"/>
              </a:tabLst>
            </a:pPr>
            <a:r>
              <a:rPr lang="en-US" sz="2400" b="1">
                <a:solidFill>
                  <a:srgbClr val="00539D"/>
                </a:solidFill>
              </a:rPr>
              <a:t>Answer:</a:t>
            </a:r>
            <a:r>
              <a:rPr lang="en-US" sz="2400">
                <a:solidFill>
                  <a:srgbClr val="E01B22"/>
                </a:solidFill>
              </a:rPr>
              <a:t> 	Therefore, </a:t>
            </a:r>
            <a:r>
              <a:rPr lang="en-US" sz="2400" i="1">
                <a:solidFill>
                  <a:srgbClr val="E01B22"/>
                </a:solidFill>
              </a:rPr>
              <a:t>x </a:t>
            </a:r>
            <a:r>
              <a:rPr lang="en-US" sz="2400">
                <a:solidFill>
                  <a:srgbClr val="E01B22"/>
                </a:solidFill>
              </a:rPr>
              <a:t>= –5 when </a:t>
            </a:r>
            <a:r>
              <a:rPr lang="en-US" sz="2400" i="1">
                <a:solidFill>
                  <a:srgbClr val="E01B22"/>
                </a:solidFill>
              </a:rPr>
              <a:t>y</a:t>
            </a:r>
            <a:r>
              <a:rPr lang="en-US" sz="2400">
                <a:solidFill>
                  <a:srgbClr val="E01B22"/>
                </a:solidFill>
              </a:rPr>
              <a:t> = 15.</a:t>
            </a:r>
          </a:p>
        </p:txBody>
      </p:sp>
      <p:sp>
        <p:nvSpPr>
          <p:cNvPr id="123919" name="Rectangle 15"/>
          <p:cNvSpPr>
            <a:spLocks noChangeArrowheads="1"/>
          </p:cNvSpPr>
          <p:nvPr/>
        </p:nvSpPr>
        <p:spPr bwMode="auto">
          <a:xfrm>
            <a:off x="876300" y="1503363"/>
            <a:ext cx="7705725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b="1">
                <a:solidFill>
                  <a:srgbClr val="E01B22"/>
                </a:solidFill>
                <a:ea typeface="Times New Roman" pitchFamily="18" charset="0"/>
                <a:cs typeface="Arial" charset="0"/>
              </a:rPr>
              <a:t>B.  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charset="0"/>
              </a:rPr>
              <a:t>Use the direct variation equation to find </a:t>
            </a:r>
            <a:r>
              <a:rPr lang="en-US" sz="2400" b="1" i="1">
                <a:solidFill>
                  <a:srgbClr val="00539D"/>
                </a:solidFill>
                <a:ea typeface="Times New Roman" pitchFamily="18" charset="0"/>
                <a:cs typeface="Arial" charset="0"/>
              </a:rPr>
              <a:t>x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charset="0"/>
              </a:rPr>
              <a:t> when </a:t>
            </a:r>
            <a:r>
              <a:rPr lang="en-US" sz="2400" b="1" i="1">
                <a:solidFill>
                  <a:srgbClr val="00539D"/>
                </a:solidFill>
                <a:ea typeface="Times New Roman" pitchFamily="18" charset="0"/>
                <a:cs typeface="Arial" charset="0"/>
              </a:rPr>
              <a:t>y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charset="0"/>
              </a:rPr>
              <a:t> = 15.</a:t>
            </a:r>
          </a:p>
        </p:txBody>
      </p:sp>
      <p:sp>
        <p:nvSpPr>
          <p:cNvPr id="123920" name="Text Box 16"/>
          <p:cNvSpPr txBox="1">
            <a:spLocks noChangeArrowheads="1"/>
          </p:cNvSpPr>
          <p:nvPr/>
        </p:nvSpPr>
        <p:spPr bwMode="auto">
          <a:xfrm>
            <a:off x="4338638" y="4743450"/>
            <a:ext cx="3514725" cy="4206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>
                <a:solidFill>
                  <a:srgbClr val="000000"/>
                </a:solidFill>
              </a:rPr>
              <a:t>Simplify.</a:t>
            </a:r>
          </a:p>
        </p:txBody>
      </p:sp>
      <p:sp>
        <p:nvSpPr>
          <p:cNvPr id="123921" name="Text Box 17"/>
          <p:cNvSpPr txBox="1">
            <a:spLocks noChangeArrowheads="1"/>
          </p:cNvSpPr>
          <p:nvPr/>
        </p:nvSpPr>
        <p:spPr bwMode="invGray">
          <a:xfrm>
            <a:off x="4338638" y="2314575"/>
            <a:ext cx="3817937" cy="4206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>
                <a:solidFill>
                  <a:srgbClr val="000000"/>
                </a:solidFill>
              </a:rPr>
              <a:t>Direct variation equation</a:t>
            </a:r>
          </a:p>
        </p:txBody>
      </p:sp>
      <p:sp>
        <p:nvSpPr>
          <p:cNvPr id="123922" name="Text Box 18"/>
          <p:cNvSpPr txBox="1">
            <a:spLocks noChangeArrowheads="1"/>
          </p:cNvSpPr>
          <p:nvPr/>
        </p:nvSpPr>
        <p:spPr bwMode="invGray">
          <a:xfrm>
            <a:off x="4338638" y="3124200"/>
            <a:ext cx="4500562" cy="4206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>
                <a:solidFill>
                  <a:srgbClr val="000000"/>
                </a:solidFill>
              </a:rPr>
              <a:t>Replace </a:t>
            </a:r>
            <a:r>
              <a:rPr lang="en-US" sz="2400" i="1">
                <a:solidFill>
                  <a:srgbClr val="000000"/>
                </a:solidFill>
              </a:rPr>
              <a:t>y</a:t>
            </a:r>
            <a:r>
              <a:rPr lang="en-US" sz="2400">
                <a:solidFill>
                  <a:srgbClr val="000000"/>
                </a:solidFill>
              </a:rPr>
              <a:t> with 15.</a:t>
            </a:r>
          </a:p>
        </p:txBody>
      </p:sp>
      <p:sp>
        <p:nvSpPr>
          <p:cNvPr id="123923" name="Text Box 19"/>
          <p:cNvSpPr txBox="1">
            <a:spLocks noChangeArrowheads="1"/>
          </p:cNvSpPr>
          <p:nvPr/>
        </p:nvSpPr>
        <p:spPr bwMode="invGray">
          <a:xfrm>
            <a:off x="4338638" y="3933825"/>
            <a:ext cx="3586162" cy="4206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>
                <a:solidFill>
                  <a:srgbClr val="000000"/>
                </a:solidFill>
              </a:rPr>
              <a:t>Divide each side by –3.</a:t>
            </a:r>
          </a:p>
        </p:txBody>
      </p:sp>
      <p:pic>
        <p:nvPicPr>
          <p:cNvPr id="123924" name="Picture 20" descr="ALG01_192"/>
          <p:cNvPicPr>
            <a:picLocks noChangeAspect="1" noChangeArrowheads="1"/>
          </p:cNvPicPr>
          <p:nvPr/>
        </p:nvPicPr>
        <p:blipFill>
          <a:blip r:embed="rId3" cstate="print"/>
          <a:srcRect b="78827"/>
          <a:stretch>
            <a:fillRect/>
          </a:stretch>
        </p:blipFill>
        <p:spPr bwMode="auto">
          <a:xfrm>
            <a:off x="1735138" y="2320925"/>
            <a:ext cx="1408112" cy="461963"/>
          </a:xfrm>
          <a:prstGeom prst="rect">
            <a:avLst/>
          </a:prstGeom>
          <a:noFill/>
        </p:spPr>
      </p:pic>
      <p:pic>
        <p:nvPicPr>
          <p:cNvPr id="123925" name="Picture 21" descr="ALG01_192"/>
          <p:cNvPicPr>
            <a:picLocks noChangeAspect="1" noChangeArrowheads="1"/>
          </p:cNvPicPr>
          <p:nvPr/>
        </p:nvPicPr>
        <p:blipFill>
          <a:blip r:embed="rId3" cstate="print"/>
          <a:srcRect t="19707" b="57243"/>
          <a:stretch>
            <a:fillRect/>
          </a:stretch>
        </p:blipFill>
        <p:spPr bwMode="auto">
          <a:xfrm>
            <a:off x="1735138" y="3074988"/>
            <a:ext cx="1408112" cy="503237"/>
          </a:xfrm>
          <a:prstGeom prst="rect">
            <a:avLst/>
          </a:prstGeom>
          <a:noFill/>
        </p:spPr>
      </p:pic>
      <p:pic>
        <p:nvPicPr>
          <p:cNvPr id="123926" name="Picture 22" descr="ALG01_192"/>
          <p:cNvPicPr>
            <a:picLocks noChangeAspect="1" noChangeArrowheads="1"/>
          </p:cNvPicPr>
          <p:nvPr/>
        </p:nvPicPr>
        <p:blipFill>
          <a:blip r:embed="rId3" cstate="print"/>
          <a:srcRect t="82413"/>
          <a:stretch>
            <a:fillRect/>
          </a:stretch>
        </p:blipFill>
        <p:spPr bwMode="auto">
          <a:xfrm>
            <a:off x="1735138" y="4730750"/>
            <a:ext cx="1408112" cy="384175"/>
          </a:xfrm>
          <a:prstGeom prst="rect">
            <a:avLst/>
          </a:prstGeom>
          <a:noFill/>
        </p:spPr>
      </p:pic>
      <p:pic>
        <p:nvPicPr>
          <p:cNvPr id="123927" name="Picture 23" descr="ALG01_192"/>
          <p:cNvPicPr>
            <a:picLocks noChangeAspect="1" noChangeArrowheads="1"/>
          </p:cNvPicPr>
          <p:nvPr/>
        </p:nvPicPr>
        <p:blipFill>
          <a:blip r:embed="rId3" cstate="print"/>
          <a:srcRect t="42732" b="17442"/>
          <a:stretch>
            <a:fillRect/>
          </a:stretch>
        </p:blipFill>
        <p:spPr bwMode="auto">
          <a:xfrm>
            <a:off x="1735138" y="3711575"/>
            <a:ext cx="1408112" cy="869950"/>
          </a:xfrm>
          <a:prstGeom prst="rect">
            <a:avLst/>
          </a:prstGeom>
          <a:noFill/>
        </p:spPr>
      </p:pic>
      <p:sp>
        <p:nvSpPr>
          <p:cNvPr id="123928" name="Text Box 24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EC1D24"/>
                </a:solidFill>
              </a:rPr>
              <a:t>Write and Solve a Direct Variation Equation</a:t>
            </a:r>
          </a:p>
        </p:txBody>
      </p:sp>
      <p:sp>
        <p:nvSpPr>
          <p:cNvPr id="15" name="SMARTInkShape-2"/>
          <p:cNvSpPr/>
          <p:nvPr/>
        </p:nvSpPr>
        <p:spPr>
          <a:xfrm>
            <a:off x="1678781" y="4321967"/>
            <a:ext cx="116086" cy="17862"/>
          </a:xfrm>
          <a:custGeom>
            <a:avLst/>
            <a:gdLst/>
            <a:ahLst/>
            <a:cxnLst/>
            <a:rect l="0" t="0" r="0" b="0"/>
            <a:pathLst>
              <a:path w="116086" h="17862">
                <a:moveTo>
                  <a:pt x="0" y="0"/>
                </a:moveTo>
                <a:lnTo>
                  <a:pt x="25731" y="0"/>
                </a:lnTo>
                <a:lnTo>
                  <a:pt x="33924" y="2646"/>
                </a:lnTo>
                <a:lnTo>
                  <a:pt x="41867" y="6137"/>
                </a:lnTo>
                <a:lnTo>
                  <a:pt x="83261" y="8858"/>
                </a:lnTo>
                <a:lnTo>
                  <a:pt x="95335" y="9901"/>
                </a:lnTo>
                <a:lnTo>
                  <a:pt x="116085" y="17861"/>
                </a:lnTo>
              </a:path>
            </a:pathLst>
          </a:custGeom>
          <a:ln w="1905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39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239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239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239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239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239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239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239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239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1239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3918" grpId="0" autoUpdateAnimBg="0"/>
      <p:bldP spid="123919" grpId="0" build="p" autoUpdateAnimBg="0" advAuto="0"/>
      <p:bldP spid="123920" grpId="0" autoUpdateAnimBg="0"/>
      <p:bldP spid="123921" grpId="0" autoUpdateAnimBg="0"/>
      <p:bldP spid="123922" grpId="0" autoUpdateAnimBg="0"/>
      <p:bldP spid="123923" grpId="0" autoUpdateAnimBg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5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3 CYP A</a:t>
            </a:r>
          </a:p>
        </p:txBody>
      </p:sp>
      <p:sp>
        <p:nvSpPr>
          <p:cNvPr id="115719" name="Oval 7"/>
          <p:cNvSpPr>
            <a:spLocks noChangeArrowheads="1"/>
          </p:cNvSpPr>
          <p:nvPr/>
        </p:nvSpPr>
        <p:spPr bwMode="auto">
          <a:xfrm>
            <a:off x="898525" y="2951163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15720" name="Picture 8" descr="Check Progres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16213" y="712788"/>
            <a:ext cx="2846387" cy="511175"/>
          </a:xfrm>
          <a:prstGeom prst="rect">
            <a:avLst/>
          </a:prstGeom>
          <a:noFill/>
        </p:spPr>
      </p:pic>
      <p:pic>
        <p:nvPicPr>
          <p:cNvPr id="115721" name="Picture 9" descr="CheckPointIC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</p:spPr>
      </p:pic>
      <p:sp>
        <p:nvSpPr>
          <p:cNvPr id="115724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914400" y="2957513"/>
            <a:ext cx="2362200" cy="315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80000"/>
              </a:spcBef>
              <a:spcAft>
                <a:spcPct val="80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y 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= 3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x</a:t>
            </a:r>
          </a:p>
          <a:p>
            <a:pPr marL="533400" indent="-533400">
              <a:lnSpc>
                <a:spcPct val="90000"/>
              </a:lnSpc>
              <a:spcBef>
                <a:spcPct val="80000"/>
              </a:spcBef>
              <a:spcAft>
                <a:spcPct val="80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y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= 15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x</a:t>
            </a:r>
          </a:p>
          <a:p>
            <a:pPr marL="533400" indent="-533400">
              <a:lnSpc>
                <a:spcPct val="90000"/>
              </a:lnSpc>
              <a:spcBef>
                <a:spcPct val="80000"/>
              </a:spcBef>
              <a:spcAft>
                <a:spcPct val="80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y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= 5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x</a:t>
            </a:r>
          </a:p>
          <a:p>
            <a:pPr marL="533400" indent="-533400">
              <a:lnSpc>
                <a:spcPct val="90000"/>
              </a:lnSpc>
              <a:spcBef>
                <a:spcPct val="80000"/>
              </a:spcBef>
              <a:spcAft>
                <a:spcPct val="80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y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= 45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x</a:t>
            </a:r>
          </a:p>
        </p:txBody>
      </p:sp>
      <p:sp>
        <p:nvSpPr>
          <p:cNvPr id="115725" name="TPQuestion"/>
          <p:cNvSpPr>
            <a:spLocks noChangeArrowheads="1"/>
          </p:cNvSpPr>
          <p:nvPr/>
        </p:nvSpPr>
        <p:spPr bwMode="auto">
          <a:xfrm>
            <a:off x="533400" y="1504950"/>
            <a:ext cx="8305800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E01B22"/>
                </a:solidFill>
                <a:cs typeface="Arial" charset="0"/>
              </a:rPr>
              <a:t>A.</a:t>
            </a:r>
            <a:r>
              <a:rPr lang="en-US" sz="2400" b="1">
                <a:solidFill>
                  <a:srgbClr val="00539D"/>
                </a:solidFill>
                <a:cs typeface="Arial" charset="0"/>
              </a:rPr>
              <a:t> Suppose </a:t>
            </a:r>
            <a:r>
              <a:rPr lang="en-US" sz="2400" b="1" i="1">
                <a:solidFill>
                  <a:srgbClr val="00539D"/>
                </a:solidFill>
                <a:cs typeface="Arial" charset="0"/>
              </a:rPr>
              <a:t>y</a:t>
            </a:r>
            <a:r>
              <a:rPr lang="en-US" sz="2400" b="1">
                <a:solidFill>
                  <a:srgbClr val="00539D"/>
                </a:solidFill>
                <a:cs typeface="Arial" charset="0"/>
              </a:rPr>
              <a:t> varies directly as </a:t>
            </a:r>
            <a:r>
              <a:rPr lang="en-US" sz="2400" b="1" i="1">
                <a:solidFill>
                  <a:srgbClr val="00539D"/>
                </a:solidFill>
                <a:cs typeface="Arial" charset="0"/>
              </a:rPr>
              <a:t>x</a:t>
            </a:r>
            <a:r>
              <a:rPr lang="en-US" sz="2400" b="1">
                <a:solidFill>
                  <a:srgbClr val="00539D"/>
                </a:solidFill>
                <a:cs typeface="Arial" charset="0"/>
              </a:rPr>
              <a:t>, and </a:t>
            </a:r>
            <a:r>
              <a:rPr lang="en-US" sz="2400" b="1" i="1">
                <a:solidFill>
                  <a:srgbClr val="00539D"/>
                </a:solidFill>
                <a:cs typeface="Arial" charset="0"/>
              </a:rPr>
              <a:t>y</a:t>
            </a:r>
            <a:r>
              <a:rPr lang="en-US" sz="2400" b="1">
                <a:solidFill>
                  <a:srgbClr val="00539D"/>
                </a:solidFill>
                <a:cs typeface="Arial" charset="0"/>
              </a:rPr>
              <a:t> = 15 when </a:t>
            </a:r>
            <a:br>
              <a:rPr lang="en-US" sz="2400" b="1">
                <a:solidFill>
                  <a:srgbClr val="00539D"/>
                </a:solidFill>
                <a:cs typeface="Arial" charset="0"/>
              </a:rPr>
            </a:br>
            <a:r>
              <a:rPr lang="en-US" sz="2400" b="1" i="1">
                <a:solidFill>
                  <a:srgbClr val="00539D"/>
                </a:solidFill>
                <a:cs typeface="Arial" charset="0"/>
              </a:rPr>
              <a:t>x</a:t>
            </a:r>
            <a:r>
              <a:rPr lang="en-US" sz="2400" b="1">
                <a:solidFill>
                  <a:srgbClr val="00539D"/>
                </a:solidFill>
                <a:cs typeface="Arial" charset="0"/>
              </a:rPr>
              <a:t> = 5. Write a direct variation equation that relates </a:t>
            </a:r>
            <a:br>
              <a:rPr lang="en-US" sz="2400" b="1">
                <a:solidFill>
                  <a:srgbClr val="00539D"/>
                </a:solidFill>
                <a:cs typeface="Arial" charset="0"/>
              </a:rPr>
            </a:br>
            <a:r>
              <a:rPr lang="en-US" sz="2400" b="1" i="1">
                <a:solidFill>
                  <a:srgbClr val="00539D"/>
                </a:solidFill>
                <a:cs typeface="Arial" charset="0"/>
              </a:rPr>
              <a:t>x</a:t>
            </a:r>
            <a:r>
              <a:rPr lang="en-US" sz="2400" b="1">
                <a:solidFill>
                  <a:srgbClr val="00539D"/>
                </a:solidFill>
                <a:cs typeface="Arial" charset="0"/>
              </a:rPr>
              <a:t> and </a:t>
            </a:r>
            <a:r>
              <a:rPr lang="en-US" sz="2400" b="1" i="1">
                <a:solidFill>
                  <a:srgbClr val="00539D"/>
                </a:solidFill>
                <a:cs typeface="Arial" charset="0"/>
              </a:rPr>
              <a:t>y</a:t>
            </a:r>
            <a:r>
              <a:rPr lang="en-US" sz="2400" b="1">
                <a:solidFill>
                  <a:srgbClr val="00539D"/>
                </a:solidFill>
                <a:cs typeface="Arial" charset="0"/>
              </a:rPr>
              <a:t>.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57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157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57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57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5719" grpId="0" animBg="1"/>
      <p:bldP spid="115724" grpId="0" autoUpdateAnimBg="0"/>
      <p:bldP spid="115725" grpId="0" autoUpdateAnimBg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1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3 CYP B</a:t>
            </a:r>
          </a:p>
        </p:txBody>
      </p:sp>
      <p:sp>
        <p:nvSpPr>
          <p:cNvPr id="124935" name="Oval 7"/>
          <p:cNvSpPr>
            <a:spLocks noChangeArrowheads="1"/>
          </p:cNvSpPr>
          <p:nvPr/>
        </p:nvSpPr>
        <p:spPr bwMode="auto">
          <a:xfrm>
            <a:off x="898525" y="4576763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24936" name="Picture 8" descr="Check Progres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16213" y="712788"/>
            <a:ext cx="2846387" cy="511175"/>
          </a:xfrm>
          <a:prstGeom prst="rect">
            <a:avLst/>
          </a:prstGeom>
          <a:noFill/>
        </p:spPr>
      </p:pic>
      <p:pic>
        <p:nvPicPr>
          <p:cNvPr id="124937" name="Picture 9" descr="CheckPointIC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</p:spPr>
      </p:pic>
      <p:sp>
        <p:nvSpPr>
          <p:cNvPr id="124940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914400" y="2781300"/>
            <a:ext cx="2362200" cy="315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80000"/>
              </a:spcBef>
              <a:spcAft>
                <a:spcPct val="80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–3</a:t>
            </a:r>
          </a:p>
          <a:p>
            <a:pPr marL="533400" indent="-533400">
              <a:lnSpc>
                <a:spcPct val="90000"/>
              </a:lnSpc>
              <a:spcBef>
                <a:spcPct val="80000"/>
              </a:spcBef>
              <a:spcAft>
                <a:spcPct val="80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9</a:t>
            </a:r>
          </a:p>
          <a:p>
            <a:pPr marL="533400" indent="-533400">
              <a:lnSpc>
                <a:spcPct val="90000"/>
              </a:lnSpc>
              <a:spcBef>
                <a:spcPct val="80000"/>
              </a:spcBef>
              <a:spcAft>
                <a:spcPct val="80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–15</a:t>
            </a:r>
          </a:p>
          <a:p>
            <a:pPr marL="533400" indent="-533400">
              <a:lnSpc>
                <a:spcPct val="90000"/>
              </a:lnSpc>
              <a:spcBef>
                <a:spcPct val="80000"/>
              </a:spcBef>
              <a:spcAft>
                <a:spcPct val="80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–5</a:t>
            </a:r>
          </a:p>
        </p:txBody>
      </p:sp>
      <p:sp>
        <p:nvSpPr>
          <p:cNvPr id="124941" name="TPQuestion"/>
          <p:cNvSpPr>
            <a:spLocks noChangeArrowheads="1"/>
          </p:cNvSpPr>
          <p:nvPr/>
        </p:nvSpPr>
        <p:spPr bwMode="auto">
          <a:xfrm>
            <a:off x="533400" y="1504950"/>
            <a:ext cx="8305800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E01B22"/>
                </a:solidFill>
                <a:cs typeface="Arial" charset="0"/>
              </a:rPr>
              <a:t>B.</a:t>
            </a:r>
            <a:r>
              <a:rPr lang="en-US" sz="2400" b="1">
                <a:solidFill>
                  <a:srgbClr val="00539D"/>
                </a:solidFill>
                <a:cs typeface="Arial" charset="0"/>
              </a:rPr>
              <a:t> Suppose </a:t>
            </a:r>
            <a:r>
              <a:rPr lang="en-US" sz="2400" b="1" i="1">
                <a:solidFill>
                  <a:srgbClr val="00539D"/>
                </a:solidFill>
                <a:cs typeface="Arial" charset="0"/>
              </a:rPr>
              <a:t>y</a:t>
            </a:r>
            <a:r>
              <a:rPr lang="en-US" sz="2400" b="1">
                <a:solidFill>
                  <a:srgbClr val="00539D"/>
                </a:solidFill>
                <a:cs typeface="Arial" charset="0"/>
              </a:rPr>
              <a:t> varies directly as </a:t>
            </a:r>
            <a:r>
              <a:rPr lang="en-US" sz="2400" b="1" i="1">
                <a:solidFill>
                  <a:srgbClr val="00539D"/>
                </a:solidFill>
                <a:cs typeface="Arial" charset="0"/>
              </a:rPr>
              <a:t>x</a:t>
            </a:r>
            <a:r>
              <a:rPr lang="en-US" sz="2400" b="1">
                <a:solidFill>
                  <a:srgbClr val="00539D"/>
                </a:solidFill>
                <a:cs typeface="Arial" charset="0"/>
              </a:rPr>
              <a:t>, and </a:t>
            </a:r>
            <a:r>
              <a:rPr lang="en-US" sz="2400" b="1" i="1">
                <a:solidFill>
                  <a:srgbClr val="00539D"/>
                </a:solidFill>
                <a:cs typeface="Arial" charset="0"/>
              </a:rPr>
              <a:t>y</a:t>
            </a:r>
            <a:r>
              <a:rPr lang="en-US" sz="2400" b="1">
                <a:solidFill>
                  <a:srgbClr val="00539D"/>
                </a:solidFill>
                <a:cs typeface="Arial" charset="0"/>
              </a:rPr>
              <a:t> = 15 when </a:t>
            </a:r>
            <a:br>
              <a:rPr lang="en-US" sz="2400" b="1">
                <a:solidFill>
                  <a:srgbClr val="00539D"/>
                </a:solidFill>
                <a:cs typeface="Arial" charset="0"/>
              </a:rPr>
            </a:br>
            <a:r>
              <a:rPr lang="en-US" sz="2400" b="1" i="1">
                <a:solidFill>
                  <a:srgbClr val="00539D"/>
                </a:solidFill>
                <a:cs typeface="Arial" charset="0"/>
              </a:rPr>
              <a:t>x</a:t>
            </a:r>
            <a:r>
              <a:rPr lang="en-US" sz="2400" b="1">
                <a:solidFill>
                  <a:srgbClr val="00539D"/>
                </a:solidFill>
                <a:cs typeface="Arial" charset="0"/>
              </a:rPr>
              <a:t> = 5. Use the direct variation equation to find </a:t>
            </a:r>
            <a:r>
              <a:rPr lang="en-US" sz="2400" b="1" i="1">
                <a:solidFill>
                  <a:srgbClr val="00539D"/>
                </a:solidFill>
                <a:cs typeface="Arial" charset="0"/>
              </a:rPr>
              <a:t>x</a:t>
            </a:r>
            <a:r>
              <a:rPr lang="en-US" sz="2400" b="1">
                <a:solidFill>
                  <a:srgbClr val="00539D"/>
                </a:solidFill>
                <a:cs typeface="Arial" charset="0"/>
              </a:rPr>
              <a:t> when</a:t>
            </a:r>
            <a:br>
              <a:rPr lang="en-US" sz="2400" b="1">
                <a:solidFill>
                  <a:srgbClr val="00539D"/>
                </a:solidFill>
                <a:cs typeface="Arial" charset="0"/>
              </a:rPr>
            </a:br>
            <a:r>
              <a:rPr lang="en-US" sz="2400" b="1" i="1">
                <a:solidFill>
                  <a:srgbClr val="00539D"/>
                </a:solidFill>
                <a:cs typeface="Arial" charset="0"/>
              </a:rPr>
              <a:t>y</a:t>
            </a:r>
            <a:r>
              <a:rPr lang="en-US" sz="2400" b="1">
                <a:solidFill>
                  <a:srgbClr val="00539D"/>
                </a:solidFill>
                <a:cs typeface="Arial" charset="0"/>
              </a:rPr>
              <a:t> = –45.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49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249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249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249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49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49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49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493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493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493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493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493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493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493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493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4935" grpId="0" animBg="1"/>
      <p:bldP spid="124940" grpId="0" autoUpdateAnimBg="0"/>
      <p:bldP spid="124941" grpId="0" autoUpdateAnimBg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4 A</a:t>
            </a:r>
          </a:p>
        </p:txBody>
      </p:sp>
      <p:sp>
        <p:nvSpPr>
          <p:cNvPr id="93187" name="Text Box 3"/>
          <p:cNvSpPr txBox="1">
            <a:spLocks noChangeArrowheads="1"/>
          </p:cNvSpPr>
          <p:nvPr/>
        </p:nvSpPr>
        <p:spPr bwMode="auto">
          <a:xfrm>
            <a:off x="4473575" y="771525"/>
            <a:ext cx="43561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EC1D24"/>
                </a:solidFill>
              </a:rPr>
              <a:t>Estimate Using Direct Variation</a:t>
            </a:r>
          </a:p>
        </p:txBody>
      </p:sp>
      <p:sp>
        <p:nvSpPr>
          <p:cNvPr id="93199" name="Rectangle 15"/>
          <p:cNvSpPr>
            <a:spLocks noChangeArrowheads="1"/>
          </p:cNvSpPr>
          <p:nvPr/>
        </p:nvSpPr>
        <p:spPr bwMode="auto">
          <a:xfrm>
            <a:off x="876300" y="1522413"/>
            <a:ext cx="7705725" cy="1077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 b="1">
                <a:solidFill>
                  <a:srgbClr val="E01B22"/>
                </a:solidFill>
              </a:rPr>
              <a:t>A. TRAVEL</a:t>
            </a:r>
            <a:r>
              <a:rPr lang="en-US" sz="2400" b="1">
                <a:solidFill>
                  <a:srgbClr val="00539D"/>
                </a:solidFill>
              </a:rPr>
              <a:t>  The Ramirez family is driving </a:t>
            </a:r>
            <a:br>
              <a:rPr lang="en-US" sz="2400" b="1">
                <a:solidFill>
                  <a:srgbClr val="00539D"/>
                </a:solidFill>
              </a:rPr>
            </a:br>
            <a:r>
              <a:rPr lang="en-US" sz="2400" b="1">
                <a:solidFill>
                  <a:srgbClr val="00539D"/>
                </a:solidFill>
              </a:rPr>
              <a:t>cross-country on vacation. They drive 330 miles in 5.5 hours.  </a:t>
            </a:r>
          </a:p>
        </p:txBody>
      </p:sp>
      <p:sp>
        <p:nvSpPr>
          <p:cNvPr id="93200" name="Text Box 16"/>
          <p:cNvSpPr txBox="1">
            <a:spLocks noChangeArrowheads="1"/>
          </p:cNvSpPr>
          <p:nvPr/>
        </p:nvSpPr>
        <p:spPr bwMode="auto">
          <a:xfrm>
            <a:off x="533400" y="2771775"/>
            <a:ext cx="8077200" cy="7493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 b="1">
                <a:solidFill>
                  <a:srgbClr val="00539D"/>
                </a:solidFill>
              </a:rPr>
              <a:t>Write a direct variation equation to find the distance driven for any number of hours.</a:t>
            </a:r>
          </a:p>
        </p:txBody>
      </p:sp>
      <p:pic>
        <p:nvPicPr>
          <p:cNvPr id="93214" name="Picture 30" descr="3-4-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84288" y="3848100"/>
            <a:ext cx="6554787" cy="2065338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31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932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93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199" grpId="0" build="p" autoUpdateAnimBg="0" advAuto="0"/>
      <p:bldP spid="93200" grpId="0" build="p" autoUpdateAnimBg="0" advAuto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4 A</a:t>
            </a:r>
          </a:p>
        </p:txBody>
      </p:sp>
      <p:sp>
        <p:nvSpPr>
          <p:cNvPr id="94212" name="Text Box 4"/>
          <p:cNvSpPr txBox="1">
            <a:spLocks noChangeArrowheads="1"/>
          </p:cNvSpPr>
          <p:nvPr/>
        </p:nvSpPr>
        <p:spPr bwMode="auto">
          <a:xfrm>
            <a:off x="4473575" y="771525"/>
            <a:ext cx="43561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EC1D24"/>
                </a:solidFill>
              </a:rPr>
              <a:t>Estimate Using Direct Variation</a:t>
            </a:r>
          </a:p>
        </p:txBody>
      </p:sp>
      <p:sp>
        <p:nvSpPr>
          <p:cNvPr id="94221" name="Rectangle 13"/>
          <p:cNvSpPr>
            <a:spLocks noChangeArrowheads="1"/>
          </p:cNvSpPr>
          <p:nvPr/>
        </p:nvSpPr>
        <p:spPr bwMode="auto">
          <a:xfrm>
            <a:off x="876300" y="1522413"/>
            <a:ext cx="7705725" cy="420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lnSpc>
                <a:spcPct val="9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>
                <a:solidFill>
                  <a:srgbClr val="000000"/>
                </a:solidFill>
              </a:rPr>
              <a:t>Solve for the rate.</a:t>
            </a:r>
          </a:p>
        </p:txBody>
      </p:sp>
      <p:sp>
        <p:nvSpPr>
          <p:cNvPr id="94222" name="Rectangle 14"/>
          <p:cNvSpPr>
            <a:spLocks noChangeArrowheads="1"/>
          </p:cNvSpPr>
          <p:nvPr/>
        </p:nvSpPr>
        <p:spPr bwMode="auto">
          <a:xfrm>
            <a:off x="533400" y="4781550"/>
            <a:ext cx="8229600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1712913" indent="-1368425">
              <a:lnSpc>
                <a:spcPct val="90000"/>
              </a:lnSpc>
              <a:spcBef>
                <a:spcPct val="20000"/>
              </a:spcBef>
              <a:buClr>
                <a:srgbClr val="FFFFFF"/>
              </a:buClr>
              <a:tabLst>
                <a:tab pos="1943100" algn="l"/>
              </a:tabLst>
            </a:pPr>
            <a:r>
              <a:rPr lang="en-US" sz="2400" b="1">
                <a:solidFill>
                  <a:srgbClr val="00539D"/>
                </a:solidFill>
              </a:rPr>
              <a:t>Answer:</a:t>
            </a:r>
            <a:r>
              <a:rPr lang="en-US" sz="2400">
                <a:solidFill>
                  <a:srgbClr val="E01B22"/>
                </a:solidFill>
              </a:rPr>
              <a:t> 	Therefore, the direct variation equation is </a:t>
            </a:r>
            <a:br>
              <a:rPr lang="en-US" sz="2400">
                <a:solidFill>
                  <a:srgbClr val="E01B22"/>
                </a:solidFill>
              </a:rPr>
            </a:br>
            <a:r>
              <a:rPr lang="en-US" sz="2400" i="1">
                <a:solidFill>
                  <a:srgbClr val="E01B22"/>
                </a:solidFill>
              </a:rPr>
              <a:t>d</a:t>
            </a:r>
            <a:r>
              <a:rPr lang="en-US" sz="2400">
                <a:solidFill>
                  <a:srgbClr val="E01B22"/>
                </a:solidFill>
              </a:rPr>
              <a:t> = 60</a:t>
            </a:r>
            <a:r>
              <a:rPr lang="en-US" sz="2400" i="1">
                <a:solidFill>
                  <a:srgbClr val="E01B22"/>
                </a:solidFill>
              </a:rPr>
              <a:t>t.</a:t>
            </a:r>
          </a:p>
        </p:txBody>
      </p:sp>
      <p:sp>
        <p:nvSpPr>
          <p:cNvPr id="94223" name="Text Box 15"/>
          <p:cNvSpPr txBox="1">
            <a:spLocks noChangeArrowheads="1"/>
          </p:cNvSpPr>
          <p:nvPr/>
        </p:nvSpPr>
        <p:spPr bwMode="auto">
          <a:xfrm>
            <a:off x="4338638" y="3933825"/>
            <a:ext cx="3514725" cy="4206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>
                <a:solidFill>
                  <a:srgbClr val="000000"/>
                </a:solidFill>
              </a:rPr>
              <a:t>Simplify.</a:t>
            </a:r>
          </a:p>
        </p:txBody>
      </p:sp>
      <p:sp>
        <p:nvSpPr>
          <p:cNvPr id="94224" name="Text Box 16"/>
          <p:cNvSpPr txBox="1">
            <a:spLocks noChangeArrowheads="1"/>
          </p:cNvSpPr>
          <p:nvPr/>
        </p:nvSpPr>
        <p:spPr bwMode="auto">
          <a:xfrm>
            <a:off x="4338638" y="2314575"/>
            <a:ext cx="3817937" cy="4206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>
                <a:solidFill>
                  <a:srgbClr val="000000"/>
                </a:solidFill>
              </a:rPr>
              <a:t>Original equation</a:t>
            </a:r>
          </a:p>
        </p:txBody>
      </p:sp>
      <p:sp>
        <p:nvSpPr>
          <p:cNvPr id="94225" name="Text Box 17"/>
          <p:cNvSpPr txBox="1">
            <a:spLocks noChangeArrowheads="1"/>
          </p:cNvSpPr>
          <p:nvPr/>
        </p:nvSpPr>
        <p:spPr bwMode="auto">
          <a:xfrm>
            <a:off x="4338638" y="3124200"/>
            <a:ext cx="3586162" cy="4206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>
                <a:solidFill>
                  <a:srgbClr val="000000"/>
                </a:solidFill>
              </a:rPr>
              <a:t>Divide each side by 5.5.</a:t>
            </a:r>
          </a:p>
        </p:txBody>
      </p:sp>
      <p:pic>
        <p:nvPicPr>
          <p:cNvPr id="94226" name="Picture 18" descr="ALG01_193"/>
          <p:cNvPicPr>
            <a:picLocks noChangeAspect="1" noChangeArrowheads="1"/>
          </p:cNvPicPr>
          <p:nvPr/>
        </p:nvPicPr>
        <p:blipFill>
          <a:blip r:embed="rId3" cstate="print"/>
          <a:srcRect b="75343"/>
          <a:stretch>
            <a:fillRect/>
          </a:stretch>
        </p:blipFill>
        <p:spPr bwMode="auto">
          <a:xfrm>
            <a:off x="1355725" y="2325688"/>
            <a:ext cx="1892300" cy="427037"/>
          </a:xfrm>
          <a:prstGeom prst="rect">
            <a:avLst/>
          </a:prstGeom>
          <a:noFill/>
        </p:spPr>
      </p:pic>
      <p:pic>
        <p:nvPicPr>
          <p:cNvPr id="94227" name="Picture 19" descr="ALG01_193"/>
          <p:cNvPicPr>
            <a:picLocks noChangeAspect="1" noChangeArrowheads="1"/>
          </p:cNvPicPr>
          <p:nvPr/>
        </p:nvPicPr>
        <p:blipFill>
          <a:blip r:embed="rId3" cstate="print"/>
          <a:srcRect t="24748" b="23648"/>
          <a:stretch>
            <a:fillRect/>
          </a:stretch>
        </p:blipFill>
        <p:spPr bwMode="auto">
          <a:xfrm>
            <a:off x="1362075" y="2867025"/>
            <a:ext cx="1892300" cy="893763"/>
          </a:xfrm>
          <a:prstGeom prst="rect">
            <a:avLst/>
          </a:prstGeom>
          <a:noFill/>
        </p:spPr>
      </p:pic>
      <p:pic>
        <p:nvPicPr>
          <p:cNvPr id="94228" name="Picture 20" descr="ALG01_193"/>
          <p:cNvPicPr>
            <a:picLocks noChangeAspect="1" noChangeArrowheads="1"/>
          </p:cNvPicPr>
          <p:nvPr/>
        </p:nvPicPr>
        <p:blipFill>
          <a:blip r:embed="rId3" cstate="print"/>
          <a:srcRect t="75894"/>
          <a:stretch>
            <a:fillRect/>
          </a:stretch>
        </p:blipFill>
        <p:spPr bwMode="auto">
          <a:xfrm>
            <a:off x="1355725" y="3905250"/>
            <a:ext cx="1892300" cy="417513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42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4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94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94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94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94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94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94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4221" grpId="0" build="p" autoUpdateAnimBg="0" advAuto="0"/>
      <p:bldP spid="94222" grpId="0" autoUpdateAnimBg="0"/>
      <p:bldP spid="94223" grpId="0" autoUpdateAnimBg="0"/>
      <p:bldP spid="94224" grpId="0" autoUpdateAnimBg="0"/>
      <p:bldP spid="94225" grpId="0" autoUpdateAnimBg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 4 B</a:t>
            </a:r>
          </a:p>
        </p:txBody>
      </p:sp>
      <p:sp>
        <p:nvSpPr>
          <p:cNvPr id="125956" name="Text Box 4"/>
          <p:cNvSpPr txBox="1">
            <a:spLocks noChangeArrowheads="1"/>
          </p:cNvSpPr>
          <p:nvPr/>
        </p:nvSpPr>
        <p:spPr bwMode="auto">
          <a:xfrm>
            <a:off x="4473575" y="771525"/>
            <a:ext cx="43561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EC1D24"/>
                </a:solidFill>
              </a:rPr>
              <a:t>Estimate Using Direct Variation</a:t>
            </a:r>
          </a:p>
        </p:txBody>
      </p:sp>
      <p:sp>
        <p:nvSpPr>
          <p:cNvPr id="125957" name="Rectangle 5"/>
          <p:cNvSpPr>
            <a:spLocks noChangeArrowheads="1"/>
          </p:cNvSpPr>
          <p:nvPr/>
        </p:nvSpPr>
        <p:spPr bwMode="auto">
          <a:xfrm>
            <a:off x="876300" y="1522413"/>
            <a:ext cx="7705725" cy="420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457200" algn="l"/>
              </a:tabLst>
            </a:pPr>
            <a:r>
              <a:rPr lang="en-US" sz="2400" b="1">
                <a:solidFill>
                  <a:srgbClr val="E01B22"/>
                </a:solidFill>
                <a:ea typeface="Times New Roman" pitchFamily="18" charset="0"/>
                <a:cs typeface="Arial" charset="0"/>
              </a:rPr>
              <a:t>B.</a:t>
            </a:r>
            <a:r>
              <a:rPr lang="en-US" sz="2400">
                <a:solidFill>
                  <a:srgbClr val="000000"/>
                </a:solidFill>
                <a:ea typeface="Times New Roman" pitchFamily="18" charset="0"/>
                <a:cs typeface="Arial" charset="0"/>
              </a:rPr>
              <a:t>	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charset="0"/>
              </a:rPr>
              <a:t>Graph the equation.</a:t>
            </a:r>
          </a:p>
        </p:txBody>
      </p:sp>
      <p:sp>
        <p:nvSpPr>
          <p:cNvPr id="125958" name="Text Box 6"/>
          <p:cNvSpPr txBox="1">
            <a:spLocks noChangeArrowheads="1"/>
          </p:cNvSpPr>
          <p:nvPr/>
        </p:nvSpPr>
        <p:spPr bwMode="auto">
          <a:xfrm>
            <a:off x="533400" y="2114550"/>
            <a:ext cx="8077200" cy="7493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>
                <a:solidFill>
                  <a:srgbClr val="000000"/>
                </a:solidFill>
              </a:rPr>
              <a:t>The graph of </a:t>
            </a:r>
            <a:r>
              <a:rPr lang="en-US" sz="2400" i="1">
                <a:solidFill>
                  <a:srgbClr val="000000"/>
                </a:solidFill>
              </a:rPr>
              <a:t>d</a:t>
            </a:r>
            <a:r>
              <a:rPr lang="en-US" sz="2400">
                <a:solidFill>
                  <a:srgbClr val="000000"/>
                </a:solidFill>
              </a:rPr>
              <a:t> = 60</a:t>
            </a:r>
            <a:r>
              <a:rPr lang="en-US" sz="2400" i="1">
                <a:solidFill>
                  <a:srgbClr val="000000"/>
                </a:solidFill>
              </a:rPr>
              <a:t>t</a:t>
            </a:r>
            <a:r>
              <a:rPr lang="en-US" sz="2400">
                <a:solidFill>
                  <a:srgbClr val="000000"/>
                </a:solidFill>
              </a:rPr>
              <a:t> passes through the origin with a slope of 60.</a:t>
            </a:r>
          </a:p>
        </p:txBody>
      </p:sp>
      <p:sp>
        <p:nvSpPr>
          <p:cNvPr id="125959" name="Rectangle 7"/>
          <p:cNvSpPr>
            <a:spLocks noChangeArrowheads="1"/>
          </p:cNvSpPr>
          <p:nvPr/>
        </p:nvSpPr>
        <p:spPr bwMode="auto">
          <a:xfrm>
            <a:off x="533400" y="4160838"/>
            <a:ext cx="1905000" cy="420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712913" indent="-1368425">
              <a:lnSpc>
                <a:spcPct val="90000"/>
              </a:lnSpc>
              <a:spcBef>
                <a:spcPct val="20000"/>
              </a:spcBef>
              <a:buClr>
                <a:srgbClr val="FFFFFF"/>
              </a:buClr>
              <a:tabLst>
                <a:tab pos="1943100" algn="l"/>
              </a:tabLst>
            </a:pPr>
            <a:r>
              <a:rPr lang="en-US" sz="2400" b="1">
                <a:solidFill>
                  <a:srgbClr val="00539D"/>
                </a:solidFill>
              </a:rPr>
              <a:t>Answer:</a:t>
            </a:r>
            <a:r>
              <a:rPr lang="en-US" sz="2400">
                <a:solidFill>
                  <a:srgbClr val="E01B22"/>
                </a:solidFill>
              </a:rPr>
              <a:t> 	</a:t>
            </a:r>
          </a:p>
        </p:txBody>
      </p:sp>
      <p:pic>
        <p:nvPicPr>
          <p:cNvPr id="125960" name="Picture 8" descr="ALG01_194"/>
          <p:cNvPicPr>
            <a:picLocks noChangeAspect="1" noChangeArrowheads="1"/>
          </p:cNvPicPr>
          <p:nvPr/>
        </p:nvPicPr>
        <p:blipFill>
          <a:blip r:embed="rId3" cstate="print"/>
          <a:srcRect r="51231"/>
          <a:stretch>
            <a:fillRect/>
          </a:stretch>
        </p:blipFill>
        <p:spPr bwMode="auto">
          <a:xfrm>
            <a:off x="990600" y="2989263"/>
            <a:ext cx="1257300" cy="823912"/>
          </a:xfrm>
          <a:prstGeom prst="rect">
            <a:avLst/>
          </a:prstGeom>
          <a:noFill/>
        </p:spPr>
      </p:pic>
      <p:pic>
        <p:nvPicPr>
          <p:cNvPr id="125961" name="Picture 9" descr="ALG01_168"/>
          <p:cNvPicPr>
            <a:picLocks noChangeAspect="1" noChangeArrowheads="1"/>
          </p:cNvPicPr>
          <p:nvPr/>
        </p:nvPicPr>
        <p:blipFill>
          <a:blip r:embed="rId4" cstate="print"/>
          <a:srcRect l="57486" r="17372" b="56908"/>
          <a:stretch>
            <a:fillRect/>
          </a:stretch>
        </p:blipFill>
        <p:spPr bwMode="auto">
          <a:xfrm>
            <a:off x="2819400" y="2971800"/>
            <a:ext cx="1123950" cy="801688"/>
          </a:xfrm>
          <a:prstGeom prst="rect">
            <a:avLst/>
          </a:prstGeom>
          <a:noFill/>
        </p:spPr>
      </p:pic>
      <p:pic>
        <p:nvPicPr>
          <p:cNvPr id="125962" name="Picture 10" descr="ALG04-02-04b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273300" y="4200525"/>
            <a:ext cx="2303463" cy="2220913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59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259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259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259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259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1259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5957" grpId="0" build="p" autoUpdateAnimBg="0" advAuto="0"/>
      <p:bldP spid="125958" grpId="0" build="p" autoUpdateAnimBg="0"/>
      <p:bldP spid="125959" grpId="0" build="p" autoUpdateAnimBg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4 C</a:t>
            </a:r>
          </a:p>
        </p:txBody>
      </p:sp>
      <p:sp>
        <p:nvSpPr>
          <p:cNvPr id="126980" name="Text Box 4"/>
          <p:cNvSpPr txBox="1">
            <a:spLocks noChangeArrowheads="1"/>
          </p:cNvSpPr>
          <p:nvPr/>
        </p:nvSpPr>
        <p:spPr bwMode="auto">
          <a:xfrm>
            <a:off x="4473575" y="771525"/>
            <a:ext cx="43561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EC1D24"/>
                </a:solidFill>
              </a:rPr>
              <a:t>Estimate Using Direct Variation</a:t>
            </a:r>
          </a:p>
        </p:txBody>
      </p:sp>
      <p:sp>
        <p:nvSpPr>
          <p:cNvPr id="126991" name="Rectangle 15"/>
          <p:cNvSpPr>
            <a:spLocks noChangeArrowheads="1"/>
          </p:cNvSpPr>
          <p:nvPr/>
        </p:nvSpPr>
        <p:spPr bwMode="auto">
          <a:xfrm>
            <a:off x="876300" y="1522413"/>
            <a:ext cx="7705725" cy="420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b="1">
                <a:solidFill>
                  <a:srgbClr val="E01B22"/>
                </a:solidFill>
                <a:ea typeface="Times New Roman" pitchFamily="18" charset="0"/>
                <a:cs typeface="Arial" charset="0"/>
              </a:rPr>
              <a:t>C.  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charset="0"/>
              </a:rPr>
              <a:t>Estimate how many hours it would take to drive 500 miles.</a:t>
            </a:r>
          </a:p>
        </p:txBody>
      </p:sp>
      <p:sp>
        <p:nvSpPr>
          <p:cNvPr id="126992" name="Rectangle 16"/>
          <p:cNvSpPr>
            <a:spLocks noChangeArrowheads="1"/>
          </p:cNvSpPr>
          <p:nvPr/>
        </p:nvSpPr>
        <p:spPr bwMode="auto">
          <a:xfrm>
            <a:off x="533400" y="5410200"/>
            <a:ext cx="8229600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712913" indent="-1368425">
              <a:lnSpc>
                <a:spcPct val="90000"/>
              </a:lnSpc>
              <a:spcBef>
                <a:spcPct val="20000"/>
              </a:spcBef>
              <a:buClr>
                <a:srgbClr val="FFFFFF"/>
              </a:buClr>
              <a:tabLst>
                <a:tab pos="1943100" algn="l"/>
              </a:tabLst>
            </a:pPr>
            <a:r>
              <a:rPr lang="en-US" sz="2400" b="1">
                <a:solidFill>
                  <a:srgbClr val="00539D"/>
                </a:solidFill>
              </a:rPr>
              <a:t>Answer:</a:t>
            </a:r>
            <a:r>
              <a:rPr lang="en-US" sz="2400">
                <a:solidFill>
                  <a:srgbClr val="E01B22"/>
                </a:solidFill>
              </a:rPr>
              <a:t> 	At this rate, it will take about 8.3 hours to drive 500 miles.</a:t>
            </a:r>
          </a:p>
        </p:txBody>
      </p:sp>
      <p:sp>
        <p:nvSpPr>
          <p:cNvPr id="126993" name="Text Box 17"/>
          <p:cNvSpPr txBox="1">
            <a:spLocks noChangeArrowheads="1"/>
          </p:cNvSpPr>
          <p:nvPr/>
        </p:nvSpPr>
        <p:spPr bwMode="auto">
          <a:xfrm>
            <a:off x="4338638" y="4732338"/>
            <a:ext cx="3514725" cy="4206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>
                <a:solidFill>
                  <a:srgbClr val="000000"/>
                </a:solidFill>
              </a:rPr>
              <a:t>Simplify.</a:t>
            </a:r>
          </a:p>
        </p:txBody>
      </p:sp>
      <p:sp>
        <p:nvSpPr>
          <p:cNvPr id="126994" name="Text Box 18"/>
          <p:cNvSpPr txBox="1">
            <a:spLocks noChangeArrowheads="1"/>
          </p:cNvSpPr>
          <p:nvPr/>
        </p:nvSpPr>
        <p:spPr bwMode="auto">
          <a:xfrm>
            <a:off x="4338638" y="3170238"/>
            <a:ext cx="3817937" cy="4206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>
                <a:solidFill>
                  <a:srgbClr val="000000"/>
                </a:solidFill>
              </a:rPr>
              <a:t>Replace </a:t>
            </a:r>
            <a:r>
              <a:rPr lang="en-US" sz="2400" i="1">
                <a:solidFill>
                  <a:srgbClr val="000000"/>
                </a:solidFill>
              </a:rPr>
              <a:t>d</a:t>
            </a:r>
            <a:r>
              <a:rPr lang="en-US" sz="2400">
                <a:solidFill>
                  <a:srgbClr val="000000"/>
                </a:solidFill>
              </a:rPr>
              <a:t> with 500.</a:t>
            </a:r>
          </a:p>
        </p:txBody>
      </p:sp>
      <p:sp>
        <p:nvSpPr>
          <p:cNvPr id="126995" name="Text Box 19"/>
          <p:cNvSpPr txBox="1">
            <a:spLocks noChangeArrowheads="1"/>
          </p:cNvSpPr>
          <p:nvPr/>
        </p:nvSpPr>
        <p:spPr bwMode="auto">
          <a:xfrm>
            <a:off x="4338638" y="3952875"/>
            <a:ext cx="3586162" cy="4206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>
                <a:solidFill>
                  <a:srgbClr val="000000"/>
                </a:solidFill>
              </a:rPr>
              <a:t>Divide each side by 60.</a:t>
            </a:r>
          </a:p>
        </p:txBody>
      </p:sp>
      <p:sp>
        <p:nvSpPr>
          <p:cNvPr id="126996" name="Text Box 20"/>
          <p:cNvSpPr txBox="1">
            <a:spLocks noChangeArrowheads="1"/>
          </p:cNvSpPr>
          <p:nvPr/>
        </p:nvSpPr>
        <p:spPr bwMode="auto">
          <a:xfrm>
            <a:off x="4338638" y="2400300"/>
            <a:ext cx="3817937" cy="4206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>
                <a:solidFill>
                  <a:srgbClr val="000000"/>
                </a:solidFill>
              </a:rPr>
              <a:t>Original equation</a:t>
            </a:r>
          </a:p>
        </p:txBody>
      </p:sp>
      <p:pic>
        <p:nvPicPr>
          <p:cNvPr id="126997" name="Picture 21" descr="ALG01_195"/>
          <p:cNvPicPr>
            <a:picLocks noChangeAspect="1" noChangeArrowheads="1"/>
          </p:cNvPicPr>
          <p:nvPr/>
        </p:nvPicPr>
        <p:blipFill>
          <a:blip r:embed="rId3" cstate="print"/>
          <a:srcRect b="81917"/>
          <a:stretch>
            <a:fillRect/>
          </a:stretch>
        </p:blipFill>
        <p:spPr bwMode="auto">
          <a:xfrm>
            <a:off x="1350963" y="2414588"/>
            <a:ext cx="1544637" cy="395287"/>
          </a:xfrm>
          <a:prstGeom prst="rect">
            <a:avLst/>
          </a:prstGeom>
          <a:noFill/>
        </p:spPr>
      </p:pic>
      <p:sp>
        <p:nvSpPr>
          <p:cNvPr id="127001" name="Text Box 25"/>
          <p:cNvSpPr txBox="1">
            <a:spLocks noChangeArrowheads="1"/>
          </p:cNvSpPr>
          <p:nvPr/>
        </p:nvSpPr>
        <p:spPr bwMode="auto">
          <a:xfrm>
            <a:off x="1295400" y="4724400"/>
            <a:ext cx="2438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/>
              <a:t>8.33 </a:t>
            </a:r>
            <a:r>
              <a:rPr lang="en-US" sz="2400">
                <a:cs typeface="Arial" charset="0"/>
              </a:rPr>
              <a:t>≈</a:t>
            </a:r>
            <a:r>
              <a:rPr lang="en-US" sz="2400" i="1">
                <a:cs typeface="Arial" charset="0"/>
              </a:rPr>
              <a:t> t</a:t>
            </a:r>
          </a:p>
        </p:txBody>
      </p:sp>
      <p:sp>
        <p:nvSpPr>
          <p:cNvPr id="127003" name="Text Box 27"/>
          <p:cNvSpPr txBox="1">
            <a:spLocks noChangeArrowheads="1"/>
          </p:cNvSpPr>
          <p:nvPr/>
        </p:nvSpPr>
        <p:spPr bwMode="auto">
          <a:xfrm>
            <a:off x="1371600" y="315595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>
                <a:solidFill>
                  <a:srgbClr val="E01B22"/>
                </a:solidFill>
              </a:rPr>
              <a:t>500</a:t>
            </a:r>
            <a:r>
              <a:rPr lang="en-US" sz="2400"/>
              <a:t> = 60</a:t>
            </a:r>
            <a:r>
              <a:rPr lang="en-US" sz="2400" i="1"/>
              <a:t>t</a:t>
            </a:r>
          </a:p>
        </p:txBody>
      </p:sp>
      <p:pic>
        <p:nvPicPr>
          <p:cNvPr id="127004" name="Picture 28" descr="3-4-4c-redo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371600" y="3775075"/>
            <a:ext cx="1462088" cy="796925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69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269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269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0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270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269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0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270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269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0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270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269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1269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6991" grpId="0" build="p" autoUpdateAnimBg="0" advAuto="0"/>
      <p:bldP spid="126992" grpId="0" build="p" autoUpdateAnimBg="0"/>
      <p:bldP spid="126993" grpId="0" autoUpdateAnimBg="0"/>
      <p:bldP spid="126994" grpId="0" autoUpdateAnimBg="0"/>
      <p:bldP spid="126995" grpId="0" autoUpdateAnimBg="0"/>
      <p:bldP spid="126996" grpId="0" autoUpdateAnimBg="0"/>
      <p:bldP spid="127001" grpId="0"/>
      <p:bldP spid="127003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9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4 CYP A</a:t>
            </a:r>
          </a:p>
        </p:txBody>
      </p:sp>
      <p:sp>
        <p:nvSpPr>
          <p:cNvPr id="116743" name="Oval 7"/>
          <p:cNvSpPr>
            <a:spLocks noChangeArrowheads="1"/>
          </p:cNvSpPr>
          <p:nvPr/>
        </p:nvSpPr>
        <p:spPr bwMode="auto">
          <a:xfrm>
            <a:off x="904875" y="3714750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16744" name="Picture 8" descr="Check Progres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92613" y="712788"/>
            <a:ext cx="2846387" cy="511175"/>
          </a:xfrm>
          <a:prstGeom prst="rect">
            <a:avLst/>
          </a:prstGeom>
          <a:noFill/>
        </p:spPr>
      </p:pic>
      <p:pic>
        <p:nvPicPr>
          <p:cNvPr id="116745" name="Picture 9" descr="CheckPointIC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</p:spPr>
      </p:pic>
      <p:sp>
        <p:nvSpPr>
          <p:cNvPr id="116750" name="TPQuestion"/>
          <p:cNvSpPr>
            <a:spLocks noChangeArrowheads="1"/>
          </p:cNvSpPr>
          <p:nvPr/>
        </p:nvSpPr>
        <p:spPr bwMode="auto">
          <a:xfrm>
            <a:off x="533400" y="1504950"/>
            <a:ext cx="8382000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  <a:tabLst>
                <a:tab pos="800100" algn="l"/>
              </a:tabLst>
            </a:pPr>
            <a:r>
              <a:rPr lang="en-US" sz="2400" b="1">
                <a:solidFill>
                  <a:srgbClr val="E01B22"/>
                </a:solidFill>
              </a:rPr>
              <a:t>A.</a:t>
            </a:r>
            <a:r>
              <a:rPr lang="en-US" sz="2400" b="1">
                <a:solidFill>
                  <a:srgbClr val="00539D"/>
                </a:solidFill>
              </a:rPr>
              <a:t> Dustin ran a 26-mile marathon in 3.25 hours. Write a direct variation equation to find the distance run for any number of hours.</a:t>
            </a:r>
          </a:p>
        </p:txBody>
      </p:sp>
      <p:grpSp>
        <p:nvGrpSpPr>
          <p:cNvPr id="116751" name="Group 15"/>
          <p:cNvGrpSpPr>
            <a:grpSpLocks/>
          </p:cNvGrpSpPr>
          <p:nvPr/>
        </p:nvGrpSpPr>
        <p:grpSpPr bwMode="auto">
          <a:xfrm>
            <a:off x="914400" y="2816225"/>
            <a:ext cx="2790825" cy="3352800"/>
            <a:chOff x="576" y="1914"/>
            <a:chExt cx="1758" cy="2112"/>
          </a:xfrm>
        </p:grpSpPr>
        <p:sp>
          <p:nvSpPr>
            <p:cNvPr id="116752" name="TPAnswers"/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576" y="1914"/>
              <a:ext cx="1758" cy="19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533400" indent="-533400">
                <a:lnSpc>
                  <a:spcPct val="90000"/>
                </a:lnSpc>
                <a:spcBef>
                  <a:spcPct val="80000"/>
                </a:spcBef>
                <a:spcAft>
                  <a:spcPct val="80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A.	</a:t>
              </a:r>
              <a:r>
                <a:rPr lang="pt-BR" sz="2400" i="1">
                  <a:solidFill>
                    <a:srgbClr val="000000"/>
                  </a:solidFill>
                  <a:sym typeface="Symbol" pitchFamily="18" charset="2"/>
                </a:rPr>
                <a:t>d</a:t>
              </a:r>
              <a:r>
                <a:rPr lang="pt-BR" sz="2400">
                  <a:solidFill>
                    <a:srgbClr val="000000"/>
                  </a:solidFill>
                  <a:sym typeface="Symbol" pitchFamily="18" charset="2"/>
                </a:rPr>
                <a:t> = </a:t>
              </a:r>
              <a:r>
                <a:rPr lang="pt-BR" sz="2400" i="1">
                  <a:solidFill>
                    <a:srgbClr val="000000"/>
                  </a:solidFill>
                  <a:sym typeface="Symbol" pitchFamily="18" charset="2"/>
                </a:rPr>
                <a:t>h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  <a:endParaRPr lang="pt-BR" sz="2400" b="1" i="1">
                <a:solidFill>
                  <a:srgbClr val="000000"/>
                </a:solidFill>
                <a:sym typeface="Symbol" pitchFamily="18" charset="2"/>
              </a:endParaRPr>
            </a:p>
            <a:p>
              <a:pPr marL="533400" indent="-533400">
                <a:lnSpc>
                  <a:spcPct val="90000"/>
                </a:lnSpc>
                <a:spcBef>
                  <a:spcPct val="80000"/>
                </a:spcBef>
                <a:spcAft>
                  <a:spcPct val="80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B.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  <a:r>
                <a:rPr lang="pt-BR" sz="2400" i="1">
                  <a:solidFill>
                    <a:srgbClr val="000000"/>
                  </a:solidFill>
                  <a:sym typeface="Symbol" pitchFamily="18" charset="2"/>
                </a:rPr>
                <a:t>d</a:t>
              </a:r>
              <a:r>
                <a:rPr lang="pt-BR" sz="2400">
                  <a:solidFill>
                    <a:srgbClr val="000000"/>
                  </a:solidFill>
                  <a:sym typeface="Symbol" pitchFamily="18" charset="2"/>
                </a:rPr>
                <a:t> = 8</a:t>
              </a:r>
              <a:r>
                <a:rPr lang="pt-BR" sz="2400" i="1">
                  <a:solidFill>
                    <a:srgbClr val="000000"/>
                  </a:solidFill>
                  <a:sym typeface="Symbol" pitchFamily="18" charset="2"/>
                </a:rPr>
                <a:t>h</a:t>
              </a:r>
            </a:p>
            <a:p>
              <a:pPr marL="533400" indent="-533400">
                <a:lnSpc>
                  <a:spcPct val="90000"/>
                </a:lnSpc>
                <a:spcBef>
                  <a:spcPct val="80000"/>
                </a:spcBef>
                <a:spcAft>
                  <a:spcPct val="80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C.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  <a:r>
                <a:rPr lang="pt-BR" sz="2400" i="1">
                  <a:solidFill>
                    <a:srgbClr val="000000"/>
                  </a:solidFill>
                  <a:sym typeface="Symbol" pitchFamily="18" charset="2"/>
                </a:rPr>
                <a:t>d</a:t>
              </a:r>
              <a:r>
                <a:rPr lang="pt-BR" sz="2400">
                  <a:solidFill>
                    <a:srgbClr val="000000"/>
                  </a:solidFill>
                  <a:sym typeface="Symbol" pitchFamily="18" charset="2"/>
                </a:rPr>
                <a:t> = 8</a:t>
              </a:r>
            </a:p>
            <a:p>
              <a:pPr marL="533400" indent="-533400">
                <a:lnSpc>
                  <a:spcPct val="90000"/>
                </a:lnSpc>
                <a:spcBef>
                  <a:spcPct val="80000"/>
                </a:spcBef>
                <a:spcAft>
                  <a:spcPct val="80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D.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</p:txBody>
        </p:sp>
        <p:pic>
          <p:nvPicPr>
            <p:cNvPr id="116753" name="Picture 17" descr="ALG01_196"/>
            <p:cNvPicPr>
              <a:picLocks noChangeAspect="1" noChangeArrowheads="1"/>
            </p:cNvPicPr>
            <p:nvPr/>
          </p:nvPicPr>
          <p:blipFill>
            <a:blip r:embed="rId6" cstate="print"/>
            <a:srcRect t="77583"/>
            <a:stretch>
              <a:fillRect/>
            </a:stretch>
          </p:blipFill>
          <p:spPr bwMode="auto">
            <a:xfrm>
              <a:off x="912" y="3499"/>
              <a:ext cx="691" cy="527"/>
            </a:xfrm>
            <a:prstGeom prst="rect">
              <a:avLst/>
            </a:prstGeom>
            <a:noFill/>
          </p:spPr>
        </p:pic>
      </p:grp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67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167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67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67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6743" grpId="0" animBg="1"/>
      <p:bldP spid="116750" grpId="0" autoUpdateAnimBg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3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4 CYP B</a:t>
            </a:r>
          </a:p>
        </p:txBody>
      </p:sp>
      <p:sp>
        <p:nvSpPr>
          <p:cNvPr id="128007" name="Oval 7"/>
          <p:cNvSpPr>
            <a:spLocks noChangeArrowheads="1"/>
          </p:cNvSpPr>
          <p:nvPr/>
        </p:nvSpPr>
        <p:spPr bwMode="auto">
          <a:xfrm>
            <a:off x="898525" y="4833938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28008" name="Picture 8" descr="Check Progres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92613" y="712788"/>
            <a:ext cx="2846387" cy="511175"/>
          </a:xfrm>
          <a:prstGeom prst="rect">
            <a:avLst/>
          </a:prstGeom>
          <a:noFill/>
        </p:spPr>
      </p:pic>
      <p:pic>
        <p:nvPicPr>
          <p:cNvPr id="128009" name="Picture 9" descr="CheckPointIC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</p:spPr>
      </p:pic>
      <p:sp>
        <p:nvSpPr>
          <p:cNvPr id="128017" name="TPQuestion"/>
          <p:cNvSpPr>
            <a:spLocks noChangeArrowheads="1"/>
          </p:cNvSpPr>
          <p:nvPr/>
        </p:nvSpPr>
        <p:spPr bwMode="auto">
          <a:xfrm>
            <a:off x="533400" y="1504950"/>
            <a:ext cx="8382000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E01B22"/>
                </a:solidFill>
              </a:rPr>
              <a:t>B.</a:t>
            </a:r>
            <a:r>
              <a:rPr lang="en-US" sz="2400" b="1">
                <a:solidFill>
                  <a:srgbClr val="00539D"/>
                </a:solidFill>
              </a:rPr>
              <a:t> Dustin ran a 26-mile marathon in 3.25 hours. Graph the equation.</a:t>
            </a:r>
          </a:p>
        </p:txBody>
      </p:sp>
      <p:grpSp>
        <p:nvGrpSpPr>
          <p:cNvPr id="128018" name="Group 18"/>
          <p:cNvGrpSpPr>
            <a:grpSpLocks/>
          </p:cNvGrpSpPr>
          <p:nvPr/>
        </p:nvGrpSpPr>
        <p:grpSpPr bwMode="auto">
          <a:xfrm>
            <a:off x="914400" y="2428875"/>
            <a:ext cx="5562600" cy="3808413"/>
            <a:chOff x="576" y="1622"/>
            <a:chExt cx="3504" cy="2399"/>
          </a:xfrm>
        </p:grpSpPr>
        <p:sp>
          <p:nvSpPr>
            <p:cNvPr id="128019" name="TPAnswers"/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576" y="1976"/>
              <a:ext cx="3504" cy="14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A.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			</a:t>
              </a: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B.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endParaRPr lang="pt-BR" sz="2400" b="1">
                <a:solidFill>
                  <a:srgbClr val="00539D"/>
                </a:solidFill>
                <a:sym typeface="Symbol" pitchFamily="18" charset="2"/>
              </a:endParaRP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C.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			</a:t>
              </a: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D.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</p:txBody>
        </p:sp>
        <p:pic>
          <p:nvPicPr>
            <p:cNvPr id="128020" name="Picture 20" descr="ALG04-02-04c-YT-B1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876" y="1622"/>
              <a:ext cx="990" cy="1167"/>
            </a:xfrm>
            <a:prstGeom prst="rect">
              <a:avLst/>
            </a:prstGeom>
            <a:noFill/>
          </p:spPr>
        </p:pic>
        <p:pic>
          <p:nvPicPr>
            <p:cNvPr id="128021" name="Picture 21" descr="ALG04-02-04c-YT-B2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2646" y="1622"/>
              <a:ext cx="990" cy="1167"/>
            </a:xfrm>
            <a:prstGeom prst="rect">
              <a:avLst/>
            </a:prstGeom>
            <a:noFill/>
          </p:spPr>
        </p:pic>
        <p:pic>
          <p:nvPicPr>
            <p:cNvPr id="128022" name="Picture 22" descr="ALG04-02-04c-YT-B3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887" y="2880"/>
              <a:ext cx="990" cy="1141"/>
            </a:xfrm>
            <a:prstGeom prst="rect">
              <a:avLst/>
            </a:prstGeom>
            <a:noFill/>
          </p:spPr>
        </p:pic>
        <p:pic>
          <p:nvPicPr>
            <p:cNvPr id="128023" name="Picture 23" descr="ALG04-02-04c-YT-B4"/>
            <p:cNvPicPr>
              <a:picLocks noChangeAspect="1" noChangeArrowheads="1"/>
            </p:cNvPicPr>
            <p:nvPr/>
          </p:nvPicPr>
          <p:blipFill>
            <a:blip r:embed="rId9" cstate="print"/>
            <a:srcRect b="4114"/>
            <a:stretch>
              <a:fillRect/>
            </a:stretch>
          </p:blipFill>
          <p:spPr bwMode="auto">
            <a:xfrm>
              <a:off x="2658" y="2880"/>
              <a:ext cx="990" cy="1119"/>
            </a:xfrm>
            <a:prstGeom prst="rect">
              <a:avLst/>
            </a:prstGeom>
            <a:noFill/>
          </p:spPr>
        </p:pic>
      </p:grp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80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280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280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280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0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80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80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80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800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800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800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800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800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800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800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800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8007" grpId="0" animBg="1"/>
      <p:bldP spid="128017" grpId="0" build="p" autoUpdateAnimBg="0" advAuto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7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4 CYP C</a:t>
            </a:r>
          </a:p>
        </p:txBody>
      </p:sp>
      <p:sp>
        <p:nvSpPr>
          <p:cNvPr id="129031" name="Oval 7"/>
          <p:cNvSpPr>
            <a:spLocks noChangeArrowheads="1"/>
          </p:cNvSpPr>
          <p:nvPr/>
        </p:nvSpPr>
        <p:spPr bwMode="auto">
          <a:xfrm>
            <a:off x="898525" y="5192713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29032" name="Picture 8" descr="Check Progres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92613" y="712788"/>
            <a:ext cx="2846387" cy="511175"/>
          </a:xfrm>
          <a:prstGeom prst="rect">
            <a:avLst/>
          </a:prstGeom>
          <a:noFill/>
        </p:spPr>
      </p:pic>
      <p:pic>
        <p:nvPicPr>
          <p:cNvPr id="129033" name="Picture 9" descr="CheckPointIC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</p:spPr>
      </p:pic>
      <p:sp>
        <p:nvSpPr>
          <p:cNvPr id="129038" name="TPQuestion"/>
          <p:cNvSpPr>
            <a:spLocks noChangeArrowheads="1"/>
          </p:cNvSpPr>
          <p:nvPr/>
        </p:nvSpPr>
        <p:spPr bwMode="auto">
          <a:xfrm>
            <a:off x="533400" y="1504950"/>
            <a:ext cx="8382000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E01B22"/>
                </a:solidFill>
              </a:rPr>
              <a:t>C.</a:t>
            </a:r>
            <a:r>
              <a:rPr lang="en-US" sz="2400" b="1">
                <a:solidFill>
                  <a:srgbClr val="00539D"/>
                </a:solidFill>
              </a:rPr>
              <a:t>  Estimate how many hours it would take to jog </a:t>
            </a:r>
            <a:br>
              <a:rPr lang="en-US" sz="2400" b="1">
                <a:solidFill>
                  <a:srgbClr val="00539D"/>
                </a:solidFill>
              </a:rPr>
            </a:br>
            <a:r>
              <a:rPr lang="en-US" sz="2400" b="1">
                <a:solidFill>
                  <a:srgbClr val="00539D"/>
                </a:solidFill>
              </a:rPr>
              <a:t>16 miles.</a:t>
            </a:r>
            <a:endParaRPr lang="en-US" sz="2400">
              <a:solidFill>
                <a:srgbClr val="000000"/>
              </a:solidFill>
            </a:endParaRPr>
          </a:p>
        </p:txBody>
      </p:sp>
      <p:grpSp>
        <p:nvGrpSpPr>
          <p:cNvPr id="129039" name="Group 15"/>
          <p:cNvGrpSpPr>
            <a:grpSpLocks/>
          </p:cNvGrpSpPr>
          <p:nvPr/>
        </p:nvGrpSpPr>
        <p:grpSpPr bwMode="auto">
          <a:xfrm>
            <a:off x="914400" y="2413000"/>
            <a:ext cx="2790825" cy="3225800"/>
            <a:chOff x="576" y="1520"/>
            <a:chExt cx="1758" cy="2032"/>
          </a:xfrm>
        </p:grpSpPr>
        <p:sp>
          <p:nvSpPr>
            <p:cNvPr id="129040" name="TPAnswers"/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576" y="1520"/>
              <a:ext cx="1758" cy="20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A.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  <a:r>
                <a:rPr lang="pt-BR" sz="2400">
                  <a:solidFill>
                    <a:srgbClr val="000000"/>
                  </a:solidFill>
                  <a:sym typeface="Symbol" pitchFamily="18" charset="2"/>
                </a:rPr>
                <a:t>1 hour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B.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C.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  <a:r>
                <a:rPr lang="pt-BR" sz="2400">
                  <a:solidFill>
                    <a:srgbClr val="000000"/>
                  </a:solidFill>
                  <a:sym typeface="Symbol" pitchFamily="18" charset="2"/>
                </a:rPr>
                <a:t>16 hours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D.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  <a:r>
                <a:rPr lang="pt-BR" sz="2400">
                  <a:solidFill>
                    <a:srgbClr val="000000"/>
                  </a:solidFill>
                  <a:sym typeface="Symbol" pitchFamily="18" charset="2"/>
                </a:rPr>
                <a:t>2 hours</a:t>
              </a:r>
            </a:p>
          </p:txBody>
        </p:sp>
        <p:pic>
          <p:nvPicPr>
            <p:cNvPr id="129041" name="Picture 17" descr="ALG01_197"/>
            <p:cNvPicPr>
              <a:picLocks noChangeAspect="1" noChangeArrowheads="1"/>
            </p:cNvPicPr>
            <p:nvPr/>
          </p:nvPicPr>
          <p:blipFill>
            <a:blip r:embed="rId6" cstate="print"/>
            <a:srcRect t="22641" b="42235"/>
            <a:stretch>
              <a:fillRect/>
            </a:stretch>
          </p:blipFill>
          <p:spPr bwMode="auto">
            <a:xfrm>
              <a:off x="912" y="1992"/>
              <a:ext cx="841" cy="484"/>
            </a:xfrm>
            <a:prstGeom prst="rect">
              <a:avLst/>
            </a:prstGeom>
            <a:noFill/>
          </p:spPr>
        </p:pic>
      </p:grp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9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290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290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290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90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90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90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903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90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903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90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903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90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903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903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9031" grpId="0" animBg="1"/>
      <p:bldP spid="129038" grpId="0" autoUpdateAnimBg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End of the Lesson</a:t>
            </a:r>
          </a:p>
        </p:txBody>
      </p:sp>
    </p:spTree>
    <p:custDataLst>
      <p:tags r:id="rId1"/>
    </p:custDataLst>
  </p:cSld>
  <p:clrMapOvr>
    <a:masterClrMapping/>
  </p:clrMapOvr>
  <p:transition advClick="0">
    <p:zoom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USESECONDARYMONITOR" val="True"/>
  <p:tag name="BULLETTYPE" val="1"/>
  <p:tag name="RESPCOUNTERSTYLE" val="-1"/>
  <p:tag name="INPUTSOURCE" val="1"/>
  <p:tag name="BACKUPSESSIONS" val="True"/>
  <p:tag name="REVIEWONLY" val="False"/>
  <p:tag name="PARTICIPANTSINLEADERBOARD" val="5"/>
  <p:tag name="BUBBLESIZEVISIBLE" val="True"/>
  <p:tag name="CUSTOMGRIDBACKCOLOR" val="-2830136"/>
  <p:tag name="CUSTOMCELLBACKCOLOR3" val="-268652"/>
  <p:tag name="DISPLAYDEVICENUMBER" val="True"/>
  <p:tag name="AUTOSIZEGRID" val="True"/>
  <p:tag name="CHARTCOLORS" val="1"/>
  <p:tag name="MULTIRESPDIVISOR" val="1"/>
  <p:tag name="CORRECTPOINTVALUE" val="100"/>
  <p:tag name="ZEROBASED" val="False"/>
  <p:tag name="SHOWBARVISIBLE" val="True"/>
  <p:tag name="REQUIREPASSWORD" val="False"/>
  <p:tag name="RESPCOUNTERFORMAT" val="0"/>
  <p:tag name="NUMRESPONSES" val="1"/>
  <p:tag name="AUTOADVANCE" val="False"/>
  <p:tag name="TEAMSINLEADERBOARD" val="5"/>
  <p:tag name="BUBBLEGROUPING" val="3"/>
  <p:tag name="CUSTOMCELLBACKCOLOR2" val="-13395457"/>
  <p:tag name="DISPLAYDEVICEID" val="True"/>
  <p:tag name="GRIDPOSITION" val="1"/>
  <p:tag name="INCLUDENONRESPONDERS" val="False"/>
  <p:tag name="INCORRECTPOINTVALUE" val="0"/>
  <p:tag name="CHARTSCALE" val="True"/>
  <p:tag name="DEFAULTPORT" val="1001"/>
  <p:tag name="RESPTABLESTYLE" val="-1"/>
  <p:tag name="BACKUPMAINTENANCE" val="7"/>
  <p:tag name="STDCHART" val="1"/>
  <p:tag name="DEFAULTNUMTEAMS" val="5"/>
  <p:tag name="USESCHEMECOLORS" val="True"/>
  <p:tag name="GRIDSIZE" val="{Width=800, Height=600}"/>
  <p:tag name="PARTLISTDEFAULT" val="0"/>
  <p:tag name="ADDINALWAYSLOADED" val="False"/>
  <p:tag name="ENABLEPRESENTERVPAD" val="False"/>
  <p:tag name="COUNTDOWNSECONDS" val="10"/>
  <p:tag name="ROTATIONINTERVAL" val="2"/>
  <p:tag name="BUBBLEVALUEFORMAT" val="0.0"/>
  <p:tag name="DISPLAYNAME" val="True"/>
  <p:tag name="CHARTLABELS" val="0"/>
  <p:tag name="REALTIMEBACKUP" val="False"/>
  <p:tag name="ANSWERNOWSTYLE" val="-1"/>
  <p:tag name="ALLOWDUPLICATES" val="False"/>
  <p:tag name="BUBBLENAMEVISIBLE" val="True"/>
  <p:tag name="GRIDOPACITY" val="90"/>
  <p:tag name="INCLUDEPPT" val="True"/>
  <p:tag name="EXPANDSHOWBAR" val="True"/>
  <p:tag name="CHARTVALUEFORMAT" val="0%"/>
  <p:tag name="CUSTOMCELLBACKCOLOR1" val="-657956"/>
  <p:tag name="RESETCHARTS" val="True"/>
  <p:tag name="ANSWERNOWTEXT" val="Answer Now"/>
  <p:tag name="MAXRESPONDERS" val="5"/>
  <p:tag name="POLLINGCYCLE" val="2"/>
  <p:tag name="COUNTDOWNSTYLE" val="-1"/>
  <p:tag name="CUSTOMCELLBACKCOLOR4" val="-8355712"/>
  <p:tag name="TPVERSION" val="2006"/>
  <p:tag name="GRIDROTATIONINTERVAL" val="2"/>
  <p:tag name="AUTOUPDATEALIASES" val="True"/>
  <p:tag name="USEENTERPRISEMANAGER" val="False"/>
  <p:tag name="CUSTOMCELLFORECOLOR" val="-16777216"/>
  <p:tag name="AUTOADJUSTPARTRANGE" val="True"/>
  <p:tag name="ALLOWUSERFEEDBACK" val="True"/>
  <p:tag name="DELIMITERS" val="3.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GUID" val="3D59312F1C974886B2A6CB789348A99A"/>
  <p:tag name="SLIDEID" val="3D59312F1C974886B2A6CB789348A99A"/>
  <p:tag name="SLIDEORDER" val="1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VALUES" val="Incorrect¤Correct¤Incorrect¤Incorrect"/>
  <p:tag name="RESPONSESGATHERED" val="False"/>
  <p:tag name="QUESTIONALIAS" val="5-Minute Check 1"/>
  <p:tag name="ANSWERSALIAS" val="A¤B¤C¤D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2"/>
  <p:tag name="SLIDEGUID" val="F98663D27C4C4D02A75C7DD64C04FBC7"/>
  <p:tag name="VALUES" val="Correct¤Incorrect¤Incorrect¤Incorrect"/>
  <p:tag name="RESPONSESGATHERED" val="False"/>
  <p:tag name="QUESTIONALIAS" val="5-Minute Check 2"/>
  <p:tag name="ANSWERSALIAS" val="A¤B¤C¤D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3"/>
  <p:tag name="SLIDEGUID" val="0F4D12760163481484E7D16911DB5168"/>
  <p:tag name="VALUES" val="Incorrect¤Incorrect¤Correct¤Incorrect"/>
  <p:tag name="RESPONSESGATHERED" val="False"/>
  <p:tag name="QUESTIONALIAS" val="5-Minute Check 3"/>
  <p:tag name="ANSWERSALIAS" val="A¤B¤C¤D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4"/>
  <p:tag name="SLIDEGUID" val="B118CCF1E7ED49C5B4EB7FC77E344CD3"/>
  <p:tag name="VALUES" val="Incorrect¤Incorrect¤Incorrect¤Correct"/>
  <p:tag name="RESPONSESGATHERED" val="False"/>
  <p:tag name="QUESTIONALIAS" val="5-Minute Check 4"/>
  <p:tag name="ANSWERSALIAS" val="A¤B¤C¤D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5"/>
  <p:tag name="SLIDEGUID" val="850FC0573EE544698790B5583350D9D9"/>
  <p:tag name="VALUES" val="Incorrect¤Incorrect¤Correct¤Incorrect"/>
  <p:tag name="RESPONSESGATHERED" val="False"/>
  <p:tag name="QUESTIONALIAS" val="5-Minute Check 5"/>
  <p:tag name="ANSWERSALIAS" val="A¤B¤C¤D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6"/>
  <p:tag name="SLIDEGUID" val="D581107F971847BEAEFEC5331E1D9D03"/>
  <p:tag name="VALUES" val="Incorrect¤Incorrect¤Correct¤Incorrect"/>
  <p:tag name="RESPONSESGATHERED" val="False"/>
  <p:tag name="QUESTIONALIAS" val="5-Minute Check 6"/>
  <p:tag name="ANSWERSALIAS" val="A¤B¤C¤D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6"/>
  <p:tag name="SLIDEGUID" val="10402C18D5024B34B2D5723FE403CB47"/>
  <p:tag name="VALUES" val="Incorrect¤Correct¤Incorrect¤Incorrect"/>
  <p:tag name="QUESTIONALIAS" val="Example 1 CYP A"/>
  <p:tag name="ANSWERSALIAS" val="A¤B¤C¤D"/>
  <p:tag name="RESPONSESGATHERED" val="False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7"/>
  <p:tag name="SLIDEGUID" val="D835F62D8398433184AFA184C0BB3F11"/>
  <p:tag name="VALUES" val="Incorrect¤Incorrect¤Incorrect¤Correct"/>
  <p:tag name="QUESTIONALIAS" val="Example 1 CYP B"/>
  <p:tag name="ANSWERSALIAS" val="A¤B¤C¤D"/>
  <p:tag name="RESPONSESGATHERED" val="False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7"/>
  <p:tag name="SLIDEGUID" val="763036F1F41841B5A1B0F85EC6EBD574"/>
  <p:tag name="VALUES" val="Incorrect¤Correct¤Incorrect¤Incorrect"/>
  <p:tag name="QUESTIONALIAS" val="Example 2 CYP"/>
  <p:tag name="ANSWERSALIAS" val="A¤B¤C¤D"/>
  <p:tag name="RESPONSESGATHERED" val="False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7"/>
  <p:tag name="SLIDEGUID" val="A374C315D0D94FC1A78229D8376ED540"/>
  <p:tag name="VALUES" val="Correct¤Incorrect¤Incorrect¤Incorrect"/>
  <p:tag name="QUESTIONALIAS" val="Example 3 CYP A"/>
  <p:tag name="ANSWERSALIAS" val="A¤B¤C¤D"/>
  <p:tag name="RESPONSESGATHERED" val="False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8"/>
  <p:tag name="SLIDEGUID" val="4319E86CA1BC4CA3A7B4B6FD9714BC08"/>
  <p:tag name="VALUES" val="Incorrect¤Incorrect¤Correct¤Incorrect"/>
  <p:tag name="QUESTIONALIAS" val="Example 3 CYP B"/>
  <p:tag name="ANSWERSALIAS" val="A¤B¤C¤D"/>
  <p:tag name="RESPONSESGATHERED" val="False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7"/>
  <p:tag name="SLIDEGUID" val="05E72300D2AA48239E797BC23141D212"/>
  <p:tag name="VALUES" val="Incorrect¤Correct¤Incorrect¤Incorrect"/>
  <p:tag name="QUESTIONALIAS" val="Example 4 CYP A"/>
  <p:tag name="ANSWERSALIAS" val="A¤B¤C¤D"/>
  <p:tag name="RESPONSESGATHERED" val="False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8"/>
  <p:tag name="SLIDEGUID" val="E63DEAD97D184091AF35A06FB676A4EA"/>
  <p:tag name="VALUES" val="Incorrect¤Incorrect¤Correct¤Incorrect"/>
  <p:tag name="QUESTIONALIAS" val="Example 4 CYP B"/>
  <p:tag name="ANSWERSALIAS" val="A¤B¤C¤D"/>
  <p:tag name="RESPONSESGATHERED" val="False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9"/>
  <p:tag name="SLIDEGUID" val="415A6E990D984D72A2E5433F18FCF7B0"/>
  <p:tag name="VALUES" val="Incorrect¤Incorrect¤Incorrect¤Correct"/>
  <p:tag name="QUESTIONALIAS" val="Example 4 CYP C"/>
  <p:tag name="ANSWERSALIAS" val="A¤B¤C¤D"/>
  <p:tag name="RESPONSESGATHERED" val="False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heme/theme1.xml><?xml version="1.0" encoding="utf-8"?>
<a:theme xmlns:a="http://schemas.openxmlformats.org/drawingml/2006/main" name="3_Default Design">
  <a:themeElements>
    <a:clrScheme name="3_Default Design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E01B18"/>
      </a:hlink>
      <a:folHlink>
        <a:srgbClr val="E01B22"/>
      </a:folHlink>
    </a:clrScheme>
    <a:fontScheme name="3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3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4_Default Design">
  <a:themeElements>
    <a:clrScheme name="4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4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4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2_Default Design">
  <a:themeElements>
    <a:clrScheme name="2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2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2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5_Default Design">
  <a:themeElements>
    <a:clrScheme name="5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5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5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6_Default Design">
  <a:themeElements>
    <a:clrScheme name="6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6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6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7_Default Design">
  <a:themeElements>
    <a:clrScheme name="7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7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7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8_Default Design">
  <a:themeElements>
    <a:clrScheme name="8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8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8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9_Default Design">
  <a:themeElements>
    <a:clrScheme name="9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9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9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10_Default Design">
  <a:themeElements>
    <a:clrScheme name="10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0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0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11_Default Design">
  <a:themeElements>
    <a:clrScheme name="11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1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1393</TotalTime>
  <Words>880</Words>
  <Application>Microsoft Office PowerPoint</Application>
  <PresentationFormat>On-screen Show (4:3)</PresentationFormat>
  <Paragraphs>180</Paragraphs>
  <Slides>31</Slides>
  <Notes>0</Notes>
  <HiddenSlides>1</HiddenSlides>
  <MMClips>0</MMClips>
  <ScaleCrop>false</ScaleCrop>
  <HeadingPairs>
    <vt:vector size="4" baseType="variant">
      <vt:variant>
        <vt:lpstr>Theme</vt:lpstr>
      </vt:variant>
      <vt:variant>
        <vt:i4>10</vt:i4>
      </vt:variant>
      <vt:variant>
        <vt:lpstr>Slide Titles</vt:lpstr>
      </vt:variant>
      <vt:variant>
        <vt:i4>31</vt:i4>
      </vt:variant>
    </vt:vector>
  </HeadingPairs>
  <TitlesOfParts>
    <vt:vector size="41" baseType="lpstr">
      <vt:lpstr>3_Default Design</vt:lpstr>
      <vt:lpstr>4_Default Design</vt:lpstr>
      <vt:lpstr>2_Default Design</vt:lpstr>
      <vt:lpstr>5_Default Design</vt:lpstr>
      <vt:lpstr>6_Default Design</vt:lpstr>
      <vt:lpstr>7_Default Design</vt:lpstr>
      <vt:lpstr>8_Default Design</vt:lpstr>
      <vt:lpstr>9_Default Design</vt:lpstr>
      <vt:lpstr>10_Default Design</vt:lpstr>
      <vt:lpstr>11_Default Design</vt:lpstr>
      <vt:lpstr>Splash Screen</vt:lpstr>
      <vt:lpstr>Lesson Menu</vt:lpstr>
      <vt:lpstr>5-Minute Check 1</vt:lpstr>
      <vt:lpstr>5-Minute Check 2</vt:lpstr>
      <vt:lpstr>5-Minute Check 3</vt:lpstr>
      <vt:lpstr>5-Minute Check 4</vt:lpstr>
      <vt:lpstr>5-Minute Check 5</vt:lpstr>
      <vt:lpstr>5-Minute Check 6</vt:lpstr>
      <vt:lpstr>CCSS</vt:lpstr>
      <vt:lpstr>Then/Now</vt:lpstr>
      <vt:lpstr>Vocabulary</vt:lpstr>
      <vt:lpstr>Example 1 A</vt:lpstr>
      <vt:lpstr>Example 1 B</vt:lpstr>
      <vt:lpstr>Example 1 CYP A</vt:lpstr>
      <vt:lpstr>Example 1 CYP B</vt:lpstr>
      <vt:lpstr>Example 2</vt:lpstr>
      <vt:lpstr>Example 2 CYP</vt:lpstr>
      <vt:lpstr>Concept</vt:lpstr>
      <vt:lpstr>Example 3 A</vt:lpstr>
      <vt:lpstr>Example 3 A</vt:lpstr>
      <vt:lpstr>Example 3 B</vt:lpstr>
      <vt:lpstr>Example 3 CYP A</vt:lpstr>
      <vt:lpstr>Example 3 CYP B</vt:lpstr>
      <vt:lpstr>Example 4 A</vt:lpstr>
      <vt:lpstr>Example 4 A</vt:lpstr>
      <vt:lpstr>Example  4 B</vt:lpstr>
      <vt:lpstr>Example 4 C</vt:lpstr>
      <vt:lpstr>Example 4 CYP A</vt:lpstr>
      <vt:lpstr>Example 4 CYP B</vt:lpstr>
      <vt:lpstr>Example 4 CYP C</vt:lpstr>
      <vt:lpstr>End of the Lesson</vt:lpstr>
    </vt:vector>
  </TitlesOfParts>
  <Company>Madeira Station LLC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Glencoe Algebra 1</dc:title>
  <dc:creator>Tim Chavel</dc:creator>
  <cp:lastModifiedBy>tchavel</cp:lastModifiedBy>
  <cp:revision>119</cp:revision>
  <dcterms:created xsi:type="dcterms:W3CDTF">2007-12-06T14:31:51Z</dcterms:created>
  <dcterms:modified xsi:type="dcterms:W3CDTF">2015-11-23T15:16:40Z</dcterms:modified>
</cp:coreProperties>
</file>