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302" r:id="rId21"/>
    <p:sldId id="259" r:id="rId22"/>
    <p:sldId id="288" r:id="rId23"/>
    <p:sldId id="308" r:id="rId24"/>
    <p:sldId id="316" r:id="rId25"/>
    <p:sldId id="260" r:id="rId26"/>
    <p:sldId id="261" r:id="rId27"/>
    <p:sldId id="309" r:id="rId28"/>
    <p:sldId id="315" r:id="rId29"/>
    <p:sldId id="263" r:id="rId30"/>
    <p:sldId id="291" r:id="rId31"/>
    <p:sldId id="317" r:id="rId32"/>
    <p:sldId id="318" r:id="rId33"/>
    <p:sldId id="319" r:id="rId34"/>
    <p:sldId id="326" r:id="rId35"/>
    <p:sldId id="327" r:id="rId36"/>
    <p:sldId id="310" r:id="rId37"/>
    <p:sldId id="320" r:id="rId38"/>
    <p:sldId id="321" r:id="rId39"/>
    <p:sldId id="328" r:id="rId40"/>
    <p:sldId id="293" r:id="rId41"/>
    <p:sldId id="322" r:id="rId42"/>
    <p:sldId id="323" r:id="rId43"/>
    <p:sldId id="311" r:id="rId44"/>
    <p:sldId id="325" r:id="rId45"/>
    <p:sldId id="275" r:id="rId46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3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8984C"/>
                </a:solidFill>
              </a:rPr>
              <a:t>Over Lesson 3–4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3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3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0" name="Picture 16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3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3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31.xml"/><Relationship Id="rId5" Type="http://schemas.openxmlformats.org/officeDocument/2006/relationships/slide" Target="slide10.xml"/><Relationship Id="rId10" Type="http://schemas.openxmlformats.org/officeDocument/2006/relationships/slide" Target="slide20.xml"/><Relationship Id="rId4" Type="http://schemas.openxmlformats.org/officeDocument/2006/relationships/slide" Target="slide9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8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4.png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3.jpe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2.jpeg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56.jpeg"/><Relationship Id="rId5" Type="http://schemas.openxmlformats.org/officeDocument/2006/relationships/image" Target="../media/image8.jpe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3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3–4)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6" action="ppaction://hlinksldjump"/>
              </a:rPr>
              <a:t>Key Concept:  Arithmetic Sequence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7" action="ppaction://hlinksldjump"/>
              </a:rPr>
              <a:t>Example 1:	Identify Arithmetic Sequences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8" action="ppaction://hlinksldjump"/>
              </a:rPr>
              <a:t>Example 2:	Find the Next Term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Key Concept:  </a:t>
            </a:r>
            <a:r>
              <a:rPr lang="en-US" sz="2000" i="1">
                <a:solidFill>
                  <a:srgbClr val="E01B22"/>
                </a:solidFill>
                <a:hlinkClick r:id="rId9" action="ppaction://hlinksldjump"/>
              </a:rPr>
              <a:t>n</a:t>
            </a: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th</a:t>
            </a:r>
            <a:r>
              <a:rPr lang="en-US" sz="2400">
                <a:solidFill>
                  <a:srgbClr val="E01B22"/>
                </a:solidFill>
                <a:hlinkClick r:id="rId9" action="ppaction://hlinksldjump"/>
              </a:rPr>
              <a:t> </a:t>
            </a: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Term of an Arithmetic Sequence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0" action="ppaction://hlinksldjump"/>
              </a:rPr>
              <a:t>Example 3:	Find the </a:t>
            </a:r>
            <a:r>
              <a:rPr lang="en-US" sz="2000" i="1">
                <a:solidFill>
                  <a:srgbClr val="E01B22"/>
                </a:solidFill>
                <a:hlinkClick r:id="rId10" action="ppaction://hlinksldjump"/>
              </a:rPr>
              <a:t>n</a:t>
            </a:r>
            <a:r>
              <a:rPr lang="en-US" sz="2000">
                <a:solidFill>
                  <a:srgbClr val="E01B22"/>
                </a:solidFill>
                <a:hlinkClick r:id="rId10" action="ppaction://hlinksldjump"/>
              </a:rPr>
              <a:t>th Term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1" action="ppaction://hlinksldjump"/>
              </a:rPr>
              <a:t>Example 4:	Real-World Example:  Arithmetic Sequences as Functions</a:t>
            </a:r>
            <a:endParaRPr 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92150" y="167640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What is the constant of variation for the equation of the line that passes through (2, –3) and (8, –12)?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6337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38" name="Group 18"/>
          <p:cNvGrpSpPr>
            <a:grpSpLocks/>
          </p:cNvGrpSpPr>
          <p:nvPr/>
        </p:nvGrpSpPr>
        <p:grpSpPr bwMode="auto">
          <a:xfrm>
            <a:off x="1066800" y="2540000"/>
            <a:ext cx="2790825" cy="3289300"/>
            <a:chOff x="672" y="1600"/>
            <a:chExt cx="1758" cy="2072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28"/>
              <a:ext cx="1758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7" name="Picture 17" descr="3-5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32" y="1600"/>
              <a:ext cx="323" cy="20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Which graph represents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–2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192338"/>
            <a:ext cx="5453063" cy="3879850"/>
            <a:chOff x="672" y="1381"/>
            <a:chExt cx="3435" cy="244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3072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03-05-2A-5mi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5" y="1381"/>
              <a:ext cx="1094" cy="1094"/>
            </a:xfrm>
            <a:prstGeom prst="rect">
              <a:avLst/>
            </a:prstGeom>
            <a:noFill/>
          </p:spPr>
        </p:pic>
        <p:pic>
          <p:nvPicPr>
            <p:cNvPr id="108556" name="Picture 12" descr="03-05-2B-5min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13" y="1381"/>
              <a:ext cx="1094" cy="1094"/>
            </a:xfrm>
            <a:prstGeom prst="rect">
              <a:avLst/>
            </a:prstGeom>
            <a:noFill/>
          </p:spPr>
        </p:pic>
        <p:pic>
          <p:nvPicPr>
            <p:cNvPr id="108557" name="Picture 13" descr="03-05-2C-5mi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5" y="2737"/>
              <a:ext cx="1088" cy="1088"/>
            </a:xfrm>
            <a:prstGeom prst="rect">
              <a:avLst/>
            </a:prstGeom>
            <a:noFill/>
          </p:spPr>
        </p:pic>
        <p:pic>
          <p:nvPicPr>
            <p:cNvPr id="108558" name="Picture 14" descr="03-05-2D-5mi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13" y="2689"/>
              <a:ext cx="1088" cy="108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43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24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16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7640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Suppose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varies directly with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. If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32 when 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8, find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64.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6022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–16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12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Suppose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varies directly with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. If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–24 when </a:t>
            </a:r>
            <a:br>
              <a:rPr lang="en-US" sz="2400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–3, find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when </a:t>
            </a:r>
            <a:r>
              <a:rPr lang="en-US" sz="2400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 = –2.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784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>
                <a:solidFill>
                  <a:srgbClr val="00539D"/>
                </a:solidFill>
                <a:cs typeface="Times New Roman" pitchFamily="18" charset="0"/>
              </a:rPr>
              <a:t>Which direct variation equation includes the point (–9, 15)?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2794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11628" name="Group 12"/>
          <p:cNvGrpSpPr>
            <a:grpSpLocks/>
          </p:cNvGrpSpPr>
          <p:nvPr/>
        </p:nvGrpSpPr>
        <p:grpSpPr bwMode="auto">
          <a:xfrm>
            <a:off x="1066800" y="2527300"/>
            <a:ext cx="2790825" cy="3289300"/>
            <a:chOff x="672" y="1592"/>
            <a:chExt cx="1758" cy="2072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28"/>
              <a:ext cx="1758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8000"/>
                </a:spcBef>
                <a:spcAft>
                  <a:spcPct val="68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7" name="Picture 11" descr="3-5-5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24" y="1592"/>
              <a:ext cx="793" cy="20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0"/>
              <a:t>F.BF.2 Write arithmetic and geometric sequences both recursively and with an explicit formula, use them to model situations, and translate between the two forms.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0"/>
              <a:t>F.LE.2 Construct linear and exponential functions, including arithmetic and geometric sequences, given a graph, a description of a relationship, or two input-output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0"/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/>
              <a:t>You identified linear functions.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Recognize arithmetic sequences.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80168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Relate arithmetic sequences to linear functions. 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sequence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7620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terms of the sequence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arithmetic sequence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common difference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recursive formula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3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923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Identify Arithmetic Sequences</a:t>
            </a:r>
          </a:p>
        </p:txBody>
      </p:sp>
      <p:sp>
        <p:nvSpPr>
          <p:cNvPr id="5906" name="Rectangle 7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229600" cy="822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Determine whether –15, –13, –11, –9, ... is an arithmetic sequence. Explain.</a:t>
            </a:r>
          </a:p>
        </p:txBody>
      </p:sp>
      <p:sp>
        <p:nvSpPr>
          <p:cNvPr id="5907" name="Rectangle 787"/>
          <p:cNvSpPr>
            <a:spLocks noChangeArrowheads="1"/>
          </p:cNvSpPr>
          <p:nvPr/>
        </p:nvSpPr>
        <p:spPr bwMode="auto">
          <a:xfrm>
            <a:off x="533400" y="48006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This is an arithmetic sequence because the difference between terms is constant.</a:t>
            </a:r>
          </a:p>
        </p:txBody>
      </p:sp>
      <p:pic>
        <p:nvPicPr>
          <p:cNvPr id="5908" name="Picture 788" descr="3_4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2503488"/>
            <a:ext cx="3400425" cy="12588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6" grpId="0" build="p" autoUpdateAnimBg="0" advAuto="0"/>
      <p:bldP spid="590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Identify Arithmetic Sequences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832350"/>
            <a:ext cx="7772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This is not an arithmetic sequence because the difference between terms is not constant.</a:t>
            </a:r>
          </a:p>
        </p:txBody>
      </p:sp>
      <p:grpSp>
        <p:nvGrpSpPr>
          <p:cNvPr id="86031" name="Group 15"/>
          <p:cNvGrpSpPr>
            <a:grpSpLocks/>
          </p:cNvGrpSpPr>
          <p:nvPr/>
        </p:nvGrpSpPr>
        <p:grpSpPr bwMode="auto">
          <a:xfrm>
            <a:off x="533400" y="1346200"/>
            <a:ext cx="8448675" cy="781050"/>
            <a:chOff x="336" y="848"/>
            <a:chExt cx="5322" cy="492"/>
          </a:xfrm>
        </p:grpSpPr>
        <p:pic>
          <p:nvPicPr>
            <p:cNvPr id="86032" name="Picture 16" descr="GC9_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9" y="848"/>
              <a:ext cx="1541" cy="492"/>
            </a:xfrm>
            <a:prstGeom prst="rect">
              <a:avLst/>
            </a:prstGeom>
            <a:noFill/>
          </p:spPr>
        </p:pic>
        <p:sp>
          <p:nvSpPr>
            <p:cNvPr id="86033" name="Rectangle 17"/>
            <p:cNvSpPr>
              <a:spLocks noChangeArrowheads="1"/>
            </p:cNvSpPr>
            <p:nvPr/>
          </p:nvSpPr>
          <p:spPr bwMode="auto">
            <a:xfrm>
              <a:off x="336" y="863"/>
              <a:ext cx="532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</a:pPr>
              <a:r>
                <a:rPr lang="en-US" sz="2400">
                  <a:solidFill>
                    <a:srgbClr val="00539D"/>
                  </a:solidFill>
                </a:rPr>
                <a:t>	</a:t>
              </a:r>
              <a:r>
                <a:rPr lang="en-US" sz="2400">
                  <a:solidFill>
                    <a:srgbClr val="E01B22"/>
                  </a:solidFill>
                </a:rPr>
                <a:t>B.</a:t>
              </a:r>
              <a:r>
                <a:rPr lang="en-US" sz="2400">
                  <a:solidFill>
                    <a:srgbClr val="00539D"/>
                  </a:solidFill>
                </a:rPr>
                <a:t> Determine whether	                             is an arithmetic sequence. Explain.</a:t>
              </a:r>
            </a:p>
          </p:txBody>
        </p:sp>
      </p:grpSp>
      <p:pic>
        <p:nvPicPr>
          <p:cNvPr id="86038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3225" y="2771775"/>
            <a:ext cx="3257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A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1047750" y="3371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7" name="TPQuestion"/>
          <p:cNvSpPr>
            <a:spLocks noChangeArrowheads="1"/>
          </p:cNvSpPr>
          <p:nvPr/>
        </p:nvSpPr>
        <p:spPr bwMode="auto">
          <a:xfrm>
            <a:off x="457200" y="14938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400">
                <a:solidFill>
                  <a:srgbClr val="E01B22"/>
                </a:solidFill>
              </a:rPr>
              <a:t>A.</a:t>
            </a:r>
            <a:r>
              <a:rPr lang="en-US" sz="2400">
                <a:solidFill>
                  <a:srgbClr val="00539D"/>
                </a:solidFill>
              </a:rPr>
              <a:t> Determine whether 2, 4, 8, 10, 12, … is an arithmetic sequence.</a:t>
            </a:r>
          </a:p>
        </p:txBody>
      </p:sp>
      <p:sp>
        <p:nvSpPr>
          <p:cNvPr id="113678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38400"/>
            <a:ext cx="441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cannot be determined</a:t>
            </a:r>
            <a:br>
              <a:rPr lang="en-US" sz="2200">
                <a:solidFill>
                  <a:srgbClr val="000000"/>
                </a:solidFill>
              </a:rPr>
            </a:br>
            <a:endParaRPr lang="en-US" sz="22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This is not an arithmetic sequence because the difference between terms is not constant.</a:t>
            </a:r>
          </a:p>
          <a:p>
            <a:pPr marL="533400" indent="-53340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This is an arithmetic sequence because the difference between terms is constant.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7" grpId="0" autoUpdateAnimBg="0"/>
      <p:bldP spid="113678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B</a:t>
            </a: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1276350" y="51339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1870" name="Group 14"/>
          <p:cNvGrpSpPr>
            <a:grpSpLocks/>
          </p:cNvGrpSpPr>
          <p:nvPr/>
        </p:nvGrpSpPr>
        <p:grpSpPr bwMode="auto">
          <a:xfrm>
            <a:off x="685800" y="1476375"/>
            <a:ext cx="8229600" cy="795338"/>
            <a:chOff x="336" y="841"/>
            <a:chExt cx="5184" cy="501"/>
          </a:xfrm>
        </p:grpSpPr>
        <p:pic>
          <p:nvPicPr>
            <p:cNvPr id="121871" name="Picture 15" descr="ALG1EqREV1"/>
            <p:cNvPicPr>
              <a:picLocks noChangeAspect="1" noChangeArrowheads="1"/>
            </p:cNvPicPr>
            <p:nvPr/>
          </p:nvPicPr>
          <p:blipFill>
            <a:blip r:embed="rId6" cstate="print"/>
            <a:srcRect r="12917"/>
            <a:stretch>
              <a:fillRect/>
            </a:stretch>
          </p:blipFill>
          <p:spPr bwMode="auto">
            <a:xfrm>
              <a:off x="2642" y="852"/>
              <a:ext cx="1254" cy="490"/>
            </a:xfrm>
            <a:prstGeom prst="rect">
              <a:avLst/>
            </a:prstGeom>
            <a:noFill/>
          </p:spPr>
        </p:pic>
        <p:sp>
          <p:nvSpPr>
            <p:cNvPr id="121872" name="TPQuestion"/>
            <p:cNvSpPr>
              <a:spLocks noChangeArrowheads="1"/>
            </p:cNvSpPr>
            <p:nvPr/>
          </p:nvSpPr>
          <p:spPr bwMode="auto">
            <a:xfrm>
              <a:off x="336" y="841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>
                <a:lnSpc>
                  <a:spcPct val="150000"/>
                </a:lnSpc>
              </a:pPr>
              <a:r>
                <a:rPr lang="en-US" sz="2400">
                  <a:solidFill>
                    <a:srgbClr val="E01B22"/>
                  </a:solidFill>
                </a:rPr>
                <a:t>B.</a:t>
              </a:r>
              <a:r>
                <a:rPr lang="en-US" sz="2400">
                  <a:solidFill>
                    <a:srgbClr val="00539D"/>
                  </a:solidFill>
                </a:rPr>
                <a:t> Determine whether                         … is an arithmetic sequence.</a:t>
              </a:r>
            </a:p>
          </p:txBody>
        </p:sp>
      </p:grpSp>
      <p:sp>
        <p:nvSpPr>
          <p:cNvPr id="1218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95400" y="3008313"/>
            <a:ext cx="4648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spcAft>
                <a:spcPts val="13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cannot be determined</a:t>
            </a:r>
            <a:br>
              <a:rPr lang="en-US" sz="2200">
                <a:solidFill>
                  <a:srgbClr val="000000"/>
                </a:solidFill>
              </a:rPr>
            </a:br>
            <a:endParaRPr lang="en-US" sz="2200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spcBef>
                <a:spcPct val="20000"/>
              </a:spcBef>
              <a:spcAft>
                <a:spcPts val="13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This is not an arithmetic sequence because the difference between terms is not constant.</a:t>
            </a:r>
          </a:p>
          <a:p>
            <a:pPr marL="533400" indent="-533400">
              <a:spcBef>
                <a:spcPct val="20000"/>
              </a:spcBef>
              <a:spcAft>
                <a:spcPts val="13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This is an arithmetic sequence because the difference between terms is constant.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18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8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  <p:bldP spid="121873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Next Term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0188"/>
            <a:ext cx="8382000" cy="822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	</a:t>
            </a:r>
            <a:r>
              <a:rPr lang="en-US" sz="2400" b="1">
                <a:solidFill>
                  <a:srgbClr val="00539D"/>
                </a:solidFill>
              </a:rPr>
              <a:t>Find the next three terms of the arithmetic sequence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–8, –11, –14, –17, ….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33400" y="2716213"/>
            <a:ext cx="803433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4488" indent="-1588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Find the common difference by subtracting successive terms.</a:t>
            </a:r>
          </a:p>
        </p:txBody>
      </p: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1828800" y="3533775"/>
            <a:ext cx="4941888" cy="996950"/>
            <a:chOff x="1152" y="2112"/>
            <a:chExt cx="3113" cy="628"/>
          </a:xfrm>
        </p:grpSpPr>
        <p:pic>
          <p:nvPicPr>
            <p:cNvPr id="6158" name="Picture 14" descr="3_4_2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2" y="2112"/>
              <a:ext cx="2640" cy="628"/>
            </a:xfrm>
            <a:prstGeom prst="rect">
              <a:avLst/>
            </a:prstGeom>
            <a:noFill/>
          </p:spPr>
        </p:pic>
        <p:pic>
          <p:nvPicPr>
            <p:cNvPr id="6159" name="Picture 15" descr="3_4_2a"/>
            <p:cNvPicPr>
              <a:picLocks noChangeAspect="1" noChangeArrowheads="1"/>
            </p:cNvPicPr>
            <p:nvPr/>
          </p:nvPicPr>
          <p:blipFill>
            <a:blip r:embed="rId3" cstate="print"/>
            <a:srcRect l="80151"/>
            <a:stretch>
              <a:fillRect/>
            </a:stretch>
          </p:blipFill>
          <p:spPr bwMode="auto">
            <a:xfrm>
              <a:off x="3741" y="2112"/>
              <a:ext cx="524" cy="628"/>
            </a:xfrm>
            <a:prstGeom prst="rect">
              <a:avLst/>
            </a:prstGeom>
            <a:noFill/>
          </p:spPr>
        </p:pic>
      </p:grp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533400" y="4686300"/>
            <a:ext cx="80343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4488" indent="-1588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0">
                <a:solidFill>
                  <a:srgbClr val="000000"/>
                </a:solidFill>
              </a:rPr>
              <a:t>The common difference is –3.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 autoUpdateAnimBg="0" advAuto="0"/>
      <p:bldP spid="6156" grpId="0" build="p" autoUpdateAnimBg="0"/>
      <p:bldP spid="616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Next Term</a:t>
            </a: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0188"/>
            <a:ext cx="8382000" cy="1187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Subtract 3 from the last term of the sequence to get the next term in the sequence. Continue subtracting 3 until the next three terms are found.</a:t>
            </a:r>
          </a:p>
        </p:txBody>
      </p:sp>
      <p:pic>
        <p:nvPicPr>
          <p:cNvPr id="7178" name="Picture 10" descr="3_4_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7050" y="2819400"/>
            <a:ext cx="2986088" cy="1035050"/>
          </a:xfrm>
          <a:prstGeom prst="rect">
            <a:avLst/>
          </a:prstGeom>
          <a:noFill/>
        </p:spPr>
      </p:pic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533400" y="401955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The next three terms are –20, –23, and –26.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build="p" autoUpdateAnimBg="0" advAuto="0"/>
      <p:bldP spid="717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95350" y="29813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952750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78, 83, 88</a:t>
            </a:r>
          </a:p>
          <a:p>
            <a:pPr marL="457200" indent="-457200"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	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76, 79, 82</a:t>
            </a:r>
          </a:p>
          <a:p>
            <a:pPr marL="457200" indent="-457200"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	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73, 78, 83 </a:t>
            </a:r>
          </a:p>
          <a:p>
            <a:pPr marL="457200" indent="-457200"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83, 88, 93</a:t>
            </a:r>
          </a:p>
        </p:txBody>
      </p:sp>
      <p:sp>
        <p:nvSpPr>
          <p:cNvPr id="114701" name="TPQuestion"/>
          <p:cNvSpPr>
            <a:spLocks noChangeArrowheads="1"/>
          </p:cNvSpPr>
          <p:nvPr/>
        </p:nvSpPr>
        <p:spPr bwMode="auto">
          <a:xfrm>
            <a:off x="533400" y="14938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400">
                <a:solidFill>
                  <a:srgbClr val="00539D"/>
                </a:solidFill>
              </a:rPr>
              <a:t>Find the next three terms of the arithmetic sequence 58, 63, 68, 73, ….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4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700" grpId="0" build="p" autoUpdateAnimBg="0" advAuto="0"/>
      <p:bldP spid="11470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0839" name="Picture 7" descr="KC_alg_L03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5398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881063" y="5218113"/>
            <a:ext cx="78819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85950" algn="r"/>
                <a:tab pos="2000250" algn="l"/>
                <a:tab pos="2286000" algn="l"/>
                <a:tab pos="36576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The common difference is 9.</a:t>
            </a:r>
          </a:p>
        </p:txBody>
      </p:sp>
      <p:sp>
        <p:nvSpPr>
          <p:cNvPr id="922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458200" cy="822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	A.</a:t>
            </a:r>
            <a:r>
              <a:rPr lang="en-US" sz="2400" b="1">
                <a:solidFill>
                  <a:srgbClr val="00539D"/>
                </a:solidFill>
              </a:rPr>
              <a:t> Write an equation for the </a:t>
            </a:r>
            <a:r>
              <a:rPr lang="en-US" sz="2400" b="1" i="1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th term of the arithmetic sequence 1, 10, 19, 28, … .</a:t>
            </a:r>
          </a:p>
        </p:txBody>
      </p:sp>
      <p:pic>
        <p:nvPicPr>
          <p:cNvPr id="9227" name="Picture 11" descr="3_4_3"/>
          <p:cNvPicPr>
            <a:picLocks noChangeAspect="1" noChangeArrowheads="1"/>
          </p:cNvPicPr>
          <p:nvPr/>
        </p:nvPicPr>
        <p:blipFill>
          <a:blip r:embed="rId3" cstate="print"/>
          <a:srcRect t="15936" b="21016"/>
          <a:stretch>
            <a:fillRect/>
          </a:stretch>
        </p:blipFill>
        <p:spPr bwMode="auto">
          <a:xfrm>
            <a:off x="2787650" y="3903663"/>
            <a:ext cx="3556000" cy="1143000"/>
          </a:xfrm>
          <a:prstGeom prst="rect">
            <a:avLst/>
          </a:prstGeom>
          <a:noFill/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881063" y="3073400"/>
            <a:ext cx="7881937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85950" algn="r"/>
                <a:tab pos="2000250" algn="l"/>
                <a:tab pos="2286000" algn="l"/>
                <a:tab pos="36576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In this sequence, the first term, 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-25000">
                <a:solidFill>
                  <a:srgbClr val="000000"/>
                </a:solidFill>
              </a:rPr>
              <a:t>1</a:t>
            </a:r>
            <a:r>
              <a:rPr lang="en-US" sz="2400" b="0">
                <a:solidFill>
                  <a:srgbClr val="000000"/>
                </a:solidFill>
              </a:rPr>
              <a:t>, is 1. Find the common difference.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881063" y="2474913"/>
            <a:ext cx="78819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85950" algn="r"/>
                <a:tab pos="2000250" algn="l"/>
                <a:tab pos="2286000" algn="l"/>
                <a:tab pos="3657600" algn="l"/>
                <a:tab pos="5486400" algn="l"/>
              </a:tabLst>
            </a:pPr>
            <a:r>
              <a:rPr lang="en-US" sz="2400">
                <a:solidFill>
                  <a:srgbClr val="00539D"/>
                </a:solidFill>
              </a:rPr>
              <a:t>Step 1        </a:t>
            </a:r>
            <a:r>
              <a:rPr lang="en-US" sz="2400" b="0">
                <a:solidFill>
                  <a:srgbClr val="000000"/>
                </a:solidFill>
              </a:rPr>
              <a:t> Find the common difference.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 build="p" autoUpdateAnimBg="0"/>
      <p:bldP spid="9226" grpId="0" build="p" autoUpdateAnimBg="0" advAuto="0"/>
      <p:bldP spid="9228" grpId="0" build="p" autoUpdateAnimBg="0"/>
      <p:bldP spid="923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881063" y="1484313"/>
            <a:ext cx="78819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885950" algn="r"/>
                <a:tab pos="2000250" algn="l"/>
                <a:tab pos="2286000" algn="l"/>
                <a:tab pos="3657600" algn="l"/>
                <a:tab pos="5486400" algn="l"/>
              </a:tabLst>
            </a:pPr>
            <a:r>
              <a:rPr lang="en-US" sz="2400">
                <a:solidFill>
                  <a:srgbClr val="00539D"/>
                </a:solidFill>
              </a:rPr>
              <a:t>Step 2     </a:t>
            </a:r>
            <a:r>
              <a:rPr lang="en-US" sz="2400" b="0">
                <a:solidFill>
                  <a:srgbClr val="000000"/>
                </a:solidFill>
              </a:rPr>
              <a:t>Write an equation.</a:t>
            </a:r>
            <a:r>
              <a:rPr lang="en-US" sz="2400">
                <a:solidFill>
                  <a:srgbClr val="00539D"/>
                </a:solidFill>
              </a:rPr>
              <a:t>   </a:t>
            </a:r>
            <a:r>
              <a:rPr lang="en-US" sz="2400" b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881063" y="2130425"/>
            <a:ext cx="7881937" cy="217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	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	=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-25000">
                <a:solidFill>
                  <a:srgbClr val="000000"/>
                </a:solidFill>
              </a:rPr>
              <a:t>1</a:t>
            </a:r>
            <a:r>
              <a:rPr lang="en-US" sz="2400" b="0">
                <a:solidFill>
                  <a:srgbClr val="000000"/>
                </a:solidFill>
              </a:rPr>
              <a:t> + (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1)</a:t>
            </a:r>
            <a:r>
              <a:rPr lang="en-US" sz="2400" b="0" i="1">
                <a:solidFill>
                  <a:srgbClr val="000000"/>
                </a:solidFill>
              </a:rPr>
              <a:t>d</a:t>
            </a:r>
            <a:r>
              <a:rPr lang="en-US" sz="2400" b="0">
                <a:solidFill>
                  <a:srgbClr val="000000"/>
                </a:solidFill>
              </a:rPr>
              <a:t>	Formula for the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th term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1 + (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1)(9)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-25000">
                <a:solidFill>
                  <a:srgbClr val="000000"/>
                </a:solidFill>
              </a:rPr>
              <a:t>1 </a:t>
            </a:r>
            <a:r>
              <a:rPr lang="en-US" sz="2400" b="0">
                <a:solidFill>
                  <a:srgbClr val="000000"/>
                </a:solidFill>
              </a:rPr>
              <a:t>= 1, </a:t>
            </a:r>
            <a:r>
              <a:rPr lang="en-US" sz="2400" b="0" i="1">
                <a:solidFill>
                  <a:srgbClr val="000000"/>
                </a:solidFill>
              </a:rPr>
              <a:t>d</a:t>
            </a:r>
            <a:r>
              <a:rPr lang="en-US" sz="2400" b="0">
                <a:solidFill>
                  <a:srgbClr val="000000"/>
                </a:solidFill>
              </a:rPr>
              <a:t> = 9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1 + 9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9	Distributive Property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8	Simplify.</a:t>
            </a:r>
            <a:endParaRPr lang="en-US" sz="2400" b="0" i="1">
              <a:solidFill>
                <a:srgbClr val="000000"/>
              </a:solidFill>
            </a:endParaRP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881063" y="14986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r"/>
                <a:tab pos="2286000" algn="l"/>
                <a:tab pos="2514600" algn="l"/>
                <a:tab pos="4000500" algn="l"/>
                <a:tab pos="5486400" algn="l"/>
              </a:tabLst>
            </a:pPr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 build="p" autoUpdateAnimBg="0"/>
      <p:bldP spid="91144" grpId="0" build="p" autoUpdateAnimBg="0"/>
      <p:bldP spid="9114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881063" y="14986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r"/>
                <a:tab pos="2286000" algn="l"/>
                <a:tab pos="2514600" algn="l"/>
                <a:tab pos="4000500" algn="l"/>
                <a:tab pos="5486400" algn="l"/>
              </a:tabLst>
            </a:pPr>
            <a:r>
              <a:rPr lang="en-US" sz="2400">
                <a:solidFill>
                  <a:srgbClr val="00539D"/>
                </a:solidFill>
              </a:rPr>
              <a:t>Check </a:t>
            </a:r>
            <a:r>
              <a:rPr lang="en-US" sz="2400" b="0">
                <a:solidFill>
                  <a:srgbClr val="000000"/>
                </a:solidFill>
              </a:rPr>
              <a:t> For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= 1, 9(1) – 8 = 1.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1971675" y="2120900"/>
            <a:ext cx="5138738" cy="1004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For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= 2, 9(2) – 8 = 10.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</a:tabLst>
            </a:pPr>
            <a:r>
              <a:rPr lang="en-US" sz="2400" b="0">
                <a:solidFill>
                  <a:srgbClr val="000000"/>
                </a:solidFill>
              </a:rPr>
              <a:t>For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= 3, 9(3) – 8 = 19, and so on.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533400" y="3494088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</a:t>
            </a:r>
            <a:r>
              <a:rPr lang="en-US" sz="2400" b="0" i="1">
                <a:solidFill>
                  <a:srgbClr val="E01B22"/>
                </a:solidFill>
              </a:rPr>
              <a:t>a</a:t>
            </a:r>
            <a:r>
              <a:rPr lang="en-US" sz="2400" b="0" i="1" baseline="-25000">
                <a:solidFill>
                  <a:srgbClr val="E01B22"/>
                </a:solidFill>
              </a:rPr>
              <a:t>n </a:t>
            </a:r>
            <a:r>
              <a:rPr lang="en-US" sz="2400" b="0" i="1">
                <a:solidFill>
                  <a:srgbClr val="E01B22"/>
                </a:solidFill>
              </a:rPr>
              <a:t>= </a:t>
            </a:r>
            <a:r>
              <a:rPr lang="en-US" sz="2400" b="0">
                <a:solidFill>
                  <a:srgbClr val="E01B22"/>
                </a:solidFill>
              </a:rPr>
              <a:t>9</a:t>
            </a:r>
            <a:r>
              <a:rPr lang="en-US" sz="2400" b="0" i="1">
                <a:solidFill>
                  <a:srgbClr val="E01B22"/>
                </a:solidFill>
              </a:rPr>
              <a:t>n</a:t>
            </a:r>
            <a:r>
              <a:rPr lang="en-US" sz="2400" b="0">
                <a:solidFill>
                  <a:srgbClr val="E01B22"/>
                </a:solidFill>
              </a:rPr>
              <a:t> – 8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9" grpId="0" build="p" autoUpdateAnimBg="0" advAuto="0"/>
      <p:bldP spid="122890" grpId="0" build="p" autoUpdateAnimBg="0"/>
      <p:bldP spid="12289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881063" y="14986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r"/>
                <a:tab pos="2286000" algn="l"/>
                <a:tab pos="2514600" algn="l"/>
                <a:tab pos="4000500" algn="l"/>
                <a:tab pos="5486400" algn="l"/>
              </a:tabLst>
            </a:pPr>
            <a:r>
              <a:rPr lang="en-US" sz="2400">
                <a:solidFill>
                  <a:srgbClr val="E01B22"/>
                </a:solidFill>
              </a:rPr>
              <a:t>B.</a:t>
            </a:r>
            <a:r>
              <a:rPr lang="en-US" sz="2400">
                <a:solidFill>
                  <a:srgbClr val="00539D"/>
                </a:solidFill>
              </a:rPr>
              <a:t> Find the 12th term in the sequence.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881063" y="2130425"/>
            <a:ext cx="7881937" cy="217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Replace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with 12 in the equation written in part A.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8	Formula for the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th term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-25000">
                <a:solidFill>
                  <a:srgbClr val="E01B22"/>
                </a:solidFill>
              </a:rPr>
              <a:t>12</a:t>
            </a:r>
            <a:r>
              <a:rPr lang="en-US" sz="2400" b="0" i="1" baseline="-25000">
                <a:solidFill>
                  <a:srgbClr val="000000"/>
                </a:solidFill>
              </a:rPr>
              <a:t>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9(</a:t>
            </a:r>
            <a:r>
              <a:rPr lang="en-US" sz="2400" b="0">
                <a:solidFill>
                  <a:srgbClr val="E01B22"/>
                </a:solidFill>
              </a:rPr>
              <a:t>12</a:t>
            </a:r>
            <a:r>
              <a:rPr lang="en-US" sz="2400" b="0">
                <a:solidFill>
                  <a:srgbClr val="000000"/>
                </a:solidFill>
              </a:rPr>
              <a:t>) – 8	Replace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with 12.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r"/>
                <a:tab pos="1371600" algn="l"/>
                <a:tab pos="165735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-25000">
                <a:solidFill>
                  <a:srgbClr val="000000"/>
                </a:solidFill>
              </a:rPr>
              <a:t>12</a:t>
            </a:r>
            <a:r>
              <a:rPr lang="en-US" sz="2400" b="0" i="1" baseline="-25000">
                <a:solidFill>
                  <a:srgbClr val="000000"/>
                </a:solidFill>
              </a:rPr>
              <a:t>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100	Simplify.</a:t>
            </a:r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33400" y="45720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</a:t>
            </a:r>
            <a:r>
              <a:rPr lang="en-US" sz="2400" b="0" i="1">
                <a:solidFill>
                  <a:srgbClr val="E01B22"/>
                </a:solidFill>
              </a:rPr>
              <a:t>a</a:t>
            </a:r>
            <a:r>
              <a:rPr lang="en-US" sz="2400" b="0" baseline="-25000">
                <a:solidFill>
                  <a:srgbClr val="E01B22"/>
                </a:solidFill>
              </a:rPr>
              <a:t>12</a:t>
            </a:r>
            <a:r>
              <a:rPr lang="en-US" sz="2400" b="0">
                <a:solidFill>
                  <a:srgbClr val="E01B22"/>
                </a:solidFill>
              </a:rPr>
              <a:t> = 100</a:t>
            </a:r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3" grpId="0" build="p" autoUpdateAnimBg="0" advAuto="0"/>
      <p:bldP spid="123914" grpId="0" build="p" autoUpdateAnimBg="0"/>
      <p:bldP spid="12391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881063" y="14986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r"/>
                <a:tab pos="2286000" algn="l"/>
                <a:tab pos="2514600" algn="l"/>
                <a:tab pos="4000500" algn="l"/>
                <a:tab pos="5486400" algn="l"/>
              </a:tabLst>
            </a:pPr>
            <a:r>
              <a:rPr lang="en-US" sz="2400">
                <a:solidFill>
                  <a:srgbClr val="E01B22"/>
                </a:solidFill>
              </a:rPr>
              <a:t>C.</a:t>
            </a:r>
            <a:r>
              <a:rPr lang="en-US" sz="2400">
                <a:solidFill>
                  <a:srgbClr val="00539D"/>
                </a:solidFill>
              </a:rPr>
              <a:t> Graph the first five terms of the sequence.</a:t>
            </a:r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auto">
          <a:xfrm>
            <a:off x="4743450" y="17526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</a:t>
            </a:r>
            <a:r>
              <a:rPr lang="en-US" sz="2800">
                <a:solidFill>
                  <a:srgbClr val="00539D"/>
                </a:solidFill>
              </a:rPr>
              <a:t>:</a:t>
            </a:r>
            <a:r>
              <a:rPr lang="en-US" sz="2800" b="0">
                <a:solidFill>
                  <a:srgbClr val="E01B22"/>
                </a:solidFill>
              </a:rPr>
              <a:t>	</a:t>
            </a:r>
          </a:p>
        </p:txBody>
      </p:sp>
      <p:pic>
        <p:nvPicPr>
          <p:cNvPr id="124936" name="Picture 8" descr="ALG03-02-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075" y="2536825"/>
            <a:ext cx="3589338" cy="2332038"/>
          </a:xfrm>
          <a:prstGeom prst="rect">
            <a:avLst/>
          </a:prstGeom>
          <a:noFill/>
        </p:spPr>
      </p:pic>
      <p:pic>
        <p:nvPicPr>
          <p:cNvPr id="124937" name="Picture 9" descr="CAALG1-03-04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247900"/>
            <a:ext cx="2760663" cy="3062288"/>
          </a:xfrm>
          <a:prstGeom prst="rect">
            <a:avLst/>
          </a:prstGeom>
          <a:noFill/>
        </p:spPr>
      </p:pic>
      <p:sp>
        <p:nvSpPr>
          <p:cNvPr id="124938" name="Rectangle 10"/>
          <p:cNvSpPr>
            <a:spLocks noChangeArrowheads="1"/>
          </p:cNvSpPr>
          <p:nvPr/>
        </p:nvSpPr>
        <p:spPr bwMode="auto">
          <a:xfrm>
            <a:off x="533400" y="5413375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0">
                <a:solidFill>
                  <a:srgbClr val="E01B22"/>
                </a:solidFill>
              </a:rPr>
              <a:t>The points fall on a line. The graph of an arithmetic sequence is linear.</a:t>
            </a:r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build="p" autoUpdateAnimBg="0" advAuto="0"/>
      <p:bldP spid="124935" grpId="0" autoUpdateAnimBg="0"/>
      <p:bldP spid="12493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881063" y="14986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2171700" algn="r"/>
                <a:tab pos="2286000" algn="l"/>
                <a:tab pos="2514600" algn="l"/>
                <a:tab pos="4000500" algn="l"/>
                <a:tab pos="5486400" algn="l"/>
              </a:tabLst>
            </a:pPr>
            <a:r>
              <a:rPr lang="en-US" sz="2400">
                <a:solidFill>
                  <a:srgbClr val="E01B22"/>
                </a:solidFill>
              </a:rPr>
              <a:t>D.</a:t>
            </a:r>
            <a:r>
              <a:rPr lang="en-US" sz="2400">
                <a:solidFill>
                  <a:srgbClr val="00539D"/>
                </a:solidFill>
              </a:rPr>
              <a:t> Which term of the sequence is 172?</a:t>
            </a: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881063" y="2130425"/>
            <a:ext cx="7881937" cy="2757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In the formula for the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th term, substitute 172 for 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. 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8	Formula for the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th term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172</a:t>
            </a:r>
            <a:r>
              <a:rPr lang="en-US" sz="2400" b="0" i="1" baseline="-25000">
                <a:solidFill>
                  <a:srgbClr val="000000"/>
                </a:solidFill>
              </a:rPr>
              <a:t>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8	Replace 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i="1" baseline="-25000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with 172.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 	172 </a:t>
            </a:r>
            <a:r>
              <a:rPr lang="en-US" sz="2400" b="0">
                <a:solidFill>
                  <a:srgbClr val="E01B22"/>
                </a:solidFill>
              </a:rPr>
              <a:t>+ 8</a:t>
            </a:r>
            <a:r>
              <a:rPr lang="en-US" sz="2400" b="0">
                <a:solidFill>
                  <a:srgbClr val="000000"/>
                </a:solidFill>
              </a:rPr>
              <a:t>	</a:t>
            </a:r>
            <a:r>
              <a:rPr lang="en-US" sz="2400" b="0" i="1">
                <a:solidFill>
                  <a:srgbClr val="000000"/>
                </a:solidFill>
              </a:rPr>
              <a:t>= </a:t>
            </a:r>
            <a:r>
              <a:rPr lang="en-US" sz="2400" b="0">
                <a:solidFill>
                  <a:srgbClr val="000000"/>
                </a:solidFill>
              </a:rPr>
              <a:t>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 – 8 </a:t>
            </a:r>
            <a:r>
              <a:rPr lang="en-US" sz="2400" b="0">
                <a:solidFill>
                  <a:srgbClr val="E01B22"/>
                </a:solidFill>
              </a:rPr>
              <a:t>+ 8</a:t>
            </a:r>
            <a:r>
              <a:rPr lang="en-US" sz="2400" b="0">
                <a:solidFill>
                  <a:srgbClr val="000000"/>
                </a:solidFill>
              </a:rPr>
              <a:t>	Add 8 to each side.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	180	= 9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	Simplify.</a:t>
            </a:r>
          </a:p>
        </p:txBody>
      </p:sp>
      <p:pic>
        <p:nvPicPr>
          <p:cNvPr id="132107" name="Picture 11" descr="3-5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978400"/>
            <a:ext cx="1357313" cy="795338"/>
          </a:xfrm>
          <a:prstGeom prst="rect">
            <a:avLst/>
          </a:prstGeom>
          <a:noFill/>
        </p:spPr>
      </p:pic>
      <p:sp>
        <p:nvSpPr>
          <p:cNvPr id="132108" name="Text Box 12"/>
          <p:cNvSpPr txBox="1">
            <a:spLocks noChangeArrowheads="1"/>
          </p:cNvSpPr>
          <p:nvPr/>
        </p:nvSpPr>
        <p:spPr bwMode="auto">
          <a:xfrm>
            <a:off x="4851400" y="4968875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Divide each side by 9.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2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2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 autoUpdateAnimBg="0" advAuto="0"/>
      <p:bldP spid="132106" grpId="0" build="p" autoUpdateAnimBg="0"/>
      <p:bldP spid="13210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533400" y="28194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20th term</a:t>
            </a:r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881063" y="138430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600200" algn="r"/>
                <a:tab pos="1714500" algn="l"/>
                <a:tab pos="1892300" algn="l"/>
                <a:tab pos="4000500" algn="l"/>
                <a:tab pos="5486400" algn="l"/>
                <a:tab pos="6743700" algn="l"/>
              </a:tabLst>
            </a:pPr>
            <a:r>
              <a:rPr lang="en-US" sz="2400" b="0">
                <a:solidFill>
                  <a:srgbClr val="000000"/>
                </a:solidFill>
              </a:rPr>
              <a:t>		20	= </a:t>
            </a:r>
            <a:r>
              <a:rPr lang="en-US" sz="2400" b="0" i="1">
                <a:solidFill>
                  <a:srgbClr val="000000"/>
                </a:solidFill>
              </a:rPr>
              <a:t>n</a:t>
            </a:r>
            <a:r>
              <a:rPr lang="en-US" sz="2400" b="0">
                <a:solidFill>
                  <a:srgbClr val="000000"/>
                </a:solidFill>
              </a:rPr>
              <a:t>	Simplify.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2628900" y="82867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Find the </a:t>
            </a:r>
            <a:r>
              <a:rPr lang="en-US" sz="2000" i="1">
                <a:solidFill>
                  <a:srgbClr val="EC1D24"/>
                </a:solidFill>
              </a:rPr>
              <a:t>n</a:t>
            </a:r>
            <a:r>
              <a:rPr lang="en-US" sz="2000">
                <a:solidFill>
                  <a:srgbClr val="EC1D24"/>
                </a:solidFill>
              </a:rPr>
              <a:t>th Term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 autoUpdateAnimBg="0"/>
      <p:bldP spid="133128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A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50900" y="5905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9" name="TPQuestion"/>
          <p:cNvSpPr>
            <a:spLocks noChangeArrowheads="1"/>
          </p:cNvSpPr>
          <p:nvPr/>
        </p:nvSpPr>
        <p:spPr bwMode="auto">
          <a:xfrm>
            <a:off x="533400" y="1493838"/>
            <a:ext cx="82105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MONEY </a:t>
            </a:r>
            <a:r>
              <a:rPr lang="en-US" sz="2400">
                <a:solidFill>
                  <a:srgbClr val="00539D"/>
                </a:solidFill>
              </a:rPr>
              <a:t> The arithmetic sequence 2, 7, 12, 17, 22, … represents the total number of pencils Claire has in her collection after she goes to her school store each week.</a:t>
            </a:r>
            <a:br>
              <a:rPr lang="en-US" sz="2400">
                <a:solidFill>
                  <a:srgbClr val="00539D"/>
                </a:solidFill>
              </a:rPr>
            </a:br>
            <a:endParaRPr lang="en-US" sz="2400">
              <a:solidFill>
                <a:srgbClr val="00539D"/>
              </a:solidFill>
            </a:endParaRPr>
          </a:p>
        </p:txBody>
      </p:sp>
      <p:sp>
        <p:nvSpPr>
          <p:cNvPr id="115730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9950" y="3924300"/>
            <a:ext cx="36671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2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+ 7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5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+ 2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2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+ 5</a:t>
            </a: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5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3</a:t>
            </a:r>
          </a:p>
        </p:txBody>
      </p:sp>
      <p:sp>
        <p:nvSpPr>
          <p:cNvPr id="115734" name="TPQuestion"/>
          <p:cNvSpPr>
            <a:spLocks noChangeArrowheads="1"/>
          </p:cNvSpPr>
          <p:nvPr/>
        </p:nvSpPr>
        <p:spPr bwMode="auto">
          <a:xfrm>
            <a:off x="533400" y="3028950"/>
            <a:ext cx="8191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A.</a:t>
            </a:r>
            <a:r>
              <a:rPr lang="en-US" sz="2400">
                <a:solidFill>
                  <a:srgbClr val="00539D"/>
                </a:solidFill>
              </a:rPr>
              <a:t> 	Write an equation for the </a:t>
            </a:r>
            <a:r>
              <a:rPr lang="en-US" sz="2400" i="1">
                <a:solidFill>
                  <a:srgbClr val="00539D"/>
                </a:solidFill>
              </a:rPr>
              <a:t>n</a:t>
            </a:r>
            <a:r>
              <a:rPr lang="en-US" sz="2400">
                <a:solidFill>
                  <a:srgbClr val="00539D"/>
                </a:solidFill>
              </a:rPr>
              <a:t>th term of the sequence.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5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9" grpId="0" autoUpdateAnimBg="0"/>
      <p:bldP spid="115730" grpId="0" build="p" autoUpdateAnimBg="0" advAuto="0"/>
      <p:bldP spid="11573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B</a:t>
            </a:r>
          </a:p>
        </p:txBody>
      </p:sp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889000" y="4267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62" name="TPQuestion"/>
          <p:cNvSpPr>
            <a:spLocks noChangeArrowheads="1"/>
          </p:cNvSpPr>
          <p:nvPr/>
        </p:nvSpPr>
        <p:spPr bwMode="auto">
          <a:xfrm>
            <a:off x="533400" y="1493838"/>
            <a:ext cx="8458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MONEY </a:t>
            </a:r>
            <a:r>
              <a:rPr lang="en-US" sz="2400">
                <a:solidFill>
                  <a:srgbClr val="00539D"/>
                </a:solidFill>
              </a:rPr>
              <a:t> The arithmetic sequence 2, 7, 12, 17, 22, … represents the total number of pencils Claire has in her collection after she goes to her school store each week.</a:t>
            </a:r>
          </a:p>
        </p:txBody>
      </p:sp>
      <p:sp>
        <p:nvSpPr>
          <p:cNvPr id="125965" name="TPQuestion"/>
          <p:cNvSpPr>
            <a:spLocks noChangeArrowheads="1"/>
          </p:cNvSpPr>
          <p:nvPr/>
        </p:nvSpPr>
        <p:spPr bwMode="auto">
          <a:xfrm>
            <a:off x="533400" y="3086100"/>
            <a:ext cx="60960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B.</a:t>
            </a:r>
            <a:r>
              <a:rPr lang="en-US" sz="2400">
                <a:solidFill>
                  <a:srgbClr val="00539D"/>
                </a:solidFill>
              </a:rPr>
              <a:t> 	Find the 12th term in the sequence.</a:t>
            </a:r>
          </a:p>
        </p:txBody>
      </p:sp>
      <p:sp>
        <p:nvSpPr>
          <p:cNvPr id="12596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8525" y="3590925"/>
            <a:ext cx="24479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12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57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52</a:t>
            </a: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62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  <p:bldP spid="125962" grpId="0" autoUpdateAnimBg="0"/>
      <p:bldP spid="125965" grpId="0" autoUpdateAnimBg="0"/>
      <p:bldP spid="125966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C</a:t>
            </a:r>
          </a:p>
        </p:txBody>
      </p:sp>
      <p:sp>
        <p:nvSpPr>
          <p:cNvPr id="126983" name="Oval 7"/>
          <p:cNvSpPr>
            <a:spLocks noChangeArrowheads="1"/>
          </p:cNvSpPr>
          <p:nvPr/>
        </p:nvSpPr>
        <p:spPr bwMode="auto">
          <a:xfrm>
            <a:off x="3657600" y="3111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698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698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6991" name="TPQuestion"/>
          <p:cNvSpPr>
            <a:spLocks noChangeArrowheads="1"/>
          </p:cNvSpPr>
          <p:nvPr/>
        </p:nvSpPr>
        <p:spPr bwMode="auto">
          <a:xfrm>
            <a:off x="533400" y="1493838"/>
            <a:ext cx="8382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000">
                <a:solidFill>
                  <a:srgbClr val="E01B22"/>
                </a:solidFill>
              </a:rPr>
              <a:t>MONEY </a:t>
            </a:r>
            <a:r>
              <a:rPr lang="en-US" sz="2000">
                <a:solidFill>
                  <a:srgbClr val="00539D"/>
                </a:solidFill>
              </a:rPr>
              <a:t> The arithmetic sequence 2, 7, 12, 17, 22, … represents the total number of pencils Claire has in her collection after she goes to her school store each week. </a:t>
            </a:r>
          </a:p>
        </p:txBody>
      </p:sp>
      <p:sp>
        <p:nvSpPr>
          <p:cNvPr id="126995" name="TPQuestion"/>
          <p:cNvSpPr>
            <a:spLocks noChangeArrowheads="1"/>
          </p:cNvSpPr>
          <p:nvPr/>
        </p:nvSpPr>
        <p:spPr bwMode="auto">
          <a:xfrm>
            <a:off x="533400" y="2551113"/>
            <a:ext cx="81534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000">
                <a:solidFill>
                  <a:srgbClr val="E01B22"/>
                </a:solidFill>
              </a:rPr>
              <a:t>C.</a:t>
            </a:r>
            <a:r>
              <a:rPr lang="en-US" sz="2000">
                <a:solidFill>
                  <a:srgbClr val="00539D"/>
                </a:solidFill>
              </a:rPr>
              <a:t> 	Which graph shows the first five terms of the sequence?</a:t>
            </a:r>
          </a:p>
        </p:txBody>
      </p:sp>
      <p:grpSp>
        <p:nvGrpSpPr>
          <p:cNvPr id="127002" name="Group 26"/>
          <p:cNvGrpSpPr>
            <a:grpSpLocks/>
          </p:cNvGrpSpPr>
          <p:nvPr/>
        </p:nvGrpSpPr>
        <p:grpSpPr bwMode="auto">
          <a:xfrm>
            <a:off x="882650" y="3111500"/>
            <a:ext cx="5289550" cy="1935163"/>
            <a:chOff x="556" y="1960"/>
            <a:chExt cx="3332" cy="1219"/>
          </a:xfrm>
        </p:grpSpPr>
        <p:sp>
          <p:nvSpPr>
            <p:cNvPr id="126996" name="c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56" y="1960"/>
              <a:ext cx="309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2806700" indent="-2806700">
                <a:spcBef>
                  <a:spcPct val="40000"/>
                </a:spcBef>
                <a:spcAft>
                  <a:spcPct val="40000"/>
                </a:spcAft>
                <a:buClr>
                  <a:srgbClr val="00539D"/>
                </a:buClr>
              </a:pPr>
              <a:r>
                <a:rPr lang="en-US" sz="2200">
                  <a:solidFill>
                    <a:srgbClr val="00539D"/>
                  </a:solidFill>
                </a:rPr>
                <a:t>A.	B.</a:t>
              </a:r>
            </a:p>
          </p:txBody>
        </p:sp>
        <p:pic>
          <p:nvPicPr>
            <p:cNvPr id="127000" name="Picture 24" descr="03-05-4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40" y="2016"/>
              <a:ext cx="1248" cy="1163"/>
            </a:xfrm>
            <a:prstGeom prst="rect">
              <a:avLst/>
            </a:prstGeom>
            <a:noFill/>
          </p:spPr>
        </p:pic>
        <p:pic>
          <p:nvPicPr>
            <p:cNvPr id="127001" name="Picture 25" descr="03-05-4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60" y="2016"/>
              <a:ext cx="1248" cy="116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7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3" grpId="0" animBg="1"/>
      <p:bldP spid="12699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 CYP C</a:t>
            </a:r>
          </a:p>
        </p:txBody>
      </p:sp>
      <p:sp>
        <p:nvSpPr>
          <p:cNvPr id="134149" name="Oval 5"/>
          <p:cNvSpPr>
            <a:spLocks noChangeArrowheads="1"/>
          </p:cNvSpPr>
          <p:nvPr/>
        </p:nvSpPr>
        <p:spPr bwMode="auto">
          <a:xfrm>
            <a:off x="863600" y="4876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4150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4151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4152" name="TPQuestion"/>
          <p:cNvSpPr>
            <a:spLocks noChangeArrowheads="1"/>
          </p:cNvSpPr>
          <p:nvPr/>
        </p:nvSpPr>
        <p:spPr bwMode="auto">
          <a:xfrm>
            <a:off x="533400" y="1493838"/>
            <a:ext cx="8382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MONEY </a:t>
            </a:r>
            <a:r>
              <a:rPr lang="en-US" sz="2400">
                <a:solidFill>
                  <a:srgbClr val="00539D"/>
                </a:solidFill>
              </a:rPr>
              <a:t> The arithmetic sequence 2, 7, 12, 17, 22, … represents the total number of pencils Claire has in her collection after she goes to her school store each week. </a:t>
            </a:r>
          </a:p>
        </p:txBody>
      </p:sp>
      <p:sp>
        <p:nvSpPr>
          <p:cNvPr id="134153" name="TPQuestion"/>
          <p:cNvSpPr>
            <a:spLocks noChangeArrowheads="1"/>
          </p:cNvSpPr>
          <p:nvPr/>
        </p:nvSpPr>
        <p:spPr bwMode="auto">
          <a:xfrm>
            <a:off x="533400" y="2970213"/>
            <a:ext cx="81534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400">
                <a:solidFill>
                  <a:srgbClr val="E01B22"/>
                </a:solidFill>
              </a:rPr>
              <a:t>D.</a:t>
            </a:r>
            <a:r>
              <a:rPr lang="en-US" sz="2400">
                <a:solidFill>
                  <a:srgbClr val="00539D"/>
                </a:solidFill>
              </a:rPr>
              <a:t> 	Which term of the sequence is 97?</a:t>
            </a:r>
          </a:p>
        </p:txBody>
      </p:sp>
      <p:sp>
        <p:nvSpPr>
          <p:cNvPr id="134154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82650" y="3694113"/>
            <a:ext cx="38195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10th</a:t>
            </a:r>
            <a:endParaRPr lang="en-US" sz="22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15th</a:t>
            </a:r>
            <a:endParaRPr lang="en-US" sz="22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20th</a:t>
            </a:r>
            <a:endParaRPr lang="en-US" sz="2200" baseline="30000">
              <a:solidFill>
                <a:srgbClr val="000000"/>
              </a:solidFill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200">
                <a:solidFill>
                  <a:srgbClr val="000000"/>
                </a:solidFill>
              </a:rPr>
              <a:t>24th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4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4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4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animBg="1"/>
      <p:bldP spid="134153" grpId="0" autoUpdateAnimBg="0"/>
      <p:bldP spid="134154" grpId="0" build="p" autoUpdateAnimBg="0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66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Arithmetic Sequences as Functions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533400" y="1371600"/>
            <a:ext cx="81534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400">
                <a:solidFill>
                  <a:srgbClr val="E01B22"/>
                </a:solidFill>
              </a:rPr>
              <a:t>	NEWSPAPERS</a:t>
            </a:r>
            <a:r>
              <a:rPr lang="en-US" sz="2400">
                <a:solidFill>
                  <a:srgbClr val="00539D"/>
                </a:solidFill>
              </a:rPr>
              <a:t> The arithmetic sequence 12, 23, 34, 45, ... represents the total number of ounces that a bag weighs after each additional newspaper is added.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>
                <a:solidFill>
                  <a:srgbClr val="00539D"/>
                </a:solidFill>
              </a:rPr>
              <a:t>	</a:t>
            </a:r>
            <a:r>
              <a:rPr lang="en-US" sz="2400">
                <a:solidFill>
                  <a:srgbClr val="E01B22"/>
                </a:solidFill>
              </a:rPr>
              <a:t>A. </a:t>
            </a:r>
            <a:r>
              <a:rPr lang="en-US" sz="2400">
                <a:solidFill>
                  <a:srgbClr val="00539D"/>
                </a:solidFill>
              </a:rPr>
              <a:t>Write a function to represent this sequence. 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590800" y="3787775"/>
            <a:ext cx="397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0"/>
              <a:t>12	23	34	45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3257550" y="4368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                       +11 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914400" y="4953000"/>
            <a:ext cx="420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0"/>
              <a:t>The common difference is 11.</a:t>
            </a:r>
          </a:p>
        </p:txBody>
      </p:sp>
      <p:pic>
        <p:nvPicPr>
          <p:cNvPr id="93192" name="Picture 8" descr="MAC1-4-EqArrow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5175" y="4183063"/>
            <a:ext cx="676275" cy="284162"/>
          </a:xfrm>
          <a:prstGeom prst="rect">
            <a:avLst/>
          </a:prstGeom>
          <a:noFill/>
        </p:spPr>
      </p:pic>
      <p:pic>
        <p:nvPicPr>
          <p:cNvPr id="93193" name="Picture 9" descr="MAC1-4-EqArrow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6725" y="4183063"/>
            <a:ext cx="676275" cy="284162"/>
          </a:xfrm>
          <a:prstGeom prst="rect">
            <a:avLst/>
          </a:prstGeom>
          <a:noFill/>
        </p:spPr>
      </p:pic>
      <p:pic>
        <p:nvPicPr>
          <p:cNvPr id="93194" name="Picture 10" descr="MAC1-4-EqArrow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4925" y="4183063"/>
            <a:ext cx="676275" cy="284162"/>
          </a:xfrm>
          <a:prstGeom prst="rect">
            <a:avLst/>
          </a:prstGeom>
          <a:noFill/>
        </p:spPr>
      </p:pic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3257550" y="4368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           +11	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3257550" y="4368800"/>
            <a:ext cx="704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+11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autoUpdateAnimBg="0"/>
      <p:bldP spid="93190" grpId="0" autoUpdateAnimBg="0"/>
      <p:bldP spid="93191" grpId="0" autoUpdateAnimBg="0"/>
      <p:bldP spid="93195" grpId="0" autoUpdateAnimBg="0"/>
      <p:bldP spid="9319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A</a:t>
            </a: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66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Arithmetic Sequences as Functions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873125" y="1371600"/>
            <a:ext cx="778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 i="1"/>
              <a:t>a</a:t>
            </a:r>
            <a:r>
              <a:rPr lang="en-US" sz="2400" b="0" i="1" baseline="-25000"/>
              <a:t>n</a:t>
            </a:r>
            <a:r>
              <a:rPr lang="en-US" sz="2400" b="0"/>
              <a:t> = </a:t>
            </a:r>
            <a:r>
              <a:rPr lang="en-US" sz="2400" b="0" i="1"/>
              <a:t>a</a:t>
            </a:r>
            <a:r>
              <a:rPr lang="en-US" sz="2400" b="0" baseline="-25000"/>
              <a:t>1</a:t>
            </a:r>
            <a:r>
              <a:rPr lang="en-US" sz="2400" b="0"/>
              <a:t> + (</a:t>
            </a:r>
            <a:r>
              <a:rPr lang="en-US" sz="2400" b="0" i="1"/>
              <a:t>n</a:t>
            </a:r>
            <a:r>
              <a:rPr lang="en-US" sz="2400" b="0"/>
              <a:t> – 1)</a:t>
            </a:r>
            <a:r>
              <a:rPr lang="en-US" sz="2400" b="0" i="1"/>
              <a:t>d</a:t>
            </a:r>
            <a:r>
              <a:rPr lang="en-US" sz="2400" b="0"/>
              <a:t>		Formula for the </a:t>
            </a:r>
            <a:r>
              <a:rPr lang="en-US" sz="2400" b="0" i="1"/>
              <a:t>n</a:t>
            </a:r>
            <a:r>
              <a:rPr lang="en-US" sz="2400" b="0"/>
              <a:t>th</a:t>
            </a:r>
            <a:r>
              <a:rPr lang="en-US" sz="2400" b="0" i="1"/>
              <a:t> </a:t>
            </a:r>
            <a:r>
              <a:rPr lang="en-US" sz="2400" b="0"/>
              <a:t>term</a:t>
            </a:r>
          </a:p>
        </p:txBody>
      </p:sp>
      <p:sp>
        <p:nvSpPr>
          <p:cNvPr id="128009" name="Text Box 9"/>
          <p:cNvSpPr txBox="1">
            <a:spLocks noChangeArrowheads="1"/>
          </p:cNvSpPr>
          <p:nvPr/>
        </p:nvSpPr>
        <p:spPr bwMode="auto">
          <a:xfrm>
            <a:off x="889000" y="2046288"/>
            <a:ext cx="778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    = 12  + (</a:t>
            </a:r>
            <a:r>
              <a:rPr lang="en-US" sz="2400" b="0" i="1"/>
              <a:t>n</a:t>
            </a:r>
            <a:r>
              <a:rPr lang="en-US" sz="2400" b="0"/>
              <a:t> – 1)11		</a:t>
            </a:r>
            <a:r>
              <a:rPr lang="en-US" sz="2400" b="0" i="1"/>
              <a:t>a</a:t>
            </a:r>
            <a:r>
              <a:rPr lang="en-US" sz="2400" b="0" baseline="-25000"/>
              <a:t>1</a:t>
            </a:r>
            <a:r>
              <a:rPr lang="en-US" sz="2400" b="0"/>
              <a:t> = 12 and </a:t>
            </a:r>
            <a:r>
              <a:rPr lang="en-US" sz="2400" b="0" i="1"/>
              <a:t>d</a:t>
            </a:r>
            <a:r>
              <a:rPr lang="en-US" sz="2400" b="0"/>
              <a:t> = 11</a:t>
            </a:r>
          </a:p>
        </p:txBody>
      </p:sp>
      <p:sp>
        <p:nvSpPr>
          <p:cNvPr id="128010" name="Text Box 10"/>
          <p:cNvSpPr txBox="1">
            <a:spLocks noChangeArrowheads="1"/>
          </p:cNvSpPr>
          <p:nvPr/>
        </p:nvSpPr>
        <p:spPr bwMode="auto">
          <a:xfrm>
            <a:off x="889000" y="2655888"/>
            <a:ext cx="778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    = 12  + 11</a:t>
            </a:r>
            <a:r>
              <a:rPr lang="en-US" sz="2400" b="0" i="1"/>
              <a:t>n</a:t>
            </a:r>
            <a:r>
              <a:rPr lang="en-US" sz="2400" b="0"/>
              <a:t> – 11		Distributive Property</a:t>
            </a:r>
          </a:p>
        </p:txBody>
      </p:sp>
      <p:sp>
        <p:nvSpPr>
          <p:cNvPr id="128011" name="Text Box 11"/>
          <p:cNvSpPr txBox="1">
            <a:spLocks noChangeArrowheads="1"/>
          </p:cNvSpPr>
          <p:nvPr/>
        </p:nvSpPr>
        <p:spPr bwMode="auto">
          <a:xfrm>
            <a:off x="889000" y="3217863"/>
            <a:ext cx="778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0"/>
              <a:t>    = 11</a:t>
            </a:r>
            <a:r>
              <a:rPr lang="en-US" sz="2400" b="0" i="1"/>
              <a:t>n</a:t>
            </a:r>
            <a:r>
              <a:rPr lang="en-US" sz="2400" b="0"/>
              <a:t> + 1			Simplify.</a:t>
            </a:r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584200" y="4408488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The function is </a:t>
            </a:r>
            <a:r>
              <a:rPr lang="en-US" sz="2400" b="0" i="1">
                <a:solidFill>
                  <a:srgbClr val="E01B22"/>
                </a:solidFill>
              </a:rPr>
              <a:t>a</a:t>
            </a:r>
            <a:r>
              <a:rPr lang="en-US" sz="2400" b="0" baseline="-25000">
                <a:solidFill>
                  <a:srgbClr val="E01B22"/>
                </a:solidFill>
              </a:rPr>
              <a:t>n</a:t>
            </a:r>
            <a:r>
              <a:rPr lang="en-US" sz="2400" b="0">
                <a:solidFill>
                  <a:srgbClr val="E01B22"/>
                </a:solidFill>
              </a:rPr>
              <a:t> = 11</a:t>
            </a:r>
            <a:r>
              <a:rPr lang="en-US" sz="2400" b="0" i="1">
                <a:solidFill>
                  <a:srgbClr val="E01B22"/>
                </a:solidFill>
              </a:rPr>
              <a:t>n</a:t>
            </a:r>
            <a:r>
              <a:rPr lang="en-US" sz="2400" b="0">
                <a:solidFill>
                  <a:srgbClr val="E01B22"/>
                </a:solidFill>
              </a:rPr>
              <a:t> + 1.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/>
      <p:bldP spid="128009" grpId="0"/>
      <p:bldP spid="128010" grpId="0"/>
      <p:bldP spid="128011" grpId="0"/>
      <p:bldP spid="12801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b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667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Arithmetic Sequences as Functions</a:t>
            </a: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533400" y="1228725"/>
            <a:ext cx="563880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200">
                <a:solidFill>
                  <a:srgbClr val="E01B22"/>
                </a:solidFill>
              </a:rPr>
              <a:t>	NEWSPAPERS</a:t>
            </a:r>
            <a:r>
              <a:rPr lang="en-US" sz="2200">
                <a:solidFill>
                  <a:srgbClr val="00539D"/>
                </a:solidFill>
              </a:rPr>
              <a:t> The arithmetic sequence 12, 23, 34, 45, ... represents the total number of ounces that a bag weighs after each additional newspaper is added.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200">
                <a:solidFill>
                  <a:srgbClr val="00539D"/>
                </a:solidFill>
              </a:rPr>
              <a:t>	</a:t>
            </a:r>
            <a:r>
              <a:rPr lang="en-US" sz="2200">
                <a:solidFill>
                  <a:srgbClr val="E01B22"/>
                </a:solidFill>
              </a:rPr>
              <a:t>B. </a:t>
            </a:r>
            <a:r>
              <a:rPr lang="en-US" sz="2200">
                <a:solidFill>
                  <a:srgbClr val="00539D"/>
                </a:solidFill>
              </a:rPr>
              <a:t>Graph the function </a:t>
            </a:r>
            <a:r>
              <a:rPr lang="en-US" sz="2200" i="1">
                <a:solidFill>
                  <a:srgbClr val="00539D"/>
                </a:solidFill>
              </a:rPr>
              <a:t>a</a:t>
            </a:r>
            <a:r>
              <a:rPr lang="en-US" sz="2200" i="1" baseline="-25000">
                <a:solidFill>
                  <a:srgbClr val="00539D"/>
                </a:solidFill>
              </a:rPr>
              <a:t>n</a:t>
            </a:r>
            <a:r>
              <a:rPr lang="en-US" sz="2200">
                <a:solidFill>
                  <a:srgbClr val="00539D"/>
                </a:solidFill>
              </a:rPr>
              <a:t> = 11</a:t>
            </a:r>
            <a:r>
              <a:rPr lang="en-US" sz="2200" i="1">
                <a:solidFill>
                  <a:srgbClr val="00539D"/>
                </a:solidFill>
              </a:rPr>
              <a:t>n</a:t>
            </a:r>
            <a:r>
              <a:rPr lang="en-US" sz="2200">
                <a:solidFill>
                  <a:srgbClr val="00539D"/>
                </a:solidFill>
              </a:rPr>
              <a:t> + 1 </a:t>
            </a:r>
            <a:br>
              <a:rPr lang="en-US" sz="2200">
                <a:solidFill>
                  <a:srgbClr val="00539D"/>
                </a:solidFill>
              </a:rPr>
            </a:br>
            <a:r>
              <a:rPr lang="en-US" sz="2200">
                <a:solidFill>
                  <a:srgbClr val="00539D"/>
                </a:solidFill>
              </a:rPr>
              <a:t>and determine the domain. </a:t>
            </a:r>
          </a:p>
        </p:txBody>
      </p:sp>
      <p:sp>
        <p:nvSpPr>
          <p:cNvPr id="129031" name="Rectangle 7"/>
          <p:cNvSpPr>
            <a:spLocks noChangeArrowheads="1"/>
          </p:cNvSpPr>
          <p:nvPr/>
        </p:nvSpPr>
        <p:spPr bwMode="auto">
          <a:xfrm>
            <a:off x="533400" y="5181600"/>
            <a:ext cx="8296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200">
                <a:solidFill>
                  <a:srgbClr val="00539D"/>
                </a:solidFill>
              </a:rPr>
              <a:t>Answer:</a:t>
            </a:r>
            <a:r>
              <a:rPr lang="en-US" sz="2200" b="0">
                <a:solidFill>
                  <a:srgbClr val="E01B22"/>
                </a:solidFill>
              </a:rPr>
              <a:t>	The domain of the function is the number of newspapers added to the bag {0, 1, 2, 3, 4, …}.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876300" y="3876675"/>
            <a:ext cx="5400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200" b="0"/>
              <a:t>The rate of change of the function </a:t>
            </a:r>
            <a:br>
              <a:rPr lang="en-US" sz="2200" b="0"/>
            </a:br>
            <a:r>
              <a:rPr lang="en-US" sz="2200" b="0"/>
              <a:t>is 11. Make a graph and plot the points.</a:t>
            </a:r>
          </a:p>
        </p:txBody>
      </p:sp>
      <p:pic>
        <p:nvPicPr>
          <p:cNvPr id="129033" name="Picture 9" descr="E-3-5-4-AE"/>
          <p:cNvPicPr>
            <a:picLocks noChangeAspect="1" noChangeArrowheads="1"/>
          </p:cNvPicPr>
          <p:nvPr/>
        </p:nvPicPr>
        <p:blipFill>
          <a:blip r:embed="rId3" cstate="print"/>
          <a:srcRect b="12177"/>
          <a:stretch>
            <a:fillRect/>
          </a:stretch>
        </p:blipFill>
        <p:spPr bwMode="auto">
          <a:xfrm>
            <a:off x="6488113" y="1419225"/>
            <a:ext cx="2065337" cy="32289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uiExpand="1" build="p" autoUpdateAnimBg="0" advAuto="0"/>
      <p:bldP spid="12903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105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Question"/>
          <p:cNvSpPr>
            <a:spLocks noChangeArrowheads="1"/>
          </p:cNvSpPr>
          <p:nvPr/>
        </p:nvSpPr>
        <p:spPr bwMode="auto">
          <a:xfrm>
            <a:off x="533400" y="1493838"/>
            <a:ext cx="82962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tabLst>
                <a:tab pos="800100" algn="l"/>
              </a:tabLst>
            </a:pPr>
            <a:r>
              <a:rPr lang="en-US" sz="2200">
                <a:solidFill>
                  <a:srgbClr val="E01B22"/>
                </a:solidFill>
              </a:rPr>
              <a:t>SHIPPING </a:t>
            </a:r>
            <a:r>
              <a:rPr lang="en-US" sz="2200">
                <a:solidFill>
                  <a:srgbClr val="00539D"/>
                </a:solidFill>
              </a:rPr>
              <a:t> The arithmetic sequence 22, 40, 58, 76, … represents the total number of ounces that a box weighs after each additional bottle of salad dressing is added. </a:t>
            </a:r>
            <a:br>
              <a:rPr lang="en-US" sz="2200">
                <a:solidFill>
                  <a:srgbClr val="00539D"/>
                </a:solidFill>
              </a:rPr>
            </a:br>
            <a:r>
              <a:rPr lang="en-US" sz="2200">
                <a:solidFill>
                  <a:srgbClr val="EC1D24"/>
                </a:solidFill>
              </a:rPr>
              <a:t>A.</a:t>
            </a:r>
            <a:r>
              <a:rPr lang="en-US" sz="2200">
                <a:solidFill>
                  <a:srgbClr val="00539D"/>
                </a:solidFill>
              </a:rPr>
              <a:t> 	Write a function to represent this sequence.</a:t>
            </a:r>
          </a:p>
        </p:txBody>
      </p:sp>
      <p:sp>
        <p:nvSpPr>
          <p:cNvPr id="11674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5350" y="3429000"/>
            <a:ext cx="36671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18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4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18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+ 4</a:t>
            </a:r>
            <a:endParaRPr lang="en-US" sz="24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4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+ 18</a:t>
            </a: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i="1" baseline="-25000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14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+ 4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 CYP B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914400" y="4114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166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2" name="TPQuestion"/>
          <p:cNvSpPr>
            <a:spLocks noChangeArrowheads="1"/>
          </p:cNvSpPr>
          <p:nvPr/>
        </p:nvSpPr>
        <p:spPr bwMode="auto">
          <a:xfrm>
            <a:off x="533400" y="1295400"/>
            <a:ext cx="52101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tabLst>
                <a:tab pos="800100" algn="l"/>
              </a:tabLst>
            </a:pPr>
            <a:r>
              <a:rPr lang="en-US" sz="2000">
                <a:solidFill>
                  <a:srgbClr val="E01B22"/>
                </a:solidFill>
              </a:rPr>
              <a:t>SHIPPING </a:t>
            </a:r>
            <a:r>
              <a:rPr lang="en-US" sz="2000">
                <a:solidFill>
                  <a:srgbClr val="00539D"/>
                </a:solidFill>
              </a:rPr>
              <a:t> The arithmetic sequence 22, 40, 58, 76, … represents the total number of ounces that a box weight after each additional bottle of salad dressing is added. </a:t>
            </a:r>
            <a:br>
              <a:rPr lang="en-US" sz="2000">
                <a:solidFill>
                  <a:srgbClr val="00539D"/>
                </a:solidFill>
              </a:rPr>
            </a:br>
            <a:r>
              <a:rPr lang="en-US" sz="2000">
                <a:solidFill>
                  <a:srgbClr val="EC1D24"/>
                </a:solidFill>
              </a:rPr>
              <a:t>B.</a:t>
            </a:r>
            <a:r>
              <a:rPr lang="en-US" sz="2000">
                <a:solidFill>
                  <a:srgbClr val="00539D"/>
                </a:solidFill>
              </a:rPr>
              <a:t> 	Graph the function </a:t>
            </a:r>
            <a:r>
              <a:rPr lang="en-US" sz="2000" i="1">
                <a:solidFill>
                  <a:srgbClr val="00539D"/>
                </a:solidFill>
              </a:rPr>
              <a:t>a</a:t>
            </a:r>
            <a:r>
              <a:rPr lang="en-US" sz="2000" i="1" baseline="-25000">
                <a:solidFill>
                  <a:srgbClr val="00539D"/>
                </a:solidFill>
              </a:rPr>
              <a:t>n</a:t>
            </a:r>
            <a:r>
              <a:rPr lang="en-US" sz="2000">
                <a:solidFill>
                  <a:srgbClr val="00539D"/>
                </a:solidFill>
              </a:rPr>
              <a:t> = 18</a:t>
            </a:r>
            <a:r>
              <a:rPr lang="en-US" sz="2000" i="1">
                <a:solidFill>
                  <a:srgbClr val="00539D"/>
                </a:solidFill>
              </a:rPr>
              <a:t>n</a:t>
            </a:r>
            <a:r>
              <a:rPr lang="en-US" sz="2000">
                <a:solidFill>
                  <a:srgbClr val="00539D"/>
                </a:solidFill>
              </a:rPr>
              <a:t> + 4 and determine the domain of the sequence.</a:t>
            </a:r>
          </a:p>
        </p:txBody>
      </p:sp>
      <p:sp>
        <p:nvSpPr>
          <p:cNvPr id="13108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23925" y="4151313"/>
            <a:ext cx="39719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000">
                <a:solidFill>
                  <a:srgbClr val="000000"/>
                </a:solidFill>
              </a:rPr>
              <a:t> D = {0, 1, 2, 3, 4 , …}</a:t>
            </a:r>
            <a:endParaRPr lang="en-US" sz="20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000">
                <a:solidFill>
                  <a:srgbClr val="000000"/>
                </a:solidFill>
              </a:rPr>
              <a:t> D = {0, 1, 3, 6, 8, …}</a:t>
            </a:r>
            <a:endParaRPr lang="en-US" sz="2000">
              <a:solidFill>
                <a:srgbClr val="000000"/>
              </a:solidFill>
              <a:sym typeface="Symbol" pitchFamily="18" charset="2"/>
            </a:endParaRP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000">
                <a:solidFill>
                  <a:srgbClr val="000000"/>
                </a:solidFill>
              </a:rPr>
              <a:t> D = {22, 40, 58, 76, …}</a:t>
            </a:r>
          </a:p>
          <a:p>
            <a:pPr marL="514350" indent="-514350"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  <a:buFontTx/>
              <a:buAutoNum type="alphaUcPeriod"/>
            </a:pPr>
            <a:r>
              <a:rPr lang="en-US" sz="2000">
                <a:solidFill>
                  <a:srgbClr val="000000"/>
                </a:solidFill>
              </a:rPr>
              <a:t> D = {4, 22, 40, 58, 76, …}</a:t>
            </a:r>
          </a:p>
        </p:txBody>
      </p:sp>
      <p:pic>
        <p:nvPicPr>
          <p:cNvPr id="131085" name="Picture 13" descr="E-3-5-4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16613" y="1314450"/>
            <a:ext cx="2605087" cy="2409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1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1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1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animBg="1"/>
      <p:bldP spid="131082" grpId="0" autoUpdateAnimBg="0"/>
      <p:bldP spid="131083" grpId="0" build="p" autoUpdateAnimBg="0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1;2;2;3;3;"/>
  <p:tag name="CHARTSTRINGSTD" val="1 2 2 0"/>
  <p:tag name="CHARTSTRINGREV" val="0 2 2 1"/>
  <p:tag name="CHARTSTRINGSTDPER" val="0.2 0.4 0.4 0"/>
  <p:tag name="CHARTSTRINGREVPER" val="0 0.4 0.4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4;1;1;2;4;"/>
  <p:tag name="CHARTSTRINGSTD" val="2 1 0 2"/>
  <p:tag name="CHARTSTRINGREV" val="2 0 1 2"/>
  <p:tag name="CHARTSTRINGSTDPER" val="0.4 0.2 0 0.4"/>
  <p:tag name="CHARTSTRINGREVPER" val="0.4 0 0.2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2;4;2;2;1;"/>
  <p:tag name="CHARTSTRINGSTD" val="1 3 0 1"/>
  <p:tag name="CHARTSTRINGREV" val="1 0 3 1"/>
  <p:tag name="CHARTSTRINGSTDPER" val="0.2 0.6 0 0.2"/>
  <p:tag name="CHARTSTRINGREVPER" val="0.2 0 0.6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2;2;4;2;4;"/>
  <p:tag name="CHARTSTRINGSTD" val="0 3 0 2"/>
  <p:tag name="CHARTSTRINGREV" val="2 0 3 0"/>
  <p:tag name="CHARTSTRINGSTDPER" val="0 0.6 0 0.4"/>
  <p:tag name="CHARTSTRINGREVPER" val="0.4 0 0.6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2;3;1;3;2;"/>
  <p:tag name="CHARTSTRINGSTD" val="1 2 2 0"/>
  <p:tag name="CHARTSTRINGREV" val="0 2 2 1"/>
  <p:tag name="CHARTSTRINGSTDPER" val="0.2 0.4 0.4 0"/>
  <p:tag name="CHARTSTRINGREVPER" val="0 0.4 0.4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"/>
  <p:tag name="TOTALRESPONSES" val="5"/>
  <p:tag name="SLICED" val="False"/>
  <p:tag name="RESPONSES" val="NA,1,5,1;3;3;2;1;"/>
  <p:tag name="CHARTSTRINGSTD" val="2 1 2"/>
  <p:tag name="CHARTSTRINGREV" val="2 1 2"/>
  <p:tag name="CHARTSTRINGSTDPER" val="0.4 0.2 0.4"/>
  <p:tag name="CHARTSTRINGREVPER" val="0.4 0.2 0.4"/>
  <p:tag name="QUESTIONALIAS" val="Example 1 CYP A"/>
  <p:tag name="ANSWERSALIAS" val="A¤B¤C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3"/>
  <p:tag name="TEXTLENGTH" val="193"/>
  <p:tag name="FONTSIZE" val="24"/>
  <p:tag name="BULLETTYPE" val="ppBulletAlphaUCPeriod"/>
  <p:tag name="ANSWERTEXT" val="cannot be determined&#10;This is not an arithmetic sequence because the difference between terms is not constant.&#10;This is an arithmetic sequence because the difference between terms is constan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70CE49CFC274E70908A9221F46FC1CA"/>
  <p:tag name="VALUES" val="Incorrect¤Incorrect¤Correct"/>
  <p:tag name="TOTALRESPONSES" val="5"/>
  <p:tag name="SLICED" val="False"/>
  <p:tag name="RESPONSES" val="NA,1,5,2;2;3;1;1;"/>
  <p:tag name="CHARTSTRINGSTD" val="2 2 1"/>
  <p:tag name="CHARTSTRINGREV" val="1 2 2"/>
  <p:tag name="CHARTSTRINGSTDPER" val="0.4 0.4 0.2"/>
  <p:tag name="CHARTSTRINGREVPER" val="0.2 0.4 0.4"/>
  <p:tag name="QUESTIONALIAS" val="Example 1 CYP B"/>
  <p:tag name="ANSWERSALIAS" val="A¤B¤C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3"/>
  <p:tag name="TEXTLENGTH" val="193"/>
  <p:tag name="FONTSIZE" val="24"/>
  <p:tag name="BULLETTYPE" val="ppBulletAlphaUCPeriod"/>
  <p:tag name="ANSWERTEXT" val="cannot be determined&#10;This is not an arithmetic sequence because the difference between terms is not constant.&#10;This is an arithmetic sequence because the difference between terms is constan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2;4;2;3;3;"/>
  <p:tag name="CHARTSTRINGSTD" val="0 2 2 1"/>
  <p:tag name="CHARTSTRINGREV" val="1 2 2 0"/>
  <p:tag name="CHARTSTRINGSTDPER" val="0 0.4 0.4 0.2"/>
  <p:tag name="CHARTSTRINGREVPER" val="0.2 0.4 0.4 0"/>
  <p:tag name="QUESTIONALIAS" val="Example 2 CYP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4;3;1;1;4;"/>
  <p:tag name="CHARTSTRINGSTD" val="2 0 1 2"/>
  <p:tag name="CHARTSTRINGREV" val="2 1 0 2"/>
  <p:tag name="CHARTSTRINGSTDPER" val="0.4 0 0.2 0.4"/>
  <p:tag name="CHARTSTRINGREVPER" val="0.4 0.2 0 0.4"/>
  <p:tag name="QUESTIONALIAS" val="Example 3 CYP A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54"/>
  <p:tag name="FONTSIZE" val="24"/>
  <p:tag name="BULLETTYPE" val="ppBulletAlphaUCPeriod"/>
  <p:tag name="ANSWERTEXT" val=" an = 2n + 7&#10; an = 5n + 2&#10; an = 2n + 5&#10; an = 5n – 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B8B12E1C5834C049ABDF74AF5D61E30"/>
  <p:tag name="VALUES" val="Incorrect¤Correct¤Incorrect¤Incorrect"/>
  <p:tag name="TOTALRESPONSES" val="5"/>
  <p:tag name="SLICED" val="False"/>
  <p:tag name="RESPONSES" val="NA,1,5,2;4;2;3;3;"/>
  <p:tag name="CHARTSTRINGSTD" val="0 2 2 1"/>
  <p:tag name="CHARTSTRINGREV" val="1 2 2 0"/>
  <p:tag name="CHARTSTRINGSTDPER" val="0 0.4 0.4 0.2"/>
  <p:tag name="CHARTSTRINGREVPER" val="0.2 0.4 0.4 0"/>
  <p:tag name="QUESTIONALIAS" val="Example 3 CYP B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14"/>
  <p:tag name="FONTSIZE" val="24"/>
  <p:tag name="BULLETTYPE" val="ppBulletAlphaUCPeriod"/>
  <p:tag name="ANSWERTEXT" val="12&#10;57&#10;52&#10;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4601F1E6E28749DB9384AB40733A8C5F"/>
  <p:tag name="VALUES" val="Incorrect¤Correct¤Incorrect"/>
  <p:tag name="TOTALRESPONSES" val="5"/>
  <p:tag name="SLICED" val="False"/>
  <p:tag name="RESPONSES" val="NA,1,5,3;3;2;3;1;"/>
  <p:tag name="CHARTSTRINGSTD" val="1 1 3 0"/>
  <p:tag name="CHARTSTRINGREV" val="0 3 1 1"/>
  <p:tag name="CHARTSTRINGSTDPER" val="0.2 0.2 0.6 0"/>
  <p:tag name="CHARTSTRINGREVPER" val="0 0.6 0.2 0.2"/>
  <p:tag name="QUESTIONALIAS" val="Example 3 CYP C"/>
  <p:tag name="ANSWERSALIAS" val="A¤B"/>
  <p:tag name="RESPONSESGATHER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3"/>
  <p:tag name="TEXTLENGTH" val="25"/>
  <p:tag name="FONTSIZE" val="24"/>
  <p:tag name="BULLETTYPE" val="ppBulletAlphaUCPeriod"/>
  <p:tag name="ANSWERTEXT" val="yes&#10;no&#10;cannot determin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3;3;2;3;1;"/>
  <p:tag name="CHARTSTRINGSTD" val="1 1 3 0"/>
  <p:tag name="CHARTSTRINGREV" val="0 3 1 1"/>
  <p:tag name="CHARTSTRINGSTDPER" val="0.2 0.2 0.6 0"/>
  <p:tag name="CHARTSTRINGREVPER" val="0 0.6 0.2 0.2"/>
  <p:tag name="SLIDEORDER" val="10"/>
  <p:tag name="SLIDEGUID" val="414AFBB82F1E40FE99C0C5E7783EB564"/>
  <p:tag name="VALUES" val="Incorrect¤Incorrect¤Correct¤Incorrect"/>
  <p:tag name="QUESTIONALIAS" val="Example 3 CYP C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3"/>
  <p:tag name="TEXTLENGTH" val="25"/>
  <p:tag name="FONTSIZE" val="24"/>
  <p:tag name="BULLETTYPE" val="ppBulletAlphaUCPeriod"/>
  <p:tag name="ANSWERTEXT" val="yes&#10;no&#10;cannot determin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3;1;2;2;2;"/>
  <p:tag name="CHARTSTRINGSTD" val="1 3 1 0"/>
  <p:tag name="CHARTSTRINGREV" val="0 1 3 1"/>
  <p:tag name="CHARTSTRINGSTDPER" val="0.2 0.6 0.2 0"/>
  <p:tag name="CHARTSTRINGREVPER" val="0 0.2 0.6 0.2"/>
  <p:tag name="QUESTIONALIAS" val="Example 4"/>
  <p:tag name="ANSWERSALIAS" val="A¤B¤C¤D"/>
  <p:tag name="RESPONSESGATHERED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54"/>
  <p:tag name="FONTSIZE" val="24"/>
  <p:tag name="BULLETTYPE" val="ppBulletAlphaUCPeriod"/>
  <p:tag name="ANSWERTEXT" val=" an = 2n + 7&#10; an = 5n + 2&#10; an = 2n + 5&#10; an = 5n – 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CB774C941E774592A0DD81CACAEB8E6E"/>
  <p:tag name="VALUES" val="Correct¤Incorrect¤Incorrect¤Incorrect"/>
  <p:tag name="TOTALRESPONSES" val="5"/>
  <p:tag name="SLICED" val="False"/>
  <p:tag name="RESPONSES" val="NA,1,5,1;4;4;1;2;"/>
  <p:tag name="CHARTSTRINGSTD" val="2 1 0 2"/>
  <p:tag name="CHARTSTRINGREV" val="2 0 1 2"/>
  <p:tag name="CHARTSTRINGSTDPER" val="0.4 0.2 0 0.4"/>
  <p:tag name="CHARTSTRINGREVPER" val="0.4 0 0.2 0.4"/>
  <p:tag name="QUESTIONALIAS" val="Example 4 CYP B"/>
  <p:tag name="ANSWERSALIAS" val="A¤B¤C¤D"/>
  <p:tag name="RESPONSESGATHERED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54"/>
  <p:tag name="FONTSIZE" val="24"/>
  <p:tag name="BULLETTYPE" val="ppBulletAlphaUCPeriod"/>
  <p:tag name="ANSWERTEXT" val=" an = 2n + 7&#10; an = 5n + 2&#10; an = 2n + 5&#10; an = 5n – 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</TotalTime>
  <Words>1006</Words>
  <Application>Microsoft Office PowerPoint</Application>
  <PresentationFormat>On-screen Show (4:3)</PresentationFormat>
  <Paragraphs>198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Times New Roman</vt:lpstr>
      <vt:lpstr>Symbol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</vt:lpstr>
      <vt:lpstr>Example 1</vt:lpstr>
      <vt:lpstr>Example 1</vt:lpstr>
      <vt:lpstr>Example 1 CYP A</vt:lpstr>
      <vt:lpstr>Example 1 CYP B</vt:lpstr>
      <vt:lpstr>Example 2</vt:lpstr>
      <vt:lpstr>Example 2</vt:lpstr>
      <vt:lpstr>Example 2 CYP</vt:lpstr>
      <vt:lpstr>Concept</vt:lpstr>
      <vt:lpstr>Example 3</vt:lpstr>
      <vt:lpstr>Example 3</vt:lpstr>
      <vt:lpstr>Example 3</vt:lpstr>
      <vt:lpstr>Example 3</vt:lpstr>
      <vt:lpstr>Example 3</vt:lpstr>
      <vt:lpstr>Example 3</vt:lpstr>
      <vt:lpstr>Example 3</vt:lpstr>
      <vt:lpstr>Example 3 CYP A</vt:lpstr>
      <vt:lpstr>Example 3 CYP B</vt:lpstr>
      <vt:lpstr>Example 3 CYP C</vt:lpstr>
      <vt:lpstr>Example 3 CYP C</vt:lpstr>
      <vt:lpstr>Example 4 A</vt:lpstr>
      <vt:lpstr>Example 4 A</vt:lpstr>
      <vt:lpstr>Example 4 b</vt:lpstr>
      <vt:lpstr>Example 4</vt:lpstr>
      <vt:lpstr>Example 4 CYP B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99</cp:revision>
  <dcterms:created xsi:type="dcterms:W3CDTF">2007-12-06T14:31:51Z</dcterms:created>
  <dcterms:modified xsi:type="dcterms:W3CDTF">2015-11-09T13:50:01Z</dcterms:modified>
</cp:coreProperties>
</file>