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tags/tag8.xml" ContentType="application/vnd.openxmlformats-officedocument.presentationml.tags+xml"/>
  <Override PartName="/ppt/slideLayouts/slideLayout46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106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slideMasters/slideMaster8.xml" ContentType="application/vnd.openxmlformats-officedocument.presentationml.slideMaster+xml"/>
  <Override PartName="/ppt/tags/tag34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tags/tag9.xml" ContentType="application/vnd.openxmlformats-officedocument.presentationml.tags+xml"/>
  <Override PartName="/ppt/tags/tag30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90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ags/tag28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ags/tag17.xml" ContentType="application/vnd.openxmlformats-officedocument.presentationml.tags+xml"/>
  <Override PartName="/ppt/tags/tag35.xml" ContentType="application/vnd.openxmlformats-officedocument.presentationml.tags+xml"/>
  <Override PartName="/ppt/slideMasters/slideMaster9.xml" ContentType="application/vnd.openxmlformats-officedocument.presentationml.slideMaster+xml"/>
  <Override PartName="/ppt/slideLayouts/slideLayout10.xml" ContentType="application/vnd.openxmlformats-officedocument.presentationml.slideLayout+xml"/>
  <Override PartName="/ppt/tags/tag24.xml" ContentType="application/vnd.openxmlformats-officedocument.presentationml.tags+xml"/>
  <Override PartName="/ppt/slideLayouts/slideLayout99.xml" ContentType="application/vnd.openxmlformats-officedocument.presentationml.slideLayout+xml"/>
  <Override PartName="/ppt/tags/tag13.xml" ContentType="application/vnd.openxmlformats-officedocument.presentationml.tags+xml"/>
  <Override PartName="/ppt/tags/tag31.xml" ContentType="application/vnd.openxmlformats-officedocument.presentationml.tags+xml"/>
  <Override PartName="/ppt/slideMasters/slideMaster5.xml" ContentType="application/vnd.openxmlformats-officedocument.presentationml.slideMaster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88.xml" ContentType="application/vnd.openxmlformats-officedocument.presentationml.slideLayout+xml"/>
  <Override PartName="/ppt/tags/tag20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ags/tag29.xml" ContentType="application/vnd.openxmlformats-officedocument.presentationml.tags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tags/tag18.xml" ContentType="application/vnd.openxmlformats-officedocument.presentationml.tags+xml"/>
  <Override PartName="/ppt/tags/tag36.xml" ContentType="application/vnd.openxmlformats-officedocument.presentationml.tags+xml"/>
  <Override PartName="/ppt/slideLayouts/slideLayout100.xml" ContentType="application/vnd.openxmlformats-officedocument.presentationml.slideLayout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tags/tag32.xml" ContentType="application/vnd.openxmlformats-officedocument.presentationml.tag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slideMasters/slideMaster2.xml" ContentType="application/vnd.openxmlformats-officedocument.presentationml.slideMaster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s/slide24.xml" ContentType="application/vnd.openxmlformats-officedocument.presentationml.slide+xml"/>
  <Override PartName="/ppt/slideLayouts/slideLayout16.xml" ContentType="application/vnd.openxmlformats-officedocument.presentationml.slideLayout+xml"/>
  <Default Extension="jpeg" ContentType="image/jpeg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ags/tag3.xml" ContentType="application/vnd.openxmlformats-officedocument.presentationml.tags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tags/tag19.xml" ContentType="application/vnd.openxmlformats-officedocument.presentationml.tags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ags/tag26.xml" ContentType="application/vnd.openxmlformats-officedocument.presentationml.tags+xml"/>
  <Override PartName="/ppt/tags/tag15.xml" ContentType="application/vnd.openxmlformats-officedocument.presentationml.tags+xml"/>
  <Override PartName="/ppt/tags/tag33.xml" ContentType="application/vnd.openxmlformats-officedocument.presentationml.tags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tags/tag22.xml" ContentType="application/vnd.openxmlformats-officedocument.presentationml.tags+xml"/>
  <Override PartName="/ppt/slides/slide8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  <Override PartName="/ppt/tags/tag11.xml" ContentType="application/vnd.openxmlformats-officedocument.presentationml.tags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ags/tag4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52" r:id="rId2"/>
    <p:sldMasterId id="2147483650" r:id="rId3"/>
    <p:sldMasterId id="2147483653" r:id="rId4"/>
    <p:sldMasterId id="2147483654" r:id="rId5"/>
    <p:sldMasterId id="2147483655" r:id="rId6"/>
    <p:sldMasterId id="2147483656" r:id="rId7"/>
    <p:sldMasterId id="2147483657" r:id="rId8"/>
    <p:sldMasterId id="2147483658" r:id="rId9"/>
    <p:sldMasterId id="2147483659" r:id="rId10"/>
  </p:sldMasterIdLst>
  <p:sldIdLst>
    <p:sldId id="282" r:id="rId11"/>
    <p:sldId id="257" r:id="rId12"/>
    <p:sldId id="303" r:id="rId13"/>
    <p:sldId id="304" r:id="rId14"/>
    <p:sldId id="305" r:id="rId15"/>
    <p:sldId id="306" r:id="rId16"/>
    <p:sldId id="307" r:id="rId17"/>
    <p:sldId id="319" r:id="rId18"/>
    <p:sldId id="314" r:id="rId19"/>
    <p:sldId id="258" r:id="rId20"/>
    <p:sldId id="302" r:id="rId21"/>
    <p:sldId id="259" r:id="rId22"/>
    <p:sldId id="288" r:id="rId23"/>
    <p:sldId id="316" r:id="rId24"/>
    <p:sldId id="317" r:id="rId25"/>
    <p:sldId id="320" r:id="rId26"/>
    <p:sldId id="308" r:id="rId27"/>
    <p:sldId id="315" r:id="rId28"/>
    <p:sldId id="321" r:id="rId29"/>
    <p:sldId id="260" r:id="rId30"/>
    <p:sldId id="322" r:id="rId31"/>
    <p:sldId id="261" r:id="rId32"/>
    <p:sldId id="318" r:id="rId33"/>
    <p:sldId id="309" r:id="rId34"/>
    <p:sldId id="275" r:id="rId35"/>
  </p:sldIdLst>
  <p:sldSz cx="9144000" cy="6858000" type="screen4x3"/>
  <p:notesSz cx="6858000" cy="9144000"/>
  <p:custDataLst>
    <p:tags r:id="rId36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01B22"/>
    <a:srgbClr val="00539D"/>
    <a:srgbClr val="F8FAA4"/>
    <a:srgbClr val="EC1D24"/>
    <a:srgbClr val="5B57A6"/>
    <a:srgbClr val="18984C"/>
    <a:srgbClr val="13773B"/>
    <a:srgbClr val="1BAE5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665" autoAdjust="0"/>
    <p:restoredTop sz="94629" autoAdjust="0"/>
  </p:normalViewPr>
  <p:slideViewPr>
    <p:cSldViewPr>
      <p:cViewPr>
        <p:scale>
          <a:sx n="50" d="100"/>
          <a:sy n="50" d="100"/>
        </p:scale>
        <p:origin x="-1236" y="-504"/>
      </p:cViewPr>
      <p:guideLst>
        <p:guide orient="horz" pos="2160"/>
        <p:guide pos="2880"/>
      </p:guideLst>
    </p:cSldViewPr>
  </p:slideViewPr>
  <p:outlineViewPr>
    <p:cViewPr>
      <p:scale>
        <a:sx n="75" d="100"/>
        <a:sy n="7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tags" Target="tags/tag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8.jpeg"/><Relationship Id="rId18" Type="http://schemas.openxmlformats.org/officeDocument/2006/relationships/slide" Target="../slides/slide2.xml"/><Relationship Id="rId3" Type="http://schemas.openxmlformats.org/officeDocument/2006/relationships/slideLayout" Target="../slideLayouts/slideLayout14.xml"/><Relationship Id="rId21" Type="http://schemas.openxmlformats.org/officeDocument/2006/relationships/image" Target="../media/image7.png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3.png"/><Relationship Id="rId20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9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24.xml"/><Relationship Id="rId16" Type="http://schemas.openxmlformats.org/officeDocument/2006/relationships/slide" Target="../slides/slide2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32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2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35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43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3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46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54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4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57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65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image" Target="../media/image1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5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68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76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image" Target="../media/image1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6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79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87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image" Target="../media/image1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7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90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98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image" Target="../media/image1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8.jpe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01.xml"/><Relationship Id="rId16" Type="http://schemas.openxmlformats.org/officeDocument/2006/relationships/image" Target="../media/image19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9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Relationship Id="rId14" Type="http://schemas.openxmlformats.org/officeDocument/2006/relationships/slide" Target="../slides/slid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923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37915" name="Next_btn" descr="12_ALG1_LessonMenu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90575" y="809625"/>
            <a:ext cx="3581400" cy="94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7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8" name="Back_btn" descr="12_ALG1_Back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9" name="Menu_btn" descr="12_ALG1_Menu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20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25" name="Header" descr="12_ALG1_Header_03_06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41989" name="Picture 5" descr="CheckPointICON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467600" y="776288"/>
            <a:ext cx="1222375" cy="376237"/>
          </a:xfrm>
          <a:prstGeom prst="rect">
            <a:avLst/>
          </a:prstGeom>
          <a:noFill/>
        </p:spPr>
      </p:pic>
      <p:pic>
        <p:nvPicPr>
          <p:cNvPr id="42005" name="Picture 21" descr="5Min Check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598488" y="657225"/>
            <a:ext cx="6792912" cy="625475"/>
          </a:xfrm>
          <a:prstGeom prst="rect">
            <a:avLst/>
          </a:prstGeom>
          <a:noFill/>
        </p:spPr>
      </p:pic>
      <p:sp>
        <p:nvSpPr>
          <p:cNvPr id="42003" name="Text Box 19"/>
          <p:cNvSpPr txBox="1">
            <a:spLocks noChangeArrowheads="1"/>
          </p:cNvSpPr>
          <p:nvPr userDrawn="1"/>
        </p:nvSpPr>
        <p:spPr bwMode="auto">
          <a:xfrm>
            <a:off x="3886200" y="800100"/>
            <a:ext cx="3124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18984C"/>
                </a:solidFill>
              </a:rPr>
              <a:t>Over Lesson 3–5</a:t>
            </a:r>
          </a:p>
        </p:txBody>
      </p:sp>
      <p:pic>
        <p:nvPicPr>
          <p:cNvPr id="42012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4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5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6" name="Menu_btn" descr="12_ALG1_MenuButton">
            <a:hlinkClick r:id="rId18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7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8" name="Header" descr="12_ALG1_Header_03_06"/>
          <p:cNvPicPr>
            <a:picLocks noChangeAspect="1" noChangeArrowheads="1"/>
          </p:cNvPicPr>
          <p:nvPr userDrawn="1"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32795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97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98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99" name="Menu_btn" descr="12_ALG1_MenuButton">
            <a:hlinkClick r:id="rId16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0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1" name="Header" descr="12_ALG1_Header_03_06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69647" name="Picture 15" descr="Real World Ex_1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69650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2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3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4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5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6" name="Header" descr="12_ALG1_Header_03_06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2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0667" name="Picture 11" descr="Example_2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0674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6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7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8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9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80" name="Header" descr="12_ALG1_Header_03_06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6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1691" name="Picture 11" descr="Example_3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1698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0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1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2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3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4" name="Header" descr="12_ALG1_Header_03_06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1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2715" name="Picture 11" descr="Example_4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2722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4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5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6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7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8" name="Header" descr="12_ALG1_Header_03_06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3739" name="Picture 11" descr="Example_5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3746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48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49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0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1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2" name="Header" descr="12_ALG1_Header_03_06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4763" name="Picture 11" descr="Example_6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4770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2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3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4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5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6" name="Header" descr="12_ALG1_Header_03_06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45" name="EndOfBackground" descr="12_ALG1_Cover_EndOf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44463" y="358775"/>
            <a:ext cx="8891587" cy="620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343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103446" name="InterfaceBorder" descr="12_ALG1_MasterBKG_Transparent">
            <a:hlinkClick r:id="rId14" action="ppaction://hlinksldjump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48" name="Next_Button" descr="12_ALG1_Forward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49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0" name="Menu_btn" descr="12_ALG1_MenuButton">
            <a:hlinkClick r:id="rId14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1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2" name="Header" descr="12_ALG1_Header_03_06">
            <a:hlinkClick r:id="rId14" action="ppaction://hlinksldjump"/>
          </p:cNvPr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7" Type="http://schemas.openxmlformats.org/officeDocument/2006/relationships/slide" Target="slide2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slide" Target="slide12.xml"/><Relationship Id="rId5" Type="http://schemas.openxmlformats.org/officeDocument/2006/relationships/slide" Target="slide11.xml"/><Relationship Id="rId4" Type="http://schemas.openxmlformats.org/officeDocument/2006/relationships/slide" Target="slide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4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7.xml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9.xml"/><Relationship Id="rId4" Type="http://schemas.openxmlformats.org/officeDocument/2006/relationships/image" Target="../media/image3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2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2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2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5.xml"/><Relationship Id="rId1" Type="http://schemas.openxmlformats.org/officeDocument/2006/relationships/tags" Target="../tags/tag2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6" Type="http://schemas.openxmlformats.org/officeDocument/2006/relationships/image" Target="../media/image39.jpeg"/><Relationship Id="rId5" Type="http://schemas.openxmlformats.org/officeDocument/2006/relationships/image" Target="../media/image8.jpeg"/><Relationship Id="rId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6" Type="http://schemas.openxmlformats.org/officeDocument/2006/relationships/image" Target="../media/image39.jpeg"/><Relationship Id="rId5" Type="http://schemas.openxmlformats.org/officeDocument/2006/relationships/image" Target="../media/image8.jpeg"/><Relationship Id="rId4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image" Target="../media/image39.jpeg"/><Relationship Id="rId5" Type="http://schemas.openxmlformats.org/officeDocument/2006/relationships/image" Target="../media/image8.jpeg"/><Relationship Id="rId4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slideLayout" Target="../slideLayouts/slideLayout46.xml"/><Relationship Id="rId1" Type="http://schemas.openxmlformats.org/officeDocument/2006/relationships/tags" Target="../tags/tag3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slideLayout" Target="../slideLayouts/slideLayout46.xml"/><Relationship Id="rId1" Type="http://schemas.openxmlformats.org/officeDocument/2006/relationships/tags" Target="../tags/tag3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slideLayout" Target="../slideLayouts/slideLayout46.xml"/><Relationship Id="rId1" Type="http://schemas.openxmlformats.org/officeDocument/2006/relationships/tags" Target="../tags/tag3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6.xml"/><Relationship Id="rId1" Type="http://schemas.openxmlformats.org/officeDocument/2006/relationships/tags" Target="../tags/tag3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6.xml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6" Type="http://schemas.openxmlformats.org/officeDocument/2006/relationships/image" Target="../media/image43.jpeg"/><Relationship Id="rId5" Type="http://schemas.openxmlformats.org/officeDocument/2006/relationships/image" Target="../media/image8.jpeg"/><Relationship Id="rId4" Type="http://schemas.openxmlformats.org/officeDocument/2006/relationships/image" Target="../media/image38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1.xml"/><Relationship Id="rId1" Type="http://schemas.openxmlformats.org/officeDocument/2006/relationships/tags" Target="../tags/tag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907" name="SplashImage" descr="12_ALG1_Cover_Splash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Splash Screen</a:t>
            </a:r>
          </a:p>
        </p:txBody>
      </p:sp>
      <p:pic>
        <p:nvPicPr>
          <p:cNvPr id="36909" name="Forward_btn" descr="12_ALG1_ForwardButton">
            <a:hlinkClick r:id="rId4" action="ppaction://hlinksldjump" highlightClick="1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77150" y="6029325"/>
            <a:ext cx="56197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910" name="SplashHeader" descr="12_ALG1_Header_03_06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62975" y="1123950"/>
            <a:ext cx="412750" cy="575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Lesson Menu</a:t>
            </a:r>
          </a:p>
        </p:txBody>
      </p:sp>
      <p:sp>
        <p:nvSpPr>
          <p:cNvPr id="3077" name="Lessonmenutext"/>
          <p:cNvSpPr txBox="1">
            <a:spLocks noChangeArrowheads="1"/>
          </p:cNvSpPr>
          <p:nvPr/>
        </p:nvSpPr>
        <p:spPr bwMode="auto">
          <a:xfrm>
            <a:off x="1066800" y="1855788"/>
            <a:ext cx="7762875" cy="3706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" action="ppaction://hlinkshowjump?jump=nextslide"/>
              </a:rPr>
              <a:t>Five-Minute Check (over Lesson 3–5)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000000"/>
                </a:solidFill>
                <a:cs typeface="Arial" charset="0"/>
                <a:hlinkClick r:id="rId3" action="ppaction://hlinksldjump"/>
              </a:rPr>
              <a:t>CCSS</a:t>
            </a:r>
            <a:endParaRPr lang="en-US" sz="2000" b="1">
              <a:solidFill>
                <a:srgbClr val="E01B22"/>
              </a:solidFill>
              <a:cs typeface="Arial" charset="0"/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4" action="ppaction://hlinksldjump"/>
              </a:rPr>
              <a:t>Then/Now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5" action="ppaction://hlinksldjump"/>
              </a:rPr>
              <a:t>Key Concept:  Proportional Relationship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6" action="ppaction://hlinksldjump"/>
              </a:rPr>
              <a:t>Example 1:	Real-World Example:  Proportional Relationships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7" action="ppaction://hlinksldjump"/>
              </a:rPr>
              <a:t>Example 2:	Nonproportional Relationships</a:t>
            </a:r>
            <a:endParaRPr lang="en-US" sz="2000" b="1">
              <a:solidFill>
                <a:srgbClr val="E01B22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1</a:t>
            </a:r>
          </a:p>
        </p:txBody>
      </p:sp>
      <p:sp>
        <p:nvSpPr>
          <p:cNvPr id="107527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Determine whether the sequence –21, –17, –12, </a:t>
            </a:r>
            <a:br>
              <a:rPr lang="en-US" sz="2400" b="1">
                <a:solidFill>
                  <a:srgbClr val="00539D"/>
                </a:solidFill>
                <a:cs typeface="Times New Roman" pitchFamily="18" charset="0"/>
              </a:rPr>
            </a:b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–6, 1, … is an arithmetic sequence. If it is, state the common difference.</a:t>
            </a:r>
          </a:p>
        </p:txBody>
      </p:sp>
      <p:sp>
        <p:nvSpPr>
          <p:cNvPr id="107529" name="AutoShape 9"/>
          <p:cNvSpPr>
            <a:spLocks noChangeArrowheads="1"/>
          </p:cNvSpPr>
          <p:nvPr/>
        </p:nvSpPr>
        <p:spPr bwMode="auto">
          <a:xfrm>
            <a:off x="533400" y="5373688"/>
            <a:ext cx="533400" cy="265112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7531" name="Picture 11" descr="5Min Num_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2275"/>
          </a:xfrm>
          <a:prstGeom prst="rect">
            <a:avLst/>
          </a:prstGeom>
          <a:noFill/>
        </p:spPr>
      </p:pic>
      <p:sp>
        <p:nvSpPr>
          <p:cNvPr id="107540" name="c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143000" y="2895600"/>
            <a:ext cx="5181600" cy="315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00539D"/>
              </a:buClr>
            </a:pPr>
            <a:r>
              <a:rPr lang="en-US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en-US" sz="2400" b="1">
                <a:sym typeface="Symbol" pitchFamily="18" charset="2"/>
              </a:rPr>
              <a:t>	Yes, the common difference is 4.</a:t>
            </a: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00539D"/>
              </a:buClr>
            </a:pPr>
            <a:r>
              <a:rPr lang="en-US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en-US" sz="2400" b="1">
                <a:sym typeface="Symbol" pitchFamily="18" charset="2"/>
              </a:rPr>
              <a:t>	Yes, the common difference is </a:t>
            </a:r>
            <a:r>
              <a:rPr lang="en-US" sz="2400" b="1" i="1">
                <a:sym typeface="Symbol" pitchFamily="18" charset="2"/>
              </a:rPr>
              <a:t>n</a:t>
            </a:r>
            <a:r>
              <a:rPr lang="en-US" sz="2400" b="1">
                <a:sym typeface="Symbol" pitchFamily="18" charset="2"/>
              </a:rPr>
              <a:t> + 1.</a:t>
            </a: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00539D"/>
              </a:buClr>
            </a:pPr>
            <a:r>
              <a:rPr lang="en-US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en-US" sz="2400" b="1">
                <a:sym typeface="Symbol" pitchFamily="18" charset="2"/>
              </a:rPr>
              <a:t>	Yes, the common difference is –4.</a:t>
            </a: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00539D"/>
              </a:buClr>
            </a:pPr>
            <a:r>
              <a:rPr lang="en-US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en-US" sz="2400" b="1">
                <a:sym typeface="Symbol" pitchFamily="18" charset="2"/>
              </a:rPr>
              <a:t>	No, there is no common difference.</a:t>
            </a:r>
            <a:endParaRPr lang="en-US" sz="2400" b="1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7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7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75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075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075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75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27" grpId="0" autoUpdateAnimBg="0"/>
      <p:bldP spid="107529" grpId="0" animBg="1"/>
      <p:bldP spid="107540" grpId="0" build="p" autoUpdateAnimBg="0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7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2</a:t>
            </a:r>
          </a:p>
        </p:txBody>
      </p:sp>
      <p:sp>
        <p:nvSpPr>
          <p:cNvPr id="108549" name="c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959100"/>
            <a:ext cx="5486400" cy="3268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40000"/>
              </a:spcBef>
              <a:spcAft>
                <a:spcPct val="4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Yes, the common difference is 1.</a:t>
            </a:r>
          </a:p>
          <a:p>
            <a:pPr marL="533400" indent="-533400">
              <a:lnSpc>
                <a:spcPct val="90000"/>
              </a:lnSpc>
              <a:spcBef>
                <a:spcPct val="40000"/>
              </a:spcBef>
              <a:spcAft>
                <a:spcPct val="4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Yes, the common difference is 1.1.</a:t>
            </a:r>
          </a:p>
          <a:p>
            <a:pPr marL="533400" indent="-533400">
              <a:lnSpc>
                <a:spcPct val="90000"/>
              </a:lnSpc>
              <a:spcBef>
                <a:spcPct val="40000"/>
              </a:spcBef>
              <a:spcAft>
                <a:spcPct val="4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No, there is no common difference.</a:t>
            </a:r>
          </a:p>
          <a:p>
            <a:pPr marL="533400" indent="-533400">
              <a:lnSpc>
                <a:spcPct val="90000"/>
              </a:lnSpc>
              <a:spcBef>
                <a:spcPct val="40000"/>
              </a:spcBef>
              <a:spcAft>
                <a:spcPct val="4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Yes, the common difference is 0.1.</a:t>
            </a:r>
          </a:p>
        </p:txBody>
      </p:sp>
      <p:sp>
        <p:nvSpPr>
          <p:cNvPr id="108550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</a:rPr>
              <a:t>Determine whether the sequence 1.1, 2.2, 3.3, </a:t>
            </a:r>
            <a:br>
              <a:rPr lang="en-US" sz="2400" b="1">
                <a:solidFill>
                  <a:srgbClr val="00539D"/>
                </a:solidFill>
              </a:rPr>
            </a:br>
            <a:r>
              <a:rPr lang="en-US" sz="2400" b="1">
                <a:solidFill>
                  <a:srgbClr val="00539D"/>
                </a:solidFill>
              </a:rPr>
              <a:t>4.4, … is an arithmetic sequence. If it is, state the common difference.</a:t>
            </a:r>
          </a:p>
        </p:txBody>
      </p:sp>
      <p:sp>
        <p:nvSpPr>
          <p:cNvPr id="108551" name="AutoShape 7"/>
          <p:cNvSpPr>
            <a:spLocks noChangeArrowheads="1"/>
          </p:cNvSpPr>
          <p:nvPr/>
        </p:nvSpPr>
        <p:spPr bwMode="auto">
          <a:xfrm>
            <a:off x="533400" y="36576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8552" name="Picture 8" descr="5Min Num_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8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8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8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49" grpId="0" autoUpdateAnimBg="0"/>
      <p:bldP spid="108550" grpId="0" autoUpdateAnimBg="0"/>
      <p:bldP spid="10855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1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3</a:t>
            </a:r>
          </a:p>
        </p:txBody>
      </p:sp>
      <p:sp>
        <p:nvSpPr>
          <p:cNvPr id="109574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Find the next three terms of the arithmetic sequence 3.5, 2, 0.5, –1.0, ... .</a:t>
            </a:r>
          </a:p>
        </p:txBody>
      </p:sp>
      <p:sp>
        <p:nvSpPr>
          <p:cNvPr id="109575" name="AutoShape 7"/>
          <p:cNvSpPr>
            <a:spLocks noChangeArrowheads="1"/>
          </p:cNvSpPr>
          <p:nvPr/>
        </p:nvSpPr>
        <p:spPr bwMode="auto">
          <a:xfrm>
            <a:off x="533400" y="38100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9576" name="Picture 8" descr="5Min Num_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sp>
        <p:nvSpPr>
          <p:cNvPr id="109579" name="c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50925" y="2514600"/>
            <a:ext cx="334327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57200" indent="-4572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en-US" sz="2800" b="1">
                <a:solidFill>
                  <a:srgbClr val="00539D"/>
                </a:solidFill>
                <a:sym typeface="Symbol" pitchFamily="18" charset="2"/>
              </a:rPr>
              <a:t>A.	</a:t>
            </a:r>
            <a:r>
              <a:rPr lang="en-US" sz="2800" b="1">
                <a:sym typeface="Symbol" pitchFamily="18" charset="2"/>
              </a:rPr>
              <a:t>–1.5, –2, –2.5</a:t>
            </a:r>
          </a:p>
          <a:p>
            <a:pPr marL="457200" indent="-4572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en-US" sz="28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en-US" sz="2800" b="1">
                <a:sym typeface="Symbol" pitchFamily="18" charset="2"/>
              </a:rPr>
              <a:t>	–2.5, –4.0, –5.5 </a:t>
            </a:r>
          </a:p>
          <a:p>
            <a:pPr marL="457200" indent="-4572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en-US" sz="28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en-US" sz="2800" b="1">
                <a:sym typeface="Symbol" pitchFamily="18" charset="2"/>
              </a:rPr>
              <a:t>	–2, –3.5, –4</a:t>
            </a:r>
          </a:p>
          <a:p>
            <a:pPr marL="457200" indent="-4572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en-US" sz="28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en-US" sz="2800" b="1">
                <a:sym typeface="Symbol" pitchFamily="18" charset="2"/>
              </a:rPr>
              <a:t>	–1.5, –3, –4.5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9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9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9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09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09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9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74" grpId="0" autoUpdateAnimBg="0"/>
      <p:bldP spid="109575" grpId="0" animBg="1"/>
      <p:bldP spid="109579" grpId="0" build="p" autoUpdateAnimBg="0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5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4</a:t>
            </a:r>
          </a:p>
        </p:txBody>
      </p:sp>
      <p:sp>
        <p:nvSpPr>
          <p:cNvPr id="110597" name="c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8702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8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12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22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25</a:t>
            </a:r>
          </a:p>
        </p:txBody>
      </p:sp>
      <p:sp>
        <p:nvSpPr>
          <p:cNvPr id="110598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</a:rPr>
              <a:t>Find the </a:t>
            </a:r>
            <a:r>
              <a:rPr lang="en-US" sz="2400" b="1" i="1">
                <a:solidFill>
                  <a:srgbClr val="00539D"/>
                </a:solidFill>
              </a:rPr>
              <a:t>n</a:t>
            </a:r>
            <a:r>
              <a:rPr lang="en-US" sz="2400" b="1">
                <a:solidFill>
                  <a:srgbClr val="00539D"/>
                </a:solidFill>
              </a:rPr>
              <a:t>th term of the sequence described by </a:t>
            </a:r>
            <a:br>
              <a:rPr lang="en-US" sz="2400" b="1">
                <a:solidFill>
                  <a:srgbClr val="00539D"/>
                </a:solidFill>
              </a:rPr>
            </a:br>
            <a:r>
              <a:rPr lang="en-US" sz="2400" b="1" i="1">
                <a:solidFill>
                  <a:srgbClr val="00539D"/>
                </a:solidFill>
              </a:rPr>
              <a:t>a</a:t>
            </a:r>
            <a:r>
              <a:rPr lang="en-US" sz="2400" b="1" baseline="-25000">
                <a:solidFill>
                  <a:srgbClr val="00539D"/>
                </a:solidFill>
              </a:rPr>
              <a:t>1</a:t>
            </a:r>
            <a:r>
              <a:rPr lang="en-US" sz="2400" b="1">
                <a:solidFill>
                  <a:srgbClr val="00539D"/>
                </a:solidFill>
              </a:rPr>
              <a:t> = –2, </a:t>
            </a:r>
            <a:r>
              <a:rPr lang="en-US" sz="2400" b="1" i="1">
                <a:solidFill>
                  <a:srgbClr val="00539D"/>
                </a:solidFill>
              </a:rPr>
              <a:t>d</a:t>
            </a:r>
            <a:r>
              <a:rPr lang="en-US" sz="2400" b="1">
                <a:solidFill>
                  <a:srgbClr val="00539D"/>
                </a:solidFill>
              </a:rPr>
              <a:t> = 4, </a:t>
            </a:r>
            <a:r>
              <a:rPr lang="en-US" sz="2400" b="1" i="1">
                <a:solidFill>
                  <a:srgbClr val="00539D"/>
                </a:solidFill>
              </a:rPr>
              <a:t>n</a:t>
            </a:r>
            <a:r>
              <a:rPr lang="en-US" sz="2400" b="1">
                <a:solidFill>
                  <a:srgbClr val="00539D"/>
                </a:solidFill>
              </a:rPr>
              <a:t> = 7.</a:t>
            </a:r>
          </a:p>
        </p:txBody>
      </p:sp>
      <p:sp>
        <p:nvSpPr>
          <p:cNvPr id="110599" name="AutoShape 7"/>
          <p:cNvSpPr>
            <a:spLocks noChangeArrowheads="1"/>
          </p:cNvSpPr>
          <p:nvPr/>
        </p:nvSpPr>
        <p:spPr bwMode="auto">
          <a:xfrm>
            <a:off x="533400" y="4789488"/>
            <a:ext cx="533400" cy="265112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0600" name="Picture 8" descr="5Min Num_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0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0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0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7" grpId="0" autoUpdateAnimBg="0"/>
      <p:bldP spid="110598" grpId="0" autoUpdateAnimBg="0"/>
      <p:bldP spid="11059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9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5</a:t>
            </a:r>
          </a:p>
        </p:txBody>
      </p:sp>
      <p:sp>
        <p:nvSpPr>
          <p:cNvPr id="111622" name="TPQuestion"/>
          <p:cNvSpPr>
            <a:spLocks noChangeArrowheads="1"/>
          </p:cNvSpPr>
          <p:nvPr/>
        </p:nvSpPr>
        <p:spPr bwMode="auto">
          <a:xfrm>
            <a:off x="685800" y="1603375"/>
            <a:ext cx="802005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Which equation represents the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n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th term of the sequence 19, 17, 15, 13, … ?</a:t>
            </a:r>
          </a:p>
        </p:txBody>
      </p:sp>
      <p:sp>
        <p:nvSpPr>
          <p:cNvPr id="111623" name="AutoShape 7"/>
          <p:cNvSpPr>
            <a:spLocks noChangeArrowheads="1"/>
          </p:cNvSpPr>
          <p:nvPr/>
        </p:nvSpPr>
        <p:spPr bwMode="auto">
          <a:xfrm>
            <a:off x="533400" y="26543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1624" name="Picture 8" descr="5Min Num_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sp>
        <p:nvSpPr>
          <p:cNvPr id="111628" name="c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143000" y="2514600"/>
            <a:ext cx="411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800" b="1">
                <a:solidFill>
                  <a:srgbClr val="00539D"/>
                </a:solidFill>
              </a:rPr>
              <a:t>A.</a:t>
            </a:r>
            <a:r>
              <a:rPr lang="pt-BR" sz="2800" b="1" i="1"/>
              <a:t>	a</a:t>
            </a:r>
            <a:r>
              <a:rPr lang="pt-BR" sz="2800" b="1" i="1" baseline="-25000"/>
              <a:t>n</a:t>
            </a:r>
            <a:r>
              <a:rPr lang="pt-BR" sz="2800" b="1"/>
              <a:t> = –2</a:t>
            </a:r>
            <a:r>
              <a:rPr lang="pt-BR" sz="2800" b="1" i="1"/>
              <a:t>n</a:t>
            </a:r>
            <a:r>
              <a:rPr lang="pt-BR" sz="2800" b="1"/>
              <a:t> + 21</a:t>
            </a:r>
            <a:endParaRPr lang="en-US" sz="2800" b="1">
              <a:sym typeface="Symbol" pitchFamily="18" charset="2"/>
            </a:endParaRP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800" b="1">
                <a:solidFill>
                  <a:srgbClr val="00539D"/>
                </a:solidFill>
              </a:rPr>
              <a:t>B.</a:t>
            </a:r>
            <a:r>
              <a:rPr lang="pt-BR" sz="2800" b="1" i="1"/>
              <a:t>	a</a:t>
            </a:r>
            <a:r>
              <a:rPr lang="pt-BR" sz="2800" b="1" i="1" baseline="-25000"/>
              <a:t>n</a:t>
            </a:r>
            <a:r>
              <a:rPr lang="pt-BR" sz="2800" b="1"/>
              <a:t> = 2(</a:t>
            </a:r>
            <a:r>
              <a:rPr lang="pt-BR" sz="2800" b="1" i="1"/>
              <a:t>n</a:t>
            </a:r>
            <a:r>
              <a:rPr lang="pt-BR" sz="2800" b="1"/>
              <a:t> – 10) – 2</a:t>
            </a:r>
            <a:endParaRPr lang="en-US" sz="2800" b="1">
              <a:sym typeface="Symbol" pitchFamily="18" charset="2"/>
            </a:endParaRP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800" b="1">
                <a:solidFill>
                  <a:srgbClr val="00539D"/>
                </a:solidFill>
              </a:rPr>
              <a:t>C.	</a:t>
            </a:r>
            <a:r>
              <a:rPr lang="pt-BR" sz="2800" b="1" i="1"/>
              <a:t>a</a:t>
            </a:r>
            <a:r>
              <a:rPr lang="pt-BR" sz="2800" b="1" i="1" baseline="-25000"/>
              <a:t>n</a:t>
            </a:r>
            <a:r>
              <a:rPr lang="pt-BR" sz="2800" b="1"/>
              <a:t> = 19 – (</a:t>
            </a:r>
            <a:r>
              <a:rPr lang="pt-BR" sz="2800" b="1" i="1"/>
              <a:t>n</a:t>
            </a:r>
            <a:r>
              <a:rPr lang="pt-BR" sz="2800" b="1"/>
              <a:t> + 1)</a:t>
            </a:r>
            <a:r>
              <a:rPr lang="en-US" sz="2800" b="1"/>
              <a:t> </a:t>
            </a: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800" b="1">
                <a:solidFill>
                  <a:srgbClr val="00539D"/>
                </a:solidFill>
              </a:rPr>
              <a:t>D.</a:t>
            </a:r>
            <a:r>
              <a:rPr lang="pt-BR" sz="2800" b="1" i="1"/>
              <a:t>	a</a:t>
            </a:r>
            <a:r>
              <a:rPr lang="pt-BR" sz="2800" b="1" i="1" baseline="-25000"/>
              <a:t>n</a:t>
            </a:r>
            <a:r>
              <a:rPr lang="pt-BR" sz="2800" b="1"/>
              <a:t> = 10</a:t>
            </a:r>
            <a:r>
              <a:rPr lang="pt-BR" sz="2800" b="1" i="1"/>
              <a:t>n</a:t>
            </a:r>
            <a:r>
              <a:rPr lang="pt-BR" sz="2800" b="1"/>
              <a:t> –2</a:t>
            </a:r>
            <a:endParaRPr lang="en-US" sz="2800" b="1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1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1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16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16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16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16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622" grpId="0" autoUpdateAnimBg="0"/>
      <p:bldP spid="111623" grpId="0" animBg="1"/>
      <p:bldP spid="111628" grpId="0" build="p" autoUpdateAnimBg="0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5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5</a:t>
            </a:r>
          </a:p>
        </p:txBody>
      </p:sp>
      <p:sp>
        <p:nvSpPr>
          <p:cNvPr id="125957" name="c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143000" y="27178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16, 25, 34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–2, –11, –20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15, 24, 33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–1, –10, –19</a:t>
            </a:r>
          </a:p>
        </p:txBody>
      </p:sp>
      <p:sp>
        <p:nvSpPr>
          <p:cNvPr id="125958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What are the fourth, seventh, and tenth terms of the sequence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A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(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n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) = 7 + (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n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– 1)(–3)?</a:t>
            </a:r>
          </a:p>
        </p:txBody>
      </p:sp>
      <p:sp>
        <p:nvSpPr>
          <p:cNvPr id="125959" name="AutoShape 7"/>
          <p:cNvSpPr>
            <a:spLocks noChangeArrowheads="1"/>
          </p:cNvSpPr>
          <p:nvPr/>
        </p:nvSpPr>
        <p:spPr bwMode="auto">
          <a:xfrm>
            <a:off x="533400" y="37338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25961" name="Picture 9" descr="Std Test Pra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7700" y="1295400"/>
            <a:ext cx="3373438" cy="311150"/>
          </a:xfrm>
          <a:prstGeom prst="rect">
            <a:avLst/>
          </a:prstGeom>
          <a:noFill/>
        </p:spPr>
      </p:pic>
      <p:pic>
        <p:nvPicPr>
          <p:cNvPr id="125962" name="Picture 10" descr="5Min Num_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59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25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59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59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59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59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957" grpId="0" autoUpdateAnimBg="0"/>
      <p:bldP spid="125958" grpId="0" autoUpdateAnimBg="0"/>
      <p:bldP spid="12595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CCSS</a:t>
            </a:r>
            <a:endParaRPr lang="en-US" b="1">
              <a:solidFill>
                <a:srgbClr val="E01B22"/>
              </a:solidFill>
            </a:endParaRPr>
          </a:p>
        </p:txBody>
      </p:sp>
      <p:sp>
        <p:nvSpPr>
          <p:cNvPr id="119818" name="Fl_text"/>
          <p:cNvSpPr txBox="1">
            <a:spLocks noChangeArrowheads="1"/>
          </p:cNvSpPr>
          <p:nvPr/>
        </p:nvSpPr>
        <p:spPr bwMode="auto">
          <a:xfrm>
            <a:off x="1143000" y="1752600"/>
            <a:ext cx="7620000" cy="476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92100" algn="l"/>
              </a:tabLst>
            </a:pPr>
            <a:r>
              <a:rPr lang="en-US" sz="2400" b="1"/>
              <a:t>Content Standards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92100" algn="l"/>
              </a:tabLst>
            </a:pPr>
            <a:r>
              <a:rPr lang="en-US" sz="2400"/>
              <a:t>F.LE.1b Recognize situations in which one quantity changes at a constant rate per unit interval relative to another.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92100" algn="l"/>
              </a:tabLst>
            </a:pPr>
            <a:r>
              <a:rPr lang="en-US" sz="2400"/>
              <a:t>F.LE.2 Construct linear and exponential functions, including arithmetic and geometric sequences, given a graph, a description of a relationship, or two input-output pairs (include reading these from a table).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92100" algn="l"/>
              </a:tabLst>
            </a:pPr>
            <a:r>
              <a:rPr lang="en-US" sz="2400" b="1"/>
              <a:t>Mathematical Practices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92100" algn="l"/>
              </a:tabLst>
            </a:pPr>
            <a:r>
              <a:rPr lang="en-US" sz="2400"/>
              <a:t>1 Make sense of problems and persevere in solving 	them.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92100" algn="l"/>
              </a:tabLst>
            </a:pPr>
            <a:r>
              <a:rPr lang="en-US" sz="2400"/>
              <a:t>7 Look for and make use of structure.</a:t>
            </a:r>
          </a:p>
        </p:txBody>
      </p:sp>
      <p:pic>
        <p:nvPicPr>
          <p:cNvPr id="119819" name="CCSS_Logo" descr="CCSS_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85850" y="566738"/>
            <a:ext cx="127635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9821" name="CCSS Copyright"/>
          <p:cNvSpPr txBox="1">
            <a:spLocks noChangeArrowheads="1"/>
          </p:cNvSpPr>
          <p:nvPr/>
        </p:nvSpPr>
        <p:spPr bwMode="auto">
          <a:xfrm>
            <a:off x="152400" y="6556375"/>
            <a:ext cx="662940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800">
                <a:solidFill>
                  <a:schemeClr val="bg1"/>
                </a:solidFill>
              </a:rPr>
              <a:t>Common Core State Standards © Copyright 2010. National Governors Association Center for Best Practices and Council of Chief State School Officers. All rights reserved.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9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18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Then/Now</a:t>
            </a:r>
          </a:p>
        </p:txBody>
      </p:sp>
      <p:sp>
        <p:nvSpPr>
          <p:cNvPr id="4105" name="Text Box 9"/>
          <p:cNvSpPr txBox="1">
            <a:spLocks noChangeArrowheads="1"/>
          </p:cNvSpPr>
          <p:nvPr/>
        </p:nvSpPr>
        <p:spPr bwMode="auto">
          <a:xfrm>
            <a:off x="812800" y="1828800"/>
            <a:ext cx="7620000" cy="227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800"/>
              <a:t>You recognized arithmetic sequences and related them to linear functions. </a:t>
            </a:r>
          </a:p>
        </p:txBody>
      </p:sp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812800" y="4057650"/>
            <a:ext cx="7721600" cy="98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Write an equation for a proportional relationship.</a:t>
            </a:r>
          </a:p>
        </p:txBody>
      </p:sp>
      <p:sp>
        <p:nvSpPr>
          <p:cNvPr id="4110" name="Text Box 14"/>
          <p:cNvSpPr txBox="1">
            <a:spLocks noChangeArrowheads="1"/>
          </p:cNvSpPr>
          <p:nvPr/>
        </p:nvSpPr>
        <p:spPr bwMode="auto">
          <a:xfrm>
            <a:off x="812800" y="5086350"/>
            <a:ext cx="762000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Write a relationship for a nonproportional relationship.</a:t>
            </a:r>
          </a:p>
        </p:txBody>
      </p:sp>
      <p:pic>
        <p:nvPicPr>
          <p:cNvPr id="4111" name="Then_img" descr="12_ALG1_ThenGraphi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7400" y="1108075"/>
            <a:ext cx="3327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12" name="Now_img" descr="12_ALG1_NowGraphi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7400" y="3413125"/>
            <a:ext cx="3327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10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10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0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Concept</a:t>
            </a:r>
          </a:p>
        </p:txBody>
      </p:sp>
      <p:pic>
        <p:nvPicPr>
          <p:cNvPr id="106508" name="Picture 12" descr="KC_alg_L03-06A"/>
          <p:cNvPicPr>
            <a:picLocks noChangeAspect="1" noChangeArrowheads="1"/>
          </p:cNvPicPr>
          <p:nvPr/>
        </p:nvPicPr>
        <p:blipFill>
          <a:blip r:embed="rId3" cstate="print"/>
          <a:srcRect r="2660"/>
          <a:stretch>
            <a:fillRect/>
          </a:stretch>
        </p:blipFill>
        <p:spPr bwMode="auto">
          <a:xfrm>
            <a:off x="438150" y="1495425"/>
            <a:ext cx="8239125" cy="438150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 A</a:t>
            </a:r>
          </a:p>
        </p:txBody>
      </p:sp>
      <p:sp>
        <p:nvSpPr>
          <p:cNvPr id="5131" name="Text Box 11"/>
          <p:cNvSpPr txBox="1">
            <a:spLocks noChangeArrowheads="1"/>
          </p:cNvSpPr>
          <p:nvPr/>
        </p:nvSpPr>
        <p:spPr bwMode="auto">
          <a:xfrm>
            <a:off x="4476750" y="838200"/>
            <a:ext cx="43529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Proportional Relationships</a:t>
            </a:r>
          </a:p>
        </p:txBody>
      </p:sp>
      <p:sp>
        <p:nvSpPr>
          <p:cNvPr id="5908" name="Text Box 788"/>
          <p:cNvSpPr txBox="1">
            <a:spLocks noChangeArrowheads="1"/>
          </p:cNvSpPr>
          <p:nvPr/>
        </p:nvSpPr>
        <p:spPr bwMode="auto">
          <a:xfrm>
            <a:off x="881063" y="2960688"/>
            <a:ext cx="7881937" cy="14065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543050" algn="r"/>
                <a:tab pos="1657350" algn="l"/>
                <a:tab pos="1943100" algn="l"/>
                <a:tab pos="3429000" algn="l"/>
                <a:tab pos="5486400" algn="l"/>
              </a:tabLst>
            </a:pPr>
            <a:r>
              <a:rPr lang="en-US" sz="2400" b="1">
                <a:solidFill>
                  <a:srgbClr val="00539D"/>
                </a:solidFill>
              </a:rPr>
              <a:t>Graph the data. What  can you deduce from the pattern about the relationship between the number of hours of driving </a:t>
            </a:r>
            <a:r>
              <a:rPr lang="en-US" sz="2400" b="1" i="1">
                <a:solidFill>
                  <a:srgbClr val="00539D"/>
                </a:solidFill>
              </a:rPr>
              <a:t>h</a:t>
            </a:r>
            <a:r>
              <a:rPr lang="en-US" sz="2400" b="1">
                <a:solidFill>
                  <a:srgbClr val="00539D"/>
                </a:solidFill>
              </a:rPr>
              <a:t> and the numbers of miles </a:t>
            </a:r>
            <a:br>
              <a:rPr lang="en-US" sz="2400" b="1">
                <a:solidFill>
                  <a:srgbClr val="00539D"/>
                </a:solidFill>
              </a:rPr>
            </a:br>
            <a:r>
              <a:rPr lang="en-US" sz="2400" b="1">
                <a:solidFill>
                  <a:srgbClr val="00539D"/>
                </a:solidFill>
              </a:rPr>
              <a:t>driven </a:t>
            </a:r>
            <a:r>
              <a:rPr lang="en-US" sz="2400" b="1" i="1">
                <a:solidFill>
                  <a:srgbClr val="00539D"/>
                </a:solidFill>
              </a:rPr>
              <a:t>m</a:t>
            </a:r>
            <a:r>
              <a:rPr lang="en-US" sz="2400" b="1">
                <a:solidFill>
                  <a:srgbClr val="00539D"/>
                </a:solidFill>
              </a:rPr>
              <a:t>?</a:t>
            </a:r>
          </a:p>
        </p:txBody>
      </p:sp>
      <p:sp>
        <p:nvSpPr>
          <p:cNvPr id="5909" name="Rectangle 789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503363"/>
            <a:ext cx="4714875" cy="140652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  <a:spcAft>
                <a:spcPct val="20000"/>
              </a:spcAft>
              <a:buFontTx/>
              <a:buNone/>
            </a:pPr>
            <a:r>
              <a:rPr lang="en-US" sz="2400" b="1">
                <a:solidFill>
                  <a:srgbClr val="00539D"/>
                </a:solidFill>
              </a:rPr>
              <a:t>	</a:t>
            </a:r>
            <a:r>
              <a:rPr lang="en-US" sz="2400" b="1">
                <a:solidFill>
                  <a:srgbClr val="E01B22"/>
                </a:solidFill>
              </a:rPr>
              <a:t>A.</a:t>
            </a:r>
            <a:r>
              <a:rPr lang="en-US" sz="2400" b="1">
                <a:solidFill>
                  <a:srgbClr val="00539D"/>
                </a:solidFill>
              </a:rPr>
              <a:t> </a:t>
            </a:r>
            <a:r>
              <a:rPr lang="en-US" sz="2400" b="1">
                <a:solidFill>
                  <a:srgbClr val="E01B22"/>
                </a:solidFill>
              </a:rPr>
              <a:t>ENERGY </a:t>
            </a:r>
            <a:r>
              <a:rPr lang="en-US" sz="2400" b="1">
                <a:solidFill>
                  <a:srgbClr val="00539D"/>
                </a:solidFill>
              </a:rPr>
              <a:t> The table shows the number of miles driven for each hour of driving.</a:t>
            </a:r>
          </a:p>
        </p:txBody>
      </p:sp>
      <p:sp>
        <p:nvSpPr>
          <p:cNvPr id="5911" name="Rectangle 791"/>
          <p:cNvSpPr>
            <a:spLocks noChangeArrowheads="1"/>
          </p:cNvSpPr>
          <p:nvPr/>
        </p:nvSpPr>
        <p:spPr bwMode="auto">
          <a:xfrm>
            <a:off x="533400" y="4406900"/>
            <a:ext cx="52578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4500" indent="-1370013">
              <a:spcBef>
                <a:spcPct val="20000"/>
              </a:spcBef>
              <a:spcAft>
                <a:spcPct val="60000"/>
              </a:spcAft>
              <a:buClr>
                <a:srgbClr val="FFFFFF"/>
              </a:buClr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There is a linear relationship between hours of driving and the number of miles driven.</a:t>
            </a:r>
          </a:p>
        </p:txBody>
      </p:sp>
      <p:pic>
        <p:nvPicPr>
          <p:cNvPr id="5912" name="Picture 792" descr="3_5_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08713" y="4191000"/>
            <a:ext cx="1868487" cy="1905000"/>
          </a:xfrm>
          <a:prstGeom prst="rect">
            <a:avLst/>
          </a:prstGeom>
          <a:noFill/>
        </p:spPr>
      </p:pic>
      <p:pic>
        <p:nvPicPr>
          <p:cNvPr id="5913" name="Picture 793" descr="03-05-3a"/>
          <p:cNvPicPr>
            <a:picLocks noChangeAspect="1" noChangeArrowheads="1"/>
          </p:cNvPicPr>
          <p:nvPr/>
        </p:nvPicPr>
        <p:blipFill>
          <a:blip r:embed="rId4" cstate="print"/>
          <a:srcRect t="24348" b="21739"/>
          <a:stretch>
            <a:fillRect/>
          </a:stretch>
        </p:blipFill>
        <p:spPr bwMode="auto">
          <a:xfrm>
            <a:off x="5257800" y="1752600"/>
            <a:ext cx="3327400" cy="92392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9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9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59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08" grpId="0" build="p" autoUpdateAnimBg="0" advAuto="0"/>
      <p:bldP spid="5909" grpId="0" build="p" autoUpdateAnimBg="0" advAuto="0"/>
      <p:bldP spid="5911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 B</a:t>
            </a:r>
          </a:p>
        </p:txBody>
      </p:sp>
      <p:sp>
        <p:nvSpPr>
          <p:cNvPr id="86025" name="Text Box 9"/>
          <p:cNvSpPr txBox="1">
            <a:spLocks noChangeArrowheads="1"/>
          </p:cNvSpPr>
          <p:nvPr/>
        </p:nvSpPr>
        <p:spPr bwMode="auto">
          <a:xfrm>
            <a:off x="4476750" y="838200"/>
            <a:ext cx="43529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Proportional Relationships</a:t>
            </a:r>
          </a:p>
        </p:txBody>
      </p:sp>
      <p:sp>
        <p:nvSpPr>
          <p:cNvPr id="86029" name="Text Box 13"/>
          <p:cNvSpPr txBox="1">
            <a:spLocks noChangeArrowheads="1"/>
          </p:cNvSpPr>
          <p:nvPr/>
        </p:nvSpPr>
        <p:spPr bwMode="auto">
          <a:xfrm>
            <a:off x="881063" y="1981200"/>
            <a:ext cx="7881937" cy="10779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543050" algn="r"/>
                <a:tab pos="1657350" algn="l"/>
                <a:tab pos="1943100" algn="l"/>
                <a:tab pos="3429000" algn="l"/>
                <a:tab pos="5486400" algn="l"/>
              </a:tabLst>
            </a:pPr>
            <a:r>
              <a:rPr lang="en-US" sz="2400">
                <a:solidFill>
                  <a:srgbClr val="000000"/>
                </a:solidFill>
              </a:rPr>
              <a:t>Look at the relationship between the domain and the range to find a pattern that can be described as </a:t>
            </a:r>
            <a:br>
              <a:rPr lang="en-US" sz="2400">
                <a:solidFill>
                  <a:srgbClr val="000000"/>
                </a:solidFill>
              </a:rPr>
            </a:br>
            <a:r>
              <a:rPr lang="en-US" sz="2400">
                <a:solidFill>
                  <a:srgbClr val="000000"/>
                </a:solidFill>
              </a:rPr>
              <a:t>an equation.</a:t>
            </a:r>
          </a:p>
        </p:txBody>
      </p:sp>
      <p:sp>
        <p:nvSpPr>
          <p:cNvPr id="86030" name="Rectangle 14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503363"/>
            <a:ext cx="8077200" cy="4572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>
              <a:buFontTx/>
              <a:buNone/>
            </a:pPr>
            <a:r>
              <a:rPr lang="en-US" sz="2400" b="1">
                <a:solidFill>
                  <a:srgbClr val="00539D"/>
                </a:solidFill>
              </a:rPr>
              <a:t>	</a:t>
            </a:r>
            <a:r>
              <a:rPr lang="en-US" sz="2400" b="1">
                <a:solidFill>
                  <a:srgbClr val="E01B22"/>
                </a:solidFill>
              </a:rPr>
              <a:t>B.</a:t>
            </a:r>
            <a:r>
              <a:rPr lang="en-US" sz="2400" b="1">
                <a:solidFill>
                  <a:srgbClr val="00539D"/>
                </a:solidFill>
              </a:rPr>
              <a:t> Write an equation to describe this relationship.</a:t>
            </a:r>
          </a:p>
        </p:txBody>
      </p:sp>
      <p:pic>
        <p:nvPicPr>
          <p:cNvPr id="86032" name="Picture 16" descr="03-05-3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52700" y="3711575"/>
            <a:ext cx="4038600" cy="207962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60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60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6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9" grpId="0" build="p" autoUpdateAnimBg="0"/>
      <p:bldP spid="86030" grpId="0" build="p" autoUpdateAnimBg="0" advAuto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 B</a:t>
            </a:r>
          </a:p>
        </p:txBody>
      </p:sp>
      <p:sp>
        <p:nvSpPr>
          <p:cNvPr id="121859" name="Text Box 3"/>
          <p:cNvSpPr txBox="1">
            <a:spLocks noChangeArrowheads="1"/>
          </p:cNvSpPr>
          <p:nvPr/>
        </p:nvSpPr>
        <p:spPr bwMode="auto">
          <a:xfrm>
            <a:off x="4476750" y="838200"/>
            <a:ext cx="43529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Proportional Relationships</a:t>
            </a:r>
          </a:p>
        </p:txBody>
      </p:sp>
      <p:sp>
        <p:nvSpPr>
          <p:cNvPr id="121862" name="Text Box 6"/>
          <p:cNvSpPr txBox="1">
            <a:spLocks noChangeArrowheads="1"/>
          </p:cNvSpPr>
          <p:nvPr/>
        </p:nvSpPr>
        <p:spPr bwMode="auto">
          <a:xfrm>
            <a:off x="881063" y="1543050"/>
            <a:ext cx="7881937" cy="20637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543050" algn="r"/>
                <a:tab pos="1657350" algn="l"/>
                <a:tab pos="1943100" algn="l"/>
                <a:tab pos="3429000" algn="l"/>
                <a:tab pos="5486400" algn="l"/>
              </a:tabLst>
            </a:pPr>
            <a:r>
              <a:rPr lang="en-US" sz="2400">
                <a:solidFill>
                  <a:srgbClr val="000000"/>
                </a:solidFill>
              </a:rPr>
              <a:t>Since this is a linear relationship, the ratio of the range values to the domain values is constant. The difference of the values for </a:t>
            </a:r>
            <a:r>
              <a:rPr lang="en-US" sz="2400" i="1">
                <a:solidFill>
                  <a:srgbClr val="000000"/>
                </a:solidFill>
              </a:rPr>
              <a:t>h</a:t>
            </a:r>
            <a:r>
              <a:rPr lang="en-US" sz="2400">
                <a:solidFill>
                  <a:srgbClr val="000000"/>
                </a:solidFill>
              </a:rPr>
              <a:t> is 1, and the difference of the values for </a:t>
            </a:r>
            <a:r>
              <a:rPr lang="en-US" sz="2400" i="1">
                <a:solidFill>
                  <a:srgbClr val="000000"/>
                </a:solidFill>
              </a:rPr>
              <a:t>m</a:t>
            </a:r>
            <a:r>
              <a:rPr lang="en-US" sz="2400">
                <a:solidFill>
                  <a:srgbClr val="000000"/>
                </a:solidFill>
              </a:rPr>
              <a:t> is 50. This suggests that </a:t>
            </a:r>
            <a:r>
              <a:rPr lang="en-US" sz="2400" i="1">
                <a:solidFill>
                  <a:srgbClr val="000000"/>
                </a:solidFill>
              </a:rPr>
              <a:t>m</a:t>
            </a:r>
            <a:r>
              <a:rPr lang="en-US" sz="2400">
                <a:solidFill>
                  <a:srgbClr val="000000"/>
                </a:solidFill>
              </a:rPr>
              <a:t> = 50</a:t>
            </a:r>
            <a:r>
              <a:rPr lang="en-US" sz="2400" i="1">
                <a:solidFill>
                  <a:srgbClr val="000000"/>
                </a:solidFill>
              </a:rPr>
              <a:t>h</a:t>
            </a:r>
            <a:r>
              <a:rPr lang="en-US" sz="2400">
                <a:solidFill>
                  <a:srgbClr val="000000"/>
                </a:solidFill>
              </a:rPr>
              <a:t>. Check to see if this equation is correct by substituting values of </a:t>
            </a:r>
            <a:r>
              <a:rPr lang="en-US" sz="2400" i="1">
                <a:solidFill>
                  <a:srgbClr val="000000"/>
                </a:solidFill>
              </a:rPr>
              <a:t>h</a:t>
            </a:r>
            <a:r>
              <a:rPr lang="en-US" sz="2400">
                <a:solidFill>
                  <a:srgbClr val="000000"/>
                </a:solidFill>
              </a:rPr>
              <a:t> into the equation.</a:t>
            </a:r>
          </a:p>
        </p:txBody>
      </p:sp>
      <p:pic>
        <p:nvPicPr>
          <p:cNvPr id="121865" name="Picture 9" descr="03-05-3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52700" y="3711575"/>
            <a:ext cx="4038600" cy="207962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18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62" grpId="0" build="p" autoUpdateAnimBg="0" advAuto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 B</a:t>
            </a:r>
          </a:p>
        </p:txBody>
      </p:sp>
      <p:sp>
        <p:nvSpPr>
          <p:cNvPr id="122883" name="Text Box 3"/>
          <p:cNvSpPr txBox="1">
            <a:spLocks noChangeArrowheads="1"/>
          </p:cNvSpPr>
          <p:nvPr/>
        </p:nvSpPr>
        <p:spPr bwMode="auto">
          <a:xfrm>
            <a:off x="4476750" y="838200"/>
            <a:ext cx="43529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Proportional Relationships</a:t>
            </a:r>
          </a:p>
        </p:txBody>
      </p:sp>
      <p:sp>
        <p:nvSpPr>
          <p:cNvPr id="122888" name="Text Box 8"/>
          <p:cNvSpPr txBox="1">
            <a:spLocks noChangeArrowheads="1"/>
          </p:cNvSpPr>
          <p:nvPr/>
        </p:nvSpPr>
        <p:spPr bwMode="auto">
          <a:xfrm>
            <a:off x="881063" y="1504950"/>
            <a:ext cx="7881937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  <a:tabLst>
                <a:tab pos="1257300" algn="l"/>
              </a:tabLst>
            </a:pPr>
            <a:r>
              <a:rPr lang="en-US" sz="2400" b="1">
                <a:solidFill>
                  <a:srgbClr val="00539D"/>
                </a:solidFill>
              </a:rPr>
              <a:t>Check</a:t>
            </a:r>
            <a:r>
              <a:rPr lang="en-US" sz="2400" b="1">
                <a:solidFill>
                  <a:srgbClr val="E01B22"/>
                </a:solidFill>
              </a:rPr>
              <a:t>	</a:t>
            </a:r>
            <a:r>
              <a:rPr lang="en-US" sz="2400">
                <a:solidFill>
                  <a:srgbClr val="000000"/>
                </a:solidFill>
              </a:rPr>
              <a:t>If </a:t>
            </a:r>
            <a:r>
              <a:rPr lang="en-US" sz="2400" i="1">
                <a:solidFill>
                  <a:srgbClr val="000000"/>
                </a:solidFill>
              </a:rPr>
              <a:t>h</a:t>
            </a:r>
            <a:r>
              <a:rPr lang="en-US" sz="2400">
                <a:solidFill>
                  <a:srgbClr val="000000"/>
                </a:solidFill>
              </a:rPr>
              <a:t> = 1, then </a:t>
            </a:r>
            <a:r>
              <a:rPr lang="en-US" sz="2400" i="1">
                <a:solidFill>
                  <a:srgbClr val="000000"/>
                </a:solidFill>
              </a:rPr>
              <a:t>m</a:t>
            </a:r>
            <a:r>
              <a:rPr lang="en-US" sz="2400">
                <a:solidFill>
                  <a:srgbClr val="000000"/>
                </a:solidFill>
              </a:rPr>
              <a:t> = 50(1) or 50.</a:t>
            </a:r>
          </a:p>
        </p:txBody>
      </p:sp>
      <p:sp>
        <p:nvSpPr>
          <p:cNvPr id="122889" name="Text Box 9"/>
          <p:cNvSpPr txBox="1">
            <a:spLocks noChangeArrowheads="1"/>
          </p:cNvSpPr>
          <p:nvPr/>
        </p:nvSpPr>
        <p:spPr bwMode="auto">
          <a:xfrm>
            <a:off x="881063" y="2103438"/>
            <a:ext cx="7881937" cy="21732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  <a:tabLst>
                <a:tab pos="1257300" algn="l"/>
              </a:tabLst>
            </a:pPr>
            <a:r>
              <a:rPr lang="en-US" sz="2400">
                <a:solidFill>
                  <a:srgbClr val="000000"/>
                </a:solidFill>
              </a:rPr>
              <a:t>		If </a:t>
            </a:r>
            <a:r>
              <a:rPr lang="en-US" sz="2400" i="1">
                <a:solidFill>
                  <a:srgbClr val="000000"/>
                </a:solidFill>
              </a:rPr>
              <a:t>h</a:t>
            </a:r>
            <a:r>
              <a:rPr lang="en-US" sz="2400">
                <a:solidFill>
                  <a:srgbClr val="000000"/>
                </a:solidFill>
              </a:rPr>
              <a:t> = 2, then </a:t>
            </a:r>
            <a:r>
              <a:rPr lang="en-US" sz="2400" i="1">
                <a:solidFill>
                  <a:srgbClr val="000000"/>
                </a:solidFill>
              </a:rPr>
              <a:t>m</a:t>
            </a:r>
            <a:r>
              <a:rPr lang="en-US" sz="2400">
                <a:solidFill>
                  <a:srgbClr val="000000"/>
                </a:solidFill>
              </a:rPr>
              <a:t> = 50(2) or 100.</a:t>
            </a:r>
          </a:p>
          <a:p>
            <a:pPr marL="342900" indent="-342900"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  <a:tabLst>
                <a:tab pos="1257300" algn="l"/>
              </a:tabLst>
            </a:pPr>
            <a:r>
              <a:rPr lang="en-US" sz="2400">
                <a:solidFill>
                  <a:srgbClr val="000000"/>
                </a:solidFill>
              </a:rPr>
              <a:t>		If </a:t>
            </a:r>
            <a:r>
              <a:rPr lang="en-US" sz="2400" i="1">
                <a:solidFill>
                  <a:srgbClr val="000000"/>
                </a:solidFill>
              </a:rPr>
              <a:t>h</a:t>
            </a:r>
            <a:r>
              <a:rPr lang="en-US" sz="2400">
                <a:solidFill>
                  <a:srgbClr val="000000"/>
                </a:solidFill>
              </a:rPr>
              <a:t> = 3, then </a:t>
            </a:r>
            <a:r>
              <a:rPr lang="en-US" sz="2400" i="1">
                <a:solidFill>
                  <a:srgbClr val="000000"/>
                </a:solidFill>
              </a:rPr>
              <a:t>m</a:t>
            </a:r>
            <a:r>
              <a:rPr lang="en-US" sz="2400">
                <a:solidFill>
                  <a:srgbClr val="000000"/>
                </a:solidFill>
              </a:rPr>
              <a:t> = 50(3) or 150.</a:t>
            </a:r>
          </a:p>
          <a:p>
            <a:pPr marL="342900" indent="-342900"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  <a:tabLst>
                <a:tab pos="1257300" algn="l"/>
              </a:tabLst>
            </a:pPr>
            <a:r>
              <a:rPr lang="en-US" sz="2400">
                <a:solidFill>
                  <a:srgbClr val="000000"/>
                </a:solidFill>
              </a:rPr>
              <a:t>		If </a:t>
            </a:r>
            <a:r>
              <a:rPr lang="en-US" sz="2400" i="1">
                <a:solidFill>
                  <a:srgbClr val="000000"/>
                </a:solidFill>
              </a:rPr>
              <a:t>h</a:t>
            </a:r>
            <a:r>
              <a:rPr lang="en-US" sz="2400">
                <a:solidFill>
                  <a:srgbClr val="000000"/>
                </a:solidFill>
              </a:rPr>
              <a:t> = 4, then </a:t>
            </a:r>
            <a:r>
              <a:rPr lang="en-US" sz="2400" i="1">
                <a:solidFill>
                  <a:srgbClr val="000000"/>
                </a:solidFill>
              </a:rPr>
              <a:t>m</a:t>
            </a:r>
            <a:r>
              <a:rPr lang="en-US" sz="2400">
                <a:solidFill>
                  <a:srgbClr val="000000"/>
                </a:solidFill>
              </a:rPr>
              <a:t> = 50(4) or 200.</a:t>
            </a:r>
          </a:p>
          <a:p>
            <a:pPr marL="342900" indent="-342900"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  <a:tabLst>
                <a:tab pos="1257300" algn="l"/>
              </a:tabLst>
            </a:pPr>
            <a:r>
              <a:rPr lang="en-US" sz="2400">
                <a:solidFill>
                  <a:srgbClr val="000000"/>
                </a:solidFill>
              </a:rPr>
              <a:t>The equation is correct.</a:t>
            </a:r>
          </a:p>
        </p:txBody>
      </p:sp>
      <p:sp>
        <p:nvSpPr>
          <p:cNvPr id="122890" name="Rectangle 10"/>
          <p:cNvSpPr>
            <a:spLocks noChangeArrowheads="1"/>
          </p:cNvSpPr>
          <p:nvPr/>
        </p:nvSpPr>
        <p:spPr bwMode="auto">
          <a:xfrm>
            <a:off x="533400" y="4495800"/>
            <a:ext cx="7239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4500" indent="-1370013">
              <a:spcBef>
                <a:spcPct val="20000"/>
              </a:spcBef>
              <a:spcAft>
                <a:spcPct val="60000"/>
              </a:spcAft>
              <a:buClr>
                <a:srgbClr val="FFFFFF"/>
              </a:buClr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</a:t>
            </a:r>
            <a:r>
              <a:rPr lang="en-US" sz="2400" i="1">
                <a:solidFill>
                  <a:srgbClr val="E01B22"/>
                </a:solidFill>
              </a:rPr>
              <a:t>m</a:t>
            </a:r>
            <a:r>
              <a:rPr lang="en-US" sz="2400">
                <a:solidFill>
                  <a:srgbClr val="E01B22"/>
                </a:solidFill>
              </a:rPr>
              <a:t> = 50</a:t>
            </a:r>
            <a:r>
              <a:rPr lang="en-US" sz="2400" i="1">
                <a:solidFill>
                  <a:srgbClr val="E01B22"/>
                </a:solidFill>
              </a:rPr>
              <a:t>h</a:t>
            </a:r>
          </a:p>
        </p:txBody>
      </p:sp>
      <p:pic>
        <p:nvPicPr>
          <p:cNvPr id="122892" name="Picture 12" descr="chec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16688" y="1536700"/>
            <a:ext cx="290512" cy="276225"/>
          </a:xfrm>
          <a:prstGeom prst="rect">
            <a:avLst/>
          </a:prstGeom>
          <a:noFill/>
        </p:spPr>
      </p:pic>
      <p:pic>
        <p:nvPicPr>
          <p:cNvPr id="122893" name="Picture 13" descr="chec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16688" y="2125663"/>
            <a:ext cx="290512" cy="276225"/>
          </a:xfrm>
          <a:prstGeom prst="rect">
            <a:avLst/>
          </a:prstGeom>
          <a:noFill/>
        </p:spPr>
      </p:pic>
      <p:pic>
        <p:nvPicPr>
          <p:cNvPr id="122894" name="Picture 14" descr="chec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16688" y="2714625"/>
            <a:ext cx="290512" cy="276225"/>
          </a:xfrm>
          <a:prstGeom prst="rect">
            <a:avLst/>
          </a:prstGeom>
          <a:noFill/>
        </p:spPr>
      </p:pic>
      <p:pic>
        <p:nvPicPr>
          <p:cNvPr id="122895" name="Picture 15" descr="chec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16688" y="3305175"/>
            <a:ext cx="290512" cy="27622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28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2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228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22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228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22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228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22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228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22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888" grpId="0" build="p" autoUpdateAnimBg="0" advAuto="0"/>
      <p:bldP spid="122889" grpId="0" uiExpand="1" build="p" autoUpdateAnimBg="0"/>
      <p:bldP spid="122890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 B</a:t>
            </a:r>
          </a:p>
        </p:txBody>
      </p:sp>
      <p:sp>
        <p:nvSpPr>
          <p:cNvPr id="126979" name="Text Box 3"/>
          <p:cNvSpPr txBox="1">
            <a:spLocks noChangeArrowheads="1"/>
          </p:cNvSpPr>
          <p:nvPr/>
        </p:nvSpPr>
        <p:spPr bwMode="auto">
          <a:xfrm>
            <a:off x="4476750" y="838200"/>
            <a:ext cx="43529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Proportional Relationships</a:t>
            </a:r>
          </a:p>
        </p:txBody>
      </p:sp>
      <p:sp>
        <p:nvSpPr>
          <p:cNvPr id="126985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503363"/>
            <a:ext cx="8077200" cy="82232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>
              <a:buFontTx/>
              <a:buNone/>
            </a:pPr>
            <a:r>
              <a:rPr lang="en-US" sz="2400" b="1">
                <a:solidFill>
                  <a:srgbClr val="E01B22"/>
                </a:solidFill>
              </a:rPr>
              <a:t>	C.</a:t>
            </a:r>
            <a:r>
              <a:rPr lang="en-US" sz="2400" b="1"/>
              <a:t> </a:t>
            </a:r>
            <a:r>
              <a:rPr lang="en-US" sz="2400" b="1">
                <a:solidFill>
                  <a:srgbClr val="00539D"/>
                </a:solidFill>
              </a:rPr>
              <a:t>Use this equation to predict the number of miles driven in 8 hours of driving.</a:t>
            </a:r>
          </a:p>
        </p:txBody>
      </p:sp>
      <p:sp>
        <p:nvSpPr>
          <p:cNvPr id="126987" name="Rectangle 11"/>
          <p:cNvSpPr>
            <a:spLocks noChangeArrowheads="1"/>
          </p:cNvSpPr>
          <p:nvPr/>
        </p:nvSpPr>
        <p:spPr bwMode="auto">
          <a:xfrm>
            <a:off x="533400" y="2895600"/>
            <a:ext cx="7239000" cy="177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1588">
              <a:spcBef>
                <a:spcPct val="20000"/>
              </a:spcBef>
              <a:spcAft>
                <a:spcPct val="60000"/>
              </a:spcAft>
              <a:buClr>
                <a:srgbClr val="FFFFFF"/>
              </a:buClr>
              <a:tabLst>
                <a:tab pos="749300" algn="l"/>
                <a:tab pos="2692400" algn="l"/>
              </a:tabLst>
            </a:pPr>
            <a:r>
              <a:rPr lang="en-US" sz="2400" i="1">
                <a:solidFill>
                  <a:srgbClr val="000000"/>
                </a:solidFill>
              </a:rPr>
              <a:t>m</a:t>
            </a:r>
            <a:r>
              <a:rPr lang="en-US" sz="2400">
                <a:solidFill>
                  <a:srgbClr val="000000"/>
                </a:solidFill>
              </a:rPr>
              <a:t>	= 50</a:t>
            </a:r>
            <a:r>
              <a:rPr lang="en-US" sz="2400" i="1">
                <a:solidFill>
                  <a:srgbClr val="000000"/>
                </a:solidFill>
              </a:rPr>
              <a:t>h		</a:t>
            </a:r>
            <a:r>
              <a:rPr lang="en-US" sz="2400">
                <a:solidFill>
                  <a:srgbClr val="000000"/>
                </a:solidFill>
              </a:rPr>
              <a:t>Original equation</a:t>
            </a:r>
          </a:p>
          <a:p>
            <a:pPr marL="342900" indent="1588">
              <a:spcBef>
                <a:spcPct val="20000"/>
              </a:spcBef>
              <a:spcAft>
                <a:spcPct val="60000"/>
              </a:spcAft>
              <a:buClr>
                <a:srgbClr val="FFFFFF"/>
              </a:buClr>
              <a:tabLst>
                <a:tab pos="749300" algn="l"/>
                <a:tab pos="2692400" algn="l"/>
              </a:tabLst>
            </a:pPr>
            <a:r>
              <a:rPr lang="en-US" sz="2400" i="1">
                <a:solidFill>
                  <a:srgbClr val="000000"/>
                </a:solidFill>
              </a:rPr>
              <a:t>m</a:t>
            </a:r>
            <a:r>
              <a:rPr lang="en-US" sz="2400">
                <a:solidFill>
                  <a:srgbClr val="000000"/>
                </a:solidFill>
              </a:rPr>
              <a:t>	= 50(8)		Replace </a:t>
            </a:r>
            <a:r>
              <a:rPr lang="en-US" sz="2400" i="1">
                <a:solidFill>
                  <a:srgbClr val="000000"/>
                </a:solidFill>
              </a:rPr>
              <a:t>h</a:t>
            </a:r>
            <a:r>
              <a:rPr lang="en-US" sz="2400">
                <a:solidFill>
                  <a:srgbClr val="000000"/>
                </a:solidFill>
              </a:rPr>
              <a:t> with 8.</a:t>
            </a:r>
          </a:p>
          <a:p>
            <a:pPr marL="342900" indent="1588">
              <a:spcBef>
                <a:spcPct val="20000"/>
              </a:spcBef>
              <a:spcAft>
                <a:spcPct val="60000"/>
              </a:spcAft>
              <a:buClr>
                <a:srgbClr val="FFFFFF"/>
              </a:buClr>
              <a:tabLst>
                <a:tab pos="749300" algn="l"/>
                <a:tab pos="2692400" algn="l"/>
              </a:tabLst>
            </a:pPr>
            <a:r>
              <a:rPr lang="en-US" sz="2400" i="1">
                <a:solidFill>
                  <a:srgbClr val="000000"/>
                </a:solidFill>
              </a:rPr>
              <a:t>m</a:t>
            </a:r>
            <a:r>
              <a:rPr lang="en-US" sz="2400">
                <a:solidFill>
                  <a:srgbClr val="000000"/>
                </a:solidFill>
              </a:rPr>
              <a:t>	= 400	 Simplify.</a:t>
            </a:r>
          </a:p>
        </p:txBody>
      </p:sp>
      <p:sp>
        <p:nvSpPr>
          <p:cNvPr id="126988" name="Rectangle 12"/>
          <p:cNvSpPr>
            <a:spLocks noChangeArrowheads="1"/>
          </p:cNvSpPr>
          <p:nvPr/>
        </p:nvSpPr>
        <p:spPr bwMode="auto">
          <a:xfrm>
            <a:off x="533400" y="5181600"/>
            <a:ext cx="7239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4500" indent="-1370013">
              <a:spcBef>
                <a:spcPct val="20000"/>
              </a:spcBef>
              <a:spcAft>
                <a:spcPct val="60000"/>
              </a:spcAft>
              <a:buClr>
                <a:srgbClr val="FFFFFF"/>
              </a:buClr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400 miles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69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6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6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6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6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985" grpId="0" build="p" autoUpdateAnimBg="0" advAuto="0"/>
      <p:bldP spid="126987" grpId="0" build="p" autoUpdateAnimBg="0"/>
      <p:bldP spid="126988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7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 CYP A</a:t>
            </a:r>
          </a:p>
        </p:txBody>
      </p:sp>
      <p:sp>
        <p:nvSpPr>
          <p:cNvPr id="113672" name="Oval 8"/>
          <p:cNvSpPr>
            <a:spLocks noChangeArrowheads="1"/>
          </p:cNvSpPr>
          <p:nvPr/>
        </p:nvSpPr>
        <p:spPr bwMode="auto">
          <a:xfrm>
            <a:off x="666750" y="329565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3673" name="Picture 9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02138" y="712788"/>
            <a:ext cx="2846387" cy="511175"/>
          </a:xfrm>
          <a:prstGeom prst="rect">
            <a:avLst/>
          </a:prstGeom>
          <a:noFill/>
        </p:spPr>
      </p:pic>
      <p:pic>
        <p:nvPicPr>
          <p:cNvPr id="113674" name="Picture 10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3678" name="TPQuestion"/>
          <p:cNvSpPr>
            <a:spLocks noChangeArrowheads="1"/>
          </p:cNvSpPr>
          <p:nvPr/>
        </p:nvSpPr>
        <p:spPr bwMode="auto">
          <a:xfrm>
            <a:off x="381000" y="1295400"/>
            <a:ext cx="82296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/>
            <a:r>
              <a:rPr lang="en-US" sz="2200" b="1">
                <a:solidFill>
                  <a:srgbClr val="E01B22"/>
                </a:solidFill>
              </a:rPr>
              <a:t>A.</a:t>
            </a:r>
            <a:r>
              <a:rPr lang="en-US" sz="2200" b="1">
                <a:solidFill>
                  <a:srgbClr val="00539D"/>
                </a:solidFill>
              </a:rPr>
              <a:t> Graph the data in the table. What conclusion can you make about the relationship between the number of miles walked and the time spent walking?</a:t>
            </a:r>
          </a:p>
        </p:txBody>
      </p:sp>
      <p:pic>
        <p:nvPicPr>
          <p:cNvPr id="113679" name="Picture 15" descr="3_5_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19400" y="2489200"/>
            <a:ext cx="3486150" cy="760413"/>
          </a:xfrm>
          <a:prstGeom prst="rect">
            <a:avLst/>
          </a:prstGeom>
          <a:noFill/>
        </p:spPr>
      </p:pic>
      <p:sp>
        <p:nvSpPr>
          <p:cNvPr id="113680" name="c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85800" y="3313113"/>
            <a:ext cx="5181600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533400" indent="-533400">
              <a:spcBef>
                <a:spcPct val="20000"/>
              </a:spcBef>
              <a:spcAft>
                <a:spcPts val="200"/>
              </a:spcAft>
              <a:buClr>
                <a:srgbClr val="00539D"/>
              </a:buClr>
              <a:buFontTx/>
              <a:buAutoNum type="alphaUcPeriod"/>
            </a:pPr>
            <a:r>
              <a:rPr lang="en-US" b="1">
                <a:solidFill>
                  <a:srgbClr val="000000"/>
                </a:solidFill>
              </a:rPr>
              <a:t>There is a linear relationship between the number of miles walked and time spent walking.</a:t>
            </a:r>
            <a:endParaRPr lang="en-US" b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spcBef>
                <a:spcPct val="20000"/>
              </a:spcBef>
              <a:spcAft>
                <a:spcPts val="200"/>
              </a:spcAft>
              <a:buClr>
                <a:srgbClr val="00539D"/>
              </a:buClr>
              <a:buFontTx/>
              <a:buAutoNum type="alphaUcPeriod"/>
            </a:pPr>
            <a:r>
              <a:rPr lang="en-US" b="1">
                <a:solidFill>
                  <a:srgbClr val="000000"/>
                </a:solidFill>
              </a:rPr>
              <a:t>There is a nonlinear relationship between the number of miles walked and time spent walking. </a:t>
            </a:r>
            <a:endParaRPr lang="en-US" b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spcBef>
                <a:spcPct val="20000"/>
              </a:spcBef>
              <a:spcAft>
                <a:spcPts val="200"/>
              </a:spcAft>
              <a:buClr>
                <a:srgbClr val="00539D"/>
              </a:buClr>
              <a:buFontTx/>
              <a:buAutoNum type="alphaUcPeriod"/>
            </a:pPr>
            <a:r>
              <a:rPr lang="en-US" b="1">
                <a:solidFill>
                  <a:srgbClr val="000000"/>
                </a:solidFill>
              </a:rPr>
              <a:t>There is not enough information in the table to determine a relationship. </a:t>
            </a:r>
          </a:p>
          <a:p>
            <a:pPr marL="533400" indent="-533400">
              <a:spcBef>
                <a:spcPct val="20000"/>
              </a:spcBef>
              <a:spcAft>
                <a:spcPts val="200"/>
              </a:spcAft>
              <a:buClr>
                <a:srgbClr val="00539D"/>
              </a:buClr>
              <a:buFontTx/>
              <a:buAutoNum type="alphaUcPeriod"/>
            </a:pPr>
            <a:r>
              <a:rPr lang="en-US" b="1">
                <a:solidFill>
                  <a:srgbClr val="000000"/>
                </a:solidFill>
              </a:rPr>
              <a:t>There is an inverse relationship between miles walked and time spent walking. 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3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3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3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3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36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36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136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136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72" grpId="0" animBg="1"/>
      <p:bldP spid="113678" grpId="0" autoUpdateAnimBg="0"/>
      <p:bldP spid="113680" grpId="0" build="p" autoUpdateAnimBg="0" advAuto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5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 CYP B</a:t>
            </a:r>
          </a:p>
        </p:txBody>
      </p:sp>
      <p:sp>
        <p:nvSpPr>
          <p:cNvPr id="120837" name="Oval 5"/>
          <p:cNvSpPr>
            <a:spLocks noChangeArrowheads="1"/>
          </p:cNvSpPr>
          <p:nvPr/>
        </p:nvSpPr>
        <p:spPr bwMode="auto">
          <a:xfrm>
            <a:off x="876300" y="51054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20838" name="Picture 6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02138" y="712788"/>
            <a:ext cx="2846387" cy="511175"/>
          </a:xfrm>
          <a:prstGeom prst="rect">
            <a:avLst/>
          </a:prstGeom>
          <a:noFill/>
        </p:spPr>
      </p:pic>
      <p:pic>
        <p:nvPicPr>
          <p:cNvPr id="120839" name="Picture 7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20842" name="c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76300" y="3152775"/>
            <a:ext cx="411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	m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= 3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h</a:t>
            </a: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	m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= 2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h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</a:t>
            </a: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	m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= 1.5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h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</a:t>
            </a: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	m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= 1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h</a:t>
            </a:r>
          </a:p>
        </p:txBody>
      </p:sp>
      <p:sp>
        <p:nvSpPr>
          <p:cNvPr id="120843" name="TPQuestion"/>
          <p:cNvSpPr>
            <a:spLocks noChangeArrowheads="1"/>
          </p:cNvSpPr>
          <p:nvPr/>
        </p:nvSpPr>
        <p:spPr bwMode="auto">
          <a:xfrm>
            <a:off x="533400" y="1493838"/>
            <a:ext cx="4419600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/>
            <a:r>
              <a:rPr lang="en-US" sz="2400" b="1">
                <a:solidFill>
                  <a:srgbClr val="E01B22"/>
                </a:solidFill>
              </a:rPr>
              <a:t>B.</a:t>
            </a:r>
            <a:r>
              <a:rPr lang="en-US" sz="2400" b="1">
                <a:solidFill>
                  <a:srgbClr val="00539D"/>
                </a:solidFill>
              </a:rPr>
              <a:t> Write an equation to describe the relationship between hours and miles walked. </a:t>
            </a:r>
          </a:p>
        </p:txBody>
      </p:sp>
      <p:pic>
        <p:nvPicPr>
          <p:cNvPr id="120845" name="Picture 13" descr="3_5_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29200" y="1847850"/>
            <a:ext cx="3486150" cy="760413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0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0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08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08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208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08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08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08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08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083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08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083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08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083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08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083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083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37" grpId="0" animBg="1"/>
      <p:bldP spid="120842" grpId="0" build="p" autoUpdateAnimBg="0" advAuto="0"/>
      <p:bldP spid="120843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3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 CYP C</a:t>
            </a:r>
          </a:p>
        </p:txBody>
      </p:sp>
      <p:sp>
        <p:nvSpPr>
          <p:cNvPr id="128005" name="Oval 5"/>
          <p:cNvSpPr>
            <a:spLocks noChangeArrowheads="1"/>
          </p:cNvSpPr>
          <p:nvPr/>
        </p:nvSpPr>
        <p:spPr bwMode="auto">
          <a:xfrm>
            <a:off x="876300" y="310515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28006" name="Picture 6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02138" y="712788"/>
            <a:ext cx="2846387" cy="511175"/>
          </a:xfrm>
          <a:prstGeom prst="rect">
            <a:avLst/>
          </a:prstGeom>
          <a:noFill/>
        </p:spPr>
      </p:pic>
      <p:pic>
        <p:nvPicPr>
          <p:cNvPr id="128007" name="Picture 7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28008" name="c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76300" y="3105150"/>
            <a:ext cx="411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12 miles</a:t>
            </a: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12.5 miles</a:t>
            </a: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14 miles</a:t>
            </a: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16 miles</a:t>
            </a:r>
          </a:p>
        </p:txBody>
      </p:sp>
      <p:sp>
        <p:nvSpPr>
          <p:cNvPr id="128009" name="TPQuestion"/>
          <p:cNvSpPr>
            <a:spLocks noChangeArrowheads="1"/>
          </p:cNvSpPr>
          <p:nvPr/>
        </p:nvSpPr>
        <p:spPr bwMode="auto">
          <a:xfrm>
            <a:off x="533400" y="1493838"/>
            <a:ext cx="4419600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/>
            <a:r>
              <a:rPr lang="en-US" sz="2400" b="1">
                <a:solidFill>
                  <a:srgbClr val="E01B22"/>
                </a:solidFill>
              </a:rPr>
              <a:t>C.</a:t>
            </a:r>
            <a:r>
              <a:rPr lang="en-US" sz="2400" b="1">
                <a:solidFill>
                  <a:srgbClr val="00539D"/>
                </a:solidFill>
              </a:rPr>
              <a:t> Use the equation from part B to predict the number of miles driven in 8 hours. </a:t>
            </a:r>
          </a:p>
        </p:txBody>
      </p:sp>
      <p:pic>
        <p:nvPicPr>
          <p:cNvPr id="128011" name="Picture 11" descr="3_5_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29200" y="1847850"/>
            <a:ext cx="3486150" cy="760413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80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80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80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80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280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80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80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80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80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800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800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800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800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800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800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800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800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005" grpId="0" animBg="1"/>
      <p:bldP spid="128008" grpId="0" build="p" autoUpdateAnimBg="0" advAuto="0"/>
      <p:bldP spid="128009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Nonproportional Relationships</a:t>
            </a:r>
          </a:p>
        </p:txBody>
      </p:sp>
      <p:sp>
        <p:nvSpPr>
          <p:cNvPr id="6153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500188"/>
            <a:ext cx="5562600" cy="82232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>
              <a:buFontTx/>
              <a:buNone/>
            </a:pPr>
            <a:r>
              <a:rPr lang="en-US" sz="2400" b="1">
                <a:solidFill>
                  <a:srgbClr val="E01B22"/>
                </a:solidFill>
              </a:rPr>
              <a:t>	</a:t>
            </a:r>
            <a:r>
              <a:rPr lang="en-US" sz="2400" b="1">
                <a:solidFill>
                  <a:srgbClr val="00539D"/>
                </a:solidFill>
              </a:rPr>
              <a:t>Write an equation in function notation for the graph.</a:t>
            </a:r>
          </a:p>
        </p:txBody>
      </p:sp>
      <p:pic>
        <p:nvPicPr>
          <p:cNvPr id="6155" name="Picture 11" descr="3_5_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72200" y="1219200"/>
            <a:ext cx="1965325" cy="2362200"/>
          </a:xfrm>
          <a:prstGeom prst="rect">
            <a:avLst/>
          </a:prstGeom>
          <a:noFill/>
        </p:spPr>
      </p:pic>
      <p:sp>
        <p:nvSpPr>
          <p:cNvPr id="6157" name="Rectangle 13"/>
          <p:cNvSpPr>
            <a:spLocks noChangeArrowheads="1"/>
          </p:cNvSpPr>
          <p:nvPr/>
        </p:nvSpPr>
        <p:spPr bwMode="auto">
          <a:xfrm>
            <a:off x="533400" y="3657600"/>
            <a:ext cx="7924800" cy="257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514600" indent="-2170113">
              <a:spcBef>
                <a:spcPct val="20000"/>
              </a:spcBef>
              <a:spcAft>
                <a:spcPct val="60000"/>
              </a:spcAft>
              <a:buClr>
                <a:srgbClr val="FFFFFF"/>
              </a:buClr>
              <a:tabLst>
                <a:tab pos="749300" algn="l"/>
              </a:tabLst>
            </a:pPr>
            <a:r>
              <a:rPr lang="en-US" sz="2400" b="1">
                <a:solidFill>
                  <a:srgbClr val="00539D"/>
                </a:solidFill>
              </a:rPr>
              <a:t>Understand</a:t>
            </a:r>
            <a:r>
              <a:rPr lang="en-US" sz="2400" i="1">
                <a:solidFill>
                  <a:srgbClr val="000000"/>
                </a:solidFill>
              </a:rPr>
              <a:t>	</a:t>
            </a:r>
            <a:r>
              <a:rPr lang="en-US" sz="2400">
                <a:solidFill>
                  <a:srgbClr val="000000"/>
                </a:solidFill>
              </a:rPr>
              <a:t>You are asked to write an equation of the relation that is graphed in function notation.</a:t>
            </a:r>
          </a:p>
          <a:p>
            <a:pPr marL="2514600" indent="-2170113">
              <a:spcBef>
                <a:spcPct val="20000"/>
              </a:spcBef>
              <a:spcAft>
                <a:spcPct val="60000"/>
              </a:spcAft>
              <a:buClr>
                <a:srgbClr val="FFFFFF"/>
              </a:buClr>
              <a:tabLst>
                <a:tab pos="749300" algn="l"/>
              </a:tabLst>
            </a:pPr>
            <a:r>
              <a:rPr lang="en-US" sz="2400" b="1">
                <a:solidFill>
                  <a:srgbClr val="00539D"/>
                </a:solidFill>
              </a:rPr>
              <a:t>Plan</a:t>
            </a:r>
            <a:r>
              <a:rPr lang="en-US" sz="2400">
                <a:solidFill>
                  <a:srgbClr val="000000"/>
                </a:solidFill>
              </a:rPr>
              <a:t>	Find the difference between the </a:t>
            </a:r>
            <a:br>
              <a:rPr lang="en-US" sz="2400">
                <a:solidFill>
                  <a:srgbClr val="000000"/>
                </a:solidFill>
              </a:rPr>
            </a:b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>
                <a:solidFill>
                  <a:srgbClr val="000000"/>
                </a:solidFill>
              </a:rPr>
              <a:t>-values and the difference between the </a:t>
            </a:r>
            <a:r>
              <a:rPr lang="en-US" sz="2400" i="1">
                <a:solidFill>
                  <a:srgbClr val="000000"/>
                </a:solidFill>
              </a:rPr>
              <a:t>y</a:t>
            </a:r>
            <a:r>
              <a:rPr lang="en-US" sz="2400">
                <a:solidFill>
                  <a:srgbClr val="000000"/>
                </a:solidFill>
              </a:rPr>
              <a:t>-values.</a:t>
            </a:r>
            <a:endParaRPr lang="en-US" sz="2400">
              <a:solidFill>
                <a:srgbClr val="000000"/>
              </a:solidFill>
              <a:cs typeface="Arial" charset="0"/>
            </a:endParaRP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6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1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3" grpId="0" build="p" autoUpdateAnimBg="0" advAuto="0"/>
      <p:bldP spid="6157" grpId="0" uiExpand="1" build="p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129027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Nonproportional Relationships</a:t>
            </a:r>
          </a:p>
        </p:txBody>
      </p:sp>
      <p:pic>
        <p:nvPicPr>
          <p:cNvPr id="129031" name="Picture 7" descr="3_5_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43200" y="2438400"/>
            <a:ext cx="4149725" cy="1954213"/>
          </a:xfrm>
          <a:prstGeom prst="rect">
            <a:avLst/>
          </a:prstGeom>
          <a:noFill/>
        </p:spPr>
      </p:pic>
      <p:sp>
        <p:nvSpPr>
          <p:cNvPr id="129033" name="Rectangle 9"/>
          <p:cNvSpPr>
            <a:spLocks noChangeArrowheads="1"/>
          </p:cNvSpPr>
          <p:nvPr/>
        </p:nvSpPr>
        <p:spPr bwMode="auto">
          <a:xfrm>
            <a:off x="533400" y="1504950"/>
            <a:ext cx="79248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514600" indent="-2170113">
              <a:spcBef>
                <a:spcPct val="20000"/>
              </a:spcBef>
              <a:spcAft>
                <a:spcPct val="60000"/>
              </a:spcAft>
              <a:buClr>
                <a:srgbClr val="FFFFFF"/>
              </a:buClr>
              <a:tabLst>
                <a:tab pos="749300" algn="l"/>
              </a:tabLst>
            </a:pPr>
            <a:r>
              <a:rPr lang="en-US" sz="2400" b="1">
                <a:solidFill>
                  <a:srgbClr val="00539D"/>
                </a:solidFill>
              </a:rPr>
              <a:t>Solve</a:t>
            </a:r>
            <a:r>
              <a:rPr lang="en-US" sz="2400" i="1">
                <a:solidFill>
                  <a:srgbClr val="000000"/>
                </a:solidFill>
              </a:rPr>
              <a:t>	</a:t>
            </a:r>
            <a:r>
              <a:rPr lang="en-US" sz="2400">
                <a:solidFill>
                  <a:srgbClr val="000000"/>
                </a:solidFill>
              </a:rPr>
              <a:t>Select points from the graph and place them in a table</a:t>
            </a:r>
            <a:endParaRPr lang="en-US" sz="24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9036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4710113"/>
            <a:ext cx="8001000" cy="140652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  <a:spcAft>
                <a:spcPct val="20000"/>
              </a:spcAft>
              <a:buFontTx/>
              <a:buNone/>
            </a:pPr>
            <a:r>
              <a:rPr lang="en-US" sz="2400"/>
              <a:t>	The difference in the </a:t>
            </a:r>
            <a:r>
              <a:rPr lang="en-US" sz="2400" i="1"/>
              <a:t>x-</a:t>
            </a:r>
            <a:r>
              <a:rPr lang="en-US" sz="2400"/>
              <a:t>values is 1, and the difference in the </a:t>
            </a:r>
            <a:r>
              <a:rPr lang="en-US" sz="2400" i="1"/>
              <a:t>y-</a:t>
            </a:r>
            <a:r>
              <a:rPr lang="en-US" sz="2400"/>
              <a:t>values is 3. The difference in </a:t>
            </a:r>
            <a:r>
              <a:rPr lang="en-US" sz="2400" i="1"/>
              <a:t>y-</a:t>
            </a:r>
            <a:r>
              <a:rPr lang="en-US" sz="2400"/>
              <a:t>values is three times the difference of the </a:t>
            </a:r>
            <a:r>
              <a:rPr lang="en-US" sz="2400" i="1"/>
              <a:t>x-</a:t>
            </a:r>
            <a:r>
              <a:rPr lang="en-US" sz="2400"/>
              <a:t>values. This suggests that</a:t>
            </a:r>
            <a:r>
              <a:rPr lang="en-US" sz="2400" b="1"/>
              <a:t> </a:t>
            </a:r>
            <a:r>
              <a:rPr lang="en-US" sz="2400" i="1"/>
              <a:t>y</a:t>
            </a:r>
            <a:r>
              <a:rPr lang="en-US" sz="2400"/>
              <a:t> = 3</a:t>
            </a:r>
            <a:r>
              <a:rPr lang="en-US" sz="2400" i="1"/>
              <a:t>x.</a:t>
            </a:r>
            <a:r>
              <a:rPr lang="en-US" sz="2400" b="1"/>
              <a:t> </a:t>
            </a:r>
            <a:r>
              <a:rPr lang="en-US" sz="2400"/>
              <a:t>Check this equation.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90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9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290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033" grpId="0" build="p" autoUpdateAnimBg="0"/>
      <p:bldP spid="129036" grpId="0" build="p" autoUpdateAnimBg="0" advAuto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Nonproportional Relationships</a:t>
            </a:r>
          </a:p>
        </p:txBody>
      </p:sp>
      <p:sp>
        <p:nvSpPr>
          <p:cNvPr id="7179" name="Text Box 11"/>
          <p:cNvSpPr txBox="1">
            <a:spLocks noChangeArrowheads="1"/>
          </p:cNvSpPr>
          <p:nvPr/>
        </p:nvSpPr>
        <p:spPr bwMode="auto">
          <a:xfrm>
            <a:off x="533400" y="1543050"/>
            <a:ext cx="8382000" cy="10779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solidFill>
                  <a:srgbClr val="000000"/>
                </a:solidFill>
              </a:rPr>
              <a:t>If </a:t>
            </a: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>
                <a:solidFill>
                  <a:srgbClr val="000000"/>
                </a:solidFill>
              </a:rPr>
              <a:t> = 1, then </a:t>
            </a:r>
            <a:r>
              <a:rPr lang="en-US" sz="2400" i="1">
                <a:solidFill>
                  <a:srgbClr val="000000"/>
                </a:solidFill>
              </a:rPr>
              <a:t>y = </a:t>
            </a:r>
            <a:r>
              <a:rPr lang="en-US" sz="2400">
                <a:solidFill>
                  <a:srgbClr val="000000"/>
                </a:solidFill>
              </a:rPr>
              <a:t>3(1) or 3. But the </a:t>
            </a:r>
            <a:r>
              <a:rPr lang="en-US" sz="2400" i="1">
                <a:solidFill>
                  <a:srgbClr val="000000"/>
                </a:solidFill>
              </a:rPr>
              <a:t>y-</a:t>
            </a:r>
            <a:r>
              <a:rPr lang="en-US" sz="2400">
                <a:solidFill>
                  <a:srgbClr val="000000"/>
                </a:solidFill>
              </a:rPr>
              <a:t>value for</a:t>
            </a:r>
            <a:br>
              <a:rPr lang="en-US" sz="2400">
                <a:solidFill>
                  <a:srgbClr val="000000"/>
                </a:solidFill>
              </a:rPr>
            </a:br>
            <a:r>
              <a:rPr lang="en-US" sz="2400" i="1">
                <a:solidFill>
                  <a:srgbClr val="000000"/>
                </a:solidFill>
              </a:rPr>
              <a:t>x </a:t>
            </a:r>
            <a:r>
              <a:rPr lang="en-US" sz="2400">
                <a:solidFill>
                  <a:srgbClr val="000000"/>
                </a:solidFill>
              </a:rPr>
              <a:t>= 1 is 1. This is a difference of –2. Try some other values in the domain to see if the same difference occurs. </a:t>
            </a:r>
          </a:p>
        </p:txBody>
      </p:sp>
      <p:sp>
        <p:nvSpPr>
          <p:cNvPr id="7180" name="Text Box 12"/>
          <p:cNvSpPr txBox="1">
            <a:spLocks noChangeArrowheads="1"/>
          </p:cNvSpPr>
          <p:nvPr/>
        </p:nvSpPr>
        <p:spPr bwMode="auto">
          <a:xfrm>
            <a:off x="5762625" y="3689350"/>
            <a:ext cx="2514600" cy="749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i="1">
                <a:solidFill>
                  <a:srgbClr val="000000"/>
                </a:solidFill>
              </a:rPr>
              <a:t>y</a:t>
            </a:r>
            <a:r>
              <a:rPr lang="en-US" sz="2400">
                <a:solidFill>
                  <a:srgbClr val="000000"/>
                </a:solidFill>
              </a:rPr>
              <a:t> is always 2 less than 3</a:t>
            </a:r>
            <a:r>
              <a:rPr lang="en-US" sz="2400" i="1">
                <a:solidFill>
                  <a:srgbClr val="000000"/>
                </a:solidFill>
              </a:rPr>
              <a:t>x.</a:t>
            </a:r>
          </a:p>
        </p:txBody>
      </p:sp>
      <p:pic>
        <p:nvPicPr>
          <p:cNvPr id="7181" name="Picture 13" descr="ALG03-02-0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81075" y="2895600"/>
            <a:ext cx="4768850" cy="14493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9" grpId="0" build="p" autoUpdateAnimBg="0"/>
      <p:bldP spid="7180" grpId="0" build="p" autoUpdateAnimBg="0" advAuto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124931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Nonproportional Relationships</a:t>
            </a:r>
          </a:p>
        </p:txBody>
      </p:sp>
      <p:sp>
        <p:nvSpPr>
          <p:cNvPr id="124935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500188"/>
            <a:ext cx="8001000" cy="118745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>
              <a:buFontTx/>
              <a:buNone/>
            </a:pPr>
            <a:r>
              <a:rPr lang="en-US" sz="2400">
                <a:solidFill>
                  <a:srgbClr val="000000"/>
                </a:solidFill>
              </a:rPr>
              <a:t>	This pattern suggests that 2 should be subtracted from one side of the equation in order to correctly describe the relation. Check </a:t>
            </a:r>
            <a:r>
              <a:rPr lang="en-US" sz="2400" i="1">
                <a:solidFill>
                  <a:srgbClr val="000000"/>
                </a:solidFill>
              </a:rPr>
              <a:t>y</a:t>
            </a:r>
            <a:r>
              <a:rPr lang="en-US" sz="2400">
                <a:solidFill>
                  <a:srgbClr val="000000"/>
                </a:solidFill>
              </a:rPr>
              <a:t> = 3</a:t>
            </a: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>
                <a:solidFill>
                  <a:srgbClr val="000000"/>
                </a:solidFill>
              </a:rPr>
              <a:t> – 2.</a:t>
            </a:r>
          </a:p>
        </p:txBody>
      </p:sp>
      <p:sp>
        <p:nvSpPr>
          <p:cNvPr id="124936" name="Text Box 8"/>
          <p:cNvSpPr txBox="1">
            <a:spLocks noChangeArrowheads="1"/>
          </p:cNvSpPr>
          <p:nvPr/>
        </p:nvSpPr>
        <p:spPr bwMode="auto">
          <a:xfrm>
            <a:off x="533400" y="2743200"/>
            <a:ext cx="8382000" cy="10048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685800" indent="-342900"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solidFill>
                  <a:srgbClr val="000000"/>
                </a:solidFill>
              </a:rPr>
              <a:t>If </a:t>
            </a: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>
                <a:solidFill>
                  <a:srgbClr val="000000"/>
                </a:solidFill>
              </a:rPr>
              <a:t> = 2, then </a:t>
            </a:r>
            <a:r>
              <a:rPr lang="en-US" sz="2400" i="1">
                <a:solidFill>
                  <a:srgbClr val="000000"/>
                </a:solidFill>
              </a:rPr>
              <a:t>y = </a:t>
            </a:r>
            <a:r>
              <a:rPr lang="en-US" sz="2400">
                <a:solidFill>
                  <a:srgbClr val="000000"/>
                </a:solidFill>
              </a:rPr>
              <a:t>3(2) – 2 or 4. </a:t>
            </a:r>
          </a:p>
          <a:p>
            <a:pPr marL="685800" indent="-342900"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solidFill>
                  <a:srgbClr val="000000"/>
                </a:solidFill>
              </a:rPr>
              <a:t>If </a:t>
            </a: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>
                <a:solidFill>
                  <a:srgbClr val="000000"/>
                </a:solidFill>
              </a:rPr>
              <a:t> = 3, then </a:t>
            </a:r>
            <a:r>
              <a:rPr lang="en-US" sz="2400" i="1">
                <a:solidFill>
                  <a:srgbClr val="000000"/>
                </a:solidFill>
              </a:rPr>
              <a:t>y = </a:t>
            </a:r>
            <a:r>
              <a:rPr lang="en-US" sz="2400">
                <a:solidFill>
                  <a:srgbClr val="000000"/>
                </a:solidFill>
              </a:rPr>
              <a:t>3(3) – 2 or 7.</a:t>
            </a:r>
          </a:p>
        </p:txBody>
      </p:sp>
      <p:sp>
        <p:nvSpPr>
          <p:cNvPr id="124937" name="Rectangle 9"/>
          <p:cNvSpPr>
            <a:spLocks noChangeArrowheads="1"/>
          </p:cNvSpPr>
          <p:nvPr/>
        </p:nvSpPr>
        <p:spPr bwMode="auto">
          <a:xfrm>
            <a:off x="533400" y="3886200"/>
            <a:ext cx="72390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4500" indent="-1370013">
              <a:spcBef>
                <a:spcPct val="20000"/>
              </a:spcBef>
              <a:spcAft>
                <a:spcPct val="60000"/>
              </a:spcAft>
              <a:buClr>
                <a:srgbClr val="FFFFFF"/>
              </a:buClr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</a:t>
            </a:r>
            <a:r>
              <a:rPr lang="en-US" sz="2400" i="1">
                <a:solidFill>
                  <a:srgbClr val="E01B22"/>
                </a:solidFill>
              </a:rPr>
              <a:t>y </a:t>
            </a:r>
            <a:r>
              <a:rPr lang="en-US" sz="2400">
                <a:solidFill>
                  <a:srgbClr val="E01B22"/>
                </a:solidFill>
              </a:rPr>
              <a:t>= 3</a:t>
            </a:r>
            <a:r>
              <a:rPr lang="en-US" sz="2400" i="1">
                <a:solidFill>
                  <a:srgbClr val="E01B22"/>
                </a:solidFill>
              </a:rPr>
              <a:t>x</a:t>
            </a:r>
            <a:r>
              <a:rPr lang="en-US" sz="2400">
                <a:solidFill>
                  <a:srgbClr val="E01B22"/>
                </a:solidFill>
              </a:rPr>
              <a:t> – 2 correctly describes this relation. Since the relation is also a function, we can write the equation in function notation as </a:t>
            </a:r>
            <a:r>
              <a:rPr lang="en-US" sz="2400" i="1">
                <a:solidFill>
                  <a:srgbClr val="E01B22"/>
                </a:solidFill>
              </a:rPr>
              <a:t>f</a:t>
            </a:r>
            <a:r>
              <a:rPr lang="en-US" sz="2400">
                <a:solidFill>
                  <a:srgbClr val="E01B22"/>
                </a:solidFill>
              </a:rPr>
              <a:t>(x) = 3</a:t>
            </a:r>
            <a:r>
              <a:rPr lang="en-US" sz="2400" i="1">
                <a:solidFill>
                  <a:srgbClr val="E01B22"/>
                </a:solidFill>
              </a:rPr>
              <a:t>x</a:t>
            </a:r>
            <a:r>
              <a:rPr lang="en-US" sz="2400">
                <a:solidFill>
                  <a:srgbClr val="E01B22"/>
                </a:solidFill>
              </a:rPr>
              <a:t> – 2.</a:t>
            </a:r>
          </a:p>
        </p:txBody>
      </p:sp>
      <p:sp>
        <p:nvSpPr>
          <p:cNvPr id="124938" name="Text Box 10"/>
          <p:cNvSpPr txBox="1">
            <a:spLocks noChangeArrowheads="1"/>
          </p:cNvSpPr>
          <p:nvPr/>
        </p:nvSpPr>
        <p:spPr bwMode="auto">
          <a:xfrm>
            <a:off x="533400" y="5475288"/>
            <a:ext cx="8382000" cy="749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b="1">
                <a:solidFill>
                  <a:srgbClr val="00539D"/>
                </a:solidFill>
              </a:rPr>
              <a:t>Check</a:t>
            </a:r>
            <a:r>
              <a:rPr lang="en-US" sz="2400">
                <a:solidFill>
                  <a:srgbClr val="000000"/>
                </a:solidFill>
              </a:rPr>
              <a:t>  Compare the ordered pairs from the table to the graph. The points correspond. </a:t>
            </a:r>
          </a:p>
        </p:txBody>
      </p:sp>
      <p:sp>
        <p:nvSpPr>
          <p:cNvPr id="124939" name="Rectangle 11"/>
          <p:cNvSpPr>
            <a:spLocks noChangeArrowheads="1"/>
          </p:cNvSpPr>
          <p:nvPr/>
        </p:nvSpPr>
        <p:spPr bwMode="auto">
          <a:xfrm>
            <a:off x="4962525" y="5856288"/>
            <a:ext cx="423863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solidFill>
                  <a:srgbClr val="E01B22"/>
                </a:solidFill>
                <a:sym typeface="Wingdings" pitchFamily="2" charset="2"/>
              </a:rPr>
              <a:t>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49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49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49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49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49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24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935" grpId="0" build="p" autoUpdateAnimBg="0" advAuto="0"/>
      <p:bldP spid="124936" grpId="0" build="p" autoUpdateAnimBg="0"/>
      <p:bldP spid="124937" grpId="0" autoUpdateAnimBg="0"/>
      <p:bldP spid="124938" grpId="0" build="p" autoUpdateAnimBg="0" advAuto="0"/>
      <p:bldP spid="124939" grpId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1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 CYP </a:t>
            </a:r>
          </a:p>
        </p:txBody>
      </p:sp>
      <p:sp>
        <p:nvSpPr>
          <p:cNvPr id="114695" name="Oval 7"/>
          <p:cNvSpPr>
            <a:spLocks noChangeArrowheads="1"/>
          </p:cNvSpPr>
          <p:nvPr/>
        </p:nvSpPr>
        <p:spPr bwMode="auto">
          <a:xfrm>
            <a:off x="904875" y="581025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4696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4697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pic>
        <p:nvPicPr>
          <p:cNvPr id="114701" name="Picture 13" descr="3_5_1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752850" y="2057400"/>
            <a:ext cx="2203450" cy="3111500"/>
          </a:xfrm>
          <a:prstGeom prst="rect">
            <a:avLst/>
          </a:prstGeom>
          <a:noFill/>
        </p:spPr>
      </p:pic>
      <p:sp>
        <p:nvSpPr>
          <p:cNvPr id="114702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3657600"/>
            <a:ext cx="25527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533400" indent="-533400">
              <a:lnSpc>
                <a:spcPct val="80000"/>
              </a:lnSpc>
              <a:spcBef>
                <a:spcPct val="20000"/>
              </a:spcBef>
              <a:spcAft>
                <a:spcPct val="20000"/>
              </a:spcAft>
              <a:buClr>
                <a:srgbClr val="00539D"/>
              </a:buClr>
            </a:pPr>
            <a:r>
              <a:rPr lang="en-US" sz="2400" b="1">
                <a:solidFill>
                  <a:srgbClr val="00539D"/>
                </a:solidFill>
              </a:rPr>
              <a:t>A.</a:t>
            </a:r>
            <a:r>
              <a:rPr lang="en-US" sz="2400" b="1" i="1">
                <a:solidFill>
                  <a:srgbClr val="000000"/>
                </a:solidFill>
              </a:rPr>
              <a:t>	 f</a:t>
            </a:r>
            <a:r>
              <a:rPr lang="en-US" sz="2400" b="1">
                <a:solidFill>
                  <a:srgbClr val="000000"/>
                </a:solidFill>
              </a:rPr>
              <a:t>(</a:t>
            </a:r>
            <a:r>
              <a:rPr lang="en-US" sz="2400" b="1" i="1">
                <a:solidFill>
                  <a:srgbClr val="000000"/>
                </a:solidFill>
              </a:rPr>
              <a:t>x</a:t>
            </a:r>
            <a:r>
              <a:rPr lang="en-US" sz="2400" b="1">
                <a:solidFill>
                  <a:srgbClr val="000000"/>
                </a:solidFill>
              </a:rPr>
              <a:t>) = </a:t>
            </a:r>
            <a:r>
              <a:rPr lang="en-US" sz="2400" b="1" i="1">
                <a:solidFill>
                  <a:srgbClr val="000000"/>
                </a:solidFill>
              </a:rPr>
              <a:t>x</a:t>
            </a:r>
            <a:r>
              <a:rPr lang="en-US" sz="2400" b="1">
                <a:solidFill>
                  <a:srgbClr val="000000"/>
                </a:solidFill>
              </a:rPr>
              <a:t> + 2</a:t>
            </a:r>
            <a:br>
              <a:rPr lang="en-US" sz="2400" b="1">
                <a:solidFill>
                  <a:srgbClr val="000000"/>
                </a:solidFill>
              </a:rPr>
            </a:br>
            <a:endParaRPr lang="en-US" sz="2400" b="1" i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80000"/>
              </a:lnSpc>
              <a:spcBef>
                <a:spcPct val="20000"/>
              </a:spcBef>
              <a:spcAft>
                <a:spcPct val="20000"/>
              </a:spcAft>
              <a:buClr>
                <a:srgbClr val="00539D"/>
              </a:buClr>
            </a:pPr>
            <a:r>
              <a:rPr lang="en-US" sz="2400" b="1">
                <a:solidFill>
                  <a:srgbClr val="00539D"/>
                </a:solidFill>
              </a:rPr>
              <a:t>B.</a:t>
            </a:r>
            <a:r>
              <a:rPr lang="en-US" sz="2400" b="1" i="1">
                <a:solidFill>
                  <a:srgbClr val="000000"/>
                </a:solidFill>
              </a:rPr>
              <a:t>	 f</a:t>
            </a:r>
            <a:r>
              <a:rPr lang="en-US" sz="2400" b="1">
                <a:solidFill>
                  <a:srgbClr val="000000"/>
                </a:solidFill>
              </a:rPr>
              <a:t>(</a:t>
            </a:r>
            <a:r>
              <a:rPr lang="en-US" sz="2400" b="1" i="1">
                <a:solidFill>
                  <a:srgbClr val="000000"/>
                </a:solidFill>
              </a:rPr>
              <a:t>x</a:t>
            </a:r>
            <a:r>
              <a:rPr lang="en-US" sz="2400" b="1">
                <a:solidFill>
                  <a:srgbClr val="000000"/>
                </a:solidFill>
              </a:rPr>
              <a:t>) = 2</a:t>
            </a:r>
            <a:r>
              <a:rPr lang="en-US" sz="2400" b="1" i="1">
                <a:solidFill>
                  <a:srgbClr val="000000"/>
                </a:solidFill>
              </a:rPr>
              <a:t>x</a:t>
            </a:r>
            <a:br>
              <a:rPr lang="en-US" sz="2400" b="1" i="1">
                <a:solidFill>
                  <a:srgbClr val="000000"/>
                </a:solidFill>
              </a:rPr>
            </a:br>
            <a:endParaRPr lang="en-US" sz="2400" b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80000"/>
              </a:lnSpc>
              <a:spcBef>
                <a:spcPct val="20000"/>
              </a:spcBef>
              <a:spcAft>
                <a:spcPct val="20000"/>
              </a:spcAft>
              <a:buClr>
                <a:srgbClr val="00539D"/>
              </a:buClr>
            </a:pPr>
            <a:r>
              <a:rPr lang="en-US" sz="2400" b="1">
                <a:solidFill>
                  <a:srgbClr val="00539D"/>
                </a:solidFill>
              </a:rPr>
              <a:t>C.</a:t>
            </a:r>
            <a:r>
              <a:rPr lang="en-US" sz="2400" b="1" i="1">
                <a:solidFill>
                  <a:srgbClr val="000000"/>
                </a:solidFill>
              </a:rPr>
              <a:t>	 f</a:t>
            </a:r>
            <a:r>
              <a:rPr lang="en-US" sz="2400" b="1">
                <a:solidFill>
                  <a:srgbClr val="000000"/>
                </a:solidFill>
              </a:rPr>
              <a:t>(</a:t>
            </a:r>
            <a:r>
              <a:rPr lang="en-US" sz="2400" b="1" i="1">
                <a:solidFill>
                  <a:srgbClr val="000000"/>
                </a:solidFill>
              </a:rPr>
              <a:t>x</a:t>
            </a:r>
            <a:r>
              <a:rPr lang="en-US" sz="2400" b="1">
                <a:solidFill>
                  <a:srgbClr val="000000"/>
                </a:solidFill>
              </a:rPr>
              <a:t>) = 2</a:t>
            </a:r>
            <a:r>
              <a:rPr lang="en-US" sz="2400" b="1" i="1">
                <a:solidFill>
                  <a:srgbClr val="000000"/>
                </a:solidFill>
              </a:rPr>
              <a:t>x</a:t>
            </a:r>
            <a:r>
              <a:rPr lang="en-US" sz="2400" b="1">
                <a:solidFill>
                  <a:srgbClr val="000000"/>
                </a:solidFill>
              </a:rPr>
              <a:t> + 2 </a:t>
            </a:r>
            <a:br>
              <a:rPr lang="en-US" sz="2400" b="1">
                <a:solidFill>
                  <a:srgbClr val="000000"/>
                </a:solidFill>
              </a:rPr>
            </a:br>
            <a:endParaRPr lang="en-US" sz="2400" b="1">
              <a:solidFill>
                <a:srgbClr val="000000"/>
              </a:solidFill>
            </a:endParaRPr>
          </a:p>
          <a:p>
            <a:pPr marL="533400" indent="-533400">
              <a:lnSpc>
                <a:spcPct val="80000"/>
              </a:lnSpc>
              <a:spcBef>
                <a:spcPct val="20000"/>
              </a:spcBef>
              <a:spcAft>
                <a:spcPct val="20000"/>
              </a:spcAft>
              <a:buClr>
                <a:srgbClr val="00539D"/>
              </a:buClr>
            </a:pPr>
            <a:r>
              <a:rPr lang="en-US" sz="2400" b="1">
                <a:solidFill>
                  <a:srgbClr val="00539D"/>
                </a:solidFill>
              </a:rPr>
              <a:t>D.</a:t>
            </a:r>
            <a:r>
              <a:rPr lang="en-US" sz="2400" b="1" i="1">
                <a:solidFill>
                  <a:srgbClr val="000000"/>
                </a:solidFill>
              </a:rPr>
              <a:t>	 f</a:t>
            </a:r>
            <a:r>
              <a:rPr lang="en-US" sz="2400" b="1">
                <a:solidFill>
                  <a:srgbClr val="000000"/>
                </a:solidFill>
              </a:rPr>
              <a:t>(</a:t>
            </a:r>
            <a:r>
              <a:rPr lang="en-US" sz="2400" b="1" i="1">
                <a:solidFill>
                  <a:srgbClr val="000000"/>
                </a:solidFill>
              </a:rPr>
              <a:t>x</a:t>
            </a:r>
            <a:r>
              <a:rPr lang="en-US" sz="2400" b="1">
                <a:solidFill>
                  <a:srgbClr val="000000"/>
                </a:solidFill>
              </a:rPr>
              <a:t>) = 2</a:t>
            </a:r>
            <a:r>
              <a:rPr lang="en-US" sz="2400" b="1" i="1">
                <a:solidFill>
                  <a:srgbClr val="000000"/>
                </a:solidFill>
              </a:rPr>
              <a:t>x</a:t>
            </a:r>
            <a:r>
              <a:rPr lang="en-US" sz="2400" b="1">
                <a:solidFill>
                  <a:srgbClr val="000000"/>
                </a:solidFill>
              </a:rPr>
              <a:t> + 1</a:t>
            </a:r>
          </a:p>
        </p:txBody>
      </p:sp>
      <p:sp>
        <p:nvSpPr>
          <p:cNvPr id="114703" name="TPQuestion"/>
          <p:cNvSpPr>
            <a:spLocks noChangeArrowheads="1"/>
          </p:cNvSpPr>
          <p:nvPr/>
        </p:nvSpPr>
        <p:spPr bwMode="auto">
          <a:xfrm>
            <a:off x="533400" y="1493838"/>
            <a:ext cx="829627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/>
            <a:r>
              <a:rPr lang="en-US" sz="2400" b="1">
                <a:solidFill>
                  <a:srgbClr val="00539D"/>
                </a:solidFill>
              </a:rPr>
              <a:t>Write an equation in function notation for the relation that is graphed.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4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4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4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14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47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47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147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147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95" grpId="0" animBg="1"/>
      <p:bldP spid="114702" grpId="0" build="p" autoUpdateAnimBg="0" advAuto="0"/>
      <p:bldP spid="114703" grpId="0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End of the Lesson</a:t>
            </a:r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SECONDARYMONITOR" val="True"/>
  <p:tag name="BULLETTYPE" val="1"/>
  <p:tag name="RESPCOUNTERSTYLE" val="-1"/>
  <p:tag name="INPUTSOURCE" val="1"/>
  <p:tag name="BACKUPSESSIONS" val="True"/>
  <p:tag name="REVIEWONLY" val="False"/>
  <p:tag name="PARTICIPANTSINLEADERBOARD" val="5"/>
  <p:tag name="BUBBLESIZEVISIBLE" val="True"/>
  <p:tag name="CUSTOMGRIDBACKCOLOR" val="-2830136"/>
  <p:tag name="CUSTOMCELLBACKCOLOR3" val="-268652"/>
  <p:tag name="DISPLAYDEVICENUMBER" val="True"/>
  <p:tag name="AUTOSIZEGRID" val="True"/>
  <p:tag name="CHARTCOLORS" val="1"/>
  <p:tag name="MULTIRESPDIVISOR" val="1"/>
  <p:tag name="CORRECTPOINTVALUE" val="100"/>
  <p:tag name="ZEROBASED" val="False"/>
  <p:tag name="SHOWBARVISIBLE" val="True"/>
  <p:tag name="REQUIREPASSWORD" val="False"/>
  <p:tag name="RESPCOUNTERFORMAT" val="0"/>
  <p:tag name="NUMRESPONSES" val="1"/>
  <p:tag name="AUTOADVANCE" val="False"/>
  <p:tag name="TEAMSINLEADERBOARD" val="5"/>
  <p:tag name="BUBBLEGROUPING" val="3"/>
  <p:tag name="CUSTOMCELLBACKCOLOR2" val="-13395457"/>
  <p:tag name="DISPLAYDEVICEID" val="True"/>
  <p:tag name="GRIDPOSITION" val="1"/>
  <p:tag name="INCLUDENONRESPONDERS" val="False"/>
  <p:tag name="INCORRECTPOINTVALUE" val="0"/>
  <p:tag name="CHARTSCALE" val="True"/>
  <p:tag name="DEFAULTPORT" val="1001"/>
  <p:tag name="RESPTABLESTYLE" val="-1"/>
  <p:tag name="BACKUPMAINTENANCE" val="7"/>
  <p:tag name="STDCHART" val="1"/>
  <p:tag name="DEFAULTNUMTEAMS" val="5"/>
  <p:tag name="USESCHEMECOLORS" val="True"/>
  <p:tag name="GRIDSIZE" val="{Width=800, Height=600}"/>
  <p:tag name="PARTLISTDEFAULT" val="0"/>
  <p:tag name="ADDINALWAYSLOADED" val="False"/>
  <p:tag name="ENABLEPRESENTERVPAD" val="False"/>
  <p:tag name="COUNTDOWNSECONDS" val="10"/>
  <p:tag name="ROTATIONINTERVAL" val="2"/>
  <p:tag name="BUBBLEVALUEFORMAT" val="0.0"/>
  <p:tag name="DISPLAYNAME" val="True"/>
  <p:tag name="CHARTLABELS" val="0"/>
  <p:tag name="REALTIMEBACKUP" val="False"/>
  <p:tag name="ANSWERNOWSTYLE" val="-1"/>
  <p:tag name="ALLOWDUPLICATES" val="False"/>
  <p:tag name="BUBBLENAMEVISIBLE" val="True"/>
  <p:tag name="GRIDOPACITY" val="90"/>
  <p:tag name="INCLUDEPPT" val="True"/>
  <p:tag name="EXPANDSHOWBAR" val="True"/>
  <p:tag name="CHARTVALUEFORMAT" val="0%"/>
  <p:tag name="CUSTOMCELLBACKCOLOR1" val="-657956"/>
  <p:tag name="RESETCHARTS" val="True"/>
  <p:tag name="ANSWERNOWTEXT" val="Answer Now"/>
  <p:tag name="MAXRESPONDERS" val="5"/>
  <p:tag name="POLLINGCYCLE" val="2"/>
  <p:tag name="COUNTDOWNSTYLE" val="-1"/>
  <p:tag name="CUSTOMCELLBACKCOLOR4" val="-8355712"/>
  <p:tag name="TPVERSION" val="2006"/>
  <p:tag name="GRIDROTATIONINTERVAL" val="2"/>
  <p:tag name="AUTOUPDATEALIASES" val="True"/>
  <p:tag name="USEENTERPRISEMANAGER" val="False"/>
  <p:tag name="CUSTOMCELLFORECOLOR" val="-16777216"/>
  <p:tag name="AUTOADJUSTPARTRANGE" val="True"/>
  <p:tag name="ALLOWUSERFEEDBACK" val="True"/>
  <p:tag name="DELIMITERS" val="3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3D59312F1C974886B2A6CB789348A99A"/>
  <p:tag name="SLIDEID" val="3D59312F1C974886B2A6CB789348A99A"/>
  <p:tag name="SLIDEORDER" val="1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VALUES" val="Incorrect¤Incorrect¤Incorrect¤Correct"/>
  <p:tag name="TOTALRESPONSES" val="5"/>
  <p:tag name="SLICED" val="False"/>
  <p:tag name="RESPONSES" val="NA,1,5,1;4;4;1;3;"/>
  <p:tag name="CHARTSTRINGSTD" val="2 0 1 2"/>
  <p:tag name="CHARTSTRINGREV" val="2 1 0 2"/>
  <p:tag name="CHARTSTRINGSTDPER" val="0.4 0 0.2 0.4"/>
  <p:tag name="CHARTSTRINGREVPER" val="0.4 0.2 0 0.4"/>
  <p:tag name="QUESTIONALIAS" val="5-Minute Check 1"/>
  <p:tag name="ANSWERSALIAS" val="A¤B¤C¤D"/>
  <p:tag name="RESPONSESGATHERED" val="Fal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60"/>
  <p:tag name="FONTSIZE" val="24"/>
  <p:tag name="BULLETTYPE" val="ppBulletAlphaUCPeriod"/>
  <p:tag name="ANSWERTEXT" val="no&#10;yes; 2x = 9 + y&#10;yes; 2x + y + 9 = 0&#10;yes; y = –2x –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2"/>
  <p:tag name="SLIDEGUID" val="F98663D27C4C4D02A75C7DD64C04FBC7"/>
  <p:tag name="VALUES" val="Incorrect¤Correct¤Incorrect¤Incorrect"/>
  <p:tag name="TOTALRESPONSES" val="5"/>
  <p:tag name="SLICED" val="False"/>
  <p:tag name="RESPONSES" val="NA,1,5,3;4;3;3;2;"/>
  <p:tag name="CHARTSTRINGSTD" val="0 1 3 1"/>
  <p:tag name="CHARTSTRINGREV" val="1 3 1 0"/>
  <p:tag name="CHARTSTRINGSTDPER" val="0 0.2 0.6 0.2"/>
  <p:tag name="CHARTSTRINGREVPER" val="0.2 0.6 0.2 0"/>
  <p:tag name="QUESTIONALIAS" val="5-Minute Check 2"/>
  <p:tag name="ANSWERSALIAS" val="A¤B¤C¤D"/>
  <p:tag name="RESPONSESGATHERED" val="Fal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3"/>
  <p:tag name="SLIDEGUID" val="0F4D12760163481484E7D16911DB5168"/>
  <p:tag name="VALUES" val="Incorrect¤Correct¤Incorrect¤Incorrect"/>
  <p:tag name="TOTALRESPONSES" val="5"/>
  <p:tag name="SLICED" val="False"/>
  <p:tag name="RESPONSES" val="NA,1,5,1;2;3;1;4;"/>
  <p:tag name="CHARTSTRINGSTD" val="2 1 1 1"/>
  <p:tag name="CHARTSTRINGREV" val="1 1 1 2"/>
  <p:tag name="CHARTSTRINGSTDPER" val="0.4 0.2 0.2 0.2"/>
  <p:tag name="CHARTSTRINGREVPER" val="0.2 0.2 0.2 0.4"/>
  <p:tag name="QUESTIONALIAS" val="5-Minute Check 3"/>
  <p:tag name="ANSWERSALIAS" val="A¤B¤C¤D"/>
  <p:tag name="RESPONSESGATHERED" val="Fals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60"/>
  <p:tag name="FONTSIZE" val="24"/>
  <p:tag name="BULLETTYPE" val="ppBulletAlphaUCPeriod"/>
  <p:tag name="ANSWERTEXT" val="no&#10;yes; 2x = 9 + y&#10;yes; 2x + y + 9 = 0&#10;yes; y = –2x –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4"/>
  <p:tag name="SLIDEGUID" val="B118CCF1E7ED49C5B4EB7FC77E344CD3"/>
  <p:tag name="TOTALRESPONSES" val="5"/>
  <p:tag name="SLICED" val="False"/>
  <p:tag name="RESPONSES" val="NA,1,5,4;3;2;3;3;"/>
  <p:tag name="CHARTSTRINGSTD" val="0 1 3 1"/>
  <p:tag name="CHARTSTRINGREV" val="1 3 1 0"/>
  <p:tag name="CHARTSTRINGSTDPER" val="0 0.2 0.6 0.2"/>
  <p:tag name="CHARTSTRINGREVPER" val="0.2 0.6 0.2 0"/>
  <p:tag name="VALUES" val="Incorrect¤Incorrect¤Correct¤Incorrect"/>
  <p:tag name="QUESTIONALIAS" val="5-Minute Check 4"/>
  <p:tag name="ANSWERSALIAS" val="A¤B¤C¤D"/>
  <p:tag name="RESPONSESGATHERED" val="Fals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5"/>
  <p:tag name="SLIDEGUID" val="850FC0573EE544698790B5583350D9D9"/>
  <p:tag name="VALUES" val="Correct¤Incorrect¤Incorrect¤Incorrect"/>
  <p:tag name="TOTALRESPONSES" val="5"/>
  <p:tag name="SLICED" val="False"/>
  <p:tag name="RESPONSES" val="NA,1,5,2;3;2;2;3;"/>
  <p:tag name="CHARTSTRINGSTD" val="0 3 2 0"/>
  <p:tag name="CHARTSTRINGREV" val="0 2 3 0"/>
  <p:tag name="CHARTSTRINGSTDPER" val="0 0.6 0.4 0"/>
  <p:tag name="CHARTSTRINGREVPER" val="0 0.4 0.6 0"/>
  <p:tag name="QUESTIONALIAS" val="5-Minute Check 5"/>
  <p:tag name="ANSWERSALIAS" val="A¤B¤C¤D"/>
  <p:tag name="RESPONSESGATHERED" val="Fals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60"/>
  <p:tag name="FONTSIZE" val="24"/>
  <p:tag name="BULLETTYPE" val="ppBulletAlphaUCPeriod"/>
  <p:tag name="ANSWERTEXT" val="no&#10;yes; 2x = 9 + y&#10;yes; 2x + y + 9 = 0&#10;yes; y = –2x –9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6"/>
  <p:tag name="SLIDEGUID" val="C0879379902E44A8ADD2A5E538328E65"/>
  <p:tag name="VALUES" val="Incorrect¤Correct¤Incorrect¤Incorrect"/>
  <p:tag name="TOTALRESPONSES" val="5"/>
  <p:tag name="SLICED" val="False"/>
  <p:tag name="RESPONSES" val="NA,1,5,1;1;3;4;2;"/>
  <p:tag name="CHARTSTRINGSTD" val="2 1 1 1"/>
  <p:tag name="CHARTSTRINGREV" val="1 1 1 2"/>
  <p:tag name="CHARTSTRINGSTDPER" val="0.4 0.2 0.2 0.2"/>
  <p:tag name="CHARTSTRINGREVPER" val="0.2 0.2 0.2 0.4"/>
  <p:tag name="QUESTIONALIAS" val="5-Minute Check 5"/>
  <p:tag name="ANSWERSALIAS" val="A¤B¤C¤D"/>
  <p:tag name="RESPONSESGATHERED" val="Fals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6"/>
  <p:tag name="SLIDEGUID" val="10402C18D5024B34B2D5723FE403CB47"/>
  <p:tag name="VALUES" val="Correct¤Incorrect¤Incorrect¤Incorrect"/>
  <p:tag name="TOTALRESPONSES" val="5"/>
  <p:tag name="SLICED" val="False"/>
  <p:tag name="RESPONSES" val="NA,1,5,1;2;3;2;4;"/>
  <p:tag name="CHARTSTRINGSTD" val="1 2 1 1"/>
  <p:tag name="CHARTSTRINGREV" val="1 1 2 1"/>
  <p:tag name="CHARTSTRINGSTDPER" val="0.2 0.4 0.2 0.2"/>
  <p:tag name="CHARTSTRINGREVPER" val="0.2 0.2 0.4 0.2"/>
  <p:tag name="QUESTIONALIAS" val="Example 1 CYP A"/>
  <p:tag name="ANSWERSALIAS" val="A¤B¤C¤D"/>
  <p:tag name="RESPONSESGATHERED" val="Fals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LDNUMANSWERS" val="4"/>
  <p:tag name="TEXTLENGTH" val="340"/>
  <p:tag name="FONTSIZE" val="24"/>
  <p:tag name="BULLETTYPE" val="ppBulletAlphaUCPeriod"/>
  <p:tag name="ANSWERTEXT" val="There is a linear relationship between the number of miles walked and time spent walking.&#10;There is a nonlinear relationship between the number of miles walked and time spent walking. &#10;There is not enough information on the table to determine a relationship. &#10;There is an inverse relationship between miles walked and time spent walking. 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FD7E6158933C4B2596AFBD8A6B313312"/>
  <p:tag name="VALUES" val="Incorrect¤Incorrect¤Correct¤Incorrect"/>
  <p:tag name="TOTALRESPONSES" val="5"/>
  <p:tag name="SLICED" val="False"/>
  <p:tag name="RESPONSES" val="NA,1,5,3;2;4;4;4;"/>
  <p:tag name="CHARTSTRINGSTD" val="0 1 1 3"/>
  <p:tag name="CHARTSTRINGREV" val="3 1 1 0"/>
  <p:tag name="CHARTSTRINGSTDPER" val="0 0.2 0.2 0.6"/>
  <p:tag name="CHARTSTRINGREVPER" val="0.6 0.2 0.2 0"/>
  <p:tag name="QUESTIONALIAS" val="Example 1 CYP B"/>
  <p:tag name="ANSWERSALIAS" val="A¤B¤C¤D"/>
  <p:tag name="RESPONSESGATHERED" val="Fals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FD7E6158933C4B2596AFBD8A6B313312"/>
  <p:tag name="TOTALRESPONSES" val="5"/>
  <p:tag name="SLICED" val="False"/>
  <p:tag name="RESPONSES" val="NA,1,5,3;2;4;4;4;"/>
  <p:tag name="CHARTSTRINGSTD" val="0 1 1 3"/>
  <p:tag name="CHARTSTRINGREV" val="3 1 1 0"/>
  <p:tag name="CHARTSTRINGSTDPER" val="0 0.2 0.2 0.6"/>
  <p:tag name="CHARTSTRINGREVPER" val="0.6 0.2 0.2 0"/>
  <p:tag name="VALUES" val="Correct¤Incorrect¤Incorrect¤Incorrect"/>
  <p:tag name="QUESTIONALIAS" val="Example 1 CYP C"/>
  <p:tag name="ANSWERSALIAS" val="A¤B¤C¤D"/>
  <p:tag name="RESPONSESGATHERED" val="Fals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763036F1F41841B5A1B0F85EC6EBD574"/>
  <p:tag name="VALUES" val="Incorrect¤Incorrect¤Incorrect¤Correct"/>
  <p:tag name="TOTALRESPONSES" val="5"/>
  <p:tag name="SLICED" val="False"/>
  <p:tag name="RESPONSES" val="NA,1,5,3;3;2;3;4;"/>
  <p:tag name="CHARTSTRINGSTD" val="0 1 3 1"/>
  <p:tag name="CHARTSTRINGREV" val="1 3 1 0"/>
  <p:tag name="CHARTSTRINGSTDPER" val="0 0.2 0.6 0.2"/>
  <p:tag name="CHARTSTRINGREVPER" val="0.2 0.6 0.2 0"/>
  <p:tag name="QUESTIONALIAS" val="Example 2 CYP "/>
  <p:tag name="ANSWERSALIAS" val="A¤B¤C¤D"/>
  <p:tag name="RESPONSESGATHERED" val="Fals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LDNUMANSWERS" val="4"/>
  <p:tag name="TEXTLENGTH" val="73"/>
  <p:tag name="FONTSIZE" val="24"/>
  <p:tag name="BULLETTYPE" val="ppBulletAlphaUCPeriod"/>
  <p:tag name="ANSWERTEXT" val="A.  f(x) = x + 2&#10;B.  f(x) = 2x&#10;C.  f(x) = 2x + 2 &#10;D.  f(x) = 2x + 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theme1.xml><?xml version="1.0" encoding="utf-8"?>
<a:theme xmlns:a="http://schemas.openxmlformats.org/drawingml/2006/main" name="3_Default Design">
  <a:themeElements>
    <a:clrScheme name="3_Default Design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E01B18"/>
      </a:hlink>
      <a:folHlink>
        <a:srgbClr val="E01B22"/>
      </a:folHlink>
    </a:clrScheme>
    <a:fontScheme name="3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Default Design">
  <a:themeElements>
    <a:clrScheme name="4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4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5_Default Design">
  <a:themeElements>
    <a:clrScheme name="5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5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5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6_Default Design">
  <a:themeElements>
    <a:clrScheme name="6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6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6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7_Default Design">
  <a:themeElements>
    <a:clrScheme name="7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7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7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8_Default Design">
  <a:themeElements>
    <a:clrScheme name="8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8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8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9_Default Design">
  <a:themeElements>
    <a:clrScheme name="9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9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0_Default Design">
  <a:themeElements>
    <a:clrScheme name="10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0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0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1_Default Design">
  <a:themeElements>
    <a:clrScheme name="1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1288</TotalTime>
  <Words>666</Words>
  <Application>Microsoft Office PowerPoint</Application>
  <PresentationFormat>On-screen Show (4:3)</PresentationFormat>
  <Paragraphs>130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25</vt:i4>
      </vt:variant>
    </vt:vector>
  </HeadingPairs>
  <TitlesOfParts>
    <vt:vector size="39" baseType="lpstr">
      <vt:lpstr>Arial</vt:lpstr>
      <vt:lpstr>Times New Roman</vt:lpstr>
      <vt:lpstr>Symbol</vt:lpstr>
      <vt:lpstr>Wingdings</vt:lpstr>
      <vt:lpstr>3_Default Design</vt:lpstr>
      <vt:lpstr>4_Default Design</vt:lpstr>
      <vt:lpstr>2_Default Design</vt:lpstr>
      <vt:lpstr>5_Default Design</vt:lpstr>
      <vt:lpstr>6_Default Design</vt:lpstr>
      <vt:lpstr>7_Default Design</vt:lpstr>
      <vt:lpstr>8_Default Design</vt:lpstr>
      <vt:lpstr>9_Default Design</vt:lpstr>
      <vt:lpstr>10_Default Design</vt:lpstr>
      <vt:lpstr>11_Default Design</vt:lpstr>
      <vt:lpstr>Splash Screen</vt:lpstr>
      <vt:lpstr>Lesson Menu</vt:lpstr>
      <vt:lpstr>5-Minute Check 1</vt:lpstr>
      <vt:lpstr>5-Minute Check 2</vt:lpstr>
      <vt:lpstr>5-Minute Check 3</vt:lpstr>
      <vt:lpstr>5-Minute Check 4</vt:lpstr>
      <vt:lpstr>5-Minute Check 5</vt:lpstr>
      <vt:lpstr>5-Minute Check 5</vt:lpstr>
      <vt:lpstr>CCSS</vt:lpstr>
      <vt:lpstr>Then/Now</vt:lpstr>
      <vt:lpstr>Concept</vt:lpstr>
      <vt:lpstr>Example 1 A</vt:lpstr>
      <vt:lpstr>Example 1 B</vt:lpstr>
      <vt:lpstr>Example 1 B</vt:lpstr>
      <vt:lpstr>Example 1 B</vt:lpstr>
      <vt:lpstr>Example 1 B</vt:lpstr>
      <vt:lpstr>Example 1 CYP A</vt:lpstr>
      <vt:lpstr>Example 1 CYP B</vt:lpstr>
      <vt:lpstr>Example 1 CYP C</vt:lpstr>
      <vt:lpstr>Example 2</vt:lpstr>
      <vt:lpstr>Example 2</vt:lpstr>
      <vt:lpstr>Example 2</vt:lpstr>
      <vt:lpstr>Example 2</vt:lpstr>
      <vt:lpstr>Example 2 CYP </vt:lpstr>
      <vt:lpstr>End of the Lesson</vt:lpstr>
    </vt:vector>
  </TitlesOfParts>
  <Company>Madeira Station LLC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Glencoe Algebra 1</dc:title>
  <dc:creator>Tim Chavel</dc:creator>
  <cp:lastModifiedBy>tchavel</cp:lastModifiedBy>
  <cp:revision>82</cp:revision>
  <dcterms:created xsi:type="dcterms:W3CDTF">2007-12-06T14:31:51Z</dcterms:created>
  <dcterms:modified xsi:type="dcterms:W3CDTF">2015-11-09T13:50:32Z</dcterms:modified>
</cp:coreProperties>
</file>