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9" r:id="rId9"/>
  </p:sldMasterIdLst>
  <p:sldIdLst>
    <p:sldId id="282" r:id="rId10"/>
    <p:sldId id="257" r:id="rId11"/>
    <p:sldId id="303" r:id="rId12"/>
    <p:sldId id="304" r:id="rId13"/>
    <p:sldId id="305" r:id="rId14"/>
    <p:sldId id="306" r:id="rId15"/>
    <p:sldId id="307" r:id="rId16"/>
    <p:sldId id="314" r:id="rId17"/>
    <p:sldId id="258" r:id="rId18"/>
    <p:sldId id="290" r:id="rId19"/>
    <p:sldId id="302" r:id="rId20"/>
    <p:sldId id="259" r:id="rId21"/>
    <p:sldId id="288" r:id="rId22"/>
    <p:sldId id="308" r:id="rId23"/>
    <p:sldId id="260" r:id="rId24"/>
    <p:sldId id="261" r:id="rId25"/>
    <p:sldId id="309" r:id="rId26"/>
    <p:sldId id="263" r:id="rId27"/>
    <p:sldId id="310" r:id="rId28"/>
    <p:sldId id="293" r:id="rId29"/>
    <p:sldId id="316" r:id="rId30"/>
    <p:sldId id="321" r:id="rId31"/>
    <p:sldId id="311" r:id="rId32"/>
    <p:sldId id="296" r:id="rId33"/>
    <p:sldId id="297" r:id="rId34"/>
    <p:sldId id="317" r:id="rId35"/>
    <p:sldId id="318" r:id="rId36"/>
    <p:sldId id="312" r:id="rId37"/>
    <p:sldId id="319" r:id="rId38"/>
    <p:sldId id="320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4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0">
                <a:solidFill>
                  <a:srgbClr val="18984C"/>
                </a:solidFill>
              </a:rPr>
              <a:t>Over Chapter 3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4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4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4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4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4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1" name="Picture 17" descr="Std Test 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4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5" name="Picture 17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4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4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4.xml"/><Relationship Id="rId5" Type="http://schemas.openxmlformats.org/officeDocument/2006/relationships/slide" Target="slide10.xml"/><Relationship Id="rId10" Type="http://schemas.openxmlformats.org/officeDocument/2006/relationships/slide" Target="slide20.xml"/><Relationship Id="rId4" Type="http://schemas.openxmlformats.org/officeDocument/2006/relationships/slide" Target="slide9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1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50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Relationship Id="rId9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7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6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Relationship Id="rId9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64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63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6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7.xml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72.jpe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71.jpeg"/><Relationship Id="rId5" Type="http://schemas.openxmlformats.org/officeDocument/2006/relationships/image" Target="../media/image9.jpeg"/><Relationship Id="rId4" Type="http://schemas.openxmlformats.org/officeDocument/2006/relationships/image" Target="../media/image43.png"/><Relationship Id="rId9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4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" action="ppaction://hlinkshowjump?jump=nextslide"/>
              </a:rPr>
              <a:t>Five-Minute Check (over Chapter 3)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 i="0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6" action="ppaction://hlinksldjump"/>
              </a:rPr>
              <a:t>Key Concept:  Slope-Intercept Form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7" action="ppaction://hlinksldjump"/>
              </a:rPr>
              <a:t>Example 1:	Write and Graph an Equation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8" action="ppaction://hlinksldjump"/>
              </a:rPr>
              <a:t>Example 2:	Graph Linear Equations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9" action="ppaction://hlinksldjump"/>
              </a:rPr>
              <a:t>Example 3:	Graph Linear Equations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10" action="ppaction://hlinksldjump"/>
              </a:rPr>
              <a:t>Example 4:	Standardized Test Example</a:t>
            </a:r>
            <a:endParaRPr lang="en-US" sz="2000" b="1" i="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 i="0">
                <a:solidFill>
                  <a:srgbClr val="E01B22"/>
                </a:solidFill>
                <a:hlinkClick r:id="rId11" action="ppaction://hlinksldjump"/>
              </a:rPr>
              <a:t>Example 5:	Real-World Example: Write and Graph a Linear Solution</a:t>
            </a:r>
            <a:endParaRPr lang="en-US" sz="2000" b="1" i="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7640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What is the slope of the line that passes through </a:t>
            </a:r>
            <a:b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(–4, 8) and (5, 2)?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419100" y="3886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39" name="Group 19"/>
          <p:cNvGrpSpPr>
            <a:grpSpLocks/>
          </p:cNvGrpSpPr>
          <p:nvPr/>
        </p:nvGrpSpPr>
        <p:grpSpPr bwMode="auto">
          <a:xfrm>
            <a:off x="1619250" y="2628900"/>
            <a:ext cx="717550" cy="3629025"/>
            <a:chOff x="1020" y="1656"/>
            <a:chExt cx="452" cy="2286"/>
          </a:xfrm>
        </p:grpSpPr>
        <p:pic>
          <p:nvPicPr>
            <p:cNvPr id="107537" name="Picture 17" descr="ALG1_NY_04-01-5min1"/>
            <p:cNvPicPr>
              <a:picLocks noChangeAspect="1" noChangeArrowheads="1"/>
            </p:cNvPicPr>
            <p:nvPr/>
          </p:nvPicPr>
          <p:blipFill>
            <a:blip r:embed="rId5" cstate="print"/>
            <a:srcRect r="7469" b="49744"/>
            <a:stretch>
              <a:fillRect/>
            </a:stretch>
          </p:blipFill>
          <p:spPr bwMode="auto">
            <a:xfrm>
              <a:off x="1020" y="1656"/>
              <a:ext cx="341" cy="1134"/>
            </a:xfrm>
            <a:prstGeom prst="rect">
              <a:avLst/>
            </a:prstGeom>
            <a:noFill/>
          </p:spPr>
        </p:pic>
        <p:pic>
          <p:nvPicPr>
            <p:cNvPr id="107538" name="Picture 18" descr="ALG1_NY_04-01-5min1"/>
            <p:cNvPicPr>
              <a:picLocks noChangeAspect="1" noChangeArrowheads="1"/>
            </p:cNvPicPr>
            <p:nvPr/>
          </p:nvPicPr>
          <p:blipFill>
            <a:blip r:embed="rId5" cstate="print"/>
            <a:srcRect t="49429" r="11566"/>
            <a:stretch>
              <a:fillRect/>
            </a:stretch>
          </p:blipFill>
          <p:spPr bwMode="auto">
            <a:xfrm>
              <a:off x="1158" y="2841"/>
              <a:ext cx="314" cy="1101"/>
            </a:xfrm>
            <a:prstGeom prst="rect">
              <a:avLst/>
            </a:prstGeom>
            <a:noFill/>
          </p:spPr>
        </p:pic>
      </p:grp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1371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	</a:t>
            </a:r>
            <a:endParaRPr lang="pt-BR" sz="2400" b="1" i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  <p:bldP spid="10752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Suppose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varies directly as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= –5 when </a:t>
            </a:r>
            <a:b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= 10. Which is a direct variation equation that relates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419100" y="5816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0" name="Group 16"/>
          <p:cNvGrpSpPr>
            <a:grpSpLocks/>
          </p:cNvGrpSpPr>
          <p:nvPr/>
        </p:nvGrpSpPr>
        <p:grpSpPr bwMode="auto">
          <a:xfrm>
            <a:off x="1066800" y="2971800"/>
            <a:ext cx="2790825" cy="3409950"/>
            <a:chOff x="672" y="1872"/>
            <a:chExt cx="1758" cy="2148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7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 i="0">
                  <a:solidFill>
                    <a:srgbClr val="000000"/>
                  </a:solidFill>
                  <a:sym typeface="Symbol" pitchFamily="18" charset="2"/>
                </a:rPr>
                <a:t> = 2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 i="0">
                  <a:solidFill>
                    <a:srgbClr val="000000"/>
                  </a:solidFill>
                  <a:sym typeface="Symbol" pitchFamily="18" charset="2"/>
                </a:rPr>
                <a:t> = –2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grpSp>
          <p:nvGrpSpPr>
            <p:cNvPr id="108558" name="Group 14"/>
            <p:cNvGrpSpPr>
              <a:grpSpLocks/>
            </p:cNvGrpSpPr>
            <p:nvPr/>
          </p:nvGrpSpPr>
          <p:grpSpPr bwMode="auto">
            <a:xfrm>
              <a:off x="996" y="2349"/>
              <a:ext cx="795" cy="1671"/>
              <a:chOff x="996" y="2349"/>
              <a:chExt cx="795" cy="1671"/>
            </a:xfrm>
          </p:grpSpPr>
          <p:pic>
            <p:nvPicPr>
              <p:cNvPr id="108554" name="Picture 10" descr="ALG1_NY_04-01-5min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50165"/>
              <a:stretch>
                <a:fillRect/>
              </a:stretch>
            </p:blipFill>
            <p:spPr bwMode="auto">
              <a:xfrm>
                <a:off x="996" y="2349"/>
                <a:ext cx="656" cy="513"/>
              </a:xfrm>
              <a:prstGeom prst="rect">
                <a:avLst/>
              </a:prstGeom>
              <a:noFill/>
            </p:spPr>
          </p:pic>
          <p:pic>
            <p:nvPicPr>
              <p:cNvPr id="108556" name="Picture 12" descr="ALG1_NY_04-01-5min2a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08" y="3525"/>
                <a:ext cx="783" cy="495"/>
              </a:xfrm>
              <a:prstGeom prst="rect">
                <a:avLst/>
              </a:prstGeom>
              <a:noFill/>
            </p:spPr>
          </p:pic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4, 7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1, 4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5, 8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3, 6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Find the next two terms in the arithmetic sequence –7, –4, –1, 2, ….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887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592388"/>
            <a:ext cx="40386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	Yes, both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and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change at a constant rate.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	Yes,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increase by 1 and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decrease by 1.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	No,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and the </a:t>
            </a:r>
            <a:br>
              <a:rPr lang="pt-BR" sz="2000" b="1" i="0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do not change at a constant rate.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	No, only the 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000" b="1" i="0">
                <a:solidFill>
                  <a:srgbClr val="000000"/>
                </a:solidFill>
                <a:sym typeface="Symbol" pitchFamily="18" charset="2"/>
              </a:rPr>
              <a:t>-values increase at a constant rate.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54578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Is the function represented by the table linear? Explain.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638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3" name="Picture 11" descr="04-01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2388" y="1485900"/>
            <a:ext cx="1608137" cy="24288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51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2059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4000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3741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olidFill>
                  <a:srgbClr val="000000"/>
                </a:solidFill>
                <a:sym typeface="Symbol" pitchFamily="18" charset="2"/>
              </a:rPr>
              <a:t>	2580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Out of 400 citizens randomly surveyed, 258 stated they supported building a dog park. If the survey was unbiased, how many of the city’s 5800 citizens can be expected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not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to support the dog park?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352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9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 i="0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i="0"/>
              <a:t>F.IF.7a Graph linear and quadratic functions and show intercepts, maxima, and minima.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i="0"/>
              <a:t>S.ID.7 Interpret the slope (rate of change) and the intercept (constant term) of a linear model in the context of the data.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 i="0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i="0"/>
              <a:t>2 Reason abstractly and quantitatively.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i="0"/>
              <a:t>8 Look for and express regularity in repeated 	reasoning.</a:t>
            </a:r>
          </a:p>
        </p:txBody>
      </p:sp>
      <p:pic>
        <p:nvPicPr>
          <p:cNvPr id="119820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2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i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 i="0"/>
              <a:t>You found rates of change and slopes.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0"/>
              <a:t>Write and graph linear equations in </a:t>
            </a:r>
            <a:br>
              <a:rPr lang="en-US" sz="2800" i="0"/>
            </a:br>
            <a:r>
              <a:rPr lang="en-US" sz="2800" i="0"/>
              <a:t>slope-intercept from.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0"/>
              <a:t>Model real-world data with equations in slope-intercept form.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0"/>
              <a:t>slope-intercept form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7" name="Picture 11" descr="KC_alg_L04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0210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an Equation</a:t>
            </a:r>
          </a:p>
        </p:txBody>
      </p:sp>
      <p:grpSp>
        <p:nvGrpSpPr>
          <p:cNvPr id="5905" name="Group 785"/>
          <p:cNvGrpSpPr>
            <a:grpSpLocks/>
          </p:cNvGrpSpPr>
          <p:nvPr/>
        </p:nvGrpSpPr>
        <p:grpSpPr bwMode="auto">
          <a:xfrm>
            <a:off x="876300" y="1341438"/>
            <a:ext cx="7705725" cy="1735137"/>
            <a:chOff x="552" y="845"/>
            <a:chExt cx="4854" cy="1093"/>
          </a:xfrm>
        </p:grpSpPr>
        <p:sp>
          <p:nvSpPr>
            <p:cNvPr id="5906" name="Rectangle 786"/>
            <p:cNvSpPr>
              <a:spLocks noChangeArrowheads="1"/>
            </p:cNvSpPr>
            <p:nvPr/>
          </p:nvSpPr>
          <p:spPr bwMode="auto">
            <a:xfrm>
              <a:off x="552" y="845"/>
              <a:ext cx="4854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 i="0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Write an equation in slope-intercept form of the line with a slope of      and a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y</a:t>
              </a:r>
              <a:r>
                <a:rPr lang="en-US" sz="2400" b="1" i="0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-intercept of –1. Then graph the equation.</a:t>
              </a:r>
              <a:endPara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pic>
          <p:nvPicPr>
            <p:cNvPr id="5907" name="Picture 787" descr="ALG01_198"/>
            <p:cNvPicPr>
              <a:picLocks noChangeAspect="1" noChangeArrowheads="1"/>
            </p:cNvPicPr>
            <p:nvPr/>
          </p:nvPicPr>
          <p:blipFill>
            <a:blip r:embed="rId3" cstate="print"/>
            <a:srcRect l="30806" t="37601" r="64288"/>
            <a:stretch>
              <a:fillRect/>
            </a:stretch>
          </p:blipFill>
          <p:spPr bwMode="auto">
            <a:xfrm>
              <a:off x="1986" y="1187"/>
              <a:ext cx="230" cy="503"/>
            </a:xfrm>
            <a:prstGeom prst="rect">
              <a:avLst/>
            </a:prstGeom>
            <a:noFill/>
          </p:spPr>
        </p:pic>
      </p:grpSp>
      <p:grpSp>
        <p:nvGrpSpPr>
          <p:cNvPr id="5917" name="Group 797"/>
          <p:cNvGrpSpPr>
            <a:grpSpLocks/>
          </p:cNvGrpSpPr>
          <p:nvPr/>
        </p:nvGrpSpPr>
        <p:grpSpPr bwMode="auto">
          <a:xfrm>
            <a:off x="1104900" y="3616325"/>
            <a:ext cx="6543675" cy="519113"/>
            <a:chOff x="696" y="2278"/>
            <a:chExt cx="4122" cy="327"/>
          </a:xfrm>
        </p:grpSpPr>
        <p:sp>
          <p:nvSpPr>
            <p:cNvPr id="5903" name="Text Box 783"/>
            <p:cNvSpPr txBox="1">
              <a:spLocks noChangeArrowheads="1"/>
            </p:cNvSpPr>
            <p:nvPr/>
          </p:nvSpPr>
          <p:spPr bwMode="auto">
            <a:xfrm>
              <a:off x="2160" y="2278"/>
              <a:ext cx="265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i="0">
                  <a:solidFill>
                    <a:srgbClr val="000000"/>
                  </a:solidFill>
                </a:rPr>
                <a:t>Slope-intercept form</a:t>
              </a:r>
            </a:p>
          </p:txBody>
        </p:sp>
        <p:pic>
          <p:nvPicPr>
            <p:cNvPr id="5908" name="Picture 788" descr="ALG01_199"/>
            <p:cNvPicPr>
              <a:picLocks noChangeAspect="1" noChangeArrowheads="1"/>
            </p:cNvPicPr>
            <p:nvPr/>
          </p:nvPicPr>
          <p:blipFill>
            <a:blip r:embed="rId4" cstate="print"/>
            <a:srcRect r="74463" b="60001"/>
            <a:stretch>
              <a:fillRect/>
            </a:stretch>
          </p:blipFill>
          <p:spPr bwMode="auto">
            <a:xfrm>
              <a:off x="696" y="2301"/>
              <a:ext cx="1117" cy="304"/>
            </a:xfrm>
            <a:prstGeom prst="rect">
              <a:avLst/>
            </a:prstGeom>
            <a:noFill/>
          </p:spPr>
        </p:pic>
      </p:grpSp>
      <p:grpSp>
        <p:nvGrpSpPr>
          <p:cNvPr id="5921" name="Group 801"/>
          <p:cNvGrpSpPr>
            <a:grpSpLocks/>
          </p:cNvGrpSpPr>
          <p:nvPr/>
        </p:nvGrpSpPr>
        <p:grpSpPr bwMode="auto">
          <a:xfrm>
            <a:off x="1101725" y="4362450"/>
            <a:ext cx="7099300" cy="877888"/>
            <a:chOff x="694" y="2748"/>
            <a:chExt cx="4472" cy="553"/>
          </a:xfrm>
        </p:grpSpPr>
        <p:grpSp>
          <p:nvGrpSpPr>
            <p:cNvPr id="5918" name="Group 798"/>
            <p:cNvGrpSpPr>
              <a:grpSpLocks/>
            </p:cNvGrpSpPr>
            <p:nvPr/>
          </p:nvGrpSpPr>
          <p:grpSpPr bwMode="auto">
            <a:xfrm>
              <a:off x="694" y="2770"/>
              <a:ext cx="4062" cy="509"/>
              <a:chOff x="694" y="2770"/>
              <a:chExt cx="4062" cy="509"/>
            </a:xfrm>
          </p:grpSpPr>
          <p:pic>
            <p:nvPicPr>
              <p:cNvPr id="5910" name="Picture 790" descr="ALG01_19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1721" t="34560" r="9349"/>
              <a:stretch>
                <a:fillRect/>
              </a:stretch>
            </p:blipFill>
            <p:spPr bwMode="auto">
              <a:xfrm>
                <a:off x="2159" y="2770"/>
                <a:ext cx="2597" cy="501"/>
              </a:xfrm>
              <a:prstGeom prst="rect">
                <a:avLst/>
              </a:prstGeom>
              <a:noFill/>
            </p:spPr>
          </p:pic>
          <p:pic>
            <p:nvPicPr>
              <p:cNvPr id="5913" name="Picture 793" descr="e4-1-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94" y="2777"/>
                <a:ext cx="921" cy="502"/>
              </a:xfrm>
              <a:prstGeom prst="rect">
                <a:avLst/>
              </a:prstGeom>
              <a:noFill/>
            </p:spPr>
          </p:pic>
        </p:grpSp>
        <p:pic>
          <p:nvPicPr>
            <p:cNvPr id="5914" name="Picture 794" descr="e4-1-1"/>
            <p:cNvPicPr>
              <a:picLocks noChangeAspect="1" noChangeArrowheads="1"/>
            </p:cNvPicPr>
            <p:nvPr/>
          </p:nvPicPr>
          <p:blipFill>
            <a:blip r:embed="rId5" cstate="print"/>
            <a:srcRect l="69685" r="4134"/>
            <a:stretch>
              <a:fillRect/>
            </a:stretch>
          </p:blipFill>
          <p:spPr bwMode="auto">
            <a:xfrm>
              <a:off x="4804" y="2748"/>
              <a:ext cx="266" cy="553"/>
            </a:xfrm>
            <a:prstGeom prst="rect">
              <a:avLst/>
            </a:prstGeom>
            <a:noFill/>
          </p:spPr>
        </p:pic>
        <p:pic>
          <p:nvPicPr>
            <p:cNvPr id="5915" name="Picture 795" descr="ALG01_199"/>
            <p:cNvPicPr>
              <a:picLocks noChangeAspect="1" noChangeArrowheads="1"/>
            </p:cNvPicPr>
            <p:nvPr/>
          </p:nvPicPr>
          <p:blipFill>
            <a:blip r:embed="rId4" cstate="print"/>
            <a:srcRect l="98030" t="34729"/>
            <a:stretch>
              <a:fillRect/>
            </a:stretch>
          </p:blipFill>
          <p:spPr bwMode="auto">
            <a:xfrm>
              <a:off x="5074" y="2754"/>
              <a:ext cx="92" cy="53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43" name="Group 27"/>
          <p:cNvGrpSpPr>
            <a:grpSpLocks/>
          </p:cNvGrpSpPr>
          <p:nvPr/>
        </p:nvGrpSpPr>
        <p:grpSpPr bwMode="auto">
          <a:xfrm>
            <a:off x="876300" y="1219200"/>
            <a:ext cx="7705725" cy="796925"/>
            <a:chOff x="552" y="840"/>
            <a:chExt cx="4854" cy="502"/>
          </a:xfrm>
        </p:grpSpPr>
        <p:pic>
          <p:nvPicPr>
            <p:cNvPr id="86027" name="Picture 11" descr="e4-1-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10" y="840"/>
              <a:ext cx="921" cy="502"/>
            </a:xfrm>
            <a:prstGeom prst="rect">
              <a:avLst/>
            </a:prstGeom>
            <a:noFill/>
          </p:spPr>
        </p:pic>
        <p:sp>
          <p:nvSpPr>
            <p:cNvPr id="86032" name="Rectangle 16"/>
            <p:cNvSpPr>
              <a:spLocks noChangeArrowheads="1"/>
            </p:cNvSpPr>
            <p:nvPr/>
          </p:nvSpPr>
          <p:spPr bwMode="auto">
            <a:xfrm>
              <a:off x="552" y="845"/>
              <a:ext cx="4854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4791075" algn="l"/>
                </a:tabLst>
              </a:pPr>
              <a:r>
                <a:rPr lang="en-US" sz="2400" i="0">
                  <a:ea typeface="Times New Roman" pitchFamily="18" charset="0"/>
                  <a:cs typeface="Arial" charset="0"/>
                </a:rPr>
                <a:t>Now graph the equation	.</a:t>
              </a:r>
              <a:endParaRPr lang="en-US" sz="2400"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an Equation</a:t>
            </a:r>
          </a:p>
        </p:txBody>
      </p:sp>
      <p:sp>
        <p:nvSpPr>
          <p:cNvPr id="86042" name="Text Box 26"/>
          <p:cNvSpPr txBox="1">
            <a:spLocks noChangeArrowheads="1"/>
          </p:cNvSpPr>
          <p:nvPr/>
        </p:nvSpPr>
        <p:spPr bwMode="auto">
          <a:xfrm>
            <a:off x="838200" y="2124075"/>
            <a:ext cx="7620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Step 1</a:t>
            </a:r>
            <a:r>
              <a:rPr lang="en-US" sz="2400" i="0"/>
              <a:t>	Plot the </a:t>
            </a:r>
            <a:r>
              <a:rPr lang="en-US" sz="2400"/>
              <a:t>y</a:t>
            </a:r>
            <a:r>
              <a:rPr lang="en-US" sz="2400" i="0"/>
              <a:t>-intercept (0, –1).</a:t>
            </a:r>
          </a:p>
        </p:txBody>
      </p:sp>
      <p:grpSp>
        <p:nvGrpSpPr>
          <p:cNvPr id="86052" name="Group 36"/>
          <p:cNvGrpSpPr>
            <a:grpSpLocks/>
          </p:cNvGrpSpPr>
          <p:nvPr/>
        </p:nvGrpSpPr>
        <p:grpSpPr bwMode="auto">
          <a:xfrm>
            <a:off x="838200" y="2603500"/>
            <a:ext cx="7620000" cy="1930400"/>
            <a:chOff x="528" y="1640"/>
            <a:chExt cx="4800" cy="1216"/>
          </a:xfrm>
        </p:grpSpPr>
        <p:pic>
          <p:nvPicPr>
            <p:cNvPr id="86045" name="Picture 29" descr="e4-1-1"/>
            <p:cNvPicPr>
              <a:picLocks noChangeAspect="1" noChangeArrowheads="1"/>
            </p:cNvPicPr>
            <p:nvPr/>
          </p:nvPicPr>
          <p:blipFill>
            <a:blip r:embed="rId3" cstate="print"/>
            <a:srcRect l="35179" r="44299"/>
            <a:stretch>
              <a:fillRect/>
            </a:stretch>
          </p:blipFill>
          <p:spPr bwMode="auto">
            <a:xfrm>
              <a:off x="2556" y="1640"/>
              <a:ext cx="189" cy="502"/>
            </a:xfrm>
            <a:prstGeom prst="rect">
              <a:avLst/>
            </a:prstGeom>
            <a:noFill/>
          </p:spPr>
        </p:pic>
        <p:sp>
          <p:nvSpPr>
            <p:cNvPr id="86047" name="Text Box 31"/>
            <p:cNvSpPr txBox="1">
              <a:spLocks noChangeArrowheads="1"/>
            </p:cNvSpPr>
            <p:nvPr/>
          </p:nvSpPr>
          <p:spPr bwMode="auto">
            <a:xfrm>
              <a:off x="528" y="1763"/>
              <a:ext cx="4800" cy="10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371600" algn="l"/>
                </a:tabLst>
              </a:pPr>
              <a:r>
                <a:rPr lang="en-US" sz="2400" b="1" i="0">
                  <a:solidFill>
                    <a:srgbClr val="00539D"/>
                  </a:solidFill>
                </a:rPr>
                <a:t>Step 2</a:t>
              </a:r>
              <a:r>
                <a:rPr lang="en-US" sz="2400" i="0"/>
                <a:t>	The slope is     . </a:t>
              </a:r>
              <a:br>
                <a:rPr lang="en-US" sz="2400" i="0"/>
              </a:br>
              <a:r>
                <a:rPr lang="en-US" sz="2400" i="0"/>
                <a:t>	</a:t>
              </a:r>
              <a:br>
                <a:rPr lang="en-US" sz="2400" i="0"/>
              </a:br>
              <a:r>
                <a:rPr lang="en-US" sz="2400" i="0"/>
                <a:t>	From (0, –1), move up </a:t>
              </a:r>
              <a:br>
                <a:rPr lang="en-US" sz="2400" i="0"/>
              </a:br>
              <a:r>
                <a:rPr lang="en-US" sz="2400" i="0"/>
                <a:t>	1 unit and right 4 units. </a:t>
              </a:r>
              <a:br>
                <a:rPr lang="en-US" sz="2400" i="0"/>
              </a:br>
              <a:r>
                <a:rPr lang="en-US" sz="2400" i="0"/>
                <a:t>	Plot the point. </a:t>
              </a:r>
            </a:p>
          </p:txBody>
        </p:sp>
      </p:grpSp>
      <p:sp>
        <p:nvSpPr>
          <p:cNvPr id="86048" name="Text Box 32"/>
          <p:cNvSpPr txBox="1">
            <a:spLocks noChangeArrowheads="1"/>
          </p:cNvSpPr>
          <p:nvPr/>
        </p:nvSpPr>
        <p:spPr bwMode="auto">
          <a:xfrm>
            <a:off x="838200" y="4699000"/>
            <a:ext cx="48006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3716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Step 3</a:t>
            </a:r>
            <a:r>
              <a:rPr lang="en-US" sz="2400" i="0"/>
              <a:t>	Draw a line through </a:t>
            </a:r>
            <a:br>
              <a:rPr lang="en-US" sz="2400" i="0"/>
            </a:br>
            <a:r>
              <a:rPr lang="en-US" sz="2400" i="0"/>
              <a:t>	the points.</a:t>
            </a:r>
          </a:p>
        </p:txBody>
      </p:sp>
      <p:sp>
        <p:nvSpPr>
          <p:cNvPr id="86060" name="Rectangle 44"/>
          <p:cNvSpPr>
            <a:spLocks noChangeArrowheads="1"/>
          </p:cNvSpPr>
          <p:nvPr/>
        </p:nvSpPr>
        <p:spPr bwMode="auto">
          <a:xfrm>
            <a:off x="5534025" y="2989263"/>
            <a:ext cx="1981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</a:t>
            </a:r>
            <a:endParaRPr lang="en-US" sz="2400" i="0">
              <a:solidFill>
                <a:srgbClr val="E01B22"/>
              </a:solidFill>
            </a:endParaRPr>
          </a:p>
        </p:txBody>
      </p:sp>
      <p:pic>
        <p:nvPicPr>
          <p:cNvPr id="86063" name="Picture 47" descr="4-1-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4550" y="3324225"/>
            <a:ext cx="2705100" cy="2732088"/>
          </a:xfrm>
          <a:prstGeom prst="rect">
            <a:avLst/>
          </a:prstGeom>
          <a:noFill/>
        </p:spPr>
      </p:pic>
      <p:pic>
        <p:nvPicPr>
          <p:cNvPr id="86064" name="Picture 48" descr="4-1-1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4550" y="3324225"/>
            <a:ext cx="2705100" cy="2732088"/>
          </a:xfrm>
          <a:prstGeom prst="rect">
            <a:avLst/>
          </a:prstGeom>
          <a:noFill/>
        </p:spPr>
      </p:pic>
      <p:pic>
        <p:nvPicPr>
          <p:cNvPr id="86061" name="Picture 45" descr="4-1-1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4550" y="3324225"/>
            <a:ext cx="2705100" cy="27320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6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6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2" grpId="0" autoUpdateAnimBg="0"/>
      <p:bldP spid="86048" grpId="0" autoUpdateAnimBg="0"/>
      <p:bldP spid="86060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3343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38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y</a:t>
            </a:r>
            <a:r>
              <a:rPr lang="pt-BR" sz="2400" b="1" i="0">
                <a:sym typeface="Symbol" pitchFamily="18" charset="2"/>
              </a:rPr>
              <a:t> = 3</a:t>
            </a:r>
            <a:r>
              <a:rPr lang="pt-BR" sz="2400" b="1">
                <a:sym typeface="Symbol" pitchFamily="18" charset="2"/>
              </a:rPr>
              <a:t>x</a:t>
            </a:r>
            <a:r>
              <a:rPr lang="pt-BR" sz="2400" b="1" i="0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y</a:t>
            </a:r>
            <a:r>
              <a:rPr lang="pt-BR" sz="2400" b="1" i="0">
                <a:sym typeface="Symbol" pitchFamily="18" charset="2"/>
              </a:rPr>
              <a:t> = 4</a:t>
            </a:r>
            <a:r>
              <a:rPr lang="pt-BR" sz="2400" b="1">
                <a:sym typeface="Symbol" pitchFamily="18" charset="2"/>
              </a:rPr>
              <a:t>x</a:t>
            </a:r>
            <a:r>
              <a:rPr lang="pt-BR" sz="2400" b="1" i="0"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y</a:t>
            </a:r>
            <a:r>
              <a:rPr lang="pt-BR" sz="2400" b="1" i="0">
                <a:sym typeface="Symbol" pitchFamily="18" charset="2"/>
              </a:rPr>
              <a:t> = 4</a:t>
            </a:r>
            <a:r>
              <a:rPr lang="pt-BR" sz="2400" b="1"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y</a:t>
            </a:r>
            <a:r>
              <a:rPr lang="pt-BR" sz="2400" b="1" i="0">
                <a:sym typeface="Symbol" pitchFamily="18" charset="2"/>
              </a:rPr>
              <a:t> = 4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</a:rPr>
              <a:t>Write an equation in slope-intercept form of the line whose slope is 4 and whose </a:t>
            </a:r>
            <a:r>
              <a:rPr lang="en-US" sz="2400" b="1">
                <a:solidFill>
                  <a:srgbClr val="00539D"/>
                </a:solidFill>
              </a:rPr>
              <a:t>y</a:t>
            </a:r>
            <a:r>
              <a:rPr lang="en-US" sz="2400" b="1" i="0">
                <a:solidFill>
                  <a:srgbClr val="00539D"/>
                </a:solidFill>
              </a:rPr>
              <a:t>-intercept is 3.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Graph Linear Equations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Graph 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="1" i="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= 8.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85825" y="2006600"/>
            <a:ext cx="79533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Solve for </a:t>
            </a:r>
            <a:r>
              <a:rPr lang="en-US" sz="2400"/>
              <a:t>y</a:t>
            </a:r>
            <a:r>
              <a:rPr lang="en-US" sz="2400" i="0"/>
              <a:t> to write the equation in slope-intercept form.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686300" y="4829175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8 – 5</a:t>
            </a:r>
            <a:r>
              <a:rPr lang="en-US" sz="2400"/>
              <a:t>x</a:t>
            </a:r>
            <a:r>
              <a:rPr lang="en-US" sz="2400" i="0"/>
              <a:t> = 8 + (–5</a:t>
            </a:r>
            <a:r>
              <a:rPr lang="en-US" sz="2400"/>
              <a:t>x</a:t>
            </a:r>
            <a:r>
              <a:rPr lang="en-US" sz="2400" i="0"/>
              <a:t>) or –5</a:t>
            </a:r>
            <a:r>
              <a:rPr lang="en-US" sz="2400"/>
              <a:t>x </a:t>
            </a:r>
            <a:r>
              <a:rPr lang="en-US" sz="2400" i="0"/>
              <a:t>+ 8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686300" y="3475038"/>
            <a:ext cx="4038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Subtract 5</a:t>
            </a:r>
            <a:r>
              <a:rPr lang="en-US" sz="2400"/>
              <a:t>x</a:t>
            </a:r>
            <a:r>
              <a:rPr lang="en-US" sz="2400" i="0"/>
              <a:t> from each side.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686300" y="4151313"/>
            <a:ext cx="35861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Simplify.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686300" y="2800350"/>
            <a:ext cx="3817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Original equation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4686300" y="5503863"/>
            <a:ext cx="35861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Divide each side by 4.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033463" y="2800350"/>
            <a:ext cx="30956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57350" algn="r"/>
                <a:tab pos="1771650" algn="l"/>
              </a:tabLst>
            </a:pPr>
            <a:r>
              <a:rPr lang="en-US" sz="2400" i="0"/>
              <a:t>	5</a:t>
            </a:r>
            <a:r>
              <a:rPr lang="en-US" sz="2400"/>
              <a:t>x</a:t>
            </a:r>
            <a:r>
              <a:rPr lang="en-US" sz="2400" i="0"/>
              <a:t> + 4</a:t>
            </a:r>
            <a:r>
              <a:rPr lang="en-US" sz="2400"/>
              <a:t>y</a:t>
            </a:r>
            <a:r>
              <a:rPr lang="en-US" sz="2400" i="0"/>
              <a:t> 	= 8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033463" y="3475038"/>
            <a:ext cx="30956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71650" algn="l"/>
              </a:tabLst>
            </a:pPr>
            <a:r>
              <a:rPr lang="en-US" sz="2400" i="0"/>
              <a:t>5</a:t>
            </a:r>
            <a:r>
              <a:rPr lang="en-US" sz="2400"/>
              <a:t>x</a:t>
            </a:r>
            <a:r>
              <a:rPr lang="en-US" sz="2400" i="0"/>
              <a:t> + 4</a:t>
            </a:r>
            <a:r>
              <a:rPr lang="en-US" sz="2400"/>
              <a:t>y </a:t>
            </a:r>
            <a:r>
              <a:rPr lang="en-US" sz="2400" i="0">
                <a:solidFill>
                  <a:srgbClr val="E01B22"/>
                </a:solidFill>
              </a:rPr>
              <a:t>– 5</a:t>
            </a:r>
            <a:r>
              <a:rPr lang="en-US" sz="2400">
                <a:solidFill>
                  <a:srgbClr val="E01B22"/>
                </a:solidFill>
              </a:rPr>
              <a:t>x</a:t>
            </a:r>
            <a:r>
              <a:rPr lang="en-US" sz="2400"/>
              <a:t>	= </a:t>
            </a:r>
            <a:r>
              <a:rPr lang="en-US" sz="2400" i="0"/>
              <a:t>8 </a:t>
            </a:r>
            <a:r>
              <a:rPr lang="en-US" sz="2400" i="0">
                <a:solidFill>
                  <a:srgbClr val="E01B22"/>
                </a:solidFill>
              </a:rPr>
              <a:t>– 5</a:t>
            </a:r>
            <a:r>
              <a:rPr lang="en-US" sz="2400">
                <a:solidFill>
                  <a:srgbClr val="E01B22"/>
                </a:solidFill>
              </a:rPr>
              <a:t>x</a:t>
            </a:r>
            <a:endParaRPr lang="en-US" sz="2400" i="0">
              <a:solidFill>
                <a:srgbClr val="E01B22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033463" y="4151313"/>
            <a:ext cx="336708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771650" algn="l"/>
              </a:tabLst>
            </a:pPr>
            <a:r>
              <a:rPr lang="en-US" sz="2400" i="0"/>
              <a:t>	4</a:t>
            </a:r>
            <a:r>
              <a:rPr lang="en-US" sz="2400"/>
              <a:t>y</a:t>
            </a:r>
            <a:r>
              <a:rPr lang="en-US" sz="2400" i="0"/>
              <a:t>	= 8 – 5</a:t>
            </a:r>
            <a:r>
              <a:rPr lang="en-US" sz="2400"/>
              <a:t>x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033463" y="4829175"/>
            <a:ext cx="336708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771650" algn="l"/>
              </a:tabLst>
            </a:pPr>
            <a:r>
              <a:rPr lang="en-US" sz="2400" i="0"/>
              <a:t>	4</a:t>
            </a:r>
            <a:r>
              <a:rPr lang="en-US" sz="2400"/>
              <a:t>y</a:t>
            </a:r>
            <a:r>
              <a:rPr lang="en-US" sz="2400" i="0"/>
              <a:t>	= –5</a:t>
            </a:r>
            <a:r>
              <a:rPr lang="en-US" sz="2400"/>
              <a:t>x</a:t>
            </a:r>
            <a:r>
              <a:rPr lang="en-US" sz="2400" i="0"/>
              <a:t> + 8</a:t>
            </a:r>
          </a:p>
        </p:txBody>
      </p:sp>
      <p:pic>
        <p:nvPicPr>
          <p:cNvPr id="6160" name="Picture 16" descr="ALG01_2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4263" y="5302250"/>
            <a:ext cx="1938337" cy="8223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autoUpdateAnimBg="0"/>
      <p:bldP spid="6151" grpId="0" autoUpdateAnimBg="0"/>
      <p:bldP spid="6152" grpId="0" autoUpdateAnimBg="0"/>
      <p:bldP spid="6153" grpId="0" autoUpdateAnimBg="0"/>
      <p:bldP spid="6154" grpId="0" autoUpdateAnimBg="0"/>
      <p:bldP spid="6155" grpId="0" autoUpdateAnimBg="0"/>
      <p:bldP spid="6156" grpId="0" autoUpdateAnimBg="0"/>
      <p:bldP spid="6157" grpId="0" autoUpdateAnimBg="0"/>
      <p:bldP spid="6158" grpId="0" autoUpdateAnimBg="0"/>
      <p:bldP spid="615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7" name="Picture 19" descr="ALG04-03-03b-answer-x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6488" y="2416175"/>
            <a:ext cx="2366962" cy="2389188"/>
          </a:xfrm>
          <a:prstGeom prst="rect">
            <a:avLst/>
          </a:prstGeom>
          <a:noFill/>
        </p:spPr>
      </p:pic>
      <p:pic>
        <p:nvPicPr>
          <p:cNvPr id="7186" name="Picture 18" descr="ALG04-03-03b-answer-x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6488" y="2416175"/>
            <a:ext cx="2366962" cy="2389188"/>
          </a:xfrm>
          <a:prstGeom prst="rect">
            <a:avLst/>
          </a:prstGeom>
          <a:noFill/>
        </p:spPr>
      </p:pic>
      <p:pic>
        <p:nvPicPr>
          <p:cNvPr id="7189" name="Picture 21" descr="ALG04-03-03b-answ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6488" y="2416175"/>
            <a:ext cx="2366962" cy="2389188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Graph Linear Equations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848100" y="1522413"/>
            <a:ext cx="45434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0">
                <a:ea typeface="Times New Roman" pitchFamily="18" charset="0"/>
                <a:cs typeface="Arial" charset="0"/>
              </a:rPr>
              <a:t>Slope-intercept form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914400" y="2971800"/>
            <a:ext cx="42005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00539D"/>
                </a:solidFill>
                <a:cs typeface="Arial" charset="0"/>
              </a:rPr>
              <a:t>Step 1</a:t>
            </a:r>
            <a:r>
              <a:rPr lang="en-US" sz="2400" b="1" i="0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 i="0">
                <a:cs typeface="Arial" charset="0"/>
              </a:rPr>
              <a:t>Plot the </a:t>
            </a:r>
            <a:r>
              <a:rPr lang="en-US" sz="2400">
                <a:cs typeface="Arial" charset="0"/>
              </a:rPr>
              <a:t>y</a:t>
            </a:r>
            <a:r>
              <a:rPr lang="en-US" sz="2400" i="0">
                <a:cs typeface="Arial" charset="0"/>
              </a:rPr>
              <a:t>-intercept (0, 2).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838200" y="2362200"/>
            <a:ext cx="35814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Now graph the equation.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857250" y="4448175"/>
            <a:ext cx="501015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From (0, 2), move down </a:t>
            </a:r>
            <a:br>
              <a:rPr lang="en-US" sz="2400" i="0"/>
            </a:br>
            <a:r>
              <a:rPr lang="en-US" sz="2400" i="0"/>
              <a:t>5 units and right 4 units. Draw a dot.</a:t>
            </a:r>
          </a:p>
        </p:txBody>
      </p: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876300" y="3581400"/>
            <a:ext cx="4210050" cy="831850"/>
            <a:chOff x="552" y="804"/>
            <a:chExt cx="2652" cy="524"/>
          </a:xfrm>
        </p:grpSpPr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552" y="947"/>
              <a:ext cx="2652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257300" algn="l"/>
                </a:tabLst>
              </a:pPr>
              <a:r>
                <a:rPr lang="en-US" sz="2400" b="1" i="0">
                  <a:solidFill>
                    <a:srgbClr val="00539D"/>
                  </a:solidFill>
                  <a:cs typeface="Arial" charset="0"/>
                </a:rPr>
                <a:t>Step 2</a:t>
              </a:r>
              <a:r>
                <a:rPr lang="en-US" sz="2400" b="1" i="0">
                  <a:solidFill>
                    <a:srgbClr val="FFEB55"/>
                  </a:solidFill>
                  <a:cs typeface="Arial" charset="0"/>
                </a:rPr>
                <a:t>	</a:t>
              </a:r>
              <a:r>
                <a:rPr lang="en-US" sz="2400" i="0"/>
                <a:t>The slope is</a:t>
              </a:r>
            </a:p>
          </p:txBody>
        </p:sp>
        <p:pic>
          <p:nvPicPr>
            <p:cNvPr id="7185" name="Picture 17" descr="ALG01_20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54" y="804"/>
              <a:ext cx="369" cy="524"/>
            </a:xfrm>
            <a:prstGeom prst="rect">
              <a:avLst/>
            </a:prstGeom>
            <a:noFill/>
          </p:spPr>
        </p:pic>
      </p:grp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876300" y="5651500"/>
            <a:ext cx="71247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 i="0">
                <a:solidFill>
                  <a:srgbClr val="00539D"/>
                </a:solidFill>
                <a:cs typeface="Arial" charset="0"/>
              </a:rPr>
              <a:t>Step 3	</a:t>
            </a:r>
            <a:r>
              <a:rPr lang="en-US" sz="2400" i="0"/>
              <a:t>Draw a line connecting the </a:t>
            </a:r>
            <a:br>
              <a:rPr lang="en-US" sz="2400" i="0"/>
            </a:br>
            <a:r>
              <a:rPr lang="en-US" sz="2400" i="0"/>
              <a:t>	points.</a:t>
            </a: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5791200" y="2017713"/>
            <a:ext cx="1981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</a:t>
            </a:r>
            <a:endParaRPr lang="en-US" sz="2400" i="0">
              <a:solidFill>
                <a:srgbClr val="E01B22"/>
              </a:solidFill>
            </a:endParaRPr>
          </a:p>
        </p:txBody>
      </p:sp>
      <p:pic>
        <p:nvPicPr>
          <p:cNvPr id="7193" name="Picture 25" descr="4-1-2-red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74763" y="1352550"/>
            <a:ext cx="1700212" cy="785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8" grpId="0"/>
      <p:bldP spid="7179" grpId="0"/>
      <p:bldP spid="7182" grpId="0" autoUpdateAnimBg="0"/>
      <p:bldP spid="7190" grpId="0" build="p" autoUpdateAnimBg="0"/>
      <p:bldP spid="719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Graph 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= 6.</a:t>
            </a:r>
          </a:p>
        </p:txBody>
      </p:sp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914400" y="2155825"/>
            <a:ext cx="5105400" cy="3594100"/>
            <a:chOff x="576" y="1358"/>
            <a:chExt cx="3216" cy="2264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216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A.				B.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 i="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i="0">
                  <a:sym typeface="Symbol" pitchFamily="18" charset="2"/>
                </a:rPr>
                <a:t>				</a:t>
              </a: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</p:txBody>
        </p:sp>
        <p:pic>
          <p:nvPicPr>
            <p:cNvPr id="114701" name="Picture 13" descr="ALG04-03-03b-YT-B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06" y="1358"/>
              <a:ext cx="996" cy="953"/>
            </a:xfrm>
            <a:prstGeom prst="rect">
              <a:avLst/>
            </a:prstGeom>
            <a:noFill/>
          </p:spPr>
        </p:pic>
        <p:pic>
          <p:nvPicPr>
            <p:cNvPr id="114702" name="Picture 14" descr="ALG04-03-03b-YT-B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52" y="1358"/>
              <a:ext cx="996" cy="953"/>
            </a:xfrm>
            <a:prstGeom prst="rect">
              <a:avLst/>
            </a:prstGeom>
            <a:noFill/>
          </p:spPr>
        </p:pic>
        <p:pic>
          <p:nvPicPr>
            <p:cNvPr id="114703" name="Picture 15" descr="ALG04-03-03b-YT-B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06" y="2616"/>
              <a:ext cx="996" cy="953"/>
            </a:xfrm>
            <a:prstGeom prst="rect">
              <a:avLst/>
            </a:prstGeom>
            <a:noFill/>
          </p:spPr>
        </p:pic>
        <p:pic>
          <p:nvPicPr>
            <p:cNvPr id="114704" name="Picture 16" descr="ALG04-03-03b-YT-B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52" y="2616"/>
              <a:ext cx="996" cy="1006"/>
            </a:xfrm>
            <a:prstGeom prst="rect">
              <a:avLst/>
            </a:prstGeom>
            <a:noFill/>
          </p:spPr>
        </p:pic>
      </p:grp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3657600" y="40671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1" name="Picture 15" descr="4-1-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7125" y="3886200"/>
            <a:ext cx="2286000" cy="2289175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Graph Linear Equations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Graph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= –7.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85825" y="2209800"/>
            <a:ext cx="79533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00539D"/>
                </a:solidFill>
                <a:cs typeface="Arial" charset="0"/>
              </a:rPr>
              <a:t>Step 1</a:t>
            </a:r>
            <a:r>
              <a:rPr lang="en-US" sz="2400" b="1" i="0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 i="0"/>
              <a:t>Plot the </a:t>
            </a:r>
            <a:r>
              <a:rPr lang="en-US" sz="2400"/>
              <a:t>y</a:t>
            </a:r>
            <a:r>
              <a:rPr lang="en-US" sz="2400" i="0"/>
              <a:t>-intercept (0, </a:t>
            </a:r>
            <a:r>
              <a:rPr lang="en-US" sz="2400" i="0">
                <a:sym typeface="Symbol" pitchFamily="18" charset="2"/>
              </a:rPr>
              <a:t></a:t>
            </a:r>
            <a:r>
              <a:rPr lang="en-US" sz="2400" i="0"/>
              <a:t>7).</a:t>
            </a:r>
            <a:r>
              <a:rPr lang="en-US" sz="2400"/>
              <a:t> 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85825" y="2971800"/>
            <a:ext cx="79533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7300" indent="-1257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00539D"/>
                </a:solidFill>
                <a:cs typeface="Arial" charset="0"/>
              </a:rPr>
              <a:t>Step 2</a:t>
            </a:r>
            <a:r>
              <a:rPr lang="en-US" sz="2400" b="1" i="0">
                <a:solidFill>
                  <a:srgbClr val="FFEB55"/>
                </a:solidFill>
                <a:cs typeface="Arial" charset="0"/>
              </a:rPr>
              <a:t>	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The slope is 0. Draw a line through the points with the 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y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-coordinate </a:t>
            </a:r>
            <a:r>
              <a:rPr lang="en-US" sz="2400" i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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7.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533400" y="3806825"/>
            <a:ext cx="29305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</a:t>
            </a:r>
            <a:endParaRPr lang="en-US" sz="2400" i="0">
              <a:solidFill>
                <a:srgbClr val="E01B22"/>
              </a:solidFill>
            </a:endParaRPr>
          </a:p>
        </p:txBody>
      </p:sp>
      <p:pic>
        <p:nvPicPr>
          <p:cNvPr id="9236" name="Picture 20" descr="4-1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7125" y="3886200"/>
            <a:ext cx="2286000" cy="22891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autoUpdateAnimBg="0"/>
      <p:bldP spid="922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23925" y="2190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Graph 5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 = 10.</a:t>
            </a:r>
          </a:p>
        </p:txBody>
      </p:sp>
      <p:grpSp>
        <p:nvGrpSpPr>
          <p:cNvPr id="115735" name="Group 23"/>
          <p:cNvGrpSpPr>
            <a:grpSpLocks/>
          </p:cNvGrpSpPr>
          <p:nvPr/>
        </p:nvGrpSpPr>
        <p:grpSpPr bwMode="auto">
          <a:xfrm>
            <a:off x="914400" y="2155825"/>
            <a:ext cx="5105400" cy="3578225"/>
            <a:chOff x="576" y="1358"/>
            <a:chExt cx="3216" cy="2254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216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A.				B.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 i="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i="0">
                  <a:sym typeface="Symbol" pitchFamily="18" charset="2"/>
                </a:rPr>
                <a:t>				</a:t>
              </a: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</p:txBody>
        </p:sp>
        <p:pic>
          <p:nvPicPr>
            <p:cNvPr id="115730" name="Picture 18" descr="E-4-1-3-CYP-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06" y="2616"/>
              <a:ext cx="996" cy="996"/>
            </a:xfrm>
            <a:prstGeom prst="rect">
              <a:avLst/>
            </a:prstGeom>
            <a:noFill/>
          </p:spPr>
        </p:pic>
        <p:pic>
          <p:nvPicPr>
            <p:cNvPr id="115731" name="Picture 19" descr="E-4-1-3-CYP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6" y="1358"/>
              <a:ext cx="996" cy="996"/>
            </a:xfrm>
            <a:prstGeom prst="rect">
              <a:avLst/>
            </a:prstGeom>
            <a:noFill/>
          </p:spPr>
        </p:pic>
        <p:pic>
          <p:nvPicPr>
            <p:cNvPr id="115732" name="Picture 20" descr="E-4-1-3-CYP-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52" y="1358"/>
              <a:ext cx="996" cy="996"/>
            </a:xfrm>
            <a:prstGeom prst="rect">
              <a:avLst/>
            </a:prstGeom>
            <a:noFill/>
          </p:spPr>
        </p:pic>
        <p:pic>
          <p:nvPicPr>
            <p:cNvPr id="115734" name="Picture 22" descr="E-4-1-3-CYP-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52" y="2616"/>
              <a:ext cx="996" cy="99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90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Which of the following is an equation in </a:t>
            </a:r>
            <a:b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slope-intercept form for the line shown in the graph?</a:t>
            </a:r>
            <a:r>
              <a:rPr lang="en-US" sz="2400" b="1" i="0">
                <a:solidFill>
                  <a:srgbClr val="00539D"/>
                </a:solidFill>
              </a:rPr>
              <a:t> </a:t>
            </a:r>
          </a:p>
        </p:txBody>
      </p:sp>
      <p:pic>
        <p:nvPicPr>
          <p:cNvPr id="93192" name="Picture 8" descr="E-4-1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514600"/>
            <a:ext cx="3238500" cy="3238500"/>
          </a:xfrm>
          <a:prstGeom prst="rect">
            <a:avLst/>
          </a:prstGeom>
          <a:noFill/>
        </p:spPr>
      </p:pic>
      <p:grpSp>
        <p:nvGrpSpPr>
          <p:cNvPr id="93194" name="Group 10"/>
          <p:cNvGrpSpPr>
            <a:grpSpLocks/>
          </p:cNvGrpSpPr>
          <p:nvPr/>
        </p:nvGrpSpPr>
        <p:grpSpPr bwMode="auto">
          <a:xfrm>
            <a:off x="914400" y="2257425"/>
            <a:ext cx="2790825" cy="2619375"/>
            <a:chOff x="576" y="1422"/>
            <a:chExt cx="1758" cy="1650"/>
          </a:xfrm>
        </p:grpSpPr>
        <p:pic>
          <p:nvPicPr>
            <p:cNvPr id="93188" name="Picture 4" descr="e4-1-4"/>
            <p:cNvPicPr>
              <a:picLocks noChangeAspect="1" noChangeArrowheads="1"/>
            </p:cNvPicPr>
            <p:nvPr/>
          </p:nvPicPr>
          <p:blipFill>
            <a:blip r:embed="rId5" cstate="print"/>
            <a:srcRect t="31018"/>
            <a:stretch>
              <a:fillRect/>
            </a:stretch>
          </p:blipFill>
          <p:spPr bwMode="auto">
            <a:xfrm>
              <a:off x="884" y="1920"/>
              <a:ext cx="1036" cy="1152"/>
            </a:xfrm>
            <a:prstGeom prst="rect">
              <a:avLst/>
            </a:prstGeom>
            <a:noFill/>
          </p:spPr>
        </p:pic>
        <p:sp>
          <p:nvSpPr>
            <p:cNvPr id="9318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36"/>
              <a:ext cx="1758" cy="1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45000"/>
                </a:spcBef>
                <a:spcAft>
                  <a:spcPct val="4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EC1D24"/>
                  </a:solidFill>
                  <a:sym typeface="Symbol" pitchFamily="18" charset="2"/>
                </a:rPr>
                <a:t>A.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45000"/>
                </a:spcBef>
                <a:spcAft>
                  <a:spcPct val="4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EC1D24"/>
                  </a:solidFill>
                  <a:sym typeface="Symbol" pitchFamily="18" charset="2"/>
                </a:rPr>
                <a:t>B.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45000"/>
                </a:spcBef>
                <a:spcAft>
                  <a:spcPct val="4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EC1D24"/>
                  </a:solidFill>
                  <a:sym typeface="Symbol" pitchFamily="18" charset="2"/>
                </a:rPr>
                <a:t>C.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45000"/>
                </a:spcBef>
                <a:spcAft>
                  <a:spcPct val="4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EC1D24"/>
                  </a:solidFill>
                  <a:sym typeface="Symbol" pitchFamily="18" charset="2"/>
                </a:rPr>
                <a:t>D.</a:t>
              </a:r>
              <a:r>
                <a:rPr lang="pt-BR" sz="2400" b="1" i="0">
                  <a:sym typeface="Symbol" pitchFamily="18" charset="2"/>
                </a:rPr>
                <a:t>	</a:t>
              </a:r>
            </a:p>
          </p:txBody>
        </p:sp>
        <p:pic>
          <p:nvPicPr>
            <p:cNvPr id="93193" name="Picture 9" descr="4-1-4red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82" y="1422"/>
              <a:ext cx="985" cy="5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186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Read the Test Item</a:t>
            </a:r>
            <a:endParaRPr lang="en-US" sz="2400" b="1" i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1864" name="TPQuestion"/>
          <p:cNvSpPr>
            <a:spLocks noChangeArrowheads="1"/>
          </p:cNvSpPr>
          <p:nvPr/>
        </p:nvSpPr>
        <p:spPr bwMode="auto">
          <a:xfrm>
            <a:off x="533400" y="1981200"/>
            <a:ext cx="4572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You need to find the slope and 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y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-intercept of the line to write the equation.</a:t>
            </a:r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533400" y="3746500"/>
            <a:ext cx="8001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indent="-1255713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EC1D24"/>
                </a:solidFill>
              </a:rPr>
              <a:t>Step 1</a:t>
            </a:r>
            <a:r>
              <a:rPr lang="en-US" sz="2400" b="1" i="0">
                <a:solidFill>
                  <a:srgbClr val="00539D"/>
                </a:solidFill>
              </a:rPr>
              <a:t>	</a:t>
            </a:r>
            <a:r>
              <a:rPr lang="en-US" sz="2400" i="0"/>
              <a:t>The line crosses </a:t>
            </a:r>
            <a:br>
              <a:rPr lang="en-US" sz="2400" i="0"/>
            </a:br>
            <a:r>
              <a:rPr lang="en-US" sz="2400" i="0"/>
              <a:t>the </a:t>
            </a:r>
            <a:r>
              <a:rPr lang="en-US" sz="2400"/>
              <a:t>y</a:t>
            </a:r>
            <a:r>
              <a:rPr lang="en-US" sz="2400" i="0"/>
              <a:t>-axis at </a:t>
            </a:r>
            <a:br>
              <a:rPr lang="en-US" sz="2400" i="0"/>
            </a:br>
            <a:r>
              <a:rPr lang="en-US" sz="2400" i="0"/>
              <a:t>(0, </a:t>
            </a:r>
            <a:r>
              <a:rPr lang="en-US" sz="2400" i="0">
                <a:sym typeface="Symbol" pitchFamily="18" charset="2"/>
              </a:rPr>
              <a:t>–</a:t>
            </a:r>
            <a:r>
              <a:rPr lang="en-US" sz="2400" i="0"/>
              <a:t>3), so the </a:t>
            </a:r>
            <a:br>
              <a:rPr lang="en-US" sz="2400" i="0"/>
            </a:br>
            <a:r>
              <a:rPr lang="en-US" sz="2400"/>
              <a:t>y</a:t>
            </a:r>
            <a:r>
              <a:rPr lang="en-US" sz="2400" i="0"/>
              <a:t>-intercept is </a:t>
            </a:r>
            <a:r>
              <a:rPr lang="en-US" sz="2400" i="0">
                <a:sym typeface="Symbol" pitchFamily="18" charset="2"/>
              </a:rPr>
              <a:t>–</a:t>
            </a:r>
            <a:r>
              <a:rPr lang="en-US" sz="2400" i="0"/>
              <a:t>3. </a:t>
            </a:r>
            <a:br>
              <a:rPr lang="en-US" sz="2400" i="0"/>
            </a:br>
            <a:r>
              <a:rPr lang="en-US" sz="2400" i="0"/>
              <a:t>The answer is either B or D.</a:t>
            </a:r>
            <a:endParaRPr lang="en-US" sz="2400"/>
          </a:p>
        </p:txBody>
      </p:sp>
      <p:sp>
        <p:nvSpPr>
          <p:cNvPr id="121868" name="TPQuestion"/>
          <p:cNvSpPr>
            <a:spLocks noChangeArrowheads="1"/>
          </p:cNvSpPr>
          <p:nvPr/>
        </p:nvSpPr>
        <p:spPr bwMode="auto">
          <a:xfrm>
            <a:off x="533400" y="3225800"/>
            <a:ext cx="426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Solve the Test Item</a:t>
            </a:r>
            <a:endParaRPr lang="en-US" sz="2400" b="1" i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21869" name="Picture 13" descr="E-4-1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71600"/>
            <a:ext cx="3238500" cy="32385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 autoUpdateAnimBg="0"/>
      <p:bldP spid="121864" grpId="0" autoUpdateAnimBg="0"/>
      <p:bldP spid="121867" grpId="0" uiExpand="1" build="p" autoUpdateAnimBg="0"/>
      <p:bldP spid="12186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28007" name="Picture 7" descr="E-4-1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71600"/>
            <a:ext cx="3238500" cy="3238500"/>
          </a:xfrm>
          <a:prstGeom prst="rect">
            <a:avLst/>
          </a:prstGeom>
          <a:noFill/>
        </p:spPr>
      </p:pic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533400" y="152400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indent="-1255713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EC1D24"/>
                </a:solidFill>
              </a:rPr>
              <a:t>Step 2</a:t>
            </a:r>
            <a:r>
              <a:rPr lang="en-US" sz="2400" b="1" i="0">
                <a:solidFill>
                  <a:srgbClr val="00539D"/>
                </a:solidFill>
              </a:rPr>
              <a:t>	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To get from (0, 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–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3) </a:t>
            </a:r>
            <a:br>
              <a:rPr lang="en-US" sz="2400" i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to (1, 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–</a:t>
            </a: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1), go up </a:t>
            </a:r>
            <a:br>
              <a:rPr lang="en-US" sz="2400" i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2 units and 1 unit to </a:t>
            </a:r>
            <a:br>
              <a:rPr lang="en-US" sz="2400" i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the right. The slope </a:t>
            </a:r>
            <a:br>
              <a:rPr lang="en-US" sz="2400" i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 i="0">
                <a:solidFill>
                  <a:srgbClr val="000000"/>
                </a:solidFill>
                <a:cs typeface="Times New Roman" pitchFamily="18" charset="0"/>
              </a:rPr>
              <a:t>is 2.</a:t>
            </a:r>
            <a:r>
              <a:rPr lang="en-US" sz="2400" i="0"/>
              <a:t> </a:t>
            </a:r>
          </a:p>
          <a:p>
            <a:pPr marL="1600200" indent="-1255713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EC1D24"/>
                </a:solidFill>
              </a:rPr>
              <a:t>Step 3</a:t>
            </a:r>
            <a:r>
              <a:rPr lang="en-US" sz="2400" b="1" i="0">
                <a:solidFill>
                  <a:srgbClr val="00539D"/>
                </a:solidFill>
              </a:rPr>
              <a:t>	</a:t>
            </a:r>
            <a:r>
              <a:rPr lang="en-US" sz="2400" i="0"/>
              <a:t>Write the equation.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y</a:t>
            </a:r>
            <a:r>
              <a:rPr lang="en-US" sz="2400" i="0"/>
              <a:t> = </a:t>
            </a:r>
            <a:r>
              <a:rPr lang="en-US" sz="2400"/>
              <a:t>mx</a:t>
            </a:r>
            <a:r>
              <a:rPr lang="en-US" sz="2400" i="0"/>
              <a:t> + </a:t>
            </a:r>
            <a:r>
              <a:rPr lang="en-US" sz="2400"/>
              <a:t>b</a:t>
            </a:r>
            <a:br>
              <a:rPr lang="en-US" sz="2400"/>
            </a:br>
            <a:r>
              <a:rPr lang="en-US" sz="2400"/>
              <a:t>y</a:t>
            </a:r>
            <a:r>
              <a:rPr lang="en-US" sz="2400" i="0"/>
              <a:t> = 2</a:t>
            </a:r>
            <a:r>
              <a:rPr lang="en-US" sz="2400"/>
              <a:t>x </a:t>
            </a:r>
            <a:r>
              <a:rPr lang="en-US" sz="2400" i="0">
                <a:sym typeface="Symbol" pitchFamily="18" charset="2"/>
              </a:rPr>
              <a:t>–</a:t>
            </a:r>
            <a:r>
              <a:rPr lang="en-US" sz="2400" i="0"/>
              <a:t> 3 </a:t>
            </a: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533400" y="49133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</a:t>
            </a:r>
            <a:r>
              <a:rPr lang="en-US" sz="2400" i="0">
                <a:solidFill>
                  <a:srgbClr val="E01B22"/>
                </a:solidFill>
              </a:rPr>
              <a:t> The answer is B.	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8" grpId="0" uiExpand="1" build="p" autoUpdateAnimBg="0"/>
      <p:bldP spid="12800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00539D"/>
                </a:solidFill>
                <a:cs typeface="Times New Roman" pitchFamily="18" charset="0"/>
              </a:rPr>
              <a:t>Which of the following is an equation in slope-intercept form for the line shown in the graph?</a:t>
            </a:r>
            <a:r>
              <a:rPr lang="en-US" sz="1200" i="0"/>
              <a:t> 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28675" y="3952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5450" y="712788"/>
            <a:ext cx="2846388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457200"/>
            <a:ext cx="1222375" cy="376238"/>
          </a:xfrm>
          <a:prstGeom prst="rect">
            <a:avLst/>
          </a:prstGeom>
          <a:noFill/>
        </p:spPr>
      </p:pic>
      <p:grpSp>
        <p:nvGrpSpPr>
          <p:cNvPr id="116756" name="Group 20"/>
          <p:cNvGrpSpPr>
            <a:grpSpLocks/>
          </p:cNvGrpSpPr>
          <p:nvPr/>
        </p:nvGrpSpPr>
        <p:grpSpPr bwMode="auto">
          <a:xfrm>
            <a:off x="838200" y="2168525"/>
            <a:ext cx="2790825" cy="3055938"/>
            <a:chOff x="528" y="1366"/>
            <a:chExt cx="1758" cy="1925"/>
          </a:xfrm>
        </p:grpSpPr>
        <p:sp>
          <p:nvSpPr>
            <p:cNvPr id="11674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488"/>
              <a:ext cx="1758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5000"/>
                </a:spcBef>
                <a:spcAft>
                  <a:spcPct val="6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5000"/>
                </a:spcBef>
                <a:spcAft>
                  <a:spcPct val="6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5000"/>
                </a:spcBef>
                <a:spcAft>
                  <a:spcPct val="6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5000"/>
                </a:spcBef>
                <a:spcAft>
                  <a:spcPct val="65000"/>
                </a:spcAft>
                <a:buClr>
                  <a:srgbClr val="00539D"/>
                </a:buClr>
              </a:pPr>
              <a:r>
                <a:rPr lang="pt-BR" sz="2400" b="1" i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 i="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grpSp>
          <p:nvGrpSpPr>
            <p:cNvPr id="116755" name="Group 19"/>
            <p:cNvGrpSpPr>
              <a:grpSpLocks/>
            </p:cNvGrpSpPr>
            <p:nvPr/>
          </p:nvGrpSpPr>
          <p:grpSpPr bwMode="auto">
            <a:xfrm>
              <a:off x="880" y="1366"/>
              <a:ext cx="1120" cy="1925"/>
              <a:chOff x="880" y="1366"/>
              <a:chExt cx="1120" cy="1925"/>
            </a:xfrm>
          </p:grpSpPr>
          <p:pic>
            <p:nvPicPr>
              <p:cNvPr id="116747" name="Picture 11" descr="e4-1-4CYP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31580" b="36842"/>
              <a:stretch>
                <a:fillRect/>
              </a:stretch>
            </p:blipFill>
            <p:spPr bwMode="auto">
              <a:xfrm>
                <a:off x="887" y="1846"/>
                <a:ext cx="985" cy="528"/>
              </a:xfrm>
              <a:prstGeom prst="rect">
                <a:avLst/>
              </a:prstGeom>
              <a:noFill/>
            </p:spPr>
          </p:pic>
          <p:pic>
            <p:nvPicPr>
              <p:cNvPr id="116749" name="Picture 13" descr="e4-1-4CYP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83253"/>
              <a:stretch>
                <a:fillRect/>
              </a:stretch>
            </p:blipFill>
            <p:spPr bwMode="auto">
              <a:xfrm>
                <a:off x="887" y="3011"/>
                <a:ext cx="985" cy="280"/>
              </a:xfrm>
              <a:prstGeom prst="rect">
                <a:avLst/>
              </a:prstGeom>
              <a:noFill/>
            </p:spPr>
          </p:pic>
          <p:pic>
            <p:nvPicPr>
              <p:cNvPr id="116752" name="Picture 16" descr="4-1-4-red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b="31319"/>
              <a:stretch>
                <a:fillRect/>
              </a:stretch>
            </p:blipFill>
            <p:spPr bwMode="auto">
              <a:xfrm>
                <a:off x="912" y="1366"/>
                <a:ext cx="1088" cy="557"/>
              </a:xfrm>
              <a:prstGeom prst="rect">
                <a:avLst/>
              </a:prstGeom>
              <a:noFill/>
            </p:spPr>
          </p:pic>
          <p:pic>
            <p:nvPicPr>
              <p:cNvPr id="116753" name="Picture 17" descr="4-1-4-red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64488" b="5919"/>
              <a:stretch>
                <a:fillRect/>
              </a:stretch>
            </p:blipFill>
            <p:spPr bwMode="auto">
              <a:xfrm>
                <a:off x="880" y="2482"/>
                <a:ext cx="1088" cy="240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16757" name="Picture 21" descr="4-1-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5675" y="2401888"/>
            <a:ext cx="2819400" cy="2819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  <p:bldP spid="1167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 Linear Equation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14475"/>
            <a:ext cx="798195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E01B22"/>
                </a:solidFill>
              </a:rPr>
              <a:t>HEALTH</a:t>
            </a:r>
            <a:r>
              <a:rPr lang="en-US" sz="2400" b="1" i="0">
                <a:solidFill>
                  <a:srgbClr val="FFEB55"/>
                </a:solidFill>
              </a:rPr>
              <a:t>  </a:t>
            </a:r>
            <a:r>
              <a:rPr lang="en-US" sz="2400" b="1" i="0">
                <a:solidFill>
                  <a:srgbClr val="00539D"/>
                </a:solidFill>
              </a:rPr>
              <a:t>The ideal maximum heart rate for a </a:t>
            </a:r>
            <a:br>
              <a:rPr lang="en-US" sz="2400" b="1" i="0">
                <a:solidFill>
                  <a:srgbClr val="00539D"/>
                </a:solidFill>
              </a:rPr>
            </a:br>
            <a:r>
              <a:rPr lang="en-US" sz="2400" b="1" i="0">
                <a:solidFill>
                  <a:srgbClr val="00539D"/>
                </a:solidFill>
              </a:rPr>
              <a:t>25-year-old exercising to burn fat is 117 beats per minute. For every 5 years older than 25, that ideal rate drops 3 beats per minute.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0">
                <a:solidFill>
                  <a:srgbClr val="E01B22"/>
                </a:solidFill>
              </a:rPr>
              <a:t>A. </a:t>
            </a:r>
            <a:r>
              <a:rPr lang="en-US" sz="2400" b="1" i="0">
                <a:solidFill>
                  <a:srgbClr val="00539D"/>
                </a:solidFill>
              </a:rPr>
              <a:t>Write a linear equation to find the ideal maximum heart rate for anyone over 25 who is exercising to burn fat.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 Linear Equation</a:t>
            </a:r>
          </a:p>
        </p:txBody>
      </p:sp>
      <p:pic>
        <p:nvPicPr>
          <p:cNvPr id="97296" name="Picture 16" descr="4-1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9513" y="1593850"/>
            <a:ext cx="7181850" cy="1914525"/>
          </a:xfrm>
          <a:prstGeom prst="rect">
            <a:avLst/>
          </a:prstGeom>
          <a:noFill/>
        </p:spPr>
      </p:pic>
      <p:pic>
        <p:nvPicPr>
          <p:cNvPr id="97299" name="Picture 19" descr="4-1-5-re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625" y="4014788"/>
            <a:ext cx="7413625" cy="17002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 Linear Equation</a:t>
            </a:r>
          </a:p>
        </p:txBody>
      </p:sp>
      <p:sp>
        <p:nvSpPr>
          <p:cNvPr id="122888" name="Rectangle 8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E01B22"/>
                </a:solidFill>
              </a:rPr>
              <a:t>B. </a:t>
            </a:r>
            <a:r>
              <a:rPr lang="en-US" sz="2400" b="1" i="0">
                <a:solidFill>
                  <a:srgbClr val="00539D"/>
                </a:solidFill>
              </a:rPr>
              <a:t>Graph the equation.</a:t>
            </a:r>
          </a:p>
        </p:txBody>
      </p:sp>
      <p:sp>
        <p:nvSpPr>
          <p:cNvPr id="122889" name="Rectangle 9"/>
          <p:cNvSpPr>
            <a:spLocks noChangeArrowheads="1"/>
          </p:cNvSpPr>
          <p:nvPr/>
        </p:nvSpPr>
        <p:spPr bwMode="auto">
          <a:xfrm>
            <a:off x="533400" y="3181350"/>
            <a:ext cx="2362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</a:t>
            </a:r>
            <a:r>
              <a:rPr lang="en-US" sz="2400" i="0">
                <a:solidFill>
                  <a:srgbClr val="E01B22"/>
                </a:solidFill>
              </a:rPr>
              <a:t> 	</a:t>
            </a:r>
          </a:p>
        </p:txBody>
      </p:sp>
      <p:grpSp>
        <p:nvGrpSpPr>
          <p:cNvPr id="122890" name="Group 10"/>
          <p:cNvGrpSpPr>
            <a:grpSpLocks/>
          </p:cNvGrpSpPr>
          <p:nvPr/>
        </p:nvGrpSpPr>
        <p:grpSpPr bwMode="auto">
          <a:xfrm>
            <a:off x="533400" y="2000250"/>
            <a:ext cx="8077200" cy="831850"/>
            <a:chOff x="336" y="1260"/>
            <a:chExt cx="5088" cy="524"/>
          </a:xfrm>
        </p:grpSpPr>
        <p:sp>
          <p:nvSpPr>
            <p:cNvPr id="122891" name="Text Box 11"/>
            <p:cNvSpPr txBox="1">
              <a:spLocks noChangeArrowheads="1"/>
            </p:cNvSpPr>
            <p:nvPr/>
          </p:nvSpPr>
          <p:spPr bwMode="auto">
            <a:xfrm>
              <a:off x="336" y="1392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i="0">
                  <a:solidFill>
                    <a:srgbClr val="000000"/>
                  </a:solidFill>
                </a:rPr>
                <a:t>The graph passes through (0, 117) with a slope of</a:t>
              </a:r>
            </a:p>
          </p:txBody>
        </p:sp>
        <p:pic>
          <p:nvPicPr>
            <p:cNvPr id="122892" name="Picture 12" descr="ALG01_210"/>
            <p:cNvPicPr>
              <a:picLocks noChangeAspect="1" noChangeArrowheads="1"/>
            </p:cNvPicPr>
            <p:nvPr/>
          </p:nvPicPr>
          <p:blipFill>
            <a:blip r:embed="rId3" cstate="print"/>
            <a:srcRect l="91296"/>
            <a:stretch>
              <a:fillRect/>
            </a:stretch>
          </p:blipFill>
          <p:spPr bwMode="auto">
            <a:xfrm>
              <a:off x="4890" y="1260"/>
              <a:ext cx="433" cy="524"/>
            </a:xfrm>
            <a:prstGeom prst="rect">
              <a:avLst/>
            </a:prstGeom>
            <a:noFill/>
          </p:spPr>
        </p:pic>
      </p:grpSp>
      <p:pic>
        <p:nvPicPr>
          <p:cNvPr id="122893" name="Picture 13" descr="ALG04-03-04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2906713"/>
            <a:ext cx="2687637" cy="26558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8" grpId="0" build="p" autoUpdateAnimBg="0" advAuto="0"/>
      <p:bldP spid="12288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0">
                <a:solidFill>
                  <a:srgbClr val="EC1D24"/>
                </a:solidFill>
              </a:rPr>
              <a:t>Write and Graph a Linear Equation</a:t>
            </a:r>
          </a:p>
        </p:txBody>
      </p:sp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876300" y="1514475"/>
            <a:ext cx="7810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0">
                <a:solidFill>
                  <a:srgbClr val="E01B22"/>
                </a:solidFill>
              </a:rPr>
              <a:t>C. </a:t>
            </a:r>
            <a:r>
              <a:rPr lang="en-US" sz="2400" b="1" i="0">
                <a:solidFill>
                  <a:srgbClr val="00539D"/>
                </a:solidFill>
              </a:rPr>
              <a:t>Find the ideal maximum heart rate for a </a:t>
            </a:r>
            <a:br>
              <a:rPr lang="en-US" sz="2400" b="1" i="0">
                <a:solidFill>
                  <a:srgbClr val="00539D"/>
                </a:solidFill>
              </a:rPr>
            </a:br>
            <a:r>
              <a:rPr lang="en-US" sz="2400" b="1" i="0">
                <a:solidFill>
                  <a:srgbClr val="00539D"/>
                </a:solidFill>
              </a:rPr>
              <a:t>55-year-old person exercising to burn fat.</a:t>
            </a:r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33400" y="5334000"/>
            <a:ext cx="802798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i="0">
                <a:solidFill>
                  <a:srgbClr val="00539D"/>
                </a:solidFill>
              </a:rPr>
              <a:t>Answer:	</a:t>
            </a:r>
            <a:r>
              <a:rPr lang="en-US" sz="2400" i="0">
                <a:solidFill>
                  <a:srgbClr val="E01B22"/>
                </a:solidFill>
              </a:rPr>
              <a:t>The ideal maximum heart rate for a 55-year-old person is 99 beats per minute. </a:t>
            </a:r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invGray">
          <a:xfrm>
            <a:off x="900113" y="2409825"/>
            <a:ext cx="7864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sz="2400" i="0"/>
              <a:t>The age 55 is 30 years older than 25. So, </a:t>
            </a:r>
            <a:r>
              <a:rPr lang="en-US" sz="2400"/>
              <a:t>a</a:t>
            </a:r>
            <a:r>
              <a:rPr lang="en-US" sz="2400" i="0"/>
              <a:t> = 30.</a:t>
            </a: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invGray">
          <a:xfrm>
            <a:off x="4116388" y="3221038"/>
            <a:ext cx="40465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Ideal heart rate equation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invGray">
          <a:xfrm>
            <a:off x="4116388" y="4065588"/>
            <a:ext cx="40465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Replace </a:t>
            </a:r>
            <a:r>
              <a:rPr lang="en-US" sz="2400"/>
              <a:t>a</a:t>
            </a:r>
            <a:r>
              <a:rPr lang="en-US" sz="2400" i="0"/>
              <a:t> with 30.</a:t>
            </a:r>
          </a:p>
        </p:txBody>
      </p:sp>
      <p:sp>
        <p:nvSpPr>
          <p:cNvPr id="123919" name="Text Box 15"/>
          <p:cNvSpPr txBox="1">
            <a:spLocks noChangeArrowheads="1"/>
          </p:cNvSpPr>
          <p:nvPr/>
        </p:nvSpPr>
        <p:spPr bwMode="invGray">
          <a:xfrm>
            <a:off x="4116388" y="4743450"/>
            <a:ext cx="40465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0"/>
              <a:t>Simplify.</a:t>
            </a:r>
          </a:p>
        </p:txBody>
      </p:sp>
      <p:pic>
        <p:nvPicPr>
          <p:cNvPr id="123920" name="Picture 16" descr="ALG01_211"/>
          <p:cNvPicPr>
            <a:picLocks noChangeAspect="1" noChangeArrowheads="1"/>
          </p:cNvPicPr>
          <p:nvPr/>
        </p:nvPicPr>
        <p:blipFill>
          <a:blip r:embed="rId3" cstate="print"/>
          <a:srcRect b="61389"/>
          <a:stretch>
            <a:fillRect/>
          </a:stretch>
        </p:blipFill>
        <p:spPr bwMode="auto">
          <a:xfrm>
            <a:off x="990600" y="3008313"/>
            <a:ext cx="2460625" cy="820737"/>
          </a:xfrm>
          <a:prstGeom prst="rect">
            <a:avLst/>
          </a:prstGeom>
          <a:noFill/>
        </p:spPr>
      </p:pic>
      <p:pic>
        <p:nvPicPr>
          <p:cNvPr id="123921" name="Picture 17" descr="ALG01_211"/>
          <p:cNvPicPr>
            <a:picLocks noChangeAspect="1" noChangeArrowheads="1"/>
          </p:cNvPicPr>
          <p:nvPr/>
        </p:nvPicPr>
        <p:blipFill>
          <a:blip r:embed="rId3" cstate="print"/>
          <a:srcRect t="42569" b="21060"/>
          <a:stretch>
            <a:fillRect/>
          </a:stretch>
        </p:blipFill>
        <p:spPr bwMode="auto">
          <a:xfrm>
            <a:off x="990600" y="3876675"/>
            <a:ext cx="2460625" cy="773113"/>
          </a:xfrm>
          <a:prstGeom prst="rect">
            <a:avLst/>
          </a:prstGeom>
          <a:noFill/>
        </p:spPr>
      </p:pic>
      <p:pic>
        <p:nvPicPr>
          <p:cNvPr id="123922" name="Picture 18" descr="ALG01_211"/>
          <p:cNvPicPr>
            <a:picLocks noChangeAspect="1" noChangeArrowheads="1"/>
          </p:cNvPicPr>
          <p:nvPr/>
        </p:nvPicPr>
        <p:blipFill>
          <a:blip r:embed="rId3" cstate="print"/>
          <a:srcRect t="81105"/>
          <a:stretch>
            <a:fillRect/>
          </a:stretch>
        </p:blipFill>
        <p:spPr bwMode="auto">
          <a:xfrm>
            <a:off x="990600" y="4733925"/>
            <a:ext cx="2460625" cy="4016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3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 build="p" autoUpdateAnimBg="0" advAuto="0"/>
      <p:bldP spid="123915" grpId="0" build="p" autoUpdateAnimBg="0"/>
      <p:bldP spid="123916" grpId="0" autoUpdateAnimBg="0"/>
      <p:bldP spid="123917" grpId="0" autoUpdateAnimBg="0"/>
      <p:bldP spid="123918" grpId="0" autoUpdateAnimBg="0"/>
      <p:bldP spid="12391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23925" y="4191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455988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D</a:t>
            </a:r>
            <a:r>
              <a:rPr lang="pt-BR" sz="2400" b="1" i="0">
                <a:sym typeface="Symbol" pitchFamily="18" charset="2"/>
              </a:rPr>
              <a:t> = 0.15</a:t>
            </a:r>
            <a:r>
              <a:rPr lang="pt-BR" sz="2400" b="1"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D</a:t>
            </a:r>
            <a:r>
              <a:rPr lang="pt-BR" sz="2400" b="1" i="0">
                <a:sym typeface="Symbol" pitchFamily="18" charset="2"/>
              </a:rPr>
              <a:t> = 0.15</a:t>
            </a:r>
            <a:r>
              <a:rPr lang="pt-BR" sz="2400" b="1">
                <a:sym typeface="Symbol" pitchFamily="18" charset="2"/>
              </a:rPr>
              <a:t>n</a:t>
            </a:r>
            <a:r>
              <a:rPr lang="pt-BR" sz="2400" b="1" i="0"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D</a:t>
            </a:r>
            <a:r>
              <a:rPr lang="pt-BR" sz="2400" b="1" i="0">
                <a:sym typeface="Symbol" pitchFamily="18" charset="2"/>
              </a:rPr>
              <a:t> = 3</a:t>
            </a:r>
            <a:r>
              <a:rPr lang="pt-BR" sz="2400" b="1"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ym typeface="Symbol" pitchFamily="18" charset="2"/>
              </a:rPr>
              <a:t>	</a:t>
            </a:r>
            <a:r>
              <a:rPr lang="pt-BR" sz="2400" b="1">
                <a:sym typeface="Symbol" pitchFamily="18" charset="2"/>
              </a:rPr>
              <a:t>D</a:t>
            </a:r>
            <a:r>
              <a:rPr lang="pt-BR" sz="2400" b="1" i="0">
                <a:sym typeface="Symbol" pitchFamily="18" charset="2"/>
              </a:rPr>
              <a:t> = 3</a:t>
            </a:r>
            <a:r>
              <a:rPr lang="pt-BR" sz="2400" b="1">
                <a:sym typeface="Symbol" pitchFamily="18" charset="2"/>
              </a:rPr>
              <a:t>n</a:t>
            </a:r>
            <a:r>
              <a:rPr lang="pt-BR" sz="2400" b="1" i="0">
                <a:sym typeface="Symbol" pitchFamily="18" charset="2"/>
              </a:rPr>
              <a:t> + 0.15</a:t>
            </a:r>
          </a:p>
        </p:txBody>
      </p:sp>
      <p:sp>
        <p:nvSpPr>
          <p:cNvPr id="11777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E01B22"/>
                </a:solidFill>
              </a:rPr>
              <a:t>A.</a:t>
            </a:r>
            <a:r>
              <a:rPr lang="en-US" sz="2400" b="1" i="0">
                <a:solidFill>
                  <a:srgbClr val="00539D"/>
                </a:solidFill>
              </a:rPr>
              <a:t> The amount of money spent on Christmas gifts has increased by an average of $150,000 </a:t>
            </a:r>
            <a:br>
              <a:rPr lang="en-US" sz="2400" b="1" i="0">
                <a:solidFill>
                  <a:srgbClr val="00539D"/>
                </a:solidFill>
              </a:rPr>
            </a:br>
            <a:r>
              <a:rPr lang="en-US" sz="2400" b="1" i="0">
                <a:solidFill>
                  <a:srgbClr val="00539D"/>
                </a:solidFill>
              </a:rPr>
              <a:t>($0.15 million) per year since 1986. Consumers spent $3 million in 1986. Write a linear equation to find the average amount </a:t>
            </a:r>
            <a:r>
              <a:rPr lang="en-US" sz="2400" b="1">
                <a:solidFill>
                  <a:srgbClr val="00539D"/>
                </a:solidFill>
              </a:rPr>
              <a:t>D </a:t>
            </a:r>
            <a:r>
              <a:rPr lang="en-US" sz="2400" b="1" i="0">
                <a:solidFill>
                  <a:srgbClr val="00539D"/>
                </a:solidFill>
              </a:rPr>
              <a:t>spent for any year</a:t>
            </a:r>
            <a:r>
              <a:rPr lang="en-US" sz="2400" b="1">
                <a:solidFill>
                  <a:srgbClr val="00539D"/>
                </a:solidFill>
              </a:rPr>
              <a:t> n</a:t>
            </a:r>
            <a:r>
              <a:rPr lang="en-US" sz="2400" b="1" i="0">
                <a:solidFill>
                  <a:srgbClr val="00539D"/>
                </a:solidFill>
              </a:rPr>
              <a:t> since 1986.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1" grpId="0" autoUpdateAnimBg="0"/>
      <p:bldP spid="11777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24934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24935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38" name="TPQuestion"/>
          <p:cNvSpPr>
            <a:spLocks noChangeArrowheads="1"/>
          </p:cNvSpPr>
          <p:nvPr/>
        </p:nvSpPr>
        <p:spPr bwMode="auto">
          <a:xfrm>
            <a:off x="533400" y="1381125"/>
            <a:ext cx="83058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b="1" i="0">
                <a:solidFill>
                  <a:srgbClr val="E01B22"/>
                </a:solidFill>
              </a:rPr>
              <a:t>B.</a:t>
            </a:r>
            <a:r>
              <a:rPr lang="en-US" b="1" i="0">
                <a:solidFill>
                  <a:srgbClr val="00539D"/>
                </a:solidFill>
              </a:rPr>
              <a:t> The amount of money spent on Christmas gifts has increased by an average of $150,000 ($0.15 million) per year since 1986. Consumers spent $3 million in 1986. Graph the equation.</a:t>
            </a:r>
            <a:endParaRPr lang="en-US" i="0"/>
          </a:p>
        </p:txBody>
      </p:sp>
      <p:grpSp>
        <p:nvGrpSpPr>
          <p:cNvPr id="124939" name="Group 11"/>
          <p:cNvGrpSpPr>
            <a:grpSpLocks/>
          </p:cNvGrpSpPr>
          <p:nvPr/>
        </p:nvGrpSpPr>
        <p:grpSpPr bwMode="auto">
          <a:xfrm>
            <a:off x="914400" y="2438400"/>
            <a:ext cx="6037263" cy="3667125"/>
            <a:chOff x="576" y="1674"/>
            <a:chExt cx="3803" cy="2310"/>
          </a:xfrm>
        </p:grpSpPr>
        <p:sp>
          <p:nvSpPr>
            <p:cNvPr id="12494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920"/>
              <a:ext cx="3648" cy="1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 defTabSz="3429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b="1" i="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b="1" i="0">
                  <a:sym typeface="Symbol" pitchFamily="18" charset="2"/>
                </a:rPr>
                <a:t>									</a:t>
              </a:r>
              <a:r>
                <a:rPr lang="pt-BR" b="1" i="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b="1" i="0">
                  <a:sym typeface="Symbol" pitchFamily="18" charset="2"/>
                </a:rPr>
                <a:t>	</a:t>
              </a:r>
            </a:p>
            <a:p>
              <a:pPr marL="533400" indent="-533400" defTabSz="3429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endParaRPr lang="pt-BR" b="1" i="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 defTabSz="3429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endParaRPr lang="pt-BR" b="1" i="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 defTabSz="34290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b="1" i="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b="1" i="0">
                  <a:sym typeface="Symbol" pitchFamily="18" charset="2"/>
                </a:rPr>
                <a:t>									</a:t>
              </a:r>
              <a:r>
                <a:rPr lang="pt-BR" b="1" i="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endParaRPr lang="pt-BR" b="1" i="0">
                <a:sym typeface="Symbol" pitchFamily="18" charset="2"/>
              </a:endParaRPr>
            </a:p>
          </p:txBody>
        </p:sp>
        <p:pic>
          <p:nvPicPr>
            <p:cNvPr id="124941" name="Picture 13" descr="ALG04-03-04c-YT-B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47" y="1674"/>
              <a:ext cx="1595" cy="1110"/>
            </a:xfrm>
            <a:prstGeom prst="rect">
              <a:avLst/>
            </a:prstGeom>
            <a:noFill/>
          </p:spPr>
        </p:pic>
        <p:pic>
          <p:nvPicPr>
            <p:cNvPr id="124942" name="Picture 14" descr="ALG04-03-04c-YT-B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84" y="1674"/>
              <a:ext cx="1595" cy="1110"/>
            </a:xfrm>
            <a:prstGeom prst="rect">
              <a:avLst/>
            </a:prstGeom>
            <a:noFill/>
          </p:spPr>
        </p:pic>
        <p:pic>
          <p:nvPicPr>
            <p:cNvPr id="124943" name="Picture 15" descr="ALG04-03-04c-YT-B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44" y="2874"/>
              <a:ext cx="1595" cy="1110"/>
            </a:xfrm>
            <a:prstGeom prst="rect">
              <a:avLst/>
            </a:prstGeom>
            <a:noFill/>
          </p:spPr>
        </p:pic>
        <p:pic>
          <p:nvPicPr>
            <p:cNvPr id="124944" name="Picture 16" descr="ALG04-03-04c-YT-B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84" y="2874"/>
              <a:ext cx="1595" cy="1110"/>
            </a:xfrm>
            <a:prstGeom prst="rect">
              <a:avLst/>
            </a:prstGeom>
            <a:noFill/>
          </p:spPr>
        </p:pic>
      </p:grp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854075" y="2762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8" grpId="0" build="p" autoUpdateAnimBg="0" advAuto="0"/>
      <p:bldP spid="1249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5957" name="Oval 5"/>
          <p:cNvSpPr>
            <a:spLocks noChangeArrowheads="1"/>
          </p:cNvSpPr>
          <p:nvPr/>
        </p:nvSpPr>
        <p:spPr bwMode="auto">
          <a:xfrm>
            <a:off x="923925" y="473233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58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25959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6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35280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0">
                <a:sym typeface="Symbol" pitchFamily="18" charset="2"/>
              </a:rPr>
              <a:t>	$5 million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0">
                <a:sym typeface="Symbol" pitchFamily="18" charset="2"/>
              </a:rPr>
              <a:t>	$3 million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0">
                <a:sym typeface="Symbol" pitchFamily="18" charset="2"/>
              </a:rPr>
              <a:t>	$4.95 million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 i="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0">
                <a:sym typeface="Symbol" pitchFamily="18" charset="2"/>
              </a:rPr>
              <a:t>	$3.5 million</a:t>
            </a:r>
          </a:p>
        </p:txBody>
      </p:sp>
      <p:sp>
        <p:nvSpPr>
          <p:cNvPr id="125963" name="TPQuestion"/>
          <p:cNvSpPr>
            <a:spLocks noChangeArrowheads="1"/>
          </p:cNvSpPr>
          <p:nvPr/>
        </p:nvSpPr>
        <p:spPr bwMode="auto">
          <a:xfrm>
            <a:off x="533400" y="1504950"/>
            <a:ext cx="79248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 i="0">
                <a:solidFill>
                  <a:srgbClr val="E01B22"/>
                </a:solidFill>
              </a:rPr>
              <a:t>C.</a:t>
            </a:r>
            <a:r>
              <a:rPr lang="en-US" sz="2400" b="1" i="0">
                <a:solidFill>
                  <a:srgbClr val="00539D"/>
                </a:solidFill>
              </a:rPr>
              <a:t> The amount of money spent on Christmas gifts has increased by an average of $150,000 </a:t>
            </a:r>
            <a:br>
              <a:rPr lang="en-US" sz="2400" b="1" i="0">
                <a:solidFill>
                  <a:srgbClr val="00539D"/>
                </a:solidFill>
              </a:rPr>
            </a:br>
            <a:r>
              <a:rPr lang="en-US" sz="2400" b="1" i="0">
                <a:solidFill>
                  <a:srgbClr val="00539D"/>
                </a:solidFill>
              </a:rPr>
              <a:t>($0.15 million) per year since 1986. Consumers spent $3 million in 1986. Find the amount spent by consumers in 1999.</a:t>
            </a:r>
            <a:endParaRPr lang="en-US" sz="2400" i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animBg="1"/>
      <p:bldP spid="125962" grpId="0" autoUpdateAnimBg="0"/>
      <p:bldP spid="12596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4;3;2;2;2;"/>
  <p:tag name="CHARTSTRINGSTD" val="0 3 1 1"/>
  <p:tag name="CHARTSTRINGREV" val="1 1 3 0"/>
  <p:tag name="CHARTSTRINGSTDPER" val="0 0.6 0.2 0.2"/>
  <p:tag name="CHARTSTRINGREVPER" val="0.2 0.2 0.6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3;4;4;3;1;"/>
  <p:tag name="CHARTSTRINGSTD" val="1 0 2 2"/>
  <p:tag name="CHARTSTRINGREV" val="2 2 0 1"/>
  <p:tag name="CHARTSTRINGSTDPER" val="0.2 0 0.4 0.4"/>
  <p:tag name="CHARTSTRINGREVPER" val="0.4 0.4 0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4;2;1;4;2;"/>
  <p:tag name="CHARTSTRINGSTD" val="1 2 0 2"/>
  <p:tag name="CHARTSTRINGREV" val="2 0 2 1"/>
  <p:tag name="CHARTSTRINGSTDPER" val="0.2 0.4 0 0.4"/>
  <p:tag name="CHARTSTRINGREVPER" val="0.4 0 0.4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3;2;1;3;2;"/>
  <p:tag name="CHARTSTRINGSTD" val="1 2 2 0"/>
  <p:tag name="CHARTSTRINGREV" val="0 2 2 1"/>
  <p:tag name="CHARTSTRINGSTDPER" val="0.2 0.4 0.4 0"/>
  <p:tag name="CHARTSTRINGREVPER" val="0 0.4 0.4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2;2;2;4;1;"/>
  <p:tag name="CHARTSTRINGSTD" val="1 3 0 1"/>
  <p:tag name="CHARTSTRINGREV" val="1 0 3 1"/>
  <p:tag name="CHARTSTRINGSTDPER" val="0.2 0.6 0 0.2"/>
  <p:tag name="CHARTSTRINGREVPER" val="0.2 0 0.6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Correct|smicln|Incorrect|smicln|Incorrect"/>
  <p:tag name="TOTALRESPONSES" val="5"/>
  <p:tag name="SLICED" val="False"/>
  <p:tag name="RESPONSES" val="NA,1,5,3;4;1;2;2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Incorrect|smicln|Incorrect|smicln|Correct"/>
  <p:tag name="TOTALRESPONSES" val="5"/>
  <p:tag name="SLICED" val="False"/>
  <p:tag name="RESPONSES" val="NA,1,5,2;3;4;3;3;"/>
  <p:tag name="CHARTSTRINGSTD" val="0 1 3 1"/>
  <p:tag name="CHARTSTRINGREV" val="1 3 1 0"/>
  <p:tag name="CHARTSTRINGSTDPER" val="0 0.2 0.6 0.2"/>
  <p:tag name="CHARTSTRINGREVPER" val="0.2 0.6 0.2 0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3;4;1;4;4;"/>
  <p:tag name="CHARTSTRINGSTD" val="1 0 1 3"/>
  <p:tag name="CHARTSTRINGREV" val="3 1 0 1"/>
  <p:tag name="CHARTSTRINGSTDPER" val="0.2 0 0.2 0.6"/>
  <p:tag name="CHARTSTRINGREVPER" val="0.6 0.2 0 0.2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|smicln|Incorrect|smicln|Correct|smicln|Incorrect"/>
  <p:tag name="TOTALRESPONSES" val="5"/>
  <p:tag name="SLICED" val="False"/>
  <p:tag name="RESPONSES" val="NA,1,5,4;4;2;2;2;"/>
  <p:tag name="CHARTSTRINGSTD" val="0 3 0 2"/>
  <p:tag name="CHARTSTRINGREV" val="2 0 3 0"/>
  <p:tag name="CHARTSTRINGSTDPER" val="0 0.6 0 0.4"/>
  <p:tag name="CHARTSTRINGREVPER" val="0.4 0 0.6 0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TOTALRESPONSES" val="5"/>
  <p:tag name="SLICED" val="False"/>
  <p:tag name="RESPONSES" val="NA,1,5,2;1;1;1;3;"/>
  <p:tag name="CHARTSTRINGSTD" val="3 1 1 0"/>
  <p:tag name="CHARTSTRINGREV" val="0 1 1 3"/>
  <p:tag name="CHARTSTRINGSTDPER" val="0.6 0.2 0.2 0"/>
  <p:tag name="CHARTSTRINGREVPER" val="0 0.2 0.2 0.6"/>
  <p:tag name="QUESTIONALIAS" val="Example 5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BBA9BF18FF9C4727B6A720D3B35B6A7F"/>
  <p:tag name="VALUES" val="Correct|smicln|Incorrect|smicln|Incorrect|smicln|Incorrect"/>
  <p:tag name="TOTALRESPONSES" val="5"/>
  <p:tag name="SLICED" val="False"/>
  <p:tag name="RESPONSES" val="NA,1,5,2;1;1;2;2;"/>
  <p:tag name="CHARTSTRINGSTD" val="2 3 0 0"/>
  <p:tag name="CHARTSTRINGREV" val="0 0 3 2"/>
  <p:tag name="CHARTSTRINGSTDPER" val="0.4 0.6 0 0"/>
  <p:tag name="CHARTSTRINGREVPER" val="0 0 0.6 0.4"/>
  <p:tag name="QUESTIONALIAS" val="Example 5"/>
  <p:tag name="ANSWERSALIAS" val="A¤B¤C¤D"/>
  <p:tag name="RESPONSESGATHER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2E5F789F478D4D40923E8D42D6F4CBCF"/>
  <p:tag name="VALUES" val="Incorrect|smicln|Incorrect|smicln|Correct|smicln|Incorrect"/>
  <p:tag name="TOTALRESPONSES" val="5"/>
  <p:tag name="SLICED" val="False"/>
  <p:tag name="RESPONSES" val="NA,1,5,4;1;3;1;2;"/>
  <p:tag name="CHARTSTRINGSTD" val="2 1 1 1"/>
  <p:tag name="CHARTSTRINGREV" val="1 1 1 2"/>
  <p:tag name="CHARTSTRINGSTDPER" val="0.4 0.2 0.2 0.2"/>
  <p:tag name="CHARTSTRINGREVPER" val="0.2 0.2 0.2 0.4"/>
  <p:tag name="QUESTIONALIAS" val="Example 5"/>
  <p:tag name="ANSWERSALIAS" val="A¤B¤C¤D"/>
  <p:tag name="RESPONSESGATHERED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1664</TotalTime>
  <Words>722</Words>
  <Application>Microsoft Office PowerPoint</Application>
  <PresentationFormat>On-screen Show (4:3)</PresentationFormat>
  <Paragraphs>171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Times New Roman</vt:lpstr>
      <vt:lpstr>Symbol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103</cp:revision>
  <dcterms:created xsi:type="dcterms:W3CDTF">2007-12-06T14:31:51Z</dcterms:created>
  <dcterms:modified xsi:type="dcterms:W3CDTF">2015-11-17T16:47:05Z</dcterms:modified>
</cp:coreProperties>
</file>